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078" r:id="rId1"/>
  </p:sldMasterIdLst>
  <p:sldIdLst>
    <p:sldId id="256" r:id="rId2"/>
    <p:sldId id="276" r:id="rId3"/>
    <p:sldId id="257" r:id="rId4"/>
    <p:sldId id="258" r:id="rId5"/>
    <p:sldId id="261" r:id="rId6"/>
    <p:sldId id="259" r:id="rId7"/>
    <p:sldId id="260" r:id="rId8"/>
    <p:sldId id="262" r:id="rId9"/>
    <p:sldId id="264" r:id="rId10"/>
    <p:sldId id="265" r:id="rId11"/>
    <p:sldId id="266" r:id="rId12"/>
    <p:sldId id="267" r:id="rId13"/>
    <p:sldId id="268" r:id="rId14"/>
    <p:sldId id="269" r:id="rId15"/>
    <p:sldId id="277" r:id="rId16"/>
    <p:sldId id="278" r:id="rId17"/>
    <p:sldId id="279" r:id="rId18"/>
    <p:sldId id="280" r:id="rId19"/>
    <p:sldId id="271" r:id="rId20"/>
    <p:sldId id="272" r:id="rId21"/>
    <p:sldId id="281" r:id="rId22"/>
    <p:sldId id="274" r:id="rId23"/>
    <p:sldId id="275" r:id="rId24"/>
    <p:sldId id="282" r:id="rId25"/>
    <p:sldId id="283" r:id="rId26"/>
    <p:sldId id="284" r:id="rId27"/>
    <p:sldId id="285" r:id="rId28"/>
    <p:sldId id="286" r:id="rId29"/>
    <p:sldId id="288" r:id="rId30"/>
    <p:sldId id="289" r:id="rId31"/>
    <p:sldId id="290" r:id="rId32"/>
    <p:sldId id="291" r:id="rId33"/>
    <p:sldId id="287" r:id="rId34"/>
    <p:sldId id="292" r:id="rId3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211CF-56D5-4FBE-8711-5D4B574B1F0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898D83BF-7527-4D56-9379-4678FEE05004}">
      <dgm:prSet phldrT="[Texto]"/>
      <dgm:spPr/>
      <dgm:t>
        <a:bodyPr/>
        <a:lstStyle/>
        <a:p>
          <a:r>
            <a:rPr lang="es-EC" dirty="0" smtClean="0">
              <a:effectLst/>
            </a:rPr>
            <a:t>Isabel María García Sánchez (2007)</a:t>
          </a:r>
          <a:endParaRPr lang="es-EC" dirty="0"/>
        </a:p>
      </dgm:t>
    </dgm:pt>
    <dgm:pt modelId="{750B1BA5-5B24-4DDD-BC71-8FF23566F6E3}" type="parTrans" cxnId="{FB8C4F45-35AD-4DA4-8309-905724335435}">
      <dgm:prSet/>
      <dgm:spPr/>
      <dgm:t>
        <a:bodyPr/>
        <a:lstStyle/>
        <a:p>
          <a:endParaRPr lang="es-EC"/>
        </a:p>
      </dgm:t>
    </dgm:pt>
    <dgm:pt modelId="{4DF61EF8-EBFA-4A70-8859-55ECC1934C75}" type="sibTrans" cxnId="{FB8C4F45-35AD-4DA4-8309-905724335435}">
      <dgm:prSet/>
      <dgm:spPr/>
      <dgm:t>
        <a:bodyPr/>
        <a:lstStyle/>
        <a:p>
          <a:endParaRPr lang="es-EC"/>
        </a:p>
      </dgm:t>
    </dgm:pt>
    <dgm:pt modelId="{8BD2006F-B840-4B0D-89FD-83B6771AEBCA}">
      <dgm:prSet phldrT="[Texto]"/>
      <dgm:spPr/>
      <dgm:t>
        <a:bodyPr/>
        <a:lstStyle/>
        <a:p>
          <a:r>
            <a:rPr lang="es-EC" dirty="0" smtClean="0">
              <a:effectLst/>
            </a:rPr>
            <a:t>Persigue la creación de una administración eficiente y eficaz, una administración que satisfaga las necesidades reales de los ciudadanos al menor coste posible.</a:t>
          </a:r>
          <a:endParaRPr lang="es-EC" dirty="0"/>
        </a:p>
      </dgm:t>
    </dgm:pt>
    <dgm:pt modelId="{8FDBEC3D-F86A-46EA-86ED-3A4E25B34DE9}" type="parTrans" cxnId="{4B375358-89D3-48FB-BDE6-D9DC28C4483C}">
      <dgm:prSet/>
      <dgm:spPr/>
      <dgm:t>
        <a:bodyPr/>
        <a:lstStyle/>
        <a:p>
          <a:endParaRPr lang="es-EC"/>
        </a:p>
      </dgm:t>
    </dgm:pt>
    <dgm:pt modelId="{339070AE-8257-4A37-9F6D-1CDDDE92ACA3}" type="sibTrans" cxnId="{4B375358-89D3-48FB-BDE6-D9DC28C4483C}">
      <dgm:prSet/>
      <dgm:spPr/>
      <dgm:t>
        <a:bodyPr/>
        <a:lstStyle/>
        <a:p>
          <a:endParaRPr lang="es-EC"/>
        </a:p>
      </dgm:t>
    </dgm:pt>
    <dgm:pt modelId="{B39B1C6E-4386-463B-8364-7D0BD3F2CE3D}">
      <dgm:prSet phldrT="[Texto]"/>
      <dgm:spPr/>
      <dgm:t>
        <a:bodyPr/>
        <a:lstStyle/>
        <a:p>
          <a:r>
            <a:rPr lang="es-EC" dirty="0" smtClean="0">
              <a:effectLst/>
            </a:rPr>
            <a:t>Benito León Corona (2007)</a:t>
          </a:r>
          <a:endParaRPr lang="es-EC" dirty="0"/>
        </a:p>
      </dgm:t>
    </dgm:pt>
    <dgm:pt modelId="{BBDB742A-F19B-47D1-92F6-504790FDE501}" type="parTrans" cxnId="{A9B758DC-46B8-419D-9518-1301EA811172}">
      <dgm:prSet/>
      <dgm:spPr/>
      <dgm:t>
        <a:bodyPr/>
        <a:lstStyle/>
        <a:p>
          <a:endParaRPr lang="es-EC"/>
        </a:p>
      </dgm:t>
    </dgm:pt>
    <dgm:pt modelId="{9A301AF7-D510-4BA2-8671-65DF7CE56E5D}" type="sibTrans" cxnId="{A9B758DC-46B8-419D-9518-1301EA811172}">
      <dgm:prSet/>
      <dgm:spPr/>
      <dgm:t>
        <a:bodyPr/>
        <a:lstStyle/>
        <a:p>
          <a:endParaRPr lang="es-EC"/>
        </a:p>
      </dgm:t>
    </dgm:pt>
    <dgm:pt modelId="{F7488906-A7F9-4BB4-BED8-713D9003EDE9}">
      <dgm:prSet phldrT="[Texto]"/>
      <dgm:spPr/>
      <dgm:t>
        <a:bodyPr/>
        <a:lstStyle/>
        <a:p>
          <a:r>
            <a:rPr lang="es-EC" dirty="0" smtClean="0">
              <a:effectLst/>
            </a:rPr>
            <a:t>Es la forma en la cual, instituciones tanto como organismos de gobierno forman parte de la vida social dentro de un país.</a:t>
          </a:r>
          <a:endParaRPr lang="es-EC" dirty="0"/>
        </a:p>
      </dgm:t>
    </dgm:pt>
    <dgm:pt modelId="{6AE06DB4-ADAE-45B8-9DC4-4597C833A90E}" type="parTrans" cxnId="{1BC0F334-C8BF-485C-AB86-904C4229882A}">
      <dgm:prSet/>
      <dgm:spPr/>
      <dgm:t>
        <a:bodyPr/>
        <a:lstStyle/>
        <a:p>
          <a:endParaRPr lang="es-EC"/>
        </a:p>
      </dgm:t>
    </dgm:pt>
    <dgm:pt modelId="{B844D625-7B2D-4DF4-AAD3-BF9B81F5B42D}" type="sibTrans" cxnId="{1BC0F334-C8BF-485C-AB86-904C4229882A}">
      <dgm:prSet/>
      <dgm:spPr/>
      <dgm:t>
        <a:bodyPr/>
        <a:lstStyle/>
        <a:p>
          <a:endParaRPr lang="es-EC"/>
        </a:p>
      </dgm:t>
    </dgm:pt>
    <dgm:pt modelId="{9B682990-ADFE-42D8-AF24-F97C4F9D398F}" type="pres">
      <dgm:prSet presAssocID="{1FB211CF-56D5-4FBE-8711-5D4B574B1F0C}" presName="Name0" presStyleCnt="0">
        <dgm:presLayoutVars>
          <dgm:dir/>
          <dgm:animLvl val="lvl"/>
          <dgm:resizeHandles val="exact"/>
        </dgm:presLayoutVars>
      </dgm:prSet>
      <dgm:spPr/>
    </dgm:pt>
    <dgm:pt modelId="{4B432416-C927-45DA-8BC5-2B1B72896666}" type="pres">
      <dgm:prSet presAssocID="{898D83BF-7527-4D56-9379-4678FEE05004}" presName="composite" presStyleCnt="0"/>
      <dgm:spPr/>
    </dgm:pt>
    <dgm:pt modelId="{2835C538-3BD6-48C0-AD87-5FE424C92925}" type="pres">
      <dgm:prSet presAssocID="{898D83BF-7527-4D56-9379-4678FEE05004}" presName="parTx" presStyleLbl="alignNode1" presStyleIdx="0" presStyleCnt="2">
        <dgm:presLayoutVars>
          <dgm:chMax val="0"/>
          <dgm:chPref val="0"/>
          <dgm:bulletEnabled val="1"/>
        </dgm:presLayoutVars>
      </dgm:prSet>
      <dgm:spPr/>
      <dgm:t>
        <a:bodyPr/>
        <a:lstStyle/>
        <a:p>
          <a:endParaRPr lang="es-EC"/>
        </a:p>
      </dgm:t>
    </dgm:pt>
    <dgm:pt modelId="{CA9D7FB3-6E4A-49D5-872E-51850AC586D5}" type="pres">
      <dgm:prSet presAssocID="{898D83BF-7527-4D56-9379-4678FEE05004}" presName="desTx" presStyleLbl="alignAccFollowNode1" presStyleIdx="0" presStyleCnt="2">
        <dgm:presLayoutVars>
          <dgm:bulletEnabled val="1"/>
        </dgm:presLayoutVars>
      </dgm:prSet>
      <dgm:spPr/>
      <dgm:t>
        <a:bodyPr/>
        <a:lstStyle/>
        <a:p>
          <a:endParaRPr lang="es-EC"/>
        </a:p>
      </dgm:t>
    </dgm:pt>
    <dgm:pt modelId="{16E69430-763C-4DD5-8179-44707B68F458}" type="pres">
      <dgm:prSet presAssocID="{4DF61EF8-EBFA-4A70-8859-55ECC1934C75}" presName="space" presStyleCnt="0"/>
      <dgm:spPr/>
    </dgm:pt>
    <dgm:pt modelId="{8EDAD887-8794-4E7D-B83A-1EFC47D13548}" type="pres">
      <dgm:prSet presAssocID="{B39B1C6E-4386-463B-8364-7D0BD3F2CE3D}" presName="composite" presStyleCnt="0"/>
      <dgm:spPr/>
    </dgm:pt>
    <dgm:pt modelId="{CAE3AF0C-0A70-4582-9179-3003AB63B5A3}" type="pres">
      <dgm:prSet presAssocID="{B39B1C6E-4386-463B-8364-7D0BD3F2CE3D}" presName="parTx" presStyleLbl="alignNode1" presStyleIdx="1" presStyleCnt="2">
        <dgm:presLayoutVars>
          <dgm:chMax val="0"/>
          <dgm:chPref val="0"/>
          <dgm:bulletEnabled val="1"/>
        </dgm:presLayoutVars>
      </dgm:prSet>
      <dgm:spPr/>
      <dgm:t>
        <a:bodyPr/>
        <a:lstStyle/>
        <a:p>
          <a:endParaRPr lang="es-EC"/>
        </a:p>
      </dgm:t>
    </dgm:pt>
    <dgm:pt modelId="{10D61D0A-1241-4DD0-8CE4-98088E72667B}" type="pres">
      <dgm:prSet presAssocID="{B39B1C6E-4386-463B-8364-7D0BD3F2CE3D}" presName="desTx" presStyleLbl="alignAccFollowNode1" presStyleIdx="1" presStyleCnt="2">
        <dgm:presLayoutVars>
          <dgm:bulletEnabled val="1"/>
        </dgm:presLayoutVars>
      </dgm:prSet>
      <dgm:spPr/>
      <dgm:t>
        <a:bodyPr/>
        <a:lstStyle/>
        <a:p>
          <a:endParaRPr lang="es-EC"/>
        </a:p>
      </dgm:t>
    </dgm:pt>
  </dgm:ptLst>
  <dgm:cxnLst>
    <dgm:cxn modelId="{A9B758DC-46B8-419D-9518-1301EA811172}" srcId="{1FB211CF-56D5-4FBE-8711-5D4B574B1F0C}" destId="{B39B1C6E-4386-463B-8364-7D0BD3F2CE3D}" srcOrd="1" destOrd="0" parTransId="{BBDB742A-F19B-47D1-92F6-504790FDE501}" sibTransId="{9A301AF7-D510-4BA2-8671-65DF7CE56E5D}"/>
    <dgm:cxn modelId="{4B375358-89D3-48FB-BDE6-D9DC28C4483C}" srcId="{898D83BF-7527-4D56-9379-4678FEE05004}" destId="{8BD2006F-B840-4B0D-89FD-83B6771AEBCA}" srcOrd="0" destOrd="0" parTransId="{8FDBEC3D-F86A-46EA-86ED-3A4E25B34DE9}" sibTransId="{339070AE-8257-4A37-9F6D-1CDDDE92ACA3}"/>
    <dgm:cxn modelId="{FEC03C32-A048-459C-B971-05E60CCBF240}" type="presOf" srcId="{F7488906-A7F9-4BB4-BED8-713D9003EDE9}" destId="{10D61D0A-1241-4DD0-8CE4-98088E72667B}" srcOrd="0" destOrd="0" presId="urn:microsoft.com/office/officeart/2005/8/layout/hList1"/>
    <dgm:cxn modelId="{23457A96-314A-4724-9F7F-94CB609C01B4}" type="presOf" srcId="{898D83BF-7527-4D56-9379-4678FEE05004}" destId="{2835C538-3BD6-48C0-AD87-5FE424C92925}" srcOrd="0" destOrd="0" presId="urn:microsoft.com/office/officeart/2005/8/layout/hList1"/>
    <dgm:cxn modelId="{FB9C7625-5BC0-4A6E-84CC-0BB3B35A739B}" type="presOf" srcId="{8BD2006F-B840-4B0D-89FD-83B6771AEBCA}" destId="{CA9D7FB3-6E4A-49D5-872E-51850AC586D5}" srcOrd="0" destOrd="0" presId="urn:microsoft.com/office/officeart/2005/8/layout/hList1"/>
    <dgm:cxn modelId="{FB8C4F45-35AD-4DA4-8309-905724335435}" srcId="{1FB211CF-56D5-4FBE-8711-5D4B574B1F0C}" destId="{898D83BF-7527-4D56-9379-4678FEE05004}" srcOrd="0" destOrd="0" parTransId="{750B1BA5-5B24-4DDD-BC71-8FF23566F6E3}" sibTransId="{4DF61EF8-EBFA-4A70-8859-55ECC1934C75}"/>
    <dgm:cxn modelId="{E81B7A2C-E0F9-480A-9B73-550C2D6BDCC4}" type="presOf" srcId="{B39B1C6E-4386-463B-8364-7D0BD3F2CE3D}" destId="{CAE3AF0C-0A70-4582-9179-3003AB63B5A3}" srcOrd="0" destOrd="0" presId="urn:microsoft.com/office/officeart/2005/8/layout/hList1"/>
    <dgm:cxn modelId="{1BC0F334-C8BF-485C-AB86-904C4229882A}" srcId="{B39B1C6E-4386-463B-8364-7D0BD3F2CE3D}" destId="{F7488906-A7F9-4BB4-BED8-713D9003EDE9}" srcOrd="0" destOrd="0" parTransId="{6AE06DB4-ADAE-45B8-9DC4-4597C833A90E}" sibTransId="{B844D625-7B2D-4DF4-AAD3-BF9B81F5B42D}"/>
    <dgm:cxn modelId="{A6B8DF17-43F1-4746-8BF0-45AE587B10A5}" type="presOf" srcId="{1FB211CF-56D5-4FBE-8711-5D4B574B1F0C}" destId="{9B682990-ADFE-42D8-AF24-F97C4F9D398F}" srcOrd="0" destOrd="0" presId="urn:microsoft.com/office/officeart/2005/8/layout/hList1"/>
    <dgm:cxn modelId="{BC95FB5D-75E9-4A73-996F-E32E304C1408}" type="presParOf" srcId="{9B682990-ADFE-42D8-AF24-F97C4F9D398F}" destId="{4B432416-C927-45DA-8BC5-2B1B72896666}" srcOrd="0" destOrd="0" presId="urn:microsoft.com/office/officeart/2005/8/layout/hList1"/>
    <dgm:cxn modelId="{05451262-E983-4F8F-B652-0538F0232E9B}" type="presParOf" srcId="{4B432416-C927-45DA-8BC5-2B1B72896666}" destId="{2835C538-3BD6-48C0-AD87-5FE424C92925}" srcOrd="0" destOrd="0" presId="urn:microsoft.com/office/officeart/2005/8/layout/hList1"/>
    <dgm:cxn modelId="{5ACF15F4-B17C-4883-B23E-1B17127B25BB}" type="presParOf" srcId="{4B432416-C927-45DA-8BC5-2B1B72896666}" destId="{CA9D7FB3-6E4A-49D5-872E-51850AC586D5}" srcOrd="1" destOrd="0" presId="urn:microsoft.com/office/officeart/2005/8/layout/hList1"/>
    <dgm:cxn modelId="{FDA8FA46-FCA0-4665-9986-305EB3FFA9CB}" type="presParOf" srcId="{9B682990-ADFE-42D8-AF24-F97C4F9D398F}" destId="{16E69430-763C-4DD5-8179-44707B68F458}" srcOrd="1" destOrd="0" presId="urn:microsoft.com/office/officeart/2005/8/layout/hList1"/>
    <dgm:cxn modelId="{6585728E-8A3A-49A4-A1F2-A6B70C85ECE7}" type="presParOf" srcId="{9B682990-ADFE-42D8-AF24-F97C4F9D398F}" destId="{8EDAD887-8794-4E7D-B83A-1EFC47D13548}" srcOrd="2" destOrd="0" presId="urn:microsoft.com/office/officeart/2005/8/layout/hList1"/>
    <dgm:cxn modelId="{89B76336-1F5E-4463-8998-F9F60D89E3EA}" type="presParOf" srcId="{8EDAD887-8794-4E7D-B83A-1EFC47D13548}" destId="{CAE3AF0C-0A70-4582-9179-3003AB63B5A3}" srcOrd="0" destOrd="0" presId="urn:microsoft.com/office/officeart/2005/8/layout/hList1"/>
    <dgm:cxn modelId="{66A1493C-DBFD-4346-99FA-FCEB8198F784}" type="presParOf" srcId="{8EDAD887-8794-4E7D-B83A-1EFC47D13548}" destId="{10D61D0A-1241-4DD0-8CE4-98088E72667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9DF85-FB38-49ED-8D21-CE04DA3AC20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8EECDC53-D480-4EC0-87B5-0A3D5DD85647}">
      <dgm:prSet phldrT="[Texto]"/>
      <dgm:spPr/>
      <dgm:t>
        <a:bodyPr/>
        <a:lstStyle/>
        <a:p>
          <a:r>
            <a:rPr lang="en-US" dirty="0" smtClean="0">
              <a:effectLst/>
            </a:rPr>
            <a:t>Hair, Joseph  (1999)</a:t>
          </a:r>
          <a:endParaRPr lang="es-EC" dirty="0"/>
        </a:p>
      </dgm:t>
    </dgm:pt>
    <dgm:pt modelId="{F25AE551-3D39-4610-82C5-40868092CDC2}" type="parTrans" cxnId="{832CD155-5747-4848-8BB5-FA306DF3C9E3}">
      <dgm:prSet/>
      <dgm:spPr/>
      <dgm:t>
        <a:bodyPr/>
        <a:lstStyle/>
        <a:p>
          <a:endParaRPr lang="es-EC"/>
        </a:p>
      </dgm:t>
    </dgm:pt>
    <dgm:pt modelId="{18D6C724-2B8C-4AA4-B0B9-ABC52F4EDD62}" type="sibTrans" cxnId="{832CD155-5747-4848-8BB5-FA306DF3C9E3}">
      <dgm:prSet/>
      <dgm:spPr/>
      <dgm:t>
        <a:bodyPr/>
        <a:lstStyle/>
        <a:p>
          <a:endParaRPr lang="es-EC"/>
        </a:p>
      </dgm:t>
    </dgm:pt>
    <dgm:pt modelId="{A9562B18-E12F-45C7-857A-7C52F8F7B5A7}">
      <dgm:prSet phldrT="[Texto]"/>
      <dgm:spPr/>
      <dgm:t>
        <a:bodyPr/>
        <a:lstStyle/>
        <a:p>
          <a:r>
            <a:rPr lang="es-EC" dirty="0" smtClean="0">
              <a:effectLst/>
            </a:rPr>
            <a:t>Trabaja con medidas conjuntas basándose en la calidad del ajuste, aplicados a lo que se refiere modelos de ecuaciones, para obtener nuevas técnicas de análisis multivariante.</a:t>
          </a:r>
          <a:endParaRPr lang="es-EC" dirty="0"/>
        </a:p>
      </dgm:t>
    </dgm:pt>
    <dgm:pt modelId="{1DD6CFAA-A516-49BD-8E73-669B0E48CF79}" type="parTrans" cxnId="{F12E31AB-1897-4121-99FC-C695CD75C1F0}">
      <dgm:prSet/>
      <dgm:spPr/>
      <dgm:t>
        <a:bodyPr/>
        <a:lstStyle/>
        <a:p>
          <a:endParaRPr lang="es-EC"/>
        </a:p>
      </dgm:t>
    </dgm:pt>
    <dgm:pt modelId="{46CB91B0-4F68-4E26-813D-F0E1859A9BEA}" type="sibTrans" cxnId="{F12E31AB-1897-4121-99FC-C695CD75C1F0}">
      <dgm:prSet/>
      <dgm:spPr/>
      <dgm:t>
        <a:bodyPr/>
        <a:lstStyle/>
        <a:p>
          <a:endParaRPr lang="es-EC"/>
        </a:p>
      </dgm:t>
    </dgm:pt>
    <dgm:pt modelId="{2391B2D5-92C9-4522-9249-CC1EB12131F3}">
      <dgm:prSet phldrT="[Texto]"/>
      <dgm:spPr/>
      <dgm:t>
        <a:bodyPr/>
        <a:lstStyle/>
        <a:p>
          <a:r>
            <a:rPr lang="es-EC" dirty="0" smtClean="0">
              <a:effectLst/>
            </a:rPr>
            <a:t>Cesar Pérez (2004)</a:t>
          </a:r>
          <a:endParaRPr lang="es-EC" dirty="0"/>
        </a:p>
      </dgm:t>
    </dgm:pt>
    <dgm:pt modelId="{23304DE1-E13C-49EE-8E81-A697680854BD}" type="parTrans" cxnId="{7767B091-245F-4134-A62A-C98163E430F1}">
      <dgm:prSet/>
      <dgm:spPr/>
      <dgm:t>
        <a:bodyPr/>
        <a:lstStyle/>
        <a:p>
          <a:endParaRPr lang="es-EC"/>
        </a:p>
      </dgm:t>
    </dgm:pt>
    <dgm:pt modelId="{4595AC4F-2EE3-4288-B65A-9DB5173E1064}" type="sibTrans" cxnId="{7767B091-245F-4134-A62A-C98163E430F1}">
      <dgm:prSet/>
      <dgm:spPr/>
      <dgm:t>
        <a:bodyPr/>
        <a:lstStyle/>
        <a:p>
          <a:endParaRPr lang="es-EC"/>
        </a:p>
      </dgm:t>
    </dgm:pt>
    <dgm:pt modelId="{CEF2F51F-4525-4A5E-B4B7-2610A1AF133F}">
      <dgm:prSet phldrT="[Texto]"/>
      <dgm:spPr/>
      <dgm:t>
        <a:bodyPr/>
        <a:lstStyle/>
        <a:p>
          <a:r>
            <a:rPr lang="es-EC" dirty="0" smtClean="0">
              <a:effectLst/>
            </a:rPr>
            <a:t>Incluye un conjunto de métodos y técnicas univariantes y multivariantes que permiten estudiar y tratar en bloque una o varias variables medidas u observadas en una colección de individuos.</a:t>
          </a:r>
          <a:endParaRPr lang="es-EC" dirty="0"/>
        </a:p>
      </dgm:t>
    </dgm:pt>
    <dgm:pt modelId="{3799168A-1D3D-477D-97CD-FA1F7F0AB59A}" type="parTrans" cxnId="{10EDFC4B-0C0D-4F42-AD37-76794433C2A5}">
      <dgm:prSet/>
      <dgm:spPr/>
      <dgm:t>
        <a:bodyPr/>
        <a:lstStyle/>
        <a:p>
          <a:endParaRPr lang="es-EC"/>
        </a:p>
      </dgm:t>
    </dgm:pt>
    <dgm:pt modelId="{F874C701-1070-4999-AC95-2A8DB66251F5}" type="sibTrans" cxnId="{10EDFC4B-0C0D-4F42-AD37-76794433C2A5}">
      <dgm:prSet/>
      <dgm:spPr/>
      <dgm:t>
        <a:bodyPr/>
        <a:lstStyle/>
        <a:p>
          <a:endParaRPr lang="es-EC"/>
        </a:p>
      </dgm:t>
    </dgm:pt>
    <dgm:pt modelId="{714769CD-B9D9-476F-90E9-3936F096367A}" type="pres">
      <dgm:prSet presAssocID="{7069DF85-FB38-49ED-8D21-CE04DA3AC207}" presName="Name0" presStyleCnt="0">
        <dgm:presLayoutVars>
          <dgm:dir/>
          <dgm:animLvl val="lvl"/>
          <dgm:resizeHandles/>
        </dgm:presLayoutVars>
      </dgm:prSet>
      <dgm:spPr/>
    </dgm:pt>
    <dgm:pt modelId="{43D6A9F2-889F-4828-B5B3-F1FC8AD908A4}" type="pres">
      <dgm:prSet presAssocID="{8EECDC53-D480-4EC0-87B5-0A3D5DD85647}" presName="linNode" presStyleCnt="0"/>
      <dgm:spPr/>
    </dgm:pt>
    <dgm:pt modelId="{312FAFCC-BF94-4C66-954C-BD93F0C86C44}" type="pres">
      <dgm:prSet presAssocID="{8EECDC53-D480-4EC0-87B5-0A3D5DD85647}" presName="parentShp" presStyleLbl="node1" presStyleIdx="0" presStyleCnt="2">
        <dgm:presLayoutVars>
          <dgm:bulletEnabled val="1"/>
        </dgm:presLayoutVars>
      </dgm:prSet>
      <dgm:spPr/>
      <dgm:t>
        <a:bodyPr/>
        <a:lstStyle/>
        <a:p>
          <a:endParaRPr lang="es-EC"/>
        </a:p>
      </dgm:t>
    </dgm:pt>
    <dgm:pt modelId="{334179A8-2BFE-4568-82DF-47C6304426C1}" type="pres">
      <dgm:prSet presAssocID="{8EECDC53-D480-4EC0-87B5-0A3D5DD85647}" presName="childShp" presStyleLbl="bgAccFollowNode1" presStyleIdx="0" presStyleCnt="2">
        <dgm:presLayoutVars>
          <dgm:bulletEnabled val="1"/>
        </dgm:presLayoutVars>
      </dgm:prSet>
      <dgm:spPr/>
      <dgm:t>
        <a:bodyPr/>
        <a:lstStyle/>
        <a:p>
          <a:endParaRPr lang="es-EC"/>
        </a:p>
      </dgm:t>
    </dgm:pt>
    <dgm:pt modelId="{BB88081E-EE17-4059-A3C2-5594266324B9}" type="pres">
      <dgm:prSet presAssocID="{18D6C724-2B8C-4AA4-B0B9-ABC52F4EDD62}" presName="spacing" presStyleCnt="0"/>
      <dgm:spPr/>
    </dgm:pt>
    <dgm:pt modelId="{DF9E051E-8155-483E-8128-D4A01F7530AB}" type="pres">
      <dgm:prSet presAssocID="{2391B2D5-92C9-4522-9249-CC1EB12131F3}" presName="linNode" presStyleCnt="0"/>
      <dgm:spPr/>
    </dgm:pt>
    <dgm:pt modelId="{4EAC7671-967D-479F-A7D0-45D80383D8AA}" type="pres">
      <dgm:prSet presAssocID="{2391B2D5-92C9-4522-9249-CC1EB12131F3}" presName="parentShp" presStyleLbl="node1" presStyleIdx="1" presStyleCnt="2">
        <dgm:presLayoutVars>
          <dgm:bulletEnabled val="1"/>
        </dgm:presLayoutVars>
      </dgm:prSet>
      <dgm:spPr/>
      <dgm:t>
        <a:bodyPr/>
        <a:lstStyle/>
        <a:p>
          <a:endParaRPr lang="es-EC"/>
        </a:p>
      </dgm:t>
    </dgm:pt>
    <dgm:pt modelId="{3A718763-EB5F-4370-A8DA-27AA07BA3426}" type="pres">
      <dgm:prSet presAssocID="{2391B2D5-92C9-4522-9249-CC1EB12131F3}" presName="childShp" presStyleLbl="bgAccFollowNode1" presStyleIdx="1" presStyleCnt="2">
        <dgm:presLayoutVars>
          <dgm:bulletEnabled val="1"/>
        </dgm:presLayoutVars>
      </dgm:prSet>
      <dgm:spPr/>
      <dgm:t>
        <a:bodyPr/>
        <a:lstStyle/>
        <a:p>
          <a:endParaRPr lang="es-EC"/>
        </a:p>
      </dgm:t>
    </dgm:pt>
  </dgm:ptLst>
  <dgm:cxnLst>
    <dgm:cxn modelId="{7767B091-245F-4134-A62A-C98163E430F1}" srcId="{7069DF85-FB38-49ED-8D21-CE04DA3AC207}" destId="{2391B2D5-92C9-4522-9249-CC1EB12131F3}" srcOrd="1" destOrd="0" parTransId="{23304DE1-E13C-49EE-8E81-A697680854BD}" sibTransId="{4595AC4F-2EE3-4288-B65A-9DB5173E1064}"/>
    <dgm:cxn modelId="{5C11B79D-724D-4F5C-88C0-44EEAF13C828}" type="presOf" srcId="{CEF2F51F-4525-4A5E-B4B7-2610A1AF133F}" destId="{3A718763-EB5F-4370-A8DA-27AA07BA3426}" srcOrd="0" destOrd="0" presId="urn:microsoft.com/office/officeart/2005/8/layout/vList6"/>
    <dgm:cxn modelId="{893FD41D-B544-4751-841C-FB2E78D38AA3}" type="presOf" srcId="{A9562B18-E12F-45C7-857A-7C52F8F7B5A7}" destId="{334179A8-2BFE-4568-82DF-47C6304426C1}" srcOrd="0" destOrd="0" presId="urn:microsoft.com/office/officeart/2005/8/layout/vList6"/>
    <dgm:cxn modelId="{10EDFC4B-0C0D-4F42-AD37-76794433C2A5}" srcId="{2391B2D5-92C9-4522-9249-CC1EB12131F3}" destId="{CEF2F51F-4525-4A5E-B4B7-2610A1AF133F}" srcOrd="0" destOrd="0" parTransId="{3799168A-1D3D-477D-97CD-FA1F7F0AB59A}" sibTransId="{F874C701-1070-4999-AC95-2A8DB66251F5}"/>
    <dgm:cxn modelId="{32B81D60-842C-456C-B0F1-9B1747C6B51D}" type="presOf" srcId="{2391B2D5-92C9-4522-9249-CC1EB12131F3}" destId="{4EAC7671-967D-479F-A7D0-45D80383D8AA}" srcOrd="0" destOrd="0" presId="urn:microsoft.com/office/officeart/2005/8/layout/vList6"/>
    <dgm:cxn modelId="{F4B873A6-A2D6-409E-BB3B-B7A4064CCD1D}" type="presOf" srcId="{8EECDC53-D480-4EC0-87B5-0A3D5DD85647}" destId="{312FAFCC-BF94-4C66-954C-BD93F0C86C44}" srcOrd="0" destOrd="0" presId="urn:microsoft.com/office/officeart/2005/8/layout/vList6"/>
    <dgm:cxn modelId="{F12E31AB-1897-4121-99FC-C695CD75C1F0}" srcId="{8EECDC53-D480-4EC0-87B5-0A3D5DD85647}" destId="{A9562B18-E12F-45C7-857A-7C52F8F7B5A7}" srcOrd="0" destOrd="0" parTransId="{1DD6CFAA-A516-49BD-8E73-669B0E48CF79}" sibTransId="{46CB91B0-4F68-4E26-813D-F0E1859A9BEA}"/>
    <dgm:cxn modelId="{FE212E40-8533-48D1-B6FB-2A49A915B456}" type="presOf" srcId="{7069DF85-FB38-49ED-8D21-CE04DA3AC207}" destId="{714769CD-B9D9-476F-90E9-3936F096367A}" srcOrd="0" destOrd="0" presId="urn:microsoft.com/office/officeart/2005/8/layout/vList6"/>
    <dgm:cxn modelId="{832CD155-5747-4848-8BB5-FA306DF3C9E3}" srcId="{7069DF85-FB38-49ED-8D21-CE04DA3AC207}" destId="{8EECDC53-D480-4EC0-87B5-0A3D5DD85647}" srcOrd="0" destOrd="0" parTransId="{F25AE551-3D39-4610-82C5-40868092CDC2}" sibTransId="{18D6C724-2B8C-4AA4-B0B9-ABC52F4EDD62}"/>
    <dgm:cxn modelId="{684D6C69-0483-4615-8795-F969BFB8E6BE}" type="presParOf" srcId="{714769CD-B9D9-476F-90E9-3936F096367A}" destId="{43D6A9F2-889F-4828-B5B3-F1FC8AD908A4}" srcOrd="0" destOrd="0" presId="urn:microsoft.com/office/officeart/2005/8/layout/vList6"/>
    <dgm:cxn modelId="{B89D5B54-A51A-442F-B965-CC3017EE0A0F}" type="presParOf" srcId="{43D6A9F2-889F-4828-B5B3-F1FC8AD908A4}" destId="{312FAFCC-BF94-4C66-954C-BD93F0C86C44}" srcOrd="0" destOrd="0" presId="urn:microsoft.com/office/officeart/2005/8/layout/vList6"/>
    <dgm:cxn modelId="{A13C1507-61E4-4C0C-86C9-4B2979AA4BE6}" type="presParOf" srcId="{43D6A9F2-889F-4828-B5B3-F1FC8AD908A4}" destId="{334179A8-2BFE-4568-82DF-47C6304426C1}" srcOrd="1" destOrd="0" presId="urn:microsoft.com/office/officeart/2005/8/layout/vList6"/>
    <dgm:cxn modelId="{6B51F77A-955B-4A47-B2E6-6C82AEA22CE3}" type="presParOf" srcId="{714769CD-B9D9-476F-90E9-3936F096367A}" destId="{BB88081E-EE17-4059-A3C2-5594266324B9}" srcOrd="1" destOrd="0" presId="urn:microsoft.com/office/officeart/2005/8/layout/vList6"/>
    <dgm:cxn modelId="{7225AC6F-4969-4865-BDFF-4F9F02A984B7}" type="presParOf" srcId="{714769CD-B9D9-476F-90E9-3936F096367A}" destId="{DF9E051E-8155-483E-8128-D4A01F7530AB}" srcOrd="2" destOrd="0" presId="urn:microsoft.com/office/officeart/2005/8/layout/vList6"/>
    <dgm:cxn modelId="{47427761-7350-4F90-9537-378C97D8421A}" type="presParOf" srcId="{DF9E051E-8155-483E-8128-D4A01F7530AB}" destId="{4EAC7671-967D-479F-A7D0-45D80383D8AA}" srcOrd="0" destOrd="0" presId="urn:microsoft.com/office/officeart/2005/8/layout/vList6"/>
    <dgm:cxn modelId="{BB29E96E-E9C5-4046-A598-E8AB5D3278E2}" type="presParOf" srcId="{DF9E051E-8155-483E-8128-D4A01F7530AB}" destId="{3A718763-EB5F-4370-A8DA-27AA07BA342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278552-D0EA-49C4-BE44-C26E9F21028B}" type="doc">
      <dgm:prSet loTypeId="urn:microsoft.com/office/officeart/2008/layout/BendingPictureBlocks" loCatId="picture" qsTypeId="urn:microsoft.com/office/officeart/2005/8/quickstyle/simple1" qsCatId="simple" csTypeId="urn:microsoft.com/office/officeart/2005/8/colors/colorful5" csCatId="colorful" phldr="1"/>
      <dgm:spPr/>
      <dgm:t>
        <a:bodyPr/>
        <a:lstStyle/>
        <a:p>
          <a:endParaRPr lang="es-ES"/>
        </a:p>
      </dgm:t>
    </dgm:pt>
    <dgm:pt modelId="{D1A78725-007F-442A-BC74-8912623D9DA8}">
      <dgm:prSet phldrT="[Texto]" custT="1"/>
      <dgm:spPr/>
      <dgm:t>
        <a:bodyPr/>
        <a:lstStyle/>
        <a:p>
          <a:r>
            <a:rPr lang="es-ES" sz="1400">
              <a:solidFill>
                <a:sysClr val="windowText" lastClr="000000"/>
              </a:solidFill>
            </a:rPr>
            <a:t>Atención al cliente </a:t>
          </a:r>
        </a:p>
      </dgm:t>
    </dgm:pt>
    <dgm:pt modelId="{145937D9-94B4-4C57-8485-F89354ECFF6D}" type="parTrans" cxnId="{822F9BE7-03E6-4B38-B019-F48920CDFA0A}">
      <dgm:prSet/>
      <dgm:spPr/>
      <dgm:t>
        <a:bodyPr/>
        <a:lstStyle/>
        <a:p>
          <a:endParaRPr lang="es-ES" sz="3200"/>
        </a:p>
      </dgm:t>
    </dgm:pt>
    <dgm:pt modelId="{D09DD3D2-EC02-4306-89ED-DABD5A7F3E9E}" type="sibTrans" cxnId="{822F9BE7-03E6-4B38-B019-F48920CDFA0A}">
      <dgm:prSet/>
      <dgm:spPr/>
      <dgm:t>
        <a:bodyPr/>
        <a:lstStyle/>
        <a:p>
          <a:endParaRPr lang="es-ES" sz="3200"/>
        </a:p>
      </dgm:t>
    </dgm:pt>
    <dgm:pt modelId="{F85F725C-B9C9-4B9C-941C-118E310F69D6}">
      <dgm:prSet phldrT="[Texto]" custT="1"/>
      <dgm:spPr/>
      <dgm:t>
        <a:bodyPr/>
        <a:lstStyle/>
        <a:p>
          <a:r>
            <a:rPr lang="es-ES" sz="1400">
              <a:solidFill>
                <a:sysClr val="windowText" lastClr="000000"/>
              </a:solidFill>
            </a:rPr>
            <a:t>Diseño gráfico </a:t>
          </a:r>
        </a:p>
      </dgm:t>
    </dgm:pt>
    <dgm:pt modelId="{2C3FEFDD-6AB4-4AD5-805D-435A31725813}" type="parTrans" cxnId="{6391E1B3-F7DC-48F0-9D9A-54D442BCFCA4}">
      <dgm:prSet/>
      <dgm:spPr/>
      <dgm:t>
        <a:bodyPr/>
        <a:lstStyle/>
        <a:p>
          <a:endParaRPr lang="es-ES" sz="3200"/>
        </a:p>
      </dgm:t>
    </dgm:pt>
    <dgm:pt modelId="{21E42179-7924-4E4B-86BC-B7AE5506AAFA}" type="sibTrans" cxnId="{6391E1B3-F7DC-48F0-9D9A-54D442BCFCA4}">
      <dgm:prSet/>
      <dgm:spPr/>
      <dgm:t>
        <a:bodyPr/>
        <a:lstStyle/>
        <a:p>
          <a:endParaRPr lang="es-ES" sz="3200"/>
        </a:p>
      </dgm:t>
    </dgm:pt>
    <dgm:pt modelId="{2A800F5C-AE45-4AEA-9C1E-FDE5476FC7C7}">
      <dgm:prSet phldrT="[Texto]" custT="1"/>
      <dgm:spPr/>
      <dgm:t>
        <a:bodyPr/>
        <a:lstStyle/>
        <a:p>
          <a:r>
            <a:rPr lang="es-ES" sz="1400">
              <a:solidFill>
                <a:sysClr val="windowText" lastClr="000000"/>
              </a:solidFill>
            </a:rPr>
            <a:t>Manejo de redes sociales</a:t>
          </a:r>
        </a:p>
      </dgm:t>
    </dgm:pt>
    <dgm:pt modelId="{AC26E36B-DEFF-4E7F-9568-AC02A7F96C91}" type="parTrans" cxnId="{B0E46D6F-DC6F-4FE9-8541-D7E28328797B}">
      <dgm:prSet/>
      <dgm:spPr/>
      <dgm:t>
        <a:bodyPr/>
        <a:lstStyle/>
        <a:p>
          <a:endParaRPr lang="es-ES" sz="3200"/>
        </a:p>
      </dgm:t>
    </dgm:pt>
    <dgm:pt modelId="{F5DDFB2D-43E6-4DD4-81EF-B7AF3DCBD570}" type="sibTrans" cxnId="{B0E46D6F-DC6F-4FE9-8541-D7E28328797B}">
      <dgm:prSet/>
      <dgm:spPr/>
      <dgm:t>
        <a:bodyPr/>
        <a:lstStyle/>
        <a:p>
          <a:endParaRPr lang="es-ES" sz="3200"/>
        </a:p>
      </dgm:t>
    </dgm:pt>
    <dgm:pt modelId="{77A4DD20-19D5-4A02-B9D4-936F176C970B}" type="pres">
      <dgm:prSet presAssocID="{7F278552-D0EA-49C4-BE44-C26E9F21028B}" presName="Name0" presStyleCnt="0">
        <dgm:presLayoutVars>
          <dgm:dir/>
          <dgm:resizeHandles/>
        </dgm:presLayoutVars>
      </dgm:prSet>
      <dgm:spPr/>
      <dgm:t>
        <a:bodyPr/>
        <a:lstStyle/>
        <a:p>
          <a:endParaRPr lang="es-EC"/>
        </a:p>
      </dgm:t>
    </dgm:pt>
    <dgm:pt modelId="{E16EFAF9-426C-4E3A-87F1-19CFDCAE6A74}" type="pres">
      <dgm:prSet presAssocID="{D1A78725-007F-442A-BC74-8912623D9DA8}" presName="composite" presStyleCnt="0"/>
      <dgm:spPr/>
    </dgm:pt>
    <dgm:pt modelId="{260A804A-78EA-4FB6-B5E8-2287DF46D589}" type="pres">
      <dgm:prSet presAssocID="{D1A78725-007F-442A-BC74-8912623D9DA8}" presName="rect1" presStyleLbl="b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s-EC"/>
        </a:p>
      </dgm:t>
    </dgm:pt>
    <dgm:pt modelId="{F590B4CA-25C5-4168-B07E-08245B6C1629}" type="pres">
      <dgm:prSet presAssocID="{D1A78725-007F-442A-BC74-8912623D9DA8}" presName="rect2" presStyleLbl="node1" presStyleIdx="0" presStyleCnt="3">
        <dgm:presLayoutVars>
          <dgm:bulletEnabled val="1"/>
        </dgm:presLayoutVars>
      </dgm:prSet>
      <dgm:spPr/>
      <dgm:t>
        <a:bodyPr/>
        <a:lstStyle/>
        <a:p>
          <a:endParaRPr lang="es-EC"/>
        </a:p>
      </dgm:t>
    </dgm:pt>
    <dgm:pt modelId="{55CCB5BB-411D-4C7A-AEFB-792FFEC82321}" type="pres">
      <dgm:prSet presAssocID="{D09DD3D2-EC02-4306-89ED-DABD5A7F3E9E}" presName="sibTrans" presStyleCnt="0"/>
      <dgm:spPr/>
    </dgm:pt>
    <dgm:pt modelId="{E76605F9-CBA0-4E5D-8BA8-F9FA001DDF18}" type="pres">
      <dgm:prSet presAssocID="{F85F725C-B9C9-4B9C-941C-118E310F69D6}" presName="composite" presStyleCnt="0"/>
      <dgm:spPr/>
    </dgm:pt>
    <dgm:pt modelId="{5FD27243-CBA9-484B-9F75-097353A1E60B}" type="pres">
      <dgm:prSet presAssocID="{F85F725C-B9C9-4B9C-941C-118E310F69D6}" presName="rect1" presStyleLbl="bgImgPlace1" presStyleIdx="1" presStyleCnt="3" custLinFactNeighborX="3944"/>
      <dgm:spPr>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dgm:spPr>
      <dgm:t>
        <a:bodyPr/>
        <a:lstStyle/>
        <a:p>
          <a:endParaRPr lang="es-EC"/>
        </a:p>
      </dgm:t>
    </dgm:pt>
    <dgm:pt modelId="{4AB1F6A0-0A57-4E47-9CE8-0189A581B278}" type="pres">
      <dgm:prSet presAssocID="{F85F725C-B9C9-4B9C-941C-118E310F69D6}" presName="rect2" presStyleLbl="node1" presStyleIdx="1" presStyleCnt="3">
        <dgm:presLayoutVars>
          <dgm:bulletEnabled val="1"/>
        </dgm:presLayoutVars>
      </dgm:prSet>
      <dgm:spPr/>
      <dgm:t>
        <a:bodyPr/>
        <a:lstStyle/>
        <a:p>
          <a:endParaRPr lang="es-ES"/>
        </a:p>
      </dgm:t>
    </dgm:pt>
    <dgm:pt modelId="{9C5FE61B-4557-48D8-B3FD-53B4DDE4E1C3}" type="pres">
      <dgm:prSet presAssocID="{21E42179-7924-4E4B-86BC-B7AE5506AAFA}" presName="sibTrans" presStyleCnt="0"/>
      <dgm:spPr/>
    </dgm:pt>
    <dgm:pt modelId="{B663EA62-9127-494A-94E5-EF7356080A49}" type="pres">
      <dgm:prSet presAssocID="{2A800F5C-AE45-4AEA-9C1E-FDE5476FC7C7}" presName="composite" presStyleCnt="0"/>
      <dgm:spPr/>
    </dgm:pt>
    <dgm:pt modelId="{F9F4AE81-4A0E-4B10-B787-770B1A59418F}" type="pres">
      <dgm:prSet presAssocID="{2A800F5C-AE45-4AEA-9C1E-FDE5476FC7C7}" presName="rect1" presStyleLbl="b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2000" r="-22000"/>
          </a:stretch>
        </a:blipFill>
      </dgm:spPr>
      <dgm:t>
        <a:bodyPr/>
        <a:lstStyle/>
        <a:p>
          <a:endParaRPr lang="es-EC"/>
        </a:p>
      </dgm:t>
    </dgm:pt>
    <dgm:pt modelId="{61C4756C-54B5-4B26-B97E-AD9292AC2FCC}" type="pres">
      <dgm:prSet presAssocID="{2A800F5C-AE45-4AEA-9C1E-FDE5476FC7C7}" presName="rect2" presStyleLbl="node1" presStyleIdx="2" presStyleCnt="3">
        <dgm:presLayoutVars>
          <dgm:bulletEnabled val="1"/>
        </dgm:presLayoutVars>
      </dgm:prSet>
      <dgm:spPr/>
      <dgm:t>
        <a:bodyPr/>
        <a:lstStyle/>
        <a:p>
          <a:endParaRPr lang="es-EC"/>
        </a:p>
      </dgm:t>
    </dgm:pt>
  </dgm:ptLst>
  <dgm:cxnLst>
    <dgm:cxn modelId="{FE801A74-65C3-43A2-8368-5E0C9393DE1D}" type="presOf" srcId="{F85F725C-B9C9-4B9C-941C-118E310F69D6}" destId="{4AB1F6A0-0A57-4E47-9CE8-0189A581B278}" srcOrd="0" destOrd="0" presId="urn:microsoft.com/office/officeart/2008/layout/BendingPictureBlocks"/>
    <dgm:cxn modelId="{822F9BE7-03E6-4B38-B019-F48920CDFA0A}" srcId="{7F278552-D0EA-49C4-BE44-C26E9F21028B}" destId="{D1A78725-007F-442A-BC74-8912623D9DA8}" srcOrd="0" destOrd="0" parTransId="{145937D9-94B4-4C57-8485-F89354ECFF6D}" sibTransId="{D09DD3D2-EC02-4306-89ED-DABD5A7F3E9E}"/>
    <dgm:cxn modelId="{ED21C821-6B0D-41F3-B64C-5DEC245F7ED4}" type="presOf" srcId="{7F278552-D0EA-49C4-BE44-C26E9F21028B}" destId="{77A4DD20-19D5-4A02-B9D4-936F176C970B}" srcOrd="0" destOrd="0" presId="urn:microsoft.com/office/officeart/2008/layout/BendingPictureBlocks"/>
    <dgm:cxn modelId="{6391E1B3-F7DC-48F0-9D9A-54D442BCFCA4}" srcId="{7F278552-D0EA-49C4-BE44-C26E9F21028B}" destId="{F85F725C-B9C9-4B9C-941C-118E310F69D6}" srcOrd="1" destOrd="0" parTransId="{2C3FEFDD-6AB4-4AD5-805D-435A31725813}" sibTransId="{21E42179-7924-4E4B-86BC-B7AE5506AAFA}"/>
    <dgm:cxn modelId="{0BA7891C-2965-4257-A0B8-884BA665A879}" type="presOf" srcId="{D1A78725-007F-442A-BC74-8912623D9DA8}" destId="{F590B4CA-25C5-4168-B07E-08245B6C1629}" srcOrd="0" destOrd="0" presId="urn:microsoft.com/office/officeart/2008/layout/BendingPictureBlocks"/>
    <dgm:cxn modelId="{7A4BA53A-9277-4C48-AE25-A3BE6DBB0605}" type="presOf" srcId="{2A800F5C-AE45-4AEA-9C1E-FDE5476FC7C7}" destId="{61C4756C-54B5-4B26-B97E-AD9292AC2FCC}" srcOrd="0" destOrd="0" presId="urn:microsoft.com/office/officeart/2008/layout/BendingPictureBlocks"/>
    <dgm:cxn modelId="{B0E46D6F-DC6F-4FE9-8541-D7E28328797B}" srcId="{7F278552-D0EA-49C4-BE44-C26E9F21028B}" destId="{2A800F5C-AE45-4AEA-9C1E-FDE5476FC7C7}" srcOrd="2" destOrd="0" parTransId="{AC26E36B-DEFF-4E7F-9568-AC02A7F96C91}" sibTransId="{F5DDFB2D-43E6-4DD4-81EF-B7AF3DCBD570}"/>
    <dgm:cxn modelId="{27DF490B-FD75-474D-9820-0D5FDE8BE30A}" type="presParOf" srcId="{77A4DD20-19D5-4A02-B9D4-936F176C970B}" destId="{E16EFAF9-426C-4E3A-87F1-19CFDCAE6A74}" srcOrd="0" destOrd="0" presId="urn:microsoft.com/office/officeart/2008/layout/BendingPictureBlocks"/>
    <dgm:cxn modelId="{8D001405-14C9-464B-9FBC-83E02AFBF216}" type="presParOf" srcId="{E16EFAF9-426C-4E3A-87F1-19CFDCAE6A74}" destId="{260A804A-78EA-4FB6-B5E8-2287DF46D589}" srcOrd="0" destOrd="0" presId="urn:microsoft.com/office/officeart/2008/layout/BendingPictureBlocks"/>
    <dgm:cxn modelId="{9128D5CB-D695-4A0A-B9DF-20A7BF19DA2A}" type="presParOf" srcId="{E16EFAF9-426C-4E3A-87F1-19CFDCAE6A74}" destId="{F590B4CA-25C5-4168-B07E-08245B6C1629}" srcOrd="1" destOrd="0" presId="urn:microsoft.com/office/officeart/2008/layout/BendingPictureBlocks"/>
    <dgm:cxn modelId="{31C3795C-D9C6-4513-9076-097705A92C02}" type="presParOf" srcId="{77A4DD20-19D5-4A02-B9D4-936F176C970B}" destId="{55CCB5BB-411D-4C7A-AEFB-792FFEC82321}" srcOrd="1" destOrd="0" presId="urn:microsoft.com/office/officeart/2008/layout/BendingPictureBlocks"/>
    <dgm:cxn modelId="{B3098CCA-9CF0-4BDC-AA5D-FC811339EC90}" type="presParOf" srcId="{77A4DD20-19D5-4A02-B9D4-936F176C970B}" destId="{E76605F9-CBA0-4E5D-8BA8-F9FA001DDF18}" srcOrd="2" destOrd="0" presId="urn:microsoft.com/office/officeart/2008/layout/BendingPictureBlocks"/>
    <dgm:cxn modelId="{C1D3A0F9-B6E0-4318-B513-ABCF6F456852}" type="presParOf" srcId="{E76605F9-CBA0-4E5D-8BA8-F9FA001DDF18}" destId="{5FD27243-CBA9-484B-9F75-097353A1E60B}" srcOrd="0" destOrd="0" presId="urn:microsoft.com/office/officeart/2008/layout/BendingPictureBlocks"/>
    <dgm:cxn modelId="{EB78AB44-29D9-4BAE-9CD5-BFF820E1D666}" type="presParOf" srcId="{E76605F9-CBA0-4E5D-8BA8-F9FA001DDF18}" destId="{4AB1F6A0-0A57-4E47-9CE8-0189A581B278}" srcOrd="1" destOrd="0" presId="urn:microsoft.com/office/officeart/2008/layout/BendingPictureBlocks"/>
    <dgm:cxn modelId="{22887D63-8D54-4AD7-85E2-094231A38471}" type="presParOf" srcId="{77A4DD20-19D5-4A02-B9D4-936F176C970B}" destId="{9C5FE61B-4557-48D8-B3FD-53B4DDE4E1C3}" srcOrd="3" destOrd="0" presId="urn:microsoft.com/office/officeart/2008/layout/BendingPictureBlocks"/>
    <dgm:cxn modelId="{40932DE4-536E-4F04-AB8D-71BBCDCDB2A9}" type="presParOf" srcId="{77A4DD20-19D5-4A02-B9D4-936F176C970B}" destId="{B663EA62-9127-494A-94E5-EF7356080A49}" srcOrd="4" destOrd="0" presId="urn:microsoft.com/office/officeart/2008/layout/BendingPictureBlocks"/>
    <dgm:cxn modelId="{A5AFC0B9-1D46-4B12-8C20-A0E553CAB2AC}" type="presParOf" srcId="{B663EA62-9127-494A-94E5-EF7356080A49}" destId="{F9F4AE81-4A0E-4B10-B787-770B1A59418F}" srcOrd="0" destOrd="0" presId="urn:microsoft.com/office/officeart/2008/layout/BendingPictureBlocks"/>
    <dgm:cxn modelId="{C719C083-75E4-4EE2-BB9B-F797CB82AD04}" type="presParOf" srcId="{B663EA62-9127-494A-94E5-EF7356080A49}" destId="{61C4756C-54B5-4B26-B97E-AD9292AC2FCC}"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31B51F-E462-440E-A7B4-C8DD8554CD9B}"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es-ES"/>
        </a:p>
      </dgm:t>
    </dgm:pt>
    <dgm:pt modelId="{648C3A1B-8A3A-4CE0-931A-05088F79F201}">
      <dgm:prSet phldrT="[Texto]" custT="1"/>
      <dgm:spPr/>
      <dgm:t>
        <a:bodyPr/>
        <a:lstStyle/>
        <a:p>
          <a:r>
            <a:rPr lang="es-ES" sz="1200" b="1">
              <a:solidFill>
                <a:schemeClr val="tx1"/>
              </a:solidFill>
              <a:latin typeface="Times New Roman" panose="02020603050405020304" pitchFamily="18" charset="0"/>
              <a:cs typeface="Times New Roman" panose="02020603050405020304" pitchFamily="18" charset="0"/>
            </a:rPr>
            <a:t>4  </a:t>
          </a:r>
        </a:p>
        <a:p>
          <a:r>
            <a:rPr lang="es-ES" sz="1200" b="1">
              <a:solidFill>
                <a:schemeClr val="tx1"/>
              </a:solidFill>
              <a:latin typeface="Times New Roman" panose="02020603050405020304" pitchFamily="18" charset="0"/>
              <a:cs typeface="Times New Roman" panose="02020603050405020304" pitchFamily="18" charset="0"/>
            </a:rPr>
            <a:t>Desarrollo</a:t>
          </a:r>
        </a:p>
      </dgm:t>
    </dgm:pt>
    <dgm:pt modelId="{FE752021-5F07-4614-BEAD-E5EF04E7304F}" type="parTrans" cxnId="{14FFD262-688F-4251-90A0-851A916A91D0}">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2812AE0D-6C9D-4CCD-ABC0-8B14712555FB}" type="sibTrans" cxnId="{14FFD262-688F-4251-90A0-851A916A91D0}">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6CA14E16-838F-4CCC-8CEE-38A4A18DE555}">
      <dgm:prSet phldrT="[Texto]" custT="1"/>
      <dgm:spPr/>
      <dgm:t>
        <a:bodyPr/>
        <a:lstStyle/>
        <a:p>
          <a:r>
            <a:rPr lang="es-ES" sz="1050">
              <a:solidFill>
                <a:schemeClr val="tx1"/>
              </a:solidFill>
              <a:latin typeface="Times New Roman" panose="02020603050405020304" pitchFamily="18" charset="0"/>
              <a:cs typeface="Times New Roman" panose="02020603050405020304" pitchFamily="18" charset="0"/>
            </a:rPr>
            <a:t>Implementar.- reuniones con las autoridades departamentales  acerca de los proyectos </a:t>
          </a:r>
        </a:p>
      </dgm:t>
    </dgm:pt>
    <dgm:pt modelId="{56510DC0-32D4-4367-98B1-7590B17219F5}" type="parTrans" cxnId="{92A9D4C5-5DAB-4501-B004-2D37892F62BF}">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285692FC-3A89-4506-A6F2-98044EBB0FE0}" type="sibTrans" cxnId="{92A9D4C5-5DAB-4501-B004-2D37892F62BF}">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2434F825-AB3C-4FEB-BC02-D9F1E854CD0D}">
      <dgm:prSet phldrT="[Texto]" custT="1"/>
      <dgm:spPr/>
      <dgm:t>
        <a:bodyPr/>
        <a:lstStyle/>
        <a:p>
          <a:r>
            <a:rPr lang="es-ES" sz="1200" b="1">
              <a:solidFill>
                <a:schemeClr val="tx1"/>
              </a:solidFill>
              <a:latin typeface="Times New Roman" panose="02020603050405020304" pitchFamily="18" charset="0"/>
              <a:cs typeface="Times New Roman" panose="02020603050405020304" pitchFamily="18" charset="0"/>
            </a:rPr>
            <a:t>1</a:t>
          </a:r>
        </a:p>
        <a:p>
          <a:r>
            <a:rPr lang="es-ES" sz="1200" b="1">
              <a:solidFill>
                <a:schemeClr val="tx1"/>
              </a:solidFill>
              <a:latin typeface="Times New Roman" panose="02020603050405020304" pitchFamily="18" charset="0"/>
              <a:cs typeface="Times New Roman" panose="02020603050405020304" pitchFamily="18" charset="0"/>
            </a:rPr>
            <a:t> Información </a:t>
          </a:r>
        </a:p>
      </dgm:t>
    </dgm:pt>
    <dgm:pt modelId="{9E79B754-E120-4443-A36D-E95941BAFC08}" type="parTrans" cxnId="{926806CB-4FF3-4646-9380-9723242310B9}">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83EF80A2-C10B-4498-AD09-7D47F135D12A}" type="sibTrans" cxnId="{926806CB-4FF3-4646-9380-9723242310B9}">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8177227C-1B5A-43C6-B861-BBCD65940579}">
      <dgm:prSet phldrT="[Texto]" custT="1"/>
      <dgm:spPr/>
      <dgm:t>
        <a:bodyPr/>
        <a:lstStyle/>
        <a:p>
          <a:r>
            <a:rPr lang="es-ES" sz="1200" b="1">
              <a:solidFill>
                <a:schemeClr val="tx1"/>
              </a:solidFill>
              <a:latin typeface="Times New Roman" panose="02020603050405020304" pitchFamily="18" charset="0"/>
              <a:cs typeface="Times New Roman" panose="02020603050405020304" pitchFamily="18" charset="0"/>
            </a:rPr>
            <a:t>2 </a:t>
          </a:r>
        </a:p>
        <a:p>
          <a:r>
            <a:rPr lang="es-ES" sz="1200" b="1">
              <a:solidFill>
                <a:schemeClr val="tx1"/>
              </a:solidFill>
              <a:latin typeface="Times New Roman" panose="02020603050405020304" pitchFamily="18" charset="0"/>
              <a:cs typeface="Times New Roman" panose="02020603050405020304" pitchFamily="18" charset="0"/>
            </a:rPr>
            <a:t>Investigación </a:t>
          </a:r>
        </a:p>
      </dgm:t>
    </dgm:pt>
    <dgm:pt modelId="{1234736A-0B10-45D6-B379-7CE34A80097E}" type="parTrans" cxnId="{5CB45895-F8A7-4062-BEFB-8CC692B6CCD1}">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966CEC64-E176-4275-9F0F-C1EB92DB96E4}" type="sibTrans" cxnId="{5CB45895-F8A7-4062-BEFB-8CC692B6CCD1}">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BBE0A4DE-A2E7-4603-8E22-F3D4CAC149EB}">
      <dgm:prSet phldrT="[Texto]" custT="1"/>
      <dgm:spPr/>
      <dgm:t>
        <a:bodyPr/>
        <a:lstStyle/>
        <a:p>
          <a:r>
            <a:rPr lang="es-ES" sz="1050">
              <a:solidFill>
                <a:schemeClr val="tx1"/>
              </a:solidFill>
              <a:latin typeface="Times New Roman" panose="02020603050405020304" pitchFamily="18" charset="0"/>
              <a:cs typeface="Times New Roman" panose="02020603050405020304" pitchFamily="18" charset="0"/>
            </a:rPr>
            <a:t>Identificar.-  los impactos positvos y negativos que lleva implicito el desarrollo de un proyecto</a:t>
          </a:r>
        </a:p>
      </dgm:t>
    </dgm:pt>
    <dgm:pt modelId="{9EF2E71D-D661-4321-9FE5-39F77A97309C}" type="parTrans" cxnId="{AC116A9B-AFF5-46B5-8339-C8312FB0C73D}">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8D80EA46-0AD4-44F2-95F2-1499A33651C0}" type="sibTrans" cxnId="{AC116A9B-AFF5-46B5-8339-C8312FB0C73D}">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2FA26AFD-F652-4014-98FD-89E8B82DD663}">
      <dgm:prSet phldrT="[Texto]" custT="1"/>
      <dgm:spPr/>
      <dgm:t>
        <a:bodyPr/>
        <a:lstStyle/>
        <a:p>
          <a:r>
            <a:rPr lang="es-ES" sz="1200" b="1">
              <a:solidFill>
                <a:schemeClr val="tx1"/>
              </a:solidFill>
              <a:latin typeface="Times New Roman" panose="02020603050405020304" pitchFamily="18" charset="0"/>
              <a:cs typeface="Times New Roman" panose="02020603050405020304" pitchFamily="18" charset="0"/>
            </a:rPr>
            <a:t>3 </a:t>
          </a:r>
        </a:p>
        <a:p>
          <a:r>
            <a:rPr lang="es-ES" sz="1200" b="1">
              <a:solidFill>
                <a:schemeClr val="tx1"/>
              </a:solidFill>
              <a:latin typeface="Times New Roman" panose="02020603050405020304" pitchFamily="18" charset="0"/>
              <a:cs typeface="Times New Roman" panose="02020603050405020304" pitchFamily="18" charset="0"/>
            </a:rPr>
            <a:t>Análisis</a:t>
          </a:r>
        </a:p>
      </dgm:t>
    </dgm:pt>
    <dgm:pt modelId="{F9C4606C-039E-449B-8A59-158834354EA2}" type="parTrans" cxnId="{8BBEA0E0-22CB-40EA-AFB8-A919E7900A1C}">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7222B6D4-BE8A-4655-8FE2-FD94ED2C9165}" type="sibTrans" cxnId="{8BBEA0E0-22CB-40EA-AFB8-A919E7900A1C}">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EBB416AD-16A9-48FF-B708-A543BFC71B84}">
      <dgm:prSet phldrT="[Texto]" custT="1"/>
      <dgm:spPr/>
      <dgm:t>
        <a:bodyPr/>
        <a:lstStyle/>
        <a:p>
          <a:r>
            <a:rPr lang="es-ES" sz="1050">
              <a:solidFill>
                <a:schemeClr val="tx1"/>
              </a:solidFill>
              <a:latin typeface="Times New Roman" panose="02020603050405020304" pitchFamily="18" charset="0"/>
              <a:cs typeface="Times New Roman" panose="02020603050405020304" pitchFamily="18" charset="0"/>
            </a:rPr>
            <a:t>Proponer.- medidas necesarias para asegurar la mitigacion y copensacion de todos los impactos negativos identificados  </a:t>
          </a:r>
        </a:p>
      </dgm:t>
    </dgm:pt>
    <dgm:pt modelId="{900143F8-208E-4993-A45C-2A7D3718521F}" type="parTrans" cxnId="{D160C21A-381E-4753-B160-3EE8AB236F92}">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59579A42-523F-4040-AB33-99A6A403AE3B}" type="sibTrans" cxnId="{D160C21A-381E-4753-B160-3EE8AB236F92}">
      <dgm:prSet/>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C821181D-E04F-4DE4-9018-29D50C57DB94}">
      <dgm:prSet phldrT="[Texto]" custT="1"/>
      <dgm:spPr/>
      <dgm:t>
        <a:bodyPr/>
        <a:lstStyle/>
        <a:p>
          <a:r>
            <a:rPr lang="es-ES" sz="1050">
              <a:solidFill>
                <a:schemeClr val="tx1"/>
              </a:solidFill>
              <a:latin typeface="Times New Roman" panose="02020603050405020304" pitchFamily="18" charset="0"/>
              <a:cs typeface="Times New Roman" panose="02020603050405020304" pitchFamily="18" charset="0"/>
            </a:rPr>
            <a:t>Promover.- Beneficios y oportunidades para Patate la comunidad y el ciudadano</a:t>
          </a:r>
        </a:p>
      </dgm:t>
    </dgm:pt>
    <dgm:pt modelId="{612FAF72-94E0-40FB-BCAB-7CBA41B4B716}" type="parTrans" cxnId="{DE769799-E111-4497-BC81-A41AF36857A5}">
      <dgm:prSet/>
      <dgm:spPr/>
      <dgm:t>
        <a:bodyPr/>
        <a:lstStyle/>
        <a:p>
          <a:endParaRPr lang="es-EC" sz="1050">
            <a:solidFill>
              <a:schemeClr val="tx1"/>
            </a:solidFill>
            <a:latin typeface="Times New Roman" panose="02020603050405020304" pitchFamily="18" charset="0"/>
            <a:cs typeface="Times New Roman" panose="02020603050405020304" pitchFamily="18" charset="0"/>
          </a:endParaRPr>
        </a:p>
      </dgm:t>
    </dgm:pt>
    <dgm:pt modelId="{A459DBBB-68D4-4AEF-B9FB-C5E8300382A2}" type="sibTrans" cxnId="{DE769799-E111-4497-BC81-A41AF36857A5}">
      <dgm:prSet/>
      <dgm:spPr/>
      <dgm:t>
        <a:bodyPr/>
        <a:lstStyle/>
        <a:p>
          <a:endParaRPr lang="es-EC" sz="1050">
            <a:solidFill>
              <a:schemeClr val="tx1"/>
            </a:solidFill>
            <a:latin typeface="Times New Roman" panose="02020603050405020304" pitchFamily="18" charset="0"/>
            <a:cs typeface="Times New Roman" panose="02020603050405020304" pitchFamily="18" charset="0"/>
          </a:endParaRPr>
        </a:p>
      </dgm:t>
    </dgm:pt>
    <dgm:pt modelId="{E3B2AC3F-9D91-4613-952B-E8D82077E372}">
      <dgm:prSet phldrT="[Texto]" custT="1"/>
      <dgm:spPr/>
      <dgm:t>
        <a:bodyPr/>
        <a:lstStyle/>
        <a:p>
          <a:endParaRPr lang="es-ES" sz="1050">
            <a:solidFill>
              <a:schemeClr val="tx1"/>
            </a:solidFill>
            <a:latin typeface="Times New Roman" panose="02020603050405020304" pitchFamily="18" charset="0"/>
            <a:cs typeface="Times New Roman" panose="02020603050405020304" pitchFamily="18" charset="0"/>
          </a:endParaRPr>
        </a:p>
      </dgm:t>
    </dgm:pt>
    <dgm:pt modelId="{9F50F4E3-AAD8-435D-9DE4-75E3916A4AEF}" type="parTrans" cxnId="{BF709E56-4DB8-4211-AF58-7E7B69FCF0E0}">
      <dgm:prSet/>
      <dgm:spPr/>
      <dgm:t>
        <a:bodyPr/>
        <a:lstStyle/>
        <a:p>
          <a:endParaRPr lang="es-EC" sz="1050">
            <a:solidFill>
              <a:schemeClr val="tx1"/>
            </a:solidFill>
            <a:latin typeface="Times New Roman" panose="02020603050405020304" pitchFamily="18" charset="0"/>
            <a:cs typeface="Times New Roman" panose="02020603050405020304" pitchFamily="18" charset="0"/>
          </a:endParaRPr>
        </a:p>
      </dgm:t>
    </dgm:pt>
    <dgm:pt modelId="{D3122726-EAEC-4169-B863-571CDAC0CE49}" type="sibTrans" cxnId="{BF709E56-4DB8-4211-AF58-7E7B69FCF0E0}">
      <dgm:prSet/>
      <dgm:spPr/>
      <dgm:t>
        <a:bodyPr/>
        <a:lstStyle/>
        <a:p>
          <a:endParaRPr lang="es-EC" sz="1050">
            <a:solidFill>
              <a:schemeClr val="tx1"/>
            </a:solidFill>
            <a:latin typeface="Times New Roman" panose="02020603050405020304" pitchFamily="18" charset="0"/>
            <a:cs typeface="Times New Roman" panose="02020603050405020304" pitchFamily="18" charset="0"/>
          </a:endParaRPr>
        </a:p>
      </dgm:t>
    </dgm:pt>
    <dgm:pt modelId="{E42C6429-C354-47D5-95D7-4224BFA23A10}" type="pres">
      <dgm:prSet presAssocID="{E331B51F-E462-440E-A7B4-C8DD8554CD9B}" presName="cycleMatrixDiagram" presStyleCnt="0">
        <dgm:presLayoutVars>
          <dgm:chMax val="1"/>
          <dgm:dir/>
          <dgm:animLvl val="lvl"/>
          <dgm:resizeHandles val="exact"/>
        </dgm:presLayoutVars>
      </dgm:prSet>
      <dgm:spPr/>
      <dgm:t>
        <a:bodyPr/>
        <a:lstStyle/>
        <a:p>
          <a:endParaRPr lang="es-EC"/>
        </a:p>
      </dgm:t>
    </dgm:pt>
    <dgm:pt modelId="{E911CEDB-AADC-42DB-9C34-A9FA96B48B6D}" type="pres">
      <dgm:prSet presAssocID="{E331B51F-E462-440E-A7B4-C8DD8554CD9B}" presName="children" presStyleCnt="0"/>
      <dgm:spPr/>
      <dgm:t>
        <a:bodyPr/>
        <a:lstStyle/>
        <a:p>
          <a:endParaRPr lang="es-EC"/>
        </a:p>
      </dgm:t>
    </dgm:pt>
    <dgm:pt modelId="{C41F1E0A-7B40-4B9F-8E30-8D189C5B2BDB}" type="pres">
      <dgm:prSet presAssocID="{E331B51F-E462-440E-A7B4-C8DD8554CD9B}" presName="child1group" presStyleCnt="0"/>
      <dgm:spPr/>
      <dgm:t>
        <a:bodyPr/>
        <a:lstStyle/>
        <a:p>
          <a:endParaRPr lang="es-EC"/>
        </a:p>
      </dgm:t>
    </dgm:pt>
    <dgm:pt modelId="{86608B3F-AC86-4FC7-B10A-69A0998A6983}" type="pres">
      <dgm:prSet presAssocID="{E331B51F-E462-440E-A7B4-C8DD8554CD9B}" presName="child1" presStyleLbl="bgAcc1" presStyleIdx="0" presStyleCnt="4"/>
      <dgm:spPr/>
      <dgm:t>
        <a:bodyPr/>
        <a:lstStyle/>
        <a:p>
          <a:endParaRPr lang="es-ES"/>
        </a:p>
      </dgm:t>
    </dgm:pt>
    <dgm:pt modelId="{2C8CBB02-7795-4B80-9548-49CDF2A7F6F7}" type="pres">
      <dgm:prSet presAssocID="{E331B51F-E462-440E-A7B4-C8DD8554CD9B}" presName="child1Text" presStyleLbl="bgAcc1" presStyleIdx="0" presStyleCnt="4">
        <dgm:presLayoutVars>
          <dgm:bulletEnabled val="1"/>
        </dgm:presLayoutVars>
      </dgm:prSet>
      <dgm:spPr/>
      <dgm:t>
        <a:bodyPr/>
        <a:lstStyle/>
        <a:p>
          <a:endParaRPr lang="es-ES"/>
        </a:p>
      </dgm:t>
    </dgm:pt>
    <dgm:pt modelId="{0C5406A8-45F2-4413-B8F5-2DD1CA983B84}" type="pres">
      <dgm:prSet presAssocID="{E331B51F-E462-440E-A7B4-C8DD8554CD9B}" presName="child2group" presStyleCnt="0"/>
      <dgm:spPr/>
      <dgm:t>
        <a:bodyPr/>
        <a:lstStyle/>
        <a:p>
          <a:endParaRPr lang="es-EC"/>
        </a:p>
      </dgm:t>
    </dgm:pt>
    <dgm:pt modelId="{312F544F-4C7C-40BD-BDEC-4F6CCC222DBB}" type="pres">
      <dgm:prSet presAssocID="{E331B51F-E462-440E-A7B4-C8DD8554CD9B}" presName="child2" presStyleLbl="bgAcc1" presStyleIdx="1" presStyleCnt="4" custLinFactNeighborX="6229" custLinFactNeighborY="-641"/>
      <dgm:spPr/>
      <dgm:t>
        <a:bodyPr/>
        <a:lstStyle/>
        <a:p>
          <a:endParaRPr lang="es-ES"/>
        </a:p>
      </dgm:t>
    </dgm:pt>
    <dgm:pt modelId="{3140B06F-63AD-43C6-AE53-40A36FB2BF60}" type="pres">
      <dgm:prSet presAssocID="{E331B51F-E462-440E-A7B4-C8DD8554CD9B}" presName="child2Text" presStyleLbl="bgAcc1" presStyleIdx="1" presStyleCnt="4">
        <dgm:presLayoutVars>
          <dgm:bulletEnabled val="1"/>
        </dgm:presLayoutVars>
      </dgm:prSet>
      <dgm:spPr/>
      <dgm:t>
        <a:bodyPr/>
        <a:lstStyle/>
        <a:p>
          <a:endParaRPr lang="es-ES"/>
        </a:p>
      </dgm:t>
    </dgm:pt>
    <dgm:pt modelId="{AE375EAF-2731-46DA-B13B-0CC55E2E01A8}" type="pres">
      <dgm:prSet presAssocID="{E331B51F-E462-440E-A7B4-C8DD8554CD9B}" presName="child3group" presStyleCnt="0"/>
      <dgm:spPr/>
      <dgm:t>
        <a:bodyPr/>
        <a:lstStyle/>
        <a:p>
          <a:endParaRPr lang="es-EC"/>
        </a:p>
      </dgm:t>
    </dgm:pt>
    <dgm:pt modelId="{7AE34AA0-DAFF-4639-A0AD-69F52FEF4609}" type="pres">
      <dgm:prSet presAssocID="{E331B51F-E462-440E-A7B4-C8DD8554CD9B}" presName="child3" presStyleLbl="bgAcc1" presStyleIdx="2" presStyleCnt="4" custLinFactNeighborX="6645" custLinFactNeighborY="8334"/>
      <dgm:spPr/>
      <dgm:t>
        <a:bodyPr/>
        <a:lstStyle/>
        <a:p>
          <a:endParaRPr lang="es-ES"/>
        </a:p>
      </dgm:t>
    </dgm:pt>
    <dgm:pt modelId="{4B5D06B1-767E-409C-9D41-0A2F91D1F1B7}" type="pres">
      <dgm:prSet presAssocID="{E331B51F-E462-440E-A7B4-C8DD8554CD9B}" presName="child3Text" presStyleLbl="bgAcc1" presStyleIdx="2" presStyleCnt="4">
        <dgm:presLayoutVars>
          <dgm:bulletEnabled val="1"/>
        </dgm:presLayoutVars>
      </dgm:prSet>
      <dgm:spPr/>
      <dgm:t>
        <a:bodyPr/>
        <a:lstStyle/>
        <a:p>
          <a:endParaRPr lang="es-ES"/>
        </a:p>
      </dgm:t>
    </dgm:pt>
    <dgm:pt modelId="{A4E814EA-ABE2-4BCE-82D7-AED709860D29}" type="pres">
      <dgm:prSet presAssocID="{E331B51F-E462-440E-A7B4-C8DD8554CD9B}" presName="child4group" presStyleCnt="0"/>
      <dgm:spPr/>
      <dgm:t>
        <a:bodyPr/>
        <a:lstStyle/>
        <a:p>
          <a:endParaRPr lang="es-EC"/>
        </a:p>
      </dgm:t>
    </dgm:pt>
    <dgm:pt modelId="{1040FC56-3669-4A8C-92CD-C1454A761F51}" type="pres">
      <dgm:prSet presAssocID="{E331B51F-E462-440E-A7B4-C8DD8554CD9B}" presName="child4" presStyleLbl="bgAcc1" presStyleIdx="3" presStyleCnt="4" custScaleX="101259" custScaleY="135071" custLinFactNeighborX="-2491" custLinFactNeighborY="18592"/>
      <dgm:spPr/>
      <dgm:t>
        <a:bodyPr/>
        <a:lstStyle/>
        <a:p>
          <a:endParaRPr lang="es-ES"/>
        </a:p>
      </dgm:t>
    </dgm:pt>
    <dgm:pt modelId="{355DD240-EA8E-4479-9CC6-39DD3C8AD4D8}" type="pres">
      <dgm:prSet presAssocID="{E331B51F-E462-440E-A7B4-C8DD8554CD9B}" presName="child4Text" presStyleLbl="bgAcc1" presStyleIdx="3" presStyleCnt="4">
        <dgm:presLayoutVars>
          <dgm:bulletEnabled val="1"/>
        </dgm:presLayoutVars>
      </dgm:prSet>
      <dgm:spPr/>
      <dgm:t>
        <a:bodyPr/>
        <a:lstStyle/>
        <a:p>
          <a:endParaRPr lang="es-ES"/>
        </a:p>
      </dgm:t>
    </dgm:pt>
    <dgm:pt modelId="{FD6E416A-BABD-45BF-AB85-E526F3850604}" type="pres">
      <dgm:prSet presAssocID="{E331B51F-E462-440E-A7B4-C8DD8554CD9B}" presName="childPlaceholder" presStyleCnt="0"/>
      <dgm:spPr/>
      <dgm:t>
        <a:bodyPr/>
        <a:lstStyle/>
        <a:p>
          <a:endParaRPr lang="es-EC"/>
        </a:p>
      </dgm:t>
    </dgm:pt>
    <dgm:pt modelId="{FB63C5F1-13E6-49FA-9458-168A766F07F7}" type="pres">
      <dgm:prSet presAssocID="{E331B51F-E462-440E-A7B4-C8DD8554CD9B}" presName="circle" presStyleCnt="0"/>
      <dgm:spPr/>
      <dgm:t>
        <a:bodyPr/>
        <a:lstStyle/>
        <a:p>
          <a:endParaRPr lang="es-EC"/>
        </a:p>
      </dgm:t>
    </dgm:pt>
    <dgm:pt modelId="{B568852E-A110-4910-8397-50899B671472}" type="pres">
      <dgm:prSet presAssocID="{E331B51F-E462-440E-A7B4-C8DD8554CD9B}" presName="quadrant1" presStyleLbl="node1" presStyleIdx="0" presStyleCnt="4">
        <dgm:presLayoutVars>
          <dgm:chMax val="1"/>
          <dgm:bulletEnabled val="1"/>
        </dgm:presLayoutVars>
      </dgm:prSet>
      <dgm:spPr/>
      <dgm:t>
        <a:bodyPr/>
        <a:lstStyle/>
        <a:p>
          <a:endParaRPr lang="es-EC"/>
        </a:p>
      </dgm:t>
    </dgm:pt>
    <dgm:pt modelId="{2B0E37AA-7511-4EBF-BDB1-6E221C66BF03}" type="pres">
      <dgm:prSet presAssocID="{E331B51F-E462-440E-A7B4-C8DD8554CD9B}" presName="quadrant2" presStyleLbl="node1" presStyleIdx="1" presStyleCnt="4">
        <dgm:presLayoutVars>
          <dgm:chMax val="1"/>
          <dgm:bulletEnabled val="1"/>
        </dgm:presLayoutVars>
      </dgm:prSet>
      <dgm:spPr/>
      <dgm:t>
        <a:bodyPr/>
        <a:lstStyle/>
        <a:p>
          <a:endParaRPr lang="es-ES"/>
        </a:p>
      </dgm:t>
    </dgm:pt>
    <dgm:pt modelId="{F2AEB169-5C80-4B8B-B79D-2F4226B3BABC}" type="pres">
      <dgm:prSet presAssocID="{E331B51F-E462-440E-A7B4-C8DD8554CD9B}" presName="quadrant3" presStyleLbl="node1" presStyleIdx="2" presStyleCnt="4">
        <dgm:presLayoutVars>
          <dgm:chMax val="1"/>
          <dgm:bulletEnabled val="1"/>
        </dgm:presLayoutVars>
      </dgm:prSet>
      <dgm:spPr/>
      <dgm:t>
        <a:bodyPr/>
        <a:lstStyle/>
        <a:p>
          <a:endParaRPr lang="es-ES"/>
        </a:p>
      </dgm:t>
    </dgm:pt>
    <dgm:pt modelId="{726E6924-F7A5-4D8C-9DEB-823A697C8646}" type="pres">
      <dgm:prSet presAssocID="{E331B51F-E462-440E-A7B4-C8DD8554CD9B}" presName="quadrant4" presStyleLbl="node1" presStyleIdx="3" presStyleCnt="4">
        <dgm:presLayoutVars>
          <dgm:chMax val="1"/>
          <dgm:bulletEnabled val="1"/>
        </dgm:presLayoutVars>
      </dgm:prSet>
      <dgm:spPr/>
      <dgm:t>
        <a:bodyPr/>
        <a:lstStyle/>
        <a:p>
          <a:endParaRPr lang="es-EC"/>
        </a:p>
      </dgm:t>
    </dgm:pt>
    <dgm:pt modelId="{92F96863-D6A9-4BCC-8B3E-22761C128673}" type="pres">
      <dgm:prSet presAssocID="{E331B51F-E462-440E-A7B4-C8DD8554CD9B}" presName="quadrantPlaceholder" presStyleCnt="0"/>
      <dgm:spPr/>
      <dgm:t>
        <a:bodyPr/>
        <a:lstStyle/>
        <a:p>
          <a:endParaRPr lang="es-EC"/>
        </a:p>
      </dgm:t>
    </dgm:pt>
    <dgm:pt modelId="{4AE55B7A-F6D3-49FA-89B0-0D8E205401FD}" type="pres">
      <dgm:prSet presAssocID="{E331B51F-E462-440E-A7B4-C8DD8554CD9B}" presName="center1" presStyleLbl="fgShp" presStyleIdx="0" presStyleCnt="2"/>
      <dgm:spPr/>
      <dgm:t>
        <a:bodyPr/>
        <a:lstStyle/>
        <a:p>
          <a:endParaRPr lang="es-EC"/>
        </a:p>
      </dgm:t>
    </dgm:pt>
    <dgm:pt modelId="{60256BA5-F21D-44DF-9EF4-0955B2FD61FE}" type="pres">
      <dgm:prSet presAssocID="{E331B51F-E462-440E-A7B4-C8DD8554CD9B}" presName="center2" presStyleLbl="fgShp" presStyleIdx="1" presStyleCnt="2"/>
      <dgm:spPr/>
      <dgm:t>
        <a:bodyPr/>
        <a:lstStyle/>
        <a:p>
          <a:endParaRPr lang="es-EC"/>
        </a:p>
      </dgm:t>
    </dgm:pt>
  </dgm:ptLst>
  <dgm:cxnLst>
    <dgm:cxn modelId="{264055C7-1948-4CC2-9ECB-CFD17A020026}" type="presOf" srcId="{E3B2AC3F-9D91-4613-952B-E8D82077E372}" destId="{312F544F-4C7C-40BD-BDEC-4F6CCC222DBB}" srcOrd="0" destOrd="0" presId="urn:microsoft.com/office/officeart/2005/8/layout/cycle4"/>
    <dgm:cxn modelId="{BE458F17-33BE-4578-BB39-012A219D5113}" type="presOf" srcId="{C821181D-E04F-4DE4-9018-29D50C57DB94}" destId="{3140B06F-63AD-43C6-AE53-40A36FB2BF60}" srcOrd="1" destOrd="1" presId="urn:microsoft.com/office/officeart/2005/8/layout/cycle4"/>
    <dgm:cxn modelId="{5CB45895-F8A7-4062-BEFB-8CC692B6CCD1}" srcId="{E331B51F-E462-440E-A7B4-C8DD8554CD9B}" destId="{8177227C-1B5A-43C6-B861-BBCD65940579}" srcOrd="2" destOrd="0" parTransId="{1234736A-0B10-45D6-B379-7CE34A80097E}" sibTransId="{966CEC64-E176-4275-9F0F-C1EB92DB96E4}"/>
    <dgm:cxn modelId="{926806CB-4FF3-4646-9380-9723242310B9}" srcId="{E331B51F-E462-440E-A7B4-C8DD8554CD9B}" destId="{2434F825-AB3C-4FEB-BC02-D9F1E854CD0D}" srcOrd="1" destOrd="0" parTransId="{9E79B754-E120-4443-A36D-E95941BAFC08}" sibTransId="{83EF80A2-C10B-4498-AD09-7D47F135D12A}"/>
    <dgm:cxn modelId="{341D037C-BEBE-4D94-A9B9-320FFCFEF536}" type="presOf" srcId="{C821181D-E04F-4DE4-9018-29D50C57DB94}" destId="{312F544F-4C7C-40BD-BDEC-4F6CCC222DBB}" srcOrd="0" destOrd="1" presId="urn:microsoft.com/office/officeart/2005/8/layout/cycle4"/>
    <dgm:cxn modelId="{3A3E3C8F-A498-47DA-AFD8-3C7C1BD6C6F1}" type="presOf" srcId="{8177227C-1B5A-43C6-B861-BBCD65940579}" destId="{F2AEB169-5C80-4B8B-B79D-2F4226B3BABC}" srcOrd="0" destOrd="0" presId="urn:microsoft.com/office/officeart/2005/8/layout/cycle4"/>
    <dgm:cxn modelId="{DB57F448-9B48-4370-BCEC-F064EB0FA19E}" type="presOf" srcId="{EBB416AD-16A9-48FF-B708-A543BFC71B84}" destId="{355DD240-EA8E-4479-9CC6-39DD3C8AD4D8}" srcOrd="1" destOrd="0" presId="urn:microsoft.com/office/officeart/2005/8/layout/cycle4"/>
    <dgm:cxn modelId="{A639FF46-4557-4555-A016-B19AA9A1CC4A}" type="presOf" srcId="{BBE0A4DE-A2E7-4603-8E22-F3D4CAC149EB}" destId="{7AE34AA0-DAFF-4639-A0AD-69F52FEF4609}" srcOrd="0" destOrd="0" presId="urn:microsoft.com/office/officeart/2005/8/layout/cycle4"/>
    <dgm:cxn modelId="{92A9D4C5-5DAB-4501-B004-2D37892F62BF}" srcId="{648C3A1B-8A3A-4CE0-931A-05088F79F201}" destId="{6CA14E16-838F-4CCC-8CEE-38A4A18DE555}" srcOrd="0" destOrd="0" parTransId="{56510DC0-32D4-4367-98B1-7590B17219F5}" sibTransId="{285692FC-3A89-4506-A6F2-98044EBB0FE0}"/>
    <dgm:cxn modelId="{AC116A9B-AFF5-46B5-8339-C8312FB0C73D}" srcId="{8177227C-1B5A-43C6-B861-BBCD65940579}" destId="{BBE0A4DE-A2E7-4603-8E22-F3D4CAC149EB}" srcOrd="0" destOrd="0" parTransId="{9EF2E71D-D661-4321-9FE5-39F77A97309C}" sibTransId="{8D80EA46-0AD4-44F2-95F2-1499A33651C0}"/>
    <dgm:cxn modelId="{1736FF97-70A0-4FF0-A49E-9DEF14C3DB3B}" type="presOf" srcId="{E331B51F-E462-440E-A7B4-C8DD8554CD9B}" destId="{E42C6429-C354-47D5-95D7-4224BFA23A10}" srcOrd="0" destOrd="0" presId="urn:microsoft.com/office/officeart/2005/8/layout/cycle4"/>
    <dgm:cxn modelId="{8BBEA0E0-22CB-40EA-AFB8-A919E7900A1C}" srcId="{E331B51F-E462-440E-A7B4-C8DD8554CD9B}" destId="{2FA26AFD-F652-4014-98FD-89E8B82DD663}" srcOrd="3" destOrd="0" parTransId="{F9C4606C-039E-449B-8A59-158834354EA2}" sibTransId="{7222B6D4-BE8A-4655-8FE2-FD94ED2C9165}"/>
    <dgm:cxn modelId="{D160C21A-381E-4753-B160-3EE8AB236F92}" srcId="{2FA26AFD-F652-4014-98FD-89E8B82DD663}" destId="{EBB416AD-16A9-48FF-B708-A543BFC71B84}" srcOrd="0" destOrd="0" parTransId="{900143F8-208E-4993-A45C-2A7D3718521F}" sibTransId="{59579A42-523F-4040-AB33-99A6A403AE3B}"/>
    <dgm:cxn modelId="{BF709E56-4DB8-4211-AF58-7E7B69FCF0E0}" srcId="{2434F825-AB3C-4FEB-BC02-D9F1E854CD0D}" destId="{E3B2AC3F-9D91-4613-952B-E8D82077E372}" srcOrd="0" destOrd="0" parTransId="{9F50F4E3-AAD8-435D-9DE4-75E3916A4AEF}" sibTransId="{D3122726-EAEC-4169-B863-571CDAC0CE49}"/>
    <dgm:cxn modelId="{14FFD262-688F-4251-90A0-851A916A91D0}" srcId="{E331B51F-E462-440E-A7B4-C8DD8554CD9B}" destId="{648C3A1B-8A3A-4CE0-931A-05088F79F201}" srcOrd="0" destOrd="0" parTransId="{FE752021-5F07-4614-BEAD-E5EF04E7304F}" sibTransId="{2812AE0D-6C9D-4CCD-ABC0-8B14712555FB}"/>
    <dgm:cxn modelId="{A60CB661-E663-4592-A42D-33BC01484607}" type="presOf" srcId="{648C3A1B-8A3A-4CE0-931A-05088F79F201}" destId="{B568852E-A110-4910-8397-50899B671472}" srcOrd="0" destOrd="0" presId="urn:microsoft.com/office/officeart/2005/8/layout/cycle4"/>
    <dgm:cxn modelId="{27A6D4AE-801C-4AFC-AAC5-2E2DBD573907}" type="presOf" srcId="{EBB416AD-16A9-48FF-B708-A543BFC71B84}" destId="{1040FC56-3669-4A8C-92CD-C1454A761F51}" srcOrd="0" destOrd="0" presId="urn:microsoft.com/office/officeart/2005/8/layout/cycle4"/>
    <dgm:cxn modelId="{2EC00AD3-82CC-4F80-B556-324836F86810}" type="presOf" srcId="{2FA26AFD-F652-4014-98FD-89E8B82DD663}" destId="{726E6924-F7A5-4D8C-9DEB-823A697C8646}" srcOrd="0" destOrd="0" presId="urn:microsoft.com/office/officeart/2005/8/layout/cycle4"/>
    <dgm:cxn modelId="{D5EBA584-F77B-46EB-8E7E-2887869B73FB}" type="presOf" srcId="{2434F825-AB3C-4FEB-BC02-D9F1E854CD0D}" destId="{2B0E37AA-7511-4EBF-BDB1-6E221C66BF03}" srcOrd="0" destOrd="0" presId="urn:microsoft.com/office/officeart/2005/8/layout/cycle4"/>
    <dgm:cxn modelId="{5735C551-AF91-4186-AD3D-5220ADAEF9B0}" type="presOf" srcId="{6CA14E16-838F-4CCC-8CEE-38A4A18DE555}" destId="{86608B3F-AC86-4FC7-B10A-69A0998A6983}" srcOrd="0" destOrd="0" presId="urn:microsoft.com/office/officeart/2005/8/layout/cycle4"/>
    <dgm:cxn modelId="{3D911A4C-5FF3-4866-B079-1E500C54CBBF}" type="presOf" srcId="{6CA14E16-838F-4CCC-8CEE-38A4A18DE555}" destId="{2C8CBB02-7795-4B80-9548-49CDF2A7F6F7}" srcOrd="1" destOrd="0" presId="urn:microsoft.com/office/officeart/2005/8/layout/cycle4"/>
    <dgm:cxn modelId="{4504EAFF-9038-427A-978A-9B052AE8281C}" type="presOf" srcId="{BBE0A4DE-A2E7-4603-8E22-F3D4CAC149EB}" destId="{4B5D06B1-767E-409C-9D41-0A2F91D1F1B7}" srcOrd="1" destOrd="0" presId="urn:microsoft.com/office/officeart/2005/8/layout/cycle4"/>
    <dgm:cxn modelId="{CFE4C53C-80C1-45F0-81F2-7690A4ABC371}" type="presOf" srcId="{E3B2AC3F-9D91-4613-952B-E8D82077E372}" destId="{3140B06F-63AD-43C6-AE53-40A36FB2BF60}" srcOrd="1" destOrd="0" presId="urn:microsoft.com/office/officeart/2005/8/layout/cycle4"/>
    <dgm:cxn modelId="{DE769799-E111-4497-BC81-A41AF36857A5}" srcId="{2434F825-AB3C-4FEB-BC02-D9F1E854CD0D}" destId="{C821181D-E04F-4DE4-9018-29D50C57DB94}" srcOrd="1" destOrd="0" parTransId="{612FAF72-94E0-40FB-BCAB-7CBA41B4B716}" sibTransId="{A459DBBB-68D4-4AEF-B9FB-C5E8300382A2}"/>
    <dgm:cxn modelId="{1E8C9480-9E68-43D8-BD1A-BA6B2998CE1E}" type="presParOf" srcId="{E42C6429-C354-47D5-95D7-4224BFA23A10}" destId="{E911CEDB-AADC-42DB-9C34-A9FA96B48B6D}" srcOrd="0" destOrd="0" presId="urn:microsoft.com/office/officeart/2005/8/layout/cycle4"/>
    <dgm:cxn modelId="{BD475C40-9739-4939-9877-41716193D226}" type="presParOf" srcId="{E911CEDB-AADC-42DB-9C34-A9FA96B48B6D}" destId="{C41F1E0A-7B40-4B9F-8E30-8D189C5B2BDB}" srcOrd="0" destOrd="0" presId="urn:microsoft.com/office/officeart/2005/8/layout/cycle4"/>
    <dgm:cxn modelId="{1DF0C6ED-905E-4EB3-9A7D-80B5D5F81FDB}" type="presParOf" srcId="{C41F1E0A-7B40-4B9F-8E30-8D189C5B2BDB}" destId="{86608B3F-AC86-4FC7-B10A-69A0998A6983}" srcOrd="0" destOrd="0" presId="urn:microsoft.com/office/officeart/2005/8/layout/cycle4"/>
    <dgm:cxn modelId="{A05681ED-4F33-4AF5-9514-369E8436081C}" type="presParOf" srcId="{C41F1E0A-7B40-4B9F-8E30-8D189C5B2BDB}" destId="{2C8CBB02-7795-4B80-9548-49CDF2A7F6F7}" srcOrd="1" destOrd="0" presId="urn:microsoft.com/office/officeart/2005/8/layout/cycle4"/>
    <dgm:cxn modelId="{C2D0EB74-A1C4-4569-B59B-9FC0D7DE33BD}" type="presParOf" srcId="{E911CEDB-AADC-42DB-9C34-A9FA96B48B6D}" destId="{0C5406A8-45F2-4413-B8F5-2DD1CA983B84}" srcOrd="1" destOrd="0" presId="urn:microsoft.com/office/officeart/2005/8/layout/cycle4"/>
    <dgm:cxn modelId="{30DDC8E4-51CC-4DFF-B886-A6161DBD64BA}" type="presParOf" srcId="{0C5406A8-45F2-4413-B8F5-2DD1CA983B84}" destId="{312F544F-4C7C-40BD-BDEC-4F6CCC222DBB}" srcOrd="0" destOrd="0" presId="urn:microsoft.com/office/officeart/2005/8/layout/cycle4"/>
    <dgm:cxn modelId="{F87AFD52-7920-47CD-B0A8-F37736648F3F}" type="presParOf" srcId="{0C5406A8-45F2-4413-B8F5-2DD1CA983B84}" destId="{3140B06F-63AD-43C6-AE53-40A36FB2BF60}" srcOrd="1" destOrd="0" presId="urn:microsoft.com/office/officeart/2005/8/layout/cycle4"/>
    <dgm:cxn modelId="{6854491D-7F58-4560-BA7F-01788A88FA0E}" type="presParOf" srcId="{E911CEDB-AADC-42DB-9C34-A9FA96B48B6D}" destId="{AE375EAF-2731-46DA-B13B-0CC55E2E01A8}" srcOrd="2" destOrd="0" presId="urn:microsoft.com/office/officeart/2005/8/layout/cycle4"/>
    <dgm:cxn modelId="{F33A8682-9F32-4A44-AAF8-54AB2A614CC5}" type="presParOf" srcId="{AE375EAF-2731-46DA-B13B-0CC55E2E01A8}" destId="{7AE34AA0-DAFF-4639-A0AD-69F52FEF4609}" srcOrd="0" destOrd="0" presId="urn:microsoft.com/office/officeart/2005/8/layout/cycle4"/>
    <dgm:cxn modelId="{9DFF3970-EBA9-44EE-84D6-C006C863C5EB}" type="presParOf" srcId="{AE375EAF-2731-46DA-B13B-0CC55E2E01A8}" destId="{4B5D06B1-767E-409C-9D41-0A2F91D1F1B7}" srcOrd="1" destOrd="0" presId="urn:microsoft.com/office/officeart/2005/8/layout/cycle4"/>
    <dgm:cxn modelId="{9F3F5209-169D-41F2-8EC5-A466EF767CB8}" type="presParOf" srcId="{E911CEDB-AADC-42DB-9C34-A9FA96B48B6D}" destId="{A4E814EA-ABE2-4BCE-82D7-AED709860D29}" srcOrd="3" destOrd="0" presId="urn:microsoft.com/office/officeart/2005/8/layout/cycle4"/>
    <dgm:cxn modelId="{3BED67C5-50F6-4E1D-AF4C-CC6519E1D4D9}" type="presParOf" srcId="{A4E814EA-ABE2-4BCE-82D7-AED709860D29}" destId="{1040FC56-3669-4A8C-92CD-C1454A761F51}" srcOrd="0" destOrd="0" presId="urn:microsoft.com/office/officeart/2005/8/layout/cycle4"/>
    <dgm:cxn modelId="{F9D0533C-1E79-4F5A-A0BF-A2A6D76B8472}" type="presParOf" srcId="{A4E814EA-ABE2-4BCE-82D7-AED709860D29}" destId="{355DD240-EA8E-4479-9CC6-39DD3C8AD4D8}" srcOrd="1" destOrd="0" presId="urn:microsoft.com/office/officeart/2005/8/layout/cycle4"/>
    <dgm:cxn modelId="{8F73DD9D-B9E4-47E2-8DEA-3DE871BBF2AD}" type="presParOf" srcId="{E911CEDB-AADC-42DB-9C34-A9FA96B48B6D}" destId="{FD6E416A-BABD-45BF-AB85-E526F3850604}" srcOrd="4" destOrd="0" presId="urn:microsoft.com/office/officeart/2005/8/layout/cycle4"/>
    <dgm:cxn modelId="{C491240B-8D56-4807-85F4-5D2EC61B59C7}" type="presParOf" srcId="{E42C6429-C354-47D5-95D7-4224BFA23A10}" destId="{FB63C5F1-13E6-49FA-9458-168A766F07F7}" srcOrd="1" destOrd="0" presId="urn:microsoft.com/office/officeart/2005/8/layout/cycle4"/>
    <dgm:cxn modelId="{7B6B3C0C-96FC-4598-8EE1-1B55EB427F23}" type="presParOf" srcId="{FB63C5F1-13E6-49FA-9458-168A766F07F7}" destId="{B568852E-A110-4910-8397-50899B671472}" srcOrd="0" destOrd="0" presId="urn:microsoft.com/office/officeart/2005/8/layout/cycle4"/>
    <dgm:cxn modelId="{78F43BFC-B6B4-4BF9-A746-B69E62FE8950}" type="presParOf" srcId="{FB63C5F1-13E6-49FA-9458-168A766F07F7}" destId="{2B0E37AA-7511-4EBF-BDB1-6E221C66BF03}" srcOrd="1" destOrd="0" presId="urn:microsoft.com/office/officeart/2005/8/layout/cycle4"/>
    <dgm:cxn modelId="{F40E0F6C-6F3F-4A89-BAF2-8C26DA6A5AC2}" type="presParOf" srcId="{FB63C5F1-13E6-49FA-9458-168A766F07F7}" destId="{F2AEB169-5C80-4B8B-B79D-2F4226B3BABC}" srcOrd="2" destOrd="0" presId="urn:microsoft.com/office/officeart/2005/8/layout/cycle4"/>
    <dgm:cxn modelId="{AAD01E2E-6593-4488-9605-35839A22521E}" type="presParOf" srcId="{FB63C5F1-13E6-49FA-9458-168A766F07F7}" destId="{726E6924-F7A5-4D8C-9DEB-823A697C8646}" srcOrd="3" destOrd="0" presId="urn:microsoft.com/office/officeart/2005/8/layout/cycle4"/>
    <dgm:cxn modelId="{B57841EE-A74F-4A1A-969C-3236BB91D1E7}" type="presParOf" srcId="{FB63C5F1-13E6-49FA-9458-168A766F07F7}" destId="{92F96863-D6A9-4BCC-8B3E-22761C128673}" srcOrd="4" destOrd="0" presId="urn:microsoft.com/office/officeart/2005/8/layout/cycle4"/>
    <dgm:cxn modelId="{5976B834-DACD-4FA9-9F7B-9F31FCE98A04}" type="presParOf" srcId="{E42C6429-C354-47D5-95D7-4224BFA23A10}" destId="{4AE55B7A-F6D3-49FA-89B0-0D8E205401FD}" srcOrd="2" destOrd="0" presId="urn:microsoft.com/office/officeart/2005/8/layout/cycle4"/>
    <dgm:cxn modelId="{8C09C7D8-69AF-4E85-B6EB-8D61EE2B6952}" type="presParOf" srcId="{E42C6429-C354-47D5-95D7-4224BFA23A10}" destId="{60256BA5-F21D-44DF-9EF4-0955B2FD61F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5C538-3BD6-48C0-AD87-5FE424C92925}">
      <dsp:nvSpPr>
        <dsp:cNvPr id="0" name=""/>
        <dsp:cNvSpPr/>
      </dsp:nvSpPr>
      <dsp:spPr>
        <a:xfrm>
          <a:off x="39" y="141020"/>
          <a:ext cx="3798093" cy="986185"/>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s-EC" sz="2700" kern="1200" dirty="0" smtClean="0">
              <a:effectLst/>
            </a:rPr>
            <a:t>Isabel María García Sánchez (2007)</a:t>
          </a:r>
          <a:endParaRPr lang="es-EC" sz="2700" kern="1200" dirty="0"/>
        </a:p>
      </dsp:txBody>
      <dsp:txXfrm>
        <a:off x="39" y="141020"/>
        <a:ext cx="3798093" cy="986185"/>
      </dsp:txXfrm>
    </dsp:sp>
    <dsp:sp modelId="{CA9D7FB3-6E4A-49D5-872E-51850AC586D5}">
      <dsp:nvSpPr>
        <dsp:cNvPr id="0" name=""/>
        <dsp:cNvSpPr/>
      </dsp:nvSpPr>
      <dsp:spPr>
        <a:xfrm>
          <a:off x="39" y="1127206"/>
          <a:ext cx="3798093" cy="415044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s-EC" sz="2700" kern="1200" dirty="0" smtClean="0">
              <a:effectLst/>
            </a:rPr>
            <a:t>Persigue la creación de una administración eficiente y eficaz, una administración que satisfaga las necesidades reales de los ciudadanos al menor coste posible.</a:t>
          </a:r>
          <a:endParaRPr lang="es-EC" sz="2700" kern="1200" dirty="0"/>
        </a:p>
      </dsp:txBody>
      <dsp:txXfrm>
        <a:off x="39" y="1127206"/>
        <a:ext cx="3798093" cy="4150440"/>
      </dsp:txXfrm>
    </dsp:sp>
    <dsp:sp modelId="{CAE3AF0C-0A70-4582-9179-3003AB63B5A3}">
      <dsp:nvSpPr>
        <dsp:cNvPr id="0" name=""/>
        <dsp:cNvSpPr/>
      </dsp:nvSpPr>
      <dsp:spPr>
        <a:xfrm>
          <a:off x="4329866" y="141020"/>
          <a:ext cx="3798093" cy="986185"/>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s-EC" sz="2700" kern="1200" dirty="0" smtClean="0">
              <a:effectLst/>
            </a:rPr>
            <a:t>Benito León Corona (2007)</a:t>
          </a:r>
          <a:endParaRPr lang="es-EC" sz="2700" kern="1200" dirty="0"/>
        </a:p>
      </dsp:txBody>
      <dsp:txXfrm>
        <a:off x="4329866" y="141020"/>
        <a:ext cx="3798093" cy="986185"/>
      </dsp:txXfrm>
    </dsp:sp>
    <dsp:sp modelId="{10D61D0A-1241-4DD0-8CE4-98088E72667B}">
      <dsp:nvSpPr>
        <dsp:cNvPr id="0" name=""/>
        <dsp:cNvSpPr/>
      </dsp:nvSpPr>
      <dsp:spPr>
        <a:xfrm>
          <a:off x="4329866" y="1127206"/>
          <a:ext cx="3798093" cy="415044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s-EC" sz="2700" kern="1200" dirty="0" smtClean="0">
              <a:effectLst/>
            </a:rPr>
            <a:t>Es la forma en la cual, instituciones tanto como organismos de gobierno forman parte de la vida social dentro de un país.</a:t>
          </a:r>
          <a:endParaRPr lang="es-EC" sz="2700" kern="1200" dirty="0"/>
        </a:p>
      </dsp:txBody>
      <dsp:txXfrm>
        <a:off x="4329866" y="1127206"/>
        <a:ext cx="3798093" cy="4150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179A8-2BFE-4568-82DF-47C6304426C1}">
      <dsp:nvSpPr>
        <dsp:cNvPr id="0" name=""/>
        <dsp:cNvSpPr/>
      </dsp:nvSpPr>
      <dsp:spPr>
        <a:xfrm>
          <a:off x="3251199" y="661"/>
          <a:ext cx="4876800" cy="2579687"/>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effectLst/>
            </a:rPr>
            <a:t>Trabaja con medidas conjuntas basándose en la calidad del ajuste, aplicados a lo que se refiere modelos de ecuaciones, para obtener nuevas técnicas de análisis multivariante.</a:t>
          </a:r>
          <a:endParaRPr lang="es-EC" sz="1800" kern="1200" dirty="0"/>
        </a:p>
      </dsp:txBody>
      <dsp:txXfrm>
        <a:off x="3251199" y="323122"/>
        <a:ext cx="3909417" cy="1934765"/>
      </dsp:txXfrm>
    </dsp:sp>
    <dsp:sp modelId="{312FAFCC-BF94-4C66-954C-BD93F0C86C44}">
      <dsp:nvSpPr>
        <dsp:cNvPr id="0" name=""/>
        <dsp:cNvSpPr/>
      </dsp:nvSpPr>
      <dsp:spPr>
        <a:xfrm>
          <a:off x="0" y="661"/>
          <a:ext cx="3251200" cy="257968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en-US" sz="5000" kern="1200" dirty="0" smtClean="0">
              <a:effectLst/>
            </a:rPr>
            <a:t>Hair, Joseph  (1999)</a:t>
          </a:r>
          <a:endParaRPr lang="es-EC" sz="5000" kern="1200" dirty="0"/>
        </a:p>
      </dsp:txBody>
      <dsp:txXfrm>
        <a:off x="125930" y="126591"/>
        <a:ext cx="2999340" cy="2327827"/>
      </dsp:txXfrm>
    </dsp:sp>
    <dsp:sp modelId="{3A718763-EB5F-4370-A8DA-27AA07BA3426}">
      <dsp:nvSpPr>
        <dsp:cNvPr id="0" name=""/>
        <dsp:cNvSpPr/>
      </dsp:nvSpPr>
      <dsp:spPr>
        <a:xfrm>
          <a:off x="3251199" y="2838317"/>
          <a:ext cx="4876800" cy="2579687"/>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effectLst/>
            </a:rPr>
            <a:t>Incluye un conjunto de métodos y técnicas univariantes y multivariantes que permiten estudiar y tratar en bloque una o varias variables medidas u observadas en una colección de individuos.</a:t>
          </a:r>
          <a:endParaRPr lang="es-EC" sz="1800" kern="1200" dirty="0"/>
        </a:p>
      </dsp:txBody>
      <dsp:txXfrm>
        <a:off x="3251199" y="3160778"/>
        <a:ext cx="3909417" cy="1934765"/>
      </dsp:txXfrm>
    </dsp:sp>
    <dsp:sp modelId="{4EAC7671-967D-479F-A7D0-45D80383D8AA}">
      <dsp:nvSpPr>
        <dsp:cNvPr id="0" name=""/>
        <dsp:cNvSpPr/>
      </dsp:nvSpPr>
      <dsp:spPr>
        <a:xfrm>
          <a:off x="0" y="2838317"/>
          <a:ext cx="3251200" cy="257968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es-EC" sz="5000" kern="1200" dirty="0" smtClean="0">
              <a:effectLst/>
            </a:rPr>
            <a:t>Cesar Pérez (2004)</a:t>
          </a:r>
          <a:endParaRPr lang="es-EC" sz="5000" kern="1200" dirty="0"/>
        </a:p>
      </dsp:txBody>
      <dsp:txXfrm>
        <a:off x="125930" y="2964247"/>
        <a:ext cx="2999340" cy="232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A804A-78EA-4FB6-B5E8-2287DF46D589}">
      <dsp:nvSpPr>
        <dsp:cNvPr id="0" name=""/>
        <dsp:cNvSpPr/>
      </dsp:nvSpPr>
      <dsp:spPr>
        <a:xfrm>
          <a:off x="913321" y="875750"/>
          <a:ext cx="1547293" cy="130138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90B4CA-25C5-4168-B07E-08245B6C1629}">
      <dsp:nvSpPr>
        <dsp:cNvPr id="0" name=""/>
        <dsp:cNvSpPr/>
      </dsp:nvSpPr>
      <dsp:spPr>
        <a:xfrm>
          <a:off x="336899" y="1422829"/>
          <a:ext cx="838577" cy="838577"/>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a:solidFill>
                <a:sysClr val="windowText" lastClr="000000"/>
              </a:solidFill>
            </a:rPr>
            <a:t>Atención al cliente </a:t>
          </a:r>
        </a:p>
      </dsp:txBody>
      <dsp:txXfrm>
        <a:off x="336899" y="1422829"/>
        <a:ext cx="838577" cy="838577"/>
      </dsp:txXfrm>
    </dsp:sp>
    <dsp:sp modelId="{5FD27243-CBA9-484B-9F75-097353A1E60B}">
      <dsp:nvSpPr>
        <dsp:cNvPr id="0" name=""/>
        <dsp:cNvSpPr/>
      </dsp:nvSpPr>
      <dsp:spPr>
        <a:xfrm>
          <a:off x="3369840" y="875750"/>
          <a:ext cx="1547293" cy="130138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B1F6A0-0A57-4E47-9CE8-0189A581B278}">
      <dsp:nvSpPr>
        <dsp:cNvPr id="0" name=""/>
        <dsp:cNvSpPr/>
      </dsp:nvSpPr>
      <dsp:spPr>
        <a:xfrm>
          <a:off x="2732393" y="1422829"/>
          <a:ext cx="838577" cy="838577"/>
        </a:xfrm>
        <a:prstGeom prst="rect">
          <a:avLst/>
        </a:prstGeom>
        <a:solidFill>
          <a:schemeClr val="accent5">
            <a:hueOff val="853083"/>
            <a:satOff val="-888"/>
            <a:lumOff val="10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a:solidFill>
                <a:sysClr val="windowText" lastClr="000000"/>
              </a:solidFill>
            </a:rPr>
            <a:t>Diseño gráfico </a:t>
          </a:r>
        </a:p>
      </dsp:txBody>
      <dsp:txXfrm>
        <a:off x="2732393" y="1422829"/>
        <a:ext cx="838577" cy="838577"/>
      </dsp:txXfrm>
    </dsp:sp>
    <dsp:sp modelId="{F9F4AE81-4A0E-4B10-B787-770B1A59418F}">
      <dsp:nvSpPr>
        <dsp:cNvPr id="0" name=""/>
        <dsp:cNvSpPr/>
      </dsp:nvSpPr>
      <dsp:spPr>
        <a:xfrm>
          <a:off x="5704308" y="875750"/>
          <a:ext cx="1547293" cy="130138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2000" r="-2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C4756C-54B5-4B26-B97E-AD9292AC2FCC}">
      <dsp:nvSpPr>
        <dsp:cNvPr id="0" name=""/>
        <dsp:cNvSpPr/>
      </dsp:nvSpPr>
      <dsp:spPr>
        <a:xfrm>
          <a:off x="5127886" y="1422829"/>
          <a:ext cx="838577" cy="838577"/>
        </a:xfrm>
        <a:prstGeom prst="rect">
          <a:avLst/>
        </a:prstGeom>
        <a:solidFill>
          <a:schemeClr val="accent5">
            <a:hueOff val="1706166"/>
            <a:satOff val="-1777"/>
            <a:lumOff val="21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a:solidFill>
                <a:sysClr val="windowText" lastClr="000000"/>
              </a:solidFill>
            </a:rPr>
            <a:t>Manejo de redes sociales</a:t>
          </a:r>
        </a:p>
      </dsp:txBody>
      <dsp:txXfrm>
        <a:off x="5127886" y="1422829"/>
        <a:ext cx="838577" cy="8385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34AA0-DAFF-4639-A0AD-69F52FEF4609}">
      <dsp:nvSpPr>
        <dsp:cNvPr id="0" name=""/>
        <dsp:cNvSpPr/>
      </dsp:nvSpPr>
      <dsp:spPr>
        <a:xfrm>
          <a:off x="3182268" y="2813349"/>
          <a:ext cx="1865981" cy="1208732"/>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593057"/>
              <a:satOff val="-13255"/>
              <a:lumOff val="-1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s-ES" sz="1050" kern="1200">
              <a:solidFill>
                <a:schemeClr val="tx1"/>
              </a:solidFill>
              <a:latin typeface="Times New Roman" panose="02020603050405020304" pitchFamily="18" charset="0"/>
              <a:cs typeface="Times New Roman" panose="02020603050405020304" pitchFamily="18" charset="0"/>
            </a:rPr>
            <a:t>Identificar.-  los impactos positvos y negativos que lleva implicito el desarrollo de un proyecto</a:t>
          </a:r>
        </a:p>
      </dsp:txBody>
      <dsp:txXfrm>
        <a:off x="3768614" y="3142084"/>
        <a:ext cx="1253083" cy="853445"/>
      </dsp:txXfrm>
    </dsp:sp>
    <dsp:sp modelId="{1040FC56-3669-4A8C-92CD-C1454A761F51}">
      <dsp:nvSpPr>
        <dsp:cNvPr id="0" name=""/>
        <dsp:cNvSpPr/>
      </dsp:nvSpPr>
      <dsp:spPr>
        <a:xfrm>
          <a:off x="16531" y="2644712"/>
          <a:ext cx="1889474" cy="1632647"/>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889586"/>
              <a:satOff val="-19883"/>
              <a:lumOff val="-18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s-ES" sz="1050" kern="1200">
              <a:solidFill>
                <a:schemeClr val="tx1"/>
              </a:solidFill>
              <a:latin typeface="Times New Roman" panose="02020603050405020304" pitchFamily="18" charset="0"/>
              <a:cs typeface="Times New Roman" panose="02020603050405020304" pitchFamily="18" charset="0"/>
            </a:rPr>
            <a:t>Proponer.- medidas necesarias para asegurar la mitigacion y copensacion de todos los impactos negativos identificados  </a:t>
          </a:r>
        </a:p>
      </dsp:txBody>
      <dsp:txXfrm>
        <a:off x="52395" y="3088738"/>
        <a:ext cx="1250903" cy="1152757"/>
      </dsp:txXfrm>
    </dsp:sp>
    <dsp:sp modelId="{312F544F-4C7C-40BD-BDEC-4F6CCC222DBB}">
      <dsp:nvSpPr>
        <dsp:cNvPr id="0" name=""/>
        <dsp:cNvSpPr/>
      </dsp:nvSpPr>
      <dsp:spPr>
        <a:xfrm>
          <a:off x="3182268" y="136308"/>
          <a:ext cx="1865981" cy="1208732"/>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296529"/>
              <a:satOff val="-6628"/>
              <a:lumOff val="-6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endParaRPr lang="es-ES" sz="1050" kern="1200">
            <a:solidFill>
              <a:schemeClr val="tx1"/>
            </a:solidFill>
            <a:latin typeface="Times New Roman" panose="02020603050405020304" pitchFamily="18" charset="0"/>
            <a:cs typeface="Times New Roman" panose="02020603050405020304" pitchFamily="18" charset="0"/>
          </a:endParaRPr>
        </a:p>
        <a:p>
          <a:pPr marL="57150" lvl="1" indent="-57150" algn="l" defTabSz="466725">
            <a:lnSpc>
              <a:spcPct val="90000"/>
            </a:lnSpc>
            <a:spcBef>
              <a:spcPct val="0"/>
            </a:spcBef>
            <a:spcAft>
              <a:spcPct val="15000"/>
            </a:spcAft>
            <a:buChar char="••"/>
          </a:pPr>
          <a:r>
            <a:rPr lang="es-ES" sz="1050" kern="1200">
              <a:solidFill>
                <a:schemeClr val="tx1"/>
              </a:solidFill>
              <a:latin typeface="Times New Roman" panose="02020603050405020304" pitchFamily="18" charset="0"/>
              <a:cs typeface="Times New Roman" panose="02020603050405020304" pitchFamily="18" charset="0"/>
            </a:rPr>
            <a:t>Promover.- Beneficios y oportunidades para Patate la comunidad y el ciudadano</a:t>
          </a:r>
        </a:p>
      </dsp:txBody>
      <dsp:txXfrm>
        <a:off x="3768614" y="162860"/>
        <a:ext cx="1253083" cy="853445"/>
      </dsp:txXfrm>
    </dsp:sp>
    <dsp:sp modelId="{86608B3F-AC86-4FC7-B10A-69A0998A6983}">
      <dsp:nvSpPr>
        <dsp:cNvPr id="0" name=""/>
        <dsp:cNvSpPr/>
      </dsp:nvSpPr>
      <dsp:spPr>
        <a:xfrm>
          <a:off x="74759" y="144056"/>
          <a:ext cx="1865981" cy="1208732"/>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s-ES" sz="1050" kern="1200">
              <a:solidFill>
                <a:schemeClr val="tx1"/>
              </a:solidFill>
              <a:latin typeface="Times New Roman" panose="02020603050405020304" pitchFamily="18" charset="0"/>
              <a:cs typeface="Times New Roman" panose="02020603050405020304" pitchFamily="18" charset="0"/>
            </a:rPr>
            <a:t>Implementar.- reuniones con las autoridades departamentales  acerca de los proyectos </a:t>
          </a:r>
        </a:p>
      </dsp:txBody>
      <dsp:txXfrm>
        <a:off x="101311" y="170608"/>
        <a:ext cx="1253083" cy="853445"/>
      </dsp:txXfrm>
    </dsp:sp>
    <dsp:sp modelId="{B568852E-A110-4910-8397-50899B671472}">
      <dsp:nvSpPr>
        <dsp:cNvPr id="0" name=""/>
        <dsp:cNvSpPr/>
      </dsp:nvSpPr>
      <dsp:spPr>
        <a:xfrm>
          <a:off x="850785" y="465340"/>
          <a:ext cx="1635566" cy="1635566"/>
        </a:xfrm>
        <a:prstGeom prst="pieWedg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b="1" kern="1200">
              <a:solidFill>
                <a:schemeClr val="tx1"/>
              </a:solidFill>
              <a:latin typeface="Times New Roman" panose="02020603050405020304" pitchFamily="18" charset="0"/>
              <a:cs typeface="Times New Roman" panose="02020603050405020304" pitchFamily="18" charset="0"/>
            </a:rPr>
            <a:t>4  </a:t>
          </a:r>
        </a:p>
        <a:p>
          <a:pPr lvl="0" algn="ctr" defTabSz="533400">
            <a:lnSpc>
              <a:spcPct val="90000"/>
            </a:lnSpc>
            <a:spcBef>
              <a:spcPct val="0"/>
            </a:spcBef>
            <a:spcAft>
              <a:spcPct val="35000"/>
            </a:spcAft>
          </a:pPr>
          <a:r>
            <a:rPr lang="es-ES" sz="1200" b="1" kern="1200">
              <a:solidFill>
                <a:schemeClr val="tx1"/>
              </a:solidFill>
              <a:latin typeface="Times New Roman" panose="02020603050405020304" pitchFamily="18" charset="0"/>
              <a:cs typeface="Times New Roman" panose="02020603050405020304" pitchFamily="18" charset="0"/>
            </a:rPr>
            <a:t>Desarrollo</a:t>
          </a:r>
        </a:p>
      </dsp:txBody>
      <dsp:txXfrm>
        <a:off x="1329831" y="944386"/>
        <a:ext cx="1156520" cy="1156520"/>
      </dsp:txXfrm>
    </dsp:sp>
    <dsp:sp modelId="{2B0E37AA-7511-4EBF-BDB1-6E221C66BF03}">
      <dsp:nvSpPr>
        <dsp:cNvPr id="0" name=""/>
        <dsp:cNvSpPr/>
      </dsp:nvSpPr>
      <dsp:spPr>
        <a:xfrm rot="5400000">
          <a:off x="2561897" y="465340"/>
          <a:ext cx="1635566" cy="1635566"/>
        </a:xfrm>
        <a:prstGeom prst="pieWedge">
          <a:avLst/>
        </a:prstGeom>
        <a:solidFill>
          <a:schemeClr val="accent2">
            <a:hueOff val="296529"/>
            <a:satOff val="-6628"/>
            <a:lumOff val="-627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b="1" kern="1200">
              <a:solidFill>
                <a:schemeClr val="tx1"/>
              </a:solidFill>
              <a:latin typeface="Times New Roman" panose="02020603050405020304" pitchFamily="18" charset="0"/>
              <a:cs typeface="Times New Roman" panose="02020603050405020304" pitchFamily="18" charset="0"/>
            </a:rPr>
            <a:t>1</a:t>
          </a:r>
        </a:p>
        <a:p>
          <a:pPr lvl="0" algn="ctr" defTabSz="533400">
            <a:lnSpc>
              <a:spcPct val="90000"/>
            </a:lnSpc>
            <a:spcBef>
              <a:spcPct val="0"/>
            </a:spcBef>
            <a:spcAft>
              <a:spcPct val="35000"/>
            </a:spcAft>
          </a:pPr>
          <a:r>
            <a:rPr lang="es-ES" sz="1200" b="1" kern="1200">
              <a:solidFill>
                <a:schemeClr val="tx1"/>
              </a:solidFill>
              <a:latin typeface="Times New Roman" panose="02020603050405020304" pitchFamily="18" charset="0"/>
              <a:cs typeface="Times New Roman" panose="02020603050405020304" pitchFamily="18" charset="0"/>
            </a:rPr>
            <a:t> Información </a:t>
          </a:r>
        </a:p>
      </dsp:txBody>
      <dsp:txXfrm rot="-5400000">
        <a:off x="2561897" y="944386"/>
        <a:ext cx="1156520" cy="1156520"/>
      </dsp:txXfrm>
    </dsp:sp>
    <dsp:sp modelId="{F2AEB169-5C80-4B8B-B79D-2F4226B3BABC}">
      <dsp:nvSpPr>
        <dsp:cNvPr id="0" name=""/>
        <dsp:cNvSpPr/>
      </dsp:nvSpPr>
      <dsp:spPr>
        <a:xfrm rot="10800000">
          <a:off x="2561897" y="2176452"/>
          <a:ext cx="1635566" cy="1635566"/>
        </a:xfrm>
        <a:prstGeom prst="pieWedge">
          <a:avLst/>
        </a:prstGeom>
        <a:solidFill>
          <a:schemeClr val="accent2">
            <a:hueOff val="593057"/>
            <a:satOff val="-13255"/>
            <a:lumOff val="-12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b="1" kern="1200">
              <a:solidFill>
                <a:schemeClr val="tx1"/>
              </a:solidFill>
              <a:latin typeface="Times New Roman" panose="02020603050405020304" pitchFamily="18" charset="0"/>
              <a:cs typeface="Times New Roman" panose="02020603050405020304" pitchFamily="18" charset="0"/>
            </a:rPr>
            <a:t>2 </a:t>
          </a:r>
        </a:p>
        <a:p>
          <a:pPr lvl="0" algn="ctr" defTabSz="533400">
            <a:lnSpc>
              <a:spcPct val="90000"/>
            </a:lnSpc>
            <a:spcBef>
              <a:spcPct val="0"/>
            </a:spcBef>
            <a:spcAft>
              <a:spcPct val="35000"/>
            </a:spcAft>
          </a:pPr>
          <a:r>
            <a:rPr lang="es-ES" sz="1200" b="1" kern="1200">
              <a:solidFill>
                <a:schemeClr val="tx1"/>
              </a:solidFill>
              <a:latin typeface="Times New Roman" panose="02020603050405020304" pitchFamily="18" charset="0"/>
              <a:cs typeface="Times New Roman" panose="02020603050405020304" pitchFamily="18" charset="0"/>
            </a:rPr>
            <a:t>Investigación </a:t>
          </a:r>
        </a:p>
      </dsp:txBody>
      <dsp:txXfrm rot="10800000">
        <a:off x="2561897" y="2176452"/>
        <a:ext cx="1156520" cy="1156520"/>
      </dsp:txXfrm>
    </dsp:sp>
    <dsp:sp modelId="{726E6924-F7A5-4D8C-9DEB-823A697C8646}">
      <dsp:nvSpPr>
        <dsp:cNvPr id="0" name=""/>
        <dsp:cNvSpPr/>
      </dsp:nvSpPr>
      <dsp:spPr>
        <a:xfrm rot="16200000">
          <a:off x="850785" y="2176452"/>
          <a:ext cx="1635566" cy="1635566"/>
        </a:xfrm>
        <a:prstGeom prst="pieWedge">
          <a:avLst/>
        </a:prstGeom>
        <a:solidFill>
          <a:schemeClr val="accent2">
            <a:hueOff val="889586"/>
            <a:satOff val="-19883"/>
            <a:lumOff val="-188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S" sz="1200" b="1" kern="1200">
              <a:solidFill>
                <a:schemeClr val="tx1"/>
              </a:solidFill>
              <a:latin typeface="Times New Roman" panose="02020603050405020304" pitchFamily="18" charset="0"/>
              <a:cs typeface="Times New Roman" panose="02020603050405020304" pitchFamily="18" charset="0"/>
            </a:rPr>
            <a:t>3 </a:t>
          </a:r>
        </a:p>
        <a:p>
          <a:pPr lvl="0" algn="ctr" defTabSz="533400">
            <a:lnSpc>
              <a:spcPct val="90000"/>
            </a:lnSpc>
            <a:spcBef>
              <a:spcPct val="0"/>
            </a:spcBef>
            <a:spcAft>
              <a:spcPct val="35000"/>
            </a:spcAft>
          </a:pPr>
          <a:r>
            <a:rPr lang="es-ES" sz="1200" b="1" kern="1200">
              <a:solidFill>
                <a:schemeClr val="tx1"/>
              </a:solidFill>
              <a:latin typeface="Times New Roman" panose="02020603050405020304" pitchFamily="18" charset="0"/>
              <a:cs typeface="Times New Roman" panose="02020603050405020304" pitchFamily="18" charset="0"/>
            </a:rPr>
            <a:t>Análisis</a:t>
          </a:r>
        </a:p>
      </dsp:txBody>
      <dsp:txXfrm rot="5400000">
        <a:off x="1329831" y="2176452"/>
        <a:ext cx="1156520" cy="1156520"/>
      </dsp:txXfrm>
    </dsp:sp>
    <dsp:sp modelId="{4AE55B7A-F6D3-49FA-89B0-0D8E205401FD}">
      <dsp:nvSpPr>
        <dsp:cNvPr id="0" name=""/>
        <dsp:cNvSpPr/>
      </dsp:nvSpPr>
      <dsp:spPr>
        <a:xfrm>
          <a:off x="2241772" y="1798723"/>
          <a:ext cx="564704" cy="491047"/>
        </a:xfrm>
        <a:prstGeom prst="circularArrow">
          <a:avLst/>
        </a:prstGeom>
        <a:solidFill>
          <a:schemeClr val="accent2">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256BA5-F21D-44DF-9EF4-0955B2FD61FE}">
      <dsp:nvSpPr>
        <dsp:cNvPr id="0" name=""/>
        <dsp:cNvSpPr/>
      </dsp:nvSpPr>
      <dsp:spPr>
        <a:xfrm rot="10800000">
          <a:off x="2241772" y="1987588"/>
          <a:ext cx="564704" cy="491047"/>
        </a:xfrm>
        <a:prstGeom prst="circularArrow">
          <a:avLst/>
        </a:prstGeom>
        <a:solidFill>
          <a:schemeClr val="accent2">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DFD35D5-E581-437A-9D22-8B60587FF433}" type="datetimeFigureOut">
              <a:rPr lang="es-EC" smtClean="0"/>
              <a:t>11/12/2018</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66A78D2-EF34-4654-ADBF-A255F5118204}" type="slidenum">
              <a:rPr lang="es-EC" smtClean="0"/>
              <a:t>‹Nº›</a:t>
            </a:fld>
            <a:endParaRPr lang="es-EC"/>
          </a:p>
        </p:txBody>
      </p:sp>
    </p:spTree>
    <p:extLst>
      <p:ext uri="{BB962C8B-B14F-4D97-AF65-F5344CB8AC3E}">
        <p14:creationId xmlns:p14="http://schemas.microsoft.com/office/powerpoint/2010/main" val="92486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DFD35D5-E581-437A-9D22-8B60587FF433}" type="datetimeFigureOut">
              <a:rPr lang="es-EC" smtClean="0"/>
              <a:t>11/12/2018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66A78D2-EF34-4654-ADBF-A255F5118204}" type="slidenum">
              <a:rPr lang="es-EC" smtClean="0"/>
              <a:t>‹Nº›</a:t>
            </a:fld>
            <a:endParaRPr lang="es-EC"/>
          </a:p>
        </p:txBody>
      </p:sp>
    </p:spTree>
    <p:extLst>
      <p:ext uri="{BB962C8B-B14F-4D97-AF65-F5344CB8AC3E}">
        <p14:creationId xmlns:p14="http://schemas.microsoft.com/office/powerpoint/2010/main" val="104106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DFD35D5-E581-437A-9D22-8B60587FF433}" type="datetimeFigureOut">
              <a:rPr lang="es-EC" smtClean="0"/>
              <a:t>11/12/2018</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66A78D2-EF34-4654-ADBF-A255F5118204}"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1185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1DFD35D5-E581-437A-9D22-8B60587FF433}" type="datetimeFigureOut">
              <a:rPr lang="es-EC" smtClean="0"/>
              <a:t>11/12/2018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66A78D2-EF34-4654-ADBF-A255F5118204}" type="slidenum">
              <a:rPr lang="es-EC" smtClean="0"/>
              <a:t>‹Nº›</a:t>
            </a:fld>
            <a:endParaRPr lang="es-EC"/>
          </a:p>
        </p:txBody>
      </p:sp>
    </p:spTree>
    <p:extLst>
      <p:ext uri="{BB962C8B-B14F-4D97-AF65-F5344CB8AC3E}">
        <p14:creationId xmlns:p14="http://schemas.microsoft.com/office/powerpoint/2010/main" val="4129647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1DFD35D5-E581-437A-9D22-8B60587FF433}" type="datetimeFigureOut">
              <a:rPr lang="es-EC" smtClean="0"/>
              <a:t>11/12/2018</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66A78D2-EF34-4654-ADBF-A255F5118204}"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9082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1DFD35D5-E581-437A-9D22-8B60587FF433}" type="datetimeFigureOut">
              <a:rPr lang="es-EC" smtClean="0"/>
              <a:t>11/12/2018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66A78D2-EF34-4654-ADBF-A255F5118204}" type="slidenum">
              <a:rPr lang="es-EC" smtClean="0"/>
              <a:t>‹Nº›</a:t>
            </a:fld>
            <a:endParaRPr lang="es-EC"/>
          </a:p>
        </p:txBody>
      </p:sp>
    </p:spTree>
    <p:extLst>
      <p:ext uri="{BB962C8B-B14F-4D97-AF65-F5344CB8AC3E}">
        <p14:creationId xmlns:p14="http://schemas.microsoft.com/office/powerpoint/2010/main" val="3690496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DFD35D5-E581-437A-9D22-8B60587FF433}" type="datetimeFigureOut">
              <a:rPr lang="es-EC" smtClean="0"/>
              <a:t>11/12/2018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66A78D2-EF34-4654-ADBF-A255F5118204}" type="slidenum">
              <a:rPr lang="es-EC" smtClean="0"/>
              <a:t>‹Nº›</a:t>
            </a:fld>
            <a:endParaRPr lang="es-EC"/>
          </a:p>
        </p:txBody>
      </p:sp>
    </p:spTree>
    <p:extLst>
      <p:ext uri="{BB962C8B-B14F-4D97-AF65-F5344CB8AC3E}">
        <p14:creationId xmlns:p14="http://schemas.microsoft.com/office/powerpoint/2010/main" val="2829955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DFD35D5-E581-437A-9D22-8B60587FF433}" type="datetimeFigureOut">
              <a:rPr lang="es-EC" smtClean="0"/>
              <a:t>11/12/2018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66A78D2-EF34-4654-ADBF-A255F5118204}" type="slidenum">
              <a:rPr lang="es-EC" smtClean="0"/>
              <a:t>‹Nº›</a:t>
            </a:fld>
            <a:endParaRPr lang="es-EC"/>
          </a:p>
        </p:txBody>
      </p:sp>
    </p:spTree>
    <p:extLst>
      <p:ext uri="{BB962C8B-B14F-4D97-AF65-F5344CB8AC3E}">
        <p14:creationId xmlns:p14="http://schemas.microsoft.com/office/powerpoint/2010/main" val="1393055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DFD35D5-E581-437A-9D22-8B60587FF433}" type="datetimeFigureOut">
              <a:rPr lang="es-EC" smtClean="0"/>
              <a:t>11/12/2018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66A78D2-EF34-4654-ADBF-A255F5118204}" type="slidenum">
              <a:rPr lang="es-EC" smtClean="0"/>
              <a:t>‹Nº›</a:t>
            </a:fld>
            <a:endParaRPr lang="es-EC"/>
          </a:p>
        </p:txBody>
      </p:sp>
    </p:spTree>
    <p:extLst>
      <p:ext uri="{BB962C8B-B14F-4D97-AF65-F5344CB8AC3E}">
        <p14:creationId xmlns:p14="http://schemas.microsoft.com/office/powerpoint/2010/main" val="104225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DFD35D5-E581-437A-9D22-8B60587FF433}" type="datetimeFigureOut">
              <a:rPr lang="es-EC" smtClean="0"/>
              <a:t>11/12/2018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66A78D2-EF34-4654-ADBF-A255F5118204}" type="slidenum">
              <a:rPr lang="es-EC" smtClean="0"/>
              <a:t>‹Nº›</a:t>
            </a:fld>
            <a:endParaRPr lang="es-EC"/>
          </a:p>
        </p:txBody>
      </p:sp>
    </p:spTree>
    <p:extLst>
      <p:ext uri="{BB962C8B-B14F-4D97-AF65-F5344CB8AC3E}">
        <p14:creationId xmlns:p14="http://schemas.microsoft.com/office/powerpoint/2010/main" val="68800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DFD35D5-E581-437A-9D22-8B60587FF433}" type="datetimeFigureOut">
              <a:rPr lang="es-EC" smtClean="0"/>
              <a:t>11/12/2018</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66A78D2-EF34-4654-ADBF-A255F5118204}" type="slidenum">
              <a:rPr lang="es-EC" smtClean="0"/>
              <a:t>‹Nº›</a:t>
            </a:fld>
            <a:endParaRPr lang="es-EC"/>
          </a:p>
        </p:txBody>
      </p:sp>
    </p:spTree>
    <p:extLst>
      <p:ext uri="{BB962C8B-B14F-4D97-AF65-F5344CB8AC3E}">
        <p14:creationId xmlns:p14="http://schemas.microsoft.com/office/powerpoint/2010/main" val="201171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DFD35D5-E581-437A-9D22-8B60587FF433}" type="datetimeFigureOut">
              <a:rPr lang="es-EC" smtClean="0"/>
              <a:t>11/12/2018</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66A78D2-EF34-4654-ADBF-A255F5118204}" type="slidenum">
              <a:rPr lang="es-EC" smtClean="0"/>
              <a:t>‹Nº›</a:t>
            </a:fld>
            <a:endParaRPr lang="es-EC"/>
          </a:p>
        </p:txBody>
      </p:sp>
    </p:spTree>
    <p:extLst>
      <p:ext uri="{BB962C8B-B14F-4D97-AF65-F5344CB8AC3E}">
        <p14:creationId xmlns:p14="http://schemas.microsoft.com/office/powerpoint/2010/main" val="3318962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DFD35D5-E581-437A-9D22-8B60587FF433}" type="datetimeFigureOut">
              <a:rPr lang="es-EC" smtClean="0"/>
              <a:t>11/12/2018</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66A78D2-EF34-4654-ADBF-A255F5118204}" type="slidenum">
              <a:rPr lang="es-EC" smtClean="0"/>
              <a:t>‹Nº›</a:t>
            </a:fld>
            <a:endParaRPr lang="es-EC"/>
          </a:p>
        </p:txBody>
      </p:sp>
    </p:spTree>
    <p:extLst>
      <p:ext uri="{BB962C8B-B14F-4D97-AF65-F5344CB8AC3E}">
        <p14:creationId xmlns:p14="http://schemas.microsoft.com/office/powerpoint/2010/main" val="271062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D35D5-E581-437A-9D22-8B60587FF433}" type="datetimeFigureOut">
              <a:rPr lang="es-EC" smtClean="0"/>
              <a:t>11/12/2018</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66A78D2-EF34-4654-ADBF-A255F5118204}" type="slidenum">
              <a:rPr lang="es-EC" smtClean="0"/>
              <a:t>‹Nº›</a:t>
            </a:fld>
            <a:endParaRPr lang="es-EC"/>
          </a:p>
        </p:txBody>
      </p:sp>
    </p:spTree>
    <p:extLst>
      <p:ext uri="{BB962C8B-B14F-4D97-AF65-F5344CB8AC3E}">
        <p14:creationId xmlns:p14="http://schemas.microsoft.com/office/powerpoint/2010/main" val="715891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DFD35D5-E581-437A-9D22-8B60587FF433}" type="datetimeFigureOut">
              <a:rPr lang="es-EC" smtClean="0"/>
              <a:t>11/12/2018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66A78D2-EF34-4654-ADBF-A255F5118204}" type="slidenum">
              <a:rPr lang="es-EC" smtClean="0"/>
              <a:t>‹Nº›</a:t>
            </a:fld>
            <a:endParaRPr lang="es-EC"/>
          </a:p>
        </p:txBody>
      </p:sp>
    </p:spTree>
    <p:extLst>
      <p:ext uri="{BB962C8B-B14F-4D97-AF65-F5344CB8AC3E}">
        <p14:creationId xmlns:p14="http://schemas.microsoft.com/office/powerpoint/2010/main" val="300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DFD35D5-E581-437A-9D22-8B60587FF433}" type="datetimeFigureOut">
              <a:rPr lang="es-EC" smtClean="0"/>
              <a:t>11/12/2018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66A78D2-EF34-4654-ADBF-A255F5118204}" type="slidenum">
              <a:rPr lang="es-EC" smtClean="0"/>
              <a:t>‹Nº›</a:t>
            </a:fld>
            <a:endParaRPr lang="es-EC"/>
          </a:p>
        </p:txBody>
      </p:sp>
    </p:spTree>
    <p:extLst>
      <p:ext uri="{BB962C8B-B14F-4D97-AF65-F5344CB8AC3E}">
        <p14:creationId xmlns:p14="http://schemas.microsoft.com/office/powerpoint/2010/main" val="111595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FD35D5-E581-437A-9D22-8B60587FF433}" type="datetimeFigureOut">
              <a:rPr lang="es-EC" smtClean="0"/>
              <a:t>11/12/2018</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66A78D2-EF34-4654-ADBF-A255F5118204}" type="slidenum">
              <a:rPr lang="es-EC" smtClean="0"/>
              <a:t>‹Nº›</a:t>
            </a:fld>
            <a:endParaRPr lang="es-EC"/>
          </a:p>
        </p:txBody>
      </p:sp>
    </p:spTree>
    <p:extLst>
      <p:ext uri="{BB962C8B-B14F-4D97-AF65-F5344CB8AC3E}">
        <p14:creationId xmlns:p14="http://schemas.microsoft.com/office/powerpoint/2010/main" val="3808972714"/>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8"/>
          <p:cNvSpPr txBox="1">
            <a:spLocks noGrp="1"/>
          </p:cNvSpPr>
          <p:nvPr>
            <p:ph type="subTitle" idx="1"/>
          </p:nvPr>
        </p:nvSpPr>
        <p:spPr>
          <a:xfrm>
            <a:off x="2589362" y="3413671"/>
            <a:ext cx="7010400" cy="1219200"/>
          </a:xfrm>
          <a:prstGeom prst="rect">
            <a:avLst/>
          </a:prstGeom>
        </p:spPr>
        <p:txBody>
          <a:bodyPr spcFirstLastPara="1" wrap="square" lIns="91425" tIns="91425" rIns="91425" bIns="91425" anchor="t" anchorCtr="0">
            <a:noAutofit/>
          </a:bodyPr>
          <a:lstStyle/>
          <a:p>
            <a:pPr marL="38100" indent="0" algn="ctr">
              <a:buNone/>
            </a:pPr>
            <a:r>
              <a:rPr lang="es-EC" sz="2000" b="1" dirty="0">
                <a:solidFill>
                  <a:schemeClr val="tx1"/>
                </a:solidFill>
                <a:latin typeface="Dosis" panose="020B0604020202020204" charset="0"/>
              </a:rPr>
              <a:t>AUTORES:</a:t>
            </a:r>
          </a:p>
          <a:p>
            <a:pPr algn="ctr"/>
            <a:r>
              <a:rPr lang="es-EC" sz="2000" b="1" dirty="0" smtClean="0">
                <a:solidFill>
                  <a:schemeClr val="tx1"/>
                </a:solidFill>
                <a:latin typeface="Dosis" panose="020B0604020202020204" charset="0"/>
              </a:rPr>
              <a:t>Nacimba </a:t>
            </a:r>
            <a:r>
              <a:rPr lang="es-EC" sz="2000" b="1" dirty="0" err="1" smtClean="0">
                <a:solidFill>
                  <a:schemeClr val="tx1"/>
                </a:solidFill>
                <a:latin typeface="Dosis" panose="020B0604020202020204" charset="0"/>
              </a:rPr>
              <a:t>Nacimba</a:t>
            </a:r>
            <a:r>
              <a:rPr lang="es-EC" sz="2000" b="1" dirty="0" smtClean="0">
                <a:solidFill>
                  <a:schemeClr val="tx1"/>
                </a:solidFill>
                <a:latin typeface="Dosis" panose="020B0604020202020204" charset="0"/>
              </a:rPr>
              <a:t> Angel David</a:t>
            </a:r>
          </a:p>
          <a:p>
            <a:pPr algn="ctr"/>
            <a:r>
              <a:rPr lang="es-EC" sz="2000" b="1" dirty="0" err="1" smtClean="0">
                <a:solidFill>
                  <a:schemeClr val="tx1"/>
                </a:solidFill>
                <a:latin typeface="Dosis" panose="020B0604020202020204" charset="0"/>
              </a:rPr>
              <a:t>Salán</a:t>
            </a:r>
            <a:r>
              <a:rPr lang="es-EC" sz="2000" b="1" dirty="0" smtClean="0">
                <a:solidFill>
                  <a:schemeClr val="tx1"/>
                </a:solidFill>
                <a:latin typeface="Dosis" panose="020B0604020202020204" charset="0"/>
              </a:rPr>
              <a:t> Guano Deysi Marisol</a:t>
            </a:r>
            <a:endParaRPr lang="es-EC" sz="2000" b="1" dirty="0" smtClean="0">
              <a:solidFill>
                <a:schemeClr val="tx1"/>
              </a:solidFill>
              <a:latin typeface="Dosis" panose="020B0604020202020204" charset="0"/>
            </a:endParaRPr>
          </a:p>
          <a:p>
            <a:pPr marL="38100" indent="0" algn="ctr">
              <a:buNone/>
            </a:pPr>
            <a:endParaRPr lang="es-EC" sz="2000" b="1" dirty="0">
              <a:solidFill>
                <a:schemeClr val="tx1"/>
              </a:solidFill>
              <a:latin typeface="Dosis" panose="020B0604020202020204" charset="0"/>
            </a:endParaRPr>
          </a:p>
          <a:p>
            <a:pPr marL="38100" indent="0" algn="ctr">
              <a:buNone/>
            </a:pPr>
            <a:r>
              <a:rPr lang="es-EC" sz="2000" b="1" dirty="0">
                <a:solidFill>
                  <a:schemeClr val="tx1"/>
                </a:solidFill>
                <a:latin typeface="Dosis" panose="020B0604020202020204" charset="0"/>
              </a:rPr>
              <a:t>DIRECTOR: ING. MANTILLA </a:t>
            </a:r>
            <a:r>
              <a:rPr lang="es-EC" sz="2000" b="1" dirty="0" smtClean="0">
                <a:solidFill>
                  <a:schemeClr val="tx1"/>
                </a:solidFill>
                <a:latin typeface="Dosis" panose="020B0604020202020204" charset="0"/>
              </a:rPr>
              <a:t>VARGAS, </a:t>
            </a:r>
            <a:r>
              <a:rPr lang="es-EC" sz="2000" b="1" dirty="0">
                <a:solidFill>
                  <a:schemeClr val="tx1"/>
                </a:solidFill>
                <a:latin typeface="Dosis" panose="020B0604020202020204" charset="0"/>
              </a:rPr>
              <a:t>ALFREDO </a:t>
            </a:r>
            <a:r>
              <a:rPr lang="es-EC" sz="2000" b="1" dirty="0" smtClean="0">
                <a:solidFill>
                  <a:schemeClr val="tx1"/>
                </a:solidFill>
                <a:latin typeface="Dosis" panose="020B0604020202020204" charset="0"/>
              </a:rPr>
              <a:t>FARID</a:t>
            </a:r>
            <a:endParaRPr lang="es-EC" sz="2000" b="1" dirty="0">
              <a:solidFill>
                <a:schemeClr val="tx1"/>
              </a:solidFill>
              <a:latin typeface="Dosis" panose="020B0604020202020204" charset="0"/>
            </a:endParaRPr>
          </a:p>
        </p:txBody>
      </p:sp>
      <p:sp>
        <p:nvSpPr>
          <p:cNvPr id="5" name="Rectángulo 4"/>
          <p:cNvSpPr/>
          <p:nvPr/>
        </p:nvSpPr>
        <p:spPr>
          <a:xfrm>
            <a:off x="2658374" y="2141522"/>
            <a:ext cx="9220200" cy="1015663"/>
          </a:xfrm>
          <a:prstGeom prst="rect">
            <a:avLst/>
          </a:prstGeom>
        </p:spPr>
        <p:txBody>
          <a:bodyPr wrap="square">
            <a:spAutoFit/>
          </a:bodyPr>
          <a:lstStyle/>
          <a:p>
            <a:r>
              <a:rPr lang="es-EC" sz="2000" b="1" dirty="0" smtClean="0">
                <a:solidFill>
                  <a:srgbClr val="000000"/>
                </a:solidFill>
                <a:effectLst/>
                <a:latin typeface="Times New Roman" panose="02020603050405020304" pitchFamily="18" charset="0"/>
                <a:ea typeface="Calibri" panose="020F0502020204030204" pitchFamily="34" charset="0"/>
              </a:rPr>
              <a:t>“INCIDENCIA DE LA COMUNICACIÓN Y LA ESCASA GESTIÓN DEL GAD DE SAN CRISTÓBAL DE PATATE EN LA EJECUCIÓN DE OBRAS CIVILES DEL PERIODO 2017, APLICADA A UN MODELO MULTIVARIANTE.”</a:t>
            </a:r>
            <a:endParaRPr lang="es-EC" sz="2000" dirty="0"/>
          </a:p>
        </p:txBody>
      </p:sp>
      <p:sp>
        <p:nvSpPr>
          <p:cNvPr id="6" name="Rectángulo 5"/>
          <p:cNvSpPr/>
          <p:nvPr/>
        </p:nvSpPr>
        <p:spPr>
          <a:xfrm>
            <a:off x="486425" y="1372081"/>
            <a:ext cx="1842171" cy="769441"/>
          </a:xfrm>
          <a:prstGeom prst="rect">
            <a:avLst/>
          </a:prstGeom>
          <a:noFill/>
        </p:spPr>
        <p:txBody>
          <a:bodyPr wrap="none" lIns="91440" tIns="45720" rIns="91440" bIns="45720">
            <a:spAutoFit/>
          </a:bodyPr>
          <a:lstStyle/>
          <a:p>
            <a:pPr algn="ctr"/>
            <a:r>
              <a:rPr lang="es-ES" sz="4400" b="1" cap="none" spc="0" dirty="0" smtClean="0">
                <a:ln w="12700" cmpd="sng">
                  <a:solidFill>
                    <a:schemeClr val="accent4"/>
                  </a:solidFill>
                  <a:prstDash val="solid"/>
                </a:ln>
                <a:solidFill>
                  <a:schemeClr val="accent4">
                    <a:lumMod val="75000"/>
                  </a:schemeClr>
                </a:solidFill>
                <a:effectLst/>
              </a:rPr>
              <a:t>Tema:</a:t>
            </a:r>
            <a:endParaRPr lang="es-ES" sz="4400" b="1" cap="none" spc="0" dirty="0">
              <a:ln w="12700" cmpd="sng">
                <a:solidFill>
                  <a:schemeClr val="accent4"/>
                </a:solidFill>
                <a:prstDash val="solid"/>
              </a:ln>
              <a:solidFill>
                <a:schemeClr val="accent4">
                  <a:lumMod val="75000"/>
                </a:schemeClr>
              </a:solidFill>
              <a:effectLst/>
            </a:endParaRPr>
          </a:p>
        </p:txBody>
      </p:sp>
      <p:pic>
        <p:nvPicPr>
          <p:cNvPr id="7" name="image1.png"/>
          <p:cNvPicPr/>
          <p:nvPr/>
        </p:nvPicPr>
        <p:blipFill>
          <a:blip r:embed="rId2" cstate="print">
            <a:extLst>
              <a:ext uri="{28A0092B-C50C-407E-A947-70E740481C1C}">
                <a14:useLocalDpi xmlns:a14="http://schemas.microsoft.com/office/drawing/2010/main" val="0"/>
              </a:ext>
            </a:extLst>
          </a:blip>
          <a:stretch>
            <a:fillRect/>
          </a:stretch>
        </p:blipFill>
        <p:spPr>
          <a:xfrm>
            <a:off x="8706463" y="379563"/>
            <a:ext cx="3241121" cy="698739"/>
          </a:xfrm>
          <a:prstGeom prst="rect">
            <a:avLst/>
          </a:prstGeom>
        </p:spPr>
      </p:pic>
    </p:spTree>
    <p:extLst>
      <p:ext uri="{BB962C8B-B14F-4D97-AF65-F5344CB8AC3E}">
        <p14:creationId xmlns:p14="http://schemas.microsoft.com/office/powerpoint/2010/main" val="689191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p:cNvGrpSpPr/>
          <p:nvPr/>
        </p:nvGrpSpPr>
        <p:grpSpPr>
          <a:xfrm>
            <a:off x="1924363" y="950080"/>
            <a:ext cx="8729260" cy="5683634"/>
            <a:chOff x="0" y="0"/>
            <a:chExt cx="8128000" cy="5409141"/>
          </a:xfrm>
        </p:grpSpPr>
        <p:sp>
          <p:nvSpPr>
            <p:cNvPr id="18" name="Forma libre 17"/>
            <p:cNvSpPr/>
            <p:nvPr/>
          </p:nvSpPr>
          <p:spPr>
            <a:xfrm>
              <a:off x="0" y="0"/>
              <a:ext cx="8128000" cy="711729"/>
            </a:xfrm>
            <a:custGeom>
              <a:avLst/>
              <a:gdLst>
                <a:gd name="connsiteX0" fmla="*/ 0 w 8128000"/>
                <a:gd name="connsiteY0" fmla="*/ 71173 h 711729"/>
                <a:gd name="connsiteX1" fmla="*/ 71173 w 8128000"/>
                <a:gd name="connsiteY1" fmla="*/ 0 h 711729"/>
                <a:gd name="connsiteX2" fmla="*/ 8056827 w 8128000"/>
                <a:gd name="connsiteY2" fmla="*/ 0 h 711729"/>
                <a:gd name="connsiteX3" fmla="*/ 8128000 w 8128000"/>
                <a:gd name="connsiteY3" fmla="*/ 71173 h 711729"/>
                <a:gd name="connsiteX4" fmla="*/ 8128000 w 8128000"/>
                <a:gd name="connsiteY4" fmla="*/ 640556 h 711729"/>
                <a:gd name="connsiteX5" fmla="*/ 8056827 w 8128000"/>
                <a:gd name="connsiteY5" fmla="*/ 711729 h 711729"/>
                <a:gd name="connsiteX6" fmla="*/ 71173 w 8128000"/>
                <a:gd name="connsiteY6" fmla="*/ 711729 h 711729"/>
                <a:gd name="connsiteX7" fmla="*/ 0 w 8128000"/>
                <a:gd name="connsiteY7" fmla="*/ 640556 h 711729"/>
                <a:gd name="connsiteX8" fmla="*/ 0 w 8128000"/>
                <a:gd name="connsiteY8" fmla="*/ 71173 h 7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711729">
                  <a:moveTo>
                    <a:pt x="0" y="71173"/>
                  </a:moveTo>
                  <a:cubicBezTo>
                    <a:pt x="0" y="31865"/>
                    <a:pt x="31865" y="0"/>
                    <a:pt x="71173" y="0"/>
                  </a:cubicBezTo>
                  <a:lnTo>
                    <a:pt x="8056827" y="0"/>
                  </a:lnTo>
                  <a:cubicBezTo>
                    <a:pt x="8096135" y="0"/>
                    <a:pt x="8128000" y="31865"/>
                    <a:pt x="8128000" y="71173"/>
                  </a:cubicBezTo>
                  <a:lnTo>
                    <a:pt x="8128000" y="640556"/>
                  </a:lnTo>
                  <a:cubicBezTo>
                    <a:pt x="8128000" y="679864"/>
                    <a:pt x="8096135" y="711729"/>
                    <a:pt x="8056827" y="711729"/>
                  </a:cubicBezTo>
                  <a:lnTo>
                    <a:pt x="71173" y="711729"/>
                  </a:lnTo>
                  <a:cubicBezTo>
                    <a:pt x="31865" y="711729"/>
                    <a:pt x="0" y="679864"/>
                    <a:pt x="0" y="640556"/>
                  </a:cubicBezTo>
                  <a:lnTo>
                    <a:pt x="0" y="7117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18692" tIns="121920" rIns="121921" bIns="121920" numCol="1" spcCol="1270" anchor="ctr" anchorCtr="0">
              <a:noAutofit/>
            </a:bodyPr>
            <a:lstStyle/>
            <a:p>
              <a:pPr>
                <a:lnSpc>
                  <a:spcPct val="90000"/>
                </a:lnSpc>
                <a:spcAft>
                  <a:spcPts val="590"/>
                </a:spcAft>
              </a:pPr>
              <a:r>
                <a:rPr lang="es-EC" sz="2000" kern="1200" dirty="0" smtClean="0">
                  <a:solidFill>
                    <a:srgbClr val="000000"/>
                  </a:solidFill>
                  <a:effectLst/>
                  <a:latin typeface="Times New Roman" panose="02020603050405020304" pitchFamily="18" charset="0"/>
                  <a:ea typeface="Times New Roman" panose="02020603050405020304" pitchFamily="18" charset="0"/>
                </a:rPr>
                <a:t>        </a:t>
              </a:r>
              <a:r>
                <a:rPr lang="es-EC" sz="2000" kern="1200" dirty="0">
                  <a:solidFill>
                    <a:srgbClr val="000000"/>
                  </a:solidFill>
                  <a:effectLst/>
                  <a:latin typeface="Times New Roman" panose="02020603050405020304" pitchFamily="18" charset="0"/>
                  <a:ea typeface="Times New Roman" panose="02020603050405020304" pitchFamily="18" charset="0"/>
                </a:rPr>
                <a:t>Falta de comunicación y obras en el cantón Patate</a:t>
              </a:r>
              <a:endParaRPr lang="es-EC" sz="2000" dirty="0">
                <a:effectLst/>
                <a:latin typeface="Times New Roman" panose="02020603050405020304" pitchFamily="18" charset="0"/>
                <a:ea typeface="Times New Roman" panose="02020603050405020304" pitchFamily="18" charset="0"/>
              </a:endParaRPr>
            </a:p>
          </p:txBody>
        </p:sp>
        <p:sp>
          <p:nvSpPr>
            <p:cNvPr id="19" name="Rectángulo redondeado 18"/>
            <p:cNvSpPr/>
            <p:nvPr/>
          </p:nvSpPr>
          <p:spPr>
            <a:xfrm>
              <a:off x="71172" y="71172"/>
              <a:ext cx="1617603" cy="569383"/>
            </a:xfrm>
            <a:prstGeom prst="roundRect">
              <a:avLst>
                <a:gd name="adj" fmla="val 10000"/>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pPr>
                <a:spcAft>
                  <a:spcPts val="0"/>
                </a:spcAft>
              </a:pPr>
              <a:r>
                <a:rPr lang="es-EC" b="1" kern="1200">
                  <a:solidFill>
                    <a:srgbClr val="000000"/>
                  </a:solidFill>
                  <a:effectLst/>
                  <a:latin typeface="Times New Roman" panose="02020603050405020304" pitchFamily="18" charset="0"/>
                  <a:ea typeface="Times New Roman" panose="02020603050405020304" pitchFamily="18" charset="0"/>
                </a:rPr>
                <a:t>Problema</a:t>
              </a:r>
              <a:endParaRPr lang="es-EC">
                <a:effectLst/>
                <a:latin typeface="Times New Roman" panose="02020603050405020304" pitchFamily="18" charset="0"/>
                <a:ea typeface="Times New Roman" panose="02020603050405020304" pitchFamily="18" charset="0"/>
              </a:endParaRPr>
            </a:p>
          </p:txBody>
        </p:sp>
        <p:sp>
          <p:nvSpPr>
            <p:cNvPr id="20" name="Forma libre 19"/>
            <p:cNvSpPr/>
            <p:nvPr/>
          </p:nvSpPr>
          <p:spPr>
            <a:xfrm>
              <a:off x="0" y="782902"/>
              <a:ext cx="8128000" cy="711729"/>
            </a:xfrm>
            <a:custGeom>
              <a:avLst/>
              <a:gdLst>
                <a:gd name="connsiteX0" fmla="*/ 0 w 8128000"/>
                <a:gd name="connsiteY0" fmla="*/ 71173 h 711729"/>
                <a:gd name="connsiteX1" fmla="*/ 71173 w 8128000"/>
                <a:gd name="connsiteY1" fmla="*/ 0 h 711729"/>
                <a:gd name="connsiteX2" fmla="*/ 8056827 w 8128000"/>
                <a:gd name="connsiteY2" fmla="*/ 0 h 711729"/>
                <a:gd name="connsiteX3" fmla="*/ 8128000 w 8128000"/>
                <a:gd name="connsiteY3" fmla="*/ 71173 h 711729"/>
                <a:gd name="connsiteX4" fmla="*/ 8128000 w 8128000"/>
                <a:gd name="connsiteY4" fmla="*/ 640556 h 711729"/>
                <a:gd name="connsiteX5" fmla="*/ 8056827 w 8128000"/>
                <a:gd name="connsiteY5" fmla="*/ 711729 h 711729"/>
                <a:gd name="connsiteX6" fmla="*/ 71173 w 8128000"/>
                <a:gd name="connsiteY6" fmla="*/ 711729 h 711729"/>
                <a:gd name="connsiteX7" fmla="*/ 0 w 8128000"/>
                <a:gd name="connsiteY7" fmla="*/ 640556 h 711729"/>
                <a:gd name="connsiteX8" fmla="*/ 0 w 8128000"/>
                <a:gd name="connsiteY8" fmla="*/ 71173 h 7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711729">
                  <a:moveTo>
                    <a:pt x="0" y="71173"/>
                  </a:moveTo>
                  <a:cubicBezTo>
                    <a:pt x="0" y="31865"/>
                    <a:pt x="31865" y="0"/>
                    <a:pt x="71173" y="0"/>
                  </a:cubicBezTo>
                  <a:lnTo>
                    <a:pt x="8056827" y="0"/>
                  </a:lnTo>
                  <a:cubicBezTo>
                    <a:pt x="8096135" y="0"/>
                    <a:pt x="8128000" y="31865"/>
                    <a:pt x="8128000" y="71173"/>
                  </a:cubicBezTo>
                  <a:lnTo>
                    <a:pt x="8128000" y="640556"/>
                  </a:lnTo>
                  <a:cubicBezTo>
                    <a:pt x="8128000" y="679864"/>
                    <a:pt x="8096135" y="711729"/>
                    <a:pt x="8056827" y="711729"/>
                  </a:cubicBezTo>
                  <a:lnTo>
                    <a:pt x="71173" y="711729"/>
                  </a:lnTo>
                  <a:cubicBezTo>
                    <a:pt x="31865" y="711729"/>
                    <a:pt x="0" y="679864"/>
                    <a:pt x="0" y="640556"/>
                  </a:cubicBezTo>
                  <a:lnTo>
                    <a:pt x="0" y="71173"/>
                  </a:lnTo>
                  <a:close/>
                </a:path>
              </a:pathLst>
            </a:custGeom>
          </p:spPr>
          <p:style>
            <a:lnRef idx="2">
              <a:schemeClr val="lt1">
                <a:hueOff val="0"/>
                <a:satOff val="0"/>
                <a:lumOff val="0"/>
                <a:alphaOff val="0"/>
              </a:schemeClr>
            </a:lnRef>
            <a:fillRef idx="1">
              <a:schemeClr val="accent2">
                <a:hueOff val="-242561"/>
                <a:satOff val="-13988"/>
                <a:lumOff val="1438"/>
                <a:alphaOff val="0"/>
              </a:schemeClr>
            </a:fillRef>
            <a:effectRef idx="0">
              <a:schemeClr val="accent2">
                <a:hueOff val="-242561"/>
                <a:satOff val="-13988"/>
                <a:lumOff val="1438"/>
                <a:alphaOff val="0"/>
              </a:schemeClr>
            </a:effectRef>
            <a:fontRef idx="minor">
              <a:schemeClr val="lt1"/>
            </a:fontRef>
          </p:style>
          <p:txBody>
            <a:bodyPr spcFirstLastPara="0" vert="horz" wrap="square" lIns="1818692" tIns="121920" rIns="121921" bIns="121920" numCol="1" spcCol="1270" anchor="ctr" anchorCtr="0">
              <a:noAutofit/>
            </a:bodyPr>
            <a:lstStyle/>
            <a:p>
              <a:pPr>
                <a:lnSpc>
                  <a:spcPct val="90000"/>
                </a:lnSpc>
                <a:spcAft>
                  <a:spcPts val="590"/>
                </a:spcAft>
              </a:pPr>
              <a:r>
                <a:rPr lang="es-EC" sz="2000" kern="1200" dirty="0" smtClean="0">
                  <a:solidFill>
                    <a:srgbClr val="000000"/>
                  </a:solidFill>
                  <a:effectLst/>
                  <a:latin typeface="Times New Roman" panose="02020603050405020304" pitchFamily="18" charset="0"/>
                  <a:ea typeface="Times New Roman" panose="02020603050405020304" pitchFamily="18" charset="0"/>
                </a:rPr>
                <a:t>       Sectores </a:t>
              </a:r>
              <a:r>
                <a:rPr lang="es-EC" sz="2000" kern="1200" dirty="0">
                  <a:solidFill>
                    <a:srgbClr val="000000"/>
                  </a:solidFill>
                  <a:effectLst/>
                  <a:latin typeface="Times New Roman" panose="02020603050405020304" pitchFamily="18" charset="0"/>
                  <a:ea typeface="Times New Roman" panose="02020603050405020304" pitchFamily="18" charset="0"/>
                </a:rPr>
                <a:t>urbano y rural del cantón Patate.</a:t>
              </a:r>
              <a:endParaRPr lang="es-EC" sz="2000" dirty="0">
                <a:effectLst/>
                <a:latin typeface="Times New Roman" panose="02020603050405020304" pitchFamily="18" charset="0"/>
                <a:ea typeface="Times New Roman" panose="02020603050405020304" pitchFamily="18" charset="0"/>
              </a:endParaRPr>
            </a:p>
          </p:txBody>
        </p:sp>
        <p:sp>
          <p:nvSpPr>
            <p:cNvPr id="21" name="Rectángulo redondeado 20"/>
            <p:cNvSpPr/>
            <p:nvPr/>
          </p:nvSpPr>
          <p:spPr>
            <a:xfrm>
              <a:off x="71172" y="854075"/>
              <a:ext cx="1625600" cy="569383"/>
            </a:xfrm>
            <a:prstGeom prst="roundRect">
              <a:avLst>
                <a:gd name="adj" fmla="val 10000"/>
              </a:avLst>
            </a:prstGeom>
          </p:spPr>
          <p:style>
            <a:lnRef idx="2">
              <a:schemeClr val="lt1">
                <a:hueOff val="0"/>
                <a:satOff val="0"/>
                <a:lumOff val="0"/>
                <a:alphaOff val="0"/>
              </a:schemeClr>
            </a:lnRef>
            <a:fillRef idx="1">
              <a:schemeClr val="accent2">
                <a:tint val="50000"/>
                <a:hueOff val="-146777"/>
                <a:satOff val="-12695"/>
                <a:lumOff val="-127"/>
                <a:alphaOff val="0"/>
              </a:schemeClr>
            </a:fillRef>
            <a:effectRef idx="0">
              <a:schemeClr val="accent2">
                <a:tint val="50000"/>
                <a:hueOff val="-146777"/>
                <a:satOff val="-12695"/>
                <a:lumOff val="-127"/>
                <a:alphaOff val="0"/>
              </a:schemeClr>
            </a:effectRef>
            <a:fontRef idx="minor">
              <a:schemeClr val="lt1">
                <a:hueOff val="0"/>
                <a:satOff val="0"/>
                <a:lumOff val="0"/>
                <a:alphaOff val="0"/>
              </a:schemeClr>
            </a:fontRef>
          </p:style>
          <p:txBody>
            <a:bodyPr/>
            <a:lstStyle/>
            <a:p>
              <a:pPr>
                <a:spcAft>
                  <a:spcPts val="0"/>
                </a:spcAft>
              </a:pPr>
              <a:r>
                <a:rPr lang="es-EC" b="1" kern="1200" dirty="0">
                  <a:solidFill>
                    <a:srgbClr val="000000"/>
                  </a:solidFill>
                  <a:effectLst/>
                  <a:latin typeface="Times New Roman" panose="02020603050405020304" pitchFamily="18" charset="0"/>
                  <a:ea typeface="Times New Roman" panose="02020603050405020304" pitchFamily="18" charset="0"/>
                </a:rPr>
                <a:t>Población (N)</a:t>
              </a:r>
              <a:endParaRPr lang="es-EC" dirty="0">
                <a:effectLst/>
                <a:latin typeface="Times New Roman" panose="02020603050405020304" pitchFamily="18" charset="0"/>
                <a:ea typeface="Times New Roman" panose="02020603050405020304" pitchFamily="18" charset="0"/>
              </a:endParaRPr>
            </a:p>
          </p:txBody>
        </p:sp>
        <p:sp>
          <p:nvSpPr>
            <p:cNvPr id="22" name="Forma libre 21"/>
            <p:cNvSpPr/>
            <p:nvPr/>
          </p:nvSpPr>
          <p:spPr>
            <a:xfrm>
              <a:off x="0" y="1565804"/>
              <a:ext cx="8128000" cy="711729"/>
            </a:xfrm>
            <a:custGeom>
              <a:avLst/>
              <a:gdLst>
                <a:gd name="connsiteX0" fmla="*/ 0 w 8128000"/>
                <a:gd name="connsiteY0" fmla="*/ 71173 h 711729"/>
                <a:gd name="connsiteX1" fmla="*/ 71173 w 8128000"/>
                <a:gd name="connsiteY1" fmla="*/ 0 h 711729"/>
                <a:gd name="connsiteX2" fmla="*/ 8056827 w 8128000"/>
                <a:gd name="connsiteY2" fmla="*/ 0 h 711729"/>
                <a:gd name="connsiteX3" fmla="*/ 8128000 w 8128000"/>
                <a:gd name="connsiteY3" fmla="*/ 71173 h 711729"/>
                <a:gd name="connsiteX4" fmla="*/ 8128000 w 8128000"/>
                <a:gd name="connsiteY4" fmla="*/ 640556 h 711729"/>
                <a:gd name="connsiteX5" fmla="*/ 8056827 w 8128000"/>
                <a:gd name="connsiteY5" fmla="*/ 711729 h 711729"/>
                <a:gd name="connsiteX6" fmla="*/ 71173 w 8128000"/>
                <a:gd name="connsiteY6" fmla="*/ 711729 h 711729"/>
                <a:gd name="connsiteX7" fmla="*/ 0 w 8128000"/>
                <a:gd name="connsiteY7" fmla="*/ 640556 h 711729"/>
                <a:gd name="connsiteX8" fmla="*/ 0 w 8128000"/>
                <a:gd name="connsiteY8" fmla="*/ 71173 h 7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711729">
                  <a:moveTo>
                    <a:pt x="0" y="71173"/>
                  </a:moveTo>
                  <a:cubicBezTo>
                    <a:pt x="0" y="31865"/>
                    <a:pt x="31865" y="0"/>
                    <a:pt x="71173" y="0"/>
                  </a:cubicBezTo>
                  <a:lnTo>
                    <a:pt x="8056827" y="0"/>
                  </a:lnTo>
                  <a:cubicBezTo>
                    <a:pt x="8096135" y="0"/>
                    <a:pt x="8128000" y="31865"/>
                    <a:pt x="8128000" y="71173"/>
                  </a:cubicBezTo>
                  <a:lnTo>
                    <a:pt x="8128000" y="640556"/>
                  </a:lnTo>
                  <a:cubicBezTo>
                    <a:pt x="8128000" y="679864"/>
                    <a:pt x="8096135" y="711729"/>
                    <a:pt x="8056827" y="711729"/>
                  </a:cubicBezTo>
                  <a:lnTo>
                    <a:pt x="71173" y="711729"/>
                  </a:lnTo>
                  <a:cubicBezTo>
                    <a:pt x="31865" y="711729"/>
                    <a:pt x="0" y="679864"/>
                    <a:pt x="0" y="640556"/>
                  </a:cubicBezTo>
                  <a:lnTo>
                    <a:pt x="0" y="71173"/>
                  </a:lnTo>
                  <a:close/>
                </a:path>
              </a:pathLst>
            </a:custGeom>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spcFirstLastPara="0" vert="horz" wrap="square" lIns="1818692" tIns="121920" rIns="121921" bIns="121920" numCol="1" spcCol="1270" anchor="ctr" anchorCtr="0">
              <a:noAutofit/>
            </a:bodyPr>
            <a:lstStyle/>
            <a:p>
              <a:pPr>
                <a:lnSpc>
                  <a:spcPct val="90000"/>
                </a:lnSpc>
                <a:spcAft>
                  <a:spcPts val="590"/>
                </a:spcAft>
              </a:pPr>
              <a:r>
                <a:rPr lang="es-EC" sz="2000" kern="1200" dirty="0" smtClean="0">
                  <a:solidFill>
                    <a:srgbClr val="000000"/>
                  </a:solidFill>
                  <a:effectLst/>
                  <a:latin typeface="Times New Roman" panose="02020603050405020304" pitchFamily="18" charset="0"/>
                  <a:ea typeface="Times New Roman" panose="02020603050405020304" pitchFamily="18" charset="0"/>
                </a:rPr>
                <a:t>       Barrios </a:t>
              </a:r>
              <a:r>
                <a:rPr lang="es-EC" sz="2000" kern="1200" dirty="0">
                  <a:solidFill>
                    <a:srgbClr val="000000"/>
                  </a:solidFill>
                  <a:effectLst/>
                  <a:latin typeface="Times New Roman" panose="02020603050405020304" pitchFamily="18" charset="0"/>
                  <a:ea typeface="Times New Roman" panose="02020603050405020304" pitchFamily="18" charset="0"/>
                </a:rPr>
                <a:t>del cantón Patate.</a:t>
              </a:r>
              <a:endParaRPr lang="es-EC" sz="2000" dirty="0">
                <a:effectLst/>
                <a:latin typeface="Times New Roman" panose="02020603050405020304" pitchFamily="18" charset="0"/>
                <a:ea typeface="Times New Roman" panose="02020603050405020304" pitchFamily="18" charset="0"/>
              </a:endParaRPr>
            </a:p>
          </p:txBody>
        </p:sp>
        <p:sp>
          <p:nvSpPr>
            <p:cNvPr id="23" name="Rectángulo redondeado 22"/>
            <p:cNvSpPr/>
            <p:nvPr/>
          </p:nvSpPr>
          <p:spPr>
            <a:xfrm>
              <a:off x="71172" y="1636977"/>
              <a:ext cx="1625600" cy="569383"/>
            </a:xfrm>
            <a:prstGeom prst="roundRect">
              <a:avLst>
                <a:gd name="adj" fmla="val 10000"/>
              </a:avLst>
            </a:prstGeom>
          </p:spPr>
          <p:style>
            <a:lnRef idx="2">
              <a:schemeClr val="lt1">
                <a:hueOff val="0"/>
                <a:satOff val="0"/>
                <a:lumOff val="0"/>
                <a:alphaOff val="0"/>
              </a:schemeClr>
            </a:lnRef>
            <a:fillRef idx="1">
              <a:schemeClr val="accent2">
                <a:tint val="50000"/>
                <a:hueOff val="-293554"/>
                <a:satOff val="-25390"/>
                <a:lumOff val="-254"/>
                <a:alphaOff val="0"/>
              </a:schemeClr>
            </a:fillRef>
            <a:effectRef idx="0">
              <a:schemeClr val="accent2">
                <a:tint val="50000"/>
                <a:hueOff val="-293554"/>
                <a:satOff val="-25390"/>
                <a:lumOff val="-254"/>
                <a:alphaOff val="0"/>
              </a:schemeClr>
            </a:effectRef>
            <a:fontRef idx="minor">
              <a:schemeClr val="lt1">
                <a:hueOff val="0"/>
                <a:satOff val="0"/>
                <a:lumOff val="0"/>
                <a:alphaOff val="0"/>
              </a:schemeClr>
            </a:fontRef>
          </p:style>
          <p:txBody>
            <a:bodyPr/>
            <a:lstStyle/>
            <a:p>
              <a:pPr>
                <a:spcAft>
                  <a:spcPts val="0"/>
                </a:spcAft>
              </a:pPr>
              <a:r>
                <a:rPr lang="es-EC" b="1" kern="1200">
                  <a:solidFill>
                    <a:srgbClr val="000000"/>
                  </a:solidFill>
                  <a:effectLst/>
                  <a:latin typeface="Times New Roman" panose="02020603050405020304" pitchFamily="18" charset="0"/>
                  <a:ea typeface="Times New Roman" panose="02020603050405020304" pitchFamily="18" charset="0"/>
                </a:rPr>
                <a:t>Muestra(n)</a:t>
              </a:r>
              <a:endParaRPr lang="es-EC">
                <a:effectLst/>
                <a:latin typeface="Times New Roman" panose="02020603050405020304" pitchFamily="18" charset="0"/>
                <a:ea typeface="Times New Roman" panose="02020603050405020304" pitchFamily="18" charset="0"/>
              </a:endParaRPr>
            </a:p>
          </p:txBody>
        </p:sp>
        <p:sp>
          <p:nvSpPr>
            <p:cNvPr id="24" name="Forma libre 23"/>
            <p:cNvSpPr/>
            <p:nvPr/>
          </p:nvSpPr>
          <p:spPr>
            <a:xfrm>
              <a:off x="0" y="2348706"/>
              <a:ext cx="8128000" cy="711729"/>
            </a:xfrm>
            <a:custGeom>
              <a:avLst/>
              <a:gdLst>
                <a:gd name="connsiteX0" fmla="*/ 0 w 8128000"/>
                <a:gd name="connsiteY0" fmla="*/ 71173 h 711729"/>
                <a:gd name="connsiteX1" fmla="*/ 71173 w 8128000"/>
                <a:gd name="connsiteY1" fmla="*/ 0 h 711729"/>
                <a:gd name="connsiteX2" fmla="*/ 8056827 w 8128000"/>
                <a:gd name="connsiteY2" fmla="*/ 0 h 711729"/>
                <a:gd name="connsiteX3" fmla="*/ 8128000 w 8128000"/>
                <a:gd name="connsiteY3" fmla="*/ 71173 h 711729"/>
                <a:gd name="connsiteX4" fmla="*/ 8128000 w 8128000"/>
                <a:gd name="connsiteY4" fmla="*/ 640556 h 711729"/>
                <a:gd name="connsiteX5" fmla="*/ 8056827 w 8128000"/>
                <a:gd name="connsiteY5" fmla="*/ 711729 h 711729"/>
                <a:gd name="connsiteX6" fmla="*/ 71173 w 8128000"/>
                <a:gd name="connsiteY6" fmla="*/ 711729 h 711729"/>
                <a:gd name="connsiteX7" fmla="*/ 0 w 8128000"/>
                <a:gd name="connsiteY7" fmla="*/ 640556 h 711729"/>
                <a:gd name="connsiteX8" fmla="*/ 0 w 8128000"/>
                <a:gd name="connsiteY8" fmla="*/ 71173 h 7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711729">
                  <a:moveTo>
                    <a:pt x="0" y="71173"/>
                  </a:moveTo>
                  <a:cubicBezTo>
                    <a:pt x="0" y="31865"/>
                    <a:pt x="31865" y="0"/>
                    <a:pt x="71173" y="0"/>
                  </a:cubicBezTo>
                  <a:lnTo>
                    <a:pt x="8056827" y="0"/>
                  </a:lnTo>
                  <a:cubicBezTo>
                    <a:pt x="8096135" y="0"/>
                    <a:pt x="8128000" y="31865"/>
                    <a:pt x="8128000" y="71173"/>
                  </a:cubicBezTo>
                  <a:lnTo>
                    <a:pt x="8128000" y="640556"/>
                  </a:lnTo>
                  <a:cubicBezTo>
                    <a:pt x="8128000" y="679864"/>
                    <a:pt x="8096135" y="711729"/>
                    <a:pt x="8056827" y="711729"/>
                  </a:cubicBezTo>
                  <a:lnTo>
                    <a:pt x="71173" y="711729"/>
                  </a:lnTo>
                  <a:cubicBezTo>
                    <a:pt x="31865" y="711729"/>
                    <a:pt x="0" y="679864"/>
                    <a:pt x="0" y="640556"/>
                  </a:cubicBezTo>
                  <a:lnTo>
                    <a:pt x="0" y="71173"/>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818692" tIns="121920" rIns="121921" bIns="121920" numCol="1" spcCol="1270" anchor="ctr" anchorCtr="0">
              <a:noAutofit/>
            </a:bodyPr>
            <a:lstStyle/>
            <a:p>
              <a:pPr>
                <a:lnSpc>
                  <a:spcPct val="90000"/>
                </a:lnSpc>
                <a:spcAft>
                  <a:spcPts val="590"/>
                </a:spcAft>
              </a:pPr>
              <a:r>
                <a:rPr lang="es-EC" sz="2000" kern="1200" dirty="0" smtClean="0">
                  <a:solidFill>
                    <a:srgbClr val="000000"/>
                  </a:solidFill>
                  <a:effectLst/>
                  <a:latin typeface="Times New Roman" panose="02020603050405020304" pitchFamily="18" charset="0"/>
                  <a:ea typeface="Times New Roman" panose="02020603050405020304" pitchFamily="18" charset="0"/>
                </a:rPr>
                <a:t>           </a:t>
              </a:r>
              <a:r>
                <a:rPr lang="es-EC" sz="2000" kern="1200" dirty="0">
                  <a:solidFill>
                    <a:srgbClr val="000000"/>
                  </a:solidFill>
                  <a:effectLst/>
                  <a:latin typeface="Times New Roman" panose="02020603050405020304" pitchFamily="18" charset="0"/>
                  <a:ea typeface="Times New Roman" panose="02020603050405020304" pitchFamily="18" charset="0"/>
                </a:rPr>
                <a:t>Listado de barrios del cantón Patate.</a:t>
              </a:r>
              <a:endParaRPr lang="es-EC" sz="2000" dirty="0">
                <a:effectLst/>
                <a:latin typeface="Times New Roman" panose="02020603050405020304" pitchFamily="18" charset="0"/>
                <a:ea typeface="Times New Roman" panose="02020603050405020304" pitchFamily="18" charset="0"/>
              </a:endParaRPr>
            </a:p>
          </p:txBody>
        </p:sp>
        <p:sp>
          <p:nvSpPr>
            <p:cNvPr id="25" name="Rectángulo redondeado 24"/>
            <p:cNvSpPr/>
            <p:nvPr/>
          </p:nvSpPr>
          <p:spPr>
            <a:xfrm>
              <a:off x="71173" y="2419880"/>
              <a:ext cx="1625600" cy="566059"/>
            </a:xfrm>
            <a:prstGeom prst="roundRect">
              <a:avLst>
                <a:gd name="adj" fmla="val 10000"/>
              </a:avLst>
            </a:prstGeom>
          </p:spPr>
          <p:style>
            <a:lnRef idx="2">
              <a:schemeClr val="lt1">
                <a:hueOff val="0"/>
                <a:satOff val="0"/>
                <a:lumOff val="0"/>
                <a:alphaOff val="0"/>
              </a:schemeClr>
            </a:lnRef>
            <a:fillRef idx="1">
              <a:schemeClr val="accent2">
                <a:tint val="50000"/>
                <a:hueOff val="-440331"/>
                <a:satOff val="-38085"/>
                <a:lumOff val="-381"/>
                <a:alphaOff val="0"/>
              </a:schemeClr>
            </a:fillRef>
            <a:effectRef idx="0">
              <a:schemeClr val="accent2">
                <a:tint val="50000"/>
                <a:hueOff val="-440331"/>
                <a:satOff val="-38085"/>
                <a:lumOff val="-381"/>
                <a:alphaOff val="0"/>
              </a:schemeClr>
            </a:effectRef>
            <a:fontRef idx="minor">
              <a:schemeClr val="lt1">
                <a:hueOff val="0"/>
                <a:satOff val="0"/>
                <a:lumOff val="0"/>
                <a:alphaOff val="0"/>
              </a:schemeClr>
            </a:fontRef>
          </p:style>
          <p:txBody>
            <a:bodyPr/>
            <a:lstStyle/>
            <a:p>
              <a:pPr>
                <a:spcAft>
                  <a:spcPts val="0"/>
                </a:spcAft>
              </a:pPr>
              <a:r>
                <a:rPr lang="es-EC" b="1" kern="1200" dirty="0">
                  <a:solidFill>
                    <a:srgbClr val="000000"/>
                  </a:solidFill>
                  <a:effectLst/>
                  <a:latin typeface="Times New Roman" panose="02020603050405020304" pitchFamily="18" charset="0"/>
                  <a:ea typeface="Times New Roman" panose="02020603050405020304" pitchFamily="18" charset="0"/>
                </a:rPr>
                <a:t>Marco Muestral (mm)</a:t>
              </a:r>
              <a:endParaRPr lang="es-EC" dirty="0">
                <a:effectLst/>
                <a:latin typeface="Times New Roman" panose="02020603050405020304" pitchFamily="18" charset="0"/>
                <a:ea typeface="Times New Roman" panose="02020603050405020304" pitchFamily="18" charset="0"/>
              </a:endParaRPr>
            </a:p>
          </p:txBody>
        </p:sp>
        <p:sp>
          <p:nvSpPr>
            <p:cNvPr id="26" name="Forma libre 25"/>
            <p:cNvSpPr/>
            <p:nvPr/>
          </p:nvSpPr>
          <p:spPr>
            <a:xfrm>
              <a:off x="0" y="3131608"/>
              <a:ext cx="8128000" cy="750081"/>
            </a:xfrm>
            <a:custGeom>
              <a:avLst/>
              <a:gdLst>
                <a:gd name="connsiteX0" fmla="*/ 0 w 8128000"/>
                <a:gd name="connsiteY0" fmla="*/ 71173 h 711729"/>
                <a:gd name="connsiteX1" fmla="*/ 71173 w 8128000"/>
                <a:gd name="connsiteY1" fmla="*/ 0 h 711729"/>
                <a:gd name="connsiteX2" fmla="*/ 8056827 w 8128000"/>
                <a:gd name="connsiteY2" fmla="*/ 0 h 711729"/>
                <a:gd name="connsiteX3" fmla="*/ 8128000 w 8128000"/>
                <a:gd name="connsiteY3" fmla="*/ 71173 h 711729"/>
                <a:gd name="connsiteX4" fmla="*/ 8128000 w 8128000"/>
                <a:gd name="connsiteY4" fmla="*/ 640556 h 711729"/>
                <a:gd name="connsiteX5" fmla="*/ 8056827 w 8128000"/>
                <a:gd name="connsiteY5" fmla="*/ 711729 h 711729"/>
                <a:gd name="connsiteX6" fmla="*/ 71173 w 8128000"/>
                <a:gd name="connsiteY6" fmla="*/ 711729 h 711729"/>
                <a:gd name="connsiteX7" fmla="*/ 0 w 8128000"/>
                <a:gd name="connsiteY7" fmla="*/ 640556 h 711729"/>
                <a:gd name="connsiteX8" fmla="*/ 0 w 8128000"/>
                <a:gd name="connsiteY8" fmla="*/ 71173 h 7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711729">
                  <a:moveTo>
                    <a:pt x="0" y="71173"/>
                  </a:moveTo>
                  <a:cubicBezTo>
                    <a:pt x="0" y="31865"/>
                    <a:pt x="31865" y="0"/>
                    <a:pt x="71173" y="0"/>
                  </a:cubicBezTo>
                  <a:lnTo>
                    <a:pt x="8056827" y="0"/>
                  </a:lnTo>
                  <a:cubicBezTo>
                    <a:pt x="8096135" y="0"/>
                    <a:pt x="8128000" y="31865"/>
                    <a:pt x="8128000" y="71173"/>
                  </a:cubicBezTo>
                  <a:lnTo>
                    <a:pt x="8128000" y="640556"/>
                  </a:lnTo>
                  <a:cubicBezTo>
                    <a:pt x="8128000" y="679864"/>
                    <a:pt x="8096135" y="711729"/>
                    <a:pt x="8056827" y="711729"/>
                  </a:cubicBezTo>
                  <a:lnTo>
                    <a:pt x="71173" y="711729"/>
                  </a:lnTo>
                  <a:cubicBezTo>
                    <a:pt x="31865" y="711729"/>
                    <a:pt x="0" y="679864"/>
                    <a:pt x="0" y="640556"/>
                  </a:cubicBezTo>
                  <a:lnTo>
                    <a:pt x="0" y="71173"/>
                  </a:lnTo>
                  <a:close/>
                </a:path>
              </a:pathLst>
            </a:custGeom>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spcFirstLastPara="0" vert="horz" wrap="square" lIns="1818692" tIns="121920" rIns="121921" bIns="121920" numCol="1" spcCol="1270" anchor="ctr" anchorCtr="0">
              <a:noAutofit/>
            </a:bodyPr>
            <a:lstStyle/>
            <a:p>
              <a:pPr>
                <a:lnSpc>
                  <a:spcPct val="90000"/>
                </a:lnSpc>
                <a:spcAft>
                  <a:spcPts val="590"/>
                </a:spcAft>
              </a:pPr>
              <a:r>
                <a:rPr lang="es-EC" sz="2000" kern="1200" dirty="0" smtClean="0">
                  <a:solidFill>
                    <a:srgbClr val="000000"/>
                  </a:solidFill>
                  <a:effectLst/>
                  <a:latin typeface="Times New Roman" panose="02020603050405020304" pitchFamily="18" charset="0"/>
                  <a:ea typeface="Times New Roman" panose="02020603050405020304" pitchFamily="18" charset="0"/>
                </a:rPr>
                <a:t>       Población </a:t>
              </a:r>
              <a:r>
                <a:rPr lang="es-EC" sz="2000" kern="1200" dirty="0">
                  <a:solidFill>
                    <a:srgbClr val="000000"/>
                  </a:solidFill>
                  <a:effectLst/>
                  <a:latin typeface="Times New Roman" panose="02020603050405020304" pitchFamily="18" charset="0"/>
                  <a:ea typeface="Times New Roman" panose="02020603050405020304" pitchFamily="18" charset="0"/>
                </a:rPr>
                <a:t>del sector Patate Matriz.</a:t>
              </a:r>
              <a:endParaRPr lang="es-EC" sz="2000" dirty="0">
                <a:effectLst/>
                <a:latin typeface="Times New Roman" panose="02020603050405020304" pitchFamily="18" charset="0"/>
                <a:ea typeface="Times New Roman" panose="02020603050405020304" pitchFamily="18" charset="0"/>
              </a:endParaRPr>
            </a:p>
          </p:txBody>
        </p:sp>
        <p:sp>
          <p:nvSpPr>
            <p:cNvPr id="27" name="Rectángulo redondeado 26"/>
            <p:cNvSpPr/>
            <p:nvPr/>
          </p:nvSpPr>
          <p:spPr>
            <a:xfrm>
              <a:off x="71172" y="3202781"/>
              <a:ext cx="1625600" cy="569383"/>
            </a:xfrm>
            <a:prstGeom prst="roundRect">
              <a:avLst>
                <a:gd name="adj" fmla="val 10000"/>
              </a:avLst>
            </a:prstGeom>
          </p:spPr>
          <p:style>
            <a:lnRef idx="2">
              <a:schemeClr val="lt1">
                <a:hueOff val="0"/>
                <a:satOff val="0"/>
                <a:lumOff val="0"/>
                <a:alphaOff val="0"/>
              </a:schemeClr>
            </a:lnRef>
            <a:fillRef idx="1">
              <a:schemeClr val="accent2">
                <a:tint val="50000"/>
                <a:hueOff val="-587108"/>
                <a:satOff val="-50780"/>
                <a:lumOff val="-508"/>
                <a:alphaOff val="0"/>
              </a:schemeClr>
            </a:fillRef>
            <a:effectRef idx="0">
              <a:schemeClr val="accent2">
                <a:tint val="50000"/>
                <a:hueOff val="-587108"/>
                <a:satOff val="-50780"/>
                <a:lumOff val="-508"/>
                <a:alphaOff val="0"/>
              </a:schemeClr>
            </a:effectRef>
            <a:fontRef idx="minor">
              <a:schemeClr val="lt1">
                <a:hueOff val="0"/>
                <a:satOff val="0"/>
                <a:lumOff val="0"/>
                <a:alphaOff val="0"/>
              </a:schemeClr>
            </a:fontRef>
          </p:style>
          <p:txBody>
            <a:bodyPr/>
            <a:lstStyle/>
            <a:p>
              <a:pPr>
                <a:spcAft>
                  <a:spcPts val="0"/>
                </a:spcAft>
              </a:pPr>
              <a:r>
                <a:rPr lang="es-EC" b="1" kern="1200">
                  <a:solidFill>
                    <a:srgbClr val="000000"/>
                  </a:solidFill>
                  <a:effectLst/>
                  <a:latin typeface="Times New Roman" panose="02020603050405020304" pitchFamily="18" charset="0"/>
                  <a:ea typeface="Times New Roman" panose="02020603050405020304" pitchFamily="18" charset="0"/>
                </a:rPr>
                <a:t>Unidad Muestral (um)</a:t>
              </a:r>
              <a:endParaRPr lang="es-EC">
                <a:effectLst/>
                <a:latin typeface="Times New Roman" panose="02020603050405020304" pitchFamily="18" charset="0"/>
                <a:ea typeface="Times New Roman" panose="02020603050405020304" pitchFamily="18" charset="0"/>
              </a:endParaRPr>
            </a:p>
          </p:txBody>
        </p:sp>
        <p:sp>
          <p:nvSpPr>
            <p:cNvPr id="28" name="Forma libre 27"/>
            <p:cNvSpPr/>
            <p:nvPr/>
          </p:nvSpPr>
          <p:spPr>
            <a:xfrm>
              <a:off x="0" y="3914510"/>
              <a:ext cx="8128000" cy="711729"/>
            </a:xfrm>
            <a:custGeom>
              <a:avLst/>
              <a:gdLst>
                <a:gd name="connsiteX0" fmla="*/ 0 w 8128000"/>
                <a:gd name="connsiteY0" fmla="*/ 71173 h 711729"/>
                <a:gd name="connsiteX1" fmla="*/ 71173 w 8128000"/>
                <a:gd name="connsiteY1" fmla="*/ 0 h 711729"/>
                <a:gd name="connsiteX2" fmla="*/ 8056827 w 8128000"/>
                <a:gd name="connsiteY2" fmla="*/ 0 h 711729"/>
                <a:gd name="connsiteX3" fmla="*/ 8128000 w 8128000"/>
                <a:gd name="connsiteY3" fmla="*/ 71173 h 711729"/>
                <a:gd name="connsiteX4" fmla="*/ 8128000 w 8128000"/>
                <a:gd name="connsiteY4" fmla="*/ 640556 h 711729"/>
                <a:gd name="connsiteX5" fmla="*/ 8056827 w 8128000"/>
                <a:gd name="connsiteY5" fmla="*/ 711729 h 711729"/>
                <a:gd name="connsiteX6" fmla="*/ 71173 w 8128000"/>
                <a:gd name="connsiteY6" fmla="*/ 711729 h 711729"/>
                <a:gd name="connsiteX7" fmla="*/ 0 w 8128000"/>
                <a:gd name="connsiteY7" fmla="*/ 640556 h 711729"/>
                <a:gd name="connsiteX8" fmla="*/ 0 w 8128000"/>
                <a:gd name="connsiteY8" fmla="*/ 71173 h 7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711729">
                  <a:moveTo>
                    <a:pt x="0" y="71173"/>
                  </a:moveTo>
                  <a:cubicBezTo>
                    <a:pt x="0" y="31865"/>
                    <a:pt x="31865" y="0"/>
                    <a:pt x="71173" y="0"/>
                  </a:cubicBezTo>
                  <a:lnTo>
                    <a:pt x="8056827" y="0"/>
                  </a:lnTo>
                  <a:cubicBezTo>
                    <a:pt x="8096135" y="0"/>
                    <a:pt x="8128000" y="31865"/>
                    <a:pt x="8128000" y="71173"/>
                  </a:cubicBezTo>
                  <a:lnTo>
                    <a:pt x="8128000" y="640556"/>
                  </a:lnTo>
                  <a:cubicBezTo>
                    <a:pt x="8128000" y="679864"/>
                    <a:pt x="8096135" y="711729"/>
                    <a:pt x="8056827" y="711729"/>
                  </a:cubicBezTo>
                  <a:lnTo>
                    <a:pt x="71173" y="711729"/>
                  </a:lnTo>
                  <a:cubicBezTo>
                    <a:pt x="31865" y="711729"/>
                    <a:pt x="0" y="679864"/>
                    <a:pt x="0" y="640556"/>
                  </a:cubicBezTo>
                  <a:lnTo>
                    <a:pt x="0" y="71173"/>
                  </a:lnTo>
                  <a:close/>
                </a:path>
              </a:pathLst>
            </a:custGeom>
          </p:spPr>
          <p:style>
            <a:lnRef idx="2">
              <a:schemeClr val="lt1">
                <a:hueOff val="0"/>
                <a:satOff val="0"/>
                <a:lumOff val="0"/>
                <a:alphaOff val="0"/>
              </a:schemeClr>
            </a:lnRef>
            <a:fillRef idx="1">
              <a:schemeClr val="accent2">
                <a:hueOff val="-1212803"/>
                <a:satOff val="-69940"/>
                <a:lumOff val="7190"/>
                <a:alphaOff val="0"/>
              </a:schemeClr>
            </a:fillRef>
            <a:effectRef idx="0">
              <a:schemeClr val="accent2">
                <a:hueOff val="-1212803"/>
                <a:satOff val="-69940"/>
                <a:lumOff val="7190"/>
                <a:alphaOff val="0"/>
              </a:schemeClr>
            </a:effectRef>
            <a:fontRef idx="minor">
              <a:schemeClr val="lt1"/>
            </a:fontRef>
          </p:style>
          <p:txBody>
            <a:bodyPr spcFirstLastPara="0" vert="horz" wrap="square" lIns="1818692" tIns="121920" rIns="121921" bIns="121920" numCol="1" spcCol="1270" anchor="ctr" anchorCtr="0">
              <a:noAutofit/>
            </a:bodyPr>
            <a:lstStyle/>
            <a:p>
              <a:pPr>
                <a:lnSpc>
                  <a:spcPct val="90000"/>
                </a:lnSpc>
                <a:spcAft>
                  <a:spcPts val="590"/>
                </a:spcAft>
              </a:pPr>
              <a:r>
                <a:rPr lang="es-EC" sz="2000" kern="1200" dirty="0" smtClean="0">
                  <a:solidFill>
                    <a:srgbClr val="000000"/>
                  </a:solidFill>
                  <a:effectLst/>
                  <a:latin typeface="Times New Roman" panose="02020603050405020304" pitchFamily="18" charset="0"/>
                  <a:ea typeface="Times New Roman" panose="02020603050405020304" pitchFamily="18" charset="0"/>
                </a:rPr>
                <a:t>       Encuesta </a:t>
              </a:r>
              <a:r>
                <a:rPr lang="es-EC" sz="2000" kern="1200" dirty="0">
                  <a:solidFill>
                    <a:srgbClr val="000000"/>
                  </a:solidFill>
                  <a:effectLst/>
                  <a:latin typeface="Times New Roman" panose="02020603050405020304" pitchFamily="18" charset="0"/>
                  <a:ea typeface="Times New Roman" panose="02020603050405020304" pitchFamily="18" charset="0"/>
                </a:rPr>
                <a:t>/ Observación.</a:t>
              </a:r>
              <a:endParaRPr lang="es-EC" sz="2000" dirty="0">
                <a:effectLst/>
                <a:latin typeface="Times New Roman" panose="02020603050405020304" pitchFamily="18" charset="0"/>
                <a:ea typeface="Times New Roman" panose="02020603050405020304" pitchFamily="18" charset="0"/>
              </a:endParaRPr>
            </a:p>
          </p:txBody>
        </p:sp>
        <p:sp>
          <p:nvSpPr>
            <p:cNvPr id="29" name="Rectángulo redondeado 28"/>
            <p:cNvSpPr/>
            <p:nvPr/>
          </p:nvSpPr>
          <p:spPr>
            <a:xfrm>
              <a:off x="71172" y="3985683"/>
              <a:ext cx="1625600" cy="569383"/>
            </a:xfrm>
            <a:prstGeom prst="roundRect">
              <a:avLst>
                <a:gd name="adj" fmla="val 10000"/>
              </a:avLst>
            </a:prstGeom>
          </p:spPr>
          <p:style>
            <a:lnRef idx="2">
              <a:schemeClr val="lt1">
                <a:hueOff val="0"/>
                <a:satOff val="0"/>
                <a:lumOff val="0"/>
                <a:alphaOff val="0"/>
              </a:schemeClr>
            </a:lnRef>
            <a:fillRef idx="1">
              <a:schemeClr val="accent2">
                <a:tint val="50000"/>
                <a:hueOff val="-733885"/>
                <a:satOff val="-63475"/>
                <a:lumOff val="-635"/>
                <a:alphaOff val="0"/>
              </a:schemeClr>
            </a:fillRef>
            <a:effectRef idx="0">
              <a:schemeClr val="accent2">
                <a:tint val="50000"/>
                <a:hueOff val="-733885"/>
                <a:satOff val="-63475"/>
                <a:lumOff val="-635"/>
                <a:alphaOff val="0"/>
              </a:schemeClr>
            </a:effectRef>
            <a:fontRef idx="minor">
              <a:schemeClr val="lt1">
                <a:hueOff val="0"/>
                <a:satOff val="0"/>
                <a:lumOff val="0"/>
                <a:alphaOff val="0"/>
              </a:schemeClr>
            </a:fontRef>
          </p:style>
          <p:txBody>
            <a:bodyPr/>
            <a:lstStyle/>
            <a:p>
              <a:pPr>
                <a:spcAft>
                  <a:spcPts val="0"/>
                </a:spcAft>
              </a:pPr>
              <a:r>
                <a:rPr lang="es-EC" b="1" kern="1200">
                  <a:solidFill>
                    <a:srgbClr val="000000"/>
                  </a:solidFill>
                  <a:effectLst/>
                  <a:latin typeface="Times New Roman" panose="02020603050405020304" pitchFamily="18" charset="0"/>
                  <a:ea typeface="Times New Roman" panose="02020603050405020304" pitchFamily="18" charset="0"/>
                </a:rPr>
                <a:t>Unidad de análisis (ua)</a:t>
              </a:r>
              <a:endParaRPr lang="es-EC">
                <a:effectLst/>
                <a:latin typeface="Times New Roman" panose="02020603050405020304" pitchFamily="18" charset="0"/>
                <a:ea typeface="Times New Roman" panose="02020603050405020304" pitchFamily="18" charset="0"/>
              </a:endParaRPr>
            </a:p>
          </p:txBody>
        </p:sp>
        <p:sp>
          <p:nvSpPr>
            <p:cNvPr id="30" name="Forma libre 29"/>
            <p:cNvSpPr/>
            <p:nvPr/>
          </p:nvSpPr>
          <p:spPr>
            <a:xfrm>
              <a:off x="0" y="4697412"/>
              <a:ext cx="8128000" cy="711729"/>
            </a:xfrm>
            <a:custGeom>
              <a:avLst/>
              <a:gdLst>
                <a:gd name="connsiteX0" fmla="*/ 0 w 8128000"/>
                <a:gd name="connsiteY0" fmla="*/ 71173 h 711729"/>
                <a:gd name="connsiteX1" fmla="*/ 71173 w 8128000"/>
                <a:gd name="connsiteY1" fmla="*/ 0 h 711729"/>
                <a:gd name="connsiteX2" fmla="*/ 8056827 w 8128000"/>
                <a:gd name="connsiteY2" fmla="*/ 0 h 711729"/>
                <a:gd name="connsiteX3" fmla="*/ 8128000 w 8128000"/>
                <a:gd name="connsiteY3" fmla="*/ 71173 h 711729"/>
                <a:gd name="connsiteX4" fmla="*/ 8128000 w 8128000"/>
                <a:gd name="connsiteY4" fmla="*/ 640556 h 711729"/>
                <a:gd name="connsiteX5" fmla="*/ 8056827 w 8128000"/>
                <a:gd name="connsiteY5" fmla="*/ 711729 h 711729"/>
                <a:gd name="connsiteX6" fmla="*/ 71173 w 8128000"/>
                <a:gd name="connsiteY6" fmla="*/ 711729 h 711729"/>
                <a:gd name="connsiteX7" fmla="*/ 0 w 8128000"/>
                <a:gd name="connsiteY7" fmla="*/ 640556 h 711729"/>
                <a:gd name="connsiteX8" fmla="*/ 0 w 8128000"/>
                <a:gd name="connsiteY8" fmla="*/ 71173 h 7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711729">
                  <a:moveTo>
                    <a:pt x="0" y="71173"/>
                  </a:moveTo>
                  <a:cubicBezTo>
                    <a:pt x="0" y="31865"/>
                    <a:pt x="31865" y="0"/>
                    <a:pt x="71173" y="0"/>
                  </a:cubicBezTo>
                  <a:lnTo>
                    <a:pt x="8056827" y="0"/>
                  </a:lnTo>
                  <a:cubicBezTo>
                    <a:pt x="8096135" y="0"/>
                    <a:pt x="8128000" y="31865"/>
                    <a:pt x="8128000" y="71173"/>
                  </a:cubicBezTo>
                  <a:lnTo>
                    <a:pt x="8128000" y="640556"/>
                  </a:lnTo>
                  <a:cubicBezTo>
                    <a:pt x="8128000" y="679864"/>
                    <a:pt x="8096135" y="711729"/>
                    <a:pt x="8056827" y="711729"/>
                  </a:cubicBezTo>
                  <a:lnTo>
                    <a:pt x="71173" y="711729"/>
                  </a:lnTo>
                  <a:cubicBezTo>
                    <a:pt x="31865" y="711729"/>
                    <a:pt x="0" y="679864"/>
                    <a:pt x="0" y="640556"/>
                  </a:cubicBezTo>
                  <a:lnTo>
                    <a:pt x="0" y="71173"/>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818692" tIns="121920" rIns="121921" bIns="121920" numCol="1" spcCol="1270" anchor="ctr" anchorCtr="0">
              <a:noAutofit/>
            </a:bodyPr>
            <a:lstStyle/>
            <a:p>
              <a:pPr>
                <a:lnSpc>
                  <a:spcPct val="90000"/>
                </a:lnSpc>
                <a:spcAft>
                  <a:spcPts val="590"/>
                </a:spcAft>
              </a:pPr>
              <a:r>
                <a:rPr lang="es-EC" sz="2000" kern="1200" dirty="0" smtClean="0">
                  <a:solidFill>
                    <a:srgbClr val="000000"/>
                  </a:solidFill>
                  <a:effectLst/>
                  <a:latin typeface="Times New Roman" panose="02020603050405020304" pitchFamily="18" charset="0"/>
                  <a:ea typeface="Times New Roman" panose="02020603050405020304" pitchFamily="18" charset="0"/>
                </a:rPr>
                <a:t>        Pobladores </a:t>
              </a:r>
              <a:r>
                <a:rPr lang="es-EC" sz="2000" kern="1200" dirty="0">
                  <a:solidFill>
                    <a:srgbClr val="000000"/>
                  </a:solidFill>
                  <a:effectLst/>
                  <a:latin typeface="Times New Roman" panose="02020603050405020304" pitchFamily="18" charset="0"/>
                  <a:ea typeface="Times New Roman" panose="02020603050405020304" pitchFamily="18" charset="0"/>
                </a:rPr>
                <a:t>de las calles, Av. Ambato, Av. Hilario Torres, Av. </a:t>
              </a:r>
              <a:r>
                <a:rPr lang="es-EC" sz="2000" kern="1200" dirty="0" smtClean="0">
                  <a:solidFill>
                    <a:srgbClr val="000000"/>
                  </a:solidFill>
                  <a:effectLst/>
                  <a:latin typeface="Times New Roman" panose="02020603050405020304" pitchFamily="18" charset="0"/>
                  <a:ea typeface="Times New Roman" panose="02020603050405020304" pitchFamily="18" charset="0"/>
                </a:rPr>
                <a:t>    Juan </a:t>
              </a:r>
              <a:r>
                <a:rPr lang="es-EC" sz="2000" kern="1200" dirty="0">
                  <a:solidFill>
                    <a:srgbClr val="000000"/>
                  </a:solidFill>
                  <a:effectLst/>
                  <a:latin typeface="Times New Roman" panose="02020603050405020304" pitchFamily="18" charset="0"/>
                  <a:ea typeface="Times New Roman" panose="02020603050405020304" pitchFamily="18" charset="0"/>
                </a:rPr>
                <a:t>Montalvo</a:t>
              </a:r>
              <a:endParaRPr lang="es-EC" sz="2000" dirty="0">
                <a:effectLst/>
                <a:latin typeface="Times New Roman" panose="02020603050405020304" pitchFamily="18" charset="0"/>
                <a:ea typeface="Times New Roman" panose="02020603050405020304" pitchFamily="18" charset="0"/>
              </a:endParaRPr>
            </a:p>
          </p:txBody>
        </p:sp>
        <p:sp>
          <p:nvSpPr>
            <p:cNvPr id="31" name="Rectángulo redondeado 30"/>
            <p:cNvSpPr/>
            <p:nvPr/>
          </p:nvSpPr>
          <p:spPr>
            <a:xfrm>
              <a:off x="71172" y="4768585"/>
              <a:ext cx="1617604" cy="569383"/>
            </a:xfrm>
            <a:prstGeom prst="roundRect">
              <a:avLst>
                <a:gd name="adj" fmla="val 10000"/>
              </a:avLst>
            </a:prstGeom>
          </p:spPr>
          <p:style>
            <a:lnRef idx="2">
              <a:schemeClr val="lt1">
                <a:hueOff val="0"/>
                <a:satOff val="0"/>
                <a:lumOff val="0"/>
                <a:alphaOff val="0"/>
              </a:schemeClr>
            </a:lnRef>
            <a:fillRef idx="1">
              <a:schemeClr val="accent2">
                <a:tint val="50000"/>
                <a:hueOff val="-880662"/>
                <a:satOff val="-76170"/>
                <a:lumOff val="-762"/>
                <a:alphaOff val="0"/>
              </a:schemeClr>
            </a:fillRef>
            <a:effectRef idx="0">
              <a:schemeClr val="accent2">
                <a:tint val="50000"/>
                <a:hueOff val="-880662"/>
                <a:satOff val="-76170"/>
                <a:lumOff val="-762"/>
                <a:alphaOff val="0"/>
              </a:schemeClr>
            </a:effectRef>
            <a:fontRef idx="minor">
              <a:schemeClr val="lt1">
                <a:hueOff val="0"/>
                <a:satOff val="0"/>
                <a:lumOff val="0"/>
                <a:alphaOff val="0"/>
              </a:schemeClr>
            </a:fontRef>
          </p:style>
          <p:txBody>
            <a:bodyPr/>
            <a:lstStyle/>
            <a:p>
              <a:pPr>
                <a:spcAft>
                  <a:spcPts val="0"/>
                </a:spcAft>
              </a:pPr>
              <a:r>
                <a:rPr lang="es-EC" b="1" kern="1200" dirty="0">
                  <a:solidFill>
                    <a:srgbClr val="000000"/>
                  </a:solidFill>
                  <a:effectLst/>
                  <a:latin typeface="Times New Roman" panose="02020603050405020304" pitchFamily="18" charset="0"/>
                  <a:ea typeface="Times New Roman" panose="02020603050405020304" pitchFamily="18" charset="0"/>
                </a:rPr>
                <a:t>Unidad de observación (</a:t>
              </a:r>
              <a:r>
                <a:rPr lang="es-EC" b="1" kern="1200" dirty="0" err="1">
                  <a:solidFill>
                    <a:srgbClr val="000000"/>
                  </a:solidFill>
                  <a:effectLst/>
                  <a:latin typeface="Times New Roman" panose="02020603050405020304" pitchFamily="18" charset="0"/>
                  <a:ea typeface="Times New Roman" panose="02020603050405020304" pitchFamily="18" charset="0"/>
                </a:rPr>
                <a:t>uo</a:t>
              </a:r>
              <a:r>
                <a:rPr lang="es-EC" b="1" kern="1200" dirty="0">
                  <a:solidFill>
                    <a:srgbClr val="000000"/>
                  </a:solidFill>
                  <a:effectLst/>
                  <a:latin typeface="Times New Roman" panose="02020603050405020304" pitchFamily="18" charset="0"/>
                  <a:ea typeface="Times New Roman" panose="02020603050405020304" pitchFamily="18" charset="0"/>
                </a:rPr>
                <a:t>)</a:t>
              </a:r>
              <a:endParaRPr lang="es-EC" dirty="0">
                <a:effectLst/>
                <a:latin typeface="Times New Roman" panose="02020603050405020304" pitchFamily="18" charset="0"/>
                <a:ea typeface="Times New Roman" panose="02020603050405020304" pitchFamily="18" charset="0"/>
              </a:endParaRPr>
            </a:p>
          </p:txBody>
        </p:sp>
      </p:grpSp>
      <p:sp>
        <p:nvSpPr>
          <p:cNvPr id="32" name="Rectángulo 31"/>
          <p:cNvSpPr/>
          <p:nvPr/>
        </p:nvSpPr>
        <p:spPr>
          <a:xfrm>
            <a:off x="2819710" y="-82508"/>
            <a:ext cx="6224782" cy="923330"/>
          </a:xfrm>
          <a:prstGeom prst="rect">
            <a:avLst/>
          </a:prstGeom>
          <a:noFill/>
        </p:spPr>
        <p:txBody>
          <a:bodyPr wrap="none" lIns="91440" tIns="45720" rIns="91440" bIns="45720">
            <a:spAutoFit/>
          </a:bodyPr>
          <a:lstStyle/>
          <a:p>
            <a:pPr algn="ctr"/>
            <a:r>
              <a:rPr lang="es-E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FASE CUALITATIVA</a:t>
            </a:r>
            <a:endPar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37489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4 Imagen"/>
          <p:cNvPicPr/>
          <p:nvPr/>
        </p:nvPicPr>
        <p:blipFill rotWithShape="1">
          <a:blip r:embed="rId2">
            <a:extLst>
              <a:ext uri="{28A0092B-C50C-407E-A947-70E740481C1C}">
                <a14:useLocalDpi xmlns:a14="http://schemas.microsoft.com/office/drawing/2010/main" val="0"/>
              </a:ext>
            </a:extLst>
          </a:blip>
          <a:srcRect t="3996" b="3822"/>
          <a:stretch/>
        </p:blipFill>
        <p:spPr bwMode="auto">
          <a:xfrm>
            <a:off x="3216124" y="485594"/>
            <a:ext cx="6592110" cy="4207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5 Rectángulo"/>
          <p:cNvSpPr/>
          <p:nvPr/>
        </p:nvSpPr>
        <p:spPr>
          <a:xfrm>
            <a:off x="3453439" y="5047531"/>
            <a:ext cx="5983857" cy="707886"/>
          </a:xfrm>
          <a:prstGeom prst="rect">
            <a:avLst/>
          </a:prstGeom>
        </p:spPr>
        <p:txBody>
          <a:bodyPr wrap="square">
            <a:spAutoFit/>
          </a:bodyPr>
          <a:lstStyle/>
          <a:p>
            <a:r>
              <a:rPr lang="es-ES_tradnl" sz="2000" b="1" i="1" dirty="0"/>
              <a:t>Figura 3 </a:t>
            </a:r>
            <a:r>
              <a:rPr lang="es-ES_tradnl" sz="2000" i="1" dirty="0"/>
              <a:t>Tipos de Investigación</a:t>
            </a:r>
            <a:endParaRPr lang="es-EC" sz="2000" i="1" dirty="0"/>
          </a:p>
          <a:p>
            <a:r>
              <a:rPr lang="es-ES_tradnl" sz="2000" dirty="0"/>
              <a:t>Fuente: Fase Metodológica (Mantilla, 2015)</a:t>
            </a:r>
            <a:endParaRPr lang="es-EC" sz="2000" dirty="0"/>
          </a:p>
        </p:txBody>
      </p:sp>
    </p:spTree>
    <p:extLst>
      <p:ext uri="{BB962C8B-B14F-4D97-AF65-F5344CB8AC3E}">
        <p14:creationId xmlns:p14="http://schemas.microsoft.com/office/powerpoint/2010/main" val="312867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texto"/>
          <p:cNvSpPr txBox="1">
            <a:spLocks/>
          </p:cNvSpPr>
          <p:nvPr/>
        </p:nvSpPr>
        <p:spPr>
          <a:xfrm>
            <a:off x="2329850" y="1898727"/>
            <a:ext cx="8979379" cy="364830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s-EC" sz="2000" b="1" dirty="0" smtClean="0"/>
              <a:t>Encuesta</a:t>
            </a:r>
            <a:endParaRPr lang="es-EC" sz="2000" dirty="0" smtClean="0"/>
          </a:p>
          <a:p>
            <a:pPr marL="38100"/>
            <a:r>
              <a:rPr lang="es-ES_tradnl" sz="2000" dirty="0" smtClean="0"/>
              <a:t>Características:</a:t>
            </a:r>
            <a:endParaRPr lang="es-EC" sz="2000" dirty="0" smtClean="0"/>
          </a:p>
          <a:p>
            <a:pPr marL="38100"/>
            <a:r>
              <a:rPr lang="es-EC" sz="2000" dirty="0" smtClean="0"/>
              <a:t>Debe contener entre 10 o 12 preguntas</a:t>
            </a:r>
          </a:p>
          <a:p>
            <a:pPr marL="38100"/>
            <a:r>
              <a:rPr lang="es-EC" sz="2000" dirty="0" smtClean="0"/>
              <a:t>Se emplearán medidas de escala de tipo ordinal, nominal, intervalo y razón.</a:t>
            </a:r>
          </a:p>
          <a:p>
            <a:pPr marL="38100"/>
            <a:r>
              <a:rPr lang="es-EC" sz="2000" dirty="0" smtClean="0"/>
              <a:t>Cada pregunta debe tener relación con los objetivos planteados.</a:t>
            </a:r>
          </a:p>
          <a:p>
            <a:pPr marL="38100"/>
            <a:endParaRPr lang="es-EC" sz="2000" dirty="0" smtClean="0"/>
          </a:p>
          <a:p>
            <a:r>
              <a:rPr lang="es-EC" sz="2000" b="1" dirty="0" smtClean="0"/>
              <a:t>Observación</a:t>
            </a:r>
            <a:endParaRPr lang="es-EC" sz="2000" dirty="0" smtClean="0"/>
          </a:p>
          <a:p>
            <a:pPr marL="38100"/>
            <a:r>
              <a:rPr lang="es-ES_tradnl" sz="2000" dirty="0" smtClean="0"/>
              <a:t>Al aplicar esta  técnica vamos recolectar datos en forma visual que consiste en examinar con atención, analizar e interpretar comportamientos y hechos.</a:t>
            </a:r>
            <a:endParaRPr lang="es-EC" sz="2000" dirty="0" smtClean="0"/>
          </a:p>
          <a:p>
            <a:pPr marL="38100" algn="ctr"/>
            <a:endParaRPr lang="es-EC" sz="2000" b="1" dirty="0" smtClean="0"/>
          </a:p>
        </p:txBody>
      </p:sp>
      <p:sp>
        <p:nvSpPr>
          <p:cNvPr id="3" name="Rectángulo 2"/>
          <p:cNvSpPr/>
          <p:nvPr/>
        </p:nvSpPr>
        <p:spPr>
          <a:xfrm>
            <a:off x="1063326" y="603697"/>
            <a:ext cx="9910085" cy="923330"/>
          </a:xfrm>
          <a:prstGeom prst="rect">
            <a:avLst/>
          </a:prstGeom>
          <a:noFill/>
        </p:spPr>
        <p:txBody>
          <a:bodyPr wrap="none" lIns="91440" tIns="45720" rIns="91440" bIns="45720">
            <a:spAutoFit/>
          </a:bodyPr>
          <a:lstStyle/>
          <a:p>
            <a:pPr algn="ctr"/>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INVESTIGACION DESCRIPTIVA</a:t>
            </a:r>
            <a:endParaRPr lang="es-E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322994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82173" y="2584435"/>
            <a:ext cx="8830574" cy="2249142"/>
          </a:xfrm>
          <a:prstGeom prst="rect">
            <a:avLst/>
          </a:prstGeom>
        </p:spPr>
        <p:txBody>
          <a:bodyPr wrap="square">
            <a:spAutoFit/>
          </a:bodyPr>
          <a:lstStyle/>
          <a:p>
            <a:pPr indent="449580" algn="just">
              <a:lnSpc>
                <a:spcPct val="150000"/>
              </a:lnSpc>
              <a:spcAft>
                <a:spcPts val="800"/>
              </a:spcAft>
            </a:pPr>
            <a:r>
              <a:rPr lang="es-EC"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Después de aplicar la metodología aprendida la prueba piloto que se realizó fue un éxito, la misma que aporto ciertos aspectos relevantes los cuales serán tomados en cuenta para la encuesta definitiva y así poder cumplir con el objetivo de nuestro proyecto de investigación.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593514" y="591430"/>
            <a:ext cx="11298286" cy="923330"/>
          </a:xfrm>
          <a:prstGeom prst="rect">
            <a:avLst/>
          </a:prstGeom>
          <a:noFill/>
        </p:spPr>
        <p:txBody>
          <a:bodyPr wrap="none" lIns="91440" tIns="45720" rIns="91440" bIns="45720">
            <a:spAutoFit/>
          </a:bodyPr>
          <a:lstStyle/>
          <a:p>
            <a:pPr algn="ctr"/>
            <a:r>
              <a:rPr lang="es-E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ANALISIS DE LA ENCUESTA PILOTO</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658369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68694" y="955300"/>
            <a:ext cx="6526146" cy="718466"/>
          </a:xfrm>
          <a:prstGeom prst="rect">
            <a:avLst/>
          </a:prstGeom>
        </p:spPr>
        <p:txBody>
          <a:bodyPr wrap="none">
            <a:spAutoFit/>
          </a:bodyPr>
          <a:lstStyle/>
          <a:p>
            <a:pPr lvl="2" algn="just">
              <a:lnSpc>
                <a:spcPct val="200000"/>
              </a:lnSpc>
              <a:spcAft>
                <a:spcPts val="800"/>
              </a:spcAft>
            </a:pPr>
            <a:r>
              <a:rPr lang="es-EC" sz="2400" b="1" dirty="0" smtClean="0">
                <a:solidFill>
                  <a:srgbClr val="000000"/>
                </a:solidFill>
                <a:effectLst/>
                <a:latin typeface="Times New Roman" panose="02020603050405020304" pitchFamily="18" charset="0"/>
                <a:ea typeface="Calibri" panose="020F0502020204030204" pitchFamily="34" charset="0"/>
              </a:rPr>
              <a:t>Determinación del tamaño de la muestra </a:t>
            </a:r>
            <a:endParaRPr lang="es-EC" sz="2400" b="1" dirty="0">
              <a:solidFill>
                <a:srgbClr val="000000"/>
              </a:solidFill>
              <a:effectLst/>
              <a:latin typeface="Times New Roman" panose="02020603050405020304" pitchFamily="18" charset="0"/>
              <a:ea typeface="Calibri" panose="020F0502020204030204" pitchFamily="34" charset="0"/>
            </a:endParaRPr>
          </a:p>
        </p:txBody>
      </p:sp>
      <mc:AlternateContent xmlns:mc="http://schemas.openxmlformats.org/markup-compatibility/2006">
        <mc:Choice xmlns:a14="http://schemas.microsoft.com/office/drawing/2010/main" Requires="a14">
          <p:sp>
            <p:nvSpPr>
              <p:cNvPr id="3" name="Rectángulo 2"/>
              <p:cNvSpPr/>
              <p:nvPr/>
            </p:nvSpPr>
            <p:spPr>
              <a:xfrm>
                <a:off x="4286405" y="2460495"/>
                <a:ext cx="2911823" cy="69480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𝑁</m:t>
                          </m:r>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num>
                        <m:den>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2</m:t>
                              </m:r>
                            </m:sup>
                          </m:sSup>
                          <m:d>
                            <m:dPr>
                              <m:ctrlPr>
                                <a:rPr lang="es-EC" i="1">
                                  <a:latin typeface="Cambria Math" panose="02040503050406030204" pitchFamily="18" charset="0"/>
                                </a:rPr>
                              </m:ctrlPr>
                            </m:dPr>
                            <m:e>
                              <m:r>
                                <a:rPr lang="es-EC" i="1">
                                  <a:latin typeface="Cambria Math" panose="02040503050406030204" pitchFamily="18" charset="0"/>
                                </a:rPr>
                                <m:t>𝑁</m:t>
                              </m:r>
                              <m:r>
                                <a:rPr lang="es-EC" i="0">
                                  <a:latin typeface="Cambria Math" panose="02040503050406030204" pitchFamily="18" charset="0"/>
                                </a:rPr>
                                <m:t>−1</m:t>
                              </m:r>
                            </m:e>
                          </m:d>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den>
                      </m:f>
                    </m:oMath>
                  </m:oMathPara>
                </a14:m>
                <a:endParaRPr lang="es-EC" dirty="0"/>
              </a:p>
            </p:txBody>
          </p:sp>
        </mc:Choice>
        <mc:Fallback>
          <p:sp>
            <p:nvSpPr>
              <p:cNvPr id="3" name="Rectángulo 2"/>
              <p:cNvSpPr>
                <a:spLocks noRot="1" noChangeAspect="1" noMove="1" noResize="1" noEditPoints="1" noAdjustHandles="1" noChangeArrowheads="1" noChangeShapeType="1" noTextEdit="1"/>
              </p:cNvSpPr>
              <p:nvPr/>
            </p:nvSpPr>
            <p:spPr>
              <a:xfrm>
                <a:off x="4286405" y="2460495"/>
                <a:ext cx="2911823" cy="694806"/>
              </a:xfrm>
              <a:prstGeom prst="rect">
                <a:avLst/>
              </a:prstGeom>
              <a:blipFill rotWithShape="0">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706689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TECNIICAS DE MUESTREO</a:t>
            </a:r>
            <a:endParaRPr lang="es-EC"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2589212" y="1561381"/>
                <a:ext cx="8915400" cy="5080959"/>
              </a:xfrm>
            </p:spPr>
            <p:txBody>
              <a:bodyPr>
                <a:normAutofit lnSpcReduction="10000"/>
              </a:bodyPr>
              <a:lstStyle/>
              <a:p>
                <a:r>
                  <a:rPr lang="es-EC" sz="2400" dirty="0" smtClean="0"/>
                  <a:t>MUESTREO ESTRATIFICADO </a:t>
                </a:r>
              </a:p>
              <a:p>
                <a:r>
                  <a:rPr lang="es-EC" dirty="0" smtClean="0"/>
                  <a:t>POBLACION GRANDE</a:t>
                </a:r>
              </a:p>
              <a:p>
                <a:r>
                  <a:rPr lang="es-EC" dirty="0" smtClean="0"/>
                  <a:t>FORMACION DE ESTRATOS</a:t>
                </a:r>
              </a:p>
              <a:p>
                <a:endParaRPr lang="es-EC" dirty="0" smtClean="0"/>
              </a:p>
              <a:p>
                <a:endParaRPr lang="es-EC" dirty="0" smtClean="0"/>
              </a:p>
              <a:p>
                <a:endParaRPr lang="es-EC" dirty="0"/>
              </a:p>
              <a:p>
                <a:endParaRPr lang="es-EC" dirty="0" smtClean="0"/>
              </a:p>
              <a:p>
                <a:r>
                  <a:rPr lang="es-EC" dirty="0" smtClean="0"/>
                  <a:t>DETERMINACION DE LA MUESTRA</a:t>
                </a:r>
              </a:p>
              <a:p>
                <a14:m>
                  <m:oMath xmlns:m="http://schemas.openxmlformats.org/officeDocument/2006/math">
                    <m:r>
                      <a:rPr lang="es-EC" i="1"/>
                      <m:t>𝑛</m:t>
                    </m:r>
                    <m:r>
                      <a:rPr lang="es-EC" i="1"/>
                      <m:t>=</m:t>
                    </m:r>
                    <m:f>
                      <m:fPr>
                        <m:ctrlPr>
                          <a:rPr lang="es-EC" i="1"/>
                        </m:ctrlPr>
                      </m:fPr>
                      <m:num>
                        <m:sSup>
                          <m:sSupPr>
                            <m:ctrlPr>
                              <a:rPr lang="es-EC" i="1"/>
                            </m:ctrlPr>
                          </m:sSupPr>
                          <m:e>
                            <m:r>
                              <a:rPr lang="es-EC" i="1"/>
                              <m:t>𝑍</m:t>
                            </m:r>
                          </m:e>
                          <m:sup>
                            <m:r>
                              <a:rPr lang="es-EC" i="1"/>
                              <m:t>2</m:t>
                            </m:r>
                          </m:sup>
                        </m:sSup>
                        <m:r>
                          <a:rPr lang="es-EC" i="1"/>
                          <m:t>∗</m:t>
                        </m:r>
                        <m:r>
                          <a:rPr lang="es-EC" i="1"/>
                          <m:t>𝑁</m:t>
                        </m:r>
                        <m:r>
                          <a:rPr lang="es-EC" i="1"/>
                          <m:t>∗</m:t>
                        </m:r>
                        <m:r>
                          <a:rPr lang="es-EC" i="1"/>
                          <m:t>𝑝</m:t>
                        </m:r>
                        <m:r>
                          <a:rPr lang="es-EC" i="1"/>
                          <m:t>∗</m:t>
                        </m:r>
                        <m:r>
                          <a:rPr lang="es-EC" i="1"/>
                          <m:t>𝑞</m:t>
                        </m:r>
                      </m:num>
                      <m:den>
                        <m:sSup>
                          <m:sSupPr>
                            <m:ctrlPr>
                              <a:rPr lang="es-EC" i="1"/>
                            </m:ctrlPr>
                          </m:sSupPr>
                          <m:e>
                            <m:r>
                              <a:rPr lang="es-EC" i="1"/>
                              <m:t>𝑒</m:t>
                            </m:r>
                          </m:e>
                          <m:sup>
                            <m:r>
                              <a:rPr lang="es-EC" i="1"/>
                              <m:t>2</m:t>
                            </m:r>
                          </m:sup>
                        </m:sSup>
                        <m:d>
                          <m:dPr>
                            <m:ctrlPr>
                              <a:rPr lang="es-EC" i="1"/>
                            </m:ctrlPr>
                          </m:dPr>
                          <m:e>
                            <m:r>
                              <a:rPr lang="es-EC" i="1"/>
                              <m:t>𝑁</m:t>
                            </m:r>
                            <m:r>
                              <a:rPr lang="es-EC" i="1"/>
                              <m:t>−1</m:t>
                            </m:r>
                          </m:e>
                        </m:d>
                        <m:r>
                          <a:rPr lang="es-EC" i="1"/>
                          <m:t>+</m:t>
                        </m:r>
                        <m:sSup>
                          <m:sSupPr>
                            <m:ctrlPr>
                              <a:rPr lang="es-EC" i="1"/>
                            </m:ctrlPr>
                          </m:sSupPr>
                          <m:e>
                            <m:r>
                              <a:rPr lang="es-EC" i="1"/>
                              <m:t>𝑍</m:t>
                            </m:r>
                          </m:e>
                          <m:sup>
                            <m:r>
                              <a:rPr lang="es-EC" i="1"/>
                              <m:t>2</m:t>
                            </m:r>
                          </m:sup>
                        </m:sSup>
                        <m:r>
                          <a:rPr lang="es-EC" i="1"/>
                          <m:t>∗</m:t>
                        </m:r>
                        <m:r>
                          <a:rPr lang="es-EC" i="1"/>
                          <m:t>𝑝</m:t>
                        </m:r>
                        <m:r>
                          <a:rPr lang="es-EC" i="1"/>
                          <m:t>∗</m:t>
                        </m:r>
                        <m:r>
                          <a:rPr lang="es-EC" i="1"/>
                          <m:t>𝑞</m:t>
                        </m:r>
                      </m:den>
                    </m:f>
                  </m:oMath>
                </a14:m>
                <a:endParaRPr lang="es-EC" dirty="0"/>
              </a:p>
              <a:p>
                <a:endParaRPr lang="es-EC" dirty="0" smtClean="0"/>
              </a:p>
              <a:p>
                <a:r>
                  <a:rPr lang="es-EC" dirty="0" smtClean="0"/>
                  <a:t>AFIJACION </a:t>
                </a:r>
              </a:p>
              <a:p>
                <a14:m>
                  <m:oMath xmlns:m="http://schemas.openxmlformats.org/officeDocument/2006/math">
                    <m:r>
                      <m:rPr>
                        <m:sty m:val="p"/>
                      </m:rPr>
                      <a:rPr lang="es-EC"/>
                      <m:t>n</m:t>
                    </m:r>
                    <m:r>
                      <a:rPr lang="es-EC"/>
                      <m:t>1=</m:t>
                    </m:r>
                    <m:r>
                      <m:rPr>
                        <m:sty m:val="p"/>
                      </m:rPr>
                      <a:rPr lang="es-EC"/>
                      <m:t>n</m:t>
                    </m:r>
                    <m:r>
                      <a:rPr lang="es-EC" i="1"/>
                      <m:t>∗</m:t>
                    </m:r>
                    <m:f>
                      <m:fPr>
                        <m:ctrlPr>
                          <a:rPr lang="es-EC" i="1"/>
                        </m:ctrlPr>
                      </m:fPr>
                      <m:num>
                        <m:r>
                          <m:rPr>
                            <m:sty m:val="p"/>
                          </m:rPr>
                          <a:rPr lang="es-EC"/>
                          <m:t>NH</m:t>
                        </m:r>
                        <m:r>
                          <a:rPr lang="es-EC"/>
                          <m:t>1</m:t>
                        </m:r>
                      </m:num>
                      <m:den>
                        <m:r>
                          <m:rPr>
                            <m:sty m:val="p"/>
                          </m:rPr>
                          <a:rPr lang="es-EC"/>
                          <m:t>N</m:t>
                        </m:r>
                      </m:den>
                    </m:f>
                  </m:oMath>
                </a14:m>
                <a:r>
                  <a:rPr lang="es-EC" dirty="0"/>
                  <a:t> </a:t>
                </a:r>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2589212" y="1561381"/>
                <a:ext cx="8915400" cy="5080959"/>
              </a:xfrm>
              <a:blipFill rotWithShape="0">
                <a:blip r:embed="rId2"/>
                <a:stretch>
                  <a:fillRect l="-958" t="-1679"/>
                </a:stretch>
              </a:blipFill>
            </p:spPr>
            <p:txBody>
              <a:bodyPr/>
              <a:lstStyle/>
              <a:p>
                <a:r>
                  <a:rPr lang="es-EC">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val="923224159"/>
              </p:ext>
            </p:extLst>
          </p:nvPr>
        </p:nvGraphicFramePr>
        <p:xfrm>
          <a:off x="4047437" y="2675770"/>
          <a:ext cx="3238500" cy="1467869"/>
        </p:xfrm>
        <a:graphic>
          <a:graphicData uri="http://schemas.openxmlformats.org/drawingml/2006/table">
            <a:tbl>
              <a:tblPr firstRow="1" firstCol="1" bandRow="1">
                <a:tableStyleId>{5C22544A-7EE6-4342-B048-85BDC9FD1C3A}</a:tableStyleId>
              </a:tblPr>
              <a:tblGrid>
                <a:gridCol w="2540000"/>
                <a:gridCol w="698500"/>
              </a:tblGrid>
              <a:tr h="161925">
                <a:tc>
                  <a:txBody>
                    <a:bodyPr/>
                    <a:lstStyle/>
                    <a:p>
                      <a:pPr>
                        <a:lnSpc>
                          <a:spcPct val="107000"/>
                        </a:lnSpc>
                      </a:pPr>
                      <a:endParaRPr lang="es-EC" sz="1100" dirty="0">
                        <a:effectLst/>
                        <a:latin typeface="Calibri" panose="020F0502020204030204" pitchFamily="34" charset="0"/>
                      </a:endParaRPr>
                    </a:p>
                  </a:txBody>
                  <a:tcPr marL="44450" marR="44450" marT="0" marB="0" anchor="b"/>
                </a:tc>
                <a:tc>
                  <a:txBody>
                    <a:bodyPr/>
                    <a:lstStyle/>
                    <a:p>
                      <a:pPr algn="just">
                        <a:lnSpc>
                          <a:spcPct val="150000"/>
                        </a:lnSpc>
                        <a:spcAft>
                          <a:spcPts val="0"/>
                        </a:spcAft>
                      </a:pPr>
                      <a:r>
                        <a:rPr lang="es-EC" sz="12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161925">
                <a:tc>
                  <a:txBody>
                    <a:bodyPr/>
                    <a:lstStyle/>
                    <a:p>
                      <a:pPr algn="just">
                        <a:lnSpc>
                          <a:spcPct val="150000"/>
                        </a:lnSpc>
                        <a:spcAft>
                          <a:spcPts val="0"/>
                        </a:spcAft>
                      </a:pPr>
                      <a:r>
                        <a:rPr lang="es-EC" sz="1200" dirty="0">
                          <a:effectLst/>
                        </a:rPr>
                        <a:t> </a:t>
                      </a:r>
                      <a:r>
                        <a:rPr lang="es-EC" sz="1200" dirty="0" smtClean="0">
                          <a:effectLst/>
                        </a:rPr>
                        <a:t>NH1= EL </a:t>
                      </a:r>
                      <a:r>
                        <a:rPr lang="es-EC" sz="1200" dirty="0">
                          <a:effectLst/>
                        </a:rPr>
                        <a:t>TRIUNFO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0"/>
                        </a:spcAft>
                      </a:pPr>
                      <a:r>
                        <a:rPr lang="es-EC" sz="1200">
                          <a:effectLst/>
                        </a:rPr>
                        <a:t>1.583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just">
                        <a:lnSpc>
                          <a:spcPct val="150000"/>
                        </a:lnSpc>
                        <a:spcAft>
                          <a:spcPts val="0"/>
                        </a:spcAft>
                      </a:pPr>
                      <a:r>
                        <a:rPr lang="es-EC" sz="1200" dirty="0">
                          <a:effectLst/>
                        </a:rPr>
                        <a:t> </a:t>
                      </a:r>
                      <a:r>
                        <a:rPr lang="es-EC" sz="1200" dirty="0" smtClean="0">
                          <a:effectLst/>
                        </a:rPr>
                        <a:t>NH2 = LOS </a:t>
                      </a:r>
                      <a:r>
                        <a:rPr lang="es-EC" sz="1200" dirty="0">
                          <a:effectLst/>
                        </a:rPr>
                        <a:t>ANDES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0"/>
                        </a:spcAft>
                      </a:pPr>
                      <a:r>
                        <a:rPr lang="es-EC" sz="1200">
                          <a:effectLst/>
                        </a:rPr>
                        <a:t>1.391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just">
                        <a:lnSpc>
                          <a:spcPct val="150000"/>
                        </a:lnSpc>
                        <a:spcAft>
                          <a:spcPts val="0"/>
                        </a:spcAft>
                      </a:pPr>
                      <a:r>
                        <a:rPr lang="es-EC" sz="1200" dirty="0">
                          <a:effectLst/>
                        </a:rPr>
                        <a:t> </a:t>
                      </a:r>
                      <a:r>
                        <a:rPr lang="es-EC" sz="1200" dirty="0" smtClean="0">
                          <a:effectLst/>
                        </a:rPr>
                        <a:t>NH3=</a:t>
                      </a:r>
                      <a:r>
                        <a:rPr lang="es-EC" sz="1200" baseline="0" dirty="0" smtClean="0">
                          <a:effectLst/>
                        </a:rPr>
                        <a:t> </a:t>
                      </a:r>
                      <a:r>
                        <a:rPr lang="es-EC" sz="1200" dirty="0" smtClean="0">
                          <a:effectLst/>
                        </a:rPr>
                        <a:t>PATATE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0"/>
                        </a:spcAft>
                      </a:pPr>
                      <a:r>
                        <a:rPr lang="es-EC" sz="1200">
                          <a:effectLst/>
                        </a:rPr>
                        <a:t>8.154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just">
                        <a:lnSpc>
                          <a:spcPct val="150000"/>
                        </a:lnSpc>
                        <a:spcAft>
                          <a:spcPts val="0"/>
                        </a:spcAft>
                      </a:pPr>
                      <a:r>
                        <a:rPr lang="es-EC" sz="1200" dirty="0">
                          <a:effectLst/>
                        </a:rPr>
                        <a:t> </a:t>
                      </a:r>
                      <a:r>
                        <a:rPr lang="es-EC" sz="1200" dirty="0" smtClean="0">
                          <a:effectLst/>
                        </a:rPr>
                        <a:t>NH4</a:t>
                      </a:r>
                      <a:r>
                        <a:rPr lang="es-EC" sz="1200" baseline="0" dirty="0" smtClean="0">
                          <a:effectLst/>
                        </a:rPr>
                        <a:t> = </a:t>
                      </a:r>
                      <a:r>
                        <a:rPr lang="es-EC" sz="1200" dirty="0" smtClean="0">
                          <a:effectLst/>
                        </a:rPr>
                        <a:t>SUCRE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0"/>
                        </a:spcAft>
                      </a:pPr>
                      <a:r>
                        <a:rPr lang="es-EC" sz="1200">
                          <a:effectLst/>
                        </a:rPr>
                        <a:t>2.369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gn="just">
                        <a:lnSpc>
                          <a:spcPct val="150000"/>
                        </a:lnSpc>
                        <a:spcAft>
                          <a:spcPts val="0"/>
                        </a:spcAft>
                      </a:pPr>
                      <a:r>
                        <a:rPr lang="es-EC" sz="1200">
                          <a:effectLst/>
                        </a:rPr>
                        <a:t> 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50000"/>
                        </a:lnSpc>
                        <a:spcAft>
                          <a:spcPts val="0"/>
                        </a:spcAft>
                      </a:pPr>
                      <a:r>
                        <a:rPr lang="es-EC" sz="1200" dirty="0">
                          <a:effectLst/>
                        </a:rPr>
                        <a:t>13.497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542074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TRABAJO DE CAMPO</a:t>
            </a:r>
            <a:endParaRPr lang="es-EC" dirty="0"/>
          </a:p>
        </p:txBody>
      </p:sp>
      <p:sp>
        <p:nvSpPr>
          <p:cNvPr id="3" name="Marcador de contenido 2"/>
          <p:cNvSpPr>
            <a:spLocks noGrp="1"/>
          </p:cNvSpPr>
          <p:nvPr>
            <p:ph idx="1"/>
          </p:nvPr>
        </p:nvSpPr>
        <p:spPr/>
        <p:txBody>
          <a:bodyPr/>
          <a:lstStyle/>
          <a:p>
            <a:pPr marL="0" indent="0">
              <a:buNone/>
            </a:pPr>
            <a:endParaRPr lang="es-EC" dirty="0" smtClean="0"/>
          </a:p>
          <a:p>
            <a:r>
              <a:rPr lang="es-EC" dirty="0" smtClean="0"/>
              <a:t>SELECCIÓN DE ENCUESTADORES</a:t>
            </a:r>
          </a:p>
          <a:p>
            <a:r>
              <a:rPr lang="es-EC" dirty="0" smtClean="0"/>
              <a:t>CAPACITACION</a:t>
            </a:r>
          </a:p>
          <a:p>
            <a:r>
              <a:rPr lang="es-EC" dirty="0" smtClean="0"/>
              <a:t>SUPERVISION </a:t>
            </a:r>
          </a:p>
          <a:p>
            <a:r>
              <a:rPr lang="es-EC" dirty="0" smtClean="0"/>
              <a:t>LOGISTICA</a:t>
            </a:r>
          </a:p>
          <a:p>
            <a:r>
              <a:rPr lang="es-EC" dirty="0" smtClean="0"/>
              <a:t>TECNOLOGIA</a:t>
            </a:r>
          </a:p>
          <a:p>
            <a:r>
              <a:rPr lang="es-EC" dirty="0" smtClean="0"/>
              <a:t>SESGOS</a:t>
            </a:r>
          </a:p>
          <a:p>
            <a:r>
              <a:rPr lang="es-EC" dirty="0" smtClean="0"/>
              <a:t>REGLAMENTOS</a:t>
            </a:r>
          </a:p>
          <a:p>
            <a:pPr marL="0" indent="0">
              <a:buNone/>
            </a:pPr>
            <a:endParaRPr lang="es-EC" dirty="0"/>
          </a:p>
        </p:txBody>
      </p:sp>
    </p:spTree>
    <p:extLst>
      <p:ext uri="{BB962C8B-B14F-4D97-AF65-F5344CB8AC3E}">
        <p14:creationId xmlns:p14="http://schemas.microsoft.com/office/powerpoint/2010/main" val="2526836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ANALISIS UNIVARIADO</a:t>
            </a:r>
            <a:endParaRPr lang="es-EC" dirty="0"/>
          </a:p>
        </p:txBody>
      </p:sp>
      <p:sp>
        <p:nvSpPr>
          <p:cNvPr id="3" name="Marcador de contenido 2"/>
          <p:cNvSpPr>
            <a:spLocks noGrp="1"/>
          </p:cNvSpPr>
          <p:nvPr>
            <p:ph idx="1"/>
          </p:nvPr>
        </p:nvSpPr>
        <p:spPr/>
        <p:txBody>
          <a:bodyPr/>
          <a:lstStyle/>
          <a:p>
            <a:pPr marL="0" indent="0">
              <a:buNone/>
            </a:pPr>
            <a:endParaRPr lang="es-EC" dirty="0" smtClean="0"/>
          </a:p>
        </p:txBody>
      </p:sp>
    </p:spTree>
    <p:extLst>
      <p:ext uri="{BB962C8B-B14F-4D97-AF65-F5344CB8AC3E}">
        <p14:creationId xmlns:p14="http://schemas.microsoft.com/office/powerpoint/2010/main" val="4128907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8910" y="667242"/>
            <a:ext cx="9449550" cy="1280890"/>
          </a:xfrm>
        </p:spPr>
        <p:txBody>
          <a:bodyPr>
            <a:normAutofit fontScale="90000"/>
          </a:bodyPr>
          <a:lstStyle/>
          <a:p>
            <a:r>
              <a:rPr lang="es-EC" dirty="0"/>
              <a:t>¿El GAD San Cristóbal de Patate ha realizado obras en su sector en el último año?</a:t>
            </a:r>
            <a:endParaRPr lang="es-EC" dirty="0"/>
          </a:p>
        </p:txBody>
      </p:sp>
      <p:pic>
        <p:nvPicPr>
          <p:cNvPr id="4" name="Marcador de contenido 3"/>
          <p:cNvPicPr>
            <a:picLocks noGrp="1"/>
          </p:cNvPicPr>
          <p:nvPr>
            <p:ph idx="1"/>
          </p:nvPr>
        </p:nvPicPr>
        <p:blipFill>
          <a:blip r:embed="rId2"/>
          <a:stretch>
            <a:fillRect/>
          </a:stretch>
        </p:blipFill>
        <p:spPr>
          <a:xfrm>
            <a:off x="4689255" y="2133600"/>
            <a:ext cx="4715315" cy="3778250"/>
          </a:xfrm>
          <a:prstGeom prst="rect">
            <a:avLst/>
          </a:prstGeom>
        </p:spPr>
      </p:pic>
    </p:spTree>
    <p:extLst>
      <p:ext uri="{BB962C8B-B14F-4D97-AF65-F5344CB8AC3E}">
        <p14:creationId xmlns:p14="http://schemas.microsoft.com/office/powerpoint/2010/main" val="529591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3777291" y="2578740"/>
            <a:ext cx="4533900" cy="3632835"/>
          </a:xfrm>
          <a:prstGeom prst="rect">
            <a:avLst/>
          </a:prstGeom>
        </p:spPr>
      </p:pic>
      <p:sp>
        <p:nvSpPr>
          <p:cNvPr id="3" name="Rectángulo 2"/>
          <p:cNvSpPr/>
          <p:nvPr/>
        </p:nvSpPr>
        <p:spPr>
          <a:xfrm>
            <a:off x="2633932" y="922874"/>
            <a:ext cx="6096000" cy="923330"/>
          </a:xfrm>
          <a:prstGeom prst="rect">
            <a:avLst/>
          </a:prstGeom>
        </p:spPr>
        <p:txBody>
          <a:bodyPr>
            <a:spAutoFit/>
          </a:bodyPr>
          <a:lstStyle/>
          <a:p>
            <a:r>
              <a:rPr lang="es-EC" dirty="0" smtClean="0">
                <a:solidFill>
                  <a:srgbClr val="000000"/>
                </a:solidFill>
                <a:effectLst/>
                <a:latin typeface="Times New Roman" panose="02020603050405020304" pitchFamily="18" charset="0"/>
                <a:ea typeface="Calibri" panose="020F0502020204030204" pitchFamily="34" charset="0"/>
              </a:rPr>
              <a:t>¿Conoce usted si en el GAD san Cristóbal de Patate existe un departamento de comunicación o algún lugar donde a usted le faciliten  información sobre trabajos municipales?</a:t>
            </a:r>
            <a:endParaRPr lang="es-EC" dirty="0"/>
          </a:p>
        </p:txBody>
      </p:sp>
    </p:spTree>
    <p:extLst>
      <p:ext uri="{BB962C8B-B14F-4D97-AF65-F5344CB8AC3E}">
        <p14:creationId xmlns:p14="http://schemas.microsoft.com/office/powerpoint/2010/main" val="29333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SUMARIO</a:t>
            </a:r>
            <a:endParaRPr lang="es-EC" dirty="0"/>
          </a:p>
        </p:txBody>
      </p:sp>
      <p:sp>
        <p:nvSpPr>
          <p:cNvPr id="3" name="Marcador de contenido 2"/>
          <p:cNvSpPr>
            <a:spLocks noGrp="1"/>
          </p:cNvSpPr>
          <p:nvPr>
            <p:ph idx="1"/>
          </p:nvPr>
        </p:nvSpPr>
        <p:spPr/>
        <p:txBody>
          <a:bodyPr/>
          <a:lstStyle/>
          <a:p>
            <a:r>
              <a:rPr lang="es-EC" dirty="0" smtClean="0"/>
              <a:t>CAPITUO I. TEORIAS DE SOPORTE, MARCO REFERENCIAL</a:t>
            </a:r>
          </a:p>
          <a:p>
            <a:r>
              <a:rPr lang="es-EC" dirty="0" smtClean="0"/>
              <a:t>CAPITULO II. ESTUDIO DE MERCADO</a:t>
            </a:r>
          </a:p>
          <a:p>
            <a:r>
              <a:rPr lang="es-EC" dirty="0" smtClean="0"/>
              <a:t>CAPITULO III. ESTUDIO TECNICO</a:t>
            </a:r>
          </a:p>
          <a:p>
            <a:r>
              <a:rPr lang="es-EC" dirty="0" smtClean="0"/>
              <a:t>CAPITULOIV. ESTRATEGIAS Y PROPUESTA</a:t>
            </a:r>
            <a:endParaRPr lang="es-EC" dirty="0"/>
          </a:p>
        </p:txBody>
      </p:sp>
    </p:spTree>
    <p:extLst>
      <p:ext uri="{BB962C8B-B14F-4D97-AF65-F5344CB8AC3E}">
        <p14:creationId xmlns:p14="http://schemas.microsoft.com/office/powerpoint/2010/main" val="2979772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2392393" y="1720969"/>
            <a:ext cx="7287709" cy="4119113"/>
          </a:xfrm>
          <a:prstGeom prst="rect">
            <a:avLst/>
          </a:prstGeom>
        </p:spPr>
      </p:pic>
      <p:sp>
        <p:nvSpPr>
          <p:cNvPr id="3" name="Rectángulo 2"/>
          <p:cNvSpPr/>
          <p:nvPr/>
        </p:nvSpPr>
        <p:spPr>
          <a:xfrm>
            <a:off x="2392393" y="673186"/>
            <a:ext cx="6096000" cy="646331"/>
          </a:xfrm>
          <a:prstGeom prst="rect">
            <a:avLst/>
          </a:prstGeom>
        </p:spPr>
        <p:txBody>
          <a:bodyPr>
            <a:spAutoFit/>
          </a:bodyPr>
          <a:lstStyle/>
          <a:p>
            <a:r>
              <a:rPr lang="es-EC" dirty="0" smtClean="0">
                <a:solidFill>
                  <a:srgbClr val="000000"/>
                </a:solidFill>
                <a:effectLst/>
                <a:latin typeface="Times New Roman" panose="02020603050405020304" pitchFamily="18" charset="0"/>
                <a:ea typeface="Calibri" panose="020F0502020204030204" pitchFamily="34" charset="0"/>
              </a:rPr>
              <a:t>¿Cree usted que en el GAD San Cristóbal de Patate hacen falta políticas de comunicación?</a:t>
            </a:r>
            <a:endParaRPr lang="es-EC" dirty="0"/>
          </a:p>
        </p:txBody>
      </p:sp>
    </p:spTree>
    <p:extLst>
      <p:ext uri="{BB962C8B-B14F-4D97-AF65-F5344CB8AC3E}">
        <p14:creationId xmlns:p14="http://schemas.microsoft.com/office/powerpoint/2010/main" val="1912154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ANALISIS BIVARIADO</a:t>
            </a:r>
            <a:endParaRPr lang="es-EC" dirty="0"/>
          </a:p>
        </p:txBody>
      </p:sp>
    </p:spTree>
    <p:extLst>
      <p:ext uri="{BB962C8B-B14F-4D97-AF65-F5344CB8AC3E}">
        <p14:creationId xmlns:p14="http://schemas.microsoft.com/office/powerpoint/2010/main" val="2818842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t="21526" r="-2912"/>
          <a:stretch/>
        </p:blipFill>
        <p:spPr bwMode="auto">
          <a:xfrm>
            <a:off x="1523292" y="1293087"/>
            <a:ext cx="5291575" cy="2191984"/>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4290203" y="3827593"/>
            <a:ext cx="6096000" cy="1709892"/>
          </a:xfrm>
          <a:prstGeom prst="rect">
            <a:avLst/>
          </a:prstGeom>
        </p:spPr>
        <p:txBody>
          <a:bodyPr>
            <a:spAutoFit/>
          </a:bodyPr>
          <a:lstStyle/>
          <a:p>
            <a:pPr algn="just">
              <a:lnSpc>
                <a:spcPct val="150000"/>
              </a:lnSpc>
              <a:spcAft>
                <a:spcPts val="800"/>
              </a:spcAft>
            </a:pPr>
            <a:r>
              <a:rPr lang="es-EC"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 puede evidenciar que la mayor contingencia de 475 se encuentra en que no conoce el departamento de comunicación  y si le hace falta políticas de comunicación, lo que se ve que si existe asociación y relación entre las 2 variables.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879892" y="27235"/>
            <a:ext cx="3635932" cy="923330"/>
          </a:xfrm>
          <a:prstGeom prst="rect">
            <a:avLst/>
          </a:prstGeom>
          <a:noFill/>
        </p:spPr>
        <p:txBody>
          <a:bodyPr wrap="none" lIns="91440" tIns="45720" rIns="91440" bIns="45720">
            <a:spAutoFit/>
          </a:bodyPr>
          <a:lstStyle/>
          <a:p>
            <a:pPr algn="ctr"/>
            <a:r>
              <a:rPr lang="es-E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CROSSTAB</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095627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8648" y="1040310"/>
            <a:ext cx="11056190" cy="1200329"/>
          </a:xfrm>
          <a:prstGeom prst="rect">
            <a:avLst/>
          </a:prstGeom>
        </p:spPr>
        <p:txBody>
          <a:bodyPr wrap="square">
            <a:spAutoFit/>
          </a:bodyPr>
          <a:lstStyle/>
          <a:p>
            <a:pPr>
              <a:spcAft>
                <a:spcPts val="0"/>
              </a:spcAft>
            </a:pPr>
            <a:r>
              <a:rPr lang="es-EC"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H0:</a:t>
            </a:r>
            <a:r>
              <a:rPr lang="es-EC"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Si existe relación entre cuanto paga por impuesto predial al año y tipo de información recibe por parte del GAD, es mayor a 5%; Rechazo la hipótesis.</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C"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H1:</a:t>
            </a:r>
            <a:r>
              <a:rPr lang="es-EC"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No existe relación entre cuanto paga por impuesto predial al año y tipo de información recibe por parte del GAD, es menor a 5%, Acepto la hipótesis.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p:nvPr/>
        </p:nvPicPr>
        <p:blipFill>
          <a:blip r:embed="rId2"/>
          <a:stretch>
            <a:fillRect/>
          </a:stretch>
        </p:blipFill>
        <p:spPr>
          <a:xfrm>
            <a:off x="571265" y="2275719"/>
            <a:ext cx="5570742" cy="2239807"/>
          </a:xfrm>
          <a:prstGeom prst="rect">
            <a:avLst/>
          </a:prstGeom>
        </p:spPr>
      </p:pic>
      <p:sp>
        <p:nvSpPr>
          <p:cNvPr id="4" name="Rectángulo 3"/>
          <p:cNvSpPr/>
          <p:nvPr/>
        </p:nvSpPr>
        <p:spPr>
          <a:xfrm>
            <a:off x="1043628" y="267267"/>
            <a:ext cx="2789546" cy="923330"/>
          </a:xfrm>
          <a:prstGeom prst="rect">
            <a:avLst/>
          </a:prstGeom>
          <a:noFill/>
        </p:spPr>
        <p:txBody>
          <a:bodyPr wrap="none" lIns="91440" tIns="45720" rIns="91440" bIns="45720">
            <a:spAutoFit/>
          </a:bodyPr>
          <a:lstStyle/>
          <a:p>
            <a:pPr algn="ctr"/>
            <a:r>
              <a:rPr lang="es-E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ANOVA</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5" name="Imagen 4"/>
          <p:cNvPicPr/>
          <p:nvPr/>
        </p:nvPicPr>
        <p:blipFill rotWithShape="1">
          <a:blip r:embed="rId3">
            <a:extLst>
              <a:ext uri="{28A0092B-C50C-407E-A947-70E740481C1C}">
                <a14:useLocalDpi xmlns:a14="http://schemas.microsoft.com/office/drawing/2010/main" val="0"/>
              </a:ext>
            </a:extLst>
          </a:blip>
          <a:srcRect l="74221" t="16142" r="13254" b="55939"/>
          <a:stretch/>
        </p:blipFill>
        <p:spPr bwMode="auto">
          <a:xfrm>
            <a:off x="2578279" y="4515526"/>
            <a:ext cx="3253177" cy="2274312"/>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5831456" y="4498675"/>
            <a:ext cx="6096000" cy="923330"/>
          </a:xfrm>
          <a:prstGeom prst="rect">
            <a:avLst/>
          </a:prstGeom>
        </p:spPr>
        <p:txBody>
          <a:bodyPr>
            <a:spAutoFit/>
          </a:bodyPr>
          <a:lstStyle/>
          <a:p>
            <a:pPr indent="449580" algn="just">
              <a:spcAft>
                <a:spcPts val="800"/>
              </a:spcAft>
            </a:pPr>
            <a:r>
              <a:rPr lang="es-EC"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determinando la aceptación  de la hipótesis alternativa ya que se relaciona con el pago que realiza el usuario y la atención dada por parte del empleado municipal.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7525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CORRELACION</a:t>
            </a:r>
            <a:endParaRPr lang="es-EC" dirty="0"/>
          </a:p>
        </p:txBody>
      </p:sp>
      <p:pic>
        <p:nvPicPr>
          <p:cNvPr id="4" name="Marcador de contenido 3"/>
          <p:cNvPicPr>
            <a:picLocks noGrp="1" noChangeAspect="1"/>
          </p:cNvPicPr>
          <p:nvPr>
            <p:ph idx="1"/>
          </p:nvPr>
        </p:nvPicPr>
        <p:blipFill rotWithShape="1">
          <a:blip r:embed="rId2"/>
          <a:srcRect l="41152" t="23897" r="18265" b="21078"/>
          <a:stretch/>
        </p:blipFill>
        <p:spPr>
          <a:xfrm>
            <a:off x="923025" y="1380226"/>
            <a:ext cx="5348378" cy="4078983"/>
          </a:xfrm>
          <a:prstGeom prst="rect">
            <a:avLst/>
          </a:prstGeom>
        </p:spPr>
      </p:pic>
      <p:pic>
        <p:nvPicPr>
          <p:cNvPr id="5" name="Imagen 4"/>
          <p:cNvPicPr/>
          <p:nvPr/>
        </p:nvPicPr>
        <p:blipFill rotWithShape="1">
          <a:blip r:embed="rId3"/>
          <a:srcRect l="21428" t="29644" r="14821" b="35914"/>
          <a:stretch/>
        </p:blipFill>
        <p:spPr bwMode="auto">
          <a:xfrm>
            <a:off x="6945821" y="740846"/>
            <a:ext cx="4872367" cy="2019607"/>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7343295" y="4220561"/>
            <a:ext cx="4077418" cy="1708160"/>
          </a:xfrm>
          <a:prstGeom prst="rect">
            <a:avLst/>
          </a:prstGeom>
        </p:spPr>
        <p:txBody>
          <a:bodyPr wrap="square">
            <a:spAutoFit/>
          </a:bodyPr>
          <a:lstStyle/>
          <a:p>
            <a:pPr indent="449580" algn="just">
              <a:lnSpc>
                <a:spcPct val="150000"/>
              </a:lnSpc>
              <a:spcAft>
                <a:spcPts val="800"/>
              </a:spcAft>
            </a:pPr>
            <a:r>
              <a:rPr lang="es-EC"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s-EC" sz="1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 evidencia  que el cálculo salió 0,38 lo que se considera una baja asociación  por consiguiente el GAD de Patate deberá tomar medidas estratégicas para que esta asociación suba y hacer una alta correlación.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1147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4789" y="279054"/>
            <a:ext cx="4428977" cy="635347"/>
          </a:xfrm>
        </p:spPr>
        <p:txBody>
          <a:bodyPr>
            <a:normAutofit fontScale="90000"/>
          </a:bodyPr>
          <a:lstStyle/>
          <a:p>
            <a:r>
              <a:rPr lang="es-EC" dirty="0" smtClean="0"/>
              <a:t>Chi cuadrado</a:t>
            </a:r>
            <a:endParaRPr lang="es-EC" dirty="0"/>
          </a:p>
        </p:txBody>
      </p:sp>
      <p:sp>
        <p:nvSpPr>
          <p:cNvPr id="3" name="Marcador de contenido 2"/>
          <p:cNvSpPr>
            <a:spLocks noGrp="1"/>
          </p:cNvSpPr>
          <p:nvPr>
            <p:ph idx="1"/>
          </p:nvPr>
        </p:nvSpPr>
        <p:spPr>
          <a:xfrm>
            <a:off x="1545416" y="1029419"/>
            <a:ext cx="8915400" cy="3777622"/>
          </a:xfrm>
        </p:spPr>
        <p:txBody>
          <a:bodyPr/>
          <a:lstStyle/>
          <a:p>
            <a:r>
              <a:rPr lang="es-EC" b="1" dirty="0"/>
              <a:t>Ho.-</a:t>
            </a:r>
            <a:r>
              <a:rPr lang="es-EC" dirty="0"/>
              <a:t> Si existe relación entre cómo califica el nivel de información y cuánto paga por impuesto predial al año, es mayor a 5%; Rechazo la hipótesis.</a:t>
            </a:r>
          </a:p>
          <a:p>
            <a:r>
              <a:rPr lang="es-EC" b="1" dirty="0"/>
              <a:t>H1.-</a:t>
            </a:r>
            <a:r>
              <a:rPr lang="es-EC" dirty="0"/>
              <a:t> No existe relación entre cómo califica el nivel de información y cuánto paga por impuesto predial al año, es menor a 5%, Acepto la hipótesis</a:t>
            </a:r>
          </a:p>
          <a:p>
            <a:endParaRPr lang="es-EC" dirty="0"/>
          </a:p>
        </p:txBody>
      </p:sp>
      <p:pic>
        <p:nvPicPr>
          <p:cNvPr id="5" name="Imagen 4"/>
          <p:cNvPicPr>
            <a:picLocks noChangeAspect="1"/>
          </p:cNvPicPr>
          <p:nvPr/>
        </p:nvPicPr>
        <p:blipFill rotWithShape="1">
          <a:blip r:embed="rId2"/>
          <a:srcRect l="39471" t="52081" r="16141" b="24228"/>
          <a:stretch/>
        </p:blipFill>
        <p:spPr>
          <a:xfrm>
            <a:off x="724618" y="2484407"/>
            <a:ext cx="6292749" cy="1889186"/>
          </a:xfrm>
          <a:prstGeom prst="rect">
            <a:avLst/>
          </a:prstGeom>
        </p:spPr>
      </p:pic>
      <p:pic>
        <p:nvPicPr>
          <p:cNvPr id="6" name="Imagen 5"/>
          <p:cNvPicPr/>
          <p:nvPr/>
        </p:nvPicPr>
        <p:blipFill rotWithShape="1">
          <a:blip r:embed="rId3">
            <a:extLst>
              <a:ext uri="{28A0092B-C50C-407E-A947-70E740481C1C}">
                <a14:useLocalDpi xmlns:a14="http://schemas.microsoft.com/office/drawing/2010/main" val="0"/>
              </a:ext>
            </a:extLst>
          </a:blip>
          <a:srcRect l="74533" t="16852" r="13417" b="56033"/>
          <a:stretch/>
        </p:blipFill>
        <p:spPr bwMode="auto">
          <a:xfrm>
            <a:off x="2977108" y="4580626"/>
            <a:ext cx="2936631" cy="2171700"/>
          </a:xfrm>
          <a:prstGeom prst="rect">
            <a:avLst/>
          </a:prstGeom>
          <a:ln>
            <a:noFill/>
          </a:ln>
          <a:extLst>
            <a:ext uri="{53640926-AAD7-44D8-BBD7-CCE9431645EC}">
              <a14:shadowObscured xmlns:a14="http://schemas.microsoft.com/office/drawing/2010/main"/>
            </a:ext>
          </a:extLst>
        </p:spPr>
      </p:pic>
      <p:sp>
        <p:nvSpPr>
          <p:cNvPr id="7" name="Rectángulo 6"/>
          <p:cNvSpPr/>
          <p:nvPr/>
        </p:nvSpPr>
        <p:spPr>
          <a:xfrm>
            <a:off x="7499828" y="3059668"/>
            <a:ext cx="3179075" cy="369332"/>
          </a:xfrm>
          <a:prstGeom prst="rect">
            <a:avLst/>
          </a:prstGeom>
        </p:spPr>
        <p:txBody>
          <a:bodyPr wrap="none">
            <a:spAutoFit/>
          </a:bodyPr>
          <a:lstStyle/>
          <a:p>
            <a:r>
              <a:rPr lang="es-EC" dirty="0" smtClean="0">
                <a:solidFill>
                  <a:srgbClr val="000000"/>
                </a:solidFill>
                <a:effectLst/>
                <a:latin typeface="Times New Roman" panose="02020603050405020304" pitchFamily="18" charset="0"/>
                <a:ea typeface="Calibri" panose="020F0502020204030204" pitchFamily="34" charset="0"/>
              </a:rPr>
              <a:t>existe relación y asociación con </a:t>
            </a:r>
            <a:endParaRPr lang="es-EC" dirty="0"/>
          </a:p>
        </p:txBody>
      </p:sp>
      <p:sp>
        <p:nvSpPr>
          <p:cNvPr id="8" name="Rectángulo 7"/>
          <p:cNvSpPr/>
          <p:nvPr/>
        </p:nvSpPr>
        <p:spPr>
          <a:xfrm>
            <a:off x="7313679" y="3441939"/>
            <a:ext cx="4224233" cy="369332"/>
          </a:xfrm>
          <a:prstGeom prst="rect">
            <a:avLst/>
          </a:prstGeom>
        </p:spPr>
        <p:txBody>
          <a:bodyPr wrap="none">
            <a:spAutoFit/>
          </a:bodyPr>
          <a:lstStyle/>
          <a:p>
            <a:r>
              <a:rPr lang="es-EC" dirty="0" smtClean="0">
                <a:solidFill>
                  <a:srgbClr val="000000"/>
                </a:solidFill>
                <a:effectLst/>
                <a:latin typeface="Times New Roman" panose="02020603050405020304" pitchFamily="18" charset="0"/>
                <a:ea typeface="Calibri" panose="020F0502020204030204" pitchFamily="34" charset="0"/>
              </a:rPr>
              <a:t>Lo que  determina que el proyecto es viable</a:t>
            </a:r>
            <a:endParaRPr lang="es-EC" dirty="0"/>
          </a:p>
        </p:txBody>
      </p:sp>
    </p:spTree>
    <p:extLst>
      <p:ext uri="{BB962C8B-B14F-4D97-AF65-F5344CB8AC3E}">
        <p14:creationId xmlns:p14="http://schemas.microsoft.com/office/powerpoint/2010/main" val="4243254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ESTUDIO TECNICO</a:t>
            </a:r>
            <a:endParaRPr lang="es-EC" dirty="0"/>
          </a:p>
        </p:txBody>
      </p:sp>
      <p:sp>
        <p:nvSpPr>
          <p:cNvPr id="3" name="Marcador de contenido 2"/>
          <p:cNvSpPr>
            <a:spLocks noGrp="1"/>
          </p:cNvSpPr>
          <p:nvPr>
            <p:ph idx="1"/>
          </p:nvPr>
        </p:nvSpPr>
        <p:spPr>
          <a:xfrm>
            <a:off x="1493656" y="1905000"/>
            <a:ext cx="9323867" cy="3777622"/>
          </a:xfrm>
        </p:spPr>
        <p:txBody>
          <a:bodyPr>
            <a:normAutofit/>
          </a:bodyPr>
          <a:lstStyle/>
          <a:p>
            <a:r>
              <a:rPr lang="es-EC" dirty="0" smtClean="0"/>
              <a:t>PROCESO DE COMUNICACION</a:t>
            </a:r>
          </a:p>
          <a:p>
            <a:r>
              <a:rPr lang="es-EC" dirty="0"/>
              <a:t>1.- Elaborar un plan estratégico </a:t>
            </a:r>
            <a:r>
              <a:rPr lang="es-EC" dirty="0" smtClean="0"/>
              <a:t>municipal</a:t>
            </a:r>
            <a:endParaRPr lang="es-EC" dirty="0"/>
          </a:p>
          <a:p>
            <a:r>
              <a:rPr lang="es-EC" dirty="0"/>
              <a:t>3.- </a:t>
            </a:r>
            <a:r>
              <a:rPr lang="es-EC" dirty="0" smtClean="0"/>
              <a:t> falta de información con respecto a necesidades de obras básicas de la </a:t>
            </a:r>
            <a:r>
              <a:rPr lang="es-EC" dirty="0" err="1" smtClean="0"/>
              <a:t>poblacion</a:t>
            </a:r>
            <a:r>
              <a:rPr lang="es-EC" dirty="0" smtClean="0"/>
              <a:t> de </a:t>
            </a:r>
            <a:r>
              <a:rPr lang="es-EC" dirty="0" err="1" smtClean="0"/>
              <a:t>patate</a:t>
            </a:r>
            <a:r>
              <a:rPr lang="es-EC" dirty="0" smtClean="0"/>
              <a:t> y sus parroquias. </a:t>
            </a:r>
            <a:endParaRPr lang="es-EC" dirty="0"/>
          </a:p>
          <a:p>
            <a:r>
              <a:rPr lang="es-EC" dirty="0"/>
              <a:t>4.- </a:t>
            </a:r>
            <a:r>
              <a:rPr lang="es-EC" dirty="0" smtClean="0"/>
              <a:t>falta de </a:t>
            </a:r>
            <a:r>
              <a:rPr lang="es-EC" dirty="0"/>
              <a:t>comunicación de acuerdo al presupuesto establecido por los cuales van a difundir la información a toda la población. </a:t>
            </a:r>
          </a:p>
          <a:p>
            <a:r>
              <a:rPr lang="es-EC" dirty="0"/>
              <a:t>5.- </a:t>
            </a:r>
            <a:r>
              <a:rPr lang="es-EC" dirty="0" smtClean="0"/>
              <a:t>escasa o nada de difusión sobre obras del municipio.</a:t>
            </a:r>
            <a:endParaRPr lang="es-EC" dirty="0"/>
          </a:p>
          <a:p>
            <a:r>
              <a:rPr lang="es-EC" dirty="0" smtClean="0"/>
              <a:t>7.-escasa ayuda a la </a:t>
            </a:r>
            <a:r>
              <a:rPr lang="es-EC" dirty="0" err="1" smtClean="0"/>
              <a:t>poblacion</a:t>
            </a:r>
            <a:r>
              <a:rPr lang="es-EC" dirty="0" smtClean="0"/>
              <a:t> en las dudas sobre pago de </a:t>
            </a:r>
            <a:r>
              <a:rPr lang="es-EC" dirty="0" err="1" smtClean="0"/>
              <a:t>impuestos,etc</a:t>
            </a:r>
            <a:r>
              <a:rPr lang="es-EC" dirty="0" smtClean="0"/>
              <a:t>.</a:t>
            </a:r>
            <a:endParaRPr lang="es-EC" dirty="0"/>
          </a:p>
          <a:p>
            <a:r>
              <a:rPr lang="es-EC" dirty="0"/>
              <a:t>8.- Solventar a la población todas las dudas que tengan acerca del tema que se esté comunicando. </a:t>
            </a:r>
          </a:p>
          <a:p>
            <a:endParaRPr lang="es-EC" dirty="0"/>
          </a:p>
        </p:txBody>
      </p:sp>
    </p:spTree>
    <p:extLst>
      <p:ext uri="{BB962C8B-B14F-4D97-AF65-F5344CB8AC3E}">
        <p14:creationId xmlns:p14="http://schemas.microsoft.com/office/powerpoint/2010/main" val="1124929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ESTRATEGIAS Y PROPUESTAS</a:t>
            </a:r>
            <a:endParaRPr lang="es-EC" dirty="0"/>
          </a:p>
        </p:txBody>
      </p:sp>
      <p:pic>
        <p:nvPicPr>
          <p:cNvPr id="4" name="Imagen 3"/>
          <p:cNvPicPr>
            <a:picLocks noChangeAspect="1"/>
          </p:cNvPicPr>
          <p:nvPr/>
        </p:nvPicPr>
        <p:blipFill rotWithShape="1">
          <a:blip r:embed="rId2"/>
          <a:srcRect l="52913" t="62359" r="27871" b="15343"/>
          <a:stretch/>
        </p:blipFill>
        <p:spPr>
          <a:xfrm>
            <a:off x="931654" y="2009955"/>
            <a:ext cx="4735901" cy="3091100"/>
          </a:xfrm>
          <a:prstGeom prst="rect">
            <a:avLst/>
          </a:prstGeom>
        </p:spPr>
      </p:pic>
      <p:sp>
        <p:nvSpPr>
          <p:cNvPr id="5" name="Rectángulo 4"/>
          <p:cNvSpPr/>
          <p:nvPr/>
        </p:nvSpPr>
        <p:spPr>
          <a:xfrm>
            <a:off x="5963728" y="2207734"/>
            <a:ext cx="6096000" cy="1200329"/>
          </a:xfrm>
          <a:prstGeom prst="rect">
            <a:avLst/>
          </a:prstGeom>
        </p:spPr>
        <p:txBody>
          <a:bodyPr>
            <a:spAutoFit/>
          </a:bodyPr>
          <a:lstStyle/>
          <a:p>
            <a:r>
              <a:rPr lang="es-EC" dirty="0" smtClean="0">
                <a:solidFill>
                  <a:srgbClr val="000000"/>
                </a:solidFill>
                <a:effectLst/>
                <a:latin typeface="Times New Roman" panose="02020603050405020304" pitchFamily="18" charset="0"/>
                <a:ea typeface="Calibri" panose="020F0502020204030204" pitchFamily="34" charset="0"/>
              </a:rPr>
              <a:t>Se concentra en los segmentos en los que obtiene una mayor respuesta y goza de mejor posición y mantiene una actitud de coexistencia pacífica y seguimiento de las decisiones de sus competidores.</a:t>
            </a:r>
            <a:endParaRPr lang="es-EC" dirty="0"/>
          </a:p>
        </p:txBody>
      </p:sp>
      <p:sp>
        <p:nvSpPr>
          <p:cNvPr id="6" name="Rectángulo 5"/>
          <p:cNvSpPr/>
          <p:nvPr/>
        </p:nvSpPr>
        <p:spPr>
          <a:xfrm>
            <a:off x="5963728" y="4733659"/>
            <a:ext cx="5362754" cy="1709892"/>
          </a:xfrm>
          <a:prstGeom prst="rect">
            <a:avLst/>
          </a:prstGeom>
        </p:spPr>
        <p:txBody>
          <a:bodyPr wrap="square">
            <a:spAutoFit/>
          </a:bodyPr>
          <a:lstStyle/>
          <a:p>
            <a:pPr indent="449580" algn="just">
              <a:lnSpc>
                <a:spcPct val="150000"/>
              </a:lnSpc>
              <a:spcAft>
                <a:spcPts val="800"/>
              </a:spcAft>
            </a:pPr>
            <a:r>
              <a:rPr lang="es-EC"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en tal virtud ante la falta de estrategias es importante considerar como otros municipios manejan su  gestión municipal como es el municipio de la ciudad de Ambato.</a:t>
            </a:r>
            <a:endParaRPr lang="es-EC"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1975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Propuesta</a:t>
            </a:r>
            <a:br>
              <a:rPr lang="es-EC" dirty="0" smtClean="0"/>
            </a:br>
            <a:endParaRPr lang="es-EC" dirty="0"/>
          </a:p>
        </p:txBody>
      </p:sp>
      <p:sp>
        <p:nvSpPr>
          <p:cNvPr id="3" name="Marcador de contenido 2"/>
          <p:cNvSpPr>
            <a:spLocks noGrp="1"/>
          </p:cNvSpPr>
          <p:nvPr>
            <p:ph idx="1"/>
          </p:nvPr>
        </p:nvSpPr>
        <p:spPr/>
        <p:txBody>
          <a:bodyPr/>
          <a:lstStyle/>
          <a:p>
            <a:pPr lvl="2"/>
            <a:r>
              <a:rPr lang="es-EC" b="1" dirty="0"/>
              <a:t>Objetivos</a:t>
            </a:r>
          </a:p>
          <a:p>
            <a:pPr lvl="3"/>
            <a:r>
              <a:rPr lang="es-EC" b="1" dirty="0"/>
              <a:t>Objetivo General</a:t>
            </a:r>
          </a:p>
          <a:p>
            <a:r>
              <a:rPr lang="es-EC" dirty="0"/>
              <a:t>Crear el departamento de comunicación en el GAD de Patate.</a:t>
            </a:r>
            <a:endParaRPr lang="es-EC" sz="1600" dirty="0"/>
          </a:p>
          <a:p>
            <a:pPr lvl="3"/>
            <a:r>
              <a:rPr lang="es-EC" b="1" dirty="0"/>
              <a:t>Objetivo especifico </a:t>
            </a:r>
          </a:p>
          <a:p>
            <a:pPr lvl="0"/>
            <a:r>
              <a:rPr lang="es-EC" dirty="0"/>
              <a:t>Crear un espacio físico de 5x4 metros para el departamento.</a:t>
            </a:r>
            <a:endParaRPr lang="es-EC" sz="1600" dirty="0"/>
          </a:p>
          <a:p>
            <a:pPr lvl="0"/>
            <a:r>
              <a:rPr lang="es-EC" dirty="0"/>
              <a:t>Contar con personal capacitado</a:t>
            </a:r>
            <a:endParaRPr lang="es-EC" sz="1600" dirty="0"/>
          </a:p>
          <a:p>
            <a:pPr lvl="0"/>
            <a:r>
              <a:rPr lang="es-EC" dirty="0"/>
              <a:t>Adquirir equipos e insumos para este nuevo departamento.</a:t>
            </a:r>
            <a:endParaRPr lang="es-EC" sz="1600" dirty="0"/>
          </a:p>
          <a:p>
            <a:endParaRPr lang="es-EC" dirty="0"/>
          </a:p>
        </p:txBody>
      </p:sp>
    </p:spTree>
    <p:extLst>
      <p:ext uri="{BB962C8B-B14F-4D97-AF65-F5344CB8AC3E}">
        <p14:creationId xmlns:p14="http://schemas.microsoft.com/office/powerpoint/2010/main" val="1758769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883434" y="108929"/>
            <a:ext cx="6096000" cy="1774845"/>
          </a:xfrm>
          <a:prstGeom prst="rect">
            <a:avLst/>
          </a:prstGeom>
        </p:spPr>
        <p:txBody>
          <a:bodyPr>
            <a:spAutoFit/>
          </a:bodyPr>
          <a:lstStyle/>
          <a:p>
            <a:pPr lvl="2" algn="just">
              <a:lnSpc>
                <a:spcPct val="200000"/>
              </a:lnSpc>
              <a:spcAft>
                <a:spcPts val="800"/>
              </a:spcAft>
            </a:pPr>
            <a:r>
              <a:rPr lang="es-EC" sz="1200" b="1" dirty="0" smtClean="0">
                <a:solidFill>
                  <a:srgbClr val="000000"/>
                </a:solidFill>
                <a:effectLst/>
                <a:latin typeface="Times New Roman" panose="02020603050405020304" pitchFamily="18" charset="0"/>
                <a:ea typeface="Calibri" panose="020F0502020204030204" pitchFamily="34" charset="0"/>
              </a:rPr>
              <a:t>Necesidades</a:t>
            </a:r>
          </a:p>
          <a:p>
            <a:pPr lvl="3" algn="just">
              <a:lnSpc>
                <a:spcPct val="200000"/>
              </a:lnSpc>
              <a:spcAft>
                <a:spcPts val="800"/>
              </a:spcAft>
            </a:pPr>
            <a:r>
              <a:rPr lang="es-EC" sz="1200" b="1" dirty="0" smtClean="0">
                <a:solidFill>
                  <a:srgbClr val="000000"/>
                </a:solidFill>
                <a:effectLst/>
                <a:latin typeface="Times New Roman" panose="02020603050405020304" pitchFamily="18" charset="0"/>
                <a:ea typeface="Calibri" panose="020F0502020204030204" pitchFamily="34" charset="0"/>
              </a:rPr>
              <a:t>Recursos Humanos </a:t>
            </a:r>
          </a:p>
          <a:p>
            <a:pPr indent="228600" algn="just">
              <a:lnSpc>
                <a:spcPct val="200000"/>
              </a:lnSpc>
              <a:spcAft>
                <a:spcPts val="800"/>
              </a:spcAft>
            </a:pPr>
            <a:r>
              <a:rPr lang="es-EC"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Para el departamento de comunicación se requiere contratar 3 personas las mismas que serán designados a las siguientes actividades: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4059289859"/>
              </p:ext>
            </p:extLst>
          </p:nvPr>
        </p:nvGraphicFramePr>
        <p:xfrm>
          <a:off x="1883434" y="2107702"/>
          <a:ext cx="7588502" cy="3137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9107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85046" y="3415909"/>
            <a:ext cx="5580375" cy="1323439"/>
          </a:xfrm>
          <a:prstGeom prst="rect">
            <a:avLst/>
          </a:prstGeom>
          <a:noFill/>
        </p:spPr>
        <p:txBody>
          <a:bodyPr wrap="none" lIns="91440" tIns="45720" rIns="91440" bIns="45720">
            <a:spAutoFit/>
          </a:bodyPr>
          <a:lstStyle/>
          <a:p>
            <a:pPr algn="ctr"/>
            <a:r>
              <a:rPr lang="es-ES" sz="8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CAPÍTULO I</a:t>
            </a:r>
            <a:endParaRPr lang="es-E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image1.png"/>
          <p:cNvPicPr/>
          <p:nvPr/>
        </p:nvPicPr>
        <p:blipFill>
          <a:blip r:embed="rId2" cstate="print">
            <a:extLst>
              <a:ext uri="{28A0092B-C50C-407E-A947-70E740481C1C}">
                <a14:useLocalDpi xmlns:a14="http://schemas.microsoft.com/office/drawing/2010/main" val="0"/>
              </a:ext>
            </a:extLst>
          </a:blip>
          <a:stretch>
            <a:fillRect/>
          </a:stretch>
        </p:blipFill>
        <p:spPr>
          <a:xfrm>
            <a:off x="8395912" y="577971"/>
            <a:ext cx="3241121" cy="698739"/>
          </a:xfrm>
          <a:prstGeom prst="rect">
            <a:avLst/>
          </a:prstGeom>
        </p:spPr>
      </p:pic>
    </p:spTree>
    <p:extLst>
      <p:ext uri="{BB962C8B-B14F-4D97-AF65-F5344CB8AC3E}">
        <p14:creationId xmlns:p14="http://schemas.microsoft.com/office/powerpoint/2010/main" val="2986786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11570" y="1446689"/>
            <a:ext cx="6096000" cy="2687915"/>
          </a:xfrm>
          <a:prstGeom prst="rect">
            <a:avLst/>
          </a:prstGeom>
        </p:spPr>
        <p:txBody>
          <a:bodyPr>
            <a:spAutoFit/>
          </a:bodyPr>
          <a:lstStyle/>
          <a:p>
            <a:pPr lvl="3" algn="just">
              <a:lnSpc>
                <a:spcPct val="200000"/>
              </a:lnSpc>
              <a:spcAft>
                <a:spcPts val="800"/>
              </a:spcAft>
            </a:pPr>
            <a:r>
              <a:rPr lang="es-EC" sz="1200" b="1" dirty="0" smtClean="0">
                <a:solidFill>
                  <a:srgbClr val="000000"/>
                </a:solidFill>
                <a:effectLst/>
                <a:latin typeface="Times New Roman" panose="02020603050405020304" pitchFamily="18" charset="0"/>
                <a:ea typeface="Calibri" panose="020F0502020204030204" pitchFamily="34" charset="0"/>
              </a:rPr>
              <a:t>Recursos materiales</a:t>
            </a:r>
          </a:p>
          <a:p>
            <a:pPr marL="342900" lvl="0" indent="-342900" algn="just">
              <a:lnSpc>
                <a:spcPct val="200000"/>
              </a:lnSpc>
              <a:spcAft>
                <a:spcPts val="0"/>
              </a:spcAft>
              <a:buFont typeface="Symbol" panose="05050102010706020507" pitchFamily="18" charset="2"/>
              <a:buChar char=""/>
            </a:pPr>
            <a:r>
              <a:rPr lang="es-EC"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Espacio físico oficina  (5x4 metros)</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Hay que buscar un espacio físico en el municipio para poderle adecuar como el departamento de comunicación.</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Posterior a eso hay que adquirir tres escritorios, 3 computadoras, tres sillas, una mesa de reuniones y un teléfono.</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s-EC"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 comprara 1 equipo de perifoneo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4287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583035" y="541232"/>
            <a:ext cx="2988767" cy="461665"/>
          </a:xfrm>
          <a:prstGeom prst="rect">
            <a:avLst/>
          </a:prstGeom>
        </p:spPr>
        <p:txBody>
          <a:bodyPr wrap="none">
            <a:spAutoFit/>
          </a:bodyPr>
          <a:lstStyle/>
          <a:p>
            <a:pPr marL="1143000" lvl="2" indent="-228600" algn="just">
              <a:lnSpc>
                <a:spcPct val="200000"/>
              </a:lnSpc>
              <a:spcAft>
                <a:spcPts val="800"/>
              </a:spcAft>
              <a:buFont typeface="+mj-lt"/>
              <a:buAutoNum type="arabicPeriod"/>
            </a:pPr>
            <a:r>
              <a:rPr lang="es-EC" sz="1200" b="1" dirty="0" smtClean="0">
                <a:solidFill>
                  <a:srgbClr val="000000"/>
                </a:solidFill>
                <a:effectLst/>
                <a:latin typeface="Times New Roman" panose="02020603050405020304" pitchFamily="18" charset="0"/>
                <a:ea typeface="Calibri" panose="020F0502020204030204" pitchFamily="34" charset="0"/>
              </a:rPr>
              <a:t>Proceso de comunicación</a:t>
            </a:r>
            <a:endParaRPr lang="es-EC" sz="1200" b="1" dirty="0">
              <a:solidFill>
                <a:srgbClr val="000000"/>
              </a:solidFill>
              <a:effectLst/>
              <a:latin typeface="Times New Roman" panose="02020603050405020304" pitchFamily="18" charset="0"/>
              <a:ea typeface="Calibri" panose="020F0502020204030204" pitchFamily="34" charset="0"/>
            </a:endParaRPr>
          </a:p>
        </p:txBody>
      </p:sp>
      <p:sp>
        <p:nvSpPr>
          <p:cNvPr id="9" name="Rectángulo 8"/>
          <p:cNvSpPr/>
          <p:nvPr/>
        </p:nvSpPr>
        <p:spPr>
          <a:xfrm>
            <a:off x="2256022" y="1317610"/>
            <a:ext cx="3642792" cy="461665"/>
          </a:xfrm>
          <a:prstGeom prst="rect">
            <a:avLst/>
          </a:prstGeom>
        </p:spPr>
        <p:txBody>
          <a:bodyPr wrap="none">
            <a:spAutoFit/>
          </a:bodyPr>
          <a:lstStyle/>
          <a:p>
            <a:pPr marL="1600200" lvl="3" indent="-228600" algn="just">
              <a:lnSpc>
                <a:spcPct val="200000"/>
              </a:lnSpc>
              <a:spcAft>
                <a:spcPts val="800"/>
              </a:spcAft>
              <a:buFont typeface="+mj-lt"/>
              <a:buAutoNum type="arabicPeriod"/>
            </a:pPr>
            <a:r>
              <a:rPr lang="es-EC" sz="1200" b="1" dirty="0" smtClean="0">
                <a:solidFill>
                  <a:srgbClr val="000000"/>
                </a:solidFill>
                <a:effectLst/>
                <a:latin typeface="Times New Roman" panose="02020603050405020304" pitchFamily="18" charset="0"/>
                <a:ea typeface="Calibri" panose="020F0502020204030204" pitchFamily="34" charset="0"/>
              </a:rPr>
              <a:t>Comunicación bidireccional</a:t>
            </a:r>
            <a:endParaRPr lang="es-EC" sz="1200" b="1" dirty="0">
              <a:solidFill>
                <a:srgbClr val="000000"/>
              </a:solidFill>
              <a:effectLst/>
              <a:latin typeface="Times New Roman" panose="02020603050405020304" pitchFamily="18" charset="0"/>
              <a:ea typeface="Calibri" panose="020F0502020204030204" pitchFamily="34" charset="0"/>
            </a:endParaRPr>
          </a:p>
        </p:txBody>
      </p:sp>
      <p:pic>
        <p:nvPicPr>
          <p:cNvPr id="10" name="Imagen 9"/>
          <p:cNvPicPr>
            <a:picLocks noChangeAspect="1"/>
          </p:cNvPicPr>
          <p:nvPr/>
        </p:nvPicPr>
        <p:blipFill rotWithShape="1">
          <a:blip r:embed="rId2"/>
          <a:srcRect l="31113" t="34446" r="13973" b="13851"/>
          <a:stretch/>
        </p:blipFill>
        <p:spPr>
          <a:xfrm>
            <a:off x="3122763" y="2769079"/>
            <a:ext cx="5124090" cy="2713647"/>
          </a:xfrm>
          <a:prstGeom prst="rect">
            <a:avLst/>
          </a:prstGeom>
        </p:spPr>
      </p:pic>
    </p:spTree>
    <p:extLst>
      <p:ext uri="{BB962C8B-B14F-4D97-AF65-F5344CB8AC3E}">
        <p14:creationId xmlns:p14="http://schemas.microsoft.com/office/powerpoint/2010/main" val="3127411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3571875" y="1290320"/>
          <a:ext cx="5048250" cy="4277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1809997" y="258641"/>
            <a:ext cx="7864653"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Matriz de socialización</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925218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1989" y="0"/>
            <a:ext cx="8911687" cy="1280890"/>
          </a:xfrm>
        </p:spPr>
        <p:txBody>
          <a:bodyPr/>
          <a:lstStyle/>
          <a:p>
            <a:r>
              <a:rPr lang="es-EC" dirty="0" smtClean="0"/>
              <a:t>CONCLUSIONES Y RECOMENDACIONES</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1910942843"/>
              </p:ext>
            </p:extLst>
          </p:nvPr>
        </p:nvGraphicFramePr>
        <p:xfrm>
          <a:off x="428475" y="640445"/>
          <a:ext cx="11312076" cy="6114038"/>
        </p:xfrm>
        <a:graphic>
          <a:graphicData uri="http://schemas.openxmlformats.org/drawingml/2006/table">
            <a:tbl>
              <a:tblPr firstRow="1" firstCol="1" bandRow="1">
                <a:tableStyleId>{5C22544A-7EE6-4342-B048-85BDC9FD1C3A}</a:tableStyleId>
              </a:tblPr>
              <a:tblGrid>
                <a:gridCol w="5629889"/>
                <a:gridCol w="5682187"/>
              </a:tblGrid>
              <a:tr h="267032">
                <a:tc>
                  <a:txBody>
                    <a:bodyPr/>
                    <a:lstStyle/>
                    <a:p>
                      <a:pPr algn="ctr">
                        <a:lnSpc>
                          <a:spcPct val="150000"/>
                        </a:lnSpc>
                        <a:spcAft>
                          <a:spcPts val="0"/>
                        </a:spcAft>
                      </a:pPr>
                      <a:r>
                        <a:rPr lang="es-EC" sz="1200" dirty="0">
                          <a:effectLst/>
                        </a:rPr>
                        <a:t>CONCLUSIONES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547" marR="36547" marT="0" marB="0"/>
                </a:tc>
                <a:tc>
                  <a:txBody>
                    <a:bodyPr/>
                    <a:lstStyle/>
                    <a:p>
                      <a:pPr algn="ctr">
                        <a:lnSpc>
                          <a:spcPct val="150000"/>
                        </a:lnSpc>
                        <a:spcAft>
                          <a:spcPts val="0"/>
                        </a:spcAft>
                      </a:pPr>
                      <a:r>
                        <a:rPr lang="es-EC" sz="1200">
                          <a:effectLst/>
                        </a:rPr>
                        <a:t>RECOMENDACIONES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6547" marR="36547" marT="0" marB="0"/>
                </a:tc>
              </a:tr>
              <a:tr h="1232417">
                <a:tc>
                  <a:txBody>
                    <a:bodyPr/>
                    <a:lstStyle/>
                    <a:p>
                      <a:pPr algn="just">
                        <a:lnSpc>
                          <a:spcPct val="150000"/>
                        </a:lnSpc>
                        <a:spcAft>
                          <a:spcPts val="0"/>
                        </a:spcAft>
                      </a:pPr>
                      <a:r>
                        <a:rPr lang="es-EC" sz="1200" dirty="0">
                          <a:effectLst/>
                        </a:rPr>
                        <a:t>La teoría de soporte de la comunicación bidireccional nos dice que se debe enviar mensajes del emisor al receptor y viceversa, debiendo establecer canales necesario para hacer llegar sus mensajes a los públicos y que los públicos </a:t>
                      </a:r>
                      <a:r>
                        <a:rPr lang="es-EC" sz="1200" dirty="0" smtClean="0">
                          <a:effectLst/>
                        </a:rPr>
                        <a:t>también </a:t>
                      </a:r>
                      <a:r>
                        <a:rPr lang="es-EC" sz="1200" dirty="0">
                          <a:effectLst/>
                        </a:rPr>
                        <a:t>se manifiesten.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547" marR="36547" marT="0" marB="0"/>
                </a:tc>
                <a:tc>
                  <a:txBody>
                    <a:bodyPr/>
                    <a:lstStyle/>
                    <a:p>
                      <a:pPr algn="just">
                        <a:lnSpc>
                          <a:spcPct val="150000"/>
                        </a:lnSpc>
                        <a:spcAft>
                          <a:spcPts val="0"/>
                        </a:spcAft>
                      </a:pPr>
                      <a:r>
                        <a:rPr lang="es-EC" sz="1200">
                          <a:effectLst/>
                        </a:rPr>
                        <a:t>En el GAD de Patate se debe implementar la comunicación bidireccional (Municipio y habitantes) para que fluya la comunicación de manera correcta y oportuna a su población.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6547" marR="36547" marT="0" marB="0"/>
                </a:tc>
              </a:tr>
              <a:tr h="1954317">
                <a:tc>
                  <a:txBody>
                    <a:bodyPr/>
                    <a:lstStyle/>
                    <a:p>
                      <a:pPr algn="just">
                        <a:lnSpc>
                          <a:spcPct val="150000"/>
                        </a:lnSpc>
                        <a:spcAft>
                          <a:spcPts val="0"/>
                        </a:spcAft>
                      </a:pPr>
                      <a:r>
                        <a:rPr lang="es-EC" sz="1200">
                          <a:effectLst/>
                        </a:rPr>
                        <a:t> </a:t>
                      </a:r>
                    </a:p>
                    <a:p>
                      <a:pPr algn="just">
                        <a:lnSpc>
                          <a:spcPct val="150000"/>
                        </a:lnSpc>
                        <a:spcAft>
                          <a:spcPts val="0"/>
                        </a:spcAft>
                      </a:pPr>
                      <a:r>
                        <a:rPr lang="es-EC" sz="1200">
                          <a:effectLst/>
                        </a:rPr>
                        <a:t>Una de las preguntas con el 100%  de votación es la pregunta número uno que  manifiesta que: ¿El GAD San cristobal de patate ha realizado obras en su sector e ultimo año? el total de los encuestados respondio que no se ha relizado obras en este ultimo año.</a:t>
                      </a:r>
                    </a:p>
                    <a:p>
                      <a:pPr algn="just">
                        <a:lnSpc>
                          <a:spcPct val="150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6547" marR="36547" marT="0" marB="0"/>
                </a:tc>
                <a:tc>
                  <a:txBody>
                    <a:bodyPr/>
                    <a:lstStyle/>
                    <a:p>
                      <a:pPr algn="just">
                        <a:lnSpc>
                          <a:spcPct val="150000"/>
                        </a:lnSpc>
                        <a:spcAft>
                          <a:spcPts val="0"/>
                        </a:spcAft>
                      </a:pPr>
                      <a:r>
                        <a:rPr lang="es-EC" sz="1200">
                          <a:effectLst/>
                        </a:rPr>
                        <a:t> </a:t>
                      </a:r>
                    </a:p>
                    <a:p>
                      <a:pPr algn="just">
                        <a:lnSpc>
                          <a:spcPct val="150000"/>
                        </a:lnSpc>
                        <a:spcAft>
                          <a:spcPts val="0"/>
                        </a:spcAft>
                      </a:pPr>
                      <a:r>
                        <a:rPr lang="es-EC" sz="1200">
                          <a:effectLst/>
                        </a:rPr>
                        <a:t>Al ver que el resultado fue negativo el GAD de Patate debe gestionar obras, sean estas en mantenimiento de vías, alcantarillado, alumbrado público, agua potable, entre otras.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6547" marR="36547" marT="0" marB="0"/>
                </a:tc>
              </a:tr>
              <a:tr h="1232417">
                <a:tc>
                  <a:txBody>
                    <a:bodyPr/>
                    <a:lstStyle/>
                    <a:p>
                      <a:pPr algn="just">
                        <a:lnSpc>
                          <a:spcPct val="150000"/>
                        </a:lnSpc>
                        <a:spcAft>
                          <a:spcPts val="0"/>
                        </a:spcAft>
                      </a:pPr>
                      <a:r>
                        <a:rPr lang="es-EC" sz="1200">
                          <a:effectLst/>
                        </a:rPr>
                        <a:t>La otra pregunta con poncetaje alto de respuesta es: ¿Conoce usted si en el GAD San Cristobal de Patate existe un departamento de comunicación o algún lugar donde a usted le faciliten informacion sobre trabajos municipales?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6547" marR="36547" marT="0" marB="0"/>
                </a:tc>
                <a:tc>
                  <a:txBody>
                    <a:bodyPr/>
                    <a:lstStyle/>
                    <a:p>
                      <a:pPr algn="just">
                        <a:lnSpc>
                          <a:spcPct val="150000"/>
                        </a:lnSpc>
                        <a:spcAft>
                          <a:spcPts val="0"/>
                        </a:spcAft>
                      </a:pPr>
                      <a:r>
                        <a:rPr lang="es-EC" sz="1200">
                          <a:effectLst/>
                        </a:rPr>
                        <a:t>El GAD de Patate debe implementar un departamento de comunicación para su socialización.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6547" marR="36547" marT="0" marB="0"/>
                </a:tc>
              </a:tr>
              <a:tr h="607785">
                <a:tc>
                  <a:txBody>
                    <a:bodyPr/>
                    <a:lstStyle/>
                    <a:p>
                      <a:pPr algn="just">
                        <a:lnSpc>
                          <a:spcPct val="150000"/>
                        </a:lnSpc>
                        <a:spcAft>
                          <a:spcPts val="0"/>
                        </a:spcAft>
                      </a:pPr>
                      <a:r>
                        <a:rPr lang="es-EC" sz="1200">
                          <a:effectLst/>
                        </a:rPr>
                        <a:t>El estudio técnico nos habla sobre la comunicación y la gestión de como se debe enfocar.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6547" marR="36547" marT="0" marB="0"/>
                </a:tc>
                <a:tc>
                  <a:txBody>
                    <a:bodyPr/>
                    <a:lstStyle/>
                    <a:p>
                      <a:pPr algn="just">
                        <a:lnSpc>
                          <a:spcPct val="150000"/>
                        </a:lnSpc>
                        <a:spcAft>
                          <a:spcPts val="0"/>
                        </a:spcAft>
                      </a:pPr>
                      <a:r>
                        <a:rPr lang="es-EC" sz="1200">
                          <a:effectLst/>
                        </a:rPr>
                        <a:t> La comunicación a implementar debe llegar a la mayor parte de la poblacion urbana y rural para informar de la gestión municipal.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6547" marR="36547" marT="0" marB="0"/>
                </a:tc>
              </a:tr>
              <a:tr h="820070">
                <a:tc>
                  <a:txBody>
                    <a:bodyPr/>
                    <a:lstStyle/>
                    <a:p>
                      <a:pPr algn="just">
                        <a:lnSpc>
                          <a:spcPct val="150000"/>
                        </a:lnSpc>
                        <a:spcAft>
                          <a:spcPts val="0"/>
                        </a:spcAft>
                      </a:pPr>
                      <a:r>
                        <a:rPr lang="es-EC" sz="1200" dirty="0">
                          <a:effectLst/>
                        </a:rPr>
                        <a:t>De acuerdo a la </a:t>
                      </a:r>
                      <a:r>
                        <a:rPr lang="es-EC" sz="1200" dirty="0" err="1">
                          <a:effectLst/>
                        </a:rPr>
                        <a:t>investigacion</a:t>
                      </a:r>
                      <a:r>
                        <a:rPr lang="es-EC" sz="1200" dirty="0">
                          <a:effectLst/>
                        </a:rPr>
                        <a:t> realizada se llega a la conclusión que el GAD San Cristóbal de Patate falta compromiso en el </a:t>
                      </a:r>
                      <a:r>
                        <a:rPr lang="es-EC" sz="1200" dirty="0" err="1">
                          <a:effectLst/>
                        </a:rPr>
                        <a:t>desarrollodel</a:t>
                      </a:r>
                      <a:r>
                        <a:rPr lang="es-EC" sz="1200" dirty="0">
                          <a:effectLst/>
                        </a:rPr>
                        <a:t> cantón.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547" marR="36547" marT="0" marB="0"/>
                </a:tc>
                <a:tc>
                  <a:txBody>
                    <a:bodyPr/>
                    <a:lstStyle/>
                    <a:p>
                      <a:pPr algn="just">
                        <a:lnSpc>
                          <a:spcPct val="150000"/>
                        </a:lnSpc>
                        <a:spcAft>
                          <a:spcPts val="0"/>
                        </a:spcAft>
                      </a:pPr>
                      <a:r>
                        <a:rPr lang="es-EC" sz="1200" dirty="0">
                          <a:effectLst/>
                        </a:rPr>
                        <a:t>Realizar gestión de obras civiles el GAD de Patate dotando de  servicios básicos al pueblo y </a:t>
                      </a:r>
                      <a:r>
                        <a:rPr lang="es-EC" sz="1200" dirty="0" err="1">
                          <a:effectLst/>
                        </a:rPr>
                        <a:t>asi</a:t>
                      </a:r>
                      <a:r>
                        <a:rPr lang="es-EC" sz="1200" dirty="0">
                          <a:effectLst/>
                        </a:rPr>
                        <a:t> </a:t>
                      </a:r>
                      <a:r>
                        <a:rPr lang="es-EC" sz="1200" dirty="0" err="1">
                          <a:effectLst/>
                        </a:rPr>
                        <a:t>comprometiendose</a:t>
                      </a:r>
                      <a:r>
                        <a:rPr lang="es-EC" sz="1200" dirty="0">
                          <a:effectLst/>
                        </a:rPr>
                        <a:t> en mejorar la calidad de vida de los patateños.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547" marR="36547" marT="0" marB="0"/>
                </a:tc>
              </a:tr>
            </a:tbl>
          </a:graphicData>
        </a:graphic>
      </p:graphicFrame>
    </p:spTree>
    <p:extLst>
      <p:ext uri="{BB962C8B-B14F-4D97-AF65-F5344CB8AC3E}">
        <p14:creationId xmlns:p14="http://schemas.microsoft.com/office/powerpoint/2010/main" val="98251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05"/>
          <p:cNvSpPr txBox="1">
            <a:spLocks/>
          </p:cNvSpPr>
          <p:nvPr/>
        </p:nvSpPr>
        <p:spPr>
          <a:xfrm>
            <a:off x="4030468" y="2733538"/>
            <a:ext cx="5220000" cy="1159800"/>
          </a:xfrm>
          <a:prstGeom prst="rect">
            <a:avLst/>
          </a:prstGeom>
        </p:spPr>
        <p:txBody>
          <a:bodyPr spcFirstLastPara="1" wrap="square" lIns="91425" tIns="91425" rIns="91425" bIns="91425" anchor="ctr" anchorCtr="0">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s-EC" sz="6000" b="1" smtClean="0">
                <a:solidFill>
                  <a:schemeClr val="tx1"/>
                </a:solidFill>
              </a:rPr>
              <a:t>GRACIAS!</a:t>
            </a:r>
            <a:endParaRPr lang="es-EC" sz="6000" b="1" dirty="0">
              <a:solidFill>
                <a:schemeClr val="tx1"/>
              </a:solidFill>
            </a:endParaRPr>
          </a:p>
        </p:txBody>
      </p:sp>
    </p:spTree>
    <p:extLst>
      <p:ext uri="{BB962C8B-B14F-4D97-AF65-F5344CB8AC3E}">
        <p14:creationId xmlns:p14="http://schemas.microsoft.com/office/powerpoint/2010/main" val="3962845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32007" y="2781890"/>
            <a:ext cx="9244642" cy="2241960"/>
          </a:xfrm>
          <a:prstGeom prst="rect">
            <a:avLst/>
          </a:prstGeom>
        </p:spPr>
        <p:txBody>
          <a:bodyPr wrap="square">
            <a:spAutoFit/>
          </a:bodyPr>
          <a:lstStyle/>
          <a:p>
            <a:pPr indent="180340" algn="just">
              <a:lnSpc>
                <a:spcPct val="150000"/>
              </a:lnSpc>
              <a:spcAft>
                <a:spcPts val="0"/>
              </a:spcAft>
            </a:pPr>
            <a:r>
              <a:rPr lang="es-EC" sz="2400" dirty="0" smtClean="0">
                <a:solidFill>
                  <a:srgbClr val="000000"/>
                </a:solidFill>
                <a:effectLst/>
                <a:latin typeface="Times New Roman" panose="02020603050405020304" pitchFamily="18" charset="0"/>
                <a:ea typeface="Calibri" panose="020F0502020204030204" pitchFamily="34" charset="0"/>
              </a:rPr>
              <a:t> El Gobierno Autónomo Descentralizado Municipal de San Cristóbal de Patate tiene como principal función desarrollar proyectos para mejorar el nivel de vida de la población, proteger el medio ambiente, mediante los recursos de los habitantes para planificar e invertir en obras y servicios.</a:t>
            </a:r>
            <a:endParaRPr lang="es-EC" sz="2400" dirty="0">
              <a:effectLst/>
              <a:latin typeface="Times New Roman" panose="02020603050405020304" pitchFamily="18" charset="0"/>
              <a:ea typeface="Calibri" panose="020F0502020204030204" pitchFamily="34" charset="0"/>
            </a:endParaRPr>
          </a:p>
        </p:txBody>
      </p:sp>
      <p:sp>
        <p:nvSpPr>
          <p:cNvPr id="3" name="Rectángulo 2"/>
          <p:cNvSpPr/>
          <p:nvPr/>
        </p:nvSpPr>
        <p:spPr>
          <a:xfrm>
            <a:off x="1364035" y="914249"/>
            <a:ext cx="6530954" cy="923330"/>
          </a:xfrm>
          <a:prstGeom prst="rect">
            <a:avLst/>
          </a:prstGeom>
          <a:noFill/>
        </p:spPr>
        <p:txBody>
          <a:bodyPr wrap="none" lIns="91440" tIns="45720" rIns="91440" bIns="45720">
            <a:spAutoFit/>
          </a:bodyPr>
          <a:lstStyle/>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GIRO DE NEGOCIO</a:t>
            </a:r>
            <a:endPar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14459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01716" y="2622278"/>
            <a:ext cx="7786953" cy="1323439"/>
          </a:xfrm>
          <a:prstGeom prst="rect">
            <a:avLst/>
          </a:prstGeom>
          <a:noFill/>
        </p:spPr>
        <p:txBody>
          <a:bodyPr wrap="square" lIns="91440" tIns="45720" rIns="91440" bIns="45720">
            <a:spAutoFit/>
          </a:bodyPr>
          <a:lstStyle/>
          <a:p>
            <a:pPr algn="ctr"/>
            <a:r>
              <a:rPr lang="es-ES" sz="8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TEORIAS ”</a:t>
            </a:r>
            <a:endParaRPr lang="es-ES" sz="8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3" name="image1.png"/>
          <p:cNvPicPr/>
          <p:nvPr/>
        </p:nvPicPr>
        <p:blipFill>
          <a:blip r:embed="rId2" cstate="print">
            <a:extLst>
              <a:ext uri="{28A0092B-C50C-407E-A947-70E740481C1C}">
                <a14:useLocalDpi xmlns:a14="http://schemas.microsoft.com/office/drawing/2010/main" val="0"/>
              </a:ext>
            </a:extLst>
          </a:blip>
          <a:stretch>
            <a:fillRect/>
          </a:stretch>
        </p:blipFill>
        <p:spPr>
          <a:xfrm>
            <a:off x="8387286" y="508960"/>
            <a:ext cx="3241121" cy="698739"/>
          </a:xfrm>
          <a:prstGeom prst="rect">
            <a:avLst/>
          </a:prstGeom>
        </p:spPr>
      </p:pic>
    </p:spTree>
    <p:extLst>
      <p:ext uri="{BB962C8B-B14F-4D97-AF65-F5344CB8AC3E}">
        <p14:creationId xmlns:p14="http://schemas.microsoft.com/office/powerpoint/2010/main" val="54830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2155433" y="1228127"/>
            <a:ext cx="8124507" cy="5418667"/>
            <a:chOff x="-543806" y="340104"/>
            <a:chExt cx="8124507" cy="5418667"/>
          </a:xfrm>
        </p:grpSpPr>
        <p:sp>
          <p:nvSpPr>
            <p:cNvPr id="5" name="Forma libre 4"/>
            <p:cNvSpPr/>
            <p:nvPr/>
          </p:nvSpPr>
          <p:spPr>
            <a:xfrm>
              <a:off x="-543806" y="340104"/>
              <a:ext cx="4000499" cy="5418667"/>
            </a:xfrm>
            <a:custGeom>
              <a:avLst/>
              <a:gdLst>
                <a:gd name="connsiteX0" fmla="*/ 0 w 4000499"/>
                <a:gd name="connsiteY0" fmla="*/ 400050 h 5418667"/>
                <a:gd name="connsiteX1" fmla="*/ 400050 w 4000499"/>
                <a:gd name="connsiteY1" fmla="*/ 0 h 5418667"/>
                <a:gd name="connsiteX2" fmla="*/ 3600449 w 4000499"/>
                <a:gd name="connsiteY2" fmla="*/ 0 h 5418667"/>
                <a:gd name="connsiteX3" fmla="*/ 4000499 w 4000499"/>
                <a:gd name="connsiteY3" fmla="*/ 400050 h 5418667"/>
                <a:gd name="connsiteX4" fmla="*/ 4000499 w 4000499"/>
                <a:gd name="connsiteY4" fmla="*/ 5018617 h 5418667"/>
                <a:gd name="connsiteX5" fmla="*/ 3600449 w 4000499"/>
                <a:gd name="connsiteY5" fmla="*/ 5418667 h 5418667"/>
                <a:gd name="connsiteX6" fmla="*/ 400050 w 4000499"/>
                <a:gd name="connsiteY6" fmla="*/ 5418667 h 5418667"/>
                <a:gd name="connsiteX7" fmla="*/ 0 w 4000499"/>
                <a:gd name="connsiteY7" fmla="*/ 5018617 h 5418667"/>
                <a:gd name="connsiteX8" fmla="*/ 0 w 4000499"/>
                <a:gd name="connsiteY8" fmla="*/ 400050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499" h="5418667">
                  <a:moveTo>
                    <a:pt x="0" y="400050"/>
                  </a:moveTo>
                  <a:cubicBezTo>
                    <a:pt x="0" y="179108"/>
                    <a:pt x="179108" y="0"/>
                    <a:pt x="400050" y="0"/>
                  </a:cubicBezTo>
                  <a:lnTo>
                    <a:pt x="3600449" y="0"/>
                  </a:lnTo>
                  <a:cubicBezTo>
                    <a:pt x="3821391" y="0"/>
                    <a:pt x="4000499" y="179108"/>
                    <a:pt x="4000499" y="400050"/>
                  </a:cubicBezTo>
                  <a:lnTo>
                    <a:pt x="4000499" y="5018617"/>
                  </a:lnTo>
                  <a:cubicBezTo>
                    <a:pt x="4000499" y="5239559"/>
                    <a:pt x="3821391" y="5418667"/>
                    <a:pt x="3600449" y="5418667"/>
                  </a:cubicBezTo>
                  <a:lnTo>
                    <a:pt x="400050" y="5418667"/>
                  </a:lnTo>
                  <a:cubicBezTo>
                    <a:pt x="179108" y="5418667"/>
                    <a:pt x="0" y="5239559"/>
                    <a:pt x="0" y="5018617"/>
                  </a:cubicBezTo>
                  <a:lnTo>
                    <a:pt x="0" y="400050"/>
                  </a:lnTo>
                  <a:close/>
                </a:path>
              </a:pathLst>
            </a:custGeom>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spcFirstLastPara="0" vert="horz" wrap="square" lIns="128016" tIns="2295482" rIns="128016" bIns="1211751"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effectLst/>
                </a:rPr>
                <a:t>La comunicación es un proceso determinado por compartir, es decir, por establecer relaciones entre personas que tengan en común tres componentes (emisor, mensaje, receptor) como mínimo.</a:t>
              </a:r>
              <a:endParaRPr lang="es-EC" sz="1800" kern="1200" dirty="0">
                <a:solidFill>
                  <a:schemeClr val="tx1"/>
                </a:solidFill>
              </a:endParaRPr>
            </a:p>
          </p:txBody>
        </p:sp>
        <p:sp>
          <p:nvSpPr>
            <p:cNvPr id="6" name="Elipse 5"/>
            <p:cNvSpPr/>
            <p:nvPr/>
          </p:nvSpPr>
          <p:spPr>
            <a:xfrm>
              <a:off x="554236" y="665224"/>
              <a:ext cx="1804416" cy="1804416"/>
            </a:xfrm>
            <a:prstGeom prst="ellipse">
              <a:avLst/>
            </a:prstGeom>
          </p:spPr>
          <p:style>
            <a:lnRef idx="2">
              <a:schemeClr val="accent2"/>
            </a:lnRef>
            <a:fillRef idx="1">
              <a:schemeClr val="lt1"/>
            </a:fillRef>
            <a:effectRef idx="0">
              <a:schemeClr val="accent2"/>
            </a:effectRef>
            <a:fontRef idx="minor">
              <a:schemeClr val="dk1"/>
            </a:fontRef>
          </p:style>
          <p:txBody>
            <a:bodyPr/>
            <a:lstStyle/>
            <a:p>
              <a:r>
                <a:rPr lang="es-EC" dirty="0" smtClean="0"/>
                <a:t>Schramm</a:t>
              </a:r>
            </a:p>
            <a:p>
              <a:r>
                <a:rPr lang="es-EC" dirty="0" smtClean="0"/>
                <a:t>(1954)</a:t>
              </a:r>
              <a:endParaRPr lang="es-EC" dirty="0"/>
            </a:p>
          </p:txBody>
        </p:sp>
        <p:sp>
          <p:nvSpPr>
            <p:cNvPr id="7" name="Forma libre 6"/>
            <p:cNvSpPr/>
            <p:nvPr/>
          </p:nvSpPr>
          <p:spPr>
            <a:xfrm>
              <a:off x="3580202" y="340104"/>
              <a:ext cx="4000499" cy="5418667"/>
            </a:xfrm>
            <a:custGeom>
              <a:avLst/>
              <a:gdLst>
                <a:gd name="connsiteX0" fmla="*/ 0 w 4000499"/>
                <a:gd name="connsiteY0" fmla="*/ 400050 h 5418667"/>
                <a:gd name="connsiteX1" fmla="*/ 400050 w 4000499"/>
                <a:gd name="connsiteY1" fmla="*/ 0 h 5418667"/>
                <a:gd name="connsiteX2" fmla="*/ 3600449 w 4000499"/>
                <a:gd name="connsiteY2" fmla="*/ 0 h 5418667"/>
                <a:gd name="connsiteX3" fmla="*/ 4000499 w 4000499"/>
                <a:gd name="connsiteY3" fmla="*/ 400050 h 5418667"/>
                <a:gd name="connsiteX4" fmla="*/ 4000499 w 4000499"/>
                <a:gd name="connsiteY4" fmla="*/ 5018617 h 5418667"/>
                <a:gd name="connsiteX5" fmla="*/ 3600449 w 4000499"/>
                <a:gd name="connsiteY5" fmla="*/ 5418667 h 5418667"/>
                <a:gd name="connsiteX6" fmla="*/ 400050 w 4000499"/>
                <a:gd name="connsiteY6" fmla="*/ 5418667 h 5418667"/>
                <a:gd name="connsiteX7" fmla="*/ 0 w 4000499"/>
                <a:gd name="connsiteY7" fmla="*/ 5018617 h 5418667"/>
                <a:gd name="connsiteX8" fmla="*/ 0 w 4000499"/>
                <a:gd name="connsiteY8" fmla="*/ 400050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499" h="5418667">
                  <a:moveTo>
                    <a:pt x="0" y="400050"/>
                  </a:moveTo>
                  <a:cubicBezTo>
                    <a:pt x="0" y="179108"/>
                    <a:pt x="179108" y="0"/>
                    <a:pt x="400050" y="0"/>
                  </a:cubicBezTo>
                  <a:lnTo>
                    <a:pt x="3600449" y="0"/>
                  </a:lnTo>
                  <a:cubicBezTo>
                    <a:pt x="3821391" y="0"/>
                    <a:pt x="4000499" y="179108"/>
                    <a:pt x="4000499" y="400050"/>
                  </a:cubicBezTo>
                  <a:lnTo>
                    <a:pt x="4000499" y="5018617"/>
                  </a:lnTo>
                  <a:cubicBezTo>
                    <a:pt x="4000499" y="5239559"/>
                    <a:pt x="3821391" y="5418667"/>
                    <a:pt x="3600449" y="5418667"/>
                  </a:cubicBezTo>
                  <a:lnTo>
                    <a:pt x="400050" y="5418667"/>
                  </a:lnTo>
                  <a:cubicBezTo>
                    <a:pt x="179108" y="5418667"/>
                    <a:pt x="0" y="5239559"/>
                    <a:pt x="0" y="5018617"/>
                  </a:cubicBezTo>
                  <a:lnTo>
                    <a:pt x="0" y="400050"/>
                  </a:lnTo>
                  <a:close/>
                </a:path>
              </a:pathLst>
            </a:custGeom>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spcFirstLastPara="0" vert="horz" wrap="square" lIns="128016" tIns="2295482" rIns="128016" bIns="1211751"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effectLst/>
                </a:rPr>
                <a:t>Los mensajes fluyan desde la fuente hacia el receptor y viceversa. Deben llegar con sus mensajes al público y también permitir que los públicos se manifiesten.</a:t>
              </a:r>
              <a:endParaRPr lang="es-EC" sz="1800" kern="1200" dirty="0">
                <a:solidFill>
                  <a:schemeClr val="tx1"/>
                </a:solidFill>
              </a:endParaRPr>
            </a:p>
          </p:txBody>
        </p:sp>
        <p:sp>
          <p:nvSpPr>
            <p:cNvPr id="8" name="Elipse 7"/>
            <p:cNvSpPr/>
            <p:nvPr/>
          </p:nvSpPr>
          <p:spPr>
            <a:xfrm>
              <a:off x="4674751" y="665224"/>
              <a:ext cx="1998610" cy="1804416"/>
            </a:xfrm>
            <a:prstGeom prst="ellipse">
              <a:avLst/>
            </a:prstGeom>
          </p:spPr>
          <p:style>
            <a:lnRef idx="2">
              <a:schemeClr val="accent2"/>
            </a:lnRef>
            <a:fillRef idx="1">
              <a:schemeClr val="lt1"/>
            </a:fillRef>
            <a:effectRef idx="0">
              <a:schemeClr val="accent2"/>
            </a:effectRef>
            <a:fontRef idx="minor">
              <a:schemeClr val="dk1"/>
            </a:fontRef>
          </p:style>
          <p:txBody>
            <a:bodyPr/>
            <a:lstStyle/>
            <a:p>
              <a:r>
                <a:rPr lang="es-EC" dirty="0" smtClean="0"/>
                <a:t>Villanueva </a:t>
              </a:r>
            </a:p>
            <a:p>
              <a:r>
                <a:rPr lang="es-EC" dirty="0" smtClean="0"/>
                <a:t>    (2015)</a:t>
              </a:r>
              <a:endParaRPr lang="es-EC" dirty="0"/>
            </a:p>
          </p:txBody>
        </p:sp>
        <p:sp>
          <p:nvSpPr>
            <p:cNvPr id="9" name="Flecha izquierda y derecha 8"/>
            <p:cNvSpPr/>
            <p:nvPr/>
          </p:nvSpPr>
          <p:spPr>
            <a:xfrm>
              <a:off x="-222179" y="4675037"/>
              <a:ext cx="7477760" cy="812800"/>
            </a:xfrm>
            <a:prstGeom prst="leftRight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sp>
        <p:nvSpPr>
          <p:cNvPr id="11" name="Rectángulo 10"/>
          <p:cNvSpPr/>
          <p:nvPr/>
        </p:nvSpPr>
        <p:spPr>
          <a:xfrm>
            <a:off x="3253475" y="361517"/>
            <a:ext cx="5613461" cy="595676"/>
          </a:xfrm>
          <a:prstGeom prst="rect">
            <a:avLst/>
          </a:prstGeom>
        </p:spPr>
        <p:txBody>
          <a:bodyPr wrap="none">
            <a:spAutoFit/>
          </a:bodyPr>
          <a:lstStyle/>
          <a:p>
            <a:pPr algn="ctr">
              <a:lnSpc>
                <a:spcPct val="107000"/>
              </a:lnSpc>
              <a:spcAft>
                <a:spcPts val="0"/>
              </a:spcAft>
            </a:pPr>
            <a:r>
              <a:rPr lang="es-EC" sz="3200" b="1" dirty="0">
                <a:latin typeface="Arial Black" panose="020B0A04020102020204" pitchFamily="34" charset="0"/>
              </a:rPr>
              <a:t>Teoría de Comunicación</a:t>
            </a:r>
            <a:endParaRPr lang="es-EC" sz="2800" b="1"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2643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79916796"/>
              </p:ext>
            </p:extLst>
          </p:nvPr>
        </p:nvGraphicFramePr>
        <p:xfrm>
          <a:off x="2437442" y="113868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2524472" y="249913"/>
            <a:ext cx="4658648" cy="654666"/>
          </a:xfrm>
          <a:prstGeom prst="rect">
            <a:avLst/>
          </a:prstGeom>
        </p:spPr>
        <p:txBody>
          <a:bodyPr wrap="none">
            <a:spAutoFit/>
          </a:bodyPr>
          <a:lstStyle/>
          <a:p>
            <a:pPr algn="ctr">
              <a:lnSpc>
                <a:spcPct val="107000"/>
              </a:lnSpc>
              <a:spcAft>
                <a:spcPts val="0"/>
              </a:spcAft>
            </a:pPr>
            <a:r>
              <a:rPr lang="es-EC" sz="3600" dirty="0" smtClean="0">
                <a:effectLst/>
              </a:rPr>
              <a:t>Teoría de la Gestión</a:t>
            </a:r>
            <a:endParaRPr lang="es-EC" sz="3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2770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337077614"/>
              </p:ext>
            </p:extLst>
          </p:nvPr>
        </p:nvGraphicFramePr>
        <p:xfrm>
          <a:off x="3222445" y="126313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2367809" y="198255"/>
            <a:ext cx="7697941" cy="954107"/>
          </a:xfrm>
          <a:prstGeom prst="rect">
            <a:avLst/>
          </a:prstGeom>
          <a:noFill/>
        </p:spPr>
        <p:txBody>
          <a:bodyPr wrap="none" lIns="91440" tIns="45720" rIns="91440" bIns="45720">
            <a:spAutoFit/>
          </a:bodyPr>
          <a:lstStyle/>
          <a:p>
            <a:pPr algn="ctr"/>
            <a:r>
              <a:rPr lang="es-ES" sz="2800" b="1" dirty="0" smtClean="0">
                <a:ln w="22225">
                  <a:solidFill>
                    <a:schemeClr val="accent2"/>
                  </a:solidFill>
                  <a:prstDash val="solid"/>
                </a:ln>
                <a:solidFill>
                  <a:schemeClr val="accent2">
                    <a:lumMod val="40000"/>
                    <a:lumOff val="60000"/>
                  </a:schemeClr>
                </a:solidFill>
              </a:rPr>
              <a:t>Teoría del modelo multivariante aplicando </a:t>
            </a:r>
          </a:p>
          <a:p>
            <a:pPr algn="ctr"/>
            <a:r>
              <a:rPr lang="es-ES" sz="2800" b="1" dirty="0" smtClean="0">
                <a:ln w="22225">
                  <a:solidFill>
                    <a:schemeClr val="accent2"/>
                  </a:solidFill>
                  <a:prstDash val="solid"/>
                </a:ln>
                <a:solidFill>
                  <a:schemeClr val="accent2">
                    <a:lumMod val="40000"/>
                    <a:lumOff val="60000"/>
                  </a:schemeClr>
                </a:solidFill>
              </a:rPr>
              <a:t>la regresión </a:t>
            </a:r>
            <a:r>
              <a:rPr lang="es-ES" sz="2800" b="1" dirty="0" err="1" smtClean="0">
                <a:ln w="22225">
                  <a:solidFill>
                    <a:schemeClr val="accent2"/>
                  </a:solidFill>
                  <a:prstDash val="solid"/>
                </a:ln>
                <a:solidFill>
                  <a:schemeClr val="accent2">
                    <a:lumMod val="40000"/>
                    <a:lumOff val="60000"/>
                  </a:schemeClr>
                </a:solidFill>
              </a:rPr>
              <a:t>multiple</a:t>
            </a:r>
            <a:endParaRPr lang="es-ES" sz="2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76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07018" y="2527388"/>
            <a:ext cx="7005444" cy="1569660"/>
          </a:xfrm>
          <a:prstGeom prst="rect">
            <a:avLst/>
          </a:prstGeom>
          <a:noFill/>
        </p:spPr>
        <p:txBody>
          <a:bodyPr wrap="none" lIns="91440" tIns="45720" rIns="91440" bIns="45720">
            <a:spAutoFit/>
          </a:bodyPr>
          <a:lstStyle/>
          <a:p>
            <a:pPr algn="ctr"/>
            <a:r>
              <a:rPr lang="es-E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CAPÍTULO II</a:t>
            </a:r>
            <a:endParaRPr lang="es-E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image1.png"/>
          <p:cNvPicPr/>
          <p:nvPr/>
        </p:nvPicPr>
        <p:blipFill>
          <a:blip r:embed="rId2" cstate="print">
            <a:extLst>
              <a:ext uri="{28A0092B-C50C-407E-A947-70E740481C1C}">
                <a14:useLocalDpi xmlns:a14="http://schemas.microsoft.com/office/drawing/2010/main" val="0"/>
              </a:ext>
            </a:extLst>
          </a:blip>
          <a:stretch>
            <a:fillRect/>
          </a:stretch>
        </p:blipFill>
        <p:spPr>
          <a:xfrm>
            <a:off x="8387286" y="508960"/>
            <a:ext cx="3241121" cy="698739"/>
          </a:xfrm>
          <a:prstGeom prst="rect">
            <a:avLst/>
          </a:prstGeom>
        </p:spPr>
      </p:pic>
    </p:spTree>
    <p:extLst>
      <p:ext uri="{BB962C8B-B14F-4D97-AF65-F5344CB8AC3E}">
        <p14:creationId xmlns:p14="http://schemas.microsoft.com/office/powerpoint/2010/main" val="491526926"/>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178</TotalTime>
  <Words>1516</Words>
  <Application>Microsoft Office PowerPoint</Application>
  <PresentationFormat>Panorámica</PresentationFormat>
  <Paragraphs>178</Paragraphs>
  <Slides>34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34</vt:i4>
      </vt:variant>
    </vt:vector>
  </HeadingPairs>
  <TitlesOfParts>
    <vt:vector size="44" baseType="lpstr">
      <vt:lpstr>Arial</vt:lpstr>
      <vt:lpstr>Arial Black</vt:lpstr>
      <vt:lpstr>Calibri</vt:lpstr>
      <vt:lpstr>Cambria Math</vt:lpstr>
      <vt:lpstr>Century Gothic</vt:lpstr>
      <vt:lpstr>Dosis</vt:lpstr>
      <vt:lpstr>Symbol</vt:lpstr>
      <vt:lpstr>Times New Roman</vt:lpstr>
      <vt:lpstr>Wingdings 3</vt:lpstr>
      <vt:lpstr>Espiral</vt:lpstr>
      <vt:lpstr>Presentación de PowerPoint</vt:lpstr>
      <vt:lpstr>SUMARIO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TECNIICAS DE MUESTREO</vt:lpstr>
      <vt:lpstr>TRABAJO DE CAMPO</vt:lpstr>
      <vt:lpstr>ANALISIS UNIVARIADO</vt:lpstr>
      <vt:lpstr>¿El GAD San Cristóbal de Patate ha realizado obras en su sector en el último año?</vt:lpstr>
      <vt:lpstr>Presentación de PowerPoint</vt:lpstr>
      <vt:lpstr>Presentación de PowerPoint</vt:lpstr>
      <vt:lpstr>ANALISIS BIVARIADO</vt:lpstr>
      <vt:lpstr>Presentación de PowerPoint</vt:lpstr>
      <vt:lpstr>Presentación de PowerPoint</vt:lpstr>
      <vt:lpstr>CORRELACION</vt:lpstr>
      <vt:lpstr>Chi cuadrado</vt:lpstr>
      <vt:lpstr>ESTUDIO TECNICO</vt:lpstr>
      <vt:lpstr>ESTRATEGIAS Y PROPUESTAS</vt:lpstr>
      <vt:lpstr>Propuesta </vt:lpstr>
      <vt:lpstr>Presentación de PowerPoint</vt:lpstr>
      <vt:lpstr>Presentación de PowerPoint</vt:lpstr>
      <vt:lpstr>Presentación de PowerPoint</vt:lpstr>
      <vt:lpstr>Presentación de PowerPoint</vt:lpstr>
      <vt:lpstr>CONCLUSIONES Y RECOMENDACIONES</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DE TITULACIÓN,  PREVIO A LA OBTENCIÓN DEL TÍTULO DE INGENIERIA EN MERCADOTECNIA</dc:title>
  <dc:creator>david</dc:creator>
  <cp:lastModifiedBy>david</cp:lastModifiedBy>
  <cp:revision>16</cp:revision>
  <dcterms:created xsi:type="dcterms:W3CDTF">2018-12-11T21:22:46Z</dcterms:created>
  <dcterms:modified xsi:type="dcterms:W3CDTF">2018-12-12T00:21:40Z</dcterms:modified>
</cp:coreProperties>
</file>