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03" r:id="rId5"/>
    <p:sldId id="259" r:id="rId6"/>
    <p:sldId id="304" r:id="rId7"/>
    <p:sldId id="305" r:id="rId8"/>
    <p:sldId id="267" r:id="rId9"/>
    <p:sldId id="269" r:id="rId10"/>
    <p:sldId id="306" r:id="rId11"/>
    <p:sldId id="265" r:id="rId12"/>
    <p:sldId id="261" r:id="rId13"/>
    <p:sldId id="273" r:id="rId14"/>
    <p:sldId id="274" r:id="rId15"/>
    <p:sldId id="276" r:id="rId16"/>
    <p:sldId id="277" r:id="rId17"/>
    <p:sldId id="280" r:id="rId18"/>
    <p:sldId id="283" r:id="rId19"/>
    <p:sldId id="282" r:id="rId20"/>
    <p:sldId id="281" r:id="rId21"/>
    <p:sldId id="271" r:id="rId22"/>
    <p:sldId id="262" r:id="rId23"/>
    <p:sldId id="286" r:id="rId24"/>
    <p:sldId id="289" r:id="rId25"/>
    <p:sldId id="290" r:id="rId26"/>
    <p:sldId id="292" r:id="rId27"/>
    <p:sldId id="293" r:id="rId28"/>
    <p:sldId id="295" r:id="rId29"/>
    <p:sldId id="297" r:id="rId30"/>
    <p:sldId id="294" r:id="rId31"/>
    <p:sldId id="298" r:id="rId32"/>
    <p:sldId id="299" r:id="rId33"/>
    <p:sldId id="301" r:id="rId34"/>
    <p:sldId id="302" r:id="rId35"/>
    <p:sldId id="307" r:id="rId36"/>
    <p:sldId id="264" r:id="rId37"/>
    <p:sldId id="288" r:id="rId38"/>
    <p:sldId id="308" r:id="rId3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4C6D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URICIO\Google%20Drive\Tesis%20Diagnostico-Caracterizacion%20Nosema\Base%20datos%20apicultura%20EpiInfo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383992302145353E-2"/>
          <c:y val="5.9607028288130651E-2"/>
          <c:w val="0.92923201539570932"/>
          <c:h val="0.73577136191309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'colmenas muestreadas disp'!$AG$199</c:f>
              <c:strCache>
                <c:ptCount val="1"/>
                <c:pt idx="0">
                  <c:v>Prevalencia</c:v>
                </c:pt>
              </c:strCache>
            </c:strRef>
          </c:tx>
          <c:spPr>
            <a:gradFill>
              <a:gsLst>
                <a:gs pos="0">
                  <a:schemeClr val="accent6"/>
                </a:gs>
                <a:gs pos="100000">
                  <a:schemeClr val="accent6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'colmenas muestreadas disp'!$AF$200:$AF$202</c:f>
              <c:strCache>
                <c:ptCount val="3"/>
                <c:pt idx="0">
                  <c:v>Carchi </c:v>
                </c:pt>
                <c:pt idx="1">
                  <c:v>Imbabura</c:v>
                </c:pt>
                <c:pt idx="2">
                  <c:v>Pichincha</c:v>
                </c:pt>
              </c:strCache>
            </c:strRef>
          </c:cat>
          <c:val>
            <c:numRef>
              <c:f>'colmenas muestreadas disp'!$AG$200:$AG$202</c:f>
              <c:numCache>
                <c:formatCode>0.00%</c:formatCode>
                <c:ptCount val="3"/>
                <c:pt idx="0">
                  <c:v>0.15870000000000001</c:v>
                </c:pt>
                <c:pt idx="1">
                  <c:v>0.36499999999999999</c:v>
                </c:pt>
                <c:pt idx="2">
                  <c:v>0.47620000000000001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44453520"/>
        <c:axId val="444462768"/>
      </c:barChart>
      <c:catAx>
        <c:axId val="44445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EC"/>
          </a:p>
        </c:txPr>
        <c:crossAx val="444462768"/>
        <c:crosses val="autoZero"/>
        <c:auto val="1"/>
        <c:lblAlgn val="ctr"/>
        <c:lblOffset val="100"/>
        <c:noMultiLvlLbl val="0"/>
      </c:catAx>
      <c:valAx>
        <c:axId val="44446276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4445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'colmenas muestreadas disp'!$Z$204</c:f>
              <c:strCache>
                <c:ptCount val="1"/>
                <c:pt idx="0">
                  <c:v>colmenas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16,57%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19,89%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 (Cuerpo)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'colmenas muestreadas disp'!$Y$205:$Y$207</c:f>
              <c:strCache>
                <c:ptCount val="2"/>
                <c:pt idx="0">
                  <c:v>N. apis</c:v>
                </c:pt>
                <c:pt idx="1">
                  <c:v>N. ceranae</c:v>
                </c:pt>
              </c:strCache>
            </c:strRef>
          </c:cat>
          <c:val>
            <c:numRef>
              <c:f>'colmenas muestreadas disp'!$Z$205:$Z$207</c:f>
              <c:numCache>
                <c:formatCode>0.00</c:formatCode>
                <c:ptCount val="2"/>
                <c:pt idx="0">
                  <c:v>16.574585635359117</c:v>
                </c:pt>
                <c:pt idx="1">
                  <c:v>19.88950276243094</c:v>
                </c:pt>
              </c:numCache>
            </c:numRef>
          </c:val>
          <c:extLst/>
        </c:ser>
        <c:ser>
          <c:idx val="1"/>
          <c:order val="1"/>
          <c:tx>
            <c:strRef>
              <c:f>'colmenas muestreadas disp'!$AA$204</c:f>
              <c:strCache>
                <c:ptCount val="1"/>
                <c:pt idx="0">
                  <c:v>apiarios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48,28%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D7F2D3C-6C85-46F4-9C42-5F90528096A6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 (Cuerpo)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'colmenas muestreadas disp'!$Y$205:$Y$207</c:f>
              <c:strCache>
                <c:ptCount val="2"/>
                <c:pt idx="0">
                  <c:v>N. apis</c:v>
                </c:pt>
                <c:pt idx="1">
                  <c:v>N. ceranae</c:v>
                </c:pt>
              </c:strCache>
            </c:strRef>
          </c:cat>
          <c:val>
            <c:numRef>
              <c:f>'colmenas muestreadas disp'!$AA$205:$AA$207</c:f>
              <c:numCache>
                <c:formatCode>0.00</c:formatCode>
                <c:ptCount val="2"/>
                <c:pt idx="0">
                  <c:v>48.275862068965516</c:v>
                </c:pt>
                <c:pt idx="1">
                  <c:v>55.172413793103445</c:v>
                </c:pt>
              </c:numCache>
            </c:numRef>
          </c:val>
          <c:extLst/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44452432"/>
        <c:axId val="444448624"/>
      </c:barChart>
      <c:catAx>
        <c:axId val="444452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1" u="none" strike="noStrike" kern="1200" cap="none" spc="120" normalizeH="0" baseline="0">
                <a:solidFill>
                  <a:schemeClr val="tx1"/>
                </a:solidFill>
                <a:latin typeface="Arial (Cuerpo)"/>
                <a:ea typeface="+mn-ea"/>
                <a:cs typeface="+mn-cs"/>
              </a:defRPr>
            </a:pPr>
            <a:endParaRPr lang="es-EC"/>
          </a:p>
        </c:txPr>
        <c:crossAx val="444448624"/>
        <c:crosses val="autoZero"/>
        <c:auto val="1"/>
        <c:lblAlgn val="ctr"/>
        <c:lblOffset val="100"/>
        <c:noMultiLvlLbl val="0"/>
      </c:catAx>
      <c:valAx>
        <c:axId val="44444862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/>
                    </a:solidFill>
                    <a:latin typeface="Arial (Cuerpo)"/>
                    <a:ea typeface="+mn-ea"/>
                    <a:cs typeface="+mn-cs"/>
                  </a:defRPr>
                </a:pPr>
                <a:r>
                  <a:rPr lang="es-EC"/>
                  <a:t>Prevalencia</a:t>
                </a:r>
              </a:p>
            </c:rich>
          </c:tx>
          <c:layout>
            <c:manualLayout>
              <c:xMode val="edge"/>
              <c:yMode val="edge"/>
              <c:x val="1.3331555792560993E-2"/>
              <c:y val="0.24081182560513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/>
                  </a:solidFill>
                  <a:latin typeface="Arial (Cuerpo)"/>
                  <a:ea typeface="+mn-ea"/>
                  <a:cs typeface="+mn-cs"/>
                </a:defRPr>
              </a:pPr>
              <a:endParaRPr lang="es-EC"/>
            </a:p>
          </c:txPr>
        </c:title>
        <c:numFmt formatCode="0.00" sourceLinked="1"/>
        <c:majorTickMark val="none"/>
        <c:minorTickMark val="none"/>
        <c:tickLblPos val="nextTo"/>
        <c:crossAx val="44445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 (Cuerpo)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 (Cuerpo)"/>
        </a:defRPr>
      </a:pPr>
      <a:endParaRPr lang="es-EC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F17CED-6027-4C02-8382-C9C975B6CBF3}" type="doc">
      <dgm:prSet loTypeId="urn:microsoft.com/office/officeart/2005/8/layout/vList3" loCatId="list" qsTypeId="urn:microsoft.com/office/officeart/2005/8/quickstyle/simple4" qsCatId="simple" csTypeId="urn:microsoft.com/office/officeart/2005/8/colors/accent0_1" csCatId="mainScheme"/>
      <dgm:spPr/>
      <dgm:t>
        <a:bodyPr/>
        <a:lstStyle/>
        <a:p>
          <a:endParaRPr lang="es-EC"/>
        </a:p>
      </dgm:t>
    </dgm:pt>
    <dgm:pt modelId="{696B10E0-AEB9-4554-9929-086013F8431D}">
      <dgm:prSet/>
      <dgm:spPr/>
      <dgm:t>
        <a:bodyPr/>
        <a:lstStyle/>
        <a:p>
          <a:pPr rtl="0"/>
          <a:r>
            <a:rPr lang="es-EC" smtClean="0"/>
            <a:t>Introducción</a:t>
          </a:r>
          <a:endParaRPr lang="es-EC"/>
        </a:p>
      </dgm:t>
    </dgm:pt>
    <dgm:pt modelId="{35162631-9B4C-4C6C-8BDF-297A0F27C4EE}" type="parTrans" cxnId="{D6DB8315-D8CF-4E4D-9FBA-D762087626FA}">
      <dgm:prSet/>
      <dgm:spPr/>
      <dgm:t>
        <a:bodyPr/>
        <a:lstStyle/>
        <a:p>
          <a:endParaRPr lang="es-EC"/>
        </a:p>
      </dgm:t>
    </dgm:pt>
    <dgm:pt modelId="{7F22B47B-4E4D-4BA9-9B9A-5E3CBAEA8B30}" type="sibTrans" cxnId="{D6DB8315-D8CF-4E4D-9FBA-D762087626FA}">
      <dgm:prSet/>
      <dgm:spPr/>
      <dgm:t>
        <a:bodyPr/>
        <a:lstStyle/>
        <a:p>
          <a:endParaRPr lang="es-EC"/>
        </a:p>
      </dgm:t>
    </dgm:pt>
    <dgm:pt modelId="{F4EDE909-8A98-4A39-BB21-4AD1F3299412}">
      <dgm:prSet/>
      <dgm:spPr/>
      <dgm:t>
        <a:bodyPr/>
        <a:lstStyle/>
        <a:p>
          <a:pPr rtl="0"/>
          <a:r>
            <a:rPr lang="es-EC" smtClean="0"/>
            <a:t>Objetivos</a:t>
          </a:r>
          <a:endParaRPr lang="es-EC"/>
        </a:p>
      </dgm:t>
    </dgm:pt>
    <dgm:pt modelId="{9384B31C-E66B-48FE-8402-1F0FA5BBE6FB}" type="parTrans" cxnId="{7819C4A9-D5E9-4448-8C69-27C19F9C614B}">
      <dgm:prSet/>
      <dgm:spPr/>
      <dgm:t>
        <a:bodyPr/>
        <a:lstStyle/>
        <a:p>
          <a:endParaRPr lang="es-EC"/>
        </a:p>
      </dgm:t>
    </dgm:pt>
    <dgm:pt modelId="{47BF60F2-F96E-4D06-AB3B-3D41A34D784E}" type="sibTrans" cxnId="{7819C4A9-D5E9-4448-8C69-27C19F9C614B}">
      <dgm:prSet/>
      <dgm:spPr/>
      <dgm:t>
        <a:bodyPr/>
        <a:lstStyle/>
        <a:p>
          <a:endParaRPr lang="es-EC"/>
        </a:p>
      </dgm:t>
    </dgm:pt>
    <dgm:pt modelId="{F9CF8648-EDD1-442F-A670-F1827CE9E57C}">
      <dgm:prSet/>
      <dgm:spPr/>
      <dgm:t>
        <a:bodyPr/>
        <a:lstStyle/>
        <a:p>
          <a:pPr rtl="0"/>
          <a:r>
            <a:rPr lang="es-EC" smtClean="0"/>
            <a:t>Materiales y métodos</a:t>
          </a:r>
          <a:endParaRPr lang="es-EC"/>
        </a:p>
      </dgm:t>
    </dgm:pt>
    <dgm:pt modelId="{61006E22-BF70-4DDD-88C2-A20D1EF364C3}" type="parTrans" cxnId="{944EDEC3-DB5E-4856-BB18-54559561AB4D}">
      <dgm:prSet/>
      <dgm:spPr/>
      <dgm:t>
        <a:bodyPr/>
        <a:lstStyle/>
        <a:p>
          <a:endParaRPr lang="es-EC"/>
        </a:p>
      </dgm:t>
    </dgm:pt>
    <dgm:pt modelId="{2B70AC4D-E02F-42F1-8823-C68B0056E842}" type="sibTrans" cxnId="{944EDEC3-DB5E-4856-BB18-54559561AB4D}">
      <dgm:prSet/>
      <dgm:spPr/>
      <dgm:t>
        <a:bodyPr/>
        <a:lstStyle/>
        <a:p>
          <a:endParaRPr lang="es-EC"/>
        </a:p>
      </dgm:t>
    </dgm:pt>
    <dgm:pt modelId="{63C914B7-5AD8-48C9-B5D4-CB60B2A843BC}">
      <dgm:prSet/>
      <dgm:spPr/>
      <dgm:t>
        <a:bodyPr/>
        <a:lstStyle/>
        <a:p>
          <a:pPr rtl="0"/>
          <a:r>
            <a:rPr lang="es-EC" smtClean="0"/>
            <a:t>Hipótesis</a:t>
          </a:r>
          <a:endParaRPr lang="es-EC"/>
        </a:p>
      </dgm:t>
    </dgm:pt>
    <dgm:pt modelId="{5FDF8A1D-E4AD-4AAD-9E9F-1585E5C9F521}" type="parTrans" cxnId="{DBA2E331-8098-4351-8F37-66812E9658AE}">
      <dgm:prSet/>
      <dgm:spPr/>
      <dgm:t>
        <a:bodyPr/>
        <a:lstStyle/>
        <a:p>
          <a:endParaRPr lang="es-EC"/>
        </a:p>
      </dgm:t>
    </dgm:pt>
    <dgm:pt modelId="{DC8C03FA-58AF-4D3D-ADE5-8163113A49F2}" type="sibTrans" cxnId="{DBA2E331-8098-4351-8F37-66812E9658AE}">
      <dgm:prSet/>
      <dgm:spPr/>
      <dgm:t>
        <a:bodyPr/>
        <a:lstStyle/>
        <a:p>
          <a:endParaRPr lang="es-EC"/>
        </a:p>
      </dgm:t>
    </dgm:pt>
    <dgm:pt modelId="{CB64C359-6AB4-4AAB-89BE-8C4951D0B37D}">
      <dgm:prSet/>
      <dgm:spPr/>
      <dgm:t>
        <a:bodyPr/>
        <a:lstStyle/>
        <a:p>
          <a:pPr rtl="0"/>
          <a:r>
            <a:rPr lang="es-EC" smtClean="0"/>
            <a:t>Resultados y discusión</a:t>
          </a:r>
          <a:endParaRPr lang="es-EC"/>
        </a:p>
      </dgm:t>
    </dgm:pt>
    <dgm:pt modelId="{C46F329B-524C-4B92-97D7-0BF7A8BB7AE9}" type="parTrans" cxnId="{BFB96A6F-A9B8-44A6-AB51-3C3844D3B724}">
      <dgm:prSet/>
      <dgm:spPr/>
      <dgm:t>
        <a:bodyPr/>
        <a:lstStyle/>
        <a:p>
          <a:endParaRPr lang="es-EC"/>
        </a:p>
      </dgm:t>
    </dgm:pt>
    <dgm:pt modelId="{317FAAB3-2274-4468-A59A-8B09F3E34520}" type="sibTrans" cxnId="{BFB96A6F-A9B8-44A6-AB51-3C3844D3B724}">
      <dgm:prSet/>
      <dgm:spPr/>
      <dgm:t>
        <a:bodyPr/>
        <a:lstStyle/>
        <a:p>
          <a:endParaRPr lang="es-EC"/>
        </a:p>
      </dgm:t>
    </dgm:pt>
    <dgm:pt modelId="{934BB140-91F1-423E-81E0-FCED9853A6B1}">
      <dgm:prSet/>
      <dgm:spPr/>
      <dgm:t>
        <a:bodyPr/>
        <a:lstStyle/>
        <a:p>
          <a:pPr rtl="0"/>
          <a:r>
            <a:rPr lang="es-EC" smtClean="0"/>
            <a:t>Conclusiones</a:t>
          </a:r>
          <a:endParaRPr lang="es-EC"/>
        </a:p>
      </dgm:t>
    </dgm:pt>
    <dgm:pt modelId="{62FEA5B5-D22D-46C4-9F3A-CFC6E76E41EF}" type="parTrans" cxnId="{906EA9A6-018F-4E16-8BE5-7BD9A8683BE8}">
      <dgm:prSet/>
      <dgm:spPr/>
      <dgm:t>
        <a:bodyPr/>
        <a:lstStyle/>
        <a:p>
          <a:endParaRPr lang="es-EC"/>
        </a:p>
      </dgm:t>
    </dgm:pt>
    <dgm:pt modelId="{F56D32BC-1B81-4996-AC0F-6CB935CC673D}" type="sibTrans" cxnId="{906EA9A6-018F-4E16-8BE5-7BD9A8683BE8}">
      <dgm:prSet/>
      <dgm:spPr/>
      <dgm:t>
        <a:bodyPr/>
        <a:lstStyle/>
        <a:p>
          <a:endParaRPr lang="es-EC"/>
        </a:p>
      </dgm:t>
    </dgm:pt>
    <dgm:pt modelId="{80229438-692C-4E9E-9000-9CA32F18AA0E}">
      <dgm:prSet/>
      <dgm:spPr/>
      <dgm:t>
        <a:bodyPr/>
        <a:lstStyle/>
        <a:p>
          <a:pPr rtl="0"/>
          <a:r>
            <a:rPr lang="es-EC" smtClean="0"/>
            <a:t>Recomendaciones</a:t>
          </a:r>
          <a:endParaRPr lang="es-EC"/>
        </a:p>
      </dgm:t>
    </dgm:pt>
    <dgm:pt modelId="{04F8CCF2-45C2-468F-9679-52808086A254}" type="parTrans" cxnId="{61688F94-F9D1-4BB3-90DA-ED7D52A43252}">
      <dgm:prSet/>
      <dgm:spPr/>
      <dgm:t>
        <a:bodyPr/>
        <a:lstStyle/>
        <a:p>
          <a:endParaRPr lang="es-EC"/>
        </a:p>
      </dgm:t>
    </dgm:pt>
    <dgm:pt modelId="{2FA7C87F-D9A9-48DF-BEAA-633AF6451D15}" type="sibTrans" cxnId="{61688F94-F9D1-4BB3-90DA-ED7D52A43252}">
      <dgm:prSet/>
      <dgm:spPr/>
      <dgm:t>
        <a:bodyPr/>
        <a:lstStyle/>
        <a:p>
          <a:endParaRPr lang="es-EC"/>
        </a:p>
      </dgm:t>
    </dgm:pt>
    <dgm:pt modelId="{2DCF275D-29AB-4627-A282-08EC0DB6B292}">
      <dgm:prSet/>
      <dgm:spPr/>
      <dgm:t>
        <a:bodyPr/>
        <a:lstStyle/>
        <a:p>
          <a:pPr rtl="0"/>
          <a:r>
            <a:rPr lang="es-EC" smtClean="0"/>
            <a:t>Agradecimientos</a:t>
          </a:r>
          <a:endParaRPr lang="es-EC"/>
        </a:p>
      </dgm:t>
    </dgm:pt>
    <dgm:pt modelId="{3210BA17-C844-4308-BD71-E95FFF7F022F}" type="parTrans" cxnId="{351F9864-96D3-41C9-AD0E-3DAB2C575F5A}">
      <dgm:prSet/>
      <dgm:spPr/>
      <dgm:t>
        <a:bodyPr/>
        <a:lstStyle/>
        <a:p>
          <a:endParaRPr lang="es-EC"/>
        </a:p>
      </dgm:t>
    </dgm:pt>
    <dgm:pt modelId="{45C029FB-0584-4E86-875C-9C91B259808C}" type="sibTrans" cxnId="{351F9864-96D3-41C9-AD0E-3DAB2C575F5A}">
      <dgm:prSet/>
      <dgm:spPr/>
      <dgm:t>
        <a:bodyPr/>
        <a:lstStyle/>
        <a:p>
          <a:endParaRPr lang="es-EC"/>
        </a:p>
      </dgm:t>
    </dgm:pt>
    <dgm:pt modelId="{AD7AC458-9B31-45CB-B983-5BA6832AD55F}" type="pres">
      <dgm:prSet presAssocID="{12F17CED-6027-4C02-8382-C9C975B6CBF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CEC4755-EB97-407D-A683-AEABF781BB54}" type="pres">
      <dgm:prSet presAssocID="{696B10E0-AEB9-4554-9929-086013F8431D}" presName="composite" presStyleCnt="0"/>
      <dgm:spPr/>
    </dgm:pt>
    <dgm:pt modelId="{8710226F-D8AF-4F73-940E-619AA4A4F8AF}" type="pres">
      <dgm:prSet presAssocID="{696B10E0-AEB9-4554-9929-086013F8431D}" presName="imgShp" presStyleLbl="fgImgPlace1" presStyleIdx="0" presStyleCnt="8"/>
      <dgm:spPr/>
    </dgm:pt>
    <dgm:pt modelId="{21798DBE-6F08-465C-BB0F-CBF29CF707EA}" type="pres">
      <dgm:prSet presAssocID="{696B10E0-AEB9-4554-9929-086013F8431D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0C9671-FBFE-4846-9092-CB97BFF07B45}" type="pres">
      <dgm:prSet presAssocID="{7F22B47B-4E4D-4BA9-9B9A-5E3CBAEA8B30}" presName="spacing" presStyleCnt="0"/>
      <dgm:spPr/>
    </dgm:pt>
    <dgm:pt modelId="{6CFF1DFE-CE16-4D8E-BAF5-41B3D62D7C18}" type="pres">
      <dgm:prSet presAssocID="{F4EDE909-8A98-4A39-BB21-4AD1F3299412}" presName="composite" presStyleCnt="0"/>
      <dgm:spPr/>
    </dgm:pt>
    <dgm:pt modelId="{3B55B808-4774-45D3-B0BB-567DCFA87465}" type="pres">
      <dgm:prSet presAssocID="{F4EDE909-8A98-4A39-BB21-4AD1F3299412}" presName="imgShp" presStyleLbl="fgImgPlace1" presStyleIdx="1" presStyleCnt="8"/>
      <dgm:spPr/>
    </dgm:pt>
    <dgm:pt modelId="{5C8ED719-0DCE-4FF2-9A0B-FE015EB5FB45}" type="pres">
      <dgm:prSet presAssocID="{F4EDE909-8A98-4A39-BB21-4AD1F3299412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C60ED9-E8A0-4EB0-80D5-57267A24F9FB}" type="pres">
      <dgm:prSet presAssocID="{47BF60F2-F96E-4D06-AB3B-3D41A34D784E}" presName="spacing" presStyleCnt="0"/>
      <dgm:spPr/>
    </dgm:pt>
    <dgm:pt modelId="{C9A023EC-868D-4374-AA4A-635826AF8178}" type="pres">
      <dgm:prSet presAssocID="{F9CF8648-EDD1-442F-A670-F1827CE9E57C}" presName="composite" presStyleCnt="0"/>
      <dgm:spPr/>
    </dgm:pt>
    <dgm:pt modelId="{6F605768-8180-44C5-B154-1E844AB16916}" type="pres">
      <dgm:prSet presAssocID="{F9CF8648-EDD1-442F-A670-F1827CE9E57C}" presName="imgShp" presStyleLbl="fgImgPlace1" presStyleIdx="2" presStyleCnt="8"/>
      <dgm:spPr/>
    </dgm:pt>
    <dgm:pt modelId="{B9F37410-51E1-46E5-A500-53D992C289D0}" type="pres">
      <dgm:prSet presAssocID="{F9CF8648-EDD1-442F-A670-F1827CE9E57C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4A6049-661D-4B76-A2D5-0AAE5A341310}" type="pres">
      <dgm:prSet presAssocID="{2B70AC4D-E02F-42F1-8823-C68B0056E842}" presName="spacing" presStyleCnt="0"/>
      <dgm:spPr/>
    </dgm:pt>
    <dgm:pt modelId="{52859731-F620-4C1C-A710-6A8AC9135E86}" type="pres">
      <dgm:prSet presAssocID="{63C914B7-5AD8-48C9-B5D4-CB60B2A843BC}" presName="composite" presStyleCnt="0"/>
      <dgm:spPr/>
    </dgm:pt>
    <dgm:pt modelId="{96B283CA-2AD8-4B46-BB40-8033BEE01DE6}" type="pres">
      <dgm:prSet presAssocID="{63C914B7-5AD8-48C9-B5D4-CB60B2A843BC}" presName="imgShp" presStyleLbl="fgImgPlace1" presStyleIdx="3" presStyleCnt="8"/>
      <dgm:spPr/>
    </dgm:pt>
    <dgm:pt modelId="{91639E7C-98E8-4F80-BC07-B4304068B0E7}" type="pres">
      <dgm:prSet presAssocID="{63C914B7-5AD8-48C9-B5D4-CB60B2A843BC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F22306-F2B4-487E-BB19-22A337E94767}" type="pres">
      <dgm:prSet presAssocID="{DC8C03FA-58AF-4D3D-ADE5-8163113A49F2}" presName="spacing" presStyleCnt="0"/>
      <dgm:spPr/>
    </dgm:pt>
    <dgm:pt modelId="{59CD6B0A-8132-4289-B13D-0830496E7CBA}" type="pres">
      <dgm:prSet presAssocID="{CB64C359-6AB4-4AAB-89BE-8C4951D0B37D}" presName="composite" presStyleCnt="0"/>
      <dgm:spPr/>
    </dgm:pt>
    <dgm:pt modelId="{5375DB58-DF81-4250-9EF9-0185A0F805C4}" type="pres">
      <dgm:prSet presAssocID="{CB64C359-6AB4-4AAB-89BE-8C4951D0B37D}" presName="imgShp" presStyleLbl="fgImgPlace1" presStyleIdx="4" presStyleCnt="8"/>
      <dgm:spPr/>
    </dgm:pt>
    <dgm:pt modelId="{7808A0B0-A840-4CD6-818B-164E6BEFE22D}" type="pres">
      <dgm:prSet presAssocID="{CB64C359-6AB4-4AAB-89BE-8C4951D0B37D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28EDF4-E240-41B2-AD5D-0CDBC22D185D}" type="pres">
      <dgm:prSet presAssocID="{317FAAB3-2274-4468-A59A-8B09F3E34520}" presName="spacing" presStyleCnt="0"/>
      <dgm:spPr/>
    </dgm:pt>
    <dgm:pt modelId="{2B1DCD37-5777-4656-8266-F4FD42551385}" type="pres">
      <dgm:prSet presAssocID="{934BB140-91F1-423E-81E0-FCED9853A6B1}" presName="composite" presStyleCnt="0"/>
      <dgm:spPr/>
    </dgm:pt>
    <dgm:pt modelId="{E107D63E-D3AA-40DA-B626-743D05CF8A0D}" type="pres">
      <dgm:prSet presAssocID="{934BB140-91F1-423E-81E0-FCED9853A6B1}" presName="imgShp" presStyleLbl="fgImgPlace1" presStyleIdx="5" presStyleCnt="8"/>
      <dgm:spPr/>
    </dgm:pt>
    <dgm:pt modelId="{7DA06D2E-DBDD-4994-9BEA-3A1D5366C759}" type="pres">
      <dgm:prSet presAssocID="{934BB140-91F1-423E-81E0-FCED9853A6B1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C86D6D-FB93-4361-816E-A6CD0E584264}" type="pres">
      <dgm:prSet presAssocID="{F56D32BC-1B81-4996-AC0F-6CB935CC673D}" presName="spacing" presStyleCnt="0"/>
      <dgm:spPr/>
    </dgm:pt>
    <dgm:pt modelId="{333076A6-78A6-4443-81F5-18039B80F08A}" type="pres">
      <dgm:prSet presAssocID="{80229438-692C-4E9E-9000-9CA32F18AA0E}" presName="composite" presStyleCnt="0"/>
      <dgm:spPr/>
    </dgm:pt>
    <dgm:pt modelId="{F63EBEDB-849E-4464-8E77-12AE18EF06DB}" type="pres">
      <dgm:prSet presAssocID="{80229438-692C-4E9E-9000-9CA32F18AA0E}" presName="imgShp" presStyleLbl="fgImgPlace1" presStyleIdx="6" presStyleCnt="8"/>
      <dgm:spPr/>
    </dgm:pt>
    <dgm:pt modelId="{678DC87A-638D-41E9-B945-8321DD7B76A8}" type="pres">
      <dgm:prSet presAssocID="{80229438-692C-4E9E-9000-9CA32F18AA0E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3A0328-6A88-46BF-8AFF-8E26973FE22C}" type="pres">
      <dgm:prSet presAssocID="{2FA7C87F-D9A9-48DF-BEAA-633AF6451D15}" presName="spacing" presStyleCnt="0"/>
      <dgm:spPr/>
    </dgm:pt>
    <dgm:pt modelId="{6EB11EF1-9E49-4376-8930-95563597CA41}" type="pres">
      <dgm:prSet presAssocID="{2DCF275D-29AB-4627-A282-08EC0DB6B292}" presName="composite" presStyleCnt="0"/>
      <dgm:spPr/>
    </dgm:pt>
    <dgm:pt modelId="{F9739953-2653-4885-B0E8-B0EB9316124F}" type="pres">
      <dgm:prSet presAssocID="{2DCF275D-29AB-4627-A282-08EC0DB6B292}" presName="imgShp" presStyleLbl="fgImgPlace1" presStyleIdx="7" presStyleCnt="8"/>
      <dgm:spPr/>
    </dgm:pt>
    <dgm:pt modelId="{D9A1D9C9-C3BA-4E92-9128-E8F063CD2552}" type="pres">
      <dgm:prSet presAssocID="{2DCF275D-29AB-4627-A282-08EC0DB6B292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51F9864-96D3-41C9-AD0E-3DAB2C575F5A}" srcId="{12F17CED-6027-4C02-8382-C9C975B6CBF3}" destId="{2DCF275D-29AB-4627-A282-08EC0DB6B292}" srcOrd="7" destOrd="0" parTransId="{3210BA17-C844-4308-BD71-E95FFF7F022F}" sibTransId="{45C029FB-0584-4E86-875C-9C91B259808C}"/>
    <dgm:cxn modelId="{BFB96A6F-A9B8-44A6-AB51-3C3844D3B724}" srcId="{12F17CED-6027-4C02-8382-C9C975B6CBF3}" destId="{CB64C359-6AB4-4AAB-89BE-8C4951D0B37D}" srcOrd="4" destOrd="0" parTransId="{C46F329B-524C-4B92-97D7-0BF7A8BB7AE9}" sibTransId="{317FAAB3-2274-4468-A59A-8B09F3E34520}"/>
    <dgm:cxn modelId="{61688F94-F9D1-4BB3-90DA-ED7D52A43252}" srcId="{12F17CED-6027-4C02-8382-C9C975B6CBF3}" destId="{80229438-692C-4E9E-9000-9CA32F18AA0E}" srcOrd="6" destOrd="0" parTransId="{04F8CCF2-45C2-468F-9679-52808086A254}" sibTransId="{2FA7C87F-D9A9-48DF-BEAA-633AF6451D15}"/>
    <dgm:cxn modelId="{906EA9A6-018F-4E16-8BE5-7BD9A8683BE8}" srcId="{12F17CED-6027-4C02-8382-C9C975B6CBF3}" destId="{934BB140-91F1-423E-81E0-FCED9853A6B1}" srcOrd="5" destOrd="0" parTransId="{62FEA5B5-D22D-46C4-9F3A-CFC6E76E41EF}" sibTransId="{F56D32BC-1B81-4996-AC0F-6CB935CC673D}"/>
    <dgm:cxn modelId="{391B0D89-E342-4502-9707-B78971AD18C8}" type="presOf" srcId="{2DCF275D-29AB-4627-A282-08EC0DB6B292}" destId="{D9A1D9C9-C3BA-4E92-9128-E8F063CD2552}" srcOrd="0" destOrd="0" presId="urn:microsoft.com/office/officeart/2005/8/layout/vList3"/>
    <dgm:cxn modelId="{FC4DF6F5-40A5-432F-A64C-6BB377632D96}" type="presOf" srcId="{F4EDE909-8A98-4A39-BB21-4AD1F3299412}" destId="{5C8ED719-0DCE-4FF2-9A0B-FE015EB5FB45}" srcOrd="0" destOrd="0" presId="urn:microsoft.com/office/officeart/2005/8/layout/vList3"/>
    <dgm:cxn modelId="{D7825FFD-2A7F-4539-988F-34561AB0D222}" type="presOf" srcId="{934BB140-91F1-423E-81E0-FCED9853A6B1}" destId="{7DA06D2E-DBDD-4994-9BEA-3A1D5366C759}" srcOrd="0" destOrd="0" presId="urn:microsoft.com/office/officeart/2005/8/layout/vList3"/>
    <dgm:cxn modelId="{898D5EBA-A787-4B09-819C-CF84BC2DA8C1}" type="presOf" srcId="{63C914B7-5AD8-48C9-B5D4-CB60B2A843BC}" destId="{91639E7C-98E8-4F80-BC07-B4304068B0E7}" srcOrd="0" destOrd="0" presId="urn:microsoft.com/office/officeart/2005/8/layout/vList3"/>
    <dgm:cxn modelId="{081B75AE-743E-4481-8D2A-58A9D7805015}" type="presOf" srcId="{12F17CED-6027-4C02-8382-C9C975B6CBF3}" destId="{AD7AC458-9B31-45CB-B983-5BA6832AD55F}" srcOrd="0" destOrd="0" presId="urn:microsoft.com/office/officeart/2005/8/layout/vList3"/>
    <dgm:cxn modelId="{6E64A392-B5F3-4880-B0FB-07FA501ED846}" type="presOf" srcId="{696B10E0-AEB9-4554-9929-086013F8431D}" destId="{21798DBE-6F08-465C-BB0F-CBF29CF707EA}" srcOrd="0" destOrd="0" presId="urn:microsoft.com/office/officeart/2005/8/layout/vList3"/>
    <dgm:cxn modelId="{7CAD63B9-BA23-4D5B-A532-9862BC7EAAE2}" type="presOf" srcId="{80229438-692C-4E9E-9000-9CA32F18AA0E}" destId="{678DC87A-638D-41E9-B945-8321DD7B76A8}" srcOrd="0" destOrd="0" presId="urn:microsoft.com/office/officeart/2005/8/layout/vList3"/>
    <dgm:cxn modelId="{422E8BB5-CB44-448D-A440-BCE881A99A5A}" type="presOf" srcId="{CB64C359-6AB4-4AAB-89BE-8C4951D0B37D}" destId="{7808A0B0-A840-4CD6-818B-164E6BEFE22D}" srcOrd="0" destOrd="0" presId="urn:microsoft.com/office/officeart/2005/8/layout/vList3"/>
    <dgm:cxn modelId="{D6982B95-F5C3-4DE1-9DC0-F64E5CEBE6F3}" type="presOf" srcId="{F9CF8648-EDD1-442F-A670-F1827CE9E57C}" destId="{B9F37410-51E1-46E5-A500-53D992C289D0}" srcOrd="0" destOrd="0" presId="urn:microsoft.com/office/officeart/2005/8/layout/vList3"/>
    <dgm:cxn modelId="{7819C4A9-D5E9-4448-8C69-27C19F9C614B}" srcId="{12F17CED-6027-4C02-8382-C9C975B6CBF3}" destId="{F4EDE909-8A98-4A39-BB21-4AD1F3299412}" srcOrd="1" destOrd="0" parTransId="{9384B31C-E66B-48FE-8402-1F0FA5BBE6FB}" sibTransId="{47BF60F2-F96E-4D06-AB3B-3D41A34D784E}"/>
    <dgm:cxn modelId="{DBA2E331-8098-4351-8F37-66812E9658AE}" srcId="{12F17CED-6027-4C02-8382-C9C975B6CBF3}" destId="{63C914B7-5AD8-48C9-B5D4-CB60B2A843BC}" srcOrd="3" destOrd="0" parTransId="{5FDF8A1D-E4AD-4AAD-9E9F-1585E5C9F521}" sibTransId="{DC8C03FA-58AF-4D3D-ADE5-8163113A49F2}"/>
    <dgm:cxn modelId="{944EDEC3-DB5E-4856-BB18-54559561AB4D}" srcId="{12F17CED-6027-4C02-8382-C9C975B6CBF3}" destId="{F9CF8648-EDD1-442F-A670-F1827CE9E57C}" srcOrd="2" destOrd="0" parTransId="{61006E22-BF70-4DDD-88C2-A20D1EF364C3}" sibTransId="{2B70AC4D-E02F-42F1-8823-C68B0056E842}"/>
    <dgm:cxn modelId="{D6DB8315-D8CF-4E4D-9FBA-D762087626FA}" srcId="{12F17CED-6027-4C02-8382-C9C975B6CBF3}" destId="{696B10E0-AEB9-4554-9929-086013F8431D}" srcOrd="0" destOrd="0" parTransId="{35162631-9B4C-4C6C-8BDF-297A0F27C4EE}" sibTransId="{7F22B47B-4E4D-4BA9-9B9A-5E3CBAEA8B30}"/>
    <dgm:cxn modelId="{186557F0-D68D-4D29-A761-E7F9C96B50E0}" type="presParOf" srcId="{AD7AC458-9B31-45CB-B983-5BA6832AD55F}" destId="{1CEC4755-EB97-407D-A683-AEABF781BB54}" srcOrd="0" destOrd="0" presId="urn:microsoft.com/office/officeart/2005/8/layout/vList3"/>
    <dgm:cxn modelId="{61A5C223-C497-484C-B9D3-6DD534CC343A}" type="presParOf" srcId="{1CEC4755-EB97-407D-A683-AEABF781BB54}" destId="{8710226F-D8AF-4F73-940E-619AA4A4F8AF}" srcOrd="0" destOrd="0" presId="urn:microsoft.com/office/officeart/2005/8/layout/vList3"/>
    <dgm:cxn modelId="{0A68BABC-90AD-4AF6-8F87-913A81F01178}" type="presParOf" srcId="{1CEC4755-EB97-407D-A683-AEABF781BB54}" destId="{21798DBE-6F08-465C-BB0F-CBF29CF707EA}" srcOrd="1" destOrd="0" presId="urn:microsoft.com/office/officeart/2005/8/layout/vList3"/>
    <dgm:cxn modelId="{C5D360A1-564F-40E9-A8BD-9D1F791E5CCC}" type="presParOf" srcId="{AD7AC458-9B31-45CB-B983-5BA6832AD55F}" destId="{E90C9671-FBFE-4846-9092-CB97BFF07B45}" srcOrd="1" destOrd="0" presId="urn:microsoft.com/office/officeart/2005/8/layout/vList3"/>
    <dgm:cxn modelId="{61B45733-DA48-4667-88E8-CE5779E2DACF}" type="presParOf" srcId="{AD7AC458-9B31-45CB-B983-5BA6832AD55F}" destId="{6CFF1DFE-CE16-4D8E-BAF5-41B3D62D7C18}" srcOrd="2" destOrd="0" presId="urn:microsoft.com/office/officeart/2005/8/layout/vList3"/>
    <dgm:cxn modelId="{2F1FECF5-23F7-42B9-BA1F-A740682E8E54}" type="presParOf" srcId="{6CFF1DFE-CE16-4D8E-BAF5-41B3D62D7C18}" destId="{3B55B808-4774-45D3-B0BB-567DCFA87465}" srcOrd="0" destOrd="0" presId="urn:microsoft.com/office/officeart/2005/8/layout/vList3"/>
    <dgm:cxn modelId="{26144E9B-90E0-4CCA-A19F-690E82E73771}" type="presParOf" srcId="{6CFF1DFE-CE16-4D8E-BAF5-41B3D62D7C18}" destId="{5C8ED719-0DCE-4FF2-9A0B-FE015EB5FB45}" srcOrd="1" destOrd="0" presId="urn:microsoft.com/office/officeart/2005/8/layout/vList3"/>
    <dgm:cxn modelId="{2C63A3AC-8ED7-4FC0-87D5-95DA31C19679}" type="presParOf" srcId="{AD7AC458-9B31-45CB-B983-5BA6832AD55F}" destId="{7AC60ED9-E8A0-4EB0-80D5-57267A24F9FB}" srcOrd="3" destOrd="0" presId="urn:microsoft.com/office/officeart/2005/8/layout/vList3"/>
    <dgm:cxn modelId="{0CC4E1CB-795D-4558-9D64-D31D5549F8A3}" type="presParOf" srcId="{AD7AC458-9B31-45CB-B983-5BA6832AD55F}" destId="{C9A023EC-868D-4374-AA4A-635826AF8178}" srcOrd="4" destOrd="0" presId="urn:microsoft.com/office/officeart/2005/8/layout/vList3"/>
    <dgm:cxn modelId="{5C991C65-CCA2-4BD4-947B-1A0686838566}" type="presParOf" srcId="{C9A023EC-868D-4374-AA4A-635826AF8178}" destId="{6F605768-8180-44C5-B154-1E844AB16916}" srcOrd="0" destOrd="0" presId="urn:microsoft.com/office/officeart/2005/8/layout/vList3"/>
    <dgm:cxn modelId="{8A626F8D-A8E2-4AC8-AE49-9B96C02444D1}" type="presParOf" srcId="{C9A023EC-868D-4374-AA4A-635826AF8178}" destId="{B9F37410-51E1-46E5-A500-53D992C289D0}" srcOrd="1" destOrd="0" presId="urn:microsoft.com/office/officeart/2005/8/layout/vList3"/>
    <dgm:cxn modelId="{2A5BC25D-85E3-4DA4-8497-03A3DF3E2072}" type="presParOf" srcId="{AD7AC458-9B31-45CB-B983-5BA6832AD55F}" destId="{734A6049-661D-4B76-A2D5-0AAE5A341310}" srcOrd="5" destOrd="0" presId="urn:microsoft.com/office/officeart/2005/8/layout/vList3"/>
    <dgm:cxn modelId="{2AF39712-D347-4AF4-8780-C35BF6392DAC}" type="presParOf" srcId="{AD7AC458-9B31-45CB-B983-5BA6832AD55F}" destId="{52859731-F620-4C1C-A710-6A8AC9135E86}" srcOrd="6" destOrd="0" presId="urn:microsoft.com/office/officeart/2005/8/layout/vList3"/>
    <dgm:cxn modelId="{22D302D3-3BC6-45E8-BA26-E99BDCC59CB5}" type="presParOf" srcId="{52859731-F620-4C1C-A710-6A8AC9135E86}" destId="{96B283CA-2AD8-4B46-BB40-8033BEE01DE6}" srcOrd="0" destOrd="0" presId="urn:microsoft.com/office/officeart/2005/8/layout/vList3"/>
    <dgm:cxn modelId="{30C1B6F2-DA77-41D8-8894-2B7CB202136E}" type="presParOf" srcId="{52859731-F620-4C1C-A710-6A8AC9135E86}" destId="{91639E7C-98E8-4F80-BC07-B4304068B0E7}" srcOrd="1" destOrd="0" presId="urn:microsoft.com/office/officeart/2005/8/layout/vList3"/>
    <dgm:cxn modelId="{1E8D3586-BE58-47EB-8318-BC53B06DB14C}" type="presParOf" srcId="{AD7AC458-9B31-45CB-B983-5BA6832AD55F}" destId="{3DF22306-F2B4-487E-BB19-22A337E94767}" srcOrd="7" destOrd="0" presId="urn:microsoft.com/office/officeart/2005/8/layout/vList3"/>
    <dgm:cxn modelId="{A9607B17-1836-468D-B1EE-D3FE773AECE5}" type="presParOf" srcId="{AD7AC458-9B31-45CB-B983-5BA6832AD55F}" destId="{59CD6B0A-8132-4289-B13D-0830496E7CBA}" srcOrd="8" destOrd="0" presId="urn:microsoft.com/office/officeart/2005/8/layout/vList3"/>
    <dgm:cxn modelId="{E974CDF1-126A-4DE0-97CC-BC9E379EC527}" type="presParOf" srcId="{59CD6B0A-8132-4289-B13D-0830496E7CBA}" destId="{5375DB58-DF81-4250-9EF9-0185A0F805C4}" srcOrd="0" destOrd="0" presId="urn:microsoft.com/office/officeart/2005/8/layout/vList3"/>
    <dgm:cxn modelId="{65463969-891D-4473-BE41-88C411EE24C1}" type="presParOf" srcId="{59CD6B0A-8132-4289-B13D-0830496E7CBA}" destId="{7808A0B0-A840-4CD6-818B-164E6BEFE22D}" srcOrd="1" destOrd="0" presId="urn:microsoft.com/office/officeart/2005/8/layout/vList3"/>
    <dgm:cxn modelId="{B2CD5DE0-6C21-4E0F-9879-8C2B0C3BD59F}" type="presParOf" srcId="{AD7AC458-9B31-45CB-B983-5BA6832AD55F}" destId="{7728EDF4-E240-41B2-AD5D-0CDBC22D185D}" srcOrd="9" destOrd="0" presId="urn:microsoft.com/office/officeart/2005/8/layout/vList3"/>
    <dgm:cxn modelId="{03B2AD50-D9A7-47F6-963A-33DA5756CCCD}" type="presParOf" srcId="{AD7AC458-9B31-45CB-B983-5BA6832AD55F}" destId="{2B1DCD37-5777-4656-8266-F4FD42551385}" srcOrd="10" destOrd="0" presId="urn:microsoft.com/office/officeart/2005/8/layout/vList3"/>
    <dgm:cxn modelId="{2DC5C0CF-8919-4E77-BDE1-F73553EC2553}" type="presParOf" srcId="{2B1DCD37-5777-4656-8266-F4FD42551385}" destId="{E107D63E-D3AA-40DA-B626-743D05CF8A0D}" srcOrd="0" destOrd="0" presId="urn:microsoft.com/office/officeart/2005/8/layout/vList3"/>
    <dgm:cxn modelId="{87587BCD-963E-451C-86B9-AA979E93A0A1}" type="presParOf" srcId="{2B1DCD37-5777-4656-8266-F4FD42551385}" destId="{7DA06D2E-DBDD-4994-9BEA-3A1D5366C759}" srcOrd="1" destOrd="0" presId="urn:microsoft.com/office/officeart/2005/8/layout/vList3"/>
    <dgm:cxn modelId="{0156940C-27C7-48B6-BB06-87E6A02D9DA7}" type="presParOf" srcId="{AD7AC458-9B31-45CB-B983-5BA6832AD55F}" destId="{0FC86D6D-FB93-4361-816E-A6CD0E584264}" srcOrd="11" destOrd="0" presId="urn:microsoft.com/office/officeart/2005/8/layout/vList3"/>
    <dgm:cxn modelId="{3AB0B967-F111-4D51-B677-3867753800AF}" type="presParOf" srcId="{AD7AC458-9B31-45CB-B983-5BA6832AD55F}" destId="{333076A6-78A6-4443-81F5-18039B80F08A}" srcOrd="12" destOrd="0" presId="urn:microsoft.com/office/officeart/2005/8/layout/vList3"/>
    <dgm:cxn modelId="{92DB42EF-1D8A-45FA-AD9F-FAA7FEB1174A}" type="presParOf" srcId="{333076A6-78A6-4443-81F5-18039B80F08A}" destId="{F63EBEDB-849E-4464-8E77-12AE18EF06DB}" srcOrd="0" destOrd="0" presId="urn:microsoft.com/office/officeart/2005/8/layout/vList3"/>
    <dgm:cxn modelId="{673352C6-6A6E-4B90-8711-1F3127CEC280}" type="presParOf" srcId="{333076A6-78A6-4443-81F5-18039B80F08A}" destId="{678DC87A-638D-41E9-B945-8321DD7B76A8}" srcOrd="1" destOrd="0" presId="urn:microsoft.com/office/officeart/2005/8/layout/vList3"/>
    <dgm:cxn modelId="{9FDCCB38-3CC6-4706-B19F-22E9597E440F}" type="presParOf" srcId="{AD7AC458-9B31-45CB-B983-5BA6832AD55F}" destId="{043A0328-6A88-46BF-8AFF-8E26973FE22C}" srcOrd="13" destOrd="0" presId="urn:microsoft.com/office/officeart/2005/8/layout/vList3"/>
    <dgm:cxn modelId="{E8563944-50AC-4119-AF11-3F8EF87DE98F}" type="presParOf" srcId="{AD7AC458-9B31-45CB-B983-5BA6832AD55F}" destId="{6EB11EF1-9E49-4376-8930-95563597CA41}" srcOrd="14" destOrd="0" presId="urn:microsoft.com/office/officeart/2005/8/layout/vList3"/>
    <dgm:cxn modelId="{322B3C07-A283-4521-991A-F05921A96B67}" type="presParOf" srcId="{6EB11EF1-9E49-4376-8930-95563597CA41}" destId="{F9739953-2653-4885-B0E8-B0EB9316124F}" srcOrd="0" destOrd="0" presId="urn:microsoft.com/office/officeart/2005/8/layout/vList3"/>
    <dgm:cxn modelId="{5F6E2B40-B4AB-4156-BC29-22EA52E61C59}" type="presParOf" srcId="{6EB11EF1-9E49-4376-8930-95563597CA41}" destId="{D9A1D9C9-C3BA-4E92-9128-E8F063CD255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C9E556-E3FB-4A40-881F-05CC262FC824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3F0F1E54-7C81-4C27-92A3-5BDBAD70F0BA}">
      <dgm:prSet custT="1"/>
      <dgm:spPr/>
      <dgm:t>
        <a:bodyPr/>
        <a:lstStyle/>
        <a:p>
          <a:pPr rtl="0"/>
          <a:r>
            <a:rPr lang="es-EC" sz="1600" smtClean="0"/>
            <a:t>Ingesta de esporas</a:t>
          </a:r>
          <a:endParaRPr lang="es-EC" sz="1600"/>
        </a:p>
      </dgm:t>
    </dgm:pt>
    <dgm:pt modelId="{467DB8E3-7566-468D-9731-2511DA43A82F}" type="parTrans" cxnId="{9C776DD1-280E-4132-A77F-34CD17A592D4}">
      <dgm:prSet/>
      <dgm:spPr/>
      <dgm:t>
        <a:bodyPr/>
        <a:lstStyle/>
        <a:p>
          <a:endParaRPr lang="es-EC" sz="3600"/>
        </a:p>
      </dgm:t>
    </dgm:pt>
    <dgm:pt modelId="{07C8E723-4F6E-44E3-84C7-EF631A93992B}" type="sibTrans" cxnId="{9C776DD1-280E-4132-A77F-34CD17A592D4}">
      <dgm:prSet custT="1"/>
      <dgm:spPr/>
      <dgm:t>
        <a:bodyPr/>
        <a:lstStyle/>
        <a:p>
          <a:endParaRPr lang="es-EC" sz="1200"/>
        </a:p>
      </dgm:t>
    </dgm:pt>
    <dgm:pt modelId="{83AA55E1-A500-40D5-A8E3-03D8EA31B63F}">
      <dgm:prSet custT="1"/>
      <dgm:spPr/>
      <dgm:t>
        <a:bodyPr/>
        <a:lstStyle/>
        <a:p>
          <a:pPr rtl="0"/>
          <a:r>
            <a:rPr lang="es-EC" sz="1600" smtClean="0"/>
            <a:t>Ingreso en células epiteliales del intestino medio</a:t>
          </a:r>
          <a:endParaRPr lang="es-EC" sz="1600"/>
        </a:p>
      </dgm:t>
    </dgm:pt>
    <dgm:pt modelId="{FBA18459-FED8-410D-9128-9A8323203BE6}" type="parTrans" cxnId="{6A48BC36-8CD1-4A87-A547-925E0BF875B4}">
      <dgm:prSet/>
      <dgm:spPr/>
      <dgm:t>
        <a:bodyPr/>
        <a:lstStyle/>
        <a:p>
          <a:endParaRPr lang="es-EC" sz="3600"/>
        </a:p>
      </dgm:t>
    </dgm:pt>
    <dgm:pt modelId="{2755CF8D-0EE1-4C85-A3A2-EF966BFBCFF9}" type="sibTrans" cxnId="{6A48BC36-8CD1-4A87-A547-925E0BF875B4}">
      <dgm:prSet custT="1"/>
      <dgm:spPr/>
      <dgm:t>
        <a:bodyPr/>
        <a:lstStyle/>
        <a:p>
          <a:endParaRPr lang="es-EC" sz="1200"/>
        </a:p>
      </dgm:t>
    </dgm:pt>
    <dgm:pt modelId="{1E8C387C-6360-4045-B6E7-F2D9DAB8DC0B}">
      <dgm:prSet custT="1"/>
      <dgm:spPr/>
      <dgm:t>
        <a:bodyPr/>
        <a:lstStyle/>
        <a:p>
          <a:pPr rtl="0"/>
          <a:r>
            <a:rPr lang="es-EC" sz="1600" dirty="0" smtClean="0"/>
            <a:t>Esporas se multiplican</a:t>
          </a:r>
          <a:endParaRPr lang="es-EC" sz="1600" dirty="0"/>
        </a:p>
      </dgm:t>
    </dgm:pt>
    <dgm:pt modelId="{C08D685F-D72B-4334-A57F-0C995D7DB1EA}" type="parTrans" cxnId="{F6BCAD94-B0BC-4C1B-858D-A980C6016821}">
      <dgm:prSet/>
      <dgm:spPr/>
      <dgm:t>
        <a:bodyPr/>
        <a:lstStyle/>
        <a:p>
          <a:endParaRPr lang="es-EC" sz="3600"/>
        </a:p>
      </dgm:t>
    </dgm:pt>
    <dgm:pt modelId="{C59A3AE2-304F-43A2-B384-9914E270A4D1}" type="sibTrans" cxnId="{F6BCAD94-B0BC-4C1B-858D-A980C6016821}">
      <dgm:prSet custT="1"/>
      <dgm:spPr/>
      <dgm:t>
        <a:bodyPr/>
        <a:lstStyle/>
        <a:p>
          <a:endParaRPr lang="es-EC" sz="1200"/>
        </a:p>
      </dgm:t>
    </dgm:pt>
    <dgm:pt modelId="{AC369F57-2344-41ED-8BC7-F78ED42C9343}">
      <dgm:prSet custT="1"/>
      <dgm:spPr/>
      <dgm:t>
        <a:bodyPr/>
        <a:lstStyle/>
        <a:p>
          <a:pPr rtl="0"/>
          <a:r>
            <a:rPr lang="es-EC" sz="1600" smtClean="0"/>
            <a:t>Formación de una cadena de esporas, se desprenden</a:t>
          </a:r>
          <a:endParaRPr lang="es-EC" sz="1600"/>
        </a:p>
      </dgm:t>
    </dgm:pt>
    <dgm:pt modelId="{30B0621B-70C8-4B2F-B072-E53D29927B2E}" type="parTrans" cxnId="{2877C523-99ED-4AB3-83AD-E35D3D2AFB6C}">
      <dgm:prSet/>
      <dgm:spPr/>
      <dgm:t>
        <a:bodyPr/>
        <a:lstStyle/>
        <a:p>
          <a:endParaRPr lang="es-EC" sz="3600"/>
        </a:p>
      </dgm:t>
    </dgm:pt>
    <dgm:pt modelId="{1A75F3E7-A26A-4C97-A138-C66E8D809636}" type="sibTrans" cxnId="{2877C523-99ED-4AB3-83AD-E35D3D2AFB6C}">
      <dgm:prSet custT="1"/>
      <dgm:spPr/>
      <dgm:t>
        <a:bodyPr/>
        <a:lstStyle/>
        <a:p>
          <a:endParaRPr lang="es-EC" sz="1200"/>
        </a:p>
      </dgm:t>
    </dgm:pt>
    <dgm:pt modelId="{62E01AAF-5714-4EC2-B42B-8660B8429AC3}">
      <dgm:prSet custT="1"/>
      <dgm:spPr/>
      <dgm:t>
        <a:bodyPr/>
        <a:lstStyle/>
        <a:p>
          <a:pPr rtl="0"/>
          <a:r>
            <a:rPr lang="es-EC" sz="1600" dirty="0" smtClean="0"/>
            <a:t>Con el aumento del numero de esporas se produce lisis celular</a:t>
          </a:r>
          <a:endParaRPr lang="es-EC" sz="1600" dirty="0"/>
        </a:p>
      </dgm:t>
    </dgm:pt>
    <dgm:pt modelId="{37564BCE-129F-4159-A007-5E98C76E61BD}" type="parTrans" cxnId="{5D742002-4605-4FD1-9D4E-11548F284BF1}">
      <dgm:prSet/>
      <dgm:spPr/>
      <dgm:t>
        <a:bodyPr/>
        <a:lstStyle/>
        <a:p>
          <a:endParaRPr lang="es-EC" sz="3600"/>
        </a:p>
      </dgm:t>
    </dgm:pt>
    <dgm:pt modelId="{E08C90C0-E66E-4805-8B1A-0A84E9808B99}" type="sibTrans" cxnId="{5D742002-4605-4FD1-9D4E-11548F284BF1}">
      <dgm:prSet custT="1"/>
      <dgm:spPr/>
      <dgm:t>
        <a:bodyPr/>
        <a:lstStyle/>
        <a:p>
          <a:endParaRPr lang="es-EC" sz="1200"/>
        </a:p>
      </dgm:t>
    </dgm:pt>
    <dgm:pt modelId="{61CB9673-F7B9-4D6C-8F9F-9E20D0305C08}">
      <dgm:prSet custT="1"/>
      <dgm:spPr/>
      <dgm:t>
        <a:bodyPr/>
        <a:lstStyle/>
        <a:p>
          <a:pPr rtl="0"/>
          <a:r>
            <a:rPr lang="es-EC" sz="1600" dirty="0" smtClean="0"/>
            <a:t>Esporas infecciosas se liberan. Se excretan o se almacenan en el intestino   </a:t>
          </a:r>
          <a:endParaRPr lang="es-EC" sz="1600" dirty="0"/>
        </a:p>
      </dgm:t>
    </dgm:pt>
    <dgm:pt modelId="{3194B62A-BEC3-407A-8C31-4DE52DC2EFA4}" type="parTrans" cxnId="{7D44F027-64B0-4D5D-89E7-ABE5A9794890}">
      <dgm:prSet/>
      <dgm:spPr/>
      <dgm:t>
        <a:bodyPr/>
        <a:lstStyle/>
        <a:p>
          <a:endParaRPr lang="es-EC" sz="3600"/>
        </a:p>
      </dgm:t>
    </dgm:pt>
    <dgm:pt modelId="{DFEEB683-D41B-41EE-84E0-A82D72D0EEFE}" type="sibTrans" cxnId="{7D44F027-64B0-4D5D-89E7-ABE5A9794890}">
      <dgm:prSet/>
      <dgm:spPr/>
      <dgm:t>
        <a:bodyPr/>
        <a:lstStyle/>
        <a:p>
          <a:endParaRPr lang="es-EC" sz="3600"/>
        </a:p>
      </dgm:t>
    </dgm:pt>
    <dgm:pt modelId="{6EE40808-978A-4ECA-AFBE-E0BD5933A8AD}" type="pres">
      <dgm:prSet presAssocID="{F0C9E556-E3FB-4A40-881F-05CC262FC824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37070DD-B3A5-4F9E-9518-C35A1842DF67}" type="pres">
      <dgm:prSet presAssocID="{3F0F1E54-7C81-4C27-92A3-5BDBAD70F0B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1804B1-0CFF-4481-99B1-ADBFDEFC0B28}" type="pres">
      <dgm:prSet presAssocID="{07C8E723-4F6E-44E3-84C7-EF631A93992B}" presName="sibTrans" presStyleLbl="sibTrans2D1" presStyleIdx="0" presStyleCnt="5"/>
      <dgm:spPr/>
      <dgm:t>
        <a:bodyPr/>
        <a:lstStyle/>
        <a:p>
          <a:endParaRPr lang="es-EC"/>
        </a:p>
      </dgm:t>
    </dgm:pt>
    <dgm:pt modelId="{5E118472-E3AD-468B-8CB1-C9D09F2A1B0F}" type="pres">
      <dgm:prSet presAssocID="{07C8E723-4F6E-44E3-84C7-EF631A93992B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2D4379AF-1180-4A6A-8089-7B1EA31611B4}" type="pres">
      <dgm:prSet presAssocID="{83AA55E1-A500-40D5-A8E3-03D8EA31B63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95CFEE-36D5-4EE9-8493-672442B08BF0}" type="pres">
      <dgm:prSet presAssocID="{2755CF8D-0EE1-4C85-A3A2-EF966BFBCFF9}" presName="sibTrans" presStyleLbl="sibTrans2D1" presStyleIdx="1" presStyleCnt="5"/>
      <dgm:spPr/>
      <dgm:t>
        <a:bodyPr/>
        <a:lstStyle/>
        <a:p>
          <a:endParaRPr lang="es-EC"/>
        </a:p>
      </dgm:t>
    </dgm:pt>
    <dgm:pt modelId="{05447F92-7788-4A98-BE66-656EC4FA3626}" type="pres">
      <dgm:prSet presAssocID="{2755CF8D-0EE1-4C85-A3A2-EF966BFBCFF9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6854EE78-507E-4D33-B84F-21947E2EEB00}" type="pres">
      <dgm:prSet presAssocID="{1E8C387C-6360-4045-B6E7-F2D9DAB8DC0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37CFAF-FDE9-432A-B208-C551CE6F7F8D}" type="pres">
      <dgm:prSet presAssocID="{C59A3AE2-304F-43A2-B384-9914E270A4D1}" presName="sibTrans" presStyleLbl="sibTrans2D1" presStyleIdx="2" presStyleCnt="5"/>
      <dgm:spPr/>
      <dgm:t>
        <a:bodyPr/>
        <a:lstStyle/>
        <a:p>
          <a:endParaRPr lang="es-EC"/>
        </a:p>
      </dgm:t>
    </dgm:pt>
    <dgm:pt modelId="{773845E9-A1D1-4DBF-BDA2-6F7A14B84116}" type="pres">
      <dgm:prSet presAssocID="{C59A3AE2-304F-43A2-B384-9914E270A4D1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A28B6E8B-A2FB-49BE-8A6C-A2A9089B6716}" type="pres">
      <dgm:prSet presAssocID="{AC369F57-2344-41ED-8BC7-F78ED42C934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9C03B4-99D4-4738-8E92-226FC44A382E}" type="pres">
      <dgm:prSet presAssocID="{1A75F3E7-A26A-4C97-A138-C66E8D809636}" presName="sibTrans" presStyleLbl="sibTrans2D1" presStyleIdx="3" presStyleCnt="5"/>
      <dgm:spPr/>
      <dgm:t>
        <a:bodyPr/>
        <a:lstStyle/>
        <a:p>
          <a:endParaRPr lang="es-EC"/>
        </a:p>
      </dgm:t>
    </dgm:pt>
    <dgm:pt modelId="{B9F25F12-1AE9-45B3-B218-0CFC0A545E84}" type="pres">
      <dgm:prSet presAssocID="{1A75F3E7-A26A-4C97-A138-C66E8D809636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0E6EE3B5-7CA4-40B8-8EF3-D107F0335E3D}" type="pres">
      <dgm:prSet presAssocID="{62E01AAF-5714-4EC2-B42B-8660B8429AC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07F4B3-1982-43B7-86FB-42C720BF77C5}" type="pres">
      <dgm:prSet presAssocID="{E08C90C0-E66E-4805-8B1A-0A84E9808B99}" presName="sibTrans" presStyleLbl="sibTrans2D1" presStyleIdx="4" presStyleCnt="5"/>
      <dgm:spPr/>
      <dgm:t>
        <a:bodyPr/>
        <a:lstStyle/>
        <a:p>
          <a:endParaRPr lang="es-EC"/>
        </a:p>
      </dgm:t>
    </dgm:pt>
    <dgm:pt modelId="{297CE7A2-2A2C-4F5B-A9B8-8F78A7CB7935}" type="pres">
      <dgm:prSet presAssocID="{E08C90C0-E66E-4805-8B1A-0A84E9808B99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E3766C66-C6CA-407F-97CE-F0754EBD35F2}" type="pres">
      <dgm:prSet presAssocID="{61CB9673-F7B9-4D6C-8F9F-9E20D0305C0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C776DD1-280E-4132-A77F-34CD17A592D4}" srcId="{F0C9E556-E3FB-4A40-881F-05CC262FC824}" destId="{3F0F1E54-7C81-4C27-92A3-5BDBAD70F0BA}" srcOrd="0" destOrd="0" parTransId="{467DB8E3-7566-468D-9731-2511DA43A82F}" sibTransId="{07C8E723-4F6E-44E3-84C7-EF631A93992B}"/>
    <dgm:cxn modelId="{90480A5F-FB5E-446B-9F95-1DFF9112A156}" type="presOf" srcId="{07C8E723-4F6E-44E3-84C7-EF631A93992B}" destId="{5E118472-E3AD-468B-8CB1-C9D09F2A1B0F}" srcOrd="1" destOrd="0" presId="urn:microsoft.com/office/officeart/2005/8/layout/process2"/>
    <dgm:cxn modelId="{EBE5B58C-61BF-4FAF-9D39-BABE9FB4C9F3}" type="presOf" srcId="{61CB9673-F7B9-4D6C-8F9F-9E20D0305C08}" destId="{E3766C66-C6CA-407F-97CE-F0754EBD35F2}" srcOrd="0" destOrd="0" presId="urn:microsoft.com/office/officeart/2005/8/layout/process2"/>
    <dgm:cxn modelId="{6A48BC36-8CD1-4A87-A547-925E0BF875B4}" srcId="{F0C9E556-E3FB-4A40-881F-05CC262FC824}" destId="{83AA55E1-A500-40D5-A8E3-03D8EA31B63F}" srcOrd="1" destOrd="0" parTransId="{FBA18459-FED8-410D-9128-9A8323203BE6}" sibTransId="{2755CF8D-0EE1-4C85-A3A2-EF966BFBCFF9}"/>
    <dgm:cxn modelId="{15250443-EE42-4AFE-BB34-5B0426217750}" type="presOf" srcId="{07C8E723-4F6E-44E3-84C7-EF631A93992B}" destId="{2C1804B1-0CFF-4481-99B1-ADBFDEFC0B28}" srcOrd="0" destOrd="0" presId="urn:microsoft.com/office/officeart/2005/8/layout/process2"/>
    <dgm:cxn modelId="{4969C5E9-5A6A-4B04-8D02-2E1C57527C02}" type="presOf" srcId="{C59A3AE2-304F-43A2-B384-9914E270A4D1}" destId="{773845E9-A1D1-4DBF-BDA2-6F7A14B84116}" srcOrd="1" destOrd="0" presId="urn:microsoft.com/office/officeart/2005/8/layout/process2"/>
    <dgm:cxn modelId="{57F093CB-372F-44D9-B717-3B918C35632B}" type="presOf" srcId="{2755CF8D-0EE1-4C85-A3A2-EF966BFBCFF9}" destId="{4E95CFEE-36D5-4EE9-8493-672442B08BF0}" srcOrd="0" destOrd="0" presId="urn:microsoft.com/office/officeart/2005/8/layout/process2"/>
    <dgm:cxn modelId="{ACEA59F4-E2C9-428B-BBF9-365171DF2957}" type="presOf" srcId="{1E8C387C-6360-4045-B6E7-F2D9DAB8DC0B}" destId="{6854EE78-507E-4D33-B84F-21947E2EEB00}" srcOrd="0" destOrd="0" presId="urn:microsoft.com/office/officeart/2005/8/layout/process2"/>
    <dgm:cxn modelId="{4B59D622-D17C-4A93-819E-6AFE92554C60}" type="presOf" srcId="{1A75F3E7-A26A-4C97-A138-C66E8D809636}" destId="{9E9C03B4-99D4-4738-8E92-226FC44A382E}" srcOrd="0" destOrd="0" presId="urn:microsoft.com/office/officeart/2005/8/layout/process2"/>
    <dgm:cxn modelId="{5D5D9374-5F4D-43E6-AC2F-0C08F1146D4B}" type="presOf" srcId="{62E01AAF-5714-4EC2-B42B-8660B8429AC3}" destId="{0E6EE3B5-7CA4-40B8-8EF3-D107F0335E3D}" srcOrd="0" destOrd="0" presId="urn:microsoft.com/office/officeart/2005/8/layout/process2"/>
    <dgm:cxn modelId="{5D742002-4605-4FD1-9D4E-11548F284BF1}" srcId="{F0C9E556-E3FB-4A40-881F-05CC262FC824}" destId="{62E01AAF-5714-4EC2-B42B-8660B8429AC3}" srcOrd="4" destOrd="0" parTransId="{37564BCE-129F-4159-A007-5E98C76E61BD}" sibTransId="{E08C90C0-E66E-4805-8B1A-0A84E9808B99}"/>
    <dgm:cxn modelId="{87B9F903-67FC-4983-A86B-2688BF024D55}" type="presOf" srcId="{2755CF8D-0EE1-4C85-A3A2-EF966BFBCFF9}" destId="{05447F92-7788-4A98-BE66-656EC4FA3626}" srcOrd="1" destOrd="0" presId="urn:microsoft.com/office/officeart/2005/8/layout/process2"/>
    <dgm:cxn modelId="{6159BDC1-B055-40BC-8FDA-FB98F7C7DFD7}" type="presOf" srcId="{AC369F57-2344-41ED-8BC7-F78ED42C9343}" destId="{A28B6E8B-A2FB-49BE-8A6C-A2A9089B6716}" srcOrd="0" destOrd="0" presId="urn:microsoft.com/office/officeart/2005/8/layout/process2"/>
    <dgm:cxn modelId="{E80B1561-4B29-4139-A0FB-54BCC4913337}" type="presOf" srcId="{F0C9E556-E3FB-4A40-881F-05CC262FC824}" destId="{6EE40808-978A-4ECA-AFBE-E0BD5933A8AD}" srcOrd="0" destOrd="0" presId="urn:microsoft.com/office/officeart/2005/8/layout/process2"/>
    <dgm:cxn modelId="{2877C523-99ED-4AB3-83AD-E35D3D2AFB6C}" srcId="{F0C9E556-E3FB-4A40-881F-05CC262FC824}" destId="{AC369F57-2344-41ED-8BC7-F78ED42C9343}" srcOrd="3" destOrd="0" parTransId="{30B0621B-70C8-4B2F-B072-E53D29927B2E}" sibTransId="{1A75F3E7-A26A-4C97-A138-C66E8D809636}"/>
    <dgm:cxn modelId="{5B8A85F4-D33D-4349-968A-3D068FEEE7E2}" type="presOf" srcId="{1A75F3E7-A26A-4C97-A138-C66E8D809636}" destId="{B9F25F12-1AE9-45B3-B218-0CFC0A545E84}" srcOrd="1" destOrd="0" presId="urn:microsoft.com/office/officeart/2005/8/layout/process2"/>
    <dgm:cxn modelId="{9C931C3B-5B89-42CC-B015-D5ECE2C7FBD2}" type="presOf" srcId="{E08C90C0-E66E-4805-8B1A-0A84E9808B99}" destId="{C907F4B3-1982-43B7-86FB-42C720BF77C5}" srcOrd="0" destOrd="0" presId="urn:microsoft.com/office/officeart/2005/8/layout/process2"/>
    <dgm:cxn modelId="{F4156044-C9F9-45AA-ADB9-3B38FE58FA0E}" type="presOf" srcId="{E08C90C0-E66E-4805-8B1A-0A84E9808B99}" destId="{297CE7A2-2A2C-4F5B-A9B8-8F78A7CB7935}" srcOrd="1" destOrd="0" presId="urn:microsoft.com/office/officeart/2005/8/layout/process2"/>
    <dgm:cxn modelId="{7732B62C-0D9A-48C3-8FDE-D98A1D4555FF}" type="presOf" srcId="{83AA55E1-A500-40D5-A8E3-03D8EA31B63F}" destId="{2D4379AF-1180-4A6A-8089-7B1EA31611B4}" srcOrd="0" destOrd="0" presId="urn:microsoft.com/office/officeart/2005/8/layout/process2"/>
    <dgm:cxn modelId="{7D44F027-64B0-4D5D-89E7-ABE5A9794890}" srcId="{F0C9E556-E3FB-4A40-881F-05CC262FC824}" destId="{61CB9673-F7B9-4D6C-8F9F-9E20D0305C08}" srcOrd="5" destOrd="0" parTransId="{3194B62A-BEC3-407A-8C31-4DE52DC2EFA4}" sibTransId="{DFEEB683-D41B-41EE-84E0-A82D72D0EEFE}"/>
    <dgm:cxn modelId="{71A98DDE-4534-47DF-9907-4EA959F6296E}" type="presOf" srcId="{3F0F1E54-7C81-4C27-92A3-5BDBAD70F0BA}" destId="{737070DD-B3A5-4F9E-9518-C35A1842DF67}" srcOrd="0" destOrd="0" presId="urn:microsoft.com/office/officeart/2005/8/layout/process2"/>
    <dgm:cxn modelId="{F6BCAD94-B0BC-4C1B-858D-A980C6016821}" srcId="{F0C9E556-E3FB-4A40-881F-05CC262FC824}" destId="{1E8C387C-6360-4045-B6E7-F2D9DAB8DC0B}" srcOrd="2" destOrd="0" parTransId="{C08D685F-D72B-4334-A57F-0C995D7DB1EA}" sibTransId="{C59A3AE2-304F-43A2-B384-9914E270A4D1}"/>
    <dgm:cxn modelId="{CEBB34C3-A74A-47EE-9824-F28901686B07}" type="presOf" srcId="{C59A3AE2-304F-43A2-B384-9914E270A4D1}" destId="{1D37CFAF-FDE9-432A-B208-C551CE6F7F8D}" srcOrd="0" destOrd="0" presId="urn:microsoft.com/office/officeart/2005/8/layout/process2"/>
    <dgm:cxn modelId="{95D44FD1-C556-4B12-A007-81B27EDB080F}" type="presParOf" srcId="{6EE40808-978A-4ECA-AFBE-E0BD5933A8AD}" destId="{737070DD-B3A5-4F9E-9518-C35A1842DF67}" srcOrd="0" destOrd="0" presId="urn:microsoft.com/office/officeart/2005/8/layout/process2"/>
    <dgm:cxn modelId="{B7D2B7C4-2789-436E-AF40-F1C443CD1A46}" type="presParOf" srcId="{6EE40808-978A-4ECA-AFBE-E0BD5933A8AD}" destId="{2C1804B1-0CFF-4481-99B1-ADBFDEFC0B28}" srcOrd="1" destOrd="0" presId="urn:microsoft.com/office/officeart/2005/8/layout/process2"/>
    <dgm:cxn modelId="{7DCD0F62-770E-4957-A167-9A85D531C3BB}" type="presParOf" srcId="{2C1804B1-0CFF-4481-99B1-ADBFDEFC0B28}" destId="{5E118472-E3AD-468B-8CB1-C9D09F2A1B0F}" srcOrd="0" destOrd="0" presId="urn:microsoft.com/office/officeart/2005/8/layout/process2"/>
    <dgm:cxn modelId="{3DA70269-686D-459C-8DB6-E529166ED7DB}" type="presParOf" srcId="{6EE40808-978A-4ECA-AFBE-E0BD5933A8AD}" destId="{2D4379AF-1180-4A6A-8089-7B1EA31611B4}" srcOrd="2" destOrd="0" presId="urn:microsoft.com/office/officeart/2005/8/layout/process2"/>
    <dgm:cxn modelId="{FCC69E87-209A-465D-AA6C-8589C4F546A4}" type="presParOf" srcId="{6EE40808-978A-4ECA-AFBE-E0BD5933A8AD}" destId="{4E95CFEE-36D5-4EE9-8493-672442B08BF0}" srcOrd="3" destOrd="0" presId="urn:microsoft.com/office/officeart/2005/8/layout/process2"/>
    <dgm:cxn modelId="{3D23AE77-A2A8-49C6-83A8-7EC7C02E8734}" type="presParOf" srcId="{4E95CFEE-36D5-4EE9-8493-672442B08BF0}" destId="{05447F92-7788-4A98-BE66-656EC4FA3626}" srcOrd="0" destOrd="0" presId="urn:microsoft.com/office/officeart/2005/8/layout/process2"/>
    <dgm:cxn modelId="{E2312B7D-F8BB-48E2-ACD0-911B743E3842}" type="presParOf" srcId="{6EE40808-978A-4ECA-AFBE-E0BD5933A8AD}" destId="{6854EE78-507E-4D33-B84F-21947E2EEB00}" srcOrd="4" destOrd="0" presId="urn:microsoft.com/office/officeart/2005/8/layout/process2"/>
    <dgm:cxn modelId="{78626601-51EB-4CED-BBB8-78061A9E09CB}" type="presParOf" srcId="{6EE40808-978A-4ECA-AFBE-E0BD5933A8AD}" destId="{1D37CFAF-FDE9-432A-B208-C551CE6F7F8D}" srcOrd="5" destOrd="0" presId="urn:microsoft.com/office/officeart/2005/8/layout/process2"/>
    <dgm:cxn modelId="{A8624E58-65BF-415A-8373-C515D2DF3B94}" type="presParOf" srcId="{1D37CFAF-FDE9-432A-B208-C551CE6F7F8D}" destId="{773845E9-A1D1-4DBF-BDA2-6F7A14B84116}" srcOrd="0" destOrd="0" presId="urn:microsoft.com/office/officeart/2005/8/layout/process2"/>
    <dgm:cxn modelId="{6690469E-38E9-40F6-82BB-6C1F1197F762}" type="presParOf" srcId="{6EE40808-978A-4ECA-AFBE-E0BD5933A8AD}" destId="{A28B6E8B-A2FB-49BE-8A6C-A2A9089B6716}" srcOrd="6" destOrd="0" presId="urn:microsoft.com/office/officeart/2005/8/layout/process2"/>
    <dgm:cxn modelId="{458BAF0A-2135-4427-821C-4A6102E42D77}" type="presParOf" srcId="{6EE40808-978A-4ECA-AFBE-E0BD5933A8AD}" destId="{9E9C03B4-99D4-4738-8E92-226FC44A382E}" srcOrd="7" destOrd="0" presId="urn:microsoft.com/office/officeart/2005/8/layout/process2"/>
    <dgm:cxn modelId="{4F1CFB90-8339-4582-BB62-490F31723F20}" type="presParOf" srcId="{9E9C03B4-99D4-4738-8E92-226FC44A382E}" destId="{B9F25F12-1AE9-45B3-B218-0CFC0A545E84}" srcOrd="0" destOrd="0" presId="urn:microsoft.com/office/officeart/2005/8/layout/process2"/>
    <dgm:cxn modelId="{44105347-1E95-48B6-B1F9-1D229E6C5093}" type="presParOf" srcId="{6EE40808-978A-4ECA-AFBE-E0BD5933A8AD}" destId="{0E6EE3B5-7CA4-40B8-8EF3-D107F0335E3D}" srcOrd="8" destOrd="0" presId="urn:microsoft.com/office/officeart/2005/8/layout/process2"/>
    <dgm:cxn modelId="{5F2F3299-5DEF-4C08-A768-5F051C9D167C}" type="presParOf" srcId="{6EE40808-978A-4ECA-AFBE-E0BD5933A8AD}" destId="{C907F4B3-1982-43B7-86FB-42C720BF77C5}" srcOrd="9" destOrd="0" presId="urn:microsoft.com/office/officeart/2005/8/layout/process2"/>
    <dgm:cxn modelId="{E2F35F15-CFBE-4D88-926E-F2FDFC320451}" type="presParOf" srcId="{C907F4B3-1982-43B7-86FB-42C720BF77C5}" destId="{297CE7A2-2A2C-4F5B-A9B8-8F78A7CB7935}" srcOrd="0" destOrd="0" presId="urn:microsoft.com/office/officeart/2005/8/layout/process2"/>
    <dgm:cxn modelId="{5006D76A-62AF-4E5D-A09B-D56213A6A257}" type="presParOf" srcId="{6EE40808-978A-4ECA-AFBE-E0BD5933A8AD}" destId="{E3766C66-C6CA-407F-97CE-F0754EBD35F2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A4B367-E5CC-4EC5-897B-8067BC4B31B7}" type="doc">
      <dgm:prSet loTypeId="urn:microsoft.com/office/officeart/2005/8/layout/process2" loCatId="process" qsTypeId="urn:microsoft.com/office/officeart/2005/8/quickstyle/simple2" qsCatId="simple" csTypeId="urn:microsoft.com/office/officeart/2005/8/colors/accent1_1" csCatId="accent1"/>
      <dgm:spPr/>
      <dgm:t>
        <a:bodyPr/>
        <a:lstStyle/>
        <a:p>
          <a:endParaRPr lang="es-EC"/>
        </a:p>
      </dgm:t>
    </dgm:pt>
    <dgm:pt modelId="{A7EBEA12-3809-4D5D-A3A0-0D079E93D325}">
      <dgm:prSet/>
      <dgm:spPr/>
      <dgm:t>
        <a:bodyPr/>
        <a:lstStyle/>
        <a:p>
          <a:pPr rtl="0"/>
          <a:r>
            <a:rPr lang="es-EC" smtClean="0"/>
            <a:t>a través de los excrementos de las abejas enfermas</a:t>
          </a:r>
          <a:endParaRPr lang="es-EC"/>
        </a:p>
      </dgm:t>
    </dgm:pt>
    <dgm:pt modelId="{D5A2064F-2FF1-4B25-93A8-684EF0588C05}" type="parTrans" cxnId="{95970BF6-411C-4AD5-AE5B-54CDE84536B6}">
      <dgm:prSet/>
      <dgm:spPr/>
      <dgm:t>
        <a:bodyPr/>
        <a:lstStyle/>
        <a:p>
          <a:endParaRPr lang="es-EC"/>
        </a:p>
      </dgm:t>
    </dgm:pt>
    <dgm:pt modelId="{2FCEA218-ADE7-45F1-A05A-F59B9950808B}" type="sibTrans" cxnId="{95970BF6-411C-4AD5-AE5B-54CDE84536B6}">
      <dgm:prSet/>
      <dgm:spPr/>
      <dgm:t>
        <a:bodyPr/>
        <a:lstStyle/>
        <a:p>
          <a:endParaRPr lang="es-EC"/>
        </a:p>
      </dgm:t>
    </dgm:pt>
    <dgm:pt modelId="{28D85B6A-64D1-41F2-A5FE-C6E254C2F44B}">
      <dgm:prSet/>
      <dgm:spPr/>
      <dgm:t>
        <a:bodyPr/>
        <a:lstStyle/>
        <a:p>
          <a:pPr rtl="0"/>
          <a:r>
            <a:rPr lang="es-EC" smtClean="0"/>
            <a:t>ingesta de alimentos contaminados </a:t>
          </a:r>
          <a:endParaRPr lang="es-EC"/>
        </a:p>
      </dgm:t>
    </dgm:pt>
    <dgm:pt modelId="{57F00076-2E61-43CC-8FB6-12A7A8045888}" type="parTrans" cxnId="{D5151007-F78B-486F-B223-926E8C04EC87}">
      <dgm:prSet/>
      <dgm:spPr/>
      <dgm:t>
        <a:bodyPr/>
        <a:lstStyle/>
        <a:p>
          <a:endParaRPr lang="es-EC"/>
        </a:p>
      </dgm:t>
    </dgm:pt>
    <dgm:pt modelId="{03791A0A-7B73-4138-8BAE-836DB457E68E}" type="sibTrans" cxnId="{D5151007-F78B-486F-B223-926E8C04EC87}">
      <dgm:prSet/>
      <dgm:spPr/>
      <dgm:t>
        <a:bodyPr/>
        <a:lstStyle/>
        <a:p>
          <a:endParaRPr lang="es-EC"/>
        </a:p>
      </dgm:t>
    </dgm:pt>
    <dgm:pt modelId="{6E8E73AF-CFED-44E0-8D83-CF08D5D34BCF}">
      <dgm:prSet/>
      <dgm:spPr/>
      <dgm:t>
        <a:bodyPr/>
        <a:lstStyle/>
        <a:p>
          <a:pPr rtl="0"/>
          <a:r>
            <a:rPr lang="es-EC" smtClean="0"/>
            <a:t>al momento que las abejas limpian el material fecal de individuos infectados</a:t>
          </a:r>
          <a:endParaRPr lang="es-EC"/>
        </a:p>
      </dgm:t>
    </dgm:pt>
    <dgm:pt modelId="{09E88639-BEA3-4694-91D0-E14D9C0C3192}" type="parTrans" cxnId="{588F7EE6-0A04-4FA3-B5C1-C81DC4CE30E9}">
      <dgm:prSet/>
      <dgm:spPr/>
      <dgm:t>
        <a:bodyPr/>
        <a:lstStyle/>
        <a:p>
          <a:endParaRPr lang="es-EC"/>
        </a:p>
      </dgm:t>
    </dgm:pt>
    <dgm:pt modelId="{2A0EEA92-951E-4C93-9509-7ED647893136}" type="sibTrans" cxnId="{588F7EE6-0A04-4FA3-B5C1-C81DC4CE30E9}">
      <dgm:prSet/>
      <dgm:spPr/>
      <dgm:t>
        <a:bodyPr/>
        <a:lstStyle/>
        <a:p>
          <a:endParaRPr lang="es-EC"/>
        </a:p>
      </dgm:t>
    </dgm:pt>
    <dgm:pt modelId="{5BE083AD-2A98-4FA8-B666-F249885A8855}" type="pres">
      <dgm:prSet presAssocID="{6FA4B367-E5CC-4EC5-897B-8067BC4B31B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84F8E70-F9EB-489F-A6BD-4DFA89FD9143}" type="pres">
      <dgm:prSet presAssocID="{A7EBEA12-3809-4D5D-A3A0-0D079E93D32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AB149F-9513-41D5-90F8-B64377D16BEC}" type="pres">
      <dgm:prSet presAssocID="{2FCEA218-ADE7-45F1-A05A-F59B9950808B}" presName="sibTrans" presStyleLbl="sibTrans2D1" presStyleIdx="0" presStyleCnt="2"/>
      <dgm:spPr/>
      <dgm:t>
        <a:bodyPr/>
        <a:lstStyle/>
        <a:p>
          <a:endParaRPr lang="es-EC"/>
        </a:p>
      </dgm:t>
    </dgm:pt>
    <dgm:pt modelId="{950A7C6E-97B4-4A7B-9077-DB29CF792540}" type="pres">
      <dgm:prSet presAssocID="{2FCEA218-ADE7-45F1-A05A-F59B9950808B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F338F0EE-2927-472C-B5A1-74E3D6E59F69}" type="pres">
      <dgm:prSet presAssocID="{28D85B6A-64D1-41F2-A5FE-C6E254C2F44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F0B54A-E240-4A99-984F-97B507B6AE0D}" type="pres">
      <dgm:prSet presAssocID="{03791A0A-7B73-4138-8BAE-836DB457E68E}" presName="sibTrans" presStyleLbl="sibTrans2D1" presStyleIdx="1" presStyleCnt="2"/>
      <dgm:spPr/>
      <dgm:t>
        <a:bodyPr/>
        <a:lstStyle/>
        <a:p>
          <a:endParaRPr lang="es-EC"/>
        </a:p>
      </dgm:t>
    </dgm:pt>
    <dgm:pt modelId="{65813FFC-CDB1-4A32-B703-620756844FDA}" type="pres">
      <dgm:prSet presAssocID="{03791A0A-7B73-4138-8BAE-836DB457E68E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6A0114C2-6937-4BE2-883A-B2A8E9274F41}" type="pres">
      <dgm:prSet presAssocID="{6E8E73AF-CFED-44E0-8D83-CF08D5D34BC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7BA8707-87B8-4D37-BBBD-3B09D2C08EF5}" type="presOf" srcId="{03791A0A-7B73-4138-8BAE-836DB457E68E}" destId="{65813FFC-CDB1-4A32-B703-620756844FDA}" srcOrd="1" destOrd="0" presId="urn:microsoft.com/office/officeart/2005/8/layout/process2"/>
    <dgm:cxn modelId="{5D64A4FE-37A1-4395-91DE-F26BB1F9E400}" type="presOf" srcId="{2FCEA218-ADE7-45F1-A05A-F59B9950808B}" destId="{06AB149F-9513-41D5-90F8-B64377D16BEC}" srcOrd="0" destOrd="0" presId="urn:microsoft.com/office/officeart/2005/8/layout/process2"/>
    <dgm:cxn modelId="{F5528872-D7ED-48ED-9C35-7BA9B13DB30C}" type="presOf" srcId="{03791A0A-7B73-4138-8BAE-836DB457E68E}" destId="{A5F0B54A-E240-4A99-984F-97B507B6AE0D}" srcOrd="0" destOrd="0" presId="urn:microsoft.com/office/officeart/2005/8/layout/process2"/>
    <dgm:cxn modelId="{588F7EE6-0A04-4FA3-B5C1-C81DC4CE30E9}" srcId="{6FA4B367-E5CC-4EC5-897B-8067BC4B31B7}" destId="{6E8E73AF-CFED-44E0-8D83-CF08D5D34BCF}" srcOrd="2" destOrd="0" parTransId="{09E88639-BEA3-4694-91D0-E14D9C0C3192}" sibTransId="{2A0EEA92-951E-4C93-9509-7ED647893136}"/>
    <dgm:cxn modelId="{193963BE-92BD-4044-B15C-8C0B7C4D76BD}" type="presOf" srcId="{6FA4B367-E5CC-4EC5-897B-8067BC4B31B7}" destId="{5BE083AD-2A98-4FA8-B666-F249885A8855}" srcOrd="0" destOrd="0" presId="urn:microsoft.com/office/officeart/2005/8/layout/process2"/>
    <dgm:cxn modelId="{95970BF6-411C-4AD5-AE5B-54CDE84536B6}" srcId="{6FA4B367-E5CC-4EC5-897B-8067BC4B31B7}" destId="{A7EBEA12-3809-4D5D-A3A0-0D079E93D325}" srcOrd="0" destOrd="0" parTransId="{D5A2064F-2FF1-4B25-93A8-684EF0588C05}" sibTransId="{2FCEA218-ADE7-45F1-A05A-F59B9950808B}"/>
    <dgm:cxn modelId="{95DC0B12-255E-43DE-AA40-649E4729D4D0}" type="presOf" srcId="{2FCEA218-ADE7-45F1-A05A-F59B9950808B}" destId="{950A7C6E-97B4-4A7B-9077-DB29CF792540}" srcOrd="1" destOrd="0" presId="urn:microsoft.com/office/officeart/2005/8/layout/process2"/>
    <dgm:cxn modelId="{D09ED7F6-FE25-486E-A4E4-217989267BCF}" type="presOf" srcId="{A7EBEA12-3809-4D5D-A3A0-0D079E93D325}" destId="{E84F8E70-F9EB-489F-A6BD-4DFA89FD9143}" srcOrd="0" destOrd="0" presId="urn:microsoft.com/office/officeart/2005/8/layout/process2"/>
    <dgm:cxn modelId="{D5151007-F78B-486F-B223-926E8C04EC87}" srcId="{6FA4B367-E5CC-4EC5-897B-8067BC4B31B7}" destId="{28D85B6A-64D1-41F2-A5FE-C6E254C2F44B}" srcOrd="1" destOrd="0" parTransId="{57F00076-2E61-43CC-8FB6-12A7A8045888}" sibTransId="{03791A0A-7B73-4138-8BAE-836DB457E68E}"/>
    <dgm:cxn modelId="{3138B6BB-8261-47E6-A574-AE90B301269B}" type="presOf" srcId="{28D85B6A-64D1-41F2-A5FE-C6E254C2F44B}" destId="{F338F0EE-2927-472C-B5A1-74E3D6E59F69}" srcOrd="0" destOrd="0" presId="urn:microsoft.com/office/officeart/2005/8/layout/process2"/>
    <dgm:cxn modelId="{8C7A08AE-6A3F-4B36-A5F2-00ED18AB3950}" type="presOf" srcId="{6E8E73AF-CFED-44E0-8D83-CF08D5D34BCF}" destId="{6A0114C2-6937-4BE2-883A-B2A8E9274F41}" srcOrd="0" destOrd="0" presId="urn:microsoft.com/office/officeart/2005/8/layout/process2"/>
    <dgm:cxn modelId="{22A64168-E88F-4DBE-AC2A-A097A44E8992}" type="presParOf" srcId="{5BE083AD-2A98-4FA8-B666-F249885A8855}" destId="{E84F8E70-F9EB-489F-A6BD-4DFA89FD9143}" srcOrd="0" destOrd="0" presId="urn:microsoft.com/office/officeart/2005/8/layout/process2"/>
    <dgm:cxn modelId="{2124EBE7-0FD5-4490-8D3B-C1694032E3BB}" type="presParOf" srcId="{5BE083AD-2A98-4FA8-B666-F249885A8855}" destId="{06AB149F-9513-41D5-90F8-B64377D16BEC}" srcOrd="1" destOrd="0" presId="urn:microsoft.com/office/officeart/2005/8/layout/process2"/>
    <dgm:cxn modelId="{83ECA3D8-8FA8-4F85-93B8-D99A970F23DF}" type="presParOf" srcId="{06AB149F-9513-41D5-90F8-B64377D16BEC}" destId="{950A7C6E-97B4-4A7B-9077-DB29CF792540}" srcOrd="0" destOrd="0" presId="urn:microsoft.com/office/officeart/2005/8/layout/process2"/>
    <dgm:cxn modelId="{E678CB0A-C5A5-410A-86D1-3D650E3E4733}" type="presParOf" srcId="{5BE083AD-2A98-4FA8-B666-F249885A8855}" destId="{F338F0EE-2927-472C-B5A1-74E3D6E59F69}" srcOrd="2" destOrd="0" presId="urn:microsoft.com/office/officeart/2005/8/layout/process2"/>
    <dgm:cxn modelId="{37DC3490-755E-4F14-9860-51C0F107B72C}" type="presParOf" srcId="{5BE083AD-2A98-4FA8-B666-F249885A8855}" destId="{A5F0B54A-E240-4A99-984F-97B507B6AE0D}" srcOrd="3" destOrd="0" presId="urn:microsoft.com/office/officeart/2005/8/layout/process2"/>
    <dgm:cxn modelId="{71A3B94D-D99F-4656-9EE1-68222E0D3633}" type="presParOf" srcId="{A5F0B54A-E240-4A99-984F-97B507B6AE0D}" destId="{65813FFC-CDB1-4A32-B703-620756844FDA}" srcOrd="0" destOrd="0" presId="urn:microsoft.com/office/officeart/2005/8/layout/process2"/>
    <dgm:cxn modelId="{C57CF179-4754-4992-B5D4-4628728C7D40}" type="presParOf" srcId="{5BE083AD-2A98-4FA8-B666-F249885A8855}" destId="{6A0114C2-6937-4BE2-883A-B2A8E9274F4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BBD626-4088-49D4-B5EF-1F05378856C1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42C09024-1117-4C4B-9AAD-BA0EECE9912D}">
      <dgm:prSet/>
      <dgm:spPr/>
      <dgm:t>
        <a:bodyPr/>
        <a:lstStyle/>
        <a:p>
          <a:pPr rtl="0"/>
          <a:r>
            <a:rPr lang="es-EC" smtClean="0"/>
            <a:t>desplazamiento de abejas infectadas y zánganos,</a:t>
          </a:r>
          <a:endParaRPr lang="es-EC"/>
        </a:p>
      </dgm:t>
    </dgm:pt>
    <dgm:pt modelId="{A4853897-A12D-4757-A1D5-0FFBB3816790}" type="parTrans" cxnId="{D93BA03B-793F-440E-844E-28C5366E0197}">
      <dgm:prSet/>
      <dgm:spPr/>
      <dgm:t>
        <a:bodyPr/>
        <a:lstStyle/>
        <a:p>
          <a:endParaRPr lang="es-EC"/>
        </a:p>
      </dgm:t>
    </dgm:pt>
    <dgm:pt modelId="{8B8246A7-7FD9-4CE1-BDDA-D027715831A6}" type="sibTrans" cxnId="{D93BA03B-793F-440E-844E-28C5366E0197}">
      <dgm:prSet/>
      <dgm:spPr/>
      <dgm:t>
        <a:bodyPr/>
        <a:lstStyle/>
        <a:p>
          <a:endParaRPr lang="es-EC"/>
        </a:p>
      </dgm:t>
    </dgm:pt>
    <dgm:pt modelId="{30572ECA-2F55-4503-9361-29D55740CD54}">
      <dgm:prSet/>
      <dgm:spPr/>
      <dgm:t>
        <a:bodyPr/>
        <a:lstStyle/>
        <a:p>
          <a:pPr rtl="0"/>
          <a:r>
            <a:rPr lang="es-EC" smtClean="0"/>
            <a:t>el intercambio de material contaminado entre colmenas</a:t>
          </a:r>
          <a:endParaRPr lang="es-EC"/>
        </a:p>
      </dgm:t>
    </dgm:pt>
    <dgm:pt modelId="{56C086D8-C4FD-4B74-8A38-3C7A12C0CE66}" type="parTrans" cxnId="{4EE50565-C464-400A-BD0D-625105DE663C}">
      <dgm:prSet/>
      <dgm:spPr/>
      <dgm:t>
        <a:bodyPr/>
        <a:lstStyle/>
        <a:p>
          <a:endParaRPr lang="es-EC"/>
        </a:p>
      </dgm:t>
    </dgm:pt>
    <dgm:pt modelId="{16168B91-2708-4E29-8691-61314A01DEF9}" type="sibTrans" cxnId="{4EE50565-C464-400A-BD0D-625105DE663C}">
      <dgm:prSet/>
      <dgm:spPr/>
      <dgm:t>
        <a:bodyPr/>
        <a:lstStyle/>
        <a:p>
          <a:endParaRPr lang="es-EC"/>
        </a:p>
      </dgm:t>
    </dgm:pt>
    <dgm:pt modelId="{C1569FB4-6D45-4B97-90AF-D1DFFEFE5A32}">
      <dgm:prSet/>
      <dgm:spPr/>
      <dgm:t>
        <a:bodyPr/>
        <a:lstStyle/>
        <a:p>
          <a:pPr rtl="0"/>
          <a:r>
            <a:rPr lang="es-EC" dirty="0" smtClean="0"/>
            <a:t>el mal saneamiento de </a:t>
          </a:r>
          <a:r>
            <a:rPr lang="es-EC" dirty="0" err="1" smtClean="0"/>
            <a:t>apiarios</a:t>
          </a:r>
          <a:endParaRPr lang="es-EC" dirty="0"/>
        </a:p>
      </dgm:t>
    </dgm:pt>
    <dgm:pt modelId="{357E3F89-E931-463D-8393-011CEF8918C2}" type="parTrans" cxnId="{A6DE0947-E6A7-483E-BD37-77D60C6B086F}">
      <dgm:prSet/>
      <dgm:spPr/>
      <dgm:t>
        <a:bodyPr/>
        <a:lstStyle/>
        <a:p>
          <a:endParaRPr lang="es-EC"/>
        </a:p>
      </dgm:t>
    </dgm:pt>
    <dgm:pt modelId="{B2550D53-0704-46D1-8A91-052E28BF9472}" type="sibTrans" cxnId="{A6DE0947-E6A7-483E-BD37-77D60C6B086F}">
      <dgm:prSet/>
      <dgm:spPr/>
      <dgm:t>
        <a:bodyPr/>
        <a:lstStyle/>
        <a:p>
          <a:endParaRPr lang="es-EC"/>
        </a:p>
      </dgm:t>
    </dgm:pt>
    <dgm:pt modelId="{E744EFD4-137A-4FB0-9C9C-B5DA8DA0C607}">
      <dgm:prSet/>
      <dgm:spPr/>
      <dgm:t>
        <a:bodyPr/>
        <a:lstStyle/>
        <a:p>
          <a:pPr rtl="0"/>
          <a:r>
            <a:rPr lang="es-EC" smtClean="0"/>
            <a:t>visitar flores contaminadas </a:t>
          </a:r>
          <a:endParaRPr lang="es-EC" dirty="0"/>
        </a:p>
      </dgm:t>
    </dgm:pt>
    <dgm:pt modelId="{9ECDAC81-0B75-49E5-8549-DD58BD75284B}" type="parTrans" cxnId="{346D1AE8-5AE8-45DA-8D6C-AD266CC7B456}">
      <dgm:prSet/>
      <dgm:spPr/>
      <dgm:t>
        <a:bodyPr/>
        <a:lstStyle/>
        <a:p>
          <a:endParaRPr lang="es-EC"/>
        </a:p>
      </dgm:t>
    </dgm:pt>
    <dgm:pt modelId="{BDF0F3B4-5EF7-41B6-B701-D8DF218ABF50}" type="sibTrans" cxnId="{346D1AE8-5AE8-45DA-8D6C-AD266CC7B456}">
      <dgm:prSet/>
      <dgm:spPr/>
      <dgm:t>
        <a:bodyPr/>
        <a:lstStyle/>
        <a:p>
          <a:endParaRPr lang="es-EC"/>
        </a:p>
      </dgm:t>
    </dgm:pt>
    <dgm:pt modelId="{A3BCA895-1BF0-472B-B854-97B2AE57FA6D}" type="pres">
      <dgm:prSet presAssocID="{8FBBD626-4088-49D4-B5EF-1F05378856C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29DF3BA-7AA9-4BF7-A476-5D1C1C9F6B44}" type="pres">
      <dgm:prSet presAssocID="{42C09024-1117-4C4B-9AAD-BA0EECE9912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831B04-1291-4044-9B0A-71A48388316E}" type="pres">
      <dgm:prSet presAssocID="{8B8246A7-7FD9-4CE1-BDDA-D027715831A6}" presName="sibTrans" presStyleLbl="sibTrans2D1" presStyleIdx="0" presStyleCnt="3"/>
      <dgm:spPr/>
      <dgm:t>
        <a:bodyPr/>
        <a:lstStyle/>
        <a:p>
          <a:endParaRPr lang="es-EC"/>
        </a:p>
      </dgm:t>
    </dgm:pt>
    <dgm:pt modelId="{B2A442C5-A5D9-4AC4-90CB-652132F2CAD6}" type="pres">
      <dgm:prSet presAssocID="{8B8246A7-7FD9-4CE1-BDDA-D027715831A6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E5CB783E-0A90-42F2-BA64-7EDFF2804F49}" type="pres">
      <dgm:prSet presAssocID="{30572ECA-2F55-4503-9361-29D55740CD5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6B3FD0-67B7-461F-BC8B-0DA685C86982}" type="pres">
      <dgm:prSet presAssocID="{16168B91-2708-4E29-8691-61314A01DEF9}" presName="sibTrans" presStyleLbl="sibTrans2D1" presStyleIdx="1" presStyleCnt="3"/>
      <dgm:spPr/>
      <dgm:t>
        <a:bodyPr/>
        <a:lstStyle/>
        <a:p>
          <a:endParaRPr lang="es-EC"/>
        </a:p>
      </dgm:t>
    </dgm:pt>
    <dgm:pt modelId="{B4E8255E-A0A1-426A-9BFB-BD58DD241894}" type="pres">
      <dgm:prSet presAssocID="{16168B91-2708-4E29-8691-61314A01DEF9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24D87070-944A-4AD5-953D-463999690EA8}" type="pres">
      <dgm:prSet presAssocID="{C1569FB4-6D45-4B97-90AF-D1DFFEFE5A3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B4047A-FE2E-425E-A54F-EC6FE39DCDC9}" type="pres">
      <dgm:prSet presAssocID="{B2550D53-0704-46D1-8A91-052E28BF9472}" presName="sibTrans" presStyleLbl="sibTrans2D1" presStyleIdx="2" presStyleCnt="3"/>
      <dgm:spPr/>
      <dgm:t>
        <a:bodyPr/>
        <a:lstStyle/>
        <a:p>
          <a:endParaRPr lang="es-EC"/>
        </a:p>
      </dgm:t>
    </dgm:pt>
    <dgm:pt modelId="{5828F472-6DB0-4800-8BAD-DE5CDFC85002}" type="pres">
      <dgm:prSet presAssocID="{B2550D53-0704-46D1-8A91-052E28BF9472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D23B1D11-A9D7-436B-BBE8-477E0529839C}" type="pres">
      <dgm:prSet presAssocID="{E744EFD4-137A-4FB0-9C9C-B5DA8DA0C60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6DE0947-E6A7-483E-BD37-77D60C6B086F}" srcId="{8FBBD626-4088-49D4-B5EF-1F05378856C1}" destId="{C1569FB4-6D45-4B97-90AF-D1DFFEFE5A32}" srcOrd="2" destOrd="0" parTransId="{357E3F89-E931-463D-8393-011CEF8918C2}" sibTransId="{B2550D53-0704-46D1-8A91-052E28BF9472}"/>
    <dgm:cxn modelId="{AEC5DBE1-6651-419E-AF36-4EC9303B2276}" type="presOf" srcId="{8FBBD626-4088-49D4-B5EF-1F05378856C1}" destId="{A3BCA895-1BF0-472B-B854-97B2AE57FA6D}" srcOrd="0" destOrd="0" presId="urn:microsoft.com/office/officeart/2005/8/layout/process2"/>
    <dgm:cxn modelId="{D93BA03B-793F-440E-844E-28C5366E0197}" srcId="{8FBBD626-4088-49D4-B5EF-1F05378856C1}" destId="{42C09024-1117-4C4B-9AAD-BA0EECE9912D}" srcOrd="0" destOrd="0" parTransId="{A4853897-A12D-4757-A1D5-0FFBB3816790}" sibTransId="{8B8246A7-7FD9-4CE1-BDDA-D027715831A6}"/>
    <dgm:cxn modelId="{5FE1C3A9-25D4-4129-9DF3-9CE69ECBB150}" type="presOf" srcId="{8B8246A7-7FD9-4CE1-BDDA-D027715831A6}" destId="{B2A442C5-A5D9-4AC4-90CB-652132F2CAD6}" srcOrd="1" destOrd="0" presId="urn:microsoft.com/office/officeart/2005/8/layout/process2"/>
    <dgm:cxn modelId="{5735E151-4C2C-415C-BC5F-E4CD8C104370}" type="presOf" srcId="{8B8246A7-7FD9-4CE1-BDDA-D027715831A6}" destId="{76831B04-1291-4044-9B0A-71A48388316E}" srcOrd="0" destOrd="0" presId="urn:microsoft.com/office/officeart/2005/8/layout/process2"/>
    <dgm:cxn modelId="{00DEA101-7C4E-48E0-94E2-3CECAABFC797}" type="presOf" srcId="{E744EFD4-137A-4FB0-9C9C-B5DA8DA0C607}" destId="{D23B1D11-A9D7-436B-BBE8-477E0529839C}" srcOrd="0" destOrd="0" presId="urn:microsoft.com/office/officeart/2005/8/layout/process2"/>
    <dgm:cxn modelId="{2A569E3B-164B-4F32-9CD1-FD010135ADDA}" type="presOf" srcId="{16168B91-2708-4E29-8691-61314A01DEF9}" destId="{B4E8255E-A0A1-426A-9BFB-BD58DD241894}" srcOrd="1" destOrd="0" presId="urn:microsoft.com/office/officeart/2005/8/layout/process2"/>
    <dgm:cxn modelId="{AE9554C8-6269-4563-88A5-1ACD8879A183}" type="presOf" srcId="{30572ECA-2F55-4503-9361-29D55740CD54}" destId="{E5CB783E-0A90-42F2-BA64-7EDFF2804F49}" srcOrd="0" destOrd="0" presId="urn:microsoft.com/office/officeart/2005/8/layout/process2"/>
    <dgm:cxn modelId="{7A19DBDA-1C68-4BF7-BF5F-C16C1417A8DF}" type="presOf" srcId="{C1569FB4-6D45-4B97-90AF-D1DFFEFE5A32}" destId="{24D87070-944A-4AD5-953D-463999690EA8}" srcOrd="0" destOrd="0" presId="urn:microsoft.com/office/officeart/2005/8/layout/process2"/>
    <dgm:cxn modelId="{FC63F61B-8AF9-40AF-A355-1527E1CA67B0}" type="presOf" srcId="{B2550D53-0704-46D1-8A91-052E28BF9472}" destId="{57B4047A-FE2E-425E-A54F-EC6FE39DCDC9}" srcOrd="0" destOrd="0" presId="urn:microsoft.com/office/officeart/2005/8/layout/process2"/>
    <dgm:cxn modelId="{346D1AE8-5AE8-45DA-8D6C-AD266CC7B456}" srcId="{8FBBD626-4088-49D4-B5EF-1F05378856C1}" destId="{E744EFD4-137A-4FB0-9C9C-B5DA8DA0C607}" srcOrd="3" destOrd="0" parTransId="{9ECDAC81-0B75-49E5-8549-DD58BD75284B}" sibTransId="{BDF0F3B4-5EF7-41B6-B701-D8DF218ABF50}"/>
    <dgm:cxn modelId="{B86F9496-55F1-47F9-8230-B80EFC21D3FC}" type="presOf" srcId="{B2550D53-0704-46D1-8A91-052E28BF9472}" destId="{5828F472-6DB0-4800-8BAD-DE5CDFC85002}" srcOrd="1" destOrd="0" presId="urn:microsoft.com/office/officeart/2005/8/layout/process2"/>
    <dgm:cxn modelId="{10645FD0-A296-4545-9632-6154A5DA9585}" type="presOf" srcId="{16168B91-2708-4E29-8691-61314A01DEF9}" destId="{186B3FD0-67B7-461F-BC8B-0DA685C86982}" srcOrd="0" destOrd="0" presId="urn:microsoft.com/office/officeart/2005/8/layout/process2"/>
    <dgm:cxn modelId="{383514B5-BDC6-4643-B025-20BADDB50E53}" type="presOf" srcId="{42C09024-1117-4C4B-9AAD-BA0EECE9912D}" destId="{A29DF3BA-7AA9-4BF7-A476-5D1C1C9F6B44}" srcOrd="0" destOrd="0" presId="urn:microsoft.com/office/officeart/2005/8/layout/process2"/>
    <dgm:cxn modelId="{4EE50565-C464-400A-BD0D-625105DE663C}" srcId="{8FBBD626-4088-49D4-B5EF-1F05378856C1}" destId="{30572ECA-2F55-4503-9361-29D55740CD54}" srcOrd="1" destOrd="0" parTransId="{56C086D8-C4FD-4B74-8A38-3C7A12C0CE66}" sibTransId="{16168B91-2708-4E29-8691-61314A01DEF9}"/>
    <dgm:cxn modelId="{C6668C73-722A-4FD0-83AA-7A5ED8D62D65}" type="presParOf" srcId="{A3BCA895-1BF0-472B-B854-97B2AE57FA6D}" destId="{A29DF3BA-7AA9-4BF7-A476-5D1C1C9F6B44}" srcOrd="0" destOrd="0" presId="urn:microsoft.com/office/officeart/2005/8/layout/process2"/>
    <dgm:cxn modelId="{09863C0E-3FDF-4543-B795-F71477AD6722}" type="presParOf" srcId="{A3BCA895-1BF0-472B-B854-97B2AE57FA6D}" destId="{76831B04-1291-4044-9B0A-71A48388316E}" srcOrd="1" destOrd="0" presId="urn:microsoft.com/office/officeart/2005/8/layout/process2"/>
    <dgm:cxn modelId="{74C78690-A202-4F12-8B5C-E27008B1DF07}" type="presParOf" srcId="{76831B04-1291-4044-9B0A-71A48388316E}" destId="{B2A442C5-A5D9-4AC4-90CB-652132F2CAD6}" srcOrd="0" destOrd="0" presId="urn:microsoft.com/office/officeart/2005/8/layout/process2"/>
    <dgm:cxn modelId="{B6F15618-9D2D-4558-9D0C-82B14665B36B}" type="presParOf" srcId="{A3BCA895-1BF0-472B-B854-97B2AE57FA6D}" destId="{E5CB783E-0A90-42F2-BA64-7EDFF2804F49}" srcOrd="2" destOrd="0" presId="urn:microsoft.com/office/officeart/2005/8/layout/process2"/>
    <dgm:cxn modelId="{C3ECB453-7A2D-4CFD-9E17-A40160FD66EE}" type="presParOf" srcId="{A3BCA895-1BF0-472B-B854-97B2AE57FA6D}" destId="{186B3FD0-67B7-461F-BC8B-0DA685C86982}" srcOrd="3" destOrd="0" presId="urn:microsoft.com/office/officeart/2005/8/layout/process2"/>
    <dgm:cxn modelId="{371ED526-F585-4CDE-AA0B-CBE15BA7ECEB}" type="presParOf" srcId="{186B3FD0-67B7-461F-BC8B-0DA685C86982}" destId="{B4E8255E-A0A1-426A-9BFB-BD58DD241894}" srcOrd="0" destOrd="0" presId="urn:microsoft.com/office/officeart/2005/8/layout/process2"/>
    <dgm:cxn modelId="{4E61A269-C1BB-4DE7-BE9E-F84D14684B6B}" type="presParOf" srcId="{A3BCA895-1BF0-472B-B854-97B2AE57FA6D}" destId="{24D87070-944A-4AD5-953D-463999690EA8}" srcOrd="4" destOrd="0" presId="urn:microsoft.com/office/officeart/2005/8/layout/process2"/>
    <dgm:cxn modelId="{C4CAAE20-5A1B-4398-B381-9CF1F6D2B8D7}" type="presParOf" srcId="{A3BCA895-1BF0-472B-B854-97B2AE57FA6D}" destId="{57B4047A-FE2E-425E-A54F-EC6FE39DCDC9}" srcOrd="5" destOrd="0" presId="urn:microsoft.com/office/officeart/2005/8/layout/process2"/>
    <dgm:cxn modelId="{90DB71A4-32C9-4F25-BECD-F61E35137AD4}" type="presParOf" srcId="{57B4047A-FE2E-425E-A54F-EC6FE39DCDC9}" destId="{5828F472-6DB0-4800-8BAD-DE5CDFC85002}" srcOrd="0" destOrd="0" presId="urn:microsoft.com/office/officeart/2005/8/layout/process2"/>
    <dgm:cxn modelId="{FEDD39AC-CDCE-4E1E-977C-CEED21D828D4}" type="presParOf" srcId="{A3BCA895-1BF0-472B-B854-97B2AE57FA6D}" destId="{D23B1D11-A9D7-436B-BBE8-477E0529839C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266712-F08F-4BB9-8C59-F289DBCADEBC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79763E2B-4B39-4D24-95E1-1F659DC1A63D}">
      <dgm:prSet/>
      <dgm:spPr>
        <a:xfrm rot="5400000">
          <a:off x="6800474" y="-2755542"/>
          <a:ext cx="1141067" cy="6937419"/>
        </a:xfrm>
        <a:solidFill>
          <a:srgbClr val="EA6312">
            <a:tint val="40000"/>
            <a:alpha val="90000"/>
            <a:hueOff val="0"/>
            <a:satOff val="0"/>
            <a:lumOff val="0"/>
            <a:alphaOff val="0"/>
          </a:srgbClr>
        </a:solidFill>
        <a:ln w="9525" cap="rnd" cmpd="sng" algn="ctr">
          <a:solidFill>
            <a:srgbClr val="EA631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 rtl="0"/>
          <a:r>
            <a:rPr lang="es-EC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Optimizar un protocolo de PCR múltiple y convencional para el diagnóstico y caracterización molecular de </a:t>
          </a:r>
          <a:r>
            <a:rPr lang="es-EC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Nosema </a:t>
          </a:r>
          <a:r>
            <a:rPr lang="es-EC" i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apis</a:t>
          </a:r>
          <a:r>
            <a:rPr lang="es-EC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y </a:t>
          </a:r>
          <a:r>
            <a:rPr lang="es-EC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Nosema </a:t>
          </a:r>
          <a:r>
            <a:rPr lang="es-EC" i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ceranae</a:t>
          </a:r>
          <a:r>
            <a:rPr lang="es-EC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en </a:t>
          </a:r>
          <a:r>
            <a:rPr lang="es-EC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apiarios</a:t>
          </a:r>
          <a:r>
            <a:rPr lang="es-EC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de las provincias de Carchi, Imbabura y Pichincha – Ecuador.</a:t>
          </a:r>
          <a:endParaRPr lang="es-EC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3C546FB1-489E-4BB7-B4BB-D9F763B56C6E}" type="parTrans" cxnId="{705B69FD-6DA8-4A50-927F-F83784C422E8}">
      <dgm:prSet/>
      <dgm:spPr/>
      <dgm:t>
        <a:bodyPr/>
        <a:lstStyle/>
        <a:p>
          <a:endParaRPr lang="es-EC"/>
        </a:p>
      </dgm:t>
    </dgm:pt>
    <dgm:pt modelId="{F1A30B0F-6700-4A46-A0C8-F7B453DAA2F2}" type="sibTrans" cxnId="{705B69FD-6DA8-4A50-927F-F83784C422E8}">
      <dgm:prSet/>
      <dgm:spPr/>
      <dgm:t>
        <a:bodyPr/>
        <a:lstStyle/>
        <a:p>
          <a:endParaRPr lang="es-EC"/>
        </a:p>
      </dgm:t>
    </dgm:pt>
    <dgm:pt modelId="{D5C4B56E-1053-4E1C-8EC3-359F1968F247}">
      <dgm:prSet/>
      <dgm:spPr>
        <a:xfrm>
          <a:off x="0" y="0"/>
          <a:ext cx="3902298" cy="1426334"/>
        </a:xfrm>
        <a:gradFill rotWithShape="0">
          <a:gsLst>
            <a:gs pos="0">
              <a:srgbClr val="EA6312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EA6312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gm:spPr>
      <dgm:t>
        <a:bodyPr/>
        <a:lstStyle/>
        <a:p>
          <a:pPr rtl="0"/>
          <a:r>
            <a:rPr lang="es-EC" dirty="0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Objetivo General</a:t>
          </a:r>
          <a:endParaRPr lang="es-EC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56F721DE-1593-4A78-8C44-CCF321BE4B33}" type="parTrans" cxnId="{167B76F8-D861-4A75-8048-2C7846AFC5F0}">
      <dgm:prSet/>
      <dgm:spPr/>
      <dgm:t>
        <a:bodyPr/>
        <a:lstStyle/>
        <a:p>
          <a:endParaRPr lang="es-EC"/>
        </a:p>
      </dgm:t>
    </dgm:pt>
    <dgm:pt modelId="{BAAC70E1-3EA7-42F8-B227-B61864331BDB}" type="sibTrans" cxnId="{167B76F8-D861-4A75-8048-2C7846AFC5F0}">
      <dgm:prSet/>
      <dgm:spPr/>
      <dgm:t>
        <a:bodyPr/>
        <a:lstStyle/>
        <a:p>
          <a:endParaRPr lang="es-EC"/>
        </a:p>
      </dgm:t>
    </dgm:pt>
    <dgm:pt modelId="{78B415FE-1885-4CC5-87FD-265C420F3C38}" type="pres">
      <dgm:prSet presAssocID="{A5266712-F08F-4BB9-8C59-F289DBCADE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296FB18-254C-4810-A22C-A4EC25E3027D}" type="pres">
      <dgm:prSet presAssocID="{D5C4B56E-1053-4E1C-8EC3-359F1968F247}" presName="linNode" presStyleCnt="0"/>
      <dgm:spPr/>
    </dgm:pt>
    <dgm:pt modelId="{5968ACE7-2563-4722-A68F-475AD509F4B2}" type="pres">
      <dgm:prSet presAssocID="{D5C4B56E-1053-4E1C-8EC3-359F1968F247}" presName="parentText" presStyleLbl="node1" presStyleIdx="0" presStyleCnt="1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BFCAA1FC-A53E-4067-A117-1A33DE89029C}" type="pres">
      <dgm:prSet presAssocID="{D5C4B56E-1053-4E1C-8EC3-359F1968F247}" presName="descendantText" presStyleLbl="alignAccFollowNode1" presStyleIdx="0" presStyleCnt="1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s-EC"/>
        </a:p>
      </dgm:t>
    </dgm:pt>
  </dgm:ptLst>
  <dgm:cxnLst>
    <dgm:cxn modelId="{705B69FD-6DA8-4A50-927F-F83784C422E8}" srcId="{D5C4B56E-1053-4E1C-8EC3-359F1968F247}" destId="{79763E2B-4B39-4D24-95E1-1F659DC1A63D}" srcOrd="0" destOrd="0" parTransId="{3C546FB1-489E-4BB7-B4BB-D9F763B56C6E}" sibTransId="{F1A30B0F-6700-4A46-A0C8-F7B453DAA2F2}"/>
    <dgm:cxn modelId="{167B76F8-D861-4A75-8048-2C7846AFC5F0}" srcId="{A5266712-F08F-4BB9-8C59-F289DBCADEBC}" destId="{D5C4B56E-1053-4E1C-8EC3-359F1968F247}" srcOrd="0" destOrd="0" parTransId="{56F721DE-1593-4A78-8C44-CCF321BE4B33}" sibTransId="{BAAC70E1-3EA7-42F8-B227-B61864331BDB}"/>
    <dgm:cxn modelId="{D9EA8D47-F364-4FF3-913B-914C6C370C63}" type="presOf" srcId="{A5266712-F08F-4BB9-8C59-F289DBCADEBC}" destId="{78B415FE-1885-4CC5-87FD-265C420F3C38}" srcOrd="0" destOrd="0" presId="urn:microsoft.com/office/officeart/2005/8/layout/vList5"/>
    <dgm:cxn modelId="{287CAA3A-6B87-4470-BACE-7707F6FD97E7}" type="presOf" srcId="{D5C4B56E-1053-4E1C-8EC3-359F1968F247}" destId="{5968ACE7-2563-4722-A68F-475AD509F4B2}" srcOrd="0" destOrd="0" presId="urn:microsoft.com/office/officeart/2005/8/layout/vList5"/>
    <dgm:cxn modelId="{AE8D2980-8663-4BFB-AA86-C42ED9289BC0}" type="presOf" srcId="{79763E2B-4B39-4D24-95E1-1F659DC1A63D}" destId="{BFCAA1FC-A53E-4067-A117-1A33DE89029C}" srcOrd="0" destOrd="0" presId="urn:microsoft.com/office/officeart/2005/8/layout/vList5"/>
    <dgm:cxn modelId="{60885561-3A26-41BB-AA12-5EAA5084912F}" type="presParOf" srcId="{78B415FE-1885-4CC5-87FD-265C420F3C38}" destId="{4296FB18-254C-4810-A22C-A4EC25E3027D}" srcOrd="0" destOrd="0" presId="urn:microsoft.com/office/officeart/2005/8/layout/vList5"/>
    <dgm:cxn modelId="{BD092BCE-93D9-4E15-A780-E4E5B5F8D11E}" type="presParOf" srcId="{4296FB18-254C-4810-A22C-A4EC25E3027D}" destId="{5968ACE7-2563-4722-A68F-475AD509F4B2}" srcOrd="0" destOrd="0" presId="urn:microsoft.com/office/officeart/2005/8/layout/vList5"/>
    <dgm:cxn modelId="{808668B6-DF5F-4A38-A3CD-3729316562CB}" type="presParOf" srcId="{4296FB18-254C-4810-A22C-A4EC25E3027D}" destId="{BFCAA1FC-A53E-4067-A117-1A33DE89029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94BEF0-2DD5-4007-9CEF-247BB917DAC8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437930B-80AE-43B5-A9E7-4BE1B037C9D5}">
      <dgm:prSet phldrT="[Texto]" custT="1"/>
      <dgm:spPr>
        <a:xfrm>
          <a:off x="0" y="0"/>
          <a:ext cx="3902298" cy="2817845"/>
        </a:xfrm>
        <a:prstGeom prst="roundRect">
          <a:avLst/>
        </a:prstGeom>
        <a:gradFill rotWithShape="0">
          <a:gsLst>
            <a:gs pos="0">
              <a:srgbClr val="B01513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B01513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gm:spPr>
      <dgm:t>
        <a:bodyPr/>
        <a:lstStyle/>
        <a:p>
          <a:r>
            <a:rPr lang="es-EC" sz="4000" dirty="0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Objetivo Específicos</a:t>
          </a:r>
          <a:endParaRPr lang="es-EC" sz="40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BDAE33E1-F0F1-4D01-80DC-6699BBCDFD71}" type="parTrans" cxnId="{FA12BC4C-82AD-4A12-9CD7-2C6FB44696E1}">
      <dgm:prSet/>
      <dgm:spPr/>
      <dgm:t>
        <a:bodyPr/>
        <a:lstStyle/>
        <a:p>
          <a:endParaRPr lang="es-EC"/>
        </a:p>
      </dgm:t>
    </dgm:pt>
    <dgm:pt modelId="{91F93906-4644-4093-BC19-960A87776B56}" type="sibTrans" cxnId="{FA12BC4C-82AD-4A12-9CD7-2C6FB44696E1}">
      <dgm:prSet/>
      <dgm:spPr/>
      <dgm:t>
        <a:bodyPr/>
        <a:lstStyle/>
        <a:p>
          <a:endParaRPr lang="es-EC"/>
        </a:p>
      </dgm:t>
    </dgm:pt>
    <dgm:pt modelId="{07DF1A1A-37F7-415A-BDFE-78788DB7FFEE}">
      <dgm:prSet phldrT="[Texto]"/>
      <dgm:spPr>
        <a:xfrm rot="5400000">
          <a:off x="6243870" y="-2059787"/>
          <a:ext cx="2254276" cy="6937419"/>
        </a:xfrm>
        <a:prstGeom prst="round2SameRect">
          <a:avLst/>
        </a:prstGeom>
        <a:solidFill>
          <a:srgbClr val="B01513">
            <a:alpha val="90000"/>
            <a:tint val="40000"/>
            <a:hueOff val="0"/>
            <a:satOff val="0"/>
            <a:lumOff val="0"/>
            <a:alphaOff val="0"/>
          </a:srgbClr>
        </a:solidFill>
        <a:ln w="9525" cap="rnd" cmpd="sng" algn="ctr">
          <a:solidFill>
            <a:srgbClr val="B0151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s-EC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Optimizar un protocolo de extracción de ADN a partir de abejas. </a:t>
          </a:r>
          <a:endParaRPr lang="es-EC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063AF2A6-29FE-4190-AFE0-7D820DB09541}" type="parTrans" cxnId="{46240A75-7A03-4AFD-B81D-5F3043CC0799}">
      <dgm:prSet/>
      <dgm:spPr/>
      <dgm:t>
        <a:bodyPr/>
        <a:lstStyle/>
        <a:p>
          <a:endParaRPr lang="es-EC"/>
        </a:p>
      </dgm:t>
    </dgm:pt>
    <dgm:pt modelId="{25C44338-1A64-4432-A952-A14D61AB26A6}" type="sibTrans" cxnId="{46240A75-7A03-4AFD-B81D-5F3043CC0799}">
      <dgm:prSet/>
      <dgm:spPr/>
      <dgm:t>
        <a:bodyPr/>
        <a:lstStyle/>
        <a:p>
          <a:endParaRPr lang="es-EC"/>
        </a:p>
      </dgm:t>
    </dgm:pt>
    <dgm:pt modelId="{CFB508FB-B83E-4D6A-9E73-E9A091EAF1A9}">
      <dgm:prSet/>
      <dgm:spPr>
        <a:xfrm rot="5400000">
          <a:off x="6243870" y="-2059787"/>
          <a:ext cx="2254276" cy="6937419"/>
        </a:xfrm>
        <a:prstGeom prst="round2SameRect">
          <a:avLst/>
        </a:prstGeom>
        <a:solidFill>
          <a:srgbClr val="B01513">
            <a:alpha val="90000"/>
            <a:tint val="40000"/>
            <a:hueOff val="0"/>
            <a:satOff val="0"/>
            <a:lumOff val="0"/>
            <a:alphaOff val="0"/>
          </a:srgbClr>
        </a:solidFill>
        <a:ln w="9525" cap="rnd" cmpd="sng" algn="ctr">
          <a:solidFill>
            <a:srgbClr val="B0151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s-EC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Optimizar un protocolo de Reacción en Cadena de la Polimerasa múltiple (PCR-múltiple) y convencional para diagnóstico e identificación de  </a:t>
          </a:r>
          <a:r>
            <a:rPr lang="es-EC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Nosema </a:t>
          </a:r>
          <a:r>
            <a:rPr lang="es-EC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spp</a:t>
          </a:r>
          <a:r>
            <a:rPr lang="es-EC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.</a:t>
          </a:r>
          <a:endParaRPr lang="es-EC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5FBA665E-58BD-445B-88A5-A69CE42BCAF1}" type="parTrans" cxnId="{DED55164-2070-42D0-850D-59F752D49895}">
      <dgm:prSet/>
      <dgm:spPr/>
      <dgm:t>
        <a:bodyPr/>
        <a:lstStyle/>
        <a:p>
          <a:endParaRPr lang="es-EC"/>
        </a:p>
      </dgm:t>
    </dgm:pt>
    <dgm:pt modelId="{832ED1B1-7BD2-4D37-9D06-76BFFB9C226C}" type="sibTrans" cxnId="{DED55164-2070-42D0-850D-59F752D49895}">
      <dgm:prSet/>
      <dgm:spPr/>
      <dgm:t>
        <a:bodyPr/>
        <a:lstStyle/>
        <a:p>
          <a:endParaRPr lang="es-EC"/>
        </a:p>
      </dgm:t>
    </dgm:pt>
    <dgm:pt modelId="{16067151-6B7A-4617-831F-0FD9D0E6D37B}">
      <dgm:prSet/>
      <dgm:spPr>
        <a:xfrm rot="5400000">
          <a:off x="6243870" y="-2059787"/>
          <a:ext cx="2254276" cy="6937419"/>
        </a:xfrm>
        <a:prstGeom prst="round2SameRect">
          <a:avLst/>
        </a:prstGeom>
        <a:solidFill>
          <a:srgbClr val="B01513">
            <a:alpha val="90000"/>
            <a:tint val="40000"/>
            <a:hueOff val="0"/>
            <a:satOff val="0"/>
            <a:lumOff val="0"/>
            <a:alphaOff val="0"/>
          </a:srgbClr>
        </a:solidFill>
        <a:ln w="9525" cap="rnd" cmpd="sng" algn="ctr">
          <a:solidFill>
            <a:srgbClr val="B0151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s-EC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Seleccionar, clonar, secuenciar y analizar la filogenia de muestras positivas a  </a:t>
          </a:r>
          <a:r>
            <a:rPr lang="es-EC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Nosema </a:t>
          </a:r>
          <a:r>
            <a:rPr lang="es-EC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spp</a:t>
          </a:r>
          <a:r>
            <a:rPr lang="es-EC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. de </a:t>
          </a:r>
          <a:r>
            <a:rPr lang="es-EC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apiarios</a:t>
          </a:r>
          <a:r>
            <a:rPr lang="es-EC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de Carchi, Imbabura y Pichincha-Ecuador.</a:t>
          </a:r>
          <a:endParaRPr lang="es-EC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26B920CF-5218-41D2-AAE9-5A42A2E2D83B}" type="parTrans" cxnId="{ACA00BC8-E437-43ED-BD02-EAD24BBCFD7F}">
      <dgm:prSet/>
      <dgm:spPr/>
      <dgm:t>
        <a:bodyPr/>
        <a:lstStyle/>
        <a:p>
          <a:endParaRPr lang="es-EC"/>
        </a:p>
      </dgm:t>
    </dgm:pt>
    <dgm:pt modelId="{9DB8073E-0881-4FCF-80AA-057F3B9A6E67}" type="sibTrans" cxnId="{ACA00BC8-E437-43ED-BD02-EAD24BBCFD7F}">
      <dgm:prSet/>
      <dgm:spPr/>
      <dgm:t>
        <a:bodyPr/>
        <a:lstStyle/>
        <a:p>
          <a:endParaRPr lang="es-EC"/>
        </a:p>
      </dgm:t>
    </dgm:pt>
    <dgm:pt modelId="{1A407983-D942-4DF8-ADAF-71DF1B937951}">
      <dgm:prSet/>
      <dgm:spPr>
        <a:xfrm rot="5400000">
          <a:off x="6243870" y="-2059787"/>
          <a:ext cx="2254276" cy="6937419"/>
        </a:xfrm>
        <a:prstGeom prst="round2SameRect">
          <a:avLst/>
        </a:prstGeom>
        <a:solidFill>
          <a:srgbClr val="B01513">
            <a:alpha val="90000"/>
            <a:tint val="40000"/>
            <a:hueOff val="0"/>
            <a:satOff val="0"/>
            <a:lumOff val="0"/>
            <a:alphaOff val="0"/>
          </a:srgbClr>
        </a:solidFill>
        <a:ln w="9525" cap="rnd" cmpd="sng" algn="ctr">
          <a:solidFill>
            <a:srgbClr val="B0151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s-EC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Analizar la sensibilidad analítica y sensibilidad diagnóstica de la prueba de PCR-múltiple. </a:t>
          </a:r>
          <a:endParaRPr lang="es-EC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E6730F14-A7F8-4DF6-AE33-C32E0DFFC8D3}" type="parTrans" cxnId="{56DEDFCD-5070-437E-83E8-CC49809D85A9}">
      <dgm:prSet/>
      <dgm:spPr/>
      <dgm:t>
        <a:bodyPr/>
        <a:lstStyle/>
        <a:p>
          <a:endParaRPr lang="es-EC"/>
        </a:p>
      </dgm:t>
    </dgm:pt>
    <dgm:pt modelId="{7915A42B-2C80-44B7-8440-D9A29175147E}" type="sibTrans" cxnId="{56DEDFCD-5070-437E-83E8-CC49809D85A9}">
      <dgm:prSet/>
      <dgm:spPr/>
      <dgm:t>
        <a:bodyPr/>
        <a:lstStyle/>
        <a:p>
          <a:endParaRPr lang="es-EC"/>
        </a:p>
      </dgm:t>
    </dgm:pt>
    <dgm:pt modelId="{4A33D309-2A25-4E07-BC86-AB09009194FC}" type="pres">
      <dgm:prSet presAssocID="{7994BEF0-2DD5-4007-9CEF-247BB917DA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7B22AAE-E709-43BB-A33A-C41BE29580E3}" type="pres">
      <dgm:prSet presAssocID="{F437930B-80AE-43B5-A9E7-4BE1B037C9D5}" presName="linNode" presStyleCnt="0"/>
      <dgm:spPr/>
    </dgm:pt>
    <dgm:pt modelId="{86139841-CA74-4229-B8DA-050B83C17DCC}" type="pres">
      <dgm:prSet presAssocID="{F437930B-80AE-43B5-A9E7-4BE1B037C9D5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AC5061-8F98-44D5-AC07-3EFD2933FB93}" type="pres">
      <dgm:prSet presAssocID="{F437930B-80AE-43B5-A9E7-4BE1B037C9D5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7B28DA4-7370-43D5-AAF5-DC857A8FB72D}" type="presOf" srcId="{F437930B-80AE-43B5-A9E7-4BE1B037C9D5}" destId="{86139841-CA74-4229-B8DA-050B83C17DCC}" srcOrd="0" destOrd="0" presId="urn:microsoft.com/office/officeart/2005/8/layout/vList5"/>
    <dgm:cxn modelId="{7F3BED83-FD76-45AE-854A-35A63FE842BA}" type="presOf" srcId="{7994BEF0-2DD5-4007-9CEF-247BB917DAC8}" destId="{4A33D309-2A25-4E07-BC86-AB09009194FC}" srcOrd="0" destOrd="0" presId="urn:microsoft.com/office/officeart/2005/8/layout/vList5"/>
    <dgm:cxn modelId="{FA12BC4C-82AD-4A12-9CD7-2C6FB44696E1}" srcId="{7994BEF0-2DD5-4007-9CEF-247BB917DAC8}" destId="{F437930B-80AE-43B5-A9E7-4BE1B037C9D5}" srcOrd="0" destOrd="0" parTransId="{BDAE33E1-F0F1-4D01-80DC-6699BBCDFD71}" sibTransId="{91F93906-4644-4093-BC19-960A87776B56}"/>
    <dgm:cxn modelId="{DED55164-2070-42D0-850D-59F752D49895}" srcId="{F437930B-80AE-43B5-A9E7-4BE1B037C9D5}" destId="{CFB508FB-B83E-4D6A-9E73-E9A091EAF1A9}" srcOrd="1" destOrd="0" parTransId="{5FBA665E-58BD-445B-88A5-A69CE42BCAF1}" sibTransId="{832ED1B1-7BD2-4D37-9D06-76BFFB9C226C}"/>
    <dgm:cxn modelId="{FA91A2C4-B510-4690-AF8C-04F3C1B89464}" type="presOf" srcId="{07DF1A1A-37F7-415A-BDFE-78788DB7FFEE}" destId="{0DAC5061-8F98-44D5-AC07-3EFD2933FB93}" srcOrd="0" destOrd="0" presId="urn:microsoft.com/office/officeart/2005/8/layout/vList5"/>
    <dgm:cxn modelId="{56DEDFCD-5070-437E-83E8-CC49809D85A9}" srcId="{F437930B-80AE-43B5-A9E7-4BE1B037C9D5}" destId="{1A407983-D942-4DF8-ADAF-71DF1B937951}" srcOrd="3" destOrd="0" parTransId="{E6730F14-A7F8-4DF6-AE33-C32E0DFFC8D3}" sibTransId="{7915A42B-2C80-44B7-8440-D9A29175147E}"/>
    <dgm:cxn modelId="{ACA00BC8-E437-43ED-BD02-EAD24BBCFD7F}" srcId="{F437930B-80AE-43B5-A9E7-4BE1B037C9D5}" destId="{16067151-6B7A-4617-831F-0FD9D0E6D37B}" srcOrd="2" destOrd="0" parTransId="{26B920CF-5218-41D2-AAE9-5A42A2E2D83B}" sibTransId="{9DB8073E-0881-4FCF-80AA-057F3B9A6E67}"/>
    <dgm:cxn modelId="{B5FDA763-BFFB-4167-AA9E-E288836F5D2B}" type="presOf" srcId="{CFB508FB-B83E-4D6A-9E73-E9A091EAF1A9}" destId="{0DAC5061-8F98-44D5-AC07-3EFD2933FB93}" srcOrd="0" destOrd="1" presId="urn:microsoft.com/office/officeart/2005/8/layout/vList5"/>
    <dgm:cxn modelId="{403AFDEA-80B0-4EC9-AC39-E473358AB5DE}" type="presOf" srcId="{1A407983-D942-4DF8-ADAF-71DF1B937951}" destId="{0DAC5061-8F98-44D5-AC07-3EFD2933FB93}" srcOrd="0" destOrd="3" presId="urn:microsoft.com/office/officeart/2005/8/layout/vList5"/>
    <dgm:cxn modelId="{46240A75-7A03-4AFD-B81D-5F3043CC0799}" srcId="{F437930B-80AE-43B5-A9E7-4BE1B037C9D5}" destId="{07DF1A1A-37F7-415A-BDFE-78788DB7FFEE}" srcOrd="0" destOrd="0" parTransId="{063AF2A6-29FE-4190-AFE0-7D820DB09541}" sibTransId="{25C44338-1A64-4432-A952-A14D61AB26A6}"/>
    <dgm:cxn modelId="{D96938D4-3769-4FAD-BA0E-16209FD19E5F}" type="presOf" srcId="{16067151-6B7A-4617-831F-0FD9D0E6D37B}" destId="{0DAC5061-8F98-44D5-AC07-3EFD2933FB93}" srcOrd="0" destOrd="2" presId="urn:microsoft.com/office/officeart/2005/8/layout/vList5"/>
    <dgm:cxn modelId="{2E6BCECC-7EC5-4A6A-B1CB-4420C608997E}" type="presParOf" srcId="{4A33D309-2A25-4E07-BC86-AB09009194FC}" destId="{E7B22AAE-E709-43BB-A33A-C41BE29580E3}" srcOrd="0" destOrd="0" presId="urn:microsoft.com/office/officeart/2005/8/layout/vList5"/>
    <dgm:cxn modelId="{6550D4DD-B225-4F8F-8AC4-37064774D45D}" type="presParOf" srcId="{E7B22AAE-E709-43BB-A33A-C41BE29580E3}" destId="{86139841-CA74-4229-B8DA-050B83C17DCC}" srcOrd="0" destOrd="0" presId="urn:microsoft.com/office/officeart/2005/8/layout/vList5"/>
    <dgm:cxn modelId="{18558A95-50D5-4F38-AB7E-2FBDE91DCB6B}" type="presParOf" srcId="{E7B22AAE-E709-43BB-A33A-C41BE29580E3}" destId="{0DAC5061-8F98-44D5-AC07-3EFD2933FB9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D9B564-06FE-4AA5-A771-36E304D46C4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</dgm:pt>
    <dgm:pt modelId="{B6F8B9CF-51AE-4129-953F-66A1B9032D01}">
      <dgm:prSet phldrT="[Texto]"/>
      <dgm:spPr/>
      <dgm:t>
        <a:bodyPr/>
        <a:lstStyle/>
        <a:p>
          <a:r>
            <a:rPr lang="es-EC" dirty="0" smtClean="0"/>
            <a:t>Condiciones de reacción</a:t>
          </a:r>
          <a:endParaRPr lang="es-EC" dirty="0"/>
        </a:p>
      </dgm:t>
    </dgm:pt>
    <dgm:pt modelId="{70F449D3-5B15-41B5-8EE6-5233D1529888}" type="parTrans" cxnId="{2635E599-DF41-4200-879B-5FCF650C588E}">
      <dgm:prSet/>
      <dgm:spPr/>
      <dgm:t>
        <a:bodyPr/>
        <a:lstStyle/>
        <a:p>
          <a:endParaRPr lang="es-EC"/>
        </a:p>
      </dgm:t>
    </dgm:pt>
    <dgm:pt modelId="{5C8EE287-4413-44B2-A61F-BB3010C47990}" type="sibTrans" cxnId="{2635E599-DF41-4200-879B-5FCF650C588E}">
      <dgm:prSet/>
      <dgm:spPr/>
      <dgm:t>
        <a:bodyPr/>
        <a:lstStyle/>
        <a:p>
          <a:endParaRPr lang="es-EC"/>
        </a:p>
      </dgm:t>
    </dgm:pt>
    <dgm:pt modelId="{D47CCFC5-34B7-4F38-94C6-D4259339B8AE}">
      <dgm:prSet phldrT="[Texto]"/>
      <dgm:spPr/>
      <dgm:t>
        <a:bodyPr/>
        <a:lstStyle/>
        <a:p>
          <a:r>
            <a:rPr lang="es-EC" dirty="0" smtClean="0"/>
            <a:t>Condiciones de ciclo</a:t>
          </a:r>
          <a:endParaRPr lang="es-EC" dirty="0"/>
        </a:p>
      </dgm:t>
    </dgm:pt>
    <dgm:pt modelId="{5268319A-292C-40B1-BA58-6FB0AF006528}" type="parTrans" cxnId="{E125686A-7027-4B3E-85D4-2969942CEC73}">
      <dgm:prSet/>
      <dgm:spPr/>
      <dgm:t>
        <a:bodyPr/>
        <a:lstStyle/>
        <a:p>
          <a:endParaRPr lang="es-EC"/>
        </a:p>
      </dgm:t>
    </dgm:pt>
    <dgm:pt modelId="{05CC8898-4DB9-4AD2-9946-748FB40D7827}" type="sibTrans" cxnId="{E125686A-7027-4B3E-85D4-2969942CEC73}">
      <dgm:prSet/>
      <dgm:spPr/>
      <dgm:t>
        <a:bodyPr/>
        <a:lstStyle/>
        <a:p>
          <a:endParaRPr lang="es-EC"/>
        </a:p>
      </dgm:t>
    </dgm:pt>
    <dgm:pt modelId="{9502BF1D-30F3-4A4C-8BFC-A08AA08574D1}">
      <dgm:prSet phldrT="[Texto]"/>
      <dgm:spPr/>
      <dgm:t>
        <a:bodyPr/>
        <a:lstStyle/>
        <a:p>
          <a:r>
            <a:rPr lang="es-EC" dirty="0" smtClean="0"/>
            <a:t>Temperatura de </a:t>
          </a:r>
          <a:r>
            <a:rPr lang="es-EC" i="1" dirty="0" err="1" smtClean="0"/>
            <a:t>annealing</a:t>
          </a:r>
          <a:endParaRPr lang="es-EC" i="1" dirty="0"/>
        </a:p>
      </dgm:t>
    </dgm:pt>
    <dgm:pt modelId="{B6ECF331-6A0F-4266-95B5-09584B5C6198}" type="parTrans" cxnId="{1EBDA25D-4BFA-4FE6-BA01-16D428A4E024}">
      <dgm:prSet/>
      <dgm:spPr/>
      <dgm:t>
        <a:bodyPr/>
        <a:lstStyle/>
        <a:p>
          <a:endParaRPr lang="es-EC"/>
        </a:p>
      </dgm:t>
    </dgm:pt>
    <dgm:pt modelId="{310D3FBE-2198-4616-8B34-357F12061231}" type="sibTrans" cxnId="{1EBDA25D-4BFA-4FE6-BA01-16D428A4E024}">
      <dgm:prSet/>
      <dgm:spPr/>
      <dgm:t>
        <a:bodyPr/>
        <a:lstStyle/>
        <a:p>
          <a:endParaRPr lang="es-EC"/>
        </a:p>
      </dgm:t>
    </dgm:pt>
    <dgm:pt modelId="{EF226A5D-8416-47F0-9105-E4E0A582061C}" type="pres">
      <dgm:prSet presAssocID="{96D9B564-06FE-4AA5-A771-36E304D46C45}" presName="Name0" presStyleCnt="0">
        <dgm:presLayoutVars>
          <dgm:chMax val="7"/>
          <dgm:chPref val="7"/>
          <dgm:dir/>
        </dgm:presLayoutVars>
      </dgm:prSet>
      <dgm:spPr/>
    </dgm:pt>
    <dgm:pt modelId="{91F1C3C6-C3D4-4FBA-BD16-A84F84DC4843}" type="pres">
      <dgm:prSet presAssocID="{96D9B564-06FE-4AA5-A771-36E304D46C45}" presName="Name1" presStyleCnt="0"/>
      <dgm:spPr/>
    </dgm:pt>
    <dgm:pt modelId="{B9585474-636C-4093-AC3A-50F3CD52F037}" type="pres">
      <dgm:prSet presAssocID="{96D9B564-06FE-4AA5-A771-36E304D46C45}" presName="cycle" presStyleCnt="0"/>
      <dgm:spPr/>
    </dgm:pt>
    <dgm:pt modelId="{41E9D6A8-DCDB-4B04-A24D-FF388AAC863E}" type="pres">
      <dgm:prSet presAssocID="{96D9B564-06FE-4AA5-A771-36E304D46C45}" presName="srcNode" presStyleLbl="node1" presStyleIdx="0" presStyleCnt="3"/>
      <dgm:spPr/>
    </dgm:pt>
    <dgm:pt modelId="{B855C628-6E3C-48EC-9DF2-EF571CE65499}" type="pres">
      <dgm:prSet presAssocID="{96D9B564-06FE-4AA5-A771-36E304D46C45}" presName="conn" presStyleLbl="parChTrans1D2" presStyleIdx="0" presStyleCnt="1"/>
      <dgm:spPr/>
      <dgm:t>
        <a:bodyPr/>
        <a:lstStyle/>
        <a:p>
          <a:endParaRPr lang="es-EC"/>
        </a:p>
      </dgm:t>
    </dgm:pt>
    <dgm:pt modelId="{CE14CE10-D31E-4BA5-87FC-B41144E5AFF8}" type="pres">
      <dgm:prSet presAssocID="{96D9B564-06FE-4AA5-A771-36E304D46C45}" presName="extraNode" presStyleLbl="node1" presStyleIdx="0" presStyleCnt="3"/>
      <dgm:spPr/>
    </dgm:pt>
    <dgm:pt modelId="{B669DABF-C3FC-46A1-9661-F3BABC842186}" type="pres">
      <dgm:prSet presAssocID="{96D9B564-06FE-4AA5-A771-36E304D46C45}" presName="dstNode" presStyleLbl="node1" presStyleIdx="0" presStyleCnt="3"/>
      <dgm:spPr/>
    </dgm:pt>
    <dgm:pt modelId="{79FC1348-B357-4308-AD79-1D6604DDBCBE}" type="pres">
      <dgm:prSet presAssocID="{B6F8B9CF-51AE-4129-953F-66A1B9032D0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136757-94AE-420B-926F-BD207DA99914}" type="pres">
      <dgm:prSet presAssocID="{B6F8B9CF-51AE-4129-953F-66A1B9032D01}" presName="accent_1" presStyleCnt="0"/>
      <dgm:spPr/>
    </dgm:pt>
    <dgm:pt modelId="{239C9679-A253-4F04-A8D8-9E4A50B73120}" type="pres">
      <dgm:prSet presAssocID="{B6F8B9CF-51AE-4129-953F-66A1B9032D01}" presName="accentRepeatNode" presStyleLbl="solidFgAcc1" presStyleIdx="0" presStyleCnt="3"/>
      <dgm:spPr/>
    </dgm:pt>
    <dgm:pt modelId="{753471A1-A9EE-4F3A-8AD7-E2E99E3EA78F}" type="pres">
      <dgm:prSet presAssocID="{D47CCFC5-34B7-4F38-94C6-D4259339B8A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E911C2-EBAF-4826-8316-818EE3980C11}" type="pres">
      <dgm:prSet presAssocID="{D47CCFC5-34B7-4F38-94C6-D4259339B8AE}" presName="accent_2" presStyleCnt="0"/>
      <dgm:spPr/>
    </dgm:pt>
    <dgm:pt modelId="{F2CFA800-3E00-41F7-BF03-7F58FDAE57CE}" type="pres">
      <dgm:prSet presAssocID="{D47CCFC5-34B7-4F38-94C6-D4259339B8AE}" presName="accentRepeatNode" presStyleLbl="solidFgAcc1" presStyleIdx="1" presStyleCnt="3"/>
      <dgm:spPr/>
    </dgm:pt>
    <dgm:pt modelId="{1F79760B-4845-4536-9220-F740823CC80B}" type="pres">
      <dgm:prSet presAssocID="{9502BF1D-30F3-4A4C-8BFC-A08AA08574D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B25340-D6AC-4665-99CF-4CBBAFF752B3}" type="pres">
      <dgm:prSet presAssocID="{9502BF1D-30F3-4A4C-8BFC-A08AA08574D1}" presName="accent_3" presStyleCnt="0"/>
      <dgm:spPr/>
    </dgm:pt>
    <dgm:pt modelId="{F7BAE7AE-7382-4E9F-907F-0E0F0E791CD6}" type="pres">
      <dgm:prSet presAssocID="{9502BF1D-30F3-4A4C-8BFC-A08AA08574D1}" presName="accentRepeatNode" presStyleLbl="solidFgAcc1" presStyleIdx="2" presStyleCnt="3"/>
      <dgm:spPr/>
    </dgm:pt>
  </dgm:ptLst>
  <dgm:cxnLst>
    <dgm:cxn modelId="{FDD28E73-4C02-4031-9947-898DB24AE483}" type="presOf" srcId="{5C8EE287-4413-44B2-A61F-BB3010C47990}" destId="{B855C628-6E3C-48EC-9DF2-EF571CE65499}" srcOrd="0" destOrd="0" presId="urn:microsoft.com/office/officeart/2008/layout/VerticalCurvedList"/>
    <dgm:cxn modelId="{E125686A-7027-4B3E-85D4-2969942CEC73}" srcId="{96D9B564-06FE-4AA5-A771-36E304D46C45}" destId="{D47CCFC5-34B7-4F38-94C6-D4259339B8AE}" srcOrd="1" destOrd="0" parTransId="{5268319A-292C-40B1-BA58-6FB0AF006528}" sibTransId="{05CC8898-4DB9-4AD2-9946-748FB40D7827}"/>
    <dgm:cxn modelId="{8B51FB62-6D20-4E80-A086-3DBD17C3086D}" type="presOf" srcId="{96D9B564-06FE-4AA5-A771-36E304D46C45}" destId="{EF226A5D-8416-47F0-9105-E4E0A582061C}" srcOrd="0" destOrd="0" presId="urn:microsoft.com/office/officeart/2008/layout/VerticalCurvedList"/>
    <dgm:cxn modelId="{2635E599-DF41-4200-879B-5FCF650C588E}" srcId="{96D9B564-06FE-4AA5-A771-36E304D46C45}" destId="{B6F8B9CF-51AE-4129-953F-66A1B9032D01}" srcOrd="0" destOrd="0" parTransId="{70F449D3-5B15-41B5-8EE6-5233D1529888}" sibTransId="{5C8EE287-4413-44B2-A61F-BB3010C47990}"/>
    <dgm:cxn modelId="{F4C537FD-43C1-47C2-A079-EA35D45EAA72}" type="presOf" srcId="{B6F8B9CF-51AE-4129-953F-66A1B9032D01}" destId="{79FC1348-B357-4308-AD79-1D6604DDBCBE}" srcOrd="0" destOrd="0" presId="urn:microsoft.com/office/officeart/2008/layout/VerticalCurvedList"/>
    <dgm:cxn modelId="{78A377A2-5F08-4F05-9E67-30C605CB50AC}" type="presOf" srcId="{D47CCFC5-34B7-4F38-94C6-D4259339B8AE}" destId="{753471A1-A9EE-4F3A-8AD7-E2E99E3EA78F}" srcOrd="0" destOrd="0" presId="urn:microsoft.com/office/officeart/2008/layout/VerticalCurvedList"/>
    <dgm:cxn modelId="{1EBDA25D-4BFA-4FE6-BA01-16D428A4E024}" srcId="{96D9B564-06FE-4AA5-A771-36E304D46C45}" destId="{9502BF1D-30F3-4A4C-8BFC-A08AA08574D1}" srcOrd="2" destOrd="0" parTransId="{B6ECF331-6A0F-4266-95B5-09584B5C6198}" sibTransId="{310D3FBE-2198-4616-8B34-357F12061231}"/>
    <dgm:cxn modelId="{1203EFBA-90D6-438D-907D-64193428E1A9}" type="presOf" srcId="{9502BF1D-30F3-4A4C-8BFC-A08AA08574D1}" destId="{1F79760B-4845-4536-9220-F740823CC80B}" srcOrd="0" destOrd="0" presId="urn:microsoft.com/office/officeart/2008/layout/VerticalCurvedList"/>
    <dgm:cxn modelId="{05F04054-D183-4AFA-8EEC-D2F0CBDBDB34}" type="presParOf" srcId="{EF226A5D-8416-47F0-9105-E4E0A582061C}" destId="{91F1C3C6-C3D4-4FBA-BD16-A84F84DC4843}" srcOrd="0" destOrd="0" presId="urn:microsoft.com/office/officeart/2008/layout/VerticalCurvedList"/>
    <dgm:cxn modelId="{6903B989-95A9-4F6E-AB7E-7735651C77D2}" type="presParOf" srcId="{91F1C3C6-C3D4-4FBA-BD16-A84F84DC4843}" destId="{B9585474-636C-4093-AC3A-50F3CD52F037}" srcOrd="0" destOrd="0" presId="urn:microsoft.com/office/officeart/2008/layout/VerticalCurvedList"/>
    <dgm:cxn modelId="{5D495D9C-B90F-47F8-BA33-9169F17F42D1}" type="presParOf" srcId="{B9585474-636C-4093-AC3A-50F3CD52F037}" destId="{41E9D6A8-DCDB-4B04-A24D-FF388AAC863E}" srcOrd="0" destOrd="0" presId="urn:microsoft.com/office/officeart/2008/layout/VerticalCurvedList"/>
    <dgm:cxn modelId="{A7FBF193-8BAE-455A-AD54-8EB18761B089}" type="presParOf" srcId="{B9585474-636C-4093-AC3A-50F3CD52F037}" destId="{B855C628-6E3C-48EC-9DF2-EF571CE65499}" srcOrd="1" destOrd="0" presId="urn:microsoft.com/office/officeart/2008/layout/VerticalCurvedList"/>
    <dgm:cxn modelId="{9D73D40B-B2B1-4A85-8642-C3213ECE6A47}" type="presParOf" srcId="{B9585474-636C-4093-AC3A-50F3CD52F037}" destId="{CE14CE10-D31E-4BA5-87FC-B41144E5AFF8}" srcOrd="2" destOrd="0" presId="urn:microsoft.com/office/officeart/2008/layout/VerticalCurvedList"/>
    <dgm:cxn modelId="{E06323D7-05CB-43A0-A8B1-F1CCD693805F}" type="presParOf" srcId="{B9585474-636C-4093-AC3A-50F3CD52F037}" destId="{B669DABF-C3FC-46A1-9661-F3BABC842186}" srcOrd="3" destOrd="0" presId="urn:microsoft.com/office/officeart/2008/layout/VerticalCurvedList"/>
    <dgm:cxn modelId="{AC45BD3E-A263-48DC-95C7-8D76743A5AC2}" type="presParOf" srcId="{91F1C3C6-C3D4-4FBA-BD16-A84F84DC4843}" destId="{79FC1348-B357-4308-AD79-1D6604DDBCBE}" srcOrd="1" destOrd="0" presId="urn:microsoft.com/office/officeart/2008/layout/VerticalCurvedList"/>
    <dgm:cxn modelId="{EC04CC98-DEDC-4D7C-9076-8DAE5B7A6EA3}" type="presParOf" srcId="{91F1C3C6-C3D4-4FBA-BD16-A84F84DC4843}" destId="{3A136757-94AE-420B-926F-BD207DA99914}" srcOrd="2" destOrd="0" presId="urn:microsoft.com/office/officeart/2008/layout/VerticalCurvedList"/>
    <dgm:cxn modelId="{E2CAD621-265D-4247-A18A-7CFA6DAE9457}" type="presParOf" srcId="{3A136757-94AE-420B-926F-BD207DA99914}" destId="{239C9679-A253-4F04-A8D8-9E4A50B73120}" srcOrd="0" destOrd="0" presId="urn:microsoft.com/office/officeart/2008/layout/VerticalCurvedList"/>
    <dgm:cxn modelId="{11456CFE-5A92-424D-A25D-97F49BFAD563}" type="presParOf" srcId="{91F1C3C6-C3D4-4FBA-BD16-A84F84DC4843}" destId="{753471A1-A9EE-4F3A-8AD7-E2E99E3EA78F}" srcOrd="3" destOrd="0" presId="urn:microsoft.com/office/officeart/2008/layout/VerticalCurvedList"/>
    <dgm:cxn modelId="{D1F073E8-7EC6-46C7-A4A3-781ED26FDC6B}" type="presParOf" srcId="{91F1C3C6-C3D4-4FBA-BD16-A84F84DC4843}" destId="{CAE911C2-EBAF-4826-8316-818EE3980C11}" srcOrd="4" destOrd="0" presId="urn:microsoft.com/office/officeart/2008/layout/VerticalCurvedList"/>
    <dgm:cxn modelId="{59F4E2CA-EF89-4F65-B085-7EAD6318D807}" type="presParOf" srcId="{CAE911C2-EBAF-4826-8316-818EE3980C11}" destId="{F2CFA800-3E00-41F7-BF03-7F58FDAE57CE}" srcOrd="0" destOrd="0" presId="urn:microsoft.com/office/officeart/2008/layout/VerticalCurvedList"/>
    <dgm:cxn modelId="{49ACCACF-2F5C-44D6-8EA9-8E7EBCE90B6D}" type="presParOf" srcId="{91F1C3C6-C3D4-4FBA-BD16-A84F84DC4843}" destId="{1F79760B-4845-4536-9220-F740823CC80B}" srcOrd="5" destOrd="0" presId="urn:microsoft.com/office/officeart/2008/layout/VerticalCurvedList"/>
    <dgm:cxn modelId="{FBFAEDF8-6F7B-4266-BA5A-B0E3C977B167}" type="presParOf" srcId="{91F1C3C6-C3D4-4FBA-BD16-A84F84DC4843}" destId="{A9B25340-D6AC-4665-99CF-4CBBAFF752B3}" srcOrd="6" destOrd="0" presId="urn:microsoft.com/office/officeart/2008/layout/VerticalCurvedList"/>
    <dgm:cxn modelId="{69FB2E76-1DC7-4FAD-88A4-3BA60FE39B0B}" type="presParOf" srcId="{A9B25340-D6AC-4665-99CF-4CBBAFF752B3}" destId="{F7BAE7AE-7382-4E9F-907F-0E0F0E791C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98DBE-6F08-465C-BB0F-CBF29CF707EA}">
      <dsp:nvSpPr>
        <dsp:cNvPr id="0" name=""/>
        <dsp:cNvSpPr/>
      </dsp:nvSpPr>
      <dsp:spPr>
        <a:xfrm rot="10800000">
          <a:off x="1396569" y="3030"/>
          <a:ext cx="5024478" cy="52402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079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smtClean="0"/>
            <a:t>Introducción</a:t>
          </a:r>
          <a:endParaRPr lang="es-EC" sz="2500" kern="1200"/>
        </a:p>
      </dsp:txBody>
      <dsp:txXfrm rot="10800000">
        <a:off x="1527574" y="3030"/>
        <a:ext cx="4893473" cy="524022"/>
      </dsp:txXfrm>
    </dsp:sp>
    <dsp:sp modelId="{8710226F-D8AF-4F73-940E-619AA4A4F8AF}">
      <dsp:nvSpPr>
        <dsp:cNvPr id="0" name=""/>
        <dsp:cNvSpPr/>
      </dsp:nvSpPr>
      <dsp:spPr>
        <a:xfrm>
          <a:off x="1134558" y="3030"/>
          <a:ext cx="524022" cy="524022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8ED719-0DCE-4FF2-9A0B-FE015EB5FB45}">
      <dsp:nvSpPr>
        <dsp:cNvPr id="0" name=""/>
        <dsp:cNvSpPr/>
      </dsp:nvSpPr>
      <dsp:spPr>
        <a:xfrm rot="10800000">
          <a:off x="1396569" y="683478"/>
          <a:ext cx="5024478" cy="52402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079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smtClean="0"/>
            <a:t>Objetivos</a:t>
          </a:r>
          <a:endParaRPr lang="es-EC" sz="2500" kern="1200"/>
        </a:p>
      </dsp:txBody>
      <dsp:txXfrm rot="10800000">
        <a:off x="1527574" y="683478"/>
        <a:ext cx="4893473" cy="524022"/>
      </dsp:txXfrm>
    </dsp:sp>
    <dsp:sp modelId="{3B55B808-4774-45D3-B0BB-567DCFA87465}">
      <dsp:nvSpPr>
        <dsp:cNvPr id="0" name=""/>
        <dsp:cNvSpPr/>
      </dsp:nvSpPr>
      <dsp:spPr>
        <a:xfrm>
          <a:off x="1134558" y="683478"/>
          <a:ext cx="524022" cy="524022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F37410-51E1-46E5-A500-53D992C289D0}">
      <dsp:nvSpPr>
        <dsp:cNvPr id="0" name=""/>
        <dsp:cNvSpPr/>
      </dsp:nvSpPr>
      <dsp:spPr>
        <a:xfrm rot="10800000">
          <a:off x="1396569" y="1363925"/>
          <a:ext cx="5024478" cy="52402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079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smtClean="0"/>
            <a:t>Materiales y métodos</a:t>
          </a:r>
          <a:endParaRPr lang="es-EC" sz="2500" kern="1200"/>
        </a:p>
      </dsp:txBody>
      <dsp:txXfrm rot="10800000">
        <a:off x="1527574" y="1363925"/>
        <a:ext cx="4893473" cy="524022"/>
      </dsp:txXfrm>
    </dsp:sp>
    <dsp:sp modelId="{6F605768-8180-44C5-B154-1E844AB16916}">
      <dsp:nvSpPr>
        <dsp:cNvPr id="0" name=""/>
        <dsp:cNvSpPr/>
      </dsp:nvSpPr>
      <dsp:spPr>
        <a:xfrm>
          <a:off x="1134558" y="1363925"/>
          <a:ext cx="524022" cy="524022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639E7C-98E8-4F80-BC07-B4304068B0E7}">
      <dsp:nvSpPr>
        <dsp:cNvPr id="0" name=""/>
        <dsp:cNvSpPr/>
      </dsp:nvSpPr>
      <dsp:spPr>
        <a:xfrm rot="10800000">
          <a:off x="1396569" y="2044372"/>
          <a:ext cx="5024478" cy="52402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079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smtClean="0"/>
            <a:t>Hipótesis</a:t>
          </a:r>
          <a:endParaRPr lang="es-EC" sz="2500" kern="1200"/>
        </a:p>
      </dsp:txBody>
      <dsp:txXfrm rot="10800000">
        <a:off x="1527574" y="2044372"/>
        <a:ext cx="4893473" cy="524022"/>
      </dsp:txXfrm>
    </dsp:sp>
    <dsp:sp modelId="{96B283CA-2AD8-4B46-BB40-8033BEE01DE6}">
      <dsp:nvSpPr>
        <dsp:cNvPr id="0" name=""/>
        <dsp:cNvSpPr/>
      </dsp:nvSpPr>
      <dsp:spPr>
        <a:xfrm>
          <a:off x="1134558" y="2044372"/>
          <a:ext cx="524022" cy="524022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08A0B0-A840-4CD6-818B-164E6BEFE22D}">
      <dsp:nvSpPr>
        <dsp:cNvPr id="0" name=""/>
        <dsp:cNvSpPr/>
      </dsp:nvSpPr>
      <dsp:spPr>
        <a:xfrm rot="10800000">
          <a:off x="1396569" y="2724820"/>
          <a:ext cx="5024478" cy="52402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079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smtClean="0"/>
            <a:t>Resultados y discusión</a:t>
          </a:r>
          <a:endParaRPr lang="es-EC" sz="2500" kern="1200"/>
        </a:p>
      </dsp:txBody>
      <dsp:txXfrm rot="10800000">
        <a:off x="1527574" y="2724820"/>
        <a:ext cx="4893473" cy="524022"/>
      </dsp:txXfrm>
    </dsp:sp>
    <dsp:sp modelId="{5375DB58-DF81-4250-9EF9-0185A0F805C4}">
      <dsp:nvSpPr>
        <dsp:cNvPr id="0" name=""/>
        <dsp:cNvSpPr/>
      </dsp:nvSpPr>
      <dsp:spPr>
        <a:xfrm>
          <a:off x="1134558" y="2724820"/>
          <a:ext cx="524022" cy="524022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A06D2E-DBDD-4994-9BEA-3A1D5366C759}">
      <dsp:nvSpPr>
        <dsp:cNvPr id="0" name=""/>
        <dsp:cNvSpPr/>
      </dsp:nvSpPr>
      <dsp:spPr>
        <a:xfrm rot="10800000">
          <a:off x="1396569" y="3405267"/>
          <a:ext cx="5024478" cy="52402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079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smtClean="0"/>
            <a:t>Conclusiones</a:t>
          </a:r>
          <a:endParaRPr lang="es-EC" sz="2500" kern="1200"/>
        </a:p>
      </dsp:txBody>
      <dsp:txXfrm rot="10800000">
        <a:off x="1527574" y="3405267"/>
        <a:ext cx="4893473" cy="524022"/>
      </dsp:txXfrm>
    </dsp:sp>
    <dsp:sp modelId="{E107D63E-D3AA-40DA-B626-743D05CF8A0D}">
      <dsp:nvSpPr>
        <dsp:cNvPr id="0" name=""/>
        <dsp:cNvSpPr/>
      </dsp:nvSpPr>
      <dsp:spPr>
        <a:xfrm>
          <a:off x="1134558" y="3405267"/>
          <a:ext cx="524022" cy="524022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8DC87A-638D-41E9-B945-8321DD7B76A8}">
      <dsp:nvSpPr>
        <dsp:cNvPr id="0" name=""/>
        <dsp:cNvSpPr/>
      </dsp:nvSpPr>
      <dsp:spPr>
        <a:xfrm rot="10800000">
          <a:off x="1396569" y="4085715"/>
          <a:ext cx="5024478" cy="52402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079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smtClean="0"/>
            <a:t>Recomendaciones</a:t>
          </a:r>
          <a:endParaRPr lang="es-EC" sz="2500" kern="1200"/>
        </a:p>
      </dsp:txBody>
      <dsp:txXfrm rot="10800000">
        <a:off x="1527574" y="4085715"/>
        <a:ext cx="4893473" cy="524022"/>
      </dsp:txXfrm>
    </dsp:sp>
    <dsp:sp modelId="{F63EBEDB-849E-4464-8E77-12AE18EF06DB}">
      <dsp:nvSpPr>
        <dsp:cNvPr id="0" name=""/>
        <dsp:cNvSpPr/>
      </dsp:nvSpPr>
      <dsp:spPr>
        <a:xfrm>
          <a:off x="1134558" y="4085715"/>
          <a:ext cx="524022" cy="524022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A1D9C9-C3BA-4E92-9128-E8F063CD2552}">
      <dsp:nvSpPr>
        <dsp:cNvPr id="0" name=""/>
        <dsp:cNvSpPr/>
      </dsp:nvSpPr>
      <dsp:spPr>
        <a:xfrm rot="10800000">
          <a:off x="1396569" y="4766162"/>
          <a:ext cx="5024478" cy="52402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079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smtClean="0"/>
            <a:t>Agradecimientos</a:t>
          </a:r>
          <a:endParaRPr lang="es-EC" sz="2500" kern="1200"/>
        </a:p>
      </dsp:txBody>
      <dsp:txXfrm rot="10800000">
        <a:off x="1527574" y="4766162"/>
        <a:ext cx="4893473" cy="524022"/>
      </dsp:txXfrm>
    </dsp:sp>
    <dsp:sp modelId="{F9739953-2653-4885-B0E8-B0EB9316124F}">
      <dsp:nvSpPr>
        <dsp:cNvPr id="0" name=""/>
        <dsp:cNvSpPr/>
      </dsp:nvSpPr>
      <dsp:spPr>
        <a:xfrm>
          <a:off x="1134558" y="4766162"/>
          <a:ext cx="524022" cy="524022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070DD-B3A5-4F9E-9518-C35A1842DF67}">
      <dsp:nvSpPr>
        <dsp:cNvPr id="0" name=""/>
        <dsp:cNvSpPr/>
      </dsp:nvSpPr>
      <dsp:spPr>
        <a:xfrm>
          <a:off x="959079" y="4913"/>
          <a:ext cx="2609147" cy="652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/>
            <a:t>Ingesta de esporas</a:t>
          </a:r>
          <a:endParaRPr lang="es-EC" sz="1600" kern="1200"/>
        </a:p>
      </dsp:txBody>
      <dsp:txXfrm>
        <a:off x="978184" y="24018"/>
        <a:ext cx="2570937" cy="614076"/>
      </dsp:txXfrm>
    </dsp:sp>
    <dsp:sp modelId="{2C1804B1-0CFF-4481-99B1-ADBFDEFC0B28}">
      <dsp:nvSpPr>
        <dsp:cNvPr id="0" name=""/>
        <dsp:cNvSpPr/>
      </dsp:nvSpPr>
      <dsp:spPr>
        <a:xfrm rot="5400000">
          <a:off x="2141349" y="673507"/>
          <a:ext cx="244607" cy="293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-5400000">
        <a:off x="2175594" y="697968"/>
        <a:ext cx="176117" cy="171225"/>
      </dsp:txXfrm>
    </dsp:sp>
    <dsp:sp modelId="{2D4379AF-1180-4A6A-8089-7B1EA31611B4}">
      <dsp:nvSpPr>
        <dsp:cNvPr id="0" name=""/>
        <dsp:cNvSpPr/>
      </dsp:nvSpPr>
      <dsp:spPr>
        <a:xfrm>
          <a:off x="959079" y="983343"/>
          <a:ext cx="2609147" cy="652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/>
            <a:t>Ingreso en células epiteliales del intestino medio</a:t>
          </a:r>
          <a:endParaRPr lang="es-EC" sz="1600" kern="1200"/>
        </a:p>
      </dsp:txBody>
      <dsp:txXfrm>
        <a:off x="978184" y="1002448"/>
        <a:ext cx="2570937" cy="614076"/>
      </dsp:txXfrm>
    </dsp:sp>
    <dsp:sp modelId="{4E95CFEE-36D5-4EE9-8493-672442B08BF0}">
      <dsp:nvSpPr>
        <dsp:cNvPr id="0" name=""/>
        <dsp:cNvSpPr/>
      </dsp:nvSpPr>
      <dsp:spPr>
        <a:xfrm rot="5400000">
          <a:off x="2141349" y="1651937"/>
          <a:ext cx="244607" cy="293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-5400000">
        <a:off x="2175594" y="1676398"/>
        <a:ext cx="176117" cy="171225"/>
      </dsp:txXfrm>
    </dsp:sp>
    <dsp:sp modelId="{6854EE78-507E-4D33-B84F-21947E2EEB00}">
      <dsp:nvSpPr>
        <dsp:cNvPr id="0" name=""/>
        <dsp:cNvSpPr/>
      </dsp:nvSpPr>
      <dsp:spPr>
        <a:xfrm>
          <a:off x="959079" y="1961773"/>
          <a:ext cx="2609147" cy="652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Esporas se multiplican</a:t>
          </a:r>
          <a:endParaRPr lang="es-EC" sz="1600" kern="1200" dirty="0"/>
        </a:p>
      </dsp:txBody>
      <dsp:txXfrm>
        <a:off x="978184" y="1980878"/>
        <a:ext cx="2570937" cy="614076"/>
      </dsp:txXfrm>
    </dsp:sp>
    <dsp:sp modelId="{1D37CFAF-FDE9-432A-B208-C551CE6F7F8D}">
      <dsp:nvSpPr>
        <dsp:cNvPr id="0" name=""/>
        <dsp:cNvSpPr/>
      </dsp:nvSpPr>
      <dsp:spPr>
        <a:xfrm rot="5400000">
          <a:off x="2141349" y="2630367"/>
          <a:ext cx="244607" cy="293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-5400000">
        <a:off x="2175594" y="2654828"/>
        <a:ext cx="176117" cy="171225"/>
      </dsp:txXfrm>
    </dsp:sp>
    <dsp:sp modelId="{A28B6E8B-A2FB-49BE-8A6C-A2A9089B6716}">
      <dsp:nvSpPr>
        <dsp:cNvPr id="0" name=""/>
        <dsp:cNvSpPr/>
      </dsp:nvSpPr>
      <dsp:spPr>
        <a:xfrm>
          <a:off x="959079" y="2940204"/>
          <a:ext cx="2609147" cy="652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/>
            <a:t>Formación de una cadena de esporas, se desprenden</a:t>
          </a:r>
          <a:endParaRPr lang="es-EC" sz="1600" kern="1200"/>
        </a:p>
      </dsp:txBody>
      <dsp:txXfrm>
        <a:off x="978184" y="2959309"/>
        <a:ext cx="2570937" cy="614076"/>
      </dsp:txXfrm>
    </dsp:sp>
    <dsp:sp modelId="{9E9C03B4-99D4-4738-8E92-226FC44A382E}">
      <dsp:nvSpPr>
        <dsp:cNvPr id="0" name=""/>
        <dsp:cNvSpPr/>
      </dsp:nvSpPr>
      <dsp:spPr>
        <a:xfrm rot="5400000">
          <a:off x="2141349" y="3608798"/>
          <a:ext cx="244607" cy="293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-5400000">
        <a:off x="2175594" y="3633259"/>
        <a:ext cx="176117" cy="171225"/>
      </dsp:txXfrm>
    </dsp:sp>
    <dsp:sp modelId="{0E6EE3B5-7CA4-40B8-8EF3-D107F0335E3D}">
      <dsp:nvSpPr>
        <dsp:cNvPr id="0" name=""/>
        <dsp:cNvSpPr/>
      </dsp:nvSpPr>
      <dsp:spPr>
        <a:xfrm>
          <a:off x="959079" y="3918634"/>
          <a:ext cx="2609147" cy="652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Con el aumento del numero de esporas se produce lisis celular</a:t>
          </a:r>
          <a:endParaRPr lang="es-EC" sz="1600" kern="1200" dirty="0"/>
        </a:p>
      </dsp:txBody>
      <dsp:txXfrm>
        <a:off x="978184" y="3937739"/>
        <a:ext cx="2570937" cy="614076"/>
      </dsp:txXfrm>
    </dsp:sp>
    <dsp:sp modelId="{C907F4B3-1982-43B7-86FB-42C720BF77C5}">
      <dsp:nvSpPr>
        <dsp:cNvPr id="0" name=""/>
        <dsp:cNvSpPr/>
      </dsp:nvSpPr>
      <dsp:spPr>
        <a:xfrm rot="5400000">
          <a:off x="2141349" y="4587228"/>
          <a:ext cx="244607" cy="293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-5400000">
        <a:off x="2175594" y="4611689"/>
        <a:ext cx="176117" cy="171225"/>
      </dsp:txXfrm>
    </dsp:sp>
    <dsp:sp modelId="{E3766C66-C6CA-407F-97CE-F0754EBD35F2}">
      <dsp:nvSpPr>
        <dsp:cNvPr id="0" name=""/>
        <dsp:cNvSpPr/>
      </dsp:nvSpPr>
      <dsp:spPr>
        <a:xfrm>
          <a:off x="959079" y="4897064"/>
          <a:ext cx="2609147" cy="652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Esporas infecciosas se liberan. Se excretan o se almacenan en el intestino   </a:t>
          </a:r>
          <a:endParaRPr lang="es-EC" sz="1600" kern="1200" dirty="0"/>
        </a:p>
      </dsp:txBody>
      <dsp:txXfrm>
        <a:off x="978184" y="4916169"/>
        <a:ext cx="2570937" cy="6140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F8E70-F9EB-489F-A6BD-4DFA89FD9143}">
      <dsp:nvSpPr>
        <dsp:cNvPr id="0" name=""/>
        <dsp:cNvSpPr/>
      </dsp:nvSpPr>
      <dsp:spPr>
        <a:xfrm>
          <a:off x="6556" y="0"/>
          <a:ext cx="2810492" cy="9563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smtClean="0"/>
            <a:t>a través de los excrementos de las abejas enfermas</a:t>
          </a:r>
          <a:endParaRPr lang="es-EC" sz="1700" kern="1200"/>
        </a:p>
      </dsp:txBody>
      <dsp:txXfrm>
        <a:off x="34567" y="28011"/>
        <a:ext cx="2754470" cy="900360"/>
      </dsp:txXfrm>
    </dsp:sp>
    <dsp:sp modelId="{06AB149F-9513-41D5-90F8-B64377D16BEC}">
      <dsp:nvSpPr>
        <dsp:cNvPr id="0" name=""/>
        <dsp:cNvSpPr/>
      </dsp:nvSpPr>
      <dsp:spPr>
        <a:xfrm rot="5400000">
          <a:off x="1232481" y="980291"/>
          <a:ext cx="358643" cy="430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 rot="-5400000">
        <a:off x="1282692" y="1016155"/>
        <a:ext cx="258223" cy="251050"/>
      </dsp:txXfrm>
    </dsp:sp>
    <dsp:sp modelId="{F338F0EE-2927-472C-B5A1-74E3D6E59F69}">
      <dsp:nvSpPr>
        <dsp:cNvPr id="0" name=""/>
        <dsp:cNvSpPr/>
      </dsp:nvSpPr>
      <dsp:spPr>
        <a:xfrm>
          <a:off x="6556" y="1434573"/>
          <a:ext cx="2810492" cy="9563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smtClean="0"/>
            <a:t>ingesta de alimentos contaminados </a:t>
          </a:r>
          <a:endParaRPr lang="es-EC" sz="1700" kern="1200"/>
        </a:p>
      </dsp:txBody>
      <dsp:txXfrm>
        <a:off x="34567" y="1462584"/>
        <a:ext cx="2754470" cy="900360"/>
      </dsp:txXfrm>
    </dsp:sp>
    <dsp:sp modelId="{A5F0B54A-E240-4A99-984F-97B507B6AE0D}">
      <dsp:nvSpPr>
        <dsp:cNvPr id="0" name=""/>
        <dsp:cNvSpPr/>
      </dsp:nvSpPr>
      <dsp:spPr>
        <a:xfrm rot="5400000">
          <a:off x="1232481" y="2414864"/>
          <a:ext cx="358643" cy="430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 rot="-5400000">
        <a:off x="1282692" y="2450728"/>
        <a:ext cx="258223" cy="251050"/>
      </dsp:txXfrm>
    </dsp:sp>
    <dsp:sp modelId="{6A0114C2-6937-4BE2-883A-B2A8E9274F41}">
      <dsp:nvSpPr>
        <dsp:cNvPr id="0" name=""/>
        <dsp:cNvSpPr/>
      </dsp:nvSpPr>
      <dsp:spPr>
        <a:xfrm>
          <a:off x="6556" y="2869146"/>
          <a:ext cx="2810492" cy="9563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smtClean="0"/>
            <a:t>al momento que las abejas limpian el material fecal de individuos infectados</a:t>
          </a:r>
          <a:endParaRPr lang="es-EC" sz="1700" kern="1200"/>
        </a:p>
      </dsp:txBody>
      <dsp:txXfrm>
        <a:off x="34567" y="2897157"/>
        <a:ext cx="2754470" cy="9003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DF3BA-7AA9-4BF7-A476-5D1C1C9F6B44}">
      <dsp:nvSpPr>
        <dsp:cNvPr id="0" name=""/>
        <dsp:cNvSpPr/>
      </dsp:nvSpPr>
      <dsp:spPr>
        <a:xfrm>
          <a:off x="50174" y="1867"/>
          <a:ext cx="2779485" cy="6948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/>
            <a:t>desplazamiento de abejas infectadas y zánganos,</a:t>
          </a:r>
          <a:endParaRPr lang="es-EC" sz="1600" kern="1200"/>
        </a:p>
      </dsp:txBody>
      <dsp:txXfrm>
        <a:off x="70526" y="22219"/>
        <a:ext cx="2738781" cy="654167"/>
      </dsp:txXfrm>
    </dsp:sp>
    <dsp:sp modelId="{76831B04-1291-4044-9B0A-71A48388316E}">
      <dsp:nvSpPr>
        <dsp:cNvPr id="0" name=""/>
        <dsp:cNvSpPr/>
      </dsp:nvSpPr>
      <dsp:spPr>
        <a:xfrm rot="5400000">
          <a:off x="1309629" y="714111"/>
          <a:ext cx="260576" cy="3126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-5400000">
        <a:off x="1346110" y="740169"/>
        <a:ext cx="187616" cy="182403"/>
      </dsp:txXfrm>
    </dsp:sp>
    <dsp:sp modelId="{E5CB783E-0A90-42F2-BA64-7EDFF2804F49}">
      <dsp:nvSpPr>
        <dsp:cNvPr id="0" name=""/>
        <dsp:cNvSpPr/>
      </dsp:nvSpPr>
      <dsp:spPr>
        <a:xfrm>
          <a:off x="50174" y="1044174"/>
          <a:ext cx="2779485" cy="6948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/>
            <a:t>el intercambio de material contaminado entre colmenas</a:t>
          </a:r>
          <a:endParaRPr lang="es-EC" sz="1600" kern="1200"/>
        </a:p>
      </dsp:txBody>
      <dsp:txXfrm>
        <a:off x="70526" y="1064526"/>
        <a:ext cx="2738781" cy="654167"/>
      </dsp:txXfrm>
    </dsp:sp>
    <dsp:sp modelId="{186B3FD0-67B7-461F-BC8B-0DA685C86982}">
      <dsp:nvSpPr>
        <dsp:cNvPr id="0" name=""/>
        <dsp:cNvSpPr/>
      </dsp:nvSpPr>
      <dsp:spPr>
        <a:xfrm rot="5400000">
          <a:off x="1309629" y="1756417"/>
          <a:ext cx="260576" cy="3126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-5400000">
        <a:off x="1346110" y="1782475"/>
        <a:ext cx="187616" cy="182403"/>
      </dsp:txXfrm>
    </dsp:sp>
    <dsp:sp modelId="{24D87070-944A-4AD5-953D-463999690EA8}">
      <dsp:nvSpPr>
        <dsp:cNvPr id="0" name=""/>
        <dsp:cNvSpPr/>
      </dsp:nvSpPr>
      <dsp:spPr>
        <a:xfrm>
          <a:off x="50174" y="2086481"/>
          <a:ext cx="2779485" cy="6948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el mal saneamiento de </a:t>
          </a:r>
          <a:r>
            <a:rPr lang="es-EC" sz="1600" kern="1200" dirty="0" err="1" smtClean="0"/>
            <a:t>apiarios</a:t>
          </a:r>
          <a:endParaRPr lang="es-EC" sz="1600" kern="1200" dirty="0"/>
        </a:p>
      </dsp:txBody>
      <dsp:txXfrm>
        <a:off x="70526" y="2106833"/>
        <a:ext cx="2738781" cy="654167"/>
      </dsp:txXfrm>
    </dsp:sp>
    <dsp:sp modelId="{57B4047A-FE2E-425E-A54F-EC6FE39DCDC9}">
      <dsp:nvSpPr>
        <dsp:cNvPr id="0" name=""/>
        <dsp:cNvSpPr/>
      </dsp:nvSpPr>
      <dsp:spPr>
        <a:xfrm rot="5400000">
          <a:off x="1309629" y="2798724"/>
          <a:ext cx="260576" cy="3126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-5400000">
        <a:off x="1346110" y="2824782"/>
        <a:ext cx="187616" cy="182403"/>
      </dsp:txXfrm>
    </dsp:sp>
    <dsp:sp modelId="{D23B1D11-A9D7-436B-BBE8-477E0529839C}">
      <dsp:nvSpPr>
        <dsp:cNvPr id="0" name=""/>
        <dsp:cNvSpPr/>
      </dsp:nvSpPr>
      <dsp:spPr>
        <a:xfrm>
          <a:off x="50174" y="3128788"/>
          <a:ext cx="2779485" cy="6948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/>
            <a:t>visitar flores contaminadas </a:t>
          </a:r>
          <a:endParaRPr lang="es-EC" sz="1600" kern="1200" dirty="0"/>
        </a:p>
      </dsp:txBody>
      <dsp:txXfrm>
        <a:off x="70526" y="3149140"/>
        <a:ext cx="2738781" cy="6541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AA1FC-A53E-4067-A117-1A33DE89029C}">
      <dsp:nvSpPr>
        <dsp:cNvPr id="0" name=""/>
        <dsp:cNvSpPr/>
      </dsp:nvSpPr>
      <dsp:spPr>
        <a:xfrm rot="5400000">
          <a:off x="6800474" y="-2755542"/>
          <a:ext cx="1141067" cy="6937419"/>
        </a:xfrm>
        <a:prstGeom prst="round2SameRect">
          <a:avLst/>
        </a:prstGeom>
        <a:solidFill>
          <a:srgbClr val="EA6312">
            <a:tint val="40000"/>
            <a:alpha val="90000"/>
            <a:hueOff val="0"/>
            <a:satOff val="0"/>
            <a:lumOff val="0"/>
            <a:alphaOff val="0"/>
          </a:srgbClr>
        </a:solidFill>
        <a:ln w="9525" cap="rnd" cmpd="sng" algn="ctr">
          <a:solidFill>
            <a:srgbClr val="EA631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just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Optimizar un protocolo de PCR múltiple y convencional para el diagnóstico y caracterización molecular de </a:t>
          </a:r>
          <a:r>
            <a:rPr lang="es-EC" sz="1700" i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Nosema </a:t>
          </a:r>
          <a:r>
            <a:rPr lang="es-EC" sz="1700" i="1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apis</a:t>
          </a:r>
          <a:r>
            <a:rPr lang="es-EC" sz="1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y </a:t>
          </a:r>
          <a:r>
            <a:rPr lang="es-EC" sz="1700" i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Nosema </a:t>
          </a:r>
          <a:r>
            <a:rPr lang="es-EC" sz="1700" i="1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ceranae</a:t>
          </a:r>
          <a:r>
            <a:rPr lang="es-EC" sz="1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en </a:t>
          </a:r>
          <a:r>
            <a:rPr lang="es-EC" sz="17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apiarios</a:t>
          </a:r>
          <a:r>
            <a:rPr lang="es-EC" sz="1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de las provincias de Carchi, Imbabura y Pichincha – Ecuador.</a:t>
          </a:r>
          <a:endParaRPr lang="es-EC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 rot="-5400000">
        <a:off x="3902298" y="198336"/>
        <a:ext cx="6881717" cy="1029663"/>
      </dsp:txXfrm>
    </dsp:sp>
    <dsp:sp modelId="{5968ACE7-2563-4722-A68F-475AD509F4B2}">
      <dsp:nvSpPr>
        <dsp:cNvPr id="0" name=""/>
        <dsp:cNvSpPr/>
      </dsp:nvSpPr>
      <dsp:spPr>
        <a:xfrm>
          <a:off x="0" y="0"/>
          <a:ext cx="3902298" cy="1426334"/>
        </a:xfrm>
        <a:prstGeom prst="roundRect">
          <a:avLst/>
        </a:prstGeom>
        <a:gradFill rotWithShape="0">
          <a:gsLst>
            <a:gs pos="0">
              <a:srgbClr val="EA6312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EA6312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Objetivo General</a:t>
          </a:r>
          <a:endParaRPr lang="es-EC" sz="4000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69628" y="69628"/>
        <a:ext cx="3763042" cy="12870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C5061-8F98-44D5-AC07-3EFD2933FB93}">
      <dsp:nvSpPr>
        <dsp:cNvPr id="0" name=""/>
        <dsp:cNvSpPr/>
      </dsp:nvSpPr>
      <dsp:spPr>
        <a:xfrm rot="5400000">
          <a:off x="6062514" y="-1833092"/>
          <a:ext cx="2616987" cy="6937419"/>
        </a:xfrm>
        <a:prstGeom prst="round2SameRect">
          <a:avLst/>
        </a:prstGeom>
        <a:solidFill>
          <a:srgbClr val="B01513">
            <a:alpha val="90000"/>
            <a:tint val="40000"/>
            <a:hueOff val="0"/>
            <a:satOff val="0"/>
            <a:lumOff val="0"/>
            <a:alphaOff val="0"/>
          </a:srgbClr>
        </a:solidFill>
        <a:ln w="9525" cap="rnd" cmpd="sng" algn="ctr">
          <a:solidFill>
            <a:srgbClr val="B0151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Optimizar un protocolo de extracción de ADN a partir de abejas. </a:t>
          </a:r>
          <a:endParaRPr lang="es-EC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Optimizar un protocolo de Reacción en Cadena de la Polimerasa múltiple (PCR-múltiple) y convencional para diagnóstico e identificación de  </a:t>
          </a:r>
          <a:r>
            <a:rPr lang="es-EC" sz="1600" i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Nosema </a:t>
          </a:r>
          <a:r>
            <a:rPr lang="es-EC" sz="16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spp</a:t>
          </a:r>
          <a:r>
            <a:rPr lang="es-EC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.</a:t>
          </a:r>
          <a:endParaRPr lang="es-EC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Seleccionar, clonar, secuenciar y analizar la filogenia de muestras positivas a  </a:t>
          </a:r>
          <a:r>
            <a:rPr lang="es-EC" sz="1600" i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Nosema </a:t>
          </a:r>
          <a:r>
            <a:rPr lang="es-EC" sz="16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spp</a:t>
          </a:r>
          <a:r>
            <a:rPr lang="es-EC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. de </a:t>
          </a:r>
          <a:r>
            <a:rPr lang="es-EC" sz="16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apiarios</a:t>
          </a:r>
          <a:r>
            <a:rPr lang="es-EC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de Carchi, Imbabura y Pichincha-Ecuador.</a:t>
          </a:r>
          <a:endParaRPr lang="es-EC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Analizar la sensibilidad analítica y sensibilidad diagnóstica de la prueba de PCR-múltiple. </a:t>
          </a:r>
          <a:endParaRPr lang="es-EC" sz="1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 rot="-5400000">
        <a:off x="3902299" y="454874"/>
        <a:ext cx="6809668" cy="2361485"/>
      </dsp:txXfrm>
    </dsp:sp>
    <dsp:sp modelId="{86139841-CA74-4229-B8DA-050B83C17DCC}">
      <dsp:nvSpPr>
        <dsp:cNvPr id="0" name=""/>
        <dsp:cNvSpPr/>
      </dsp:nvSpPr>
      <dsp:spPr>
        <a:xfrm>
          <a:off x="0" y="0"/>
          <a:ext cx="3902298" cy="3271234"/>
        </a:xfrm>
        <a:prstGeom prst="roundRect">
          <a:avLst/>
        </a:prstGeom>
        <a:gradFill rotWithShape="0">
          <a:gsLst>
            <a:gs pos="0">
              <a:srgbClr val="B01513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B01513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Objetivo Específicos</a:t>
          </a:r>
          <a:endParaRPr lang="es-EC" sz="4000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159688" y="159688"/>
        <a:ext cx="3582922" cy="29518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5C628-6E3C-48EC-9DF2-EF571CE65499}">
      <dsp:nvSpPr>
        <dsp:cNvPr id="0" name=""/>
        <dsp:cNvSpPr/>
      </dsp:nvSpPr>
      <dsp:spPr>
        <a:xfrm>
          <a:off x="-5278050" y="-702681"/>
          <a:ext cx="6285386" cy="6285386"/>
        </a:xfrm>
        <a:prstGeom prst="blockArc">
          <a:avLst>
            <a:gd name="adj1" fmla="val 18900000"/>
            <a:gd name="adj2" fmla="val 2700000"/>
            <a:gd name="adj3" fmla="val 344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FC1348-B357-4308-AD79-1D6604DDBCBE}">
      <dsp:nvSpPr>
        <dsp:cNvPr id="0" name=""/>
        <dsp:cNvSpPr/>
      </dsp:nvSpPr>
      <dsp:spPr>
        <a:xfrm>
          <a:off x="648000" y="572575"/>
          <a:ext cx="3022445" cy="933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1139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Condiciones de reacción</a:t>
          </a:r>
          <a:endParaRPr lang="es-EC" sz="2600" kern="1200" dirty="0"/>
        </a:p>
      </dsp:txBody>
      <dsp:txXfrm>
        <a:off x="648000" y="572575"/>
        <a:ext cx="3022445" cy="933718"/>
      </dsp:txXfrm>
    </dsp:sp>
    <dsp:sp modelId="{239C9679-A253-4F04-A8D8-9E4A50B73120}">
      <dsp:nvSpPr>
        <dsp:cNvPr id="0" name=""/>
        <dsp:cNvSpPr/>
      </dsp:nvSpPr>
      <dsp:spPr>
        <a:xfrm>
          <a:off x="64426" y="455860"/>
          <a:ext cx="1167147" cy="1167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471A1-A9EE-4F3A-8AD7-E2E99E3EA78F}">
      <dsp:nvSpPr>
        <dsp:cNvPr id="0" name=""/>
        <dsp:cNvSpPr/>
      </dsp:nvSpPr>
      <dsp:spPr>
        <a:xfrm>
          <a:off x="987407" y="1973152"/>
          <a:ext cx="2683039" cy="933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1139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Condiciones de ciclo</a:t>
          </a:r>
          <a:endParaRPr lang="es-EC" sz="2600" kern="1200" dirty="0"/>
        </a:p>
      </dsp:txBody>
      <dsp:txXfrm>
        <a:off x="987407" y="1973152"/>
        <a:ext cx="2683039" cy="933718"/>
      </dsp:txXfrm>
    </dsp:sp>
    <dsp:sp modelId="{F2CFA800-3E00-41F7-BF03-7F58FDAE57CE}">
      <dsp:nvSpPr>
        <dsp:cNvPr id="0" name=""/>
        <dsp:cNvSpPr/>
      </dsp:nvSpPr>
      <dsp:spPr>
        <a:xfrm>
          <a:off x="403833" y="1856438"/>
          <a:ext cx="1167147" cy="1167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9760B-4845-4536-9220-F740823CC80B}">
      <dsp:nvSpPr>
        <dsp:cNvPr id="0" name=""/>
        <dsp:cNvSpPr/>
      </dsp:nvSpPr>
      <dsp:spPr>
        <a:xfrm>
          <a:off x="648000" y="3373730"/>
          <a:ext cx="3022445" cy="933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1139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Temperatura de </a:t>
          </a:r>
          <a:r>
            <a:rPr lang="es-EC" sz="2600" i="1" kern="1200" dirty="0" err="1" smtClean="0"/>
            <a:t>annealing</a:t>
          </a:r>
          <a:endParaRPr lang="es-EC" sz="2600" i="1" kern="1200" dirty="0"/>
        </a:p>
      </dsp:txBody>
      <dsp:txXfrm>
        <a:off x="648000" y="3373730"/>
        <a:ext cx="3022445" cy="933718"/>
      </dsp:txXfrm>
    </dsp:sp>
    <dsp:sp modelId="{F7BAE7AE-7382-4E9F-907F-0E0F0E791CD6}">
      <dsp:nvSpPr>
        <dsp:cNvPr id="0" name=""/>
        <dsp:cNvSpPr/>
      </dsp:nvSpPr>
      <dsp:spPr>
        <a:xfrm>
          <a:off x="64426" y="3257015"/>
          <a:ext cx="1167147" cy="1167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fld id="{C94B2224-C46D-46FB-93A2-2F52BB8864F5}" type="datetimeFigureOut">
              <a:rPr lang="es-EC" smtClean="0"/>
              <a:t>07/01/2019</a:t>
            </a:fld>
            <a:endParaRPr lang="es-EC"/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fld id="{465BB4BD-2E78-4FD9-A89E-2F630F91A7DA}" type="slidenum">
              <a:rPr lang="es-EC" smtClean="0"/>
              <a:t>‹Nº›</a:t>
            </a:fld>
            <a:endParaRPr lang="es-EC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5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98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1759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2224-C46D-46FB-93A2-2F52BB8864F5}" type="datetimeFigureOut">
              <a:rPr lang="es-EC" smtClean="0"/>
              <a:t>07/01/2019</a:t>
            </a:fld>
            <a:endParaRPr lang="es-EC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5BB4BD-2E78-4FD9-A89E-2F630F91A7DA}" type="slidenum">
              <a:rPr lang="es-EC" smtClean="0"/>
              <a:t>‹Nº›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56995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2224-C46D-46FB-93A2-2F52BB8864F5}" type="datetimeFigureOut">
              <a:rPr lang="es-EC" smtClean="0"/>
              <a:t>07/01/2019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B4BD-2E78-4FD9-A89E-2F630F91A7D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67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365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5570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386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0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261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15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7399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65955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8" y="6235700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8" y="62833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6656871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fld id="{C94B2224-C46D-46FB-93A2-2F52BB8864F5}" type="datetimeFigureOut">
              <a:rPr lang="es-EC" smtClean="0"/>
              <a:t>07/01/2019</a:t>
            </a:fld>
            <a:endParaRPr lang="es-EC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6658074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6658074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fld id="{465BB4BD-2E78-4FD9-A89E-2F630F91A7DA}" type="slidenum">
              <a:rPr lang="es-EC" smtClean="0"/>
              <a:t>‹Nº›</a:t>
            </a:fld>
            <a:endParaRPr lang="es-EC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19" y="5981170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7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2.xml"/><Relationship Id="rId4" Type="http://schemas.openxmlformats.org/officeDocument/2006/relationships/image" Target="../media/image4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942" y="115909"/>
            <a:ext cx="978938" cy="101269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300196" y="845269"/>
            <a:ext cx="855487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DEPARTAMENTO DE CIENCIAS DE LA VIDA Y LA AGRICULTURA</a:t>
            </a:r>
          </a:p>
          <a:p>
            <a:pPr algn="ctr"/>
            <a:r>
              <a:rPr lang="es-EC" b="1" dirty="0" smtClean="0"/>
              <a:t>CARRERA DE INGENIERÍA EN BIOTECNOLOGÍA</a:t>
            </a:r>
          </a:p>
          <a:p>
            <a:pPr algn="ctr"/>
            <a:endParaRPr lang="es-EC" b="1" dirty="0"/>
          </a:p>
          <a:p>
            <a:pPr algn="ctr"/>
            <a:endParaRPr lang="es-EC" b="1" dirty="0" smtClean="0"/>
          </a:p>
          <a:p>
            <a:pPr algn="ctr"/>
            <a:r>
              <a:rPr lang="es-EC" b="1" dirty="0" smtClean="0"/>
              <a:t>TRABAJO DE TITULACIÓN, PREVIO A LA OBTENCIÓN DEL TÍTULO DE INGENIERA EN BIOTECNOLOGÍA</a:t>
            </a:r>
          </a:p>
          <a:p>
            <a:pPr algn="ctr"/>
            <a:endParaRPr lang="es-EC" sz="2000" b="1" dirty="0"/>
          </a:p>
          <a:p>
            <a:pPr algn="ctr"/>
            <a:r>
              <a:rPr lang="es-EC" sz="2000" b="1" dirty="0" smtClean="0"/>
              <a:t>“</a:t>
            </a:r>
            <a:r>
              <a:rPr lang="es-EC" sz="2000" b="1" dirty="0"/>
              <a:t>O</a:t>
            </a:r>
            <a:r>
              <a:rPr lang="es-EC" sz="2000" b="1" dirty="0" smtClean="0"/>
              <a:t>ptimización de un protocolo de PCR múltiple y convencional para el diagnóstico y caracterización molecular de </a:t>
            </a:r>
            <a:r>
              <a:rPr lang="es-EC" sz="2000" b="1" i="1" dirty="0"/>
              <a:t>N</a:t>
            </a:r>
            <a:r>
              <a:rPr lang="es-EC" sz="2000" b="1" i="1" dirty="0" smtClean="0"/>
              <a:t>osema </a:t>
            </a:r>
            <a:r>
              <a:rPr lang="es-EC" sz="2000" b="1" i="1" dirty="0" err="1" smtClean="0"/>
              <a:t>apis</a:t>
            </a:r>
            <a:r>
              <a:rPr lang="es-EC" sz="2000" b="1" dirty="0" smtClean="0"/>
              <a:t> y </a:t>
            </a:r>
            <a:r>
              <a:rPr lang="es-EC" sz="2000" b="1" i="1" dirty="0"/>
              <a:t>N</a:t>
            </a:r>
            <a:r>
              <a:rPr lang="es-EC" sz="2000" b="1" i="1" dirty="0" smtClean="0"/>
              <a:t>osema </a:t>
            </a:r>
            <a:r>
              <a:rPr lang="es-EC" sz="2000" b="1" i="1" dirty="0" err="1" smtClean="0"/>
              <a:t>ceranae</a:t>
            </a:r>
            <a:r>
              <a:rPr lang="es-EC" sz="2000" b="1" dirty="0" smtClean="0"/>
              <a:t> en </a:t>
            </a:r>
            <a:r>
              <a:rPr lang="es-EC" sz="2000" b="1" dirty="0" err="1" smtClean="0"/>
              <a:t>apiarios</a:t>
            </a:r>
            <a:r>
              <a:rPr lang="es-EC" sz="2000" b="1" dirty="0" smtClean="0"/>
              <a:t> de las provincias de </a:t>
            </a:r>
            <a:r>
              <a:rPr lang="es-EC" sz="2000" b="1" dirty="0"/>
              <a:t>C</a:t>
            </a:r>
            <a:r>
              <a:rPr lang="es-EC" sz="2000" b="1" dirty="0" smtClean="0"/>
              <a:t>archi, </a:t>
            </a:r>
            <a:r>
              <a:rPr lang="es-EC" sz="2000" b="1" dirty="0"/>
              <a:t>I</a:t>
            </a:r>
            <a:r>
              <a:rPr lang="es-EC" sz="2000" b="1" dirty="0" smtClean="0"/>
              <a:t>mbabura y Pichincha – Ecuador”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801920" y="4342448"/>
            <a:ext cx="340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Elaborado por</a:t>
            </a:r>
          </a:p>
          <a:p>
            <a:pPr algn="ctr"/>
            <a:r>
              <a:rPr lang="es-EC" sz="1400" dirty="0"/>
              <a:t>Sandoval Morejón, Elizabeth Dayana </a:t>
            </a:r>
            <a:endParaRPr lang="es-EC" sz="1400" dirty="0" smtClean="0"/>
          </a:p>
        </p:txBody>
      </p:sp>
      <p:sp>
        <p:nvSpPr>
          <p:cNvPr id="8" name="Rectángulo 7"/>
          <p:cNvSpPr/>
          <p:nvPr/>
        </p:nvSpPr>
        <p:spPr>
          <a:xfrm>
            <a:off x="5142127" y="5069638"/>
            <a:ext cx="2523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400" b="1" dirty="0" smtClean="0"/>
              <a:t>Director</a:t>
            </a:r>
          </a:p>
          <a:p>
            <a:pPr algn="ctr"/>
            <a:r>
              <a:rPr lang="es-EC" sz="1400" dirty="0" smtClean="0"/>
              <a:t>Dr</a:t>
            </a:r>
            <a:r>
              <a:rPr lang="es-EC" sz="1400" dirty="0"/>
              <a:t>. </a:t>
            </a:r>
            <a:r>
              <a:rPr lang="es-EC" sz="1400" dirty="0" smtClean="0"/>
              <a:t>Ron-Román</a:t>
            </a:r>
            <a:r>
              <a:rPr lang="es-EC" sz="1400" dirty="0"/>
              <a:t>, </a:t>
            </a:r>
            <a:r>
              <a:rPr lang="es-EC" sz="1400" dirty="0" smtClean="0"/>
              <a:t>Jorge, </a:t>
            </a:r>
            <a:r>
              <a:rPr lang="es-EC" sz="1400" dirty="0" err="1"/>
              <a:t>Ph.D</a:t>
            </a:r>
            <a:r>
              <a:rPr lang="es-EC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27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48"/>
          <p:cNvSpPr/>
          <p:nvPr/>
        </p:nvSpPr>
        <p:spPr>
          <a:xfrm>
            <a:off x="8926587" y="5779767"/>
            <a:ext cx="3029275" cy="9110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05307"/>
          </a:xfrm>
        </p:spPr>
        <p:txBody>
          <a:bodyPr/>
          <a:lstStyle/>
          <a:p>
            <a:r>
              <a:rPr lang="es-EC" dirty="0" smtClean="0">
                <a:solidFill>
                  <a:schemeClr val="accent6">
                    <a:lumMod val="50000"/>
                  </a:schemeClr>
                </a:solidFill>
              </a:rPr>
              <a:t>PLANTEAMIENTO DEL PROBLEMA Y JUSTIFICACIÓN</a:t>
            </a:r>
            <a:endParaRPr lang="es-EC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709893" y="6444851"/>
            <a:ext cx="5482107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Botías</a:t>
            </a:r>
            <a:r>
              <a:rPr lang="es-EC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et al., </a:t>
            </a:r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2013, Jack</a:t>
            </a:r>
            <a:r>
              <a:rPr lang="es-EC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Lucas, </a:t>
            </a:r>
            <a:r>
              <a:rPr lang="es-EC" sz="1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Webster</a:t>
            </a:r>
            <a:r>
              <a:rPr lang="es-EC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&amp; </a:t>
            </a:r>
            <a:r>
              <a:rPr lang="es-EC" sz="1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Sagili</a:t>
            </a:r>
            <a:r>
              <a:rPr lang="es-EC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2016; </a:t>
            </a:r>
            <a:r>
              <a:rPr lang="es-EC" sz="1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Maside</a:t>
            </a:r>
            <a:r>
              <a:rPr lang="es-EC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et al., 2015</a:t>
            </a:r>
            <a:r>
              <a:rPr lang="es-EC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   </a:t>
            </a:r>
            <a:endParaRPr lang="es-EC" sz="1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 descr="Resultado de imagen para produccion de mie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64412" y="2482910"/>
            <a:ext cx="2311253" cy="213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n para produccion de mie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60684" y="2262666"/>
            <a:ext cx="2210889" cy="231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upo 20"/>
          <p:cNvGrpSpPr/>
          <p:nvPr/>
        </p:nvGrpSpPr>
        <p:grpSpPr>
          <a:xfrm>
            <a:off x="428427" y="553573"/>
            <a:ext cx="1837455" cy="2008628"/>
            <a:chOff x="723373" y="733422"/>
            <a:chExt cx="1837455" cy="2008628"/>
          </a:xfrm>
        </p:grpSpPr>
        <p:grpSp>
          <p:nvGrpSpPr>
            <p:cNvPr id="18" name="Grupo 17"/>
            <p:cNvGrpSpPr/>
            <p:nvPr/>
          </p:nvGrpSpPr>
          <p:grpSpPr>
            <a:xfrm>
              <a:off x="768348" y="733422"/>
              <a:ext cx="1747506" cy="2008628"/>
              <a:chOff x="1750060" y="95"/>
              <a:chExt cx="1747506" cy="2008628"/>
            </a:xfrm>
          </p:grpSpPr>
          <p:sp>
            <p:nvSpPr>
              <p:cNvPr id="19" name="Hexágono 18"/>
              <p:cNvSpPr/>
              <p:nvPr/>
            </p:nvSpPr>
            <p:spPr>
              <a:xfrm rot="5400000">
                <a:off x="1619499" y="130656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Hexágono 4"/>
              <p:cNvSpPr/>
              <p:nvPr/>
            </p:nvSpPr>
            <p:spPr>
              <a:xfrm>
                <a:off x="2022380" y="313106"/>
                <a:ext cx="1202866" cy="13826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C" sz="3600" kern="1200">
                  <a:latin typeface="+mj-lt"/>
                </a:endParaRPr>
              </a:p>
            </p:txBody>
          </p:sp>
        </p:grpSp>
        <p:sp>
          <p:nvSpPr>
            <p:cNvPr id="17" name="Rectángulo 16"/>
            <p:cNvSpPr/>
            <p:nvPr/>
          </p:nvSpPr>
          <p:spPr>
            <a:xfrm>
              <a:off x="723373" y="1098062"/>
              <a:ext cx="183745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EC" dirty="0">
                  <a:latin typeface="+mj-lt"/>
                  <a:ea typeface="Calibri" panose="020F0502020204030204" pitchFamily="34" charset="0"/>
                </a:rPr>
                <a:t>Nosemosis enfermedad de distribución mundial</a:t>
              </a:r>
              <a:endParaRPr lang="es-EC" dirty="0">
                <a:latin typeface="+mj-lt"/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2214790" y="732663"/>
            <a:ext cx="2058256" cy="2008628"/>
            <a:chOff x="3735060" y="2123116"/>
            <a:chExt cx="2058256" cy="2008628"/>
          </a:xfrm>
        </p:grpSpPr>
        <p:grpSp>
          <p:nvGrpSpPr>
            <p:cNvPr id="22" name="Grupo 21"/>
            <p:cNvGrpSpPr/>
            <p:nvPr/>
          </p:nvGrpSpPr>
          <p:grpSpPr>
            <a:xfrm>
              <a:off x="3890435" y="2123116"/>
              <a:ext cx="1747506" cy="2008628"/>
              <a:chOff x="1750060" y="95"/>
              <a:chExt cx="1747506" cy="2008628"/>
            </a:xfrm>
          </p:grpSpPr>
          <p:sp>
            <p:nvSpPr>
              <p:cNvPr id="23" name="Hexágono 22"/>
              <p:cNvSpPr/>
              <p:nvPr/>
            </p:nvSpPr>
            <p:spPr>
              <a:xfrm rot="5400000">
                <a:off x="1619499" y="130656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Hexágono 4"/>
              <p:cNvSpPr/>
              <p:nvPr/>
            </p:nvSpPr>
            <p:spPr>
              <a:xfrm>
                <a:off x="2022380" y="313106"/>
                <a:ext cx="1202866" cy="13826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C" sz="3600" kern="1200">
                  <a:latin typeface="+mj-lt"/>
                </a:endParaRPr>
              </a:p>
            </p:txBody>
          </p:sp>
        </p:grpSp>
        <p:sp>
          <p:nvSpPr>
            <p:cNvPr id="7" name="Rectángulo 6"/>
            <p:cNvSpPr/>
            <p:nvPr/>
          </p:nvSpPr>
          <p:spPr>
            <a:xfrm>
              <a:off x="3735060" y="2747415"/>
              <a:ext cx="20582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s-EC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  <a:r>
                <a:rPr lang="es-EC" dirty="0" smtClean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e importancia económica</a:t>
              </a:r>
              <a:endParaRPr lang="es-EC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1195685" y="2418163"/>
            <a:ext cx="1956071" cy="2008628"/>
            <a:chOff x="1287847" y="2738758"/>
            <a:chExt cx="1956071" cy="2008628"/>
          </a:xfrm>
        </p:grpSpPr>
        <p:sp>
          <p:nvSpPr>
            <p:cNvPr id="27" name="Hexágono 26"/>
            <p:cNvSpPr/>
            <p:nvPr/>
          </p:nvSpPr>
          <p:spPr>
            <a:xfrm rot="5400000">
              <a:off x="1244128" y="2869319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ángulo 9"/>
            <p:cNvSpPr/>
            <p:nvPr/>
          </p:nvSpPr>
          <p:spPr>
            <a:xfrm>
              <a:off x="1287847" y="3144553"/>
              <a:ext cx="195607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s-EC" dirty="0" smtClean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disminución producción </a:t>
              </a:r>
              <a:r>
                <a:rPr lang="es-EC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de </a:t>
              </a:r>
              <a:r>
                <a:rPr lang="es-EC" dirty="0" smtClean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miel, pérdida </a:t>
              </a:r>
              <a:r>
                <a:rPr lang="es-EC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de </a:t>
              </a:r>
              <a:r>
                <a:rPr lang="es-EC" dirty="0" smtClean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colonias</a:t>
              </a:r>
              <a:endParaRPr lang="es-EC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142104" y="4168132"/>
            <a:ext cx="2103046" cy="2008628"/>
            <a:chOff x="5369595" y="839084"/>
            <a:chExt cx="2103046" cy="2008628"/>
          </a:xfrm>
        </p:grpSpPr>
        <p:sp>
          <p:nvSpPr>
            <p:cNvPr id="29" name="Hexágono 28"/>
            <p:cNvSpPr/>
            <p:nvPr/>
          </p:nvSpPr>
          <p:spPr>
            <a:xfrm rot="5400000">
              <a:off x="5416804" y="969645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ángulo 13"/>
            <p:cNvSpPr/>
            <p:nvPr/>
          </p:nvSpPr>
          <p:spPr>
            <a:xfrm>
              <a:off x="5369595" y="1192198"/>
              <a:ext cx="210304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s-EC" dirty="0" smtClean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infección </a:t>
              </a:r>
              <a:r>
                <a:rPr lang="es-EC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por </a:t>
              </a:r>
              <a:r>
                <a:rPr lang="es-EC" i="1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N. </a:t>
              </a:r>
              <a:r>
                <a:rPr lang="es-EC" i="1" dirty="0" err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ceranae</a:t>
              </a:r>
              <a:r>
                <a:rPr lang="es-EC" i="1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EC" dirty="0" smtClean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más </a:t>
              </a:r>
              <a:r>
                <a:rPr lang="es-EC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mortífera que la infección por </a:t>
              </a:r>
              <a:r>
                <a:rPr lang="es-EC" i="1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N. </a:t>
              </a:r>
              <a:r>
                <a:rPr lang="es-EC" i="1" dirty="0" err="1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apis</a:t>
              </a:r>
              <a:endParaRPr lang="es-EC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6077527" y="838514"/>
            <a:ext cx="1931830" cy="2008628"/>
            <a:chOff x="5419783" y="733873"/>
            <a:chExt cx="1931830" cy="2008628"/>
          </a:xfrm>
        </p:grpSpPr>
        <p:sp>
          <p:nvSpPr>
            <p:cNvPr id="28" name="Hexágono 27"/>
            <p:cNvSpPr/>
            <p:nvPr/>
          </p:nvSpPr>
          <p:spPr>
            <a:xfrm rot="5400000">
              <a:off x="5381384" y="864434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uadroTexto 7"/>
            <p:cNvSpPr txBox="1"/>
            <p:nvPr/>
          </p:nvSpPr>
          <p:spPr>
            <a:xfrm>
              <a:off x="5419783" y="1178104"/>
              <a:ext cx="19318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>
                  <a:latin typeface="+mj-lt"/>
                </a:rPr>
                <a:t>sin datos en Ecuador del tipo de </a:t>
              </a:r>
              <a:r>
                <a:rPr lang="es-EC" i="1" dirty="0" smtClean="0">
                  <a:latin typeface="+mj-lt"/>
                </a:rPr>
                <a:t>Nosema</a:t>
              </a:r>
              <a:endParaRPr lang="es-EC" dirty="0">
                <a:latin typeface="+mj-lt"/>
              </a:endParaRPr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7079979" y="2559439"/>
            <a:ext cx="1891551" cy="2008628"/>
            <a:chOff x="8186410" y="874030"/>
            <a:chExt cx="1891551" cy="2008628"/>
          </a:xfrm>
        </p:grpSpPr>
        <p:sp>
          <p:nvSpPr>
            <p:cNvPr id="30" name="Hexágono 29"/>
            <p:cNvSpPr/>
            <p:nvPr/>
          </p:nvSpPr>
          <p:spPr>
            <a:xfrm rot="5400000">
              <a:off x="8119949" y="1004591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ángulo 31"/>
            <p:cNvSpPr/>
            <p:nvPr/>
          </p:nvSpPr>
          <p:spPr>
            <a:xfrm>
              <a:off x="8186410" y="1081218"/>
              <a:ext cx="1891551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dirty="0" smtClean="0"/>
                <a:t>Afecta economía </a:t>
              </a:r>
              <a:r>
                <a:rPr lang="es-EC" dirty="0"/>
                <a:t>de </a:t>
              </a:r>
              <a:r>
                <a:rPr lang="es-EC" dirty="0" smtClean="0"/>
                <a:t>familias </a:t>
              </a:r>
              <a:r>
                <a:rPr lang="es-EC" dirty="0"/>
                <a:t>dedicadas a esta actividad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8128985" y="845694"/>
            <a:ext cx="1747506" cy="2008628"/>
            <a:chOff x="10223132" y="933666"/>
            <a:chExt cx="1747506" cy="2008628"/>
          </a:xfrm>
        </p:grpSpPr>
        <p:sp>
          <p:nvSpPr>
            <p:cNvPr id="38" name="Hexágono 37"/>
            <p:cNvSpPr/>
            <p:nvPr/>
          </p:nvSpPr>
          <p:spPr>
            <a:xfrm rot="5400000">
              <a:off x="10092571" y="1064227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Hexágono 4"/>
            <p:cNvSpPr/>
            <p:nvPr/>
          </p:nvSpPr>
          <p:spPr>
            <a:xfrm>
              <a:off x="10495452" y="1246677"/>
              <a:ext cx="1202866" cy="13826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3600" kern="1200"/>
            </a:p>
          </p:txBody>
        </p:sp>
      </p:grp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032968" y="1406368"/>
            <a:ext cx="1888902" cy="908989"/>
          </a:xfrm>
        </p:spPr>
        <p:txBody>
          <a:bodyPr/>
          <a:lstStyle/>
          <a:p>
            <a:pPr marL="0" indent="0" algn="ctr">
              <a:buNone/>
            </a:pPr>
            <a:r>
              <a:rPr lang="es-EC" sz="1800" dirty="0" smtClean="0">
                <a:solidFill>
                  <a:schemeClr val="tx1"/>
                </a:solidFill>
                <a:latin typeface="+mj-lt"/>
              </a:rPr>
              <a:t>Afectaría apicultura en Ecuador</a:t>
            </a:r>
            <a:endParaRPr lang="es-EC" sz="18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8188909" y="4271933"/>
            <a:ext cx="1747506" cy="2008628"/>
            <a:chOff x="9131660" y="4419957"/>
            <a:chExt cx="1747506" cy="2008628"/>
          </a:xfrm>
        </p:grpSpPr>
        <p:sp>
          <p:nvSpPr>
            <p:cNvPr id="36" name="Hexágono 35"/>
            <p:cNvSpPr/>
            <p:nvPr/>
          </p:nvSpPr>
          <p:spPr>
            <a:xfrm rot="5400000">
              <a:off x="9001099" y="4550518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ángulo 11"/>
            <p:cNvSpPr/>
            <p:nvPr/>
          </p:nvSpPr>
          <p:spPr>
            <a:xfrm>
              <a:off x="9188895" y="4996344"/>
              <a:ext cx="169027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s-EC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medidas de tratamiento y </a:t>
              </a:r>
              <a:r>
                <a:rPr lang="es-EC" dirty="0" smtClean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control</a:t>
              </a:r>
              <a:endParaRPr lang="es-EC" sz="16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6120447" y="4271933"/>
            <a:ext cx="1864112" cy="2008628"/>
            <a:chOff x="6120447" y="4271933"/>
            <a:chExt cx="1864112" cy="2008628"/>
          </a:xfrm>
        </p:grpSpPr>
        <p:sp>
          <p:nvSpPr>
            <p:cNvPr id="40" name="Hexágono 39"/>
            <p:cNvSpPr/>
            <p:nvPr/>
          </p:nvSpPr>
          <p:spPr>
            <a:xfrm rot="5400000">
              <a:off x="6052488" y="4402494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ángulo 15"/>
            <p:cNvSpPr/>
            <p:nvPr/>
          </p:nvSpPr>
          <p:spPr>
            <a:xfrm>
              <a:off x="6120447" y="4819959"/>
              <a:ext cx="186411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dirty="0">
                  <a:ea typeface="Calibri" panose="020F0502020204030204" pitchFamily="34" charset="0"/>
                </a:rPr>
                <a:t>necesidad de tener datos actuales </a:t>
              </a:r>
              <a:endParaRPr lang="es-EC" dirty="0"/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10194768" y="4271933"/>
            <a:ext cx="1747506" cy="2008628"/>
            <a:chOff x="10194768" y="4271933"/>
            <a:chExt cx="1747506" cy="2008628"/>
          </a:xfrm>
        </p:grpSpPr>
        <p:sp>
          <p:nvSpPr>
            <p:cNvPr id="46" name="Hexágono 45"/>
            <p:cNvSpPr/>
            <p:nvPr/>
          </p:nvSpPr>
          <p:spPr>
            <a:xfrm rot="5400000">
              <a:off x="10064207" y="4402494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CuadroTexto 46"/>
            <p:cNvSpPr txBox="1"/>
            <p:nvPr/>
          </p:nvSpPr>
          <p:spPr>
            <a:xfrm>
              <a:off x="10269317" y="4887423"/>
              <a:ext cx="15984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/>
                <a:t>Técnicas moleculares</a:t>
              </a:r>
              <a:endParaRPr lang="es-EC" dirty="0"/>
            </a:p>
          </p:txBody>
        </p:sp>
      </p:grpSp>
    </p:spTree>
    <p:extLst>
      <p:ext uri="{BB962C8B-B14F-4D97-AF65-F5344CB8AC3E}">
        <p14:creationId xmlns:p14="http://schemas.microsoft.com/office/powerpoint/2010/main" val="208907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54299" y="94334"/>
            <a:ext cx="10972800" cy="472719"/>
          </a:xfrm>
        </p:spPr>
        <p:txBody>
          <a:bodyPr/>
          <a:lstStyle/>
          <a:p>
            <a:r>
              <a:rPr lang="es-EC" dirty="0" smtClean="0">
                <a:solidFill>
                  <a:schemeClr val="accent6">
                    <a:lumMod val="50000"/>
                  </a:schemeClr>
                </a:solidFill>
              </a:rPr>
              <a:t>OBJETIVOS</a:t>
            </a:r>
            <a:endParaRPr lang="es-EC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0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31555"/>
              </p:ext>
            </p:extLst>
          </p:nvPr>
        </p:nvGraphicFramePr>
        <p:xfrm>
          <a:off x="609600" y="1070748"/>
          <a:ext cx="10839718" cy="1426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4141509679"/>
              </p:ext>
            </p:extLst>
          </p:nvPr>
        </p:nvGraphicFramePr>
        <p:xfrm>
          <a:off x="609600" y="2743199"/>
          <a:ext cx="10839718" cy="3271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6005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8926587" y="5779767"/>
            <a:ext cx="3029275" cy="9110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25758" y="-10235"/>
            <a:ext cx="12217758" cy="635222"/>
          </a:xfrm>
        </p:spPr>
        <p:txBody>
          <a:bodyPr/>
          <a:lstStyle/>
          <a:p>
            <a:r>
              <a:rPr lang="es-EC" dirty="0" smtClean="0">
                <a:solidFill>
                  <a:schemeClr val="accent6">
                    <a:lumMod val="50000"/>
                  </a:schemeClr>
                </a:solidFill>
              </a:rPr>
              <a:t>MATERIALES Y MÉTODOS</a:t>
            </a:r>
            <a:endParaRPr lang="es-EC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02167" y="812103"/>
            <a:ext cx="228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ZONA DE ESTUDIO</a:t>
            </a:r>
            <a:endParaRPr lang="es-EC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33" y="2250996"/>
            <a:ext cx="3756338" cy="407146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08975" y="1327666"/>
            <a:ext cx="1674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Carchi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Imbabura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Pichincha</a:t>
            </a:r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6642279" y="776632"/>
            <a:ext cx="395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OBTENCIÓN DE LAS MUESTRAS</a:t>
            </a:r>
            <a:endParaRPr lang="es-EC" b="1" dirty="0"/>
          </a:p>
        </p:txBody>
      </p:sp>
      <p:sp>
        <p:nvSpPr>
          <p:cNvPr id="9" name="Rectángulo 8"/>
          <p:cNvSpPr/>
          <p:nvPr/>
        </p:nvSpPr>
        <p:spPr>
          <a:xfrm>
            <a:off x="5248141" y="1208260"/>
            <a:ext cx="6332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“</a:t>
            </a:r>
            <a:r>
              <a:rPr lang="es-EC" sz="16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Estudio epidemiológico de Nosema </a:t>
            </a:r>
            <a:r>
              <a:rPr lang="es-EC" sz="1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sp</a:t>
            </a:r>
            <a:r>
              <a:rPr lang="es-EC" sz="16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. en </a:t>
            </a:r>
            <a:r>
              <a:rPr lang="es-EC" sz="16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apiarios</a:t>
            </a:r>
            <a:r>
              <a:rPr lang="es-EC" sz="16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de las provincias de Carchi, Imbabura y Pichincha – Ecuador, mediante microscopía de fluorescencia</a:t>
            </a:r>
            <a:r>
              <a:rPr lang="es-EC" sz="16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” –</a:t>
            </a:r>
            <a:r>
              <a:rPr lang="es-EC" sz="1600" b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Ing. Luis Fuentes Hidalgo</a:t>
            </a:r>
            <a:endParaRPr lang="es-EC" sz="1600" dirty="0">
              <a:latin typeface="+mj-lt"/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4235004" y="1333738"/>
            <a:ext cx="721217" cy="75871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CuadroTexto 14"/>
          <p:cNvSpPr txBox="1"/>
          <p:nvPr/>
        </p:nvSpPr>
        <p:spPr>
          <a:xfrm>
            <a:off x="6349506" y="2523626"/>
            <a:ext cx="4820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181 muestras de colmenas de 29 </a:t>
            </a:r>
            <a:r>
              <a:rPr lang="es-EC" dirty="0" err="1" smtClean="0"/>
              <a:t>apiarios</a:t>
            </a:r>
            <a:r>
              <a:rPr lang="es-EC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Muestras de abejas adultas</a:t>
            </a:r>
          </a:p>
        </p:txBody>
      </p:sp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759904"/>
              </p:ext>
            </p:extLst>
          </p:nvPr>
        </p:nvGraphicFramePr>
        <p:xfrm>
          <a:off x="6224789" y="3234797"/>
          <a:ext cx="5069984" cy="3180891"/>
        </p:xfrm>
        <a:graphic>
          <a:graphicData uri="http://schemas.openxmlformats.org/drawingml/2006/table">
            <a:tbl>
              <a:tblPr firstRow="1" firstCol="1" bandRow="1"/>
              <a:tblGrid>
                <a:gridCol w="1345232"/>
                <a:gridCol w="1862741"/>
                <a:gridCol w="1862011"/>
              </a:tblGrid>
              <a:tr h="9863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j-lt"/>
                        </a:rPr>
                        <a:t>Provincia</a:t>
                      </a:r>
                      <a:endParaRPr lang="es-EC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5A8071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A8071"/>
                      </a:solidFill>
                    </a:lnT>
                    <a:lnB w="12700" cmpd="sng">
                      <a:solidFill>
                        <a:srgbClr val="5A807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807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j-lt"/>
                        </a:rPr>
                        <a:t>Número de </a:t>
                      </a:r>
                      <a:r>
                        <a:rPr lang="es-EC" sz="1800" dirty="0" smtClean="0">
                          <a:effectLst/>
                          <a:latin typeface="+mj-lt"/>
                        </a:rPr>
                        <a:t>colmenas</a:t>
                      </a:r>
                      <a:endParaRPr lang="es-EC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A8071"/>
                      </a:solidFill>
                    </a:lnT>
                    <a:lnB w="12700" cmpd="sng">
                      <a:solidFill>
                        <a:srgbClr val="5A807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807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j-lt"/>
                        </a:rPr>
                        <a:t>Número de </a:t>
                      </a:r>
                      <a:r>
                        <a:rPr lang="es-EC" sz="1800" dirty="0" err="1" smtClean="0">
                          <a:effectLst/>
                          <a:latin typeface="+mj-lt"/>
                        </a:rPr>
                        <a:t>apiarios</a:t>
                      </a:r>
                      <a:endParaRPr lang="es-EC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solidFill>
                        <a:srgbClr val="5A8071"/>
                      </a:solidFill>
                    </a:lnR>
                    <a:lnT w="12700" cmpd="sng">
                      <a:solidFill>
                        <a:srgbClr val="5A8071"/>
                      </a:solidFill>
                    </a:lnT>
                    <a:lnB w="12700" cmpd="sng">
                      <a:solidFill>
                        <a:srgbClr val="5A807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8071"/>
                    </a:solidFill>
                  </a:tcPr>
                </a:tc>
              </a:tr>
              <a:tr h="4607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Carchi</a:t>
                      </a:r>
                      <a:endParaRPr lang="es-EC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5A8071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A8071"/>
                      </a:solidFill>
                    </a:lnT>
                    <a:lnB w="12700" cmpd="sng">
                      <a:solidFill>
                        <a:srgbClr val="5A807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807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 smtClean="0">
                          <a:effectLst/>
                          <a:latin typeface="+mj-lt"/>
                        </a:rPr>
                        <a:t>34</a:t>
                      </a:r>
                      <a:endParaRPr lang="es-EC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A8071"/>
                      </a:solidFill>
                    </a:lnT>
                    <a:lnB w="12700" cmpd="sng">
                      <a:solidFill>
                        <a:srgbClr val="5A807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807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lang="es-EC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solidFill>
                        <a:srgbClr val="5A8071"/>
                      </a:solidFill>
                    </a:lnR>
                    <a:lnT w="12700" cmpd="sng">
                      <a:solidFill>
                        <a:srgbClr val="5A8071"/>
                      </a:solidFill>
                    </a:lnT>
                    <a:lnB w="12700" cmpd="sng">
                      <a:solidFill>
                        <a:srgbClr val="5A807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8071">
                        <a:tint val="20000"/>
                      </a:srgbClr>
                    </a:solidFill>
                  </a:tcPr>
                </a:tc>
              </a:tr>
              <a:tr h="4607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Imbabura</a:t>
                      </a:r>
                      <a:endParaRPr lang="es-EC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5A8071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A8071"/>
                      </a:solidFill>
                    </a:lnT>
                    <a:lnB w="12700" cmpd="sng">
                      <a:solidFill>
                        <a:srgbClr val="5A807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74</a:t>
                      </a:r>
                      <a:endParaRPr lang="es-EC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A8071"/>
                      </a:solidFill>
                    </a:lnT>
                    <a:lnB w="12700" cmpd="sng">
                      <a:solidFill>
                        <a:srgbClr val="5A807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  <a:endParaRPr lang="es-EC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solidFill>
                        <a:srgbClr val="5A8071"/>
                      </a:solidFill>
                    </a:lnR>
                    <a:lnT w="12700" cmpd="sng">
                      <a:solidFill>
                        <a:srgbClr val="5A8071"/>
                      </a:solidFill>
                    </a:lnT>
                    <a:lnB w="12700" cmpd="sng">
                      <a:solidFill>
                        <a:srgbClr val="5A807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607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Pichincha</a:t>
                      </a:r>
                      <a:endParaRPr lang="es-EC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5A8071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A8071"/>
                      </a:solidFill>
                    </a:lnT>
                    <a:lnB w="12700" cmpd="sng">
                      <a:solidFill>
                        <a:srgbClr val="5A807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807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73</a:t>
                      </a:r>
                      <a:endParaRPr lang="es-EC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A8071"/>
                      </a:solidFill>
                    </a:lnT>
                    <a:lnB w="12700" cmpd="sng">
                      <a:solidFill>
                        <a:srgbClr val="5A807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807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C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solidFill>
                        <a:srgbClr val="5A8071"/>
                      </a:solidFill>
                    </a:lnR>
                    <a:lnT w="12700" cmpd="sng">
                      <a:solidFill>
                        <a:srgbClr val="5A8071"/>
                      </a:solidFill>
                    </a:lnT>
                    <a:lnB w="12700" cmpd="sng">
                      <a:solidFill>
                        <a:srgbClr val="5A807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8071">
                        <a:tint val="20000"/>
                      </a:srgbClr>
                    </a:solidFill>
                  </a:tcPr>
                </a:tc>
              </a:tr>
              <a:tr h="4607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  <a:latin typeface="+mj-lt"/>
                        </a:rPr>
                        <a:t>TOTAL</a:t>
                      </a:r>
                      <a:endParaRPr lang="es-EC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5A8071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A8071"/>
                      </a:solidFill>
                    </a:lnT>
                    <a:lnB w="12700" cmpd="sng">
                      <a:solidFill>
                        <a:srgbClr val="5A807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181</a:t>
                      </a:r>
                      <a:endParaRPr lang="es-EC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A8071"/>
                      </a:solidFill>
                    </a:lnT>
                    <a:lnB w="12700" cmpd="sng">
                      <a:solidFill>
                        <a:srgbClr val="5A807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29</a:t>
                      </a:r>
                      <a:endParaRPr lang="es-EC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solidFill>
                        <a:srgbClr val="5A8071"/>
                      </a:solidFill>
                    </a:lnR>
                    <a:lnT w="12700" cmpd="sng">
                      <a:solidFill>
                        <a:srgbClr val="5A8071"/>
                      </a:solidFill>
                    </a:lnT>
                    <a:lnB w="12700" cmpd="sng">
                      <a:solidFill>
                        <a:srgbClr val="5A807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20" name="Flecha abajo 19"/>
          <p:cNvSpPr/>
          <p:nvPr/>
        </p:nvSpPr>
        <p:spPr>
          <a:xfrm>
            <a:off x="8287555" y="2171137"/>
            <a:ext cx="663262" cy="319513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5049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26015" y="0"/>
            <a:ext cx="10972800" cy="579549"/>
          </a:xfrm>
        </p:spPr>
        <p:txBody>
          <a:bodyPr/>
          <a:lstStyle/>
          <a:p>
            <a:r>
              <a:rPr lang="es-EC" sz="2800" dirty="0">
                <a:solidFill>
                  <a:schemeClr val="accent6">
                    <a:lumMod val="50000"/>
                  </a:schemeClr>
                </a:solidFill>
              </a:rPr>
              <a:t>MATERIALES Y MÉTODOS</a:t>
            </a:r>
            <a:endParaRPr lang="es-EC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70830" y="579549"/>
            <a:ext cx="346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rgbClr val="FF0000"/>
                </a:solidFill>
              </a:rPr>
              <a:t>1. Extracción de ADN de abejas </a:t>
            </a:r>
            <a:endParaRPr lang="es-EC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4" descr="Imagen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90139" y="4603111"/>
            <a:ext cx="2508676" cy="21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862" y="3663495"/>
            <a:ext cx="1245086" cy="128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350764" y="2323954"/>
            <a:ext cx="227097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Extracción manual de ADN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36993" y="3167231"/>
            <a:ext cx="2288691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Extracción con kit comercial (</a:t>
            </a:r>
            <a:r>
              <a:rPr lang="es-EC" i="1" dirty="0" err="1"/>
              <a:t>DNeasy</a:t>
            </a:r>
            <a:r>
              <a:rPr lang="es-EC" i="1" dirty="0"/>
              <a:t> </a:t>
            </a:r>
            <a:r>
              <a:rPr lang="es-EC" i="1" dirty="0" err="1"/>
              <a:t>Blood</a:t>
            </a:r>
            <a:r>
              <a:rPr lang="es-EC" i="1" dirty="0"/>
              <a:t> &amp; </a:t>
            </a:r>
            <a:r>
              <a:rPr lang="es-EC" i="1" dirty="0" err="1" smtClean="0"/>
              <a:t>Tissue</a:t>
            </a:r>
            <a:r>
              <a:rPr lang="es-EC" dirty="0" smtClean="0"/>
              <a:t>, </a:t>
            </a:r>
            <a:r>
              <a:rPr lang="es-EC" dirty="0" err="1" smtClean="0"/>
              <a:t>Qiagen</a:t>
            </a:r>
            <a:r>
              <a:rPr lang="es-EC" dirty="0" smtClean="0"/>
              <a:t>) </a:t>
            </a:r>
            <a:endParaRPr lang="es-EC" dirty="0"/>
          </a:p>
        </p:txBody>
      </p:sp>
      <p:pic>
        <p:nvPicPr>
          <p:cNvPr id="13" name="Picture 8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73" y="834296"/>
            <a:ext cx="1245086" cy="128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3009430" y="3812655"/>
            <a:ext cx="1528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Abdómenes 10-15 abejas</a:t>
            </a:r>
            <a:endParaRPr lang="es-EC" dirty="0"/>
          </a:p>
        </p:txBody>
      </p:sp>
      <p:grpSp>
        <p:nvGrpSpPr>
          <p:cNvPr id="14" name="Grupo 13"/>
          <p:cNvGrpSpPr/>
          <p:nvPr/>
        </p:nvGrpSpPr>
        <p:grpSpPr>
          <a:xfrm>
            <a:off x="3078103" y="2606483"/>
            <a:ext cx="1797866" cy="1201061"/>
            <a:chOff x="1559592" y="2309145"/>
            <a:chExt cx="1797866" cy="1201061"/>
          </a:xfrm>
        </p:grpSpPr>
        <p:pic>
          <p:nvPicPr>
            <p:cNvPr id="6146" name="Picture 2" descr="Resultado de imagen para abdomen abeja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20" y="3043944"/>
              <a:ext cx="734557" cy="466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Resultado de imagen para abdomen abeja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9592" y="2715667"/>
              <a:ext cx="652315" cy="435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Resultado de imagen para abdomen abeja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537" y="2309145"/>
              <a:ext cx="724398" cy="459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Resultado de imagen para abdomen abeja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2901" y="2610307"/>
              <a:ext cx="734557" cy="466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2" descr="Resultado de imagen para extracciÃ³n de adn esquem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84946" y="649699"/>
            <a:ext cx="2273466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esultado de imagen para extracciÃ³n de adn esquem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0305" y="2443439"/>
            <a:ext cx="632661" cy="161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4858318" y="1963759"/>
            <a:ext cx="1820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Pulverización con nitrógeno líquido</a:t>
            </a:r>
            <a:endParaRPr lang="es-EC" dirty="0"/>
          </a:p>
        </p:txBody>
      </p:sp>
      <p:sp>
        <p:nvSpPr>
          <p:cNvPr id="22" name="CuadroTexto 21"/>
          <p:cNvSpPr txBox="1"/>
          <p:nvPr/>
        </p:nvSpPr>
        <p:spPr>
          <a:xfrm>
            <a:off x="4927554" y="4947089"/>
            <a:ext cx="1820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Pulverización manual</a:t>
            </a:r>
            <a:endParaRPr lang="es-EC" dirty="0"/>
          </a:p>
        </p:txBody>
      </p:sp>
      <p:cxnSp>
        <p:nvCxnSpPr>
          <p:cNvPr id="23" name="Conector recto de flecha 22"/>
          <p:cNvCxnSpPr>
            <a:stCxn id="20" idx="3"/>
            <a:endCxn id="19" idx="1"/>
          </p:cNvCxnSpPr>
          <p:nvPr/>
        </p:nvCxnSpPr>
        <p:spPr>
          <a:xfrm>
            <a:off x="6678532" y="2425424"/>
            <a:ext cx="771773" cy="8260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>
            <a:stCxn id="7" idx="3"/>
          </p:cNvCxnSpPr>
          <p:nvPr/>
        </p:nvCxnSpPr>
        <p:spPr>
          <a:xfrm flipV="1">
            <a:off x="6405948" y="3247111"/>
            <a:ext cx="1053598" cy="10581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6918524" y="1594249"/>
            <a:ext cx="1641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Tampón lisis + </a:t>
            </a:r>
            <a:r>
              <a:rPr lang="es-EC" dirty="0" err="1" smtClean="0"/>
              <a:t>proteinasa</a:t>
            </a:r>
            <a:r>
              <a:rPr lang="es-EC" dirty="0" smtClean="0"/>
              <a:t> K+ </a:t>
            </a:r>
            <a:r>
              <a:rPr lang="es-EC" dirty="0" err="1" smtClean="0"/>
              <a:t>RNAsa</a:t>
            </a:r>
            <a:endParaRPr lang="es-EC" dirty="0"/>
          </a:p>
        </p:txBody>
      </p:sp>
      <p:sp>
        <p:nvSpPr>
          <p:cNvPr id="27" name="CuadroTexto 26"/>
          <p:cNvSpPr txBox="1"/>
          <p:nvPr/>
        </p:nvSpPr>
        <p:spPr>
          <a:xfrm>
            <a:off x="9247408" y="2515202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err="1" smtClean="0"/>
              <a:t>Fenol:cloroformo</a:t>
            </a:r>
            <a:r>
              <a:rPr lang="es-EC" dirty="0" smtClean="0"/>
              <a:t> (1:1)</a:t>
            </a:r>
            <a:endParaRPr lang="es-EC" dirty="0"/>
          </a:p>
        </p:txBody>
      </p:sp>
      <p:sp>
        <p:nvSpPr>
          <p:cNvPr id="28" name="CuadroTexto 27"/>
          <p:cNvSpPr txBox="1"/>
          <p:nvPr/>
        </p:nvSpPr>
        <p:spPr>
          <a:xfrm>
            <a:off x="8037382" y="5918499"/>
            <a:ext cx="1493145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Protocolo del kit</a:t>
            </a:r>
            <a:endParaRPr lang="es-EC" dirty="0"/>
          </a:p>
        </p:txBody>
      </p:sp>
      <p:cxnSp>
        <p:nvCxnSpPr>
          <p:cNvPr id="31" name="Conector angular 30"/>
          <p:cNvCxnSpPr>
            <a:stCxn id="19" idx="3"/>
            <a:endCxn id="17" idx="1"/>
          </p:cNvCxnSpPr>
          <p:nvPr/>
        </p:nvCxnSpPr>
        <p:spPr>
          <a:xfrm flipV="1">
            <a:off x="8082966" y="1726024"/>
            <a:ext cx="1401980" cy="152546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Conector angular 35"/>
          <p:cNvCxnSpPr>
            <a:stCxn id="19" idx="3"/>
            <a:endCxn id="6" idx="1"/>
          </p:cNvCxnSpPr>
          <p:nvPr/>
        </p:nvCxnSpPr>
        <p:spPr>
          <a:xfrm>
            <a:off x="8082966" y="3251488"/>
            <a:ext cx="1407173" cy="244399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Flecha derecha 37"/>
          <p:cNvSpPr/>
          <p:nvPr/>
        </p:nvSpPr>
        <p:spPr>
          <a:xfrm>
            <a:off x="2704616" y="2868970"/>
            <a:ext cx="373487" cy="579821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Flecha doblada 39"/>
          <p:cNvSpPr/>
          <p:nvPr/>
        </p:nvSpPr>
        <p:spPr>
          <a:xfrm>
            <a:off x="3786182" y="1682155"/>
            <a:ext cx="1190950" cy="835424"/>
          </a:xfrm>
          <a:prstGeom prst="bentArrow">
            <a:avLst>
              <a:gd name="adj1" fmla="val 25000"/>
              <a:gd name="adj2" fmla="val 25000"/>
              <a:gd name="adj3" fmla="val 26237"/>
              <a:gd name="adj4" fmla="val 4375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43" name="Flecha doblada 42"/>
          <p:cNvSpPr/>
          <p:nvPr/>
        </p:nvSpPr>
        <p:spPr>
          <a:xfrm flipV="1">
            <a:off x="3927296" y="4628458"/>
            <a:ext cx="1041153" cy="760333"/>
          </a:xfrm>
          <a:prstGeom prst="ben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7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2" grpId="0"/>
      <p:bldP spid="26" grpId="0"/>
      <p:bldP spid="27" grpId="0"/>
      <p:bldP spid="28" grpId="0" animBg="1"/>
      <p:bldP spid="38" grpId="0" animBg="1"/>
      <p:bldP spid="40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8926587" y="5779767"/>
            <a:ext cx="3029275" cy="9110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594378"/>
          </a:xfrm>
        </p:spPr>
        <p:txBody>
          <a:bodyPr/>
          <a:lstStyle/>
          <a:p>
            <a:r>
              <a:rPr lang="es-EC" sz="2800" dirty="0">
                <a:solidFill>
                  <a:schemeClr val="accent6">
                    <a:lumMod val="50000"/>
                  </a:schemeClr>
                </a:solidFill>
              </a:rPr>
              <a:t>MATERIALES Y MÉTODOS</a:t>
            </a:r>
            <a:endParaRPr lang="es-EC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50062" y="34565"/>
            <a:ext cx="346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rgbClr val="FF0000"/>
                </a:solidFill>
              </a:rPr>
              <a:t>2</a:t>
            </a:r>
            <a:r>
              <a:rPr lang="es-EC" sz="2000" b="1" dirty="0" smtClean="0">
                <a:solidFill>
                  <a:srgbClr val="FF0000"/>
                </a:solidFill>
              </a:rPr>
              <a:t>. Obtención de controles de ADN positivos</a:t>
            </a:r>
            <a:endParaRPr lang="es-EC" sz="2000" b="1" dirty="0">
              <a:solidFill>
                <a:srgbClr val="FF0000"/>
              </a:solidFill>
            </a:endParaRPr>
          </a:p>
        </p:txBody>
      </p:sp>
      <p:sp>
        <p:nvSpPr>
          <p:cNvPr id="5" name="Flecha abajo 4"/>
          <p:cNvSpPr/>
          <p:nvPr/>
        </p:nvSpPr>
        <p:spPr>
          <a:xfrm>
            <a:off x="1770994" y="2915642"/>
            <a:ext cx="437882" cy="38974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/>
          <p:cNvSpPr txBox="1"/>
          <p:nvPr/>
        </p:nvSpPr>
        <p:spPr>
          <a:xfrm>
            <a:off x="828691" y="3429807"/>
            <a:ext cx="2496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Muestras de ADN de </a:t>
            </a:r>
            <a:r>
              <a:rPr lang="es-EC" i="1" dirty="0" smtClean="0"/>
              <a:t>N. </a:t>
            </a:r>
            <a:r>
              <a:rPr lang="es-EC" i="1" dirty="0" err="1" smtClean="0"/>
              <a:t>apis</a:t>
            </a:r>
            <a:r>
              <a:rPr lang="es-EC" dirty="0" smtClean="0"/>
              <a:t> y </a:t>
            </a:r>
            <a:r>
              <a:rPr lang="es-EC" i="1" dirty="0" smtClean="0"/>
              <a:t>N. </a:t>
            </a:r>
            <a:r>
              <a:rPr lang="es-EC" i="1" dirty="0" err="1" smtClean="0"/>
              <a:t>ceranae</a:t>
            </a:r>
            <a:endParaRPr lang="es-EC" i="1" dirty="0"/>
          </a:p>
        </p:txBody>
      </p:sp>
      <p:pic>
        <p:nvPicPr>
          <p:cNvPr id="9218" name="Picture 2" descr="Resultado de imagen para Universidad del Desarrollo Chil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7" b="23301"/>
          <a:stretch/>
        </p:blipFill>
        <p:spPr bwMode="auto">
          <a:xfrm>
            <a:off x="464223" y="1385377"/>
            <a:ext cx="3083906" cy="128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625203" y="2442123"/>
            <a:ext cx="78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Chile</a:t>
            </a:r>
            <a:endParaRPr lang="es-EC" dirty="0"/>
          </a:p>
        </p:txBody>
      </p:sp>
      <p:sp>
        <p:nvSpPr>
          <p:cNvPr id="9" name="Flecha abajo 8"/>
          <p:cNvSpPr/>
          <p:nvPr/>
        </p:nvSpPr>
        <p:spPr>
          <a:xfrm>
            <a:off x="1800142" y="928890"/>
            <a:ext cx="437882" cy="38974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Flecha abajo 10"/>
          <p:cNvSpPr/>
          <p:nvPr/>
        </p:nvSpPr>
        <p:spPr>
          <a:xfrm rot="16200000">
            <a:off x="3447018" y="3558102"/>
            <a:ext cx="437882" cy="38974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CuadroTexto 7"/>
          <p:cNvSpPr txBox="1"/>
          <p:nvPr/>
        </p:nvSpPr>
        <p:spPr>
          <a:xfrm>
            <a:off x="3966054" y="3291306"/>
            <a:ext cx="1790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Clonación de los fragmentos de interés</a:t>
            </a:r>
            <a:endParaRPr lang="es-EC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321850" y="819834"/>
            <a:ext cx="409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1. Ligación del fragmento al vector</a:t>
            </a:r>
            <a:endParaRPr lang="es-EC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/>
          <a:srcRect l="21530" t="11721" r="1207" b="5293"/>
          <a:stretch/>
        </p:blipFill>
        <p:spPr>
          <a:xfrm>
            <a:off x="6321850" y="1212730"/>
            <a:ext cx="2944327" cy="163318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593" y="1189166"/>
            <a:ext cx="1914587" cy="1553160"/>
          </a:xfrm>
          <a:prstGeom prst="rect">
            <a:avLst/>
          </a:prstGeom>
        </p:spPr>
      </p:pic>
      <p:sp>
        <p:nvSpPr>
          <p:cNvPr id="17" name="Abrir llave 16"/>
          <p:cNvSpPr/>
          <p:nvPr/>
        </p:nvSpPr>
        <p:spPr>
          <a:xfrm>
            <a:off x="5732481" y="571500"/>
            <a:ext cx="436199" cy="6286500"/>
          </a:xfrm>
          <a:prstGeom prst="leftBrace">
            <a:avLst>
              <a:gd name="adj1" fmla="val 8333"/>
              <a:gd name="adj2" fmla="val 49554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9" name="Conector recto de flecha 18"/>
          <p:cNvCxnSpPr>
            <a:stCxn id="15" idx="3"/>
          </p:cNvCxnSpPr>
          <p:nvPr/>
        </p:nvCxnSpPr>
        <p:spPr>
          <a:xfrm>
            <a:off x="9266177" y="2029321"/>
            <a:ext cx="6474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6167801" y="3154369"/>
            <a:ext cx="562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2. Transformación de las células (Clonación Química)</a:t>
            </a:r>
            <a:endParaRPr lang="es-EC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2645" y="3523701"/>
            <a:ext cx="3741614" cy="1351932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6167801" y="4755347"/>
            <a:ext cx="562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3</a:t>
            </a:r>
            <a:r>
              <a:rPr lang="es-EC" dirty="0" smtClean="0"/>
              <a:t>. Purificación de plásmidos</a:t>
            </a:r>
            <a:endParaRPr lang="es-EC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9853" y="5244965"/>
            <a:ext cx="3956689" cy="1395789"/>
          </a:xfrm>
          <a:prstGeom prst="rect">
            <a:avLst/>
          </a:prstGeom>
        </p:spPr>
      </p:pic>
      <p:cxnSp>
        <p:nvCxnSpPr>
          <p:cNvPr id="25" name="Conector recto de flecha 24"/>
          <p:cNvCxnSpPr/>
          <p:nvPr/>
        </p:nvCxnSpPr>
        <p:spPr>
          <a:xfrm>
            <a:off x="9266177" y="5942859"/>
            <a:ext cx="6474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59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564160"/>
          </a:xfrm>
        </p:spPr>
        <p:txBody>
          <a:bodyPr/>
          <a:lstStyle/>
          <a:p>
            <a:r>
              <a:rPr lang="es-EC" sz="2800" dirty="0">
                <a:solidFill>
                  <a:schemeClr val="accent6">
                    <a:lumMod val="50000"/>
                  </a:schemeClr>
                </a:solidFill>
              </a:rPr>
              <a:t>MATERIALES Y MÉTODOS</a:t>
            </a:r>
            <a:endParaRPr lang="es-EC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64015" y="0"/>
            <a:ext cx="493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rgbClr val="FF0000"/>
                </a:solidFill>
              </a:rPr>
              <a:t>3. Optimización de un protocolo de PCR convencional para </a:t>
            </a:r>
            <a:r>
              <a:rPr lang="es-EC" sz="2000" b="1" i="1" dirty="0" smtClean="0">
                <a:solidFill>
                  <a:srgbClr val="FF0000"/>
                </a:solidFill>
              </a:rPr>
              <a:t>Nosema</a:t>
            </a:r>
            <a:r>
              <a:rPr lang="es-EC" sz="2000" b="1" dirty="0" smtClean="0">
                <a:solidFill>
                  <a:srgbClr val="FF0000"/>
                </a:solidFill>
              </a:rPr>
              <a:t> </a:t>
            </a:r>
            <a:r>
              <a:rPr lang="es-EC" sz="2000" b="1" dirty="0" err="1" smtClean="0">
                <a:solidFill>
                  <a:srgbClr val="FF0000"/>
                </a:solidFill>
              </a:rPr>
              <a:t>spp</a:t>
            </a:r>
            <a:r>
              <a:rPr lang="es-EC" sz="2000" b="1" dirty="0" smtClean="0">
                <a:solidFill>
                  <a:srgbClr val="FF0000"/>
                </a:solidFill>
              </a:rPr>
              <a:t>.</a:t>
            </a:r>
            <a:endParaRPr lang="es-EC" sz="2000" b="1" dirty="0">
              <a:solidFill>
                <a:srgbClr val="FF0000"/>
              </a:solidFill>
            </a:endParaRPr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319" y="4562655"/>
            <a:ext cx="5004441" cy="1837862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83047471"/>
              </p:ext>
            </p:extLst>
          </p:nvPr>
        </p:nvGraphicFramePr>
        <p:xfrm>
          <a:off x="8457127" y="933492"/>
          <a:ext cx="3734873" cy="48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/>
          <p:cNvSpPr/>
          <p:nvPr/>
        </p:nvSpPr>
        <p:spPr>
          <a:xfrm>
            <a:off x="35364" y="6400517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C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Gisder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&amp;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</a:rPr>
              <a:t>Genersch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2013)</a:t>
            </a:r>
            <a:endParaRPr lang="es-EC" dirty="0"/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938228"/>
              </p:ext>
            </p:extLst>
          </p:nvPr>
        </p:nvGraphicFramePr>
        <p:xfrm>
          <a:off x="264015" y="891395"/>
          <a:ext cx="6900731" cy="3698796"/>
        </p:xfrm>
        <a:graphic>
          <a:graphicData uri="http://schemas.openxmlformats.org/drawingml/2006/table">
            <a:tbl>
              <a:tblPr firstRow="1" firstCol="1" bandRow="1"/>
              <a:tblGrid>
                <a:gridCol w="1575984"/>
                <a:gridCol w="3367158"/>
                <a:gridCol w="940158"/>
                <a:gridCol w="1017431"/>
              </a:tblGrid>
              <a:tr h="9757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Nombre del Cebador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L>
                    <a:lnR>
                      <a:noFill/>
                    </a:lnR>
                    <a:lnT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T>
                    <a:lnB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Secuencia (5’-3’)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T>
                    <a:lnB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Especie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T>
                    <a:lnB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Tamaño fragmento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R>
                    <a:lnT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T>
                    <a:lnB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/>
                    </a:solidFill>
                  </a:tcPr>
                </a:tc>
              </a:tr>
              <a:tr h="771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NosaRNAPol-F2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NosaRNAPol-R2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L>
                    <a:lnR>
                      <a:noFill/>
                    </a:lnR>
                    <a:lnT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T>
                    <a:lnB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AGCAAGAGACGTTTCTGGTACCTCA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CCTTCACGACCACCCATGGCA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T>
                    <a:lnB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Nosema </a:t>
                      </a:r>
                      <a:r>
                        <a:rPr lang="es-EC" sz="1200" i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apis</a:t>
                      </a:r>
                      <a:endParaRPr lang="es-EC" sz="11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T>
                    <a:lnB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297 </a:t>
                      </a:r>
                      <a:r>
                        <a:rPr lang="es-EC" sz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pb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R>
                    <a:lnT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T>
                    <a:lnB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57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NoscRNAPol-F2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NoscRNAPol-R2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L>
                    <a:lnR>
                      <a:noFill/>
                    </a:lnR>
                    <a:lnT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T>
                    <a:lnB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TGGGTTCCCTAAACCTGGTGGTTT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TCACATGACCTGGTGCTCCTTCT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T>
                    <a:lnB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Nosema </a:t>
                      </a:r>
                      <a:r>
                        <a:rPr lang="es-EC" sz="1200" i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ceranae</a:t>
                      </a:r>
                      <a:endParaRPr lang="es-EC" sz="11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T>
                    <a:lnB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662 pb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R>
                    <a:lnT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T>
                    <a:lnB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57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COI-F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COI-R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L>
                    <a:lnR>
                      <a:noFill/>
                    </a:lnR>
                    <a:lnT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T>
                    <a:lnB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GGGTCCAAGACCAGGAACTGGAT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GCGCGGAAATTCCTGATATATGAAGAGAAAA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T>
                    <a:lnB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Apis </a:t>
                      </a:r>
                      <a:r>
                        <a:rPr lang="es-EC" sz="1200" i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mellifera</a:t>
                      </a:r>
                      <a:endParaRPr lang="es-EC" sz="11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T>
                    <a:lnB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119 </a:t>
                      </a:r>
                      <a:r>
                        <a:rPr lang="es-EC" sz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pb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R>
                    <a:lnT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T>
                    <a:lnB w="12700" cap="rnd" cmpd="sng" algn="ctr">
                      <a:solidFill>
                        <a:srgbClr val="969FA7">
                          <a:lumMod val="9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5559380" y="5033689"/>
            <a:ext cx="2292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Amplificación de un fragmento del gen RPB1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3858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1143000"/>
          </a:xfrm>
        </p:spPr>
        <p:txBody>
          <a:bodyPr/>
          <a:lstStyle/>
          <a:p>
            <a:r>
              <a:rPr lang="es-EC" dirty="0">
                <a:solidFill>
                  <a:schemeClr val="accent6">
                    <a:lumMod val="50000"/>
                  </a:schemeClr>
                </a:solidFill>
              </a:rPr>
              <a:t>MATERIALES Y MÉTODOS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264015" y="579549"/>
            <a:ext cx="4320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rgbClr val="FF0000"/>
                </a:solidFill>
              </a:rPr>
              <a:t>4. Optimización de un protocolo de PCR múltiple</a:t>
            </a:r>
            <a:endParaRPr lang="es-EC" sz="2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306099" y="914400"/>
            <a:ext cx="2395467" cy="369332"/>
          </a:xfrm>
          <a:prstGeom prst="rect">
            <a:avLst/>
          </a:prstGeom>
          <a:gradFill rotWithShape="1">
            <a:gsLst>
              <a:gs pos="0">
                <a:srgbClr val="40619D">
                  <a:tint val="98000"/>
                  <a:lumMod val="110000"/>
                </a:srgbClr>
              </a:gs>
              <a:gs pos="84000">
                <a:srgbClr val="40619D">
                  <a:shade val="90000"/>
                  <a:lumMod val="88000"/>
                </a:srgbClr>
              </a:gs>
            </a:gsLst>
            <a:lin ang="5400000" scaled="0"/>
          </a:gradFill>
          <a:ln w="12700" cap="rnd" cmpd="sng" algn="ctr">
            <a:solidFill>
              <a:srgbClr val="40619D">
                <a:lumMod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PCR triple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458535" y="2073499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Condiciones de reacción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7701566" y="2073499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Condiciones de ciclo</a:t>
            </a:r>
            <a:endParaRPr lang="es-EC" dirty="0"/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695978"/>
              </p:ext>
            </p:extLst>
          </p:nvPr>
        </p:nvGraphicFramePr>
        <p:xfrm>
          <a:off x="6705600" y="2591254"/>
          <a:ext cx="4572000" cy="3210614"/>
        </p:xfrm>
        <a:graphic>
          <a:graphicData uri="http://schemas.openxmlformats.org/drawingml/2006/table">
            <a:tbl>
              <a:tblPr firstRow="1" firstCol="1" bandRow="1"/>
              <a:tblGrid>
                <a:gridCol w="887210"/>
                <a:gridCol w="1893868"/>
                <a:gridCol w="895854"/>
                <a:gridCol w="895068"/>
              </a:tblGrid>
              <a:tr h="642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N° ciclos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0619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19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Proceso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19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 °C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19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Tiempo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solidFill>
                        <a:srgbClr val="40619D"/>
                      </a:solidFill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19D"/>
                    </a:solidFill>
                  </a:tcPr>
                </a:tc>
              </a:tr>
              <a:tr h="642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0619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1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Denaturalización inicial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1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1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 min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solidFill>
                        <a:srgbClr val="40619D"/>
                      </a:solidFill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19D">
                        <a:tint val="20000"/>
                      </a:srgbClr>
                    </a:solidFill>
                  </a:tcPr>
                </a:tc>
              </a:tr>
              <a:tr h="415782">
                <a:tc rowSpan="3">
                  <a:txBody>
                    <a:bodyPr/>
                    <a:lstStyle/>
                    <a:p>
                      <a:pPr algn="ctr"/>
                      <a:r>
                        <a:rPr lang="es-EC" sz="1800" dirty="0" smtClean="0">
                          <a:solidFill>
                            <a:schemeClr val="tx1"/>
                          </a:solidFill>
                        </a:rPr>
                        <a:t>35-40</a:t>
                      </a:r>
                      <a:endParaRPr lang="es-EC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0619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ap="flat" cmpd="sng" algn="ctr">
                      <a:solidFill>
                        <a:srgbClr val="406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Denaturalización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94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min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solidFill>
                        <a:srgbClr val="40619D"/>
                      </a:solidFill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28609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 marL="68580" marR="68580" marT="0" marB="0" anchor="ctr">
                    <a:lnL w="12700" cmpd="sng">
                      <a:solidFill>
                        <a:srgbClr val="40619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1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Annealing primer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1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67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1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min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solidFill>
                        <a:srgbClr val="40619D"/>
                      </a:solidFill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19D">
                        <a:tint val="20000"/>
                      </a:srgbClr>
                    </a:solidFill>
                  </a:tcPr>
                </a:tc>
              </a:tr>
              <a:tr h="599626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 marL="68580" marR="68580" marT="0" marB="0" anchor="ctr">
                    <a:lnL w="12700" cmpd="sng">
                      <a:solidFill>
                        <a:srgbClr val="40619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Extensión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min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solidFill>
                        <a:srgbClr val="40619D"/>
                      </a:solidFill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82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0619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1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Extensión final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1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1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 min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solidFill>
                        <a:srgbClr val="40619D"/>
                      </a:solidFill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19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071151"/>
              </p:ext>
            </p:extLst>
          </p:nvPr>
        </p:nvGraphicFramePr>
        <p:xfrm>
          <a:off x="592424" y="2577075"/>
          <a:ext cx="5267462" cy="3399764"/>
        </p:xfrm>
        <a:graphic>
          <a:graphicData uri="http://schemas.openxmlformats.org/drawingml/2006/table">
            <a:tbl>
              <a:tblPr firstRow="1" firstCol="1" bandRow="1"/>
              <a:tblGrid>
                <a:gridCol w="1211426"/>
                <a:gridCol w="1014009"/>
                <a:gridCol w="1014009"/>
                <a:gridCol w="1014009"/>
                <a:gridCol w="1014009"/>
              </a:tblGrid>
              <a:tr h="31278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Reactivos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Concentración final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278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Buffer de PCR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2X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1X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>
                        <a:tint val="40000"/>
                      </a:srgbClr>
                    </a:solidFill>
                  </a:tcPr>
                </a:tc>
              </a:tr>
              <a:tr h="606482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Cebadores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(µM)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EC" sz="16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Na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-F/R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>
                        <a:tint val="20000"/>
                      </a:srgbClr>
                    </a:solidFill>
                  </a:tcPr>
                </a:tc>
              </a:tr>
              <a:tr h="64705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C" sz="16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Nc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-F/R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>
                        <a:tint val="40000"/>
                      </a:srgbClr>
                    </a:solidFill>
                  </a:tcPr>
                </a:tc>
              </a:tr>
              <a:tr h="3127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COI-F/R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0,075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>
                        <a:tint val="20000"/>
                      </a:srgbClr>
                    </a:solidFill>
                  </a:tcPr>
                </a:tc>
              </a:tr>
              <a:tr h="64705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Enzima Taq polimerasa (U/µL)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0,625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1,25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>
                        <a:tint val="40000"/>
                      </a:srgbClr>
                    </a:solidFill>
                  </a:tcPr>
                </a:tc>
              </a:tr>
              <a:tr h="39411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Cloruro de magnesio (</a:t>
                      </a:r>
                      <a:r>
                        <a:rPr lang="es-EC" sz="16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mM</a:t>
                      </a: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8534004" y="914400"/>
            <a:ext cx="293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3 pares de cebadores</a:t>
            </a:r>
            <a:endParaRPr lang="es-EC" dirty="0"/>
          </a:p>
        </p:txBody>
      </p:sp>
      <p:cxnSp>
        <p:nvCxnSpPr>
          <p:cNvPr id="19" name="Conector recto de flecha 18"/>
          <p:cNvCxnSpPr/>
          <p:nvPr/>
        </p:nvCxnSpPr>
        <p:spPr>
          <a:xfrm>
            <a:off x="7753082" y="1099066"/>
            <a:ext cx="8324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9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1143000"/>
          </a:xfrm>
        </p:spPr>
        <p:txBody>
          <a:bodyPr/>
          <a:lstStyle/>
          <a:p>
            <a:r>
              <a:rPr lang="es-EC" dirty="0">
                <a:solidFill>
                  <a:schemeClr val="accent6">
                    <a:lumMod val="50000"/>
                  </a:schemeClr>
                </a:solidFill>
              </a:rPr>
              <a:t>MATERIALES Y MÉTODOS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264015" y="579549"/>
            <a:ext cx="4320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rgbClr val="FF0000"/>
                </a:solidFill>
              </a:rPr>
              <a:t>4. Optimización de un protocolo de PCR múltiple</a:t>
            </a:r>
            <a:endParaRPr lang="es-EC" sz="20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306099" y="914400"/>
            <a:ext cx="2395467" cy="369332"/>
          </a:xfrm>
          <a:prstGeom prst="rect">
            <a:avLst/>
          </a:prstGeom>
          <a:gradFill rotWithShape="1">
            <a:gsLst>
              <a:gs pos="0">
                <a:srgbClr val="40619D">
                  <a:tint val="98000"/>
                  <a:lumMod val="110000"/>
                </a:srgbClr>
              </a:gs>
              <a:gs pos="84000">
                <a:srgbClr val="40619D">
                  <a:shade val="90000"/>
                  <a:lumMod val="88000"/>
                </a:srgbClr>
              </a:gs>
            </a:gsLst>
            <a:lin ang="5400000" scaled="0"/>
          </a:gradFill>
          <a:ln w="12700" cap="rnd" cmpd="sng" algn="ctr">
            <a:solidFill>
              <a:srgbClr val="40619D">
                <a:lumMod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PCR doble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458535" y="2073499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Condiciones de reacción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7701566" y="2073499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Condiciones de ciclo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8534004" y="914400"/>
            <a:ext cx="293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2</a:t>
            </a:r>
            <a:r>
              <a:rPr lang="es-EC" dirty="0" smtClean="0"/>
              <a:t> pares de cebadores</a:t>
            </a:r>
            <a:endParaRPr lang="es-EC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7740203" y="1117242"/>
            <a:ext cx="8242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851827"/>
              </p:ext>
            </p:extLst>
          </p:nvPr>
        </p:nvGraphicFramePr>
        <p:xfrm>
          <a:off x="906743" y="2766159"/>
          <a:ext cx="4399356" cy="2860804"/>
        </p:xfrm>
        <a:graphic>
          <a:graphicData uri="http://schemas.openxmlformats.org/drawingml/2006/table">
            <a:tbl>
              <a:tblPr firstRow="1" firstCol="1" bandRow="1"/>
              <a:tblGrid>
                <a:gridCol w="1994005"/>
                <a:gridCol w="2405351"/>
              </a:tblGrid>
              <a:tr h="7392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Reactivo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Variación de concentración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/>
                    </a:solidFill>
                  </a:tcPr>
                </a:tc>
              </a:tr>
              <a:tr h="7361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Cloruro de Magnesio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 mM – 1,5 mM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>
                        <a:tint val="40000"/>
                      </a:srgbClr>
                    </a:solidFill>
                  </a:tcPr>
                </a:tc>
              </a:tr>
              <a:tr h="7392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Enzima Taq Polimerasa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0,625 U/µL – 2,5 U/µL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>
                        <a:tint val="20000"/>
                      </a:srgbClr>
                    </a:solidFill>
                  </a:tcPr>
                </a:tc>
              </a:tr>
              <a:tr h="6461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Cebadores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0,05 µM – 0,5 µM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FA7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072787"/>
              </p:ext>
            </p:extLst>
          </p:nvPr>
        </p:nvGraphicFramePr>
        <p:xfrm>
          <a:off x="6705600" y="2591254"/>
          <a:ext cx="4572000" cy="3210614"/>
        </p:xfrm>
        <a:graphic>
          <a:graphicData uri="http://schemas.openxmlformats.org/drawingml/2006/table">
            <a:tbl>
              <a:tblPr firstRow="1" firstCol="1" bandRow="1"/>
              <a:tblGrid>
                <a:gridCol w="887210"/>
                <a:gridCol w="1893868"/>
                <a:gridCol w="895854"/>
                <a:gridCol w="895068"/>
              </a:tblGrid>
              <a:tr h="642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N° ciclos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0619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19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Proceso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19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 °C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19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Tiempo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solidFill>
                        <a:srgbClr val="40619D"/>
                      </a:solidFill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19D"/>
                    </a:solidFill>
                  </a:tcPr>
                </a:tc>
              </a:tr>
              <a:tr h="642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0619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1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Denaturalización inicial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1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1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 min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solidFill>
                        <a:srgbClr val="40619D"/>
                      </a:solidFill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19D">
                        <a:tint val="20000"/>
                      </a:srgbClr>
                    </a:solidFill>
                  </a:tcPr>
                </a:tc>
              </a:tr>
              <a:tr h="415782">
                <a:tc rowSpan="3">
                  <a:txBody>
                    <a:bodyPr/>
                    <a:lstStyle/>
                    <a:p>
                      <a:pPr algn="ctr"/>
                      <a:r>
                        <a:rPr lang="es-EC" sz="1800" dirty="0" smtClean="0">
                          <a:solidFill>
                            <a:schemeClr val="tx1"/>
                          </a:solidFill>
                        </a:rPr>
                        <a:t>35-40</a:t>
                      </a:r>
                      <a:endParaRPr lang="es-EC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0619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ap="flat" cmpd="sng" algn="ctr">
                      <a:solidFill>
                        <a:srgbClr val="406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Denaturalización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94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min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solidFill>
                        <a:srgbClr val="40619D"/>
                      </a:solidFill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28609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 marL="68580" marR="68580" marT="0" marB="0" anchor="ctr">
                    <a:lnL w="12700" cmpd="sng">
                      <a:solidFill>
                        <a:srgbClr val="40619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1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Annealing primer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1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67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1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min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solidFill>
                        <a:srgbClr val="40619D"/>
                      </a:solidFill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19D">
                        <a:tint val="20000"/>
                      </a:srgbClr>
                    </a:solidFill>
                  </a:tcPr>
                </a:tc>
              </a:tr>
              <a:tr h="599626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 marL="68580" marR="68580" marT="0" marB="0" anchor="ctr">
                    <a:lnL w="12700" cmpd="sng">
                      <a:solidFill>
                        <a:srgbClr val="40619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Extensión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min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solidFill>
                        <a:srgbClr val="40619D"/>
                      </a:solidFill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82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40619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1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Extensión final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1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19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 min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solidFill>
                        <a:srgbClr val="40619D"/>
                      </a:solidFill>
                    </a:lnR>
                    <a:lnT w="12700" cmpd="sng">
                      <a:solidFill>
                        <a:srgbClr val="40619D"/>
                      </a:solidFill>
                    </a:lnT>
                    <a:lnB w="12700" cmpd="sng">
                      <a:solidFill>
                        <a:srgbClr val="40619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19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79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618065"/>
          </a:xfrm>
        </p:spPr>
        <p:txBody>
          <a:bodyPr/>
          <a:lstStyle/>
          <a:p>
            <a:r>
              <a:rPr lang="es-EC" sz="2800" dirty="0">
                <a:solidFill>
                  <a:schemeClr val="accent6">
                    <a:lumMod val="50000"/>
                  </a:schemeClr>
                </a:solidFill>
              </a:rPr>
              <a:t>MATERIALES Y MÉTODOS</a:t>
            </a:r>
            <a:endParaRPr lang="es-EC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12499" y="827900"/>
            <a:ext cx="4320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rgbClr val="FF0000"/>
                </a:solidFill>
              </a:rPr>
              <a:t>5</a:t>
            </a:r>
            <a:r>
              <a:rPr lang="es-EC" sz="2000" b="1" dirty="0" smtClean="0">
                <a:solidFill>
                  <a:srgbClr val="FF0000"/>
                </a:solidFill>
              </a:rPr>
              <a:t>. Secuenciación</a:t>
            </a:r>
            <a:endParaRPr lang="es-EC" sz="20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705600" y="827900"/>
            <a:ext cx="4320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rgbClr val="FF0000"/>
                </a:solidFill>
              </a:rPr>
              <a:t>6. Caracterización molecular y análisis filogenético</a:t>
            </a:r>
            <a:endParaRPr lang="es-EC" sz="2000" b="1" dirty="0">
              <a:solidFill>
                <a:srgbClr val="FF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293148" y="282942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Productos de PCR </a:t>
            </a:r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1219200" y="1499489"/>
            <a:ext cx="2498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Muestras positivas a </a:t>
            </a:r>
            <a:r>
              <a:rPr lang="es-EC" i="1" dirty="0" smtClean="0"/>
              <a:t>N. </a:t>
            </a:r>
            <a:r>
              <a:rPr lang="es-EC" i="1" dirty="0" err="1" smtClean="0"/>
              <a:t>apis</a:t>
            </a:r>
            <a:r>
              <a:rPr lang="es-EC" i="1" dirty="0" smtClean="0"/>
              <a:t> </a:t>
            </a:r>
            <a:r>
              <a:rPr lang="es-EC" dirty="0" smtClean="0"/>
              <a:t>y </a:t>
            </a:r>
            <a:r>
              <a:rPr lang="es-EC" i="1" dirty="0" smtClean="0"/>
              <a:t>N. </a:t>
            </a:r>
            <a:r>
              <a:rPr lang="es-EC" i="1" dirty="0" err="1" smtClean="0"/>
              <a:t>ceranae</a:t>
            </a:r>
            <a:endParaRPr lang="es-EC" i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664111" y="3882358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Secuenciación </a:t>
            </a:r>
            <a:r>
              <a:rPr lang="es-EC" dirty="0" err="1" smtClean="0"/>
              <a:t>Macrogen</a:t>
            </a:r>
            <a:r>
              <a:rPr lang="es-EC" dirty="0" smtClean="0"/>
              <a:t>-Corea</a:t>
            </a:r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645227" y="5024865"/>
            <a:ext cx="3455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Secuenciación en ambos sentidos</a:t>
            </a:r>
            <a:endParaRPr lang="es-EC" dirty="0"/>
          </a:p>
        </p:txBody>
      </p:sp>
      <p:sp>
        <p:nvSpPr>
          <p:cNvPr id="10" name="Flecha abajo 9"/>
          <p:cNvSpPr/>
          <p:nvPr/>
        </p:nvSpPr>
        <p:spPr>
          <a:xfrm>
            <a:off x="2129841" y="2281559"/>
            <a:ext cx="486179" cy="412124"/>
          </a:xfrm>
          <a:prstGeom prst="downArrow">
            <a:avLst/>
          </a:prstGeom>
          <a:gradFill rotWithShape="1">
            <a:gsLst>
              <a:gs pos="0">
                <a:srgbClr val="B2324B">
                  <a:tint val="98000"/>
                  <a:lumMod val="110000"/>
                </a:srgbClr>
              </a:gs>
              <a:gs pos="84000">
                <a:srgbClr val="B2324B">
                  <a:shade val="90000"/>
                  <a:lumMod val="88000"/>
                </a:srgbClr>
              </a:gs>
            </a:gsLst>
            <a:lin ang="5400000" scaled="0"/>
          </a:gradFill>
          <a:ln w="12700" cap="rnd" cmpd="sng" algn="ctr">
            <a:solidFill>
              <a:srgbClr val="B2324B">
                <a:lumMod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Flecha abajo 10"/>
          <p:cNvSpPr/>
          <p:nvPr/>
        </p:nvSpPr>
        <p:spPr>
          <a:xfrm>
            <a:off x="2129840" y="3430800"/>
            <a:ext cx="486179" cy="412124"/>
          </a:xfrm>
          <a:prstGeom prst="downArrow">
            <a:avLst/>
          </a:prstGeom>
          <a:gradFill rotWithShape="1">
            <a:gsLst>
              <a:gs pos="0">
                <a:srgbClr val="B2324B">
                  <a:tint val="98000"/>
                  <a:lumMod val="110000"/>
                </a:srgbClr>
              </a:gs>
              <a:gs pos="84000">
                <a:srgbClr val="B2324B">
                  <a:shade val="90000"/>
                  <a:lumMod val="88000"/>
                </a:srgbClr>
              </a:gs>
            </a:gsLst>
            <a:lin ang="5400000" scaled="0"/>
          </a:gradFill>
          <a:ln w="12700" cap="rnd" cmpd="sng" algn="ctr">
            <a:solidFill>
              <a:srgbClr val="B2324B">
                <a:lumMod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Flecha abajo 11"/>
          <p:cNvSpPr/>
          <p:nvPr/>
        </p:nvSpPr>
        <p:spPr>
          <a:xfrm>
            <a:off x="2129839" y="4523169"/>
            <a:ext cx="486179" cy="412124"/>
          </a:xfrm>
          <a:prstGeom prst="downArrow">
            <a:avLst/>
          </a:prstGeom>
          <a:gradFill rotWithShape="1">
            <a:gsLst>
              <a:gs pos="0">
                <a:srgbClr val="B2324B">
                  <a:tint val="98000"/>
                  <a:lumMod val="110000"/>
                </a:srgbClr>
              </a:gs>
              <a:gs pos="84000">
                <a:srgbClr val="B2324B">
                  <a:shade val="90000"/>
                  <a:lumMod val="88000"/>
                </a:srgbClr>
              </a:gs>
            </a:gsLst>
            <a:lin ang="5400000" scaled="0"/>
          </a:gradFill>
          <a:ln w="12700" cap="rnd" cmpd="sng" algn="ctr">
            <a:solidFill>
              <a:srgbClr val="B2324B">
                <a:lumMod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598533" y="1822654"/>
            <a:ext cx="2743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+mj-lt"/>
              </a:rPr>
              <a:t>Análisis de secuencias y </a:t>
            </a:r>
            <a:r>
              <a:rPr lang="es-EC" dirty="0" err="1">
                <a:latin typeface="+mj-lt"/>
              </a:rPr>
              <a:t>electroferograma</a:t>
            </a:r>
            <a:r>
              <a:rPr lang="es-EC" dirty="0">
                <a:latin typeface="+mj-lt"/>
              </a:rPr>
              <a:t>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595124" y="3195861"/>
            <a:ext cx="475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comparación </a:t>
            </a:r>
            <a:r>
              <a:rPr lang="es-EC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con secuencias en el </a:t>
            </a:r>
            <a:r>
              <a:rPr lang="es-EC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GenBank</a:t>
            </a:r>
            <a:endParaRPr lang="es-EC" dirty="0">
              <a:latin typeface="+mj-lt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742600" y="3999289"/>
            <a:ext cx="4455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Construcción de dos </a:t>
            </a:r>
            <a:r>
              <a:rPr lang="es-EC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árboles filogenéticos</a:t>
            </a:r>
            <a:endParaRPr lang="es-EC" dirty="0">
              <a:latin typeface="+mj-lt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7714515" y="4918151"/>
            <a:ext cx="2775119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C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M</a:t>
            </a:r>
            <a:r>
              <a:rPr lang="es-EC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odelo </a:t>
            </a:r>
            <a:r>
              <a:rPr lang="es-EC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evolutivo </a:t>
            </a:r>
            <a:r>
              <a:rPr lang="es-EC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Kimura</a:t>
            </a:r>
            <a:r>
              <a:rPr lang="es-EC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endParaRPr lang="es-EC" dirty="0" smtClean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algn="ctr"/>
            <a:r>
              <a:rPr lang="es-EC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2 </a:t>
            </a:r>
            <a:r>
              <a:rPr lang="es-EC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parámetros y </a:t>
            </a:r>
            <a:endParaRPr lang="es-EC" dirty="0" smtClean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algn="ctr"/>
            <a:r>
              <a:rPr lang="es-EC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1000 repeticiones</a:t>
            </a:r>
            <a:endParaRPr lang="es-EC" dirty="0">
              <a:latin typeface="+mj-lt"/>
            </a:endParaRPr>
          </a:p>
        </p:txBody>
      </p:sp>
      <p:sp>
        <p:nvSpPr>
          <p:cNvPr id="18" name="Flecha abajo 17"/>
          <p:cNvSpPr/>
          <p:nvPr/>
        </p:nvSpPr>
        <p:spPr>
          <a:xfrm>
            <a:off x="8727044" y="2693683"/>
            <a:ext cx="486179" cy="412124"/>
          </a:xfrm>
          <a:prstGeom prst="downArrow">
            <a:avLst/>
          </a:prstGeom>
          <a:gradFill rotWithShape="1">
            <a:gsLst>
              <a:gs pos="0">
                <a:srgbClr val="B2324B">
                  <a:tint val="98000"/>
                  <a:lumMod val="110000"/>
                </a:srgbClr>
              </a:gs>
              <a:gs pos="84000">
                <a:srgbClr val="B2324B">
                  <a:shade val="90000"/>
                  <a:lumMod val="88000"/>
                </a:srgbClr>
              </a:gs>
            </a:gsLst>
            <a:lin ang="5400000" scaled="0"/>
          </a:gradFill>
          <a:ln w="12700" cap="rnd" cmpd="sng" algn="ctr">
            <a:solidFill>
              <a:srgbClr val="B2324B">
                <a:lumMod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" name="Flecha abajo 18"/>
          <p:cNvSpPr/>
          <p:nvPr/>
        </p:nvSpPr>
        <p:spPr>
          <a:xfrm>
            <a:off x="8727044" y="3623177"/>
            <a:ext cx="486179" cy="412124"/>
          </a:xfrm>
          <a:prstGeom prst="downArrow">
            <a:avLst/>
          </a:prstGeom>
          <a:gradFill rotWithShape="1">
            <a:gsLst>
              <a:gs pos="0">
                <a:srgbClr val="B2324B">
                  <a:tint val="98000"/>
                  <a:lumMod val="110000"/>
                </a:srgbClr>
              </a:gs>
              <a:gs pos="84000">
                <a:srgbClr val="B2324B">
                  <a:shade val="90000"/>
                  <a:lumMod val="88000"/>
                </a:srgbClr>
              </a:gs>
            </a:gsLst>
            <a:lin ang="5400000" scaled="0"/>
          </a:gradFill>
          <a:ln w="12700" cap="rnd" cmpd="sng" algn="ctr">
            <a:solidFill>
              <a:srgbClr val="B2324B">
                <a:lumMod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Flecha abajo 19"/>
          <p:cNvSpPr/>
          <p:nvPr/>
        </p:nvSpPr>
        <p:spPr>
          <a:xfrm>
            <a:off x="8727043" y="4483209"/>
            <a:ext cx="486179" cy="412124"/>
          </a:xfrm>
          <a:prstGeom prst="downArrow">
            <a:avLst/>
          </a:prstGeom>
          <a:gradFill rotWithShape="1">
            <a:gsLst>
              <a:gs pos="0">
                <a:srgbClr val="B2324B">
                  <a:tint val="98000"/>
                  <a:lumMod val="110000"/>
                </a:srgbClr>
              </a:gs>
              <a:gs pos="84000">
                <a:srgbClr val="B2324B">
                  <a:shade val="90000"/>
                  <a:lumMod val="88000"/>
                </a:srgbClr>
              </a:gs>
            </a:gsLst>
            <a:lin ang="5400000" scaled="0"/>
          </a:gradFill>
          <a:ln w="12700" cap="rnd" cmpd="sng" algn="ctr">
            <a:solidFill>
              <a:srgbClr val="B2324B">
                <a:lumMod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2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615945"/>
          </a:xfrm>
        </p:spPr>
        <p:txBody>
          <a:bodyPr/>
          <a:lstStyle/>
          <a:p>
            <a:r>
              <a:rPr lang="es-EC" sz="2800" dirty="0">
                <a:solidFill>
                  <a:schemeClr val="accent6">
                    <a:lumMod val="50000"/>
                  </a:schemeClr>
                </a:solidFill>
              </a:rPr>
              <a:t>MATERIALES Y MÉTODOS</a:t>
            </a:r>
            <a:endParaRPr lang="es-EC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23082" y="646346"/>
            <a:ext cx="4320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rgbClr val="FF0000"/>
                </a:solidFill>
              </a:rPr>
              <a:t>7</a:t>
            </a:r>
            <a:r>
              <a:rPr lang="es-EC" sz="2000" b="1" dirty="0" smtClean="0">
                <a:solidFill>
                  <a:srgbClr val="FF0000"/>
                </a:solidFill>
              </a:rPr>
              <a:t>. Sensibilidad Analítica</a:t>
            </a:r>
            <a:endParaRPr lang="es-EC" sz="2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457225" y="2192236"/>
            <a:ext cx="250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Factor de dilución =1/4</a:t>
            </a:r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>
            <a:off x="4299437" y="1302192"/>
            <a:ext cx="38935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(1:2</a:t>
            </a:r>
            <a:r>
              <a:rPr lang="es-EC" sz="2000" baseline="30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2</a:t>
            </a:r>
            <a:r>
              <a:rPr lang="es-EC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, 1:2</a:t>
            </a:r>
            <a:r>
              <a:rPr lang="es-EC" sz="2000" baseline="30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4</a:t>
            </a:r>
            <a:r>
              <a:rPr lang="es-EC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, 1:2</a:t>
            </a:r>
            <a:r>
              <a:rPr lang="es-EC" sz="2000" baseline="30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6</a:t>
            </a:r>
            <a:r>
              <a:rPr lang="es-EC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, 1:2</a:t>
            </a:r>
            <a:r>
              <a:rPr lang="es-EC" sz="2000" baseline="30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8</a:t>
            </a:r>
            <a:r>
              <a:rPr lang="es-EC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, … , 1:2</a:t>
            </a:r>
            <a:r>
              <a:rPr lang="es-EC" sz="2000" baseline="30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18</a:t>
            </a:r>
            <a:r>
              <a:rPr lang="es-EC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) </a:t>
            </a:r>
            <a:endParaRPr lang="es-EC" sz="2000" dirty="0">
              <a:latin typeface="+mj-lt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718504" y="1130620"/>
            <a:ext cx="1504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Mezcla de 200 </a:t>
            </a:r>
            <a:r>
              <a:rPr lang="es-EC" dirty="0" err="1" smtClean="0"/>
              <a:t>ng</a:t>
            </a:r>
            <a:endParaRPr lang="es-EC" dirty="0"/>
          </a:p>
        </p:txBody>
      </p:sp>
      <p:grpSp>
        <p:nvGrpSpPr>
          <p:cNvPr id="12" name="Grupo 11"/>
          <p:cNvGrpSpPr/>
          <p:nvPr/>
        </p:nvGrpSpPr>
        <p:grpSpPr>
          <a:xfrm>
            <a:off x="3043783" y="1768391"/>
            <a:ext cx="4936789" cy="2055527"/>
            <a:chOff x="648312" y="1826652"/>
            <a:chExt cx="4936789" cy="2055527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8312" y="1919755"/>
              <a:ext cx="2781688" cy="1962424"/>
            </a:xfrm>
            <a:prstGeom prst="rect">
              <a:avLst/>
            </a:prstGeom>
          </p:spPr>
        </p:pic>
        <p:sp>
          <p:nvSpPr>
            <p:cNvPr id="5" name="Flecha curvada hacia abajo 4"/>
            <p:cNvSpPr/>
            <p:nvPr/>
          </p:nvSpPr>
          <p:spPr>
            <a:xfrm>
              <a:off x="835019" y="1828800"/>
              <a:ext cx="1068947" cy="412124"/>
            </a:xfrm>
            <a:prstGeom prst="curved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7" name="Flecha curvada hacia abajo 6"/>
            <p:cNvSpPr/>
            <p:nvPr/>
          </p:nvSpPr>
          <p:spPr>
            <a:xfrm>
              <a:off x="2090673" y="1828800"/>
              <a:ext cx="1068947" cy="412124"/>
            </a:xfrm>
            <a:prstGeom prst="curved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33431" r="-1"/>
            <a:stretch/>
          </p:blipFill>
          <p:spPr>
            <a:xfrm>
              <a:off x="3610415" y="1919755"/>
              <a:ext cx="1974686" cy="1962424"/>
            </a:xfrm>
            <a:prstGeom prst="rect">
              <a:avLst/>
            </a:prstGeom>
          </p:spPr>
        </p:pic>
        <p:sp>
          <p:nvSpPr>
            <p:cNvPr id="10" name="Flecha curvada hacia abajo 9"/>
            <p:cNvSpPr/>
            <p:nvPr/>
          </p:nvSpPr>
          <p:spPr>
            <a:xfrm>
              <a:off x="3163857" y="1828800"/>
              <a:ext cx="1068947" cy="412124"/>
            </a:xfrm>
            <a:prstGeom prst="curved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13" name="Flecha curvada hacia abajo 12"/>
            <p:cNvSpPr/>
            <p:nvPr/>
          </p:nvSpPr>
          <p:spPr>
            <a:xfrm>
              <a:off x="4269290" y="1826652"/>
              <a:ext cx="1068947" cy="412124"/>
            </a:xfrm>
            <a:prstGeom prst="curved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432613" y="1968460"/>
            <a:ext cx="194470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ADN </a:t>
            </a:r>
            <a:r>
              <a:rPr lang="es-EC" dirty="0" err="1" smtClean="0"/>
              <a:t>plasmídico</a:t>
            </a:r>
            <a:r>
              <a:rPr lang="es-EC" dirty="0" smtClean="0"/>
              <a:t> </a:t>
            </a:r>
            <a:r>
              <a:rPr lang="es-EC" i="1" dirty="0" smtClean="0"/>
              <a:t>N. </a:t>
            </a:r>
            <a:r>
              <a:rPr lang="es-EC" i="1" dirty="0" err="1" smtClean="0"/>
              <a:t>apis</a:t>
            </a:r>
            <a:endParaRPr lang="es-EC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32612" y="2879182"/>
            <a:ext cx="194470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ADN </a:t>
            </a:r>
            <a:r>
              <a:rPr lang="es-EC" dirty="0" err="1" smtClean="0"/>
              <a:t>plasmídico</a:t>
            </a:r>
            <a:r>
              <a:rPr lang="es-EC" dirty="0" smtClean="0"/>
              <a:t> </a:t>
            </a:r>
            <a:r>
              <a:rPr lang="es-EC" i="1" dirty="0" smtClean="0"/>
              <a:t>N. </a:t>
            </a:r>
            <a:r>
              <a:rPr lang="es-EC" i="1" dirty="0" err="1" smtClean="0"/>
              <a:t>ceranae</a:t>
            </a:r>
            <a:endParaRPr lang="es-EC" i="1" dirty="0"/>
          </a:p>
        </p:txBody>
      </p:sp>
      <p:cxnSp>
        <p:nvCxnSpPr>
          <p:cNvPr id="17" name="Conector recto de flecha 16"/>
          <p:cNvCxnSpPr>
            <a:stCxn id="14" idx="3"/>
            <a:endCxn id="2" idx="1"/>
          </p:cNvCxnSpPr>
          <p:nvPr/>
        </p:nvCxnSpPr>
        <p:spPr>
          <a:xfrm>
            <a:off x="2377322" y="2291626"/>
            <a:ext cx="666461" cy="551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stCxn id="16" idx="3"/>
            <a:endCxn id="2" idx="1"/>
          </p:cNvCxnSpPr>
          <p:nvPr/>
        </p:nvCxnSpPr>
        <p:spPr>
          <a:xfrm flipV="1">
            <a:off x="2377321" y="2842706"/>
            <a:ext cx="666462" cy="3596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l="33431" r="-1"/>
          <a:stretch/>
        </p:blipFill>
        <p:spPr>
          <a:xfrm>
            <a:off x="2960887" y="3774927"/>
            <a:ext cx="1974686" cy="196242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l="33431" r="-1"/>
          <a:stretch/>
        </p:blipFill>
        <p:spPr>
          <a:xfrm>
            <a:off x="5076455" y="3751867"/>
            <a:ext cx="1974686" cy="1962424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432612" y="4393262"/>
            <a:ext cx="256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Muestra ADN de abeja </a:t>
            </a:r>
            <a:endParaRPr lang="es-EC" dirty="0"/>
          </a:p>
        </p:txBody>
      </p:sp>
      <p:sp>
        <p:nvSpPr>
          <p:cNvPr id="24" name="Flecha abajo 23"/>
          <p:cNvSpPr/>
          <p:nvPr/>
        </p:nvSpPr>
        <p:spPr>
          <a:xfrm>
            <a:off x="3314170" y="3610847"/>
            <a:ext cx="240374" cy="502276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Flecha abajo 25"/>
          <p:cNvSpPr/>
          <p:nvPr/>
        </p:nvSpPr>
        <p:spPr>
          <a:xfrm>
            <a:off x="4332638" y="3610847"/>
            <a:ext cx="240374" cy="50227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Flecha abajo 26"/>
          <p:cNvSpPr/>
          <p:nvPr/>
        </p:nvSpPr>
        <p:spPr>
          <a:xfrm>
            <a:off x="5439016" y="3657323"/>
            <a:ext cx="240374" cy="50227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Flecha abajo 27"/>
          <p:cNvSpPr/>
          <p:nvPr/>
        </p:nvSpPr>
        <p:spPr>
          <a:xfrm>
            <a:off x="6450825" y="3657323"/>
            <a:ext cx="240374" cy="50227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l="33431" r="33792"/>
          <a:stretch/>
        </p:blipFill>
        <p:spPr>
          <a:xfrm>
            <a:off x="7220662" y="3789116"/>
            <a:ext cx="972286" cy="1962424"/>
          </a:xfrm>
          <a:prstGeom prst="rect">
            <a:avLst/>
          </a:prstGeom>
        </p:spPr>
      </p:pic>
      <p:sp>
        <p:nvSpPr>
          <p:cNvPr id="30" name="Flecha abajo 29"/>
          <p:cNvSpPr/>
          <p:nvPr/>
        </p:nvSpPr>
        <p:spPr>
          <a:xfrm>
            <a:off x="7551287" y="3663735"/>
            <a:ext cx="240374" cy="50227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CuadroTexto 30"/>
          <p:cNvSpPr txBox="1"/>
          <p:nvPr/>
        </p:nvSpPr>
        <p:spPr>
          <a:xfrm>
            <a:off x="8507788" y="4548412"/>
            <a:ext cx="2452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Mezcla artificial simulando </a:t>
            </a:r>
            <a:r>
              <a:rPr lang="es-EC" dirty="0" err="1" smtClean="0"/>
              <a:t>coinfección</a:t>
            </a:r>
            <a:endParaRPr lang="es-EC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020617" y="5634259"/>
            <a:ext cx="1432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400 </a:t>
            </a:r>
            <a:r>
              <a:rPr lang="es-EC" dirty="0" err="1" smtClean="0"/>
              <a:t>ng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2253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104978"/>
              </p:ext>
            </p:extLst>
          </p:nvPr>
        </p:nvGraphicFramePr>
        <p:xfrm>
          <a:off x="2361126" y="759855"/>
          <a:ext cx="7555607" cy="529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98997" y="0"/>
            <a:ext cx="10972800" cy="1143000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accent2">
                    <a:lumMod val="75000"/>
                  </a:schemeClr>
                </a:solidFill>
              </a:rPr>
              <a:t>CONTENIDO</a:t>
            </a:r>
            <a:endParaRPr lang="es-EC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8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579549"/>
          </a:xfrm>
        </p:spPr>
        <p:txBody>
          <a:bodyPr/>
          <a:lstStyle/>
          <a:p>
            <a:r>
              <a:rPr lang="es-EC" sz="2800" dirty="0">
                <a:solidFill>
                  <a:schemeClr val="accent6">
                    <a:lumMod val="50000"/>
                  </a:schemeClr>
                </a:solidFill>
              </a:rPr>
              <a:t>MATERIALES Y MÉTODOS</a:t>
            </a:r>
            <a:endParaRPr lang="es-EC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64015" y="579549"/>
            <a:ext cx="4320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rgbClr val="FF0000"/>
                </a:solidFill>
              </a:rPr>
              <a:t>8</a:t>
            </a:r>
            <a:r>
              <a:rPr lang="es-EC" sz="2000" b="1" dirty="0" smtClean="0">
                <a:solidFill>
                  <a:srgbClr val="FF0000"/>
                </a:solidFill>
              </a:rPr>
              <a:t>. Sensibilidad diagnóstica</a:t>
            </a:r>
            <a:endParaRPr lang="es-EC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024983"/>
              </p:ext>
            </p:extLst>
          </p:nvPr>
        </p:nvGraphicFramePr>
        <p:xfrm>
          <a:off x="669700" y="1722549"/>
          <a:ext cx="6350216" cy="3260136"/>
        </p:xfrm>
        <a:graphic>
          <a:graphicData uri="http://schemas.openxmlformats.org/drawingml/2006/table">
            <a:tbl>
              <a:tblPr firstRow="1" firstCol="1" bandRow="1"/>
              <a:tblGrid>
                <a:gridCol w="1778383"/>
                <a:gridCol w="2280093"/>
                <a:gridCol w="2291740"/>
              </a:tblGrid>
              <a:tr h="5263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Número de colmenas</a:t>
                      </a:r>
                      <a:endParaRPr lang="es-EC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112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sabe son positivos a</a:t>
                      </a:r>
                      <a:r>
                        <a:rPr lang="es-EC" sz="1600" b="1" i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Nosema </a:t>
                      </a:r>
                      <a:r>
                        <a:rPr lang="es-EC" sz="16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 PCR-m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sabe son negativos a</a:t>
                      </a:r>
                      <a:r>
                        <a:rPr lang="es-EC" sz="1600" b="1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Nosema </a:t>
                      </a:r>
                      <a:r>
                        <a:rPr lang="es-EC" sz="16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 PCR-m</a:t>
                      </a:r>
                      <a:endParaRPr lang="es-EC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2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Positivos a microscopia 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Verdaderos positivos (VP)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Falsos positivos        (FP)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2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Negativos a microscopia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Falsos negativos        (FN)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Verdaderos negativos (</a:t>
                      </a:r>
                      <a:r>
                        <a:rPr lang="es-EC" sz="16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VN</a:t>
                      </a:r>
                      <a:r>
                        <a:rPr lang="es-EC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C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7860536" y="2319062"/>
                <a:ext cx="3914918" cy="615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s-EC" i="0">
                          <a:latin typeface="Cambria Math" panose="02040503050406030204" pitchFamily="18" charset="0"/>
                        </a:rPr>
                        <m:t>specificidad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C" i="0">
                          <a:latin typeface="Cambria Math" panose="02040503050406030204" pitchFamily="18" charset="0"/>
                        </a:rPr>
                        <m:t>diagn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ó</m:t>
                      </m:r>
                      <m:r>
                        <m:rPr>
                          <m:sty m:val="p"/>
                        </m:rPr>
                        <a:rPr lang="es-EC" i="0">
                          <a:latin typeface="Cambria Math" panose="02040503050406030204" pitchFamily="18" charset="0"/>
                        </a:rPr>
                        <m:t>stica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𝑉𝑁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𝑉𝑁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</m:oMath>
                  </m:oMathPara>
                </a14:m>
                <a:endParaRPr lang="es-EC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536" y="2319062"/>
                <a:ext cx="3914918" cy="61549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7860536" y="3802869"/>
                <a:ext cx="3812326" cy="615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s-EC" i="0">
                          <a:latin typeface="Cambria Math" panose="02040503050406030204" pitchFamily="18" charset="0"/>
                        </a:rPr>
                        <m:t>ensibilidad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C" i="0">
                          <a:latin typeface="Cambria Math" panose="02040503050406030204" pitchFamily="18" charset="0"/>
                        </a:rPr>
                        <m:t>diagn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ó</m:t>
                      </m:r>
                      <m:r>
                        <m:rPr>
                          <m:sty m:val="p"/>
                        </m:rPr>
                        <a:rPr lang="es-EC" i="0">
                          <a:latin typeface="Cambria Math" panose="02040503050406030204" pitchFamily="18" charset="0"/>
                        </a:rPr>
                        <m:t>stica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𝑉𝑃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𝑉𝑃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</m:oMath>
                  </m:oMathPara>
                </a14:m>
                <a:endParaRPr lang="es-EC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536" y="3802869"/>
                <a:ext cx="3812326" cy="6154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78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Marcador de contenido 1"/>
              <p:cNvSpPr>
                <a:spLocks noGrp="1"/>
              </p:cNvSpPr>
              <p:nvPr>
                <p:ph idx="1"/>
              </p:nvPr>
            </p:nvSpPr>
            <p:spPr>
              <a:xfrm>
                <a:off x="1146220" y="2150772"/>
                <a:ext cx="10436180" cy="239547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s-EC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C" dirty="0">
                    <a:solidFill>
                      <a:schemeClr val="tx1"/>
                    </a:solidFill>
                  </a:rPr>
                  <a:t>: La prueba de PCR múltiple desarrollada no permite el diagnóstico de las especies de </a:t>
                </a:r>
                <a:r>
                  <a:rPr lang="es-EC" i="1" dirty="0">
                    <a:solidFill>
                      <a:schemeClr val="tx1"/>
                    </a:solidFill>
                  </a:rPr>
                  <a:t>Nosema: N. </a:t>
                </a:r>
                <a:r>
                  <a:rPr lang="es-EC" i="1" dirty="0" err="1">
                    <a:solidFill>
                      <a:schemeClr val="tx1"/>
                    </a:solidFill>
                  </a:rPr>
                  <a:t>apis</a:t>
                </a:r>
                <a:r>
                  <a:rPr lang="es-EC" i="1" dirty="0">
                    <a:solidFill>
                      <a:schemeClr val="tx1"/>
                    </a:solidFill>
                  </a:rPr>
                  <a:t> </a:t>
                </a:r>
                <a:r>
                  <a:rPr lang="es-EC" dirty="0">
                    <a:solidFill>
                      <a:schemeClr val="tx1"/>
                    </a:solidFill>
                  </a:rPr>
                  <a:t>y </a:t>
                </a:r>
                <a:r>
                  <a:rPr lang="es-EC" i="1" dirty="0">
                    <a:solidFill>
                      <a:schemeClr val="tx1"/>
                    </a:solidFill>
                  </a:rPr>
                  <a:t>N. </a:t>
                </a:r>
                <a:r>
                  <a:rPr lang="es-EC" i="1" dirty="0" err="1">
                    <a:solidFill>
                      <a:schemeClr val="tx1"/>
                    </a:solidFill>
                  </a:rPr>
                  <a:t>ceranae</a:t>
                </a:r>
                <a:r>
                  <a:rPr lang="es-EC" dirty="0">
                    <a:solidFill>
                      <a:schemeClr val="tx1"/>
                    </a:solidFill>
                  </a:rPr>
                  <a:t>, </a:t>
                </a:r>
                <a:endParaRPr lang="es-EC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s-EC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s-EC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C" dirty="0">
                    <a:solidFill>
                      <a:schemeClr val="tx1"/>
                    </a:solidFill>
                  </a:rPr>
                  <a:t>: La prueba de PCR múltiple desarrollada permite el diagnóstico de las especies de </a:t>
                </a:r>
                <a:r>
                  <a:rPr lang="es-EC" i="1" dirty="0">
                    <a:solidFill>
                      <a:schemeClr val="tx1"/>
                    </a:solidFill>
                  </a:rPr>
                  <a:t>Nosema: N. </a:t>
                </a:r>
                <a:r>
                  <a:rPr lang="es-EC" i="1" dirty="0" err="1">
                    <a:solidFill>
                      <a:schemeClr val="tx1"/>
                    </a:solidFill>
                  </a:rPr>
                  <a:t>apis</a:t>
                </a:r>
                <a:r>
                  <a:rPr lang="es-EC" i="1" dirty="0">
                    <a:solidFill>
                      <a:schemeClr val="tx1"/>
                    </a:solidFill>
                  </a:rPr>
                  <a:t> </a:t>
                </a:r>
                <a:r>
                  <a:rPr lang="es-EC" dirty="0">
                    <a:solidFill>
                      <a:schemeClr val="tx1"/>
                    </a:solidFill>
                  </a:rPr>
                  <a:t>y </a:t>
                </a:r>
                <a:r>
                  <a:rPr lang="es-EC" i="1" dirty="0">
                    <a:solidFill>
                      <a:schemeClr val="tx1"/>
                    </a:solidFill>
                  </a:rPr>
                  <a:t>N. </a:t>
                </a:r>
                <a:r>
                  <a:rPr lang="es-EC" i="1" dirty="0" err="1">
                    <a:solidFill>
                      <a:schemeClr val="tx1"/>
                    </a:solidFill>
                  </a:rPr>
                  <a:t>ceranae</a:t>
                </a:r>
                <a:r>
                  <a:rPr lang="es-EC" dirty="0">
                    <a:solidFill>
                      <a:schemeClr val="tx1"/>
                    </a:solidFill>
                  </a:rPr>
                  <a:t>,</a:t>
                </a:r>
              </a:p>
            </p:txBody>
          </p:sp>
        </mc:Choice>
        <mc:Fallback xmlns="">
          <p:sp>
            <p:nvSpPr>
              <p:cNvPr id="2" name="Marcador de contenid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6220" y="2150772"/>
                <a:ext cx="10436180" cy="2395470"/>
              </a:xfrm>
              <a:blipFill rotWithShape="0">
                <a:blip r:embed="rId2"/>
                <a:stretch>
                  <a:fillRect l="-759" t="-1781" r="-169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77910" y="0"/>
            <a:ext cx="10972800" cy="528034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000066"/>
                </a:solidFill>
              </a:rPr>
              <a:t>HIPÓTESIS</a:t>
            </a:r>
            <a:endParaRPr lang="es-EC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7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8926587" y="5779767"/>
            <a:ext cx="3029275" cy="9110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47482" y="0"/>
            <a:ext cx="10972800" cy="1143000"/>
          </a:xfrm>
        </p:spPr>
        <p:txBody>
          <a:bodyPr/>
          <a:lstStyle/>
          <a:p>
            <a:r>
              <a:rPr lang="es-EC" dirty="0" smtClean="0">
                <a:solidFill>
                  <a:srgbClr val="002060"/>
                </a:solidFill>
              </a:rPr>
              <a:t>RESULTADOS Y DISCUSIÓN</a:t>
            </a:r>
            <a:endParaRPr lang="es-EC" dirty="0">
              <a:solidFill>
                <a:srgbClr val="002060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857025"/>
              </p:ext>
            </p:extLst>
          </p:nvPr>
        </p:nvGraphicFramePr>
        <p:xfrm>
          <a:off x="759853" y="1885890"/>
          <a:ext cx="4881093" cy="2813171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421441"/>
                <a:gridCol w="1733883"/>
                <a:gridCol w="1725769"/>
              </a:tblGrid>
              <a:tr h="11588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Método de extracción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Concentración de AND (</a:t>
                      </a:r>
                      <a:r>
                        <a:rPr lang="es-EC" sz="1600" dirty="0" err="1">
                          <a:solidFill>
                            <a:schemeClr val="tx1"/>
                          </a:solidFill>
                          <a:effectLst/>
                        </a:rPr>
                        <a:t>ng</a:t>
                      </a: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/µL)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</a:rPr>
                        <a:t>Pureza del ADN (260/280)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44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Kit-nitrógeno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53,09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1,63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25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Kit comercial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82,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1,72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48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Manual-nitrógeno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996,07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1,80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96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Manual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3425,00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1,85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Imagen 6"/>
          <p:cNvPicPr/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62" y="2096042"/>
            <a:ext cx="4636394" cy="448621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1047481" y="742890"/>
            <a:ext cx="4104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</a:rPr>
              <a:t>1. Extracción de ADN de abejas </a:t>
            </a:r>
            <a:endParaRPr lang="es-EC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380183" y="5620496"/>
            <a:ext cx="343865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Diferencia significativa (P&lt;0,05)</a:t>
            </a:r>
            <a:endParaRPr lang="es-EC" dirty="0"/>
          </a:p>
        </p:txBody>
      </p:sp>
      <p:sp>
        <p:nvSpPr>
          <p:cNvPr id="11" name="Rectángulo 10"/>
          <p:cNvSpPr/>
          <p:nvPr/>
        </p:nvSpPr>
        <p:spPr>
          <a:xfrm>
            <a:off x="7894749" y="2287907"/>
            <a:ext cx="1519707" cy="3531869"/>
          </a:xfrm>
          <a:prstGeom prst="rect">
            <a:avLst/>
          </a:prstGeom>
          <a:noFill/>
          <a:ln>
            <a:solidFill>
              <a:srgbClr val="E44C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CuadroTexto 11"/>
          <p:cNvSpPr txBox="1"/>
          <p:nvPr/>
        </p:nvSpPr>
        <p:spPr>
          <a:xfrm>
            <a:off x="7972022" y="811114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/>
              <a:t>(</a:t>
            </a:r>
            <a:r>
              <a:rPr lang="es-EC" sz="1600" dirty="0" smtClean="0"/>
              <a:t>Prueba de Duncan)</a:t>
            </a:r>
            <a:endParaRPr lang="es-EC" sz="1600" dirty="0"/>
          </a:p>
        </p:txBody>
      </p:sp>
      <p:sp>
        <p:nvSpPr>
          <p:cNvPr id="13" name="CuadroTexto 12"/>
          <p:cNvSpPr txBox="1"/>
          <p:nvPr/>
        </p:nvSpPr>
        <p:spPr>
          <a:xfrm flipH="1">
            <a:off x="2529945" y="4714238"/>
            <a:ext cx="1139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(</a:t>
            </a:r>
            <a:r>
              <a:rPr lang="es-EC" sz="1600" dirty="0" err="1" smtClean="0"/>
              <a:t>ANOVA</a:t>
            </a:r>
            <a:r>
              <a:rPr lang="es-EC" sz="1600" dirty="0"/>
              <a:t>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9103101" y="1266689"/>
            <a:ext cx="276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Estadísticamente no son diferentes</a:t>
            </a:r>
            <a:endParaRPr lang="es-EC" dirty="0"/>
          </a:p>
        </p:txBody>
      </p:sp>
      <p:sp>
        <p:nvSpPr>
          <p:cNvPr id="15" name="Rectángulo 14"/>
          <p:cNvSpPr/>
          <p:nvPr/>
        </p:nvSpPr>
        <p:spPr>
          <a:xfrm>
            <a:off x="9474326" y="2287907"/>
            <a:ext cx="1519707" cy="3855316"/>
          </a:xfrm>
          <a:prstGeom prst="rect">
            <a:avLst/>
          </a:prstGeom>
          <a:noFill/>
          <a:ln>
            <a:solidFill>
              <a:srgbClr val="E44C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7" name="Conector angular 16"/>
          <p:cNvCxnSpPr>
            <a:stCxn id="14" idx="1"/>
            <a:endCxn id="7" idx="0"/>
          </p:cNvCxnSpPr>
          <p:nvPr/>
        </p:nvCxnSpPr>
        <p:spPr>
          <a:xfrm rot="10800000" flipV="1">
            <a:off x="8925059" y="1589854"/>
            <a:ext cx="178042" cy="50618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8038559" y="2499851"/>
            <a:ext cx="616043" cy="330531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20"/>
          <p:cNvSpPr/>
          <p:nvPr/>
        </p:nvSpPr>
        <p:spPr>
          <a:xfrm>
            <a:off x="9414457" y="2287907"/>
            <a:ext cx="1277150" cy="385531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CuadroTexto 21"/>
          <p:cNvSpPr txBox="1"/>
          <p:nvPr/>
        </p:nvSpPr>
        <p:spPr>
          <a:xfrm>
            <a:off x="6355872" y="1317302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Diferencia significativa</a:t>
            </a:r>
            <a:endParaRPr lang="es-EC" dirty="0"/>
          </a:p>
        </p:txBody>
      </p:sp>
      <p:sp>
        <p:nvSpPr>
          <p:cNvPr id="2" name="Rectángulo 1"/>
          <p:cNvSpPr/>
          <p:nvPr/>
        </p:nvSpPr>
        <p:spPr>
          <a:xfrm>
            <a:off x="81428" y="6397592"/>
            <a:ext cx="4283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latin typeface="+mj-lt"/>
                <a:ea typeface="Calibri" panose="020F0502020204030204" pitchFamily="34" charset="0"/>
              </a:rPr>
              <a:t> (</a:t>
            </a:r>
            <a:r>
              <a:rPr lang="es-EC" sz="1400" dirty="0" err="1">
                <a:latin typeface="+mj-lt"/>
              </a:rPr>
              <a:t>Hamiduzzaman</a:t>
            </a:r>
            <a:r>
              <a:rPr lang="es-EC" sz="1400" dirty="0">
                <a:latin typeface="+mj-lt"/>
              </a:rPr>
              <a:t> et </a:t>
            </a:r>
            <a:r>
              <a:rPr lang="es-EC" sz="1400" dirty="0" smtClean="0">
                <a:latin typeface="+mj-lt"/>
              </a:rPr>
              <a:t>al., 2010; </a:t>
            </a:r>
            <a:r>
              <a:rPr lang="es-EC" sz="1400" dirty="0" smtClean="0">
                <a:latin typeface="+mj-lt"/>
                <a:ea typeface="Calibri" panose="020F0502020204030204" pitchFamily="34" charset="0"/>
              </a:rPr>
              <a:t>Ascencio </a:t>
            </a:r>
            <a:r>
              <a:rPr lang="es-EC" sz="1400" dirty="0">
                <a:latin typeface="+mj-lt"/>
                <a:ea typeface="Calibri" panose="020F0502020204030204" pitchFamily="34" charset="0"/>
              </a:rPr>
              <a:t>et al., 2017)</a:t>
            </a:r>
            <a:endParaRPr lang="es-EC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297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/>
      <p:bldP spid="14" grpId="1"/>
      <p:bldP spid="15" grpId="0" animBg="1"/>
      <p:bldP spid="15" grpId="1" animBg="1"/>
      <p:bldP spid="20" grpId="0" animBg="1"/>
      <p:bldP spid="21" grpId="0" animBg="1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47482" y="0"/>
            <a:ext cx="10972800" cy="1143000"/>
          </a:xfrm>
        </p:spPr>
        <p:txBody>
          <a:bodyPr/>
          <a:lstStyle/>
          <a:p>
            <a:r>
              <a:rPr lang="es-EC" dirty="0" smtClean="0">
                <a:solidFill>
                  <a:srgbClr val="002060"/>
                </a:solidFill>
              </a:rPr>
              <a:t>RESULTADOS Y DISCUSIÓN</a:t>
            </a:r>
            <a:endParaRPr lang="es-EC" dirty="0">
              <a:solidFill>
                <a:srgbClr val="00206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47482" y="571500"/>
            <a:ext cx="4593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</a:rPr>
              <a:t>1. Extracción de ADN de abejas </a:t>
            </a:r>
            <a:endParaRPr lang="es-EC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Imagen 7"/>
          <p:cNvPicPr/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9" y="1198358"/>
            <a:ext cx="4373854" cy="47104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upo 11"/>
          <p:cNvGrpSpPr/>
          <p:nvPr/>
        </p:nvGrpSpPr>
        <p:grpSpPr>
          <a:xfrm>
            <a:off x="5819955" y="1959199"/>
            <a:ext cx="5947354" cy="3179471"/>
            <a:chOff x="0" y="0"/>
            <a:chExt cx="5213492" cy="2498502"/>
          </a:xfrm>
        </p:grpSpPr>
        <p:grpSp>
          <p:nvGrpSpPr>
            <p:cNvPr id="14" name="Grupo 13"/>
            <p:cNvGrpSpPr/>
            <p:nvPr/>
          </p:nvGrpSpPr>
          <p:grpSpPr>
            <a:xfrm>
              <a:off x="0" y="0"/>
              <a:ext cx="5213492" cy="2498502"/>
              <a:chOff x="0" y="0"/>
              <a:chExt cx="5213492" cy="2498502"/>
            </a:xfrm>
          </p:grpSpPr>
          <p:pic>
            <p:nvPicPr>
              <p:cNvPr id="17" name="Imagen 1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2643838" cy="2498502"/>
              </a:xfrm>
              <a:prstGeom prst="rect">
                <a:avLst/>
              </a:prstGeom>
            </p:spPr>
          </p:pic>
          <p:pic>
            <p:nvPicPr>
              <p:cNvPr id="18" name="Imagen 1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664678" y="0"/>
                <a:ext cx="2548814" cy="2498502"/>
              </a:xfrm>
              <a:prstGeom prst="rect">
                <a:avLst/>
              </a:prstGeom>
            </p:spPr>
          </p:pic>
          <p:sp>
            <p:nvSpPr>
              <p:cNvPr id="19" name="CuadroTexto 3"/>
              <p:cNvSpPr txBox="1"/>
              <p:nvPr/>
            </p:nvSpPr>
            <p:spPr>
              <a:xfrm>
                <a:off x="422492" y="210280"/>
                <a:ext cx="323215" cy="26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C" sz="1200" b="1" kern="120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endParaRPr lang="es-EC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0" name="CuadroTexto 4"/>
              <p:cNvSpPr txBox="1"/>
              <p:nvPr/>
            </p:nvSpPr>
            <p:spPr>
              <a:xfrm>
                <a:off x="843781" y="184634"/>
                <a:ext cx="322580" cy="26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C" sz="1200" b="1" kern="120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endParaRPr lang="es-EC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" name="CuadroTexto 5"/>
              <p:cNvSpPr txBox="1"/>
              <p:nvPr/>
            </p:nvSpPr>
            <p:spPr>
              <a:xfrm>
                <a:off x="1184720" y="210280"/>
                <a:ext cx="322580" cy="26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C" sz="1200" b="1" kern="120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endParaRPr lang="es-EC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2" name="CuadroTexto 6"/>
              <p:cNvSpPr txBox="1"/>
              <p:nvPr/>
            </p:nvSpPr>
            <p:spPr>
              <a:xfrm>
                <a:off x="1555927" y="203117"/>
                <a:ext cx="323215" cy="26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C" sz="1200" b="1" kern="120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</a:t>
                </a:r>
                <a:endParaRPr lang="es-EC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3" name="CuadroTexto 7"/>
              <p:cNvSpPr txBox="1"/>
              <p:nvPr/>
            </p:nvSpPr>
            <p:spPr>
              <a:xfrm>
                <a:off x="1927134" y="207948"/>
                <a:ext cx="322580" cy="26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C" sz="1200" b="1" kern="120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</a:t>
                </a:r>
                <a:endParaRPr lang="es-EC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4" name="CuadroTexto 8"/>
              <p:cNvSpPr txBox="1"/>
              <p:nvPr/>
            </p:nvSpPr>
            <p:spPr>
              <a:xfrm>
                <a:off x="3601903" y="215809"/>
                <a:ext cx="323215" cy="26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C" sz="1200" b="1" kern="120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8</a:t>
                </a:r>
                <a:endParaRPr lang="es-EC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5" name="CuadroTexto 9"/>
              <p:cNvSpPr txBox="1"/>
              <p:nvPr/>
            </p:nvSpPr>
            <p:spPr>
              <a:xfrm>
                <a:off x="3237275" y="212431"/>
                <a:ext cx="323215" cy="26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C" sz="1200" b="1" kern="120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7</a:t>
                </a:r>
                <a:endParaRPr lang="es-EC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6" name="CuadroTexto 10"/>
              <p:cNvSpPr txBox="1"/>
              <p:nvPr/>
            </p:nvSpPr>
            <p:spPr>
              <a:xfrm>
                <a:off x="2302656" y="211387"/>
                <a:ext cx="323215" cy="26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C" sz="1200" b="1" kern="120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6</a:t>
                </a:r>
                <a:endParaRPr lang="es-EC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7" name="CuadroTexto 11"/>
              <p:cNvSpPr txBox="1"/>
              <p:nvPr/>
            </p:nvSpPr>
            <p:spPr>
              <a:xfrm>
                <a:off x="3984309" y="212429"/>
                <a:ext cx="322580" cy="26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C" sz="1200" b="1" kern="120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9</a:t>
                </a:r>
                <a:endParaRPr lang="es-EC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8" name="CuadroTexto 12"/>
              <p:cNvSpPr txBox="1"/>
              <p:nvPr/>
            </p:nvSpPr>
            <p:spPr>
              <a:xfrm>
                <a:off x="4289990" y="212429"/>
                <a:ext cx="376555" cy="26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C" sz="1200" b="1" kern="120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10</a:t>
                </a:r>
                <a:endParaRPr lang="es-EC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9" name="CuadroTexto 13"/>
              <p:cNvSpPr txBox="1"/>
              <p:nvPr/>
            </p:nvSpPr>
            <p:spPr>
              <a:xfrm>
                <a:off x="4687078" y="210281"/>
                <a:ext cx="377190" cy="26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C" sz="1200" b="1" kern="120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11</a:t>
                </a:r>
                <a:endParaRPr lang="es-EC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0" name="CuadroTexto 14"/>
              <p:cNvSpPr txBox="1"/>
              <p:nvPr/>
            </p:nvSpPr>
            <p:spPr>
              <a:xfrm>
                <a:off x="2799510" y="197830"/>
                <a:ext cx="322580" cy="26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C" sz="1200" b="1" kern="120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endParaRPr lang="es-EC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1" name="CuadroTexto 15"/>
              <p:cNvSpPr txBox="1"/>
              <p:nvPr/>
            </p:nvSpPr>
            <p:spPr>
              <a:xfrm>
                <a:off x="2970" y="210280"/>
                <a:ext cx="322580" cy="26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C" sz="1200" b="1" kern="120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endParaRPr lang="es-EC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5" name="CuadroTexto 17"/>
            <p:cNvSpPr txBox="1"/>
            <p:nvPr/>
          </p:nvSpPr>
          <p:spPr>
            <a:xfrm>
              <a:off x="2302718" y="2221503"/>
              <a:ext cx="322957" cy="27699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C" sz="1200" b="1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endPara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CuadroTexto 18"/>
            <p:cNvSpPr txBox="1"/>
            <p:nvPr/>
          </p:nvSpPr>
          <p:spPr>
            <a:xfrm>
              <a:off x="4884210" y="2221502"/>
              <a:ext cx="322957" cy="27699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C" sz="1200" b="1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</a:t>
              </a:r>
              <a:endPara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6076196" y="1198358"/>
            <a:ext cx="2562849" cy="64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Extracción con método manual</a:t>
            </a:r>
            <a:endParaRPr lang="es-EC" dirty="0"/>
          </a:p>
        </p:txBody>
      </p:sp>
      <p:sp>
        <p:nvSpPr>
          <p:cNvPr id="32" name="CuadroTexto 31"/>
          <p:cNvSpPr txBox="1"/>
          <p:nvPr/>
        </p:nvSpPr>
        <p:spPr>
          <a:xfrm>
            <a:off x="9067724" y="1227934"/>
            <a:ext cx="256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Extracción con kit comercial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6191330" y="1841721"/>
            <a:ext cx="1403568" cy="3503011"/>
          </a:xfrm>
          <a:prstGeom prst="rect">
            <a:avLst/>
          </a:prstGeom>
          <a:noFill/>
          <a:ln>
            <a:solidFill>
              <a:srgbClr val="E44C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Rectángulo 32"/>
          <p:cNvSpPr/>
          <p:nvPr/>
        </p:nvSpPr>
        <p:spPr>
          <a:xfrm>
            <a:off x="10733091" y="1852452"/>
            <a:ext cx="1188029" cy="3503011"/>
          </a:xfrm>
          <a:prstGeom prst="rect">
            <a:avLst/>
          </a:prstGeom>
          <a:noFill/>
          <a:ln>
            <a:solidFill>
              <a:srgbClr val="E44C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CuadroTexto 4"/>
          <p:cNvSpPr txBox="1"/>
          <p:nvPr/>
        </p:nvSpPr>
        <p:spPr>
          <a:xfrm>
            <a:off x="6301918" y="5618763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Uso de nitrógeno líquido</a:t>
            </a:r>
            <a:endParaRPr lang="es-EC" dirty="0"/>
          </a:p>
        </p:txBody>
      </p:sp>
      <p:sp>
        <p:nvSpPr>
          <p:cNvPr id="34" name="Rectángulo 33"/>
          <p:cNvSpPr/>
          <p:nvPr/>
        </p:nvSpPr>
        <p:spPr>
          <a:xfrm>
            <a:off x="6178451" y="5700397"/>
            <a:ext cx="110588" cy="184666"/>
          </a:xfrm>
          <a:prstGeom prst="rect">
            <a:avLst/>
          </a:prstGeom>
          <a:solidFill>
            <a:srgbClr val="E44C6D"/>
          </a:solidFill>
          <a:ln>
            <a:solidFill>
              <a:srgbClr val="E44C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Rectángulo 34"/>
          <p:cNvSpPr/>
          <p:nvPr/>
        </p:nvSpPr>
        <p:spPr>
          <a:xfrm>
            <a:off x="3935604" y="1415669"/>
            <a:ext cx="840204" cy="3684362"/>
          </a:xfrm>
          <a:prstGeom prst="rect">
            <a:avLst/>
          </a:prstGeom>
          <a:noFill/>
          <a:ln>
            <a:solidFill>
              <a:srgbClr val="E44C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Rectángulo 35"/>
          <p:cNvSpPr/>
          <p:nvPr/>
        </p:nvSpPr>
        <p:spPr>
          <a:xfrm>
            <a:off x="1931831" y="1551099"/>
            <a:ext cx="1979999" cy="3922422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Rectángulo 36"/>
          <p:cNvSpPr/>
          <p:nvPr/>
        </p:nvSpPr>
        <p:spPr>
          <a:xfrm>
            <a:off x="2104131" y="5885063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Diferencia significativa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135541" y="6512048"/>
            <a:ext cx="24320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latin typeface="+mj-lt"/>
                <a:ea typeface="Calibri" panose="020F0502020204030204" pitchFamily="34" charset="0"/>
              </a:rPr>
              <a:t>(</a:t>
            </a:r>
            <a:r>
              <a:rPr lang="es-EC" sz="1400" dirty="0" err="1" smtClean="0">
                <a:latin typeface="+mj-lt"/>
                <a:ea typeface="Calibri" panose="020F0502020204030204" pitchFamily="34" charset="0"/>
              </a:rPr>
              <a:t>Hamiduzzaman</a:t>
            </a:r>
            <a:r>
              <a:rPr lang="es-EC" sz="14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s-EC" sz="1400" dirty="0">
                <a:latin typeface="+mj-lt"/>
                <a:ea typeface="Calibri" panose="020F0502020204030204" pitchFamily="34" charset="0"/>
              </a:rPr>
              <a:t>et al. </a:t>
            </a:r>
            <a:r>
              <a:rPr lang="es-EC" sz="1400" dirty="0" smtClean="0">
                <a:latin typeface="+mj-lt"/>
                <a:ea typeface="Calibri" panose="020F0502020204030204" pitchFamily="34" charset="0"/>
              </a:rPr>
              <a:t>2010</a:t>
            </a:r>
            <a:r>
              <a:rPr lang="es-EC" sz="1400" dirty="0">
                <a:latin typeface="+mj-lt"/>
                <a:ea typeface="Calibri" panose="020F0502020204030204" pitchFamily="34" charset="0"/>
              </a:rPr>
              <a:t>)</a:t>
            </a:r>
            <a:endParaRPr lang="es-EC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099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1423" y="0"/>
            <a:ext cx="10972800" cy="618186"/>
          </a:xfrm>
        </p:spPr>
        <p:txBody>
          <a:bodyPr/>
          <a:lstStyle/>
          <a:p>
            <a:r>
              <a:rPr lang="es-EC" dirty="0">
                <a:solidFill>
                  <a:srgbClr val="002060"/>
                </a:solidFill>
              </a:rPr>
              <a:t>RESULTADOS Y DISCUSIÓN</a:t>
            </a:r>
            <a:endParaRPr lang="es-EC" dirty="0"/>
          </a:p>
        </p:txBody>
      </p:sp>
      <p:sp>
        <p:nvSpPr>
          <p:cNvPr id="56" name="CuadroTexto 55"/>
          <p:cNvSpPr txBox="1"/>
          <p:nvPr/>
        </p:nvSpPr>
        <p:spPr>
          <a:xfrm>
            <a:off x="1047482" y="571500"/>
            <a:ext cx="4789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</a:rPr>
              <a:t>. Optimización de un protocolo de PCR convencional</a:t>
            </a:r>
            <a:endParaRPr lang="es-EC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2198192" y="4937768"/>
            <a:ext cx="2838135" cy="17543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 err="1" smtClean="0"/>
              <a:t>Na</a:t>
            </a:r>
            <a:r>
              <a:rPr lang="es-EC" i="1" dirty="0" smtClean="0"/>
              <a:t>= N. </a:t>
            </a:r>
            <a:r>
              <a:rPr lang="es-EC" i="1" dirty="0" err="1" smtClean="0"/>
              <a:t>apis</a:t>
            </a:r>
            <a:endParaRPr lang="es-EC" i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 err="1" smtClean="0"/>
              <a:t>Nc</a:t>
            </a:r>
            <a:r>
              <a:rPr lang="es-EC" dirty="0" smtClean="0"/>
              <a:t>= </a:t>
            </a:r>
            <a:r>
              <a:rPr lang="es-EC" i="1" dirty="0" smtClean="0"/>
              <a:t>N</a:t>
            </a:r>
            <a:r>
              <a:rPr lang="es-EC" i="1" dirty="0"/>
              <a:t>. </a:t>
            </a:r>
            <a:r>
              <a:rPr lang="es-EC" i="1" dirty="0" err="1" smtClean="0"/>
              <a:t>ceranae</a:t>
            </a:r>
            <a:endParaRPr lang="es-EC" i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/>
              <a:t>A= </a:t>
            </a:r>
            <a:r>
              <a:rPr lang="es-EC" i="1" dirty="0"/>
              <a:t>A. </a:t>
            </a:r>
            <a:r>
              <a:rPr lang="es-EC" i="1" dirty="0" err="1"/>
              <a:t>mellifera</a:t>
            </a:r>
            <a:endParaRPr lang="es-EC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 err="1" smtClean="0"/>
              <a:t>CN</a:t>
            </a:r>
            <a:r>
              <a:rPr lang="es-EC" dirty="0" smtClean="0"/>
              <a:t>= control negativo</a:t>
            </a:r>
          </a:p>
        </p:txBody>
      </p:sp>
      <p:graphicFrame>
        <p:nvGraphicFramePr>
          <p:cNvPr id="61" name="Tabla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199627"/>
              </p:ext>
            </p:extLst>
          </p:nvPr>
        </p:nvGraphicFramePr>
        <p:xfrm>
          <a:off x="7116793" y="1407464"/>
          <a:ext cx="4216613" cy="3021875"/>
        </p:xfrm>
        <a:graphic>
          <a:graphicData uri="http://schemas.openxmlformats.org/drawingml/2006/table">
            <a:tbl>
              <a:tblPr firstRow="1" firstCol="1" bandRow="1"/>
              <a:tblGrid>
                <a:gridCol w="1658984"/>
                <a:gridCol w="985033"/>
                <a:gridCol w="1572596"/>
              </a:tblGrid>
              <a:tr h="575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Reactivos</a:t>
                      </a:r>
                      <a:endParaRPr lang="es-EC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Concentración final</a:t>
                      </a:r>
                      <a:endParaRPr lang="es-EC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s-EC" sz="16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µL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Buffer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Primer F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µM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Primer R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µM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MgCl</a:t>
                      </a:r>
                      <a:r>
                        <a:rPr lang="es-EC" sz="16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dNTP (mezcal)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Taq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U/µL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0,625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ADN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ngr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3" name="CuadroTexto 62"/>
          <p:cNvSpPr txBox="1"/>
          <p:nvPr/>
        </p:nvSpPr>
        <p:spPr>
          <a:xfrm>
            <a:off x="7432012" y="910038"/>
            <a:ext cx="358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Condiciones de reacción</a:t>
            </a:r>
            <a:endParaRPr lang="es-EC" b="1" dirty="0"/>
          </a:p>
        </p:txBody>
      </p:sp>
      <p:sp>
        <p:nvSpPr>
          <p:cNvPr id="65" name="CuadroTexto 64"/>
          <p:cNvSpPr txBox="1"/>
          <p:nvPr/>
        </p:nvSpPr>
        <p:spPr>
          <a:xfrm>
            <a:off x="7432011" y="4847264"/>
            <a:ext cx="358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Condiciones de reacción</a:t>
            </a:r>
            <a:endParaRPr lang="es-EC" b="1" dirty="0"/>
          </a:p>
        </p:txBody>
      </p:sp>
      <p:sp>
        <p:nvSpPr>
          <p:cNvPr id="66" name="CuadroTexto 65"/>
          <p:cNvSpPr txBox="1"/>
          <p:nvPr/>
        </p:nvSpPr>
        <p:spPr>
          <a:xfrm>
            <a:off x="8388423" y="5260247"/>
            <a:ext cx="1673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35 ciclos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Ta= 67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</p:txBody>
      </p:sp>
      <p:grpSp>
        <p:nvGrpSpPr>
          <p:cNvPr id="60" name="Grupo 59"/>
          <p:cNvGrpSpPr/>
          <p:nvPr/>
        </p:nvGrpSpPr>
        <p:grpSpPr>
          <a:xfrm>
            <a:off x="411961" y="1497238"/>
            <a:ext cx="5288864" cy="3510799"/>
            <a:chOff x="1455661" y="1155033"/>
            <a:chExt cx="4061737" cy="2093494"/>
          </a:xfrm>
        </p:grpSpPr>
        <p:pic>
          <p:nvPicPr>
            <p:cNvPr id="62" name="Imagen 6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33"/>
            <a:stretch/>
          </p:blipFill>
          <p:spPr>
            <a:xfrm>
              <a:off x="2442412" y="1155033"/>
              <a:ext cx="3031958" cy="2093494"/>
            </a:xfrm>
            <a:prstGeom prst="rect">
              <a:avLst/>
            </a:prstGeom>
          </p:spPr>
        </p:pic>
        <p:cxnSp>
          <p:nvCxnSpPr>
            <p:cNvPr id="64" name="Conector recto de flecha 63"/>
            <p:cNvCxnSpPr/>
            <p:nvPr/>
          </p:nvCxnSpPr>
          <p:spPr>
            <a:xfrm>
              <a:off x="2117557" y="2791328"/>
              <a:ext cx="3128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Conector recto de flecha 66"/>
            <p:cNvCxnSpPr/>
            <p:nvPr/>
          </p:nvCxnSpPr>
          <p:spPr>
            <a:xfrm>
              <a:off x="2101509" y="2474504"/>
              <a:ext cx="3128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Conector recto de flecha 67"/>
            <p:cNvCxnSpPr/>
            <p:nvPr/>
          </p:nvCxnSpPr>
          <p:spPr>
            <a:xfrm>
              <a:off x="2105524" y="3124203"/>
              <a:ext cx="3128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CuadroTexto 68"/>
            <p:cNvSpPr txBox="1"/>
            <p:nvPr/>
          </p:nvSpPr>
          <p:spPr>
            <a:xfrm>
              <a:off x="2939787" y="1282204"/>
              <a:ext cx="288759" cy="1651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</a:t>
              </a:r>
              <a:endParaRPr lang="es-EC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CuadroTexto 69"/>
            <p:cNvSpPr txBox="1"/>
            <p:nvPr/>
          </p:nvSpPr>
          <p:spPr>
            <a:xfrm>
              <a:off x="3814094" y="1295824"/>
              <a:ext cx="324926" cy="1651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C" sz="1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Nc</a:t>
              </a:r>
              <a:endParaRPr lang="es-EC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CuadroTexto 70"/>
            <p:cNvSpPr txBox="1"/>
            <p:nvPr/>
          </p:nvSpPr>
          <p:spPr>
            <a:xfrm>
              <a:off x="2375169" y="1312517"/>
              <a:ext cx="533474" cy="1651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s-EC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CuadroTexto 71"/>
            <p:cNvSpPr txBox="1"/>
            <p:nvPr/>
          </p:nvSpPr>
          <p:spPr>
            <a:xfrm>
              <a:off x="3159032" y="1285222"/>
              <a:ext cx="288759" cy="1651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3" name="CuadroTexto 72"/>
            <p:cNvSpPr txBox="1"/>
            <p:nvPr/>
          </p:nvSpPr>
          <p:spPr>
            <a:xfrm>
              <a:off x="3314601" y="1295824"/>
              <a:ext cx="429126" cy="1651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CN</a:t>
              </a:r>
              <a:endParaRPr lang="es-EC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CuadroTexto 73"/>
            <p:cNvSpPr txBox="1"/>
            <p:nvPr/>
          </p:nvSpPr>
          <p:spPr>
            <a:xfrm>
              <a:off x="4246491" y="1295824"/>
              <a:ext cx="354233" cy="1651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CN</a:t>
              </a:r>
              <a:endParaRPr lang="es-EC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CuadroTexto 74"/>
            <p:cNvSpPr txBox="1"/>
            <p:nvPr/>
          </p:nvSpPr>
          <p:spPr>
            <a:xfrm>
              <a:off x="5088272" y="1288811"/>
              <a:ext cx="429126" cy="1651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CN</a:t>
              </a:r>
              <a:endParaRPr lang="es-EC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CuadroTexto 75"/>
            <p:cNvSpPr txBox="1"/>
            <p:nvPr/>
          </p:nvSpPr>
          <p:spPr>
            <a:xfrm>
              <a:off x="4034587" y="1295824"/>
              <a:ext cx="288759" cy="1651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s-EC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CuadroTexto 76"/>
            <p:cNvSpPr txBox="1"/>
            <p:nvPr/>
          </p:nvSpPr>
          <p:spPr>
            <a:xfrm>
              <a:off x="4679633" y="1288811"/>
              <a:ext cx="288759" cy="1651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s-EC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CuadroTexto 77"/>
            <p:cNvSpPr txBox="1"/>
            <p:nvPr/>
          </p:nvSpPr>
          <p:spPr>
            <a:xfrm>
              <a:off x="4931596" y="1282204"/>
              <a:ext cx="288759" cy="1651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</a:t>
              </a:r>
              <a:endParaRPr lang="es-EC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9" name="Conector recto de flecha 78"/>
            <p:cNvCxnSpPr/>
            <p:nvPr/>
          </p:nvCxnSpPr>
          <p:spPr>
            <a:xfrm>
              <a:off x="3943584" y="2093495"/>
              <a:ext cx="0" cy="216569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Conector recto de flecha 79"/>
            <p:cNvCxnSpPr/>
            <p:nvPr/>
          </p:nvCxnSpPr>
          <p:spPr>
            <a:xfrm>
              <a:off x="4178966" y="2093495"/>
              <a:ext cx="0" cy="216569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Conector recto de flecha 80"/>
            <p:cNvCxnSpPr/>
            <p:nvPr/>
          </p:nvCxnSpPr>
          <p:spPr>
            <a:xfrm>
              <a:off x="3092890" y="2414344"/>
              <a:ext cx="0" cy="216569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Conector recto de flecha 81"/>
            <p:cNvCxnSpPr/>
            <p:nvPr/>
          </p:nvCxnSpPr>
          <p:spPr>
            <a:xfrm>
              <a:off x="4818106" y="2767264"/>
              <a:ext cx="0" cy="216569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Conector recto de flecha 82"/>
            <p:cNvCxnSpPr/>
            <p:nvPr/>
          </p:nvCxnSpPr>
          <p:spPr>
            <a:xfrm>
              <a:off x="5036141" y="2763254"/>
              <a:ext cx="0" cy="216569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CuadroTexto 83"/>
            <p:cNvSpPr txBox="1"/>
            <p:nvPr/>
          </p:nvSpPr>
          <p:spPr>
            <a:xfrm>
              <a:off x="1461294" y="2336004"/>
              <a:ext cx="6558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600 pb</a:t>
              </a:r>
              <a:endParaRPr lang="es-EC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CuadroTexto 84"/>
            <p:cNvSpPr txBox="1"/>
            <p:nvPr/>
          </p:nvSpPr>
          <p:spPr>
            <a:xfrm>
              <a:off x="1455661" y="2621025"/>
              <a:ext cx="6558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300 pb</a:t>
              </a:r>
              <a:endParaRPr lang="es-EC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CuadroTexto 85"/>
            <p:cNvSpPr txBox="1"/>
            <p:nvPr/>
          </p:nvSpPr>
          <p:spPr>
            <a:xfrm>
              <a:off x="1461294" y="2969652"/>
              <a:ext cx="6558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s-EC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00 pb</a:t>
              </a:r>
              <a:endParaRPr lang="es-EC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7" name="Conector recto de flecha 86"/>
            <p:cNvCxnSpPr/>
            <p:nvPr/>
          </p:nvCxnSpPr>
          <p:spPr>
            <a:xfrm>
              <a:off x="2101512" y="2943728"/>
              <a:ext cx="3128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CuadroTexto 87"/>
            <p:cNvSpPr txBox="1"/>
            <p:nvPr/>
          </p:nvSpPr>
          <p:spPr>
            <a:xfrm>
              <a:off x="1457120" y="2807379"/>
              <a:ext cx="6558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 pb</a:t>
              </a:r>
              <a:endParaRPr lang="es-EC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4753449" y="5031930"/>
            <a:ext cx="96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297 </a:t>
            </a:r>
            <a:r>
              <a:rPr lang="es-EC" dirty="0" err="1" smtClean="0"/>
              <a:t>pb</a:t>
            </a:r>
            <a:endParaRPr lang="es-EC" dirty="0"/>
          </a:p>
        </p:txBody>
      </p:sp>
      <p:sp>
        <p:nvSpPr>
          <p:cNvPr id="89" name="CuadroTexto 88"/>
          <p:cNvSpPr txBox="1"/>
          <p:nvPr/>
        </p:nvSpPr>
        <p:spPr>
          <a:xfrm>
            <a:off x="4734399" y="5456870"/>
            <a:ext cx="96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662 </a:t>
            </a:r>
            <a:r>
              <a:rPr lang="es-EC" dirty="0" err="1" smtClean="0"/>
              <a:t>pb</a:t>
            </a:r>
            <a:endParaRPr lang="es-EC" dirty="0"/>
          </a:p>
        </p:txBody>
      </p:sp>
      <p:sp>
        <p:nvSpPr>
          <p:cNvPr id="90" name="CuadroTexto 89"/>
          <p:cNvSpPr txBox="1"/>
          <p:nvPr/>
        </p:nvSpPr>
        <p:spPr>
          <a:xfrm>
            <a:off x="4734399" y="5830494"/>
            <a:ext cx="96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119 </a:t>
            </a:r>
            <a:r>
              <a:rPr lang="es-EC" dirty="0" err="1" smtClean="0"/>
              <a:t>pb</a:t>
            </a:r>
            <a:endParaRPr lang="es-EC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4295629" y="5216596"/>
            <a:ext cx="4578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1" name="Conector recto de flecha 90"/>
          <p:cNvCxnSpPr/>
          <p:nvPr/>
        </p:nvCxnSpPr>
        <p:spPr>
          <a:xfrm>
            <a:off x="4295629" y="5640813"/>
            <a:ext cx="4578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2" name="Conector recto de flecha 91"/>
          <p:cNvCxnSpPr/>
          <p:nvPr/>
        </p:nvCxnSpPr>
        <p:spPr>
          <a:xfrm>
            <a:off x="4295629" y="6027905"/>
            <a:ext cx="4578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9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631065"/>
          </a:xfrm>
        </p:spPr>
        <p:txBody>
          <a:bodyPr/>
          <a:lstStyle/>
          <a:p>
            <a:r>
              <a:rPr lang="es-EC" sz="2800" dirty="0">
                <a:solidFill>
                  <a:srgbClr val="002060"/>
                </a:solidFill>
              </a:rPr>
              <a:t>RESULTADOS Y DISCUSIÓN</a:t>
            </a:r>
            <a:endParaRPr lang="es-EC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90092" y="23458"/>
            <a:ext cx="4789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</a:rPr>
              <a:t>3. Optimización de un protocolo de PCR múltiple</a:t>
            </a:r>
          </a:p>
          <a:p>
            <a:pPr algn="ctr"/>
            <a:endParaRPr lang="es-EC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</a:rPr>
              <a:t>PCR Triple</a:t>
            </a:r>
            <a:endParaRPr lang="es-EC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78370" y="2158469"/>
            <a:ext cx="6141349" cy="3662792"/>
            <a:chOff x="0" y="0"/>
            <a:chExt cx="5500111" cy="2972180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20" t="16936" r="28249" b="36849"/>
            <a:stretch/>
          </p:blipFill>
          <p:spPr>
            <a:xfrm>
              <a:off x="2254159" y="0"/>
              <a:ext cx="3245952" cy="2910625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3674" y="1"/>
              <a:ext cx="1494827" cy="2910625"/>
            </a:xfrm>
            <a:prstGeom prst="rect">
              <a:avLst/>
            </a:prstGeom>
          </p:spPr>
        </p:pic>
        <p:sp>
          <p:nvSpPr>
            <p:cNvPr id="11" name="CuadroTexto 4"/>
            <p:cNvSpPr txBox="1"/>
            <p:nvPr/>
          </p:nvSpPr>
          <p:spPr>
            <a:xfrm>
              <a:off x="1020940" y="81240"/>
              <a:ext cx="283210" cy="2667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20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CuadroTexto 5"/>
            <p:cNvSpPr txBox="1"/>
            <p:nvPr/>
          </p:nvSpPr>
          <p:spPr>
            <a:xfrm>
              <a:off x="1278500" y="81240"/>
              <a:ext cx="243205" cy="2667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20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endPara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CuadroTexto 6"/>
            <p:cNvSpPr txBox="1"/>
            <p:nvPr/>
          </p:nvSpPr>
          <p:spPr>
            <a:xfrm>
              <a:off x="1552313" y="81238"/>
              <a:ext cx="342265" cy="2667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20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endPara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CuadroTexto 8"/>
            <p:cNvSpPr txBox="1"/>
            <p:nvPr/>
          </p:nvSpPr>
          <p:spPr>
            <a:xfrm>
              <a:off x="2593414" y="81238"/>
              <a:ext cx="283210" cy="2667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20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endPara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CuadroTexto 9"/>
            <p:cNvSpPr txBox="1"/>
            <p:nvPr/>
          </p:nvSpPr>
          <p:spPr>
            <a:xfrm>
              <a:off x="2797148" y="81238"/>
              <a:ext cx="283210" cy="2667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20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  <a:endPara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CuadroTexto 10"/>
            <p:cNvSpPr txBox="1"/>
            <p:nvPr/>
          </p:nvSpPr>
          <p:spPr>
            <a:xfrm>
              <a:off x="3043776" y="81238"/>
              <a:ext cx="283845" cy="2667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20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6</a:t>
              </a:r>
              <a:endPara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CuadroTexto 11"/>
            <p:cNvSpPr txBox="1"/>
            <p:nvPr/>
          </p:nvSpPr>
          <p:spPr>
            <a:xfrm>
              <a:off x="3481155" y="78876"/>
              <a:ext cx="283210" cy="2667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20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7</a:t>
              </a:r>
              <a:endPara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CuadroTexto 12"/>
            <p:cNvSpPr txBox="1"/>
            <p:nvPr/>
          </p:nvSpPr>
          <p:spPr>
            <a:xfrm>
              <a:off x="3720001" y="78875"/>
              <a:ext cx="283210" cy="2667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20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8</a:t>
              </a:r>
              <a:endPara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CuadroTexto 13"/>
            <p:cNvSpPr txBox="1"/>
            <p:nvPr/>
          </p:nvSpPr>
          <p:spPr>
            <a:xfrm>
              <a:off x="3938725" y="78875"/>
              <a:ext cx="283210" cy="2667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20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9</a:t>
              </a:r>
              <a:endPara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CuadroTexto 14"/>
            <p:cNvSpPr txBox="1"/>
            <p:nvPr/>
          </p:nvSpPr>
          <p:spPr>
            <a:xfrm>
              <a:off x="4396226" y="74149"/>
              <a:ext cx="353060" cy="2667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20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10</a:t>
              </a:r>
              <a:endPara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CuadroTexto 15"/>
            <p:cNvSpPr txBox="1"/>
            <p:nvPr/>
          </p:nvSpPr>
          <p:spPr>
            <a:xfrm>
              <a:off x="4635072" y="74149"/>
              <a:ext cx="350520" cy="2667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20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11</a:t>
              </a:r>
              <a:endPara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CuadroTexto 16"/>
            <p:cNvSpPr txBox="1"/>
            <p:nvPr/>
          </p:nvSpPr>
          <p:spPr>
            <a:xfrm>
              <a:off x="4853822" y="74149"/>
              <a:ext cx="353695" cy="2667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20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12</a:t>
              </a:r>
              <a:endPara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CuadroTexto 17"/>
            <p:cNvSpPr txBox="1"/>
            <p:nvPr/>
          </p:nvSpPr>
          <p:spPr>
            <a:xfrm>
              <a:off x="2221573" y="2633626"/>
              <a:ext cx="287883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C" sz="1600" b="1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</a:t>
              </a:r>
              <a:endPara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CuadroTexto 18"/>
            <p:cNvSpPr txBox="1"/>
            <p:nvPr/>
          </p:nvSpPr>
          <p:spPr>
            <a:xfrm>
              <a:off x="363674" y="2633626"/>
              <a:ext cx="274323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C" sz="1600" b="1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endPara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CuadroTexto 19"/>
            <p:cNvSpPr txBox="1"/>
            <p:nvPr/>
          </p:nvSpPr>
          <p:spPr>
            <a:xfrm>
              <a:off x="411495" y="74149"/>
              <a:ext cx="283210" cy="2667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20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endPara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CuadroTexto 20"/>
            <p:cNvSpPr txBox="1"/>
            <p:nvPr/>
          </p:nvSpPr>
          <p:spPr>
            <a:xfrm>
              <a:off x="2316590" y="81238"/>
              <a:ext cx="283210" cy="2667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20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endPara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CuadroTexto 21"/>
            <p:cNvSpPr txBox="1"/>
            <p:nvPr/>
          </p:nvSpPr>
          <p:spPr>
            <a:xfrm>
              <a:off x="0" y="2298780"/>
              <a:ext cx="398780" cy="2374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100</a:t>
              </a:r>
              <a:endPara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CuadroTexto 22"/>
            <p:cNvSpPr txBox="1"/>
            <p:nvPr/>
          </p:nvSpPr>
          <p:spPr>
            <a:xfrm>
              <a:off x="2951" y="2112082"/>
              <a:ext cx="398780" cy="2374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200</a:t>
              </a:r>
              <a:endPara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CuadroTexto 23"/>
            <p:cNvSpPr txBox="1"/>
            <p:nvPr/>
          </p:nvSpPr>
          <p:spPr>
            <a:xfrm>
              <a:off x="3116" y="1546713"/>
              <a:ext cx="398780" cy="2374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600</a:t>
              </a:r>
              <a:endPara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CuadroTexto 24"/>
            <p:cNvSpPr txBox="1"/>
            <p:nvPr/>
          </p:nvSpPr>
          <p:spPr>
            <a:xfrm>
              <a:off x="0" y="1924231"/>
              <a:ext cx="398780" cy="2374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300</a:t>
              </a:r>
              <a:endPara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CuadroTexto 25"/>
            <p:cNvSpPr txBox="1"/>
            <p:nvPr/>
          </p:nvSpPr>
          <p:spPr>
            <a:xfrm>
              <a:off x="0" y="1793842"/>
              <a:ext cx="401955" cy="2374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400</a:t>
              </a:r>
              <a:endPara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CuadroTexto 26"/>
            <p:cNvSpPr txBox="1"/>
            <p:nvPr/>
          </p:nvSpPr>
          <p:spPr>
            <a:xfrm>
              <a:off x="0" y="1654347"/>
              <a:ext cx="417830" cy="2374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500</a:t>
              </a:r>
              <a:endPara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3" name="CuadroTexto 27"/>
            <p:cNvSpPr txBox="1"/>
            <p:nvPr/>
          </p:nvSpPr>
          <p:spPr>
            <a:xfrm>
              <a:off x="1865473" y="2135563"/>
              <a:ext cx="398780" cy="2374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100</a:t>
              </a:r>
              <a:endPara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" name="CuadroTexto 28"/>
            <p:cNvSpPr txBox="1"/>
            <p:nvPr/>
          </p:nvSpPr>
          <p:spPr>
            <a:xfrm>
              <a:off x="1875114" y="1924231"/>
              <a:ext cx="398780" cy="2374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200</a:t>
              </a:r>
              <a:endPara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CuadroTexto 29"/>
            <p:cNvSpPr txBox="1"/>
            <p:nvPr/>
          </p:nvSpPr>
          <p:spPr>
            <a:xfrm>
              <a:off x="1865473" y="1766304"/>
              <a:ext cx="398780" cy="2374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300</a:t>
              </a:r>
              <a:endPara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CuadroTexto 30"/>
            <p:cNvSpPr txBox="1"/>
            <p:nvPr/>
          </p:nvSpPr>
          <p:spPr>
            <a:xfrm>
              <a:off x="1855316" y="1611452"/>
              <a:ext cx="401320" cy="2374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400</a:t>
              </a:r>
              <a:endPara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7" name="CuadroTexto 31"/>
            <p:cNvSpPr txBox="1"/>
            <p:nvPr/>
          </p:nvSpPr>
          <p:spPr>
            <a:xfrm>
              <a:off x="1854588" y="1470297"/>
              <a:ext cx="417830" cy="2374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500</a:t>
              </a:r>
              <a:endPara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" name="CuadroTexto 32"/>
            <p:cNvSpPr txBox="1"/>
            <p:nvPr/>
          </p:nvSpPr>
          <p:spPr>
            <a:xfrm>
              <a:off x="3252371" y="74147"/>
              <a:ext cx="283210" cy="2667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20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endPara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9" name="CuadroTexto 33"/>
            <p:cNvSpPr txBox="1"/>
            <p:nvPr/>
          </p:nvSpPr>
          <p:spPr>
            <a:xfrm>
              <a:off x="4133032" y="74147"/>
              <a:ext cx="283210" cy="2667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20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endPara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" name="CuadroTexto 34"/>
            <p:cNvSpPr txBox="1"/>
            <p:nvPr/>
          </p:nvSpPr>
          <p:spPr>
            <a:xfrm>
              <a:off x="5126972" y="67061"/>
              <a:ext cx="283210" cy="2667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20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endParaRPr lang="es-EC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1" name="CuadroTexto 40"/>
          <p:cNvSpPr txBox="1"/>
          <p:nvPr/>
        </p:nvSpPr>
        <p:spPr>
          <a:xfrm>
            <a:off x="806366" y="1719550"/>
            <a:ext cx="1139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Buffer 2X</a:t>
            </a:r>
            <a:endParaRPr lang="es-EC" dirty="0"/>
          </a:p>
        </p:txBody>
      </p:sp>
      <p:sp>
        <p:nvSpPr>
          <p:cNvPr id="42" name="CuadroTexto 41"/>
          <p:cNvSpPr txBox="1"/>
          <p:nvPr/>
        </p:nvSpPr>
        <p:spPr>
          <a:xfrm>
            <a:off x="4006352" y="1719550"/>
            <a:ext cx="1139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Buffer 1X</a:t>
            </a:r>
            <a:endParaRPr lang="es-EC" dirty="0"/>
          </a:p>
        </p:txBody>
      </p:sp>
      <p:sp>
        <p:nvSpPr>
          <p:cNvPr id="43" name="CuadroTexto 42"/>
          <p:cNvSpPr txBox="1"/>
          <p:nvPr/>
        </p:nvSpPr>
        <p:spPr>
          <a:xfrm>
            <a:off x="1231242" y="1316926"/>
            <a:ext cx="414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a) Concentración de Buffer de PCR</a:t>
            </a:r>
            <a:endParaRPr lang="es-EC" dirty="0"/>
          </a:p>
        </p:txBody>
      </p:sp>
      <p:sp>
        <p:nvSpPr>
          <p:cNvPr id="44" name="CuadroTexto 43"/>
          <p:cNvSpPr txBox="1"/>
          <p:nvPr/>
        </p:nvSpPr>
        <p:spPr>
          <a:xfrm>
            <a:off x="2947098" y="5918379"/>
            <a:ext cx="1149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i="1" dirty="0" smtClean="0"/>
              <a:t>N. </a:t>
            </a:r>
            <a:r>
              <a:rPr lang="es-EC" sz="1600" i="1" dirty="0" err="1" smtClean="0"/>
              <a:t>apis</a:t>
            </a:r>
            <a:endParaRPr lang="es-EC" sz="1600" i="1" dirty="0"/>
          </a:p>
        </p:txBody>
      </p:sp>
      <p:sp>
        <p:nvSpPr>
          <p:cNvPr id="45" name="CuadroTexto 44"/>
          <p:cNvSpPr txBox="1"/>
          <p:nvPr/>
        </p:nvSpPr>
        <p:spPr>
          <a:xfrm>
            <a:off x="3928694" y="5922043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i="1" dirty="0" smtClean="0"/>
              <a:t>N. </a:t>
            </a:r>
            <a:r>
              <a:rPr lang="es-EC" sz="1600" i="1" dirty="0" err="1" smtClean="0"/>
              <a:t>ceranae</a:t>
            </a:r>
            <a:endParaRPr lang="es-EC" sz="1600" i="1" dirty="0"/>
          </a:p>
        </p:txBody>
      </p:sp>
      <p:sp>
        <p:nvSpPr>
          <p:cNvPr id="46" name="Rectángulo 45"/>
          <p:cNvSpPr/>
          <p:nvPr/>
        </p:nvSpPr>
        <p:spPr>
          <a:xfrm>
            <a:off x="3103501" y="2043266"/>
            <a:ext cx="811709" cy="39224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9" name="CuadroTexto 48"/>
          <p:cNvSpPr txBox="1"/>
          <p:nvPr/>
        </p:nvSpPr>
        <p:spPr>
          <a:xfrm>
            <a:off x="5109485" y="5918379"/>
            <a:ext cx="1406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i="1" dirty="0" smtClean="0"/>
              <a:t>A. </a:t>
            </a:r>
            <a:r>
              <a:rPr lang="es-EC" sz="1600" i="1" dirty="0" err="1" smtClean="0"/>
              <a:t>mellifera</a:t>
            </a:r>
            <a:endParaRPr lang="es-EC" sz="1600" i="1" dirty="0"/>
          </a:p>
        </p:txBody>
      </p:sp>
      <p:sp>
        <p:nvSpPr>
          <p:cNvPr id="51" name="Rectángulo 50"/>
          <p:cNvSpPr/>
          <p:nvPr/>
        </p:nvSpPr>
        <p:spPr>
          <a:xfrm>
            <a:off x="4145543" y="2028654"/>
            <a:ext cx="811709" cy="39224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2" name="Rectángulo 51"/>
          <p:cNvSpPr/>
          <p:nvPr/>
        </p:nvSpPr>
        <p:spPr>
          <a:xfrm>
            <a:off x="5134519" y="2043266"/>
            <a:ext cx="811709" cy="39224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3" name="CuadroTexto 52"/>
          <p:cNvSpPr txBox="1"/>
          <p:nvPr/>
        </p:nvSpPr>
        <p:spPr>
          <a:xfrm flipH="1">
            <a:off x="490141" y="5844918"/>
            <a:ext cx="187542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C" i="1" dirty="0" smtClean="0"/>
              <a:t>N. </a:t>
            </a:r>
            <a:r>
              <a:rPr lang="es-EC" i="1" dirty="0" err="1" smtClean="0"/>
              <a:t>apis</a:t>
            </a:r>
            <a:endParaRPr lang="es-EC" i="1" dirty="0" smtClean="0"/>
          </a:p>
          <a:p>
            <a:pPr marL="342900" indent="-342900">
              <a:buAutoNum type="arabicPeriod"/>
            </a:pPr>
            <a:r>
              <a:rPr lang="es-EC" i="1" dirty="0" smtClean="0"/>
              <a:t>N. </a:t>
            </a:r>
            <a:r>
              <a:rPr lang="es-EC" i="1" dirty="0" err="1" smtClean="0"/>
              <a:t>ceranae</a:t>
            </a:r>
            <a:endParaRPr lang="es-EC" i="1" dirty="0" smtClean="0"/>
          </a:p>
          <a:p>
            <a:pPr marL="342900" indent="-342900">
              <a:buAutoNum type="arabicPeriod"/>
            </a:pPr>
            <a:r>
              <a:rPr lang="es-EC" i="1" dirty="0" smtClean="0"/>
              <a:t>A. </a:t>
            </a:r>
            <a:r>
              <a:rPr lang="es-EC" i="1" dirty="0" err="1" smtClean="0"/>
              <a:t>mellifera</a:t>
            </a:r>
            <a:endParaRPr lang="es-EC" i="1" dirty="0" smtClean="0"/>
          </a:p>
        </p:txBody>
      </p:sp>
      <p:sp>
        <p:nvSpPr>
          <p:cNvPr id="100" name="CuadroTexto 99"/>
          <p:cNvSpPr txBox="1"/>
          <p:nvPr/>
        </p:nvSpPr>
        <p:spPr>
          <a:xfrm>
            <a:off x="6392661" y="1114036"/>
            <a:ext cx="2473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b</a:t>
            </a:r>
            <a:r>
              <a:rPr lang="es-EC" dirty="0" smtClean="0"/>
              <a:t>) Aumento de concentración de </a:t>
            </a:r>
            <a:r>
              <a:rPr lang="es-EC" dirty="0"/>
              <a:t>MgCl</a:t>
            </a:r>
            <a:r>
              <a:rPr lang="es-EC" baseline="-25000" dirty="0"/>
              <a:t>2</a:t>
            </a:r>
            <a:r>
              <a:rPr lang="es-EC" dirty="0"/>
              <a:t> y </a:t>
            </a:r>
            <a:r>
              <a:rPr lang="es-EC" dirty="0" smtClean="0"/>
              <a:t>enzima </a:t>
            </a:r>
            <a:r>
              <a:rPr lang="es-EC" i="1" dirty="0" err="1" smtClean="0"/>
              <a:t>Taq</a:t>
            </a:r>
            <a:endParaRPr lang="es-EC" i="1" dirty="0"/>
          </a:p>
        </p:txBody>
      </p:sp>
      <p:pic>
        <p:nvPicPr>
          <p:cNvPr id="102" name="Imagen 10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5" t="17306" r="48837" b="34404"/>
          <a:stretch/>
        </p:blipFill>
        <p:spPr>
          <a:xfrm>
            <a:off x="6587485" y="2158469"/>
            <a:ext cx="2105754" cy="3586934"/>
          </a:xfrm>
          <a:prstGeom prst="rect">
            <a:avLst/>
          </a:prstGeom>
        </p:spPr>
      </p:pic>
      <p:pic>
        <p:nvPicPr>
          <p:cNvPr id="103" name="Imagen 10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1" t="3994" r="32787" b="41973"/>
          <a:stretch/>
        </p:blipFill>
        <p:spPr>
          <a:xfrm>
            <a:off x="8767194" y="2160748"/>
            <a:ext cx="3424806" cy="3584655"/>
          </a:xfrm>
          <a:prstGeom prst="rect">
            <a:avLst/>
          </a:prstGeom>
        </p:spPr>
      </p:pic>
      <p:sp>
        <p:nvSpPr>
          <p:cNvPr id="104" name="Rectángulo 103"/>
          <p:cNvSpPr/>
          <p:nvPr/>
        </p:nvSpPr>
        <p:spPr>
          <a:xfrm>
            <a:off x="9313028" y="1124211"/>
            <a:ext cx="2553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/>
              <a:t>c) Aumento de cantidad de ADN plantilla (400 </a:t>
            </a:r>
            <a:r>
              <a:rPr lang="es-EC" dirty="0" err="1"/>
              <a:t>ng</a:t>
            </a:r>
            <a:r>
              <a:rPr lang="es-EC" dirty="0"/>
              <a:t>)</a:t>
            </a:r>
          </a:p>
        </p:txBody>
      </p:sp>
      <p:sp>
        <p:nvSpPr>
          <p:cNvPr id="105" name="Rectángulo 104"/>
          <p:cNvSpPr/>
          <p:nvPr/>
        </p:nvSpPr>
        <p:spPr>
          <a:xfrm>
            <a:off x="7417659" y="6550223"/>
            <a:ext cx="1653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C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Elnifro</a:t>
            </a:r>
            <a:r>
              <a:rPr lang="es-EC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et al., 2000)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90529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1" grpId="0" animBg="1"/>
      <p:bldP spid="52" grpId="0" animBg="1"/>
      <p:bldP spid="100" grpId="0"/>
      <p:bldP spid="10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631065"/>
          </a:xfrm>
        </p:spPr>
        <p:txBody>
          <a:bodyPr/>
          <a:lstStyle/>
          <a:p>
            <a:r>
              <a:rPr lang="es-EC" dirty="0">
                <a:solidFill>
                  <a:srgbClr val="002060"/>
                </a:solidFill>
              </a:rPr>
              <a:t>RESULTADOS Y DISCUSIÓN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442679" y="631065"/>
            <a:ext cx="4789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</a:rPr>
              <a:t>3. Optimización de un protocolo de PCR múltiple</a:t>
            </a:r>
          </a:p>
          <a:p>
            <a:pPr algn="ctr"/>
            <a:endParaRPr lang="es-EC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</a:rPr>
              <a:t>PCR doble</a:t>
            </a:r>
          </a:p>
        </p:txBody>
      </p:sp>
      <p:grpSp>
        <p:nvGrpSpPr>
          <p:cNvPr id="54" name="Grupo 53"/>
          <p:cNvGrpSpPr/>
          <p:nvPr/>
        </p:nvGrpSpPr>
        <p:grpSpPr>
          <a:xfrm>
            <a:off x="5834130" y="1656327"/>
            <a:ext cx="5812779" cy="4214239"/>
            <a:chOff x="4788193" y="2364203"/>
            <a:chExt cx="4498516" cy="2774392"/>
          </a:xfrm>
        </p:grpSpPr>
        <p:pic>
          <p:nvPicPr>
            <p:cNvPr id="55" name="Imagen 5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11" r="10797"/>
            <a:stretch/>
          </p:blipFill>
          <p:spPr>
            <a:xfrm>
              <a:off x="4788193" y="2364204"/>
              <a:ext cx="2164149" cy="2719954"/>
            </a:xfrm>
            <a:prstGeom prst="rect">
              <a:avLst/>
            </a:prstGeom>
          </p:spPr>
        </p:pic>
        <p:pic>
          <p:nvPicPr>
            <p:cNvPr id="56" name="Imagen 5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29" r="3939" b="25799"/>
            <a:stretch/>
          </p:blipFill>
          <p:spPr>
            <a:xfrm>
              <a:off x="7005241" y="2364203"/>
              <a:ext cx="1113278" cy="2719954"/>
            </a:xfrm>
            <a:prstGeom prst="rect">
              <a:avLst/>
            </a:prstGeom>
          </p:spPr>
        </p:pic>
        <p:sp>
          <p:nvSpPr>
            <p:cNvPr id="57" name="CuadroTexto 56"/>
            <p:cNvSpPr txBox="1"/>
            <p:nvPr/>
          </p:nvSpPr>
          <p:spPr>
            <a:xfrm>
              <a:off x="7809898" y="4724584"/>
              <a:ext cx="214817" cy="3653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C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58" name="CuadroTexto 57"/>
            <p:cNvSpPr txBox="1"/>
            <p:nvPr/>
          </p:nvSpPr>
          <p:spPr>
            <a:xfrm>
              <a:off x="8392899" y="3633360"/>
              <a:ext cx="893810" cy="267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N. </a:t>
              </a:r>
              <a:r>
                <a:rPr lang="es-EC" sz="16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ceranae</a:t>
              </a:r>
              <a:endParaRPr lang="es-EC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9" name="Conector recto de flecha 58"/>
            <p:cNvCxnSpPr/>
            <p:nvPr/>
          </p:nvCxnSpPr>
          <p:spPr>
            <a:xfrm flipH="1">
              <a:off x="8081678" y="3774795"/>
              <a:ext cx="34658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CuadroTexto 59"/>
            <p:cNvSpPr txBox="1"/>
            <p:nvPr/>
          </p:nvSpPr>
          <p:spPr>
            <a:xfrm>
              <a:off x="8392899" y="3965974"/>
              <a:ext cx="631158" cy="267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N. </a:t>
              </a:r>
              <a:r>
                <a:rPr lang="es-EC" sz="16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apis</a:t>
              </a:r>
              <a:endParaRPr lang="es-EC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1" name="Conector recto de flecha 60"/>
            <p:cNvCxnSpPr/>
            <p:nvPr/>
          </p:nvCxnSpPr>
          <p:spPr>
            <a:xfrm>
              <a:off x="5557815" y="3689047"/>
              <a:ext cx="0" cy="20332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Conector recto de flecha 61"/>
            <p:cNvCxnSpPr/>
            <p:nvPr/>
          </p:nvCxnSpPr>
          <p:spPr>
            <a:xfrm>
              <a:off x="6740311" y="3599478"/>
              <a:ext cx="0" cy="20332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Conector recto de flecha 62"/>
            <p:cNvCxnSpPr/>
            <p:nvPr/>
          </p:nvCxnSpPr>
          <p:spPr>
            <a:xfrm>
              <a:off x="6181550" y="4070849"/>
              <a:ext cx="0" cy="20332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Conector recto de flecha 63"/>
            <p:cNvCxnSpPr/>
            <p:nvPr/>
          </p:nvCxnSpPr>
          <p:spPr>
            <a:xfrm>
              <a:off x="5570810" y="4173212"/>
              <a:ext cx="0" cy="20332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CuadroTexto 64"/>
            <p:cNvSpPr txBox="1"/>
            <p:nvPr/>
          </p:nvSpPr>
          <p:spPr>
            <a:xfrm>
              <a:off x="4838671" y="2414923"/>
              <a:ext cx="285877" cy="267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66" name="CuadroTexto 65"/>
            <p:cNvSpPr txBox="1"/>
            <p:nvPr/>
          </p:nvSpPr>
          <p:spPr>
            <a:xfrm>
              <a:off x="7079406" y="2476562"/>
              <a:ext cx="285877" cy="267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67" name="CuadroTexto 66"/>
            <p:cNvSpPr txBox="1"/>
            <p:nvPr/>
          </p:nvSpPr>
          <p:spPr>
            <a:xfrm>
              <a:off x="5266602" y="2382365"/>
              <a:ext cx="771843" cy="267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Na+Nc</a:t>
              </a:r>
              <a:endParaRPr lang="es-EC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CuadroTexto 67"/>
            <p:cNvSpPr txBox="1"/>
            <p:nvPr/>
          </p:nvSpPr>
          <p:spPr>
            <a:xfrm>
              <a:off x="5988037" y="2364203"/>
              <a:ext cx="439619" cy="267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</a:t>
              </a:r>
              <a:endParaRPr lang="es-EC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CuadroTexto 68"/>
            <p:cNvSpPr txBox="1"/>
            <p:nvPr/>
          </p:nvSpPr>
          <p:spPr>
            <a:xfrm>
              <a:off x="6576638" y="2364203"/>
              <a:ext cx="511517" cy="267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Nc</a:t>
              </a:r>
              <a:endParaRPr lang="es-EC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CuadroTexto 69"/>
            <p:cNvSpPr txBox="1"/>
            <p:nvPr/>
          </p:nvSpPr>
          <p:spPr>
            <a:xfrm>
              <a:off x="6649351" y="4724584"/>
              <a:ext cx="214817" cy="4140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C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71" name="Conector recto de flecha 70"/>
            <p:cNvCxnSpPr/>
            <p:nvPr/>
          </p:nvCxnSpPr>
          <p:spPr>
            <a:xfrm flipH="1">
              <a:off x="8081678" y="4107409"/>
              <a:ext cx="34658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CuadroTexto 71"/>
            <p:cNvSpPr txBox="1"/>
            <p:nvPr/>
          </p:nvSpPr>
          <p:spPr>
            <a:xfrm>
              <a:off x="7449454" y="2472754"/>
              <a:ext cx="285877" cy="267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3" name="CuadroTexto 72"/>
            <p:cNvSpPr txBox="1"/>
            <p:nvPr/>
          </p:nvSpPr>
          <p:spPr>
            <a:xfrm>
              <a:off x="7831064" y="2479792"/>
              <a:ext cx="285877" cy="267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s-EC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598863" y="2898568"/>
            <a:ext cx="4108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A) Mismas condiciones de reacción que PCR convencional 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6626879" y="116688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35 ciclos</a:t>
            </a:r>
            <a:endParaRPr lang="es-EC" dirty="0"/>
          </a:p>
        </p:txBody>
      </p:sp>
      <p:sp>
        <p:nvSpPr>
          <p:cNvPr id="74" name="CuadroTexto 73"/>
          <p:cNvSpPr txBox="1"/>
          <p:nvPr/>
        </p:nvSpPr>
        <p:spPr>
          <a:xfrm>
            <a:off x="8979430" y="116491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40 ciclos</a:t>
            </a:r>
            <a:endParaRPr lang="es-EC" dirty="0"/>
          </a:p>
        </p:txBody>
      </p:sp>
      <p:sp>
        <p:nvSpPr>
          <p:cNvPr id="47" name="CuadroTexto 46"/>
          <p:cNvSpPr txBox="1"/>
          <p:nvPr/>
        </p:nvSpPr>
        <p:spPr>
          <a:xfrm>
            <a:off x="1593899" y="4198200"/>
            <a:ext cx="228600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Controles positivos de ADN </a:t>
            </a:r>
            <a:endParaRPr lang="es-EC" dirty="0"/>
          </a:p>
        </p:txBody>
      </p:sp>
      <p:sp>
        <p:nvSpPr>
          <p:cNvPr id="75" name="Flecha abajo 74"/>
          <p:cNvSpPr/>
          <p:nvPr/>
        </p:nvSpPr>
        <p:spPr>
          <a:xfrm>
            <a:off x="2653334" y="3673375"/>
            <a:ext cx="167139" cy="39634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6" name="Rectángulo 75"/>
          <p:cNvSpPr/>
          <p:nvPr/>
        </p:nvSpPr>
        <p:spPr>
          <a:xfrm>
            <a:off x="0" y="6367692"/>
            <a:ext cx="18357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C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Henegariu</a:t>
            </a:r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et al., 1997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368938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1143000"/>
          </a:xfrm>
        </p:spPr>
        <p:txBody>
          <a:bodyPr/>
          <a:lstStyle/>
          <a:p>
            <a:r>
              <a:rPr lang="es-EC" dirty="0">
                <a:solidFill>
                  <a:srgbClr val="002060"/>
                </a:solidFill>
              </a:rPr>
              <a:t>RESULTADOS Y DISCUSIÓN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391502" y="981570"/>
            <a:ext cx="4848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Pruebas con muestras de ADN extraído y mezcla artificial para simular </a:t>
            </a:r>
            <a:r>
              <a:rPr lang="es-EC" dirty="0" err="1" smtClean="0"/>
              <a:t>coinfección</a:t>
            </a:r>
            <a:r>
              <a:rPr lang="es-EC" dirty="0" smtClean="0"/>
              <a:t> </a:t>
            </a:r>
            <a:endParaRPr lang="es-EC" dirty="0"/>
          </a:p>
        </p:txBody>
      </p:sp>
      <p:grpSp>
        <p:nvGrpSpPr>
          <p:cNvPr id="8" name="Grupo 7"/>
          <p:cNvGrpSpPr/>
          <p:nvPr/>
        </p:nvGrpSpPr>
        <p:grpSpPr>
          <a:xfrm>
            <a:off x="8462746" y="1900894"/>
            <a:ext cx="3975541" cy="3790056"/>
            <a:chOff x="0" y="0"/>
            <a:chExt cx="3435403" cy="3488139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7" r="12851" b="13355"/>
            <a:stretch/>
          </p:blipFill>
          <p:spPr>
            <a:xfrm>
              <a:off x="0" y="1"/>
              <a:ext cx="2351316" cy="3488138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139743" y="3086324"/>
              <a:ext cx="391795" cy="2374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20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100</a:t>
              </a:r>
              <a:endParaRPr lang="es-EC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150922" y="2566882"/>
              <a:ext cx="398780" cy="2374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20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300</a:t>
              </a:r>
              <a:endParaRPr lang="es-EC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150921" y="2835999"/>
              <a:ext cx="398780" cy="2374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20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200</a:t>
              </a:r>
              <a:endParaRPr lang="es-EC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152575" y="2367298"/>
              <a:ext cx="398780" cy="2374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20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400</a:t>
              </a:r>
              <a:endParaRPr lang="es-EC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155080" y="2188691"/>
              <a:ext cx="398780" cy="2374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20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500</a:t>
              </a:r>
              <a:endParaRPr lang="es-EC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148412" y="1950940"/>
              <a:ext cx="417830" cy="2374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20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700</a:t>
              </a:r>
              <a:endParaRPr lang="es-EC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150921" y="2062306"/>
              <a:ext cx="417830" cy="2374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20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600</a:t>
              </a:r>
              <a:endParaRPr lang="es-EC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CuadroTexto 23"/>
            <p:cNvSpPr txBox="1"/>
            <p:nvPr/>
          </p:nvSpPr>
          <p:spPr>
            <a:xfrm>
              <a:off x="424935" y="1"/>
              <a:ext cx="283173" cy="26668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s-EC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CuadroTexto 23"/>
            <p:cNvSpPr txBox="1"/>
            <p:nvPr/>
          </p:nvSpPr>
          <p:spPr>
            <a:xfrm>
              <a:off x="772046" y="1"/>
              <a:ext cx="465816" cy="2666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C1</a:t>
              </a:r>
              <a:endParaRPr lang="es-EC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CuadroTexto 23"/>
            <p:cNvSpPr txBox="1"/>
            <p:nvPr/>
          </p:nvSpPr>
          <p:spPr>
            <a:xfrm>
              <a:off x="1361597" y="2387"/>
              <a:ext cx="492760" cy="2667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C2</a:t>
              </a:r>
              <a:endParaRPr lang="es-EC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CuadroTexto 23"/>
            <p:cNvSpPr txBox="1"/>
            <p:nvPr/>
          </p:nvSpPr>
          <p:spPr>
            <a:xfrm>
              <a:off x="1972877" y="0"/>
              <a:ext cx="492760" cy="2667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CN</a:t>
              </a:r>
              <a:endParaRPr lang="es-EC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CuadroTexto 22"/>
            <p:cNvSpPr txBox="1"/>
            <p:nvPr/>
          </p:nvSpPr>
          <p:spPr>
            <a:xfrm>
              <a:off x="2302032" y="1937303"/>
              <a:ext cx="1133371" cy="32785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400" i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N. </a:t>
              </a:r>
              <a:r>
                <a:rPr lang="es-EC" sz="1400" i="1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ceranae</a:t>
              </a:r>
              <a:endParaRPr lang="es-EC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3" name="Conector recto de flecha 22"/>
            <p:cNvCxnSpPr/>
            <p:nvPr/>
          </p:nvCxnSpPr>
          <p:spPr>
            <a:xfrm flipH="1">
              <a:off x="1799584" y="2069685"/>
              <a:ext cx="3465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4" name="CuadroTexto 24"/>
            <p:cNvSpPr txBox="1"/>
            <p:nvPr/>
          </p:nvSpPr>
          <p:spPr>
            <a:xfrm>
              <a:off x="2318520" y="2396787"/>
              <a:ext cx="756053" cy="3322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400" i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N. </a:t>
              </a:r>
              <a:r>
                <a:rPr lang="es-EC" sz="1400" i="1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apis</a:t>
              </a:r>
              <a:endParaRPr lang="es-EC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5" name="Conector recto de flecha 24"/>
            <p:cNvCxnSpPr/>
            <p:nvPr/>
          </p:nvCxnSpPr>
          <p:spPr>
            <a:xfrm>
              <a:off x="904801" y="1808345"/>
              <a:ext cx="0" cy="20332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ector recto de flecha 25"/>
            <p:cNvCxnSpPr/>
            <p:nvPr/>
          </p:nvCxnSpPr>
          <p:spPr>
            <a:xfrm flipH="1">
              <a:off x="1799584" y="2568045"/>
              <a:ext cx="3465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Conector recto de flecha 26"/>
            <p:cNvCxnSpPr/>
            <p:nvPr/>
          </p:nvCxnSpPr>
          <p:spPr>
            <a:xfrm>
              <a:off x="904801" y="2317706"/>
              <a:ext cx="0" cy="20332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ector recto de flecha 27"/>
            <p:cNvCxnSpPr/>
            <p:nvPr/>
          </p:nvCxnSpPr>
          <p:spPr>
            <a:xfrm>
              <a:off x="1539801" y="1747666"/>
              <a:ext cx="0" cy="20332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ector recto de flecha 28"/>
            <p:cNvCxnSpPr/>
            <p:nvPr/>
          </p:nvCxnSpPr>
          <p:spPr>
            <a:xfrm>
              <a:off x="1539801" y="2295127"/>
              <a:ext cx="0" cy="20332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Rectángulo 29"/>
          <p:cNvSpPr/>
          <p:nvPr/>
        </p:nvSpPr>
        <p:spPr>
          <a:xfrm>
            <a:off x="312203" y="6401805"/>
            <a:ext cx="2510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s-EC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OIE</a:t>
            </a:r>
            <a:r>
              <a:rPr lang="es-EC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C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Terrestrial</a:t>
            </a:r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C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Mannual</a:t>
            </a:r>
            <a:r>
              <a:rPr lang="es-EC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EC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2013)</a:t>
            </a:r>
            <a:endParaRPr lang="es-EC" sz="1400" dirty="0"/>
          </a:p>
        </p:txBody>
      </p:sp>
      <p:graphicFrame>
        <p:nvGraphicFramePr>
          <p:cNvPr id="31" name="Tab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178921"/>
              </p:ext>
            </p:extLst>
          </p:nvPr>
        </p:nvGraphicFramePr>
        <p:xfrm>
          <a:off x="107337" y="1900894"/>
          <a:ext cx="8100812" cy="3547348"/>
        </p:xfrm>
        <a:graphic>
          <a:graphicData uri="http://schemas.openxmlformats.org/drawingml/2006/table">
            <a:tbl>
              <a:tblPr firstRow="1" firstCol="1" bandRow="1"/>
              <a:tblGrid>
                <a:gridCol w="940158"/>
                <a:gridCol w="384144"/>
                <a:gridCol w="556014"/>
                <a:gridCol w="293954"/>
                <a:gridCol w="659082"/>
                <a:gridCol w="643944"/>
                <a:gridCol w="592428"/>
                <a:gridCol w="489398"/>
                <a:gridCol w="520463"/>
                <a:gridCol w="925623"/>
                <a:gridCol w="963000"/>
                <a:gridCol w="1132604"/>
              </a:tblGrid>
              <a:tr h="101352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N° Ensayo</a:t>
                      </a:r>
                      <a:endParaRPr lang="es-EC" sz="14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[MgCl2]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(</a:t>
                      </a:r>
                      <a:r>
                        <a:rPr lang="es-EC" sz="1400" b="1" dirty="0" err="1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mM</a:t>
                      </a: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)</a:t>
                      </a:r>
                      <a:endParaRPr lang="es-EC" sz="14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[Cebadores] </a:t>
                      </a: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(µM)</a:t>
                      </a:r>
                      <a:endParaRPr lang="es-EC" sz="14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[Enzima </a:t>
                      </a:r>
                      <a:r>
                        <a:rPr lang="es-EC" sz="1400" b="1" dirty="0" err="1" smtClea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Taq</a:t>
                      </a:r>
                      <a:r>
                        <a:rPr lang="es-EC" sz="1400" b="1" dirty="0" smtClea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]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(U/µL)</a:t>
                      </a:r>
                      <a:endParaRPr lang="es-EC" sz="14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Resultados obtenidos </a:t>
                      </a:r>
                      <a:endParaRPr lang="es-EC" sz="14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01352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1,5</a:t>
                      </a:r>
                      <a:endParaRPr lang="es-EC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1,75</a:t>
                      </a:r>
                      <a:endParaRPr lang="es-EC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2</a:t>
                      </a:r>
                      <a:endParaRPr lang="es-EC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0,5/0,5</a:t>
                      </a:r>
                      <a:endParaRPr lang="es-EC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0,5/0,4</a:t>
                      </a:r>
                      <a:endParaRPr lang="es-EC" sz="14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0,625</a:t>
                      </a:r>
                      <a:endParaRPr lang="es-EC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1,25</a:t>
                      </a:r>
                      <a:endParaRPr lang="es-EC" sz="14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2,5</a:t>
                      </a:r>
                      <a:endParaRPr lang="es-EC" sz="14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presencia de doble banda</a:t>
                      </a:r>
                      <a:endParaRPr lang="es-EC" sz="14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intensidad de banda</a:t>
                      </a:r>
                      <a:endParaRPr lang="es-EC" sz="14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sin bandas inespecíficas</a:t>
                      </a:r>
                      <a:endParaRPr lang="es-EC" sz="14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59456" y="5193776"/>
            <a:ext cx="8264125" cy="2544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658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24755" y="0"/>
            <a:ext cx="10972800" cy="639762"/>
          </a:xfrm>
        </p:spPr>
        <p:txBody>
          <a:bodyPr/>
          <a:lstStyle/>
          <a:p>
            <a:r>
              <a:rPr lang="es-EC" dirty="0">
                <a:solidFill>
                  <a:srgbClr val="002060"/>
                </a:solidFill>
              </a:rPr>
              <a:t>RESULTADOS Y DISCUSIÓN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666852" y="584477"/>
            <a:ext cx="4789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</a:rPr>
              <a:t>4. Prevalencia de </a:t>
            </a:r>
            <a:r>
              <a:rPr lang="es-EC" sz="2000" b="1" i="1" dirty="0" smtClean="0">
                <a:solidFill>
                  <a:schemeClr val="accent5">
                    <a:lumMod val="50000"/>
                  </a:schemeClr>
                </a:solidFill>
              </a:rPr>
              <a:t>Nosema</a:t>
            </a:r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C" sz="2000" b="1" dirty="0" err="1" smtClean="0">
                <a:solidFill>
                  <a:schemeClr val="accent5">
                    <a:lumMod val="50000"/>
                  </a:schemeClr>
                </a:solidFill>
              </a:rPr>
              <a:t>sp</a:t>
            </a:r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338187"/>
              </p:ext>
            </p:extLst>
          </p:nvPr>
        </p:nvGraphicFramePr>
        <p:xfrm>
          <a:off x="764146" y="1237095"/>
          <a:ext cx="7933382" cy="2686057"/>
        </p:xfrm>
        <a:graphic>
          <a:graphicData uri="http://schemas.openxmlformats.org/drawingml/2006/table">
            <a:tbl>
              <a:tblPr firstRow="1" firstCol="1" bandRow="1"/>
              <a:tblGrid>
                <a:gridCol w="1177838"/>
                <a:gridCol w="1059889"/>
                <a:gridCol w="1059889"/>
                <a:gridCol w="1294958"/>
                <a:gridCol w="1042445"/>
                <a:gridCol w="1042445"/>
                <a:gridCol w="1255918"/>
              </a:tblGrid>
              <a:tr h="8732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Presencia del agente</a:t>
                      </a:r>
                      <a:endParaRPr lang="es-EC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colmenas</a:t>
                      </a:r>
                      <a:endParaRPr lang="es-EC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por colmenas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apiarios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en </a:t>
                      </a:r>
                      <a:r>
                        <a:rPr lang="es-EC" sz="16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apiarios</a:t>
                      </a:r>
                      <a:endParaRPr lang="es-EC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3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colmenas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Colmenas positivas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apiarios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Apiarios positivos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36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i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Nosema sp.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35,36%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86,21%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Negativos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65,19%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13,79%</a:t>
                      </a:r>
                      <a:endParaRPr lang="es-EC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074083808"/>
              </p:ext>
            </p:extLst>
          </p:nvPr>
        </p:nvGraphicFramePr>
        <p:xfrm>
          <a:off x="6993228" y="4031087"/>
          <a:ext cx="5104327" cy="282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lecha doblada 1"/>
          <p:cNvSpPr/>
          <p:nvPr/>
        </p:nvSpPr>
        <p:spPr>
          <a:xfrm flipV="1">
            <a:off x="5456346" y="4520485"/>
            <a:ext cx="1154809" cy="721217"/>
          </a:xfrm>
          <a:prstGeom prst="ben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585656" y="54864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5422044" y="530173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Colmenas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0171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14390" y="5959685"/>
            <a:ext cx="12174806" cy="9110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24755" y="0"/>
            <a:ext cx="10972800" cy="639762"/>
          </a:xfrm>
        </p:spPr>
        <p:txBody>
          <a:bodyPr/>
          <a:lstStyle/>
          <a:p>
            <a:r>
              <a:rPr lang="es-EC" dirty="0">
                <a:solidFill>
                  <a:srgbClr val="002060"/>
                </a:solidFill>
              </a:rPr>
              <a:t>RESULTADOS Y DISCUSIÓN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668810" y="784532"/>
            <a:ext cx="8861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chemeClr val="accent5">
                    <a:lumMod val="50000"/>
                  </a:schemeClr>
                </a:solidFill>
              </a:rPr>
              <a:t>5</a:t>
            </a:r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</a:rPr>
              <a:t>. Prevalencia de </a:t>
            </a:r>
            <a:r>
              <a:rPr lang="es-EC" sz="2000" b="1" i="1" dirty="0" smtClean="0">
                <a:solidFill>
                  <a:schemeClr val="accent5">
                    <a:lumMod val="50000"/>
                  </a:schemeClr>
                </a:solidFill>
              </a:rPr>
              <a:t>Nosema</a:t>
            </a:r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C" sz="2000" b="1" i="1" dirty="0" err="1" smtClean="0">
                <a:solidFill>
                  <a:schemeClr val="accent5">
                    <a:lumMod val="50000"/>
                  </a:schemeClr>
                </a:solidFill>
              </a:rPr>
              <a:t>apis</a:t>
            </a:r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</a:rPr>
              <a:t> y </a:t>
            </a:r>
            <a:r>
              <a:rPr lang="es-EC" sz="2000" b="1" i="1" dirty="0" smtClean="0">
                <a:solidFill>
                  <a:schemeClr val="accent5">
                    <a:lumMod val="50000"/>
                  </a:schemeClr>
                </a:solidFill>
              </a:rPr>
              <a:t>N. </a:t>
            </a:r>
            <a:r>
              <a:rPr lang="es-EC" sz="2000" b="1" i="1" dirty="0" err="1" smtClean="0">
                <a:solidFill>
                  <a:schemeClr val="accent5">
                    <a:lumMod val="50000"/>
                  </a:schemeClr>
                </a:solidFill>
              </a:rPr>
              <a:t>ceranae</a:t>
            </a:r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</a:rPr>
              <a:t> por provincias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679230"/>
              </p:ext>
            </p:extLst>
          </p:nvPr>
        </p:nvGraphicFramePr>
        <p:xfrm>
          <a:off x="6872159" y="1522597"/>
          <a:ext cx="4815653" cy="5125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8" name="Prism 6" r:id="rId3" imgW="4555357" imgH="3430467" progId="Prism6.Document">
                  <p:embed/>
                </p:oleObj>
              </mc:Choice>
              <mc:Fallback>
                <p:oleObj name="Prism 6" r:id="rId3" imgW="4555357" imgH="3430467" progId="Prism6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159" y="1522597"/>
                        <a:ext cx="4815653" cy="51257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163631535"/>
              </p:ext>
            </p:extLst>
          </p:nvPr>
        </p:nvGraphicFramePr>
        <p:xfrm>
          <a:off x="558085" y="1622738"/>
          <a:ext cx="5243245" cy="4132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7732835" y="2224898"/>
            <a:ext cx="92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(14/30)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299505" y="3025577"/>
            <a:ext cx="92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(8/30)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372226" y="4652317"/>
            <a:ext cx="92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(8/30)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24248" y="5889035"/>
            <a:ext cx="256993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Colmenas= (30/181)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err="1"/>
              <a:t>A</a:t>
            </a:r>
            <a:r>
              <a:rPr lang="es-EC" dirty="0" err="1" smtClean="0"/>
              <a:t>piarios</a:t>
            </a:r>
            <a:r>
              <a:rPr lang="es-EC" dirty="0" smtClean="0"/>
              <a:t>= (14/29)</a:t>
            </a:r>
            <a:endParaRPr lang="es-EC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576808" y="5892425"/>
            <a:ext cx="256993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Colmenas= (36/181)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err="1"/>
              <a:t>A</a:t>
            </a:r>
            <a:r>
              <a:rPr lang="es-EC" dirty="0" err="1" smtClean="0"/>
              <a:t>piarios</a:t>
            </a:r>
            <a:r>
              <a:rPr lang="es-EC" dirty="0" smtClean="0"/>
              <a:t>= (16/29)</a:t>
            </a:r>
            <a:endParaRPr lang="es-EC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759516" y="4652317"/>
            <a:ext cx="92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(3/36)</a:t>
            </a:r>
            <a:endParaRPr lang="es-EC" dirty="0"/>
          </a:p>
        </p:txBody>
      </p:sp>
      <p:sp>
        <p:nvSpPr>
          <p:cNvPr id="16" name="CuadroTexto 15"/>
          <p:cNvSpPr txBox="1"/>
          <p:nvPr/>
        </p:nvSpPr>
        <p:spPr>
          <a:xfrm>
            <a:off x="9213905" y="3025577"/>
            <a:ext cx="92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(10/36)</a:t>
            </a:r>
            <a:endParaRPr lang="es-EC" dirty="0"/>
          </a:p>
        </p:txBody>
      </p:sp>
      <p:sp>
        <p:nvSpPr>
          <p:cNvPr id="17" name="CuadroTexto 16"/>
          <p:cNvSpPr txBox="1"/>
          <p:nvPr/>
        </p:nvSpPr>
        <p:spPr>
          <a:xfrm>
            <a:off x="9574514" y="1814963"/>
            <a:ext cx="92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(23/36)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673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8925059" y="5777239"/>
            <a:ext cx="3124513" cy="9151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80056" y="0"/>
            <a:ext cx="11311943" cy="612860"/>
          </a:xfrm>
        </p:spPr>
        <p:txBody>
          <a:bodyPr/>
          <a:lstStyle/>
          <a:p>
            <a:r>
              <a:rPr lang="es-EC" dirty="0" smtClean="0">
                <a:solidFill>
                  <a:schemeClr val="accent6">
                    <a:lumMod val="50000"/>
                  </a:schemeClr>
                </a:solidFill>
              </a:rPr>
              <a:t>INTRODUCCIÓN</a:t>
            </a:r>
            <a:endParaRPr lang="es-EC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44532" y="5101094"/>
            <a:ext cx="1738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Virus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Bacterias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Hongos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Ácaros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125" y="1042319"/>
            <a:ext cx="3352919" cy="2285870"/>
          </a:xfrm>
          <a:prstGeom prst="rect">
            <a:avLst/>
          </a:prstGeom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31" y="3941606"/>
            <a:ext cx="3331813" cy="2374894"/>
          </a:xfrm>
          <a:prstGeom prst="rect">
            <a:avLst/>
          </a:prstGeom>
        </p:spPr>
      </p:pic>
      <p:pic>
        <p:nvPicPr>
          <p:cNvPr id="2050" name="Picture 2" descr="Resultado de imagen para apis mellifer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1" t="23928" r="16047" b="30638"/>
          <a:stretch/>
        </p:blipFill>
        <p:spPr bwMode="auto">
          <a:xfrm>
            <a:off x="98146" y="549638"/>
            <a:ext cx="2678807" cy="163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83746" y="3882547"/>
            <a:ext cx="2485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Enfermedad que afecta abejas de miel</a:t>
            </a:r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98147" y="2185254"/>
            <a:ext cx="2656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i="1" dirty="0" smtClean="0"/>
              <a:t>Apis </a:t>
            </a:r>
            <a:r>
              <a:rPr lang="es-EC" i="1" dirty="0" err="1" smtClean="0"/>
              <a:t>mellifera</a:t>
            </a:r>
            <a:r>
              <a:rPr lang="es-EC" i="1" dirty="0" smtClean="0"/>
              <a:t>: </a:t>
            </a:r>
            <a:r>
              <a:rPr lang="es-EC" dirty="0" smtClean="0"/>
              <a:t>abeja de miel europea de importancia económica y para ecosistemas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6283125" y="67311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 smtClean="0"/>
              <a:t>Nosema </a:t>
            </a:r>
            <a:r>
              <a:rPr lang="es-EC" i="1" dirty="0" err="1" smtClean="0"/>
              <a:t>apis</a:t>
            </a:r>
            <a:endParaRPr lang="es-EC" i="1" dirty="0"/>
          </a:p>
        </p:txBody>
      </p:sp>
      <p:sp>
        <p:nvSpPr>
          <p:cNvPr id="10" name="Flecha abajo 9"/>
          <p:cNvSpPr/>
          <p:nvPr/>
        </p:nvSpPr>
        <p:spPr>
          <a:xfrm>
            <a:off x="1161241" y="3446885"/>
            <a:ext cx="552615" cy="435662"/>
          </a:xfrm>
          <a:prstGeom prst="downArrow">
            <a:avLst/>
          </a:prstGeom>
          <a:gradFill rotWithShape="1">
            <a:gsLst>
              <a:gs pos="0">
                <a:srgbClr val="B2324B">
                  <a:tint val="98000"/>
                  <a:lumMod val="110000"/>
                </a:srgbClr>
              </a:gs>
              <a:gs pos="84000">
                <a:srgbClr val="B2324B">
                  <a:shade val="90000"/>
                  <a:lumMod val="88000"/>
                </a:srgbClr>
              </a:gs>
            </a:gsLst>
            <a:lin ang="5400000" scaled="0"/>
          </a:gradFill>
          <a:ln w="12700" cap="rnd" cmpd="sng" algn="ctr">
            <a:solidFill>
              <a:srgbClr val="B2324B">
                <a:lumMod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Flecha abajo 10"/>
          <p:cNvSpPr/>
          <p:nvPr/>
        </p:nvSpPr>
        <p:spPr>
          <a:xfrm>
            <a:off x="1161241" y="4590180"/>
            <a:ext cx="552615" cy="435662"/>
          </a:xfrm>
          <a:prstGeom prst="downArrow">
            <a:avLst/>
          </a:prstGeom>
          <a:gradFill rotWithShape="1">
            <a:gsLst>
              <a:gs pos="0">
                <a:srgbClr val="B2324B">
                  <a:tint val="98000"/>
                  <a:lumMod val="110000"/>
                </a:srgbClr>
              </a:gs>
              <a:gs pos="84000">
                <a:srgbClr val="B2324B">
                  <a:shade val="90000"/>
                  <a:lumMod val="88000"/>
                </a:srgbClr>
              </a:gs>
            </a:gsLst>
            <a:lin ang="5400000" scaled="0"/>
          </a:gradFill>
          <a:ln w="12700" cap="rnd" cmpd="sng" algn="ctr">
            <a:solidFill>
              <a:srgbClr val="B2324B">
                <a:lumMod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639692" y="673110"/>
            <a:ext cx="182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Nosemosis</a:t>
            </a:r>
            <a:endParaRPr lang="es-EC" sz="2400" b="1" dirty="0"/>
          </a:p>
        </p:txBody>
      </p:sp>
      <p:sp>
        <p:nvSpPr>
          <p:cNvPr id="13" name="Flecha abajo 12"/>
          <p:cNvSpPr/>
          <p:nvPr/>
        </p:nvSpPr>
        <p:spPr>
          <a:xfrm rot="16200000">
            <a:off x="2782845" y="3987880"/>
            <a:ext cx="552615" cy="435662"/>
          </a:xfrm>
          <a:prstGeom prst="downArrow">
            <a:avLst/>
          </a:prstGeom>
          <a:gradFill rotWithShape="1">
            <a:gsLst>
              <a:gs pos="0">
                <a:srgbClr val="B2324B">
                  <a:tint val="98000"/>
                  <a:lumMod val="110000"/>
                </a:srgbClr>
              </a:gs>
              <a:gs pos="84000">
                <a:srgbClr val="B2324B">
                  <a:shade val="90000"/>
                  <a:lumMod val="88000"/>
                </a:srgbClr>
              </a:gs>
            </a:gsLst>
            <a:lin ang="5400000" scaled="0"/>
          </a:gradFill>
          <a:ln w="12700" cap="rnd" cmpd="sng" algn="ctr">
            <a:solidFill>
              <a:srgbClr val="B2324B">
                <a:lumMod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779953" y="1806926"/>
            <a:ext cx="1718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err="1"/>
              <a:t>M</a:t>
            </a:r>
            <a:r>
              <a:rPr lang="es-EC" dirty="0" err="1" smtClean="0"/>
              <a:t>icrosporidios</a:t>
            </a:r>
            <a:endParaRPr lang="es-EC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338559" y="3572982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 smtClean="0"/>
              <a:t>Nosema </a:t>
            </a:r>
            <a:r>
              <a:rPr lang="es-EC" i="1" dirty="0" err="1" smtClean="0"/>
              <a:t>ceranae</a:t>
            </a:r>
            <a:endParaRPr lang="es-EC" i="1" dirty="0"/>
          </a:p>
        </p:txBody>
      </p:sp>
      <p:sp>
        <p:nvSpPr>
          <p:cNvPr id="16" name="Flecha abajo 15"/>
          <p:cNvSpPr/>
          <p:nvPr/>
        </p:nvSpPr>
        <p:spPr>
          <a:xfrm rot="16200000">
            <a:off x="9663164" y="5074794"/>
            <a:ext cx="552615" cy="435662"/>
          </a:xfrm>
          <a:prstGeom prst="downArrow">
            <a:avLst/>
          </a:prstGeom>
          <a:gradFill rotWithShape="1">
            <a:gsLst>
              <a:gs pos="0">
                <a:srgbClr val="B2324B">
                  <a:tint val="98000"/>
                  <a:lumMod val="110000"/>
                </a:srgbClr>
              </a:gs>
              <a:gs pos="84000">
                <a:srgbClr val="B2324B">
                  <a:shade val="90000"/>
                  <a:lumMod val="88000"/>
                </a:srgbClr>
              </a:gs>
            </a:gsLst>
            <a:lin ang="5400000" scaled="0"/>
          </a:gradFill>
          <a:ln w="12700" cap="rnd" cmpd="sng" algn="ctr">
            <a:solidFill>
              <a:srgbClr val="B2324B">
                <a:lumMod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CuadroTexto 13"/>
          <p:cNvSpPr txBox="1"/>
          <p:nvPr/>
        </p:nvSpPr>
        <p:spPr>
          <a:xfrm flipH="1">
            <a:off x="10242899" y="4205443"/>
            <a:ext cx="180410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Patógeno descrito en </a:t>
            </a:r>
            <a:r>
              <a:rPr lang="es-EC" i="1" dirty="0" smtClean="0"/>
              <a:t>Apis </a:t>
            </a:r>
            <a:r>
              <a:rPr lang="es-EC" i="1" dirty="0" err="1" smtClean="0"/>
              <a:t>cerana</a:t>
            </a:r>
            <a:endParaRPr lang="es-EC" i="1" dirty="0"/>
          </a:p>
        </p:txBody>
      </p:sp>
      <p:sp>
        <p:nvSpPr>
          <p:cNvPr id="18" name="CuadroTexto 17"/>
          <p:cNvSpPr txBox="1"/>
          <p:nvPr/>
        </p:nvSpPr>
        <p:spPr>
          <a:xfrm flipH="1">
            <a:off x="10242899" y="5382284"/>
            <a:ext cx="180410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Recientemente descubierto en </a:t>
            </a:r>
            <a:r>
              <a:rPr lang="es-EC" i="1" dirty="0" smtClean="0"/>
              <a:t>A. </a:t>
            </a:r>
            <a:r>
              <a:rPr lang="es-EC" i="1" dirty="0" err="1" smtClean="0"/>
              <a:t>mellifera</a:t>
            </a:r>
            <a:r>
              <a:rPr lang="es-EC" i="1" dirty="0" smtClean="0"/>
              <a:t> (2006)</a:t>
            </a:r>
            <a:endParaRPr lang="es-EC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3505477" y="248310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Distribución mundial</a:t>
            </a:r>
            <a:endParaRPr lang="es-EC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0022714" y="2333144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err="1" smtClean="0"/>
              <a:t>Zander</a:t>
            </a:r>
            <a:r>
              <a:rPr lang="es-EC" dirty="0" smtClean="0"/>
              <a:t> (1909)</a:t>
            </a:r>
            <a:endParaRPr lang="es-EC" dirty="0"/>
          </a:p>
        </p:txBody>
      </p:sp>
      <p:sp>
        <p:nvSpPr>
          <p:cNvPr id="20" name="Rectángulo 19"/>
          <p:cNvSpPr/>
          <p:nvPr/>
        </p:nvSpPr>
        <p:spPr>
          <a:xfrm>
            <a:off x="3351139" y="3105271"/>
            <a:ext cx="2570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 smtClean="0">
                <a:latin typeface="+mj-lt"/>
                <a:ea typeface="Calibri" panose="020F0502020204030204" pitchFamily="34" charset="0"/>
              </a:rPr>
              <a:t>Diferencia en tamaño de 1 </a:t>
            </a:r>
            <a:r>
              <a:rPr lang="es-EC" dirty="0" err="1">
                <a:latin typeface="+mj-lt"/>
                <a:ea typeface="Calibri" panose="020F0502020204030204" pitchFamily="34" charset="0"/>
              </a:rPr>
              <a:t>μm</a:t>
            </a:r>
            <a:r>
              <a:rPr lang="es-EC" dirty="0">
                <a:latin typeface="+mj-lt"/>
                <a:ea typeface="Calibri" panose="020F0502020204030204" pitchFamily="34" charset="0"/>
              </a:rPr>
              <a:t> </a:t>
            </a:r>
            <a:endParaRPr lang="es-EC" dirty="0">
              <a:latin typeface="+mj-lt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7912495" y="2926701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+mj-lt"/>
                <a:ea typeface="Calibri" panose="020F0502020204030204" pitchFamily="34" charset="0"/>
              </a:rPr>
              <a:t>4.5 a 6.4 micras</a:t>
            </a:r>
            <a:endParaRPr lang="es-EC" dirty="0">
              <a:latin typeface="+mj-lt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7912495" y="5941024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+mj-lt"/>
                <a:ea typeface="Calibri" panose="020F0502020204030204" pitchFamily="34" charset="0"/>
              </a:rPr>
              <a:t>3.3 </a:t>
            </a:r>
            <a:r>
              <a:rPr lang="es-EC" dirty="0">
                <a:latin typeface="+mj-lt"/>
                <a:ea typeface="Calibri" panose="020F0502020204030204" pitchFamily="34" charset="0"/>
              </a:rPr>
              <a:t>y </a:t>
            </a:r>
            <a:r>
              <a:rPr lang="es-EC" dirty="0" smtClean="0">
                <a:latin typeface="+mj-lt"/>
                <a:ea typeface="Calibri" panose="020F0502020204030204" pitchFamily="34" charset="0"/>
              </a:rPr>
              <a:t>5.5 </a:t>
            </a:r>
            <a:r>
              <a:rPr lang="es-EC" dirty="0">
                <a:latin typeface="+mj-lt"/>
                <a:ea typeface="Calibri" panose="020F0502020204030204" pitchFamily="34" charset="0"/>
              </a:rPr>
              <a:t>micras </a:t>
            </a:r>
            <a:endParaRPr lang="es-EC" dirty="0">
              <a:latin typeface="+mj-lt"/>
            </a:endParaRPr>
          </a:p>
        </p:txBody>
      </p:sp>
      <p:sp>
        <p:nvSpPr>
          <p:cNvPr id="25" name="Flecha abajo 24"/>
          <p:cNvSpPr/>
          <p:nvPr/>
        </p:nvSpPr>
        <p:spPr>
          <a:xfrm>
            <a:off x="4352530" y="1496808"/>
            <a:ext cx="355018" cy="328498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7" name="Flecha abajo 26"/>
          <p:cNvSpPr/>
          <p:nvPr/>
        </p:nvSpPr>
        <p:spPr>
          <a:xfrm>
            <a:off x="4376055" y="2242568"/>
            <a:ext cx="355018" cy="328498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Flecha abajo 27"/>
          <p:cNvSpPr/>
          <p:nvPr/>
        </p:nvSpPr>
        <p:spPr>
          <a:xfrm>
            <a:off x="4376055" y="2848409"/>
            <a:ext cx="355018" cy="328498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29" name="Conector recto de flecha 28"/>
          <p:cNvCxnSpPr/>
          <p:nvPr/>
        </p:nvCxnSpPr>
        <p:spPr>
          <a:xfrm flipV="1">
            <a:off x="7970137" y="1661057"/>
            <a:ext cx="555677" cy="3305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 flipV="1">
            <a:off x="8369382" y="5015447"/>
            <a:ext cx="555677" cy="3305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34" name="Grupo 33"/>
          <p:cNvGrpSpPr/>
          <p:nvPr/>
        </p:nvGrpSpPr>
        <p:grpSpPr>
          <a:xfrm>
            <a:off x="8543925" y="1250668"/>
            <a:ext cx="381134" cy="425050"/>
            <a:chOff x="8543925" y="1250668"/>
            <a:chExt cx="381134" cy="425050"/>
          </a:xfrm>
        </p:grpSpPr>
        <p:cxnSp>
          <p:nvCxnSpPr>
            <p:cNvPr id="26" name="Conector recto 25"/>
            <p:cNvCxnSpPr/>
            <p:nvPr/>
          </p:nvCxnSpPr>
          <p:spPr>
            <a:xfrm>
              <a:off x="8622506" y="1287640"/>
              <a:ext cx="228707" cy="3480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/>
            <p:cNvCxnSpPr/>
            <p:nvPr/>
          </p:nvCxnSpPr>
          <p:spPr>
            <a:xfrm flipV="1">
              <a:off x="8543925" y="1250668"/>
              <a:ext cx="157163" cy="7394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/>
            <p:cNvCxnSpPr/>
            <p:nvPr/>
          </p:nvCxnSpPr>
          <p:spPr>
            <a:xfrm flipV="1">
              <a:off x="8767896" y="1601773"/>
              <a:ext cx="157163" cy="7394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o 36"/>
          <p:cNvGrpSpPr/>
          <p:nvPr/>
        </p:nvGrpSpPr>
        <p:grpSpPr>
          <a:xfrm rot="17036993">
            <a:off x="8887196" y="4492609"/>
            <a:ext cx="381134" cy="425050"/>
            <a:chOff x="8543925" y="1250668"/>
            <a:chExt cx="381134" cy="425050"/>
          </a:xfrm>
        </p:grpSpPr>
        <p:cxnSp>
          <p:nvCxnSpPr>
            <p:cNvPr id="38" name="Conector recto 37"/>
            <p:cNvCxnSpPr/>
            <p:nvPr/>
          </p:nvCxnSpPr>
          <p:spPr>
            <a:xfrm>
              <a:off x="8622506" y="1287640"/>
              <a:ext cx="228707" cy="3480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/>
            <p:cNvCxnSpPr/>
            <p:nvPr/>
          </p:nvCxnSpPr>
          <p:spPr>
            <a:xfrm flipV="1">
              <a:off x="8543925" y="1250668"/>
              <a:ext cx="157163" cy="7394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/>
            <p:cNvCxnSpPr/>
            <p:nvPr/>
          </p:nvCxnSpPr>
          <p:spPr>
            <a:xfrm flipV="1">
              <a:off x="8767896" y="1601773"/>
              <a:ext cx="157163" cy="7394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485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24755" y="0"/>
            <a:ext cx="10972800" cy="639762"/>
          </a:xfrm>
        </p:spPr>
        <p:txBody>
          <a:bodyPr/>
          <a:lstStyle/>
          <a:p>
            <a:r>
              <a:rPr lang="es-EC" dirty="0">
                <a:solidFill>
                  <a:srgbClr val="002060"/>
                </a:solidFill>
              </a:rPr>
              <a:t>RESULTADOS Y DISCUSIÓN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668810" y="784532"/>
            <a:ext cx="8861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chemeClr val="accent5">
                    <a:lumMod val="50000"/>
                  </a:schemeClr>
                </a:solidFill>
              </a:rPr>
              <a:t>5</a:t>
            </a:r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</a:rPr>
              <a:t>. Prevalencia de </a:t>
            </a:r>
            <a:r>
              <a:rPr lang="es-EC" sz="2000" b="1" i="1" dirty="0" smtClean="0">
                <a:solidFill>
                  <a:schemeClr val="accent5">
                    <a:lumMod val="50000"/>
                  </a:schemeClr>
                </a:solidFill>
              </a:rPr>
              <a:t>Nosema</a:t>
            </a:r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C" sz="2000" b="1" i="1" dirty="0" err="1" smtClean="0">
                <a:solidFill>
                  <a:schemeClr val="accent5">
                    <a:lumMod val="50000"/>
                  </a:schemeClr>
                </a:solidFill>
              </a:rPr>
              <a:t>apis</a:t>
            </a:r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</a:rPr>
              <a:t> y </a:t>
            </a:r>
            <a:r>
              <a:rPr lang="es-EC" sz="2000" b="1" i="1" dirty="0" smtClean="0">
                <a:solidFill>
                  <a:schemeClr val="accent5">
                    <a:lumMod val="50000"/>
                  </a:schemeClr>
                </a:solidFill>
              </a:rPr>
              <a:t>N. </a:t>
            </a:r>
            <a:r>
              <a:rPr lang="es-EC" sz="2000" b="1" i="1" dirty="0" err="1" smtClean="0">
                <a:solidFill>
                  <a:schemeClr val="accent5">
                    <a:lumMod val="50000"/>
                  </a:schemeClr>
                </a:solidFill>
              </a:rPr>
              <a:t>ceranae</a:t>
            </a:r>
            <a:r>
              <a:rPr lang="es-EC" sz="20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</a:rPr>
              <a:t>por provincias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345977"/>
              </p:ext>
            </p:extLst>
          </p:nvPr>
        </p:nvGraphicFramePr>
        <p:xfrm>
          <a:off x="1687132" y="1793051"/>
          <a:ext cx="8718997" cy="2789779"/>
        </p:xfrm>
        <a:graphic>
          <a:graphicData uri="http://schemas.openxmlformats.org/drawingml/2006/table">
            <a:tbl>
              <a:tblPr firstRow="1" firstCol="1" bandRow="1"/>
              <a:tblGrid>
                <a:gridCol w="1226201"/>
                <a:gridCol w="1221963"/>
                <a:gridCol w="1221963"/>
                <a:gridCol w="1205864"/>
                <a:gridCol w="1200780"/>
                <a:gridCol w="1321113"/>
                <a:gridCol w="1321113"/>
              </a:tblGrid>
              <a:tr h="36288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Provincia</a:t>
                      </a:r>
                      <a:endParaRPr lang="es-EC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Colmenas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Apiarios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257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de colmenas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Prevalencia </a:t>
                      </a:r>
                      <a:r>
                        <a:rPr lang="es-EC" sz="1600" i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 apis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Prevalencia </a:t>
                      </a:r>
                      <a:r>
                        <a:rPr lang="es-EC" sz="1600" i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 ceranae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de apiarios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Prevalencia N. apis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Prevalencia N. ceranae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Carchi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(23,53%)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(8,82%)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(75%)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(25%)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Imbabura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(18,92%)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(</a:t>
                      </a:r>
                      <a:r>
                        <a:rPr lang="es-EC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13,51%)</a:t>
                      </a:r>
                      <a:endParaRPr lang="es-EC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(53,85%)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(53,85%)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Pichincha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(10,96%)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(31,51%)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(33,33%)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(66,67%)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es-EC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EC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C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687132" y="5476090"/>
            <a:ext cx="301877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dirty="0" smtClean="0"/>
              <a:t>3 colmenas con </a:t>
            </a:r>
            <a:r>
              <a:rPr lang="es-EC" dirty="0" err="1" smtClean="0"/>
              <a:t>coinfección</a:t>
            </a:r>
            <a:endParaRPr lang="es-EC" dirty="0"/>
          </a:p>
        </p:txBody>
      </p:sp>
      <p:sp>
        <p:nvSpPr>
          <p:cNvPr id="6" name="Rectángulo 5"/>
          <p:cNvSpPr/>
          <p:nvPr/>
        </p:nvSpPr>
        <p:spPr>
          <a:xfrm>
            <a:off x="6109760" y="5491479"/>
            <a:ext cx="42963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+mj-lt"/>
                <a:ea typeface="Calibri" panose="020F0502020204030204" pitchFamily="34" charset="0"/>
              </a:rPr>
              <a:t>no son significativamente diferentes (P&lt;0,05)</a:t>
            </a:r>
            <a:endParaRPr lang="es-EC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612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24755" y="0"/>
            <a:ext cx="10972800" cy="639762"/>
          </a:xfrm>
        </p:spPr>
        <p:txBody>
          <a:bodyPr/>
          <a:lstStyle/>
          <a:p>
            <a:r>
              <a:rPr lang="es-EC" dirty="0">
                <a:solidFill>
                  <a:srgbClr val="002060"/>
                </a:solidFill>
              </a:rPr>
              <a:t>RESULTADOS Y DISCUSIÓN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462749" y="776454"/>
            <a:ext cx="493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</a:rPr>
              <a:t>6. Caracterización </a:t>
            </a:r>
            <a:r>
              <a:rPr lang="es-EC" sz="2000" b="1" dirty="0">
                <a:solidFill>
                  <a:schemeClr val="accent5">
                    <a:lumMod val="50000"/>
                  </a:schemeClr>
                </a:solidFill>
              </a:rPr>
              <a:t>molecular de </a:t>
            </a:r>
            <a:r>
              <a:rPr lang="es-EC" sz="2000" b="1" i="1" dirty="0" smtClean="0">
                <a:solidFill>
                  <a:schemeClr val="accent5">
                    <a:lumMod val="50000"/>
                  </a:schemeClr>
                </a:solidFill>
              </a:rPr>
              <a:t>N. </a:t>
            </a:r>
            <a:r>
              <a:rPr lang="es-EC" sz="2000" b="1" i="1" dirty="0" err="1">
                <a:solidFill>
                  <a:schemeClr val="accent5">
                    <a:lumMod val="50000"/>
                  </a:schemeClr>
                </a:solidFill>
              </a:rPr>
              <a:t>apis</a:t>
            </a:r>
            <a:r>
              <a:rPr lang="es-EC" sz="20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</a:rPr>
              <a:t>y </a:t>
            </a:r>
            <a:r>
              <a:rPr lang="es-EC" sz="2000" b="1" dirty="0">
                <a:solidFill>
                  <a:schemeClr val="accent5">
                    <a:lumMod val="50000"/>
                  </a:schemeClr>
                </a:solidFill>
              </a:rPr>
              <a:t>análisis filogenético</a:t>
            </a:r>
            <a:endParaRPr lang="es-EC" sz="20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37" y="626883"/>
            <a:ext cx="6236818" cy="6096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ángulo 6"/>
          <p:cNvSpPr/>
          <p:nvPr/>
        </p:nvSpPr>
        <p:spPr>
          <a:xfrm>
            <a:off x="1853933" y="3036804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100%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 identidad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7920507" y="3541690"/>
            <a:ext cx="4177048" cy="12106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0180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909070" y="1028897"/>
            <a:ext cx="493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</a:rPr>
              <a:t>6. Caracterización </a:t>
            </a:r>
            <a:r>
              <a:rPr lang="es-EC" sz="2000" b="1" dirty="0">
                <a:solidFill>
                  <a:schemeClr val="accent5">
                    <a:lumMod val="50000"/>
                  </a:schemeClr>
                </a:solidFill>
              </a:rPr>
              <a:t>molecular de </a:t>
            </a:r>
            <a:r>
              <a:rPr lang="es-EC" sz="2000" b="1" i="1" dirty="0" smtClean="0">
                <a:solidFill>
                  <a:schemeClr val="accent5">
                    <a:lumMod val="50000"/>
                  </a:schemeClr>
                </a:solidFill>
              </a:rPr>
              <a:t>N. </a:t>
            </a:r>
            <a:r>
              <a:rPr lang="es-EC" sz="2000" b="1" i="1" dirty="0" err="1" smtClean="0">
                <a:solidFill>
                  <a:schemeClr val="accent5">
                    <a:lumMod val="50000"/>
                  </a:schemeClr>
                </a:solidFill>
              </a:rPr>
              <a:t>ceranae</a:t>
            </a:r>
            <a:r>
              <a:rPr lang="es-EC" sz="20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</a:rPr>
              <a:t>y </a:t>
            </a:r>
            <a:r>
              <a:rPr lang="es-EC" sz="2000" b="1" dirty="0">
                <a:solidFill>
                  <a:schemeClr val="accent5">
                    <a:lumMod val="50000"/>
                  </a:schemeClr>
                </a:solidFill>
              </a:rPr>
              <a:t>análisis filogenético</a:t>
            </a:r>
            <a:endParaRPr lang="es-EC" sz="20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538068" y="2269904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99%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 identidad</a:t>
            </a:r>
            <a:endParaRPr lang="es-EC" dirty="0"/>
          </a:p>
        </p:txBody>
      </p:sp>
      <p:pic>
        <p:nvPicPr>
          <p:cNvPr id="10" name="Imagen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9" y="386366"/>
            <a:ext cx="6350055" cy="647163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125272" y="489397"/>
            <a:ext cx="3661894" cy="31295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24755" y="0"/>
            <a:ext cx="10972800" cy="639762"/>
          </a:xfrm>
        </p:spPr>
        <p:txBody>
          <a:bodyPr/>
          <a:lstStyle/>
          <a:p>
            <a:r>
              <a:rPr lang="es-EC" dirty="0">
                <a:solidFill>
                  <a:srgbClr val="002060"/>
                </a:solidFill>
              </a:rPr>
              <a:t>RESULTADOS Y DISCUSIÓN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572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977382"/>
            <a:ext cx="493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chemeClr val="accent5">
                    <a:lumMod val="50000"/>
                  </a:schemeClr>
                </a:solidFill>
              </a:rPr>
              <a:t>7</a:t>
            </a:r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</a:rPr>
              <a:t>. Sensibilidad analítica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24755" y="0"/>
            <a:ext cx="10972800" cy="639762"/>
          </a:xfrm>
        </p:spPr>
        <p:txBody>
          <a:bodyPr/>
          <a:lstStyle/>
          <a:p>
            <a:r>
              <a:rPr lang="es-EC" dirty="0">
                <a:solidFill>
                  <a:srgbClr val="002060"/>
                </a:solidFill>
              </a:rPr>
              <a:t>RESULTADOS Y DISCUSIÓN</a:t>
            </a:r>
            <a:endParaRPr lang="es-EC" dirty="0"/>
          </a:p>
        </p:txBody>
      </p:sp>
      <p:grpSp>
        <p:nvGrpSpPr>
          <p:cNvPr id="32" name="Grupo 31"/>
          <p:cNvGrpSpPr/>
          <p:nvPr/>
        </p:nvGrpSpPr>
        <p:grpSpPr>
          <a:xfrm>
            <a:off x="708338" y="1715112"/>
            <a:ext cx="5784355" cy="4043406"/>
            <a:chOff x="708338" y="1715112"/>
            <a:chExt cx="5784355" cy="4043406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8338" y="1715112"/>
              <a:ext cx="4481848" cy="4043406"/>
            </a:xfrm>
            <a:prstGeom prst="rect">
              <a:avLst/>
            </a:prstGeom>
          </p:spPr>
        </p:pic>
        <p:sp>
          <p:nvSpPr>
            <p:cNvPr id="2" name="CuadroTexto 1"/>
            <p:cNvSpPr txBox="1"/>
            <p:nvPr/>
          </p:nvSpPr>
          <p:spPr>
            <a:xfrm>
              <a:off x="1249251" y="2452842"/>
              <a:ext cx="824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dirty="0" smtClean="0">
                  <a:solidFill>
                    <a:schemeClr val="bg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200ng</a:t>
              </a:r>
              <a:endParaRPr lang="es-EC" sz="14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uadroTexto 10"/>
                <p:cNvSpPr txBox="1"/>
                <p:nvPr/>
              </p:nvSpPr>
              <p:spPr>
                <a:xfrm>
                  <a:off x="5268308" y="1868066"/>
                  <a:ext cx="12243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C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s-EC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1=1:2</m:t>
                            </m:r>
                          </m:e>
                          <m:sup>
                            <m:r>
                              <a:rPr lang="es-EC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s-EC" dirty="0">
                    <a:solidFill>
                      <a:schemeClr val="tx1"/>
                    </a:solidFill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Cuadro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8308" y="1868066"/>
                  <a:ext cx="1224385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CuadroTexto 5"/>
            <p:cNvSpPr txBox="1"/>
            <p:nvPr/>
          </p:nvSpPr>
          <p:spPr>
            <a:xfrm>
              <a:off x="1815921" y="2083510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 smtClean="0">
                  <a:solidFill>
                    <a:schemeClr val="bg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d1</a:t>
              </a:r>
              <a:endParaRPr lang="es-EC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2209172" y="2083510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 smtClean="0">
                  <a:solidFill>
                    <a:schemeClr val="bg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d2</a:t>
              </a:r>
              <a:endParaRPr lang="es-EC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2640168" y="2061410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 smtClean="0">
                  <a:solidFill>
                    <a:schemeClr val="bg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d3</a:t>
              </a:r>
              <a:endParaRPr lang="es-EC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3071164" y="2083510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 smtClean="0">
                  <a:solidFill>
                    <a:schemeClr val="bg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d4</a:t>
              </a:r>
              <a:endParaRPr lang="es-EC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3483287" y="2083510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 smtClean="0">
                  <a:solidFill>
                    <a:schemeClr val="bg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d5</a:t>
              </a:r>
              <a:endParaRPr lang="es-EC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3878238" y="2083510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 smtClean="0">
                  <a:solidFill>
                    <a:schemeClr val="bg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d6</a:t>
              </a:r>
              <a:endParaRPr lang="es-EC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4276634" y="2062246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 smtClean="0">
                  <a:solidFill>
                    <a:schemeClr val="bg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d7</a:t>
              </a:r>
              <a:endParaRPr lang="es-EC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4707630" y="2052732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 smtClean="0">
                  <a:solidFill>
                    <a:schemeClr val="bg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d8</a:t>
              </a:r>
              <a:endParaRPr lang="es-EC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uadroTexto 24"/>
                <p:cNvSpPr txBox="1"/>
                <p:nvPr/>
              </p:nvSpPr>
              <p:spPr>
                <a:xfrm>
                  <a:off x="5268308" y="2357190"/>
                  <a:ext cx="12243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C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s-EC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2=1:2</m:t>
                            </m:r>
                          </m:e>
                          <m:sup>
                            <m:r>
                              <a:rPr lang="es-EC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es-EC" dirty="0">
                    <a:solidFill>
                      <a:schemeClr val="tx1"/>
                    </a:solidFill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Cuadro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8308" y="2357190"/>
                  <a:ext cx="1224385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uadroTexto 25"/>
                <p:cNvSpPr txBox="1"/>
                <p:nvPr/>
              </p:nvSpPr>
              <p:spPr>
                <a:xfrm>
                  <a:off x="5265715" y="2846314"/>
                  <a:ext cx="12243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C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s-EC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3=1:2</m:t>
                            </m:r>
                          </m:e>
                          <m:sup>
                            <m:r>
                              <a:rPr lang="es-EC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oMath>
                    </m:oMathPara>
                  </a14:m>
                  <a:endParaRPr lang="es-EC" dirty="0">
                    <a:solidFill>
                      <a:schemeClr val="tx1"/>
                    </a:solidFill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Cuadro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715" y="2846314"/>
                  <a:ext cx="1224385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uadroTexto 26"/>
                <p:cNvSpPr txBox="1"/>
                <p:nvPr/>
              </p:nvSpPr>
              <p:spPr>
                <a:xfrm>
                  <a:off x="5265715" y="3336705"/>
                  <a:ext cx="12243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C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s-EC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4=1:2</m:t>
                            </m:r>
                          </m:e>
                          <m:sup>
                            <m:r>
                              <a:rPr lang="es-EC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oMath>
                    </m:oMathPara>
                  </a14:m>
                  <a:endParaRPr lang="es-EC" dirty="0">
                    <a:solidFill>
                      <a:schemeClr val="tx1"/>
                    </a:solidFill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Cuadro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715" y="3336705"/>
                  <a:ext cx="1224385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uadroTexto 27"/>
                <p:cNvSpPr txBox="1"/>
                <p:nvPr/>
              </p:nvSpPr>
              <p:spPr>
                <a:xfrm>
                  <a:off x="5265714" y="3831732"/>
                  <a:ext cx="12243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C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s-EC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5=1:2</m:t>
                            </m:r>
                          </m:e>
                          <m:sup>
                            <m:r>
                              <a:rPr lang="es-EC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</m:oMath>
                    </m:oMathPara>
                  </a14:m>
                  <a:endParaRPr lang="es-EC" dirty="0">
                    <a:solidFill>
                      <a:schemeClr val="tx1"/>
                    </a:solidFill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Cuadro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714" y="3831732"/>
                  <a:ext cx="1224385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493"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uadroTexto 28"/>
                <p:cNvSpPr txBox="1"/>
                <p:nvPr/>
              </p:nvSpPr>
              <p:spPr>
                <a:xfrm>
                  <a:off x="5265713" y="4290062"/>
                  <a:ext cx="12243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C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s-EC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6=1:2</m:t>
                            </m:r>
                          </m:e>
                          <m:sup>
                            <m:r>
                              <a:rPr lang="es-EC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</m:oMath>
                    </m:oMathPara>
                  </a14:m>
                  <a:endParaRPr lang="es-EC" dirty="0">
                    <a:solidFill>
                      <a:schemeClr val="tx1"/>
                    </a:solidFill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Cuadro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713" y="4290062"/>
                  <a:ext cx="1224385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1493"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uadroTexto 29"/>
                <p:cNvSpPr txBox="1"/>
                <p:nvPr/>
              </p:nvSpPr>
              <p:spPr>
                <a:xfrm>
                  <a:off x="5265712" y="4809980"/>
                  <a:ext cx="12243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C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s-EC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7=1:2</m:t>
                            </m:r>
                          </m:e>
                          <m:sup>
                            <m:r>
                              <a:rPr lang="es-EC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sup>
                        </m:sSup>
                      </m:oMath>
                    </m:oMathPara>
                  </a14:m>
                  <a:endParaRPr lang="es-EC" dirty="0">
                    <a:solidFill>
                      <a:schemeClr val="tx1"/>
                    </a:solidFill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CuadroTex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712" y="4809980"/>
                  <a:ext cx="1224385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1493"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uadroTexto 30"/>
                <p:cNvSpPr txBox="1"/>
                <p:nvPr/>
              </p:nvSpPr>
              <p:spPr>
                <a:xfrm>
                  <a:off x="5265712" y="5243419"/>
                  <a:ext cx="12243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C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s-EC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8=1:2</m:t>
                            </m:r>
                          </m:e>
                          <m:sup>
                            <m:r>
                              <a:rPr lang="es-EC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18</m:t>
                            </m:r>
                          </m:sup>
                        </m:sSup>
                      </m:oMath>
                    </m:oMathPara>
                  </a14:m>
                  <a:endParaRPr lang="es-EC" dirty="0">
                    <a:solidFill>
                      <a:schemeClr val="tx1"/>
                    </a:solidFill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CuadroTexto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712" y="5243419"/>
                  <a:ext cx="1224385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1493"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CuadroTexto 32"/>
          <p:cNvSpPr txBox="1"/>
          <p:nvPr/>
        </p:nvSpPr>
        <p:spPr>
          <a:xfrm>
            <a:off x="1490950" y="5849917"/>
            <a:ext cx="281358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Detectó hasta 0,003 </a:t>
            </a:r>
            <a:r>
              <a:rPr lang="es-EC" dirty="0" err="1" smtClean="0"/>
              <a:t>ng</a:t>
            </a:r>
            <a:r>
              <a:rPr lang="es-EC" dirty="0" smtClean="0"/>
              <a:t> de ADN </a:t>
            </a:r>
            <a:r>
              <a:rPr lang="es-EC" dirty="0" err="1" smtClean="0"/>
              <a:t>plasmídico</a:t>
            </a:r>
            <a:endParaRPr lang="es-EC" dirty="0"/>
          </a:p>
        </p:txBody>
      </p:sp>
      <p:sp>
        <p:nvSpPr>
          <p:cNvPr id="34" name="CuadroTexto 33"/>
          <p:cNvSpPr txBox="1"/>
          <p:nvPr/>
        </p:nvSpPr>
        <p:spPr>
          <a:xfrm>
            <a:off x="6825803" y="977382"/>
            <a:ext cx="493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</a:rPr>
              <a:t>8. Sensibilidad diagnóstica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7675809" y="4319236"/>
            <a:ext cx="4421746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Sensibilidad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diagnóstica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43,5%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Especificidad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diagnóstica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84,7%.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Tab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046765"/>
              </p:ext>
            </p:extLst>
          </p:nvPr>
        </p:nvGraphicFramePr>
        <p:xfrm>
          <a:off x="7528058" y="1897273"/>
          <a:ext cx="3134587" cy="2329905"/>
        </p:xfrm>
        <a:graphic>
          <a:graphicData uri="http://schemas.openxmlformats.org/drawingml/2006/table">
            <a:tbl>
              <a:tblPr firstRow="1" firstCol="1" bandRow="1"/>
              <a:tblGrid>
                <a:gridCol w="615939"/>
                <a:gridCol w="573154"/>
                <a:gridCol w="573154"/>
                <a:gridCol w="686170"/>
                <a:gridCol w="686170"/>
              </a:tblGrid>
              <a:tr h="4659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PCR</a:t>
                      </a:r>
                      <a:endParaRPr lang="es-EC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9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6598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</a:t>
                      </a:r>
                      <a:endParaRPr lang="es-EC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98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98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</a:t>
                      </a:r>
                      <a:endParaRPr lang="es-EC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05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618186"/>
          </a:xfrm>
        </p:spPr>
        <p:txBody>
          <a:bodyPr/>
          <a:lstStyle/>
          <a:p>
            <a:r>
              <a:rPr lang="es-EC" dirty="0">
                <a:solidFill>
                  <a:srgbClr val="002060"/>
                </a:solidFill>
              </a:rPr>
              <a:t>RESULTADOS Y DISCUSIÓN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467" y="1324496"/>
            <a:ext cx="4044744" cy="432807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-256911" y="711297"/>
            <a:ext cx="493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9. Resultados adicionales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247225" y="2381449"/>
            <a:ext cx="2710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amplificación de una banda cercana a 200 </a:t>
            </a:r>
            <a:r>
              <a:rPr lang="es-EC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pb</a:t>
            </a:r>
            <a:r>
              <a:rPr lang="es-EC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endParaRPr lang="es-EC" dirty="0">
              <a:latin typeface="+mj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342933" y="5336676"/>
            <a:ext cx="2362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Virus filamentoso </a:t>
            </a:r>
            <a:r>
              <a:rPr lang="es-EC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Apis </a:t>
            </a:r>
            <a:r>
              <a:rPr lang="es-EC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mellifera</a:t>
            </a:r>
            <a:r>
              <a:rPr lang="es-EC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(</a:t>
            </a:r>
            <a:r>
              <a:rPr lang="es-EC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AmFv</a:t>
            </a:r>
            <a:r>
              <a:rPr lang="es-EC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)</a:t>
            </a:r>
            <a:endParaRPr lang="es-EC" dirty="0">
              <a:latin typeface="+mj-lt"/>
            </a:endParaRPr>
          </a:p>
        </p:txBody>
      </p:sp>
      <p:sp>
        <p:nvSpPr>
          <p:cNvPr id="9" name="Flecha abajo 8"/>
          <p:cNvSpPr/>
          <p:nvPr/>
        </p:nvSpPr>
        <p:spPr>
          <a:xfrm>
            <a:off x="5181357" y="3220103"/>
            <a:ext cx="523982" cy="24152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+mj-lt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168128"/>
              </p:ext>
            </p:extLst>
          </p:nvPr>
        </p:nvGraphicFramePr>
        <p:xfrm>
          <a:off x="6997280" y="1710055"/>
          <a:ext cx="5104568" cy="3200400"/>
        </p:xfrm>
        <a:graphic>
          <a:graphicData uri="http://schemas.openxmlformats.org/drawingml/2006/table">
            <a:tbl>
              <a:tblPr firstRow="1" firstCol="1" bandRow="1"/>
              <a:tblGrid>
                <a:gridCol w="1135416"/>
                <a:gridCol w="1892093"/>
                <a:gridCol w="941643"/>
                <a:gridCol w="113541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 del </a:t>
                      </a:r>
                      <a:r>
                        <a:rPr lang="es-EC" sz="14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apiario</a:t>
                      </a:r>
                      <a:endParaRPr lang="es-EC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N° de colmenas que presentaron el virus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Cantón</a:t>
                      </a:r>
                      <a:endParaRPr lang="es-EC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Provincia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A14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Mira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Carchi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A16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Cotacachi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Imbambura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A17</a:t>
                      </a:r>
                      <a:endParaRPr lang="es-EC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Cotacachi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Imbabura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A18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Cotacachi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Imbabura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A19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Cotacachi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Imbabura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A24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Mejía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Pichincha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A29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Quito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Pichincha</a:t>
                      </a:r>
                      <a:endParaRPr lang="es-EC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EC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4620045" y="3599785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+mj-lt"/>
              </a:rPr>
              <a:t>secuenciación</a:t>
            </a:r>
            <a:endParaRPr lang="es-EC" dirty="0">
              <a:latin typeface="+mj-lt"/>
            </a:endParaRPr>
          </a:p>
        </p:txBody>
      </p:sp>
      <p:sp>
        <p:nvSpPr>
          <p:cNvPr id="11" name="Flecha abajo 10"/>
          <p:cNvSpPr/>
          <p:nvPr/>
        </p:nvSpPr>
        <p:spPr>
          <a:xfrm>
            <a:off x="5181356" y="4158652"/>
            <a:ext cx="523982" cy="24152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+mj-lt"/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 flipH="1">
            <a:off x="2305878" y="2704614"/>
            <a:ext cx="1901460" cy="32316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4786650" y="4486555"/>
            <a:ext cx="1313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sp>
        <p:nvSpPr>
          <p:cNvPr id="15" name="Flecha abajo 14"/>
          <p:cNvSpPr/>
          <p:nvPr/>
        </p:nvSpPr>
        <p:spPr>
          <a:xfrm>
            <a:off x="5181356" y="4975517"/>
            <a:ext cx="523982" cy="24152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09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98113" y="0"/>
            <a:ext cx="10972800" cy="618186"/>
          </a:xfrm>
        </p:spPr>
        <p:txBody>
          <a:bodyPr/>
          <a:lstStyle/>
          <a:p>
            <a:r>
              <a:rPr lang="es-EC" dirty="0">
                <a:solidFill>
                  <a:srgbClr val="002060"/>
                </a:solidFill>
              </a:rPr>
              <a:t>CONCLUSIONES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188889" y="577192"/>
            <a:ext cx="11685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b="1" dirty="0">
                <a:solidFill>
                  <a:srgbClr val="C00000"/>
                </a:solidFill>
              </a:rPr>
              <a:t>No existe diferencia </a:t>
            </a:r>
            <a:r>
              <a:rPr lang="es-EC" dirty="0"/>
              <a:t>entre el uso o no de nitrógeno líquido para la extracción de ADN en cuanto a la calidad y cantidad de ADN.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88889" y="1365262"/>
            <a:ext cx="11492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b="1" dirty="0">
                <a:solidFill>
                  <a:srgbClr val="C00000"/>
                </a:solidFill>
              </a:rPr>
              <a:t>No existe diferencia </a:t>
            </a:r>
            <a:r>
              <a:rPr lang="es-EC" dirty="0"/>
              <a:t>entre el uso de kit comercial o el método manual para extracción de </a:t>
            </a:r>
            <a:r>
              <a:rPr lang="es-EC" dirty="0" smtClean="0"/>
              <a:t>ADN.</a:t>
            </a:r>
            <a:endParaRPr lang="es-EC" dirty="0"/>
          </a:p>
        </p:txBody>
      </p:sp>
      <p:sp>
        <p:nvSpPr>
          <p:cNvPr id="6" name="Rectángulo 5"/>
          <p:cNvSpPr/>
          <p:nvPr/>
        </p:nvSpPr>
        <p:spPr>
          <a:xfrm>
            <a:off x="188888" y="1955805"/>
            <a:ext cx="8232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 smtClean="0"/>
              <a:t>PCR doble permitió la </a:t>
            </a:r>
            <a:r>
              <a:rPr lang="es-EC" b="1" dirty="0" smtClean="0">
                <a:solidFill>
                  <a:srgbClr val="C00000"/>
                </a:solidFill>
              </a:rPr>
              <a:t>detección e identificación </a:t>
            </a:r>
            <a:r>
              <a:rPr lang="es-EC" dirty="0" smtClean="0"/>
              <a:t>de especies de </a:t>
            </a:r>
            <a:r>
              <a:rPr lang="es-EC" i="1" dirty="0" smtClean="0"/>
              <a:t>Nosema. </a:t>
            </a:r>
            <a:endParaRPr lang="es-EC" i="1" dirty="0"/>
          </a:p>
        </p:txBody>
      </p:sp>
      <p:sp>
        <p:nvSpPr>
          <p:cNvPr id="7" name="Rectángulo 6"/>
          <p:cNvSpPr/>
          <p:nvPr/>
        </p:nvSpPr>
        <p:spPr>
          <a:xfrm>
            <a:off x="188887" y="3268270"/>
            <a:ext cx="11685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/>
              <a:t>Se identificaron 3 colmenas y 5 </a:t>
            </a:r>
            <a:r>
              <a:rPr lang="es-EC" dirty="0" err="1"/>
              <a:t>apiarios</a:t>
            </a:r>
            <a:r>
              <a:rPr lang="es-EC" dirty="0"/>
              <a:t> con infección por ambos parásitos. </a:t>
            </a:r>
            <a:r>
              <a:rPr lang="es-EC" b="1" dirty="0" smtClean="0">
                <a:solidFill>
                  <a:srgbClr val="C00000"/>
                </a:solidFill>
              </a:rPr>
              <a:t>Sin diferencia significativa </a:t>
            </a:r>
            <a:r>
              <a:rPr lang="es-EC" dirty="0" smtClean="0"/>
              <a:t>entre la </a:t>
            </a:r>
            <a:r>
              <a:rPr lang="es-EC" dirty="0"/>
              <a:t>presencia de </a:t>
            </a:r>
            <a:r>
              <a:rPr lang="es-EC" i="1" dirty="0"/>
              <a:t>N. </a:t>
            </a:r>
            <a:r>
              <a:rPr lang="es-EC" i="1" dirty="0" err="1"/>
              <a:t>ceranae</a:t>
            </a:r>
            <a:r>
              <a:rPr lang="es-EC" dirty="0"/>
              <a:t> </a:t>
            </a:r>
            <a:r>
              <a:rPr lang="es-EC" dirty="0" smtClean="0"/>
              <a:t>y </a:t>
            </a:r>
            <a:r>
              <a:rPr lang="es-EC" i="1" dirty="0" smtClean="0"/>
              <a:t>N</a:t>
            </a:r>
            <a:r>
              <a:rPr lang="es-EC" i="1" dirty="0"/>
              <a:t>. </a:t>
            </a:r>
            <a:r>
              <a:rPr lang="es-EC" i="1" dirty="0" err="1"/>
              <a:t>apis</a:t>
            </a:r>
            <a:r>
              <a:rPr lang="es-EC" dirty="0"/>
              <a:t> en las colmenas </a:t>
            </a:r>
            <a:r>
              <a:rPr lang="es-EC" dirty="0" smtClean="0"/>
              <a:t>analizadas.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88889" y="2501432"/>
            <a:ext cx="11685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/>
              <a:t>Se encontró una prevalencia general para </a:t>
            </a:r>
            <a:r>
              <a:rPr lang="es-EC" i="1" dirty="0"/>
              <a:t>N. </a:t>
            </a:r>
            <a:r>
              <a:rPr lang="es-EC" i="1" dirty="0" err="1"/>
              <a:t>apis</a:t>
            </a:r>
            <a:r>
              <a:rPr lang="es-EC" i="1" dirty="0"/>
              <a:t> </a:t>
            </a:r>
            <a:r>
              <a:rPr lang="es-EC" dirty="0"/>
              <a:t>de </a:t>
            </a:r>
            <a:r>
              <a:rPr lang="es-EC" b="1" dirty="0">
                <a:solidFill>
                  <a:srgbClr val="C00000"/>
                </a:solidFill>
              </a:rPr>
              <a:t>16,57% (30/181) </a:t>
            </a:r>
            <a:r>
              <a:rPr lang="es-EC" dirty="0"/>
              <a:t>y para </a:t>
            </a:r>
            <a:r>
              <a:rPr lang="es-EC" i="1" dirty="0"/>
              <a:t>N. </a:t>
            </a:r>
            <a:r>
              <a:rPr lang="es-EC" i="1" dirty="0" err="1"/>
              <a:t>ceranae</a:t>
            </a:r>
            <a:r>
              <a:rPr lang="es-EC" dirty="0"/>
              <a:t> de </a:t>
            </a:r>
            <a:r>
              <a:rPr lang="es-EC" b="1" dirty="0">
                <a:solidFill>
                  <a:srgbClr val="C00000"/>
                </a:solidFill>
              </a:rPr>
              <a:t>19,89% (36/181)</a:t>
            </a:r>
            <a:r>
              <a:rPr lang="es-EC" b="1" dirty="0"/>
              <a:t> </a:t>
            </a:r>
            <a:r>
              <a:rPr lang="es-EC" dirty="0"/>
              <a:t>a nivel de colmena, siendo Pichincha la provincia con mayor número de colmenas positivas a </a:t>
            </a:r>
            <a:r>
              <a:rPr lang="es-EC" i="1" dirty="0"/>
              <a:t>N. </a:t>
            </a:r>
            <a:r>
              <a:rPr lang="es-EC" i="1" dirty="0" err="1" smtClean="0"/>
              <a:t>ceranae</a:t>
            </a:r>
            <a:r>
              <a:rPr lang="es-EC" i="1" dirty="0" smtClean="0"/>
              <a:t>.</a:t>
            </a:r>
            <a:endParaRPr lang="es-EC" i="1" dirty="0"/>
          </a:p>
        </p:txBody>
      </p:sp>
      <p:sp>
        <p:nvSpPr>
          <p:cNvPr id="9" name="Rectángulo 8"/>
          <p:cNvSpPr/>
          <p:nvPr/>
        </p:nvSpPr>
        <p:spPr>
          <a:xfrm>
            <a:off x="188888" y="4247948"/>
            <a:ext cx="12003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/>
              <a:t>La caracterización molecular mediante secuenciación confirmó que los fragmentos amplificados por PCR corresponden a las especies de </a:t>
            </a:r>
            <a:r>
              <a:rPr lang="es-EC" i="1" dirty="0"/>
              <a:t>N. </a:t>
            </a:r>
            <a:r>
              <a:rPr lang="es-EC" i="1" dirty="0" err="1"/>
              <a:t>apis</a:t>
            </a:r>
            <a:r>
              <a:rPr lang="es-EC" dirty="0"/>
              <a:t> y </a:t>
            </a:r>
            <a:r>
              <a:rPr lang="es-EC" i="1" dirty="0"/>
              <a:t>N. </a:t>
            </a:r>
            <a:r>
              <a:rPr lang="es-EC" i="1" dirty="0" err="1"/>
              <a:t>ceranae</a:t>
            </a:r>
            <a:r>
              <a:rPr lang="es-EC" dirty="0"/>
              <a:t>.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88886" y="5014786"/>
            <a:ext cx="11685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/>
              <a:t>Estos resultados se convierten en el </a:t>
            </a:r>
            <a:r>
              <a:rPr lang="es-EC" b="1" dirty="0">
                <a:solidFill>
                  <a:srgbClr val="C00000"/>
                </a:solidFill>
              </a:rPr>
              <a:t>primer reporte de </a:t>
            </a:r>
            <a:r>
              <a:rPr lang="es-EC" b="1" i="1" dirty="0">
                <a:solidFill>
                  <a:srgbClr val="C00000"/>
                </a:solidFill>
              </a:rPr>
              <a:t>N. </a:t>
            </a:r>
            <a:r>
              <a:rPr lang="es-EC" b="1" i="1" dirty="0" err="1">
                <a:solidFill>
                  <a:srgbClr val="C00000"/>
                </a:solidFill>
              </a:rPr>
              <a:t>ceranae</a:t>
            </a:r>
            <a:r>
              <a:rPr lang="es-EC" b="1" i="1" dirty="0">
                <a:solidFill>
                  <a:srgbClr val="C00000"/>
                </a:solidFill>
              </a:rPr>
              <a:t> </a:t>
            </a:r>
            <a:r>
              <a:rPr lang="es-EC" b="1" dirty="0">
                <a:solidFill>
                  <a:srgbClr val="C00000"/>
                </a:solidFill>
              </a:rPr>
              <a:t>en Ecuador </a:t>
            </a:r>
            <a:r>
              <a:rPr lang="es-EC" dirty="0"/>
              <a:t>y la confirmación de la presencia de </a:t>
            </a:r>
            <a:r>
              <a:rPr lang="es-EC" i="1" dirty="0"/>
              <a:t>N. </a:t>
            </a:r>
            <a:r>
              <a:rPr lang="es-EC" i="1" dirty="0" err="1"/>
              <a:t>apis</a:t>
            </a:r>
            <a:r>
              <a:rPr lang="es-EC" dirty="0"/>
              <a:t> como los parásitos que infectan y generan la enfermedad de nosemosis en colmenas de abejas melíferas del país. </a:t>
            </a:r>
          </a:p>
        </p:txBody>
      </p:sp>
    </p:spTree>
    <p:extLst>
      <p:ext uri="{BB962C8B-B14F-4D97-AF65-F5344CB8AC3E}">
        <p14:creationId xmlns:p14="http://schemas.microsoft.com/office/powerpoint/2010/main" val="82309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162737" y="2060586"/>
            <a:ext cx="8796271" cy="9233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1800" kern="1200" dirty="0">
                <a:solidFill>
                  <a:schemeClr val="tx1"/>
                </a:solidFill>
              </a:rPr>
              <a:t>Realizar investigaciones con respecto a posibles infecciones de </a:t>
            </a:r>
            <a:r>
              <a:rPr lang="es-EC" sz="1800" i="1" kern="1200" dirty="0">
                <a:solidFill>
                  <a:schemeClr val="tx1"/>
                </a:solidFill>
              </a:rPr>
              <a:t>N. </a:t>
            </a:r>
            <a:r>
              <a:rPr lang="es-EC" sz="1800" i="1" kern="1200" dirty="0" err="1">
                <a:solidFill>
                  <a:schemeClr val="tx1"/>
                </a:solidFill>
              </a:rPr>
              <a:t>apis</a:t>
            </a:r>
            <a:r>
              <a:rPr lang="es-EC" sz="1800" i="1" kern="1200" dirty="0">
                <a:solidFill>
                  <a:schemeClr val="tx1"/>
                </a:solidFill>
              </a:rPr>
              <a:t> </a:t>
            </a:r>
            <a:r>
              <a:rPr lang="es-EC" sz="1800" kern="1200" dirty="0">
                <a:solidFill>
                  <a:schemeClr val="tx1"/>
                </a:solidFill>
              </a:rPr>
              <a:t>y </a:t>
            </a:r>
            <a:r>
              <a:rPr lang="es-EC" sz="1800" i="1" kern="1200" dirty="0">
                <a:solidFill>
                  <a:schemeClr val="tx1"/>
                </a:solidFill>
              </a:rPr>
              <a:t>N. </a:t>
            </a:r>
            <a:r>
              <a:rPr lang="es-EC" sz="1800" i="1" kern="1200" dirty="0" err="1">
                <a:solidFill>
                  <a:schemeClr val="tx1"/>
                </a:solidFill>
              </a:rPr>
              <a:t>ceranae</a:t>
            </a:r>
            <a:r>
              <a:rPr lang="es-EC" sz="1800" i="1" kern="1200" dirty="0">
                <a:solidFill>
                  <a:schemeClr val="tx1"/>
                </a:solidFill>
              </a:rPr>
              <a:t> </a:t>
            </a:r>
            <a:r>
              <a:rPr lang="es-EC" sz="1800" kern="1200" dirty="0">
                <a:solidFill>
                  <a:schemeClr val="tx1"/>
                </a:solidFill>
              </a:rPr>
              <a:t>en otras especies de abejas del género Apis y en abejas nativas de la región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57329" y="0"/>
            <a:ext cx="10972800" cy="596348"/>
          </a:xfrm>
        </p:spPr>
        <p:txBody>
          <a:bodyPr/>
          <a:lstStyle/>
          <a:p>
            <a:r>
              <a:rPr lang="es-EC" dirty="0" smtClean="0">
                <a:solidFill>
                  <a:srgbClr val="000066"/>
                </a:solidFill>
              </a:rPr>
              <a:t>RECOMENDACIONES</a:t>
            </a:r>
            <a:endParaRPr lang="es-EC" dirty="0">
              <a:solidFill>
                <a:srgbClr val="000066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89112" y="1058422"/>
            <a:ext cx="92698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Se recomienda realizar estudios en las provincias del centro y sur del país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636643" y="3521970"/>
            <a:ext cx="83223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Los resultados obtenidos acerca del virus </a:t>
            </a:r>
            <a:r>
              <a:rPr lang="es-EC" dirty="0" err="1"/>
              <a:t>AmFV</a:t>
            </a:r>
            <a:r>
              <a:rPr lang="es-EC" dirty="0"/>
              <a:t> se deben confirmar mediante otro trabajo de </a:t>
            </a:r>
            <a:r>
              <a:rPr lang="es-EC" dirty="0" smtClean="0"/>
              <a:t>investigación</a:t>
            </a:r>
            <a:endParaRPr lang="es-EC" dirty="0"/>
          </a:p>
        </p:txBody>
      </p:sp>
      <p:sp>
        <p:nvSpPr>
          <p:cNvPr id="6" name="Rectángulo 5"/>
          <p:cNvSpPr/>
          <p:nvPr/>
        </p:nvSpPr>
        <p:spPr>
          <a:xfrm>
            <a:off x="2613849" y="4706356"/>
            <a:ext cx="734515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Socializar estos resultados tanto con los apicultores como con las agencias reguladoras como </a:t>
            </a:r>
            <a:r>
              <a:rPr lang="es-EC" dirty="0" err="1"/>
              <a:t>AGROCALIDAD</a:t>
            </a:r>
            <a:r>
              <a:rPr lang="es-EC" dirty="0"/>
              <a:t> y demás entidades de control</a:t>
            </a:r>
          </a:p>
        </p:txBody>
      </p:sp>
    </p:spTree>
    <p:extLst>
      <p:ext uri="{BB962C8B-B14F-4D97-AF65-F5344CB8AC3E}">
        <p14:creationId xmlns:p14="http://schemas.microsoft.com/office/powerpoint/2010/main" val="243949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4" grpId="0" animBg="1"/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14390" y="5959685"/>
            <a:ext cx="12174806" cy="9110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CuadroTexto 4"/>
          <p:cNvSpPr txBox="1"/>
          <p:nvPr/>
        </p:nvSpPr>
        <p:spPr>
          <a:xfrm>
            <a:off x="1703512" y="8933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solidFill>
                  <a:srgbClr val="FF0000"/>
                </a:solidFill>
              </a:rPr>
              <a:t>AGRADECIMIENTOS</a:t>
            </a:r>
          </a:p>
        </p:txBody>
      </p:sp>
      <p:pic>
        <p:nvPicPr>
          <p:cNvPr id="6" name="Picture 6" descr="http://ugi.espe.edu.ec/ugi/wp-content/uploads/2014/06/Logo-RP-UFA-ESP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22" y="4045854"/>
            <a:ext cx="2921180" cy="79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055" y="864570"/>
            <a:ext cx="1880752" cy="130839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448548" y="609496"/>
            <a:ext cx="52565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>
                <a:latin typeface="+mj-lt"/>
                <a:cs typeface="Times" panose="02020603050405020304" pitchFamily="18" charset="0"/>
              </a:rPr>
              <a:t>Colaboradores científicos</a:t>
            </a:r>
            <a:endParaRPr lang="es-EC" sz="1400" dirty="0">
              <a:latin typeface="+mj-lt"/>
              <a:cs typeface="Times" panose="02020603050405020304" pitchFamily="18" charset="0"/>
            </a:endParaRPr>
          </a:p>
          <a:p>
            <a:pPr algn="ctr"/>
            <a:endParaRPr lang="es-EC" sz="1400" dirty="0">
              <a:latin typeface="+mj-lt"/>
              <a:cs typeface="Times" panose="02020603050405020304" pitchFamily="18" charset="0"/>
            </a:endParaRPr>
          </a:p>
          <a:p>
            <a:pPr algn="ctr"/>
            <a:r>
              <a:rPr lang="es-EC" sz="1400" dirty="0" smtClean="0">
                <a:cs typeface="Times" panose="02020603050405020304" pitchFamily="18" charset="0"/>
              </a:rPr>
              <a:t>Dr. Jorge </a:t>
            </a:r>
            <a:r>
              <a:rPr lang="es-EC" sz="1400" dirty="0">
                <a:cs typeface="Times" panose="02020603050405020304" pitchFamily="18" charset="0"/>
              </a:rPr>
              <a:t>Ron Román, </a:t>
            </a:r>
            <a:r>
              <a:rPr lang="es-EC" sz="1400" dirty="0" err="1">
                <a:cs typeface="Times" panose="02020603050405020304" pitchFamily="18" charset="0"/>
              </a:rPr>
              <a:t>Ph.D</a:t>
            </a:r>
            <a:r>
              <a:rPr lang="es-EC" sz="1400" dirty="0">
                <a:cs typeface="Times" panose="02020603050405020304" pitchFamily="18" charset="0"/>
              </a:rPr>
              <a:t>.</a:t>
            </a:r>
          </a:p>
          <a:p>
            <a:pPr algn="ctr"/>
            <a:r>
              <a:rPr lang="es-EC" sz="1400" dirty="0">
                <a:cs typeface="Times" panose="02020603050405020304" pitchFamily="18" charset="0"/>
              </a:rPr>
              <a:t>Carrera de Ingeniería Agropecuaria IASA I - ESPE</a:t>
            </a:r>
          </a:p>
          <a:p>
            <a:pPr algn="ctr"/>
            <a:endParaRPr lang="es-EC" sz="1400" dirty="0">
              <a:latin typeface="+mj-lt"/>
              <a:cs typeface="Times" panose="02020603050405020304" pitchFamily="18" charset="0"/>
            </a:endParaRPr>
          </a:p>
          <a:p>
            <a:pPr algn="ctr"/>
            <a:r>
              <a:rPr lang="es-EC" sz="1400" dirty="0" smtClean="0">
                <a:latin typeface="+mj-lt"/>
                <a:cs typeface="Times" panose="02020603050405020304" pitchFamily="18" charset="0"/>
              </a:rPr>
              <a:t>Lcda. Sarah Martín Solano, </a:t>
            </a:r>
            <a:r>
              <a:rPr lang="es-EC" sz="1400" dirty="0" err="1" smtClean="0">
                <a:latin typeface="+mj-lt"/>
                <a:cs typeface="Times" panose="02020603050405020304" pitchFamily="18" charset="0"/>
              </a:rPr>
              <a:t>Ph.D</a:t>
            </a:r>
            <a:r>
              <a:rPr lang="es-EC" sz="1400" dirty="0" smtClean="0">
                <a:latin typeface="+mj-lt"/>
                <a:cs typeface="Times" panose="02020603050405020304" pitchFamily="18" charset="0"/>
              </a:rPr>
              <a:t>.</a:t>
            </a:r>
          </a:p>
          <a:p>
            <a:pPr algn="ctr"/>
            <a:r>
              <a:rPr lang="es-EC" sz="1400" dirty="0">
                <a:cs typeface="Times" panose="02020603050405020304" pitchFamily="18" charset="0"/>
              </a:rPr>
              <a:t>Carrera de Ingeniería en Biotecnología Matriz </a:t>
            </a:r>
            <a:r>
              <a:rPr lang="es-EC" sz="1400" dirty="0" err="1">
                <a:cs typeface="Times" panose="02020603050405020304" pitchFamily="18" charset="0"/>
              </a:rPr>
              <a:t>Sangolquí</a:t>
            </a:r>
            <a:r>
              <a:rPr lang="es-EC" sz="1400" dirty="0">
                <a:cs typeface="Times" panose="02020603050405020304" pitchFamily="18" charset="0"/>
              </a:rPr>
              <a:t> </a:t>
            </a:r>
            <a:r>
              <a:rPr lang="es-EC" sz="1400" dirty="0" smtClean="0">
                <a:cs typeface="Times" panose="02020603050405020304" pitchFamily="18" charset="0"/>
              </a:rPr>
              <a:t>– </a:t>
            </a:r>
            <a:r>
              <a:rPr lang="es-EC" sz="1400" dirty="0" err="1" smtClean="0">
                <a:cs typeface="Times" panose="02020603050405020304" pitchFamily="18" charset="0"/>
              </a:rPr>
              <a:t>ESPE</a:t>
            </a:r>
            <a:endParaRPr lang="es-EC" sz="1400" dirty="0" smtClean="0">
              <a:cs typeface="Times" panose="02020603050405020304" pitchFamily="18" charset="0"/>
            </a:endParaRPr>
          </a:p>
          <a:p>
            <a:pPr algn="ctr"/>
            <a:endParaRPr lang="es-EC" sz="1400" dirty="0">
              <a:latin typeface="+mj-lt"/>
              <a:cs typeface="Times" panose="02020603050405020304" pitchFamily="18" charset="0"/>
            </a:endParaRPr>
          </a:p>
          <a:p>
            <a:pPr algn="ctr"/>
            <a:r>
              <a:rPr lang="es-EC" sz="1400" dirty="0" smtClean="0">
                <a:latin typeface="+mj-lt"/>
                <a:cs typeface="Times" panose="02020603050405020304" pitchFamily="18" charset="0"/>
              </a:rPr>
              <a:t>Dra. María </a:t>
            </a:r>
            <a:r>
              <a:rPr lang="es-EC" sz="1400" dirty="0">
                <a:latin typeface="+mj-lt"/>
                <a:cs typeface="Times" panose="02020603050405020304" pitchFamily="18" charset="0"/>
              </a:rPr>
              <a:t>Augusta Chávez, </a:t>
            </a:r>
            <a:r>
              <a:rPr lang="es-EC" sz="1400" dirty="0" err="1">
                <a:latin typeface="+mj-lt"/>
                <a:cs typeface="Times" panose="02020603050405020304" pitchFamily="18" charset="0"/>
              </a:rPr>
              <a:t>M.Sc</a:t>
            </a:r>
            <a:r>
              <a:rPr lang="es-EC" sz="1400" dirty="0">
                <a:latin typeface="+mj-lt"/>
                <a:cs typeface="Times" panose="02020603050405020304" pitchFamily="18" charset="0"/>
              </a:rPr>
              <a:t>. </a:t>
            </a:r>
          </a:p>
          <a:p>
            <a:pPr algn="ctr"/>
            <a:r>
              <a:rPr lang="es-EC" sz="1400" dirty="0">
                <a:latin typeface="+mj-lt"/>
                <a:cs typeface="Times" panose="02020603050405020304" pitchFamily="18" charset="0"/>
              </a:rPr>
              <a:t>Carrera de Ingeniería en Biotecnología Matriz </a:t>
            </a:r>
            <a:r>
              <a:rPr lang="es-EC" sz="1400" dirty="0" err="1">
                <a:latin typeface="+mj-lt"/>
                <a:cs typeface="Times" panose="02020603050405020304" pitchFamily="18" charset="0"/>
              </a:rPr>
              <a:t>Sangolquí</a:t>
            </a:r>
            <a:r>
              <a:rPr lang="es-EC" sz="1400" dirty="0">
                <a:latin typeface="+mj-lt"/>
                <a:cs typeface="Times" panose="02020603050405020304" pitchFamily="18" charset="0"/>
              </a:rPr>
              <a:t> </a:t>
            </a:r>
            <a:r>
              <a:rPr lang="es-EC" sz="1400" dirty="0" smtClean="0">
                <a:latin typeface="+mj-lt"/>
                <a:cs typeface="Times" panose="02020603050405020304" pitchFamily="18" charset="0"/>
              </a:rPr>
              <a:t>– </a:t>
            </a:r>
            <a:r>
              <a:rPr lang="es-EC" sz="1400" dirty="0" err="1" smtClean="0">
                <a:latin typeface="+mj-lt"/>
                <a:cs typeface="Times" panose="02020603050405020304" pitchFamily="18" charset="0"/>
              </a:rPr>
              <a:t>ESPE</a:t>
            </a:r>
            <a:endParaRPr lang="es-EC" sz="1400" dirty="0" smtClean="0">
              <a:latin typeface="+mj-lt"/>
              <a:cs typeface="Times" panose="02020603050405020304" pitchFamily="18" charset="0"/>
            </a:endParaRPr>
          </a:p>
          <a:p>
            <a:pPr algn="ctr"/>
            <a:endParaRPr lang="es-EC" sz="1400" dirty="0" smtClean="0">
              <a:cs typeface="Times" panose="02020603050405020304" pitchFamily="18" charset="0"/>
            </a:endParaRPr>
          </a:p>
          <a:p>
            <a:pPr algn="ctr"/>
            <a:r>
              <a:rPr lang="es-EC" sz="1400" dirty="0">
                <a:cs typeface="Times" panose="02020603050405020304" pitchFamily="18" charset="0"/>
              </a:rPr>
              <a:t>Ing. Cristina </a:t>
            </a:r>
            <a:r>
              <a:rPr lang="es-EC" sz="1400" dirty="0" err="1">
                <a:cs typeface="Times" panose="02020603050405020304" pitchFamily="18" charset="0"/>
              </a:rPr>
              <a:t>Cholota</a:t>
            </a:r>
            <a:endParaRPr lang="es-EC" sz="1400" dirty="0">
              <a:cs typeface="Times" panose="02020603050405020304" pitchFamily="18" charset="0"/>
            </a:endParaRPr>
          </a:p>
          <a:p>
            <a:pPr algn="ctr"/>
            <a:r>
              <a:rPr lang="es-EC" sz="1400" dirty="0">
                <a:cs typeface="Times" panose="02020603050405020304" pitchFamily="18" charset="0"/>
              </a:rPr>
              <a:t>Carrera de Ingeniería en Biotecnología Matriz </a:t>
            </a:r>
            <a:r>
              <a:rPr lang="es-EC" sz="1400" dirty="0" err="1">
                <a:cs typeface="Times" panose="02020603050405020304" pitchFamily="18" charset="0"/>
              </a:rPr>
              <a:t>Sangolquí</a:t>
            </a:r>
            <a:r>
              <a:rPr lang="es-EC" sz="1400" dirty="0">
                <a:cs typeface="Times" panose="02020603050405020304" pitchFamily="18" charset="0"/>
              </a:rPr>
              <a:t> – </a:t>
            </a:r>
            <a:r>
              <a:rPr lang="es-EC" sz="1400" dirty="0" err="1">
                <a:cs typeface="Times" panose="02020603050405020304" pitchFamily="18" charset="0"/>
              </a:rPr>
              <a:t>ESPE</a:t>
            </a:r>
            <a:endParaRPr lang="es-EC" sz="1400" dirty="0">
              <a:cs typeface="Times" panose="02020603050405020304" pitchFamily="18" charset="0"/>
            </a:endParaRPr>
          </a:p>
          <a:p>
            <a:pPr algn="ctr"/>
            <a:endParaRPr lang="es-EC" sz="1400" dirty="0" smtClean="0">
              <a:cs typeface="Times" panose="02020603050405020304" pitchFamily="18" charset="0"/>
            </a:endParaRPr>
          </a:p>
          <a:p>
            <a:pPr algn="ctr"/>
            <a:r>
              <a:rPr lang="es-EC" sz="1400" dirty="0" smtClean="0">
                <a:cs typeface="Times" panose="02020603050405020304" pitchFamily="18" charset="0"/>
              </a:rPr>
              <a:t>Armando </a:t>
            </a:r>
            <a:r>
              <a:rPr lang="es-EC" sz="1400" dirty="0">
                <a:cs typeface="Times" panose="02020603050405020304" pitchFamily="18" charset="0"/>
              </a:rPr>
              <a:t>Reyna, PhD. </a:t>
            </a:r>
          </a:p>
          <a:p>
            <a:pPr algn="ctr"/>
            <a:r>
              <a:rPr lang="es-EC" sz="1400" dirty="0">
                <a:cs typeface="Times" panose="02020603050405020304" pitchFamily="18" charset="0"/>
              </a:rPr>
              <a:t>Carrera de Ingeniería en Biotecnología Extensión Santo Domingo </a:t>
            </a:r>
            <a:r>
              <a:rPr lang="es-EC" sz="1400" dirty="0" smtClean="0">
                <a:cs typeface="Times" panose="02020603050405020304" pitchFamily="18" charset="0"/>
              </a:rPr>
              <a:t>– </a:t>
            </a:r>
            <a:r>
              <a:rPr lang="es-EC" sz="1400" dirty="0" err="1" smtClean="0">
                <a:cs typeface="Times" panose="02020603050405020304" pitchFamily="18" charset="0"/>
              </a:rPr>
              <a:t>ESPE</a:t>
            </a:r>
            <a:endParaRPr lang="es-EC" sz="1400" dirty="0" smtClean="0">
              <a:cs typeface="Times" panose="02020603050405020304" pitchFamily="18" charset="0"/>
            </a:endParaRPr>
          </a:p>
          <a:p>
            <a:pPr algn="ctr"/>
            <a:endParaRPr lang="es-EC" sz="1400" dirty="0">
              <a:cs typeface="Times" panose="02020603050405020304" pitchFamily="18" charset="0"/>
            </a:endParaRPr>
          </a:p>
          <a:p>
            <a:pPr algn="ctr"/>
            <a:endParaRPr lang="es-EC" sz="1400" dirty="0">
              <a:latin typeface="+mj-lt"/>
              <a:cs typeface="Times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87" y="2569862"/>
            <a:ext cx="1250758" cy="129388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550425" y="5306439"/>
            <a:ext cx="43645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/>
              <a:t>Laboratorio de Inmunología y </a:t>
            </a:r>
            <a:r>
              <a:rPr lang="es-EC" sz="1400" dirty="0" smtClean="0"/>
              <a:t>Virología</a:t>
            </a:r>
          </a:p>
          <a:p>
            <a:pPr algn="ctr"/>
            <a:r>
              <a:rPr lang="es-EC" sz="1400" dirty="0" smtClean="0"/>
              <a:t>Laboratorio de Biotecnología vegetal</a:t>
            </a:r>
            <a:endParaRPr lang="es-EC" sz="1400" dirty="0"/>
          </a:p>
          <a:p>
            <a:pPr algn="ctr"/>
            <a:r>
              <a:rPr lang="es-EC" sz="1400" dirty="0"/>
              <a:t>Universidad de las Fuerzas Armadas – </a:t>
            </a:r>
            <a:r>
              <a:rPr lang="es-EC" sz="1400" dirty="0" err="1" smtClean="0"/>
              <a:t>ESPE</a:t>
            </a:r>
            <a:endParaRPr lang="es-EC" sz="1400" dirty="0"/>
          </a:p>
        </p:txBody>
      </p:sp>
      <p:sp>
        <p:nvSpPr>
          <p:cNvPr id="15" name="Rectángulo 14"/>
          <p:cNvSpPr/>
          <p:nvPr/>
        </p:nvSpPr>
        <p:spPr>
          <a:xfrm>
            <a:off x="6009682" y="5961055"/>
            <a:ext cx="4572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es-EC" b="1" dirty="0">
                <a:latin typeface="+mj-lt"/>
                <a:cs typeface="Times" panose="02020603050405020304" pitchFamily="18" charset="0"/>
              </a:rPr>
              <a:t>Tesistas y Pasantes del Laboratorio de Biotecnología  Animal - ESPE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247682" y="5287699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400" dirty="0" smtClean="0">
                <a:cs typeface="Times" panose="02020603050405020304" pitchFamily="18" charset="0"/>
              </a:rPr>
              <a:t>Dra. </a:t>
            </a:r>
            <a:r>
              <a:rPr lang="es-EC" sz="1400" dirty="0"/>
              <a:t>Jessica Martínez de la Universidad del Desarrollo Chile. </a:t>
            </a:r>
            <a:endParaRPr lang="es-EC" sz="1400" dirty="0"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6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391144" y="2599324"/>
            <a:ext cx="365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600" dirty="0">
                <a:latin typeface="CommercialScript BT" panose="03030803040807090C04" pitchFamily="66" charset="0"/>
              </a:rPr>
              <a:t>G</a:t>
            </a:r>
            <a:r>
              <a:rPr lang="es-EC" sz="9600" dirty="0" smtClean="0">
                <a:latin typeface="CommercialScript BT" panose="03030803040807090C04" pitchFamily="66" charset="0"/>
              </a:rPr>
              <a:t>racias</a:t>
            </a:r>
            <a:endParaRPr lang="es-EC" sz="9600" dirty="0">
              <a:latin typeface="CommercialScript BT" panose="03030803040807090C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5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033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553792"/>
          </a:xfrm>
        </p:spPr>
        <p:txBody>
          <a:bodyPr/>
          <a:lstStyle/>
          <a:p>
            <a:r>
              <a:rPr lang="es-EC" sz="2800" dirty="0">
                <a:solidFill>
                  <a:schemeClr val="accent6">
                    <a:lumMod val="50000"/>
                  </a:schemeClr>
                </a:solidFill>
              </a:rPr>
              <a:t>INTRODUCCIÓN</a:t>
            </a:r>
            <a:endParaRPr lang="es-EC" sz="2800" dirty="0"/>
          </a:p>
        </p:txBody>
      </p:sp>
      <p:sp>
        <p:nvSpPr>
          <p:cNvPr id="4" name="CuadroTexto 3"/>
          <p:cNvSpPr txBox="1"/>
          <p:nvPr/>
        </p:nvSpPr>
        <p:spPr>
          <a:xfrm flipH="1">
            <a:off x="608851" y="486298"/>
            <a:ext cx="2806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FF0000"/>
                </a:solidFill>
              </a:rPr>
              <a:t>Ciclo biológico</a:t>
            </a:r>
            <a:endParaRPr lang="es-EC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45008316"/>
              </p:ext>
            </p:extLst>
          </p:nvPr>
        </p:nvGraphicFramePr>
        <p:xfrm>
          <a:off x="-251520" y="1107584"/>
          <a:ext cx="4527306" cy="5554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8910" y="942024"/>
            <a:ext cx="7378656" cy="503872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7" name="Rectángulo 6"/>
          <p:cNvSpPr/>
          <p:nvPr/>
        </p:nvSpPr>
        <p:spPr>
          <a:xfrm>
            <a:off x="4514656" y="5980749"/>
            <a:ext cx="2435282" cy="311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lang="es-EC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Springer</a:t>
            </a:r>
            <a:r>
              <a:rPr lang="es-EC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es-EC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Sciences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976575" y="5777239"/>
            <a:ext cx="3072997" cy="9151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9191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19200" y="-1259"/>
            <a:ext cx="10972800" cy="631880"/>
          </a:xfrm>
        </p:spPr>
        <p:txBody>
          <a:bodyPr/>
          <a:lstStyle/>
          <a:p>
            <a:r>
              <a:rPr lang="es-EC" sz="2800" dirty="0">
                <a:solidFill>
                  <a:schemeClr val="accent6">
                    <a:lumMod val="50000"/>
                  </a:schemeClr>
                </a:solidFill>
              </a:rPr>
              <a:t>INTRODUCCIÓN</a:t>
            </a:r>
            <a:endParaRPr lang="es-EC" sz="2800" dirty="0"/>
          </a:p>
        </p:txBody>
      </p:sp>
      <p:sp>
        <p:nvSpPr>
          <p:cNvPr id="5" name="CuadroTexto 4"/>
          <p:cNvSpPr txBox="1"/>
          <p:nvPr/>
        </p:nvSpPr>
        <p:spPr>
          <a:xfrm flipH="1">
            <a:off x="2419206" y="571258"/>
            <a:ext cx="2697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solidFill>
                  <a:srgbClr val="000066"/>
                </a:solidFill>
                <a:latin typeface="+mj-lt"/>
              </a:rPr>
              <a:t>Transmisión </a:t>
            </a:r>
            <a:endParaRPr lang="es-EC" sz="2800" b="1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6" name="CuadroTexto 5"/>
          <p:cNvSpPr txBox="1"/>
          <p:nvPr/>
        </p:nvSpPr>
        <p:spPr>
          <a:xfrm flipH="1">
            <a:off x="8680753" y="633310"/>
            <a:ext cx="2697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000066"/>
                </a:solidFill>
                <a:latin typeface="+mj-lt"/>
              </a:rPr>
              <a:t>Síntomas  </a:t>
            </a:r>
            <a:endParaRPr lang="es-EC" sz="2800" b="1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214267" y="1411551"/>
            <a:ext cx="26789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dirty="0">
                <a:latin typeface="+mj-lt"/>
                <a:ea typeface="Calibri" panose="020F0502020204030204" pitchFamily="34" charset="0"/>
              </a:rPr>
              <a:t>transmisión horizontal</a:t>
            </a:r>
            <a:endParaRPr lang="es-EC" sz="2000" dirty="0">
              <a:latin typeface="+mj-lt"/>
            </a:endParaRP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175678838"/>
              </p:ext>
            </p:extLst>
          </p:nvPr>
        </p:nvGraphicFramePr>
        <p:xfrm>
          <a:off x="802464" y="2669865"/>
          <a:ext cx="2823606" cy="3825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255562099"/>
              </p:ext>
            </p:extLst>
          </p:nvPr>
        </p:nvGraphicFramePr>
        <p:xfrm>
          <a:off x="4151586" y="2669865"/>
          <a:ext cx="2879835" cy="3825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1292981" y="2066706"/>
            <a:ext cx="1697901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b="1" dirty="0" smtClean="0"/>
              <a:t>En individuos</a:t>
            </a:r>
            <a:endParaRPr lang="es-EC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470313" y="2050229"/>
            <a:ext cx="1903085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b="1" dirty="0" smtClean="0"/>
              <a:t>Entre colmenas</a:t>
            </a:r>
            <a:endParaRPr lang="es-EC" b="1" dirty="0"/>
          </a:p>
        </p:txBody>
      </p:sp>
      <p:sp>
        <p:nvSpPr>
          <p:cNvPr id="16" name="Rectángulo 15"/>
          <p:cNvSpPr/>
          <p:nvPr/>
        </p:nvSpPr>
        <p:spPr>
          <a:xfrm>
            <a:off x="8250618" y="1328305"/>
            <a:ext cx="3557753" cy="2790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C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anchas </a:t>
            </a:r>
            <a:r>
              <a:rPr lang="es-EC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marrones del tipo </a:t>
            </a:r>
            <a:r>
              <a:rPr lang="es-EC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fecal en panales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Presencia </a:t>
            </a:r>
            <a:r>
              <a:rPr lang="es-EC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 abejas enfermas y/o cadáveres </a:t>
            </a:r>
            <a:r>
              <a:rPr lang="es-EC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EC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 entrada de la </a:t>
            </a:r>
            <a:r>
              <a:rPr lang="es-EC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colmena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Disminución </a:t>
            </a:r>
            <a:r>
              <a:rPr lang="es-EC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colonias</a:t>
            </a:r>
            <a:endParaRPr lang="es-EC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lecha abajo 1"/>
          <p:cNvSpPr/>
          <p:nvPr/>
        </p:nvSpPr>
        <p:spPr>
          <a:xfrm>
            <a:off x="3400023" y="1062481"/>
            <a:ext cx="226047" cy="265824"/>
          </a:xfrm>
          <a:prstGeom prst="downArrow">
            <a:avLst/>
          </a:prstGeom>
          <a:solidFill>
            <a:srgbClr val="E44C6D"/>
          </a:solidFill>
          <a:ln>
            <a:solidFill>
              <a:srgbClr val="E44C6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4580" name="Picture 4" descr="Imagen relacionad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50" y="3503054"/>
            <a:ext cx="4088694" cy="3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Resultado de imagen para nosemosis sintoma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270" y="4290588"/>
            <a:ext cx="4434774" cy="243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echa abajo 16"/>
          <p:cNvSpPr/>
          <p:nvPr/>
        </p:nvSpPr>
        <p:spPr>
          <a:xfrm>
            <a:off x="9997697" y="1143631"/>
            <a:ext cx="226047" cy="265824"/>
          </a:xfrm>
          <a:prstGeom prst="downArrow">
            <a:avLst/>
          </a:prstGeom>
          <a:solidFill>
            <a:srgbClr val="E44C6D"/>
          </a:solidFill>
          <a:ln>
            <a:solidFill>
              <a:srgbClr val="E44C6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089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646386"/>
          </a:xfrm>
        </p:spPr>
        <p:txBody>
          <a:bodyPr/>
          <a:lstStyle/>
          <a:p>
            <a:r>
              <a:rPr lang="es-EC" sz="2800" dirty="0">
                <a:solidFill>
                  <a:schemeClr val="accent6">
                    <a:lumMod val="50000"/>
                  </a:schemeClr>
                </a:solidFill>
              </a:rPr>
              <a:t>INTRODUCCIÓN</a:t>
            </a:r>
            <a:endParaRPr lang="es-EC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36028" y="1127010"/>
            <a:ext cx="2978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FF0000"/>
                </a:solidFill>
              </a:rPr>
              <a:t>Efectos negativos </a:t>
            </a:r>
            <a:endParaRPr lang="es-EC" sz="2400" b="1" dirty="0">
              <a:solidFill>
                <a:srgbClr val="FF0000"/>
              </a:solidFill>
            </a:endParaRPr>
          </a:p>
        </p:txBody>
      </p:sp>
      <p:pic>
        <p:nvPicPr>
          <p:cNvPr id="28674" name="Picture 2" descr="Resultado de imagen para zanga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231" y="3749301"/>
            <a:ext cx="28575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Resultado de imagen para abeja re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014" y="2149041"/>
            <a:ext cx="28575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Resultado de imagen para abeja obre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995" y="5306480"/>
            <a:ext cx="2518549" cy="145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22871" y="984360"/>
            <a:ext cx="4099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Disminución ingesta  alimentos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Envejecimiento prematuro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Disminución de esperanza de vida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1057091" y="2487530"/>
            <a:ext cx="1198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i="1" dirty="0" smtClean="0"/>
              <a:t>N. </a:t>
            </a:r>
            <a:r>
              <a:rPr lang="es-EC" sz="2400" i="1" dirty="0" err="1" smtClean="0"/>
              <a:t>apis</a:t>
            </a:r>
            <a:endParaRPr lang="es-EC" sz="2400" i="1" dirty="0"/>
          </a:p>
        </p:txBody>
      </p:sp>
      <p:sp>
        <p:nvSpPr>
          <p:cNvPr id="7" name="CuadroTexto 6"/>
          <p:cNvSpPr txBox="1"/>
          <p:nvPr/>
        </p:nvSpPr>
        <p:spPr>
          <a:xfrm flipH="1">
            <a:off x="843086" y="4161838"/>
            <a:ext cx="171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i="1" dirty="0" smtClean="0"/>
              <a:t>N</a:t>
            </a:r>
            <a:r>
              <a:rPr lang="es-EC" sz="2400" dirty="0" smtClean="0"/>
              <a:t>.</a:t>
            </a:r>
            <a:r>
              <a:rPr lang="es-EC" sz="2400" i="1" dirty="0" smtClean="0"/>
              <a:t> </a:t>
            </a:r>
            <a:r>
              <a:rPr lang="es-EC" sz="2400" i="1" dirty="0" err="1" smtClean="0"/>
              <a:t>ceranae</a:t>
            </a:r>
            <a:endParaRPr lang="es-EC" sz="2400" i="1" dirty="0"/>
          </a:p>
        </p:txBody>
      </p:sp>
      <p:sp>
        <p:nvSpPr>
          <p:cNvPr id="9" name="Flecha derecha 8"/>
          <p:cNvSpPr/>
          <p:nvPr/>
        </p:nvSpPr>
        <p:spPr>
          <a:xfrm>
            <a:off x="2559696" y="4161838"/>
            <a:ext cx="561830" cy="56289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Flecha derecha 14"/>
          <p:cNvSpPr/>
          <p:nvPr/>
        </p:nvSpPr>
        <p:spPr>
          <a:xfrm>
            <a:off x="2453324" y="2452991"/>
            <a:ext cx="561830" cy="56289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3076645" y="2318113"/>
            <a:ext cx="3447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C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disentería</a:t>
            </a:r>
            <a:r>
              <a:rPr lang="es-EC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debilitamiento, deterioro </a:t>
            </a:r>
            <a:r>
              <a:rPr lang="es-EC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la </a:t>
            </a:r>
            <a:r>
              <a:rPr lang="es-EC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locomoción</a:t>
            </a:r>
            <a:r>
              <a:rPr lang="es-EC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dirty="0" smtClean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251275" y="3697795"/>
            <a:ext cx="280060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C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alteraciones </a:t>
            </a:r>
            <a:r>
              <a:rPr lang="es-EC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 la vida de la abejas, </a:t>
            </a:r>
            <a:r>
              <a:rPr lang="es-EC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EC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 actividades de </a:t>
            </a:r>
            <a:r>
              <a:rPr lang="es-EC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forrajeo</a:t>
            </a:r>
            <a:endParaRPr lang="es-EC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39417" y="6327685"/>
            <a:ext cx="215956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Maside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2015).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16583" y="5377186"/>
            <a:ext cx="2998306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 smtClean="0"/>
              <a:t>Más patógeno que </a:t>
            </a:r>
            <a:r>
              <a:rPr lang="es-EC" i="1" dirty="0" smtClean="0"/>
              <a:t>N. </a:t>
            </a:r>
            <a:r>
              <a:rPr lang="es-EC" i="1" dirty="0" err="1" smtClean="0"/>
              <a:t>apis</a:t>
            </a:r>
            <a:endParaRPr lang="es-EC" i="1" dirty="0"/>
          </a:p>
        </p:txBody>
      </p:sp>
      <p:sp>
        <p:nvSpPr>
          <p:cNvPr id="14" name="Rectángulo 13"/>
          <p:cNvSpPr/>
          <p:nvPr/>
        </p:nvSpPr>
        <p:spPr>
          <a:xfrm>
            <a:off x="7595735" y="5768097"/>
            <a:ext cx="2113747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s-EC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Abejas obreras </a:t>
            </a:r>
            <a:r>
              <a:rPr lang="es-EC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pecoreadoras</a:t>
            </a:r>
            <a:r>
              <a:rPr lang="es-EC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C" sz="16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9229888" y="1034676"/>
            <a:ext cx="2033752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Colapso de colonias</a:t>
            </a:r>
            <a:endParaRPr lang="es-EC" dirty="0"/>
          </a:p>
        </p:txBody>
      </p:sp>
      <p:sp>
        <p:nvSpPr>
          <p:cNvPr id="2" name="Flecha abajo 1"/>
          <p:cNvSpPr/>
          <p:nvPr/>
        </p:nvSpPr>
        <p:spPr>
          <a:xfrm>
            <a:off x="1544912" y="4692417"/>
            <a:ext cx="646243" cy="514487"/>
          </a:xfrm>
          <a:prstGeom prst="down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Flecha derecha 18"/>
          <p:cNvSpPr/>
          <p:nvPr/>
        </p:nvSpPr>
        <p:spPr>
          <a:xfrm>
            <a:off x="3532787" y="1151358"/>
            <a:ext cx="561830" cy="56289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Flecha derecha 19"/>
          <p:cNvSpPr/>
          <p:nvPr/>
        </p:nvSpPr>
        <p:spPr>
          <a:xfrm>
            <a:off x="8421906" y="1193667"/>
            <a:ext cx="561830" cy="56289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49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622186"/>
          </a:xfrm>
        </p:spPr>
        <p:txBody>
          <a:bodyPr/>
          <a:lstStyle/>
          <a:p>
            <a:r>
              <a:rPr lang="es-EC" sz="2800" dirty="0">
                <a:solidFill>
                  <a:schemeClr val="accent6">
                    <a:lumMod val="50000"/>
                  </a:schemeClr>
                </a:solidFill>
              </a:rPr>
              <a:t>INTRODUCCIÓN</a:t>
            </a:r>
            <a:endParaRPr lang="es-EC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30620" y="912167"/>
            <a:ext cx="422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FF0000"/>
                </a:solidFill>
              </a:rPr>
              <a:t>Técnicas de diagnóstico</a:t>
            </a:r>
            <a:endParaRPr lang="es-EC" sz="2400" b="1" dirty="0">
              <a:solidFill>
                <a:srgbClr val="FF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700287" y="882929"/>
            <a:ext cx="629727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es-EC" sz="2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Tratamiento, control y prevención de la enfermedad</a:t>
            </a:r>
            <a:endParaRPr lang="es-EC" sz="2000" b="1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3817" y="2546494"/>
            <a:ext cx="1789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Microscopía </a:t>
            </a:r>
            <a:endParaRPr lang="es-EC" sz="2000" dirty="0"/>
          </a:p>
        </p:txBody>
      </p:sp>
      <p:pic>
        <p:nvPicPr>
          <p:cNvPr id="31746" name="Picture 2" descr="Resultado de imagen para microscopio opti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662" y="1744161"/>
            <a:ext cx="1604666" cy="160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Resultado de imagen para T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766" y="1633904"/>
            <a:ext cx="1425049" cy="175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2286565" y="4837329"/>
            <a:ext cx="92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PCR</a:t>
            </a:r>
            <a:endParaRPr lang="es-EC" sz="2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503647" y="4580930"/>
            <a:ext cx="2446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smtClean="0"/>
              <a:t>Convencional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smtClean="0"/>
              <a:t>Múltiple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smtClean="0"/>
              <a:t>En Tiempo Real</a:t>
            </a:r>
            <a:endParaRPr lang="es-EC" sz="2000" dirty="0"/>
          </a:p>
        </p:txBody>
      </p:sp>
      <p:sp>
        <p:nvSpPr>
          <p:cNvPr id="9" name="Flecha derecha 8"/>
          <p:cNvSpPr/>
          <p:nvPr/>
        </p:nvSpPr>
        <p:spPr>
          <a:xfrm>
            <a:off x="3098338" y="4778578"/>
            <a:ext cx="438475" cy="52803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7655579" y="2137920"/>
            <a:ext cx="3466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es necesario adoptar buenas prácticas de gestión y </a:t>
            </a:r>
            <a:r>
              <a:rPr lang="es-EC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manejo</a:t>
            </a:r>
            <a:endParaRPr lang="es-EC" dirty="0">
              <a:latin typeface="+mj-lt"/>
            </a:endParaRPr>
          </a:p>
        </p:txBody>
      </p:sp>
      <p:pic>
        <p:nvPicPr>
          <p:cNvPr id="31754" name="Picture 10" descr="Resultado de imagen para buenas practicas apicol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513" y="3288267"/>
            <a:ext cx="4546947" cy="21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-69332" y="4688652"/>
            <a:ext cx="1719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/>
              <a:t>Técnicas moleculares</a:t>
            </a:r>
            <a:endParaRPr lang="es-EC" sz="2000" dirty="0"/>
          </a:p>
        </p:txBody>
      </p:sp>
      <p:sp>
        <p:nvSpPr>
          <p:cNvPr id="17" name="Flecha derecha 16"/>
          <p:cNvSpPr/>
          <p:nvPr/>
        </p:nvSpPr>
        <p:spPr>
          <a:xfrm>
            <a:off x="1655517" y="4773367"/>
            <a:ext cx="438475" cy="52803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Flecha derecha 17"/>
          <p:cNvSpPr/>
          <p:nvPr/>
        </p:nvSpPr>
        <p:spPr>
          <a:xfrm>
            <a:off x="1655518" y="2508533"/>
            <a:ext cx="438475" cy="52803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528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18693" y="0"/>
            <a:ext cx="10972800" cy="571500"/>
          </a:xfrm>
        </p:spPr>
        <p:txBody>
          <a:bodyPr/>
          <a:lstStyle/>
          <a:p>
            <a:r>
              <a:rPr lang="es-EC" dirty="0" smtClean="0">
                <a:solidFill>
                  <a:srgbClr val="FF0000"/>
                </a:solidFill>
              </a:rPr>
              <a:t>Distribución mundial de Nosema </a:t>
            </a:r>
            <a:r>
              <a:rPr lang="es-EC" dirty="0" err="1" smtClean="0">
                <a:solidFill>
                  <a:srgbClr val="FF0000"/>
                </a:solidFill>
              </a:rPr>
              <a:t>spp</a:t>
            </a:r>
            <a:r>
              <a:rPr lang="es-EC" dirty="0" smtClean="0">
                <a:solidFill>
                  <a:srgbClr val="FF0000"/>
                </a:solidFill>
              </a:rPr>
              <a:t>.</a:t>
            </a:r>
            <a:endParaRPr lang="es-EC" dirty="0">
              <a:solidFill>
                <a:srgbClr val="FF0000"/>
              </a:solidFill>
            </a:endParaRPr>
          </a:p>
        </p:txBody>
      </p:sp>
      <p:pic>
        <p:nvPicPr>
          <p:cNvPr id="5" name="Imagen 4" descr="C:\Users\MAURICIO\Downloads\World-map-of-microsporidian-and-trypanosomatid-distributions-across-the-honeybee-an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66" y="571500"/>
            <a:ext cx="9581881" cy="628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1210614" y="4520485"/>
            <a:ext cx="1481071" cy="450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9884534" y="5962919"/>
            <a:ext cx="2176529" cy="6001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1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Fuente</a:t>
            </a:r>
            <a:r>
              <a:rPr lang="es-EC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s-EC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Vavilova</a:t>
            </a:r>
            <a:r>
              <a:rPr lang="es-EC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s-EC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Konopatskaia</a:t>
            </a:r>
            <a:r>
              <a:rPr lang="es-EC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s-EC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Luzyanin</a:t>
            </a:r>
            <a:r>
              <a:rPr lang="es-EC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s-EC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Woyciechowski</a:t>
            </a:r>
            <a:r>
              <a:rPr lang="es-EC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&amp; </a:t>
            </a:r>
            <a:r>
              <a:rPr lang="es-EC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Blinov</a:t>
            </a:r>
            <a:r>
              <a:rPr lang="es-EC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2017)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352461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49276" y="0"/>
            <a:ext cx="7538433" cy="631114"/>
          </a:xfrm>
        </p:spPr>
        <p:txBody>
          <a:bodyPr/>
          <a:lstStyle/>
          <a:p>
            <a:r>
              <a:rPr lang="es-EC" dirty="0" smtClean="0">
                <a:solidFill>
                  <a:srgbClr val="FF0000"/>
                </a:solidFill>
              </a:rPr>
              <a:t>Situación de nosemosis en Ecuador</a:t>
            </a:r>
            <a:endParaRPr lang="es-EC" dirty="0">
              <a:solidFill>
                <a:srgbClr val="FF0000"/>
              </a:solidFill>
            </a:endParaRPr>
          </a:p>
        </p:txBody>
      </p:sp>
      <p:pic>
        <p:nvPicPr>
          <p:cNvPr id="3074" name="Picture 2" descr="Resultado de imagen para mapa ecuad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155"/>
            <a:ext cx="4857242" cy="60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855526" y="1928666"/>
            <a:ext cx="102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Vivas (2015)</a:t>
            </a:r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7437779" y="1944496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40.71% colmenas</a:t>
            </a:r>
          </a:p>
          <a:p>
            <a:r>
              <a:rPr lang="es-EC" dirty="0" smtClean="0"/>
              <a:t>83.93% </a:t>
            </a:r>
            <a:r>
              <a:rPr lang="es-EC" dirty="0" err="1" smtClean="0"/>
              <a:t>apiarios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6661957" y="662694"/>
            <a:ext cx="4160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/>
              <a:t>Reportes previos de Nosema </a:t>
            </a:r>
            <a:r>
              <a:rPr lang="es-EC" sz="2000" b="1" dirty="0" err="1" smtClean="0"/>
              <a:t>sp</a:t>
            </a:r>
            <a:r>
              <a:rPr lang="es-EC" sz="2000" b="1" dirty="0" smtClean="0"/>
              <a:t>.</a:t>
            </a:r>
            <a:endParaRPr lang="es-EC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4855525" y="3008651"/>
            <a:ext cx="1583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err="1" smtClean="0"/>
              <a:t>Amoguimba</a:t>
            </a:r>
            <a:r>
              <a:rPr lang="es-EC" dirty="0" smtClean="0"/>
              <a:t> (2015)</a:t>
            </a:r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7293265" y="2857740"/>
            <a:ext cx="260847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57.14% Chimborazo</a:t>
            </a:r>
          </a:p>
          <a:p>
            <a:r>
              <a:rPr lang="es-EC" dirty="0" smtClean="0"/>
              <a:t>100% (5/5) Tungurahua</a:t>
            </a:r>
          </a:p>
          <a:p>
            <a:r>
              <a:rPr lang="es-EC" dirty="0" smtClean="0"/>
              <a:t>100% (6/6) Bolívar</a:t>
            </a:r>
          </a:p>
          <a:p>
            <a:pPr algn="ctr"/>
            <a:r>
              <a:rPr lang="es-EC" sz="1400" dirty="0" smtClean="0"/>
              <a:t>(</a:t>
            </a:r>
            <a:r>
              <a:rPr lang="es-EC" sz="1400" dirty="0" err="1"/>
              <a:t>a</a:t>
            </a:r>
            <a:r>
              <a:rPr lang="es-EC" sz="1400" dirty="0" err="1" smtClean="0"/>
              <a:t>piarios</a:t>
            </a:r>
            <a:r>
              <a:rPr lang="es-EC" sz="1400" dirty="0" smtClean="0"/>
              <a:t>)</a:t>
            </a:r>
            <a:endParaRPr lang="es-EC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813884" y="4109157"/>
            <a:ext cx="186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err="1" smtClean="0"/>
              <a:t>AGROCALIDAD</a:t>
            </a:r>
            <a:r>
              <a:rPr lang="es-EC" dirty="0" smtClean="0"/>
              <a:t> (2016)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437781" y="4158803"/>
            <a:ext cx="218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9% en </a:t>
            </a:r>
            <a:r>
              <a:rPr lang="es-EC" dirty="0" err="1" smtClean="0"/>
              <a:t>apiarios</a:t>
            </a:r>
            <a:r>
              <a:rPr lang="es-EC" dirty="0" smtClean="0"/>
              <a:t> a nivel nacional</a:t>
            </a:r>
            <a:endParaRPr lang="es-EC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855525" y="5189142"/>
            <a:ext cx="13265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Fuentes- Hidalgo (2017) </a:t>
            </a:r>
            <a:r>
              <a:rPr lang="es-EC" sz="1200" dirty="0" smtClean="0"/>
              <a:t>(</a:t>
            </a:r>
            <a:r>
              <a:rPr lang="es-EC" sz="1200" dirty="0" err="1" smtClean="0"/>
              <a:t>tesista</a:t>
            </a:r>
            <a:r>
              <a:rPr lang="es-EC" sz="1200" dirty="0" smtClean="0"/>
              <a:t>) </a:t>
            </a:r>
            <a:endParaRPr lang="es-EC" sz="1200" dirty="0"/>
          </a:p>
        </p:txBody>
      </p:sp>
      <p:sp>
        <p:nvSpPr>
          <p:cNvPr id="16" name="Elipse 15"/>
          <p:cNvSpPr/>
          <p:nvPr/>
        </p:nvSpPr>
        <p:spPr>
          <a:xfrm>
            <a:off x="1636292" y="2937550"/>
            <a:ext cx="986698" cy="1179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Elipse 20"/>
          <p:cNvSpPr/>
          <p:nvPr/>
        </p:nvSpPr>
        <p:spPr>
          <a:xfrm>
            <a:off x="1957778" y="1044876"/>
            <a:ext cx="1051481" cy="15426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Rectángulo 21"/>
          <p:cNvSpPr/>
          <p:nvPr/>
        </p:nvSpPr>
        <p:spPr>
          <a:xfrm>
            <a:off x="7437779" y="5189142"/>
            <a:ext cx="2018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23.38% </a:t>
            </a:r>
            <a:r>
              <a:rPr lang="es-ES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colmenas</a:t>
            </a:r>
          </a:p>
          <a:p>
            <a:r>
              <a:rPr lang="es-ES" dirty="0" smtClean="0">
                <a:solidFill>
                  <a:srgbClr val="000000"/>
                </a:solidFill>
                <a:latin typeface="+mj-lt"/>
              </a:rPr>
              <a:t>56.67% </a:t>
            </a:r>
            <a:r>
              <a:rPr lang="es-ES" dirty="0" err="1" smtClean="0">
                <a:solidFill>
                  <a:srgbClr val="000000"/>
                </a:solidFill>
                <a:latin typeface="+mj-lt"/>
              </a:rPr>
              <a:t>apiarios</a:t>
            </a:r>
            <a:endParaRPr lang="es-EC" dirty="0">
              <a:latin typeface="+mj-lt"/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947446" y="1134067"/>
            <a:ext cx="2220160" cy="12026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CuadroTexto 1"/>
          <p:cNvSpPr txBox="1"/>
          <p:nvPr/>
        </p:nvSpPr>
        <p:spPr>
          <a:xfrm>
            <a:off x="7624566" y="1223789"/>
            <a:ext cx="13901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dirty="0" smtClean="0"/>
              <a:t>Prevalencia</a:t>
            </a:r>
            <a:endParaRPr lang="es-EC" dirty="0"/>
          </a:p>
        </p:txBody>
      </p:sp>
      <p:sp>
        <p:nvSpPr>
          <p:cNvPr id="24" name="CuadroTexto 23"/>
          <p:cNvSpPr txBox="1"/>
          <p:nvPr/>
        </p:nvSpPr>
        <p:spPr>
          <a:xfrm>
            <a:off x="9624809" y="1212666"/>
            <a:ext cx="230794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Método diagnóstico</a:t>
            </a:r>
            <a:endParaRPr lang="es-EC" dirty="0"/>
          </a:p>
        </p:txBody>
      </p:sp>
      <p:sp>
        <p:nvSpPr>
          <p:cNvPr id="13" name="Flecha derecha 12"/>
          <p:cNvSpPr/>
          <p:nvPr/>
        </p:nvSpPr>
        <p:spPr>
          <a:xfrm>
            <a:off x="6752029" y="1939573"/>
            <a:ext cx="541236" cy="59594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Flecha derecha 25"/>
          <p:cNvSpPr/>
          <p:nvPr/>
        </p:nvSpPr>
        <p:spPr>
          <a:xfrm>
            <a:off x="6752029" y="2981778"/>
            <a:ext cx="541236" cy="59594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Flecha derecha 26"/>
          <p:cNvSpPr/>
          <p:nvPr/>
        </p:nvSpPr>
        <p:spPr>
          <a:xfrm>
            <a:off x="6755035" y="4140506"/>
            <a:ext cx="541236" cy="59594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Flecha derecha 27"/>
          <p:cNvSpPr/>
          <p:nvPr/>
        </p:nvSpPr>
        <p:spPr>
          <a:xfrm>
            <a:off x="6755035" y="5364326"/>
            <a:ext cx="541236" cy="59594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CuadroTexto 16"/>
          <p:cNvSpPr txBox="1"/>
          <p:nvPr/>
        </p:nvSpPr>
        <p:spPr>
          <a:xfrm>
            <a:off x="10161209" y="5207426"/>
            <a:ext cx="1831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Microscopio óptico</a:t>
            </a:r>
            <a:endParaRPr lang="es-EC" dirty="0"/>
          </a:p>
        </p:txBody>
      </p:sp>
      <p:sp>
        <p:nvSpPr>
          <p:cNvPr id="29" name="CuadroTexto 28"/>
          <p:cNvSpPr txBox="1"/>
          <p:nvPr/>
        </p:nvSpPr>
        <p:spPr>
          <a:xfrm>
            <a:off x="10222935" y="1939573"/>
            <a:ext cx="1831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Microscopio óptico</a:t>
            </a:r>
            <a:endParaRPr lang="es-EC" dirty="0"/>
          </a:p>
        </p:txBody>
      </p:sp>
      <p:sp>
        <p:nvSpPr>
          <p:cNvPr id="30" name="CuadroTexto 29"/>
          <p:cNvSpPr txBox="1"/>
          <p:nvPr/>
        </p:nvSpPr>
        <p:spPr>
          <a:xfrm>
            <a:off x="10286492" y="3065599"/>
            <a:ext cx="1831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Microscopio óptico</a:t>
            </a:r>
            <a:endParaRPr lang="es-EC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0506744" y="4295767"/>
            <a:ext cx="139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No definido</a:t>
            </a:r>
            <a:endParaRPr lang="es-EC" dirty="0"/>
          </a:p>
        </p:txBody>
      </p:sp>
      <p:sp>
        <p:nvSpPr>
          <p:cNvPr id="31" name="Flecha derecha 30"/>
          <p:cNvSpPr/>
          <p:nvPr/>
        </p:nvSpPr>
        <p:spPr>
          <a:xfrm>
            <a:off x="9901736" y="1990034"/>
            <a:ext cx="541236" cy="59594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Flecha derecha 33"/>
          <p:cNvSpPr/>
          <p:nvPr/>
        </p:nvSpPr>
        <p:spPr>
          <a:xfrm>
            <a:off x="9901736" y="3033843"/>
            <a:ext cx="541236" cy="59594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Flecha derecha 34"/>
          <p:cNvSpPr/>
          <p:nvPr/>
        </p:nvSpPr>
        <p:spPr>
          <a:xfrm>
            <a:off x="9901736" y="4182460"/>
            <a:ext cx="541236" cy="59594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Flecha derecha 35"/>
          <p:cNvSpPr/>
          <p:nvPr/>
        </p:nvSpPr>
        <p:spPr>
          <a:xfrm>
            <a:off x="9901736" y="5301724"/>
            <a:ext cx="541236" cy="59594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638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8" grpId="0"/>
      <p:bldP spid="12" grpId="0"/>
      <p:bldP spid="11" grpId="0"/>
      <p:bldP spid="15" grpId="0"/>
      <p:bldP spid="16" grpId="0" animBg="1"/>
      <p:bldP spid="21" grpId="0" animBg="1"/>
      <p:bldP spid="22" grpId="0"/>
      <p:bldP spid="25" grpId="0" animBg="1"/>
      <p:bldP spid="2" grpId="0" animBg="1"/>
      <p:bldP spid="24" grpId="0" animBg="1"/>
      <p:bldP spid="13" grpId="0" animBg="1"/>
      <p:bldP spid="26" grpId="0" animBg="1"/>
      <p:bldP spid="27" grpId="0" animBg="1"/>
      <p:bldP spid="28" grpId="0" animBg="1"/>
      <p:bldP spid="17" grpId="0"/>
      <p:bldP spid="29" grpId="0"/>
      <p:bldP spid="30" grpId="0"/>
      <p:bldP spid="18" grpId="0"/>
      <p:bldP spid="31" grpId="0" animBg="1"/>
      <p:bldP spid="34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T-ESPE-057708-D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ividendo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4D1434"/>
    </a:accent1>
    <a:accent2>
      <a:srgbClr val="903163"/>
    </a:accent2>
    <a:accent3>
      <a:srgbClr val="B2324B"/>
    </a:accent3>
    <a:accent4>
      <a:srgbClr val="969FA7"/>
    </a:accent4>
    <a:accent5>
      <a:srgbClr val="66B1CE"/>
    </a:accent5>
    <a:accent6>
      <a:srgbClr val="40619D"/>
    </a:accent6>
    <a:hlink>
      <a:srgbClr val="828282"/>
    </a:hlink>
    <a:folHlink>
      <a:srgbClr val="A5A5A5"/>
    </a:folHlink>
  </a:clrScheme>
  <a:fontScheme name="Dividendo">
    <a:majorFont>
      <a:latin typeface="Gill Sans MT" panose="020B0502020104020203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 panose="020B0502020104020203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Dividendo">
    <a:fillStyleLst>
      <a:solidFill>
        <a:schemeClr val="phClr"/>
      </a:solidFill>
      <a:gradFill rotWithShape="1">
        <a:gsLst>
          <a:gs pos="0">
            <a:schemeClr val="phClr">
              <a:tint val="68000"/>
              <a:alpha val="90000"/>
              <a:lumMod val="100000"/>
            </a:schemeClr>
          </a:gs>
          <a:gs pos="100000">
            <a:schemeClr val="phClr">
              <a:tint val="90000"/>
              <a:lumMod val="95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lumMod val="110000"/>
            </a:schemeClr>
          </a:gs>
          <a:gs pos="84000">
            <a:schemeClr val="phClr">
              <a:shade val="90000"/>
              <a:lumMod val="88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>
            <a:lumMod val="90000"/>
          </a:schemeClr>
        </a:solidFill>
        <a:prstDash val="solid"/>
      </a:ln>
      <a:ln w="2222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55000"/>
            </a:srgbClr>
          </a:outerShdw>
        </a:effectLst>
      </a:effectStyle>
      <a:effectStyle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88000">
            <a:schemeClr val="phClr">
              <a:shade val="94000"/>
              <a:satMod val="110000"/>
              <a:lumMod val="8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8000"/>
              <a:satMod val="110000"/>
              <a:lumMod val="8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T-ESPE-057708-D</Template>
  <TotalTime>5801</TotalTime>
  <Words>2600</Words>
  <Application>Microsoft Office PowerPoint</Application>
  <PresentationFormat>Panorámica</PresentationFormat>
  <Paragraphs>815</Paragraphs>
  <Slides>38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51" baseType="lpstr">
      <vt:lpstr>Arial</vt:lpstr>
      <vt:lpstr>Arial (Cuerpo)</vt:lpstr>
      <vt:lpstr>Calibri</vt:lpstr>
      <vt:lpstr>Cambria Math</vt:lpstr>
      <vt:lpstr>Century Gothic</vt:lpstr>
      <vt:lpstr>CommercialScript BT</vt:lpstr>
      <vt:lpstr>Gill Sans MT</vt:lpstr>
      <vt:lpstr>Times</vt:lpstr>
      <vt:lpstr>Times New Roman</vt:lpstr>
      <vt:lpstr>Wingdings 2</vt:lpstr>
      <vt:lpstr>T-ESPE-057708-D</vt:lpstr>
      <vt:lpstr>CorelDRAW</vt:lpstr>
      <vt:lpstr>Prism 6</vt:lpstr>
      <vt:lpstr>Presentación de PowerPoint</vt:lpstr>
      <vt:lpstr>CONTENIDO</vt:lpstr>
      <vt:lpstr>INTRODUCCIÓN</vt:lpstr>
      <vt:lpstr>INTRODUCCIÓN</vt:lpstr>
      <vt:lpstr>INTRODUCCIÓN</vt:lpstr>
      <vt:lpstr>INTRODUCCIÓN</vt:lpstr>
      <vt:lpstr>INTRODUCCIÓN</vt:lpstr>
      <vt:lpstr>Distribución mundial de Nosema spp.</vt:lpstr>
      <vt:lpstr>Situación de nosemosis en Ecuador</vt:lpstr>
      <vt:lpstr>PLANTEAMIENTO DEL PROBLEMA Y JUSTIFICACIÓN</vt:lpstr>
      <vt:lpstr>OBJETIVOS</vt:lpstr>
      <vt:lpstr>MATERIALES Y MÉTODOS</vt:lpstr>
      <vt:lpstr>MATERIALES Y MÉTODOS</vt:lpstr>
      <vt:lpstr>MATERIALES Y MÉTODOS</vt:lpstr>
      <vt:lpstr>MATERIALES Y MÉTODOS</vt:lpstr>
      <vt:lpstr>MATERIALES Y MÉTODOS</vt:lpstr>
      <vt:lpstr>MATERIALES Y MÉTODOS</vt:lpstr>
      <vt:lpstr>MATERIALES Y MÉTODOS</vt:lpstr>
      <vt:lpstr>MATERIALES Y MÉTODOS</vt:lpstr>
      <vt:lpstr>MATERIALES Y MÉTODOS</vt:lpstr>
      <vt:lpstr>HIPÓTESIS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CONCLUSIONES</vt:lpstr>
      <vt:lpstr>RECOMENDACIONES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Dayana Sandoval</dc:creator>
  <cp:lastModifiedBy>Dayana Sandoval</cp:lastModifiedBy>
  <cp:revision>165</cp:revision>
  <dcterms:created xsi:type="dcterms:W3CDTF">2018-09-05T02:09:59Z</dcterms:created>
  <dcterms:modified xsi:type="dcterms:W3CDTF">2019-01-07T13:58:28Z</dcterms:modified>
</cp:coreProperties>
</file>