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6"/>
  </p:notesMasterIdLst>
  <p:sldIdLst>
    <p:sldId id="257" r:id="rId2"/>
    <p:sldId id="408" r:id="rId3"/>
    <p:sldId id="259" r:id="rId4"/>
    <p:sldId id="398" r:id="rId5"/>
    <p:sldId id="336" r:id="rId6"/>
    <p:sldId id="338" r:id="rId7"/>
    <p:sldId id="341" r:id="rId8"/>
    <p:sldId id="342" r:id="rId9"/>
    <p:sldId id="286" r:id="rId10"/>
    <p:sldId id="357" r:id="rId11"/>
    <p:sldId id="361" r:id="rId12"/>
    <p:sldId id="409" r:id="rId13"/>
    <p:sldId id="365" r:id="rId14"/>
    <p:sldId id="410" r:id="rId15"/>
    <p:sldId id="411" r:id="rId16"/>
    <p:sldId id="413" r:id="rId17"/>
    <p:sldId id="412" r:id="rId18"/>
    <p:sldId id="390" r:id="rId19"/>
    <p:sldId id="262" r:id="rId20"/>
    <p:sldId id="414" r:id="rId21"/>
    <p:sldId id="415" r:id="rId22"/>
    <p:sldId id="416" r:id="rId23"/>
    <p:sldId id="417" r:id="rId24"/>
    <p:sldId id="418" r:id="rId25"/>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icio Stalin Salcedo Peña" initials="VSSP" lastIdx="1" clrIdx="0">
    <p:extLst>
      <p:ext uri="{19B8F6BF-5375-455C-9EA6-DF929625EA0E}">
        <p15:presenceInfo xmlns:p15="http://schemas.microsoft.com/office/powerpoint/2012/main" userId="009ffeb92c7ab65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69" autoAdjust="0"/>
    <p:restoredTop sz="94660"/>
  </p:normalViewPr>
  <p:slideViewPr>
    <p:cSldViewPr snapToGrid="0">
      <p:cViewPr varScale="1">
        <p:scale>
          <a:sx n="58" d="100"/>
          <a:sy n="58" d="100"/>
        </p:scale>
        <p:origin x="749"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53324-D1F8-4464-8461-F145C10357A1}" type="datetimeFigureOut">
              <a:rPr lang="es-EC" smtClean="0"/>
              <a:t>27/1/2019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D904C-292C-4206-A77C-19FABFD93EE0}" type="slidenum">
              <a:rPr lang="es-EC" smtClean="0"/>
              <a:t>‹Nº›</a:t>
            </a:fld>
            <a:endParaRPr lang="es-EC"/>
          </a:p>
        </p:txBody>
      </p:sp>
    </p:spTree>
    <p:extLst>
      <p:ext uri="{BB962C8B-B14F-4D97-AF65-F5344CB8AC3E}">
        <p14:creationId xmlns:p14="http://schemas.microsoft.com/office/powerpoint/2010/main" val="4725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10</a:t>
            </a:fld>
            <a:endParaRPr lang="es-EC"/>
          </a:p>
        </p:txBody>
      </p:sp>
    </p:spTree>
    <p:extLst>
      <p:ext uri="{BB962C8B-B14F-4D97-AF65-F5344CB8AC3E}">
        <p14:creationId xmlns:p14="http://schemas.microsoft.com/office/powerpoint/2010/main" val="34329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11</a:t>
            </a:fld>
            <a:endParaRPr lang="es-EC"/>
          </a:p>
        </p:txBody>
      </p:sp>
    </p:spTree>
    <p:extLst>
      <p:ext uri="{BB962C8B-B14F-4D97-AF65-F5344CB8AC3E}">
        <p14:creationId xmlns:p14="http://schemas.microsoft.com/office/powerpoint/2010/main" val="2598409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12</a:t>
            </a:fld>
            <a:endParaRPr lang="es-EC"/>
          </a:p>
        </p:txBody>
      </p:sp>
    </p:spTree>
    <p:extLst>
      <p:ext uri="{BB962C8B-B14F-4D97-AF65-F5344CB8AC3E}">
        <p14:creationId xmlns:p14="http://schemas.microsoft.com/office/powerpoint/2010/main" val="3531397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13</a:t>
            </a:fld>
            <a:endParaRPr lang="es-EC"/>
          </a:p>
        </p:txBody>
      </p:sp>
    </p:spTree>
    <p:extLst>
      <p:ext uri="{BB962C8B-B14F-4D97-AF65-F5344CB8AC3E}">
        <p14:creationId xmlns:p14="http://schemas.microsoft.com/office/powerpoint/2010/main" val="2557137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14</a:t>
            </a:fld>
            <a:endParaRPr lang="es-EC"/>
          </a:p>
        </p:txBody>
      </p:sp>
    </p:spTree>
    <p:extLst>
      <p:ext uri="{BB962C8B-B14F-4D97-AF65-F5344CB8AC3E}">
        <p14:creationId xmlns:p14="http://schemas.microsoft.com/office/powerpoint/2010/main" val="1881433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15</a:t>
            </a:fld>
            <a:endParaRPr lang="es-EC"/>
          </a:p>
        </p:txBody>
      </p:sp>
    </p:spTree>
    <p:extLst>
      <p:ext uri="{BB962C8B-B14F-4D97-AF65-F5344CB8AC3E}">
        <p14:creationId xmlns:p14="http://schemas.microsoft.com/office/powerpoint/2010/main" val="2053380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16</a:t>
            </a:fld>
            <a:endParaRPr lang="es-EC"/>
          </a:p>
        </p:txBody>
      </p:sp>
    </p:spTree>
    <p:extLst>
      <p:ext uri="{BB962C8B-B14F-4D97-AF65-F5344CB8AC3E}">
        <p14:creationId xmlns:p14="http://schemas.microsoft.com/office/powerpoint/2010/main" val="3140999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17</a:t>
            </a:fld>
            <a:endParaRPr lang="es-EC"/>
          </a:p>
        </p:txBody>
      </p:sp>
    </p:spTree>
    <p:extLst>
      <p:ext uri="{BB962C8B-B14F-4D97-AF65-F5344CB8AC3E}">
        <p14:creationId xmlns:p14="http://schemas.microsoft.com/office/powerpoint/2010/main" val="10481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159D904C-292C-4206-A77C-19FABFD93EE0}" type="slidenum">
              <a:rPr lang="es-EC" smtClean="0"/>
              <a:t>18</a:t>
            </a:fld>
            <a:endParaRPr lang="es-EC"/>
          </a:p>
        </p:txBody>
      </p:sp>
    </p:spTree>
    <p:extLst>
      <p:ext uri="{BB962C8B-B14F-4D97-AF65-F5344CB8AC3E}">
        <p14:creationId xmlns:p14="http://schemas.microsoft.com/office/powerpoint/2010/main" val="3325042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C"/>
          </a:p>
        </p:txBody>
      </p:sp>
      <p:sp>
        <p:nvSpPr>
          <p:cNvPr id="4" name="Marcador de fecha 3"/>
          <p:cNvSpPr>
            <a:spLocks noGrp="1"/>
          </p:cNvSpPr>
          <p:nvPr>
            <p:ph type="dt" sz="half" idx="10"/>
          </p:nvPr>
        </p:nvSpPr>
        <p:spPr/>
        <p:txBody>
          <a:bodyPr/>
          <a:lstStyle/>
          <a:p>
            <a:fld id="{DF137F82-B3B8-4EF1-979D-771E1CC70171}" type="datetimeFigureOut">
              <a:rPr lang="es-EC" smtClean="0"/>
              <a:t>27/1/2019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1047560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DF137F82-B3B8-4EF1-979D-771E1CC70171}" type="datetimeFigureOut">
              <a:rPr lang="es-EC" smtClean="0"/>
              <a:t>27/1/2019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947130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DF137F82-B3B8-4EF1-979D-771E1CC70171}" type="datetimeFigureOut">
              <a:rPr lang="es-EC" smtClean="0"/>
              <a:t>27/1/2019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4206460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DF137F82-B3B8-4EF1-979D-771E1CC70171}" type="datetimeFigureOut">
              <a:rPr lang="es-EC" smtClean="0"/>
              <a:t>27/1/2019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103833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DF137F82-B3B8-4EF1-979D-771E1CC70171}" type="datetimeFigureOut">
              <a:rPr lang="es-EC" smtClean="0"/>
              <a:t>27/1/2019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2242386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DF137F82-B3B8-4EF1-979D-771E1CC70171}" type="datetimeFigureOut">
              <a:rPr lang="es-EC" smtClean="0"/>
              <a:t>27/1/2019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122326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DF137F82-B3B8-4EF1-979D-771E1CC70171}" type="datetimeFigureOut">
              <a:rPr lang="es-EC" smtClean="0"/>
              <a:t>27/1/2019</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407008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DF137F82-B3B8-4EF1-979D-771E1CC70171}" type="datetimeFigureOut">
              <a:rPr lang="es-EC" smtClean="0"/>
              <a:t>27/1/2019</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107992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F137F82-B3B8-4EF1-979D-771E1CC70171}" type="datetimeFigureOut">
              <a:rPr lang="es-EC" smtClean="0"/>
              <a:t>27/1/2019</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2011889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F137F82-B3B8-4EF1-979D-771E1CC70171}" type="datetimeFigureOut">
              <a:rPr lang="es-EC" smtClean="0"/>
              <a:t>27/1/2019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58219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F137F82-B3B8-4EF1-979D-771E1CC70171}" type="datetimeFigureOut">
              <a:rPr lang="es-EC" smtClean="0"/>
              <a:t>27/1/2019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4218534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37F82-B3B8-4EF1-979D-771E1CC70171}" type="datetimeFigureOut">
              <a:rPr lang="es-EC" smtClean="0"/>
              <a:t>27/1/2019</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768AD1-2A9A-4533-A501-FD2C2D4BAB3D}" type="slidenum">
              <a:rPr lang="es-EC" smtClean="0"/>
              <a:t>‹Nº›</a:t>
            </a:fld>
            <a:endParaRPr lang="es-EC"/>
          </a:p>
        </p:txBody>
      </p:sp>
    </p:spTree>
    <p:extLst>
      <p:ext uri="{BB962C8B-B14F-4D97-AF65-F5344CB8AC3E}">
        <p14:creationId xmlns:p14="http://schemas.microsoft.com/office/powerpoint/2010/main" val="2525635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jpe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p:cNvSpPr>
          <p:nvPr/>
        </p:nvSpPr>
        <p:spPr bwMode="auto">
          <a:xfrm>
            <a:off x="0" y="3044958"/>
            <a:ext cx="12192000" cy="7483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es-ES" sz="2800" dirty="0" smtClean="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a:t>
            </a:r>
            <a:r>
              <a:rPr lang="es-ES" sz="2800" b="1" dirty="0" smtClean="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Diseño e Implementación de algoritmos con robótica cooperativa para la clasificación de objetos de color en un entorno estructurado”</a:t>
            </a:r>
            <a:endParaRPr lang="es-ES" sz="2800" b="1"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endParaRPr>
          </a:p>
          <a:p>
            <a:pPr algn="ctr"/>
            <a:endParaRPr lang="es-ES" sz="2667" b="1" dirty="0">
              <a:solidFill>
                <a:schemeClr val="tx1">
                  <a:lumMod val="75000"/>
                  <a:lumOff val="25000"/>
                </a:schemeClr>
              </a:solidFill>
              <a:latin typeface="Helvetica Light" charset="0"/>
              <a:ea typeface="Helvetica Light" charset="0"/>
              <a:cs typeface="Helvetica Light" charset="0"/>
            </a:endParaRPr>
          </a:p>
        </p:txBody>
      </p:sp>
      <p:sp>
        <p:nvSpPr>
          <p:cNvPr id="2" name="Rectangle 1"/>
          <p:cNvSpPr/>
          <p:nvPr/>
        </p:nvSpPr>
        <p:spPr>
          <a:xfrm>
            <a:off x="0" y="1508787"/>
            <a:ext cx="12192000" cy="769441"/>
          </a:xfrm>
          <a:prstGeom prst="rect">
            <a:avLst/>
          </a:prstGeom>
        </p:spPr>
        <p:txBody>
          <a:bodyPr wrap="square">
            <a:spAutoFit/>
          </a:bodyPr>
          <a:lstStyle/>
          <a:p>
            <a:pPr algn="ctr"/>
            <a:r>
              <a:rPr lang="es-ES" sz="2200" dirty="0">
                <a:solidFill>
                  <a:schemeClr val="tx1">
                    <a:lumMod val="75000"/>
                    <a:lumOff val="25000"/>
                  </a:schemeClr>
                </a:solidFill>
                <a:latin typeface="Times New Roman" panose="02020603050405020304" pitchFamily="18" charset="0"/>
                <a:cs typeface="Times New Roman" panose="02020603050405020304" pitchFamily="18" charset="0"/>
              </a:rPr>
              <a:t>Departamento de Eléctrica y Electrónica </a:t>
            </a:r>
          </a:p>
          <a:p>
            <a:pPr algn="ctr"/>
            <a:r>
              <a:rPr lang="es-ES" sz="2200" dirty="0">
                <a:solidFill>
                  <a:schemeClr val="tx1">
                    <a:lumMod val="75000"/>
                    <a:lumOff val="25000"/>
                  </a:schemeClr>
                </a:solidFill>
                <a:latin typeface="Times New Roman" panose="02020603050405020304" pitchFamily="18" charset="0"/>
                <a:cs typeface="Times New Roman" panose="02020603050405020304" pitchFamily="18" charset="0"/>
              </a:rPr>
              <a:t>Carrera de Ingeniería en Electrónica, Automatización y Control</a:t>
            </a:r>
            <a:endParaRPr lang="en-US" sz="22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bwMode="auto">
          <a:xfrm>
            <a:off x="1007435" y="3763711"/>
            <a:ext cx="10177131" cy="0"/>
          </a:xfrm>
          <a:prstGeom prst="line">
            <a:avLst/>
          </a:prstGeom>
          <a:solidFill>
            <a:srgbClr val="FFFFFF"/>
          </a:solidFill>
          <a:ln w="28575" cap="flat" cmpd="sng" algn="ctr">
            <a:solidFill>
              <a:schemeClr val="tx1">
                <a:lumMod val="50000"/>
                <a:lumOff val="50000"/>
              </a:schemeClr>
            </a:solidFill>
            <a:prstDash val="solid"/>
            <a:round/>
            <a:headEnd type="none" w="med" len="med"/>
            <a:tailEnd type="none" w="med" len="med"/>
          </a:ln>
          <a:effectLst/>
        </p:spPr>
      </p:cxnSp>
      <p:pic>
        <p:nvPicPr>
          <p:cNvPr id="1026"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3373101" y="190447"/>
            <a:ext cx="5400000" cy="1104734"/>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2"/>
          <p:cNvSpPr>
            <a:spLocks/>
          </p:cNvSpPr>
          <p:nvPr/>
        </p:nvSpPr>
        <p:spPr bwMode="auto">
          <a:xfrm>
            <a:off x="3939407" y="3793287"/>
            <a:ext cx="4833693" cy="24495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50000"/>
              </a:lnSpc>
            </a:pPr>
            <a:r>
              <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Presentado por:</a:t>
            </a:r>
          </a:p>
          <a:p>
            <a:pPr lvl="3">
              <a:lnSpc>
                <a:spcPct val="150000"/>
              </a:lnSpc>
            </a:pPr>
            <a:r>
              <a:rPr lang="es-ES" sz="1867" dirty="0" smtClean="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Gabriela Elizabeth Bonilla Perasso</a:t>
            </a:r>
            <a:endPar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endParaRPr>
          </a:p>
          <a:p>
            <a:pPr>
              <a:lnSpc>
                <a:spcPct val="150000"/>
              </a:lnSpc>
            </a:pPr>
            <a:r>
              <a:rPr lang="es-ES" sz="1867" dirty="0" smtClean="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Director</a:t>
            </a:r>
            <a:r>
              <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a:t>
            </a:r>
          </a:p>
          <a:p>
            <a:pPr>
              <a:lnSpc>
                <a:spcPct val="150000"/>
              </a:lnSpc>
            </a:pPr>
            <a:r>
              <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	       </a:t>
            </a:r>
            <a:r>
              <a:rPr lang="es-ES" sz="1867" dirty="0" smtClean="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Ing. </a:t>
            </a:r>
            <a:r>
              <a:rPr lang="es-ES" sz="1867" dirty="0" err="1" smtClean="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Andres</a:t>
            </a:r>
            <a:r>
              <a:rPr lang="es-ES" sz="1867" dirty="0" smtClean="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 Erazo </a:t>
            </a:r>
            <a:r>
              <a:rPr lang="es-ES" sz="1867" dirty="0" err="1" smtClean="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Msc</a:t>
            </a:r>
            <a:r>
              <a:rPr lang="es-ES" sz="1867" dirty="0" smtClean="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a:t>
            </a:r>
            <a:endPar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endParaRPr>
          </a:p>
        </p:txBody>
      </p:sp>
      <p:sp>
        <p:nvSpPr>
          <p:cNvPr id="12" name="AutoShape 2"/>
          <p:cNvSpPr>
            <a:spLocks/>
          </p:cNvSpPr>
          <p:nvPr/>
        </p:nvSpPr>
        <p:spPr bwMode="auto">
          <a:xfrm>
            <a:off x="4530941" y="6145411"/>
            <a:ext cx="3084320" cy="576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endParaRPr>
          </a:p>
          <a:p>
            <a:pPr algn="ctr"/>
            <a:r>
              <a:rPr lang="es-ES" sz="1867" dirty="0"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Sangolquí - 2019</a:t>
            </a:r>
            <a:endParaRPr lang="es-ES" sz="1867"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endParaRPr>
          </a:p>
          <a:p>
            <a:pPr algn="ctr"/>
            <a:endParaRPr lang="es-ES" sz="2667" dirty="0">
              <a:solidFill>
                <a:schemeClr val="tx1">
                  <a:lumMod val="75000"/>
                  <a:lumOff val="25000"/>
                </a:schemeClr>
              </a:solidFill>
              <a:latin typeface="Helvetica Light" charset="0"/>
              <a:ea typeface="Helvetica Light" charset="0"/>
              <a:cs typeface="Helvetica Light" charset="0"/>
            </a:endParaRPr>
          </a:p>
        </p:txBody>
      </p:sp>
      <p:sp>
        <p:nvSpPr>
          <p:cNvPr id="13" name="Marcador de número de diapositiva 4"/>
          <p:cNvSpPr txBox="1">
            <a:spLocks/>
          </p:cNvSpPr>
          <p:nvPr/>
        </p:nvSpPr>
        <p:spPr>
          <a:xfrm>
            <a:off x="8610600" y="6356350"/>
            <a:ext cx="27432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7F7B47-9D3E-2748-9CA4-B6C213F26F84}" type="slidenum">
              <a:rPr lang="es-ES" smtClean="0">
                <a:solidFill>
                  <a:schemeClr val="bg1"/>
                </a:solidFill>
              </a:rPr>
              <a:pPr>
                <a:defRPr/>
              </a:pPr>
              <a:t>1</a:t>
            </a:fld>
            <a:endParaRPr lang="es-ES" sz="1600" dirty="0">
              <a:solidFill>
                <a:schemeClr val="bg1"/>
              </a:solidFill>
            </a:endParaRPr>
          </a:p>
        </p:txBody>
      </p:sp>
      <p:pic>
        <p:nvPicPr>
          <p:cNvPr id="14" name="Picture 2" descr="Resultado de imagen para ELECTRONICA CONTROL ESPE">
            <a:extLst>
              <a:ext uri="{FF2B5EF4-FFF2-40B4-BE49-F238E27FC236}">
                <a16:creationId xmlns:a16="http://schemas.microsoft.com/office/drawing/2014/main" xmlns="" id="{9A272134-3245-43A7-8FCA-B26D26F3E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2200" y="4208159"/>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esultado de imagen para DEPARTAMENTO ELECTRONICA ESPE">
            <a:extLst>
              <a:ext uri="{FF2B5EF4-FFF2-40B4-BE49-F238E27FC236}">
                <a16:creationId xmlns:a16="http://schemas.microsoft.com/office/drawing/2014/main" xmlns="" id="{5DCB6A56-2281-4C14-9E64-EA0F1BD3E4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928" y="4137387"/>
            <a:ext cx="1896428"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237005"/>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10</a:t>
            </a:fld>
            <a:endParaRPr lang="es-ES" sz="1600">
              <a:solidFill>
                <a:srgbClr val="888888"/>
              </a:solidFill>
            </a:endParaRPr>
          </a:p>
        </p:txBody>
      </p:sp>
      <p:sp>
        <p:nvSpPr>
          <p:cNvPr id="22" name="18 Rectángulo"/>
          <p:cNvSpPr/>
          <p:nvPr/>
        </p:nvSpPr>
        <p:spPr bwMode="auto">
          <a:xfrm>
            <a:off x="173832" y="205871"/>
            <a:ext cx="3677109"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Desarrollo</a:t>
            </a:r>
            <a:endParaRPr lang="es-EC" sz="3200" b="1" dirty="0">
              <a:solidFill>
                <a:schemeClr val="bg1"/>
              </a:solidFill>
              <a:latin typeface="Calibri" panose="020F0502020204030204" pitchFamily="34" charset="0"/>
            </a:endParaRPr>
          </a:p>
        </p:txBody>
      </p:sp>
      <p:sp>
        <p:nvSpPr>
          <p:cNvPr id="23" name="18 Rectángulo"/>
          <p:cNvSpPr/>
          <p:nvPr/>
        </p:nvSpPr>
        <p:spPr bwMode="auto">
          <a:xfrm>
            <a:off x="3850941" y="205870"/>
            <a:ext cx="3095647"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1. Caracterización de sensores</a:t>
            </a:r>
            <a:endParaRPr lang="es-EC" b="1" dirty="0"/>
          </a:p>
        </p:txBody>
      </p:sp>
      <p:sp>
        <p:nvSpPr>
          <p:cNvPr id="24" name="18 Rectángulo"/>
          <p:cNvSpPr/>
          <p:nvPr/>
        </p:nvSpPr>
        <p:spPr bwMode="auto">
          <a:xfrm>
            <a:off x="6946589" y="200095"/>
            <a:ext cx="2865068" cy="485828"/>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Rangos  de detección</a:t>
            </a:r>
            <a:endParaRPr lang="es-EC" b="1" dirty="0"/>
          </a:p>
        </p:txBody>
      </p:sp>
      <mc:AlternateContent xmlns:mc="http://schemas.openxmlformats.org/markup-compatibility/2006" xmlns:a14="http://schemas.microsoft.com/office/drawing/2010/main">
        <mc:Choice Requires="a14">
          <p:graphicFrame>
            <p:nvGraphicFramePr>
              <p:cNvPr id="4" name="Tabla 3"/>
              <p:cNvGraphicFramePr>
                <a:graphicFrameLocks noGrp="1"/>
              </p:cNvGraphicFramePr>
              <p:nvPr>
                <p:extLst>
                  <p:ext uri="{D42A27DB-BD31-4B8C-83A1-F6EECF244321}">
                    <p14:modId xmlns:p14="http://schemas.microsoft.com/office/powerpoint/2010/main" val="3951643821"/>
                  </p:ext>
                </p:extLst>
              </p:nvPr>
            </p:nvGraphicFramePr>
            <p:xfrm>
              <a:off x="221388" y="849114"/>
              <a:ext cx="3944612" cy="5834688"/>
            </p:xfrm>
            <a:graphic>
              <a:graphicData uri="http://schemas.openxmlformats.org/drawingml/2006/table">
                <a:tbl>
                  <a:tblPr firstRow="1" firstCol="1" bandRow="1"/>
                  <a:tblGrid>
                    <a:gridCol w="1826253"/>
                    <a:gridCol w="925786"/>
                    <a:gridCol w="1192573"/>
                  </a:tblGrid>
                  <a:tr h="210363">
                    <a:tc>
                      <a:txBody>
                        <a:bodyPr/>
                        <a:lstStyle/>
                        <a:p>
                          <a:pPr indent="180340" algn="l">
                            <a:lnSpc>
                              <a:spcPct val="150000"/>
                            </a:lnSpc>
                            <a:spcAft>
                              <a:spcPts val="100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HC-SR04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VL53L0X</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420726">
                    <a:tc>
                      <a:txBody>
                        <a:bodyPr/>
                        <a:lstStyle/>
                        <a:p>
                          <a:pPr indent="180340" algn="l">
                            <a:lnSpc>
                              <a:spcPct val="150000"/>
                            </a:lnSpc>
                            <a:spcAft>
                              <a:spcPts val="100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Dimensiones</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w="12700" cap="flat" cmpd="sng" algn="ctr">
                          <a:solidFill>
                            <a:srgbClr val="00000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43x20x17 mm</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21x18x2.5 mm</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089">
                    <a:tc>
                      <a:txBody>
                        <a:bodyPr/>
                        <a:lstStyle/>
                        <a:p>
                          <a:pPr indent="180340" algn="l">
                            <a:lnSpc>
                              <a:spcPct val="150000"/>
                            </a:lnSpc>
                            <a:spcAft>
                              <a:spcPts val="100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Distancia de medición mínima teórica</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2 cm</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2 cm</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089">
                    <a:tc>
                      <a:txBody>
                        <a:bodyPr/>
                        <a:lstStyle/>
                        <a:p>
                          <a:pPr indent="180340" algn="l">
                            <a:lnSpc>
                              <a:spcPct val="150000"/>
                            </a:lnSpc>
                            <a:spcAft>
                              <a:spcPts val="10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Distancia de medición máxima teórica</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450 cm</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200 cm</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089">
                    <a:tc>
                      <a:txBody>
                        <a:bodyPr/>
                        <a:lstStyle/>
                        <a:p>
                          <a:pPr indent="180340" algn="l">
                            <a:lnSpc>
                              <a:spcPct val="150000"/>
                            </a:lnSpc>
                            <a:spcAft>
                              <a:spcPts val="10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Distancia de medición mínima experimental</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4 cm</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20 cm</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089">
                    <a:tc>
                      <a:txBody>
                        <a:bodyPr/>
                        <a:lstStyle/>
                        <a:p>
                          <a:pPr indent="180340" algn="l">
                            <a:lnSpc>
                              <a:spcPct val="150000"/>
                            </a:lnSpc>
                            <a:spcAft>
                              <a:spcPts val="10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Distancia de medición máxima experimental</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110 cm </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110 cm</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726">
                    <a:tc>
                      <a:txBody>
                        <a:bodyPr/>
                        <a:lstStyle/>
                        <a:p>
                          <a:pPr indent="180340" algn="l">
                            <a:lnSpc>
                              <a:spcPct val="150000"/>
                            </a:lnSpc>
                            <a:spcAft>
                              <a:spcPts val="10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Ángulo total de medición</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30</a:t>
                          </a:r>
                          <a14:m>
                            <m:oMath xmlns:m="http://schemas.openxmlformats.org/officeDocument/2006/math">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25</a:t>
                          </a:r>
                          <a14:m>
                            <m:oMath xmlns:m="http://schemas.openxmlformats.org/officeDocument/2006/math">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363">
                    <a:tc>
                      <a:txBody>
                        <a:bodyPr/>
                        <a:lstStyle/>
                        <a:p>
                          <a:pPr indent="180340" algn="l">
                            <a:lnSpc>
                              <a:spcPct val="150000"/>
                            </a:lnSpc>
                            <a:spcAft>
                              <a:spcPts val="10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Sensibilidad</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14:m>
                            <m:oMath xmlns:m="http://schemas.openxmlformats.org/officeDocument/2006/math">
                              <m:r>
                                <a:rPr lang="es-EC" sz="12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EC" sz="1200">
                              <a:effectLst/>
                              <a:latin typeface="Times New Roman" panose="02020603050405020304" pitchFamily="18" charset="0"/>
                              <a:ea typeface="Calibri" panose="020F0502020204030204" pitchFamily="34" charset="0"/>
                              <a:cs typeface="Times New Roman" panose="02020603050405020304" pitchFamily="18" charset="0"/>
                            </a:rPr>
                            <a:t>3 mm</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14:m>
                            <m:oMath xmlns:m="http://schemas.openxmlformats.org/officeDocument/2006/math">
                              <m:r>
                                <a:rPr lang="es-EC" sz="12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EC" sz="1200">
                              <a:effectLst/>
                              <a:latin typeface="Times New Roman" panose="02020603050405020304" pitchFamily="18" charset="0"/>
                              <a:ea typeface="Calibri" panose="020F0502020204030204" pitchFamily="34" charset="0"/>
                              <a:cs typeface="Times New Roman" panose="02020603050405020304" pitchFamily="18" charset="0"/>
                            </a:rPr>
                            <a:t>1 mm</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726">
                    <a:tc>
                      <a:txBody>
                        <a:bodyPr/>
                        <a:lstStyle/>
                        <a:p>
                          <a:pPr indent="180340" algn="l">
                            <a:lnSpc>
                              <a:spcPct val="150000"/>
                            </a:lnSpc>
                            <a:spcAft>
                              <a:spcPts val="10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Interfaz de comunicación</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14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I2C</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726">
                    <a:tc>
                      <a:txBody>
                        <a:bodyPr/>
                        <a:lstStyle/>
                        <a:p>
                          <a:pPr indent="180340" algn="l">
                            <a:lnSpc>
                              <a:spcPct val="150000"/>
                            </a:lnSpc>
                            <a:spcAft>
                              <a:spcPts val="10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Voltaje de alimentación</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3.5 – 5 V</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3.5 - 5 V</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726">
                    <a:tc>
                      <a:txBody>
                        <a:bodyPr/>
                        <a:lstStyle/>
                        <a:p>
                          <a:pPr indent="180340" algn="l">
                            <a:lnSpc>
                              <a:spcPct val="150000"/>
                            </a:lnSpc>
                            <a:spcAft>
                              <a:spcPts val="10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Consumo de corriente</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15 mA</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18 mA</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363">
                    <a:tc>
                      <a:txBody>
                        <a:bodyPr/>
                        <a:lstStyle/>
                        <a:p>
                          <a:pPr indent="180340" algn="l">
                            <a:lnSpc>
                              <a:spcPct val="150000"/>
                            </a:lnSpc>
                            <a:spcAft>
                              <a:spcPts val="10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Costo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4.50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16.50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4" name="Tabla 3"/>
              <p:cNvGraphicFramePr>
                <a:graphicFrameLocks noGrp="1"/>
              </p:cNvGraphicFramePr>
              <p:nvPr>
                <p:extLst>
                  <p:ext uri="{D42A27DB-BD31-4B8C-83A1-F6EECF244321}">
                    <p14:modId xmlns:p14="http://schemas.microsoft.com/office/powerpoint/2010/main" val="3951643821"/>
                  </p:ext>
                </p:extLst>
              </p:nvPr>
            </p:nvGraphicFramePr>
            <p:xfrm>
              <a:off x="221388" y="849114"/>
              <a:ext cx="3944612" cy="5834688"/>
            </p:xfrm>
            <a:graphic>
              <a:graphicData uri="http://schemas.openxmlformats.org/drawingml/2006/table">
                <a:tbl>
                  <a:tblPr firstRow="1" firstCol="1" bandRow="1"/>
                  <a:tblGrid>
                    <a:gridCol w="1826253"/>
                    <a:gridCol w="925786"/>
                    <a:gridCol w="1192573"/>
                  </a:tblGrid>
                  <a:tr h="274320">
                    <a:tc>
                      <a:txBody>
                        <a:bodyPr/>
                        <a:lstStyle/>
                        <a:p>
                          <a:pPr indent="180340" algn="l">
                            <a:lnSpc>
                              <a:spcPct val="150000"/>
                            </a:lnSpc>
                            <a:spcAft>
                              <a:spcPts val="100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HC-SR04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VL53L0X</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548640">
                    <a:tc>
                      <a:txBody>
                        <a:bodyPr/>
                        <a:lstStyle/>
                        <a:p>
                          <a:pPr indent="180340" algn="l">
                            <a:lnSpc>
                              <a:spcPct val="150000"/>
                            </a:lnSpc>
                            <a:spcAft>
                              <a:spcPts val="100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Dimensiones</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w="12700" cap="flat" cmpd="sng" algn="ctr">
                          <a:solidFill>
                            <a:srgbClr val="00000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43x20x17 mm</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21x18x2.5 mm</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089">
                    <a:tc>
                      <a:txBody>
                        <a:bodyPr/>
                        <a:lstStyle/>
                        <a:p>
                          <a:pPr indent="180340" algn="l">
                            <a:lnSpc>
                              <a:spcPct val="150000"/>
                            </a:lnSpc>
                            <a:spcAft>
                              <a:spcPts val="100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Distancia de medición mínima teórica</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2 cm</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2 cm</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089">
                    <a:tc>
                      <a:txBody>
                        <a:bodyPr/>
                        <a:lstStyle/>
                        <a:p>
                          <a:pPr indent="180340" algn="l">
                            <a:lnSpc>
                              <a:spcPct val="150000"/>
                            </a:lnSpc>
                            <a:spcAft>
                              <a:spcPts val="10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Distancia de medición máxima teórica</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450 cm</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200 cm</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089">
                    <a:tc>
                      <a:txBody>
                        <a:bodyPr/>
                        <a:lstStyle/>
                        <a:p>
                          <a:pPr indent="180340" algn="l">
                            <a:lnSpc>
                              <a:spcPct val="150000"/>
                            </a:lnSpc>
                            <a:spcAft>
                              <a:spcPts val="10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Distancia de medición mínima experimental</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4 cm</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20 cm</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089">
                    <a:tc>
                      <a:txBody>
                        <a:bodyPr/>
                        <a:lstStyle/>
                        <a:p>
                          <a:pPr indent="180340" algn="l">
                            <a:lnSpc>
                              <a:spcPct val="150000"/>
                            </a:lnSpc>
                            <a:spcAft>
                              <a:spcPts val="10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Distancia de medición máxima experimental</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110 cm </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110 cm</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40">
                    <a:tc>
                      <a:txBody>
                        <a:bodyPr/>
                        <a:lstStyle/>
                        <a:p>
                          <a:pPr indent="180340" algn="l">
                            <a:lnSpc>
                              <a:spcPct val="150000"/>
                            </a:lnSpc>
                            <a:spcAft>
                              <a:spcPts val="10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Ángulo total de medición</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a:p>
                      </a:txBody>
                      <a:tcPr marL="43513" marR="4351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198026" t="-612222" r="-130921" b="-364444"/>
                          </a:stretch>
                        </a:blipFill>
                      </a:tcPr>
                    </a:tc>
                    <a:tc>
                      <a:txBody>
                        <a:bodyPr/>
                        <a:lstStyle/>
                        <a:p>
                          <a:endParaRPr lang="es-ES"/>
                        </a:p>
                      </a:txBody>
                      <a:tcPr marL="43513" marR="4351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231122" t="-612222" r="-1531" b="-364444"/>
                          </a:stretch>
                        </a:blipFill>
                      </a:tcPr>
                    </a:tc>
                  </a:tr>
                  <a:tr h="274320">
                    <a:tc>
                      <a:txBody>
                        <a:bodyPr/>
                        <a:lstStyle/>
                        <a:p>
                          <a:pPr indent="180340" algn="l">
                            <a:lnSpc>
                              <a:spcPct val="150000"/>
                            </a:lnSpc>
                            <a:spcAft>
                              <a:spcPts val="10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Sensibilidad</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a:p>
                      </a:txBody>
                      <a:tcPr marL="43513" marR="4351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198026" t="-1424444" r="-130921" b="-628889"/>
                          </a:stretch>
                        </a:blipFill>
                      </a:tcPr>
                    </a:tc>
                    <a:tc>
                      <a:txBody>
                        <a:bodyPr/>
                        <a:lstStyle/>
                        <a:p>
                          <a:endParaRPr lang="es-ES"/>
                        </a:p>
                      </a:txBody>
                      <a:tcPr marL="43513" marR="4351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231122" t="-1424444" r="-1531" b="-628889"/>
                          </a:stretch>
                        </a:blipFill>
                      </a:tcPr>
                    </a:tc>
                  </a:tr>
                  <a:tr h="548640">
                    <a:tc>
                      <a:txBody>
                        <a:bodyPr/>
                        <a:lstStyle/>
                        <a:p>
                          <a:pPr indent="180340" algn="l">
                            <a:lnSpc>
                              <a:spcPct val="150000"/>
                            </a:lnSpc>
                            <a:spcAft>
                              <a:spcPts val="10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Interfaz de comunicación</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14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I2C</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726">
                    <a:tc>
                      <a:txBody>
                        <a:bodyPr/>
                        <a:lstStyle/>
                        <a:p>
                          <a:pPr indent="180340" algn="l">
                            <a:lnSpc>
                              <a:spcPct val="150000"/>
                            </a:lnSpc>
                            <a:spcAft>
                              <a:spcPts val="10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Voltaje de alimentación</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3.5 – 5 V</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3.5 - 5 V</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726">
                    <a:tc>
                      <a:txBody>
                        <a:bodyPr/>
                        <a:lstStyle/>
                        <a:p>
                          <a:pPr indent="180340" algn="l">
                            <a:lnSpc>
                              <a:spcPct val="150000"/>
                            </a:lnSpc>
                            <a:spcAft>
                              <a:spcPts val="10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Consumo de corriente</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15 mA</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18 mA</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indent="180340" algn="l">
                            <a:lnSpc>
                              <a:spcPct val="150000"/>
                            </a:lnSpc>
                            <a:spcAft>
                              <a:spcPts val="10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Costo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4.50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100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16.50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13" marR="4351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pic>
        <p:nvPicPr>
          <p:cNvPr id="17" name="Imagen 16"/>
          <p:cNvPicPr/>
          <p:nvPr/>
        </p:nvPicPr>
        <p:blipFill>
          <a:blip r:embed="rId5"/>
          <a:stretch>
            <a:fillRect/>
          </a:stretch>
        </p:blipFill>
        <p:spPr>
          <a:xfrm>
            <a:off x="5059045" y="1645852"/>
            <a:ext cx="1708150" cy="1118235"/>
          </a:xfrm>
          <a:prstGeom prst="rect">
            <a:avLst/>
          </a:prstGeom>
        </p:spPr>
      </p:pic>
      <p:pic>
        <p:nvPicPr>
          <p:cNvPr id="19" name="Imagen 18" descr="https://cdn-learn.adafruit.com/assets/assets/000/037/539/medium800/adafruit_products_pinouts.jpg?1479930690"/>
          <p:cNvPicPr/>
          <p:nvPr/>
        </p:nvPicPr>
        <p:blipFill rotWithShape="1">
          <a:blip r:embed="rId6" cstate="print">
            <a:extLst>
              <a:ext uri="{28A0092B-C50C-407E-A947-70E740481C1C}">
                <a14:useLocalDpi xmlns:a14="http://schemas.microsoft.com/office/drawing/2010/main" val="0"/>
              </a:ext>
            </a:extLst>
          </a:blip>
          <a:srcRect l="12334" t="4536" r="12522" b="7171"/>
          <a:stretch/>
        </p:blipFill>
        <p:spPr bwMode="auto">
          <a:xfrm>
            <a:off x="5191125" y="4219257"/>
            <a:ext cx="1443990" cy="1272540"/>
          </a:xfrm>
          <a:prstGeom prst="rect">
            <a:avLst/>
          </a:prstGeom>
          <a:noFill/>
          <a:ln>
            <a:noFill/>
          </a:ln>
          <a:extLst>
            <a:ext uri="{53640926-AAD7-44D8-BBD7-CCE9431645EC}">
              <a14:shadowObscured xmlns:a14="http://schemas.microsoft.com/office/drawing/2010/main"/>
            </a:ext>
          </a:extLst>
        </p:spPr>
      </p:pic>
      <p:pic>
        <p:nvPicPr>
          <p:cNvPr id="25" name="Imagen 24" descr="D:\Archivos_Tesis\Imagenes_graficas\error_sensores_0g.bmp"/>
          <p:cNvPicPr/>
          <p:nvPr/>
        </p:nvPicPr>
        <p:blipFill rotWithShape="1">
          <a:blip r:embed="rId7" cstate="print">
            <a:extLst>
              <a:ext uri="{28A0092B-C50C-407E-A947-70E740481C1C}">
                <a14:useLocalDpi xmlns:a14="http://schemas.microsoft.com/office/drawing/2010/main" val="0"/>
              </a:ext>
            </a:extLst>
          </a:blip>
          <a:srcRect l="8930" r="8418"/>
          <a:stretch/>
        </p:blipFill>
        <p:spPr bwMode="auto">
          <a:xfrm>
            <a:off x="7912923" y="928938"/>
            <a:ext cx="2935605" cy="1798955"/>
          </a:xfrm>
          <a:prstGeom prst="rect">
            <a:avLst/>
          </a:prstGeom>
          <a:noFill/>
          <a:ln>
            <a:noFill/>
          </a:ln>
          <a:extLst>
            <a:ext uri="{53640926-AAD7-44D8-BBD7-CCE9431645EC}">
              <a14:shadowObscured xmlns:a14="http://schemas.microsoft.com/office/drawing/2010/main"/>
            </a:ext>
          </a:extLst>
        </p:spPr>
      </p:pic>
      <p:pic>
        <p:nvPicPr>
          <p:cNvPr id="27" name="Imagen 26" descr="D:\Archivos_Tesis\Imagenes_graficas\error_sensores_5g.bmp"/>
          <p:cNvPicPr/>
          <p:nvPr/>
        </p:nvPicPr>
        <p:blipFill rotWithShape="1">
          <a:blip r:embed="rId8" cstate="print">
            <a:extLst>
              <a:ext uri="{28A0092B-C50C-407E-A947-70E740481C1C}">
                <a14:useLocalDpi xmlns:a14="http://schemas.microsoft.com/office/drawing/2010/main" val="0"/>
              </a:ext>
            </a:extLst>
          </a:blip>
          <a:srcRect l="8221" r="8138"/>
          <a:stretch/>
        </p:blipFill>
        <p:spPr bwMode="auto">
          <a:xfrm>
            <a:off x="7912923" y="2788344"/>
            <a:ext cx="3023870" cy="1830705"/>
          </a:xfrm>
          <a:prstGeom prst="rect">
            <a:avLst/>
          </a:prstGeom>
          <a:noFill/>
          <a:ln>
            <a:noFill/>
          </a:ln>
          <a:extLst>
            <a:ext uri="{53640926-AAD7-44D8-BBD7-CCE9431645EC}">
              <a14:shadowObscured xmlns:a14="http://schemas.microsoft.com/office/drawing/2010/main"/>
            </a:ext>
          </a:extLst>
        </p:spPr>
      </p:pic>
      <p:pic>
        <p:nvPicPr>
          <p:cNvPr id="28" name="Imagen 27" descr="D:\Archivos_Tesis\Imagenes_graficas\error_sensores_10g.bmp"/>
          <p:cNvPicPr/>
          <p:nvPr/>
        </p:nvPicPr>
        <p:blipFill rotWithShape="1">
          <a:blip r:embed="rId9" cstate="print">
            <a:extLst>
              <a:ext uri="{28A0092B-C50C-407E-A947-70E740481C1C}">
                <a14:useLocalDpi xmlns:a14="http://schemas.microsoft.com/office/drawing/2010/main" val="0"/>
              </a:ext>
            </a:extLst>
          </a:blip>
          <a:srcRect l="7938" r="8141"/>
          <a:stretch/>
        </p:blipFill>
        <p:spPr bwMode="auto">
          <a:xfrm>
            <a:off x="7947847" y="4809807"/>
            <a:ext cx="2865755" cy="1729105"/>
          </a:xfrm>
          <a:prstGeom prst="rect">
            <a:avLst/>
          </a:prstGeom>
          <a:noFill/>
          <a:ln>
            <a:noFill/>
          </a:ln>
          <a:extLst>
            <a:ext uri="{53640926-AAD7-44D8-BBD7-CCE9431645EC}">
              <a14:shadowObscured xmlns:a14="http://schemas.microsoft.com/office/drawing/2010/main"/>
            </a:ext>
          </a:extLst>
        </p:spPr>
      </p:pic>
      <p:sp>
        <p:nvSpPr>
          <p:cNvPr id="29" name="18 Rectángulo"/>
          <p:cNvSpPr/>
          <p:nvPr/>
        </p:nvSpPr>
        <p:spPr bwMode="auto">
          <a:xfrm>
            <a:off x="5069308" y="1186586"/>
            <a:ext cx="1693137" cy="318925"/>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algn="ctr"/>
            <a:r>
              <a:rPr lang="es-EC" b="1" dirty="0" smtClean="0"/>
              <a:t>HC-SR04</a:t>
            </a:r>
            <a:endParaRPr lang="es-EC" b="1" dirty="0"/>
          </a:p>
        </p:txBody>
      </p:sp>
      <p:sp>
        <p:nvSpPr>
          <p:cNvPr id="30" name="18 Rectángulo"/>
          <p:cNvSpPr/>
          <p:nvPr/>
        </p:nvSpPr>
        <p:spPr bwMode="auto">
          <a:xfrm>
            <a:off x="5069308" y="3724016"/>
            <a:ext cx="1693137" cy="318925"/>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algn="ctr"/>
            <a:r>
              <a:rPr lang="es-EC" b="1" dirty="0" smtClean="0"/>
              <a:t>VL53L0X</a:t>
            </a:r>
            <a:endParaRPr lang="es-EC" b="1" dirty="0"/>
          </a:p>
        </p:txBody>
      </p:sp>
    </p:spTree>
    <p:extLst>
      <p:ext uri="{BB962C8B-B14F-4D97-AF65-F5344CB8AC3E}">
        <p14:creationId xmlns:p14="http://schemas.microsoft.com/office/powerpoint/2010/main" val="244547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22" name="18 Rectángulo"/>
          <p:cNvSpPr/>
          <p:nvPr/>
        </p:nvSpPr>
        <p:spPr bwMode="auto">
          <a:xfrm>
            <a:off x="173832" y="205871"/>
            <a:ext cx="3677109"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Desarrollo</a:t>
            </a:r>
            <a:endParaRPr lang="es-EC" sz="3200" b="1" dirty="0">
              <a:solidFill>
                <a:schemeClr val="bg1"/>
              </a:solidFill>
              <a:latin typeface="Calibri" panose="020F0502020204030204" pitchFamily="34" charset="0"/>
            </a:endParaRPr>
          </a:p>
        </p:txBody>
      </p:sp>
      <p:sp>
        <p:nvSpPr>
          <p:cNvPr id="23" name="18 Rectángulo"/>
          <p:cNvSpPr/>
          <p:nvPr/>
        </p:nvSpPr>
        <p:spPr bwMode="auto">
          <a:xfrm>
            <a:off x="3850941" y="205870"/>
            <a:ext cx="212894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2. Prototipo robot</a:t>
            </a:r>
            <a:endParaRPr lang="es-EC" b="1" dirty="0"/>
          </a:p>
        </p:txBody>
      </p:sp>
      <p:sp>
        <p:nvSpPr>
          <p:cNvPr id="24" name="18 Rectángulo"/>
          <p:cNvSpPr/>
          <p:nvPr/>
        </p:nvSpPr>
        <p:spPr bwMode="auto">
          <a:xfrm>
            <a:off x="5979887" y="200095"/>
            <a:ext cx="3831770" cy="480159"/>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Robot guía</a:t>
            </a:r>
            <a:endParaRPr lang="es-EC" b="1" dirty="0"/>
          </a:p>
        </p:txBody>
      </p:sp>
      <p:sp>
        <p:nvSpPr>
          <p:cNvPr id="25" name="CuadroTexto 24"/>
          <p:cNvSpPr txBox="1"/>
          <p:nvPr/>
        </p:nvSpPr>
        <p:spPr>
          <a:xfrm>
            <a:off x="442040" y="920595"/>
            <a:ext cx="3655657" cy="584775"/>
          </a:xfrm>
          <a:prstGeom prst="rect">
            <a:avLst/>
          </a:prstGeom>
          <a:noFill/>
        </p:spPr>
        <p:txBody>
          <a:bodyPr wrap="square" rtlCol="0">
            <a:spAutoFit/>
          </a:bodyPr>
          <a:lstStyle/>
          <a:p>
            <a:pPr algn="ctr"/>
            <a:r>
              <a:rPr lang="es-EC" sz="1600" b="1" dirty="0" smtClean="0"/>
              <a:t>Robot móvil en configuración diferencial</a:t>
            </a:r>
          </a:p>
          <a:p>
            <a:pPr algn="ctr"/>
            <a:endParaRPr lang="es-EC" sz="1600" b="1" dirty="0" smtClean="0"/>
          </a:p>
        </p:txBody>
      </p:sp>
      <p:sp>
        <p:nvSpPr>
          <p:cNvPr id="26" name="Rectángulo 25"/>
          <p:cNvSpPr/>
          <p:nvPr/>
        </p:nvSpPr>
        <p:spPr>
          <a:xfrm>
            <a:off x="660400" y="1291916"/>
            <a:ext cx="6096000" cy="1351588"/>
          </a:xfrm>
          <a:prstGeom prst="rect">
            <a:avLst/>
          </a:prstGeom>
        </p:spPr>
        <p:txBody>
          <a:bodyPr>
            <a:spAutoFit/>
          </a:bodyPr>
          <a:lstStyle/>
          <a:p>
            <a:pPr marL="285750" indent="-285750">
              <a:lnSpc>
                <a:spcPct val="150000"/>
              </a:lnSpc>
              <a:buFont typeface="Arial" panose="020B0604020202020204" pitchFamily="34" charset="0"/>
              <a:buChar char="•"/>
            </a:pPr>
            <a:r>
              <a:rPr lang="es-EC" sz="1400" dirty="0"/>
              <a:t>Facilidad de giros- cambios de orientación</a:t>
            </a:r>
          </a:p>
          <a:p>
            <a:pPr marL="285750" indent="-285750">
              <a:lnSpc>
                <a:spcPct val="150000"/>
              </a:lnSpc>
              <a:buFont typeface="Arial" panose="020B0604020202020204" pitchFamily="34" charset="0"/>
              <a:buChar char="•"/>
            </a:pPr>
            <a:r>
              <a:rPr lang="es-EC" sz="1400" dirty="0"/>
              <a:t>Fácil Montaje</a:t>
            </a:r>
          </a:p>
          <a:p>
            <a:pPr marL="285750" indent="-285750">
              <a:lnSpc>
                <a:spcPct val="150000"/>
              </a:lnSpc>
              <a:buFont typeface="Arial" panose="020B0604020202020204" pitchFamily="34" charset="0"/>
              <a:buChar char="•"/>
            </a:pPr>
            <a:r>
              <a:rPr lang="es-EC" sz="1400" dirty="0"/>
              <a:t>Bajo costo</a:t>
            </a:r>
          </a:p>
          <a:p>
            <a:pPr marL="285750" indent="-285750">
              <a:lnSpc>
                <a:spcPct val="150000"/>
              </a:lnSpc>
              <a:buFont typeface="Arial" panose="020B0604020202020204" pitchFamily="34" charset="0"/>
              <a:buChar char="•"/>
            </a:pPr>
            <a:r>
              <a:rPr lang="es-EC" sz="1400" dirty="0"/>
              <a:t>Estabilidad</a:t>
            </a:r>
          </a:p>
        </p:txBody>
      </p:sp>
      <p:pic>
        <p:nvPicPr>
          <p:cNvPr id="33" name="Imagen 32"/>
          <p:cNvPicPr/>
          <p:nvPr/>
        </p:nvPicPr>
        <p:blipFill>
          <a:blip r:embed="rId4"/>
          <a:stretch>
            <a:fillRect/>
          </a:stretch>
        </p:blipFill>
        <p:spPr>
          <a:xfrm>
            <a:off x="5409360" y="854550"/>
            <a:ext cx="5604510" cy="4664710"/>
          </a:xfrm>
          <a:prstGeom prst="rect">
            <a:avLst/>
          </a:prstGeom>
        </p:spPr>
      </p:pic>
      <p:sp>
        <p:nvSpPr>
          <p:cNvPr id="2" name="Rectángulo 1"/>
          <p:cNvSpPr/>
          <p:nvPr/>
        </p:nvSpPr>
        <p:spPr>
          <a:xfrm>
            <a:off x="5409360" y="5547048"/>
            <a:ext cx="6096000" cy="1200329"/>
          </a:xfrm>
          <a:prstGeom prst="rect">
            <a:avLst/>
          </a:prstGeom>
        </p:spPr>
        <p:txBody>
          <a:bodyPr>
            <a:spAutoFit/>
          </a:bodyPr>
          <a:lstStyle/>
          <a:p>
            <a:r>
              <a:rPr lang="es-ES" dirty="0">
                <a:latin typeface="Times New Roman" panose="02020603050405020304" pitchFamily="18" charset="0"/>
                <a:ea typeface="Calibri" panose="020F0502020204030204" pitchFamily="34" charset="0"/>
              </a:rPr>
              <a:t>(1) sensor HC-SR04, (2) sensor MPU6050, (3) Teensy 3.5, (4) nodeMCU V2, (5) driver L298N, (6) motor DC derecho, (7) motor DC izquierdo, (8) servomotor de cámara IP, (9) servomotor de orientación, (10) LM7805, (11) batería LiPo.</a:t>
            </a:r>
            <a:endParaRPr lang="es-ES" dirty="0"/>
          </a:p>
        </p:txBody>
      </p:sp>
      <p:pic>
        <p:nvPicPr>
          <p:cNvPr id="34" name="Imagen 33" descr="C:\Users\gebp1\AppData\Local\Microsoft\Windows\INetCache\Content.Word\20181116_103007.jpg"/>
          <p:cNvPicPr/>
          <p:nvPr/>
        </p:nvPicPr>
        <p:blipFill rotWithShape="1">
          <a:blip r:embed="rId5" cstate="print">
            <a:extLst>
              <a:ext uri="{28A0092B-C50C-407E-A947-70E740481C1C}">
                <a14:useLocalDpi xmlns:a14="http://schemas.microsoft.com/office/drawing/2010/main" val="0"/>
              </a:ext>
            </a:extLst>
          </a:blip>
          <a:srcRect l="12110" r="23966"/>
          <a:stretch/>
        </p:blipFill>
        <p:spPr bwMode="auto">
          <a:xfrm rot="5400000">
            <a:off x="289286" y="3339661"/>
            <a:ext cx="2398397" cy="2092889"/>
          </a:xfrm>
          <a:prstGeom prst="rect">
            <a:avLst/>
          </a:prstGeom>
          <a:noFill/>
          <a:ln>
            <a:noFill/>
          </a:ln>
          <a:extLst>
            <a:ext uri="{53640926-AAD7-44D8-BBD7-CCE9431645EC}">
              <a14:shadowObscured xmlns:a14="http://schemas.microsoft.com/office/drawing/2010/main"/>
            </a:ext>
          </a:extLst>
        </p:spPr>
      </p:pic>
      <p:pic>
        <p:nvPicPr>
          <p:cNvPr id="35" name="Imagen 34" descr="C:\Users\gebp1\AppData\Local\Microsoft\Windows\INetCache\Content.Word\20181116_103043.jpg"/>
          <p:cNvPicPr/>
          <p:nvPr/>
        </p:nvPicPr>
        <p:blipFill rotWithShape="1">
          <a:blip r:embed="rId6" cstate="print">
            <a:extLst>
              <a:ext uri="{28A0092B-C50C-407E-A947-70E740481C1C}">
                <a14:useLocalDpi xmlns:a14="http://schemas.microsoft.com/office/drawing/2010/main" val="0"/>
              </a:ext>
            </a:extLst>
          </a:blip>
          <a:srcRect l="13631" r="16718"/>
          <a:stretch/>
        </p:blipFill>
        <p:spPr bwMode="auto">
          <a:xfrm rot="5400000">
            <a:off x="2264925" y="3395058"/>
            <a:ext cx="2398399" cy="19820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0639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22" name="18 Rectángulo"/>
          <p:cNvSpPr/>
          <p:nvPr/>
        </p:nvSpPr>
        <p:spPr bwMode="auto">
          <a:xfrm>
            <a:off x="173832" y="205871"/>
            <a:ext cx="3677109"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Desarrollo</a:t>
            </a:r>
            <a:endParaRPr lang="es-EC" sz="3200" b="1" dirty="0">
              <a:solidFill>
                <a:schemeClr val="bg1"/>
              </a:solidFill>
              <a:latin typeface="Calibri" panose="020F0502020204030204" pitchFamily="34" charset="0"/>
            </a:endParaRPr>
          </a:p>
        </p:txBody>
      </p:sp>
      <p:sp>
        <p:nvSpPr>
          <p:cNvPr id="23" name="18 Rectángulo"/>
          <p:cNvSpPr/>
          <p:nvPr/>
        </p:nvSpPr>
        <p:spPr bwMode="auto">
          <a:xfrm>
            <a:off x="3850941" y="205870"/>
            <a:ext cx="212894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2. Prototipo robot</a:t>
            </a:r>
            <a:endParaRPr lang="es-EC" b="1" dirty="0"/>
          </a:p>
        </p:txBody>
      </p:sp>
      <p:sp>
        <p:nvSpPr>
          <p:cNvPr id="24" name="18 Rectángulo"/>
          <p:cNvSpPr/>
          <p:nvPr/>
        </p:nvSpPr>
        <p:spPr bwMode="auto">
          <a:xfrm>
            <a:off x="5979887" y="200095"/>
            <a:ext cx="3831770" cy="480159"/>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Robot obreros</a:t>
            </a:r>
            <a:endParaRPr lang="es-EC" b="1" dirty="0"/>
          </a:p>
        </p:txBody>
      </p:sp>
      <p:pic>
        <p:nvPicPr>
          <p:cNvPr id="12" name="Imagen 11"/>
          <p:cNvPicPr/>
          <p:nvPr/>
        </p:nvPicPr>
        <p:blipFill>
          <a:blip r:embed="rId4"/>
          <a:stretch>
            <a:fillRect/>
          </a:stretch>
        </p:blipFill>
        <p:spPr>
          <a:xfrm>
            <a:off x="6151880" y="1212980"/>
            <a:ext cx="5400040" cy="4097655"/>
          </a:xfrm>
          <a:prstGeom prst="rect">
            <a:avLst/>
          </a:prstGeom>
        </p:spPr>
      </p:pic>
      <p:sp>
        <p:nvSpPr>
          <p:cNvPr id="3" name="Rectángulo 2"/>
          <p:cNvSpPr/>
          <p:nvPr/>
        </p:nvSpPr>
        <p:spPr>
          <a:xfrm>
            <a:off x="6082212" y="5450531"/>
            <a:ext cx="6096000" cy="1200329"/>
          </a:xfrm>
          <a:prstGeom prst="rect">
            <a:avLst/>
          </a:prstGeom>
        </p:spPr>
        <p:txBody>
          <a:bodyPr>
            <a:spAutoFit/>
          </a:bodyPr>
          <a:lstStyle/>
          <a:p>
            <a:r>
              <a:rPr lang="es-EC" dirty="0">
                <a:latin typeface="Times New Roman" panose="02020603050405020304" pitchFamily="18" charset="0"/>
                <a:ea typeface="Calibri" panose="020F0502020204030204" pitchFamily="34" charset="0"/>
              </a:rPr>
              <a:t>(</a:t>
            </a:r>
            <a:r>
              <a:rPr lang="es-ES" dirty="0">
                <a:latin typeface="Times New Roman" panose="02020603050405020304" pitchFamily="18" charset="0"/>
                <a:ea typeface="Calibri" panose="020F0502020204030204" pitchFamily="34" charset="0"/>
              </a:rPr>
              <a:t>1) sensor MPU6050, (2) Teensy 3.5, (3) nodeMCU V2, (4) driver L298N, (5) motor DC derecho, (6) motor DC izquierdo, (7) servomotor del brazo robótico, (8) servomotor de orientación, (9) LM7805, (10) batería LiPo</a:t>
            </a:r>
            <a:endParaRPr lang="es-ES" dirty="0"/>
          </a:p>
        </p:txBody>
      </p:sp>
      <p:pic>
        <p:nvPicPr>
          <p:cNvPr id="14" name="Imagen 13"/>
          <p:cNvPicPr/>
          <p:nvPr/>
        </p:nvPicPr>
        <p:blipFill>
          <a:blip r:embed="rId5"/>
          <a:stretch>
            <a:fillRect/>
          </a:stretch>
        </p:blipFill>
        <p:spPr>
          <a:xfrm>
            <a:off x="173832" y="1974848"/>
            <a:ext cx="2447448" cy="3335787"/>
          </a:xfrm>
          <a:prstGeom prst="rect">
            <a:avLst/>
          </a:prstGeom>
        </p:spPr>
      </p:pic>
      <p:pic>
        <p:nvPicPr>
          <p:cNvPr id="15" name="Imagen 14"/>
          <p:cNvPicPr/>
          <p:nvPr/>
        </p:nvPicPr>
        <p:blipFill>
          <a:blip r:embed="rId6"/>
          <a:stretch>
            <a:fillRect/>
          </a:stretch>
        </p:blipFill>
        <p:spPr>
          <a:xfrm>
            <a:off x="2621280" y="1974847"/>
            <a:ext cx="2926080" cy="3335788"/>
          </a:xfrm>
          <a:prstGeom prst="rect">
            <a:avLst/>
          </a:prstGeom>
        </p:spPr>
      </p:pic>
    </p:spTree>
    <p:extLst>
      <p:ext uri="{BB962C8B-B14F-4D97-AF65-F5344CB8AC3E}">
        <p14:creationId xmlns:p14="http://schemas.microsoft.com/office/powerpoint/2010/main" val="3319467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13</a:t>
            </a:fld>
            <a:endParaRPr lang="es-ES" sz="1600">
              <a:solidFill>
                <a:srgbClr val="888888"/>
              </a:solidFill>
            </a:endParaRPr>
          </a:p>
        </p:txBody>
      </p:sp>
      <p:sp>
        <p:nvSpPr>
          <p:cNvPr id="22" name="18 Rectángulo"/>
          <p:cNvSpPr/>
          <p:nvPr/>
        </p:nvSpPr>
        <p:spPr bwMode="auto">
          <a:xfrm>
            <a:off x="173832" y="205871"/>
            <a:ext cx="3677109"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Desarrollo</a:t>
            </a:r>
            <a:endParaRPr lang="es-EC" sz="3200" b="1" dirty="0">
              <a:solidFill>
                <a:schemeClr val="bg1"/>
              </a:solidFill>
              <a:latin typeface="Calibri" panose="020F0502020204030204" pitchFamily="34" charset="0"/>
            </a:endParaRPr>
          </a:p>
        </p:txBody>
      </p:sp>
      <p:sp>
        <p:nvSpPr>
          <p:cNvPr id="23" name="18 Rectángulo"/>
          <p:cNvSpPr/>
          <p:nvPr/>
        </p:nvSpPr>
        <p:spPr bwMode="auto">
          <a:xfrm>
            <a:off x="3850941" y="205870"/>
            <a:ext cx="3322268"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3. Localización visual de objetos</a:t>
            </a:r>
            <a:endParaRPr lang="es-EC" b="1" dirty="0"/>
          </a:p>
        </p:txBody>
      </p:sp>
      <p:sp>
        <p:nvSpPr>
          <p:cNvPr id="24" name="18 Rectángulo"/>
          <p:cNvSpPr/>
          <p:nvPr/>
        </p:nvSpPr>
        <p:spPr bwMode="auto">
          <a:xfrm>
            <a:off x="7173209" y="200095"/>
            <a:ext cx="2638447" cy="485828"/>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Detección de objetos</a:t>
            </a:r>
            <a:endParaRPr lang="es-EC" b="1" dirty="0"/>
          </a:p>
        </p:txBody>
      </p:sp>
      <p:pic>
        <p:nvPicPr>
          <p:cNvPr id="13" name="Imagen 12"/>
          <p:cNvPicPr/>
          <p:nvPr/>
        </p:nvPicPr>
        <p:blipFill>
          <a:blip r:embed="rId4"/>
          <a:stretch>
            <a:fillRect/>
          </a:stretch>
        </p:blipFill>
        <p:spPr>
          <a:xfrm>
            <a:off x="173832" y="1394999"/>
            <a:ext cx="7583328" cy="4487641"/>
          </a:xfrm>
          <a:prstGeom prst="rect">
            <a:avLst/>
          </a:prstGeom>
        </p:spPr>
      </p:pic>
      <p:pic>
        <p:nvPicPr>
          <p:cNvPr id="14" name="Imagen 13"/>
          <p:cNvPicPr/>
          <p:nvPr/>
        </p:nvPicPr>
        <p:blipFill>
          <a:blip r:embed="rId5"/>
          <a:stretch>
            <a:fillRect/>
          </a:stretch>
        </p:blipFill>
        <p:spPr>
          <a:xfrm>
            <a:off x="7772400" y="838200"/>
            <a:ext cx="3429000" cy="5883275"/>
          </a:xfrm>
          <a:prstGeom prst="rect">
            <a:avLst/>
          </a:prstGeom>
        </p:spPr>
      </p:pic>
    </p:spTree>
    <p:extLst>
      <p:ext uri="{BB962C8B-B14F-4D97-AF65-F5344CB8AC3E}">
        <p14:creationId xmlns:p14="http://schemas.microsoft.com/office/powerpoint/2010/main" val="2557412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14</a:t>
            </a:fld>
            <a:endParaRPr lang="es-ES" sz="1600">
              <a:solidFill>
                <a:srgbClr val="888888"/>
              </a:solidFill>
            </a:endParaRPr>
          </a:p>
        </p:txBody>
      </p:sp>
      <p:sp>
        <p:nvSpPr>
          <p:cNvPr id="22" name="18 Rectángulo"/>
          <p:cNvSpPr/>
          <p:nvPr/>
        </p:nvSpPr>
        <p:spPr bwMode="auto">
          <a:xfrm>
            <a:off x="173832" y="205871"/>
            <a:ext cx="3677109"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Desarrollo</a:t>
            </a:r>
            <a:endParaRPr lang="es-EC" sz="3200" b="1" dirty="0">
              <a:solidFill>
                <a:schemeClr val="bg1"/>
              </a:solidFill>
              <a:latin typeface="Calibri" panose="020F0502020204030204" pitchFamily="34" charset="0"/>
            </a:endParaRPr>
          </a:p>
        </p:txBody>
      </p:sp>
      <p:sp>
        <p:nvSpPr>
          <p:cNvPr id="23" name="18 Rectángulo"/>
          <p:cNvSpPr/>
          <p:nvPr/>
        </p:nvSpPr>
        <p:spPr bwMode="auto">
          <a:xfrm>
            <a:off x="3850941" y="200096"/>
            <a:ext cx="3197497" cy="485828"/>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a:t>
            </a:r>
            <a:r>
              <a:rPr lang="es-EC" b="1" dirty="0"/>
              <a:t>4</a:t>
            </a:r>
            <a:r>
              <a:rPr lang="es-EC" b="1" dirty="0" smtClean="0"/>
              <a:t>. Localización de robots</a:t>
            </a:r>
            <a:endParaRPr lang="es-EC" b="1" dirty="0"/>
          </a:p>
        </p:txBody>
      </p:sp>
      <p:sp>
        <p:nvSpPr>
          <p:cNvPr id="24" name="18 Rectángulo"/>
          <p:cNvSpPr/>
          <p:nvPr/>
        </p:nvSpPr>
        <p:spPr bwMode="auto">
          <a:xfrm>
            <a:off x="7048439" y="200094"/>
            <a:ext cx="2763218" cy="485829"/>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Estimación de posición RSSI</a:t>
            </a:r>
            <a:endParaRPr lang="es-EC" b="1" dirty="0"/>
          </a:p>
        </p:txBody>
      </p:sp>
      <p:pic>
        <p:nvPicPr>
          <p:cNvPr id="2" name="Imagen 1"/>
          <p:cNvPicPr>
            <a:picLocks noChangeAspect="1"/>
          </p:cNvPicPr>
          <p:nvPr/>
        </p:nvPicPr>
        <p:blipFill>
          <a:blip r:embed="rId4"/>
          <a:stretch>
            <a:fillRect/>
          </a:stretch>
        </p:blipFill>
        <p:spPr>
          <a:xfrm>
            <a:off x="1094882" y="998220"/>
            <a:ext cx="5443553" cy="5461000"/>
          </a:xfrm>
          <a:prstGeom prst="rect">
            <a:avLst/>
          </a:prstGeom>
        </p:spPr>
      </p:pic>
      <p:pic>
        <p:nvPicPr>
          <p:cNvPr id="10" name="Imagen 9"/>
          <p:cNvPicPr/>
          <p:nvPr/>
        </p:nvPicPr>
        <p:blipFill>
          <a:blip r:embed="rId5"/>
          <a:stretch>
            <a:fillRect/>
          </a:stretch>
        </p:blipFill>
        <p:spPr>
          <a:xfrm>
            <a:off x="7229157" y="998220"/>
            <a:ext cx="1787525" cy="5723255"/>
          </a:xfrm>
          <a:prstGeom prst="rect">
            <a:avLst/>
          </a:prstGeom>
        </p:spPr>
      </p:pic>
    </p:spTree>
    <p:extLst>
      <p:ext uri="{BB962C8B-B14F-4D97-AF65-F5344CB8AC3E}">
        <p14:creationId xmlns:p14="http://schemas.microsoft.com/office/powerpoint/2010/main" val="4005633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15</a:t>
            </a:fld>
            <a:endParaRPr lang="es-ES" sz="1600">
              <a:solidFill>
                <a:srgbClr val="888888"/>
              </a:solidFill>
            </a:endParaRPr>
          </a:p>
        </p:txBody>
      </p:sp>
      <p:sp>
        <p:nvSpPr>
          <p:cNvPr id="22" name="18 Rectángulo"/>
          <p:cNvSpPr/>
          <p:nvPr/>
        </p:nvSpPr>
        <p:spPr bwMode="auto">
          <a:xfrm>
            <a:off x="173832" y="205871"/>
            <a:ext cx="3677109"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Desarrollo</a:t>
            </a:r>
            <a:endParaRPr lang="es-EC" sz="3200" b="1" dirty="0">
              <a:solidFill>
                <a:schemeClr val="bg1"/>
              </a:solidFill>
              <a:latin typeface="Calibri" panose="020F0502020204030204" pitchFamily="34" charset="0"/>
            </a:endParaRPr>
          </a:p>
        </p:txBody>
      </p:sp>
      <p:sp>
        <p:nvSpPr>
          <p:cNvPr id="23" name="18 Rectángulo"/>
          <p:cNvSpPr/>
          <p:nvPr/>
        </p:nvSpPr>
        <p:spPr bwMode="auto">
          <a:xfrm>
            <a:off x="3850941" y="200096"/>
            <a:ext cx="3197497" cy="485828"/>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a:t>
            </a:r>
            <a:r>
              <a:rPr lang="es-EC" b="1" dirty="0"/>
              <a:t>4</a:t>
            </a:r>
            <a:r>
              <a:rPr lang="es-EC" b="1" dirty="0" smtClean="0"/>
              <a:t>. Localización de robots</a:t>
            </a:r>
            <a:endParaRPr lang="es-EC" b="1" dirty="0"/>
          </a:p>
        </p:txBody>
      </p:sp>
      <p:sp>
        <p:nvSpPr>
          <p:cNvPr id="24" name="18 Rectángulo"/>
          <p:cNvSpPr/>
          <p:nvPr/>
        </p:nvSpPr>
        <p:spPr bwMode="auto">
          <a:xfrm>
            <a:off x="7048439" y="200094"/>
            <a:ext cx="2763218" cy="485829"/>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err="1" smtClean="0"/>
              <a:t>Fingerpoint</a:t>
            </a:r>
            <a:endParaRPr lang="es-EC" b="1" dirty="0"/>
          </a:p>
        </p:txBody>
      </p:sp>
      <p:pic>
        <p:nvPicPr>
          <p:cNvPr id="9" name="Imagen 8"/>
          <p:cNvPicPr/>
          <p:nvPr/>
        </p:nvPicPr>
        <p:blipFill>
          <a:blip r:embed="rId4"/>
          <a:stretch>
            <a:fillRect/>
          </a:stretch>
        </p:blipFill>
        <p:spPr>
          <a:xfrm>
            <a:off x="173832" y="1204277"/>
            <a:ext cx="5424170" cy="4937125"/>
          </a:xfrm>
          <a:prstGeom prst="rect">
            <a:avLst/>
          </a:prstGeom>
        </p:spPr>
      </p:pic>
      <p:pic>
        <p:nvPicPr>
          <p:cNvPr id="11" name="Imagen 10"/>
          <p:cNvPicPr/>
          <p:nvPr/>
        </p:nvPicPr>
        <p:blipFill>
          <a:blip r:embed="rId5"/>
          <a:stretch>
            <a:fillRect/>
          </a:stretch>
        </p:blipFill>
        <p:spPr>
          <a:xfrm>
            <a:off x="6039544" y="846136"/>
            <a:ext cx="5142111" cy="5653405"/>
          </a:xfrm>
          <a:prstGeom prst="rect">
            <a:avLst/>
          </a:prstGeom>
        </p:spPr>
      </p:pic>
    </p:spTree>
    <p:extLst>
      <p:ext uri="{BB962C8B-B14F-4D97-AF65-F5344CB8AC3E}">
        <p14:creationId xmlns:p14="http://schemas.microsoft.com/office/powerpoint/2010/main" val="385042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8610600" y="6463665"/>
            <a:ext cx="2743200" cy="365125"/>
          </a:xfrm>
        </p:spPr>
        <p:txBody>
          <a:bodyPr/>
          <a:lstStyle/>
          <a:p>
            <a:pPr>
              <a:defRPr/>
            </a:pPr>
            <a:fld id="{E8D88C74-0DDE-8F40-A44E-D6CE8BB2242F}" type="slidenum">
              <a:rPr lang="es-ES" smtClean="0"/>
              <a:pPr>
                <a:defRPr/>
              </a:pPr>
              <a:t>16</a:t>
            </a:fld>
            <a:endParaRPr lang="es-ES" sz="1600">
              <a:solidFill>
                <a:srgbClr val="888888"/>
              </a:solidFill>
            </a:endParaRPr>
          </a:p>
        </p:txBody>
      </p:sp>
      <p:sp>
        <p:nvSpPr>
          <p:cNvPr id="22" name="18 Rectángulo"/>
          <p:cNvSpPr/>
          <p:nvPr/>
        </p:nvSpPr>
        <p:spPr bwMode="auto">
          <a:xfrm>
            <a:off x="173832" y="205871"/>
            <a:ext cx="3677109"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Desarrollo</a:t>
            </a:r>
            <a:endParaRPr lang="es-EC" sz="3200" b="1" dirty="0">
              <a:solidFill>
                <a:schemeClr val="bg1"/>
              </a:solidFill>
              <a:latin typeface="Calibri" panose="020F0502020204030204" pitchFamily="34" charset="0"/>
            </a:endParaRPr>
          </a:p>
        </p:txBody>
      </p:sp>
      <p:sp>
        <p:nvSpPr>
          <p:cNvPr id="23" name="18 Rectángulo"/>
          <p:cNvSpPr/>
          <p:nvPr/>
        </p:nvSpPr>
        <p:spPr bwMode="auto">
          <a:xfrm>
            <a:off x="3850941" y="200096"/>
            <a:ext cx="4759659" cy="485828"/>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5. Planificación y seguimiento de trayectoria</a:t>
            </a:r>
            <a:endParaRPr lang="es-EC" b="1" dirty="0"/>
          </a:p>
        </p:txBody>
      </p:sp>
      <p:sp>
        <p:nvSpPr>
          <p:cNvPr id="24" name="18 Rectángulo"/>
          <p:cNvSpPr/>
          <p:nvPr/>
        </p:nvSpPr>
        <p:spPr bwMode="auto">
          <a:xfrm>
            <a:off x="8621062" y="200095"/>
            <a:ext cx="1086818" cy="485829"/>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RRT</a:t>
            </a:r>
            <a:endParaRPr lang="es-EC" b="1" dirty="0"/>
          </a:p>
        </p:txBody>
      </p:sp>
      <p:pic>
        <p:nvPicPr>
          <p:cNvPr id="10" name="Imagen 9"/>
          <p:cNvPicPr/>
          <p:nvPr/>
        </p:nvPicPr>
        <p:blipFill>
          <a:blip r:embed="rId4"/>
          <a:stretch>
            <a:fillRect/>
          </a:stretch>
        </p:blipFill>
        <p:spPr>
          <a:xfrm>
            <a:off x="173832" y="1310640"/>
            <a:ext cx="6348888" cy="4556760"/>
          </a:xfrm>
          <a:prstGeom prst="rect">
            <a:avLst/>
          </a:prstGeom>
        </p:spPr>
      </p:pic>
      <p:pic>
        <p:nvPicPr>
          <p:cNvPr id="13" name="Imagen 12" descr="D:\Archivos_Tesis\prueba_recolor\p_7.3.jpg"/>
          <p:cNvPicPr/>
          <p:nvPr/>
        </p:nvPicPr>
        <p:blipFill rotWithShape="1">
          <a:blip r:embed="rId5">
            <a:extLst>
              <a:ext uri="{28A0092B-C50C-407E-A947-70E740481C1C}">
                <a14:useLocalDpi xmlns:a14="http://schemas.microsoft.com/office/drawing/2010/main" val="0"/>
              </a:ext>
            </a:extLst>
          </a:blip>
          <a:srcRect l="5671" t="23566" r="62145" b="14301"/>
          <a:stretch/>
        </p:blipFill>
        <p:spPr bwMode="auto">
          <a:xfrm>
            <a:off x="6862445" y="1088831"/>
            <a:ext cx="2505710" cy="1921510"/>
          </a:xfrm>
          <a:prstGeom prst="rect">
            <a:avLst/>
          </a:prstGeom>
          <a:noFill/>
          <a:ln>
            <a:noFill/>
          </a:ln>
          <a:extLst>
            <a:ext uri="{53640926-AAD7-44D8-BBD7-CCE9431645EC}">
              <a14:shadowObscured xmlns:a14="http://schemas.microsoft.com/office/drawing/2010/main"/>
            </a:ext>
          </a:extLst>
        </p:spPr>
      </p:pic>
      <p:pic>
        <p:nvPicPr>
          <p:cNvPr id="14" name="Imagen 13" descr="D:\Archivos_Tesis\prueba_recolor\p_7.4.jpg"/>
          <p:cNvPicPr/>
          <p:nvPr/>
        </p:nvPicPr>
        <p:blipFill rotWithShape="1">
          <a:blip r:embed="rId6">
            <a:extLst>
              <a:ext uri="{28A0092B-C50C-407E-A947-70E740481C1C}">
                <a14:useLocalDpi xmlns:a14="http://schemas.microsoft.com/office/drawing/2010/main" val="0"/>
              </a:ext>
            </a:extLst>
          </a:blip>
          <a:srcRect l="6807" t="24602" r="62286" b="21040"/>
          <a:stretch/>
        </p:blipFill>
        <p:spPr bwMode="auto">
          <a:xfrm>
            <a:off x="9582973" y="1059621"/>
            <a:ext cx="2531110" cy="1950720"/>
          </a:xfrm>
          <a:prstGeom prst="rect">
            <a:avLst/>
          </a:prstGeom>
          <a:noFill/>
          <a:ln>
            <a:noFill/>
          </a:ln>
          <a:extLst>
            <a:ext uri="{53640926-AAD7-44D8-BBD7-CCE9431645EC}">
              <a14:shadowObscured xmlns:a14="http://schemas.microsoft.com/office/drawing/2010/main"/>
            </a:ext>
          </a:extLst>
        </p:spPr>
      </p:pic>
      <p:pic>
        <p:nvPicPr>
          <p:cNvPr id="11" name="Imagen 10"/>
          <p:cNvPicPr/>
          <p:nvPr/>
        </p:nvPicPr>
        <p:blipFill rotWithShape="1">
          <a:blip r:embed="rId7"/>
          <a:srcRect l="7017" t="16265" r="8304" b="11367"/>
          <a:stretch/>
        </p:blipFill>
        <p:spPr bwMode="auto">
          <a:xfrm>
            <a:off x="6702425" y="3629563"/>
            <a:ext cx="2665730" cy="1963517"/>
          </a:xfrm>
          <a:prstGeom prst="rect">
            <a:avLst/>
          </a:prstGeom>
          <a:ln>
            <a:noFill/>
          </a:ln>
          <a:extLst>
            <a:ext uri="{53640926-AAD7-44D8-BBD7-CCE9431645EC}">
              <a14:shadowObscured xmlns:a14="http://schemas.microsoft.com/office/drawing/2010/main"/>
            </a:ext>
          </a:extLst>
        </p:spPr>
      </p:pic>
      <p:pic>
        <p:nvPicPr>
          <p:cNvPr id="12" name="Imagen 11"/>
          <p:cNvPicPr/>
          <p:nvPr/>
        </p:nvPicPr>
        <p:blipFill rotWithShape="1">
          <a:blip r:embed="rId8"/>
          <a:srcRect l="6379" t="16477" r="8463" b="11317"/>
          <a:stretch/>
        </p:blipFill>
        <p:spPr bwMode="auto">
          <a:xfrm>
            <a:off x="9400728" y="3629563"/>
            <a:ext cx="2713355" cy="19554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3301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17</a:t>
            </a:fld>
            <a:endParaRPr lang="es-ES" sz="1600">
              <a:solidFill>
                <a:srgbClr val="888888"/>
              </a:solidFill>
            </a:endParaRPr>
          </a:p>
        </p:txBody>
      </p:sp>
      <p:sp>
        <p:nvSpPr>
          <p:cNvPr id="22" name="18 Rectángulo"/>
          <p:cNvSpPr/>
          <p:nvPr/>
        </p:nvSpPr>
        <p:spPr bwMode="auto">
          <a:xfrm>
            <a:off x="173832" y="205871"/>
            <a:ext cx="3677109"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Desarrollo</a:t>
            </a:r>
            <a:endParaRPr lang="es-EC" sz="3200" b="1" dirty="0">
              <a:solidFill>
                <a:schemeClr val="bg1"/>
              </a:solidFill>
              <a:latin typeface="Calibri" panose="020F0502020204030204" pitchFamily="34" charset="0"/>
            </a:endParaRPr>
          </a:p>
        </p:txBody>
      </p:sp>
      <p:sp>
        <p:nvSpPr>
          <p:cNvPr id="23" name="18 Rectángulo"/>
          <p:cNvSpPr/>
          <p:nvPr/>
        </p:nvSpPr>
        <p:spPr bwMode="auto">
          <a:xfrm>
            <a:off x="3850941" y="200096"/>
            <a:ext cx="4759659" cy="485828"/>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 5. Planificación y seguimiento de trayectoria</a:t>
            </a:r>
            <a:endParaRPr lang="es-EC" b="1" dirty="0"/>
          </a:p>
        </p:txBody>
      </p:sp>
      <p:sp>
        <p:nvSpPr>
          <p:cNvPr id="24" name="18 Rectángulo"/>
          <p:cNvSpPr/>
          <p:nvPr/>
        </p:nvSpPr>
        <p:spPr bwMode="auto">
          <a:xfrm>
            <a:off x="8621062" y="200095"/>
            <a:ext cx="1086818" cy="485829"/>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endParaRPr lang="es-EC" b="1" dirty="0"/>
          </a:p>
        </p:txBody>
      </p:sp>
      <p:pic>
        <p:nvPicPr>
          <p:cNvPr id="16" name="Imagen 15"/>
          <p:cNvPicPr>
            <a:picLocks noChangeAspect="1"/>
          </p:cNvPicPr>
          <p:nvPr/>
        </p:nvPicPr>
        <p:blipFill>
          <a:blip r:embed="rId4"/>
          <a:stretch>
            <a:fillRect/>
          </a:stretch>
        </p:blipFill>
        <p:spPr>
          <a:xfrm>
            <a:off x="2725571" y="936625"/>
            <a:ext cx="6438900" cy="5419725"/>
          </a:xfrm>
          <a:prstGeom prst="rect">
            <a:avLst/>
          </a:prstGeom>
        </p:spPr>
      </p:pic>
    </p:spTree>
    <p:extLst>
      <p:ext uri="{BB962C8B-B14F-4D97-AF65-F5344CB8AC3E}">
        <p14:creationId xmlns:p14="http://schemas.microsoft.com/office/powerpoint/2010/main" val="754068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4" name="18 Rectángulo"/>
          <p:cNvSpPr/>
          <p:nvPr/>
        </p:nvSpPr>
        <p:spPr bwMode="auto">
          <a:xfrm>
            <a:off x="173832" y="205871"/>
            <a:ext cx="9637824"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r>
              <a:rPr lang="es-EC" sz="3200" b="1" dirty="0" smtClean="0">
                <a:solidFill>
                  <a:schemeClr val="bg1"/>
                </a:solidFill>
                <a:latin typeface="Calibri" panose="020F0502020204030204" pitchFamily="34" charset="0"/>
              </a:rPr>
              <a:t>  Pruebas de funcionamiento</a:t>
            </a:r>
            <a:endParaRPr lang="es-EC" sz="3200" b="1" dirty="0">
              <a:solidFill>
                <a:schemeClr val="bg1"/>
              </a:solidFill>
              <a:latin typeface="Calibri" panose="020F0502020204030204" pitchFamily="34" charset="0"/>
            </a:endParaRPr>
          </a:p>
        </p:txBody>
      </p:sp>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18</a:t>
            </a:fld>
            <a:endParaRPr lang="es-ES" sz="1600" dirty="0">
              <a:solidFill>
                <a:srgbClr val="888888"/>
              </a:solidFill>
            </a:endParaRPr>
          </a:p>
        </p:txBody>
      </p:sp>
      <p:sp>
        <p:nvSpPr>
          <p:cNvPr id="13" name="18 Rectángulo"/>
          <p:cNvSpPr/>
          <p:nvPr/>
        </p:nvSpPr>
        <p:spPr bwMode="auto">
          <a:xfrm>
            <a:off x="7696199" y="200095"/>
            <a:ext cx="2115457" cy="480159"/>
          </a:xfrm>
          <a:prstGeom prst="rect">
            <a:avLst/>
          </a:prstGeom>
          <a:solidFill>
            <a:schemeClr val="accent2">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r>
              <a:rPr lang="es-EC" b="1" dirty="0" smtClean="0"/>
              <a:t>Tiempo de ejecución del sistema</a:t>
            </a:r>
            <a:endParaRPr lang="es-EC" b="1" dirty="0"/>
          </a:p>
        </p:txBody>
      </p:sp>
      <p:graphicFrame>
        <p:nvGraphicFramePr>
          <p:cNvPr id="2" name="Tabla 1"/>
          <p:cNvGraphicFramePr>
            <a:graphicFrameLocks noGrp="1"/>
          </p:cNvGraphicFramePr>
          <p:nvPr>
            <p:extLst>
              <p:ext uri="{D42A27DB-BD31-4B8C-83A1-F6EECF244321}">
                <p14:modId xmlns:p14="http://schemas.microsoft.com/office/powerpoint/2010/main" val="2794897562"/>
              </p:ext>
            </p:extLst>
          </p:nvPr>
        </p:nvGraphicFramePr>
        <p:xfrm>
          <a:off x="310307" y="845184"/>
          <a:ext cx="9501349" cy="5693728"/>
        </p:xfrm>
        <a:graphic>
          <a:graphicData uri="http://schemas.openxmlformats.org/drawingml/2006/table">
            <a:tbl>
              <a:tblPr firstRow="1" firstCol="1" bandRow="1"/>
              <a:tblGrid>
                <a:gridCol w="1054409"/>
                <a:gridCol w="1054409"/>
                <a:gridCol w="1049552"/>
                <a:gridCol w="1092309"/>
                <a:gridCol w="1092309"/>
                <a:gridCol w="974721"/>
                <a:gridCol w="1045664"/>
                <a:gridCol w="1068988"/>
                <a:gridCol w="1068988"/>
              </a:tblGrid>
              <a:tr h="740449">
                <a:tc>
                  <a:txBody>
                    <a:bodyPr/>
                    <a:lstStyle/>
                    <a:p>
                      <a:pPr>
                        <a:lnSpc>
                          <a:spcPct val="107000"/>
                        </a:lnSpc>
                        <a:spcAft>
                          <a:spcPts val="0"/>
                        </a:spcAft>
                      </a:pPr>
                      <a:r>
                        <a:rPr lang="es-EC"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Prueba No.</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Color</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Tiempo primera etapa </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s-EC"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Tiempo segunda etapa  parte 1 </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s-EC"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Tiempo segunda etapa parte 2 [s]</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Tiempo tercera etapa parte 1 </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s-EC"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Tiempo tercera etapa parte 2 </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s-EC"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Tiempo total del sistema</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s-EC"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Tiempo total del sistema</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s-EC"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[min]</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47783">
                <a:tc rowSpan="4">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Rojo</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53</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350</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390</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just">
                        <a:lnSpc>
                          <a:spcPct val="150000"/>
                        </a:lnSpc>
                        <a:spcAft>
                          <a:spcPts val="80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826</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just">
                        <a:lnSpc>
                          <a:spcPct val="150000"/>
                        </a:lnSpc>
                        <a:spcAft>
                          <a:spcPts val="80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13.77</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47783">
                <a:tc vMerge="1">
                  <a:txBody>
                    <a:bodyPr/>
                    <a:lstStyle/>
                    <a:p>
                      <a:endParaRPr lang="es-ES"/>
                    </a:p>
                  </a:txBody>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Azul</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45</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250</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172</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just">
                        <a:lnSpc>
                          <a:spcPct val="150000"/>
                        </a:lnSpc>
                        <a:spcAft>
                          <a:spcPts val="80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503</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just">
                        <a:lnSpc>
                          <a:spcPct val="150000"/>
                        </a:lnSpc>
                        <a:spcAft>
                          <a:spcPts val="80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8.38</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47783">
                <a:tc vMerge="1">
                  <a:txBody>
                    <a:bodyPr/>
                    <a:lstStyle/>
                    <a:p>
                      <a:endParaRPr lang="es-ES"/>
                    </a:p>
                  </a:txBody>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Verde</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39</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287</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102</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615</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just">
                        <a:lnSpc>
                          <a:spcPct val="150000"/>
                        </a:lnSpc>
                        <a:spcAft>
                          <a:spcPts val="80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1050</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just">
                        <a:lnSpc>
                          <a:spcPct val="150000"/>
                        </a:lnSpc>
                        <a:spcAft>
                          <a:spcPts val="80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17.50</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353549">
                <a:tc vMerge="1">
                  <a:txBody>
                    <a:bodyPr/>
                    <a:lstStyle/>
                    <a:p>
                      <a:endParaRPr lang="es-ES"/>
                    </a:p>
                  </a:txBody>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Amarillo</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26</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304</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278</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just">
                        <a:lnSpc>
                          <a:spcPct val="150000"/>
                        </a:lnSpc>
                        <a:spcAft>
                          <a:spcPts val="80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636</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just">
                        <a:lnSpc>
                          <a:spcPct val="150000"/>
                        </a:lnSpc>
                        <a:spcAft>
                          <a:spcPts val="80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10.60</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47783">
                <a:tc rowSpan="4">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Rojo</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278</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308</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just">
                        <a:lnSpc>
                          <a:spcPct val="150000"/>
                        </a:lnSpc>
                        <a:spcAft>
                          <a:spcPts val="80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650</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just">
                        <a:lnSpc>
                          <a:spcPct val="150000"/>
                        </a:lnSpc>
                        <a:spcAft>
                          <a:spcPts val="80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10.83</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47783">
                <a:tc vMerge="1">
                  <a:txBody>
                    <a:bodyPr/>
                    <a:lstStyle/>
                    <a:p>
                      <a:endParaRPr lang="es-ES"/>
                    </a:p>
                  </a:txBody>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Azul</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46</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210</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152</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just">
                        <a:lnSpc>
                          <a:spcPct val="150000"/>
                        </a:lnSpc>
                        <a:spcAft>
                          <a:spcPts val="80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432</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just">
                        <a:lnSpc>
                          <a:spcPct val="150000"/>
                        </a:lnSpc>
                        <a:spcAft>
                          <a:spcPts val="80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7.20</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47783">
                <a:tc vMerge="1">
                  <a:txBody>
                    <a:bodyPr/>
                    <a:lstStyle/>
                    <a:p>
                      <a:endParaRPr lang="es-ES"/>
                    </a:p>
                  </a:txBody>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Verde</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375</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83</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659</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just">
                        <a:lnSpc>
                          <a:spcPct val="150000"/>
                        </a:lnSpc>
                        <a:spcAft>
                          <a:spcPts val="80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1162</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just">
                        <a:lnSpc>
                          <a:spcPct val="150000"/>
                        </a:lnSpc>
                        <a:spcAft>
                          <a:spcPts val="80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19.37</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353549">
                <a:tc vMerge="1">
                  <a:txBody>
                    <a:bodyPr/>
                    <a:lstStyle/>
                    <a:p>
                      <a:endParaRPr lang="es-ES"/>
                    </a:p>
                  </a:txBody>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Amarillo</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378</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39</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225</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just">
                        <a:lnSpc>
                          <a:spcPct val="150000"/>
                        </a:lnSpc>
                        <a:spcAft>
                          <a:spcPts val="80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666</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just">
                        <a:lnSpc>
                          <a:spcPct val="150000"/>
                        </a:lnSpc>
                        <a:spcAft>
                          <a:spcPts val="80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11.10</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47783">
                <a:tc rowSpan="4">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Rojo</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50</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312</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359</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just">
                        <a:lnSpc>
                          <a:spcPct val="150000"/>
                        </a:lnSpc>
                        <a:spcAft>
                          <a:spcPts val="80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753</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just">
                        <a:lnSpc>
                          <a:spcPct val="150000"/>
                        </a:lnSpc>
                        <a:spcAft>
                          <a:spcPts val="80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12.55</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47783">
                <a:tc vMerge="1">
                  <a:txBody>
                    <a:bodyPr/>
                    <a:lstStyle/>
                    <a:p>
                      <a:endParaRPr lang="es-ES"/>
                    </a:p>
                  </a:txBody>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Azul</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39</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292</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187</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just">
                        <a:lnSpc>
                          <a:spcPct val="150000"/>
                        </a:lnSpc>
                        <a:spcAft>
                          <a:spcPts val="80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542</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just">
                        <a:lnSpc>
                          <a:spcPct val="150000"/>
                        </a:lnSpc>
                        <a:spcAft>
                          <a:spcPts val="80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9.03</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47783">
                <a:tc vMerge="1">
                  <a:txBody>
                    <a:bodyPr/>
                    <a:lstStyle/>
                    <a:p>
                      <a:endParaRPr lang="es-ES"/>
                    </a:p>
                  </a:txBody>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Verde</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26</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322</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72</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572</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just">
                        <a:lnSpc>
                          <a:spcPct val="150000"/>
                        </a:lnSpc>
                        <a:spcAft>
                          <a:spcPts val="80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1001</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indent="180340" algn="just">
                        <a:lnSpc>
                          <a:spcPct val="150000"/>
                        </a:lnSpc>
                        <a:spcAft>
                          <a:spcPts val="80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16.68</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353549">
                <a:tc vMerge="1">
                  <a:txBody>
                    <a:bodyPr/>
                    <a:lstStyle/>
                    <a:p>
                      <a:endParaRPr lang="es-ES"/>
                    </a:p>
                  </a:txBody>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Amarillo</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309</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46</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251</a:t>
                      </a:r>
                      <a:endParaRPr lang="es-E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80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632</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80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10.53</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946" marR="61946"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5" name="Imagen 14"/>
          <p:cNvPicPr/>
          <p:nvPr/>
        </p:nvPicPr>
        <p:blipFill>
          <a:blip r:embed="rId4"/>
          <a:stretch>
            <a:fillRect/>
          </a:stretch>
        </p:blipFill>
        <p:spPr>
          <a:xfrm>
            <a:off x="1554480" y="1066800"/>
            <a:ext cx="7513320" cy="5151120"/>
          </a:xfrm>
          <a:prstGeom prst="rect">
            <a:avLst/>
          </a:prstGeom>
        </p:spPr>
      </p:pic>
      <p:pic>
        <p:nvPicPr>
          <p:cNvPr id="20" name="Imagen 19"/>
          <p:cNvPicPr/>
          <p:nvPr/>
        </p:nvPicPr>
        <p:blipFill>
          <a:blip r:embed="rId5"/>
          <a:stretch>
            <a:fillRect/>
          </a:stretch>
        </p:blipFill>
        <p:spPr>
          <a:xfrm>
            <a:off x="1554480" y="1066800"/>
            <a:ext cx="7513320" cy="5044440"/>
          </a:xfrm>
          <a:prstGeom prst="rect">
            <a:avLst/>
          </a:prstGeom>
        </p:spPr>
      </p:pic>
    </p:spTree>
    <p:extLst>
      <p:ext uri="{BB962C8B-B14F-4D97-AF65-F5344CB8AC3E}">
        <p14:creationId xmlns:p14="http://schemas.microsoft.com/office/powerpoint/2010/main" val="271750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xit" presetSubtype="10" fill="hold" nodeType="clickEffect">
                                  <p:stCondLst>
                                    <p:cond delay="0"/>
                                  </p:stCondLst>
                                  <p:childTnLst>
                                    <p:animEffect transition="out" filter="randombar(horizontal)">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2000"/>
                                        <p:tgtEl>
                                          <p:spTgt spid="20"/>
                                        </p:tgtEl>
                                      </p:cBhvr>
                                    </p:animEffect>
                                    <p:anim calcmode="lin" valueType="num">
                                      <p:cBhvr>
                                        <p:cTn id="27" dur="2000" fill="hold"/>
                                        <p:tgtEl>
                                          <p:spTgt spid="20"/>
                                        </p:tgtEl>
                                        <p:attrNameLst>
                                          <p:attrName>ppt_w</p:attrName>
                                        </p:attrNameLst>
                                      </p:cBhvr>
                                      <p:tavLst>
                                        <p:tav tm="0" fmla="#ppt_w*sin(2.5*pi*$)">
                                          <p:val>
                                            <p:fltVal val="0"/>
                                          </p:val>
                                        </p:tav>
                                        <p:tav tm="100000">
                                          <p:val>
                                            <p:fltVal val="1"/>
                                          </p:val>
                                        </p:tav>
                                      </p:tavLst>
                                    </p:anim>
                                    <p:anim calcmode="lin" valueType="num">
                                      <p:cBhvr>
                                        <p:cTn id="28" dur="2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6">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Conclusiones y Recomendaciones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03243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19</a:t>
            </a:fld>
            <a:endParaRPr lang="es-ES" sz="1600">
              <a:solidFill>
                <a:srgbClr val="888888"/>
              </a:solidFill>
            </a:endParaRPr>
          </a:p>
        </p:txBody>
      </p:sp>
      <mc:AlternateContent xmlns:mc="http://schemas.openxmlformats.org/markup-compatibility/2006" xmlns:a14="http://schemas.microsoft.com/office/drawing/2010/main">
        <mc:Choice Requires="a14">
          <p:sp>
            <p:nvSpPr>
              <p:cNvPr id="5" name="Rectángulo 4"/>
              <p:cNvSpPr/>
              <p:nvPr/>
            </p:nvSpPr>
            <p:spPr>
              <a:xfrm>
                <a:off x="543404" y="1087137"/>
                <a:ext cx="11145158" cy="4867999"/>
              </a:xfrm>
              <a:prstGeom prst="rect">
                <a:avLst/>
              </a:prstGeom>
            </p:spPr>
            <p:txBody>
              <a:bodyPr wrap="square">
                <a:spAutoFit/>
              </a:bodyPr>
              <a:lstStyle/>
              <a:p>
                <a:pPr indent="180340" algn="just">
                  <a:lnSpc>
                    <a:spcPct val="150000"/>
                  </a:lnSpc>
                  <a:spcAft>
                    <a:spcPts val="800"/>
                  </a:spcAft>
                </a:pPr>
                <a:r>
                  <a:rPr lang="es-EC" dirty="0">
                    <a:latin typeface="Times New Roman" panose="02020603050405020304" pitchFamily="18" charset="0"/>
                    <a:ea typeface="Calibri" panose="020F0502020204030204" pitchFamily="34" charset="0"/>
                  </a:rPr>
                  <a:t>Se diseñó e implementó un sistema centralizado para la cooperación de 5 robots en un ambiente controlado de </a:t>
                </a:r>
                <a14:m>
                  <m:oMath xmlns:m="http://schemas.openxmlformats.org/officeDocument/2006/math">
                    <m:r>
                      <a:rPr lang="es-EC" i="1">
                        <a:effectLst/>
                        <a:latin typeface="Cambria Math" panose="02040503050406030204" pitchFamily="18" charset="0"/>
                        <a:ea typeface="Calibri" panose="020F0502020204030204" pitchFamily="34" charset="0"/>
                      </a:rPr>
                      <m:t>1.5</m:t>
                    </m:r>
                    <m:sSup>
                      <m:sSupPr>
                        <m:ctrlPr>
                          <a:rPr lang="es-ES" i="1">
                            <a:effectLst/>
                            <a:latin typeface="Cambria Math" panose="02040503050406030204" pitchFamily="18" charset="0"/>
                            <a:ea typeface="Calibri" panose="020F0502020204030204" pitchFamily="34" charset="0"/>
                          </a:rPr>
                        </m:ctrlPr>
                      </m:sSupPr>
                      <m:e>
                        <m:r>
                          <a:rPr lang="es-EC" i="1">
                            <a:effectLst/>
                            <a:latin typeface="Cambria Math" panose="02040503050406030204" pitchFamily="18" charset="0"/>
                            <a:ea typeface="Calibri" panose="020F0502020204030204" pitchFamily="34" charset="0"/>
                          </a:rPr>
                          <m:t>𝑚</m:t>
                        </m:r>
                      </m:e>
                      <m:sup>
                        <m:r>
                          <a:rPr lang="es-EC" i="1">
                            <a:effectLst/>
                            <a:latin typeface="Cambria Math" panose="02040503050406030204" pitchFamily="18" charset="0"/>
                            <a:ea typeface="Calibri" panose="020F0502020204030204" pitchFamily="34" charset="0"/>
                          </a:rPr>
                          <m:t>2</m:t>
                        </m:r>
                      </m:sup>
                    </m:sSup>
                  </m:oMath>
                </a14:m>
                <a:r>
                  <a:rPr lang="es-EC" dirty="0">
                    <a:effectLst/>
                    <a:latin typeface="Times New Roman" panose="02020603050405020304" pitchFamily="18" charset="0"/>
                    <a:ea typeface="Calibri" panose="020F0502020204030204" pitchFamily="34" charset="0"/>
                  </a:rPr>
                  <a:t>, donde se manejó la jerarquía de un robot como guía para detectar los objetos a moverse y dar las posiciones a una estación central de procesamiento, seguido por cuatro obreros que realizan la tarea de llevar dichos objetos a la pared correspondiente.</a:t>
                </a:r>
                <a:endParaRPr lang="es-ES" dirty="0">
                  <a:effectLst/>
                  <a:latin typeface="Times New Roman" panose="02020603050405020304" pitchFamily="18" charset="0"/>
                  <a:ea typeface="Calibri" panose="020F0502020204030204" pitchFamily="34" charset="0"/>
                </a:endParaRPr>
              </a:p>
              <a:p>
                <a:pPr indent="180340" algn="just">
                  <a:lnSpc>
                    <a:spcPct val="150000"/>
                  </a:lnSpc>
                  <a:spcAft>
                    <a:spcPts val="800"/>
                  </a:spcAft>
                </a:pPr>
                <a:r>
                  <a:rPr lang="es-EC" dirty="0">
                    <a:effectLst/>
                    <a:latin typeface="Times New Roman" panose="02020603050405020304" pitchFamily="18" charset="0"/>
                    <a:ea typeface="Calibri" panose="020F0502020204030204" pitchFamily="34" charset="0"/>
                  </a:rPr>
                  <a:t>La comunicación entre los robots y la estación central de procesamiento se realizó mediante señales WiFi con la incorporación de módulos NodeMCU que permiten crear puntos de acceso independientes y conectarse a otras redes, de manera que cada robot puede trabajar conectándose a una red establecida para el sistema dando una topología estrella para el sistema multi-robot cooperativo.</a:t>
                </a:r>
                <a:endParaRPr lang="es-ES" dirty="0">
                  <a:effectLst/>
                  <a:latin typeface="Times New Roman" panose="02020603050405020304" pitchFamily="18" charset="0"/>
                  <a:ea typeface="Calibri" panose="020F0502020204030204" pitchFamily="34" charset="0"/>
                </a:endParaRPr>
              </a:p>
              <a:p>
                <a:pPr indent="180340" algn="just">
                  <a:lnSpc>
                    <a:spcPct val="150000"/>
                  </a:lnSpc>
                  <a:spcAft>
                    <a:spcPts val="800"/>
                  </a:spcAft>
                </a:pPr>
                <a:r>
                  <a:rPr lang="es-EC" dirty="0">
                    <a:effectLst/>
                    <a:latin typeface="Times New Roman" panose="02020603050405020304" pitchFamily="18" charset="0"/>
                    <a:ea typeface="Calibri" panose="020F0502020204030204" pitchFamily="34" charset="0"/>
                  </a:rPr>
                  <a:t>Para solventar la localización de objetos se realizó un sistema de reconocimiento basado en visión por computador para 4 diferentes  patrones, entre los cuales se detectan objetos amarillos, verdes, azules y rojos que son capturados visualmente mediante una cámara empotrada en el robot guía</a:t>
                </a:r>
                <a:r>
                  <a:rPr lang="es-EC" dirty="0" smtClean="0">
                    <a:effectLst/>
                    <a:latin typeface="Times New Roman" panose="02020603050405020304" pitchFamily="18" charset="0"/>
                    <a:ea typeface="Calibri" panose="020F0502020204030204" pitchFamily="34" charset="0"/>
                  </a:rPr>
                  <a:t>.</a:t>
                </a:r>
                <a:endParaRPr lang="es-ES" dirty="0">
                  <a:effectLst/>
                  <a:latin typeface="Times New Roman" panose="02020603050405020304" pitchFamily="18" charset="0"/>
                  <a:ea typeface="Calibri" panose="020F0502020204030204" pitchFamily="34"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543404" y="1087137"/>
                <a:ext cx="11145158" cy="4867999"/>
              </a:xfrm>
              <a:prstGeom prst="rect">
                <a:avLst/>
              </a:prstGeom>
              <a:blipFill rotWithShape="0">
                <a:blip r:embed="rId3"/>
                <a:stretch>
                  <a:fillRect l="-438" r="-492"/>
                </a:stretch>
              </a:blipFill>
            </p:spPr>
            <p:txBody>
              <a:bodyPr/>
              <a:lstStyle/>
              <a:p>
                <a:r>
                  <a:rPr lang="es-ES">
                    <a:noFill/>
                  </a:rPr>
                  <a:t> </a:t>
                </a:r>
              </a:p>
            </p:txBody>
          </p:sp>
        </mc:Fallback>
      </mc:AlternateContent>
    </p:spTree>
    <p:extLst>
      <p:ext uri="{BB962C8B-B14F-4D97-AF65-F5344CB8AC3E}">
        <p14:creationId xmlns:p14="http://schemas.microsoft.com/office/powerpoint/2010/main" val="3619288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930"/>
            <a:ext cx="122555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Contenido</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a:t>
            </a:fld>
            <a:endParaRPr lang="es-ES" sz="1600">
              <a:solidFill>
                <a:srgbClr val="888888"/>
              </a:solidFill>
            </a:endParaRPr>
          </a:p>
        </p:txBody>
      </p:sp>
      <p:sp>
        <p:nvSpPr>
          <p:cNvPr id="2" name="CuadroTexto 1"/>
          <p:cNvSpPr txBox="1"/>
          <p:nvPr/>
        </p:nvSpPr>
        <p:spPr>
          <a:xfrm>
            <a:off x="1488460" y="1461491"/>
            <a:ext cx="9183044" cy="400110"/>
          </a:xfrm>
          <a:prstGeom prst="rect">
            <a:avLst/>
          </a:prstGeom>
          <a:noFill/>
          <a:ln w="38100">
            <a:solidFill>
              <a:schemeClr val="bg2">
                <a:lumMod val="25000"/>
              </a:schemeClr>
            </a:solidFill>
          </a:ln>
        </p:spPr>
        <p:txBody>
          <a:bodyPr wrap="square" rtlCol="0">
            <a:spAutoFit/>
          </a:bodyPr>
          <a:lstStyle/>
          <a:p>
            <a:pPr algn="ctr"/>
            <a:r>
              <a:rPr lang="es-EC" sz="2000" b="1" dirty="0" smtClean="0"/>
              <a:t>Antecedentes, objetivo y conceptos básicos</a:t>
            </a:r>
            <a:endParaRPr lang="es-EC" sz="2000" b="1" dirty="0"/>
          </a:p>
        </p:txBody>
      </p:sp>
      <p:sp>
        <p:nvSpPr>
          <p:cNvPr id="12" name="CuadroTexto 11"/>
          <p:cNvSpPr txBox="1"/>
          <p:nvPr/>
        </p:nvSpPr>
        <p:spPr>
          <a:xfrm>
            <a:off x="1488460" y="1971596"/>
            <a:ext cx="9183044" cy="400110"/>
          </a:xfrm>
          <a:prstGeom prst="rect">
            <a:avLst/>
          </a:prstGeom>
          <a:noFill/>
          <a:ln w="38100">
            <a:solidFill>
              <a:schemeClr val="bg2">
                <a:lumMod val="25000"/>
              </a:schemeClr>
            </a:solidFill>
          </a:ln>
        </p:spPr>
        <p:txBody>
          <a:bodyPr wrap="square" rtlCol="0">
            <a:spAutoFit/>
          </a:bodyPr>
          <a:lstStyle/>
          <a:p>
            <a:pPr algn="ctr"/>
            <a:r>
              <a:rPr lang="es-EC" sz="2000" b="1" dirty="0" smtClean="0"/>
              <a:t>Desarrollo del Proyecto</a:t>
            </a:r>
            <a:endParaRPr lang="es-EC" sz="2000" b="1" dirty="0"/>
          </a:p>
        </p:txBody>
      </p:sp>
      <p:sp>
        <p:nvSpPr>
          <p:cNvPr id="13" name="CuadroTexto 12"/>
          <p:cNvSpPr txBox="1"/>
          <p:nvPr/>
        </p:nvSpPr>
        <p:spPr>
          <a:xfrm>
            <a:off x="1488460" y="2541467"/>
            <a:ext cx="9183044" cy="400110"/>
          </a:xfrm>
          <a:prstGeom prst="rect">
            <a:avLst/>
          </a:prstGeom>
          <a:noFill/>
          <a:ln w="38100">
            <a:solidFill>
              <a:schemeClr val="bg2">
                <a:lumMod val="25000"/>
              </a:schemeClr>
            </a:solidFill>
          </a:ln>
        </p:spPr>
        <p:txBody>
          <a:bodyPr wrap="square" rtlCol="0">
            <a:spAutoFit/>
          </a:bodyPr>
          <a:lstStyle/>
          <a:p>
            <a:pPr algn="ctr"/>
            <a:r>
              <a:rPr lang="es-EC" sz="2000" b="1" dirty="0" smtClean="0"/>
              <a:t>Pruebas y Resultados</a:t>
            </a:r>
            <a:endParaRPr lang="es-EC" sz="2000" b="1" dirty="0"/>
          </a:p>
        </p:txBody>
      </p:sp>
      <p:sp>
        <p:nvSpPr>
          <p:cNvPr id="14" name="CuadroTexto 13"/>
          <p:cNvSpPr txBox="1"/>
          <p:nvPr/>
        </p:nvSpPr>
        <p:spPr>
          <a:xfrm>
            <a:off x="1488460" y="3111338"/>
            <a:ext cx="9183044" cy="400110"/>
          </a:xfrm>
          <a:prstGeom prst="rect">
            <a:avLst/>
          </a:prstGeom>
          <a:noFill/>
          <a:ln w="38100">
            <a:solidFill>
              <a:schemeClr val="bg2">
                <a:lumMod val="25000"/>
              </a:schemeClr>
            </a:solidFill>
          </a:ln>
        </p:spPr>
        <p:txBody>
          <a:bodyPr wrap="square" rtlCol="0">
            <a:spAutoFit/>
          </a:bodyPr>
          <a:lstStyle/>
          <a:p>
            <a:pPr algn="ctr"/>
            <a:r>
              <a:rPr lang="es-EC" sz="2000" b="1" dirty="0" smtClean="0"/>
              <a:t>Conclusiones y recomendaciones</a:t>
            </a:r>
            <a:endParaRPr lang="es-EC" sz="2000" b="1" dirty="0"/>
          </a:p>
        </p:txBody>
      </p:sp>
      <p:sp>
        <p:nvSpPr>
          <p:cNvPr id="15" name="CuadroTexto 14"/>
          <p:cNvSpPr txBox="1"/>
          <p:nvPr/>
        </p:nvSpPr>
        <p:spPr>
          <a:xfrm>
            <a:off x="1488460" y="3724351"/>
            <a:ext cx="9183044" cy="400110"/>
          </a:xfrm>
          <a:prstGeom prst="rect">
            <a:avLst/>
          </a:prstGeom>
          <a:noFill/>
          <a:ln w="38100">
            <a:solidFill>
              <a:schemeClr val="bg2">
                <a:lumMod val="25000"/>
              </a:schemeClr>
            </a:solidFill>
          </a:ln>
        </p:spPr>
        <p:txBody>
          <a:bodyPr wrap="square" rtlCol="0">
            <a:spAutoFit/>
          </a:bodyPr>
          <a:lstStyle/>
          <a:p>
            <a:pPr algn="ctr"/>
            <a:r>
              <a:rPr lang="es-EC" sz="2000" b="1" dirty="0" smtClean="0"/>
              <a:t>Trabajos futuros</a:t>
            </a:r>
            <a:endParaRPr lang="es-EC" sz="2000" b="1" dirty="0"/>
          </a:p>
        </p:txBody>
      </p:sp>
    </p:spTree>
    <p:extLst>
      <p:ext uri="{BB962C8B-B14F-4D97-AF65-F5344CB8AC3E}">
        <p14:creationId xmlns:p14="http://schemas.microsoft.com/office/powerpoint/2010/main" val="2547223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6">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Conclusiones y Recomendaciones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03243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20</a:t>
            </a:fld>
            <a:endParaRPr lang="es-ES" sz="1600">
              <a:solidFill>
                <a:srgbClr val="888888"/>
              </a:solidFill>
            </a:endParaRPr>
          </a:p>
        </p:txBody>
      </p:sp>
      <mc:AlternateContent xmlns:mc="http://schemas.openxmlformats.org/markup-compatibility/2006" xmlns:a14="http://schemas.microsoft.com/office/drawing/2010/main">
        <mc:Choice Requires="a14">
          <p:sp>
            <p:nvSpPr>
              <p:cNvPr id="5" name="Rectángulo 4"/>
              <p:cNvSpPr/>
              <p:nvPr/>
            </p:nvSpPr>
            <p:spPr>
              <a:xfrm>
                <a:off x="543404" y="860296"/>
                <a:ext cx="11145158" cy="5801588"/>
              </a:xfrm>
              <a:prstGeom prst="rect">
                <a:avLst/>
              </a:prstGeom>
            </p:spPr>
            <p:txBody>
              <a:bodyPr wrap="square">
                <a:spAutoFit/>
              </a:bodyPr>
              <a:lstStyle/>
              <a:p>
                <a:pPr indent="180340" algn="just">
                  <a:lnSpc>
                    <a:spcPct val="150000"/>
                  </a:lnSpc>
                  <a:spcAft>
                    <a:spcPts val="800"/>
                  </a:spcAft>
                </a:pPr>
                <a:r>
                  <a:rPr lang="es-EC" dirty="0" smtClean="0">
                    <a:effectLst/>
                    <a:latin typeface="Times New Roman" panose="02020603050405020304" pitchFamily="18" charset="0"/>
                    <a:ea typeface="Calibri" panose="020F0502020204030204" pitchFamily="34" charset="0"/>
                  </a:rPr>
                  <a:t>El </a:t>
                </a:r>
                <a:r>
                  <a:rPr lang="es-EC" dirty="0">
                    <a:effectLst/>
                    <a:latin typeface="Times New Roman" panose="02020603050405020304" pitchFamily="18" charset="0"/>
                    <a:ea typeface="Calibri" panose="020F0502020204030204" pitchFamily="34" charset="0"/>
                  </a:rPr>
                  <a:t>reconocimiento robusto de los objetos de color en el escenario sometido a diferentes condiciones de iluminación se obtuvo aplicando filtros del espacio de color HSV en el procesamiento, disminuyendo de esta manera el efecto del factor ambiental en el sistema. </a:t>
                </a:r>
                <a:endParaRPr lang="es-ES" dirty="0">
                  <a:effectLst/>
                  <a:latin typeface="Times New Roman" panose="02020603050405020304" pitchFamily="18" charset="0"/>
                  <a:ea typeface="Calibri" panose="020F0502020204030204" pitchFamily="34" charset="0"/>
                </a:endParaRPr>
              </a:p>
              <a:p>
                <a:pPr indent="180340" algn="just">
                  <a:lnSpc>
                    <a:spcPct val="150000"/>
                  </a:lnSpc>
                  <a:spcAft>
                    <a:spcPts val="800"/>
                  </a:spcAft>
                </a:pPr>
                <a:r>
                  <a:rPr lang="es-EC" dirty="0">
                    <a:effectLst/>
                    <a:latin typeface="Times New Roman" panose="02020603050405020304" pitchFamily="18" charset="0"/>
                    <a:ea typeface="Calibri" panose="020F0502020204030204" pitchFamily="34" charset="0"/>
                  </a:rPr>
                  <a:t>Con el análisis del comportamiento del algoritmo de reconocimiento de colores se determinó que las mediciones a lo largo del tiempo tienen mejor rendimiento con los colores azul, verde y amarillo con errores promedio de medición en radio de </a:t>
                </a:r>
                <a14:m>
                  <m:oMath xmlns:m="http://schemas.openxmlformats.org/officeDocument/2006/math">
                    <m:r>
                      <a:rPr lang="es-EC" i="1">
                        <a:effectLst/>
                        <a:latin typeface="Cambria Math" panose="02040503050406030204" pitchFamily="18" charset="0"/>
                        <a:ea typeface="Calibri" panose="020F0502020204030204" pitchFamily="34" charset="0"/>
                      </a:rPr>
                      <m:t>1%,  3%</m:t>
                    </m:r>
                  </m:oMath>
                </a14:m>
                <a:r>
                  <a:rPr lang="es-EC" dirty="0">
                    <a:effectLst/>
                    <a:latin typeface="Times New Roman" panose="02020603050405020304" pitchFamily="18" charset="0"/>
                    <a:ea typeface="Calibri" panose="020F0502020204030204" pitchFamily="34" charset="0"/>
                  </a:rPr>
                  <a:t> y </a:t>
                </a:r>
                <a14:m>
                  <m:oMath xmlns:m="http://schemas.openxmlformats.org/officeDocument/2006/math">
                    <m:r>
                      <a:rPr lang="es-EC" i="1">
                        <a:effectLst/>
                        <a:latin typeface="Cambria Math" panose="02040503050406030204" pitchFamily="18" charset="0"/>
                        <a:ea typeface="Calibri" panose="020F0502020204030204" pitchFamily="34" charset="0"/>
                      </a:rPr>
                      <m:t>5%</m:t>
                    </m:r>
                  </m:oMath>
                </a14:m>
                <a:r>
                  <a:rPr lang="es-EC" dirty="0">
                    <a:effectLst/>
                    <a:latin typeface="Times New Roman" panose="02020603050405020304" pitchFamily="18" charset="0"/>
                    <a:ea typeface="Calibri" panose="020F0502020204030204" pitchFamily="34" charset="0"/>
                  </a:rPr>
                  <a:t> respectivamente, mientras el error en el cilindro de color rojo podía ascender hasta un 20%, y errores de hasta </a:t>
                </a:r>
                <a14:m>
                  <m:oMath xmlns:m="http://schemas.openxmlformats.org/officeDocument/2006/math">
                    <m:r>
                      <a:rPr lang="es-EC" i="1">
                        <a:effectLst/>
                        <a:latin typeface="Cambria Math" panose="02040503050406030204" pitchFamily="18" charset="0"/>
                        <a:ea typeface="Calibri" panose="020F0502020204030204" pitchFamily="34" charset="0"/>
                      </a:rPr>
                      <m:t>6%</m:t>
                    </m:r>
                  </m:oMath>
                </a14:m>
                <a:r>
                  <a:rPr lang="es-EC" dirty="0">
                    <a:effectLst/>
                    <a:latin typeface="Times New Roman" panose="02020603050405020304" pitchFamily="18" charset="0"/>
                    <a:ea typeface="Calibri" panose="020F0502020204030204" pitchFamily="34" charset="0"/>
                  </a:rPr>
                  <a:t> en área del color rojo denotando valores satisfactorios para la detección.</a:t>
                </a:r>
                <a:endParaRPr lang="es-ES" dirty="0">
                  <a:effectLst/>
                  <a:latin typeface="Times New Roman" panose="02020603050405020304" pitchFamily="18" charset="0"/>
                  <a:ea typeface="Calibri" panose="020F0502020204030204" pitchFamily="34" charset="0"/>
                </a:endParaRPr>
              </a:p>
              <a:p>
                <a:pPr indent="180340" algn="just">
                  <a:lnSpc>
                    <a:spcPct val="150000"/>
                  </a:lnSpc>
                  <a:spcAft>
                    <a:spcPts val="800"/>
                  </a:spcAft>
                </a:pPr>
                <a:r>
                  <a:rPr lang="es-EC" dirty="0">
                    <a:effectLst/>
                    <a:latin typeface="Times New Roman" panose="02020603050405020304" pitchFamily="18" charset="0"/>
                    <a:ea typeface="Calibri" panose="020F0502020204030204" pitchFamily="34" charset="0"/>
                  </a:rPr>
                  <a:t>El reconocimiento termina siendo satisfactorio a pesar de los errores en el color rojo debido a que la detección supera el </a:t>
                </a:r>
                <a14:m>
                  <m:oMath xmlns:m="http://schemas.openxmlformats.org/officeDocument/2006/math">
                    <m:r>
                      <a:rPr lang="es-EC" i="1">
                        <a:effectLst/>
                        <a:latin typeface="Cambria Math" panose="02040503050406030204" pitchFamily="18" charset="0"/>
                        <a:ea typeface="Calibri" panose="020F0502020204030204" pitchFamily="34" charset="0"/>
                      </a:rPr>
                      <m:t>50%</m:t>
                    </m:r>
                  </m:oMath>
                </a14:m>
                <a:r>
                  <a:rPr lang="es-EC" dirty="0">
                    <a:effectLst/>
                    <a:latin typeface="Times New Roman" panose="02020603050405020304" pitchFamily="18" charset="0"/>
                    <a:ea typeface="Calibri" panose="020F0502020204030204" pitchFamily="34" charset="0"/>
                  </a:rPr>
                  <a:t> del objeto, dando la posibilidad de determinar su posición centrándolo y tomando la distancia con un sensor ultrasónico.</a:t>
                </a:r>
                <a:endParaRPr lang="es-ES" dirty="0">
                  <a:effectLst/>
                  <a:latin typeface="Times New Roman" panose="02020603050405020304" pitchFamily="18" charset="0"/>
                  <a:ea typeface="Calibri" panose="020F0502020204030204" pitchFamily="34" charset="0"/>
                </a:endParaRPr>
              </a:p>
              <a:p>
                <a:pPr indent="180340" algn="just">
                  <a:lnSpc>
                    <a:spcPct val="150000"/>
                  </a:lnSpc>
                  <a:spcAft>
                    <a:spcPts val="800"/>
                  </a:spcAft>
                </a:pPr>
                <a:r>
                  <a:rPr lang="es-EC" dirty="0">
                    <a:effectLst/>
                    <a:latin typeface="Times New Roman" panose="02020603050405020304" pitchFamily="18" charset="0"/>
                    <a:ea typeface="Calibri" panose="020F0502020204030204" pitchFamily="34" charset="0"/>
                  </a:rPr>
                  <a:t>Se estableció necesaria la utilización de una </a:t>
                </a:r>
                <a:r>
                  <a:rPr lang="es-EC" dirty="0" err="1">
                    <a:effectLst/>
                    <a:latin typeface="Times New Roman" panose="02020603050405020304" pitchFamily="18" charset="0"/>
                    <a:ea typeface="Calibri" panose="020F0502020204030204" pitchFamily="34" charset="0"/>
                  </a:rPr>
                  <a:t>IMU</a:t>
                </a:r>
                <a:r>
                  <a:rPr lang="es-EC" dirty="0">
                    <a:effectLst/>
                    <a:latin typeface="Times New Roman" panose="02020603050405020304" pitchFamily="18" charset="0"/>
                    <a:ea typeface="Calibri" panose="020F0502020204030204" pitchFamily="34" charset="0"/>
                  </a:rPr>
                  <a:t> y un servo motor para mantener la dirección de medición de la tarjeta nodeMCU en cada uno de los robots guía y obreros debido a que las mediciones de RSSI se deben realizar de manera dirigida, así el movimiento de los robots no afecta tan bruscamente a la intensidad de señal recibida</a:t>
                </a:r>
                <a:r>
                  <a:rPr lang="es-EC" dirty="0" smtClean="0">
                    <a:effectLst/>
                    <a:latin typeface="Times New Roman" panose="02020603050405020304" pitchFamily="18" charset="0"/>
                    <a:ea typeface="Calibri" panose="020F0502020204030204" pitchFamily="34" charset="0"/>
                  </a:rPr>
                  <a:t>.</a:t>
                </a:r>
                <a:endParaRPr lang="es-ES" dirty="0">
                  <a:effectLst/>
                  <a:latin typeface="Times New Roman" panose="02020603050405020304" pitchFamily="18" charset="0"/>
                  <a:ea typeface="Calibri" panose="020F0502020204030204" pitchFamily="34"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543404" y="860296"/>
                <a:ext cx="11145158" cy="5801588"/>
              </a:xfrm>
              <a:prstGeom prst="rect">
                <a:avLst/>
              </a:prstGeom>
              <a:blipFill rotWithShape="0">
                <a:blip r:embed="rId3"/>
                <a:stretch>
                  <a:fillRect l="-438" r="-492"/>
                </a:stretch>
              </a:blipFill>
            </p:spPr>
            <p:txBody>
              <a:bodyPr/>
              <a:lstStyle/>
              <a:p>
                <a:r>
                  <a:rPr lang="es-ES">
                    <a:noFill/>
                  </a:rPr>
                  <a:t> </a:t>
                </a:r>
              </a:p>
            </p:txBody>
          </p:sp>
        </mc:Fallback>
      </mc:AlternateContent>
    </p:spTree>
    <p:extLst>
      <p:ext uri="{BB962C8B-B14F-4D97-AF65-F5344CB8AC3E}">
        <p14:creationId xmlns:p14="http://schemas.microsoft.com/office/powerpoint/2010/main" val="2167534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6">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Conclusiones y Recomendaciones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03243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21</a:t>
            </a:fld>
            <a:endParaRPr lang="es-ES" sz="1600">
              <a:solidFill>
                <a:srgbClr val="888888"/>
              </a:solidFill>
            </a:endParaRPr>
          </a:p>
        </p:txBody>
      </p:sp>
      <mc:AlternateContent xmlns:mc="http://schemas.openxmlformats.org/markup-compatibility/2006" xmlns:a14="http://schemas.microsoft.com/office/drawing/2010/main">
        <mc:Choice Requires="a14">
          <p:sp>
            <p:nvSpPr>
              <p:cNvPr id="5" name="Rectángulo 4"/>
              <p:cNvSpPr/>
              <p:nvPr/>
            </p:nvSpPr>
            <p:spPr>
              <a:xfrm>
                <a:off x="543404" y="860296"/>
                <a:ext cx="11145158" cy="4867999"/>
              </a:xfrm>
              <a:prstGeom prst="rect">
                <a:avLst/>
              </a:prstGeom>
            </p:spPr>
            <p:txBody>
              <a:bodyPr wrap="square">
                <a:spAutoFit/>
              </a:bodyPr>
              <a:lstStyle/>
              <a:p>
                <a:pPr indent="180340" algn="just">
                  <a:lnSpc>
                    <a:spcPct val="150000"/>
                  </a:lnSpc>
                  <a:spcAft>
                    <a:spcPts val="800"/>
                  </a:spcAft>
                </a:pPr>
                <a:r>
                  <a:rPr lang="es-EC" dirty="0" smtClean="0">
                    <a:effectLst/>
                    <a:latin typeface="Times New Roman" panose="02020603050405020304" pitchFamily="18" charset="0"/>
                    <a:ea typeface="Calibri" panose="020F0502020204030204" pitchFamily="34" charset="0"/>
                  </a:rPr>
                  <a:t>El </a:t>
                </a:r>
                <a:r>
                  <a:rPr lang="es-EC" dirty="0">
                    <a:effectLst/>
                    <a:latin typeface="Times New Roman" panose="02020603050405020304" pitchFamily="18" charset="0"/>
                    <a:ea typeface="Calibri" panose="020F0502020204030204" pitchFamily="34" charset="0"/>
                  </a:rPr>
                  <a:t>método de triangulación utilizado con dos </a:t>
                </a:r>
                <a:r>
                  <a:rPr lang="es-EC" dirty="0" err="1">
                    <a:effectLst/>
                    <a:latin typeface="Times New Roman" panose="02020603050405020304" pitchFamily="18" charset="0"/>
                    <a:ea typeface="Calibri" panose="020F0502020204030204" pitchFamily="34" charset="0"/>
                  </a:rPr>
                  <a:t>AP’s</a:t>
                </a:r>
                <a:r>
                  <a:rPr lang="es-EC" dirty="0">
                    <a:effectLst/>
                    <a:latin typeface="Times New Roman" panose="02020603050405020304" pitchFamily="18" charset="0"/>
                    <a:ea typeface="Calibri" panose="020F0502020204030204" pitchFamily="34" charset="0"/>
                  </a:rPr>
                  <a:t> y antenas direccionadas presentó errores de hasta un 72.05% en la medición de distancia,  esto debido a errores de medición de la intensidad de señal, por tal razón se optó por la utilización de cuatro </a:t>
                </a:r>
                <a:r>
                  <a:rPr lang="es-EC" dirty="0" err="1">
                    <a:effectLst/>
                    <a:latin typeface="Times New Roman" panose="02020603050405020304" pitchFamily="18" charset="0"/>
                    <a:ea typeface="Calibri" panose="020F0502020204030204" pitchFamily="34" charset="0"/>
                  </a:rPr>
                  <a:t>AP’s</a:t>
                </a:r>
                <a:r>
                  <a:rPr lang="es-EC" dirty="0">
                    <a:effectLst/>
                    <a:latin typeface="Times New Roman" panose="02020603050405020304" pitchFamily="18" charset="0"/>
                    <a:ea typeface="Calibri" panose="020F0502020204030204" pitchFamily="34" charset="0"/>
                  </a:rPr>
                  <a:t> y el método de localización “</a:t>
                </a:r>
                <a:r>
                  <a:rPr lang="es-EC" dirty="0" err="1">
                    <a:effectLst/>
                    <a:latin typeface="Times New Roman" panose="02020603050405020304" pitchFamily="18" charset="0"/>
                    <a:ea typeface="Calibri" panose="020F0502020204030204" pitchFamily="34" charset="0"/>
                  </a:rPr>
                  <a:t>FingerPrint</a:t>
                </a:r>
                <a:r>
                  <a:rPr lang="es-EC" dirty="0">
                    <a:effectLst/>
                    <a:latin typeface="Times New Roman" panose="02020603050405020304" pitchFamily="18" charset="0"/>
                    <a:ea typeface="Calibri" panose="020F0502020204030204" pitchFamily="34" charset="0"/>
                  </a:rPr>
                  <a:t>”.</a:t>
                </a:r>
                <a:endParaRPr lang="es-ES" dirty="0">
                  <a:effectLst/>
                  <a:latin typeface="Times New Roman" panose="02020603050405020304" pitchFamily="18" charset="0"/>
                  <a:ea typeface="Calibri" panose="020F0502020204030204" pitchFamily="34" charset="0"/>
                </a:endParaRPr>
              </a:p>
              <a:p>
                <a:pPr indent="180340" algn="just">
                  <a:lnSpc>
                    <a:spcPct val="150000"/>
                  </a:lnSpc>
                  <a:spcAft>
                    <a:spcPts val="800"/>
                  </a:spcAft>
                </a:pPr>
                <a:r>
                  <a:rPr lang="es-EC" dirty="0">
                    <a:effectLst/>
                    <a:latin typeface="Times New Roman" panose="02020603050405020304" pitchFamily="18" charset="0"/>
                    <a:ea typeface="Calibri" panose="020F0502020204030204" pitchFamily="34" charset="0"/>
                  </a:rPr>
                  <a:t>El uso de una fórmula experimental y un filtro modal en la aproximación a las medidas de RSSI permitió reducir el error generado en los </a:t>
                </a:r>
                <a:r>
                  <a:rPr lang="es-EC" dirty="0" err="1">
                    <a:effectLst/>
                    <a:latin typeface="Times New Roman" panose="02020603050405020304" pitchFamily="18" charset="0"/>
                    <a:ea typeface="Calibri" panose="020F0502020204030204" pitchFamily="34" charset="0"/>
                  </a:rPr>
                  <a:t>AP’s</a:t>
                </a:r>
                <a:r>
                  <a:rPr lang="es-EC" dirty="0">
                    <a:effectLst/>
                    <a:latin typeface="Times New Roman" panose="02020603050405020304" pitchFamily="18" charset="0"/>
                    <a:ea typeface="Calibri" panose="020F0502020204030204" pitchFamily="34" charset="0"/>
                  </a:rPr>
                  <a:t> para un máximo error de 14% en casos puntuales, debido a que las mediciones con la aplicación de la fórmula de </a:t>
                </a:r>
                <a:r>
                  <a:rPr lang="es-EC" dirty="0" err="1">
                    <a:effectLst/>
                    <a:latin typeface="Times New Roman" panose="02020603050405020304" pitchFamily="18" charset="0"/>
                    <a:ea typeface="Calibri" panose="020F0502020204030204" pitchFamily="34" charset="0"/>
                  </a:rPr>
                  <a:t>Friss</a:t>
                </a:r>
                <a:r>
                  <a:rPr lang="es-EC" dirty="0">
                    <a:effectLst/>
                    <a:latin typeface="Times New Roman" panose="02020603050405020304" pitchFamily="18" charset="0"/>
                    <a:ea typeface="Calibri" panose="020F0502020204030204" pitchFamily="34" charset="0"/>
                  </a:rPr>
                  <a:t> mostraban valores con un error cercano al 50% en estado estacionario.</a:t>
                </a:r>
                <a:endParaRPr lang="es-ES" dirty="0">
                  <a:effectLst/>
                  <a:latin typeface="Times New Roman" panose="02020603050405020304" pitchFamily="18" charset="0"/>
                  <a:ea typeface="Calibri" panose="020F0502020204030204" pitchFamily="34" charset="0"/>
                </a:endParaRPr>
              </a:p>
              <a:p>
                <a:pPr indent="180340" algn="just">
                  <a:lnSpc>
                    <a:spcPct val="150000"/>
                  </a:lnSpc>
                  <a:spcAft>
                    <a:spcPts val="800"/>
                  </a:spcAft>
                </a:pPr>
                <a:r>
                  <a:rPr lang="es-EC" dirty="0">
                    <a:effectLst/>
                    <a:latin typeface="Times New Roman" panose="02020603050405020304" pitchFamily="18" charset="0"/>
                    <a:ea typeface="Calibri" panose="020F0502020204030204" pitchFamily="34" charset="0"/>
                  </a:rPr>
                  <a:t>A pesar de los resultados corregidos por filtrado, en las pruebas de medición con leves cambios de orientación del robot, tanto por </a:t>
                </a:r>
                <a:r>
                  <a:rPr lang="es-EC" dirty="0" err="1">
                    <a:effectLst/>
                    <a:latin typeface="Times New Roman" panose="02020603050405020304" pitchFamily="18" charset="0"/>
                    <a:ea typeface="Calibri" panose="020F0502020204030204" pitchFamily="34" charset="0"/>
                  </a:rPr>
                  <a:t>Friss</a:t>
                </a:r>
                <a:r>
                  <a:rPr lang="es-EC" dirty="0">
                    <a:effectLst/>
                    <a:latin typeface="Times New Roman" panose="02020603050405020304" pitchFamily="18" charset="0"/>
                    <a:ea typeface="Calibri" panose="020F0502020204030204" pitchFamily="34" charset="0"/>
                  </a:rPr>
                  <a:t> como por método experimental se obtuvieron errores altamente desfavorables, de hasta un </a:t>
                </a:r>
                <a14:m>
                  <m:oMath xmlns:m="http://schemas.openxmlformats.org/officeDocument/2006/math">
                    <m:r>
                      <a:rPr lang="es-EC" i="1">
                        <a:effectLst/>
                        <a:latin typeface="Cambria Math" panose="02040503050406030204" pitchFamily="18" charset="0"/>
                        <a:ea typeface="Calibri" panose="020F0502020204030204" pitchFamily="34" charset="0"/>
                      </a:rPr>
                      <m:t>50</m:t>
                    </m:r>
                  </m:oMath>
                </a14:m>
                <a:r>
                  <a:rPr lang="es-EC" dirty="0">
                    <a:effectLst/>
                    <a:latin typeface="Times New Roman" panose="02020603050405020304" pitchFamily="18" charset="0"/>
                    <a:ea typeface="Calibri" panose="020F0502020204030204" pitchFamily="34" charset="0"/>
                  </a:rPr>
                  <a:t> y </a:t>
                </a:r>
                <a14:m>
                  <m:oMath xmlns:m="http://schemas.openxmlformats.org/officeDocument/2006/math">
                    <m:r>
                      <a:rPr lang="es-EC" i="1">
                        <a:effectLst/>
                        <a:latin typeface="Cambria Math" panose="02040503050406030204" pitchFamily="18" charset="0"/>
                        <a:ea typeface="Calibri" panose="020F0502020204030204" pitchFamily="34" charset="0"/>
                      </a:rPr>
                      <m:t>70 %</m:t>
                    </m:r>
                  </m:oMath>
                </a14:m>
                <a:r>
                  <a:rPr lang="es-EC" dirty="0">
                    <a:effectLst/>
                    <a:latin typeface="Times New Roman" panose="02020603050405020304" pitchFamily="18" charset="0"/>
                    <a:ea typeface="Calibri" panose="020F0502020204030204" pitchFamily="34" charset="0"/>
                  </a:rPr>
                  <a:t> dando lugar a que las limitaciones de hardware del sistema no pueden solventar la aplicación de detección y localización en movimiento del robot de manera continua por este método al haber superado la variabilidad prevista de </a:t>
                </a:r>
                <a14:m>
                  <m:oMath xmlns:m="http://schemas.openxmlformats.org/officeDocument/2006/math">
                    <m:r>
                      <a:rPr lang="es-EC" i="1">
                        <a:effectLst/>
                        <a:latin typeface="Cambria Math" panose="02040503050406030204" pitchFamily="18" charset="0"/>
                        <a:ea typeface="Calibri" panose="020F0502020204030204" pitchFamily="34" charset="0"/>
                      </a:rPr>
                      <m:t>10%.</m:t>
                    </m:r>
                  </m:oMath>
                </a14:m>
                <a:endParaRPr lang="es-ES" dirty="0">
                  <a:effectLst/>
                  <a:latin typeface="Times New Roman" panose="02020603050405020304" pitchFamily="18" charset="0"/>
                  <a:ea typeface="Calibri" panose="020F0502020204030204" pitchFamily="34"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543404" y="860296"/>
                <a:ext cx="11145158" cy="4867999"/>
              </a:xfrm>
              <a:prstGeom prst="rect">
                <a:avLst/>
              </a:prstGeom>
              <a:blipFill rotWithShape="0">
                <a:blip r:embed="rId3"/>
                <a:stretch>
                  <a:fillRect l="-438" r="-492"/>
                </a:stretch>
              </a:blipFill>
            </p:spPr>
            <p:txBody>
              <a:bodyPr/>
              <a:lstStyle/>
              <a:p>
                <a:r>
                  <a:rPr lang="es-ES">
                    <a:noFill/>
                  </a:rPr>
                  <a:t> </a:t>
                </a:r>
              </a:p>
            </p:txBody>
          </p:sp>
        </mc:Fallback>
      </mc:AlternateContent>
    </p:spTree>
    <p:extLst>
      <p:ext uri="{BB962C8B-B14F-4D97-AF65-F5344CB8AC3E}">
        <p14:creationId xmlns:p14="http://schemas.microsoft.com/office/powerpoint/2010/main" val="3259788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6">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Conclusiones y Recomendaciones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03243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22</a:t>
            </a:fld>
            <a:endParaRPr lang="es-ES" sz="1600">
              <a:solidFill>
                <a:srgbClr val="888888"/>
              </a:solidFill>
            </a:endParaRPr>
          </a:p>
        </p:txBody>
      </p:sp>
      <p:sp>
        <p:nvSpPr>
          <p:cNvPr id="5" name="Rectángulo 4"/>
          <p:cNvSpPr/>
          <p:nvPr/>
        </p:nvSpPr>
        <p:spPr>
          <a:xfrm>
            <a:off x="543404" y="860296"/>
            <a:ext cx="11145158" cy="2272417"/>
          </a:xfrm>
          <a:prstGeom prst="rect">
            <a:avLst/>
          </a:prstGeom>
        </p:spPr>
        <p:txBody>
          <a:bodyPr wrap="square">
            <a:spAutoFit/>
          </a:bodyPr>
          <a:lstStyle/>
          <a:p>
            <a:pPr indent="180340" algn="just">
              <a:lnSpc>
                <a:spcPct val="150000"/>
              </a:lnSpc>
              <a:spcAft>
                <a:spcPts val="800"/>
              </a:spcAft>
            </a:pPr>
            <a:r>
              <a:rPr lang="es-EC" dirty="0" smtClean="0">
                <a:effectLst/>
                <a:latin typeface="Times New Roman" panose="02020603050405020304" pitchFamily="18" charset="0"/>
                <a:ea typeface="Calibri" panose="020F0502020204030204" pitchFamily="34" charset="0"/>
              </a:rPr>
              <a:t>Debido </a:t>
            </a:r>
            <a:r>
              <a:rPr lang="es-EC" dirty="0">
                <a:effectLst/>
                <a:latin typeface="Times New Roman" panose="02020603050405020304" pitchFamily="18" charset="0"/>
                <a:ea typeface="Calibri" panose="020F0502020204030204" pitchFamily="34" charset="0"/>
              </a:rPr>
              <a:t>a las limitaciones de hardware la realimentación de la posición se realizó de manera muy lenta teniendo cerca de tres segundos sin conocimiento de su posición al robot, por tanto se realizó realimentación al principio y al final del seguimiento para verificar la posición y corregir errores de posición.</a:t>
            </a:r>
            <a:endParaRPr lang="es-ES" dirty="0">
              <a:effectLst/>
              <a:latin typeface="Times New Roman" panose="02020603050405020304" pitchFamily="18" charset="0"/>
              <a:ea typeface="Calibri" panose="020F0502020204030204" pitchFamily="34" charset="0"/>
            </a:endParaRPr>
          </a:p>
          <a:p>
            <a:pPr indent="180340" algn="just">
              <a:lnSpc>
                <a:spcPct val="150000"/>
              </a:lnSpc>
              <a:spcAft>
                <a:spcPts val="800"/>
              </a:spcAft>
            </a:pPr>
            <a:r>
              <a:rPr lang="es-EC" dirty="0">
                <a:effectLst/>
                <a:latin typeface="Times New Roman" panose="02020603050405020304" pitchFamily="18" charset="0"/>
                <a:ea typeface="Calibri" panose="020F0502020204030204" pitchFamily="34" charset="0"/>
              </a:rPr>
              <a:t>Los algoritmos de robótica cooperativa basados en una estación central ayudan al sistema a mejorar su rendimiento respecto al uso de robots específicos ya que son más adaptables al entorno y realizan tareas con menor esfuerzo global.</a:t>
            </a:r>
            <a:endParaRPr lang="es-ES"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420967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9570575" cy="480053"/>
          </a:xfrm>
          <a:prstGeom prst="rect">
            <a:avLst/>
          </a:prstGeom>
          <a:solidFill>
            <a:schemeClr val="accent6">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Conclusiones y Recomendaciones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03243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23</a:t>
            </a:fld>
            <a:endParaRPr lang="es-ES" sz="1600">
              <a:solidFill>
                <a:srgbClr val="888888"/>
              </a:solidFill>
            </a:endParaRPr>
          </a:p>
        </p:txBody>
      </p:sp>
      <p:sp>
        <p:nvSpPr>
          <p:cNvPr id="5" name="Rectángulo 4"/>
          <p:cNvSpPr/>
          <p:nvPr/>
        </p:nvSpPr>
        <p:spPr>
          <a:xfrm>
            <a:off x="543404" y="860296"/>
            <a:ext cx="11145158" cy="5336333"/>
          </a:xfrm>
          <a:prstGeom prst="rect">
            <a:avLst/>
          </a:prstGeom>
        </p:spPr>
        <p:txBody>
          <a:bodyPr wrap="square">
            <a:spAutoFit/>
          </a:bodyPr>
          <a:lstStyle/>
          <a:p>
            <a:pPr indent="180340" algn="just">
              <a:lnSpc>
                <a:spcPct val="150000"/>
              </a:lnSpc>
              <a:spcAft>
                <a:spcPts val="800"/>
              </a:spcAft>
            </a:pPr>
            <a:r>
              <a:rPr lang="es-ES" dirty="0">
                <a:latin typeface="Times New Roman" panose="02020603050405020304" pitchFamily="18" charset="0"/>
                <a:ea typeface="Calibri" panose="020F0502020204030204" pitchFamily="34" charset="0"/>
              </a:rPr>
              <a:t>La detección de objetos fusionando sensores de visión y de ultrasonido es una solución altamente eficiente si se toma en cuenta el comportamiento de dichos sensores y se determina los conjuntos con los que pueden trabajar satisfactoriamente, en este caso con cilindros para la recuperación de la señal ultrasónica y el uso de filtros morfológicos y de espacio de color para la detección visual.</a:t>
            </a:r>
          </a:p>
          <a:p>
            <a:pPr indent="180340" algn="just">
              <a:lnSpc>
                <a:spcPct val="150000"/>
              </a:lnSpc>
              <a:spcAft>
                <a:spcPts val="800"/>
              </a:spcAft>
            </a:pPr>
            <a:r>
              <a:rPr lang="es-ES" dirty="0">
                <a:latin typeface="Times New Roman" panose="02020603050405020304" pitchFamily="18" charset="0"/>
                <a:ea typeface="Calibri" panose="020F0502020204030204" pitchFamily="34" charset="0"/>
              </a:rPr>
              <a:t>La utilización del método RSSI para localización y triangulación se recomienda para aplicaciones de comportamiento estacionario en la medición con grandes espacios de medida debido a que tiene errores pronunciados dependientes de interferencias externas y limitaciones de hardware.</a:t>
            </a:r>
          </a:p>
          <a:p>
            <a:pPr indent="180340" algn="just">
              <a:lnSpc>
                <a:spcPct val="150000"/>
              </a:lnSpc>
              <a:spcAft>
                <a:spcPts val="800"/>
              </a:spcAft>
            </a:pPr>
            <a:r>
              <a:rPr lang="es-ES" dirty="0">
                <a:latin typeface="Times New Roman" panose="02020603050405020304" pitchFamily="18" charset="0"/>
                <a:ea typeface="Calibri" panose="020F0502020204030204" pitchFamily="34" charset="0"/>
              </a:rPr>
              <a:t>En caso de utilización de métodos RSSI para localización se recomienda usar antenas omnidireccionales ya que los errores de medición aumentan cuando se tienen diferentes ángulos de recepción.</a:t>
            </a:r>
          </a:p>
          <a:p>
            <a:pPr indent="180340" algn="just">
              <a:lnSpc>
                <a:spcPct val="150000"/>
              </a:lnSpc>
              <a:spcAft>
                <a:spcPts val="800"/>
              </a:spcAft>
            </a:pPr>
            <a:r>
              <a:rPr lang="es-ES" dirty="0">
                <a:latin typeface="Times New Roman" panose="02020603050405020304" pitchFamily="18" charset="0"/>
                <a:ea typeface="Calibri" panose="020F0502020204030204" pitchFamily="34" charset="0"/>
              </a:rPr>
              <a:t>Se recomienda el uso de algoritmos y sistemas de robótica cooperativa en aplicaciones de diferente índole en el campo de la clasificación, localización, entre otras; ya que permiten al sistema realizar distintas tareas al mismo tiempo ya que cuenta con varios agentes robóticos, optimizando procesos y mejorando tiempos de producción.</a:t>
            </a:r>
          </a:p>
        </p:txBody>
      </p:sp>
    </p:spTree>
    <p:extLst>
      <p:ext uri="{BB962C8B-B14F-4D97-AF65-F5344CB8AC3E}">
        <p14:creationId xmlns:p14="http://schemas.microsoft.com/office/powerpoint/2010/main" val="3019536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636871" y="2873829"/>
            <a:ext cx="9570575" cy="947753"/>
          </a:xfrm>
          <a:prstGeom prst="rect">
            <a:avLst/>
          </a:prstGeom>
          <a:solidFill>
            <a:schemeClr val="accent6">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4800" b="1" dirty="0" smtClean="0">
                <a:solidFill>
                  <a:schemeClr val="bg1"/>
                </a:solidFill>
                <a:latin typeface="Calibri" panose="020F0502020204030204" pitchFamily="34" charset="0"/>
              </a:rPr>
              <a:t>Gracias por su atención.</a:t>
            </a:r>
            <a:endParaRPr lang="es-EC" sz="4800" b="1" dirty="0">
              <a:solidFill>
                <a:schemeClr val="bg1"/>
              </a:solidFill>
              <a:latin typeface="Calibri" panose="020F0502020204030204" pitchFamily="34" charset="0"/>
            </a:endParaRP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03243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24</a:t>
            </a:fld>
            <a:endParaRPr lang="es-ES" sz="1600">
              <a:solidFill>
                <a:srgbClr val="888888"/>
              </a:solidFill>
            </a:endParaRPr>
          </a:p>
        </p:txBody>
      </p:sp>
    </p:spTree>
    <p:extLst>
      <p:ext uri="{BB962C8B-B14F-4D97-AF65-F5344CB8AC3E}">
        <p14:creationId xmlns:p14="http://schemas.microsoft.com/office/powerpoint/2010/main" val="4157842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173831" y="205871"/>
            <a:ext cx="7447691"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Generalidades</a:t>
            </a:r>
            <a:endParaRPr lang="es-EC" sz="3200" b="1" dirty="0">
              <a:solidFill>
                <a:schemeClr val="bg1"/>
              </a:solidFill>
              <a:latin typeface="Calibri" panose="020F0502020204030204" pitchFamily="34" charset="0"/>
            </a:endParaRP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3</a:t>
            </a:fld>
            <a:endParaRPr lang="es-ES" sz="1600">
              <a:solidFill>
                <a:srgbClr val="888888"/>
              </a:solidFill>
            </a:endParaRPr>
          </a:p>
        </p:txBody>
      </p:sp>
      <p:sp>
        <p:nvSpPr>
          <p:cNvPr id="7" name="18 Rectángulo"/>
          <p:cNvSpPr/>
          <p:nvPr/>
        </p:nvSpPr>
        <p:spPr bwMode="auto">
          <a:xfrm>
            <a:off x="204008" y="1506721"/>
            <a:ext cx="5700966"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Aplicaciones: investigación. Industriales, militares</a:t>
            </a:r>
            <a:endParaRPr lang="es-EC" sz="2000" b="1" dirty="0"/>
          </a:p>
        </p:txBody>
      </p:sp>
      <p:sp>
        <p:nvSpPr>
          <p:cNvPr id="15" name="18 Rectángulo"/>
          <p:cNvSpPr/>
          <p:nvPr/>
        </p:nvSpPr>
        <p:spPr bwMode="auto">
          <a:xfrm>
            <a:off x="1672708" y="3234911"/>
            <a:ext cx="2777916"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Industria</a:t>
            </a:r>
            <a:endParaRPr lang="es-EC" b="1" dirty="0"/>
          </a:p>
        </p:txBody>
      </p:sp>
      <p:sp>
        <p:nvSpPr>
          <p:cNvPr id="21" name="18 Rectángulo"/>
          <p:cNvSpPr/>
          <p:nvPr/>
        </p:nvSpPr>
        <p:spPr bwMode="auto">
          <a:xfrm>
            <a:off x="153508" y="2296297"/>
            <a:ext cx="5751465" cy="572496"/>
          </a:xfrm>
          <a:prstGeom prst="rect">
            <a:avLst/>
          </a:prstGeom>
          <a:solidFill>
            <a:schemeClr val="accent1">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Física </a:t>
            </a:r>
            <a:r>
              <a:rPr lang="es-EC" sz="2000" b="1" dirty="0"/>
              <a:t>y computacionalmente complejas para un solo robot.</a:t>
            </a:r>
          </a:p>
        </p:txBody>
      </p:sp>
      <p:sp>
        <p:nvSpPr>
          <p:cNvPr id="11"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1. Antecedentes</a:t>
            </a:r>
            <a:endParaRPr lang="es-EC" b="1" dirty="0"/>
          </a:p>
        </p:txBody>
      </p:sp>
      <p:sp>
        <p:nvSpPr>
          <p:cNvPr id="12" name="18 Rectángulo"/>
          <p:cNvSpPr/>
          <p:nvPr/>
        </p:nvSpPr>
        <p:spPr bwMode="auto">
          <a:xfrm>
            <a:off x="173831" y="852033"/>
            <a:ext cx="8085906" cy="475653"/>
          </a:xfrm>
          <a:prstGeom prst="rect">
            <a:avLst/>
          </a:prstGeom>
          <a:no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Robótica </a:t>
            </a:r>
            <a:r>
              <a:rPr lang="es-EC" sz="2000" b="1" dirty="0"/>
              <a:t>C</a:t>
            </a:r>
            <a:r>
              <a:rPr lang="es-EC" sz="2000" b="1" dirty="0" smtClean="0"/>
              <a:t>ooperativa</a:t>
            </a:r>
            <a:endParaRPr lang="es-EC" sz="2000" b="1" dirty="0"/>
          </a:p>
        </p:txBody>
      </p:sp>
      <p:sp>
        <p:nvSpPr>
          <p:cNvPr id="13" name="Marcador de número de diapositiva 2"/>
          <p:cNvSpPr txBox="1">
            <a:spLocks/>
          </p:cNvSpPr>
          <p:nvPr/>
        </p:nvSpPr>
        <p:spPr>
          <a:xfrm>
            <a:off x="8479989" y="6492875"/>
            <a:ext cx="27432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8D88C74-0DDE-8F40-A44E-D6CE8BB2242F}" type="slidenum">
              <a:rPr lang="es-ES" smtClean="0"/>
              <a:pPr>
                <a:defRPr/>
              </a:pPr>
              <a:t>3</a:t>
            </a:fld>
            <a:endParaRPr lang="es-ES" sz="1600">
              <a:solidFill>
                <a:srgbClr val="888888"/>
              </a:solidFill>
            </a:endParaRPr>
          </a:p>
        </p:txBody>
      </p:sp>
      <p:sp>
        <p:nvSpPr>
          <p:cNvPr id="16" name="Arco de bloque 15"/>
          <p:cNvSpPr/>
          <p:nvPr/>
        </p:nvSpPr>
        <p:spPr>
          <a:xfrm>
            <a:off x="6850789" y="1742644"/>
            <a:ext cx="4503011" cy="4503011"/>
          </a:xfrm>
          <a:prstGeom prst="blockArc">
            <a:avLst>
              <a:gd name="adj1" fmla="val 13114286"/>
              <a:gd name="adj2" fmla="val 16200000"/>
              <a:gd name="adj3" fmla="val 3900"/>
            </a:avLst>
          </a:prstGeom>
        </p:spPr>
        <p:style>
          <a:lnRef idx="0">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sp>
      <p:sp>
        <p:nvSpPr>
          <p:cNvPr id="17" name="Arco de bloque 16"/>
          <p:cNvSpPr/>
          <p:nvPr/>
        </p:nvSpPr>
        <p:spPr>
          <a:xfrm>
            <a:off x="6850789" y="1742644"/>
            <a:ext cx="4503011" cy="4503011"/>
          </a:xfrm>
          <a:prstGeom prst="blockArc">
            <a:avLst>
              <a:gd name="adj1" fmla="val 10028571"/>
              <a:gd name="adj2" fmla="val 13114286"/>
              <a:gd name="adj3" fmla="val 3900"/>
            </a:avLst>
          </a:prstGeom>
        </p:spPr>
        <p:style>
          <a:lnRef idx="0">
            <a:schemeClr val="lt1">
              <a:hueOff val="0"/>
              <a:satOff val="0"/>
              <a:lumOff val="0"/>
              <a:alphaOff val="0"/>
            </a:schemeClr>
          </a:lnRef>
          <a:fillRef idx="1">
            <a:schemeClr val="accent5">
              <a:hueOff val="-6127787"/>
              <a:satOff val="-8523"/>
              <a:lumOff val="-3268"/>
              <a:alphaOff val="0"/>
            </a:schemeClr>
          </a:fillRef>
          <a:effectRef idx="0">
            <a:schemeClr val="accent5">
              <a:hueOff val="-6127787"/>
              <a:satOff val="-8523"/>
              <a:lumOff val="-3268"/>
              <a:alphaOff val="0"/>
            </a:schemeClr>
          </a:effectRef>
          <a:fontRef idx="minor">
            <a:schemeClr val="lt1"/>
          </a:fontRef>
        </p:style>
      </p:sp>
      <p:sp>
        <p:nvSpPr>
          <p:cNvPr id="20" name="Arco de bloque 19"/>
          <p:cNvSpPr/>
          <p:nvPr/>
        </p:nvSpPr>
        <p:spPr>
          <a:xfrm>
            <a:off x="6850789" y="1742644"/>
            <a:ext cx="4503011" cy="4503011"/>
          </a:xfrm>
          <a:prstGeom prst="blockArc">
            <a:avLst>
              <a:gd name="adj1" fmla="val 6942857"/>
              <a:gd name="adj2" fmla="val 10028571"/>
              <a:gd name="adj3" fmla="val 3900"/>
            </a:avLst>
          </a:prstGeom>
        </p:spPr>
        <p:style>
          <a:lnRef idx="0">
            <a:schemeClr val="lt1">
              <a:hueOff val="0"/>
              <a:satOff val="0"/>
              <a:lumOff val="0"/>
              <a:alphaOff val="0"/>
            </a:schemeClr>
          </a:lnRef>
          <a:fillRef idx="1">
            <a:schemeClr val="accent5">
              <a:hueOff val="-4902230"/>
              <a:satOff val="-6819"/>
              <a:lumOff val="-2615"/>
              <a:alphaOff val="0"/>
            </a:schemeClr>
          </a:fillRef>
          <a:effectRef idx="0">
            <a:schemeClr val="accent5">
              <a:hueOff val="-4902230"/>
              <a:satOff val="-6819"/>
              <a:lumOff val="-2615"/>
              <a:alphaOff val="0"/>
            </a:schemeClr>
          </a:effectRef>
          <a:fontRef idx="minor">
            <a:schemeClr val="lt1"/>
          </a:fontRef>
        </p:style>
      </p:sp>
      <p:sp>
        <p:nvSpPr>
          <p:cNvPr id="22" name="Arco de bloque 21"/>
          <p:cNvSpPr/>
          <p:nvPr/>
        </p:nvSpPr>
        <p:spPr>
          <a:xfrm>
            <a:off x="6850789" y="1742644"/>
            <a:ext cx="4503011" cy="4503011"/>
          </a:xfrm>
          <a:prstGeom prst="blockArc">
            <a:avLst>
              <a:gd name="adj1" fmla="val 3857143"/>
              <a:gd name="adj2" fmla="val 6942857"/>
              <a:gd name="adj3" fmla="val 3900"/>
            </a:avLst>
          </a:prstGeom>
        </p:spPr>
        <p:style>
          <a:lnRef idx="0">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sp>
      <p:sp>
        <p:nvSpPr>
          <p:cNvPr id="23" name="Arco de bloque 22"/>
          <p:cNvSpPr/>
          <p:nvPr/>
        </p:nvSpPr>
        <p:spPr>
          <a:xfrm>
            <a:off x="6850789" y="1742644"/>
            <a:ext cx="4503011" cy="4503011"/>
          </a:xfrm>
          <a:prstGeom prst="blockArc">
            <a:avLst>
              <a:gd name="adj1" fmla="val 771429"/>
              <a:gd name="adj2" fmla="val 3857143"/>
              <a:gd name="adj3" fmla="val 3900"/>
            </a:avLst>
          </a:prstGeom>
        </p:spPr>
        <p:style>
          <a:lnRef idx="0">
            <a:schemeClr val="lt1">
              <a:hueOff val="0"/>
              <a:satOff val="0"/>
              <a:lumOff val="0"/>
              <a:alphaOff val="0"/>
            </a:schemeClr>
          </a:lnRef>
          <a:fillRef idx="1">
            <a:schemeClr val="accent5">
              <a:hueOff val="-2451115"/>
              <a:satOff val="-3409"/>
              <a:lumOff val="-1307"/>
              <a:alphaOff val="0"/>
            </a:schemeClr>
          </a:fillRef>
          <a:effectRef idx="0">
            <a:schemeClr val="accent5">
              <a:hueOff val="-2451115"/>
              <a:satOff val="-3409"/>
              <a:lumOff val="-1307"/>
              <a:alphaOff val="0"/>
            </a:schemeClr>
          </a:effectRef>
          <a:fontRef idx="minor">
            <a:schemeClr val="lt1"/>
          </a:fontRef>
        </p:style>
      </p:sp>
      <p:sp>
        <p:nvSpPr>
          <p:cNvPr id="24" name="Arco de bloque 23"/>
          <p:cNvSpPr/>
          <p:nvPr/>
        </p:nvSpPr>
        <p:spPr>
          <a:xfrm>
            <a:off x="6850789" y="1742644"/>
            <a:ext cx="4503011" cy="4503011"/>
          </a:xfrm>
          <a:prstGeom prst="blockArc">
            <a:avLst>
              <a:gd name="adj1" fmla="val 19285714"/>
              <a:gd name="adj2" fmla="val 771429"/>
              <a:gd name="adj3" fmla="val 3900"/>
            </a:avLst>
          </a:prstGeom>
        </p:spPr>
        <p:style>
          <a:lnRef idx="0">
            <a:schemeClr val="lt1">
              <a:hueOff val="0"/>
              <a:satOff val="0"/>
              <a:lumOff val="0"/>
              <a:alphaOff val="0"/>
            </a:schemeClr>
          </a:lnRef>
          <a:fillRef idx="1">
            <a:schemeClr val="accent5">
              <a:hueOff val="-1225557"/>
              <a:satOff val="-1705"/>
              <a:lumOff val="-654"/>
              <a:alphaOff val="0"/>
            </a:schemeClr>
          </a:fillRef>
          <a:effectRef idx="0">
            <a:schemeClr val="accent5">
              <a:hueOff val="-1225557"/>
              <a:satOff val="-1705"/>
              <a:lumOff val="-654"/>
              <a:alphaOff val="0"/>
            </a:schemeClr>
          </a:effectRef>
          <a:fontRef idx="minor">
            <a:schemeClr val="lt1"/>
          </a:fontRef>
        </p:style>
      </p:sp>
      <p:sp>
        <p:nvSpPr>
          <p:cNvPr id="25" name="Arco de bloque 24"/>
          <p:cNvSpPr/>
          <p:nvPr/>
        </p:nvSpPr>
        <p:spPr>
          <a:xfrm>
            <a:off x="6850789" y="1742644"/>
            <a:ext cx="4503011" cy="4503011"/>
          </a:xfrm>
          <a:prstGeom prst="blockArc">
            <a:avLst>
              <a:gd name="adj1" fmla="val 16200000"/>
              <a:gd name="adj2" fmla="val 19285714"/>
              <a:gd name="adj3" fmla="val 3900"/>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nvGrpSpPr>
          <p:cNvPr id="26" name="Grupo 25"/>
          <p:cNvGrpSpPr/>
          <p:nvPr/>
        </p:nvGrpSpPr>
        <p:grpSpPr>
          <a:xfrm>
            <a:off x="10297654" y="2719522"/>
            <a:ext cx="1440002" cy="1441636"/>
            <a:chOff x="3343998" y="-109774"/>
            <a:chExt cx="1440002" cy="1441636"/>
          </a:xfrm>
        </p:grpSpPr>
        <p:sp>
          <p:nvSpPr>
            <p:cNvPr id="27" name="Elipse 26"/>
            <p:cNvSpPr/>
            <p:nvPr/>
          </p:nvSpPr>
          <p:spPr>
            <a:xfrm>
              <a:off x="3343998" y="-109774"/>
              <a:ext cx="1440002" cy="1441636"/>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8" name="Elipse 11"/>
            <p:cNvSpPr/>
            <p:nvPr/>
          </p:nvSpPr>
          <p:spPr>
            <a:xfrm>
              <a:off x="3554881" y="101349"/>
              <a:ext cx="1018236" cy="10193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Robustos</a:t>
              </a:r>
              <a:endParaRPr lang="es-EC" sz="1800" b="1" kern="1200" dirty="0">
                <a:solidFill>
                  <a:schemeClr val="tx1"/>
                </a:solidFill>
              </a:endParaRPr>
            </a:p>
          </p:txBody>
        </p:sp>
      </p:grpSp>
      <p:grpSp>
        <p:nvGrpSpPr>
          <p:cNvPr id="29" name="Grupo 28"/>
          <p:cNvGrpSpPr/>
          <p:nvPr/>
        </p:nvGrpSpPr>
        <p:grpSpPr>
          <a:xfrm>
            <a:off x="10320628" y="4497060"/>
            <a:ext cx="1440002" cy="1441636"/>
            <a:chOff x="5069970" y="721409"/>
            <a:chExt cx="1440002" cy="1441636"/>
          </a:xfrm>
        </p:grpSpPr>
        <p:sp>
          <p:nvSpPr>
            <p:cNvPr id="30" name="Elipse 29"/>
            <p:cNvSpPr/>
            <p:nvPr/>
          </p:nvSpPr>
          <p:spPr>
            <a:xfrm>
              <a:off x="5069970" y="721409"/>
              <a:ext cx="1440002" cy="1441636"/>
            </a:xfrm>
            <a:prstGeom prst="ellipse">
              <a:avLst/>
            </a:prstGeom>
          </p:spPr>
          <p:style>
            <a:lnRef idx="2">
              <a:schemeClr val="lt1">
                <a:hueOff val="0"/>
                <a:satOff val="0"/>
                <a:lumOff val="0"/>
                <a:alphaOff val="0"/>
              </a:schemeClr>
            </a:lnRef>
            <a:fillRef idx="1">
              <a:schemeClr val="accent5">
                <a:hueOff val="-1225557"/>
                <a:satOff val="-1705"/>
                <a:lumOff val="-654"/>
                <a:alphaOff val="0"/>
              </a:schemeClr>
            </a:fillRef>
            <a:effectRef idx="0">
              <a:schemeClr val="accent5">
                <a:hueOff val="-1225557"/>
                <a:satOff val="-1705"/>
                <a:lumOff val="-654"/>
                <a:alphaOff val="0"/>
              </a:schemeClr>
            </a:effectRef>
            <a:fontRef idx="minor">
              <a:schemeClr val="lt1"/>
            </a:fontRef>
          </p:style>
        </p:sp>
        <p:sp>
          <p:nvSpPr>
            <p:cNvPr id="31" name="Elipse 13"/>
            <p:cNvSpPr/>
            <p:nvPr/>
          </p:nvSpPr>
          <p:spPr>
            <a:xfrm>
              <a:off x="5280853" y="932532"/>
              <a:ext cx="1018236" cy="10193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Flexibles</a:t>
              </a:r>
              <a:endParaRPr lang="es-EC" sz="1800" b="1" kern="1200" dirty="0">
                <a:solidFill>
                  <a:schemeClr val="tx1"/>
                </a:solidFill>
              </a:endParaRPr>
            </a:p>
          </p:txBody>
        </p:sp>
      </p:grpSp>
      <p:grpSp>
        <p:nvGrpSpPr>
          <p:cNvPr id="32" name="Grupo 31"/>
          <p:cNvGrpSpPr/>
          <p:nvPr/>
        </p:nvGrpSpPr>
        <p:grpSpPr>
          <a:xfrm>
            <a:off x="8740176" y="5173973"/>
            <a:ext cx="1440002" cy="1441636"/>
            <a:chOff x="4301840" y="4086804"/>
            <a:chExt cx="1440002" cy="1441636"/>
          </a:xfrm>
        </p:grpSpPr>
        <p:sp>
          <p:nvSpPr>
            <p:cNvPr id="33" name="Elipse 32"/>
            <p:cNvSpPr/>
            <p:nvPr/>
          </p:nvSpPr>
          <p:spPr>
            <a:xfrm>
              <a:off x="4301840" y="4086804"/>
              <a:ext cx="1440002" cy="1441636"/>
            </a:xfrm>
            <a:prstGeom prst="ellipse">
              <a:avLst/>
            </a:prstGeom>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sp>
        <p:sp>
          <p:nvSpPr>
            <p:cNvPr id="34" name="Elipse 17"/>
            <p:cNvSpPr/>
            <p:nvPr/>
          </p:nvSpPr>
          <p:spPr>
            <a:xfrm>
              <a:off x="4407281" y="4346209"/>
              <a:ext cx="1229119" cy="10106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Múltiples tareas</a:t>
              </a:r>
              <a:endParaRPr lang="es-EC" sz="1800" b="1" kern="1200" dirty="0">
                <a:solidFill>
                  <a:schemeClr val="tx1"/>
                </a:solidFill>
              </a:endParaRPr>
            </a:p>
          </p:txBody>
        </p:sp>
      </p:grpSp>
      <p:grpSp>
        <p:nvGrpSpPr>
          <p:cNvPr id="35" name="Grupo 34"/>
          <p:cNvGrpSpPr/>
          <p:nvPr/>
        </p:nvGrpSpPr>
        <p:grpSpPr>
          <a:xfrm>
            <a:off x="7014335" y="4949903"/>
            <a:ext cx="1440002" cy="1441636"/>
            <a:chOff x="2386156" y="4086804"/>
            <a:chExt cx="1440002" cy="1441636"/>
          </a:xfrm>
        </p:grpSpPr>
        <p:sp>
          <p:nvSpPr>
            <p:cNvPr id="36" name="Elipse 35"/>
            <p:cNvSpPr/>
            <p:nvPr/>
          </p:nvSpPr>
          <p:spPr>
            <a:xfrm>
              <a:off x="2386156" y="4086804"/>
              <a:ext cx="1440002" cy="1441636"/>
            </a:xfrm>
            <a:prstGeom prst="ellipse">
              <a:avLst/>
            </a:prstGeom>
          </p:spPr>
          <p:style>
            <a:lnRef idx="2">
              <a:schemeClr val="lt1">
                <a:hueOff val="0"/>
                <a:satOff val="0"/>
                <a:lumOff val="0"/>
                <a:alphaOff val="0"/>
              </a:schemeClr>
            </a:lnRef>
            <a:fillRef idx="1">
              <a:schemeClr val="accent5">
                <a:hueOff val="-4902230"/>
                <a:satOff val="-6819"/>
                <a:lumOff val="-2615"/>
                <a:alphaOff val="0"/>
              </a:schemeClr>
            </a:fillRef>
            <a:effectRef idx="0">
              <a:schemeClr val="accent5">
                <a:hueOff val="-4902230"/>
                <a:satOff val="-6819"/>
                <a:lumOff val="-2615"/>
                <a:alphaOff val="0"/>
              </a:schemeClr>
            </a:effectRef>
            <a:fontRef idx="minor">
              <a:schemeClr val="lt1"/>
            </a:fontRef>
          </p:style>
        </p:sp>
        <p:sp>
          <p:nvSpPr>
            <p:cNvPr id="37" name="Elipse 19"/>
            <p:cNvSpPr/>
            <p:nvPr/>
          </p:nvSpPr>
          <p:spPr>
            <a:xfrm>
              <a:off x="2597039" y="4297927"/>
              <a:ext cx="1131138" cy="10193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Adaptación a entornos</a:t>
              </a:r>
              <a:endParaRPr lang="es-EC" sz="1800" b="1" kern="1200" dirty="0">
                <a:solidFill>
                  <a:schemeClr val="tx1"/>
                </a:solidFill>
              </a:endParaRPr>
            </a:p>
          </p:txBody>
        </p:sp>
      </p:grpSp>
      <p:grpSp>
        <p:nvGrpSpPr>
          <p:cNvPr id="38" name="Grupo 37"/>
          <p:cNvGrpSpPr/>
          <p:nvPr/>
        </p:nvGrpSpPr>
        <p:grpSpPr>
          <a:xfrm>
            <a:off x="6227527" y="3542386"/>
            <a:ext cx="1440002" cy="1441636"/>
            <a:chOff x="1191747" y="2589062"/>
            <a:chExt cx="1440002" cy="1441636"/>
          </a:xfrm>
        </p:grpSpPr>
        <p:sp>
          <p:nvSpPr>
            <p:cNvPr id="39" name="Elipse 38"/>
            <p:cNvSpPr/>
            <p:nvPr/>
          </p:nvSpPr>
          <p:spPr>
            <a:xfrm>
              <a:off x="1191747" y="2589062"/>
              <a:ext cx="1440002" cy="1441636"/>
            </a:xfrm>
            <a:prstGeom prst="ellipse">
              <a:avLst/>
            </a:prstGeom>
          </p:spPr>
          <p:style>
            <a:lnRef idx="2">
              <a:schemeClr val="lt1">
                <a:hueOff val="0"/>
                <a:satOff val="0"/>
                <a:lumOff val="0"/>
                <a:alphaOff val="0"/>
              </a:schemeClr>
            </a:lnRef>
            <a:fillRef idx="1">
              <a:schemeClr val="accent5">
                <a:hueOff val="-6127787"/>
                <a:satOff val="-8523"/>
                <a:lumOff val="-3268"/>
                <a:alphaOff val="0"/>
              </a:schemeClr>
            </a:fillRef>
            <a:effectRef idx="0">
              <a:schemeClr val="accent5">
                <a:hueOff val="-6127787"/>
                <a:satOff val="-8523"/>
                <a:lumOff val="-3268"/>
                <a:alphaOff val="0"/>
              </a:schemeClr>
            </a:effectRef>
            <a:fontRef idx="minor">
              <a:schemeClr val="lt1"/>
            </a:fontRef>
          </p:style>
        </p:sp>
        <p:sp>
          <p:nvSpPr>
            <p:cNvPr id="40" name="Elipse 21"/>
            <p:cNvSpPr/>
            <p:nvPr/>
          </p:nvSpPr>
          <p:spPr>
            <a:xfrm>
              <a:off x="1297190" y="2839957"/>
              <a:ext cx="1229119" cy="9999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Diseño sencillo</a:t>
              </a:r>
              <a:endParaRPr lang="es-EC" sz="1800" b="1" kern="1200" dirty="0">
                <a:solidFill>
                  <a:schemeClr val="tx1"/>
                </a:solidFill>
              </a:endParaRPr>
            </a:p>
          </p:txBody>
        </p:sp>
      </p:grpSp>
      <p:grpSp>
        <p:nvGrpSpPr>
          <p:cNvPr id="41" name="Grupo 40"/>
          <p:cNvGrpSpPr/>
          <p:nvPr/>
        </p:nvGrpSpPr>
        <p:grpSpPr>
          <a:xfrm>
            <a:off x="6656322" y="1896915"/>
            <a:ext cx="1440002" cy="1441636"/>
            <a:chOff x="1618027" y="721409"/>
            <a:chExt cx="1440002" cy="1441636"/>
          </a:xfrm>
        </p:grpSpPr>
        <p:sp>
          <p:nvSpPr>
            <p:cNvPr id="42" name="Elipse 41"/>
            <p:cNvSpPr/>
            <p:nvPr/>
          </p:nvSpPr>
          <p:spPr>
            <a:xfrm>
              <a:off x="1618027" y="721409"/>
              <a:ext cx="1440002" cy="1441636"/>
            </a:xfrm>
            <a:prstGeom prst="ellipse">
              <a:avLst/>
            </a:pr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sp>
        <p:sp>
          <p:nvSpPr>
            <p:cNvPr id="43" name="Elipse 23"/>
            <p:cNvSpPr/>
            <p:nvPr/>
          </p:nvSpPr>
          <p:spPr>
            <a:xfrm>
              <a:off x="1642247" y="932532"/>
              <a:ext cx="1354821" cy="10193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Colaboración</a:t>
              </a:r>
              <a:endParaRPr lang="es-EC" sz="1800" b="1" kern="1200" dirty="0">
                <a:solidFill>
                  <a:schemeClr val="tx1"/>
                </a:solidFill>
              </a:endParaRPr>
            </a:p>
          </p:txBody>
        </p:sp>
      </p:grpSp>
      <p:sp>
        <p:nvSpPr>
          <p:cNvPr id="45" name="18 Rectángulo"/>
          <p:cNvSpPr/>
          <p:nvPr/>
        </p:nvSpPr>
        <p:spPr bwMode="auto">
          <a:xfrm>
            <a:off x="8484269" y="3595711"/>
            <a:ext cx="1236049"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Promete</a:t>
            </a:r>
            <a:endParaRPr lang="es-EC" sz="2000" b="1" dirty="0"/>
          </a:p>
        </p:txBody>
      </p:sp>
      <p:pic>
        <p:nvPicPr>
          <p:cNvPr id="2" name="Imagen 1"/>
          <p:cNvPicPr>
            <a:picLocks noChangeAspect="1"/>
          </p:cNvPicPr>
          <p:nvPr/>
        </p:nvPicPr>
        <p:blipFill>
          <a:blip r:embed="rId3"/>
          <a:stretch>
            <a:fillRect/>
          </a:stretch>
        </p:blipFill>
        <p:spPr>
          <a:xfrm>
            <a:off x="787230" y="3881959"/>
            <a:ext cx="4584013" cy="2632111"/>
          </a:xfrm>
          <a:prstGeom prst="rect">
            <a:avLst/>
          </a:prstGeom>
        </p:spPr>
      </p:pic>
      <p:grpSp>
        <p:nvGrpSpPr>
          <p:cNvPr id="44" name="Grupo 43"/>
          <p:cNvGrpSpPr/>
          <p:nvPr/>
        </p:nvGrpSpPr>
        <p:grpSpPr>
          <a:xfrm>
            <a:off x="8100206" y="1150974"/>
            <a:ext cx="1440002" cy="1441636"/>
            <a:chOff x="1618027" y="721409"/>
            <a:chExt cx="1440002" cy="1441636"/>
          </a:xfrm>
        </p:grpSpPr>
        <p:sp>
          <p:nvSpPr>
            <p:cNvPr id="46" name="Elipse 45"/>
            <p:cNvSpPr/>
            <p:nvPr/>
          </p:nvSpPr>
          <p:spPr>
            <a:xfrm>
              <a:off x="1618027" y="721409"/>
              <a:ext cx="1440002" cy="1441636"/>
            </a:xfrm>
            <a:prstGeom prst="ellipse">
              <a:avLst/>
            </a:pr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sp>
        <p:sp>
          <p:nvSpPr>
            <p:cNvPr id="47" name="Elipse 23"/>
            <p:cNvSpPr/>
            <p:nvPr/>
          </p:nvSpPr>
          <p:spPr>
            <a:xfrm>
              <a:off x="1642247" y="932532"/>
              <a:ext cx="1354821" cy="10193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Coordinación</a:t>
              </a:r>
              <a:endParaRPr lang="es-EC" sz="1800" b="1" kern="1200" dirty="0">
                <a:solidFill>
                  <a:schemeClr val="tx1"/>
                </a:solidFill>
              </a:endParaRPr>
            </a:p>
          </p:txBody>
        </p:sp>
      </p:grpSp>
      <p:grpSp>
        <p:nvGrpSpPr>
          <p:cNvPr id="48" name="Grupo 47"/>
          <p:cNvGrpSpPr/>
          <p:nvPr/>
        </p:nvGrpSpPr>
        <p:grpSpPr>
          <a:xfrm>
            <a:off x="9691388" y="1303555"/>
            <a:ext cx="1440002" cy="1441636"/>
            <a:chOff x="1618027" y="721409"/>
            <a:chExt cx="1440002" cy="1441636"/>
          </a:xfrm>
        </p:grpSpPr>
        <p:sp>
          <p:nvSpPr>
            <p:cNvPr id="49" name="Elipse 48"/>
            <p:cNvSpPr/>
            <p:nvPr/>
          </p:nvSpPr>
          <p:spPr>
            <a:xfrm>
              <a:off x="1618027" y="721409"/>
              <a:ext cx="1440002" cy="1441636"/>
            </a:xfrm>
            <a:prstGeom prst="ellipse">
              <a:avLst/>
            </a:pr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sp>
        <p:sp>
          <p:nvSpPr>
            <p:cNvPr id="50" name="Elipse 23"/>
            <p:cNvSpPr/>
            <p:nvPr/>
          </p:nvSpPr>
          <p:spPr>
            <a:xfrm>
              <a:off x="1642247" y="932532"/>
              <a:ext cx="1415782" cy="10193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Comunicación</a:t>
              </a:r>
              <a:endParaRPr lang="es-EC" sz="1800" b="1" kern="1200" dirty="0">
                <a:solidFill>
                  <a:schemeClr val="tx1"/>
                </a:solidFill>
              </a:endParaRPr>
            </a:p>
          </p:txBody>
        </p:sp>
      </p:grpSp>
    </p:spTree>
    <p:extLst>
      <p:ext uri="{BB962C8B-B14F-4D97-AF65-F5344CB8AC3E}">
        <p14:creationId xmlns:p14="http://schemas.microsoft.com/office/powerpoint/2010/main" val="421681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par>
                                <p:cTn id="49" presetID="10"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10" presetClass="entr" presetSubtype="0" fill="hold"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par>
                                <p:cTn id="55" presetID="10" presetClass="entr" presetSubtype="0"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8610600" y="6248062"/>
            <a:ext cx="2743200" cy="365125"/>
          </a:xfrm>
        </p:spPr>
        <p:txBody>
          <a:bodyPr/>
          <a:lstStyle/>
          <a:p>
            <a:pPr>
              <a:defRPr/>
            </a:pPr>
            <a:fld id="{E8D88C74-0DDE-8F40-A44E-D6CE8BB2242F}" type="slidenum">
              <a:rPr lang="es-ES" smtClean="0"/>
              <a:pPr>
                <a:defRPr/>
              </a:pPr>
              <a:t>4</a:t>
            </a:fld>
            <a:endParaRPr lang="es-ES" sz="1600">
              <a:solidFill>
                <a:srgbClr val="888888"/>
              </a:solidFill>
            </a:endParaRPr>
          </a:p>
        </p:txBody>
      </p:sp>
      <p:sp>
        <p:nvSpPr>
          <p:cNvPr id="7" name="18 Rectángulo"/>
          <p:cNvSpPr/>
          <p:nvPr/>
        </p:nvSpPr>
        <p:spPr bwMode="auto">
          <a:xfrm>
            <a:off x="173831" y="872805"/>
            <a:ext cx="5381896"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Robótica Cooperativa</a:t>
            </a:r>
            <a:endParaRPr lang="es-EC" sz="2000" b="1" dirty="0"/>
          </a:p>
        </p:txBody>
      </p:sp>
      <p:sp>
        <p:nvSpPr>
          <p:cNvPr id="36" name="18 Rectángulo"/>
          <p:cNvSpPr/>
          <p:nvPr/>
        </p:nvSpPr>
        <p:spPr bwMode="auto">
          <a:xfrm>
            <a:off x="5680284" y="872805"/>
            <a:ext cx="2212432" cy="572496"/>
          </a:xfrm>
          <a:prstGeom prst="rect">
            <a:avLst/>
          </a:prstGeom>
          <a:solidFill>
            <a:schemeClr val="accent1">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Aplicaciones</a:t>
            </a:r>
            <a:endParaRPr lang="es-EC" sz="2000" b="1" dirty="0"/>
          </a:p>
        </p:txBody>
      </p:sp>
      <p:sp>
        <p:nvSpPr>
          <p:cNvPr id="41" name="Rectángulo 40"/>
          <p:cNvSpPr/>
          <p:nvPr/>
        </p:nvSpPr>
        <p:spPr>
          <a:xfrm>
            <a:off x="6681402" y="3313103"/>
            <a:ext cx="3435556" cy="307777"/>
          </a:xfrm>
          <a:prstGeom prst="rect">
            <a:avLst/>
          </a:prstGeom>
        </p:spPr>
        <p:txBody>
          <a:bodyPr wrap="none">
            <a:spAutoFit/>
          </a:bodyPr>
          <a:lstStyle/>
          <a:p>
            <a:r>
              <a:rPr lang="es-EC" sz="1400" dirty="0" smtClean="0">
                <a:latin typeface="Times New Roman" panose="02020603050405020304" pitchFamily="18" charset="0"/>
                <a:cs typeface="Times New Roman" panose="02020603050405020304" pitchFamily="18" charset="0"/>
              </a:rPr>
              <a:t>Fuente: (J. </a:t>
            </a:r>
            <a:r>
              <a:rPr lang="es-EC" sz="1400" dirty="0" err="1" smtClean="0">
                <a:latin typeface="Times New Roman" panose="02020603050405020304" pitchFamily="18" charset="0"/>
                <a:cs typeface="Times New Roman" panose="02020603050405020304" pitchFamily="18" charset="0"/>
              </a:rPr>
              <a:t>Evan</a:t>
            </a:r>
            <a:r>
              <a:rPr lang="es-EC" sz="1400" dirty="0" smtClean="0">
                <a:latin typeface="Times New Roman" panose="02020603050405020304" pitchFamily="18" charset="0"/>
                <a:cs typeface="Times New Roman" panose="02020603050405020304" pitchFamily="18" charset="0"/>
              </a:rPr>
              <a:t> &amp; Erick J. Rodríguez, 2015)</a:t>
            </a:r>
            <a:endParaRPr lang="es-EC" sz="1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2" name="18 Rectángulo"/>
          <p:cNvSpPr/>
          <p:nvPr/>
        </p:nvSpPr>
        <p:spPr bwMode="auto">
          <a:xfrm>
            <a:off x="1537743" y="1632182"/>
            <a:ext cx="3259179"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r>
              <a:rPr lang="es-EC" b="1" dirty="0"/>
              <a:t>Misiones de </a:t>
            </a:r>
            <a:r>
              <a:rPr lang="es-EC" b="1" dirty="0" smtClean="0"/>
              <a:t>vigilancia</a:t>
            </a:r>
            <a:endParaRPr lang="es-EC" b="1" dirty="0"/>
          </a:p>
        </p:txBody>
      </p:sp>
      <p:sp>
        <p:nvSpPr>
          <p:cNvPr id="43" name="18 Rectángulo"/>
          <p:cNvSpPr/>
          <p:nvPr/>
        </p:nvSpPr>
        <p:spPr bwMode="auto">
          <a:xfrm>
            <a:off x="6681402" y="1632182"/>
            <a:ext cx="3255025"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r>
              <a:rPr lang="es-EC" b="1" dirty="0" smtClean="0"/>
              <a:t>Transporte de objetos</a:t>
            </a:r>
            <a:endParaRPr lang="es-EC" b="1" dirty="0"/>
          </a:p>
        </p:txBody>
      </p:sp>
      <p:sp>
        <p:nvSpPr>
          <p:cNvPr id="13" name="18 Rectángulo"/>
          <p:cNvSpPr/>
          <p:nvPr/>
        </p:nvSpPr>
        <p:spPr bwMode="auto">
          <a:xfrm>
            <a:off x="173831" y="205871"/>
            <a:ext cx="7447691"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Generalidades</a:t>
            </a:r>
            <a:endParaRPr lang="es-EC" sz="3200" b="1" dirty="0">
              <a:solidFill>
                <a:schemeClr val="bg1"/>
              </a:solidFill>
              <a:latin typeface="Calibri" panose="020F0502020204030204" pitchFamily="34" charset="0"/>
            </a:endParaRPr>
          </a:p>
        </p:txBody>
      </p:sp>
      <p:sp>
        <p:nvSpPr>
          <p:cNvPr id="14"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1. Antecedentes</a:t>
            </a:r>
            <a:endParaRPr lang="es-EC" b="1" dirty="0"/>
          </a:p>
        </p:txBody>
      </p:sp>
      <p:pic>
        <p:nvPicPr>
          <p:cNvPr id="2" name="Imagen 1"/>
          <p:cNvPicPr>
            <a:picLocks noChangeAspect="1"/>
          </p:cNvPicPr>
          <p:nvPr/>
        </p:nvPicPr>
        <p:blipFill>
          <a:blip r:embed="rId3"/>
          <a:stretch>
            <a:fillRect/>
          </a:stretch>
        </p:blipFill>
        <p:spPr>
          <a:xfrm>
            <a:off x="6681402" y="2209162"/>
            <a:ext cx="3486150" cy="1085850"/>
          </a:xfrm>
          <a:prstGeom prst="rect">
            <a:avLst/>
          </a:prstGeom>
        </p:spPr>
      </p:pic>
      <p:pic>
        <p:nvPicPr>
          <p:cNvPr id="4" name="Imagen 3"/>
          <p:cNvPicPr>
            <a:picLocks noChangeAspect="1"/>
          </p:cNvPicPr>
          <p:nvPr/>
        </p:nvPicPr>
        <p:blipFill>
          <a:blip r:embed="rId4"/>
          <a:stretch>
            <a:fillRect/>
          </a:stretch>
        </p:blipFill>
        <p:spPr>
          <a:xfrm>
            <a:off x="1537742" y="2269076"/>
            <a:ext cx="3259179" cy="2038218"/>
          </a:xfrm>
          <a:prstGeom prst="rect">
            <a:avLst/>
          </a:prstGeom>
        </p:spPr>
      </p:pic>
      <p:sp>
        <p:nvSpPr>
          <p:cNvPr id="15" name="Rectángulo 14"/>
          <p:cNvSpPr/>
          <p:nvPr/>
        </p:nvSpPr>
        <p:spPr>
          <a:xfrm>
            <a:off x="981861" y="4489509"/>
            <a:ext cx="4370940" cy="307777"/>
          </a:xfrm>
          <a:prstGeom prst="rect">
            <a:avLst/>
          </a:prstGeom>
        </p:spPr>
        <p:txBody>
          <a:bodyPr wrap="none">
            <a:spAutoFit/>
          </a:bodyPr>
          <a:lstStyle/>
          <a:p>
            <a:r>
              <a:rPr lang="es-EC" sz="1400" dirty="0" smtClean="0">
                <a:latin typeface="Times New Roman" panose="02020603050405020304" pitchFamily="18" charset="0"/>
                <a:cs typeface="Times New Roman" panose="02020603050405020304" pitchFamily="18" charset="0"/>
              </a:rPr>
              <a:t>Fuente: (J. Acevedo, B. </a:t>
            </a:r>
            <a:r>
              <a:rPr lang="es-EC" sz="1400" dirty="0" err="1" smtClean="0">
                <a:latin typeface="Times New Roman" panose="02020603050405020304" pitchFamily="18" charset="0"/>
                <a:cs typeface="Times New Roman" panose="02020603050405020304" pitchFamily="18" charset="0"/>
              </a:rPr>
              <a:t>Arrue</a:t>
            </a:r>
            <a:r>
              <a:rPr lang="es-EC" sz="1400" dirty="0" smtClean="0">
                <a:latin typeface="Times New Roman" panose="02020603050405020304" pitchFamily="18" charset="0"/>
                <a:cs typeface="Times New Roman" panose="02020603050405020304" pitchFamily="18" charset="0"/>
              </a:rPr>
              <a:t>, I. Maza &amp; A. Ollero, 2015)</a:t>
            </a:r>
            <a:endParaRPr lang="es-EC" sz="1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18 Rectángulo"/>
          <p:cNvSpPr/>
          <p:nvPr/>
        </p:nvSpPr>
        <p:spPr bwMode="auto">
          <a:xfrm>
            <a:off x="6681402" y="3706423"/>
            <a:ext cx="3255025" cy="454679"/>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r>
              <a:rPr lang="es-EC" b="1" dirty="0" smtClean="0"/>
              <a:t>Reconocimiento y seguimiento</a:t>
            </a:r>
            <a:endParaRPr lang="es-EC" b="1" dirty="0"/>
          </a:p>
        </p:txBody>
      </p:sp>
      <p:pic>
        <p:nvPicPr>
          <p:cNvPr id="5" name="Imagen 4"/>
          <p:cNvPicPr>
            <a:picLocks noChangeAspect="1"/>
          </p:cNvPicPr>
          <p:nvPr/>
        </p:nvPicPr>
        <p:blipFill>
          <a:blip r:embed="rId5"/>
          <a:stretch>
            <a:fillRect/>
          </a:stretch>
        </p:blipFill>
        <p:spPr>
          <a:xfrm>
            <a:off x="6786500" y="4238972"/>
            <a:ext cx="2814700" cy="2124302"/>
          </a:xfrm>
          <a:prstGeom prst="rect">
            <a:avLst/>
          </a:prstGeom>
        </p:spPr>
      </p:pic>
      <p:sp>
        <p:nvSpPr>
          <p:cNvPr id="19" name="Rectángulo 18"/>
          <p:cNvSpPr/>
          <p:nvPr/>
        </p:nvSpPr>
        <p:spPr>
          <a:xfrm>
            <a:off x="6681402" y="6452010"/>
            <a:ext cx="3975897" cy="307777"/>
          </a:xfrm>
          <a:prstGeom prst="rect">
            <a:avLst/>
          </a:prstGeom>
        </p:spPr>
        <p:txBody>
          <a:bodyPr wrap="none">
            <a:spAutoFit/>
          </a:bodyPr>
          <a:lstStyle/>
          <a:p>
            <a:r>
              <a:rPr lang="es-EC" sz="1400" dirty="0" smtClean="0">
                <a:latin typeface="Times New Roman" panose="02020603050405020304" pitchFamily="18" charset="0"/>
                <a:cs typeface="Times New Roman" panose="02020603050405020304" pitchFamily="18" charset="0"/>
              </a:rPr>
              <a:t>Fuente: (R. </a:t>
            </a:r>
            <a:r>
              <a:rPr lang="es-EC" sz="1400" dirty="0" err="1" smtClean="0">
                <a:latin typeface="Times New Roman" panose="02020603050405020304" pitchFamily="18" charset="0"/>
                <a:cs typeface="Times New Roman" panose="02020603050405020304" pitchFamily="18" charset="0"/>
              </a:rPr>
              <a:t>Jacho</a:t>
            </a:r>
            <a:r>
              <a:rPr lang="es-EC" sz="1400" dirty="0" smtClean="0">
                <a:latin typeface="Times New Roman" panose="02020603050405020304" pitchFamily="18" charset="0"/>
                <a:cs typeface="Times New Roman" panose="02020603050405020304" pitchFamily="18" charset="0"/>
              </a:rPr>
              <a:t>, L. </a:t>
            </a:r>
            <a:r>
              <a:rPr lang="es-EC" sz="1400" dirty="0" err="1" smtClean="0">
                <a:latin typeface="Times New Roman" panose="02020603050405020304" pitchFamily="18" charset="0"/>
                <a:cs typeface="Times New Roman" panose="02020603050405020304" pitchFamily="18" charset="0"/>
              </a:rPr>
              <a:t>Alarcon</a:t>
            </a:r>
            <a:r>
              <a:rPr lang="es-EC" sz="1400" dirty="0" smtClean="0">
                <a:latin typeface="Times New Roman" panose="02020603050405020304" pitchFamily="18" charset="0"/>
                <a:cs typeface="Times New Roman" panose="02020603050405020304" pitchFamily="18" charset="0"/>
              </a:rPr>
              <a:t> &amp; B. </a:t>
            </a:r>
            <a:r>
              <a:rPr lang="es-EC" sz="1400" dirty="0" err="1" smtClean="0">
                <a:latin typeface="Times New Roman" panose="02020603050405020304" pitchFamily="18" charset="0"/>
                <a:cs typeface="Times New Roman" panose="02020603050405020304" pitchFamily="18" charset="0"/>
              </a:rPr>
              <a:t>Vintimilla</a:t>
            </a:r>
            <a:r>
              <a:rPr lang="es-EC" sz="1400" dirty="0" smtClean="0">
                <a:latin typeface="Times New Roman" panose="02020603050405020304" pitchFamily="18" charset="0"/>
                <a:cs typeface="Times New Roman" panose="02020603050405020304" pitchFamily="18" charset="0"/>
              </a:rPr>
              <a:t>, 2010)</a:t>
            </a:r>
            <a:endParaRPr lang="es-EC"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584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500"/>
                                        <p:tgtEl>
                                          <p:spTgt spid="4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animBg="1"/>
      <p:bldP spid="43" grpId="0" animBg="1"/>
      <p:bldP spid="15" grpId="0"/>
      <p:bldP spid="16"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5</a:t>
            </a:fld>
            <a:endParaRPr lang="es-ES" sz="1600">
              <a:solidFill>
                <a:srgbClr val="888888"/>
              </a:solidFill>
            </a:endParaRPr>
          </a:p>
        </p:txBody>
      </p:sp>
      <p:sp>
        <p:nvSpPr>
          <p:cNvPr id="7" name="18 Rectángulo"/>
          <p:cNvSpPr/>
          <p:nvPr/>
        </p:nvSpPr>
        <p:spPr bwMode="auto">
          <a:xfrm>
            <a:off x="173831" y="872805"/>
            <a:ext cx="5381896"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Robótica Cooperativa</a:t>
            </a:r>
            <a:endParaRPr lang="es-EC" sz="2000" b="1" dirty="0"/>
          </a:p>
        </p:txBody>
      </p:sp>
      <p:sp>
        <p:nvSpPr>
          <p:cNvPr id="14" name="18 Rectángulo"/>
          <p:cNvSpPr/>
          <p:nvPr/>
        </p:nvSpPr>
        <p:spPr bwMode="auto">
          <a:xfrm>
            <a:off x="5680284" y="872805"/>
            <a:ext cx="2709814" cy="572496"/>
          </a:xfrm>
          <a:prstGeom prst="rect">
            <a:avLst/>
          </a:prstGeom>
          <a:solidFill>
            <a:schemeClr val="accent1">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Sistema de Percepción</a:t>
            </a:r>
            <a:endParaRPr lang="es-EC" sz="2000" b="1" dirty="0"/>
          </a:p>
        </p:txBody>
      </p:sp>
      <p:grpSp>
        <p:nvGrpSpPr>
          <p:cNvPr id="9" name="Grupo 8"/>
          <p:cNvGrpSpPr/>
          <p:nvPr/>
        </p:nvGrpSpPr>
        <p:grpSpPr>
          <a:xfrm>
            <a:off x="2189672" y="3823633"/>
            <a:ext cx="1494683" cy="1494683"/>
            <a:chOff x="2020589" y="1935990"/>
            <a:chExt cx="1494683" cy="1494683"/>
          </a:xfrm>
          <a:effectLst>
            <a:glow>
              <a:schemeClr val="accent1"/>
            </a:glow>
          </a:effectLst>
        </p:grpSpPr>
        <p:sp>
          <p:nvSpPr>
            <p:cNvPr id="25" name="Elipse 24"/>
            <p:cNvSpPr/>
            <p:nvPr/>
          </p:nvSpPr>
          <p:spPr>
            <a:xfrm>
              <a:off x="2020589" y="1935990"/>
              <a:ext cx="1494683" cy="1494683"/>
            </a:xfrm>
            <a:prstGeom prst="ellipse">
              <a:avLst/>
            </a:prstGeom>
          </p:spPr>
          <p:style>
            <a:lnRef idx="2">
              <a:schemeClr val="accent2"/>
            </a:lnRef>
            <a:fillRef idx="1">
              <a:schemeClr val="lt1"/>
            </a:fillRef>
            <a:effectRef idx="0">
              <a:schemeClr val="accent2"/>
            </a:effectRef>
            <a:fontRef idx="minor">
              <a:schemeClr val="dk1"/>
            </a:fontRef>
          </p:style>
        </p:sp>
        <p:sp>
          <p:nvSpPr>
            <p:cNvPr id="26" name="Elipse 4"/>
            <p:cNvSpPr/>
            <p:nvPr/>
          </p:nvSpPr>
          <p:spPr>
            <a:xfrm>
              <a:off x="2239480" y="2154881"/>
              <a:ext cx="1056901" cy="10569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endParaRPr lang="es-EC" sz="4500" kern="1200" dirty="0">
                <a:solidFill>
                  <a:schemeClr val="tx1"/>
                </a:solidFill>
              </a:endParaRPr>
            </a:p>
          </p:txBody>
        </p:sp>
      </p:grpSp>
      <p:sp>
        <p:nvSpPr>
          <p:cNvPr id="10" name="Flecha izquierda 9"/>
          <p:cNvSpPr/>
          <p:nvPr/>
        </p:nvSpPr>
        <p:spPr>
          <a:xfrm rot="12900000">
            <a:off x="2038789" y="3505471"/>
            <a:ext cx="613358" cy="425984"/>
          </a:xfrm>
          <a:prstGeom prst="leftArrow">
            <a:avLst>
              <a:gd name="adj1" fmla="val 60000"/>
              <a:gd name="adj2" fmla="val 50000"/>
            </a:avLst>
          </a:prstGeom>
          <a:solidFill>
            <a:schemeClr val="accent5">
              <a:hueOff val="-3676672"/>
              <a:satOff val="-5114"/>
              <a:lumOff val="-1961"/>
              <a:alpha val="50000"/>
            </a:schemeClr>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sp>
      <p:grpSp>
        <p:nvGrpSpPr>
          <p:cNvPr id="11" name="Grupo 10"/>
          <p:cNvGrpSpPr/>
          <p:nvPr/>
        </p:nvGrpSpPr>
        <p:grpSpPr>
          <a:xfrm>
            <a:off x="714580" y="2504704"/>
            <a:ext cx="1419948" cy="1135959"/>
            <a:chOff x="325616" y="902354"/>
            <a:chExt cx="1419948" cy="1135959"/>
          </a:xfrm>
          <a:effectLst>
            <a:glow>
              <a:schemeClr val="accent1"/>
            </a:glow>
          </a:effectLst>
        </p:grpSpPr>
        <p:sp>
          <p:nvSpPr>
            <p:cNvPr id="23" name="Rectángulo redondeado 22"/>
            <p:cNvSpPr/>
            <p:nvPr/>
          </p:nvSpPr>
          <p:spPr>
            <a:xfrm>
              <a:off x="325616" y="902354"/>
              <a:ext cx="1419948" cy="1135959"/>
            </a:xfrm>
            <a:prstGeom prst="roundRect">
              <a:avLst>
                <a:gd name="adj" fmla="val 10000"/>
              </a:avLst>
            </a:prstGeom>
            <a:solidFill>
              <a:schemeClr val="accent5">
                <a:hueOff val="0"/>
                <a:satOff val="0"/>
                <a:lumOff val="0"/>
                <a:alpha val="5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4" name="Rectángulo 23"/>
            <p:cNvSpPr/>
            <p:nvPr/>
          </p:nvSpPr>
          <p:spPr>
            <a:xfrm>
              <a:off x="358887" y="935625"/>
              <a:ext cx="1353406" cy="1069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s-EC" sz="2600" kern="1200" dirty="0" smtClean="0">
                  <a:solidFill>
                    <a:schemeClr val="tx1"/>
                  </a:solidFill>
                </a:rPr>
                <a:t>Sensor distancia</a:t>
              </a:r>
            </a:p>
          </p:txBody>
        </p:sp>
      </p:grpSp>
      <p:sp>
        <p:nvSpPr>
          <p:cNvPr id="12" name="Flecha izquierda 11"/>
          <p:cNvSpPr/>
          <p:nvPr/>
        </p:nvSpPr>
        <p:spPr>
          <a:xfrm rot="16629564">
            <a:off x="3078547" y="3396261"/>
            <a:ext cx="724266" cy="425984"/>
          </a:xfrm>
          <a:prstGeom prst="leftArrow">
            <a:avLst>
              <a:gd name="adj1" fmla="val 60000"/>
              <a:gd name="adj2" fmla="val 50000"/>
            </a:avLst>
          </a:prstGeom>
          <a:solidFill>
            <a:schemeClr val="accent5">
              <a:hueOff val="-3676672"/>
              <a:satOff val="-5114"/>
              <a:lumOff val="-1961"/>
              <a:alpha val="50000"/>
            </a:schemeClr>
          </a:solidFill>
        </p:spPr>
        <p:style>
          <a:lnRef idx="0">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hueOff val="0"/>
              <a:satOff val="0"/>
              <a:lumOff val="0"/>
              <a:alphaOff val="0"/>
            </a:schemeClr>
          </a:fontRef>
        </p:style>
      </p:sp>
      <p:grpSp>
        <p:nvGrpSpPr>
          <p:cNvPr id="13" name="Grupo 12"/>
          <p:cNvGrpSpPr/>
          <p:nvPr/>
        </p:nvGrpSpPr>
        <p:grpSpPr>
          <a:xfrm>
            <a:off x="2807603" y="2138106"/>
            <a:ext cx="1419948" cy="1135959"/>
            <a:chOff x="2057957" y="555"/>
            <a:chExt cx="1419948" cy="1135959"/>
          </a:xfrm>
          <a:effectLst>
            <a:glow>
              <a:schemeClr val="accent1"/>
            </a:glow>
          </a:effectLst>
        </p:grpSpPr>
        <p:sp>
          <p:nvSpPr>
            <p:cNvPr id="21" name="Rectángulo redondeado 20"/>
            <p:cNvSpPr/>
            <p:nvPr/>
          </p:nvSpPr>
          <p:spPr>
            <a:xfrm>
              <a:off x="2057957" y="555"/>
              <a:ext cx="1419948" cy="1135959"/>
            </a:xfrm>
            <a:prstGeom prst="roundRect">
              <a:avLst>
                <a:gd name="adj" fmla="val 10000"/>
              </a:avLst>
            </a:prstGeom>
            <a:solidFill>
              <a:schemeClr val="accent5">
                <a:hueOff val="-3676672"/>
                <a:satOff val="-5114"/>
                <a:lumOff val="-1961"/>
                <a:alpha val="50000"/>
              </a:schemeClr>
            </a:solidFill>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sp>
        <p:sp>
          <p:nvSpPr>
            <p:cNvPr id="22" name="Rectángulo 21"/>
            <p:cNvSpPr/>
            <p:nvPr/>
          </p:nvSpPr>
          <p:spPr>
            <a:xfrm>
              <a:off x="2091228" y="33826"/>
              <a:ext cx="1353406" cy="1069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s-EC" sz="2600" kern="1200" dirty="0" smtClean="0">
                  <a:solidFill>
                    <a:schemeClr val="tx1"/>
                  </a:solidFill>
                </a:rPr>
                <a:t>RSSI</a:t>
              </a:r>
              <a:endParaRPr lang="es-EC" sz="2600" kern="1200" dirty="0">
                <a:solidFill>
                  <a:schemeClr val="tx1"/>
                </a:solidFill>
              </a:endParaRPr>
            </a:p>
          </p:txBody>
        </p:sp>
      </p:grpSp>
      <p:sp>
        <p:nvSpPr>
          <p:cNvPr id="15" name="Flecha izquierda 14"/>
          <p:cNvSpPr/>
          <p:nvPr/>
        </p:nvSpPr>
        <p:spPr>
          <a:xfrm rot="19500000">
            <a:off x="3654918" y="4498937"/>
            <a:ext cx="529406" cy="425984"/>
          </a:xfrm>
          <a:prstGeom prst="leftArrow">
            <a:avLst>
              <a:gd name="adj1" fmla="val 60000"/>
              <a:gd name="adj2" fmla="val 50000"/>
            </a:avLst>
          </a:prstGeom>
          <a:solidFill>
            <a:schemeClr val="accent5">
              <a:hueOff val="-7353344"/>
              <a:satOff val="-10228"/>
              <a:lumOff val="-3922"/>
              <a:alpha val="50000"/>
            </a:schemeClr>
          </a:solidFill>
        </p:spPr>
        <p:style>
          <a:lnRef idx="0">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hueOff val="0"/>
              <a:satOff val="0"/>
              <a:lumOff val="0"/>
              <a:alphaOff val="0"/>
            </a:schemeClr>
          </a:fontRef>
        </p:style>
      </p:sp>
      <p:grpSp>
        <p:nvGrpSpPr>
          <p:cNvPr id="16" name="Grupo 15"/>
          <p:cNvGrpSpPr/>
          <p:nvPr/>
        </p:nvGrpSpPr>
        <p:grpSpPr>
          <a:xfrm>
            <a:off x="4068138" y="3553155"/>
            <a:ext cx="1419948" cy="1135959"/>
            <a:chOff x="3790297" y="902354"/>
            <a:chExt cx="1419948" cy="1135959"/>
          </a:xfrm>
          <a:effectLst>
            <a:glow>
              <a:schemeClr val="accent1"/>
            </a:glow>
          </a:effectLst>
        </p:grpSpPr>
        <p:sp>
          <p:nvSpPr>
            <p:cNvPr id="17" name="Rectángulo redondeado 16"/>
            <p:cNvSpPr/>
            <p:nvPr/>
          </p:nvSpPr>
          <p:spPr>
            <a:xfrm>
              <a:off x="3790297" y="902354"/>
              <a:ext cx="1419948" cy="1135959"/>
            </a:xfrm>
            <a:prstGeom prst="roundRect">
              <a:avLst>
                <a:gd name="adj" fmla="val 10000"/>
              </a:avLst>
            </a:prstGeom>
            <a:solidFill>
              <a:schemeClr val="accent5">
                <a:hueOff val="-7353344"/>
                <a:satOff val="-10228"/>
                <a:lumOff val="-3922"/>
                <a:alpha val="50000"/>
              </a:schemeClr>
            </a:solidFill>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sp>
        <p:sp>
          <p:nvSpPr>
            <p:cNvPr id="20" name="Rectángulo 19"/>
            <p:cNvSpPr/>
            <p:nvPr/>
          </p:nvSpPr>
          <p:spPr>
            <a:xfrm>
              <a:off x="3823568" y="935625"/>
              <a:ext cx="1353406" cy="1069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s-EC" sz="2600" kern="1200" dirty="0" smtClean="0">
                  <a:solidFill>
                    <a:schemeClr val="tx1"/>
                  </a:solidFill>
                </a:rPr>
                <a:t>CÁMARA</a:t>
              </a:r>
              <a:endParaRPr lang="es-EC" sz="2600" kern="1200" dirty="0">
                <a:solidFill>
                  <a:schemeClr val="tx1"/>
                </a:solidFill>
              </a:endParaRPr>
            </a:p>
          </p:txBody>
        </p:sp>
      </p:grpSp>
      <p:grpSp>
        <p:nvGrpSpPr>
          <p:cNvPr id="40" name="Grupo 39"/>
          <p:cNvGrpSpPr/>
          <p:nvPr/>
        </p:nvGrpSpPr>
        <p:grpSpPr>
          <a:xfrm>
            <a:off x="8004362" y="3193256"/>
            <a:ext cx="2633968" cy="2633968"/>
            <a:chOff x="1992158" y="1255451"/>
            <a:chExt cx="2633968" cy="2633968"/>
          </a:xfrm>
        </p:grpSpPr>
        <p:sp>
          <p:nvSpPr>
            <p:cNvPr id="41" name="Elipse 40"/>
            <p:cNvSpPr/>
            <p:nvPr/>
          </p:nvSpPr>
          <p:spPr>
            <a:xfrm>
              <a:off x="1992158" y="1255451"/>
              <a:ext cx="2633968" cy="2633968"/>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2" name="Elipse 4"/>
            <p:cNvSpPr/>
            <p:nvPr/>
          </p:nvSpPr>
          <p:spPr>
            <a:xfrm>
              <a:off x="2377894" y="1641187"/>
              <a:ext cx="1862496" cy="186249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C" sz="2800" kern="1200" dirty="0" smtClean="0"/>
                <a:t>Estimación de posición</a:t>
              </a:r>
              <a:endParaRPr lang="es-EC" sz="2800" kern="1200" dirty="0"/>
            </a:p>
          </p:txBody>
        </p:sp>
      </p:grpSp>
      <p:grpSp>
        <p:nvGrpSpPr>
          <p:cNvPr id="43" name="Grupo 42"/>
          <p:cNvGrpSpPr/>
          <p:nvPr/>
        </p:nvGrpSpPr>
        <p:grpSpPr>
          <a:xfrm>
            <a:off x="8662854" y="2138106"/>
            <a:ext cx="1316984" cy="1316984"/>
            <a:chOff x="2650650" y="200301"/>
            <a:chExt cx="1316984" cy="1316984"/>
          </a:xfrm>
        </p:grpSpPr>
        <p:sp>
          <p:nvSpPr>
            <p:cNvPr id="44" name="Elipse 43"/>
            <p:cNvSpPr/>
            <p:nvPr/>
          </p:nvSpPr>
          <p:spPr>
            <a:xfrm>
              <a:off x="2650650" y="200301"/>
              <a:ext cx="1316984" cy="1316984"/>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5" name="Elipse 6"/>
            <p:cNvSpPr/>
            <p:nvPr/>
          </p:nvSpPr>
          <p:spPr>
            <a:xfrm>
              <a:off x="2843518" y="393169"/>
              <a:ext cx="931248" cy="93124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Inexacto</a:t>
              </a:r>
              <a:endParaRPr lang="es-EC" sz="1800" kern="1200" dirty="0"/>
            </a:p>
          </p:txBody>
        </p:sp>
      </p:grpSp>
      <p:grpSp>
        <p:nvGrpSpPr>
          <p:cNvPr id="46" name="Grupo 45"/>
          <p:cNvGrpSpPr/>
          <p:nvPr/>
        </p:nvGrpSpPr>
        <p:grpSpPr>
          <a:xfrm>
            <a:off x="10146912" y="4708569"/>
            <a:ext cx="1316984" cy="1316984"/>
            <a:chOff x="4134708" y="2770764"/>
            <a:chExt cx="1316984" cy="1316984"/>
          </a:xfrm>
        </p:grpSpPr>
        <p:sp>
          <p:nvSpPr>
            <p:cNvPr id="47" name="Elipse 46"/>
            <p:cNvSpPr/>
            <p:nvPr/>
          </p:nvSpPr>
          <p:spPr>
            <a:xfrm>
              <a:off x="4134708" y="2770764"/>
              <a:ext cx="1316984" cy="1316984"/>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lgn="ctr"/>
              <a:r>
                <a:rPr lang="es-419" dirty="0" smtClean="0"/>
                <a:t>Tiempo real</a:t>
              </a:r>
              <a:endParaRPr lang="es-ES" dirty="0"/>
            </a:p>
          </p:txBody>
        </p:sp>
        <p:sp>
          <p:nvSpPr>
            <p:cNvPr id="48" name="Elipse 8"/>
            <p:cNvSpPr/>
            <p:nvPr/>
          </p:nvSpPr>
          <p:spPr>
            <a:xfrm>
              <a:off x="4353370" y="3042460"/>
              <a:ext cx="931248" cy="93124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s-EC" sz="1800" kern="1200" dirty="0"/>
            </a:p>
          </p:txBody>
        </p:sp>
      </p:grpSp>
      <p:grpSp>
        <p:nvGrpSpPr>
          <p:cNvPr id="49" name="Grupo 48"/>
          <p:cNvGrpSpPr/>
          <p:nvPr/>
        </p:nvGrpSpPr>
        <p:grpSpPr>
          <a:xfrm>
            <a:off x="7178796" y="4708569"/>
            <a:ext cx="1316984" cy="1321385"/>
            <a:chOff x="1166592" y="2770764"/>
            <a:chExt cx="1316984" cy="1321385"/>
          </a:xfrm>
        </p:grpSpPr>
        <p:sp>
          <p:nvSpPr>
            <p:cNvPr id="50" name="Elipse 49"/>
            <p:cNvSpPr/>
            <p:nvPr/>
          </p:nvSpPr>
          <p:spPr>
            <a:xfrm>
              <a:off x="1166592" y="2770764"/>
              <a:ext cx="1316984" cy="1316984"/>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1" name="Elipse 10"/>
            <p:cNvSpPr/>
            <p:nvPr/>
          </p:nvSpPr>
          <p:spPr>
            <a:xfrm>
              <a:off x="1192386" y="3042460"/>
              <a:ext cx="1291190" cy="10496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Acumulación del error</a:t>
              </a:r>
              <a:endParaRPr lang="es-EC" sz="1800" kern="1200" dirty="0"/>
            </a:p>
          </p:txBody>
        </p:sp>
      </p:grpSp>
      <p:sp>
        <p:nvSpPr>
          <p:cNvPr id="27" name="Rectángulo redondeado 26"/>
          <p:cNvSpPr/>
          <p:nvPr/>
        </p:nvSpPr>
        <p:spPr>
          <a:xfrm>
            <a:off x="8390098" y="4702665"/>
            <a:ext cx="2502569" cy="1526529"/>
          </a:xfrm>
          <a:prstGeom prst="roundRect">
            <a:avLst/>
          </a:prstGeom>
          <a:solidFill>
            <a:schemeClr val="accent1">
              <a:lumMod val="60000"/>
              <a:lumOff val="40000"/>
              <a:alpha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800" dirty="0" smtClean="0">
                <a:solidFill>
                  <a:schemeClr val="tx1"/>
                </a:solidFill>
              </a:rPr>
              <a:t>NAVEGACIÓN</a:t>
            </a:r>
            <a:endParaRPr lang="es-EC" sz="2400" dirty="0">
              <a:solidFill>
                <a:schemeClr val="tx1"/>
              </a:solidFill>
            </a:endParaRPr>
          </a:p>
        </p:txBody>
      </p:sp>
      <p:sp>
        <p:nvSpPr>
          <p:cNvPr id="5" name="Rectángulo redondeado 4"/>
          <p:cNvSpPr/>
          <p:nvPr/>
        </p:nvSpPr>
        <p:spPr>
          <a:xfrm>
            <a:off x="8390098" y="2358293"/>
            <a:ext cx="2502569" cy="1526529"/>
          </a:xfrm>
          <a:prstGeom prst="roundRect">
            <a:avLst/>
          </a:prstGeom>
          <a:solidFill>
            <a:schemeClr val="bg2">
              <a:lumMod val="90000"/>
              <a:alpha val="9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800" dirty="0" smtClean="0">
                <a:solidFill>
                  <a:schemeClr val="tx1"/>
                </a:solidFill>
              </a:rPr>
              <a:t>POSICIÓN</a:t>
            </a:r>
            <a:endParaRPr lang="es-EC" sz="2400" dirty="0">
              <a:solidFill>
                <a:schemeClr val="tx1"/>
              </a:solidFill>
            </a:endParaRPr>
          </a:p>
        </p:txBody>
      </p:sp>
      <p:sp>
        <p:nvSpPr>
          <p:cNvPr id="58" name="Flecha izquierda, derecha y arriba 57"/>
          <p:cNvSpPr/>
          <p:nvPr/>
        </p:nvSpPr>
        <p:spPr>
          <a:xfrm rot="16200000">
            <a:off x="7532922" y="2429332"/>
            <a:ext cx="789373" cy="3731692"/>
          </a:xfrm>
          <a:prstGeom prst="leftRightUpArrow">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0" name="18 Rectángulo"/>
          <p:cNvSpPr/>
          <p:nvPr/>
        </p:nvSpPr>
        <p:spPr bwMode="auto">
          <a:xfrm>
            <a:off x="173831" y="205871"/>
            <a:ext cx="7447691"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Generalidades</a:t>
            </a:r>
            <a:endParaRPr lang="es-EC" sz="3200" b="1" dirty="0">
              <a:solidFill>
                <a:schemeClr val="bg1"/>
              </a:solidFill>
              <a:latin typeface="Calibri" panose="020F0502020204030204" pitchFamily="34" charset="0"/>
            </a:endParaRPr>
          </a:p>
        </p:txBody>
      </p:sp>
      <p:sp>
        <p:nvSpPr>
          <p:cNvPr id="61"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1. Antecedentes</a:t>
            </a:r>
            <a:endParaRPr lang="es-EC" b="1" dirty="0"/>
          </a:p>
        </p:txBody>
      </p:sp>
      <p:pic>
        <p:nvPicPr>
          <p:cNvPr id="2" name="Imagen 1"/>
          <p:cNvPicPr>
            <a:picLocks noChangeAspect="1"/>
          </p:cNvPicPr>
          <p:nvPr/>
        </p:nvPicPr>
        <p:blipFill>
          <a:blip r:embed="rId3"/>
          <a:stretch>
            <a:fillRect/>
          </a:stretch>
        </p:blipFill>
        <p:spPr>
          <a:xfrm>
            <a:off x="2560161" y="4102111"/>
            <a:ext cx="819150" cy="819150"/>
          </a:xfrm>
          <a:prstGeom prst="rect">
            <a:avLst/>
          </a:prstGeom>
        </p:spPr>
      </p:pic>
      <p:sp>
        <p:nvSpPr>
          <p:cNvPr id="52" name="Flecha izquierda 51"/>
          <p:cNvSpPr/>
          <p:nvPr/>
        </p:nvSpPr>
        <p:spPr>
          <a:xfrm rot="8504451">
            <a:off x="1992803" y="5214770"/>
            <a:ext cx="613358" cy="425984"/>
          </a:xfrm>
          <a:prstGeom prst="leftArrow">
            <a:avLst>
              <a:gd name="adj1" fmla="val 60000"/>
              <a:gd name="adj2" fmla="val 50000"/>
            </a:avLst>
          </a:prstGeom>
          <a:solidFill>
            <a:schemeClr val="accent5">
              <a:hueOff val="-3676672"/>
              <a:satOff val="-5114"/>
              <a:lumOff val="-1961"/>
              <a:alpha val="50000"/>
            </a:schemeClr>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sp>
      <p:grpSp>
        <p:nvGrpSpPr>
          <p:cNvPr id="53" name="Grupo 52"/>
          <p:cNvGrpSpPr/>
          <p:nvPr/>
        </p:nvGrpSpPr>
        <p:grpSpPr>
          <a:xfrm>
            <a:off x="674195" y="4689114"/>
            <a:ext cx="1419948" cy="1135959"/>
            <a:chOff x="325616" y="902354"/>
            <a:chExt cx="1419948" cy="1135959"/>
          </a:xfrm>
          <a:effectLst>
            <a:glow>
              <a:schemeClr val="accent1"/>
            </a:glow>
          </a:effectLst>
        </p:grpSpPr>
        <p:sp>
          <p:nvSpPr>
            <p:cNvPr id="54" name="Rectángulo redondeado 53"/>
            <p:cNvSpPr/>
            <p:nvPr/>
          </p:nvSpPr>
          <p:spPr>
            <a:xfrm>
              <a:off x="325616" y="902354"/>
              <a:ext cx="1419948" cy="1135959"/>
            </a:xfrm>
            <a:prstGeom prst="roundRect">
              <a:avLst>
                <a:gd name="adj" fmla="val 10000"/>
              </a:avLst>
            </a:prstGeom>
            <a:solidFill>
              <a:schemeClr val="accent5">
                <a:hueOff val="0"/>
                <a:satOff val="0"/>
                <a:lumOff val="0"/>
                <a:alpha val="5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5" name="Rectángulo 54"/>
            <p:cNvSpPr/>
            <p:nvPr/>
          </p:nvSpPr>
          <p:spPr>
            <a:xfrm>
              <a:off x="358887" y="935625"/>
              <a:ext cx="1353406" cy="1069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s-EC" sz="2600" kern="1200" dirty="0" smtClean="0">
                  <a:solidFill>
                    <a:schemeClr val="tx1"/>
                  </a:solidFill>
                </a:rPr>
                <a:t>IMU</a:t>
              </a:r>
            </a:p>
          </p:txBody>
        </p:sp>
      </p:grpSp>
    </p:spTree>
    <p:extLst>
      <p:ext uri="{BB962C8B-B14F-4D97-AF65-F5344CB8AC3E}">
        <p14:creationId xmlns:p14="http://schemas.microsoft.com/office/powerpoint/2010/main" val="278287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par>
                                <p:cTn id="40" presetID="10" presetClass="entr" presetSubtype="0"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par>
                                <p:cTn id="43" presetID="10"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40"/>
                                        </p:tgtEl>
                                      </p:cBhvr>
                                    </p:animEffect>
                                    <p:set>
                                      <p:cBhvr>
                                        <p:cTn id="53" dur="1" fill="hold">
                                          <p:stCondLst>
                                            <p:cond delay="499"/>
                                          </p:stCondLst>
                                        </p:cTn>
                                        <p:tgtEl>
                                          <p:spTgt spid="40"/>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49"/>
                                        </p:tgtEl>
                                      </p:cBhvr>
                                    </p:animEffect>
                                    <p:set>
                                      <p:cBhvr>
                                        <p:cTn id="56" dur="1" fill="hold">
                                          <p:stCondLst>
                                            <p:cond delay="499"/>
                                          </p:stCondLst>
                                        </p:cTn>
                                        <p:tgtEl>
                                          <p:spTgt spid="49"/>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46"/>
                                        </p:tgtEl>
                                      </p:cBhvr>
                                    </p:animEffect>
                                    <p:set>
                                      <p:cBhvr>
                                        <p:cTn id="59" dur="1" fill="hold">
                                          <p:stCondLst>
                                            <p:cond delay="499"/>
                                          </p:stCondLst>
                                        </p:cTn>
                                        <p:tgtEl>
                                          <p:spTgt spid="4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500"/>
                                        <p:tgtEl>
                                          <p:spTgt spid="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fade">
                                      <p:cBhvr>
                                        <p:cTn id="70" dur="500"/>
                                        <p:tgtEl>
                                          <p:spTgt spid="5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500"/>
                                        <p:tgtEl>
                                          <p:spTgt spid="53"/>
                                        </p:tgtEl>
                                      </p:cBhvr>
                                    </p:animEffect>
                                  </p:childTnLst>
                                </p:cTn>
                              </p:par>
                              <p:par>
                                <p:cTn id="76" presetID="10" presetClass="entr" presetSubtype="0" fill="hold"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 grpId="0" animBg="1"/>
      <p:bldP spid="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173831" y="872805"/>
            <a:ext cx="5381896"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Robótica Cooperativa</a:t>
            </a:r>
            <a:endParaRPr lang="es-EC" sz="2000" b="1" dirty="0"/>
          </a:p>
        </p:txBody>
      </p:sp>
      <p:sp>
        <p:nvSpPr>
          <p:cNvPr id="14" name="18 Rectángulo"/>
          <p:cNvSpPr/>
          <p:nvPr/>
        </p:nvSpPr>
        <p:spPr bwMode="auto">
          <a:xfrm>
            <a:off x="5680284" y="872805"/>
            <a:ext cx="1863516" cy="572496"/>
          </a:xfrm>
          <a:prstGeom prst="rect">
            <a:avLst/>
          </a:prstGeom>
          <a:solidFill>
            <a:schemeClr val="accent1">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Visión</a:t>
            </a:r>
            <a:endParaRPr lang="es-EC" sz="2000" b="1" dirty="0"/>
          </a:p>
        </p:txBody>
      </p:sp>
      <p:sp>
        <p:nvSpPr>
          <p:cNvPr id="55" name="18 Rectángulo"/>
          <p:cNvSpPr/>
          <p:nvPr/>
        </p:nvSpPr>
        <p:spPr bwMode="auto">
          <a:xfrm>
            <a:off x="7668356" y="872805"/>
            <a:ext cx="3406043" cy="244795"/>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dirty="0" smtClean="0"/>
              <a:t>Procesamiento de imágenes</a:t>
            </a:r>
            <a:endParaRPr lang="es-EC" dirty="0"/>
          </a:p>
        </p:txBody>
      </p:sp>
      <p:sp>
        <p:nvSpPr>
          <p:cNvPr id="56" name="18 Rectángulo"/>
          <p:cNvSpPr/>
          <p:nvPr/>
        </p:nvSpPr>
        <p:spPr bwMode="auto">
          <a:xfrm>
            <a:off x="7668356" y="1209588"/>
            <a:ext cx="3406044" cy="235713"/>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dirty="0" err="1" smtClean="0">
                <a:solidFill>
                  <a:schemeClr val="bg2">
                    <a:lumMod val="75000"/>
                  </a:schemeClr>
                </a:solidFill>
              </a:rPr>
              <a:t>Umbra;ización</a:t>
            </a:r>
            <a:endParaRPr lang="es-EC" dirty="0">
              <a:solidFill>
                <a:schemeClr val="bg2">
                  <a:lumMod val="75000"/>
                </a:schemeClr>
              </a:solidFill>
            </a:endParaRPr>
          </a:p>
        </p:txBody>
      </p:sp>
      <p:sp>
        <p:nvSpPr>
          <p:cNvPr id="35" name="Rectángulo 34"/>
          <p:cNvSpPr/>
          <p:nvPr/>
        </p:nvSpPr>
        <p:spPr>
          <a:xfrm>
            <a:off x="3812858" y="6363412"/>
            <a:ext cx="4025974" cy="307777"/>
          </a:xfrm>
          <a:prstGeom prst="rect">
            <a:avLst/>
          </a:prstGeom>
        </p:spPr>
        <p:txBody>
          <a:bodyPr wrap="none">
            <a:spAutoFit/>
          </a:bodyPr>
          <a:lstStyle/>
          <a:p>
            <a:r>
              <a:rPr lang="es-EC" sz="1400" dirty="0" smtClean="0">
                <a:latin typeface="Times New Roman" panose="02020603050405020304" pitchFamily="18" charset="0"/>
                <a:ea typeface="Calibri" panose="020F0502020204030204" pitchFamily="34" charset="0"/>
              </a:rPr>
              <a:t>Fuente</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es-EC" sz="1400" dirty="0" smtClean="0">
                <a:latin typeface="Times New Roman" panose="02020603050405020304" pitchFamily="18" charset="0"/>
                <a:cs typeface="Times New Roman" panose="02020603050405020304" pitchFamily="18" charset="0"/>
              </a:rPr>
              <a:t>(</a:t>
            </a:r>
            <a:r>
              <a:rPr lang="es-EC" sz="1400" dirty="0">
                <a:latin typeface="Times New Roman" panose="02020603050405020304" pitchFamily="18" charset="0"/>
                <a:cs typeface="Times New Roman" panose="02020603050405020304" pitchFamily="18" charset="0"/>
              </a:rPr>
              <a:t>La Serna Palomino &amp; Román Concha, 2009)</a:t>
            </a:r>
          </a:p>
        </p:txBody>
      </p:sp>
      <p:sp>
        <p:nvSpPr>
          <p:cNvPr id="59" name="18 Rectángulo"/>
          <p:cNvSpPr/>
          <p:nvPr/>
        </p:nvSpPr>
        <p:spPr bwMode="auto">
          <a:xfrm>
            <a:off x="3223972" y="1747286"/>
            <a:ext cx="5203747" cy="353993"/>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algn="ctr"/>
            <a:r>
              <a:rPr lang="es-EC" b="1" dirty="0" smtClean="0"/>
              <a:t>Ciclo del procesamiento digital de imágenes</a:t>
            </a:r>
            <a:endParaRPr lang="es-EC" b="1" dirty="0"/>
          </a:p>
        </p:txBody>
      </p:sp>
      <p:sp>
        <p:nvSpPr>
          <p:cNvPr id="62" name="18 Rectángulo"/>
          <p:cNvSpPr/>
          <p:nvPr/>
        </p:nvSpPr>
        <p:spPr bwMode="auto">
          <a:xfrm>
            <a:off x="173831" y="205871"/>
            <a:ext cx="7447691"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Generalidades</a:t>
            </a:r>
            <a:endParaRPr lang="es-EC" sz="3200" b="1" dirty="0">
              <a:solidFill>
                <a:schemeClr val="bg1"/>
              </a:solidFill>
              <a:latin typeface="Calibri" panose="020F0502020204030204" pitchFamily="34" charset="0"/>
            </a:endParaRPr>
          </a:p>
        </p:txBody>
      </p:sp>
      <p:sp>
        <p:nvSpPr>
          <p:cNvPr id="63"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1. Antecedentes</a:t>
            </a:r>
            <a:endParaRPr lang="es-EC" b="1" dirty="0"/>
          </a:p>
        </p:txBody>
      </p:sp>
      <p:grpSp>
        <p:nvGrpSpPr>
          <p:cNvPr id="22" name="Grupo 21"/>
          <p:cNvGrpSpPr/>
          <p:nvPr/>
        </p:nvGrpSpPr>
        <p:grpSpPr>
          <a:xfrm>
            <a:off x="1356360" y="2307273"/>
            <a:ext cx="8455296" cy="3555584"/>
            <a:chOff x="0" y="0"/>
            <a:chExt cx="6874722" cy="2861310"/>
          </a:xfrm>
        </p:grpSpPr>
        <p:sp>
          <p:nvSpPr>
            <p:cNvPr id="23" name="Flecha izquierda y derecha 22"/>
            <p:cNvSpPr/>
            <p:nvPr/>
          </p:nvSpPr>
          <p:spPr>
            <a:xfrm>
              <a:off x="2099733" y="2362200"/>
              <a:ext cx="889000" cy="363855"/>
            </a:xfrm>
            <a:prstGeom prst="lef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nvGrpSpPr>
            <p:cNvPr id="24" name="Grupo 23"/>
            <p:cNvGrpSpPr/>
            <p:nvPr/>
          </p:nvGrpSpPr>
          <p:grpSpPr>
            <a:xfrm>
              <a:off x="0" y="0"/>
              <a:ext cx="6874722" cy="2861310"/>
              <a:chOff x="0" y="0"/>
              <a:chExt cx="6874722" cy="2861310"/>
            </a:xfrm>
          </p:grpSpPr>
          <p:sp>
            <p:nvSpPr>
              <p:cNvPr id="25" name="Flecha derecha 24"/>
              <p:cNvSpPr/>
              <p:nvPr/>
            </p:nvSpPr>
            <p:spPr>
              <a:xfrm>
                <a:off x="0" y="2413000"/>
                <a:ext cx="490855" cy="37211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6" name="Rectángulo redondeado 25"/>
              <p:cNvSpPr/>
              <p:nvPr/>
            </p:nvSpPr>
            <p:spPr>
              <a:xfrm>
                <a:off x="567267" y="2235200"/>
                <a:ext cx="1354455" cy="62611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90170" algn="ctr">
                  <a:lnSpc>
                    <a:spcPct val="150000"/>
                  </a:lnSpc>
                  <a:spcAft>
                    <a:spcPts val="800"/>
                  </a:spcAft>
                </a:pPr>
                <a:r>
                  <a:rPr lang="es-419" sz="900" dirty="0">
                    <a:effectLst/>
                    <a:latin typeface="Times New Roman" panose="02020603050405020304" pitchFamily="18" charset="0"/>
                    <a:ea typeface="Calibri" panose="020F0502020204030204" pitchFamily="34" charset="0"/>
                  </a:rPr>
                  <a:t>Adquisición de imágenes</a:t>
                </a:r>
                <a:endParaRPr lang="es-ES" sz="1200" dirty="0">
                  <a:effectLst/>
                  <a:latin typeface="Times New Roman" panose="02020603050405020304" pitchFamily="18" charset="0"/>
                  <a:ea typeface="Calibri" panose="020F0502020204030204" pitchFamily="34" charset="0"/>
                </a:endParaRPr>
              </a:p>
            </p:txBody>
          </p:sp>
          <p:sp>
            <p:nvSpPr>
              <p:cNvPr id="27" name="Rectángulo redondeado 26"/>
              <p:cNvSpPr/>
              <p:nvPr/>
            </p:nvSpPr>
            <p:spPr>
              <a:xfrm>
                <a:off x="567267" y="999066"/>
                <a:ext cx="1354455" cy="62611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indent="90170" algn="ctr">
                  <a:lnSpc>
                    <a:spcPct val="150000"/>
                  </a:lnSpc>
                  <a:spcAft>
                    <a:spcPts val="800"/>
                  </a:spcAft>
                </a:pPr>
                <a:r>
                  <a:rPr lang="es-419" sz="1000">
                    <a:effectLst/>
                    <a:latin typeface="Times New Roman" panose="02020603050405020304" pitchFamily="18" charset="0"/>
                    <a:ea typeface="Calibri" panose="020F0502020204030204" pitchFamily="34" charset="0"/>
                  </a:rPr>
                  <a:t>Preprocesado</a:t>
                </a:r>
                <a:endParaRPr lang="es-ES" sz="1200">
                  <a:effectLst/>
                  <a:latin typeface="Times New Roman" panose="02020603050405020304" pitchFamily="18" charset="0"/>
                  <a:ea typeface="Calibri" panose="020F0502020204030204" pitchFamily="34" charset="0"/>
                </a:endParaRPr>
              </a:p>
            </p:txBody>
          </p:sp>
          <p:sp>
            <p:nvSpPr>
              <p:cNvPr id="28" name="Flecha derecha 27"/>
              <p:cNvSpPr/>
              <p:nvPr/>
            </p:nvSpPr>
            <p:spPr>
              <a:xfrm rot="16200000">
                <a:off x="999067" y="1735666"/>
                <a:ext cx="491066" cy="372534"/>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9" name="Rectángulo redondeado 28"/>
              <p:cNvSpPr/>
              <p:nvPr/>
            </p:nvSpPr>
            <p:spPr>
              <a:xfrm>
                <a:off x="2167467" y="33866"/>
                <a:ext cx="1329055" cy="62611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lnSpc>
                    <a:spcPct val="150000"/>
                  </a:lnSpc>
                  <a:spcAft>
                    <a:spcPts val="800"/>
                  </a:spcAft>
                </a:pPr>
                <a:r>
                  <a:rPr lang="es-419" sz="1000">
                    <a:effectLst/>
                    <a:latin typeface="Times New Roman" panose="02020603050405020304" pitchFamily="18" charset="0"/>
                    <a:ea typeface="Calibri" panose="020F0502020204030204" pitchFamily="34" charset="0"/>
                  </a:rPr>
                  <a:t>Segmentación</a:t>
                </a:r>
                <a:endParaRPr lang="es-ES" sz="1200">
                  <a:effectLst/>
                  <a:latin typeface="Times New Roman" panose="02020603050405020304" pitchFamily="18" charset="0"/>
                  <a:ea typeface="Calibri" panose="020F0502020204030204" pitchFamily="34" charset="0"/>
                </a:endParaRPr>
              </a:p>
            </p:txBody>
          </p:sp>
          <p:sp>
            <p:nvSpPr>
              <p:cNvPr id="30" name="Flecha doblada 29"/>
              <p:cNvSpPr/>
              <p:nvPr/>
            </p:nvSpPr>
            <p:spPr>
              <a:xfrm>
                <a:off x="1075267" y="143933"/>
                <a:ext cx="1015365" cy="778510"/>
              </a:xfrm>
              <a:prstGeom prst="ben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33" name="Rectángulo redondeado 32"/>
              <p:cNvSpPr/>
              <p:nvPr/>
            </p:nvSpPr>
            <p:spPr>
              <a:xfrm>
                <a:off x="4123267" y="0"/>
                <a:ext cx="1337274" cy="622074"/>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lnSpc>
                    <a:spcPct val="150000"/>
                  </a:lnSpc>
                  <a:spcAft>
                    <a:spcPts val="800"/>
                  </a:spcAft>
                </a:pPr>
                <a:r>
                  <a:rPr lang="es-419" sz="1000">
                    <a:effectLst/>
                    <a:latin typeface="Times New Roman" panose="02020603050405020304" pitchFamily="18" charset="0"/>
                    <a:ea typeface="Calibri" panose="020F0502020204030204" pitchFamily="34" charset="0"/>
                  </a:rPr>
                  <a:t>Descripción</a:t>
                </a:r>
                <a:endParaRPr lang="es-ES" sz="1200">
                  <a:effectLst/>
                  <a:latin typeface="Times New Roman" panose="02020603050405020304" pitchFamily="18" charset="0"/>
                  <a:ea typeface="Calibri" panose="020F0502020204030204" pitchFamily="34" charset="0"/>
                </a:endParaRPr>
              </a:p>
            </p:txBody>
          </p:sp>
          <p:sp>
            <p:nvSpPr>
              <p:cNvPr id="36" name="Rectángulo redondeado 35"/>
              <p:cNvSpPr/>
              <p:nvPr/>
            </p:nvSpPr>
            <p:spPr>
              <a:xfrm>
                <a:off x="5520267" y="1278466"/>
                <a:ext cx="1354455" cy="62611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lnSpc>
                    <a:spcPct val="150000"/>
                  </a:lnSpc>
                  <a:spcAft>
                    <a:spcPts val="800"/>
                  </a:spcAft>
                </a:pPr>
                <a:r>
                  <a:rPr lang="es-419" sz="1000">
                    <a:effectLst/>
                    <a:latin typeface="Times New Roman" panose="02020603050405020304" pitchFamily="18" charset="0"/>
                    <a:ea typeface="Calibri" panose="020F0502020204030204" pitchFamily="34" charset="0"/>
                  </a:rPr>
                  <a:t>Reconocimiento e interpretación</a:t>
                </a:r>
                <a:endParaRPr lang="es-ES" sz="1200">
                  <a:effectLst/>
                  <a:latin typeface="Times New Roman" panose="02020603050405020304" pitchFamily="18" charset="0"/>
                  <a:ea typeface="Calibri" panose="020F0502020204030204" pitchFamily="34" charset="0"/>
                </a:endParaRPr>
              </a:p>
            </p:txBody>
          </p:sp>
          <p:sp>
            <p:nvSpPr>
              <p:cNvPr id="37" name="Flecha doblada 18"/>
              <p:cNvSpPr/>
              <p:nvPr/>
            </p:nvSpPr>
            <p:spPr>
              <a:xfrm rot="5400000">
                <a:off x="5482167" y="198966"/>
                <a:ext cx="1015365" cy="939165"/>
              </a:xfrm>
              <a:custGeom>
                <a:avLst/>
                <a:gdLst>
                  <a:gd name="connsiteX0" fmla="*/ 0 w 1015365"/>
                  <a:gd name="connsiteY0" fmla="*/ 778510 h 778510"/>
                  <a:gd name="connsiteX1" fmla="*/ 0 w 1015365"/>
                  <a:gd name="connsiteY1" fmla="*/ 425210 h 778510"/>
                  <a:gd name="connsiteX2" fmla="*/ 340598 w 1015365"/>
                  <a:gd name="connsiteY2" fmla="*/ 84612 h 778510"/>
                  <a:gd name="connsiteX3" fmla="*/ 820738 w 1015365"/>
                  <a:gd name="connsiteY3" fmla="*/ 84612 h 778510"/>
                  <a:gd name="connsiteX4" fmla="*/ 820738 w 1015365"/>
                  <a:gd name="connsiteY4" fmla="*/ 0 h 778510"/>
                  <a:gd name="connsiteX5" fmla="*/ 1015365 w 1015365"/>
                  <a:gd name="connsiteY5" fmla="*/ 194628 h 778510"/>
                  <a:gd name="connsiteX6" fmla="*/ 820738 w 1015365"/>
                  <a:gd name="connsiteY6" fmla="*/ 389255 h 778510"/>
                  <a:gd name="connsiteX7" fmla="*/ 820738 w 1015365"/>
                  <a:gd name="connsiteY7" fmla="*/ 304643 h 778510"/>
                  <a:gd name="connsiteX8" fmla="*/ 340598 w 1015365"/>
                  <a:gd name="connsiteY8" fmla="*/ 304643 h 778510"/>
                  <a:gd name="connsiteX9" fmla="*/ 220030 w 1015365"/>
                  <a:gd name="connsiteY9" fmla="*/ 425211 h 778510"/>
                  <a:gd name="connsiteX10" fmla="*/ 220030 w 1015365"/>
                  <a:gd name="connsiteY10" fmla="*/ 778510 h 778510"/>
                  <a:gd name="connsiteX11" fmla="*/ 0 w 1015365"/>
                  <a:gd name="connsiteY11" fmla="*/ 778510 h 778510"/>
                  <a:gd name="connsiteX0" fmla="*/ 2 w 1015365"/>
                  <a:gd name="connsiteY0" fmla="*/ 939376 h 939376"/>
                  <a:gd name="connsiteX1" fmla="*/ 0 w 1015365"/>
                  <a:gd name="connsiteY1" fmla="*/ 425210 h 939376"/>
                  <a:gd name="connsiteX2" fmla="*/ 340598 w 1015365"/>
                  <a:gd name="connsiteY2" fmla="*/ 84612 h 939376"/>
                  <a:gd name="connsiteX3" fmla="*/ 820738 w 1015365"/>
                  <a:gd name="connsiteY3" fmla="*/ 84612 h 939376"/>
                  <a:gd name="connsiteX4" fmla="*/ 820738 w 1015365"/>
                  <a:gd name="connsiteY4" fmla="*/ 0 h 939376"/>
                  <a:gd name="connsiteX5" fmla="*/ 1015365 w 1015365"/>
                  <a:gd name="connsiteY5" fmla="*/ 194628 h 939376"/>
                  <a:gd name="connsiteX6" fmla="*/ 820738 w 1015365"/>
                  <a:gd name="connsiteY6" fmla="*/ 389255 h 939376"/>
                  <a:gd name="connsiteX7" fmla="*/ 820738 w 1015365"/>
                  <a:gd name="connsiteY7" fmla="*/ 304643 h 939376"/>
                  <a:gd name="connsiteX8" fmla="*/ 340598 w 1015365"/>
                  <a:gd name="connsiteY8" fmla="*/ 304643 h 939376"/>
                  <a:gd name="connsiteX9" fmla="*/ 220030 w 1015365"/>
                  <a:gd name="connsiteY9" fmla="*/ 425211 h 939376"/>
                  <a:gd name="connsiteX10" fmla="*/ 220030 w 1015365"/>
                  <a:gd name="connsiteY10" fmla="*/ 778510 h 939376"/>
                  <a:gd name="connsiteX11" fmla="*/ 2 w 1015365"/>
                  <a:gd name="connsiteY11" fmla="*/ 939376 h 939376"/>
                  <a:gd name="connsiteX0" fmla="*/ 2 w 1015365"/>
                  <a:gd name="connsiteY0" fmla="*/ 939376 h 939376"/>
                  <a:gd name="connsiteX1" fmla="*/ 0 w 1015365"/>
                  <a:gd name="connsiteY1" fmla="*/ 425210 h 939376"/>
                  <a:gd name="connsiteX2" fmla="*/ 340598 w 1015365"/>
                  <a:gd name="connsiteY2" fmla="*/ 84612 h 939376"/>
                  <a:gd name="connsiteX3" fmla="*/ 820738 w 1015365"/>
                  <a:gd name="connsiteY3" fmla="*/ 84612 h 939376"/>
                  <a:gd name="connsiteX4" fmla="*/ 820738 w 1015365"/>
                  <a:gd name="connsiteY4" fmla="*/ 0 h 939376"/>
                  <a:gd name="connsiteX5" fmla="*/ 1015365 w 1015365"/>
                  <a:gd name="connsiteY5" fmla="*/ 194628 h 939376"/>
                  <a:gd name="connsiteX6" fmla="*/ 820738 w 1015365"/>
                  <a:gd name="connsiteY6" fmla="*/ 389255 h 939376"/>
                  <a:gd name="connsiteX7" fmla="*/ 820738 w 1015365"/>
                  <a:gd name="connsiteY7" fmla="*/ 304643 h 939376"/>
                  <a:gd name="connsiteX8" fmla="*/ 340598 w 1015365"/>
                  <a:gd name="connsiteY8" fmla="*/ 304643 h 939376"/>
                  <a:gd name="connsiteX9" fmla="*/ 220030 w 1015365"/>
                  <a:gd name="connsiteY9" fmla="*/ 425211 h 939376"/>
                  <a:gd name="connsiteX10" fmla="*/ 228496 w 1015365"/>
                  <a:gd name="connsiteY10" fmla="*/ 939376 h 939376"/>
                  <a:gd name="connsiteX11" fmla="*/ 2 w 1015365"/>
                  <a:gd name="connsiteY11" fmla="*/ 939376 h 939376"/>
                  <a:gd name="connsiteX0" fmla="*/ 2 w 1015365"/>
                  <a:gd name="connsiteY0" fmla="*/ 939376 h 939376"/>
                  <a:gd name="connsiteX1" fmla="*/ 0 w 1015365"/>
                  <a:gd name="connsiteY1" fmla="*/ 425210 h 939376"/>
                  <a:gd name="connsiteX2" fmla="*/ 340598 w 1015365"/>
                  <a:gd name="connsiteY2" fmla="*/ 84612 h 939376"/>
                  <a:gd name="connsiteX3" fmla="*/ 820738 w 1015365"/>
                  <a:gd name="connsiteY3" fmla="*/ 84612 h 939376"/>
                  <a:gd name="connsiteX4" fmla="*/ 820738 w 1015365"/>
                  <a:gd name="connsiteY4" fmla="*/ 0 h 939376"/>
                  <a:gd name="connsiteX5" fmla="*/ 1015365 w 1015365"/>
                  <a:gd name="connsiteY5" fmla="*/ 194628 h 939376"/>
                  <a:gd name="connsiteX6" fmla="*/ 820738 w 1015365"/>
                  <a:gd name="connsiteY6" fmla="*/ 389255 h 939376"/>
                  <a:gd name="connsiteX7" fmla="*/ 820738 w 1015365"/>
                  <a:gd name="connsiteY7" fmla="*/ 304643 h 939376"/>
                  <a:gd name="connsiteX8" fmla="*/ 340598 w 1015365"/>
                  <a:gd name="connsiteY8" fmla="*/ 304643 h 939376"/>
                  <a:gd name="connsiteX9" fmla="*/ 220030 w 1015365"/>
                  <a:gd name="connsiteY9" fmla="*/ 425211 h 939376"/>
                  <a:gd name="connsiteX10" fmla="*/ 220030 w 1015365"/>
                  <a:gd name="connsiteY10" fmla="*/ 939376 h 939376"/>
                  <a:gd name="connsiteX11" fmla="*/ 2 w 1015365"/>
                  <a:gd name="connsiteY11" fmla="*/ 939376 h 9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365" h="939376">
                    <a:moveTo>
                      <a:pt x="2" y="939376"/>
                    </a:moveTo>
                    <a:cubicBezTo>
                      <a:pt x="2" y="821609"/>
                      <a:pt x="0" y="542977"/>
                      <a:pt x="0" y="425210"/>
                    </a:cubicBezTo>
                    <a:cubicBezTo>
                      <a:pt x="0" y="237103"/>
                      <a:pt x="152491" y="84612"/>
                      <a:pt x="340598" y="84612"/>
                    </a:cubicBezTo>
                    <a:lnTo>
                      <a:pt x="820738" y="84612"/>
                    </a:lnTo>
                    <a:lnTo>
                      <a:pt x="820738" y="0"/>
                    </a:lnTo>
                    <a:lnTo>
                      <a:pt x="1015365" y="194628"/>
                    </a:lnTo>
                    <a:lnTo>
                      <a:pt x="820738" y="389255"/>
                    </a:lnTo>
                    <a:lnTo>
                      <a:pt x="820738" y="304643"/>
                    </a:lnTo>
                    <a:lnTo>
                      <a:pt x="340598" y="304643"/>
                    </a:lnTo>
                    <a:cubicBezTo>
                      <a:pt x="274010" y="304643"/>
                      <a:pt x="220030" y="358623"/>
                      <a:pt x="220030" y="425211"/>
                    </a:cubicBezTo>
                    <a:lnTo>
                      <a:pt x="220030" y="939376"/>
                    </a:lnTo>
                    <a:lnTo>
                      <a:pt x="2" y="939376"/>
                    </a:lnTo>
                    <a:close/>
                  </a:path>
                </a:pathLst>
              </a:cu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40" name="Flecha derecha 39"/>
              <p:cNvSpPr/>
              <p:nvPr/>
            </p:nvSpPr>
            <p:spPr>
              <a:xfrm rot="5400000">
                <a:off x="5947834" y="2036233"/>
                <a:ext cx="490855" cy="37211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41" name="Cuadro de texto 46"/>
              <p:cNvSpPr txBox="1"/>
              <p:nvPr/>
            </p:nvSpPr>
            <p:spPr>
              <a:xfrm>
                <a:off x="5765377" y="2548226"/>
                <a:ext cx="880110" cy="2709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150000"/>
                  </a:lnSpc>
                  <a:spcAft>
                    <a:spcPts val="800"/>
                  </a:spcAft>
                </a:pPr>
                <a:r>
                  <a:rPr lang="es-419" sz="1000">
                    <a:effectLst/>
                    <a:latin typeface="Times New Roman" panose="02020603050405020304" pitchFamily="18" charset="0"/>
                    <a:ea typeface="Calibri" panose="020F0502020204030204" pitchFamily="34" charset="0"/>
                  </a:rPr>
                  <a:t>Resultado</a:t>
                </a:r>
                <a:endParaRPr lang="es-ES" sz="1200">
                  <a:effectLst/>
                  <a:latin typeface="Times New Roman" panose="02020603050405020304" pitchFamily="18" charset="0"/>
                  <a:ea typeface="Calibri" panose="020F0502020204030204" pitchFamily="34" charset="0"/>
                </a:endParaRPr>
              </a:p>
            </p:txBody>
          </p:sp>
          <p:sp>
            <p:nvSpPr>
              <p:cNvPr id="42" name="Rectángulo redondeado 41"/>
              <p:cNvSpPr/>
              <p:nvPr/>
            </p:nvSpPr>
            <p:spPr>
              <a:xfrm>
                <a:off x="3132667" y="1066800"/>
                <a:ext cx="1371600" cy="175260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lnSpc>
                    <a:spcPct val="150000"/>
                  </a:lnSpc>
                  <a:spcAft>
                    <a:spcPts val="800"/>
                  </a:spcAft>
                </a:pPr>
                <a:r>
                  <a:rPr lang="es-419" sz="1000">
                    <a:effectLst/>
                    <a:latin typeface="Times New Roman" panose="02020603050405020304" pitchFamily="18" charset="0"/>
                    <a:ea typeface="Calibri" panose="020F0502020204030204" pitchFamily="34" charset="0"/>
                  </a:rPr>
                  <a:t>Base de conocimiento</a:t>
                </a:r>
                <a:endParaRPr lang="es-ES" sz="1200">
                  <a:effectLst/>
                  <a:latin typeface="Times New Roman" panose="02020603050405020304" pitchFamily="18" charset="0"/>
                  <a:ea typeface="Calibri" panose="020F0502020204030204" pitchFamily="34" charset="0"/>
                </a:endParaRPr>
              </a:p>
            </p:txBody>
          </p:sp>
          <p:sp>
            <p:nvSpPr>
              <p:cNvPr id="43" name="Flecha derecha 42"/>
              <p:cNvSpPr/>
              <p:nvPr/>
            </p:nvSpPr>
            <p:spPr>
              <a:xfrm>
                <a:off x="3556000" y="143933"/>
                <a:ext cx="490855" cy="37211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44" name="Flecha izquierda y derecha 43"/>
              <p:cNvSpPr/>
              <p:nvPr/>
            </p:nvSpPr>
            <p:spPr>
              <a:xfrm>
                <a:off x="2099733" y="1134533"/>
                <a:ext cx="889000" cy="363855"/>
              </a:xfrm>
              <a:prstGeom prst="lef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45" name="Flecha izquierda y derecha 44"/>
              <p:cNvSpPr/>
              <p:nvPr/>
            </p:nvSpPr>
            <p:spPr>
              <a:xfrm>
                <a:off x="4572000" y="1422400"/>
                <a:ext cx="889000" cy="363855"/>
              </a:xfrm>
              <a:prstGeom prst="lef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grpSp>
    </p:spTree>
    <p:extLst>
      <p:ext uri="{BB962C8B-B14F-4D97-AF65-F5344CB8AC3E}">
        <p14:creationId xmlns:p14="http://schemas.microsoft.com/office/powerpoint/2010/main" val="328330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500"/>
                                        <p:tgtEl>
                                          <p:spTgt spid="5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35" grpId="0"/>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7</a:t>
            </a:fld>
            <a:endParaRPr lang="es-ES" sz="1600">
              <a:solidFill>
                <a:srgbClr val="888888"/>
              </a:solidFill>
            </a:endParaRPr>
          </a:p>
        </p:txBody>
      </p:sp>
      <p:sp>
        <p:nvSpPr>
          <p:cNvPr id="7" name="18 Rectángulo"/>
          <p:cNvSpPr/>
          <p:nvPr/>
        </p:nvSpPr>
        <p:spPr bwMode="auto">
          <a:xfrm>
            <a:off x="173831" y="872805"/>
            <a:ext cx="5381896" cy="572496"/>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Robótica Cooperativa</a:t>
            </a:r>
            <a:endParaRPr lang="es-EC" sz="2000" b="1" dirty="0"/>
          </a:p>
        </p:txBody>
      </p:sp>
      <p:sp>
        <p:nvSpPr>
          <p:cNvPr id="14" name="18 Rectángulo"/>
          <p:cNvSpPr/>
          <p:nvPr/>
        </p:nvSpPr>
        <p:spPr bwMode="auto">
          <a:xfrm>
            <a:off x="5680284" y="872805"/>
            <a:ext cx="1863516" cy="572496"/>
          </a:xfrm>
          <a:prstGeom prst="rect">
            <a:avLst/>
          </a:prstGeom>
          <a:solidFill>
            <a:schemeClr val="accent1">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sz="2000" b="1" dirty="0" smtClean="0"/>
              <a:t>Visión</a:t>
            </a:r>
            <a:endParaRPr lang="es-EC" sz="2000" b="1" dirty="0"/>
          </a:p>
        </p:txBody>
      </p:sp>
      <p:sp>
        <p:nvSpPr>
          <p:cNvPr id="55" name="18 Rectángulo"/>
          <p:cNvSpPr/>
          <p:nvPr/>
        </p:nvSpPr>
        <p:spPr bwMode="auto">
          <a:xfrm>
            <a:off x="7675389" y="1200847"/>
            <a:ext cx="3406043" cy="244795"/>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dirty="0" smtClean="0"/>
              <a:t>Umbralización</a:t>
            </a:r>
            <a:endParaRPr lang="es-EC" dirty="0"/>
          </a:p>
        </p:txBody>
      </p:sp>
      <p:sp>
        <p:nvSpPr>
          <p:cNvPr id="56" name="18 Rectángulo"/>
          <p:cNvSpPr/>
          <p:nvPr/>
        </p:nvSpPr>
        <p:spPr bwMode="auto">
          <a:xfrm>
            <a:off x="7668356" y="879388"/>
            <a:ext cx="3406044" cy="235713"/>
          </a:xfrm>
          <a:prstGeom prst="rect">
            <a:avLst/>
          </a:prstGeom>
          <a:solidFill>
            <a:schemeClr val="bg1">
              <a:lumMod val="95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dirty="0" smtClean="0">
                <a:solidFill>
                  <a:schemeClr val="bg2">
                    <a:lumMod val="75000"/>
                  </a:schemeClr>
                </a:solidFill>
              </a:rPr>
              <a:t>Procesamiento de imágenes</a:t>
            </a:r>
            <a:endParaRPr lang="es-EC" dirty="0">
              <a:solidFill>
                <a:schemeClr val="bg2">
                  <a:lumMod val="75000"/>
                </a:schemeClr>
              </a:solidFill>
            </a:endParaRPr>
          </a:p>
        </p:txBody>
      </p:sp>
      <p:sp>
        <p:nvSpPr>
          <p:cNvPr id="22" name="Rectángulo redondeado 21"/>
          <p:cNvSpPr/>
          <p:nvPr/>
        </p:nvSpPr>
        <p:spPr>
          <a:xfrm>
            <a:off x="6930932" y="2713762"/>
            <a:ext cx="3917596" cy="1464231"/>
          </a:xfrm>
          <a:prstGeom prst="roundRect">
            <a:avLst/>
          </a:prstGeom>
          <a:ln w="19050">
            <a:solidFill>
              <a:schemeClr val="tx1"/>
            </a:solidFill>
          </a:ln>
        </p:spPr>
        <p:txBody>
          <a:bodyPr wrap="square">
            <a:spAutoFit/>
          </a:bodyPr>
          <a:lstStyle/>
          <a:p>
            <a:r>
              <a:rPr lang="es-EC" sz="2000" dirty="0" smtClean="0"/>
              <a:t>Segmentar las regiones de una imagen que se encuentren dentro de un </a:t>
            </a:r>
            <a:r>
              <a:rPr lang="es-EC" sz="2000" dirty="0" err="1" smtClean="0"/>
              <a:t>detereminado</a:t>
            </a:r>
            <a:r>
              <a:rPr lang="es-EC" sz="2000" dirty="0" smtClean="0"/>
              <a:t> rango de valores.</a:t>
            </a:r>
            <a:endParaRPr lang="es-EC" sz="2000" dirty="0"/>
          </a:p>
        </p:txBody>
      </p:sp>
      <p:sp>
        <p:nvSpPr>
          <p:cNvPr id="23" name="Rectángulo 22"/>
          <p:cNvSpPr/>
          <p:nvPr/>
        </p:nvSpPr>
        <p:spPr>
          <a:xfrm>
            <a:off x="7557562" y="4224029"/>
            <a:ext cx="2424638" cy="276999"/>
          </a:xfrm>
          <a:prstGeom prst="rect">
            <a:avLst/>
          </a:prstGeom>
        </p:spPr>
        <p:txBody>
          <a:bodyPr wrap="none">
            <a:spAutoFit/>
          </a:bodyPr>
          <a:lstStyle/>
          <a:p>
            <a:r>
              <a:rPr lang="es-EC" sz="1200" dirty="0">
                <a:latin typeface="Times New Roman" panose="02020603050405020304" pitchFamily="18" charset="0"/>
                <a:ea typeface="Calibri" panose="020F0502020204030204" pitchFamily="34" charset="0"/>
              </a:rPr>
              <a:t> </a:t>
            </a:r>
            <a:r>
              <a:rPr lang="es-ES_tradnl" sz="1200" dirty="0">
                <a:latin typeface="Times New Roman" panose="02020603050405020304" pitchFamily="18" charset="0"/>
                <a:ea typeface="Calibri" panose="020F0502020204030204" pitchFamily="34" charset="0"/>
              </a:rPr>
              <a:t>Fuente</a:t>
            </a:r>
            <a:r>
              <a:rPr lang="es-ES_tradnl" sz="1200" dirty="0">
                <a:latin typeface="Times New Roman" panose="02020603050405020304" pitchFamily="18" charset="0"/>
                <a:ea typeface="Calibri" panose="020F0502020204030204" pitchFamily="34" charset="0"/>
                <a:cs typeface="Times New Roman" panose="02020603050405020304" pitchFamily="18" charset="0"/>
              </a:rPr>
              <a:t>: </a:t>
            </a:r>
            <a:r>
              <a:rPr lang="es-ES_tradnl" sz="1200" dirty="0" smtClean="0">
                <a:latin typeface="Times New Roman" panose="02020603050405020304" pitchFamily="18" charset="0"/>
                <a:ea typeface="Calibri" panose="020F0502020204030204" pitchFamily="34" charset="0"/>
                <a:cs typeface="Times New Roman" panose="02020603050405020304" pitchFamily="18" charset="0"/>
              </a:rPr>
              <a:t>(</a:t>
            </a:r>
            <a:r>
              <a:rPr lang="es-ES" sz="1200" dirty="0">
                <a:latin typeface="Times New Roman" panose="02020603050405020304" pitchFamily="18" charset="0"/>
                <a:cs typeface="Times New Roman" panose="02020603050405020304" pitchFamily="18" charset="0"/>
              </a:rPr>
              <a:t>Gonzales &amp; Woods, 2007 </a:t>
            </a:r>
            <a:r>
              <a:rPr lang="es-ES_tradnl" sz="1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s-EC" sz="1200" dirty="0">
              <a:latin typeface="Times New Roman" panose="02020603050405020304" pitchFamily="18" charset="0"/>
              <a:cs typeface="Times New Roman" panose="02020603050405020304" pitchFamily="18" charset="0"/>
            </a:endParaRPr>
          </a:p>
        </p:txBody>
      </p:sp>
      <p:sp>
        <p:nvSpPr>
          <p:cNvPr id="25" name="18 Rectángulo"/>
          <p:cNvSpPr/>
          <p:nvPr/>
        </p:nvSpPr>
        <p:spPr bwMode="auto">
          <a:xfrm>
            <a:off x="173831" y="205871"/>
            <a:ext cx="7447691" cy="480053"/>
          </a:xfrm>
          <a:prstGeom prst="rect">
            <a:avLst/>
          </a:prstGeom>
          <a:solidFill>
            <a:srgbClr val="485868"/>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Generalidades</a:t>
            </a:r>
            <a:endParaRPr lang="es-EC" sz="3200" b="1" dirty="0">
              <a:solidFill>
                <a:schemeClr val="bg1"/>
              </a:solidFill>
              <a:latin typeface="Calibri" panose="020F0502020204030204" pitchFamily="34" charset="0"/>
            </a:endParaRPr>
          </a:p>
        </p:txBody>
      </p:sp>
      <p:sp>
        <p:nvSpPr>
          <p:cNvPr id="26"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1. Antecedentes</a:t>
            </a:r>
            <a:endParaRPr lang="es-EC" b="1" dirty="0"/>
          </a:p>
        </p:txBody>
      </p:sp>
      <p:pic>
        <p:nvPicPr>
          <p:cNvPr id="15" name="Imagen 14"/>
          <p:cNvPicPr/>
          <p:nvPr/>
        </p:nvPicPr>
        <p:blipFill rotWithShape="1">
          <a:blip r:embed="rId3"/>
          <a:srcRect l="58092" t="49647" b="12631"/>
          <a:stretch/>
        </p:blipFill>
        <p:spPr>
          <a:xfrm>
            <a:off x="228600" y="1883272"/>
            <a:ext cx="2263027" cy="2255520"/>
          </a:xfrm>
          <a:prstGeom prst="rect">
            <a:avLst/>
          </a:prstGeom>
        </p:spPr>
      </p:pic>
      <p:pic>
        <p:nvPicPr>
          <p:cNvPr id="16" name="Imagen 15"/>
          <p:cNvPicPr/>
          <p:nvPr/>
        </p:nvPicPr>
        <p:blipFill rotWithShape="1">
          <a:blip r:embed="rId3"/>
          <a:srcRect l="57925" t="14474" r="-847" b="51160"/>
          <a:stretch/>
        </p:blipFill>
        <p:spPr>
          <a:xfrm>
            <a:off x="201215" y="4652501"/>
            <a:ext cx="2317796" cy="2054851"/>
          </a:xfrm>
          <a:prstGeom prst="rect">
            <a:avLst/>
          </a:prstGeom>
        </p:spPr>
      </p:pic>
      <p:pic>
        <p:nvPicPr>
          <p:cNvPr id="17" name="Imagen 16"/>
          <p:cNvPicPr/>
          <p:nvPr/>
        </p:nvPicPr>
        <p:blipFill rotWithShape="1">
          <a:blip r:embed="rId3"/>
          <a:srcRect l="1010" t="1322" r="50166" b="57388"/>
          <a:stretch/>
        </p:blipFill>
        <p:spPr>
          <a:xfrm>
            <a:off x="3043764" y="2032199"/>
            <a:ext cx="2636520" cy="2468829"/>
          </a:xfrm>
          <a:prstGeom prst="rect">
            <a:avLst/>
          </a:prstGeom>
        </p:spPr>
      </p:pic>
      <p:pic>
        <p:nvPicPr>
          <p:cNvPr id="19" name="Imagen 18"/>
          <p:cNvPicPr/>
          <p:nvPr/>
        </p:nvPicPr>
        <p:blipFill rotWithShape="1">
          <a:blip r:embed="rId3"/>
          <a:srcRect l="1010" t="60410" r="50166" b="2691"/>
          <a:stretch/>
        </p:blipFill>
        <p:spPr>
          <a:xfrm>
            <a:off x="3043764" y="4501028"/>
            <a:ext cx="2636520" cy="2206324"/>
          </a:xfrm>
          <a:prstGeom prst="rect">
            <a:avLst/>
          </a:prstGeom>
        </p:spPr>
      </p:pic>
      <p:sp>
        <p:nvSpPr>
          <p:cNvPr id="20" name="18 Rectángulo"/>
          <p:cNvSpPr/>
          <p:nvPr/>
        </p:nvSpPr>
        <p:spPr bwMode="auto">
          <a:xfrm>
            <a:off x="228600" y="1531769"/>
            <a:ext cx="2263027" cy="351503"/>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algn="ctr"/>
            <a:r>
              <a:rPr lang="es-EC" b="1" dirty="0" smtClean="0"/>
              <a:t>Imagen Original</a:t>
            </a:r>
            <a:endParaRPr lang="es-EC" b="1" dirty="0"/>
          </a:p>
        </p:txBody>
      </p:sp>
      <p:sp>
        <p:nvSpPr>
          <p:cNvPr id="21" name="18 Rectángulo"/>
          <p:cNvSpPr/>
          <p:nvPr/>
        </p:nvSpPr>
        <p:spPr bwMode="auto">
          <a:xfrm>
            <a:off x="201215" y="4225261"/>
            <a:ext cx="2263027" cy="351503"/>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algn="ctr"/>
            <a:r>
              <a:rPr lang="es-EC" b="1" dirty="0" smtClean="0"/>
              <a:t>Máscara Azul</a:t>
            </a:r>
            <a:endParaRPr lang="es-EC" b="1" dirty="0"/>
          </a:p>
        </p:txBody>
      </p:sp>
      <p:sp>
        <p:nvSpPr>
          <p:cNvPr id="24" name="18 Rectángulo"/>
          <p:cNvSpPr/>
          <p:nvPr/>
        </p:nvSpPr>
        <p:spPr bwMode="auto">
          <a:xfrm>
            <a:off x="3230510" y="1572733"/>
            <a:ext cx="2263027" cy="351503"/>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algn="ctr"/>
            <a:r>
              <a:rPr lang="es-EC" b="1" dirty="0" smtClean="0"/>
              <a:t>Rango HSV </a:t>
            </a:r>
            <a:endParaRPr lang="es-EC" b="1" dirty="0"/>
          </a:p>
        </p:txBody>
      </p:sp>
    </p:spTree>
    <p:extLst>
      <p:ext uri="{BB962C8B-B14F-4D97-AF65-F5344CB8AC3E}">
        <p14:creationId xmlns:p14="http://schemas.microsoft.com/office/powerpoint/2010/main" val="75316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22" grpId="0" animBg="1"/>
      <p:bldP spid="23" grpId="0"/>
      <p:bldP spid="20" grpId="0" animBg="1"/>
      <p:bldP spid="21"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10295060" y="72736"/>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8610600" y="5951399"/>
            <a:ext cx="2743200" cy="365125"/>
          </a:xfrm>
        </p:spPr>
        <p:txBody>
          <a:bodyPr/>
          <a:lstStyle/>
          <a:p>
            <a:pPr>
              <a:defRPr/>
            </a:pPr>
            <a:fld id="{E8D88C74-0DDE-8F40-A44E-D6CE8BB2242F}" type="slidenum">
              <a:rPr lang="es-ES" smtClean="0"/>
              <a:pPr>
                <a:defRPr/>
              </a:pPr>
              <a:t>8</a:t>
            </a:fld>
            <a:endParaRPr lang="es-ES" sz="1600">
              <a:solidFill>
                <a:srgbClr val="888888"/>
              </a:solidFill>
            </a:endParaRPr>
          </a:p>
        </p:txBody>
      </p:sp>
      <p:sp>
        <p:nvSpPr>
          <p:cNvPr id="11" name="18 Rectángulo"/>
          <p:cNvSpPr/>
          <p:nvPr/>
        </p:nvSpPr>
        <p:spPr bwMode="auto">
          <a:xfrm>
            <a:off x="170949" y="205870"/>
            <a:ext cx="7450572" cy="480053"/>
          </a:xfrm>
          <a:prstGeom prst="rect">
            <a:avLst/>
          </a:prstGeom>
          <a:solidFill>
            <a:schemeClr val="accent5">
              <a:lumMod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algn="ctr"/>
            <a:r>
              <a:rPr lang="es-EC" sz="3200" b="1" dirty="0" smtClean="0">
                <a:solidFill>
                  <a:schemeClr val="bg1"/>
                </a:solidFill>
                <a:latin typeface="Calibri" panose="020F0502020204030204" pitchFamily="34" charset="0"/>
              </a:rPr>
              <a:t>Generalidades</a:t>
            </a:r>
            <a:endParaRPr lang="es-EC" sz="2400" b="1" dirty="0">
              <a:solidFill>
                <a:schemeClr val="bg1"/>
              </a:solidFill>
              <a:latin typeface="Calibri" panose="020F0502020204030204" pitchFamily="34" charset="0"/>
            </a:endParaRPr>
          </a:p>
        </p:txBody>
      </p:sp>
      <p:sp>
        <p:nvSpPr>
          <p:cNvPr id="13" name="18 Rectángulo"/>
          <p:cNvSpPr/>
          <p:nvPr/>
        </p:nvSpPr>
        <p:spPr bwMode="auto">
          <a:xfrm>
            <a:off x="7621521" y="205870"/>
            <a:ext cx="2190135" cy="480053"/>
          </a:xfrm>
          <a:prstGeom prst="rect">
            <a:avLst/>
          </a:prstGeom>
          <a:solidFill>
            <a:schemeClr val="accent6">
              <a:lumMod val="20000"/>
              <a:lumOff val="8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lvl="0" algn="ctr"/>
            <a:r>
              <a:rPr lang="es-EC" b="1" dirty="0" smtClean="0"/>
              <a:t>Propuesta</a:t>
            </a:r>
            <a:endParaRPr lang="es-EC" b="1" dirty="0"/>
          </a:p>
        </p:txBody>
      </p:sp>
      <p:grpSp>
        <p:nvGrpSpPr>
          <p:cNvPr id="19" name="Grupo 18"/>
          <p:cNvGrpSpPr/>
          <p:nvPr/>
        </p:nvGrpSpPr>
        <p:grpSpPr>
          <a:xfrm>
            <a:off x="643352" y="3108279"/>
            <a:ext cx="3699363" cy="1404709"/>
            <a:chOff x="3036" y="0"/>
            <a:chExt cx="3699363" cy="1404709"/>
          </a:xfrm>
          <a:scene3d>
            <a:camera prst="orthographicFront"/>
            <a:lightRig rig="flat" dir="t"/>
          </a:scene3d>
        </p:grpSpPr>
        <p:sp>
          <p:nvSpPr>
            <p:cNvPr id="29" name="Cheurón 28"/>
            <p:cNvSpPr/>
            <p:nvPr/>
          </p:nvSpPr>
          <p:spPr>
            <a:xfrm>
              <a:off x="3036" y="0"/>
              <a:ext cx="3699363" cy="1404709"/>
            </a:xfrm>
            <a:prstGeom prst="chevron">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30" name="Cheurón 4"/>
            <p:cNvSpPr/>
            <p:nvPr/>
          </p:nvSpPr>
          <p:spPr>
            <a:xfrm>
              <a:off x="705391" y="0"/>
              <a:ext cx="2294654" cy="140470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s-EC" sz="2800" kern="1200" dirty="0" smtClean="0"/>
                <a:t>Localización visual de objetos</a:t>
              </a:r>
              <a:endParaRPr lang="es-EC" sz="2800" kern="1200" dirty="0"/>
            </a:p>
          </p:txBody>
        </p:sp>
      </p:grpSp>
      <p:grpSp>
        <p:nvGrpSpPr>
          <p:cNvPr id="23" name="Grupo 22"/>
          <p:cNvGrpSpPr/>
          <p:nvPr/>
        </p:nvGrpSpPr>
        <p:grpSpPr>
          <a:xfrm>
            <a:off x="3972779" y="3108279"/>
            <a:ext cx="3699363" cy="1404709"/>
            <a:chOff x="3332463" y="0"/>
            <a:chExt cx="3699363" cy="1404709"/>
          </a:xfrm>
          <a:scene3d>
            <a:camera prst="orthographicFront"/>
            <a:lightRig rig="flat" dir="t"/>
          </a:scene3d>
        </p:grpSpPr>
        <p:sp>
          <p:nvSpPr>
            <p:cNvPr id="27" name="Cheurón 26"/>
            <p:cNvSpPr/>
            <p:nvPr/>
          </p:nvSpPr>
          <p:spPr>
            <a:xfrm>
              <a:off x="3332463" y="0"/>
              <a:ext cx="3699363" cy="1404709"/>
            </a:xfrm>
            <a:prstGeom prst="chevron">
              <a:avLst/>
            </a:prstGeom>
            <a:sp3d prstMaterial="dkEdge">
              <a:bevelT w="8200" h="38100"/>
            </a:sp3d>
          </p:spPr>
          <p:style>
            <a:lnRef idx="0">
              <a:schemeClr val="lt1">
                <a:hueOff val="0"/>
                <a:satOff val="0"/>
                <a:lumOff val="0"/>
                <a:alphaOff val="0"/>
              </a:schemeClr>
            </a:lnRef>
            <a:fillRef idx="2">
              <a:schemeClr val="accent5">
                <a:hueOff val="-3676672"/>
                <a:satOff val="-5114"/>
                <a:lumOff val="-1961"/>
                <a:alphaOff val="0"/>
              </a:schemeClr>
            </a:fillRef>
            <a:effectRef idx="1">
              <a:schemeClr val="accent5">
                <a:hueOff val="-3676672"/>
                <a:satOff val="-5114"/>
                <a:lumOff val="-1961"/>
                <a:alphaOff val="0"/>
              </a:schemeClr>
            </a:effectRef>
            <a:fontRef idx="minor">
              <a:schemeClr val="dk1"/>
            </a:fontRef>
          </p:style>
        </p:sp>
        <p:sp>
          <p:nvSpPr>
            <p:cNvPr id="28" name="Cheurón 6"/>
            <p:cNvSpPr/>
            <p:nvPr/>
          </p:nvSpPr>
          <p:spPr>
            <a:xfrm>
              <a:off x="4034818" y="0"/>
              <a:ext cx="2294654" cy="140470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s-EC" sz="2800" kern="1200" dirty="0" smtClean="0"/>
                <a:t>Localización de robots</a:t>
              </a:r>
              <a:endParaRPr lang="es-EC" sz="2800" kern="1200" dirty="0"/>
            </a:p>
          </p:txBody>
        </p:sp>
      </p:grpSp>
      <p:grpSp>
        <p:nvGrpSpPr>
          <p:cNvPr id="24" name="Grupo 23"/>
          <p:cNvGrpSpPr/>
          <p:nvPr/>
        </p:nvGrpSpPr>
        <p:grpSpPr>
          <a:xfrm>
            <a:off x="7302206" y="3108279"/>
            <a:ext cx="3699363" cy="1404709"/>
            <a:chOff x="6661890" y="0"/>
            <a:chExt cx="3699363" cy="1404709"/>
          </a:xfrm>
          <a:scene3d>
            <a:camera prst="orthographicFront"/>
            <a:lightRig rig="flat" dir="t"/>
          </a:scene3d>
        </p:grpSpPr>
        <p:sp>
          <p:nvSpPr>
            <p:cNvPr id="25" name="Cheurón 24"/>
            <p:cNvSpPr/>
            <p:nvPr/>
          </p:nvSpPr>
          <p:spPr>
            <a:xfrm>
              <a:off x="6661890" y="0"/>
              <a:ext cx="3699363" cy="1404709"/>
            </a:xfrm>
            <a:prstGeom prst="chevron">
              <a:avLst/>
            </a:prstGeom>
            <a:sp3d prstMaterial="dkEdge">
              <a:bevelT w="8200" h="38100"/>
            </a:sp3d>
          </p:spPr>
          <p:style>
            <a:lnRef idx="0">
              <a:schemeClr val="lt1">
                <a:hueOff val="0"/>
                <a:satOff val="0"/>
                <a:lumOff val="0"/>
                <a:alphaOff val="0"/>
              </a:schemeClr>
            </a:lnRef>
            <a:fillRef idx="2">
              <a:schemeClr val="accent5">
                <a:hueOff val="-7353344"/>
                <a:satOff val="-10228"/>
                <a:lumOff val="-3922"/>
                <a:alphaOff val="0"/>
              </a:schemeClr>
            </a:fillRef>
            <a:effectRef idx="1">
              <a:schemeClr val="accent5">
                <a:hueOff val="-7353344"/>
                <a:satOff val="-10228"/>
                <a:lumOff val="-3922"/>
                <a:alphaOff val="0"/>
              </a:schemeClr>
            </a:effectRef>
            <a:fontRef idx="minor">
              <a:schemeClr val="dk1"/>
            </a:fontRef>
          </p:style>
        </p:sp>
        <p:sp>
          <p:nvSpPr>
            <p:cNvPr id="26" name="Cheurón 8"/>
            <p:cNvSpPr/>
            <p:nvPr/>
          </p:nvSpPr>
          <p:spPr>
            <a:xfrm>
              <a:off x="7364245" y="0"/>
              <a:ext cx="2294654" cy="140470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s-EC" sz="2800" kern="1200" dirty="0" smtClean="0"/>
                <a:t>Generación y seguimiento trayectoria</a:t>
              </a:r>
              <a:endParaRPr lang="es-EC" sz="2800" kern="1200" dirty="0"/>
            </a:p>
          </p:txBody>
        </p:sp>
      </p:grpSp>
      <p:grpSp>
        <p:nvGrpSpPr>
          <p:cNvPr id="31" name="Grupo 30"/>
          <p:cNvGrpSpPr>
            <a:grpSpLocks noChangeAspect="1"/>
          </p:cNvGrpSpPr>
          <p:nvPr/>
        </p:nvGrpSpPr>
        <p:grpSpPr>
          <a:xfrm>
            <a:off x="1081855" y="4604807"/>
            <a:ext cx="2160000" cy="2160000"/>
            <a:chOff x="436806" y="668"/>
            <a:chExt cx="2788439" cy="2788439"/>
          </a:xfrm>
        </p:grpSpPr>
        <p:sp>
          <p:nvSpPr>
            <p:cNvPr id="38" name="Elipse 37"/>
            <p:cNvSpPr/>
            <p:nvPr/>
          </p:nvSpPr>
          <p:spPr>
            <a:xfrm>
              <a:off x="436806" y="668"/>
              <a:ext cx="2788439" cy="2788439"/>
            </a:xfrm>
            <a:prstGeom prst="ellipse">
              <a:avLst/>
            </a:prstGeom>
          </p:spPr>
          <p:style>
            <a:lnRef idx="3">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39" name="Elipse 4"/>
            <p:cNvSpPr/>
            <p:nvPr/>
          </p:nvSpPr>
          <p:spPr>
            <a:xfrm>
              <a:off x="845163" y="409025"/>
              <a:ext cx="1971725" cy="197172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3457" tIns="36830" rIns="153457" bIns="36830" numCol="1" spcCol="1270" anchor="ctr" anchorCtr="0">
              <a:noAutofit/>
            </a:bodyPr>
            <a:lstStyle/>
            <a:p>
              <a:pPr lvl="0" algn="ctr" defTabSz="1289050">
                <a:lnSpc>
                  <a:spcPct val="90000"/>
                </a:lnSpc>
                <a:spcBef>
                  <a:spcPct val="0"/>
                </a:spcBef>
                <a:spcAft>
                  <a:spcPct val="35000"/>
                </a:spcAft>
              </a:pPr>
              <a:r>
                <a:rPr lang="es-EC" sz="2000" kern="1200" dirty="0" smtClean="0"/>
                <a:t>Sensor de distancia, </a:t>
              </a:r>
              <a:r>
                <a:rPr lang="es-EC" sz="2000" kern="1200" dirty="0" err="1" smtClean="0"/>
                <a:t>IMU</a:t>
              </a:r>
              <a:endParaRPr lang="es-EC" sz="2000" kern="1200" dirty="0"/>
            </a:p>
          </p:txBody>
        </p:sp>
      </p:grpSp>
      <p:grpSp>
        <p:nvGrpSpPr>
          <p:cNvPr id="32" name="Grupo 31"/>
          <p:cNvGrpSpPr>
            <a:grpSpLocks noChangeAspect="1"/>
          </p:cNvGrpSpPr>
          <p:nvPr/>
        </p:nvGrpSpPr>
        <p:grpSpPr>
          <a:xfrm>
            <a:off x="4556948" y="4605252"/>
            <a:ext cx="2160000" cy="2160000"/>
            <a:chOff x="3911899" y="1113"/>
            <a:chExt cx="2788439" cy="2788439"/>
          </a:xfrm>
        </p:grpSpPr>
        <p:sp>
          <p:nvSpPr>
            <p:cNvPr id="36" name="Elipse 35"/>
            <p:cNvSpPr/>
            <p:nvPr/>
          </p:nvSpPr>
          <p:spPr>
            <a:xfrm>
              <a:off x="3911899" y="1113"/>
              <a:ext cx="2788439" cy="2788439"/>
            </a:xfrm>
            <a:prstGeom prst="ellipse">
              <a:avLst/>
            </a:prstGeom>
          </p:spPr>
          <p:style>
            <a:lnRef idx="3">
              <a:schemeClr val="lt1">
                <a:hueOff val="0"/>
                <a:satOff val="0"/>
                <a:lumOff val="0"/>
                <a:alphaOff val="0"/>
              </a:schemeClr>
            </a:lnRef>
            <a:fillRef idx="1">
              <a:schemeClr val="accent3">
                <a:alpha val="50000"/>
                <a:hueOff val="1355300"/>
                <a:satOff val="50000"/>
                <a:lumOff val="-7353"/>
                <a:alphaOff val="0"/>
              </a:schemeClr>
            </a:fillRef>
            <a:effectRef idx="0">
              <a:schemeClr val="accent3">
                <a:alpha val="50000"/>
                <a:hueOff val="1355300"/>
                <a:satOff val="50000"/>
                <a:lumOff val="-7353"/>
                <a:alphaOff val="0"/>
              </a:schemeClr>
            </a:effectRef>
            <a:fontRef idx="minor">
              <a:schemeClr val="tx1"/>
            </a:fontRef>
          </p:style>
        </p:sp>
        <p:sp>
          <p:nvSpPr>
            <p:cNvPr id="37" name="Elipse 6"/>
            <p:cNvSpPr/>
            <p:nvPr/>
          </p:nvSpPr>
          <p:spPr>
            <a:xfrm>
              <a:off x="3992582" y="442479"/>
              <a:ext cx="2627072" cy="193964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3457" tIns="30480" rIns="153457" bIns="30480" numCol="1" spcCol="1270" anchor="ctr" anchorCtr="0">
              <a:noAutofit/>
            </a:bodyPr>
            <a:lstStyle/>
            <a:p>
              <a:pPr lvl="0" algn="ctr" defTabSz="1066800">
                <a:lnSpc>
                  <a:spcPct val="90000"/>
                </a:lnSpc>
                <a:spcBef>
                  <a:spcPct val="0"/>
                </a:spcBef>
                <a:spcAft>
                  <a:spcPct val="35000"/>
                </a:spcAft>
              </a:pPr>
              <a:r>
                <a:rPr lang="es-EC" sz="2000" kern="1200" dirty="0" smtClean="0"/>
                <a:t>Estimación de posición</a:t>
              </a:r>
              <a:endParaRPr lang="es-EC" sz="2000" kern="1200" dirty="0"/>
            </a:p>
          </p:txBody>
        </p:sp>
      </p:grpSp>
      <p:grpSp>
        <p:nvGrpSpPr>
          <p:cNvPr id="33" name="Grupo 32"/>
          <p:cNvGrpSpPr>
            <a:grpSpLocks noChangeAspect="1"/>
          </p:cNvGrpSpPr>
          <p:nvPr/>
        </p:nvGrpSpPr>
        <p:grpSpPr>
          <a:xfrm>
            <a:off x="8024512" y="4604193"/>
            <a:ext cx="2160000" cy="2160000"/>
            <a:chOff x="7379463" y="54"/>
            <a:chExt cx="2788439" cy="2788439"/>
          </a:xfrm>
        </p:grpSpPr>
        <p:sp>
          <p:nvSpPr>
            <p:cNvPr id="34" name="Elipse 33"/>
            <p:cNvSpPr/>
            <p:nvPr/>
          </p:nvSpPr>
          <p:spPr>
            <a:xfrm>
              <a:off x="7379463" y="54"/>
              <a:ext cx="2788439" cy="2788439"/>
            </a:xfrm>
            <a:prstGeom prst="ellipse">
              <a:avLst/>
            </a:prstGeom>
          </p:spPr>
          <p:style>
            <a:lnRef idx="3">
              <a:schemeClr val="lt1">
                <a:hueOff val="0"/>
                <a:satOff val="0"/>
                <a:lumOff val="0"/>
                <a:alphaOff val="0"/>
              </a:schemeClr>
            </a:lnRef>
            <a:fillRef idx="1">
              <a:schemeClr val="accent3">
                <a:alpha val="50000"/>
                <a:hueOff val="2710599"/>
                <a:satOff val="100000"/>
                <a:lumOff val="-14706"/>
                <a:alphaOff val="0"/>
              </a:schemeClr>
            </a:fillRef>
            <a:effectRef idx="0">
              <a:schemeClr val="accent3">
                <a:alpha val="50000"/>
                <a:hueOff val="2710599"/>
                <a:satOff val="100000"/>
                <a:lumOff val="-14706"/>
                <a:alphaOff val="0"/>
              </a:schemeClr>
            </a:effectRef>
            <a:fontRef idx="minor">
              <a:schemeClr val="tx1"/>
            </a:fontRef>
          </p:style>
        </p:sp>
        <p:sp>
          <p:nvSpPr>
            <p:cNvPr id="35" name="Elipse 8"/>
            <p:cNvSpPr/>
            <p:nvPr/>
          </p:nvSpPr>
          <p:spPr>
            <a:xfrm>
              <a:off x="7787820" y="408411"/>
              <a:ext cx="1971725" cy="197172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3457" tIns="36830" rIns="153457" bIns="36830" numCol="1" spcCol="1270" anchor="ctr" anchorCtr="0">
              <a:noAutofit/>
            </a:bodyPr>
            <a:lstStyle/>
            <a:p>
              <a:pPr lvl="0" algn="ctr" defTabSz="1289050">
                <a:lnSpc>
                  <a:spcPct val="90000"/>
                </a:lnSpc>
                <a:spcBef>
                  <a:spcPct val="0"/>
                </a:spcBef>
                <a:spcAft>
                  <a:spcPct val="35000"/>
                </a:spcAft>
              </a:pPr>
              <a:r>
                <a:rPr lang="es-EC" sz="2000" kern="1200" dirty="0" smtClean="0"/>
                <a:t>Cambio de escala (error de posición)</a:t>
              </a:r>
              <a:endParaRPr lang="es-EC" sz="2000" kern="1200" dirty="0"/>
            </a:p>
          </p:txBody>
        </p:sp>
      </p:grpSp>
      <p:grpSp>
        <p:nvGrpSpPr>
          <p:cNvPr id="40" name="Grupo 39"/>
          <p:cNvGrpSpPr>
            <a:grpSpLocks noChangeAspect="1"/>
          </p:cNvGrpSpPr>
          <p:nvPr/>
        </p:nvGrpSpPr>
        <p:grpSpPr>
          <a:xfrm>
            <a:off x="1081856" y="824973"/>
            <a:ext cx="2160000" cy="2160000"/>
            <a:chOff x="436806" y="668"/>
            <a:chExt cx="2788439" cy="2788439"/>
          </a:xfrm>
        </p:grpSpPr>
        <p:sp>
          <p:nvSpPr>
            <p:cNvPr id="41" name="Elipse 40"/>
            <p:cNvSpPr/>
            <p:nvPr/>
          </p:nvSpPr>
          <p:spPr>
            <a:xfrm>
              <a:off x="436806" y="668"/>
              <a:ext cx="2788439" cy="2788439"/>
            </a:xfrm>
            <a:prstGeom prst="ellipse">
              <a:avLst/>
            </a:prstGeom>
          </p:spPr>
          <p:style>
            <a:lnRef idx="3">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42" name="Elipse 4"/>
            <p:cNvSpPr/>
            <p:nvPr/>
          </p:nvSpPr>
          <p:spPr>
            <a:xfrm>
              <a:off x="845163" y="409025"/>
              <a:ext cx="1971725" cy="197172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3457" tIns="36830" rIns="153457" bIns="36830" numCol="1" spcCol="1270" anchor="ctr" anchorCtr="0">
              <a:noAutofit/>
            </a:bodyPr>
            <a:lstStyle/>
            <a:p>
              <a:pPr lvl="0" algn="ctr" defTabSz="1289050">
                <a:lnSpc>
                  <a:spcPct val="90000"/>
                </a:lnSpc>
                <a:spcBef>
                  <a:spcPct val="0"/>
                </a:spcBef>
                <a:spcAft>
                  <a:spcPct val="35000"/>
                </a:spcAft>
              </a:pPr>
              <a:r>
                <a:rPr lang="es-EC" sz="2000" dirty="0" smtClean="0"/>
                <a:t>Cámara del robot guía</a:t>
              </a:r>
              <a:endParaRPr lang="es-EC" sz="2000" kern="1200" dirty="0"/>
            </a:p>
          </p:txBody>
        </p:sp>
      </p:grpSp>
      <p:grpSp>
        <p:nvGrpSpPr>
          <p:cNvPr id="43" name="Grupo 42"/>
          <p:cNvGrpSpPr>
            <a:grpSpLocks noChangeAspect="1"/>
          </p:cNvGrpSpPr>
          <p:nvPr/>
        </p:nvGrpSpPr>
        <p:grpSpPr>
          <a:xfrm>
            <a:off x="4556949" y="825418"/>
            <a:ext cx="2160000" cy="2160000"/>
            <a:chOff x="3911899" y="1113"/>
            <a:chExt cx="2788439" cy="2788439"/>
          </a:xfrm>
        </p:grpSpPr>
        <p:sp>
          <p:nvSpPr>
            <p:cNvPr id="44" name="Elipse 43"/>
            <p:cNvSpPr/>
            <p:nvPr/>
          </p:nvSpPr>
          <p:spPr>
            <a:xfrm>
              <a:off x="3911899" y="1113"/>
              <a:ext cx="2788439" cy="2788439"/>
            </a:xfrm>
            <a:prstGeom prst="ellipse">
              <a:avLst/>
            </a:prstGeom>
          </p:spPr>
          <p:style>
            <a:lnRef idx="3">
              <a:schemeClr val="lt1">
                <a:hueOff val="0"/>
                <a:satOff val="0"/>
                <a:lumOff val="0"/>
                <a:alphaOff val="0"/>
              </a:schemeClr>
            </a:lnRef>
            <a:fillRef idx="1">
              <a:schemeClr val="accent3">
                <a:alpha val="50000"/>
                <a:hueOff val="1355300"/>
                <a:satOff val="50000"/>
                <a:lumOff val="-7353"/>
                <a:alphaOff val="0"/>
              </a:schemeClr>
            </a:fillRef>
            <a:effectRef idx="0">
              <a:schemeClr val="accent3">
                <a:alpha val="50000"/>
                <a:hueOff val="1355300"/>
                <a:satOff val="50000"/>
                <a:lumOff val="-7353"/>
                <a:alphaOff val="0"/>
              </a:schemeClr>
            </a:effectRef>
            <a:fontRef idx="minor">
              <a:schemeClr val="tx1"/>
            </a:fontRef>
          </p:style>
        </p:sp>
        <p:sp>
          <p:nvSpPr>
            <p:cNvPr id="45" name="Elipse 6"/>
            <p:cNvSpPr/>
            <p:nvPr/>
          </p:nvSpPr>
          <p:spPr>
            <a:xfrm>
              <a:off x="3992582" y="442479"/>
              <a:ext cx="2627072" cy="193964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3457" tIns="30480" rIns="153457" bIns="30480" numCol="1" spcCol="1270" anchor="ctr" anchorCtr="0">
              <a:noAutofit/>
            </a:bodyPr>
            <a:lstStyle/>
            <a:p>
              <a:pPr lvl="0" algn="ctr" defTabSz="1066800">
                <a:lnSpc>
                  <a:spcPct val="90000"/>
                </a:lnSpc>
                <a:spcBef>
                  <a:spcPct val="0"/>
                </a:spcBef>
                <a:spcAft>
                  <a:spcPct val="35000"/>
                </a:spcAft>
              </a:pPr>
              <a:r>
                <a:rPr lang="es-EC" sz="2000" kern="1200" dirty="0" err="1" smtClean="0"/>
                <a:t>Fingerpoint</a:t>
              </a:r>
              <a:endParaRPr lang="es-EC" sz="2000" kern="1200" dirty="0"/>
            </a:p>
          </p:txBody>
        </p:sp>
      </p:grpSp>
      <p:grpSp>
        <p:nvGrpSpPr>
          <p:cNvPr id="46" name="Grupo 45"/>
          <p:cNvGrpSpPr>
            <a:grpSpLocks noChangeAspect="1"/>
          </p:cNvGrpSpPr>
          <p:nvPr/>
        </p:nvGrpSpPr>
        <p:grpSpPr>
          <a:xfrm>
            <a:off x="8024512" y="824358"/>
            <a:ext cx="2160000" cy="2160000"/>
            <a:chOff x="7379463" y="54"/>
            <a:chExt cx="2788439" cy="2788439"/>
          </a:xfrm>
        </p:grpSpPr>
        <p:sp>
          <p:nvSpPr>
            <p:cNvPr id="47" name="Elipse 46"/>
            <p:cNvSpPr/>
            <p:nvPr/>
          </p:nvSpPr>
          <p:spPr>
            <a:xfrm>
              <a:off x="7379463" y="54"/>
              <a:ext cx="2788439" cy="2788439"/>
            </a:xfrm>
            <a:prstGeom prst="ellipse">
              <a:avLst/>
            </a:prstGeom>
          </p:spPr>
          <p:style>
            <a:lnRef idx="3">
              <a:schemeClr val="lt1">
                <a:hueOff val="0"/>
                <a:satOff val="0"/>
                <a:lumOff val="0"/>
                <a:alphaOff val="0"/>
              </a:schemeClr>
            </a:lnRef>
            <a:fillRef idx="1">
              <a:schemeClr val="accent3">
                <a:alpha val="50000"/>
                <a:hueOff val="2710599"/>
                <a:satOff val="100000"/>
                <a:lumOff val="-14706"/>
                <a:alphaOff val="0"/>
              </a:schemeClr>
            </a:fillRef>
            <a:effectRef idx="0">
              <a:schemeClr val="accent3">
                <a:alpha val="50000"/>
                <a:hueOff val="2710599"/>
                <a:satOff val="100000"/>
                <a:lumOff val="-14706"/>
                <a:alphaOff val="0"/>
              </a:schemeClr>
            </a:effectRef>
            <a:fontRef idx="minor">
              <a:schemeClr val="tx1"/>
            </a:fontRef>
          </p:style>
        </p:sp>
        <p:sp>
          <p:nvSpPr>
            <p:cNvPr id="48" name="Elipse 8"/>
            <p:cNvSpPr/>
            <p:nvPr/>
          </p:nvSpPr>
          <p:spPr>
            <a:xfrm>
              <a:off x="7683779" y="408411"/>
              <a:ext cx="2179804" cy="197172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3457" tIns="36830" rIns="153457" bIns="36830" numCol="1" spcCol="1270" anchor="ctr" anchorCtr="0">
              <a:noAutofit/>
            </a:bodyPr>
            <a:lstStyle/>
            <a:p>
              <a:pPr lvl="0" algn="ctr" defTabSz="1289050">
                <a:lnSpc>
                  <a:spcPct val="90000"/>
                </a:lnSpc>
                <a:spcBef>
                  <a:spcPct val="0"/>
                </a:spcBef>
                <a:spcAft>
                  <a:spcPct val="35000"/>
                </a:spcAft>
              </a:pPr>
              <a:r>
                <a:rPr lang="es-EC" sz="2000" kern="1200" dirty="0" smtClean="0"/>
                <a:t>Control de Movimientos (Altitud)</a:t>
              </a:r>
              <a:endParaRPr lang="es-EC" sz="2000" kern="1200" dirty="0"/>
            </a:p>
          </p:txBody>
        </p:sp>
      </p:grpSp>
    </p:spTree>
    <p:extLst>
      <p:ext uri="{BB962C8B-B14F-4D97-AF65-F5344CB8AC3E}">
        <p14:creationId xmlns:p14="http://schemas.microsoft.com/office/powerpoint/2010/main" val="264321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par>
                                <p:cTn id="30" presetID="10"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9</a:t>
            </a:fld>
            <a:endParaRPr lang="es-ES" sz="1600">
              <a:solidFill>
                <a:srgbClr val="888888"/>
              </a:solidFill>
            </a:endParaRPr>
          </a:p>
        </p:txBody>
      </p:sp>
      <p:sp>
        <p:nvSpPr>
          <p:cNvPr id="7" name="Rectángulo 6"/>
          <p:cNvSpPr/>
          <p:nvPr/>
        </p:nvSpPr>
        <p:spPr>
          <a:xfrm>
            <a:off x="173830" y="1026059"/>
            <a:ext cx="3980159" cy="432677"/>
          </a:xfrm>
          <a:prstGeom prst="rect">
            <a:avLst/>
          </a:prstGeom>
          <a:ln w="19050">
            <a:solidFill>
              <a:schemeClr val="accent5">
                <a:lumMod val="50000"/>
              </a:schemeClr>
            </a:solidFill>
            <a:headEnd type="none" w="med" len="med"/>
            <a:tailEnd type="none" w="med" len="med"/>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square" lIns="60959" tIns="60959" rIns="60959" bIns="60959" numCol="1" rtlCol="0" anchor="ctr" anchorCtr="0" compatLnSpc="1"/>
          <a:lstStyle/>
          <a:p>
            <a:pPr algn="ctr"/>
            <a:r>
              <a:rPr lang="es-EC" sz="2000" b="1" dirty="0" smtClean="0"/>
              <a:t>Objetivo General</a:t>
            </a:r>
            <a:endParaRPr lang="es-EC" sz="2000" b="1" dirty="0"/>
          </a:p>
        </p:txBody>
      </p:sp>
      <p:sp>
        <p:nvSpPr>
          <p:cNvPr id="22" name="CuadroTexto 21"/>
          <p:cNvSpPr txBox="1"/>
          <p:nvPr/>
        </p:nvSpPr>
        <p:spPr>
          <a:xfrm>
            <a:off x="1015623" y="1482599"/>
            <a:ext cx="10257624" cy="923330"/>
          </a:xfrm>
          <a:prstGeom prst="rect">
            <a:avLst/>
          </a:prstGeom>
          <a:noFill/>
          <a:ln w="38100">
            <a:noFill/>
          </a:ln>
        </p:spPr>
        <p:txBody>
          <a:bodyPr wrap="square" rtlCol="0">
            <a:spAutoFit/>
          </a:bodyPr>
          <a:lstStyle/>
          <a:p>
            <a:pPr marL="342900" indent="-342900" algn="just">
              <a:lnSpc>
                <a:spcPct val="150000"/>
              </a:lnSpc>
              <a:spcAft>
                <a:spcPts val="800"/>
              </a:spcAft>
              <a:buFont typeface="Symbol" panose="05050102010706020507" pitchFamily="18" charset="2"/>
              <a:buChar char=""/>
            </a:pPr>
            <a:r>
              <a:rPr lang="es-ES" dirty="0">
                <a:latin typeface="Times New Roman" panose="02020603050405020304" pitchFamily="18" charset="0"/>
                <a:ea typeface="Calibri" panose="020F0502020204030204" pitchFamily="34" charset="0"/>
              </a:rPr>
              <a:t>Diseñar e implementar algoritmos con robótica cooperativa para la clasificación de objetos de color en un entorno estructurado</a:t>
            </a:r>
            <a:r>
              <a:rPr lang="es-EC" dirty="0" smtClean="0">
                <a:latin typeface="Times New Roman" panose="02020603050405020304" pitchFamily="18" charset="0"/>
                <a:ea typeface="Calibri" panose="020F0502020204030204" pitchFamily="34" charset="0"/>
              </a:rPr>
              <a:t>.</a:t>
            </a:r>
            <a:endParaRPr lang="es-EC" dirty="0">
              <a:latin typeface="Times New Roman" panose="02020603050405020304" pitchFamily="18" charset="0"/>
              <a:ea typeface="Calibri" panose="020F0502020204030204" pitchFamily="34" charset="0"/>
            </a:endParaRPr>
          </a:p>
        </p:txBody>
      </p:sp>
      <p:sp>
        <p:nvSpPr>
          <p:cNvPr id="24" name="Rectángulo 23"/>
          <p:cNvSpPr/>
          <p:nvPr/>
        </p:nvSpPr>
        <p:spPr>
          <a:xfrm>
            <a:off x="170949" y="3038962"/>
            <a:ext cx="3980159" cy="432677"/>
          </a:xfrm>
          <a:prstGeom prst="rect">
            <a:avLst/>
          </a:prstGeom>
          <a:solidFill>
            <a:schemeClr val="accent6">
              <a:lumMod val="20000"/>
              <a:lumOff val="80000"/>
            </a:schemeClr>
          </a:solidFill>
          <a:ln w="25400" cap="flat" cmpd="sng" algn="ctr">
            <a:solidFill>
              <a:schemeClr val="tx2"/>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lstStyle/>
          <a:p>
            <a:pPr algn="ctr"/>
            <a:r>
              <a:rPr lang="es-EC" sz="2000" b="1" dirty="0" smtClean="0"/>
              <a:t>Objetivos Específicos</a:t>
            </a:r>
            <a:endParaRPr lang="es-EC" sz="2000" b="1" dirty="0"/>
          </a:p>
        </p:txBody>
      </p:sp>
      <p:sp>
        <p:nvSpPr>
          <p:cNvPr id="2" name="Rectángulo 1"/>
          <p:cNvSpPr/>
          <p:nvPr/>
        </p:nvSpPr>
        <p:spPr>
          <a:xfrm>
            <a:off x="1012742" y="3615599"/>
            <a:ext cx="10479437" cy="2740750"/>
          </a:xfrm>
          <a:prstGeom prst="rect">
            <a:avLst/>
          </a:prstGeom>
        </p:spPr>
        <p:txBody>
          <a:bodyPr wrap="square">
            <a:spAutoFit/>
          </a:bodyPr>
          <a:lstStyle/>
          <a:p>
            <a:pPr marL="342900" lvl="0" indent="-342900" algn="just">
              <a:lnSpc>
                <a:spcPct val="150000"/>
              </a:lnSpc>
              <a:spcAft>
                <a:spcPts val="800"/>
              </a:spcAft>
              <a:buFont typeface="Symbol" panose="05050102010706020507" pitchFamily="18" charset="2"/>
              <a:buChar char=""/>
            </a:pPr>
            <a:r>
              <a:rPr lang="es-ES" dirty="0" smtClean="0">
                <a:latin typeface="Times New Roman" panose="02020603050405020304" pitchFamily="18" charset="0"/>
                <a:ea typeface="Calibri" panose="020F0502020204030204" pitchFamily="34" charset="0"/>
              </a:rPr>
              <a:t>Establecer </a:t>
            </a:r>
            <a:r>
              <a:rPr lang="es-ES" dirty="0">
                <a:latin typeface="Times New Roman" panose="02020603050405020304" pitchFamily="18" charset="0"/>
                <a:ea typeface="Calibri" panose="020F0502020204030204" pitchFamily="34" charset="0"/>
              </a:rPr>
              <a:t>algoritmos de trabajo cooperativo para la clasificación de objetos de colores utilizando un sistema multi-robot.</a:t>
            </a:r>
          </a:p>
          <a:p>
            <a:pPr marL="342900" lvl="0" indent="-342900" algn="just">
              <a:lnSpc>
                <a:spcPct val="150000"/>
              </a:lnSpc>
              <a:spcAft>
                <a:spcPts val="800"/>
              </a:spcAft>
              <a:buFont typeface="Symbol" panose="05050102010706020507" pitchFamily="18" charset="2"/>
              <a:buChar char=""/>
            </a:pPr>
            <a:r>
              <a:rPr lang="es-ES" dirty="0" smtClean="0">
                <a:latin typeface="Times New Roman" panose="02020603050405020304" pitchFamily="18" charset="0"/>
                <a:ea typeface="Calibri" panose="020F0502020204030204" pitchFamily="34" charset="0"/>
              </a:rPr>
              <a:t>Determinar </a:t>
            </a:r>
            <a:r>
              <a:rPr lang="es-ES" dirty="0">
                <a:latin typeface="Times New Roman" panose="02020603050405020304" pitchFamily="18" charset="0"/>
                <a:ea typeface="Calibri" panose="020F0502020204030204" pitchFamily="34" charset="0"/>
              </a:rPr>
              <a:t>las características básicas de los robots terrestres para el funcionamiento cooperativo en un entorno estructurado.</a:t>
            </a:r>
          </a:p>
          <a:p>
            <a:pPr marL="342900" lvl="0" indent="-342900" algn="just">
              <a:lnSpc>
                <a:spcPct val="150000"/>
              </a:lnSpc>
              <a:spcAft>
                <a:spcPts val="800"/>
              </a:spcAft>
              <a:buFont typeface="Symbol" panose="05050102010706020507" pitchFamily="18" charset="2"/>
              <a:buChar char=""/>
            </a:pPr>
            <a:r>
              <a:rPr lang="es-ES" dirty="0" smtClean="0">
                <a:latin typeface="Times New Roman" panose="02020603050405020304" pitchFamily="18" charset="0"/>
                <a:ea typeface="Calibri" panose="020F0502020204030204" pitchFamily="34" charset="0"/>
              </a:rPr>
              <a:t>Formular </a:t>
            </a:r>
            <a:r>
              <a:rPr lang="es-ES" dirty="0">
                <a:latin typeface="Times New Roman" panose="02020603050405020304" pitchFamily="18" charset="0"/>
                <a:ea typeface="Calibri" panose="020F0502020204030204" pitchFamily="34" charset="0"/>
              </a:rPr>
              <a:t>algoritmos para el sistema de navegación de acuerdo a los parámetros obtenidos por medio de sensores en un entorno estructurado.</a:t>
            </a:r>
          </a:p>
        </p:txBody>
      </p:sp>
      <p:sp>
        <p:nvSpPr>
          <p:cNvPr id="11" name="18 Rectángulo"/>
          <p:cNvSpPr/>
          <p:nvPr/>
        </p:nvSpPr>
        <p:spPr bwMode="auto">
          <a:xfrm>
            <a:off x="170949" y="205870"/>
            <a:ext cx="9600068"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smtClean="0">
                <a:solidFill>
                  <a:schemeClr val="bg1"/>
                </a:solidFill>
                <a:latin typeface="Calibri" panose="020F0502020204030204" pitchFamily="34" charset="0"/>
              </a:rPr>
              <a:t>Generalidades</a:t>
            </a:r>
            <a:endParaRPr lang="es-EC" sz="32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4106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p:bldP spid="24" grpId="0" animBg="1"/>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6606</TotalTime>
  <Words>1651</Words>
  <Application>Microsoft Office PowerPoint</Application>
  <PresentationFormat>Panorámica</PresentationFormat>
  <Paragraphs>335</Paragraphs>
  <Slides>24</Slides>
  <Notes>9</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24</vt:i4>
      </vt:variant>
    </vt:vector>
  </HeadingPairs>
  <TitlesOfParts>
    <vt:vector size="33" baseType="lpstr">
      <vt:lpstr>Arial</vt:lpstr>
      <vt:lpstr>Calibri</vt:lpstr>
      <vt:lpstr>Calibri Light</vt:lpstr>
      <vt:lpstr>Cambria Math</vt:lpstr>
      <vt:lpstr>Helvetica Light</vt:lpstr>
      <vt:lpstr>Symbol</vt:lpstr>
      <vt:lpstr>Tahoma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DEFENSA TESIS</dc:title>
  <dc:creator>GabrielaBonilla</dc:creator>
  <cp:lastModifiedBy>Gabriela Bonilla Perasso</cp:lastModifiedBy>
  <cp:revision>361</cp:revision>
  <dcterms:created xsi:type="dcterms:W3CDTF">2017-08-13T23:40:25Z</dcterms:created>
  <dcterms:modified xsi:type="dcterms:W3CDTF">2019-01-28T02:56:59Z</dcterms:modified>
</cp:coreProperties>
</file>