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2"/>
  </p:notesMasterIdLst>
  <p:sldIdLst>
    <p:sldId id="256" r:id="rId2"/>
    <p:sldId id="281" r:id="rId3"/>
    <p:sldId id="257" r:id="rId4"/>
    <p:sldId id="282" r:id="rId5"/>
    <p:sldId id="258" r:id="rId6"/>
    <p:sldId id="339" r:id="rId7"/>
    <p:sldId id="342" r:id="rId8"/>
    <p:sldId id="283" r:id="rId9"/>
    <p:sldId id="263" r:id="rId10"/>
    <p:sldId id="284" r:id="rId11"/>
    <p:sldId id="266" r:id="rId12"/>
    <p:sldId id="340" r:id="rId13"/>
    <p:sldId id="287" r:id="rId14"/>
    <p:sldId id="343" r:id="rId15"/>
    <p:sldId id="344" r:id="rId16"/>
    <p:sldId id="345" r:id="rId17"/>
    <p:sldId id="291" r:id="rId18"/>
    <p:sldId id="289" r:id="rId19"/>
    <p:sldId id="293" r:id="rId20"/>
    <p:sldId id="294" r:id="rId21"/>
    <p:sldId id="295" r:id="rId22"/>
    <p:sldId id="296" r:id="rId23"/>
    <p:sldId id="297" r:id="rId24"/>
    <p:sldId id="298" r:id="rId25"/>
    <p:sldId id="299" r:id="rId26"/>
    <p:sldId id="285" r:id="rId27"/>
    <p:sldId id="280" r:id="rId28"/>
    <p:sldId id="300" r:id="rId29"/>
    <p:sldId id="301" r:id="rId30"/>
    <p:sldId id="347" r:id="rId31"/>
    <p:sldId id="346" r:id="rId32"/>
    <p:sldId id="341" r:id="rId33"/>
    <p:sldId id="302" r:id="rId34"/>
    <p:sldId id="304" r:id="rId35"/>
    <p:sldId id="305" r:id="rId36"/>
    <p:sldId id="348" r:id="rId37"/>
    <p:sldId id="303" r:id="rId38"/>
    <p:sldId id="306" r:id="rId39"/>
    <p:sldId id="307" r:id="rId40"/>
    <p:sldId id="308" r:id="rId41"/>
    <p:sldId id="309" r:id="rId42"/>
    <p:sldId id="310" r:id="rId43"/>
    <p:sldId id="311" r:id="rId44"/>
    <p:sldId id="312" r:id="rId45"/>
    <p:sldId id="313" r:id="rId46"/>
    <p:sldId id="314" r:id="rId47"/>
    <p:sldId id="315" r:id="rId48"/>
    <p:sldId id="316" r:id="rId49"/>
    <p:sldId id="349" r:id="rId50"/>
    <p:sldId id="322" r:id="rId51"/>
    <p:sldId id="324" r:id="rId52"/>
    <p:sldId id="323" r:id="rId53"/>
    <p:sldId id="325" r:id="rId54"/>
    <p:sldId id="326" r:id="rId55"/>
    <p:sldId id="327" r:id="rId56"/>
    <p:sldId id="328" r:id="rId57"/>
    <p:sldId id="330" r:id="rId58"/>
    <p:sldId id="331" r:id="rId59"/>
    <p:sldId id="332" r:id="rId60"/>
    <p:sldId id="333" r:id="rId61"/>
    <p:sldId id="334" r:id="rId62"/>
    <p:sldId id="351" r:id="rId63"/>
    <p:sldId id="336" r:id="rId64"/>
    <p:sldId id="286" r:id="rId65"/>
    <p:sldId id="264" r:id="rId66"/>
    <p:sldId id="337" r:id="rId67"/>
    <p:sldId id="267" r:id="rId68"/>
    <p:sldId id="268" r:id="rId69"/>
    <p:sldId id="338" r:id="rId70"/>
    <p:sldId id="269"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2"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9" autoAdjust="0"/>
    <p:restoredTop sz="94737" autoAdjust="0"/>
  </p:normalViewPr>
  <p:slideViewPr>
    <p:cSldViewPr snapToGrid="0">
      <p:cViewPr varScale="1">
        <p:scale>
          <a:sx n="71" d="100"/>
          <a:sy n="71" d="100"/>
        </p:scale>
        <p:origin x="132" y="66"/>
      </p:cViewPr>
      <p:guideLst/>
    </p:cSldViewPr>
  </p:slideViewPr>
  <p:notesTextViewPr>
    <p:cViewPr>
      <p:scale>
        <a:sx n="1" d="1"/>
        <a:sy n="1" d="1"/>
      </p:scale>
      <p:origin x="0" y="0"/>
    </p:cViewPr>
  </p:notesTextViewPr>
  <p:notesViewPr>
    <p:cSldViewPr snapToGrid="0">
      <p:cViewPr varScale="1">
        <p:scale>
          <a:sx n="57" d="100"/>
          <a:sy n="57" d="100"/>
        </p:scale>
        <p:origin x="275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87040-AF04-4267-90EE-029945D0ACB7}"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S"/>
        </a:p>
      </dgm:t>
    </dgm:pt>
    <dgm:pt modelId="{E8923F40-C370-454A-8AAA-09C508927857}">
      <dgm:prSet phldrT="[Texto]"/>
      <dgm:spPr/>
      <dgm:t>
        <a:bodyPr/>
        <a:lstStyle/>
        <a:p>
          <a:r>
            <a:rPr lang="es-ES" dirty="0" smtClean="0"/>
            <a:t>Algoritmos </a:t>
          </a:r>
          <a:r>
            <a:rPr lang="es-ES" dirty="0" err="1" smtClean="0"/>
            <a:t>Bio</a:t>
          </a:r>
          <a:r>
            <a:rPr lang="es-ES" dirty="0" smtClean="0"/>
            <a:t>-Inspirados</a:t>
          </a:r>
          <a:endParaRPr lang="es-ES" dirty="0"/>
        </a:p>
      </dgm:t>
    </dgm:pt>
    <dgm:pt modelId="{34094E6A-3BDF-43CA-A569-C740B0369917}" type="parTrans" cxnId="{CEBD5727-E3C6-48D0-8518-51B413587BB4}">
      <dgm:prSet/>
      <dgm:spPr/>
      <dgm:t>
        <a:bodyPr/>
        <a:lstStyle/>
        <a:p>
          <a:endParaRPr lang="es-ES"/>
        </a:p>
      </dgm:t>
    </dgm:pt>
    <dgm:pt modelId="{4EF5BCDD-7C53-48F4-BA5A-1A75BAC4A129}" type="sibTrans" cxnId="{CEBD5727-E3C6-48D0-8518-51B413587BB4}">
      <dgm:prSet/>
      <dgm:spPr/>
      <dgm:t>
        <a:bodyPr/>
        <a:lstStyle/>
        <a:p>
          <a:endParaRPr lang="es-ES"/>
        </a:p>
      </dgm:t>
    </dgm:pt>
    <dgm:pt modelId="{D3BD41D0-7459-4808-B2B9-B221CFA76C31}">
      <dgm:prSet phldrT="[Texto]"/>
      <dgm:spPr/>
      <dgm:t>
        <a:bodyPr/>
        <a:lstStyle/>
        <a:p>
          <a:r>
            <a:rPr lang="es-ES" dirty="0" smtClean="0"/>
            <a:t>Algoritmos Evolucionarios</a:t>
          </a:r>
          <a:endParaRPr lang="es-ES" dirty="0"/>
        </a:p>
      </dgm:t>
    </dgm:pt>
    <dgm:pt modelId="{19245F52-8DF2-480F-96FE-8431CDC9F111}" type="parTrans" cxnId="{9F9CCE01-7CD7-4166-A2FD-6C33C4468055}">
      <dgm:prSet/>
      <dgm:spPr/>
      <dgm:t>
        <a:bodyPr/>
        <a:lstStyle/>
        <a:p>
          <a:endParaRPr lang="es-ES"/>
        </a:p>
      </dgm:t>
    </dgm:pt>
    <dgm:pt modelId="{62E3BD96-043C-4FC8-8219-F35695A9A46D}" type="sibTrans" cxnId="{9F9CCE01-7CD7-4166-A2FD-6C33C4468055}">
      <dgm:prSet/>
      <dgm:spPr/>
      <dgm:t>
        <a:bodyPr/>
        <a:lstStyle/>
        <a:p>
          <a:endParaRPr lang="es-ES"/>
        </a:p>
      </dgm:t>
    </dgm:pt>
    <dgm:pt modelId="{30B71D8A-2C4B-497E-B963-6BB40A226AE7}">
      <dgm:prSet phldrT="[Texto]"/>
      <dgm:spPr/>
      <dgm:t>
        <a:bodyPr/>
        <a:lstStyle/>
        <a:p>
          <a:r>
            <a:rPr lang="es-ES" dirty="0" smtClean="0"/>
            <a:t>Algoritmos Genéticos </a:t>
          </a:r>
          <a:endParaRPr lang="es-ES" dirty="0"/>
        </a:p>
      </dgm:t>
    </dgm:pt>
    <dgm:pt modelId="{FF06F67D-FF95-45DD-9A83-A962CBEA54C0}" type="parTrans" cxnId="{D578CCE2-21C7-4346-870C-C9DE4185BE20}">
      <dgm:prSet/>
      <dgm:spPr/>
      <dgm:t>
        <a:bodyPr/>
        <a:lstStyle/>
        <a:p>
          <a:endParaRPr lang="es-ES"/>
        </a:p>
      </dgm:t>
    </dgm:pt>
    <dgm:pt modelId="{F721C477-143C-47A7-8FE8-8D3B92B0E6A2}" type="sibTrans" cxnId="{D578CCE2-21C7-4346-870C-C9DE4185BE20}">
      <dgm:prSet/>
      <dgm:spPr/>
      <dgm:t>
        <a:bodyPr/>
        <a:lstStyle/>
        <a:p>
          <a:endParaRPr lang="es-ES"/>
        </a:p>
      </dgm:t>
    </dgm:pt>
    <dgm:pt modelId="{110C9359-5D3E-4AC1-A112-E48A547D438D}">
      <dgm:prSet phldrT="[Texto]"/>
      <dgm:spPr/>
      <dgm:t>
        <a:bodyPr/>
        <a:lstStyle/>
        <a:p>
          <a:r>
            <a:rPr lang="es-ES" dirty="0" smtClean="0"/>
            <a:t>Programación Genética</a:t>
          </a:r>
          <a:endParaRPr lang="es-ES" dirty="0"/>
        </a:p>
      </dgm:t>
    </dgm:pt>
    <dgm:pt modelId="{D6316823-AC90-4DEA-87FB-96A18ABECE46}" type="parTrans" cxnId="{DBBFB3C6-CEED-41B8-B787-BE5FF008274E}">
      <dgm:prSet/>
      <dgm:spPr/>
      <dgm:t>
        <a:bodyPr/>
        <a:lstStyle/>
        <a:p>
          <a:endParaRPr lang="es-ES"/>
        </a:p>
      </dgm:t>
    </dgm:pt>
    <dgm:pt modelId="{1736216C-2705-4317-8FEB-BCE72BBE5675}" type="sibTrans" cxnId="{DBBFB3C6-CEED-41B8-B787-BE5FF008274E}">
      <dgm:prSet/>
      <dgm:spPr/>
      <dgm:t>
        <a:bodyPr/>
        <a:lstStyle/>
        <a:p>
          <a:endParaRPr lang="es-ES"/>
        </a:p>
      </dgm:t>
    </dgm:pt>
    <dgm:pt modelId="{E0A56BEA-336E-4EB2-868A-AFDB48E6AAEB}">
      <dgm:prSet phldrT="[Texto]"/>
      <dgm:spPr/>
      <dgm:t>
        <a:bodyPr/>
        <a:lstStyle/>
        <a:p>
          <a:r>
            <a:rPr lang="es-ES" dirty="0" smtClean="0"/>
            <a:t>Inteligencia Colectiva</a:t>
          </a:r>
          <a:endParaRPr lang="es-ES" dirty="0"/>
        </a:p>
      </dgm:t>
    </dgm:pt>
    <dgm:pt modelId="{0E990DED-9CB8-48DF-8B4C-092BD5B79FE9}" type="parTrans" cxnId="{AA403CBB-BBF4-4B3F-827D-3D094231162C}">
      <dgm:prSet/>
      <dgm:spPr/>
      <dgm:t>
        <a:bodyPr/>
        <a:lstStyle/>
        <a:p>
          <a:endParaRPr lang="es-ES"/>
        </a:p>
      </dgm:t>
    </dgm:pt>
    <dgm:pt modelId="{40AA7B5E-3C51-4A0D-BAB3-66686D6D5000}" type="sibTrans" cxnId="{AA403CBB-BBF4-4B3F-827D-3D094231162C}">
      <dgm:prSet/>
      <dgm:spPr/>
      <dgm:t>
        <a:bodyPr/>
        <a:lstStyle/>
        <a:p>
          <a:endParaRPr lang="es-ES"/>
        </a:p>
      </dgm:t>
    </dgm:pt>
    <dgm:pt modelId="{E5A6248B-552B-4BDF-8A64-587BF84F49CE}">
      <dgm:prSet phldrT="[Texto]"/>
      <dgm:spPr/>
      <dgm:t>
        <a:bodyPr/>
        <a:lstStyle/>
        <a:p>
          <a:r>
            <a:rPr lang="es-ES" dirty="0" smtClean="0"/>
            <a:t>Colonia de Hormigas</a:t>
          </a:r>
          <a:endParaRPr lang="es-ES" dirty="0"/>
        </a:p>
      </dgm:t>
    </dgm:pt>
    <dgm:pt modelId="{379AAEC0-DC9F-4016-8406-D678F5E20A1C}" type="parTrans" cxnId="{9CAEE777-070D-4799-894E-6126F41FD43E}">
      <dgm:prSet/>
      <dgm:spPr/>
      <dgm:t>
        <a:bodyPr/>
        <a:lstStyle/>
        <a:p>
          <a:endParaRPr lang="es-ES"/>
        </a:p>
      </dgm:t>
    </dgm:pt>
    <dgm:pt modelId="{21E71F99-5995-4E6A-9DBC-211A9E37E9BF}" type="sibTrans" cxnId="{9CAEE777-070D-4799-894E-6126F41FD43E}">
      <dgm:prSet/>
      <dgm:spPr/>
      <dgm:t>
        <a:bodyPr/>
        <a:lstStyle/>
        <a:p>
          <a:endParaRPr lang="es-ES"/>
        </a:p>
      </dgm:t>
    </dgm:pt>
    <dgm:pt modelId="{A013FFE5-23A0-437C-835A-C1A85ED9B66F}">
      <dgm:prSet phldrT="[Texto]"/>
      <dgm:spPr/>
      <dgm:t>
        <a:bodyPr/>
        <a:lstStyle/>
        <a:p>
          <a:r>
            <a:rPr lang="es-ES" dirty="0" smtClean="0"/>
            <a:t>Redes Neuronales</a:t>
          </a:r>
          <a:endParaRPr lang="es-ES" dirty="0"/>
        </a:p>
      </dgm:t>
    </dgm:pt>
    <dgm:pt modelId="{A6550766-9F44-44FB-B7A6-4C05F0D6ECEA}" type="parTrans" cxnId="{0F68DBF3-3187-4EB2-959F-AF23BC22A6F3}">
      <dgm:prSet/>
      <dgm:spPr/>
      <dgm:t>
        <a:bodyPr/>
        <a:lstStyle/>
        <a:p>
          <a:endParaRPr lang="es-ES"/>
        </a:p>
      </dgm:t>
    </dgm:pt>
    <dgm:pt modelId="{EC5D47A2-3E0A-4EC7-8DD4-2144969E8272}" type="sibTrans" cxnId="{0F68DBF3-3187-4EB2-959F-AF23BC22A6F3}">
      <dgm:prSet/>
      <dgm:spPr/>
      <dgm:t>
        <a:bodyPr/>
        <a:lstStyle/>
        <a:p>
          <a:endParaRPr lang="es-ES"/>
        </a:p>
      </dgm:t>
    </dgm:pt>
    <dgm:pt modelId="{87D9713D-0FE9-47C4-8FCF-C882532B4E4E}">
      <dgm:prSet phldrT="[Texto]"/>
      <dgm:spPr/>
      <dgm:t>
        <a:bodyPr/>
        <a:lstStyle/>
        <a:p>
          <a:r>
            <a:rPr lang="es-ES" dirty="0" smtClean="0"/>
            <a:t>Sistema Inmunológico Artificial</a:t>
          </a:r>
          <a:endParaRPr lang="es-ES" dirty="0"/>
        </a:p>
      </dgm:t>
    </dgm:pt>
    <dgm:pt modelId="{87CF7A55-5C1B-4107-B174-B89D74009BC0}" type="parTrans" cxnId="{A30424DB-5C00-4E0D-B1CA-706FC4A67FF6}">
      <dgm:prSet/>
      <dgm:spPr/>
      <dgm:t>
        <a:bodyPr/>
        <a:lstStyle/>
        <a:p>
          <a:endParaRPr lang="es-ES"/>
        </a:p>
      </dgm:t>
    </dgm:pt>
    <dgm:pt modelId="{51F33E97-8427-420B-9A0B-0954411FF41E}" type="sibTrans" cxnId="{A30424DB-5C00-4E0D-B1CA-706FC4A67FF6}">
      <dgm:prSet/>
      <dgm:spPr/>
      <dgm:t>
        <a:bodyPr/>
        <a:lstStyle/>
        <a:p>
          <a:endParaRPr lang="es-ES"/>
        </a:p>
      </dgm:t>
    </dgm:pt>
    <dgm:pt modelId="{13A54D3A-1DB7-4D35-97A3-4DA0ADDA2254}">
      <dgm:prSet phldrT="[Texto]"/>
      <dgm:spPr/>
      <dgm:t>
        <a:bodyPr/>
        <a:lstStyle/>
        <a:p>
          <a:r>
            <a:rPr lang="es-ES" dirty="0" smtClean="0"/>
            <a:t>Evolución Gramatical</a:t>
          </a:r>
          <a:endParaRPr lang="es-ES" dirty="0"/>
        </a:p>
      </dgm:t>
    </dgm:pt>
    <dgm:pt modelId="{114A0601-4692-4D43-BF86-25D0CD1F498E}" type="parTrans" cxnId="{AADEEC29-8EB7-4B73-930D-E2C99FCA3B27}">
      <dgm:prSet/>
      <dgm:spPr/>
      <dgm:t>
        <a:bodyPr/>
        <a:lstStyle/>
        <a:p>
          <a:endParaRPr lang="es-ES"/>
        </a:p>
      </dgm:t>
    </dgm:pt>
    <dgm:pt modelId="{9C78DA14-6A7F-4FA1-983A-921CD763B9BF}" type="sibTrans" cxnId="{AADEEC29-8EB7-4B73-930D-E2C99FCA3B27}">
      <dgm:prSet/>
      <dgm:spPr/>
      <dgm:t>
        <a:bodyPr/>
        <a:lstStyle/>
        <a:p>
          <a:endParaRPr lang="es-ES"/>
        </a:p>
      </dgm:t>
    </dgm:pt>
    <dgm:pt modelId="{10BDCBDB-C556-46C8-8446-BEABE1FAD1A2}">
      <dgm:prSet phldrT="[Texto]"/>
      <dgm:spPr/>
      <dgm:t>
        <a:bodyPr/>
        <a:lstStyle/>
        <a:p>
          <a:r>
            <a:rPr lang="es-ES" dirty="0" smtClean="0"/>
            <a:t>Estrategias Evolucionarias</a:t>
          </a:r>
          <a:endParaRPr lang="es-ES" dirty="0"/>
        </a:p>
      </dgm:t>
    </dgm:pt>
    <dgm:pt modelId="{9E859D22-2050-4C8C-A179-06C11FC3BC9F}" type="parTrans" cxnId="{DF85BA16-7972-4240-A175-81A7E68C02C1}">
      <dgm:prSet/>
      <dgm:spPr/>
      <dgm:t>
        <a:bodyPr/>
        <a:lstStyle/>
        <a:p>
          <a:endParaRPr lang="es-ES"/>
        </a:p>
      </dgm:t>
    </dgm:pt>
    <dgm:pt modelId="{869C5C68-82EB-4367-8BBB-6C4C30FB3113}" type="sibTrans" cxnId="{DF85BA16-7972-4240-A175-81A7E68C02C1}">
      <dgm:prSet/>
      <dgm:spPr/>
      <dgm:t>
        <a:bodyPr/>
        <a:lstStyle/>
        <a:p>
          <a:endParaRPr lang="es-ES"/>
        </a:p>
      </dgm:t>
    </dgm:pt>
    <dgm:pt modelId="{314A1BCF-D025-4AD9-8464-3B4ACDE86265}">
      <dgm:prSet phldrT="[Texto]"/>
      <dgm:spPr/>
      <dgm:t>
        <a:bodyPr/>
        <a:lstStyle/>
        <a:p>
          <a:r>
            <a:rPr lang="es-ES" dirty="0" smtClean="0"/>
            <a:t>Programación Evolucionaria</a:t>
          </a:r>
          <a:endParaRPr lang="es-ES" dirty="0"/>
        </a:p>
      </dgm:t>
    </dgm:pt>
    <dgm:pt modelId="{D7A6EB88-57E6-41CF-A9CD-58A11A7AD8A4}" type="parTrans" cxnId="{9850529B-B37D-413D-BD1C-175966501DD1}">
      <dgm:prSet/>
      <dgm:spPr/>
      <dgm:t>
        <a:bodyPr/>
        <a:lstStyle/>
        <a:p>
          <a:endParaRPr lang="es-ES"/>
        </a:p>
      </dgm:t>
    </dgm:pt>
    <dgm:pt modelId="{D9742B38-F2D1-4E76-8158-222F3DC06BB9}" type="sibTrans" cxnId="{9850529B-B37D-413D-BD1C-175966501DD1}">
      <dgm:prSet/>
      <dgm:spPr/>
      <dgm:t>
        <a:bodyPr/>
        <a:lstStyle/>
        <a:p>
          <a:endParaRPr lang="es-ES"/>
        </a:p>
      </dgm:t>
    </dgm:pt>
    <dgm:pt modelId="{F2F8EB16-BD67-4B9C-BABE-B6AA27844F83}">
      <dgm:prSet phldrT="[Texto]"/>
      <dgm:spPr/>
      <dgm:t>
        <a:bodyPr/>
        <a:lstStyle/>
        <a:p>
          <a:r>
            <a:rPr lang="es-ES" dirty="0" smtClean="0"/>
            <a:t>Algoritmos de Enjambre de partículas</a:t>
          </a:r>
          <a:endParaRPr lang="es-ES" dirty="0"/>
        </a:p>
      </dgm:t>
    </dgm:pt>
    <dgm:pt modelId="{220E106A-B681-4399-B59C-AD500C225292}" type="parTrans" cxnId="{E4101C1B-49B5-422E-A6BD-D4F7CAEC8EBD}">
      <dgm:prSet/>
      <dgm:spPr/>
      <dgm:t>
        <a:bodyPr/>
        <a:lstStyle/>
        <a:p>
          <a:endParaRPr lang="es-ES"/>
        </a:p>
      </dgm:t>
    </dgm:pt>
    <dgm:pt modelId="{9112EC80-E499-4BAD-957D-9415AE9B1BD0}" type="sibTrans" cxnId="{E4101C1B-49B5-422E-A6BD-D4F7CAEC8EBD}">
      <dgm:prSet/>
      <dgm:spPr/>
      <dgm:t>
        <a:bodyPr/>
        <a:lstStyle/>
        <a:p>
          <a:endParaRPr lang="es-ES"/>
        </a:p>
      </dgm:t>
    </dgm:pt>
    <dgm:pt modelId="{F9838CC3-6844-4D77-AF48-B8075F57224E}">
      <dgm:prSet phldrT="[Texto]"/>
      <dgm:spPr/>
      <dgm:t>
        <a:bodyPr/>
        <a:lstStyle/>
        <a:p>
          <a:r>
            <a:rPr lang="es-ES" dirty="0" err="1" smtClean="0"/>
            <a:t>Multi</a:t>
          </a:r>
          <a:r>
            <a:rPr lang="es-ES" dirty="0" smtClean="0"/>
            <a:t> </a:t>
          </a:r>
          <a:r>
            <a:rPr lang="es-ES" dirty="0" err="1" smtClean="0"/>
            <a:t>layer</a:t>
          </a:r>
          <a:r>
            <a:rPr lang="es-ES" dirty="0" smtClean="0"/>
            <a:t> </a:t>
          </a:r>
          <a:r>
            <a:rPr lang="es-ES" dirty="0" err="1" smtClean="0"/>
            <a:t>Perceptrons</a:t>
          </a:r>
          <a:endParaRPr lang="es-ES" dirty="0"/>
        </a:p>
      </dgm:t>
    </dgm:pt>
    <dgm:pt modelId="{8F0EA7CA-BC11-476F-AA71-7D78AC374A9C}" type="parTrans" cxnId="{634F9757-AF9A-47E2-9E25-7A7C349C1DE5}">
      <dgm:prSet/>
      <dgm:spPr/>
      <dgm:t>
        <a:bodyPr/>
        <a:lstStyle/>
        <a:p>
          <a:endParaRPr lang="es-ES"/>
        </a:p>
      </dgm:t>
    </dgm:pt>
    <dgm:pt modelId="{D43090BD-DCDD-42D3-A381-5C820B9578BE}" type="sibTrans" cxnId="{634F9757-AF9A-47E2-9E25-7A7C349C1DE5}">
      <dgm:prSet/>
      <dgm:spPr/>
      <dgm:t>
        <a:bodyPr/>
        <a:lstStyle/>
        <a:p>
          <a:endParaRPr lang="es-ES"/>
        </a:p>
      </dgm:t>
    </dgm:pt>
    <dgm:pt modelId="{52B958E0-514A-4363-8E71-BA6E1176CC9F}">
      <dgm:prSet phldrT="[Texto]"/>
      <dgm:spPr/>
      <dgm:t>
        <a:bodyPr/>
        <a:lstStyle/>
        <a:p>
          <a:r>
            <a:rPr lang="es-ES" dirty="0" smtClean="0"/>
            <a:t>ART </a:t>
          </a:r>
          <a:r>
            <a:rPr lang="es-ES" dirty="0" err="1" smtClean="0"/>
            <a:t>Map</a:t>
          </a:r>
          <a:endParaRPr lang="es-ES" dirty="0"/>
        </a:p>
      </dgm:t>
    </dgm:pt>
    <dgm:pt modelId="{F159C3DB-463F-4789-A2F0-0654161E99CE}" type="parTrans" cxnId="{FF0389A0-63DF-4B3D-A1FF-216854B3736C}">
      <dgm:prSet/>
      <dgm:spPr/>
      <dgm:t>
        <a:bodyPr/>
        <a:lstStyle/>
        <a:p>
          <a:endParaRPr lang="es-ES"/>
        </a:p>
      </dgm:t>
    </dgm:pt>
    <dgm:pt modelId="{083E95D5-E6BD-4497-B180-795CC8EBAA80}" type="sibTrans" cxnId="{FF0389A0-63DF-4B3D-A1FF-216854B3736C}">
      <dgm:prSet/>
      <dgm:spPr/>
      <dgm:t>
        <a:bodyPr/>
        <a:lstStyle/>
        <a:p>
          <a:endParaRPr lang="es-ES"/>
        </a:p>
      </dgm:t>
    </dgm:pt>
    <dgm:pt modelId="{8C34A685-C091-4A89-850C-E8108013C4BC}">
      <dgm:prSet phldrT="[Texto]"/>
      <dgm:spPr/>
      <dgm:t>
        <a:bodyPr/>
        <a:lstStyle/>
        <a:p>
          <a:r>
            <a:rPr lang="es-ES" dirty="0" smtClean="0"/>
            <a:t>Radio </a:t>
          </a:r>
          <a:r>
            <a:rPr lang="es-ES" dirty="0" err="1" smtClean="0"/>
            <a:t>Basis</a:t>
          </a:r>
          <a:r>
            <a:rPr lang="es-ES" dirty="0" smtClean="0"/>
            <a:t> </a:t>
          </a:r>
          <a:r>
            <a:rPr lang="es-ES" dirty="0" err="1" smtClean="0"/>
            <a:t>Function</a:t>
          </a:r>
          <a:r>
            <a:rPr lang="es-ES" dirty="0" smtClean="0"/>
            <a:t> net</a:t>
          </a:r>
          <a:endParaRPr lang="es-ES" dirty="0"/>
        </a:p>
      </dgm:t>
    </dgm:pt>
    <dgm:pt modelId="{2EC39BBF-DCC4-440D-8D3A-1408CBDC41F1}" type="parTrans" cxnId="{579D8F7E-6E59-4855-A3E5-71EB54C791FC}">
      <dgm:prSet/>
      <dgm:spPr/>
      <dgm:t>
        <a:bodyPr/>
        <a:lstStyle/>
        <a:p>
          <a:endParaRPr lang="es-ES"/>
        </a:p>
      </dgm:t>
    </dgm:pt>
    <dgm:pt modelId="{2E7CF486-97A6-4D10-B94F-2A3F5D09FB6B}" type="sibTrans" cxnId="{579D8F7E-6E59-4855-A3E5-71EB54C791FC}">
      <dgm:prSet/>
      <dgm:spPr/>
      <dgm:t>
        <a:bodyPr/>
        <a:lstStyle/>
        <a:p>
          <a:endParaRPr lang="es-ES"/>
        </a:p>
      </dgm:t>
    </dgm:pt>
    <dgm:pt modelId="{6AFDB85E-5570-45EB-A2BB-D147BC34F2B9}">
      <dgm:prSet phldrT="[Texto]"/>
      <dgm:spPr/>
      <dgm:t>
        <a:bodyPr/>
        <a:lstStyle/>
        <a:p>
          <a:r>
            <a:rPr lang="es-ES" dirty="0" err="1" smtClean="0"/>
            <a:t>Self</a:t>
          </a:r>
          <a:r>
            <a:rPr lang="es-ES" dirty="0" smtClean="0"/>
            <a:t> </a:t>
          </a:r>
          <a:r>
            <a:rPr lang="es-ES" dirty="0" err="1" smtClean="0"/>
            <a:t>Organizing</a:t>
          </a:r>
          <a:r>
            <a:rPr lang="es-ES" dirty="0" smtClean="0"/>
            <a:t> </a:t>
          </a:r>
          <a:r>
            <a:rPr lang="es-ES" dirty="0" err="1" smtClean="0"/>
            <a:t>Maps</a:t>
          </a:r>
          <a:endParaRPr lang="es-ES" dirty="0"/>
        </a:p>
      </dgm:t>
    </dgm:pt>
    <dgm:pt modelId="{7155D0A8-3F18-41C8-99D4-9230F39F87CE}" type="parTrans" cxnId="{9A0F6E75-8F7F-4198-9F13-E17C9F8CB179}">
      <dgm:prSet/>
      <dgm:spPr/>
      <dgm:t>
        <a:bodyPr/>
        <a:lstStyle/>
        <a:p>
          <a:endParaRPr lang="es-ES"/>
        </a:p>
      </dgm:t>
    </dgm:pt>
    <dgm:pt modelId="{7A493EDD-EB8A-426E-9D2D-330741E3F67A}" type="sibTrans" cxnId="{9A0F6E75-8F7F-4198-9F13-E17C9F8CB179}">
      <dgm:prSet/>
      <dgm:spPr/>
      <dgm:t>
        <a:bodyPr/>
        <a:lstStyle/>
        <a:p>
          <a:endParaRPr lang="es-ES"/>
        </a:p>
      </dgm:t>
    </dgm:pt>
    <dgm:pt modelId="{E28C6147-43D1-437E-A455-04D65B689C6E}">
      <dgm:prSet phldrT="[Texto]"/>
      <dgm:spPr/>
      <dgm:t>
        <a:bodyPr/>
        <a:lstStyle/>
        <a:p>
          <a:r>
            <a:rPr lang="es-ES" dirty="0" smtClean="0"/>
            <a:t>Algoritmos de selección negativa</a:t>
          </a:r>
          <a:endParaRPr lang="es-ES" dirty="0"/>
        </a:p>
      </dgm:t>
    </dgm:pt>
    <dgm:pt modelId="{2D679D85-252D-4E35-8820-4BCF4A9FEF55}" type="parTrans" cxnId="{8D020CAF-510E-48BC-AE51-E5E51338D46F}">
      <dgm:prSet/>
      <dgm:spPr/>
      <dgm:t>
        <a:bodyPr/>
        <a:lstStyle/>
        <a:p>
          <a:endParaRPr lang="es-ES"/>
        </a:p>
      </dgm:t>
    </dgm:pt>
    <dgm:pt modelId="{D3F26089-85BE-4825-9B1D-FD9BB5539A5D}" type="sibTrans" cxnId="{8D020CAF-510E-48BC-AE51-E5E51338D46F}">
      <dgm:prSet/>
      <dgm:spPr/>
      <dgm:t>
        <a:bodyPr/>
        <a:lstStyle/>
        <a:p>
          <a:endParaRPr lang="es-ES"/>
        </a:p>
      </dgm:t>
    </dgm:pt>
    <dgm:pt modelId="{C741BBCE-0BC2-45F8-AA2F-B872FD44DC63}">
      <dgm:prSet phldrT="[Texto]"/>
      <dgm:spPr/>
      <dgm:t>
        <a:bodyPr/>
        <a:lstStyle/>
        <a:p>
          <a:r>
            <a:rPr lang="es-ES" dirty="0" smtClean="0"/>
            <a:t>Algoritmos de Expansión </a:t>
          </a:r>
          <a:r>
            <a:rPr lang="es-ES" dirty="0" err="1" smtClean="0"/>
            <a:t>clonal</a:t>
          </a:r>
          <a:endParaRPr lang="es-ES" dirty="0"/>
        </a:p>
      </dgm:t>
    </dgm:pt>
    <dgm:pt modelId="{C4662D3D-DD3D-4744-9A0A-84B63C5ED754}" type="parTrans" cxnId="{A968C85B-7C57-4413-A1B0-526FABA700A0}">
      <dgm:prSet/>
      <dgm:spPr/>
      <dgm:t>
        <a:bodyPr/>
        <a:lstStyle/>
        <a:p>
          <a:endParaRPr lang="es-ES"/>
        </a:p>
      </dgm:t>
    </dgm:pt>
    <dgm:pt modelId="{91FA6427-2EEE-4D35-8C6C-A595376C6208}" type="sibTrans" cxnId="{A968C85B-7C57-4413-A1B0-526FABA700A0}">
      <dgm:prSet/>
      <dgm:spPr/>
      <dgm:t>
        <a:bodyPr/>
        <a:lstStyle/>
        <a:p>
          <a:endParaRPr lang="es-ES"/>
        </a:p>
      </dgm:t>
    </dgm:pt>
    <dgm:pt modelId="{33826EB0-55B5-466C-AA66-310135C8B625}">
      <dgm:prSet phldrT="[Texto]"/>
      <dgm:spPr/>
      <dgm:t>
        <a:bodyPr/>
        <a:lstStyle/>
        <a:p>
          <a:r>
            <a:rPr lang="es-ES" dirty="0" smtClean="0"/>
            <a:t>Algoritmos de redes</a:t>
          </a:r>
          <a:endParaRPr lang="es-ES" dirty="0"/>
        </a:p>
      </dgm:t>
    </dgm:pt>
    <dgm:pt modelId="{2B97FA03-9CC0-4BD6-A483-FCCEDC5BDAC7}" type="parTrans" cxnId="{6016B15F-9AC5-45AE-A84C-A83AE9DAE7ED}">
      <dgm:prSet/>
      <dgm:spPr/>
      <dgm:t>
        <a:bodyPr/>
        <a:lstStyle/>
        <a:p>
          <a:endParaRPr lang="es-ES"/>
        </a:p>
      </dgm:t>
    </dgm:pt>
    <dgm:pt modelId="{F062B434-962D-418A-BA08-4C42371A0825}" type="sibTrans" cxnId="{6016B15F-9AC5-45AE-A84C-A83AE9DAE7ED}">
      <dgm:prSet/>
      <dgm:spPr/>
      <dgm:t>
        <a:bodyPr/>
        <a:lstStyle/>
        <a:p>
          <a:endParaRPr lang="es-ES"/>
        </a:p>
      </dgm:t>
    </dgm:pt>
    <dgm:pt modelId="{0F660C59-C189-4739-B10F-85B452A85107}" type="pres">
      <dgm:prSet presAssocID="{23A87040-AF04-4267-90EE-029945D0ACB7}" presName="diagram" presStyleCnt="0">
        <dgm:presLayoutVars>
          <dgm:chPref val="1"/>
          <dgm:dir/>
          <dgm:animOne val="branch"/>
          <dgm:animLvl val="lvl"/>
          <dgm:resizeHandles val="exact"/>
        </dgm:presLayoutVars>
      </dgm:prSet>
      <dgm:spPr/>
      <dgm:t>
        <a:bodyPr/>
        <a:lstStyle/>
        <a:p>
          <a:endParaRPr lang="es-ES"/>
        </a:p>
      </dgm:t>
    </dgm:pt>
    <dgm:pt modelId="{83CB21BD-4BC4-4BEC-B444-755EBF036EE4}" type="pres">
      <dgm:prSet presAssocID="{E8923F40-C370-454A-8AAA-09C508927857}" presName="root1" presStyleCnt="0"/>
      <dgm:spPr/>
    </dgm:pt>
    <dgm:pt modelId="{328A5930-EF72-4292-B463-E33235FD83BA}" type="pres">
      <dgm:prSet presAssocID="{E8923F40-C370-454A-8AAA-09C508927857}" presName="LevelOneTextNode" presStyleLbl="node0" presStyleIdx="0" presStyleCnt="1">
        <dgm:presLayoutVars>
          <dgm:chPref val="3"/>
        </dgm:presLayoutVars>
      </dgm:prSet>
      <dgm:spPr/>
      <dgm:t>
        <a:bodyPr/>
        <a:lstStyle/>
        <a:p>
          <a:endParaRPr lang="es-ES"/>
        </a:p>
      </dgm:t>
    </dgm:pt>
    <dgm:pt modelId="{817D83FF-BF1D-4B03-9DA6-CCD8E489F62C}" type="pres">
      <dgm:prSet presAssocID="{E8923F40-C370-454A-8AAA-09C508927857}" presName="level2hierChild" presStyleCnt="0"/>
      <dgm:spPr/>
    </dgm:pt>
    <dgm:pt modelId="{BFAB87CA-191F-4F53-8751-235C8666EB01}" type="pres">
      <dgm:prSet presAssocID="{19245F52-8DF2-480F-96FE-8431CDC9F111}" presName="conn2-1" presStyleLbl="parChTrans1D2" presStyleIdx="0" presStyleCnt="4"/>
      <dgm:spPr/>
      <dgm:t>
        <a:bodyPr/>
        <a:lstStyle/>
        <a:p>
          <a:endParaRPr lang="es-ES"/>
        </a:p>
      </dgm:t>
    </dgm:pt>
    <dgm:pt modelId="{AF3E74DD-C93C-48A5-B58B-4987EB8E1866}" type="pres">
      <dgm:prSet presAssocID="{19245F52-8DF2-480F-96FE-8431CDC9F111}" presName="connTx" presStyleLbl="parChTrans1D2" presStyleIdx="0" presStyleCnt="4"/>
      <dgm:spPr/>
      <dgm:t>
        <a:bodyPr/>
        <a:lstStyle/>
        <a:p>
          <a:endParaRPr lang="es-ES"/>
        </a:p>
      </dgm:t>
    </dgm:pt>
    <dgm:pt modelId="{059C7EDB-49FC-470F-94C0-1C56E92D0CAE}" type="pres">
      <dgm:prSet presAssocID="{D3BD41D0-7459-4808-B2B9-B221CFA76C31}" presName="root2" presStyleCnt="0"/>
      <dgm:spPr/>
    </dgm:pt>
    <dgm:pt modelId="{31625F5E-1956-4194-BBCD-186EE47FB990}" type="pres">
      <dgm:prSet presAssocID="{D3BD41D0-7459-4808-B2B9-B221CFA76C31}" presName="LevelTwoTextNode" presStyleLbl="node2" presStyleIdx="0" presStyleCnt="4">
        <dgm:presLayoutVars>
          <dgm:chPref val="3"/>
        </dgm:presLayoutVars>
      </dgm:prSet>
      <dgm:spPr/>
      <dgm:t>
        <a:bodyPr/>
        <a:lstStyle/>
        <a:p>
          <a:endParaRPr lang="es-ES"/>
        </a:p>
      </dgm:t>
    </dgm:pt>
    <dgm:pt modelId="{A0087089-FEC0-4D11-A161-62000D80487D}" type="pres">
      <dgm:prSet presAssocID="{D3BD41D0-7459-4808-B2B9-B221CFA76C31}" presName="level3hierChild" presStyleCnt="0"/>
      <dgm:spPr/>
    </dgm:pt>
    <dgm:pt modelId="{CF0A6B85-ED33-4A51-8540-FACE6892358E}" type="pres">
      <dgm:prSet presAssocID="{FF06F67D-FF95-45DD-9A83-A962CBEA54C0}" presName="conn2-1" presStyleLbl="parChTrans1D3" presStyleIdx="0" presStyleCnt="14"/>
      <dgm:spPr/>
      <dgm:t>
        <a:bodyPr/>
        <a:lstStyle/>
        <a:p>
          <a:endParaRPr lang="es-ES"/>
        </a:p>
      </dgm:t>
    </dgm:pt>
    <dgm:pt modelId="{3F97A967-5B72-4500-9073-78273ADCBBC1}" type="pres">
      <dgm:prSet presAssocID="{FF06F67D-FF95-45DD-9A83-A962CBEA54C0}" presName="connTx" presStyleLbl="parChTrans1D3" presStyleIdx="0" presStyleCnt="14"/>
      <dgm:spPr/>
      <dgm:t>
        <a:bodyPr/>
        <a:lstStyle/>
        <a:p>
          <a:endParaRPr lang="es-ES"/>
        </a:p>
      </dgm:t>
    </dgm:pt>
    <dgm:pt modelId="{3432C9F0-2B42-4D54-92C0-85A0E5D16174}" type="pres">
      <dgm:prSet presAssocID="{30B71D8A-2C4B-497E-B963-6BB40A226AE7}" presName="root2" presStyleCnt="0"/>
      <dgm:spPr/>
    </dgm:pt>
    <dgm:pt modelId="{CB09787B-251C-4391-8F43-A2BFCB7E5A7F}" type="pres">
      <dgm:prSet presAssocID="{30B71D8A-2C4B-497E-B963-6BB40A226AE7}" presName="LevelTwoTextNode" presStyleLbl="node3" presStyleIdx="0" presStyleCnt="14" custScaleX="136410" custScaleY="37953">
        <dgm:presLayoutVars>
          <dgm:chPref val="3"/>
        </dgm:presLayoutVars>
      </dgm:prSet>
      <dgm:spPr/>
      <dgm:t>
        <a:bodyPr/>
        <a:lstStyle/>
        <a:p>
          <a:endParaRPr lang="es-ES"/>
        </a:p>
      </dgm:t>
    </dgm:pt>
    <dgm:pt modelId="{ECEF81EE-9C7F-46F8-9F45-09CF2907AEA3}" type="pres">
      <dgm:prSet presAssocID="{30B71D8A-2C4B-497E-B963-6BB40A226AE7}" presName="level3hierChild" presStyleCnt="0"/>
      <dgm:spPr/>
    </dgm:pt>
    <dgm:pt modelId="{F304898C-D105-448A-8B50-267FF089997A}" type="pres">
      <dgm:prSet presAssocID="{D6316823-AC90-4DEA-87FB-96A18ABECE46}" presName="conn2-1" presStyleLbl="parChTrans1D3" presStyleIdx="1" presStyleCnt="14"/>
      <dgm:spPr/>
      <dgm:t>
        <a:bodyPr/>
        <a:lstStyle/>
        <a:p>
          <a:endParaRPr lang="es-ES"/>
        </a:p>
      </dgm:t>
    </dgm:pt>
    <dgm:pt modelId="{22C1DC51-68C9-4A19-B8CF-162555C23C08}" type="pres">
      <dgm:prSet presAssocID="{D6316823-AC90-4DEA-87FB-96A18ABECE46}" presName="connTx" presStyleLbl="parChTrans1D3" presStyleIdx="1" presStyleCnt="14"/>
      <dgm:spPr/>
      <dgm:t>
        <a:bodyPr/>
        <a:lstStyle/>
        <a:p>
          <a:endParaRPr lang="es-ES"/>
        </a:p>
      </dgm:t>
    </dgm:pt>
    <dgm:pt modelId="{35D60E55-F05E-4E0C-B9E3-079F678825C1}" type="pres">
      <dgm:prSet presAssocID="{110C9359-5D3E-4AC1-A112-E48A547D438D}" presName="root2" presStyleCnt="0"/>
      <dgm:spPr/>
    </dgm:pt>
    <dgm:pt modelId="{2DBF2637-A231-4F41-B31F-42CFD005C886}" type="pres">
      <dgm:prSet presAssocID="{110C9359-5D3E-4AC1-A112-E48A547D438D}" presName="LevelTwoTextNode" presStyleLbl="node3" presStyleIdx="1" presStyleCnt="14" custScaleX="148920" custScaleY="38311">
        <dgm:presLayoutVars>
          <dgm:chPref val="3"/>
        </dgm:presLayoutVars>
      </dgm:prSet>
      <dgm:spPr/>
      <dgm:t>
        <a:bodyPr/>
        <a:lstStyle/>
        <a:p>
          <a:endParaRPr lang="es-ES"/>
        </a:p>
      </dgm:t>
    </dgm:pt>
    <dgm:pt modelId="{FAC8C7D2-781D-482A-A247-BFC6862467A8}" type="pres">
      <dgm:prSet presAssocID="{110C9359-5D3E-4AC1-A112-E48A547D438D}" presName="level3hierChild" presStyleCnt="0"/>
      <dgm:spPr/>
    </dgm:pt>
    <dgm:pt modelId="{444B0855-F9FC-422A-B474-F99C3171A2FD}" type="pres">
      <dgm:prSet presAssocID="{114A0601-4692-4D43-BF86-25D0CD1F498E}" presName="conn2-1" presStyleLbl="parChTrans1D3" presStyleIdx="2" presStyleCnt="14"/>
      <dgm:spPr/>
      <dgm:t>
        <a:bodyPr/>
        <a:lstStyle/>
        <a:p>
          <a:endParaRPr lang="es-ES"/>
        </a:p>
      </dgm:t>
    </dgm:pt>
    <dgm:pt modelId="{F8418402-6CF7-406F-8A96-C09DC5B75018}" type="pres">
      <dgm:prSet presAssocID="{114A0601-4692-4D43-BF86-25D0CD1F498E}" presName="connTx" presStyleLbl="parChTrans1D3" presStyleIdx="2" presStyleCnt="14"/>
      <dgm:spPr/>
      <dgm:t>
        <a:bodyPr/>
        <a:lstStyle/>
        <a:p>
          <a:endParaRPr lang="es-ES"/>
        </a:p>
      </dgm:t>
    </dgm:pt>
    <dgm:pt modelId="{DCB7DCF3-F7B1-40A1-949A-EA6947AC6614}" type="pres">
      <dgm:prSet presAssocID="{13A54D3A-1DB7-4D35-97A3-4DA0ADDA2254}" presName="root2" presStyleCnt="0"/>
      <dgm:spPr/>
    </dgm:pt>
    <dgm:pt modelId="{2B6FFD75-3C65-4F9F-A0AA-ED6E00E54E42}" type="pres">
      <dgm:prSet presAssocID="{13A54D3A-1DB7-4D35-97A3-4DA0ADDA2254}" presName="LevelTwoTextNode" presStyleLbl="node3" presStyleIdx="2" presStyleCnt="14" custScaleX="151564" custScaleY="33619">
        <dgm:presLayoutVars>
          <dgm:chPref val="3"/>
        </dgm:presLayoutVars>
      </dgm:prSet>
      <dgm:spPr/>
      <dgm:t>
        <a:bodyPr/>
        <a:lstStyle/>
        <a:p>
          <a:endParaRPr lang="es-ES"/>
        </a:p>
      </dgm:t>
    </dgm:pt>
    <dgm:pt modelId="{219E9DDE-23C4-4BCE-B342-EF3E2A396534}" type="pres">
      <dgm:prSet presAssocID="{13A54D3A-1DB7-4D35-97A3-4DA0ADDA2254}" presName="level3hierChild" presStyleCnt="0"/>
      <dgm:spPr/>
    </dgm:pt>
    <dgm:pt modelId="{854DFF83-046E-45DD-B250-861D7B73D4EE}" type="pres">
      <dgm:prSet presAssocID="{9E859D22-2050-4C8C-A179-06C11FC3BC9F}" presName="conn2-1" presStyleLbl="parChTrans1D3" presStyleIdx="3" presStyleCnt="14"/>
      <dgm:spPr/>
      <dgm:t>
        <a:bodyPr/>
        <a:lstStyle/>
        <a:p>
          <a:endParaRPr lang="es-ES"/>
        </a:p>
      </dgm:t>
    </dgm:pt>
    <dgm:pt modelId="{D05FCB1C-9C06-44E5-96D5-6704C0D6310D}" type="pres">
      <dgm:prSet presAssocID="{9E859D22-2050-4C8C-A179-06C11FC3BC9F}" presName="connTx" presStyleLbl="parChTrans1D3" presStyleIdx="3" presStyleCnt="14"/>
      <dgm:spPr/>
      <dgm:t>
        <a:bodyPr/>
        <a:lstStyle/>
        <a:p>
          <a:endParaRPr lang="es-ES"/>
        </a:p>
      </dgm:t>
    </dgm:pt>
    <dgm:pt modelId="{B25EEB75-23DB-4355-942E-30E7749A73D2}" type="pres">
      <dgm:prSet presAssocID="{10BDCBDB-C556-46C8-8446-BEABE1FAD1A2}" presName="root2" presStyleCnt="0"/>
      <dgm:spPr/>
    </dgm:pt>
    <dgm:pt modelId="{A8F2E16F-F010-473B-82AA-E19EC81DCBD4}" type="pres">
      <dgm:prSet presAssocID="{10BDCBDB-C556-46C8-8446-BEABE1FAD1A2}" presName="LevelTwoTextNode" presStyleLbl="node3" presStyleIdx="3" presStyleCnt="14" custScaleX="151692" custScaleY="39060">
        <dgm:presLayoutVars>
          <dgm:chPref val="3"/>
        </dgm:presLayoutVars>
      </dgm:prSet>
      <dgm:spPr/>
      <dgm:t>
        <a:bodyPr/>
        <a:lstStyle/>
        <a:p>
          <a:endParaRPr lang="es-ES"/>
        </a:p>
      </dgm:t>
    </dgm:pt>
    <dgm:pt modelId="{05EAAF96-B11A-4165-8DE6-9EDDBB675B2A}" type="pres">
      <dgm:prSet presAssocID="{10BDCBDB-C556-46C8-8446-BEABE1FAD1A2}" presName="level3hierChild" presStyleCnt="0"/>
      <dgm:spPr/>
    </dgm:pt>
    <dgm:pt modelId="{A4D650E2-8E20-44B2-B22C-6A723409B311}" type="pres">
      <dgm:prSet presAssocID="{D7A6EB88-57E6-41CF-A9CD-58A11A7AD8A4}" presName="conn2-1" presStyleLbl="parChTrans1D3" presStyleIdx="4" presStyleCnt="14"/>
      <dgm:spPr/>
      <dgm:t>
        <a:bodyPr/>
        <a:lstStyle/>
        <a:p>
          <a:endParaRPr lang="es-ES"/>
        </a:p>
      </dgm:t>
    </dgm:pt>
    <dgm:pt modelId="{D642F274-8638-4DAA-9701-C398EB4A9462}" type="pres">
      <dgm:prSet presAssocID="{D7A6EB88-57E6-41CF-A9CD-58A11A7AD8A4}" presName="connTx" presStyleLbl="parChTrans1D3" presStyleIdx="4" presStyleCnt="14"/>
      <dgm:spPr/>
      <dgm:t>
        <a:bodyPr/>
        <a:lstStyle/>
        <a:p>
          <a:endParaRPr lang="es-ES"/>
        </a:p>
      </dgm:t>
    </dgm:pt>
    <dgm:pt modelId="{1F8D7A8E-AADD-4834-BB43-11F9F5AD6A55}" type="pres">
      <dgm:prSet presAssocID="{314A1BCF-D025-4AD9-8464-3B4ACDE86265}" presName="root2" presStyleCnt="0"/>
      <dgm:spPr/>
    </dgm:pt>
    <dgm:pt modelId="{B74EAF3B-59F6-4FD5-A9DF-100DF3F8D36F}" type="pres">
      <dgm:prSet presAssocID="{314A1BCF-D025-4AD9-8464-3B4ACDE86265}" presName="LevelTwoTextNode" presStyleLbl="node3" presStyleIdx="4" presStyleCnt="14" custScaleX="160172" custScaleY="42993">
        <dgm:presLayoutVars>
          <dgm:chPref val="3"/>
        </dgm:presLayoutVars>
      </dgm:prSet>
      <dgm:spPr/>
      <dgm:t>
        <a:bodyPr/>
        <a:lstStyle/>
        <a:p>
          <a:endParaRPr lang="es-ES"/>
        </a:p>
      </dgm:t>
    </dgm:pt>
    <dgm:pt modelId="{F42ADD5A-B1F3-4D6B-A799-9EE3B8EB6FB1}" type="pres">
      <dgm:prSet presAssocID="{314A1BCF-D025-4AD9-8464-3B4ACDE86265}" presName="level3hierChild" presStyleCnt="0"/>
      <dgm:spPr/>
    </dgm:pt>
    <dgm:pt modelId="{8FDFFE6F-08F7-404B-9FFD-9E1855A10941}" type="pres">
      <dgm:prSet presAssocID="{0E990DED-9CB8-48DF-8B4C-092BD5B79FE9}" presName="conn2-1" presStyleLbl="parChTrans1D2" presStyleIdx="1" presStyleCnt="4"/>
      <dgm:spPr/>
      <dgm:t>
        <a:bodyPr/>
        <a:lstStyle/>
        <a:p>
          <a:endParaRPr lang="es-ES"/>
        </a:p>
      </dgm:t>
    </dgm:pt>
    <dgm:pt modelId="{657273D5-4163-4C0D-A92A-8D0487865D76}" type="pres">
      <dgm:prSet presAssocID="{0E990DED-9CB8-48DF-8B4C-092BD5B79FE9}" presName="connTx" presStyleLbl="parChTrans1D2" presStyleIdx="1" presStyleCnt="4"/>
      <dgm:spPr/>
      <dgm:t>
        <a:bodyPr/>
        <a:lstStyle/>
        <a:p>
          <a:endParaRPr lang="es-ES"/>
        </a:p>
      </dgm:t>
    </dgm:pt>
    <dgm:pt modelId="{7AB701A8-7CC8-4892-A701-B47230B43544}" type="pres">
      <dgm:prSet presAssocID="{E0A56BEA-336E-4EB2-868A-AFDB48E6AAEB}" presName="root2" presStyleCnt="0"/>
      <dgm:spPr/>
    </dgm:pt>
    <dgm:pt modelId="{9C18BA54-AAC6-4A11-BC29-C9F406AA48EC}" type="pres">
      <dgm:prSet presAssocID="{E0A56BEA-336E-4EB2-868A-AFDB48E6AAEB}" presName="LevelTwoTextNode" presStyleLbl="node2" presStyleIdx="1" presStyleCnt="4">
        <dgm:presLayoutVars>
          <dgm:chPref val="3"/>
        </dgm:presLayoutVars>
      </dgm:prSet>
      <dgm:spPr/>
      <dgm:t>
        <a:bodyPr/>
        <a:lstStyle/>
        <a:p>
          <a:endParaRPr lang="es-ES"/>
        </a:p>
      </dgm:t>
    </dgm:pt>
    <dgm:pt modelId="{612791D0-752C-47D9-A5F7-0463623F37AF}" type="pres">
      <dgm:prSet presAssocID="{E0A56BEA-336E-4EB2-868A-AFDB48E6AAEB}" presName="level3hierChild" presStyleCnt="0"/>
      <dgm:spPr/>
    </dgm:pt>
    <dgm:pt modelId="{8F313434-558C-4CFB-968D-04B44862641A}" type="pres">
      <dgm:prSet presAssocID="{379AAEC0-DC9F-4016-8406-D678F5E20A1C}" presName="conn2-1" presStyleLbl="parChTrans1D3" presStyleIdx="5" presStyleCnt="14"/>
      <dgm:spPr/>
      <dgm:t>
        <a:bodyPr/>
        <a:lstStyle/>
        <a:p>
          <a:endParaRPr lang="es-ES"/>
        </a:p>
      </dgm:t>
    </dgm:pt>
    <dgm:pt modelId="{F5AE9842-67A1-427B-82CC-5B2F01BB1B34}" type="pres">
      <dgm:prSet presAssocID="{379AAEC0-DC9F-4016-8406-D678F5E20A1C}" presName="connTx" presStyleLbl="parChTrans1D3" presStyleIdx="5" presStyleCnt="14"/>
      <dgm:spPr/>
      <dgm:t>
        <a:bodyPr/>
        <a:lstStyle/>
        <a:p>
          <a:endParaRPr lang="es-ES"/>
        </a:p>
      </dgm:t>
    </dgm:pt>
    <dgm:pt modelId="{E3FFBEA1-8AF0-42BF-BAAF-C6797BA46E5F}" type="pres">
      <dgm:prSet presAssocID="{E5A6248B-552B-4BDF-8A64-587BF84F49CE}" presName="root2" presStyleCnt="0"/>
      <dgm:spPr/>
    </dgm:pt>
    <dgm:pt modelId="{083A42DF-9E38-451A-B160-3E7988A1118F}" type="pres">
      <dgm:prSet presAssocID="{E5A6248B-552B-4BDF-8A64-587BF84F49CE}" presName="LevelTwoTextNode" presStyleLbl="node3" presStyleIdx="5" presStyleCnt="14" custScaleX="128796" custScaleY="42424">
        <dgm:presLayoutVars>
          <dgm:chPref val="3"/>
        </dgm:presLayoutVars>
      </dgm:prSet>
      <dgm:spPr/>
      <dgm:t>
        <a:bodyPr/>
        <a:lstStyle/>
        <a:p>
          <a:endParaRPr lang="es-ES"/>
        </a:p>
      </dgm:t>
    </dgm:pt>
    <dgm:pt modelId="{0B9FD6E0-48A4-4087-B08E-0876802DC076}" type="pres">
      <dgm:prSet presAssocID="{E5A6248B-552B-4BDF-8A64-587BF84F49CE}" presName="level3hierChild" presStyleCnt="0"/>
      <dgm:spPr/>
    </dgm:pt>
    <dgm:pt modelId="{173FEA73-3960-48E4-9659-BDF7CDD87121}" type="pres">
      <dgm:prSet presAssocID="{220E106A-B681-4399-B59C-AD500C225292}" presName="conn2-1" presStyleLbl="parChTrans1D3" presStyleIdx="6" presStyleCnt="14"/>
      <dgm:spPr/>
      <dgm:t>
        <a:bodyPr/>
        <a:lstStyle/>
        <a:p>
          <a:endParaRPr lang="es-ES"/>
        </a:p>
      </dgm:t>
    </dgm:pt>
    <dgm:pt modelId="{93754EE6-1C27-49B9-BCFB-8D6030F2F145}" type="pres">
      <dgm:prSet presAssocID="{220E106A-B681-4399-B59C-AD500C225292}" presName="connTx" presStyleLbl="parChTrans1D3" presStyleIdx="6" presStyleCnt="14"/>
      <dgm:spPr/>
      <dgm:t>
        <a:bodyPr/>
        <a:lstStyle/>
        <a:p>
          <a:endParaRPr lang="es-ES"/>
        </a:p>
      </dgm:t>
    </dgm:pt>
    <dgm:pt modelId="{BC9F8320-B046-41C4-A39E-9FB9397A17F1}" type="pres">
      <dgm:prSet presAssocID="{F2F8EB16-BD67-4B9C-BABE-B6AA27844F83}" presName="root2" presStyleCnt="0"/>
      <dgm:spPr/>
    </dgm:pt>
    <dgm:pt modelId="{DB62E15F-C23D-4FBF-AE1F-165D5AE35043}" type="pres">
      <dgm:prSet presAssocID="{F2F8EB16-BD67-4B9C-BABE-B6AA27844F83}" presName="LevelTwoTextNode" presStyleLbl="node3" presStyleIdx="6" presStyleCnt="14" custScaleX="185837" custScaleY="31845">
        <dgm:presLayoutVars>
          <dgm:chPref val="3"/>
        </dgm:presLayoutVars>
      </dgm:prSet>
      <dgm:spPr/>
      <dgm:t>
        <a:bodyPr/>
        <a:lstStyle/>
        <a:p>
          <a:endParaRPr lang="es-ES"/>
        </a:p>
      </dgm:t>
    </dgm:pt>
    <dgm:pt modelId="{B6F9B129-476D-4D1A-AFA8-1E77C6EDB8A4}" type="pres">
      <dgm:prSet presAssocID="{F2F8EB16-BD67-4B9C-BABE-B6AA27844F83}" presName="level3hierChild" presStyleCnt="0"/>
      <dgm:spPr/>
    </dgm:pt>
    <dgm:pt modelId="{AA6035FE-DA8B-4C5D-9ABF-E9FC0DEA06FD}" type="pres">
      <dgm:prSet presAssocID="{A6550766-9F44-44FB-B7A6-4C05F0D6ECEA}" presName="conn2-1" presStyleLbl="parChTrans1D2" presStyleIdx="2" presStyleCnt="4"/>
      <dgm:spPr/>
      <dgm:t>
        <a:bodyPr/>
        <a:lstStyle/>
        <a:p>
          <a:endParaRPr lang="es-ES"/>
        </a:p>
      </dgm:t>
    </dgm:pt>
    <dgm:pt modelId="{46D27578-9F07-4083-9074-378336A6191C}" type="pres">
      <dgm:prSet presAssocID="{A6550766-9F44-44FB-B7A6-4C05F0D6ECEA}" presName="connTx" presStyleLbl="parChTrans1D2" presStyleIdx="2" presStyleCnt="4"/>
      <dgm:spPr/>
      <dgm:t>
        <a:bodyPr/>
        <a:lstStyle/>
        <a:p>
          <a:endParaRPr lang="es-ES"/>
        </a:p>
      </dgm:t>
    </dgm:pt>
    <dgm:pt modelId="{88F3A95C-0231-482E-8FFD-8D4185701380}" type="pres">
      <dgm:prSet presAssocID="{A013FFE5-23A0-437C-835A-C1A85ED9B66F}" presName="root2" presStyleCnt="0"/>
      <dgm:spPr/>
    </dgm:pt>
    <dgm:pt modelId="{AAA2CC10-77EE-4D7B-A76B-D5B1194C35E1}" type="pres">
      <dgm:prSet presAssocID="{A013FFE5-23A0-437C-835A-C1A85ED9B66F}" presName="LevelTwoTextNode" presStyleLbl="node2" presStyleIdx="2" presStyleCnt="4">
        <dgm:presLayoutVars>
          <dgm:chPref val="3"/>
        </dgm:presLayoutVars>
      </dgm:prSet>
      <dgm:spPr/>
      <dgm:t>
        <a:bodyPr/>
        <a:lstStyle/>
        <a:p>
          <a:endParaRPr lang="es-ES"/>
        </a:p>
      </dgm:t>
    </dgm:pt>
    <dgm:pt modelId="{49EE1EAD-BED9-48A3-A796-B09CF4891718}" type="pres">
      <dgm:prSet presAssocID="{A013FFE5-23A0-437C-835A-C1A85ED9B66F}" presName="level3hierChild" presStyleCnt="0"/>
      <dgm:spPr/>
    </dgm:pt>
    <dgm:pt modelId="{B6E32CAD-2CFD-4D71-AD23-4B7661224A67}" type="pres">
      <dgm:prSet presAssocID="{8F0EA7CA-BC11-476F-AA71-7D78AC374A9C}" presName="conn2-1" presStyleLbl="parChTrans1D3" presStyleIdx="7" presStyleCnt="14"/>
      <dgm:spPr/>
      <dgm:t>
        <a:bodyPr/>
        <a:lstStyle/>
        <a:p>
          <a:endParaRPr lang="es-ES"/>
        </a:p>
      </dgm:t>
    </dgm:pt>
    <dgm:pt modelId="{74FF16F4-7CCD-4112-9718-08E33E6C813C}" type="pres">
      <dgm:prSet presAssocID="{8F0EA7CA-BC11-476F-AA71-7D78AC374A9C}" presName="connTx" presStyleLbl="parChTrans1D3" presStyleIdx="7" presStyleCnt="14"/>
      <dgm:spPr/>
      <dgm:t>
        <a:bodyPr/>
        <a:lstStyle/>
        <a:p>
          <a:endParaRPr lang="es-ES"/>
        </a:p>
      </dgm:t>
    </dgm:pt>
    <dgm:pt modelId="{6687748D-282D-4811-BB5E-00972AF7E5E9}" type="pres">
      <dgm:prSet presAssocID="{F9838CC3-6844-4D77-AF48-B8075F57224E}" presName="root2" presStyleCnt="0"/>
      <dgm:spPr/>
    </dgm:pt>
    <dgm:pt modelId="{2F1F1E21-A25A-4A1A-8EE7-4D0390FF14BE}" type="pres">
      <dgm:prSet presAssocID="{F9838CC3-6844-4D77-AF48-B8075F57224E}" presName="LevelTwoTextNode" presStyleLbl="node3" presStyleIdx="7" presStyleCnt="14" custScaleX="150914" custScaleY="29280">
        <dgm:presLayoutVars>
          <dgm:chPref val="3"/>
        </dgm:presLayoutVars>
      </dgm:prSet>
      <dgm:spPr/>
      <dgm:t>
        <a:bodyPr/>
        <a:lstStyle/>
        <a:p>
          <a:endParaRPr lang="es-ES"/>
        </a:p>
      </dgm:t>
    </dgm:pt>
    <dgm:pt modelId="{B67A8CC3-6C8D-4C5E-ABB6-C00241B3FA5E}" type="pres">
      <dgm:prSet presAssocID="{F9838CC3-6844-4D77-AF48-B8075F57224E}" presName="level3hierChild" presStyleCnt="0"/>
      <dgm:spPr/>
    </dgm:pt>
    <dgm:pt modelId="{2A561BF0-6BC8-4AFF-8345-A165BC980C36}" type="pres">
      <dgm:prSet presAssocID="{2EC39BBF-DCC4-440D-8D3A-1408CBDC41F1}" presName="conn2-1" presStyleLbl="parChTrans1D3" presStyleIdx="8" presStyleCnt="14"/>
      <dgm:spPr/>
      <dgm:t>
        <a:bodyPr/>
        <a:lstStyle/>
        <a:p>
          <a:endParaRPr lang="es-ES"/>
        </a:p>
      </dgm:t>
    </dgm:pt>
    <dgm:pt modelId="{D5F6F7B2-1E19-4D6C-B039-4D3E80CA8077}" type="pres">
      <dgm:prSet presAssocID="{2EC39BBF-DCC4-440D-8D3A-1408CBDC41F1}" presName="connTx" presStyleLbl="parChTrans1D3" presStyleIdx="8" presStyleCnt="14"/>
      <dgm:spPr/>
      <dgm:t>
        <a:bodyPr/>
        <a:lstStyle/>
        <a:p>
          <a:endParaRPr lang="es-ES"/>
        </a:p>
      </dgm:t>
    </dgm:pt>
    <dgm:pt modelId="{13C63A51-4B9B-4B73-9221-E0DA39414E53}" type="pres">
      <dgm:prSet presAssocID="{8C34A685-C091-4A89-850C-E8108013C4BC}" presName="root2" presStyleCnt="0"/>
      <dgm:spPr/>
    </dgm:pt>
    <dgm:pt modelId="{495D4CD6-91F1-4BA8-928B-72877C60103D}" type="pres">
      <dgm:prSet presAssocID="{8C34A685-C091-4A89-850C-E8108013C4BC}" presName="LevelTwoTextNode" presStyleLbl="node3" presStyleIdx="8" presStyleCnt="14" custScaleX="129273" custScaleY="37674">
        <dgm:presLayoutVars>
          <dgm:chPref val="3"/>
        </dgm:presLayoutVars>
      </dgm:prSet>
      <dgm:spPr/>
      <dgm:t>
        <a:bodyPr/>
        <a:lstStyle/>
        <a:p>
          <a:endParaRPr lang="es-ES"/>
        </a:p>
      </dgm:t>
    </dgm:pt>
    <dgm:pt modelId="{48F2C2F1-F8C1-4A11-B325-FE52533AAB05}" type="pres">
      <dgm:prSet presAssocID="{8C34A685-C091-4A89-850C-E8108013C4BC}" presName="level3hierChild" presStyleCnt="0"/>
      <dgm:spPr/>
    </dgm:pt>
    <dgm:pt modelId="{95F5299F-9BA0-46C2-B7D7-F09C1B1B08BA}" type="pres">
      <dgm:prSet presAssocID="{7155D0A8-3F18-41C8-99D4-9230F39F87CE}" presName="conn2-1" presStyleLbl="parChTrans1D3" presStyleIdx="9" presStyleCnt="14"/>
      <dgm:spPr/>
      <dgm:t>
        <a:bodyPr/>
        <a:lstStyle/>
        <a:p>
          <a:endParaRPr lang="es-ES"/>
        </a:p>
      </dgm:t>
    </dgm:pt>
    <dgm:pt modelId="{F0EC421C-F375-4979-BF61-2844685A1000}" type="pres">
      <dgm:prSet presAssocID="{7155D0A8-3F18-41C8-99D4-9230F39F87CE}" presName="connTx" presStyleLbl="parChTrans1D3" presStyleIdx="9" presStyleCnt="14"/>
      <dgm:spPr/>
      <dgm:t>
        <a:bodyPr/>
        <a:lstStyle/>
        <a:p>
          <a:endParaRPr lang="es-ES"/>
        </a:p>
      </dgm:t>
    </dgm:pt>
    <dgm:pt modelId="{093A3957-2B0B-4E70-A1D8-9083AD5110ED}" type="pres">
      <dgm:prSet presAssocID="{6AFDB85E-5570-45EB-A2BB-D147BC34F2B9}" presName="root2" presStyleCnt="0"/>
      <dgm:spPr/>
    </dgm:pt>
    <dgm:pt modelId="{88238597-ECED-4DCA-BF49-6BE144FFE5DD}" type="pres">
      <dgm:prSet presAssocID="{6AFDB85E-5570-45EB-A2BB-D147BC34F2B9}" presName="LevelTwoTextNode" presStyleLbl="node3" presStyleIdx="9" presStyleCnt="14" custScaleX="163971" custScaleY="33858">
        <dgm:presLayoutVars>
          <dgm:chPref val="3"/>
        </dgm:presLayoutVars>
      </dgm:prSet>
      <dgm:spPr/>
      <dgm:t>
        <a:bodyPr/>
        <a:lstStyle/>
        <a:p>
          <a:endParaRPr lang="es-ES"/>
        </a:p>
      </dgm:t>
    </dgm:pt>
    <dgm:pt modelId="{7F13E4BE-80C2-4204-B43E-553671D3076D}" type="pres">
      <dgm:prSet presAssocID="{6AFDB85E-5570-45EB-A2BB-D147BC34F2B9}" presName="level3hierChild" presStyleCnt="0"/>
      <dgm:spPr/>
    </dgm:pt>
    <dgm:pt modelId="{5E895D73-7F46-4138-A37F-F26937AFF93F}" type="pres">
      <dgm:prSet presAssocID="{F159C3DB-463F-4789-A2F0-0654161E99CE}" presName="conn2-1" presStyleLbl="parChTrans1D3" presStyleIdx="10" presStyleCnt="14"/>
      <dgm:spPr/>
      <dgm:t>
        <a:bodyPr/>
        <a:lstStyle/>
        <a:p>
          <a:endParaRPr lang="es-ES"/>
        </a:p>
      </dgm:t>
    </dgm:pt>
    <dgm:pt modelId="{BB9D3EF0-5C4B-429B-AED9-063800847537}" type="pres">
      <dgm:prSet presAssocID="{F159C3DB-463F-4789-A2F0-0654161E99CE}" presName="connTx" presStyleLbl="parChTrans1D3" presStyleIdx="10" presStyleCnt="14"/>
      <dgm:spPr/>
      <dgm:t>
        <a:bodyPr/>
        <a:lstStyle/>
        <a:p>
          <a:endParaRPr lang="es-ES"/>
        </a:p>
      </dgm:t>
    </dgm:pt>
    <dgm:pt modelId="{CC7A10AF-6107-4E74-BD1E-2E7FCDDCCE1D}" type="pres">
      <dgm:prSet presAssocID="{52B958E0-514A-4363-8E71-BA6E1176CC9F}" presName="root2" presStyleCnt="0"/>
      <dgm:spPr/>
    </dgm:pt>
    <dgm:pt modelId="{5862816C-7440-4182-AB0C-C2BA793D779C}" type="pres">
      <dgm:prSet presAssocID="{52B958E0-514A-4363-8E71-BA6E1176CC9F}" presName="LevelTwoTextNode" presStyleLbl="node3" presStyleIdx="10" presStyleCnt="14" custScaleX="82256" custScaleY="38760">
        <dgm:presLayoutVars>
          <dgm:chPref val="3"/>
        </dgm:presLayoutVars>
      </dgm:prSet>
      <dgm:spPr/>
      <dgm:t>
        <a:bodyPr/>
        <a:lstStyle/>
        <a:p>
          <a:endParaRPr lang="es-ES"/>
        </a:p>
      </dgm:t>
    </dgm:pt>
    <dgm:pt modelId="{27288005-3B79-459B-B844-AE3292B0CE64}" type="pres">
      <dgm:prSet presAssocID="{52B958E0-514A-4363-8E71-BA6E1176CC9F}" presName="level3hierChild" presStyleCnt="0"/>
      <dgm:spPr/>
    </dgm:pt>
    <dgm:pt modelId="{68BBDCED-05A9-4F19-AFC0-2BC547B0E14A}" type="pres">
      <dgm:prSet presAssocID="{87CF7A55-5C1B-4107-B174-B89D74009BC0}" presName="conn2-1" presStyleLbl="parChTrans1D2" presStyleIdx="3" presStyleCnt="4"/>
      <dgm:spPr/>
      <dgm:t>
        <a:bodyPr/>
        <a:lstStyle/>
        <a:p>
          <a:endParaRPr lang="es-ES"/>
        </a:p>
      </dgm:t>
    </dgm:pt>
    <dgm:pt modelId="{F5EC9414-077B-41EF-A5B6-6AF1AB5FD7C6}" type="pres">
      <dgm:prSet presAssocID="{87CF7A55-5C1B-4107-B174-B89D74009BC0}" presName="connTx" presStyleLbl="parChTrans1D2" presStyleIdx="3" presStyleCnt="4"/>
      <dgm:spPr/>
      <dgm:t>
        <a:bodyPr/>
        <a:lstStyle/>
        <a:p>
          <a:endParaRPr lang="es-ES"/>
        </a:p>
      </dgm:t>
    </dgm:pt>
    <dgm:pt modelId="{E2ACEF3C-EFA8-4CB1-84BE-CF730E523B20}" type="pres">
      <dgm:prSet presAssocID="{87D9713D-0FE9-47C4-8FCF-C882532B4E4E}" presName="root2" presStyleCnt="0"/>
      <dgm:spPr/>
    </dgm:pt>
    <dgm:pt modelId="{12FE2DB4-7949-4106-ADF7-39843FC6B526}" type="pres">
      <dgm:prSet presAssocID="{87D9713D-0FE9-47C4-8FCF-C882532B4E4E}" presName="LevelTwoTextNode" presStyleLbl="node2" presStyleIdx="3" presStyleCnt="4">
        <dgm:presLayoutVars>
          <dgm:chPref val="3"/>
        </dgm:presLayoutVars>
      </dgm:prSet>
      <dgm:spPr/>
      <dgm:t>
        <a:bodyPr/>
        <a:lstStyle/>
        <a:p>
          <a:endParaRPr lang="es-ES"/>
        </a:p>
      </dgm:t>
    </dgm:pt>
    <dgm:pt modelId="{22246A3F-964A-4AAB-AAC3-B6E55A27B1C4}" type="pres">
      <dgm:prSet presAssocID="{87D9713D-0FE9-47C4-8FCF-C882532B4E4E}" presName="level3hierChild" presStyleCnt="0"/>
      <dgm:spPr/>
    </dgm:pt>
    <dgm:pt modelId="{09B534D3-B1DD-4489-BECE-ACF0E5D17FCB}" type="pres">
      <dgm:prSet presAssocID="{2D679D85-252D-4E35-8820-4BCF4A9FEF55}" presName="conn2-1" presStyleLbl="parChTrans1D3" presStyleIdx="11" presStyleCnt="14"/>
      <dgm:spPr/>
      <dgm:t>
        <a:bodyPr/>
        <a:lstStyle/>
        <a:p>
          <a:endParaRPr lang="es-ES"/>
        </a:p>
      </dgm:t>
    </dgm:pt>
    <dgm:pt modelId="{C0B17A2A-1FE0-4BD6-8289-0E56930E5741}" type="pres">
      <dgm:prSet presAssocID="{2D679D85-252D-4E35-8820-4BCF4A9FEF55}" presName="connTx" presStyleLbl="parChTrans1D3" presStyleIdx="11" presStyleCnt="14"/>
      <dgm:spPr/>
      <dgm:t>
        <a:bodyPr/>
        <a:lstStyle/>
        <a:p>
          <a:endParaRPr lang="es-ES"/>
        </a:p>
      </dgm:t>
    </dgm:pt>
    <dgm:pt modelId="{89CB40FA-1699-4C9E-B14A-724E1044A10C}" type="pres">
      <dgm:prSet presAssocID="{E28C6147-43D1-437E-A455-04D65B689C6E}" presName="root2" presStyleCnt="0"/>
      <dgm:spPr/>
    </dgm:pt>
    <dgm:pt modelId="{25B92FA3-D3E9-454C-8368-6486E9EF597C}" type="pres">
      <dgm:prSet presAssocID="{E28C6147-43D1-437E-A455-04D65B689C6E}" presName="LevelTwoTextNode" presStyleLbl="node3" presStyleIdx="11" presStyleCnt="14" custScaleX="180201" custScaleY="48645">
        <dgm:presLayoutVars>
          <dgm:chPref val="3"/>
        </dgm:presLayoutVars>
      </dgm:prSet>
      <dgm:spPr/>
      <dgm:t>
        <a:bodyPr/>
        <a:lstStyle/>
        <a:p>
          <a:endParaRPr lang="es-ES"/>
        </a:p>
      </dgm:t>
    </dgm:pt>
    <dgm:pt modelId="{29AF2433-C8FC-4712-865D-3C0227D9B60F}" type="pres">
      <dgm:prSet presAssocID="{E28C6147-43D1-437E-A455-04D65B689C6E}" presName="level3hierChild" presStyleCnt="0"/>
      <dgm:spPr/>
    </dgm:pt>
    <dgm:pt modelId="{2DAE49D7-D481-41FE-BDC2-3F0804EAA709}" type="pres">
      <dgm:prSet presAssocID="{C4662D3D-DD3D-4744-9A0A-84B63C5ED754}" presName="conn2-1" presStyleLbl="parChTrans1D3" presStyleIdx="12" presStyleCnt="14"/>
      <dgm:spPr/>
      <dgm:t>
        <a:bodyPr/>
        <a:lstStyle/>
        <a:p>
          <a:endParaRPr lang="es-ES"/>
        </a:p>
      </dgm:t>
    </dgm:pt>
    <dgm:pt modelId="{EB63FEA9-080D-44DF-BBD3-D1558C6BABCA}" type="pres">
      <dgm:prSet presAssocID="{C4662D3D-DD3D-4744-9A0A-84B63C5ED754}" presName="connTx" presStyleLbl="parChTrans1D3" presStyleIdx="12" presStyleCnt="14"/>
      <dgm:spPr/>
      <dgm:t>
        <a:bodyPr/>
        <a:lstStyle/>
        <a:p>
          <a:endParaRPr lang="es-ES"/>
        </a:p>
      </dgm:t>
    </dgm:pt>
    <dgm:pt modelId="{62E0D222-0C91-4C3E-9FBE-14B46A8FEFB8}" type="pres">
      <dgm:prSet presAssocID="{C741BBCE-0BC2-45F8-AA2F-B872FD44DC63}" presName="root2" presStyleCnt="0"/>
      <dgm:spPr/>
    </dgm:pt>
    <dgm:pt modelId="{5A97E7C7-C841-421B-8A50-8BA46D72CFCE}" type="pres">
      <dgm:prSet presAssocID="{C741BBCE-0BC2-45F8-AA2F-B872FD44DC63}" presName="LevelTwoTextNode" presStyleLbl="node3" presStyleIdx="12" presStyleCnt="14" custScaleX="154398" custScaleY="35029">
        <dgm:presLayoutVars>
          <dgm:chPref val="3"/>
        </dgm:presLayoutVars>
      </dgm:prSet>
      <dgm:spPr/>
      <dgm:t>
        <a:bodyPr/>
        <a:lstStyle/>
        <a:p>
          <a:endParaRPr lang="es-ES"/>
        </a:p>
      </dgm:t>
    </dgm:pt>
    <dgm:pt modelId="{432ACD42-4F9F-4167-8010-259A43AF7315}" type="pres">
      <dgm:prSet presAssocID="{C741BBCE-0BC2-45F8-AA2F-B872FD44DC63}" presName="level3hierChild" presStyleCnt="0"/>
      <dgm:spPr/>
    </dgm:pt>
    <dgm:pt modelId="{B0335E45-E832-41BE-BF06-B192C38ECCE8}" type="pres">
      <dgm:prSet presAssocID="{2B97FA03-9CC0-4BD6-A483-FCCEDC5BDAC7}" presName="conn2-1" presStyleLbl="parChTrans1D3" presStyleIdx="13" presStyleCnt="14"/>
      <dgm:spPr/>
      <dgm:t>
        <a:bodyPr/>
        <a:lstStyle/>
        <a:p>
          <a:endParaRPr lang="es-ES"/>
        </a:p>
      </dgm:t>
    </dgm:pt>
    <dgm:pt modelId="{6A7D969B-9576-47BF-BA91-819A6C12EBAE}" type="pres">
      <dgm:prSet presAssocID="{2B97FA03-9CC0-4BD6-A483-FCCEDC5BDAC7}" presName="connTx" presStyleLbl="parChTrans1D3" presStyleIdx="13" presStyleCnt="14"/>
      <dgm:spPr/>
      <dgm:t>
        <a:bodyPr/>
        <a:lstStyle/>
        <a:p>
          <a:endParaRPr lang="es-ES"/>
        </a:p>
      </dgm:t>
    </dgm:pt>
    <dgm:pt modelId="{9DA6F340-0FF5-453F-98E7-EA924665962F}" type="pres">
      <dgm:prSet presAssocID="{33826EB0-55B5-466C-AA66-310135C8B625}" presName="root2" presStyleCnt="0"/>
      <dgm:spPr/>
    </dgm:pt>
    <dgm:pt modelId="{E9A1FBB5-8E6F-4D58-8B74-7E6C3056C7A9}" type="pres">
      <dgm:prSet presAssocID="{33826EB0-55B5-466C-AA66-310135C8B625}" presName="LevelTwoTextNode" presStyleLbl="node3" presStyleIdx="13" presStyleCnt="14" custScaleX="130072" custScaleY="36778">
        <dgm:presLayoutVars>
          <dgm:chPref val="3"/>
        </dgm:presLayoutVars>
      </dgm:prSet>
      <dgm:spPr/>
      <dgm:t>
        <a:bodyPr/>
        <a:lstStyle/>
        <a:p>
          <a:endParaRPr lang="es-ES"/>
        </a:p>
      </dgm:t>
    </dgm:pt>
    <dgm:pt modelId="{1D84DE67-441E-4E0C-B58C-0B96AB014C2A}" type="pres">
      <dgm:prSet presAssocID="{33826EB0-55B5-466C-AA66-310135C8B625}" presName="level3hierChild" presStyleCnt="0"/>
      <dgm:spPr/>
    </dgm:pt>
  </dgm:ptLst>
  <dgm:cxnLst>
    <dgm:cxn modelId="{8DF365C6-3DD3-4A9C-A0F8-69DE9ED110F6}" type="presOf" srcId="{A6550766-9F44-44FB-B7A6-4C05F0D6ECEA}" destId="{AA6035FE-DA8B-4C5D-9ABF-E9FC0DEA06FD}" srcOrd="0" destOrd="0" presId="urn:microsoft.com/office/officeart/2005/8/layout/hierarchy2"/>
    <dgm:cxn modelId="{91901583-C05D-408F-AE53-9A5C51E4A3F2}" type="presOf" srcId="{19245F52-8DF2-480F-96FE-8431CDC9F111}" destId="{AF3E74DD-C93C-48A5-B58B-4987EB8E1866}" srcOrd="1" destOrd="0" presId="urn:microsoft.com/office/officeart/2005/8/layout/hierarchy2"/>
    <dgm:cxn modelId="{44A87094-9B76-4AB1-BAF7-E28EA52FA8A8}" type="presOf" srcId="{220E106A-B681-4399-B59C-AD500C225292}" destId="{173FEA73-3960-48E4-9659-BDF7CDD87121}" srcOrd="0" destOrd="0" presId="urn:microsoft.com/office/officeart/2005/8/layout/hierarchy2"/>
    <dgm:cxn modelId="{70FA2052-DF59-41BB-8C82-6A28A3959508}" type="presOf" srcId="{2D679D85-252D-4E35-8820-4BCF4A9FEF55}" destId="{C0B17A2A-1FE0-4BD6-8289-0E56930E5741}" srcOrd="1" destOrd="0" presId="urn:microsoft.com/office/officeart/2005/8/layout/hierarchy2"/>
    <dgm:cxn modelId="{74600772-BEA9-46B3-BEB1-1FB375E3E840}" type="presOf" srcId="{114A0601-4692-4D43-BF86-25D0CD1F498E}" destId="{F8418402-6CF7-406F-8A96-C09DC5B75018}" srcOrd="1" destOrd="0" presId="urn:microsoft.com/office/officeart/2005/8/layout/hierarchy2"/>
    <dgm:cxn modelId="{1F0D7207-F003-42BC-BCFF-9BF0D482ACCB}" type="presOf" srcId="{A6550766-9F44-44FB-B7A6-4C05F0D6ECEA}" destId="{46D27578-9F07-4083-9074-378336A6191C}" srcOrd="1" destOrd="0" presId="urn:microsoft.com/office/officeart/2005/8/layout/hierarchy2"/>
    <dgm:cxn modelId="{DF85BA16-7972-4240-A175-81A7E68C02C1}" srcId="{D3BD41D0-7459-4808-B2B9-B221CFA76C31}" destId="{10BDCBDB-C556-46C8-8446-BEABE1FAD1A2}" srcOrd="3" destOrd="0" parTransId="{9E859D22-2050-4C8C-A179-06C11FC3BC9F}" sibTransId="{869C5C68-82EB-4367-8BBB-6C4C30FB3113}"/>
    <dgm:cxn modelId="{AADEEC29-8EB7-4B73-930D-E2C99FCA3B27}" srcId="{D3BD41D0-7459-4808-B2B9-B221CFA76C31}" destId="{13A54D3A-1DB7-4D35-97A3-4DA0ADDA2254}" srcOrd="2" destOrd="0" parTransId="{114A0601-4692-4D43-BF86-25D0CD1F498E}" sibTransId="{9C78DA14-6A7F-4FA1-983A-921CD763B9BF}"/>
    <dgm:cxn modelId="{57BD3435-9E7F-48F7-BF6D-E3CFE002F1CD}" type="presOf" srcId="{C4662D3D-DD3D-4744-9A0A-84B63C5ED754}" destId="{2DAE49D7-D481-41FE-BDC2-3F0804EAA709}" srcOrd="0" destOrd="0" presId="urn:microsoft.com/office/officeart/2005/8/layout/hierarchy2"/>
    <dgm:cxn modelId="{E4101C1B-49B5-422E-A6BD-D4F7CAEC8EBD}" srcId="{E0A56BEA-336E-4EB2-868A-AFDB48E6AAEB}" destId="{F2F8EB16-BD67-4B9C-BABE-B6AA27844F83}" srcOrd="1" destOrd="0" parTransId="{220E106A-B681-4399-B59C-AD500C225292}" sibTransId="{9112EC80-E499-4BAD-957D-9415AE9B1BD0}"/>
    <dgm:cxn modelId="{A5444BBB-2900-40A7-9470-77A607E90978}" type="presOf" srcId="{F9838CC3-6844-4D77-AF48-B8075F57224E}" destId="{2F1F1E21-A25A-4A1A-8EE7-4D0390FF14BE}" srcOrd="0" destOrd="0" presId="urn:microsoft.com/office/officeart/2005/8/layout/hierarchy2"/>
    <dgm:cxn modelId="{AA403CBB-BBF4-4B3F-827D-3D094231162C}" srcId="{E8923F40-C370-454A-8AAA-09C508927857}" destId="{E0A56BEA-336E-4EB2-868A-AFDB48E6AAEB}" srcOrd="1" destOrd="0" parTransId="{0E990DED-9CB8-48DF-8B4C-092BD5B79FE9}" sibTransId="{40AA7B5E-3C51-4A0D-BAB3-66686D6D5000}"/>
    <dgm:cxn modelId="{3A90D3C8-4A67-4EB1-AFA2-3DC7F9E4BBFB}" type="presOf" srcId="{8C34A685-C091-4A89-850C-E8108013C4BC}" destId="{495D4CD6-91F1-4BA8-928B-72877C60103D}" srcOrd="0" destOrd="0" presId="urn:microsoft.com/office/officeart/2005/8/layout/hierarchy2"/>
    <dgm:cxn modelId="{4E5BDC54-099C-45E7-8726-B9D681FDE1EE}" type="presOf" srcId="{2B97FA03-9CC0-4BD6-A483-FCCEDC5BDAC7}" destId="{6A7D969B-9576-47BF-BA91-819A6C12EBAE}" srcOrd="1" destOrd="0" presId="urn:microsoft.com/office/officeart/2005/8/layout/hierarchy2"/>
    <dgm:cxn modelId="{9CAEE777-070D-4799-894E-6126F41FD43E}" srcId="{E0A56BEA-336E-4EB2-868A-AFDB48E6AAEB}" destId="{E5A6248B-552B-4BDF-8A64-587BF84F49CE}" srcOrd="0" destOrd="0" parTransId="{379AAEC0-DC9F-4016-8406-D678F5E20A1C}" sibTransId="{21E71F99-5995-4E6A-9DBC-211A9E37E9BF}"/>
    <dgm:cxn modelId="{C6FA7863-C7DC-4086-AF46-55EBBB1999FF}" type="presOf" srcId="{2EC39BBF-DCC4-440D-8D3A-1408CBDC41F1}" destId="{D5F6F7B2-1E19-4D6C-B039-4D3E80CA8077}" srcOrd="1" destOrd="0" presId="urn:microsoft.com/office/officeart/2005/8/layout/hierarchy2"/>
    <dgm:cxn modelId="{06F5C4CA-D7CC-458A-A69C-A5225DE8E536}" type="presOf" srcId="{0E990DED-9CB8-48DF-8B4C-092BD5B79FE9}" destId="{8FDFFE6F-08F7-404B-9FFD-9E1855A10941}" srcOrd="0" destOrd="0" presId="urn:microsoft.com/office/officeart/2005/8/layout/hierarchy2"/>
    <dgm:cxn modelId="{88B5B785-A85B-4B83-A23D-53B2F04C3D53}" type="presOf" srcId="{F159C3DB-463F-4789-A2F0-0654161E99CE}" destId="{5E895D73-7F46-4138-A37F-F26937AFF93F}" srcOrd="0" destOrd="0" presId="urn:microsoft.com/office/officeart/2005/8/layout/hierarchy2"/>
    <dgm:cxn modelId="{EABE669A-185F-4A73-8AD7-F9BCFC190665}" type="presOf" srcId="{13A54D3A-1DB7-4D35-97A3-4DA0ADDA2254}" destId="{2B6FFD75-3C65-4F9F-A0AA-ED6E00E54E42}" srcOrd="0" destOrd="0" presId="urn:microsoft.com/office/officeart/2005/8/layout/hierarchy2"/>
    <dgm:cxn modelId="{3B33F6C4-4DCF-4E82-AA90-4CA94DDC0521}" type="presOf" srcId="{19245F52-8DF2-480F-96FE-8431CDC9F111}" destId="{BFAB87CA-191F-4F53-8751-235C8666EB01}" srcOrd="0" destOrd="0" presId="urn:microsoft.com/office/officeart/2005/8/layout/hierarchy2"/>
    <dgm:cxn modelId="{A32F4D81-AFE5-4F8D-9AE6-7B8F992A8534}" type="presOf" srcId="{6AFDB85E-5570-45EB-A2BB-D147BC34F2B9}" destId="{88238597-ECED-4DCA-BF49-6BE144FFE5DD}" srcOrd="0" destOrd="0" presId="urn:microsoft.com/office/officeart/2005/8/layout/hierarchy2"/>
    <dgm:cxn modelId="{C6F54122-9C64-477C-A50D-C19AFC815512}" type="presOf" srcId="{F159C3DB-463F-4789-A2F0-0654161E99CE}" destId="{BB9D3EF0-5C4B-429B-AED9-063800847537}" srcOrd="1" destOrd="0" presId="urn:microsoft.com/office/officeart/2005/8/layout/hierarchy2"/>
    <dgm:cxn modelId="{CEBD5727-E3C6-48D0-8518-51B413587BB4}" srcId="{23A87040-AF04-4267-90EE-029945D0ACB7}" destId="{E8923F40-C370-454A-8AAA-09C508927857}" srcOrd="0" destOrd="0" parTransId="{34094E6A-3BDF-43CA-A569-C740B0369917}" sibTransId="{4EF5BCDD-7C53-48F4-BA5A-1A75BAC4A129}"/>
    <dgm:cxn modelId="{4CB01A7E-F64B-4664-8B79-864FEED288E3}" type="presOf" srcId="{114A0601-4692-4D43-BF86-25D0CD1F498E}" destId="{444B0855-F9FC-422A-B474-F99C3171A2FD}" srcOrd="0" destOrd="0" presId="urn:microsoft.com/office/officeart/2005/8/layout/hierarchy2"/>
    <dgm:cxn modelId="{6EBCCB85-36D4-425B-956C-2F676ED75737}" type="presOf" srcId="{D7A6EB88-57E6-41CF-A9CD-58A11A7AD8A4}" destId="{A4D650E2-8E20-44B2-B22C-6A723409B311}" srcOrd="0" destOrd="0" presId="urn:microsoft.com/office/officeart/2005/8/layout/hierarchy2"/>
    <dgm:cxn modelId="{DBBFB3C6-CEED-41B8-B787-BE5FF008274E}" srcId="{D3BD41D0-7459-4808-B2B9-B221CFA76C31}" destId="{110C9359-5D3E-4AC1-A112-E48A547D438D}" srcOrd="1" destOrd="0" parTransId="{D6316823-AC90-4DEA-87FB-96A18ABECE46}" sibTransId="{1736216C-2705-4317-8FEB-BCE72BBE5675}"/>
    <dgm:cxn modelId="{8953057B-2AAE-4E37-A4F9-5A820DF3F5B6}" type="presOf" srcId="{E8923F40-C370-454A-8AAA-09C508927857}" destId="{328A5930-EF72-4292-B463-E33235FD83BA}" srcOrd="0" destOrd="0" presId="urn:microsoft.com/office/officeart/2005/8/layout/hierarchy2"/>
    <dgm:cxn modelId="{4027EFCF-613E-445B-BB8B-5F3B7BB84829}" type="presOf" srcId="{8F0EA7CA-BC11-476F-AA71-7D78AC374A9C}" destId="{74FF16F4-7CCD-4112-9718-08E33E6C813C}" srcOrd="1" destOrd="0" presId="urn:microsoft.com/office/officeart/2005/8/layout/hierarchy2"/>
    <dgm:cxn modelId="{FF0389A0-63DF-4B3D-A1FF-216854B3736C}" srcId="{A013FFE5-23A0-437C-835A-C1A85ED9B66F}" destId="{52B958E0-514A-4363-8E71-BA6E1176CC9F}" srcOrd="3" destOrd="0" parTransId="{F159C3DB-463F-4789-A2F0-0654161E99CE}" sibTransId="{083E95D5-E6BD-4497-B180-795CC8EBAA80}"/>
    <dgm:cxn modelId="{9A0F6E75-8F7F-4198-9F13-E17C9F8CB179}" srcId="{A013FFE5-23A0-437C-835A-C1A85ED9B66F}" destId="{6AFDB85E-5570-45EB-A2BB-D147BC34F2B9}" srcOrd="2" destOrd="0" parTransId="{7155D0A8-3F18-41C8-99D4-9230F39F87CE}" sibTransId="{7A493EDD-EB8A-426E-9D2D-330741E3F67A}"/>
    <dgm:cxn modelId="{B82B7A62-67C9-4E95-8302-CCB0464E74ED}" type="presOf" srcId="{87D9713D-0FE9-47C4-8FCF-C882532B4E4E}" destId="{12FE2DB4-7949-4106-ADF7-39843FC6B526}" srcOrd="0" destOrd="0" presId="urn:microsoft.com/office/officeart/2005/8/layout/hierarchy2"/>
    <dgm:cxn modelId="{EE2A17A6-212F-4976-982E-8520AABB0FBC}" type="presOf" srcId="{D3BD41D0-7459-4808-B2B9-B221CFA76C31}" destId="{31625F5E-1956-4194-BBCD-186EE47FB990}" srcOrd="0" destOrd="0" presId="urn:microsoft.com/office/officeart/2005/8/layout/hierarchy2"/>
    <dgm:cxn modelId="{9F9CCE01-7CD7-4166-A2FD-6C33C4468055}" srcId="{E8923F40-C370-454A-8AAA-09C508927857}" destId="{D3BD41D0-7459-4808-B2B9-B221CFA76C31}" srcOrd="0" destOrd="0" parTransId="{19245F52-8DF2-480F-96FE-8431CDC9F111}" sibTransId="{62E3BD96-043C-4FC8-8219-F35695A9A46D}"/>
    <dgm:cxn modelId="{4EFB7D5E-1F52-4E9E-AA0B-9615798B082F}" type="presOf" srcId="{0E990DED-9CB8-48DF-8B4C-092BD5B79FE9}" destId="{657273D5-4163-4C0D-A92A-8D0487865D76}" srcOrd="1" destOrd="0" presId="urn:microsoft.com/office/officeart/2005/8/layout/hierarchy2"/>
    <dgm:cxn modelId="{7401DE1F-D2FF-435E-860A-ADA8B03064FA}" type="presOf" srcId="{FF06F67D-FF95-45DD-9A83-A962CBEA54C0}" destId="{CF0A6B85-ED33-4A51-8540-FACE6892358E}" srcOrd="0" destOrd="0" presId="urn:microsoft.com/office/officeart/2005/8/layout/hierarchy2"/>
    <dgm:cxn modelId="{89E1AD4D-37AA-481D-AE49-D86C9E35C7F4}" type="presOf" srcId="{52B958E0-514A-4363-8E71-BA6E1176CC9F}" destId="{5862816C-7440-4182-AB0C-C2BA793D779C}" srcOrd="0" destOrd="0" presId="urn:microsoft.com/office/officeart/2005/8/layout/hierarchy2"/>
    <dgm:cxn modelId="{390F34D8-7AD5-40FC-882A-E1DBA5BC62E2}" type="presOf" srcId="{87CF7A55-5C1B-4107-B174-B89D74009BC0}" destId="{F5EC9414-077B-41EF-A5B6-6AF1AB5FD7C6}" srcOrd="1" destOrd="0" presId="urn:microsoft.com/office/officeart/2005/8/layout/hierarchy2"/>
    <dgm:cxn modelId="{E1C89F15-B7E6-4AEA-B825-ED40EE0F1782}" type="presOf" srcId="{F2F8EB16-BD67-4B9C-BABE-B6AA27844F83}" destId="{DB62E15F-C23D-4FBF-AE1F-165D5AE35043}" srcOrd="0" destOrd="0" presId="urn:microsoft.com/office/officeart/2005/8/layout/hierarchy2"/>
    <dgm:cxn modelId="{1FFD232E-2292-4AED-BD94-10B0A68662E8}" type="presOf" srcId="{E28C6147-43D1-437E-A455-04D65B689C6E}" destId="{25B92FA3-D3E9-454C-8368-6486E9EF597C}" srcOrd="0" destOrd="0" presId="urn:microsoft.com/office/officeart/2005/8/layout/hierarchy2"/>
    <dgm:cxn modelId="{634F9757-AF9A-47E2-9E25-7A7C349C1DE5}" srcId="{A013FFE5-23A0-437C-835A-C1A85ED9B66F}" destId="{F9838CC3-6844-4D77-AF48-B8075F57224E}" srcOrd="0" destOrd="0" parTransId="{8F0EA7CA-BC11-476F-AA71-7D78AC374A9C}" sibTransId="{D43090BD-DCDD-42D3-A381-5C820B9578BE}"/>
    <dgm:cxn modelId="{CB33B160-2D0F-4B6C-9903-A23DCEA3CA94}" type="presOf" srcId="{8F0EA7CA-BC11-476F-AA71-7D78AC374A9C}" destId="{B6E32CAD-2CFD-4D71-AD23-4B7661224A67}" srcOrd="0" destOrd="0" presId="urn:microsoft.com/office/officeart/2005/8/layout/hierarchy2"/>
    <dgm:cxn modelId="{A968C85B-7C57-4413-A1B0-526FABA700A0}" srcId="{87D9713D-0FE9-47C4-8FCF-C882532B4E4E}" destId="{C741BBCE-0BC2-45F8-AA2F-B872FD44DC63}" srcOrd="1" destOrd="0" parTransId="{C4662D3D-DD3D-4744-9A0A-84B63C5ED754}" sibTransId="{91FA6427-2EEE-4D35-8C6C-A595376C6208}"/>
    <dgm:cxn modelId="{7010727F-1424-445D-ADC4-0BED18E484E7}" type="presOf" srcId="{379AAEC0-DC9F-4016-8406-D678F5E20A1C}" destId="{F5AE9842-67A1-427B-82CC-5B2F01BB1B34}" srcOrd="1" destOrd="0" presId="urn:microsoft.com/office/officeart/2005/8/layout/hierarchy2"/>
    <dgm:cxn modelId="{0F68DBF3-3187-4EB2-959F-AF23BC22A6F3}" srcId="{E8923F40-C370-454A-8AAA-09C508927857}" destId="{A013FFE5-23A0-437C-835A-C1A85ED9B66F}" srcOrd="2" destOrd="0" parTransId="{A6550766-9F44-44FB-B7A6-4C05F0D6ECEA}" sibTransId="{EC5D47A2-3E0A-4EC7-8DD4-2144969E8272}"/>
    <dgm:cxn modelId="{6F57FC84-0C6B-4F31-93BB-FCF138C67C67}" type="presOf" srcId="{FF06F67D-FF95-45DD-9A83-A962CBEA54C0}" destId="{3F97A967-5B72-4500-9073-78273ADCBBC1}" srcOrd="1" destOrd="0" presId="urn:microsoft.com/office/officeart/2005/8/layout/hierarchy2"/>
    <dgm:cxn modelId="{B22F4BCA-12FC-4430-9BDE-CD85EE97BB4C}" type="presOf" srcId="{23A87040-AF04-4267-90EE-029945D0ACB7}" destId="{0F660C59-C189-4739-B10F-85B452A85107}" srcOrd="0" destOrd="0" presId="urn:microsoft.com/office/officeart/2005/8/layout/hierarchy2"/>
    <dgm:cxn modelId="{8F10EE72-09C5-4EC7-9FC9-3A0BE8A30920}" type="presOf" srcId="{2EC39BBF-DCC4-440D-8D3A-1408CBDC41F1}" destId="{2A561BF0-6BC8-4AFF-8345-A165BC980C36}" srcOrd="0" destOrd="0" presId="urn:microsoft.com/office/officeart/2005/8/layout/hierarchy2"/>
    <dgm:cxn modelId="{675C0338-63C4-4FE9-A71E-412B08A9F731}" type="presOf" srcId="{87CF7A55-5C1B-4107-B174-B89D74009BC0}" destId="{68BBDCED-05A9-4F19-AFC0-2BC547B0E14A}" srcOrd="0" destOrd="0" presId="urn:microsoft.com/office/officeart/2005/8/layout/hierarchy2"/>
    <dgm:cxn modelId="{9850529B-B37D-413D-BD1C-175966501DD1}" srcId="{D3BD41D0-7459-4808-B2B9-B221CFA76C31}" destId="{314A1BCF-D025-4AD9-8464-3B4ACDE86265}" srcOrd="4" destOrd="0" parTransId="{D7A6EB88-57E6-41CF-A9CD-58A11A7AD8A4}" sibTransId="{D9742B38-F2D1-4E76-8158-222F3DC06BB9}"/>
    <dgm:cxn modelId="{FC6E45C3-0D36-43AE-8D51-1FC708095365}" type="presOf" srcId="{30B71D8A-2C4B-497E-B963-6BB40A226AE7}" destId="{CB09787B-251C-4391-8F43-A2BFCB7E5A7F}" srcOrd="0" destOrd="0" presId="urn:microsoft.com/office/officeart/2005/8/layout/hierarchy2"/>
    <dgm:cxn modelId="{D578CCE2-21C7-4346-870C-C9DE4185BE20}" srcId="{D3BD41D0-7459-4808-B2B9-B221CFA76C31}" destId="{30B71D8A-2C4B-497E-B963-6BB40A226AE7}" srcOrd="0" destOrd="0" parTransId="{FF06F67D-FF95-45DD-9A83-A962CBEA54C0}" sibTransId="{F721C477-143C-47A7-8FE8-8D3B92B0E6A2}"/>
    <dgm:cxn modelId="{579D8F7E-6E59-4855-A3E5-71EB54C791FC}" srcId="{A013FFE5-23A0-437C-835A-C1A85ED9B66F}" destId="{8C34A685-C091-4A89-850C-E8108013C4BC}" srcOrd="1" destOrd="0" parTransId="{2EC39BBF-DCC4-440D-8D3A-1408CBDC41F1}" sibTransId="{2E7CF486-97A6-4D10-B94F-2A3F5D09FB6B}"/>
    <dgm:cxn modelId="{6016B15F-9AC5-45AE-A84C-A83AE9DAE7ED}" srcId="{87D9713D-0FE9-47C4-8FCF-C882532B4E4E}" destId="{33826EB0-55B5-466C-AA66-310135C8B625}" srcOrd="2" destOrd="0" parTransId="{2B97FA03-9CC0-4BD6-A483-FCCEDC5BDAC7}" sibTransId="{F062B434-962D-418A-BA08-4C42371A0825}"/>
    <dgm:cxn modelId="{A30424DB-5C00-4E0D-B1CA-706FC4A67FF6}" srcId="{E8923F40-C370-454A-8AAA-09C508927857}" destId="{87D9713D-0FE9-47C4-8FCF-C882532B4E4E}" srcOrd="3" destOrd="0" parTransId="{87CF7A55-5C1B-4107-B174-B89D74009BC0}" sibTransId="{51F33E97-8427-420B-9A0B-0954411FF41E}"/>
    <dgm:cxn modelId="{05FE1D39-D0F3-448B-9C9B-B23F6BE50C05}" type="presOf" srcId="{33826EB0-55B5-466C-AA66-310135C8B625}" destId="{E9A1FBB5-8E6F-4D58-8B74-7E6C3056C7A9}" srcOrd="0" destOrd="0" presId="urn:microsoft.com/office/officeart/2005/8/layout/hierarchy2"/>
    <dgm:cxn modelId="{D1CA9393-DC8F-46D5-9EAE-FA798BA8A070}" type="presOf" srcId="{C4662D3D-DD3D-4744-9A0A-84B63C5ED754}" destId="{EB63FEA9-080D-44DF-BBD3-D1558C6BABCA}" srcOrd="1" destOrd="0" presId="urn:microsoft.com/office/officeart/2005/8/layout/hierarchy2"/>
    <dgm:cxn modelId="{2D65DDD1-993D-4790-BEB1-A30454612BC5}" type="presOf" srcId="{9E859D22-2050-4C8C-A179-06C11FC3BC9F}" destId="{854DFF83-046E-45DD-B250-861D7B73D4EE}" srcOrd="0" destOrd="0" presId="urn:microsoft.com/office/officeart/2005/8/layout/hierarchy2"/>
    <dgm:cxn modelId="{73131DFB-45D2-4104-A87D-847E0863146F}" type="presOf" srcId="{9E859D22-2050-4C8C-A179-06C11FC3BC9F}" destId="{D05FCB1C-9C06-44E5-96D5-6704C0D6310D}" srcOrd="1" destOrd="0" presId="urn:microsoft.com/office/officeart/2005/8/layout/hierarchy2"/>
    <dgm:cxn modelId="{A2ECBBC5-5FE9-4271-AE54-EDD78C12A405}" type="presOf" srcId="{2D679D85-252D-4E35-8820-4BCF4A9FEF55}" destId="{09B534D3-B1DD-4489-BECE-ACF0E5D17FCB}" srcOrd="0" destOrd="0" presId="urn:microsoft.com/office/officeart/2005/8/layout/hierarchy2"/>
    <dgm:cxn modelId="{0C22E261-9342-4FAD-B893-82FA3D8C9DB6}" type="presOf" srcId="{A013FFE5-23A0-437C-835A-C1A85ED9B66F}" destId="{AAA2CC10-77EE-4D7B-A76B-D5B1194C35E1}" srcOrd="0" destOrd="0" presId="urn:microsoft.com/office/officeart/2005/8/layout/hierarchy2"/>
    <dgm:cxn modelId="{7C9E1B3D-CA0C-4CB2-8387-BD1DF0E1F89D}" type="presOf" srcId="{E0A56BEA-336E-4EB2-868A-AFDB48E6AAEB}" destId="{9C18BA54-AAC6-4A11-BC29-C9F406AA48EC}" srcOrd="0" destOrd="0" presId="urn:microsoft.com/office/officeart/2005/8/layout/hierarchy2"/>
    <dgm:cxn modelId="{D6F5BF61-2FBA-4CED-9DD9-9AC36831FC3F}" type="presOf" srcId="{D6316823-AC90-4DEA-87FB-96A18ABECE46}" destId="{22C1DC51-68C9-4A19-B8CF-162555C23C08}" srcOrd="1" destOrd="0" presId="urn:microsoft.com/office/officeart/2005/8/layout/hierarchy2"/>
    <dgm:cxn modelId="{E94A86E7-1E97-4BF8-A305-69DC9F01B988}" type="presOf" srcId="{10BDCBDB-C556-46C8-8446-BEABE1FAD1A2}" destId="{A8F2E16F-F010-473B-82AA-E19EC81DCBD4}" srcOrd="0" destOrd="0" presId="urn:microsoft.com/office/officeart/2005/8/layout/hierarchy2"/>
    <dgm:cxn modelId="{E972F0E6-9830-46F0-B74C-17AEC9419A2F}" type="presOf" srcId="{220E106A-B681-4399-B59C-AD500C225292}" destId="{93754EE6-1C27-49B9-BCFB-8D6030F2F145}" srcOrd="1" destOrd="0" presId="urn:microsoft.com/office/officeart/2005/8/layout/hierarchy2"/>
    <dgm:cxn modelId="{921594EE-9B31-464F-8CC9-7566318BE709}" type="presOf" srcId="{379AAEC0-DC9F-4016-8406-D678F5E20A1C}" destId="{8F313434-558C-4CFB-968D-04B44862641A}" srcOrd="0" destOrd="0" presId="urn:microsoft.com/office/officeart/2005/8/layout/hierarchy2"/>
    <dgm:cxn modelId="{8D020CAF-510E-48BC-AE51-E5E51338D46F}" srcId="{87D9713D-0FE9-47C4-8FCF-C882532B4E4E}" destId="{E28C6147-43D1-437E-A455-04D65B689C6E}" srcOrd="0" destOrd="0" parTransId="{2D679D85-252D-4E35-8820-4BCF4A9FEF55}" sibTransId="{D3F26089-85BE-4825-9B1D-FD9BB5539A5D}"/>
    <dgm:cxn modelId="{43386611-C669-48B0-A84E-0C15B7E19D6B}" type="presOf" srcId="{2B97FA03-9CC0-4BD6-A483-FCCEDC5BDAC7}" destId="{B0335E45-E832-41BE-BF06-B192C38ECCE8}" srcOrd="0" destOrd="0" presId="urn:microsoft.com/office/officeart/2005/8/layout/hierarchy2"/>
    <dgm:cxn modelId="{65247474-F220-4FB6-8D56-8B1DCE4CB34C}" type="presOf" srcId="{314A1BCF-D025-4AD9-8464-3B4ACDE86265}" destId="{B74EAF3B-59F6-4FD5-A9DF-100DF3F8D36F}" srcOrd="0" destOrd="0" presId="urn:microsoft.com/office/officeart/2005/8/layout/hierarchy2"/>
    <dgm:cxn modelId="{FECBAD3A-9E75-4833-A5A5-4B4A1728D9A8}" type="presOf" srcId="{E5A6248B-552B-4BDF-8A64-587BF84F49CE}" destId="{083A42DF-9E38-451A-B160-3E7988A1118F}" srcOrd="0" destOrd="0" presId="urn:microsoft.com/office/officeart/2005/8/layout/hierarchy2"/>
    <dgm:cxn modelId="{7B571989-1082-4F88-8B02-E5F3BD79936E}" type="presOf" srcId="{110C9359-5D3E-4AC1-A112-E48A547D438D}" destId="{2DBF2637-A231-4F41-B31F-42CFD005C886}" srcOrd="0" destOrd="0" presId="urn:microsoft.com/office/officeart/2005/8/layout/hierarchy2"/>
    <dgm:cxn modelId="{26302A73-BCED-4192-BB99-C5F936700753}" type="presOf" srcId="{D7A6EB88-57E6-41CF-A9CD-58A11A7AD8A4}" destId="{D642F274-8638-4DAA-9701-C398EB4A9462}" srcOrd="1" destOrd="0" presId="urn:microsoft.com/office/officeart/2005/8/layout/hierarchy2"/>
    <dgm:cxn modelId="{E5880DD4-8E33-45E8-8D21-284A2184C8D8}" type="presOf" srcId="{D6316823-AC90-4DEA-87FB-96A18ABECE46}" destId="{F304898C-D105-448A-8B50-267FF089997A}" srcOrd="0" destOrd="0" presId="urn:microsoft.com/office/officeart/2005/8/layout/hierarchy2"/>
    <dgm:cxn modelId="{037CE5EE-099A-4B94-9D2C-FDC2BC7BD9BF}" type="presOf" srcId="{7155D0A8-3F18-41C8-99D4-9230F39F87CE}" destId="{95F5299F-9BA0-46C2-B7D7-F09C1B1B08BA}" srcOrd="0" destOrd="0" presId="urn:microsoft.com/office/officeart/2005/8/layout/hierarchy2"/>
    <dgm:cxn modelId="{839F1B7A-8187-49FD-B2C4-7B6EACED2D60}" type="presOf" srcId="{C741BBCE-0BC2-45F8-AA2F-B872FD44DC63}" destId="{5A97E7C7-C841-421B-8A50-8BA46D72CFCE}" srcOrd="0" destOrd="0" presId="urn:microsoft.com/office/officeart/2005/8/layout/hierarchy2"/>
    <dgm:cxn modelId="{7C17F730-4D96-442E-B6E5-0E47C88C4BE2}" type="presOf" srcId="{7155D0A8-3F18-41C8-99D4-9230F39F87CE}" destId="{F0EC421C-F375-4979-BF61-2844685A1000}" srcOrd="1" destOrd="0" presId="urn:microsoft.com/office/officeart/2005/8/layout/hierarchy2"/>
    <dgm:cxn modelId="{5E59EE6C-9CEB-446F-B32D-998BEE2B9136}" type="presParOf" srcId="{0F660C59-C189-4739-B10F-85B452A85107}" destId="{83CB21BD-4BC4-4BEC-B444-755EBF036EE4}" srcOrd="0" destOrd="0" presId="urn:microsoft.com/office/officeart/2005/8/layout/hierarchy2"/>
    <dgm:cxn modelId="{43812712-61C4-49AB-8A1A-76F5DFB14CAA}" type="presParOf" srcId="{83CB21BD-4BC4-4BEC-B444-755EBF036EE4}" destId="{328A5930-EF72-4292-B463-E33235FD83BA}" srcOrd="0" destOrd="0" presId="urn:microsoft.com/office/officeart/2005/8/layout/hierarchy2"/>
    <dgm:cxn modelId="{3F489B27-C515-4482-BDBF-6AB1A5A291FA}" type="presParOf" srcId="{83CB21BD-4BC4-4BEC-B444-755EBF036EE4}" destId="{817D83FF-BF1D-4B03-9DA6-CCD8E489F62C}" srcOrd="1" destOrd="0" presId="urn:microsoft.com/office/officeart/2005/8/layout/hierarchy2"/>
    <dgm:cxn modelId="{4AE7899E-CC51-4CA4-92F3-1EF80E08904F}" type="presParOf" srcId="{817D83FF-BF1D-4B03-9DA6-CCD8E489F62C}" destId="{BFAB87CA-191F-4F53-8751-235C8666EB01}" srcOrd="0" destOrd="0" presId="urn:microsoft.com/office/officeart/2005/8/layout/hierarchy2"/>
    <dgm:cxn modelId="{83124DE7-AB99-4B2A-A9D3-93ECF40E99D2}" type="presParOf" srcId="{BFAB87CA-191F-4F53-8751-235C8666EB01}" destId="{AF3E74DD-C93C-48A5-B58B-4987EB8E1866}" srcOrd="0" destOrd="0" presId="urn:microsoft.com/office/officeart/2005/8/layout/hierarchy2"/>
    <dgm:cxn modelId="{6B3CC624-3395-454F-B45C-A97D22109539}" type="presParOf" srcId="{817D83FF-BF1D-4B03-9DA6-CCD8E489F62C}" destId="{059C7EDB-49FC-470F-94C0-1C56E92D0CAE}" srcOrd="1" destOrd="0" presId="urn:microsoft.com/office/officeart/2005/8/layout/hierarchy2"/>
    <dgm:cxn modelId="{F9432D11-D54B-46FE-BF2F-712E657C9582}" type="presParOf" srcId="{059C7EDB-49FC-470F-94C0-1C56E92D0CAE}" destId="{31625F5E-1956-4194-BBCD-186EE47FB990}" srcOrd="0" destOrd="0" presId="urn:microsoft.com/office/officeart/2005/8/layout/hierarchy2"/>
    <dgm:cxn modelId="{EE0C277F-726C-4E1D-8F9F-433CC9ECD9BB}" type="presParOf" srcId="{059C7EDB-49FC-470F-94C0-1C56E92D0CAE}" destId="{A0087089-FEC0-4D11-A161-62000D80487D}" srcOrd="1" destOrd="0" presId="urn:microsoft.com/office/officeart/2005/8/layout/hierarchy2"/>
    <dgm:cxn modelId="{F48022BB-50EA-41AC-99E9-E45C3EEE3236}" type="presParOf" srcId="{A0087089-FEC0-4D11-A161-62000D80487D}" destId="{CF0A6B85-ED33-4A51-8540-FACE6892358E}" srcOrd="0" destOrd="0" presId="urn:microsoft.com/office/officeart/2005/8/layout/hierarchy2"/>
    <dgm:cxn modelId="{58B713F2-0560-482B-A093-3622D3F6ECEA}" type="presParOf" srcId="{CF0A6B85-ED33-4A51-8540-FACE6892358E}" destId="{3F97A967-5B72-4500-9073-78273ADCBBC1}" srcOrd="0" destOrd="0" presId="urn:microsoft.com/office/officeart/2005/8/layout/hierarchy2"/>
    <dgm:cxn modelId="{6F95D135-5B7C-4DC7-AF78-F4504BB8C108}" type="presParOf" srcId="{A0087089-FEC0-4D11-A161-62000D80487D}" destId="{3432C9F0-2B42-4D54-92C0-85A0E5D16174}" srcOrd="1" destOrd="0" presId="urn:microsoft.com/office/officeart/2005/8/layout/hierarchy2"/>
    <dgm:cxn modelId="{96387E2F-ED47-4FA3-84E2-076631A9ECF1}" type="presParOf" srcId="{3432C9F0-2B42-4D54-92C0-85A0E5D16174}" destId="{CB09787B-251C-4391-8F43-A2BFCB7E5A7F}" srcOrd="0" destOrd="0" presId="urn:microsoft.com/office/officeart/2005/8/layout/hierarchy2"/>
    <dgm:cxn modelId="{13965980-D485-4B1B-963D-3A13D3087E4D}" type="presParOf" srcId="{3432C9F0-2B42-4D54-92C0-85A0E5D16174}" destId="{ECEF81EE-9C7F-46F8-9F45-09CF2907AEA3}" srcOrd="1" destOrd="0" presId="urn:microsoft.com/office/officeart/2005/8/layout/hierarchy2"/>
    <dgm:cxn modelId="{D7E17CD5-88FA-489F-ACFE-F94EECC8BD71}" type="presParOf" srcId="{A0087089-FEC0-4D11-A161-62000D80487D}" destId="{F304898C-D105-448A-8B50-267FF089997A}" srcOrd="2" destOrd="0" presId="urn:microsoft.com/office/officeart/2005/8/layout/hierarchy2"/>
    <dgm:cxn modelId="{B6EBF2CF-9BB2-48A7-B02B-35DD43110D07}" type="presParOf" srcId="{F304898C-D105-448A-8B50-267FF089997A}" destId="{22C1DC51-68C9-4A19-B8CF-162555C23C08}" srcOrd="0" destOrd="0" presId="urn:microsoft.com/office/officeart/2005/8/layout/hierarchy2"/>
    <dgm:cxn modelId="{85FEEFD0-CD7B-4293-AC48-3E20C93F56BF}" type="presParOf" srcId="{A0087089-FEC0-4D11-A161-62000D80487D}" destId="{35D60E55-F05E-4E0C-B9E3-079F678825C1}" srcOrd="3" destOrd="0" presId="urn:microsoft.com/office/officeart/2005/8/layout/hierarchy2"/>
    <dgm:cxn modelId="{2A9E3B9E-A2E2-4C9D-A41A-DC544CE9E0E5}" type="presParOf" srcId="{35D60E55-F05E-4E0C-B9E3-079F678825C1}" destId="{2DBF2637-A231-4F41-B31F-42CFD005C886}" srcOrd="0" destOrd="0" presId="urn:microsoft.com/office/officeart/2005/8/layout/hierarchy2"/>
    <dgm:cxn modelId="{CA871A1B-3B42-41D0-A969-06B414BE55C4}" type="presParOf" srcId="{35D60E55-F05E-4E0C-B9E3-079F678825C1}" destId="{FAC8C7D2-781D-482A-A247-BFC6862467A8}" srcOrd="1" destOrd="0" presId="urn:microsoft.com/office/officeart/2005/8/layout/hierarchy2"/>
    <dgm:cxn modelId="{A1637F48-EB78-4AF3-A943-7BED1E175BAC}" type="presParOf" srcId="{A0087089-FEC0-4D11-A161-62000D80487D}" destId="{444B0855-F9FC-422A-B474-F99C3171A2FD}" srcOrd="4" destOrd="0" presId="urn:microsoft.com/office/officeart/2005/8/layout/hierarchy2"/>
    <dgm:cxn modelId="{536C780B-CFAB-494B-8E96-6DD2C59069B8}" type="presParOf" srcId="{444B0855-F9FC-422A-B474-F99C3171A2FD}" destId="{F8418402-6CF7-406F-8A96-C09DC5B75018}" srcOrd="0" destOrd="0" presId="urn:microsoft.com/office/officeart/2005/8/layout/hierarchy2"/>
    <dgm:cxn modelId="{64A101B6-474E-4E67-9B42-0A403112F5CC}" type="presParOf" srcId="{A0087089-FEC0-4D11-A161-62000D80487D}" destId="{DCB7DCF3-F7B1-40A1-949A-EA6947AC6614}" srcOrd="5" destOrd="0" presId="urn:microsoft.com/office/officeart/2005/8/layout/hierarchy2"/>
    <dgm:cxn modelId="{32A5938C-B63C-447B-9FAF-D4BD94AE1876}" type="presParOf" srcId="{DCB7DCF3-F7B1-40A1-949A-EA6947AC6614}" destId="{2B6FFD75-3C65-4F9F-A0AA-ED6E00E54E42}" srcOrd="0" destOrd="0" presId="urn:microsoft.com/office/officeart/2005/8/layout/hierarchy2"/>
    <dgm:cxn modelId="{0A076799-3F73-4485-9760-2DBFB2599CE1}" type="presParOf" srcId="{DCB7DCF3-F7B1-40A1-949A-EA6947AC6614}" destId="{219E9DDE-23C4-4BCE-B342-EF3E2A396534}" srcOrd="1" destOrd="0" presId="urn:microsoft.com/office/officeart/2005/8/layout/hierarchy2"/>
    <dgm:cxn modelId="{73C5D6C7-9596-45E1-89A6-13DA9C686166}" type="presParOf" srcId="{A0087089-FEC0-4D11-A161-62000D80487D}" destId="{854DFF83-046E-45DD-B250-861D7B73D4EE}" srcOrd="6" destOrd="0" presId="urn:microsoft.com/office/officeart/2005/8/layout/hierarchy2"/>
    <dgm:cxn modelId="{C0F1D05A-9D9A-4EF1-944A-8A0EDBAE200D}" type="presParOf" srcId="{854DFF83-046E-45DD-B250-861D7B73D4EE}" destId="{D05FCB1C-9C06-44E5-96D5-6704C0D6310D}" srcOrd="0" destOrd="0" presId="urn:microsoft.com/office/officeart/2005/8/layout/hierarchy2"/>
    <dgm:cxn modelId="{26732FD6-C2D9-41AC-B115-23CD3A23D6A5}" type="presParOf" srcId="{A0087089-FEC0-4D11-A161-62000D80487D}" destId="{B25EEB75-23DB-4355-942E-30E7749A73D2}" srcOrd="7" destOrd="0" presId="urn:microsoft.com/office/officeart/2005/8/layout/hierarchy2"/>
    <dgm:cxn modelId="{67806708-233A-4791-8700-47B639652C27}" type="presParOf" srcId="{B25EEB75-23DB-4355-942E-30E7749A73D2}" destId="{A8F2E16F-F010-473B-82AA-E19EC81DCBD4}" srcOrd="0" destOrd="0" presId="urn:microsoft.com/office/officeart/2005/8/layout/hierarchy2"/>
    <dgm:cxn modelId="{FA074F16-0038-47FF-AB68-A6AB9EB20BE5}" type="presParOf" srcId="{B25EEB75-23DB-4355-942E-30E7749A73D2}" destId="{05EAAF96-B11A-4165-8DE6-9EDDBB675B2A}" srcOrd="1" destOrd="0" presId="urn:microsoft.com/office/officeart/2005/8/layout/hierarchy2"/>
    <dgm:cxn modelId="{F0310617-E840-46C1-A8B1-FA03E96DCF7C}" type="presParOf" srcId="{A0087089-FEC0-4D11-A161-62000D80487D}" destId="{A4D650E2-8E20-44B2-B22C-6A723409B311}" srcOrd="8" destOrd="0" presId="urn:microsoft.com/office/officeart/2005/8/layout/hierarchy2"/>
    <dgm:cxn modelId="{26330BAC-18E8-41E1-82E5-E881A053C44F}" type="presParOf" srcId="{A4D650E2-8E20-44B2-B22C-6A723409B311}" destId="{D642F274-8638-4DAA-9701-C398EB4A9462}" srcOrd="0" destOrd="0" presId="urn:microsoft.com/office/officeart/2005/8/layout/hierarchy2"/>
    <dgm:cxn modelId="{9789BBA1-60DC-4867-ABA1-527AA43A00F9}" type="presParOf" srcId="{A0087089-FEC0-4D11-A161-62000D80487D}" destId="{1F8D7A8E-AADD-4834-BB43-11F9F5AD6A55}" srcOrd="9" destOrd="0" presId="urn:microsoft.com/office/officeart/2005/8/layout/hierarchy2"/>
    <dgm:cxn modelId="{71088C72-474D-4813-92D3-450AE25B473D}" type="presParOf" srcId="{1F8D7A8E-AADD-4834-BB43-11F9F5AD6A55}" destId="{B74EAF3B-59F6-4FD5-A9DF-100DF3F8D36F}" srcOrd="0" destOrd="0" presId="urn:microsoft.com/office/officeart/2005/8/layout/hierarchy2"/>
    <dgm:cxn modelId="{AEF9C8BF-4B11-44FF-A687-D330ED1E13FF}" type="presParOf" srcId="{1F8D7A8E-AADD-4834-BB43-11F9F5AD6A55}" destId="{F42ADD5A-B1F3-4D6B-A799-9EE3B8EB6FB1}" srcOrd="1" destOrd="0" presId="urn:microsoft.com/office/officeart/2005/8/layout/hierarchy2"/>
    <dgm:cxn modelId="{3C375F04-F243-4C51-9ADC-09B4029063C5}" type="presParOf" srcId="{817D83FF-BF1D-4B03-9DA6-CCD8E489F62C}" destId="{8FDFFE6F-08F7-404B-9FFD-9E1855A10941}" srcOrd="2" destOrd="0" presId="urn:microsoft.com/office/officeart/2005/8/layout/hierarchy2"/>
    <dgm:cxn modelId="{78C612FB-5406-4BA5-AF49-A5A4BE4D4303}" type="presParOf" srcId="{8FDFFE6F-08F7-404B-9FFD-9E1855A10941}" destId="{657273D5-4163-4C0D-A92A-8D0487865D76}" srcOrd="0" destOrd="0" presId="urn:microsoft.com/office/officeart/2005/8/layout/hierarchy2"/>
    <dgm:cxn modelId="{BF799792-4B46-41BD-A21D-804A0B2D0962}" type="presParOf" srcId="{817D83FF-BF1D-4B03-9DA6-CCD8E489F62C}" destId="{7AB701A8-7CC8-4892-A701-B47230B43544}" srcOrd="3" destOrd="0" presId="urn:microsoft.com/office/officeart/2005/8/layout/hierarchy2"/>
    <dgm:cxn modelId="{A57222D2-79CA-4200-9DC4-3D98137589E3}" type="presParOf" srcId="{7AB701A8-7CC8-4892-A701-B47230B43544}" destId="{9C18BA54-AAC6-4A11-BC29-C9F406AA48EC}" srcOrd="0" destOrd="0" presId="urn:microsoft.com/office/officeart/2005/8/layout/hierarchy2"/>
    <dgm:cxn modelId="{F680AEAF-AF4B-48E5-9F42-8254FDFECDD3}" type="presParOf" srcId="{7AB701A8-7CC8-4892-A701-B47230B43544}" destId="{612791D0-752C-47D9-A5F7-0463623F37AF}" srcOrd="1" destOrd="0" presId="urn:microsoft.com/office/officeart/2005/8/layout/hierarchy2"/>
    <dgm:cxn modelId="{B84FEF8B-C1B7-4544-8AB5-167D2F1FDBE9}" type="presParOf" srcId="{612791D0-752C-47D9-A5F7-0463623F37AF}" destId="{8F313434-558C-4CFB-968D-04B44862641A}" srcOrd="0" destOrd="0" presId="urn:microsoft.com/office/officeart/2005/8/layout/hierarchy2"/>
    <dgm:cxn modelId="{17A30B3A-6220-40A6-ACE5-15FB56643C18}" type="presParOf" srcId="{8F313434-558C-4CFB-968D-04B44862641A}" destId="{F5AE9842-67A1-427B-82CC-5B2F01BB1B34}" srcOrd="0" destOrd="0" presId="urn:microsoft.com/office/officeart/2005/8/layout/hierarchy2"/>
    <dgm:cxn modelId="{67CCE3C9-0EAD-4A0C-9000-966F2EC0F98C}" type="presParOf" srcId="{612791D0-752C-47D9-A5F7-0463623F37AF}" destId="{E3FFBEA1-8AF0-42BF-BAAF-C6797BA46E5F}" srcOrd="1" destOrd="0" presId="urn:microsoft.com/office/officeart/2005/8/layout/hierarchy2"/>
    <dgm:cxn modelId="{2D5339AC-1AD3-4DB3-AF9B-815A98A5CB39}" type="presParOf" srcId="{E3FFBEA1-8AF0-42BF-BAAF-C6797BA46E5F}" destId="{083A42DF-9E38-451A-B160-3E7988A1118F}" srcOrd="0" destOrd="0" presId="urn:microsoft.com/office/officeart/2005/8/layout/hierarchy2"/>
    <dgm:cxn modelId="{C2F4EF3F-2543-4F35-95E6-0ECEEC54D443}" type="presParOf" srcId="{E3FFBEA1-8AF0-42BF-BAAF-C6797BA46E5F}" destId="{0B9FD6E0-48A4-4087-B08E-0876802DC076}" srcOrd="1" destOrd="0" presId="urn:microsoft.com/office/officeart/2005/8/layout/hierarchy2"/>
    <dgm:cxn modelId="{DD9C0CF4-A458-406C-934C-AC03A3A4DD1B}" type="presParOf" srcId="{612791D0-752C-47D9-A5F7-0463623F37AF}" destId="{173FEA73-3960-48E4-9659-BDF7CDD87121}" srcOrd="2" destOrd="0" presId="urn:microsoft.com/office/officeart/2005/8/layout/hierarchy2"/>
    <dgm:cxn modelId="{E28879D5-CEA3-44CC-96FB-3C2BB3701E05}" type="presParOf" srcId="{173FEA73-3960-48E4-9659-BDF7CDD87121}" destId="{93754EE6-1C27-49B9-BCFB-8D6030F2F145}" srcOrd="0" destOrd="0" presId="urn:microsoft.com/office/officeart/2005/8/layout/hierarchy2"/>
    <dgm:cxn modelId="{D69DF7E0-2DC5-4573-A303-2C138B2C58B3}" type="presParOf" srcId="{612791D0-752C-47D9-A5F7-0463623F37AF}" destId="{BC9F8320-B046-41C4-A39E-9FB9397A17F1}" srcOrd="3" destOrd="0" presId="urn:microsoft.com/office/officeart/2005/8/layout/hierarchy2"/>
    <dgm:cxn modelId="{9A738811-AD71-4AE3-A546-D726C799F036}" type="presParOf" srcId="{BC9F8320-B046-41C4-A39E-9FB9397A17F1}" destId="{DB62E15F-C23D-4FBF-AE1F-165D5AE35043}" srcOrd="0" destOrd="0" presId="urn:microsoft.com/office/officeart/2005/8/layout/hierarchy2"/>
    <dgm:cxn modelId="{BD009A62-81A4-4E4E-9621-0817546CEFEB}" type="presParOf" srcId="{BC9F8320-B046-41C4-A39E-9FB9397A17F1}" destId="{B6F9B129-476D-4D1A-AFA8-1E77C6EDB8A4}" srcOrd="1" destOrd="0" presId="urn:microsoft.com/office/officeart/2005/8/layout/hierarchy2"/>
    <dgm:cxn modelId="{7B52B140-C1A6-4897-A9D6-F312F3BFC50A}" type="presParOf" srcId="{817D83FF-BF1D-4B03-9DA6-CCD8E489F62C}" destId="{AA6035FE-DA8B-4C5D-9ABF-E9FC0DEA06FD}" srcOrd="4" destOrd="0" presId="urn:microsoft.com/office/officeart/2005/8/layout/hierarchy2"/>
    <dgm:cxn modelId="{EF0C970B-DCD6-4295-8A4E-62B3C58522B0}" type="presParOf" srcId="{AA6035FE-DA8B-4C5D-9ABF-E9FC0DEA06FD}" destId="{46D27578-9F07-4083-9074-378336A6191C}" srcOrd="0" destOrd="0" presId="urn:microsoft.com/office/officeart/2005/8/layout/hierarchy2"/>
    <dgm:cxn modelId="{32AAF31F-92A2-48A7-8778-92788B90FE5D}" type="presParOf" srcId="{817D83FF-BF1D-4B03-9DA6-CCD8E489F62C}" destId="{88F3A95C-0231-482E-8FFD-8D4185701380}" srcOrd="5" destOrd="0" presId="urn:microsoft.com/office/officeart/2005/8/layout/hierarchy2"/>
    <dgm:cxn modelId="{304A49EE-AD16-4F89-A0CC-144FDFC47D72}" type="presParOf" srcId="{88F3A95C-0231-482E-8FFD-8D4185701380}" destId="{AAA2CC10-77EE-4D7B-A76B-D5B1194C35E1}" srcOrd="0" destOrd="0" presId="urn:microsoft.com/office/officeart/2005/8/layout/hierarchy2"/>
    <dgm:cxn modelId="{0516D37E-4225-425F-965E-EF7B11D31411}" type="presParOf" srcId="{88F3A95C-0231-482E-8FFD-8D4185701380}" destId="{49EE1EAD-BED9-48A3-A796-B09CF4891718}" srcOrd="1" destOrd="0" presId="urn:microsoft.com/office/officeart/2005/8/layout/hierarchy2"/>
    <dgm:cxn modelId="{F3690979-59CE-40FE-878A-462241637B41}" type="presParOf" srcId="{49EE1EAD-BED9-48A3-A796-B09CF4891718}" destId="{B6E32CAD-2CFD-4D71-AD23-4B7661224A67}" srcOrd="0" destOrd="0" presId="urn:microsoft.com/office/officeart/2005/8/layout/hierarchy2"/>
    <dgm:cxn modelId="{8FD417B7-1C33-4BA0-BAA6-A3463E67529E}" type="presParOf" srcId="{B6E32CAD-2CFD-4D71-AD23-4B7661224A67}" destId="{74FF16F4-7CCD-4112-9718-08E33E6C813C}" srcOrd="0" destOrd="0" presId="urn:microsoft.com/office/officeart/2005/8/layout/hierarchy2"/>
    <dgm:cxn modelId="{43D95B91-CA75-4360-84FA-D0A29883C288}" type="presParOf" srcId="{49EE1EAD-BED9-48A3-A796-B09CF4891718}" destId="{6687748D-282D-4811-BB5E-00972AF7E5E9}" srcOrd="1" destOrd="0" presId="urn:microsoft.com/office/officeart/2005/8/layout/hierarchy2"/>
    <dgm:cxn modelId="{4B498339-5515-45A4-B7B0-BBC2444401FE}" type="presParOf" srcId="{6687748D-282D-4811-BB5E-00972AF7E5E9}" destId="{2F1F1E21-A25A-4A1A-8EE7-4D0390FF14BE}" srcOrd="0" destOrd="0" presId="urn:microsoft.com/office/officeart/2005/8/layout/hierarchy2"/>
    <dgm:cxn modelId="{5BDA1DA8-2BEE-44F5-8F55-44F11BD4AE7B}" type="presParOf" srcId="{6687748D-282D-4811-BB5E-00972AF7E5E9}" destId="{B67A8CC3-6C8D-4C5E-ABB6-C00241B3FA5E}" srcOrd="1" destOrd="0" presId="urn:microsoft.com/office/officeart/2005/8/layout/hierarchy2"/>
    <dgm:cxn modelId="{5B1606AD-D54A-4F8D-BE20-A5E3CD94C61B}" type="presParOf" srcId="{49EE1EAD-BED9-48A3-A796-B09CF4891718}" destId="{2A561BF0-6BC8-4AFF-8345-A165BC980C36}" srcOrd="2" destOrd="0" presId="urn:microsoft.com/office/officeart/2005/8/layout/hierarchy2"/>
    <dgm:cxn modelId="{E1054006-3641-4FBB-9ED0-66450902020A}" type="presParOf" srcId="{2A561BF0-6BC8-4AFF-8345-A165BC980C36}" destId="{D5F6F7B2-1E19-4D6C-B039-4D3E80CA8077}" srcOrd="0" destOrd="0" presId="urn:microsoft.com/office/officeart/2005/8/layout/hierarchy2"/>
    <dgm:cxn modelId="{9B4AADBB-203E-4DE4-9314-9ECBDAB96B7E}" type="presParOf" srcId="{49EE1EAD-BED9-48A3-A796-B09CF4891718}" destId="{13C63A51-4B9B-4B73-9221-E0DA39414E53}" srcOrd="3" destOrd="0" presId="urn:microsoft.com/office/officeart/2005/8/layout/hierarchy2"/>
    <dgm:cxn modelId="{79A2F87E-C480-4A91-8461-4BA75B9EED39}" type="presParOf" srcId="{13C63A51-4B9B-4B73-9221-E0DA39414E53}" destId="{495D4CD6-91F1-4BA8-928B-72877C60103D}" srcOrd="0" destOrd="0" presId="urn:microsoft.com/office/officeart/2005/8/layout/hierarchy2"/>
    <dgm:cxn modelId="{36E45B4F-68F9-4465-BD3E-3B49833F2180}" type="presParOf" srcId="{13C63A51-4B9B-4B73-9221-E0DA39414E53}" destId="{48F2C2F1-F8C1-4A11-B325-FE52533AAB05}" srcOrd="1" destOrd="0" presId="urn:microsoft.com/office/officeart/2005/8/layout/hierarchy2"/>
    <dgm:cxn modelId="{2A77C431-931A-4D01-9776-FE8910BEF3DD}" type="presParOf" srcId="{49EE1EAD-BED9-48A3-A796-B09CF4891718}" destId="{95F5299F-9BA0-46C2-B7D7-F09C1B1B08BA}" srcOrd="4" destOrd="0" presId="urn:microsoft.com/office/officeart/2005/8/layout/hierarchy2"/>
    <dgm:cxn modelId="{8FCD4981-3DBC-4FDC-9B37-CF1DD27783BC}" type="presParOf" srcId="{95F5299F-9BA0-46C2-B7D7-F09C1B1B08BA}" destId="{F0EC421C-F375-4979-BF61-2844685A1000}" srcOrd="0" destOrd="0" presId="urn:microsoft.com/office/officeart/2005/8/layout/hierarchy2"/>
    <dgm:cxn modelId="{B398AE8A-65F9-446C-8D29-CBF527D2FCF4}" type="presParOf" srcId="{49EE1EAD-BED9-48A3-A796-B09CF4891718}" destId="{093A3957-2B0B-4E70-A1D8-9083AD5110ED}" srcOrd="5" destOrd="0" presId="urn:microsoft.com/office/officeart/2005/8/layout/hierarchy2"/>
    <dgm:cxn modelId="{76834008-0CD8-475A-ADAD-D5BA20AE3A7A}" type="presParOf" srcId="{093A3957-2B0B-4E70-A1D8-9083AD5110ED}" destId="{88238597-ECED-4DCA-BF49-6BE144FFE5DD}" srcOrd="0" destOrd="0" presId="urn:microsoft.com/office/officeart/2005/8/layout/hierarchy2"/>
    <dgm:cxn modelId="{8DBDB185-18F8-430D-A392-085AADFF007B}" type="presParOf" srcId="{093A3957-2B0B-4E70-A1D8-9083AD5110ED}" destId="{7F13E4BE-80C2-4204-B43E-553671D3076D}" srcOrd="1" destOrd="0" presId="urn:microsoft.com/office/officeart/2005/8/layout/hierarchy2"/>
    <dgm:cxn modelId="{9717D02F-0B21-4B0D-B28E-9E39DB2D60A2}" type="presParOf" srcId="{49EE1EAD-BED9-48A3-A796-B09CF4891718}" destId="{5E895D73-7F46-4138-A37F-F26937AFF93F}" srcOrd="6" destOrd="0" presId="urn:microsoft.com/office/officeart/2005/8/layout/hierarchy2"/>
    <dgm:cxn modelId="{CD0AACE0-2D0A-4361-9130-F61181F33727}" type="presParOf" srcId="{5E895D73-7F46-4138-A37F-F26937AFF93F}" destId="{BB9D3EF0-5C4B-429B-AED9-063800847537}" srcOrd="0" destOrd="0" presId="urn:microsoft.com/office/officeart/2005/8/layout/hierarchy2"/>
    <dgm:cxn modelId="{FFAB9556-B9E2-4AE7-AE7B-6C23B9057560}" type="presParOf" srcId="{49EE1EAD-BED9-48A3-A796-B09CF4891718}" destId="{CC7A10AF-6107-4E74-BD1E-2E7FCDDCCE1D}" srcOrd="7" destOrd="0" presId="urn:microsoft.com/office/officeart/2005/8/layout/hierarchy2"/>
    <dgm:cxn modelId="{1FE8A60C-69D0-4E25-9FB0-30CCE07FB5B3}" type="presParOf" srcId="{CC7A10AF-6107-4E74-BD1E-2E7FCDDCCE1D}" destId="{5862816C-7440-4182-AB0C-C2BA793D779C}" srcOrd="0" destOrd="0" presId="urn:microsoft.com/office/officeart/2005/8/layout/hierarchy2"/>
    <dgm:cxn modelId="{3906535F-262C-4EC0-AAC6-F6F9EEC17B6F}" type="presParOf" srcId="{CC7A10AF-6107-4E74-BD1E-2E7FCDDCCE1D}" destId="{27288005-3B79-459B-B844-AE3292B0CE64}" srcOrd="1" destOrd="0" presId="urn:microsoft.com/office/officeart/2005/8/layout/hierarchy2"/>
    <dgm:cxn modelId="{89BBD753-51DF-4C6D-ABE9-128621BEF0DB}" type="presParOf" srcId="{817D83FF-BF1D-4B03-9DA6-CCD8E489F62C}" destId="{68BBDCED-05A9-4F19-AFC0-2BC547B0E14A}" srcOrd="6" destOrd="0" presId="urn:microsoft.com/office/officeart/2005/8/layout/hierarchy2"/>
    <dgm:cxn modelId="{8F44110C-3566-4F97-8096-BFB1320C2C32}" type="presParOf" srcId="{68BBDCED-05A9-4F19-AFC0-2BC547B0E14A}" destId="{F5EC9414-077B-41EF-A5B6-6AF1AB5FD7C6}" srcOrd="0" destOrd="0" presId="urn:microsoft.com/office/officeart/2005/8/layout/hierarchy2"/>
    <dgm:cxn modelId="{F99ADAA9-F9C2-4FE6-B9D3-F8A38E771E28}" type="presParOf" srcId="{817D83FF-BF1D-4B03-9DA6-CCD8E489F62C}" destId="{E2ACEF3C-EFA8-4CB1-84BE-CF730E523B20}" srcOrd="7" destOrd="0" presId="urn:microsoft.com/office/officeart/2005/8/layout/hierarchy2"/>
    <dgm:cxn modelId="{D968630A-31DD-4BF0-B1CD-316FF9CAC3B3}" type="presParOf" srcId="{E2ACEF3C-EFA8-4CB1-84BE-CF730E523B20}" destId="{12FE2DB4-7949-4106-ADF7-39843FC6B526}" srcOrd="0" destOrd="0" presId="urn:microsoft.com/office/officeart/2005/8/layout/hierarchy2"/>
    <dgm:cxn modelId="{8CF11F5F-660F-4DDD-BD72-5DE212B61E56}" type="presParOf" srcId="{E2ACEF3C-EFA8-4CB1-84BE-CF730E523B20}" destId="{22246A3F-964A-4AAB-AAC3-B6E55A27B1C4}" srcOrd="1" destOrd="0" presId="urn:microsoft.com/office/officeart/2005/8/layout/hierarchy2"/>
    <dgm:cxn modelId="{EA319F15-A219-4A99-A542-ED04E7291119}" type="presParOf" srcId="{22246A3F-964A-4AAB-AAC3-B6E55A27B1C4}" destId="{09B534D3-B1DD-4489-BECE-ACF0E5D17FCB}" srcOrd="0" destOrd="0" presId="urn:microsoft.com/office/officeart/2005/8/layout/hierarchy2"/>
    <dgm:cxn modelId="{07FF7C4B-873C-420A-BFC3-BFFAE2B27894}" type="presParOf" srcId="{09B534D3-B1DD-4489-BECE-ACF0E5D17FCB}" destId="{C0B17A2A-1FE0-4BD6-8289-0E56930E5741}" srcOrd="0" destOrd="0" presId="urn:microsoft.com/office/officeart/2005/8/layout/hierarchy2"/>
    <dgm:cxn modelId="{E04B2FDD-F1DA-438C-914C-5636F185D8AC}" type="presParOf" srcId="{22246A3F-964A-4AAB-AAC3-B6E55A27B1C4}" destId="{89CB40FA-1699-4C9E-B14A-724E1044A10C}" srcOrd="1" destOrd="0" presId="urn:microsoft.com/office/officeart/2005/8/layout/hierarchy2"/>
    <dgm:cxn modelId="{0ED1F26E-72C2-4FFE-9F4C-0F8CAA4926CD}" type="presParOf" srcId="{89CB40FA-1699-4C9E-B14A-724E1044A10C}" destId="{25B92FA3-D3E9-454C-8368-6486E9EF597C}" srcOrd="0" destOrd="0" presId="urn:microsoft.com/office/officeart/2005/8/layout/hierarchy2"/>
    <dgm:cxn modelId="{F5A0B3C1-A62A-4A2D-BEAC-D813AC1A65DB}" type="presParOf" srcId="{89CB40FA-1699-4C9E-B14A-724E1044A10C}" destId="{29AF2433-C8FC-4712-865D-3C0227D9B60F}" srcOrd="1" destOrd="0" presId="urn:microsoft.com/office/officeart/2005/8/layout/hierarchy2"/>
    <dgm:cxn modelId="{C78D7E2E-EC9B-44B8-9991-965000252193}" type="presParOf" srcId="{22246A3F-964A-4AAB-AAC3-B6E55A27B1C4}" destId="{2DAE49D7-D481-41FE-BDC2-3F0804EAA709}" srcOrd="2" destOrd="0" presId="urn:microsoft.com/office/officeart/2005/8/layout/hierarchy2"/>
    <dgm:cxn modelId="{D162914A-E2E7-40E1-9137-76B2BB882CA5}" type="presParOf" srcId="{2DAE49D7-D481-41FE-BDC2-3F0804EAA709}" destId="{EB63FEA9-080D-44DF-BBD3-D1558C6BABCA}" srcOrd="0" destOrd="0" presId="urn:microsoft.com/office/officeart/2005/8/layout/hierarchy2"/>
    <dgm:cxn modelId="{EC47DD29-1F0A-4BB7-886B-68D6E05D4ABA}" type="presParOf" srcId="{22246A3F-964A-4AAB-AAC3-B6E55A27B1C4}" destId="{62E0D222-0C91-4C3E-9FBE-14B46A8FEFB8}" srcOrd="3" destOrd="0" presId="urn:microsoft.com/office/officeart/2005/8/layout/hierarchy2"/>
    <dgm:cxn modelId="{DDA0EA9B-4A63-4665-9FB9-DFEAE147EF32}" type="presParOf" srcId="{62E0D222-0C91-4C3E-9FBE-14B46A8FEFB8}" destId="{5A97E7C7-C841-421B-8A50-8BA46D72CFCE}" srcOrd="0" destOrd="0" presId="urn:microsoft.com/office/officeart/2005/8/layout/hierarchy2"/>
    <dgm:cxn modelId="{BF7B14B6-26E5-48CE-A67A-89F4469A150C}" type="presParOf" srcId="{62E0D222-0C91-4C3E-9FBE-14B46A8FEFB8}" destId="{432ACD42-4F9F-4167-8010-259A43AF7315}" srcOrd="1" destOrd="0" presId="urn:microsoft.com/office/officeart/2005/8/layout/hierarchy2"/>
    <dgm:cxn modelId="{D5C42999-A265-40F7-BD0B-A9FB689BBCC4}" type="presParOf" srcId="{22246A3F-964A-4AAB-AAC3-B6E55A27B1C4}" destId="{B0335E45-E832-41BE-BF06-B192C38ECCE8}" srcOrd="4" destOrd="0" presId="urn:microsoft.com/office/officeart/2005/8/layout/hierarchy2"/>
    <dgm:cxn modelId="{D4D43959-CBC8-4D10-9D2B-6205CAFF69B2}" type="presParOf" srcId="{B0335E45-E832-41BE-BF06-B192C38ECCE8}" destId="{6A7D969B-9576-47BF-BA91-819A6C12EBAE}" srcOrd="0" destOrd="0" presId="urn:microsoft.com/office/officeart/2005/8/layout/hierarchy2"/>
    <dgm:cxn modelId="{87163F1D-677F-45B9-A28E-9AB43ABDC2FF}" type="presParOf" srcId="{22246A3F-964A-4AAB-AAC3-B6E55A27B1C4}" destId="{9DA6F340-0FF5-453F-98E7-EA924665962F}" srcOrd="5" destOrd="0" presId="urn:microsoft.com/office/officeart/2005/8/layout/hierarchy2"/>
    <dgm:cxn modelId="{98415D97-0C9F-41A6-B011-8CB8B44F9009}" type="presParOf" srcId="{9DA6F340-0FF5-453F-98E7-EA924665962F}" destId="{E9A1FBB5-8E6F-4D58-8B74-7E6C3056C7A9}" srcOrd="0" destOrd="0" presId="urn:microsoft.com/office/officeart/2005/8/layout/hierarchy2"/>
    <dgm:cxn modelId="{07568748-1352-4A5A-BF56-E3736547A7EE}" type="presParOf" srcId="{9DA6F340-0FF5-453F-98E7-EA924665962F}" destId="{1D84DE67-441E-4E0C-B58C-0B96AB014C2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A5930-EF72-4292-B463-E33235FD83BA}">
      <dsp:nvSpPr>
        <dsp:cNvPr id="0" name=""/>
        <dsp:cNvSpPr/>
      </dsp:nvSpPr>
      <dsp:spPr>
        <a:xfrm>
          <a:off x="620903" y="2608726"/>
          <a:ext cx="1550182" cy="7750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a:t>
          </a:r>
          <a:r>
            <a:rPr lang="es-ES" sz="1400" kern="1200" dirty="0" err="1" smtClean="0"/>
            <a:t>Bio</a:t>
          </a:r>
          <a:r>
            <a:rPr lang="es-ES" sz="1400" kern="1200" dirty="0" smtClean="0"/>
            <a:t>-Inspirados</a:t>
          </a:r>
          <a:endParaRPr lang="es-ES" sz="1400" kern="1200" dirty="0"/>
        </a:p>
      </dsp:txBody>
      <dsp:txXfrm>
        <a:off x="643605" y="2631428"/>
        <a:ext cx="1504778" cy="729687"/>
      </dsp:txXfrm>
    </dsp:sp>
    <dsp:sp modelId="{BFAB87CA-191F-4F53-8751-235C8666EB01}">
      <dsp:nvSpPr>
        <dsp:cNvPr id="0" name=""/>
        <dsp:cNvSpPr/>
      </dsp:nvSpPr>
      <dsp:spPr>
        <a:xfrm rot="17226099">
          <a:off x="1426819" y="1976127"/>
          <a:ext cx="2108605" cy="24916"/>
        </a:xfrm>
        <a:custGeom>
          <a:avLst/>
          <a:gdLst/>
          <a:ahLst/>
          <a:cxnLst/>
          <a:rect l="0" t="0" r="0" b="0"/>
          <a:pathLst>
            <a:path>
              <a:moveTo>
                <a:pt x="0" y="12458"/>
              </a:moveTo>
              <a:lnTo>
                <a:pt x="2108605" y="1245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428406" y="1935870"/>
        <a:ext cx="105430" cy="105430"/>
      </dsp:txXfrm>
    </dsp:sp>
    <dsp:sp modelId="{31625F5E-1956-4194-BBCD-186EE47FB990}">
      <dsp:nvSpPr>
        <dsp:cNvPr id="0" name=""/>
        <dsp:cNvSpPr/>
      </dsp:nvSpPr>
      <dsp:spPr>
        <a:xfrm>
          <a:off x="2791158" y="593353"/>
          <a:ext cx="1550182" cy="77509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Evolucionarios</a:t>
          </a:r>
          <a:endParaRPr lang="es-ES" sz="1400" kern="1200" dirty="0"/>
        </a:p>
      </dsp:txBody>
      <dsp:txXfrm>
        <a:off x="2813860" y="616055"/>
        <a:ext cx="1504778" cy="729687"/>
      </dsp:txXfrm>
    </dsp:sp>
    <dsp:sp modelId="{CF0A6B85-ED33-4A51-8540-FACE6892358E}">
      <dsp:nvSpPr>
        <dsp:cNvPr id="0" name=""/>
        <dsp:cNvSpPr/>
      </dsp:nvSpPr>
      <dsp:spPr>
        <a:xfrm rot="18407179">
          <a:off x="4133642" y="553800"/>
          <a:ext cx="1035470" cy="24916"/>
        </a:xfrm>
        <a:custGeom>
          <a:avLst/>
          <a:gdLst/>
          <a:ahLst/>
          <a:cxnLst/>
          <a:rect l="0" t="0" r="0" b="0"/>
          <a:pathLst>
            <a:path>
              <a:moveTo>
                <a:pt x="0" y="12458"/>
              </a:moveTo>
              <a:lnTo>
                <a:pt x="1035470"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25490" y="540371"/>
        <a:ext cx="51773" cy="51773"/>
      </dsp:txXfrm>
    </dsp:sp>
    <dsp:sp modelId="{CB09787B-251C-4391-8F43-A2BFCB7E5A7F}">
      <dsp:nvSpPr>
        <dsp:cNvPr id="0" name=""/>
        <dsp:cNvSpPr/>
      </dsp:nvSpPr>
      <dsp:spPr>
        <a:xfrm>
          <a:off x="4961413" y="4532"/>
          <a:ext cx="2114603" cy="29417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Genéticos </a:t>
          </a:r>
          <a:endParaRPr lang="es-ES" sz="1400" kern="1200" dirty="0"/>
        </a:p>
      </dsp:txBody>
      <dsp:txXfrm>
        <a:off x="4970029" y="13148"/>
        <a:ext cx="2097371" cy="276938"/>
      </dsp:txXfrm>
    </dsp:sp>
    <dsp:sp modelId="{F304898C-D105-448A-8B50-267FF089997A}">
      <dsp:nvSpPr>
        <dsp:cNvPr id="0" name=""/>
        <dsp:cNvSpPr/>
      </dsp:nvSpPr>
      <dsp:spPr>
        <a:xfrm rot="19562990">
          <a:off x="4277624" y="759710"/>
          <a:ext cx="747504" cy="24916"/>
        </a:xfrm>
        <a:custGeom>
          <a:avLst/>
          <a:gdLst/>
          <a:ahLst/>
          <a:cxnLst/>
          <a:rect l="0" t="0" r="0" b="0"/>
          <a:pathLst>
            <a:path>
              <a:moveTo>
                <a:pt x="0" y="12458"/>
              </a:moveTo>
              <a:lnTo>
                <a:pt x="747504"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2689" y="753481"/>
        <a:ext cx="37375" cy="37375"/>
      </dsp:txXfrm>
    </dsp:sp>
    <dsp:sp modelId="{2DBF2637-A231-4F41-B31F-42CFD005C886}">
      <dsp:nvSpPr>
        <dsp:cNvPr id="0" name=""/>
        <dsp:cNvSpPr/>
      </dsp:nvSpPr>
      <dsp:spPr>
        <a:xfrm>
          <a:off x="4961413" y="414966"/>
          <a:ext cx="2308531" cy="29694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Programación Genética</a:t>
          </a:r>
          <a:endParaRPr lang="es-ES" sz="1400" kern="1200" dirty="0"/>
        </a:p>
      </dsp:txBody>
      <dsp:txXfrm>
        <a:off x="4970110" y="423663"/>
        <a:ext cx="2291137" cy="279551"/>
      </dsp:txXfrm>
    </dsp:sp>
    <dsp:sp modelId="{444B0855-F9FC-422A-B474-F99C3171A2FD}">
      <dsp:nvSpPr>
        <dsp:cNvPr id="0" name=""/>
        <dsp:cNvSpPr/>
      </dsp:nvSpPr>
      <dsp:spPr>
        <a:xfrm rot="21475672">
          <a:off x="4341137" y="957223"/>
          <a:ext cx="620478" cy="24916"/>
        </a:xfrm>
        <a:custGeom>
          <a:avLst/>
          <a:gdLst/>
          <a:ahLst/>
          <a:cxnLst/>
          <a:rect l="0" t="0" r="0" b="0"/>
          <a:pathLst>
            <a:path>
              <a:moveTo>
                <a:pt x="0" y="12458"/>
              </a:moveTo>
              <a:lnTo>
                <a:pt x="620478"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5865" y="954169"/>
        <a:ext cx="31023" cy="31023"/>
      </dsp:txXfrm>
    </dsp:sp>
    <dsp:sp modelId="{2B6FFD75-3C65-4F9F-A0AA-ED6E00E54E42}">
      <dsp:nvSpPr>
        <dsp:cNvPr id="0" name=""/>
        <dsp:cNvSpPr/>
      </dsp:nvSpPr>
      <dsp:spPr>
        <a:xfrm>
          <a:off x="4961413" y="828175"/>
          <a:ext cx="2349518" cy="26057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Evolución Gramatical</a:t>
          </a:r>
          <a:endParaRPr lang="es-ES" sz="1400" kern="1200" dirty="0"/>
        </a:p>
      </dsp:txBody>
      <dsp:txXfrm>
        <a:off x="4969045" y="835807"/>
        <a:ext cx="2334254" cy="245313"/>
      </dsp:txXfrm>
    </dsp:sp>
    <dsp:sp modelId="{854DFF83-046E-45DD-B250-861D7B73D4EE}">
      <dsp:nvSpPr>
        <dsp:cNvPr id="0" name=""/>
        <dsp:cNvSpPr/>
      </dsp:nvSpPr>
      <dsp:spPr>
        <a:xfrm rot="1871852">
          <a:off x="4288925" y="1156187"/>
          <a:ext cx="724903" cy="24916"/>
        </a:xfrm>
        <a:custGeom>
          <a:avLst/>
          <a:gdLst/>
          <a:ahLst/>
          <a:cxnLst/>
          <a:rect l="0" t="0" r="0" b="0"/>
          <a:pathLst>
            <a:path>
              <a:moveTo>
                <a:pt x="0" y="12458"/>
              </a:moveTo>
              <a:lnTo>
                <a:pt x="724903"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3254" y="1150523"/>
        <a:ext cx="36245" cy="36245"/>
      </dsp:txXfrm>
    </dsp:sp>
    <dsp:sp modelId="{A8F2E16F-F010-473B-82AA-E19EC81DCBD4}">
      <dsp:nvSpPr>
        <dsp:cNvPr id="0" name=""/>
        <dsp:cNvSpPr/>
      </dsp:nvSpPr>
      <dsp:spPr>
        <a:xfrm>
          <a:off x="4961413" y="1205017"/>
          <a:ext cx="2351502" cy="30275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Estrategias Evolucionarias</a:t>
          </a:r>
          <a:endParaRPr lang="es-ES" sz="1400" kern="1200" dirty="0"/>
        </a:p>
      </dsp:txBody>
      <dsp:txXfrm>
        <a:off x="4970280" y="1213884"/>
        <a:ext cx="2333768" cy="285016"/>
      </dsp:txXfrm>
    </dsp:sp>
    <dsp:sp modelId="{A4D650E2-8E20-44B2-B22C-6A723409B311}">
      <dsp:nvSpPr>
        <dsp:cNvPr id="0" name=""/>
        <dsp:cNvSpPr/>
      </dsp:nvSpPr>
      <dsp:spPr>
        <a:xfrm rot="3153395">
          <a:off x="4141429" y="1373315"/>
          <a:ext cx="1019894" cy="24916"/>
        </a:xfrm>
        <a:custGeom>
          <a:avLst/>
          <a:gdLst/>
          <a:ahLst/>
          <a:cxnLst/>
          <a:rect l="0" t="0" r="0" b="0"/>
          <a:pathLst>
            <a:path>
              <a:moveTo>
                <a:pt x="0" y="12458"/>
              </a:moveTo>
              <a:lnTo>
                <a:pt x="1019894"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25879" y="1360276"/>
        <a:ext cx="50994" cy="50994"/>
      </dsp:txXfrm>
    </dsp:sp>
    <dsp:sp modelId="{B74EAF3B-59F6-4FD5-A9DF-100DF3F8D36F}">
      <dsp:nvSpPr>
        <dsp:cNvPr id="0" name=""/>
        <dsp:cNvSpPr/>
      </dsp:nvSpPr>
      <dsp:spPr>
        <a:xfrm>
          <a:off x="4961413" y="1624031"/>
          <a:ext cx="2482957" cy="33323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Programación Evolucionaria</a:t>
          </a:r>
          <a:endParaRPr lang="es-ES" sz="1400" kern="1200" dirty="0"/>
        </a:p>
      </dsp:txBody>
      <dsp:txXfrm>
        <a:off x="4971173" y="1633791"/>
        <a:ext cx="2463437" cy="313714"/>
      </dsp:txXfrm>
    </dsp:sp>
    <dsp:sp modelId="{8FDFFE6F-08F7-404B-9FFD-9E1855A10941}">
      <dsp:nvSpPr>
        <dsp:cNvPr id="0" name=""/>
        <dsp:cNvSpPr/>
      </dsp:nvSpPr>
      <dsp:spPr>
        <a:xfrm rot="19024285">
          <a:off x="2057692" y="2695421"/>
          <a:ext cx="846858" cy="24916"/>
        </a:xfrm>
        <a:custGeom>
          <a:avLst/>
          <a:gdLst/>
          <a:ahLst/>
          <a:cxnLst/>
          <a:rect l="0" t="0" r="0" b="0"/>
          <a:pathLst>
            <a:path>
              <a:moveTo>
                <a:pt x="0" y="12458"/>
              </a:moveTo>
              <a:lnTo>
                <a:pt x="846858" y="1245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59950" y="2686708"/>
        <a:ext cx="42342" cy="42342"/>
      </dsp:txXfrm>
    </dsp:sp>
    <dsp:sp modelId="{9C18BA54-AAC6-4A11-BC29-C9F406AA48EC}">
      <dsp:nvSpPr>
        <dsp:cNvPr id="0" name=""/>
        <dsp:cNvSpPr/>
      </dsp:nvSpPr>
      <dsp:spPr>
        <a:xfrm>
          <a:off x="2791158" y="2031942"/>
          <a:ext cx="1550182" cy="77509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Inteligencia Colectiva</a:t>
          </a:r>
          <a:endParaRPr lang="es-ES" sz="1400" kern="1200" dirty="0"/>
        </a:p>
      </dsp:txBody>
      <dsp:txXfrm>
        <a:off x="2813860" y="2054644"/>
        <a:ext cx="1504778" cy="729687"/>
      </dsp:txXfrm>
    </dsp:sp>
    <dsp:sp modelId="{8F313434-558C-4CFB-968D-04B44862641A}">
      <dsp:nvSpPr>
        <dsp:cNvPr id="0" name=""/>
        <dsp:cNvSpPr/>
      </dsp:nvSpPr>
      <dsp:spPr>
        <a:xfrm rot="20620858">
          <a:off x="4328325" y="2316256"/>
          <a:ext cx="646103" cy="24916"/>
        </a:xfrm>
        <a:custGeom>
          <a:avLst/>
          <a:gdLst/>
          <a:ahLst/>
          <a:cxnLst/>
          <a:rect l="0" t="0" r="0" b="0"/>
          <a:pathLst>
            <a:path>
              <a:moveTo>
                <a:pt x="0" y="12458"/>
              </a:moveTo>
              <a:lnTo>
                <a:pt x="646103"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5224" y="2312562"/>
        <a:ext cx="32305" cy="32305"/>
      </dsp:txXfrm>
    </dsp:sp>
    <dsp:sp modelId="{083A42DF-9E38-451A-B160-3E7988A1118F}">
      <dsp:nvSpPr>
        <dsp:cNvPr id="0" name=""/>
        <dsp:cNvSpPr/>
      </dsp:nvSpPr>
      <dsp:spPr>
        <a:xfrm>
          <a:off x="4961413" y="2073529"/>
          <a:ext cx="1996572" cy="3288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Colonia de Hormigas</a:t>
          </a:r>
          <a:endParaRPr lang="es-ES" sz="1400" kern="1200" dirty="0"/>
        </a:p>
      </dsp:txBody>
      <dsp:txXfrm>
        <a:off x="4971044" y="2083160"/>
        <a:ext cx="1977310" cy="309562"/>
      </dsp:txXfrm>
    </dsp:sp>
    <dsp:sp modelId="{173FEA73-3960-48E4-9659-BDF7CDD87121}">
      <dsp:nvSpPr>
        <dsp:cNvPr id="0" name=""/>
        <dsp:cNvSpPr/>
      </dsp:nvSpPr>
      <dsp:spPr>
        <a:xfrm rot="1184584">
          <a:off x="4321977" y="2518301"/>
          <a:ext cx="658799" cy="24916"/>
        </a:xfrm>
        <a:custGeom>
          <a:avLst/>
          <a:gdLst/>
          <a:ahLst/>
          <a:cxnLst/>
          <a:rect l="0" t="0" r="0" b="0"/>
          <a:pathLst>
            <a:path>
              <a:moveTo>
                <a:pt x="0" y="12458"/>
              </a:moveTo>
              <a:lnTo>
                <a:pt x="658799"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4907" y="2514289"/>
        <a:ext cx="32939" cy="32939"/>
      </dsp:txXfrm>
    </dsp:sp>
    <dsp:sp modelId="{DB62E15F-C23D-4FBF-AE1F-165D5AE35043}">
      <dsp:nvSpPr>
        <dsp:cNvPr id="0" name=""/>
        <dsp:cNvSpPr/>
      </dsp:nvSpPr>
      <dsp:spPr>
        <a:xfrm>
          <a:off x="4961413" y="2518618"/>
          <a:ext cx="2880812" cy="24682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de Enjambre de partículas</a:t>
          </a:r>
          <a:endParaRPr lang="es-ES" sz="1400" kern="1200" dirty="0"/>
        </a:p>
      </dsp:txBody>
      <dsp:txXfrm>
        <a:off x="4968642" y="2525847"/>
        <a:ext cx="2866354" cy="232369"/>
      </dsp:txXfrm>
    </dsp:sp>
    <dsp:sp modelId="{AA6035FE-DA8B-4C5D-9ABF-E9FC0DEA06FD}">
      <dsp:nvSpPr>
        <dsp:cNvPr id="0" name=""/>
        <dsp:cNvSpPr/>
      </dsp:nvSpPr>
      <dsp:spPr>
        <a:xfrm rot="2645559">
          <a:off x="2049446" y="3284182"/>
          <a:ext cx="863352" cy="24916"/>
        </a:xfrm>
        <a:custGeom>
          <a:avLst/>
          <a:gdLst/>
          <a:ahLst/>
          <a:cxnLst/>
          <a:rect l="0" t="0" r="0" b="0"/>
          <a:pathLst>
            <a:path>
              <a:moveTo>
                <a:pt x="0" y="12458"/>
              </a:moveTo>
              <a:lnTo>
                <a:pt x="863352" y="1245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59538" y="3275057"/>
        <a:ext cx="43167" cy="43167"/>
      </dsp:txXfrm>
    </dsp:sp>
    <dsp:sp modelId="{AAA2CC10-77EE-4D7B-A76B-D5B1194C35E1}">
      <dsp:nvSpPr>
        <dsp:cNvPr id="0" name=""/>
        <dsp:cNvSpPr/>
      </dsp:nvSpPr>
      <dsp:spPr>
        <a:xfrm>
          <a:off x="2791158" y="3209464"/>
          <a:ext cx="1550182" cy="77509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Redes Neuronales</a:t>
          </a:r>
          <a:endParaRPr lang="es-ES" sz="1400" kern="1200" dirty="0"/>
        </a:p>
      </dsp:txBody>
      <dsp:txXfrm>
        <a:off x="2813860" y="3232166"/>
        <a:ext cx="1504778" cy="729687"/>
      </dsp:txXfrm>
    </dsp:sp>
    <dsp:sp modelId="{B6E32CAD-2CFD-4D71-AD23-4B7661224A67}">
      <dsp:nvSpPr>
        <dsp:cNvPr id="0" name=""/>
        <dsp:cNvSpPr/>
      </dsp:nvSpPr>
      <dsp:spPr>
        <a:xfrm rot="18951329">
          <a:off x="4219322" y="3283637"/>
          <a:ext cx="864110" cy="24916"/>
        </a:xfrm>
        <a:custGeom>
          <a:avLst/>
          <a:gdLst/>
          <a:ahLst/>
          <a:cxnLst/>
          <a:rect l="0" t="0" r="0" b="0"/>
          <a:pathLst>
            <a:path>
              <a:moveTo>
                <a:pt x="0" y="12458"/>
              </a:moveTo>
              <a:lnTo>
                <a:pt x="864110"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29774" y="3274493"/>
        <a:ext cx="43205" cy="43205"/>
      </dsp:txXfrm>
    </dsp:sp>
    <dsp:sp modelId="{2F1F1E21-A25A-4A1A-8EE7-4D0390FF14BE}">
      <dsp:nvSpPr>
        <dsp:cNvPr id="0" name=""/>
        <dsp:cNvSpPr/>
      </dsp:nvSpPr>
      <dsp:spPr>
        <a:xfrm>
          <a:off x="4961413" y="2881709"/>
          <a:ext cx="2339441" cy="22694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err="1" smtClean="0"/>
            <a:t>Multi</a:t>
          </a:r>
          <a:r>
            <a:rPr lang="es-ES" sz="1400" kern="1200" dirty="0" smtClean="0"/>
            <a:t> </a:t>
          </a:r>
          <a:r>
            <a:rPr lang="es-ES" sz="1400" kern="1200" dirty="0" err="1" smtClean="0"/>
            <a:t>layer</a:t>
          </a:r>
          <a:r>
            <a:rPr lang="es-ES" sz="1400" kern="1200" dirty="0" smtClean="0"/>
            <a:t> </a:t>
          </a:r>
          <a:r>
            <a:rPr lang="es-ES" sz="1400" kern="1200" dirty="0" err="1" smtClean="0"/>
            <a:t>Perceptrons</a:t>
          </a:r>
          <a:endParaRPr lang="es-ES" sz="1400" kern="1200" dirty="0"/>
        </a:p>
      </dsp:txBody>
      <dsp:txXfrm>
        <a:off x="4968060" y="2888356"/>
        <a:ext cx="2326147" cy="213652"/>
      </dsp:txXfrm>
    </dsp:sp>
    <dsp:sp modelId="{2A561BF0-6BC8-4AFF-8345-A165BC980C36}">
      <dsp:nvSpPr>
        <dsp:cNvPr id="0" name=""/>
        <dsp:cNvSpPr/>
      </dsp:nvSpPr>
      <dsp:spPr>
        <a:xfrm rot="20398051">
          <a:off x="4321375" y="3471508"/>
          <a:ext cx="660004" cy="24916"/>
        </a:xfrm>
        <a:custGeom>
          <a:avLst/>
          <a:gdLst/>
          <a:ahLst/>
          <a:cxnLst/>
          <a:rect l="0" t="0" r="0" b="0"/>
          <a:pathLst>
            <a:path>
              <a:moveTo>
                <a:pt x="0" y="12458"/>
              </a:moveTo>
              <a:lnTo>
                <a:pt x="660004"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4876" y="3467466"/>
        <a:ext cx="33000" cy="33000"/>
      </dsp:txXfrm>
    </dsp:sp>
    <dsp:sp modelId="{495D4CD6-91F1-4BA8-928B-72877C60103D}">
      <dsp:nvSpPr>
        <dsp:cNvPr id="0" name=""/>
        <dsp:cNvSpPr/>
      </dsp:nvSpPr>
      <dsp:spPr>
        <a:xfrm>
          <a:off x="4961413" y="3224919"/>
          <a:ext cx="2003966" cy="29200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Radio </a:t>
          </a:r>
          <a:r>
            <a:rPr lang="es-ES" sz="1400" kern="1200" dirty="0" err="1" smtClean="0"/>
            <a:t>Basis</a:t>
          </a:r>
          <a:r>
            <a:rPr lang="es-ES" sz="1400" kern="1200" dirty="0" smtClean="0"/>
            <a:t> </a:t>
          </a:r>
          <a:r>
            <a:rPr lang="es-ES" sz="1400" kern="1200" dirty="0" err="1" smtClean="0"/>
            <a:t>Function</a:t>
          </a:r>
          <a:r>
            <a:rPr lang="es-ES" sz="1400" kern="1200" dirty="0" smtClean="0"/>
            <a:t> net</a:t>
          </a:r>
          <a:endParaRPr lang="es-ES" sz="1400" kern="1200" dirty="0"/>
        </a:p>
      </dsp:txBody>
      <dsp:txXfrm>
        <a:off x="4969966" y="3233472"/>
        <a:ext cx="1986860" cy="274901"/>
      </dsp:txXfrm>
    </dsp:sp>
    <dsp:sp modelId="{95F5299F-9BA0-46C2-B7D7-F09C1B1B08BA}">
      <dsp:nvSpPr>
        <dsp:cNvPr id="0" name=""/>
        <dsp:cNvSpPr/>
      </dsp:nvSpPr>
      <dsp:spPr>
        <a:xfrm rot="906454">
          <a:off x="4330241" y="3668249"/>
          <a:ext cx="642270" cy="24916"/>
        </a:xfrm>
        <a:custGeom>
          <a:avLst/>
          <a:gdLst/>
          <a:ahLst/>
          <a:cxnLst/>
          <a:rect l="0" t="0" r="0" b="0"/>
          <a:pathLst>
            <a:path>
              <a:moveTo>
                <a:pt x="0" y="12458"/>
              </a:moveTo>
              <a:lnTo>
                <a:pt x="642270"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5320" y="3664651"/>
        <a:ext cx="32113" cy="32113"/>
      </dsp:txXfrm>
    </dsp:sp>
    <dsp:sp modelId="{88238597-ECED-4DCA-BF49-6BE144FFE5DD}">
      <dsp:nvSpPr>
        <dsp:cNvPr id="0" name=""/>
        <dsp:cNvSpPr/>
      </dsp:nvSpPr>
      <dsp:spPr>
        <a:xfrm>
          <a:off x="4961413" y="3633191"/>
          <a:ext cx="2541849" cy="26243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err="1" smtClean="0"/>
            <a:t>Self</a:t>
          </a:r>
          <a:r>
            <a:rPr lang="es-ES" sz="1400" kern="1200" dirty="0" smtClean="0"/>
            <a:t> </a:t>
          </a:r>
          <a:r>
            <a:rPr lang="es-ES" sz="1400" kern="1200" dirty="0" err="1" smtClean="0"/>
            <a:t>Organizing</a:t>
          </a:r>
          <a:r>
            <a:rPr lang="es-ES" sz="1400" kern="1200" dirty="0" smtClean="0"/>
            <a:t> </a:t>
          </a:r>
          <a:r>
            <a:rPr lang="es-ES" sz="1400" kern="1200" dirty="0" err="1" smtClean="0"/>
            <a:t>Maps</a:t>
          </a:r>
          <a:endParaRPr lang="es-ES" sz="1400" kern="1200" dirty="0"/>
        </a:p>
      </dsp:txBody>
      <dsp:txXfrm>
        <a:off x="4969099" y="3640877"/>
        <a:ext cx="2526477" cy="247058"/>
      </dsp:txXfrm>
    </dsp:sp>
    <dsp:sp modelId="{5E895D73-7F46-4138-A37F-F26937AFF93F}">
      <dsp:nvSpPr>
        <dsp:cNvPr id="0" name=""/>
        <dsp:cNvSpPr/>
      </dsp:nvSpPr>
      <dsp:spPr>
        <a:xfrm rot="2540622">
          <a:off x="4231908" y="3867095"/>
          <a:ext cx="838936" cy="24916"/>
        </a:xfrm>
        <a:custGeom>
          <a:avLst/>
          <a:gdLst/>
          <a:ahLst/>
          <a:cxnLst/>
          <a:rect l="0" t="0" r="0" b="0"/>
          <a:pathLst>
            <a:path>
              <a:moveTo>
                <a:pt x="0" y="12458"/>
              </a:moveTo>
              <a:lnTo>
                <a:pt x="838936"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0403" y="3858580"/>
        <a:ext cx="41946" cy="41946"/>
      </dsp:txXfrm>
    </dsp:sp>
    <dsp:sp modelId="{5862816C-7440-4182-AB0C-C2BA793D779C}">
      <dsp:nvSpPr>
        <dsp:cNvPr id="0" name=""/>
        <dsp:cNvSpPr/>
      </dsp:nvSpPr>
      <dsp:spPr>
        <a:xfrm>
          <a:off x="4961413" y="4011885"/>
          <a:ext cx="1275117" cy="30042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ART </a:t>
          </a:r>
          <a:r>
            <a:rPr lang="es-ES" sz="1400" kern="1200" dirty="0" err="1" smtClean="0"/>
            <a:t>Map</a:t>
          </a:r>
          <a:endParaRPr lang="es-ES" sz="1400" kern="1200" dirty="0"/>
        </a:p>
      </dsp:txBody>
      <dsp:txXfrm>
        <a:off x="4970212" y="4020684"/>
        <a:ext cx="1257519" cy="282827"/>
      </dsp:txXfrm>
    </dsp:sp>
    <dsp:sp modelId="{68BBDCED-05A9-4F19-AFC0-2BC547B0E14A}">
      <dsp:nvSpPr>
        <dsp:cNvPr id="0" name=""/>
        <dsp:cNvSpPr/>
      </dsp:nvSpPr>
      <dsp:spPr>
        <a:xfrm rot="4373901">
          <a:off x="1426819" y="3991499"/>
          <a:ext cx="2108605" cy="24916"/>
        </a:xfrm>
        <a:custGeom>
          <a:avLst/>
          <a:gdLst/>
          <a:ahLst/>
          <a:cxnLst/>
          <a:rect l="0" t="0" r="0" b="0"/>
          <a:pathLst>
            <a:path>
              <a:moveTo>
                <a:pt x="0" y="12458"/>
              </a:moveTo>
              <a:lnTo>
                <a:pt x="2108605" y="1245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428406" y="3951242"/>
        <a:ext cx="105430" cy="105430"/>
      </dsp:txXfrm>
    </dsp:sp>
    <dsp:sp modelId="{12FE2DB4-7949-4106-ADF7-39843FC6B526}">
      <dsp:nvSpPr>
        <dsp:cNvPr id="0" name=""/>
        <dsp:cNvSpPr/>
      </dsp:nvSpPr>
      <dsp:spPr>
        <a:xfrm>
          <a:off x="2791158" y="4624098"/>
          <a:ext cx="1550182" cy="77509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Sistema Inmunológico Artificial</a:t>
          </a:r>
          <a:endParaRPr lang="es-ES" sz="1400" kern="1200" dirty="0"/>
        </a:p>
      </dsp:txBody>
      <dsp:txXfrm>
        <a:off x="2813860" y="4646800"/>
        <a:ext cx="1504778" cy="729687"/>
      </dsp:txXfrm>
    </dsp:sp>
    <dsp:sp modelId="{09B534D3-B1DD-4489-BECE-ACF0E5D17FCB}">
      <dsp:nvSpPr>
        <dsp:cNvPr id="0" name=""/>
        <dsp:cNvSpPr/>
      </dsp:nvSpPr>
      <dsp:spPr>
        <a:xfrm rot="19651899">
          <a:off x="4283899" y="4801911"/>
          <a:ext cx="734955" cy="24916"/>
        </a:xfrm>
        <a:custGeom>
          <a:avLst/>
          <a:gdLst/>
          <a:ahLst/>
          <a:cxnLst/>
          <a:rect l="0" t="0" r="0" b="0"/>
          <a:pathLst>
            <a:path>
              <a:moveTo>
                <a:pt x="0" y="12458"/>
              </a:moveTo>
              <a:lnTo>
                <a:pt x="734955"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3003" y="4795996"/>
        <a:ext cx="36747" cy="36747"/>
      </dsp:txXfrm>
    </dsp:sp>
    <dsp:sp modelId="{25B92FA3-D3E9-454C-8368-6486E9EF597C}">
      <dsp:nvSpPr>
        <dsp:cNvPr id="0" name=""/>
        <dsp:cNvSpPr/>
      </dsp:nvSpPr>
      <dsp:spPr>
        <a:xfrm>
          <a:off x="4961413" y="4428574"/>
          <a:ext cx="2793443" cy="37704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de selección negativa</a:t>
          </a:r>
          <a:endParaRPr lang="es-ES" sz="1400" kern="1200" dirty="0"/>
        </a:p>
      </dsp:txBody>
      <dsp:txXfrm>
        <a:off x="4972456" y="4439617"/>
        <a:ext cx="2771357" cy="354957"/>
      </dsp:txXfrm>
    </dsp:sp>
    <dsp:sp modelId="{2DAE49D7-D481-41FE-BDC2-3F0804EAA709}">
      <dsp:nvSpPr>
        <dsp:cNvPr id="0" name=""/>
        <dsp:cNvSpPr/>
      </dsp:nvSpPr>
      <dsp:spPr>
        <a:xfrm rot="254507">
          <a:off x="4340489" y="5022180"/>
          <a:ext cx="621776" cy="24916"/>
        </a:xfrm>
        <a:custGeom>
          <a:avLst/>
          <a:gdLst/>
          <a:ahLst/>
          <a:cxnLst/>
          <a:rect l="0" t="0" r="0" b="0"/>
          <a:pathLst>
            <a:path>
              <a:moveTo>
                <a:pt x="0" y="12458"/>
              </a:moveTo>
              <a:lnTo>
                <a:pt x="621776"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5832" y="5019094"/>
        <a:ext cx="31088" cy="31088"/>
      </dsp:txXfrm>
    </dsp:sp>
    <dsp:sp modelId="{5A97E7C7-C841-421B-8A50-8BA46D72CFCE}">
      <dsp:nvSpPr>
        <dsp:cNvPr id="0" name=""/>
        <dsp:cNvSpPr/>
      </dsp:nvSpPr>
      <dsp:spPr>
        <a:xfrm>
          <a:off x="4961413" y="4921880"/>
          <a:ext cx="2393450" cy="27150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de Expansión </a:t>
          </a:r>
          <a:r>
            <a:rPr lang="es-ES" sz="1400" kern="1200" dirty="0" err="1" smtClean="0"/>
            <a:t>clonal</a:t>
          </a:r>
          <a:endParaRPr lang="es-ES" sz="1400" kern="1200" dirty="0"/>
        </a:p>
      </dsp:txBody>
      <dsp:txXfrm>
        <a:off x="4969365" y="4929832"/>
        <a:ext cx="2377546" cy="255602"/>
      </dsp:txXfrm>
    </dsp:sp>
    <dsp:sp modelId="{B0335E45-E832-41BE-BF06-B192C38ECCE8}">
      <dsp:nvSpPr>
        <dsp:cNvPr id="0" name=""/>
        <dsp:cNvSpPr/>
      </dsp:nvSpPr>
      <dsp:spPr>
        <a:xfrm rot="2123542">
          <a:off x="4271059" y="5219455"/>
          <a:ext cx="760634" cy="24916"/>
        </a:xfrm>
        <a:custGeom>
          <a:avLst/>
          <a:gdLst/>
          <a:ahLst/>
          <a:cxnLst/>
          <a:rect l="0" t="0" r="0" b="0"/>
          <a:pathLst>
            <a:path>
              <a:moveTo>
                <a:pt x="0" y="12458"/>
              </a:moveTo>
              <a:lnTo>
                <a:pt x="760634" y="124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2361" y="5212897"/>
        <a:ext cx="38031" cy="38031"/>
      </dsp:txXfrm>
    </dsp:sp>
    <dsp:sp modelId="{E9A1FBB5-8E6F-4D58-8B74-7E6C3056C7A9}">
      <dsp:nvSpPr>
        <dsp:cNvPr id="0" name=""/>
        <dsp:cNvSpPr/>
      </dsp:nvSpPr>
      <dsp:spPr>
        <a:xfrm>
          <a:off x="4961413" y="5309651"/>
          <a:ext cx="2016352" cy="28506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Algoritmos de redes</a:t>
          </a:r>
          <a:endParaRPr lang="es-ES" sz="1400" kern="1200" dirty="0"/>
        </a:p>
      </dsp:txBody>
      <dsp:txXfrm>
        <a:off x="4969762" y="5318000"/>
        <a:ext cx="1999654" cy="268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BF312-AEC8-4565-A08A-B3CDA4893CD1}" type="datetimeFigureOut">
              <a:rPr lang="en-US" smtClean="0"/>
              <a:t>1/29/2019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10A4A-B87F-4148-A6F8-EBCA6C9CD210}" type="slidenum">
              <a:rPr lang="en-US" smtClean="0"/>
              <a:t>‹Nº›</a:t>
            </a:fld>
            <a:endParaRPr lang="en-US"/>
          </a:p>
        </p:txBody>
      </p:sp>
    </p:spTree>
    <p:extLst>
      <p:ext uri="{BB962C8B-B14F-4D97-AF65-F5344CB8AC3E}">
        <p14:creationId xmlns:p14="http://schemas.microsoft.com/office/powerpoint/2010/main" val="214086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4E10A4A-B87F-4148-A6F8-EBCA6C9CD210}" type="slidenum">
              <a:rPr lang="en-US" smtClean="0"/>
              <a:t>1</a:t>
            </a:fld>
            <a:endParaRPr lang="en-US"/>
          </a:p>
        </p:txBody>
      </p:sp>
    </p:spTree>
    <p:extLst>
      <p:ext uri="{BB962C8B-B14F-4D97-AF65-F5344CB8AC3E}">
        <p14:creationId xmlns:p14="http://schemas.microsoft.com/office/powerpoint/2010/main" val="2699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4E10A4A-B87F-4148-A6F8-EBCA6C9CD210}" type="slidenum">
              <a:rPr lang="en-US" smtClean="0"/>
              <a:t>3</a:t>
            </a:fld>
            <a:endParaRPr lang="en-US"/>
          </a:p>
        </p:txBody>
      </p:sp>
    </p:spTree>
    <p:extLst>
      <p:ext uri="{BB962C8B-B14F-4D97-AF65-F5344CB8AC3E}">
        <p14:creationId xmlns:p14="http://schemas.microsoft.com/office/powerpoint/2010/main" val="385345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4E10A4A-B87F-4148-A6F8-EBCA6C9CD210}" type="slidenum">
              <a:rPr lang="en-US" smtClean="0"/>
              <a:t>5</a:t>
            </a:fld>
            <a:endParaRPr lang="en-US"/>
          </a:p>
        </p:txBody>
      </p:sp>
    </p:spTree>
    <p:extLst>
      <p:ext uri="{BB962C8B-B14F-4D97-AF65-F5344CB8AC3E}">
        <p14:creationId xmlns:p14="http://schemas.microsoft.com/office/powerpoint/2010/main" val="325230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método de Algoritmos Genéticos actualmente es el más utilizado dentro del ámbito de la computación evolutiva. Este método de optimización, se ha convertido en uno de los más populares y desarrollados en los últimos años, debido a que está inspirado en la variación genética y la selección natural de las especies, en el cual los individuos más adaptados tienen mayores probabilidades de sobrevivir y transferir su material genético a las nuevas generaciones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Sin embargo, existen métodos aún no explorados en su totalidad dentro del ámbito de los algoritmos </a:t>
            </a:r>
            <a:r>
              <a:rPr lang="es-EC" sz="1200" kern="1200" dirty="0" err="1" smtClean="0">
                <a:solidFill>
                  <a:schemeClr val="tx1"/>
                </a:solidFill>
                <a:effectLst/>
                <a:latin typeface="+mn-lt"/>
                <a:ea typeface="+mn-ea"/>
                <a:cs typeface="+mn-cs"/>
              </a:rPr>
              <a:t>bio</a:t>
            </a:r>
            <a:r>
              <a:rPr lang="es-EC" sz="1200" kern="1200" dirty="0" smtClean="0">
                <a:solidFill>
                  <a:schemeClr val="tx1"/>
                </a:solidFill>
                <a:effectLst/>
                <a:latin typeface="+mn-lt"/>
                <a:ea typeface="+mn-ea"/>
                <a:cs typeface="+mn-cs"/>
              </a:rPr>
              <a:t>-inspirados, que cuentan con un increíble potencial y cuyo campo de investigación aún se encuentra joven. Un ejemplo de estos es el método de Colonia de Hormigas, inspirado en la capacidad de las hormigas para encontrar la ruta más corta entre la fuente de alimentación y su nido, en base a la cooperación de toda la colonia, cuya técnica de optimización ha sido abarcada por algunos autores en múltiples áreas de investigación. Otro método de optimización igualmente utilizado es el </a:t>
            </a:r>
            <a:r>
              <a:rPr lang="es-EC" sz="1200" kern="1200" dirty="0" err="1" smtClean="0">
                <a:solidFill>
                  <a:schemeClr val="tx1"/>
                </a:solidFill>
                <a:effectLst/>
                <a:latin typeface="+mn-lt"/>
                <a:ea typeface="+mn-ea"/>
                <a:cs typeface="+mn-cs"/>
              </a:rPr>
              <a:t>Cuckoo</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Search</a:t>
            </a:r>
            <a:r>
              <a:rPr lang="es-EC" sz="1200" kern="1200" dirty="0" smtClean="0">
                <a:solidFill>
                  <a:schemeClr val="tx1"/>
                </a:solidFill>
                <a:effectLst/>
                <a:latin typeface="+mn-lt"/>
                <a:ea typeface="+mn-ea"/>
                <a:cs typeface="+mn-cs"/>
              </a:rPr>
              <a:t>, el cual es una técnica inspirada en el estilo de vida de los pájaros cuco, conocidos por ser un tipo de ave “parasita” que deposita sus huevos en nidos ajenos, y que, en base a las características ambientales y a la migración de sus sociedades, buscan el mejor hábitat para la cría y reproducción de su especie.</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C4E10A4A-B87F-4148-A6F8-EBCA6C9CD210}" type="slidenum">
              <a:rPr lang="en-US" smtClean="0"/>
              <a:t>6</a:t>
            </a:fld>
            <a:endParaRPr lang="en-US"/>
          </a:p>
        </p:txBody>
      </p:sp>
    </p:spTree>
    <p:extLst>
      <p:ext uri="{BB962C8B-B14F-4D97-AF65-F5344CB8AC3E}">
        <p14:creationId xmlns:p14="http://schemas.microsoft.com/office/powerpoint/2010/main" val="205616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método de Algoritmos Genéticos actualmente es el más utilizado dentro del ámbito de la computación evolutiva. Este método de optimización, se ha convertido en uno de los más populares y desarrollados en los últimos años, debido a que está inspirado en la variación genética y la selección natural de las especies, en el cual los individuos más adaptados tienen mayores probabilidades de sobrevivir y transferir su material genético a las nuevas generaciones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Sin embargo, existen métodos aún no explorados en su totalidad dentro del ámbito de los algoritmos </a:t>
            </a:r>
            <a:r>
              <a:rPr lang="es-EC" sz="1200" kern="1200" dirty="0" err="1" smtClean="0">
                <a:solidFill>
                  <a:schemeClr val="tx1"/>
                </a:solidFill>
                <a:effectLst/>
                <a:latin typeface="+mn-lt"/>
                <a:ea typeface="+mn-ea"/>
                <a:cs typeface="+mn-cs"/>
              </a:rPr>
              <a:t>bio</a:t>
            </a:r>
            <a:r>
              <a:rPr lang="es-EC" sz="1200" kern="1200" dirty="0" smtClean="0">
                <a:solidFill>
                  <a:schemeClr val="tx1"/>
                </a:solidFill>
                <a:effectLst/>
                <a:latin typeface="+mn-lt"/>
                <a:ea typeface="+mn-ea"/>
                <a:cs typeface="+mn-cs"/>
              </a:rPr>
              <a:t>-inspirados, que cuentan con un increíble potencial y cuyo campo de investigación aún se encuentra joven. Un ejemplo de estos es el método de Colonia de Hormigas, inspirado en la capacidad de las hormigas para encontrar la ruta más corta entre la fuente de alimentación y su nido, en base a la cooperación de toda la colonia, cuya técnica de optimización ha sido abarcada por algunos autores en múltiples áreas de investigación. Otro método de optimización igualmente utilizado es el </a:t>
            </a:r>
            <a:r>
              <a:rPr lang="es-EC" sz="1200" kern="1200" dirty="0" err="1" smtClean="0">
                <a:solidFill>
                  <a:schemeClr val="tx1"/>
                </a:solidFill>
                <a:effectLst/>
                <a:latin typeface="+mn-lt"/>
                <a:ea typeface="+mn-ea"/>
                <a:cs typeface="+mn-cs"/>
              </a:rPr>
              <a:t>Cuckoo</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Search</a:t>
            </a:r>
            <a:r>
              <a:rPr lang="es-EC" sz="1200" kern="1200" dirty="0" smtClean="0">
                <a:solidFill>
                  <a:schemeClr val="tx1"/>
                </a:solidFill>
                <a:effectLst/>
                <a:latin typeface="+mn-lt"/>
                <a:ea typeface="+mn-ea"/>
                <a:cs typeface="+mn-cs"/>
              </a:rPr>
              <a:t>, el cual es una técnica inspirada en el estilo de vida de los pájaros cuco, conocidos por ser un tipo de ave “parasita” que deposita sus huevos en nidos ajenos, y que, en base a las características ambientales y a la migración de sus sociedades, buscan el mejor hábitat para la cría y reproducción de su especie.</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C4E10A4A-B87F-4148-A6F8-EBCA6C9CD210}" type="slidenum">
              <a:rPr lang="en-US" smtClean="0"/>
              <a:t>7</a:t>
            </a:fld>
            <a:endParaRPr lang="en-US"/>
          </a:p>
        </p:txBody>
      </p:sp>
    </p:spTree>
    <p:extLst>
      <p:ext uri="{BB962C8B-B14F-4D97-AF65-F5344CB8AC3E}">
        <p14:creationId xmlns:p14="http://schemas.microsoft.com/office/powerpoint/2010/main" val="1414246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1.wmf"/></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3.wmf"/></Relationships>
</file>

<file path=ppt/slides/_rels/slide53.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7.wmf"/></Relationships>
</file>

<file path=ppt/slides/_rels/slide5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500" y="1558343"/>
            <a:ext cx="12001500" cy="909781"/>
          </a:xfrm>
        </p:spPr>
        <p:txBody>
          <a:bodyPr>
            <a:normAutofit/>
          </a:bodyPr>
          <a:lstStyle/>
          <a:p>
            <a:pPr algn="ctr"/>
            <a:r>
              <a:rPr lang="es-ES" sz="2800" b="1" dirty="0">
                <a:solidFill>
                  <a:schemeClr val="tx1">
                    <a:lumMod val="75000"/>
                    <a:lumOff val="25000"/>
                  </a:schemeClr>
                </a:solidFill>
                <a:latin typeface="Calibri" pitchFamily="34" charset="0"/>
                <a:cs typeface="Calibri" pitchFamily="34" charset="0"/>
              </a:rPr>
              <a:t>Departamento de </a:t>
            </a:r>
            <a:r>
              <a:rPr lang="es-ES" sz="2800" b="1" dirty="0" smtClean="0">
                <a:solidFill>
                  <a:schemeClr val="tx1">
                    <a:lumMod val="75000"/>
                    <a:lumOff val="25000"/>
                  </a:schemeClr>
                </a:solidFill>
                <a:latin typeface="Calibri" pitchFamily="34" charset="0"/>
                <a:cs typeface="Calibri" pitchFamily="34" charset="0"/>
              </a:rPr>
              <a:t>Eléctrica, Electrónica y telecomunicaciones</a:t>
            </a:r>
            <a:r>
              <a:rPr lang="es-ES" sz="2800" b="1" dirty="0">
                <a:solidFill>
                  <a:schemeClr val="tx1">
                    <a:lumMod val="75000"/>
                    <a:lumOff val="25000"/>
                  </a:schemeClr>
                </a:solidFill>
                <a:latin typeface="Calibri" pitchFamily="34" charset="0"/>
                <a:cs typeface="Calibri" pitchFamily="34" charset="0"/>
              </a:rPr>
              <a:t/>
            </a:r>
            <a:br>
              <a:rPr lang="es-ES" sz="2800" b="1" dirty="0">
                <a:solidFill>
                  <a:schemeClr val="tx1">
                    <a:lumMod val="75000"/>
                    <a:lumOff val="25000"/>
                  </a:schemeClr>
                </a:solidFill>
                <a:latin typeface="Calibri" pitchFamily="34" charset="0"/>
                <a:cs typeface="Calibri" pitchFamily="34" charset="0"/>
              </a:rPr>
            </a:br>
            <a:r>
              <a:rPr lang="es-ES" sz="2800" b="1" dirty="0">
                <a:solidFill>
                  <a:schemeClr val="tx1">
                    <a:lumMod val="75000"/>
                    <a:lumOff val="25000"/>
                  </a:schemeClr>
                </a:solidFill>
                <a:latin typeface="Calibri" pitchFamily="34" charset="0"/>
                <a:cs typeface="Calibri" pitchFamily="34" charset="0"/>
              </a:rPr>
              <a:t>Carrera de Ingeniería en Electrónica, Automatización y </a:t>
            </a:r>
            <a:r>
              <a:rPr lang="es-ES" sz="2800" b="1" dirty="0" smtClean="0">
                <a:solidFill>
                  <a:schemeClr val="tx1">
                    <a:lumMod val="75000"/>
                    <a:lumOff val="25000"/>
                  </a:schemeClr>
                </a:solidFill>
                <a:latin typeface="Calibri" pitchFamily="34" charset="0"/>
                <a:cs typeface="Calibri" pitchFamily="34" charset="0"/>
              </a:rPr>
              <a:t>Control</a:t>
            </a:r>
            <a:endParaRPr lang="es-EC" sz="2800" dirty="0"/>
          </a:p>
        </p:txBody>
      </p:sp>
      <p:sp>
        <p:nvSpPr>
          <p:cNvPr id="3" name="Subtítulo 2"/>
          <p:cNvSpPr>
            <a:spLocks noGrp="1"/>
          </p:cNvSpPr>
          <p:nvPr>
            <p:ph type="subTitle" idx="1"/>
          </p:nvPr>
        </p:nvSpPr>
        <p:spPr>
          <a:xfrm>
            <a:off x="1876422" y="2646953"/>
            <a:ext cx="8791575" cy="1655762"/>
          </a:xfrm>
        </p:spPr>
        <p:txBody>
          <a:bodyPr>
            <a:normAutofit/>
          </a:bodyPr>
          <a:lstStyle/>
          <a:p>
            <a:pPr algn="ctr"/>
            <a:r>
              <a:rPr lang="es-ES" sz="1600" dirty="0">
                <a:solidFill>
                  <a:schemeClr val="tx1">
                    <a:lumMod val="75000"/>
                    <a:lumOff val="25000"/>
                  </a:schemeClr>
                </a:solidFill>
                <a:latin typeface="Helvetica Light" charset="0"/>
                <a:ea typeface="Helvetica Light" charset="0"/>
                <a:cs typeface="Helvetica Light" charset="0"/>
              </a:rPr>
              <a:t>DISEÑO E IMPLEMENTACION DE CONTROLADORES DE TEMPERATURA APLICANDO LOS ALGORITMOS BIO INSPIRADOS COLONIA DE HORMIGAS Y CUCKOO SEARCH</a:t>
            </a:r>
            <a:endParaRPr lang="es-EC" sz="1600" dirty="0" smtClean="0"/>
          </a:p>
          <a:p>
            <a:endParaRPr lang="es-EC" sz="1600" dirty="0"/>
          </a:p>
          <a:p>
            <a:endParaRPr lang="es-EC" sz="1600" dirty="0"/>
          </a:p>
        </p:txBody>
      </p:sp>
      <p:pic>
        <p:nvPicPr>
          <p:cNvPr id="4"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3583571" y="279428"/>
            <a:ext cx="5377280" cy="1100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143250" y="3979549"/>
            <a:ext cx="6096000" cy="1754326"/>
          </a:xfrm>
          <a:prstGeom prst="rect">
            <a:avLst/>
          </a:prstGeom>
        </p:spPr>
        <p:txBody>
          <a:bodyPr>
            <a:spAutoFit/>
          </a:bodyPr>
          <a:lstStyle/>
          <a:p>
            <a:pPr algn="ctr"/>
            <a:r>
              <a:rPr lang="es-ES" dirty="0" smtClean="0">
                <a:solidFill>
                  <a:schemeClr val="tx1">
                    <a:lumMod val="75000"/>
                    <a:lumOff val="25000"/>
                  </a:schemeClr>
                </a:solidFill>
                <a:latin typeface="Helvetica Light" charset="0"/>
                <a:ea typeface="Helvetica Light" charset="0"/>
                <a:cs typeface="Helvetica Light" charset="0"/>
              </a:rPr>
              <a:t>AUTOR: CAIZA QUINTE, CRISTIAN DANIEL.</a:t>
            </a:r>
          </a:p>
          <a:p>
            <a:pPr algn="ctr"/>
            <a:endParaRPr lang="es-ES" dirty="0">
              <a:solidFill>
                <a:schemeClr val="tx1">
                  <a:lumMod val="75000"/>
                  <a:lumOff val="25000"/>
                </a:schemeClr>
              </a:solidFill>
              <a:latin typeface="Helvetica Light" charset="0"/>
              <a:ea typeface="Helvetica Light" charset="0"/>
              <a:cs typeface="Helvetica Light" charset="0"/>
            </a:endParaRPr>
          </a:p>
          <a:p>
            <a:pPr algn="ctr"/>
            <a:endParaRPr lang="es-ES" dirty="0" smtClean="0">
              <a:solidFill>
                <a:schemeClr val="tx1">
                  <a:lumMod val="75000"/>
                  <a:lumOff val="25000"/>
                </a:schemeClr>
              </a:solidFill>
              <a:latin typeface="Helvetica Light" charset="0"/>
              <a:ea typeface="Helvetica Light" charset="0"/>
              <a:cs typeface="Helvetica Light" charset="0"/>
            </a:endParaRPr>
          </a:p>
          <a:p>
            <a:pPr algn="ctr"/>
            <a:r>
              <a:rPr lang="es-ES" dirty="0" smtClean="0">
                <a:solidFill>
                  <a:schemeClr val="tx1">
                    <a:lumMod val="75000"/>
                    <a:lumOff val="25000"/>
                  </a:schemeClr>
                </a:solidFill>
                <a:latin typeface="Helvetica Light" charset="0"/>
                <a:ea typeface="Helvetica Light" charset="0"/>
                <a:cs typeface="Helvetica Light" charset="0"/>
              </a:rPr>
              <a:t>DIRECTOR: </a:t>
            </a:r>
            <a:r>
              <a:rPr lang="es-ES" dirty="0" smtClean="0"/>
              <a:t>ING. </a:t>
            </a:r>
            <a:r>
              <a:rPr lang="es-ES" dirty="0"/>
              <a:t>IBARRA JÁCOME, OSWALDO ALEXANDER </a:t>
            </a:r>
            <a:endParaRPr lang="es-ES" dirty="0">
              <a:solidFill>
                <a:schemeClr val="tx1">
                  <a:lumMod val="75000"/>
                  <a:lumOff val="25000"/>
                </a:schemeClr>
              </a:solidFill>
              <a:latin typeface="Helvetica Light" charset="0"/>
              <a:ea typeface="Helvetica Light" charset="0"/>
              <a:cs typeface="Helvetica Light" charset="0"/>
            </a:endParaRPr>
          </a:p>
          <a:p>
            <a:pPr algn="ctr"/>
            <a:endParaRPr lang="es-ES" dirty="0">
              <a:solidFill>
                <a:schemeClr val="tx1">
                  <a:lumMod val="75000"/>
                  <a:lumOff val="25000"/>
                </a:schemeClr>
              </a:solidFill>
              <a:latin typeface="Helvetica Light" charset="0"/>
              <a:ea typeface="Helvetica Light" charset="0"/>
              <a:cs typeface="Helvetica Light" charset="0"/>
            </a:endParaRPr>
          </a:p>
          <a:p>
            <a:pPr algn="ctr"/>
            <a:r>
              <a:rPr lang="es-ES" dirty="0" smtClean="0">
                <a:solidFill>
                  <a:schemeClr val="tx1">
                    <a:lumMod val="75000"/>
                    <a:lumOff val="25000"/>
                  </a:schemeClr>
                </a:solidFill>
                <a:latin typeface="Helvetica Light" charset="0"/>
                <a:ea typeface="Helvetica Light" charset="0"/>
                <a:cs typeface="Helvetica Light" charset="0"/>
              </a:rPr>
              <a:t>2018.</a:t>
            </a:r>
            <a:endParaRPr lang="es-ES" dirty="0">
              <a:solidFill>
                <a:schemeClr val="tx1">
                  <a:lumMod val="75000"/>
                  <a:lumOff val="2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13273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Descripción de los algoritmos</a:t>
            </a:r>
            <a:endParaRPr lang="es-EC" dirty="0"/>
          </a:p>
        </p:txBody>
      </p:sp>
    </p:spTree>
    <p:extLst>
      <p:ext uri="{BB962C8B-B14F-4D97-AF65-F5344CB8AC3E}">
        <p14:creationId xmlns:p14="http://schemas.microsoft.com/office/powerpoint/2010/main" val="328887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Descripción de los Algoritmos</a:t>
            </a:r>
            <a:endParaRPr lang="es-EC" sz="2400" b="1" dirty="0">
              <a:solidFill>
                <a:schemeClr val="bg1"/>
              </a:solidFill>
              <a:latin typeface="Calibri" panose="020F0502020204030204" pitchFamily="34" charset="0"/>
            </a:endParaRPr>
          </a:p>
        </p:txBody>
      </p:sp>
      <p:graphicFrame>
        <p:nvGraphicFramePr>
          <p:cNvPr id="5" name="Diagrama 4"/>
          <p:cNvGraphicFramePr/>
          <p:nvPr>
            <p:extLst>
              <p:ext uri="{D42A27DB-BD31-4B8C-83A1-F6EECF244321}">
                <p14:modId xmlns:p14="http://schemas.microsoft.com/office/powerpoint/2010/main" val="1530446600"/>
              </p:ext>
            </p:extLst>
          </p:nvPr>
        </p:nvGraphicFramePr>
        <p:xfrm>
          <a:off x="2031999" y="719666"/>
          <a:ext cx="8463129" cy="559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
          <p:cNvSpPr>
            <a:spLocks noChangeArrowheads="1"/>
          </p:cNvSpPr>
          <p:nvPr/>
        </p:nvSpPr>
        <p:spPr bwMode="auto">
          <a:xfrm>
            <a:off x="9826580" y="6329101"/>
            <a:ext cx="20744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Gisele</a:t>
            </a:r>
            <a:r>
              <a:rPr kumimoji="0" lang="es-E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 </a:t>
            </a:r>
            <a:r>
              <a:rPr kumimoji="0" lang="es-ES" alt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Pappa</a:t>
            </a:r>
            <a:r>
              <a:rPr kumimoji="0" lang="es-E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PhD</a:t>
            </a:r>
            <a:endParaRPr kumimoji="0" lang="es-E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1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28A5930-EF72-4292-B463-E33235FD83B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FAB87CA-191F-4F53-8751-235C8666EB0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31625F5E-1956-4194-BBCD-186EE47FB99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FDFFE6F-08F7-404B-9FFD-9E1855A1094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C18BA54-AAC6-4A11-BC29-C9F406AA48E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AA6035FE-DA8B-4C5D-9ABF-E9FC0DEA06F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AA2CC10-77EE-4D7B-A76B-D5B1194C35E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8BBDCED-05A9-4F19-AFC0-2BC547B0E14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12FE2DB4-7949-4106-ADF7-39843FC6B52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CF0A6B85-ED33-4A51-8540-FACE6892358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B09787B-251C-4391-8F43-A2BFCB7E5A7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304898C-D105-448A-8B50-267FF089997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2DBF2637-A231-4F41-B31F-42CFD005C88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444B0855-F9FC-422A-B474-F99C3171A2F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2B6FFD75-3C65-4F9F-A0AA-ED6E00E54E42}"/>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854DFF83-046E-45DD-B250-861D7B73D4E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A8F2E16F-F010-473B-82AA-E19EC81DCBD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A4D650E2-8E20-44B2-B22C-6A723409B311}"/>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B74EAF3B-59F6-4FD5-A9DF-100DF3F8D36F}"/>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graphicEl>
                                              <a:dgm id="{8F313434-558C-4CFB-968D-04B44862641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083A42DF-9E38-451A-B160-3E7988A1118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173FEA73-3960-48E4-9659-BDF7CDD87121}"/>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DB62E15F-C23D-4FBF-AE1F-165D5AE35043}"/>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B6E32CAD-2CFD-4D71-AD23-4B7661224A67}"/>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graphicEl>
                                              <a:dgm id="{2F1F1E21-A25A-4A1A-8EE7-4D0390FF14BE}"/>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graphicEl>
                                              <a:dgm id="{2A561BF0-6BC8-4AFF-8345-A165BC980C36}"/>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graphicEl>
                                              <a:dgm id="{495D4CD6-91F1-4BA8-928B-72877C60103D}"/>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graphicEl>
                                              <a:dgm id="{95F5299F-9BA0-46C2-B7D7-F09C1B1B08BA}"/>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graphicEl>
                                              <a:dgm id="{88238597-ECED-4DCA-BF49-6BE144FFE5DD}"/>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graphicEl>
                                              <a:dgm id="{5E895D73-7F46-4138-A37F-F26937AFF93F}"/>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graphicEl>
                                              <a:dgm id="{5862816C-7440-4182-AB0C-C2BA793D779C}"/>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graphicEl>
                                              <a:dgm id="{09B534D3-B1DD-4489-BECE-ACF0E5D17FCB}"/>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
                                            <p:graphicEl>
                                              <a:dgm id="{25B92FA3-D3E9-454C-8368-6486E9EF597C}"/>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
                                            <p:graphicEl>
                                              <a:dgm id="{2DAE49D7-D481-41FE-BDC2-3F0804EAA709}"/>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graphicEl>
                                              <a:dgm id="{5A97E7C7-C841-421B-8A50-8BA46D72CFCE}"/>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graphicEl>
                                              <a:dgm id="{B0335E45-E832-41BE-BF06-B192C38ECCE8}"/>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
                                            <p:graphicEl>
                                              <a:dgm id="{E9A1FBB5-8E6F-4D58-8B74-7E6C3056C7A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2" name="Rectángulo 1"/>
          <p:cNvSpPr/>
          <p:nvPr/>
        </p:nvSpPr>
        <p:spPr>
          <a:xfrm>
            <a:off x="605242" y="670647"/>
            <a:ext cx="5945683" cy="2062103"/>
          </a:xfrm>
          <a:prstGeom prst="rect">
            <a:avLst/>
          </a:prstGeom>
        </p:spPr>
        <p:txBody>
          <a:bodyPr wrap="square">
            <a:spAutoFit/>
          </a:bodyPr>
          <a:lstStyle/>
          <a:p>
            <a:pPr algn="just"/>
            <a:r>
              <a:rPr lang="es-EC" sz="2800" b="1" dirty="0" smtClean="0">
                <a:latin typeface="Times New Roman" panose="02020603050405020304" pitchFamily="18" charset="0"/>
                <a:cs typeface="Times New Roman" panose="02020603050405020304" pitchFamily="18" charset="0"/>
              </a:rPr>
              <a:t>Evolución Biológica:</a:t>
            </a:r>
          </a:p>
          <a:p>
            <a:pPr algn="just"/>
            <a:r>
              <a:rPr lang="es-ES" sz="2000" dirty="0" smtClean="0"/>
              <a:t>Proceso </a:t>
            </a:r>
            <a:r>
              <a:rPr lang="es-ES" sz="2000" dirty="0"/>
              <a:t>en que las poblaciones y las especies de organismos cambian con el tiempo. Esta idea se la atribuye </a:t>
            </a:r>
            <a:r>
              <a:rPr lang="es-ES" sz="2000" dirty="0" smtClean="0"/>
              <a:t>Charles </a:t>
            </a:r>
            <a:r>
              <a:rPr lang="es-ES" sz="2000" dirty="0"/>
              <a:t>Darwin, cuyos </a:t>
            </a:r>
            <a:r>
              <a:rPr lang="es-ES" sz="2000" dirty="0" smtClean="0"/>
              <a:t>postulados fueron </a:t>
            </a:r>
            <a:r>
              <a:rPr lang="es-ES" sz="2000" dirty="0"/>
              <a:t>publicados </a:t>
            </a:r>
            <a:r>
              <a:rPr lang="es-ES" sz="2000" dirty="0" smtClean="0"/>
              <a:t>en </a:t>
            </a:r>
            <a:r>
              <a:rPr lang="es-ES" sz="2000" dirty="0"/>
              <a:t>el año de 1850 en base a observaciones durante sus viajes por el mundo. </a:t>
            </a:r>
            <a:endParaRPr lang="es-EC" sz="2800" b="1" dirty="0" smtClean="0">
              <a:latin typeface="Times New Roman" panose="02020603050405020304" pitchFamily="18" charset="0"/>
              <a:cs typeface="Times New Roman" panose="02020603050405020304" pitchFamily="18" charset="0"/>
            </a:endParaRPr>
          </a:p>
        </p:txBody>
      </p:sp>
      <p:sp>
        <p:nvSpPr>
          <p:cNvPr id="6" name="Rectángulo 5"/>
          <p:cNvSpPr/>
          <p:nvPr/>
        </p:nvSpPr>
        <p:spPr>
          <a:xfrm>
            <a:off x="605242" y="2794306"/>
            <a:ext cx="3257074" cy="2862322"/>
          </a:xfrm>
          <a:prstGeom prst="rect">
            <a:avLst/>
          </a:prstGeom>
        </p:spPr>
        <p:txBody>
          <a:bodyPr wrap="square">
            <a:spAutoFit/>
          </a:bodyPr>
          <a:lstStyle/>
          <a:p>
            <a:pPr algn="just"/>
            <a:endParaRPr lang="es-EC" sz="2000" dirty="0">
              <a:latin typeface="Times New Roman" panose="02020603050405020304" pitchFamily="18" charset="0"/>
              <a:cs typeface="Times New Roman" panose="02020603050405020304" pitchFamily="18" charset="0"/>
            </a:endParaRPr>
          </a:p>
          <a:p>
            <a:pPr algn="just"/>
            <a:r>
              <a:rPr lang="es-ES" sz="2000" dirty="0" smtClean="0"/>
              <a:t>La “selección </a:t>
            </a:r>
            <a:r>
              <a:rPr lang="es-ES" sz="2000" dirty="0"/>
              <a:t>natural</a:t>
            </a:r>
            <a:r>
              <a:rPr lang="es-ES" sz="2000" dirty="0" smtClean="0"/>
              <a:t>” </a:t>
            </a:r>
            <a:r>
              <a:rPr lang="es-ES" sz="2000" dirty="0" smtClean="0"/>
              <a:t>se </a:t>
            </a:r>
            <a:r>
              <a:rPr lang="es-ES" sz="2000" dirty="0"/>
              <a:t>basa en que los rasgos heredables de un individuo u organismo, que lo ayudan a sobrevivir y reproducirse, se vuelven más comunes dentro de una población a lo largo del tiempo. </a:t>
            </a:r>
            <a:endParaRPr lang="es-EC" sz="2000" dirty="0">
              <a:latin typeface="Times New Roman" panose="02020603050405020304" pitchFamily="18" charset="0"/>
              <a:cs typeface="Times New Roman" panose="02020603050405020304" pitchFamily="18" charset="0"/>
            </a:endParaRPr>
          </a:p>
        </p:txBody>
      </p:sp>
      <p:sp>
        <p:nvSpPr>
          <p:cNvPr id="7" name="Rectángulo 6"/>
          <p:cNvSpPr/>
          <p:nvPr/>
        </p:nvSpPr>
        <p:spPr>
          <a:xfrm>
            <a:off x="6841295" y="4687132"/>
            <a:ext cx="4868484" cy="1938992"/>
          </a:xfrm>
          <a:prstGeom prst="rect">
            <a:avLst/>
          </a:prstGeom>
        </p:spPr>
        <p:txBody>
          <a:bodyPr wrap="square">
            <a:spAutoFit/>
          </a:bodyPr>
          <a:lstStyle/>
          <a:p>
            <a:pPr algn="just"/>
            <a:r>
              <a:rPr lang="es-ES" sz="2000" dirty="0"/>
              <a:t>El proceso mediante el cual los organismos cambian sus características a lo largo de generaciones con el fin de sobrevivir, era descrito por Darwin como “descendencia con modificaciones”, aunque hoy en día es más conocido como evolución. </a:t>
            </a:r>
            <a:endParaRPr lang="es-EC" sz="2000"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3"/>
          <a:stretch>
            <a:fillRect/>
          </a:stretch>
        </p:blipFill>
        <p:spPr>
          <a:xfrm>
            <a:off x="4152686" y="3170412"/>
            <a:ext cx="2398239" cy="3311204"/>
          </a:xfrm>
          <a:prstGeom prst="rect">
            <a:avLst/>
          </a:prstGeom>
        </p:spPr>
      </p:pic>
      <p:pic>
        <p:nvPicPr>
          <p:cNvPr id="10" name="Imagen 9"/>
          <p:cNvPicPr>
            <a:picLocks noChangeAspect="1"/>
          </p:cNvPicPr>
          <p:nvPr/>
        </p:nvPicPr>
        <p:blipFill>
          <a:blip r:embed="rId4"/>
          <a:stretch>
            <a:fillRect/>
          </a:stretch>
        </p:blipFill>
        <p:spPr>
          <a:xfrm>
            <a:off x="6841295" y="1142781"/>
            <a:ext cx="3420345" cy="3303049"/>
          </a:xfrm>
          <a:prstGeom prst="rect">
            <a:avLst/>
          </a:prstGeom>
        </p:spPr>
      </p:pic>
    </p:spTree>
    <p:extLst>
      <p:ext uri="{BB962C8B-B14F-4D97-AF65-F5344CB8AC3E}">
        <p14:creationId xmlns:p14="http://schemas.microsoft.com/office/powerpoint/2010/main" val="34677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2" name="Rectángulo 1"/>
          <p:cNvSpPr/>
          <p:nvPr/>
        </p:nvSpPr>
        <p:spPr>
          <a:xfrm>
            <a:off x="4792072" y="916307"/>
            <a:ext cx="5457397" cy="1569660"/>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Algoritmos Genéticos:</a:t>
            </a:r>
          </a:p>
          <a:p>
            <a:pPr algn="just"/>
            <a:r>
              <a:rPr lang="es-ES" dirty="0">
                <a:latin typeface="Times New Roman" panose="02020603050405020304" pitchFamily="18" charset="0"/>
                <a:cs typeface="Times New Roman" panose="02020603050405020304" pitchFamily="18" charset="0"/>
              </a:rPr>
              <a:t>D</a:t>
            </a:r>
            <a:r>
              <a:rPr lang="es-ES" dirty="0" smtClean="0">
                <a:latin typeface="Times New Roman" panose="02020603050405020304" pitchFamily="18" charset="0"/>
                <a:cs typeface="Times New Roman" panose="02020603050405020304" pitchFamily="18" charset="0"/>
              </a:rPr>
              <a:t>esarrollados </a:t>
            </a:r>
            <a:r>
              <a:rPr lang="es-ES" dirty="0">
                <a:latin typeface="Times New Roman" panose="02020603050405020304" pitchFamily="18" charset="0"/>
                <a:cs typeface="Times New Roman" panose="02020603050405020304" pitchFamily="18" charset="0"/>
              </a:rPr>
              <a:t>por J. </a:t>
            </a:r>
            <a:r>
              <a:rPr lang="es-ES" dirty="0" err="1">
                <a:latin typeface="Times New Roman" panose="02020603050405020304" pitchFamily="18" charset="0"/>
                <a:cs typeface="Times New Roman" panose="02020603050405020304" pitchFamily="18" charset="0"/>
              </a:rPr>
              <a:t>Hollan</a:t>
            </a:r>
            <a:r>
              <a:rPr lang="es-ES" dirty="0">
                <a:latin typeface="Times New Roman" panose="02020603050405020304" pitchFamily="18" charset="0"/>
                <a:cs typeface="Times New Roman" panose="02020603050405020304" pitchFamily="18" charset="0"/>
              </a:rPr>
              <a:t>, en los años 70, con el fin de emular y entender el proceso adaptativo natural de las especies, para luego aplicarlo en procesos de optimización en los años 80. </a:t>
            </a:r>
            <a:endParaRPr lang="es-EC" dirty="0">
              <a:latin typeface="Times New Roman" panose="02020603050405020304" pitchFamily="18" charset="0"/>
              <a:cs typeface="Times New Roman" panose="02020603050405020304" pitchFamily="18" charset="0"/>
            </a:endParaRPr>
          </a:p>
        </p:txBody>
      </p:sp>
      <p:sp>
        <p:nvSpPr>
          <p:cNvPr id="6" name="Rectángulo 5"/>
          <p:cNvSpPr/>
          <p:nvPr/>
        </p:nvSpPr>
        <p:spPr>
          <a:xfrm>
            <a:off x="4792072" y="2862073"/>
            <a:ext cx="5566579" cy="2585323"/>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Este método se caracteriza por ser de tipo adaptativo y robusto, por lo que pueden ser utilizados para resolver problemas de búsqueda y optimización, provenientes de distintas áreas. </a:t>
            </a:r>
            <a:r>
              <a:rPr lang="es-ES" dirty="0" smtClean="0">
                <a:latin typeface="Times New Roman" panose="02020603050405020304" pitchFamily="18" charset="0"/>
                <a:cs typeface="Times New Roman" panose="02020603050405020304" pitchFamily="18" charset="0"/>
              </a:rPr>
              <a:t>Si bien, este método no garantiza que la solución obtenida sea la más óptima, mediante la evidencia empírica se ha podido comprobar que entregan una solución de nivel aceptable, en un tiempo capaz de competir con el resto de algoritmos de optimización combinatoria.</a:t>
            </a:r>
            <a:endParaRPr lang="es-ES"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2" y="757070"/>
            <a:ext cx="4324920" cy="5766560"/>
          </a:xfrm>
          <a:prstGeom prst="rect">
            <a:avLst/>
          </a:prstGeom>
        </p:spPr>
      </p:pic>
    </p:spTree>
    <p:extLst>
      <p:ext uri="{BB962C8B-B14F-4D97-AF65-F5344CB8AC3E}">
        <p14:creationId xmlns:p14="http://schemas.microsoft.com/office/powerpoint/2010/main" val="5440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04" y="811661"/>
            <a:ext cx="4324920" cy="5766560"/>
          </a:xfrm>
          <a:prstGeom prst="rect">
            <a:avLst/>
          </a:prstGeom>
        </p:spPr>
      </p:pic>
      <p:sp>
        <p:nvSpPr>
          <p:cNvPr id="7" name="Rectángulo 6"/>
          <p:cNvSpPr/>
          <p:nvPr/>
        </p:nvSpPr>
        <p:spPr>
          <a:xfrm>
            <a:off x="910106" y="711593"/>
            <a:ext cx="7155721" cy="4924425"/>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Población inicial:</a:t>
            </a:r>
          </a:p>
          <a:p>
            <a:pPr algn="just"/>
            <a:r>
              <a:rPr lang="es-ES" dirty="0" smtClean="0">
                <a:latin typeface="Times New Roman" panose="02020603050405020304" pitchFamily="18" charset="0"/>
                <a:cs typeface="Times New Roman" panose="02020603050405020304" pitchFamily="18" charset="0"/>
              </a:rPr>
              <a:t>Se escoge </a:t>
            </a:r>
            <a:r>
              <a:rPr lang="es-ES" dirty="0">
                <a:latin typeface="Times New Roman" panose="02020603050405020304" pitchFamily="18" charset="0"/>
                <a:cs typeface="Times New Roman" panose="02020603050405020304" pitchFamily="18" charset="0"/>
              </a:rPr>
              <a:t>generando un conjunto de soluciones o individuos al azar. En algunas investigaciones se suele optar por inicializar la población con los resultados obtenidos de alguna otra técnica heurística o de optimización</a:t>
            </a:r>
            <a:endParaRPr lang="es-EC" dirty="0" smtClean="0">
              <a:latin typeface="Times New Roman" panose="02020603050405020304" pitchFamily="18" charset="0"/>
              <a:cs typeface="Times New Roman" panose="02020603050405020304" pitchFamily="18" charset="0"/>
            </a:endParaRPr>
          </a:p>
          <a:p>
            <a:pPr algn="just"/>
            <a:endParaRPr lang="es-EC" sz="2000" dirty="0" smtClean="0">
              <a:latin typeface="Times New Roman" panose="02020603050405020304" pitchFamily="18" charset="0"/>
              <a:cs typeface="Times New Roman" panose="02020603050405020304" pitchFamily="18" charset="0"/>
            </a:endParaRPr>
          </a:p>
          <a:p>
            <a:pPr algn="just"/>
            <a:endParaRPr lang="es-EC" sz="2000" dirty="0" smtClean="0">
              <a:latin typeface="Times New Roman" panose="02020603050405020304" pitchFamily="18" charset="0"/>
              <a:cs typeface="Times New Roman" panose="02020603050405020304" pitchFamily="18" charset="0"/>
            </a:endParaRPr>
          </a:p>
          <a:p>
            <a:pPr algn="just"/>
            <a:r>
              <a:rPr lang="es-EC" sz="2400" b="1" dirty="0" smtClean="0">
                <a:latin typeface="Times New Roman" panose="02020603050405020304" pitchFamily="18" charset="0"/>
                <a:cs typeface="Times New Roman" panose="02020603050405020304" pitchFamily="18" charset="0"/>
              </a:rPr>
              <a:t>Función de evaluación:</a:t>
            </a:r>
          </a:p>
          <a:p>
            <a:pPr algn="just"/>
            <a:r>
              <a:rPr lang="es-ES" dirty="0" smtClean="0">
                <a:latin typeface="Times New Roman" panose="02020603050405020304" pitchFamily="18" charset="0"/>
                <a:cs typeface="Times New Roman" panose="02020603050405020304" pitchFamily="18" charset="0"/>
              </a:rPr>
              <a:t>Es </a:t>
            </a:r>
            <a:r>
              <a:rPr lang="es-ES" dirty="0">
                <a:latin typeface="Times New Roman" panose="02020603050405020304" pitchFamily="18" charset="0"/>
                <a:cs typeface="Times New Roman" panose="02020603050405020304" pitchFamily="18" charset="0"/>
              </a:rPr>
              <a:t>el proceso mediante el cual se aplica una función de aptitud, con el fin de determinar “que tan buena” es la población actual de posibles </a:t>
            </a:r>
            <a:r>
              <a:rPr lang="es-ES" dirty="0" smtClean="0">
                <a:latin typeface="Times New Roman" panose="02020603050405020304" pitchFamily="18" charset="0"/>
                <a:cs typeface="Times New Roman" panose="02020603050405020304" pitchFamily="18" charset="0"/>
              </a:rPr>
              <a:t>soluciones</a:t>
            </a:r>
          </a:p>
          <a:p>
            <a:pPr algn="just"/>
            <a:endParaRPr lang="es-EC" sz="2000" dirty="0" smtClean="0">
              <a:latin typeface="Times New Roman" panose="02020603050405020304" pitchFamily="18" charset="0"/>
              <a:cs typeface="Times New Roman" panose="02020603050405020304" pitchFamily="18" charset="0"/>
            </a:endParaRPr>
          </a:p>
          <a:p>
            <a:pPr algn="just"/>
            <a:endParaRPr lang="es-EC" sz="2000" dirty="0" smtClean="0">
              <a:latin typeface="Times New Roman" panose="02020603050405020304" pitchFamily="18" charset="0"/>
              <a:cs typeface="Times New Roman" panose="02020603050405020304" pitchFamily="18" charset="0"/>
            </a:endParaRPr>
          </a:p>
          <a:p>
            <a:pPr lvl="0" algn="just"/>
            <a:r>
              <a:rPr lang="es-EC" sz="2400" b="1" dirty="0">
                <a:solidFill>
                  <a:prstClr val="white"/>
                </a:solidFill>
                <a:latin typeface="Times New Roman" panose="02020603050405020304" pitchFamily="18" charset="0"/>
                <a:cs typeface="Times New Roman" panose="02020603050405020304" pitchFamily="18" charset="0"/>
              </a:rPr>
              <a:t>Criterio de Parada:</a:t>
            </a:r>
          </a:p>
          <a:p>
            <a:pPr lvl="0" algn="just"/>
            <a:r>
              <a:rPr lang="es-ES" dirty="0">
                <a:solidFill>
                  <a:prstClr val="white"/>
                </a:solidFill>
                <a:latin typeface="Times New Roman" panose="02020603050405020304" pitchFamily="18" charset="0"/>
                <a:cs typeface="Times New Roman" panose="02020603050405020304" pitchFamily="18" charset="0"/>
              </a:rPr>
              <a:t>El criterio de parada es el encargado de permitir o rechazar que se produzca una nueva generación de soluciones en base al cumplimiento de una o varias </a:t>
            </a:r>
            <a:r>
              <a:rPr lang="es-ES" dirty="0" smtClean="0">
                <a:solidFill>
                  <a:prstClr val="white"/>
                </a:solidFill>
                <a:latin typeface="Times New Roman" panose="02020603050405020304" pitchFamily="18" charset="0"/>
                <a:cs typeface="Times New Roman" panose="02020603050405020304" pitchFamily="18" charset="0"/>
              </a:rPr>
              <a:t>condiciones.</a:t>
            </a:r>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9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04" y="811661"/>
            <a:ext cx="4324920" cy="5766560"/>
          </a:xfrm>
          <a:prstGeom prst="rect">
            <a:avLst/>
          </a:prstGeom>
        </p:spPr>
      </p:pic>
      <p:sp>
        <p:nvSpPr>
          <p:cNvPr id="7" name="Rectángulo 6"/>
          <p:cNvSpPr/>
          <p:nvPr/>
        </p:nvSpPr>
        <p:spPr>
          <a:xfrm>
            <a:off x="910106" y="711593"/>
            <a:ext cx="7155721" cy="5909310"/>
          </a:xfrm>
          <a:prstGeom prst="rect">
            <a:avLst/>
          </a:prstGeom>
        </p:spPr>
        <p:txBody>
          <a:bodyPr wrap="square">
            <a:spAutoFit/>
          </a:bodyPr>
          <a:lstStyle/>
          <a:p>
            <a:pPr lvl="0" algn="just"/>
            <a:r>
              <a:rPr lang="es-EC" sz="2400" b="1" dirty="0">
                <a:solidFill>
                  <a:prstClr val="white"/>
                </a:solidFill>
                <a:latin typeface="Times New Roman" panose="02020603050405020304" pitchFamily="18" charset="0"/>
                <a:cs typeface="Times New Roman" panose="02020603050405020304" pitchFamily="18" charset="0"/>
              </a:rPr>
              <a:t>Selección:</a:t>
            </a:r>
          </a:p>
          <a:p>
            <a:pPr lvl="0" algn="just"/>
            <a:r>
              <a:rPr lang="es-ES" dirty="0">
                <a:solidFill>
                  <a:prstClr val="white"/>
                </a:solidFill>
                <a:latin typeface="Times New Roman" panose="02020603050405020304" pitchFamily="18" charset="0"/>
                <a:cs typeface="Times New Roman" panose="02020603050405020304" pitchFamily="18" charset="0"/>
              </a:rPr>
              <a:t>Proceso de selección se encarga de determinar que individuos son aptos para ser padres. Para ello se suele utilizar el método de la ruleta, con el fin de determinar con cierta probabilidad en base a la aptitud de cada padre, quienes serán los seleccionados para los próximos procesos de cruce o mutación dentro del algoritmo</a:t>
            </a:r>
          </a:p>
          <a:p>
            <a:pPr lvl="0" algn="just"/>
            <a:endParaRPr lang="es-EC" b="1" dirty="0" smtClean="0">
              <a:solidFill>
                <a:prstClr val="white"/>
              </a:solidFill>
              <a:latin typeface="Times New Roman" panose="02020603050405020304" pitchFamily="18" charset="0"/>
              <a:cs typeface="Times New Roman" panose="02020603050405020304" pitchFamily="18" charset="0"/>
            </a:endParaRPr>
          </a:p>
          <a:p>
            <a:pPr lvl="0" algn="just"/>
            <a:endParaRPr lang="es-EC" b="1" dirty="0">
              <a:solidFill>
                <a:prstClr val="white"/>
              </a:solidFill>
              <a:latin typeface="Times New Roman" panose="02020603050405020304" pitchFamily="18" charset="0"/>
              <a:cs typeface="Times New Roman" panose="02020603050405020304" pitchFamily="18" charset="0"/>
            </a:endParaRPr>
          </a:p>
          <a:p>
            <a:pPr lvl="0" algn="just"/>
            <a:r>
              <a:rPr lang="es-EC" sz="2400" b="1" dirty="0">
                <a:solidFill>
                  <a:prstClr val="white"/>
                </a:solidFill>
                <a:latin typeface="Times New Roman" panose="02020603050405020304" pitchFamily="18" charset="0"/>
                <a:cs typeface="Times New Roman" panose="02020603050405020304" pitchFamily="18" charset="0"/>
              </a:rPr>
              <a:t>Cruce:</a:t>
            </a:r>
          </a:p>
          <a:p>
            <a:pPr lvl="0" algn="just"/>
            <a:r>
              <a:rPr lang="es-ES" dirty="0">
                <a:solidFill>
                  <a:prstClr val="white"/>
                </a:solidFill>
                <a:latin typeface="Times New Roman" panose="02020603050405020304" pitchFamily="18" charset="0"/>
                <a:cs typeface="Times New Roman" panose="02020603050405020304" pitchFamily="18" charset="0"/>
              </a:rPr>
              <a:t>Luego de pasar por el proceso de selección, el algoritmo emplea un cruce basado en un punto, el cual consiste en que dos individuos encargados de jugar el papel de padres, son recombinados tomando como referencia el punto de cruce seleccionado para dar origen a una nueva generación.</a:t>
            </a:r>
          </a:p>
          <a:p>
            <a:pPr lvl="0" algn="just"/>
            <a:endParaRPr lang="es-EC" dirty="0" smtClean="0">
              <a:solidFill>
                <a:prstClr val="white"/>
              </a:solidFill>
              <a:latin typeface="Times New Roman" panose="02020603050405020304" pitchFamily="18" charset="0"/>
              <a:cs typeface="Times New Roman" panose="02020603050405020304" pitchFamily="18" charset="0"/>
            </a:endParaRPr>
          </a:p>
          <a:p>
            <a:pPr lvl="0" algn="just"/>
            <a:endParaRPr lang="es-EC" dirty="0">
              <a:solidFill>
                <a:prstClr val="white"/>
              </a:solidFill>
              <a:latin typeface="Times New Roman" panose="02020603050405020304" pitchFamily="18" charset="0"/>
              <a:cs typeface="Times New Roman" panose="02020603050405020304" pitchFamily="18" charset="0"/>
            </a:endParaRPr>
          </a:p>
          <a:p>
            <a:pPr lvl="0" algn="just"/>
            <a:r>
              <a:rPr lang="es-EC" sz="2400" b="1" dirty="0">
                <a:solidFill>
                  <a:prstClr val="white"/>
                </a:solidFill>
                <a:latin typeface="Times New Roman" panose="02020603050405020304" pitchFamily="18" charset="0"/>
                <a:cs typeface="Times New Roman" panose="02020603050405020304" pitchFamily="18" charset="0"/>
              </a:rPr>
              <a:t>Mutación:</a:t>
            </a:r>
          </a:p>
          <a:p>
            <a:pPr lvl="0" algn="just"/>
            <a:r>
              <a:rPr lang="es-ES" dirty="0">
                <a:solidFill>
                  <a:prstClr val="white"/>
                </a:solidFill>
                <a:latin typeface="Times New Roman" panose="02020603050405020304" pitchFamily="18" charset="0"/>
                <a:cs typeface="Times New Roman" panose="02020603050405020304" pitchFamily="18" charset="0"/>
              </a:rPr>
              <a:t>Se basa en el principio de la evolución primitiva, la cual no requiere de cruce, y se enfoca en generar una pequeña variación o mutación de un individuo hacia su </a:t>
            </a:r>
            <a:r>
              <a:rPr lang="es-ES" dirty="0" smtClean="0">
                <a:solidFill>
                  <a:prstClr val="white"/>
                </a:solidFill>
                <a:latin typeface="Times New Roman" panose="02020603050405020304" pitchFamily="18" charset="0"/>
                <a:cs typeface="Times New Roman" panose="02020603050405020304" pitchFamily="18" charset="0"/>
              </a:rPr>
              <a:t>descendencia.</a:t>
            </a:r>
            <a:endParaRPr lang="es-ES"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5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704" y="811661"/>
            <a:ext cx="4324920" cy="5766560"/>
          </a:xfrm>
          <a:prstGeom prst="rect">
            <a:avLst/>
          </a:prstGeom>
        </p:spPr>
      </p:pic>
      <p:sp>
        <p:nvSpPr>
          <p:cNvPr id="7" name="Rectángulo 6"/>
          <p:cNvSpPr/>
          <p:nvPr/>
        </p:nvSpPr>
        <p:spPr>
          <a:xfrm>
            <a:off x="910106" y="711593"/>
            <a:ext cx="7155721" cy="4154984"/>
          </a:xfrm>
          <a:prstGeom prst="rect">
            <a:avLst/>
          </a:prstGeom>
        </p:spPr>
        <p:txBody>
          <a:bodyPr wrap="square">
            <a:spAutoFit/>
          </a:bodyPr>
          <a:lstStyle/>
          <a:p>
            <a:pPr lvl="0" algn="just"/>
            <a:r>
              <a:rPr lang="es-EC" sz="2400" b="1" dirty="0" smtClean="0">
                <a:solidFill>
                  <a:prstClr val="white"/>
                </a:solidFill>
                <a:latin typeface="Times New Roman" panose="02020603050405020304" pitchFamily="18" charset="0"/>
                <a:cs typeface="Times New Roman" panose="02020603050405020304" pitchFamily="18" charset="0"/>
              </a:rPr>
              <a:t>Nueva población:</a:t>
            </a:r>
            <a:endParaRPr lang="es-EC" sz="2400" b="1" dirty="0">
              <a:solidFill>
                <a:prstClr val="white"/>
              </a:solidFill>
              <a:latin typeface="Times New Roman" panose="02020603050405020304" pitchFamily="18" charset="0"/>
              <a:cs typeface="Times New Roman" panose="02020603050405020304" pitchFamily="18" charset="0"/>
            </a:endParaRPr>
          </a:p>
          <a:p>
            <a:pPr lvl="0" algn="just"/>
            <a:r>
              <a:rPr lang="es-ES" dirty="0" smtClean="0">
                <a:solidFill>
                  <a:prstClr val="white"/>
                </a:solidFill>
                <a:latin typeface="Times New Roman" panose="02020603050405020304" pitchFamily="18" charset="0"/>
                <a:cs typeface="Times New Roman" panose="02020603050405020304" pitchFamily="18" charset="0"/>
              </a:rPr>
              <a:t>Como resultado de los procesos de selección, cruce y mutación, se da origen a un nuevo conjunto de individuos listos para ser evaluados.</a:t>
            </a:r>
            <a:endParaRPr lang="es-ES" dirty="0">
              <a:solidFill>
                <a:prstClr val="white"/>
              </a:solidFill>
              <a:latin typeface="Times New Roman" panose="02020603050405020304" pitchFamily="18" charset="0"/>
              <a:cs typeface="Times New Roman" panose="02020603050405020304" pitchFamily="18" charset="0"/>
            </a:endParaRPr>
          </a:p>
          <a:p>
            <a:pPr lvl="0" algn="just"/>
            <a:endParaRPr lang="es-EC" sz="2400" b="1" dirty="0" smtClean="0">
              <a:solidFill>
                <a:prstClr val="white"/>
              </a:solidFill>
              <a:latin typeface="Times New Roman" panose="02020603050405020304" pitchFamily="18" charset="0"/>
              <a:cs typeface="Times New Roman" panose="02020603050405020304" pitchFamily="18" charset="0"/>
            </a:endParaRPr>
          </a:p>
          <a:p>
            <a:pPr lvl="0" algn="just"/>
            <a:endParaRPr lang="es-EC" sz="2400" b="1" dirty="0">
              <a:solidFill>
                <a:prstClr val="white"/>
              </a:solidFill>
              <a:latin typeface="Times New Roman" panose="02020603050405020304" pitchFamily="18" charset="0"/>
              <a:cs typeface="Times New Roman" panose="02020603050405020304" pitchFamily="18" charset="0"/>
            </a:endParaRPr>
          </a:p>
          <a:p>
            <a:pPr lvl="0" algn="just"/>
            <a:r>
              <a:rPr lang="es-EC" sz="2400" b="1" dirty="0" smtClean="0">
                <a:solidFill>
                  <a:prstClr val="white"/>
                </a:solidFill>
                <a:latin typeface="Times New Roman" panose="02020603050405020304" pitchFamily="18" charset="0"/>
                <a:cs typeface="Times New Roman" panose="02020603050405020304" pitchFamily="18" charset="0"/>
              </a:rPr>
              <a:t>Mejor Población:</a:t>
            </a:r>
            <a:endParaRPr lang="es-EC" sz="2400" b="1" dirty="0">
              <a:solidFill>
                <a:prstClr val="white"/>
              </a:solidFill>
              <a:latin typeface="Times New Roman" panose="02020603050405020304" pitchFamily="18" charset="0"/>
              <a:cs typeface="Times New Roman" panose="02020603050405020304" pitchFamily="18" charset="0"/>
            </a:endParaRPr>
          </a:p>
          <a:p>
            <a:pPr lvl="0" algn="just"/>
            <a:r>
              <a:rPr lang="es-ES" dirty="0" smtClean="0">
                <a:solidFill>
                  <a:prstClr val="white"/>
                </a:solidFill>
                <a:latin typeface="Times New Roman" panose="02020603050405020304" pitchFamily="18" charset="0"/>
                <a:cs typeface="Times New Roman" panose="02020603050405020304" pitchFamily="18" charset="0"/>
              </a:rPr>
              <a:t>Contiene al conjunto de mejores soluciones encontradas a lo largo de la ejecución del algoritmo</a:t>
            </a:r>
            <a:endParaRPr lang="es-ES" dirty="0">
              <a:solidFill>
                <a:prstClr val="white"/>
              </a:solidFill>
              <a:latin typeface="Times New Roman" panose="02020603050405020304" pitchFamily="18" charset="0"/>
              <a:cs typeface="Times New Roman" panose="02020603050405020304" pitchFamily="18" charset="0"/>
            </a:endParaRPr>
          </a:p>
          <a:p>
            <a:pPr lvl="0" algn="just"/>
            <a:endParaRPr lang="es-EC" dirty="0" smtClean="0">
              <a:solidFill>
                <a:prstClr val="white"/>
              </a:solidFill>
              <a:latin typeface="Times New Roman" panose="02020603050405020304" pitchFamily="18" charset="0"/>
              <a:cs typeface="Times New Roman" panose="02020603050405020304" pitchFamily="18" charset="0"/>
            </a:endParaRPr>
          </a:p>
          <a:p>
            <a:pPr lvl="0" algn="just"/>
            <a:endParaRPr lang="es-EC" dirty="0">
              <a:solidFill>
                <a:prstClr val="white"/>
              </a:solidFill>
              <a:latin typeface="Times New Roman" panose="02020603050405020304" pitchFamily="18" charset="0"/>
              <a:cs typeface="Times New Roman" panose="02020603050405020304" pitchFamily="18" charset="0"/>
            </a:endParaRPr>
          </a:p>
          <a:p>
            <a:pPr lvl="0" algn="just"/>
            <a:r>
              <a:rPr lang="es-EC" sz="2400" b="1" dirty="0" smtClean="0">
                <a:solidFill>
                  <a:prstClr val="white"/>
                </a:solidFill>
                <a:latin typeface="Times New Roman" panose="02020603050405020304" pitchFamily="18" charset="0"/>
                <a:cs typeface="Times New Roman" panose="02020603050405020304" pitchFamily="18" charset="0"/>
              </a:rPr>
              <a:t>Mejor Individuo:</a:t>
            </a:r>
            <a:endParaRPr lang="es-EC" sz="2400" b="1" dirty="0">
              <a:solidFill>
                <a:prstClr val="white"/>
              </a:solidFill>
              <a:latin typeface="Times New Roman" panose="02020603050405020304" pitchFamily="18" charset="0"/>
              <a:cs typeface="Times New Roman" panose="02020603050405020304" pitchFamily="18" charset="0"/>
            </a:endParaRPr>
          </a:p>
          <a:p>
            <a:pPr lvl="0" algn="just"/>
            <a:r>
              <a:rPr lang="es-ES" dirty="0" smtClean="0">
                <a:solidFill>
                  <a:prstClr val="white"/>
                </a:solidFill>
                <a:latin typeface="Times New Roman" panose="02020603050405020304" pitchFamily="18" charset="0"/>
                <a:cs typeface="Times New Roman" panose="02020603050405020304" pitchFamily="18" charset="0"/>
              </a:rPr>
              <a:t>Presenta la mejor solución encontrada </a:t>
            </a:r>
            <a:endParaRPr lang="es-ES"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4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37230" y="5568949"/>
            <a:ext cx="245660" cy="3541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1010880" y="3557904"/>
            <a:ext cx="272009" cy="3854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1037230" y="1665027"/>
            <a:ext cx="245659" cy="3138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Colonia de Hormigas</a:t>
            </a:r>
            <a:endParaRPr lang="es-EC" sz="2400" b="1" dirty="0">
              <a:solidFill>
                <a:schemeClr val="bg1"/>
              </a:solidFill>
              <a:latin typeface="Calibri" panose="020F0502020204030204" pitchFamily="34" charset="0"/>
            </a:endParaRPr>
          </a:p>
        </p:txBody>
      </p:sp>
      <p:sp>
        <p:nvSpPr>
          <p:cNvPr id="2" name="Rectángulo 1"/>
          <p:cNvSpPr/>
          <p:nvPr/>
        </p:nvSpPr>
        <p:spPr>
          <a:xfrm>
            <a:off x="5145023" y="711592"/>
            <a:ext cx="6265657" cy="4339650"/>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Colonia de hormigas:</a:t>
            </a:r>
          </a:p>
          <a:p>
            <a:pPr algn="just"/>
            <a:r>
              <a:rPr lang="es-ES" dirty="0">
                <a:latin typeface="Times New Roman" panose="02020603050405020304" pitchFamily="18" charset="0"/>
                <a:cs typeface="Times New Roman" panose="02020603050405020304" pitchFamily="18" charset="0"/>
              </a:rPr>
              <a:t>Las hormigas son uno de los principales ejemplos de inteligencia colectiva que podemos encontrar en la naturaleza. Estos insectos se basan en la colaboración mutua para llevar acabo múltiples tareas que serían imposibles de realizar desde el punto de vista de una hormiga individual</a:t>
            </a:r>
            <a:r>
              <a:rPr lang="es-ES" dirty="0" smtClean="0">
                <a:latin typeface="Times New Roman" panose="02020603050405020304" pitchFamily="18" charset="0"/>
                <a:cs typeface="Times New Roman" panose="02020603050405020304" pitchFamily="18" charset="0"/>
              </a:rPr>
              <a:t>.</a:t>
            </a:r>
          </a:p>
          <a:p>
            <a:pPr algn="just"/>
            <a:endParaRPr lang="es-ES" dirty="0" smtClean="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Una habilidad muy importante con que cuentan muchas especies de hormigas, radica </a:t>
            </a: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encontrar la ruta más corta entre su hormiguero y la fuente de comida más </a:t>
            </a:r>
            <a:r>
              <a:rPr lang="es-ES" dirty="0" smtClean="0">
                <a:latin typeface="Times New Roman" panose="02020603050405020304" pitchFamily="18" charset="0"/>
                <a:cs typeface="Times New Roman" panose="02020603050405020304" pitchFamily="18" charset="0"/>
              </a:rPr>
              <a:t>cercana</a:t>
            </a:r>
          </a:p>
          <a:p>
            <a:pPr algn="just"/>
            <a:endParaRPr lang="es-EC" dirty="0" smtClean="0">
              <a:latin typeface="Times New Roman" panose="02020603050405020304" pitchFamily="18" charset="0"/>
              <a:cs typeface="Times New Roman" panose="02020603050405020304" pitchFamily="18" charset="0"/>
            </a:endParaRPr>
          </a:p>
          <a:p>
            <a:pPr algn="just"/>
            <a:r>
              <a:rPr lang="es-ES" dirty="0" smtClean="0">
                <a:latin typeface="Times New Roman" panose="02020603050405020304" pitchFamily="18" charset="0"/>
                <a:cs typeface="Times New Roman" panose="02020603050405020304" pitchFamily="18" charset="0"/>
              </a:rPr>
              <a:t>Muchas </a:t>
            </a:r>
            <a:r>
              <a:rPr lang="es-ES" dirty="0">
                <a:latin typeface="Times New Roman" panose="02020603050405020304" pitchFamily="18" charset="0"/>
                <a:cs typeface="Times New Roman" panose="02020603050405020304" pitchFamily="18" charset="0"/>
              </a:rPr>
              <a:t>de las especies de hormigas que existen son prácticamente ciegas o tienen una visión sumamente limitada, por lo que llama aún más la atención la capacidad que tiene de localizar las rutas más cortas hacia una fuente de </a:t>
            </a:r>
            <a:r>
              <a:rPr lang="es-ES" dirty="0" smtClean="0">
                <a:latin typeface="Times New Roman" panose="02020603050405020304" pitchFamily="18" charset="0"/>
                <a:cs typeface="Times New Roman" panose="02020603050405020304" pitchFamily="18" charset="0"/>
              </a:rPr>
              <a:t>alimento.</a:t>
            </a:r>
            <a:endParaRPr lang="es-EC"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06" y="859809"/>
            <a:ext cx="5354654" cy="6023986"/>
          </a:xfrm>
          <a:prstGeom prst="rect">
            <a:avLst/>
          </a:prstGeom>
        </p:spPr>
      </p:pic>
    </p:spTree>
    <p:extLst>
      <p:ext uri="{BB962C8B-B14F-4D97-AF65-F5344CB8AC3E}">
        <p14:creationId xmlns:p14="http://schemas.microsoft.com/office/powerpoint/2010/main" val="36048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Colonia de Hormigas</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10796790" cy="2400657"/>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Algoritmo Colonia de hormigas</a:t>
            </a:r>
          </a:p>
          <a:p>
            <a:pPr algn="just"/>
            <a:r>
              <a:rPr lang="es-ES" dirty="0" smtClean="0">
                <a:latin typeface="Times New Roman" panose="02020603050405020304" pitchFamily="18" charset="0"/>
                <a:cs typeface="Times New Roman" panose="02020603050405020304" pitchFamily="18" charset="0"/>
              </a:rPr>
              <a:t>Inspirados en el comportamiento natural de las hormigas, </a:t>
            </a:r>
            <a:r>
              <a:rPr lang="es-ES" i="1" dirty="0" smtClean="0">
                <a:latin typeface="Times New Roman" panose="02020603050405020304" pitchFamily="18" charset="0"/>
                <a:cs typeface="Times New Roman" panose="02020603050405020304" pitchFamily="18" charset="0"/>
              </a:rPr>
              <a:t>Colonia de hormigas </a:t>
            </a:r>
            <a:r>
              <a:rPr lang="es-ES" dirty="0" smtClean="0">
                <a:latin typeface="Times New Roman" panose="02020603050405020304" pitchFamily="18" charset="0"/>
                <a:cs typeface="Times New Roman" panose="02020603050405020304" pitchFamily="18" charset="0"/>
              </a:rPr>
              <a:t>fue </a:t>
            </a:r>
            <a:r>
              <a:rPr lang="es-ES" dirty="0">
                <a:latin typeface="Times New Roman" panose="02020603050405020304" pitchFamily="18" charset="0"/>
                <a:cs typeface="Times New Roman" panose="02020603050405020304" pitchFamily="18" charset="0"/>
              </a:rPr>
              <a:t>una técnica propuesta por Marco </a:t>
            </a:r>
            <a:r>
              <a:rPr lang="es-ES" dirty="0" err="1">
                <a:latin typeface="Times New Roman" panose="02020603050405020304" pitchFamily="18" charset="0"/>
                <a:cs typeface="Times New Roman" panose="02020603050405020304" pitchFamily="18" charset="0"/>
              </a:rPr>
              <a:t>Dorigo</a:t>
            </a:r>
            <a:r>
              <a:rPr lang="es-ES" dirty="0">
                <a:latin typeface="Times New Roman" panose="02020603050405020304" pitchFamily="18" charset="0"/>
                <a:cs typeface="Times New Roman" panose="02020603050405020304" pitchFamily="18" charset="0"/>
              </a:rPr>
              <a:t> para brindar solución al conocido paradigma del cajero viajante</a:t>
            </a:r>
            <a:r>
              <a:rPr lang="es-ES" dirty="0" smtClean="0">
                <a:latin typeface="Times New Roman" panose="02020603050405020304" pitchFamily="18" charset="0"/>
                <a:cs typeface="Times New Roman" panose="02020603050405020304" pitchFamily="18" charset="0"/>
              </a:rPr>
              <a:t>.</a:t>
            </a:r>
          </a:p>
          <a:p>
            <a:pPr algn="just"/>
            <a:endParaRPr lang="es-ES" dirty="0" smtClean="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Este algoritmo es de tipo iterativo, y en cada iteración se coloca una hormiga representando una posible solución. Las hormigas se desplazan a lo largo de distintos nodos, hasta encontrar su fuente de alimentación, y liberan cierta cantidad de feromonas artificiales para influenciar sobre las siguientes en base al desempeño obtenido por la fuente de alimentación y el costo de la ruta seguida</a:t>
            </a:r>
            <a:r>
              <a:rPr lang="es-ES" dirty="0" smtClean="0">
                <a:latin typeface="Times New Roman" panose="02020603050405020304" pitchFamily="18" charset="0"/>
                <a:cs typeface="Times New Roman" panose="02020603050405020304" pitchFamily="18" charset="0"/>
              </a:rPr>
              <a:t>.</a:t>
            </a:r>
            <a:endParaRPr lang="es-ES" dirty="0" smtClean="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01" y="3389248"/>
            <a:ext cx="5270996" cy="3953247"/>
          </a:xfrm>
          <a:prstGeom prst="rect">
            <a:avLst/>
          </a:prstGeom>
        </p:spPr>
      </p:pic>
      <p:sp>
        <p:nvSpPr>
          <p:cNvPr id="7" name="Rectángulo 6"/>
          <p:cNvSpPr/>
          <p:nvPr/>
        </p:nvSpPr>
        <p:spPr>
          <a:xfrm>
            <a:off x="910106" y="3389248"/>
            <a:ext cx="5026670" cy="2031325"/>
          </a:xfrm>
          <a:prstGeom prst="rect">
            <a:avLst/>
          </a:prstGeom>
        </p:spPr>
        <p:txBody>
          <a:bodyPr wrap="square">
            <a:spAutoFit/>
          </a:bodyPr>
          <a:lstStyle/>
          <a:p>
            <a:pPr algn="just"/>
            <a:r>
              <a:rPr lang="es-ES" dirty="0" smtClean="0">
                <a:latin typeface="Times New Roman" panose="02020603050405020304" pitchFamily="18" charset="0"/>
                <a:cs typeface="Times New Roman" panose="02020603050405020304" pitchFamily="18" charset="0"/>
              </a:rPr>
              <a:t>A </a:t>
            </a:r>
            <a:r>
              <a:rPr lang="es-ES" dirty="0" smtClean="0">
                <a:latin typeface="Times New Roman" panose="02020603050405020304" pitchFamily="18" charset="0"/>
                <a:cs typeface="Times New Roman" panose="02020603050405020304" pitchFamily="18" charset="0"/>
              </a:rPr>
              <a:t>lo largo de las iteraciones, las hormigas construyen la mejor solución de una manera probabilística, en base al costo de cada camino y a la cantidad de feromonas depositadas en cada ruta de solución. Para cada iteración es necesario actualizar la cantidad de feromonas para las rutas exploradas</a:t>
            </a:r>
            <a:endParaRPr lang="es-ES"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6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Colonia de Hormigas</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8319238" cy="8771632"/>
          </a:xfrm>
          <a:prstGeom prst="rect">
            <a:avLst/>
          </a:prstGeom>
        </p:spPr>
        <p:txBody>
          <a:bodyPr wrap="square">
            <a:spAutoFit/>
          </a:bodyPr>
          <a:lstStyle/>
          <a:p>
            <a:pPr algn="just"/>
            <a:r>
              <a:rPr lang="es-ES" sz="2400" b="1" dirty="0">
                <a:latin typeface="Times New Roman" panose="02020603050405020304" pitchFamily="18" charset="0"/>
                <a:cs typeface="Times New Roman" panose="02020603050405020304" pitchFamily="18" charset="0"/>
              </a:rPr>
              <a:t>Creación de hormiga</a:t>
            </a:r>
          </a:p>
          <a:p>
            <a:pPr algn="just"/>
            <a:r>
              <a:rPr lang="es-ES" dirty="0">
                <a:latin typeface="Times New Roman" panose="02020603050405020304" pitchFamily="18" charset="0"/>
                <a:cs typeface="Times New Roman" panose="02020603050405020304" pitchFamily="18" charset="0"/>
              </a:rPr>
              <a:t>La creación de la hormiga hace referencia de la población inicial de posibles soluciones con las que vamos a trabajar. De manera general esta se escoge generando un conjunto de soluciones u hormigas al azar, aunque esta también puede ser resultado de algún método previo para la obtención de los parámetros.</a:t>
            </a:r>
            <a:endParaRPr lang="es-EC" dirty="0" smtClean="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Insertar hormiga en el primer nodo</a:t>
            </a:r>
          </a:p>
          <a:p>
            <a:pPr algn="just"/>
            <a:r>
              <a:rPr lang="es-ES" dirty="0">
                <a:latin typeface="Times New Roman" panose="02020603050405020304" pitchFamily="18" charset="0"/>
                <a:cs typeface="Times New Roman" panose="02020603050405020304" pitchFamily="18" charset="0"/>
              </a:rPr>
              <a:t>Una vez que tenemos nuestra población inicial lista, procedemos al cálculo probabilístico de que cada hormiga se dirija hacia uno de los nodos a su alcance. Este valor se consigue en base a la cantidad de feromonas en cada nodo y al costo que tiene la ruta hacia el mismo nodo</a:t>
            </a:r>
            <a:r>
              <a:rPr lang="es-ES" dirty="0" smtClean="0">
                <a:latin typeface="Times New Roman" panose="02020603050405020304" pitchFamily="18" charset="0"/>
                <a:cs typeface="Times New Roman" panose="02020603050405020304" pitchFamily="18" charset="0"/>
              </a:rPr>
              <a:t>.</a:t>
            </a:r>
          </a:p>
          <a:p>
            <a:pPr algn="just"/>
            <a:endParaRPr lang="es-ES" dirty="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Seleccionar el siguiente nodo</a:t>
            </a:r>
          </a:p>
          <a:p>
            <a:pPr algn="just"/>
            <a:r>
              <a:rPr lang="es-ES" dirty="0">
                <a:latin typeface="Times New Roman" panose="02020603050405020304" pitchFamily="18" charset="0"/>
                <a:cs typeface="Times New Roman" panose="02020603050405020304" pitchFamily="18" charset="0"/>
              </a:rPr>
              <a:t>El proceso de selección del primer nodo se repite para cada ruta que tomen las hormigas, por lo que el cálculo probabilístico deberá realizarse para todas las rutas posibles y dependerá del criterio del diseñador el permitir o no que las hormigas regresen a un nodo ya recorrido.</a:t>
            </a:r>
            <a:endParaRPr lang="es-EC"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4716" y="711592"/>
            <a:ext cx="2052799" cy="6158397"/>
          </a:xfrm>
          <a:prstGeom prst="rect">
            <a:avLst/>
          </a:prstGeom>
        </p:spPr>
      </p:pic>
    </p:spTree>
    <p:extLst>
      <p:ext uri="{BB962C8B-B14F-4D97-AF65-F5344CB8AC3E}">
        <p14:creationId xmlns:p14="http://schemas.microsoft.com/office/powerpoint/2010/main" val="39737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CONTENIDO</a:t>
            </a:r>
            <a:endParaRPr lang="es-EC" dirty="0"/>
          </a:p>
        </p:txBody>
      </p:sp>
    </p:spTree>
    <p:extLst>
      <p:ext uri="{BB962C8B-B14F-4D97-AF65-F5344CB8AC3E}">
        <p14:creationId xmlns:p14="http://schemas.microsoft.com/office/powerpoint/2010/main" val="4274529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Colonia de Hormigas</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8319238" cy="8032968"/>
          </a:xfrm>
          <a:prstGeom prst="rect">
            <a:avLst/>
          </a:prstGeom>
        </p:spPr>
        <p:txBody>
          <a:bodyPr wrap="square">
            <a:spAutoFit/>
          </a:bodyPr>
          <a:lstStyle/>
          <a:p>
            <a:pPr algn="just"/>
            <a:r>
              <a:rPr lang="es-ES" sz="2400" b="1" dirty="0">
                <a:latin typeface="Times New Roman" panose="02020603050405020304" pitchFamily="18" charset="0"/>
                <a:cs typeface="Times New Roman" panose="02020603050405020304" pitchFamily="18" charset="0"/>
              </a:rPr>
              <a:t>Depósito de feromonas</a:t>
            </a:r>
          </a:p>
          <a:p>
            <a:pPr algn="just"/>
            <a:r>
              <a:rPr lang="es-ES" dirty="0">
                <a:latin typeface="Times New Roman" panose="02020603050405020304" pitchFamily="18" charset="0"/>
                <a:cs typeface="Times New Roman" panose="02020603050405020304" pitchFamily="18" charset="0"/>
              </a:rPr>
              <a:t>Una vez alcanzado el nodo final, se procede a realizar una actualización de feromonas en cada una de las rutas recorridas por la hormiga hasta llegar a su fuente de comida. Para ello se realiza un cálculo en base al desempeño de cada solución obtenida, y este define la cantidad de feromonas que son agregadas a las rutas involucradas</a:t>
            </a:r>
            <a:r>
              <a:rPr lang="es-ES" dirty="0" smtClean="0">
                <a:latin typeface="Times New Roman" panose="02020603050405020304" pitchFamily="18" charset="0"/>
                <a:cs typeface="Times New Roman" panose="02020603050405020304" pitchFamily="18" charset="0"/>
              </a:rPr>
              <a:t>.</a:t>
            </a:r>
            <a:endParaRPr lang="es-EC" sz="1400"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Eliminación de feromonas</a:t>
            </a:r>
          </a:p>
          <a:p>
            <a:pPr algn="just"/>
            <a:r>
              <a:rPr lang="es-ES" dirty="0">
                <a:latin typeface="Times New Roman" panose="02020603050405020304" pitchFamily="18" charset="0"/>
                <a:cs typeface="Times New Roman" panose="02020603050405020304" pitchFamily="18" charset="0"/>
              </a:rPr>
              <a:t>Con el fin de evitar una saturación de feromonas en las rutas recorridas por cada hormiga, es necesario definir una constante de desvanecimiento de feromonas, la cual controla la velocidad con la que estas van disminuyendo en las rutas menos transitadas y permiten una acumulación de feromonas únicamente en las rutas con el mejor desempeño </a:t>
            </a:r>
            <a:r>
              <a:rPr lang="es-ES" dirty="0" smtClean="0">
                <a:latin typeface="Times New Roman" panose="02020603050405020304" pitchFamily="18" charset="0"/>
                <a:cs typeface="Times New Roman" panose="02020603050405020304" pitchFamily="18" charset="0"/>
              </a:rPr>
              <a:t>calculado</a:t>
            </a:r>
          </a:p>
          <a:p>
            <a:pPr algn="just"/>
            <a:endParaRPr lang="es-ES" dirty="0" smtClean="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Criterio de parada</a:t>
            </a:r>
          </a:p>
          <a:p>
            <a:pPr algn="just"/>
            <a:r>
              <a:rPr lang="es-ES" dirty="0">
                <a:latin typeface="Times New Roman" panose="02020603050405020304" pitchFamily="18" charset="0"/>
                <a:cs typeface="Times New Roman" panose="02020603050405020304" pitchFamily="18" charset="0"/>
              </a:rPr>
              <a:t>El criterio de parada será el encargado de decidir si más hormigas saldrán en busca de alimento o si el algoritmo se detendrá para analizar los resulta dos más comunes hacia los cuales ha convergido la búsqueda de soluciones.</a:t>
            </a:r>
            <a:endParaRPr lang="es-EC"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sz="2400" b="1"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4716" y="711592"/>
            <a:ext cx="2052799" cy="6158397"/>
          </a:xfrm>
          <a:prstGeom prst="rect">
            <a:avLst/>
          </a:prstGeom>
        </p:spPr>
      </p:pic>
    </p:spTree>
    <p:extLst>
      <p:ext uri="{BB962C8B-B14F-4D97-AF65-F5344CB8AC3E}">
        <p14:creationId xmlns:p14="http://schemas.microsoft.com/office/powerpoint/2010/main" val="7113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err="1" smtClean="0">
                <a:solidFill>
                  <a:schemeClr val="bg1"/>
                </a:solidFill>
                <a:latin typeface="Calibri" panose="020F0502020204030204" pitchFamily="34" charset="0"/>
              </a:rPr>
              <a:t>Cuckoo</a:t>
            </a:r>
            <a:r>
              <a:rPr lang="es-EC" sz="2400" b="1" dirty="0" smtClean="0">
                <a:solidFill>
                  <a:schemeClr val="bg1"/>
                </a:solidFill>
                <a:latin typeface="Calibri" panose="020F0502020204030204" pitchFamily="34" charset="0"/>
              </a:rPr>
              <a:t> </a:t>
            </a:r>
            <a:r>
              <a:rPr lang="es-EC" sz="2400" b="1" dirty="0" err="1" smtClean="0">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2" name="Rectángulo 1"/>
          <p:cNvSpPr/>
          <p:nvPr/>
        </p:nvSpPr>
        <p:spPr>
          <a:xfrm>
            <a:off x="1402080" y="711593"/>
            <a:ext cx="9339072" cy="1569660"/>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Pájaro Cuco:</a:t>
            </a:r>
          </a:p>
          <a:p>
            <a:pPr algn="just"/>
            <a:r>
              <a:rPr lang="es-ES" dirty="0">
                <a:latin typeface="Times New Roman" panose="02020603050405020304" pitchFamily="18" charset="0"/>
                <a:cs typeface="Times New Roman" panose="02020603050405020304" pitchFamily="18" charset="0"/>
              </a:rPr>
              <a:t>Los pájaros cucos son una familia de aves de mediano tamaño, </a:t>
            </a:r>
            <a:r>
              <a:rPr lang="es-ES" dirty="0" smtClean="0">
                <a:latin typeface="Times New Roman" panose="02020603050405020304" pitchFamily="18" charset="0"/>
                <a:cs typeface="Times New Roman" panose="02020603050405020304" pitchFamily="18" charset="0"/>
              </a:rPr>
              <a:t>que </a:t>
            </a:r>
            <a:r>
              <a:rPr lang="es-ES" dirty="0">
                <a:latin typeface="Times New Roman" panose="02020603050405020304" pitchFamily="18" charset="0"/>
                <a:cs typeface="Times New Roman" panose="02020603050405020304" pitchFamily="18" charset="0"/>
              </a:rPr>
              <a:t>se caracterizan por que varias de estas especies </a:t>
            </a:r>
            <a:r>
              <a:rPr lang="es-ES" dirty="0" smtClean="0">
                <a:latin typeface="Times New Roman" panose="02020603050405020304" pitchFamily="18" charset="0"/>
                <a:cs typeface="Times New Roman" panose="02020603050405020304" pitchFamily="18" charset="0"/>
              </a:rPr>
              <a:t>practican </a:t>
            </a:r>
            <a:r>
              <a:rPr lang="es-ES" dirty="0">
                <a:latin typeface="Times New Roman" panose="02020603050405020304" pitchFamily="18" charset="0"/>
                <a:cs typeface="Times New Roman" panose="02020603050405020304" pitchFamily="18" charset="0"/>
              </a:rPr>
              <a:t>el parasitismo de puesta, ya que depositan sus huevos en nidos de otras especies y dejan que estos sean criados por las mismas, eliminando así la necesidad de alimentar y cuidar de sus propias crías.</a:t>
            </a:r>
            <a:endParaRPr lang="es-ES" dirty="0" smtClean="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17" y="2574563"/>
            <a:ext cx="3756711" cy="3129607"/>
          </a:xfrm>
          <a:prstGeom prst="rect">
            <a:avLst/>
          </a:prstGeom>
        </p:spPr>
      </p:pic>
      <p:sp>
        <p:nvSpPr>
          <p:cNvPr id="7" name="Rectángulo 6"/>
          <p:cNvSpPr/>
          <p:nvPr/>
        </p:nvSpPr>
        <p:spPr>
          <a:xfrm>
            <a:off x="5453565" y="2452645"/>
            <a:ext cx="5372931" cy="3693319"/>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Para ello, la hembra Cuco deposita su huevo en el nido ocupado, y picotea o tira del nido los huevos del anfitrión, por lo que este no suele darse cuenta del infiltrado en su nido</a:t>
            </a:r>
            <a:r>
              <a:rPr lang="es-ES" dirty="0" smtClean="0">
                <a:latin typeface="Times New Roman" panose="02020603050405020304" pitchFamily="18" charset="0"/>
                <a:cs typeface="Times New Roman" panose="02020603050405020304" pitchFamily="18" charset="0"/>
              </a:rPr>
              <a:t>.</a:t>
            </a:r>
          </a:p>
          <a:p>
            <a:pPr algn="just"/>
            <a:endParaRPr lang="es-ES" dirty="0" smtClean="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Los huevos de la hembra Cuco tienen diversos patrones de color, por lo que esta escoge los nidos de las especies de pájaro cuyo patrón de color mimeticen </a:t>
            </a:r>
            <a:r>
              <a:rPr lang="es-ES" dirty="0" smtClean="0">
                <a:latin typeface="Times New Roman" panose="02020603050405020304" pitchFamily="18" charset="0"/>
                <a:cs typeface="Times New Roman" panose="02020603050405020304" pitchFamily="18" charset="0"/>
              </a:rPr>
              <a:t>mejor</a:t>
            </a:r>
          </a:p>
          <a:p>
            <a:pPr algn="just"/>
            <a:r>
              <a:rPr lang="es-ES" dirty="0">
                <a:latin typeface="Times New Roman" panose="02020603050405020304" pitchFamily="18" charset="0"/>
                <a:cs typeface="Times New Roman" panose="02020603050405020304" pitchFamily="18" charset="0"/>
              </a:rPr>
              <a:t>Al poco tiempo de nacida, la cría de cuco suele arrojar del nido al resto de crías y huevos empujándolos con su espalda, a fin de recibir todo el alimento y cuidado de sus padres adoptivos, hasta que este alcanza un tamaño suficiente para abandonar el nido</a:t>
            </a:r>
            <a:endParaRPr lang="es-E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0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10796790" cy="2031325"/>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El éxito reproductivo de los pájaros cuco se basa en el mimetismo de sus huevos con las especies hospedadoras, respecto al tamaño y fenotipo de colores de sus huevos. Según análisis de ADN, se piensa que esto ocurre gracias a factores genéticos heredados de la madre y que pasan de generación en generación a sus </a:t>
            </a:r>
            <a:r>
              <a:rPr lang="es-ES" dirty="0" smtClean="0">
                <a:latin typeface="Times New Roman" panose="02020603050405020304" pitchFamily="18" charset="0"/>
                <a:cs typeface="Times New Roman" panose="02020603050405020304" pitchFamily="18" charset="0"/>
              </a:rPr>
              <a:t>crías.</a:t>
            </a:r>
            <a:endParaRPr lang="es-ES" dirty="0" smtClean="0">
              <a:latin typeface="Times New Roman" panose="02020603050405020304" pitchFamily="18" charset="0"/>
              <a:cs typeface="Times New Roman" panose="02020603050405020304" pitchFamily="18" charset="0"/>
            </a:endParaRPr>
          </a:p>
          <a:p>
            <a:pPr algn="just"/>
            <a:endParaRPr lang="es-EC" dirty="0" smtClean="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L</a:t>
            </a:r>
            <a:r>
              <a:rPr lang="es-ES" dirty="0" smtClean="0">
                <a:latin typeface="Times New Roman" panose="02020603050405020304" pitchFamily="18" charset="0"/>
                <a:cs typeface="Times New Roman" panose="02020603050405020304" pitchFamily="18" charset="0"/>
              </a:rPr>
              <a:t>as </a:t>
            </a:r>
            <a:r>
              <a:rPr lang="es-ES" dirty="0">
                <a:latin typeface="Times New Roman" panose="02020603050405020304" pitchFamily="18" charset="0"/>
                <a:cs typeface="Times New Roman" panose="02020603050405020304" pitchFamily="18" charset="0"/>
              </a:rPr>
              <a:t>hembras cuco pueden producen hasta 25 huevos que serán colocados de uno en uno en distintos nidos previamente seleccionados. Los huevos parásitos tienen un diseño y colores similares a los propios del ave propietaria del nido. Si esta especie no detecta la intrusión, incubará el huevo durante 12 </a:t>
            </a:r>
            <a:r>
              <a:rPr lang="es-ES" dirty="0" err="1" smtClean="0">
                <a:latin typeface="Times New Roman" panose="02020603050405020304" pitchFamily="18" charset="0"/>
                <a:cs typeface="Times New Roman" panose="02020603050405020304" pitchFamily="18" charset="0"/>
              </a:rPr>
              <a:t>dias</a:t>
            </a:r>
            <a:endParaRPr lang="es-EC"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028" y="3283057"/>
            <a:ext cx="3499104" cy="2303577"/>
          </a:xfrm>
          <a:prstGeom prst="rect">
            <a:avLst/>
          </a:prstGeom>
        </p:spPr>
      </p:pic>
      <p:sp>
        <p:nvSpPr>
          <p:cNvPr id="8" name="Rectángulo 7"/>
          <p:cNvSpPr/>
          <p:nvPr/>
        </p:nvSpPr>
        <p:spPr>
          <a:xfrm>
            <a:off x="910106" y="3283057"/>
            <a:ext cx="6618454" cy="1477328"/>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La estancia del cuco en el nido tiene una duración de 13 a 20 días, antes de que este pueda emprender una vida independiente. Finalmente, cada hembra cuco se especializa en parasitar una especie de ave en concreto, generalmente la misma que lo crio, por lo que sus huevos tienen un parecido extraordinario con los del anfitrión</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6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10123654" cy="1938992"/>
          </a:xfrm>
          <a:prstGeom prst="rect">
            <a:avLst/>
          </a:prstGeom>
        </p:spPr>
        <p:txBody>
          <a:bodyPr wrap="square">
            <a:spAutoFit/>
          </a:bodyPr>
          <a:lstStyle/>
          <a:p>
            <a:pPr algn="just"/>
            <a:r>
              <a:rPr lang="es-ES" sz="2400" b="1" dirty="0" smtClean="0">
                <a:latin typeface="Times New Roman" panose="02020603050405020304" pitchFamily="18" charset="0"/>
                <a:cs typeface="Times New Roman" panose="02020603050405020304" pitchFamily="18" charset="0"/>
              </a:rPr>
              <a:t>Vuelos de Levy</a:t>
            </a:r>
          </a:p>
          <a:p>
            <a:pPr algn="just"/>
            <a:endParaRPr lang="es-ES" sz="2400" b="1"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Los vuelos de </a:t>
            </a:r>
            <a:r>
              <a:rPr lang="es-ES" dirty="0" err="1">
                <a:latin typeface="Times New Roman" panose="02020603050405020304" pitchFamily="18" charset="0"/>
                <a:cs typeface="Times New Roman" panose="02020603050405020304" pitchFamily="18" charset="0"/>
              </a:rPr>
              <a:t>Lévy</a:t>
            </a:r>
            <a:r>
              <a:rPr lang="es-ES" dirty="0">
                <a:latin typeface="Times New Roman" panose="02020603050405020304" pitchFamily="18" charset="0"/>
                <a:cs typeface="Times New Roman" panose="02020603050405020304" pitchFamily="18" charset="0"/>
              </a:rPr>
              <a:t> es una técnica capaz de representar la forma en que varios animales e insectos exploran una determinada área mediante desplazamientos en línea recta, marcados por abruptos cambios de dirección. Esta técnica presenta un recorrido aleatorio, cuya longitud de desplazamiento se extrae de una distribución de </a:t>
            </a:r>
            <a:r>
              <a:rPr lang="es-ES" dirty="0" err="1">
                <a:latin typeface="Times New Roman" panose="02020603050405020304" pitchFamily="18" charset="0"/>
                <a:cs typeface="Times New Roman" panose="02020603050405020304" pitchFamily="18" charset="0"/>
              </a:rPr>
              <a:t>Lévy</a:t>
            </a:r>
            <a:r>
              <a:rPr lang="es-ES" dirty="0">
                <a:latin typeface="Times New Roman" panose="02020603050405020304" pitchFamily="18" charset="0"/>
                <a:cs typeface="Times New Roman" panose="02020603050405020304" pitchFamily="18" charset="0"/>
              </a:rPr>
              <a:t> con varianza y media infinita</a:t>
            </a:r>
            <a:r>
              <a:rPr lang="es-ES" dirty="0" smtClean="0">
                <a:latin typeface="Times New Roman" panose="02020603050405020304" pitchFamily="18" charset="0"/>
                <a:cs typeface="Times New Roman" panose="02020603050405020304" pitchFamily="18" charset="0"/>
              </a:rPr>
              <a:t>.</a:t>
            </a:r>
          </a:p>
        </p:txBody>
      </p:sp>
      <p:sp>
        <p:nvSpPr>
          <p:cNvPr id="5" name="Rectángulo 4"/>
          <p:cNvSpPr/>
          <p:nvPr/>
        </p:nvSpPr>
        <p:spPr>
          <a:xfrm>
            <a:off x="910106" y="2821977"/>
            <a:ext cx="6096000" cy="2031325"/>
          </a:xfrm>
          <a:prstGeom prst="rect">
            <a:avLst/>
          </a:prstGeom>
        </p:spPr>
        <p:txBody>
          <a:bodyPr>
            <a:spAutoFit/>
          </a:bodyPr>
          <a:lstStyle/>
          <a:p>
            <a:pPr algn="just"/>
            <a:r>
              <a:rPr lang="es-ES" dirty="0">
                <a:latin typeface="Times New Roman" panose="02020603050405020304" pitchFamily="18" charset="0"/>
                <a:cs typeface="Times New Roman" panose="02020603050405020304" pitchFamily="18" charset="0"/>
              </a:rPr>
              <a:t>El éxito de esta técnica se basa en que un porcentaje de los nuevos movimientos dependen del desempeño de las mejores soluciones obtenidas hasta el momento, acelerando el proceso de búsqueda, pero sin descuidar el porcentaje restante encargado de generar movimientos al azar y lejos de la solución actual, con el fin de asegurar una exploración eficiente sin estancarse en soluciones locales</a:t>
            </a:r>
            <a:endParaRPr lang="es-EC" dirty="0">
              <a:latin typeface="Times New Roman" panose="02020603050405020304" pitchFamily="18" charset="0"/>
              <a:cs typeface="Times New Roman" panose="02020603050405020304" pitchFamily="18" charset="0"/>
            </a:endParaRPr>
          </a:p>
        </p:txBody>
      </p:sp>
      <p:sp>
        <p:nvSpPr>
          <p:cNvPr id="9" name="Rectángulo 8"/>
          <p:cNvSpPr/>
          <p:nvPr/>
        </p:nvSpPr>
        <p:spPr>
          <a:xfrm>
            <a:off x="7641857" y="2650584"/>
            <a:ext cx="3681984" cy="367853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473" y="2747819"/>
            <a:ext cx="3681984" cy="3581305"/>
          </a:xfrm>
          <a:prstGeom prst="rect">
            <a:avLst/>
          </a:prstGeom>
        </p:spPr>
      </p:pic>
    </p:spTree>
    <p:extLst>
      <p:ext uri="{BB962C8B-B14F-4D97-AF65-F5344CB8AC3E}">
        <p14:creationId xmlns:p14="http://schemas.microsoft.com/office/powerpoint/2010/main" val="8720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6685510" cy="5170646"/>
          </a:xfrm>
          <a:prstGeom prst="rect">
            <a:avLst/>
          </a:prstGeom>
        </p:spPr>
        <p:txBody>
          <a:bodyPr wrap="square">
            <a:spAutoFit/>
          </a:bodyPr>
          <a:lstStyle/>
          <a:p>
            <a:pPr algn="just"/>
            <a:r>
              <a:rPr lang="es-ES" sz="2400" b="1" dirty="0">
                <a:latin typeface="Times New Roman" panose="02020603050405020304" pitchFamily="18" charset="0"/>
                <a:cs typeface="Times New Roman" panose="02020603050405020304" pitchFamily="18" charset="0"/>
              </a:rPr>
              <a:t>Inicializar nidos con huevos</a:t>
            </a:r>
            <a:r>
              <a:rPr lang="es-ES" sz="2400" b="1" dirty="0" smtClean="0">
                <a:latin typeface="Times New Roman" panose="02020603050405020304" pitchFamily="18" charset="0"/>
                <a:cs typeface="Times New Roman" panose="02020603050405020304" pitchFamily="18" charset="0"/>
              </a:rPr>
              <a:t>.</a:t>
            </a:r>
          </a:p>
          <a:p>
            <a:pPr algn="just"/>
            <a:r>
              <a:rPr lang="es-ES" dirty="0" smtClean="0">
                <a:latin typeface="Times New Roman" panose="02020603050405020304" pitchFamily="18" charset="0"/>
                <a:cs typeface="Times New Roman" panose="02020603050405020304" pitchFamily="18" charset="0"/>
              </a:rPr>
              <a:t>La </a:t>
            </a:r>
            <a:r>
              <a:rPr lang="es-ES" dirty="0">
                <a:latin typeface="Times New Roman" panose="02020603050405020304" pitchFamily="18" charset="0"/>
                <a:cs typeface="Times New Roman" panose="02020603050405020304" pitchFamily="18" charset="0"/>
              </a:rPr>
              <a:t>inicialización nidos con huevos hace referencia de la población inicial de posibles soluciones con las que vamos a trabajar, en la cual cada huevo anfitrión representa una </a:t>
            </a:r>
            <a:r>
              <a:rPr lang="es-ES" dirty="0" smtClean="0">
                <a:latin typeface="Times New Roman" panose="02020603050405020304" pitchFamily="18" charset="0"/>
                <a:cs typeface="Times New Roman" panose="02020603050405020304" pitchFamily="18" charset="0"/>
              </a:rPr>
              <a:t>solución. Esta </a:t>
            </a:r>
            <a:r>
              <a:rPr lang="es-ES" dirty="0">
                <a:latin typeface="Times New Roman" panose="02020603050405020304" pitchFamily="18" charset="0"/>
                <a:cs typeface="Times New Roman" panose="02020603050405020304" pitchFamily="18" charset="0"/>
              </a:rPr>
              <a:t>población se escoge generando un conjunto de soluciones o huevos aleatorios para cada nido</a:t>
            </a:r>
            <a:r>
              <a:rPr lang="es-ES" dirty="0" smtClean="0">
                <a:latin typeface="Times New Roman" panose="02020603050405020304" pitchFamily="18" charset="0"/>
                <a:cs typeface="Times New Roman" panose="02020603050405020304" pitchFamily="18" charset="0"/>
              </a:rPr>
              <a:t>.</a:t>
            </a:r>
          </a:p>
          <a:p>
            <a:pPr algn="just"/>
            <a:endParaRPr lang="es-EC" sz="2400" b="1" dirty="0" smtClean="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Poner huevos en diferentes nidos</a:t>
            </a:r>
          </a:p>
          <a:p>
            <a:pPr algn="just"/>
            <a:r>
              <a:rPr lang="es-ES" dirty="0">
                <a:latin typeface="Times New Roman" panose="02020603050405020304" pitchFamily="18" charset="0"/>
                <a:cs typeface="Times New Roman" panose="02020603050405020304" pitchFamily="18" charset="0"/>
              </a:rPr>
              <a:t>Podemos aplicar la técnica de vuelo de </a:t>
            </a:r>
            <a:r>
              <a:rPr lang="es-ES" dirty="0" err="1">
                <a:latin typeface="Times New Roman" panose="02020603050405020304" pitchFamily="18" charset="0"/>
                <a:cs typeface="Times New Roman" panose="02020603050405020304" pitchFamily="18" charset="0"/>
              </a:rPr>
              <a:t>Lévy</a:t>
            </a:r>
            <a:r>
              <a:rPr lang="es-ES" dirty="0">
                <a:latin typeface="Times New Roman" panose="02020603050405020304" pitchFamily="18" charset="0"/>
                <a:cs typeface="Times New Roman" panose="02020603050405020304" pitchFamily="18" charset="0"/>
              </a:rPr>
              <a:t> para abarcar cada nido dentro del área de interés, obteniendo un nuevo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encargado de colocar una nueva solución en los nidos seleccionados. </a:t>
            </a:r>
            <a:endParaRPr lang="es-ES" dirty="0" smtClean="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Detección y eliminación de huevos</a:t>
            </a:r>
          </a:p>
          <a:p>
            <a:pPr algn="just"/>
            <a:r>
              <a:rPr lang="es-ES" dirty="0">
                <a:latin typeface="Times New Roman" panose="02020603050405020304" pitchFamily="18" charset="0"/>
                <a:cs typeface="Times New Roman" panose="02020603050405020304" pitchFamily="18" charset="0"/>
              </a:rPr>
              <a:t>Una fracción de huevos con el menor desempeño cuenta con una mayor probabilidad de ser rechazados. En base a este valor, cierta cantidad de huevos serán detectados y sus nidos serán abandonados para dar origen a la construcción de nuevos nidos.</a:t>
            </a:r>
            <a:endParaRPr lang="es-EC"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616" y="540201"/>
            <a:ext cx="4037171" cy="6441122"/>
          </a:xfrm>
          <a:prstGeom prst="rect">
            <a:avLst/>
          </a:prstGeom>
        </p:spPr>
      </p:pic>
    </p:spTree>
    <p:extLst>
      <p:ext uri="{BB962C8B-B14F-4D97-AF65-F5344CB8AC3E}">
        <p14:creationId xmlns:p14="http://schemas.microsoft.com/office/powerpoint/2010/main" val="22378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6685510" cy="5355312"/>
          </a:xfrm>
          <a:prstGeom prst="rect">
            <a:avLst/>
          </a:prstGeom>
        </p:spPr>
        <p:txBody>
          <a:bodyPr wrap="square">
            <a:spAutoFit/>
          </a:bodyPr>
          <a:lstStyle/>
          <a:p>
            <a:pPr algn="just"/>
            <a:r>
              <a:rPr lang="es-ES" sz="2400" b="1" dirty="0">
                <a:latin typeface="Times New Roman" panose="02020603050405020304" pitchFamily="18" charset="0"/>
                <a:cs typeface="Times New Roman" panose="02020603050405020304" pitchFamily="18" charset="0"/>
              </a:rPr>
              <a:t>Verificación de supervivencia de los huevos</a:t>
            </a:r>
          </a:p>
          <a:p>
            <a:pPr algn="just"/>
            <a:r>
              <a:rPr lang="es-ES" dirty="0">
                <a:latin typeface="Times New Roman" panose="02020603050405020304" pitchFamily="18" charset="0"/>
                <a:cs typeface="Times New Roman" panose="02020603050405020304" pitchFamily="18" charset="0"/>
              </a:rPr>
              <a:t>Para verificar la supervivencia de los huevos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en cada nido, se procede a la comparación del desempeño de los huevos anfitriones con los huevos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Si el huevo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presenta un desempeño mayor al obtenido por los huevos anfitriones del nido, este irá </a:t>
            </a:r>
            <a:r>
              <a:rPr lang="es-ES" dirty="0" err="1" smtClean="0">
                <a:latin typeface="Times New Roman" panose="02020603050405020304" pitchFamily="18" charset="0"/>
                <a:cs typeface="Times New Roman" panose="02020603050405020304" pitchFamily="18" charset="0"/>
              </a:rPr>
              <a:t>remplazandolos</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hasta convertirse en la única solución del nido</a:t>
            </a:r>
            <a:r>
              <a:rPr lang="es-ES" dirty="0" smtClean="0">
                <a:latin typeface="Times New Roman" panose="02020603050405020304" pitchFamily="18" charset="0"/>
                <a:cs typeface="Times New Roman" panose="02020603050405020304" pitchFamily="18" charset="0"/>
              </a:rPr>
              <a:t>.</a:t>
            </a:r>
          </a:p>
          <a:p>
            <a:pPr algn="just"/>
            <a:endParaRPr lang="es-EC" dirty="0" smtClean="0">
              <a:latin typeface="Times New Roman" panose="02020603050405020304" pitchFamily="18" charset="0"/>
              <a:cs typeface="Times New Roman" panose="02020603050405020304" pitchFamily="18" charset="0"/>
            </a:endParaRPr>
          </a:p>
          <a:p>
            <a:pPr algn="just"/>
            <a:r>
              <a:rPr lang="es-ES" sz="2400" b="1" dirty="0" smtClean="0">
                <a:latin typeface="Times New Roman" panose="02020603050405020304" pitchFamily="18" charset="0"/>
                <a:cs typeface="Times New Roman" panose="02020603050405020304" pitchFamily="18" charset="0"/>
              </a:rPr>
              <a:t>Detección </a:t>
            </a:r>
            <a:r>
              <a:rPr lang="es-ES" sz="2400" b="1" dirty="0">
                <a:latin typeface="Times New Roman" panose="02020603050405020304" pitchFamily="18" charset="0"/>
                <a:cs typeface="Times New Roman" panose="02020603050405020304" pitchFamily="18" charset="0"/>
              </a:rPr>
              <a:t>de los mejores nidos</a:t>
            </a:r>
          </a:p>
          <a:p>
            <a:pPr algn="just"/>
            <a:r>
              <a:rPr lang="es-ES" dirty="0">
                <a:latin typeface="Times New Roman" panose="02020603050405020304" pitchFamily="18" charset="0"/>
                <a:cs typeface="Times New Roman" panose="02020603050405020304" pitchFamily="18" charset="0"/>
              </a:rPr>
              <a:t>Con la ayuda del desempeño calculado en cada nido, podemos seleccionar los más adecuados para la reproducción del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y definir las áreas donde el algoritmo presenta las mejores soluciones al problema</a:t>
            </a:r>
            <a:r>
              <a:rPr lang="es-ES" dirty="0" smtClean="0">
                <a:latin typeface="Times New Roman" panose="02020603050405020304" pitchFamily="18" charset="0"/>
                <a:cs typeface="Times New Roman" panose="02020603050405020304" pitchFamily="18" charset="0"/>
              </a:rPr>
              <a:t>.</a:t>
            </a:r>
          </a:p>
          <a:p>
            <a:pPr algn="just"/>
            <a:endParaRPr lang="es-ES" dirty="0" smtClean="0">
              <a:latin typeface="Times New Roman" panose="02020603050405020304" pitchFamily="18" charset="0"/>
              <a:cs typeface="Times New Roman" panose="02020603050405020304" pitchFamily="18" charset="0"/>
            </a:endParaRPr>
          </a:p>
          <a:p>
            <a:pPr algn="just"/>
            <a:r>
              <a:rPr lang="es-ES" sz="2400" b="1" dirty="0">
                <a:latin typeface="Times New Roman" panose="02020603050405020304" pitchFamily="18" charset="0"/>
                <a:cs typeface="Times New Roman" panose="02020603050405020304" pitchFamily="18" charset="0"/>
              </a:rPr>
              <a:t>Traslado de </a:t>
            </a:r>
            <a:r>
              <a:rPr lang="es-ES" sz="2400" b="1" dirty="0" err="1">
                <a:latin typeface="Times New Roman" panose="02020603050405020304" pitchFamily="18" charset="0"/>
                <a:cs typeface="Times New Roman" panose="02020603050405020304" pitchFamily="18" charset="0"/>
              </a:rPr>
              <a:t>Cuckos</a:t>
            </a:r>
            <a:r>
              <a:rPr lang="es-ES" sz="2400" b="1" dirty="0">
                <a:latin typeface="Times New Roman" panose="02020603050405020304" pitchFamily="18" charset="0"/>
                <a:cs typeface="Times New Roman" panose="02020603050405020304" pitchFamily="18" charset="0"/>
              </a:rPr>
              <a:t> al mejor ambiente</a:t>
            </a:r>
          </a:p>
          <a:p>
            <a:pPr algn="just"/>
            <a:r>
              <a:rPr lang="es-ES" dirty="0">
                <a:latin typeface="Times New Roman" panose="02020603050405020304" pitchFamily="18" charset="0"/>
                <a:cs typeface="Times New Roman" panose="02020603050405020304" pitchFamily="18" charset="0"/>
              </a:rPr>
              <a:t>Una vez identificados los mejores nidos, podemos trasladar a los siguientes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a las áreas contenedoras de las mejores soluciones, con el fin de que el algoritmo converja en cada iteración hacia la mejor solución posible.</a:t>
            </a:r>
            <a:endParaRPr lang="es-EC"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616" y="540201"/>
            <a:ext cx="4037171" cy="6441122"/>
          </a:xfrm>
          <a:prstGeom prst="rect">
            <a:avLst/>
          </a:prstGeom>
        </p:spPr>
      </p:pic>
    </p:spTree>
    <p:extLst>
      <p:ext uri="{BB962C8B-B14F-4D97-AF65-F5344CB8AC3E}">
        <p14:creationId xmlns:p14="http://schemas.microsoft.com/office/powerpoint/2010/main" val="3876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Implementación de los Algoritmos</a:t>
            </a:r>
            <a:endParaRPr lang="es-EC" dirty="0"/>
          </a:p>
        </p:txBody>
      </p:sp>
    </p:spTree>
    <p:extLst>
      <p:ext uri="{BB962C8B-B14F-4D97-AF65-F5344CB8AC3E}">
        <p14:creationId xmlns:p14="http://schemas.microsoft.com/office/powerpoint/2010/main" val="4046646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Modelado de la planta</a:t>
            </a:r>
            <a:endParaRPr lang="es-EC" sz="2400" b="1" dirty="0">
              <a:solidFill>
                <a:schemeClr val="bg1"/>
              </a:solidFill>
              <a:latin typeface="Calibri" panose="020F0502020204030204" pitchFamily="34" charset="0"/>
            </a:endParaRPr>
          </a:p>
        </p:txBody>
      </p:sp>
      <p:sp>
        <p:nvSpPr>
          <p:cNvPr id="6" name="Rectángulo 5"/>
          <p:cNvSpPr/>
          <p:nvPr/>
        </p:nvSpPr>
        <p:spPr>
          <a:xfrm>
            <a:off x="525325" y="1165086"/>
            <a:ext cx="10863618" cy="923330"/>
          </a:xfrm>
          <a:prstGeom prst="rect">
            <a:avLst/>
          </a:prstGeom>
        </p:spPr>
        <p:txBody>
          <a:bodyPr wrap="square">
            <a:spAutoFit/>
          </a:bodyPr>
          <a:lstStyle/>
          <a:p>
            <a:pPr algn="just"/>
            <a:r>
              <a:rPr lang="es-ES" dirty="0" smtClean="0">
                <a:latin typeface="Times New Roman" panose="02020603050405020304" pitchFamily="18" charset="0"/>
              </a:rPr>
              <a:t>Se </a:t>
            </a:r>
            <a:r>
              <a:rPr lang="es-ES" dirty="0">
                <a:latin typeface="Times New Roman" panose="02020603050405020304" pitchFamily="18" charset="0"/>
              </a:rPr>
              <a:t>ha planteado la implementación de dichos controladores en el módulo PCT-2 (módulo de temperatura de flujo de aire), disponible en el laboratorio de instrumentación de la Universidad de las Fuerzas Armadas ESPE, para lo cual es necesario obtener un modelo matemático que permita a los algoritmos planteados encontrar el mejor controlador </a:t>
            </a:r>
            <a:endParaRPr lang="en-US" dirty="0"/>
          </a:p>
        </p:txBody>
      </p:sp>
      <p:pic>
        <p:nvPicPr>
          <p:cNvPr id="4" name="Imagen 3"/>
          <p:cNvPicPr>
            <a:picLocks noChangeAspect="1"/>
          </p:cNvPicPr>
          <p:nvPr/>
        </p:nvPicPr>
        <p:blipFill>
          <a:blip r:embed="rId3"/>
          <a:stretch>
            <a:fillRect/>
          </a:stretch>
        </p:blipFill>
        <p:spPr>
          <a:xfrm>
            <a:off x="525325" y="2525488"/>
            <a:ext cx="4944093" cy="3179276"/>
          </a:xfrm>
          <a:prstGeom prst="rect">
            <a:avLst/>
          </a:prstGeom>
        </p:spPr>
      </p:pic>
      <p:sp>
        <p:nvSpPr>
          <p:cNvPr id="9" name="Rectángulo 8"/>
          <p:cNvSpPr/>
          <p:nvPr/>
        </p:nvSpPr>
        <p:spPr>
          <a:xfrm>
            <a:off x="5730257" y="2525488"/>
            <a:ext cx="5658686" cy="3524042"/>
          </a:xfrm>
          <a:prstGeom prst="rect">
            <a:avLst/>
          </a:prstGeom>
        </p:spPr>
        <p:txBody>
          <a:bodyPr wrap="square">
            <a:spAutoFit/>
          </a:bodyPr>
          <a:lstStyle/>
          <a:p>
            <a:pPr marL="342900" lvl="0" indent="-342900" algn="just">
              <a:spcBef>
                <a:spcPts val="1800"/>
              </a:spcBef>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Elemento primario y de medición: </a:t>
            </a:r>
            <a:r>
              <a:rPr lang="es-ES" sz="1600" dirty="0">
                <a:latin typeface="Times New Roman" panose="02020603050405020304" pitchFamily="18" charset="0"/>
                <a:ea typeface="Times New Roman" panose="02020603050405020304" pitchFamily="18" charset="0"/>
              </a:rPr>
              <a:t>Sensor-trasmisor de temperatura IC de estado sólido. Este componente realiza la medición de temperatura (20 – 70 [°C]) y entrega un voltaje de salida lineal (0 – 5 [V]) hacia el controlador</a:t>
            </a:r>
            <a:r>
              <a:rPr lang="es-ES" sz="1600" dirty="0" smtClean="0">
                <a:latin typeface="Times New Roman" panose="02020603050405020304" pitchFamily="18" charset="0"/>
                <a:ea typeface="Times New Roman" panose="02020603050405020304" pitchFamily="18" charset="0"/>
              </a:rPr>
              <a:t>.</a:t>
            </a:r>
          </a:p>
          <a:p>
            <a:pPr marL="342900" lvl="0" indent="-342900" algn="just">
              <a:spcBef>
                <a:spcPts val="1800"/>
              </a:spcBef>
              <a:spcAft>
                <a:spcPts val="0"/>
              </a:spcAft>
              <a:buFont typeface="Symbol" panose="05050102010706020507" pitchFamily="18" charset="2"/>
              <a:buChar char=""/>
            </a:pPr>
            <a:endParaRPr lang="en-US"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Controlador: </a:t>
            </a:r>
            <a:r>
              <a:rPr lang="es-ES" sz="1600" dirty="0" err="1">
                <a:latin typeface="Times New Roman" panose="02020603050405020304" pitchFamily="18" charset="0"/>
                <a:ea typeface="Times New Roman" panose="02020603050405020304" pitchFamily="18" charset="0"/>
              </a:rPr>
              <a:t>Arduino</a:t>
            </a:r>
            <a:r>
              <a:rPr lang="es-ES" sz="1600" dirty="0">
                <a:latin typeface="Times New Roman" panose="02020603050405020304" pitchFamily="18" charset="0"/>
                <a:ea typeface="Times New Roman" panose="02020603050405020304" pitchFamily="18" charset="0"/>
              </a:rPr>
              <a:t> UNO. Este componente cuenta con una serie de entradas y salidas analógicas, encargadas de recibir la medida otorgada por el elemento primario y entregar una salida de control en escala de (0 – 5 [V</a:t>
            </a:r>
            <a:r>
              <a:rPr lang="es-ES" sz="1600" dirty="0" smtClean="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endParaRPr lang="en-US" sz="1600" dirty="0">
              <a:latin typeface="Times New Roman" panose="02020603050405020304" pitchFamily="18" charset="0"/>
              <a:ea typeface="Times New Roman" panose="02020603050405020304" pitchFamily="18" charset="0"/>
            </a:endParaRPr>
          </a:p>
          <a:p>
            <a:pPr marL="342900" lvl="0" indent="-342900" algn="just">
              <a:spcAft>
                <a:spcPts val="1800"/>
              </a:spcAft>
              <a:buFont typeface="Symbol" panose="05050102010706020507" pitchFamily="18" charset="2"/>
              <a:buChar char=""/>
            </a:pPr>
            <a:r>
              <a:rPr lang="es-ES" sz="1600" b="1" dirty="0">
                <a:latin typeface="Times New Roman" panose="02020603050405020304" pitchFamily="18" charset="0"/>
                <a:ea typeface="Times New Roman" panose="02020603050405020304" pitchFamily="18" charset="0"/>
              </a:rPr>
              <a:t>Actuador: </a:t>
            </a:r>
            <a:r>
              <a:rPr lang="es-ES" sz="1600" dirty="0">
                <a:latin typeface="Times New Roman" panose="02020603050405020304" pitchFamily="18" charset="0"/>
                <a:ea typeface="Times New Roman" panose="02020603050405020304" pitchFamily="18" charset="0"/>
              </a:rPr>
              <a:t>Módulo </a:t>
            </a:r>
            <a:r>
              <a:rPr lang="es-ES" sz="1600" dirty="0" err="1">
                <a:latin typeface="Times New Roman" panose="02020603050405020304" pitchFamily="18" charset="0"/>
                <a:ea typeface="Times New Roman" panose="02020603050405020304" pitchFamily="18" charset="0"/>
              </a:rPr>
              <a:t>Degem</a:t>
            </a:r>
            <a:r>
              <a:rPr lang="es-ES" sz="1600" dirty="0">
                <a:latin typeface="Times New Roman" panose="02020603050405020304" pitchFamily="18" charset="0"/>
                <a:ea typeface="Times New Roman" panose="02020603050405020304" pitchFamily="18" charset="0"/>
              </a:rPr>
              <a:t> PCT-2. Corresponde al calentador eléctrico de temperatura de acuerdo a la entrada otorgada por el controlador en un rango de 0 – 5 [V].</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48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Modelado de </a:t>
            </a:r>
            <a:r>
              <a:rPr lang="es-EC" sz="2400" b="1" smtClean="0">
                <a:solidFill>
                  <a:schemeClr val="bg1"/>
                </a:solidFill>
                <a:latin typeface="Calibri" panose="020F0502020204030204" pitchFamily="34" charset="0"/>
              </a:rPr>
              <a:t>la planta</a:t>
            </a:r>
            <a:endParaRPr lang="es-EC" sz="2400" b="1" dirty="0">
              <a:solidFill>
                <a:schemeClr val="bg1"/>
              </a:solidFill>
              <a:latin typeface="Calibri" panose="020F0502020204030204" pitchFamily="34" charset="0"/>
            </a:endParaRP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l="7788" r="6845"/>
          <a:stretch/>
        </p:blipFill>
        <p:spPr bwMode="auto">
          <a:xfrm>
            <a:off x="1334412" y="947572"/>
            <a:ext cx="9276063" cy="3294698"/>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2592667979"/>
                  </p:ext>
                </p:extLst>
              </p:nvPr>
            </p:nvGraphicFramePr>
            <p:xfrm>
              <a:off x="2297239" y="4326340"/>
              <a:ext cx="7242546" cy="2252260"/>
            </p:xfrm>
            <a:graphic>
              <a:graphicData uri="http://schemas.openxmlformats.org/drawingml/2006/table">
                <a:tbl>
                  <a:tblPr firstRow="1" firstCol="1" bandRow="1">
                    <a:tableStyleId>{073A0DAA-6AF3-43AB-8588-CEC1D06C72B9}</a:tableStyleId>
                  </a:tblPr>
                  <a:tblGrid>
                    <a:gridCol w="2094578">
                      <a:extLst>
                        <a:ext uri="{9D8B030D-6E8A-4147-A177-3AD203B41FA5}">
                          <a16:colId xmlns:a16="http://schemas.microsoft.com/office/drawing/2014/main" val="1683351637"/>
                        </a:ext>
                      </a:extLst>
                    </a:gridCol>
                    <a:gridCol w="5147968">
                      <a:extLst>
                        <a:ext uri="{9D8B030D-6E8A-4147-A177-3AD203B41FA5}">
                          <a16:colId xmlns:a16="http://schemas.microsoft.com/office/drawing/2014/main" val="1317033673"/>
                        </a:ext>
                      </a:extLst>
                    </a:gridCol>
                  </a:tblGrid>
                  <a:tr h="325649">
                    <a:tc>
                      <a:txBody>
                        <a:bodyPr/>
                        <a:lstStyle/>
                        <a:p>
                          <a:pPr marL="177800" indent="15875" algn="ctr">
                            <a:spcAft>
                              <a:spcPts val="0"/>
                            </a:spcAft>
                          </a:pPr>
                          <a:r>
                            <a:rPr lang="es-ES" sz="1800" dirty="0">
                              <a:effectLst/>
                            </a:rPr>
                            <a:t>Muestreo</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ctr">
                            <a:spcAft>
                              <a:spcPts val="0"/>
                            </a:spcAft>
                          </a:pPr>
                          <a:r>
                            <a:rPr lang="es-ES" sz="1800" dirty="0">
                              <a:effectLst/>
                            </a:rPr>
                            <a:t>Función de transferencia</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3510182"/>
                      </a:ext>
                    </a:extLst>
                  </a:tr>
                  <a:tr h="637216">
                    <a:tc>
                      <a:txBody>
                        <a:bodyPr/>
                        <a:lstStyle/>
                        <a:p>
                          <a:pPr marL="177800" indent="0" algn="ctr">
                            <a:spcAft>
                              <a:spcPts val="0"/>
                            </a:spcAft>
                          </a:pPr>
                          <a:r>
                            <a:rPr lang="es-ES" sz="1800" dirty="0">
                              <a:effectLst/>
                            </a:rPr>
                            <a:t>1</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s-ES" sz="1800">
                                        <a:effectLst/>
                                        <a:latin typeface="Cambria Math" panose="02040503050406030204" pitchFamily="18" charset="0"/>
                                      </a:rPr>
                                      <m:t>0.06022 </m:t>
                                    </m:r>
                                    <m:r>
                                      <a:rPr lang="es-ES" sz="1800">
                                        <a:effectLst/>
                                        <a:latin typeface="Cambria Math" panose="02040503050406030204" pitchFamily="18" charset="0"/>
                                      </a:rPr>
                                      <m:t>𝑠</m:t>
                                    </m:r>
                                    <m:r>
                                      <a:rPr lang="es-ES" sz="1800">
                                        <a:effectLst/>
                                        <a:latin typeface="Cambria Math" panose="02040503050406030204" pitchFamily="18" charset="0"/>
                                      </a:rPr>
                                      <m:t>+0.001021</m:t>
                                    </m:r>
                                  </m:num>
                                  <m:den>
                                    <m:sSup>
                                      <m:sSupPr>
                                        <m:ctrlPr>
                                          <a:rPr lang="en-US" sz="1800" i="1">
                                            <a:effectLst/>
                                            <a:latin typeface="Cambria Math" panose="02040503050406030204" pitchFamily="18" charset="0"/>
                                          </a:rPr>
                                        </m:ctrlPr>
                                      </m:sSupPr>
                                      <m:e>
                                        <m:r>
                                          <a:rPr lang="es-ES" sz="1800">
                                            <a:effectLst/>
                                            <a:latin typeface="Cambria Math" panose="02040503050406030204" pitchFamily="18" charset="0"/>
                                          </a:rPr>
                                          <m:t>𝑠</m:t>
                                        </m:r>
                                      </m:e>
                                      <m:sup>
                                        <m:r>
                                          <a:rPr lang="es-ES" sz="1800">
                                            <a:effectLst/>
                                            <a:latin typeface="Cambria Math" panose="02040503050406030204" pitchFamily="18" charset="0"/>
                                          </a:rPr>
                                          <m:t>2</m:t>
                                        </m:r>
                                      </m:sup>
                                    </m:sSup>
                                    <m:r>
                                      <a:rPr lang="es-ES" sz="1800">
                                        <a:effectLst/>
                                        <a:latin typeface="Cambria Math" panose="02040503050406030204" pitchFamily="18" charset="0"/>
                                      </a:rPr>
                                      <m:t>+0.07464 </m:t>
                                    </m:r>
                                    <m:r>
                                      <a:rPr lang="es-ES" sz="1800">
                                        <a:effectLst/>
                                        <a:latin typeface="Cambria Math" panose="02040503050406030204" pitchFamily="18" charset="0"/>
                                      </a:rPr>
                                      <m:t>𝑠</m:t>
                                    </m:r>
                                    <m:r>
                                      <a:rPr lang="es-ES" sz="1800">
                                        <a:effectLst/>
                                        <a:latin typeface="Cambria Math" panose="02040503050406030204" pitchFamily="18" charset="0"/>
                                      </a:rPr>
                                      <m:t>+0.0008394</m:t>
                                    </m:r>
                                  </m:den>
                                </m:f>
                              </m:oMath>
                            </m:oMathPara>
                          </a14:m>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3624521"/>
                      </a:ext>
                    </a:extLst>
                  </a:tr>
                  <a:tr h="652179">
                    <a:tc>
                      <a:txBody>
                        <a:bodyPr/>
                        <a:lstStyle/>
                        <a:p>
                          <a:pPr marL="177800" indent="15875" algn="ctr">
                            <a:spcAft>
                              <a:spcPts val="0"/>
                            </a:spcAft>
                          </a:pPr>
                          <a:r>
                            <a:rPr lang="es-ES" sz="1800" dirty="0">
                              <a:effectLst/>
                            </a:rPr>
                            <a:t>2</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s-ES" sz="1800">
                                        <a:effectLst/>
                                        <a:latin typeface="Cambria Math" panose="02040503050406030204" pitchFamily="18" charset="0"/>
                                      </a:rPr>
                                      <m:t>0.05634 </m:t>
                                    </m:r>
                                    <m:r>
                                      <a:rPr lang="es-ES" sz="1800">
                                        <a:effectLst/>
                                        <a:latin typeface="Cambria Math" panose="02040503050406030204" pitchFamily="18" charset="0"/>
                                      </a:rPr>
                                      <m:t>𝑠</m:t>
                                    </m:r>
                                    <m:r>
                                      <a:rPr lang="es-ES" sz="1800">
                                        <a:effectLst/>
                                        <a:latin typeface="Cambria Math" panose="02040503050406030204" pitchFamily="18" charset="0"/>
                                      </a:rPr>
                                      <m:t>+0.002382</m:t>
                                    </m:r>
                                  </m:num>
                                  <m:den>
                                    <m:sSup>
                                      <m:sSupPr>
                                        <m:ctrlPr>
                                          <a:rPr lang="en-US" sz="1800" i="1">
                                            <a:effectLst/>
                                            <a:latin typeface="Cambria Math" panose="02040503050406030204" pitchFamily="18" charset="0"/>
                                          </a:rPr>
                                        </m:ctrlPr>
                                      </m:sSupPr>
                                      <m:e>
                                        <m:r>
                                          <a:rPr lang="es-ES" sz="1800">
                                            <a:effectLst/>
                                            <a:latin typeface="Cambria Math" panose="02040503050406030204" pitchFamily="18" charset="0"/>
                                          </a:rPr>
                                          <m:t>𝑠</m:t>
                                        </m:r>
                                      </m:e>
                                      <m:sup>
                                        <m:r>
                                          <a:rPr lang="es-ES" sz="1800">
                                            <a:effectLst/>
                                            <a:latin typeface="Cambria Math" panose="02040503050406030204" pitchFamily="18" charset="0"/>
                                          </a:rPr>
                                          <m:t>2</m:t>
                                        </m:r>
                                      </m:sup>
                                    </m:sSup>
                                    <m:r>
                                      <a:rPr lang="es-ES" sz="1800">
                                        <a:effectLst/>
                                        <a:latin typeface="Cambria Math" panose="02040503050406030204" pitchFamily="18" charset="0"/>
                                      </a:rPr>
                                      <m:t>+0.05806 </m:t>
                                    </m:r>
                                    <m:r>
                                      <a:rPr lang="es-ES" sz="1800">
                                        <a:effectLst/>
                                        <a:latin typeface="Cambria Math" panose="02040503050406030204" pitchFamily="18" charset="0"/>
                                      </a:rPr>
                                      <m:t>𝑠</m:t>
                                    </m:r>
                                    <m:r>
                                      <a:rPr lang="es-ES" sz="1800">
                                        <a:effectLst/>
                                        <a:latin typeface="Cambria Math" panose="02040503050406030204" pitchFamily="18" charset="0"/>
                                      </a:rPr>
                                      <m:t>+0.0001839</m:t>
                                    </m:r>
                                  </m:den>
                                </m:f>
                              </m:oMath>
                            </m:oMathPara>
                          </a14:m>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5745148"/>
                      </a:ext>
                    </a:extLst>
                  </a:tr>
                  <a:tr h="637216">
                    <a:tc>
                      <a:txBody>
                        <a:bodyPr/>
                        <a:lstStyle/>
                        <a:p>
                          <a:pPr marL="177800" indent="0" algn="ctr">
                            <a:spcAft>
                              <a:spcPts val="0"/>
                            </a:spcAft>
                          </a:pPr>
                          <a:r>
                            <a:rPr lang="es-ES" sz="1800" dirty="0">
                              <a:effectLst/>
                            </a:rPr>
                            <a:t>3</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rPr>
                                    </m:ctrlPr>
                                  </m:fPr>
                                  <m:num>
                                    <m:r>
                                      <a:rPr lang="es-ES" sz="1800">
                                        <a:effectLst/>
                                        <a:latin typeface="Cambria Math" panose="02040503050406030204" pitchFamily="18" charset="0"/>
                                      </a:rPr>
                                      <m:t>0.06106 </m:t>
                                    </m:r>
                                    <m:r>
                                      <a:rPr lang="es-ES" sz="1800">
                                        <a:effectLst/>
                                        <a:latin typeface="Cambria Math" panose="02040503050406030204" pitchFamily="18" charset="0"/>
                                      </a:rPr>
                                      <m:t>𝑠</m:t>
                                    </m:r>
                                    <m:r>
                                      <a:rPr lang="es-ES" sz="1800">
                                        <a:effectLst/>
                                        <a:latin typeface="Cambria Math" panose="02040503050406030204" pitchFamily="18" charset="0"/>
                                      </a:rPr>
                                      <m:t>+0.001128</m:t>
                                    </m:r>
                                  </m:num>
                                  <m:den>
                                    <m:sSup>
                                      <m:sSupPr>
                                        <m:ctrlPr>
                                          <a:rPr lang="en-US" sz="1800" i="1">
                                            <a:effectLst/>
                                            <a:latin typeface="Cambria Math" panose="02040503050406030204" pitchFamily="18" charset="0"/>
                                          </a:rPr>
                                        </m:ctrlPr>
                                      </m:sSupPr>
                                      <m:e>
                                        <m:r>
                                          <a:rPr lang="es-ES" sz="1800">
                                            <a:effectLst/>
                                            <a:latin typeface="Cambria Math" panose="02040503050406030204" pitchFamily="18" charset="0"/>
                                          </a:rPr>
                                          <m:t>𝑠</m:t>
                                        </m:r>
                                      </m:e>
                                      <m:sup>
                                        <m:r>
                                          <a:rPr lang="es-ES" sz="1800">
                                            <a:effectLst/>
                                            <a:latin typeface="Cambria Math" panose="02040503050406030204" pitchFamily="18" charset="0"/>
                                          </a:rPr>
                                          <m:t>2</m:t>
                                        </m:r>
                                      </m:sup>
                                    </m:sSup>
                                    <m:r>
                                      <a:rPr lang="es-ES" sz="1800">
                                        <a:effectLst/>
                                        <a:latin typeface="Cambria Math" panose="02040503050406030204" pitchFamily="18" charset="0"/>
                                      </a:rPr>
                                      <m:t>+0.007435 </m:t>
                                    </m:r>
                                    <m:r>
                                      <a:rPr lang="es-ES" sz="1800">
                                        <a:effectLst/>
                                        <a:latin typeface="Cambria Math" panose="02040503050406030204" pitchFamily="18" charset="0"/>
                                      </a:rPr>
                                      <m:t>𝑠</m:t>
                                    </m:r>
                                    <m:r>
                                      <a:rPr lang="es-ES" sz="1800">
                                        <a:effectLst/>
                                        <a:latin typeface="Cambria Math" panose="02040503050406030204" pitchFamily="18" charset="0"/>
                                      </a:rPr>
                                      <m:t>+0.0009324</m:t>
                                    </m:r>
                                  </m:den>
                                </m:f>
                              </m:oMath>
                            </m:oMathPara>
                          </a14:m>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0780723"/>
                      </a:ext>
                    </a:extLst>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2592667979"/>
                  </p:ext>
                </p:extLst>
              </p:nvPr>
            </p:nvGraphicFramePr>
            <p:xfrm>
              <a:off x="2297239" y="4326340"/>
              <a:ext cx="7242546" cy="2252260"/>
            </p:xfrm>
            <a:graphic>
              <a:graphicData uri="http://schemas.openxmlformats.org/drawingml/2006/table">
                <a:tbl>
                  <a:tblPr firstRow="1" firstCol="1" bandRow="1">
                    <a:tableStyleId>{073A0DAA-6AF3-43AB-8588-CEC1D06C72B9}</a:tableStyleId>
                  </a:tblPr>
                  <a:tblGrid>
                    <a:gridCol w="2094578">
                      <a:extLst>
                        <a:ext uri="{9D8B030D-6E8A-4147-A177-3AD203B41FA5}">
                          <a16:colId xmlns:a16="http://schemas.microsoft.com/office/drawing/2014/main" val="1683351637"/>
                        </a:ext>
                      </a:extLst>
                    </a:gridCol>
                    <a:gridCol w="5147968">
                      <a:extLst>
                        <a:ext uri="{9D8B030D-6E8A-4147-A177-3AD203B41FA5}">
                          <a16:colId xmlns:a16="http://schemas.microsoft.com/office/drawing/2014/main" val="1317033673"/>
                        </a:ext>
                      </a:extLst>
                    </a:gridCol>
                  </a:tblGrid>
                  <a:tr h="325649">
                    <a:tc>
                      <a:txBody>
                        <a:bodyPr/>
                        <a:lstStyle/>
                        <a:p>
                          <a:pPr marL="177800" indent="15875" algn="ctr">
                            <a:spcAft>
                              <a:spcPts val="0"/>
                            </a:spcAft>
                          </a:pPr>
                          <a:r>
                            <a:rPr lang="es-ES" sz="1800" dirty="0">
                              <a:effectLst/>
                            </a:rPr>
                            <a:t>Muestreo</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ctr">
                            <a:spcAft>
                              <a:spcPts val="0"/>
                            </a:spcAft>
                          </a:pPr>
                          <a:r>
                            <a:rPr lang="es-ES" sz="1800" dirty="0">
                              <a:effectLst/>
                            </a:rPr>
                            <a:t>Función de transferencia</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3510182"/>
                      </a:ext>
                    </a:extLst>
                  </a:tr>
                  <a:tr h="637216">
                    <a:tc>
                      <a:txBody>
                        <a:bodyPr/>
                        <a:lstStyle/>
                        <a:p>
                          <a:pPr marL="177800" indent="0" algn="ctr">
                            <a:spcAft>
                              <a:spcPts val="0"/>
                            </a:spcAft>
                          </a:pPr>
                          <a:r>
                            <a:rPr lang="es-ES" sz="1800" dirty="0">
                              <a:effectLst/>
                            </a:rPr>
                            <a:t>1</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40828" t="-61905" r="-592" b="-203810"/>
                          </a:stretch>
                        </a:blipFill>
                      </a:tcPr>
                    </a:tc>
                    <a:extLst>
                      <a:ext uri="{0D108BD9-81ED-4DB2-BD59-A6C34878D82A}">
                        <a16:rowId xmlns:a16="http://schemas.microsoft.com/office/drawing/2014/main" val="1403624521"/>
                      </a:ext>
                    </a:extLst>
                  </a:tr>
                  <a:tr h="652179">
                    <a:tc>
                      <a:txBody>
                        <a:bodyPr/>
                        <a:lstStyle/>
                        <a:p>
                          <a:pPr marL="177800" indent="15875" algn="ctr">
                            <a:spcAft>
                              <a:spcPts val="0"/>
                            </a:spcAft>
                          </a:pPr>
                          <a:r>
                            <a:rPr lang="es-ES" sz="1800" dirty="0">
                              <a:effectLst/>
                            </a:rPr>
                            <a:t>2</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40828" t="-158879" r="-592" b="-100000"/>
                          </a:stretch>
                        </a:blipFill>
                      </a:tcPr>
                    </a:tc>
                    <a:extLst>
                      <a:ext uri="{0D108BD9-81ED-4DB2-BD59-A6C34878D82A}">
                        <a16:rowId xmlns:a16="http://schemas.microsoft.com/office/drawing/2014/main" val="3975745148"/>
                      </a:ext>
                    </a:extLst>
                  </a:tr>
                  <a:tr h="637216">
                    <a:tc>
                      <a:txBody>
                        <a:bodyPr/>
                        <a:lstStyle/>
                        <a:p>
                          <a:pPr marL="177800" indent="0" algn="ctr">
                            <a:spcAft>
                              <a:spcPts val="0"/>
                            </a:spcAft>
                          </a:pPr>
                          <a:r>
                            <a:rPr lang="es-ES" sz="1800" dirty="0">
                              <a:effectLst/>
                            </a:rPr>
                            <a:t>3</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40828" t="-263810" r="-592" b="-1905"/>
                          </a:stretch>
                        </a:blipFill>
                      </a:tcPr>
                    </a:tc>
                    <a:extLst>
                      <a:ext uri="{0D108BD9-81ED-4DB2-BD59-A6C34878D82A}">
                        <a16:rowId xmlns:a16="http://schemas.microsoft.com/office/drawing/2014/main" val="990780723"/>
                      </a:ext>
                    </a:extLst>
                  </a:tr>
                </a:tbl>
              </a:graphicData>
            </a:graphic>
          </p:graphicFrame>
        </mc:Fallback>
      </mc:AlternateContent>
    </p:spTree>
    <p:extLst>
      <p:ext uri="{BB962C8B-B14F-4D97-AF65-F5344CB8AC3E}">
        <p14:creationId xmlns:p14="http://schemas.microsoft.com/office/powerpoint/2010/main" val="402703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Modelado de </a:t>
            </a:r>
            <a:r>
              <a:rPr lang="es-EC" sz="2400" b="1" smtClean="0">
                <a:solidFill>
                  <a:schemeClr val="bg1"/>
                </a:solidFill>
                <a:latin typeface="Calibri" panose="020F0502020204030204" pitchFamily="34" charset="0"/>
              </a:rPr>
              <a:t>la planta</a:t>
            </a:r>
            <a:endParaRPr lang="es-EC" sz="2400" b="1" dirty="0">
              <a:solidFill>
                <a:schemeClr val="bg1"/>
              </a:solidFill>
              <a:latin typeface="Calibri" panose="020F0502020204030204" pitchFamily="34" charset="0"/>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7658" t="3796" r="7025"/>
          <a:stretch/>
        </p:blipFill>
        <p:spPr bwMode="auto">
          <a:xfrm>
            <a:off x="1336164" y="858867"/>
            <a:ext cx="9500157" cy="5021106"/>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Rectángulo 1"/>
              <p:cNvSpPr/>
              <p:nvPr/>
            </p:nvSpPr>
            <p:spPr>
              <a:xfrm>
                <a:off x="4057348" y="5964043"/>
                <a:ext cx="4298918" cy="6229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𝑇𝐹</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0.055921 </m:t>
                          </m:r>
                          <m:r>
                            <a:rPr lang="en-US" i="1">
                              <a:latin typeface="Cambria Math" panose="02040503050406030204" pitchFamily="18" charset="0"/>
                            </a:rPr>
                            <m:t>𝑠</m:t>
                          </m:r>
                          <m:r>
                            <a:rPr lang="en-US" i="0">
                              <a:latin typeface="Cambria Math" panose="02040503050406030204" pitchFamily="18" charset="0"/>
                            </a:rPr>
                            <m:t>+0.007954</m:t>
                          </m:r>
                        </m:num>
                        <m:den>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0">
                                  <a:latin typeface="Cambria Math" panose="02040503050406030204" pitchFamily="18" charset="0"/>
                                </a:rPr>
                                <m:t>2</m:t>
                              </m:r>
                            </m:sup>
                          </m:sSup>
                          <m:r>
                            <a:rPr lang="en-US" i="0">
                              <a:latin typeface="Cambria Math" panose="02040503050406030204" pitchFamily="18" charset="0"/>
                            </a:rPr>
                            <m:t>+0.06902 </m:t>
                          </m:r>
                          <m:r>
                            <a:rPr lang="en-US" i="1">
                              <a:latin typeface="Cambria Math" panose="02040503050406030204" pitchFamily="18" charset="0"/>
                            </a:rPr>
                            <m:t>𝑠</m:t>
                          </m:r>
                          <m:r>
                            <a:rPr lang="en-US" i="0">
                              <a:latin typeface="Cambria Math" panose="02040503050406030204" pitchFamily="18" charset="0"/>
                            </a:rPr>
                            <m:t>+0.0006519</m:t>
                          </m:r>
                        </m:den>
                      </m:f>
                    </m:oMath>
                  </m:oMathPara>
                </a14:m>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4057348" y="5964043"/>
                <a:ext cx="4298918" cy="622927"/>
              </a:xfrm>
              <a:prstGeom prst="rect">
                <a:avLst/>
              </a:prstGeom>
              <a:blipFill>
                <a:blip r:embed="rId4"/>
                <a:stretch>
                  <a:fillRect/>
                </a:stretch>
              </a:blipFill>
            </p:spPr>
            <p:txBody>
              <a:bodyPr/>
              <a:lstStyle/>
              <a:p>
                <a:r>
                  <a:rPr lang="en-US">
                    <a:noFill/>
                  </a:rPr>
                  <a:t> </a:t>
                </a:r>
              </a:p>
            </p:txBody>
          </p:sp>
        </mc:Fallback>
      </mc:AlternateContent>
      <p:sp>
        <p:nvSpPr>
          <p:cNvPr id="4" name="Rectángulo 3"/>
          <p:cNvSpPr/>
          <p:nvPr/>
        </p:nvSpPr>
        <p:spPr>
          <a:xfrm>
            <a:off x="8356266" y="5540991"/>
            <a:ext cx="1592952" cy="245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8" name="Rectángulo 7"/>
          <p:cNvSpPr/>
          <p:nvPr/>
        </p:nvSpPr>
        <p:spPr>
          <a:xfrm>
            <a:off x="5287501" y="5609229"/>
            <a:ext cx="2058832" cy="243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ln>
                  <a:solidFill>
                    <a:schemeClr val="tx1"/>
                  </a:solidFill>
                </a:ln>
                <a:solidFill>
                  <a:schemeClr val="bg1"/>
                </a:solidFill>
                <a:latin typeface="Calibri" panose="020F0502020204030204" pitchFamily="34" charset="0"/>
                <a:cs typeface="Calibri" panose="020F0502020204030204" pitchFamily="34" charset="0"/>
              </a:rPr>
              <a:t>Tiempo ( s )</a:t>
            </a:r>
            <a:endParaRPr lang="en-US" sz="1600" b="1" dirty="0">
              <a:ln>
                <a:solidFill>
                  <a:schemeClr val="bg1"/>
                </a:solidFill>
              </a:ln>
              <a:solidFill>
                <a:schemeClr val="bg1"/>
              </a:solidFill>
              <a:latin typeface="Calibri" panose="020F0502020204030204" pitchFamily="34" charset="0"/>
              <a:cs typeface="Calibri" panose="020F0502020204030204" pitchFamily="34" charset="0"/>
            </a:endParaRPr>
          </a:p>
        </p:txBody>
      </p:sp>
      <p:sp>
        <p:nvSpPr>
          <p:cNvPr id="9" name="Rectángulo 8"/>
          <p:cNvSpPr/>
          <p:nvPr/>
        </p:nvSpPr>
        <p:spPr>
          <a:xfrm rot="16200000">
            <a:off x="645289" y="3132510"/>
            <a:ext cx="1845777" cy="2209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n>
                  <a:solidFill>
                    <a:schemeClr val="tx1"/>
                  </a:solidFill>
                </a:ln>
                <a:solidFill>
                  <a:schemeClr val="bg1"/>
                </a:solidFill>
              </a:rPr>
              <a:t>Amplitud (V)</a:t>
            </a:r>
            <a:endParaRPr lang="en-US" b="1" dirty="0">
              <a:ln>
                <a:solidFill>
                  <a:schemeClr val="tx1"/>
                </a:solidFill>
              </a:ln>
              <a:solidFill>
                <a:schemeClr val="bg1"/>
              </a:solidFill>
            </a:endParaRPr>
          </a:p>
        </p:txBody>
      </p:sp>
    </p:spTree>
    <p:extLst>
      <p:ext uri="{BB962C8B-B14F-4D97-AF65-F5344CB8AC3E}">
        <p14:creationId xmlns:p14="http://schemas.microsoft.com/office/powerpoint/2010/main" val="33149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9416" y="1083709"/>
            <a:ext cx="8763113" cy="4524315"/>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Introducción</a:t>
            </a: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Objetivos</a:t>
            </a: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Descripción de los Algoritmos</a:t>
            </a: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Implementación de los Algoritmos</a:t>
            </a:r>
            <a:endParaRPr lang="es-ES" sz="2400" dirty="0">
              <a:latin typeface="Times New Roman" panose="02020603050405020304" pitchFamily="18" charset="0"/>
              <a:cs typeface="Times New Roman" panose="02020603050405020304" pitchFamily="18" charset="0"/>
            </a:endParaRP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Resultados Obtenidos</a:t>
            </a:r>
            <a:endParaRPr lang="es-ES" sz="2400" dirty="0">
              <a:latin typeface="Times New Roman" panose="02020603050405020304" pitchFamily="18" charset="0"/>
              <a:cs typeface="Times New Roman" panose="02020603050405020304" pitchFamily="18" charset="0"/>
            </a:endParaRPr>
          </a:p>
          <a:p>
            <a:pPr marL="285750" indent="-285750" algn="just">
              <a:lnSpc>
                <a:spcPct val="200000"/>
              </a:lnSpc>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Conclusiones y recomendaciones</a:t>
            </a:r>
          </a:p>
        </p:txBody>
      </p:sp>
      <p:pic>
        <p:nvPicPr>
          <p:cNvPr id="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Contenido</a:t>
            </a:r>
          </a:p>
        </p:txBody>
      </p:sp>
    </p:spTree>
    <p:extLst>
      <p:ext uri="{BB962C8B-B14F-4D97-AF65-F5344CB8AC3E}">
        <p14:creationId xmlns:p14="http://schemas.microsoft.com/office/powerpoint/2010/main" val="4198072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Objetivo de Control</a:t>
            </a:r>
            <a:endParaRPr lang="es-EC" sz="2400" b="1" dirty="0">
              <a:solidFill>
                <a:schemeClr val="bg1"/>
              </a:solidFill>
              <a:latin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58019421"/>
              </p:ext>
            </p:extLst>
          </p:nvPr>
        </p:nvGraphicFramePr>
        <p:xfrm>
          <a:off x="2375512" y="1948230"/>
          <a:ext cx="6864023" cy="2459999"/>
        </p:xfrm>
        <a:graphic>
          <a:graphicData uri="http://schemas.openxmlformats.org/drawingml/2006/table">
            <a:tbl>
              <a:tblPr firstRow="1" firstCol="1" bandRow="1">
                <a:tableStyleId>{073A0DAA-6AF3-43AB-8588-CEC1D06C72B9}</a:tableStyleId>
              </a:tblPr>
              <a:tblGrid>
                <a:gridCol w="3437322">
                  <a:extLst>
                    <a:ext uri="{9D8B030D-6E8A-4147-A177-3AD203B41FA5}">
                      <a16:colId xmlns:a16="http://schemas.microsoft.com/office/drawing/2014/main" val="220916561"/>
                    </a:ext>
                  </a:extLst>
                </a:gridCol>
                <a:gridCol w="3426701">
                  <a:extLst>
                    <a:ext uri="{9D8B030D-6E8A-4147-A177-3AD203B41FA5}">
                      <a16:colId xmlns:a16="http://schemas.microsoft.com/office/drawing/2014/main" val="2019087727"/>
                    </a:ext>
                  </a:extLst>
                </a:gridCol>
              </a:tblGrid>
              <a:tr h="496205">
                <a:tc>
                  <a:txBody>
                    <a:bodyPr/>
                    <a:lstStyle/>
                    <a:p>
                      <a:pPr marL="252095" indent="450215" algn="just">
                        <a:spcAft>
                          <a:spcPts val="0"/>
                        </a:spcAft>
                      </a:pPr>
                      <a:r>
                        <a:rPr lang="es-ES" sz="1800">
                          <a:effectLst/>
                        </a:rPr>
                        <a:t>Parámetro</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800">
                          <a:effectLst/>
                        </a:rPr>
                        <a:t>Especificación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3523183"/>
                  </a:ext>
                </a:extLst>
              </a:tr>
              <a:tr h="496205">
                <a:tc>
                  <a:txBody>
                    <a:bodyPr/>
                    <a:lstStyle/>
                    <a:p>
                      <a:pPr marL="252095" indent="450215" algn="just">
                        <a:spcAft>
                          <a:spcPts val="0"/>
                        </a:spcAft>
                      </a:pPr>
                      <a:r>
                        <a:rPr lang="es-ES" sz="1800">
                          <a:effectLst/>
                        </a:rPr>
                        <a:t>Salida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800">
                          <a:effectLst/>
                        </a:rPr>
                        <a:t>30 °C</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1119967"/>
                  </a:ext>
                </a:extLst>
              </a:tr>
              <a:tr h="496205">
                <a:tc>
                  <a:txBody>
                    <a:bodyPr/>
                    <a:lstStyle/>
                    <a:p>
                      <a:pPr marL="252095" indent="450215" algn="just">
                        <a:spcAft>
                          <a:spcPts val="0"/>
                        </a:spcAft>
                      </a:pPr>
                      <a:r>
                        <a:rPr lang="es-ES" sz="1800">
                          <a:effectLst/>
                        </a:rPr>
                        <a:t>Sobrelongación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800">
                          <a:effectLst/>
                        </a:rPr>
                        <a:t>&lt;15%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2852722"/>
                  </a:ext>
                </a:extLst>
              </a:tr>
              <a:tr h="475179">
                <a:tc>
                  <a:txBody>
                    <a:bodyPr/>
                    <a:lstStyle/>
                    <a:p>
                      <a:pPr marL="252095" indent="450215" algn="just">
                        <a:spcAft>
                          <a:spcPts val="0"/>
                        </a:spcAft>
                      </a:pPr>
                      <a:r>
                        <a:rPr lang="es-ES" sz="1800">
                          <a:effectLst/>
                        </a:rPr>
                        <a:t>Tiempo de establecimiento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800">
                          <a:effectLst/>
                        </a:rPr>
                        <a:t>&lt;20 segundos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3808557"/>
                  </a:ext>
                </a:extLst>
              </a:tr>
              <a:tr h="496205">
                <a:tc>
                  <a:txBody>
                    <a:bodyPr/>
                    <a:lstStyle/>
                    <a:p>
                      <a:pPr marL="252095" indent="450215" algn="just">
                        <a:spcAft>
                          <a:spcPts val="0"/>
                        </a:spcAft>
                      </a:pPr>
                      <a:r>
                        <a:rPr lang="es-ES" sz="1800">
                          <a:effectLst/>
                        </a:rPr>
                        <a:t>Error de estado estable </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800" dirty="0">
                          <a:effectLst/>
                        </a:rPr>
                        <a:t>2%</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0751936"/>
                  </a:ext>
                </a:extLst>
              </a:tr>
            </a:tbl>
          </a:graphicData>
        </a:graphic>
      </p:graphicFrame>
    </p:spTree>
    <p:extLst>
      <p:ext uri="{BB962C8B-B14F-4D97-AF65-F5344CB8AC3E}">
        <p14:creationId xmlns:p14="http://schemas.microsoft.com/office/powerpoint/2010/main" val="4846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Sintonización del controlador estándar PID</a:t>
            </a:r>
            <a:endParaRPr lang="es-EC" sz="2400" b="1" dirty="0">
              <a:solidFill>
                <a:schemeClr val="bg1"/>
              </a:solidFill>
              <a:latin typeface="Calibri" panose="020F0502020204030204" pitchFamily="34"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512" y="1017032"/>
            <a:ext cx="6707354" cy="3732390"/>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937826561"/>
              </p:ext>
            </p:extLst>
          </p:nvPr>
        </p:nvGraphicFramePr>
        <p:xfrm>
          <a:off x="2559175" y="5004197"/>
          <a:ext cx="6702691" cy="986296"/>
        </p:xfrm>
        <a:graphic>
          <a:graphicData uri="http://schemas.openxmlformats.org/drawingml/2006/table">
            <a:tbl>
              <a:tblPr firstRow="1" firstCol="1" bandRow="1">
                <a:tableStyleId>{073A0DAA-6AF3-43AB-8588-CEC1D06C72B9}</a:tableStyleId>
              </a:tblPr>
              <a:tblGrid>
                <a:gridCol w="3344270">
                  <a:extLst>
                    <a:ext uri="{9D8B030D-6E8A-4147-A177-3AD203B41FA5}">
                      <a16:colId xmlns:a16="http://schemas.microsoft.com/office/drawing/2014/main" val="2732557381"/>
                    </a:ext>
                  </a:extLst>
                </a:gridCol>
                <a:gridCol w="3358421">
                  <a:extLst>
                    <a:ext uri="{9D8B030D-6E8A-4147-A177-3AD203B41FA5}">
                      <a16:colId xmlns:a16="http://schemas.microsoft.com/office/drawing/2014/main" val="370316480"/>
                    </a:ext>
                  </a:extLst>
                </a:gridCol>
              </a:tblGrid>
              <a:tr h="246574">
                <a:tc>
                  <a:txBody>
                    <a:bodyPr/>
                    <a:lstStyle/>
                    <a:p>
                      <a:pPr marL="252095" indent="450215" algn="just">
                        <a:spcAft>
                          <a:spcPts val="0"/>
                        </a:spcAft>
                      </a:pPr>
                      <a:r>
                        <a:rPr lang="es-ES" sz="1600">
                          <a:effectLst/>
                        </a:rPr>
                        <a:t>Parámetro</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600">
                          <a:effectLst/>
                        </a:rPr>
                        <a:t>Sintonización</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61437"/>
                  </a:ext>
                </a:extLst>
              </a:tr>
              <a:tr h="246574">
                <a:tc>
                  <a:txBody>
                    <a:bodyPr/>
                    <a:lstStyle/>
                    <a:p>
                      <a:pPr marL="252095" indent="450215" algn="just">
                        <a:spcAft>
                          <a:spcPts val="0"/>
                        </a:spcAft>
                      </a:pPr>
                      <a:r>
                        <a:rPr lang="es-ES" sz="1600">
                          <a:effectLst/>
                        </a:rPr>
                        <a:t>Kp</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600">
                          <a:effectLst/>
                        </a:rPr>
                        <a:t>9.998</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6860870"/>
                  </a:ext>
                </a:extLst>
              </a:tr>
              <a:tr h="246574">
                <a:tc>
                  <a:txBody>
                    <a:bodyPr/>
                    <a:lstStyle/>
                    <a:p>
                      <a:pPr marL="252095" indent="450215" algn="just">
                        <a:spcAft>
                          <a:spcPts val="0"/>
                        </a:spcAft>
                      </a:pPr>
                      <a:r>
                        <a:rPr lang="es-ES" sz="1600">
                          <a:effectLst/>
                        </a:rPr>
                        <a:t>Ki</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600" dirty="0">
                          <a:effectLst/>
                        </a:rPr>
                        <a:t>2</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1237284"/>
                  </a:ext>
                </a:extLst>
              </a:tr>
              <a:tr h="246574">
                <a:tc>
                  <a:txBody>
                    <a:bodyPr/>
                    <a:lstStyle/>
                    <a:p>
                      <a:pPr marL="252095" indent="450215" algn="just">
                        <a:spcAft>
                          <a:spcPts val="0"/>
                        </a:spcAft>
                      </a:pPr>
                      <a:r>
                        <a:rPr lang="es-ES" sz="1600">
                          <a:effectLst/>
                        </a:rPr>
                        <a:t>Kd</a:t>
                      </a: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600" dirty="0">
                          <a:effectLst/>
                        </a:rPr>
                        <a:t>0</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6033315"/>
                  </a:ext>
                </a:extLst>
              </a:tr>
            </a:tbl>
          </a:graphicData>
        </a:graphic>
      </p:graphicFrame>
      <mc:AlternateContent xmlns:mc="http://schemas.openxmlformats.org/markup-compatibility/2006">
        <mc:Choice xmlns:a14="http://schemas.microsoft.com/office/drawing/2010/main" Requires="a14">
          <p:sp>
            <p:nvSpPr>
              <p:cNvPr id="11" name="Rectángulo 10"/>
              <p:cNvSpPr/>
              <p:nvPr/>
            </p:nvSpPr>
            <p:spPr>
              <a:xfrm>
                <a:off x="5032894" y="6099675"/>
                <a:ext cx="2822247" cy="6127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𝑃𝐼</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𝑒𝑠𝑡</m:t>
                          </m:r>
                          <m:r>
                            <a:rPr lang="en-US" i="0">
                              <a:latin typeface="Cambria Math" panose="02040503050406030204" pitchFamily="18" charset="0"/>
                            </a:rPr>
                            <m:t>á</m:t>
                          </m:r>
                          <m:r>
                            <a:rPr lang="en-US" i="1">
                              <a:latin typeface="Cambria Math" panose="02040503050406030204" pitchFamily="18" charset="0"/>
                            </a:rPr>
                            <m:t>𝑛𝑑𝑎𝑟</m:t>
                          </m:r>
                        </m:sub>
                      </m:sSub>
                      <m:r>
                        <a:rPr lang="en-US" i="0">
                          <a:latin typeface="Cambria Math" panose="02040503050406030204" pitchFamily="18" charset="0"/>
                        </a:rPr>
                        <m:t>=9.998+2</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𝑠</m:t>
                          </m:r>
                        </m:den>
                      </m:f>
                    </m:oMath>
                  </m:oMathPara>
                </a14:m>
                <a:endParaRPr lang="en-US" dirty="0"/>
              </a:p>
            </p:txBody>
          </p:sp>
        </mc:Choice>
        <mc:Fallback>
          <p:sp>
            <p:nvSpPr>
              <p:cNvPr id="11" name="Rectángulo 10"/>
              <p:cNvSpPr>
                <a:spLocks noRot="1" noChangeAspect="1" noMove="1" noResize="1" noEditPoints="1" noAdjustHandles="1" noChangeArrowheads="1" noChangeShapeType="1" noTextEdit="1"/>
              </p:cNvSpPr>
              <p:nvPr/>
            </p:nvSpPr>
            <p:spPr>
              <a:xfrm>
                <a:off x="5032894" y="6099675"/>
                <a:ext cx="2822247"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34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6" name="Rectángulo 5"/>
          <p:cNvSpPr/>
          <p:nvPr/>
        </p:nvSpPr>
        <p:spPr>
          <a:xfrm>
            <a:off x="1304541" y="1124217"/>
            <a:ext cx="9544627" cy="1754326"/>
          </a:xfrm>
          <a:prstGeom prst="rect">
            <a:avLst/>
          </a:prstGeom>
        </p:spPr>
        <p:txBody>
          <a:bodyPr wrap="square">
            <a:spAutoFit/>
          </a:bodyPr>
          <a:lstStyle/>
          <a:p>
            <a:pPr algn="just"/>
            <a:r>
              <a:rPr lang="es-ES" b="1" dirty="0"/>
              <a:t>Cromosoma: </a:t>
            </a:r>
            <a:r>
              <a:rPr lang="es-ES" dirty="0"/>
              <a:t>corresponde la longitud de la solución escrita en código binario </a:t>
            </a:r>
            <a:endParaRPr lang="es-ES" dirty="0" smtClean="0"/>
          </a:p>
          <a:p>
            <a:r>
              <a:rPr lang="en-US" b="1" dirty="0"/>
              <a:t>Gen: </a:t>
            </a:r>
            <a:r>
              <a:rPr lang="en-US" dirty="0" err="1"/>
              <a:t>representa</a:t>
            </a:r>
            <a:r>
              <a:rPr lang="en-US" dirty="0"/>
              <a:t> un bit del </a:t>
            </a:r>
            <a:r>
              <a:rPr lang="en-US" dirty="0" err="1"/>
              <a:t>cromosoma</a:t>
            </a:r>
            <a:r>
              <a:rPr lang="en-US" dirty="0"/>
              <a:t> </a:t>
            </a:r>
            <a:r>
              <a:rPr lang="en-US" dirty="0" err="1"/>
              <a:t>escrito</a:t>
            </a:r>
            <a:r>
              <a:rPr lang="en-US" dirty="0"/>
              <a:t> </a:t>
            </a:r>
            <a:r>
              <a:rPr lang="en-US" dirty="0" err="1"/>
              <a:t>en</a:t>
            </a:r>
            <a:r>
              <a:rPr lang="en-US" dirty="0"/>
              <a:t> </a:t>
            </a:r>
            <a:r>
              <a:rPr lang="en-US" dirty="0" err="1"/>
              <a:t>código</a:t>
            </a:r>
            <a:r>
              <a:rPr lang="en-US" dirty="0"/>
              <a:t> </a:t>
            </a:r>
            <a:r>
              <a:rPr lang="en-US" dirty="0" err="1"/>
              <a:t>binario</a:t>
            </a:r>
            <a:r>
              <a:rPr lang="en-US" dirty="0"/>
              <a:t> </a:t>
            </a:r>
          </a:p>
          <a:p>
            <a:r>
              <a:rPr lang="es-ES" b="1" dirty="0"/>
              <a:t>Generación: </a:t>
            </a:r>
            <a:r>
              <a:rPr lang="es-ES" dirty="0"/>
              <a:t>se encarga de controlar el número de veces que el algoritmo es ejecutado en busca de solucione </a:t>
            </a:r>
          </a:p>
          <a:p>
            <a:r>
              <a:rPr lang="es-ES" b="1" dirty="0"/>
              <a:t>Individuo: </a:t>
            </a:r>
            <a:r>
              <a:rPr lang="es-ES" dirty="0"/>
              <a:t>representa una posible solución dentro de la población actual. </a:t>
            </a:r>
          </a:p>
          <a:p>
            <a:r>
              <a:rPr lang="es-ES" b="1" dirty="0"/>
              <a:t>Población: </a:t>
            </a:r>
            <a:r>
              <a:rPr lang="es-ES" dirty="0"/>
              <a:t>engloba el conjunto de todos los individuos creados en la generación actual </a:t>
            </a:r>
            <a:endParaRPr lang="es-ES" dirty="0">
              <a:latin typeface="Times New Roman" panose="02020603050405020304" pitchFamily="18" charset="0"/>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233755" y="3442886"/>
            <a:ext cx="7619929" cy="26303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950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9" name="Rectángulo 8"/>
          <p:cNvSpPr/>
          <p:nvPr/>
        </p:nvSpPr>
        <p:spPr>
          <a:xfrm>
            <a:off x="1304543" y="1210716"/>
            <a:ext cx="9544627" cy="830997"/>
          </a:xfrm>
          <a:prstGeom prst="rect">
            <a:avLst/>
          </a:prstGeom>
        </p:spPr>
        <p:txBody>
          <a:bodyPr wrap="square">
            <a:spAutoFit/>
          </a:bodyPr>
          <a:lstStyle/>
          <a:p>
            <a:pPr algn="just"/>
            <a:r>
              <a:rPr lang="es-ES" sz="2400" b="1" dirty="0" smtClean="0">
                <a:latin typeface="Times New Roman" panose="02020603050405020304" pitchFamily="18" charset="0"/>
              </a:rPr>
              <a:t>Generación de Población </a:t>
            </a:r>
            <a:r>
              <a:rPr lang="es-ES" sz="2400" b="1" dirty="0" smtClean="0">
                <a:latin typeface="Times New Roman" panose="02020603050405020304" pitchFamily="18" charset="0"/>
              </a:rPr>
              <a:t>Inicial</a:t>
            </a:r>
            <a:endParaRPr lang="es-ES" sz="2400" b="1" dirty="0">
              <a:latin typeface="Times New Roman" panose="02020603050405020304" pitchFamily="18" charset="0"/>
            </a:endParaRPr>
          </a:p>
          <a:p>
            <a:pPr algn="just"/>
            <a:endParaRPr lang="en-US" sz="2400" b="1" dirty="0"/>
          </a:p>
        </p:txBody>
      </p:sp>
      <mc:AlternateContent xmlns:mc="http://schemas.openxmlformats.org/markup-compatibility/2006">
        <mc:Choice xmlns:a14="http://schemas.microsoft.com/office/drawing/2010/main" Requires="a14">
          <p:sp>
            <p:nvSpPr>
              <p:cNvPr id="2" name="Rectángulo 1"/>
              <p:cNvSpPr/>
              <p:nvPr/>
            </p:nvSpPr>
            <p:spPr>
              <a:xfrm>
                <a:off x="1866993" y="2442051"/>
                <a:ext cx="3549365" cy="1200329"/>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𝑆𝑜</m:t>
                      </m:r>
                      <m:sSub>
                        <m:sSubPr>
                          <m:ctrlPr>
                            <a:rPr lang="en-US" i="1">
                              <a:latin typeface="Cambria Math" panose="02040503050406030204" pitchFamily="18" charset="0"/>
                            </a:rPr>
                          </m:ctrlPr>
                        </m:sSubPr>
                        <m:e>
                          <m:r>
                            <a:rPr lang="es-ES" i="1">
                              <a:latin typeface="Cambria Math" panose="02040503050406030204" pitchFamily="18" charset="0"/>
                            </a:rPr>
                            <m:t>𝑙</m:t>
                          </m:r>
                        </m:e>
                        <m:sub>
                          <m:r>
                            <a:rPr lang="es-ES" i="1">
                              <a:latin typeface="Cambria Math" panose="02040503050406030204" pitchFamily="18" charset="0"/>
                            </a:rPr>
                            <m:t>𝑏𝑖𝑛</m:t>
                          </m:r>
                        </m:sub>
                      </m:sSub>
                      <m:r>
                        <a:rPr lang="es-ES" i="1">
                          <a:latin typeface="Cambria Math" panose="02040503050406030204" pitchFamily="18" charset="0"/>
                        </a:rPr>
                        <m:t>=</m:t>
                      </m:r>
                      <m:d>
                        <m:dPr>
                          <m:begChr m:val="["/>
                          <m:endChr m:val="]"/>
                          <m:ctrlPr>
                            <a:rPr lang="en-US" i="1">
                              <a:latin typeface="Cambria Math" panose="02040503050406030204" pitchFamily="18" charset="0"/>
                            </a:rPr>
                          </m:ctrlPr>
                        </m:dPr>
                        <m:e>
                          <m:r>
                            <a:rPr lang="es-ES" i="1">
                              <a:latin typeface="Cambria Math" panose="02040503050406030204" pitchFamily="18" charset="0"/>
                            </a:rPr>
                            <m:t>𝐾</m:t>
                          </m:r>
                          <m:sSub>
                            <m:sSubPr>
                              <m:ctrlPr>
                                <a:rPr lang="en-US" i="1">
                                  <a:latin typeface="Cambria Math" panose="02040503050406030204" pitchFamily="18" charset="0"/>
                                </a:rPr>
                              </m:ctrlPr>
                            </m:sSubPr>
                            <m:e>
                              <m:r>
                                <a:rPr lang="es-ES" i="1">
                                  <a:latin typeface="Cambria Math" panose="02040503050406030204" pitchFamily="18" charset="0"/>
                                </a:rPr>
                                <m:t>𝑝</m:t>
                              </m:r>
                            </m:e>
                            <m:sub>
                              <m:r>
                                <a:rPr lang="es-ES" i="1">
                                  <a:latin typeface="Cambria Math" panose="02040503050406030204" pitchFamily="18" charset="0"/>
                                </a:rPr>
                                <m:t>𝑏𝑖𝑛</m:t>
                              </m:r>
                            </m:sub>
                          </m:sSub>
                          <m:r>
                            <a:rPr lang="es-ES" i="1">
                              <a:latin typeface="Cambria Math" panose="02040503050406030204" pitchFamily="18" charset="0"/>
                            </a:rPr>
                            <m:t> </m:t>
                          </m:r>
                          <m:r>
                            <a:rPr lang="es-ES" i="1">
                              <a:latin typeface="Cambria Math" panose="02040503050406030204" pitchFamily="18" charset="0"/>
                            </a:rPr>
                            <m:t>𝐾</m:t>
                          </m:r>
                          <m:sSub>
                            <m:sSubPr>
                              <m:ctrlPr>
                                <a:rPr lang="en-U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𝑏𝑖𝑛</m:t>
                              </m:r>
                            </m:sub>
                          </m:sSub>
                          <m:r>
                            <a:rPr lang="es-ES" i="1">
                              <a:latin typeface="Cambria Math" panose="02040503050406030204" pitchFamily="18" charset="0"/>
                            </a:rPr>
                            <m:t> </m:t>
                          </m:r>
                          <m:r>
                            <a:rPr lang="es-ES" i="1">
                              <a:latin typeface="Cambria Math" panose="02040503050406030204" pitchFamily="18" charset="0"/>
                            </a:rPr>
                            <m:t>𝐾</m:t>
                          </m:r>
                          <m:sSub>
                            <m:sSubPr>
                              <m:ctrlPr>
                                <a:rPr lang="en-US"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𝑏𝑖𝑛</m:t>
                              </m:r>
                            </m:sub>
                          </m:sSub>
                        </m:e>
                      </m:d>
                    </m:oMath>
                  </m:oMathPara>
                </a14:m>
                <a:endParaRPr lang="es-EC" i="1" dirty="0" smtClean="0">
                  <a:latin typeface="Cambria Math" panose="02040503050406030204" pitchFamily="18" charset="0"/>
                </a:endParaRPr>
              </a:p>
              <a:p>
                <a:pPr algn="just"/>
                <a:endParaRPr lang="en-US" i="1" dirty="0" smtClean="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𝐾𝑝</m:t>
                          </m:r>
                        </m:e>
                        <m:sub>
                          <m:r>
                            <a:rPr lang="es-ES" i="1">
                              <a:latin typeface="Cambria Math" panose="02040503050406030204" pitchFamily="18" charset="0"/>
                            </a:rPr>
                            <m:t>𝑏𝑖𝑛</m:t>
                          </m:r>
                        </m:sub>
                      </m:sSub>
                      <m:r>
                        <a:rPr lang="es-E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C" i="1">
                                  <a:latin typeface="Cambria Math" panose="02040503050406030204" pitchFamily="18" charset="0"/>
                                </a:rPr>
                                <m:t>𝑏</m:t>
                              </m:r>
                            </m:e>
                            <m:sub>
                              <m:r>
                                <a:rPr lang="es-EC" i="1">
                                  <a:latin typeface="Cambria Math" panose="02040503050406030204" pitchFamily="18" charset="0"/>
                                </a:rPr>
                                <m:t>0</m:t>
                              </m:r>
                            </m:sub>
                          </m:sSub>
                          <m:r>
                            <a:rPr lang="es-EC" i="1">
                              <a:latin typeface="Cambria Math" panose="02040503050406030204" pitchFamily="18" charset="0"/>
                            </a:rPr>
                            <m:t> </m:t>
                          </m:r>
                          <m:sSub>
                            <m:sSubPr>
                              <m:ctrlPr>
                                <a:rPr lang="en-US" i="1">
                                  <a:latin typeface="Cambria Math" panose="02040503050406030204" pitchFamily="18" charset="0"/>
                                </a:rPr>
                              </m:ctrlPr>
                            </m:sSubPr>
                            <m:e>
                              <m:r>
                                <a:rPr lang="es-EC" i="1">
                                  <a:latin typeface="Cambria Math" panose="02040503050406030204" pitchFamily="18" charset="0"/>
                                </a:rPr>
                                <m:t>𝑏</m:t>
                              </m:r>
                            </m:e>
                            <m:sub>
                              <m:r>
                                <a:rPr lang="es-EC" i="1">
                                  <a:latin typeface="Cambria Math" panose="02040503050406030204" pitchFamily="18" charset="0"/>
                                </a:rPr>
                                <m:t>1</m:t>
                              </m:r>
                            </m:sub>
                          </m:sSub>
                          <m:r>
                            <a:rPr lang="es-EC" i="1">
                              <a:latin typeface="Cambria Math" panose="02040503050406030204" pitchFamily="18" charset="0"/>
                            </a:rPr>
                            <m:t> </m:t>
                          </m:r>
                          <m:sSub>
                            <m:sSubPr>
                              <m:ctrlPr>
                                <a:rPr lang="en-US" i="1">
                                  <a:latin typeface="Cambria Math" panose="02040503050406030204" pitchFamily="18" charset="0"/>
                                </a:rPr>
                              </m:ctrlPr>
                            </m:sSubPr>
                            <m:e>
                              <m:r>
                                <a:rPr lang="es-EC" i="1">
                                  <a:latin typeface="Cambria Math" panose="02040503050406030204" pitchFamily="18" charset="0"/>
                                </a:rPr>
                                <m:t>𝑏</m:t>
                              </m:r>
                            </m:e>
                            <m:sub>
                              <m:r>
                                <a:rPr lang="es-EC" i="1">
                                  <a:latin typeface="Cambria Math" panose="02040503050406030204" pitchFamily="18" charset="0"/>
                                </a:rPr>
                                <m:t>2</m:t>
                              </m:r>
                            </m:sub>
                          </m:sSub>
                          <m:r>
                            <a:rPr lang="es-EC" i="1">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𝑏</m:t>
                              </m:r>
                            </m:e>
                            <m:sub>
                              <m:r>
                                <a:rPr lang="es-EC" i="1">
                                  <a:latin typeface="Cambria Math" panose="02040503050406030204" pitchFamily="18" charset="0"/>
                                </a:rPr>
                                <m:t>𝑛</m:t>
                              </m:r>
                            </m:sub>
                          </m:sSub>
                        </m:e>
                      </m:d>
                    </m:oMath>
                  </m:oMathPara>
                </a14:m>
                <a:endParaRPr lang="es-ES" sz="2400" b="1" dirty="0">
                  <a:latin typeface="Times New Roman" panose="02020603050405020304" pitchFamily="18" charset="0"/>
                </a:endParaRPr>
              </a:p>
              <a:p>
                <a:pPr algn="just"/>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1866993" y="2442051"/>
                <a:ext cx="3549365" cy="12003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5013278" y="2442051"/>
                <a:ext cx="6096000" cy="2062103"/>
              </a:xfrm>
              <a:prstGeom prst="rect">
                <a:avLst/>
              </a:prstGeom>
            </p:spPr>
            <p:txBody>
              <a:bodyPr>
                <a:spAutoFit/>
              </a:bodyPr>
              <a:lstStyle/>
              <a:p>
                <a:pPr algn="just"/>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𝑆𝑜</m:t>
                      </m:r>
                      <m:sSub>
                        <m:sSubPr>
                          <m:ctrlPr>
                            <a:rPr lang="en-US" i="1">
                              <a:latin typeface="Cambria Math" panose="02040503050406030204" pitchFamily="18" charset="0"/>
                            </a:rPr>
                          </m:ctrlPr>
                        </m:sSubPr>
                        <m:e>
                          <m:r>
                            <a:rPr lang="es-ES" i="1">
                              <a:latin typeface="Cambria Math" panose="02040503050406030204" pitchFamily="18" charset="0"/>
                            </a:rPr>
                            <m:t>𝑙</m:t>
                          </m:r>
                        </m:e>
                        <m:sub>
                          <m:r>
                            <a:rPr lang="es-ES" i="1">
                              <a:latin typeface="Cambria Math" panose="02040503050406030204" pitchFamily="18" charset="0"/>
                            </a:rPr>
                            <m:t>𝑑𝑒𝑐</m:t>
                          </m:r>
                        </m:sub>
                      </m:sSub>
                      <m:r>
                        <a:rPr lang="es-ES" i="1">
                          <a:latin typeface="Cambria Math" panose="02040503050406030204" pitchFamily="18" charset="0"/>
                        </a:rPr>
                        <m:t>=[</m:t>
                      </m:r>
                      <m:r>
                        <a:rPr lang="es-ES" i="1">
                          <a:latin typeface="Cambria Math" panose="02040503050406030204" pitchFamily="18" charset="0"/>
                        </a:rPr>
                        <m:t>𝐾</m:t>
                      </m:r>
                      <m:sSub>
                        <m:sSubPr>
                          <m:ctrlPr>
                            <a:rPr lang="en-US" i="1">
                              <a:latin typeface="Cambria Math" panose="02040503050406030204" pitchFamily="18" charset="0"/>
                            </a:rPr>
                          </m:ctrlPr>
                        </m:sSubPr>
                        <m:e>
                          <m:r>
                            <a:rPr lang="es-ES" i="1">
                              <a:latin typeface="Cambria Math" panose="02040503050406030204" pitchFamily="18" charset="0"/>
                            </a:rPr>
                            <m:t>𝑝</m:t>
                          </m:r>
                        </m:e>
                        <m:sub>
                          <m:r>
                            <a:rPr lang="es-ES" i="1">
                              <a:latin typeface="Cambria Math" panose="02040503050406030204" pitchFamily="18" charset="0"/>
                            </a:rPr>
                            <m:t>𝑑𝑒𝑐</m:t>
                          </m:r>
                        </m:sub>
                      </m:sSub>
                      <m:r>
                        <a:rPr lang="es-ES" i="1">
                          <a:latin typeface="Cambria Math" panose="02040503050406030204" pitchFamily="18" charset="0"/>
                        </a:rPr>
                        <m:t> </m:t>
                      </m:r>
                      <m:r>
                        <a:rPr lang="es-ES" i="1">
                          <a:latin typeface="Cambria Math" panose="02040503050406030204" pitchFamily="18" charset="0"/>
                        </a:rPr>
                        <m:t>𝐾</m:t>
                      </m:r>
                      <m:sSub>
                        <m:sSubPr>
                          <m:ctrlPr>
                            <a:rPr lang="en-U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𝑑𝑒𝑐</m:t>
                          </m:r>
                        </m:sub>
                      </m:sSub>
                      <m:r>
                        <a:rPr lang="es-ES" i="1">
                          <a:latin typeface="Cambria Math" panose="02040503050406030204" pitchFamily="18" charset="0"/>
                        </a:rPr>
                        <m:t> </m:t>
                      </m:r>
                      <m:r>
                        <a:rPr lang="es-ES" i="1">
                          <a:latin typeface="Cambria Math" panose="02040503050406030204" pitchFamily="18" charset="0"/>
                        </a:rPr>
                        <m:t>𝐾</m:t>
                      </m:r>
                      <m:sSub>
                        <m:sSubPr>
                          <m:ctrlPr>
                            <a:rPr lang="en-US"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𝑑𝑒𝑐</m:t>
                          </m:r>
                        </m:sub>
                      </m:sSub>
                      <m:r>
                        <a:rPr lang="es-ES" i="1">
                          <a:latin typeface="Cambria Math" panose="02040503050406030204" pitchFamily="18" charset="0"/>
                        </a:rPr>
                        <m:t>]</m:t>
                      </m:r>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𝑆𝑜𝑙𝑢𝑐𝑖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m:t>
                      </m:r>
                      <m:d>
                        <m:dPr>
                          <m:begChr m:val="["/>
                          <m:endChr m:val="]"/>
                          <m:ctrlPr>
                            <a:rPr lang="es-ES" i="1">
                              <a:latin typeface="Cambria Math" panose="02040503050406030204" pitchFamily="18" charset="0"/>
                            </a:rPr>
                          </m:ctrlPr>
                        </m:dPr>
                        <m:e>
                          <m:r>
                            <a:rPr lang="es-ES" i="1">
                              <a:latin typeface="Cambria Math" panose="02040503050406030204" pitchFamily="18" charset="0"/>
                            </a:rPr>
                            <m:t>𝑆𝑜</m:t>
                          </m:r>
                          <m:sSub>
                            <m:sSubPr>
                              <m:ctrlPr>
                                <a:rPr lang="en-US" i="1">
                                  <a:latin typeface="Cambria Math" panose="02040503050406030204" pitchFamily="18" charset="0"/>
                                </a:rPr>
                              </m:ctrlPr>
                            </m:sSubPr>
                            <m:e>
                              <m:r>
                                <a:rPr lang="es-ES" i="1">
                                  <a:latin typeface="Cambria Math" panose="02040503050406030204" pitchFamily="18" charset="0"/>
                                </a:rPr>
                                <m:t>𝑙</m:t>
                              </m:r>
                            </m:e>
                            <m:sub>
                              <m:r>
                                <a:rPr lang="es-ES" i="1">
                                  <a:latin typeface="Cambria Math" panose="02040503050406030204" pitchFamily="18" charset="0"/>
                                </a:rPr>
                                <m:t>𝑏𝑖𝑛</m:t>
                              </m:r>
                            </m:sub>
                          </m:sSub>
                          <m:r>
                            <a:rPr lang="es-ES" i="1">
                              <a:latin typeface="Cambria Math" panose="02040503050406030204" pitchFamily="18" charset="0"/>
                            </a:rPr>
                            <m:t> </m:t>
                          </m:r>
                          <m:r>
                            <a:rPr lang="es-ES" i="1">
                              <a:latin typeface="Cambria Math" panose="02040503050406030204" pitchFamily="18" charset="0"/>
                            </a:rPr>
                            <m:t>𝑆𝑜</m:t>
                          </m:r>
                          <m:sSub>
                            <m:sSubPr>
                              <m:ctrlPr>
                                <a:rPr lang="en-US" i="1">
                                  <a:latin typeface="Cambria Math" panose="02040503050406030204" pitchFamily="18" charset="0"/>
                                </a:rPr>
                              </m:ctrlPr>
                            </m:sSubPr>
                            <m:e>
                              <m:r>
                                <a:rPr lang="es-ES" i="1">
                                  <a:latin typeface="Cambria Math" panose="02040503050406030204" pitchFamily="18" charset="0"/>
                                </a:rPr>
                                <m:t>𝑙</m:t>
                              </m:r>
                            </m:e>
                            <m:sub>
                              <m:r>
                                <a:rPr lang="es-ES" i="1">
                                  <a:latin typeface="Cambria Math" panose="02040503050406030204" pitchFamily="18" charset="0"/>
                                </a:rPr>
                                <m:t>𝑑𝑒𝑐</m:t>
                              </m:r>
                            </m:sub>
                          </m:sSub>
                          <m:r>
                            <a:rPr lang="es-ES" i="1">
                              <a:latin typeface="Cambria Math" panose="02040503050406030204" pitchFamily="18" charset="0"/>
                            </a:rPr>
                            <m:t> </m:t>
                          </m:r>
                          <m:r>
                            <a:rPr lang="es-EC" b="0" i="1" smtClean="0">
                              <a:latin typeface="Cambria Math" panose="02040503050406030204" pitchFamily="18" charset="0"/>
                            </a:rPr>
                            <m:t>   </m:t>
                          </m:r>
                          <m:r>
                            <a:rPr lang="es-EC" b="0" i="1" smtClean="0">
                              <a:latin typeface="Cambria Math" panose="02040503050406030204" pitchFamily="18" charset="0"/>
                            </a:rPr>
                            <m:t>𝐽</m:t>
                          </m:r>
                          <m:r>
                            <a:rPr lang="es-EC" b="0" i="1" smtClean="0">
                              <a:latin typeface="Cambria Math" panose="02040503050406030204" pitchFamily="18" charset="0"/>
                            </a:rPr>
                            <m:t>  </m:t>
                          </m:r>
                        </m:e>
                      </m:d>
                    </m:oMath>
                  </m:oMathPara>
                </a14:m>
                <a:endParaRPr lang="es-ES" sz="2400" b="1" dirty="0" smtClean="0">
                  <a:latin typeface="Times New Roman" panose="02020603050405020304" pitchFamily="18" charset="0"/>
                </a:endParaRPr>
              </a:p>
              <a:p>
                <a:pPr algn="just"/>
                <a:endParaRPr lang="es-ES" sz="2400" b="1" dirty="0">
                  <a:latin typeface="Times New Roman" panose="02020603050405020304" pitchFamily="18" charset="0"/>
                </a:endParaRPr>
              </a:p>
              <a:p>
                <a:pPr lvl="0" algn="ctr"/>
                <a:r>
                  <a:rPr lang="es-ES" dirty="0">
                    <a:solidFill>
                      <a:prstClr val="white"/>
                    </a:solidFill>
                    <a:latin typeface="Times New Roman" panose="02020603050405020304" pitchFamily="18" charset="0"/>
                  </a:rPr>
                  <a:t>Donde </a:t>
                </a:r>
                <a14:m>
                  <m:oMath xmlns:m="http://schemas.openxmlformats.org/officeDocument/2006/math">
                    <m:r>
                      <a:rPr lang="es-EC" sz="2000" i="1">
                        <a:solidFill>
                          <a:prstClr val="white"/>
                        </a:solidFill>
                        <a:latin typeface="Cambria Math" panose="02040503050406030204" pitchFamily="18" charset="0"/>
                      </a:rPr>
                      <m:t>𝐽</m:t>
                    </m:r>
                  </m:oMath>
                </a14:m>
                <a:r>
                  <a:rPr lang="es-ES" sz="2000" dirty="0">
                    <a:solidFill>
                      <a:prstClr val="white"/>
                    </a:solidFill>
                    <a:latin typeface="Times New Roman" panose="02020603050405020304" pitchFamily="18" charset="0"/>
                  </a:rPr>
                  <a:t> es el desempeño de la solución actual</a:t>
                </a:r>
              </a:p>
              <a:p>
                <a:pPr algn="just"/>
                <a:endParaRPr lang="es-ES" sz="2400" b="1" dirty="0">
                  <a:latin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5013278" y="2442051"/>
                <a:ext cx="6096000" cy="20621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4127006" y="4629229"/>
                <a:ext cx="3473964" cy="15921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𝑃𝑜𝑏𝑙𝑎𝑐𝑖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 </m:t>
                      </m:r>
                      <m:r>
                        <a:rPr lang="es-ES" i="1">
                          <a:latin typeface="Cambria Math" panose="02040503050406030204" pitchFamily="18" charset="0"/>
                        </a:rPr>
                        <m:t>𝐼𝑛𝑖𝑐𝑖𝑎𝑙</m:t>
                      </m:r>
                      <m:r>
                        <a:rPr lang="es-E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s-ES" i="1">
                                          <a:latin typeface="Cambria Math" panose="02040503050406030204" pitchFamily="18" charset="0"/>
                                        </a:rPr>
                                        <m:t>𝑆𝑜𝑙𝑢𝑐𝑖</m:t>
                                      </m:r>
                                      <m:r>
                                        <a:rPr lang="es-ES" i="1">
                                          <a:latin typeface="Cambria Math" panose="02040503050406030204" pitchFamily="18" charset="0"/>
                                        </a:rPr>
                                        <m:t>ó</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1</m:t>
                                          </m:r>
                                        </m:sub>
                                      </m:sSub>
                                    </m:e>
                                  </m:mr>
                                  <m:mr>
                                    <m:e>
                                      <m:r>
                                        <a:rPr lang="es-ES" i="1">
                                          <a:latin typeface="Cambria Math" panose="02040503050406030204" pitchFamily="18" charset="0"/>
                                        </a:rPr>
                                        <m:t>𝑆𝑜𝑙𝑢𝑐𝑖𝑜</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2</m:t>
                                          </m:r>
                                        </m:sub>
                                      </m:sSub>
                                    </m:e>
                                  </m:mr>
                                  <m:mr>
                                    <m:e>
                                      <m:r>
                                        <a:rPr lang="es-ES" i="1">
                                          <a:latin typeface="Cambria Math" panose="02040503050406030204" pitchFamily="18" charset="0"/>
                                        </a:rPr>
                                        <m:t>𝑆𝑜𝑙𝑢𝑐𝑖</m:t>
                                      </m:r>
                                      <m:r>
                                        <a:rPr lang="es-ES" i="1">
                                          <a:latin typeface="Cambria Math" panose="02040503050406030204" pitchFamily="18" charset="0"/>
                                        </a:rPr>
                                        <m:t>ó</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3</m:t>
                                          </m:r>
                                        </m:sub>
                                      </m:sSub>
                                    </m:e>
                                  </m:mr>
                                </m:m>
                              </m:e>
                            </m:mr>
                            <m:mr>
                              <m:e>
                                <m:m>
                                  <m:mPr>
                                    <m:mcs>
                                      <m:mc>
                                        <m:mcPr>
                                          <m:count m:val="1"/>
                                          <m:mcJc m:val="center"/>
                                        </m:mcPr>
                                      </m:mc>
                                    </m:mcs>
                                    <m:ctrlPr>
                                      <a:rPr lang="en-US" i="1">
                                        <a:latin typeface="Cambria Math" panose="02040503050406030204" pitchFamily="18" charset="0"/>
                                      </a:rPr>
                                    </m:ctrlPr>
                                  </m:mPr>
                                  <m:mr>
                                    <m:e>
                                      <m:r>
                                        <a:rPr lang="es-ES" i="1">
                                          <a:latin typeface="Cambria Math" panose="02040503050406030204" pitchFamily="18" charset="0"/>
                                        </a:rPr>
                                        <m:t>.</m:t>
                                      </m:r>
                                    </m:e>
                                  </m:mr>
                                  <m:mr>
                                    <m:e>
                                      <m:r>
                                        <a:rPr lang="es-ES" i="1">
                                          <a:latin typeface="Cambria Math" panose="02040503050406030204" pitchFamily="18" charset="0"/>
                                        </a:rPr>
                                        <m:t>.</m:t>
                                      </m:r>
                                    </m:e>
                                  </m:mr>
                                  <m:mr>
                                    <m:e>
                                      <m:r>
                                        <a:rPr lang="es-ES" i="1">
                                          <a:latin typeface="Cambria Math" panose="02040503050406030204" pitchFamily="18" charset="0"/>
                                        </a:rPr>
                                        <m:t>𝑆𝑜𝑙𝑢𝑐</m:t>
                                      </m:r>
                                      <m:r>
                                        <a:rPr lang="es-ES" i="1">
                                          <a:latin typeface="Cambria Math" panose="02040503050406030204" pitchFamily="18" charset="0"/>
                                        </a:rPr>
                                        <m:t>ó</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𝑚</m:t>
                                          </m:r>
                                        </m:sub>
                                      </m:sSub>
                                    </m:e>
                                  </m:mr>
                                </m:m>
                              </m:e>
                            </m:mr>
                          </m:m>
                        </m:e>
                      </m:d>
                    </m:oMath>
                  </m:oMathPara>
                </a14:m>
                <a:endParaRPr lang="en-US" dirty="0"/>
              </a:p>
            </p:txBody>
          </p:sp>
        </mc:Choice>
        <mc:Fallback>
          <p:sp>
            <p:nvSpPr>
              <p:cNvPr id="5" name="Rectángulo 4"/>
              <p:cNvSpPr>
                <a:spLocks noRot="1" noChangeAspect="1" noMove="1" noResize="1" noEditPoints="1" noAdjustHandles="1" noChangeArrowheads="1" noChangeShapeType="1" noTextEdit="1"/>
              </p:cNvSpPr>
              <p:nvPr/>
            </p:nvSpPr>
            <p:spPr>
              <a:xfrm>
                <a:off x="4127006" y="4629229"/>
                <a:ext cx="3473964" cy="159210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00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9" name="Rectángulo 8"/>
          <p:cNvSpPr/>
          <p:nvPr/>
        </p:nvSpPr>
        <p:spPr>
          <a:xfrm>
            <a:off x="1304543" y="1210716"/>
            <a:ext cx="9013164" cy="461665"/>
          </a:xfrm>
          <a:prstGeom prst="rect">
            <a:avLst/>
          </a:prstGeom>
        </p:spPr>
        <p:txBody>
          <a:bodyPr wrap="square">
            <a:spAutoFit/>
          </a:bodyPr>
          <a:lstStyle/>
          <a:p>
            <a:pPr algn="just"/>
            <a:r>
              <a:rPr lang="es-ES" sz="2400" b="1" dirty="0" smtClean="0">
                <a:latin typeface="Times New Roman" panose="02020603050405020304" pitchFamily="18" charset="0"/>
              </a:rPr>
              <a:t>Selección</a:t>
            </a:r>
            <a:endParaRPr lang="es-ES" sz="2400" b="1" dirty="0" smtClean="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ángulo 1"/>
              <p:cNvSpPr/>
              <p:nvPr/>
            </p:nvSpPr>
            <p:spPr>
              <a:xfrm>
                <a:off x="1046328" y="3298783"/>
                <a:ext cx="4945039" cy="1107996"/>
              </a:xfrm>
              <a:prstGeom prst="rect">
                <a:avLst/>
              </a:prstGeom>
            </p:spPr>
            <p:txBody>
              <a:bodyPr wrap="square">
                <a:spAutoFit/>
              </a:bodyPr>
              <a:lstStyle/>
              <a:p>
                <a:pPr algn="just"/>
                <a:endParaRPr lang="es-ES" sz="2400" b="1" dirty="0">
                  <a:latin typeface="Times New Roman" panose="02020603050405020304" pitchFamily="18" charset="0"/>
                </a:endParaRPr>
              </a:p>
              <a:p>
                <a:pPr algn="just"/>
                <a:r>
                  <a:rPr lang="es-ES" sz="2400" b="1" dirty="0" smtClean="0">
                    <a:latin typeface="Times New Roman" panose="02020603050405020304" pitchFamily="18" charset="0"/>
                  </a:rPr>
                  <a:t>Crossover</a:t>
                </a:r>
              </a:p>
              <a:p>
                <a:pPr algn="just"/>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C" i="1">
                              <a:latin typeface="Cambria Math" panose="02040503050406030204" pitchFamily="18" charset="0"/>
                            </a:rPr>
                            <m:t>𝑐</m:t>
                          </m:r>
                        </m:sub>
                      </m:sSub>
                      <m:r>
                        <a:rPr lang="es-ES" i="1">
                          <a:latin typeface="Cambria Math" panose="02040503050406030204" pitchFamily="18" charset="0"/>
                        </a:rPr>
                        <m:t>=</m:t>
                      </m:r>
                      <m:r>
                        <a:rPr lang="es-EC" i="1">
                          <a:latin typeface="Cambria Math" panose="02040503050406030204" pitchFamily="18" charset="0"/>
                        </a:rPr>
                        <m:t>0,8</m:t>
                      </m:r>
                    </m:oMath>
                  </m:oMathPara>
                </a14:m>
                <a:endParaRPr lang="es-ES" sz="2400" dirty="0">
                  <a:latin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1046328" y="3298783"/>
                <a:ext cx="4945039" cy="1107996"/>
              </a:xfrm>
              <a:prstGeom prst="rect">
                <a:avLst/>
              </a:prstGeom>
              <a:blipFill>
                <a:blip r:embed="rId3"/>
                <a:stretch>
                  <a:fillRect l="-19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147657" y="3642142"/>
                <a:ext cx="4462818" cy="738664"/>
              </a:xfrm>
              <a:prstGeom prst="rect">
                <a:avLst/>
              </a:prstGeom>
            </p:spPr>
            <p:txBody>
              <a:bodyPr wrap="square">
                <a:spAutoFit/>
              </a:bodyPr>
              <a:lstStyle/>
              <a:p>
                <a:pPr algn="just"/>
                <a:r>
                  <a:rPr lang="es-ES" sz="2400" b="1" dirty="0">
                    <a:latin typeface="Times New Roman" panose="02020603050405020304" pitchFamily="18" charset="0"/>
                  </a:rPr>
                  <a:t>Mutación</a:t>
                </a:r>
              </a:p>
              <a:p>
                <a:pPr algn="just"/>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C" i="1">
                              <a:latin typeface="Cambria Math" panose="02040503050406030204" pitchFamily="18" charset="0"/>
                            </a:rPr>
                            <m:t>𝑚</m:t>
                          </m:r>
                        </m:sub>
                      </m:sSub>
                      <m:r>
                        <a:rPr lang="es-ES" i="1">
                          <a:latin typeface="Cambria Math" panose="02040503050406030204" pitchFamily="18" charset="0"/>
                        </a:rPr>
                        <m:t>=</m:t>
                      </m:r>
                      <m:sSup>
                        <m:sSupPr>
                          <m:ctrlPr>
                            <a:rPr lang="en-US" i="1">
                              <a:latin typeface="Cambria Math" panose="02040503050406030204" pitchFamily="18" charset="0"/>
                            </a:rPr>
                          </m:ctrlPr>
                        </m:sSupPr>
                        <m:e>
                          <m:r>
                            <a:rPr lang="es-ES" i="1">
                              <a:latin typeface="Cambria Math" panose="02040503050406030204" pitchFamily="18" charset="0"/>
                            </a:rPr>
                            <m:t>𝑙</m:t>
                          </m:r>
                        </m:e>
                        <m:sup>
                          <m:r>
                            <a:rPr lang="es-ES" i="1">
                              <a:latin typeface="Cambria Math" panose="02040503050406030204" pitchFamily="18" charset="0"/>
                            </a:rPr>
                            <m:t>−1</m:t>
                          </m:r>
                        </m:sup>
                      </m:sSup>
                    </m:oMath>
                  </m:oMathPara>
                </a14:m>
                <a:endParaRPr lang="en-US" dirty="0"/>
              </a:p>
            </p:txBody>
          </p:sp>
        </mc:Choice>
        <mc:Fallback>
          <p:sp>
            <p:nvSpPr>
              <p:cNvPr id="4" name="Rectángulo 3"/>
              <p:cNvSpPr>
                <a:spLocks noRot="1" noChangeAspect="1" noMove="1" noResize="1" noEditPoints="1" noAdjustHandles="1" noChangeArrowheads="1" noChangeShapeType="1" noTextEdit="1"/>
              </p:cNvSpPr>
              <p:nvPr/>
            </p:nvSpPr>
            <p:spPr>
              <a:xfrm>
                <a:off x="6147657" y="3642142"/>
                <a:ext cx="4462818" cy="738664"/>
              </a:xfrm>
              <a:prstGeom prst="rect">
                <a:avLst/>
              </a:prstGeom>
              <a:blipFill>
                <a:blip r:embed="rId4"/>
                <a:stretch>
                  <a:fillRect l="-2046" t="-65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1757622" y="2132280"/>
                <a:ext cx="1225079" cy="7066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m:t>
                          </m:r>
                        </m:sub>
                      </m:sSub>
                      <m:r>
                        <a:rPr lang="es-E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s-ES" i="1">
                                  <a:latin typeface="Cambria Math" panose="02040503050406030204" pitchFamily="18" charset="0"/>
                                </a:rPr>
                                <m:t>𝐽</m:t>
                              </m:r>
                            </m:e>
                            <m:sub>
                              <m:r>
                                <a:rPr lang="es-ES" i="1">
                                  <a:latin typeface="Cambria Math" panose="02040503050406030204" pitchFamily="18" charset="0"/>
                                </a:rPr>
                                <m:t>𝑖</m:t>
                              </m:r>
                            </m:sub>
                          </m:sSub>
                        </m:num>
                        <m:den>
                          <m:nary>
                            <m:naryPr>
                              <m:chr m:val="∑"/>
                              <m:limLoc m:val="undOvr"/>
                              <m:ctrlPr>
                                <a:rPr lang="en-US" i="1">
                                  <a:latin typeface="Cambria Math" panose="02040503050406030204" pitchFamily="18" charset="0"/>
                                </a:rPr>
                              </m:ctrlPr>
                            </m:naryPr>
                            <m:sub>
                              <m:r>
                                <a:rPr lang="es-ES" i="1">
                                  <a:latin typeface="Cambria Math" panose="02040503050406030204" pitchFamily="18" charset="0"/>
                                </a:rPr>
                                <m:t>𝑗</m:t>
                              </m:r>
                            </m:sub>
                            <m:sup>
                              <m:r>
                                <a:rPr lang="es-ES" i="1">
                                  <a:latin typeface="Cambria Math" panose="02040503050406030204" pitchFamily="18" charset="0"/>
                                </a:rPr>
                                <m:t>𝑛</m:t>
                              </m:r>
                            </m:sup>
                            <m:e>
                              <m:sSub>
                                <m:sSubPr>
                                  <m:ctrlPr>
                                    <a:rPr lang="en-US" i="1">
                                      <a:latin typeface="Cambria Math" panose="02040503050406030204" pitchFamily="18" charset="0"/>
                                    </a:rPr>
                                  </m:ctrlPr>
                                </m:sSubPr>
                                <m:e>
                                  <m:r>
                                    <a:rPr lang="es-ES" i="1">
                                      <a:latin typeface="Cambria Math" panose="02040503050406030204" pitchFamily="18" charset="0"/>
                                    </a:rPr>
                                    <m:t>𝐽</m:t>
                                  </m:r>
                                </m:e>
                                <m:sub>
                                  <m:r>
                                    <a:rPr lang="es-ES" i="1">
                                      <a:latin typeface="Cambria Math" panose="02040503050406030204" pitchFamily="18" charset="0"/>
                                    </a:rPr>
                                    <m:t>𝑗</m:t>
                                  </m:r>
                                </m:sub>
                              </m:sSub>
                            </m:e>
                          </m:nary>
                        </m:den>
                      </m:f>
                    </m:oMath>
                  </m:oMathPara>
                </a14:m>
                <a:endParaRPr lang="en-US" dirty="0"/>
              </a:p>
            </p:txBody>
          </p:sp>
        </mc:Choice>
        <mc:Fallback>
          <p:sp>
            <p:nvSpPr>
              <p:cNvPr id="6" name="Rectángulo 5"/>
              <p:cNvSpPr>
                <a:spLocks noRot="1" noChangeAspect="1" noMove="1" noResize="1" noEditPoints="1" noAdjustHandles="1" noChangeArrowheads="1" noChangeShapeType="1" noTextEdit="1"/>
              </p:cNvSpPr>
              <p:nvPr/>
            </p:nvSpPr>
            <p:spPr>
              <a:xfrm>
                <a:off x="1757622" y="2132280"/>
                <a:ext cx="1225079" cy="706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3786589" y="2132430"/>
                <a:ext cx="3064587" cy="1015663"/>
              </a:xfrm>
              <a:prstGeom prst="rect">
                <a:avLst/>
              </a:prstGeom>
            </p:spPr>
            <p:txBody>
              <a:bodyPr wrap="square">
                <a:spAutoFit/>
              </a:bodyPr>
              <a:lstStyle/>
              <a:p>
                <a:pPr algn="just"/>
                <a:r>
                  <a:rPr lang="es-ES" dirty="0" smtClean="0">
                    <a:latin typeface="Times New Roman" panose="02020603050405020304" pitchFamily="18" charset="0"/>
                  </a:rPr>
                  <a:t>Donde</a:t>
                </a:r>
                <a14:m>
                  <m:oMath xmlns:m="http://schemas.openxmlformats.org/officeDocument/2006/math">
                    <m:r>
                      <a:rPr lang="es-EC" b="0" i="0" smtClean="0">
                        <a:latin typeface="Cambria Math" panose="02040503050406030204" pitchFamily="18" charset="0"/>
                      </a:rPr>
                      <m:t> </m:t>
                    </m:r>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m:t>
                        </m:r>
                      </m:sub>
                    </m:sSub>
                  </m:oMath>
                </a14:m>
                <a:r>
                  <a:rPr lang="es-ES" sz="2000" dirty="0" smtClean="0">
                    <a:latin typeface="Times New Roman" panose="02020603050405020304" pitchFamily="18" charset="0"/>
                  </a:rPr>
                  <a:t> es la probabilidad de selección de cada solución  </a:t>
                </a:r>
                <a:endParaRPr lang="es-ES" sz="2000" dirty="0" smtClean="0">
                  <a:latin typeface="Times New Roman" panose="02020603050405020304" pitchFamily="18" charset="0"/>
                </a:endParaRPr>
              </a:p>
            </p:txBody>
          </p:sp>
        </mc:Choice>
        <mc:Fallback>
          <p:sp>
            <p:nvSpPr>
              <p:cNvPr id="10" name="Rectángulo 9"/>
              <p:cNvSpPr>
                <a:spLocks noRot="1" noChangeAspect="1" noMove="1" noResize="1" noEditPoints="1" noAdjustHandles="1" noChangeArrowheads="1" noChangeShapeType="1" noTextEdit="1"/>
              </p:cNvSpPr>
              <p:nvPr/>
            </p:nvSpPr>
            <p:spPr>
              <a:xfrm>
                <a:off x="3786589" y="2132430"/>
                <a:ext cx="3064587" cy="1015663"/>
              </a:xfrm>
              <a:prstGeom prst="rect">
                <a:avLst/>
              </a:prstGeom>
              <a:blipFill>
                <a:blip r:embed="rId6"/>
                <a:stretch>
                  <a:fillRect l="-1988" t="-3614" r="-2187" b="-10241"/>
                </a:stretch>
              </a:blipFill>
            </p:spPr>
            <p:txBody>
              <a:bodyPr/>
              <a:lstStyle/>
              <a:p>
                <a:r>
                  <a:rPr lang="en-US">
                    <a:noFill/>
                  </a:rPr>
                  <a:t> </a:t>
                </a:r>
              </a:p>
            </p:txBody>
          </p:sp>
        </mc:Fallback>
      </mc:AlternateContent>
      <p:pic>
        <p:nvPicPr>
          <p:cNvPr id="11" name="Imagen 10"/>
          <p:cNvPicPr>
            <a:picLocks noChangeAspect="1"/>
          </p:cNvPicPr>
          <p:nvPr/>
        </p:nvPicPr>
        <p:blipFill>
          <a:blip r:embed="rId7"/>
          <a:stretch>
            <a:fillRect/>
          </a:stretch>
        </p:blipFill>
        <p:spPr>
          <a:xfrm>
            <a:off x="7228764" y="1296213"/>
            <a:ext cx="1966262" cy="1885880"/>
          </a:xfrm>
          <a:prstGeom prst="rect">
            <a:avLst/>
          </a:prstGeom>
        </p:spPr>
      </p:pic>
      <p:pic>
        <p:nvPicPr>
          <p:cNvPr id="12" name="Imagen 11"/>
          <p:cNvPicPr/>
          <p:nvPr/>
        </p:nvPicPr>
        <p:blipFill>
          <a:blip r:embed="rId8">
            <a:extLst>
              <a:ext uri="{28A0092B-C50C-407E-A947-70E740481C1C}">
                <a14:useLocalDpi xmlns:a14="http://schemas.microsoft.com/office/drawing/2010/main" val="0"/>
              </a:ext>
            </a:extLst>
          </a:blip>
          <a:srcRect/>
          <a:stretch>
            <a:fillRect/>
          </a:stretch>
        </p:blipFill>
        <p:spPr bwMode="auto">
          <a:xfrm>
            <a:off x="1950923" y="4644338"/>
            <a:ext cx="2989567" cy="1961177"/>
          </a:xfrm>
          <a:prstGeom prst="rect">
            <a:avLst/>
          </a:prstGeom>
          <a:noFill/>
          <a:ln>
            <a:noFill/>
          </a:ln>
        </p:spPr>
      </p:pic>
      <p:pic>
        <p:nvPicPr>
          <p:cNvPr id="13" name="Imagen 12"/>
          <p:cNvPicPr/>
          <p:nvPr/>
        </p:nvPicPr>
        <p:blipFill>
          <a:blip r:embed="rId9">
            <a:extLst>
              <a:ext uri="{28A0092B-C50C-407E-A947-70E740481C1C}">
                <a14:useLocalDpi xmlns:a14="http://schemas.microsoft.com/office/drawing/2010/main" val="0"/>
              </a:ext>
            </a:extLst>
          </a:blip>
          <a:srcRect/>
          <a:stretch>
            <a:fillRect/>
          </a:stretch>
        </p:blipFill>
        <p:spPr bwMode="auto">
          <a:xfrm>
            <a:off x="7600586" y="4644337"/>
            <a:ext cx="1556959" cy="1961177"/>
          </a:xfrm>
          <a:prstGeom prst="rect">
            <a:avLst/>
          </a:prstGeom>
          <a:noFill/>
          <a:ln>
            <a:noFill/>
          </a:ln>
        </p:spPr>
      </p:pic>
      <p:sp>
        <p:nvSpPr>
          <p:cNvPr id="14" name="Rectángulo 13"/>
          <p:cNvSpPr/>
          <p:nvPr/>
        </p:nvSpPr>
        <p:spPr>
          <a:xfrm>
            <a:off x="9969690" y="6272893"/>
            <a:ext cx="1659429"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a:t>
            </a:r>
            <a:r>
              <a:rPr lang="es-EC" dirty="0" err="1">
                <a:latin typeface="Times New Roman" panose="02020603050405020304" pitchFamily="18" charset="0"/>
                <a:ea typeface="Times New Roman" panose="02020603050405020304" pitchFamily="18" charset="0"/>
              </a:rPr>
              <a:t>Holland</a:t>
            </a:r>
            <a:r>
              <a:rPr lang="es-EC" dirty="0">
                <a:latin typeface="Times New Roman" panose="02020603050405020304" pitchFamily="18" charset="0"/>
                <a:ea typeface="Times New Roman" panose="02020603050405020304" pitchFamily="18" charset="0"/>
              </a:rPr>
              <a:t>, 1975)</a:t>
            </a:r>
            <a:endParaRPr lang="en-US" dirty="0"/>
          </a:p>
        </p:txBody>
      </p:sp>
    </p:spTree>
    <p:extLst>
      <p:ext uri="{BB962C8B-B14F-4D97-AF65-F5344CB8AC3E}">
        <p14:creationId xmlns:p14="http://schemas.microsoft.com/office/powerpoint/2010/main" val="6606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6" grpId="0"/>
      <p:bldP spid="10"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9" name="Rectángulo 8"/>
          <p:cNvSpPr/>
          <p:nvPr/>
        </p:nvSpPr>
        <p:spPr>
          <a:xfrm>
            <a:off x="1304543" y="1210716"/>
            <a:ext cx="3356357" cy="1938992"/>
          </a:xfrm>
          <a:prstGeom prst="rect">
            <a:avLst/>
          </a:prstGeom>
        </p:spPr>
        <p:txBody>
          <a:bodyPr wrap="square">
            <a:spAutoFit/>
          </a:bodyPr>
          <a:lstStyle/>
          <a:p>
            <a:pPr algn="just"/>
            <a:r>
              <a:rPr lang="es-ES" sz="2400" b="1" dirty="0" smtClean="0">
                <a:latin typeface="Times New Roman" panose="02020603050405020304" pitchFamily="18" charset="0"/>
              </a:rPr>
              <a:t>Desempeño</a:t>
            </a:r>
          </a:p>
          <a:p>
            <a:pPr algn="just"/>
            <a:endParaRPr lang="es-ES" sz="2400" b="1" dirty="0" smtClean="0">
              <a:latin typeface="Times New Roman" panose="02020603050405020304" pitchFamily="18" charset="0"/>
            </a:endParaRPr>
          </a:p>
          <a:p>
            <a:pPr algn="just"/>
            <a:endParaRPr lang="es-ES" sz="2400" b="1" dirty="0" smtClean="0">
              <a:latin typeface="Times New Roman" panose="02020603050405020304" pitchFamily="18" charset="0"/>
            </a:endParaRPr>
          </a:p>
          <a:p>
            <a:pPr algn="just"/>
            <a:endParaRPr lang="es-ES" sz="2400" b="1" dirty="0">
              <a:latin typeface="Times New Roman" panose="02020603050405020304" pitchFamily="18" charset="0"/>
            </a:endParaRPr>
          </a:p>
          <a:p>
            <a:pPr algn="just"/>
            <a:endParaRPr lang="en-US" sz="2400"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96160" y="1840798"/>
            <a:ext cx="7800340" cy="3048702"/>
          </a:xfrm>
          <a:prstGeom prst="rect">
            <a:avLst/>
          </a:prstGeom>
          <a:ln w="228600" cap="sq" cmpd="thickThin">
            <a:solidFill>
              <a:srgbClr val="000000"/>
            </a:solidFill>
            <a:prstDash val="solid"/>
            <a:miter lim="800000"/>
          </a:ln>
          <a:effectLst>
            <a:innerShdw blurRad="76200">
              <a:srgbClr val="000000"/>
            </a:innerShdw>
          </a:effectLst>
        </p:spPr>
      </p:pic>
      <mc:AlternateContent xmlns:mc="http://schemas.openxmlformats.org/markup-compatibility/2006">
        <mc:Choice xmlns:a14="http://schemas.microsoft.com/office/drawing/2010/main" Requires="a14">
          <p:sp>
            <p:nvSpPr>
              <p:cNvPr id="2" name="Rectángulo 1"/>
              <p:cNvSpPr/>
              <p:nvPr/>
            </p:nvSpPr>
            <p:spPr>
              <a:xfrm>
                <a:off x="4804800" y="5174583"/>
                <a:ext cx="2462982" cy="689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𝐽</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𝑀𝑝</m:t>
                              </m:r>
                            </m:sub>
                          </m:sSub>
                          <m:r>
                            <a:rPr lang="en-US" i="0">
                              <a:latin typeface="Cambria Math" panose="02040503050406030204" pitchFamily="18" charset="0"/>
                            </a:rPr>
                            <m:t> </m:t>
                          </m:r>
                          <m:r>
                            <m:rPr>
                              <m:sty m:val="p"/>
                            </m:rPr>
                            <a:rPr lang="en-US" i="0">
                              <a:latin typeface="Cambria Math" panose="02040503050406030204" pitchFamily="18" charset="0"/>
                            </a:rPr>
                            <m:t>x</m:t>
                          </m:r>
                          <m:r>
                            <a:rPr lang="en-US" i="0">
                              <a:latin typeface="Cambria Math" panose="02040503050406030204" pitchFamily="18" charset="0"/>
                            </a:rPr>
                            <m:t> </m:t>
                          </m:r>
                          <m:r>
                            <a:rPr lang="en-US" i="1">
                              <a:latin typeface="Cambria Math" panose="02040503050406030204" pitchFamily="18" charset="0"/>
                            </a:rPr>
                            <m:t>𝐶</m:t>
                          </m:r>
                          <m:r>
                            <a:rPr lang="en-US" i="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𝑡𝑠</m:t>
                              </m:r>
                            </m:sub>
                          </m:sSub>
                          <m:r>
                            <a:rPr lang="en-US" i="0">
                              <a:latin typeface="Cambria Math" panose="02040503050406030204" pitchFamily="18" charset="0"/>
                            </a:rPr>
                            <m:t> </m:t>
                          </m:r>
                          <m:r>
                            <m:rPr>
                              <m:sty m:val="p"/>
                            </m:rPr>
                            <a:rPr lang="en-US" i="0">
                              <a:latin typeface="Cambria Math" panose="02040503050406030204" pitchFamily="18" charset="0"/>
                            </a:rPr>
                            <m:t>x</m:t>
                          </m:r>
                          <m:r>
                            <a:rPr lang="en-US" i="0">
                              <a:latin typeface="Cambria Math" panose="02040503050406030204" pitchFamily="18" charset="0"/>
                            </a:rPr>
                            <m:t> </m:t>
                          </m:r>
                          <m:r>
                            <a:rPr lang="en-US" i="1">
                              <a:latin typeface="Cambria Math" panose="02040503050406030204" pitchFamily="18" charset="0"/>
                            </a:rPr>
                            <m:t>𝐶</m:t>
                          </m:r>
                          <m:r>
                            <a:rPr lang="en-US" i="0">
                              <a:latin typeface="Cambria Math" panose="02040503050406030204" pitchFamily="18" charset="0"/>
                            </a:rPr>
                            <m:t>2</m:t>
                          </m:r>
                        </m:den>
                      </m:f>
                    </m:oMath>
                  </m:oMathPara>
                </a14:m>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4804800" y="5174583"/>
                <a:ext cx="2462982" cy="68999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22032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Algoritmos Genéticos</a:t>
            </a:r>
            <a:endParaRPr lang="es-EC" sz="2400" b="1" dirty="0">
              <a:solidFill>
                <a:schemeClr val="bg1"/>
              </a:solidFill>
              <a:latin typeface="Calibri" panose="020F0502020204030204" pitchFamily="34" charset="0"/>
            </a:endParaRPr>
          </a:p>
        </p:txBody>
      </p:sp>
      <p:sp>
        <p:nvSpPr>
          <p:cNvPr id="9" name="Rectángulo 8"/>
          <p:cNvSpPr/>
          <p:nvPr/>
        </p:nvSpPr>
        <p:spPr>
          <a:xfrm>
            <a:off x="1195361" y="901317"/>
            <a:ext cx="4727767" cy="461665"/>
          </a:xfrm>
          <a:prstGeom prst="rect">
            <a:avLst/>
          </a:prstGeom>
        </p:spPr>
        <p:txBody>
          <a:bodyPr wrap="square">
            <a:spAutoFit/>
          </a:bodyPr>
          <a:lstStyle/>
          <a:p>
            <a:pPr algn="just"/>
            <a:r>
              <a:rPr lang="es-ES" sz="2400" b="1" dirty="0" smtClean="0">
                <a:latin typeface="Times New Roman" panose="02020603050405020304" pitchFamily="18" charset="0"/>
              </a:rPr>
              <a:t>Presentación de Soluciones</a:t>
            </a:r>
            <a:endParaRPr lang="en-US" sz="2400" b="1" dirty="0"/>
          </a:p>
        </p:txBody>
      </p:sp>
      <p:pic>
        <p:nvPicPr>
          <p:cNvPr id="8" name="Imagen 7" descr="C:\Users\Daniel\AppData\Local\Temp\Rar$DR18.106\fig 28.eps"/>
          <p:cNvPicPr/>
          <p:nvPr/>
        </p:nvPicPr>
        <p:blipFill>
          <a:blip r:embed="rId3" cstate="print"/>
          <a:srcRect/>
          <a:stretch>
            <a:fillRect/>
          </a:stretch>
        </p:blipFill>
        <p:spPr bwMode="auto">
          <a:xfrm>
            <a:off x="2216758" y="1620355"/>
            <a:ext cx="3351529" cy="2265528"/>
          </a:xfrm>
          <a:prstGeom prst="rect">
            <a:avLst/>
          </a:prstGeom>
          <a:ln w="228600" cap="sq" cmpd="thickThin">
            <a:solidFill>
              <a:srgbClr val="000000"/>
            </a:solidFill>
            <a:prstDash val="solid"/>
            <a:miter lim="800000"/>
          </a:ln>
          <a:effectLst>
            <a:innerShdw blurRad="76200">
              <a:srgbClr val="000000"/>
            </a:innerShdw>
          </a:effectLst>
        </p:spPr>
      </p:pic>
      <p:pic>
        <p:nvPicPr>
          <p:cNvPr id="10" name="Imagen 9" descr="C:\Users\Daniel\AppData\Local\Temp\Rar$DR17.734\fig 27.eps"/>
          <p:cNvPicPr/>
          <p:nvPr/>
        </p:nvPicPr>
        <p:blipFill>
          <a:blip r:embed="rId4" cstate="print"/>
          <a:srcRect/>
          <a:stretch>
            <a:fillRect/>
          </a:stretch>
        </p:blipFill>
        <p:spPr bwMode="auto">
          <a:xfrm>
            <a:off x="5923128" y="1620355"/>
            <a:ext cx="3232198" cy="2265528"/>
          </a:xfrm>
          <a:prstGeom prst="rect">
            <a:avLst/>
          </a:prstGeom>
          <a:ln w="228600" cap="sq" cmpd="thickThin">
            <a:solidFill>
              <a:srgbClr val="000000"/>
            </a:solidFill>
            <a:prstDash val="solid"/>
            <a:miter lim="800000"/>
          </a:ln>
          <a:effectLst>
            <a:innerShdw blurRad="76200">
              <a:srgbClr val="000000"/>
            </a:innerShdw>
          </a:effectLst>
        </p:spPr>
      </p:pic>
      <p:pic>
        <p:nvPicPr>
          <p:cNvPr id="11" name="Imagen 10" descr="C:\Users\Daniel\AppData\Local\Temp\Rar$DR22.812\fig 29.eps"/>
          <p:cNvPicPr/>
          <p:nvPr/>
        </p:nvPicPr>
        <p:blipFill>
          <a:blip r:embed="rId5" cstate="print"/>
          <a:srcRect/>
          <a:stretch>
            <a:fillRect/>
          </a:stretch>
        </p:blipFill>
        <p:spPr bwMode="auto">
          <a:xfrm>
            <a:off x="2216758" y="4223722"/>
            <a:ext cx="3351529" cy="2395442"/>
          </a:xfrm>
          <a:prstGeom prst="rect">
            <a:avLst/>
          </a:prstGeom>
          <a:ln w="228600" cap="sq" cmpd="thickThin">
            <a:solidFill>
              <a:srgbClr val="000000"/>
            </a:solidFill>
            <a:prstDash val="solid"/>
            <a:miter lim="800000"/>
          </a:ln>
          <a:effectLst>
            <a:innerShdw blurRad="76200">
              <a:srgbClr val="000000"/>
            </a:innerShdw>
          </a:effectLst>
        </p:spPr>
      </p:pic>
      <p:pic>
        <p:nvPicPr>
          <p:cNvPr id="12" name="Imagen 11" descr="C:\Users\Daniel\AppData\Local\Temp\Rar$DR23.634\fig 30.eps"/>
          <p:cNvPicPr/>
          <p:nvPr/>
        </p:nvPicPr>
        <p:blipFill rotWithShape="1">
          <a:blip r:embed="rId6" cstate="print"/>
          <a:srcRect l="7185" t="5085" r="6581" b="340"/>
          <a:stretch/>
        </p:blipFill>
        <p:spPr bwMode="auto">
          <a:xfrm>
            <a:off x="5923129" y="4223722"/>
            <a:ext cx="3232198" cy="2395442"/>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8282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 Colonia de Hormigas</a:t>
            </a:r>
            <a:endParaRPr lang="es-EC" sz="2400" b="1" dirty="0">
              <a:solidFill>
                <a:schemeClr val="bg1"/>
              </a:solidFill>
              <a:latin typeface="Calibri" panose="020F0502020204030204" pitchFamily="34" charset="0"/>
            </a:endParaRPr>
          </a:p>
        </p:txBody>
      </p:sp>
      <p:sp>
        <p:nvSpPr>
          <p:cNvPr id="6" name="Rectángulo 5"/>
          <p:cNvSpPr/>
          <p:nvPr/>
        </p:nvSpPr>
        <p:spPr>
          <a:xfrm>
            <a:off x="1304541" y="1124217"/>
            <a:ext cx="9544627" cy="2031325"/>
          </a:xfrm>
          <a:prstGeom prst="rect">
            <a:avLst/>
          </a:prstGeom>
        </p:spPr>
        <p:txBody>
          <a:bodyPr wrap="square">
            <a:spAutoFit/>
          </a:bodyPr>
          <a:lstStyle/>
          <a:p>
            <a:pPr algn="just"/>
            <a:r>
              <a:rPr lang="es-ES" dirty="0">
                <a:latin typeface="Times New Roman" panose="02020603050405020304" pitchFamily="18" charset="0"/>
              </a:rPr>
              <a:t>Hormiga: representa una posible solución dentro de la población actual</a:t>
            </a:r>
          </a:p>
          <a:p>
            <a:pPr algn="just"/>
            <a:r>
              <a:rPr lang="es-ES" dirty="0">
                <a:latin typeface="Times New Roman" panose="02020603050405020304" pitchFamily="18" charset="0"/>
              </a:rPr>
              <a:t>Factor de desvanecimiento: coeficiente que controla la velocidad de desvanecimiento </a:t>
            </a:r>
            <a:r>
              <a:rPr lang="es-ES" dirty="0" smtClean="0">
                <a:latin typeface="Times New Roman" panose="02020603050405020304" pitchFamily="18" charset="0"/>
              </a:rPr>
              <a:t>de feromonas en </a:t>
            </a:r>
            <a:r>
              <a:rPr lang="es-ES" dirty="0">
                <a:latin typeface="Times New Roman" panose="02020603050405020304" pitchFamily="18" charset="0"/>
              </a:rPr>
              <a:t>cada ruta </a:t>
            </a:r>
          </a:p>
          <a:p>
            <a:pPr algn="just"/>
            <a:r>
              <a:rPr lang="es-ES" dirty="0">
                <a:latin typeface="Times New Roman" panose="02020603050405020304" pitchFamily="18" charset="0"/>
              </a:rPr>
              <a:t>Ruta: Conjunto de nodos recorridos para llegar a una solución</a:t>
            </a:r>
          </a:p>
          <a:p>
            <a:pPr algn="just"/>
            <a:r>
              <a:rPr lang="es-ES" dirty="0">
                <a:latin typeface="Times New Roman" panose="02020603050405020304" pitchFamily="18" charset="0"/>
              </a:rPr>
              <a:t>Longitud: Distancia o costo medido entre dos nodos  </a:t>
            </a:r>
          </a:p>
          <a:p>
            <a:pPr algn="just"/>
            <a:r>
              <a:rPr lang="es-ES" dirty="0">
                <a:latin typeface="Times New Roman" panose="02020603050405020304" pitchFamily="18" charset="0"/>
              </a:rPr>
              <a:t>Visibilidad: inverso de la longitud</a:t>
            </a:r>
          </a:p>
          <a:p>
            <a:pPr algn="just"/>
            <a:r>
              <a:rPr lang="es-ES" dirty="0">
                <a:latin typeface="Times New Roman" panose="02020603050405020304" pitchFamily="18" charset="0"/>
              </a:rPr>
              <a:t>Feromonas: Factor que aumenta la probabilidad de selección de una ruta</a:t>
            </a: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887" y="3536237"/>
            <a:ext cx="9305934" cy="26422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0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Colonia de Hormigas</a:t>
            </a:r>
          </a:p>
        </p:txBody>
      </p:sp>
      <p:sp>
        <p:nvSpPr>
          <p:cNvPr id="9" name="Rectángulo 8"/>
          <p:cNvSpPr/>
          <p:nvPr/>
        </p:nvSpPr>
        <p:spPr>
          <a:xfrm>
            <a:off x="1304543" y="1210716"/>
            <a:ext cx="9544627" cy="830997"/>
          </a:xfrm>
          <a:prstGeom prst="rect">
            <a:avLst/>
          </a:prstGeom>
        </p:spPr>
        <p:txBody>
          <a:bodyPr wrap="square">
            <a:spAutoFit/>
          </a:bodyPr>
          <a:lstStyle/>
          <a:p>
            <a:pPr algn="just"/>
            <a:r>
              <a:rPr lang="es-ES" sz="2400" b="1" dirty="0" smtClean="0">
                <a:latin typeface="Times New Roman" panose="02020603050405020304" pitchFamily="18" charset="0"/>
              </a:rPr>
              <a:t>Generación de Población </a:t>
            </a:r>
            <a:r>
              <a:rPr lang="es-ES" sz="2400" b="1" dirty="0" smtClean="0">
                <a:latin typeface="Times New Roman" panose="02020603050405020304" pitchFamily="18" charset="0"/>
              </a:rPr>
              <a:t>Inicial</a:t>
            </a:r>
            <a:endParaRPr lang="es-ES" sz="2400" b="1" dirty="0">
              <a:latin typeface="Times New Roman" panose="02020603050405020304" pitchFamily="18" charset="0"/>
            </a:endParaRPr>
          </a:p>
          <a:p>
            <a:pPr algn="just"/>
            <a:endParaRPr lang="en-US" sz="2400" b="1" dirty="0"/>
          </a:p>
        </p:txBody>
      </p:sp>
      <mc:AlternateContent xmlns:mc="http://schemas.openxmlformats.org/markup-compatibility/2006">
        <mc:Choice xmlns:a14="http://schemas.microsoft.com/office/drawing/2010/main" Requires="a14">
          <p:sp>
            <p:nvSpPr>
              <p:cNvPr id="2" name="Rectángulo 1"/>
              <p:cNvSpPr/>
              <p:nvPr/>
            </p:nvSpPr>
            <p:spPr>
              <a:xfrm>
                <a:off x="336435" y="1788651"/>
                <a:ext cx="6096000" cy="2238433"/>
              </a:xfrm>
              <a:prstGeom prst="rect">
                <a:avLst/>
              </a:prstGeom>
            </p:spPr>
            <p:txBody>
              <a:bodyPr>
                <a:spAutoFit/>
              </a:bodyPr>
              <a:lstStyle/>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𝑛𝑜𝑑𝑜𝑠</m:t>
                      </m:r>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1</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1</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1</m:t>
                                          </m:r>
                                        </m:sub>
                                      </m:sSub>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2</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2</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2</m:t>
                                          </m:r>
                                        </m:sub>
                                      </m:sSub>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3</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3</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3</m:t>
                                          </m:r>
                                        </m:sub>
                                      </m:sSub>
                                    </m:e>
                                  </m:mr>
                                </m:m>
                              </m:e>
                            </m:m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𝑛</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𝑛</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𝑛</m:t>
                                          </m:r>
                                        </m:sub>
                                      </m:sSub>
                                    </m:e>
                                  </m:mr>
                                </m:m>
                              </m:e>
                            </m:mr>
                          </m:m>
                        </m:e>
                      </m:d>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336435" y="1788651"/>
                <a:ext cx="6096000" cy="22384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6221483" y="1713874"/>
                <a:ext cx="3283591" cy="160152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𝑓𝑒𝑟𝑜𝑚𝑜𝑛𝑎𝑠</m:t>
                      </m:r>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11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1</m:t>
                                          </m:r>
                                          <m:r>
                                            <a:rPr lang="es-EC" i="1">
                                              <a:latin typeface="Cambria Math" panose="02040503050406030204" pitchFamily="18" charset="0"/>
                                            </a:rPr>
                                            <m:t>𝑛</m:t>
                                          </m:r>
                                        </m:sub>
                                      </m:sSub>
                                    </m:e>
                                  </m:mr>
                                  <m:mr>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21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2</m:t>
                                          </m:r>
                                          <m:r>
                                            <a:rPr lang="es-EC" i="1">
                                              <a:latin typeface="Cambria Math" panose="02040503050406030204" pitchFamily="18" charset="0"/>
                                            </a:rPr>
                                            <m:t>𝑛</m:t>
                                          </m:r>
                                        </m:sub>
                                      </m:sSub>
                                    </m:e>
                                  </m:mr>
                                  <m:mr>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31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3</m:t>
                                          </m:r>
                                          <m:r>
                                            <a:rPr lang="es-EC" i="1">
                                              <a:latin typeface="Cambria Math" panose="02040503050406030204" pitchFamily="18" charset="0"/>
                                            </a:rPr>
                                            <m:t>𝑛</m:t>
                                          </m:r>
                                        </m:sub>
                                      </m:sSub>
                                    </m:e>
                                  </m:mr>
                                </m:m>
                              </m:e>
                            </m:m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𝑛</m:t>
                                          </m:r>
                                          <m:r>
                                            <a:rPr lang="es-EC" i="1">
                                              <a:latin typeface="Cambria Math" panose="02040503050406030204" pitchFamily="18" charset="0"/>
                                            </a:rPr>
                                            <m:t>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𝑛𝑛</m:t>
                                          </m:r>
                                        </m:sub>
                                      </m:sSub>
                                    </m:e>
                                  </m:mr>
                                </m:m>
                              </m:e>
                            </m:mr>
                          </m:m>
                        </m:e>
                      </m:d>
                    </m:oMath>
                  </m:oMathPara>
                </a14:m>
                <a:endParaRPr lang="en-US" dirty="0"/>
              </a:p>
            </p:txBody>
          </p:sp>
        </mc:Choice>
        <mc:Fallback>
          <p:sp>
            <p:nvSpPr>
              <p:cNvPr id="4" name="Rectángulo 3"/>
              <p:cNvSpPr>
                <a:spLocks noRot="1" noChangeAspect="1" noMove="1" noResize="1" noEditPoints="1" noAdjustHandles="1" noChangeArrowheads="1" noChangeShapeType="1" noTextEdit="1"/>
              </p:cNvSpPr>
              <p:nvPr/>
            </p:nvSpPr>
            <p:spPr>
              <a:xfrm>
                <a:off x="6221483" y="1713874"/>
                <a:ext cx="3283591" cy="16015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4321228" y="3726173"/>
                <a:ext cx="3264548" cy="64633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𝑓𝑒𝑟𝑜𝑚𝑜𝑛𝑎</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m:t>
                                        </m:r>
                                      </m:sub>
                                    </m:sSub>
                                  </m:e>
                                  <m:e>
                                    <m:r>
                                      <a:rPr lang="en-US" i="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e>
                                </m:mr>
                              </m:m>
                            </m:e>
                          </m:d>
                        </m:e>
                        <m:sub>
                          <m:r>
                            <a:rPr lang="en-US" i="0">
                              <a:latin typeface="Cambria Math" panose="02040503050406030204" pitchFamily="18" charset="0"/>
                            </a:rPr>
                            <m:t>1</m:t>
                          </m:r>
                          <m:r>
                            <a:rPr lang="en-US" i="1">
                              <a:latin typeface="Cambria Math" panose="02040503050406030204" pitchFamily="18" charset="0"/>
                            </a:rPr>
                            <m:t>𝑛</m:t>
                          </m:r>
                        </m:sub>
                      </m:sSub>
                    </m:oMath>
                  </m:oMathPara>
                </a14:m>
                <a:endParaRPr lang="en-US" dirty="0" smtClean="0"/>
              </a:p>
              <a:p>
                <a:endParaRPr lang="en-US" dirty="0"/>
              </a:p>
            </p:txBody>
          </p:sp>
        </mc:Choice>
        <mc:Fallback>
          <p:sp>
            <p:nvSpPr>
              <p:cNvPr id="5" name="Rectángulo 4"/>
              <p:cNvSpPr>
                <a:spLocks noRot="1" noChangeAspect="1" noMove="1" noResize="1" noEditPoints="1" noAdjustHandles="1" noChangeArrowheads="1" noChangeShapeType="1" noTextEdit="1"/>
              </p:cNvSpPr>
              <p:nvPr/>
            </p:nvSpPr>
            <p:spPr>
              <a:xfrm>
                <a:off x="4321228" y="3726173"/>
                <a:ext cx="3264548"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1880262" y="4783274"/>
                <a:ext cx="3536096" cy="91723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𝑓𝑒𝑟𝑜𝑚𝑜𝑛𝑎</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11</m:t>
                                        </m:r>
                                      </m:sub>
                                    </m:sSub>
                                  </m:e>
                                  <m:e>
                                    <m:r>
                                      <a:rPr lang="en-US" i="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m:t>
                                        </m:r>
                                        <m:r>
                                          <a:rPr lang="en-US" i="1">
                                            <a:latin typeface="Cambria Math" panose="02040503050406030204" pitchFamily="18" charset="0"/>
                                          </a:rPr>
                                          <m:t>𝑛</m:t>
                                        </m:r>
                                      </m:sub>
                                    </m:sSub>
                                  </m:e>
                                </m:mr>
                                <m:mr>
                                  <m:e>
                                    <m:r>
                                      <a:rPr lang="en-US" i="0">
                                        <a:latin typeface="Cambria Math" panose="02040503050406030204" pitchFamily="18" charset="0"/>
                                      </a:rPr>
                                      <m:t>:</m:t>
                                    </m:r>
                                  </m:e>
                                  <m:e>
                                    <m:r>
                                      <a:rPr lang="en-US" i="0">
                                        <a:latin typeface="Cambria Math" panose="02040503050406030204" pitchFamily="18" charset="0"/>
                                      </a:rPr>
                                      <m:t>:</m:t>
                                    </m:r>
                                  </m:e>
                                  <m:e>
                                    <m:r>
                                      <a:rPr lang="en-US" i="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r>
                                          <a:rPr lang="en-US" i="0">
                                            <a:latin typeface="Cambria Math" panose="02040503050406030204" pitchFamily="18" charset="0"/>
                                          </a:rPr>
                                          <m:t>1</m:t>
                                        </m:r>
                                      </m:sub>
                                    </m:sSub>
                                  </m:e>
                                  <m:e>
                                    <m:r>
                                      <a:rPr lang="en-US" i="0">
                                        <a:latin typeface="Cambria Math" panose="02040503050406030204" pitchFamily="18" charset="0"/>
                                      </a:rPr>
                                      <m:t>… </m:t>
                                    </m:r>
                                  </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𝑛𝑛</m:t>
                                        </m:r>
                                      </m:sub>
                                    </m:sSub>
                                  </m:e>
                                </m:mr>
                              </m:m>
                            </m:e>
                          </m:d>
                        </m:e>
                        <m:sub>
                          <m:r>
                            <a:rPr lang="en-US" i="1">
                              <a:latin typeface="Cambria Math" panose="02040503050406030204" pitchFamily="18" charset="0"/>
                            </a:rPr>
                            <m:t>𝑛𝑛</m:t>
                          </m:r>
                        </m:sub>
                      </m:sSub>
                    </m:oMath>
                  </m:oMathPara>
                </a14:m>
                <a:endParaRPr lang="en-US" dirty="0"/>
              </a:p>
            </p:txBody>
          </p:sp>
        </mc:Choice>
        <mc:Fallback>
          <p:sp>
            <p:nvSpPr>
              <p:cNvPr id="6" name="Rectángulo 5"/>
              <p:cNvSpPr>
                <a:spLocks noRot="1" noChangeAspect="1" noMove="1" noResize="1" noEditPoints="1" noAdjustHandles="1" noChangeArrowheads="1" noChangeShapeType="1" noTextEdit="1"/>
              </p:cNvSpPr>
              <p:nvPr/>
            </p:nvSpPr>
            <p:spPr>
              <a:xfrm>
                <a:off x="1880262" y="4783274"/>
                <a:ext cx="3536096" cy="9172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6629812" y="4783273"/>
                <a:ext cx="3536096" cy="91723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𝑓𝑒𝑟𝑜𝑚𝑜𝑛𝑎</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11</m:t>
                                        </m:r>
                                      </m:sub>
                                    </m:sSub>
                                  </m:e>
                                  <m:e>
                                    <m:r>
                                      <a:rPr lang="en-US" i="0">
                                        <a:latin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0">
                                            <a:latin typeface="Cambria Math" panose="02040503050406030204" pitchFamily="18" charset="0"/>
                                          </a:rPr>
                                          <m:t>1</m:t>
                                        </m:r>
                                        <m:r>
                                          <a:rPr lang="en-US" i="1">
                                            <a:latin typeface="Cambria Math" panose="02040503050406030204" pitchFamily="18" charset="0"/>
                                          </a:rPr>
                                          <m:t>𝑛</m:t>
                                        </m:r>
                                      </m:sub>
                                    </m:sSub>
                                  </m:e>
                                </m:mr>
                                <m:mr>
                                  <m:e>
                                    <m:r>
                                      <a:rPr lang="en-US" i="0">
                                        <a:latin typeface="Cambria Math" panose="02040503050406030204" pitchFamily="18" charset="0"/>
                                      </a:rPr>
                                      <m:t>:</m:t>
                                    </m:r>
                                  </m:e>
                                  <m:e>
                                    <m:r>
                                      <a:rPr lang="en-US" i="0">
                                        <a:latin typeface="Cambria Math" panose="02040503050406030204" pitchFamily="18" charset="0"/>
                                      </a:rPr>
                                      <m:t>:</m:t>
                                    </m:r>
                                  </m:e>
                                  <m:e>
                                    <m:r>
                                      <a:rPr lang="en-US" i="0">
                                        <a:latin typeface="Cambria Math" panose="02040503050406030204" pitchFamily="18" charset="0"/>
                                      </a:rPr>
                                      <m:t>:</m:t>
                                    </m:r>
                                  </m:e>
                                </m:mr>
                                <m:m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r>
                                          <a:rPr lang="en-US" i="0">
                                            <a:latin typeface="Cambria Math" panose="02040503050406030204" pitchFamily="18" charset="0"/>
                                          </a:rPr>
                                          <m:t>1</m:t>
                                        </m:r>
                                      </m:sub>
                                    </m:sSub>
                                  </m:e>
                                  <m:e>
                                    <m:r>
                                      <a:rPr lang="en-US" i="0">
                                        <a:latin typeface="Cambria Math" panose="02040503050406030204" pitchFamily="18" charset="0"/>
                                      </a:rPr>
                                      <m:t>… </m:t>
                                    </m:r>
                                  </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𝑛𝑛</m:t>
                                        </m:r>
                                      </m:sub>
                                    </m:sSub>
                                  </m:e>
                                </m:mr>
                              </m:m>
                            </m:e>
                          </m:d>
                        </m:e>
                        <m:sub>
                          <m:r>
                            <a:rPr lang="en-US" i="1">
                              <a:latin typeface="Cambria Math" panose="02040503050406030204" pitchFamily="18" charset="0"/>
                            </a:rPr>
                            <m:t>𝑛𝑛</m:t>
                          </m:r>
                        </m:sub>
                      </m:sSub>
                    </m:oMath>
                  </m:oMathPara>
                </a14:m>
                <a:endParaRPr lang="en-US" dirty="0"/>
              </a:p>
            </p:txBody>
          </p:sp>
        </mc:Choice>
        <mc:Fallback>
          <p:sp>
            <p:nvSpPr>
              <p:cNvPr id="8" name="Rectángulo 7"/>
              <p:cNvSpPr>
                <a:spLocks noRot="1" noChangeAspect="1" noMove="1" noResize="1" noEditPoints="1" noAdjustHandles="1" noChangeArrowheads="1" noChangeShapeType="1" noTextEdit="1"/>
              </p:cNvSpPr>
              <p:nvPr/>
            </p:nvSpPr>
            <p:spPr>
              <a:xfrm>
                <a:off x="6629812" y="4783273"/>
                <a:ext cx="3536096" cy="91723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69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Colonia de Hormigas</a:t>
            </a:r>
          </a:p>
        </p:txBody>
      </p:sp>
      <p:sp>
        <p:nvSpPr>
          <p:cNvPr id="9" name="Rectángulo 8"/>
          <p:cNvSpPr/>
          <p:nvPr/>
        </p:nvSpPr>
        <p:spPr>
          <a:xfrm>
            <a:off x="1291843" y="912240"/>
            <a:ext cx="6010657" cy="461665"/>
          </a:xfrm>
          <a:prstGeom prst="rect">
            <a:avLst/>
          </a:prstGeom>
        </p:spPr>
        <p:txBody>
          <a:bodyPr wrap="square">
            <a:spAutoFit/>
          </a:bodyPr>
          <a:lstStyle/>
          <a:p>
            <a:pPr algn="just"/>
            <a:r>
              <a:rPr lang="es-ES" sz="2400" b="1" dirty="0" smtClean="0">
                <a:latin typeface="Times New Roman" panose="02020603050405020304" pitchFamily="18" charset="0"/>
              </a:rPr>
              <a:t>Recorrido de </a:t>
            </a:r>
            <a:r>
              <a:rPr lang="es-ES" sz="2400" b="1" dirty="0" smtClean="0">
                <a:latin typeface="Times New Roman" panose="02020603050405020304" pitchFamily="18" charset="0"/>
              </a:rPr>
              <a:t>Hormigas</a:t>
            </a:r>
            <a:endParaRPr lang="en-US" sz="2400" b="1" dirty="0"/>
          </a:p>
        </p:txBody>
      </p:sp>
      <p:pic>
        <p:nvPicPr>
          <p:cNvPr id="5" name="Imagen 4" descr="C:\Users\Daniel\AppData\Local\Temp\Rar$DR25.059\fig 33.eps"/>
          <p:cNvPicPr/>
          <p:nvPr/>
        </p:nvPicPr>
        <p:blipFill rotWithShape="1">
          <a:blip r:embed="rId3" cstate="print"/>
          <a:srcRect l="5382" t="1863" r="7275" b="2549"/>
          <a:stretch/>
        </p:blipFill>
        <p:spPr bwMode="auto">
          <a:xfrm>
            <a:off x="6456664" y="2861398"/>
            <a:ext cx="5430533" cy="377063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Rectángulo 1"/>
              <p:cNvSpPr/>
              <p:nvPr/>
            </p:nvSpPr>
            <p:spPr>
              <a:xfrm>
                <a:off x="678872" y="1464397"/>
                <a:ext cx="6623627" cy="1411284"/>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𝑠𝑜𝑙𝑢𝑐𝑖𝑜𝑛𝑒𝑠</m:t>
                      </m:r>
                      <m:r>
                        <a:rPr lang="es-EC" i="1">
                          <a:latin typeface="Cambria Math" panose="02040503050406030204" pitchFamily="18" charset="0"/>
                        </a:rPr>
                        <m:t>_</m:t>
                      </m:r>
                      <m:r>
                        <a:rPr lang="es-EC" i="1">
                          <a:latin typeface="Cambria Math" panose="02040503050406030204" pitchFamily="18" charset="0"/>
                        </a:rPr>
                        <m:t>𝑎𝑐𝑡𝑢𝑎𝑙𝑒𝑠</m:t>
                      </m:r>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1</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1</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1</m:t>
                                          </m:r>
                                        </m:sub>
                                      </m:sSub>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2</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2</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3</m:t>
                                          </m:r>
                                        </m:sub>
                                      </m:sSub>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
                              </m:e>
                              <m:e>
                                <m:m>
                                  <m:mPr>
                                    <m:mcs>
                                      <m:mc>
                                        <m:mcPr>
                                          <m:count m:val="1"/>
                                          <m:mcJc m:val="center"/>
                                        </m:mcPr>
                                      </m:mc>
                                    </m:mcs>
                                    <m:ctrlPr>
                                      <a:rPr lang="en-US" i="1">
                                        <a:latin typeface="Cambria Math" panose="02040503050406030204" pitchFamily="18" charset="0"/>
                                      </a:rPr>
                                    </m:ctrlPr>
                                  </m:mPr>
                                  <m:mr>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1</m:t>
                                          </m:r>
                                        </m:sub>
                                      </m:sSub>
                                    </m:e>
                                  </m:mr>
                                  <m:mr>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2</m:t>
                                          </m:r>
                                        </m:sub>
                                      </m:sSub>
                                    </m:e>
                                  </m:mr>
                                  <m:mr>
                                    <m:e>
                                      <m:r>
                                        <a:rPr lang="es-EC" i="1">
                                          <a:latin typeface="Cambria Math" panose="02040503050406030204" pitchFamily="18" charset="0"/>
                                        </a:rPr>
                                        <m:t>:</m:t>
                                      </m:r>
                                    </m:e>
                                  </m:mr>
                                </m:m>
                              </m:e>
                            </m:m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𝑚</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𝑚</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𝑚</m:t>
                                          </m:r>
                                        </m:sub>
                                      </m:sSub>
                                    </m:e>
                                  </m:mr>
                                </m:m>
                              </m:e>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𝑚</m:t>
                                    </m:r>
                                  </m:sub>
                                </m:sSub>
                              </m:e>
                            </m:mr>
                          </m:m>
                        </m:e>
                      </m:d>
                    </m:oMath>
                  </m:oMathPara>
                </a14:m>
                <a:endParaRPr lang="es-ES" sz="2400" b="1" dirty="0">
                  <a:latin typeface="Times New Roman" panose="02020603050405020304" pitchFamily="18" charset="0"/>
                </a:endParaRPr>
              </a:p>
              <a:p>
                <a:pPr algn="just"/>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678872" y="1464397"/>
                <a:ext cx="6623627" cy="14112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7139324" y="1642201"/>
                <a:ext cx="4065215" cy="7042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𝑥𝑦</m:t>
                          </m:r>
                        </m:sub>
                      </m:sSub>
                      <m:r>
                        <a:rPr lang="es-EC"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𝑥𝑦</m:t>
                              </m:r>
                            </m:sub>
                          </m:sSub>
                        </m:num>
                        <m:den>
                          <m:nary>
                            <m:naryPr>
                              <m:chr m:val="∑"/>
                              <m:limLoc m:val="undOvr"/>
                              <m:ctrlPr>
                                <a:rPr lang="en-US" i="1">
                                  <a:latin typeface="Cambria Math" panose="02040503050406030204" pitchFamily="18" charset="0"/>
                                </a:rPr>
                              </m:ctrlPr>
                            </m:naryPr>
                            <m:sub>
                              <m:r>
                                <a:rPr lang="es-EC" i="1">
                                  <a:latin typeface="Cambria Math" panose="02040503050406030204" pitchFamily="18" charset="0"/>
                                </a:rPr>
                                <m:t>𝑖</m:t>
                              </m:r>
                            </m:sub>
                            <m:sup>
                              <m:r>
                                <a:rPr lang="es-EC" i="1">
                                  <a:latin typeface="Cambria Math" panose="02040503050406030204" pitchFamily="18" charset="0"/>
                                </a:rPr>
                                <m:t>𝑛</m:t>
                              </m:r>
                            </m:sup>
                            <m:e>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d>
                                <m:dPr>
                                  <m:ctrlPr>
                                    <a:rPr lang="en-US" i="1">
                                      <a:latin typeface="Cambria Math" panose="02040503050406030204" pitchFamily="18" charset="0"/>
                                    </a:rPr>
                                  </m:ctrlPr>
                                </m:dPr>
                                <m:e>
                                  <m:r>
                                    <a:rPr lang="es-EC" i="1">
                                      <a:latin typeface="Cambria Math" panose="02040503050406030204" pitchFamily="18" charset="0"/>
                                    </a:rPr>
                                    <m:t>𝑖</m:t>
                                  </m:r>
                                </m:e>
                              </m:d>
                              <m:r>
                                <a:rPr lang="es-EC" i="1">
                                  <a:latin typeface="Cambria Math" panose="02040503050406030204" pitchFamily="18" charset="0"/>
                                </a:rPr>
                                <m:t> </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𝑥𝑦</m:t>
                                  </m:r>
                                </m:sub>
                              </m:sSub>
                              <m:d>
                                <m:dPr>
                                  <m:ctrlPr>
                                    <a:rPr lang="en-US" i="1">
                                      <a:latin typeface="Cambria Math" panose="02040503050406030204" pitchFamily="18" charset="0"/>
                                    </a:rPr>
                                  </m:ctrlPr>
                                </m:dPr>
                                <m:e>
                                  <m:r>
                                    <a:rPr lang="es-EC" i="1">
                                      <a:latin typeface="Cambria Math" panose="02040503050406030204" pitchFamily="18" charset="0"/>
                                    </a:rPr>
                                    <m:t>𝑖</m:t>
                                  </m:r>
                                </m:e>
                              </m:d>
                            </m:e>
                          </m:nary>
                        </m:den>
                      </m:f>
                      <m:r>
                        <a:rPr lang="es-EC" i="1">
                          <a:latin typeface="Cambria Math" panose="02040503050406030204" pitchFamily="18" charset="0"/>
                        </a:rPr>
                        <m:t>                    </m:t>
                      </m:r>
                      <m:r>
                        <a:rPr lang="es-EC" i="1">
                          <a:latin typeface="Cambria Math" panose="02040503050406030204" pitchFamily="18" charset="0"/>
                        </a:rPr>
                        <m:t>𝑛</m:t>
                      </m:r>
                      <m:r>
                        <a:rPr lang="es-EC" i="1">
                          <a:latin typeface="Cambria Math" panose="02040503050406030204" pitchFamily="18" charset="0"/>
                        </a:rPr>
                        <m:t>=</m:t>
                      </m:r>
                      <m:f>
                        <m:fPr>
                          <m:ctrlPr>
                            <a:rPr lang="en-US"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𝑙</m:t>
                          </m:r>
                        </m:den>
                      </m:f>
                    </m:oMath>
                  </m:oMathPara>
                </a14:m>
                <a:endParaRPr lang="en-US" dirty="0"/>
              </a:p>
            </p:txBody>
          </p:sp>
        </mc:Choice>
        <mc:Fallback>
          <p:sp>
            <p:nvSpPr>
              <p:cNvPr id="4" name="Rectángulo 3"/>
              <p:cNvSpPr>
                <a:spLocks noRot="1" noChangeAspect="1" noMove="1" noResize="1" noEditPoints="1" noAdjustHandles="1" noChangeArrowheads="1" noChangeShapeType="1" noTextEdit="1"/>
              </p:cNvSpPr>
              <p:nvPr/>
            </p:nvSpPr>
            <p:spPr>
              <a:xfrm>
                <a:off x="7139324" y="1642201"/>
                <a:ext cx="4065215" cy="7042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336435" y="2861398"/>
                <a:ext cx="6096000" cy="3107517"/>
              </a:xfrm>
              <a:prstGeom prst="rect">
                <a:avLst/>
              </a:prstGeom>
            </p:spPr>
            <p:txBody>
              <a:bodyPr>
                <a:spAutoFit/>
              </a:bodyPr>
              <a:lstStyle/>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𝑝𝑟𝑜𝑏𝑎𝑏𝑖𝑙𝑖𝑑𝑎</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𝑛</m:t>
                                        </m:r>
                                      </m:sub>
                                    </m:sSub>
                                  </m:e>
                                </m:mr>
                              </m:m>
                            </m:e>
                          </m:d>
                        </m:e>
                        <m:sub>
                          <m:r>
                            <a:rPr lang="es-EC" i="1">
                              <a:latin typeface="Cambria Math" panose="02040503050406030204" pitchFamily="18" charset="0"/>
                            </a:rPr>
                            <m:t>1</m:t>
                          </m:r>
                          <m:r>
                            <a:rPr lang="es-EC" i="1">
                              <a:latin typeface="Cambria Math" panose="02040503050406030204" pitchFamily="18" charset="0"/>
                            </a:rPr>
                            <m:t>𝑛</m:t>
                          </m:r>
                        </m:sub>
                      </m:sSub>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𝑝𝑟𝑜𝑏𝑎𝑏𝑖𝑙𝑖𝑑𝑎</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2</m:t>
                          </m:r>
                        </m:sub>
                      </m:sSub>
                      <m:r>
                        <a:rPr lang="es-EC"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r>
                                          <a:rPr lang="es-EC" i="1">
                                            <a:latin typeface="Cambria Math" panose="02040503050406030204" pitchFamily="18" charset="0"/>
                                          </a:rPr>
                                          <m:t>𝑛</m:t>
                                        </m:r>
                                      </m:sub>
                                    </m:sSub>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𝑛</m:t>
                                        </m:r>
                                        <m:r>
                                          <a:rPr lang="es-EC" i="1">
                                            <a:latin typeface="Cambria Math" panose="02040503050406030204" pitchFamily="18" charset="0"/>
                                          </a:rPr>
                                          <m:t>1</m:t>
                                        </m:r>
                                      </m:sub>
                                    </m:sSub>
                                  </m:e>
                                  <m:e>
                                    <m:r>
                                      <a:rPr lang="es-EC" i="1">
                                        <a:latin typeface="Cambria Math" panose="02040503050406030204" pitchFamily="18" charset="0"/>
                                      </a:rPr>
                                      <m:t>… </m:t>
                                    </m:r>
                                  </m:e>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𝑛𝑛</m:t>
                                        </m:r>
                                      </m:sub>
                                    </m:sSub>
                                  </m:e>
                                </m:mr>
                              </m:m>
                            </m:e>
                          </m:d>
                        </m:e>
                        <m:sub>
                          <m:r>
                            <a:rPr lang="es-EC" i="1">
                              <a:latin typeface="Cambria Math" panose="02040503050406030204" pitchFamily="18" charset="0"/>
                            </a:rPr>
                            <m:t>𝑛𝑛</m:t>
                          </m:r>
                        </m:sub>
                      </m:sSub>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𝑝𝑟𝑜𝑏𝑎𝑏𝑖𝑙𝑖𝑑𝑎</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3</m:t>
                          </m:r>
                        </m:sub>
                      </m:sSub>
                      <m:r>
                        <a:rPr lang="es-EC"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11</m:t>
                                        </m:r>
                                      </m:sub>
                                    </m:sSub>
                                  </m:e>
                                  <m:e>
                                    <m:r>
                                      <a:rPr lang="es-EC" i="1">
                                        <a:latin typeface="Cambria Math" panose="02040503050406030204" pitchFamily="18" charset="0"/>
                                      </a:rPr>
                                      <m:t>…</m:t>
                                    </m:r>
                                  </m:e>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r>
                                          <a:rPr lang="es-EC" i="1">
                                            <a:latin typeface="Cambria Math" panose="02040503050406030204" pitchFamily="18" charset="0"/>
                                          </a:rPr>
                                          <m:t>𝑛</m:t>
                                        </m:r>
                                      </m:sub>
                                    </m:sSub>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𝑛</m:t>
                                        </m:r>
                                        <m:r>
                                          <a:rPr lang="es-EC" i="1">
                                            <a:latin typeface="Cambria Math" panose="02040503050406030204" pitchFamily="18" charset="0"/>
                                          </a:rPr>
                                          <m:t>1</m:t>
                                        </m:r>
                                      </m:sub>
                                    </m:sSub>
                                  </m:e>
                                  <m:e>
                                    <m:r>
                                      <a:rPr lang="es-EC" i="1">
                                        <a:latin typeface="Cambria Math" panose="02040503050406030204" pitchFamily="18" charset="0"/>
                                      </a:rPr>
                                      <m:t>… </m:t>
                                    </m:r>
                                  </m:e>
                                  <m:e>
                                    <m:sSub>
                                      <m:sSubPr>
                                        <m:ctrlPr>
                                          <a:rPr lang="en-US"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𝑛𝑛</m:t>
                                        </m:r>
                                      </m:sub>
                                    </m:sSub>
                                  </m:e>
                                </m:mr>
                              </m:m>
                            </m:e>
                          </m:d>
                        </m:e>
                        <m:sub>
                          <m:r>
                            <a:rPr lang="es-EC" i="1">
                              <a:latin typeface="Cambria Math" panose="02040503050406030204" pitchFamily="18" charset="0"/>
                            </a:rPr>
                            <m:t>𝑛𝑛</m:t>
                          </m:r>
                        </m:sub>
                      </m:sSub>
                    </m:oMath>
                  </m:oMathPara>
                </a14:m>
                <a:endParaRPr lang="en-US" dirty="0"/>
              </a:p>
            </p:txBody>
          </p:sp>
        </mc:Choice>
        <mc:Fallback>
          <p:sp>
            <p:nvSpPr>
              <p:cNvPr id="6" name="Rectángulo 5"/>
              <p:cNvSpPr>
                <a:spLocks noRot="1" noChangeAspect="1" noMove="1" noResize="1" noEditPoints="1" noAdjustHandles="1" noChangeArrowheads="1" noChangeShapeType="1" noTextEdit="1"/>
              </p:cNvSpPr>
              <p:nvPr/>
            </p:nvSpPr>
            <p:spPr>
              <a:xfrm>
                <a:off x="336435" y="2861398"/>
                <a:ext cx="6096000" cy="31075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1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INTRODUCCIÓN</a:t>
            </a:r>
            <a:endParaRPr lang="es-EC" dirty="0"/>
          </a:p>
        </p:txBody>
      </p:sp>
    </p:spTree>
    <p:extLst>
      <p:ext uri="{BB962C8B-B14F-4D97-AF65-F5344CB8AC3E}">
        <p14:creationId xmlns:p14="http://schemas.microsoft.com/office/powerpoint/2010/main" val="703287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Colonia de Hormigas</a:t>
            </a:r>
          </a:p>
        </p:txBody>
      </p:sp>
      <p:sp>
        <p:nvSpPr>
          <p:cNvPr id="9" name="Rectángulo 8"/>
          <p:cNvSpPr/>
          <p:nvPr/>
        </p:nvSpPr>
        <p:spPr>
          <a:xfrm>
            <a:off x="1304543" y="1210716"/>
            <a:ext cx="3356357" cy="1938992"/>
          </a:xfrm>
          <a:prstGeom prst="rect">
            <a:avLst/>
          </a:prstGeom>
        </p:spPr>
        <p:txBody>
          <a:bodyPr wrap="square">
            <a:spAutoFit/>
          </a:bodyPr>
          <a:lstStyle/>
          <a:p>
            <a:pPr algn="just"/>
            <a:r>
              <a:rPr lang="es-ES" sz="2400" b="1" dirty="0" smtClean="0">
                <a:latin typeface="Times New Roman" panose="02020603050405020304" pitchFamily="18" charset="0"/>
              </a:rPr>
              <a:t>Costo</a:t>
            </a:r>
          </a:p>
          <a:p>
            <a:pPr algn="just"/>
            <a:endParaRPr lang="es-ES" sz="2400" b="1" dirty="0" smtClean="0">
              <a:latin typeface="Times New Roman" panose="02020603050405020304" pitchFamily="18" charset="0"/>
            </a:endParaRPr>
          </a:p>
          <a:p>
            <a:pPr algn="just"/>
            <a:endParaRPr lang="es-ES" sz="2400" b="1" dirty="0" smtClean="0">
              <a:latin typeface="Times New Roman" panose="02020603050405020304" pitchFamily="18" charset="0"/>
            </a:endParaRPr>
          </a:p>
          <a:p>
            <a:pPr algn="just"/>
            <a:endParaRPr lang="es-ES" sz="2400" b="1" dirty="0">
              <a:latin typeface="Times New Roman" panose="02020603050405020304" pitchFamily="18" charset="0"/>
            </a:endParaRPr>
          </a:p>
          <a:p>
            <a:pPr algn="just"/>
            <a:endParaRPr lang="en-US" sz="2400"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96160" y="1840798"/>
            <a:ext cx="7800340" cy="3048702"/>
          </a:xfrm>
          <a:prstGeom prst="rect">
            <a:avLst/>
          </a:prstGeom>
          <a:ln w="228600" cap="sq" cmpd="thickThin">
            <a:solidFill>
              <a:srgbClr val="000000"/>
            </a:solidFill>
            <a:prstDash val="solid"/>
            <a:miter lim="800000"/>
          </a:ln>
          <a:effectLst>
            <a:innerShdw blurRad="76200">
              <a:srgbClr val="000000"/>
            </a:innerShdw>
          </a:effectLst>
        </p:spPr>
      </p:pic>
      <mc:AlternateContent xmlns:mc="http://schemas.openxmlformats.org/markup-compatibility/2006" xmlns:a14="http://schemas.microsoft.com/office/drawing/2010/main">
        <mc:Choice Requires="a14">
          <p:sp>
            <p:nvSpPr>
              <p:cNvPr id="2" name="Rectángulo 1"/>
              <p:cNvSpPr/>
              <p:nvPr/>
            </p:nvSpPr>
            <p:spPr>
              <a:xfrm>
                <a:off x="4978464" y="5322508"/>
                <a:ext cx="2435731"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𝐽</m:t>
                      </m:r>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𝐽</m:t>
                          </m:r>
                        </m:e>
                        <m:sub>
                          <m:r>
                            <a:rPr lang="es-ES" i="1">
                              <a:latin typeface="Cambria Math" panose="02040503050406030204" pitchFamily="18" charset="0"/>
                            </a:rPr>
                            <m:t>𝑀𝑝</m:t>
                          </m:r>
                        </m:sub>
                      </m:sSub>
                      <m:r>
                        <a:rPr lang="es-ES" i="1">
                          <a:latin typeface="Cambria Math" panose="02040503050406030204" pitchFamily="18" charset="0"/>
                        </a:rPr>
                        <m:t>∗</m:t>
                      </m:r>
                      <m:r>
                        <a:rPr lang="es-ES" i="1">
                          <a:latin typeface="Cambria Math" panose="02040503050406030204" pitchFamily="18" charset="0"/>
                        </a:rPr>
                        <m:t>𝐶</m:t>
                      </m:r>
                      <m:r>
                        <a:rPr lang="es-ES" i="1">
                          <a:latin typeface="Cambria Math" panose="02040503050406030204" pitchFamily="18" charset="0"/>
                        </a:rPr>
                        <m:t>1+</m:t>
                      </m:r>
                      <m:sSub>
                        <m:sSubPr>
                          <m:ctrlPr>
                            <a:rPr lang="en-US" i="1">
                              <a:latin typeface="Cambria Math" panose="02040503050406030204" pitchFamily="18" charset="0"/>
                            </a:rPr>
                          </m:ctrlPr>
                        </m:sSubPr>
                        <m:e>
                          <m:r>
                            <a:rPr lang="es-ES" i="1">
                              <a:latin typeface="Cambria Math" panose="02040503050406030204" pitchFamily="18" charset="0"/>
                            </a:rPr>
                            <m:t>𝐽</m:t>
                          </m:r>
                        </m:e>
                        <m:sub>
                          <m:r>
                            <a:rPr lang="es-ES" i="1">
                              <a:latin typeface="Cambria Math" panose="02040503050406030204" pitchFamily="18" charset="0"/>
                            </a:rPr>
                            <m:t>𝑡𝑠</m:t>
                          </m:r>
                        </m:sub>
                      </m:sSub>
                      <m:r>
                        <a:rPr lang="es-ES" i="1">
                          <a:latin typeface="Cambria Math" panose="02040503050406030204" pitchFamily="18" charset="0"/>
                        </a:rPr>
                        <m:t>∗</m:t>
                      </m:r>
                      <m:r>
                        <a:rPr lang="es-ES" i="1">
                          <a:latin typeface="Cambria Math" panose="02040503050406030204" pitchFamily="18" charset="0"/>
                        </a:rPr>
                        <m:t>𝐶</m:t>
                      </m:r>
                      <m:r>
                        <a:rPr lang="es-ES" i="1">
                          <a:latin typeface="Cambria Math" panose="02040503050406030204" pitchFamily="18" charset="0"/>
                        </a:rPr>
                        <m:t>2</m:t>
                      </m:r>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4978464" y="5322508"/>
                <a:ext cx="2435731" cy="394147"/>
              </a:xfrm>
              <a:prstGeom prst="rect">
                <a:avLst/>
              </a:prstGeom>
              <a:blipFill>
                <a:blip r:embed="rId4"/>
                <a:stretch>
                  <a:fillRect b="-9231"/>
                </a:stretch>
              </a:blipFill>
            </p:spPr>
            <p:txBody>
              <a:bodyPr/>
              <a:lstStyle/>
              <a:p>
                <a:r>
                  <a:rPr lang="en-US">
                    <a:noFill/>
                  </a:rPr>
                  <a:t> </a:t>
                </a:r>
              </a:p>
            </p:txBody>
          </p:sp>
        </mc:Fallback>
      </mc:AlternateContent>
    </p:spTree>
    <p:extLst>
      <p:ext uri="{BB962C8B-B14F-4D97-AF65-F5344CB8AC3E}">
        <p14:creationId xmlns:p14="http://schemas.microsoft.com/office/powerpoint/2010/main" val="4161047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Colonia de Hormigas</a:t>
            </a: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Actualización de </a:t>
            </a:r>
            <a:r>
              <a:rPr lang="es-ES" sz="2400" b="1" dirty="0" smtClean="0">
                <a:latin typeface="Times New Roman" panose="02020603050405020304" pitchFamily="18" charset="0"/>
              </a:rPr>
              <a:t>feromonas</a:t>
            </a:r>
            <a:endParaRPr lang="en-US" sz="2400" b="1" dirty="0"/>
          </a:p>
        </p:txBody>
      </p:sp>
      <mc:AlternateContent xmlns:mc="http://schemas.openxmlformats.org/markup-compatibility/2006">
        <mc:Choice xmlns:a14="http://schemas.microsoft.com/office/drawing/2010/main" Requires="a14">
          <p:sp>
            <p:nvSpPr>
              <p:cNvPr id="4" name="Rectángulo 3"/>
              <p:cNvSpPr/>
              <p:nvPr/>
            </p:nvSpPr>
            <p:spPr>
              <a:xfrm>
                <a:off x="1291843" y="1783069"/>
                <a:ext cx="3584812" cy="1776255"/>
              </a:xfrm>
              <a:prstGeom prst="rect">
                <a:avLst/>
              </a:prstGeom>
            </p:spPr>
            <p:txBody>
              <a:bodyPr wrap="square">
                <a:spAutoFit/>
              </a:bodyPr>
              <a:lstStyle/>
              <a:p>
                <a:pPr algn="just"/>
                <a:r>
                  <a:rPr lang="es-ES" dirty="0">
                    <a:latin typeface="Times New Roman" panose="02020603050405020304" pitchFamily="18" charset="0"/>
                  </a:rPr>
                  <a:t>Evaporación de </a:t>
                </a:r>
                <a:r>
                  <a:rPr lang="es-ES" dirty="0" smtClean="0">
                    <a:latin typeface="Times New Roman" panose="02020603050405020304" pitchFamily="18" charset="0"/>
                  </a:rPr>
                  <a:t>feromonas</a:t>
                </a:r>
              </a:p>
              <a:p>
                <a:pPr algn="just"/>
                <a:endParaRPr lang="es-ES"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r>
                        <a:rPr lang="es-EC" i="1">
                          <a:latin typeface="Cambria Math" panose="02040503050406030204" pitchFamily="18" charset="0"/>
                        </a:rPr>
                        <m:t>=</m:t>
                      </m:r>
                      <m:d>
                        <m:dPr>
                          <m:ctrlPr>
                            <a:rPr lang="en-US" i="1">
                              <a:latin typeface="Cambria Math" panose="02040503050406030204" pitchFamily="18" charset="0"/>
                            </a:rPr>
                          </m:ctrlPr>
                        </m:dPr>
                        <m:e>
                          <m:r>
                            <a:rPr lang="es-EC" i="1">
                              <a:latin typeface="Cambria Math" panose="02040503050406030204" pitchFamily="18" charset="0"/>
                            </a:rPr>
                            <m:t>1−</m:t>
                          </m:r>
                          <m:r>
                            <a:rPr lang="es-EC" i="1">
                              <a:latin typeface="Cambria Math" panose="02040503050406030204" pitchFamily="18" charset="0"/>
                            </a:rPr>
                            <m:t>𝜌</m:t>
                          </m:r>
                        </m:e>
                      </m:d>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oMath>
                  </m:oMathPara>
                </a14:m>
                <a:endParaRPr lang="es-ES" dirty="0" smtClean="0">
                  <a:latin typeface="Times New Roman" panose="02020603050405020304" pitchFamily="18" charset="0"/>
                </a:endParaRPr>
              </a:p>
              <a:p>
                <a:pPr algn="just"/>
                <a:endParaRPr lang="es-ES" dirty="0">
                  <a:latin typeface="Times New Roman" panose="02020603050405020304" pitchFamily="18" charset="0"/>
                </a:endParaRPr>
              </a:p>
              <a:p>
                <a:pPr algn="just"/>
                <a:r>
                  <a:rPr lang="es-ES" dirty="0" smtClean="0">
                    <a:latin typeface="Times New Roman" panose="02020603050405020304" pitchFamily="18" charset="0"/>
                  </a:rPr>
                  <a:t>Donde </a:t>
                </a:r>
                <a14:m>
                  <m:oMath xmlns:m="http://schemas.openxmlformats.org/officeDocument/2006/math">
                    <m:r>
                      <a:rPr lang="es-EC" i="1">
                        <a:latin typeface="Cambria Math" panose="02040503050406030204" pitchFamily="18" charset="0"/>
                      </a:rPr>
                      <m:t>𝜌</m:t>
                    </m:r>
                  </m:oMath>
                </a14:m>
                <a:r>
                  <a:rPr lang="es-ES" dirty="0" smtClean="0">
                    <a:latin typeface="Times New Roman" panose="02020603050405020304" pitchFamily="18" charset="0"/>
                  </a:rPr>
                  <a:t> representa el factor de desvanecimiento de feromonas</a:t>
                </a:r>
                <a:endParaRPr lang="es-ES" dirty="0">
                  <a:latin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291843" y="1783069"/>
                <a:ext cx="3584812" cy="1776255"/>
              </a:xfrm>
              <a:prstGeom prst="rect">
                <a:avLst/>
              </a:prstGeom>
              <a:blipFill>
                <a:blip r:embed="rId3"/>
                <a:stretch>
                  <a:fillRect l="-1531" t="-1712" r="-1361" b="-44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5040721" y="1783069"/>
                <a:ext cx="6096000" cy="2526717"/>
              </a:xfrm>
              <a:prstGeom prst="rect">
                <a:avLst/>
              </a:prstGeom>
            </p:spPr>
            <p:txBody>
              <a:bodyPr>
                <a:spAutoFit/>
              </a:bodyPr>
              <a:lstStyle/>
              <a:p>
                <a:pPr algn="just"/>
                <a:r>
                  <a:rPr lang="es-ES" dirty="0">
                    <a:latin typeface="Times New Roman" panose="02020603050405020304" pitchFamily="18" charset="0"/>
                  </a:rPr>
                  <a:t>Adición de feromonas</a:t>
                </a:r>
              </a:p>
              <a:p>
                <a:pPr algn="just"/>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r>
                        <a:rPr lang="es-EC" i="1">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r>
                        <a:rPr lang="es-EC"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s-EC" i="1">
                              <a:latin typeface="Cambria Math" panose="02040503050406030204" pitchFamily="18" charset="0"/>
                            </a:rPr>
                            <m:t>𝑘</m:t>
                          </m:r>
                        </m:sub>
                        <m:sup>
                          <m:r>
                            <a:rPr lang="es-EC" i="1">
                              <a:latin typeface="Cambria Math" panose="02040503050406030204" pitchFamily="18" charset="0"/>
                            </a:rPr>
                            <m:t>𝑚</m:t>
                          </m:r>
                        </m:sup>
                        <m:e>
                          <m:r>
                            <a:rPr lang="es-EC" i="1">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r>
                            <a:rPr lang="es-EC" i="1">
                              <a:latin typeface="Cambria Math" panose="02040503050406030204" pitchFamily="18" charset="0"/>
                            </a:rPr>
                            <m:t>(</m:t>
                          </m:r>
                          <m:r>
                            <a:rPr lang="es-EC" i="1">
                              <a:latin typeface="Cambria Math" panose="02040503050406030204" pitchFamily="18" charset="0"/>
                            </a:rPr>
                            <m:t>𝑘</m:t>
                          </m:r>
                          <m:r>
                            <a:rPr lang="es-EC" i="1">
                              <a:latin typeface="Cambria Math" panose="02040503050406030204" pitchFamily="18" charset="0"/>
                            </a:rPr>
                            <m:t>)</m:t>
                          </m:r>
                        </m:e>
                      </m:nary>
                    </m:oMath>
                  </m:oMathPara>
                </a14:m>
                <a:endParaRPr lang="es-ES" sz="2400" b="1" dirty="0" smtClean="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𝑥𝑦</m:t>
                          </m:r>
                        </m:sub>
                      </m:sSub>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s-EC" i="1">
                                    <a:latin typeface="Cambria Math" panose="02040503050406030204" pitchFamily="18" charset="0"/>
                                  </a:rPr>
                                  <m:t>𝑄</m:t>
                                </m:r>
                                <m:r>
                                  <a:rPr lang="es-EC" i="1">
                                    <a:latin typeface="Cambria Math" panose="02040503050406030204" pitchFamily="18" charset="0"/>
                                  </a:rPr>
                                  <m:t>/</m:t>
                                </m:r>
                                <m:sSub>
                                  <m:sSubPr>
                                    <m:ctrlPr>
                                      <a:rPr lang="en-US"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𝑘</m:t>
                                    </m:r>
                                  </m:sub>
                                </m:sSub>
                              </m:e>
                              <m:e>
                                <m:r>
                                  <a:rPr lang="es-EC" i="1">
                                    <a:latin typeface="Cambria Math" panose="02040503050406030204" pitchFamily="18" charset="0"/>
                                  </a:rPr>
                                  <m:t>𝑠𝑖</m:t>
                                </m:r>
                                <m:r>
                                  <a:rPr lang="es-EC" i="1">
                                    <a:latin typeface="Cambria Math" panose="02040503050406030204" pitchFamily="18" charset="0"/>
                                  </a:rPr>
                                  <m:t> </m:t>
                                </m:r>
                                <m:r>
                                  <a:rPr lang="es-EC" i="1">
                                    <a:latin typeface="Cambria Math" panose="02040503050406030204" pitchFamily="18" charset="0"/>
                                  </a:rPr>
                                  <m:t>𝑙𝑎</m:t>
                                </m:r>
                                <m:r>
                                  <a:rPr lang="es-EC" i="1">
                                    <a:latin typeface="Cambria Math" panose="02040503050406030204" pitchFamily="18" charset="0"/>
                                  </a:rPr>
                                  <m:t> </m:t>
                                </m:r>
                                <m:r>
                                  <a:rPr lang="es-EC" i="1">
                                    <a:latin typeface="Cambria Math" panose="02040503050406030204" pitchFamily="18" charset="0"/>
                                  </a:rPr>
                                  <m:t>h𝑜𝑟𝑚𝑖𝑔𝑎</m:t>
                                </m:r>
                                <m:r>
                                  <a:rPr lang="es-EC" i="1">
                                    <a:latin typeface="Cambria Math" panose="02040503050406030204" pitchFamily="18" charset="0"/>
                                  </a:rPr>
                                  <m:t> </m:t>
                                </m:r>
                                <m:r>
                                  <a:rPr lang="es-EC" i="1">
                                    <a:latin typeface="Cambria Math" panose="02040503050406030204" pitchFamily="18" charset="0"/>
                                  </a:rPr>
                                  <m:t>𝑘</m:t>
                                </m:r>
                                <m:r>
                                  <a:rPr lang="es-EC" i="1">
                                    <a:latin typeface="Cambria Math" panose="02040503050406030204" pitchFamily="18" charset="0"/>
                                  </a:rPr>
                                  <m:t> </m:t>
                                </m:r>
                                <m:r>
                                  <a:rPr lang="es-EC" i="1">
                                    <a:latin typeface="Cambria Math" panose="02040503050406030204" pitchFamily="18" charset="0"/>
                                  </a:rPr>
                                  <m:t>𝑟𝑒𝑐𝑜𝑟𝑟𝑖</m:t>
                                </m:r>
                                <m:r>
                                  <a:rPr lang="es-EC" i="1">
                                    <a:latin typeface="Cambria Math" panose="02040503050406030204" pitchFamily="18" charset="0"/>
                                  </a:rPr>
                                  <m:t>ó </m:t>
                                </m:r>
                                <m:r>
                                  <a:rPr lang="es-EC" i="1">
                                    <a:latin typeface="Cambria Math" panose="02040503050406030204" pitchFamily="18" charset="0"/>
                                  </a:rPr>
                                  <m:t>𝑙𝑎</m:t>
                                </m:r>
                                <m:r>
                                  <a:rPr lang="es-EC" i="1">
                                    <a:latin typeface="Cambria Math" panose="02040503050406030204" pitchFamily="18" charset="0"/>
                                  </a:rPr>
                                  <m:t> </m:t>
                                </m:r>
                                <m:r>
                                  <a:rPr lang="es-EC" i="1">
                                    <a:latin typeface="Cambria Math" panose="02040503050406030204" pitchFamily="18" charset="0"/>
                                  </a:rPr>
                                  <m:t>𝑟𝑢𝑡𝑎</m:t>
                                </m:r>
                                <m:r>
                                  <a:rPr lang="es-EC" i="1">
                                    <a:latin typeface="Cambria Math" panose="02040503050406030204" pitchFamily="18" charset="0"/>
                                  </a:rPr>
                                  <m:t> </m:t>
                                </m:r>
                                <m:r>
                                  <a:rPr lang="es-EC" i="1">
                                    <a:latin typeface="Cambria Math" panose="02040503050406030204" pitchFamily="18" charset="0"/>
                                  </a:rPr>
                                  <m:t>𝑥𝑦</m:t>
                                </m:r>
                              </m:e>
                            </m:mr>
                            <m:mr>
                              <m:e>
                                <m:r>
                                  <a:rPr lang="es-EC" i="1">
                                    <a:latin typeface="Cambria Math" panose="02040503050406030204" pitchFamily="18" charset="0"/>
                                  </a:rPr>
                                  <m:t>0</m:t>
                                </m:r>
                              </m:e>
                              <m:e>
                                <m:r>
                                  <a:rPr lang="es-EC" i="1">
                                    <a:latin typeface="Cambria Math" panose="02040503050406030204" pitchFamily="18" charset="0"/>
                                  </a:rPr>
                                  <m:t>𝑠𝑖</m:t>
                                </m:r>
                                <m:r>
                                  <a:rPr lang="es-EC" i="1">
                                    <a:latin typeface="Cambria Math" panose="02040503050406030204" pitchFamily="18" charset="0"/>
                                  </a:rPr>
                                  <m:t> </m:t>
                                </m:r>
                                <m:r>
                                  <a:rPr lang="es-EC" i="1">
                                    <a:latin typeface="Cambria Math" panose="02040503050406030204" pitchFamily="18" charset="0"/>
                                  </a:rPr>
                                  <m:t>𝑛𝑜</m:t>
                                </m:r>
                              </m:e>
                            </m:mr>
                          </m:m>
                          <m:r>
                            <a:rPr lang="es-EC" i="1">
                              <a:latin typeface="Cambria Math" panose="02040503050406030204" pitchFamily="18" charset="0"/>
                            </a:rPr>
                            <m:t> </m:t>
                          </m:r>
                        </m:e>
                      </m:d>
                    </m:oMath>
                  </m:oMathPara>
                </a14:m>
                <a:endParaRPr lang="en-US" dirty="0" smtClean="0"/>
              </a:p>
              <a:p>
                <a:pPr algn="just"/>
                <a:endParaRPr lang="es-EC" dirty="0"/>
              </a:p>
              <a:p>
                <a:pPr algn="just"/>
                <a:r>
                  <a:rPr lang="es-EC" dirty="0" smtClean="0"/>
                  <a:t>Donde </a:t>
                </a:r>
                <a14:m>
                  <m:oMath xmlns:m="http://schemas.openxmlformats.org/officeDocument/2006/math">
                    <m:r>
                      <a:rPr lang="es-EC" i="1">
                        <a:latin typeface="Cambria Math" panose="02040503050406030204" pitchFamily="18" charset="0"/>
                      </a:rPr>
                      <m:t>𝑄</m:t>
                    </m:r>
                  </m:oMath>
                </a14:m>
                <a:r>
                  <a:rPr lang="en-US" dirty="0" smtClean="0"/>
                  <a:t> </a:t>
                </a:r>
                <a:r>
                  <a:rPr lang="en-US" dirty="0" err="1" smtClean="0"/>
                  <a:t>representa</a:t>
                </a:r>
                <a:r>
                  <a:rPr lang="en-US" dirty="0" smtClean="0"/>
                  <a:t> el factor de </a:t>
                </a:r>
                <a:r>
                  <a:rPr lang="en-US" dirty="0" err="1" smtClean="0"/>
                  <a:t>aprendizaje</a:t>
                </a:r>
                <a:endParaRPr lang="en-US" dirty="0"/>
              </a:p>
            </p:txBody>
          </p:sp>
        </mc:Choice>
        <mc:Fallback>
          <p:sp>
            <p:nvSpPr>
              <p:cNvPr id="5" name="Rectángulo 4"/>
              <p:cNvSpPr>
                <a:spLocks noRot="1" noChangeAspect="1" noMove="1" noResize="1" noEditPoints="1" noAdjustHandles="1" noChangeArrowheads="1" noChangeShapeType="1" noTextEdit="1"/>
              </p:cNvSpPr>
              <p:nvPr/>
            </p:nvSpPr>
            <p:spPr>
              <a:xfrm>
                <a:off x="5040721" y="1783069"/>
                <a:ext cx="6096000" cy="2526717"/>
              </a:xfrm>
              <a:prstGeom prst="rect">
                <a:avLst/>
              </a:prstGeom>
              <a:blipFill>
                <a:blip r:embed="rId4"/>
                <a:stretch>
                  <a:fillRect l="-900" t="-1205" b="-2892"/>
                </a:stretch>
              </a:blipFill>
            </p:spPr>
            <p:txBody>
              <a:bodyPr/>
              <a:lstStyle/>
              <a:p>
                <a:r>
                  <a:rPr lang="en-US">
                    <a:noFill/>
                  </a:rPr>
                  <a:t> </a:t>
                </a:r>
              </a:p>
            </p:txBody>
          </p:sp>
        </mc:Fallback>
      </mc:AlternateContent>
      <p:sp>
        <p:nvSpPr>
          <p:cNvPr id="10" name="Rectángulo 9"/>
          <p:cNvSpPr/>
          <p:nvPr/>
        </p:nvSpPr>
        <p:spPr>
          <a:xfrm>
            <a:off x="1291842" y="4978983"/>
            <a:ext cx="9544627" cy="1107996"/>
          </a:xfrm>
          <a:prstGeom prst="rect">
            <a:avLst/>
          </a:prstGeom>
        </p:spPr>
        <p:txBody>
          <a:bodyPr wrap="square">
            <a:spAutoFit/>
          </a:bodyPr>
          <a:lstStyle/>
          <a:p>
            <a:pPr algn="just"/>
            <a:r>
              <a:rPr lang="es-ES" sz="2400" b="1" dirty="0" smtClean="0">
                <a:latin typeface="Times New Roman" panose="02020603050405020304" pitchFamily="18" charset="0"/>
              </a:rPr>
              <a:t>Presentación de Resultados</a:t>
            </a:r>
          </a:p>
          <a:p>
            <a:pPr algn="just"/>
            <a:endParaRPr lang="es-ES" sz="2400" b="1" dirty="0">
              <a:latin typeface="Times New Roman" panose="02020603050405020304" pitchFamily="18" charset="0"/>
            </a:endParaRPr>
          </a:p>
          <a:p>
            <a:pPr algn="just"/>
            <a:r>
              <a:rPr lang="es-ES" dirty="0" smtClean="0">
                <a:latin typeface="Times New Roman" panose="02020603050405020304" pitchFamily="18" charset="0"/>
              </a:rPr>
              <a:t>Mantiene la estructura de los resultados presentados en el método de Algoritmos Genéticos</a:t>
            </a:r>
            <a:endParaRPr lang="en-US" sz="2000" dirty="0"/>
          </a:p>
        </p:txBody>
      </p:sp>
    </p:spTree>
    <p:extLst>
      <p:ext uri="{BB962C8B-B14F-4D97-AF65-F5344CB8AC3E}">
        <p14:creationId xmlns:p14="http://schemas.microsoft.com/office/powerpoint/2010/main" val="40143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Algoritmo </a:t>
            </a:r>
            <a:r>
              <a:rPr lang="es-EC" sz="2400" b="1" dirty="0" err="1" smtClean="0">
                <a:solidFill>
                  <a:schemeClr val="bg1"/>
                </a:solidFill>
                <a:latin typeface="Calibri" panose="020F0502020204030204" pitchFamily="34" charset="0"/>
              </a:rPr>
              <a:t>Cuckoo</a:t>
            </a:r>
            <a:r>
              <a:rPr lang="es-EC" sz="2400" b="1" dirty="0" smtClean="0">
                <a:solidFill>
                  <a:schemeClr val="bg1"/>
                </a:solidFill>
                <a:latin typeface="Calibri" panose="020F0502020204030204" pitchFamily="34" charset="0"/>
              </a:rPr>
              <a:t> </a:t>
            </a:r>
            <a:r>
              <a:rPr lang="es-EC" sz="2400" b="1" dirty="0" err="1" smtClean="0">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6" name="Rectángulo 5"/>
          <p:cNvSpPr/>
          <p:nvPr/>
        </p:nvSpPr>
        <p:spPr>
          <a:xfrm>
            <a:off x="1304541" y="1124217"/>
            <a:ext cx="9545429" cy="1236846"/>
          </a:xfrm>
          <a:prstGeom prst="rect">
            <a:avLst/>
          </a:prstGeom>
        </p:spPr>
        <p:txBody>
          <a:bodyPr wrap="square">
            <a:spAutoFit/>
          </a:bodyPr>
          <a:lstStyle/>
          <a:p>
            <a:pPr algn="just"/>
            <a:r>
              <a:rPr lang="es-ES" dirty="0">
                <a:latin typeface="Times New Roman" panose="02020603050405020304" pitchFamily="18" charset="0"/>
              </a:rPr>
              <a:t>Nido con huevo: Corresponde a una posible solución al problema planteado</a:t>
            </a:r>
          </a:p>
          <a:p>
            <a:pPr algn="just"/>
            <a:r>
              <a:rPr lang="es-ES" dirty="0">
                <a:latin typeface="Times New Roman" panose="02020603050405020304" pitchFamily="18" charset="0"/>
              </a:rPr>
              <a:t>Huevo </a:t>
            </a:r>
            <a:r>
              <a:rPr lang="es-ES" dirty="0" err="1">
                <a:latin typeface="Times New Roman" panose="02020603050405020304" pitchFamily="18" charset="0"/>
              </a:rPr>
              <a:t>Cuckoo</a:t>
            </a:r>
            <a:r>
              <a:rPr lang="es-ES" dirty="0">
                <a:latin typeface="Times New Roman" panose="02020603050405020304" pitchFamily="18" charset="0"/>
              </a:rPr>
              <a:t>: Representa una nueva y mejor solución </a:t>
            </a:r>
          </a:p>
          <a:p>
            <a:pPr algn="just"/>
            <a:r>
              <a:rPr lang="es-ES" dirty="0">
                <a:latin typeface="Times New Roman" panose="02020603050405020304" pitchFamily="18" charset="0"/>
              </a:rPr>
              <a:t>Población: Engloba el conjunto de nidos disponibles en el espacio de búsqueda</a:t>
            </a:r>
          </a:p>
          <a:p>
            <a:pPr algn="just"/>
            <a:r>
              <a:rPr lang="es-ES" dirty="0">
                <a:latin typeface="Times New Roman" panose="02020603050405020304" pitchFamily="18" charset="0"/>
              </a:rPr>
              <a:t>Factor de descubrimiento: Controla el porcentaje de huevos </a:t>
            </a:r>
            <a:r>
              <a:rPr lang="es-ES" dirty="0" err="1" smtClean="0">
                <a:latin typeface="Times New Roman" panose="02020603050405020304" pitchFamily="18" charset="0"/>
              </a:rPr>
              <a:t>Cuckoo</a:t>
            </a:r>
            <a:r>
              <a:rPr lang="es-ES" dirty="0" smtClean="0">
                <a:latin typeface="Times New Roman" panose="02020603050405020304" pitchFamily="18" charset="0"/>
              </a:rPr>
              <a:t> </a:t>
            </a:r>
            <a:r>
              <a:rPr lang="es-ES" dirty="0">
                <a:latin typeface="Times New Roman" panose="02020603050405020304" pitchFamily="18" charset="0"/>
              </a:rPr>
              <a:t>que tienden a ser descubiertos</a:t>
            </a:r>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572" y="2888889"/>
            <a:ext cx="8709710" cy="306197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245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a:t>
            </a:r>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9" name="Rectángulo 8"/>
          <p:cNvSpPr/>
          <p:nvPr/>
        </p:nvSpPr>
        <p:spPr>
          <a:xfrm>
            <a:off x="1304543" y="1210716"/>
            <a:ext cx="9544627" cy="461665"/>
          </a:xfrm>
          <a:prstGeom prst="rect">
            <a:avLst/>
          </a:prstGeom>
        </p:spPr>
        <p:txBody>
          <a:bodyPr wrap="square">
            <a:spAutoFit/>
          </a:bodyPr>
          <a:lstStyle/>
          <a:p>
            <a:pPr algn="just"/>
            <a:r>
              <a:rPr lang="es-ES" sz="2400" b="1" dirty="0" smtClean="0">
                <a:latin typeface="Times New Roman" panose="02020603050405020304" pitchFamily="18" charset="0"/>
              </a:rPr>
              <a:t>Generación </a:t>
            </a:r>
            <a:r>
              <a:rPr lang="es-ES" sz="2400" b="1" dirty="0">
                <a:latin typeface="Times New Roman" panose="02020603050405020304" pitchFamily="18" charset="0"/>
              </a:rPr>
              <a:t>de Nidos con </a:t>
            </a:r>
            <a:r>
              <a:rPr lang="es-ES" sz="2400" b="1" dirty="0" smtClean="0">
                <a:latin typeface="Times New Roman" panose="02020603050405020304" pitchFamily="18" charset="0"/>
              </a:rPr>
              <a:t>huevos</a:t>
            </a:r>
            <a:endParaRPr lang="es-ES" sz="2400" b="1" dirty="0" smtClean="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ángulo 1"/>
              <p:cNvSpPr/>
              <p:nvPr/>
            </p:nvSpPr>
            <p:spPr>
              <a:xfrm>
                <a:off x="3048000" y="1695705"/>
                <a:ext cx="6096000" cy="3835922"/>
              </a:xfrm>
              <a:prstGeom prst="rect">
                <a:avLst/>
              </a:prstGeom>
            </p:spPr>
            <p:txBody>
              <a:bodyPr>
                <a:spAutoFit/>
              </a:bodyPr>
              <a:lstStyle/>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𝑠𝑜𝑙𝑢𝑐𝑖𝑜𝑛𝑒𝑠</m:t>
                      </m:r>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1</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1</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1</m:t>
                                          </m:r>
                                        </m:sub>
                                      </m:sSub>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2</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2</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2</m:t>
                                          </m:r>
                                        </m:sub>
                                      </m:sSub>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3</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3</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3</m:t>
                                          </m:r>
                                        </m:sub>
                                      </m:sSub>
                                    </m:e>
                                  </m:mr>
                                </m:m>
                              </m:e>
                            </m:mr>
                            <m:mr>
                              <m:e>
                                <m:m>
                                  <m:mPr>
                                    <m:mcs>
                                      <m:mc>
                                        <m:mcPr>
                                          <m:count m:val="3"/>
                                          <m:mcJc m:val="center"/>
                                        </m:mcPr>
                                      </m:mc>
                                    </m:mcs>
                                    <m:ctrlPr>
                                      <a:rPr lang="en-US" i="1">
                                        <a:latin typeface="Cambria Math" panose="02040503050406030204" pitchFamily="18" charset="0"/>
                                      </a:rPr>
                                    </m:ctrlPr>
                                  </m:mP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𝑛</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𝑛</m:t>
                                          </m:r>
                                        </m:sub>
                                      </m:sSub>
                                    </m:e>
                                    <m:e>
                                      <m:r>
                                        <a:rPr lang="es-EC" i="1">
                                          <a:latin typeface="Cambria Math" panose="02040503050406030204" pitchFamily="18" charset="0"/>
                                        </a:rPr>
                                        <m:t>𝐾</m:t>
                                      </m:r>
                                      <m:sSub>
                                        <m:sSubPr>
                                          <m:ctrlPr>
                                            <a:rPr lang="en-US" i="1">
                                              <a:latin typeface="Cambria Math" panose="02040503050406030204" pitchFamily="18" charset="0"/>
                                            </a:rPr>
                                          </m:ctrlPr>
                                        </m:sSubPr>
                                        <m:e>
                                          <m:r>
                                            <a:rPr lang="es-EC" i="1">
                                              <a:latin typeface="Cambria Math" panose="02040503050406030204" pitchFamily="18" charset="0"/>
                                            </a:rPr>
                                            <m:t>𝑑</m:t>
                                          </m:r>
                                        </m:e>
                                        <m:sub>
                                          <m:r>
                                            <a:rPr lang="es-EC" i="1">
                                              <a:latin typeface="Cambria Math" panose="02040503050406030204" pitchFamily="18" charset="0"/>
                                            </a:rPr>
                                            <m:t>𝑛</m:t>
                                          </m:r>
                                        </m:sub>
                                      </m:sSub>
                                    </m:e>
                                  </m:mr>
                                </m:m>
                              </m:e>
                            </m:mr>
                          </m:m>
                        </m:e>
                      </m:d>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1</m:t>
                                          </m:r>
                                        </m:sub>
                                      </m:sSub>
                                    </m:e>
                                  </m:m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2</m:t>
                                          </m:r>
                                        </m:sub>
                                      </m:sSub>
                                    </m:e>
                                  </m:m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3</m:t>
                                          </m:r>
                                        </m:sub>
                                      </m:sSub>
                                    </m:e>
                                  </m:mr>
                                </m:m>
                              </m:e>
                            </m:mr>
                            <m:mr>
                              <m:e>
                                <m:m>
                                  <m:mPr>
                                    <m:mcs>
                                      <m:mc>
                                        <m:mcPr>
                                          <m:count m:val="1"/>
                                          <m:mcJc m:val="center"/>
                                        </m:mcPr>
                                      </m:mc>
                                    </m:mcs>
                                    <m:ctrlPr>
                                      <a:rPr lang="en-US" i="1">
                                        <a:latin typeface="Cambria Math" panose="02040503050406030204" pitchFamily="18" charset="0"/>
                                      </a:rPr>
                                    </m:ctrlPr>
                                  </m:mPr>
                                  <m:mr>
                                    <m:e>
                                      <m:r>
                                        <a:rPr lang="es-EC" i="1">
                                          <a:latin typeface="Cambria Math" panose="02040503050406030204" pitchFamily="18" charset="0"/>
                                        </a:rPr>
                                        <m:t>.</m:t>
                                      </m:r>
                                    </m:e>
                                  </m:mr>
                                  <m:mr>
                                    <m:e>
                                      <m:r>
                                        <a:rPr lang="es-EC" i="1">
                                          <a:latin typeface="Cambria Math" panose="02040503050406030204" pitchFamily="18" charset="0"/>
                                        </a:rPr>
                                        <m:t>.</m:t>
                                      </m:r>
                                    </m:e>
                                  </m:m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𝑛</m:t>
                                          </m:r>
                                        </m:sub>
                                      </m:sSub>
                                    </m:e>
                                  </m:mr>
                                </m:m>
                              </m:e>
                            </m:mr>
                          </m:m>
                        </m:e>
                      </m:d>
                    </m:oMath>
                  </m:oMathPara>
                </a14:m>
                <a:endParaRPr lang="es-ES" sz="2400" b="1" dirty="0" smtClean="0">
                  <a:latin typeface="Times New Roman" panose="02020603050405020304" pitchFamily="18" charset="0"/>
                </a:endParaRPr>
              </a:p>
              <a:p>
                <a:pPr algn="just"/>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𝑁𝑖𝑑𝑜𝑠</m:t>
                      </m:r>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1</m:t>
                                          </m:r>
                                        </m:sub>
                                      </m:sSub>
                                    </m:e>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1</m:t>
                                          </m:r>
                                        </m:sub>
                                      </m:sSub>
                                    </m:e>
                                  </m:m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2</m:t>
                                          </m:r>
                                        </m:sub>
                                      </m:sSub>
                                    </m:e>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2</m:t>
                                          </m:r>
                                        </m:sub>
                                      </m:sSub>
                                    </m:e>
                                  </m:m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3</m:t>
                                          </m:r>
                                        </m:sub>
                                      </m:sSub>
                                    </m:e>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3</m:t>
                                          </m:r>
                                        </m:sub>
                                      </m:sSub>
                                    </m:e>
                                  </m:mr>
                                </m:m>
                              </m:e>
                            </m:mr>
                            <m:mr>
                              <m:e>
                                <m:m>
                                  <m:mPr>
                                    <m:mcs>
                                      <m:mc>
                                        <m:mcPr>
                                          <m:count m:val="2"/>
                                          <m:mcJc m:val="center"/>
                                        </m:mcPr>
                                      </m:mc>
                                    </m:mcs>
                                    <m:ctrlPr>
                                      <a:rPr lang="en-US" i="1">
                                        <a:latin typeface="Cambria Math" panose="02040503050406030204" pitchFamily="18" charset="0"/>
                                      </a:rPr>
                                    </m:ctrlPr>
                                  </m:mPr>
                                  <m:mr>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m:t>
                                      </m:r>
                                    </m:e>
                                    <m:e>
                                      <m:r>
                                        <a:rPr lang="es-EC" i="1">
                                          <a:latin typeface="Cambria Math" panose="02040503050406030204" pitchFamily="18" charset="0"/>
                                        </a:rPr>
                                        <m:t>.</m:t>
                                      </m:r>
                                    </m:e>
                                  </m:mr>
                                  <m:mr>
                                    <m:e>
                                      <m:r>
                                        <a:rPr lang="es-EC" i="1">
                                          <a:latin typeface="Cambria Math" panose="02040503050406030204" pitchFamily="18" charset="0"/>
                                        </a:rPr>
                                        <m:t>𝑆𝑜𝑙𝑢𝑐𝑖</m:t>
                                      </m:r>
                                      <m:r>
                                        <a:rPr lang="es-EC" i="1">
                                          <a:latin typeface="Cambria Math" panose="02040503050406030204" pitchFamily="18" charset="0"/>
                                        </a:rPr>
                                        <m:t>ó</m:t>
                                      </m:r>
                                      <m:sSub>
                                        <m:sSubPr>
                                          <m:ctrlPr>
                                            <a:rPr lang="en-US"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𝑛</m:t>
                                          </m:r>
                                        </m:sub>
                                      </m:sSub>
                                    </m:e>
                                    <m:e>
                                      <m:r>
                                        <a:rPr lang="es-EC" i="1">
                                          <a:latin typeface="Cambria Math" panose="02040503050406030204" pitchFamily="18" charset="0"/>
                                        </a:rPr>
                                        <m:t>𝑑𝑒𝑠𝑒𝑚𝑝𝑒</m:t>
                                      </m:r>
                                      <m:r>
                                        <a:rPr lang="es-EC" i="1">
                                          <a:latin typeface="Cambria Math" panose="02040503050406030204" pitchFamily="18" charset="0"/>
                                        </a:rPr>
                                        <m:t>ñ</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𝑛</m:t>
                                          </m:r>
                                        </m:sub>
                                      </m:sSub>
                                    </m:e>
                                  </m:mr>
                                </m:m>
                              </m:e>
                            </m:mr>
                          </m:m>
                        </m:e>
                      </m:d>
                      <m:r>
                        <a:rPr lang="es-EC"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s-EC" i="1">
                                          <a:latin typeface="Cambria Math" panose="02040503050406030204" pitchFamily="18" charset="0"/>
                                        </a:rPr>
                                        <m:t>𝐻𝑢𝑒𝑣</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1</m:t>
                                          </m:r>
                                        </m:sub>
                                      </m:sSub>
                                    </m:e>
                                  </m:mr>
                                  <m:mr>
                                    <m:e>
                                      <m:r>
                                        <a:rPr lang="es-EC" i="1">
                                          <a:latin typeface="Cambria Math" panose="02040503050406030204" pitchFamily="18" charset="0"/>
                                        </a:rPr>
                                        <m:t>𝐻𝑢𝑒𝑣</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2</m:t>
                                          </m:r>
                                        </m:sub>
                                      </m:sSub>
                                    </m:e>
                                  </m:mr>
                                  <m:mr>
                                    <m:e>
                                      <m:r>
                                        <a:rPr lang="es-EC" i="1">
                                          <a:latin typeface="Cambria Math" panose="02040503050406030204" pitchFamily="18" charset="0"/>
                                        </a:rPr>
                                        <m:t>𝐻𝑢𝑒𝑣</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3</m:t>
                                          </m:r>
                                        </m:sub>
                                      </m:sSub>
                                    </m:e>
                                  </m:mr>
                                </m:m>
                              </m:e>
                            </m:mr>
                            <m:mr>
                              <m:e>
                                <m:m>
                                  <m:mPr>
                                    <m:mcs>
                                      <m:mc>
                                        <m:mcPr>
                                          <m:count m:val="1"/>
                                          <m:mcJc m:val="center"/>
                                        </m:mcPr>
                                      </m:mc>
                                    </m:mcs>
                                    <m:ctrlPr>
                                      <a:rPr lang="en-US" i="1">
                                        <a:latin typeface="Cambria Math" panose="02040503050406030204" pitchFamily="18" charset="0"/>
                                      </a:rPr>
                                    </m:ctrlPr>
                                  </m:mPr>
                                  <m:mr>
                                    <m:e>
                                      <m:r>
                                        <a:rPr lang="es-EC" i="1">
                                          <a:latin typeface="Cambria Math" panose="02040503050406030204" pitchFamily="18" charset="0"/>
                                        </a:rPr>
                                        <m:t>.</m:t>
                                      </m:r>
                                    </m:e>
                                  </m:mr>
                                  <m:mr>
                                    <m:e>
                                      <m:r>
                                        <a:rPr lang="es-EC" i="1">
                                          <a:latin typeface="Cambria Math" panose="02040503050406030204" pitchFamily="18" charset="0"/>
                                        </a:rPr>
                                        <m:t>.</m:t>
                                      </m:r>
                                    </m:e>
                                  </m:mr>
                                  <m:mr>
                                    <m:e>
                                      <m:r>
                                        <a:rPr lang="es-EC" i="1">
                                          <a:latin typeface="Cambria Math" panose="02040503050406030204" pitchFamily="18" charset="0"/>
                                        </a:rPr>
                                        <m:t>𝐻𝑢𝑒𝑣</m:t>
                                      </m:r>
                                      <m:sSub>
                                        <m:sSubPr>
                                          <m:ctrlPr>
                                            <a:rPr lang="en-US" i="1">
                                              <a:latin typeface="Cambria Math" panose="02040503050406030204" pitchFamily="18" charset="0"/>
                                            </a:rPr>
                                          </m:ctrlPr>
                                        </m:sSubPr>
                                        <m:e>
                                          <m:r>
                                            <a:rPr lang="es-EC" i="1">
                                              <a:latin typeface="Cambria Math" panose="02040503050406030204" pitchFamily="18" charset="0"/>
                                            </a:rPr>
                                            <m:t>𝑜</m:t>
                                          </m:r>
                                        </m:e>
                                        <m:sub>
                                          <m:r>
                                            <a:rPr lang="es-EC" i="1">
                                              <a:latin typeface="Cambria Math" panose="02040503050406030204" pitchFamily="18" charset="0"/>
                                            </a:rPr>
                                            <m:t>𝑛</m:t>
                                          </m:r>
                                        </m:sub>
                                      </m:sSub>
                                    </m:e>
                                  </m:mr>
                                </m:m>
                              </m:e>
                            </m:mr>
                          </m:m>
                        </m:e>
                      </m:d>
                    </m:oMath>
                  </m:oMathPara>
                </a14:m>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3048000" y="1695705"/>
                <a:ext cx="6096000" cy="383592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92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a:t>
            </a:r>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5909057" cy="461665"/>
          </a:xfrm>
          <a:prstGeom prst="rect">
            <a:avLst/>
          </a:prstGeom>
        </p:spPr>
        <p:txBody>
          <a:bodyPr wrap="square">
            <a:spAutoFit/>
          </a:bodyPr>
          <a:lstStyle/>
          <a:p>
            <a:pPr algn="just"/>
            <a:r>
              <a:rPr lang="es-ES" sz="2400" b="1" dirty="0" smtClean="0">
                <a:latin typeface="Times New Roman" panose="02020603050405020304" pitchFamily="18" charset="0"/>
              </a:rPr>
              <a:t>Búsqueda de los mejores </a:t>
            </a:r>
            <a:r>
              <a:rPr lang="es-ES" sz="2400" b="1" dirty="0" smtClean="0">
                <a:latin typeface="Times New Roman" panose="02020603050405020304" pitchFamily="18" charset="0"/>
              </a:rPr>
              <a:t>nidos</a:t>
            </a:r>
            <a:endParaRPr lang="es-ES" sz="2400" b="1" dirty="0" smtClean="0">
              <a:latin typeface="Times New Roman" panose="02020603050405020304" pitchFamily="18" charset="0"/>
            </a:endParaRPr>
          </a:p>
        </p:txBody>
      </p:sp>
      <p:pic>
        <p:nvPicPr>
          <p:cNvPr id="5" name="Imagen 4" descr="C:\Users\Daniel\AppData\Local\Temp\Rar$DR28.056\fig 36.eps"/>
          <p:cNvPicPr/>
          <p:nvPr/>
        </p:nvPicPr>
        <p:blipFill>
          <a:blip r:embed="rId3" cstate="print"/>
          <a:srcRect/>
          <a:stretch>
            <a:fillRect/>
          </a:stretch>
        </p:blipFill>
        <p:spPr bwMode="auto">
          <a:xfrm>
            <a:off x="6490652" y="1783068"/>
            <a:ext cx="5109945" cy="3979953"/>
          </a:xfrm>
          <a:prstGeom prst="rect">
            <a:avLst/>
          </a:prstGeom>
          <a:ln w="228600" cap="sq" cmpd="thickThin">
            <a:solidFill>
              <a:srgbClr val="000000"/>
            </a:solidFill>
            <a:prstDash val="solid"/>
            <a:miter lim="800000"/>
          </a:ln>
          <a:effectLst>
            <a:innerShdw blurRad="76200">
              <a:srgbClr val="000000"/>
            </a:innerShdw>
          </a:effectLst>
        </p:spPr>
      </p:pic>
      <mc:AlternateContent xmlns:mc="http://schemas.openxmlformats.org/markup-compatibility/2006">
        <mc:Choice xmlns:a14="http://schemas.microsoft.com/office/drawing/2010/main" Requires="a14">
          <p:sp>
            <p:nvSpPr>
              <p:cNvPr id="2" name="Rectángulo 1"/>
              <p:cNvSpPr/>
              <p:nvPr/>
            </p:nvSpPr>
            <p:spPr>
              <a:xfrm>
                <a:off x="1104900" y="1790510"/>
                <a:ext cx="5596151" cy="3665362"/>
              </a:xfrm>
              <a:prstGeom prst="rect">
                <a:avLst/>
              </a:prstGeom>
            </p:spPr>
            <p:txBody>
              <a:bodyPr wrap="square">
                <a:spAutoFit/>
              </a:bodyPr>
              <a:lstStyle/>
              <a:p>
                <a:pPr algn="just"/>
                <a:r>
                  <a:rPr lang="es-ES" sz="2000" dirty="0">
                    <a:latin typeface="Times New Roman" panose="02020603050405020304" pitchFamily="18" charset="0"/>
                  </a:rPr>
                  <a:t>Vuelos de </a:t>
                </a:r>
                <a:r>
                  <a:rPr lang="es-ES" sz="2000" dirty="0" err="1">
                    <a:latin typeface="Times New Roman" panose="02020603050405020304" pitchFamily="18" charset="0"/>
                  </a:rPr>
                  <a:t>Lévy</a:t>
                </a:r>
                <a:endParaRPr lang="es-ES" sz="2000" dirty="0">
                  <a:latin typeface="Times New Roman" panose="02020603050405020304" pitchFamily="18" charset="0"/>
                </a:endParaRPr>
              </a:p>
              <a:p>
                <a:pPr algn="just"/>
                <a:endParaRPr lang="es-ES"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𝑆𝑜𝑙𝑢𝑐𝑖</m:t>
                      </m:r>
                      <m:r>
                        <a:rPr lang="es-ES" i="1">
                          <a:latin typeface="Cambria Math" panose="02040503050406030204" pitchFamily="18" charset="0"/>
                        </a:rPr>
                        <m:t>ó</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𝑑</m:t>
                          </m:r>
                        </m:sub>
                      </m:sSub>
                      <m:r>
                        <a:rPr lang="es-ES" i="1">
                          <a:latin typeface="Cambria Math" panose="02040503050406030204" pitchFamily="18" charset="0"/>
                        </a:rPr>
                        <m:t>=</m:t>
                      </m:r>
                      <m:r>
                        <a:rPr lang="es-ES" i="1">
                          <a:latin typeface="Cambria Math" panose="02040503050406030204" pitchFamily="18" charset="0"/>
                        </a:rPr>
                        <m:t>𝑆𝑜𝑙𝑢𝑐𝑖</m:t>
                      </m:r>
                      <m:r>
                        <a:rPr lang="es-ES" i="1">
                          <a:latin typeface="Cambria Math" panose="02040503050406030204" pitchFamily="18" charset="0"/>
                        </a:rPr>
                        <m:t>ó</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𝑑</m:t>
                          </m:r>
                        </m:sub>
                      </m:sSub>
                      <m:r>
                        <a:rPr lang="es-ES" i="1">
                          <a:latin typeface="Cambria Math" panose="02040503050406030204" pitchFamily="18" charset="0"/>
                        </a:rPr>
                        <m:t>+</m:t>
                      </m:r>
                      <m:r>
                        <a:rPr lang="es-ES" i="1">
                          <a:latin typeface="Cambria Math" panose="02040503050406030204" pitchFamily="18" charset="0"/>
                        </a:rPr>
                        <m:t>𝑠</m:t>
                      </m:r>
                      <m:sSub>
                        <m:sSubPr>
                          <m:ctrlPr>
                            <a:rPr lang="en-US" i="1">
                              <a:latin typeface="Cambria Math" panose="02040503050406030204" pitchFamily="18" charset="0"/>
                            </a:rPr>
                          </m:ctrlPr>
                        </m:sSubPr>
                        <m:e>
                          <m:r>
                            <a:rPr lang="es-ES" i="1">
                              <a:latin typeface="Cambria Math" panose="02040503050406030204" pitchFamily="18" charset="0"/>
                            </a:rPr>
                            <m:t>𝑠</m:t>
                          </m:r>
                        </m:e>
                        <m:sub>
                          <m:r>
                            <a:rPr lang="es-ES" i="1">
                              <a:latin typeface="Cambria Math" panose="02040503050406030204" pitchFamily="18" charset="0"/>
                            </a:rPr>
                            <m:t>𝑑</m:t>
                          </m:r>
                        </m:sub>
                      </m:sSub>
                      <m:r>
                        <a:rPr lang="es-ES">
                          <a:latin typeface="Cambria Math" panose="02040503050406030204" pitchFamily="18" charset="0"/>
                        </a:rPr>
                        <m:t> </m:t>
                      </m:r>
                      <m:r>
                        <m:rPr>
                          <m:sty m:val="p"/>
                        </m:rPr>
                        <a:rPr lang="es-ES">
                          <a:latin typeface="Cambria Math" panose="02040503050406030204" pitchFamily="18" charset="0"/>
                        </a:rPr>
                        <m:t>x</m:t>
                      </m:r>
                      <m:r>
                        <a:rPr lang="es-ES">
                          <a:latin typeface="Cambria Math" panose="02040503050406030204" pitchFamily="18" charset="0"/>
                        </a:rPr>
                        <m:t> </m:t>
                      </m:r>
                      <m:r>
                        <a:rPr lang="es-ES" i="1">
                          <a:latin typeface="Cambria Math" panose="02040503050406030204" pitchFamily="18" charset="0"/>
                        </a:rPr>
                        <m:t>𝑅𝑎𝑛𝑑</m:t>
                      </m:r>
                      <m:d>
                        <m:dPr>
                          <m:ctrlPr>
                            <a:rPr lang="en-US" i="1">
                              <a:latin typeface="Cambria Math" panose="02040503050406030204" pitchFamily="18" charset="0"/>
                            </a:rPr>
                          </m:ctrlPr>
                        </m:dPr>
                        <m:e>
                          <m:r>
                            <a:rPr lang="es-ES" i="1">
                              <a:latin typeface="Cambria Math" panose="02040503050406030204" pitchFamily="18" charset="0"/>
                            </a:rPr>
                            <m:t>𝑛𝑜𝑟𝑚</m:t>
                          </m:r>
                        </m:e>
                      </m:d>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𝑠</m:t>
                      </m:r>
                      <m:sSub>
                        <m:sSubPr>
                          <m:ctrlPr>
                            <a:rPr lang="en-US" i="1">
                              <a:latin typeface="Cambria Math" panose="02040503050406030204" pitchFamily="18" charset="0"/>
                            </a:rPr>
                          </m:ctrlPr>
                        </m:sSubPr>
                        <m:e>
                          <m:r>
                            <a:rPr lang="es-ES" i="1">
                              <a:latin typeface="Cambria Math" panose="02040503050406030204" pitchFamily="18" charset="0"/>
                            </a:rPr>
                            <m:t>𝑠</m:t>
                          </m:r>
                        </m:e>
                        <m:sub>
                          <m:r>
                            <a:rPr lang="es-ES" i="1">
                              <a:latin typeface="Cambria Math" panose="02040503050406030204" pitchFamily="18" charset="0"/>
                            </a:rPr>
                            <m:t>𝑑</m:t>
                          </m:r>
                        </m:sub>
                      </m:sSub>
                      <m:r>
                        <a:rPr lang="es-ES" i="1">
                          <a:latin typeface="Cambria Math" panose="02040503050406030204" pitchFamily="18" charset="0"/>
                        </a:rPr>
                        <m:t>=</m:t>
                      </m:r>
                      <m:r>
                        <a:rPr lang="es-ES" i="1">
                          <a:latin typeface="Cambria Math" panose="02040503050406030204" pitchFamily="18" charset="0"/>
                        </a:rPr>
                        <m:t>𝑠</m:t>
                      </m:r>
                      <m:sSub>
                        <m:sSubPr>
                          <m:ctrlPr>
                            <a:rPr lang="en-US"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𝑑</m:t>
                          </m:r>
                        </m:sub>
                      </m:sSub>
                      <m:r>
                        <m:rPr>
                          <m:sty m:val="p"/>
                        </m:rPr>
                        <a:rPr lang="es-ES">
                          <a:latin typeface="Cambria Math" panose="02040503050406030204" pitchFamily="18" charset="0"/>
                        </a:rPr>
                        <m:t>x</m:t>
                      </m:r>
                      <m:r>
                        <a:rPr lang="es-ES" i="1">
                          <a:latin typeface="Cambria Math" panose="02040503050406030204" pitchFamily="18" charset="0"/>
                        </a:rPr>
                        <m:t>(</m:t>
                      </m:r>
                      <m:r>
                        <a:rPr lang="es-ES" i="1">
                          <a:latin typeface="Cambria Math" panose="02040503050406030204" pitchFamily="18" charset="0"/>
                        </a:rPr>
                        <m:t>𝑆𝑜𝑙𝑢𝑐𝑖𝑜</m:t>
                      </m:r>
                      <m:sSub>
                        <m:sSubPr>
                          <m:ctrlPr>
                            <a:rPr lang="en-US" i="1">
                              <a:latin typeface="Cambria Math" panose="02040503050406030204" pitchFamily="18" charset="0"/>
                            </a:rPr>
                          </m:ctrlPr>
                        </m:sSubPr>
                        <m:e>
                          <m:r>
                            <a:rPr lang="es-ES" i="1">
                              <a:latin typeface="Cambria Math" panose="02040503050406030204" pitchFamily="18" charset="0"/>
                            </a:rPr>
                            <m:t>𝑛</m:t>
                          </m:r>
                        </m:e>
                        <m:sub>
                          <m:r>
                            <a:rPr lang="es-ES" i="1">
                              <a:latin typeface="Cambria Math" panose="02040503050406030204" pitchFamily="18" charset="0"/>
                            </a:rPr>
                            <m:t>𝑑</m:t>
                          </m:r>
                        </m:sub>
                      </m:sSub>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𝑑</m:t>
                          </m:r>
                        </m:sub>
                      </m:sSub>
                      <m:r>
                        <a:rPr lang="es-ES" i="1">
                          <a:latin typeface="Cambria Math" panose="02040503050406030204" pitchFamily="18" charset="0"/>
                        </a:rPr>
                        <m:t>)</m:t>
                      </m:r>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𝑠</m:t>
                      </m:r>
                      <m:sSub>
                        <m:sSubPr>
                          <m:ctrlPr>
                            <a:rPr lang="en-US" i="1">
                              <a:latin typeface="Cambria Math" panose="02040503050406030204" pitchFamily="18" charset="0"/>
                            </a:rPr>
                          </m:ctrlPr>
                        </m:sSubPr>
                        <m:e>
                          <m:r>
                            <a:rPr lang="es-ES" i="1">
                              <a:latin typeface="Cambria Math" panose="02040503050406030204" pitchFamily="18" charset="0"/>
                            </a:rPr>
                            <m:t>𝑡</m:t>
                          </m:r>
                        </m:e>
                        <m:sub>
                          <m:r>
                            <a:rPr lang="es-ES" i="1">
                              <a:latin typeface="Cambria Math" panose="02040503050406030204" pitchFamily="18" charset="0"/>
                            </a:rPr>
                            <m:t>𝑑</m:t>
                          </m:r>
                        </m:sub>
                      </m:sSub>
                      <m:r>
                        <a:rPr lang="es-E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𝑢</m:t>
                                  </m:r>
                                </m:e>
                                <m:sub>
                                  <m:r>
                                    <a:rPr lang="es-ES" i="1">
                                      <a:latin typeface="Cambria Math" panose="02040503050406030204" pitchFamily="18" charset="0"/>
                                    </a:rPr>
                                    <m:t>𝑑</m:t>
                                  </m:r>
                                </m:sub>
                              </m:sSub>
                              <m:r>
                                <m:rPr>
                                  <m:sty m:val="p"/>
                                </m:rPr>
                                <a:rPr lang="es-ES">
                                  <a:latin typeface="Cambria Math" panose="02040503050406030204" pitchFamily="18" charset="0"/>
                                </a:rPr>
                                <m:t>x</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𝑑</m:t>
                                      </m:r>
                                    </m:sub>
                                  </m:sSub>
                                </m:e>
                              </m:d>
                            </m:e>
                          </m:d>
                        </m:e>
                        <m:sup>
                          <m:f>
                            <m:fPr>
                              <m:ctrlPr>
                                <a:rPr lang="en-US" i="1">
                                  <a:latin typeface="Cambria Math" panose="02040503050406030204" pitchFamily="18" charset="0"/>
                                </a:rPr>
                              </m:ctrlPr>
                            </m:fPr>
                            <m:num>
                              <m:r>
                                <a:rPr lang="es-ES" i="1">
                                  <a:latin typeface="Cambria Math" panose="02040503050406030204" pitchFamily="18" charset="0"/>
                                </a:rPr>
                                <m:t>2</m:t>
                              </m:r>
                            </m:num>
                            <m:den>
                              <m:r>
                                <a:rPr lang="es-ES" i="1">
                                  <a:latin typeface="Cambria Math" panose="02040503050406030204" pitchFamily="18" charset="0"/>
                                </a:rPr>
                                <m:t>3</m:t>
                              </m:r>
                            </m:den>
                          </m:f>
                        </m:sup>
                      </m:sSup>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𝑢</m:t>
                          </m:r>
                        </m:e>
                        <m:sub>
                          <m:r>
                            <a:rPr lang="es-ES" i="1">
                              <a:latin typeface="Cambria Math" panose="02040503050406030204" pitchFamily="18" charset="0"/>
                            </a:rPr>
                            <m:t>𝑑</m:t>
                          </m:r>
                        </m:sub>
                      </m:sSub>
                      <m:r>
                        <a:rPr lang="es-ES" i="1">
                          <a:latin typeface="Cambria Math" panose="02040503050406030204" pitchFamily="18" charset="0"/>
                        </a:rPr>
                        <m:t>=</m:t>
                      </m:r>
                      <m:r>
                        <a:rPr lang="es-ES" i="1">
                          <a:latin typeface="Cambria Math" panose="02040503050406030204" pitchFamily="18" charset="0"/>
                        </a:rPr>
                        <m:t>𝑅𝑎𝑛𝑑</m:t>
                      </m:r>
                      <m:d>
                        <m:dPr>
                          <m:ctrlPr>
                            <a:rPr lang="en-US" i="1">
                              <a:latin typeface="Cambria Math" panose="02040503050406030204" pitchFamily="18" charset="0"/>
                            </a:rPr>
                          </m:ctrlPr>
                        </m:dPr>
                        <m:e>
                          <m:r>
                            <a:rPr lang="es-ES" i="1">
                              <a:latin typeface="Cambria Math" panose="02040503050406030204" pitchFamily="18" charset="0"/>
                            </a:rPr>
                            <m:t>𝑛𝑜𝑟𝑚</m:t>
                          </m:r>
                        </m:e>
                      </m:d>
                      <m:r>
                        <a:rPr lang="es-ES">
                          <a:latin typeface="Cambria Math" panose="02040503050406030204" pitchFamily="18" charset="0"/>
                        </a:rPr>
                        <m:t> </m:t>
                      </m:r>
                      <m:r>
                        <m:rPr>
                          <m:sty m:val="p"/>
                        </m:rPr>
                        <a:rPr lang="es-ES">
                          <a:latin typeface="Cambria Math" panose="02040503050406030204" pitchFamily="18" charset="0"/>
                        </a:rPr>
                        <m:t>x</m:t>
                      </m:r>
                      <m:r>
                        <a:rPr lang="es-ES">
                          <a:latin typeface="Cambria Math" panose="02040503050406030204" pitchFamily="18" charset="0"/>
                        </a:rPr>
                        <m:t> </m:t>
                      </m:r>
                      <m:r>
                        <a:rPr lang="es-ES" i="1">
                          <a:latin typeface="Cambria Math" panose="02040503050406030204" pitchFamily="18" charset="0"/>
                        </a:rPr>
                        <m:t>𝑠𝑖𝑔𝑚𝑎</m:t>
                      </m:r>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𝑑</m:t>
                          </m:r>
                        </m:sub>
                      </m:sSub>
                      <m:r>
                        <a:rPr lang="es-ES" i="1">
                          <a:latin typeface="Cambria Math" panose="02040503050406030204" pitchFamily="18" charset="0"/>
                        </a:rPr>
                        <m:t>=</m:t>
                      </m:r>
                      <m:r>
                        <a:rPr lang="es-ES" i="1">
                          <a:latin typeface="Cambria Math" panose="02040503050406030204" pitchFamily="18" charset="0"/>
                        </a:rPr>
                        <m:t>𝑅𝑎𝑛𝑑</m:t>
                      </m:r>
                      <m:r>
                        <a:rPr lang="es-ES" i="1">
                          <a:latin typeface="Cambria Math" panose="02040503050406030204" pitchFamily="18" charset="0"/>
                        </a:rPr>
                        <m:t>(</m:t>
                      </m:r>
                      <m:r>
                        <a:rPr lang="es-ES" i="1">
                          <a:latin typeface="Cambria Math" panose="02040503050406030204" pitchFamily="18" charset="0"/>
                        </a:rPr>
                        <m:t>𝑛𝑜𝑟𝑚</m:t>
                      </m:r>
                      <m:r>
                        <a:rPr lang="es-ES" i="1">
                          <a:latin typeface="Cambria Math" panose="02040503050406030204" pitchFamily="18" charset="0"/>
                        </a:rPr>
                        <m:t>)</m:t>
                      </m:r>
                    </m:oMath>
                  </m:oMathPara>
                </a14:m>
                <a:endParaRPr lang="es-ES" sz="2400" b="1" dirty="0">
                  <a:latin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1104900" y="1790510"/>
                <a:ext cx="5596151" cy="3665362"/>
              </a:xfrm>
              <a:prstGeom prst="rect">
                <a:avLst/>
              </a:prstGeom>
              <a:blipFill>
                <a:blip r:embed="rId4"/>
                <a:stretch>
                  <a:fillRect l="-1089" t="-998" b="-666"/>
                </a:stretch>
              </a:blipFill>
            </p:spPr>
            <p:txBody>
              <a:bodyPr/>
              <a:lstStyle/>
              <a:p>
                <a:r>
                  <a:rPr lang="en-US">
                    <a:noFill/>
                  </a:rPr>
                  <a:t> </a:t>
                </a:r>
              </a:p>
            </p:txBody>
          </p:sp>
        </mc:Fallback>
      </mc:AlternateContent>
      <p:sp>
        <p:nvSpPr>
          <p:cNvPr id="4" name="Rectángulo 3"/>
          <p:cNvSpPr/>
          <p:nvPr/>
        </p:nvSpPr>
        <p:spPr>
          <a:xfrm>
            <a:off x="9491611" y="6239640"/>
            <a:ext cx="2237728"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(Flores Vilches, 2015)</a:t>
            </a:r>
            <a:endParaRPr lang="en-US" dirty="0"/>
          </a:p>
        </p:txBody>
      </p:sp>
      <mc:AlternateContent xmlns:mc="http://schemas.openxmlformats.org/markup-compatibility/2006">
        <mc:Choice xmlns:a14="http://schemas.microsoft.com/office/drawing/2010/main" Requires="a14">
          <p:sp>
            <p:nvSpPr>
              <p:cNvPr id="6" name="Rectángulo 5"/>
              <p:cNvSpPr/>
              <p:nvPr/>
            </p:nvSpPr>
            <p:spPr>
              <a:xfrm>
                <a:off x="1291843" y="6007040"/>
                <a:ext cx="4726820" cy="646331"/>
              </a:xfrm>
              <a:prstGeom prst="rect">
                <a:avLst/>
              </a:prstGeom>
            </p:spPr>
            <p:txBody>
              <a:bodyPr wrap="square">
                <a:spAutoFit/>
              </a:bodyPr>
              <a:lstStyle/>
              <a:p>
                <a:r>
                  <a:rPr lang="es-ES" dirty="0">
                    <a:latin typeface="+mj-lt"/>
                    <a:ea typeface="Times New Roman" panose="02020603050405020304" pitchFamily="18" charset="0"/>
                  </a:rPr>
                  <a:t>Siendo </a:t>
                </a:r>
                <a14:m>
                  <m:oMath xmlns:m="http://schemas.openxmlformats.org/officeDocument/2006/math">
                    <m:sSub>
                      <m:sSubPr>
                        <m:ctrlPr>
                          <a:rPr lang="en-US" i="1">
                            <a:effectLst/>
                            <a:latin typeface="+mj-lt"/>
                          </a:rPr>
                        </m:ctrlPr>
                      </m:sSubPr>
                      <m:e>
                        <m:r>
                          <a:rPr lang="es-ES" i="1">
                            <a:latin typeface="+mj-lt"/>
                            <a:ea typeface="Times New Roman" panose="02020603050405020304" pitchFamily="18" charset="0"/>
                            <a:cs typeface="Times New Roman" panose="02020603050405020304" pitchFamily="18" charset="0"/>
                          </a:rPr>
                          <m:t>𝑆</m:t>
                        </m:r>
                      </m:e>
                      <m:sub>
                        <m:r>
                          <a:rPr lang="es-ES" i="1">
                            <a:latin typeface="+mj-lt"/>
                            <a:ea typeface="Times New Roman" panose="02020603050405020304" pitchFamily="18" charset="0"/>
                            <a:cs typeface="Times New Roman" panose="02020603050405020304" pitchFamily="18" charset="0"/>
                          </a:rPr>
                          <m:t>𝑑</m:t>
                        </m:r>
                      </m:sub>
                    </m:sSub>
                  </m:oMath>
                </a14:m>
                <a:r>
                  <a:rPr lang="es-ES" dirty="0">
                    <a:latin typeface="+mj-lt"/>
                    <a:ea typeface="Times New Roman" panose="02020603050405020304" pitchFamily="18" charset="0"/>
                  </a:rPr>
                  <a:t> los elementos del nido con </a:t>
                </a:r>
                <a:r>
                  <a:rPr lang="es-ES" dirty="0" smtClean="0">
                    <a:latin typeface="+mj-lt"/>
                    <a:ea typeface="Times New Roman" panose="02020603050405020304" pitchFamily="18" charset="0"/>
                  </a:rPr>
                  <a:t>menor costo </a:t>
                </a:r>
                <a:r>
                  <a:rPr lang="es-ES" dirty="0">
                    <a:latin typeface="+mj-lt"/>
                    <a:ea typeface="Times New Roman" panose="02020603050405020304" pitchFamily="18" charset="0"/>
                  </a:rPr>
                  <a:t>identificado</a:t>
                </a:r>
                <a:endParaRPr lang="en-US" dirty="0">
                  <a:latin typeface="+mj-lt"/>
                </a:endParaRPr>
              </a:p>
            </p:txBody>
          </p:sp>
        </mc:Choice>
        <mc:Fallback>
          <p:sp>
            <p:nvSpPr>
              <p:cNvPr id="6" name="Rectángulo 5"/>
              <p:cNvSpPr>
                <a:spLocks noRot="1" noChangeAspect="1" noMove="1" noResize="1" noEditPoints="1" noAdjustHandles="1" noChangeArrowheads="1" noChangeShapeType="1" noTextEdit="1"/>
              </p:cNvSpPr>
              <p:nvPr/>
            </p:nvSpPr>
            <p:spPr>
              <a:xfrm>
                <a:off x="1291843" y="6007040"/>
                <a:ext cx="4726820" cy="646331"/>
              </a:xfrm>
              <a:prstGeom prst="rect">
                <a:avLst/>
              </a:prstGeom>
              <a:blipFill>
                <a:blip r:embed="rId5"/>
                <a:stretch>
                  <a:fillRect l="-1161" t="-4717" r="-1032" b="-14151"/>
                </a:stretch>
              </a:blipFill>
            </p:spPr>
            <p:txBody>
              <a:bodyPr/>
              <a:lstStyle/>
              <a:p>
                <a:r>
                  <a:rPr lang="en-US">
                    <a:noFill/>
                  </a:rPr>
                  <a:t> </a:t>
                </a:r>
              </a:p>
            </p:txBody>
          </p:sp>
        </mc:Fallback>
      </mc:AlternateContent>
    </p:spTree>
    <p:extLst>
      <p:ext uri="{BB962C8B-B14F-4D97-AF65-F5344CB8AC3E}">
        <p14:creationId xmlns:p14="http://schemas.microsoft.com/office/powerpoint/2010/main" val="16039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a:t>
            </a:r>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9" name="Rectángulo 8"/>
          <p:cNvSpPr/>
          <p:nvPr/>
        </p:nvSpPr>
        <p:spPr>
          <a:xfrm>
            <a:off x="1318191" y="871302"/>
            <a:ext cx="3356357" cy="1938992"/>
          </a:xfrm>
          <a:prstGeom prst="rect">
            <a:avLst/>
          </a:prstGeom>
        </p:spPr>
        <p:txBody>
          <a:bodyPr wrap="square">
            <a:spAutoFit/>
          </a:bodyPr>
          <a:lstStyle/>
          <a:p>
            <a:pPr algn="just"/>
            <a:r>
              <a:rPr lang="es-ES" sz="2400" b="1" dirty="0" smtClean="0">
                <a:latin typeface="Times New Roman" panose="02020603050405020304" pitchFamily="18" charset="0"/>
              </a:rPr>
              <a:t>Costo</a:t>
            </a:r>
          </a:p>
          <a:p>
            <a:pPr algn="just"/>
            <a:endParaRPr lang="es-ES" sz="2400" b="1" dirty="0" smtClean="0">
              <a:latin typeface="Times New Roman" panose="02020603050405020304" pitchFamily="18" charset="0"/>
            </a:endParaRPr>
          </a:p>
          <a:p>
            <a:pPr algn="just"/>
            <a:endParaRPr lang="es-ES" sz="2400" b="1" dirty="0" smtClean="0">
              <a:latin typeface="Times New Roman" panose="02020603050405020304" pitchFamily="18" charset="0"/>
            </a:endParaRPr>
          </a:p>
          <a:p>
            <a:pPr algn="just"/>
            <a:endParaRPr lang="es-ES" sz="2400" b="1" dirty="0">
              <a:latin typeface="Times New Roman" panose="02020603050405020304" pitchFamily="18" charset="0"/>
            </a:endParaRPr>
          </a:p>
          <a:p>
            <a:pPr algn="just"/>
            <a:endParaRPr lang="en-US" sz="2400"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96160" y="1840798"/>
            <a:ext cx="7800340" cy="3048702"/>
          </a:xfrm>
          <a:prstGeom prst="rect">
            <a:avLst/>
          </a:prstGeom>
          <a:ln w="228600" cap="sq" cmpd="thickThin">
            <a:solidFill>
              <a:srgbClr val="000000"/>
            </a:solidFill>
            <a:prstDash val="solid"/>
            <a:miter lim="800000"/>
          </a:ln>
          <a:effectLst>
            <a:innerShdw blurRad="76200">
              <a:srgbClr val="000000"/>
            </a:innerShdw>
          </a:effectLst>
        </p:spPr>
      </p:pic>
      <mc:AlternateContent xmlns:mc="http://schemas.openxmlformats.org/markup-compatibility/2006" xmlns:a14="http://schemas.microsoft.com/office/drawing/2010/main">
        <mc:Choice Requires="a14">
          <p:sp>
            <p:nvSpPr>
              <p:cNvPr id="2" name="Rectángulo 1"/>
              <p:cNvSpPr/>
              <p:nvPr/>
            </p:nvSpPr>
            <p:spPr>
              <a:xfrm>
                <a:off x="4978464" y="5322508"/>
                <a:ext cx="2435731"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𝐽</m:t>
                      </m:r>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𝐽</m:t>
                          </m:r>
                        </m:e>
                        <m:sub>
                          <m:r>
                            <a:rPr lang="es-ES" i="1">
                              <a:latin typeface="Cambria Math" panose="02040503050406030204" pitchFamily="18" charset="0"/>
                            </a:rPr>
                            <m:t>𝑀𝑝</m:t>
                          </m:r>
                        </m:sub>
                      </m:sSub>
                      <m:r>
                        <a:rPr lang="es-ES" i="1">
                          <a:latin typeface="Cambria Math" panose="02040503050406030204" pitchFamily="18" charset="0"/>
                        </a:rPr>
                        <m:t>∗</m:t>
                      </m:r>
                      <m:r>
                        <a:rPr lang="es-ES" i="1">
                          <a:latin typeface="Cambria Math" panose="02040503050406030204" pitchFamily="18" charset="0"/>
                        </a:rPr>
                        <m:t>𝐶</m:t>
                      </m:r>
                      <m:r>
                        <a:rPr lang="es-ES" i="1">
                          <a:latin typeface="Cambria Math" panose="02040503050406030204" pitchFamily="18" charset="0"/>
                        </a:rPr>
                        <m:t>1+</m:t>
                      </m:r>
                      <m:sSub>
                        <m:sSubPr>
                          <m:ctrlPr>
                            <a:rPr lang="en-US" i="1">
                              <a:latin typeface="Cambria Math" panose="02040503050406030204" pitchFamily="18" charset="0"/>
                            </a:rPr>
                          </m:ctrlPr>
                        </m:sSubPr>
                        <m:e>
                          <m:r>
                            <a:rPr lang="es-ES" i="1">
                              <a:latin typeface="Cambria Math" panose="02040503050406030204" pitchFamily="18" charset="0"/>
                            </a:rPr>
                            <m:t>𝐽</m:t>
                          </m:r>
                        </m:e>
                        <m:sub>
                          <m:r>
                            <a:rPr lang="es-ES" i="1">
                              <a:latin typeface="Cambria Math" panose="02040503050406030204" pitchFamily="18" charset="0"/>
                            </a:rPr>
                            <m:t>𝑡𝑠</m:t>
                          </m:r>
                        </m:sub>
                      </m:sSub>
                      <m:r>
                        <a:rPr lang="es-ES" i="1">
                          <a:latin typeface="Cambria Math" panose="02040503050406030204" pitchFamily="18" charset="0"/>
                        </a:rPr>
                        <m:t>∗</m:t>
                      </m:r>
                      <m:r>
                        <a:rPr lang="es-ES" i="1">
                          <a:latin typeface="Cambria Math" panose="02040503050406030204" pitchFamily="18" charset="0"/>
                        </a:rPr>
                        <m:t>𝐶</m:t>
                      </m:r>
                      <m:r>
                        <a:rPr lang="es-ES" i="1">
                          <a:latin typeface="Cambria Math" panose="02040503050406030204" pitchFamily="18" charset="0"/>
                        </a:rPr>
                        <m:t>2</m:t>
                      </m:r>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4978464" y="5322508"/>
                <a:ext cx="2435731" cy="394147"/>
              </a:xfrm>
              <a:prstGeom prst="rect">
                <a:avLst/>
              </a:prstGeom>
              <a:blipFill>
                <a:blip r:embed="rId4"/>
                <a:stretch>
                  <a:fillRect b="-9231"/>
                </a:stretch>
              </a:blipFill>
            </p:spPr>
            <p:txBody>
              <a:bodyPr/>
              <a:lstStyle/>
              <a:p>
                <a:r>
                  <a:rPr lang="en-US">
                    <a:noFill/>
                  </a:rPr>
                  <a:t> </a:t>
                </a:r>
              </a:p>
            </p:txBody>
          </p:sp>
        </mc:Fallback>
      </mc:AlternateContent>
    </p:spTree>
    <p:extLst>
      <p:ext uri="{BB962C8B-B14F-4D97-AF65-F5344CB8AC3E}">
        <p14:creationId xmlns:p14="http://schemas.microsoft.com/office/powerpoint/2010/main" val="34158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 </a:t>
            </a:r>
            <a:r>
              <a:rPr lang="es-EC" sz="2400" b="1" dirty="0" err="1">
                <a:solidFill>
                  <a:schemeClr val="bg1"/>
                </a:solidFill>
                <a:latin typeface="Calibri" panose="020F0502020204030204" pitchFamily="34" charset="0"/>
              </a:rPr>
              <a:t>Cuckoo</a:t>
            </a:r>
            <a:r>
              <a:rPr lang="es-EC" sz="2400" b="1" dirty="0">
                <a:solidFill>
                  <a:schemeClr val="bg1"/>
                </a:solidFill>
                <a:latin typeface="Calibri" panose="020F0502020204030204" pitchFamily="34" charset="0"/>
              </a:rPr>
              <a:t> </a:t>
            </a:r>
            <a:r>
              <a:rPr lang="es-EC" sz="2400" b="1" dirty="0" err="1">
                <a:solidFill>
                  <a:schemeClr val="bg1"/>
                </a:solidFill>
                <a:latin typeface="Calibri" panose="020F0502020204030204" pitchFamily="34" charset="0"/>
              </a:rPr>
              <a:t>Search</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830997"/>
          </a:xfrm>
          <a:prstGeom prst="rect">
            <a:avLst/>
          </a:prstGeom>
        </p:spPr>
        <p:txBody>
          <a:bodyPr wrap="square">
            <a:spAutoFit/>
          </a:bodyPr>
          <a:lstStyle/>
          <a:p>
            <a:pPr algn="just"/>
            <a:r>
              <a:rPr lang="es-ES" sz="2400" b="1" dirty="0" smtClean="0">
                <a:latin typeface="Times New Roman" panose="02020603050405020304" pitchFamily="18" charset="0"/>
              </a:rPr>
              <a:t>Detección de </a:t>
            </a:r>
            <a:r>
              <a:rPr lang="es-ES" sz="2400" b="1" dirty="0" smtClean="0">
                <a:latin typeface="Times New Roman" panose="02020603050405020304" pitchFamily="18" charset="0"/>
              </a:rPr>
              <a:t>Intrusos</a:t>
            </a:r>
            <a:endParaRPr lang="es-ES" sz="2400" b="1" dirty="0">
              <a:latin typeface="Times New Roman" panose="02020603050405020304" pitchFamily="18" charset="0"/>
            </a:endParaRPr>
          </a:p>
          <a:p>
            <a:pPr algn="just"/>
            <a:endParaRPr lang="en-US" sz="2400" b="1" dirty="0"/>
          </a:p>
        </p:txBody>
      </p:sp>
      <p:sp>
        <p:nvSpPr>
          <p:cNvPr id="5" name="Rectángulo 4"/>
          <p:cNvSpPr/>
          <p:nvPr/>
        </p:nvSpPr>
        <p:spPr>
          <a:xfrm>
            <a:off x="9491611" y="6239640"/>
            <a:ext cx="2237728"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(Flores Vilches, 2015)</a:t>
            </a:r>
            <a:endParaRPr lang="en-US" dirty="0"/>
          </a:p>
        </p:txBody>
      </p:sp>
      <mc:AlternateContent xmlns:mc="http://schemas.openxmlformats.org/markup-compatibility/2006">
        <mc:Choice xmlns:a14="http://schemas.microsoft.com/office/drawing/2010/main" Requires="a14">
          <p:sp>
            <p:nvSpPr>
              <p:cNvPr id="2" name="Rectángulo 1"/>
              <p:cNvSpPr/>
              <p:nvPr/>
            </p:nvSpPr>
            <p:spPr>
              <a:xfrm>
                <a:off x="2283724" y="1710891"/>
                <a:ext cx="7761027" cy="39317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𝑛𝑢𝑒𝑣𝑎</m:t>
                      </m:r>
                      <m:r>
                        <a:rPr lang="es-ES" i="1">
                          <a:latin typeface="Cambria Math" panose="02040503050406030204" pitchFamily="18" charset="0"/>
                        </a:rPr>
                        <m:t> </m:t>
                      </m:r>
                      <m:r>
                        <a:rPr lang="es-ES" i="1">
                          <a:latin typeface="Cambria Math" panose="02040503050406030204" pitchFamily="18" charset="0"/>
                        </a:rPr>
                        <m:t>𝑝𝑜𝑏𝑙𝑎𝑐𝑖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m:t>
                      </m:r>
                      <m:r>
                        <a:rPr lang="es-ES" i="1">
                          <a:latin typeface="Cambria Math" panose="02040503050406030204" pitchFamily="18" charset="0"/>
                        </a:rPr>
                        <m:t>𝑀𝑎𝑡𝑟𝑖𝑧</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𝑛𝑖𝑑𝑜𝑠</m:t>
                      </m:r>
                      <m:r>
                        <a:rPr lang="es-ES" i="1">
                          <a:latin typeface="Cambria Math" panose="02040503050406030204" pitchFamily="18" charset="0"/>
                        </a:rPr>
                        <m:t>+</m:t>
                      </m:r>
                      <m:d>
                        <m:dPr>
                          <m:ctrlPr>
                            <a:rPr lang="en-US" i="1">
                              <a:latin typeface="Cambria Math" panose="02040503050406030204" pitchFamily="18" charset="0"/>
                            </a:rPr>
                          </m:ctrlPr>
                        </m:dPr>
                        <m:e>
                          <m:r>
                            <a:rPr lang="es-ES" i="1">
                              <a:latin typeface="Cambria Math" panose="02040503050406030204" pitchFamily="18" charset="0"/>
                            </a:rPr>
                            <m:t>𝑠𝑠</m:t>
                          </m:r>
                          <m:r>
                            <a:rPr lang="es-ES" i="1">
                              <a:latin typeface="Cambria Math" panose="02040503050406030204" pitchFamily="18" charset="0"/>
                            </a:rPr>
                            <m:t> </m:t>
                          </m:r>
                          <m:r>
                            <m:rPr>
                              <m:sty m:val="p"/>
                            </m:rPr>
                            <a:rPr lang="es-ES">
                              <a:latin typeface="Cambria Math" panose="02040503050406030204" pitchFamily="18" charset="0"/>
                            </a:rPr>
                            <m:t>x</m:t>
                          </m:r>
                          <m:r>
                            <a:rPr lang="es-ES">
                              <a:latin typeface="Cambria Math" panose="02040503050406030204" pitchFamily="18" charset="0"/>
                            </a:rPr>
                            <m:t> </m:t>
                          </m:r>
                          <m:r>
                            <a:rPr lang="es-ES" i="1">
                              <a:latin typeface="Cambria Math" panose="02040503050406030204" pitchFamily="18" charset="0"/>
                            </a:rPr>
                            <m:t>𝑚𝑝𝑎</m:t>
                          </m:r>
                        </m:e>
                      </m:d>
                    </m:oMath>
                  </m:oMathPara>
                </a14:m>
                <a:endParaRPr lang="en-US" dirty="0"/>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𝑠𝑠</m:t>
                      </m:r>
                      <m:r>
                        <a:rPr lang="es-ES" i="1">
                          <a:latin typeface="Cambria Math" panose="02040503050406030204" pitchFamily="18" charset="0"/>
                        </a:rPr>
                        <m:t>=</m:t>
                      </m:r>
                      <m:r>
                        <a:rPr lang="es-ES" i="1">
                          <a:latin typeface="Cambria Math" panose="02040503050406030204" pitchFamily="18" charset="0"/>
                        </a:rPr>
                        <m:t>𝑟𝑎𝑛𝑑</m:t>
                      </m:r>
                      <m:d>
                        <m:dPr>
                          <m:ctrlPr>
                            <a:rPr lang="en-US" i="1">
                              <a:latin typeface="Cambria Math" panose="02040503050406030204" pitchFamily="18" charset="0"/>
                            </a:rPr>
                          </m:ctrlPr>
                        </m:dPr>
                        <m:e>
                          <m:r>
                            <a:rPr lang="es-ES" i="1">
                              <a:latin typeface="Cambria Math" panose="02040503050406030204" pitchFamily="18" charset="0"/>
                            </a:rPr>
                            <m:t>0 </m:t>
                          </m:r>
                          <m:r>
                            <a:rPr lang="es-ES" i="1">
                              <a:latin typeface="Cambria Math" panose="02040503050406030204" pitchFamily="18" charset="0"/>
                            </a:rPr>
                            <m:t>𝑎</m:t>
                          </m:r>
                          <m:r>
                            <a:rPr lang="es-ES" i="1">
                              <a:latin typeface="Cambria Math" panose="02040503050406030204" pitchFamily="18" charset="0"/>
                            </a:rPr>
                            <m:t> 1</m:t>
                          </m:r>
                        </m:e>
                      </m:d>
                      <m:r>
                        <m:rPr>
                          <m:sty m:val="p"/>
                        </m:rPr>
                        <a:rPr lang="es-ES">
                          <a:latin typeface="Cambria Math" panose="02040503050406030204" pitchFamily="18" charset="0"/>
                        </a:rPr>
                        <m:t>x</m:t>
                      </m:r>
                      <m:d>
                        <m:dPr>
                          <m:ctrlPr>
                            <a:rPr lang="en-US" i="1">
                              <a:latin typeface="Cambria Math" panose="02040503050406030204" pitchFamily="18" charset="0"/>
                            </a:rPr>
                          </m:ctrlPr>
                        </m:dPr>
                        <m:e>
                          <m:r>
                            <a:rPr lang="es-ES" i="1">
                              <a:latin typeface="Cambria Math" panose="02040503050406030204" pitchFamily="18" charset="0"/>
                            </a:rPr>
                            <m:t>𝑁</m:t>
                          </m:r>
                          <m:r>
                            <a:rPr lang="es-ES" i="1">
                              <a:latin typeface="Cambria Math" panose="02040503050406030204" pitchFamily="18" charset="0"/>
                            </a:rPr>
                            <m:t>1−</m:t>
                          </m:r>
                          <m:r>
                            <a:rPr lang="es-ES" i="1">
                              <a:latin typeface="Cambria Math" panose="02040503050406030204" pitchFamily="18" charset="0"/>
                            </a:rPr>
                            <m:t>𝑁</m:t>
                          </m:r>
                          <m:r>
                            <a:rPr lang="es-ES" i="1">
                              <a:latin typeface="Cambria Math" panose="02040503050406030204" pitchFamily="18" charset="0"/>
                            </a:rPr>
                            <m:t>2</m:t>
                          </m:r>
                        </m:e>
                      </m:d>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m:t>
                      </m:r>
                      <m:r>
                        <a:rPr lang="es-ES" i="1">
                          <a:latin typeface="Cambria Math" panose="02040503050406030204" pitchFamily="18" charset="0"/>
                        </a:rPr>
                        <m:t>1=</m:t>
                      </m:r>
                      <m:r>
                        <a:rPr lang="es-ES" i="1">
                          <a:latin typeface="Cambria Math" panose="02040503050406030204" pitchFamily="18" charset="0"/>
                        </a:rPr>
                        <m:t>𝑝𝑒𝑟𝑚𝑢𝑡𝑎𝑐𝑖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m:t>
                      </m:r>
                      <m:r>
                        <a:rPr lang="es-ES" i="1">
                          <a:latin typeface="Cambria Math" panose="02040503050406030204" pitchFamily="18" charset="0"/>
                        </a:rPr>
                        <m:t>𝑀𝑎𝑡𝑟𝑖𝑧</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𝑛𝑖𝑑𝑜𝑠</m:t>
                      </m:r>
                      <m:r>
                        <a:rPr lang="es-ES" i="1">
                          <a:latin typeface="Cambria Math" panose="02040503050406030204" pitchFamily="18" charset="0"/>
                        </a:rPr>
                        <m:t>)</m:t>
                      </m:r>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m:t>
                      </m:r>
                      <m:r>
                        <a:rPr lang="es-ES" i="1">
                          <a:latin typeface="Cambria Math" panose="02040503050406030204" pitchFamily="18" charset="0"/>
                        </a:rPr>
                        <m:t>2=</m:t>
                      </m:r>
                      <m:r>
                        <a:rPr lang="es-ES" i="1">
                          <a:latin typeface="Cambria Math" panose="02040503050406030204" pitchFamily="18" charset="0"/>
                        </a:rPr>
                        <m:t>𝑝𝑒𝑟𝑚𝑢𝑡𝑎𝑐𝑖</m:t>
                      </m:r>
                      <m:r>
                        <a:rPr lang="es-ES" i="1">
                          <a:latin typeface="Cambria Math" panose="02040503050406030204" pitchFamily="18" charset="0"/>
                        </a:rPr>
                        <m:t>ó</m:t>
                      </m:r>
                      <m:r>
                        <a:rPr lang="es-ES" i="1">
                          <a:latin typeface="Cambria Math" panose="02040503050406030204" pitchFamily="18" charset="0"/>
                        </a:rPr>
                        <m:t>𝑛</m:t>
                      </m:r>
                      <m:r>
                        <a:rPr lang="es-ES" i="1">
                          <a:latin typeface="Cambria Math" panose="02040503050406030204" pitchFamily="18" charset="0"/>
                        </a:rPr>
                        <m:t>(</m:t>
                      </m:r>
                      <m:r>
                        <a:rPr lang="es-ES" i="1">
                          <a:latin typeface="Cambria Math" panose="02040503050406030204" pitchFamily="18" charset="0"/>
                        </a:rPr>
                        <m:t>𝑀𝑎𝑡𝑟𝑖𝑧</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es-ES" i="1">
                          <a:latin typeface="Cambria Math" panose="02040503050406030204" pitchFamily="18" charset="0"/>
                        </a:rPr>
                        <m:t>𝑛𝑖𝑑𝑜𝑠</m:t>
                      </m:r>
                      <m:r>
                        <a:rPr lang="es-ES" i="1">
                          <a:latin typeface="Cambria Math" panose="02040503050406030204" pitchFamily="18" charset="0"/>
                        </a:rPr>
                        <m:t>)</m:t>
                      </m:r>
                    </m:oMath>
                  </m:oMathPara>
                </a14:m>
                <a:endParaRPr lang="es-ES" sz="2400" b="1" dirty="0">
                  <a:latin typeface="Times New Roman" panose="02020603050405020304" pitchFamily="18" charset="0"/>
                </a:endParaRPr>
              </a:p>
              <a:p>
                <a:pPr algn="just"/>
                <a:endParaRPr lang="es-ES" sz="2400" b="1" dirty="0">
                  <a:latin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𝑚𝑝𝑎</m:t>
                      </m:r>
                      <m:r>
                        <a:rPr lang="es-ES"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11</m:t>
                                              </m:r>
                                            </m:sub>
                                          </m:sSub>
                                        </m:e>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12</m:t>
                                              </m:r>
                                            </m:sub>
                                          </m:sSub>
                                        </m:e>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13</m:t>
                                              </m:r>
                                            </m:sub>
                                          </m:sSub>
                                        </m:e>
                                      </m:mr>
                                      <m:mr>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21</m:t>
                                              </m:r>
                                            </m:sub>
                                          </m:sSub>
                                        </m:e>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22</m:t>
                                              </m:r>
                                            </m:sub>
                                          </m:sSub>
                                        </m:e>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23</m:t>
                                              </m:r>
                                            </m:sub>
                                          </m:sSub>
                                        </m:e>
                                      </m:mr>
                                    </m:m>
                                  </m:e>
                                </m:mr>
                                <m:mr>
                                  <m:e>
                                    <m:m>
                                      <m:mPr>
                                        <m:mcs>
                                          <m:mc>
                                            <m:mcPr>
                                              <m:count m:val="3"/>
                                              <m:mcJc m:val="center"/>
                                            </m:mcPr>
                                          </m:mc>
                                        </m:mcs>
                                        <m:ctrlPr>
                                          <a:rPr lang="en-US" i="1">
                                            <a:latin typeface="Cambria Math" panose="02040503050406030204" pitchFamily="18" charset="0"/>
                                          </a:rPr>
                                        </m:ctrlPr>
                                      </m:mPr>
                                      <m:mr>
                                        <m:e>
                                          <m:r>
                                            <a:rPr lang="es-ES" i="1">
                                              <a:latin typeface="Cambria Math" panose="02040503050406030204" pitchFamily="18" charset="0"/>
                                            </a:rPr>
                                            <m:t>.</m:t>
                                          </m:r>
                                        </m:e>
                                        <m:e>
                                          <m:r>
                                            <a:rPr lang="es-ES" i="1">
                                              <a:latin typeface="Cambria Math" panose="02040503050406030204" pitchFamily="18" charset="0"/>
                                            </a:rPr>
                                            <m:t>.</m:t>
                                          </m:r>
                                        </m:e>
                                        <m:e>
                                          <m:r>
                                            <a:rPr lang="es-ES" i="1">
                                              <a:latin typeface="Cambria Math" panose="02040503050406030204" pitchFamily="18" charset="0"/>
                                            </a:rPr>
                                            <m:t>.</m:t>
                                          </m:r>
                                        </m:e>
                                      </m:mr>
                                      <m:mr>
                                        <m:e>
                                          <m:r>
                                            <a:rPr lang="es-ES" i="1">
                                              <a:latin typeface="Cambria Math" panose="02040503050406030204" pitchFamily="18" charset="0"/>
                                            </a:rPr>
                                            <m:t>.</m:t>
                                          </m:r>
                                        </m:e>
                                        <m:e>
                                          <m:r>
                                            <a:rPr lang="es-ES" i="1">
                                              <a:latin typeface="Cambria Math" panose="02040503050406030204" pitchFamily="18" charset="0"/>
                                            </a:rPr>
                                            <m:t>.</m:t>
                                          </m:r>
                                        </m:e>
                                        <m:e>
                                          <m:r>
                                            <a:rPr lang="es-ES" i="1">
                                              <a:latin typeface="Cambria Math" panose="02040503050406030204" pitchFamily="18" charset="0"/>
                                            </a:rPr>
                                            <m:t>.</m:t>
                                          </m:r>
                                        </m:e>
                                      </m:mr>
                                      <m:mr>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𝑛</m:t>
                                              </m:r>
                                              <m:r>
                                                <a:rPr lang="es-ES" i="1">
                                                  <a:latin typeface="Cambria Math" panose="02040503050406030204" pitchFamily="18" charset="0"/>
                                                </a:rPr>
                                                <m:t>1</m:t>
                                              </m:r>
                                            </m:sub>
                                          </m:sSub>
                                        </m:e>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𝑛</m:t>
                                              </m:r>
                                              <m:r>
                                                <a:rPr lang="es-ES" i="1">
                                                  <a:latin typeface="Cambria Math" panose="02040503050406030204" pitchFamily="18" charset="0"/>
                                                </a:rPr>
                                                <m:t>2</m:t>
                                              </m:r>
                                            </m:sub>
                                          </m:sSub>
                                        </m:e>
                                        <m:e>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𝑛</m:t>
                                              </m:r>
                                              <m:r>
                                                <a:rPr lang="es-ES" i="1">
                                                  <a:latin typeface="Cambria Math" panose="02040503050406030204" pitchFamily="18" charset="0"/>
                                                </a:rPr>
                                                <m:t>3</m:t>
                                              </m:r>
                                            </m:sub>
                                          </m:sSub>
                                        </m:e>
                                      </m:mr>
                                    </m:m>
                                  </m:e>
                                </m:mr>
                              </m:m>
                            </m:e>
                          </m:d>
                        </m:e>
                        <m:sub>
                          <m:r>
                            <a:rPr lang="es-ES" i="1">
                              <a:latin typeface="Cambria Math" panose="02040503050406030204" pitchFamily="18" charset="0"/>
                            </a:rPr>
                            <m:t>𝑛𝑥</m:t>
                          </m:r>
                          <m:r>
                            <a:rPr lang="es-ES" i="1">
                              <a:latin typeface="Cambria Math" panose="02040503050406030204" pitchFamily="18" charset="0"/>
                            </a:rPr>
                            <m:t>3</m:t>
                          </m:r>
                        </m:sub>
                      </m:sSub>
                      <m:r>
                        <a:rPr lang="es-ES" i="1">
                          <a:latin typeface="Cambria Math" panose="02040503050406030204" pitchFamily="18" charset="0"/>
                        </a:rPr>
                        <m:t> </m:t>
                      </m:r>
                      <m:r>
                        <a:rPr lang="es-ES" i="1">
                          <a:latin typeface="Cambria Math" panose="02040503050406030204" pitchFamily="18" charset="0"/>
                        </a:rPr>
                        <m:t>𝑑𝑜𝑛𝑑𝑒</m:t>
                      </m:r>
                      <m:r>
                        <a:rPr lang="es-ES" i="1">
                          <a:latin typeface="Cambria Math" panose="02040503050406030204" pitchFamily="18" charset="0"/>
                        </a:rPr>
                        <m:t> </m:t>
                      </m:r>
                      <m:sSub>
                        <m:sSubPr>
                          <m:ctrlPr>
                            <a:rPr lang="en-US" i="1">
                              <a:latin typeface="Cambria Math" panose="02040503050406030204" pitchFamily="18" charset="0"/>
                            </a:rPr>
                          </m:ctrlPr>
                        </m:sSubPr>
                        <m:e>
                          <m:r>
                            <a:rPr lang="es-ES" i="1">
                              <a:latin typeface="Cambria Math" panose="02040503050406030204" pitchFamily="18" charset="0"/>
                            </a:rPr>
                            <m:t>𝑏</m:t>
                          </m:r>
                        </m:e>
                        <m:sub>
                          <m:r>
                            <a:rPr lang="es-ES" i="1">
                              <a:latin typeface="Cambria Math" panose="02040503050406030204" pitchFamily="18" charset="0"/>
                            </a:rPr>
                            <m:t>𝑖𝑗</m:t>
                          </m:r>
                        </m:sub>
                      </m:sSub>
                      <m:r>
                        <a:rPr lang="es-E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s-ES" i="1">
                                    <a:latin typeface="Cambria Math" panose="02040503050406030204" pitchFamily="18" charset="0"/>
                                  </a:rPr>
                                  <m:t>1</m:t>
                                </m:r>
                              </m:e>
                              <m:e>
                                <m:r>
                                  <a:rPr lang="es-ES" i="1">
                                    <a:latin typeface="Cambria Math" panose="02040503050406030204" pitchFamily="18" charset="0"/>
                                  </a:rPr>
                                  <m:t>𝑐𝑜𝑛</m:t>
                                </m:r>
                                <m:r>
                                  <a:rPr lang="es-ES" i="1">
                                    <a:latin typeface="Cambria Math" panose="02040503050406030204" pitchFamily="18" charset="0"/>
                                  </a:rPr>
                                  <m:t> </m:t>
                                </m:r>
                                <m:r>
                                  <a:rPr lang="es-ES" i="1">
                                    <a:latin typeface="Cambria Math" panose="02040503050406030204" pitchFamily="18" charset="0"/>
                                  </a:rPr>
                                  <m:t>𝑢𝑛𝑎</m:t>
                                </m:r>
                                <m:r>
                                  <a:rPr lang="es-ES" i="1">
                                    <a:latin typeface="Cambria Math" panose="02040503050406030204" pitchFamily="18" charset="0"/>
                                  </a:rPr>
                                  <m:t> </m:t>
                                </m:r>
                                <m:r>
                                  <a:rPr lang="es-ES" i="1">
                                    <a:latin typeface="Cambria Math" panose="02040503050406030204" pitchFamily="18" charset="0"/>
                                  </a:rPr>
                                  <m:t>𝑝𝑟𝑜𝑏𝑎𝑏𝑖𝑙𝑖𝑑𝑎𝑑</m:t>
                                </m:r>
                                <m:r>
                                  <a:rPr lang="es-ES" i="1">
                                    <a:latin typeface="Cambria Math" panose="02040503050406030204" pitchFamily="18" charset="0"/>
                                  </a:rPr>
                                  <m:t> </m:t>
                                </m:r>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m:t>
                                    </m:r>
                                  </m:sub>
                                </m:sSub>
                              </m:e>
                            </m:mr>
                            <m:mr>
                              <m:e>
                                <m:r>
                                  <a:rPr lang="es-ES" i="1">
                                    <a:latin typeface="Cambria Math" panose="02040503050406030204" pitchFamily="18" charset="0"/>
                                  </a:rPr>
                                  <m:t>0</m:t>
                                </m:r>
                              </m:e>
                              <m:e>
                                <m:r>
                                  <a:rPr lang="es-ES" i="1">
                                    <a:latin typeface="Cambria Math" panose="02040503050406030204" pitchFamily="18" charset="0"/>
                                  </a:rPr>
                                  <m:t>𝑐𝑜𝑛</m:t>
                                </m:r>
                                <m:r>
                                  <a:rPr lang="es-ES" i="1">
                                    <a:latin typeface="Cambria Math" panose="02040503050406030204" pitchFamily="18" charset="0"/>
                                  </a:rPr>
                                  <m:t> </m:t>
                                </m:r>
                                <m:r>
                                  <a:rPr lang="es-ES" i="1">
                                    <a:latin typeface="Cambria Math" panose="02040503050406030204" pitchFamily="18" charset="0"/>
                                  </a:rPr>
                                  <m:t>𝑢𝑛𝑎</m:t>
                                </m:r>
                                <m:r>
                                  <a:rPr lang="es-ES" i="1">
                                    <a:latin typeface="Cambria Math" panose="02040503050406030204" pitchFamily="18" charset="0"/>
                                  </a:rPr>
                                  <m:t> </m:t>
                                </m:r>
                                <m:r>
                                  <a:rPr lang="es-ES" i="1">
                                    <a:latin typeface="Cambria Math" panose="02040503050406030204" pitchFamily="18" charset="0"/>
                                  </a:rPr>
                                  <m:t>𝑝𝑟𝑜𝑏𝑎𝑏𝑖𝑙𝑖𝑑𝑎𝑑</m:t>
                                </m:r>
                                <m:r>
                                  <a:rPr lang="es-ES" i="1">
                                    <a:latin typeface="Cambria Math" panose="02040503050406030204" pitchFamily="18" charset="0"/>
                                  </a:rPr>
                                  <m:t> 1−</m:t>
                                </m:r>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m:t>
                                    </m:r>
                                  </m:sub>
                                </m:sSub>
                              </m:e>
                            </m:mr>
                          </m:m>
                        </m:e>
                      </m:d>
                    </m:oMath>
                  </m:oMathPara>
                </a14:m>
                <a:endParaRPr lang="en-US" dirty="0"/>
              </a:p>
            </p:txBody>
          </p:sp>
        </mc:Choice>
        <mc:Fallback>
          <p:sp>
            <p:nvSpPr>
              <p:cNvPr id="2" name="Rectángulo 1"/>
              <p:cNvSpPr>
                <a:spLocks noRot="1" noChangeAspect="1" noMove="1" noResize="1" noEditPoints="1" noAdjustHandles="1" noChangeArrowheads="1" noChangeShapeType="1" noTextEdit="1"/>
              </p:cNvSpPr>
              <p:nvPr/>
            </p:nvSpPr>
            <p:spPr>
              <a:xfrm>
                <a:off x="2283724" y="1710891"/>
                <a:ext cx="7761027" cy="3931782"/>
              </a:xfrm>
              <a:prstGeom prst="rect">
                <a:avLst/>
              </a:prstGeom>
              <a:blipFill>
                <a:blip r:embed="rId3"/>
                <a:stretch>
                  <a:fillRect/>
                </a:stretch>
              </a:blipFill>
            </p:spPr>
            <p:txBody>
              <a:bodyPr/>
              <a:lstStyle/>
              <a:p>
                <a:r>
                  <a:rPr lang="en-US">
                    <a:noFill/>
                  </a:rPr>
                  <a:t> </a:t>
                </a:r>
              </a:p>
            </p:txBody>
          </p:sp>
        </mc:Fallback>
      </mc:AlternateContent>
      <p:sp>
        <p:nvSpPr>
          <p:cNvPr id="4" name="Rectángulo 3"/>
          <p:cNvSpPr/>
          <p:nvPr/>
        </p:nvSpPr>
        <p:spPr>
          <a:xfrm>
            <a:off x="1574041" y="5777975"/>
            <a:ext cx="7917569" cy="646331"/>
          </a:xfrm>
          <a:prstGeom prst="rect">
            <a:avLst/>
          </a:prstGeom>
        </p:spPr>
        <p:txBody>
          <a:bodyPr wrap="square">
            <a:spAutoFit/>
          </a:bodyPr>
          <a:lstStyle/>
          <a:p>
            <a:pPr algn="just"/>
            <a:r>
              <a:rPr lang="es-ES" dirty="0">
                <a:latin typeface="Times New Roman" panose="02020603050405020304" pitchFamily="18" charset="0"/>
                <a:ea typeface="Times New Roman" panose="02020603050405020304" pitchFamily="18" charset="0"/>
              </a:rPr>
              <a:t>Si los nuevos nidos presentan mejores resultados, el huevo </a:t>
            </a:r>
            <a:r>
              <a:rPr lang="es-ES" i="1" dirty="0" err="1">
                <a:latin typeface="Times New Roman" panose="02020603050405020304" pitchFamily="18" charset="0"/>
                <a:ea typeface="Times New Roman" panose="02020603050405020304" pitchFamily="18" charset="0"/>
              </a:rPr>
              <a:t>cuckoo</a:t>
            </a:r>
            <a:r>
              <a:rPr lang="es-ES" dirty="0">
                <a:latin typeface="Times New Roman" panose="02020603050405020304" pitchFamily="18" charset="0"/>
                <a:ea typeface="Times New Roman" panose="02020603050405020304" pitchFamily="18" charset="0"/>
              </a:rPr>
              <a:t> originalmente depositado en el nido es eliminado y el nido se mantiene con la nueva solución</a:t>
            </a:r>
            <a:endParaRPr lang="en-US" dirty="0"/>
          </a:p>
        </p:txBody>
      </p:sp>
    </p:spTree>
    <p:extLst>
      <p:ext uri="{BB962C8B-B14F-4D97-AF65-F5344CB8AC3E}">
        <p14:creationId xmlns:p14="http://schemas.microsoft.com/office/powerpoint/2010/main" val="36475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Resultados obtenidos</a:t>
            </a:r>
            <a:endParaRPr lang="es-EC" dirty="0"/>
          </a:p>
        </p:txBody>
      </p:sp>
    </p:spTree>
    <p:extLst>
      <p:ext uri="{BB962C8B-B14F-4D97-AF65-F5344CB8AC3E}">
        <p14:creationId xmlns:p14="http://schemas.microsoft.com/office/powerpoint/2010/main" val="3970455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065848" y="659572"/>
            <a:ext cx="9544627" cy="461665"/>
          </a:xfrm>
          <a:prstGeom prst="rect">
            <a:avLst/>
          </a:prstGeom>
        </p:spPr>
        <p:txBody>
          <a:bodyPr wrap="square">
            <a:spAutoFit/>
          </a:bodyPr>
          <a:lstStyle/>
          <a:p>
            <a:pPr algn="just"/>
            <a:r>
              <a:rPr lang="es-ES" sz="2400" b="1" dirty="0" smtClean="0">
                <a:latin typeface="Times New Roman" panose="02020603050405020304" pitchFamily="18" charset="0"/>
              </a:rPr>
              <a:t>Desempeño</a:t>
            </a:r>
          </a:p>
        </p:txBody>
      </p:sp>
      <p:pic>
        <p:nvPicPr>
          <p:cNvPr id="5" name="Imagen 4" descr="E:\BIBLIOTECA\Documentos\Deberes U\Tesis\AG\Tarea 1\AG_costo.jpg"/>
          <p:cNvPicPr/>
          <p:nvPr/>
        </p:nvPicPr>
        <p:blipFill>
          <a:blip r:embed="rId3">
            <a:extLst>
              <a:ext uri="{28A0092B-C50C-407E-A947-70E740481C1C}">
                <a14:useLocalDpi xmlns:a14="http://schemas.microsoft.com/office/drawing/2010/main" val="0"/>
              </a:ext>
            </a:extLst>
          </a:blip>
          <a:srcRect/>
          <a:stretch>
            <a:fillRect/>
          </a:stretch>
        </p:blipFill>
        <p:spPr bwMode="auto">
          <a:xfrm>
            <a:off x="336435" y="1783069"/>
            <a:ext cx="3593064" cy="3116477"/>
          </a:xfrm>
          <a:prstGeom prst="rect">
            <a:avLst/>
          </a:prstGeom>
          <a:ln w="228600" cap="sq" cmpd="thickThin">
            <a:solidFill>
              <a:srgbClr val="000000"/>
            </a:solidFill>
            <a:prstDash val="solid"/>
            <a:miter lim="800000"/>
          </a:ln>
          <a:effectLst>
            <a:innerShdw blurRad="76200">
              <a:srgbClr val="000000"/>
            </a:innerShdw>
          </a:effectLst>
        </p:spPr>
      </p:pic>
      <p:pic>
        <p:nvPicPr>
          <p:cNvPr id="6" name="Imagen 5" descr="E:\BIBLIOTECA\Documentos\Deberes U\Tesis\AG\Tarea 1\hormigas desempeño.jpg"/>
          <p:cNvPicPr/>
          <p:nvPr/>
        </p:nvPicPr>
        <p:blipFill rotWithShape="1">
          <a:blip r:embed="rId4">
            <a:extLst>
              <a:ext uri="{28A0092B-C50C-407E-A947-70E740481C1C}">
                <a14:useLocalDpi xmlns:a14="http://schemas.microsoft.com/office/drawing/2010/main" val="0"/>
              </a:ext>
            </a:extLst>
          </a:blip>
          <a:srcRect l="3929" t="3572" r="4822"/>
          <a:stretch/>
        </p:blipFill>
        <p:spPr bwMode="auto">
          <a:xfrm>
            <a:off x="4124466" y="1783069"/>
            <a:ext cx="3807460" cy="3116477"/>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8" name="Imagen 7" descr="E:\BIBLIOTECA\Documentos\Deberes U\Tesis\AG\Tarea 1\CS_desempeño.jpg"/>
          <p:cNvPicPr/>
          <p:nvPr/>
        </p:nvPicPr>
        <p:blipFill rotWithShape="1">
          <a:blip r:embed="rId5">
            <a:extLst>
              <a:ext uri="{28A0092B-C50C-407E-A947-70E740481C1C}">
                <a14:useLocalDpi xmlns:a14="http://schemas.microsoft.com/office/drawing/2010/main" val="0"/>
              </a:ext>
            </a:extLst>
          </a:blip>
          <a:srcRect l="3080"/>
          <a:stretch/>
        </p:blipFill>
        <p:spPr bwMode="auto">
          <a:xfrm>
            <a:off x="8138272" y="1783069"/>
            <a:ext cx="3658175" cy="3116477"/>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10" name="Tabla 9"/>
          <p:cNvGraphicFramePr>
            <a:graphicFrameLocks noGrp="1"/>
          </p:cNvGraphicFramePr>
          <p:nvPr>
            <p:extLst>
              <p:ext uri="{D42A27DB-BD31-4B8C-83A1-F6EECF244321}">
                <p14:modId xmlns:p14="http://schemas.microsoft.com/office/powerpoint/2010/main" val="599926173"/>
              </p:ext>
            </p:extLst>
          </p:nvPr>
        </p:nvGraphicFramePr>
        <p:xfrm>
          <a:off x="150125" y="5192046"/>
          <a:ext cx="11828503" cy="1374678"/>
        </p:xfrm>
        <a:graphic>
          <a:graphicData uri="http://schemas.openxmlformats.org/drawingml/2006/table">
            <a:tbl>
              <a:tblPr firstRow="1" firstCol="1" bandRow="1">
                <a:tableStyleId>{073A0DAA-6AF3-43AB-8588-CEC1D06C72B9}</a:tableStyleId>
              </a:tblPr>
              <a:tblGrid>
                <a:gridCol w="2647666">
                  <a:extLst>
                    <a:ext uri="{9D8B030D-6E8A-4147-A177-3AD203B41FA5}">
                      <a16:colId xmlns:a16="http://schemas.microsoft.com/office/drawing/2014/main" val="3095599570"/>
                    </a:ext>
                  </a:extLst>
                </a:gridCol>
                <a:gridCol w="2647666">
                  <a:extLst>
                    <a:ext uri="{9D8B030D-6E8A-4147-A177-3AD203B41FA5}">
                      <a16:colId xmlns:a16="http://schemas.microsoft.com/office/drawing/2014/main" val="53473754"/>
                    </a:ext>
                  </a:extLst>
                </a:gridCol>
                <a:gridCol w="2920621">
                  <a:extLst>
                    <a:ext uri="{9D8B030D-6E8A-4147-A177-3AD203B41FA5}">
                      <a16:colId xmlns:a16="http://schemas.microsoft.com/office/drawing/2014/main" val="4257753321"/>
                    </a:ext>
                  </a:extLst>
                </a:gridCol>
                <a:gridCol w="3612550">
                  <a:extLst>
                    <a:ext uri="{9D8B030D-6E8A-4147-A177-3AD203B41FA5}">
                      <a16:colId xmlns:a16="http://schemas.microsoft.com/office/drawing/2014/main" val="4272457309"/>
                    </a:ext>
                  </a:extLst>
                </a:gridCol>
              </a:tblGrid>
              <a:tr h="159530">
                <a:tc>
                  <a:txBody>
                    <a:bodyPr/>
                    <a:lstStyle/>
                    <a:p>
                      <a:pPr marL="252095" indent="450215" algn="just">
                        <a:spcAft>
                          <a:spcPts val="0"/>
                        </a:spcAft>
                      </a:pPr>
                      <a:r>
                        <a:rPr lang="es-ES" sz="1400">
                          <a:solidFill>
                            <a:schemeClr val="tx1"/>
                          </a:solidFill>
                          <a:effectLst/>
                        </a:rPr>
                        <a:t>Sistema</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5575" algn="just">
                        <a:spcAft>
                          <a:spcPts val="0"/>
                        </a:spcAft>
                      </a:pPr>
                      <a:r>
                        <a:rPr lang="es-ES" sz="1400" b="1" dirty="0" smtClean="0">
                          <a:solidFill>
                            <a:schemeClr val="tx1"/>
                          </a:solidFill>
                          <a:effectLst/>
                        </a:rPr>
                        <a:t>Mejor desempeño global</a:t>
                      </a:r>
                      <a:endPar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73025" algn="just">
                        <a:spcAft>
                          <a:spcPts val="0"/>
                        </a:spcAft>
                      </a:pPr>
                      <a:r>
                        <a:rPr lang="es-ES" sz="1400" dirty="0" smtClean="0">
                          <a:solidFill>
                            <a:schemeClr val="tx1"/>
                          </a:solidFill>
                          <a:effectLst/>
                        </a:rPr>
                        <a:t>Mejor sobrelongación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22225" algn="just">
                        <a:spcAft>
                          <a:spcPts val="0"/>
                        </a:spcAft>
                      </a:pPr>
                      <a:r>
                        <a:rPr lang="es-EC"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Mejor tiempo de establecimiento</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386182">
                <a:tc>
                  <a:txBody>
                    <a:bodyPr/>
                    <a:lstStyle/>
                    <a:p>
                      <a:pPr marL="252095" indent="450215" algn="just">
                        <a:spcAft>
                          <a:spcPts val="0"/>
                        </a:spcAft>
                        <a:tabLst>
                          <a:tab pos="571500" algn="l"/>
                        </a:tabLst>
                      </a:pPr>
                      <a:r>
                        <a:rPr lang="es-ES" sz="1400" dirty="0" smtClean="0">
                          <a:effectLst/>
                        </a:rPr>
                        <a:t>Algoritmos </a:t>
                      </a:r>
                      <a:r>
                        <a:rPr lang="es-ES" sz="1400" dirty="0" err="1" smtClean="0">
                          <a:effectLst/>
                        </a:rPr>
                        <a:t>Genétidos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23909"/>
                  </a:ext>
                </a:extLst>
              </a:tr>
              <a:tr h="386182">
                <a:tc>
                  <a:txBody>
                    <a:bodyPr/>
                    <a:lstStyle/>
                    <a:p>
                      <a:pPr marL="252095" indent="450215" algn="just">
                        <a:spcAft>
                          <a:spcPts val="0"/>
                        </a:spcAft>
                      </a:pPr>
                      <a:r>
                        <a:rPr lang="es-ES" sz="1400" dirty="0" smtClean="0">
                          <a:effectLst/>
                        </a:rPr>
                        <a:t>Colonia de hormigas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939007"/>
                  </a:ext>
                </a:extLst>
              </a:tr>
              <a:tr h="388954">
                <a:tc>
                  <a:txBody>
                    <a:bodyPr/>
                    <a:lstStyle/>
                    <a:p>
                      <a:pPr marL="252095" indent="450215" algn="just">
                        <a:spcAft>
                          <a:spcPts val="0"/>
                        </a:spcAft>
                      </a:pPr>
                      <a:r>
                        <a:rPr lang="es-ES" sz="1400" dirty="0" err="1" smtClean="0">
                          <a:effectLst/>
                        </a:rPr>
                        <a:t>Cuckoo</a:t>
                      </a:r>
                      <a:r>
                        <a:rPr lang="es-ES" sz="1400" dirty="0" smtClean="0">
                          <a:effectLst/>
                        </a:rPr>
                        <a:t> </a:t>
                      </a:r>
                      <a:r>
                        <a:rPr lang="es-ES" sz="1400" dirty="0" err="1" smtClean="0">
                          <a:effectLst/>
                        </a:rPr>
                        <a:t>Search</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9517186"/>
                  </a:ext>
                </a:extLst>
              </a:tr>
            </a:tbl>
          </a:graphicData>
        </a:graphic>
      </p:graphicFrame>
      <p:sp>
        <p:nvSpPr>
          <p:cNvPr id="2" name="Rectángulo 1"/>
          <p:cNvSpPr/>
          <p:nvPr/>
        </p:nvSpPr>
        <p:spPr>
          <a:xfrm>
            <a:off x="1065847" y="1121237"/>
            <a:ext cx="10589341" cy="369332"/>
          </a:xfrm>
          <a:prstGeom prst="rect">
            <a:avLst/>
          </a:prstGeom>
        </p:spPr>
        <p:txBody>
          <a:bodyPr wrap="square">
            <a:spAutoFit/>
          </a:bodyPr>
          <a:lstStyle/>
          <a:p>
            <a:pPr algn="just"/>
            <a:r>
              <a:rPr lang="es-ES" dirty="0" smtClean="0">
                <a:latin typeface="Times New Roman" panose="02020603050405020304" pitchFamily="18" charset="0"/>
              </a:rPr>
              <a:t>Algoritmos Genéticos                              Colonia de Hormigas                                       </a:t>
            </a:r>
            <a:r>
              <a:rPr lang="es-ES" dirty="0" err="1" smtClean="0">
                <a:latin typeface="Times New Roman" panose="02020603050405020304" pitchFamily="18" charset="0"/>
              </a:rPr>
              <a:t>Cuckoo</a:t>
            </a:r>
            <a:r>
              <a:rPr lang="es-ES" dirty="0" smtClean="0">
                <a:latin typeface="Times New Roman" panose="02020603050405020304" pitchFamily="18" charset="0"/>
              </a:rPr>
              <a:t> </a:t>
            </a:r>
            <a:r>
              <a:rPr lang="es-ES" dirty="0" err="1" smtClean="0">
                <a:latin typeface="Times New Roman" panose="02020603050405020304" pitchFamily="18" charset="0"/>
              </a:rPr>
              <a:t>Search</a:t>
            </a:r>
            <a:endParaRPr lang="es-ES" dirty="0">
              <a:latin typeface="Times New Roman" panose="02020603050405020304" pitchFamily="18" charset="0"/>
            </a:endParaRPr>
          </a:p>
        </p:txBody>
      </p:sp>
    </p:spTree>
    <p:extLst>
      <p:ext uri="{BB962C8B-B14F-4D97-AF65-F5344CB8AC3E}">
        <p14:creationId xmlns:p14="http://schemas.microsoft.com/office/powerpoint/2010/main" val="9665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E:\BIBLIOTECA\Documentos\Deberes U\Tesis\AG\Tarea 1\CS_costo.jpg"/>
          <p:cNvPicPr/>
          <p:nvPr/>
        </p:nvPicPr>
        <p:blipFill>
          <a:blip r:embed="rId2">
            <a:extLst>
              <a:ext uri="{28A0092B-C50C-407E-A947-70E740481C1C}">
                <a14:useLocalDpi xmlns:a14="http://schemas.microsoft.com/office/drawing/2010/main" val="0"/>
              </a:ext>
            </a:extLst>
          </a:blip>
          <a:srcRect/>
          <a:stretch>
            <a:fillRect/>
          </a:stretch>
        </p:blipFill>
        <p:spPr bwMode="auto">
          <a:xfrm>
            <a:off x="8138272" y="1783068"/>
            <a:ext cx="3658175" cy="3116477"/>
          </a:xfrm>
          <a:prstGeom prst="rect">
            <a:avLst/>
          </a:prstGeom>
          <a:ln w="228600" cap="sq" cmpd="thickThin">
            <a:solidFill>
              <a:srgbClr val="000000"/>
            </a:solidFill>
            <a:prstDash val="solid"/>
            <a:miter lim="800000"/>
          </a:ln>
          <a:effectLst>
            <a:innerShdw blurRad="76200">
              <a:srgbClr val="000000"/>
            </a:innerShdw>
          </a:effectLst>
        </p:spPr>
      </p:pic>
      <p:pic>
        <p:nvPicPr>
          <p:cNvPr id="12" name="Imagen 11" descr="E:\BIBLIOTECA\Documentos\Deberes U\Tesis\AG\Tarea 1\hormigas costo.jpg"/>
          <p:cNvPicPr/>
          <p:nvPr/>
        </p:nvPicPr>
        <p:blipFill rotWithShape="1">
          <a:blip r:embed="rId3">
            <a:extLst>
              <a:ext uri="{28A0092B-C50C-407E-A947-70E740481C1C}">
                <a14:useLocalDpi xmlns:a14="http://schemas.microsoft.com/office/drawing/2010/main" val="0"/>
              </a:ext>
            </a:extLst>
          </a:blip>
          <a:srcRect l="4822" t="4762" r="5714"/>
          <a:stretch/>
        </p:blipFill>
        <p:spPr bwMode="auto">
          <a:xfrm>
            <a:off x="4135845" y="1783068"/>
            <a:ext cx="3796081" cy="3116477"/>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11" name="Imagen 10" descr="E:\BIBLIOTECA\Documentos\Deberes U\Tesis\AG\Tarea 1\AG_desempeño.jpg"/>
          <p:cNvPicPr/>
          <p:nvPr/>
        </p:nvPicPr>
        <p:blipFill>
          <a:blip r:embed="rId4">
            <a:extLst>
              <a:ext uri="{28A0092B-C50C-407E-A947-70E740481C1C}">
                <a14:useLocalDpi xmlns:a14="http://schemas.microsoft.com/office/drawing/2010/main" val="0"/>
              </a:ext>
            </a:extLst>
          </a:blip>
          <a:srcRect/>
          <a:stretch>
            <a:fillRect/>
          </a:stretch>
        </p:blipFill>
        <p:spPr bwMode="auto">
          <a:xfrm>
            <a:off x="336435" y="1783068"/>
            <a:ext cx="3593064" cy="3116477"/>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descr="http://blogs.espe.edu.ec/wp-content/uploads/2013/09/Logo-RP-UFA-ESPE.jpg"/>
          <p:cNvPicPr>
            <a:picLocks noChangeAspect="1" noChangeArrowheads="1"/>
          </p:cNvPicPr>
          <p:nvPr/>
        </p:nvPicPr>
        <p:blipFill rotWithShape="1">
          <a:blip r:embed="rId5">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065848" y="659572"/>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Costo</a:t>
            </a:r>
          </a:p>
        </p:txBody>
      </p:sp>
      <p:graphicFrame>
        <p:nvGraphicFramePr>
          <p:cNvPr id="10" name="Tabla 9"/>
          <p:cNvGraphicFramePr>
            <a:graphicFrameLocks noGrp="1"/>
          </p:cNvGraphicFramePr>
          <p:nvPr>
            <p:extLst>
              <p:ext uri="{D42A27DB-BD31-4B8C-83A1-F6EECF244321}">
                <p14:modId xmlns:p14="http://schemas.microsoft.com/office/powerpoint/2010/main" val="1393489218"/>
              </p:ext>
            </p:extLst>
          </p:nvPr>
        </p:nvGraphicFramePr>
        <p:xfrm>
          <a:off x="150125" y="5192046"/>
          <a:ext cx="11828503" cy="1374678"/>
        </p:xfrm>
        <a:graphic>
          <a:graphicData uri="http://schemas.openxmlformats.org/drawingml/2006/table">
            <a:tbl>
              <a:tblPr firstRow="1" firstCol="1" bandRow="1">
                <a:tableStyleId>{073A0DAA-6AF3-43AB-8588-CEC1D06C72B9}</a:tableStyleId>
              </a:tblPr>
              <a:tblGrid>
                <a:gridCol w="2647666">
                  <a:extLst>
                    <a:ext uri="{9D8B030D-6E8A-4147-A177-3AD203B41FA5}">
                      <a16:colId xmlns:a16="http://schemas.microsoft.com/office/drawing/2014/main" val="3095599570"/>
                    </a:ext>
                  </a:extLst>
                </a:gridCol>
                <a:gridCol w="2647666">
                  <a:extLst>
                    <a:ext uri="{9D8B030D-6E8A-4147-A177-3AD203B41FA5}">
                      <a16:colId xmlns:a16="http://schemas.microsoft.com/office/drawing/2014/main" val="53473754"/>
                    </a:ext>
                  </a:extLst>
                </a:gridCol>
                <a:gridCol w="2920621">
                  <a:extLst>
                    <a:ext uri="{9D8B030D-6E8A-4147-A177-3AD203B41FA5}">
                      <a16:colId xmlns:a16="http://schemas.microsoft.com/office/drawing/2014/main" val="4257753321"/>
                    </a:ext>
                  </a:extLst>
                </a:gridCol>
                <a:gridCol w="3612550">
                  <a:extLst>
                    <a:ext uri="{9D8B030D-6E8A-4147-A177-3AD203B41FA5}">
                      <a16:colId xmlns:a16="http://schemas.microsoft.com/office/drawing/2014/main" val="4272457309"/>
                    </a:ext>
                  </a:extLst>
                </a:gridCol>
              </a:tblGrid>
              <a:tr h="159530">
                <a:tc>
                  <a:txBody>
                    <a:bodyPr/>
                    <a:lstStyle/>
                    <a:p>
                      <a:pPr marL="252095" indent="450215" algn="just">
                        <a:spcAft>
                          <a:spcPts val="0"/>
                        </a:spcAft>
                      </a:pPr>
                      <a:r>
                        <a:rPr lang="es-ES" sz="1400">
                          <a:solidFill>
                            <a:schemeClr val="tx1"/>
                          </a:solidFill>
                          <a:effectLst/>
                        </a:rPr>
                        <a:t>Sistema</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5575" algn="just">
                        <a:spcAft>
                          <a:spcPts val="0"/>
                        </a:spcAft>
                      </a:pPr>
                      <a:r>
                        <a:rPr lang="es-ES" sz="1400" b="1" dirty="0" smtClean="0">
                          <a:solidFill>
                            <a:schemeClr val="tx1"/>
                          </a:solidFill>
                          <a:effectLst/>
                        </a:rPr>
                        <a:t>Mejor costo global</a:t>
                      </a:r>
                      <a:endPar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73025" algn="just">
                        <a:spcAft>
                          <a:spcPts val="0"/>
                        </a:spcAft>
                      </a:pPr>
                      <a:r>
                        <a:rPr lang="es-ES" sz="1400" dirty="0" smtClean="0">
                          <a:solidFill>
                            <a:schemeClr val="tx1"/>
                          </a:solidFill>
                          <a:effectLst/>
                        </a:rPr>
                        <a:t>Mejor sobrelongación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22225" algn="just">
                        <a:spcAft>
                          <a:spcPts val="0"/>
                        </a:spcAft>
                      </a:pPr>
                      <a:r>
                        <a:rPr lang="es-EC"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Mejor tiempo de establecimiento</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386182">
                <a:tc>
                  <a:txBody>
                    <a:bodyPr/>
                    <a:lstStyle/>
                    <a:p>
                      <a:pPr marL="252095" indent="450215" algn="just">
                        <a:spcAft>
                          <a:spcPts val="0"/>
                        </a:spcAft>
                        <a:tabLst>
                          <a:tab pos="571500" algn="l"/>
                        </a:tabLst>
                      </a:pPr>
                      <a:r>
                        <a:rPr lang="es-ES" sz="1400" dirty="0" smtClean="0">
                          <a:effectLst/>
                        </a:rPr>
                        <a:t>Algoritmos </a:t>
                      </a:r>
                      <a:r>
                        <a:rPr lang="es-ES" sz="1400" dirty="0" err="1" smtClean="0">
                          <a:effectLst/>
                        </a:rPr>
                        <a:t>Genétidos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23909"/>
                  </a:ext>
                </a:extLst>
              </a:tr>
              <a:tr h="386182">
                <a:tc>
                  <a:txBody>
                    <a:bodyPr/>
                    <a:lstStyle/>
                    <a:p>
                      <a:pPr marL="252095" indent="450215" algn="just">
                        <a:spcAft>
                          <a:spcPts val="0"/>
                        </a:spcAft>
                      </a:pPr>
                      <a:r>
                        <a:rPr lang="es-ES" sz="1400" dirty="0" smtClean="0">
                          <a:effectLst/>
                        </a:rPr>
                        <a:t>Colonia de hormigas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939007"/>
                  </a:ext>
                </a:extLst>
              </a:tr>
              <a:tr h="388954">
                <a:tc>
                  <a:txBody>
                    <a:bodyPr/>
                    <a:lstStyle/>
                    <a:p>
                      <a:pPr marL="252095" indent="450215" algn="just">
                        <a:spcAft>
                          <a:spcPts val="0"/>
                        </a:spcAft>
                      </a:pPr>
                      <a:r>
                        <a:rPr lang="es-ES" sz="1400" dirty="0" err="1" smtClean="0">
                          <a:effectLst/>
                        </a:rPr>
                        <a:t>Cuckoo</a:t>
                      </a:r>
                      <a:r>
                        <a:rPr lang="es-ES" sz="1400" dirty="0" smtClean="0">
                          <a:effectLst/>
                        </a:rPr>
                        <a:t> </a:t>
                      </a:r>
                      <a:r>
                        <a:rPr lang="es-ES" sz="1400" dirty="0" err="1" smtClean="0">
                          <a:effectLst/>
                        </a:rPr>
                        <a:t>Search</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C"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9517186"/>
                  </a:ext>
                </a:extLst>
              </a:tr>
            </a:tbl>
          </a:graphicData>
        </a:graphic>
      </p:graphicFrame>
      <p:sp>
        <p:nvSpPr>
          <p:cNvPr id="2" name="Rectángulo 1"/>
          <p:cNvSpPr/>
          <p:nvPr/>
        </p:nvSpPr>
        <p:spPr>
          <a:xfrm>
            <a:off x="1065847" y="1121237"/>
            <a:ext cx="10589341" cy="369332"/>
          </a:xfrm>
          <a:prstGeom prst="rect">
            <a:avLst/>
          </a:prstGeom>
        </p:spPr>
        <p:txBody>
          <a:bodyPr wrap="square">
            <a:spAutoFit/>
          </a:bodyPr>
          <a:lstStyle/>
          <a:p>
            <a:pPr algn="just"/>
            <a:r>
              <a:rPr lang="es-ES" dirty="0" smtClean="0">
                <a:latin typeface="Times New Roman" panose="02020603050405020304" pitchFamily="18" charset="0"/>
              </a:rPr>
              <a:t>Algoritmos Genéticos                              Colonia de Hormigas                                       </a:t>
            </a:r>
            <a:r>
              <a:rPr lang="es-ES" dirty="0" err="1" smtClean="0">
                <a:latin typeface="Times New Roman" panose="02020603050405020304" pitchFamily="18" charset="0"/>
              </a:rPr>
              <a:t>Cuckoo</a:t>
            </a:r>
            <a:r>
              <a:rPr lang="es-ES" dirty="0" smtClean="0">
                <a:latin typeface="Times New Roman" panose="02020603050405020304" pitchFamily="18" charset="0"/>
              </a:rPr>
              <a:t> </a:t>
            </a:r>
            <a:r>
              <a:rPr lang="es-ES" dirty="0" err="1" smtClean="0">
                <a:latin typeface="Times New Roman" panose="02020603050405020304" pitchFamily="18" charset="0"/>
              </a:rPr>
              <a:t>Search</a:t>
            </a:r>
            <a:endParaRPr lang="es-ES" dirty="0">
              <a:latin typeface="Times New Roman" panose="02020603050405020304" pitchFamily="18" charset="0"/>
            </a:endParaRPr>
          </a:p>
        </p:txBody>
      </p:sp>
    </p:spTree>
    <p:extLst>
      <p:ext uri="{BB962C8B-B14F-4D97-AF65-F5344CB8AC3E}">
        <p14:creationId xmlns:p14="http://schemas.microsoft.com/office/powerpoint/2010/main" val="11389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sp>
        <p:nvSpPr>
          <p:cNvPr id="13" name="Rectángulo 12"/>
          <p:cNvSpPr/>
          <p:nvPr/>
        </p:nvSpPr>
        <p:spPr>
          <a:xfrm>
            <a:off x="797901" y="932061"/>
            <a:ext cx="3273531" cy="16272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dirty="0">
                <a:solidFill>
                  <a:schemeClr val="tx1"/>
                </a:solidFill>
                <a:latin typeface="Times New Roman" panose="02020603050405020304" pitchFamily="18" charset="0"/>
                <a:cs typeface="Times New Roman" panose="02020603050405020304" pitchFamily="18" charset="0"/>
              </a:rPr>
              <a:t>Distintas áreas como el arte, la arquitectura y la ingeniería, han explorado los métodos y técnicas de la inteligencia colectiva, los sistemas físico químicos o de distintos factores biológicos. </a:t>
            </a:r>
            <a:r>
              <a:rPr lang="es-EC" sz="1800" kern="1200" dirty="0" smtClean="0">
                <a:solidFill>
                  <a:schemeClr val="tx1"/>
                </a:solidFill>
                <a:latin typeface="Times New Roman" panose="02020603050405020304" pitchFamily="18" charset="0"/>
                <a:cs typeface="Times New Roman" panose="02020603050405020304" pitchFamily="18" charset="0"/>
              </a:rPr>
              <a:t/>
            </a:r>
            <a:br>
              <a:rPr lang="es-EC" sz="1800" kern="1200" dirty="0" smtClean="0">
                <a:solidFill>
                  <a:schemeClr val="tx1"/>
                </a:solidFill>
                <a:latin typeface="Times New Roman" panose="02020603050405020304" pitchFamily="18" charset="0"/>
                <a:cs typeface="Times New Roman" panose="02020603050405020304" pitchFamily="18" charset="0"/>
              </a:rPr>
            </a:br>
            <a:endParaRPr lang="es-ES" sz="1800" kern="1200" dirty="0">
              <a:solidFill>
                <a:schemeClr val="tx1"/>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4606359" y="1042301"/>
            <a:ext cx="3181898" cy="1134886"/>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dirty="0">
                <a:solidFill>
                  <a:schemeClr val="tx1"/>
                </a:solidFill>
                <a:latin typeface="Times New Roman" panose="02020603050405020304" pitchFamily="18" charset="0"/>
                <a:cs typeface="Times New Roman" panose="02020603050405020304" pitchFamily="18" charset="0"/>
              </a:rPr>
              <a:t>Dentro del ámbito ingenieril, se ha desarrollado la denominada Computación </a:t>
            </a:r>
            <a:r>
              <a:rPr lang="es-ES" dirty="0" smtClean="0">
                <a:solidFill>
                  <a:schemeClr val="tx1"/>
                </a:solidFill>
                <a:latin typeface="Times New Roman" panose="02020603050405020304" pitchFamily="18" charset="0"/>
                <a:cs typeface="Times New Roman" panose="02020603050405020304" pitchFamily="18" charset="0"/>
              </a:rPr>
              <a:t>natural</a:t>
            </a:r>
            <a:endParaRPr lang="es-ES" sz="1800" kern="1200" dirty="0">
              <a:solidFill>
                <a:schemeClr val="tx1"/>
              </a:solidFill>
              <a:latin typeface="Times New Roman" panose="02020603050405020304" pitchFamily="18" charset="0"/>
              <a:cs typeface="Times New Roman" panose="02020603050405020304" pitchFamily="18" charset="0"/>
            </a:endParaRPr>
          </a:p>
        </p:txBody>
      </p:sp>
      <p:sp>
        <p:nvSpPr>
          <p:cNvPr id="27" name="Rectángulo 26"/>
          <p:cNvSpPr/>
          <p:nvPr/>
        </p:nvSpPr>
        <p:spPr>
          <a:xfrm>
            <a:off x="797900" y="4774407"/>
            <a:ext cx="5065017" cy="1647173"/>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dirty="0">
                <a:solidFill>
                  <a:schemeClr val="tx1"/>
                </a:solidFill>
                <a:latin typeface="Times New Roman" panose="02020603050405020304" pitchFamily="18" charset="0"/>
                <a:cs typeface="Times New Roman" panose="02020603050405020304" pitchFamily="18" charset="0"/>
              </a:rPr>
              <a:t>A estos algoritmos, cuyo comportamiento se basa en la simulación de los procesos biológicos naturales o sociales, se los ha denominado como Algoritmos </a:t>
            </a:r>
            <a:r>
              <a:rPr lang="es-ES" dirty="0" err="1">
                <a:solidFill>
                  <a:schemeClr val="tx1"/>
                </a:solidFill>
                <a:latin typeface="Times New Roman" panose="02020603050405020304" pitchFamily="18" charset="0"/>
                <a:cs typeface="Times New Roman" panose="02020603050405020304" pitchFamily="18" charset="0"/>
              </a:rPr>
              <a:t>Bio</a:t>
            </a:r>
            <a:r>
              <a:rPr lang="es-ES" dirty="0">
                <a:solidFill>
                  <a:schemeClr val="tx1"/>
                </a:solidFill>
                <a:latin typeface="Times New Roman" panose="02020603050405020304" pitchFamily="18" charset="0"/>
                <a:cs typeface="Times New Roman" panose="02020603050405020304" pitchFamily="18" charset="0"/>
              </a:rPr>
              <a:t>-inspirados.</a:t>
            </a:r>
            <a:r>
              <a:rPr lang="es-ES" dirty="0" smtClean="0">
                <a:solidFill>
                  <a:schemeClr val="tx1"/>
                </a:solidFill>
                <a:latin typeface="Times New Roman" panose="02020603050405020304" pitchFamily="18" charset="0"/>
                <a:cs typeface="Times New Roman" panose="02020603050405020304" pitchFamily="18" charset="0"/>
              </a:rPr>
              <a:t>.</a:t>
            </a:r>
            <a:endParaRPr lang="es-ES" kern="1200" dirty="0">
              <a:solidFill>
                <a:schemeClr val="tx1"/>
              </a:solidFill>
              <a:latin typeface="Times New Roman" panose="02020603050405020304" pitchFamily="18" charset="0"/>
              <a:cs typeface="Times New Roman" panose="02020603050405020304" pitchFamily="18" charset="0"/>
            </a:endParaRPr>
          </a:p>
        </p:txBody>
      </p:sp>
      <p:sp>
        <p:nvSpPr>
          <p:cNvPr id="28" name="Rectángulo 27"/>
          <p:cNvSpPr/>
          <p:nvPr/>
        </p:nvSpPr>
        <p:spPr>
          <a:xfrm>
            <a:off x="6852529" y="4949059"/>
            <a:ext cx="4558152" cy="1330717"/>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dirty="0">
                <a:solidFill>
                  <a:schemeClr val="tx1"/>
                </a:solidFill>
                <a:latin typeface="Times New Roman" panose="02020603050405020304" pitchFamily="18" charset="0"/>
                <a:cs typeface="Times New Roman" panose="02020603050405020304" pitchFamily="18" charset="0"/>
              </a:rPr>
              <a:t>Estos algoritmos se han convertido actualmente en uno de los temas de investigación más prometedores y </a:t>
            </a:r>
            <a:r>
              <a:rPr lang="es-ES" dirty="0" smtClean="0">
                <a:solidFill>
                  <a:schemeClr val="tx1"/>
                </a:solidFill>
                <a:latin typeface="Times New Roman" panose="02020603050405020304" pitchFamily="18" charset="0"/>
                <a:cs typeface="Times New Roman" panose="02020603050405020304" pitchFamily="18" charset="0"/>
              </a:rPr>
              <a:t>llamativos para brindar solución a las distintas problemáticas del mundo real.</a:t>
            </a:r>
            <a:endParaRPr lang="es-ES" kern="1200" dirty="0">
              <a:solidFill>
                <a:schemeClr val="tx1"/>
              </a:solidFill>
              <a:latin typeface="Times New Roman" panose="02020603050405020304" pitchFamily="18" charset="0"/>
              <a:cs typeface="Times New Roman" panose="02020603050405020304" pitchFamily="18" charset="0"/>
            </a:endParaRPr>
          </a:p>
        </p:txBody>
      </p:sp>
      <p:sp>
        <p:nvSpPr>
          <p:cNvPr id="31" name="Rectángulo 30"/>
          <p:cNvSpPr/>
          <p:nvPr/>
        </p:nvSpPr>
        <p:spPr>
          <a:xfrm>
            <a:off x="8061823" y="734255"/>
            <a:ext cx="3141682" cy="144791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just"/>
            <a:r>
              <a:rPr lang="es-ES" dirty="0">
                <a:solidFill>
                  <a:schemeClr val="tx1"/>
                </a:solidFill>
                <a:latin typeface="Times New Roman" panose="02020603050405020304" pitchFamily="18" charset="0"/>
                <a:cs typeface="Times New Roman" panose="02020603050405020304" pitchFamily="18" charset="0"/>
              </a:rPr>
              <a:t>La computación natural abarca un conjunto de algoritmos que basan su comportamiento en fenómenos naturales </a:t>
            </a:r>
            <a:r>
              <a:rPr lang="es-ES" dirty="0" smtClean="0">
                <a:solidFill>
                  <a:schemeClr val="tx1"/>
                </a:solidFill>
                <a:latin typeface="Times New Roman" panose="02020603050405020304" pitchFamily="18" charset="0"/>
                <a:cs typeface="Times New Roman" panose="02020603050405020304" pitchFamily="18" charset="0"/>
              </a:rPr>
              <a:t>definidos</a:t>
            </a:r>
            <a:endParaRPr lang="es-ES" dirty="0">
              <a:solidFill>
                <a:schemeClr val="tx1"/>
              </a:solidFill>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184" y="2501961"/>
            <a:ext cx="2719355" cy="20395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915" y="2559300"/>
            <a:ext cx="2567502" cy="19821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2603" y="2493788"/>
            <a:ext cx="3089410" cy="2055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096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27" grpId="0"/>
      <p:bldP spid="28" grpId="0"/>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Resultados Algoritmos Genéticos</a:t>
            </a:r>
          </a:p>
        </p:txBody>
      </p:sp>
      <p:pic>
        <p:nvPicPr>
          <p:cNvPr id="6" name="Imagen 5" descr="C:\Users\Daniel\AppData\Local\Temp\Rar$DR03.464\fig 41.eps"/>
          <p:cNvPicPr/>
          <p:nvPr/>
        </p:nvPicPr>
        <p:blipFill rotWithShape="1">
          <a:blip r:embed="rId3" cstate="print"/>
          <a:srcRect l="9533" t="5047"/>
          <a:stretch/>
        </p:blipFill>
        <p:spPr bwMode="auto">
          <a:xfrm>
            <a:off x="1291843" y="1783069"/>
            <a:ext cx="9084058" cy="311150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3288787608"/>
                  </p:ext>
                </p:extLst>
              </p:nvPr>
            </p:nvGraphicFramePr>
            <p:xfrm>
              <a:off x="1291843" y="5186669"/>
              <a:ext cx="9084057" cy="1400789"/>
            </p:xfrm>
            <a:graphic>
              <a:graphicData uri="http://schemas.openxmlformats.org/drawingml/2006/table">
                <a:tbl>
                  <a:tblPr firstRow="1" firstCol="1" bandRow="1">
                    <a:tableStyleId>{073A0DAA-6AF3-43AB-8588-CEC1D06C72B9}</a:tableStyleId>
                  </a:tblPr>
                  <a:tblGrid>
                    <a:gridCol w="3281485">
                      <a:extLst>
                        <a:ext uri="{9D8B030D-6E8A-4147-A177-3AD203B41FA5}">
                          <a16:colId xmlns:a16="http://schemas.microsoft.com/office/drawing/2014/main" val="3095599570"/>
                        </a:ext>
                      </a:extLst>
                    </a:gridCol>
                    <a:gridCol w="2901286">
                      <a:extLst>
                        <a:ext uri="{9D8B030D-6E8A-4147-A177-3AD203B41FA5}">
                          <a16:colId xmlns:a16="http://schemas.microsoft.com/office/drawing/2014/main" val="53473754"/>
                        </a:ext>
                      </a:extLst>
                    </a:gridCol>
                    <a:gridCol w="2901286">
                      <a:extLst>
                        <a:ext uri="{9D8B030D-6E8A-4147-A177-3AD203B41FA5}">
                          <a16:colId xmlns:a16="http://schemas.microsoft.com/office/drawing/2014/main" val="4257753321"/>
                        </a:ext>
                      </a:extLst>
                    </a:gridCol>
                  </a:tblGrid>
                  <a:tr h="145729">
                    <a:tc>
                      <a:txBody>
                        <a:bodyPr/>
                        <a:lstStyle/>
                        <a:p>
                          <a:pPr marL="252095" indent="450215" algn="just">
                            <a:spcAft>
                              <a:spcPts val="0"/>
                            </a:spcAft>
                          </a:pPr>
                          <a:r>
                            <a:rPr lang="es-ES" sz="1200">
                              <a:effectLst/>
                            </a:rPr>
                            <a:t>Sistema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Medida</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a:effectLst/>
                            </a:rPr>
                            <a:t>Controlador</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291458">
                    <a:tc>
                      <a:txBody>
                        <a:bodyPr/>
                        <a:lstStyle/>
                        <a:p>
                          <a:pPr marL="252095" indent="450215" algn="just">
                            <a:spcAft>
                              <a:spcPts val="0"/>
                            </a:spcAft>
                            <a:tabLst>
                              <a:tab pos="571500" algn="l"/>
                            </a:tabLst>
                          </a:pPr>
                          <a:r>
                            <a:rPr lang="es-ES" sz="1200">
                              <a:effectLst/>
                            </a:rPr>
                            <a:t>Sistema con mejor desempeño global</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6.26 segundos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𝟏</m:t>
                                </m:r>
                                <m:r>
                                  <a:rPr lang="es-ES" sz="1200">
                                    <a:effectLst/>
                                    <a:latin typeface="Cambria Math" panose="02040503050406030204" pitchFamily="18" charset="0"/>
                                  </a:rPr>
                                  <m:t>.</m:t>
                                </m:r>
                                <m:r>
                                  <a:rPr lang="es-ES" sz="1200">
                                    <a:effectLst/>
                                    <a:latin typeface="Cambria Math" panose="02040503050406030204" pitchFamily="18" charset="0"/>
                                  </a:rPr>
                                  <m:t>𝟓𝟐𝟏𝟔</m:t>
                                </m:r>
                                <m:r>
                                  <a:rPr lang="es-ES" sz="1200">
                                    <a:effectLst/>
                                    <a:latin typeface="Cambria Math" panose="02040503050406030204" pitchFamily="18" charset="0"/>
                                  </a:rPr>
                                  <m:t> </m:t>
                                </m:r>
                                <m:r>
                                  <a:rPr lang="es-ES" sz="1200">
                                    <a:effectLst/>
                                    <a:latin typeface="Cambria Math" panose="02040503050406030204" pitchFamily="18" charset="0"/>
                                  </a:rPr>
                                  <m:t>𝒔</m:t>
                                </m:r>
                                <m:r>
                                  <a:rPr lang="es-ES" sz="1200">
                                    <a:effectLst/>
                                    <a:latin typeface="Cambria Math" panose="02040503050406030204" pitchFamily="18" charset="0"/>
                                  </a:rPr>
                                  <m:t>+ </m:t>
                                </m:r>
                                <m:r>
                                  <a:rPr lang="es-ES" sz="1200">
                                    <a:effectLst/>
                                    <a:latin typeface="Cambria Math" panose="02040503050406030204" pitchFamily="18" charset="0"/>
                                  </a:rPr>
                                  <m:t>𝟏𝟏</m:t>
                                </m:r>
                                <m:r>
                                  <a:rPr lang="es-ES" sz="1200">
                                    <a:effectLst/>
                                    <a:latin typeface="Cambria Math" panose="02040503050406030204" pitchFamily="18" charset="0"/>
                                  </a:rPr>
                                  <m:t>.</m:t>
                                </m:r>
                                <m:r>
                                  <a:rPr lang="es-ES" sz="1200">
                                    <a:effectLst/>
                                    <a:latin typeface="Cambria Math" panose="02040503050406030204" pitchFamily="18" charset="0"/>
                                  </a:rPr>
                                  <m:t>𝟕𝟏𝟕𝟔</m:t>
                                </m:r>
                                <m:r>
                                  <a:rPr lang="es-ES" sz="1200">
                                    <a:effectLst/>
                                    <a:latin typeface="Cambria Math" panose="02040503050406030204" pitchFamily="18" charset="0"/>
                                  </a:rPr>
                                  <m:t>+</m:t>
                                </m:r>
                                <m:f>
                                  <m:fPr>
                                    <m:ctrlPr>
                                      <a:rPr lang="en-US" sz="1200" i="1">
                                        <a:effectLst/>
                                        <a:latin typeface="Cambria Math" panose="02040503050406030204" pitchFamily="18" charset="0"/>
                                      </a:rPr>
                                    </m:ctrlPr>
                                  </m:fPr>
                                  <m:num>
                                    <m:r>
                                      <a:rPr lang="es-ES" sz="1200">
                                        <a:effectLst/>
                                        <a:latin typeface="Cambria Math" panose="02040503050406030204" pitchFamily="18" charset="0"/>
                                      </a:rPr>
                                      <m:t>𝟎</m:t>
                                    </m:r>
                                    <m:r>
                                      <a:rPr lang="es-ES" sz="1200">
                                        <a:effectLst/>
                                        <a:latin typeface="Cambria Math" panose="02040503050406030204" pitchFamily="18" charset="0"/>
                                      </a:rPr>
                                      <m:t>.</m:t>
                                    </m:r>
                                    <m:r>
                                      <a:rPr lang="es-ES" sz="1200">
                                        <a:effectLst/>
                                        <a:latin typeface="Cambria Math" panose="02040503050406030204" pitchFamily="18" charset="0"/>
                                      </a:rPr>
                                      <m:t>𝟒𝟕𝟎𝟔</m:t>
                                    </m:r>
                                  </m:num>
                                  <m:den>
                                    <m:r>
                                      <a:rPr lang="es-ES" sz="1200">
                                        <a:effectLst/>
                                        <a:latin typeface="Cambria Math" panose="02040503050406030204" pitchFamily="18" charset="0"/>
                                      </a:rPr>
                                      <m:t>𝒔</m:t>
                                    </m:r>
                                  </m:den>
                                </m:f>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23909"/>
                      </a:ext>
                    </a:extLst>
                  </a:tr>
                  <a:tr h="437187">
                    <a:tc>
                      <a:txBody>
                        <a:bodyPr/>
                        <a:lstStyle/>
                        <a:p>
                          <a:pPr marL="252095" indent="450215" algn="just">
                            <a:spcAft>
                              <a:spcPts val="0"/>
                            </a:spcAft>
                          </a:pPr>
                          <a:r>
                            <a:rPr lang="es-ES" sz="1200" dirty="0">
                              <a:effectLst/>
                            </a:rPr>
                            <a:t>Sistema con mejor desempeño por sobrelongación</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6.82 segundos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𝟏</m:t>
                                </m:r>
                                <m:r>
                                  <a:rPr lang="es-ES" sz="1200">
                                    <a:effectLst/>
                                    <a:latin typeface="Cambria Math" panose="02040503050406030204" pitchFamily="18" charset="0"/>
                                  </a:rPr>
                                  <m:t>.</m:t>
                                </m:r>
                                <m:r>
                                  <a:rPr lang="es-ES" sz="1200">
                                    <a:effectLst/>
                                    <a:latin typeface="Cambria Math" panose="02040503050406030204" pitchFamily="18" charset="0"/>
                                  </a:rPr>
                                  <m:t>𝟐𝟓𝟒𝟗</m:t>
                                </m:r>
                                <m:r>
                                  <a:rPr lang="es-ES" sz="1200">
                                    <a:effectLst/>
                                    <a:latin typeface="Cambria Math" panose="02040503050406030204" pitchFamily="18" charset="0"/>
                                  </a:rPr>
                                  <m:t> </m:t>
                                </m:r>
                                <m:r>
                                  <a:rPr lang="es-ES" sz="1200">
                                    <a:effectLst/>
                                    <a:latin typeface="Cambria Math" panose="02040503050406030204" pitchFamily="18" charset="0"/>
                                  </a:rPr>
                                  <m:t>𝒔</m:t>
                                </m:r>
                                <m:r>
                                  <a:rPr lang="es-ES" sz="1200">
                                    <a:effectLst/>
                                    <a:latin typeface="Cambria Math" panose="02040503050406030204" pitchFamily="18" charset="0"/>
                                  </a:rPr>
                                  <m:t>+</m:t>
                                </m:r>
                                <m:r>
                                  <a:rPr lang="es-ES" sz="1200">
                                    <a:effectLst/>
                                    <a:latin typeface="Cambria Math" panose="02040503050406030204" pitchFamily="18" charset="0"/>
                                  </a:rPr>
                                  <m:t>𝟗</m:t>
                                </m:r>
                                <m:r>
                                  <a:rPr lang="es-ES" sz="1200">
                                    <a:effectLst/>
                                    <a:latin typeface="Cambria Math" panose="02040503050406030204" pitchFamily="18" charset="0"/>
                                  </a:rPr>
                                  <m:t>.</m:t>
                                </m:r>
                                <m:r>
                                  <a:rPr lang="es-ES" sz="1200">
                                    <a:effectLst/>
                                    <a:latin typeface="Cambria Math" panose="02040503050406030204" pitchFamily="18" charset="0"/>
                                  </a:rPr>
                                  <m:t>𝟕𝟒𝟏𝟐</m:t>
                                </m:r>
                                <m:r>
                                  <a:rPr lang="es-ES" sz="1200">
                                    <a:effectLst/>
                                    <a:latin typeface="Cambria Math" panose="02040503050406030204" pitchFamily="18" charset="0"/>
                                  </a:rPr>
                                  <m:t>+</m:t>
                                </m:r>
                                <m:f>
                                  <m:fPr>
                                    <m:ctrlPr>
                                      <a:rPr lang="en-US" sz="1200" i="1">
                                        <a:effectLst/>
                                        <a:latin typeface="Cambria Math" panose="02040503050406030204" pitchFamily="18" charset="0"/>
                                      </a:rPr>
                                    </m:ctrlPr>
                                  </m:fPr>
                                  <m:num>
                                    <m:r>
                                      <a:rPr lang="es-ES" sz="1200">
                                        <a:effectLst/>
                                        <a:latin typeface="Cambria Math" panose="02040503050406030204" pitchFamily="18" charset="0"/>
                                      </a:rPr>
                                      <m:t>𝟎</m:t>
                                    </m:r>
                                    <m:r>
                                      <a:rPr lang="es-ES" sz="1200">
                                        <a:effectLst/>
                                        <a:latin typeface="Cambria Math" panose="02040503050406030204" pitchFamily="18" charset="0"/>
                                      </a:rPr>
                                      <m:t>.</m:t>
                                    </m:r>
                                    <m:r>
                                      <a:rPr lang="es-ES" sz="1200">
                                        <a:effectLst/>
                                        <a:latin typeface="Cambria Math" panose="02040503050406030204" pitchFamily="18" charset="0"/>
                                      </a:rPr>
                                      <m:t>𝟒𝟕𝟎𝟔</m:t>
                                    </m:r>
                                  </m:num>
                                  <m:den>
                                    <m:r>
                                      <a:rPr lang="es-ES" sz="1200">
                                        <a:effectLst/>
                                        <a:latin typeface="Cambria Math" panose="02040503050406030204" pitchFamily="18" charset="0"/>
                                      </a:rPr>
                                      <m:t>𝒔</m:t>
                                    </m:r>
                                  </m:den>
                                </m:f>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939007"/>
                      </a:ext>
                    </a:extLst>
                  </a:tr>
                  <a:tr h="437187">
                    <a:tc>
                      <a:txBody>
                        <a:bodyPr/>
                        <a:lstStyle/>
                        <a:p>
                          <a:pPr marL="252095" indent="450215" algn="just">
                            <a:spcAft>
                              <a:spcPts val="0"/>
                            </a:spcAft>
                          </a:pPr>
                          <a:r>
                            <a:rPr lang="es-ES" sz="1200">
                              <a:effectLst/>
                            </a:rPr>
                            <a:t>Sistema con mejor desempeño por tiempo de establecimiento</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5.33 segundos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𝟎</m:t>
                                </m:r>
                                <m:r>
                                  <a:rPr lang="es-ES" sz="1200">
                                    <a:effectLst/>
                                    <a:latin typeface="Cambria Math" panose="02040503050406030204" pitchFamily="18" charset="0"/>
                                  </a:rPr>
                                  <m:t>.</m:t>
                                </m:r>
                                <m:r>
                                  <a:rPr lang="es-ES" sz="1200">
                                    <a:effectLst/>
                                    <a:latin typeface="Cambria Math" panose="02040503050406030204" pitchFamily="18" charset="0"/>
                                  </a:rPr>
                                  <m:t>𝟓𝟏𝟕𝟔</m:t>
                                </m:r>
                                <m:r>
                                  <a:rPr lang="es-ES" sz="1200">
                                    <a:effectLst/>
                                    <a:latin typeface="Cambria Math" panose="02040503050406030204" pitchFamily="18" charset="0"/>
                                  </a:rPr>
                                  <m:t> </m:t>
                                </m:r>
                                <m:r>
                                  <a:rPr lang="es-ES" sz="1200">
                                    <a:effectLst/>
                                    <a:latin typeface="Cambria Math" panose="02040503050406030204" pitchFamily="18" charset="0"/>
                                  </a:rPr>
                                  <m:t>𝒔</m:t>
                                </m:r>
                                <m:r>
                                  <a:rPr lang="es-ES" sz="1200">
                                    <a:effectLst/>
                                    <a:latin typeface="Cambria Math" panose="02040503050406030204" pitchFamily="18" charset="0"/>
                                  </a:rPr>
                                  <m:t>+</m:t>
                                </m:r>
                                <m:r>
                                  <a:rPr lang="es-ES" sz="1200">
                                    <a:effectLst/>
                                    <a:latin typeface="Cambria Math" panose="02040503050406030204" pitchFamily="18" charset="0"/>
                                  </a:rPr>
                                  <m:t>𝟏𝟏</m:t>
                                </m:r>
                                <m:r>
                                  <a:rPr lang="es-ES" sz="1200">
                                    <a:effectLst/>
                                    <a:latin typeface="Cambria Math" panose="02040503050406030204" pitchFamily="18" charset="0"/>
                                  </a:rPr>
                                  <m:t>.</m:t>
                                </m:r>
                                <m:r>
                                  <a:rPr lang="es-ES" sz="1200">
                                    <a:effectLst/>
                                    <a:latin typeface="Cambria Math" panose="02040503050406030204" pitchFamily="18" charset="0"/>
                                  </a:rPr>
                                  <m:t>𝟗𝟎𝟓𝟗</m:t>
                                </m:r>
                                <m:r>
                                  <a:rPr lang="es-ES" sz="1200">
                                    <a:effectLst/>
                                    <a:latin typeface="Cambria Math" panose="02040503050406030204" pitchFamily="18" charset="0"/>
                                  </a:rPr>
                                  <m:t>+</m:t>
                                </m:r>
                                <m:f>
                                  <m:fPr>
                                    <m:ctrlPr>
                                      <a:rPr lang="en-US" sz="1200" i="1">
                                        <a:effectLst/>
                                        <a:latin typeface="Cambria Math" panose="02040503050406030204" pitchFamily="18" charset="0"/>
                                      </a:rPr>
                                    </m:ctrlPr>
                                  </m:fPr>
                                  <m:num>
                                    <m:r>
                                      <a:rPr lang="es-ES" sz="1200">
                                        <a:effectLst/>
                                        <a:latin typeface="Cambria Math" panose="02040503050406030204" pitchFamily="18" charset="0"/>
                                      </a:rPr>
                                      <m:t>𝟎</m:t>
                                    </m:r>
                                    <m:r>
                                      <a:rPr lang="es-ES" sz="1200">
                                        <a:effectLst/>
                                        <a:latin typeface="Cambria Math" panose="02040503050406030204" pitchFamily="18" charset="0"/>
                                      </a:rPr>
                                      <m:t>.</m:t>
                                    </m:r>
                                    <m:r>
                                      <a:rPr lang="es-ES" sz="1200">
                                        <a:effectLst/>
                                        <a:latin typeface="Cambria Math" panose="02040503050406030204" pitchFamily="18" charset="0"/>
                                      </a:rPr>
                                      <m:t>𝟓𝟔𝟖𝟔</m:t>
                                    </m:r>
                                  </m:num>
                                  <m:den>
                                    <m:r>
                                      <a:rPr lang="es-ES" sz="1200">
                                        <a:effectLst/>
                                        <a:latin typeface="Cambria Math" panose="02040503050406030204" pitchFamily="18" charset="0"/>
                                      </a:rPr>
                                      <m:t>𝒔</m:t>
                                    </m:r>
                                  </m:den>
                                </m:f>
                                <m:r>
                                  <a:rPr lang="es-ES" sz="1200">
                                    <a:effectLst/>
                                    <a:latin typeface="Cambria Math" panose="02040503050406030204" pitchFamily="18" charset="0"/>
                                  </a:rPr>
                                  <m:t> </m:t>
                                </m:r>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9517186"/>
                      </a:ext>
                    </a:extLst>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3288787608"/>
                  </p:ext>
                </p:extLst>
              </p:nvPr>
            </p:nvGraphicFramePr>
            <p:xfrm>
              <a:off x="1291843" y="5186669"/>
              <a:ext cx="9084057" cy="1400789"/>
            </p:xfrm>
            <a:graphic>
              <a:graphicData uri="http://schemas.openxmlformats.org/drawingml/2006/table">
                <a:tbl>
                  <a:tblPr firstRow="1" firstCol="1" bandRow="1">
                    <a:tableStyleId>{073A0DAA-6AF3-43AB-8588-CEC1D06C72B9}</a:tableStyleId>
                  </a:tblPr>
                  <a:tblGrid>
                    <a:gridCol w="3281485">
                      <a:extLst>
                        <a:ext uri="{9D8B030D-6E8A-4147-A177-3AD203B41FA5}">
                          <a16:colId xmlns:a16="http://schemas.microsoft.com/office/drawing/2014/main" val="3095599570"/>
                        </a:ext>
                      </a:extLst>
                    </a:gridCol>
                    <a:gridCol w="2901286">
                      <a:extLst>
                        <a:ext uri="{9D8B030D-6E8A-4147-A177-3AD203B41FA5}">
                          <a16:colId xmlns:a16="http://schemas.microsoft.com/office/drawing/2014/main" val="53473754"/>
                        </a:ext>
                      </a:extLst>
                    </a:gridCol>
                    <a:gridCol w="2901286">
                      <a:extLst>
                        <a:ext uri="{9D8B030D-6E8A-4147-A177-3AD203B41FA5}">
                          <a16:colId xmlns:a16="http://schemas.microsoft.com/office/drawing/2014/main" val="4257753321"/>
                        </a:ext>
                      </a:extLst>
                    </a:gridCol>
                  </a:tblGrid>
                  <a:tr h="182880">
                    <a:tc>
                      <a:txBody>
                        <a:bodyPr/>
                        <a:lstStyle/>
                        <a:p>
                          <a:pPr marL="252095" indent="450215" algn="just">
                            <a:spcAft>
                              <a:spcPts val="0"/>
                            </a:spcAft>
                          </a:pPr>
                          <a:r>
                            <a:rPr lang="es-ES" sz="1200">
                              <a:effectLst/>
                            </a:rPr>
                            <a:t>Sistema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Medida</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a:effectLst/>
                            </a:rPr>
                            <a:t>Controlador</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343535">
                    <a:tc>
                      <a:txBody>
                        <a:bodyPr/>
                        <a:lstStyle/>
                        <a:p>
                          <a:pPr marL="252095" indent="450215" algn="just">
                            <a:spcAft>
                              <a:spcPts val="0"/>
                            </a:spcAft>
                            <a:tabLst>
                              <a:tab pos="571500" algn="l"/>
                            </a:tabLst>
                          </a:pPr>
                          <a:r>
                            <a:rPr lang="es-ES" sz="1200">
                              <a:effectLst/>
                            </a:rPr>
                            <a:t>Sistema con mejor desempeño global</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6.26 segundos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212998" t="-63158" r="-839" b="-259649"/>
                          </a:stretch>
                        </a:blipFill>
                      </a:tcPr>
                    </a:tc>
                    <a:extLst>
                      <a:ext uri="{0D108BD9-81ED-4DB2-BD59-A6C34878D82A}">
                        <a16:rowId xmlns:a16="http://schemas.microsoft.com/office/drawing/2014/main" val="44623909"/>
                      </a:ext>
                    </a:extLst>
                  </a:tr>
                  <a:tr h="437187">
                    <a:tc>
                      <a:txBody>
                        <a:bodyPr/>
                        <a:lstStyle/>
                        <a:p>
                          <a:pPr marL="252095" indent="450215" algn="just">
                            <a:spcAft>
                              <a:spcPts val="0"/>
                            </a:spcAft>
                          </a:pPr>
                          <a:r>
                            <a:rPr lang="es-ES" sz="1200" dirty="0">
                              <a:effectLst/>
                            </a:rPr>
                            <a:t>Sistema con mejor desempeño por sobrelongación</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6.82 segundos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212998" t="-129167" r="-839" b="-105556"/>
                          </a:stretch>
                        </a:blipFill>
                      </a:tcPr>
                    </a:tc>
                    <a:extLst>
                      <a:ext uri="{0D108BD9-81ED-4DB2-BD59-A6C34878D82A}">
                        <a16:rowId xmlns:a16="http://schemas.microsoft.com/office/drawing/2014/main" val="3651939007"/>
                      </a:ext>
                    </a:extLst>
                  </a:tr>
                  <a:tr h="437187">
                    <a:tc>
                      <a:txBody>
                        <a:bodyPr/>
                        <a:lstStyle/>
                        <a:p>
                          <a:pPr marL="252095" indent="450215" algn="just">
                            <a:spcAft>
                              <a:spcPts val="0"/>
                            </a:spcAft>
                          </a:pPr>
                          <a:r>
                            <a:rPr lang="es-ES" sz="1200">
                              <a:effectLst/>
                            </a:rPr>
                            <a:t>Sistema con mejor desempeño por tiempo de establecimiento</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effectLst/>
                            </a:rPr>
                            <a:t>5.33 segundos</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212998" t="-229167" r="-839" b="-5556"/>
                          </a:stretch>
                        </a:blipFill>
                      </a:tcPr>
                    </a:tc>
                    <a:extLst>
                      <a:ext uri="{0D108BD9-81ED-4DB2-BD59-A6C34878D82A}">
                        <a16:rowId xmlns:a16="http://schemas.microsoft.com/office/drawing/2014/main" val="3149517186"/>
                      </a:ext>
                    </a:extLst>
                  </a:tr>
                </a:tbl>
              </a:graphicData>
            </a:graphic>
          </p:graphicFrame>
        </mc:Fallback>
      </mc:AlternateContent>
    </p:spTree>
    <p:extLst>
      <p:ext uri="{BB962C8B-B14F-4D97-AF65-F5344CB8AC3E}">
        <p14:creationId xmlns:p14="http://schemas.microsoft.com/office/powerpoint/2010/main" val="18116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Resultados Colonia de Hormigas</a:t>
            </a:r>
          </a:p>
        </p:txBody>
      </p:sp>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76314883"/>
                  </p:ext>
                </p:extLst>
              </p:nvPr>
            </p:nvGraphicFramePr>
            <p:xfrm>
              <a:off x="1291844" y="5186669"/>
              <a:ext cx="9084057" cy="1404536"/>
            </p:xfrm>
            <a:graphic>
              <a:graphicData uri="http://schemas.openxmlformats.org/drawingml/2006/table">
                <a:tbl>
                  <a:tblPr firstRow="1" firstCol="1" bandRow="1">
                    <a:tableStyleId>{073A0DAA-6AF3-43AB-8588-CEC1D06C72B9}</a:tableStyleId>
                  </a:tblPr>
                  <a:tblGrid>
                    <a:gridCol w="3281485">
                      <a:extLst>
                        <a:ext uri="{9D8B030D-6E8A-4147-A177-3AD203B41FA5}">
                          <a16:colId xmlns:a16="http://schemas.microsoft.com/office/drawing/2014/main" val="3095599570"/>
                        </a:ext>
                      </a:extLst>
                    </a:gridCol>
                    <a:gridCol w="2901286">
                      <a:extLst>
                        <a:ext uri="{9D8B030D-6E8A-4147-A177-3AD203B41FA5}">
                          <a16:colId xmlns:a16="http://schemas.microsoft.com/office/drawing/2014/main" val="53473754"/>
                        </a:ext>
                      </a:extLst>
                    </a:gridCol>
                    <a:gridCol w="2901286">
                      <a:extLst>
                        <a:ext uri="{9D8B030D-6E8A-4147-A177-3AD203B41FA5}">
                          <a16:colId xmlns:a16="http://schemas.microsoft.com/office/drawing/2014/main" val="4257753321"/>
                        </a:ext>
                      </a:extLst>
                    </a:gridCol>
                  </a:tblGrid>
                  <a:tr h="145729">
                    <a:tc>
                      <a:txBody>
                        <a:bodyPr/>
                        <a:lstStyle/>
                        <a:p>
                          <a:pPr marL="252095" indent="450215" algn="just">
                            <a:spcAft>
                              <a:spcPts val="0"/>
                            </a:spcAft>
                          </a:pPr>
                          <a:r>
                            <a:rPr lang="es-ES" sz="1200">
                              <a:effectLst/>
                            </a:rPr>
                            <a:t>Sistema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dirty="0">
                              <a:effectLst/>
                            </a:rPr>
                            <a:t>Medida</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a:effectLst/>
                            </a:rPr>
                            <a:t>Controlador</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291458">
                    <a:tc>
                      <a:txBody>
                        <a:bodyPr/>
                        <a:lstStyle/>
                        <a:p>
                          <a:pPr marL="252095" indent="450215" algn="just">
                            <a:spcAft>
                              <a:spcPts val="0"/>
                            </a:spcAft>
                            <a:tabLst>
                              <a:tab pos="571500" algn="l"/>
                            </a:tabLst>
                          </a:pPr>
                          <a:r>
                            <a:rPr lang="es-ES" sz="1200">
                              <a:effectLst/>
                            </a:rPr>
                            <a:t>Sistema con mejor desempeño global</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𝟓𝟐𝟔𝟓</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𝟑𝟔𝟓𝟐</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𝟓𝟔𝟖𝟑</m:t>
                                    </m:r>
                                  </m:num>
                                  <m:den>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23909"/>
                      </a:ext>
                    </a:extLst>
                  </a:tr>
                  <a:tr h="437187">
                    <a:tc>
                      <a:txBody>
                        <a:bodyPr/>
                        <a:lstStyle/>
                        <a:p>
                          <a:pPr marL="252095" indent="450215" algn="just">
                            <a:spcAft>
                              <a:spcPts val="0"/>
                            </a:spcAft>
                          </a:pPr>
                          <a:r>
                            <a:rPr lang="es-ES" sz="1200">
                              <a:effectLst/>
                            </a:rPr>
                            <a:t>Sistema con mejor desempeño por sobrelongación</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tabLst>
                              <a:tab pos="723900" algn="l"/>
                            </a:tabLst>
                          </a:pPr>
                          <a14:m>
                            <m:oMathPara xmlns:m="http://schemas.openxmlformats.org/officeDocument/2006/math">
                              <m:oMathParaPr>
                                <m:jc m:val="centerGroup"/>
                              </m:oMathParaPr>
                              <m:oMath xmlns:m="http://schemas.openxmlformats.org/officeDocument/2006/math">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𝟎𝟔𝟗𝟕</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𝟕</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𝟑𝟖𝟒𝟕</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𝟑𝟗𝟐𝟗</m:t>
                                    </m:r>
                                  </m:num>
                                  <m:den>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939007"/>
                      </a:ext>
                    </a:extLst>
                  </a:tr>
                  <a:tr h="437187">
                    <a:tc>
                      <a:txBody>
                        <a:bodyPr/>
                        <a:lstStyle/>
                        <a:p>
                          <a:pPr marL="252095" indent="450215" algn="just">
                            <a:spcAft>
                              <a:spcPts val="0"/>
                            </a:spcAft>
                          </a:pPr>
                          <a:r>
                            <a:rPr lang="es-ES" sz="1200">
                              <a:effectLst/>
                            </a:rPr>
                            <a:t>Sistema con mejor desempeño por tiempo de establecimiento</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 segundos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𝟐𝟑𝟕𝟎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𝟒𝟐𝟒𝟒</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𝟓𝟔𝟗𝟎</m:t>
                                    </m:r>
                                  </m:num>
                                  <m:den>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9517186"/>
                      </a:ext>
                    </a:extLst>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76314883"/>
                  </p:ext>
                </p:extLst>
              </p:nvPr>
            </p:nvGraphicFramePr>
            <p:xfrm>
              <a:off x="1291844" y="5186669"/>
              <a:ext cx="9084057" cy="1404536"/>
            </p:xfrm>
            <a:graphic>
              <a:graphicData uri="http://schemas.openxmlformats.org/drawingml/2006/table">
                <a:tbl>
                  <a:tblPr firstRow="1" firstCol="1" bandRow="1">
                    <a:tableStyleId>{073A0DAA-6AF3-43AB-8588-CEC1D06C72B9}</a:tableStyleId>
                  </a:tblPr>
                  <a:tblGrid>
                    <a:gridCol w="3281485">
                      <a:extLst>
                        <a:ext uri="{9D8B030D-6E8A-4147-A177-3AD203B41FA5}">
                          <a16:colId xmlns:a16="http://schemas.microsoft.com/office/drawing/2014/main" val="3095599570"/>
                        </a:ext>
                      </a:extLst>
                    </a:gridCol>
                    <a:gridCol w="2901286">
                      <a:extLst>
                        <a:ext uri="{9D8B030D-6E8A-4147-A177-3AD203B41FA5}">
                          <a16:colId xmlns:a16="http://schemas.microsoft.com/office/drawing/2014/main" val="53473754"/>
                        </a:ext>
                      </a:extLst>
                    </a:gridCol>
                    <a:gridCol w="2901286">
                      <a:extLst>
                        <a:ext uri="{9D8B030D-6E8A-4147-A177-3AD203B41FA5}">
                          <a16:colId xmlns:a16="http://schemas.microsoft.com/office/drawing/2014/main" val="4257753321"/>
                        </a:ext>
                      </a:extLst>
                    </a:gridCol>
                  </a:tblGrid>
                  <a:tr h="182880">
                    <a:tc>
                      <a:txBody>
                        <a:bodyPr/>
                        <a:lstStyle/>
                        <a:p>
                          <a:pPr marL="252095" indent="450215" algn="just">
                            <a:spcAft>
                              <a:spcPts val="0"/>
                            </a:spcAft>
                          </a:pPr>
                          <a:r>
                            <a:rPr lang="es-ES" sz="1200">
                              <a:effectLst/>
                            </a:rPr>
                            <a:t>Sistema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dirty="0">
                              <a:effectLst/>
                            </a:rPr>
                            <a:t>Medida</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a:effectLst/>
                            </a:rPr>
                            <a:t>Controlador</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347282">
                    <a:tc>
                      <a:txBody>
                        <a:bodyPr/>
                        <a:lstStyle/>
                        <a:p>
                          <a:pPr marL="252095" indent="450215" algn="just">
                            <a:spcAft>
                              <a:spcPts val="0"/>
                            </a:spcAft>
                            <a:tabLst>
                              <a:tab pos="571500" algn="l"/>
                            </a:tabLst>
                          </a:pPr>
                          <a:r>
                            <a:rPr lang="es-ES" sz="1200">
                              <a:effectLst/>
                            </a:rPr>
                            <a:t>Sistema con mejor desempeño global</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12998" t="-62069" r="-839" b="-255172"/>
                          </a:stretch>
                        </a:blipFill>
                      </a:tcPr>
                    </a:tc>
                    <a:extLst>
                      <a:ext uri="{0D108BD9-81ED-4DB2-BD59-A6C34878D82A}">
                        <a16:rowId xmlns:a16="http://schemas.microsoft.com/office/drawing/2014/main" val="44623909"/>
                      </a:ext>
                    </a:extLst>
                  </a:tr>
                  <a:tr h="437187">
                    <a:tc>
                      <a:txBody>
                        <a:bodyPr/>
                        <a:lstStyle/>
                        <a:p>
                          <a:pPr marL="252095" indent="450215" algn="just">
                            <a:spcAft>
                              <a:spcPts val="0"/>
                            </a:spcAft>
                          </a:pPr>
                          <a:r>
                            <a:rPr lang="es-ES" sz="1200">
                              <a:effectLst/>
                            </a:rPr>
                            <a:t>Sistema con mejor desempeño por sobrelongación</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12998" t="-130556" r="-839" b="-105556"/>
                          </a:stretch>
                        </a:blipFill>
                      </a:tcPr>
                    </a:tc>
                    <a:extLst>
                      <a:ext uri="{0D108BD9-81ED-4DB2-BD59-A6C34878D82A}">
                        <a16:rowId xmlns:a16="http://schemas.microsoft.com/office/drawing/2014/main" val="3651939007"/>
                      </a:ext>
                    </a:extLst>
                  </a:tr>
                  <a:tr h="437187">
                    <a:tc>
                      <a:txBody>
                        <a:bodyPr/>
                        <a:lstStyle/>
                        <a:p>
                          <a:pPr marL="252095" indent="450215" algn="just">
                            <a:spcAft>
                              <a:spcPts val="0"/>
                            </a:spcAft>
                          </a:pPr>
                          <a:r>
                            <a:rPr lang="es-ES" sz="1200">
                              <a:effectLst/>
                            </a:rPr>
                            <a:t>Sistema con mejor desempeño por tiempo de establecimiento</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 segundos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12998" t="-230556" r="-839" b="-5556"/>
                          </a:stretch>
                        </a:blipFill>
                      </a:tcPr>
                    </a:tc>
                    <a:extLst>
                      <a:ext uri="{0D108BD9-81ED-4DB2-BD59-A6C34878D82A}">
                        <a16:rowId xmlns:a16="http://schemas.microsoft.com/office/drawing/2014/main" val="3149517186"/>
                      </a:ext>
                    </a:extLst>
                  </a:tr>
                </a:tbl>
              </a:graphicData>
            </a:graphic>
          </p:graphicFrame>
        </mc:Fallback>
      </mc:AlternateContent>
      <p:pic>
        <p:nvPicPr>
          <p:cNvPr id="8" name="Imagen 7" descr="C:\Users\Daniel\AppData\Local\Temp\Rar$DR03.315\fig 46.eps"/>
          <p:cNvPicPr/>
          <p:nvPr/>
        </p:nvPicPr>
        <p:blipFill rotWithShape="1">
          <a:blip r:embed="rId4" cstate="print"/>
          <a:srcRect l="9379" t="6729"/>
          <a:stretch/>
        </p:blipFill>
        <p:spPr bwMode="auto">
          <a:xfrm>
            <a:off x="1291843" y="1783069"/>
            <a:ext cx="9084058" cy="311150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4725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Resultados </a:t>
            </a:r>
            <a:r>
              <a:rPr lang="es-ES" sz="2400" b="1" dirty="0" err="1" smtClean="0">
                <a:latin typeface="Times New Roman" panose="02020603050405020304" pitchFamily="18" charset="0"/>
              </a:rPr>
              <a:t>Cuckoo</a:t>
            </a:r>
            <a:r>
              <a:rPr lang="es-ES" sz="2400" b="1" dirty="0" smtClean="0">
                <a:latin typeface="Times New Roman" panose="02020603050405020304" pitchFamily="18" charset="0"/>
              </a:rPr>
              <a:t> </a:t>
            </a:r>
            <a:r>
              <a:rPr lang="es-ES" sz="2400" b="1" dirty="0" err="1" smtClean="0">
                <a:latin typeface="Times New Roman" panose="02020603050405020304" pitchFamily="18" charset="0"/>
              </a:rPr>
              <a:t>Search</a:t>
            </a:r>
            <a:endParaRPr lang="es-ES" sz="2400" b="1" dirty="0" smtClean="0">
              <a:latin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4250540425"/>
                  </p:ext>
                </p:extLst>
              </p:nvPr>
            </p:nvGraphicFramePr>
            <p:xfrm>
              <a:off x="1291843" y="5186669"/>
              <a:ext cx="9084057" cy="1404536"/>
            </p:xfrm>
            <a:graphic>
              <a:graphicData uri="http://schemas.openxmlformats.org/drawingml/2006/table">
                <a:tbl>
                  <a:tblPr firstRow="1" firstCol="1" bandRow="1">
                    <a:tableStyleId>{073A0DAA-6AF3-43AB-8588-CEC1D06C72B9}</a:tableStyleId>
                  </a:tblPr>
                  <a:tblGrid>
                    <a:gridCol w="3281485">
                      <a:extLst>
                        <a:ext uri="{9D8B030D-6E8A-4147-A177-3AD203B41FA5}">
                          <a16:colId xmlns:a16="http://schemas.microsoft.com/office/drawing/2014/main" val="3095599570"/>
                        </a:ext>
                      </a:extLst>
                    </a:gridCol>
                    <a:gridCol w="2901286">
                      <a:extLst>
                        <a:ext uri="{9D8B030D-6E8A-4147-A177-3AD203B41FA5}">
                          <a16:colId xmlns:a16="http://schemas.microsoft.com/office/drawing/2014/main" val="53473754"/>
                        </a:ext>
                      </a:extLst>
                    </a:gridCol>
                    <a:gridCol w="2901286">
                      <a:extLst>
                        <a:ext uri="{9D8B030D-6E8A-4147-A177-3AD203B41FA5}">
                          <a16:colId xmlns:a16="http://schemas.microsoft.com/office/drawing/2014/main" val="4257753321"/>
                        </a:ext>
                      </a:extLst>
                    </a:gridCol>
                  </a:tblGrid>
                  <a:tr h="145729">
                    <a:tc>
                      <a:txBody>
                        <a:bodyPr/>
                        <a:lstStyle/>
                        <a:p>
                          <a:pPr marL="252095" indent="450215" algn="just">
                            <a:spcAft>
                              <a:spcPts val="0"/>
                            </a:spcAft>
                          </a:pPr>
                          <a:r>
                            <a:rPr lang="es-ES" sz="1200">
                              <a:effectLst/>
                            </a:rPr>
                            <a:t>Sistema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dirty="0">
                              <a:effectLst/>
                            </a:rPr>
                            <a:t>Medida</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a:effectLst/>
                            </a:rPr>
                            <a:t>Controlador</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291458">
                    <a:tc>
                      <a:txBody>
                        <a:bodyPr/>
                        <a:lstStyle/>
                        <a:p>
                          <a:pPr marL="252095" indent="450215" algn="just">
                            <a:spcAft>
                              <a:spcPts val="0"/>
                            </a:spcAft>
                            <a:tabLst>
                              <a:tab pos="571500" algn="l"/>
                            </a:tabLst>
                          </a:pPr>
                          <a:r>
                            <a:rPr lang="es-ES" sz="1200">
                              <a:effectLst/>
                            </a:rPr>
                            <a:t>Sistema con mejor desempeño global</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𝟐𝟕𝟏𝟐</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𝟖𝟏𝟗𝟐</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𝟔𝟒𝟖𝟓</m:t>
                                    </m:r>
                                  </m:num>
                                  <m:den>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623909"/>
                      </a:ext>
                    </a:extLst>
                  </a:tr>
                  <a:tr h="437187">
                    <a:tc>
                      <a:txBody>
                        <a:bodyPr/>
                        <a:lstStyle/>
                        <a:p>
                          <a:pPr marL="252095" indent="450215" algn="just">
                            <a:spcAft>
                              <a:spcPts val="0"/>
                            </a:spcAft>
                          </a:pPr>
                          <a:r>
                            <a:rPr lang="es-ES" sz="1200">
                              <a:effectLst/>
                            </a:rPr>
                            <a:t>Sistema con mejor desempeño por sobrelongación</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5.17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𝟒𝟏𝟎𝟐</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𝟔𝟕𝟔𝟎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𝟔𝟎𝟐𝟏</m:t>
                                    </m:r>
                                  </m:num>
                                  <m:den>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939007"/>
                      </a:ext>
                    </a:extLst>
                  </a:tr>
                  <a:tr h="437187">
                    <a:tc>
                      <a:txBody>
                        <a:bodyPr/>
                        <a:lstStyle/>
                        <a:p>
                          <a:pPr marL="252095" indent="450215" algn="just">
                            <a:spcAft>
                              <a:spcPts val="0"/>
                            </a:spcAft>
                          </a:pPr>
                          <a:r>
                            <a:rPr lang="es-ES" sz="1200">
                              <a:effectLst/>
                            </a:rPr>
                            <a:t>Sistema con mejor desempeño por tiempo de establecimiento</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4.89 segundos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14:m>
                            <m:oMathPara xmlns:m="http://schemas.openxmlformats.org/officeDocument/2006/math">
                              <m:oMathParaPr>
                                <m:jc m:val="centerGroup"/>
                              </m:oMathParaPr>
                              <m:oMath xmlns:m="http://schemas.openxmlformats.org/officeDocument/2006/math">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𝟑𝟖𝟖𝟒</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𝟗𝟏𝟑𝟏</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𝟕𝟒𝟏𝟕</m:t>
                                    </m:r>
                                  </m:num>
                                  <m:den>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r>
                                  <a:rPr lang="es-ES" sz="1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9517186"/>
                      </a:ext>
                    </a:extLst>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4250540425"/>
                  </p:ext>
                </p:extLst>
              </p:nvPr>
            </p:nvGraphicFramePr>
            <p:xfrm>
              <a:off x="1291843" y="5186669"/>
              <a:ext cx="9084057" cy="1404536"/>
            </p:xfrm>
            <a:graphic>
              <a:graphicData uri="http://schemas.openxmlformats.org/drawingml/2006/table">
                <a:tbl>
                  <a:tblPr firstRow="1" firstCol="1" bandRow="1">
                    <a:tableStyleId>{073A0DAA-6AF3-43AB-8588-CEC1D06C72B9}</a:tableStyleId>
                  </a:tblPr>
                  <a:tblGrid>
                    <a:gridCol w="3281485">
                      <a:extLst>
                        <a:ext uri="{9D8B030D-6E8A-4147-A177-3AD203B41FA5}">
                          <a16:colId xmlns:a16="http://schemas.microsoft.com/office/drawing/2014/main" val="3095599570"/>
                        </a:ext>
                      </a:extLst>
                    </a:gridCol>
                    <a:gridCol w="2901286">
                      <a:extLst>
                        <a:ext uri="{9D8B030D-6E8A-4147-A177-3AD203B41FA5}">
                          <a16:colId xmlns:a16="http://schemas.microsoft.com/office/drawing/2014/main" val="53473754"/>
                        </a:ext>
                      </a:extLst>
                    </a:gridCol>
                    <a:gridCol w="2901286">
                      <a:extLst>
                        <a:ext uri="{9D8B030D-6E8A-4147-A177-3AD203B41FA5}">
                          <a16:colId xmlns:a16="http://schemas.microsoft.com/office/drawing/2014/main" val="4257753321"/>
                        </a:ext>
                      </a:extLst>
                    </a:gridCol>
                  </a:tblGrid>
                  <a:tr h="182880">
                    <a:tc>
                      <a:txBody>
                        <a:bodyPr/>
                        <a:lstStyle/>
                        <a:p>
                          <a:pPr marL="252095" indent="450215" algn="just">
                            <a:spcAft>
                              <a:spcPts val="0"/>
                            </a:spcAft>
                          </a:pPr>
                          <a:r>
                            <a:rPr lang="es-ES" sz="1200">
                              <a:effectLst/>
                            </a:rPr>
                            <a:t>Sistema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dirty="0">
                              <a:effectLst/>
                            </a:rPr>
                            <a:t>Medida</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a:effectLst/>
                            </a:rPr>
                            <a:t>Controlador</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242828"/>
                      </a:ext>
                    </a:extLst>
                  </a:tr>
                  <a:tr h="347282">
                    <a:tc>
                      <a:txBody>
                        <a:bodyPr/>
                        <a:lstStyle/>
                        <a:p>
                          <a:pPr marL="252095" indent="450215" algn="just">
                            <a:spcAft>
                              <a:spcPts val="0"/>
                            </a:spcAft>
                            <a:tabLst>
                              <a:tab pos="571500" algn="l"/>
                            </a:tabLst>
                          </a:pPr>
                          <a:r>
                            <a:rPr lang="es-ES" sz="1200">
                              <a:effectLst/>
                            </a:rPr>
                            <a:t>Sistema con mejor desempeño global</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12998" t="-62069" r="-839" b="-255172"/>
                          </a:stretch>
                        </a:blipFill>
                      </a:tcPr>
                    </a:tc>
                    <a:extLst>
                      <a:ext uri="{0D108BD9-81ED-4DB2-BD59-A6C34878D82A}">
                        <a16:rowId xmlns:a16="http://schemas.microsoft.com/office/drawing/2014/main" val="44623909"/>
                      </a:ext>
                    </a:extLst>
                  </a:tr>
                  <a:tr h="437187">
                    <a:tc>
                      <a:txBody>
                        <a:bodyPr/>
                        <a:lstStyle/>
                        <a:p>
                          <a:pPr marL="252095" indent="450215" algn="just">
                            <a:spcAft>
                              <a:spcPts val="0"/>
                            </a:spcAft>
                          </a:pPr>
                          <a:r>
                            <a:rPr lang="es-ES" sz="1200">
                              <a:effectLst/>
                            </a:rPr>
                            <a:t>Sistema con mejor desempeño por sobrelongación</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5.17 segundos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12998" t="-130556" r="-839" b="-105556"/>
                          </a:stretch>
                        </a:blipFill>
                      </a:tcPr>
                    </a:tc>
                    <a:extLst>
                      <a:ext uri="{0D108BD9-81ED-4DB2-BD59-A6C34878D82A}">
                        <a16:rowId xmlns:a16="http://schemas.microsoft.com/office/drawing/2014/main" val="3651939007"/>
                      </a:ext>
                    </a:extLst>
                  </a:tr>
                  <a:tr h="437187">
                    <a:tc>
                      <a:txBody>
                        <a:bodyPr/>
                        <a:lstStyle/>
                        <a:p>
                          <a:pPr marL="252095" indent="450215" algn="just">
                            <a:spcAft>
                              <a:spcPts val="0"/>
                            </a:spcAft>
                          </a:pPr>
                          <a:r>
                            <a:rPr lang="es-ES" sz="1200">
                              <a:effectLst/>
                            </a:rPr>
                            <a:t>Sistema con mejor desempeño por tiempo de establecimiento</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4.89 segundos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12998" t="-230556" r="-839" b="-5556"/>
                          </a:stretch>
                        </a:blipFill>
                      </a:tcPr>
                    </a:tc>
                    <a:extLst>
                      <a:ext uri="{0D108BD9-81ED-4DB2-BD59-A6C34878D82A}">
                        <a16:rowId xmlns:a16="http://schemas.microsoft.com/office/drawing/2014/main" val="3149517186"/>
                      </a:ext>
                    </a:extLst>
                  </a:tr>
                </a:tbl>
              </a:graphicData>
            </a:graphic>
          </p:graphicFrame>
        </mc:Fallback>
      </mc:AlternateContent>
      <p:pic>
        <p:nvPicPr>
          <p:cNvPr id="8" name="Imagen 7" descr="C:\Users\Daniel\AppData\Local\Temp\Rar$DR04.859\fig 51.eps"/>
          <p:cNvPicPr/>
          <p:nvPr/>
        </p:nvPicPr>
        <p:blipFill rotWithShape="1">
          <a:blip r:embed="rId4" cstate="print"/>
          <a:srcRect l="9226" t="6309"/>
          <a:stretch/>
        </p:blipFill>
        <p:spPr bwMode="auto">
          <a:xfrm>
            <a:off x="1291843" y="1783069"/>
            <a:ext cx="9084058" cy="311150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486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Comparación de </a:t>
            </a:r>
            <a:r>
              <a:rPr lang="es-ES" sz="2400" b="1" dirty="0" smtClean="0">
                <a:latin typeface="Times New Roman" panose="02020603050405020304" pitchFamily="18" charset="0"/>
              </a:rPr>
              <a:t>resultados simulados</a:t>
            </a:r>
            <a:endParaRPr lang="es-ES" sz="2400" b="1" dirty="0" smtClean="0">
              <a:latin typeface="Times New Roman" panose="02020603050405020304" pitchFamily="18" charset="0"/>
            </a:endParaRPr>
          </a:p>
        </p:txBody>
      </p:sp>
      <p:pic>
        <p:nvPicPr>
          <p:cNvPr id="10" name="Imagen 9" descr="C:\Users\Daniel\AppData\Local\Temp\Rar$DR05.321\fig 52.eps"/>
          <p:cNvPicPr/>
          <p:nvPr/>
        </p:nvPicPr>
        <p:blipFill rotWithShape="1">
          <a:blip r:embed="rId3" cstate="print"/>
          <a:srcRect l="8611" t="3785" r="6646"/>
          <a:stretch/>
        </p:blipFill>
        <p:spPr bwMode="auto">
          <a:xfrm>
            <a:off x="1291843" y="1783069"/>
            <a:ext cx="9858757" cy="4579631"/>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40539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Comparación de </a:t>
            </a:r>
            <a:r>
              <a:rPr lang="es-ES" sz="2400" b="1" dirty="0" smtClean="0">
                <a:latin typeface="Times New Roman" panose="02020603050405020304" pitchFamily="18" charset="0"/>
              </a:rPr>
              <a:t>resultados simulados</a:t>
            </a:r>
            <a:endParaRPr lang="es-ES" sz="2400" b="1" dirty="0" smtClean="0">
              <a:latin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870480690"/>
              </p:ext>
            </p:extLst>
          </p:nvPr>
        </p:nvGraphicFramePr>
        <p:xfrm>
          <a:off x="1671002" y="2032238"/>
          <a:ext cx="9035098" cy="2877946"/>
        </p:xfrm>
        <a:graphic>
          <a:graphicData uri="http://schemas.openxmlformats.org/drawingml/2006/table">
            <a:tbl>
              <a:tblPr firstRow="1" firstCol="1" bandRow="1">
                <a:tableStyleId>{073A0DAA-6AF3-43AB-8588-CEC1D06C72B9}</a:tableStyleId>
              </a:tblPr>
              <a:tblGrid>
                <a:gridCol w="3316718">
                  <a:extLst>
                    <a:ext uri="{9D8B030D-6E8A-4147-A177-3AD203B41FA5}">
                      <a16:colId xmlns:a16="http://schemas.microsoft.com/office/drawing/2014/main" val="1997260999"/>
                    </a:ext>
                  </a:extLst>
                </a:gridCol>
                <a:gridCol w="2859190">
                  <a:extLst>
                    <a:ext uri="{9D8B030D-6E8A-4147-A177-3AD203B41FA5}">
                      <a16:colId xmlns:a16="http://schemas.microsoft.com/office/drawing/2014/main" val="4157800240"/>
                    </a:ext>
                  </a:extLst>
                </a:gridCol>
                <a:gridCol w="2859190">
                  <a:extLst>
                    <a:ext uri="{9D8B030D-6E8A-4147-A177-3AD203B41FA5}">
                      <a16:colId xmlns:a16="http://schemas.microsoft.com/office/drawing/2014/main" val="3488604804"/>
                    </a:ext>
                  </a:extLst>
                </a:gridCol>
              </a:tblGrid>
              <a:tr h="576215">
                <a:tc>
                  <a:txBody>
                    <a:bodyPr/>
                    <a:lstStyle/>
                    <a:p>
                      <a:pPr marL="252095" indent="450215" algn="just">
                        <a:spcAft>
                          <a:spcPts val="0"/>
                        </a:spcAft>
                      </a:pPr>
                      <a:r>
                        <a:rPr lang="es-ES" sz="2000" dirty="0">
                          <a:effectLst/>
                        </a:rPr>
                        <a:t>Controlador</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just">
                        <a:spcAft>
                          <a:spcPts val="0"/>
                        </a:spcAft>
                      </a:pPr>
                      <a:r>
                        <a:rPr lang="es-ES" sz="2000" dirty="0">
                          <a:effectLst/>
                        </a:rPr>
                        <a:t>Sobrelongación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73025" algn="just">
                        <a:spcAft>
                          <a:spcPts val="0"/>
                        </a:spcAft>
                      </a:pPr>
                      <a:r>
                        <a:rPr lang="es-E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Tiempo de establecimiento</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7466219"/>
                  </a:ext>
                </a:extLst>
              </a:tr>
              <a:tr h="557958">
                <a:tc>
                  <a:txBody>
                    <a:bodyPr/>
                    <a:lstStyle/>
                    <a:p>
                      <a:pPr marL="273050" indent="449263" algn="just">
                        <a:spcAft>
                          <a:spcPts val="0"/>
                        </a:spcAft>
                      </a:pPr>
                      <a:r>
                        <a:rPr lang="es-ES" sz="2000" dirty="0">
                          <a:effectLst/>
                        </a:rPr>
                        <a:t>PID Estándar</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a:effectLst/>
                        </a:rPr>
                        <a:t>6%</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 s</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0481513"/>
                  </a:ext>
                </a:extLst>
              </a:tr>
              <a:tr h="576215">
                <a:tc>
                  <a:txBody>
                    <a:bodyPr/>
                    <a:lstStyle/>
                    <a:p>
                      <a:pPr marL="252095" indent="450215" algn="just">
                        <a:spcAft>
                          <a:spcPts val="0"/>
                        </a:spcAft>
                      </a:pPr>
                      <a:r>
                        <a:rPr lang="es-ES" sz="2000">
                          <a:effectLst/>
                        </a:rPr>
                        <a:t>Algoritmos Genéticos</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a:effectLst/>
                        </a:rPr>
                        <a: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 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4010837"/>
                  </a:ext>
                </a:extLst>
              </a:tr>
              <a:tr h="576215">
                <a:tc>
                  <a:txBody>
                    <a:bodyPr/>
                    <a:lstStyle/>
                    <a:p>
                      <a:pPr marL="252095" indent="450215" algn="just">
                        <a:spcAft>
                          <a:spcPts val="0"/>
                        </a:spcAft>
                      </a:pPr>
                      <a:r>
                        <a:rPr lang="es-ES" sz="2000">
                          <a:effectLst/>
                        </a:rPr>
                        <a:t>Colonia de Hormigas</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a:effectLst/>
                        </a:rPr>
                        <a: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 s</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1926845"/>
                  </a:ext>
                </a:extLst>
              </a:tr>
              <a:tr h="557958">
                <a:tc>
                  <a:txBody>
                    <a:bodyPr/>
                    <a:lstStyle/>
                    <a:p>
                      <a:pPr marL="252095" indent="450215" algn="just">
                        <a:spcAft>
                          <a:spcPts val="0"/>
                        </a:spcAft>
                      </a:pPr>
                      <a:r>
                        <a:rPr lang="es-ES" sz="2000">
                          <a:effectLst/>
                        </a:rPr>
                        <a:t>Cuckoo Search</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dirty="0">
                          <a:effectLst/>
                        </a:rPr>
                        <a:t>-</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4.97 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3489859"/>
                  </a:ext>
                </a:extLst>
              </a:tr>
            </a:tbl>
          </a:graphicData>
        </a:graphic>
      </p:graphicFrame>
    </p:spTree>
    <p:extLst>
      <p:ext uri="{BB962C8B-B14F-4D97-AF65-F5344CB8AC3E}">
        <p14:creationId xmlns:p14="http://schemas.microsoft.com/office/powerpoint/2010/main" val="825404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Rechazo a las perturbaciones</a:t>
            </a:r>
            <a:endParaRPr lang="es-ES" sz="2400" b="1" dirty="0" smtClean="0">
              <a:latin typeface="Times New Roman" panose="02020603050405020304" pitchFamily="18" charset="0"/>
            </a:endParaRPr>
          </a:p>
        </p:txBody>
      </p:sp>
      <p:pic>
        <p:nvPicPr>
          <p:cNvPr id="6" name="Imagen 5" descr="C:\Users\Daniel\AppData\Local\Temp\Rar$DR33.309\fig 53.eps"/>
          <p:cNvPicPr/>
          <p:nvPr/>
        </p:nvPicPr>
        <p:blipFill rotWithShape="1">
          <a:blip r:embed="rId3" cstate="print"/>
          <a:srcRect l="8457" t="3388" r="6655" b="1743"/>
          <a:stretch/>
        </p:blipFill>
        <p:spPr bwMode="auto">
          <a:xfrm>
            <a:off x="2394584" y="1668780"/>
            <a:ext cx="7320915" cy="427482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03557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a:latin typeface="Times New Roman" panose="02020603050405020304" pitchFamily="18" charset="0"/>
              </a:rPr>
              <a:t>Rechazo a las perturbaciones</a:t>
            </a:r>
          </a:p>
        </p:txBody>
      </p:sp>
      <p:pic>
        <p:nvPicPr>
          <p:cNvPr id="8" name="Imagen 7" descr="C:\Users\Daniel\AppData\Local\Temp\Rar$DR34.345\fig 54.eps"/>
          <p:cNvPicPr/>
          <p:nvPr/>
        </p:nvPicPr>
        <p:blipFill rotWithShape="1">
          <a:blip r:embed="rId3" cstate="print"/>
          <a:srcRect l="8149" t="3081" r="6981" b="2368"/>
          <a:stretch/>
        </p:blipFill>
        <p:spPr bwMode="auto">
          <a:xfrm>
            <a:off x="1645285" y="1783069"/>
            <a:ext cx="4425315" cy="2395231"/>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4176582126"/>
              </p:ext>
            </p:extLst>
          </p:nvPr>
        </p:nvGraphicFramePr>
        <p:xfrm>
          <a:off x="1645285" y="4517030"/>
          <a:ext cx="4425314" cy="2126456"/>
        </p:xfrm>
        <a:graphic>
          <a:graphicData uri="http://schemas.openxmlformats.org/drawingml/2006/table">
            <a:tbl>
              <a:tblPr firstRow="1" firstCol="1" bandRow="1">
                <a:tableStyleId>{073A0DAA-6AF3-43AB-8588-CEC1D06C72B9}</a:tableStyleId>
              </a:tblPr>
              <a:tblGrid>
                <a:gridCol w="1334634">
                  <a:extLst>
                    <a:ext uri="{9D8B030D-6E8A-4147-A177-3AD203B41FA5}">
                      <a16:colId xmlns:a16="http://schemas.microsoft.com/office/drawing/2014/main" val="1822956019"/>
                    </a:ext>
                  </a:extLst>
                </a:gridCol>
                <a:gridCol w="1334634">
                  <a:extLst>
                    <a:ext uri="{9D8B030D-6E8A-4147-A177-3AD203B41FA5}">
                      <a16:colId xmlns:a16="http://schemas.microsoft.com/office/drawing/2014/main" val="2647533621"/>
                    </a:ext>
                  </a:extLst>
                </a:gridCol>
                <a:gridCol w="1756046">
                  <a:extLst>
                    <a:ext uri="{9D8B030D-6E8A-4147-A177-3AD203B41FA5}">
                      <a16:colId xmlns:a16="http://schemas.microsoft.com/office/drawing/2014/main" val="562874514"/>
                    </a:ext>
                  </a:extLst>
                </a:gridCol>
              </a:tblGrid>
              <a:tr h="447675">
                <a:tc>
                  <a:txBody>
                    <a:bodyPr/>
                    <a:lstStyle/>
                    <a:p>
                      <a:pPr marL="250825" indent="15875" algn="just">
                        <a:spcAft>
                          <a:spcPts val="0"/>
                        </a:spcAft>
                      </a:pPr>
                      <a:r>
                        <a:rPr lang="es-ES" sz="1200" dirty="0">
                          <a:effectLst/>
                        </a:rPr>
                        <a:t>Controlador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S" sz="1200" dirty="0">
                          <a:effectLst/>
                        </a:rPr>
                        <a:t>Muestras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S" sz="1200" dirty="0">
                          <a:effectLst/>
                        </a:rPr>
                        <a:t>Tiempo de establecimiento</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7390918"/>
                  </a:ext>
                </a:extLst>
              </a:tr>
              <a:tr h="335756">
                <a:tc>
                  <a:txBody>
                    <a:bodyPr/>
                    <a:lstStyle/>
                    <a:p>
                      <a:pPr marL="250825" indent="15875" algn="just">
                        <a:spcAft>
                          <a:spcPts val="0"/>
                        </a:spcAft>
                      </a:pPr>
                      <a:r>
                        <a:rPr lang="es-ES" sz="1200" dirty="0">
                          <a:effectLst/>
                        </a:rPr>
                        <a:t>PID Estándar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23</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2.3 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33279"/>
                  </a:ext>
                </a:extLst>
              </a:tr>
              <a:tr h="447675">
                <a:tc>
                  <a:txBody>
                    <a:bodyPr/>
                    <a:lstStyle/>
                    <a:p>
                      <a:pPr marL="250825" indent="15875" algn="just">
                        <a:spcAft>
                          <a:spcPts val="0"/>
                        </a:spcAft>
                      </a:pPr>
                      <a:r>
                        <a:rPr lang="es-ES" sz="1200" dirty="0">
                          <a:effectLst/>
                        </a:rPr>
                        <a:t>Algoritmos Genéticos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27</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2.7 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7923429"/>
                  </a:ext>
                </a:extLst>
              </a:tr>
              <a:tr h="447675">
                <a:tc>
                  <a:txBody>
                    <a:bodyPr/>
                    <a:lstStyle/>
                    <a:p>
                      <a:pPr marL="250825" indent="15875" algn="just">
                        <a:spcAft>
                          <a:spcPts val="0"/>
                        </a:spcAft>
                      </a:pPr>
                      <a:r>
                        <a:rPr lang="es-ES" sz="1200" dirty="0">
                          <a:effectLst/>
                        </a:rPr>
                        <a:t>Colonia de Hormigas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27</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2.7 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5882047"/>
                  </a:ext>
                </a:extLst>
              </a:tr>
              <a:tr h="447675">
                <a:tc>
                  <a:txBody>
                    <a:bodyPr/>
                    <a:lstStyle/>
                    <a:p>
                      <a:pPr marL="250825" indent="15875" algn="just">
                        <a:spcAft>
                          <a:spcPts val="0"/>
                        </a:spcAft>
                      </a:pPr>
                      <a:r>
                        <a:rPr lang="es-ES" sz="1200" dirty="0" err="1">
                          <a:effectLst/>
                        </a:rPr>
                        <a:t>Cuckoo</a:t>
                      </a:r>
                      <a:r>
                        <a:rPr lang="es-ES" sz="1200" dirty="0">
                          <a:effectLst/>
                        </a:rPr>
                        <a:t> </a:t>
                      </a:r>
                      <a:r>
                        <a:rPr lang="es-ES" sz="1200" dirty="0" err="1">
                          <a:effectLst/>
                        </a:rPr>
                        <a:t>Search</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24</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dirty="0">
                          <a:effectLst/>
                        </a:rPr>
                        <a:t>2.4 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43399708"/>
                  </a:ext>
                </a:extLst>
              </a:tr>
            </a:tbl>
          </a:graphicData>
        </a:graphic>
      </p:graphicFrame>
      <p:pic>
        <p:nvPicPr>
          <p:cNvPr id="10" name="Imagen 9" descr="C:\Users\Daniel\AppData\Local\Temp\Rar$DR35.386\fig 56.eps"/>
          <p:cNvPicPr/>
          <p:nvPr/>
        </p:nvPicPr>
        <p:blipFill rotWithShape="1">
          <a:blip r:embed="rId4" cstate="print"/>
          <a:srcRect l="7842" t="3080" r="7585" b="3908"/>
          <a:stretch/>
        </p:blipFill>
        <p:spPr bwMode="auto">
          <a:xfrm>
            <a:off x="6550467" y="1783069"/>
            <a:ext cx="4409634" cy="2395231"/>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245876471"/>
              </p:ext>
            </p:extLst>
          </p:nvPr>
        </p:nvGraphicFramePr>
        <p:xfrm>
          <a:off x="6550467" y="4517030"/>
          <a:ext cx="4425314" cy="2161356"/>
        </p:xfrm>
        <a:graphic>
          <a:graphicData uri="http://schemas.openxmlformats.org/drawingml/2006/table">
            <a:tbl>
              <a:tblPr firstRow="1" firstCol="1" bandRow="1">
                <a:tableStyleId>{073A0DAA-6AF3-43AB-8588-CEC1D06C72B9}</a:tableStyleId>
              </a:tblPr>
              <a:tblGrid>
                <a:gridCol w="1334532">
                  <a:extLst>
                    <a:ext uri="{9D8B030D-6E8A-4147-A177-3AD203B41FA5}">
                      <a16:colId xmlns:a16="http://schemas.microsoft.com/office/drawing/2014/main" val="3690033896"/>
                    </a:ext>
                  </a:extLst>
                </a:gridCol>
                <a:gridCol w="1334532">
                  <a:extLst>
                    <a:ext uri="{9D8B030D-6E8A-4147-A177-3AD203B41FA5}">
                      <a16:colId xmlns:a16="http://schemas.microsoft.com/office/drawing/2014/main" val="4240349345"/>
                    </a:ext>
                  </a:extLst>
                </a:gridCol>
                <a:gridCol w="1756250">
                  <a:extLst>
                    <a:ext uri="{9D8B030D-6E8A-4147-A177-3AD203B41FA5}">
                      <a16:colId xmlns:a16="http://schemas.microsoft.com/office/drawing/2014/main" val="3093301746"/>
                    </a:ext>
                  </a:extLst>
                </a:gridCol>
              </a:tblGrid>
              <a:tr h="360865">
                <a:tc>
                  <a:txBody>
                    <a:bodyPr/>
                    <a:lstStyle/>
                    <a:p>
                      <a:pPr marL="250825" indent="15875" algn="just">
                        <a:spcAft>
                          <a:spcPts val="0"/>
                        </a:spcAft>
                      </a:pPr>
                      <a:r>
                        <a:rPr lang="es-ES" sz="1200" dirty="0">
                          <a:effectLst/>
                        </a:rPr>
                        <a:t>Controlador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S" sz="1200" dirty="0">
                          <a:effectLst/>
                        </a:rPr>
                        <a:t>Muestras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S" sz="1200" dirty="0">
                          <a:effectLst/>
                        </a:rPr>
                        <a:t>Tiempo de establecimiento</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7265538"/>
                  </a:ext>
                </a:extLst>
              </a:tr>
              <a:tr h="358683">
                <a:tc>
                  <a:txBody>
                    <a:bodyPr/>
                    <a:lstStyle/>
                    <a:p>
                      <a:pPr marL="250825" indent="15875" algn="just">
                        <a:spcAft>
                          <a:spcPts val="0"/>
                        </a:spcAft>
                      </a:pPr>
                      <a:r>
                        <a:rPr lang="es-ES" sz="1200" dirty="0">
                          <a:effectLst/>
                        </a:rPr>
                        <a:t>PID Estándar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76</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7.6 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1741604"/>
                  </a:ext>
                </a:extLst>
              </a:tr>
              <a:tr h="538024">
                <a:tc>
                  <a:txBody>
                    <a:bodyPr/>
                    <a:lstStyle/>
                    <a:p>
                      <a:pPr marL="250825" indent="15875" algn="just">
                        <a:spcAft>
                          <a:spcPts val="0"/>
                        </a:spcAft>
                      </a:pPr>
                      <a:r>
                        <a:rPr lang="es-ES" sz="1200" dirty="0">
                          <a:effectLst/>
                        </a:rPr>
                        <a:t>Algoritmos Genéticos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38</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3.8 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5091061"/>
                  </a:ext>
                </a:extLst>
              </a:tr>
              <a:tr h="538024">
                <a:tc>
                  <a:txBody>
                    <a:bodyPr/>
                    <a:lstStyle/>
                    <a:p>
                      <a:pPr marL="250825" indent="15875" algn="just">
                        <a:spcAft>
                          <a:spcPts val="0"/>
                        </a:spcAft>
                      </a:pPr>
                      <a:r>
                        <a:rPr lang="es-ES" sz="1200" dirty="0">
                          <a:effectLst/>
                        </a:rPr>
                        <a:t>Colonia de Hormigas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38</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3.8 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31879"/>
                  </a:ext>
                </a:extLst>
              </a:tr>
              <a:tr h="360865">
                <a:tc>
                  <a:txBody>
                    <a:bodyPr/>
                    <a:lstStyle/>
                    <a:p>
                      <a:pPr marL="250825" indent="15875" algn="just">
                        <a:spcAft>
                          <a:spcPts val="0"/>
                        </a:spcAft>
                      </a:pPr>
                      <a:r>
                        <a:rPr lang="es-ES" sz="1200" dirty="0" err="1">
                          <a:effectLst/>
                        </a:rPr>
                        <a:t>Cuckoo</a:t>
                      </a:r>
                      <a:r>
                        <a:rPr lang="es-ES" sz="1200" dirty="0">
                          <a:effectLst/>
                        </a:rPr>
                        <a:t> </a:t>
                      </a:r>
                      <a:r>
                        <a:rPr lang="es-ES" sz="1200" dirty="0" err="1">
                          <a:effectLst/>
                        </a:rPr>
                        <a:t>Search</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34</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dirty="0">
                          <a:effectLst/>
                        </a:rPr>
                        <a:t>3.4 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5894333"/>
                  </a:ext>
                </a:extLst>
              </a:tr>
            </a:tbl>
          </a:graphicData>
        </a:graphic>
      </p:graphicFrame>
    </p:spTree>
    <p:extLst>
      <p:ext uri="{BB962C8B-B14F-4D97-AF65-F5344CB8AC3E}">
        <p14:creationId xmlns:p14="http://schemas.microsoft.com/office/powerpoint/2010/main" val="30291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Comparación de </a:t>
            </a:r>
            <a:r>
              <a:rPr lang="es-ES" sz="2400" b="1" dirty="0" smtClean="0">
                <a:latin typeface="Times New Roman" panose="02020603050405020304" pitchFamily="18" charset="0"/>
              </a:rPr>
              <a:t>resultados medidos</a:t>
            </a:r>
            <a:endParaRPr lang="es-ES" sz="2400" b="1" dirty="0" smtClean="0">
              <a:latin typeface="Times New Roman" panose="02020603050405020304" pitchFamily="18" charset="0"/>
            </a:endParaRPr>
          </a:p>
        </p:txBody>
      </p:sp>
      <p:pic>
        <p:nvPicPr>
          <p:cNvPr id="8" name="Imagen 7" descr="C:\Users\Daniel\AppData\Local\Temp\Rar$DR35.583\fig 57.eps"/>
          <p:cNvPicPr/>
          <p:nvPr/>
        </p:nvPicPr>
        <p:blipFill rotWithShape="1">
          <a:blip r:embed="rId3" cstate="print"/>
          <a:srcRect l="8610" t="3045" r="6817" b="3505"/>
          <a:stretch/>
        </p:blipFill>
        <p:spPr bwMode="auto">
          <a:xfrm>
            <a:off x="1907857" y="1660524"/>
            <a:ext cx="8499418" cy="4562476"/>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66780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Comparación de resultados</a:t>
            </a:r>
          </a:p>
        </p:txBody>
      </p:sp>
      <p:pic>
        <p:nvPicPr>
          <p:cNvPr id="6" name="Imagen 5" descr="C:\Users\Daniel\AppData\Local\Temp\Rar$DR36.107\fig 58.eps"/>
          <p:cNvPicPr/>
          <p:nvPr/>
        </p:nvPicPr>
        <p:blipFill rotWithShape="1">
          <a:blip r:embed="rId3" cstate="print"/>
          <a:srcRect l="8457" t="2739" r="6498" b="3493"/>
          <a:stretch/>
        </p:blipFill>
        <p:spPr bwMode="auto">
          <a:xfrm>
            <a:off x="2542540" y="1698486"/>
            <a:ext cx="6469062" cy="3127365"/>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4069580493"/>
              </p:ext>
            </p:extLst>
          </p:nvPr>
        </p:nvGraphicFramePr>
        <p:xfrm>
          <a:off x="2542540" y="5079998"/>
          <a:ext cx="6469062" cy="1384302"/>
        </p:xfrm>
        <a:graphic>
          <a:graphicData uri="http://schemas.openxmlformats.org/drawingml/2006/table">
            <a:tbl>
              <a:tblPr firstRow="1" firstCol="1" bandRow="1">
                <a:tableStyleId>{073A0DAA-6AF3-43AB-8588-CEC1D06C72B9}</a:tableStyleId>
              </a:tblPr>
              <a:tblGrid>
                <a:gridCol w="2164501">
                  <a:extLst>
                    <a:ext uri="{9D8B030D-6E8A-4147-A177-3AD203B41FA5}">
                      <a16:colId xmlns:a16="http://schemas.microsoft.com/office/drawing/2014/main" val="1331233943"/>
                    </a:ext>
                  </a:extLst>
                </a:gridCol>
                <a:gridCol w="2145811">
                  <a:extLst>
                    <a:ext uri="{9D8B030D-6E8A-4147-A177-3AD203B41FA5}">
                      <a16:colId xmlns:a16="http://schemas.microsoft.com/office/drawing/2014/main" val="3785517450"/>
                    </a:ext>
                  </a:extLst>
                </a:gridCol>
                <a:gridCol w="2158750">
                  <a:extLst>
                    <a:ext uri="{9D8B030D-6E8A-4147-A177-3AD203B41FA5}">
                      <a16:colId xmlns:a16="http://schemas.microsoft.com/office/drawing/2014/main" val="1771147390"/>
                    </a:ext>
                  </a:extLst>
                </a:gridCol>
              </a:tblGrid>
              <a:tr h="461434">
                <a:tc>
                  <a:txBody>
                    <a:bodyPr/>
                    <a:lstStyle/>
                    <a:p>
                      <a:pPr marL="250825" indent="15875" algn="ctr">
                        <a:spcAft>
                          <a:spcPts val="0"/>
                        </a:spcAft>
                      </a:pPr>
                      <a:r>
                        <a:rPr lang="es-ES" sz="1200" dirty="0">
                          <a:effectLst/>
                        </a:rPr>
                        <a:t>Controlador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dirty="0">
                          <a:effectLst/>
                        </a:rPr>
                        <a:t>Voltaje máximo [v]</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Porcentaje de sobrelongación</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1230306"/>
                  </a:ext>
                </a:extLst>
              </a:tr>
              <a:tr h="230717">
                <a:tc>
                  <a:txBody>
                    <a:bodyPr/>
                    <a:lstStyle/>
                    <a:p>
                      <a:pPr marL="250825" indent="15875" algn="ctr">
                        <a:spcAft>
                          <a:spcPts val="0"/>
                        </a:spcAft>
                      </a:pPr>
                      <a:r>
                        <a:rPr lang="es-ES" sz="1200" dirty="0">
                          <a:effectLst/>
                        </a:rPr>
                        <a:t>PID</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1.261</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26.1%</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6356758"/>
                  </a:ext>
                </a:extLst>
              </a:tr>
              <a:tr h="230717">
                <a:tc>
                  <a:txBody>
                    <a:bodyPr/>
                    <a:lstStyle/>
                    <a:p>
                      <a:pPr marL="250825" indent="15875" algn="ctr">
                        <a:spcAft>
                          <a:spcPts val="0"/>
                        </a:spcAft>
                      </a:pPr>
                      <a:r>
                        <a:rPr lang="es-ES" sz="1200" dirty="0">
                          <a:effectLst/>
                        </a:rPr>
                        <a:t>Algoritmos Genéticos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1.064</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6.4%</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5587300"/>
                  </a:ext>
                </a:extLst>
              </a:tr>
              <a:tr h="230717">
                <a:tc>
                  <a:txBody>
                    <a:bodyPr/>
                    <a:lstStyle/>
                    <a:p>
                      <a:pPr marL="250825" indent="15875" algn="ctr">
                        <a:spcAft>
                          <a:spcPts val="0"/>
                        </a:spcAft>
                      </a:pPr>
                      <a:r>
                        <a:rPr lang="es-ES" sz="1200" dirty="0">
                          <a:effectLst/>
                        </a:rPr>
                        <a:t>Colonia de hormigas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1.061</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6.1%</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0929842"/>
                  </a:ext>
                </a:extLst>
              </a:tr>
              <a:tr h="230717">
                <a:tc>
                  <a:txBody>
                    <a:bodyPr/>
                    <a:lstStyle/>
                    <a:p>
                      <a:pPr marL="250825" indent="15875" algn="ctr">
                        <a:spcAft>
                          <a:spcPts val="0"/>
                        </a:spcAft>
                      </a:pPr>
                      <a:r>
                        <a:rPr lang="es-ES" sz="1200" dirty="0" err="1">
                          <a:effectLst/>
                        </a:rPr>
                        <a:t>Cuckoo</a:t>
                      </a:r>
                      <a:r>
                        <a:rPr lang="es-ES" sz="1200" dirty="0">
                          <a:effectLst/>
                        </a:rPr>
                        <a:t> </a:t>
                      </a:r>
                      <a:r>
                        <a:rPr lang="es-ES" sz="1200" dirty="0" err="1">
                          <a:effectLst/>
                        </a:rPr>
                        <a:t>Search</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effectLst/>
                        </a:rPr>
                        <a:t>1.039</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dirty="0">
                          <a:effectLst/>
                        </a:rPr>
                        <a:t>3.9%</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0795717"/>
                  </a:ext>
                </a:extLst>
              </a:tr>
            </a:tbl>
          </a:graphicData>
        </a:graphic>
      </p:graphicFrame>
    </p:spTree>
    <p:extLst>
      <p:ext uri="{BB962C8B-B14F-4D97-AF65-F5344CB8AC3E}">
        <p14:creationId xmlns:p14="http://schemas.microsoft.com/office/powerpoint/2010/main" val="39738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Comparación de resultados</a:t>
            </a:r>
          </a:p>
        </p:txBody>
      </p:sp>
      <p:graphicFrame>
        <p:nvGraphicFramePr>
          <p:cNvPr id="2" name="Tabla 1"/>
          <p:cNvGraphicFramePr>
            <a:graphicFrameLocks noGrp="1"/>
          </p:cNvGraphicFramePr>
          <p:nvPr>
            <p:extLst>
              <p:ext uri="{D42A27DB-BD31-4B8C-83A1-F6EECF244321}">
                <p14:modId xmlns:p14="http://schemas.microsoft.com/office/powerpoint/2010/main" val="1063769672"/>
              </p:ext>
            </p:extLst>
          </p:nvPr>
        </p:nvGraphicFramePr>
        <p:xfrm>
          <a:off x="2542540" y="5079998"/>
          <a:ext cx="6469062" cy="1384302"/>
        </p:xfrm>
        <a:graphic>
          <a:graphicData uri="http://schemas.openxmlformats.org/drawingml/2006/table">
            <a:tbl>
              <a:tblPr firstRow="1" firstCol="1" bandRow="1">
                <a:tableStyleId>{073A0DAA-6AF3-43AB-8588-CEC1D06C72B9}</a:tableStyleId>
              </a:tblPr>
              <a:tblGrid>
                <a:gridCol w="2164501">
                  <a:extLst>
                    <a:ext uri="{9D8B030D-6E8A-4147-A177-3AD203B41FA5}">
                      <a16:colId xmlns:a16="http://schemas.microsoft.com/office/drawing/2014/main" val="1331233943"/>
                    </a:ext>
                  </a:extLst>
                </a:gridCol>
                <a:gridCol w="2145811">
                  <a:extLst>
                    <a:ext uri="{9D8B030D-6E8A-4147-A177-3AD203B41FA5}">
                      <a16:colId xmlns:a16="http://schemas.microsoft.com/office/drawing/2014/main" val="3785517450"/>
                    </a:ext>
                  </a:extLst>
                </a:gridCol>
                <a:gridCol w="2158750">
                  <a:extLst>
                    <a:ext uri="{9D8B030D-6E8A-4147-A177-3AD203B41FA5}">
                      <a16:colId xmlns:a16="http://schemas.microsoft.com/office/drawing/2014/main" val="1771147390"/>
                    </a:ext>
                  </a:extLst>
                </a:gridCol>
              </a:tblGrid>
              <a:tr h="461434">
                <a:tc>
                  <a:txBody>
                    <a:bodyPr/>
                    <a:lstStyle/>
                    <a:p>
                      <a:pPr marL="250825" indent="15875" algn="ctr">
                        <a:spcAft>
                          <a:spcPts val="0"/>
                        </a:spcAft>
                      </a:pPr>
                      <a:r>
                        <a:rPr lang="es-ES" sz="1200" dirty="0">
                          <a:effectLst/>
                        </a:rPr>
                        <a:t>Controlador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Muestra</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73025" algn="ctr">
                        <a:spcAft>
                          <a:spcPts val="0"/>
                        </a:spcAft>
                      </a:pPr>
                      <a:r>
                        <a:rPr lang="es-E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Tiempo de establecimiento [s]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1230306"/>
                  </a:ext>
                </a:extLst>
              </a:tr>
              <a:tr h="230717">
                <a:tc>
                  <a:txBody>
                    <a:bodyPr/>
                    <a:lstStyle/>
                    <a:p>
                      <a:pPr marL="250825" indent="15875" algn="ctr">
                        <a:spcAft>
                          <a:spcPts val="0"/>
                        </a:spcAft>
                      </a:pPr>
                      <a:r>
                        <a:rPr lang="es-ES" sz="1200" dirty="0">
                          <a:effectLst/>
                        </a:rPr>
                        <a:t>PID</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6356758"/>
                  </a:ext>
                </a:extLst>
              </a:tr>
              <a:tr h="230717">
                <a:tc>
                  <a:txBody>
                    <a:bodyPr/>
                    <a:lstStyle/>
                    <a:p>
                      <a:pPr marL="250825" indent="15875" algn="ctr">
                        <a:spcAft>
                          <a:spcPts val="0"/>
                        </a:spcAft>
                      </a:pPr>
                      <a:r>
                        <a:rPr lang="es-ES" sz="1200" dirty="0">
                          <a:effectLst/>
                        </a:rPr>
                        <a:t>Algoritmos Genéticos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12.65</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5587300"/>
                  </a:ext>
                </a:extLst>
              </a:tr>
              <a:tr h="230717">
                <a:tc>
                  <a:txBody>
                    <a:bodyPr/>
                    <a:lstStyle/>
                    <a:p>
                      <a:pPr marL="250825" indent="15875" algn="ctr">
                        <a:spcAft>
                          <a:spcPts val="0"/>
                        </a:spcAft>
                      </a:pPr>
                      <a:r>
                        <a:rPr lang="es-ES" sz="1200" dirty="0">
                          <a:effectLst/>
                        </a:rPr>
                        <a:t>Colonia de hormigas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10.95</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0929842"/>
                  </a:ext>
                </a:extLst>
              </a:tr>
              <a:tr h="230717">
                <a:tc>
                  <a:txBody>
                    <a:bodyPr/>
                    <a:lstStyle/>
                    <a:p>
                      <a:pPr marL="250825" indent="15875" algn="ctr">
                        <a:spcAft>
                          <a:spcPts val="0"/>
                        </a:spcAft>
                      </a:pPr>
                      <a:r>
                        <a:rPr lang="es-ES" sz="1200" dirty="0" err="1">
                          <a:effectLst/>
                        </a:rPr>
                        <a:t>Cuckoo</a:t>
                      </a:r>
                      <a:r>
                        <a:rPr lang="es-ES" sz="1200" dirty="0">
                          <a:effectLst/>
                        </a:rPr>
                        <a:t> </a:t>
                      </a:r>
                      <a:r>
                        <a:rPr lang="es-ES" sz="1200" dirty="0" err="1">
                          <a:effectLst/>
                        </a:rPr>
                        <a:t>Search</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0795717"/>
                  </a:ext>
                </a:extLst>
              </a:tr>
            </a:tbl>
          </a:graphicData>
        </a:graphic>
      </p:graphicFrame>
      <p:pic>
        <p:nvPicPr>
          <p:cNvPr id="10" name="Imagen 9" descr="C:\Users\Daniel\AppData\Local\Temp\Rar$DR36.054\fig 59.eps"/>
          <p:cNvPicPr/>
          <p:nvPr/>
        </p:nvPicPr>
        <p:blipFill rotWithShape="1">
          <a:blip r:embed="rId3" cstate="print"/>
          <a:srcRect l="8456" t="2738" r="5883" b="2275"/>
          <a:stretch/>
        </p:blipFill>
        <p:spPr bwMode="auto">
          <a:xfrm>
            <a:off x="2542540" y="1698486"/>
            <a:ext cx="6469062" cy="3127365"/>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570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pic>
        <p:nvPicPr>
          <p:cNvPr id="14" name="Imagen 13"/>
          <p:cNvPicPr>
            <a:picLocks noChangeAspect="1"/>
          </p:cNvPicPr>
          <p:nvPr/>
        </p:nvPicPr>
        <p:blipFill>
          <a:blip r:embed="rId4"/>
          <a:stretch>
            <a:fillRect/>
          </a:stretch>
        </p:blipFill>
        <p:spPr>
          <a:xfrm>
            <a:off x="4190165" y="618094"/>
            <a:ext cx="3269430" cy="23116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Imagen 14"/>
          <p:cNvPicPr>
            <a:picLocks noChangeAspect="1"/>
          </p:cNvPicPr>
          <p:nvPr/>
        </p:nvPicPr>
        <p:blipFill>
          <a:blip r:embed="rId5"/>
          <a:stretch>
            <a:fillRect/>
          </a:stretch>
        </p:blipFill>
        <p:spPr>
          <a:xfrm>
            <a:off x="630511" y="3887609"/>
            <a:ext cx="3928042" cy="21245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7063" y="3099335"/>
            <a:ext cx="3214775" cy="21431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ángulo 1"/>
          <p:cNvSpPr/>
          <p:nvPr/>
        </p:nvSpPr>
        <p:spPr>
          <a:xfrm>
            <a:off x="860612" y="758233"/>
            <a:ext cx="2853758" cy="2031325"/>
          </a:xfrm>
          <a:prstGeom prst="rect">
            <a:avLst/>
          </a:prstGeom>
        </p:spPr>
        <p:txBody>
          <a:bodyPr wrap="square">
            <a:spAutoFit/>
          </a:bodyPr>
          <a:lstStyle/>
          <a:p>
            <a:pPr algn="just"/>
            <a:r>
              <a:rPr lang="es-EC" dirty="0" smtClean="0">
                <a:latin typeface="Calibri" panose="020F0502020204030204" pitchFamily="34" charset="0"/>
                <a:ea typeface="Calibri" panose="020F0502020204030204" pitchFamily="34" charset="0"/>
                <a:cs typeface="Times New Roman" panose="02020603050405020304" pitchFamily="18" charset="0"/>
              </a:rPr>
              <a:t>Los </a:t>
            </a:r>
            <a:r>
              <a:rPr lang="es-EC" dirty="0">
                <a:latin typeface="Calibri" panose="020F0502020204030204" pitchFamily="34" charset="0"/>
                <a:ea typeface="Calibri" panose="020F0502020204030204" pitchFamily="34" charset="0"/>
                <a:cs typeface="Times New Roman" panose="02020603050405020304" pitchFamily="18" charset="0"/>
              </a:rPr>
              <a:t>algoritmos evolutivos han logrado convertirse en un tema altamente investigado y </a:t>
            </a:r>
            <a:r>
              <a:rPr lang="es-EC" dirty="0" smtClean="0">
                <a:latin typeface="Calibri" panose="020F0502020204030204" pitchFamily="34" charset="0"/>
                <a:ea typeface="Calibri" panose="020F0502020204030204" pitchFamily="34" charset="0"/>
                <a:cs typeface="Times New Roman" panose="02020603050405020304" pitchFamily="18" charset="0"/>
              </a:rPr>
              <a:t>utilizado ya que son robustos y pueden </a:t>
            </a:r>
            <a:r>
              <a:rPr lang="es-EC" dirty="0" smtClean="0"/>
              <a:t>utilizarse </a:t>
            </a:r>
            <a:r>
              <a:rPr lang="es-EC" dirty="0"/>
              <a:t>para complementar otros métodos</a:t>
            </a:r>
            <a:endParaRPr lang="en-US" dirty="0"/>
          </a:p>
        </p:txBody>
      </p:sp>
      <p:sp>
        <p:nvSpPr>
          <p:cNvPr id="5" name="Rectángulo 4"/>
          <p:cNvSpPr/>
          <p:nvPr/>
        </p:nvSpPr>
        <p:spPr>
          <a:xfrm>
            <a:off x="4893688" y="3887609"/>
            <a:ext cx="2749058" cy="2031325"/>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cs typeface="Times New Roman" panose="02020603050405020304" pitchFamily="18" charset="0"/>
              </a:rPr>
              <a:t>I</a:t>
            </a:r>
            <a:r>
              <a:rPr lang="es-EC" dirty="0" smtClean="0">
                <a:latin typeface="Calibri" panose="020F0502020204030204" pitchFamily="34" charset="0"/>
                <a:ea typeface="Calibri" panose="020F0502020204030204" pitchFamily="34" charset="0"/>
                <a:cs typeface="Times New Roman" panose="02020603050405020304" pitchFamily="18" charset="0"/>
              </a:rPr>
              <a:t>nspirado </a:t>
            </a:r>
            <a:r>
              <a:rPr lang="es-EC" dirty="0">
                <a:latin typeface="Calibri" panose="020F0502020204030204" pitchFamily="34" charset="0"/>
                <a:ea typeface="Calibri" panose="020F0502020204030204" pitchFamily="34" charset="0"/>
                <a:cs typeface="Times New Roman" panose="02020603050405020304" pitchFamily="18" charset="0"/>
              </a:rPr>
              <a:t>en la capacidad de las hormigas para encontrar la ruta más corta entre la fuente de alimentación y su nido, en base a la cooperación de toda la colonia</a:t>
            </a:r>
            <a:endParaRPr lang="en-US" dirty="0"/>
          </a:p>
        </p:txBody>
      </p:sp>
      <p:sp>
        <p:nvSpPr>
          <p:cNvPr id="6" name="Rectángulo 5"/>
          <p:cNvSpPr/>
          <p:nvPr/>
        </p:nvSpPr>
        <p:spPr>
          <a:xfrm>
            <a:off x="7935390" y="896732"/>
            <a:ext cx="3257266" cy="1754326"/>
          </a:xfrm>
          <a:prstGeom prst="rect">
            <a:avLst/>
          </a:prstGeom>
        </p:spPr>
        <p:txBody>
          <a:bodyPr wrap="square">
            <a:spAutoFit/>
          </a:bodyPr>
          <a:lstStyle/>
          <a:p>
            <a:pPr algn="just"/>
            <a:r>
              <a:rPr lang="es-EC" dirty="0" smtClean="0">
                <a:latin typeface="Calibri" panose="020F0502020204030204" pitchFamily="34" charset="0"/>
                <a:ea typeface="Calibri" panose="020F0502020204030204" pitchFamily="34" charset="0"/>
                <a:cs typeface="Times New Roman" panose="02020603050405020304" pitchFamily="18" charset="0"/>
              </a:rPr>
              <a:t>Inspirada </a:t>
            </a:r>
            <a:r>
              <a:rPr lang="es-EC" dirty="0">
                <a:latin typeface="Calibri" panose="020F0502020204030204" pitchFamily="34" charset="0"/>
                <a:ea typeface="Calibri" panose="020F0502020204030204" pitchFamily="34" charset="0"/>
                <a:cs typeface="Times New Roman" panose="02020603050405020304" pitchFamily="18" charset="0"/>
              </a:rPr>
              <a:t>en el estilo de vida de </a:t>
            </a:r>
            <a:r>
              <a:rPr lang="es-EC" dirty="0" smtClean="0">
                <a:latin typeface="Calibri" panose="020F0502020204030204" pitchFamily="34" charset="0"/>
                <a:ea typeface="Calibri" panose="020F0502020204030204" pitchFamily="34" charset="0"/>
                <a:cs typeface="Times New Roman" panose="02020603050405020304" pitchFamily="18" charset="0"/>
              </a:rPr>
              <a:t>un ave parasitaria llamada </a:t>
            </a:r>
            <a:r>
              <a:rPr lang="es-EC" dirty="0">
                <a:latin typeface="Calibri" panose="020F0502020204030204" pitchFamily="34" charset="0"/>
                <a:ea typeface="Calibri" panose="020F0502020204030204" pitchFamily="34" charset="0"/>
                <a:cs typeface="Times New Roman" panose="02020603050405020304" pitchFamily="18" charset="0"/>
              </a:rPr>
              <a:t>cuco, </a:t>
            </a:r>
            <a:r>
              <a:rPr lang="es-EC" dirty="0" smtClean="0">
                <a:latin typeface="Calibri" panose="020F0502020204030204" pitchFamily="34" charset="0"/>
                <a:ea typeface="Calibri" panose="020F0502020204030204" pitchFamily="34" charset="0"/>
                <a:cs typeface="Times New Roman" panose="02020603050405020304" pitchFamily="18" charset="0"/>
              </a:rPr>
              <a:t>conocidos por depositar </a:t>
            </a:r>
            <a:r>
              <a:rPr lang="es-EC" dirty="0">
                <a:latin typeface="Calibri" panose="020F0502020204030204" pitchFamily="34" charset="0"/>
                <a:ea typeface="Calibri" panose="020F0502020204030204" pitchFamily="34" charset="0"/>
                <a:cs typeface="Times New Roman" panose="02020603050405020304" pitchFamily="18" charset="0"/>
              </a:rPr>
              <a:t>sus huevos en nidos </a:t>
            </a:r>
            <a:r>
              <a:rPr lang="es-EC" dirty="0" smtClean="0">
                <a:latin typeface="Calibri" panose="020F0502020204030204" pitchFamily="34" charset="0"/>
                <a:ea typeface="Calibri" panose="020F0502020204030204" pitchFamily="34" charset="0"/>
                <a:cs typeface="Times New Roman" panose="02020603050405020304" pitchFamily="18" charset="0"/>
              </a:rPr>
              <a:t>ajenos para que otras especies se encarguen de la crianza de sus polluelos</a:t>
            </a:r>
            <a:endParaRPr lang="en-US" dirty="0"/>
          </a:p>
        </p:txBody>
      </p:sp>
    </p:spTree>
    <p:extLst>
      <p:ext uri="{BB962C8B-B14F-4D97-AF65-F5344CB8AC3E}">
        <p14:creationId xmlns:p14="http://schemas.microsoft.com/office/powerpoint/2010/main" val="30354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Análisis de resultados simulados</a:t>
            </a:r>
          </a:p>
        </p:txBody>
      </p:sp>
      <p:graphicFrame>
        <p:nvGraphicFramePr>
          <p:cNvPr id="5" name="Tabla 4"/>
          <p:cNvGraphicFramePr>
            <a:graphicFrameLocks noGrp="1"/>
          </p:cNvGraphicFramePr>
          <p:nvPr>
            <p:extLst>
              <p:ext uri="{D42A27DB-BD31-4B8C-83A1-F6EECF244321}">
                <p14:modId xmlns:p14="http://schemas.microsoft.com/office/powerpoint/2010/main" val="1212544225"/>
              </p:ext>
            </p:extLst>
          </p:nvPr>
        </p:nvGraphicFramePr>
        <p:xfrm>
          <a:off x="710451" y="2114371"/>
          <a:ext cx="11042277" cy="3003436"/>
        </p:xfrm>
        <a:graphic>
          <a:graphicData uri="http://schemas.openxmlformats.org/drawingml/2006/table">
            <a:tbl>
              <a:tblPr firstRow="1" firstCol="1" bandRow="1">
                <a:tableStyleId>{073A0DAA-6AF3-43AB-8588-CEC1D06C72B9}</a:tableStyleId>
              </a:tblPr>
              <a:tblGrid>
                <a:gridCol w="1476415">
                  <a:extLst>
                    <a:ext uri="{9D8B030D-6E8A-4147-A177-3AD203B41FA5}">
                      <a16:colId xmlns:a16="http://schemas.microsoft.com/office/drawing/2014/main" val="1080647117"/>
                    </a:ext>
                  </a:extLst>
                </a:gridCol>
                <a:gridCol w="2039893">
                  <a:extLst>
                    <a:ext uri="{9D8B030D-6E8A-4147-A177-3AD203B41FA5}">
                      <a16:colId xmlns:a16="http://schemas.microsoft.com/office/drawing/2014/main" val="1243168035"/>
                    </a:ext>
                  </a:extLst>
                </a:gridCol>
                <a:gridCol w="1467952">
                  <a:extLst>
                    <a:ext uri="{9D8B030D-6E8A-4147-A177-3AD203B41FA5}">
                      <a16:colId xmlns:a16="http://schemas.microsoft.com/office/drawing/2014/main" val="3883028685"/>
                    </a:ext>
                  </a:extLst>
                </a:gridCol>
                <a:gridCol w="1350659">
                  <a:extLst>
                    <a:ext uri="{9D8B030D-6E8A-4147-A177-3AD203B41FA5}">
                      <a16:colId xmlns:a16="http://schemas.microsoft.com/office/drawing/2014/main" val="4092224875"/>
                    </a:ext>
                  </a:extLst>
                </a:gridCol>
                <a:gridCol w="1772666">
                  <a:extLst>
                    <a:ext uri="{9D8B030D-6E8A-4147-A177-3AD203B41FA5}">
                      <a16:colId xmlns:a16="http://schemas.microsoft.com/office/drawing/2014/main" val="1257483715"/>
                    </a:ext>
                  </a:extLst>
                </a:gridCol>
                <a:gridCol w="1482461">
                  <a:extLst>
                    <a:ext uri="{9D8B030D-6E8A-4147-A177-3AD203B41FA5}">
                      <a16:colId xmlns:a16="http://schemas.microsoft.com/office/drawing/2014/main" val="3274510264"/>
                    </a:ext>
                  </a:extLst>
                </a:gridCol>
                <a:gridCol w="1452231">
                  <a:extLst>
                    <a:ext uri="{9D8B030D-6E8A-4147-A177-3AD203B41FA5}">
                      <a16:colId xmlns:a16="http://schemas.microsoft.com/office/drawing/2014/main" val="2074199867"/>
                    </a:ext>
                  </a:extLst>
                </a:gridCol>
              </a:tblGrid>
              <a:tr h="1005347">
                <a:tc>
                  <a:txBody>
                    <a:bodyPr/>
                    <a:lstStyle/>
                    <a:p>
                      <a:pPr marL="250825" indent="15875" algn="l">
                        <a:lnSpc>
                          <a:spcPct val="100000"/>
                        </a:lnSpc>
                        <a:spcBef>
                          <a:spcPts val="1800"/>
                        </a:spcBef>
                        <a:spcAft>
                          <a:spcPts val="0"/>
                        </a:spcAft>
                      </a:pPr>
                      <a:r>
                        <a:rPr lang="es-EC" sz="1800" dirty="0">
                          <a:effectLst/>
                        </a:rPr>
                        <a:t>Método de sintoniza-</a:t>
                      </a:r>
                      <a:r>
                        <a:rPr lang="es-EC" sz="1800" dirty="0" err="1">
                          <a:effectLst/>
                        </a:rPr>
                        <a:t>ción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Tiempo de establecimiento medido [s]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Porcentaje de sobrelongación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Tamaño de la población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Generaciones para alcanzar el mejor resultado</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Número máximo de iteraciones realizadas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Tiempo de simulación medido</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extLst>
                  <a:ext uri="{0D108BD9-81ED-4DB2-BD59-A6C34878D82A}">
                    <a16:rowId xmlns:a16="http://schemas.microsoft.com/office/drawing/2014/main" val="717758638"/>
                  </a:ext>
                </a:extLst>
              </a:tr>
              <a:tr h="524435">
                <a:tc>
                  <a:txBody>
                    <a:bodyPr/>
                    <a:lstStyle/>
                    <a:p>
                      <a:pPr marL="250825" indent="15875" algn="l">
                        <a:lnSpc>
                          <a:spcPct val="100000"/>
                        </a:lnSpc>
                        <a:spcBef>
                          <a:spcPts val="1800"/>
                        </a:spcBef>
                        <a:spcAft>
                          <a:spcPts val="0"/>
                        </a:spcAft>
                      </a:pPr>
                      <a:r>
                        <a:rPr lang="es-EC" sz="1800" dirty="0">
                          <a:effectLst/>
                        </a:rPr>
                        <a:t>Algoritmos genéticos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6.26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20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24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50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73025" algn="l">
                        <a:lnSpc>
                          <a:spcPct val="100000"/>
                        </a:lnSpc>
                        <a:spcBef>
                          <a:spcPts val="1800"/>
                        </a:spcBef>
                        <a:spcAft>
                          <a:spcPts val="0"/>
                        </a:spcAft>
                      </a:pPr>
                      <a:r>
                        <a:rPr lang="es-EC" sz="1800" dirty="0">
                          <a:effectLst/>
                        </a:rPr>
                        <a:t>157.88</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extLst>
                  <a:ext uri="{0D108BD9-81ED-4DB2-BD59-A6C34878D82A}">
                    <a16:rowId xmlns:a16="http://schemas.microsoft.com/office/drawing/2014/main" val="3970860458"/>
                  </a:ext>
                </a:extLst>
              </a:tr>
              <a:tr h="524436">
                <a:tc>
                  <a:txBody>
                    <a:bodyPr/>
                    <a:lstStyle/>
                    <a:p>
                      <a:pPr marL="250825" indent="15875" algn="l">
                        <a:lnSpc>
                          <a:spcPct val="100000"/>
                        </a:lnSpc>
                        <a:spcBef>
                          <a:spcPts val="1800"/>
                        </a:spcBef>
                        <a:spcAft>
                          <a:spcPts val="0"/>
                        </a:spcAft>
                      </a:pPr>
                      <a:r>
                        <a:rPr lang="es-EC" sz="1800" dirty="0">
                          <a:effectLst/>
                        </a:rPr>
                        <a:t>Colonia de hormigas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5.88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20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23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50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59.93</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extLst>
                  <a:ext uri="{0D108BD9-81ED-4DB2-BD59-A6C34878D82A}">
                    <a16:rowId xmlns:a16="http://schemas.microsoft.com/office/drawing/2014/main" val="2045524200"/>
                  </a:ext>
                </a:extLst>
              </a:tr>
              <a:tr h="808876">
                <a:tc>
                  <a:txBody>
                    <a:bodyPr/>
                    <a:lstStyle/>
                    <a:p>
                      <a:pPr marL="250825" indent="15875" algn="l">
                        <a:lnSpc>
                          <a:spcPct val="100000"/>
                        </a:lnSpc>
                        <a:spcBef>
                          <a:spcPts val="1800"/>
                        </a:spcBef>
                        <a:spcAft>
                          <a:spcPts val="0"/>
                        </a:spcAft>
                      </a:pPr>
                      <a:r>
                        <a:rPr lang="es-EC" sz="1800" dirty="0" err="1">
                          <a:effectLst/>
                        </a:rPr>
                        <a:t>Cuckoo</a:t>
                      </a:r>
                      <a:r>
                        <a:rPr lang="es-EC" sz="1800" dirty="0">
                          <a:effectLst/>
                        </a:rPr>
                        <a:t> </a:t>
                      </a:r>
                      <a:r>
                        <a:rPr lang="es-EC" sz="1800" dirty="0" err="1">
                          <a:effectLst/>
                        </a:rPr>
                        <a:t>Search</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4.96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20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24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2095" indent="450215" algn="l">
                        <a:lnSpc>
                          <a:spcPct val="100000"/>
                        </a:lnSpc>
                        <a:spcBef>
                          <a:spcPts val="1800"/>
                        </a:spcBef>
                        <a:spcAft>
                          <a:spcPts val="0"/>
                        </a:spcAft>
                      </a:pPr>
                      <a:r>
                        <a:rPr lang="es-EC" sz="1800">
                          <a:effectLst/>
                        </a:rPr>
                        <a:t>50</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tc>
                  <a:txBody>
                    <a:bodyPr/>
                    <a:lstStyle/>
                    <a:p>
                      <a:pPr marL="250825" indent="15875" algn="l">
                        <a:lnSpc>
                          <a:spcPct val="100000"/>
                        </a:lnSpc>
                        <a:spcBef>
                          <a:spcPts val="1800"/>
                        </a:spcBef>
                        <a:spcAft>
                          <a:spcPts val="0"/>
                        </a:spcAft>
                      </a:pPr>
                      <a:r>
                        <a:rPr lang="es-EC" sz="1800" dirty="0">
                          <a:effectLst/>
                        </a:rPr>
                        <a:t>104.92</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55" marR="34055" marT="0" marB="0"/>
                </a:tc>
                <a:extLst>
                  <a:ext uri="{0D108BD9-81ED-4DB2-BD59-A6C34878D82A}">
                    <a16:rowId xmlns:a16="http://schemas.microsoft.com/office/drawing/2014/main" val="1677068590"/>
                  </a:ext>
                </a:extLst>
              </a:tr>
            </a:tbl>
          </a:graphicData>
        </a:graphic>
      </p:graphicFrame>
    </p:spTree>
    <p:extLst>
      <p:ext uri="{BB962C8B-B14F-4D97-AF65-F5344CB8AC3E}">
        <p14:creationId xmlns:p14="http://schemas.microsoft.com/office/powerpoint/2010/main" val="3972383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a:latin typeface="Times New Roman" panose="02020603050405020304" pitchFamily="18" charset="0"/>
              </a:rPr>
              <a:t>Análisis de resultados simulados</a:t>
            </a:r>
          </a:p>
        </p:txBody>
      </p:sp>
      <p:graphicFrame>
        <p:nvGraphicFramePr>
          <p:cNvPr id="2" name="Tabla 1"/>
          <p:cNvGraphicFramePr>
            <a:graphicFrameLocks noGrp="1"/>
          </p:cNvGraphicFramePr>
          <p:nvPr>
            <p:extLst>
              <p:ext uri="{D42A27DB-BD31-4B8C-83A1-F6EECF244321}">
                <p14:modId xmlns:p14="http://schemas.microsoft.com/office/powerpoint/2010/main" val="90201076"/>
              </p:ext>
            </p:extLst>
          </p:nvPr>
        </p:nvGraphicFramePr>
        <p:xfrm>
          <a:off x="1692274" y="1867139"/>
          <a:ext cx="7947025" cy="3307555"/>
        </p:xfrm>
        <a:graphic>
          <a:graphicData uri="http://schemas.openxmlformats.org/drawingml/2006/table">
            <a:tbl>
              <a:tblPr firstRow="1" firstCol="1" bandRow="1">
                <a:tableStyleId>{073A0DAA-6AF3-43AB-8588-CEC1D06C72B9}</a:tableStyleId>
              </a:tblPr>
              <a:tblGrid>
                <a:gridCol w="2649009">
                  <a:extLst>
                    <a:ext uri="{9D8B030D-6E8A-4147-A177-3AD203B41FA5}">
                      <a16:colId xmlns:a16="http://schemas.microsoft.com/office/drawing/2014/main" val="1339100203"/>
                    </a:ext>
                  </a:extLst>
                </a:gridCol>
                <a:gridCol w="2516324">
                  <a:extLst>
                    <a:ext uri="{9D8B030D-6E8A-4147-A177-3AD203B41FA5}">
                      <a16:colId xmlns:a16="http://schemas.microsoft.com/office/drawing/2014/main" val="3077391544"/>
                    </a:ext>
                  </a:extLst>
                </a:gridCol>
                <a:gridCol w="2781692">
                  <a:extLst>
                    <a:ext uri="{9D8B030D-6E8A-4147-A177-3AD203B41FA5}">
                      <a16:colId xmlns:a16="http://schemas.microsoft.com/office/drawing/2014/main" val="2861288057"/>
                    </a:ext>
                  </a:extLst>
                </a:gridCol>
              </a:tblGrid>
              <a:tr h="658617">
                <a:tc>
                  <a:txBody>
                    <a:bodyPr/>
                    <a:lstStyle/>
                    <a:p>
                      <a:pPr marL="252095" indent="450215" algn="just">
                        <a:spcAft>
                          <a:spcPts val="0"/>
                        </a:spcAft>
                      </a:pPr>
                      <a:r>
                        <a:rPr lang="es-ES" sz="1800">
                          <a:effectLst/>
                        </a:rPr>
                        <a:t>Controlador</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S" sz="1800" dirty="0" err="1">
                          <a:effectLst/>
                        </a:rPr>
                        <a:t>ts</a:t>
                      </a:r>
                      <a:r>
                        <a:rPr lang="es-ES" sz="1800" dirty="0">
                          <a:effectLst/>
                        </a:rPr>
                        <a:t> ante perturbación de -0.1V</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0825" indent="15875" algn="just">
                        <a:spcAft>
                          <a:spcPts val="0"/>
                        </a:spcAft>
                      </a:pPr>
                      <a:r>
                        <a:rPr lang="es-ES" sz="1800" dirty="0" err="1">
                          <a:effectLst/>
                        </a:rPr>
                        <a:t>ts</a:t>
                      </a:r>
                      <a:r>
                        <a:rPr lang="es-ES" sz="1800" dirty="0">
                          <a:effectLst/>
                        </a:rPr>
                        <a:t> ante perturbación de -0.2V</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931861"/>
                  </a:ext>
                </a:extLst>
              </a:tr>
              <a:tr h="620317">
                <a:tc>
                  <a:txBody>
                    <a:bodyPr/>
                    <a:lstStyle/>
                    <a:p>
                      <a:pPr marL="252095" indent="450215" algn="just">
                        <a:spcAft>
                          <a:spcPts val="0"/>
                        </a:spcAft>
                      </a:pPr>
                      <a:r>
                        <a:rPr lang="es-ES" sz="1800">
                          <a:effectLst/>
                        </a:rPr>
                        <a:t>PID Estándar</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2.3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7.6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9031245"/>
                  </a:ext>
                </a:extLst>
              </a:tr>
              <a:tr h="676071">
                <a:tc>
                  <a:txBody>
                    <a:bodyPr/>
                    <a:lstStyle/>
                    <a:p>
                      <a:pPr marL="252095" indent="450215" algn="just">
                        <a:spcAft>
                          <a:spcPts val="0"/>
                        </a:spcAft>
                      </a:pPr>
                      <a:r>
                        <a:rPr lang="es-ES" sz="1800">
                          <a:effectLst/>
                        </a:rPr>
                        <a:t>Algoritmos Genéticos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2.7 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3.9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5624722"/>
                  </a:ext>
                </a:extLst>
              </a:tr>
              <a:tr h="732233">
                <a:tc>
                  <a:txBody>
                    <a:bodyPr/>
                    <a:lstStyle/>
                    <a:p>
                      <a:pPr marL="252095" indent="450215" algn="just">
                        <a:spcAft>
                          <a:spcPts val="0"/>
                        </a:spcAft>
                      </a:pPr>
                      <a:r>
                        <a:rPr lang="es-ES" sz="1800">
                          <a:effectLst/>
                        </a:rPr>
                        <a:t>Colonia de Hormigas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2.7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3.8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246509"/>
                  </a:ext>
                </a:extLst>
              </a:tr>
              <a:tr h="620317">
                <a:tc>
                  <a:txBody>
                    <a:bodyPr/>
                    <a:lstStyle/>
                    <a:p>
                      <a:pPr marL="252095" indent="450215" algn="just">
                        <a:spcAft>
                          <a:spcPts val="0"/>
                        </a:spcAft>
                      </a:pPr>
                      <a:r>
                        <a:rPr lang="es-ES" sz="1800" dirty="0" err="1">
                          <a:effectLst/>
                        </a:rPr>
                        <a:t>Cuckoo</a:t>
                      </a:r>
                      <a:r>
                        <a:rPr lang="es-ES" sz="1800" dirty="0">
                          <a:effectLst/>
                        </a:rPr>
                        <a:t> </a:t>
                      </a:r>
                      <a:r>
                        <a:rPr lang="es-ES" sz="1800" dirty="0" err="1">
                          <a:effectLst/>
                        </a:rPr>
                        <a:t>Search</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2.4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3.4 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411141"/>
                  </a:ext>
                </a:extLst>
              </a:tr>
            </a:tbl>
          </a:graphicData>
        </a:graphic>
      </p:graphicFrame>
    </p:spTree>
    <p:extLst>
      <p:ext uri="{BB962C8B-B14F-4D97-AF65-F5344CB8AC3E}">
        <p14:creationId xmlns:p14="http://schemas.microsoft.com/office/powerpoint/2010/main" val="30031458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a:latin typeface="Times New Roman" panose="02020603050405020304" pitchFamily="18" charset="0"/>
              </a:rPr>
              <a:t>Análisis de resultados simulados</a:t>
            </a:r>
          </a:p>
        </p:txBody>
      </p:sp>
      <p:graphicFrame>
        <p:nvGraphicFramePr>
          <p:cNvPr id="2" name="Tabla 1"/>
          <p:cNvGraphicFramePr>
            <a:graphicFrameLocks noGrp="1"/>
          </p:cNvGraphicFramePr>
          <p:nvPr>
            <p:extLst/>
          </p:nvPr>
        </p:nvGraphicFramePr>
        <p:xfrm>
          <a:off x="1692274" y="1867139"/>
          <a:ext cx="7947025" cy="3307555"/>
        </p:xfrm>
        <a:graphic>
          <a:graphicData uri="http://schemas.openxmlformats.org/drawingml/2006/table">
            <a:tbl>
              <a:tblPr firstRow="1" firstCol="1" bandRow="1">
                <a:tableStyleId>{073A0DAA-6AF3-43AB-8588-CEC1D06C72B9}</a:tableStyleId>
              </a:tblPr>
              <a:tblGrid>
                <a:gridCol w="2649009">
                  <a:extLst>
                    <a:ext uri="{9D8B030D-6E8A-4147-A177-3AD203B41FA5}">
                      <a16:colId xmlns:a16="http://schemas.microsoft.com/office/drawing/2014/main" val="1339100203"/>
                    </a:ext>
                  </a:extLst>
                </a:gridCol>
                <a:gridCol w="2516324">
                  <a:extLst>
                    <a:ext uri="{9D8B030D-6E8A-4147-A177-3AD203B41FA5}">
                      <a16:colId xmlns:a16="http://schemas.microsoft.com/office/drawing/2014/main" val="3077391544"/>
                    </a:ext>
                  </a:extLst>
                </a:gridCol>
                <a:gridCol w="2781692">
                  <a:extLst>
                    <a:ext uri="{9D8B030D-6E8A-4147-A177-3AD203B41FA5}">
                      <a16:colId xmlns:a16="http://schemas.microsoft.com/office/drawing/2014/main" val="2861288057"/>
                    </a:ext>
                  </a:extLst>
                </a:gridCol>
              </a:tblGrid>
              <a:tr h="658617">
                <a:tc>
                  <a:txBody>
                    <a:bodyPr/>
                    <a:lstStyle/>
                    <a:p>
                      <a:pPr marL="252095" indent="450215" algn="just">
                        <a:spcAft>
                          <a:spcPts val="0"/>
                        </a:spcAft>
                      </a:pPr>
                      <a:r>
                        <a:rPr lang="es-ES" sz="1800">
                          <a:effectLst/>
                        </a:rPr>
                        <a:t>Controlador</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Tiempo de establecimiento [s]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Porcentaje de sobrelongación</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931861"/>
                  </a:ext>
                </a:extLst>
              </a:tr>
              <a:tr h="620317">
                <a:tc>
                  <a:txBody>
                    <a:bodyPr/>
                    <a:lstStyle/>
                    <a:p>
                      <a:pPr marL="252095" indent="450215" algn="just">
                        <a:spcAft>
                          <a:spcPts val="0"/>
                        </a:spcAft>
                      </a:pPr>
                      <a:r>
                        <a:rPr lang="es-ES" sz="1800">
                          <a:effectLst/>
                        </a:rPr>
                        <a:t>PID Estándar</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26.1%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9031245"/>
                  </a:ext>
                </a:extLst>
              </a:tr>
              <a:tr h="676071">
                <a:tc>
                  <a:txBody>
                    <a:bodyPr/>
                    <a:lstStyle/>
                    <a:p>
                      <a:pPr marL="252095" indent="450215" algn="just">
                        <a:spcAft>
                          <a:spcPts val="0"/>
                        </a:spcAft>
                      </a:pPr>
                      <a:r>
                        <a:rPr lang="es-ES" sz="1800" dirty="0">
                          <a:effectLst/>
                        </a:rPr>
                        <a:t>Algoritmos Genéticos</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12.65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6.4%</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5624722"/>
                  </a:ext>
                </a:extLst>
              </a:tr>
              <a:tr h="732233">
                <a:tc>
                  <a:txBody>
                    <a:bodyPr/>
                    <a:lstStyle/>
                    <a:p>
                      <a:pPr marL="252095" indent="450215" algn="just">
                        <a:spcAft>
                          <a:spcPts val="0"/>
                        </a:spcAft>
                      </a:pPr>
                      <a:r>
                        <a:rPr lang="es-ES" sz="1800" dirty="0">
                          <a:effectLst/>
                        </a:rPr>
                        <a:t>Colonia de </a:t>
                      </a:r>
                      <a:r>
                        <a:rPr lang="es-ES" sz="1800" dirty="0" smtClean="0">
                          <a:effectLst/>
                        </a:rPr>
                        <a:t>Hormigas</a:t>
                      </a:r>
                    </a:p>
                  </a:txBody>
                  <a:tcPr marL="68580" marR="68580" marT="0" marB="0"/>
                </a:tc>
                <a:tc>
                  <a:txBody>
                    <a:bodyPr/>
                    <a:lstStyle/>
                    <a:p>
                      <a:pPr marL="252095" indent="450215" algn="ctr">
                        <a:spcAft>
                          <a:spcPts val="0"/>
                        </a:spcAft>
                      </a:pPr>
                      <a:r>
                        <a:rPr lang="es-ES" sz="1800">
                          <a:effectLst/>
                        </a:rPr>
                        <a:t>10.95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6.1%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246509"/>
                  </a:ext>
                </a:extLst>
              </a:tr>
              <a:tr h="620317">
                <a:tc>
                  <a:txBody>
                    <a:bodyPr/>
                    <a:lstStyle/>
                    <a:p>
                      <a:pPr marL="252095" indent="450215" algn="just">
                        <a:spcAft>
                          <a:spcPts val="0"/>
                        </a:spcAft>
                      </a:pPr>
                      <a:r>
                        <a:rPr lang="es-ES" sz="1800" dirty="0" err="1">
                          <a:effectLst/>
                        </a:rPr>
                        <a:t>Cuckoo</a:t>
                      </a:r>
                      <a:r>
                        <a:rPr lang="es-ES" sz="1800" dirty="0">
                          <a:effectLst/>
                        </a:rPr>
                        <a:t> </a:t>
                      </a:r>
                      <a:r>
                        <a:rPr lang="es-ES" sz="1800" dirty="0" err="1" smtClean="0">
                          <a:effectLst/>
                        </a:rPr>
                        <a:t>Search</a:t>
                      </a:r>
                      <a:endParaRPr lang="es-ES" sz="1800" dirty="0" smtClean="0">
                        <a:effectLst/>
                      </a:endParaRPr>
                    </a:p>
                  </a:txBody>
                  <a:tcPr marL="68580" marR="68580" marT="0" marB="0"/>
                </a:tc>
                <a:tc>
                  <a:txBody>
                    <a:bodyPr/>
                    <a:lstStyle/>
                    <a:p>
                      <a:pPr marL="252095" indent="450215" algn="ctr">
                        <a:spcAft>
                          <a:spcPts val="0"/>
                        </a:spcAft>
                      </a:pPr>
                      <a:r>
                        <a:rPr lang="es-ES" sz="1800">
                          <a:effectLst/>
                        </a:rPr>
                        <a:t>11.45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3.9%</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411141"/>
                  </a:ext>
                </a:extLst>
              </a:tr>
            </a:tbl>
          </a:graphicData>
        </a:graphic>
      </p:graphicFrame>
    </p:spTree>
    <p:extLst>
      <p:ext uri="{BB962C8B-B14F-4D97-AF65-F5344CB8AC3E}">
        <p14:creationId xmlns:p14="http://schemas.microsoft.com/office/powerpoint/2010/main" val="2687324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RESULTADOS OBTENIDOS</a:t>
            </a:r>
            <a:endParaRPr lang="es-EC" sz="2400" b="1" dirty="0">
              <a:solidFill>
                <a:schemeClr val="bg1"/>
              </a:solidFill>
              <a:latin typeface="Calibri" panose="020F0502020204030204" pitchFamily="34" charset="0"/>
            </a:endParaRPr>
          </a:p>
        </p:txBody>
      </p:sp>
      <p:sp>
        <p:nvSpPr>
          <p:cNvPr id="9" name="Rectángulo 8"/>
          <p:cNvSpPr/>
          <p:nvPr/>
        </p:nvSpPr>
        <p:spPr>
          <a:xfrm>
            <a:off x="1291843" y="982674"/>
            <a:ext cx="9544627" cy="461665"/>
          </a:xfrm>
          <a:prstGeom prst="rect">
            <a:avLst/>
          </a:prstGeom>
        </p:spPr>
        <p:txBody>
          <a:bodyPr wrap="square">
            <a:spAutoFit/>
          </a:bodyPr>
          <a:lstStyle/>
          <a:p>
            <a:pPr algn="just"/>
            <a:r>
              <a:rPr lang="es-ES" sz="2400" b="1" dirty="0" smtClean="0">
                <a:latin typeface="Times New Roman" panose="02020603050405020304" pitchFamily="18" charset="0"/>
              </a:rPr>
              <a:t>Comparación de resultados simulados y medidos</a:t>
            </a:r>
          </a:p>
        </p:txBody>
      </p:sp>
      <p:graphicFrame>
        <p:nvGraphicFramePr>
          <p:cNvPr id="2" name="Tabla 1"/>
          <p:cNvGraphicFramePr>
            <a:graphicFrameLocks noGrp="1"/>
          </p:cNvGraphicFramePr>
          <p:nvPr>
            <p:extLst>
              <p:ext uri="{D42A27DB-BD31-4B8C-83A1-F6EECF244321}">
                <p14:modId xmlns:p14="http://schemas.microsoft.com/office/powerpoint/2010/main" val="2707617888"/>
              </p:ext>
            </p:extLst>
          </p:nvPr>
        </p:nvGraphicFramePr>
        <p:xfrm>
          <a:off x="1497011" y="1783068"/>
          <a:ext cx="9234488" cy="1878879"/>
        </p:xfrm>
        <a:graphic>
          <a:graphicData uri="http://schemas.openxmlformats.org/drawingml/2006/table">
            <a:tbl>
              <a:tblPr firstRow="1" firstCol="1" bandRow="1">
                <a:tableStyleId>{073A0DAA-6AF3-43AB-8588-CEC1D06C72B9}</a:tableStyleId>
              </a:tblPr>
              <a:tblGrid>
                <a:gridCol w="3693795">
                  <a:extLst>
                    <a:ext uri="{9D8B030D-6E8A-4147-A177-3AD203B41FA5}">
                      <a16:colId xmlns:a16="http://schemas.microsoft.com/office/drawing/2014/main" val="459599177"/>
                    </a:ext>
                  </a:extLst>
                </a:gridCol>
                <a:gridCol w="2873978">
                  <a:extLst>
                    <a:ext uri="{9D8B030D-6E8A-4147-A177-3AD203B41FA5}">
                      <a16:colId xmlns:a16="http://schemas.microsoft.com/office/drawing/2014/main" val="4259936860"/>
                    </a:ext>
                  </a:extLst>
                </a:gridCol>
                <a:gridCol w="2666715">
                  <a:extLst>
                    <a:ext uri="{9D8B030D-6E8A-4147-A177-3AD203B41FA5}">
                      <a16:colId xmlns:a16="http://schemas.microsoft.com/office/drawing/2014/main" val="2682114231"/>
                    </a:ext>
                  </a:extLst>
                </a:gridCol>
              </a:tblGrid>
              <a:tr h="781599">
                <a:tc>
                  <a:txBody>
                    <a:bodyPr/>
                    <a:lstStyle/>
                    <a:p>
                      <a:pPr marL="252095" indent="450215" algn="ctr">
                        <a:spcAft>
                          <a:spcPts val="0"/>
                        </a:spcAft>
                      </a:pPr>
                      <a:r>
                        <a:rPr lang="es-ES" sz="1800" dirty="0">
                          <a:effectLst/>
                        </a:rPr>
                        <a:t>Controlador</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Tiempo de establecimiento simulado</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Tiempo de establecimiento medido</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4254030"/>
                  </a:ext>
                </a:extLst>
              </a:tr>
              <a:tr h="260533">
                <a:tc>
                  <a:txBody>
                    <a:bodyPr/>
                    <a:lstStyle/>
                    <a:p>
                      <a:pPr marL="252095" indent="450215" algn="ctr">
                        <a:spcAft>
                          <a:spcPts val="0"/>
                        </a:spcAft>
                      </a:pPr>
                      <a:r>
                        <a:rPr lang="es-ES" sz="1800">
                          <a:effectLst/>
                        </a:rPr>
                        <a:t>PID</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12.3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2826567"/>
                  </a:ext>
                </a:extLst>
              </a:tr>
              <a:tr h="260533">
                <a:tc>
                  <a:txBody>
                    <a:bodyPr/>
                    <a:lstStyle/>
                    <a:p>
                      <a:pPr marL="252095" indent="450215" algn="ctr">
                        <a:spcAft>
                          <a:spcPts val="0"/>
                        </a:spcAft>
                      </a:pPr>
                      <a:r>
                        <a:rPr lang="es-ES" sz="1800">
                          <a:effectLst/>
                        </a:rPr>
                        <a:t>Algoritmos Genéticos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6.26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12.65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8105828"/>
                  </a:ext>
                </a:extLst>
              </a:tr>
              <a:tr h="260533">
                <a:tc>
                  <a:txBody>
                    <a:bodyPr/>
                    <a:lstStyle/>
                    <a:p>
                      <a:pPr marL="252095" indent="450215" algn="ctr">
                        <a:spcAft>
                          <a:spcPts val="0"/>
                        </a:spcAft>
                      </a:pPr>
                      <a:r>
                        <a:rPr lang="es-ES" sz="1800">
                          <a:effectLst/>
                        </a:rPr>
                        <a:t>Colonia de hormigas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5.88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10.95</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4890520"/>
                  </a:ext>
                </a:extLst>
              </a:tr>
              <a:tr h="260533">
                <a:tc>
                  <a:txBody>
                    <a:bodyPr/>
                    <a:lstStyle/>
                    <a:p>
                      <a:pPr marL="252095" indent="450215" algn="ctr">
                        <a:spcAft>
                          <a:spcPts val="0"/>
                        </a:spcAft>
                      </a:pPr>
                      <a:r>
                        <a:rPr lang="es-ES" sz="1800">
                          <a:effectLst/>
                        </a:rPr>
                        <a:t>Cuckoo Search</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4.97 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11.45</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2932559"/>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401593563"/>
              </p:ext>
            </p:extLst>
          </p:nvPr>
        </p:nvGraphicFramePr>
        <p:xfrm>
          <a:off x="1497011" y="3945528"/>
          <a:ext cx="9234488" cy="1893725"/>
        </p:xfrm>
        <a:graphic>
          <a:graphicData uri="http://schemas.openxmlformats.org/drawingml/2006/table">
            <a:tbl>
              <a:tblPr firstRow="1" firstCol="1" bandRow="1">
                <a:tableStyleId>{073A0DAA-6AF3-43AB-8588-CEC1D06C72B9}</a:tableStyleId>
              </a:tblPr>
              <a:tblGrid>
                <a:gridCol w="3693383">
                  <a:extLst>
                    <a:ext uri="{9D8B030D-6E8A-4147-A177-3AD203B41FA5}">
                      <a16:colId xmlns:a16="http://schemas.microsoft.com/office/drawing/2014/main" val="1087776615"/>
                    </a:ext>
                  </a:extLst>
                </a:gridCol>
                <a:gridCol w="2874577">
                  <a:extLst>
                    <a:ext uri="{9D8B030D-6E8A-4147-A177-3AD203B41FA5}">
                      <a16:colId xmlns:a16="http://schemas.microsoft.com/office/drawing/2014/main" val="2695992744"/>
                    </a:ext>
                  </a:extLst>
                </a:gridCol>
                <a:gridCol w="2666528">
                  <a:extLst>
                    <a:ext uri="{9D8B030D-6E8A-4147-A177-3AD203B41FA5}">
                      <a16:colId xmlns:a16="http://schemas.microsoft.com/office/drawing/2014/main" val="1664955725"/>
                    </a:ext>
                  </a:extLst>
                </a:gridCol>
              </a:tblGrid>
              <a:tr h="796445">
                <a:tc>
                  <a:txBody>
                    <a:bodyPr/>
                    <a:lstStyle/>
                    <a:p>
                      <a:pPr marL="252095" indent="450215" algn="ctr">
                        <a:spcAft>
                          <a:spcPts val="0"/>
                        </a:spcAft>
                      </a:pPr>
                      <a:r>
                        <a:rPr lang="es-ES" sz="1800" dirty="0">
                          <a:effectLst/>
                        </a:rPr>
                        <a:t>Controlador</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Tiempo de establecimiento simulado</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Porcentaje de sobrelongación medido</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9323847"/>
                  </a:ext>
                </a:extLst>
              </a:tr>
              <a:tr h="265482">
                <a:tc>
                  <a:txBody>
                    <a:bodyPr/>
                    <a:lstStyle/>
                    <a:p>
                      <a:pPr marL="252095" indent="450215" algn="ctr">
                        <a:spcAft>
                          <a:spcPts val="0"/>
                        </a:spcAft>
                      </a:pPr>
                      <a:r>
                        <a:rPr lang="es-ES" sz="1800">
                          <a:effectLst/>
                        </a:rPr>
                        <a:t>PID</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6%</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26.1%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318576"/>
                  </a:ext>
                </a:extLst>
              </a:tr>
              <a:tr h="265482">
                <a:tc>
                  <a:txBody>
                    <a:bodyPr/>
                    <a:lstStyle/>
                    <a:p>
                      <a:pPr marL="252095" indent="450215" algn="ctr">
                        <a:spcAft>
                          <a:spcPts val="0"/>
                        </a:spcAft>
                      </a:pPr>
                      <a:r>
                        <a:rPr lang="es-ES" sz="1800">
                          <a:effectLst/>
                        </a:rPr>
                        <a:t>Algoritmos Genéticos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0</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6.4%</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0548802"/>
                  </a:ext>
                </a:extLst>
              </a:tr>
              <a:tr h="265482">
                <a:tc>
                  <a:txBody>
                    <a:bodyPr/>
                    <a:lstStyle/>
                    <a:p>
                      <a:pPr marL="252095" indent="450215" algn="ctr">
                        <a:spcAft>
                          <a:spcPts val="0"/>
                        </a:spcAft>
                      </a:pPr>
                      <a:r>
                        <a:rPr lang="es-ES" sz="1800">
                          <a:effectLst/>
                        </a:rPr>
                        <a:t>Colonia de hormigas</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0</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6.1%</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609130"/>
                  </a:ext>
                </a:extLst>
              </a:tr>
              <a:tr h="265482">
                <a:tc>
                  <a:txBody>
                    <a:bodyPr/>
                    <a:lstStyle/>
                    <a:p>
                      <a:pPr marL="252095" indent="450215" algn="ctr">
                        <a:spcAft>
                          <a:spcPts val="0"/>
                        </a:spcAft>
                      </a:pPr>
                      <a:r>
                        <a:rPr lang="es-ES" sz="1800">
                          <a:effectLst/>
                        </a:rPr>
                        <a:t>Cuckoo Search</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a:effectLst/>
                        </a:rPr>
                        <a:t>0</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52095" indent="450215" algn="ctr">
                        <a:spcAft>
                          <a:spcPts val="0"/>
                        </a:spcAft>
                      </a:pPr>
                      <a:r>
                        <a:rPr lang="es-ES" sz="1800" dirty="0">
                          <a:effectLst/>
                        </a:rPr>
                        <a:t>3.9%</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4247359"/>
                  </a:ext>
                </a:extLst>
              </a:tr>
            </a:tbl>
          </a:graphicData>
        </a:graphic>
      </p:graphicFrame>
    </p:spTree>
    <p:extLst>
      <p:ext uri="{BB962C8B-B14F-4D97-AF65-F5344CB8AC3E}">
        <p14:creationId xmlns:p14="http://schemas.microsoft.com/office/powerpoint/2010/main" val="7257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CONCLUSIONES</a:t>
            </a:r>
            <a:endParaRPr lang="es-EC" dirty="0"/>
          </a:p>
        </p:txBody>
      </p:sp>
    </p:spTree>
    <p:extLst>
      <p:ext uri="{BB962C8B-B14F-4D97-AF65-F5344CB8AC3E}">
        <p14:creationId xmlns:p14="http://schemas.microsoft.com/office/powerpoint/2010/main" val="41955996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8" name="Rectángulo 7"/>
          <p:cNvSpPr/>
          <p:nvPr/>
        </p:nvSpPr>
        <p:spPr>
          <a:xfrm>
            <a:off x="1048273" y="1089532"/>
            <a:ext cx="10362408" cy="4524315"/>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Dentro del desarrollo de los algoritmos de optimización es de vital importancia definir el o los criterios de optimización que rijan el funcionamiento del algoritmo, en consecuencia, se debe definir las características principales sobre las cuales queremos que actúe nuestro sistema. Estos parámetros pueden ser medidos e interpretados en términos de costo o desempeño para su tratamiento dentro del algoritmo seleccionado. En este trabajo se ha definido los parámetros de sobrelongación y tiempo de establecimiento para determinar el desempeño global de cada solución explorada, asignando un criterio de importancia de 50% a cada parámetro para asegurar que el proceso de búsqueda cumpla con todos los requisitos propuestos en el objetivo de control</a:t>
            </a:r>
            <a:r>
              <a:rPr lang="es-ES"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	</a:t>
            </a:r>
            <a:r>
              <a:rPr lang="es-ES_tradnl" dirty="0"/>
              <a:t>Se desarrolló con éxito el diseño de controladores optimizados por medio de algoritmos </a:t>
            </a:r>
            <a:r>
              <a:rPr lang="es-ES_tradnl" dirty="0" err="1"/>
              <a:t>bio</a:t>
            </a:r>
            <a:r>
              <a:rPr lang="es-ES_tradnl" dirty="0"/>
              <a:t>-inspirados Colonia de hormigas y </a:t>
            </a:r>
            <a:r>
              <a:rPr lang="es-ES_tradnl" dirty="0" err="1"/>
              <a:t>Cuckoo</a:t>
            </a:r>
            <a:r>
              <a:rPr lang="es-ES_tradnl" dirty="0"/>
              <a:t> </a:t>
            </a:r>
            <a:r>
              <a:rPr lang="es-ES_tradnl" dirty="0" err="1"/>
              <a:t>search</a:t>
            </a:r>
            <a:r>
              <a:rPr lang="es-ES_tradnl" dirty="0"/>
              <a:t> en base a los criterios de optimización planteados. El algoritmo colonia de hormigas basa su funcionamiento en la búsqueda de las mejores rutas o soluciones para alcanzar el objetivo de control planteado, basándose en la concentración de feromonas sobre los caminos recorridos y logrando que a cierto número de iteraciones las soluciones encontradas converjan hacia una única ruta con el mejor desempeño. Por otro lado, el algoritmo </a:t>
            </a:r>
            <a:r>
              <a:rPr lang="es-ES_tradnl" dirty="0" err="1"/>
              <a:t>Cuckoo</a:t>
            </a:r>
            <a:r>
              <a:rPr lang="es-ES_tradnl" dirty="0"/>
              <a:t> </a:t>
            </a:r>
            <a:r>
              <a:rPr lang="es-ES_tradnl" dirty="0" err="1"/>
              <a:t>Search</a:t>
            </a:r>
            <a:r>
              <a:rPr lang="es-ES_tradnl" dirty="0"/>
              <a:t> se enfoca en imitar el comportamiento de las aves parasitarias cuco y su capacidad de localizar los mejores nidos mediante una técnica de búsqueda aleatoria representado por los vuelos de </a:t>
            </a:r>
            <a:r>
              <a:rPr lang="es-ES_tradnl" dirty="0" err="1" smtClean="0"/>
              <a:t>Lévy</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4445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8" name="Rectángulo 7"/>
          <p:cNvSpPr/>
          <p:nvPr/>
        </p:nvSpPr>
        <p:spPr>
          <a:xfrm>
            <a:off x="1048273" y="1089532"/>
            <a:ext cx="10362408" cy="4524315"/>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	</a:t>
            </a:r>
            <a:r>
              <a:rPr lang="es-ES_tradnl" dirty="0"/>
              <a:t>Luego de realizar el respectivo análisis de resultados se ha determinado 4 parámetros fundamentales para realizar la comparación entre los algoritmos diseñados: Por un lado, el tiempo de establecimiento medido en el caso simulado determina que el controlador optimizado mediante el algoritmo </a:t>
            </a:r>
            <a:r>
              <a:rPr lang="es-ES_tradnl" dirty="0" err="1"/>
              <a:t>Cuckoo</a:t>
            </a:r>
            <a:r>
              <a:rPr lang="es-ES_tradnl" dirty="0"/>
              <a:t> </a:t>
            </a:r>
            <a:r>
              <a:rPr lang="es-ES_tradnl" dirty="0" err="1"/>
              <a:t>Search</a:t>
            </a:r>
            <a:r>
              <a:rPr lang="es-ES_tradnl" dirty="0"/>
              <a:t> (CS) se estabiliza un 14.7% más rápido que el controlador optimizado mediante Algoritmos Genéticos (AG) y un 11.76% más rápido que el controlador optimizado por Colonia de Hormigas (CH), mientras que en el caso del controlador implementado sobre el módulo de temperatura se pudo medir una mayor velocidad de establecimiento en el controlador optimizado por CH, siendo este un 15.52% más rápido que el optimizado por AG y un 3.19% más rápido que el controlador optimizado por CS. En el segundo parámetro se logró medir el mejor rendimiento en cuando al porcentaje de sobrelongación en el controlador diseñado por CS, siendo este un 56.41% más pequeño que el controlador optimizado por CH y un 64.1% más pequeño que el controlador optimizado por AG. De igual forma, se ha medido el tiempo de recuperación en rechazo a las perturbaciones en los tres controladores optimizados, concluyendo que el algoritmo </a:t>
            </a:r>
            <a:r>
              <a:rPr lang="es-ES_tradnl" dirty="0" err="1"/>
              <a:t>cuckoo</a:t>
            </a:r>
            <a:r>
              <a:rPr lang="es-ES_tradnl" dirty="0"/>
              <a:t> </a:t>
            </a:r>
            <a:r>
              <a:rPr lang="es-ES_tradnl" dirty="0" err="1"/>
              <a:t>search</a:t>
            </a:r>
            <a:r>
              <a:rPr lang="es-ES_tradnl" dirty="0"/>
              <a:t> se recupera un 12.5% más rápido que los otros dos algoritmos implementados. Y finalmente, se ha medido un tiempo de ejecución de los algoritmos implementados, observando una mayor rapidez de ejecución y un menor costo computacional en el algoritmo CH, el cual se ejecuta un 75.07% más rápido que el algoritmo CS y un 163.34% que AG. </a:t>
            </a:r>
            <a:endParaRPr lang="en-US" dirty="0"/>
          </a:p>
        </p:txBody>
      </p:sp>
    </p:spTree>
    <p:extLst>
      <p:ext uri="{BB962C8B-B14F-4D97-AF65-F5344CB8AC3E}">
        <p14:creationId xmlns:p14="http://schemas.microsoft.com/office/powerpoint/2010/main" val="25820471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2" name="Rectángulo 1"/>
          <p:cNvSpPr/>
          <p:nvPr/>
        </p:nvSpPr>
        <p:spPr>
          <a:xfrm>
            <a:off x="928863" y="795802"/>
            <a:ext cx="10340149" cy="6186309"/>
          </a:xfrm>
          <a:prstGeom prst="rect">
            <a:avLst/>
          </a:prstGeom>
        </p:spPr>
        <p:txBody>
          <a:bodyPr wrap="square">
            <a:spAutoFit/>
          </a:bodyPr>
          <a:lstStyle/>
          <a:p>
            <a:pPr indent="35560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base a la información extraída, se puede observar que los mejores resultados los entrega las respuestas otorgadas por el algoritmo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search</a:t>
            </a:r>
            <a:r>
              <a:rPr lang="es-ES" dirty="0">
                <a:latin typeface="Times New Roman" panose="02020603050405020304" pitchFamily="18" charset="0"/>
                <a:cs typeface="Times New Roman" panose="02020603050405020304" pitchFamily="18" charset="0"/>
              </a:rPr>
              <a:t>, sin embargo, el algoritmo Colonia de hormigas entrega resultados bastante similares en la mitad del tiempo de ejecución. </a:t>
            </a:r>
            <a:endParaRPr lang="es-ES" dirty="0" smtClean="0">
              <a:latin typeface="Times New Roman" panose="02020603050405020304" pitchFamily="18" charset="0"/>
              <a:cs typeface="Times New Roman" panose="02020603050405020304" pitchFamily="18" charset="0"/>
            </a:endParaRPr>
          </a:p>
          <a:p>
            <a:pPr indent="355600" algn="just">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indent="3556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Al ser algoritmos de búsqueda y optimización de parámetros que parten de la generación aleatoria de individuos, es factible suponer que cada uno logrará un objetivo similar siempre y cuando estén sometido a los mismos parámetros y diseñados bajo la misma estructura. Ya que los tres casos dependen de valores aleatorios iniciales, sería inadecuado asegurar que un algoritmo será mejor que los demás en todos los casos, ya que estos se basan en modelos probabilísticos para llegar a su resolución. Por otro lado, en base a los tiempos de ejecución presentados con anterioridad, podemos afirmar que, para los métodos de desarrollo de algoritmos aplicados en este trabajo, el algoritmo colonia de hormigas presentó un menor costo computacional medido en base al tiempo de necesario para su ejecución, alcanzando su mejor resultado en la generación 24, al igual que los otros dos algoritmos planteados. </a:t>
            </a:r>
            <a:endParaRPr lang="es-ES" dirty="0" smtClean="0">
              <a:latin typeface="Times New Roman" panose="02020603050405020304" pitchFamily="18" charset="0"/>
              <a:cs typeface="Times New Roman" panose="02020603050405020304" pitchFamily="18" charset="0"/>
            </a:endParaRPr>
          </a:p>
          <a:p>
            <a:pPr indent="355600" algn="just">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indent="3556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El método de optimización por algoritmos genéticos ha sido altamente utilizado por la comunidad científica en comparación a otros métodos de optimización menos explorados, tales como los presentados en el presente trabajo de investigación. Luego de las pruebas realizadas, se puede afirmar que los algoritmos de optimización Colonia de hormigas y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search</a:t>
            </a:r>
            <a:r>
              <a:rPr lang="es-ES" dirty="0">
                <a:latin typeface="Times New Roman" panose="02020603050405020304" pitchFamily="18" charset="0"/>
                <a:cs typeface="Times New Roman" panose="02020603050405020304" pitchFamily="18" charset="0"/>
              </a:rPr>
              <a:t> son igualmente válidos en un proceso de optimización en cuanto a los resultados obtenidos, e incluso pueden representar una menor complejidad de ejecución o un menor costo computacional, por lo cual se pueden considerar alternativas factibles e igualmente válidas que el método de algoritmos genéticos en un proceso de optimización.</a:t>
            </a:r>
            <a:endParaRPr lang="es-EC"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83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6" name="Rectángulo 5"/>
          <p:cNvSpPr/>
          <p:nvPr/>
        </p:nvSpPr>
        <p:spPr>
          <a:xfrm>
            <a:off x="1094704" y="1137711"/>
            <a:ext cx="10174309" cy="3416320"/>
          </a:xfrm>
          <a:prstGeom prst="rect">
            <a:avLst/>
          </a:prstGeom>
        </p:spPr>
        <p:txBody>
          <a:bodyPr wrap="square">
            <a:spAutoFit/>
          </a:bodyPr>
          <a:lstStyle/>
          <a:p>
            <a:pPr indent="3556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Luego de realizar el análisis de los controladores optimizados en comparación con un controlador sintonizado mediante la herramienta PID </a:t>
            </a:r>
            <a:r>
              <a:rPr lang="es-ES" dirty="0" err="1">
                <a:latin typeface="Times New Roman" panose="02020603050405020304" pitchFamily="18" charset="0"/>
                <a:cs typeface="Times New Roman" panose="02020603050405020304" pitchFamily="18" charset="0"/>
              </a:rPr>
              <a:t>Tunner</a:t>
            </a:r>
            <a:r>
              <a:rPr lang="es-ES" dirty="0">
                <a:latin typeface="Times New Roman" panose="02020603050405020304" pitchFamily="18" charset="0"/>
                <a:cs typeface="Times New Roman" panose="02020603050405020304" pitchFamily="18" charset="0"/>
              </a:rPr>
              <a:t>, se puede afirmar que los tres controladores optimizados presentan comportamientos muy similares entre sí y una gran ventaja respecto al controlador estándar en términos de tiempo de establecimiento, sobrelongación y rechazo a las perturbaciones. En cuanto a la implementación en la planta de temperatura PCT-2, el comportamiento real de los controladores diseñados presentó variaciones respecto a las simulaciones realizadas, siendo la más destacable el aumento del porcentaje de sobrelongación producido por la inestabilidad de la planta y el rizo presente en las señales estabilizadas, provocado por las fluctuaciones generadas a la salida del sensor IC. Por otro lado, se puede evidenciar la rápida acción de control ante los cambios de temperatura medidos en los controladores diseñados en base a algoritmos </a:t>
            </a:r>
            <a:r>
              <a:rPr lang="es-ES" dirty="0" err="1">
                <a:latin typeface="Times New Roman" panose="02020603050405020304" pitchFamily="18" charset="0"/>
                <a:cs typeface="Times New Roman" panose="02020603050405020304" pitchFamily="18" charset="0"/>
              </a:rPr>
              <a:t>bio</a:t>
            </a:r>
            <a:r>
              <a:rPr lang="es-ES" dirty="0">
                <a:latin typeface="Times New Roman" panose="02020603050405020304" pitchFamily="18" charset="0"/>
                <a:cs typeface="Times New Roman" panose="02020603050405020304" pitchFamily="18" charset="0"/>
              </a:rPr>
              <a:t>-inspirados, a diferencia del comportamiento lento del controlador PID estándar que dio como resultado una señal incapaz de estabilizarse en un rango menor a 2%.</a:t>
            </a:r>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828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Recomendaciones</a:t>
            </a:r>
            <a:endParaRPr lang="es-EC" sz="2400" b="1" dirty="0">
              <a:solidFill>
                <a:schemeClr val="bg1"/>
              </a:solidFill>
              <a:latin typeface="Calibri" panose="020F0502020204030204" pitchFamily="34" charset="0"/>
            </a:endParaRPr>
          </a:p>
        </p:txBody>
      </p:sp>
      <p:sp>
        <p:nvSpPr>
          <p:cNvPr id="8" name="Rectángulo 7"/>
          <p:cNvSpPr/>
          <p:nvPr/>
        </p:nvSpPr>
        <p:spPr>
          <a:xfrm>
            <a:off x="1048273" y="1089532"/>
            <a:ext cx="10362408" cy="3970318"/>
          </a:xfrm>
          <a:prstGeom prst="rect">
            <a:avLst/>
          </a:prstGeom>
        </p:spPr>
        <p:txBody>
          <a:bodyPr wrap="square">
            <a:spAutoFit/>
          </a:bodyPr>
          <a:lstStyle/>
          <a:p>
            <a:pPr algn="just"/>
            <a:r>
              <a:rPr lang="es-EC" dirty="0" smtClean="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Debido </a:t>
            </a:r>
            <a:r>
              <a:rPr lang="es-ES" dirty="0">
                <a:latin typeface="Times New Roman" panose="02020603050405020304" pitchFamily="18" charset="0"/>
                <a:cs typeface="Times New Roman" panose="02020603050405020304" pitchFamily="18" charset="0"/>
              </a:rPr>
              <a:t>a la complejidad que pueden tener algunos algoritmos de optimización, es recomendable plantear un modelo estándar que simplifique los procedimientos planteados en el modelo original del algoritmo, sin descartar las partes fundamentales de este</a:t>
            </a:r>
            <a:r>
              <a:rPr lang="es-ES"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Los </a:t>
            </a:r>
            <a:r>
              <a:rPr lang="es-ES" dirty="0">
                <a:latin typeface="Times New Roman" panose="02020603050405020304" pitchFamily="18" charset="0"/>
                <a:cs typeface="Times New Roman" panose="02020603050405020304" pitchFamily="18" charset="0"/>
              </a:rPr>
              <a:t>algoritmos </a:t>
            </a:r>
            <a:r>
              <a:rPr lang="es-ES" dirty="0" err="1">
                <a:latin typeface="Times New Roman" panose="02020603050405020304" pitchFamily="18" charset="0"/>
                <a:cs typeface="Times New Roman" panose="02020603050405020304" pitchFamily="18" charset="0"/>
              </a:rPr>
              <a:t>bio</a:t>
            </a:r>
            <a:r>
              <a:rPr lang="es-ES" dirty="0">
                <a:latin typeface="Times New Roman" panose="02020603050405020304" pitchFamily="18" charset="0"/>
                <a:cs typeface="Times New Roman" panose="02020603050405020304" pitchFamily="18" charset="0"/>
              </a:rPr>
              <a:t>-inspirados cuentan con factores de aprendizaje o probabilidades de ocurrencia que modifican el comportamiento de los mismos, cuyos valores suelen permanecer a criterio del diseñador. Para esto es recomendable fundamentarse en investigaciones previas que se enfocan en conseguir los mejores valores para estos parámetros con el fin de mejorar el desempeño general del </a:t>
            </a:r>
            <a:r>
              <a:rPr lang="es-ES" dirty="0" smtClean="0">
                <a:latin typeface="Times New Roman" panose="02020603050405020304" pitchFamily="18" charset="0"/>
                <a:cs typeface="Times New Roman" panose="02020603050405020304" pitchFamily="18" charset="0"/>
              </a:rPr>
              <a:t>algoritmo</a:t>
            </a:r>
          </a:p>
          <a:p>
            <a:pPr algn="just"/>
            <a:endParaRPr lang="es-ES" dirty="0" smtClean="0"/>
          </a:p>
          <a:p>
            <a:pPr algn="just"/>
            <a:r>
              <a:rPr lang="es-EC"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Para </a:t>
            </a:r>
            <a:r>
              <a:rPr lang="es-ES" dirty="0">
                <a:latin typeface="Times New Roman" panose="02020603050405020304" pitchFamily="18" charset="0"/>
                <a:cs typeface="Times New Roman" panose="02020603050405020304" pitchFamily="18" charset="0"/>
              </a:rPr>
              <a:t>futuras implementaciones de controladores en la planta de temperatura PCT-2 de la Universidad delas Fuerzas Armadas Espe, se recomienda verificar la linealidad de la señal obtenida por el sensor IC y el correcto funcionamiento de este al momento de realizar la medición de temperatura, ya que el mal funcionamiento de estos puede desencadenar en un modelado inestable y por consecuencia un diseño erróneo de los controladores aplicados.</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28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sp>
        <p:nvSpPr>
          <p:cNvPr id="2" name="Rectángulo 1"/>
          <p:cNvSpPr/>
          <p:nvPr/>
        </p:nvSpPr>
        <p:spPr>
          <a:xfrm>
            <a:off x="860612" y="758232"/>
            <a:ext cx="4803208" cy="1754326"/>
          </a:xfrm>
          <a:prstGeom prst="rect">
            <a:avLst/>
          </a:prstGeom>
        </p:spPr>
        <p:txBody>
          <a:bodyPr wrap="square">
            <a:spAutoFit/>
          </a:bodyPr>
          <a:lstStyle/>
          <a:p>
            <a:pPr algn="just"/>
            <a:r>
              <a:rPr lang="es-ES_tradnl" i="1" dirty="0" smtClean="0"/>
              <a:t>“Aplicación </a:t>
            </a:r>
            <a:r>
              <a:rPr lang="es-ES_tradnl" i="1" dirty="0"/>
              <a:t>de algoritmos </a:t>
            </a:r>
            <a:r>
              <a:rPr lang="es-ES_tradnl" i="1" dirty="0" smtClean="0"/>
              <a:t>genéticos </a:t>
            </a:r>
            <a:r>
              <a:rPr lang="es-ES_tradnl" i="1" dirty="0"/>
              <a:t>al diseño óptimo de sistemas de distribución de energía </a:t>
            </a:r>
            <a:r>
              <a:rPr lang="es-ES_tradnl" i="1" dirty="0" smtClean="0"/>
              <a:t>eléctrica”</a:t>
            </a:r>
            <a:r>
              <a:rPr lang="es-ES_tradnl" dirty="0" smtClean="0"/>
              <a:t> </a:t>
            </a:r>
            <a:r>
              <a:rPr lang="es-ES" dirty="0" smtClean="0"/>
              <a:t>(</a:t>
            </a:r>
            <a:r>
              <a:rPr lang="es-ES" dirty="0"/>
              <a:t>Agustín, Enero 1998</a:t>
            </a:r>
            <a:r>
              <a:rPr lang="es-ES" dirty="0" smtClean="0"/>
              <a:t>), </a:t>
            </a:r>
            <a:r>
              <a:rPr lang="es-ES" dirty="0"/>
              <a:t>donde se implementa algoritmos </a:t>
            </a:r>
            <a:r>
              <a:rPr lang="es-ES" dirty="0" smtClean="0"/>
              <a:t>en </a:t>
            </a:r>
            <a:r>
              <a:rPr lang="es-ES" dirty="0"/>
              <a:t>programas </a:t>
            </a:r>
            <a:r>
              <a:rPr lang="es-ES" dirty="0" smtClean="0"/>
              <a:t>para </a:t>
            </a:r>
            <a:r>
              <a:rPr lang="es-ES" dirty="0"/>
              <a:t>el diseño óptimo de redes de distribución de energía eléctrica. </a:t>
            </a:r>
            <a:endParaRPr lang="en-US" dirty="0"/>
          </a:p>
        </p:txBody>
      </p:sp>
      <p:sp>
        <p:nvSpPr>
          <p:cNvPr id="8" name="Rectángulo 7"/>
          <p:cNvSpPr/>
          <p:nvPr/>
        </p:nvSpPr>
        <p:spPr>
          <a:xfrm>
            <a:off x="6141493" y="758233"/>
            <a:ext cx="4626591" cy="2585323"/>
          </a:xfrm>
          <a:prstGeom prst="rect">
            <a:avLst/>
          </a:prstGeom>
        </p:spPr>
        <p:txBody>
          <a:bodyPr wrap="square">
            <a:spAutoFit/>
          </a:bodyPr>
          <a:lstStyle/>
          <a:p>
            <a:pPr algn="just"/>
            <a:r>
              <a:rPr lang="es-ES_tradnl" i="1" dirty="0" smtClean="0">
                <a:latin typeface="+mj-lt"/>
                <a:ea typeface="Times New Roman" panose="02020603050405020304" pitchFamily="18" charset="0"/>
              </a:rPr>
              <a:t>“Resolución </a:t>
            </a:r>
            <a:r>
              <a:rPr lang="es-ES_tradnl" i="1" dirty="0">
                <a:latin typeface="+mj-lt"/>
                <a:ea typeface="Times New Roman" panose="02020603050405020304" pitchFamily="18" charset="0"/>
              </a:rPr>
              <a:t>del Problema Militar de Búsqueda de Camino Óptimo </a:t>
            </a:r>
            <a:r>
              <a:rPr lang="es-ES_tradnl" i="1" dirty="0" err="1">
                <a:latin typeface="+mj-lt"/>
                <a:ea typeface="Times New Roman" panose="02020603050405020304" pitchFamily="18" charset="0"/>
              </a:rPr>
              <a:t>Multiobjetivo</a:t>
            </a:r>
            <a:r>
              <a:rPr lang="es-ES_tradnl" i="1" dirty="0">
                <a:latin typeface="+mj-lt"/>
                <a:ea typeface="Times New Roman" panose="02020603050405020304" pitchFamily="18" charset="0"/>
              </a:rPr>
              <a:t> Mediante el Uso de Algoritmos de Optimización Basados en Colonias de </a:t>
            </a:r>
            <a:r>
              <a:rPr lang="es-ES_tradnl" i="1" dirty="0" smtClean="0">
                <a:latin typeface="+mj-lt"/>
                <a:ea typeface="Times New Roman" panose="02020603050405020304" pitchFamily="18" charset="0"/>
              </a:rPr>
              <a:t>Hormigas” </a:t>
            </a:r>
            <a:r>
              <a:rPr lang="en-US" dirty="0" smtClean="0"/>
              <a:t>(Mora </a:t>
            </a:r>
            <a:r>
              <a:rPr lang="en-US" dirty="0" err="1"/>
              <a:t>García</a:t>
            </a:r>
            <a:r>
              <a:rPr lang="en-US" dirty="0"/>
              <a:t>, 2009</a:t>
            </a:r>
            <a:r>
              <a:rPr lang="en-US" dirty="0" smtClean="0"/>
              <a:t>),</a:t>
            </a:r>
            <a:r>
              <a:rPr lang="es-ES" dirty="0" smtClean="0"/>
              <a:t> </a:t>
            </a:r>
            <a:r>
              <a:rPr lang="es-ES" dirty="0"/>
              <a:t>presentó un trabajo orientado a la resolución de un problema de búsqueda del camino más óptimo atendiendo a varios criterios dentro de un entorno que modela un campo de batalla militar. </a:t>
            </a:r>
            <a:endParaRPr lang="en-US" dirty="0">
              <a:latin typeface="+mj-lt"/>
            </a:endParaRPr>
          </a:p>
        </p:txBody>
      </p:sp>
      <p:sp>
        <p:nvSpPr>
          <p:cNvPr id="9" name="Rectángulo 8"/>
          <p:cNvSpPr/>
          <p:nvPr/>
        </p:nvSpPr>
        <p:spPr>
          <a:xfrm>
            <a:off x="860612" y="3992940"/>
            <a:ext cx="4803208" cy="1754326"/>
          </a:xfrm>
          <a:prstGeom prst="rect">
            <a:avLst/>
          </a:prstGeom>
        </p:spPr>
        <p:txBody>
          <a:bodyPr wrap="square">
            <a:spAutoFit/>
          </a:bodyPr>
          <a:lstStyle/>
          <a:p>
            <a:pPr algn="just"/>
            <a:r>
              <a:rPr lang="en-US" i="1" dirty="0" smtClean="0">
                <a:latin typeface="+mj-lt"/>
                <a:ea typeface="Times New Roman" panose="02020603050405020304" pitchFamily="18" charset="0"/>
              </a:rPr>
              <a:t>“Multi-objective </a:t>
            </a:r>
            <a:r>
              <a:rPr lang="en-US" i="1" dirty="0">
                <a:latin typeface="+mj-lt"/>
                <a:ea typeface="Times New Roman" panose="02020603050405020304" pitchFamily="18" charset="0"/>
              </a:rPr>
              <a:t>scheduling problem: Hybrid approach using fuzzy assisted cuckoo search </a:t>
            </a:r>
            <a:r>
              <a:rPr lang="en-US" i="1" dirty="0" smtClean="0">
                <a:latin typeface="+mj-lt"/>
                <a:ea typeface="Times New Roman" panose="02020603050405020304" pitchFamily="18" charset="0"/>
              </a:rPr>
              <a:t>algorithm” </a:t>
            </a:r>
            <a:r>
              <a:rPr lang="es-ES" dirty="0" smtClean="0">
                <a:latin typeface="+mj-lt"/>
              </a:rPr>
              <a:t>(</a:t>
            </a:r>
            <a:r>
              <a:rPr lang="es-ES" dirty="0" err="1" smtClean="0">
                <a:latin typeface="+mj-lt"/>
              </a:rPr>
              <a:t>Simon</a:t>
            </a:r>
            <a:r>
              <a:rPr lang="es-ES" dirty="0">
                <a:latin typeface="+mj-lt"/>
              </a:rPr>
              <a:t>, </a:t>
            </a:r>
            <a:r>
              <a:rPr lang="es-ES" dirty="0" smtClean="0">
                <a:latin typeface="+mj-lt"/>
              </a:rPr>
              <a:t>2012), plantea </a:t>
            </a:r>
            <a:r>
              <a:rPr lang="es-ES" dirty="0">
                <a:latin typeface="+mj-lt"/>
              </a:rPr>
              <a:t>un sistema híbrido de </a:t>
            </a:r>
            <a:r>
              <a:rPr lang="es-ES" i="1" dirty="0" err="1">
                <a:latin typeface="+mj-lt"/>
              </a:rPr>
              <a:t>Cuckoo</a:t>
            </a:r>
            <a:r>
              <a:rPr lang="es-ES" i="1" dirty="0">
                <a:latin typeface="+mj-lt"/>
              </a:rPr>
              <a:t> </a:t>
            </a:r>
            <a:r>
              <a:rPr lang="es-ES" i="1" dirty="0" err="1">
                <a:latin typeface="+mj-lt"/>
              </a:rPr>
              <a:t>Search</a:t>
            </a:r>
            <a:r>
              <a:rPr lang="es-ES" i="1" dirty="0">
                <a:latin typeface="+mj-lt"/>
              </a:rPr>
              <a:t> </a:t>
            </a:r>
            <a:r>
              <a:rPr lang="es-ES" dirty="0">
                <a:latin typeface="+mj-lt"/>
              </a:rPr>
              <a:t>integrado con un </a:t>
            </a:r>
            <a:r>
              <a:rPr lang="es-ES" i="1" dirty="0" err="1">
                <a:latin typeface="+mj-lt"/>
              </a:rPr>
              <a:t>Fuzzy</a:t>
            </a:r>
            <a:r>
              <a:rPr lang="es-ES" i="1" dirty="0">
                <a:latin typeface="+mj-lt"/>
              </a:rPr>
              <a:t> </a:t>
            </a:r>
            <a:r>
              <a:rPr lang="es-ES" i="1" dirty="0" err="1">
                <a:latin typeface="+mj-lt"/>
              </a:rPr>
              <a:t>System</a:t>
            </a:r>
            <a:r>
              <a:rPr lang="es-ES" dirty="0">
                <a:latin typeface="+mj-lt"/>
              </a:rPr>
              <a:t>, para dar solución al problema de resolución </a:t>
            </a:r>
            <a:r>
              <a:rPr lang="es-ES" dirty="0" err="1">
                <a:latin typeface="+mj-lt"/>
              </a:rPr>
              <a:t>multi</a:t>
            </a:r>
            <a:r>
              <a:rPr lang="es-ES" dirty="0">
                <a:latin typeface="+mj-lt"/>
              </a:rPr>
              <a:t>-objetivo. </a:t>
            </a:r>
            <a:endParaRPr lang="en-US" dirty="0">
              <a:latin typeface="+mj-lt"/>
            </a:endParaRPr>
          </a:p>
        </p:txBody>
      </p:sp>
      <p:sp>
        <p:nvSpPr>
          <p:cNvPr id="10" name="Rectángulo 9"/>
          <p:cNvSpPr/>
          <p:nvPr/>
        </p:nvSpPr>
        <p:spPr>
          <a:xfrm>
            <a:off x="6141493" y="3992940"/>
            <a:ext cx="4970962" cy="1477328"/>
          </a:xfrm>
          <a:prstGeom prst="rect">
            <a:avLst/>
          </a:prstGeom>
        </p:spPr>
        <p:txBody>
          <a:bodyPr wrap="square">
            <a:spAutoFit/>
          </a:bodyPr>
          <a:lstStyle/>
          <a:p>
            <a:pPr algn="just"/>
            <a:r>
              <a:rPr lang="es-EC" dirty="0" smtClean="0">
                <a:latin typeface="+mj-lt"/>
                <a:ea typeface="Calibri" panose="020F0502020204030204" pitchFamily="34" charset="0"/>
                <a:cs typeface="Times New Roman" panose="02020603050405020304" pitchFamily="18" charset="0"/>
              </a:rPr>
              <a:t>Dentro del campo de la electrónica, es importante </a:t>
            </a:r>
            <a:r>
              <a:rPr lang="es-EC" dirty="0">
                <a:latin typeface="+mj-lt"/>
                <a:ea typeface="Calibri" panose="020F0502020204030204" pitchFamily="34" charset="0"/>
                <a:cs typeface="Times New Roman" panose="02020603050405020304" pitchFamily="18" charset="0"/>
              </a:rPr>
              <a:t>contribuir con el desarrollo de nuevas técnicas de control que brinden solución a las distintas situaciones en que los métodos clásicos no responden de manera adecuada, </a:t>
            </a:r>
            <a:endParaRPr lang="en-US" dirty="0">
              <a:latin typeface="+mj-lt"/>
            </a:endParaRPr>
          </a:p>
        </p:txBody>
      </p:sp>
    </p:spTree>
    <p:extLst>
      <p:ext uri="{BB962C8B-B14F-4D97-AF65-F5344CB8AC3E}">
        <p14:creationId xmlns:p14="http://schemas.microsoft.com/office/powerpoint/2010/main" val="6585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07077" y="2967335"/>
            <a:ext cx="3377849"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GRACIAS</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82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OBJETIVOS</a:t>
            </a:r>
            <a:endParaRPr lang="es-EC" dirty="0"/>
          </a:p>
        </p:txBody>
      </p:sp>
    </p:spTree>
    <p:extLst>
      <p:ext uri="{BB962C8B-B14F-4D97-AF65-F5344CB8AC3E}">
        <p14:creationId xmlns:p14="http://schemas.microsoft.com/office/powerpoint/2010/main" val="76130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Objetivos</a:t>
            </a:r>
            <a:endParaRPr lang="es-EC" sz="2400" b="1" dirty="0">
              <a:solidFill>
                <a:schemeClr val="bg1"/>
              </a:solidFill>
              <a:latin typeface="Calibri" panose="020F0502020204030204" pitchFamily="34" charset="0"/>
            </a:endParaRPr>
          </a:p>
        </p:txBody>
      </p:sp>
      <p:sp>
        <p:nvSpPr>
          <p:cNvPr id="14" name="Rectángulo 13"/>
          <p:cNvSpPr/>
          <p:nvPr/>
        </p:nvSpPr>
        <p:spPr>
          <a:xfrm>
            <a:off x="1049417" y="715848"/>
            <a:ext cx="10494083" cy="2185214"/>
          </a:xfrm>
          <a:prstGeom prst="rect">
            <a:avLst/>
          </a:prstGeom>
        </p:spPr>
        <p:txBody>
          <a:bodyPr wrap="square">
            <a:spAutoFit/>
          </a:bodyPr>
          <a:lstStyle/>
          <a:p>
            <a:r>
              <a:rPr lang="es-EC" sz="2800" b="1" dirty="0">
                <a:latin typeface="Times New Roman" panose="02020603050405020304" pitchFamily="18" charset="0"/>
                <a:cs typeface="Times New Roman" panose="02020603050405020304" pitchFamily="18" charset="0"/>
              </a:rPr>
              <a:t>Objetivo General</a:t>
            </a:r>
            <a:r>
              <a:rPr lang="es-EC" sz="2800" dirty="0">
                <a:latin typeface="Times New Roman" panose="02020603050405020304" pitchFamily="18" charset="0"/>
                <a:cs typeface="Times New Roman" panose="02020603050405020304" pitchFamily="18" charset="0"/>
              </a:rPr>
              <a:t> </a:t>
            </a:r>
            <a:endParaRPr lang="es-EC" sz="2800" dirty="0" smtClean="0">
              <a:latin typeface="Times New Roman" panose="02020603050405020304" pitchFamily="18" charset="0"/>
              <a:cs typeface="Times New Roman" panose="02020603050405020304" pitchFamily="18" charset="0"/>
            </a:endParaRPr>
          </a:p>
          <a:p>
            <a:endParaRPr lang="es-EC"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Realizar </a:t>
            </a:r>
            <a:r>
              <a:rPr lang="es-ES" sz="2000" dirty="0">
                <a:latin typeface="Times New Roman" panose="02020603050405020304" pitchFamily="18" charset="0"/>
                <a:cs typeface="Times New Roman" panose="02020603050405020304" pitchFamily="18" charset="0"/>
              </a:rPr>
              <a:t>un análisis comparativo entre el desempeño alcanzado por un controlador PID optimizado mediante Algoritmos Genéticos y dos controladores PID optimizados mediante la aplicación de los algoritmos </a:t>
            </a:r>
            <a:r>
              <a:rPr lang="es-ES" sz="2000" dirty="0" err="1">
                <a:latin typeface="Times New Roman" panose="02020603050405020304" pitchFamily="18" charset="0"/>
                <a:cs typeface="Times New Roman" panose="02020603050405020304" pitchFamily="18" charset="0"/>
              </a:rPr>
              <a:t>bio</a:t>
            </a:r>
            <a:r>
              <a:rPr lang="es-ES" sz="2000" dirty="0">
                <a:latin typeface="Times New Roman" panose="02020603050405020304" pitchFamily="18" charset="0"/>
                <a:cs typeface="Times New Roman" panose="02020603050405020304" pitchFamily="18" charset="0"/>
              </a:rPr>
              <a:t>-inspirados Colonia de hormigas y </a:t>
            </a:r>
            <a:r>
              <a:rPr lang="es-ES" sz="2000" dirty="0" err="1">
                <a:latin typeface="Times New Roman" panose="02020603050405020304" pitchFamily="18" charset="0"/>
                <a:cs typeface="Times New Roman" panose="02020603050405020304" pitchFamily="18" charset="0"/>
              </a:rPr>
              <a:t>Cuckoo</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Search</a:t>
            </a:r>
            <a:r>
              <a:rPr lang="es-ES" sz="2000" dirty="0">
                <a:latin typeface="Times New Roman" panose="02020603050405020304" pitchFamily="18" charset="0"/>
                <a:cs typeface="Times New Roman" panose="02020603050405020304" pitchFamily="18" charset="0"/>
              </a:rPr>
              <a:t>, aplicados a una planta de temperatura</a:t>
            </a:r>
            <a:r>
              <a:rPr lang="es-ES" sz="2000" dirty="0" smtClean="0">
                <a:latin typeface="Times New Roman" panose="02020603050405020304" pitchFamily="18" charset="0"/>
                <a:cs typeface="Times New Roman" panose="02020603050405020304" pitchFamily="18" charset="0"/>
              </a:rPr>
              <a:t>.</a:t>
            </a:r>
            <a:endParaRPr lang="es-EC" sz="2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1049417" y="3076709"/>
            <a:ext cx="10494083" cy="3447098"/>
          </a:xfrm>
          <a:prstGeom prst="rect">
            <a:avLst/>
          </a:prstGeom>
        </p:spPr>
        <p:txBody>
          <a:bodyPr wrap="square">
            <a:spAutoFit/>
          </a:bodyPr>
          <a:lstStyle/>
          <a:p>
            <a:r>
              <a:rPr lang="es-EC" sz="2800" b="1" dirty="0">
                <a:latin typeface="Times New Roman" panose="02020603050405020304" pitchFamily="18" charset="0"/>
                <a:cs typeface="Times New Roman" panose="02020603050405020304" pitchFamily="18" charset="0"/>
              </a:rPr>
              <a:t>Objetivos Específicos</a:t>
            </a:r>
            <a:r>
              <a:rPr lang="es-EC" sz="2800" dirty="0">
                <a:latin typeface="Times New Roman" panose="02020603050405020304" pitchFamily="18" charset="0"/>
                <a:cs typeface="Times New Roman" panose="02020603050405020304" pitchFamily="18" charset="0"/>
              </a:rPr>
              <a:t> </a:t>
            </a:r>
          </a:p>
          <a:p>
            <a:endParaRPr lang="es-EC" sz="2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Determinar los parámetros a optimizar en el diseño de los controladores</a:t>
            </a:r>
            <a:r>
              <a:rPr lang="es-EC"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Desarrollar el controlador PID optimizado mediante la aplicación del algoritmo </a:t>
            </a:r>
            <a:r>
              <a:rPr lang="es-ES" dirty="0" err="1">
                <a:latin typeface="Times New Roman" panose="02020603050405020304" pitchFamily="18" charset="0"/>
                <a:cs typeface="Times New Roman" panose="02020603050405020304" pitchFamily="18" charset="0"/>
              </a:rPr>
              <a:t>bio</a:t>
            </a:r>
            <a:r>
              <a:rPr lang="es-ES" dirty="0">
                <a:latin typeface="Times New Roman" panose="02020603050405020304" pitchFamily="18" charset="0"/>
                <a:cs typeface="Times New Roman" panose="02020603050405020304" pitchFamily="18" charset="0"/>
              </a:rPr>
              <a:t>-inspirado Colonia de Hormigas.</a:t>
            </a:r>
          </a:p>
          <a:p>
            <a:pPr marL="342900" indent="-3429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Desarrollar el controlador PID optimizado mediante la aplicación del algoritmo </a:t>
            </a:r>
            <a:r>
              <a:rPr lang="es-ES" dirty="0" err="1">
                <a:latin typeface="Times New Roman" panose="02020603050405020304" pitchFamily="18" charset="0"/>
                <a:cs typeface="Times New Roman" panose="02020603050405020304" pitchFamily="18" charset="0"/>
              </a:rPr>
              <a:t>bio</a:t>
            </a:r>
            <a:r>
              <a:rPr lang="es-ES" dirty="0">
                <a:latin typeface="Times New Roman" panose="02020603050405020304" pitchFamily="18" charset="0"/>
                <a:cs typeface="Times New Roman" panose="02020603050405020304" pitchFamily="18" charset="0"/>
              </a:rPr>
              <a:t>-inspirado </a:t>
            </a:r>
            <a:r>
              <a:rPr lang="es-ES" dirty="0" err="1">
                <a:latin typeface="Times New Roman" panose="02020603050405020304" pitchFamily="18" charset="0"/>
                <a:cs typeface="Times New Roman" panose="02020603050405020304" pitchFamily="18" charset="0"/>
              </a:rPr>
              <a:t>Cuckoo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Search</a:t>
            </a:r>
            <a:endParaRPr lang="es-ES"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Determinar los criterios de comparación para los controladores diseñados</a:t>
            </a:r>
          </a:p>
          <a:p>
            <a:pPr marL="342900" indent="-342900" algn="just">
              <a:buFont typeface="Arial" panose="020B0604020202020204" pitchFamily="34" charset="0"/>
              <a:buChar char="•"/>
            </a:pPr>
            <a:r>
              <a:rPr lang="es-ES" dirty="0">
                <a:latin typeface="Times New Roman" panose="02020603050405020304" pitchFamily="18" charset="0"/>
                <a:ea typeface="Calibri" panose="020F0502020204030204" pitchFamily="34" charset="0"/>
                <a:cs typeface="Times New Roman" panose="02020603050405020304" pitchFamily="18" charset="0"/>
              </a:rPr>
              <a:t>Comparar el comportamiento de los controladores PID optimizados mediante los algoritmos señalados con un modelo PID convencional optimizado mediante Algoritmos genéticos</a:t>
            </a:r>
          </a:p>
          <a:p>
            <a:pPr marL="342900" indent="-342900" algn="just">
              <a:buFont typeface="Arial" panose="020B0604020202020204" pitchFamily="34" charset="0"/>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Analizar el desempeño de los controladores implementados en régimen transitorio y permanente</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49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1348</TotalTime>
  <Words>4877</Words>
  <Application>Microsoft Office PowerPoint</Application>
  <PresentationFormat>Panorámica</PresentationFormat>
  <Paragraphs>652</Paragraphs>
  <Slides>70</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70</vt:i4>
      </vt:variant>
    </vt:vector>
  </HeadingPairs>
  <TitlesOfParts>
    <vt:vector size="80" baseType="lpstr">
      <vt:lpstr>Arial</vt:lpstr>
      <vt:lpstr>Calibri</vt:lpstr>
      <vt:lpstr>Cambria Math</vt:lpstr>
      <vt:lpstr>Helvetica Light</vt:lpstr>
      <vt:lpstr>Symbol</vt:lpstr>
      <vt:lpstr>Times New Roman</vt:lpstr>
      <vt:lpstr>Trebuchet MS</vt:lpstr>
      <vt:lpstr>Tw Cen MT</vt:lpstr>
      <vt:lpstr>Wingdings</vt:lpstr>
      <vt:lpstr>Circuito</vt:lpstr>
      <vt:lpstr>Departamento de Eléctrica, Electrónica y telecomunicaciones Carrera de Ingeniería en Electrónica, Automatización y Control</vt:lpstr>
      <vt:lpstr>CONTENIDO</vt:lpstr>
      <vt:lpstr>Presentación de PowerPoint</vt:lpstr>
      <vt:lpstr>INTRODUCCIÓN</vt:lpstr>
      <vt:lpstr>Presentación de PowerPoint</vt:lpstr>
      <vt:lpstr>Presentación de PowerPoint</vt:lpstr>
      <vt:lpstr>Presentación de PowerPoint</vt:lpstr>
      <vt:lpstr>OBJETIVOS</vt:lpstr>
      <vt:lpstr>Presentación de PowerPoint</vt:lpstr>
      <vt:lpstr>Descripción de los algoritmos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Implementación de los Algoritmos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obtenidos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Ingeniería en Electrónica, Automatización y Control</dc:title>
  <dc:creator>wilson nicolas</dc:creator>
  <cp:lastModifiedBy>Usuario de Windows</cp:lastModifiedBy>
  <cp:revision>103</cp:revision>
  <dcterms:created xsi:type="dcterms:W3CDTF">2018-08-31T17:26:12Z</dcterms:created>
  <dcterms:modified xsi:type="dcterms:W3CDTF">2019-01-30T07:26:45Z</dcterms:modified>
</cp:coreProperties>
</file>