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9" r:id="rId12"/>
    <p:sldId id="270" r:id="rId13"/>
    <p:sldId id="271" r:id="rId14"/>
    <p:sldId id="272" r:id="rId15"/>
    <p:sldId id="274" r:id="rId16"/>
    <p:sldId id="275" r:id="rId17"/>
    <p:sldId id="276" r:id="rId18"/>
    <p:sldId id="277" r:id="rId19"/>
    <p:sldId id="308" r:id="rId20"/>
    <p:sldId id="280" r:id="rId21"/>
    <p:sldId id="281" r:id="rId22"/>
    <p:sldId id="283" r:id="rId23"/>
    <p:sldId id="284" r:id="rId24"/>
    <p:sldId id="286" r:id="rId25"/>
    <p:sldId id="287" r:id="rId26"/>
    <p:sldId id="288" r:id="rId27"/>
    <p:sldId id="307" r:id="rId28"/>
    <p:sldId id="290" r:id="rId29"/>
    <p:sldId id="291" r:id="rId30"/>
    <p:sldId id="292" r:id="rId31"/>
    <p:sldId id="296" r:id="rId32"/>
    <p:sldId id="298" r:id="rId33"/>
    <p:sldId id="299" r:id="rId34"/>
    <p:sldId id="306" r:id="rId35"/>
    <p:sldId id="301" r:id="rId36"/>
    <p:sldId id="302" r:id="rId37"/>
    <p:sldId id="303" r:id="rId38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CFC"/>
    <a:srgbClr val="E3D6EA"/>
    <a:srgbClr val="D5EEFB"/>
    <a:srgbClr val="CADFF6"/>
    <a:srgbClr val="B0CFF2"/>
    <a:srgbClr val="CCCCFF"/>
    <a:srgbClr val="8AA9BC"/>
    <a:srgbClr val="6699FF"/>
    <a:srgbClr val="FCF4FE"/>
    <a:srgbClr val="E9D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7707" autoAdjust="0"/>
  </p:normalViewPr>
  <p:slideViewPr>
    <p:cSldViewPr>
      <p:cViewPr varScale="1">
        <p:scale>
          <a:sx n="76" d="100"/>
          <a:sy n="76" d="100"/>
        </p:scale>
        <p:origin x="1230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33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B6015A-C3D3-4E0A-9DC2-2F2D6D61E573}" type="doc">
      <dgm:prSet loTypeId="urn:microsoft.com/office/officeart/2008/layout/VerticalCurvedList" loCatId="list" qsTypeId="urn:microsoft.com/office/officeart/2005/8/quickstyle/simple2" qsCatId="simple" csTypeId="urn:microsoft.com/office/officeart/2005/8/colors/accent5_3" csCatId="accent5" phldr="1"/>
      <dgm:spPr/>
      <dgm:t>
        <a:bodyPr/>
        <a:lstStyle/>
        <a:p>
          <a:endParaRPr lang="es-EC"/>
        </a:p>
      </dgm:t>
    </dgm:pt>
    <dgm:pt modelId="{2070D4D6-4C97-4BFB-9F27-38692ABB3284}">
      <dgm:prSet custT="1"/>
      <dgm:spPr/>
      <dgm:t>
        <a:bodyPr/>
        <a:lstStyle/>
        <a:p>
          <a:r>
            <a:rPr lang="es-EC" sz="1800" dirty="0" smtClean="0">
              <a:solidFill>
                <a:schemeClr val="tx1"/>
              </a:solidFill>
            </a:rPr>
            <a:t>¿Cuáles son las tendencias epistemológicas de la Administración en la actualidad?</a:t>
          </a:r>
          <a:endParaRPr lang="es-EC" sz="1800" dirty="0">
            <a:solidFill>
              <a:schemeClr val="tx1"/>
            </a:solidFill>
            <a:latin typeface="+mj-lt"/>
          </a:endParaRPr>
        </a:p>
      </dgm:t>
    </dgm:pt>
    <dgm:pt modelId="{11511D88-0265-4344-A145-3F492EA40AEE}" type="parTrans" cxnId="{B59BA4D7-B5A1-4FF6-972F-62BFD2D82571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+mj-lt"/>
          </a:endParaRPr>
        </a:p>
      </dgm:t>
    </dgm:pt>
    <dgm:pt modelId="{8721C11C-E9CF-4F11-BEBD-47057B375E67}" type="sibTrans" cxnId="{B59BA4D7-B5A1-4FF6-972F-62BFD2D82571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+mj-lt"/>
          </a:endParaRPr>
        </a:p>
      </dgm:t>
    </dgm:pt>
    <dgm:pt modelId="{8DAE9980-1FDD-466B-92B2-789F3D34A04C}">
      <dgm:prSet custT="1"/>
      <dgm:spPr/>
      <dgm:t>
        <a:bodyPr/>
        <a:lstStyle/>
        <a:p>
          <a:r>
            <a:rPr lang="es-EC" sz="1800" dirty="0" smtClean="0">
              <a:solidFill>
                <a:schemeClr val="tx1"/>
              </a:solidFill>
            </a:rPr>
            <a:t>¿Cuáles son las tendencias epistemológicas de la Mercadotecnia en la actualidad?</a:t>
          </a:r>
          <a:endParaRPr lang="es-EC" sz="1800" dirty="0">
            <a:solidFill>
              <a:schemeClr val="tx1"/>
            </a:solidFill>
            <a:latin typeface="+mj-lt"/>
          </a:endParaRPr>
        </a:p>
      </dgm:t>
    </dgm:pt>
    <dgm:pt modelId="{65775061-ED00-459C-8FAD-1E9F97CB5A43}" type="parTrans" cxnId="{3E060274-4A24-4D4D-8989-08B98BF23891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+mj-lt"/>
          </a:endParaRPr>
        </a:p>
      </dgm:t>
    </dgm:pt>
    <dgm:pt modelId="{7100A7A3-904B-471E-A34C-9F134EC26368}" type="sibTrans" cxnId="{3E060274-4A24-4D4D-8989-08B98BF23891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+mj-lt"/>
          </a:endParaRPr>
        </a:p>
      </dgm:t>
    </dgm:pt>
    <dgm:pt modelId="{028D5916-8E52-4CAE-A165-1E9D40E8B250}">
      <dgm:prSet custT="1"/>
      <dgm:spPr/>
      <dgm:t>
        <a:bodyPr/>
        <a:lstStyle/>
        <a:p>
          <a:r>
            <a:rPr lang="es-EC" sz="1800" smtClean="0">
              <a:solidFill>
                <a:schemeClr val="tx1"/>
              </a:solidFill>
            </a:rPr>
            <a:t>¿Cuáles son las tendencias epistemológicas de la Contabilidad en la actualidad?</a:t>
          </a:r>
          <a:endParaRPr lang="es-EC" sz="1800" dirty="0">
            <a:solidFill>
              <a:schemeClr val="tx1"/>
            </a:solidFill>
            <a:latin typeface="+mj-lt"/>
          </a:endParaRPr>
        </a:p>
      </dgm:t>
    </dgm:pt>
    <dgm:pt modelId="{88781594-954B-458F-B9CC-CDE4C08D4EA7}" type="parTrans" cxnId="{03F00484-C86E-402D-8432-5D2D788B0618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+mj-lt"/>
          </a:endParaRPr>
        </a:p>
      </dgm:t>
    </dgm:pt>
    <dgm:pt modelId="{323C0D20-4C04-4C73-B444-81BDDA64988F}" type="sibTrans" cxnId="{03F00484-C86E-402D-8432-5D2D788B0618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+mj-lt"/>
          </a:endParaRPr>
        </a:p>
      </dgm:t>
    </dgm:pt>
    <dgm:pt modelId="{146900D1-010C-4548-90E7-ECA901902073}" type="pres">
      <dgm:prSet presAssocID="{80B6015A-C3D3-4E0A-9DC2-2F2D6D61E57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C"/>
        </a:p>
      </dgm:t>
    </dgm:pt>
    <dgm:pt modelId="{44A834BF-DEFB-4D05-8648-AE146FCA7E67}" type="pres">
      <dgm:prSet presAssocID="{80B6015A-C3D3-4E0A-9DC2-2F2D6D61E573}" presName="Name1" presStyleCnt="0"/>
      <dgm:spPr/>
      <dgm:t>
        <a:bodyPr/>
        <a:lstStyle/>
        <a:p>
          <a:endParaRPr lang="es-EC"/>
        </a:p>
      </dgm:t>
    </dgm:pt>
    <dgm:pt modelId="{3A6830A4-963D-45D9-8444-BCAE1E3B0B1F}" type="pres">
      <dgm:prSet presAssocID="{80B6015A-C3D3-4E0A-9DC2-2F2D6D61E573}" presName="cycle" presStyleCnt="0"/>
      <dgm:spPr/>
      <dgm:t>
        <a:bodyPr/>
        <a:lstStyle/>
        <a:p>
          <a:endParaRPr lang="es-EC"/>
        </a:p>
      </dgm:t>
    </dgm:pt>
    <dgm:pt modelId="{73ACA0D9-E6C8-4795-8887-92F8F4448A32}" type="pres">
      <dgm:prSet presAssocID="{80B6015A-C3D3-4E0A-9DC2-2F2D6D61E573}" presName="srcNode" presStyleLbl="node1" presStyleIdx="0" presStyleCnt="3"/>
      <dgm:spPr/>
      <dgm:t>
        <a:bodyPr/>
        <a:lstStyle/>
        <a:p>
          <a:endParaRPr lang="es-EC"/>
        </a:p>
      </dgm:t>
    </dgm:pt>
    <dgm:pt modelId="{A88F0545-EC0C-4984-AB5A-9FF1C0B206F2}" type="pres">
      <dgm:prSet presAssocID="{80B6015A-C3D3-4E0A-9DC2-2F2D6D61E573}" presName="conn" presStyleLbl="parChTrans1D2" presStyleIdx="0" presStyleCnt="1"/>
      <dgm:spPr/>
      <dgm:t>
        <a:bodyPr/>
        <a:lstStyle/>
        <a:p>
          <a:endParaRPr lang="es-EC"/>
        </a:p>
      </dgm:t>
    </dgm:pt>
    <dgm:pt modelId="{F35175C5-530D-4605-AC93-15F726E80D7D}" type="pres">
      <dgm:prSet presAssocID="{80B6015A-C3D3-4E0A-9DC2-2F2D6D61E573}" presName="extraNode" presStyleLbl="node1" presStyleIdx="0" presStyleCnt="3"/>
      <dgm:spPr/>
      <dgm:t>
        <a:bodyPr/>
        <a:lstStyle/>
        <a:p>
          <a:endParaRPr lang="es-EC"/>
        </a:p>
      </dgm:t>
    </dgm:pt>
    <dgm:pt modelId="{E79DA36C-A8DE-4786-BC52-9368DBC70EB5}" type="pres">
      <dgm:prSet presAssocID="{80B6015A-C3D3-4E0A-9DC2-2F2D6D61E573}" presName="dstNode" presStyleLbl="node1" presStyleIdx="0" presStyleCnt="3"/>
      <dgm:spPr/>
      <dgm:t>
        <a:bodyPr/>
        <a:lstStyle/>
        <a:p>
          <a:endParaRPr lang="es-EC"/>
        </a:p>
      </dgm:t>
    </dgm:pt>
    <dgm:pt modelId="{0D5978D2-4BE6-41E0-B316-DD114461AFB6}" type="pres">
      <dgm:prSet presAssocID="{2070D4D6-4C97-4BFB-9F27-38692ABB328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0CA5841-E0A9-428D-A3AA-CB1F1BB5F810}" type="pres">
      <dgm:prSet presAssocID="{2070D4D6-4C97-4BFB-9F27-38692ABB3284}" presName="accent_1" presStyleCnt="0"/>
      <dgm:spPr/>
      <dgm:t>
        <a:bodyPr/>
        <a:lstStyle/>
        <a:p>
          <a:endParaRPr lang="es-EC"/>
        </a:p>
      </dgm:t>
    </dgm:pt>
    <dgm:pt modelId="{5BC36F34-A711-4EB4-BE81-D1F529099610}" type="pres">
      <dgm:prSet presAssocID="{2070D4D6-4C97-4BFB-9F27-38692ABB3284}" presName="accentRepeatNode" presStyleLbl="solidFgAcc1" presStyleIdx="0" presStyleCnt="3"/>
      <dgm:spPr/>
      <dgm:t>
        <a:bodyPr/>
        <a:lstStyle/>
        <a:p>
          <a:endParaRPr lang="es-EC"/>
        </a:p>
      </dgm:t>
    </dgm:pt>
    <dgm:pt modelId="{F092E791-2B12-41B6-83D1-8EAEB50FFC3B}" type="pres">
      <dgm:prSet presAssocID="{8DAE9980-1FDD-466B-92B2-789F3D34A04C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1716E38-9DB8-4841-8114-DFAB43BBE5F4}" type="pres">
      <dgm:prSet presAssocID="{8DAE9980-1FDD-466B-92B2-789F3D34A04C}" presName="accent_2" presStyleCnt="0"/>
      <dgm:spPr/>
      <dgm:t>
        <a:bodyPr/>
        <a:lstStyle/>
        <a:p>
          <a:endParaRPr lang="es-EC"/>
        </a:p>
      </dgm:t>
    </dgm:pt>
    <dgm:pt modelId="{8E09B983-860F-46D2-BBE3-D66C8DA327B2}" type="pres">
      <dgm:prSet presAssocID="{8DAE9980-1FDD-466B-92B2-789F3D34A04C}" presName="accentRepeatNode" presStyleLbl="solidFgAcc1" presStyleIdx="1" presStyleCnt="3"/>
      <dgm:spPr/>
      <dgm:t>
        <a:bodyPr/>
        <a:lstStyle/>
        <a:p>
          <a:endParaRPr lang="es-EC"/>
        </a:p>
      </dgm:t>
    </dgm:pt>
    <dgm:pt modelId="{72079AE7-49A1-4C30-9122-29EB91F73DC9}" type="pres">
      <dgm:prSet presAssocID="{028D5916-8E52-4CAE-A165-1E9D40E8B250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B29BB23-AE3E-4C25-8756-073D44BBDD15}" type="pres">
      <dgm:prSet presAssocID="{028D5916-8E52-4CAE-A165-1E9D40E8B250}" presName="accent_3" presStyleCnt="0"/>
      <dgm:spPr/>
      <dgm:t>
        <a:bodyPr/>
        <a:lstStyle/>
        <a:p>
          <a:endParaRPr lang="es-EC"/>
        </a:p>
      </dgm:t>
    </dgm:pt>
    <dgm:pt modelId="{F1C82BAA-4456-4679-9A36-3D0F26A1C478}" type="pres">
      <dgm:prSet presAssocID="{028D5916-8E52-4CAE-A165-1E9D40E8B250}" presName="accentRepeatNode" presStyleLbl="solidFgAcc1" presStyleIdx="2" presStyleCnt="3"/>
      <dgm:spPr/>
      <dgm:t>
        <a:bodyPr/>
        <a:lstStyle/>
        <a:p>
          <a:endParaRPr lang="es-EC"/>
        </a:p>
      </dgm:t>
    </dgm:pt>
  </dgm:ptLst>
  <dgm:cxnLst>
    <dgm:cxn modelId="{B59BA4D7-B5A1-4FF6-972F-62BFD2D82571}" srcId="{80B6015A-C3D3-4E0A-9DC2-2F2D6D61E573}" destId="{2070D4D6-4C97-4BFB-9F27-38692ABB3284}" srcOrd="0" destOrd="0" parTransId="{11511D88-0265-4344-A145-3F492EA40AEE}" sibTransId="{8721C11C-E9CF-4F11-BEBD-47057B375E67}"/>
    <dgm:cxn modelId="{A24A40E9-3108-4B85-AF9C-AF3168456DE4}" type="presOf" srcId="{8DAE9980-1FDD-466B-92B2-789F3D34A04C}" destId="{F092E791-2B12-41B6-83D1-8EAEB50FFC3B}" srcOrd="0" destOrd="0" presId="urn:microsoft.com/office/officeart/2008/layout/VerticalCurvedList"/>
    <dgm:cxn modelId="{18E93DFF-88C2-4CBB-80D9-CDF18C8B0EDB}" type="presOf" srcId="{80B6015A-C3D3-4E0A-9DC2-2F2D6D61E573}" destId="{146900D1-010C-4548-90E7-ECA901902073}" srcOrd="0" destOrd="0" presId="urn:microsoft.com/office/officeart/2008/layout/VerticalCurvedList"/>
    <dgm:cxn modelId="{3E060274-4A24-4D4D-8989-08B98BF23891}" srcId="{80B6015A-C3D3-4E0A-9DC2-2F2D6D61E573}" destId="{8DAE9980-1FDD-466B-92B2-789F3D34A04C}" srcOrd="1" destOrd="0" parTransId="{65775061-ED00-459C-8FAD-1E9F97CB5A43}" sibTransId="{7100A7A3-904B-471E-A34C-9F134EC26368}"/>
    <dgm:cxn modelId="{03F00484-C86E-402D-8432-5D2D788B0618}" srcId="{80B6015A-C3D3-4E0A-9DC2-2F2D6D61E573}" destId="{028D5916-8E52-4CAE-A165-1E9D40E8B250}" srcOrd="2" destOrd="0" parTransId="{88781594-954B-458F-B9CC-CDE4C08D4EA7}" sibTransId="{323C0D20-4C04-4C73-B444-81BDDA64988F}"/>
    <dgm:cxn modelId="{6285253D-BAFA-4E7D-B9AF-255778C8A9D0}" type="presOf" srcId="{8721C11C-E9CF-4F11-BEBD-47057B375E67}" destId="{A88F0545-EC0C-4984-AB5A-9FF1C0B206F2}" srcOrd="0" destOrd="0" presId="urn:microsoft.com/office/officeart/2008/layout/VerticalCurvedList"/>
    <dgm:cxn modelId="{7180DF65-7B4A-439E-AEA3-20247B79C192}" type="presOf" srcId="{2070D4D6-4C97-4BFB-9F27-38692ABB3284}" destId="{0D5978D2-4BE6-41E0-B316-DD114461AFB6}" srcOrd="0" destOrd="0" presId="urn:microsoft.com/office/officeart/2008/layout/VerticalCurvedList"/>
    <dgm:cxn modelId="{37029DE4-705F-444D-8A13-235FC0370DA1}" type="presOf" srcId="{028D5916-8E52-4CAE-A165-1E9D40E8B250}" destId="{72079AE7-49A1-4C30-9122-29EB91F73DC9}" srcOrd="0" destOrd="0" presId="urn:microsoft.com/office/officeart/2008/layout/VerticalCurvedList"/>
    <dgm:cxn modelId="{9930F9A2-15AD-4DA7-B9AD-A4E654868901}" type="presParOf" srcId="{146900D1-010C-4548-90E7-ECA901902073}" destId="{44A834BF-DEFB-4D05-8648-AE146FCA7E67}" srcOrd="0" destOrd="0" presId="urn:microsoft.com/office/officeart/2008/layout/VerticalCurvedList"/>
    <dgm:cxn modelId="{4C94D1E6-1094-422D-BC60-C3BBF998E412}" type="presParOf" srcId="{44A834BF-DEFB-4D05-8648-AE146FCA7E67}" destId="{3A6830A4-963D-45D9-8444-BCAE1E3B0B1F}" srcOrd="0" destOrd="0" presId="urn:microsoft.com/office/officeart/2008/layout/VerticalCurvedList"/>
    <dgm:cxn modelId="{67369E75-D1DE-4F17-9A35-8A46DEE09F69}" type="presParOf" srcId="{3A6830A4-963D-45D9-8444-BCAE1E3B0B1F}" destId="{73ACA0D9-E6C8-4795-8887-92F8F4448A32}" srcOrd="0" destOrd="0" presId="urn:microsoft.com/office/officeart/2008/layout/VerticalCurvedList"/>
    <dgm:cxn modelId="{EAF72A45-5706-4E32-A649-C0173F864720}" type="presParOf" srcId="{3A6830A4-963D-45D9-8444-BCAE1E3B0B1F}" destId="{A88F0545-EC0C-4984-AB5A-9FF1C0B206F2}" srcOrd="1" destOrd="0" presId="urn:microsoft.com/office/officeart/2008/layout/VerticalCurvedList"/>
    <dgm:cxn modelId="{3A50E260-9C65-4955-81C0-B74E375A7FE6}" type="presParOf" srcId="{3A6830A4-963D-45D9-8444-BCAE1E3B0B1F}" destId="{F35175C5-530D-4605-AC93-15F726E80D7D}" srcOrd="2" destOrd="0" presId="urn:microsoft.com/office/officeart/2008/layout/VerticalCurvedList"/>
    <dgm:cxn modelId="{A22CB6AA-7D34-44DE-9346-646A8F7E7197}" type="presParOf" srcId="{3A6830A4-963D-45D9-8444-BCAE1E3B0B1F}" destId="{E79DA36C-A8DE-4786-BC52-9368DBC70EB5}" srcOrd="3" destOrd="0" presId="urn:microsoft.com/office/officeart/2008/layout/VerticalCurvedList"/>
    <dgm:cxn modelId="{83D3E72C-050D-4C05-B920-C23AD8A65571}" type="presParOf" srcId="{44A834BF-DEFB-4D05-8648-AE146FCA7E67}" destId="{0D5978D2-4BE6-41E0-B316-DD114461AFB6}" srcOrd="1" destOrd="0" presId="urn:microsoft.com/office/officeart/2008/layout/VerticalCurvedList"/>
    <dgm:cxn modelId="{0D222D36-70C7-4642-B212-F150D0DABB89}" type="presParOf" srcId="{44A834BF-DEFB-4D05-8648-AE146FCA7E67}" destId="{10CA5841-E0A9-428D-A3AA-CB1F1BB5F810}" srcOrd="2" destOrd="0" presId="urn:microsoft.com/office/officeart/2008/layout/VerticalCurvedList"/>
    <dgm:cxn modelId="{B251F5F8-3262-41EA-8909-EADAA9CE644B}" type="presParOf" srcId="{10CA5841-E0A9-428D-A3AA-CB1F1BB5F810}" destId="{5BC36F34-A711-4EB4-BE81-D1F529099610}" srcOrd="0" destOrd="0" presId="urn:microsoft.com/office/officeart/2008/layout/VerticalCurvedList"/>
    <dgm:cxn modelId="{3978E7A6-324A-4D32-AC92-BDF08C8A4B4C}" type="presParOf" srcId="{44A834BF-DEFB-4D05-8648-AE146FCA7E67}" destId="{F092E791-2B12-41B6-83D1-8EAEB50FFC3B}" srcOrd="3" destOrd="0" presId="urn:microsoft.com/office/officeart/2008/layout/VerticalCurvedList"/>
    <dgm:cxn modelId="{A62A64A3-62D7-46E5-A58C-5A00CACF721D}" type="presParOf" srcId="{44A834BF-DEFB-4D05-8648-AE146FCA7E67}" destId="{D1716E38-9DB8-4841-8114-DFAB43BBE5F4}" srcOrd="4" destOrd="0" presId="urn:microsoft.com/office/officeart/2008/layout/VerticalCurvedList"/>
    <dgm:cxn modelId="{2BEC36EC-0365-4894-8271-8E8D9677E58D}" type="presParOf" srcId="{D1716E38-9DB8-4841-8114-DFAB43BBE5F4}" destId="{8E09B983-860F-46D2-BBE3-D66C8DA327B2}" srcOrd="0" destOrd="0" presId="urn:microsoft.com/office/officeart/2008/layout/VerticalCurvedList"/>
    <dgm:cxn modelId="{A1C27E6D-AF0E-4AD1-B8B7-1959448C4E65}" type="presParOf" srcId="{44A834BF-DEFB-4D05-8648-AE146FCA7E67}" destId="{72079AE7-49A1-4C30-9122-29EB91F73DC9}" srcOrd="5" destOrd="0" presId="urn:microsoft.com/office/officeart/2008/layout/VerticalCurvedList"/>
    <dgm:cxn modelId="{8056DE38-713D-44B3-B28F-E6FA67972C2B}" type="presParOf" srcId="{44A834BF-DEFB-4D05-8648-AE146FCA7E67}" destId="{EB29BB23-AE3E-4C25-8756-073D44BBDD15}" srcOrd="6" destOrd="0" presId="urn:microsoft.com/office/officeart/2008/layout/VerticalCurvedList"/>
    <dgm:cxn modelId="{97A245AE-CA25-46AD-8D18-71D62FDB8697}" type="presParOf" srcId="{EB29BB23-AE3E-4C25-8756-073D44BBDD15}" destId="{F1C82BAA-4456-4679-9A36-3D0F26A1C47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B50F58-4B7D-4101-BEBD-229DDE5176DF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87D5255C-39CB-49D8-8887-E45EB208EEE0}">
      <dgm:prSet/>
      <dgm:spPr/>
      <dgm:t>
        <a:bodyPr/>
        <a:lstStyle/>
        <a:p>
          <a:endParaRPr lang="es-EC"/>
        </a:p>
      </dgm:t>
    </dgm:pt>
    <dgm:pt modelId="{7C98007D-DD15-44E0-8B1C-1B66816870BC}" type="parTrans" cxnId="{F4588C7D-A33A-4007-AA01-E4DC65F9D14A}">
      <dgm:prSet/>
      <dgm:spPr/>
      <dgm:t>
        <a:bodyPr/>
        <a:lstStyle/>
        <a:p>
          <a:endParaRPr lang="es-EC"/>
        </a:p>
      </dgm:t>
    </dgm:pt>
    <dgm:pt modelId="{96C9147D-6215-4106-AEF8-2A48952BF315}" type="sibTrans" cxnId="{F4588C7D-A33A-4007-AA01-E4DC65F9D14A}">
      <dgm:prSet/>
      <dgm:spPr/>
      <dgm:t>
        <a:bodyPr/>
        <a:lstStyle/>
        <a:p>
          <a:endParaRPr lang="es-EC"/>
        </a:p>
      </dgm:t>
    </dgm:pt>
    <dgm:pt modelId="{493E028D-4A4F-452A-AE8F-2E9DA79D7F29}">
      <dgm:prSet/>
      <dgm:spPr/>
      <dgm:t>
        <a:bodyPr/>
        <a:lstStyle/>
        <a:p>
          <a:endParaRPr lang="es-EC" dirty="0"/>
        </a:p>
      </dgm:t>
    </dgm:pt>
    <dgm:pt modelId="{B35A3778-D085-4B38-962C-A26F05141B9E}" type="parTrans" cxnId="{0510B0DB-810F-43F6-A07D-765CD21ABBC9}">
      <dgm:prSet/>
      <dgm:spPr/>
      <dgm:t>
        <a:bodyPr/>
        <a:lstStyle/>
        <a:p>
          <a:endParaRPr lang="es-EC"/>
        </a:p>
      </dgm:t>
    </dgm:pt>
    <dgm:pt modelId="{602F4C84-BFE8-4B11-AA89-3141CB312783}" type="sibTrans" cxnId="{0510B0DB-810F-43F6-A07D-765CD21ABBC9}">
      <dgm:prSet/>
      <dgm:spPr/>
      <dgm:t>
        <a:bodyPr/>
        <a:lstStyle/>
        <a:p>
          <a:endParaRPr lang="es-EC"/>
        </a:p>
      </dgm:t>
    </dgm:pt>
    <dgm:pt modelId="{1B2F3BE6-69C4-40F5-81FF-B94DDD886616}">
      <dgm:prSet/>
      <dgm:spPr/>
      <dgm:t>
        <a:bodyPr/>
        <a:lstStyle/>
        <a:p>
          <a:endParaRPr lang="es-EC"/>
        </a:p>
      </dgm:t>
    </dgm:pt>
    <dgm:pt modelId="{FD964AE4-546F-475E-9BFC-8408AAED79FF}" type="parTrans" cxnId="{CC6055E7-6026-40B0-8C2E-ACD83DB90FE1}">
      <dgm:prSet/>
      <dgm:spPr/>
      <dgm:t>
        <a:bodyPr/>
        <a:lstStyle/>
        <a:p>
          <a:endParaRPr lang="es-EC"/>
        </a:p>
      </dgm:t>
    </dgm:pt>
    <dgm:pt modelId="{D24CAA8E-C11C-4E07-B2CA-018B661DC724}" type="sibTrans" cxnId="{CC6055E7-6026-40B0-8C2E-ACD83DB90FE1}">
      <dgm:prSet/>
      <dgm:spPr/>
      <dgm:t>
        <a:bodyPr/>
        <a:lstStyle/>
        <a:p>
          <a:endParaRPr lang="es-EC"/>
        </a:p>
      </dgm:t>
    </dgm:pt>
    <dgm:pt modelId="{F038CC91-3519-41D0-8451-BE23D8CD96C4}" type="pres">
      <dgm:prSet presAssocID="{95B50F58-4B7D-4101-BEBD-229DDE5176DF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55E399A7-1CDE-468D-B098-58D14BDB0052}" type="pres">
      <dgm:prSet presAssocID="{493E028D-4A4F-452A-AE8F-2E9DA79D7F29}" presName="Accent1" presStyleCnt="0"/>
      <dgm:spPr/>
    </dgm:pt>
    <dgm:pt modelId="{4BC70E32-7F51-4941-B864-EAEE4E05A3FC}" type="pres">
      <dgm:prSet presAssocID="{493E028D-4A4F-452A-AE8F-2E9DA79D7F29}" presName="Accent" presStyleLbl="node1" presStyleIdx="0" presStyleCnt="3"/>
      <dgm:spPr/>
    </dgm:pt>
    <dgm:pt modelId="{46DEBE2A-FC3B-4E05-A013-6BC1438BEA10}" type="pres">
      <dgm:prSet presAssocID="{493E028D-4A4F-452A-AE8F-2E9DA79D7F29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25147E9-88D7-4961-BF66-7D7ADA6E7E16}" type="pres">
      <dgm:prSet presAssocID="{1B2F3BE6-69C4-40F5-81FF-B94DDD886616}" presName="Accent2" presStyleCnt="0"/>
      <dgm:spPr/>
    </dgm:pt>
    <dgm:pt modelId="{3B050957-A6BD-4DC2-9955-505C0F007AED}" type="pres">
      <dgm:prSet presAssocID="{1B2F3BE6-69C4-40F5-81FF-B94DDD886616}" presName="Accent" presStyleLbl="node1" presStyleIdx="1" presStyleCnt="3"/>
      <dgm:spPr/>
    </dgm:pt>
    <dgm:pt modelId="{AE01FB32-20A5-42D6-B92D-2A89A7260699}" type="pres">
      <dgm:prSet presAssocID="{1B2F3BE6-69C4-40F5-81FF-B94DDD886616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4C0FFDD-9F70-4AA8-9C17-F7227934D1EC}" type="pres">
      <dgm:prSet presAssocID="{87D5255C-39CB-49D8-8887-E45EB208EEE0}" presName="Accent3" presStyleCnt="0"/>
      <dgm:spPr/>
    </dgm:pt>
    <dgm:pt modelId="{06A0916F-811E-4DBB-ACEB-250052F69402}" type="pres">
      <dgm:prSet presAssocID="{87D5255C-39CB-49D8-8887-E45EB208EEE0}" presName="Accent" presStyleLbl="node1" presStyleIdx="2" presStyleCnt="3"/>
      <dgm:spPr/>
    </dgm:pt>
    <dgm:pt modelId="{3E8F2FD6-591C-4651-9452-2A9AFC4BF4F7}" type="pres">
      <dgm:prSet presAssocID="{87D5255C-39CB-49D8-8887-E45EB208EEE0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20B2ED0-1B74-47D6-8193-2316BB4992B9}" type="presOf" srcId="{1B2F3BE6-69C4-40F5-81FF-B94DDD886616}" destId="{AE01FB32-20A5-42D6-B92D-2A89A7260699}" srcOrd="0" destOrd="0" presId="urn:microsoft.com/office/officeart/2009/layout/CircleArrowProcess"/>
    <dgm:cxn modelId="{F4588C7D-A33A-4007-AA01-E4DC65F9D14A}" srcId="{95B50F58-4B7D-4101-BEBD-229DDE5176DF}" destId="{87D5255C-39CB-49D8-8887-E45EB208EEE0}" srcOrd="2" destOrd="0" parTransId="{7C98007D-DD15-44E0-8B1C-1B66816870BC}" sibTransId="{96C9147D-6215-4106-AEF8-2A48952BF315}"/>
    <dgm:cxn modelId="{0510B0DB-810F-43F6-A07D-765CD21ABBC9}" srcId="{95B50F58-4B7D-4101-BEBD-229DDE5176DF}" destId="{493E028D-4A4F-452A-AE8F-2E9DA79D7F29}" srcOrd="0" destOrd="0" parTransId="{B35A3778-D085-4B38-962C-A26F05141B9E}" sibTransId="{602F4C84-BFE8-4B11-AA89-3141CB312783}"/>
    <dgm:cxn modelId="{AEE75434-2817-4308-A4BE-DA68EB6329AC}" type="presOf" srcId="{87D5255C-39CB-49D8-8887-E45EB208EEE0}" destId="{3E8F2FD6-591C-4651-9452-2A9AFC4BF4F7}" srcOrd="0" destOrd="0" presId="urn:microsoft.com/office/officeart/2009/layout/CircleArrowProcess"/>
    <dgm:cxn modelId="{39CA9AFB-332B-44E4-95D0-E0EB2BF099ED}" type="presOf" srcId="{95B50F58-4B7D-4101-BEBD-229DDE5176DF}" destId="{F038CC91-3519-41D0-8451-BE23D8CD96C4}" srcOrd="0" destOrd="0" presId="urn:microsoft.com/office/officeart/2009/layout/CircleArrowProcess"/>
    <dgm:cxn modelId="{63BD3190-281F-4647-AD65-0A394BB752A0}" type="presOf" srcId="{493E028D-4A4F-452A-AE8F-2E9DA79D7F29}" destId="{46DEBE2A-FC3B-4E05-A013-6BC1438BEA10}" srcOrd="0" destOrd="0" presId="urn:microsoft.com/office/officeart/2009/layout/CircleArrowProcess"/>
    <dgm:cxn modelId="{CC6055E7-6026-40B0-8C2E-ACD83DB90FE1}" srcId="{95B50F58-4B7D-4101-BEBD-229DDE5176DF}" destId="{1B2F3BE6-69C4-40F5-81FF-B94DDD886616}" srcOrd="1" destOrd="0" parTransId="{FD964AE4-546F-475E-9BFC-8408AAED79FF}" sibTransId="{D24CAA8E-C11C-4E07-B2CA-018B661DC724}"/>
    <dgm:cxn modelId="{81910381-9710-4D2E-A755-B1DF68221095}" type="presParOf" srcId="{F038CC91-3519-41D0-8451-BE23D8CD96C4}" destId="{55E399A7-1CDE-468D-B098-58D14BDB0052}" srcOrd="0" destOrd="0" presId="urn:microsoft.com/office/officeart/2009/layout/CircleArrowProcess"/>
    <dgm:cxn modelId="{617D6763-8632-43D5-AF04-4FDDACA4281C}" type="presParOf" srcId="{55E399A7-1CDE-468D-B098-58D14BDB0052}" destId="{4BC70E32-7F51-4941-B864-EAEE4E05A3FC}" srcOrd="0" destOrd="0" presId="urn:microsoft.com/office/officeart/2009/layout/CircleArrowProcess"/>
    <dgm:cxn modelId="{F3737290-DED2-456E-8F4A-F3FE7333D6D9}" type="presParOf" srcId="{F038CC91-3519-41D0-8451-BE23D8CD96C4}" destId="{46DEBE2A-FC3B-4E05-A013-6BC1438BEA10}" srcOrd="1" destOrd="0" presId="urn:microsoft.com/office/officeart/2009/layout/CircleArrowProcess"/>
    <dgm:cxn modelId="{CED7520E-CD3C-46E8-AB78-FFD9802E8F5B}" type="presParOf" srcId="{F038CC91-3519-41D0-8451-BE23D8CD96C4}" destId="{125147E9-88D7-4961-BF66-7D7ADA6E7E16}" srcOrd="2" destOrd="0" presId="urn:microsoft.com/office/officeart/2009/layout/CircleArrowProcess"/>
    <dgm:cxn modelId="{28B90AA2-F6BD-4E70-8317-486AB372AB5A}" type="presParOf" srcId="{125147E9-88D7-4961-BF66-7D7ADA6E7E16}" destId="{3B050957-A6BD-4DC2-9955-505C0F007AED}" srcOrd="0" destOrd="0" presId="urn:microsoft.com/office/officeart/2009/layout/CircleArrowProcess"/>
    <dgm:cxn modelId="{B09DF019-0296-4A4C-922B-C2683BA6D0A8}" type="presParOf" srcId="{F038CC91-3519-41D0-8451-BE23D8CD96C4}" destId="{AE01FB32-20A5-42D6-B92D-2A89A7260699}" srcOrd="3" destOrd="0" presId="urn:microsoft.com/office/officeart/2009/layout/CircleArrowProcess"/>
    <dgm:cxn modelId="{4EFCDA14-4EF7-43BB-B8CD-4067FE3B1935}" type="presParOf" srcId="{F038CC91-3519-41D0-8451-BE23D8CD96C4}" destId="{A4C0FFDD-9F70-4AA8-9C17-F7227934D1EC}" srcOrd="4" destOrd="0" presId="urn:microsoft.com/office/officeart/2009/layout/CircleArrowProcess"/>
    <dgm:cxn modelId="{36B42960-4CEF-4DEC-85C9-6550674BBD3D}" type="presParOf" srcId="{A4C0FFDD-9F70-4AA8-9C17-F7227934D1EC}" destId="{06A0916F-811E-4DBB-ACEB-250052F69402}" srcOrd="0" destOrd="0" presId="urn:microsoft.com/office/officeart/2009/layout/CircleArrowProcess"/>
    <dgm:cxn modelId="{7DAF2721-0246-400F-B2B6-0A8DCAE52AFB}" type="presParOf" srcId="{F038CC91-3519-41D0-8451-BE23D8CD96C4}" destId="{3E8F2FD6-591C-4651-9452-2A9AFC4BF4F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EC6464-F03E-4FE4-B6E8-37AD645A716F}" type="doc">
      <dgm:prSet loTypeId="urn:microsoft.com/office/officeart/2008/layout/RadialCluster" loCatId="cycle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es-EC"/>
        </a:p>
      </dgm:t>
    </dgm:pt>
    <dgm:pt modelId="{0DDD413F-DF3E-4ACB-9634-BBBD586BF08D}">
      <dgm:prSet phldrT="[Texto]" custT="1"/>
      <dgm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C" sz="2400" b="1" dirty="0" smtClean="0"/>
            <a:t>Enfoque Metodológico </a:t>
          </a:r>
          <a:endParaRPr lang="es-EC" sz="2400" b="1" dirty="0"/>
        </a:p>
      </dgm:t>
    </dgm:pt>
    <dgm:pt modelId="{D012AC45-910D-487C-9E77-541681EF864A}" type="parTrans" cxnId="{588DD083-A816-44AC-9845-56747F794F04}">
      <dgm:prSet/>
      <dgm:spPr/>
      <dgm:t>
        <a:bodyPr/>
        <a:lstStyle/>
        <a:p>
          <a:endParaRPr lang="es-EC"/>
        </a:p>
      </dgm:t>
    </dgm:pt>
    <dgm:pt modelId="{EF4DCEF1-E41C-4653-B442-0D8FAE3E8D42}" type="sibTrans" cxnId="{588DD083-A816-44AC-9845-56747F794F04}">
      <dgm:prSet/>
      <dgm:spPr/>
      <dgm:t>
        <a:bodyPr/>
        <a:lstStyle/>
        <a:p>
          <a:endParaRPr lang="es-EC"/>
        </a:p>
      </dgm:t>
    </dgm:pt>
    <dgm:pt modelId="{7FA95681-30D9-4991-8170-B0DE9EA1DBBE}">
      <dgm:prSet phldrT="[Texto]" custT="1"/>
      <dgm:spPr>
        <a:solidFill>
          <a:srgbClr val="CCFF99"/>
        </a:solidFill>
      </dgm:spPr>
      <dgm:t>
        <a:bodyPr/>
        <a:lstStyle/>
        <a:p>
          <a:endParaRPr lang="es-EC" sz="1600" dirty="0"/>
        </a:p>
      </dgm:t>
    </dgm:pt>
    <dgm:pt modelId="{58EA168C-658A-434D-82AF-995225CC838A}" type="parTrans" cxnId="{60EC8646-FCA8-4C11-B83F-E641AFE63588}">
      <dgm:prSet/>
      <dgm:spPr>
        <a:ln>
          <a:solidFill>
            <a:srgbClr val="437A36"/>
          </a:solidFill>
        </a:ln>
      </dgm:spPr>
      <dgm:t>
        <a:bodyPr/>
        <a:lstStyle/>
        <a:p>
          <a:endParaRPr lang="es-EC"/>
        </a:p>
      </dgm:t>
    </dgm:pt>
    <dgm:pt modelId="{108045B2-4047-48AB-A77B-4E89723A8101}" type="sibTrans" cxnId="{60EC8646-FCA8-4C11-B83F-E641AFE63588}">
      <dgm:prSet/>
      <dgm:spPr/>
      <dgm:t>
        <a:bodyPr/>
        <a:lstStyle/>
        <a:p>
          <a:endParaRPr lang="es-EC"/>
        </a:p>
      </dgm:t>
    </dgm:pt>
    <dgm:pt modelId="{DDB8AE04-CC9C-4392-BE22-42F3312199E8}">
      <dgm:prSet phldrT="[Texto]" custT="1"/>
      <dgm:spPr>
        <a:solidFill>
          <a:srgbClr val="CCFF99"/>
        </a:solidFill>
      </dgm:spPr>
      <dgm:t>
        <a:bodyPr/>
        <a:lstStyle/>
        <a:p>
          <a:endParaRPr lang="es-EC" sz="1600" dirty="0"/>
        </a:p>
      </dgm:t>
    </dgm:pt>
    <dgm:pt modelId="{8CA587E8-5A90-4FE5-82DC-22E0D7367992}" type="sibTrans" cxnId="{53FDDE96-FF0C-47CB-B04B-D62B8BC2EC6F}">
      <dgm:prSet/>
      <dgm:spPr/>
      <dgm:t>
        <a:bodyPr/>
        <a:lstStyle/>
        <a:p>
          <a:endParaRPr lang="es-EC"/>
        </a:p>
      </dgm:t>
    </dgm:pt>
    <dgm:pt modelId="{3329F4C6-49EC-4DF2-AEC2-F45247CA1A43}" type="parTrans" cxnId="{53FDDE96-FF0C-47CB-B04B-D62B8BC2EC6F}">
      <dgm:prSet/>
      <dgm:spPr>
        <a:ln>
          <a:solidFill>
            <a:srgbClr val="437A36"/>
          </a:solidFill>
        </a:ln>
      </dgm:spPr>
      <dgm:t>
        <a:bodyPr/>
        <a:lstStyle/>
        <a:p>
          <a:endParaRPr lang="es-EC"/>
        </a:p>
      </dgm:t>
    </dgm:pt>
    <dgm:pt modelId="{848BC873-16A3-4800-9759-E4ABB4CB4308}" type="pres">
      <dgm:prSet presAssocID="{87EC6464-F03E-4FE4-B6E8-37AD645A716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42DE1F55-FED5-4CE6-A84B-9C75DF8B2AC7}" type="pres">
      <dgm:prSet presAssocID="{0DDD413F-DF3E-4ACB-9634-BBBD586BF08D}" presName="singleCycle" presStyleCnt="0"/>
      <dgm:spPr/>
    </dgm:pt>
    <dgm:pt modelId="{C24C8CD3-F2DF-412C-B8D6-0B0D89CE3A50}" type="pres">
      <dgm:prSet presAssocID="{0DDD413F-DF3E-4ACB-9634-BBBD586BF08D}" presName="singleCenter" presStyleLbl="node1" presStyleIdx="0" presStyleCnt="3" custScaleX="172041" custLinFactNeighborX="-1012" custLinFactNeighborY="-40431">
        <dgm:presLayoutVars>
          <dgm:chMax val="7"/>
          <dgm:chPref val="7"/>
        </dgm:presLayoutVars>
      </dgm:prSet>
      <dgm:spPr/>
      <dgm:t>
        <a:bodyPr/>
        <a:lstStyle/>
        <a:p>
          <a:endParaRPr lang="es-EC"/>
        </a:p>
      </dgm:t>
    </dgm:pt>
    <dgm:pt modelId="{12277D90-B85D-4119-AB5B-A23FDDB08DFA}" type="pres">
      <dgm:prSet presAssocID="{58EA168C-658A-434D-82AF-995225CC838A}" presName="Name56" presStyleLbl="parChTrans1D2" presStyleIdx="0" presStyleCnt="2"/>
      <dgm:spPr/>
      <dgm:t>
        <a:bodyPr/>
        <a:lstStyle/>
        <a:p>
          <a:endParaRPr lang="es-EC"/>
        </a:p>
      </dgm:t>
    </dgm:pt>
    <dgm:pt modelId="{B341BE8D-1CE9-44B6-9701-87CB5D6BDB50}" type="pres">
      <dgm:prSet presAssocID="{7FA95681-30D9-4991-8170-B0DE9EA1DBBE}" presName="text0" presStyleLbl="node1" presStyleIdx="1" presStyleCnt="3" custScaleX="155478" custRadScaleRad="102388" custRadScaleInc="-10936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5EC779A-0319-40EE-92ED-7B9430F36D0F}" type="pres">
      <dgm:prSet presAssocID="{3329F4C6-49EC-4DF2-AEC2-F45247CA1A43}" presName="Name56" presStyleLbl="parChTrans1D2" presStyleIdx="1" presStyleCnt="2"/>
      <dgm:spPr/>
      <dgm:t>
        <a:bodyPr/>
        <a:lstStyle/>
        <a:p>
          <a:endParaRPr lang="es-EC"/>
        </a:p>
      </dgm:t>
    </dgm:pt>
    <dgm:pt modelId="{5A134EA9-F9AE-4B1A-B183-9C4AC2F298E4}" type="pres">
      <dgm:prSet presAssocID="{DDB8AE04-CC9C-4392-BE22-42F3312199E8}" presName="text0" presStyleLbl="node1" presStyleIdx="2" presStyleCnt="3" custScaleX="155478" custRadScaleRad="99540" custRadScaleInc="-9008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3FDDE96-FF0C-47CB-B04B-D62B8BC2EC6F}" srcId="{0DDD413F-DF3E-4ACB-9634-BBBD586BF08D}" destId="{DDB8AE04-CC9C-4392-BE22-42F3312199E8}" srcOrd="1" destOrd="0" parTransId="{3329F4C6-49EC-4DF2-AEC2-F45247CA1A43}" sibTransId="{8CA587E8-5A90-4FE5-82DC-22E0D7367992}"/>
    <dgm:cxn modelId="{DC69956C-3821-44FB-820D-2FF268EC55EE}" type="presOf" srcId="{87EC6464-F03E-4FE4-B6E8-37AD645A716F}" destId="{848BC873-16A3-4800-9759-E4ABB4CB4308}" srcOrd="0" destOrd="0" presId="urn:microsoft.com/office/officeart/2008/layout/RadialCluster"/>
    <dgm:cxn modelId="{9011F5A5-DA2B-4A66-9848-8C802D423D02}" type="presOf" srcId="{7FA95681-30D9-4991-8170-B0DE9EA1DBBE}" destId="{B341BE8D-1CE9-44B6-9701-87CB5D6BDB50}" srcOrd="0" destOrd="0" presId="urn:microsoft.com/office/officeart/2008/layout/RadialCluster"/>
    <dgm:cxn modelId="{BDD0FC06-6B4A-46D4-BCC5-655833BAA6C3}" type="presOf" srcId="{58EA168C-658A-434D-82AF-995225CC838A}" destId="{12277D90-B85D-4119-AB5B-A23FDDB08DFA}" srcOrd="0" destOrd="0" presId="urn:microsoft.com/office/officeart/2008/layout/RadialCluster"/>
    <dgm:cxn modelId="{B1110A2B-E518-4A12-9AC0-ACC07050EC90}" type="presOf" srcId="{0DDD413F-DF3E-4ACB-9634-BBBD586BF08D}" destId="{C24C8CD3-F2DF-412C-B8D6-0B0D89CE3A50}" srcOrd="0" destOrd="0" presId="urn:microsoft.com/office/officeart/2008/layout/RadialCluster"/>
    <dgm:cxn modelId="{B18F3D56-B641-4E6D-A76D-69AAC621BA3D}" type="presOf" srcId="{DDB8AE04-CC9C-4392-BE22-42F3312199E8}" destId="{5A134EA9-F9AE-4B1A-B183-9C4AC2F298E4}" srcOrd="0" destOrd="0" presId="urn:microsoft.com/office/officeart/2008/layout/RadialCluster"/>
    <dgm:cxn modelId="{42F59C00-5403-4730-A638-32479A77FC53}" type="presOf" srcId="{3329F4C6-49EC-4DF2-AEC2-F45247CA1A43}" destId="{25EC779A-0319-40EE-92ED-7B9430F36D0F}" srcOrd="0" destOrd="0" presId="urn:microsoft.com/office/officeart/2008/layout/RadialCluster"/>
    <dgm:cxn modelId="{588DD083-A816-44AC-9845-56747F794F04}" srcId="{87EC6464-F03E-4FE4-B6E8-37AD645A716F}" destId="{0DDD413F-DF3E-4ACB-9634-BBBD586BF08D}" srcOrd="0" destOrd="0" parTransId="{D012AC45-910D-487C-9E77-541681EF864A}" sibTransId="{EF4DCEF1-E41C-4653-B442-0D8FAE3E8D42}"/>
    <dgm:cxn modelId="{60EC8646-FCA8-4C11-B83F-E641AFE63588}" srcId="{0DDD413F-DF3E-4ACB-9634-BBBD586BF08D}" destId="{7FA95681-30D9-4991-8170-B0DE9EA1DBBE}" srcOrd="0" destOrd="0" parTransId="{58EA168C-658A-434D-82AF-995225CC838A}" sibTransId="{108045B2-4047-48AB-A77B-4E89723A8101}"/>
    <dgm:cxn modelId="{E0714949-0D5E-452A-9B3D-205EBE3EE5A5}" type="presParOf" srcId="{848BC873-16A3-4800-9759-E4ABB4CB4308}" destId="{42DE1F55-FED5-4CE6-A84B-9C75DF8B2AC7}" srcOrd="0" destOrd="0" presId="urn:microsoft.com/office/officeart/2008/layout/RadialCluster"/>
    <dgm:cxn modelId="{513F110F-77FE-4359-B0B9-C16A82C31E0D}" type="presParOf" srcId="{42DE1F55-FED5-4CE6-A84B-9C75DF8B2AC7}" destId="{C24C8CD3-F2DF-412C-B8D6-0B0D89CE3A50}" srcOrd="0" destOrd="0" presId="urn:microsoft.com/office/officeart/2008/layout/RadialCluster"/>
    <dgm:cxn modelId="{D3FE1B9A-1E70-4391-8C30-6CCE61466000}" type="presParOf" srcId="{42DE1F55-FED5-4CE6-A84B-9C75DF8B2AC7}" destId="{12277D90-B85D-4119-AB5B-A23FDDB08DFA}" srcOrd="1" destOrd="0" presId="urn:microsoft.com/office/officeart/2008/layout/RadialCluster"/>
    <dgm:cxn modelId="{2B0928B9-889F-4D7B-9495-D0951EC2072E}" type="presParOf" srcId="{42DE1F55-FED5-4CE6-A84B-9C75DF8B2AC7}" destId="{B341BE8D-1CE9-44B6-9701-87CB5D6BDB50}" srcOrd="2" destOrd="0" presId="urn:microsoft.com/office/officeart/2008/layout/RadialCluster"/>
    <dgm:cxn modelId="{A819379C-B18B-45B3-9EBC-BEA037C908E0}" type="presParOf" srcId="{42DE1F55-FED5-4CE6-A84B-9C75DF8B2AC7}" destId="{25EC779A-0319-40EE-92ED-7B9430F36D0F}" srcOrd="3" destOrd="0" presId="urn:microsoft.com/office/officeart/2008/layout/RadialCluster"/>
    <dgm:cxn modelId="{72960C09-EE9F-452E-9D5A-0E190CA7FEFD}" type="presParOf" srcId="{42DE1F55-FED5-4CE6-A84B-9C75DF8B2AC7}" destId="{5A134EA9-F9AE-4B1A-B183-9C4AC2F298E4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9" y="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8F513-517E-4CF4-875C-566F382BDF2E}" type="datetimeFigureOut">
              <a:rPr lang="es-ES" smtClean="0"/>
              <a:pPr/>
              <a:t>14/02/2019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/>
              <a:t>CÓDIGO: SGC.DI.269       VERSIÓN: 1.0        DICIEMBRE 13 2011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9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75A72-D475-4644-863B-4274F2D12A4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88414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/>
          <a:lstStyle>
            <a:lvl1pPr algn="l">
              <a:defRPr sz="14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3" y="1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/>
          <a:lstStyle>
            <a:lvl1pPr algn="r">
              <a:defRPr sz="1400"/>
            </a:lvl1pPr>
          </a:lstStyle>
          <a:p>
            <a:fld id="{467A6AF2-C3A6-4EA1-BB42-D573A88196E2}" type="datetimeFigureOut">
              <a:rPr lang="es-ES" smtClean="0"/>
              <a:pPr/>
              <a:t>14/02/2019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875" tIns="49937" rIns="99875" bIns="49937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4"/>
            <a:ext cx="5679440" cy="4605576"/>
          </a:xfrm>
          <a:prstGeom prst="rect">
            <a:avLst/>
          </a:prstGeom>
        </p:spPr>
        <p:txBody>
          <a:bodyPr vert="horz" lIns="99875" tIns="49937" rIns="99875" bIns="4993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 anchor="b"/>
          <a:lstStyle>
            <a:lvl1pPr algn="l">
              <a:defRPr sz="1400"/>
            </a:lvl1pPr>
          </a:lstStyle>
          <a:p>
            <a:r>
              <a:rPr lang="es-ES"/>
              <a:t>CÓDIGO: SGC.DI.269       VERSIÓN: 1.0        DICIEMBRE 13 2011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3" y="9721107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 anchor="b"/>
          <a:lstStyle>
            <a:lvl1pPr algn="r">
              <a:defRPr sz="1400"/>
            </a:lvl1pPr>
          </a:lstStyle>
          <a:p>
            <a:fld id="{6A7441D7-C633-4324-86FF-E00342CAD5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62409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CÓDIGO: SGC.DI.269       VERSIÓN: 1.0        DICIEMBRE 13 2011</a:t>
            </a:r>
          </a:p>
        </p:txBody>
      </p:sp>
    </p:spTree>
    <p:extLst>
      <p:ext uri="{BB962C8B-B14F-4D97-AF65-F5344CB8AC3E}">
        <p14:creationId xmlns:p14="http://schemas.microsoft.com/office/powerpoint/2010/main" val="2775109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smtClean="0"/>
              <a:t>CÓDIGO: SGC.DI.269       VERSIÓN: 1.0        DICIEMBRE 13 2011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6789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smtClean="0"/>
              <a:t>CÓDIGO: SGC.DI.269       VERSIÓN: 1.0        DICIEMBRE 13 2011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157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smtClean="0"/>
              <a:t>CÓDIGO: SGC.DI.269       VERSIÓN: 1.0        DICIEMBRE 13 2011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7181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smtClean="0"/>
              <a:t>CÓDIGO: SGC.DI.269       VERSIÓN: 1.0        DICIEMBRE 13 2011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31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smtClean="0"/>
              <a:t>CÓDIGO: SGC.DI.269       VERSIÓN: 1.0        DICIEMBRE 13 2011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989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smtClean="0"/>
              <a:t>CÓDIGO: SGC.DI.269       VERSIÓN: 1.0        DICIEMBRE 13 2011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048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smtClean="0"/>
              <a:t>CÓDIGO: SGC.DI.269       VERSIÓN: 1.0        DICIEMBRE 13 2011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1467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-19050" y="749300"/>
          <a:ext cx="9163050" cy="536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" name="CorelDRAW" r:id="rId3" imgW="9168480" imgH="5375520" progId="">
                  <p:embed/>
                </p:oleObj>
              </mc:Choice>
              <mc:Fallback>
                <p:oleObj name="CorelDRAW" r:id="rId3" imgW="9168480" imgH="537552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681"/>
                      <a:stretch>
                        <a:fillRect/>
                      </a:stretch>
                    </p:blipFill>
                    <p:spPr bwMode="auto">
                      <a:xfrm>
                        <a:off x="-19050" y="749300"/>
                        <a:ext cx="9163050" cy="536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3071813" y="2286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/>
          </a:p>
        </p:txBody>
      </p:sp>
      <p:pic>
        <p:nvPicPr>
          <p:cNvPr id="8" name="12 Imagen" descr="pie de pagina espe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64225"/>
            <a:ext cx="9144000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7 Marcador de fecha"/>
          <p:cNvSpPr>
            <a:spLocks noGrp="1"/>
          </p:cNvSpPr>
          <p:nvPr>
            <p:ph type="dt" sz="half" idx="2"/>
          </p:nvPr>
        </p:nvSpPr>
        <p:spPr>
          <a:xfrm>
            <a:off x="385192" y="5661248"/>
            <a:ext cx="202656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FECHA ÚLTIMA REVISIÓN: </a:t>
            </a:r>
            <a:r>
              <a:rPr lang="es-EC" dirty="0"/>
              <a:t>09/10/13</a:t>
            </a:r>
          </a:p>
        </p:txBody>
      </p:sp>
      <p:sp>
        <p:nvSpPr>
          <p:cNvPr id="11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8160" y="5662451"/>
            <a:ext cx="144780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12" name="9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812360" y="5662451"/>
            <a:ext cx="87444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VERSIÓN: </a:t>
            </a:r>
            <a:r>
              <a:rPr lang="es-EC" dirty="0"/>
              <a:t>1.1</a:t>
            </a:r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02" y="222164"/>
            <a:ext cx="2232000" cy="576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/>
              <a:t>FECHA ÚLTIMA REVISIÓN: 13/12/11</a:t>
            </a:r>
            <a:endParaRPr lang="es-EC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 rot="10800000">
            <a:off x="0" y="6308725"/>
            <a:ext cx="7885113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 rot="10800000" flipH="1">
            <a:off x="25400" y="6235700"/>
            <a:ext cx="66595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1048" name="Line 24"/>
          <p:cNvSpPr>
            <a:spLocks noChangeShapeType="1"/>
          </p:cNvSpPr>
          <p:nvPr userDrawn="1"/>
        </p:nvSpPr>
        <p:spPr bwMode="auto">
          <a:xfrm rot="10800000" flipH="1">
            <a:off x="25400" y="6283325"/>
            <a:ext cx="6659563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2"/>
          </p:nvPr>
        </p:nvSpPr>
        <p:spPr>
          <a:xfrm>
            <a:off x="385192" y="6656871"/>
            <a:ext cx="202656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FECHA ÚLTIMA REVISIÓN: </a:t>
            </a:r>
            <a:r>
              <a:rPr lang="es-EC" dirty="0"/>
              <a:t>09/10/13</a:t>
            </a: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8160" y="6658074"/>
            <a:ext cx="144780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812360" y="6658074"/>
            <a:ext cx="87444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VERSIÓN: </a:t>
            </a:r>
            <a:r>
              <a:rPr lang="es-EC" dirty="0"/>
              <a:t>1.1</a:t>
            </a:r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214" y="5981170"/>
            <a:ext cx="2232000" cy="5764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C" b="1" dirty="0"/>
              <a:t>FECHA ÚLTIMA REVISIÓN: 13/12/11</a:t>
            </a:r>
            <a:endParaRPr lang="es-EC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8" name="3 CuadroTexto"/>
          <p:cNvSpPr txBox="1"/>
          <p:nvPr/>
        </p:nvSpPr>
        <p:spPr>
          <a:xfrm>
            <a:off x="755576" y="778256"/>
            <a:ext cx="8388424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+mj-lt"/>
                <a:cs typeface="Times New Roman" panose="02020603050405020304" pitchFamily="18" charset="0"/>
              </a:rPr>
              <a:t>UNIVERSIDAD </a:t>
            </a:r>
            <a:r>
              <a:rPr lang="es-ES" sz="2400" b="1" dirty="0">
                <a:latin typeface="+mj-lt"/>
                <a:cs typeface="Times New Roman" panose="02020603050405020304" pitchFamily="18" charset="0"/>
              </a:rPr>
              <a:t>DE LAS FUERZAS ARMADAS </a:t>
            </a:r>
            <a:r>
              <a:rPr lang="es-ES" sz="2400" b="1" dirty="0" smtClean="0">
                <a:latin typeface="+mj-lt"/>
                <a:cs typeface="Times New Roman" panose="02020603050405020304" pitchFamily="18" charset="0"/>
              </a:rPr>
              <a:t>- </a:t>
            </a:r>
            <a:r>
              <a:rPr lang="es-ES" sz="2400" b="1" dirty="0" err="1" smtClean="0">
                <a:latin typeface="+mj-lt"/>
                <a:cs typeface="Times New Roman" panose="02020603050405020304" pitchFamily="18" charset="0"/>
              </a:rPr>
              <a:t>ESPE</a:t>
            </a:r>
            <a:endParaRPr lang="es-ES" sz="2400" b="1" dirty="0" smtClean="0">
              <a:latin typeface="+mj-lt"/>
              <a:cs typeface="Times New Roman" panose="02020603050405020304" pitchFamily="18" charset="0"/>
            </a:endParaRPr>
          </a:p>
          <a:p>
            <a:pPr algn="ctr"/>
            <a:endParaRPr lang="es-ES" sz="1400" b="1" dirty="0">
              <a:latin typeface="+mj-lt"/>
              <a:cs typeface="Times New Roman" panose="02020603050405020304" pitchFamily="18" charset="0"/>
            </a:endParaRPr>
          </a:p>
          <a:p>
            <a:pPr algn="ctr"/>
            <a:endParaRPr lang="es-EC" sz="1400" b="1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C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TRABAJO DE TITULACIÓN PREVIÓ A LA OBTENCIÓN DEL TÍTULO DE INGENIERA EN FINANZAS, CONTADORA PÚBLICA </a:t>
            </a:r>
            <a:r>
              <a:rPr lang="es-EC" b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– AUDITORA</a:t>
            </a:r>
          </a:p>
          <a:p>
            <a:pPr algn="ctr"/>
            <a:endParaRPr lang="es-EC" b="1" dirty="0" smtClean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indent="180340" algn="ctr">
              <a:lnSpc>
                <a:spcPct val="150000"/>
              </a:lnSpc>
            </a:pPr>
            <a:r>
              <a:rPr lang="es-EC" sz="1600" b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TEMA:</a:t>
            </a:r>
            <a:endParaRPr lang="es-EC" sz="16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indent="180340" algn="ctr">
              <a:lnSpc>
                <a:spcPct val="150000"/>
              </a:lnSpc>
            </a:pPr>
            <a:endParaRPr lang="es-EC" sz="200" b="1" dirty="0" smtClean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indent="180340" algn="ctr">
              <a:lnSpc>
                <a:spcPct val="150000"/>
              </a:lnSpc>
            </a:pPr>
            <a:r>
              <a:rPr lang="es-EC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HORIZONTES EPISTEMOLÓGICOS DE LAS CIENCIAS SOCIALES: ADMINISTRACIÓN, MERCADOTECNIA Y </a:t>
            </a:r>
            <a:r>
              <a:rPr lang="es-EC" b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CONTABILIDAD</a:t>
            </a:r>
          </a:p>
          <a:p>
            <a:pPr indent="180340" algn="ctr"/>
            <a:endParaRPr lang="es-EC" b="1" dirty="0" smtClean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indent="180340" algn="ctr">
              <a:lnSpc>
                <a:spcPct val="150000"/>
              </a:lnSpc>
            </a:pPr>
            <a:r>
              <a:rPr lang="es-EC" sz="1500" dirty="0" smtClean="0">
                <a:solidFill>
                  <a:srgbClr val="000000"/>
                </a:solidFill>
                <a:ea typeface="Calibri" panose="020F0502020204030204" pitchFamily="34" charset="0"/>
              </a:rPr>
              <a:t>AUTOR: </a:t>
            </a:r>
            <a:r>
              <a:rPr lang="es-EC" sz="1500" dirty="0" err="1" smtClean="0">
                <a:solidFill>
                  <a:srgbClr val="000000"/>
                </a:solidFill>
                <a:ea typeface="Calibri" panose="020F0502020204030204" pitchFamily="34" charset="0"/>
              </a:rPr>
              <a:t>KATERIN</a:t>
            </a:r>
            <a:r>
              <a:rPr lang="es-EC" sz="1500" dirty="0" smtClean="0">
                <a:solidFill>
                  <a:srgbClr val="000000"/>
                </a:solidFill>
                <a:ea typeface="Calibri" panose="020F0502020204030204" pitchFamily="34" charset="0"/>
              </a:rPr>
              <a:t> CECILIA RENGIFO RAMÍREZ</a:t>
            </a:r>
          </a:p>
          <a:p>
            <a:pPr indent="180340" algn="ctr">
              <a:lnSpc>
                <a:spcPct val="150000"/>
              </a:lnSpc>
            </a:pPr>
            <a:r>
              <a:rPr lang="es-EC" sz="1500" dirty="0" smtClean="0"/>
              <a:t>DIRECTOR: </a:t>
            </a:r>
            <a:r>
              <a:rPr lang="es-EC" sz="1500" dirty="0" err="1" smtClean="0"/>
              <a:t>MBA</a:t>
            </a:r>
            <a:r>
              <a:rPr lang="es-EC" sz="1500" dirty="0"/>
              <a:t>.</a:t>
            </a:r>
            <a:r>
              <a:rPr lang="es-EC" sz="1500" dirty="0" smtClean="0"/>
              <a:t> BALLESTEROS TRUJILLO, LENIN ANTONIO </a:t>
            </a:r>
          </a:p>
          <a:p>
            <a:pPr indent="180340" algn="ctr"/>
            <a:endParaRPr lang="es-EC" sz="1500" dirty="0" smtClean="0"/>
          </a:p>
          <a:p>
            <a:pPr indent="180340" algn="ctr"/>
            <a:endParaRPr lang="es-EC" sz="800" dirty="0" smtClean="0"/>
          </a:p>
          <a:p>
            <a:pPr indent="180340" algn="ctr"/>
            <a:r>
              <a:rPr lang="es-ES" sz="1400" b="1" dirty="0" err="1" smtClean="0">
                <a:latin typeface="+mj-lt"/>
              </a:rPr>
              <a:t>SANGOLQUÍ</a:t>
            </a:r>
            <a:endParaRPr lang="es-ES" sz="1400" b="1" dirty="0" smtClean="0">
              <a:latin typeface="+mj-lt"/>
            </a:endParaRPr>
          </a:p>
          <a:p>
            <a:pPr indent="180340" algn="ctr"/>
            <a:endParaRPr lang="es-ES" sz="1400" b="1" dirty="0">
              <a:latin typeface="+mj-lt"/>
            </a:endParaRPr>
          </a:p>
          <a:p>
            <a:pPr indent="180340" algn="ctr"/>
            <a:r>
              <a:rPr lang="es-EC" sz="1400" b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/>
          <p:cNvGrpSpPr/>
          <p:nvPr/>
        </p:nvGrpSpPr>
        <p:grpSpPr>
          <a:xfrm>
            <a:off x="6201531" y="1421950"/>
            <a:ext cx="2191393" cy="818941"/>
            <a:chOff x="6004711" y="756247"/>
            <a:chExt cx="2191393" cy="1172806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15" name="Rectángulo redondeado 14"/>
            <p:cNvSpPr/>
            <p:nvPr/>
          </p:nvSpPr>
          <p:spPr>
            <a:xfrm>
              <a:off x="6004711" y="756247"/>
              <a:ext cx="2164740" cy="1082370"/>
            </a:xfrm>
            <a:prstGeom prst="roundRect">
              <a:avLst>
                <a:gd name="adj" fmla="val 10000"/>
              </a:avLst>
            </a:prstGeom>
            <a:solidFill>
              <a:srgbClr val="EFDBF5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s-EC" sz="1600" dirty="0" smtClean="0">
                  <a:solidFill>
                    <a:schemeClr val="tx1"/>
                  </a:solidFill>
                </a:rPr>
                <a:t>Exploratoria</a:t>
              </a:r>
              <a:endParaRPr lang="es-EC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6094768" y="910087"/>
              <a:ext cx="2101336" cy="101896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C" sz="1600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upo 38"/>
          <p:cNvGrpSpPr/>
          <p:nvPr/>
        </p:nvGrpSpPr>
        <p:grpSpPr>
          <a:xfrm>
            <a:off x="508149" y="1799846"/>
            <a:ext cx="2669828" cy="2799138"/>
            <a:chOff x="508149" y="1799846"/>
            <a:chExt cx="2669828" cy="2799138"/>
          </a:xfrm>
        </p:grpSpPr>
        <p:grpSp>
          <p:nvGrpSpPr>
            <p:cNvPr id="5" name="Grupo 4"/>
            <p:cNvGrpSpPr/>
            <p:nvPr/>
          </p:nvGrpSpPr>
          <p:grpSpPr>
            <a:xfrm>
              <a:off x="508149" y="2844976"/>
              <a:ext cx="2164740" cy="1082370"/>
              <a:chOff x="1792" y="2722968"/>
              <a:chExt cx="2164740" cy="1082370"/>
            </a:xfrm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6" name="Rectángulo redondeado 5"/>
              <p:cNvSpPr/>
              <p:nvPr/>
            </p:nvSpPr>
            <p:spPr>
              <a:xfrm>
                <a:off x="1792" y="2722968"/>
                <a:ext cx="2164740" cy="1082370"/>
              </a:xfrm>
              <a:prstGeom prst="roundRect">
                <a:avLst>
                  <a:gd name="adj" fmla="val 10000"/>
                </a:avLst>
              </a:prstGeom>
              <a:noFill/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7" name="Rectángulo 6"/>
              <p:cNvSpPr/>
              <p:nvPr/>
            </p:nvSpPr>
            <p:spPr>
              <a:xfrm>
                <a:off x="49477" y="2730928"/>
                <a:ext cx="2101336" cy="101896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C" sz="2000" b="1" kern="1200" dirty="0" smtClean="0">
                    <a:solidFill>
                      <a:schemeClr val="tx1"/>
                    </a:solidFill>
                    <a:effectLst>
                      <a:outerShdw blurRad="50800" dist="38100" dir="8100000" algn="tr" rotWithShape="0">
                        <a:prstClr val="black">
                          <a:alpha val="40000"/>
                        </a:prstClr>
                      </a:outerShdw>
                    </a:effectLst>
                  </a:rPr>
                  <a:t>Tipología de la Investigación</a:t>
                </a:r>
                <a:endParaRPr lang="es-EC" sz="2000" b="1" kern="1200" dirty="0">
                  <a:solidFill>
                    <a:schemeClr val="tx1"/>
                  </a:solid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p:grpSp>
        <p:cxnSp>
          <p:nvCxnSpPr>
            <p:cNvPr id="26" name="Conector recto de flecha 25"/>
            <p:cNvCxnSpPr>
              <a:stCxn id="6" idx="3"/>
              <a:endCxn id="9" idx="1"/>
            </p:cNvCxnSpPr>
            <p:nvPr/>
          </p:nvCxnSpPr>
          <p:spPr>
            <a:xfrm flipV="1">
              <a:off x="2672889" y="1799846"/>
              <a:ext cx="505088" cy="15863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Conector recto de flecha 27"/>
            <p:cNvCxnSpPr>
              <a:endCxn id="23" idx="1"/>
            </p:cNvCxnSpPr>
            <p:nvPr/>
          </p:nvCxnSpPr>
          <p:spPr>
            <a:xfrm>
              <a:off x="2672889" y="3356992"/>
              <a:ext cx="505088" cy="12419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0" name="Grupo 29"/>
          <p:cNvGrpSpPr/>
          <p:nvPr/>
        </p:nvGrpSpPr>
        <p:grpSpPr>
          <a:xfrm>
            <a:off x="6228184" y="4221088"/>
            <a:ext cx="2164740" cy="755792"/>
            <a:chOff x="6063066" y="878385"/>
            <a:chExt cx="2164740" cy="108237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31" name="Rectángulo redondeado 30"/>
            <p:cNvSpPr/>
            <p:nvPr/>
          </p:nvSpPr>
          <p:spPr>
            <a:xfrm>
              <a:off x="6063066" y="878385"/>
              <a:ext cx="2164740" cy="1082370"/>
            </a:xfrm>
            <a:prstGeom prst="roundRect">
              <a:avLst>
                <a:gd name="adj" fmla="val 10000"/>
              </a:avLst>
            </a:prstGeom>
            <a:solidFill>
              <a:srgbClr val="EFDBF5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s-EC" sz="1600" dirty="0" smtClean="0">
                  <a:solidFill>
                    <a:schemeClr val="tx1"/>
                  </a:solidFill>
                </a:rPr>
                <a:t>Documental</a:t>
              </a:r>
              <a:endParaRPr lang="es-EC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/>
            <p:cNvSpPr/>
            <p:nvPr/>
          </p:nvSpPr>
          <p:spPr>
            <a:xfrm>
              <a:off x="6094768" y="910087"/>
              <a:ext cx="2101336" cy="101896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C" sz="1600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/>
          <p:cNvGrpSpPr/>
          <p:nvPr/>
        </p:nvGrpSpPr>
        <p:grpSpPr>
          <a:xfrm>
            <a:off x="2973016" y="1421950"/>
            <a:ext cx="3228515" cy="792088"/>
            <a:chOff x="2973016" y="1421950"/>
            <a:chExt cx="3228515" cy="1134350"/>
          </a:xfrm>
        </p:grpSpPr>
        <p:grpSp>
          <p:nvGrpSpPr>
            <p:cNvPr id="8" name="Grupo 7"/>
            <p:cNvGrpSpPr/>
            <p:nvPr/>
          </p:nvGrpSpPr>
          <p:grpSpPr>
            <a:xfrm>
              <a:off x="2973016" y="1421950"/>
              <a:ext cx="2369701" cy="1134350"/>
              <a:chOff x="3064131" y="1417066"/>
              <a:chExt cx="2369701" cy="1134350"/>
            </a:xfrm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9" name="Rectángulo redondeado 8"/>
              <p:cNvSpPr/>
              <p:nvPr/>
            </p:nvSpPr>
            <p:spPr>
              <a:xfrm>
                <a:off x="3269092" y="1417066"/>
                <a:ext cx="2164740" cy="1082370"/>
              </a:xfrm>
              <a:prstGeom prst="roundRect">
                <a:avLst>
                  <a:gd name="adj" fmla="val 10000"/>
                </a:avLst>
              </a:prstGeom>
              <a:solidFill>
                <a:srgbClr val="E3D6EA"/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s-EC" b="1" dirty="0" smtClean="0">
                    <a:solidFill>
                      <a:schemeClr val="tx1"/>
                    </a:solidFill>
                  </a:rPr>
                  <a:t>Por el alcance</a:t>
                </a:r>
                <a:endParaRPr lang="es-EC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ángulo 9"/>
              <p:cNvSpPr/>
              <p:nvPr/>
            </p:nvSpPr>
            <p:spPr>
              <a:xfrm>
                <a:off x="3064131" y="1532450"/>
                <a:ext cx="2101336" cy="101896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" tIns="11430" rIns="11430" bIns="1143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C" sz="1800" b="1" kern="120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7" name="Conector recto de flecha 36"/>
            <p:cNvCxnSpPr>
              <a:stCxn id="9" idx="3"/>
              <a:endCxn id="15" idx="1"/>
            </p:cNvCxnSpPr>
            <p:nvPr/>
          </p:nvCxnSpPr>
          <p:spPr>
            <a:xfrm>
              <a:off x="5342717" y="1963135"/>
              <a:ext cx="85881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1" name="Grupo 40"/>
          <p:cNvGrpSpPr/>
          <p:nvPr/>
        </p:nvGrpSpPr>
        <p:grpSpPr>
          <a:xfrm>
            <a:off x="2973016" y="4221088"/>
            <a:ext cx="3252399" cy="792088"/>
            <a:chOff x="2973016" y="4221088"/>
            <a:chExt cx="3252399" cy="1134350"/>
          </a:xfrm>
        </p:grpSpPr>
        <p:grpSp>
          <p:nvGrpSpPr>
            <p:cNvPr id="22" name="Grupo 21"/>
            <p:cNvGrpSpPr/>
            <p:nvPr/>
          </p:nvGrpSpPr>
          <p:grpSpPr>
            <a:xfrm>
              <a:off x="2973016" y="4221088"/>
              <a:ext cx="2369701" cy="1134350"/>
              <a:chOff x="3064131" y="1417066"/>
              <a:chExt cx="2369701" cy="1134350"/>
            </a:xfrm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23" name="Rectángulo redondeado 22"/>
              <p:cNvSpPr/>
              <p:nvPr/>
            </p:nvSpPr>
            <p:spPr>
              <a:xfrm>
                <a:off x="3269092" y="1417066"/>
                <a:ext cx="2164740" cy="1082370"/>
              </a:xfrm>
              <a:prstGeom prst="roundRect">
                <a:avLst>
                  <a:gd name="adj" fmla="val 10000"/>
                </a:avLst>
              </a:prstGeom>
              <a:solidFill>
                <a:srgbClr val="E3D6EA"/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s-EC" b="1" dirty="0" smtClean="0">
                    <a:ln w="0"/>
                    <a:solidFill>
                      <a:schemeClr val="tx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Por las fuentes de información</a:t>
                </a:r>
                <a:endParaRPr lang="es-EC" b="1" dirty="0">
                  <a:ln w="0"/>
                  <a:solidFill>
                    <a:schemeClr val="tx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  <p:sp>
            <p:nvSpPr>
              <p:cNvPr id="24" name="Rectángulo 23"/>
              <p:cNvSpPr/>
              <p:nvPr/>
            </p:nvSpPr>
            <p:spPr>
              <a:xfrm>
                <a:off x="3064131" y="1532450"/>
                <a:ext cx="2101336" cy="101896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" tIns="11430" rIns="11430" bIns="1143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C" sz="1800" b="1" kern="120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8" name="Conector recto de flecha 37"/>
            <p:cNvCxnSpPr/>
            <p:nvPr/>
          </p:nvCxnSpPr>
          <p:spPr>
            <a:xfrm>
              <a:off x="5311015" y="4762273"/>
              <a:ext cx="9144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156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8229600" cy="1143000"/>
          </a:xfrm>
        </p:spPr>
        <p:txBody>
          <a:bodyPr/>
          <a:lstStyle/>
          <a:p>
            <a:pPr algn="ctr"/>
            <a:r>
              <a:rPr lang="es-EC" sz="3600" dirty="0" smtClean="0">
                <a:solidFill>
                  <a:schemeClr val="tx1"/>
                </a:solidFill>
              </a:rPr>
              <a:t>Resultados de la Revisión Bibliográfica</a:t>
            </a:r>
            <a:br>
              <a:rPr lang="es-EC" sz="3600" dirty="0" smtClean="0">
                <a:solidFill>
                  <a:schemeClr val="tx1"/>
                </a:solidFill>
              </a:rPr>
            </a:br>
            <a:r>
              <a:rPr lang="es-EC" sz="3600" dirty="0" smtClean="0">
                <a:solidFill>
                  <a:schemeClr val="tx1"/>
                </a:solidFill>
              </a:rPr>
              <a:t/>
            </a:r>
            <a:br>
              <a:rPr lang="es-EC" sz="3600" dirty="0" smtClean="0">
                <a:solidFill>
                  <a:schemeClr val="tx1"/>
                </a:solidFill>
              </a:rPr>
            </a:br>
            <a:r>
              <a:rPr lang="es-EC" sz="3600" dirty="0" smtClean="0">
                <a:solidFill>
                  <a:schemeClr val="tx1"/>
                </a:solidFill>
              </a:rPr>
              <a:t/>
            </a:r>
            <a:br>
              <a:rPr lang="es-EC" sz="3600" dirty="0" smtClean="0">
                <a:solidFill>
                  <a:schemeClr val="tx1"/>
                </a:solidFill>
              </a:rPr>
            </a:br>
            <a:r>
              <a:rPr lang="es-EC" sz="3600" i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ESTADOS DEL ARTE</a:t>
            </a:r>
            <a:r>
              <a:rPr lang="es-EC" sz="3600" dirty="0" smtClean="0">
                <a:solidFill>
                  <a:schemeClr val="tx1"/>
                </a:solidFill>
              </a:rPr>
              <a:t/>
            </a:r>
            <a:br>
              <a:rPr lang="es-EC" sz="3600" dirty="0" smtClean="0">
                <a:solidFill>
                  <a:schemeClr val="tx1"/>
                </a:solidFill>
              </a:rPr>
            </a:br>
            <a:r>
              <a:rPr lang="es-EC" sz="3600" dirty="0" smtClean="0">
                <a:solidFill>
                  <a:schemeClr val="tx1"/>
                </a:solidFill>
              </a:rPr>
              <a:t> </a:t>
            </a:r>
            <a:endParaRPr lang="es-EC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57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143000"/>
          </a:xfrm>
        </p:spPr>
        <p:txBody>
          <a:bodyPr/>
          <a:lstStyle/>
          <a:p>
            <a:pPr algn="ctr"/>
            <a:r>
              <a:rPr lang="es-EC" sz="3600" i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ADMINISTRACIÓN</a:t>
            </a:r>
            <a:r>
              <a:rPr lang="es-EC" sz="3600" dirty="0">
                <a:solidFill>
                  <a:schemeClr val="tx1"/>
                </a:solidFill>
              </a:rPr>
              <a:t/>
            </a:r>
            <a:br>
              <a:rPr lang="es-EC" sz="3600" dirty="0">
                <a:solidFill>
                  <a:schemeClr val="tx1"/>
                </a:solidFill>
              </a:rPr>
            </a:b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360303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ángulo 34"/>
          <p:cNvSpPr/>
          <p:nvPr/>
        </p:nvSpPr>
        <p:spPr>
          <a:xfrm rot="17700000">
            <a:off x="1171288" y="2377572"/>
            <a:ext cx="1250428" cy="57961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Anillo 30"/>
          <p:cNvSpPr/>
          <p:nvPr/>
        </p:nvSpPr>
        <p:spPr>
          <a:xfrm>
            <a:off x="107504" y="3105048"/>
            <a:ext cx="756000" cy="756000"/>
          </a:xfrm>
          <a:prstGeom prst="donut">
            <a:avLst>
              <a:gd name="adj" fmla="val 2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Forma libre 31"/>
          <p:cNvSpPr/>
          <p:nvPr/>
        </p:nvSpPr>
        <p:spPr>
          <a:xfrm rot="17700000">
            <a:off x="156921" y="1774510"/>
            <a:ext cx="1711042" cy="669705"/>
          </a:xfrm>
          <a:custGeom>
            <a:avLst/>
            <a:gdLst>
              <a:gd name="connsiteX0" fmla="*/ 0 w 1445503"/>
              <a:gd name="connsiteY0" fmla="*/ 0 h 696621"/>
              <a:gd name="connsiteX1" fmla="*/ 1445503 w 1445503"/>
              <a:gd name="connsiteY1" fmla="*/ 0 h 696621"/>
              <a:gd name="connsiteX2" fmla="*/ 1445503 w 1445503"/>
              <a:gd name="connsiteY2" fmla="*/ 696621 h 696621"/>
              <a:gd name="connsiteX3" fmla="*/ 0 w 1445503"/>
              <a:gd name="connsiteY3" fmla="*/ 696621 h 696621"/>
              <a:gd name="connsiteX4" fmla="*/ 0 w 1445503"/>
              <a:gd name="connsiteY4" fmla="*/ 0 h 69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503" h="696621">
                <a:moveTo>
                  <a:pt x="0" y="0"/>
                </a:moveTo>
                <a:lnTo>
                  <a:pt x="1445503" y="0"/>
                </a:lnTo>
                <a:lnTo>
                  <a:pt x="1445503" y="696621"/>
                </a:lnTo>
                <a:lnTo>
                  <a:pt x="0" y="69662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799" tIns="0" rIns="0" bIns="-1" numCol="1" spcCol="1270" anchor="ctr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2000" b="1" kern="1200" dirty="0" smtClean="0"/>
              <a:t>Edad Prehistórica</a:t>
            </a:r>
            <a:endParaRPr lang="es-EC" sz="2000" b="1" kern="1200" dirty="0"/>
          </a:p>
        </p:txBody>
      </p:sp>
      <p:sp>
        <p:nvSpPr>
          <p:cNvPr id="36" name="Elipse 35"/>
          <p:cNvSpPr/>
          <p:nvPr/>
        </p:nvSpPr>
        <p:spPr>
          <a:xfrm>
            <a:off x="994082" y="3285024"/>
            <a:ext cx="360000" cy="3600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16667"/>
              <a:alphaOff val="0"/>
            </a:schemeClr>
          </a:fillRef>
          <a:effectRef idx="3">
            <a:schemeClr val="accent3">
              <a:hueOff val="0"/>
              <a:satOff val="0"/>
              <a:lumOff val="-16667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Forma libre 36"/>
          <p:cNvSpPr/>
          <p:nvPr/>
        </p:nvSpPr>
        <p:spPr>
          <a:xfrm rot="17700000">
            <a:off x="175670" y="4057065"/>
            <a:ext cx="1250428" cy="579614"/>
          </a:xfrm>
          <a:custGeom>
            <a:avLst/>
            <a:gdLst>
              <a:gd name="connsiteX0" fmla="*/ 0 w 1250428"/>
              <a:gd name="connsiteY0" fmla="*/ 0 h 602909"/>
              <a:gd name="connsiteX1" fmla="*/ 1250428 w 1250428"/>
              <a:gd name="connsiteY1" fmla="*/ 0 h 602909"/>
              <a:gd name="connsiteX2" fmla="*/ 1250428 w 1250428"/>
              <a:gd name="connsiteY2" fmla="*/ 602909 h 602909"/>
              <a:gd name="connsiteX3" fmla="*/ 0 w 1250428"/>
              <a:gd name="connsiteY3" fmla="*/ 602909 h 602909"/>
              <a:gd name="connsiteX4" fmla="*/ 0 w 1250428"/>
              <a:gd name="connsiteY4" fmla="*/ 0 h 60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428" h="602909">
                <a:moveTo>
                  <a:pt x="0" y="0"/>
                </a:moveTo>
                <a:lnTo>
                  <a:pt x="1250428" y="0"/>
                </a:lnTo>
                <a:lnTo>
                  <a:pt x="1250428" y="602909"/>
                </a:lnTo>
                <a:lnTo>
                  <a:pt x="0" y="60290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40640" bIns="0" numCol="1" spcCol="1270" anchor="ctr" anchorCtr="0">
            <a:noAutofit/>
          </a:bodyPr>
          <a:lstStyle/>
          <a:p>
            <a:pPr lvl="0" algn="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Tribus</a:t>
            </a:r>
            <a:endParaRPr lang="es-EC" sz="1600" kern="1200" dirty="0"/>
          </a:p>
        </p:txBody>
      </p:sp>
      <p:sp>
        <p:nvSpPr>
          <p:cNvPr id="38" name="Forma libre 37"/>
          <p:cNvSpPr/>
          <p:nvPr/>
        </p:nvSpPr>
        <p:spPr>
          <a:xfrm rot="17700000">
            <a:off x="739373" y="2039975"/>
            <a:ext cx="2156307" cy="327078"/>
          </a:xfrm>
          <a:custGeom>
            <a:avLst/>
            <a:gdLst>
              <a:gd name="connsiteX0" fmla="*/ 0 w 1250428"/>
              <a:gd name="connsiteY0" fmla="*/ 0 h 602909"/>
              <a:gd name="connsiteX1" fmla="*/ 1250428 w 1250428"/>
              <a:gd name="connsiteY1" fmla="*/ 0 h 602909"/>
              <a:gd name="connsiteX2" fmla="*/ 1250428 w 1250428"/>
              <a:gd name="connsiteY2" fmla="*/ 602909 h 602909"/>
              <a:gd name="connsiteX3" fmla="*/ 0 w 1250428"/>
              <a:gd name="connsiteY3" fmla="*/ 602909 h 602909"/>
              <a:gd name="connsiteX4" fmla="*/ 0 w 1250428"/>
              <a:gd name="connsiteY4" fmla="*/ 0 h 60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428" h="602909">
                <a:moveTo>
                  <a:pt x="0" y="0"/>
                </a:moveTo>
                <a:lnTo>
                  <a:pt x="1250428" y="0"/>
                </a:lnTo>
                <a:lnTo>
                  <a:pt x="1250428" y="602909"/>
                </a:lnTo>
                <a:lnTo>
                  <a:pt x="0" y="60290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59" tIns="-1" rIns="0" bIns="0" numCol="1" spcCol="1270" anchor="t" anchorCtr="0">
            <a:noAutofit/>
          </a:bodyPr>
          <a:lstStyle/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Figura de autoridad</a:t>
            </a:r>
            <a:endParaRPr lang="es-EC" sz="1400" kern="1200" dirty="0"/>
          </a:p>
        </p:txBody>
      </p:sp>
      <p:sp>
        <p:nvSpPr>
          <p:cNvPr id="39" name="Elipse 38"/>
          <p:cNvSpPr/>
          <p:nvPr/>
        </p:nvSpPr>
        <p:spPr>
          <a:xfrm>
            <a:off x="1547664" y="3285024"/>
            <a:ext cx="360000" cy="3600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33333"/>
              <a:alphaOff val="0"/>
            </a:schemeClr>
          </a:fillRef>
          <a:effectRef idx="3">
            <a:schemeClr val="accent3">
              <a:hueOff val="0"/>
              <a:satOff val="0"/>
              <a:lumOff val="-33333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Forma libre 39"/>
          <p:cNvSpPr/>
          <p:nvPr/>
        </p:nvSpPr>
        <p:spPr>
          <a:xfrm rot="17700000">
            <a:off x="610178" y="4130944"/>
            <a:ext cx="1413461" cy="579614"/>
          </a:xfrm>
          <a:custGeom>
            <a:avLst/>
            <a:gdLst>
              <a:gd name="connsiteX0" fmla="*/ 0 w 1250428"/>
              <a:gd name="connsiteY0" fmla="*/ 0 h 602909"/>
              <a:gd name="connsiteX1" fmla="*/ 1250428 w 1250428"/>
              <a:gd name="connsiteY1" fmla="*/ 0 h 602909"/>
              <a:gd name="connsiteX2" fmla="*/ 1250428 w 1250428"/>
              <a:gd name="connsiteY2" fmla="*/ 602909 h 602909"/>
              <a:gd name="connsiteX3" fmla="*/ 0 w 1250428"/>
              <a:gd name="connsiteY3" fmla="*/ 602909 h 602909"/>
              <a:gd name="connsiteX4" fmla="*/ 0 w 1250428"/>
              <a:gd name="connsiteY4" fmla="*/ 0 h 60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428" h="602909">
                <a:moveTo>
                  <a:pt x="0" y="0"/>
                </a:moveTo>
                <a:lnTo>
                  <a:pt x="1250428" y="0"/>
                </a:lnTo>
                <a:lnTo>
                  <a:pt x="1250428" y="602909"/>
                </a:lnTo>
                <a:lnTo>
                  <a:pt x="0" y="60290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40640" bIns="0" numCol="1" spcCol="1270" anchor="ctr" anchorCtr="0">
            <a:noAutofit/>
          </a:bodyPr>
          <a:lstStyle/>
          <a:p>
            <a:pPr lvl="0" algn="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Comunidades</a:t>
            </a:r>
            <a:endParaRPr lang="es-EC" sz="1600" kern="1200" dirty="0"/>
          </a:p>
        </p:txBody>
      </p:sp>
      <p:sp>
        <p:nvSpPr>
          <p:cNvPr id="41" name="Forma libre 40"/>
          <p:cNvSpPr/>
          <p:nvPr/>
        </p:nvSpPr>
        <p:spPr>
          <a:xfrm rot="17700000">
            <a:off x="1283634" y="1969160"/>
            <a:ext cx="2151695" cy="579614"/>
          </a:xfrm>
          <a:custGeom>
            <a:avLst/>
            <a:gdLst>
              <a:gd name="connsiteX0" fmla="*/ 0 w 1250428"/>
              <a:gd name="connsiteY0" fmla="*/ 0 h 602909"/>
              <a:gd name="connsiteX1" fmla="*/ 1250428 w 1250428"/>
              <a:gd name="connsiteY1" fmla="*/ 0 h 602909"/>
              <a:gd name="connsiteX2" fmla="*/ 1250428 w 1250428"/>
              <a:gd name="connsiteY2" fmla="*/ 602909 h 602909"/>
              <a:gd name="connsiteX3" fmla="*/ 0 w 1250428"/>
              <a:gd name="connsiteY3" fmla="*/ 602909 h 602909"/>
              <a:gd name="connsiteX4" fmla="*/ 0 w 1250428"/>
              <a:gd name="connsiteY4" fmla="*/ 0 h 60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428" h="602909">
                <a:moveTo>
                  <a:pt x="0" y="0"/>
                </a:moveTo>
                <a:lnTo>
                  <a:pt x="1250428" y="0"/>
                </a:lnTo>
                <a:lnTo>
                  <a:pt x="1250428" y="602909"/>
                </a:lnTo>
                <a:lnTo>
                  <a:pt x="0" y="60290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59" tIns="-1" rIns="0" bIns="0" numCol="1" spcCol="1270" anchor="t" anchorCtr="0">
            <a:noAutofit/>
          </a:bodyPr>
          <a:lstStyle/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Sacerdotes, reyes y  ministros</a:t>
            </a:r>
            <a:endParaRPr lang="es-EC" sz="1400" kern="1200" dirty="0"/>
          </a:p>
        </p:txBody>
      </p:sp>
      <p:sp>
        <p:nvSpPr>
          <p:cNvPr id="42" name="Anillo 41"/>
          <p:cNvSpPr/>
          <p:nvPr/>
        </p:nvSpPr>
        <p:spPr>
          <a:xfrm>
            <a:off x="2051720" y="3105048"/>
            <a:ext cx="756000" cy="756000"/>
          </a:xfrm>
          <a:prstGeom prst="donut">
            <a:avLst>
              <a:gd name="adj" fmla="val 2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Forma libre 42"/>
          <p:cNvSpPr/>
          <p:nvPr/>
        </p:nvSpPr>
        <p:spPr>
          <a:xfrm rot="17700000">
            <a:off x="2122896" y="1670177"/>
            <a:ext cx="1904586" cy="669705"/>
          </a:xfrm>
          <a:custGeom>
            <a:avLst/>
            <a:gdLst>
              <a:gd name="connsiteX0" fmla="*/ 0 w 1445503"/>
              <a:gd name="connsiteY0" fmla="*/ 0 h 696621"/>
              <a:gd name="connsiteX1" fmla="*/ 1445503 w 1445503"/>
              <a:gd name="connsiteY1" fmla="*/ 0 h 696621"/>
              <a:gd name="connsiteX2" fmla="*/ 1445503 w 1445503"/>
              <a:gd name="connsiteY2" fmla="*/ 696621 h 696621"/>
              <a:gd name="connsiteX3" fmla="*/ 0 w 1445503"/>
              <a:gd name="connsiteY3" fmla="*/ 696621 h 696621"/>
              <a:gd name="connsiteX4" fmla="*/ 0 w 1445503"/>
              <a:gd name="connsiteY4" fmla="*/ 0 h 69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503" h="696621">
                <a:moveTo>
                  <a:pt x="0" y="0"/>
                </a:moveTo>
                <a:lnTo>
                  <a:pt x="1445503" y="0"/>
                </a:lnTo>
                <a:lnTo>
                  <a:pt x="1445503" y="696621"/>
                </a:lnTo>
                <a:lnTo>
                  <a:pt x="0" y="69662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799" tIns="0" rIns="0" bIns="-1" numCol="1" spcCol="1270" anchor="ctr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2000" b="1" kern="1200" dirty="0" smtClean="0"/>
              <a:t>Edad Antigua</a:t>
            </a:r>
            <a:endParaRPr lang="es-EC" sz="2000" b="1" kern="1200" dirty="0"/>
          </a:p>
        </p:txBody>
      </p:sp>
      <p:sp>
        <p:nvSpPr>
          <p:cNvPr id="47" name="Elipse 46"/>
          <p:cNvSpPr/>
          <p:nvPr/>
        </p:nvSpPr>
        <p:spPr>
          <a:xfrm>
            <a:off x="2992342" y="3297757"/>
            <a:ext cx="360000" cy="3600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66667"/>
              <a:alphaOff val="0"/>
            </a:schemeClr>
          </a:fillRef>
          <a:effectRef idx="3">
            <a:schemeClr val="accent3">
              <a:hueOff val="0"/>
              <a:satOff val="0"/>
              <a:lumOff val="-66667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Forma libre 47"/>
          <p:cNvSpPr/>
          <p:nvPr/>
        </p:nvSpPr>
        <p:spPr>
          <a:xfrm rot="17700000">
            <a:off x="2169412" y="4069798"/>
            <a:ext cx="1250428" cy="579614"/>
          </a:xfrm>
          <a:custGeom>
            <a:avLst/>
            <a:gdLst>
              <a:gd name="connsiteX0" fmla="*/ 0 w 1250428"/>
              <a:gd name="connsiteY0" fmla="*/ 0 h 602909"/>
              <a:gd name="connsiteX1" fmla="*/ 1250428 w 1250428"/>
              <a:gd name="connsiteY1" fmla="*/ 0 h 602909"/>
              <a:gd name="connsiteX2" fmla="*/ 1250428 w 1250428"/>
              <a:gd name="connsiteY2" fmla="*/ 602909 h 602909"/>
              <a:gd name="connsiteX3" fmla="*/ 0 w 1250428"/>
              <a:gd name="connsiteY3" fmla="*/ 602909 h 602909"/>
              <a:gd name="connsiteX4" fmla="*/ 0 w 1250428"/>
              <a:gd name="connsiteY4" fmla="*/ 0 h 60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428" h="602909">
                <a:moveTo>
                  <a:pt x="0" y="0"/>
                </a:moveTo>
                <a:lnTo>
                  <a:pt x="1250428" y="0"/>
                </a:lnTo>
                <a:lnTo>
                  <a:pt x="1250428" y="602909"/>
                </a:lnTo>
                <a:lnTo>
                  <a:pt x="0" y="60290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40640" bIns="0" numCol="1" spcCol="1270" anchor="ctr" anchorCtr="0">
            <a:noAutofit/>
          </a:bodyPr>
          <a:lstStyle/>
          <a:p>
            <a:pPr lvl="0" algn="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Babilonia 2000 a. C.</a:t>
            </a:r>
            <a:endParaRPr lang="es-EC" sz="1600" kern="1200" dirty="0"/>
          </a:p>
        </p:txBody>
      </p:sp>
      <p:sp>
        <p:nvSpPr>
          <p:cNvPr id="49" name="Forma libre 48"/>
          <p:cNvSpPr/>
          <p:nvPr/>
        </p:nvSpPr>
        <p:spPr>
          <a:xfrm rot="17700000">
            <a:off x="2703976" y="2071832"/>
            <a:ext cx="2112087" cy="330246"/>
          </a:xfrm>
          <a:custGeom>
            <a:avLst/>
            <a:gdLst>
              <a:gd name="connsiteX0" fmla="*/ 0 w 1250428"/>
              <a:gd name="connsiteY0" fmla="*/ 0 h 602909"/>
              <a:gd name="connsiteX1" fmla="*/ 1250428 w 1250428"/>
              <a:gd name="connsiteY1" fmla="*/ 0 h 602909"/>
              <a:gd name="connsiteX2" fmla="*/ 1250428 w 1250428"/>
              <a:gd name="connsiteY2" fmla="*/ 602909 h 602909"/>
              <a:gd name="connsiteX3" fmla="*/ 0 w 1250428"/>
              <a:gd name="connsiteY3" fmla="*/ 602909 h 602909"/>
              <a:gd name="connsiteX4" fmla="*/ 0 w 1250428"/>
              <a:gd name="connsiteY4" fmla="*/ 0 h 60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428" h="602909">
                <a:moveTo>
                  <a:pt x="0" y="0"/>
                </a:moveTo>
                <a:lnTo>
                  <a:pt x="1250428" y="0"/>
                </a:lnTo>
                <a:lnTo>
                  <a:pt x="1250428" y="602909"/>
                </a:lnTo>
                <a:lnTo>
                  <a:pt x="0" y="60290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59" tIns="-1" rIns="0" bIns="0" numCol="1" spcCol="1270" anchor="t" anchorCtr="0">
            <a:noAutofit/>
          </a:bodyPr>
          <a:lstStyle/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Fijo el salario mínimo </a:t>
            </a:r>
            <a:endParaRPr lang="es-EC" sz="1400" kern="1200" dirty="0"/>
          </a:p>
        </p:txBody>
      </p:sp>
      <p:sp>
        <p:nvSpPr>
          <p:cNvPr id="55" name="Elipse 54"/>
          <p:cNvSpPr/>
          <p:nvPr/>
        </p:nvSpPr>
        <p:spPr>
          <a:xfrm>
            <a:off x="5349070" y="3283104"/>
            <a:ext cx="360000" cy="3600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100000"/>
              <a:alphaOff val="0"/>
            </a:schemeClr>
          </a:fillRef>
          <a:effectRef idx="3">
            <a:schemeClr val="accent3">
              <a:hueOff val="0"/>
              <a:satOff val="0"/>
              <a:lumOff val="-100000"/>
              <a:alphaOff val="0"/>
            </a:schemeClr>
          </a:effectRef>
          <a:fontRef idx="minor">
            <a:schemeClr val="lt1"/>
          </a:fontRef>
        </p:style>
      </p:sp>
      <p:sp>
        <p:nvSpPr>
          <p:cNvPr id="56" name="Forma libre 55"/>
          <p:cNvSpPr/>
          <p:nvPr/>
        </p:nvSpPr>
        <p:spPr>
          <a:xfrm rot="17700000">
            <a:off x="4588680" y="4124813"/>
            <a:ext cx="1250428" cy="579614"/>
          </a:xfrm>
          <a:custGeom>
            <a:avLst/>
            <a:gdLst>
              <a:gd name="connsiteX0" fmla="*/ 0 w 1250428"/>
              <a:gd name="connsiteY0" fmla="*/ 0 h 602909"/>
              <a:gd name="connsiteX1" fmla="*/ 1250428 w 1250428"/>
              <a:gd name="connsiteY1" fmla="*/ 0 h 602909"/>
              <a:gd name="connsiteX2" fmla="*/ 1250428 w 1250428"/>
              <a:gd name="connsiteY2" fmla="*/ 602909 h 602909"/>
              <a:gd name="connsiteX3" fmla="*/ 0 w 1250428"/>
              <a:gd name="connsiteY3" fmla="*/ 602909 h 602909"/>
              <a:gd name="connsiteX4" fmla="*/ 0 w 1250428"/>
              <a:gd name="connsiteY4" fmla="*/ 0 h 60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428" h="602909">
                <a:moveTo>
                  <a:pt x="0" y="0"/>
                </a:moveTo>
                <a:lnTo>
                  <a:pt x="1250428" y="0"/>
                </a:lnTo>
                <a:lnTo>
                  <a:pt x="1250428" y="602909"/>
                </a:lnTo>
                <a:lnTo>
                  <a:pt x="0" y="60290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40640" bIns="0" numCol="1" spcCol="1270" anchor="ctr" anchorCtr="0">
            <a:noAutofit/>
          </a:bodyPr>
          <a:lstStyle/>
          <a:p>
            <a:pPr lvl="0" algn="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Venecia 1436</a:t>
            </a:r>
            <a:endParaRPr lang="es-EC" sz="1600" kern="1200" dirty="0"/>
          </a:p>
        </p:txBody>
      </p:sp>
      <p:sp>
        <p:nvSpPr>
          <p:cNvPr id="57" name="Forma libre 56"/>
          <p:cNvSpPr/>
          <p:nvPr/>
        </p:nvSpPr>
        <p:spPr>
          <a:xfrm rot="17700000">
            <a:off x="4943580" y="1982690"/>
            <a:ext cx="2487614" cy="360171"/>
          </a:xfrm>
          <a:custGeom>
            <a:avLst/>
            <a:gdLst>
              <a:gd name="connsiteX0" fmla="*/ 0 w 1250428"/>
              <a:gd name="connsiteY0" fmla="*/ 0 h 602909"/>
              <a:gd name="connsiteX1" fmla="*/ 1250428 w 1250428"/>
              <a:gd name="connsiteY1" fmla="*/ 0 h 602909"/>
              <a:gd name="connsiteX2" fmla="*/ 1250428 w 1250428"/>
              <a:gd name="connsiteY2" fmla="*/ 602909 h 602909"/>
              <a:gd name="connsiteX3" fmla="*/ 0 w 1250428"/>
              <a:gd name="connsiteY3" fmla="*/ 602909 h 602909"/>
              <a:gd name="connsiteX4" fmla="*/ 0 w 1250428"/>
              <a:gd name="connsiteY4" fmla="*/ 0 h 60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428" h="602909">
                <a:moveTo>
                  <a:pt x="0" y="0"/>
                </a:moveTo>
                <a:lnTo>
                  <a:pt x="1250428" y="0"/>
                </a:lnTo>
                <a:lnTo>
                  <a:pt x="1250428" y="602909"/>
                </a:lnTo>
                <a:lnTo>
                  <a:pt x="0" y="60290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59" tIns="-1" rIns="0" bIns="0" numCol="1" spcCol="1270" anchor="t" anchorCtr="0">
            <a:noAutofit/>
          </a:bodyPr>
          <a:lstStyle/>
          <a:p>
            <a:pPr marL="228600" lvl="2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Supervisión </a:t>
            </a:r>
            <a:endParaRPr lang="es-EC" sz="1400" kern="1200" dirty="0"/>
          </a:p>
        </p:txBody>
      </p:sp>
      <p:sp>
        <p:nvSpPr>
          <p:cNvPr id="53" name="Anillo 52"/>
          <p:cNvSpPr/>
          <p:nvPr/>
        </p:nvSpPr>
        <p:spPr>
          <a:xfrm>
            <a:off x="4355976" y="3104884"/>
            <a:ext cx="756000" cy="756000"/>
          </a:xfrm>
          <a:prstGeom prst="donut">
            <a:avLst>
              <a:gd name="adj" fmla="val 2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4" name="Forma libre 53"/>
          <p:cNvSpPr/>
          <p:nvPr/>
        </p:nvSpPr>
        <p:spPr>
          <a:xfrm rot="17700000">
            <a:off x="4565170" y="1968108"/>
            <a:ext cx="1609462" cy="669705"/>
          </a:xfrm>
          <a:custGeom>
            <a:avLst/>
            <a:gdLst>
              <a:gd name="connsiteX0" fmla="*/ 0 w 1445503"/>
              <a:gd name="connsiteY0" fmla="*/ 0 h 696621"/>
              <a:gd name="connsiteX1" fmla="*/ 1445503 w 1445503"/>
              <a:gd name="connsiteY1" fmla="*/ 0 h 696621"/>
              <a:gd name="connsiteX2" fmla="*/ 1445503 w 1445503"/>
              <a:gd name="connsiteY2" fmla="*/ 696621 h 696621"/>
              <a:gd name="connsiteX3" fmla="*/ 0 w 1445503"/>
              <a:gd name="connsiteY3" fmla="*/ 696621 h 696621"/>
              <a:gd name="connsiteX4" fmla="*/ 0 w 1445503"/>
              <a:gd name="connsiteY4" fmla="*/ 0 h 69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503" h="696621">
                <a:moveTo>
                  <a:pt x="0" y="0"/>
                </a:moveTo>
                <a:lnTo>
                  <a:pt x="1445503" y="0"/>
                </a:lnTo>
                <a:lnTo>
                  <a:pt x="1445503" y="696621"/>
                </a:lnTo>
                <a:lnTo>
                  <a:pt x="0" y="69662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799" tIns="0" rIns="0" bIns="-1" numCol="1" spcCol="1270" anchor="ctr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2000" b="1" kern="1200" dirty="0" smtClean="0"/>
              <a:t>Edad Media</a:t>
            </a:r>
            <a:endParaRPr lang="es-EC" sz="2000" b="1" kern="1200" dirty="0"/>
          </a:p>
        </p:txBody>
      </p:sp>
      <p:sp>
        <p:nvSpPr>
          <p:cNvPr id="69" name="Elipse 68"/>
          <p:cNvSpPr/>
          <p:nvPr/>
        </p:nvSpPr>
        <p:spPr>
          <a:xfrm>
            <a:off x="3595313" y="3316636"/>
            <a:ext cx="360000" cy="3600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0" name="Forma libre 69"/>
          <p:cNvSpPr/>
          <p:nvPr/>
        </p:nvSpPr>
        <p:spPr>
          <a:xfrm rot="17700000">
            <a:off x="2912587" y="3975688"/>
            <a:ext cx="1036594" cy="653257"/>
          </a:xfrm>
          <a:custGeom>
            <a:avLst/>
            <a:gdLst>
              <a:gd name="connsiteX0" fmla="*/ 0 w 1354848"/>
              <a:gd name="connsiteY0" fmla="*/ 0 h 653257"/>
              <a:gd name="connsiteX1" fmla="*/ 1354848 w 1354848"/>
              <a:gd name="connsiteY1" fmla="*/ 0 h 653257"/>
              <a:gd name="connsiteX2" fmla="*/ 1354848 w 1354848"/>
              <a:gd name="connsiteY2" fmla="*/ 653257 h 653257"/>
              <a:gd name="connsiteX3" fmla="*/ 0 w 1354848"/>
              <a:gd name="connsiteY3" fmla="*/ 653257 h 653257"/>
              <a:gd name="connsiteX4" fmla="*/ 0 w 1354848"/>
              <a:gd name="connsiteY4" fmla="*/ 0 h 653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4848" h="653257">
                <a:moveTo>
                  <a:pt x="0" y="0"/>
                </a:moveTo>
                <a:lnTo>
                  <a:pt x="1354848" y="0"/>
                </a:lnTo>
                <a:lnTo>
                  <a:pt x="1354848" y="653257"/>
                </a:lnTo>
                <a:lnTo>
                  <a:pt x="0" y="6532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45720" bIns="0" numCol="1" spcCol="1270" anchor="ctr" anchorCtr="0">
            <a:noAutofit/>
          </a:bodyPr>
          <a:lstStyle/>
          <a:p>
            <a:pPr lvl="0" algn="r" defTabSz="800100">
              <a:spcBef>
                <a:spcPct val="0"/>
              </a:spcBef>
            </a:pPr>
            <a:r>
              <a:rPr lang="es-EC" sz="1600" kern="1200" dirty="0" smtClean="0"/>
              <a:t>China </a:t>
            </a:r>
            <a:r>
              <a:rPr lang="es-EC" sz="1600" dirty="0" smtClean="0"/>
              <a:t>1650 </a:t>
            </a:r>
            <a:r>
              <a:rPr lang="es-EC" sz="1600" dirty="0" err="1" smtClean="0"/>
              <a:t>a.C</a:t>
            </a:r>
            <a:endParaRPr lang="es-EC" sz="1600" kern="1200" dirty="0"/>
          </a:p>
        </p:txBody>
      </p:sp>
      <p:sp>
        <p:nvSpPr>
          <p:cNvPr id="71" name="Forma libre 70"/>
          <p:cNvSpPr/>
          <p:nvPr/>
        </p:nvSpPr>
        <p:spPr>
          <a:xfrm rot="17700000">
            <a:off x="3275829" y="1924050"/>
            <a:ext cx="2237914" cy="527170"/>
          </a:xfrm>
          <a:custGeom>
            <a:avLst/>
            <a:gdLst>
              <a:gd name="connsiteX0" fmla="*/ 0 w 1354848"/>
              <a:gd name="connsiteY0" fmla="*/ 0 h 653257"/>
              <a:gd name="connsiteX1" fmla="*/ 1354848 w 1354848"/>
              <a:gd name="connsiteY1" fmla="*/ 0 h 653257"/>
              <a:gd name="connsiteX2" fmla="*/ 1354848 w 1354848"/>
              <a:gd name="connsiteY2" fmla="*/ 653257 h 653257"/>
              <a:gd name="connsiteX3" fmla="*/ 0 w 1354848"/>
              <a:gd name="connsiteY3" fmla="*/ 653257 h 653257"/>
              <a:gd name="connsiteX4" fmla="*/ 0 w 1354848"/>
              <a:gd name="connsiteY4" fmla="*/ 0 h 653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4848" h="653257">
                <a:moveTo>
                  <a:pt x="0" y="0"/>
                </a:moveTo>
                <a:lnTo>
                  <a:pt x="1354848" y="0"/>
                </a:lnTo>
                <a:lnTo>
                  <a:pt x="1354848" y="653257"/>
                </a:lnTo>
                <a:lnTo>
                  <a:pt x="0" y="6532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399" tIns="-1" rIns="0" bIns="0" numCol="1" spcCol="1270" anchor="t" anchorCtr="0">
            <a:noAutofit/>
          </a:bodyPr>
          <a:lstStyle/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Principio de especialización de trabajo </a:t>
            </a:r>
            <a:endParaRPr lang="es-EC" sz="1400" kern="1200" dirty="0"/>
          </a:p>
        </p:txBody>
      </p:sp>
      <p:cxnSp>
        <p:nvCxnSpPr>
          <p:cNvPr id="124" name="Conector recto de flecha 123"/>
          <p:cNvCxnSpPr/>
          <p:nvPr/>
        </p:nvCxnSpPr>
        <p:spPr>
          <a:xfrm>
            <a:off x="8388424" y="3394988"/>
            <a:ext cx="53955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Elipse 33"/>
          <p:cNvSpPr/>
          <p:nvPr/>
        </p:nvSpPr>
        <p:spPr>
          <a:xfrm>
            <a:off x="7281272" y="3253626"/>
            <a:ext cx="360000" cy="3600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60000"/>
              <a:alphaOff val="0"/>
            </a:schemeClr>
          </a:fillRef>
          <a:effectRef idx="3">
            <a:schemeClr val="accent3">
              <a:hueOff val="0"/>
              <a:satOff val="0"/>
              <a:lumOff val="-6000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Forma libre 43"/>
          <p:cNvSpPr/>
          <p:nvPr/>
        </p:nvSpPr>
        <p:spPr>
          <a:xfrm rot="17700000">
            <a:off x="6362711" y="4163857"/>
            <a:ext cx="1354848" cy="653257"/>
          </a:xfrm>
          <a:custGeom>
            <a:avLst/>
            <a:gdLst>
              <a:gd name="connsiteX0" fmla="*/ 0 w 1354848"/>
              <a:gd name="connsiteY0" fmla="*/ 0 h 653257"/>
              <a:gd name="connsiteX1" fmla="*/ 1354848 w 1354848"/>
              <a:gd name="connsiteY1" fmla="*/ 0 h 653257"/>
              <a:gd name="connsiteX2" fmla="*/ 1354848 w 1354848"/>
              <a:gd name="connsiteY2" fmla="*/ 653257 h 653257"/>
              <a:gd name="connsiteX3" fmla="*/ 0 w 1354848"/>
              <a:gd name="connsiteY3" fmla="*/ 653257 h 653257"/>
              <a:gd name="connsiteX4" fmla="*/ 0 w 1354848"/>
              <a:gd name="connsiteY4" fmla="*/ 0 h 653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4848" h="653257">
                <a:moveTo>
                  <a:pt x="0" y="0"/>
                </a:moveTo>
                <a:lnTo>
                  <a:pt x="1354848" y="0"/>
                </a:lnTo>
                <a:lnTo>
                  <a:pt x="1354848" y="653257"/>
                </a:lnTo>
                <a:lnTo>
                  <a:pt x="0" y="6532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45720" bIns="0" numCol="1" spcCol="1270" anchor="ctr" anchorCtr="0">
            <a:noAutofit/>
          </a:bodyPr>
          <a:lstStyle/>
          <a:p>
            <a:pPr lvl="0" algn="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b="0" kern="1200" dirty="0" smtClean="0"/>
              <a:t>Sistema Fabril</a:t>
            </a:r>
            <a:endParaRPr lang="es-EC" sz="1600" b="0" kern="1200" dirty="0"/>
          </a:p>
        </p:txBody>
      </p:sp>
      <p:sp>
        <p:nvSpPr>
          <p:cNvPr id="45" name="Forma libre 44"/>
          <p:cNvSpPr/>
          <p:nvPr/>
        </p:nvSpPr>
        <p:spPr>
          <a:xfrm rot="17700000">
            <a:off x="7183326" y="2124057"/>
            <a:ext cx="1703725" cy="620660"/>
          </a:xfrm>
          <a:custGeom>
            <a:avLst/>
            <a:gdLst>
              <a:gd name="connsiteX0" fmla="*/ 0 w 1354848"/>
              <a:gd name="connsiteY0" fmla="*/ 0 h 653257"/>
              <a:gd name="connsiteX1" fmla="*/ 1354848 w 1354848"/>
              <a:gd name="connsiteY1" fmla="*/ 0 h 653257"/>
              <a:gd name="connsiteX2" fmla="*/ 1354848 w 1354848"/>
              <a:gd name="connsiteY2" fmla="*/ 653257 h 653257"/>
              <a:gd name="connsiteX3" fmla="*/ 0 w 1354848"/>
              <a:gd name="connsiteY3" fmla="*/ 653257 h 653257"/>
              <a:gd name="connsiteX4" fmla="*/ 0 w 1354848"/>
              <a:gd name="connsiteY4" fmla="*/ 0 h 653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4848" h="653257">
                <a:moveTo>
                  <a:pt x="0" y="0"/>
                </a:moveTo>
                <a:lnTo>
                  <a:pt x="1354848" y="0"/>
                </a:lnTo>
                <a:lnTo>
                  <a:pt x="1354848" y="653257"/>
                </a:lnTo>
                <a:lnTo>
                  <a:pt x="0" y="6532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399" tIns="-1" rIns="0" bIns="0" numCol="1" spcCol="1270" anchor="t" anchorCtr="0">
            <a:noAutofit/>
          </a:bodyPr>
          <a:lstStyle/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b="0" kern="1200" dirty="0" smtClean="0"/>
              <a:t>Control de hombres, materiales, maquinarias y producción</a:t>
            </a:r>
            <a:endParaRPr lang="es-EC" sz="1400" b="0" kern="1200" dirty="0"/>
          </a:p>
        </p:txBody>
      </p:sp>
      <p:sp>
        <p:nvSpPr>
          <p:cNvPr id="46" name="Anillo 45"/>
          <p:cNvSpPr/>
          <p:nvPr/>
        </p:nvSpPr>
        <p:spPr>
          <a:xfrm>
            <a:off x="6094075" y="3046149"/>
            <a:ext cx="756000" cy="756000"/>
          </a:xfrm>
          <a:prstGeom prst="donut">
            <a:avLst>
              <a:gd name="adj" fmla="val 2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" name="Forma libre 57"/>
          <p:cNvSpPr/>
          <p:nvPr/>
        </p:nvSpPr>
        <p:spPr>
          <a:xfrm rot="17700000">
            <a:off x="6011609" y="1690269"/>
            <a:ext cx="1999243" cy="754794"/>
          </a:xfrm>
          <a:custGeom>
            <a:avLst/>
            <a:gdLst>
              <a:gd name="connsiteX0" fmla="*/ 0 w 1566213"/>
              <a:gd name="connsiteY0" fmla="*/ 0 h 754794"/>
              <a:gd name="connsiteX1" fmla="*/ 1566213 w 1566213"/>
              <a:gd name="connsiteY1" fmla="*/ 0 h 754794"/>
              <a:gd name="connsiteX2" fmla="*/ 1566213 w 1566213"/>
              <a:gd name="connsiteY2" fmla="*/ 754794 h 754794"/>
              <a:gd name="connsiteX3" fmla="*/ 0 w 1566213"/>
              <a:gd name="connsiteY3" fmla="*/ 754794 h 754794"/>
              <a:gd name="connsiteX4" fmla="*/ 0 w 1566213"/>
              <a:gd name="connsiteY4" fmla="*/ 0 h 75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6213" h="754794">
                <a:moveTo>
                  <a:pt x="0" y="0"/>
                </a:moveTo>
                <a:lnTo>
                  <a:pt x="1566213" y="0"/>
                </a:lnTo>
                <a:lnTo>
                  <a:pt x="1566213" y="754794"/>
                </a:lnTo>
                <a:lnTo>
                  <a:pt x="0" y="7547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799" tIns="0" rIns="0" bIns="-1" numCol="1" spcCol="1270" anchor="ctr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2000" b="1" kern="1200" dirty="0" smtClean="0"/>
              <a:t>Edad Moderna</a:t>
            </a:r>
            <a:endParaRPr lang="es-EC" sz="2000" kern="1200" dirty="0"/>
          </a:p>
        </p:txBody>
      </p:sp>
    </p:spTree>
    <p:extLst>
      <p:ext uri="{BB962C8B-B14F-4D97-AF65-F5344CB8AC3E}">
        <p14:creationId xmlns:p14="http://schemas.microsoft.com/office/powerpoint/2010/main" val="249097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7" grpId="0"/>
      <p:bldP spid="38" grpId="0"/>
      <p:bldP spid="40" grpId="0"/>
      <p:bldP spid="41" grpId="0"/>
      <p:bldP spid="43" grpId="0"/>
      <p:bldP spid="48" grpId="0"/>
      <p:bldP spid="49" grpId="0"/>
      <p:bldP spid="56" grpId="0"/>
      <p:bldP spid="57" grpId="0"/>
      <p:bldP spid="54" grpId="0"/>
      <p:bldP spid="70" grpId="0"/>
      <p:bldP spid="71" grpId="0"/>
      <p:bldP spid="44" grpId="0"/>
      <p:bldP spid="45" grpId="0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nillo 25"/>
          <p:cNvSpPr/>
          <p:nvPr/>
        </p:nvSpPr>
        <p:spPr>
          <a:xfrm>
            <a:off x="1259632" y="3134375"/>
            <a:ext cx="756000" cy="756000"/>
          </a:xfrm>
          <a:prstGeom prst="donut">
            <a:avLst>
              <a:gd name="adj" fmla="val 2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Forma libre 26"/>
          <p:cNvSpPr/>
          <p:nvPr/>
        </p:nvSpPr>
        <p:spPr>
          <a:xfrm rot="17700000">
            <a:off x="1208403" y="1559561"/>
            <a:ext cx="2290441" cy="754794"/>
          </a:xfrm>
          <a:custGeom>
            <a:avLst/>
            <a:gdLst>
              <a:gd name="connsiteX0" fmla="*/ 0 w 1566213"/>
              <a:gd name="connsiteY0" fmla="*/ 0 h 754794"/>
              <a:gd name="connsiteX1" fmla="*/ 1566213 w 1566213"/>
              <a:gd name="connsiteY1" fmla="*/ 0 h 754794"/>
              <a:gd name="connsiteX2" fmla="*/ 1566213 w 1566213"/>
              <a:gd name="connsiteY2" fmla="*/ 754794 h 754794"/>
              <a:gd name="connsiteX3" fmla="*/ 0 w 1566213"/>
              <a:gd name="connsiteY3" fmla="*/ 754794 h 754794"/>
              <a:gd name="connsiteX4" fmla="*/ 0 w 1566213"/>
              <a:gd name="connsiteY4" fmla="*/ 0 h 75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6213" h="754794">
                <a:moveTo>
                  <a:pt x="0" y="0"/>
                </a:moveTo>
                <a:lnTo>
                  <a:pt x="1566213" y="0"/>
                </a:lnTo>
                <a:lnTo>
                  <a:pt x="1566213" y="754794"/>
                </a:lnTo>
                <a:lnTo>
                  <a:pt x="0" y="7547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8259" tIns="0" rIns="0" bIns="-1" numCol="1" spcCol="1270" anchor="ctr" anchorCtr="0">
            <a:noAutofit/>
          </a:bodyPr>
          <a:lstStyle/>
          <a:p>
            <a:pPr lvl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2000" b="1" kern="1200" dirty="0" smtClean="0"/>
              <a:t>Edad Contemporánea </a:t>
            </a:r>
            <a:endParaRPr lang="es-EC" sz="2000" b="1" kern="1200" dirty="0"/>
          </a:p>
        </p:txBody>
      </p:sp>
      <p:sp>
        <p:nvSpPr>
          <p:cNvPr id="28" name="Elipse 27"/>
          <p:cNvSpPr/>
          <p:nvPr/>
        </p:nvSpPr>
        <p:spPr>
          <a:xfrm>
            <a:off x="2477266" y="3359010"/>
            <a:ext cx="360000" cy="3600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100000"/>
              <a:alphaOff val="0"/>
            </a:schemeClr>
          </a:fillRef>
          <a:effectRef idx="3">
            <a:schemeClr val="accent3">
              <a:hueOff val="0"/>
              <a:satOff val="0"/>
              <a:lumOff val="-10000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Forma libre 28"/>
          <p:cNvSpPr/>
          <p:nvPr/>
        </p:nvSpPr>
        <p:spPr>
          <a:xfrm rot="17700000">
            <a:off x="1379659" y="4482084"/>
            <a:ext cx="1721927" cy="653257"/>
          </a:xfrm>
          <a:custGeom>
            <a:avLst/>
            <a:gdLst>
              <a:gd name="connsiteX0" fmla="*/ 0 w 1354848"/>
              <a:gd name="connsiteY0" fmla="*/ 0 h 653257"/>
              <a:gd name="connsiteX1" fmla="*/ 1354848 w 1354848"/>
              <a:gd name="connsiteY1" fmla="*/ 0 h 653257"/>
              <a:gd name="connsiteX2" fmla="*/ 1354848 w 1354848"/>
              <a:gd name="connsiteY2" fmla="*/ 653257 h 653257"/>
              <a:gd name="connsiteX3" fmla="*/ 0 w 1354848"/>
              <a:gd name="connsiteY3" fmla="*/ 653257 h 653257"/>
              <a:gd name="connsiteX4" fmla="*/ 0 w 1354848"/>
              <a:gd name="connsiteY4" fmla="*/ 0 h 653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4848" h="653257">
                <a:moveTo>
                  <a:pt x="0" y="0"/>
                </a:moveTo>
                <a:lnTo>
                  <a:pt x="1354848" y="0"/>
                </a:lnTo>
                <a:lnTo>
                  <a:pt x="1354848" y="653257"/>
                </a:lnTo>
                <a:lnTo>
                  <a:pt x="0" y="6532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45720" bIns="0" numCol="1" spcCol="1270" anchor="ctr" anchorCtr="0">
            <a:noAutofit/>
          </a:bodyPr>
          <a:lstStyle/>
          <a:p>
            <a:pPr lvl="0" algn="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b="0" kern="1200" dirty="0" smtClean="0"/>
              <a:t>Daniel McCallum   1856 </a:t>
            </a:r>
            <a:endParaRPr lang="es-EC" sz="1600" b="0" kern="1200" dirty="0"/>
          </a:p>
        </p:txBody>
      </p:sp>
      <p:sp>
        <p:nvSpPr>
          <p:cNvPr id="30" name="Forma libre 29"/>
          <p:cNvSpPr/>
          <p:nvPr/>
        </p:nvSpPr>
        <p:spPr>
          <a:xfrm rot="17700000">
            <a:off x="2294607" y="1991260"/>
            <a:ext cx="2076889" cy="653257"/>
          </a:xfrm>
          <a:custGeom>
            <a:avLst/>
            <a:gdLst>
              <a:gd name="connsiteX0" fmla="*/ 0 w 1354848"/>
              <a:gd name="connsiteY0" fmla="*/ 0 h 653257"/>
              <a:gd name="connsiteX1" fmla="*/ 1354848 w 1354848"/>
              <a:gd name="connsiteY1" fmla="*/ 0 h 653257"/>
              <a:gd name="connsiteX2" fmla="*/ 1354848 w 1354848"/>
              <a:gd name="connsiteY2" fmla="*/ 653257 h 653257"/>
              <a:gd name="connsiteX3" fmla="*/ 0 w 1354848"/>
              <a:gd name="connsiteY3" fmla="*/ 653257 h 653257"/>
              <a:gd name="connsiteX4" fmla="*/ 0 w 1354848"/>
              <a:gd name="connsiteY4" fmla="*/ 0 h 653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4848" h="653257">
                <a:moveTo>
                  <a:pt x="0" y="0"/>
                </a:moveTo>
                <a:lnTo>
                  <a:pt x="1354848" y="0"/>
                </a:lnTo>
                <a:lnTo>
                  <a:pt x="1354848" y="653257"/>
                </a:lnTo>
                <a:lnTo>
                  <a:pt x="0" y="6532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399" tIns="-1" rIns="0" bIns="0" numCol="1" spcCol="1270" anchor="t" anchorCtr="0">
            <a:noAutofit/>
          </a:bodyPr>
          <a:lstStyle/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b="0" kern="1200" dirty="0" smtClean="0"/>
              <a:t>Descripción de funciones</a:t>
            </a:r>
          </a:p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dirty="0" smtClean="0"/>
              <a:t>Organigrama estructural</a:t>
            </a:r>
            <a:endParaRPr lang="es-EC" sz="1400" b="0" kern="1200" dirty="0"/>
          </a:p>
        </p:txBody>
      </p:sp>
      <p:cxnSp>
        <p:nvCxnSpPr>
          <p:cNvPr id="3" name="Conector recto de flecha 2"/>
          <p:cNvCxnSpPr/>
          <p:nvPr/>
        </p:nvCxnSpPr>
        <p:spPr>
          <a:xfrm flipV="1">
            <a:off x="213337" y="3516041"/>
            <a:ext cx="470231" cy="722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Anillo 33"/>
          <p:cNvSpPr/>
          <p:nvPr/>
        </p:nvSpPr>
        <p:spPr>
          <a:xfrm>
            <a:off x="3347864" y="3253264"/>
            <a:ext cx="540000" cy="540000"/>
          </a:xfrm>
          <a:prstGeom prst="donut">
            <a:avLst>
              <a:gd name="adj" fmla="val 2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Forma libre 34"/>
          <p:cNvSpPr/>
          <p:nvPr/>
        </p:nvSpPr>
        <p:spPr>
          <a:xfrm rot="17700000">
            <a:off x="3055551" y="1637395"/>
            <a:ext cx="2662365" cy="657294"/>
          </a:xfrm>
          <a:custGeom>
            <a:avLst/>
            <a:gdLst>
              <a:gd name="connsiteX0" fmla="*/ 0 w 1363899"/>
              <a:gd name="connsiteY0" fmla="*/ 0 h 657294"/>
              <a:gd name="connsiteX1" fmla="*/ 1363899 w 1363899"/>
              <a:gd name="connsiteY1" fmla="*/ 0 h 657294"/>
              <a:gd name="connsiteX2" fmla="*/ 1363899 w 1363899"/>
              <a:gd name="connsiteY2" fmla="*/ 657294 h 657294"/>
              <a:gd name="connsiteX3" fmla="*/ 0 w 1363899"/>
              <a:gd name="connsiteY3" fmla="*/ 657294 h 657294"/>
              <a:gd name="connsiteX4" fmla="*/ 0 w 1363899"/>
              <a:gd name="connsiteY4" fmla="*/ 0 h 65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899" h="657294">
                <a:moveTo>
                  <a:pt x="0" y="0"/>
                </a:moveTo>
                <a:lnTo>
                  <a:pt x="1363899" y="0"/>
                </a:lnTo>
                <a:lnTo>
                  <a:pt x="1363899" y="657294"/>
                </a:lnTo>
                <a:lnTo>
                  <a:pt x="0" y="6572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19" tIns="0" rIns="0" bIns="-1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b="1" kern="1200" dirty="0" smtClean="0"/>
              <a:t>Escuela de Administración Científica</a:t>
            </a:r>
            <a:endParaRPr lang="es-EC" sz="1600" b="1" kern="1200" dirty="0"/>
          </a:p>
        </p:txBody>
      </p:sp>
      <p:sp>
        <p:nvSpPr>
          <p:cNvPr id="36" name="Elipse 35"/>
          <p:cNvSpPr/>
          <p:nvPr/>
        </p:nvSpPr>
        <p:spPr>
          <a:xfrm>
            <a:off x="4614229" y="3345518"/>
            <a:ext cx="360000" cy="3600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s-EC" dirty="0"/>
          </a:p>
        </p:txBody>
      </p:sp>
      <p:sp>
        <p:nvSpPr>
          <p:cNvPr id="37" name="Forma libre 36"/>
          <p:cNvSpPr/>
          <p:nvPr/>
        </p:nvSpPr>
        <p:spPr>
          <a:xfrm rot="17700000">
            <a:off x="3468557" y="4507347"/>
            <a:ext cx="1722032" cy="568873"/>
          </a:xfrm>
          <a:custGeom>
            <a:avLst/>
            <a:gdLst>
              <a:gd name="connsiteX0" fmla="*/ 0 w 1179837"/>
              <a:gd name="connsiteY0" fmla="*/ 0 h 568873"/>
              <a:gd name="connsiteX1" fmla="*/ 1179837 w 1179837"/>
              <a:gd name="connsiteY1" fmla="*/ 0 h 568873"/>
              <a:gd name="connsiteX2" fmla="*/ 1179837 w 1179837"/>
              <a:gd name="connsiteY2" fmla="*/ 568873 h 568873"/>
              <a:gd name="connsiteX3" fmla="*/ 0 w 1179837"/>
              <a:gd name="connsiteY3" fmla="*/ 568873 h 568873"/>
              <a:gd name="connsiteX4" fmla="*/ 0 w 1179837"/>
              <a:gd name="connsiteY4" fmla="*/ 0 h 56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837" h="568873">
                <a:moveTo>
                  <a:pt x="0" y="0"/>
                </a:moveTo>
                <a:lnTo>
                  <a:pt x="1179837" y="0"/>
                </a:lnTo>
                <a:lnTo>
                  <a:pt x="1179837" y="568873"/>
                </a:lnTo>
                <a:lnTo>
                  <a:pt x="0" y="5688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33020" bIns="-1" numCol="1" spcCol="1270" anchor="ctr" anchorCtr="0">
            <a:noAutofit/>
          </a:bodyPr>
          <a:lstStyle/>
          <a:p>
            <a:pPr lvl="0" algn="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Frederick Taylor        1900</a:t>
            </a:r>
            <a:endParaRPr lang="es-EC" sz="1600" kern="1200" dirty="0"/>
          </a:p>
        </p:txBody>
      </p:sp>
      <p:sp>
        <p:nvSpPr>
          <p:cNvPr id="38" name="Forma libre 37"/>
          <p:cNvSpPr/>
          <p:nvPr/>
        </p:nvSpPr>
        <p:spPr>
          <a:xfrm rot="17700000">
            <a:off x="4227740" y="1551544"/>
            <a:ext cx="2593388" cy="858705"/>
          </a:xfrm>
          <a:custGeom>
            <a:avLst/>
            <a:gdLst>
              <a:gd name="connsiteX0" fmla="*/ 0 w 1199895"/>
              <a:gd name="connsiteY0" fmla="*/ 0 h 559520"/>
              <a:gd name="connsiteX1" fmla="*/ 1199895 w 1199895"/>
              <a:gd name="connsiteY1" fmla="*/ 0 h 559520"/>
              <a:gd name="connsiteX2" fmla="*/ 1199895 w 1199895"/>
              <a:gd name="connsiteY2" fmla="*/ 559520 h 559520"/>
              <a:gd name="connsiteX3" fmla="*/ 0 w 1199895"/>
              <a:gd name="connsiteY3" fmla="*/ 559520 h 559520"/>
              <a:gd name="connsiteX4" fmla="*/ 0 w 1199895"/>
              <a:gd name="connsiteY4" fmla="*/ 0 h 55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9895" h="559520">
                <a:moveTo>
                  <a:pt x="0" y="0"/>
                </a:moveTo>
                <a:lnTo>
                  <a:pt x="1199895" y="0"/>
                </a:lnTo>
                <a:lnTo>
                  <a:pt x="1199895" y="559520"/>
                </a:lnTo>
                <a:lnTo>
                  <a:pt x="0" y="5595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399" tIns="0" rIns="0" bIns="-1" numCol="1" spcCol="1270" anchor="t" anchorCtr="0">
            <a:noAutofit/>
          </a:bodyPr>
          <a:lstStyle/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dirty="0" smtClean="0"/>
              <a:t>Sistema de Taller de Taylor</a:t>
            </a:r>
            <a:endParaRPr lang="es-EC" sz="1400" kern="1200" dirty="0" smtClean="0"/>
          </a:p>
          <a:p>
            <a:pPr marL="57150" lvl="1" indent="-57150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dirty="0" smtClean="0"/>
              <a:t>Proceso de selección</a:t>
            </a:r>
          </a:p>
          <a:p>
            <a:pPr marL="57150" lvl="1" indent="-57150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dirty="0" smtClean="0"/>
              <a:t>Sistema </a:t>
            </a:r>
            <a:r>
              <a:rPr lang="es-EC" sz="1400" dirty="0"/>
              <a:t>de tasa diferenciales por pieza</a:t>
            </a:r>
            <a:endParaRPr lang="es-EC" sz="1400" kern="1200" dirty="0"/>
          </a:p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C" sz="1400" kern="1200" dirty="0"/>
          </a:p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C" sz="1400" kern="1200" dirty="0"/>
          </a:p>
        </p:txBody>
      </p:sp>
      <p:sp>
        <p:nvSpPr>
          <p:cNvPr id="46" name="Elipse 45"/>
          <p:cNvSpPr/>
          <p:nvPr/>
        </p:nvSpPr>
        <p:spPr>
          <a:xfrm>
            <a:off x="6546533" y="3359010"/>
            <a:ext cx="360000" cy="3600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40000"/>
              <a:alphaOff val="0"/>
            </a:schemeClr>
          </a:fillRef>
          <a:effectRef idx="3">
            <a:schemeClr val="accent3">
              <a:hueOff val="0"/>
              <a:satOff val="0"/>
              <a:lumOff val="-40000"/>
              <a:alphaOff val="0"/>
            </a:schemeClr>
          </a:effectRef>
          <a:fontRef idx="minor">
            <a:schemeClr val="lt1"/>
          </a:fontRef>
        </p:style>
      </p:sp>
      <p:sp>
        <p:nvSpPr>
          <p:cNvPr id="47" name="Forma libre 46"/>
          <p:cNvSpPr/>
          <p:nvPr/>
        </p:nvSpPr>
        <p:spPr>
          <a:xfrm rot="17700000">
            <a:off x="5569008" y="4389911"/>
            <a:ext cx="1497139" cy="568873"/>
          </a:xfrm>
          <a:custGeom>
            <a:avLst/>
            <a:gdLst>
              <a:gd name="connsiteX0" fmla="*/ 0 w 1179837"/>
              <a:gd name="connsiteY0" fmla="*/ 0 h 568873"/>
              <a:gd name="connsiteX1" fmla="*/ 1179837 w 1179837"/>
              <a:gd name="connsiteY1" fmla="*/ 0 h 568873"/>
              <a:gd name="connsiteX2" fmla="*/ 1179837 w 1179837"/>
              <a:gd name="connsiteY2" fmla="*/ 568873 h 568873"/>
              <a:gd name="connsiteX3" fmla="*/ 0 w 1179837"/>
              <a:gd name="connsiteY3" fmla="*/ 568873 h 568873"/>
              <a:gd name="connsiteX4" fmla="*/ 0 w 1179837"/>
              <a:gd name="connsiteY4" fmla="*/ 0 h 56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837" h="568873">
                <a:moveTo>
                  <a:pt x="0" y="0"/>
                </a:moveTo>
                <a:lnTo>
                  <a:pt x="1179837" y="0"/>
                </a:lnTo>
                <a:lnTo>
                  <a:pt x="1179837" y="568873"/>
                </a:lnTo>
                <a:lnTo>
                  <a:pt x="0" y="5688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33020" bIns="-1" numCol="1" spcCol="1270" anchor="ctr" anchorCtr="0">
            <a:noAutofit/>
          </a:bodyPr>
          <a:lstStyle/>
          <a:p>
            <a:pPr lvl="0" algn="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Henry Fayol 1916</a:t>
            </a:r>
            <a:endParaRPr lang="es-EC" sz="1600" kern="1200" dirty="0"/>
          </a:p>
        </p:txBody>
      </p:sp>
      <p:sp>
        <p:nvSpPr>
          <p:cNvPr id="48" name="Forma libre 47"/>
          <p:cNvSpPr/>
          <p:nvPr/>
        </p:nvSpPr>
        <p:spPr>
          <a:xfrm rot="17700000">
            <a:off x="6213217" y="1792949"/>
            <a:ext cx="2472221" cy="630443"/>
          </a:xfrm>
          <a:custGeom>
            <a:avLst/>
            <a:gdLst>
              <a:gd name="connsiteX0" fmla="*/ 0 w 1179837"/>
              <a:gd name="connsiteY0" fmla="*/ 0 h 568873"/>
              <a:gd name="connsiteX1" fmla="*/ 1179837 w 1179837"/>
              <a:gd name="connsiteY1" fmla="*/ 0 h 568873"/>
              <a:gd name="connsiteX2" fmla="*/ 1179837 w 1179837"/>
              <a:gd name="connsiteY2" fmla="*/ 568873 h 568873"/>
              <a:gd name="connsiteX3" fmla="*/ 0 w 1179837"/>
              <a:gd name="connsiteY3" fmla="*/ 568873 h 568873"/>
              <a:gd name="connsiteX4" fmla="*/ 0 w 1179837"/>
              <a:gd name="connsiteY4" fmla="*/ 0 h 56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837" h="568873">
                <a:moveTo>
                  <a:pt x="0" y="0"/>
                </a:moveTo>
                <a:lnTo>
                  <a:pt x="1179837" y="0"/>
                </a:lnTo>
                <a:lnTo>
                  <a:pt x="1179837" y="568873"/>
                </a:lnTo>
                <a:lnTo>
                  <a:pt x="0" y="5688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399" tIns="0" rIns="0" bIns="-1" numCol="1" spcCol="1270" anchor="t" anchorCtr="0">
            <a:noAutofit/>
          </a:bodyPr>
          <a:lstStyle/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dirty="0" smtClean="0"/>
              <a:t>Función</a:t>
            </a:r>
          </a:p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dirty="0" smtClean="0"/>
              <a:t>Componentes</a:t>
            </a:r>
          </a:p>
        </p:txBody>
      </p:sp>
      <p:cxnSp>
        <p:nvCxnSpPr>
          <p:cNvPr id="52" name="Conector recto de flecha 51"/>
          <p:cNvCxnSpPr/>
          <p:nvPr/>
        </p:nvCxnSpPr>
        <p:spPr>
          <a:xfrm>
            <a:off x="8532440" y="3493046"/>
            <a:ext cx="53955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Anillo 41"/>
          <p:cNvSpPr/>
          <p:nvPr/>
        </p:nvSpPr>
        <p:spPr>
          <a:xfrm>
            <a:off x="5598385" y="3259093"/>
            <a:ext cx="540000" cy="540000"/>
          </a:xfrm>
          <a:prstGeom prst="donut">
            <a:avLst>
              <a:gd name="adj" fmla="val 2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Forma libre 42"/>
          <p:cNvSpPr/>
          <p:nvPr/>
        </p:nvSpPr>
        <p:spPr>
          <a:xfrm rot="17700000">
            <a:off x="5137576" y="1613020"/>
            <a:ext cx="2734227" cy="657294"/>
          </a:xfrm>
          <a:custGeom>
            <a:avLst/>
            <a:gdLst>
              <a:gd name="connsiteX0" fmla="*/ 0 w 1363899"/>
              <a:gd name="connsiteY0" fmla="*/ 0 h 657294"/>
              <a:gd name="connsiteX1" fmla="*/ 1363899 w 1363899"/>
              <a:gd name="connsiteY1" fmla="*/ 0 h 657294"/>
              <a:gd name="connsiteX2" fmla="*/ 1363899 w 1363899"/>
              <a:gd name="connsiteY2" fmla="*/ 657294 h 657294"/>
              <a:gd name="connsiteX3" fmla="*/ 0 w 1363899"/>
              <a:gd name="connsiteY3" fmla="*/ 657294 h 657294"/>
              <a:gd name="connsiteX4" fmla="*/ 0 w 1363899"/>
              <a:gd name="connsiteY4" fmla="*/ 0 h 65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899" h="657294">
                <a:moveTo>
                  <a:pt x="0" y="0"/>
                </a:moveTo>
                <a:lnTo>
                  <a:pt x="1363899" y="0"/>
                </a:lnTo>
                <a:lnTo>
                  <a:pt x="1363899" y="657294"/>
                </a:lnTo>
                <a:lnTo>
                  <a:pt x="0" y="6572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19" tIns="0" rIns="0" bIns="-1" numCol="1" spcCol="1270" anchor="ctr" anchorCtr="0">
            <a:noAutofit/>
          </a:bodyPr>
          <a:lstStyle/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b="1" kern="1200" dirty="0" smtClean="0"/>
              <a:t>Escuela de Administración Tradicional o general</a:t>
            </a:r>
            <a:endParaRPr lang="es-EC" sz="1600" b="1" kern="1200" dirty="0"/>
          </a:p>
        </p:txBody>
      </p:sp>
      <p:sp>
        <p:nvSpPr>
          <p:cNvPr id="33" name="Forma libre 32"/>
          <p:cNvSpPr/>
          <p:nvPr/>
        </p:nvSpPr>
        <p:spPr>
          <a:xfrm rot="17700000">
            <a:off x="6385861" y="4331406"/>
            <a:ext cx="1593921" cy="568873"/>
          </a:xfrm>
          <a:custGeom>
            <a:avLst/>
            <a:gdLst>
              <a:gd name="connsiteX0" fmla="*/ 0 w 1179837"/>
              <a:gd name="connsiteY0" fmla="*/ 0 h 568873"/>
              <a:gd name="connsiteX1" fmla="*/ 1179837 w 1179837"/>
              <a:gd name="connsiteY1" fmla="*/ 0 h 568873"/>
              <a:gd name="connsiteX2" fmla="*/ 1179837 w 1179837"/>
              <a:gd name="connsiteY2" fmla="*/ 568873 h 568873"/>
              <a:gd name="connsiteX3" fmla="*/ 0 w 1179837"/>
              <a:gd name="connsiteY3" fmla="*/ 568873 h 568873"/>
              <a:gd name="connsiteX4" fmla="*/ 0 w 1179837"/>
              <a:gd name="connsiteY4" fmla="*/ 0 h 56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837" h="568873">
                <a:moveTo>
                  <a:pt x="0" y="0"/>
                </a:moveTo>
                <a:lnTo>
                  <a:pt x="1179837" y="0"/>
                </a:lnTo>
                <a:lnTo>
                  <a:pt x="1179837" y="568873"/>
                </a:lnTo>
                <a:lnTo>
                  <a:pt x="0" y="5688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45720" bIns="-1" numCol="1" spcCol="1270" anchor="ctr" anchorCtr="0">
            <a:noAutofit/>
          </a:bodyPr>
          <a:lstStyle/>
          <a:p>
            <a:pPr lvl="0" algn="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Peter Drucker 1955</a:t>
            </a:r>
            <a:endParaRPr lang="es-EC" sz="1600" kern="1200" dirty="0"/>
          </a:p>
        </p:txBody>
      </p:sp>
      <p:sp>
        <p:nvSpPr>
          <p:cNvPr id="44" name="Forma libre 43"/>
          <p:cNvSpPr/>
          <p:nvPr/>
        </p:nvSpPr>
        <p:spPr>
          <a:xfrm rot="17700000">
            <a:off x="7212478" y="2214446"/>
            <a:ext cx="1767028" cy="201152"/>
          </a:xfrm>
          <a:custGeom>
            <a:avLst/>
            <a:gdLst>
              <a:gd name="connsiteX0" fmla="*/ 0 w 1179837"/>
              <a:gd name="connsiteY0" fmla="*/ 0 h 568873"/>
              <a:gd name="connsiteX1" fmla="*/ 1179837 w 1179837"/>
              <a:gd name="connsiteY1" fmla="*/ 0 h 568873"/>
              <a:gd name="connsiteX2" fmla="*/ 1179837 w 1179837"/>
              <a:gd name="connsiteY2" fmla="*/ 568873 h 568873"/>
              <a:gd name="connsiteX3" fmla="*/ 0 w 1179837"/>
              <a:gd name="connsiteY3" fmla="*/ 568873 h 568873"/>
              <a:gd name="connsiteX4" fmla="*/ 0 w 1179837"/>
              <a:gd name="connsiteY4" fmla="*/ 0 h 56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837" h="568873">
                <a:moveTo>
                  <a:pt x="0" y="0"/>
                </a:moveTo>
                <a:lnTo>
                  <a:pt x="1179837" y="0"/>
                </a:lnTo>
                <a:lnTo>
                  <a:pt x="1179837" y="568873"/>
                </a:lnTo>
                <a:lnTo>
                  <a:pt x="0" y="5688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399" tIns="0" rIns="0" bIns="-1" numCol="1" spcCol="1270" anchor="t" anchorCtr="0">
            <a:noAutofit/>
          </a:bodyPr>
          <a:lstStyle/>
          <a:p>
            <a:pPr marL="57150" lvl="1" indent="-57150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dirty="0" smtClean="0"/>
              <a:t>Administración </a:t>
            </a:r>
            <a:r>
              <a:rPr lang="es-EC" sz="1400" dirty="0"/>
              <a:t>por </a:t>
            </a:r>
            <a:r>
              <a:rPr lang="es-EC" sz="1400" dirty="0" smtClean="0"/>
              <a:t>objetivos</a:t>
            </a:r>
          </a:p>
        </p:txBody>
      </p:sp>
      <p:sp>
        <p:nvSpPr>
          <p:cNvPr id="45" name="Elipse 44"/>
          <p:cNvSpPr/>
          <p:nvPr/>
        </p:nvSpPr>
        <p:spPr>
          <a:xfrm>
            <a:off x="7431364" y="3351113"/>
            <a:ext cx="360000" cy="3600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40000"/>
              <a:alphaOff val="0"/>
            </a:schemeClr>
          </a:fillRef>
          <a:effectRef idx="3">
            <a:schemeClr val="accent3">
              <a:hueOff val="0"/>
              <a:satOff val="0"/>
              <a:lumOff val="-4000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686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35" grpId="0"/>
      <p:bldP spid="37" grpId="0"/>
      <p:bldP spid="38" grpId="0"/>
      <p:bldP spid="47" grpId="0"/>
      <p:bldP spid="48" grpId="0"/>
      <p:bldP spid="43" grpId="0"/>
      <p:bldP spid="33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nillo 14"/>
          <p:cNvSpPr/>
          <p:nvPr/>
        </p:nvSpPr>
        <p:spPr>
          <a:xfrm>
            <a:off x="2795580" y="3214330"/>
            <a:ext cx="756000" cy="756000"/>
          </a:xfrm>
          <a:prstGeom prst="donut">
            <a:avLst>
              <a:gd name="adj" fmla="val 2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orma libre 15"/>
          <p:cNvSpPr/>
          <p:nvPr/>
        </p:nvSpPr>
        <p:spPr>
          <a:xfrm rot="17700000">
            <a:off x="2575085" y="1627316"/>
            <a:ext cx="2609947" cy="657294"/>
          </a:xfrm>
          <a:custGeom>
            <a:avLst/>
            <a:gdLst>
              <a:gd name="connsiteX0" fmla="*/ 0 w 1363899"/>
              <a:gd name="connsiteY0" fmla="*/ 0 h 657294"/>
              <a:gd name="connsiteX1" fmla="*/ 1363899 w 1363899"/>
              <a:gd name="connsiteY1" fmla="*/ 0 h 657294"/>
              <a:gd name="connsiteX2" fmla="*/ 1363899 w 1363899"/>
              <a:gd name="connsiteY2" fmla="*/ 657294 h 657294"/>
              <a:gd name="connsiteX3" fmla="*/ 0 w 1363899"/>
              <a:gd name="connsiteY3" fmla="*/ 657294 h 657294"/>
              <a:gd name="connsiteX4" fmla="*/ 0 w 1363899"/>
              <a:gd name="connsiteY4" fmla="*/ 0 h 65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899" h="657294">
                <a:moveTo>
                  <a:pt x="0" y="0"/>
                </a:moveTo>
                <a:lnTo>
                  <a:pt x="1363899" y="0"/>
                </a:lnTo>
                <a:lnTo>
                  <a:pt x="1363899" y="657294"/>
                </a:lnTo>
                <a:lnTo>
                  <a:pt x="0" y="6572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19" tIns="0" rIns="0" bIns="-1" numCol="1" spcCol="1270" anchor="ctr" anchorCtr="0">
            <a:noAutofit/>
          </a:bodyPr>
          <a:lstStyle/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b="1" kern="1200" dirty="0" smtClean="0"/>
              <a:t>Escuela Estructuralista</a:t>
            </a:r>
            <a:endParaRPr lang="es-EC" sz="1600" b="1" kern="1200" dirty="0"/>
          </a:p>
        </p:txBody>
      </p:sp>
      <p:sp>
        <p:nvSpPr>
          <p:cNvPr id="17" name="Elipse 16"/>
          <p:cNvSpPr/>
          <p:nvPr/>
        </p:nvSpPr>
        <p:spPr>
          <a:xfrm>
            <a:off x="3832750" y="3426137"/>
            <a:ext cx="360000" cy="3600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40000"/>
              <a:alphaOff val="0"/>
            </a:schemeClr>
          </a:fillRef>
          <a:effectRef idx="3">
            <a:schemeClr val="accent3">
              <a:hueOff val="0"/>
              <a:satOff val="0"/>
              <a:lumOff val="-4000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Forma libre 17"/>
          <p:cNvSpPr/>
          <p:nvPr/>
        </p:nvSpPr>
        <p:spPr>
          <a:xfrm rot="17700000">
            <a:off x="2623673" y="4499799"/>
            <a:ext cx="1737855" cy="568873"/>
          </a:xfrm>
          <a:custGeom>
            <a:avLst/>
            <a:gdLst>
              <a:gd name="connsiteX0" fmla="*/ 0 w 1179837"/>
              <a:gd name="connsiteY0" fmla="*/ 0 h 568873"/>
              <a:gd name="connsiteX1" fmla="*/ 1179837 w 1179837"/>
              <a:gd name="connsiteY1" fmla="*/ 0 h 568873"/>
              <a:gd name="connsiteX2" fmla="*/ 1179837 w 1179837"/>
              <a:gd name="connsiteY2" fmla="*/ 568873 h 568873"/>
              <a:gd name="connsiteX3" fmla="*/ 0 w 1179837"/>
              <a:gd name="connsiteY3" fmla="*/ 568873 h 568873"/>
              <a:gd name="connsiteX4" fmla="*/ 0 w 1179837"/>
              <a:gd name="connsiteY4" fmla="*/ 0 h 56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837" h="568873">
                <a:moveTo>
                  <a:pt x="0" y="0"/>
                </a:moveTo>
                <a:lnTo>
                  <a:pt x="1179837" y="0"/>
                </a:lnTo>
                <a:lnTo>
                  <a:pt x="1179837" y="568873"/>
                </a:lnTo>
                <a:lnTo>
                  <a:pt x="0" y="5688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45720" bIns="-1" numCol="1" spcCol="1270" anchor="ctr" anchorCtr="0">
            <a:noAutofit/>
          </a:bodyPr>
          <a:lstStyle/>
          <a:p>
            <a:pPr lvl="0" algn="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err="1" smtClean="0"/>
              <a:t>Renate</a:t>
            </a:r>
            <a:r>
              <a:rPr lang="es-EC" sz="1600" kern="1200" dirty="0" smtClean="0"/>
              <a:t> </a:t>
            </a:r>
            <a:r>
              <a:rPr lang="es-EC" sz="1600" kern="1200" dirty="0" err="1" smtClean="0"/>
              <a:t>Mayntz</a:t>
            </a:r>
            <a:r>
              <a:rPr lang="es-EC" sz="1600" kern="1200" dirty="0" smtClean="0"/>
              <a:t> 1967</a:t>
            </a:r>
            <a:endParaRPr lang="es-EC" sz="1600" kern="1200" dirty="0"/>
          </a:p>
        </p:txBody>
      </p:sp>
      <p:sp>
        <p:nvSpPr>
          <p:cNvPr id="20" name="Anillo 19"/>
          <p:cNvSpPr/>
          <p:nvPr/>
        </p:nvSpPr>
        <p:spPr>
          <a:xfrm>
            <a:off x="4523772" y="3214330"/>
            <a:ext cx="756000" cy="756000"/>
          </a:xfrm>
          <a:prstGeom prst="donut">
            <a:avLst>
              <a:gd name="adj" fmla="val 2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Forma libre 20"/>
          <p:cNvSpPr/>
          <p:nvPr/>
        </p:nvSpPr>
        <p:spPr>
          <a:xfrm rot="17700000">
            <a:off x="4317738" y="1633591"/>
            <a:ext cx="2618144" cy="657294"/>
          </a:xfrm>
          <a:custGeom>
            <a:avLst/>
            <a:gdLst>
              <a:gd name="connsiteX0" fmla="*/ 0 w 1363899"/>
              <a:gd name="connsiteY0" fmla="*/ 0 h 657294"/>
              <a:gd name="connsiteX1" fmla="*/ 1363899 w 1363899"/>
              <a:gd name="connsiteY1" fmla="*/ 0 h 657294"/>
              <a:gd name="connsiteX2" fmla="*/ 1363899 w 1363899"/>
              <a:gd name="connsiteY2" fmla="*/ 657294 h 657294"/>
              <a:gd name="connsiteX3" fmla="*/ 0 w 1363899"/>
              <a:gd name="connsiteY3" fmla="*/ 657294 h 657294"/>
              <a:gd name="connsiteX4" fmla="*/ 0 w 1363899"/>
              <a:gd name="connsiteY4" fmla="*/ 0 h 65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899" h="657294">
                <a:moveTo>
                  <a:pt x="0" y="0"/>
                </a:moveTo>
                <a:lnTo>
                  <a:pt x="1363899" y="0"/>
                </a:lnTo>
                <a:lnTo>
                  <a:pt x="1363899" y="657294"/>
                </a:lnTo>
                <a:lnTo>
                  <a:pt x="0" y="6572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8259" tIns="0" rIns="0" bIns="-1" numCol="1" spcCol="1270" anchor="ctr" anchorCtr="0">
            <a:noAutofit/>
          </a:bodyPr>
          <a:lstStyle/>
          <a:p>
            <a:pPr lvl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b="1" kern="1200" dirty="0" smtClean="0"/>
              <a:t>Escuela de la Calidad</a:t>
            </a:r>
            <a:endParaRPr lang="es-EC" sz="1600" b="1" kern="1200" dirty="0"/>
          </a:p>
        </p:txBody>
      </p:sp>
      <p:sp>
        <p:nvSpPr>
          <p:cNvPr id="22" name="Elipse 21"/>
          <p:cNvSpPr/>
          <p:nvPr/>
        </p:nvSpPr>
        <p:spPr>
          <a:xfrm>
            <a:off x="5487551" y="3401129"/>
            <a:ext cx="360000" cy="3600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60000"/>
              <a:alphaOff val="0"/>
            </a:schemeClr>
          </a:fillRef>
          <a:effectRef idx="3">
            <a:schemeClr val="accent3">
              <a:hueOff val="0"/>
              <a:satOff val="0"/>
              <a:lumOff val="-6000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Forma libre 22"/>
          <p:cNvSpPr/>
          <p:nvPr/>
        </p:nvSpPr>
        <p:spPr>
          <a:xfrm rot="17700000">
            <a:off x="4305641" y="4471656"/>
            <a:ext cx="1737855" cy="568873"/>
          </a:xfrm>
          <a:custGeom>
            <a:avLst/>
            <a:gdLst>
              <a:gd name="connsiteX0" fmla="*/ 0 w 1179837"/>
              <a:gd name="connsiteY0" fmla="*/ 0 h 568873"/>
              <a:gd name="connsiteX1" fmla="*/ 1179837 w 1179837"/>
              <a:gd name="connsiteY1" fmla="*/ 0 h 568873"/>
              <a:gd name="connsiteX2" fmla="*/ 1179837 w 1179837"/>
              <a:gd name="connsiteY2" fmla="*/ 568873 h 568873"/>
              <a:gd name="connsiteX3" fmla="*/ 0 w 1179837"/>
              <a:gd name="connsiteY3" fmla="*/ 568873 h 568873"/>
              <a:gd name="connsiteX4" fmla="*/ 0 w 1179837"/>
              <a:gd name="connsiteY4" fmla="*/ 0 h 56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837" h="568873">
                <a:moveTo>
                  <a:pt x="0" y="0"/>
                </a:moveTo>
                <a:lnTo>
                  <a:pt x="1179837" y="0"/>
                </a:lnTo>
                <a:lnTo>
                  <a:pt x="1179837" y="568873"/>
                </a:lnTo>
                <a:lnTo>
                  <a:pt x="0" y="5688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45720" bIns="-1" numCol="1" spcCol="1270" anchor="ctr" anchorCtr="0">
            <a:noAutofit/>
          </a:bodyPr>
          <a:lstStyle/>
          <a:p>
            <a:pPr lvl="0" algn="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Edward Deming 1969</a:t>
            </a:r>
            <a:endParaRPr lang="es-EC" sz="1600" kern="1200" dirty="0"/>
          </a:p>
        </p:txBody>
      </p:sp>
      <p:sp>
        <p:nvSpPr>
          <p:cNvPr id="24" name="Rectángulo 23"/>
          <p:cNvSpPr/>
          <p:nvPr/>
        </p:nvSpPr>
        <p:spPr>
          <a:xfrm rot="17700000">
            <a:off x="5193502" y="1986714"/>
            <a:ext cx="2454372" cy="56887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Elipse 24"/>
          <p:cNvSpPr/>
          <p:nvPr/>
        </p:nvSpPr>
        <p:spPr>
          <a:xfrm>
            <a:off x="6282447" y="3426137"/>
            <a:ext cx="360000" cy="3600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80000"/>
              <a:alphaOff val="0"/>
            </a:schemeClr>
          </a:fillRef>
          <a:effectRef idx="3">
            <a:schemeClr val="accent3">
              <a:hueOff val="0"/>
              <a:satOff val="0"/>
              <a:lumOff val="-8000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Forma libre 25"/>
          <p:cNvSpPr/>
          <p:nvPr/>
        </p:nvSpPr>
        <p:spPr>
          <a:xfrm rot="17700000">
            <a:off x="5095652" y="4465078"/>
            <a:ext cx="1723348" cy="568873"/>
          </a:xfrm>
          <a:custGeom>
            <a:avLst/>
            <a:gdLst>
              <a:gd name="connsiteX0" fmla="*/ 0 w 1179837"/>
              <a:gd name="connsiteY0" fmla="*/ 0 h 568873"/>
              <a:gd name="connsiteX1" fmla="*/ 1179837 w 1179837"/>
              <a:gd name="connsiteY1" fmla="*/ 0 h 568873"/>
              <a:gd name="connsiteX2" fmla="*/ 1179837 w 1179837"/>
              <a:gd name="connsiteY2" fmla="*/ 568873 h 568873"/>
              <a:gd name="connsiteX3" fmla="*/ 0 w 1179837"/>
              <a:gd name="connsiteY3" fmla="*/ 568873 h 568873"/>
              <a:gd name="connsiteX4" fmla="*/ 0 w 1179837"/>
              <a:gd name="connsiteY4" fmla="*/ 0 h 56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837" h="568873">
                <a:moveTo>
                  <a:pt x="0" y="0"/>
                </a:moveTo>
                <a:lnTo>
                  <a:pt x="1179837" y="0"/>
                </a:lnTo>
                <a:lnTo>
                  <a:pt x="1179837" y="568873"/>
                </a:lnTo>
                <a:lnTo>
                  <a:pt x="0" y="5688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45720" bIns="-1" numCol="1" spcCol="1270" anchor="ctr" anchorCtr="0">
            <a:noAutofit/>
          </a:bodyPr>
          <a:lstStyle/>
          <a:p>
            <a:pPr lvl="0" algn="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Kaoru Ishikawa 1976</a:t>
            </a:r>
            <a:endParaRPr lang="es-EC" sz="1600" kern="1200" dirty="0"/>
          </a:p>
        </p:txBody>
      </p:sp>
      <p:sp>
        <p:nvSpPr>
          <p:cNvPr id="27" name="Rectángulo 26"/>
          <p:cNvSpPr/>
          <p:nvPr/>
        </p:nvSpPr>
        <p:spPr>
          <a:xfrm rot="17700000">
            <a:off x="5845556" y="1986714"/>
            <a:ext cx="2454372" cy="56887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Anillo 27"/>
          <p:cNvSpPr/>
          <p:nvPr/>
        </p:nvSpPr>
        <p:spPr>
          <a:xfrm>
            <a:off x="6723115" y="3214330"/>
            <a:ext cx="756000" cy="756000"/>
          </a:xfrm>
          <a:prstGeom prst="donut">
            <a:avLst>
              <a:gd name="adj" fmla="val 2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Forma libre 28"/>
          <p:cNvSpPr/>
          <p:nvPr/>
        </p:nvSpPr>
        <p:spPr>
          <a:xfrm rot="17700000">
            <a:off x="6518425" y="1613082"/>
            <a:ext cx="2603043" cy="657294"/>
          </a:xfrm>
          <a:custGeom>
            <a:avLst/>
            <a:gdLst>
              <a:gd name="connsiteX0" fmla="*/ 0 w 1363899"/>
              <a:gd name="connsiteY0" fmla="*/ 0 h 657294"/>
              <a:gd name="connsiteX1" fmla="*/ 1363899 w 1363899"/>
              <a:gd name="connsiteY1" fmla="*/ 0 h 657294"/>
              <a:gd name="connsiteX2" fmla="*/ 1363899 w 1363899"/>
              <a:gd name="connsiteY2" fmla="*/ 657294 h 657294"/>
              <a:gd name="connsiteX3" fmla="*/ 0 w 1363899"/>
              <a:gd name="connsiteY3" fmla="*/ 657294 h 657294"/>
              <a:gd name="connsiteX4" fmla="*/ 0 w 1363899"/>
              <a:gd name="connsiteY4" fmla="*/ 0 h 65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899" h="657294">
                <a:moveTo>
                  <a:pt x="0" y="0"/>
                </a:moveTo>
                <a:lnTo>
                  <a:pt x="1363899" y="0"/>
                </a:lnTo>
                <a:lnTo>
                  <a:pt x="1363899" y="657294"/>
                </a:lnTo>
                <a:lnTo>
                  <a:pt x="0" y="6572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8259" tIns="0" rIns="0" bIns="-1" numCol="1" spcCol="1270" anchor="ctr" anchorCtr="0">
            <a:noAutofit/>
          </a:bodyPr>
          <a:lstStyle/>
          <a:p>
            <a:pPr lvl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b="1" kern="1200" dirty="0" smtClean="0"/>
              <a:t>Escuela de Sistemas</a:t>
            </a:r>
            <a:endParaRPr lang="es-EC" sz="1600" b="1" kern="1200" dirty="0"/>
          </a:p>
        </p:txBody>
      </p:sp>
      <p:sp>
        <p:nvSpPr>
          <p:cNvPr id="30" name="Elipse 29"/>
          <p:cNvSpPr/>
          <p:nvPr/>
        </p:nvSpPr>
        <p:spPr>
          <a:xfrm>
            <a:off x="7621687" y="3426137"/>
            <a:ext cx="360000" cy="3600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100000"/>
              <a:alphaOff val="0"/>
            </a:schemeClr>
          </a:fillRef>
          <a:effectRef idx="3">
            <a:schemeClr val="accent3">
              <a:hueOff val="0"/>
              <a:satOff val="0"/>
              <a:lumOff val="-10000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Forma libre 30"/>
          <p:cNvSpPr/>
          <p:nvPr/>
        </p:nvSpPr>
        <p:spPr>
          <a:xfrm rot="17700000">
            <a:off x="6443570" y="4499799"/>
            <a:ext cx="1799963" cy="568873"/>
          </a:xfrm>
          <a:custGeom>
            <a:avLst/>
            <a:gdLst>
              <a:gd name="connsiteX0" fmla="*/ 0 w 1179837"/>
              <a:gd name="connsiteY0" fmla="*/ 0 h 568873"/>
              <a:gd name="connsiteX1" fmla="*/ 1179837 w 1179837"/>
              <a:gd name="connsiteY1" fmla="*/ 0 h 568873"/>
              <a:gd name="connsiteX2" fmla="*/ 1179837 w 1179837"/>
              <a:gd name="connsiteY2" fmla="*/ 568873 h 568873"/>
              <a:gd name="connsiteX3" fmla="*/ 0 w 1179837"/>
              <a:gd name="connsiteY3" fmla="*/ 568873 h 568873"/>
              <a:gd name="connsiteX4" fmla="*/ 0 w 1179837"/>
              <a:gd name="connsiteY4" fmla="*/ 0 h 56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837" h="568873">
                <a:moveTo>
                  <a:pt x="0" y="0"/>
                </a:moveTo>
                <a:lnTo>
                  <a:pt x="1179837" y="0"/>
                </a:lnTo>
                <a:lnTo>
                  <a:pt x="1179837" y="568873"/>
                </a:lnTo>
                <a:lnTo>
                  <a:pt x="0" y="5688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91440" bIns="-1" numCol="1" spcCol="1270" anchor="ctr" anchorCtr="0">
            <a:noAutofit/>
          </a:bodyPr>
          <a:lstStyle/>
          <a:p>
            <a:pPr lvl="0" algn="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Charles Churchman 1973 </a:t>
            </a:r>
            <a:endParaRPr lang="es-EC" sz="1600" kern="1200" dirty="0"/>
          </a:p>
        </p:txBody>
      </p:sp>
      <p:sp>
        <p:nvSpPr>
          <p:cNvPr id="35" name="Forma libre 34"/>
          <p:cNvSpPr/>
          <p:nvPr/>
        </p:nvSpPr>
        <p:spPr>
          <a:xfrm rot="17700000">
            <a:off x="3477902" y="1740747"/>
            <a:ext cx="2761119" cy="634782"/>
          </a:xfrm>
          <a:custGeom>
            <a:avLst/>
            <a:gdLst>
              <a:gd name="connsiteX0" fmla="*/ 0 w 1179837"/>
              <a:gd name="connsiteY0" fmla="*/ 0 h 568873"/>
              <a:gd name="connsiteX1" fmla="*/ 1179837 w 1179837"/>
              <a:gd name="connsiteY1" fmla="*/ 0 h 568873"/>
              <a:gd name="connsiteX2" fmla="*/ 1179837 w 1179837"/>
              <a:gd name="connsiteY2" fmla="*/ 568873 h 568873"/>
              <a:gd name="connsiteX3" fmla="*/ 0 w 1179837"/>
              <a:gd name="connsiteY3" fmla="*/ 568873 h 568873"/>
              <a:gd name="connsiteX4" fmla="*/ 0 w 1179837"/>
              <a:gd name="connsiteY4" fmla="*/ 0 h 56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837" h="568873">
                <a:moveTo>
                  <a:pt x="0" y="0"/>
                </a:moveTo>
                <a:lnTo>
                  <a:pt x="1179837" y="0"/>
                </a:lnTo>
                <a:lnTo>
                  <a:pt x="1179837" y="568873"/>
                </a:lnTo>
                <a:lnTo>
                  <a:pt x="0" y="5688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399" tIns="0" rIns="0" bIns="-1" numCol="1" spcCol="1270" anchor="t" anchorCtr="0">
            <a:noAutofit/>
          </a:bodyPr>
          <a:lstStyle/>
          <a:p>
            <a:pPr marL="57150" lvl="1" indent="-57150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Jerárquica, democrática y técnica</a:t>
            </a:r>
          </a:p>
          <a:p>
            <a:pPr marL="57150" lvl="1" indent="-57150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Comunicación formal e informal</a:t>
            </a:r>
          </a:p>
          <a:p>
            <a:pPr marL="57150" lvl="1" indent="-57150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C" sz="1400" kern="1200" dirty="0"/>
          </a:p>
        </p:txBody>
      </p:sp>
      <p:sp>
        <p:nvSpPr>
          <p:cNvPr id="36" name="Forma libre 35"/>
          <p:cNvSpPr/>
          <p:nvPr/>
        </p:nvSpPr>
        <p:spPr>
          <a:xfrm rot="17700000">
            <a:off x="4925800" y="1637549"/>
            <a:ext cx="3040614" cy="502202"/>
          </a:xfrm>
          <a:custGeom>
            <a:avLst/>
            <a:gdLst>
              <a:gd name="connsiteX0" fmla="*/ 0 w 1179837"/>
              <a:gd name="connsiteY0" fmla="*/ 0 h 568873"/>
              <a:gd name="connsiteX1" fmla="*/ 1179837 w 1179837"/>
              <a:gd name="connsiteY1" fmla="*/ 0 h 568873"/>
              <a:gd name="connsiteX2" fmla="*/ 1179837 w 1179837"/>
              <a:gd name="connsiteY2" fmla="*/ 568873 h 568873"/>
              <a:gd name="connsiteX3" fmla="*/ 0 w 1179837"/>
              <a:gd name="connsiteY3" fmla="*/ 568873 h 568873"/>
              <a:gd name="connsiteX4" fmla="*/ 0 w 1179837"/>
              <a:gd name="connsiteY4" fmla="*/ 0 h 56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837" h="568873">
                <a:moveTo>
                  <a:pt x="0" y="0"/>
                </a:moveTo>
                <a:lnTo>
                  <a:pt x="1179837" y="0"/>
                </a:lnTo>
                <a:lnTo>
                  <a:pt x="1179837" y="568873"/>
                </a:lnTo>
                <a:lnTo>
                  <a:pt x="0" y="5688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399" tIns="0" rIns="0" bIns="-1" numCol="1" spcCol="1270" anchor="t" anchorCtr="0">
            <a:noAutofit/>
          </a:bodyPr>
          <a:lstStyle/>
          <a:p>
            <a:pPr marL="57150" lvl="1" indent="-57150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Ciclo de Deming</a:t>
            </a:r>
          </a:p>
          <a:p>
            <a:pPr marL="57150" lvl="1" indent="-57150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Planear, hacer, verificar y actuar</a:t>
            </a:r>
            <a:endParaRPr lang="es-EC" sz="1400" kern="1200" dirty="0"/>
          </a:p>
        </p:txBody>
      </p:sp>
      <p:sp>
        <p:nvSpPr>
          <p:cNvPr id="38" name="Forma libre 37"/>
          <p:cNvSpPr/>
          <p:nvPr/>
        </p:nvSpPr>
        <p:spPr>
          <a:xfrm rot="17700000">
            <a:off x="5671420" y="1758101"/>
            <a:ext cx="3040614" cy="348191"/>
          </a:xfrm>
          <a:custGeom>
            <a:avLst/>
            <a:gdLst>
              <a:gd name="connsiteX0" fmla="*/ 0 w 1179837"/>
              <a:gd name="connsiteY0" fmla="*/ 0 h 568873"/>
              <a:gd name="connsiteX1" fmla="*/ 1179837 w 1179837"/>
              <a:gd name="connsiteY1" fmla="*/ 0 h 568873"/>
              <a:gd name="connsiteX2" fmla="*/ 1179837 w 1179837"/>
              <a:gd name="connsiteY2" fmla="*/ 568873 h 568873"/>
              <a:gd name="connsiteX3" fmla="*/ 0 w 1179837"/>
              <a:gd name="connsiteY3" fmla="*/ 568873 h 568873"/>
              <a:gd name="connsiteX4" fmla="*/ 0 w 1179837"/>
              <a:gd name="connsiteY4" fmla="*/ 0 h 56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837" h="568873">
                <a:moveTo>
                  <a:pt x="0" y="0"/>
                </a:moveTo>
                <a:lnTo>
                  <a:pt x="1179837" y="0"/>
                </a:lnTo>
                <a:lnTo>
                  <a:pt x="1179837" y="568873"/>
                </a:lnTo>
                <a:lnTo>
                  <a:pt x="0" y="5688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399" tIns="0" rIns="0" bIns="-1" numCol="1" spcCol="1270" anchor="t" anchorCtr="0">
            <a:noAutofit/>
          </a:bodyPr>
          <a:lstStyle/>
          <a:p>
            <a:pPr marL="57150" lvl="1" indent="-57150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dirty="0" smtClean="0"/>
              <a:t>Diagrama de causa o efecto</a:t>
            </a:r>
            <a:endParaRPr lang="es-EC" sz="1400" dirty="0"/>
          </a:p>
        </p:txBody>
      </p:sp>
      <p:sp>
        <p:nvSpPr>
          <p:cNvPr id="39" name="Forma libre 38"/>
          <p:cNvSpPr/>
          <p:nvPr/>
        </p:nvSpPr>
        <p:spPr>
          <a:xfrm rot="17700000">
            <a:off x="7503033" y="2291567"/>
            <a:ext cx="1666858" cy="502202"/>
          </a:xfrm>
          <a:custGeom>
            <a:avLst/>
            <a:gdLst>
              <a:gd name="connsiteX0" fmla="*/ 0 w 1179837"/>
              <a:gd name="connsiteY0" fmla="*/ 0 h 568873"/>
              <a:gd name="connsiteX1" fmla="*/ 1179837 w 1179837"/>
              <a:gd name="connsiteY1" fmla="*/ 0 h 568873"/>
              <a:gd name="connsiteX2" fmla="*/ 1179837 w 1179837"/>
              <a:gd name="connsiteY2" fmla="*/ 568873 h 568873"/>
              <a:gd name="connsiteX3" fmla="*/ 0 w 1179837"/>
              <a:gd name="connsiteY3" fmla="*/ 568873 h 568873"/>
              <a:gd name="connsiteX4" fmla="*/ 0 w 1179837"/>
              <a:gd name="connsiteY4" fmla="*/ 0 h 56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837" h="568873">
                <a:moveTo>
                  <a:pt x="0" y="0"/>
                </a:moveTo>
                <a:lnTo>
                  <a:pt x="1179837" y="0"/>
                </a:lnTo>
                <a:lnTo>
                  <a:pt x="1179837" y="568873"/>
                </a:lnTo>
                <a:lnTo>
                  <a:pt x="0" y="5688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399" tIns="0" rIns="0" bIns="-1" numCol="1" spcCol="1270" anchor="t" anchorCtr="0">
            <a:noAutofit/>
          </a:bodyPr>
          <a:lstStyle/>
          <a:p>
            <a:pPr marL="57150" lvl="1" indent="-57150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dirty="0" smtClean="0"/>
              <a:t>Sistema organizacional</a:t>
            </a:r>
            <a:endParaRPr lang="es-EC" sz="1400" kern="1200" dirty="0"/>
          </a:p>
        </p:txBody>
      </p:sp>
      <p:cxnSp>
        <p:nvCxnSpPr>
          <p:cNvPr id="37" name="Conector recto de flecha 36"/>
          <p:cNvCxnSpPr/>
          <p:nvPr/>
        </p:nvCxnSpPr>
        <p:spPr>
          <a:xfrm>
            <a:off x="107504" y="3789040"/>
            <a:ext cx="53955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>
            <a:off x="8645665" y="3794584"/>
            <a:ext cx="53955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Anillo 46"/>
          <p:cNvSpPr/>
          <p:nvPr/>
        </p:nvSpPr>
        <p:spPr>
          <a:xfrm>
            <a:off x="1043608" y="3257660"/>
            <a:ext cx="756000" cy="756000"/>
          </a:xfrm>
          <a:prstGeom prst="donut">
            <a:avLst>
              <a:gd name="adj" fmla="val 2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Forma libre 47"/>
          <p:cNvSpPr/>
          <p:nvPr/>
        </p:nvSpPr>
        <p:spPr>
          <a:xfrm rot="17700000">
            <a:off x="781267" y="1610938"/>
            <a:ext cx="2662365" cy="657294"/>
          </a:xfrm>
          <a:custGeom>
            <a:avLst/>
            <a:gdLst>
              <a:gd name="connsiteX0" fmla="*/ 0 w 1363899"/>
              <a:gd name="connsiteY0" fmla="*/ 0 h 657294"/>
              <a:gd name="connsiteX1" fmla="*/ 1363899 w 1363899"/>
              <a:gd name="connsiteY1" fmla="*/ 0 h 657294"/>
              <a:gd name="connsiteX2" fmla="*/ 1363899 w 1363899"/>
              <a:gd name="connsiteY2" fmla="*/ 657294 h 657294"/>
              <a:gd name="connsiteX3" fmla="*/ 0 w 1363899"/>
              <a:gd name="connsiteY3" fmla="*/ 657294 h 657294"/>
              <a:gd name="connsiteX4" fmla="*/ 0 w 1363899"/>
              <a:gd name="connsiteY4" fmla="*/ 0 h 65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899" h="657294">
                <a:moveTo>
                  <a:pt x="0" y="0"/>
                </a:moveTo>
                <a:lnTo>
                  <a:pt x="1363899" y="0"/>
                </a:lnTo>
                <a:lnTo>
                  <a:pt x="1363899" y="657294"/>
                </a:lnTo>
                <a:lnTo>
                  <a:pt x="0" y="6572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19" tIns="0" rIns="0" bIns="-1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b="1" kern="1200" dirty="0" smtClean="0"/>
              <a:t>Escuela del Comportamiento</a:t>
            </a:r>
            <a:endParaRPr lang="es-EC" sz="1600" b="1" kern="1200" dirty="0"/>
          </a:p>
        </p:txBody>
      </p:sp>
      <p:sp>
        <p:nvSpPr>
          <p:cNvPr id="49" name="Elipse 48"/>
          <p:cNvSpPr/>
          <p:nvPr/>
        </p:nvSpPr>
        <p:spPr>
          <a:xfrm>
            <a:off x="2091280" y="3443485"/>
            <a:ext cx="360000" cy="3600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80000"/>
              <a:alphaOff val="0"/>
            </a:schemeClr>
          </a:fillRef>
          <a:effectRef idx="3">
            <a:schemeClr val="accent3">
              <a:hueOff val="0"/>
              <a:satOff val="0"/>
              <a:lumOff val="-80000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Forma libre 49"/>
          <p:cNvSpPr/>
          <p:nvPr/>
        </p:nvSpPr>
        <p:spPr>
          <a:xfrm rot="17700000">
            <a:off x="742829" y="4702777"/>
            <a:ext cx="2017198" cy="568873"/>
          </a:xfrm>
          <a:custGeom>
            <a:avLst/>
            <a:gdLst>
              <a:gd name="connsiteX0" fmla="*/ 0 w 1179837"/>
              <a:gd name="connsiteY0" fmla="*/ 0 h 568873"/>
              <a:gd name="connsiteX1" fmla="*/ 1179837 w 1179837"/>
              <a:gd name="connsiteY1" fmla="*/ 0 h 568873"/>
              <a:gd name="connsiteX2" fmla="*/ 1179837 w 1179837"/>
              <a:gd name="connsiteY2" fmla="*/ 568873 h 568873"/>
              <a:gd name="connsiteX3" fmla="*/ 0 w 1179837"/>
              <a:gd name="connsiteY3" fmla="*/ 568873 h 568873"/>
              <a:gd name="connsiteX4" fmla="*/ 0 w 1179837"/>
              <a:gd name="connsiteY4" fmla="*/ 0 h 56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837" h="568873">
                <a:moveTo>
                  <a:pt x="0" y="0"/>
                </a:moveTo>
                <a:lnTo>
                  <a:pt x="1179837" y="0"/>
                </a:lnTo>
                <a:lnTo>
                  <a:pt x="1179837" y="568873"/>
                </a:lnTo>
                <a:lnTo>
                  <a:pt x="0" y="5688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33020" bIns="-1" numCol="1" spcCol="1270" anchor="ctr" anchorCtr="0">
            <a:noAutofit/>
          </a:bodyPr>
          <a:lstStyle/>
          <a:p>
            <a:pPr lvl="0" algn="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Hugo Munstemberg 1910</a:t>
            </a:r>
            <a:endParaRPr lang="es-EC" sz="1600" kern="1200" dirty="0"/>
          </a:p>
        </p:txBody>
      </p:sp>
      <p:sp>
        <p:nvSpPr>
          <p:cNvPr id="51" name="Forma libre 50"/>
          <p:cNvSpPr/>
          <p:nvPr/>
        </p:nvSpPr>
        <p:spPr>
          <a:xfrm rot="17700000">
            <a:off x="1803666" y="2153492"/>
            <a:ext cx="2140618" cy="368329"/>
          </a:xfrm>
          <a:custGeom>
            <a:avLst/>
            <a:gdLst>
              <a:gd name="connsiteX0" fmla="*/ 0 w 1179837"/>
              <a:gd name="connsiteY0" fmla="*/ 0 h 568873"/>
              <a:gd name="connsiteX1" fmla="*/ 1179837 w 1179837"/>
              <a:gd name="connsiteY1" fmla="*/ 0 h 568873"/>
              <a:gd name="connsiteX2" fmla="*/ 1179837 w 1179837"/>
              <a:gd name="connsiteY2" fmla="*/ 568873 h 568873"/>
              <a:gd name="connsiteX3" fmla="*/ 0 w 1179837"/>
              <a:gd name="connsiteY3" fmla="*/ 568873 h 568873"/>
              <a:gd name="connsiteX4" fmla="*/ 0 w 1179837"/>
              <a:gd name="connsiteY4" fmla="*/ 0 h 56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837" h="568873">
                <a:moveTo>
                  <a:pt x="0" y="0"/>
                </a:moveTo>
                <a:lnTo>
                  <a:pt x="1179837" y="0"/>
                </a:lnTo>
                <a:lnTo>
                  <a:pt x="1179837" y="568873"/>
                </a:lnTo>
                <a:lnTo>
                  <a:pt x="0" y="5688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399" tIns="0" rIns="0" bIns="-1" numCol="1" spcCol="1270" anchor="t" anchorCtr="0">
            <a:noAutofit/>
          </a:bodyPr>
          <a:lstStyle/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dirty="0" smtClean="0"/>
              <a:t>Pruebas psicológicas </a:t>
            </a:r>
            <a:endParaRPr lang="es-EC" sz="1400" kern="1200" dirty="0"/>
          </a:p>
        </p:txBody>
      </p:sp>
    </p:spTree>
    <p:extLst>
      <p:ext uri="{BB962C8B-B14F-4D97-AF65-F5344CB8AC3E}">
        <p14:creationId xmlns:p14="http://schemas.microsoft.com/office/powerpoint/2010/main" val="274325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1" grpId="0"/>
      <p:bldP spid="23" grpId="0"/>
      <p:bldP spid="26" grpId="0"/>
      <p:bldP spid="29" grpId="0"/>
      <p:bldP spid="31" grpId="0"/>
      <p:bldP spid="35" grpId="0"/>
      <p:bldP spid="36" grpId="0"/>
      <p:bldP spid="38" grpId="0"/>
      <p:bldP spid="39" grpId="0"/>
      <p:bldP spid="48" grpId="0"/>
      <p:bldP spid="50" grpId="0"/>
      <p:bldP spid="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11560" y="2708920"/>
            <a:ext cx="8229600" cy="114300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/>
            <a:r>
              <a:rPr lang="es-EC" sz="3600" i="0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Tendencias actuales de la Administración </a:t>
            </a:r>
            <a:r>
              <a:rPr lang="es-EC" sz="3600" kern="0" dirty="0" smtClean="0">
                <a:solidFill>
                  <a:schemeClr val="tx1"/>
                </a:solidFill>
              </a:rPr>
              <a:t/>
            </a:r>
            <a:br>
              <a:rPr lang="es-EC" sz="3600" kern="0" dirty="0" smtClean="0">
                <a:solidFill>
                  <a:schemeClr val="tx1"/>
                </a:solidFill>
              </a:rPr>
            </a:br>
            <a:endParaRPr lang="es-EC" sz="3600" kern="0" dirty="0"/>
          </a:p>
        </p:txBody>
      </p:sp>
    </p:spTree>
    <p:extLst>
      <p:ext uri="{BB962C8B-B14F-4D97-AF65-F5344CB8AC3E}">
        <p14:creationId xmlns:p14="http://schemas.microsoft.com/office/powerpoint/2010/main" val="170129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a libre 5"/>
          <p:cNvSpPr/>
          <p:nvPr/>
        </p:nvSpPr>
        <p:spPr>
          <a:xfrm>
            <a:off x="3895125" y="692696"/>
            <a:ext cx="4493299" cy="1620179"/>
          </a:xfrm>
          <a:custGeom>
            <a:avLst/>
            <a:gdLst>
              <a:gd name="connsiteX0" fmla="*/ 0 w 4493299"/>
              <a:gd name="connsiteY0" fmla="*/ 202522 h 1620179"/>
              <a:gd name="connsiteX1" fmla="*/ 3683210 w 4493299"/>
              <a:gd name="connsiteY1" fmla="*/ 202522 h 1620179"/>
              <a:gd name="connsiteX2" fmla="*/ 3683210 w 4493299"/>
              <a:gd name="connsiteY2" fmla="*/ 0 h 1620179"/>
              <a:gd name="connsiteX3" fmla="*/ 4493299 w 4493299"/>
              <a:gd name="connsiteY3" fmla="*/ 810090 h 1620179"/>
              <a:gd name="connsiteX4" fmla="*/ 3683210 w 4493299"/>
              <a:gd name="connsiteY4" fmla="*/ 1620179 h 1620179"/>
              <a:gd name="connsiteX5" fmla="*/ 3683210 w 4493299"/>
              <a:gd name="connsiteY5" fmla="*/ 1417657 h 1620179"/>
              <a:gd name="connsiteX6" fmla="*/ 0 w 4493299"/>
              <a:gd name="connsiteY6" fmla="*/ 1417657 h 1620179"/>
              <a:gd name="connsiteX7" fmla="*/ 0 w 4493299"/>
              <a:gd name="connsiteY7" fmla="*/ 202522 h 162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93299" h="1620179">
                <a:moveTo>
                  <a:pt x="0" y="202522"/>
                </a:moveTo>
                <a:lnTo>
                  <a:pt x="3683210" y="202522"/>
                </a:lnTo>
                <a:lnTo>
                  <a:pt x="3683210" y="0"/>
                </a:lnTo>
                <a:lnTo>
                  <a:pt x="4493299" y="810090"/>
                </a:lnTo>
                <a:lnTo>
                  <a:pt x="3683210" y="1620179"/>
                </a:lnTo>
                <a:lnTo>
                  <a:pt x="3683210" y="1417657"/>
                </a:lnTo>
                <a:lnTo>
                  <a:pt x="0" y="1417657"/>
                </a:lnTo>
                <a:lnTo>
                  <a:pt x="0" y="202522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212682" rIns="617727" bIns="212682" numCol="1" spcCol="1270" anchor="ctr" anchorCtr="0">
            <a:noAutofit/>
          </a:bodyPr>
          <a:lstStyle/>
          <a:p>
            <a:pPr marL="171450" lvl="1" indent="-171450" defTabSz="71120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dirty="0" smtClean="0"/>
              <a:t>Estudia </a:t>
            </a:r>
            <a:r>
              <a:rPr lang="es-EC" sz="1600" dirty="0"/>
              <a:t>los </a:t>
            </a:r>
            <a:r>
              <a:rPr lang="es-EC" sz="1600" dirty="0" smtClean="0"/>
              <a:t>procesos</a:t>
            </a:r>
          </a:p>
          <a:p>
            <a:pPr marL="171450" lvl="1" indent="-171450" defTabSz="71120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dirty="0"/>
              <a:t>Rediseñar</a:t>
            </a:r>
          </a:p>
          <a:p>
            <a:pPr marL="171450" lvl="1" indent="-171450" defTabSz="71120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dirty="0"/>
              <a:t>Diseñar</a:t>
            </a:r>
          </a:p>
          <a:p>
            <a:pPr marL="171450" lvl="1" indent="-171450" algn="l" defTabSz="71120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kern="1200" dirty="0" smtClean="0"/>
              <a:t>Aumentar el rendimiento</a:t>
            </a:r>
            <a:endParaRPr lang="es-EC" sz="1600" kern="1200" dirty="0"/>
          </a:p>
        </p:txBody>
      </p:sp>
      <p:sp>
        <p:nvSpPr>
          <p:cNvPr id="7" name="Forma libre 6"/>
          <p:cNvSpPr/>
          <p:nvPr/>
        </p:nvSpPr>
        <p:spPr>
          <a:xfrm>
            <a:off x="856388" y="692696"/>
            <a:ext cx="2995532" cy="1620179"/>
          </a:xfrm>
          <a:custGeom>
            <a:avLst/>
            <a:gdLst>
              <a:gd name="connsiteX0" fmla="*/ 0 w 2995532"/>
              <a:gd name="connsiteY0" fmla="*/ 270035 h 1620179"/>
              <a:gd name="connsiteX1" fmla="*/ 270035 w 2995532"/>
              <a:gd name="connsiteY1" fmla="*/ 0 h 1620179"/>
              <a:gd name="connsiteX2" fmla="*/ 2725497 w 2995532"/>
              <a:gd name="connsiteY2" fmla="*/ 0 h 1620179"/>
              <a:gd name="connsiteX3" fmla="*/ 2995532 w 2995532"/>
              <a:gd name="connsiteY3" fmla="*/ 270035 h 1620179"/>
              <a:gd name="connsiteX4" fmla="*/ 2995532 w 2995532"/>
              <a:gd name="connsiteY4" fmla="*/ 1350144 h 1620179"/>
              <a:gd name="connsiteX5" fmla="*/ 2725497 w 2995532"/>
              <a:gd name="connsiteY5" fmla="*/ 1620179 h 1620179"/>
              <a:gd name="connsiteX6" fmla="*/ 270035 w 2995532"/>
              <a:gd name="connsiteY6" fmla="*/ 1620179 h 1620179"/>
              <a:gd name="connsiteX7" fmla="*/ 0 w 2995532"/>
              <a:gd name="connsiteY7" fmla="*/ 1350144 h 1620179"/>
              <a:gd name="connsiteX8" fmla="*/ 0 w 2995532"/>
              <a:gd name="connsiteY8" fmla="*/ 270035 h 162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5532" h="1620179">
                <a:moveTo>
                  <a:pt x="0" y="270035"/>
                </a:moveTo>
                <a:cubicBezTo>
                  <a:pt x="0" y="120899"/>
                  <a:pt x="120899" y="0"/>
                  <a:pt x="270035" y="0"/>
                </a:cubicBezTo>
                <a:lnTo>
                  <a:pt x="2725497" y="0"/>
                </a:lnTo>
                <a:cubicBezTo>
                  <a:pt x="2874633" y="0"/>
                  <a:pt x="2995532" y="120899"/>
                  <a:pt x="2995532" y="270035"/>
                </a:cubicBezTo>
                <a:lnTo>
                  <a:pt x="2995532" y="1350144"/>
                </a:lnTo>
                <a:cubicBezTo>
                  <a:pt x="2995532" y="1499280"/>
                  <a:pt x="2874633" y="1620179"/>
                  <a:pt x="2725497" y="1620179"/>
                </a:cubicBezTo>
                <a:lnTo>
                  <a:pt x="270035" y="1620179"/>
                </a:lnTo>
                <a:cubicBezTo>
                  <a:pt x="120899" y="1620179"/>
                  <a:pt x="0" y="1499280"/>
                  <a:pt x="0" y="1350144"/>
                </a:cubicBezTo>
                <a:lnTo>
                  <a:pt x="0" y="270035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55291" tIns="117191" rIns="155291" bIns="11719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2200" b="1" kern="1200" dirty="0" smtClean="0"/>
              <a:t>Reingeniería de Procesos</a:t>
            </a:r>
            <a:endParaRPr lang="es-EC" sz="2200" b="1" kern="1200" dirty="0"/>
          </a:p>
        </p:txBody>
      </p:sp>
      <p:sp>
        <p:nvSpPr>
          <p:cNvPr id="14" name="Forma libre 13"/>
          <p:cNvSpPr/>
          <p:nvPr/>
        </p:nvSpPr>
        <p:spPr>
          <a:xfrm>
            <a:off x="3859121" y="2553563"/>
            <a:ext cx="4291676" cy="1642682"/>
          </a:xfrm>
          <a:custGeom>
            <a:avLst/>
            <a:gdLst>
              <a:gd name="connsiteX0" fmla="*/ 0 w 4882142"/>
              <a:gd name="connsiteY0" fmla="*/ 205335 h 1642682"/>
              <a:gd name="connsiteX1" fmla="*/ 4060801 w 4882142"/>
              <a:gd name="connsiteY1" fmla="*/ 205335 h 1642682"/>
              <a:gd name="connsiteX2" fmla="*/ 4060801 w 4882142"/>
              <a:gd name="connsiteY2" fmla="*/ 0 h 1642682"/>
              <a:gd name="connsiteX3" fmla="*/ 4882142 w 4882142"/>
              <a:gd name="connsiteY3" fmla="*/ 821341 h 1642682"/>
              <a:gd name="connsiteX4" fmla="*/ 4060801 w 4882142"/>
              <a:gd name="connsiteY4" fmla="*/ 1642682 h 1642682"/>
              <a:gd name="connsiteX5" fmla="*/ 4060801 w 4882142"/>
              <a:gd name="connsiteY5" fmla="*/ 1437347 h 1642682"/>
              <a:gd name="connsiteX6" fmla="*/ 0 w 4882142"/>
              <a:gd name="connsiteY6" fmla="*/ 1437347 h 1642682"/>
              <a:gd name="connsiteX7" fmla="*/ 0 w 4882142"/>
              <a:gd name="connsiteY7" fmla="*/ 205335 h 164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82142" h="1642682">
                <a:moveTo>
                  <a:pt x="0" y="205335"/>
                </a:moveTo>
                <a:lnTo>
                  <a:pt x="4060801" y="205335"/>
                </a:lnTo>
                <a:lnTo>
                  <a:pt x="4060801" y="0"/>
                </a:lnTo>
                <a:lnTo>
                  <a:pt x="4882142" y="821341"/>
                </a:lnTo>
                <a:lnTo>
                  <a:pt x="4060801" y="1642682"/>
                </a:lnTo>
                <a:lnTo>
                  <a:pt x="4060801" y="1437347"/>
                </a:lnTo>
                <a:lnTo>
                  <a:pt x="0" y="1437347"/>
                </a:lnTo>
                <a:lnTo>
                  <a:pt x="0" y="205335"/>
                </a:lnTo>
                <a:close/>
              </a:path>
            </a:pathLst>
          </a:custGeom>
          <a:solidFill>
            <a:srgbClr val="CADFF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-12700">
            <a:bevelT w="1905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215495" rIns="626166" bIns="215495" numCol="1" spcCol="1270" anchor="ctr" anchorCtr="0">
            <a:noAutofit/>
          </a:bodyPr>
          <a:lstStyle/>
          <a:p>
            <a:pPr marL="171450" lvl="1" indent="-171450" algn="l" defTabSz="71120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kern="1200" dirty="0" smtClean="0">
                <a:solidFill>
                  <a:schemeClr val="tx1"/>
                </a:solidFill>
              </a:rPr>
              <a:t>Unión estratégica </a:t>
            </a:r>
          </a:p>
          <a:p>
            <a:pPr marL="171450" lvl="1" indent="-171450" algn="l" defTabSz="71120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kern="1200" dirty="0" smtClean="0">
                <a:solidFill>
                  <a:schemeClr val="tx1"/>
                </a:solidFill>
              </a:rPr>
              <a:t>Ejecutar procesos </a:t>
            </a:r>
          </a:p>
          <a:p>
            <a:pPr marL="171450" lvl="1" indent="-171450" algn="l" defTabSz="71120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kern="1200" dirty="0" smtClean="0">
                <a:solidFill>
                  <a:schemeClr val="tx1"/>
                </a:solidFill>
              </a:rPr>
              <a:t>Cumplir con los objetivos </a:t>
            </a:r>
          </a:p>
          <a:p>
            <a:pPr marL="171450" lvl="1" indent="-171450" algn="l" defTabSz="71120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kern="1200" dirty="0" smtClean="0">
                <a:solidFill>
                  <a:schemeClr val="tx1"/>
                </a:solidFill>
              </a:rPr>
              <a:t>Otorga autonomía </a:t>
            </a:r>
            <a:endParaRPr lang="es-EC" sz="1600" kern="1200" dirty="0">
              <a:solidFill>
                <a:schemeClr val="tx1"/>
              </a:solidFill>
            </a:endParaRPr>
          </a:p>
        </p:txBody>
      </p:sp>
      <p:sp>
        <p:nvSpPr>
          <p:cNvPr id="15" name="Forma libre 14"/>
          <p:cNvSpPr/>
          <p:nvPr/>
        </p:nvSpPr>
        <p:spPr>
          <a:xfrm>
            <a:off x="856720" y="2564904"/>
            <a:ext cx="2995200" cy="1620000"/>
          </a:xfrm>
          <a:custGeom>
            <a:avLst/>
            <a:gdLst>
              <a:gd name="connsiteX0" fmla="*/ 0 w 3254761"/>
              <a:gd name="connsiteY0" fmla="*/ 273786 h 1642682"/>
              <a:gd name="connsiteX1" fmla="*/ 273786 w 3254761"/>
              <a:gd name="connsiteY1" fmla="*/ 0 h 1642682"/>
              <a:gd name="connsiteX2" fmla="*/ 2980975 w 3254761"/>
              <a:gd name="connsiteY2" fmla="*/ 0 h 1642682"/>
              <a:gd name="connsiteX3" fmla="*/ 3254761 w 3254761"/>
              <a:gd name="connsiteY3" fmla="*/ 273786 h 1642682"/>
              <a:gd name="connsiteX4" fmla="*/ 3254761 w 3254761"/>
              <a:gd name="connsiteY4" fmla="*/ 1368896 h 1642682"/>
              <a:gd name="connsiteX5" fmla="*/ 2980975 w 3254761"/>
              <a:gd name="connsiteY5" fmla="*/ 1642682 h 1642682"/>
              <a:gd name="connsiteX6" fmla="*/ 273786 w 3254761"/>
              <a:gd name="connsiteY6" fmla="*/ 1642682 h 1642682"/>
              <a:gd name="connsiteX7" fmla="*/ 0 w 3254761"/>
              <a:gd name="connsiteY7" fmla="*/ 1368896 h 1642682"/>
              <a:gd name="connsiteX8" fmla="*/ 0 w 3254761"/>
              <a:gd name="connsiteY8" fmla="*/ 273786 h 164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54761" h="1642682">
                <a:moveTo>
                  <a:pt x="0" y="273786"/>
                </a:moveTo>
                <a:cubicBezTo>
                  <a:pt x="0" y="122578"/>
                  <a:pt x="122578" y="0"/>
                  <a:pt x="273786" y="0"/>
                </a:cubicBezTo>
                <a:lnTo>
                  <a:pt x="2980975" y="0"/>
                </a:lnTo>
                <a:cubicBezTo>
                  <a:pt x="3132183" y="0"/>
                  <a:pt x="3254761" y="122578"/>
                  <a:pt x="3254761" y="273786"/>
                </a:cubicBezTo>
                <a:lnTo>
                  <a:pt x="3254761" y="1368896"/>
                </a:lnTo>
                <a:cubicBezTo>
                  <a:pt x="3254761" y="1520104"/>
                  <a:pt x="3132183" y="1642682"/>
                  <a:pt x="2980975" y="1642682"/>
                </a:cubicBezTo>
                <a:lnTo>
                  <a:pt x="273786" y="1642682"/>
                </a:lnTo>
                <a:cubicBezTo>
                  <a:pt x="122578" y="1642682"/>
                  <a:pt x="0" y="1520104"/>
                  <a:pt x="0" y="1368896"/>
                </a:cubicBezTo>
                <a:lnTo>
                  <a:pt x="0" y="273786"/>
                </a:lnTo>
                <a:close/>
              </a:path>
            </a:pathLst>
          </a:custGeom>
          <a:solidFill>
            <a:srgbClr val="B0CFF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50000"/>
              <a:hueOff val="11638"/>
              <a:satOff val="16422"/>
              <a:lumOff val="20661"/>
              <a:alphaOff val="0"/>
            </a:schemeClr>
          </a:fillRef>
          <a:effectRef idx="0">
            <a:schemeClr val="accent1">
              <a:shade val="50000"/>
              <a:hueOff val="11638"/>
              <a:satOff val="16422"/>
              <a:lumOff val="2066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389" tIns="118289" rIns="156389" bIns="118289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2200" b="1" kern="1200" dirty="0" smtClean="0">
                <a:solidFill>
                  <a:schemeClr val="tx1"/>
                </a:solidFill>
              </a:rPr>
              <a:t>Administración en Red</a:t>
            </a:r>
            <a:endParaRPr lang="es-EC" sz="2200" b="1" kern="1200" dirty="0">
              <a:solidFill>
                <a:schemeClr val="tx1"/>
              </a:solidFill>
            </a:endParaRPr>
          </a:p>
        </p:txBody>
      </p:sp>
      <p:sp>
        <p:nvSpPr>
          <p:cNvPr id="16" name="Forma libre 15"/>
          <p:cNvSpPr/>
          <p:nvPr/>
        </p:nvSpPr>
        <p:spPr>
          <a:xfrm>
            <a:off x="4096748" y="4394959"/>
            <a:ext cx="4882142" cy="1719371"/>
          </a:xfrm>
          <a:custGeom>
            <a:avLst/>
            <a:gdLst>
              <a:gd name="connsiteX0" fmla="*/ 0 w 4882142"/>
              <a:gd name="connsiteY0" fmla="*/ 205335 h 1642682"/>
              <a:gd name="connsiteX1" fmla="*/ 4060801 w 4882142"/>
              <a:gd name="connsiteY1" fmla="*/ 205335 h 1642682"/>
              <a:gd name="connsiteX2" fmla="*/ 4060801 w 4882142"/>
              <a:gd name="connsiteY2" fmla="*/ 0 h 1642682"/>
              <a:gd name="connsiteX3" fmla="*/ 4882142 w 4882142"/>
              <a:gd name="connsiteY3" fmla="*/ 821341 h 1642682"/>
              <a:gd name="connsiteX4" fmla="*/ 4060801 w 4882142"/>
              <a:gd name="connsiteY4" fmla="*/ 1642682 h 1642682"/>
              <a:gd name="connsiteX5" fmla="*/ 4060801 w 4882142"/>
              <a:gd name="connsiteY5" fmla="*/ 1437347 h 1642682"/>
              <a:gd name="connsiteX6" fmla="*/ 0 w 4882142"/>
              <a:gd name="connsiteY6" fmla="*/ 1437347 h 1642682"/>
              <a:gd name="connsiteX7" fmla="*/ 0 w 4882142"/>
              <a:gd name="connsiteY7" fmla="*/ 205335 h 164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82142" h="1642682">
                <a:moveTo>
                  <a:pt x="0" y="205335"/>
                </a:moveTo>
                <a:lnTo>
                  <a:pt x="4060801" y="205335"/>
                </a:lnTo>
                <a:lnTo>
                  <a:pt x="4060801" y="0"/>
                </a:lnTo>
                <a:lnTo>
                  <a:pt x="4882142" y="821341"/>
                </a:lnTo>
                <a:lnTo>
                  <a:pt x="4060801" y="1642682"/>
                </a:lnTo>
                <a:lnTo>
                  <a:pt x="4060801" y="1437347"/>
                </a:lnTo>
                <a:lnTo>
                  <a:pt x="0" y="1437347"/>
                </a:lnTo>
                <a:lnTo>
                  <a:pt x="0" y="205335"/>
                </a:lnTo>
                <a:close/>
              </a:path>
            </a:pathLst>
          </a:custGeom>
          <a:solidFill>
            <a:srgbClr val="D5EEF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-12700">
            <a:bevelT w="1905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360000" rIns="626166" bIns="215495" numCol="1" spcCol="1270" anchor="ctr" anchorCtr="0">
            <a:noAutofit/>
          </a:bodyPr>
          <a:lstStyle/>
          <a:p>
            <a:pPr marL="171450" lvl="1" indent="-171450" algn="l" defTabSz="71120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b="0" kern="1200" dirty="0" smtClean="0">
                <a:solidFill>
                  <a:schemeClr val="tx1"/>
                </a:solidFill>
              </a:rPr>
              <a:t>Ejecutar una actividad económica</a:t>
            </a:r>
          </a:p>
          <a:p>
            <a:pPr marL="171450" lvl="1" indent="-171450" algn="l" defTabSz="71120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dirty="0" smtClean="0">
                <a:solidFill>
                  <a:schemeClr val="tx1"/>
                </a:solidFill>
              </a:rPr>
              <a:t>Comparten objetivos, riesgos y costos.</a:t>
            </a:r>
            <a:r>
              <a:rPr lang="es-EC" sz="1600" b="0" kern="1200" dirty="0" smtClean="0">
                <a:solidFill>
                  <a:schemeClr val="tx1"/>
                </a:solidFill>
              </a:rPr>
              <a:t> </a:t>
            </a:r>
            <a:endParaRPr lang="es-EC" sz="1600" b="0" kern="1200" dirty="0">
              <a:solidFill>
                <a:schemeClr val="tx1"/>
              </a:solidFill>
            </a:endParaRPr>
          </a:p>
          <a:p>
            <a:pPr marL="171450" lvl="1" indent="-171450" algn="l" defTabSz="71120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b="0" kern="1200" dirty="0" smtClean="0">
                <a:solidFill>
                  <a:schemeClr val="tx1"/>
                </a:solidFill>
              </a:rPr>
              <a:t>Comunicación virtual</a:t>
            </a:r>
            <a:endParaRPr lang="es-EC" sz="1600" b="0" kern="1200" dirty="0">
              <a:solidFill>
                <a:schemeClr val="tx1"/>
              </a:solidFill>
            </a:endParaRPr>
          </a:p>
          <a:p>
            <a:pPr marL="171450" lvl="1" indent="-171450" algn="l" defTabSz="71120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b="0" kern="1200" dirty="0" smtClean="0">
                <a:solidFill>
                  <a:schemeClr val="tx1"/>
                </a:solidFill>
              </a:rPr>
              <a:t>Liderazgo no es fijo </a:t>
            </a:r>
            <a:endParaRPr lang="es-EC" sz="1600" b="0" kern="1200" dirty="0">
              <a:solidFill>
                <a:schemeClr val="tx1"/>
              </a:solidFill>
            </a:endParaRPr>
          </a:p>
        </p:txBody>
      </p:sp>
      <p:sp>
        <p:nvSpPr>
          <p:cNvPr id="17" name="Forma libre 16"/>
          <p:cNvSpPr/>
          <p:nvPr/>
        </p:nvSpPr>
        <p:spPr>
          <a:xfrm>
            <a:off x="856388" y="4436933"/>
            <a:ext cx="3254761" cy="1642682"/>
          </a:xfrm>
          <a:custGeom>
            <a:avLst/>
            <a:gdLst>
              <a:gd name="connsiteX0" fmla="*/ 0 w 3254761"/>
              <a:gd name="connsiteY0" fmla="*/ 273786 h 1642682"/>
              <a:gd name="connsiteX1" fmla="*/ 273786 w 3254761"/>
              <a:gd name="connsiteY1" fmla="*/ 0 h 1642682"/>
              <a:gd name="connsiteX2" fmla="*/ 2980975 w 3254761"/>
              <a:gd name="connsiteY2" fmla="*/ 0 h 1642682"/>
              <a:gd name="connsiteX3" fmla="*/ 3254761 w 3254761"/>
              <a:gd name="connsiteY3" fmla="*/ 273786 h 1642682"/>
              <a:gd name="connsiteX4" fmla="*/ 3254761 w 3254761"/>
              <a:gd name="connsiteY4" fmla="*/ 1368896 h 1642682"/>
              <a:gd name="connsiteX5" fmla="*/ 2980975 w 3254761"/>
              <a:gd name="connsiteY5" fmla="*/ 1642682 h 1642682"/>
              <a:gd name="connsiteX6" fmla="*/ 273786 w 3254761"/>
              <a:gd name="connsiteY6" fmla="*/ 1642682 h 1642682"/>
              <a:gd name="connsiteX7" fmla="*/ 0 w 3254761"/>
              <a:gd name="connsiteY7" fmla="*/ 1368896 h 1642682"/>
              <a:gd name="connsiteX8" fmla="*/ 0 w 3254761"/>
              <a:gd name="connsiteY8" fmla="*/ 273786 h 164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54761" h="1642682">
                <a:moveTo>
                  <a:pt x="0" y="273786"/>
                </a:moveTo>
                <a:cubicBezTo>
                  <a:pt x="0" y="122578"/>
                  <a:pt x="122578" y="0"/>
                  <a:pt x="273786" y="0"/>
                </a:cubicBezTo>
                <a:lnTo>
                  <a:pt x="2980975" y="0"/>
                </a:lnTo>
                <a:cubicBezTo>
                  <a:pt x="3132183" y="0"/>
                  <a:pt x="3254761" y="122578"/>
                  <a:pt x="3254761" y="273786"/>
                </a:cubicBezTo>
                <a:lnTo>
                  <a:pt x="3254761" y="1368896"/>
                </a:lnTo>
                <a:cubicBezTo>
                  <a:pt x="3254761" y="1520104"/>
                  <a:pt x="3132183" y="1642682"/>
                  <a:pt x="2980975" y="1642682"/>
                </a:cubicBezTo>
                <a:lnTo>
                  <a:pt x="273786" y="1642682"/>
                </a:lnTo>
                <a:cubicBezTo>
                  <a:pt x="122578" y="1642682"/>
                  <a:pt x="0" y="1520104"/>
                  <a:pt x="0" y="1368896"/>
                </a:cubicBezTo>
                <a:lnTo>
                  <a:pt x="0" y="273786"/>
                </a:lnTo>
                <a:close/>
              </a:path>
            </a:pathLst>
          </a:custGeom>
          <a:solidFill>
            <a:srgbClr val="D5EEF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50000"/>
              <a:hueOff val="11638"/>
              <a:satOff val="16422"/>
              <a:lumOff val="20661"/>
              <a:alphaOff val="0"/>
            </a:schemeClr>
          </a:fillRef>
          <a:effectRef idx="0">
            <a:schemeClr val="accent1">
              <a:shade val="50000"/>
              <a:hueOff val="11638"/>
              <a:satOff val="16422"/>
              <a:lumOff val="2066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389" tIns="118289" rIns="156389" bIns="118289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2200" b="1" kern="1200" dirty="0" smtClean="0">
                <a:solidFill>
                  <a:schemeClr val="tx1"/>
                </a:solidFill>
              </a:rPr>
              <a:t>Organizaciones Virtuales</a:t>
            </a:r>
            <a:endParaRPr lang="es-EC" sz="22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58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rma libre 15"/>
          <p:cNvSpPr/>
          <p:nvPr/>
        </p:nvSpPr>
        <p:spPr>
          <a:xfrm>
            <a:off x="4197352" y="1282262"/>
            <a:ext cx="3869949" cy="1642682"/>
          </a:xfrm>
          <a:custGeom>
            <a:avLst/>
            <a:gdLst>
              <a:gd name="connsiteX0" fmla="*/ 0 w 4752528"/>
              <a:gd name="connsiteY0" fmla="*/ 205335 h 1642682"/>
              <a:gd name="connsiteX1" fmla="*/ 3931187 w 4752528"/>
              <a:gd name="connsiteY1" fmla="*/ 205335 h 1642682"/>
              <a:gd name="connsiteX2" fmla="*/ 3931187 w 4752528"/>
              <a:gd name="connsiteY2" fmla="*/ 0 h 1642682"/>
              <a:gd name="connsiteX3" fmla="*/ 4752528 w 4752528"/>
              <a:gd name="connsiteY3" fmla="*/ 821341 h 1642682"/>
              <a:gd name="connsiteX4" fmla="*/ 3931187 w 4752528"/>
              <a:gd name="connsiteY4" fmla="*/ 1642682 h 1642682"/>
              <a:gd name="connsiteX5" fmla="*/ 3931187 w 4752528"/>
              <a:gd name="connsiteY5" fmla="*/ 1437347 h 1642682"/>
              <a:gd name="connsiteX6" fmla="*/ 0 w 4752528"/>
              <a:gd name="connsiteY6" fmla="*/ 1437347 h 1642682"/>
              <a:gd name="connsiteX7" fmla="*/ 0 w 4752528"/>
              <a:gd name="connsiteY7" fmla="*/ 205335 h 164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2528" h="1642682">
                <a:moveTo>
                  <a:pt x="0" y="205335"/>
                </a:moveTo>
                <a:lnTo>
                  <a:pt x="3931187" y="205335"/>
                </a:lnTo>
                <a:lnTo>
                  <a:pt x="3931187" y="0"/>
                </a:lnTo>
                <a:lnTo>
                  <a:pt x="4752528" y="821341"/>
                </a:lnTo>
                <a:lnTo>
                  <a:pt x="3931187" y="1642682"/>
                </a:lnTo>
                <a:lnTo>
                  <a:pt x="3931187" y="1437347"/>
                </a:lnTo>
                <a:lnTo>
                  <a:pt x="0" y="1437347"/>
                </a:lnTo>
                <a:lnTo>
                  <a:pt x="0" y="205335"/>
                </a:lnTo>
                <a:close/>
              </a:path>
            </a:pathLst>
          </a:cu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>
              <a:tint val="40000"/>
              <a:alpha val="90000"/>
              <a:hueOff val="1622542"/>
              <a:satOff val="-11507"/>
              <a:lumOff val="-6548"/>
              <a:alphaOff val="0"/>
            </a:schemeClr>
          </a:lnRef>
          <a:fillRef idx="1">
            <a:schemeClr val="accent5">
              <a:tint val="40000"/>
              <a:alpha val="90000"/>
              <a:hueOff val="1622542"/>
              <a:satOff val="-11507"/>
              <a:lumOff val="-6548"/>
              <a:alphaOff val="0"/>
            </a:schemeClr>
          </a:fillRef>
          <a:effectRef idx="2">
            <a:schemeClr val="accent5">
              <a:tint val="40000"/>
              <a:alpha val="90000"/>
              <a:hueOff val="1622542"/>
              <a:satOff val="-11507"/>
              <a:lumOff val="-6548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430" tIns="216765" rIns="627436" bIns="216765" numCol="1" spcCol="1270" anchor="ctr" anchorCtr="0">
            <a:noAutofit/>
          </a:bodyPr>
          <a:lstStyle/>
          <a:p>
            <a:pPr marL="171450" lvl="1" indent="-171450" algn="l" defTabSz="80010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kern="1200" dirty="0" smtClean="0">
                <a:solidFill>
                  <a:schemeClr val="tx1"/>
                </a:solidFill>
              </a:rPr>
              <a:t>Otorga autoridad </a:t>
            </a:r>
            <a:endParaRPr lang="es-EC" sz="1600" kern="1200" dirty="0">
              <a:solidFill>
                <a:schemeClr val="tx1"/>
              </a:solidFill>
            </a:endParaRPr>
          </a:p>
          <a:p>
            <a:pPr marL="171450" lvl="1" indent="-171450" algn="l" defTabSz="80010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kern="1200" dirty="0" smtClean="0">
                <a:solidFill>
                  <a:schemeClr val="tx1"/>
                </a:solidFill>
              </a:rPr>
              <a:t>Capacidad de decisión </a:t>
            </a:r>
            <a:endParaRPr lang="es-EC" sz="1600" kern="1200" dirty="0">
              <a:solidFill>
                <a:schemeClr val="tx1"/>
              </a:solidFill>
            </a:endParaRPr>
          </a:p>
          <a:p>
            <a:pPr marL="171450" lvl="1" indent="-171450" algn="l" defTabSz="80010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kern="1200" dirty="0" smtClean="0">
                <a:solidFill>
                  <a:schemeClr val="tx1"/>
                </a:solidFill>
              </a:rPr>
              <a:t>Control en autocontrol</a:t>
            </a:r>
            <a:endParaRPr lang="es-EC" sz="1600" kern="1200" dirty="0">
              <a:solidFill>
                <a:schemeClr val="tx1"/>
              </a:solidFill>
            </a:endParaRPr>
          </a:p>
        </p:txBody>
      </p:sp>
      <p:sp>
        <p:nvSpPr>
          <p:cNvPr id="17" name="Forma libre 16"/>
          <p:cNvSpPr/>
          <p:nvPr/>
        </p:nvSpPr>
        <p:spPr>
          <a:xfrm>
            <a:off x="971600" y="1282262"/>
            <a:ext cx="3207269" cy="1642682"/>
          </a:xfrm>
          <a:custGeom>
            <a:avLst/>
            <a:gdLst>
              <a:gd name="connsiteX0" fmla="*/ 0 w 3168352"/>
              <a:gd name="connsiteY0" fmla="*/ 273786 h 1642682"/>
              <a:gd name="connsiteX1" fmla="*/ 273786 w 3168352"/>
              <a:gd name="connsiteY1" fmla="*/ 0 h 1642682"/>
              <a:gd name="connsiteX2" fmla="*/ 2894566 w 3168352"/>
              <a:gd name="connsiteY2" fmla="*/ 0 h 1642682"/>
              <a:gd name="connsiteX3" fmla="*/ 3168352 w 3168352"/>
              <a:gd name="connsiteY3" fmla="*/ 273786 h 1642682"/>
              <a:gd name="connsiteX4" fmla="*/ 3168352 w 3168352"/>
              <a:gd name="connsiteY4" fmla="*/ 1368896 h 1642682"/>
              <a:gd name="connsiteX5" fmla="*/ 2894566 w 3168352"/>
              <a:gd name="connsiteY5" fmla="*/ 1642682 h 1642682"/>
              <a:gd name="connsiteX6" fmla="*/ 273786 w 3168352"/>
              <a:gd name="connsiteY6" fmla="*/ 1642682 h 1642682"/>
              <a:gd name="connsiteX7" fmla="*/ 0 w 3168352"/>
              <a:gd name="connsiteY7" fmla="*/ 1368896 h 1642682"/>
              <a:gd name="connsiteX8" fmla="*/ 0 w 3168352"/>
              <a:gd name="connsiteY8" fmla="*/ 273786 h 164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8352" h="1642682">
                <a:moveTo>
                  <a:pt x="0" y="273786"/>
                </a:moveTo>
                <a:cubicBezTo>
                  <a:pt x="0" y="122578"/>
                  <a:pt x="122578" y="0"/>
                  <a:pt x="273786" y="0"/>
                </a:cubicBezTo>
                <a:lnTo>
                  <a:pt x="2894566" y="0"/>
                </a:lnTo>
                <a:cubicBezTo>
                  <a:pt x="3045774" y="0"/>
                  <a:pt x="3168352" y="122578"/>
                  <a:pt x="3168352" y="273786"/>
                </a:cubicBezTo>
                <a:lnTo>
                  <a:pt x="3168352" y="1368896"/>
                </a:lnTo>
                <a:cubicBezTo>
                  <a:pt x="3168352" y="1520104"/>
                  <a:pt x="3045774" y="1642682"/>
                  <a:pt x="2894566" y="1642682"/>
                </a:cubicBezTo>
                <a:lnTo>
                  <a:pt x="273786" y="1642682"/>
                </a:lnTo>
                <a:cubicBezTo>
                  <a:pt x="122578" y="1642682"/>
                  <a:pt x="0" y="1520104"/>
                  <a:pt x="0" y="1368896"/>
                </a:cubicBezTo>
                <a:lnTo>
                  <a:pt x="0" y="273786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5">
              <a:hueOff val="1628513"/>
              <a:satOff val="5598"/>
              <a:lumOff val="-2686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389" tIns="118289" rIns="156389" bIns="118289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2200" b="1" kern="1200" dirty="0" smtClean="0">
                <a:solidFill>
                  <a:schemeClr val="tx1"/>
                </a:solidFill>
              </a:rPr>
              <a:t>Empowerment </a:t>
            </a:r>
            <a:endParaRPr lang="es-EC" sz="2200" b="1" kern="1200" dirty="0">
              <a:solidFill>
                <a:schemeClr val="tx1"/>
              </a:solidFill>
            </a:endParaRPr>
          </a:p>
        </p:txBody>
      </p:sp>
      <p:sp>
        <p:nvSpPr>
          <p:cNvPr id="20" name="Forma libre 19"/>
          <p:cNvSpPr/>
          <p:nvPr/>
        </p:nvSpPr>
        <p:spPr>
          <a:xfrm>
            <a:off x="4167309" y="3140968"/>
            <a:ext cx="4005091" cy="1872206"/>
          </a:xfrm>
          <a:custGeom>
            <a:avLst/>
            <a:gdLst>
              <a:gd name="connsiteX0" fmla="*/ 0 w 5227780"/>
              <a:gd name="connsiteY0" fmla="*/ 199710 h 1597677"/>
              <a:gd name="connsiteX1" fmla="*/ 4428942 w 5227780"/>
              <a:gd name="connsiteY1" fmla="*/ 199710 h 1597677"/>
              <a:gd name="connsiteX2" fmla="*/ 4428942 w 5227780"/>
              <a:gd name="connsiteY2" fmla="*/ 0 h 1597677"/>
              <a:gd name="connsiteX3" fmla="*/ 5227780 w 5227780"/>
              <a:gd name="connsiteY3" fmla="*/ 798839 h 1597677"/>
              <a:gd name="connsiteX4" fmla="*/ 4428942 w 5227780"/>
              <a:gd name="connsiteY4" fmla="*/ 1597677 h 1597677"/>
              <a:gd name="connsiteX5" fmla="*/ 4428942 w 5227780"/>
              <a:gd name="connsiteY5" fmla="*/ 1397967 h 1597677"/>
              <a:gd name="connsiteX6" fmla="*/ 0 w 5227780"/>
              <a:gd name="connsiteY6" fmla="*/ 1397967 h 1597677"/>
              <a:gd name="connsiteX7" fmla="*/ 0 w 5227780"/>
              <a:gd name="connsiteY7" fmla="*/ 199710 h 159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27780" h="1597677">
                <a:moveTo>
                  <a:pt x="0" y="199710"/>
                </a:moveTo>
                <a:lnTo>
                  <a:pt x="4428942" y="199710"/>
                </a:lnTo>
                <a:lnTo>
                  <a:pt x="4428942" y="0"/>
                </a:lnTo>
                <a:lnTo>
                  <a:pt x="5227780" y="798839"/>
                </a:lnTo>
                <a:lnTo>
                  <a:pt x="4428942" y="1597677"/>
                </a:lnTo>
                <a:lnTo>
                  <a:pt x="4428942" y="1397967"/>
                </a:lnTo>
                <a:lnTo>
                  <a:pt x="0" y="1397967"/>
                </a:lnTo>
                <a:lnTo>
                  <a:pt x="0" y="199710"/>
                </a:lnTo>
                <a:close/>
              </a:path>
            </a:pathLst>
          </a:custGeom>
          <a:solidFill>
            <a:schemeClr val="accent3">
              <a:lumMod val="95000"/>
              <a:alpha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-12700">
            <a:bevelT w="1905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430" tIns="211140" rIns="610559" bIns="211140" numCol="1" spcCol="1270" anchor="b" anchorCtr="0">
            <a:noAutofit/>
          </a:bodyPr>
          <a:lstStyle/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kern="1200" dirty="0" smtClean="0">
                <a:solidFill>
                  <a:schemeClr val="tx1"/>
                </a:solidFill>
              </a:rPr>
              <a:t>Estudia la actividad cerebral </a:t>
            </a:r>
            <a:endParaRPr lang="es-EC" sz="1600" kern="1200" dirty="0">
              <a:solidFill>
                <a:schemeClr val="tx1"/>
              </a:solidFill>
            </a:endParaRP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kern="1200" dirty="0" smtClean="0">
                <a:solidFill>
                  <a:schemeClr val="tx1"/>
                </a:solidFill>
              </a:rPr>
              <a:t>Analiza la inteligencia y emociones</a:t>
            </a:r>
            <a:endParaRPr lang="es-EC" sz="1600" kern="1200" dirty="0">
              <a:solidFill>
                <a:schemeClr val="tx1"/>
              </a:solidFill>
            </a:endParaRP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kern="1200" dirty="0" smtClean="0">
                <a:solidFill>
                  <a:schemeClr val="tx1"/>
                </a:solidFill>
              </a:rPr>
              <a:t>Perfil neurocognitivo</a:t>
            </a:r>
            <a:endParaRPr lang="es-EC" sz="1600" kern="1200" dirty="0">
              <a:solidFill>
                <a:schemeClr val="tx1"/>
              </a:solidFill>
            </a:endParaRPr>
          </a:p>
          <a:p>
            <a:pPr marL="228600" lvl="2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kern="1200" dirty="0" smtClean="0">
                <a:solidFill>
                  <a:schemeClr val="tx1"/>
                </a:solidFill>
              </a:rPr>
              <a:t>Fortalezas y debilidades en la </a:t>
            </a:r>
            <a:r>
              <a:rPr lang="es-EC" sz="1600" i="1" kern="1200" dirty="0" smtClean="0">
                <a:solidFill>
                  <a:schemeClr val="tx1"/>
                </a:solidFill>
              </a:rPr>
              <a:t>toma de decisiones</a:t>
            </a:r>
            <a:endParaRPr lang="es-EC" sz="1600" i="1" kern="1200" dirty="0">
              <a:solidFill>
                <a:schemeClr val="tx1"/>
              </a:solidFill>
            </a:endParaRPr>
          </a:p>
        </p:txBody>
      </p:sp>
      <p:sp>
        <p:nvSpPr>
          <p:cNvPr id="21" name="Forma libre 20"/>
          <p:cNvSpPr/>
          <p:nvPr/>
        </p:nvSpPr>
        <p:spPr>
          <a:xfrm>
            <a:off x="971600" y="3271479"/>
            <a:ext cx="3225752" cy="1597677"/>
          </a:xfrm>
          <a:custGeom>
            <a:avLst/>
            <a:gdLst>
              <a:gd name="connsiteX0" fmla="*/ 0 w 3485187"/>
              <a:gd name="connsiteY0" fmla="*/ 266285 h 1597677"/>
              <a:gd name="connsiteX1" fmla="*/ 266285 w 3485187"/>
              <a:gd name="connsiteY1" fmla="*/ 0 h 1597677"/>
              <a:gd name="connsiteX2" fmla="*/ 3218902 w 3485187"/>
              <a:gd name="connsiteY2" fmla="*/ 0 h 1597677"/>
              <a:gd name="connsiteX3" fmla="*/ 3485187 w 3485187"/>
              <a:gd name="connsiteY3" fmla="*/ 266285 h 1597677"/>
              <a:gd name="connsiteX4" fmla="*/ 3485187 w 3485187"/>
              <a:gd name="connsiteY4" fmla="*/ 1331392 h 1597677"/>
              <a:gd name="connsiteX5" fmla="*/ 3218902 w 3485187"/>
              <a:gd name="connsiteY5" fmla="*/ 1597677 h 1597677"/>
              <a:gd name="connsiteX6" fmla="*/ 266285 w 3485187"/>
              <a:gd name="connsiteY6" fmla="*/ 1597677 h 1597677"/>
              <a:gd name="connsiteX7" fmla="*/ 0 w 3485187"/>
              <a:gd name="connsiteY7" fmla="*/ 1331392 h 1597677"/>
              <a:gd name="connsiteX8" fmla="*/ 0 w 3485187"/>
              <a:gd name="connsiteY8" fmla="*/ 266285 h 159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85187" h="1597677">
                <a:moveTo>
                  <a:pt x="0" y="266285"/>
                </a:moveTo>
                <a:cubicBezTo>
                  <a:pt x="0" y="119220"/>
                  <a:pt x="119220" y="0"/>
                  <a:pt x="266285" y="0"/>
                </a:cubicBezTo>
                <a:lnTo>
                  <a:pt x="3218902" y="0"/>
                </a:lnTo>
                <a:cubicBezTo>
                  <a:pt x="3365967" y="0"/>
                  <a:pt x="3485187" y="119220"/>
                  <a:pt x="3485187" y="266285"/>
                </a:cubicBezTo>
                <a:lnTo>
                  <a:pt x="3485187" y="1331392"/>
                </a:lnTo>
                <a:cubicBezTo>
                  <a:pt x="3485187" y="1478457"/>
                  <a:pt x="3365967" y="1597677"/>
                  <a:pt x="3218902" y="1597677"/>
                </a:cubicBezTo>
                <a:lnTo>
                  <a:pt x="266285" y="1597677"/>
                </a:lnTo>
                <a:cubicBezTo>
                  <a:pt x="119220" y="1597677"/>
                  <a:pt x="0" y="1478457"/>
                  <a:pt x="0" y="1331392"/>
                </a:cubicBezTo>
                <a:lnTo>
                  <a:pt x="0" y="266285"/>
                </a:lnTo>
                <a:close/>
              </a:path>
            </a:pathLst>
          </a:custGeom>
          <a:solidFill>
            <a:schemeClr val="accent3">
              <a:lumMod val="95000"/>
              <a:alpha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  <p:txBody>
          <a:bodyPr spcFirstLastPara="0" vert="horz" wrap="square" lIns="154192" tIns="116092" rIns="154192" bIns="116092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2200" b="1" kern="1200" dirty="0" err="1" smtClean="0">
                <a:solidFill>
                  <a:schemeClr val="tx1"/>
                </a:solidFill>
              </a:rPr>
              <a:t>Neuromanagement</a:t>
            </a:r>
            <a:endParaRPr lang="es-EC" sz="22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0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s-EC" dirty="0" smtClean="0">
                <a:solidFill>
                  <a:schemeClr val="tx1"/>
                </a:solidFill>
              </a:rPr>
              <a:t>Factores en la Administración 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5" name="Forma libre 4"/>
          <p:cNvSpPr/>
          <p:nvPr/>
        </p:nvSpPr>
        <p:spPr>
          <a:xfrm>
            <a:off x="3720764" y="1268772"/>
            <a:ext cx="1522434" cy="1522434"/>
          </a:xfrm>
          <a:custGeom>
            <a:avLst/>
            <a:gdLst>
              <a:gd name="connsiteX0" fmla="*/ 0 w 1522434"/>
              <a:gd name="connsiteY0" fmla="*/ 761217 h 1522434"/>
              <a:gd name="connsiteX1" fmla="*/ 761217 w 1522434"/>
              <a:gd name="connsiteY1" fmla="*/ 0 h 1522434"/>
              <a:gd name="connsiteX2" fmla="*/ 1522434 w 1522434"/>
              <a:gd name="connsiteY2" fmla="*/ 761217 h 1522434"/>
              <a:gd name="connsiteX3" fmla="*/ 761217 w 1522434"/>
              <a:gd name="connsiteY3" fmla="*/ 1522434 h 1522434"/>
              <a:gd name="connsiteX4" fmla="*/ 0 w 1522434"/>
              <a:gd name="connsiteY4" fmla="*/ 761217 h 152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434" h="1522434">
                <a:moveTo>
                  <a:pt x="0" y="761217"/>
                </a:moveTo>
                <a:cubicBezTo>
                  <a:pt x="0" y="340808"/>
                  <a:pt x="340808" y="0"/>
                  <a:pt x="761217" y="0"/>
                </a:cubicBezTo>
                <a:cubicBezTo>
                  <a:pt x="1181626" y="0"/>
                  <a:pt x="1522434" y="340808"/>
                  <a:pt x="1522434" y="761217"/>
                </a:cubicBezTo>
                <a:cubicBezTo>
                  <a:pt x="1522434" y="1181626"/>
                  <a:pt x="1181626" y="1522434"/>
                  <a:pt x="761217" y="1522434"/>
                </a:cubicBezTo>
                <a:cubicBezTo>
                  <a:pt x="340808" y="1522434"/>
                  <a:pt x="0" y="1181626"/>
                  <a:pt x="0" y="761217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39465" tIns="239465" rIns="239465" bIns="23946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300" b="0" i="0" kern="1200" dirty="0" smtClean="0"/>
              <a:t>Comercio</a:t>
            </a:r>
            <a:endParaRPr lang="es-EC" sz="1300" b="0" i="0" kern="1200" dirty="0"/>
          </a:p>
        </p:txBody>
      </p:sp>
      <p:sp>
        <p:nvSpPr>
          <p:cNvPr id="6" name="Forma libre 5"/>
          <p:cNvSpPr/>
          <p:nvPr/>
        </p:nvSpPr>
        <p:spPr>
          <a:xfrm rot="2700000">
            <a:off x="5073695" y="2546512"/>
            <a:ext cx="363440" cy="513821"/>
          </a:xfrm>
          <a:custGeom>
            <a:avLst/>
            <a:gdLst>
              <a:gd name="connsiteX0" fmla="*/ 0 w 363440"/>
              <a:gd name="connsiteY0" fmla="*/ 102764 h 513821"/>
              <a:gd name="connsiteX1" fmla="*/ 181720 w 363440"/>
              <a:gd name="connsiteY1" fmla="*/ 102764 h 513821"/>
              <a:gd name="connsiteX2" fmla="*/ 181720 w 363440"/>
              <a:gd name="connsiteY2" fmla="*/ 0 h 513821"/>
              <a:gd name="connsiteX3" fmla="*/ 363440 w 363440"/>
              <a:gd name="connsiteY3" fmla="*/ 256911 h 513821"/>
              <a:gd name="connsiteX4" fmla="*/ 181720 w 363440"/>
              <a:gd name="connsiteY4" fmla="*/ 513821 h 513821"/>
              <a:gd name="connsiteX5" fmla="*/ 181720 w 363440"/>
              <a:gd name="connsiteY5" fmla="*/ 411057 h 513821"/>
              <a:gd name="connsiteX6" fmla="*/ 0 w 363440"/>
              <a:gd name="connsiteY6" fmla="*/ 411057 h 513821"/>
              <a:gd name="connsiteX7" fmla="*/ 0 w 363440"/>
              <a:gd name="connsiteY7" fmla="*/ 102764 h 51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3440" h="513821">
                <a:moveTo>
                  <a:pt x="0" y="102764"/>
                </a:moveTo>
                <a:lnTo>
                  <a:pt x="181720" y="102764"/>
                </a:lnTo>
                <a:lnTo>
                  <a:pt x="181720" y="0"/>
                </a:lnTo>
                <a:lnTo>
                  <a:pt x="363440" y="256911"/>
                </a:lnTo>
                <a:lnTo>
                  <a:pt x="181720" y="513821"/>
                </a:lnTo>
                <a:lnTo>
                  <a:pt x="181720" y="411057"/>
                </a:lnTo>
                <a:lnTo>
                  <a:pt x="0" y="411057"/>
                </a:lnTo>
                <a:lnTo>
                  <a:pt x="0" y="10276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-1" tIns="102763" rIns="109032" bIns="102764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C" sz="2300" b="0" i="0" kern="1200"/>
          </a:p>
        </p:txBody>
      </p:sp>
      <p:sp>
        <p:nvSpPr>
          <p:cNvPr id="7" name="Forma libre 6"/>
          <p:cNvSpPr/>
          <p:nvPr/>
        </p:nvSpPr>
        <p:spPr>
          <a:xfrm>
            <a:off x="5155763" y="2883806"/>
            <a:ext cx="1882505" cy="1522434"/>
          </a:xfrm>
          <a:custGeom>
            <a:avLst/>
            <a:gdLst>
              <a:gd name="connsiteX0" fmla="*/ 0 w 1882505"/>
              <a:gd name="connsiteY0" fmla="*/ 761217 h 1522434"/>
              <a:gd name="connsiteX1" fmla="*/ 941253 w 1882505"/>
              <a:gd name="connsiteY1" fmla="*/ 0 h 1522434"/>
              <a:gd name="connsiteX2" fmla="*/ 1882506 w 1882505"/>
              <a:gd name="connsiteY2" fmla="*/ 761217 h 1522434"/>
              <a:gd name="connsiteX3" fmla="*/ 941253 w 1882505"/>
              <a:gd name="connsiteY3" fmla="*/ 1522434 h 1522434"/>
              <a:gd name="connsiteX4" fmla="*/ 0 w 1882505"/>
              <a:gd name="connsiteY4" fmla="*/ 761217 h 152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2505" h="1522434">
                <a:moveTo>
                  <a:pt x="0" y="761217"/>
                </a:moveTo>
                <a:cubicBezTo>
                  <a:pt x="0" y="340808"/>
                  <a:pt x="421413" y="0"/>
                  <a:pt x="941253" y="0"/>
                </a:cubicBezTo>
                <a:cubicBezTo>
                  <a:pt x="1461093" y="0"/>
                  <a:pt x="1882506" y="340808"/>
                  <a:pt x="1882506" y="761217"/>
                </a:cubicBezTo>
                <a:cubicBezTo>
                  <a:pt x="1882506" y="1181626"/>
                  <a:pt x="1461093" y="1522434"/>
                  <a:pt x="941253" y="1522434"/>
                </a:cubicBezTo>
                <a:cubicBezTo>
                  <a:pt x="421413" y="1522434"/>
                  <a:pt x="0" y="1181626"/>
                  <a:pt x="0" y="761217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1085675"/>
              <a:satOff val="3732"/>
              <a:lumOff val="-17909"/>
              <a:alphaOff val="0"/>
            </a:schemeClr>
          </a:fillRef>
          <a:effectRef idx="1">
            <a:schemeClr val="accent5">
              <a:hueOff val="1085675"/>
              <a:satOff val="3732"/>
              <a:lumOff val="-17909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92196" tIns="239465" rIns="292196" bIns="23946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300" b="0" i="0" kern="1200" dirty="0" smtClean="0"/>
              <a:t>Fabricación de maquinaria</a:t>
            </a:r>
            <a:endParaRPr lang="es-EC" sz="1300" b="0" i="0" kern="1200" dirty="0"/>
          </a:p>
        </p:txBody>
      </p:sp>
      <p:sp>
        <p:nvSpPr>
          <p:cNvPr id="8" name="Forma libre 7"/>
          <p:cNvSpPr/>
          <p:nvPr/>
        </p:nvSpPr>
        <p:spPr>
          <a:xfrm rot="18900000">
            <a:off x="5088241" y="4215166"/>
            <a:ext cx="363440" cy="513822"/>
          </a:xfrm>
          <a:custGeom>
            <a:avLst/>
            <a:gdLst>
              <a:gd name="connsiteX0" fmla="*/ 0 w 363440"/>
              <a:gd name="connsiteY0" fmla="*/ 102764 h 513821"/>
              <a:gd name="connsiteX1" fmla="*/ 181720 w 363440"/>
              <a:gd name="connsiteY1" fmla="*/ 102764 h 513821"/>
              <a:gd name="connsiteX2" fmla="*/ 181720 w 363440"/>
              <a:gd name="connsiteY2" fmla="*/ 0 h 513821"/>
              <a:gd name="connsiteX3" fmla="*/ 363440 w 363440"/>
              <a:gd name="connsiteY3" fmla="*/ 256911 h 513821"/>
              <a:gd name="connsiteX4" fmla="*/ 181720 w 363440"/>
              <a:gd name="connsiteY4" fmla="*/ 513821 h 513821"/>
              <a:gd name="connsiteX5" fmla="*/ 181720 w 363440"/>
              <a:gd name="connsiteY5" fmla="*/ 411057 h 513821"/>
              <a:gd name="connsiteX6" fmla="*/ 0 w 363440"/>
              <a:gd name="connsiteY6" fmla="*/ 411057 h 513821"/>
              <a:gd name="connsiteX7" fmla="*/ 0 w 363440"/>
              <a:gd name="connsiteY7" fmla="*/ 102764 h 51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3440" h="513821">
                <a:moveTo>
                  <a:pt x="363440" y="411057"/>
                </a:moveTo>
                <a:lnTo>
                  <a:pt x="181720" y="411057"/>
                </a:lnTo>
                <a:lnTo>
                  <a:pt x="181720" y="513821"/>
                </a:lnTo>
                <a:lnTo>
                  <a:pt x="0" y="256910"/>
                </a:lnTo>
                <a:lnTo>
                  <a:pt x="181720" y="0"/>
                </a:lnTo>
                <a:lnTo>
                  <a:pt x="181720" y="102764"/>
                </a:lnTo>
                <a:lnTo>
                  <a:pt x="363440" y="102764"/>
                </a:lnTo>
                <a:lnTo>
                  <a:pt x="363440" y="41105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1085675"/>
              <a:satOff val="3732"/>
              <a:lumOff val="-17909"/>
              <a:alphaOff val="0"/>
            </a:schemeClr>
          </a:fillRef>
          <a:effectRef idx="1">
            <a:schemeClr val="accent5">
              <a:hueOff val="1085675"/>
              <a:satOff val="3732"/>
              <a:lumOff val="-17909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9032" tIns="102764" rIns="-1" bIns="10276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C" sz="1300" b="0" i="0" kern="1200">
              <a:solidFill>
                <a:schemeClr val="tx1"/>
              </a:solidFill>
            </a:endParaRPr>
          </a:p>
        </p:txBody>
      </p:sp>
      <p:sp>
        <p:nvSpPr>
          <p:cNvPr id="9" name="Forma libre 8"/>
          <p:cNvSpPr/>
          <p:nvPr/>
        </p:nvSpPr>
        <p:spPr>
          <a:xfrm>
            <a:off x="3720764" y="4498840"/>
            <a:ext cx="1522434" cy="1522434"/>
          </a:xfrm>
          <a:custGeom>
            <a:avLst/>
            <a:gdLst>
              <a:gd name="connsiteX0" fmla="*/ 0 w 1522434"/>
              <a:gd name="connsiteY0" fmla="*/ 761217 h 1522434"/>
              <a:gd name="connsiteX1" fmla="*/ 761217 w 1522434"/>
              <a:gd name="connsiteY1" fmla="*/ 0 h 1522434"/>
              <a:gd name="connsiteX2" fmla="*/ 1522434 w 1522434"/>
              <a:gd name="connsiteY2" fmla="*/ 761217 h 1522434"/>
              <a:gd name="connsiteX3" fmla="*/ 761217 w 1522434"/>
              <a:gd name="connsiteY3" fmla="*/ 1522434 h 1522434"/>
              <a:gd name="connsiteX4" fmla="*/ 0 w 1522434"/>
              <a:gd name="connsiteY4" fmla="*/ 761217 h 152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434" h="1522434">
                <a:moveTo>
                  <a:pt x="0" y="761217"/>
                </a:moveTo>
                <a:cubicBezTo>
                  <a:pt x="0" y="340808"/>
                  <a:pt x="340808" y="0"/>
                  <a:pt x="761217" y="0"/>
                </a:cubicBezTo>
                <a:cubicBezTo>
                  <a:pt x="1181626" y="0"/>
                  <a:pt x="1522434" y="340808"/>
                  <a:pt x="1522434" y="761217"/>
                </a:cubicBezTo>
                <a:cubicBezTo>
                  <a:pt x="1522434" y="1181626"/>
                  <a:pt x="1181626" y="1522434"/>
                  <a:pt x="761217" y="1522434"/>
                </a:cubicBezTo>
                <a:cubicBezTo>
                  <a:pt x="340808" y="1522434"/>
                  <a:pt x="0" y="1181626"/>
                  <a:pt x="0" y="761217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2171351"/>
              <a:satOff val="7464"/>
              <a:lumOff val="-35817"/>
              <a:alphaOff val="0"/>
            </a:schemeClr>
          </a:fillRef>
          <a:effectRef idx="1">
            <a:schemeClr val="accent5">
              <a:hueOff val="2171351"/>
              <a:satOff val="7464"/>
              <a:lumOff val="-35817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39465" tIns="239465" rIns="239465" bIns="23946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300" b="0" i="0" kern="1200" dirty="0" smtClean="0"/>
              <a:t>Tecnología</a:t>
            </a:r>
            <a:endParaRPr lang="es-EC" sz="1300" b="0" i="0" kern="1200" dirty="0"/>
          </a:p>
        </p:txBody>
      </p:sp>
      <p:sp>
        <p:nvSpPr>
          <p:cNvPr id="10" name="Forma libre 9"/>
          <p:cNvSpPr/>
          <p:nvPr/>
        </p:nvSpPr>
        <p:spPr>
          <a:xfrm rot="2700000">
            <a:off x="3480727" y="4203706"/>
            <a:ext cx="403632" cy="513822"/>
          </a:xfrm>
          <a:custGeom>
            <a:avLst/>
            <a:gdLst>
              <a:gd name="connsiteX0" fmla="*/ 0 w 403631"/>
              <a:gd name="connsiteY0" fmla="*/ 102764 h 513821"/>
              <a:gd name="connsiteX1" fmla="*/ 201816 w 403631"/>
              <a:gd name="connsiteY1" fmla="*/ 102764 h 513821"/>
              <a:gd name="connsiteX2" fmla="*/ 201816 w 403631"/>
              <a:gd name="connsiteY2" fmla="*/ 0 h 513821"/>
              <a:gd name="connsiteX3" fmla="*/ 403631 w 403631"/>
              <a:gd name="connsiteY3" fmla="*/ 256911 h 513821"/>
              <a:gd name="connsiteX4" fmla="*/ 201816 w 403631"/>
              <a:gd name="connsiteY4" fmla="*/ 513821 h 513821"/>
              <a:gd name="connsiteX5" fmla="*/ 201816 w 403631"/>
              <a:gd name="connsiteY5" fmla="*/ 411057 h 513821"/>
              <a:gd name="connsiteX6" fmla="*/ 0 w 403631"/>
              <a:gd name="connsiteY6" fmla="*/ 411057 h 513821"/>
              <a:gd name="connsiteX7" fmla="*/ 0 w 403631"/>
              <a:gd name="connsiteY7" fmla="*/ 102764 h 51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3631" h="513821">
                <a:moveTo>
                  <a:pt x="403631" y="411057"/>
                </a:moveTo>
                <a:lnTo>
                  <a:pt x="201815" y="411057"/>
                </a:lnTo>
                <a:lnTo>
                  <a:pt x="201815" y="513821"/>
                </a:lnTo>
                <a:lnTo>
                  <a:pt x="0" y="256910"/>
                </a:lnTo>
                <a:lnTo>
                  <a:pt x="201815" y="0"/>
                </a:lnTo>
                <a:lnTo>
                  <a:pt x="201815" y="102764"/>
                </a:lnTo>
                <a:lnTo>
                  <a:pt x="403631" y="102764"/>
                </a:lnTo>
                <a:lnTo>
                  <a:pt x="403631" y="41105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2171351"/>
              <a:satOff val="7464"/>
              <a:lumOff val="-35817"/>
              <a:alphaOff val="0"/>
            </a:schemeClr>
          </a:fillRef>
          <a:effectRef idx="1">
            <a:schemeClr val="accent5">
              <a:hueOff val="2171351"/>
              <a:satOff val="7464"/>
              <a:lumOff val="-35817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1089" tIns="102764" rIns="0" bIns="10276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C" sz="1300" b="0" i="0" kern="1200">
              <a:solidFill>
                <a:schemeClr val="tx1"/>
              </a:solidFill>
            </a:endParaRPr>
          </a:p>
        </p:txBody>
      </p:sp>
      <p:sp>
        <p:nvSpPr>
          <p:cNvPr id="11" name="Forma libre 10"/>
          <p:cNvSpPr/>
          <p:nvPr/>
        </p:nvSpPr>
        <p:spPr>
          <a:xfrm>
            <a:off x="2105730" y="2883806"/>
            <a:ext cx="1522434" cy="1522434"/>
          </a:xfrm>
          <a:custGeom>
            <a:avLst/>
            <a:gdLst>
              <a:gd name="connsiteX0" fmla="*/ 0 w 1522434"/>
              <a:gd name="connsiteY0" fmla="*/ 761217 h 1522434"/>
              <a:gd name="connsiteX1" fmla="*/ 761217 w 1522434"/>
              <a:gd name="connsiteY1" fmla="*/ 0 h 1522434"/>
              <a:gd name="connsiteX2" fmla="*/ 1522434 w 1522434"/>
              <a:gd name="connsiteY2" fmla="*/ 761217 h 1522434"/>
              <a:gd name="connsiteX3" fmla="*/ 761217 w 1522434"/>
              <a:gd name="connsiteY3" fmla="*/ 1522434 h 1522434"/>
              <a:gd name="connsiteX4" fmla="*/ 0 w 1522434"/>
              <a:gd name="connsiteY4" fmla="*/ 761217 h 152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434" h="1522434">
                <a:moveTo>
                  <a:pt x="0" y="761217"/>
                </a:moveTo>
                <a:cubicBezTo>
                  <a:pt x="0" y="340808"/>
                  <a:pt x="340808" y="0"/>
                  <a:pt x="761217" y="0"/>
                </a:cubicBezTo>
                <a:cubicBezTo>
                  <a:pt x="1181626" y="0"/>
                  <a:pt x="1522434" y="340808"/>
                  <a:pt x="1522434" y="761217"/>
                </a:cubicBezTo>
                <a:cubicBezTo>
                  <a:pt x="1522434" y="1181626"/>
                  <a:pt x="1181626" y="1522434"/>
                  <a:pt x="761217" y="1522434"/>
                </a:cubicBezTo>
                <a:cubicBezTo>
                  <a:pt x="340808" y="1522434"/>
                  <a:pt x="0" y="1181626"/>
                  <a:pt x="0" y="761217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3257026"/>
              <a:satOff val="11196"/>
              <a:lumOff val="-53726"/>
              <a:alphaOff val="0"/>
            </a:schemeClr>
          </a:fillRef>
          <a:effectRef idx="1">
            <a:schemeClr val="accent5">
              <a:hueOff val="3257026"/>
              <a:satOff val="11196"/>
              <a:lumOff val="-53726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39465" tIns="239465" rIns="239465" bIns="23946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300" b="0" i="0" kern="1200" dirty="0" smtClean="0"/>
              <a:t>Neurociencia </a:t>
            </a:r>
            <a:endParaRPr lang="es-EC" sz="1300" b="0" i="0" kern="1200" dirty="0"/>
          </a:p>
        </p:txBody>
      </p:sp>
      <p:sp>
        <p:nvSpPr>
          <p:cNvPr id="12" name="Forma libre 11"/>
          <p:cNvSpPr/>
          <p:nvPr/>
        </p:nvSpPr>
        <p:spPr>
          <a:xfrm rot="18900000">
            <a:off x="3464571" y="2588673"/>
            <a:ext cx="403631" cy="513821"/>
          </a:xfrm>
          <a:custGeom>
            <a:avLst/>
            <a:gdLst>
              <a:gd name="connsiteX0" fmla="*/ 0 w 403631"/>
              <a:gd name="connsiteY0" fmla="*/ 102764 h 513821"/>
              <a:gd name="connsiteX1" fmla="*/ 201816 w 403631"/>
              <a:gd name="connsiteY1" fmla="*/ 102764 h 513821"/>
              <a:gd name="connsiteX2" fmla="*/ 201816 w 403631"/>
              <a:gd name="connsiteY2" fmla="*/ 0 h 513821"/>
              <a:gd name="connsiteX3" fmla="*/ 403631 w 403631"/>
              <a:gd name="connsiteY3" fmla="*/ 256911 h 513821"/>
              <a:gd name="connsiteX4" fmla="*/ 201816 w 403631"/>
              <a:gd name="connsiteY4" fmla="*/ 513821 h 513821"/>
              <a:gd name="connsiteX5" fmla="*/ 201816 w 403631"/>
              <a:gd name="connsiteY5" fmla="*/ 411057 h 513821"/>
              <a:gd name="connsiteX6" fmla="*/ 0 w 403631"/>
              <a:gd name="connsiteY6" fmla="*/ 411057 h 513821"/>
              <a:gd name="connsiteX7" fmla="*/ 0 w 403631"/>
              <a:gd name="connsiteY7" fmla="*/ 102764 h 51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3631" h="513821">
                <a:moveTo>
                  <a:pt x="0" y="102764"/>
                </a:moveTo>
                <a:lnTo>
                  <a:pt x="201816" y="102764"/>
                </a:lnTo>
                <a:lnTo>
                  <a:pt x="201816" y="0"/>
                </a:lnTo>
                <a:lnTo>
                  <a:pt x="403631" y="256911"/>
                </a:lnTo>
                <a:lnTo>
                  <a:pt x="201816" y="513821"/>
                </a:lnTo>
                <a:lnTo>
                  <a:pt x="201816" y="411057"/>
                </a:lnTo>
                <a:lnTo>
                  <a:pt x="0" y="411057"/>
                </a:lnTo>
                <a:lnTo>
                  <a:pt x="0" y="10276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3257026"/>
              <a:satOff val="11196"/>
              <a:lumOff val="-53726"/>
              <a:alphaOff val="0"/>
            </a:schemeClr>
          </a:fillRef>
          <a:effectRef idx="1">
            <a:schemeClr val="accent5">
              <a:hueOff val="3257026"/>
              <a:satOff val="11196"/>
              <a:lumOff val="-53726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-1" tIns="102763" rIns="121089" bIns="10276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C" sz="1300" b="0" i="0" kern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47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algn="ctr"/>
            <a:r>
              <a:rPr lang="es-EC" sz="3600" dirty="0" smtClean="0">
                <a:solidFill>
                  <a:schemeClr val="tx1"/>
                </a:solidFill>
              </a:rPr>
              <a:t>Planteamiento del Problema</a:t>
            </a:r>
            <a:endParaRPr lang="es-EC" sz="3600" dirty="0">
              <a:solidFill>
                <a:schemeClr val="tx1"/>
              </a:solidFill>
            </a:endParaRPr>
          </a:p>
        </p:txBody>
      </p:sp>
      <p:sp>
        <p:nvSpPr>
          <p:cNvPr id="13" name="Cuadro de texto 117"/>
          <p:cNvSpPr txBox="1"/>
          <p:nvPr/>
        </p:nvSpPr>
        <p:spPr>
          <a:xfrm>
            <a:off x="1584374" y="4365104"/>
            <a:ext cx="1906223" cy="1064163"/>
          </a:xfrm>
          <a:prstGeom prst="rect">
            <a:avLst/>
          </a:prstGeom>
          <a:solidFill>
            <a:srgbClr val="CCFFCC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C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Desarrollo de la </a:t>
            </a:r>
            <a:r>
              <a:rPr lang="es-EC" sz="16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tecnología</a:t>
            </a:r>
            <a:endParaRPr lang="es-EC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 de texto 69"/>
          <p:cNvSpPr txBox="1"/>
          <p:nvPr/>
        </p:nvSpPr>
        <p:spPr>
          <a:xfrm>
            <a:off x="1661445" y="1146360"/>
            <a:ext cx="1906223" cy="894025"/>
          </a:xfrm>
          <a:prstGeom prst="rect">
            <a:avLst/>
          </a:prstGeom>
          <a:solidFill>
            <a:srgbClr val="CCFFCC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C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Nuevas orientaciones profesionales</a:t>
            </a:r>
          </a:p>
        </p:txBody>
      </p:sp>
      <p:sp>
        <p:nvSpPr>
          <p:cNvPr id="10" name="Cuadro de texto 65"/>
          <p:cNvSpPr txBox="1"/>
          <p:nvPr/>
        </p:nvSpPr>
        <p:spPr>
          <a:xfrm>
            <a:off x="3886273" y="1158737"/>
            <a:ext cx="1906223" cy="894025"/>
          </a:xfrm>
          <a:prstGeom prst="rect">
            <a:avLst/>
          </a:prstGeom>
          <a:solidFill>
            <a:srgbClr val="CCFFCC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C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Nuevas formas de generar conocimientos</a:t>
            </a:r>
          </a:p>
        </p:txBody>
      </p:sp>
      <p:sp>
        <p:nvSpPr>
          <p:cNvPr id="11" name="Cuadro de texto 66"/>
          <p:cNvSpPr txBox="1"/>
          <p:nvPr/>
        </p:nvSpPr>
        <p:spPr>
          <a:xfrm>
            <a:off x="6106542" y="1183076"/>
            <a:ext cx="1906223" cy="894025"/>
          </a:xfrm>
          <a:prstGeom prst="rect">
            <a:avLst/>
          </a:prstGeom>
          <a:solidFill>
            <a:srgbClr val="CCFFCC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C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Nuevas formas de solucionar problemas</a:t>
            </a:r>
          </a:p>
        </p:txBody>
      </p:sp>
      <p:sp>
        <p:nvSpPr>
          <p:cNvPr id="16" name="Cuadro de texto 115"/>
          <p:cNvSpPr txBox="1"/>
          <p:nvPr/>
        </p:nvSpPr>
        <p:spPr>
          <a:xfrm>
            <a:off x="3917360" y="4365104"/>
            <a:ext cx="1906223" cy="1064163"/>
          </a:xfrm>
          <a:prstGeom prst="rect">
            <a:avLst/>
          </a:prstGeom>
          <a:solidFill>
            <a:srgbClr val="CCFFCC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C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Cambios en la estructura social - Gobernanza</a:t>
            </a:r>
          </a:p>
        </p:txBody>
      </p:sp>
      <p:sp>
        <p:nvSpPr>
          <p:cNvPr id="17" name="Cuadro de texto 150"/>
          <p:cNvSpPr txBox="1"/>
          <p:nvPr/>
        </p:nvSpPr>
        <p:spPr>
          <a:xfrm>
            <a:off x="6050153" y="4365104"/>
            <a:ext cx="1906223" cy="1066705"/>
          </a:xfrm>
          <a:prstGeom prst="rect">
            <a:avLst/>
          </a:prstGeom>
          <a:solidFill>
            <a:srgbClr val="CCFFCC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C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Velocidad de la información y conocimientos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756434" y="6970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2245509" y="11542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grpSp>
        <p:nvGrpSpPr>
          <p:cNvPr id="36" name="Grupo 35"/>
          <p:cNvGrpSpPr/>
          <p:nvPr/>
        </p:nvGrpSpPr>
        <p:grpSpPr>
          <a:xfrm>
            <a:off x="2537486" y="2060848"/>
            <a:ext cx="4537738" cy="2304256"/>
            <a:chOff x="2537486" y="2060848"/>
            <a:chExt cx="4537738" cy="2304256"/>
          </a:xfrm>
        </p:grpSpPr>
        <p:grpSp>
          <p:nvGrpSpPr>
            <p:cNvPr id="27" name="Grupo 26"/>
            <p:cNvGrpSpPr/>
            <p:nvPr/>
          </p:nvGrpSpPr>
          <p:grpSpPr>
            <a:xfrm>
              <a:off x="2537486" y="2060848"/>
              <a:ext cx="4537738" cy="2297796"/>
              <a:chOff x="2537486" y="2060848"/>
              <a:chExt cx="4537738" cy="2297796"/>
            </a:xfrm>
          </p:grpSpPr>
          <p:cxnSp>
            <p:nvCxnSpPr>
              <p:cNvPr id="6" name="Conector recto de flecha 5"/>
              <p:cNvCxnSpPr/>
              <p:nvPr/>
            </p:nvCxnSpPr>
            <p:spPr>
              <a:xfrm flipV="1">
                <a:off x="2614557" y="2085210"/>
                <a:ext cx="0" cy="40312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Conector recto de flecha 6"/>
              <p:cNvCxnSpPr/>
              <p:nvPr/>
            </p:nvCxnSpPr>
            <p:spPr>
              <a:xfrm flipV="1">
                <a:off x="7064213" y="2091772"/>
                <a:ext cx="0" cy="40312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6" name="Grupo 25"/>
              <p:cNvGrpSpPr/>
              <p:nvPr/>
            </p:nvGrpSpPr>
            <p:grpSpPr>
              <a:xfrm>
                <a:off x="2537486" y="2060848"/>
                <a:ext cx="4537738" cy="2297796"/>
                <a:chOff x="2537486" y="2060848"/>
                <a:chExt cx="4537738" cy="2297796"/>
              </a:xfrm>
            </p:grpSpPr>
            <p:sp>
              <p:nvSpPr>
                <p:cNvPr id="4" name="Cuadro de texto 120"/>
                <p:cNvSpPr txBox="1"/>
                <p:nvPr/>
              </p:nvSpPr>
              <p:spPr>
                <a:xfrm>
                  <a:off x="2714064" y="2819156"/>
                  <a:ext cx="4250639" cy="736874"/>
                </a:xfrm>
                <a:prstGeom prst="rect">
                  <a:avLst/>
                </a:prstGeom>
                <a:solidFill>
                  <a:srgbClr val="CCECFF"/>
                </a:solidFill>
                <a:ln>
                  <a:noFill/>
                </a:ln>
                <a:effectLst>
                  <a:outerShdw blurRad="107950" dist="12700" dir="5400000" algn="ctr">
                    <a:srgbClr val="000000"/>
                  </a:outerShdw>
                </a:effectLst>
                <a:scene3d>
                  <a:camera prst="orthographicFront">
                    <a:rot lat="0" lon="0" rev="0"/>
                  </a:camera>
                  <a:lightRig rig="soft" dir="t">
                    <a:rot lat="0" lon="0" rev="0"/>
                  </a:lightRig>
                </a:scene3d>
                <a:sp3d contourW="44450" prstMaterial="matte">
                  <a:bevelT w="63500" h="63500" prst="artDeco"/>
                  <a:contourClr>
                    <a:srgbClr val="FFFFFF"/>
                  </a:contourClr>
                </a:sp3d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s-EC" b="1" dirty="0">
                      <a:effectLst/>
                      <a:latin typeface="+mj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Los ejes epistemológicos de </a:t>
                  </a:r>
                  <a:r>
                    <a:rPr lang="es-EC" b="1" dirty="0" smtClean="0">
                      <a:effectLst/>
                      <a:latin typeface="+mj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las ciencias sociales </a:t>
                  </a:r>
                  <a:r>
                    <a:rPr lang="es-EC" b="1" dirty="0">
                      <a:effectLst/>
                      <a:latin typeface="+mj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están cambiando.</a:t>
                  </a:r>
                  <a:endParaRPr lang="es-EC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9" name="Conector recto 8"/>
                <p:cNvCxnSpPr/>
                <p:nvPr/>
              </p:nvCxnSpPr>
              <p:spPr>
                <a:xfrm>
                  <a:off x="2616917" y="2491147"/>
                  <a:ext cx="4458307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Conector recto de flecha 11"/>
                <p:cNvCxnSpPr/>
                <p:nvPr/>
              </p:nvCxnSpPr>
              <p:spPr>
                <a:xfrm flipV="1">
                  <a:off x="4839385" y="2060848"/>
                  <a:ext cx="0" cy="78480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Conector recto 14"/>
                <p:cNvCxnSpPr/>
                <p:nvPr/>
              </p:nvCxnSpPr>
              <p:spPr>
                <a:xfrm>
                  <a:off x="2537486" y="3960207"/>
                  <a:ext cx="4458307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ector recto de flecha 17"/>
                <p:cNvCxnSpPr/>
                <p:nvPr/>
              </p:nvCxnSpPr>
              <p:spPr>
                <a:xfrm>
                  <a:off x="2537486" y="3967707"/>
                  <a:ext cx="0" cy="390937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Conector recto de flecha 18"/>
                <p:cNvCxnSpPr/>
                <p:nvPr/>
              </p:nvCxnSpPr>
              <p:spPr>
                <a:xfrm>
                  <a:off x="6981637" y="3961145"/>
                  <a:ext cx="0" cy="390937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5" name="Conector recto de flecha 34"/>
            <p:cNvCxnSpPr>
              <a:endCxn id="16" idx="0"/>
            </p:cNvCxnSpPr>
            <p:nvPr/>
          </p:nvCxnSpPr>
          <p:spPr>
            <a:xfrm>
              <a:off x="4870471" y="3573016"/>
              <a:ext cx="1" cy="7920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312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 animBg="1"/>
      <p:bldP spid="5" grpId="0" animBg="1"/>
      <p:bldP spid="10" grpId="0" animBg="1"/>
      <p:bldP spid="11" grpId="0" animBg="1"/>
      <p:bldP spid="16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143000"/>
          </a:xfrm>
        </p:spPr>
        <p:txBody>
          <a:bodyPr/>
          <a:lstStyle/>
          <a:p>
            <a:pPr algn="ctr"/>
            <a:r>
              <a:rPr lang="es-EC" sz="3600" i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MERCADOTECNIA</a:t>
            </a:r>
            <a:r>
              <a:rPr lang="es-EC" sz="3600" dirty="0">
                <a:solidFill>
                  <a:schemeClr val="tx1"/>
                </a:solidFill>
              </a:rPr>
              <a:t/>
            </a:r>
            <a:br>
              <a:rPr lang="es-EC" sz="3600" dirty="0">
                <a:solidFill>
                  <a:schemeClr val="tx1"/>
                </a:solidFill>
              </a:rPr>
            </a:b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19337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illo 4"/>
          <p:cNvSpPr/>
          <p:nvPr/>
        </p:nvSpPr>
        <p:spPr>
          <a:xfrm>
            <a:off x="142536" y="3045876"/>
            <a:ext cx="756000" cy="756000"/>
          </a:xfrm>
          <a:prstGeom prst="donut">
            <a:avLst>
              <a:gd name="adj" fmla="val 2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Forma libre 5"/>
          <p:cNvSpPr/>
          <p:nvPr/>
        </p:nvSpPr>
        <p:spPr>
          <a:xfrm rot="17700000">
            <a:off x="-63201" y="1323584"/>
            <a:ext cx="2630624" cy="696765"/>
          </a:xfrm>
          <a:custGeom>
            <a:avLst/>
            <a:gdLst>
              <a:gd name="connsiteX0" fmla="*/ 0 w 1445803"/>
              <a:gd name="connsiteY0" fmla="*/ 0 h 696765"/>
              <a:gd name="connsiteX1" fmla="*/ 1445803 w 1445803"/>
              <a:gd name="connsiteY1" fmla="*/ 0 h 696765"/>
              <a:gd name="connsiteX2" fmla="*/ 1445803 w 1445803"/>
              <a:gd name="connsiteY2" fmla="*/ 696765 h 696765"/>
              <a:gd name="connsiteX3" fmla="*/ 0 w 1445803"/>
              <a:gd name="connsiteY3" fmla="*/ 696765 h 696765"/>
              <a:gd name="connsiteX4" fmla="*/ 0 w 1445803"/>
              <a:gd name="connsiteY4" fmla="*/ 0 h 696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803" h="696765">
                <a:moveTo>
                  <a:pt x="0" y="0"/>
                </a:moveTo>
                <a:lnTo>
                  <a:pt x="1445803" y="0"/>
                </a:lnTo>
                <a:lnTo>
                  <a:pt x="1445803" y="696765"/>
                </a:lnTo>
                <a:lnTo>
                  <a:pt x="0" y="696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59" tIns="0" rIns="0" bIns="-1" numCol="1" spcCol="1270" anchor="ctr" anchorCtr="0">
            <a:noAutofit/>
          </a:bodyPr>
          <a:lstStyle/>
          <a:p>
            <a:pPr lvl="0" algn="l" defTabSz="622300">
              <a:spcBef>
                <a:spcPct val="0"/>
              </a:spcBef>
            </a:pPr>
            <a:r>
              <a:rPr lang="es-EC" b="1" kern="1200" dirty="0" smtClean="0"/>
              <a:t>Período Precursor XIX </a:t>
            </a:r>
          </a:p>
        </p:txBody>
      </p:sp>
      <p:sp>
        <p:nvSpPr>
          <p:cNvPr id="12" name="Rectángulo 11"/>
          <p:cNvSpPr/>
          <p:nvPr/>
        </p:nvSpPr>
        <p:spPr>
          <a:xfrm rot="17700000">
            <a:off x="2016716" y="2404334"/>
            <a:ext cx="1250687" cy="60303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" name="Grupo 1"/>
          <p:cNvGrpSpPr/>
          <p:nvPr/>
        </p:nvGrpSpPr>
        <p:grpSpPr>
          <a:xfrm>
            <a:off x="1009066" y="990967"/>
            <a:ext cx="1639316" cy="2612955"/>
            <a:chOff x="1009066" y="990967"/>
            <a:chExt cx="1639316" cy="2612955"/>
          </a:xfrm>
        </p:grpSpPr>
        <p:sp>
          <p:nvSpPr>
            <p:cNvPr id="7" name="Elipse 6"/>
            <p:cNvSpPr/>
            <p:nvPr/>
          </p:nvSpPr>
          <p:spPr>
            <a:xfrm>
              <a:off x="1009066" y="3243922"/>
              <a:ext cx="360000" cy="360000"/>
            </a:xfrm>
            <a:prstGeom prst="ellips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orma libre 7"/>
            <p:cNvSpPr/>
            <p:nvPr/>
          </p:nvSpPr>
          <p:spPr>
            <a:xfrm rot="17700000">
              <a:off x="735670" y="1724581"/>
              <a:ext cx="2070261" cy="603034"/>
            </a:xfrm>
            <a:custGeom>
              <a:avLst/>
              <a:gdLst>
                <a:gd name="connsiteX0" fmla="*/ 0 w 1250687"/>
                <a:gd name="connsiteY0" fmla="*/ 0 h 603034"/>
                <a:gd name="connsiteX1" fmla="*/ 1250687 w 1250687"/>
                <a:gd name="connsiteY1" fmla="*/ 0 h 603034"/>
                <a:gd name="connsiteX2" fmla="*/ 1250687 w 1250687"/>
                <a:gd name="connsiteY2" fmla="*/ 603034 h 603034"/>
                <a:gd name="connsiteX3" fmla="*/ 0 w 1250687"/>
                <a:gd name="connsiteY3" fmla="*/ 603034 h 603034"/>
                <a:gd name="connsiteX4" fmla="*/ 0 w 1250687"/>
                <a:gd name="connsiteY4" fmla="*/ 0 h 60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0687" h="603034">
                  <a:moveTo>
                    <a:pt x="0" y="0"/>
                  </a:moveTo>
                  <a:lnTo>
                    <a:pt x="1250687" y="0"/>
                  </a:lnTo>
                  <a:lnTo>
                    <a:pt x="1250687" y="603034"/>
                  </a:lnTo>
                  <a:lnTo>
                    <a:pt x="0" y="6030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35560" bIns="-1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400" kern="1200" dirty="0" smtClean="0"/>
                <a:t>Medios de la comunicación</a:t>
              </a:r>
              <a:endParaRPr lang="es-EC" sz="1400" kern="1200" dirty="0"/>
            </a:p>
          </p:txBody>
        </p:sp>
        <p:sp>
          <p:nvSpPr>
            <p:cNvPr id="13" name="Elipse 12"/>
            <p:cNvSpPr/>
            <p:nvPr/>
          </p:nvSpPr>
          <p:spPr>
            <a:xfrm>
              <a:off x="1513122" y="3243922"/>
              <a:ext cx="360000" cy="360000"/>
            </a:xfrm>
            <a:prstGeom prst="ellips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-33333"/>
                <a:alphaOff val="0"/>
              </a:schemeClr>
            </a:fillRef>
            <a:effectRef idx="2">
              <a:schemeClr val="accent3">
                <a:hueOff val="0"/>
                <a:satOff val="0"/>
                <a:lumOff val="-3333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orma libre 13"/>
            <p:cNvSpPr/>
            <p:nvPr/>
          </p:nvSpPr>
          <p:spPr>
            <a:xfrm rot="17700000">
              <a:off x="1311734" y="1724581"/>
              <a:ext cx="2070261" cy="603034"/>
            </a:xfrm>
            <a:custGeom>
              <a:avLst/>
              <a:gdLst>
                <a:gd name="connsiteX0" fmla="*/ 0 w 1250687"/>
                <a:gd name="connsiteY0" fmla="*/ 0 h 603034"/>
                <a:gd name="connsiteX1" fmla="*/ 1250687 w 1250687"/>
                <a:gd name="connsiteY1" fmla="*/ 0 h 603034"/>
                <a:gd name="connsiteX2" fmla="*/ 1250687 w 1250687"/>
                <a:gd name="connsiteY2" fmla="*/ 603034 h 603034"/>
                <a:gd name="connsiteX3" fmla="*/ 0 w 1250687"/>
                <a:gd name="connsiteY3" fmla="*/ 603034 h 603034"/>
                <a:gd name="connsiteX4" fmla="*/ 0 w 1250687"/>
                <a:gd name="connsiteY4" fmla="*/ 0 h 60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0687" h="603034">
                  <a:moveTo>
                    <a:pt x="0" y="0"/>
                  </a:moveTo>
                  <a:lnTo>
                    <a:pt x="1250687" y="0"/>
                  </a:lnTo>
                  <a:lnTo>
                    <a:pt x="1250687" y="603034"/>
                  </a:lnTo>
                  <a:lnTo>
                    <a:pt x="0" y="6030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35560" bIns="-1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400" kern="1200" dirty="0" smtClean="0"/>
                <a:t>Marcas</a:t>
              </a:r>
              <a:endParaRPr lang="es-EC" sz="1400" kern="1200" dirty="0"/>
            </a:p>
          </p:txBody>
        </p:sp>
      </p:grpSp>
      <p:sp>
        <p:nvSpPr>
          <p:cNvPr id="15" name="Rectángulo 14"/>
          <p:cNvSpPr/>
          <p:nvPr/>
        </p:nvSpPr>
        <p:spPr>
          <a:xfrm rot="17700000">
            <a:off x="2773556" y="2447557"/>
            <a:ext cx="1250687" cy="60303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Anillo 15"/>
          <p:cNvSpPr/>
          <p:nvPr/>
        </p:nvSpPr>
        <p:spPr>
          <a:xfrm>
            <a:off x="1979712" y="3045876"/>
            <a:ext cx="756000" cy="756000"/>
          </a:xfrm>
          <a:prstGeom prst="donut">
            <a:avLst>
              <a:gd name="adj" fmla="val 2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Forma libre 16"/>
          <p:cNvSpPr/>
          <p:nvPr/>
        </p:nvSpPr>
        <p:spPr>
          <a:xfrm rot="17700000">
            <a:off x="2068505" y="1679969"/>
            <a:ext cx="2182176" cy="696765"/>
          </a:xfrm>
          <a:custGeom>
            <a:avLst/>
            <a:gdLst>
              <a:gd name="connsiteX0" fmla="*/ 0 w 1445803"/>
              <a:gd name="connsiteY0" fmla="*/ 0 h 696765"/>
              <a:gd name="connsiteX1" fmla="*/ 1445803 w 1445803"/>
              <a:gd name="connsiteY1" fmla="*/ 0 h 696765"/>
              <a:gd name="connsiteX2" fmla="*/ 1445803 w 1445803"/>
              <a:gd name="connsiteY2" fmla="*/ 696765 h 696765"/>
              <a:gd name="connsiteX3" fmla="*/ 0 w 1445803"/>
              <a:gd name="connsiteY3" fmla="*/ 696765 h 696765"/>
              <a:gd name="connsiteX4" fmla="*/ 0 w 1445803"/>
              <a:gd name="connsiteY4" fmla="*/ 0 h 696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803" h="696765">
                <a:moveTo>
                  <a:pt x="0" y="0"/>
                </a:moveTo>
                <a:lnTo>
                  <a:pt x="1445803" y="0"/>
                </a:lnTo>
                <a:lnTo>
                  <a:pt x="1445803" y="696765"/>
                </a:lnTo>
                <a:lnTo>
                  <a:pt x="0" y="696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59" tIns="0" rIns="0" bIns="-1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b="1" dirty="0" smtClean="0"/>
              <a:t>Período de Identificación XX</a:t>
            </a:r>
            <a:endParaRPr lang="es-EC" b="1" dirty="0"/>
          </a:p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C" b="1" kern="1200" dirty="0"/>
          </a:p>
        </p:txBody>
      </p:sp>
      <p:sp>
        <p:nvSpPr>
          <p:cNvPr id="20" name="Elipse 19"/>
          <p:cNvSpPr/>
          <p:nvPr/>
        </p:nvSpPr>
        <p:spPr>
          <a:xfrm>
            <a:off x="2967998" y="3272429"/>
            <a:ext cx="360000" cy="360000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50000"/>
              <a:alphaOff val="0"/>
            </a:schemeClr>
          </a:fillRef>
          <a:effectRef idx="2">
            <a:schemeClr val="accent3">
              <a:hueOff val="0"/>
              <a:satOff val="0"/>
              <a:lumOff val="-5000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Forma libre 20"/>
          <p:cNvSpPr/>
          <p:nvPr/>
        </p:nvSpPr>
        <p:spPr>
          <a:xfrm rot="17700000">
            <a:off x="5117632" y="4084174"/>
            <a:ext cx="1250687" cy="603034"/>
          </a:xfrm>
          <a:custGeom>
            <a:avLst/>
            <a:gdLst>
              <a:gd name="connsiteX0" fmla="*/ 0 w 1250687"/>
              <a:gd name="connsiteY0" fmla="*/ 0 h 603034"/>
              <a:gd name="connsiteX1" fmla="*/ 1250687 w 1250687"/>
              <a:gd name="connsiteY1" fmla="*/ 0 h 603034"/>
              <a:gd name="connsiteX2" fmla="*/ 1250687 w 1250687"/>
              <a:gd name="connsiteY2" fmla="*/ 603034 h 603034"/>
              <a:gd name="connsiteX3" fmla="*/ 0 w 1250687"/>
              <a:gd name="connsiteY3" fmla="*/ 603034 h 603034"/>
              <a:gd name="connsiteX4" fmla="*/ 0 w 1250687"/>
              <a:gd name="connsiteY4" fmla="*/ 0 h 60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687" h="603034">
                <a:moveTo>
                  <a:pt x="0" y="0"/>
                </a:moveTo>
                <a:lnTo>
                  <a:pt x="1250687" y="0"/>
                </a:lnTo>
                <a:lnTo>
                  <a:pt x="1250687" y="603034"/>
                </a:lnTo>
                <a:lnTo>
                  <a:pt x="0" y="60303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35560" bIns="-1" numCol="1" spcCol="1270" anchor="ctr" anchorCtr="0">
            <a:noAutofit/>
          </a:bodyPr>
          <a:lstStyle/>
          <a:p>
            <a:pPr lvl="0" algn="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C" sz="1400" kern="1200" dirty="0"/>
          </a:p>
        </p:txBody>
      </p:sp>
      <p:sp>
        <p:nvSpPr>
          <p:cNvPr id="22" name="Forma libre 21"/>
          <p:cNvSpPr/>
          <p:nvPr/>
        </p:nvSpPr>
        <p:spPr>
          <a:xfrm rot="17700000">
            <a:off x="2709934" y="1863431"/>
            <a:ext cx="2334859" cy="603034"/>
          </a:xfrm>
          <a:custGeom>
            <a:avLst/>
            <a:gdLst>
              <a:gd name="connsiteX0" fmla="*/ 0 w 1250687"/>
              <a:gd name="connsiteY0" fmla="*/ 0 h 603034"/>
              <a:gd name="connsiteX1" fmla="*/ 1250687 w 1250687"/>
              <a:gd name="connsiteY1" fmla="*/ 0 h 603034"/>
              <a:gd name="connsiteX2" fmla="*/ 1250687 w 1250687"/>
              <a:gd name="connsiteY2" fmla="*/ 603034 h 603034"/>
              <a:gd name="connsiteX3" fmla="*/ 0 w 1250687"/>
              <a:gd name="connsiteY3" fmla="*/ 603034 h 603034"/>
              <a:gd name="connsiteX4" fmla="*/ 0 w 1250687"/>
              <a:gd name="connsiteY4" fmla="*/ 0 h 60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687" h="603034">
                <a:moveTo>
                  <a:pt x="0" y="0"/>
                </a:moveTo>
                <a:lnTo>
                  <a:pt x="1250687" y="0"/>
                </a:lnTo>
                <a:lnTo>
                  <a:pt x="1250687" y="603034"/>
                </a:lnTo>
                <a:lnTo>
                  <a:pt x="0" y="60303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79" tIns="0" rIns="0" bIns="-1" numCol="1" spcCol="1270" anchor="t" anchorCtr="0">
            <a:noAutofit/>
          </a:bodyPr>
          <a:lstStyle/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Vinculado con la economía y distribución </a:t>
            </a:r>
            <a:endParaRPr lang="es-EC" sz="1400" kern="1200" dirty="0"/>
          </a:p>
        </p:txBody>
      </p:sp>
      <p:sp>
        <p:nvSpPr>
          <p:cNvPr id="29" name="Elipse 28"/>
          <p:cNvSpPr/>
          <p:nvPr/>
        </p:nvSpPr>
        <p:spPr>
          <a:xfrm>
            <a:off x="3583191" y="3287182"/>
            <a:ext cx="360000" cy="360000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100000"/>
              <a:alphaOff val="0"/>
            </a:schemeClr>
          </a:fillRef>
          <a:effectRef idx="2">
            <a:schemeClr val="accent3">
              <a:hueOff val="0"/>
              <a:satOff val="0"/>
              <a:lumOff val="-10000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Forma libre 29"/>
          <p:cNvSpPr/>
          <p:nvPr/>
        </p:nvSpPr>
        <p:spPr>
          <a:xfrm rot="17700000">
            <a:off x="2794655" y="4136550"/>
            <a:ext cx="1366266" cy="603034"/>
          </a:xfrm>
          <a:custGeom>
            <a:avLst/>
            <a:gdLst>
              <a:gd name="connsiteX0" fmla="*/ 0 w 1250687"/>
              <a:gd name="connsiteY0" fmla="*/ 0 h 603034"/>
              <a:gd name="connsiteX1" fmla="*/ 1250687 w 1250687"/>
              <a:gd name="connsiteY1" fmla="*/ 0 h 603034"/>
              <a:gd name="connsiteX2" fmla="*/ 1250687 w 1250687"/>
              <a:gd name="connsiteY2" fmla="*/ 603034 h 603034"/>
              <a:gd name="connsiteX3" fmla="*/ 0 w 1250687"/>
              <a:gd name="connsiteY3" fmla="*/ 603034 h 603034"/>
              <a:gd name="connsiteX4" fmla="*/ 0 w 1250687"/>
              <a:gd name="connsiteY4" fmla="*/ 0 h 60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687" h="603034">
                <a:moveTo>
                  <a:pt x="0" y="0"/>
                </a:moveTo>
                <a:lnTo>
                  <a:pt x="1250687" y="0"/>
                </a:lnTo>
                <a:lnTo>
                  <a:pt x="1250687" y="603034"/>
                </a:lnTo>
                <a:lnTo>
                  <a:pt x="0" y="60303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35560" bIns="-1" numCol="1" spcCol="1270" anchor="ctr" anchorCtr="0">
            <a:noAutofit/>
          </a:bodyPr>
          <a:lstStyle/>
          <a:p>
            <a:pPr lvl="0" algn="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Lewis Weld 1917</a:t>
            </a:r>
            <a:endParaRPr lang="es-EC" sz="1600" kern="1200" dirty="0"/>
          </a:p>
        </p:txBody>
      </p:sp>
      <p:sp>
        <p:nvSpPr>
          <p:cNvPr id="31" name="Forma libre 30"/>
          <p:cNvSpPr/>
          <p:nvPr/>
        </p:nvSpPr>
        <p:spPr>
          <a:xfrm rot="17700000">
            <a:off x="3382610" y="1894642"/>
            <a:ext cx="2245067" cy="689683"/>
          </a:xfrm>
          <a:custGeom>
            <a:avLst/>
            <a:gdLst>
              <a:gd name="connsiteX0" fmla="*/ 0 w 1250687"/>
              <a:gd name="connsiteY0" fmla="*/ 0 h 603034"/>
              <a:gd name="connsiteX1" fmla="*/ 1250687 w 1250687"/>
              <a:gd name="connsiteY1" fmla="*/ 0 h 603034"/>
              <a:gd name="connsiteX2" fmla="*/ 1250687 w 1250687"/>
              <a:gd name="connsiteY2" fmla="*/ 603034 h 603034"/>
              <a:gd name="connsiteX3" fmla="*/ 0 w 1250687"/>
              <a:gd name="connsiteY3" fmla="*/ 603034 h 603034"/>
              <a:gd name="connsiteX4" fmla="*/ 0 w 1250687"/>
              <a:gd name="connsiteY4" fmla="*/ 0 h 60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687" h="603034">
                <a:moveTo>
                  <a:pt x="0" y="0"/>
                </a:moveTo>
                <a:lnTo>
                  <a:pt x="1250687" y="0"/>
                </a:lnTo>
                <a:lnTo>
                  <a:pt x="1250687" y="603034"/>
                </a:lnTo>
                <a:lnTo>
                  <a:pt x="0" y="60303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79" tIns="0" rIns="0" bIns="-1" numCol="1" spcCol="1270" anchor="t" anchorCtr="0">
            <a:noAutofit/>
          </a:bodyPr>
          <a:lstStyle/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dirty="0" smtClean="0"/>
              <a:t>Forma en que el producto se vende </a:t>
            </a:r>
          </a:p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C" sz="1400" kern="1200" dirty="0"/>
          </a:p>
        </p:txBody>
      </p:sp>
      <p:sp>
        <p:nvSpPr>
          <p:cNvPr id="32" name="Anillo 31"/>
          <p:cNvSpPr/>
          <p:nvPr/>
        </p:nvSpPr>
        <p:spPr>
          <a:xfrm>
            <a:off x="4211960" y="3045876"/>
            <a:ext cx="756000" cy="756000"/>
          </a:xfrm>
          <a:prstGeom prst="donut">
            <a:avLst>
              <a:gd name="adj" fmla="val 2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Forma libre 32"/>
          <p:cNvSpPr/>
          <p:nvPr/>
        </p:nvSpPr>
        <p:spPr>
          <a:xfrm rot="17700000">
            <a:off x="4285507" y="1784123"/>
            <a:ext cx="1801756" cy="696765"/>
          </a:xfrm>
          <a:custGeom>
            <a:avLst/>
            <a:gdLst>
              <a:gd name="connsiteX0" fmla="*/ 0 w 1445803"/>
              <a:gd name="connsiteY0" fmla="*/ 0 h 696765"/>
              <a:gd name="connsiteX1" fmla="*/ 1445803 w 1445803"/>
              <a:gd name="connsiteY1" fmla="*/ 0 h 696765"/>
              <a:gd name="connsiteX2" fmla="*/ 1445803 w 1445803"/>
              <a:gd name="connsiteY2" fmla="*/ 696765 h 696765"/>
              <a:gd name="connsiteX3" fmla="*/ 0 w 1445803"/>
              <a:gd name="connsiteY3" fmla="*/ 696765 h 696765"/>
              <a:gd name="connsiteX4" fmla="*/ 0 w 1445803"/>
              <a:gd name="connsiteY4" fmla="*/ 0 h 696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803" h="696765">
                <a:moveTo>
                  <a:pt x="0" y="0"/>
                </a:moveTo>
                <a:lnTo>
                  <a:pt x="1445803" y="0"/>
                </a:lnTo>
                <a:lnTo>
                  <a:pt x="1445803" y="696765"/>
                </a:lnTo>
                <a:lnTo>
                  <a:pt x="0" y="696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59" tIns="0" rIns="0" bIns="-1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b="1" kern="1200" dirty="0" smtClean="0"/>
              <a:t>Período Funcionalista</a:t>
            </a:r>
            <a:endParaRPr lang="es-EC" b="1" kern="1200" dirty="0"/>
          </a:p>
        </p:txBody>
      </p:sp>
      <p:sp>
        <p:nvSpPr>
          <p:cNvPr id="34" name="Forma libre 33"/>
          <p:cNvSpPr/>
          <p:nvPr/>
        </p:nvSpPr>
        <p:spPr>
          <a:xfrm rot="17700000">
            <a:off x="4349555" y="4090234"/>
            <a:ext cx="1316765" cy="634895"/>
          </a:xfrm>
          <a:custGeom>
            <a:avLst/>
            <a:gdLst>
              <a:gd name="connsiteX0" fmla="*/ 0 w 1316765"/>
              <a:gd name="connsiteY0" fmla="*/ 0 h 634895"/>
              <a:gd name="connsiteX1" fmla="*/ 1316765 w 1316765"/>
              <a:gd name="connsiteY1" fmla="*/ 0 h 634895"/>
              <a:gd name="connsiteX2" fmla="*/ 1316765 w 1316765"/>
              <a:gd name="connsiteY2" fmla="*/ 634895 h 634895"/>
              <a:gd name="connsiteX3" fmla="*/ 0 w 1316765"/>
              <a:gd name="connsiteY3" fmla="*/ 634895 h 634895"/>
              <a:gd name="connsiteX4" fmla="*/ 0 w 1316765"/>
              <a:gd name="connsiteY4" fmla="*/ 0 h 6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6765" h="634895">
                <a:moveTo>
                  <a:pt x="0" y="0"/>
                </a:moveTo>
                <a:lnTo>
                  <a:pt x="1316765" y="0"/>
                </a:lnTo>
                <a:lnTo>
                  <a:pt x="1316765" y="634895"/>
                </a:lnTo>
                <a:lnTo>
                  <a:pt x="0" y="6348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33020" bIns="-1" numCol="1" spcCol="1270" anchor="ctr" anchorCtr="0">
            <a:noAutofit/>
          </a:bodyPr>
          <a:lstStyle/>
          <a:p>
            <a:pPr lvl="0" algn="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Fred Clark 1925</a:t>
            </a:r>
            <a:endParaRPr lang="es-EC" sz="1600" kern="1200" dirty="0"/>
          </a:p>
        </p:txBody>
      </p:sp>
      <p:sp>
        <p:nvSpPr>
          <p:cNvPr id="35" name="Forma libre 34"/>
          <p:cNvSpPr/>
          <p:nvPr/>
        </p:nvSpPr>
        <p:spPr>
          <a:xfrm rot="17700000">
            <a:off x="4693891" y="1672415"/>
            <a:ext cx="3022991" cy="388609"/>
          </a:xfrm>
          <a:custGeom>
            <a:avLst/>
            <a:gdLst>
              <a:gd name="connsiteX0" fmla="*/ 0 w 1316765"/>
              <a:gd name="connsiteY0" fmla="*/ 0 h 634895"/>
              <a:gd name="connsiteX1" fmla="*/ 1316765 w 1316765"/>
              <a:gd name="connsiteY1" fmla="*/ 0 h 634895"/>
              <a:gd name="connsiteX2" fmla="*/ 1316765 w 1316765"/>
              <a:gd name="connsiteY2" fmla="*/ 634895 h 634895"/>
              <a:gd name="connsiteX3" fmla="*/ 0 w 1316765"/>
              <a:gd name="connsiteY3" fmla="*/ 634895 h 634895"/>
              <a:gd name="connsiteX4" fmla="*/ 0 w 1316765"/>
              <a:gd name="connsiteY4" fmla="*/ 0 h 6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6765" h="634895">
                <a:moveTo>
                  <a:pt x="0" y="0"/>
                </a:moveTo>
                <a:lnTo>
                  <a:pt x="1316765" y="0"/>
                </a:lnTo>
                <a:lnTo>
                  <a:pt x="1316765" y="634895"/>
                </a:lnTo>
                <a:lnTo>
                  <a:pt x="0" y="6348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79" tIns="0" rIns="0" bIns="-1" numCol="1" spcCol="1270" anchor="t" anchorCtr="0">
            <a:noAutofit/>
          </a:bodyPr>
          <a:lstStyle/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Venta</a:t>
            </a:r>
            <a:endParaRPr lang="es-EC" sz="1400" kern="1200" dirty="0"/>
          </a:p>
        </p:txBody>
      </p:sp>
      <p:sp>
        <p:nvSpPr>
          <p:cNvPr id="36" name="Elipse 35"/>
          <p:cNvSpPr/>
          <p:nvPr/>
        </p:nvSpPr>
        <p:spPr>
          <a:xfrm>
            <a:off x="5259276" y="3302620"/>
            <a:ext cx="360000" cy="360000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50000"/>
              <a:alphaOff val="0"/>
            </a:schemeClr>
          </a:fillRef>
          <a:effectRef idx="2">
            <a:schemeClr val="accent3">
              <a:hueOff val="0"/>
              <a:satOff val="0"/>
              <a:lumOff val="-5000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Elipse 38"/>
          <p:cNvSpPr/>
          <p:nvPr/>
        </p:nvSpPr>
        <p:spPr>
          <a:xfrm>
            <a:off x="5851365" y="3291375"/>
            <a:ext cx="360000" cy="360000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66667"/>
              <a:alphaOff val="0"/>
            </a:schemeClr>
          </a:fillRef>
          <a:effectRef idx="2">
            <a:schemeClr val="accent3">
              <a:hueOff val="0"/>
              <a:satOff val="0"/>
              <a:lumOff val="-66667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Forma libre 40"/>
          <p:cNvSpPr/>
          <p:nvPr/>
        </p:nvSpPr>
        <p:spPr>
          <a:xfrm rot="17700000">
            <a:off x="4736980" y="4253936"/>
            <a:ext cx="1672259" cy="634895"/>
          </a:xfrm>
          <a:custGeom>
            <a:avLst/>
            <a:gdLst>
              <a:gd name="connsiteX0" fmla="*/ 0 w 1316765"/>
              <a:gd name="connsiteY0" fmla="*/ 0 h 634895"/>
              <a:gd name="connsiteX1" fmla="*/ 1316765 w 1316765"/>
              <a:gd name="connsiteY1" fmla="*/ 0 h 634895"/>
              <a:gd name="connsiteX2" fmla="*/ 1316765 w 1316765"/>
              <a:gd name="connsiteY2" fmla="*/ 634895 h 634895"/>
              <a:gd name="connsiteX3" fmla="*/ 0 w 1316765"/>
              <a:gd name="connsiteY3" fmla="*/ 634895 h 634895"/>
              <a:gd name="connsiteX4" fmla="*/ 0 w 1316765"/>
              <a:gd name="connsiteY4" fmla="*/ 0 h 6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6765" h="634895">
                <a:moveTo>
                  <a:pt x="0" y="0"/>
                </a:moveTo>
                <a:lnTo>
                  <a:pt x="1316765" y="0"/>
                </a:lnTo>
                <a:lnTo>
                  <a:pt x="1316765" y="634895"/>
                </a:lnTo>
                <a:lnTo>
                  <a:pt x="0" y="6348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33020" bIns="-1" numCol="1" spcCol="1270" anchor="ctr" anchorCtr="0">
            <a:noAutofit/>
          </a:bodyPr>
          <a:lstStyle/>
          <a:p>
            <a:pPr lvl="0" algn="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Paul Converse 1945</a:t>
            </a:r>
            <a:endParaRPr lang="es-EC" sz="1600" kern="1200" dirty="0"/>
          </a:p>
        </p:txBody>
      </p:sp>
      <p:sp>
        <p:nvSpPr>
          <p:cNvPr id="42" name="Forma libre 41"/>
          <p:cNvSpPr/>
          <p:nvPr/>
        </p:nvSpPr>
        <p:spPr>
          <a:xfrm rot="17700000">
            <a:off x="5437145" y="1535505"/>
            <a:ext cx="3022991" cy="634895"/>
          </a:xfrm>
          <a:custGeom>
            <a:avLst/>
            <a:gdLst>
              <a:gd name="connsiteX0" fmla="*/ 0 w 1316765"/>
              <a:gd name="connsiteY0" fmla="*/ 0 h 634895"/>
              <a:gd name="connsiteX1" fmla="*/ 1316765 w 1316765"/>
              <a:gd name="connsiteY1" fmla="*/ 0 h 634895"/>
              <a:gd name="connsiteX2" fmla="*/ 1316765 w 1316765"/>
              <a:gd name="connsiteY2" fmla="*/ 634895 h 634895"/>
              <a:gd name="connsiteX3" fmla="*/ 0 w 1316765"/>
              <a:gd name="connsiteY3" fmla="*/ 634895 h 634895"/>
              <a:gd name="connsiteX4" fmla="*/ 0 w 1316765"/>
              <a:gd name="connsiteY4" fmla="*/ 0 h 6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6765" h="634895">
                <a:moveTo>
                  <a:pt x="0" y="0"/>
                </a:moveTo>
                <a:lnTo>
                  <a:pt x="1316765" y="0"/>
                </a:lnTo>
                <a:lnTo>
                  <a:pt x="1316765" y="634895"/>
                </a:lnTo>
                <a:lnTo>
                  <a:pt x="0" y="6348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79" tIns="0" rIns="0" bIns="-1" numCol="1" spcCol="1270" anchor="t" anchorCtr="0">
            <a:noAutofit/>
          </a:bodyPr>
          <a:lstStyle/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Ciencia</a:t>
            </a:r>
            <a:endParaRPr lang="es-EC" sz="1400" kern="1200" dirty="0"/>
          </a:p>
        </p:txBody>
      </p:sp>
      <p:sp>
        <p:nvSpPr>
          <p:cNvPr id="43" name="Anillo 42"/>
          <p:cNvSpPr/>
          <p:nvPr/>
        </p:nvSpPr>
        <p:spPr>
          <a:xfrm>
            <a:off x="6444208" y="3075525"/>
            <a:ext cx="756000" cy="756000"/>
          </a:xfrm>
          <a:prstGeom prst="donut">
            <a:avLst>
              <a:gd name="adj" fmla="val 2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Forma libre 43"/>
          <p:cNvSpPr/>
          <p:nvPr/>
        </p:nvSpPr>
        <p:spPr>
          <a:xfrm rot="17700000">
            <a:off x="6321664" y="1677447"/>
            <a:ext cx="2075894" cy="696765"/>
          </a:xfrm>
          <a:custGeom>
            <a:avLst/>
            <a:gdLst>
              <a:gd name="connsiteX0" fmla="*/ 0 w 1445803"/>
              <a:gd name="connsiteY0" fmla="*/ 0 h 696765"/>
              <a:gd name="connsiteX1" fmla="*/ 1445803 w 1445803"/>
              <a:gd name="connsiteY1" fmla="*/ 0 h 696765"/>
              <a:gd name="connsiteX2" fmla="*/ 1445803 w 1445803"/>
              <a:gd name="connsiteY2" fmla="*/ 696765 h 696765"/>
              <a:gd name="connsiteX3" fmla="*/ 0 w 1445803"/>
              <a:gd name="connsiteY3" fmla="*/ 696765 h 696765"/>
              <a:gd name="connsiteX4" fmla="*/ 0 w 1445803"/>
              <a:gd name="connsiteY4" fmla="*/ 0 h 696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803" h="696765">
                <a:moveTo>
                  <a:pt x="0" y="0"/>
                </a:moveTo>
                <a:lnTo>
                  <a:pt x="1445803" y="0"/>
                </a:lnTo>
                <a:lnTo>
                  <a:pt x="1445803" y="696765"/>
                </a:lnTo>
                <a:lnTo>
                  <a:pt x="0" y="696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59" tIns="0" rIns="0" bIns="-1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b="1" kern="1200" dirty="0" smtClean="0"/>
              <a:t>Período             Pre conceptual</a:t>
            </a:r>
            <a:endParaRPr lang="es-EC" b="1" kern="1200" dirty="0"/>
          </a:p>
        </p:txBody>
      </p:sp>
      <p:sp>
        <p:nvSpPr>
          <p:cNvPr id="45" name="Forma libre 44"/>
          <p:cNvSpPr/>
          <p:nvPr/>
        </p:nvSpPr>
        <p:spPr>
          <a:xfrm rot="17700000">
            <a:off x="6357076" y="4303995"/>
            <a:ext cx="1672258" cy="634895"/>
          </a:xfrm>
          <a:custGeom>
            <a:avLst/>
            <a:gdLst>
              <a:gd name="connsiteX0" fmla="*/ 0 w 1316765"/>
              <a:gd name="connsiteY0" fmla="*/ 0 h 634895"/>
              <a:gd name="connsiteX1" fmla="*/ 1316765 w 1316765"/>
              <a:gd name="connsiteY1" fmla="*/ 0 h 634895"/>
              <a:gd name="connsiteX2" fmla="*/ 1316765 w 1316765"/>
              <a:gd name="connsiteY2" fmla="*/ 634895 h 634895"/>
              <a:gd name="connsiteX3" fmla="*/ 0 w 1316765"/>
              <a:gd name="connsiteY3" fmla="*/ 634895 h 634895"/>
              <a:gd name="connsiteX4" fmla="*/ 0 w 1316765"/>
              <a:gd name="connsiteY4" fmla="*/ 0 h 6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6765" h="634895">
                <a:moveTo>
                  <a:pt x="0" y="0"/>
                </a:moveTo>
                <a:lnTo>
                  <a:pt x="1316765" y="0"/>
                </a:lnTo>
                <a:lnTo>
                  <a:pt x="1316765" y="634895"/>
                </a:lnTo>
                <a:lnTo>
                  <a:pt x="0" y="6348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33020" bIns="-1" numCol="1" spcCol="1270" anchor="ctr" anchorCtr="0">
            <a:noAutofit/>
          </a:bodyPr>
          <a:lstStyle/>
          <a:p>
            <a:pPr lvl="0" algn="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err="1" smtClean="0"/>
              <a:t>Alderson</a:t>
            </a:r>
            <a:r>
              <a:rPr lang="es-EC" sz="1600" kern="1200" dirty="0" smtClean="0"/>
              <a:t> y Cox 1950</a:t>
            </a:r>
            <a:endParaRPr lang="es-EC" sz="1600" kern="1200" dirty="0"/>
          </a:p>
        </p:txBody>
      </p:sp>
      <p:sp>
        <p:nvSpPr>
          <p:cNvPr id="46" name="Forma libre 45"/>
          <p:cNvSpPr/>
          <p:nvPr/>
        </p:nvSpPr>
        <p:spPr>
          <a:xfrm rot="17700000">
            <a:off x="7172826" y="1871483"/>
            <a:ext cx="2259049" cy="634895"/>
          </a:xfrm>
          <a:custGeom>
            <a:avLst/>
            <a:gdLst>
              <a:gd name="connsiteX0" fmla="*/ 0 w 1316765"/>
              <a:gd name="connsiteY0" fmla="*/ 0 h 634895"/>
              <a:gd name="connsiteX1" fmla="*/ 1316765 w 1316765"/>
              <a:gd name="connsiteY1" fmla="*/ 0 h 634895"/>
              <a:gd name="connsiteX2" fmla="*/ 1316765 w 1316765"/>
              <a:gd name="connsiteY2" fmla="*/ 634895 h 634895"/>
              <a:gd name="connsiteX3" fmla="*/ 0 w 1316765"/>
              <a:gd name="connsiteY3" fmla="*/ 634895 h 634895"/>
              <a:gd name="connsiteX4" fmla="*/ 0 w 1316765"/>
              <a:gd name="connsiteY4" fmla="*/ 0 h 6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6765" h="634895">
                <a:moveTo>
                  <a:pt x="0" y="0"/>
                </a:moveTo>
                <a:lnTo>
                  <a:pt x="1316765" y="0"/>
                </a:lnTo>
                <a:lnTo>
                  <a:pt x="1316765" y="634895"/>
                </a:lnTo>
                <a:lnTo>
                  <a:pt x="0" y="6348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79" tIns="0" rIns="0" bIns="-1" numCol="1" spcCol="1270" anchor="t" anchorCtr="0">
            <a:noAutofit/>
          </a:bodyPr>
          <a:lstStyle/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dirty="0"/>
              <a:t>P</a:t>
            </a:r>
            <a:r>
              <a:rPr lang="es-EC" sz="1400" kern="1200" dirty="0" smtClean="0"/>
              <a:t>olítica, psicología, sociología </a:t>
            </a:r>
            <a:endParaRPr lang="es-EC" sz="1400" kern="1200" dirty="0"/>
          </a:p>
        </p:txBody>
      </p:sp>
      <p:sp>
        <p:nvSpPr>
          <p:cNvPr id="47" name="Forma libre 46"/>
          <p:cNvSpPr/>
          <p:nvPr/>
        </p:nvSpPr>
        <p:spPr>
          <a:xfrm rot="17700000">
            <a:off x="6807867" y="4452233"/>
            <a:ext cx="2083203" cy="634895"/>
          </a:xfrm>
          <a:custGeom>
            <a:avLst/>
            <a:gdLst>
              <a:gd name="connsiteX0" fmla="*/ 0 w 1316765"/>
              <a:gd name="connsiteY0" fmla="*/ 0 h 634895"/>
              <a:gd name="connsiteX1" fmla="*/ 1316765 w 1316765"/>
              <a:gd name="connsiteY1" fmla="*/ 0 h 634895"/>
              <a:gd name="connsiteX2" fmla="*/ 1316765 w 1316765"/>
              <a:gd name="connsiteY2" fmla="*/ 634895 h 634895"/>
              <a:gd name="connsiteX3" fmla="*/ 0 w 1316765"/>
              <a:gd name="connsiteY3" fmla="*/ 634895 h 634895"/>
              <a:gd name="connsiteX4" fmla="*/ 0 w 1316765"/>
              <a:gd name="connsiteY4" fmla="*/ 0 h 6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6765" h="634895">
                <a:moveTo>
                  <a:pt x="0" y="0"/>
                </a:moveTo>
                <a:lnTo>
                  <a:pt x="1316765" y="0"/>
                </a:lnTo>
                <a:lnTo>
                  <a:pt x="1316765" y="634895"/>
                </a:lnTo>
                <a:lnTo>
                  <a:pt x="0" y="6348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33020" bIns="-1" numCol="1" spcCol="1270" anchor="ctr" anchorCtr="0">
            <a:noAutofit/>
          </a:bodyPr>
          <a:lstStyle/>
          <a:p>
            <a:pPr lvl="0" algn="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Maynard y </a:t>
            </a:r>
            <a:r>
              <a:rPr lang="es-EC" sz="1600" kern="1200" dirty="0" err="1" smtClean="0"/>
              <a:t>Beckman</a:t>
            </a:r>
            <a:r>
              <a:rPr lang="es-EC" sz="1600" kern="1200" dirty="0" smtClean="0"/>
              <a:t>      1952</a:t>
            </a:r>
            <a:endParaRPr lang="es-EC" sz="1600" kern="1200" dirty="0"/>
          </a:p>
        </p:txBody>
      </p:sp>
      <p:sp>
        <p:nvSpPr>
          <p:cNvPr id="48" name="Forma libre 47"/>
          <p:cNvSpPr/>
          <p:nvPr/>
        </p:nvSpPr>
        <p:spPr>
          <a:xfrm rot="17700000">
            <a:off x="8211942" y="2392663"/>
            <a:ext cx="1108931" cy="634895"/>
          </a:xfrm>
          <a:custGeom>
            <a:avLst/>
            <a:gdLst>
              <a:gd name="connsiteX0" fmla="*/ 0 w 1316765"/>
              <a:gd name="connsiteY0" fmla="*/ 0 h 634895"/>
              <a:gd name="connsiteX1" fmla="*/ 1316765 w 1316765"/>
              <a:gd name="connsiteY1" fmla="*/ 0 h 634895"/>
              <a:gd name="connsiteX2" fmla="*/ 1316765 w 1316765"/>
              <a:gd name="connsiteY2" fmla="*/ 634895 h 634895"/>
              <a:gd name="connsiteX3" fmla="*/ 0 w 1316765"/>
              <a:gd name="connsiteY3" fmla="*/ 634895 h 634895"/>
              <a:gd name="connsiteX4" fmla="*/ 0 w 1316765"/>
              <a:gd name="connsiteY4" fmla="*/ 0 h 6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6765" h="634895">
                <a:moveTo>
                  <a:pt x="0" y="0"/>
                </a:moveTo>
                <a:lnTo>
                  <a:pt x="1316765" y="0"/>
                </a:lnTo>
                <a:lnTo>
                  <a:pt x="1316765" y="634895"/>
                </a:lnTo>
                <a:lnTo>
                  <a:pt x="0" y="6348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79" tIns="0" rIns="0" bIns="-1" numCol="1" spcCol="1270" anchor="t" anchorCtr="0">
            <a:noAutofit/>
          </a:bodyPr>
          <a:lstStyle/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Economía </a:t>
            </a:r>
            <a:endParaRPr lang="es-EC" sz="1400" kern="1200" dirty="0"/>
          </a:p>
        </p:txBody>
      </p:sp>
      <p:sp>
        <p:nvSpPr>
          <p:cNvPr id="49" name="Elipse 48"/>
          <p:cNvSpPr/>
          <p:nvPr/>
        </p:nvSpPr>
        <p:spPr>
          <a:xfrm>
            <a:off x="7474274" y="3250237"/>
            <a:ext cx="360000" cy="360000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Elipse 49"/>
          <p:cNvSpPr/>
          <p:nvPr/>
        </p:nvSpPr>
        <p:spPr>
          <a:xfrm>
            <a:off x="8098249" y="3250237"/>
            <a:ext cx="360000" cy="360000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33333"/>
              <a:alphaOff val="0"/>
            </a:schemeClr>
          </a:fillRef>
          <a:effectRef idx="2">
            <a:schemeClr val="accent3">
              <a:hueOff val="0"/>
              <a:satOff val="0"/>
              <a:lumOff val="-33333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40" name="Conector recto de flecha 39"/>
          <p:cNvCxnSpPr/>
          <p:nvPr/>
        </p:nvCxnSpPr>
        <p:spPr>
          <a:xfrm>
            <a:off x="8604448" y="3400032"/>
            <a:ext cx="38652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43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22" grpId="0"/>
      <p:bldP spid="30" grpId="0"/>
      <p:bldP spid="31" grpId="0"/>
      <p:bldP spid="33" grpId="0"/>
      <p:bldP spid="34" grpId="0"/>
      <p:bldP spid="35" grpId="0"/>
      <p:bldP spid="41" grpId="0"/>
      <p:bldP spid="42" grpId="0"/>
      <p:bldP spid="44" grpId="0"/>
      <p:bldP spid="45" grpId="0"/>
      <p:bldP spid="46" grpId="0"/>
      <p:bldP spid="47" grpId="0"/>
      <p:bldP spid="4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illo 4"/>
          <p:cNvSpPr/>
          <p:nvPr/>
        </p:nvSpPr>
        <p:spPr>
          <a:xfrm>
            <a:off x="892447" y="3124284"/>
            <a:ext cx="756000" cy="756000"/>
          </a:xfrm>
          <a:prstGeom prst="donut">
            <a:avLst>
              <a:gd name="adj" fmla="val 2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Forma libre 5"/>
          <p:cNvSpPr/>
          <p:nvPr/>
        </p:nvSpPr>
        <p:spPr>
          <a:xfrm rot="17700000">
            <a:off x="563991" y="1504343"/>
            <a:ext cx="2746347" cy="647779"/>
          </a:xfrm>
          <a:custGeom>
            <a:avLst/>
            <a:gdLst>
              <a:gd name="connsiteX0" fmla="*/ 0 w 1344156"/>
              <a:gd name="connsiteY0" fmla="*/ 0 h 647779"/>
              <a:gd name="connsiteX1" fmla="*/ 1344156 w 1344156"/>
              <a:gd name="connsiteY1" fmla="*/ 0 h 647779"/>
              <a:gd name="connsiteX2" fmla="*/ 1344156 w 1344156"/>
              <a:gd name="connsiteY2" fmla="*/ 647779 h 647779"/>
              <a:gd name="connsiteX3" fmla="*/ 0 w 1344156"/>
              <a:gd name="connsiteY3" fmla="*/ 647779 h 647779"/>
              <a:gd name="connsiteX4" fmla="*/ 0 w 1344156"/>
              <a:gd name="connsiteY4" fmla="*/ 0 h 64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56" h="647779">
                <a:moveTo>
                  <a:pt x="0" y="0"/>
                </a:moveTo>
                <a:lnTo>
                  <a:pt x="1344156" y="0"/>
                </a:lnTo>
                <a:lnTo>
                  <a:pt x="1344156" y="647779"/>
                </a:lnTo>
                <a:lnTo>
                  <a:pt x="0" y="64777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19" tIns="-1" rIns="0" bIns="0" numCol="1" spcCol="1270" anchor="ctr" anchorCtr="0">
            <a:noAutofit/>
          </a:bodyPr>
          <a:lstStyle/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b="1" i="0" kern="1200" dirty="0" smtClean="0"/>
              <a:t>Período de Conceptualización o ampliación</a:t>
            </a:r>
            <a:endParaRPr lang="es-EC" b="1" i="0" kern="1200" dirty="0"/>
          </a:p>
        </p:txBody>
      </p:sp>
      <p:sp>
        <p:nvSpPr>
          <p:cNvPr id="7" name="Elipse 6"/>
          <p:cNvSpPr/>
          <p:nvPr/>
        </p:nvSpPr>
        <p:spPr>
          <a:xfrm>
            <a:off x="1801840" y="3321350"/>
            <a:ext cx="360000" cy="360000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Forma libre 7"/>
          <p:cNvSpPr/>
          <p:nvPr/>
        </p:nvSpPr>
        <p:spPr>
          <a:xfrm rot="17700000">
            <a:off x="331413" y="4584972"/>
            <a:ext cx="2091285" cy="560638"/>
          </a:xfrm>
          <a:custGeom>
            <a:avLst/>
            <a:gdLst>
              <a:gd name="connsiteX0" fmla="*/ 0 w 1162758"/>
              <a:gd name="connsiteY0" fmla="*/ 0 h 560638"/>
              <a:gd name="connsiteX1" fmla="*/ 1162758 w 1162758"/>
              <a:gd name="connsiteY1" fmla="*/ 0 h 560638"/>
              <a:gd name="connsiteX2" fmla="*/ 1162758 w 1162758"/>
              <a:gd name="connsiteY2" fmla="*/ 560638 h 560638"/>
              <a:gd name="connsiteX3" fmla="*/ 0 w 1162758"/>
              <a:gd name="connsiteY3" fmla="*/ 560638 h 560638"/>
              <a:gd name="connsiteX4" fmla="*/ 0 w 1162758"/>
              <a:gd name="connsiteY4" fmla="*/ 0 h 56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758" h="560638">
                <a:moveTo>
                  <a:pt x="0" y="0"/>
                </a:moveTo>
                <a:lnTo>
                  <a:pt x="1162758" y="0"/>
                </a:lnTo>
                <a:lnTo>
                  <a:pt x="1162758" y="560638"/>
                </a:lnTo>
                <a:lnTo>
                  <a:pt x="0" y="5606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25400" bIns="0" numCol="1" spcCol="1270" anchor="ctr" anchorCtr="0">
            <a:noAutofit/>
          </a:bodyPr>
          <a:lstStyle/>
          <a:p>
            <a:pPr lvl="0" algn="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500" kern="1200" dirty="0" smtClean="0"/>
              <a:t>Asociación Americana del Marketing 1960</a:t>
            </a:r>
            <a:endParaRPr lang="es-EC" sz="1500" kern="1200" dirty="0"/>
          </a:p>
        </p:txBody>
      </p:sp>
      <p:sp>
        <p:nvSpPr>
          <p:cNvPr id="9" name="Forma libre 8"/>
          <p:cNvSpPr/>
          <p:nvPr/>
        </p:nvSpPr>
        <p:spPr>
          <a:xfrm rot="17700000">
            <a:off x="1387569" y="1571317"/>
            <a:ext cx="3106695" cy="560638"/>
          </a:xfrm>
          <a:custGeom>
            <a:avLst/>
            <a:gdLst>
              <a:gd name="connsiteX0" fmla="*/ 0 w 1162758"/>
              <a:gd name="connsiteY0" fmla="*/ 0 h 560638"/>
              <a:gd name="connsiteX1" fmla="*/ 1162758 w 1162758"/>
              <a:gd name="connsiteY1" fmla="*/ 0 h 560638"/>
              <a:gd name="connsiteX2" fmla="*/ 1162758 w 1162758"/>
              <a:gd name="connsiteY2" fmla="*/ 560638 h 560638"/>
              <a:gd name="connsiteX3" fmla="*/ 0 w 1162758"/>
              <a:gd name="connsiteY3" fmla="*/ 560638 h 560638"/>
              <a:gd name="connsiteX4" fmla="*/ 0 w 1162758"/>
              <a:gd name="connsiteY4" fmla="*/ 0 h 56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758" h="560638">
                <a:moveTo>
                  <a:pt x="0" y="0"/>
                </a:moveTo>
                <a:lnTo>
                  <a:pt x="1162758" y="0"/>
                </a:lnTo>
                <a:lnTo>
                  <a:pt x="1162758" y="560638"/>
                </a:lnTo>
                <a:lnTo>
                  <a:pt x="0" y="5606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79" tIns="-1" rIns="0" bIns="0" numCol="1" spcCol="1270" anchor="t" anchorCtr="0">
            <a:noAutofit/>
          </a:bodyPr>
          <a:lstStyle/>
          <a:p>
            <a:pPr marL="57150" lvl="1" indent="-57150" algn="l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i="1" kern="1200" dirty="0" smtClean="0"/>
              <a:t>Producción </a:t>
            </a:r>
            <a:r>
              <a:rPr lang="es-EC" sz="1400" kern="1200" dirty="0" smtClean="0"/>
              <a:t>-</a:t>
            </a:r>
            <a:r>
              <a:rPr lang="es-EC" sz="1400" i="1" kern="1200" dirty="0" smtClean="0"/>
              <a:t> consumidor  </a:t>
            </a:r>
            <a:endParaRPr lang="es-EC" sz="1400" i="1" kern="1200" dirty="0"/>
          </a:p>
        </p:txBody>
      </p:sp>
      <p:sp>
        <p:nvSpPr>
          <p:cNvPr id="10" name="Elipse 9"/>
          <p:cNvSpPr/>
          <p:nvPr/>
        </p:nvSpPr>
        <p:spPr>
          <a:xfrm>
            <a:off x="2602121" y="3321350"/>
            <a:ext cx="360000" cy="360000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14286"/>
              <a:alphaOff val="0"/>
            </a:schemeClr>
          </a:fillRef>
          <a:effectRef idx="2">
            <a:schemeClr val="accent3">
              <a:hueOff val="0"/>
              <a:satOff val="0"/>
              <a:lumOff val="-14286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orma libre 10"/>
          <p:cNvSpPr/>
          <p:nvPr/>
        </p:nvSpPr>
        <p:spPr>
          <a:xfrm rot="17700000">
            <a:off x="1145006" y="4513867"/>
            <a:ext cx="1985037" cy="560638"/>
          </a:xfrm>
          <a:custGeom>
            <a:avLst/>
            <a:gdLst>
              <a:gd name="connsiteX0" fmla="*/ 0 w 1162758"/>
              <a:gd name="connsiteY0" fmla="*/ 0 h 560638"/>
              <a:gd name="connsiteX1" fmla="*/ 1162758 w 1162758"/>
              <a:gd name="connsiteY1" fmla="*/ 0 h 560638"/>
              <a:gd name="connsiteX2" fmla="*/ 1162758 w 1162758"/>
              <a:gd name="connsiteY2" fmla="*/ 560638 h 560638"/>
              <a:gd name="connsiteX3" fmla="*/ 0 w 1162758"/>
              <a:gd name="connsiteY3" fmla="*/ 560638 h 560638"/>
              <a:gd name="connsiteX4" fmla="*/ 0 w 1162758"/>
              <a:gd name="connsiteY4" fmla="*/ 0 h 56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758" h="560638">
                <a:moveTo>
                  <a:pt x="0" y="0"/>
                </a:moveTo>
                <a:lnTo>
                  <a:pt x="1162758" y="0"/>
                </a:lnTo>
                <a:lnTo>
                  <a:pt x="1162758" y="560638"/>
                </a:lnTo>
                <a:lnTo>
                  <a:pt x="0" y="5606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25400" bIns="-1" numCol="1" spcCol="1270" anchor="ctr" anchorCtr="0">
            <a:noAutofit/>
          </a:bodyPr>
          <a:lstStyle/>
          <a:p>
            <a:pPr lvl="0" algn="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500" kern="1200" dirty="0" smtClean="0"/>
              <a:t>Edmund McCarthy 1964</a:t>
            </a:r>
            <a:endParaRPr lang="es-EC" sz="1500" kern="1200" dirty="0"/>
          </a:p>
        </p:txBody>
      </p:sp>
      <p:sp>
        <p:nvSpPr>
          <p:cNvPr id="12" name="Forma libre 11"/>
          <p:cNvSpPr/>
          <p:nvPr/>
        </p:nvSpPr>
        <p:spPr>
          <a:xfrm rot="17700000">
            <a:off x="2166210" y="1783806"/>
            <a:ext cx="2730010" cy="481455"/>
          </a:xfrm>
          <a:custGeom>
            <a:avLst/>
            <a:gdLst>
              <a:gd name="connsiteX0" fmla="*/ 0 w 1162758"/>
              <a:gd name="connsiteY0" fmla="*/ 0 h 560638"/>
              <a:gd name="connsiteX1" fmla="*/ 1162758 w 1162758"/>
              <a:gd name="connsiteY1" fmla="*/ 0 h 560638"/>
              <a:gd name="connsiteX2" fmla="*/ 1162758 w 1162758"/>
              <a:gd name="connsiteY2" fmla="*/ 560638 h 560638"/>
              <a:gd name="connsiteX3" fmla="*/ 0 w 1162758"/>
              <a:gd name="connsiteY3" fmla="*/ 560638 h 560638"/>
              <a:gd name="connsiteX4" fmla="*/ 0 w 1162758"/>
              <a:gd name="connsiteY4" fmla="*/ 0 h 56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758" h="560638">
                <a:moveTo>
                  <a:pt x="0" y="0"/>
                </a:moveTo>
                <a:lnTo>
                  <a:pt x="1162758" y="0"/>
                </a:lnTo>
                <a:lnTo>
                  <a:pt x="1162758" y="560638"/>
                </a:lnTo>
                <a:lnTo>
                  <a:pt x="0" y="5606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79" tIns="0" rIns="0" bIns="-1" numCol="1" spcCol="1270" anchor="t" anchorCtr="0">
            <a:noAutofit/>
          </a:bodyPr>
          <a:lstStyle/>
          <a:p>
            <a:pPr marL="114300" lvl="2" indent="-57150" algn="l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Necesidades y objetivos </a:t>
            </a:r>
          </a:p>
          <a:p>
            <a:pPr marL="114300" lvl="2" indent="-57150" algn="l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4P’s del marketing</a:t>
            </a:r>
            <a:endParaRPr lang="es-EC" sz="1400" kern="1200" dirty="0"/>
          </a:p>
        </p:txBody>
      </p:sp>
      <p:sp>
        <p:nvSpPr>
          <p:cNvPr id="16" name="Elipse 15"/>
          <p:cNvSpPr/>
          <p:nvPr/>
        </p:nvSpPr>
        <p:spPr>
          <a:xfrm>
            <a:off x="3314016" y="3321350"/>
            <a:ext cx="360000" cy="360000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42857"/>
              <a:alphaOff val="0"/>
            </a:schemeClr>
          </a:fillRef>
          <a:effectRef idx="2">
            <a:schemeClr val="accent3">
              <a:hueOff val="0"/>
              <a:satOff val="0"/>
              <a:lumOff val="-42857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Forma libre 16"/>
          <p:cNvSpPr/>
          <p:nvPr/>
        </p:nvSpPr>
        <p:spPr>
          <a:xfrm rot="17700000">
            <a:off x="2281695" y="4255883"/>
            <a:ext cx="1389472" cy="560638"/>
          </a:xfrm>
          <a:custGeom>
            <a:avLst/>
            <a:gdLst>
              <a:gd name="connsiteX0" fmla="*/ 0 w 1162758"/>
              <a:gd name="connsiteY0" fmla="*/ 0 h 560638"/>
              <a:gd name="connsiteX1" fmla="*/ 1162758 w 1162758"/>
              <a:gd name="connsiteY1" fmla="*/ 0 h 560638"/>
              <a:gd name="connsiteX2" fmla="*/ 1162758 w 1162758"/>
              <a:gd name="connsiteY2" fmla="*/ 560638 h 560638"/>
              <a:gd name="connsiteX3" fmla="*/ 0 w 1162758"/>
              <a:gd name="connsiteY3" fmla="*/ 560638 h 560638"/>
              <a:gd name="connsiteX4" fmla="*/ 0 w 1162758"/>
              <a:gd name="connsiteY4" fmla="*/ 0 h 56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758" h="560638">
                <a:moveTo>
                  <a:pt x="0" y="0"/>
                </a:moveTo>
                <a:lnTo>
                  <a:pt x="1162758" y="0"/>
                </a:lnTo>
                <a:lnTo>
                  <a:pt x="1162758" y="560638"/>
                </a:lnTo>
                <a:lnTo>
                  <a:pt x="0" y="5606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25400" bIns="0" numCol="1" spcCol="1270" anchor="ctr" anchorCtr="0">
            <a:noAutofit/>
          </a:bodyPr>
          <a:lstStyle/>
          <a:p>
            <a:pPr lvl="0" algn="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500" kern="1200" dirty="0" smtClean="0"/>
              <a:t>Kotler y Levy   1969</a:t>
            </a:r>
            <a:endParaRPr lang="es-EC" sz="1500" kern="1200" dirty="0"/>
          </a:p>
        </p:txBody>
      </p:sp>
      <p:sp>
        <p:nvSpPr>
          <p:cNvPr id="18" name="Forma libre 17"/>
          <p:cNvSpPr/>
          <p:nvPr/>
        </p:nvSpPr>
        <p:spPr>
          <a:xfrm rot="17700000">
            <a:off x="2886002" y="1529022"/>
            <a:ext cx="3106695" cy="560638"/>
          </a:xfrm>
          <a:custGeom>
            <a:avLst/>
            <a:gdLst>
              <a:gd name="connsiteX0" fmla="*/ 0 w 1162758"/>
              <a:gd name="connsiteY0" fmla="*/ 0 h 560638"/>
              <a:gd name="connsiteX1" fmla="*/ 1162758 w 1162758"/>
              <a:gd name="connsiteY1" fmla="*/ 0 h 560638"/>
              <a:gd name="connsiteX2" fmla="*/ 1162758 w 1162758"/>
              <a:gd name="connsiteY2" fmla="*/ 560638 h 560638"/>
              <a:gd name="connsiteX3" fmla="*/ 0 w 1162758"/>
              <a:gd name="connsiteY3" fmla="*/ 560638 h 560638"/>
              <a:gd name="connsiteX4" fmla="*/ 0 w 1162758"/>
              <a:gd name="connsiteY4" fmla="*/ 0 h 56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758" h="560638">
                <a:moveTo>
                  <a:pt x="0" y="0"/>
                </a:moveTo>
                <a:lnTo>
                  <a:pt x="1162758" y="0"/>
                </a:lnTo>
                <a:lnTo>
                  <a:pt x="1162758" y="560638"/>
                </a:lnTo>
                <a:lnTo>
                  <a:pt x="0" y="5606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0" rIns="-1" bIns="0" numCol="1" spcCol="1270" anchor="t" anchorCtr="0">
            <a:noAutofit/>
          </a:bodyPr>
          <a:lstStyle/>
          <a:p>
            <a:pPr marL="57150" lvl="1" indent="-57150" algn="l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Ampliación de su aplicación</a:t>
            </a:r>
            <a:endParaRPr lang="es-EC" sz="1400" kern="1200" dirty="0"/>
          </a:p>
          <a:p>
            <a:pPr marL="57150" lvl="1" indent="-57150" algn="l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Actividad social </a:t>
            </a:r>
            <a:endParaRPr lang="es-EC" sz="1400" kern="1200" dirty="0"/>
          </a:p>
        </p:txBody>
      </p:sp>
      <p:sp>
        <p:nvSpPr>
          <p:cNvPr id="27" name="Anillo 26"/>
          <p:cNvSpPr/>
          <p:nvPr/>
        </p:nvSpPr>
        <p:spPr>
          <a:xfrm>
            <a:off x="3890032" y="3245698"/>
            <a:ext cx="540000" cy="540000"/>
          </a:xfrm>
          <a:prstGeom prst="donut">
            <a:avLst>
              <a:gd name="adj" fmla="val 2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Forma libre 27"/>
          <p:cNvSpPr/>
          <p:nvPr/>
        </p:nvSpPr>
        <p:spPr>
          <a:xfrm rot="17700000">
            <a:off x="3759099" y="1766798"/>
            <a:ext cx="2174552" cy="647779"/>
          </a:xfrm>
          <a:custGeom>
            <a:avLst/>
            <a:gdLst>
              <a:gd name="connsiteX0" fmla="*/ 0 w 1344156"/>
              <a:gd name="connsiteY0" fmla="*/ 0 h 647779"/>
              <a:gd name="connsiteX1" fmla="*/ 1344156 w 1344156"/>
              <a:gd name="connsiteY1" fmla="*/ 0 h 647779"/>
              <a:gd name="connsiteX2" fmla="*/ 1344156 w 1344156"/>
              <a:gd name="connsiteY2" fmla="*/ 647779 h 647779"/>
              <a:gd name="connsiteX3" fmla="*/ 0 w 1344156"/>
              <a:gd name="connsiteY3" fmla="*/ 647779 h 647779"/>
              <a:gd name="connsiteX4" fmla="*/ 0 w 1344156"/>
              <a:gd name="connsiteY4" fmla="*/ 0 h 64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56" h="647779">
                <a:moveTo>
                  <a:pt x="0" y="0"/>
                </a:moveTo>
                <a:lnTo>
                  <a:pt x="1344156" y="0"/>
                </a:lnTo>
                <a:lnTo>
                  <a:pt x="1344156" y="647779"/>
                </a:lnTo>
                <a:lnTo>
                  <a:pt x="0" y="64777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39" tIns="-1" rIns="0" bIns="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500" b="1" kern="1200" dirty="0" smtClean="0"/>
              <a:t>Marketing Estratégico</a:t>
            </a:r>
            <a:endParaRPr lang="es-EC" sz="1500" b="1" kern="1200" dirty="0"/>
          </a:p>
        </p:txBody>
      </p:sp>
      <p:sp>
        <p:nvSpPr>
          <p:cNvPr id="29" name="Elipse 28"/>
          <p:cNvSpPr/>
          <p:nvPr/>
        </p:nvSpPr>
        <p:spPr>
          <a:xfrm>
            <a:off x="4682120" y="3321350"/>
            <a:ext cx="360000" cy="360000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85714"/>
              <a:alphaOff val="0"/>
            </a:schemeClr>
          </a:fillRef>
          <a:effectRef idx="2">
            <a:schemeClr val="accent3">
              <a:hueOff val="0"/>
              <a:satOff val="0"/>
              <a:lumOff val="-85714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Forma libre 29"/>
          <p:cNvSpPr/>
          <p:nvPr/>
        </p:nvSpPr>
        <p:spPr>
          <a:xfrm rot="17700000">
            <a:off x="2894703" y="4818495"/>
            <a:ext cx="2581755" cy="560638"/>
          </a:xfrm>
          <a:custGeom>
            <a:avLst/>
            <a:gdLst>
              <a:gd name="connsiteX0" fmla="*/ 0 w 1162758"/>
              <a:gd name="connsiteY0" fmla="*/ 0 h 560638"/>
              <a:gd name="connsiteX1" fmla="*/ 1162758 w 1162758"/>
              <a:gd name="connsiteY1" fmla="*/ 0 h 560638"/>
              <a:gd name="connsiteX2" fmla="*/ 1162758 w 1162758"/>
              <a:gd name="connsiteY2" fmla="*/ 560638 h 560638"/>
              <a:gd name="connsiteX3" fmla="*/ 0 w 1162758"/>
              <a:gd name="connsiteY3" fmla="*/ 560638 h 560638"/>
              <a:gd name="connsiteX4" fmla="*/ 0 w 1162758"/>
              <a:gd name="connsiteY4" fmla="*/ 0 h 56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758" h="560638">
                <a:moveTo>
                  <a:pt x="0" y="0"/>
                </a:moveTo>
                <a:lnTo>
                  <a:pt x="1162758" y="0"/>
                </a:lnTo>
                <a:lnTo>
                  <a:pt x="1162758" y="560638"/>
                </a:lnTo>
                <a:lnTo>
                  <a:pt x="0" y="5606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25400" bIns="-1" numCol="1" spcCol="1270" anchor="ctr" anchorCtr="0">
            <a:noAutofit/>
          </a:bodyPr>
          <a:lstStyle/>
          <a:p>
            <a:pPr lvl="0" algn="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500" kern="1200" dirty="0" smtClean="0"/>
              <a:t>Carl y </a:t>
            </a:r>
            <a:r>
              <a:rPr lang="es-EC" sz="1500" kern="1200" dirty="0" err="1" smtClean="0"/>
              <a:t>Valarie</a:t>
            </a:r>
            <a:r>
              <a:rPr lang="es-EC" sz="1500" kern="1200" dirty="0" smtClean="0"/>
              <a:t> </a:t>
            </a:r>
            <a:r>
              <a:rPr lang="es-EC" sz="1500" kern="1200" dirty="0" err="1" smtClean="0"/>
              <a:t>Zeithaml</a:t>
            </a:r>
            <a:r>
              <a:rPr lang="es-EC" sz="1500" kern="1200" dirty="0" smtClean="0"/>
              <a:t>           1984</a:t>
            </a:r>
            <a:endParaRPr lang="es-EC" sz="1500" kern="1200" dirty="0"/>
          </a:p>
        </p:txBody>
      </p:sp>
      <p:sp>
        <p:nvSpPr>
          <p:cNvPr id="31" name="Forma libre 30"/>
          <p:cNvSpPr/>
          <p:nvPr/>
        </p:nvSpPr>
        <p:spPr>
          <a:xfrm rot="17700000">
            <a:off x="4398161" y="1890759"/>
            <a:ext cx="2365380" cy="560638"/>
          </a:xfrm>
          <a:custGeom>
            <a:avLst/>
            <a:gdLst>
              <a:gd name="connsiteX0" fmla="*/ 0 w 1162758"/>
              <a:gd name="connsiteY0" fmla="*/ 0 h 560638"/>
              <a:gd name="connsiteX1" fmla="*/ 1162758 w 1162758"/>
              <a:gd name="connsiteY1" fmla="*/ 0 h 560638"/>
              <a:gd name="connsiteX2" fmla="*/ 1162758 w 1162758"/>
              <a:gd name="connsiteY2" fmla="*/ 560638 h 560638"/>
              <a:gd name="connsiteX3" fmla="*/ 0 w 1162758"/>
              <a:gd name="connsiteY3" fmla="*/ 560638 h 560638"/>
              <a:gd name="connsiteX4" fmla="*/ 0 w 1162758"/>
              <a:gd name="connsiteY4" fmla="*/ 0 h 56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758" h="560638">
                <a:moveTo>
                  <a:pt x="0" y="0"/>
                </a:moveTo>
                <a:lnTo>
                  <a:pt x="1162758" y="0"/>
                </a:lnTo>
                <a:lnTo>
                  <a:pt x="1162758" y="560638"/>
                </a:lnTo>
                <a:lnTo>
                  <a:pt x="0" y="5606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79" tIns="0" rIns="0" bIns="-1" numCol="1" spcCol="1270" anchor="t" anchorCtr="0">
            <a:noAutofit/>
          </a:bodyPr>
          <a:lstStyle/>
          <a:p>
            <a:pPr marL="57150" lvl="1" indent="-57150" algn="l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Estrategias = o</a:t>
            </a:r>
            <a:r>
              <a:rPr lang="es-EC" sz="1400" dirty="0" smtClean="0"/>
              <a:t>portunidades</a:t>
            </a:r>
          </a:p>
          <a:p>
            <a:pPr marL="57150" lvl="1" indent="-57150" algn="l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Ventajas competitivas</a:t>
            </a:r>
            <a:endParaRPr lang="es-EC" sz="1400" kern="1200" dirty="0"/>
          </a:p>
        </p:txBody>
      </p:sp>
      <p:sp>
        <p:nvSpPr>
          <p:cNvPr id="35" name="Anillo 34"/>
          <p:cNvSpPr/>
          <p:nvPr/>
        </p:nvSpPr>
        <p:spPr>
          <a:xfrm>
            <a:off x="5373046" y="3128476"/>
            <a:ext cx="756000" cy="756000"/>
          </a:xfrm>
          <a:prstGeom prst="donut">
            <a:avLst>
              <a:gd name="adj" fmla="val 2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6" name="Forma libre 35"/>
          <p:cNvSpPr/>
          <p:nvPr/>
        </p:nvSpPr>
        <p:spPr>
          <a:xfrm rot="17700000">
            <a:off x="5121476" y="1608609"/>
            <a:ext cx="2614037" cy="647779"/>
          </a:xfrm>
          <a:custGeom>
            <a:avLst/>
            <a:gdLst>
              <a:gd name="connsiteX0" fmla="*/ 0 w 1344156"/>
              <a:gd name="connsiteY0" fmla="*/ 0 h 647779"/>
              <a:gd name="connsiteX1" fmla="*/ 1344156 w 1344156"/>
              <a:gd name="connsiteY1" fmla="*/ 0 h 647779"/>
              <a:gd name="connsiteX2" fmla="*/ 1344156 w 1344156"/>
              <a:gd name="connsiteY2" fmla="*/ 647779 h 647779"/>
              <a:gd name="connsiteX3" fmla="*/ 0 w 1344156"/>
              <a:gd name="connsiteY3" fmla="*/ 647779 h 647779"/>
              <a:gd name="connsiteX4" fmla="*/ 0 w 1344156"/>
              <a:gd name="connsiteY4" fmla="*/ 0 h 64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56" h="647779">
                <a:moveTo>
                  <a:pt x="0" y="0"/>
                </a:moveTo>
                <a:lnTo>
                  <a:pt x="1344156" y="0"/>
                </a:lnTo>
                <a:lnTo>
                  <a:pt x="1344156" y="647779"/>
                </a:lnTo>
                <a:lnTo>
                  <a:pt x="0" y="64777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19" tIns="-1" rIns="0" bIns="0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b="1" dirty="0" smtClean="0"/>
              <a:t>Periodo de Tendencias actuales XXI</a:t>
            </a:r>
            <a:endParaRPr lang="es-EC" b="1" dirty="0"/>
          </a:p>
        </p:txBody>
      </p:sp>
      <p:sp>
        <p:nvSpPr>
          <p:cNvPr id="37" name="Anillo 36"/>
          <p:cNvSpPr/>
          <p:nvPr/>
        </p:nvSpPr>
        <p:spPr>
          <a:xfrm>
            <a:off x="6338304" y="3241343"/>
            <a:ext cx="540000" cy="540000"/>
          </a:xfrm>
          <a:prstGeom prst="donut">
            <a:avLst>
              <a:gd name="adj" fmla="val 2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Forma libre 37"/>
          <p:cNvSpPr/>
          <p:nvPr/>
        </p:nvSpPr>
        <p:spPr>
          <a:xfrm rot="17700000">
            <a:off x="6130317" y="1710910"/>
            <a:ext cx="2174552" cy="647779"/>
          </a:xfrm>
          <a:custGeom>
            <a:avLst/>
            <a:gdLst>
              <a:gd name="connsiteX0" fmla="*/ 0 w 1344156"/>
              <a:gd name="connsiteY0" fmla="*/ 0 h 647779"/>
              <a:gd name="connsiteX1" fmla="*/ 1344156 w 1344156"/>
              <a:gd name="connsiteY1" fmla="*/ 0 h 647779"/>
              <a:gd name="connsiteX2" fmla="*/ 1344156 w 1344156"/>
              <a:gd name="connsiteY2" fmla="*/ 647779 h 647779"/>
              <a:gd name="connsiteX3" fmla="*/ 0 w 1344156"/>
              <a:gd name="connsiteY3" fmla="*/ 647779 h 647779"/>
              <a:gd name="connsiteX4" fmla="*/ 0 w 1344156"/>
              <a:gd name="connsiteY4" fmla="*/ 0 h 64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56" h="647779">
                <a:moveTo>
                  <a:pt x="0" y="0"/>
                </a:moveTo>
                <a:lnTo>
                  <a:pt x="1344156" y="0"/>
                </a:lnTo>
                <a:lnTo>
                  <a:pt x="1344156" y="647779"/>
                </a:lnTo>
                <a:lnTo>
                  <a:pt x="0" y="64777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39" tIns="-1" rIns="0" bIns="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500" b="1" kern="1200" dirty="0" smtClean="0"/>
              <a:t>Marketing Relacional</a:t>
            </a:r>
            <a:endParaRPr lang="es-EC" sz="1500" b="1" kern="1200" dirty="0"/>
          </a:p>
        </p:txBody>
      </p:sp>
      <p:sp>
        <p:nvSpPr>
          <p:cNvPr id="39" name="Elipse 38"/>
          <p:cNvSpPr/>
          <p:nvPr/>
        </p:nvSpPr>
        <p:spPr>
          <a:xfrm>
            <a:off x="7181612" y="3321350"/>
            <a:ext cx="360000" cy="360000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Forma libre 40"/>
          <p:cNvSpPr/>
          <p:nvPr/>
        </p:nvSpPr>
        <p:spPr>
          <a:xfrm rot="17700000">
            <a:off x="6636928" y="4088410"/>
            <a:ext cx="798831" cy="532285"/>
          </a:xfrm>
          <a:custGeom>
            <a:avLst/>
            <a:gdLst>
              <a:gd name="connsiteX0" fmla="*/ 0 w 1103955"/>
              <a:gd name="connsiteY0" fmla="*/ 0 h 532285"/>
              <a:gd name="connsiteX1" fmla="*/ 1103955 w 1103955"/>
              <a:gd name="connsiteY1" fmla="*/ 0 h 532285"/>
              <a:gd name="connsiteX2" fmla="*/ 1103955 w 1103955"/>
              <a:gd name="connsiteY2" fmla="*/ 532285 h 532285"/>
              <a:gd name="connsiteX3" fmla="*/ 0 w 1103955"/>
              <a:gd name="connsiteY3" fmla="*/ 532285 h 532285"/>
              <a:gd name="connsiteX4" fmla="*/ 0 w 1103955"/>
              <a:gd name="connsiteY4" fmla="*/ 0 h 53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3955" h="532285">
                <a:moveTo>
                  <a:pt x="0" y="0"/>
                </a:moveTo>
                <a:lnTo>
                  <a:pt x="1103955" y="0"/>
                </a:lnTo>
                <a:lnTo>
                  <a:pt x="1103955" y="532285"/>
                </a:lnTo>
                <a:lnTo>
                  <a:pt x="0" y="5322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27940" bIns="-1" numCol="1" spcCol="1270" anchor="ctr" anchorCtr="0">
            <a:noAutofit/>
          </a:bodyPr>
          <a:lstStyle/>
          <a:p>
            <a:pPr lvl="0" algn="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500" kern="1200" dirty="0" smtClean="0"/>
              <a:t>Berry 1983</a:t>
            </a:r>
            <a:endParaRPr lang="es-EC" sz="1500" kern="1200" dirty="0"/>
          </a:p>
        </p:txBody>
      </p:sp>
      <p:sp>
        <p:nvSpPr>
          <p:cNvPr id="42" name="Forma libre 41"/>
          <p:cNvSpPr/>
          <p:nvPr/>
        </p:nvSpPr>
        <p:spPr>
          <a:xfrm rot="17700000">
            <a:off x="6821925" y="1824545"/>
            <a:ext cx="2463678" cy="532285"/>
          </a:xfrm>
          <a:custGeom>
            <a:avLst/>
            <a:gdLst>
              <a:gd name="connsiteX0" fmla="*/ 0 w 1103955"/>
              <a:gd name="connsiteY0" fmla="*/ 0 h 532285"/>
              <a:gd name="connsiteX1" fmla="*/ 1103955 w 1103955"/>
              <a:gd name="connsiteY1" fmla="*/ 0 h 532285"/>
              <a:gd name="connsiteX2" fmla="*/ 1103955 w 1103955"/>
              <a:gd name="connsiteY2" fmla="*/ 532285 h 532285"/>
              <a:gd name="connsiteX3" fmla="*/ 0 w 1103955"/>
              <a:gd name="connsiteY3" fmla="*/ 532285 h 532285"/>
              <a:gd name="connsiteX4" fmla="*/ 0 w 1103955"/>
              <a:gd name="connsiteY4" fmla="*/ 0 h 53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3955" h="532285">
                <a:moveTo>
                  <a:pt x="0" y="0"/>
                </a:moveTo>
                <a:lnTo>
                  <a:pt x="1103955" y="0"/>
                </a:lnTo>
                <a:lnTo>
                  <a:pt x="1103955" y="532285"/>
                </a:lnTo>
                <a:lnTo>
                  <a:pt x="0" y="5322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59" tIns="0" rIns="0" bIns="-1" numCol="1" spcCol="1270" anchor="t" anchorCtr="0">
            <a:noAutofit/>
          </a:bodyPr>
          <a:lstStyle/>
          <a:p>
            <a:pPr marL="57150" lvl="1" indent="-57150" algn="l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Atraer y mantener</a:t>
            </a:r>
          </a:p>
          <a:p>
            <a:pPr marL="57150" lvl="1" indent="-57150" algn="l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Intercambio </a:t>
            </a:r>
          </a:p>
          <a:p>
            <a:pPr marL="57150" lvl="1" indent="-57150" algn="l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C" sz="1400" kern="1200" dirty="0"/>
          </a:p>
        </p:txBody>
      </p:sp>
      <p:cxnSp>
        <p:nvCxnSpPr>
          <p:cNvPr id="45" name="Conector recto de flecha 44"/>
          <p:cNvCxnSpPr/>
          <p:nvPr/>
        </p:nvCxnSpPr>
        <p:spPr>
          <a:xfrm>
            <a:off x="8289934" y="3501008"/>
            <a:ext cx="53053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ector recto de flecha 45"/>
          <p:cNvCxnSpPr/>
          <p:nvPr/>
        </p:nvCxnSpPr>
        <p:spPr>
          <a:xfrm>
            <a:off x="66916" y="3501008"/>
            <a:ext cx="61417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4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12" grpId="0"/>
      <p:bldP spid="17" grpId="0"/>
      <p:bldP spid="18" grpId="0"/>
      <p:bldP spid="28" grpId="0"/>
      <p:bldP spid="30" grpId="0"/>
      <p:bldP spid="31" grpId="0"/>
      <p:bldP spid="36" grpId="0"/>
      <p:bldP spid="38" grpId="0"/>
      <p:bldP spid="41" grpId="0"/>
      <p:bldP spid="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rma libre 20"/>
          <p:cNvSpPr/>
          <p:nvPr/>
        </p:nvSpPr>
        <p:spPr>
          <a:xfrm rot="17700000">
            <a:off x="456561" y="4623077"/>
            <a:ext cx="1277189" cy="532285"/>
          </a:xfrm>
          <a:custGeom>
            <a:avLst/>
            <a:gdLst>
              <a:gd name="connsiteX0" fmla="*/ 0 w 1103955"/>
              <a:gd name="connsiteY0" fmla="*/ 0 h 532285"/>
              <a:gd name="connsiteX1" fmla="*/ 1103955 w 1103955"/>
              <a:gd name="connsiteY1" fmla="*/ 0 h 532285"/>
              <a:gd name="connsiteX2" fmla="*/ 1103955 w 1103955"/>
              <a:gd name="connsiteY2" fmla="*/ 532285 h 532285"/>
              <a:gd name="connsiteX3" fmla="*/ 0 w 1103955"/>
              <a:gd name="connsiteY3" fmla="*/ 532285 h 532285"/>
              <a:gd name="connsiteX4" fmla="*/ 0 w 1103955"/>
              <a:gd name="connsiteY4" fmla="*/ 0 h 53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3955" h="532285">
                <a:moveTo>
                  <a:pt x="0" y="0"/>
                </a:moveTo>
                <a:lnTo>
                  <a:pt x="1103955" y="0"/>
                </a:lnTo>
                <a:lnTo>
                  <a:pt x="1103955" y="532285"/>
                </a:lnTo>
                <a:lnTo>
                  <a:pt x="0" y="5322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27940" bIns="-1" numCol="1" spcCol="1270" anchor="ctr" anchorCtr="0">
            <a:noAutofit/>
          </a:bodyPr>
          <a:lstStyle/>
          <a:p>
            <a:pPr lvl="0" algn="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500" kern="1200" dirty="0" smtClean="0"/>
              <a:t>Philip Kotler 1971</a:t>
            </a:r>
            <a:endParaRPr lang="es-EC" sz="1500" kern="1200" dirty="0"/>
          </a:p>
        </p:txBody>
      </p:sp>
      <p:sp>
        <p:nvSpPr>
          <p:cNvPr id="22" name="Forma libre 21"/>
          <p:cNvSpPr/>
          <p:nvPr/>
        </p:nvSpPr>
        <p:spPr>
          <a:xfrm rot="17700000">
            <a:off x="673101" y="1942625"/>
            <a:ext cx="3117535" cy="532285"/>
          </a:xfrm>
          <a:custGeom>
            <a:avLst/>
            <a:gdLst>
              <a:gd name="connsiteX0" fmla="*/ 0 w 1103955"/>
              <a:gd name="connsiteY0" fmla="*/ 0 h 532285"/>
              <a:gd name="connsiteX1" fmla="*/ 1103955 w 1103955"/>
              <a:gd name="connsiteY1" fmla="*/ 0 h 532285"/>
              <a:gd name="connsiteX2" fmla="*/ 1103955 w 1103955"/>
              <a:gd name="connsiteY2" fmla="*/ 532285 h 532285"/>
              <a:gd name="connsiteX3" fmla="*/ 0 w 1103955"/>
              <a:gd name="connsiteY3" fmla="*/ 532285 h 532285"/>
              <a:gd name="connsiteX4" fmla="*/ 0 w 1103955"/>
              <a:gd name="connsiteY4" fmla="*/ 0 h 53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3955" h="532285">
                <a:moveTo>
                  <a:pt x="0" y="0"/>
                </a:moveTo>
                <a:lnTo>
                  <a:pt x="1103955" y="0"/>
                </a:lnTo>
                <a:lnTo>
                  <a:pt x="1103955" y="532285"/>
                </a:lnTo>
                <a:lnTo>
                  <a:pt x="0" y="5322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59" tIns="0" rIns="0" bIns="-1" numCol="1" spcCol="1270" anchor="t" anchorCtr="0">
            <a:noAutofit/>
          </a:bodyPr>
          <a:lstStyle/>
          <a:p>
            <a:pPr marL="57150" lvl="1" indent="-57150" algn="l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dirty="0">
                <a:solidFill>
                  <a:schemeClr val="tx1"/>
                </a:solidFill>
              </a:rPr>
              <a:t>A</a:t>
            </a:r>
            <a:r>
              <a:rPr lang="es-EC" sz="1400" kern="1200" dirty="0" smtClean="0">
                <a:solidFill>
                  <a:schemeClr val="tx1"/>
                </a:solidFill>
              </a:rPr>
              <a:t>ceptación de ideas, causas o prácticas sociales </a:t>
            </a:r>
            <a:endParaRPr lang="es-EC" sz="1400" kern="1200" dirty="0">
              <a:solidFill>
                <a:schemeClr val="tx1"/>
              </a:solidFill>
            </a:endParaRPr>
          </a:p>
        </p:txBody>
      </p:sp>
      <p:sp>
        <p:nvSpPr>
          <p:cNvPr id="27" name="Forma libre 26"/>
          <p:cNvSpPr/>
          <p:nvPr/>
        </p:nvSpPr>
        <p:spPr>
          <a:xfrm rot="17700000">
            <a:off x="404410" y="5040034"/>
            <a:ext cx="2302249" cy="532285"/>
          </a:xfrm>
          <a:custGeom>
            <a:avLst/>
            <a:gdLst>
              <a:gd name="connsiteX0" fmla="*/ 0 w 1103955"/>
              <a:gd name="connsiteY0" fmla="*/ 0 h 532285"/>
              <a:gd name="connsiteX1" fmla="*/ 1103955 w 1103955"/>
              <a:gd name="connsiteY1" fmla="*/ 0 h 532285"/>
              <a:gd name="connsiteX2" fmla="*/ 1103955 w 1103955"/>
              <a:gd name="connsiteY2" fmla="*/ 532285 h 532285"/>
              <a:gd name="connsiteX3" fmla="*/ 0 w 1103955"/>
              <a:gd name="connsiteY3" fmla="*/ 532285 h 532285"/>
              <a:gd name="connsiteX4" fmla="*/ 0 w 1103955"/>
              <a:gd name="connsiteY4" fmla="*/ 0 h 53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3955" h="532285">
                <a:moveTo>
                  <a:pt x="0" y="0"/>
                </a:moveTo>
                <a:lnTo>
                  <a:pt x="1103955" y="0"/>
                </a:lnTo>
                <a:lnTo>
                  <a:pt x="1103955" y="532285"/>
                </a:lnTo>
                <a:lnTo>
                  <a:pt x="0" y="5322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27940" bIns="-1" numCol="1" spcCol="1270" anchor="ctr" anchorCtr="0">
            <a:noAutofit/>
          </a:bodyPr>
          <a:lstStyle/>
          <a:p>
            <a:pPr lvl="0" algn="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500" kern="1200" dirty="0" smtClean="0"/>
              <a:t>Instituto de Marketing Social de EEUU 2001</a:t>
            </a:r>
            <a:endParaRPr lang="es-EC" sz="1500" kern="1200" dirty="0"/>
          </a:p>
        </p:txBody>
      </p:sp>
      <p:sp>
        <p:nvSpPr>
          <p:cNvPr id="28" name="Forma libre 27"/>
          <p:cNvSpPr/>
          <p:nvPr/>
        </p:nvSpPr>
        <p:spPr>
          <a:xfrm rot="17700000">
            <a:off x="1232915" y="1919801"/>
            <a:ext cx="3117535" cy="532285"/>
          </a:xfrm>
          <a:custGeom>
            <a:avLst/>
            <a:gdLst>
              <a:gd name="connsiteX0" fmla="*/ 0 w 1103955"/>
              <a:gd name="connsiteY0" fmla="*/ 0 h 532285"/>
              <a:gd name="connsiteX1" fmla="*/ 1103955 w 1103955"/>
              <a:gd name="connsiteY1" fmla="*/ 0 h 532285"/>
              <a:gd name="connsiteX2" fmla="*/ 1103955 w 1103955"/>
              <a:gd name="connsiteY2" fmla="*/ 532285 h 532285"/>
              <a:gd name="connsiteX3" fmla="*/ 0 w 1103955"/>
              <a:gd name="connsiteY3" fmla="*/ 532285 h 532285"/>
              <a:gd name="connsiteX4" fmla="*/ 0 w 1103955"/>
              <a:gd name="connsiteY4" fmla="*/ 0 h 53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3955" h="532285">
                <a:moveTo>
                  <a:pt x="0" y="0"/>
                </a:moveTo>
                <a:lnTo>
                  <a:pt x="1103955" y="0"/>
                </a:lnTo>
                <a:lnTo>
                  <a:pt x="1103955" y="532285"/>
                </a:lnTo>
                <a:lnTo>
                  <a:pt x="0" y="5322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59" tIns="0" rIns="0" bIns="-1" numCol="1" spcCol="1270" anchor="t" anchorCtr="0">
            <a:noAutofit/>
          </a:bodyPr>
          <a:lstStyle/>
          <a:p>
            <a:pPr marL="57150" lvl="1" indent="-57150" algn="l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C" sz="1400" kern="1200" dirty="0" smtClean="0"/>
          </a:p>
          <a:p>
            <a:pPr marL="57150" lvl="1" indent="-57150" algn="l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Mejorar la calidad de vida </a:t>
            </a:r>
            <a:endParaRPr lang="es-EC" sz="1400" kern="1200" dirty="0"/>
          </a:p>
        </p:txBody>
      </p:sp>
      <p:sp>
        <p:nvSpPr>
          <p:cNvPr id="32" name="Forma libre 31"/>
          <p:cNvSpPr/>
          <p:nvPr/>
        </p:nvSpPr>
        <p:spPr>
          <a:xfrm rot="17700000">
            <a:off x="3106977" y="4895232"/>
            <a:ext cx="1955148" cy="532285"/>
          </a:xfrm>
          <a:custGeom>
            <a:avLst/>
            <a:gdLst>
              <a:gd name="connsiteX0" fmla="*/ 0 w 1103955"/>
              <a:gd name="connsiteY0" fmla="*/ 0 h 532285"/>
              <a:gd name="connsiteX1" fmla="*/ 1103955 w 1103955"/>
              <a:gd name="connsiteY1" fmla="*/ 0 h 532285"/>
              <a:gd name="connsiteX2" fmla="*/ 1103955 w 1103955"/>
              <a:gd name="connsiteY2" fmla="*/ 532285 h 532285"/>
              <a:gd name="connsiteX3" fmla="*/ 0 w 1103955"/>
              <a:gd name="connsiteY3" fmla="*/ 532285 h 532285"/>
              <a:gd name="connsiteX4" fmla="*/ 0 w 1103955"/>
              <a:gd name="connsiteY4" fmla="*/ 0 h 53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3955" h="532285">
                <a:moveTo>
                  <a:pt x="0" y="0"/>
                </a:moveTo>
                <a:lnTo>
                  <a:pt x="1103955" y="0"/>
                </a:lnTo>
                <a:lnTo>
                  <a:pt x="1103955" y="532285"/>
                </a:lnTo>
                <a:lnTo>
                  <a:pt x="0" y="5322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27940" bIns="-1" numCol="1" spcCol="1270" anchor="ctr" anchorCtr="0">
            <a:noAutofit/>
          </a:bodyPr>
          <a:lstStyle/>
          <a:p>
            <a:pPr lvl="0" algn="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500" dirty="0"/>
              <a:t>Asociación Americana del Marketing </a:t>
            </a:r>
            <a:r>
              <a:rPr lang="es-EC" sz="1500" kern="1200" dirty="0" smtClean="0"/>
              <a:t>- 2004</a:t>
            </a:r>
            <a:endParaRPr lang="es-EC" sz="1500" kern="1200" dirty="0"/>
          </a:p>
        </p:txBody>
      </p:sp>
      <p:sp>
        <p:nvSpPr>
          <p:cNvPr id="33" name="Forma libre 32"/>
          <p:cNvSpPr/>
          <p:nvPr/>
        </p:nvSpPr>
        <p:spPr>
          <a:xfrm rot="17700000">
            <a:off x="4352945" y="2521102"/>
            <a:ext cx="1821921" cy="324925"/>
          </a:xfrm>
          <a:custGeom>
            <a:avLst/>
            <a:gdLst>
              <a:gd name="connsiteX0" fmla="*/ 0 w 1103955"/>
              <a:gd name="connsiteY0" fmla="*/ 0 h 532285"/>
              <a:gd name="connsiteX1" fmla="*/ 1103955 w 1103955"/>
              <a:gd name="connsiteY1" fmla="*/ 0 h 532285"/>
              <a:gd name="connsiteX2" fmla="*/ 1103955 w 1103955"/>
              <a:gd name="connsiteY2" fmla="*/ 532285 h 532285"/>
              <a:gd name="connsiteX3" fmla="*/ 0 w 1103955"/>
              <a:gd name="connsiteY3" fmla="*/ 532285 h 532285"/>
              <a:gd name="connsiteX4" fmla="*/ 0 w 1103955"/>
              <a:gd name="connsiteY4" fmla="*/ 0 h 53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3955" h="532285">
                <a:moveTo>
                  <a:pt x="0" y="0"/>
                </a:moveTo>
                <a:lnTo>
                  <a:pt x="1103955" y="0"/>
                </a:lnTo>
                <a:lnTo>
                  <a:pt x="1103955" y="532285"/>
                </a:lnTo>
                <a:lnTo>
                  <a:pt x="0" y="5322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59" tIns="0" rIns="0" bIns="-1" numCol="1" spcCol="1270" anchor="t" anchorCtr="0">
            <a:noAutofit/>
          </a:bodyPr>
          <a:lstStyle/>
          <a:p>
            <a:pPr marL="57150" lvl="1" indent="-57150" algn="l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Crear valor al cliente </a:t>
            </a:r>
            <a:endParaRPr lang="es-EC" sz="1400" kern="1200" dirty="0"/>
          </a:p>
        </p:txBody>
      </p:sp>
      <p:sp>
        <p:nvSpPr>
          <p:cNvPr id="34" name="Anillo 33"/>
          <p:cNvSpPr/>
          <p:nvPr/>
        </p:nvSpPr>
        <p:spPr>
          <a:xfrm>
            <a:off x="592172" y="3599583"/>
            <a:ext cx="540000" cy="540000"/>
          </a:xfrm>
          <a:prstGeom prst="donut">
            <a:avLst>
              <a:gd name="adj" fmla="val 2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Forma libre 34"/>
          <p:cNvSpPr/>
          <p:nvPr/>
        </p:nvSpPr>
        <p:spPr>
          <a:xfrm rot="17700000">
            <a:off x="399927" y="2065743"/>
            <a:ext cx="2174552" cy="647779"/>
          </a:xfrm>
          <a:custGeom>
            <a:avLst/>
            <a:gdLst>
              <a:gd name="connsiteX0" fmla="*/ 0 w 1344156"/>
              <a:gd name="connsiteY0" fmla="*/ 0 h 647779"/>
              <a:gd name="connsiteX1" fmla="*/ 1344156 w 1344156"/>
              <a:gd name="connsiteY1" fmla="*/ 0 h 647779"/>
              <a:gd name="connsiteX2" fmla="*/ 1344156 w 1344156"/>
              <a:gd name="connsiteY2" fmla="*/ 647779 h 647779"/>
              <a:gd name="connsiteX3" fmla="*/ 0 w 1344156"/>
              <a:gd name="connsiteY3" fmla="*/ 647779 h 647779"/>
              <a:gd name="connsiteX4" fmla="*/ 0 w 1344156"/>
              <a:gd name="connsiteY4" fmla="*/ 0 h 64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56" h="647779">
                <a:moveTo>
                  <a:pt x="0" y="0"/>
                </a:moveTo>
                <a:lnTo>
                  <a:pt x="1344156" y="0"/>
                </a:lnTo>
                <a:lnTo>
                  <a:pt x="1344156" y="647779"/>
                </a:lnTo>
                <a:lnTo>
                  <a:pt x="0" y="64777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39" tIns="-1" rIns="0" bIns="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b="1" kern="1200" dirty="0" smtClean="0"/>
              <a:t>Marketing Social</a:t>
            </a:r>
            <a:endParaRPr lang="es-EC" sz="1600" b="1" kern="1200" dirty="0"/>
          </a:p>
        </p:txBody>
      </p:sp>
      <p:sp>
        <p:nvSpPr>
          <p:cNvPr id="36" name="Elipse 35"/>
          <p:cNvSpPr/>
          <p:nvPr/>
        </p:nvSpPr>
        <p:spPr>
          <a:xfrm>
            <a:off x="1319063" y="3676183"/>
            <a:ext cx="360000" cy="360000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Elipse 36"/>
          <p:cNvSpPr/>
          <p:nvPr/>
        </p:nvSpPr>
        <p:spPr>
          <a:xfrm>
            <a:off x="1924979" y="3676183"/>
            <a:ext cx="360000" cy="360000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14286"/>
              <a:alphaOff val="0"/>
            </a:schemeClr>
          </a:fillRef>
          <a:effectRef idx="2">
            <a:schemeClr val="accent3">
              <a:hueOff val="0"/>
              <a:satOff val="0"/>
              <a:lumOff val="-14286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Anillo 37"/>
          <p:cNvSpPr/>
          <p:nvPr/>
        </p:nvSpPr>
        <p:spPr>
          <a:xfrm>
            <a:off x="3736638" y="3568659"/>
            <a:ext cx="540000" cy="540000"/>
          </a:xfrm>
          <a:prstGeom prst="donut">
            <a:avLst>
              <a:gd name="adj" fmla="val 2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Forma libre 38"/>
          <p:cNvSpPr/>
          <p:nvPr/>
        </p:nvSpPr>
        <p:spPr>
          <a:xfrm rot="17700000">
            <a:off x="3603248" y="2034819"/>
            <a:ext cx="2174552" cy="647779"/>
          </a:xfrm>
          <a:custGeom>
            <a:avLst/>
            <a:gdLst>
              <a:gd name="connsiteX0" fmla="*/ 0 w 1344156"/>
              <a:gd name="connsiteY0" fmla="*/ 0 h 647779"/>
              <a:gd name="connsiteX1" fmla="*/ 1344156 w 1344156"/>
              <a:gd name="connsiteY1" fmla="*/ 0 h 647779"/>
              <a:gd name="connsiteX2" fmla="*/ 1344156 w 1344156"/>
              <a:gd name="connsiteY2" fmla="*/ 647779 h 647779"/>
              <a:gd name="connsiteX3" fmla="*/ 0 w 1344156"/>
              <a:gd name="connsiteY3" fmla="*/ 647779 h 647779"/>
              <a:gd name="connsiteX4" fmla="*/ 0 w 1344156"/>
              <a:gd name="connsiteY4" fmla="*/ 0 h 64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56" h="647779">
                <a:moveTo>
                  <a:pt x="0" y="0"/>
                </a:moveTo>
                <a:lnTo>
                  <a:pt x="1344156" y="0"/>
                </a:lnTo>
                <a:lnTo>
                  <a:pt x="1344156" y="647779"/>
                </a:lnTo>
                <a:lnTo>
                  <a:pt x="0" y="64777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39" tIns="-1" rIns="0" bIns="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b="1" dirty="0" smtClean="0"/>
              <a:t>Actualización del concepto</a:t>
            </a:r>
            <a:endParaRPr lang="es-EC" sz="1600" b="1" kern="1200" dirty="0"/>
          </a:p>
        </p:txBody>
      </p:sp>
      <p:sp>
        <p:nvSpPr>
          <p:cNvPr id="40" name="Elipse 39"/>
          <p:cNvSpPr/>
          <p:nvPr/>
        </p:nvSpPr>
        <p:spPr>
          <a:xfrm>
            <a:off x="4507148" y="3666631"/>
            <a:ext cx="360000" cy="360000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42857"/>
              <a:alphaOff val="0"/>
            </a:schemeClr>
          </a:fillRef>
          <a:effectRef idx="2">
            <a:schemeClr val="accent3">
              <a:hueOff val="0"/>
              <a:satOff val="0"/>
              <a:lumOff val="-42857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Anillo 40"/>
          <p:cNvSpPr/>
          <p:nvPr/>
        </p:nvSpPr>
        <p:spPr>
          <a:xfrm>
            <a:off x="2482953" y="3558849"/>
            <a:ext cx="540000" cy="540000"/>
          </a:xfrm>
          <a:prstGeom prst="donut">
            <a:avLst>
              <a:gd name="adj" fmla="val 2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2" name="Forma libre 41"/>
          <p:cNvSpPr/>
          <p:nvPr/>
        </p:nvSpPr>
        <p:spPr>
          <a:xfrm rot="17700000">
            <a:off x="2290708" y="2025009"/>
            <a:ext cx="2174552" cy="647779"/>
          </a:xfrm>
          <a:custGeom>
            <a:avLst/>
            <a:gdLst>
              <a:gd name="connsiteX0" fmla="*/ 0 w 1344156"/>
              <a:gd name="connsiteY0" fmla="*/ 0 h 647779"/>
              <a:gd name="connsiteX1" fmla="*/ 1344156 w 1344156"/>
              <a:gd name="connsiteY1" fmla="*/ 0 h 647779"/>
              <a:gd name="connsiteX2" fmla="*/ 1344156 w 1344156"/>
              <a:gd name="connsiteY2" fmla="*/ 647779 h 647779"/>
              <a:gd name="connsiteX3" fmla="*/ 0 w 1344156"/>
              <a:gd name="connsiteY3" fmla="*/ 647779 h 647779"/>
              <a:gd name="connsiteX4" fmla="*/ 0 w 1344156"/>
              <a:gd name="connsiteY4" fmla="*/ 0 h 64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56" h="647779">
                <a:moveTo>
                  <a:pt x="0" y="0"/>
                </a:moveTo>
                <a:lnTo>
                  <a:pt x="1344156" y="0"/>
                </a:lnTo>
                <a:lnTo>
                  <a:pt x="1344156" y="647779"/>
                </a:lnTo>
                <a:lnTo>
                  <a:pt x="0" y="64777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39" tIns="-1" rIns="0" bIns="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b="1" kern="1200" dirty="0" smtClean="0"/>
              <a:t>Branding</a:t>
            </a:r>
            <a:endParaRPr lang="es-EC" sz="1600" b="1" kern="1200" dirty="0"/>
          </a:p>
        </p:txBody>
      </p:sp>
      <p:sp>
        <p:nvSpPr>
          <p:cNvPr id="53" name="Elipse 52"/>
          <p:cNvSpPr/>
          <p:nvPr/>
        </p:nvSpPr>
        <p:spPr>
          <a:xfrm>
            <a:off x="3150782" y="3648849"/>
            <a:ext cx="360000" cy="360000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14286"/>
              <a:alphaOff val="0"/>
            </a:schemeClr>
          </a:fillRef>
          <a:effectRef idx="2">
            <a:schemeClr val="accent3">
              <a:hueOff val="0"/>
              <a:satOff val="0"/>
              <a:lumOff val="-14286"/>
              <a:alphaOff val="0"/>
            </a:schemeClr>
          </a:effectRef>
          <a:fontRef idx="minor">
            <a:schemeClr val="lt1"/>
          </a:fontRef>
        </p:style>
      </p:sp>
      <p:sp>
        <p:nvSpPr>
          <p:cNvPr id="67" name="Forma libre 66"/>
          <p:cNvSpPr/>
          <p:nvPr/>
        </p:nvSpPr>
        <p:spPr>
          <a:xfrm rot="17700000">
            <a:off x="2282443" y="4559604"/>
            <a:ext cx="1285638" cy="553357"/>
          </a:xfrm>
          <a:custGeom>
            <a:avLst/>
            <a:gdLst>
              <a:gd name="connsiteX0" fmla="*/ 0 w 1147657"/>
              <a:gd name="connsiteY0" fmla="*/ 0 h 553357"/>
              <a:gd name="connsiteX1" fmla="*/ 1147657 w 1147657"/>
              <a:gd name="connsiteY1" fmla="*/ 0 h 553357"/>
              <a:gd name="connsiteX2" fmla="*/ 1147657 w 1147657"/>
              <a:gd name="connsiteY2" fmla="*/ 553357 h 553357"/>
              <a:gd name="connsiteX3" fmla="*/ 0 w 1147657"/>
              <a:gd name="connsiteY3" fmla="*/ 553357 h 553357"/>
              <a:gd name="connsiteX4" fmla="*/ 0 w 1147657"/>
              <a:gd name="connsiteY4" fmla="*/ 0 h 55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657" h="553357">
                <a:moveTo>
                  <a:pt x="0" y="0"/>
                </a:moveTo>
                <a:lnTo>
                  <a:pt x="1147657" y="0"/>
                </a:lnTo>
                <a:lnTo>
                  <a:pt x="1147657" y="553357"/>
                </a:lnTo>
                <a:lnTo>
                  <a:pt x="0" y="5533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43180" bIns="-1" numCol="1" spcCol="1270" anchor="ctr" anchorCtr="0">
            <a:noAutofit/>
          </a:bodyPr>
          <a:lstStyle/>
          <a:p>
            <a:pPr lvl="0" algn="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500" kern="1200" dirty="0" smtClean="0"/>
              <a:t>1990</a:t>
            </a:r>
            <a:endParaRPr lang="es-EC" sz="1500" kern="1200" dirty="0"/>
          </a:p>
        </p:txBody>
      </p:sp>
      <p:sp>
        <p:nvSpPr>
          <p:cNvPr id="68" name="Forma libre 67"/>
          <p:cNvSpPr/>
          <p:nvPr/>
        </p:nvSpPr>
        <p:spPr>
          <a:xfrm rot="17700000">
            <a:off x="2695361" y="2012225"/>
            <a:ext cx="2888145" cy="553357"/>
          </a:xfrm>
          <a:custGeom>
            <a:avLst/>
            <a:gdLst>
              <a:gd name="connsiteX0" fmla="*/ 0 w 1147657"/>
              <a:gd name="connsiteY0" fmla="*/ 0 h 553357"/>
              <a:gd name="connsiteX1" fmla="*/ 1147657 w 1147657"/>
              <a:gd name="connsiteY1" fmla="*/ 0 h 553357"/>
              <a:gd name="connsiteX2" fmla="*/ 1147657 w 1147657"/>
              <a:gd name="connsiteY2" fmla="*/ 553357 h 553357"/>
              <a:gd name="connsiteX3" fmla="*/ 0 w 1147657"/>
              <a:gd name="connsiteY3" fmla="*/ 553357 h 553357"/>
              <a:gd name="connsiteX4" fmla="*/ 0 w 1147657"/>
              <a:gd name="connsiteY4" fmla="*/ 0 h 55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657" h="553357">
                <a:moveTo>
                  <a:pt x="0" y="0"/>
                </a:moveTo>
                <a:lnTo>
                  <a:pt x="1147657" y="0"/>
                </a:lnTo>
                <a:lnTo>
                  <a:pt x="1147657" y="553357"/>
                </a:lnTo>
                <a:lnTo>
                  <a:pt x="0" y="5533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59" tIns="0" rIns="0" bIns="-1" numCol="1" spcCol="1270" anchor="t" anchorCtr="0">
            <a:noAutofit/>
          </a:bodyPr>
          <a:lstStyle/>
          <a:p>
            <a:pPr marL="57150" lvl="1" indent="-57150" algn="l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Estrategia</a:t>
            </a:r>
            <a:endParaRPr lang="es-EC" sz="1400" kern="1200" dirty="0"/>
          </a:p>
          <a:p>
            <a:pPr marL="57150" lvl="1" indent="-57150" algn="l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Crear y administrar marcas</a:t>
            </a:r>
            <a:endParaRPr lang="es-EC" sz="1400" kern="1200" dirty="0"/>
          </a:p>
        </p:txBody>
      </p:sp>
      <p:sp>
        <p:nvSpPr>
          <p:cNvPr id="77" name="Anillo 76"/>
          <p:cNvSpPr/>
          <p:nvPr/>
        </p:nvSpPr>
        <p:spPr>
          <a:xfrm>
            <a:off x="5012154" y="3574861"/>
            <a:ext cx="540000" cy="540000"/>
          </a:xfrm>
          <a:prstGeom prst="donut">
            <a:avLst>
              <a:gd name="adj" fmla="val 2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Forma libre 77"/>
          <p:cNvSpPr/>
          <p:nvPr/>
        </p:nvSpPr>
        <p:spPr>
          <a:xfrm rot="17700000">
            <a:off x="4819909" y="2041021"/>
            <a:ext cx="2174552" cy="647779"/>
          </a:xfrm>
          <a:custGeom>
            <a:avLst/>
            <a:gdLst>
              <a:gd name="connsiteX0" fmla="*/ 0 w 1344156"/>
              <a:gd name="connsiteY0" fmla="*/ 0 h 647779"/>
              <a:gd name="connsiteX1" fmla="*/ 1344156 w 1344156"/>
              <a:gd name="connsiteY1" fmla="*/ 0 h 647779"/>
              <a:gd name="connsiteX2" fmla="*/ 1344156 w 1344156"/>
              <a:gd name="connsiteY2" fmla="*/ 647779 h 647779"/>
              <a:gd name="connsiteX3" fmla="*/ 0 w 1344156"/>
              <a:gd name="connsiteY3" fmla="*/ 647779 h 647779"/>
              <a:gd name="connsiteX4" fmla="*/ 0 w 1344156"/>
              <a:gd name="connsiteY4" fmla="*/ 0 h 64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56" h="647779">
                <a:moveTo>
                  <a:pt x="0" y="0"/>
                </a:moveTo>
                <a:lnTo>
                  <a:pt x="1344156" y="0"/>
                </a:lnTo>
                <a:lnTo>
                  <a:pt x="1344156" y="647779"/>
                </a:lnTo>
                <a:lnTo>
                  <a:pt x="0" y="64777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39" tIns="-1" rIns="0" bIns="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b="1" kern="1200" dirty="0" smtClean="0"/>
              <a:t>Marketing Digital </a:t>
            </a:r>
            <a:endParaRPr lang="es-EC" sz="1600" b="1" kern="1200" dirty="0"/>
          </a:p>
        </p:txBody>
      </p:sp>
      <p:sp>
        <p:nvSpPr>
          <p:cNvPr id="79" name="Forma libre 78"/>
          <p:cNvSpPr/>
          <p:nvPr/>
        </p:nvSpPr>
        <p:spPr>
          <a:xfrm rot="17700000">
            <a:off x="5155601" y="2139923"/>
            <a:ext cx="2888145" cy="375914"/>
          </a:xfrm>
          <a:custGeom>
            <a:avLst/>
            <a:gdLst>
              <a:gd name="connsiteX0" fmla="*/ 0 w 1147657"/>
              <a:gd name="connsiteY0" fmla="*/ 0 h 553357"/>
              <a:gd name="connsiteX1" fmla="*/ 1147657 w 1147657"/>
              <a:gd name="connsiteY1" fmla="*/ 0 h 553357"/>
              <a:gd name="connsiteX2" fmla="*/ 1147657 w 1147657"/>
              <a:gd name="connsiteY2" fmla="*/ 553357 h 553357"/>
              <a:gd name="connsiteX3" fmla="*/ 0 w 1147657"/>
              <a:gd name="connsiteY3" fmla="*/ 553357 h 553357"/>
              <a:gd name="connsiteX4" fmla="*/ 0 w 1147657"/>
              <a:gd name="connsiteY4" fmla="*/ 0 h 55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657" h="553357">
                <a:moveTo>
                  <a:pt x="0" y="0"/>
                </a:moveTo>
                <a:lnTo>
                  <a:pt x="1147657" y="0"/>
                </a:lnTo>
                <a:lnTo>
                  <a:pt x="1147657" y="553357"/>
                </a:lnTo>
                <a:lnTo>
                  <a:pt x="0" y="5533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59" tIns="0" rIns="0" bIns="-1" numCol="1" spcCol="1270" anchor="t" anchorCtr="0">
            <a:noAutofit/>
          </a:bodyPr>
          <a:lstStyle/>
          <a:p>
            <a:pPr marL="57150" lvl="1" indent="-57150" algn="l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Captación, venta y promoción  </a:t>
            </a:r>
            <a:endParaRPr lang="es-EC" sz="1400" kern="1200" dirty="0"/>
          </a:p>
        </p:txBody>
      </p:sp>
      <p:sp>
        <p:nvSpPr>
          <p:cNvPr id="81" name="Forma libre 80"/>
          <p:cNvSpPr/>
          <p:nvPr/>
        </p:nvSpPr>
        <p:spPr>
          <a:xfrm rot="17700000">
            <a:off x="5499550" y="4548730"/>
            <a:ext cx="1147657" cy="553357"/>
          </a:xfrm>
          <a:custGeom>
            <a:avLst/>
            <a:gdLst>
              <a:gd name="connsiteX0" fmla="*/ 0 w 1147657"/>
              <a:gd name="connsiteY0" fmla="*/ 0 h 553357"/>
              <a:gd name="connsiteX1" fmla="*/ 1147657 w 1147657"/>
              <a:gd name="connsiteY1" fmla="*/ 0 h 553357"/>
              <a:gd name="connsiteX2" fmla="*/ 1147657 w 1147657"/>
              <a:gd name="connsiteY2" fmla="*/ 553357 h 553357"/>
              <a:gd name="connsiteX3" fmla="*/ 0 w 1147657"/>
              <a:gd name="connsiteY3" fmla="*/ 553357 h 553357"/>
              <a:gd name="connsiteX4" fmla="*/ 0 w 1147657"/>
              <a:gd name="connsiteY4" fmla="*/ 0 h 55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657" h="553357">
                <a:moveTo>
                  <a:pt x="0" y="0"/>
                </a:moveTo>
                <a:lnTo>
                  <a:pt x="1147657" y="0"/>
                </a:lnTo>
                <a:lnTo>
                  <a:pt x="1147657" y="553357"/>
                </a:lnTo>
                <a:lnTo>
                  <a:pt x="0" y="5533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43180" bIns="-1" numCol="1" spcCol="1270" anchor="ctr" anchorCtr="0">
            <a:noAutofit/>
          </a:bodyPr>
          <a:lstStyle/>
          <a:p>
            <a:pPr lvl="0" algn="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500" kern="1200" dirty="0" smtClean="0"/>
              <a:t>Marketing en línea </a:t>
            </a:r>
            <a:endParaRPr lang="es-EC" sz="1500" kern="1200" dirty="0"/>
          </a:p>
        </p:txBody>
      </p:sp>
      <p:sp>
        <p:nvSpPr>
          <p:cNvPr id="82" name="Forma libre 81"/>
          <p:cNvSpPr/>
          <p:nvPr/>
        </p:nvSpPr>
        <p:spPr>
          <a:xfrm rot="17700000">
            <a:off x="5923735" y="2335327"/>
            <a:ext cx="2362254" cy="312907"/>
          </a:xfrm>
          <a:custGeom>
            <a:avLst/>
            <a:gdLst>
              <a:gd name="connsiteX0" fmla="*/ 0 w 1147657"/>
              <a:gd name="connsiteY0" fmla="*/ 0 h 553357"/>
              <a:gd name="connsiteX1" fmla="*/ 1147657 w 1147657"/>
              <a:gd name="connsiteY1" fmla="*/ 0 h 553357"/>
              <a:gd name="connsiteX2" fmla="*/ 1147657 w 1147657"/>
              <a:gd name="connsiteY2" fmla="*/ 553357 h 553357"/>
              <a:gd name="connsiteX3" fmla="*/ 0 w 1147657"/>
              <a:gd name="connsiteY3" fmla="*/ 553357 h 553357"/>
              <a:gd name="connsiteX4" fmla="*/ 0 w 1147657"/>
              <a:gd name="connsiteY4" fmla="*/ 0 h 55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657" h="553357">
                <a:moveTo>
                  <a:pt x="0" y="0"/>
                </a:moveTo>
                <a:lnTo>
                  <a:pt x="1147657" y="0"/>
                </a:lnTo>
                <a:lnTo>
                  <a:pt x="1147657" y="553357"/>
                </a:lnTo>
                <a:lnTo>
                  <a:pt x="0" y="5533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59" tIns="0" rIns="0" bIns="-1" numCol="1" spcCol="1270" anchor="t" anchorCtr="0">
            <a:noAutofit/>
          </a:bodyPr>
          <a:lstStyle/>
          <a:p>
            <a:pPr marL="57150" lvl="1" indent="-57150" algn="l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E-</a:t>
            </a:r>
            <a:r>
              <a:rPr lang="es-EC" sz="1400" kern="1200" dirty="0" err="1" smtClean="0"/>
              <a:t>commerce</a:t>
            </a:r>
            <a:r>
              <a:rPr lang="es-EC" sz="1400" kern="1200" dirty="0" smtClean="0"/>
              <a:t> </a:t>
            </a:r>
            <a:endParaRPr lang="es-EC" sz="1400" kern="1200" dirty="0"/>
          </a:p>
        </p:txBody>
      </p:sp>
      <p:sp>
        <p:nvSpPr>
          <p:cNvPr id="83" name="Forma libre 82"/>
          <p:cNvSpPr/>
          <p:nvPr/>
        </p:nvSpPr>
        <p:spPr>
          <a:xfrm rot="17700000">
            <a:off x="6220975" y="4577605"/>
            <a:ext cx="1147657" cy="553357"/>
          </a:xfrm>
          <a:custGeom>
            <a:avLst/>
            <a:gdLst>
              <a:gd name="connsiteX0" fmla="*/ 0 w 1147657"/>
              <a:gd name="connsiteY0" fmla="*/ 0 h 553357"/>
              <a:gd name="connsiteX1" fmla="*/ 1147657 w 1147657"/>
              <a:gd name="connsiteY1" fmla="*/ 0 h 553357"/>
              <a:gd name="connsiteX2" fmla="*/ 1147657 w 1147657"/>
              <a:gd name="connsiteY2" fmla="*/ 553357 h 553357"/>
              <a:gd name="connsiteX3" fmla="*/ 0 w 1147657"/>
              <a:gd name="connsiteY3" fmla="*/ 553357 h 553357"/>
              <a:gd name="connsiteX4" fmla="*/ 0 w 1147657"/>
              <a:gd name="connsiteY4" fmla="*/ 0 h 55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657" h="553357">
                <a:moveTo>
                  <a:pt x="0" y="0"/>
                </a:moveTo>
                <a:lnTo>
                  <a:pt x="1147657" y="0"/>
                </a:lnTo>
                <a:lnTo>
                  <a:pt x="1147657" y="553357"/>
                </a:lnTo>
                <a:lnTo>
                  <a:pt x="0" y="5533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43180" bIns="-1" numCol="1" spcCol="1270" anchor="ctr" anchorCtr="0">
            <a:noAutofit/>
          </a:bodyPr>
          <a:lstStyle/>
          <a:p>
            <a:pPr lvl="0" algn="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500" kern="1200" dirty="0" smtClean="0"/>
              <a:t>Marketing Móvil </a:t>
            </a:r>
            <a:endParaRPr lang="es-EC" sz="1500" kern="1200" dirty="0"/>
          </a:p>
        </p:txBody>
      </p:sp>
      <p:sp>
        <p:nvSpPr>
          <p:cNvPr id="84" name="Forma libre 83"/>
          <p:cNvSpPr/>
          <p:nvPr/>
        </p:nvSpPr>
        <p:spPr>
          <a:xfrm rot="17700000">
            <a:off x="6637823" y="2344461"/>
            <a:ext cx="2116261" cy="553357"/>
          </a:xfrm>
          <a:custGeom>
            <a:avLst/>
            <a:gdLst>
              <a:gd name="connsiteX0" fmla="*/ 0 w 1147657"/>
              <a:gd name="connsiteY0" fmla="*/ 0 h 553357"/>
              <a:gd name="connsiteX1" fmla="*/ 1147657 w 1147657"/>
              <a:gd name="connsiteY1" fmla="*/ 0 h 553357"/>
              <a:gd name="connsiteX2" fmla="*/ 1147657 w 1147657"/>
              <a:gd name="connsiteY2" fmla="*/ 553357 h 553357"/>
              <a:gd name="connsiteX3" fmla="*/ 0 w 1147657"/>
              <a:gd name="connsiteY3" fmla="*/ 553357 h 553357"/>
              <a:gd name="connsiteX4" fmla="*/ 0 w 1147657"/>
              <a:gd name="connsiteY4" fmla="*/ 0 h 55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657" h="553357">
                <a:moveTo>
                  <a:pt x="0" y="0"/>
                </a:moveTo>
                <a:lnTo>
                  <a:pt x="1147657" y="0"/>
                </a:lnTo>
                <a:lnTo>
                  <a:pt x="1147657" y="553357"/>
                </a:lnTo>
                <a:lnTo>
                  <a:pt x="0" y="5533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59" tIns="0" rIns="0" bIns="-1" numCol="1" spcCol="1270" anchor="t" anchorCtr="0">
            <a:noAutofit/>
          </a:bodyPr>
          <a:lstStyle/>
          <a:p>
            <a:pPr marL="57150" lvl="1" indent="-57150" algn="l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Tecnología móvil</a:t>
            </a:r>
            <a:endParaRPr lang="es-EC" sz="1400" kern="1200" dirty="0"/>
          </a:p>
        </p:txBody>
      </p:sp>
      <p:sp>
        <p:nvSpPr>
          <p:cNvPr id="85" name="Elipse 84"/>
          <p:cNvSpPr/>
          <p:nvPr/>
        </p:nvSpPr>
        <p:spPr>
          <a:xfrm>
            <a:off x="5709511" y="3697060"/>
            <a:ext cx="360000" cy="360000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Elipse 86"/>
          <p:cNvSpPr/>
          <p:nvPr/>
        </p:nvSpPr>
        <p:spPr>
          <a:xfrm>
            <a:off x="6233769" y="3693971"/>
            <a:ext cx="360000" cy="360000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42857"/>
              <a:alphaOff val="0"/>
            </a:schemeClr>
          </a:fillRef>
          <a:effectRef idx="2">
            <a:schemeClr val="accent3">
              <a:hueOff val="0"/>
              <a:satOff val="0"/>
              <a:lumOff val="-42857"/>
              <a:alphaOff val="0"/>
            </a:schemeClr>
          </a:effectRef>
          <a:fontRef idx="minor">
            <a:schemeClr val="lt1"/>
          </a:fontRef>
        </p:style>
      </p:sp>
      <p:sp>
        <p:nvSpPr>
          <p:cNvPr id="88" name="Elipse 87"/>
          <p:cNvSpPr/>
          <p:nvPr/>
        </p:nvSpPr>
        <p:spPr>
          <a:xfrm>
            <a:off x="6888392" y="3689088"/>
            <a:ext cx="360000" cy="360000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-71429"/>
              <a:alphaOff val="0"/>
            </a:schemeClr>
          </a:fillRef>
          <a:effectRef idx="2">
            <a:schemeClr val="accent3">
              <a:hueOff val="0"/>
              <a:satOff val="0"/>
              <a:lumOff val="-71429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43" name="Conector recto de flecha 42"/>
          <p:cNvCxnSpPr/>
          <p:nvPr/>
        </p:nvCxnSpPr>
        <p:spPr>
          <a:xfrm>
            <a:off x="7673815" y="3818389"/>
            <a:ext cx="437840" cy="1046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/>
          <p:nvPr/>
        </p:nvCxnSpPr>
        <p:spPr>
          <a:xfrm>
            <a:off x="77114" y="3858628"/>
            <a:ext cx="437840" cy="1046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94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7" grpId="0"/>
      <p:bldP spid="28" grpId="0"/>
      <p:bldP spid="32" grpId="0"/>
      <p:bldP spid="33" grpId="0"/>
      <p:bldP spid="35" grpId="0"/>
      <p:bldP spid="39" grpId="0"/>
      <p:bldP spid="42" grpId="0"/>
      <p:bldP spid="67" grpId="0"/>
      <p:bldP spid="68" grpId="0"/>
      <p:bldP spid="78" grpId="0"/>
      <p:bldP spid="79" grpId="0"/>
      <p:bldP spid="81" grpId="0"/>
      <p:bldP spid="82" grpId="0"/>
      <p:bldP spid="83" grpId="0"/>
      <p:bldP spid="8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11560" y="2708920"/>
            <a:ext cx="8229600" cy="114300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/>
            <a:r>
              <a:rPr lang="es-EC" sz="3600" i="0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Tendencias actuales de la Mercadotecnia </a:t>
            </a:r>
            <a:r>
              <a:rPr lang="es-EC" sz="3600" kern="0" dirty="0" smtClean="0">
                <a:solidFill>
                  <a:schemeClr val="tx1"/>
                </a:solidFill>
              </a:rPr>
              <a:t/>
            </a:r>
            <a:br>
              <a:rPr lang="es-EC" sz="3600" kern="0" dirty="0" smtClean="0">
                <a:solidFill>
                  <a:schemeClr val="tx1"/>
                </a:solidFill>
              </a:rPr>
            </a:br>
            <a:endParaRPr lang="es-EC" sz="3600" kern="0" dirty="0"/>
          </a:p>
        </p:txBody>
      </p:sp>
    </p:spTree>
    <p:extLst>
      <p:ext uri="{BB962C8B-B14F-4D97-AF65-F5344CB8AC3E}">
        <p14:creationId xmlns:p14="http://schemas.microsoft.com/office/powerpoint/2010/main" val="286502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bre 4"/>
          <p:cNvSpPr/>
          <p:nvPr/>
        </p:nvSpPr>
        <p:spPr>
          <a:xfrm>
            <a:off x="3650296" y="1102524"/>
            <a:ext cx="5170176" cy="2184204"/>
          </a:xfrm>
          <a:custGeom>
            <a:avLst/>
            <a:gdLst>
              <a:gd name="connsiteX0" fmla="*/ 0 w 4666118"/>
              <a:gd name="connsiteY0" fmla="*/ 295675 h 2365399"/>
              <a:gd name="connsiteX1" fmla="*/ 3483419 w 4666118"/>
              <a:gd name="connsiteY1" fmla="*/ 295675 h 2365399"/>
              <a:gd name="connsiteX2" fmla="*/ 3483419 w 4666118"/>
              <a:gd name="connsiteY2" fmla="*/ 0 h 2365399"/>
              <a:gd name="connsiteX3" fmla="*/ 4666118 w 4666118"/>
              <a:gd name="connsiteY3" fmla="*/ 1182700 h 2365399"/>
              <a:gd name="connsiteX4" fmla="*/ 3483419 w 4666118"/>
              <a:gd name="connsiteY4" fmla="*/ 2365399 h 2365399"/>
              <a:gd name="connsiteX5" fmla="*/ 3483419 w 4666118"/>
              <a:gd name="connsiteY5" fmla="*/ 2069724 h 2365399"/>
              <a:gd name="connsiteX6" fmla="*/ 0 w 4666118"/>
              <a:gd name="connsiteY6" fmla="*/ 2069724 h 2365399"/>
              <a:gd name="connsiteX7" fmla="*/ 0 w 4666118"/>
              <a:gd name="connsiteY7" fmla="*/ 295675 h 2365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6118" h="2365399">
                <a:moveTo>
                  <a:pt x="0" y="295675"/>
                </a:moveTo>
                <a:lnTo>
                  <a:pt x="3483419" y="295675"/>
                </a:lnTo>
                <a:lnTo>
                  <a:pt x="3483419" y="0"/>
                </a:lnTo>
                <a:lnTo>
                  <a:pt x="4666118" y="1182700"/>
                </a:lnTo>
                <a:lnTo>
                  <a:pt x="3483419" y="2365399"/>
                </a:lnTo>
                <a:lnTo>
                  <a:pt x="3483419" y="2069724"/>
                </a:lnTo>
                <a:lnTo>
                  <a:pt x="0" y="2069724"/>
                </a:lnTo>
                <a:lnTo>
                  <a:pt x="0" y="295675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dkEdge">
            <a:bevelT w="144450" h="36350" prst="relaxedInset"/>
            <a:contourClr>
              <a:schemeClr val="bg1"/>
            </a:contourClr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465" tIns="333140" rIns="924490" bIns="333140" numCol="1" spcCol="1270" anchor="ctr" anchorCtr="0">
            <a:noAutofit/>
          </a:bodyPr>
          <a:lstStyle/>
          <a:p>
            <a:pPr marL="285750" lvl="1" indent="-285750" algn="l" defTabSz="262255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dirty="0" smtClean="0">
                <a:solidFill>
                  <a:schemeClr val="tx1"/>
                </a:solidFill>
              </a:rPr>
              <a:t>Gestión de una empresa  </a:t>
            </a:r>
          </a:p>
          <a:p>
            <a:pPr marL="285750" lvl="1" indent="-285750" defTabSz="262255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dirty="0" smtClean="0">
                <a:solidFill>
                  <a:schemeClr val="tx1"/>
                </a:solidFill>
              </a:rPr>
              <a:t>Procesos, programas</a:t>
            </a:r>
            <a:r>
              <a:rPr lang="es-EC" sz="1600" kern="1200" dirty="0" smtClean="0">
                <a:solidFill>
                  <a:schemeClr val="tx1"/>
                </a:solidFill>
              </a:rPr>
              <a:t> </a:t>
            </a:r>
            <a:r>
              <a:rPr lang="es-EC" sz="1600" dirty="0">
                <a:solidFill>
                  <a:schemeClr val="tx1"/>
                </a:solidFill>
              </a:rPr>
              <a:t>y</a:t>
            </a:r>
            <a:r>
              <a:rPr lang="es-EC" sz="1600" kern="1200" dirty="0" smtClean="0">
                <a:solidFill>
                  <a:schemeClr val="tx1"/>
                </a:solidFill>
              </a:rPr>
              <a:t> actividades</a:t>
            </a:r>
          </a:p>
          <a:p>
            <a:pPr marL="285750" lvl="1" indent="-285750" algn="l" defTabSz="262255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dirty="0" smtClean="0">
                <a:solidFill>
                  <a:schemeClr val="tx1"/>
                </a:solidFill>
              </a:rPr>
              <a:t>Marketing relacional, integrado, interno y rendimiento del marketing </a:t>
            </a:r>
          </a:p>
        </p:txBody>
      </p:sp>
      <p:sp>
        <p:nvSpPr>
          <p:cNvPr id="6" name="Forma libre 5"/>
          <p:cNvSpPr/>
          <p:nvPr/>
        </p:nvSpPr>
        <p:spPr>
          <a:xfrm>
            <a:off x="539552" y="1268760"/>
            <a:ext cx="3110746" cy="1911131"/>
          </a:xfrm>
          <a:custGeom>
            <a:avLst/>
            <a:gdLst>
              <a:gd name="connsiteX0" fmla="*/ 0 w 3110745"/>
              <a:gd name="connsiteY0" fmla="*/ 394241 h 2365399"/>
              <a:gd name="connsiteX1" fmla="*/ 394241 w 3110745"/>
              <a:gd name="connsiteY1" fmla="*/ 0 h 2365399"/>
              <a:gd name="connsiteX2" fmla="*/ 2716504 w 3110745"/>
              <a:gd name="connsiteY2" fmla="*/ 0 h 2365399"/>
              <a:gd name="connsiteX3" fmla="*/ 3110745 w 3110745"/>
              <a:gd name="connsiteY3" fmla="*/ 394241 h 2365399"/>
              <a:gd name="connsiteX4" fmla="*/ 3110745 w 3110745"/>
              <a:gd name="connsiteY4" fmla="*/ 1971158 h 2365399"/>
              <a:gd name="connsiteX5" fmla="*/ 2716504 w 3110745"/>
              <a:gd name="connsiteY5" fmla="*/ 2365399 h 2365399"/>
              <a:gd name="connsiteX6" fmla="*/ 394241 w 3110745"/>
              <a:gd name="connsiteY6" fmla="*/ 2365399 h 2365399"/>
              <a:gd name="connsiteX7" fmla="*/ 0 w 3110745"/>
              <a:gd name="connsiteY7" fmla="*/ 1971158 h 2365399"/>
              <a:gd name="connsiteX8" fmla="*/ 0 w 3110745"/>
              <a:gd name="connsiteY8" fmla="*/ 394241 h 2365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0745" h="2365399">
                <a:moveTo>
                  <a:pt x="0" y="394241"/>
                </a:moveTo>
                <a:cubicBezTo>
                  <a:pt x="0" y="176508"/>
                  <a:pt x="176508" y="0"/>
                  <a:pt x="394241" y="0"/>
                </a:cubicBezTo>
                <a:lnTo>
                  <a:pt x="2716504" y="0"/>
                </a:lnTo>
                <a:cubicBezTo>
                  <a:pt x="2934237" y="0"/>
                  <a:pt x="3110745" y="176508"/>
                  <a:pt x="3110745" y="394241"/>
                </a:cubicBezTo>
                <a:lnTo>
                  <a:pt x="3110745" y="1971158"/>
                </a:lnTo>
                <a:cubicBezTo>
                  <a:pt x="3110745" y="2188891"/>
                  <a:pt x="2934237" y="2365399"/>
                  <a:pt x="2716504" y="2365399"/>
                </a:cubicBezTo>
                <a:lnTo>
                  <a:pt x="394241" y="2365399"/>
                </a:lnTo>
                <a:cubicBezTo>
                  <a:pt x="176508" y="2365399"/>
                  <a:pt x="0" y="2188891"/>
                  <a:pt x="0" y="1971158"/>
                </a:cubicBezTo>
                <a:lnTo>
                  <a:pt x="0" y="394241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3109" tIns="199289" rIns="283109" bIns="199289" numCol="1" spcCol="1270" anchor="ctr" anchorCtr="0">
            <a:noAutofit/>
          </a:bodyPr>
          <a:lstStyle/>
          <a:p>
            <a:pPr lvl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2200" b="1" kern="1200" dirty="0" smtClean="0">
                <a:solidFill>
                  <a:schemeClr val="tx1"/>
                </a:solidFill>
              </a:rPr>
              <a:t>Marketing Holístico</a:t>
            </a:r>
            <a:endParaRPr lang="es-EC" sz="2200" b="1" kern="1200" dirty="0">
              <a:solidFill>
                <a:schemeClr val="tx1"/>
              </a:solidFill>
            </a:endParaRPr>
          </a:p>
        </p:txBody>
      </p:sp>
      <p:sp>
        <p:nvSpPr>
          <p:cNvPr id="7" name="Forma libre 6"/>
          <p:cNvSpPr/>
          <p:nvPr/>
        </p:nvSpPr>
        <p:spPr>
          <a:xfrm>
            <a:off x="3650296" y="3645024"/>
            <a:ext cx="5170176" cy="1789335"/>
          </a:xfrm>
          <a:custGeom>
            <a:avLst/>
            <a:gdLst>
              <a:gd name="connsiteX0" fmla="*/ 0 w 4666118"/>
              <a:gd name="connsiteY0" fmla="*/ 295675 h 2365399"/>
              <a:gd name="connsiteX1" fmla="*/ 3483419 w 4666118"/>
              <a:gd name="connsiteY1" fmla="*/ 295675 h 2365399"/>
              <a:gd name="connsiteX2" fmla="*/ 3483419 w 4666118"/>
              <a:gd name="connsiteY2" fmla="*/ 0 h 2365399"/>
              <a:gd name="connsiteX3" fmla="*/ 4666118 w 4666118"/>
              <a:gd name="connsiteY3" fmla="*/ 1182700 h 2365399"/>
              <a:gd name="connsiteX4" fmla="*/ 3483419 w 4666118"/>
              <a:gd name="connsiteY4" fmla="*/ 2365399 h 2365399"/>
              <a:gd name="connsiteX5" fmla="*/ 3483419 w 4666118"/>
              <a:gd name="connsiteY5" fmla="*/ 2069724 h 2365399"/>
              <a:gd name="connsiteX6" fmla="*/ 0 w 4666118"/>
              <a:gd name="connsiteY6" fmla="*/ 2069724 h 2365399"/>
              <a:gd name="connsiteX7" fmla="*/ 0 w 4666118"/>
              <a:gd name="connsiteY7" fmla="*/ 295675 h 2365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6118" h="2365399">
                <a:moveTo>
                  <a:pt x="0" y="295675"/>
                </a:moveTo>
                <a:lnTo>
                  <a:pt x="3483419" y="295675"/>
                </a:lnTo>
                <a:lnTo>
                  <a:pt x="3483419" y="0"/>
                </a:lnTo>
                <a:lnTo>
                  <a:pt x="4666118" y="1182700"/>
                </a:lnTo>
                <a:lnTo>
                  <a:pt x="3483419" y="2365399"/>
                </a:lnTo>
                <a:lnTo>
                  <a:pt x="3483419" y="2069724"/>
                </a:lnTo>
                <a:lnTo>
                  <a:pt x="0" y="2069724"/>
                </a:lnTo>
                <a:lnTo>
                  <a:pt x="0" y="295675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dkEdge">
            <a:bevelT w="144450" h="36350" prst="relaxedInset"/>
            <a:contourClr>
              <a:schemeClr val="bg1"/>
            </a:contourClr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465" tIns="333140" rIns="924490" bIns="333140" numCol="1" spcCol="1270" anchor="t" anchorCtr="0">
            <a:noAutofit/>
          </a:bodyPr>
          <a:lstStyle/>
          <a:p>
            <a:pPr marL="285750" lvl="1" indent="-285750" defTabSz="262255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s-EC" sz="1600" dirty="0" smtClean="0">
                <a:solidFill>
                  <a:schemeClr val="tx1"/>
                </a:solidFill>
              </a:rPr>
              <a:t>Facebook</a:t>
            </a:r>
            <a:r>
              <a:rPr lang="es-EC" sz="1600" dirty="0">
                <a:solidFill>
                  <a:schemeClr val="tx1"/>
                </a:solidFill>
              </a:rPr>
              <a:t>, </a:t>
            </a:r>
            <a:r>
              <a:rPr lang="es-EC" sz="1600" dirty="0" smtClean="0">
                <a:solidFill>
                  <a:schemeClr val="tx1"/>
                </a:solidFill>
              </a:rPr>
              <a:t>Twitter, e Instagram</a:t>
            </a:r>
          </a:p>
          <a:p>
            <a:pPr marL="285750" lvl="1" indent="-285750" algn="l" defTabSz="2622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dirty="0" smtClean="0">
                <a:solidFill>
                  <a:schemeClr val="tx1"/>
                </a:solidFill>
              </a:rPr>
              <a:t>Publicitar y comercializar</a:t>
            </a:r>
          </a:p>
          <a:p>
            <a:pPr marL="285750" lvl="1" indent="-285750" algn="l" defTabSz="2622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dirty="0" smtClean="0">
                <a:solidFill>
                  <a:schemeClr val="tx1"/>
                </a:solidFill>
              </a:rPr>
              <a:t>Gestiona la confianza y fidelidad </a:t>
            </a:r>
          </a:p>
          <a:p>
            <a:pPr marL="285750" lvl="1" indent="-285750" algn="l" defTabSz="2622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C" sz="1600" kern="1200" dirty="0">
              <a:solidFill>
                <a:schemeClr val="tx1"/>
              </a:solidFill>
            </a:endParaRPr>
          </a:p>
          <a:p>
            <a:pPr marL="285750" lvl="1" indent="-285750" algn="l" defTabSz="2622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C" sz="1600" kern="1200" dirty="0">
              <a:solidFill>
                <a:schemeClr val="tx1"/>
              </a:solidFill>
            </a:endParaRPr>
          </a:p>
        </p:txBody>
      </p:sp>
      <p:sp>
        <p:nvSpPr>
          <p:cNvPr id="8" name="Forma libre 7"/>
          <p:cNvSpPr/>
          <p:nvPr/>
        </p:nvSpPr>
        <p:spPr>
          <a:xfrm>
            <a:off x="539552" y="3645024"/>
            <a:ext cx="3110746" cy="1789335"/>
          </a:xfrm>
          <a:custGeom>
            <a:avLst/>
            <a:gdLst>
              <a:gd name="connsiteX0" fmla="*/ 0 w 3110745"/>
              <a:gd name="connsiteY0" fmla="*/ 394241 h 2365399"/>
              <a:gd name="connsiteX1" fmla="*/ 394241 w 3110745"/>
              <a:gd name="connsiteY1" fmla="*/ 0 h 2365399"/>
              <a:gd name="connsiteX2" fmla="*/ 2716504 w 3110745"/>
              <a:gd name="connsiteY2" fmla="*/ 0 h 2365399"/>
              <a:gd name="connsiteX3" fmla="*/ 3110745 w 3110745"/>
              <a:gd name="connsiteY3" fmla="*/ 394241 h 2365399"/>
              <a:gd name="connsiteX4" fmla="*/ 3110745 w 3110745"/>
              <a:gd name="connsiteY4" fmla="*/ 1971158 h 2365399"/>
              <a:gd name="connsiteX5" fmla="*/ 2716504 w 3110745"/>
              <a:gd name="connsiteY5" fmla="*/ 2365399 h 2365399"/>
              <a:gd name="connsiteX6" fmla="*/ 394241 w 3110745"/>
              <a:gd name="connsiteY6" fmla="*/ 2365399 h 2365399"/>
              <a:gd name="connsiteX7" fmla="*/ 0 w 3110745"/>
              <a:gd name="connsiteY7" fmla="*/ 1971158 h 2365399"/>
              <a:gd name="connsiteX8" fmla="*/ 0 w 3110745"/>
              <a:gd name="connsiteY8" fmla="*/ 394241 h 2365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0745" h="2365399">
                <a:moveTo>
                  <a:pt x="0" y="394241"/>
                </a:moveTo>
                <a:cubicBezTo>
                  <a:pt x="0" y="176508"/>
                  <a:pt x="176508" y="0"/>
                  <a:pt x="394241" y="0"/>
                </a:cubicBezTo>
                <a:lnTo>
                  <a:pt x="2716504" y="0"/>
                </a:lnTo>
                <a:cubicBezTo>
                  <a:pt x="2934237" y="0"/>
                  <a:pt x="3110745" y="176508"/>
                  <a:pt x="3110745" y="394241"/>
                </a:cubicBezTo>
                <a:lnTo>
                  <a:pt x="3110745" y="1971158"/>
                </a:lnTo>
                <a:cubicBezTo>
                  <a:pt x="3110745" y="2188891"/>
                  <a:pt x="2934237" y="2365399"/>
                  <a:pt x="2716504" y="2365399"/>
                </a:cubicBezTo>
                <a:lnTo>
                  <a:pt x="394241" y="2365399"/>
                </a:lnTo>
                <a:cubicBezTo>
                  <a:pt x="176508" y="2365399"/>
                  <a:pt x="0" y="2188891"/>
                  <a:pt x="0" y="1971158"/>
                </a:cubicBezTo>
                <a:lnTo>
                  <a:pt x="0" y="394241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17456"/>
              <a:satOff val="24633"/>
              <a:lumOff val="30991"/>
              <a:alphaOff val="0"/>
            </a:schemeClr>
          </a:fillRef>
          <a:effectRef idx="2">
            <a:schemeClr val="accent1">
              <a:shade val="50000"/>
              <a:hueOff val="17456"/>
              <a:satOff val="24633"/>
              <a:lumOff val="3099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3109" tIns="199289" rIns="283109" bIns="199289" numCol="1" spcCol="1270" anchor="ctr" anchorCtr="0">
            <a:noAutofit/>
          </a:bodyPr>
          <a:lstStyle/>
          <a:p>
            <a:pPr lvl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2200" b="1" kern="1200" dirty="0" smtClean="0">
                <a:solidFill>
                  <a:schemeClr val="tx1"/>
                </a:solidFill>
              </a:rPr>
              <a:t>Marketing de Redes Sociales</a:t>
            </a:r>
            <a:endParaRPr lang="es-EC" sz="22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49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libre 3"/>
          <p:cNvSpPr/>
          <p:nvPr/>
        </p:nvSpPr>
        <p:spPr>
          <a:xfrm>
            <a:off x="3263468" y="1272798"/>
            <a:ext cx="5484996" cy="2195145"/>
          </a:xfrm>
          <a:custGeom>
            <a:avLst/>
            <a:gdLst>
              <a:gd name="connsiteX0" fmla="*/ 0 w 5484996"/>
              <a:gd name="connsiteY0" fmla="*/ 372900 h 2983196"/>
              <a:gd name="connsiteX1" fmla="*/ 3993398 w 5484996"/>
              <a:gd name="connsiteY1" fmla="*/ 372900 h 2983196"/>
              <a:gd name="connsiteX2" fmla="*/ 3993398 w 5484996"/>
              <a:gd name="connsiteY2" fmla="*/ 0 h 2983196"/>
              <a:gd name="connsiteX3" fmla="*/ 5484996 w 5484996"/>
              <a:gd name="connsiteY3" fmla="*/ 1491598 h 2983196"/>
              <a:gd name="connsiteX4" fmla="*/ 3993398 w 5484996"/>
              <a:gd name="connsiteY4" fmla="*/ 2983196 h 2983196"/>
              <a:gd name="connsiteX5" fmla="*/ 3993398 w 5484996"/>
              <a:gd name="connsiteY5" fmla="*/ 2610297 h 2983196"/>
              <a:gd name="connsiteX6" fmla="*/ 0 w 5484996"/>
              <a:gd name="connsiteY6" fmla="*/ 2610297 h 2983196"/>
              <a:gd name="connsiteX7" fmla="*/ 0 w 5484996"/>
              <a:gd name="connsiteY7" fmla="*/ 372900 h 298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4996" h="2983196">
                <a:moveTo>
                  <a:pt x="0" y="372900"/>
                </a:moveTo>
                <a:lnTo>
                  <a:pt x="3993398" y="372900"/>
                </a:lnTo>
                <a:lnTo>
                  <a:pt x="3993398" y="0"/>
                </a:lnTo>
                <a:lnTo>
                  <a:pt x="5484996" y="1491598"/>
                </a:lnTo>
                <a:lnTo>
                  <a:pt x="3993398" y="2983196"/>
                </a:lnTo>
                <a:lnTo>
                  <a:pt x="3993398" y="2610297"/>
                </a:lnTo>
                <a:lnTo>
                  <a:pt x="0" y="2610297"/>
                </a:lnTo>
                <a:lnTo>
                  <a:pt x="0" y="372900"/>
                </a:lnTo>
                <a:close/>
              </a:path>
            </a:pathLst>
          </a:custGeom>
          <a:solidFill>
            <a:srgbClr val="F7DCFC"/>
          </a:solidFill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430" tIns="384330" rIns="1130128" bIns="384329" numCol="1" spcCol="1270" anchor="ctr" anchorCtr="0">
            <a:noAutofit/>
          </a:bodyPr>
          <a:lstStyle/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kern="1200" dirty="0" smtClean="0">
                <a:solidFill>
                  <a:schemeClr val="tx1"/>
                </a:solidFill>
              </a:rPr>
              <a:t>Estudio de la actividad cerebral 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kern="1200" dirty="0" smtClean="0">
                <a:solidFill>
                  <a:schemeClr val="tx1"/>
                </a:solidFill>
              </a:rPr>
              <a:t>Reacción emocional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kern="1200" dirty="0" smtClean="0">
                <a:solidFill>
                  <a:schemeClr val="tx1"/>
                </a:solidFill>
              </a:rPr>
              <a:t>Estimulación, aceptación y satisfacción</a:t>
            </a:r>
            <a:endParaRPr lang="es-EC" sz="1600" kern="1200" dirty="0">
              <a:solidFill>
                <a:schemeClr val="tx1"/>
              </a:solidFill>
            </a:endParaRP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dirty="0" smtClean="0">
                <a:solidFill>
                  <a:schemeClr val="tx1"/>
                </a:solidFill>
              </a:rPr>
              <a:t>P</a:t>
            </a:r>
            <a:r>
              <a:rPr lang="es-EC" sz="1600" kern="1200" dirty="0" smtClean="0">
                <a:solidFill>
                  <a:schemeClr val="tx1"/>
                </a:solidFill>
              </a:rPr>
              <a:t>referencias del cliente</a:t>
            </a:r>
            <a:endParaRPr lang="es-EC" sz="1600" kern="1200" dirty="0">
              <a:solidFill>
                <a:schemeClr val="tx1"/>
              </a:solidFill>
            </a:endParaRPr>
          </a:p>
        </p:txBody>
      </p:sp>
      <p:sp>
        <p:nvSpPr>
          <p:cNvPr id="5" name="Forma libre 4"/>
          <p:cNvSpPr/>
          <p:nvPr/>
        </p:nvSpPr>
        <p:spPr>
          <a:xfrm>
            <a:off x="431051" y="1339382"/>
            <a:ext cx="2832417" cy="1987398"/>
          </a:xfrm>
          <a:custGeom>
            <a:avLst/>
            <a:gdLst>
              <a:gd name="connsiteX0" fmla="*/ 0 w 2832417"/>
              <a:gd name="connsiteY0" fmla="*/ 450154 h 2700868"/>
              <a:gd name="connsiteX1" fmla="*/ 450154 w 2832417"/>
              <a:gd name="connsiteY1" fmla="*/ 0 h 2700868"/>
              <a:gd name="connsiteX2" fmla="*/ 2382263 w 2832417"/>
              <a:gd name="connsiteY2" fmla="*/ 0 h 2700868"/>
              <a:gd name="connsiteX3" fmla="*/ 2832417 w 2832417"/>
              <a:gd name="connsiteY3" fmla="*/ 450154 h 2700868"/>
              <a:gd name="connsiteX4" fmla="*/ 2832417 w 2832417"/>
              <a:gd name="connsiteY4" fmla="*/ 2250714 h 2700868"/>
              <a:gd name="connsiteX5" fmla="*/ 2382263 w 2832417"/>
              <a:gd name="connsiteY5" fmla="*/ 2700868 h 2700868"/>
              <a:gd name="connsiteX6" fmla="*/ 450154 w 2832417"/>
              <a:gd name="connsiteY6" fmla="*/ 2700868 h 2700868"/>
              <a:gd name="connsiteX7" fmla="*/ 0 w 2832417"/>
              <a:gd name="connsiteY7" fmla="*/ 2250714 h 2700868"/>
              <a:gd name="connsiteX8" fmla="*/ 0 w 2832417"/>
              <a:gd name="connsiteY8" fmla="*/ 450154 h 270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2417" h="2700868">
                <a:moveTo>
                  <a:pt x="0" y="450154"/>
                </a:moveTo>
                <a:cubicBezTo>
                  <a:pt x="0" y="201541"/>
                  <a:pt x="201541" y="0"/>
                  <a:pt x="450154" y="0"/>
                </a:cubicBezTo>
                <a:lnTo>
                  <a:pt x="2382263" y="0"/>
                </a:lnTo>
                <a:cubicBezTo>
                  <a:pt x="2630876" y="0"/>
                  <a:pt x="2832417" y="201541"/>
                  <a:pt x="2832417" y="450154"/>
                </a:cubicBezTo>
                <a:lnTo>
                  <a:pt x="2832417" y="2250714"/>
                </a:lnTo>
                <a:cubicBezTo>
                  <a:pt x="2832417" y="2499327"/>
                  <a:pt x="2630876" y="2700868"/>
                  <a:pt x="2382263" y="2700868"/>
                </a:cubicBezTo>
                <a:lnTo>
                  <a:pt x="450154" y="2700868"/>
                </a:lnTo>
                <a:cubicBezTo>
                  <a:pt x="201541" y="2700868"/>
                  <a:pt x="0" y="2499327"/>
                  <a:pt x="0" y="2250714"/>
                </a:cubicBezTo>
                <a:lnTo>
                  <a:pt x="0" y="450154"/>
                </a:lnTo>
                <a:close/>
              </a:path>
            </a:pathLst>
          </a:custGeom>
          <a:solidFill>
            <a:srgbClr val="F7DCFC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3286" tIns="177566" rIns="223286" bIns="17756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2200" b="1" kern="1200" dirty="0" err="1" smtClean="0">
                <a:solidFill>
                  <a:schemeClr val="tx1"/>
                </a:solidFill>
              </a:rPr>
              <a:t>Neuromarketing</a:t>
            </a:r>
            <a:endParaRPr lang="es-EC" sz="2200" b="1" kern="1200" dirty="0">
              <a:solidFill>
                <a:schemeClr val="tx1"/>
              </a:solidFill>
            </a:endParaRPr>
          </a:p>
        </p:txBody>
      </p:sp>
      <p:sp>
        <p:nvSpPr>
          <p:cNvPr id="6" name="Forma libre 5"/>
          <p:cNvSpPr/>
          <p:nvPr/>
        </p:nvSpPr>
        <p:spPr>
          <a:xfrm>
            <a:off x="3263468" y="3606713"/>
            <a:ext cx="4836924" cy="1838509"/>
          </a:xfrm>
          <a:custGeom>
            <a:avLst/>
            <a:gdLst>
              <a:gd name="connsiteX0" fmla="*/ 0 w 5484996"/>
              <a:gd name="connsiteY0" fmla="*/ 229814 h 1838509"/>
              <a:gd name="connsiteX1" fmla="*/ 4565742 w 5484996"/>
              <a:gd name="connsiteY1" fmla="*/ 229814 h 1838509"/>
              <a:gd name="connsiteX2" fmla="*/ 4565742 w 5484996"/>
              <a:gd name="connsiteY2" fmla="*/ 0 h 1838509"/>
              <a:gd name="connsiteX3" fmla="*/ 5484996 w 5484996"/>
              <a:gd name="connsiteY3" fmla="*/ 919255 h 1838509"/>
              <a:gd name="connsiteX4" fmla="*/ 4565742 w 5484996"/>
              <a:gd name="connsiteY4" fmla="*/ 1838509 h 1838509"/>
              <a:gd name="connsiteX5" fmla="*/ 4565742 w 5484996"/>
              <a:gd name="connsiteY5" fmla="*/ 1608695 h 1838509"/>
              <a:gd name="connsiteX6" fmla="*/ 0 w 5484996"/>
              <a:gd name="connsiteY6" fmla="*/ 1608695 h 1838509"/>
              <a:gd name="connsiteX7" fmla="*/ 0 w 5484996"/>
              <a:gd name="connsiteY7" fmla="*/ 229814 h 1838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4996" h="1838509">
                <a:moveTo>
                  <a:pt x="0" y="229814"/>
                </a:moveTo>
                <a:lnTo>
                  <a:pt x="4565742" y="229814"/>
                </a:lnTo>
                <a:lnTo>
                  <a:pt x="4565742" y="0"/>
                </a:lnTo>
                <a:lnTo>
                  <a:pt x="5484996" y="919255"/>
                </a:lnTo>
                <a:lnTo>
                  <a:pt x="4565742" y="1838509"/>
                </a:lnTo>
                <a:lnTo>
                  <a:pt x="4565742" y="1608695"/>
                </a:lnTo>
                <a:lnTo>
                  <a:pt x="0" y="1608695"/>
                </a:lnTo>
                <a:lnTo>
                  <a:pt x="0" y="22981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430" tIns="241244" rIns="700871" bIns="241244" numCol="1" spcCol="1270" anchor="ctr" anchorCtr="0">
            <a:noAutofit/>
          </a:bodyPr>
          <a:lstStyle/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kern="1200" dirty="0" smtClean="0">
                <a:solidFill>
                  <a:schemeClr val="tx1"/>
                </a:solidFill>
              </a:rPr>
              <a:t>Reacción emocional y sentimental </a:t>
            </a:r>
            <a:endParaRPr lang="es-EC" sz="1600" kern="1200" dirty="0">
              <a:solidFill>
                <a:schemeClr val="tx1"/>
              </a:solidFill>
            </a:endParaRP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kern="1200" dirty="0" smtClean="0">
                <a:solidFill>
                  <a:schemeClr val="tx1"/>
                </a:solidFill>
              </a:rPr>
              <a:t>Mensaje o imagen de una marca </a:t>
            </a:r>
            <a:endParaRPr lang="es-EC" sz="1600" kern="1200" dirty="0">
              <a:solidFill>
                <a:schemeClr val="tx1"/>
              </a:solidFill>
            </a:endParaRP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600" kern="1200" dirty="0" smtClean="0">
                <a:solidFill>
                  <a:schemeClr val="tx1"/>
                </a:solidFill>
              </a:rPr>
              <a:t>Posicionamiento</a:t>
            </a:r>
            <a:endParaRPr lang="es-EC" sz="1600" kern="1200" dirty="0">
              <a:solidFill>
                <a:schemeClr val="tx1"/>
              </a:solidFill>
            </a:endParaRPr>
          </a:p>
        </p:txBody>
      </p:sp>
      <p:sp>
        <p:nvSpPr>
          <p:cNvPr id="7" name="Forma libre 6"/>
          <p:cNvSpPr/>
          <p:nvPr/>
        </p:nvSpPr>
        <p:spPr>
          <a:xfrm>
            <a:off x="431051" y="3719416"/>
            <a:ext cx="2832417" cy="1613105"/>
          </a:xfrm>
          <a:custGeom>
            <a:avLst/>
            <a:gdLst>
              <a:gd name="connsiteX0" fmla="*/ 0 w 2832417"/>
              <a:gd name="connsiteY0" fmla="*/ 231288 h 1387701"/>
              <a:gd name="connsiteX1" fmla="*/ 231288 w 2832417"/>
              <a:gd name="connsiteY1" fmla="*/ 0 h 1387701"/>
              <a:gd name="connsiteX2" fmla="*/ 2601129 w 2832417"/>
              <a:gd name="connsiteY2" fmla="*/ 0 h 1387701"/>
              <a:gd name="connsiteX3" fmla="*/ 2832417 w 2832417"/>
              <a:gd name="connsiteY3" fmla="*/ 231288 h 1387701"/>
              <a:gd name="connsiteX4" fmla="*/ 2832417 w 2832417"/>
              <a:gd name="connsiteY4" fmla="*/ 1156413 h 1387701"/>
              <a:gd name="connsiteX5" fmla="*/ 2601129 w 2832417"/>
              <a:gd name="connsiteY5" fmla="*/ 1387701 h 1387701"/>
              <a:gd name="connsiteX6" fmla="*/ 231288 w 2832417"/>
              <a:gd name="connsiteY6" fmla="*/ 1387701 h 1387701"/>
              <a:gd name="connsiteX7" fmla="*/ 0 w 2832417"/>
              <a:gd name="connsiteY7" fmla="*/ 1156413 h 1387701"/>
              <a:gd name="connsiteX8" fmla="*/ 0 w 2832417"/>
              <a:gd name="connsiteY8" fmla="*/ 231288 h 138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2417" h="1387701">
                <a:moveTo>
                  <a:pt x="0" y="231288"/>
                </a:moveTo>
                <a:cubicBezTo>
                  <a:pt x="0" y="103551"/>
                  <a:pt x="103551" y="0"/>
                  <a:pt x="231288" y="0"/>
                </a:cubicBezTo>
                <a:lnTo>
                  <a:pt x="2601129" y="0"/>
                </a:lnTo>
                <a:cubicBezTo>
                  <a:pt x="2728866" y="0"/>
                  <a:pt x="2832417" y="103551"/>
                  <a:pt x="2832417" y="231288"/>
                </a:cubicBezTo>
                <a:lnTo>
                  <a:pt x="2832417" y="1156413"/>
                </a:lnTo>
                <a:cubicBezTo>
                  <a:pt x="2832417" y="1284150"/>
                  <a:pt x="2728866" y="1387701"/>
                  <a:pt x="2601129" y="1387701"/>
                </a:cubicBezTo>
                <a:lnTo>
                  <a:pt x="231288" y="1387701"/>
                </a:lnTo>
                <a:cubicBezTo>
                  <a:pt x="103551" y="1387701"/>
                  <a:pt x="0" y="1284150"/>
                  <a:pt x="0" y="1156413"/>
                </a:cubicBezTo>
                <a:lnTo>
                  <a:pt x="0" y="231288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9182" tIns="113462" rIns="159182" bIns="113462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2200" b="1" kern="1200" smtClean="0">
                <a:solidFill>
                  <a:schemeClr val="tx1"/>
                </a:solidFill>
              </a:rPr>
              <a:t>Neurobranding  </a:t>
            </a:r>
            <a:endParaRPr lang="es-EC" sz="22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10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s-EC" dirty="0" smtClean="0">
                <a:solidFill>
                  <a:schemeClr val="tx1"/>
                </a:solidFill>
              </a:rPr>
              <a:t>Factores en la </a:t>
            </a:r>
            <a:r>
              <a:rPr lang="es-EC" dirty="0">
                <a:solidFill>
                  <a:schemeClr val="tx1"/>
                </a:solidFill>
              </a:rPr>
              <a:t>Mercadotecnia</a:t>
            </a:r>
          </a:p>
        </p:txBody>
      </p:sp>
      <p:sp>
        <p:nvSpPr>
          <p:cNvPr id="19" name="Forma libre 18"/>
          <p:cNvSpPr/>
          <p:nvPr/>
        </p:nvSpPr>
        <p:spPr>
          <a:xfrm>
            <a:off x="5012958" y="1375464"/>
            <a:ext cx="1503258" cy="1196696"/>
          </a:xfrm>
          <a:custGeom>
            <a:avLst/>
            <a:gdLst>
              <a:gd name="connsiteX0" fmla="*/ 0 w 1196696"/>
              <a:gd name="connsiteY0" fmla="*/ 0 h 1196696"/>
              <a:gd name="connsiteX1" fmla="*/ 1196696 w 1196696"/>
              <a:gd name="connsiteY1" fmla="*/ 0 h 1196696"/>
              <a:gd name="connsiteX2" fmla="*/ 1196696 w 1196696"/>
              <a:gd name="connsiteY2" fmla="*/ 1196696 h 1196696"/>
              <a:gd name="connsiteX3" fmla="*/ 0 w 1196696"/>
              <a:gd name="connsiteY3" fmla="*/ 1196696 h 1196696"/>
              <a:gd name="connsiteX4" fmla="*/ 0 w 1196696"/>
              <a:gd name="connsiteY4" fmla="*/ 0 h 1196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696" h="1196696">
                <a:moveTo>
                  <a:pt x="0" y="0"/>
                </a:moveTo>
                <a:lnTo>
                  <a:pt x="1196696" y="0"/>
                </a:lnTo>
                <a:lnTo>
                  <a:pt x="1196696" y="1196696"/>
                </a:lnTo>
                <a:lnTo>
                  <a:pt x="0" y="11966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kern="1200" dirty="0" smtClean="0"/>
              <a:t>Medios de comunicación</a:t>
            </a:r>
            <a:endParaRPr lang="es-EC" kern="1200" dirty="0"/>
          </a:p>
        </p:txBody>
      </p:sp>
      <p:sp>
        <p:nvSpPr>
          <p:cNvPr id="20" name="Flecha circular 19"/>
          <p:cNvSpPr/>
          <p:nvPr/>
        </p:nvSpPr>
        <p:spPr>
          <a:xfrm>
            <a:off x="2265960" y="1197523"/>
            <a:ext cx="4491726" cy="4491726"/>
          </a:xfrm>
          <a:prstGeom prst="circularArrow">
            <a:avLst>
              <a:gd name="adj1" fmla="val 5195"/>
              <a:gd name="adj2" fmla="val 335554"/>
              <a:gd name="adj3" fmla="val 21294703"/>
              <a:gd name="adj4" fmla="val 19764959"/>
              <a:gd name="adj5" fmla="val 6061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50000"/>
              <a:hueOff val="0"/>
              <a:satOff val="0"/>
              <a:lumOff val="0"/>
              <a:alphaOff val="0"/>
            </a:schemeClr>
          </a:fillRef>
          <a:effectRef idx="3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Forma libre 20"/>
          <p:cNvSpPr/>
          <p:nvPr/>
        </p:nvSpPr>
        <p:spPr>
          <a:xfrm>
            <a:off x="5508104" y="3603774"/>
            <a:ext cx="1866542" cy="1196696"/>
          </a:xfrm>
          <a:custGeom>
            <a:avLst/>
            <a:gdLst>
              <a:gd name="connsiteX0" fmla="*/ 0 w 1196696"/>
              <a:gd name="connsiteY0" fmla="*/ 0 h 1196696"/>
              <a:gd name="connsiteX1" fmla="*/ 1196696 w 1196696"/>
              <a:gd name="connsiteY1" fmla="*/ 0 h 1196696"/>
              <a:gd name="connsiteX2" fmla="*/ 1196696 w 1196696"/>
              <a:gd name="connsiteY2" fmla="*/ 1196696 h 1196696"/>
              <a:gd name="connsiteX3" fmla="*/ 0 w 1196696"/>
              <a:gd name="connsiteY3" fmla="*/ 1196696 h 1196696"/>
              <a:gd name="connsiteX4" fmla="*/ 0 w 1196696"/>
              <a:gd name="connsiteY4" fmla="*/ 0 h 1196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696" h="1196696">
                <a:moveTo>
                  <a:pt x="0" y="0"/>
                </a:moveTo>
                <a:lnTo>
                  <a:pt x="1196696" y="0"/>
                </a:lnTo>
                <a:lnTo>
                  <a:pt x="1196696" y="1196696"/>
                </a:lnTo>
                <a:lnTo>
                  <a:pt x="0" y="11966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kern="1200" dirty="0" smtClean="0"/>
              <a:t>Comercialización</a:t>
            </a:r>
            <a:endParaRPr lang="es-EC" kern="1200" dirty="0"/>
          </a:p>
        </p:txBody>
      </p:sp>
      <p:sp>
        <p:nvSpPr>
          <p:cNvPr id="22" name="Flecha circular 21"/>
          <p:cNvSpPr/>
          <p:nvPr/>
        </p:nvSpPr>
        <p:spPr>
          <a:xfrm>
            <a:off x="2265960" y="1197523"/>
            <a:ext cx="4491726" cy="4491726"/>
          </a:xfrm>
          <a:prstGeom prst="circularArrow">
            <a:avLst>
              <a:gd name="adj1" fmla="val 5195"/>
              <a:gd name="adj2" fmla="val 335554"/>
              <a:gd name="adj3" fmla="val 4016212"/>
              <a:gd name="adj4" fmla="val 2252042"/>
              <a:gd name="adj5" fmla="val 6061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50000"/>
              <a:hueOff val="0"/>
              <a:satOff val="-13013"/>
              <a:lumOff val="21111"/>
              <a:alphaOff val="0"/>
            </a:schemeClr>
          </a:fillRef>
          <a:effectRef idx="3">
            <a:schemeClr val="accent2">
              <a:shade val="50000"/>
              <a:hueOff val="0"/>
              <a:satOff val="-13013"/>
              <a:lumOff val="21111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Forma libre 22"/>
          <p:cNvSpPr/>
          <p:nvPr/>
        </p:nvSpPr>
        <p:spPr>
          <a:xfrm>
            <a:off x="3832202" y="4793924"/>
            <a:ext cx="1359241" cy="1196696"/>
          </a:xfrm>
          <a:custGeom>
            <a:avLst/>
            <a:gdLst>
              <a:gd name="connsiteX0" fmla="*/ 0 w 1196696"/>
              <a:gd name="connsiteY0" fmla="*/ 0 h 1196696"/>
              <a:gd name="connsiteX1" fmla="*/ 1196696 w 1196696"/>
              <a:gd name="connsiteY1" fmla="*/ 0 h 1196696"/>
              <a:gd name="connsiteX2" fmla="*/ 1196696 w 1196696"/>
              <a:gd name="connsiteY2" fmla="*/ 1196696 h 1196696"/>
              <a:gd name="connsiteX3" fmla="*/ 0 w 1196696"/>
              <a:gd name="connsiteY3" fmla="*/ 1196696 h 1196696"/>
              <a:gd name="connsiteX4" fmla="*/ 0 w 1196696"/>
              <a:gd name="connsiteY4" fmla="*/ 0 h 1196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696" h="1196696">
                <a:moveTo>
                  <a:pt x="0" y="0"/>
                </a:moveTo>
                <a:lnTo>
                  <a:pt x="1196696" y="0"/>
                </a:lnTo>
                <a:lnTo>
                  <a:pt x="1196696" y="1196696"/>
                </a:lnTo>
                <a:lnTo>
                  <a:pt x="0" y="11966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kern="1200" dirty="0" smtClean="0"/>
              <a:t>Estrategias</a:t>
            </a:r>
            <a:endParaRPr lang="es-EC" kern="1200" dirty="0"/>
          </a:p>
        </p:txBody>
      </p:sp>
      <p:sp>
        <p:nvSpPr>
          <p:cNvPr id="24" name="Flecha circular 23"/>
          <p:cNvSpPr/>
          <p:nvPr/>
        </p:nvSpPr>
        <p:spPr>
          <a:xfrm>
            <a:off x="2265960" y="1197523"/>
            <a:ext cx="4491726" cy="4491726"/>
          </a:xfrm>
          <a:prstGeom prst="circularArrow">
            <a:avLst>
              <a:gd name="adj1" fmla="val 5195"/>
              <a:gd name="adj2" fmla="val 335554"/>
              <a:gd name="adj3" fmla="val 8212404"/>
              <a:gd name="adj4" fmla="val 6448233"/>
              <a:gd name="adj5" fmla="val 6061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50000"/>
              <a:hueOff val="0"/>
              <a:satOff val="-26026"/>
              <a:lumOff val="42222"/>
              <a:alphaOff val="0"/>
            </a:schemeClr>
          </a:fillRef>
          <a:effectRef idx="3">
            <a:schemeClr val="accent2">
              <a:shade val="50000"/>
              <a:hueOff val="0"/>
              <a:satOff val="-26026"/>
              <a:lumOff val="42222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Forma libre 24"/>
          <p:cNvSpPr/>
          <p:nvPr/>
        </p:nvSpPr>
        <p:spPr>
          <a:xfrm>
            <a:off x="1867460" y="3505313"/>
            <a:ext cx="1359241" cy="1196696"/>
          </a:xfrm>
          <a:custGeom>
            <a:avLst/>
            <a:gdLst>
              <a:gd name="connsiteX0" fmla="*/ 0 w 1196696"/>
              <a:gd name="connsiteY0" fmla="*/ 0 h 1196696"/>
              <a:gd name="connsiteX1" fmla="*/ 1196696 w 1196696"/>
              <a:gd name="connsiteY1" fmla="*/ 0 h 1196696"/>
              <a:gd name="connsiteX2" fmla="*/ 1196696 w 1196696"/>
              <a:gd name="connsiteY2" fmla="*/ 1196696 h 1196696"/>
              <a:gd name="connsiteX3" fmla="*/ 0 w 1196696"/>
              <a:gd name="connsiteY3" fmla="*/ 1196696 h 1196696"/>
              <a:gd name="connsiteX4" fmla="*/ 0 w 1196696"/>
              <a:gd name="connsiteY4" fmla="*/ 0 h 1196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696" h="1196696">
                <a:moveTo>
                  <a:pt x="0" y="0"/>
                </a:moveTo>
                <a:lnTo>
                  <a:pt x="1196696" y="0"/>
                </a:lnTo>
                <a:lnTo>
                  <a:pt x="1196696" y="1196696"/>
                </a:lnTo>
                <a:lnTo>
                  <a:pt x="0" y="11966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kern="1200" dirty="0" smtClean="0"/>
              <a:t>Tecnología</a:t>
            </a:r>
            <a:endParaRPr lang="es-EC" kern="1200" dirty="0"/>
          </a:p>
        </p:txBody>
      </p:sp>
      <p:sp>
        <p:nvSpPr>
          <p:cNvPr id="26" name="Flecha circular 25"/>
          <p:cNvSpPr/>
          <p:nvPr/>
        </p:nvSpPr>
        <p:spPr>
          <a:xfrm>
            <a:off x="2265960" y="1197523"/>
            <a:ext cx="4491726" cy="4491726"/>
          </a:xfrm>
          <a:prstGeom prst="circularArrow">
            <a:avLst>
              <a:gd name="adj1" fmla="val 5195"/>
              <a:gd name="adj2" fmla="val 335554"/>
              <a:gd name="adj3" fmla="val 12299487"/>
              <a:gd name="adj4" fmla="val 10769743"/>
              <a:gd name="adj5" fmla="val 6061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50000"/>
              <a:hueOff val="0"/>
              <a:satOff val="-26026"/>
              <a:lumOff val="42222"/>
              <a:alphaOff val="0"/>
            </a:schemeClr>
          </a:fillRef>
          <a:effectRef idx="3">
            <a:schemeClr val="accent2">
              <a:shade val="50000"/>
              <a:hueOff val="0"/>
              <a:satOff val="-26026"/>
              <a:lumOff val="42222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Forma libre 26"/>
          <p:cNvSpPr/>
          <p:nvPr/>
        </p:nvSpPr>
        <p:spPr>
          <a:xfrm>
            <a:off x="2193952" y="1375464"/>
            <a:ext cx="1899921" cy="1196696"/>
          </a:xfrm>
          <a:custGeom>
            <a:avLst/>
            <a:gdLst>
              <a:gd name="connsiteX0" fmla="*/ 0 w 1196696"/>
              <a:gd name="connsiteY0" fmla="*/ 0 h 1196696"/>
              <a:gd name="connsiteX1" fmla="*/ 1196696 w 1196696"/>
              <a:gd name="connsiteY1" fmla="*/ 0 h 1196696"/>
              <a:gd name="connsiteX2" fmla="*/ 1196696 w 1196696"/>
              <a:gd name="connsiteY2" fmla="*/ 1196696 h 1196696"/>
              <a:gd name="connsiteX3" fmla="*/ 0 w 1196696"/>
              <a:gd name="connsiteY3" fmla="*/ 1196696 h 1196696"/>
              <a:gd name="connsiteX4" fmla="*/ 0 w 1196696"/>
              <a:gd name="connsiteY4" fmla="*/ 0 h 1196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696" h="1196696">
                <a:moveTo>
                  <a:pt x="0" y="0"/>
                </a:moveTo>
                <a:lnTo>
                  <a:pt x="1196696" y="0"/>
                </a:lnTo>
                <a:lnTo>
                  <a:pt x="1196696" y="1196696"/>
                </a:lnTo>
                <a:lnTo>
                  <a:pt x="0" y="11966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kern="1200" dirty="0" smtClean="0"/>
              <a:t>Neurociencia </a:t>
            </a:r>
            <a:endParaRPr lang="es-EC" kern="1200" dirty="0"/>
          </a:p>
        </p:txBody>
      </p:sp>
      <p:sp>
        <p:nvSpPr>
          <p:cNvPr id="28" name="Flecha circular 27"/>
          <p:cNvSpPr/>
          <p:nvPr/>
        </p:nvSpPr>
        <p:spPr>
          <a:xfrm>
            <a:off x="2265960" y="1197523"/>
            <a:ext cx="4491726" cy="4491726"/>
          </a:xfrm>
          <a:prstGeom prst="circularArrow">
            <a:avLst>
              <a:gd name="adj1" fmla="val 5195"/>
              <a:gd name="adj2" fmla="val 335554"/>
              <a:gd name="adj3" fmla="val 16867196"/>
              <a:gd name="adj4" fmla="val 15197249"/>
              <a:gd name="adj5" fmla="val 6061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50000"/>
              <a:hueOff val="0"/>
              <a:satOff val="-13013"/>
              <a:lumOff val="21111"/>
              <a:alphaOff val="0"/>
            </a:schemeClr>
          </a:fillRef>
          <a:effectRef idx="3">
            <a:schemeClr val="accent2">
              <a:shade val="50000"/>
              <a:hueOff val="0"/>
              <a:satOff val="-13013"/>
              <a:lumOff val="21111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294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1" grpId="0"/>
      <p:bldP spid="23" grpId="0"/>
      <p:bldP spid="25" grpId="0"/>
      <p:bldP spid="2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143000"/>
          </a:xfrm>
        </p:spPr>
        <p:txBody>
          <a:bodyPr/>
          <a:lstStyle/>
          <a:p>
            <a:pPr algn="ctr"/>
            <a:r>
              <a:rPr lang="es-EC" sz="3600" i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CONTABILIDAD</a:t>
            </a:r>
            <a:r>
              <a:rPr lang="es-EC" sz="3600" dirty="0">
                <a:solidFill>
                  <a:schemeClr val="tx1"/>
                </a:solidFill>
              </a:rPr>
              <a:t/>
            </a:r>
            <a:br>
              <a:rPr lang="es-EC" sz="3600" dirty="0">
                <a:solidFill>
                  <a:schemeClr val="tx1"/>
                </a:solidFill>
              </a:rPr>
            </a:b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308875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illo 3"/>
          <p:cNvSpPr/>
          <p:nvPr/>
        </p:nvSpPr>
        <p:spPr>
          <a:xfrm>
            <a:off x="5828" y="3342987"/>
            <a:ext cx="684000" cy="684000"/>
          </a:xfrm>
          <a:prstGeom prst="donut">
            <a:avLst>
              <a:gd name="adj" fmla="val 2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Forma libre 4"/>
          <p:cNvSpPr/>
          <p:nvPr/>
        </p:nvSpPr>
        <p:spPr>
          <a:xfrm rot="17700000">
            <a:off x="-60066" y="1847247"/>
            <a:ext cx="2157438" cy="537560"/>
          </a:xfrm>
          <a:custGeom>
            <a:avLst/>
            <a:gdLst>
              <a:gd name="connsiteX0" fmla="*/ 0 w 1109995"/>
              <a:gd name="connsiteY0" fmla="*/ 0 h 534931"/>
              <a:gd name="connsiteX1" fmla="*/ 1109995 w 1109995"/>
              <a:gd name="connsiteY1" fmla="*/ 0 h 534931"/>
              <a:gd name="connsiteX2" fmla="*/ 1109995 w 1109995"/>
              <a:gd name="connsiteY2" fmla="*/ 534931 h 534931"/>
              <a:gd name="connsiteX3" fmla="*/ 0 w 1109995"/>
              <a:gd name="connsiteY3" fmla="*/ 534931 h 534931"/>
              <a:gd name="connsiteX4" fmla="*/ 0 w 1109995"/>
              <a:gd name="connsiteY4" fmla="*/ 0 h 534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9995" h="534931">
                <a:moveTo>
                  <a:pt x="0" y="0"/>
                </a:moveTo>
                <a:lnTo>
                  <a:pt x="1109995" y="0"/>
                </a:lnTo>
                <a:lnTo>
                  <a:pt x="1109995" y="534931"/>
                </a:lnTo>
                <a:lnTo>
                  <a:pt x="0" y="5349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099" tIns="0" rIns="0" bIns="-1" numCol="1" spcCol="1270" anchor="ctr" anchorCtr="0">
            <a:noAutofit/>
          </a:bodyPr>
          <a:lstStyle/>
          <a:p>
            <a:pPr lvl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b="1" kern="1200" dirty="0" smtClean="0"/>
              <a:t>Edad Prehistórica </a:t>
            </a:r>
            <a:endParaRPr lang="es-EC" b="1" kern="1200" dirty="0"/>
          </a:p>
        </p:txBody>
      </p:sp>
      <p:sp>
        <p:nvSpPr>
          <p:cNvPr id="6" name="Elipse 5"/>
          <p:cNvSpPr/>
          <p:nvPr/>
        </p:nvSpPr>
        <p:spPr>
          <a:xfrm>
            <a:off x="736030" y="3557705"/>
            <a:ext cx="360000" cy="360000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Forma libre 7"/>
          <p:cNvSpPr/>
          <p:nvPr/>
        </p:nvSpPr>
        <p:spPr>
          <a:xfrm rot="17700000">
            <a:off x="255428" y="1806937"/>
            <a:ext cx="2886681" cy="462971"/>
          </a:xfrm>
          <a:custGeom>
            <a:avLst/>
            <a:gdLst>
              <a:gd name="connsiteX0" fmla="*/ 0 w 960198"/>
              <a:gd name="connsiteY0" fmla="*/ 0 h 462971"/>
              <a:gd name="connsiteX1" fmla="*/ 960198 w 960198"/>
              <a:gd name="connsiteY1" fmla="*/ 0 h 462971"/>
              <a:gd name="connsiteX2" fmla="*/ 960198 w 960198"/>
              <a:gd name="connsiteY2" fmla="*/ 462971 h 462971"/>
              <a:gd name="connsiteX3" fmla="*/ 0 w 960198"/>
              <a:gd name="connsiteY3" fmla="*/ 462971 h 462971"/>
              <a:gd name="connsiteX4" fmla="*/ 0 w 960198"/>
              <a:gd name="connsiteY4" fmla="*/ 0 h 46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0198" h="462971">
                <a:moveTo>
                  <a:pt x="0" y="0"/>
                </a:moveTo>
                <a:lnTo>
                  <a:pt x="960198" y="0"/>
                </a:lnTo>
                <a:lnTo>
                  <a:pt x="960198" y="462971"/>
                </a:lnTo>
                <a:lnTo>
                  <a:pt x="0" y="46297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79" tIns="-1" rIns="0" bIns="0" numCol="1" spcCol="1270" anchor="t" anchorCtr="0">
            <a:noAutofit/>
          </a:bodyPr>
          <a:lstStyle/>
          <a:p>
            <a:pPr marL="57150" lvl="1" indent="-57150" algn="l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Cuantificación - pintura </a:t>
            </a:r>
            <a:endParaRPr lang="es-EC" sz="1400" kern="1200" dirty="0"/>
          </a:p>
        </p:txBody>
      </p:sp>
      <p:sp>
        <p:nvSpPr>
          <p:cNvPr id="9" name="Anillo 8"/>
          <p:cNvSpPr/>
          <p:nvPr/>
        </p:nvSpPr>
        <p:spPr>
          <a:xfrm>
            <a:off x="1120070" y="3342987"/>
            <a:ext cx="684000" cy="684000"/>
          </a:xfrm>
          <a:prstGeom prst="donut">
            <a:avLst>
              <a:gd name="adj" fmla="val 2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orma libre 9"/>
          <p:cNvSpPr/>
          <p:nvPr/>
        </p:nvSpPr>
        <p:spPr>
          <a:xfrm rot="17700000">
            <a:off x="1010877" y="1843829"/>
            <a:ext cx="2157438" cy="534931"/>
          </a:xfrm>
          <a:custGeom>
            <a:avLst/>
            <a:gdLst>
              <a:gd name="connsiteX0" fmla="*/ 0 w 1109995"/>
              <a:gd name="connsiteY0" fmla="*/ 0 h 534931"/>
              <a:gd name="connsiteX1" fmla="*/ 1109995 w 1109995"/>
              <a:gd name="connsiteY1" fmla="*/ 0 h 534931"/>
              <a:gd name="connsiteX2" fmla="*/ 1109995 w 1109995"/>
              <a:gd name="connsiteY2" fmla="*/ 534931 h 534931"/>
              <a:gd name="connsiteX3" fmla="*/ 0 w 1109995"/>
              <a:gd name="connsiteY3" fmla="*/ 534931 h 534931"/>
              <a:gd name="connsiteX4" fmla="*/ 0 w 1109995"/>
              <a:gd name="connsiteY4" fmla="*/ 0 h 534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9995" h="534931">
                <a:moveTo>
                  <a:pt x="0" y="0"/>
                </a:moveTo>
                <a:lnTo>
                  <a:pt x="1109995" y="0"/>
                </a:lnTo>
                <a:lnTo>
                  <a:pt x="1109995" y="534931"/>
                </a:lnTo>
                <a:lnTo>
                  <a:pt x="0" y="5349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099" tIns="0" rIns="0" bIns="-1" numCol="1" spcCol="1270" anchor="ctr" anchorCtr="0">
            <a:noAutofit/>
          </a:bodyPr>
          <a:lstStyle/>
          <a:p>
            <a:pPr lvl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b="1" kern="1200" dirty="0" smtClean="0"/>
              <a:t>Edad Antigua</a:t>
            </a:r>
            <a:endParaRPr lang="es-EC" b="1" kern="1200" dirty="0"/>
          </a:p>
        </p:txBody>
      </p:sp>
      <p:sp>
        <p:nvSpPr>
          <p:cNvPr id="20" name="Elipse 19"/>
          <p:cNvSpPr/>
          <p:nvPr/>
        </p:nvSpPr>
        <p:spPr>
          <a:xfrm>
            <a:off x="1845529" y="3557705"/>
            <a:ext cx="360000" cy="360000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-40000"/>
              <a:alphaOff val="0"/>
            </a:schemeClr>
          </a:fillRef>
          <a:effectRef idx="2">
            <a:schemeClr val="accent3">
              <a:hueOff val="0"/>
              <a:satOff val="0"/>
              <a:lumOff val="-4000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Forma libre 20"/>
          <p:cNvSpPr/>
          <p:nvPr/>
        </p:nvSpPr>
        <p:spPr>
          <a:xfrm rot="17700000">
            <a:off x="1276302" y="4278722"/>
            <a:ext cx="816084" cy="462971"/>
          </a:xfrm>
          <a:custGeom>
            <a:avLst/>
            <a:gdLst>
              <a:gd name="connsiteX0" fmla="*/ 0 w 960198"/>
              <a:gd name="connsiteY0" fmla="*/ 0 h 462971"/>
              <a:gd name="connsiteX1" fmla="*/ 960198 w 960198"/>
              <a:gd name="connsiteY1" fmla="*/ 0 h 462971"/>
              <a:gd name="connsiteX2" fmla="*/ 960198 w 960198"/>
              <a:gd name="connsiteY2" fmla="*/ 462971 h 462971"/>
              <a:gd name="connsiteX3" fmla="*/ 0 w 960198"/>
              <a:gd name="connsiteY3" fmla="*/ 462971 h 462971"/>
              <a:gd name="connsiteX4" fmla="*/ 0 w 960198"/>
              <a:gd name="connsiteY4" fmla="*/ 0 h 46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0198" h="462971">
                <a:moveTo>
                  <a:pt x="0" y="0"/>
                </a:moveTo>
                <a:lnTo>
                  <a:pt x="960198" y="0"/>
                </a:lnTo>
                <a:lnTo>
                  <a:pt x="960198" y="462971"/>
                </a:lnTo>
                <a:lnTo>
                  <a:pt x="0" y="46297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27940" bIns="0" numCol="1" spcCol="1270" anchor="ctr" anchorCtr="0">
            <a:noAutofit/>
          </a:bodyPr>
          <a:lstStyle/>
          <a:p>
            <a:pPr lvl="0" algn="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Roma 100 a. C</a:t>
            </a:r>
            <a:endParaRPr lang="es-EC" sz="1600" kern="1200" dirty="0"/>
          </a:p>
        </p:txBody>
      </p:sp>
      <p:sp>
        <p:nvSpPr>
          <p:cNvPr id="22" name="Forma libre 21"/>
          <p:cNvSpPr/>
          <p:nvPr/>
        </p:nvSpPr>
        <p:spPr>
          <a:xfrm rot="17700000">
            <a:off x="1252449" y="1818993"/>
            <a:ext cx="2886681" cy="462971"/>
          </a:xfrm>
          <a:custGeom>
            <a:avLst/>
            <a:gdLst>
              <a:gd name="connsiteX0" fmla="*/ 0 w 960198"/>
              <a:gd name="connsiteY0" fmla="*/ 0 h 462971"/>
              <a:gd name="connsiteX1" fmla="*/ 960198 w 960198"/>
              <a:gd name="connsiteY1" fmla="*/ 0 h 462971"/>
              <a:gd name="connsiteX2" fmla="*/ 960198 w 960198"/>
              <a:gd name="connsiteY2" fmla="*/ 462971 h 462971"/>
              <a:gd name="connsiteX3" fmla="*/ 0 w 960198"/>
              <a:gd name="connsiteY3" fmla="*/ 462971 h 462971"/>
              <a:gd name="connsiteX4" fmla="*/ 0 w 960198"/>
              <a:gd name="connsiteY4" fmla="*/ 0 h 46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0198" h="462971">
                <a:moveTo>
                  <a:pt x="0" y="0"/>
                </a:moveTo>
                <a:lnTo>
                  <a:pt x="960198" y="0"/>
                </a:lnTo>
                <a:lnTo>
                  <a:pt x="960198" y="462971"/>
                </a:lnTo>
                <a:lnTo>
                  <a:pt x="0" y="46297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79" tIns="-1" rIns="0" bIns="0" numCol="1" spcCol="1270" anchor="t" anchorCtr="0">
            <a:noAutofit/>
          </a:bodyPr>
          <a:lstStyle/>
          <a:p>
            <a:pPr marL="57150" lvl="1" indent="-57150" algn="l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i="1" kern="1200" dirty="0" smtClean="0"/>
              <a:t>Registro diario cronológico </a:t>
            </a:r>
          </a:p>
          <a:p>
            <a:pPr marL="57150" lvl="1" indent="-57150" algn="l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Libro diario Adversia </a:t>
            </a:r>
            <a:endParaRPr lang="es-EC" sz="1400" kern="1200" dirty="0"/>
          </a:p>
        </p:txBody>
      </p:sp>
      <p:sp>
        <p:nvSpPr>
          <p:cNvPr id="23" name="Anillo 22"/>
          <p:cNvSpPr/>
          <p:nvPr/>
        </p:nvSpPr>
        <p:spPr>
          <a:xfrm>
            <a:off x="2243618" y="3410188"/>
            <a:ext cx="684000" cy="684000"/>
          </a:xfrm>
          <a:prstGeom prst="donut">
            <a:avLst>
              <a:gd name="adj" fmla="val 2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Forma libre 23"/>
          <p:cNvSpPr/>
          <p:nvPr/>
        </p:nvSpPr>
        <p:spPr>
          <a:xfrm rot="17700000">
            <a:off x="2058338" y="2017106"/>
            <a:ext cx="2157438" cy="534931"/>
          </a:xfrm>
          <a:custGeom>
            <a:avLst/>
            <a:gdLst>
              <a:gd name="connsiteX0" fmla="*/ 0 w 1109995"/>
              <a:gd name="connsiteY0" fmla="*/ 0 h 534931"/>
              <a:gd name="connsiteX1" fmla="*/ 1109995 w 1109995"/>
              <a:gd name="connsiteY1" fmla="*/ 0 h 534931"/>
              <a:gd name="connsiteX2" fmla="*/ 1109995 w 1109995"/>
              <a:gd name="connsiteY2" fmla="*/ 534931 h 534931"/>
              <a:gd name="connsiteX3" fmla="*/ 0 w 1109995"/>
              <a:gd name="connsiteY3" fmla="*/ 534931 h 534931"/>
              <a:gd name="connsiteX4" fmla="*/ 0 w 1109995"/>
              <a:gd name="connsiteY4" fmla="*/ 0 h 534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9995" h="534931">
                <a:moveTo>
                  <a:pt x="0" y="0"/>
                </a:moveTo>
                <a:lnTo>
                  <a:pt x="1109995" y="0"/>
                </a:lnTo>
                <a:lnTo>
                  <a:pt x="1109995" y="534931"/>
                </a:lnTo>
                <a:lnTo>
                  <a:pt x="0" y="5349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099" tIns="0" rIns="0" bIns="-1" numCol="1" spcCol="1270" anchor="ctr" anchorCtr="0">
            <a:noAutofit/>
          </a:bodyPr>
          <a:lstStyle/>
          <a:p>
            <a:pPr lvl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b="1" kern="1200" dirty="0" smtClean="0"/>
              <a:t>Edad Media</a:t>
            </a:r>
            <a:endParaRPr lang="es-EC" b="1" kern="1200" dirty="0"/>
          </a:p>
        </p:txBody>
      </p:sp>
      <p:sp>
        <p:nvSpPr>
          <p:cNvPr id="34" name="Elipse 33"/>
          <p:cNvSpPr/>
          <p:nvPr/>
        </p:nvSpPr>
        <p:spPr>
          <a:xfrm>
            <a:off x="2998917" y="3565052"/>
            <a:ext cx="360000" cy="360000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-80000"/>
              <a:alphaOff val="0"/>
            </a:schemeClr>
          </a:fillRef>
          <a:effectRef idx="2">
            <a:schemeClr val="accent3">
              <a:hueOff val="0"/>
              <a:satOff val="0"/>
              <a:lumOff val="-8000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Forma libre 34"/>
          <p:cNvSpPr/>
          <p:nvPr/>
        </p:nvSpPr>
        <p:spPr>
          <a:xfrm rot="17700000">
            <a:off x="1179313" y="5105181"/>
            <a:ext cx="2750944" cy="462971"/>
          </a:xfrm>
          <a:custGeom>
            <a:avLst/>
            <a:gdLst>
              <a:gd name="connsiteX0" fmla="*/ 0 w 960198"/>
              <a:gd name="connsiteY0" fmla="*/ 0 h 462971"/>
              <a:gd name="connsiteX1" fmla="*/ 960198 w 960198"/>
              <a:gd name="connsiteY1" fmla="*/ 0 h 462971"/>
              <a:gd name="connsiteX2" fmla="*/ 960198 w 960198"/>
              <a:gd name="connsiteY2" fmla="*/ 462971 h 462971"/>
              <a:gd name="connsiteX3" fmla="*/ 0 w 960198"/>
              <a:gd name="connsiteY3" fmla="*/ 462971 h 462971"/>
              <a:gd name="connsiteX4" fmla="*/ 0 w 960198"/>
              <a:gd name="connsiteY4" fmla="*/ 0 h 46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0198" h="462971">
                <a:moveTo>
                  <a:pt x="0" y="0"/>
                </a:moveTo>
                <a:lnTo>
                  <a:pt x="960198" y="0"/>
                </a:lnTo>
                <a:lnTo>
                  <a:pt x="960198" y="462971"/>
                </a:lnTo>
                <a:lnTo>
                  <a:pt x="0" y="46297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27940" bIns="0" numCol="1" spcCol="1270" anchor="ctr" anchorCtr="0">
            <a:noAutofit/>
          </a:bodyPr>
          <a:lstStyle/>
          <a:p>
            <a:pPr lvl="0" algn="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Siglo </a:t>
            </a:r>
            <a:r>
              <a:rPr lang="es-EC" sz="1600" kern="1200" dirty="0" err="1" smtClean="0"/>
              <a:t>XIIII</a:t>
            </a:r>
            <a:endParaRPr lang="es-EC" sz="1600" kern="1200" dirty="0"/>
          </a:p>
        </p:txBody>
      </p:sp>
      <p:sp>
        <p:nvSpPr>
          <p:cNvPr id="36" name="Forma libre 35"/>
          <p:cNvSpPr/>
          <p:nvPr/>
        </p:nvSpPr>
        <p:spPr>
          <a:xfrm rot="17700000">
            <a:off x="2020599" y="979320"/>
            <a:ext cx="4861771" cy="667806"/>
          </a:xfrm>
          <a:custGeom>
            <a:avLst/>
            <a:gdLst>
              <a:gd name="connsiteX0" fmla="*/ 0 w 960198"/>
              <a:gd name="connsiteY0" fmla="*/ 0 h 462971"/>
              <a:gd name="connsiteX1" fmla="*/ 960198 w 960198"/>
              <a:gd name="connsiteY1" fmla="*/ 0 h 462971"/>
              <a:gd name="connsiteX2" fmla="*/ 960198 w 960198"/>
              <a:gd name="connsiteY2" fmla="*/ 462971 h 462971"/>
              <a:gd name="connsiteX3" fmla="*/ 0 w 960198"/>
              <a:gd name="connsiteY3" fmla="*/ 462971 h 462971"/>
              <a:gd name="connsiteX4" fmla="*/ 0 w 960198"/>
              <a:gd name="connsiteY4" fmla="*/ 0 h 46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0198" h="462971">
                <a:moveTo>
                  <a:pt x="0" y="0"/>
                </a:moveTo>
                <a:lnTo>
                  <a:pt x="960198" y="0"/>
                </a:lnTo>
                <a:lnTo>
                  <a:pt x="960198" y="462971"/>
                </a:lnTo>
                <a:lnTo>
                  <a:pt x="0" y="46297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79" tIns="-1" rIns="0" bIns="0" numCol="1" spcCol="1270" anchor="t" anchorCtr="0">
            <a:noAutofit/>
          </a:bodyPr>
          <a:lstStyle/>
          <a:p>
            <a:pPr marL="57150" lvl="1" indent="-57150" algn="l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Partida doble</a:t>
            </a:r>
          </a:p>
          <a:p>
            <a:pPr marL="57150" lvl="1" indent="-57150" algn="l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300" kern="1200" dirty="0" smtClean="0"/>
              <a:t>Caja, inventarios, deudores y acreedores</a:t>
            </a:r>
            <a:endParaRPr lang="es-EC" sz="1300" kern="1200" dirty="0"/>
          </a:p>
        </p:txBody>
      </p:sp>
      <p:sp>
        <p:nvSpPr>
          <p:cNvPr id="38" name="Forma libre 37"/>
          <p:cNvSpPr/>
          <p:nvPr/>
        </p:nvSpPr>
        <p:spPr>
          <a:xfrm rot="17700000">
            <a:off x="3175643" y="2431142"/>
            <a:ext cx="2025521" cy="462971"/>
          </a:xfrm>
          <a:custGeom>
            <a:avLst/>
            <a:gdLst>
              <a:gd name="connsiteX0" fmla="*/ 0 w 960198"/>
              <a:gd name="connsiteY0" fmla="*/ 0 h 462971"/>
              <a:gd name="connsiteX1" fmla="*/ 960198 w 960198"/>
              <a:gd name="connsiteY1" fmla="*/ 0 h 462971"/>
              <a:gd name="connsiteX2" fmla="*/ 960198 w 960198"/>
              <a:gd name="connsiteY2" fmla="*/ 462971 h 462971"/>
              <a:gd name="connsiteX3" fmla="*/ 0 w 960198"/>
              <a:gd name="connsiteY3" fmla="*/ 462971 h 462971"/>
              <a:gd name="connsiteX4" fmla="*/ 0 w 960198"/>
              <a:gd name="connsiteY4" fmla="*/ 0 h 46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0198" h="462971">
                <a:moveTo>
                  <a:pt x="0" y="0"/>
                </a:moveTo>
                <a:lnTo>
                  <a:pt x="960198" y="0"/>
                </a:lnTo>
                <a:lnTo>
                  <a:pt x="960198" y="462971"/>
                </a:lnTo>
                <a:lnTo>
                  <a:pt x="0" y="46297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27940" bIns="0" numCol="1" spcCol="1270" anchor="ctr" anchorCtr="0">
            <a:noAutofit/>
          </a:bodyPr>
          <a:lstStyle/>
          <a:p>
            <a:pPr lvl="0" algn="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b="1" kern="1200" dirty="0" smtClean="0"/>
              <a:t>Escuela Florentina</a:t>
            </a:r>
            <a:endParaRPr lang="es-EC" sz="1600" b="1" kern="1200" dirty="0"/>
          </a:p>
        </p:txBody>
      </p:sp>
      <p:sp>
        <p:nvSpPr>
          <p:cNvPr id="39" name="Forma libre 38"/>
          <p:cNvSpPr/>
          <p:nvPr/>
        </p:nvSpPr>
        <p:spPr>
          <a:xfrm rot="17700000">
            <a:off x="3541253" y="1963678"/>
            <a:ext cx="2886681" cy="462971"/>
          </a:xfrm>
          <a:custGeom>
            <a:avLst/>
            <a:gdLst>
              <a:gd name="connsiteX0" fmla="*/ 0 w 960198"/>
              <a:gd name="connsiteY0" fmla="*/ 0 h 462971"/>
              <a:gd name="connsiteX1" fmla="*/ 960198 w 960198"/>
              <a:gd name="connsiteY1" fmla="*/ 0 h 462971"/>
              <a:gd name="connsiteX2" fmla="*/ 960198 w 960198"/>
              <a:gd name="connsiteY2" fmla="*/ 462971 h 462971"/>
              <a:gd name="connsiteX3" fmla="*/ 0 w 960198"/>
              <a:gd name="connsiteY3" fmla="*/ 462971 h 462971"/>
              <a:gd name="connsiteX4" fmla="*/ 0 w 960198"/>
              <a:gd name="connsiteY4" fmla="*/ 0 h 46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0198" h="462971">
                <a:moveTo>
                  <a:pt x="0" y="0"/>
                </a:moveTo>
                <a:lnTo>
                  <a:pt x="960198" y="0"/>
                </a:lnTo>
                <a:lnTo>
                  <a:pt x="960198" y="462971"/>
                </a:lnTo>
                <a:lnTo>
                  <a:pt x="0" y="46297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79" tIns="-1" rIns="0" bIns="0" numCol="1" spcCol="1270" anchor="t" anchorCtr="0">
            <a:noAutofit/>
          </a:bodyPr>
          <a:lstStyle/>
          <a:p>
            <a:pPr marL="57150" lvl="1" indent="-57150" algn="l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Registro en “debe” y “haber”</a:t>
            </a:r>
            <a:endParaRPr lang="es-EC" sz="1400" kern="1200" dirty="0"/>
          </a:p>
        </p:txBody>
      </p:sp>
      <p:sp>
        <p:nvSpPr>
          <p:cNvPr id="43" name="Anillo 42"/>
          <p:cNvSpPr/>
          <p:nvPr/>
        </p:nvSpPr>
        <p:spPr>
          <a:xfrm>
            <a:off x="4445690" y="3386623"/>
            <a:ext cx="684000" cy="684000"/>
          </a:xfrm>
          <a:prstGeom prst="donut">
            <a:avLst>
              <a:gd name="adj" fmla="val 2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Forma libre 43"/>
          <p:cNvSpPr/>
          <p:nvPr/>
        </p:nvSpPr>
        <p:spPr>
          <a:xfrm rot="17700000">
            <a:off x="4240193" y="1842816"/>
            <a:ext cx="2202391" cy="516894"/>
          </a:xfrm>
          <a:custGeom>
            <a:avLst/>
            <a:gdLst>
              <a:gd name="connsiteX0" fmla="*/ 0 w 1072567"/>
              <a:gd name="connsiteY0" fmla="*/ 0 h 516894"/>
              <a:gd name="connsiteX1" fmla="*/ 1072567 w 1072567"/>
              <a:gd name="connsiteY1" fmla="*/ 0 h 516894"/>
              <a:gd name="connsiteX2" fmla="*/ 1072567 w 1072567"/>
              <a:gd name="connsiteY2" fmla="*/ 516894 h 516894"/>
              <a:gd name="connsiteX3" fmla="*/ 0 w 1072567"/>
              <a:gd name="connsiteY3" fmla="*/ 516894 h 516894"/>
              <a:gd name="connsiteX4" fmla="*/ 0 w 1072567"/>
              <a:gd name="connsiteY4" fmla="*/ 0 h 51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2567" h="516894">
                <a:moveTo>
                  <a:pt x="0" y="0"/>
                </a:moveTo>
                <a:lnTo>
                  <a:pt x="1072567" y="0"/>
                </a:lnTo>
                <a:lnTo>
                  <a:pt x="1072567" y="516894"/>
                </a:lnTo>
                <a:lnTo>
                  <a:pt x="0" y="5168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19" tIns="0" rIns="0" bIns="-1" numCol="1" spcCol="1270" anchor="ctr" anchorCtr="0">
            <a:noAutofit/>
          </a:bodyPr>
          <a:lstStyle/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b="1" kern="1200" dirty="0" smtClean="0"/>
              <a:t>Edad Moderna</a:t>
            </a:r>
            <a:endParaRPr lang="es-EC" b="1" kern="1200" dirty="0"/>
          </a:p>
        </p:txBody>
      </p:sp>
      <p:sp>
        <p:nvSpPr>
          <p:cNvPr id="48" name="Elipse 47"/>
          <p:cNvSpPr/>
          <p:nvPr/>
        </p:nvSpPr>
        <p:spPr>
          <a:xfrm>
            <a:off x="5198051" y="3562583"/>
            <a:ext cx="360000" cy="360000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Forma libre 48"/>
          <p:cNvSpPr/>
          <p:nvPr/>
        </p:nvSpPr>
        <p:spPr>
          <a:xfrm rot="17700000">
            <a:off x="4167475" y="4708421"/>
            <a:ext cx="1604598" cy="447360"/>
          </a:xfrm>
          <a:custGeom>
            <a:avLst/>
            <a:gdLst>
              <a:gd name="connsiteX0" fmla="*/ 0 w 927821"/>
              <a:gd name="connsiteY0" fmla="*/ 0 h 447360"/>
              <a:gd name="connsiteX1" fmla="*/ 927821 w 927821"/>
              <a:gd name="connsiteY1" fmla="*/ 0 h 447360"/>
              <a:gd name="connsiteX2" fmla="*/ 927821 w 927821"/>
              <a:gd name="connsiteY2" fmla="*/ 447360 h 447360"/>
              <a:gd name="connsiteX3" fmla="*/ 0 w 927821"/>
              <a:gd name="connsiteY3" fmla="*/ 447360 h 447360"/>
              <a:gd name="connsiteX4" fmla="*/ 0 w 927821"/>
              <a:gd name="connsiteY4" fmla="*/ 0 h 44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821" h="447360">
                <a:moveTo>
                  <a:pt x="0" y="0"/>
                </a:moveTo>
                <a:lnTo>
                  <a:pt x="927821" y="0"/>
                </a:lnTo>
                <a:lnTo>
                  <a:pt x="927821" y="447360"/>
                </a:lnTo>
                <a:lnTo>
                  <a:pt x="0" y="4473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27940" bIns="-1" numCol="1" spcCol="1270" anchor="ctr" anchorCtr="0">
            <a:noAutofit/>
          </a:bodyPr>
          <a:lstStyle/>
          <a:p>
            <a:pPr lvl="0" algn="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Luca Pacioli 1494</a:t>
            </a:r>
            <a:endParaRPr lang="es-EC" sz="1600" kern="1200" dirty="0"/>
          </a:p>
        </p:txBody>
      </p:sp>
      <p:sp>
        <p:nvSpPr>
          <p:cNvPr id="50" name="Forma libre 49"/>
          <p:cNvSpPr/>
          <p:nvPr/>
        </p:nvSpPr>
        <p:spPr>
          <a:xfrm rot="17700000">
            <a:off x="4694224" y="1656274"/>
            <a:ext cx="2987673" cy="844883"/>
          </a:xfrm>
          <a:custGeom>
            <a:avLst/>
            <a:gdLst>
              <a:gd name="connsiteX0" fmla="*/ 0 w 927821"/>
              <a:gd name="connsiteY0" fmla="*/ 0 h 447360"/>
              <a:gd name="connsiteX1" fmla="*/ 927821 w 927821"/>
              <a:gd name="connsiteY1" fmla="*/ 0 h 447360"/>
              <a:gd name="connsiteX2" fmla="*/ 927821 w 927821"/>
              <a:gd name="connsiteY2" fmla="*/ 447360 h 447360"/>
              <a:gd name="connsiteX3" fmla="*/ 0 w 927821"/>
              <a:gd name="connsiteY3" fmla="*/ 447360 h 447360"/>
              <a:gd name="connsiteX4" fmla="*/ 0 w 927821"/>
              <a:gd name="connsiteY4" fmla="*/ 0 h 44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821" h="447360">
                <a:moveTo>
                  <a:pt x="0" y="0"/>
                </a:moveTo>
                <a:lnTo>
                  <a:pt x="927821" y="0"/>
                </a:lnTo>
                <a:lnTo>
                  <a:pt x="927821" y="447360"/>
                </a:lnTo>
                <a:lnTo>
                  <a:pt x="0" y="4473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79" tIns="0" rIns="0" bIns="-1" numCol="1" spcCol="1270" anchor="t" anchorCtr="0">
            <a:noAutofit/>
          </a:bodyPr>
          <a:lstStyle/>
          <a:p>
            <a:pPr marL="57150" lvl="1" indent="-57150" algn="l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No hay deudor sin acreedor  </a:t>
            </a:r>
            <a:endParaRPr lang="es-EC" sz="1400" kern="1200" dirty="0"/>
          </a:p>
          <a:p>
            <a:pPr marL="57150" lvl="1" indent="-57150" algn="l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Registros autónomos </a:t>
            </a:r>
            <a:endParaRPr lang="es-EC" sz="1400" kern="1200" dirty="0"/>
          </a:p>
          <a:p>
            <a:pPr marL="57150" lvl="1" indent="-57150" algn="l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Activo = Pasivo + Capital</a:t>
            </a:r>
            <a:endParaRPr lang="es-EC" sz="1400" kern="1200" dirty="0"/>
          </a:p>
        </p:txBody>
      </p:sp>
      <p:sp>
        <p:nvSpPr>
          <p:cNvPr id="51" name="Anillo 50"/>
          <p:cNvSpPr/>
          <p:nvPr/>
        </p:nvSpPr>
        <p:spPr>
          <a:xfrm>
            <a:off x="3419872" y="3468386"/>
            <a:ext cx="540000" cy="540000"/>
          </a:xfrm>
          <a:prstGeom prst="donut">
            <a:avLst>
              <a:gd name="adj" fmla="val 2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Elipse 36"/>
          <p:cNvSpPr/>
          <p:nvPr/>
        </p:nvSpPr>
        <p:spPr>
          <a:xfrm>
            <a:off x="4016674" y="3572188"/>
            <a:ext cx="360000" cy="360000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-20000"/>
              <a:alphaOff val="0"/>
            </a:schemeClr>
          </a:fillRef>
          <a:effectRef idx="2">
            <a:schemeClr val="accent3">
              <a:hueOff val="0"/>
              <a:satOff val="0"/>
              <a:lumOff val="-20000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Forma libre 39"/>
          <p:cNvSpPr/>
          <p:nvPr/>
        </p:nvSpPr>
        <p:spPr>
          <a:xfrm rot="17700000">
            <a:off x="3173994" y="4442815"/>
            <a:ext cx="1286301" cy="462971"/>
          </a:xfrm>
          <a:custGeom>
            <a:avLst/>
            <a:gdLst>
              <a:gd name="connsiteX0" fmla="*/ 0 w 960198"/>
              <a:gd name="connsiteY0" fmla="*/ 0 h 462971"/>
              <a:gd name="connsiteX1" fmla="*/ 960198 w 960198"/>
              <a:gd name="connsiteY1" fmla="*/ 0 h 462971"/>
              <a:gd name="connsiteX2" fmla="*/ 960198 w 960198"/>
              <a:gd name="connsiteY2" fmla="*/ 462971 h 462971"/>
              <a:gd name="connsiteX3" fmla="*/ 0 w 960198"/>
              <a:gd name="connsiteY3" fmla="*/ 462971 h 462971"/>
              <a:gd name="connsiteX4" fmla="*/ 0 w 960198"/>
              <a:gd name="connsiteY4" fmla="*/ 0 h 46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0198" h="462971">
                <a:moveTo>
                  <a:pt x="0" y="0"/>
                </a:moveTo>
                <a:lnTo>
                  <a:pt x="960198" y="0"/>
                </a:lnTo>
                <a:lnTo>
                  <a:pt x="960198" y="462971"/>
                </a:lnTo>
                <a:lnTo>
                  <a:pt x="0" y="46297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27940" bIns="0" numCol="1" spcCol="1270" anchor="ctr" anchorCtr="0">
            <a:noAutofit/>
          </a:bodyPr>
          <a:lstStyle/>
          <a:p>
            <a:pPr lvl="0" algn="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1211</a:t>
            </a:r>
            <a:endParaRPr lang="es-EC" sz="1600" kern="1200" dirty="0"/>
          </a:p>
        </p:txBody>
      </p:sp>
      <p:sp>
        <p:nvSpPr>
          <p:cNvPr id="58" name="Elipse 57"/>
          <p:cNvSpPr/>
          <p:nvPr/>
        </p:nvSpPr>
        <p:spPr>
          <a:xfrm>
            <a:off x="6084208" y="3537258"/>
            <a:ext cx="360000" cy="360000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-14286"/>
              <a:alphaOff val="0"/>
            </a:schemeClr>
          </a:fillRef>
          <a:effectRef idx="2">
            <a:schemeClr val="accent3">
              <a:hueOff val="0"/>
              <a:satOff val="0"/>
              <a:lumOff val="-14286"/>
              <a:alphaOff val="0"/>
            </a:schemeClr>
          </a:effectRef>
          <a:fontRef idx="minor">
            <a:schemeClr val="lt1"/>
          </a:fontRef>
        </p:style>
      </p:sp>
      <p:sp>
        <p:nvSpPr>
          <p:cNvPr id="59" name="Forma libre 58"/>
          <p:cNvSpPr/>
          <p:nvPr/>
        </p:nvSpPr>
        <p:spPr>
          <a:xfrm rot="17700000">
            <a:off x="4580140" y="4971536"/>
            <a:ext cx="2170597" cy="447360"/>
          </a:xfrm>
          <a:custGeom>
            <a:avLst/>
            <a:gdLst>
              <a:gd name="connsiteX0" fmla="*/ 0 w 927821"/>
              <a:gd name="connsiteY0" fmla="*/ 0 h 447360"/>
              <a:gd name="connsiteX1" fmla="*/ 927821 w 927821"/>
              <a:gd name="connsiteY1" fmla="*/ 0 h 447360"/>
              <a:gd name="connsiteX2" fmla="*/ 927821 w 927821"/>
              <a:gd name="connsiteY2" fmla="*/ 447360 h 447360"/>
              <a:gd name="connsiteX3" fmla="*/ 0 w 927821"/>
              <a:gd name="connsiteY3" fmla="*/ 447360 h 447360"/>
              <a:gd name="connsiteX4" fmla="*/ 0 w 927821"/>
              <a:gd name="connsiteY4" fmla="*/ 0 h 44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821" h="447360">
                <a:moveTo>
                  <a:pt x="0" y="0"/>
                </a:moveTo>
                <a:lnTo>
                  <a:pt x="927821" y="0"/>
                </a:lnTo>
                <a:lnTo>
                  <a:pt x="927821" y="447360"/>
                </a:lnTo>
                <a:lnTo>
                  <a:pt x="0" y="4473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27940" bIns="-1" numCol="1" spcCol="1270" anchor="ctr" anchorCtr="0">
            <a:noAutofit/>
          </a:bodyPr>
          <a:lstStyle/>
          <a:p>
            <a:pPr lvl="0" algn="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Benedetto Contingli 1458--1573</a:t>
            </a:r>
            <a:endParaRPr lang="es-EC" sz="1600" kern="1200" dirty="0"/>
          </a:p>
        </p:txBody>
      </p:sp>
      <p:sp>
        <p:nvSpPr>
          <p:cNvPr id="60" name="Forma libre 59"/>
          <p:cNvSpPr/>
          <p:nvPr/>
        </p:nvSpPr>
        <p:spPr>
          <a:xfrm rot="17700000">
            <a:off x="5585420" y="1673923"/>
            <a:ext cx="2987673" cy="747131"/>
          </a:xfrm>
          <a:custGeom>
            <a:avLst/>
            <a:gdLst>
              <a:gd name="connsiteX0" fmla="*/ 0 w 927821"/>
              <a:gd name="connsiteY0" fmla="*/ 0 h 447360"/>
              <a:gd name="connsiteX1" fmla="*/ 927821 w 927821"/>
              <a:gd name="connsiteY1" fmla="*/ 0 h 447360"/>
              <a:gd name="connsiteX2" fmla="*/ 927821 w 927821"/>
              <a:gd name="connsiteY2" fmla="*/ 447360 h 447360"/>
              <a:gd name="connsiteX3" fmla="*/ 0 w 927821"/>
              <a:gd name="connsiteY3" fmla="*/ 447360 h 447360"/>
              <a:gd name="connsiteX4" fmla="*/ 0 w 927821"/>
              <a:gd name="connsiteY4" fmla="*/ 0 h 44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821" h="447360">
                <a:moveTo>
                  <a:pt x="0" y="0"/>
                </a:moveTo>
                <a:lnTo>
                  <a:pt x="927821" y="0"/>
                </a:lnTo>
                <a:lnTo>
                  <a:pt x="927821" y="447360"/>
                </a:lnTo>
                <a:lnTo>
                  <a:pt x="0" y="4473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79" tIns="0" rIns="0" bIns="-1" numCol="1" spcCol="1270" anchor="t" anchorCtr="0">
            <a:noAutofit/>
          </a:bodyPr>
          <a:lstStyle/>
          <a:p>
            <a:pPr marL="57150" lvl="1" indent="-57150" algn="l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err="1" smtClean="0"/>
              <a:t>Memoriale</a:t>
            </a:r>
            <a:r>
              <a:rPr lang="es-EC" sz="1400" kern="1200" dirty="0" smtClean="0"/>
              <a:t>, </a:t>
            </a:r>
            <a:r>
              <a:rPr lang="es-EC" sz="1400" kern="1200" dirty="0" err="1" smtClean="0"/>
              <a:t>Giornale</a:t>
            </a:r>
            <a:r>
              <a:rPr lang="es-EC" sz="1400" kern="1200" dirty="0" smtClean="0"/>
              <a:t>, Cuaderno</a:t>
            </a:r>
          </a:p>
          <a:p>
            <a:pPr marL="57150" lvl="1" indent="-57150" algn="l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Catálogo de cuentas</a:t>
            </a:r>
            <a:endParaRPr lang="es-EC" sz="1400" kern="1200" dirty="0"/>
          </a:p>
          <a:p>
            <a:pPr marL="57150" lvl="1" indent="-57150" algn="l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Balance anual</a:t>
            </a:r>
            <a:endParaRPr lang="es-EC" sz="1400" kern="1200" dirty="0"/>
          </a:p>
        </p:txBody>
      </p:sp>
      <p:sp>
        <p:nvSpPr>
          <p:cNvPr id="61" name="Anillo 60"/>
          <p:cNvSpPr/>
          <p:nvPr/>
        </p:nvSpPr>
        <p:spPr>
          <a:xfrm>
            <a:off x="6815144" y="3472583"/>
            <a:ext cx="540000" cy="540000"/>
          </a:xfrm>
          <a:prstGeom prst="donut">
            <a:avLst>
              <a:gd name="adj" fmla="val 2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2" name="Forma libre 61"/>
          <p:cNvSpPr/>
          <p:nvPr/>
        </p:nvSpPr>
        <p:spPr>
          <a:xfrm rot="17700000">
            <a:off x="6547569" y="2115933"/>
            <a:ext cx="2202391" cy="516894"/>
          </a:xfrm>
          <a:custGeom>
            <a:avLst/>
            <a:gdLst>
              <a:gd name="connsiteX0" fmla="*/ 0 w 1072567"/>
              <a:gd name="connsiteY0" fmla="*/ 0 h 516894"/>
              <a:gd name="connsiteX1" fmla="*/ 1072567 w 1072567"/>
              <a:gd name="connsiteY1" fmla="*/ 0 h 516894"/>
              <a:gd name="connsiteX2" fmla="*/ 1072567 w 1072567"/>
              <a:gd name="connsiteY2" fmla="*/ 516894 h 516894"/>
              <a:gd name="connsiteX3" fmla="*/ 0 w 1072567"/>
              <a:gd name="connsiteY3" fmla="*/ 516894 h 516894"/>
              <a:gd name="connsiteX4" fmla="*/ 0 w 1072567"/>
              <a:gd name="connsiteY4" fmla="*/ 0 h 51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2567" h="516894">
                <a:moveTo>
                  <a:pt x="0" y="0"/>
                </a:moveTo>
                <a:lnTo>
                  <a:pt x="1072567" y="0"/>
                </a:lnTo>
                <a:lnTo>
                  <a:pt x="1072567" y="516894"/>
                </a:lnTo>
                <a:lnTo>
                  <a:pt x="0" y="5168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19" tIns="0" rIns="0" bIns="-1" numCol="1" spcCol="1270" anchor="ctr" anchorCtr="0">
            <a:noAutofit/>
          </a:bodyPr>
          <a:lstStyle/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b="1" kern="1200" dirty="0" smtClean="0"/>
              <a:t>Escuela </a:t>
            </a:r>
            <a:r>
              <a:rPr lang="es-EC" sz="1600" b="1" kern="1200" dirty="0" err="1" smtClean="0"/>
              <a:t>Contista</a:t>
            </a:r>
            <a:endParaRPr lang="es-EC" sz="1600" b="1" kern="1200" dirty="0"/>
          </a:p>
        </p:txBody>
      </p:sp>
      <p:sp>
        <p:nvSpPr>
          <p:cNvPr id="69" name="Elipse 68"/>
          <p:cNvSpPr/>
          <p:nvPr/>
        </p:nvSpPr>
        <p:spPr>
          <a:xfrm>
            <a:off x="7489827" y="3538301"/>
            <a:ext cx="360000" cy="360000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-71429"/>
              <a:alphaOff val="0"/>
            </a:schemeClr>
          </a:fillRef>
          <a:effectRef idx="2">
            <a:schemeClr val="accent3">
              <a:hueOff val="0"/>
              <a:satOff val="0"/>
              <a:lumOff val="-71429"/>
              <a:alphaOff val="0"/>
            </a:schemeClr>
          </a:effectRef>
          <a:fontRef idx="minor">
            <a:schemeClr val="lt1"/>
          </a:fontRef>
        </p:style>
      </p:sp>
      <p:sp>
        <p:nvSpPr>
          <p:cNvPr id="70" name="Forma libre 69"/>
          <p:cNvSpPr/>
          <p:nvPr/>
        </p:nvSpPr>
        <p:spPr>
          <a:xfrm rot="17700000">
            <a:off x="6092308" y="4998203"/>
            <a:ext cx="2170597" cy="447360"/>
          </a:xfrm>
          <a:custGeom>
            <a:avLst/>
            <a:gdLst>
              <a:gd name="connsiteX0" fmla="*/ 0 w 927821"/>
              <a:gd name="connsiteY0" fmla="*/ 0 h 447360"/>
              <a:gd name="connsiteX1" fmla="*/ 927821 w 927821"/>
              <a:gd name="connsiteY1" fmla="*/ 0 h 447360"/>
              <a:gd name="connsiteX2" fmla="*/ 927821 w 927821"/>
              <a:gd name="connsiteY2" fmla="*/ 447360 h 447360"/>
              <a:gd name="connsiteX3" fmla="*/ 0 w 927821"/>
              <a:gd name="connsiteY3" fmla="*/ 447360 h 447360"/>
              <a:gd name="connsiteX4" fmla="*/ 0 w 927821"/>
              <a:gd name="connsiteY4" fmla="*/ 0 h 44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821" h="447360">
                <a:moveTo>
                  <a:pt x="0" y="0"/>
                </a:moveTo>
                <a:lnTo>
                  <a:pt x="927821" y="0"/>
                </a:lnTo>
                <a:lnTo>
                  <a:pt x="927821" y="447360"/>
                </a:lnTo>
                <a:lnTo>
                  <a:pt x="0" y="4473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27940" bIns="-1" numCol="1" spcCol="1270" anchor="ctr" anchorCtr="0">
            <a:noAutofit/>
          </a:bodyPr>
          <a:lstStyle/>
          <a:p>
            <a:pPr lvl="0" algn="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err="1" smtClean="0"/>
              <a:t>Huscraft</a:t>
            </a:r>
            <a:r>
              <a:rPr lang="es-EC" sz="1600" kern="1200" dirty="0" smtClean="0"/>
              <a:t> Stephens 1830</a:t>
            </a:r>
            <a:endParaRPr lang="es-EC" sz="1600" kern="1200" dirty="0"/>
          </a:p>
        </p:txBody>
      </p:sp>
      <p:sp>
        <p:nvSpPr>
          <p:cNvPr id="71" name="Forma libre 70"/>
          <p:cNvSpPr/>
          <p:nvPr/>
        </p:nvSpPr>
        <p:spPr>
          <a:xfrm rot="17700000">
            <a:off x="7413460" y="2705043"/>
            <a:ext cx="1127206" cy="447360"/>
          </a:xfrm>
          <a:custGeom>
            <a:avLst/>
            <a:gdLst>
              <a:gd name="connsiteX0" fmla="*/ 0 w 927821"/>
              <a:gd name="connsiteY0" fmla="*/ 0 h 447360"/>
              <a:gd name="connsiteX1" fmla="*/ 927821 w 927821"/>
              <a:gd name="connsiteY1" fmla="*/ 0 h 447360"/>
              <a:gd name="connsiteX2" fmla="*/ 927821 w 927821"/>
              <a:gd name="connsiteY2" fmla="*/ 447360 h 447360"/>
              <a:gd name="connsiteX3" fmla="*/ 0 w 927821"/>
              <a:gd name="connsiteY3" fmla="*/ 447360 h 447360"/>
              <a:gd name="connsiteX4" fmla="*/ 0 w 927821"/>
              <a:gd name="connsiteY4" fmla="*/ 0 h 44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821" h="447360">
                <a:moveTo>
                  <a:pt x="0" y="0"/>
                </a:moveTo>
                <a:lnTo>
                  <a:pt x="927821" y="0"/>
                </a:lnTo>
                <a:lnTo>
                  <a:pt x="927821" y="447360"/>
                </a:lnTo>
                <a:lnTo>
                  <a:pt x="0" y="4473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79" tIns="0" rIns="0" bIns="-1" numCol="1" spcCol="1270" anchor="t" anchorCtr="0">
            <a:noAutofit/>
          </a:bodyPr>
          <a:lstStyle/>
          <a:p>
            <a:pPr marL="57150" lvl="1" indent="-57150" algn="l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Patrimonio = Activos - Pasivos</a:t>
            </a:r>
            <a:endParaRPr lang="es-EC" sz="1400" kern="1200" dirty="0"/>
          </a:p>
        </p:txBody>
      </p:sp>
      <p:cxnSp>
        <p:nvCxnSpPr>
          <p:cNvPr id="41" name="Conector recto de flecha 40"/>
          <p:cNvCxnSpPr/>
          <p:nvPr/>
        </p:nvCxnSpPr>
        <p:spPr>
          <a:xfrm>
            <a:off x="8757478" y="3789040"/>
            <a:ext cx="38652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0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21" grpId="0" animBg="1"/>
      <p:bldP spid="22" grpId="0" animBg="1"/>
      <p:bldP spid="24" grpId="0" animBg="1"/>
      <p:bldP spid="35" grpId="0" animBg="1"/>
      <p:bldP spid="36" grpId="0" animBg="1"/>
      <p:bldP spid="38" grpId="0" animBg="1"/>
      <p:bldP spid="39" grpId="0" animBg="1"/>
      <p:bldP spid="44" grpId="0" animBg="1"/>
      <p:bldP spid="49" grpId="0" animBg="1"/>
      <p:bldP spid="50" grpId="0" animBg="1"/>
      <p:bldP spid="40" grpId="0" animBg="1"/>
      <p:bldP spid="59" grpId="0" animBg="1"/>
      <p:bldP spid="60" grpId="0" animBg="1"/>
      <p:bldP spid="62" grpId="0" animBg="1"/>
      <p:bldP spid="70" grpId="0" animBg="1"/>
      <p:bldP spid="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es-EC" sz="3600" dirty="0" smtClean="0">
                <a:solidFill>
                  <a:schemeClr val="tx1"/>
                </a:solidFill>
              </a:rPr>
              <a:t>Objetivos de la investigación</a:t>
            </a:r>
            <a:endParaRPr lang="es-EC" sz="3600" dirty="0">
              <a:solidFill>
                <a:schemeClr val="tx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979712" y="980728"/>
            <a:ext cx="6912768" cy="1379101"/>
          </a:xfrm>
          <a:prstGeom prst="flowChartAlternateProcess">
            <a:avLst/>
          </a:prstGeom>
          <a:noFill/>
          <a:ln w="285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C" sz="1500" dirty="0"/>
              <a:t>Analizar los horizontes epistemológicos de las ciencias sociales: Administración, Mercadotecnia y Contabilidad, con la finalidad de proponer la inclusión de estos nuevos enfoques en los diseños de carreras en la Universidad de las Fuerzas Armadas </a:t>
            </a:r>
            <a:r>
              <a:rPr lang="es-EC" sz="1500" dirty="0" err="1"/>
              <a:t>ESPE</a:t>
            </a:r>
            <a:r>
              <a:rPr lang="es-EC" sz="1500" dirty="0"/>
              <a:t>, a través de la revisión </a:t>
            </a:r>
            <a:r>
              <a:rPr lang="es-EC" sz="1500" dirty="0" smtClean="0"/>
              <a:t>de literatura.</a:t>
            </a:r>
            <a:endParaRPr lang="es-EC" sz="15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20144" y="3871115"/>
            <a:ext cx="1584176" cy="715089"/>
          </a:xfrm>
          <a:prstGeom prst="flowChartAlternateProcess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C" b="1" i="1" dirty="0" smtClean="0"/>
              <a:t>Objetivos Específicos</a:t>
            </a:r>
            <a:endParaRPr lang="es-EC" b="1" i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220144" y="1312733"/>
            <a:ext cx="1584176" cy="715089"/>
          </a:xfrm>
          <a:prstGeom prst="flowChartAlternateProcess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C" b="1" i="1" dirty="0" smtClean="0"/>
              <a:t>Objetivo General</a:t>
            </a:r>
            <a:endParaRPr lang="es-EC" b="1" i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2002227" y="2590554"/>
            <a:ext cx="6912768" cy="357545"/>
          </a:xfrm>
          <a:prstGeom prst="flowChartAlternateProcess">
            <a:avLst/>
          </a:prstGeom>
          <a:noFill/>
          <a:ln w="28575">
            <a:solidFill>
              <a:srgbClr val="6699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C" sz="1500" dirty="0" smtClean="0"/>
              <a:t>Construir </a:t>
            </a:r>
            <a:r>
              <a:rPr lang="es-EC" sz="1500" dirty="0"/>
              <a:t>el estado del arte para Administración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2002227" y="3037363"/>
            <a:ext cx="6912768" cy="357545"/>
          </a:xfrm>
          <a:prstGeom prst="flowChartAlternateProcess">
            <a:avLst/>
          </a:prstGeom>
          <a:noFill/>
          <a:ln w="28575">
            <a:solidFill>
              <a:srgbClr val="6699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C" sz="1500" dirty="0"/>
              <a:t>Construir el estado del arte para </a:t>
            </a:r>
            <a:r>
              <a:rPr lang="es-EC" sz="1500" dirty="0" smtClean="0"/>
              <a:t>Mercadotecnia </a:t>
            </a:r>
            <a:endParaRPr lang="es-EC" sz="15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002227" y="3488291"/>
            <a:ext cx="6912768" cy="357545"/>
          </a:xfrm>
          <a:prstGeom prst="flowChartAlternateProcess">
            <a:avLst/>
          </a:prstGeom>
          <a:noFill/>
          <a:ln w="28575">
            <a:solidFill>
              <a:srgbClr val="6699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C" sz="1500" dirty="0"/>
              <a:t>Construir el estado del arte para </a:t>
            </a:r>
            <a:r>
              <a:rPr lang="es-EC" sz="1500" dirty="0" smtClean="0"/>
              <a:t>Contabilidad</a:t>
            </a:r>
            <a:endParaRPr lang="es-EC" sz="15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979711" y="3939219"/>
            <a:ext cx="6935283" cy="612934"/>
          </a:xfrm>
          <a:prstGeom prst="flowChartAlternateProcess">
            <a:avLst/>
          </a:prstGeom>
          <a:noFill/>
          <a:ln w="28575">
            <a:solidFill>
              <a:srgbClr val="6699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C" sz="1500" dirty="0" smtClean="0"/>
              <a:t>Ordenar </a:t>
            </a:r>
            <a:r>
              <a:rPr lang="es-EC" sz="1500" dirty="0"/>
              <a:t>cronológicamente los autores que han </a:t>
            </a:r>
            <a:r>
              <a:rPr lang="es-EC" sz="1500" dirty="0" smtClean="0"/>
              <a:t>escrito sobre la Administración, Mercadotecnia y Contabilidad.</a:t>
            </a:r>
            <a:endParaRPr lang="es-EC" sz="15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2002227" y="4647728"/>
            <a:ext cx="6912768" cy="612934"/>
          </a:xfrm>
          <a:prstGeom prst="flowChartAlternateProcess">
            <a:avLst/>
          </a:prstGeom>
          <a:noFill/>
          <a:ln w="28575">
            <a:solidFill>
              <a:srgbClr val="669900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es-EC" sz="1500" dirty="0"/>
              <a:t>Cuantificar el número de documentos literarios que fueron objeto de estudio y análisis para establecer el desarrollo epistemológico de las ciencias sociales.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2002227" y="5337019"/>
            <a:ext cx="6912768" cy="612934"/>
          </a:xfrm>
          <a:prstGeom prst="flowChartAlternateProcess">
            <a:avLst/>
          </a:prstGeom>
          <a:noFill/>
          <a:ln w="28575">
            <a:solidFill>
              <a:srgbClr val="669900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es-EC" sz="1500" dirty="0"/>
              <a:t>Determinar los factores por los cuales se producen los cambios paradigmáticos en el conocimiento.</a:t>
            </a:r>
          </a:p>
        </p:txBody>
      </p:sp>
    </p:spTree>
    <p:extLst>
      <p:ext uri="{BB962C8B-B14F-4D97-AF65-F5344CB8AC3E}">
        <p14:creationId xmlns:p14="http://schemas.microsoft.com/office/powerpoint/2010/main" val="162651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nillo 25"/>
          <p:cNvSpPr/>
          <p:nvPr/>
        </p:nvSpPr>
        <p:spPr>
          <a:xfrm>
            <a:off x="47759" y="3423813"/>
            <a:ext cx="756000" cy="756000"/>
          </a:xfrm>
          <a:prstGeom prst="donut">
            <a:avLst>
              <a:gd name="adj" fmla="val 2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Forma libre 26"/>
          <p:cNvSpPr/>
          <p:nvPr/>
        </p:nvSpPr>
        <p:spPr>
          <a:xfrm rot="17700000">
            <a:off x="-109134" y="1867333"/>
            <a:ext cx="2202391" cy="516894"/>
          </a:xfrm>
          <a:custGeom>
            <a:avLst/>
            <a:gdLst>
              <a:gd name="connsiteX0" fmla="*/ 0 w 1072567"/>
              <a:gd name="connsiteY0" fmla="*/ 0 h 516894"/>
              <a:gd name="connsiteX1" fmla="*/ 1072567 w 1072567"/>
              <a:gd name="connsiteY1" fmla="*/ 0 h 516894"/>
              <a:gd name="connsiteX2" fmla="*/ 1072567 w 1072567"/>
              <a:gd name="connsiteY2" fmla="*/ 516894 h 516894"/>
              <a:gd name="connsiteX3" fmla="*/ 0 w 1072567"/>
              <a:gd name="connsiteY3" fmla="*/ 516894 h 516894"/>
              <a:gd name="connsiteX4" fmla="*/ 0 w 1072567"/>
              <a:gd name="connsiteY4" fmla="*/ 0 h 51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2567" h="516894">
                <a:moveTo>
                  <a:pt x="0" y="0"/>
                </a:moveTo>
                <a:lnTo>
                  <a:pt x="1072567" y="0"/>
                </a:lnTo>
                <a:lnTo>
                  <a:pt x="1072567" y="516894"/>
                </a:lnTo>
                <a:lnTo>
                  <a:pt x="0" y="5168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19" tIns="0" rIns="0" bIns="-1" numCol="1" spcCol="1270" anchor="ctr" anchorCtr="0">
            <a:noAutofit/>
          </a:bodyPr>
          <a:lstStyle/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b="1" kern="1200" dirty="0" smtClean="0"/>
              <a:t>Edad Contemporánea </a:t>
            </a:r>
            <a:endParaRPr lang="es-EC" b="1" kern="1200" dirty="0"/>
          </a:p>
        </p:txBody>
      </p:sp>
      <p:sp>
        <p:nvSpPr>
          <p:cNvPr id="61" name="Anillo 60"/>
          <p:cNvSpPr/>
          <p:nvPr/>
        </p:nvSpPr>
        <p:spPr>
          <a:xfrm>
            <a:off x="827584" y="3510139"/>
            <a:ext cx="540000" cy="540000"/>
          </a:xfrm>
          <a:prstGeom prst="donut">
            <a:avLst>
              <a:gd name="adj" fmla="val 2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2" name="Forma libre 61"/>
          <p:cNvSpPr/>
          <p:nvPr/>
        </p:nvSpPr>
        <p:spPr>
          <a:xfrm rot="17700000">
            <a:off x="422818" y="1839983"/>
            <a:ext cx="2837465" cy="516894"/>
          </a:xfrm>
          <a:custGeom>
            <a:avLst/>
            <a:gdLst>
              <a:gd name="connsiteX0" fmla="*/ 0 w 1072567"/>
              <a:gd name="connsiteY0" fmla="*/ 0 h 516894"/>
              <a:gd name="connsiteX1" fmla="*/ 1072567 w 1072567"/>
              <a:gd name="connsiteY1" fmla="*/ 0 h 516894"/>
              <a:gd name="connsiteX2" fmla="*/ 1072567 w 1072567"/>
              <a:gd name="connsiteY2" fmla="*/ 516894 h 516894"/>
              <a:gd name="connsiteX3" fmla="*/ 0 w 1072567"/>
              <a:gd name="connsiteY3" fmla="*/ 516894 h 516894"/>
              <a:gd name="connsiteX4" fmla="*/ 0 w 1072567"/>
              <a:gd name="connsiteY4" fmla="*/ 0 h 51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2567" h="516894">
                <a:moveTo>
                  <a:pt x="0" y="0"/>
                </a:moveTo>
                <a:lnTo>
                  <a:pt x="1072567" y="0"/>
                </a:lnTo>
                <a:lnTo>
                  <a:pt x="1072567" y="516894"/>
                </a:lnTo>
                <a:lnTo>
                  <a:pt x="0" y="5168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19" tIns="0" rIns="0" bIns="-1" numCol="1" spcCol="1270" anchor="ctr" anchorCtr="0">
            <a:noAutofit/>
          </a:bodyPr>
          <a:lstStyle/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b="1" kern="1200" dirty="0" smtClean="0"/>
              <a:t>Escuela de la Información para la toma de decisiones </a:t>
            </a:r>
            <a:endParaRPr lang="es-EC" sz="1600" b="1" kern="1200" dirty="0"/>
          </a:p>
        </p:txBody>
      </p:sp>
      <p:sp>
        <p:nvSpPr>
          <p:cNvPr id="63" name="Anillo 62"/>
          <p:cNvSpPr/>
          <p:nvPr/>
        </p:nvSpPr>
        <p:spPr>
          <a:xfrm>
            <a:off x="1478788" y="3607919"/>
            <a:ext cx="360000" cy="360000"/>
          </a:xfrm>
          <a:prstGeom prst="donut">
            <a:avLst>
              <a:gd name="adj" fmla="val 2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0" name="Forma libre 69"/>
          <p:cNvSpPr/>
          <p:nvPr/>
        </p:nvSpPr>
        <p:spPr>
          <a:xfrm rot="17700000">
            <a:off x="953019" y="1764233"/>
            <a:ext cx="2840559" cy="656303"/>
          </a:xfrm>
          <a:custGeom>
            <a:avLst/>
            <a:gdLst>
              <a:gd name="connsiteX0" fmla="*/ 0 w 1361843"/>
              <a:gd name="connsiteY0" fmla="*/ 0 h 656303"/>
              <a:gd name="connsiteX1" fmla="*/ 1361843 w 1361843"/>
              <a:gd name="connsiteY1" fmla="*/ 0 h 656303"/>
              <a:gd name="connsiteX2" fmla="*/ 1361843 w 1361843"/>
              <a:gd name="connsiteY2" fmla="*/ 656303 h 656303"/>
              <a:gd name="connsiteX3" fmla="*/ 0 w 1361843"/>
              <a:gd name="connsiteY3" fmla="*/ 656303 h 656303"/>
              <a:gd name="connsiteX4" fmla="*/ 0 w 1361843"/>
              <a:gd name="connsiteY4" fmla="*/ 0 h 65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1843" h="656303">
                <a:moveTo>
                  <a:pt x="0" y="0"/>
                </a:moveTo>
                <a:lnTo>
                  <a:pt x="1361843" y="0"/>
                </a:lnTo>
                <a:lnTo>
                  <a:pt x="1361843" y="656303"/>
                </a:lnTo>
                <a:lnTo>
                  <a:pt x="0" y="6563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39" tIns="0" rIns="0" bIns="-1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400" b="1" kern="1200" dirty="0" smtClean="0"/>
              <a:t>Contabilidad Administrativa </a:t>
            </a:r>
            <a:endParaRPr lang="es-EC" sz="1400" b="1" kern="1200" dirty="0"/>
          </a:p>
        </p:txBody>
      </p:sp>
      <p:sp>
        <p:nvSpPr>
          <p:cNvPr id="71" name="Elipse 70"/>
          <p:cNvSpPr/>
          <p:nvPr/>
        </p:nvSpPr>
        <p:spPr>
          <a:xfrm>
            <a:off x="1909129" y="3630818"/>
            <a:ext cx="360000" cy="360000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-71429"/>
              <a:alphaOff val="0"/>
            </a:schemeClr>
          </a:fillRef>
          <a:effectRef idx="2">
            <a:schemeClr val="accent3">
              <a:hueOff val="0"/>
              <a:satOff val="0"/>
              <a:lumOff val="-71429"/>
              <a:alphaOff val="0"/>
            </a:schemeClr>
          </a:effectRef>
          <a:fontRef idx="minor">
            <a:schemeClr val="lt1"/>
          </a:fontRef>
        </p:style>
      </p:sp>
      <p:sp>
        <p:nvSpPr>
          <p:cNvPr id="72" name="Forma libre 71"/>
          <p:cNvSpPr/>
          <p:nvPr/>
        </p:nvSpPr>
        <p:spPr>
          <a:xfrm rot="17700000">
            <a:off x="1104928" y="4409628"/>
            <a:ext cx="1178059" cy="568015"/>
          </a:xfrm>
          <a:custGeom>
            <a:avLst/>
            <a:gdLst>
              <a:gd name="connsiteX0" fmla="*/ 0 w 1178059"/>
              <a:gd name="connsiteY0" fmla="*/ 0 h 568015"/>
              <a:gd name="connsiteX1" fmla="*/ 1178059 w 1178059"/>
              <a:gd name="connsiteY1" fmla="*/ 0 h 568015"/>
              <a:gd name="connsiteX2" fmla="*/ 1178059 w 1178059"/>
              <a:gd name="connsiteY2" fmla="*/ 568015 h 568015"/>
              <a:gd name="connsiteX3" fmla="*/ 0 w 1178059"/>
              <a:gd name="connsiteY3" fmla="*/ 568015 h 568015"/>
              <a:gd name="connsiteX4" fmla="*/ 0 w 1178059"/>
              <a:gd name="connsiteY4" fmla="*/ 0 h 568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059" h="568015">
                <a:moveTo>
                  <a:pt x="0" y="0"/>
                </a:moveTo>
                <a:lnTo>
                  <a:pt x="1178059" y="0"/>
                </a:lnTo>
                <a:lnTo>
                  <a:pt x="1178059" y="568015"/>
                </a:lnTo>
                <a:lnTo>
                  <a:pt x="0" y="5680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40640" bIns="-1" numCol="1" spcCol="1270" anchor="ctr" anchorCtr="0">
            <a:noAutofit/>
          </a:bodyPr>
          <a:lstStyle/>
          <a:p>
            <a:pPr lvl="0" algn="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err="1" smtClean="0"/>
              <a:t>Luman</a:t>
            </a:r>
            <a:r>
              <a:rPr lang="es-EC" sz="1600" kern="1200" dirty="0" smtClean="0"/>
              <a:t> Mil 1855</a:t>
            </a:r>
            <a:endParaRPr lang="es-EC" sz="1600" kern="1200" dirty="0"/>
          </a:p>
        </p:txBody>
      </p:sp>
      <p:sp>
        <p:nvSpPr>
          <p:cNvPr id="73" name="Forma libre 72"/>
          <p:cNvSpPr/>
          <p:nvPr/>
        </p:nvSpPr>
        <p:spPr>
          <a:xfrm rot="17700000">
            <a:off x="1319721" y="1894624"/>
            <a:ext cx="3158590" cy="235498"/>
          </a:xfrm>
          <a:custGeom>
            <a:avLst/>
            <a:gdLst>
              <a:gd name="connsiteX0" fmla="*/ 0 w 1178059"/>
              <a:gd name="connsiteY0" fmla="*/ 0 h 568015"/>
              <a:gd name="connsiteX1" fmla="*/ 1178059 w 1178059"/>
              <a:gd name="connsiteY1" fmla="*/ 0 h 568015"/>
              <a:gd name="connsiteX2" fmla="*/ 1178059 w 1178059"/>
              <a:gd name="connsiteY2" fmla="*/ 568015 h 568015"/>
              <a:gd name="connsiteX3" fmla="*/ 0 w 1178059"/>
              <a:gd name="connsiteY3" fmla="*/ 568015 h 568015"/>
              <a:gd name="connsiteX4" fmla="*/ 0 w 1178059"/>
              <a:gd name="connsiteY4" fmla="*/ 0 h 568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059" h="568015">
                <a:moveTo>
                  <a:pt x="0" y="0"/>
                </a:moveTo>
                <a:lnTo>
                  <a:pt x="1178059" y="0"/>
                </a:lnTo>
                <a:lnTo>
                  <a:pt x="1178059" y="568015"/>
                </a:lnTo>
                <a:lnTo>
                  <a:pt x="0" y="5680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399" tIns="0" rIns="0" bIns="-1" numCol="1" spcCol="1270" anchor="t" anchorCtr="0">
            <a:noAutofit/>
          </a:bodyPr>
          <a:lstStyle/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Sistema de costos</a:t>
            </a:r>
            <a:endParaRPr lang="es-EC" sz="1400" kern="1200" dirty="0"/>
          </a:p>
        </p:txBody>
      </p:sp>
      <p:sp>
        <p:nvSpPr>
          <p:cNvPr id="74" name="Elipse 73"/>
          <p:cNvSpPr/>
          <p:nvPr/>
        </p:nvSpPr>
        <p:spPr>
          <a:xfrm>
            <a:off x="2493724" y="3633128"/>
            <a:ext cx="360000" cy="360000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-100000"/>
              <a:alphaOff val="0"/>
            </a:schemeClr>
          </a:fillRef>
          <a:effectRef idx="2">
            <a:schemeClr val="accent3">
              <a:hueOff val="0"/>
              <a:satOff val="0"/>
              <a:lumOff val="-100000"/>
              <a:alphaOff val="0"/>
            </a:schemeClr>
          </a:effectRef>
          <a:fontRef idx="minor">
            <a:schemeClr val="lt1"/>
          </a:fontRef>
        </p:style>
      </p:sp>
      <p:sp>
        <p:nvSpPr>
          <p:cNvPr id="76" name="Forma libre 75"/>
          <p:cNvSpPr/>
          <p:nvPr/>
        </p:nvSpPr>
        <p:spPr>
          <a:xfrm rot="17700000">
            <a:off x="1879152" y="1859593"/>
            <a:ext cx="3006857" cy="587021"/>
          </a:xfrm>
          <a:custGeom>
            <a:avLst/>
            <a:gdLst>
              <a:gd name="connsiteX0" fmla="*/ 0 w 1178059"/>
              <a:gd name="connsiteY0" fmla="*/ 0 h 568015"/>
              <a:gd name="connsiteX1" fmla="*/ 1178059 w 1178059"/>
              <a:gd name="connsiteY1" fmla="*/ 0 h 568015"/>
              <a:gd name="connsiteX2" fmla="*/ 1178059 w 1178059"/>
              <a:gd name="connsiteY2" fmla="*/ 568015 h 568015"/>
              <a:gd name="connsiteX3" fmla="*/ 0 w 1178059"/>
              <a:gd name="connsiteY3" fmla="*/ 568015 h 568015"/>
              <a:gd name="connsiteX4" fmla="*/ 0 w 1178059"/>
              <a:gd name="connsiteY4" fmla="*/ 0 h 568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059" h="568015">
                <a:moveTo>
                  <a:pt x="0" y="0"/>
                </a:moveTo>
                <a:lnTo>
                  <a:pt x="1178059" y="0"/>
                </a:lnTo>
                <a:lnTo>
                  <a:pt x="1178059" y="568015"/>
                </a:lnTo>
                <a:lnTo>
                  <a:pt x="0" y="5680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399" tIns="0" rIns="0" bIns="-1" numCol="1" spcCol="1270" anchor="t" anchorCtr="0">
            <a:noAutofit/>
          </a:bodyPr>
          <a:lstStyle/>
          <a:p>
            <a:pPr marL="0" lvl="1" algn="l" defTabSz="355600">
              <a:spcBef>
                <a:spcPct val="0"/>
              </a:spcBef>
              <a:buChar char="••"/>
            </a:pPr>
            <a:r>
              <a:rPr lang="es-EC" sz="1400" kern="1200" dirty="0" smtClean="0">
                <a:solidFill>
                  <a:schemeClr val="tx1"/>
                </a:solidFill>
              </a:rPr>
              <a:t>Toma de decisiones - </a:t>
            </a:r>
            <a:r>
              <a:rPr lang="es-EC" sz="1400" dirty="0" smtClean="0">
                <a:solidFill>
                  <a:schemeClr val="tx1"/>
                </a:solidFill>
              </a:rPr>
              <a:t>usuarios internos</a:t>
            </a:r>
            <a:endParaRPr lang="es-EC" sz="1400" kern="1200" dirty="0">
              <a:solidFill>
                <a:schemeClr val="tx1"/>
              </a:solidFill>
            </a:endParaRPr>
          </a:p>
        </p:txBody>
      </p:sp>
      <p:sp>
        <p:nvSpPr>
          <p:cNvPr id="77" name="Anillo 76"/>
          <p:cNvSpPr/>
          <p:nvPr/>
        </p:nvSpPr>
        <p:spPr>
          <a:xfrm>
            <a:off x="2987824" y="3607919"/>
            <a:ext cx="360000" cy="360000"/>
          </a:xfrm>
          <a:prstGeom prst="donut">
            <a:avLst>
              <a:gd name="adj" fmla="val 2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Forma libre 77"/>
          <p:cNvSpPr/>
          <p:nvPr/>
        </p:nvSpPr>
        <p:spPr>
          <a:xfrm rot="17700000">
            <a:off x="2483661" y="1931288"/>
            <a:ext cx="2733208" cy="603375"/>
          </a:xfrm>
          <a:custGeom>
            <a:avLst/>
            <a:gdLst>
              <a:gd name="connsiteX0" fmla="*/ 0 w 1252017"/>
              <a:gd name="connsiteY0" fmla="*/ 0 h 603375"/>
              <a:gd name="connsiteX1" fmla="*/ 1252017 w 1252017"/>
              <a:gd name="connsiteY1" fmla="*/ 0 h 603375"/>
              <a:gd name="connsiteX2" fmla="*/ 1252017 w 1252017"/>
              <a:gd name="connsiteY2" fmla="*/ 603375 h 603375"/>
              <a:gd name="connsiteX3" fmla="*/ 0 w 1252017"/>
              <a:gd name="connsiteY3" fmla="*/ 603375 h 603375"/>
              <a:gd name="connsiteX4" fmla="*/ 0 w 1252017"/>
              <a:gd name="connsiteY4" fmla="*/ 0 h 60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2017" h="603375">
                <a:moveTo>
                  <a:pt x="0" y="0"/>
                </a:moveTo>
                <a:lnTo>
                  <a:pt x="1252017" y="0"/>
                </a:lnTo>
                <a:lnTo>
                  <a:pt x="1252017" y="603375"/>
                </a:lnTo>
                <a:lnTo>
                  <a:pt x="0" y="6033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099" tIns="0" rIns="0" bIns="-1" numCol="1" spcCol="1270" anchor="ctr" anchorCtr="0">
            <a:noAutofit/>
          </a:bodyPr>
          <a:lstStyle/>
          <a:p>
            <a:pPr lvl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400" b="1" kern="1200" dirty="0" smtClean="0"/>
              <a:t>Contabilidad de Costos</a:t>
            </a:r>
            <a:endParaRPr lang="es-EC" sz="1400" b="1" kern="1200" dirty="0"/>
          </a:p>
        </p:txBody>
      </p:sp>
      <p:sp>
        <p:nvSpPr>
          <p:cNvPr id="79" name="Elipse 78"/>
          <p:cNvSpPr/>
          <p:nvPr/>
        </p:nvSpPr>
        <p:spPr>
          <a:xfrm>
            <a:off x="3463868" y="3611405"/>
            <a:ext cx="360000" cy="360000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-25000"/>
              <a:alphaOff val="0"/>
            </a:schemeClr>
          </a:fillRef>
          <a:effectRef idx="2">
            <a:schemeClr val="accent3">
              <a:hueOff val="0"/>
              <a:satOff val="0"/>
              <a:lumOff val="-25000"/>
              <a:alphaOff val="0"/>
            </a:schemeClr>
          </a:effectRef>
          <a:fontRef idx="minor">
            <a:schemeClr val="lt1"/>
          </a:fontRef>
        </p:style>
      </p:sp>
      <p:sp>
        <p:nvSpPr>
          <p:cNvPr id="81" name="Forma libre 80"/>
          <p:cNvSpPr/>
          <p:nvPr/>
        </p:nvSpPr>
        <p:spPr>
          <a:xfrm rot="17700000">
            <a:off x="3238409" y="2193678"/>
            <a:ext cx="2279570" cy="702273"/>
          </a:xfrm>
          <a:custGeom>
            <a:avLst/>
            <a:gdLst>
              <a:gd name="connsiteX0" fmla="*/ 0 w 1083054"/>
              <a:gd name="connsiteY0" fmla="*/ 0 h 522208"/>
              <a:gd name="connsiteX1" fmla="*/ 1083054 w 1083054"/>
              <a:gd name="connsiteY1" fmla="*/ 0 h 522208"/>
              <a:gd name="connsiteX2" fmla="*/ 1083054 w 1083054"/>
              <a:gd name="connsiteY2" fmla="*/ 522208 h 522208"/>
              <a:gd name="connsiteX3" fmla="*/ 0 w 1083054"/>
              <a:gd name="connsiteY3" fmla="*/ 522208 h 522208"/>
              <a:gd name="connsiteX4" fmla="*/ 0 w 1083054"/>
              <a:gd name="connsiteY4" fmla="*/ 0 h 52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3054" h="522208">
                <a:moveTo>
                  <a:pt x="0" y="0"/>
                </a:moveTo>
                <a:lnTo>
                  <a:pt x="1083054" y="0"/>
                </a:lnTo>
                <a:lnTo>
                  <a:pt x="1083054" y="522208"/>
                </a:lnTo>
                <a:lnTo>
                  <a:pt x="0" y="52220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400" tIns="0" rIns="-1" bIns="0" numCol="1" spcCol="1270" anchor="t" anchorCtr="0">
            <a:noAutofit/>
          </a:bodyPr>
          <a:lstStyle/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>
                <a:solidFill>
                  <a:schemeClr val="tx1"/>
                </a:solidFill>
              </a:rPr>
              <a:t>Cálculo de costos </a:t>
            </a:r>
            <a:endParaRPr lang="es-EC" sz="1400" dirty="0">
              <a:solidFill>
                <a:schemeClr val="tx1"/>
              </a:solidFill>
            </a:endParaRPr>
          </a:p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>
                <a:solidFill>
                  <a:schemeClr val="tx1"/>
                </a:solidFill>
              </a:rPr>
              <a:t>Proporciona información</a:t>
            </a:r>
            <a:endParaRPr lang="es-EC" sz="1400" kern="1200" dirty="0">
              <a:solidFill>
                <a:schemeClr val="tx1"/>
              </a:solidFill>
            </a:endParaRPr>
          </a:p>
        </p:txBody>
      </p:sp>
      <p:sp>
        <p:nvSpPr>
          <p:cNvPr id="82" name="Forma libre 81"/>
          <p:cNvSpPr/>
          <p:nvPr/>
        </p:nvSpPr>
        <p:spPr>
          <a:xfrm rot="17700000">
            <a:off x="2438368" y="4681766"/>
            <a:ext cx="1547726" cy="568015"/>
          </a:xfrm>
          <a:custGeom>
            <a:avLst/>
            <a:gdLst>
              <a:gd name="connsiteX0" fmla="*/ 0 w 1178059"/>
              <a:gd name="connsiteY0" fmla="*/ 0 h 568015"/>
              <a:gd name="connsiteX1" fmla="*/ 1178059 w 1178059"/>
              <a:gd name="connsiteY1" fmla="*/ 0 h 568015"/>
              <a:gd name="connsiteX2" fmla="*/ 1178059 w 1178059"/>
              <a:gd name="connsiteY2" fmla="*/ 568015 h 568015"/>
              <a:gd name="connsiteX3" fmla="*/ 0 w 1178059"/>
              <a:gd name="connsiteY3" fmla="*/ 568015 h 568015"/>
              <a:gd name="connsiteX4" fmla="*/ 0 w 1178059"/>
              <a:gd name="connsiteY4" fmla="*/ 0 h 568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059" h="568015">
                <a:moveTo>
                  <a:pt x="0" y="0"/>
                </a:moveTo>
                <a:lnTo>
                  <a:pt x="1178059" y="0"/>
                </a:lnTo>
                <a:lnTo>
                  <a:pt x="1178059" y="568015"/>
                </a:lnTo>
                <a:lnTo>
                  <a:pt x="0" y="5680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40640" bIns="-1" numCol="1" spcCol="1270" anchor="ctr" anchorCtr="0">
            <a:noAutofit/>
          </a:bodyPr>
          <a:lstStyle/>
          <a:p>
            <a:pPr lvl="0" algn="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Frederick Taylor 1889</a:t>
            </a:r>
            <a:endParaRPr lang="es-EC" sz="1600" kern="1200" dirty="0"/>
          </a:p>
        </p:txBody>
      </p:sp>
      <p:sp>
        <p:nvSpPr>
          <p:cNvPr id="83" name="Forma libre 82"/>
          <p:cNvSpPr/>
          <p:nvPr/>
        </p:nvSpPr>
        <p:spPr>
          <a:xfrm rot="17700000">
            <a:off x="3664964" y="1916432"/>
            <a:ext cx="2733208" cy="603375"/>
          </a:xfrm>
          <a:custGeom>
            <a:avLst/>
            <a:gdLst>
              <a:gd name="connsiteX0" fmla="*/ 0 w 1252017"/>
              <a:gd name="connsiteY0" fmla="*/ 0 h 603375"/>
              <a:gd name="connsiteX1" fmla="*/ 1252017 w 1252017"/>
              <a:gd name="connsiteY1" fmla="*/ 0 h 603375"/>
              <a:gd name="connsiteX2" fmla="*/ 1252017 w 1252017"/>
              <a:gd name="connsiteY2" fmla="*/ 603375 h 603375"/>
              <a:gd name="connsiteX3" fmla="*/ 0 w 1252017"/>
              <a:gd name="connsiteY3" fmla="*/ 603375 h 603375"/>
              <a:gd name="connsiteX4" fmla="*/ 0 w 1252017"/>
              <a:gd name="connsiteY4" fmla="*/ 0 h 60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2017" h="603375">
                <a:moveTo>
                  <a:pt x="0" y="0"/>
                </a:moveTo>
                <a:lnTo>
                  <a:pt x="1252017" y="0"/>
                </a:lnTo>
                <a:lnTo>
                  <a:pt x="1252017" y="603375"/>
                </a:lnTo>
                <a:lnTo>
                  <a:pt x="0" y="6033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099" tIns="0" rIns="0" bIns="-1" numCol="1" spcCol="1270" anchor="ctr" anchorCtr="0">
            <a:noAutofit/>
          </a:bodyPr>
          <a:lstStyle/>
          <a:p>
            <a:pPr lvl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400" b="1" kern="1200" dirty="0" smtClean="0"/>
              <a:t>Sistemas de Información Contable</a:t>
            </a:r>
            <a:endParaRPr lang="es-EC" sz="1400" b="1" kern="1200" dirty="0"/>
          </a:p>
        </p:txBody>
      </p:sp>
      <p:sp>
        <p:nvSpPr>
          <p:cNvPr id="84" name="Forma libre 83"/>
          <p:cNvSpPr/>
          <p:nvPr/>
        </p:nvSpPr>
        <p:spPr>
          <a:xfrm rot="17700000">
            <a:off x="4357112" y="2206381"/>
            <a:ext cx="2362220" cy="522208"/>
          </a:xfrm>
          <a:custGeom>
            <a:avLst/>
            <a:gdLst>
              <a:gd name="connsiteX0" fmla="*/ 0 w 1083054"/>
              <a:gd name="connsiteY0" fmla="*/ 0 h 522208"/>
              <a:gd name="connsiteX1" fmla="*/ 1083054 w 1083054"/>
              <a:gd name="connsiteY1" fmla="*/ 0 h 522208"/>
              <a:gd name="connsiteX2" fmla="*/ 1083054 w 1083054"/>
              <a:gd name="connsiteY2" fmla="*/ 522208 h 522208"/>
              <a:gd name="connsiteX3" fmla="*/ 0 w 1083054"/>
              <a:gd name="connsiteY3" fmla="*/ 522208 h 522208"/>
              <a:gd name="connsiteX4" fmla="*/ 0 w 1083054"/>
              <a:gd name="connsiteY4" fmla="*/ 0 h 52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3054" h="522208">
                <a:moveTo>
                  <a:pt x="0" y="0"/>
                </a:moveTo>
                <a:lnTo>
                  <a:pt x="1083054" y="0"/>
                </a:lnTo>
                <a:lnTo>
                  <a:pt x="1083054" y="522208"/>
                </a:lnTo>
                <a:lnTo>
                  <a:pt x="0" y="52220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400" tIns="-1" rIns="0" bIns="0" numCol="1" spcCol="1270" anchor="t" anchorCtr="0">
            <a:noAutofit/>
          </a:bodyPr>
          <a:lstStyle/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Herramienta para el manejo de la contabilidad</a:t>
            </a:r>
            <a:endParaRPr lang="es-EC" sz="1400" kern="1200" dirty="0"/>
          </a:p>
        </p:txBody>
      </p:sp>
      <p:sp>
        <p:nvSpPr>
          <p:cNvPr id="88" name="Forma libre 87"/>
          <p:cNvSpPr/>
          <p:nvPr/>
        </p:nvSpPr>
        <p:spPr>
          <a:xfrm rot="17700000">
            <a:off x="3974733" y="4435910"/>
            <a:ext cx="1142579" cy="522208"/>
          </a:xfrm>
          <a:custGeom>
            <a:avLst/>
            <a:gdLst>
              <a:gd name="connsiteX0" fmla="*/ 0 w 1083054"/>
              <a:gd name="connsiteY0" fmla="*/ 0 h 522208"/>
              <a:gd name="connsiteX1" fmla="*/ 1083054 w 1083054"/>
              <a:gd name="connsiteY1" fmla="*/ 0 h 522208"/>
              <a:gd name="connsiteX2" fmla="*/ 1083054 w 1083054"/>
              <a:gd name="connsiteY2" fmla="*/ 522208 h 522208"/>
              <a:gd name="connsiteX3" fmla="*/ 0 w 1083054"/>
              <a:gd name="connsiteY3" fmla="*/ 522208 h 522208"/>
              <a:gd name="connsiteX4" fmla="*/ 0 w 1083054"/>
              <a:gd name="connsiteY4" fmla="*/ 0 h 52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3054" h="522208">
                <a:moveTo>
                  <a:pt x="0" y="0"/>
                </a:moveTo>
                <a:lnTo>
                  <a:pt x="1083054" y="0"/>
                </a:lnTo>
                <a:lnTo>
                  <a:pt x="1083054" y="522208"/>
                </a:lnTo>
                <a:lnTo>
                  <a:pt x="0" y="52220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33020" bIns="0" numCol="1" spcCol="1270" anchor="ctr" anchorCtr="0">
            <a:noAutofit/>
          </a:bodyPr>
          <a:lstStyle/>
          <a:p>
            <a:pPr lvl="0" algn="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1950</a:t>
            </a:r>
            <a:endParaRPr lang="es-EC" sz="1600" kern="1200" dirty="0"/>
          </a:p>
        </p:txBody>
      </p:sp>
      <p:sp>
        <p:nvSpPr>
          <p:cNvPr id="90" name="Elipse 89"/>
          <p:cNvSpPr/>
          <p:nvPr/>
        </p:nvSpPr>
        <p:spPr>
          <a:xfrm>
            <a:off x="4753981" y="3594513"/>
            <a:ext cx="360000" cy="360000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-14286"/>
              <a:alphaOff val="0"/>
            </a:schemeClr>
          </a:fillRef>
          <a:effectRef idx="2">
            <a:schemeClr val="accent3">
              <a:hueOff val="0"/>
              <a:satOff val="0"/>
              <a:lumOff val="-14286"/>
              <a:alphaOff val="0"/>
            </a:schemeClr>
          </a:effectRef>
          <a:fontRef idx="minor">
            <a:schemeClr val="lt1"/>
          </a:fontRef>
        </p:style>
      </p:sp>
      <p:sp>
        <p:nvSpPr>
          <p:cNvPr id="91" name="Anillo 90"/>
          <p:cNvSpPr/>
          <p:nvPr/>
        </p:nvSpPr>
        <p:spPr>
          <a:xfrm>
            <a:off x="4116566" y="3606958"/>
            <a:ext cx="360000" cy="360000"/>
          </a:xfrm>
          <a:prstGeom prst="donut">
            <a:avLst>
              <a:gd name="adj" fmla="val 2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92" name="Conector recto de flecha 91"/>
          <p:cNvCxnSpPr/>
          <p:nvPr/>
        </p:nvCxnSpPr>
        <p:spPr>
          <a:xfrm>
            <a:off x="8642269" y="3861048"/>
            <a:ext cx="38652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Forma libre 40"/>
          <p:cNvSpPr/>
          <p:nvPr/>
        </p:nvSpPr>
        <p:spPr>
          <a:xfrm rot="17700000">
            <a:off x="4325903" y="1189982"/>
            <a:ext cx="4256557" cy="656303"/>
          </a:xfrm>
          <a:custGeom>
            <a:avLst/>
            <a:gdLst>
              <a:gd name="connsiteX0" fmla="*/ 0 w 1361843"/>
              <a:gd name="connsiteY0" fmla="*/ 0 h 656303"/>
              <a:gd name="connsiteX1" fmla="*/ 1361843 w 1361843"/>
              <a:gd name="connsiteY1" fmla="*/ 0 h 656303"/>
              <a:gd name="connsiteX2" fmla="*/ 1361843 w 1361843"/>
              <a:gd name="connsiteY2" fmla="*/ 656303 h 656303"/>
              <a:gd name="connsiteX3" fmla="*/ 0 w 1361843"/>
              <a:gd name="connsiteY3" fmla="*/ 656303 h 656303"/>
              <a:gd name="connsiteX4" fmla="*/ 0 w 1361843"/>
              <a:gd name="connsiteY4" fmla="*/ 0 h 65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1843" h="656303">
                <a:moveTo>
                  <a:pt x="0" y="0"/>
                </a:moveTo>
                <a:lnTo>
                  <a:pt x="1361843" y="0"/>
                </a:lnTo>
                <a:lnTo>
                  <a:pt x="1361843" y="656303"/>
                </a:lnTo>
                <a:lnTo>
                  <a:pt x="0" y="6563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39" tIns="0" rIns="0" bIns="-1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400" b="1" kern="1200" dirty="0" smtClean="0"/>
              <a:t>Contabilidad Financiera </a:t>
            </a:r>
            <a:endParaRPr lang="es-EC" sz="1400" b="1" kern="1200" dirty="0"/>
          </a:p>
        </p:txBody>
      </p:sp>
      <p:sp>
        <p:nvSpPr>
          <p:cNvPr id="42" name="Elipse 41"/>
          <p:cNvSpPr/>
          <p:nvPr/>
        </p:nvSpPr>
        <p:spPr>
          <a:xfrm>
            <a:off x="5743313" y="3595602"/>
            <a:ext cx="360000" cy="360000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Forma libre 42"/>
          <p:cNvSpPr/>
          <p:nvPr/>
        </p:nvSpPr>
        <p:spPr>
          <a:xfrm rot="17700000">
            <a:off x="5280400" y="1806797"/>
            <a:ext cx="3158590" cy="568015"/>
          </a:xfrm>
          <a:custGeom>
            <a:avLst/>
            <a:gdLst>
              <a:gd name="connsiteX0" fmla="*/ 0 w 1178059"/>
              <a:gd name="connsiteY0" fmla="*/ 0 h 568015"/>
              <a:gd name="connsiteX1" fmla="*/ 1178059 w 1178059"/>
              <a:gd name="connsiteY1" fmla="*/ 0 h 568015"/>
              <a:gd name="connsiteX2" fmla="*/ 1178059 w 1178059"/>
              <a:gd name="connsiteY2" fmla="*/ 568015 h 568015"/>
              <a:gd name="connsiteX3" fmla="*/ 0 w 1178059"/>
              <a:gd name="connsiteY3" fmla="*/ 568015 h 568015"/>
              <a:gd name="connsiteX4" fmla="*/ 0 w 1178059"/>
              <a:gd name="connsiteY4" fmla="*/ 0 h 568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059" h="568015">
                <a:moveTo>
                  <a:pt x="0" y="0"/>
                </a:moveTo>
                <a:lnTo>
                  <a:pt x="1178059" y="0"/>
                </a:lnTo>
                <a:lnTo>
                  <a:pt x="1178059" y="568015"/>
                </a:lnTo>
                <a:lnTo>
                  <a:pt x="0" y="5680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399" tIns="0" rIns="0" bIns="-1" numCol="1" spcCol="1270" anchor="t" anchorCtr="0">
            <a:noAutofit/>
          </a:bodyPr>
          <a:lstStyle/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Normas Contables Internacionales </a:t>
            </a:r>
            <a:endParaRPr lang="es-EC" sz="1400" kern="1200" dirty="0"/>
          </a:p>
        </p:txBody>
      </p:sp>
      <p:sp>
        <p:nvSpPr>
          <p:cNvPr id="44" name="Elipse 43"/>
          <p:cNvSpPr/>
          <p:nvPr/>
        </p:nvSpPr>
        <p:spPr>
          <a:xfrm>
            <a:off x="6242099" y="3594514"/>
            <a:ext cx="360000" cy="360000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-14286"/>
              <a:alphaOff val="0"/>
            </a:schemeClr>
          </a:fillRef>
          <a:effectRef idx="2">
            <a:schemeClr val="accent3">
              <a:hueOff val="0"/>
              <a:satOff val="0"/>
              <a:lumOff val="-14286"/>
              <a:alphaOff val="0"/>
            </a:schemeClr>
          </a:effectRef>
          <a:fontRef idx="minor">
            <a:schemeClr val="lt1"/>
          </a:fontRef>
        </p:style>
      </p:sp>
      <p:sp>
        <p:nvSpPr>
          <p:cNvPr id="45" name="Forma libre 44"/>
          <p:cNvSpPr/>
          <p:nvPr/>
        </p:nvSpPr>
        <p:spPr>
          <a:xfrm rot="17700000">
            <a:off x="5695878" y="1822615"/>
            <a:ext cx="3018541" cy="568015"/>
          </a:xfrm>
          <a:custGeom>
            <a:avLst/>
            <a:gdLst>
              <a:gd name="connsiteX0" fmla="*/ 0 w 1178059"/>
              <a:gd name="connsiteY0" fmla="*/ 0 h 568015"/>
              <a:gd name="connsiteX1" fmla="*/ 1178059 w 1178059"/>
              <a:gd name="connsiteY1" fmla="*/ 0 h 568015"/>
              <a:gd name="connsiteX2" fmla="*/ 1178059 w 1178059"/>
              <a:gd name="connsiteY2" fmla="*/ 568015 h 568015"/>
              <a:gd name="connsiteX3" fmla="*/ 0 w 1178059"/>
              <a:gd name="connsiteY3" fmla="*/ 568015 h 568015"/>
              <a:gd name="connsiteX4" fmla="*/ 0 w 1178059"/>
              <a:gd name="connsiteY4" fmla="*/ 0 h 568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059" h="568015">
                <a:moveTo>
                  <a:pt x="0" y="0"/>
                </a:moveTo>
                <a:lnTo>
                  <a:pt x="1178059" y="0"/>
                </a:lnTo>
                <a:lnTo>
                  <a:pt x="1178059" y="568015"/>
                </a:lnTo>
                <a:lnTo>
                  <a:pt x="0" y="5680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399" tIns="0" rIns="0" bIns="-1" numCol="1" spcCol="1270" anchor="t" anchorCtr="0">
            <a:noAutofit/>
          </a:bodyPr>
          <a:lstStyle/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Registro, preparación y presentación</a:t>
            </a:r>
            <a:endParaRPr lang="es-EC" sz="1400" kern="1200" dirty="0"/>
          </a:p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Usuarios externos  </a:t>
            </a:r>
            <a:endParaRPr lang="es-EC" sz="1400" kern="1200" dirty="0"/>
          </a:p>
        </p:txBody>
      </p:sp>
      <p:sp>
        <p:nvSpPr>
          <p:cNvPr id="46" name="Forma libre 45"/>
          <p:cNvSpPr/>
          <p:nvPr/>
        </p:nvSpPr>
        <p:spPr>
          <a:xfrm rot="17700000">
            <a:off x="4982845" y="4424599"/>
            <a:ext cx="1142579" cy="522208"/>
          </a:xfrm>
          <a:custGeom>
            <a:avLst/>
            <a:gdLst>
              <a:gd name="connsiteX0" fmla="*/ 0 w 1083054"/>
              <a:gd name="connsiteY0" fmla="*/ 0 h 522208"/>
              <a:gd name="connsiteX1" fmla="*/ 1083054 w 1083054"/>
              <a:gd name="connsiteY1" fmla="*/ 0 h 522208"/>
              <a:gd name="connsiteX2" fmla="*/ 1083054 w 1083054"/>
              <a:gd name="connsiteY2" fmla="*/ 522208 h 522208"/>
              <a:gd name="connsiteX3" fmla="*/ 0 w 1083054"/>
              <a:gd name="connsiteY3" fmla="*/ 522208 h 522208"/>
              <a:gd name="connsiteX4" fmla="*/ 0 w 1083054"/>
              <a:gd name="connsiteY4" fmla="*/ 0 h 52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3054" h="522208">
                <a:moveTo>
                  <a:pt x="0" y="0"/>
                </a:moveTo>
                <a:lnTo>
                  <a:pt x="1083054" y="0"/>
                </a:lnTo>
                <a:lnTo>
                  <a:pt x="1083054" y="522208"/>
                </a:lnTo>
                <a:lnTo>
                  <a:pt x="0" y="52220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33020" bIns="0" numCol="1" spcCol="1270" anchor="ctr" anchorCtr="0">
            <a:noAutofit/>
          </a:bodyPr>
          <a:lstStyle/>
          <a:p>
            <a:pPr lvl="0" algn="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1975</a:t>
            </a:r>
            <a:endParaRPr lang="es-EC" sz="1600" kern="1200" dirty="0"/>
          </a:p>
        </p:txBody>
      </p:sp>
      <p:sp>
        <p:nvSpPr>
          <p:cNvPr id="48" name="Anillo 47"/>
          <p:cNvSpPr/>
          <p:nvPr/>
        </p:nvSpPr>
        <p:spPr>
          <a:xfrm>
            <a:off x="5284619" y="3584182"/>
            <a:ext cx="360000" cy="360000"/>
          </a:xfrm>
          <a:prstGeom prst="donut">
            <a:avLst>
              <a:gd name="adj" fmla="val 2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Forma libre 49"/>
          <p:cNvSpPr/>
          <p:nvPr/>
        </p:nvSpPr>
        <p:spPr>
          <a:xfrm rot="17700000">
            <a:off x="6392328" y="2060524"/>
            <a:ext cx="2307511" cy="656303"/>
          </a:xfrm>
          <a:custGeom>
            <a:avLst/>
            <a:gdLst>
              <a:gd name="connsiteX0" fmla="*/ 0 w 1361843"/>
              <a:gd name="connsiteY0" fmla="*/ 0 h 656303"/>
              <a:gd name="connsiteX1" fmla="*/ 1361843 w 1361843"/>
              <a:gd name="connsiteY1" fmla="*/ 0 h 656303"/>
              <a:gd name="connsiteX2" fmla="*/ 1361843 w 1361843"/>
              <a:gd name="connsiteY2" fmla="*/ 656303 h 656303"/>
              <a:gd name="connsiteX3" fmla="*/ 0 w 1361843"/>
              <a:gd name="connsiteY3" fmla="*/ 656303 h 656303"/>
              <a:gd name="connsiteX4" fmla="*/ 0 w 1361843"/>
              <a:gd name="connsiteY4" fmla="*/ 0 h 65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1843" h="656303">
                <a:moveTo>
                  <a:pt x="0" y="0"/>
                </a:moveTo>
                <a:lnTo>
                  <a:pt x="1361843" y="0"/>
                </a:lnTo>
                <a:lnTo>
                  <a:pt x="1361843" y="656303"/>
                </a:lnTo>
                <a:lnTo>
                  <a:pt x="0" y="6563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39" tIns="0" rIns="0" bIns="-1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400" b="1" kern="1200" dirty="0" smtClean="0"/>
              <a:t>Contabilidad Tributaria</a:t>
            </a:r>
            <a:endParaRPr lang="es-EC" sz="1400" b="1" kern="1200" dirty="0"/>
          </a:p>
        </p:txBody>
      </p:sp>
      <p:sp>
        <p:nvSpPr>
          <p:cNvPr id="51" name="Elipse 50"/>
          <p:cNvSpPr/>
          <p:nvPr/>
        </p:nvSpPr>
        <p:spPr>
          <a:xfrm>
            <a:off x="7272577" y="3565107"/>
            <a:ext cx="360000" cy="360000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-42857"/>
              <a:alphaOff val="0"/>
            </a:schemeClr>
          </a:fillRef>
          <a:effectRef idx="2">
            <a:schemeClr val="accent3">
              <a:hueOff val="0"/>
              <a:satOff val="0"/>
              <a:lumOff val="-42857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Forma libre 51"/>
          <p:cNvSpPr/>
          <p:nvPr/>
        </p:nvSpPr>
        <p:spPr>
          <a:xfrm rot="17700000">
            <a:off x="6942345" y="2233666"/>
            <a:ext cx="2302681" cy="344016"/>
          </a:xfrm>
          <a:custGeom>
            <a:avLst/>
            <a:gdLst>
              <a:gd name="connsiteX0" fmla="*/ 0 w 1178059"/>
              <a:gd name="connsiteY0" fmla="*/ 0 h 568015"/>
              <a:gd name="connsiteX1" fmla="*/ 1178059 w 1178059"/>
              <a:gd name="connsiteY1" fmla="*/ 0 h 568015"/>
              <a:gd name="connsiteX2" fmla="*/ 1178059 w 1178059"/>
              <a:gd name="connsiteY2" fmla="*/ 568015 h 568015"/>
              <a:gd name="connsiteX3" fmla="*/ 0 w 1178059"/>
              <a:gd name="connsiteY3" fmla="*/ 568015 h 568015"/>
              <a:gd name="connsiteX4" fmla="*/ 0 w 1178059"/>
              <a:gd name="connsiteY4" fmla="*/ 0 h 568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059" h="568015">
                <a:moveTo>
                  <a:pt x="0" y="0"/>
                </a:moveTo>
                <a:lnTo>
                  <a:pt x="1178059" y="0"/>
                </a:lnTo>
                <a:lnTo>
                  <a:pt x="1178059" y="568015"/>
                </a:lnTo>
                <a:lnTo>
                  <a:pt x="0" y="5680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399" tIns="0" rIns="0" bIns="-1" numCol="1" spcCol="1270" anchor="t" anchorCtr="0">
            <a:noAutofit/>
          </a:bodyPr>
          <a:lstStyle/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Calculo de los impuestos</a:t>
            </a:r>
            <a:endParaRPr lang="es-EC" sz="1400" kern="1200" dirty="0"/>
          </a:p>
        </p:txBody>
      </p:sp>
      <p:sp>
        <p:nvSpPr>
          <p:cNvPr id="53" name="Anillo 52"/>
          <p:cNvSpPr/>
          <p:nvPr/>
        </p:nvSpPr>
        <p:spPr>
          <a:xfrm>
            <a:off x="6790890" y="3599921"/>
            <a:ext cx="360000" cy="360000"/>
          </a:xfrm>
          <a:prstGeom prst="donut">
            <a:avLst>
              <a:gd name="adj" fmla="val 2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4" name="Forma libre 53"/>
          <p:cNvSpPr/>
          <p:nvPr/>
        </p:nvSpPr>
        <p:spPr>
          <a:xfrm rot="17700000">
            <a:off x="7221350" y="1971612"/>
            <a:ext cx="2733989" cy="603375"/>
          </a:xfrm>
          <a:custGeom>
            <a:avLst/>
            <a:gdLst>
              <a:gd name="connsiteX0" fmla="*/ 0 w 1252017"/>
              <a:gd name="connsiteY0" fmla="*/ 0 h 603375"/>
              <a:gd name="connsiteX1" fmla="*/ 1252017 w 1252017"/>
              <a:gd name="connsiteY1" fmla="*/ 0 h 603375"/>
              <a:gd name="connsiteX2" fmla="*/ 1252017 w 1252017"/>
              <a:gd name="connsiteY2" fmla="*/ 603375 h 603375"/>
              <a:gd name="connsiteX3" fmla="*/ 0 w 1252017"/>
              <a:gd name="connsiteY3" fmla="*/ 603375 h 603375"/>
              <a:gd name="connsiteX4" fmla="*/ 0 w 1252017"/>
              <a:gd name="connsiteY4" fmla="*/ 0 h 60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2017" h="603375">
                <a:moveTo>
                  <a:pt x="0" y="0"/>
                </a:moveTo>
                <a:lnTo>
                  <a:pt x="1252017" y="0"/>
                </a:lnTo>
                <a:lnTo>
                  <a:pt x="1252017" y="603375"/>
                </a:lnTo>
                <a:lnTo>
                  <a:pt x="0" y="6033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099" tIns="0" rIns="0" bIns="-1" numCol="1" spcCol="1270" anchor="ctr" anchorCtr="0">
            <a:noAutofit/>
          </a:bodyPr>
          <a:lstStyle/>
          <a:p>
            <a:pPr lvl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400" b="1" kern="1200" dirty="0" smtClean="0"/>
              <a:t>Contabilidad Gestión </a:t>
            </a:r>
            <a:endParaRPr lang="es-EC" sz="1400" b="1" kern="1200" dirty="0"/>
          </a:p>
        </p:txBody>
      </p:sp>
      <p:sp>
        <p:nvSpPr>
          <p:cNvPr id="55" name="Elipse 54"/>
          <p:cNvSpPr/>
          <p:nvPr/>
        </p:nvSpPr>
        <p:spPr>
          <a:xfrm>
            <a:off x="8179776" y="3584182"/>
            <a:ext cx="360000" cy="360000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-37500"/>
              <a:alphaOff val="0"/>
            </a:schemeClr>
          </a:fillRef>
          <a:effectRef idx="2">
            <a:schemeClr val="accent3">
              <a:hueOff val="0"/>
              <a:satOff val="0"/>
              <a:lumOff val="-37500"/>
              <a:alphaOff val="0"/>
            </a:schemeClr>
          </a:effectRef>
          <a:fontRef idx="minor">
            <a:schemeClr val="lt1"/>
          </a:fontRef>
        </p:style>
      </p:sp>
      <p:sp>
        <p:nvSpPr>
          <p:cNvPr id="56" name="Forma libre 55"/>
          <p:cNvSpPr/>
          <p:nvPr/>
        </p:nvSpPr>
        <p:spPr>
          <a:xfrm rot="17700000">
            <a:off x="7678092" y="1957016"/>
            <a:ext cx="2999007" cy="522208"/>
          </a:xfrm>
          <a:custGeom>
            <a:avLst/>
            <a:gdLst>
              <a:gd name="connsiteX0" fmla="*/ 0 w 1083054"/>
              <a:gd name="connsiteY0" fmla="*/ 0 h 522208"/>
              <a:gd name="connsiteX1" fmla="*/ 1083054 w 1083054"/>
              <a:gd name="connsiteY1" fmla="*/ 0 h 522208"/>
              <a:gd name="connsiteX2" fmla="*/ 1083054 w 1083054"/>
              <a:gd name="connsiteY2" fmla="*/ 522208 h 522208"/>
              <a:gd name="connsiteX3" fmla="*/ 0 w 1083054"/>
              <a:gd name="connsiteY3" fmla="*/ 522208 h 522208"/>
              <a:gd name="connsiteX4" fmla="*/ 0 w 1083054"/>
              <a:gd name="connsiteY4" fmla="*/ 0 h 52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3054" h="522208">
                <a:moveTo>
                  <a:pt x="0" y="0"/>
                </a:moveTo>
                <a:lnTo>
                  <a:pt x="1083054" y="0"/>
                </a:lnTo>
                <a:lnTo>
                  <a:pt x="1083054" y="522208"/>
                </a:lnTo>
                <a:lnTo>
                  <a:pt x="0" y="52220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400" tIns="0" rIns="-1" bIns="-1" numCol="1" spcCol="1270" anchor="t" anchorCtr="0">
            <a:noAutofit/>
          </a:bodyPr>
          <a:lstStyle/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400" kern="1200" dirty="0" smtClean="0"/>
              <a:t>Identifica, gestiona</a:t>
            </a:r>
            <a:endParaRPr lang="es-EC" sz="1400" kern="1200" dirty="0"/>
          </a:p>
        </p:txBody>
      </p:sp>
      <p:sp>
        <p:nvSpPr>
          <p:cNvPr id="57" name="Forma libre 56"/>
          <p:cNvSpPr/>
          <p:nvPr/>
        </p:nvSpPr>
        <p:spPr>
          <a:xfrm rot="17700000">
            <a:off x="7452871" y="4353760"/>
            <a:ext cx="1142579" cy="522208"/>
          </a:xfrm>
          <a:custGeom>
            <a:avLst/>
            <a:gdLst>
              <a:gd name="connsiteX0" fmla="*/ 0 w 1083054"/>
              <a:gd name="connsiteY0" fmla="*/ 0 h 522208"/>
              <a:gd name="connsiteX1" fmla="*/ 1083054 w 1083054"/>
              <a:gd name="connsiteY1" fmla="*/ 0 h 522208"/>
              <a:gd name="connsiteX2" fmla="*/ 1083054 w 1083054"/>
              <a:gd name="connsiteY2" fmla="*/ 522208 h 522208"/>
              <a:gd name="connsiteX3" fmla="*/ 0 w 1083054"/>
              <a:gd name="connsiteY3" fmla="*/ 522208 h 522208"/>
              <a:gd name="connsiteX4" fmla="*/ 0 w 1083054"/>
              <a:gd name="connsiteY4" fmla="*/ 0 h 52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3054" h="522208">
                <a:moveTo>
                  <a:pt x="0" y="0"/>
                </a:moveTo>
                <a:lnTo>
                  <a:pt x="1083054" y="0"/>
                </a:lnTo>
                <a:lnTo>
                  <a:pt x="1083054" y="522208"/>
                </a:lnTo>
                <a:lnTo>
                  <a:pt x="0" y="52220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33020" bIns="0" numCol="1" spcCol="1270" anchor="ctr" anchorCtr="0">
            <a:noAutofit/>
          </a:bodyPr>
          <a:lstStyle/>
          <a:p>
            <a:pPr lvl="0" algn="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/>
              <a:t>1980</a:t>
            </a:r>
            <a:endParaRPr lang="es-EC" sz="1600" kern="1200" dirty="0"/>
          </a:p>
        </p:txBody>
      </p:sp>
      <p:sp>
        <p:nvSpPr>
          <p:cNvPr id="58" name="Anillo 57"/>
          <p:cNvSpPr/>
          <p:nvPr/>
        </p:nvSpPr>
        <p:spPr>
          <a:xfrm>
            <a:off x="7746950" y="3600898"/>
            <a:ext cx="360000" cy="360000"/>
          </a:xfrm>
          <a:prstGeom prst="donut">
            <a:avLst>
              <a:gd name="adj" fmla="val 2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218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62" grpId="0" animBg="1"/>
      <p:bldP spid="70" grpId="0" animBg="1"/>
      <p:bldP spid="72" grpId="0" animBg="1"/>
      <p:bldP spid="73" grpId="0" animBg="1"/>
      <p:bldP spid="76" grpId="0" animBg="1"/>
      <p:bldP spid="78" grpId="0" animBg="1"/>
      <p:bldP spid="81" grpId="0" animBg="1"/>
      <p:bldP spid="82" grpId="0" animBg="1"/>
      <p:bldP spid="83" grpId="0" animBg="1"/>
      <p:bldP spid="84" grpId="0" animBg="1"/>
      <p:bldP spid="88" grpId="0" animBg="1"/>
      <p:bldP spid="41" grpId="0" animBg="1"/>
      <p:bldP spid="43" grpId="0" animBg="1"/>
      <p:bldP spid="45" grpId="0" animBg="1"/>
      <p:bldP spid="46" grpId="0" animBg="1"/>
      <p:bldP spid="50" grpId="0" animBg="1"/>
      <p:bldP spid="52" grpId="0" animBg="1"/>
      <p:bldP spid="54" grpId="0" animBg="1"/>
      <p:bldP spid="56" grpId="0" animBg="1"/>
      <p:bldP spid="5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11560" y="2708920"/>
            <a:ext cx="8229600" cy="114300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/>
            <a:r>
              <a:rPr lang="es-EC" sz="3600" i="0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Tendencias actuales de la Contabilidad </a:t>
            </a:r>
            <a:r>
              <a:rPr lang="es-EC" sz="3600" kern="0" dirty="0" smtClean="0">
                <a:solidFill>
                  <a:schemeClr val="tx1"/>
                </a:solidFill>
              </a:rPr>
              <a:t/>
            </a:r>
            <a:br>
              <a:rPr lang="es-EC" sz="3600" kern="0" dirty="0" smtClean="0">
                <a:solidFill>
                  <a:schemeClr val="tx1"/>
                </a:solidFill>
              </a:rPr>
            </a:br>
            <a:endParaRPr lang="es-EC" sz="3600" kern="0" dirty="0"/>
          </a:p>
        </p:txBody>
      </p:sp>
    </p:spTree>
    <p:extLst>
      <p:ext uri="{BB962C8B-B14F-4D97-AF65-F5344CB8AC3E}">
        <p14:creationId xmlns:p14="http://schemas.microsoft.com/office/powerpoint/2010/main" val="278713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a libre 5"/>
          <p:cNvSpPr/>
          <p:nvPr/>
        </p:nvSpPr>
        <p:spPr>
          <a:xfrm>
            <a:off x="2987824" y="836712"/>
            <a:ext cx="5904656" cy="1620179"/>
          </a:xfrm>
          <a:custGeom>
            <a:avLst/>
            <a:gdLst>
              <a:gd name="connsiteX0" fmla="*/ 0 w 4493299"/>
              <a:gd name="connsiteY0" fmla="*/ 202522 h 1620179"/>
              <a:gd name="connsiteX1" fmla="*/ 3683210 w 4493299"/>
              <a:gd name="connsiteY1" fmla="*/ 202522 h 1620179"/>
              <a:gd name="connsiteX2" fmla="*/ 3683210 w 4493299"/>
              <a:gd name="connsiteY2" fmla="*/ 0 h 1620179"/>
              <a:gd name="connsiteX3" fmla="*/ 4493299 w 4493299"/>
              <a:gd name="connsiteY3" fmla="*/ 810090 h 1620179"/>
              <a:gd name="connsiteX4" fmla="*/ 3683210 w 4493299"/>
              <a:gd name="connsiteY4" fmla="*/ 1620179 h 1620179"/>
              <a:gd name="connsiteX5" fmla="*/ 3683210 w 4493299"/>
              <a:gd name="connsiteY5" fmla="*/ 1417657 h 1620179"/>
              <a:gd name="connsiteX6" fmla="*/ 0 w 4493299"/>
              <a:gd name="connsiteY6" fmla="*/ 1417657 h 1620179"/>
              <a:gd name="connsiteX7" fmla="*/ 0 w 4493299"/>
              <a:gd name="connsiteY7" fmla="*/ 202522 h 162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93299" h="1620179">
                <a:moveTo>
                  <a:pt x="0" y="202522"/>
                </a:moveTo>
                <a:lnTo>
                  <a:pt x="3683210" y="202522"/>
                </a:lnTo>
                <a:lnTo>
                  <a:pt x="3683210" y="0"/>
                </a:lnTo>
                <a:lnTo>
                  <a:pt x="4493299" y="810090"/>
                </a:lnTo>
                <a:lnTo>
                  <a:pt x="3683210" y="1620179"/>
                </a:lnTo>
                <a:lnTo>
                  <a:pt x="3683210" y="1417657"/>
                </a:lnTo>
                <a:lnTo>
                  <a:pt x="0" y="1417657"/>
                </a:lnTo>
                <a:lnTo>
                  <a:pt x="0" y="202522"/>
                </a:lnTo>
                <a:close/>
              </a:path>
            </a:pathLst>
          </a:custGeom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212682" rIns="617727" bIns="212682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kern="1200" dirty="0" smtClean="0"/>
              <a:t>Información cualitativa y cuantitativa 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dirty="0" smtClean="0"/>
              <a:t>Impacto de las decisiones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dirty="0" smtClean="0"/>
              <a:t>Inversión, financiamiento</a:t>
            </a:r>
            <a:endParaRPr lang="es-EC" kern="1200" dirty="0"/>
          </a:p>
        </p:txBody>
      </p:sp>
      <p:sp>
        <p:nvSpPr>
          <p:cNvPr id="7" name="Forma libre 6"/>
          <p:cNvSpPr/>
          <p:nvPr/>
        </p:nvSpPr>
        <p:spPr>
          <a:xfrm>
            <a:off x="208315" y="836712"/>
            <a:ext cx="2779509" cy="1620179"/>
          </a:xfrm>
          <a:custGeom>
            <a:avLst/>
            <a:gdLst>
              <a:gd name="connsiteX0" fmla="*/ 0 w 2995532"/>
              <a:gd name="connsiteY0" fmla="*/ 270035 h 1620179"/>
              <a:gd name="connsiteX1" fmla="*/ 270035 w 2995532"/>
              <a:gd name="connsiteY1" fmla="*/ 0 h 1620179"/>
              <a:gd name="connsiteX2" fmla="*/ 2725497 w 2995532"/>
              <a:gd name="connsiteY2" fmla="*/ 0 h 1620179"/>
              <a:gd name="connsiteX3" fmla="*/ 2995532 w 2995532"/>
              <a:gd name="connsiteY3" fmla="*/ 270035 h 1620179"/>
              <a:gd name="connsiteX4" fmla="*/ 2995532 w 2995532"/>
              <a:gd name="connsiteY4" fmla="*/ 1350144 h 1620179"/>
              <a:gd name="connsiteX5" fmla="*/ 2725497 w 2995532"/>
              <a:gd name="connsiteY5" fmla="*/ 1620179 h 1620179"/>
              <a:gd name="connsiteX6" fmla="*/ 270035 w 2995532"/>
              <a:gd name="connsiteY6" fmla="*/ 1620179 h 1620179"/>
              <a:gd name="connsiteX7" fmla="*/ 0 w 2995532"/>
              <a:gd name="connsiteY7" fmla="*/ 1350144 h 1620179"/>
              <a:gd name="connsiteX8" fmla="*/ 0 w 2995532"/>
              <a:gd name="connsiteY8" fmla="*/ 270035 h 162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5532" h="1620179">
                <a:moveTo>
                  <a:pt x="0" y="270035"/>
                </a:moveTo>
                <a:cubicBezTo>
                  <a:pt x="0" y="120899"/>
                  <a:pt x="120899" y="0"/>
                  <a:pt x="270035" y="0"/>
                </a:cubicBezTo>
                <a:lnTo>
                  <a:pt x="2725497" y="0"/>
                </a:lnTo>
                <a:cubicBezTo>
                  <a:pt x="2874633" y="0"/>
                  <a:pt x="2995532" y="120899"/>
                  <a:pt x="2995532" y="270035"/>
                </a:cubicBezTo>
                <a:lnTo>
                  <a:pt x="2995532" y="1350144"/>
                </a:lnTo>
                <a:cubicBezTo>
                  <a:pt x="2995532" y="1499280"/>
                  <a:pt x="2874633" y="1620179"/>
                  <a:pt x="2725497" y="1620179"/>
                </a:cubicBezTo>
                <a:lnTo>
                  <a:pt x="270035" y="1620179"/>
                </a:lnTo>
                <a:cubicBezTo>
                  <a:pt x="120899" y="1620179"/>
                  <a:pt x="0" y="1499280"/>
                  <a:pt x="0" y="1350144"/>
                </a:cubicBezTo>
                <a:lnTo>
                  <a:pt x="0" y="270035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55291" tIns="117191" rIns="155291" bIns="11719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2400" b="1" kern="1200" dirty="0" smtClean="0"/>
              <a:t>Contabilidad Social</a:t>
            </a:r>
            <a:endParaRPr lang="es-EC" sz="2400" b="1" kern="1200" dirty="0"/>
          </a:p>
        </p:txBody>
      </p:sp>
      <p:sp>
        <p:nvSpPr>
          <p:cNvPr id="8" name="Forma libre 7"/>
          <p:cNvSpPr/>
          <p:nvPr/>
        </p:nvSpPr>
        <p:spPr>
          <a:xfrm>
            <a:off x="2987824" y="2618910"/>
            <a:ext cx="5904656" cy="1620179"/>
          </a:xfrm>
          <a:custGeom>
            <a:avLst/>
            <a:gdLst>
              <a:gd name="connsiteX0" fmla="*/ 0 w 4493299"/>
              <a:gd name="connsiteY0" fmla="*/ 202522 h 1620179"/>
              <a:gd name="connsiteX1" fmla="*/ 3683210 w 4493299"/>
              <a:gd name="connsiteY1" fmla="*/ 202522 h 1620179"/>
              <a:gd name="connsiteX2" fmla="*/ 3683210 w 4493299"/>
              <a:gd name="connsiteY2" fmla="*/ 0 h 1620179"/>
              <a:gd name="connsiteX3" fmla="*/ 4493299 w 4493299"/>
              <a:gd name="connsiteY3" fmla="*/ 810090 h 1620179"/>
              <a:gd name="connsiteX4" fmla="*/ 3683210 w 4493299"/>
              <a:gd name="connsiteY4" fmla="*/ 1620179 h 1620179"/>
              <a:gd name="connsiteX5" fmla="*/ 3683210 w 4493299"/>
              <a:gd name="connsiteY5" fmla="*/ 1417657 h 1620179"/>
              <a:gd name="connsiteX6" fmla="*/ 0 w 4493299"/>
              <a:gd name="connsiteY6" fmla="*/ 1417657 h 1620179"/>
              <a:gd name="connsiteX7" fmla="*/ 0 w 4493299"/>
              <a:gd name="connsiteY7" fmla="*/ 202522 h 162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93299" h="1620179">
                <a:moveTo>
                  <a:pt x="0" y="202522"/>
                </a:moveTo>
                <a:lnTo>
                  <a:pt x="3683210" y="202522"/>
                </a:lnTo>
                <a:lnTo>
                  <a:pt x="3683210" y="0"/>
                </a:lnTo>
                <a:lnTo>
                  <a:pt x="4493299" y="810090"/>
                </a:lnTo>
                <a:lnTo>
                  <a:pt x="3683210" y="1620179"/>
                </a:lnTo>
                <a:lnTo>
                  <a:pt x="3683210" y="1417657"/>
                </a:lnTo>
                <a:lnTo>
                  <a:pt x="0" y="1417657"/>
                </a:lnTo>
                <a:lnTo>
                  <a:pt x="0" y="202522"/>
                </a:lnTo>
                <a:close/>
              </a:path>
            </a:pathLst>
          </a:custGeom>
        </p:spPr>
        <p:style>
          <a:lnRef idx="1">
            <a:schemeClr val="accent4">
              <a:tint val="40000"/>
              <a:alpha val="90000"/>
              <a:hueOff val="5577458"/>
              <a:satOff val="19029"/>
              <a:lumOff val="8139"/>
              <a:alphaOff val="0"/>
            </a:schemeClr>
          </a:lnRef>
          <a:fillRef idx="1">
            <a:schemeClr val="accent4">
              <a:tint val="40000"/>
              <a:alpha val="90000"/>
              <a:hueOff val="5577458"/>
              <a:satOff val="19029"/>
              <a:lumOff val="8139"/>
              <a:alphaOff val="0"/>
            </a:schemeClr>
          </a:fillRef>
          <a:effectRef idx="0">
            <a:schemeClr val="accent4">
              <a:tint val="40000"/>
              <a:alpha val="90000"/>
              <a:hueOff val="5577458"/>
              <a:satOff val="19029"/>
              <a:lumOff val="813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212682" rIns="617727" bIns="212682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dirty="0" smtClean="0"/>
              <a:t>Nivel de gestión a favor del medio ambiente y recursos naturales </a:t>
            </a:r>
            <a:endParaRPr lang="es-EC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dirty="0" smtClean="0"/>
              <a:t>Otorgamiento de un crédito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dirty="0" smtClean="0"/>
              <a:t>Notas explicativas </a:t>
            </a:r>
          </a:p>
        </p:txBody>
      </p:sp>
      <p:sp>
        <p:nvSpPr>
          <p:cNvPr id="9" name="Forma libre 8"/>
          <p:cNvSpPr/>
          <p:nvPr/>
        </p:nvSpPr>
        <p:spPr>
          <a:xfrm>
            <a:off x="208315" y="2618910"/>
            <a:ext cx="2779509" cy="1620179"/>
          </a:xfrm>
          <a:custGeom>
            <a:avLst/>
            <a:gdLst>
              <a:gd name="connsiteX0" fmla="*/ 0 w 2995532"/>
              <a:gd name="connsiteY0" fmla="*/ 270035 h 1620179"/>
              <a:gd name="connsiteX1" fmla="*/ 270035 w 2995532"/>
              <a:gd name="connsiteY1" fmla="*/ 0 h 1620179"/>
              <a:gd name="connsiteX2" fmla="*/ 2725497 w 2995532"/>
              <a:gd name="connsiteY2" fmla="*/ 0 h 1620179"/>
              <a:gd name="connsiteX3" fmla="*/ 2995532 w 2995532"/>
              <a:gd name="connsiteY3" fmla="*/ 270035 h 1620179"/>
              <a:gd name="connsiteX4" fmla="*/ 2995532 w 2995532"/>
              <a:gd name="connsiteY4" fmla="*/ 1350144 h 1620179"/>
              <a:gd name="connsiteX5" fmla="*/ 2725497 w 2995532"/>
              <a:gd name="connsiteY5" fmla="*/ 1620179 h 1620179"/>
              <a:gd name="connsiteX6" fmla="*/ 270035 w 2995532"/>
              <a:gd name="connsiteY6" fmla="*/ 1620179 h 1620179"/>
              <a:gd name="connsiteX7" fmla="*/ 0 w 2995532"/>
              <a:gd name="connsiteY7" fmla="*/ 1350144 h 1620179"/>
              <a:gd name="connsiteX8" fmla="*/ 0 w 2995532"/>
              <a:gd name="connsiteY8" fmla="*/ 270035 h 162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5532" h="1620179">
                <a:moveTo>
                  <a:pt x="0" y="270035"/>
                </a:moveTo>
                <a:cubicBezTo>
                  <a:pt x="0" y="120899"/>
                  <a:pt x="120899" y="0"/>
                  <a:pt x="270035" y="0"/>
                </a:cubicBezTo>
                <a:lnTo>
                  <a:pt x="2725497" y="0"/>
                </a:lnTo>
                <a:cubicBezTo>
                  <a:pt x="2874633" y="0"/>
                  <a:pt x="2995532" y="120899"/>
                  <a:pt x="2995532" y="270035"/>
                </a:cubicBezTo>
                <a:lnTo>
                  <a:pt x="2995532" y="1350144"/>
                </a:lnTo>
                <a:cubicBezTo>
                  <a:pt x="2995532" y="1499280"/>
                  <a:pt x="2874633" y="1620179"/>
                  <a:pt x="2725497" y="1620179"/>
                </a:cubicBezTo>
                <a:lnTo>
                  <a:pt x="270035" y="1620179"/>
                </a:lnTo>
                <a:cubicBezTo>
                  <a:pt x="120899" y="1620179"/>
                  <a:pt x="0" y="1499280"/>
                  <a:pt x="0" y="1350144"/>
                </a:cubicBezTo>
                <a:lnTo>
                  <a:pt x="0" y="270035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5571487"/>
              <a:satOff val="19812"/>
              <a:lumOff val="44804"/>
              <a:alphaOff val="0"/>
            </a:schemeClr>
          </a:fillRef>
          <a:effectRef idx="1">
            <a:schemeClr val="accent4">
              <a:hueOff val="5571487"/>
              <a:satOff val="19812"/>
              <a:lumOff val="44804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55291" tIns="117191" rIns="155291" bIns="11719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2400" b="1" kern="1200" dirty="0" smtClean="0"/>
              <a:t>Contabilidad Ambiental</a:t>
            </a:r>
            <a:endParaRPr lang="es-EC" sz="2400" b="1" kern="1200" dirty="0"/>
          </a:p>
        </p:txBody>
      </p:sp>
      <p:sp>
        <p:nvSpPr>
          <p:cNvPr id="10" name="Forma libre 9"/>
          <p:cNvSpPr/>
          <p:nvPr/>
        </p:nvSpPr>
        <p:spPr>
          <a:xfrm>
            <a:off x="2987824" y="4401108"/>
            <a:ext cx="5904656" cy="1620179"/>
          </a:xfrm>
          <a:custGeom>
            <a:avLst/>
            <a:gdLst>
              <a:gd name="connsiteX0" fmla="*/ 0 w 4493299"/>
              <a:gd name="connsiteY0" fmla="*/ 202522 h 1620179"/>
              <a:gd name="connsiteX1" fmla="*/ 3683210 w 4493299"/>
              <a:gd name="connsiteY1" fmla="*/ 202522 h 1620179"/>
              <a:gd name="connsiteX2" fmla="*/ 3683210 w 4493299"/>
              <a:gd name="connsiteY2" fmla="*/ 0 h 1620179"/>
              <a:gd name="connsiteX3" fmla="*/ 4493299 w 4493299"/>
              <a:gd name="connsiteY3" fmla="*/ 810090 h 1620179"/>
              <a:gd name="connsiteX4" fmla="*/ 3683210 w 4493299"/>
              <a:gd name="connsiteY4" fmla="*/ 1620179 h 1620179"/>
              <a:gd name="connsiteX5" fmla="*/ 3683210 w 4493299"/>
              <a:gd name="connsiteY5" fmla="*/ 1417657 h 1620179"/>
              <a:gd name="connsiteX6" fmla="*/ 0 w 4493299"/>
              <a:gd name="connsiteY6" fmla="*/ 1417657 h 1620179"/>
              <a:gd name="connsiteX7" fmla="*/ 0 w 4493299"/>
              <a:gd name="connsiteY7" fmla="*/ 202522 h 162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93299" h="1620179">
                <a:moveTo>
                  <a:pt x="0" y="202522"/>
                </a:moveTo>
                <a:lnTo>
                  <a:pt x="3683210" y="202522"/>
                </a:lnTo>
                <a:lnTo>
                  <a:pt x="3683210" y="0"/>
                </a:lnTo>
                <a:lnTo>
                  <a:pt x="4493299" y="810090"/>
                </a:lnTo>
                <a:lnTo>
                  <a:pt x="3683210" y="1620179"/>
                </a:lnTo>
                <a:lnTo>
                  <a:pt x="3683210" y="1417657"/>
                </a:lnTo>
                <a:lnTo>
                  <a:pt x="0" y="1417657"/>
                </a:lnTo>
                <a:lnTo>
                  <a:pt x="0" y="202522"/>
                </a:lnTo>
                <a:close/>
              </a:path>
            </a:pathLst>
          </a:custGeom>
        </p:spPr>
        <p:style>
          <a:lnRef idx="1"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lnRef>
          <a:fillRef idx="1"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fillRef>
          <a:effectRef idx="0"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212682" rIns="617727" bIns="212682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b="0" kern="1200" dirty="0" smtClean="0">
                <a:solidFill>
                  <a:schemeClr val="tx1"/>
                </a:solidFill>
              </a:rPr>
              <a:t>Micro.- gestión de la cultura organizacional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dirty="0" smtClean="0">
                <a:solidFill>
                  <a:schemeClr val="tx1"/>
                </a:solidFill>
              </a:rPr>
              <a:t>Macro.- gestión del patrimonio cultural 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dirty="0" smtClean="0">
                <a:solidFill>
                  <a:schemeClr val="tx1"/>
                </a:solidFill>
              </a:rPr>
              <a:t>Análisis de indicadores cualitativos y cuantitativos </a:t>
            </a:r>
            <a:endParaRPr lang="es-EC" b="0" kern="1200" dirty="0">
              <a:solidFill>
                <a:schemeClr val="tx1"/>
              </a:solidFill>
            </a:endParaRPr>
          </a:p>
        </p:txBody>
      </p:sp>
      <p:sp>
        <p:nvSpPr>
          <p:cNvPr id="11" name="Forma libre 10"/>
          <p:cNvSpPr/>
          <p:nvPr/>
        </p:nvSpPr>
        <p:spPr>
          <a:xfrm>
            <a:off x="208315" y="4401108"/>
            <a:ext cx="2779509" cy="1620179"/>
          </a:xfrm>
          <a:custGeom>
            <a:avLst/>
            <a:gdLst>
              <a:gd name="connsiteX0" fmla="*/ 0 w 2995532"/>
              <a:gd name="connsiteY0" fmla="*/ 270035 h 1620179"/>
              <a:gd name="connsiteX1" fmla="*/ 270035 w 2995532"/>
              <a:gd name="connsiteY1" fmla="*/ 0 h 1620179"/>
              <a:gd name="connsiteX2" fmla="*/ 2725497 w 2995532"/>
              <a:gd name="connsiteY2" fmla="*/ 0 h 1620179"/>
              <a:gd name="connsiteX3" fmla="*/ 2995532 w 2995532"/>
              <a:gd name="connsiteY3" fmla="*/ 270035 h 1620179"/>
              <a:gd name="connsiteX4" fmla="*/ 2995532 w 2995532"/>
              <a:gd name="connsiteY4" fmla="*/ 1350144 h 1620179"/>
              <a:gd name="connsiteX5" fmla="*/ 2725497 w 2995532"/>
              <a:gd name="connsiteY5" fmla="*/ 1620179 h 1620179"/>
              <a:gd name="connsiteX6" fmla="*/ 270035 w 2995532"/>
              <a:gd name="connsiteY6" fmla="*/ 1620179 h 1620179"/>
              <a:gd name="connsiteX7" fmla="*/ 0 w 2995532"/>
              <a:gd name="connsiteY7" fmla="*/ 1350144 h 1620179"/>
              <a:gd name="connsiteX8" fmla="*/ 0 w 2995532"/>
              <a:gd name="connsiteY8" fmla="*/ 270035 h 162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5532" h="1620179">
                <a:moveTo>
                  <a:pt x="0" y="270035"/>
                </a:moveTo>
                <a:cubicBezTo>
                  <a:pt x="0" y="120899"/>
                  <a:pt x="120899" y="0"/>
                  <a:pt x="270035" y="0"/>
                </a:cubicBezTo>
                <a:lnTo>
                  <a:pt x="2725497" y="0"/>
                </a:lnTo>
                <a:cubicBezTo>
                  <a:pt x="2874633" y="0"/>
                  <a:pt x="2995532" y="120899"/>
                  <a:pt x="2995532" y="270035"/>
                </a:cubicBezTo>
                <a:lnTo>
                  <a:pt x="2995532" y="1350144"/>
                </a:lnTo>
                <a:cubicBezTo>
                  <a:pt x="2995532" y="1499280"/>
                  <a:pt x="2874633" y="1620179"/>
                  <a:pt x="2725497" y="1620179"/>
                </a:cubicBezTo>
                <a:lnTo>
                  <a:pt x="270035" y="1620179"/>
                </a:lnTo>
                <a:cubicBezTo>
                  <a:pt x="120899" y="1620179"/>
                  <a:pt x="0" y="1499280"/>
                  <a:pt x="0" y="1350144"/>
                </a:cubicBezTo>
                <a:lnTo>
                  <a:pt x="0" y="270035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11142974"/>
              <a:satOff val="39624"/>
              <a:lumOff val="89608"/>
              <a:alphaOff val="0"/>
            </a:schemeClr>
          </a:fillRef>
          <a:effectRef idx="1">
            <a:schemeClr val="accent4">
              <a:hueOff val="11142974"/>
              <a:satOff val="39624"/>
              <a:lumOff val="89608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55291" tIns="117191" rIns="155291" bIns="11719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2400" b="1" kern="1200" dirty="0" smtClean="0"/>
              <a:t>Contabilidad Cultural</a:t>
            </a:r>
            <a:endParaRPr lang="es-EC" sz="2400" b="1" kern="1200" dirty="0"/>
          </a:p>
        </p:txBody>
      </p:sp>
    </p:spTree>
    <p:extLst>
      <p:ext uri="{BB962C8B-B14F-4D97-AF65-F5344CB8AC3E}">
        <p14:creationId xmlns:p14="http://schemas.microsoft.com/office/powerpoint/2010/main" val="372718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libre 3"/>
          <p:cNvSpPr/>
          <p:nvPr/>
        </p:nvSpPr>
        <p:spPr>
          <a:xfrm>
            <a:off x="3263457" y="620688"/>
            <a:ext cx="5484996" cy="2543816"/>
          </a:xfrm>
          <a:custGeom>
            <a:avLst/>
            <a:gdLst>
              <a:gd name="connsiteX0" fmla="*/ 0 w 5484996"/>
              <a:gd name="connsiteY0" fmla="*/ 372900 h 2983196"/>
              <a:gd name="connsiteX1" fmla="*/ 3993398 w 5484996"/>
              <a:gd name="connsiteY1" fmla="*/ 372900 h 2983196"/>
              <a:gd name="connsiteX2" fmla="*/ 3993398 w 5484996"/>
              <a:gd name="connsiteY2" fmla="*/ 0 h 2983196"/>
              <a:gd name="connsiteX3" fmla="*/ 5484996 w 5484996"/>
              <a:gd name="connsiteY3" fmla="*/ 1491598 h 2983196"/>
              <a:gd name="connsiteX4" fmla="*/ 3993398 w 5484996"/>
              <a:gd name="connsiteY4" fmla="*/ 2983196 h 2983196"/>
              <a:gd name="connsiteX5" fmla="*/ 3993398 w 5484996"/>
              <a:gd name="connsiteY5" fmla="*/ 2610297 h 2983196"/>
              <a:gd name="connsiteX6" fmla="*/ 0 w 5484996"/>
              <a:gd name="connsiteY6" fmla="*/ 2610297 h 2983196"/>
              <a:gd name="connsiteX7" fmla="*/ 0 w 5484996"/>
              <a:gd name="connsiteY7" fmla="*/ 372900 h 298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4996" h="2983196">
                <a:moveTo>
                  <a:pt x="0" y="372900"/>
                </a:moveTo>
                <a:lnTo>
                  <a:pt x="3993398" y="372900"/>
                </a:lnTo>
                <a:lnTo>
                  <a:pt x="3993398" y="0"/>
                </a:lnTo>
                <a:lnTo>
                  <a:pt x="5484996" y="1491598"/>
                </a:lnTo>
                <a:lnTo>
                  <a:pt x="3993398" y="2983196"/>
                </a:lnTo>
                <a:lnTo>
                  <a:pt x="3993398" y="2610297"/>
                </a:lnTo>
                <a:lnTo>
                  <a:pt x="0" y="2610297"/>
                </a:lnTo>
                <a:lnTo>
                  <a:pt x="0" y="3729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430" tIns="384330" rIns="1130128" bIns="384329" numCol="1" spcCol="1270" anchor="b" anchorCtr="0">
            <a:noAutofit/>
          </a:bodyPr>
          <a:lstStyle/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800" kern="1200" dirty="0" smtClean="0">
                <a:solidFill>
                  <a:schemeClr val="tx1"/>
                </a:solidFill>
              </a:rPr>
              <a:t>Sistemas de información contable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dirty="0" smtClean="0">
                <a:solidFill>
                  <a:schemeClr val="tx1"/>
                </a:solidFill>
              </a:rPr>
              <a:t>Registro y almacenamiento 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dirty="0" smtClean="0">
                <a:solidFill>
                  <a:schemeClr val="tx1"/>
                </a:solidFill>
              </a:rPr>
              <a:t>Ahorro de suministros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dirty="0" smtClean="0">
                <a:solidFill>
                  <a:schemeClr val="tx1"/>
                </a:solidFill>
              </a:rPr>
              <a:t>Información confiable y real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C" sz="1800" kern="1200" dirty="0">
              <a:solidFill>
                <a:schemeClr val="tx1"/>
              </a:solidFill>
            </a:endParaRPr>
          </a:p>
        </p:txBody>
      </p:sp>
      <p:sp>
        <p:nvSpPr>
          <p:cNvPr id="5" name="Forma libre 4"/>
          <p:cNvSpPr/>
          <p:nvPr/>
        </p:nvSpPr>
        <p:spPr>
          <a:xfrm>
            <a:off x="323528" y="761852"/>
            <a:ext cx="2939930" cy="2307108"/>
          </a:xfrm>
          <a:custGeom>
            <a:avLst/>
            <a:gdLst>
              <a:gd name="connsiteX0" fmla="*/ 0 w 2832417"/>
              <a:gd name="connsiteY0" fmla="*/ 450154 h 2700868"/>
              <a:gd name="connsiteX1" fmla="*/ 450154 w 2832417"/>
              <a:gd name="connsiteY1" fmla="*/ 0 h 2700868"/>
              <a:gd name="connsiteX2" fmla="*/ 2382263 w 2832417"/>
              <a:gd name="connsiteY2" fmla="*/ 0 h 2700868"/>
              <a:gd name="connsiteX3" fmla="*/ 2832417 w 2832417"/>
              <a:gd name="connsiteY3" fmla="*/ 450154 h 2700868"/>
              <a:gd name="connsiteX4" fmla="*/ 2832417 w 2832417"/>
              <a:gd name="connsiteY4" fmla="*/ 2250714 h 2700868"/>
              <a:gd name="connsiteX5" fmla="*/ 2382263 w 2832417"/>
              <a:gd name="connsiteY5" fmla="*/ 2700868 h 2700868"/>
              <a:gd name="connsiteX6" fmla="*/ 450154 w 2832417"/>
              <a:gd name="connsiteY6" fmla="*/ 2700868 h 2700868"/>
              <a:gd name="connsiteX7" fmla="*/ 0 w 2832417"/>
              <a:gd name="connsiteY7" fmla="*/ 2250714 h 2700868"/>
              <a:gd name="connsiteX8" fmla="*/ 0 w 2832417"/>
              <a:gd name="connsiteY8" fmla="*/ 450154 h 270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2417" h="2700868">
                <a:moveTo>
                  <a:pt x="0" y="450154"/>
                </a:moveTo>
                <a:cubicBezTo>
                  <a:pt x="0" y="201541"/>
                  <a:pt x="201541" y="0"/>
                  <a:pt x="450154" y="0"/>
                </a:cubicBezTo>
                <a:lnTo>
                  <a:pt x="2382263" y="0"/>
                </a:lnTo>
                <a:cubicBezTo>
                  <a:pt x="2630876" y="0"/>
                  <a:pt x="2832417" y="201541"/>
                  <a:pt x="2832417" y="450154"/>
                </a:cubicBezTo>
                <a:lnTo>
                  <a:pt x="2832417" y="2250714"/>
                </a:lnTo>
                <a:cubicBezTo>
                  <a:pt x="2832417" y="2499327"/>
                  <a:pt x="2630876" y="2700868"/>
                  <a:pt x="2382263" y="2700868"/>
                </a:cubicBezTo>
                <a:lnTo>
                  <a:pt x="450154" y="2700868"/>
                </a:lnTo>
                <a:cubicBezTo>
                  <a:pt x="201541" y="2700868"/>
                  <a:pt x="0" y="2499327"/>
                  <a:pt x="0" y="2250714"/>
                </a:cubicBezTo>
                <a:lnTo>
                  <a:pt x="0" y="45015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3286" tIns="177566" rIns="223286" bIns="17756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2400" b="1" kern="1200" dirty="0" smtClean="0">
                <a:solidFill>
                  <a:schemeClr val="tx1"/>
                </a:solidFill>
              </a:rPr>
              <a:t>Contabilidad Desmaterializada </a:t>
            </a:r>
            <a:endParaRPr lang="es-EC" sz="2400" b="1" kern="1200" dirty="0">
              <a:solidFill>
                <a:schemeClr val="tx1"/>
              </a:solidFill>
            </a:endParaRPr>
          </a:p>
        </p:txBody>
      </p:sp>
      <p:sp>
        <p:nvSpPr>
          <p:cNvPr id="8" name="Forma libre 7"/>
          <p:cNvSpPr/>
          <p:nvPr/>
        </p:nvSpPr>
        <p:spPr>
          <a:xfrm>
            <a:off x="3263457" y="3212976"/>
            <a:ext cx="5484996" cy="2924755"/>
          </a:xfrm>
          <a:custGeom>
            <a:avLst/>
            <a:gdLst>
              <a:gd name="connsiteX0" fmla="*/ 0 w 5484996"/>
              <a:gd name="connsiteY0" fmla="*/ 372900 h 2983196"/>
              <a:gd name="connsiteX1" fmla="*/ 3993398 w 5484996"/>
              <a:gd name="connsiteY1" fmla="*/ 372900 h 2983196"/>
              <a:gd name="connsiteX2" fmla="*/ 3993398 w 5484996"/>
              <a:gd name="connsiteY2" fmla="*/ 0 h 2983196"/>
              <a:gd name="connsiteX3" fmla="*/ 5484996 w 5484996"/>
              <a:gd name="connsiteY3" fmla="*/ 1491598 h 2983196"/>
              <a:gd name="connsiteX4" fmla="*/ 3993398 w 5484996"/>
              <a:gd name="connsiteY4" fmla="*/ 2983196 h 2983196"/>
              <a:gd name="connsiteX5" fmla="*/ 3993398 w 5484996"/>
              <a:gd name="connsiteY5" fmla="*/ 2610297 h 2983196"/>
              <a:gd name="connsiteX6" fmla="*/ 0 w 5484996"/>
              <a:gd name="connsiteY6" fmla="*/ 2610297 h 2983196"/>
              <a:gd name="connsiteX7" fmla="*/ 0 w 5484996"/>
              <a:gd name="connsiteY7" fmla="*/ 372900 h 298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4996" h="2983196">
                <a:moveTo>
                  <a:pt x="0" y="372900"/>
                </a:moveTo>
                <a:lnTo>
                  <a:pt x="3993398" y="372900"/>
                </a:lnTo>
                <a:lnTo>
                  <a:pt x="3993398" y="0"/>
                </a:lnTo>
                <a:lnTo>
                  <a:pt x="5484996" y="1491598"/>
                </a:lnTo>
                <a:lnTo>
                  <a:pt x="3993398" y="2983196"/>
                </a:lnTo>
                <a:lnTo>
                  <a:pt x="3993398" y="2610297"/>
                </a:lnTo>
                <a:lnTo>
                  <a:pt x="0" y="2610297"/>
                </a:lnTo>
                <a:lnTo>
                  <a:pt x="0" y="3729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430" tIns="384330" rIns="1130128" bIns="384329" numCol="1" spcCol="1270" anchor="ctr" anchorCtr="0">
            <a:noAutofit/>
          </a:bodyPr>
          <a:lstStyle/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800" kern="1200" dirty="0" smtClean="0">
                <a:solidFill>
                  <a:schemeClr val="tx1"/>
                </a:solidFill>
              </a:rPr>
              <a:t>Registro alterado de los resultados 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dirty="0" smtClean="0">
                <a:solidFill>
                  <a:schemeClr val="tx1"/>
                </a:solidFill>
              </a:rPr>
              <a:t>Situación financiera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sz="1800" kern="1200" dirty="0" smtClean="0">
                <a:solidFill>
                  <a:schemeClr val="tx1"/>
                </a:solidFill>
              </a:rPr>
              <a:t>Stakeholders 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dirty="0" smtClean="0">
                <a:solidFill>
                  <a:schemeClr val="tx1"/>
                </a:solidFill>
              </a:rPr>
              <a:t>Vacíos en normas contables y en la ley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dirty="0" smtClean="0">
                <a:solidFill>
                  <a:schemeClr val="tx1"/>
                </a:solidFill>
              </a:rPr>
              <a:t>Fraude 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C" dirty="0" smtClean="0">
                <a:solidFill>
                  <a:schemeClr val="tx1"/>
                </a:solidFill>
              </a:rPr>
              <a:t>Activos, pasivos, ingresos y gastos </a:t>
            </a:r>
          </a:p>
        </p:txBody>
      </p:sp>
      <p:sp>
        <p:nvSpPr>
          <p:cNvPr id="9" name="Forma libre 8"/>
          <p:cNvSpPr/>
          <p:nvPr/>
        </p:nvSpPr>
        <p:spPr>
          <a:xfrm>
            <a:off x="323528" y="3434924"/>
            <a:ext cx="2939930" cy="2442348"/>
          </a:xfrm>
          <a:custGeom>
            <a:avLst/>
            <a:gdLst>
              <a:gd name="connsiteX0" fmla="*/ 0 w 2832417"/>
              <a:gd name="connsiteY0" fmla="*/ 450154 h 2700868"/>
              <a:gd name="connsiteX1" fmla="*/ 450154 w 2832417"/>
              <a:gd name="connsiteY1" fmla="*/ 0 h 2700868"/>
              <a:gd name="connsiteX2" fmla="*/ 2382263 w 2832417"/>
              <a:gd name="connsiteY2" fmla="*/ 0 h 2700868"/>
              <a:gd name="connsiteX3" fmla="*/ 2832417 w 2832417"/>
              <a:gd name="connsiteY3" fmla="*/ 450154 h 2700868"/>
              <a:gd name="connsiteX4" fmla="*/ 2832417 w 2832417"/>
              <a:gd name="connsiteY4" fmla="*/ 2250714 h 2700868"/>
              <a:gd name="connsiteX5" fmla="*/ 2382263 w 2832417"/>
              <a:gd name="connsiteY5" fmla="*/ 2700868 h 2700868"/>
              <a:gd name="connsiteX6" fmla="*/ 450154 w 2832417"/>
              <a:gd name="connsiteY6" fmla="*/ 2700868 h 2700868"/>
              <a:gd name="connsiteX7" fmla="*/ 0 w 2832417"/>
              <a:gd name="connsiteY7" fmla="*/ 2250714 h 2700868"/>
              <a:gd name="connsiteX8" fmla="*/ 0 w 2832417"/>
              <a:gd name="connsiteY8" fmla="*/ 450154 h 270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2417" h="2700868">
                <a:moveTo>
                  <a:pt x="0" y="450154"/>
                </a:moveTo>
                <a:cubicBezTo>
                  <a:pt x="0" y="201541"/>
                  <a:pt x="201541" y="0"/>
                  <a:pt x="450154" y="0"/>
                </a:cubicBezTo>
                <a:lnTo>
                  <a:pt x="2382263" y="0"/>
                </a:lnTo>
                <a:cubicBezTo>
                  <a:pt x="2630876" y="0"/>
                  <a:pt x="2832417" y="201541"/>
                  <a:pt x="2832417" y="450154"/>
                </a:cubicBezTo>
                <a:lnTo>
                  <a:pt x="2832417" y="2250714"/>
                </a:lnTo>
                <a:cubicBezTo>
                  <a:pt x="2832417" y="2499327"/>
                  <a:pt x="2630876" y="2700868"/>
                  <a:pt x="2382263" y="2700868"/>
                </a:cubicBezTo>
                <a:lnTo>
                  <a:pt x="450154" y="2700868"/>
                </a:lnTo>
                <a:cubicBezTo>
                  <a:pt x="201541" y="2700868"/>
                  <a:pt x="0" y="2499327"/>
                  <a:pt x="0" y="2250714"/>
                </a:cubicBezTo>
                <a:lnTo>
                  <a:pt x="0" y="450154"/>
                </a:lnTo>
                <a:close/>
              </a:path>
            </a:pathLst>
          </a:custGeom>
          <a:solidFill>
            <a:schemeClr val="accent5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3286" tIns="177566" rIns="223286" bIns="17756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2400" b="1" kern="1200" dirty="0" smtClean="0">
                <a:solidFill>
                  <a:schemeClr val="tx1"/>
                </a:solidFill>
              </a:rPr>
              <a:t>Contabilidad creativa </a:t>
            </a:r>
            <a:endParaRPr lang="es-EC" sz="2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65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s-EC" dirty="0" smtClean="0">
                <a:solidFill>
                  <a:schemeClr val="tx1"/>
                </a:solidFill>
              </a:rPr>
              <a:t>Factores en la Contabilidad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5" name="Forma libre 4"/>
          <p:cNvSpPr/>
          <p:nvPr/>
        </p:nvSpPr>
        <p:spPr>
          <a:xfrm>
            <a:off x="3720764" y="1268772"/>
            <a:ext cx="1522434" cy="1522434"/>
          </a:xfrm>
          <a:custGeom>
            <a:avLst/>
            <a:gdLst>
              <a:gd name="connsiteX0" fmla="*/ 0 w 1522434"/>
              <a:gd name="connsiteY0" fmla="*/ 761217 h 1522434"/>
              <a:gd name="connsiteX1" fmla="*/ 761217 w 1522434"/>
              <a:gd name="connsiteY1" fmla="*/ 0 h 1522434"/>
              <a:gd name="connsiteX2" fmla="*/ 1522434 w 1522434"/>
              <a:gd name="connsiteY2" fmla="*/ 761217 h 1522434"/>
              <a:gd name="connsiteX3" fmla="*/ 761217 w 1522434"/>
              <a:gd name="connsiteY3" fmla="*/ 1522434 h 1522434"/>
              <a:gd name="connsiteX4" fmla="*/ 0 w 1522434"/>
              <a:gd name="connsiteY4" fmla="*/ 761217 h 152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434" h="1522434">
                <a:moveTo>
                  <a:pt x="0" y="761217"/>
                </a:moveTo>
                <a:cubicBezTo>
                  <a:pt x="0" y="340808"/>
                  <a:pt x="340808" y="0"/>
                  <a:pt x="761217" y="0"/>
                </a:cubicBezTo>
                <a:cubicBezTo>
                  <a:pt x="1181626" y="0"/>
                  <a:pt x="1522434" y="340808"/>
                  <a:pt x="1522434" y="761217"/>
                </a:cubicBezTo>
                <a:cubicBezTo>
                  <a:pt x="1522434" y="1181626"/>
                  <a:pt x="1181626" y="1522434"/>
                  <a:pt x="761217" y="1522434"/>
                </a:cubicBezTo>
                <a:cubicBezTo>
                  <a:pt x="340808" y="1522434"/>
                  <a:pt x="0" y="1181626"/>
                  <a:pt x="0" y="761217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39465" tIns="239465" rIns="239465" bIns="23946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300" dirty="0" smtClean="0"/>
              <a:t>Tributación </a:t>
            </a:r>
            <a:endParaRPr lang="es-EC" sz="1300" b="0" i="0" kern="1200" dirty="0"/>
          </a:p>
        </p:txBody>
      </p:sp>
      <p:sp>
        <p:nvSpPr>
          <p:cNvPr id="6" name="Forma libre 5"/>
          <p:cNvSpPr/>
          <p:nvPr/>
        </p:nvSpPr>
        <p:spPr>
          <a:xfrm rot="2700000">
            <a:off x="5073695" y="2546512"/>
            <a:ext cx="363440" cy="513821"/>
          </a:xfrm>
          <a:custGeom>
            <a:avLst/>
            <a:gdLst>
              <a:gd name="connsiteX0" fmla="*/ 0 w 363440"/>
              <a:gd name="connsiteY0" fmla="*/ 102764 h 513821"/>
              <a:gd name="connsiteX1" fmla="*/ 181720 w 363440"/>
              <a:gd name="connsiteY1" fmla="*/ 102764 h 513821"/>
              <a:gd name="connsiteX2" fmla="*/ 181720 w 363440"/>
              <a:gd name="connsiteY2" fmla="*/ 0 h 513821"/>
              <a:gd name="connsiteX3" fmla="*/ 363440 w 363440"/>
              <a:gd name="connsiteY3" fmla="*/ 256911 h 513821"/>
              <a:gd name="connsiteX4" fmla="*/ 181720 w 363440"/>
              <a:gd name="connsiteY4" fmla="*/ 513821 h 513821"/>
              <a:gd name="connsiteX5" fmla="*/ 181720 w 363440"/>
              <a:gd name="connsiteY5" fmla="*/ 411057 h 513821"/>
              <a:gd name="connsiteX6" fmla="*/ 0 w 363440"/>
              <a:gd name="connsiteY6" fmla="*/ 411057 h 513821"/>
              <a:gd name="connsiteX7" fmla="*/ 0 w 363440"/>
              <a:gd name="connsiteY7" fmla="*/ 102764 h 51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3440" h="513821">
                <a:moveTo>
                  <a:pt x="0" y="102764"/>
                </a:moveTo>
                <a:lnTo>
                  <a:pt x="181720" y="102764"/>
                </a:lnTo>
                <a:lnTo>
                  <a:pt x="181720" y="0"/>
                </a:lnTo>
                <a:lnTo>
                  <a:pt x="363440" y="256911"/>
                </a:lnTo>
                <a:lnTo>
                  <a:pt x="181720" y="513821"/>
                </a:lnTo>
                <a:lnTo>
                  <a:pt x="181720" y="411057"/>
                </a:lnTo>
                <a:lnTo>
                  <a:pt x="0" y="411057"/>
                </a:lnTo>
                <a:lnTo>
                  <a:pt x="0" y="10276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-1" tIns="102763" rIns="109032" bIns="102764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C" sz="2300" b="0" i="0" kern="1200"/>
          </a:p>
        </p:txBody>
      </p:sp>
      <p:sp>
        <p:nvSpPr>
          <p:cNvPr id="7" name="Forma libre 6"/>
          <p:cNvSpPr/>
          <p:nvPr/>
        </p:nvSpPr>
        <p:spPr>
          <a:xfrm>
            <a:off x="5155763" y="2883806"/>
            <a:ext cx="1882505" cy="1522434"/>
          </a:xfrm>
          <a:custGeom>
            <a:avLst/>
            <a:gdLst>
              <a:gd name="connsiteX0" fmla="*/ 0 w 1882505"/>
              <a:gd name="connsiteY0" fmla="*/ 761217 h 1522434"/>
              <a:gd name="connsiteX1" fmla="*/ 941253 w 1882505"/>
              <a:gd name="connsiteY1" fmla="*/ 0 h 1522434"/>
              <a:gd name="connsiteX2" fmla="*/ 1882506 w 1882505"/>
              <a:gd name="connsiteY2" fmla="*/ 761217 h 1522434"/>
              <a:gd name="connsiteX3" fmla="*/ 941253 w 1882505"/>
              <a:gd name="connsiteY3" fmla="*/ 1522434 h 1522434"/>
              <a:gd name="connsiteX4" fmla="*/ 0 w 1882505"/>
              <a:gd name="connsiteY4" fmla="*/ 761217 h 152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2505" h="1522434">
                <a:moveTo>
                  <a:pt x="0" y="761217"/>
                </a:moveTo>
                <a:cubicBezTo>
                  <a:pt x="0" y="340808"/>
                  <a:pt x="421413" y="0"/>
                  <a:pt x="941253" y="0"/>
                </a:cubicBezTo>
                <a:cubicBezTo>
                  <a:pt x="1461093" y="0"/>
                  <a:pt x="1882506" y="340808"/>
                  <a:pt x="1882506" y="761217"/>
                </a:cubicBezTo>
                <a:cubicBezTo>
                  <a:pt x="1882506" y="1181626"/>
                  <a:pt x="1461093" y="1522434"/>
                  <a:pt x="941253" y="1522434"/>
                </a:cubicBezTo>
                <a:cubicBezTo>
                  <a:pt x="421413" y="1522434"/>
                  <a:pt x="0" y="1181626"/>
                  <a:pt x="0" y="761217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1085675"/>
              <a:satOff val="3732"/>
              <a:lumOff val="-17909"/>
              <a:alphaOff val="0"/>
            </a:schemeClr>
          </a:fillRef>
          <a:effectRef idx="1">
            <a:schemeClr val="accent5">
              <a:hueOff val="1085675"/>
              <a:satOff val="3732"/>
              <a:lumOff val="-17909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92196" tIns="239465" rIns="292196" bIns="23946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300" b="0" i="0" kern="1200" dirty="0" smtClean="0"/>
              <a:t>Aumento del comercio</a:t>
            </a:r>
            <a:endParaRPr lang="es-EC" sz="1300" b="0" i="0" kern="1200" dirty="0"/>
          </a:p>
        </p:txBody>
      </p:sp>
      <p:sp>
        <p:nvSpPr>
          <p:cNvPr id="8" name="Forma libre 7"/>
          <p:cNvSpPr/>
          <p:nvPr/>
        </p:nvSpPr>
        <p:spPr>
          <a:xfrm rot="18900000">
            <a:off x="5088241" y="4215166"/>
            <a:ext cx="363440" cy="513822"/>
          </a:xfrm>
          <a:custGeom>
            <a:avLst/>
            <a:gdLst>
              <a:gd name="connsiteX0" fmla="*/ 0 w 363440"/>
              <a:gd name="connsiteY0" fmla="*/ 102764 h 513821"/>
              <a:gd name="connsiteX1" fmla="*/ 181720 w 363440"/>
              <a:gd name="connsiteY1" fmla="*/ 102764 h 513821"/>
              <a:gd name="connsiteX2" fmla="*/ 181720 w 363440"/>
              <a:gd name="connsiteY2" fmla="*/ 0 h 513821"/>
              <a:gd name="connsiteX3" fmla="*/ 363440 w 363440"/>
              <a:gd name="connsiteY3" fmla="*/ 256911 h 513821"/>
              <a:gd name="connsiteX4" fmla="*/ 181720 w 363440"/>
              <a:gd name="connsiteY4" fmla="*/ 513821 h 513821"/>
              <a:gd name="connsiteX5" fmla="*/ 181720 w 363440"/>
              <a:gd name="connsiteY5" fmla="*/ 411057 h 513821"/>
              <a:gd name="connsiteX6" fmla="*/ 0 w 363440"/>
              <a:gd name="connsiteY6" fmla="*/ 411057 h 513821"/>
              <a:gd name="connsiteX7" fmla="*/ 0 w 363440"/>
              <a:gd name="connsiteY7" fmla="*/ 102764 h 51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3440" h="513821">
                <a:moveTo>
                  <a:pt x="363440" y="411057"/>
                </a:moveTo>
                <a:lnTo>
                  <a:pt x="181720" y="411057"/>
                </a:lnTo>
                <a:lnTo>
                  <a:pt x="181720" y="513821"/>
                </a:lnTo>
                <a:lnTo>
                  <a:pt x="0" y="256910"/>
                </a:lnTo>
                <a:lnTo>
                  <a:pt x="181720" y="0"/>
                </a:lnTo>
                <a:lnTo>
                  <a:pt x="181720" y="102764"/>
                </a:lnTo>
                <a:lnTo>
                  <a:pt x="363440" y="102764"/>
                </a:lnTo>
                <a:lnTo>
                  <a:pt x="363440" y="41105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1085675"/>
              <a:satOff val="3732"/>
              <a:lumOff val="-17909"/>
              <a:alphaOff val="0"/>
            </a:schemeClr>
          </a:fillRef>
          <a:effectRef idx="1">
            <a:schemeClr val="accent5">
              <a:hueOff val="1085675"/>
              <a:satOff val="3732"/>
              <a:lumOff val="-17909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9032" tIns="102764" rIns="-1" bIns="10276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C" sz="1300" b="0" i="0" kern="1200">
              <a:solidFill>
                <a:schemeClr val="tx1"/>
              </a:solidFill>
            </a:endParaRPr>
          </a:p>
        </p:txBody>
      </p:sp>
      <p:sp>
        <p:nvSpPr>
          <p:cNvPr id="9" name="Forma libre 8"/>
          <p:cNvSpPr/>
          <p:nvPr/>
        </p:nvSpPr>
        <p:spPr>
          <a:xfrm>
            <a:off x="3720764" y="4498840"/>
            <a:ext cx="1522434" cy="1522434"/>
          </a:xfrm>
          <a:custGeom>
            <a:avLst/>
            <a:gdLst>
              <a:gd name="connsiteX0" fmla="*/ 0 w 1522434"/>
              <a:gd name="connsiteY0" fmla="*/ 761217 h 1522434"/>
              <a:gd name="connsiteX1" fmla="*/ 761217 w 1522434"/>
              <a:gd name="connsiteY1" fmla="*/ 0 h 1522434"/>
              <a:gd name="connsiteX2" fmla="*/ 1522434 w 1522434"/>
              <a:gd name="connsiteY2" fmla="*/ 761217 h 1522434"/>
              <a:gd name="connsiteX3" fmla="*/ 761217 w 1522434"/>
              <a:gd name="connsiteY3" fmla="*/ 1522434 h 1522434"/>
              <a:gd name="connsiteX4" fmla="*/ 0 w 1522434"/>
              <a:gd name="connsiteY4" fmla="*/ 761217 h 152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434" h="1522434">
                <a:moveTo>
                  <a:pt x="0" y="761217"/>
                </a:moveTo>
                <a:cubicBezTo>
                  <a:pt x="0" y="340808"/>
                  <a:pt x="340808" y="0"/>
                  <a:pt x="761217" y="0"/>
                </a:cubicBezTo>
                <a:cubicBezTo>
                  <a:pt x="1181626" y="0"/>
                  <a:pt x="1522434" y="340808"/>
                  <a:pt x="1522434" y="761217"/>
                </a:cubicBezTo>
                <a:cubicBezTo>
                  <a:pt x="1522434" y="1181626"/>
                  <a:pt x="1181626" y="1522434"/>
                  <a:pt x="761217" y="1522434"/>
                </a:cubicBezTo>
                <a:cubicBezTo>
                  <a:pt x="340808" y="1522434"/>
                  <a:pt x="0" y="1181626"/>
                  <a:pt x="0" y="761217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2171351"/>
              <a:satOff val="7464"/>
              <a:lumOff val="-35817"/>
              <a:alphaOff val="0"/>
            </a:schemeClr>
          </a:fillRef>
          <a:effectRef idx="1">
            <a:schemeClr val="accent5">
              <a:hueOff val="2171351"/>
              <a:satOff val="7464"/>
              <a:lumOff val="-35817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39465" tIns="239465" rIns="239465" bIns="23946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300" b="0" i="0" kern="1200" dirty="0" smtClean="0"/>
              <a:t>Expansión al mercado internacional </a:t>
            </a:r>
            <a:endParaRPr lang="es-EC" sz="1300" b="0" i="0" kern="1200" dirty="0"/>
          </a:p>
        </p:txBody>
      </p:sp>
      <p:sp>
        <p:nvSpPr>
          <p:cNvPr id="10" name="Forma libre 9"/>
          <p:cNvSpPr/>
          <p:nvPr/>
        </p:nvSpPr>
        <p:spPr>
          <a:xfrm rot="2700000">
            <a:off x="3480727" y="4203706"/>
            <a:ext cx="403632" cy="513822"/>
          </a:xfrm>
          <a:custGeom>
            <a:avLst/>
            <a:gdLst>
              <a:gd name="connsiteX0" fmla="*/ 0 w 403631"/>
              <a:gd name="connsiteY0" fmla="*/ 102764 h 513821"/>
              <a:gd name="connsiteX1" fmla="*/ 201816 w 403631"/>
              <a:gd name="connsiteY1" fmla="*/ 102764 h 513821"/>
              <a:gd name="connsiteX2" fmla="*/ 201816 w 403631"/>
              <a:gd name="connsiteY2" fmla="*/ 0 h 513821"/>
              <a:gd name="connsiteX3" fmla="*/ 403631 w 403631"/>
              <a:gd name="connsiteY3" fmla="*/ 256911 h 513821"/>
              <a:gd name="connsiteX4" fmla="*/ 201816 w 403631"/>
              <a:gd name="connsiteY4" fmla="*/ 513821 h 513821"/>
              <a:gd name="connsiteX5" fmla="*/ 201816 w 403631"/>
              <a:gd name="connsiteY5" fmla="*/ 411057 h 513821"/>
              <a:gd name="connsiteX6" fmla="*/ 0 w 403631"/>
              <a:gd name="connsiteY6" fmla="*/ 411057 h 513821"/>
              <a:gd name="connsiteX7" fmla="*/ 0 w 403631"/>
              <a:gd name="connsiteY7" fmla="*/ 102764 h 51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3631" h="513821">
                <a:moveTo>
                  <a:pt x="403631" y="411057"/>
                </a:moveTo>
                <a:lnTo>
                  <a:pt x="201815" y="411057"/>
                </a:lnTo>
                <a:lnTo>
                  <a:pt x="201815" y="513821"/>
                </a:lnTo>
                <a:lnTo>
                  <a:pt x="0" y="256910"/>
                </a:lnTo>
                <a:lnTo>
                  <a:pt x="201815" y="0"/>
                </a:lnTo>
                <a:lnTo>
                  <a:pt x="201815" y="102764"/>
                </a:lnTo>
                <a:lnTo>
                  <a:pt x="403631" y="102764"/>
                </a:lnTo>
                <a:lnTo>
                  <a:pt x="403631" y="41105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2171351"/>
              <a:satOff val="7464"/>
              <a:lumOff val="-35817"/>
              <a:alphaOff val="0"/>
            </a:schemeClr>
          </a:fillRef>
          <a:effectRef idx="1">
            <a:schemeClr val="accent5">
              <a:hueOff val="2171351"/>
              <a:satOff val="7464"/>
              <a:lumOff val="-35817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1089" tIns="102764" rIns="0" bIns="10276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C" sz="1300" b="0" i="0" kern="1200">
              <a:solidFill>
                <a:schemeClr val="tx1"/>
              </a:solidFill>
            </a:endParaRPr>
          </a:p>
        </p:txBody>
      </p:sp>
      <p:sp>
        <p:nvSpPr>
          <p:cNvPr id="11" name="Forma libre 10"/>
          <p:cNvSpPr/>
          <p:nvPr/>
        </p:nvSpPr>
        <p:spPr>
          <a:xfrm>
            <a:off x="2105730" y="2883806"/>
            <a:ext cx="1522434" cy="1522434"/>
          </a:xfrm>
          <a:custGeom>
            <a:avLst/>
            <a:gdLst>
              <a:gd name="connsiteX0" fmla="*/ 0 w 1522434"/>
              <a:gd name="connsiteY0" fmla="*/ 761217 h 1522434"/>
              <a:gd name="connsiteX1" fmla="*/ 761217 w 1522434"/>
              <a:gd name="connsiteY1" fmla="*/ 0 h 1522434"/>
              <a:gd name="connsiteX2" fmla="*/ 1522434 w 1522434"/>
              <a:gd name="connsiteY2" fmla="*/ 761217 h 1522434"/>
              <a:gd name="connsiteX3" fmla="*/ 761217 w 1522434"/>
              <a:gd name="connsiteY3" fmla="*/ 1522434 h 1522434"/>
              <a:gd name="connsiteX4" fmla="*/ 0 w 1522434"/>
              <a:gd name="connsiteY4" fmla="*/ 761217 h 152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434" h="1522434">
                <a:moveTo>
                  <a:pt x="0" y="761217"/>
                </a:moveTo>
                <a:cubicBezTo>
                  <a:pt x="0" y="340808"/>
                  <a:pt x="340808" y="0"/>
                  <a:pt x="761217" y="0"/>
                </a:cubicBezTo>
                <a:cubicBezTo>
                  <a:pt x="1181626" y="0"/>
                  <a:pt x="1522434" y="340808"/>
                  <a:pt x="1522434" y="761217"/>
                </a:cubicBezTo>
                <a:cubicBezTo>
                  <a:pt x="1522434" y="1181626"/>
                  <a:pt x="1181626" y="1522434"/>
                  <a:pt x="761217" y="1522434"/>
                </a:cubicBezTo>
                <a:cubicBezTo>
                  <a:pt x="340808" y="1522434"/>
                  <a:pt x="0" y="1181626"/>
                  <a:pt x="0" y="761217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3257026"/>
              <a:satOff val="11196"/>
              <a:lumOff val="-53726"/>
              <a:alphaOff val="0"/>
            </a:schemeClr>
          </a:fillRef>
          <a:effectRef idx="1">
            <a:schemeClr val="accent5">
              <a:hueOff val="3257026"/>
              <a:satOff val="11196"/>
              <a:lumOff val="-53726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39465" tIns="239465" rIns="239465" bIns="23946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300" b="0" i="0" kern="1200" dirty="0" smtClean="0"/>
              <a:t>Avance de la tecnología </a:t>
            </a:r>
            <a:endParaRPr lang="es-EC" sz="1300" b="0" i="0" kern="1200" dirty="0"/>
          </a:p>
        </p:txBody>
      </p:sp>
      <p:sp>
        <p:nvSpPr>
          <p:cNvPr id="12" name="Forma libre 11"/>
          <p:cNvSpPr/>
          <p:nvPr/>
        </p:nvSpPr>
        <p:spPr>
          <a:xfrm rot="18900000">
            <a:off x="3464571" y="2588673"/>
            <a:ext cx="403631" cy="513821"/>
          </a:xfrm>
          <a:custGeom>
            <a:avLst/>
            <a:gdLst>
              <a:gd name="connsiteX0" fmla="*/ 0 w 403631"/>
              <a:gd name="connsiteY0" fmla="*/ 102764 h 513821"/>
              <a:gd name="connsiteX1" fmla="*/ 201816 w 403631"/>
              <a:gd name="connsiteY1" fmla="*/ 102764 h 513821"/>
              <a:gd name="connsiteX2" fmla="*/ 201816 w 403631"/>
              <a:gd name="connsiteY2" fmla="*/ 0 h 513821"/>
              <a:gd name="connsiteX3" fmla="*/ 403631 w 403631"/>
              <a:gd name="connsiteY3" fmla="*/ 256911 h 513821"/>
              <a:gd name="connsiteX4" fmla="*/ 201816 w 403631"/>
              <a:gd name="connsiteY4" fmla="*/ 513821 h 513821"/>
              <a:gd name="connsiteX5" fmla="*/ 201816 w 403631"/>
              <a:gd name="connsiteY5" fmla="*/ 411057 h 513821"/>
              <a:gd name="connsiteX6" fmla="*/ 0 w 403631"/>
              <a:gd name="connsiteY6" fmla="*/ 411057 h 513821"/>
              <a:gd name="connsiteX7" fmla="*/ 0 w 403631"/>
              <a:gd name="connsiteY7" fmla="*/ 102764 h 51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3631" h="513821">
                <a:moveTo>
                  <a:pt x="0" y="102764"/>
                </a:moveTo>
                <a:lnTo>
                  <a:pt x="201816" y="102764"/>
                </a:lnTo>
                <a:lnTo>
                  <a:pt x="201816" y="0"/>
                </a:lnTo>
                <a:lnTo>
                  <a:pt x="403631" y="256911"/>
                </a:lnTo>
                <a:lnTo>
                  <a:pt x="201816" y="513821"/>
                </a:lnTo>
                <a:lnTo>
                  <a:pt x="201816" y="411057"/>
                </a:lnTo>
                <a:lnTo>
                  <a:pt x="0" y="411057"/>
                </a:lnTo>
                <a:lnTo>
                  <a:pt x="0" y="10276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3257026"/>
              <a:satOff val="11196"/>
              <a:lumOff val="-53726"/>
              <a:alphaOff val="0"/>
            </a:schemeClr>
          </a:fillRef>
          <a:effectRef idx="1">
            <a:schemeClr val="accent5">
              <a:hueOff val="3257026"/>
              <a:satOff val="11196"/>
              <a:lumOff val="-53726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-1" tIns="102763" rIns="121089" bIns="10276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C" sz="1300" b="0" i="0" kern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15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3600" dirty="0" smtClean="0">
                <a:solidFill>
                  <a:schemeClr val="tx1"/>
                </a:solidFill>
              </a:rPr>
              <a:t>Conclusiones</a:t>
            </a:r>
            <a:endParaRPr lang="es-EC" sz="3600" dirty="0">
              <a:solidFill>
                <a:schemeClr val="tx1"/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366972" y="1196752"/>
            <a:ext cx="8410055" cy="4447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EC" sz="1600" dirty="0" smtClean="0"/>
              <a:t>El conocimiento científico.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EC" sz="1600" dirty="0" smtClean="0"/>
              <a:t>Tendencias actuales.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EC" sz="1600" dirty="0" smtClean="0"/>
              <a:t>Factores que produjeron los cambios paradigmáticos en el conocimiento.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EC" sz="1600" dirty="0" smtClean="0"/>
              <a:t>Principales contribuyentes.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EC" sz="1600" dirty="0" smtClean="0"/>
              <a:t>Se </a:t>
            </a:r>
            <a:r>
              <a:rPr lang="es-EC" sz="1600" dirty="0"/>
              <a:t>revisó en total 142 fuentes </a:t>
            </a:r>
            <a:r>
              <a:rPr lang="es-EC" sz="1600" dirty="0" smtClean="0"/>
              <a:t>bibliográficas: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EC" sz="1600" dirty="0" smtClean="0"/>
              <a:t> 80% artículos científicos;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EC" sz="1600" dirty="0" smtClean="0"/>
              <a:t>14% libros;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EC" sz="1600" dirty="0" smtClean="0"/>
              <a:t>6% tesis </a:t>
            </a:r>
            <a:r>
              <a:rPr lang="es-EC" sz="1600" dirty="0"/>
              <a:t>de posgrado y pregrado.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s-EC" sz="1600" dirty="0" smtClean="0"/>
          </a:p>
        </p:txBody>
      </p:sp>
    </p:spTree>
    <p:extLst>
      <p:ext uri="{BB962C8B-B14F-4D97-AF65-F5344CB8AC3E}">
        <p14:creationId xmlns:p14="http://schemas.microsoft.com/office/powerpoint/2010/main" val="41796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3600" dirty="0" smtClean="0">
                <a:solidFill>
                  <a:schemeClr val="tx1"/>
                </a:solidFill>
              </a:rPr>
              <a:t>Recomendaciones </a:t>
            </a:r>
            <a:endParaRPr lang="es-EC" sz="3600" dirty="0">
              <a:solidFill>
                <a:schemeClr val="tx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15516" y="1268760"/>
            <a:ext cx="8712968" cy="3647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300000"/>
              </a:lnSpc>
              <a:buFont typeface="Wingdings" panose="05000000000000000000" pitchFamily="2" charset="2"/>
              <a:buChar char="§"/>
            </a:pPr>
            <a:r>
              <a:rPr lang="es-EC" sz="1600" dirty="0" smtClean="0"/>
              <a:t>Incluir </a:t>
            </a:r>
            <a:r>
              <a:rPr lang="es-EC" sz="1600" dirty="0"/>
              <a:t>las nuevas tendencias </a:t>
            </a:r>
            <a:r>
              <a:rPr lang="es-EC" sz="1600" dirty="0" smtClean="0"/>
              <a:t>epistemológicas.</a:t>
            </a:r>
          </a:p>
          <a:p>
            <a:pPr marL="285750" indent="-285750" algn="just">
              <a:lnSpc>
                <a:spcPct val="300000"/>
              </a:lnSpc>
              <a:buFont typeface="Wingdings" panose="05000000000000000000" pitchFamily="2" charset="2"/>
              <a:buChar char="§"/>
            </a:pPr>
            <a:r>
              <a:rPr lang="es-EC" sz="1600" dirty="0" smtClean="0"/>
              <a:t>Incentivar a escribir artículos científicos.</a:t>
            </a:r>
          </a:p>
          <a:p>
            <a:pPr marL="285750" indent="-285750" algn="just">
              <a:lnSpc>
                <a:spcPct val="300000"/>
              </a:lnSpc>
              <a:buFont typeface="Wingdings" panose="05000000000000000000" pitchFamily="2" charset="2"/>
              <a:buChar char="§"/>
            </a:pPr>
            <a:r>
              <a:rPr lang="es-EC" sz="1600" dirty="0" smtClean="0"/>
              <a:t>Elaborar </a:t>
            </a:r>
            <a:r>
              <a:rPr lang="es-EC" sz="1600" dirty="0"/>
              <a:t>estados del arte de otras ciencias </a:t>
            </a:r>
            <a:r>
              <a:rPr lang="es-EC" sz="1600" dirty="0" smtClean="0"/>
              <a:t>sociales</a:t>
            </a:r>
          </a:p>
          <a:p>
            <a:pPr marL="285750" indent="-285750" algn="just">
              <a:lnSpc>
                <a:spcPct val="300000"/>
              </a:lnSpc>
              <a:buFont typeface="Wingdings" panose="05000000000000000000" pitchFamily="2" charset="2"/>
              <a:buChar char="§"/>
            </a:pPr>
            <a:r>
              <a:rPr lang="es-EC" sz="1600" dirty="0"/>
              <a:t>A</a:t>
            </a:r>
            <a:r>
              <a:rPr lang="es-EC" sz="1600" dirty="0" smtClean="0"/>
              <a:t>ctualizar </a:t>
            </a:r>
            <a:r>
              <a:rPr lang="es-EC" sz="1600" dirty="0"/>
              <a:t>periódicamente los estados del </a:t>
            </a:r>
            <a:r>
              <a:rPr lang="es-EC" sz="1600" dirty="0" smtClean="0"/>
              <a:t>arte.</a:t>
            </a:r>
          </a:p>
          <a:p>
            <a:pPr marL="285750" indent="-285750" algn="just">
              <a:lnSpc>
                <a:spcPct val="300000"/>
              </a:lnSpc>
              <a:buFont typeface="Wingdings" panose="05000000000000000000" pitchFamily="2" charset="2"/>
              <a:buChar char="§"/>
            </a:pPr>
            <a:r>
              <a:rPr lang="es-EC" sz="1600" dirty="0" smtClean="0"/>
              <a:t>Incluir </a:t>
            </a:r>
            <a:r>
              <a:rPr lang="es-EC" sz="1600" dirty="0"/>
              <a:t>en futuras investigaciones fuentes bibliográficas en otros </a:t>
            </a:r>
            <a:r>
              <a:rPr lang="es-EC" sz="1600" dirty="0" smtClean="0"/>
              <a:t>idiomas.</a:t>
            </a:r>
          </a:p>
        </p:txBody>
      </p:sp>
    </p:spTree>
    <p:extLst>
      <p:ext uri="{BB962C8B-B14F-4D97-AF65-F5344CB8AC3E}">
        <p14:creationId xmlns:p14="http://schemas.microsoft.com/office/powerpoint/2010/main" val="130891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46876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s-EC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Gracias por su atención </a:t>
            </a:r>
            <a:endParaRPr lang="es-EC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00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/>
          <a:lstStyle/>
          <a:p>
            <a:pPr algn="ctr"/>
            <a:r>
              <a:rPr lang="es-EC" sz="3600" dirty="0" smtClean="0">
                <a:solidFill>
                  <a:schemeClr val="tx1"/>
                </a:solidFill>
              </a:rPr>
              <a:t>Preguntas directrices </a:t>
            </a:r>
            <a:endParaRPr lang="es-EC" sz="3600" dirty="0">
              <a:solidFill>
                <a:schemeClr val="tx1"/>
              </a:solidFill>
            </a:endParaRPr>
          </a:p>
        </p:txBody>
      </p:sp>
      <p:graphicFrame>
        <p:nvGraphicFramePr>
          <p:cNvPr id="11" name="2 Diagrama"/>
          <p:cNvGraphicFramePr/>
          <p:nvPr>
            <p:extLst>
              <p:ext uri="{D42A27DB-BD31-4B8C-83A1-F6EECF244321}">
                <p14:modId xmlns:p14="http://schemas.microsoft.com/office/powerpoint/2010/main" val="3260223052"/>
              </p:ext>
            </p:extLst>
          </p:nvPr>
        </p:nvGraphicFramePr>
        <p:xfrm>
          <a:off x="1187624" y="1628800"/>
          <a:ext cx="648072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6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1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3600" dirty="0" smtClean="0">
                <a:solidFill>
                  <a:schemeClr val="tx1"/>
                </a:solidFill>
              </a:rPr>
              <a:t>Marco Teórico</a:t>
            </a:r>
            <a:endParaRPr lang="es-EC" sz="3600" dirty="0">
              <a:solidFill>
                <a:schemeClr val="tx1"/>
              </a:solidFill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1835696" y="1825230"/>
            <a:ext cx="5472608" cy="2755898"/>
            <a:chOff x="1835696" y="1825230"/>
            <a:chExt cx="5472608" cy="2755898"/>
          </a:xfrm>
        </p:grpSpPr>
        <p:sp>
          <p:nvSpPr>
            <p:cNvPr id="12" name="Cuadro de texto 69"/>
            <p:cNvSpPr txBox="1"/>
            <p:nvPr/>
          </p:nvSpPr>
          <p:spPr>
            <a:xfrm>
              <a:off x="5177104" y="1825230"/>
              <a:ext cx="2131200" cy="655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C" sz="2000" dirty="0" smtClean="0">
                  <a:solidFill>
                    <a:schemeClr val="tx1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Definición</a:t>
              </a:r>
              <a:endParaRPr lang="es-EC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Cuadro de texto 69"/>
            <p:cNvSpPr txBox="1"/>
            <p:nvPr/>
          </p:nvSpPr>
          <p:spPr>
            <a:xfrm>
              <a:off x="5177104" y="3925928"/>
              <a:ext cx="2131200" cy="65520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27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C" sz="2000" dirty="0" smtClean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Dimensiones </a:t>
              </a:r>
              <a:endParaRPr lang="es-EC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" name="Grupo 3"/>
            <p:cNvGrpSpPr/>
            <p:nvPr/>
          </p:nvGrpSpPr>
          <p:grpSpPr>
            <a:xfrm>
              <a:off x="1835696" y="2120390"/>
              <a:ext cx="3341408" cy="2100698"/>
              <a:chOff x="1835696" y="2152830"/>
              <a:chExt cx="3341408" cy="2100698"/>
            </a:xfrm>
          </p:grpSpPr>
          <p:sp>
            <p:nvSpPr>
              <p:cNvPr id="7" name="Cuadro de texto 69"/>
              <p:cNvSpPr txBox="1"/>
              <p:nvPr/>
            </p:nvSpPr>
            <p:spPr>
              <a:xfrm>
                <a:off x="1835696" y="3055599"/>
                <a:ext cx="2132740" cy="655693"/>
              </a:xfrm>
              <a:prstGeom prst="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C" sz="2000" b="1" dirty="0" smtClean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Epistemología </a:t>
                </a:r>
                <a:endParaRPr lang="es-EC" sz="2000" b="1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9" name="Conector recto de flecha 28"/>
              <p:cNvCxnSpPr>
                <a:stCxn id="7" idx="3"/>
                <a:endCxn id="12" idx="1"/>
              </p:cNvCxnSpPr>
              <p:nvPr/>
            </p:nvCxnSpPr>
            <p:spPr>
              <a:xfrm flipV="1">
                <a:off x="3968436" y="2152830"/>
                <a:ext cx="1208668" cy="123061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de flecha 30"/>
              <p:cNvCxnSpPr>
                <a:endCxn id="13" idx="1"/>
              </p:cNvCxnSpPr>
              <p:nvPr/>
            </p:nvCxnSpPr>
            <p:spPr>
              <a:xfrm>
                <a:off x="3968436" y="3383446"/>
                <a:ext cx="1208668" cy="87008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80569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s-EC" sz="2800" i="0" dirty="0" smtClean="0">
                <a:solidFill>
                  <a:schemeClr val="tx1"/>
                </a:solidFill>
              </a:rPr>
              <a:t>Definición Epistemología</a:t>
            </a:r>
            <a:endParaRPr lang="es-EC" sz="2800" i="0" dirty="0">
              <a:solidFill>
                <a:schemeClr val="tx1"/>
              </a:solidFill>
            </a:endParaRPr>
          </a:p>
        </p:txBody>
      </p:sp>
      <p:sp>
        <p:nvSpPr>
          <p:cNvPr id="9" name="Anillo 8"/>
          <p:cNvSpPr/>
          <p:nvPr/>
        </p:nvSpPr>
        <p:spPr>
          <a:xfrm>
            <a:off x="1195475" y="2460290"/>
            <a:ext cx="1764831" cy="1764831"/>
          </a:xfrm>
          <a:prstGeom prst="donut">
            <a:avLst>
              <a:gd name="adj" fmla="val 2000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rgbClr r="0" g="0" b="0"/>
          </a:effectRef>
          <a:fontRef idx="minor">
            <a:schemeClr val="dk1"/>
          </a:fontRef>
        </p:style>
      </p:sp>
      <p:sp>
        <p:nvSpPr>
          <p:cNvPr id="11" name="Forma libre 10"/>
          <p:cNvSpPr/>
          <p:nvPr/>
        </p:nvSpPr>
        <p:spPr>
          <a:xfrm rot="17700000">
            <a:off x="1817322" y="1021592"/>
            <a:ext cx="2193881" cy="1057281"/>
          </a:xfrm>
          <a:custGeom>
            <a:avLst/>
            <a:gdLst>
              <a:gd name="connsiteX0" fmla="*/ 0 w 2193881"/>
              <a:gd name="connsiteY0" fmla="*/ 0 h 1057281"/>
              <a:gd name="connsiteX1" fmla="*/ 2193881 w 2193881"/>
              <a:gd name="connsiteY1" fmla="*/ 0 h 1057281"/>
              <a:gd name="connsiteX2" fmla="*/ 2193881 w 2193881"/>
              <a:gd name="connsiteY2" fmla="*/ 1057281 h 1057281"/>
              <a:gd name="connsiteX3" fmla="*/ 0 w 2193881"/>
              <a:gd name="connsiteY3" fmla="*/ 1057281 h 1057281"/>
              <a:gd name="connsiteX4" fmla="*/ 0 w 2193881"/>
              <a:gd name="connsiteY4" fmla="*/ 0 h 105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3881" h="1057281">
                <a:moveTo>
                  <a:pt x="0" y="0"/>
                </a:moveTo>
                <a:lnTo>
                  <a:pt x="2193881" y="0"/>
                </a:lnTo>
                <a:lnTo>
                  <a:pt x="2193881" y="1057281"/>
                </a:lnTo>
                <a:lnTo>
                  <a:pt x="0" y="105728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5879" tIns="0" rIns="0" bIns="-1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2200" b="1" kern="1200" dirty="0" smtClean="0">
                <a:latin typeface="+mn-lt"/>
              </a:rPr>
              <a:t>Siglo XX</a:t>
            </a:r>
            <a:endParaRPr lang="es-EC" sz="2200" b="1" kern="1200" dirty="0">
              <a:latin typeface="+mn-lt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3088981" y="2874252"/>
            <a:ext cx="916059" cy="916059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rgbClr r="0" g="0" b="0"/>
          </a:effectRef>
          <a:fontRef idx="minor">
            <a:schemeClr val="dk1"/>
          </a:fontRef>
        </p:style>
      </p:sp>
      <p:sp>
        <p:nvSpPr>
          <p:cNvPr id="21" name="Forma libre 20"/>
          <p:cNvSpPr/>
          <p:nvPr/>
        </p:nvSpPr>
        <p:spPr>
          <a:xfrm rot="17700000">
            <a:off x="2008293" y="4159686"/>
            <a:ext cx="1897811" cy="915053"/>
          </a:xfrm>
          <a:custGeom>
            <a:avLst/>
            <a:gdLst>
              <a:gd name="connsiteX0" fmla="*/ 0 w 1897811"/>
              <a:gd name="connsiteY0" fmla="*/ 0 h 915053"/>
              <a:gd name="connsiteX1" fmla="*/ 1897811 w 1897811"/>
              <a:gd name="connsiteY1" fmla="*/ 0 h 915053"/>
              <a:gd name="connsiteX2" fmla="*/ 1897811 w 1897811"/>
              <a:gd name="connsiteY2" fmla="*/ 915053 h 915053"/>
              <a:gd name="connsiteX3" fmla="*/ 0 w 1897811"/>
              <a:gd name="connsiteY3" fmla="*/ 915053 h 915053"/>
              <a:gd name="connsiteX4" fmla="*/ 0 w 1897811"/>
              <a:gd name="connsiteY4" fmla="*/ 0 h 91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7811" h="915053">
                <a:moveTo>
                  <a:pt x="0" y="0"/>
                </a:moveTo>
                <a:lnTo>
                  <a:pt x="1897811" y="0"/>
                </a:lnTo>
                <a:lnTo>
                  <a:pt x="1897811" y="915053"/>
                </a:lnTo>
                <a:lnTo>
                  <a:pt x="0" y="91505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71120" bIns="-1" numCol="1" spcCol="1270" anchor="ctr" anchorCtr="0">
            <a:noAutofit/>
          </a:bodyPr>
          <a:lstStyle/>
          <a:p>
            <a:pPr lvl="0" algn="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C" sz="2800" kern="1200" dirty="0">
              <a:latin typeface="+mn-lt"/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4142092" y="2884676"/>
            <a:ext cx="916059" cy="916059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2">
            <a:schemeClr val="accent2">
              <a:hueOff val="-7200000"/>
              <a:satOff val="-25001"/>
              <a:lumOff val="30001"/>
              <a:alphaOff val="0"/>
            </a:schemeClr>
          </a:fillRef>
          <a:effectRef idx="1">
            <a:scrgbClr r="0" g="0" b="0"/>
          </a:effectRef>
          <a:fontRef idx="minor">
            <a:schemeClr val="dk1"/>
          </a:fontRef>
        </p:style>
      </p:sp>
      <p:sp>
        <p:nvSpPr>
          <p:cNvPr id="24" name="Forma libre 23"/>
          <p:cNvSpPr/>
          <p:nvPr/>
        </p:nvSpPr>
        <p:spPr>
          <a:xfrm rot="17700000">
            <a:off x="3219091" y="4159686"/>
            <a:ext cx="1897811" cy="915053"/>
          </a:xfrm>
          <a:custGeom>
            <a:avLst/>
            <a:gdLst>
              <a:gd name="connsiteX0" fmla="*/ 0 w 1897811"/>
              <a:gd name="connsiteY0" fmla="*/ 0 h 915053"/>
              <a:gd name="connsiteX1" fmla="*/ 1897811 w 1897811"/>
              <a:gd name="connsiteY1" fmla="*/ 0 h 915053"/>
              <a:gd name="connsiteX2" fmla="*/ 1897811 w 1897811"/>
              <a:gd name="connsiteY2" fmla="*/ 915053 h 915053"/>
              <a:gd name="connsiteX3" fmla="*/ 0 w 1897811"/>
              <a:gd name="connsiteY3" fmla="*/ 915053 h 915053"/>
              <a:gd name="connsiteX4" fmla="*/ 0 w 1897811"/>
              <a:gd name="connsiteY4" fmla="*/ 0 h 91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7811" h="915053">
                <a:moveTo>
                  <a:pt x="0" y="0"/>
                </a:moveTo>
                <a:lnTo>
                  <a:pt x="1897811" y="0"/>
                </a:lnTo>
                <a:lnTo>
                  <a:pt x="1897811" y="915053"/>
                </a:lnTo>
                <a:lnTo>
                  <a:pt x="0" y="91505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71120" bIns="-1" numCol="1" spcCol="1270" anchor="ctr" anchorCtr="0">
            <a:noAutofit/>
          </a:bodyPr>
          <a:lstStyle/>
          <a:p>
            <a:pPr lvl="0" algn="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C" sz="2800" kern="1200" dirty="0">
              <a:latin typeface="+mn-lt"/>
            </a:endParaRPr>
          </a:p>
        </p:txBody>
      </p:sp>
      <p:sp>
        <p:nvSpPr>
          <p:cNvPr id="26" name="Anillo 25"/>
          <p:cNvSpPr/>
          <p:nvPr/>
        </p:nvSpPr>
        <p:spPr>
          <a:xfrm>
            <a:off x="5191085" y="2460290"/>
            <a:ext cx="1764831" cy="1764831"/>
          </a:xfrm>
          <a:prstGeom prst="donut">
            <a:avLst>
              <a:gd name="adj" fmla="val 2000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rgbClr r="0" g="0" b="0"/>
          </a:effectRef>
          <a:fontRef idx="minor">
            <a:schemeClr val="dk1"/>
          </a:fontRef>
        </p:style>
      </p:sp>
      <p:sp>
        <p:nvSpPr>
          <p:cNvPr id="27" name="Forma libre 26"/>
          <p:cNvSpPr/>
          <p:nvPr/>
        </p:nvSpPr>
        <p:spPr>
          <a:xfrm rot="17700000">
            <a:off x="5812932" y="1021592"/>
            <a:ext cx="2193881" cy="1057281"/>
          </a:xfrm>
          <a:custGeom>
            <a:avLst/>
            <a:gdLst>
              <a:gd name="connsiteX0" fmla="*/ 0 w 2193881"/>
              <a:gd name="connsiteY0" fmla="*/ 0 h 1057281"/>
              <a:gd name="connsiteX1" fmla="*/ 2193881 w 2193881"/>
              <a:gd name="connsiteY1" fmla="*/ 0 h 1057281"/>
              <a:gd name="connsiteX2" fmla="*/ 2193881 w 2193881"/>
              <a:gd name="connsiteY2" fmla="*/ 1057281 h 1057281"/>
              <a:gd name="connsiteX3" fmla="*/ 0 w 2193881"/>
              <a:gd name="connsiteY3" fmla="*/ 1057281 h 1057281"/>
              <a:gd name="connsiteX4" fmla="*/ 0 w 2193881"/>
              <a:gd name="connsiteY4" fmla="*/ 0 h 105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3881" h="1057281">
                <a:moveTo>
                  <a:pt x="0" y="0"/>
                </a:moveTo>
                <a:lnTo>
                  <a:pt x="2193881" y="0"/>
                </a:lnTo>
                <a:lnTo>
                  <a:pt x="2193881" y="1057281"/>
                </a:lnTo>
                <a:lnTo>
                  <a:pt x="0" y="105728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5879" tIns="0" rIns="0" bIns="-1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2200" b="1" kern="1200" dirty="0" smtClean="0">
                <a:latin typeface="+mn-lt"/>
              </a:rPr>
              <a:t>Siglo XXI</a:t>
            </a:r>
            <a:endParaRPr lang="es-EC" sz="2200" b="1" kern="1200" dirty="0">
              <a:latin typeface="+mn-lt"/>
            </a:endParaRPr>
          </a:p>
        </p:txBody>
      </p:sp>
      <p:sp>
        <p:nvSpPr>
          <p:cNvPr id="28" name="Elipse 27"/>
          <p:cNvSpPr/>
          <p:nvPr/>
        </p:nvSpPr>
        <p:spPr>
          <a:xfrm>
            <a:off x="7088850" y="2884676"/>
            <a:ext cx="916059" cy="916059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2">
            <a:schemeClr val="accent2">
              <a:hueOff val="-14400000"/>
              <a:satOff val="-50003"/>
              <a:lumOff val="60001"/>
              <a:alphaOff val="0"/>
            </a:schemeClr>
          </a:fillRef>
          <a:effectRef idx="1">
            <a:scrgbClr r="0" g="0" b="0"/>
          </a:effectRef>
          <a:fontRef idx="minor">
            <a:schemeClr val="dk1"/>
          </a:fontRef>
        </p:style>
      </p:sp>
      <p:sp>
        <p:nvSpPr>
          <p:cNvPr id="29" name="Forma libre 28"/>
          <p:cNvSpPr/>
          <p:nvPr/>
        </p:nvSpPr>
        <p:spPr>
          <a:xfrm rot="17700000">
            <a:off x="6003903" y="4159686"/>
            <a:ext cx="1897811" cy="915053"/>
          </a:xfrm>
          <a:custGeom>
            <a:avLst/>
            <a:gdLst>
              <a:gd name="connsiteX0" fmla="*/ 0 w 1897811"/>
              <a:gd name="connsiteY0" fmla="*/ 0 h 915053"/>
              <a:gd name="connsiteX1" fmla="*/ 1897811 w 1897811"/>
              <a:gd name="connsiteY1" fmla="*/ 0 h 915053"/>
              <a:gd name="connsiteX2" fmla="*/ 1897811 w 1897811"/>
              <a:gd name="connsiteY2" fmla="*/ 915053 h 915053"/>
              <a:gd name="connsiteX3" fmla="*/ 0 w 1897811"/>
              <a:gd name="connsiteY3" fmla="*/ 915053 h 915053"/>
              <a:gd name="connsiteX4" fmla="*/ 0 w 1897811"/>
              <a:gd name="connsiteY4" fmla="*/ 0 h 91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7811" h="915053">
                <a:moveTo>
                  <a:pt x="0" y="0"/>
                </a:moveTo>
                <a:lnTo>
                  <a:pt x="1897811" y="0"/>
                </a:lnTo>
                <a:lnTo>
                  <a:pt x="1897811" y="915053"/>
                </a:lnTo>
                <a:lnTo>
                  <a:pt x="0" y="91505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0" rIns="71120" bIns="-1" numCol="1" spcCol="1270" anchor="ctr" anchorCtr="0">
            <a:noAutofit/>
          </a:bodyPr>
          <a:lstStyle/>
          <a:p>
            <a:pPr lvl="0" algn="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C" sz="2800" kern="1200" dirty="0">
              <a:latin typeface="+mn-lt"/>
            </a:endParaRPr>
          </a:p>
        </p:txBody>
      </p:sp>
      <p:grpSp>
        <p:nvGrpSpPr>
          <p:cNvPr id="36" name="Grupo 35"/>
          <p:cNvGrpSpPr/>
          <p:nvPr/>
        </p:nvGrpSpPr>
        <p:grpSpPr>
          <a:xfrm>
            <a:off x="2745915" y="3182884"/>
            <a:ext cx="1232501" cy="2550372"/>
            <a:chOff x="2247458" y="3182885"/>
            <a:chExt cx="1232501" cy="2550372"/>
          </a:xfrm>
        </p:grpSpPr>
        <p:grpSp>
          <p:nvGrpSpPr>
            <p:cNvPr id="5" name="Grupo 4"/>
            <p:cNvGrpSpPr/>
            <p:nvPr/>
          </p:nvGrpSpPr>
          <p:grpSpPr>
            <a:xfrm>
              <a:off x="2247458" y="3847186"/>
              <a:ext cx="895620" cy="1886071"/>
              <a:chOff x="1365084" y="2832726"/>
              <a:chExt cx="895620" cy="1630473"/>
            </a:xfrm>
          </p:grpSpPr>
          <p:sp>
            <p:nvSpPr>
              <p:cNvPr id="18" name="Rectángulo 17"/>
              <p:cNvSpPr/>
              <p:nvPr/>
            </p:nvSpPr>
            <p:spPr>
              <a:xfrm rot="17700000">
                <a:off x="1061272" y="3263767"/>
                <a:ext cx="1618489" cy="780375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9" name="Rectángulo 18"/>
              <p:cNvSpPr/>
              <p:nvPr/>
            </p:nvSpPr>
            <p:spPr>
              <a:xfrm rot="17700000">
                <a:off x="946027" y="3251783"/>
                <a:ext cx="1618489" cy="78037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35560" bIns="0" numCol="1" spcCol="1270" anchor="ctr" anchorCtr="0">
                <a:noAutofit/>
              </a:bodyPr>
              <a:lstStyle/>
              <a:p>
                <a:pPr lvl="0" algn="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C" sz="1600" b="1" kern="1200" dirty="0" smtClean="0">
                    <a:latin typeface="+mn-lt"/>
                  </a:rPr>
                  <a:t>1988 </a:t>
                </a:r>
                <a:r>
                  <a:rPr lang="es-EC" sz="1600" kern="1200" dirty="0" smtClean="0">
                    <a:latin typeface="+mn-lt"/>
                  </a:rPr>
                  <a:t>Filosofía de	 la ciencia </a:t>
                </a:r>
                <a:endParaRPr lang="es-EC" sz="1600" kern="1200" dirty="0">
                  <a:latin typeface="+mn-lt"/>
                </a:endParaRPr>
              </a:p>
            </p:txBody>
          </p:sp>
        </p:grpSp>
        <p:sp>
          <p:nvSpPr>
            <p:cNvPr id="30" name="CuadroTexto 29"/>
            <p:cNvSpPr txBox="1"/>
            <p:nvPr/>
          </p:nvSpPr>
          <p:spPr>
            <a:xfrm>
              <a:off x="2615863" y="3182885"/>
              <a:ext cx="864096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sz="1300" b="1" i="1" dirty="0" smtClean="0"/>
                <a:t>Reyes</a:t>
              </a:r>
              <a:endParaRPr lang="es-EC" sz="1300" b="1" i="1" dirty="0"/>
            </a:p>
          </p:txBody>
        </p:sp>
      </p:grpSp>
      <p:grpSp>
        <p:nvGrpSpPr>
          <p:cNvPr id="38" name="Grupo 37"/>
          <p:cNvGrpSpPr/>
          <p:nvPr/>
        </p:nvGrpSpPr>
        <p:grpSpPr>
          <a:xfrm>
            <a:off x="3589110" y="3082858"/>
            <a:ext cx="1630962" cy="2659052"/>
            <a:chOff x="4151665" y="3082858"/>
            <a:chExt cx="1630962" cy="2659052"/>
          </a:xfrm>
        </p:grpSpPr>
        <p:grpSp>
          <p:nvGrpSpPr>
            <p:cNvPr id="7" name="Grupo 6"/>
            <p:cNvGrpSpPr/>
            <p:nvPr/>
          </p:nvGrpSpPr>
          <p:grpSpPr>
            <a:xfrm>
              <a:off x="4151665" y="3861048"/>
              <a:ext cx="953812" cy="1880862"/>
              <a:chOff x="3269291" y="2844710"/>
              <a:chExt cx="953812" cy="1625970"/>
            </a:xfrm>
          </p:grpSpPr>
          <p:sp>
            <p:nvSpPr>
              <p:cNvPr id="14" name="Rectángulo 13"/>
              <p:cNvSpPr/>
              <p:nvPr/>
            </p:nvSpPr>
            <p:spPr>
              <a:xfrm rot="17700000">
                <a:off x="2850234" y="3263767"/>
                <a:ext cx="1618489" cy="780375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5" name="Rectángulo 14"/>
              <p:cNvSpPr/>
              <p:nvPr/>
            </p:nvSpPr>
            <p:spPr>
              <a:xfrm rot="17700000">
                <a:off x="3023671" y="3271248"/>
                <a:ext cx="1618489" cy="78037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35560" bIns="0" numCol="1" spcCol="1270" anchor="ctr" anchorCtr="0">
                <a:noAutofit/>
              </a:bodyPr>
              <a:lstStyle/>
              <a:p>
                <a:pPr lvl="0" algn="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C" sz="1600" b="1" kern="1200" dirty="0" smtClean="0">
                    <a:latin typeface="+mn-lt"/>
                  </a:rPr>
                  <a:t>1998</a:t>
                </a:r>
                <a:r>
                  <a:rPr lang="es-EC" sz="1600" kern="1200" dirty="0" smtClean="0">
                    <a:latin typeface="+mn-lt"/>
                  </a:rPr>
                  <a:t> Rama de la filosofía </a:t>
                </a:r>
                <a:endParaRPr lang="es-EC" sz="1600" kern="1200" dirty="0">
                  <a:latin typeface="+mn-lt"/>
                </a:endParaRPr>
              </a:p>
            </p:txBody>
          </p:sp>
        </p:grpSp>
        <p:sp>
          <p:nvSpPr>
            <p:cNvPr id="33" name="CuadroTexto 32"/>
            <p:cNvSpPr txBox="1"/>
            <p:nvPr/>
          </p:nvSpPr>
          <p:spPr>
            <a:xfrm>
              <a:off x="4499992" y="3082858"/>
              <a:ext cx="128263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sz="1300" b="1" i="1" dirty="0" smtClean="0"/>
                <a:t>Ceberio y Watzlawick</a:t>
              </a:r>
              <a:endParaRPr lang="es-EC" sz="1300" b="1" i="1" dirty="0"/>
            </a:p>
          </p:txBody>
        </p:sp>
      </p:grpSp>
      <p:grpSp>
        <p:nvGrpSpPr>
          <p:cNvPr id="39" name="Grupo 38"/>
          <p:cNvGrpSpPr/>
          <p:nvPr/>
        </p:nvGrpSpPr>
        <p:grpSpPr>
          <a:xfrm>
            <a:off x="5940152" y="3082858"/>
            <a:ext cx="2231862" cy="2905502"/>
            <a:chOff x="6454938" y="3082858"/>
            <a:chExt cx="2231862" cy="2905502"/>
          </a:xfrm>
        </p:grpSpPr>
        <p:grpSp>
          <p:nvGrpSpPr>
            <p:cNvPr id="8" name="Grupo 7"/>
            <p:cNvGrpSpPr/>
            <p:nvPr/>
          </p:nvGrpSpPr>
          <p:grpSpPr>
            <a:xfrm>
              <a:off x="6454938" y="3861047"/>
              <a:ext cx="1533320" cy="2127313"/>
              <a:chOff x="5782343" y="2844710"/>
              <a:chExt cx="1533320" cy="1839023"/>
            </a:xfrm>
          </p:grpSpPr>
          <p:sp>
            <p:nvSpPr>
              <p:cNvPr id="12" name="Rectángulo 11"/>
              <p:cNvSpPr/>
              <p:nvPr/>
            </p:nvSpPr>
            <p:spPr>
              <a:xfrm rot="17700000">
                <a:off x="5363286" y="3263767"/>
                <a:ext cx="1618489" cy="780375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Rectángulo 12"/>
              <p:cNvSpPr/>
              <p:nvPr/>
            </p:nvSpPr>
            <p:spPr>
              <a:xfrm rot="17700000">
                <a:off x="5969036" y="3337106"/>
                <a:ext cx="1748309" cy="94494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35560" bIns="0" numCol="1" spcCol="1270" anchor="ctr" anchorCtr="0">
                <a:noAutofit/>
              </a:bodyPr>
              <a:lstStyle/>
              <a:p>
                <a:pPr lvl="0" algn="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C" sz="1600" b="1" kern="1200" dirty="0" smtClean="0">
                    <a:latin typeface="+mn-lt"/>
                  </a:rPr>
                  <a:t>2003</a:t>
                </a:r>
                <a:r>
                  <a:rPr lang="es-EC" sz="1600" kern="1200" dirty="0" smtClean="0">
                    <a:latin typeface="+mn-lt"/>
                  </a:rPr>
                  <a:t> Ciencia que se encarga de estudiar el origen de otras ciencias </a:t>
                </a:r>
                <a:endParaRPr lang="es-EC" sz="1600" kern="1200" dirty="0">
                  <a:latin typeface="+mn-lt"/>
                </a:endParaRPr>
              </a:p>
            </p:txBody>
          </p:sp>
        </p:grpSp>
        <p:sp>
          <p:nvSpPr>
            <p:cNvPr id="34" name="CuadroTexto 33"/>
            <p:cNvSpPr txBox="1"/>
            <p:nvPr/>
          </p:nvSpPr>
          <p:spPr>
            <a:xfrm>
              <a:off x="7404165" y="3082858"/>
              <a:ext cx="128263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sz="1300" b="1" i="1" dirty="0" smtClean="0"/>
                <a:t>Jaramillo Echeverri</a:t>
              </a:r>
              <a:endParaRPr lang="es-EC" sz="1300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28215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74851" y="332656"/>
            <a:ext cx="8229600" cy="1143000"/>
          </a:xfrm>
        </p:spPr>
        <p:txBody>
          <a:bodyPr/>
          <a:lstStyle/>
          <a:p>
            <a:r>
              <a:rPr lang="es-EC" sz="2800" i="0" dirty="0" smtClean="0">
                <a:solidFill>
                  <a:schemeClr val="tx1"/>
                </a:solidFill>
              </a:rPr>
              <a:t>Dimensiones de la Epistemología</a:t>
            </a:r>
            <a:endParaRPr lang="es-EC" sz="2800" i="0" dirty="0">
              <a:solidFill>
                <a:schemeClr val="tx1"/>
              </a:solidFill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783869669"/>
              </p:ext>
            </p:extLst>
          </p:nvPr>
        </p:nvGraphicFramePr>
        <p:xfrm>
          <a:off x="0" y="1136352"/>
          <a:ext cx="5350768" cy="502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6" name="Grupo 25"/>
          <p:cNvGrpSpPr/>
          <p:nvPr/>
        </p:nvGrpSpPr>
        <p:grpSpPr>
          <a:xfrm>
            <a:off x="2267744" y="1606178"/>
            <a:ext cx="6048672" cy="1114350"/>
            <a:chOff x="7633500" y="928488"/>
            <a:chExt cx="5237138" cy="1114350"/>
          </a:xfrm>
        </p:grpSpPr>
        <p:grpSp>
          <p:nvGrpSpPr>
            <p:cNvPr id="8" name="Grupo 7"/>
            <p:cNvGrpSpPr/>
            <p:nvPr/>
          </p:nvGrpSpPr>
          <p:grpSpPr>
            <a:xfrm>
              <a:off x="9396536" y="928488"/>
              <a:ext cx="3474102" cy="1114350"/>
              <a:chOff x="4056580" y="576067"/>
              <a:chExt cx="3474102" cy="1114350"/>
            </a:xfrm>
          </p:grpSpPr>
          <p:sp>
            <p:nvSpPr>
              <p:cNvPr id="12" name="Rectángulo 11"/>
              <p:cNvSpPr/>
              <p:nvPr/>
            </p:nvSpPr>
            <p:spPr>
              <a:xfrm>
                <a:off x="4056580" y="576067"/>
                <a:ext cx="3474102" cy="968576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Rectángulo 12"/>
              <p:cNvSpPr/>
              <p:nvPr/>
            </p:nvSpPr>
            <p:spPr>
              <a:xfrm>
                <a:off x="4056580" y="721841"/>
                <a:ext cx="3474102" cy="96857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marL="114300" lvl="1" indent="-114300" algn="just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s-EC" sz="1600" kern="1200" dirty="0" smtClean="0"/>
                  <a:t>Reflexión sobre las ciencias </a:t>
                </a:r>
                <a:r>
                  <a:rPr lang="es-EC" sz="1600" dirty="0" smtClean="0"/>
                  <a:t>== </a:t>
                </a:r>
                <a:r>
                  <a:rPr lang="es-EC" sz="1600" kern="1200" dirty="0" smtClean="0"/>
                  <a:t>teoría general del conocimiento</a:t>
                </a:r>
                <a:endParaRPr lang="es-EC" sz="1600" kern="1200" dirty="0"/>
              </a:p>
            </p:txBody>
          </p:sp>
        </p:grpSp>
        <p:grpSp>
          <p:nvGrpSpPr>
            <p:cNvPr id="9" name="Grupo 8"/>
            <p:cNvGrpSpPr/>
            <p:nvPr/>
          </p:nvGrpSpPr>
          <p:grpSpPr>
            <a:xfrm>
              <a:off x="7633500" y="1226452"/>
              <a:ext cx="1345063" cy="672370"/>
              <a:chOff x="2293544" y="874031"/>
              <a:chExt cx="1345063" cy="672370"/>
            </a:xfrm>
          </p:grpSpPr>
          <p:sp>
            <p:nvSpPr>
              <p:cNvPr id="10" name="Rectángulo 9"/>
              <p:cNvSpPr/>
              <p:nvPr/>
            </p:nvSpPr>
            <p:spPr>
              <a:xfrm>
                <a:off x="2293544" y="874031"/>
                <a:ext cx="1345063" cy="67237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Rectángulo 10"/>
              <p:cNvSpPr/>
              <p:nvPr/>
            </p:nvSpPr>
            <p:spPr>
              <a:xfrm>
                <a:off x="2293544" y="874031"/>
                <a:ext cx="1345063" cy="67237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C" b="1" kern="1200" dirty="0" smtClean="0"/>
                  <a:t>Metacientífica</a:t>
                </a:r>
                <a:endParaRPr lang="es-EC" b="1" kern="1200" dirty="0"/>
              </a:p>
            </p:txBody>
          </p:sp>
        </p:grpSp>
      </p:grpSp>
      <p:grpSp>
        <p:nvGrpSpPr>
          <p:cNvPr id="27" name="Grupo 26"/>
          <p:cNvGrpSpPr/>
          <p:nvPr/>
        </p:nvGrpSpPr>
        <p:grpSpPr>
          <a:xfrm>
            <a:off x="1709855" y="3213638"/>
            <a:ext cx="6606561" cy="968576"/>
            <a:chOff x="7465913" y="2564904"/>
            <a:chExt cx="5744977" cy="968576"/>
          </a:xfrm>
        </p:grpSpPr>
        <p:grpSp>
          <p:nvGrpSpPr>
            <p:cNvPr id="14" name="Grupo 13"/>
            <p:cNvGrpSpPr/>
            <p:nvPr/>
          </p:nvGrpSpPr>
          <p:grpSpPr>
            <a:xfrm>
              <a:off x="9144000" y="2564904"/>
              <a:ext cx="4066890" cy="968576"/>
              <a:chOff x="3302054" y="2160236"/>
              <a:chExt cx="4066890" cy="968576"/>
            </a:xfrm>
          </p:grpSpPr>
          <p:sp>
            <p:nvSpPr>
              <p:cNvPr id="18" name="Rectángulo 17"/>
              <p:cNvSpPr/>
              <p:nvPr/>
            </p:nvSpPr>
            <p:spPr>
              <a:xfrm>
                <a:off x="3302054" y="2160236"/>
                <a:ext cx="4066890" cy="968576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9" name="Rectángulo 18"/>
              <p:cNvSpPr/>
              <p:nvPr/>
            </p:nvSpPr>
            <p:spPr>
              <a:xfrm>
                <a:off x="3302054" y="2160236"/>
                <a:ext cx="4066890" cy="96857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marL="114300" lvl="1" indent="-114300" algn="just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s-EC" sz="1600" kern="1200" dirty="0" smtClean="0"/>
                  <a:t>Críticas restrictivas a las ciencias == conocimiento distinto al científico</a:t>
                </a:r>
                <a:endParaRPr lang="es-EC" sz="1600" kern="1200" dirty="0"/>
              </a:p>
            </p:txBody>
          </p:sp>
        </p:grpSp>
        <p:grpSp>
          <p:nvGrpSpPr>
            <p:cNvPr id="15" name="Grupo 14"/>
            <p:cNvGrpSpPr/>
            <p:nvPr/>
          </p:nvGrpSpPr>
          <p:grpSpPr>
            <a:xfrm>
              <a:off x="7465913" y="2677754"/>
              <a:ext cx="1345063" cy="672370"/>
              <a:chOff x="1623967" y="2273086"/>
              <a:chExt cx="1345063" cy="672370"/>
            </a:xfrm>
          </p:grpSpPr>
          <p:sp>
            <p:nvSpPr>
              <p:cNvPr id="16" name="Rectángulo 15"/>
              <p:cNvSpPr/>
              <p:nvPr/>
            </p:nvSpPr>
            <p:spPr>
              <a:xfrm>
                <a:off x="1623967" y="2273086"/>
                <a:ext cx="1345063" cy="67237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Rectángulo 16"/>
              <p:cNvSpPr/>
              <p:nvPr/>
            </p:nvSpPr>
            <p:spPr>
              <a:xfrm>
                <a:off x="1623967" y="2273086"/>
                <a:ext cx="1345063" cy="67237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C" b="1" kern="1200" dirty="0" smtClean="0"/>
                  <a:t>Paracientífica</a:t>
                </a:r>
                <a:endParaRPr lang="es-EC" b="1" kern="1200" dirty="0"/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2195736" y="4592736"/>
            <a:ext cx="6624738" cy="968576"/>
            <a:chOff x="7496537" y="5085184"/>
            <a:chExt cx="5514223" cy="968576"/>
          </a:xfrm>
        </p:grpSpPr>
        <p:grpSp>
          <p:nvGrpSpPr>
            <p:cNvPr id="20" name="Grupo 19"/>
            <p:cNvGrpSpPr/>
            <p:nvPr/>
          </p:nvGrpSpPr>
          <p:grpSpPr>
            <a:xfrm>
              <a:off x="9216725" y="5085184"/>
              <a:ext cx="3794035" cy="968576"/>
              <a:chOff x="3865992" y="3495917"/>
              <a:chExt cx="3794035" cy="968576"/>
            </a:xfrm>
          </p:grpSpPr>
          <p:sp>
            <p:nvSpPr>
              <p:cNvPr id="24" name="Rectángulo 23"/>
              <p:cNvSpPr/>
              <p:nvPr/>
            </p:nvSpPr>
            <p:spPr>
              <a:xfrm>
                <a:off x="4045803" y="3495917"/>
                <a:ext cx="3614224" cy="968576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5" name="Rectángulo 24"/>
              <p:cNvSpPr/>
              <p:nvPr/>
            </p:nvSpPr>
            <p:spPr>
              <a:xfrm>
                <a:off x="3865992" y="3495917"/>
                <a:ext cx="3614224" cy="96857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marL="114300" lvl="1" indent="-114300" algn="just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s-EC" sz="1600" kern="1200" dirty="0" smtClean="0"/>
                  <a:t>Explica el conocimiento científico</a:t>
                </a:r>
                <a:endParaRPr lang="es-EC" sz="1600" kern="1200" dirty="0"/>
              </a:p>
            </p:txBody>
          </p:sp>
        </p:grpSp>
        <p:grpSp>
          <p:nvGrpSpPr>
            <p:cNvPr id="21" name="Grupo 20"/>
            <p:cNvGrpSpPr/>
            <p:nvPr/>
          </p:nvGrpSpPr>
          <p:grpSpPr>
            <a:xfrm>
              <a:off x="7496537" y="5263419"/>
              <a:ext cx="1495985" cy="672370"/>
              <a:chOff x="2145804" y="3674152"/>
              <a:chExt cx="1495985" cy="672370"/>
            </a:xfrm>
          </p:grpSpPr>
          <p:sp>
            <p:nvSpPr>
              <p:cNvPr id="22" name="Rectángulo 21"/>
              <p:cNvSpPr/>
              <p:nvPr/>
            </p:nvSpPr>
            <p:spPr>
              <a:xfrm>
                <a:off x="2296726" y="3674152"/>
                <a:ext cx="1345063" cy="67237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3" name="Rectángulo 22"/>
              <p:cNvSpPr/>
              <p:nvPr/>
            </p:nvSpPr>
            <p:spPr>
              <a:xfrm>
                <a:off x="2145804" y="3674152"/>
                <a:ext cx="1345063" cy="67237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C" b="1" kern="1200" dirty="0" smtClean="0"/>
                  <a:t>Científica</a:t>
                </a:r>
                <a:endParaRPr lang="es-EC" b="1" kern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2918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3600" dirty="0" smtClean="0">
                <a:solidFill>
                  <a:schemeClr val="tx1"/>
                </a:solidFill>
              </a:rPr>
              <a:t>Metodología</a:t>
            </a:r>
            <a:endParaRPr lang="es-EC" sz="3600" dirty="0">
              <a:solidFill>
                <a:schemeClr val="tx1"/>
              </a:solidFill>
            </a:endParaRPr>
          </a:p>
        </p:txBody>
      </p:sp>
      <p:sp>
        <p:nvSpPr>
          <p:cNvPr id="4" name="Forma libre 3"/>
          <p:cNvSpPr/>
          <p:nvPr/>
        </p:nvSpPr>
        <p:spPr>
          <a:xfrm>
            <a:off x="3987760" y="1771612"/>
            <a:ext cx="3134478" cy="3134558"/>
          </a:xfrm>
          <a:custGeom>
            <a:avLst/>
            <a:gdLst>
              <a:gd name="connsiteX0" fmla="*/ 0 w 3134478"/>
              <a:gd name="connsiteY0" fmla="*/ 1567279 h 3134558"/>
              <a:gd name="connsiteX1" fmla="*/ 1567239 w 3134478"/>
              <a:gd name="connsiteY1" fmla="*/ 0 h 3134558"/>
              <a:gd name="connsiteX2" fmla="*/ 3134478 w 3134478"/>
              <a:gd name="connsiteY2" fmla="*/ 1567279 h 3134558"/>
              <a:gd name="connsiteX3" fmla="*/ 1567239 w 3134478"/>
              <a:gd name="connsiteY3" fmla="*/ 3134558 h 3134558"/>
              <a:gd name="connsiteX4" fmla="*/ 0 w 3134478"/>
              <a:gd name="connsiteY4" fmla="*/ 1567279 h 3134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4478" h="3134558">
                <a:moveTo>
                  <a:pt x="0" y="1567279"/>
                </a:moveTo>
                <a:cubicBezTo>
                  <a:pt x="0" y="701695"/>
                  <a:pt x="701677" y="0"/>
                  <a:pt x="1567239" y="0"/>
                </a:cubicBezTo>
                <a:cubicBezTo>
                  <a:pt x="2432801" y="0"/>
                  <a:pt x="3134478" y="701695"/>
                  <a:pt x="3134478" y="1567279"/>
                </a:cubicBezTo>
                <a:cubicBezTo>
                  <a:pt x="3134478" y="2432863"/>
                  <a:pt x="2432801" y="3134558"/>
                  <a:pt x="1567239" y="3134558"/>
                </a:cubicBezTo>
                <a:cubicBezTo>
                  <a:pt x="701677" y="3134558"/>
                  <a:pt x="0" y="2432863"/>
                  <a:pt x="0" y="156727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9994" tIns="520005" rIns="519994" bIns="520005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b="1" kern="1200" dirty="0" smtClean="0">
                <a:solidFill>
                  <a:schemeClr val="tx1"/>
                </a:solidFill>
              </a:rPr>
              <a:t>Objeto de estudio</a:t>
            </a:r>
            <a:endParaRPr lang="es-EC" b="1" kern="1200" dirty="0">
              <a:solidFill>
                <a:schemeClr val="tx1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5775888" y="1628800"/>
            <a:ext cx="348580" cy="348609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Elipse 5"/>
          <p:cNvSpPr/>
          <p:nvPr/>
        </p:nvSpPr>
        <p:spPr>
          <a:xfrm>
            <a:off x="4950809" y="4673276"/>
            <a:ext cx="252640" cy="252668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shade val="80000"/>
              <a:hueOff val="812"/>
              <a:satOff val="2360"/>
              <a:lumOff val="1469"/>
              <a:alphaOff val="0"/>
            </a:schemeClr>
          </a:fillRef>
          <a:effectRef idx="2">
            <a:schemeClr val="accent5">
              <a:shade val="80000"/>
              <a:hueOff val="812"/>
              <a:satOff val="2360"/>
              <a:lumOff val="1469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Elipse 6"/>
          <p:cNvSpPr/>
          <p:nvPr/>
        </p:nvSpPr>
        <p:spPr>
          <a:xfrm>
            <a:off x="7323712" y="3043745"/>
            <a:ext cx="252640" cy="252668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shade val="80000"/>
              <a:hueOff val="1623"/>
              <a:satOff val="4719"/>
              <a:lumOff val="2938"/>
              <a:alphaOff val="0"/>
            </a:schemeClr>
          </a:fillRef>
          <a:effectRef idx="2">
            <a:schemeClr val="accent5">
              <a:shade val="80000"/>
              <a:hueOff val="1623"/>
              <a:satOff val="4719"/>
              <a:lumOff val="2938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Elipse 7"/>
          <p:cNvSpPr/>
          <p:nvPr/>
        </p:nvSpPr>
        <p:spPr>
          <a:xfrm>
            <a:off x="6115788" y="4942057"/>
            <a:ext cx="348580" cy="348609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shade val="80000"/>
              <a:hueOff val="2435"/>
              <a:satOff val="7079"/>
              <a:lumOff val="4407"/>
              <a:alphaOff val="0"/>
            </a:schemeClr>
          </a:fillRef>
          <a:effectRef idx="2">
            <a:schemeClr val="accent5">
              <a:shade val="80000"/>
              <a:hueOff val="2435"/>
              <a:satOff val="7079"/>
              <a:lumOff val="4407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Elipse 8"/>
          <p:cNvSpPr/>
          <p:nvPr/>
        </p:nvSpPr>
        <p:spPr>
          <a:xfrm>
            <a:off x="5022078" y="2124250"/>
            <a:ext cx="252640" cy="252668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shade val="80000"/>
              <a:hueOff val="3246"/>
              <a:satOff val="9438"/>
              <a:lumOff val="5876"/>
              <a:alphaOff val="0"/>
            </a:schemeClr>
          </a:fillRef>
          <a:effectRef idx="2">
            <a:schemeClr val="accent5">
              <a:shade val="80000"/>
              <a:hueOff val="3246"/>
              <a:satOff val="9438"/>
              <a:lumOff val="5876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Elipse 10"/>
          <p:cNvSpPr/>
          <p:nvPr/>
        </p:nvSpPr>
        <p:spPr>
          <a:xfrm>
            <a:off x="4226695" y="3569589"/>
            <a:ext cx="252640" cy="252668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shade val="80000"/>
              <a:hueOff val="4058"/>
              <a:satOff val="11798"/>
              <a:lumOff val="7346"/>
              <a:alphaOff val="0"/>
            </a:schemeClr>
          </a:fillRef>
          <a:effectRef idx="2">
            <a:schemeClr val="accent5">
              <a:shade val="80000"/>
              <a:hueOff val="4058"/>
              <a:satOff val="11798"/>
              <a:lumOff val="7346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Forma libre 11"/>
          <p:cNvSpPr/>
          <p:nvPr/>
        </p:nvSpPr>
        <p:spPr>
          <a:xfrm>
            <a:off x="2379175" y="1977409"/>
            <a:ext cx="1902799" cy="1633925"/>
          </a:xfrm>
          <a:custGeom>
            <a:avLst/>
            <a:gdLst>
              <a:gd name="connsiteX0" fmla="*/ 0 w 1274167"/>
              <a:gd name="connsiteY0" fmla="*/ 636982 h 1273963"/>
              <a:gd name="connsiteX1" fmla="*/ 637084 w 1274167"/>
              <a:gd name="connsiteY1" fmla="*/ 0 h 1273963"/>
              <a:gd name="connsiteX2" fmla="*/ 1274168 w 1274167"/>
              <a:gd name="connsiteY2" fmla="*/ 636982 h 1273963"/>
              <a:gd name="connsiteX3" fmla="*/ 637084 w 1274167"/>
              <a:gd name="connsiteY3" fmla="*/ 1273964 h 1273963"/>
              <a:gd name="connsiteX4" fmla="*/ 0 w 1274167"/>
              <a:gd name="connsiteY4" fmla="*/ 636982 h 127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4167" h="1273963">
                <a:moveTo>
                  <a:pt x="0" y="636982"/>
                </a:moveTo>
                <a:cubicBezTo>
                  <a:pt x="0" y="285187"/>
                  <a:pt x="285232" y="0"/>
                  <a:pt x="637084" y="0"/>
                </a:cubicBezTo>
                <a:cubicBezTo>
                  <a:pt x="988936" y="0"/>
                  <a:pt x="1274168" y="285187"/>
                  <a:pt x="1274168" y="636982"/>
                </a:cubicBezTo>
                <a:cubicBezTo>
                  <a:pt x="1274168" y="988777"/>
                  <a:pt x="988936" y="1273964"/>
                  <a:pt x="637084" y="1273964"/>
                </a:cubicBezTo>
                <a:cubicBezTo>
                  <a:pt x="285232" y="1273964"/>
                  <a:pt x="0" y="988777"/>
                  <a:pt x="0" y="636982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shade val="80000"/>
              <a:hueOff val="4869"/>
              <a:satOff val="14158"/>
              <a:lumOff val="8815"/>
              <a:alphaOff val="0"/>
            </a:schemeClr>
          </a:fillRef>
          <a:effectRef idx="2">
            <a:schemeClr val="accent5">
              <a:shade val="80000"/>
              <a:hueOff val="4869"/>
              <a:satOff val="14158"/>
              <a:lumOff val="881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7557" tIns="247528" rIns="247557" bIns="24752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600" kern="1200" dirty="0" smtClean="0">
                <a:solidFill>
                  <a:schemeClr val="tx1"/>
                </a:solidFill>
              </a:rPr>
              <a:t>Administración, Mercadotecnia y Contabilidad</a:t>
            </a:r>
            <a:endParaRPr lang="es-EC" sz="1600" kern="1200" dirty="0">
              <a:solidFill>
                <a:schemeClr val="tx1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5423197" y="2135236"/>
            <a:ext cx="348580" cy="348609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shade val="80000"/>
              <a:hueOff val="5681"/>
              <a:satOff val="16517"/>
              <a:lumOff val="10284"/>
              <a:alphaOff val="0"/>
            </a:schemeClr>
          </a:fillRef>
          <a:effectRef idx="2">
            <a:schemeClr val="accent5">
              <a:shade val="80000"/>
              <a:hueOff val="5681"/>
              <a:satOff val="16517"/>
              <a:lumOff val="10284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Elipse 19"/>
          <p:cNvSpPr/>
          <p:nvPr/>
        </p:nvSpPr>
        <p:spPr>
          <a:xfrm>
            <a:off x="3127503" y="3984845"/>
            <a:ext cx="630459" cy="630207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shade val="80000"/>
              <a:hueOff val="6492"/>
              <a:satOff val="18877"/>
              <a:lumOff val="11753"/>
              <a:alphaOff val="0"/>
            </a:schemeClr>
          </a:fillRef>
          <a:effectRef idx="2">
            <a:schemeClr val="accent5">
              <a:shade val="80000"/>
              <a:hueOff val="6492"/>
              <a:satOff val="18877"/>
              <a:lumOff val="11753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318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129186"/>
              </p:ext>
            </p:extLst>
          </p:nvPr>
        </p:nvGraphicFramePr>
        <p:xfrm>
          <a:off x="-324544" y="620688"/>
          <a:ext cx="828116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899592" y="3140968"/>
            <a:ext cx="1665242" cy="1071046"/>
            <a:chOff x="648318" y="2448281"/>
            <a:chExt cx="1665242" cy="1071046"/>
          </a:xfrm>
          <a:scene3d>
            <a:camera prst="orthographicFront"/>
            <a:lightRig rig="flat" dir="t"/>
          </a:scene3d>
        </p:grpSpPr>
        <p:sp>
          <p:nvSpPr>
            <p:cNvPr id="9" name="Rectángulo redondeado 8"/>
            <p:cNvSpPr/>
            <p:nvPr/>
          </p:nvSpPr>
          <p:spPr>
            <a:xfrm>
              <a:off x="648318" y="2448281"/>
              <a:ext cx="1665242" cy="1071046"/>
            </a:xfrm>
            <a:prstGeom prst="roundRect">
              <a:avLst/>
            </a:prstGeom>
            <a:solidFill>
              <a:srgbClr val="CCFF99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ángulo 9"/>
            <p:cNvSpPr/>
            <p:nvPr/>
          </p:nvSpPr>
          <p:spPr>
            <a:xfrm>
              <a:off x="671820" y="2500565"/>
              <a:ext cx="1560674" cy="9664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b="1" kern="1200" dirty="0" smtClean="0"/>
                <a:t>Cualitativo Interpretativo</a:t>
              </a:r>
              <a:endParaRPr lang="es-EC" b="1" kern="1200" dirty="0"/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5148064" y="3150042"/>
            <a:ext cx="1944216" cy="1071046"/>
            <a:chOff x="5400850" y="2457355"/>
            <a:chExt cx="1665242" cy="1071046"/>
          </a:xfrm>
          <a:solidFill>
            <a:srgbClr val="CCFF99"/>
          </a:solidFill>
          <a:scene3d>
            <a:camera prst="orthographicFront"/>
            <a:lightRig rig="flat" dir="t"/>
          </a:scene3d>
        </p:grpSpPr>
        <p:sp>
          <p:nvSpPr>
            <p:cNvPr id="7" name="Rectángulo redondeado 6"/>
            <p:cNvSpPr/>
            <p:nvPr/>
          </p:nvSpPr>
          <p:spPr>
            <a:xfrm>
              <a:off x="5400850" y="2457355"/>
              <a:ext cx="1665242" cy="1071046"/>
            </a:xfrm>
            <a:prstGeom prst="round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ángulo 7"/>
            <p:cNvSpPr/>
            <p:nvPr/>
          </p:nvSpPr>
          <p:spPr>
            <a:xfrm>
              <a:off x="5453134" y="2509639"/>
              <a:ext cx="1560674" cy="96647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b="1" kern="1200" dirty="0" smtClean="0"/>
                <a:t>Hermenéutico Dialéctico</a:t>
              </a:r>
              <a:endParaRPr lang="es-EC" b="1" kern="1200" dirty="0"/>
            </a:p>
          </p:txBody>
        </p:sp>
      </p:grpSp>
      <p:sp>
        <p:nvSpPr>
          <p:cNvPr id="12" name="CuadroTexto 11"/>
          <p:cNvSpPr txBox="1"/>
          <p:nvPr/>
        </p:nvSpPr>
        <p:spPr>
          <a:xfrm>
            <a:off x="1115616" y="4481074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1600" dirty="0" smtClean="0"/>
              <a:t>Interpretar hechos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364088" y="4481074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1600" dirty="0" smtClean="0"/>
              <a:t>Analizar, sintetizar </a:t>
            </a:r>
            <a:r>
              <a:rPr lang="es-EC" sz="1600" dirty="0"/>
              <a:t>y </a:t>
            </a:r>
            <a:r>
              <a:rPr lang="es-EC" sz="1600" dirty="0" smtClean="0"/>
              <a:t>comparar documentos.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1600" dirty="0" smtClean="0"/>
              <a:t>Constructos teóricos </a:t>
            </a:r>
            <a:endParaRPr lang="es-EC" sz="1600" dirty="0"/>
          </a:p>
        </p:txBody>
      </p:sp>
    </p:spTree>
    <p:extLst>
      <p:ext uri="{BB962C8B-B14F-4D97-AF65-F5344CB8AC3E}">
        <p14:creationId xmlns:p14="http://schemas.microsoft.com/office/powerpoint/2010/main" val="326241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2" grpId="0"/>
      <p:bldP spid="1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33339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17696</TotalTime>
  <Words>1334</Words>
  <Application>Microsoft Office PowerPoint</Application>
  <PresentationFormat>Presentación en pantalla (4:3)</PresentationFormat>
  <Paragraphs>344</Paragraphs>
  <Slides>37</Slides>
  <Notes>8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3" baseType="lpstr">
      <vt:lpstr>Arial</vt:lpstr>
      <vt:lpstr>Calibri</vt:lpstr>
      <vt:lpstr>Times New Roman</vt:lpstr>
      <vt:lpstr>Wingdings</vt:lpstr>
      <vt:lpstr>Diseño predeterminado</vt:lpstr>
      <vt:lpstr>CorelDRAW</vt:lpstr>
      <vt:lpstr>Presentación de PowerPoint</vt:lpstr>
      <vt:lpstr>Planteamiento del Problema</vt:lpstr>
      <vt:lpstr>Objetivos de la investigación</vt:lpstr>
      <vt:lpstr>Preguntas directrices </vt:lpstr>
      <vt:lpstr>Marco Teórico</vt:lpstr>
      <vt:lpstr>Definición Epistemología</vt:lpstr>
      <vt:lpstr>Dimensiones de la Epistemología</vt:lpstr>
      <vt:lpstr>Metodología</vt:lpstr>
      <vt:lpstr>Presentación de PowerPoint</vt:lpstr>
      <vt:lpstr>Presentación de PowerPoint</vt:lpstr>
      <vt:lpstr>Resultados de la Revisión Bibliográfica   ESTADOS DEL ARTE  </vt:lpstr>
      <vt:lpstr>ADMINISTRACIÓN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Factores en la Administración </vt:lpstr>
      <vt:lpstr>MERCADOTECNIA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Factores en la Mercadotecnia</vt:lpstr>
      <vt:lpstr>CONTABILIDAD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Factores en la Contabilidad</vt:lpstr>
      <vt:lpstr>Conclusiones</vt:lpstr>
      <vt:lpstr>Recomendaciones </vt:lpstr>
      <vt:lpstr>Presentación de PowerPoint</vt:lpstr>
    </vt:vector>
  </TitlesOfParts>
  <Company>espe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CARACTERIZACIÓN MACROPROCESO GESTIÓN FINANCIERA</dc:title>
  <dc:subject>MANUAL DE PROCESOS</dc:subject>
  <dc:creator>ESPE</dc:creator>
  <dc:description>VERSIÓN 1.0 - MAYO 23 2009</dc:description>
  <cp:lastModifiedBy>Káterin Rengifo</cp:lastModifiedBy>
  <cp:revision>731</cp:revision>
  <dcterms:created xsi:type="dcterms:W3CDTF">2008-08-08T13:28:34Z</dcterms:created>
  <dcterms:modified xsi:type="dcterms:W3CDTF">2019-02-14T05:34:54Z</dcterms:modified>
</cp:coreProperties>
</file>