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58" r:id="rId4"/>
    <p:sldId id="263" r:id="rId5"/>
    <p:sldId id="261" r:id="rId6"/>
    <p:sldId id="264" r:id="rId7"/>
    <p:sldId id="265" r:id="rId8"/>
    <p:sldId id="266" r:id="rId9"/>
    <p:sldId id="267" r:id="rId10"/>
    <p:sldId id="268" r:id="rId11"/>
    <p:sldId id="269" r:id="rId12"/>
    <p:sldId id="270" r:id="rId13"/>
    <p:sldId id="271" r:id="rId14"/>
    <p:sldId id="272" r:id="rId15"/>
    <p:sldId id="279" r:id="rId16"/>
    <p:sldId id="277" r:id="rId17"/>
    <p:sldId id="280" r:id="rId18"/>
    <p:sldId id="278" r:id="rId19"/>
    <p:sldId id="283" r:id="rId20"/>
    <p:sldId id="282" r:id="rId21"/>
    <p:sldId id="284" r:id="rId22"/>
    <p:sldId id="285" r:id="rId23"/>
    <p:sldId id="286" r:id="rId24"/>
    <p:sldId id="287" r:id="rId25"/>
    <p:sldId id="288" r:id="rId26"/>
    <p:sldId id="292" r:id="rId27"/>
    <p:sldId id="289" r:id="rId28"/>
    <p:sldId id="290" r:id="rId29"/>
    <p:sldId id="293" r:id="rId30"/>
    <p:sldId id="291" r:id="rId31"/>
    <p:sldId id="294" r:id="rId32"/>
    <p:sldId id="295" r:id="rId33"/>
    <p:sldId id="296" r:id="rId34"/>
    <p:sldId id="297" r:id="rId35"/>
    <p:sldId id="298" r:id="rId3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30DE0-2368-45BB-A008-22AAD18C64C2}" type="doc">
      <dgm:prSet loTypeId="urn:microsoft.com/office/officeart/2005/8/layout/lProcess2" loCatId="relationship" qsTypeId="urn:microsoft.com/office/officeart/2005/8/quickstyle/simple1" qsCatId="simple" csTypeId="urn:microsoft.com/office/officeart/2005/8/colors/accent6_3" csCatId="accent6" phldr="1"/>
      <dgm:spPr/>
      <dgm:t>
        <a:bodyPr/>
        <a:lstStyle/>
        <a:p>
          <a:endParaRPr lang="es-EC"/>
        </a:p>
      </dgm:t>
    </dgm:pt>
    <dgm:pt modelId="{005ECDF6-D01A-4130-9CA0-60D197B11A7A}" type="pres">
      <dgm:prSet presAssocID="{51C30DE0-2368-45BB-A008-22AAD18C64C2}" presName="theList" presStyleCnt="0">
        <dgm:presLayoutVars>
          <dgm:dir/>
          <dgm:animLvl val="lvl"/>
          <dgm:resizeHandles val="exact"/>
        </dgm:presLayoutVars>
      </dgm:prSet>
      <dgm:spPr/>
    </dgm:pt>
  </dgm:ptLst>
  <dgm:cxnLst>
    <dgm:cxn modelId="{A2796FA7-64AF-4733-A0CE-81CE020C03AC}" type="presOf" srcId="{51C30DE0-2368-45BB-A008-22AAD18C64C2}" destId="{005ECDF6-D01A-4130-9CA0-60D197B11A7A}" srcOrd="0" destOrd="0" presId="urn:microsoft.com/office/officeart/2005/8/layout/l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30DE0-2368-45BB-A008-22AAD18C64C2}" type="doc">
      <dgm:prSet loTypeId="urn:microsoft.com/office/officeart/2005/8/layout/lProcess2" loCatId="relationship" qsTypeId="urn:microsoft.com/office/officeart/2005/8/quickstyle/simple1" qsCatId="simple" csTypeId="urn:microsoft.com/office/officeart/2005/8/colors/accent6_3" csCatId="accent6" phldr="1"/>
      <dgm:spPr/>
      <dgm:t>
        <a:bodyPr/>
        <a:lstStyle/>
        <a:p>
          <a:endParaRPr lang="es-EC"/>
        </a:p>
      </dgm:t>
    </dgm:pt>
    <dgm:pt modelId="{1693CBEA-4320-43A6-8558-945660B5865C}">
      <dgm:prSet phldrT="[Texto]"/>
      <dgm:spPr/>
      <dgm:t>
        <a:bodyPr/>
        <a:lstStyle/>
        <a:p>
          <a:r>
            <a:rPr lang="es-EC">
              <a:latin typeface="Century Gothic" panose="020B0502020202020204" pitchFamily="34" charset="0"/>
            </a:rPr>
            <a:t>ROMERO ARIZA</a:t>
          </a:r>
        </a:p>
        <a:p>
          <a:r>
            <a:rPr lang="es-EC">
              <a:solidFill>
                <a:schemeClr val="tx1"/>
              </a:solidFill>
              <a:latin typeface="Century Gothic" panose="020B0502020202020204" pitchFamily="34" charset="0"/>
            </a:rPr>
            <a:t>Aprendizaje experiencial</a:t>
          </a:r>
        </a:p>
        <a:p>
          <a:r>
            <a:rPr lang="es-EC">
              <a:solidFill>
                <a:schemeClr val="tx1"/>
              </a:solidFill>
              <a:latin typeface="Century Gothic" panose="020B0502020202020204" pitchFamily="34" charset="0"/>
            </a:rPr>
            <a:t>En un entorno rápidamente cambiante es lógico que evolucionen las necesidades formativas y el perfil profesional exigido. </a:t>
          </a:r>
        </a:p>
        <a:p>
          <a:r>
            <a:rPr lang="es-EC">
              <a:solidFill>
                <a:schemeClr val="tx1"/>
              </a:solidFill>
              <a:latin typeface="Century Gothic" panose="020B0502020202020204" pitchFamily="34" charset="0"/>
            </a:rPr>
            <a:t>Habilidad de aprender de forma autónoma</a:t>
          </a:r>
          <a:endParaRPr lang="es-EC" dirty="0">
            <a:solidFill>
              <a:schemeClr val="tx1"/>
            </a:solidFill>
            <a:latin typeface="Century Gothic" panose="020B0502020202020204" pitchFamily="34" charset="0"/>
          </a:endParaRPr>
        </a:p>
      </dgm:t>
    </dgm:pt>
    <dgm:pt modelId="{A586E355-DCBE-4262-82B3-A637E133AF4D}" type="parTrans" cxnId="{EFF3710E-33B6-4D48-90C6-9DA266811327}">
      <dgm:prSet/>
      <dgm:spPr/>
      <dgm:t>
        <a:bodyPr/>
        <a:lstStyle/>
        <a:p>
          <a:endParaRPr lang="es-EC">
            <a:solidFill>
              <a:schemeClr val="tx1"/>
            </a:solidFill>
            <a:latin typeface="Century Gothic" panose="020B0502020202020204" pitchFamily="34" charset="0"/>
          </a:endParaRPr>
        </a:p>
      </dgm:t>
    </dgm:pt>
    <dgm:pt modelId="{E999F03A-E4F0-4570-9BDA-6B7DB2758BE0}" type="sibTrans" cxnId="{EFF3710E-33B6-4D48-90C6-9DA266811327}">
      <dgm:prSet/>
      <dgm:spPr/>
      <dgm:t>
        <a:bodyPr/>
        <a:lstStyle/>
        <a:p>
          <a:endParaRPr lang="es-EC">
            <a:solidFill>
              <a:schemeClr val="tx1"/>
            </a:solidFill>
            <a:latin typeface="Century Gothic" panose="020B0502020202020204" pitchFamily="34" charset="0"/>
          </a:endParaRPr>
        </a:p>
      </dgm:t>
    </dgm:pt>
    <dgm:pt modelId="{FAAE4200-AAAF-4469-B546-C452B9BE76AD}">
      <dgm:prSet phldrT="[Texto]" custT="1"/>
      <dgm:spPr/>
      <dgm:t>
        <a:bodyPr/>
        <a:lstStyle/>
        <a:p>
          <a:r>
            <a:rPr lang="es-EC" sz="3600">
              <a:solidFill>
                <a:schemeClr val="tx1"/>
              </a:solidFill>
              <a:latin typeface="Century Gothic" panose="020B0502020202020204" pitchFamily="34" charset="0"/>
            </a:rPr>
            <a:t>Teoría del Aprendizaje</a:t>
          </a:r>
          <a:endParaRPr lang="es-EC" sz="3600" dirty="0">
            <a:solidFill>
              <a:schemeClr val="tx1"/>
            </a:solidFill>
            <a:latin typeface="Century Gothic" panose="020B0502020202020204" pitchFamily="34" charset="0"/>
          </a:endParaRPr>
        </a:p>
      </dgm:t>
    </dgm:pt>
    <dgm:pt modelId="{8CF9C9B1-FE5F-411A-86C8-3BD0BE73042A}" type="sibTrans" cxnId="{4BAAAD4B-20E9-4E60-A269-05FAD862DA7E}">
      <dgm:prSet/>
      <dgm:spPr/>
      <dgm:t>
        <a:bodyPr/>
        <a:lstStyle/>
        <a:p>
          <a:endParaRPr lang="es-EC">
            <a:solidFill>
              <a:schemeClr val="tx1"/>
            </a:solidFill>
            <a:latin typeface="Century Gothic" panose="020B0502020202020204" pitchFamily="34" charset="0"/>
          </a:endParaRPr>
        </a:p>
      </dgm:t>
    </dgm:pt>
    <dgm:pt modelId="{8D92695B-01B6-4916-886B-035CC13A84B9}" type="parTrans" cxnId="{4BAAAD4B-20E9-4E60-A269-05FAD862DA7E}">
      <dgm:prSet/>
      <dgm:spPr/>
      <dgm:t>
        <a:bodyPr/>
        <a:lstStyle/>
        <a:p>
          <a:endParaRPr lang="es-EC">
            <a:solidFill>
              <a:schemeClr val="tx1"/>
            </a:solidFill>
            <a:latin typeface="Century Gothic" panose="020B0502020202020204" pitchFamily="34" charset="0"/>
          </a:endParaRPr>
        </a:p>
      </dgm:t>
    </dgm:pt>
    <dgm:pt modelId="{B5AE66AB-3718-4FF3-83DA-E0652A4405B9}">
      <dgm:prSet phldrT="[Texto]" custT="1"/>
      <dgm:spPr/>
      <dgm:t>
        <a:bodyPr/>
        <a:lstStyle/>
        <a:p>
          <a:r>
            <a:rPr lang="es-EC" sz="3600">
              <a:solidFill>
                <a:schemeClr val="tx1"/>
              </a:solidFill>
              <a:latin typeface="Century Gothic" panose="020B0502020202020204" pitchFamily="34" charset="0"/>
            </a:rPr>
            <a:t>Capital Humano</a:t>
          </a:r>
          <a:endParaRPr lang="es-EC" sz="3600" dirty="0">
            <a:solidFill>
              <a:schemeClr val="tx1"/>
            </a:solidFill>
            <a:latin typeface="Century Gothic" panose="020B0502020202020204" pitchFamily="34" charset="0"/>
          </a:endParaRPr>
        </a:p>
      </dgm:t>
    </dgm:pt>
    <dgm:pt modelId="{9A19282C-961F-4E68-AD00-2621F868634C}" type="parTrans" cxnId="{87782BDA-A8AC-462F-B9F1-C7B0586C29C4}">
      <dgm:prSet/>
      <dgm:spPr/>
      <dgm:t>
        <a:bodyPr/>
        <a:lstStyle/>
        <a:p>
          <a:endParaRPr lang="es-EC"/>
        </a:p>
      </dgm:t>
    </dgm:pt>
    <dgm:pt modelId="{84B29D1D-BBAE-48D4-AB4C-9828E5F65B02}" type="sibTrans" cxnId="{87782BDA-A8AC-462F-B9F1-C7B0586C29C4}">
      <dgm:prSet/>
      <dgm:spPr/>
      <dgm:t>
        <a:bodyPr/>
        <a:lstStyle/>
        <a:p>
          <a:endParaRPr lang="es-EC"/>
        </a:p>
      </dgm:t>
    </dgm:pt>
    <dgm:pt modelId="{41FDD73B-905C-4F14-A1A4-35973C91F394}">
      <dgm:prSet phldrT="[Texto]" custT="1"/>
      <dgm:spPr/>
      <dgm:t>
        <a:bodyPr/>
        <a:lstStyle/>
        <a:p>
          <a:r>
            <a:rPr lang="es-EC" sz="2400" dirty="0">
              <a:latin typeface="Century Gothic" panose="020B0502020202020204" pitchFamily="34" charset="0"/>
            </a:rPr>
            <a:t>SERRANO </a:t>
          </a:r>
        </a:p>
        <a:p>
          <a:r>
            <a:rPr lang="es-EC" sz="2400" dirty="0">
              <a:solidFill>
                <a:schemeClr val="tx1"/>
              </a:solidFill>
            </a:rPr>
            <a:t>Indicadores de capital humano y productividad</a:t>
          </a:r>
          <a:r>
            <a:rPr lang="es-EC" sz="2400" dirty="0">
              <a:solidFill>
                <a:schemeClr val="tx1"/>
              </a:solidFill>
              <a:latin typeface="Century Gothic" panose="020B0502020202020204" pitchFamily="34" charset="0"/>
            </a:rPr>
            <a:t>.</a:t>
          </a:r>
        </a:p>
      </dgm:t>
    </dgm:pt>
    <dgm:pt modelId="{259FE0D8-276A-48A4-BDDB-58817386FE42}" type="parTrans" cxnId="{4C25C15C-065C-441F-BCFC-40594ED9929F}">
      <dgm:prSet/>
      <dgm:spPr/>
      <dgm:t>
        <a:bodyPr/>
        <a:lstStyle/>
        <a:p>
          <a:endParaRPr lang="es-EC"/>
        </a:p>
      </dgm:t>
    </dgm:pt>
    <dgm:pt modelId="{46EA9FEF-D669-4095-9151-4C8FD1582FA2}" type="sibTrans" cxnId="{4C25C15C-065C-441F-BCFC-40594ED9929F}">
      <dgm:prSet/>
      <dgm:spPr/>
      <dgm:t>
        <a:bodyPr/>
        <a:lstStyle/>
        <a:p>
          <a:endParaRPr lang="es-EC"/>
        </a:p>
      </dgm:t>
    </dgm:pt>
    <dgm:pt modelId="{CD558BBE-E2CA-451F-9FA0-3D403E4A2678}">
      <dgm:prSet phldrT="[Texto]" custT="1"/>
      <dgm:spPr/>
      <dgm:t>
        <a:bodyPr/>
        <a:lstStyle/>
        <a:p>
          <a:r>
            <a:rPr lang="es-EC" sz="3600">
              <a:solidFill>
                <a:schemeClr val="tx1"/>
              </a:solidFill>
              <a:latin typeface="Century Gothic" panose="020B0502020202020204" pitchFamily="34" charset="0"/>
            </a:rPr>
            <a:t>Calidad Educativa</a:t>
          </a:r>
          <a:endParaRPr lang="es-EC" sz="3600" dirty="0">
            <a:solidFill>
              <a:schemeClr val="tx1"/>
            </a:solidFill>
            <a:latin typeface="Century Gothic" panose="020B0502020202020204" pitchFamily="34" charset="0"/>
          </a:endParaRPr>
        </a:p>
      </dgm:t>
    </dgm:pt>
    <dgm:pt modelId="{48E6C15D-EB73-4555-B515-37FE38563B30}" type="parTrans" cxnId="{3306CE76-2591-47C9-AF6C-2AC027531DAA}">
      <dgm:prSet/>
      <dgm:spPr/>
      <dgm:t>
        <a:bodyPr/>
        <a:lstStyle/>
        <a:p>
          <a:endParaRPr lang="es-EC"/>
        </a:p>
      </dgm:t>
    </dgm:pt>
    <dgm:pt modelId="{B7E7A59F-782E-474A-A9BB-E77DBCC41C2B}" type="sibTrans" cxnId="{3306CE76-2591-47C9-AF6C-2AC027531DAA}">
      <dgm:prSet/>
      <dgm:spPr/>
      <dgm:t>
        <a:bodyPr/>
        <a:lstStyle/>
        <a:p>
          <a:endParaRPr lang="es-EC"/>
        </a:p>
      </dgm:t>
    </dgm:pt>
    <dgm:pt modelId="{164BA9E4-5B77-46CD-9B33-51CA9CC8EBFC}">
      <dgm:prSet phldrT="[Texto]" custT="1"/>
      <dgm:spPr/>
      <dgm:t>
        <a:bodyPr/>
        <a:lstStyle/>
        <a:p>
          <a:r>
            <a:rPr lang="es-EC" sz="2000" dirty="0">
              <a:latin typeface="Century Gothic" panose="020B0502020202020204" pitchFamily="34" charset="0"/>
            </a:rPr>
            <a:t>SEIBOLD </a:t>
          </a:r>
        </a:p>
        <a:p>
          <a:r>
            <a:rPr lang="es-EC" sz="2000" dirty="0">
              <a:solidFill>
                <a:schemeClr val="tx1"/>
              </a:solidFill>
              <a:latin typeface="Century Gothic" panose="020B0502020202020204" pitchFamily="34" charset="0"/>
            </a:rPr>
            <a:t>La calidad integral en educación. reflexiones sobre un nuevo concepto de calidad educativa que integre valores y equidad educativa</a:t>
          </a:r>
        </a:p>
      </dgm:t>
    </dgm:pt>
    <dgm:pt modelId="{5105CAC7-723F-4851-A771-7D89FA846349}" type="parTrans" cxnId="{0C45E7F1-C9F1-47F0-8CB7-99C93ED8F801}">
      <dgm:prSet/>
      <dgm:spPr/>
      <dgm:t>
        <a:bodyPr/>
        <a:lstStyle/>
        <a:p>
          <a:endParaRPr lang="es-EC"/>
        </a:p>
      </dgm:t>
    </dgm:pt>
    <dgm:pt modelId="{4356DD3A-4C99-4994-A46A-64A171C79383}" type="sibTrans" cxnId="{0C45E7F1-C9F1-47F0-8CB7-99C93ED8F801}">
      <dgm:prSet/>
      <dgm:spPr/>
      <dgm:t>
        <a:bodyPr/>
        <a:lstStyle/>
        <a:p>
          <a:endParaRPr lang="es-EC"/>
        </a:p>
      </dgm:t>
    </dgm:pt>
    <dgm:pt modelId="{005ECDF6-D01A-4130-9CA0-60D197B11A7A}" type="pres">
      <dgm:prSet presAssocID="{51C30DE0-2368-45BB-A008-22AAD18C64C2}" presName="theList" presStyleCnt="0">
        <dgm:presLayoutVars>
          <dgm:dir/>
          <dgm:animLvl val="lvl"/>
          <dgm:resizeHandles val="exact"/>
        </dgm:presLayoutVars>
      </dgm:prSet>
      <dgm:spPr/>
    </dgm:pt>
    <dgm:pt modelId="{67DEFBE1-6E00-4850-8D8F-064B19220F22}" type="pres">
      <dgm:prSet presAssocID="{FAAE4200-AAAF-4469-B546-C452B9BE76AD}" presName="compNode" presStyleCnt="0"/>
      <dgm:spPr/>
    </dgm:pt>
    <dgm:pt modelId="{367D0861-C210-4659-A9E9-C1E83C884FC7}" type="pres">
      <dgm:prSet presAssocID="{FAAE4200-AAAF-4469-B546-C452B9BE76AD}" presName="aNode" presStyleLbl="bgShp" presStyleIdx="0" presStyleCnt="3" custLinFactX="-7510" custLinFactNeighborX="-100000" custLinFactNeighborY="-1744"/>
      <dgm:spPr/>
    </dgm:pt>
    <dgm:pt modelId="{D6DD16DE-A6D3-4B1D-A2FB-3B31F55F1B34}" type="pres">
      <dgm:prSet presAssocID="{FAAE4200-AAAF-4469-B546-C452B9BE76AD}" presName="textNode" presStyleLbl="bgShp" presStyleIdx="0" presStyleCnt="3"/>
      <dgm:spPr/>
    </dgm:pt>
    <dgm:pt modelId="{A1E42001-13CD-4426-992F-AAB1835296E8}" type="pres">
      <dgm:prSet presAssocID="{FAAE4200-AAAF-4469-B546-C452B9BE76AD}" presName="compChildNode" presStyleCnt="0"/>
      <dgm:spPr/>
    </dgm:pt>
    <dgm:pt modelId="{3B554C35-62D9-44CA-A752-01CAEA78142B}" type="pres">
      <dgm:prSet presAssocID="{FAAE4200-AAAF-4469-B546-C452B9BE76AD}" presName="theInnerList" presStyleCnt="0"/>
      <dgm:spPr/>
    </dgm:pt>
    <dgm:pt modelId="{0E407E6C-4AC2-4BE6-9F3C-A345E403A462}" type="pres">
      <dgm:prSet presAssocID="{1693CBEA-4320-43A6-8558-945660B5865C}" presName="childNode" presStyleLbl="node1" presStyleIdx="0" presStyleCnt="3" custScaleY="179112">
        <dgm:presLayoutVars>
          <dgm:bulletEnabled val="1"/>
        </dgm:presLayoutVars>
      </dgm:prSet>
      <dgm:spPr/>
    </dgm:pt>
    <dgm:pt modelId="{9775536A-36BB-4E78-8698-9CC4966FC9D8}" type="pres">
      <dgm:prSet presAssocID="{FAAE4200-AAAF-4469-B546-C452B9BE76AD}" presName="aSpace" presStyleCnt="0"/>
      <dgm:spPr/>
    </dgm:pt>
    <dgm:pt modelId="{56EA177B-C5DB-49F2-B3BA-5475C3CA277E}" type="pres">
      <dgm:prSet presAssocID="{B5AE66AB-3718-4FF3-83DA-E0652A4405B9}" presName="compNode" presStyleCnt="0"/>
      <dgm:spPr/>
    </dgm:pt>
    <dgm:pt modelId="{44DA3608-DA38-43B1-8AD4-53012BBA7A09}" type="pres">
      <dgm:prSet presAssocID="{B5AE66AB-3718-4FF3-83DA-E0652A4405B9}" presName="aNode" presStyleLbl="bgShp" presStyleIdx="1" presStyleCnt="3"/>
      <dgm:spPr/>
    </dgm:pt>
    <dgm:pt modelId="{7BD87846-B58F-453C-A467-22F6A719155D}" type="pres">
      <dgm:prSet presAssocID="{B5AE66AB-3718-4FF3-83DA-E0652A4405B9}" presName="textNode" presStyleLbl="bgShp" presStyleIdx="1" presStyleCnt="3"/>
      <dgm:spPr/>
    </dgm:pt>
    <dgm:pt modelId="{3EB40883-4235-4292-951C-750876CF6781}" type="pres">
      <dgm:prSet presAssocID="{B5AE66AB-3718-4FF3-83DA-E0652A4405B9}" presName="compChildNode" presStyleCnt="0"/>
      <dgm:spPr/>
    </dgm:pt>
    <dgm:pt modelId="{9389E650-412A-48B7-BE71-FB5606B76B5E}" type="pres">
      <dgm:prSet presAssocID="{B5AE66AB-3718-4FF3-83DA-E0652A4405B9}" presName="theInnerList" presStyleCnt="0"/>
      <dgm:spPr/>
    </dgm:pt>
    <dgm:pt modelId="{ECF291C2-4CF9-4A3E-BD86-73842A07220C}" type="pres">
      <dgm:prSet presAssocID="{41FDD73B-905C-4F14-A1A4-35973C91F394}" presName="childNode" presStyleLbl="node1" presStyleIdx="1" presStyleCnt="3">
        <dgm:presLayoutVars>
          <dgm:bulletEnabled val="1"/>
        </dgm:presLayoutVars>
      </dgm:prSet>
      <dgm:spPr/>
    </dgm:pt>
    <dgm:pt modelId="{E7B86580-258D-41EB-9FC9-111D74999616}" type="pres">
      <dgm:prSet presAssocID="{B5AE66AB-3718-4FF3-83DA-E0652A4405B9}" presName="aSpace" presStyleCnt="0"/>
      <dgm:spPr/>
    </dgm:pt>
    <dgm:pt modelId="{CEFFA0D9-18D8-4CAA-B399-824256A93F9C}" type="pres">
      <dgm:prSet presAssocID="{CD558BBE-E2CA-451F-9FA0-3D403E4A2678}" presName="compNode" presStyleCnt="0"/>
      <dgm:spPr/>
    </dgm:pt>
    <dgm:pt modelId="{8CD5A15F-633B-47E6-935A-045E54FEB5ED}" type="pres">
      <dgm:prSet presAssocID="{CD558BBE-E2CA-451F-9FA0-3D403E4A2678}" presName="aNode" presStyleLbl="bgShp" presStyleIdx="2" presStyleCnt="3"/>
      <dgm:spPr/>
    </dgm:pt>
    <dgm:pt modelId="{D703F589-3652-4F7F-8996-03193FF1B114}" type="pres">
      <dgm:prSet presAssocID="{CD558BBE-E2CA-451F-9FA0-3D403E4A2678}" presName="textNode" presStyleLbl="bgShp" presStyleIdx="2" presStyleCnt="3"/>
      <dgm:spPr/>
    </dgm:pt>
    <dgm:pt modelId="{F3CFF86D-ED5E-49A5-BCB7-08EF65DDF22B}" type="pres">
      <dgm:prSet presAssocID="{CD558BBE-E2CA-451F-9FA0-3D403E4A2678}" presName="compChildNode" presStyleCnt="0"/>
      <dgm:spPr/>
    </dgm:pt>
    <dgm:pt modelId="{90400E81-1950-426C-877B-C0CEA37EB289}" type="pres">
      <dgm:prSet presAssocID="{CD558BBE-E2CA-451F-9FA0-3D403E4A2678}" presName="theInnerList" presStyleCnt="0"/>
      <dgm:spPr/>
    </dgm:pt>
    <dgm:pt modelId="{9BB87FCA-09FF-463D-BF4A-4F6CFCD41CF6}" type="pres">
      <dgm:prSet presAssocID="{164BA9E4-5B77-46CD-9B33-51CA9CC8EBFC}" presName="childNode" presStyleLbl="node1" presStyleIdx="2" presStyleCnt="3">
        <dgm:presLayoutVars>
          <dgm:bulletEnabled val="1"/>
        </dgm:presLayoutVars>
      </dgm:prSet>
      <dgm:spPr/>
    </dgm:pt>
  </dgm:ptLst>
  <dgm:cxnLst>
    <dgm:cxn modelId="{EFF3710E-33B6-4D48-90C6-9DA266811327}" srcId="{FAAE4200-AAAF-4469-B546-C452B9BE76AD}" destId="{1693CBEA-4320-43A6-8558-945660B5865C}" srcOrd="0" destOrd="0" parTransId="{A586E355-DCBE-4262-82B3-A637E133AF4D}" sibTransId="{E999F03A-E4F0-4570-9BDA-6B7DB2758BE0}"/>
    <dgm:cxn modelId="{6DAFC322-7F86-40CB-9688-0008495F9969}" type="presOf" srcId="{B5AE66AB-3718-4FF3-83DA-E0652A4405B9}" destId="{7BD87846-B58F-453C-A467-22F6A719155D}" srcOrd="1" destOrd="0" presId="urn:microsoft.com/office/officeart/2005/8/layout/lProcess2"/>
    <dgm:cxn modelId="{F2343B39-3767-4F52-B6B6-FC8143FCA27A}" type="presOf" srcId="{CD558BBE-E2CA-451F-9FA0-3D403E4A2678}" destId="{8CD5A15F-633B-47E6-935A-045E54FEB5ED}" srcOrd="0" destOrd="0" presId="urn:microsoft.com/office/officeart/2005/8/layout/lProcess2"/>
    <dgm:cxn modelId="{3C35D53E-641A-4F27-8526-33C5BD1216DE}" type="presOf" srcId="{FAAE4200-AAAF-4469-B546-C452B9BE76AD}" destId="{D6DD16DE-A6D3-4B1D-A2FB-3B31F55F1B34}" srcOrd="1" destOrd="0" presId="urn:microsoft.com/office/officeart/2005/8/layout/lProcess2"/>
    <dgm:cxn modelId="{4C25C15C-065C-441F-BCFC-40594ED9929F}" srcId="{B5AE66AB-3718-4FF3-83DA-E0652A4405B9}" destId="{41FDD73B-905C-4F14-A1A4-35973C91F394}" srcOrd="0" destOrd="0" parTransId="{259FE0D8-276A-48A4-BDDB-58817386FE42}" sibTransId="{46EA9FEF-D669-4095-9151-4C8FD1582FA2}"/>
    <dgm:cxn modelId="{4BAAAD4B-20E9-4E60-A269-05FAD862DA7E}" srcId="{51C30DE0-2368-45BB-A008-22AAD18C64C2}" destId="{FAAE4200-AAAF-4469-B546-C452B9BE76AD}" srcOrd="0" destOrd="0" parTransId="{8D92695B-01B6-4916-886B-035CC13A84B9}" sibTransId="{8CF9C9B1-FE5F-411A-86C8-3BD0BE73042A}"/>
    <dgm:cxn modelId="{C032C16C-CAD0-4F44-A88E-6692F2560F5D}" type="presOf" srcId="{FAAE4200-AAAF-4469-B546-C452B9BE76AD}" destId="{367D0861-C210-4659-A9E9-C1E83C884FC7}" srcOrd="0" destOrd="0" presId="urn:microsoft.com/office/officeart/2005/8/layout/lProcess2"/>
    <dgm:cxn modelId="{3306CE76-2591-47C9-AF6C-2AC027531DAA}" srcId="{51C30DE0-2368-45BB-A008-22AAD18C64C2}" destId="{CD558BBE-E2CA-451F-9FA0-3D403E4A2678}" srcOrd="2" destOrd="0" parTransId="{48E6C15D-EB73-4555-B515-37FE38563B30}" sibTransId="{B7E7A59F-782E-474A-A9BB-E77DBCC41C2B}"/>
    <dgm:cxn modelId="{A2796FA7-64AF-4733-A0CE-81CE020C03AC}" type="presOf" srcId="{51C30DE0-2368-45BB-A008-22AAD18C64C2}" destId="{005ECDF6-D01A-4130-9CA0-60D197B11A7A}" srcOrd="0" destOrd="0" presId="urn:microsoft.com/office/officeart/2005/8/layout/lProcess2"/>
    <dgm:cxn modelId="{C155FCB5-88EF-4572-8CC5-0CF8E750B6AE}" type="presOf" srcId="{41FDD73B-905C-4F14-A1A4-35973C91F394}" destId="{ECF291C2-4CF9-4A3E-BD86-73842A07220C}" srcOrd="0" destOrd="0" presId="urn:microsoft.com/office/officeart/2005/8/layout/lProcess2"/>
    <dgm:cxn modelId="{235F35B6-1802-4F26-BAA1-4C066ABDD0C1}" type="presOf" srcId="{B5AE66AB-3718-4FF3-83DA-E0652A4405B9}" destId="{44DA3608-DA38-43B1-8AD4-53012BBA7A09}" srcOrd="0" destOrd="0" presId="urn:microsoft.com/office/officeart/2005/8/layout/lProcess2"/>
    <dgm:cxn modelId="{5A3A08BC-24AE-45CA-8ED8-7F848FA61E3A}" type="presOf" srcId="{CD558BBE-E2CA-451F-9FA0-3D403E4A2678}" destId="{D703F589-3652-4F7F-8996-03193FF1B114}" srcOrd="1" destOrd="0" presId="urn:microsoft.com/office/officeart/2005/8/layout/lProcess2"/>
    <dgm:cxn modelId="{DDF6CDC0-9164-4C6E-9AF8-7DB4682F9341}" type="presOf" srcId="{164BA9E4-5B77-46CD-9B33-51CA9CC8EBFC}" destId="{9BB87FCA-09FF-463D-BF4A-4F6CFCD41CF6}" srcOrd="0" destOrd="0" presId="urn:microsoft.com/office/officeart/2005/8/layout/lProcess2"/>
    <dgm:cxn modelId="{87782BDA-A8AC-462F-B9F1-C7B0586C29C4}" srcId="{51C30DE0-2368-45BB-A008-22AAD18C64C2}" destId="{B5AE66AB-3718-4FF3-83DA-E0652A4405B9}" srcOrd="1" destOrd="0" parTransId="{9A19282C-961F-4E68-AD00-2621F868634C}" sibTransId="{84B29D1D-BBAE-48D4-AB4C-9828E5F65B02}"/>
    <dgm:cxn modelId="{B46CBDF1-14E2-44B0-A71A-0A82A7973E2A}" type="presOf" srcId="{1693CBEA-4320-43A6-8558-945660B5865C}" destId="{0E407E6C-4AC2-4BE6-9F3C-A345E403A462}" srcOrd="0" destOrd="0" presId="urn:microsoft.com/office/officeart/2005/8/layout/lProcess2"/>
    <dgm:cxn modelId="{0C45E7F1-C9F1-47F0-8CB7-99C93ED8F801}" srcId="{CD558BBE-E2CA-451F-9FA0-3D403E4A2678}" destId="{164BA9E4-5B77-46CD-9B33-51CA9CC8EBFC}" srcOrd="0" destOrd="0" parTransId="{5105CAC7-723F-4851-A771-7D89FA846349}" sibTransId="{4356DD3A-4C99-4994-A46A-64A171C79383}"/>
    <dgm:cxn modelId="{BD87F799-FF41-4603-AD8E-420816529290}" type="presParOf" srcId="{005ECDF6-D01A-4130-9CA0-60D197B11A7A}" destId="{67DEFBE1-6E00-4850-8D8F-064B19220F22}" srcOrd="0" destOrd="0" presId="urn:microsoft.com/office/officeart/2005/8/layout/lProcess2"/>
    <dgm:cxn modelId="{5295DBCC-68C4-49D2-9FD0-04A951F63C29}" type="presParOf" srcId="{67DEFBE1-6E00-4850-8D8F-064B19220F22}" destId="{367D0861-C210-4659-A9E9-C1E83C884FC7}" srcOrd="0" destOrd="0" presId="urn:microsoft.com/office/officeart/2005/8/layout/lProcess2"/>
    <dgm:cxn modelId="{700F36C6-EB89-42E9-A527-19689B8E6025}" type="presParOf" srcId="{67DEFBE1-6E00-4850-8D8F-064B19220F22}" destId="{D6DD16DE-A6D3-4B1D-A2FB-3B31F55F1B34}" srcOrd="1" destOrd="0" presId="urn:microsoft.com/office/officeart/2005/8/layout/lProcess2"/>
    <dgm:cxn modelId="{4D94C576-539B-45AB-837E-9DE40D9350F6}" type="presParOf" srcId="{67DEFBE1-6E00-4850-8D8F-064B19220F22}" destId="{A1E42001-13CD-4426-992F-AAB1835296E8}" srcOrd="2" destOrd="0" presId="urn:microsoft.com/office/officeart/2005/8/layout/lProcess2"/>
    <dgm:cxn modelId="{C4C872CD-99F3-4446-987E-4437180C899B}" type="presParOf" srcId="{A1E42001-13CD-4426-992F-AAB1835296E8}" destId="{3B554C35-62D9-44CA-A752-01CAEA78142B}" srcOrd="0" destOrd="0" presId="urn:microsoft.com/office/officeart/2005/8/layout/lProcess2"/>
    <dgm:cxn modelId="{004736BF-A90C-4DBA-B85B-841DB5853777}" type="presParOf" srcId="{3B554C35-62D9-44CA-A752-01CAEA78142B}" destId="{0E407E6C-4AC2-4BE6-9F3C-A345E403A462}" srcOrd="0" destOrd="0" presId="urn:microsoft.com/office/officeart/2005/8/layout/lProcess2"/>
    <dgm:cxn modelId="{C6202AED-558F-4BA8-8142-46682E4005AA}" type="presParOf" srcId="{005ECDF6-D01A-4130-9CA0-60D197B11A7A}" destId="{9775536A-36BB-4E78-8698-9CC4966FC9D8}" srcOrd="1" destOrd="0" presId="urn:microsoft.com/office/officeart/2005/8/layout/lProcess2"/>
    <dgm:cxn modelId="{0B2A0BB0-C496-4D8D-85B1-48B7223224CE}" type="presParOf" srcId="{005ECDF6-D01A-4130-9CA0-60D197B11A7A}" destId="{56EA177B-C5DB-49F2-B3BA-5475C3CA277E}" srcOrd="2" destOrd="0" presId="urn:microsoft.com/office/officeart/2005/8/layout/lProcess2"/>
    <dgm:cxn modelId="{752E8F74-A6B9-4A0C-B5A4-773DAEA7C29F}" type="presParOf" srcId="{56EA177B-C5DB-49F2-B3BA-5475C3CA277E}" destId="{44DA3608-DA38-43B1-8AD4-53012BBA7A09}" srcOrd="0" destOrd="0" presId="urn:microsoft.com/office/officeart/2005/8/layout/lProcess2"/>
    <dgm:cxn modelId="{5B70DE78-9AC6-4C40-B00B-D6DF362E38C1}" type="presParOf" srcId="{56EA177B-C5DB-49F2-B3BA-5475C3CA277E}" destId="{7BD87846-B58F-453C-A467-22F6A719155D}" srcOrd="1" destOrd="0" presId="urn:microsoft.com/office/officeart/2005/8/layout/lProcess2"/>
    <dgm:cxn modelId="{2D5CBAE3-5602-492E-8260-E49001E3115A}" type="presParOf" srcId="{56EA177B-C5DB-49F2-B3BA-5475C3CA277E}" destId="{3EB40883-4235-4292-951C-750876CF6781}" srcOrd="2" destOrd="0" presId="urn:microsoft.com/office/officeart/2005/8/layout/lProcess2"/>
    <dgm:cxn modelId="{419FAA20-B996-43A5-A2A7-2F3D69C5C515}" type="presParOf" srcId="{3EB40883-4235-4292-951C-750876CF6781}" destId="{9389E650-412A-48B7-BE71-FB5606B76B5E}" srcOrd="0" destOrd="0" presId="urn:microsoft.com/office/officeart/2005/8/layout/lProcess2"/>
    <dgm:cxn modelId="{AC028C9A-7B53-4263-9EC7-3B121A797439}" type="presParOf" srcId="{9389E650-412A-48B7-BE71-FB5606B76B5E}" destId="{ECF291C2-4CF9-4A3E-BD86-73842A07220C}" srcOrd="0" destOrd="0" presId="urn:microsoft.com/office/officeart/2005/8/layout/lProcess2"/>
    <dgm:cxn modelId="{F2C7640F-9E6B-4C08-B614-422B25ACE8BD}" type="presParOf" srcId="{005ECDF6-D01A-4130-9CA0-60D197B11A7A}" destId="{E7B86580-258D-41EB-9FC9-111D74999616}" srcOrd="3" destOrd="0" presId="urn:microsoft.com/office/officeart/2005/8/layout/lProcess2"/>
    <dgm:cxn modelId="{CA1B46E3-91BC-4FDE-BC09-1E8EA2893E98}" type="presParOf" srcId="{005ECDF6-D01A-4130-9CA0-60D197B11A7A}" destId="{CEFFA0D9-18D8-4CAA-B399-824256A93F9C}" srcOrd="4" destOrd="0" presId="urn:microsoft.com/office/officeart/2005/8/layout/lProcess2"/>
    <dgm:cxn modelId="{EBBE5F95-F91A-4D99-808A-768452E5E5AA}" type="presParOf" srcId="{CEFFA0D9-18D8-4CAA-B399-824256A93F9C}" destId="{8CD5A15F-633B-47E6-935A-045E54FEB5ED}" srcOrd="0" destOrd="0" presId="urn:microsoft.com/office/officeart/2005/8/layout/lProcess2"/>
    <dgm:cxn modelId="{8925547C-7119-4C47-B804-C094AA7C3117}" type="presParOf" srcId="{CEFFA0D9-18D8-4CAA-B399-824256A93F9C}" destId="{D703F589-3652-4F7F-8996-03193FF1B114}" srcOrd="1" destOrd="0" presId="urn:microsoft.com/office/officeart/2005/8/layout/lProcess2"/>
    <dgm:cxn modelId="{467C14FA-9C4C-40F2-8BD0-2859C9538E12}" type="presParOf" srcId="{CEFFA0D9-18D8-4CAA-B399-824256A93F9C}" destId="{F3CFF86D-ED5E-49A5-BCB7-08EF65DDF22B}" srcOrd="2" destOrd="0" presId="urn:microsoft.com/office/officeart/2005/8/layout/lProcess2"/>
    <dgm:cxn modelId="{29B51761-A4E1-4519-80DF-7B80D5CB4C85}" type="presParOf" srcId="{F3CFF86D-ED5E-49A5-BCB7-08EF65DDF22B}" destId="{90400E81-1950-426C-877B-C0CEA37EB289}" srcOrd="0" destOrd="0" presId="urn:microsoft.com/office/officeart/2005/8/layout/lProcess2"/>
    <dgm:cxn modelId="{B38D8577-270E-49D6-990B-587D2B1A54C7}" type="presParOf" srcId="{90400E81-1950-426C-877B-C0CEA37EB289}" destId="{9BB87FCA-09FF-463D-BF4A-4F6CFCD41CF6}" srcOrd="0" destOrd="0" presId="urn:microsoft.com/office/officeart/2005/8/layout/lProcess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45BDAD-2AEC-4186-9014-F448B8E3B6C1}"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s-EC"/>
        </a:p>
      </dgm:t>
    </dgm:pt>
    <dgm:pt modelId="{AFD84AE0-7467-4B10-B7B7-E2F92EF9F498}">
      <dgm:prSet phldrT="[Texto]" custT="1"/>
      <dgm:spPr/>
      <dgm:t>
        <a:bodyPr/>
        <a:lstStyle/>
        <a:p>
          <a:r>
            <a:rPr lang="es-EC" sz="1200" dirty="0">
              <a:solidFill>
                <a:schemeClr val="tx1"/>
              </a:solidFill>
            </a:rPr>
            <a:t>Antecedentes:</a:t>
          </a:r>
        </a:p>
        <a:p>
          <a:r>
            <a:rPr lang="es-EC" sz="1200" dirty="0">
              <a:solidFill>
                <a:schemeClr val="tx1"/>
              </a:solidFill>
            </a:rPr>
            <a:t>Giro de negocio</a:t>
          </a:r>
        </a:p>
        <a:p>
          <a:r>
            <a:rPr lang="es-EC" sz="1200" dirty="0">
              <a:solidFill>
                <a:schemeClr val="tx1"/>
              </a:solidFill>
            </a:rPr>
            <a:t>Historia</a:t>
          </a:r>
        </a:p>
      </dgm:t>
    </dgm:pt>
    <dgm:pt modelId="{3AA013DB-14C1-43DD-A076-AD9F0E23E938}" type="parTrans" cxnId="{694E91EC-179B-4FB2-87AF-C136AFCC3AFC}">
      <dgm:prSet/>
      <dgm:spPr/>
      <dgm:t>
        <a:bodyPr/>
        <a:lstStyle/>
        <a:p>
          <a:endParaRPr lang="es-EC" sz="1200">
            <a:solidFill>
              <a:schemeClr val="tx1"/>
            </a:solidFill>
          </a:endParaRPr>
        </a:p>
      </dgm:t>
    </dgm:pt>
    <dgm:pt modelId="{A33D781F-E29E-46AC-9A24-E5800D53574A}" type="sibTrans" cxnId="{694E91EC-179B-4FB2-87AF-C136AFCC3AFC}">
      <dgm:prSet/>
      <dgm:spPr/>
      <dgm:t>
        <a:bodyPr/>
        <a:lstStyle/>
        <a:p>
          <a:endParaRPr lang="es-EC" sz="1200">
            <a:solidFill>
              <a:schemeClr val="tx1"/>
            </a:solidFill>
          </a:endParaRPr>
        </a:p>
      </dgm:t>
    </dgm:pt>
    <dgm:pt modelId="{7DD1C97D-47C6-4A0D-A290-2A0EA853630C}">
      <dgm:prSet phldrT="[Texto]" custT="1"/>
      <dgm:spPr/>
      <dgm:t>
        <a:bodyPr/>
        <a:lstStyle/>
        <a:p>
          <a:r>
            <a:rPr lang="es-EC" sz="1200" dirty="0">
              <a:solidFill>
                <a:schemeClr val="tx1"/>
              </a:solidFill>
            </a:rPr>
            <a:t>Direccionamiento Estratégico:</a:t>
          </a:r>
        </a:p>
        <a:p>
          <a:r>
            <a:rPr lang="es-EC" sz="1200" dirty="0">
              <a:solidFill>
                <a:schemeClr val="tx1"/>
              </a:solidFill>
            </a:rPr>
            <a:t>Misión, Objetivos, Políticas, Valores</a:t>
          </a:r>
        </a:p>
      </dgm:t>
    </dgm:pt>
    <dgm:pt modelId="{56122DBC-4595-43B6-B64B-2DDEA74E96D1}" type="parTrans" cxnId="{273A08E4-EC88-4988-B857-A7AE7E512544}">
      <dgm:prSet/>
      <dgm:spPr/>
      <dgm:t>
        <a:bodyPr/>
        <a:lstStyle/>
        <a:p>
          <a:endParaRPr lang="es-EC" sz="1200">
            <a:solidFill>
              <a:schemeClr val="tx1"/>
            </a:solidFill>
          </a:endParaRPr>
        </a:p>
      </dgm:t>
    </dgm:pt>
    <dgm:pt modelId="{8285A0A0-2170-4D3C-AE0C-892EC028414C}" type="sibTrans" cxnId="{273A08E4-EC88-4988-B857-A7AE7E512544}">
      <dgm:prSet/>
      <dgm:spPr/>
      <dgm:t>
        <a:bodyPr/>
        <a:lstStyle/>
        <a:p>
          <a:endParaRPr lang="es-EC" sz="1200">
            <a:solidFill>
              <a:schemeClr val="tx1"/>
            </a:solidFill>
          </a:endParaRPr>
        </a:p>
      </dgm:t>
    </dgm:pt>
    <dgm:pt modelId="{D1F6BD62-02D6-4995-8509-DA82D8600E72}">
      <dgm:prSet phldrT="[Texto]" custT="1"/>
      <dgm:spPr/>
      <dgm:t>
        <a:bodyPr/>
        <a:lstStyle/>
        <a:p>
          <a:r>
            <a:rPr lang="es-EC" sz="1200" dirty="0">
              <a:solidFill>
                <a:schemeClr val="tx1"/>
              </a:solidFill>
            </a:rPr>
            <a:t>Análisis Situacional </a:t>
          </a:r>
        </a:p>
        <a:p>
          <a:r>
            <a:rPr lang="es-EC" sz="1200" dirty="0" err="1">
              <a:solidFill>
                <a:schemeClr val="tx1"/>
              </a:solidFill>
            </a:rPr>
            <a:t>Macroambiente</a:t>
          </a:r>
          <a:endParaRPr lang="es-EC" sz="1200" dirty="0">
            <a:solidFill>
              <a:schemeClr val="tx1"/>
            </a:solidFill>
          </a:endParaRPr>
        </a:p>
        <a:p>
          <a:r>
            <a:rPr lang="es-EC" sz="1200" dirty="0">
              <a:solidFill>
                <a:schemeClr val="tx1"/>
              </a:solidFill>
            </a:rPr>
            <a:t>Microambiente </a:t>
          </a:r>
        </a:p>
      </dgm:t>
    </dgm:pt>
    <dgm:pt modelId="{3BFF5E63-36A4-4848-95B0-D5B80BE8D416}" type="parTrans" cxnId="{E2B7125A-5EE1-4B9B-A15D-DB0A29CD9D20}">
      <dgm:prSet/>
      <dgm:spPr/>
      <dgm:t>
        <a:bodyPr/>
        <a:lstStyle/>
        <a:p>
          <a:endParaRPr lang="es-EC" sz="1200">
            <a:solidFill>
              <a:schemeClr val="tx1"/>
            </a:solidFill>
          </a:endParaRPr>
        </a:p>
      </dgm:t>
    </dgm:pt>
    <dgm:pt modelId="{21D24C27-9F6C-45CF-B750-A049AE0ADD8C}" type="sibTrans" cxnId="{E2B7125A-5EE1-4B9B-A15D-DB0A29CD9D20}">
      <dgm:prSet/>
      <dgm:spPr/>
      <dgm:t>
        <a:bodyPr/>
        <a:lstStyle/>
        <a:p>
          <a:endParaRPr lang="es-EC" sz="1200">
            <a:solidFill>
              <a:schemeClr val="tx1"/>
            </a:solidFill>
          </a:endParaRPr>
        </a:p>
      </dgm:t>
    </dgm:pt>
    <dgm:pt modelId="{F287762C-1342-4BFB-8489-4CADAB36A554}">
      <dgm:prSet phldrT="[Texto]" custT="1"/>
      <dgm:spPr/>
      <dgm:t>
        <a:bodyPr/>
        <a:lstStyle/>
        <a:p>
          <a:r>
            <a:rPr lang="es-EC" sz="1200" dirty="0">
              <a:solidFill>
                <a:schemeClr val="tx1"/>
              </a:solidFill>
            </a:rPr>
            <a:t>FODA</a:t>
          </a:r>
        </a:p>
        <a:p>
          <a:r>
            <a:rPr lang="es-EC" sz="1200" dirty="0">
              <a:solidFill>
                <a:schemeClr val="tx1"/>
              </a:solidFill>
            </a:rPr>
            <a:t>Matriz GENERAL ELECTRIC</a:t>
          </a:r>
        </a:p>
      </dgm:t>
    </dgm:pt>
    <dgm:pt modelId="{D1871667-E774-4926-B75D-7922F8293319}" type="parTrans" cxnId="{A77831D0-8FDA-40E0-9CFF-A395269543D6}">
      <dgm:prSet/>
      <dgm:spPr/>
      <dgm:t>
        <a:bodyPr/>
        <a:lstStyle/>
        <a:p>
          <a:endParaRPr lang="es-EC" sz="1200">
            <a:solidFill>
              <a:schemeClr val="tx1"/>
            </a:solidFill>
          </a:endParaRPr>
        </a:p>
      </dgm:t>
    </dgm:pt>
    <dgm:pt modelId="{D4543AD4-FD59-42EC-AD80-409F6E52CCBC}" type="sibTrans" cxnId="{A77831D0-8FDA-40E0-9CFF-A395269543D6}">
      <dgm:prSet/>
      <dgm:spPr/>
      <dgm:t>
        <a:bodyPr/>
        <a:lstStyle/>
        <a:p>
          <a:endParaRPr lang="es-EC" sz="1200">
            <a:solidFill>
              <a:schemeClr val="tx1"/>
            </a:solidFill>
          </a:endParaRPr>
        </a:p>
      </dgm:t>
    </dgm:pt>
    <dgm:pt modelId="{FC456D84-86B2-4F05-87C5-2DC78B90FDB3}">
      <dgm:prSet phldrT="[Texto]" custT="1"/>
      <dgm:spPr/>
      <dgm:t>
        <a:bodyPr/>
        <a:lstStyle/>
        <a:p>
          <a:r>
            <a:rPr lang="es-EC" sz="1200" dirty="0">
              <a:solidFill>
                <a:schemeClr val="tx1"/>
              </a:solidFill>
            </a:rPr>
            <a:t>Marketing </a:t>
          </a:r>
          <a:r>
            <a:rPr lang="es-EC" sz="1200" dirty="0" err="1">
              <a:solidFill>
                <a:schemeClr val="tx1"/>
              </a:solidFill>
            </a:rPr>
            <a:t>Mix</a:t>
          </a:r>
          <a:r>
            <a:rPr lang="es-EC" sz="1200" dirty="0">
              <a:solidFill>
                <a:schemeClr val="tx1"/>
              </a:solidFill>
            </a:rPr>
            <a:t> las 7 </a:t>
          </a:r>
          <a:r>
            <a:rPr lang="es-EC" sz="1200" dirty="0" err="1">
              <a:solidFill>
                <a:schemeClr val="tx1"/>
              </a:solidFill>
            </a:rPr>
            <a:t>P’s</a:t>
          </a:r>
          <a:endParaRPr lang="es-EC" sz="1200" dirty="0">
            <a:solidFill>
              <a:schemeClr val="tx1"/>
            </a:solidFill>
          </a:endParaRPr>
        </a:p>
      </dgm:t>
    </dgm:pt>
    <dgm:pt modelId="{F9529421-06C8-491C-B8AB-D6C4F029E26D}" type="parTrans" cxnId="{CACD32A7-5291-42CA-BECB-9F1F7BB69CF5}">
      <dgm:prSet/>
      <dgm:spPr/>
      <dgm:t>
        <a:bodyPr/>
        <a:lstStyle/>
        <a:p>
          <a:endParaRPr lang="es-EC" sz="1200">
            <a:solidFill>
              <a:schemeClr val="tx1"/>
            </a:solidFill>
          </a:endParaRPr>
        </a:p>
      </dgm:t>
    </dgm:pt>
    <dgm:pt modelId="{6F2E0E94-C3A0-4AD3-A6B4-ED4421C78602}" type="sibTrans" cxnId="{CACD32A7-5291-42CA-BECB-9F1F7BB69CF5}">
      <dgm:prSet/>
      <dgm:spPr/>
      <dgm:t>
        <a:bodyPr/>
        <a:lstStyle/>
        <a:p>
          <a:endParaRPr lang="es-EC" sz="1200">
            <a:solidFill>
              <a:schemeClr val="tx1"/>
            </a:solidFill>
          </a:endParaRPr>
        </a:p>
      </dgm:t>
    </dgm:pt>
    <dgm:pt modelId="{9F3C705D-D0A3-450D-89A4-58428FBF78D6}">
      <dgm:prSet phldrT="[Texto]" custT="1"/>
      <dgm:spPr/>
      <dgm:t>
        <a:bodyPr/>
        <a:lstStyle/>
        <a:p>
          <a:r>
            <a:rPr lang="es-EC" sz="1200" dirty="0">
              <a:solidFill>
                <a:schemeClr val="tx1"/>
              </a:solidFill>
            </a:rPr>
            <a:t>Análisis a nivel estratégico, táctico y operativo </a:t>
          </a:r>
        </a:p>
      </dgm:t>
    </dgm:pt>
    <dgm:pt modelId="{9CFCA45F-E3DC-40B2-A774-870DA8511710}" type="parTrans" cxnId="{D9B84241-B591-464B-91AE-E33A181D831D}">
      <dgm:prSet/>
      <dgm:spPr/>
      <dgm:t>
        <a:bodyPr/>
        <a:lstStyle/>
        <a:p>
          <a:endParaRPr lang="es-EC" sz="1200">
            <a:solidFill>
              <a:schemeClr val="tx1"/>
            </a:solidFill>
          </a:endParaRPr>
        </a:p>
      </dgm:t>
    </dgm:pt>
    <dgm:pt modelId="{E1671481-C06B-4EED-9EC4-D528FC5533FE}" type="sibTrans" cxnId="{D9B84241-B591-464B-91AE-E33A181D831D}">
      <dgm:prSet/>
      <dgm:spPr/>
      <dgm:t>
        <a:bodyPr/>
        <a:lstStyle/>
        <a:p>
          <a:endParaRPr lang="es-EC" sz="1200">
            <a:solidFill>
              <a:schemeClr val="tx1"/>
            </a:solidFill>
          </a:endParaRPr>
        </a:p>
      </dgm:t>
    </dgm:pt>
    <dgm:pt modelId="{9373A6F4-7EB5-4813-AF75-ED5B881C606D}" type="pres">
      <dgm:prSet presAssocID="{6745BDAD-2AEC-4186-9014-F448B8E3B6C1}" presName="cycle" presStyleCnt="0">
        <dgm:presLayoutVars>
          <dgm:dir/>
          <dgm:resizeHandles val="exact"/>
        </dgm:presLayoutVars>
      </dgm:prSet>
      <dgm:spPr/>
    </dgm:pt>
    <dgm:pt modelId="{7CCE1A6E-E3CA-47B3-B1F8-EADC7BECB772}" type="pres">
      <dgm:prSet presAssocID="{AFD84AE0-7467-4B10-B7B7-E2F92EF9F498}" presName="node" presStyleLbl="node1" presStyleIdx="0" presStyleCnt="6" custScaleX="113467">
        <dgm:presLayoutVars>
          <dgm:bulletEnabled val="1"/>
        </dgm:presLayoutVars>
      </dgm:prSet>
      <dgm:spPr/>
    </dgm:pt>
    <dgm:pt modelId="{39D66ECE-784A-4A0B-A87C-89F4314A39D2}" type="pres">
      <dgm:prSet presAssocID="{AFD84AE0-7467-4B10-B7B7-E2F92EF9F498}" presName="spNode" presStyleCnt="0"/>
      <dgm:spPr/>
    </dgm:pt>
    <dgm:pt modelId="{4C1F8673-7495-4C23-A0F4-AB1ED6E47306}" type="pres">
      <dgm:prSet presAssocID="{A33D781F-E29E-46AC-9A24-E5800D53574A}" presName="sibTrans" presStyleLbl="sibTrans1D1" presStyleIdx="0" presStyleCnt="6"/>
      <dgm:spPr/>
    </dgm:pt>
    <dgm:pt modelId="{E3F33DE6-1745-4DFF-8831-FBB9B9A2F76E}" type="pres">
      <dgm:prSet presAssocID="{7DD1C97D-47C6-4A0D-A290-2A0EA853630C}" presName="node" presStyleLbl="node1" presStyleIdx="1" presStyleCnt="6" custScaleX="126325" custScaleY="115871">
        <dgm:presLayoutVars>
          <dgm:bulletEnabled val="1"/>
        </dgm:presLayoutVars>
      </dgm:prSet>
      <dgm:spPr/>
    </dgm:pt>
    <dgm:pt modelId="{1B0AD02C-212A-4507-9CB2-432156510045}" type="pres">
      <dgm:prSet presAssocID="{7DD1C97D-47C6-4A0D-A290-2A0EA853630C}" presName="spNode" presStyleCnt="0"/>
      <dgm:spPr/>
    </dgm:pt>
    <dgm:pt modelId="{24E06489-F0D3-45A2-A971-7D6E647BB63D}" type="pres">
      <dgm:prSet presAssocID="{8285A0A0-2170-4D3C-AE0C-892EC028414C}" presName="sibTrans" presStyleLbl="sibTrans1D1" presStyleIdx="1" presStyleCnt="6"/>
      <dgm:spPr/>
    </dgm:pt>
    <dgm:pt modelId="{1364CD0C-DD1E-4F9A-93A1-AC4C690F0A03}" type="pres">
      <dgm:prSet presAssocID="{D1F6BD62-02D6-4995-8509-DA82D8600E72}" presName="node" presStyleLbl="node1" presStyleIdx="2" presStyleCnt="6" custScaleX="115819">
        <dgm:presLayoutVars>
          <dgm:bulletEnabled val="1"/>
        </dgm:presLayoutVars>
      </dgm:prSet>
      <dgm:spPr/>
    </dgm:pt>
    <dgm:pt modelId="{2ECFE89C-1B1A-4BCF-999E-AF2182F62DF6}" type="pres">
      <dgm:prSet presAssocID="{D1F6BD62-02D6-4995-8509-DA82D8600E72}" presName="spNode" presStyleCnt="0"/>
      <dgm:spPr/>
    </dgm:pt>
    <dgm:pt modelId="{140E16E4-2820-4034-A128-DDB5E977151F}" type="pres">
      <dgm:prSet presAssocID="{21D24C27-9F6C-45CF-B750-A049AE0ADD8C}" presName="sibTrans" presStyleLbl="sibTrans1D1" presStyleIdx="2" presStyleCnt="6"/>
      <dgm:spPr/>
    </dgm:pt>
    <dgm:pt modelId="{5670A521-FE58-4E21-A2C9-0A3678CF29F0}" type="pres">
      <dgm:prSet presAssocID="{F287762C-1342-4BFB-8489-4CADAB36A554}" presName="node" presStyleLbl="node1" presStyleIdx="3" presStyleCnt="6">
        <dgm:presLayoutVars>
          <dgm:bulletEnabled val="1"/>
        </dgm:presLayoutVars>
      </dgm:prSet>
      <dgm:spPr/>
    </dgm:pt>
    <dgm:pt modelId="{85CC836C-D261-46D7-AAE1-02F807C70CB7}" type="pres">
      <dgm:prSet presAssocID="{F287762C-1342-4BFB-8489-4CADAB36A554}" presName="spNode" presStyleCnt="0"/>
      <dgm:spPr/>
    </dgm:pt>
    <dgm:pt modelId="{388B49A6-C34D-4ACB-8143-DF580740A19B}" type="pres">
      <dgm:prSet presAssocID="{D4543AD4-FD59-42EC-AD80-409F6E52CCBC}" presName="sibTrans" presStyleLbl="sibTrans1D1" presStyleIdx="3" presStyleCnt="6"/>
      <dgm:spPr/>
    </dgm:pt>
    <dgm:pt modelId="{E2F23B4E-5494-461A-9241-0913AFE04FF1}" type="pres">
      <dgm:prSet presAssocID="{FC456D84-86B2-4F05-87C5-2DC78B90FDB3}" presName="node" presStyleLbl="node1" presStyleIdx="4" presStyleCnt="6">
        <dgm:presLayoutVars>
          <dgm:bulletEnabled val="1"/>
        </dgm:presLayoutVars>
      </dgm:prSet>
      <dgm:spPr/>
    </dgm:pt>
    <dgm:pt modelId="{146D1D6F-498D-4900-BAF5-66E4279ADCC7}" type="pres">
      <dgm:prSet presAssocID="{FC456D84-86B2-4F05-87C5-2DC78B90FDB3}" presName="spNode" presStyleCnt="0"/>
      <dgm:spPr/>
    </dgm:pt>
    <dgm:pt modelId="{D3B1DA93-50FC-47D4-BAA5-C06F9CF5DE18}" type="pres">
      <dgm:prSet presAssocID="{6F2E0E94-C3A0-4AD3-A6B4-ED4421C78602}" presName="sibTrans" presStyleLbl="sibTrans1D1" presStyleIdx="4" presStyleCnt="6"/>
      <dgm:spPr/>
    </dgm:pt>
    <dgm:pt modelId="{2ADA928A-0D11-456E-93C2-9BF56BEECAA7}" type="pres">
      <dgm:prSet presAssocID="{9F3C705D-D0A3-450D-89A4-58428FBF78D6}" presName="node" presStyleLbl="node1" presStyleIdx="5" presStyleCnt="6">
        <dgm:presLayoutVars>
          <dgm:bulletEnabled val="1"/>
        </dgm:presLayoutVars>
      </dgm:prSet>
      <dgm:spPr/>
    </dgm:pt>
    <dgm:pt modelId="{71122C01-17C6-466A-B3AE-0213AE528037}" type="pres">
      <dgm:prSet presAssocID="{9F3C705D-D0A3-450D-89A4-58428FBF78D6}" presName="spNode" presStyleCnt="0"/>
      <dgm:spPr/>
    </dgm:pt>
    <dgm:pt modelId="{35AC7729-C9EB-4B8F-BE73-519491DA97DB}" type="pres">
      <dgm:prSet presAssocID="{E1671481-C06B-4EED-9EC4-D528FC5533FE}" presName="sibTrans" presStyleLbl="sibTrans1D1" presStyleIdx="5" presStyleCnt="6"/>
      <dgm:spPr/>
    </dgm:pt>
  </dgm:ptLst>
  <dgm:cxnLst>
    <dgm:cxn modelId="{03BFBE04-8B1B-42FB-A7BF-ED6C4DA90066}" type="presOf" srcId="{9F3C705D-D0A3-450D-89A4-58428FBF78D6}" destId="{2ADA928A-0D11-456E-93C2-9BF56BEECAA7}" srcOrd="0" destOrd="0" presId="urn:microsoft.com/office/officeart/2005/8/layout/cycle5"/>
    <dgm:cxn modelId="{072C5C0B-79C4-4F1A-8CA6-582B2F46360D}" type="presOf" srcId="{D4543AD4-FD59-42EC-AD80-409F6E52CCBC}" destId="{388B49A6-C34D-4ACB-8143-DF580740A19B}" srcOrd="0" destOrd="0" presId="urn:microsoft.com/office/officeart/2005/8/layout/cycle5"/>
    <dgm:cxn modelId="{5070EC0C-D6F8-461E-B813-55AFF79D0FC7}" type="presOf" srcId="{6F2E0E94-C3A0-4AD3-A6B4-ED4421C78602}" destId="{D3B1DA93-50FC-47D4-BAA5-C06F9CF5DE18}" srcOrd="0" destOrd="0" presId="urn:microsoft.com/office/officeart/2005/8/layout/cycle5"/>
    <dgm:cxn modelId="{E4967A24-8DA2-4C50-8CED-8909DA81C199}" type="presOf" srcId="{AFD84AE0-7467-4B10-B7B7-E2F92EF9F498}" destId="{7CCE1A6E-E3CA-47B3-B1F8-EADC7BECB772}" srcOrd="0" destOrd="0" presId="urn:microsoft.com/office/officeart/2005/8/layout/cycle5"/>
    <dgm:cxn modelId="{D9B84241-B591-464B-91AE-E33A181D831D}" srcId="{6745BDAD-2AEC-4186-9014-F448B8E3B6C1}" destId="{9F3C705D-D0A3-450D-89A4-58428FBF78D6}" srcOrd="5" destOrd="0" parTransId="{9CFCA45F-E3DC-40B2-A774-870DA8511710}" sibTransId="{E1671481-C06B-4EED-9EC4-D528FC5533FE}"/>
    <dgm:cxn modelId="{28170A6D-6AC7-4C45-A801-BF58F975A458}" type="presOf" srcId="{A33D781F-E29E-46AC-9A24-E5800D53574A}" destId="{4C1F8673-7495-4C23-A0F4-AB1ED6E47306}" srcOrd="0" destOrd="0" presId="urn:microsoft.com/office/officeart/2005/8/layout/cycle5"/>
    <dgm:cxn modelId="{53E28973-16E5-4FEE-A393-CC4DC309AA3E}" type="presOf" srcId="{F287762C-1342-4BFB-8489-4CADAB36A554}" destId="{5670A521-FE58-4E21-A2C9-0A3678CF29F0}" srcOrd="0" destOrd="0" presId="urn:microsoft.com/office/officeart/2005/8/layout/cycle5"/>
    <dgm:cxn modelId="{D8845D54-8D2E-4E76-84E7-34BBA146FC52}" type="presOf" srcId="{21D24C27-9F6C-45CF-B750-A049AE0ADD8C}" destId="{140E16E4-2820-4034-A128-DDB5E977151F}" srcOrd="0" destOrd="0" presId="urn:microsoft.com/office/officeart/2005/8/layout/cycle5"/>
    <dgm:cxn modelId="{E2B7125A-5EE1-4B9B-A15D-DB0A29CD9D20}" srcId="{6745BDAD-2AEC-4186-9014-F448B8E3B6C1}" destId="{D1F6BD62-02D6-4995-8509-DA82D8600E72}" srcOrd="2" destOrd="0" parTransId="{3BFF5E63-36A4-4848-95B0-D5B80BE8D416}" sibTransId="{21D24C27-9F6C-45CF-B750-A049AE0ADD8C}"/>
    <dgm:cxn modelId="{04A77E88-8AC5-4C4F-8825-2F623472CBF8}" type="presOf" srcId="{7DD1C97D-47C6-4A0D-A290-2A0EA853630C}" destId="{E3F33DE6-1745-4DFF-8831-FBB9B9A2F76E}" srcOrd="0" destOrd="0" presId="urn:microsoft.com/office/officeart/2005/8/layout/cycle5"/>
    <dgm:cxn modelId="{CACD32A7-5291-42CA-BECB-9F1F7BB69CF5}" srcId="{6745BDAD-2AEC-4186-9014-F448B8E3B6C1}" destId="{FC456D84-86B2-4F05-87C5-2DC78B90FDB3}" srcOrd="4" destOrd="0" parTransId="{F9529421-06C8-491C-B8AB-D6C4F029E26D}" sibTransId="{6F2E0E94-C3A0-4AD3-A6B4-ED4421C78602}"/>
    <dgm:cxn modelId="{B975CEB2-16B4-456F-8E7C-1B73C74FA5A6}" type="presOf" srcId="{FC456D84-86B2-4F05-87C5-2DC78B90FDB3}" destId="{E2F23B4E-5494-461A-9241-0913AFE04FF1}" srcOrd="0" destOrd="0" presId="urn:microsoft.com/office/officeart/2005/8/layout/cycle5"/>
    <dgm:cxn modelId="{A77831D0-8FDA-40E0-9CFF-A395269543D6}" srcId="{6745BDAD-2AEC-4186-9014-F448B8E3B6C1}" destId="{F287762C-1342-4BFB-8489-4CADAB36A554}" srcOrd="3" destOrd="0" parTransId="{D1871667-E774-4926-B75D-7922F8293319}" sibTransId="{D4543AD4-FD59-42EC-AD80-409F6E52CCBC}"/>
    <dgm:cxn modelId="{273A08E4-EC88-4988-B857-A7AE7E512544}" srcId="{6745BDAD-2AEC-4186-9014-F448B8E3B6C1}" destId="{7DD1C97D-47C6-4A0D-A290-2A0EA853630C}" srcOrd="1" destOrd="0" parTransId="{56122DBC-4595-43B6-B64B-2DDEA74E96D1}" sibTransId="{8285A0A0-2170-4D3C-AE0C-892EC028414C}"/>
    <dgm:cxn modelId="{D05B0CE5-58BD-43D5-BE31-74CEE163DFDB}" type="presOf" srcId="{D1F6BD62-02D6-4995-8509-DA82D8600E72}" destId="{1364CD0C-DD1E-4F9A-93A1-AC4C690F0A03}" srcOrd="0" destOrd="0" presId="urn:microsoft.com/office/officeart/2005/8/layout/cycle5"/>
    <dgm:cxn modelId="{694E91EC-179B-4FB2-87AF-C136AFCC3AFC}" srcId="{6745BDAD-2AEC-4186-9014-F448B8E3B6C1}" destId="{AFD84AE0-7467-4B10-B7B7-E2F92EF9F498}" srcOrd="0" destOrd="0" parTransId="{3AA013DB-14C1-43DD-A076-AD9F0E23E938}" sibTransId="{A33D781F-E29E-46AC-9A24-E5800D53574A}"/>
    <dgm:cxn modelId="{17473FF2-994A-4749-97E6-93EE813D6716}" type="presOf" srcId="{E1671481-C06B-4EED-9EC4-D528FC5533FE}" destId="{35AC7729-C9EB-4B8F-BE73-519491DA97DB}" srcOrd="0" destOrd="0" presId="urn:microsoft.com/office/officeart/2005/8/layout/cycle5"/>
    <dgm:cxn modelId="{518655F7-827C-40D0-B082-EA1DE10BB71D}" type="presOf" srcId="{8285A0A0-2170-4D3C-AE0C-892EC028414C}" destId="{24E06489-F0D3-45A2-A971-7D6E647BB63D}" srcOrd="0" destOrd="0" presId="urn:microsoft.com/office/officeart/2005/8/layout/cycle5"/>
    <dgm:cxn modelId="{ED86AEFD-7608-45D3-95A6-4DDA38459295}" type="presOf" srcId="{6745BDAD-2AEC-4186-9014-F448B8E3B6C1}" destId="{9373A6F4-7EB5-4813-AF75-ED5B881C606D}" srcOrd="0" destOrd="0" presId="urn:microsoft.com/office/officeart/2005/8/layout/cycle5"/>
    <dgm:cxn modelId="{A0AAA5D0-D616-4225-ABAA-F549D48B5BDF}" type="presParOf" srcId="{9373A6F4-7EB5-4813-AF75-ED5B881C606D}" destId="{7CCE1A6E-E3CA-47B3-B1F8-EADC7BECB772}" srcOrd="0" destOrd="0" presId="urn:microsoft.com/office/officeart/2005/8/layout/cycle5"/>
    <dgm:cxn modelId="{EBF3CA87-933C-45CC-89F6-D49C01F0F211}" type="presParOf" srcId="{9373A6F4-7EB5-4813-AF75-ED5B881C606D}" destId="{39D66ECE-784A-4A0B-A87C-89F4314A39D2}" srcOrd="1" destOrd="0" presId="urn:microsoft.com/office/officeart/2005/8/layout/cycle5"/>
    <dgm:cxn modelId="{F3D80BEB-A892-4B38-A2E6-7170E7244514}" type="presParOf" srcId="{9373A6F4-7EB5-4813-AF75-ED5B881C606D}" destId="{4C1F8673-7495-4C23-A0F4-AB1ED6E47306}" srcOrd="2" destOrd="0" presId="urn:microsoft.com/office/officeart/2005/8/layout/cycle5"/>
    <dgm:cxn modelId="{01BB1B0C-C448-4F08-8BA2-F9685A165124}" type="presParOf" srcId="{9373A6F4-7EB5-4813-AF75-ED5B881C606D}" destId="{E3F33DE6-1745-4DFF-8831-FBB9B9A2F76E}" srcOrd="3" destOrd="0" presId="urn:microsoft.com/office/officeart/2005/8/layout/cycle5"/>
    <dgm:cxn modelId="{D5A9DB24-1A0A-4A32-BE44-7985360BAAAE}" type="presParOf" srcId="{9373A6F4-7EB5-4813-AF75-ED5B881C606D}" destId="{1B0AD02C-212A-4507-9CB2-432156510045}" srcOrd="4" destOrd="0" presId="urn:microsoft.com/office/officeart/2005/8/layout/cycle5"/>
    <dgm:cxn modelId="{5C0D3DA0-BD2F-44AF-B913-DF87200D6029}" type="presParOf" srcId="{9373A6F4-7EB5-4813-AF75-ED5B881C606D}" destId="{24E06489-F0D3-45A2-A971-7D6E647BB63D}" srcOrd="5" destOrd="0" presId="urn:microsoft.com/office/officeart/2005/8/layout/cycle5"/>
    <dgm:cxn modelId="{12EB07F2-68CE-44FD-8F5F-198D98CE15E3}" type="presParOf" srcId="{9373A6F4-7EB5-4813-AF75-ED5B881C606D}" destId="{1364CD0C-DD1E-4F9A-93A1-AC4C690F0A03}" srcOrd="6" destOrd="0" presId="urn:microsoft.com/office/officeart/2005/8/layout/cycle5"/>
    <dgm:cxn modelId="{CEBF9514-9704-4566-83B6-7BD9776323C4}" type="presParOf" srcId="{9373A6F4-7EB5-4813-AF75-ED5B881C606D}" destId="{2ECFE89C-1B1A-4BCF-999E-AF2182F62DF6}" srcOrd="7" destOrd="0" presId="urn:microsoft.com/office/officeart/2005/8/layout/cycle5"/>
    <dgm:cxn modelId="{178D68BD-1323-4D53-BFE1-696EAB91E9B7}" type="presParOf" srcId="{9373A6F4-7EB5-4813-AF75-ED5B881C606D}" destId="{140E16E4-2820-4034-A128-DDB5E977151F}" srcOrd="8" destOrd="0" presId="urn:microsoft.com/office/officeart/2005/8/layout/cycle5"/>
    <dgm:cxn modelId="{6281E233-BB91-40D1-B84E-2B67683ED9B8}" type="presParOf" srcId="{9373A6F4-7EB5-4813-AF75-ED5B881C606D}" destId="{5670A521-FE58-4E21-A2C9-0A3678CF29F0}" srcOrd="9" destOrd="0" presId="urn:microsoft.com/office/officeart/2005/8/layout/cycle5"/>
    <dgm:cxn modelId="{6E971C25-FDF4-447D-9A5B-0EBA28CCD910}" type="presParOf" srcId="{9373A6F4-7EB5-4813-AF75-ED5B881C606D}" destId="{85CC836C-D261-46D7-AAE1-02F807C70CB7}" srcOrd="10" destOrd="0" presId="urn:microsoft.com/office/officeart/2005/8/layout/cycle5"/>
    <dgm:cxn modelId="{C831F3B6-A27D-4528-965A-9E0659E2AFEC}" type="presParOf" srcId="{9373A6F4-7EB5-4813-AF75-ED5B881C606D}" destId="{388B49A6-C34D-4ACB-8143-DF580740A19B}" srcOrd="11" destOrd="0" presId="urn:microsoft.com/office/officeart/2005/8/layout/cycle5"/>
    <dgm:cxn modelId="{D5A93839-83DB-48E0-AFE3-23A95299981B}" type="presParOf" srcId="{9373A6F4-7EB5-4813-AF75-ED5B881C606D}" destId="{E2F23B4E-5494-461A-9241-0913AFE04FF1}" srcOrd="12" destOrd="0" presId="urn:microsoft.com/office/officeart/2005/8/layout/cycle5"/>
    <dgm:cxn modelId="{503467A4-26D7-43CA-A560-48ACBC06C202}" type="presParOf" srcId="{9373A6F4-7EB5-4813-AF75-ED5B881C606D}" destId="{146D1D6F-498D-4900-BAF5-66E4279ADCC7}" srcOrd="13" destOrd="0" presId="urn:microsoft.com/office/officeart/2005/8/layout/cycle5"/>
    <dgm:cxn modelId="{82F554A3-8A9F-469A-885F-1AC1C9EABF5F}" type="presParOf" srcId="{9373A6F4-7EB5-4813-AF75-ED5B881C606D}" destId="{D3B1DA93-50FC-47D4-BAA5-C06F9CF5DE18}" srcOrd="14" destOrd="0" presId="urn:microsoft.com/office/officeart/2005/8/layout/cycle5"/>
    <dgm:cxn modelId="{53C10D65-86DC-430D-A9D4-97435A423FFA}" type="presParOf" srcId="{9373A6F4-7EB5-4813-AF75-ED5B881C606D}" destId="{2ADA928A-0D11-456E-93C2-9BF56BEECAA7}" srcOrd="15" destOrd="0" presId="urn:microsoft.com/office/officeart/2005/8/layout/cycle5"/>
    <dgm:cxn modelId="{9D789E1E-C343-49E1-A3E7-98A2C740D741}" type="presParOf" srcId="{9373A6F4-7EB5-4813-AF75-ED5B881C606D}" destId="{71122C01-17C6-466A-B3AE-0213AE528037}" srcOrd="16" destOrd="0" presId="urn:microsoft.com/office/officeart/2005/8/layout/cycle5"/>
    <dgm:cxn modelId="{64749257-632E-4CA5-94B7-2DD4C8B74A0A}" type="presParOf" srcId="{9373A6F4-7EB5-4813-AF75-ED5B881C606D}" destId="{35AC7729-C9EB-4B8F-BE73-519491DA97DB}"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CC8EF3-4119-4B7B-A8C7-20FD3183837B}" type="doc">
      <dgm:prSet loTypeId="urn:microsoft.com/office/officeart/2009/3/layout/RandomtoResultProcess" loCatId="process" qsTypeId="urn:microsoft.com/office/officeart/2005/8/quickstyle/simple1" qsCatId="simple" csTypeId="urn:microsoft.com/office/officeart/2005/8/colors/colorful1" csCatId="colorful" phldr="1"/>
      <dgm:spPr/>
    </dgm:pt>
    <dgm:pt modelId="{070F8C6E-D221-4365-83DB-1A9D025145B7}">
      <dgm:prSet phldrT="[Texto]"/>
      <dgm:spPr/>
      <dgm:t>
        <a:bodyPr/>
        <a:lstStyle/>
        <a:p>
          <a:r>
            <a:rPr lang="es-EC" dirty="0"/>
            <a:t>Proyección del costo total de un estudiante</a:t>
          </a:r>
        </a:p>
      </dgm:t>
    </dgm:pt>
    <dgm:pt modelId="{725A17CE-9738-45B8-846D-4E9904D7C4F2}" type="parTrans" cxnId="{2997ECE2-BB11-4D04-B46D-4624B112CEF5}">
      <dgm:prSet/>
      <dgm:spPr/>
      <dgm:t>
        <a:bodyPr/>
        <a:lstStyle/>
        <a:p>
          <a:endParaRPr lang="es-EC"/>
        </a:p>
      </dgm:t>
    </dgm:pt>
    <dgm:pt modelId="{E8C80A15-1956-4696-92EC-3D6AA427D20B}" type="sibTrans" cxnId="{2997ECE2-BB11-4D04-B46D-4624B112CEF5}">
      <dgm:prSet/>
      <dgm:spPr/>
      <dgm:t>
        <a:bodyPr/>
        <a:lstStyle/>
        <a:p>
          <a:endParaRPr lang="es-EC"/>
        </a:p>
      </dgm:t>
    </dgm:pt>
    <dgm:pt modelId="{E3C8503B-E0CF-4368-98DC-8B810C7E35D0}">
      <dgm:prSet phldrT="[Texto]"/>
      <dgm:spPr/>
      <dgm:t>
        <a:bodyPr/>
        <a:lstStyle/>
        <a:p>
          <a:r>
            <a:rPr lang="es-EC" dirty="0"/>
            <a:t>Desglose tanto de gastos corrientes y de inversión </a:t>
          </a:r>
        </a:p>
      </dgm:t>
    </dgm:pt>
    <dgm:pt modelId="{94CEE967-5655-4B79-A224-93A879DAEFA5}" type="parTrans" cxnId="{A91732A3-3873-4B7B-B3B2-BE627718F851}">
      <dgm:prSet/>
      <dgm:spPr/>
      <dgm:t>
        <a:bodyPr/>
        <a:lstStyle/>
        <a:p>
          <a:endParaRPr lang="es-EC"/>
        </a:p>
      </dgm:t>
    </dgm:pt>
    <dgm:pt modelId="{FA6D23E3-131D-434D-8357-B245B468B7BB}" type="sibTrans" cxnId="{A91732A3-3873-4B7B-B3B2-BE627718F851}">
      <dgm:prSet/>
      <dgm:spPr/>
      <dgm:t>
        <a:bodyPr/>
        <a:lstStyle/>
        <a:p>
          <a:endParaRPr lang="es-EC"/>
        </a:p>
      </dgm:t>
    </dgm:pt>
    <dgm:pt modelId="{D0880524-D5C1-48D6-8A93-46ADA833E66C}">
      <dgm:prSet phldrT="[Texto]"/>
      <dgm:spPr/>
      <dgm:t>
        <a:bodyPr/>
        <a:lstStyle/>
        <a:p>
          <a:r>
            <a:rPr lang="es-EC" dirty="0"/>
            <a:t>Provisión educación superior</a:t>
          </a:r>
        </a:p>
        <a:p>
          <a:r>
            <a:rPr lang="es-EC" dirty="0"/>
            <a:t>Fomento y desarrollo científico y tecnológico</a:t>
          </a:r>
        </a:p>
        <a:p>
          <a:r>
            <a:rPr lang="es-EC" dirty="0"/>
            <a:t>Vinculación con la sociedad y otros</a:t>
          </a:r>
        </a:p>
      </dgm:t>
    </dgm:pt>
    <dgm:pt modelId="{621C1BF9-E36C-4F48-BC8C-D74E29C8E565}" type="parTrans" cxnId="{81D0C165-9C05-43AD-885C-D151ECB905CD}">
      <dgm:prSet/>
      <dgm:spPr/>
      <dgm:t>
        <a:bodyPr/>
        <a:lstStyle/>
        <a:p>
          <a:endParaRPr lang="es-EC"/>
        </a:p>
      </dgm:t>
    </dgm:pt>
    <dgm:pt modelId="{9A7D4C7B-ED23-483F-98F9-9DE252A0054B}" type="sibTrans" cxnId="{81D0C165-9C05-43AD-885C-D151ECB905CD}">
      <dgm:prSet/>
      <dgm:spPr/>
      <dgm:t>
        <a:bodyPr/>
        <a:lstStyle/>
        <a:p>
          <a:endParaRPr lang="es-EC"/>
        </a:p>
      </dgm:t>
    </dgm:pt>
    <dgm:pt modelId="{01426D03-314F-4EFC-8A51-D96D6A1EB360}">
      <dgm:prSet phldrT="[Texto]"/>
      <dgm:spPr/>
      <dgm:t>
        <a:bodyPr/>
        <a:lstStyle/>
        <a:p>
          <a:r>
            <a:rPr lang="es-EC" dirty="0"/>
            <a:t>$4385,42 al año</a:t>
          </a:r>
        </a:p>
      </dgm:t>
    </dgm:pt>
    <dgm:pt modelId="{B1FA61DC-ACDD-430B-AAA9-9F16457B1174}" type="parTrans" cxnId="{7BA20255-AD97-450A-A3F4-DECAB9034C4F}">
      <dgm:prSet/>
      <dgm:spPr/>
      <dgm:t>
        <a:bodyPr/>
        <a:lstStyle/>
        <a:p>
          <a:endParaRPr lang="es-EC"/>
        </a:p>
      </dgm:t>
    </dgm:pt>
    <dgm:pt modelId="{27865C60-F6E7-416B-B57F-D54BA81C4793}" type="sibTrans" cxnId="{7BA20255-AD97-450A-A3F4-DECAB9034C4F}">
      <dgm:prSet/>
      <dgm:spPr/>
      <dgm:t>
        <a:bodyPr/>
        <a:lstStyle/>
        <a:p>
          <a:endParaRPr lang="es-EC"/>
        </a:p>
      </dgm:t>
    </dgm:pt>
    <dgm:pt modelId="{5686C42A-C64D-442F-A822-F9F48E139875}" type="pres">
      <dgm:prSet presAssocID="{49CC8EF3-4119-4B7B-A8C7-20FD3183837B}" presName="Name0" presStyleCnt="0">
        <dgm:presLayoutVars>
          <dgm:dir/>
          <dgm:animOne val="branch"/>
          <dgm:animLvl val="lvl"/>
        </dgm:presLayoutVars>
      </dgm:prSet>
      <dgm:spPr/>
    </dgm:pt>
    <dgm:pt modelId="{6EC6553D-C257-4508-9788-2DBA0C134760}" type="pres">
      <dgm:prSet presAssocID="{070F8C6E-D221-4365-83DB-1A9D025145B7}" presName="chaos" presStyleCnt="0"/>
      <dgm:spPr/>
    </dgm:pt>
    <dgm:pt modelId="{CE758243-F19C-4987-BA43-5B0F4E8E63CB}" type="pres">
      <dgm:prSet presAssocID="{070F8C6E-D221-4365-83DB-1A9D025145B7}" presName="parTx1" presStyleLbl="revTx" presStyleIdx="0" presStyleCnt="3"/>
      <dgm:spPr/>
    </dgm:pt>
    <dgm:pt modelId="{872BEB03-DB04-4BC0-A86A-0E40F20779D1}" type="pres">
      <dgm:prSet presAssocID="{070F8C6E-D221-4365-83DB-1A9D025145B7}" presName="c1" presStyleLbl="node1" presStyleIdx="0" presStyleCnt="19"/>
      <dgm:spPr/>
    </dgm:pt>
    <dgm:pt modelId="{90DC60F7-8D75-4718-A5A8-10045D8FC0FE}" type="pres">
      <dgm:prSet presAssocID="{070F8C6E-D221-4365-83DB-1A9D025145B7}" presName="c2" presStyleLbl="node1" presStyleIdx="1" presStyleCnt="19"/>
      <dgm:spPr/>
    </dgm:pt>
    <dgm:pt modelId="{D1D37F82-CF3C-43B8-ABCE-ECA26F680478}" type="pres">
      <dgm:prSet presAssocID="{070F8C6E-D221-4365-83DB-1A9D025145B7}" presName="c3" presStyleLbl="node1" presStyleIdx="2" presStyleCnt="19"/>
      <dgm:spPr/>
    </dgm:pt>
    <dgm:pt modelId="{D0457DF0-1643-412D-A0D8-F1E300585AC7}" type="pres">
      <dgm:prSet presAssocID="{070F8C6E-D221-4365-83DB-1A9D025145B7}" presName="c4" presStyleLbl="node1" presStyleIdx="3" presStyleCnt="19"/>
      <dgm:spPr/>
    </dgm:pt>
    <dgm:pt modelId="{EFEB80FE-AF80-4C8D-8157-5B67975ED401}" type="pres">
      <dgm:prSet presAssocID="{070F8C6E-D221-4365-83DB-1A9D025145B7}" presName="c5" presStyleLbl="node1" presStyleIdx="4" presStyleCnt="19"/>
      <dgm:spPr/>
    </dgm:pt>
    <dgm:pt modelId="{F725604C-A3D1-4D3E-BB5B-62991DEE01B9}" type="pres">
      <dgm:prSet presAssocID="{070F8C6E-D221-4365-83DB-1A9D025145B7}" presName="c6" presStyleLbl="node1" presStyleIdx="5" presStyleCnt="19"/>
      <dgm:spPr/>
    </dgm:pt>
    <dgm:pt modelId="{E0BFF121-2423-4210-B57F-05EFA0D8F1FB}" type="pres">
      <dgm:prSet presAssocID="{070F8C6E-D221-4365-83DB-1A9D025145B7}" presName="c7" presStyleLbl="node1" presStyleIdx="6" presStyleCnt="19"/>
      <dgm:spPr/>
    </dgm:pt>
    <dgm:pt modelId="{8429DAD0-42D9-4085-BC75-93DCD27C3B74}" type="pres">
      <dgm:prSet presAssocID="{070F8C6E-D221-4365-83DB-1A9D025145B7}" presName="c8" presStyleLbl="node1" presStyleIdx="7" presStyleCnt="19"/>
      <dgm:spPr/>
    </dgm:pt>
    <dgm:pt modelId="{29FE338E-D33E-428A-83C3-4731E384B802}" type="pres">
      <dgm:prSet presAssocID="{070F8C6E-D221-4365-83DB-1A9D025145B7}" presName="c9" presStyleLbl="node1" presStyleIdx="8" presStyleCnt="19"/>
      <dgm:spPr/>
    </dgm:pt>
    <dgm:pt modelId="{FF3487D9-97C9-4D1C-A8E7-E20619164B33}" type="pres">
      <dgm:prSet presAssocID="{070F8C6E-D221-4365-83DB-1A9D025145B7}" presName="c10" presStyleLbl="node1" presStyleIdx="9" presStyleCnt="19"/>
      <dgm:spPr/>
    </dgm:pt>
    <dgm:pt modelId="{1A550228-5A0C-4037-8D21-802C55B4BFE5}" type="pres">
      <dgm:prSet presAssocID="{070F8C6E-D221-4365-83DB-1A9D025145B7}" presName="c11" presStyleLbl="node1" presStyleIdx="10" presStyleCnt="19"/>
      <dgm:spPr/>
    </dgm:pt>
    <dgm:pt modelId="{AAED4F96-F24B-4CA1-9F80-33855EE6F869}" type="pres">
      <dgm:prSet presAssocID="{070F8C6E-D221-4365-83DB-1A9D025145B7}" presName="c12" presStyleLbl="node1" presStyleIdx="11" presStyleCnt="19"/>
      <dgm:spPr/>
    </dgm:pt>
    <dgm:pt modelId="{8BE9DC5D-03E4-432E-8153-8C78238FD2B2}" type="pres">
      <dgm:prSet presAssocID="{070F8C6E-D221-4365-83DB-1A9D025145B7}" presName="c13" presStyleLbl="node1" presStyleIdx="12" presStyleCnt="19"/>
      <dgm:spPr/>
    </dgm:pt>
    <dgm:pt modelId="{851B5A8D-1AFC-48FB-978C-25C0875F5B4B}" type="pres">
      <dgm:prSet presAssocID="{070F8C6E-D221-4365-83DB-1A9D025145B7}" presName="c14" presStyleLbl="node1" presStyleIdx="13" presStyleCnt="19"/>
      <dgm:spPr/>
    </dgm:pt>
    <dgm:pt modelId="{91C0C90C-5358-4303-9076-92B4EE1F2CC7}" type="pres">
      <dgm:prSet presAssocID="{070F8C6E-D221-4365-83DB-1A9D025145B7}" presName="c15" presStyleLbl="node1" presStyleIdx="14" presStyleCnt="19"/>
      <dgm:spPr/>
    </dgm:pt>
    <dgm:pt modelId="{4AD7059F-943C-4C6E-BD73-A5273227D975}" type="pres">
      <dgm:prSet presAssocID="{070F8C6E-D221-4365-83DB-1A9D025145B7}" presName="c16" presStyleLbl="node1" presStyleIdx="15" presStyleCnt="19"/>
      <dgm:spPr/>
    </dgm:pt>
    <dgm:pt modelId="{69022BC6-977C-4919-ABC7-EF4E966319F0}" type="pres">
      <dgm:prSet presAssocID="{070F8C6E-D221-4365-83DB-1A9D025145B7}" presName="c17" presStyleLbl="node1" presStyleIdx="16" presStyleCnt="19"/>
      <dgm:spPr/>
    </dgm:pt>
    <dgm:pt modelId="{06359D0D-DA9C-4E8C-A6AE-D68EFF45822E}" type="pres">
      <dgm:prSet presAssocID="{070F8C6E-D221-4365-83DB-1A9D025145B7}" presName="c18" presStyleLbl="node1" presStyleIdx="17" presStyleCnt="19"/>
      <dgm:spPr/>
    </dgm:pt>
    <dgm:pt modelId="{4BE92962-3C5C-4ACB-8494-DFFE4D816DD8}" type="pres">
      <dgm:prSet presAssocID="{E8C80A15-1956-4696-92EC-3D6AA427D20B}" presName="chevronComposite1" presStyleCnt="0"/>
      <dgm:spPr/>
    </dgm:pt>
    <dgm:pt modelId="{76AE3B87-5606-456E-A519-2188ADFB152D}" type="pres">
      <dgm:prSet presAssocID="{E8C80A15-1956-4696-92EC-3D6AA427D20B}" presName="chevron1" presStyleLbl="sibTrans2D1" presStyleIdx="0" presStyleCnt="3"/>
      <dgm:spPr/>
    </dgm:pt>
    <dgm:pt modelId="{F6ADCDED-E509-4FC2-B6E3-B891DF63F4BB}" type="pres">
      <dgm:prSet presAssocID="{E8C80A15-1956-4696-92EC-3D6AA427D20B}" presName="spChevron1" presStyleCnt="0"/>
      <dgm:spPr/>
    </dgm:pt>
    <dgm:pt modelId="{DC0D2F75-46E5-409C-BCF6-B64CAF9AC6F5}" type="pres">
      <dgm:prSet presAssocID="{E3C8503B-E0CF-4368-98DC-8B810C7E35D0}" presName="middle" presStyleCnt="0"/>
      <dgm:spPr/>
    </dgm:pt>
    <dgm:pt modelId="{D137B79E-49C9-4B7C-9B71-D2B56E9BA8D3}" type="pres">
      <dgm:prSet presAssocID="{E3C8503B-E0CF-4368-98DC-8B810C7E35D0}" presName="parTxMid" presStyleLbl="revTx" presStyleIdx="1" presStyleCnt="3"/>
      <dgm:spPr/>
    </dgm:pt>
    <dgm:pt modelId="{8C1E81B0-C07F-48C2-8BE4-6287866581E1}" type="pres">
      <dgm:prSet presAssocID="{E3C8503B-E0CF-4368-98DC-8B810C7E35D0}" presName="spMid" presStyleCnt="0"/>
      <dgm:spPr/>
    </dgm:pt>
    <dgm:pt modelId="{F9D3D1A0-9466-46F7-9630-D5C245DDE81E}" type="pres">
      <dgm:prSet presAssocID="{FA6D23E3-131D-434D-8357-B245B468B7BB}" presName="chevronComposite1" presStyleCnt="0"/>
      <dgm:spPr/>
    </dgm:pt>
    <dgm:pt modelId="{719368B6-48A6-4E7E-85E9-97E820ACF550}" type="pres">
      <dgm:prSet presAssocID="{FA6D23E3-131D-434D-8357-B245B468B7BB}" presName="chevron1" presStyleLbl="sibTrans2D1" presStyleIdx="1" presStyleCnt="3"/>
      <dgm:spPr/>
    </dgm:pt>
    <dgm:pt modelId="{BD6A54C0-D4D1-41AC-8A6C-47BD7C78C40E}" type="pres">
      <dgm:prSet presAssocID="{FA6D23E3-131D-434D-8357-B245B468B7BB}" presName="spChevron1" presStyleCnt="0"/>
      <dgm:spPr/>
    </dgm:pt>
    <dgm:pt modelId="{0D5A146E-39B6-4FC3-82DC-978134229813}" type="pres">
      <dgm:prSet presAssocID="{D0880524-D5C1-48D6-8A93-46ADA833E66C}" presName="middle" presStyleCnt="0"/>
      <dgm:spPr/>
    </dgm:pt>
    <dgm:pt modelId="{4704B70F-014B-41A7-9883-C06F85439520}" type="pres">
      <dgm:prSet presAssocID="{D0880524-D5C1-48D6-8A93-46ADA833E66C}" presName="parTxMid" presStyleLbl="revTx" presStyleIdx="2" presStyleCnt="3"/>
      <dgm:spPr/>
    </dgm:pt>
    <dgm:pt modelId="{75FF1690-AF87-4C9B-85B7-B9612ED8BE82}" type="pres">
      <dgm:prSet presAssocID="{D0880524-D5C1-48D6-8A93-46ADA833E66C}" presName="spMid" presStyleCnt="0"/>
      <dgm:spPr/>
    </dgm:pt>
    <dgm:pt modelId="{8F4727D5-4C71-48BE-98C4-CD883316C0F4}" type="pres">
      <dgm:prSet presAssocID="{9A7D4C7B-ED23-483F-98F9-9DE252A0054B}" presName="chevronComposite1" presStyleCnt="0"/>
      <dgm:spPr/>
    </dgm:pt>
    <dgm:pt modelId="{4DC21C79-AFD6-4EB9-91FB-F6AFA2C7AC0F}" type="pres">
      <dgm:prSet presAssocID="{9A7D4C7B-ED23-483F-98F9-9DE252A0054B}" presName="chevron1" presStyleLbl="sibTrans2D1" presStyleIdx="2" presStyleCnt="3"/>
      <dgm:spPr/>
    </dgm:pt>
    <dgm:pt modelId="{EB29BD60-406D-4179-B053-5F3FFAA0231D}" type="pres">
      <dgm:prSet presAssocID="{9A7D4C7B-ED23-483F-98F9-9DE252A0054B}" presName="spChevron1" presStyleCnt="0"/>
      <dgm:spPr/>
    </dgm:pt>
    <dgm:pt modelId="{92721146-F211-47BD-852F-92413DB9A019}" type="pres">
      <dgm:prSet presAssocID="{01426D03-314F-4EFC-8A51-D96D6A1EB360}" presName="last" presStyleCnt="0"/>
      <dgm:spPr/>
    </dgm:pt>
    <dgm:pt modelId="{3DC511BC-92B5-4D39-85D3-C02DCCAD5C75}" type="pres">
      <dgm:prSet presAssocID="{01426D03-314F-4EFC-8A51-D96D6A1EB360}" presName="circleTx" presStyleLbl="node1" presStyleIdx="18" presStyleCnt="19"/>
      <dgm:spPr/>
    </dgm:pt>
    <dgm:pt modelId="{F62657C5-1B92-4AD3-8EFF-8F3D7337B389}" type="pres">
      <dgm:prSet presAssocID="{01426D03-314F-4EFC-8A51-D96D6A1EB360}" presName="spN" presStyleCnt="0"/>
      <dgm:spPr/>
    </dgm:pt>
  </dgm:ptLst>
  <dgm:cxnLst>
    <dgm:cxn modelId="{6DB5C65C-FE0B-4AD0-8C39-B8575A58E087}" type="presOf" srcId="{E3C8503B-E0CF-4368-98DC-8B810C7E35D0}" destId="{D137B79E-49C9-4B7C-9B71-D2B56E9BA8D3}" srcOrd="0" destOrd="0" presId="urn:microsoft.com/office/officeart/2009/3/layout/RandomtoResultProcess"/>
    <dgm:cxn modelId="{CE15B945-CACC-484D-8989-EC9C72B61187}" type="presOf" srcId="{49CC8EF3-4119-4B7B-A8C7-20FD3183837B}" destId="{5686C42A-C64D-442F-A822-F9F48E139875}" srcOrd="0" destOrd="0" presId="urn:microsoft.com/office/officeart/2009/3/layout/RandomtoResultProcess"/>
    <dgm:cxn modelId="{81D0C165-9C05-43AD-885C-D151ECB905CD}" srcId="{49CC8EF3-4119-4B7B-A8C7-20FD3183837B}" destId="{D0880524-D5C1-48D6-8A93-46ADA833E66C}" srcOrd="2" destOrd="0" parTransId="{621C1BF9-E36C-4F48-BC8C-D74E29C8E565}" sibTransId="{9A7D4C7B-ED23-483F-98F9-9DE252A0054B}"/>
    <dgm:cxn modelId="{7BA20255-AD97-450A-A3F4-DECAB9034C4F}" srcId="{49CC8EF3-4119-4B7B-A8C7-20FD3183837B}" destId="{01426D03-314F-4EFC-8A51-D96D6A1EB360}" srcOrd="3" destOrd="0" parTransId="{B1FA61DC-ACDD-430B-AAA9-9F16457B1174}" sibTransId="{27865C60-F6E7-416B-B57F-D54BA81C4793}"/>
    <dgm:cxn modelId="{9D96DD9F-ACC4-45FB-A609-19600DA69F93}" type="presOf" srcId="{01426D03-314F-4EFC-8A51-D96D6A1EB360}" destId="{3DC511BC-92B5-4D39-85D3-C02DCCAD5C75}" srcOrd="0" destOrd="0" presId="urn:microsoft.com/office/officeart/2009/3/layout/RandomtoResultProcess"/>
    <dgm:cxn modelId="{A91732A3-3873-4B7B-B3B2-BE627718F851}" srcId="{49CC8EF3-4119-4B7B-A8C7-20FD3183837B}" destId="{E3C8503B-E0CF-4368-98DC-8B810C7E35D0}" srcOrd="1" destOrd="0" parTransId="{94CEE967-5655-4B79-A224-93A879DAEFA5}" sibTransId="{FA6D23E3-131D-434D-8357-B245B468B7BB}"/>
    <dgm:cxn modelId="{2997ECE2-BB11-4D04-B46D-4624B112CEF5}" srcId="{49CC8EF3-4119-4B7B-A8C7-20FD3183837B}" destId="{070F8C6E-D221-4365-83DB-1A9D025145B7}" srcOrd="0" destOrd="0" parTransId="{725A17CE-9738-45B8-846D-4E9904D7C4F2}" sibTransId="{E8C80A15-1956-4696-92EC-3D6AA427D20B}"/>
    <dgm:cxn modelId="{8C95C5EB-36C8-4F01-A33F-6796A31B15A5}" type="presOf" srcId="{070F8C6E-D221-4365-83DB-1A9D025145B7}" destId="{CE758243-F19C-4987-BA43-5B0F4E8E63CB}" srcOrd="0" destOrd="0" presId="urn:microsoft.com/office/officeart/2009/3/layout/RandomtoResultProcess"/>
    <dgm:cxn modelId="{506442FF-C8F8-4C20-B04A-13C9EAE137BD}" type="presOf" srcId="{D0880524-D5C1-48D6-8A93-46ADA833E66C}" destId="{4704B70F-014B-41A7-9883-C06F85439520}" srcOrd="0" destOrd="0" presId="urn:microsoft.com/office/officeart/2009/3/layout/RandomtoResultProcess"/>
    <dgm:cxn modelId="{E3F2D44F-4610-4C42-90DD-05A24F2E6E64}" type="presParOf" srcId="{5686C42A-C64D-442F-A822-F9F48E139875}" destId="{6EC6553D-C257-4508-9788-2DBA0C134760}" srcOrd="0" destOrd="0" presId="urn:microsoft.com/office/officeart/2009/3/layout/RandomtoResultProcess"/>
    <dgm:cxn modelId="{0909CFB7-9929-4251-9523-C8CD6F22B03D}" type="presParOf" srcId="{6EC6553D-C257-4508-9788-2DBA0C134760}" destId="{CE758243-F19C-4987-BA43-5B0F4E8E63CB}" srcOrd="0" destOrd="0" presId="urn:microsoft.com/office/officeart/2009/3/layout/RandomtoResultProcess"/>
    <dgm:cxn modelId="{BD40E0E5-F297-4586-BBC4-E3B74A778137}" type="presParOf" srcId="{6EC6553D-C257-4508-9788-2DBA0C134760}" destId="{872BEB03-DB04-4BC0-A86A-0E40F20779D1}" srcOrd="1" destOrd="0" presId="urn:microsoft.com/office/officeart/2009/3/layout/RandomtoResultProcess"/>
    <dgm:cxn modelId="{DACFC6ED-B3E3-401D-B65F-400EE9A4AFD0}" type="presParOf" srcId="{6EC6553D-C257-4508-9788-2DBA0C134760}" destId="{90DC60F7-8D75-4718-A5A8-10045D8FC0FE}" srcOrd="2" destOrd="0" presId="urn:microsoft.com/office/officeart/2009/3/layout/RandomtoResultProcess"/>
    <dgm:cxn modelId="{CE231DA2-E3F0-4CA0-8299-77DCC55244E6}" type="presParOf" srcId="{6EC6553D-C257-4508-9788-2DBA0C134760}" destId="{D1D37F82-CF3C-43B8-ABCE-ECA26F680478}" srcOrd="3" destOrd="0" presId="urn:microsoft.com/office/officeart/2009/3/layout/RandomtoResultProcess"/>
    <dgm:cxn modelId="{A2D5FCB8-2E34-479C-826C-F64E145B5622}" type="presParOf" srcId="{6EC6553D-C257-4508-9788-2DBA0C134760}" destId="{D0457DF0-1643-412D-A0D8-F1E300585AC7}" srcOrd="4" destOrd="0" presId="urn:microsoft.com/office/officeart/2009/3/layout/RandomtoResultProcess"/>
    <dgm:cxn modelId="{2703523F-A462-4B0D-B2F3-0E413D9B5921}" type="presParOf" srcId="{6EC6553D-C257-4508-9788-2DBA0C134760}" destId="{EFEB80FE-AF80-4C8D-8157-5B67975ED401}" srcOrd="5" destOrd="0" presId="urn:microsoft.com/office/officeart/2009/3/layout/RandomtoResultProcess"/>
    <dgm:cxn modelId="{235B09BD-B3A9-4C8F-A96D-316186885044}" type="presParOf" srcId="{6EC6553D-C257-4508-9788-2DBA0C134760}" destId="{F725604C-A3D1-4D3E-BB5B-62991DEE01B9}" srcOrd="6" destOrd="0" presId="urn:microsoft.com/office/officeart/2009/3/layout/RandomtoResultProcess"/>
    <dgm:cxn modelId="{145E551A-F20F-4934-903A-E76B6A3DE26E}" type="presParOf" srcId="{6EC6553D-C257-4508-9788-2DBA0C134760}" destId="{E0BFF121-2423-4210-B57F-05EFA0D8F1FB}" srcOrd="7" destOrd="0" presId="urn:microsoft.com/office/officeart/2009/3/layout/RandomtoResultProcess"/>
    <dgm:cxn modelId="{447456AA-2BD9-42A2-8609-30109FA56E38}" type="presParOf" srcId="{6EC6553D-C257-4508-9788-2DBA0C134760}" destId="{8429DAD0-42D9-4085-BC75-93DCD27C3B74}" srcOrd="8" destOrd="0" presId="urn:microsoft.com/office/officeart/2009/3/layout/RandomtoResultProcess"/>
    <dgm:cxn modelId="{8707C4D4-3488-480A-9E3A-9022342ACBBF}" type="presParOf" srcId="{6EC6553D-C257-4508-9788-2DBA0C134760}" destId="{29FE338E-D33E-428A-83C3-4731E384B802}" srcOrd="9" destOrd="0" presId="urn:microsoft.com/office/officeart/2009/3/layout/RandomtoResultProcess"/>
    <dgm:cxn modelId="{879D6902-50FF-45DD-B0C6-575674655AE8}" type="presParOf" srcId="{6EC6553D-C257-4508-9788-2DBA0C134760}" destId="{FF3487D9-97C9-4D1C-A8E7-E20619164B33}" srcOrd="10" destOrd="0" presId="urn:microsoft.com/office/officeart/2009/3/layout/RandomtoResultProcess"/>
    <dgm:cxn modelId="{F4E8B4C9-07B3-4317-8E26-256A735F67F8}" type="presParOf" srcId="{6EC6553D-C257-4508-9788-2DBA0C134760}" destId="{1A550228-5A0C-4037-8D21-802C55B4BFE5}" srcOrd="11" destOrd="0" presId="urn:microsoft.com/office/officeart/2009/3/layout/RandomtoResultProcess"/>
    <dgm:cxn modelId="{9535C6A1-6EBA-41FE-994F-7C27C08F8A96}" type="presParOf" srcId="{6EC6553D-C257-4508-9788-2DBA0C134760}" destId="{AAED4F96-F24B-4CA1-9F80-33855EE6F869}" srcOrd="12" destOrd="0" presId="urn:microsoft.com/office/officeart/2009/3/layout/RandomtoResultProcess"/>
    <dgm:cxn modelId="{8B76851D-6428-4437-85EE-5B06EB758776}" type="presParOf" srcId="{6EC6553D-C257-4508-9788-2DBA0C134760}" destId="{8BE9DC5D-03E4-432E-8153-8C78238FD2B2}" srcOrd="13" destOrd="0" presId="urn:microsoft.com/office/officeart/2009/3/layout/RandomtoResultProcess"/>
    <dgm:cxn modelId="{DDF19A14-4ECB-4B2A-AC89-D8F47FA8B899}" type="presParOf" srcId="{6EC6553D-C257-4508-9788-2DBA0C134760}" destId="{851B5A8D-1AFC-48FB-978C-25C0875F5B4B}" srcOrd="14" destOrd="0" presId="urn:microsoft.com/office/officeart/2009/3/layout/RandomtoResultProcess"/>
    <dgm:cxn modelId="{FB2EB3D4-4231-4347-A9C5-54139D539B07}" type="presParOf" srcId="{6EC6553D-C257-4508-9788-2DBA0C134760}" destId="{91C0C90C-5358-4303-9076-92B4EE1F2CC7}" srcOrd="15" destOrd="0" presId="urn:microsoft.com/office/officeart/2009/3/layout/RandomtoResultProcess"/>
    <dgm:cxn modelId="{6F1C4636-BD0B-49CB-B31C-C10ADAAED3E2}" type="presParOf" srcId="{6EC6553D-C257-4508-9788-2DBA0C134760}" destId="{4AD7059F-943C-4C6E-BD73-A5273227D975}" srcOrd="16" destOrd="0" presId="urn:microsoft.com/office/officeart/2009/3/layout/RandomtoResultProcess"/>
    <dgm:cxn modelId="{3CB1CC45-2719-47D9-AA40-93990C7E6AD3}" type="presParOf" srcId="{6EC6553D-C257-4508-9788-2DBA0C134760}" destId="{69022BC6-977C-4919-ABC7-EF4E966319F0}" srcOrd="17" destOrd="0" presId="urn:microsoft.com/office/officeart/2009/3/layout/RandomtoResultProcess"/>
    <dgm:cxn modelId="{712F4AFF-06A2-4AE2-8101-367E68DC1A31}" type="presParOf" srcId="{6EC6553D-C257-4508-9788-2DBA0C134760}" destId="{06359D0D-DA9C-4E8C-A6AE-D68EFF45822E}" srcOrd="18" destOrd="0" presId="urn:microsoft.com/office/officeart/2009/3/layout/RandomtoResultProcess"/>
    <dgm:cxn modelId="{E5B10CCD-3FF0-4989-89CB-443050D8E149}" type="presParOf" srcId="{5686C42A-C64D-442F-A822-F9F48E139875}" destId="{4BE92962-3C5C-4ACB-8494-DFFE4D816DD8}" srcOrd="1" destOrd="0" presId="urn:microsoft.com/office/officeart/2009/3/layout/RandomtoResultProcess"/>
    <dgm:cxn modelId="{7F947FC8-8946-49F4-BE1F-7AE22895D35F}" type="presParOf" srcId="{4BE92962-3C5C-4ACB-8494-DFFE4D816DD8}" destId="{76AE3B87-5606-456E-A519-2188ADFB152D}" srcOrd="0" destOrd="0" presId="urn:microsoft.com/office/officeart/2009/3/layout/RandomtoResultProcess"/>
    <dgm:cxn modelId="{2853699A-E99C-44D0-A819-FB2BF36F8453}" type="presParOf" srcId="{4BE92962-3C5C-4ACB-8494-DFFE4D816DD8}" destId="{F6ADCDED-E509-4FC2-B6E3-B891DF63F4BB}" srcOrd="1" destOrd="0" presId="urn:microsoft.com/office/officeart/2009/3/layout/RandomtoResultProcess"/>
    <dgm:cxn modelId="{2F9EECF2-5E34-4253-8D95-8F43019D61A7}" type="presParOf" srcId="{5686C42A-C64D-442F-A822-F9F48E139875}" destId="{DC0D2F75-46E5-409C-BCF6-B64CAF9AC6F5}" srcOrd="2" destOrd="0" presId="urn:microsoft.com/office/officeart/2009/3/layout/RandomtoResultProcess"/>
    <dgm:cxn modelId="{C970147D-0A1C-485A-B50D-FDFF335B8597}" type="presParOf" srcId="{DC0D2F75-46E5-409C-BCF6-B64CAF9AC6F5}" destId="{D137B79E-49C9-4B7C-9B71-D2B56E9BA8D3}" srcOrd="0" destOrd="0" presId="urn:microsoft.com/office/officeart/2009/3/layout/RandomtoResultProcess"/>
    <dgm:cxn modelId="{C35CFAA8-14BC-4372-BA47-868E4A9B9246}" type="presParOf" srcId="{DC0D2F75-46E5-409C-BCF6-B64CAF9AC6F5}" destId="{8C1E81B0-C07F-48C2-8BE4-6287866581E1}" srcOrd="1" destOrd="0" presId="urn:microsoft.com/office/officeart/2009/3/layout/RandomtoResultProcess"/>
    <dgm:cxn modelId="{2C0B8E29-773F-41AF-8506-1DE25A2947A9}" type="presParOf" srcId="{5686C42A-C64D-442F-A822-F9F48E139875}" destId="{F9D3D1A0-9466-46F7-9630-D5C245DDE81E}" srcOrd="3" destOrd="0" presId="urn:microsoft.com/office/officeart/2009/3/layout/RandomtoResultProcess"/>
    <dgm:cxn modelId="{8EC9357F-B3F7-43A2-92A7-7913DE6AAC30}" type="presParOf" srcId="{F9D3D1A0-9466-46F7-9630-D5C245DDE81E}" destId="{719368B6-48A6-4E7E-85E9-97E820ACF550}" srcOrd="0" destOrd="0" presId="urn:microsoft.com/office/officeart/2009/3/layout/RandomtoResultProcess"/>
    <dgm:cxn modelId="{AE4C3759-607C-4F31-8645-60C15EDC93BA}" type="presParOf" srcId="{F9D3D1A0-9466-46F7-9630-D5C245DDE81E}" destId="{BD6A54C0-D4D1-41AC-8A6C-47BD7C78C40E}" srcOrd="1" destOrd="0" presId="urn:microsoft.com/office/officeart/2009/3/layout/RandomtoResultProcess"/>
    <dgm:cxn modelId="{14C22190-435E-4599-8D83-7E01DCBE18F0}" type="presParOf" srcId="{5686C42A-C64D-442F-A822-F9F48E139875}" destId="{0D5A146E-39B6-4FC3-82DC-978134229813}" srcOrd="4" destOrd="0" presId="urn:microsoft.com/office/officeart/2009/3/layout/RandomtoResultProcess"/>
    <dgm:cxn modelId="{F4C89131-5B25-4ACD-819F-DF2339BF4591}" type="presParOf" srcId="{0D5A146E-39B6-4FC3-82DC-978134229813}" destId="{4704B70F-014B-41A7-9883-C06F85439520}" srcOrd="0" destOrd="0" presId="urn:microsoft.com/office/officeart/2009/3/layout/RandomtoResultProcess"/>
    <dgm:cxn modelId="{D70C7DB6-8E4B-404D-9A50-CC9A7465031A}" type="presParOf" srcId="{0D5A146E-39B6-4FC3-82DC-978134229813}" destId="{75FF1690-AF87-4C9B-85B7-B9612ED8BE82}" srcOrd="1" destOrd="0" presId="urn:microsoft.com/office/officeart/2009/3/layout/RandomtoResultProcess"/>
    <dgm:cxn modelId="{34A9006D-F84A-4AC3-80A3-892C95EDAF8D}" type="presParOf" srcId="{5686C42A-C64D-442F-A822-F9F48E139875}" destId="{8F4727D5-4C71-48BE-98C4-CD883316C0F4}" srcOrd="5" destOrd="0" presId="urn:microsoft.com/office/officeart/2009/3/layout/RandomtoResultProcess"/>
    <dgm:cxn modelId="{22C8A127-47D6-4B34-A9F6-16BFDF2C9052}" type="presParOf" srcId="{8F4727D5-4C71-48BE-98C4-CD883316C0F4}" destId="{4DC21C79-AFD6-4EB9-91FB-F6AFA2C7AC0F}" srcOrd="0" destOrd="0" presId="urn:microsoft.com/office/officeart/2009/3/layout/RandomtoResultProcess"/>
    <dgm:cxn modelId="{B948AFAE-1B5C-4A94-BADC-9134F5850A6A}" type="presParOf" srcId="{8F4727D5-4C71-48BE-98C4-CD883316C0F4}" destId="{EB29BD60-406D-4179-B053-5F3FFAA0231D}" srcOrd="1" destOrd="0" presId="urn:microsoft.com/office/officeart/2009/3/layout/RandomtoResultProcess"/>
    <dgm:cxn modelId="{ADFAB152-9EF3-441C-A290-A7AA31537310}" type="presParOf" srcId="{5686C42A-C64D-442F-A822-F9F48E139875}" destId="{92721146-F211-47BD-852F-92413DB9A019}" srcOrd="6" destOrd="0" presId="urn:microsoft.com/office/officeart/2009/3/layout/RandomtoResultProcess"/>
    <dgm:cxn modelId="{D6C7BADA-FBE4-4159-A23D-928303AB6EBB}" type="presParOf" srcId="{92721146-F211-47BD-852F-92413DB9A019}" destId="{3DC511BC-92B5-4D39-85D3-C02DCCAD5C75}" srcOrd="0" destOrd="0" presId="urn:microsoft.com/office/officeart/2009/3/layout/RandomtoResultProcess"/>
    <dgm:cxn modelId="{5542283F-7BD9-4871-8D45-E88EEC0CBD5C}" type="presParOf" srcId="{92721146-F211-47BD-852F-92413DB9A019}" destId="{F62657C5-1B92-4AD3-8EFF-8F3D7337B389}"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0861-C210-4659-A9E9-C1E83C884FC7}">
      <dsp:nvSpPr>
        <dsp:cNvPr id="0" name=""/>
        <dsp:cNvSpPr/>
      </dsp:nvSpPr>
      <dsp:spPr>
        <a:xfrm>
          <a:off x="0" y="0"/>
          <a:ext cx="3195386" cy="6419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a:solidFill>
                <a:schemeClr val="tx1"/>
              </a:solidFill>
              <a:latin typeface="Century Gothic" panose="020B0502020202020204" pitchFamily="34" charset="0"/>
            </a:rPr>
            <a:t>Teoría del Aprendizaje</a:t>
          </a:r>
          <a:endParaRPr lang="es-EC" sz="3600" kern="1200" dirty="0">
            <a:solidFill>
              <a:schemeClr val="tx1"/>
            </a:solidFill>
            <a:latin typeface="Century Gothic" panose="020B0502020202020204" pitchFamily="34" charset="0"/>
          </a:endParaRPr>
        </a:p>
      </dsp:txBody>
      <dsp:txXfrm>
        <a:off x="0" y="0"/>
        <a:ext cx="3195386" cy="1925955"/>
      </dsp:txXfrm>
    </dsp:sp>
    <dsp:sp modelId="{0E407E6C-4AC2-4BE6-9F3C-A345E403A462}">
      <dsp:nvSpPr>
        <dsp:cNvPr id="0" name=""/>
        <dsp:cNvSpPr/>
      </dsp:nvSpPr>
      <dsp:spPr>
        <a:xfrm>
          <a:off x="320767" y="1928543"/>
          <a:ext cx="2556309" cy="4167725"/>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C" sz="1800" kern="1200">
              <a:latin typeface="Century Gothic" panose="020B0502020202020204" pitchFamily="34" charset="0"/>
            </a:rPr>
            <a:t>ROMERO ARIZA</a:t>
          </a:r>
        </a:p>
        <a:p>
          <a:pPr marL="0" lvl="0" indent="0" algn="ctr" defTabSz="800100">
            <a:lnSpc>
              <a:spcPct val="90000"/>
            </a:lnSpc>
            <a:spcBef>
              <a:spcPct val="0"/>
            </a:spcBef>
            <a:spcAft>
              <a:spcPct val="35000"/>
            </a:spcAft>
            <a:buNone/>
          </a:pPr>
          <a:r>
            <a:rPr lang="es-EC" sz="1800" kern="1200">
              <a:solidFill>
                <a:schemeClr val="tx1"/>
              </a:solidFill>
              <a:latin typeface="Century Gothic" panose="020B0502020202020204" pitchFamily="34" charset="0"/>
            </a:rPr>
            <a:t>Aprendizaje experiencial</a:t>
          </a:r>
        </a:p>
        <a:p>
          <a:pPr marL="0" lvl="0" indent="0" algn="ctr" defTabSz="800100">
            <a:lnSpc>
              <a:spcPct val="90000"/>
            </a:lnSpc>
            <a:spcBef>
              <a:spcPct val="0"/>
            </a:spcBef>
            <a:spcAft>
              <a:spcPct val="35000"/>
            </a:spcAft>
            <a:buNone/>
          </a:pPr>
          <a:r>
            <a:rPr lang="es-EC" sz="1800" kern="1200">
              <a:solidFill>
                <a:schemeClr val="tx1"/>
              </a:solidFill>
              <a:latin typeface="Century Gothic" panose="020B0502020202020204" pitchFamily="34" charset="0"/>
            </a:rPr>
            <a:t>En un entorno rápidamente cambiante es lógico que evolucionen las necesidades formativas y el perfil profesional exigido. </a:t>
          </a:r>
        </a:p>
        <a:p>
          <a:pPr marL="0" lvl="0" indent="0" algn="ctr" defTabSz="800100">
            <a:lnSpc>
              <a:spcPct val="90000"/>
            </a:lnSpc>
            <a:spcBef>
              <a:spcPct val="0"/>
            </a:spcBef>
            <a:spcAft>
              <a:spcPct val="35000"/>
            </a:spcAft>
            <a:buNone/>
          </a:pPr>
          <a:r>
            <a:rPr lang="es-EC" sz="1800" kern="1200">
              <a:solidFill>
                <a:schemeClr val="tx1"/>
              </a:solidFill>
              <a:latin typeface="Century Gothic" panose="020B0502020202020204" pitchFamily="34" charset="0"/>
            </a:rPr>
            <a:t>Habilidad de aprender de forma autónoma</a:t>
          </a:r>
          <a:endParaRPr lang="es-EC" sz="1800" kern="1200" dirty="0">
            <a:solidFill>
              <a:schemeClr val="tx1"/>
            </a:solidFill>
            <a:latin typeface="Century Gothic" panose="020B0502020202020204" pitchFamily="34" charset="0"/>
          </a:endParaRPr>
        </a:p>
      </dsp:txBody>
      <dsp:txXfrm>
        <a:off x="395639" y="2003415"/>
        <a:ext cx="2406565" cy="4017981"/>
      </dsp:txXfrm>
    </dsp:sp>
    <dsp:sp modelId="{44DA3608-DA38-43B1-8AD4-53012BBA7A09}">
      <dsp:nvSpPr>
        <dsp:cNvPr id="0" name=""/>
        <dsp:cNvSpPr/>
      </dsp:nvSpPr>
      <dsp:spPr>
        <a:xfrm>
          <a:off x="3436269" y="0"/>
          <a:ext cx="3195386" cy="6419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a:solidFill>
                <a:schemeClr val="tx1"/>
              </a:solidFill>
              <a:latin typeface="Century Gothic" panose="020B0502020202020204" pitchFamily="34" charset="0"/>
            </a:rPr>
            <a:t>Capital Humano</a:t>
          </a:r>
          <a:endParaRPr lang="es-EC" sz="3600" kern="1200" dirty="0">
            <a:solidFill>
              <a:schemeClr val="tx1"/>
            </a:solidFill>
            <a:latin typeface="Century Gothic" panose="020B0502020202020204" pitchFamily="34" charset="0"/>
          </a:endParaRPr>
        </a:p>
      </dsp:txBody>
      <dsp:txXfrm>
        <a:off x="3436269" y="0"/>
        <a:ext cx="3195386" cy="1925955"/>
      </dsp:txXfrm>
    </dsp:sp>
    <dsp:sp modelId="{ECF291C2-4CF9-4A3E-BD86-73842A07220C}">
      <dsp:nvSpPr>
        <dsp:cNvPr id="0" name=""/>
        <dsp:cNvSpPr/>
      </dsp:nvSpPr>
      <dsp:spPr>
        <a:xfrm>
          <a:off x="3755807" y="1925955"/>
          <a:ext cx="2556309" cy="4172902"/>
        </a:xfrm>
        <a:prstGeom prst="roundRect">
          <a:avLst>
            <a:gd name="adj" fmla="val 10000"/>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Century Gothic" panose="020B0502020202020204" pitchFamily="34" charset="0"/>
            </a:rPr>
            <a:t>SERRANO </a:t>
          </a:r>
        </a:p>
        <a:p>
          <a:pPr marL="0" lvl="0" indent="0" algn="ctr" defTabSz="1066800">
            <a:lnSpc>
              <a:spcPct val="90000"/>
            </a:lnSpc>
            <a:spcBef>
              <a:spcPct val="0"/>
            </a:spcBef>
            <a:spcAft>
              <a:spcPct val="35000"/>
            </a:spcAft>
            <a:buNone/>
          </a:pPr>
          <a:r>
            <a:rPr lang="es-EC" sz="2400" kern="1200" dirty="0">
              <a:solidFill>
                <a:schemeClr val="tx1"/>
              </a:solidFill>
            </a:rPr>
            <a:t>Indicadores de capital humano y productividad</a:t>
          </a:r>
          <a:r>
            <a:rPr lang="es-EC" sz="2400" kern="1200" dirty="0">
              <a:solidFill>
                <a:schemeClr val="tx1"/>
              </a:solidFill>
              <a:latin typeface="Century Gothic" panose="020B0502020202020204" pitchFamily="34" charset="0"/>
            </a:rPr>
            <a:t>.</a:t>
          </a:r>
        </a:p>
      </dsp:txBody>
      <dsp:txXfrm>
        <a:off x="3830679" y="2000827"/>
        <a:ext cx="2406565" cy="4023158"/>
      </dsp:txXfrm>
    </dsp:sp>
    <dsp:sp modelId="{8CD5A15F-633B-47E6-935A-045E54FEB5ED}">
      <dsp:nvSpPr>
        <dsp:cNvPr id="0" name=""/>
        <dsp:cNvSpPr/>
      </dsp:nvSpPr>
      <dsp:spPr>
        <a:xfrm>
          <a:off x="6871309" y="0"/>
          <a:ext cx="3195386" cy="6419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a:solidFill>
                <a:schemeClr val="tx1"/>
              </a:solidFill>
              <a:latin typeface="Century Gothic" panose="020B0502020202020204" pitchFamily="34" charset="0"/>
            </a:rPr>
            <a:t>Calidad Educativa</a:t>
          </a:r>
          <a:endParaRPr lang="es-EC" sz="3600" kern="1200" dirty="0">
            <a:solidFill>
              <a:schemeClr val="tx1"/>
            </a:solidFill>
            <a:latin typeface="Century Gothic" panose="020B0502020202020204" pitchFamily="34" charset="0"/>
          </a:endParaRPr>
        </a:p>
      </dsp:txBody>
      <dsp:txXfrm>
        <a:off x="6871309" y="0"/>
        <a:ext cx="3195386" cy="1925955"/>
      </dsp:txXfrm>
    </dsp:sp>
    <dsp:sp modelId="{9BB87FCA-09FF-463D-BF4A-4F6CFCD41CF6}">
      <dsp:nvSpPr>
        <dsp:cNvPr id="0" name=""/>
        <dsp:cNvSpPr/>
      </dsp:nvSpPr>
      <dsp:spPr>
        <a:xfrm>
          <a:off x="7190848" y="1925955"/>
          <a:ext cx="2556309" cy="4172902"/>
        </a:xfrm>
        <a:prstGeom prst="roundRect">
          <a:avLst>
            <a:gd name="adj" fmla="val 1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Century Gothic" panose="020B0502020202020204" pitchFamily="34" charset="0"/>
            </a:rPr>
            <a:t>SEIBOLD </a:t>
          </a:r>
        </a:p>
        <a:p>
          <a:pPr marL="0" lvl="0" indent="0" algn="ctr" defTabSz="889000">
            <a:lnSpc>
              <a:spcPct val="90000"/>
            </a:lnSpc>
            <a:spcBef>
              <a:spcPct val="0"/>
            </a:spcBef>
            <a:spcAft>
              <a:spcPct val="35000"/>
            </a:spcAft>
            <a:buNone/>
          </a:pPr>
          <a:r>
            <a:rPr lang="es-EC" sz="2000" kern="1200" dirty="0">
              <a:solidFill>
                <a:schemeClr val="tx1"/>
              </a:solidFill>
              <a:latin typeface="Century Gothic" panose="020B0502020202020204" pitchFamily="34" charset="0"/>
            </a:rPr>
            <a:t>La calidad integral en educación. reflexiones sobre un nuevo concepto de calidad educativa que integre valores y equidad educativa</a:t>
          </a:r>
        </a:p>
      </dsp:txBody>
      <dsp:txXfrm>
        <a:off x="7265720" y="2000827"/>
        <a:ext cx="2406565" cy="4023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E1A6E-E3CA-47B3-B1F8-EADC7BECB772}">
      <dsp:nvSpPr>
        <dsp:cNvPr id="0" name=""/>
        <dsp:cNvSpPr/>
      </dsp:nvSpPr>
      <dsp:spPr>
        <a:xfrm>
          <a:off x="3302003" y="798"/>
          <a:ext cx="1217642" cy="6975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Antecedentes:</a:t>
          </a:r>
        </a:p>
        <a:p>
          <a:pPr marL="0" lvl="0" indent="0" algn="ctr" defTabSz="533400">
            <a:lnSpc>
              <a:spcPct val="90000"/>
            </a:lnSpc>
            <a:spcBef>
              <a:spcPct val="0"/>
            </a:spcBef>
            <a:spcAft>
              <a:spcPct val="35000"/>
            </a:spcAft>
            <a:buNone/>
          </a:pPr>
          <a:r>
            <a:rPr lang="es-EC" sz="1200" kern="1200" dirty="0">
              <a:solidFill>
                <a:schemeClr val="tx1"/>
              </a:solidFill>
            </a:rPr>
            <a:t>Giro de negocio</a:t>
          </a:r>
        </a:p>
        <a:p>
          <a:pPr marL="0" lvl="0" indent="0" algn="ctr" defTabSz="533400">
            <a:lnSpc>
              <a:spcPct val="90000"/>
            </a:lnSpc>
            <a:spcBef>
              <a:spcPct val="0"/>
            </a:spcBef>
            <a:spcAft>
              <a:spcPct val="35000"/>
            </a:spcAft>
            <a:buNone/>
          </a:pPr>
          <a:r>
            <a:rPr lang="es-EC" sz="1200" kern="1200" dirty="0">
              <a:solidFill>
                <a:schemeClr val="tx1"/>
              </a:solidFill>
            </a:rPr>
            <a:t>Historia</a:t>
          </a:r>
        </a:p>
      </dsp:txBody>
      <dsp:txXfrm>
        <a:off x="3336054" y="34849"/>
        <a:ext cx="1149540" cy="629429"/>
      </dsp:txXfrm>
    </dsp:sp>
    <dsp:sp modelId="{4C1F8673-7495-4C23-A0F4-AB1ED6E47306}">
      <dsp:nvSpPr>
        <dsp:cNvPr id="0" name=""/>
        <dsp:cNvSpPr/>
      </dsp:nvSpPr>
      <dsp:spPr>
        <a:xfrm>
          <a:off x="2266488" y="349563"/>
          <a:ext cx="3288672" cy="3288672"/>
        </a:xfrm>
        <a:custGeom>
          <a:avLst/>
          <a:gdLst/>
          <a:ahLst/>
          <a:cxnLst/>
          <a:rect l="0" t="0" r="0" b="0"/>
          <a:pathLst>
            <a:path>
              <a:moveTo>
                <a:pt x="2357925" y="162907"/>
              </a:moveTo>
              <a:arcTo wR="1644336" hR="1644336" stAng="17743179" swAng="72403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3F33DE6-1745-4DFF-8831-FBB9B9A2F76E}">
      <dsp:nvSpPr>
        <dsp:cNvPr id="0" name=""/>
        <dsp:cNvSpPr/>
      </dsp:nvSpPr>
      <dsp:spPr>
        <a:xfrm>
          <a:off x="4657049" y="767613"/>
          <a:ext cx="1355625" cy="808236"/>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Direccionamiento Estratégico:</a:t>
          </a:r>
        </a:p>
        <a:p>
          <a:pPr marL="0" lvl="0" indent="0" algn="ctr" defTabSz="533400">
            <a:lnSpc>
              <a:spcPct val="90000"/>
            </a:lnSpc>
            <a:spcBef>
              <a:spcPct val="0"/>
            </a:spcBef>
            <a:spcAft>
              <a:spcPct val="35000"/>
            </a:spcAft>
            <a:buNone/>
          </a:pPr>
          <a:r>
            <a:rPr lang="es-EC" sz="1200" kern="1200" dirty="0">
              <a:solidFill>
                <a:schemeClr val="tx1"/>
              </a:solidFill>
            </a:rPr>
            <a:t>Misión, Objetivos, Políticas, Valores</a:t>
          </a:r>
        </a:p>
      </dsp:txBody>
      <dsp:txXfrm>
        <a:off x="4696504" y="807068"/>
        <a:ext cx="1276715" cy="729326"/>
      </dsp:txXfrm>
    </dsp:sp>
    <dsp:sp modelId="{24E06489-F0D3-45A2-A971-7D6E647BB63D}">
      <dsp:nvSpPr>
        <dsp:cNvPr id="0" name=""/>
        <dsp:cNvSpPr/>
      </dsp:nvSpPr>
      <dsp:spPr>
        <a:xfrm>
          <a:off x="2266488" y="349563"/>
          <a:ext cx="3288672" cy="3288672"/>
        </a:xfrm>
        <a:custGeom>
          <a:avLst/>
          <a:gdLst/>
          <a:ahLst/>
          <a:cxnLst/>
          <a:rect l="0" t="0" r="0" b="0"/>
          <a:pathLst>
            <a:path>
              <a:moveTo>
                <a:pt x="3270546" y="1400862"/>
              </a:moveTo>
              <a:arcTo wR="1644336" hR="1644336" stAng="21089102" swAng="1142029"/>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364CD0C-DD1E-4F9A-93A1-AC4C690F0A03}">
      <dsp:nvSpPr>
        <dsp:cNvPr id="0" name=""/>
        <dsp:cNvSpPr/>
      </dsp:nvSpPr>
      <dsp:spPr>
        <a:xfrm>
          <a:off x="4713420" y="2467302"/>
          <a:ext cx="1242882" cy="697531"/>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Análisis Situacional </a:t>
          </a:r>
        </a:p>
        <a:p>
          <a:pPr marL="0" lvl="0" indent="0" algn="ctr" defTabSz="533400">
            <a:lnSpc>
              <a:spcPct val="90000"/>
            </a:lnSpc>
            <a:spcBef>
              <a:spcPct val="0"/>
            </a:spcBef>
            <a:spcAft>
              <a:spcPct val="35000"/>
            </a:spcAft>
            <a:buNone/>
          </a:pPr>
          <a:r>
            <a:rPr lang="es-EC" sz="1200" kern="1200" dirty="0" err="1">
              <a:solidFill>
                <a:schemeClr val="tx1"/>
              </a:solidFill>
            </a:rPr>
            <a:t>Macroambiente</a:t>
          </a:r>
          <a:endParaRPr lang="es-EC" sz="1200" kern="1200" dirty="0">
            <a:solidFill>
              <a:schemeClr val="tx1"/>
            </a:solidFill>
          </a:endParaRPr>
        </a:p>
        <a:p>
          <a:pPr marL="0" lvl="0" indent="0" algn="ctr" defTabSz="533400">
            <a:lnSpc>
              <a:spcPct val="90000"/>
            </a:lnSpc>
            <a:spcBef>
              <a:spcPct val="0"/>
            </a:spcBef>
            <a:spcAft>
              <a:spcPct val="35000"/>
            </a:spcAft>
            <a:buNone/>
          </a:pPr>
          <a:r>
            <a:rPr lang="es-EC" sz="1200" kern="1200" dirty="0">
              <a:solidFill>
                <a:schemeClr val="tx1"/>
              </a:solidFill>
            </a:rPr>
            <a:t>Microambiente </a:t>
          </a:r>
        </a:p>
      </dsp:txBody>
      <dsp:txXfrm>
        <a:off x="4747471" y="2501353"/>
        <a:ext cx="1174780" cy="629429"/>
      </dsp:txXfrm>
    </dsp:sp>
    <dsp:sp modelId="{140E16E4-2820-4034-A128-DDB5E977151F}">
      <dsp:nvSpPr>
        <dsp:cNvPr id="0" name=""/>
        <dsp:cNvSpPr/>
      </dsp:nvSpPr>
      <dsp:spPr>
        <a:xfrm>
          <a:off x="2266488" y="349563"/>
          <a:ext cx="3288672" cy="3288672"/>
        </a:xfrm>
        <a:custGeom>
          <a:avLst/>
          <a:gdLst/>
          <a:ahLst/>
          <a:cxnLst/>
          <a:rect l="0" t="0" r="0" b="0"/>
          <a:pathLst>
            <a:path>
              <a:moveTo>
                <a:pt x="2690844" y="2912665"/>
              </a:moveTo>
              <a:arcTo wR="1644336" hR="1644336" stAng="3028422" swAng="924829"/>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670A521-FE58-4E21-A2C9-0A3678CF29F0}">
      <dsp:nvSpPr>
        <dsp:cNvPr id="0" name=""/>
        <dsp:cNvSpPr/>
      </dsp:nvSpPr>
      <dsp:spPr>
        <a:xfrm>
          <a:off x="3374262" y="3289470"/>
          <a:ext cx="1073125" cy="697531"/>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FODA</a:t>
          </a:r>
        </a:p>
        <a:p>
          <a:pPr marL="0" lvl="0" indent="0" algn="ctr" defTabSz="533400">
            <a:lnSpc>
              <a:spcPct val="90000"/>
            </a:lnSpc>
            <a:spcBef>
              <a:spcPct val="0"/>
            </a:spcBef>
            <a:spcAft>
              <a:spcPct val="35000"/>
            </a:spcAft>
            <a:buNone/>
          </a:pPr>
          <a:r>
            <a:rPr lang="es-EC" sz="1200" kern="1200" dirty="0">
              <a:solidFill>
                <a:schemeClr val="tx1"/>
              </a:solidFill>
            </a:rPr>
            <a:t>Matriz GENERAL ELECTRIC</a:t>
          </a:r>
        </a:p>
      </dsp:txBody>
      <dsp:txXfrm>
        <a:off x="3408313" y="3323521"/>
        <a:ext cx="1005023" cy="629429"/>
      </dsp:txXfrm>
    </dsp:sp>
    <dsp:sp modelId="{388B49A6-C34D-4ACB-8143-DF580740A19B}">
      <dsp:nvSpPr>
        <dsp:cNvPr id="0" name=""/>
        <dsp:cNvSpPr/>
      </dsp:nvSpPr>
      <dsp:spPr>
        <a:xfrm>
          <a:off x="2266488" y="349563"/>
          <a:ext cx="3288672" cy="3288672"/>
        </a:xfrm>
        <a:custGeom>
          <a:avLst/>
          <a:gdLst/>
          <a:ahLst/>
          <a:cxnLst/>
          <a:rect l="0" t="0" r="0" b="0"/>
          <a:pathLst>
            <a:path>
              <a:moveTo>
                <a:pt x="972576" y="3145195"/>
              </a:moveTo>
              <a:arcTo wR="1644336" hR="1644336" stAng="6846749" swAng="924829"/>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F23B4E-5494-461A-9241-0913AFE04FF1}">
      <dsp:nvSpPr>
        <dsp:cNvPr id="0" name=""/>
        <dsp:cNvSpPr/>
      </dsp:nvSpPr>
      <dsp:spPr>
        <a:xfrm>
          <a:off x="1950225" y="2467302"/>
          <a:ext cx="1073125" cy="697531"/>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Marketing </a:t>
          </a:r>
          <a:r>
            <a:rPr lang="es-EC" sz="1200" kern="1200" dirty="0" err="1">
              <a:solidFill>
                <a:schemeClr val="tx1"/>
              </a:solidFill>
            </a:rPr>
            <a:t>Mix</a:t>
          </a:r>
          <a:r>
            <a:rPr lang="es-EC" sz="1200" kern="1200" dirty="0">
              <a:solidFill>
                <a:schemeClr val="tx1"/>
              </a:solidFill>
            </a:rPr>
            <a:t> las 7 </a:t>
          </a:r>
          <a:r>
            <a:rPr lang="es-EC" sz="1200" kern="1200" dirty="0" err="1">
              <a:solidFill>
                <a:schemeClr val="tx1"/>
              </a:solidFill>
            </a:rPr>
            <a:t>P’s</a:t>
          </a:r>
          <a:endParaRPr lang="es-EC" sz="1200" kern="1200" dirty="0">
            <a:solidFill>
              <a:schemeClr val="tx1"/>
            </a:solidFill>
          </a:endParaRPr>
        </a:p>
      </dsp:txBody>
      <dsp:txXfrm>
        <a:off x="1984276" y="2501353"/>
        <a:ext cx="1005023" cy="629429"/>
      </dsp:txXfrm>
    </dsp:sp>
    <dsp:sp modelId="{D3B1DA93-50FC-47D4-BAA5-C06F9CF5DE18}">
      <dsp:nvSpPr>
        <dsp:cNvPr id="0" name=""/>
        <dsp:cNvSpPr/>
      </dsp:nvSpPr>
      <dsp:spPr>
        <a:xfrm>
          <a:off x="2266488" y="349563"/>
          <a:ext cx="3288672" cy="3288672"/>
        </a:xfrm>
        <a:custGeom>
          <a:avLst/>
          <a:gdLst/>
          <a:ahLst/>
          <a:cxnLst/>
          <a:rect l="0" t="0" r="0" b="0"/>
          <a:pathLst>
            <a:path>
              <a:moveTo>
                <a:pt x="25653" y="1933659"/>
              </a:moveTo>
              <a:arcTo wR="1644336" hR="1644336" stAng="10191957" swAng="1216086"/>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ADA928A-0D11-456E-93C2-9BF56BEECAA7}">
      <dsp:nvSpPr>
        <dsp:cNvPr id="0" name=""/>
        <dsp:cNvSpPr/>
      </dsp:nvSpPr>
      <dsp:spPr>
        <a:xfrm>
          <a:off x="1950225" y="822966"/>
          <a:ext cx="1073125" cy="6975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Análisis a nivel estratégico, táctico y operativo </a:t>
          </a:r>
        </a:p>
      </dsp:txBody>
      <dsp:txXfrm>
        <a:off x="1984276" y="857017"/>
        <a:ext cx="1005023" cy="629429"/>
      </dsp:txXfrm>
    </dsp:sp>
    <dsp:sp modelId="{35AC7729-C9EB-4B8F-BE73-519491DA97DB}">
      <dsp:nvSpPr>
        <dsp:cNvPr id="0" name=""/>
        <dsp:cNvSpPr/>
      </dsp:nvSpPr>
      <dsp:spPr>
        <a:xfrm>
          <a:off x="2266488" y="349563"/>
          <a:ext cx="3288672" cy="3288672"/>
        </a:xfrm>
        <a:custGeom>
          <a:avLst/>
          <a:gdLst/>
          <a:ahLst/>
          <a:cxnLst/>
          <a:rect l="0" t="0" r="0" b="0"/>
          <a:pathLst>
            <a:path>
              <a:moveTo>
                <a:pt x="586242" y="385654"/>
              </a:moveTo>
              <a:arcTo wR="1644336" hR="1644336" stAng="13796903" swAng="826687"/>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58243-F19C-4987-BA43-5B0F4E8E63CB}">
      <dsp:nvSpPr>
        <dsp:cNvPr id="0" name=""/>
        <dsp:cNvSpPr/>
      </dsp:nvSpPr>
      <dsp:spPr>
        <a:xfrm>
          <a:off x="147639" y="1442697"/>
          <a:ext cx="2205914" cy="72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t>Proyección del costo total de un estudiante</a:t>
          </a:r>
        </a:p>
      </dsp:txBody>
      <dsp:txXfrm>
        <a:off x="147639" y="1442697"/>
        <a:ext cx="2205914" cy="726949"/>
      </dsp:txXfrm>
    </dsp:sp>
    <dsp:sp modelId="{872BEB03-DB04-4BC0-A86A-0E40F20779D1}">
      <dsp:nvSpPr>
        <dsp:cNvPr id="0" name=""/>
        <dsp:cNvSpPr/>
      </dsp:nvSpPr>
      <dsp:spPr>
        <a:xfrm>
          <a:off x="145132" y="1221605"/>
          <a:ext cx="175470" cy="1754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C60F7-8D75-4718-A5A8-10045D8FC0FE}">
      <dsp:nvSpPr>
        <dsp:cNvPr id="0" name=""/>
        <dsp:cNvSpPr/>
      </dsp:nvSpPr>
      <dsp:spPr>
        <a:xfrm>
          <a:off x="267962" y="975946"/>
          <a:ext cx="175470" cy="1754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37F82-CF3C-43B8-ABCE-ECA26F680478}">
      <dsp:nvSpPr>
        <dsp:cNvPr id="0" name=""/>
        <dsp:cNvSpPr/>
      </dsp:nvSpPr>
      <dsp:spPr>
        <a:xfrm>
          <a:off x="562752" y="1025078"/>
          <a:ext cx="275739" cy="2757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57DF0-1643-412D-A0D8-F1E300585AC7}">
      <dsp:nvSpPr>
        <dsp:cNvPr id="0" name=""/>
        <dsp:cNvSpPr/>
      </dsp:nvSpPr>
      <dsp:spPr>
        <a:xfrm>
          <a:off x="808411" y="754853"/>
          <a:ext cx="175470" cy="17547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B80FE-AF80-4C8D-8157-5B67975ED401}">
      <dsp:nvSpPr>
        <dsp:cNvPr id="0" name=""/>
        <dsp:cNvSpPr/>
      </dsp:nvSpPr>
      <dsp:spPr>
        <a:xfrm>
          <a:off x="1127767" y="656590"/>
          <a:ext cx="175470" cy="17547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5604C-A3D1-4D3E-BB5B-62991DEE01B9}">
      <dsp:nvSpPr>
        <dsp:cNvPr id="0" name=""/>
        <dsp:cNvSpPr/>
      </dsp:nvSpPr>
      <dsp:spPr>
        <a:xfrm>
          <a:off x="1520821" y="828551"/>
          <a:ext cx="175470" cy="1754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FF121-2423-4210-B57F-05EFA0D8F1FB}">
      <dsp:nvSpPr>
        <dsp:cNvPr id="0" name=""/>
        <dsp:cNvSpPr/>
      </dsp:nvSpPr>
      <dsp:spPr>
        <a:xfrm>
          <a:off x="1766480" y="951380"/>
          <a:ext cx="275739" cy="27573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9DAD0-42D9-4085-BC75-93DCD27C3B74}">
      <dsp:nvSpPr>
        <dsp:cNvPr id="0" name=""/>
        <dsp:cNvSpPr/>
      </dsp:nvSpPr>
      <dsp:spPr>
        <a:xfrm>
          <a:off x="2110402" y="1221605"/>
          <a:ext cx="175470" cy="17547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E338E-D33E-428A-83C3-4731E384B802}">
      <dsp:nvSpPr>
        <dsp:cNvPr id="0" name=""/>
        <dsp:cNvSpPr/>
      </dsp:nvSpPr>
      <dsp:spPr>
        <a:xfrm>
          <a:off x="2257797" y="1491829"/>
          <a:ext cx="175470" cy="17547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487D9-97C9-4D1C-A8E7-E20619164B33}">
      <dsp:nvSpPr>
        <dsp:cNvPr id="0" name=""/>
        <dsp:cNvSpPr/>
      </dsp:nvSpPr>
      <dsp:spPr>
        <a:xfrm>
          <a:off x="980372" y="975946"/>
          <a:ext cx="451209" cy="451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50228-5A0C-4037-8D21-802C55B4BFE5}">
      <dsp:nvSpPr>
        <dsp:cNvPr id="0" name=""/>
        <dsp:cNvSpPr/>
      </dsp:nvSpPr>
      <dsp:spPr>
        <a:xfrm>
          <a:off x="22303" y="1909449"/>
          <a:ext cx="175470" cy="1754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D4F96-F24B-4CA1-9F80-33855EE6F869}">
      <dsp:nvSpPr>
        <dsp:cNvPr id="0" name=""/>
        <dsp:cNvSpPr/>
      </dsp:nvSpPr>
      <dsp:spPr>
        <a:xfrm>
          <a:off x="169698" y="2130542"/>
          <a:ext cx="275739" cy="27573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9DC5D-03E4-432E-8153-8C78238FD2B2}">
      <dsp:nvSpPr>
        <dsp:cNvPr id="0" name=""/>
        <dsp:cNvSpPr/>
      </dsp:nvSpPr>
      <dsp:spPr>
        <a:xfrm>
          <a:off x="538186" y="2327069"/>
          <a:ext cx="401075" cy="40107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B5A8D-1AFC-48FB-978C-25C0875F5B4B}">
      <dsp:nvSpPr>
        <dsp:cNvPr id="0" name=""/>
        <dsp:cNvSpPr/>
      </dsp:nvSpPr>
      <dsp:spPr>
        <a:xfrm>
          <a:off x="1054069" y="2646425"/>
          <a:ext cx="175470" cy="17547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0C90C-5358-4303-9076-92B4EE1F2CC7}">
      <dsp:nvSpPr>
        <dsp:cNvPr id="0" name=""/>
        <dsp:cNvSpPr/>
      </dsp:nvSpPr>
      <dsp:spPr>
        <a:xfrm>
          <a:off x="1152333" y="2327069"/>
          <a:ext cx="275739" cy="27573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7059F-943C-4C6E-BD73-A5273227D975}">
      <dsp:nvSpPr>
        <dsp:cNvPr id="0" name=""/>
        <dsp:cNvSpPr/>
      </dsp:nvSpPr>
      <dsp:spPr>
        <a:xfrm>
          <a:off x="1397992" y="2670991"/>
          <a:ext cx="175470" cy="1754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22BC6-977C-4919-ABC7-EF4E966319F0}">
      <dsp:nvSpPr>
        <dsp:cNvPr id="0" name=""/>
        <dsp:cNvSpPr/>
      </dsp:nvSpPr>
      <dsp:spPr>
        <a:xfrm>
          <a:off x="1619084" y="2277937"/>
          <a:ext cx="401075" cy="4010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59D0D-DA9C-4E8C-A6AE-D68EFF45822E}">
      <dsp:nvSpPr>
        <dsp:cNvPr id="0" name=""/>
        <dsp:cNvSpPr/>
      </dsp:nvSpPr>
      <dsp:spPr>
        <a:xfrm>
          <a:off x="2159533" y="2179673"/>
          <a:ext cx="275739" cy="2757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E3B87-5606-456E-A519-2188ADFB152D}">
      <dsp:nvSpPr>
        <dsp:cNvPr id="0" name=""/>
        <dsp:cNvSpPr/>
      </dsp:nvSpPr>
      <dsp:spPr>
        <a:xfrm>
          <a:off x="2435273" y="1024669"/>
          <a:ext cx="809807" cy="154601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37B79E-49C9-4B7C-9B71-D2B56E9BA8D3}">
      <dsp:nvSpPr>
        <dsp:cNvPr id="0" name=""/>
        <dsp:cNvSpPr/>
      </dsp:nvSpPr>
      <dsp:spPr>
        <a:xfrm>
          <a:off x="3245080" y="1025420"/>
          <a:ext cx="2208564" cy="154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t>Desglose tanto de gastos corrientes y de inversión </a:t>
          </a:r>
        </a:p>
      </dsp:txBody>
      <dsp:txXfrm>
        <a:off x="3245080" y="1025420"/>
        <a:ext cx="2208564" cy="1545995"/>
      </dsp:txXfrm>
    </dsp:sp>
    <dsp:sp modelId="{719368B6-48A6-4E7E-85E9-97E820ACF550}">
      <dsp:nvSpPr>
        <dsp:cNvPr id="0" name=""/>
        <dsp:cNvSpPr/>
      </dsp:nvSpPr>
      <dsp:spPr>
        <a:xfrm>
          <a:off x="5453645" y="1024669"/>
          <a:ext cx="809807" cy="154601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04B70F-014B-41A7-9883-C06F85439520}">
      <dsp:nvSpPr>
        <dsp:cNvPr id="0" name=""/>
        <dsp:cNvSpPr/>
      </dsp:nvSpPr>
      <dsp:spPr>
        <a:xfrm>
          <a:off x="6263452" y="1025420"/>
          <a:ext cx="2208564" cy="1545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t>Provisión educación superior</a:t>
          </a:r>
        </a:p>
        <a:p>
          <a:pPr marL="0" lvl="0" indent="0" algn="ctr" defTabSz="666750">
            <a:lnSpc>
              <a:spcPct val="90000"/>
            </a:lnSpc>
            <a:spcBef>
              <a:spcPct val="0"/>
            </a:spcBef>
            <a:spcAft>
              <a:spcPct val="35000"/>
            </a:spcAft>
            <a:buNone/>
          </a:pPr>
          <a:r>
            <a:rPr lang="es-EC" sz="1500" kern="1200" dirty="0"/>
            <a:t>Fomento y desarrollo científico y tecnológico</a:t>
          </a:r>
        </a:p>
        <a:p>
          <a:pPr marL="0" lvl="0" indent="0" algn="ctr" defTabSz="666750">
            <a:lnSpc>
              <a:spcPct val="90000"/>
            </a:lnSpc>
            <a:spcBef>
              <a:spcPct val="0"/>
            </a:spcBef>
            <a:spcAft>
              <a:spcPct val="35000"/>
            </a:spcAft>
            <a:buNone/>
          </a:pPr>
          <a:r>
            <a:rPr lang="es-EC" sz="1500" kern="1200" dirty="0"/>
            <a:t>Vinculación con la sociedad y otros</a:t>
          </a:r>
        </a:p>
      </dsp:txBody>
      <dsp:txXfrm>
        <a:off x="6263452" y="1025420"/>
        <a:ext cx="2208564" cy="1545995"/>
      </dsp:txXfrm>
    </dsp:sp>
    <dsp:sp modelId="{4DC21C79-AFD6-4EB9-91FB-F6AFA2C7AC0F}">
      <dsp:nvSpPr>
        <dsp:cNvPr id="0" name=""/>
        <dsp:cNvSpPr/>
      </dsp:nvSpPr>
      <dsp:spPr>
        <a:xfrm>
          <a:off x="8472017" y="1024669"/>
          <a:ext cx="809807" cy="1546010"/>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C511BC-92B5-4D39-85D3-C02DCCAD5C75}">
      <dsp:nvSpPr>
        <dsp:cNvPr id="0" name=""/>
        <dsp:cNvSpPr/>
      </dsp:nvSpPr>
      <dsp:spPr>
        <a:xfrm>
          <a:off x="9370166" y="896904"/>
          <a:ext cx="1877280" cy="187728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EC" sz="1500" kern="1200" dirty="0"/>
            <a:t>$4385,42 al año</a:t>
          </a:r>
        </a:p>
      </dsp:txBody>
      <dsp:txXfrm>
        <a:off x="9645087" y="1171825"/>
        <a:ext cx="1327438" cy="13274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3F7B9-8153-4E4A-A05F-5893F18C0F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B31DF58-CD2D-46B0-A273-5C609950B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6252405-9E12-4787-B37E-8E915D5295BD}"/>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5" name="Marcador de pie de página 4">
            <a:extLst>
              <a:ext uri="{FF2B5EF4-FFF2-40B4-BE49-F238E27FC236}">
                <a16:creationId xmlns:a16="http://schemas.microsoft.com/office/drawing/2014/main" id="{B5B32F0D-7125-40E2-9837-3CF73F90DF9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91EB8D3-EDB2-4878-BB14-18F786D3BC3D}"/>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26065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C8C0B-1BE6-472C-8E3B-84C3DC3BAFB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9093548-793F-4A9E-BC84-99401F1E752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65DFA26-3214-471C-A9E3-CDC9216D0390}"/>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5" name="Marcador de pie de página 4">
            <a:extLst>
              <a:ext uri="{FF2B5EF4-FFF2-40B4-BE49-F238E27FC236}">
                <a16:creationId xmlns:a16="http://schemas.microsoft.com/office/drawing/2014/main" id="{BC4B9162-D06A-4A76-ADF8-55C7616D5BB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5BCC323-6345-4535-917E-A1F307DFFB60}"/>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352089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77EE27-D36E-4956-8532-B543172E272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DA8EBF8-0DDC-47D3-820C-8F8C08D7756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C82EB46-6B8F-41E3-BED8-8652A4E6B2AF}"/>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5" name="Marcador de pie de página 4">
            <a:extLst>
              <a:ext uri="{FF2B5EF4-FFF2-40B4-BE49-F238E27FC236}">
                <a16:creationId xmlns:a16="http://schemas.microsoft.com/office/drawing/2014/main" id="{38EC3EBA-6B5B-4460-90C4-F66DEC05C6F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3A58969-B018-433A-BCE6-80D05B3B0A8F}"/>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30870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2DD50-5519-45E2-B33E-AA6E1E8E315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2B6B2BD-EB73-4A95-95D1-5C949ED0147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FBEC264-4F72-4DCC-A23B-03439972B090}"/>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5" name="Marcador de pie de página 4">
            <a:extLst>
              <a:ext uri="{FF2B5EF4-FFF2-40B4-BE49-F238E27FC236}">
                <a16:creationId xmlns:a16="http://schemas.microsoft.com/office/drawing/2014/main" id="{FCA75386-A86A-4675-B76D-FF1A65EAD9B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590D554-AE37-4634-A2F0-3F796CEE8BFF}"/>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55369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83BA1-9B04-4C96-A9B0-1D75610521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8DDDE93-7B9B-41C6-8365-BDF0437FF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9567BA5-C48F-49C9-A992-158E95E7C8F7}"/>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5" name="Marcador de pie de página 4">
            <a:extLst>
              <a:ext uri="{FF2B5EF4-FFF2-40B4-BE49-F238E27FC236}">
                <a16:creationId xmlns:a16="http://schemas.microsoft.com/office/drawing/2014/main" id="{400094AA-A671-4372-A052-73B9C972899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B877694-1185-4959-935E-AAE37CBCB5CF}"/>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269899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FE90A-0446-4500-9F87-0DD8B3FC7EC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CCA3819-8653-4298-87D4-0773EA1F1FE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19633D8-2017-4287-9163-7D7B1567EC8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3CEDFD4-BD4A-4CA0-882B-9760ABF15FD5}"/>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6" name="Marcador de pie de página 5">
            <a:extLst>
              <a:ext uri="{FF2B5EF4-FFF2-40B4-BE49-F238E27FC236}">
                <a16:creationId xmlns:a16="http://schemas.microsoft.com/office/drawing/2014/main" id="{DE914C20-1FAF-41B4-9C65-F08BECD8C6B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E1BD300-EB82-400B-BE0F-36E469575A52}"/>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10564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1B801A-07E4-482E-8592-AA4B5048DC2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7B5E5CC-6151-4BBF-97FF-CB9F70B17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32ABF0F-3E04-4664-B446-275033A4D57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E868F06-ADBD-460B-A26B-3FAE5A9B3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0EFEC82-0D40-4C59-99A2-144AF1528AA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D8613CB-96DB-4E9C-926C-DC4B8F597409}"/>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8" name="Marcador de pie de página 7">
            <a:extLst>
              <a:ext uri="{FF2B5EF4-FFF2-40B4-BE49-F238E27FC236}">
                <a16:creationId xmlns:a16="http://schemas.microsoft.com/office/drawing/2014/main" id="{A49007D8-FC12-4C4F-82FF-C897407571D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6D4E0985-FA82-491E-AEC1-635817238528}"/>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182372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05298-60DD-4675-8A86-6281DF82D4C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A0263127-819C-4A4B-B6EC-7B9C350C8C85}"/>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4" name="Marcador de pie de página 3">
            <a:extLst>
              <a:ext uri="{FF2B5EF4-FFF2-40B4-BE49-F238E27FC236}">
                <a16:creationId xmlns:a16="http://schemas.microsoft.com/office/drawing/2014/main" id="{6D1572A5-F230-4B61-ABC7-EF7E70A7090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03B69F61-62B3-4F96-959D-CFCF087EC973}"/>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19306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350A37-EB13-48B8-A4B2-91E2972B6C0C}"/>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3" name="Marcador de pie de página 2">
            <a:extLst>
              <a:ext uri="{FF2B5EF4-FFF2-40B4-BE49-F238E27FC236}">
                <a16:creationId xmlns:a16="http://schemas.microsoft.com/office/drawing/2014/main" id="{8D12A628-30CB-4C16-81A6-E9F27502F2C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7F264DE-44BA-490D-9036-7E82E66F1A73}"/>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98464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B4E11-A83A-4795-A97F-B6C2B707DE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CB666B7-5DBE-4C42-8F38-8B9315E1F8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7208EC1-9FEE-43A3-B719-760AB8DAE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B40274E-9454-4652-9F1F-99CB43A7C12E}"/>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6" name="Marcador de pie de página 5">
            <a:extLst>
              <a:ext uri="{FF2B5EF4-FFF2-40B4-BE49-F238E27FC236}">
                <a16:creationId xmlns:a16="http://schemas.microsoft.com/office/drawing/2014/main" id="{C12807BB-3A23-4DF2-89F9-3C8A4AA922B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080AC56-947F-4681-80D4-B151F70582EF}"/>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104510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344AF-EC57-42F7-B3FF-B4F3AEEBBD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4711CD1-63DA-4377-AC17-0E96D101D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1C0F2EA-3697-4A2E-B6EA-7A1ED09BD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4DF24DE-5494-4AB8-B10D-9DF38F1CFF6B}"/>
              </a:ext>
            </a:extLst>
          </p:cNvPr>
          <p:cNvSpPr>
            <a:spLocks noGrp="1"/>
          </p:cNvSpPr>
          <p:nvPr>
            <p:ph type="dt" sz="half" idx="10"/>
          </p:nvPr>
        </p:nvSpPr>
        <p:spPr/>
        <p:txBody>
          <a:bodyPr/>
          <a:lstStyle/>
          <a:p>
            <a:fld id="{CAF190D9-080A-4A58-857E-B15E6F405AC8}" type="datetimeFigureOut">
              <a:rPr lang="es-EC" smtClean="0"/>
              <a:t>6/2/2019</a:t>
            </a:fld>
            <a:endParaRPr lang="es-EC"/>
          </a:p>
        </p:txBody>
      </p:sp>
      <p:sp>
        <p:nvSpPr>
          <p:cNvPr id="6" name="Marcador de pie de página 5">
            <a:extLst>
              <a:ext uri="{FF2B5EF4-FFF2-40B4-BE49-F238E27FC236}">
                <a16:creationId xmlns:a16="http://schemas.microsoft.com/office/drawing/2014/main" id="{06ADA48B-F4DF-41FD-9E9C-7B8251CCBC7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AE32E6E-C634-45CB-8CF8-B0ADAFC6AE82}"/>
              </a:ext>
            </a:extLst>
          </p:cNvPr>
          <p:cNvSpPr>
            <a:spLocks noGrp="1"/>
          </p:cNvSpPr>
          <p:nvPr>
            <p:ph type="sldNum" sz="quarter" idx="12"/>
          </p:nvPr>
        </p:nvSpPr>
        <p:spPr/>
        <p:txBody>
          <a:bodyPr/>
          <a:lstStyle/>
          <a:p>
            <a:fld id="{08F22696-2987-4764-91A8-C7928AD5C20A}" type="slidenum">
              <a:rPr lang="es-EC" smtClean="0"/>
              <a:t>‹Nº›</a:t>
            </a:fld>
            <a:endParaRPr lang="es-EC"/>
          </a:p>
        </p:txBody>
      </p:sp>
    </p:spTree>
    <p:extLst>
      <p:ext uri="{BB962C8B-B14F-4D97-AF65-F5344CB8AC3E}">
        <p14:creationId xmlns:p14="http://schemas.microsoft.com/office/powerpoint/2010/main" val="240863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60213F7-ECDE-4ED7-BB16-EC383EA1B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2AA9DAD-5729-4837-B0B9-85CC27ECB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2A38D29-1D8D-41AE-A64A-005D1917D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190D9-080A-4A58-857E-B15E6F405AC8}" type="datetimeFigureOut">
              <a:rPr lang="es-EC" smtClean="0"/>
              <a:t>6/2/2019</a:t>
            </a:fld>
            <a:endParaRPr lang="es-EC"/>
          </a:p>
        </p:txBody>
      </p:sp>
      <p:sp>
        <p:nvSpPr>
          <p:cNvPr id="5" name="Marcador de pie de página 4">
            <a:extLst>
              <a:ext uri="{FF2B5EF4-FFF2-40B4-BE49-F238E27FC236}">
                <a16:creationId xmlns:a16="http://schemas.microsoft.com/office/drawing/2014/main" id="{CBAB88E2-314E-4081-918D-F1D7F5D15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355120CC-927A-4A82-82AD-78708EEFF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2696-2987-4764-91A8-C7928AD5C20A}" type="slidenum">
              <a:rPr lang="es-EC" smtClean="0"/>
              <a:t>‹Nº›</a:t>
            </a:fld>
            <a:endParaRPr lang="es-EC"/>
          </a:p>
        </p:txBody>
      </p:sp>
    </p:spTree>
    <p:extLst>
      <p:ext uri="{BB962C8B-B14F-4D97-AF65-F5344CB8AC3E}">
        <p14:creationId xmlns:p14="http://schemas.microsoft.com/office/powerpoint/2010/main" val="372223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F4532EA-1D23-40E8-9A9E-E0CCA5DC4C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719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9BADDB7-CFD2-4946-8CF9-C9AC67A5F7E0}"/>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7" name="Tabla 6">
            <a:extLst>
              <a:ext uri="{FF2B5EF4-FFF2-40B4-BE49-F238E27FC236}">
                <a16:creationId xmlns:a16="http://schemas.microsoft.com/office/drawing/2014/main" id="{9F9BC8FF-9E01-4EFE-AABA-9FD65D616751}"/>
              </a:ext>
            </a:extLst>
          </p:cNvPr>
          <p:cNvGraphicFramePr>
            <a:graphicFrameLocks noGrp="1"/>
          </p:cNvGraphicFramePr>
          <p:nvPr>
            <p:extLst>
              <p:ext uri="{D42A27DB-BD31-4B8C-83A1-F6EECF244321}">
                <p14:modId xmlns:p14="http://schemas.microsoft.com/office/powerpoint/2010/main" val="1331533598"/>
              </p:ext>
            </p:extLst>
          </p:nvPr>
        </p:nvGraphicFramePr>
        <p:xfrm>
          <a:off x="774700" y="1460500"/>
          <a:ext cx="10706100" cy="5181601"/>
        </p:xfrm>
        <a:graphic>
          <a:graphicData uri="http://schemas.openxmlformats.org/drawingml/2006/table">
            <a:tbl>
              <a:tblPr firstRow="1" firstCol="1" bandRow="1">
                <a:tableStyleId>{93296810-A885-4BE3-A3E7-6D5BEEA58F35}</a:tableStyleId>
              </a:tblPr>
              <a:tblGrid>
                <a:gridCol w="977900">
                  <a:extLst>
                    <a:ext uri="{9D8B030D-6E8A-4147-A177-3AD203B41FA5}">
                      <a16:colId xmlns:a16="http://schemas.microsoft.com/office/drawing/2014/main" val="869983892"/>
                    </a:ext>
                  </a:extLst>
                </a:gridCol>
                <a:gridCol w="5459669">
                  <a:extLst>
                    <a:ext uri="{9D8B030D-6E8A-4147-A177-3AD203B41FA5}">
                      <a16:colId xmlns:a16="http://schemas.microsoft.com/office/drawing/2014/main" val="3573491562"/>
                    </a:ext>
                  </a:extLst>
                </a:gridCol>
                <a:gridCol w="2930908">
                  <a:extLst>
                    <a:ext uri="{9D8B030D-6E8A-4147-A177-3AD203B41FA5}">
                      <a16:colId xmlns:a16="http://schemas.microsoft.com/office/drawing/2014/main" val="2658416966"/>
                    </a:ext>
                  </a:extLst>
                </a:gridCol>
                <a:gridCol w="1337623">
                  <a:extLst>
                    <a:ext uri="{9D8B030D-6E8A-4147-A177-3AD203B41FA5}">
                      <a16:colId xmlns:a16="http://schemas.microsoft.com/office/drawing/2014/main" val="779913876"/>
                    </a:ext>
                  </a:extLst>
                </a:gridCol>
              </a:tblGrid>
              <a:tr h="553853">
                <a:tc gridSpan="4">
                  <a:txBody>
                    <a:bodyPr/>
                    <a:lstStyle/>
                    <a:p>
                      <a:pPr algn="ctr">
                        <a:spcAft>
                          <a:spcPts val="0"/>
                        </a:spcAft>
                      </a:pPr>
                      <a:r>
                        <a:rPr lang="es-EC" sz="1600">
                          <a:effectLst/>
                        </a:rPr>
                        <a:t>RESULTADOS ENCUESTA REALIZADA A ESTUDIANTES CARRERA DE MERCADOTECNIA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32733798"/>
                  </a:ext>
                </a:extLst>
              </a:tr>
              <a:tr h="393850">
                <a:tc gridSpan="2">
                  <a:txBody>
                    <a:bodyPr/>
                    <a:lstStyle/>
                    <a:p>
                      <a:pPr algn="ctr">
                        <a:spcAft>
                          <a:spcPts val="0"/>
                        </a:spcAft>
                      </a:pPr>
                      <a:r>
                        <a:rPr lang="es-EC" sz="1600">
                          <a:effectLst/>
                        </a:rPr>
                        <a:t>PREGUNTA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ctr">
                        <a:spcAft>
                          <a:spcPts val="0"/>
                        </a:spcAft>
                      </a:pPr>
                      <a:r>
                        <a:rPr lang="es-EC" sz="1600">
                          <a:effectLst/>
                        </a:rPr>
                        <a:t>OPCIONES</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RESULTADOS</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8421247"/>
                  </a:ext>
                </a:extLst>
              </a:tr>
              <a:tr h="246157">
                <a:tc rowSpan="2">
                  <a:txBody>
                    <a:bodyPr/>
                    <a:lstStyle/>
                    <a:p>
                      <a:pPr algn="ctr">
                        <a:spcAft>
                          <a:spcPts val="0"/>
                        </a:spcAft>
                      </a:pPr>
                      <a:r>
                        <a:rPr lang="es-EC" sz="1600">
                          <a:effectLst/>
                        </a:rPr>
                        <a:t>1</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es-EC" sz="1600">
                          <a:effectLst/>
                        </a:rPr>
                        <a:t>GENERO</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MASCULINO</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46.60%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0078125"/>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FEMENINO</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53.40%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602375"/>
                  </a:ext>
                </a:extLst>
              </a:tr>
              <a:tr h="640007">
                <a:tc rowSpan="2">
                  <a:txBody>
                    <a:bodyPr/>
                    <a:lstStyle/>
                    <a:p>
                      <a:pPr algn="ctr">
                        <a:spcAft>
                          <a:spcPts val="0"/>
                        </a:spcAft>
                      </a:pPr>
                      <a:r>
                        <a:rPr lang="es-EC" sz="1600">
                          <a:effectLst/>
                        </a:rPr>
                        <a:t>4</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es-EC" sz="1600">
                          <a:effectLst/>
                        </a:rPr>
                        <a:t>CONOCE LA MISION Y VISION DE LA CARRERA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SI</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29.80%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1594558"/>
                  </a:ext>
                </a:extLst>
              </a:tr>
              <a:tr h="64000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NO</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70.20%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7279451"/>
                  </a:ext>
                </a:extLst>
              </a:tr>
              <a:tr h="246157">
                <a:tc rowSpan="3">
                  <a:txBody>
                    <a:bodyPr/>
                    <a:lstStyle/>
                    <a:p>
                      <a:pPr algn="ctr">
                        <a:spcAft>
                          <a:spcPts val="0"/>
                        </a:spcAft>
                      </a:pPr>
                      <a:r>
                        <a:rPr lang="es-EC" sz="1600">
                          <a:effectLst/>
                        </a:rPr>
                        <a:t>6</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rowSpan="3">
                  <a:txBody>
                    <a:bodyPr/>
                    <a:lstStyle/>
                    <a:p>
                      <a:pPr algn="ctr">
                        <a:spcAft>
                          <a:spcPts val="0"/>
                        </a:spcAft>
                      </a:pPr>
                      <a:r>
                        <a:rPr lang="es-EC" sz="1600">
                          <a:effectLst/>
                        </a:rPr>
                        <a:t>LA ENSENANZA APRENDIZAJE QUE UTILIZAN SUS DOCENTES ES:</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SOLO TEORICA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0.00%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1220913"/>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SOLO PRACTICA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29.80%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378699"/>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TEORICA Y PRACTICA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70.20%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235179"/>
                  </a:ext>
                </a:extLst>
              </a:tr>
              <a:tr h="246157">
                <a:tc rowSpan="2">
                  <a:txBody>
                    <a:bodyPr/>
                    <a:lstStyle/>
                    <a:p>
                      <a:pPr algn="ctr">
                        <a:spcAft>
                          <a:spcPts val="0"/>
                        </a:spcAft>
                      </a:pPr>
                      <a:r>
                        <a:rPr lang="es-EC" sz="1600">
                          <a:effectLst/>
                        </a:rPr>
                        <a:t>7</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es-EC" sz="1600">
                          <a:effectLst/>
                        </a:rPr>
                        <a:t>SUS DOCENTES LE INCENTIVAN A INVESTIGAR</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SI</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83.20%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373576"/>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NO</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16.80%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468825"/>
                  </a:ext>
                </a:extLst>
              </a:tr>
              <a:tr h="246157">
                <a:tc rowSpan="5">
                  <a:txBody>
                    <a:bodyPr/>
                    <a:lstStyle/>
                    <a:p>
                      <a:pPr algn="ctr">
                        <a:spcAft>
                          <a:spcPts val="0"/>
                        </a:spcAft>
                      </a:pPr>
                      <a:r>
                        <a:rPr lang="es-EC" sz="1600">
                          <a:effectLst/>
                        </a:rPr>
                        <a:t>12</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rowSpan="5">
                  <a:txBody>
                    <a:bodyPr/>
                    <a:lstStyle/>
                    <a:p>
                      <a:pPr algn="ctr">
                        <a:spcAft>
                          <a:spcPts val="0"/>
                        </a:spcAft>
                      </a:pPr>
                      <a:r>
                        <a:rPr lang="es-EC" sz="1600">
                          <a:effectLst/>
                        </a:rPr>
                        <a:t>SUS DOCENTES CUMPLEN CON EL SILABUS RESPECTIVO</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SIEMPRE</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11.50%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176762"/>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CASI SIEMPRE</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74.40%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9340390"/>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MEDIANAMENTE</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13.60%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90977"/>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POCAS VECES</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a:effectLst/>
                        </a:rPr>
                        <a:t>0.50%</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0512450"/>
                  </a:ext>
                </a:extLst>
              </a:tr>
              <a:tr h="246157">
                <a:tc vMerge="1">
                  <a:txBody>
                    <a:bodyPr/>
                    <a:lstStyle/>
                    <a:p>
                      <a:endParaRPr lang="es-EC"/>
                    </a:p>
                  </a:txBody>
                  <a:tcPr/>
                </a:tc>
                <a:tc vMerge="1">
                  <a:txBody>
                    <a:bodyPr/>
                    <a:lstStyle/>
                    <a:p>
                      <a:endParaRPr lang="es-EC"/>
                    </a:p>
                  </a:txBody>
                  <a:tcPr/>
                </a:tc>
                <a:tc>
                  <a:txBody>
                    <a:bodyPr/>
                    <a:lstStyle/>
                    <a:p>
                      <a:pPr algn="ctr">
                        <a:spcAft>
                          <a:spcPts val="0"/>
                        </a:spcAft>
                      </a:pPr>
                      <a:r>
                        <a:rPr lang="es-EC" sz="1600">
                          <a:effectLst/>
                        </a:rPr>
                        <a:t>NUNCA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600" dirty="0">
                          <a:effectLst/>
                        </a:rPr>
                        <a:t>0.00%</a:t>
                      </a:r>
                      <a:endParaRPr lang="es-EC"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1265786"/>
                  </a:ext>
                </a:extLst>
              </a:tr>
            </a:tbl>
          </a:graphicData>
        </a:graphic>
      </p:graphicFrame>
    </p:spTree>
    <p:extLst>
      <p:ext uri="{BB962C8B-B14F-4D97-AF65-F5344CB8AC3E}">
        <p14:creationId xmlns:p14="http://schemas.microsoft.com/office/powerpoint/2010/main" val="129444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7794BD9-9E18-4C04-9649-FC1E7BD66865}"/>
              </a:ext>
            </a:extLst>
          </p:cNvPr>
          <p:cNvSpPr>
            <a:spLocks noChangeArrowheads="1"/>
          </p:cNvSpPr>
          <p:nvPr/>
        </p:nvSpPr>
        <p:spPr bwMode="auto">
          <a:xfrm>
            <a:off x="4441825" y="3235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a:extLst>
              <a:ext uri="{FF2B5EF4-FFF2-40B4-BE49-F238E27FC236}">
                <a16:creationId xmlns:a16="http://schemas.microsoft.com/office/drawing/2014/main" id="{B486E14F-5026-428C-A278-01744C28885D}"/>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8" name="Tabla 7">
            <a:extLst>
              <a:ext uri="{FF2B5EF4-FFF2-40B4-BE49-F238E27FC236}">
                <a16:creationId xmlns:a16="http://schemas.microsoft.com/office/drawing/2014/main" id="{297834A7-E27D-4E4F-A295-9865454F1E25}"/>
              </a:ext>
            </a:extLst>
          </p:cNvPr>
          <p:cNvGraphicFramePr>
            <a:graphicFrameLocks noGrp="1"/>
          </p:cNvGraphicFramePr>
          <p:nvPr>
            <p:extLst>
              <p:ext uri="{D42A27DB-BD31-4B8C-83A1-F6EECF244321}">
                <p14:modId xmlns:p14="http://schemas.microsoft.com/office/powerpoint/2010/main" val="1357000516"/>
              </p:ext>
            </p:extLst>
          </p:nvPr>
        </p:nvGraphicFramePr>
        <p:xfrm>
          <a:off x="1101725" y="3692525"/>
          <a:ext cx="4651376" cy="2563832"/>
        </p:xfrm>
        <a:graphic>
          <a:graphicData uri="http://schemas.openxmlformats.org/drawingml/2006/table">
            <a:tbl>
              <a:tblPr>
                <a:tableStyleId>{5C22544A-7EE6-4342-B048-85BDC9FD1C3A}</a:tableStyleId>
              </a:tblPr>
              <a:tblGrid>
                <a:gridCol w="1052502">
                  <a:extLst>
                    <a:ext uri="{9D8B030D-6E8A-4147-A177-3AD203B41FA5}">
                      <a16:colId xmlns:a16="http://schemas.microsoft.com/office/drawing/2014/main" val="845810148"/>
                    </a:ext>
                  </a:extLst>
                </a:gridCol>
                <a:gridCol w="1020773">
                  <a:extLst>
                    <a:ext uri="{9D8B030D-6E8A-4147-A177-3AD203B41FA5}">
                      <a16:colId xmlns:a16="http://schemas.microsoft.com/office/drawing/2014/main" val="3824166767"/>
                    </a:ext>
                  </a:extLst>
                </a:gridCol>
                <a:gridCol w="482600">
                  <a:extLst>
                    <a:ext uri="{9D8B030D-6E8A-4147-A177-3AD203B41FA5}">
                      <a16:colId xmlns:a16="http://schemas.microsoft.com/office/drawing/2014/main" val="1195353778"/>
                    </a:ext>
                  </a:extLst>
                </a:gridCol>
                <a:gridCol w="1028700">
                  <a:extLst>
                    <a:ext uri="{9D8B030D-6E8A-4147-A177-3AD203B41FA5}">
                      <a16:colId xmlns:a16="http://schemas.microsoft.com/office/drawing/2014/main" val="4248116296"/>
                    </a:ext>
                  </a:extLst>
                </a:gridCol>
                <a:gridCol w="453289">
                  <a:extLst>
                    <a:ext uri="{9D8B030D-6E8A-4147-A177-3AD203B41FA5}">
                      <a16:colId xmlns:a16="http://schemas.microsoft.com/office/drawing/2014/main" val="1603990712"/>
                    </a:ext>
                  </a:extLst>
                </a:gridCol>
                <a:gridCol w="613512">
                  <a:extLst>
                    <a:ext uri="{9D8B030D-6E8A-4147-A177-3AD203B41FA5}">
                      <a16:colId xmlns:a16="http://schemas.microsoft.com/office/drawing/2014/main" val="46123387"/>
                    </a:ext>
                  </a:extLst>
                </a:gridCol>
              </a:tblGrid>
              <a:tr h="248264">
                <a:tc gridSpan="6">
                  <a:txBody>
                    <a:bodyPr/>
                    <a:lstStyle/>
                    <a:p>
                      <a:pPr marL="38100" marR="38100" algn="ctr">
                        <a:lnSpc>
                          <a:spcPts val="1600"/>
                        </a:lnSpc>
                        <a:spcAft>
                          <a:spcPts val="0"/>
                        </a:spcAft>
                      </a:pPr>
                      <a:r>
                        <a:rPr lang="es-EC" sz="1400">
                          <a:effectLst/>
                        </a:rPr>
                        <a:t>ANOVA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62164453"/>
                  </a:ext>
                </a:extLst>
              </a:tr>
              <a:tr h="238528">
                <a:tc gridSpan="6">
                  <a:txBody>
                    <a:bodyPr/>
                    <a:lstStyle/>
                    <a:p>
                      <a:pPr>
                        <a:lnSpc>
                          <a:spcPts val="1600"/>
                        </a:lnSpc>
                        <a:spcAft>
                          <a:spcPts val="0"/>
                        </a:spcAft>
                      </a:pPr>
                      <a:r>
                        <a:rPr lang="es-EC" sz="1400">
                          <a:effectLst/>
                        </a:rPr>
                        <a:t>Sus docentes resuelven problemas de la realidad aplicando:  </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10618720"/>
                  </a:ext>
                </a:extLst>
              </a:tr>
              <a:tr h="671800">
                <a:tc>
                  <a:txBody>
                    <a:bodyPr/>
                    <a:lstStyle/>
                    <a:p>
                      <a:pPr>
                        <a:spcAft>
                          <a:spcPts val="0"/>
                        </a:spcAft>
                      </a:pPr>
                      <a:r>
                        <a:rPr lang="es-EC" sz="1400">
                          <a:effectLst/>
                        </a:rPr>
                        <a:t> </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ctr">
                        <a:lnSpc>
                          <a:spcPts val="1600"/>
                        </a:lnSpc>
                        <a:spcAft>
                          <a:spcPts val="0"/>
                        </a:spcAft>
                      </a:pPr>
                      <a:r>
                        <a:rPr lang="es-EC" sz="1400" dirty="0">
                          <a:effectLst/>
                        </a:rPr>
                        <a:t>Suma de cuadrados</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ctr">
                        <a:lnSpc>
                          <a:spcPts val="1600"/>
                        </a:lnSpc>
                        <a:spcAft>
                          <a:spcPts val="0"/>
                        </a:spcAft>
                      </a:pPr>
                      <a:r>
                        <a:rPr lang="es-EC" sz="1400" dirty="0" err="1">
                          <a:effectLst/>
                        </a:rPr>
                        <a:t>gl</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ctr">
                        <a:lnSpc>
                          <a:spcPts val="1600"/>
                        </a:lnSpc>
                        <a:spcAft>
                          <a:spcPts val="0"/>
                        </a:spcAft>
                      </a:pPr>
                      <a:r>
                        <a:rPr lang="es-EC" sz="1400" dirty="0">
                          <a:effectLst/>
                        </a:rPr>
                        <a:t>Media cuadrática</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ctr">
                        <a:lnSpc>
                          <a:spcPts val="1600"/>
                        </a:lnSpc>
                        <a:spcAft>
                          <a:spcPts val="0"/>
                        </a:spcAft>
                      </a:pPr>
                      <a:r>
                        <a:rPr lang="es-EC" sz="1400" dirty="0">
                          <a:effectLst/>
                        </a:rPr>
                        <a:t>F</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ctr">
                        <a:lnSpc>
                          <a:spcPts val="1600"/>
                        </a:lnSpc>
                        <a:spcAft>
                          <a:spcPts val="0"/>
                        </a:spcAft>
                      </a:pPr>
                      <a:r>
                        <a:rPr lang="es-EC" sz="1400" dirty="0">
                          <a:effectLst/>
                        </a:rPr>
                        <a:t>Sig.</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34380150"/>
                  </a:ext>
                </a:extLst>
              </a:tr>
              <a:tr h="498150">
                <a:tc>
                  <a:txBody>
                    <a:bodyPr/>
                    <a:lstStyle/>
                    <a:p>
                      <a:pPr marL="38100" marR="38100">
                        <a:lnSpc>
                          <a:spcPts val="1600"/>
                        </a:lnSpc>
                        <a:spcAft>
                          <a:spcPts val="0"/>
                        </a:spcAft>
                      </a:pPr>
                      <a:r>
                        <a:rPr lang="es-EC" sz="1400" dirty="0">
                          <a:effectLst/>
                        </a:rPr>
                        <a:t>Entre grupos</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dirty="0">
                          <a:effectLst/>
                        </a:rPr>
                        <a:t>15.590</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dirty="0">
                          <a:effectLst/>
                        </a:rPr>
                        <a:t>3</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dirty="0">
                          <a:effectLst/>
                        </a:rPr>
                        <a:t>5.197</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dirty="0">
                          <a:effectLst/>
                        </a:rPr>
                        <a:t>5.481</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a:effectLst/>
                        </a:rPr>
                        <a:t>.001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358999416"/>
                  </a:ext>
                </a:extLst>
              </a:tr>
              <a:tr h="498150">
                <a:tc>
                  <a:txBody>
                    <a:bodyPr/>
                    <a:lstStyle/>
                    <a:p>
                      <a:pPr marL="38100" marR="38100">
                        <a:lnSpc>
                          <a:spcPts val="1600"/>
                        </a:lnSpc>
                        <a:spcAft>
                          <a:spcPts val="0"/>
                        </a:spcAft>
                      </a:pPr>
                      <a:r>
                        <a:rPr lang="es-EC" sz="1400">
                          <a:effectLst/>
                        </a:rPr>
                        <a:t>Dentro de grupos</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a:effectLst/>
                        </a:rPr>
                        <a:t>177.289</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a:effectLst/>
                        </a:rPr>
                        <a:t>187</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a:effectLst/>
                        </a:rPr>
                        <a:t>.948</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es-EC" sz="1400">
                          <a:effectLst/>
                        </a:rPr>
                        <a:t> </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es-EC" sz="1400">
                          <a:effectLst/>
                        </a:rPr>
                        <a:t> </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252729835"/>
                  </a:ext>
                </a:extLst>
              </a:tr>
              <a:tr h="238528">
                <a:tc>
                  <a:txBody>
                    <a:bodyPr/>
                    <a:lstStyle/>
                    <a:p>
                      <a:pPr marL="38100" marR="38100">
                        <a:lnSpc>
                          <a:spcPts val="1600"/>
                        </a:lnSpc>
                        <a:spcAft>
                          <a:spcPts val="0"/>
                        </a:spcAft>
                      </a:pPr>
                      <a:r>
                        <a:rPr lang="es-EC" sz="1400">
                          <a:effectLst/>
                        </a:rPr>
                        <a:t>Total</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a:effectLst/>
                        </a:rPr>
                        <a:t>192.880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8100" marR="38100" algn="r">
                        <a:lnSpc>
                          <a:spcPts val="1600"/>
                        </a:lnSpc>
                        <a:spcAft>
                          <a:spcPts val="0"/>
                        </a:spcAft>
                      </a:pPr>
                      <a:r>
                        <a:rPr lang="es-EC" sz="1400">
                          <a:effectLst/>
                        </a:rPr>
                        <a:t>190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es-EC" sz="1400">
                          <a:effectLst/>
                        </a:rPr>
                        <a:t> </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es-EC" sz="1400">
                          <a:effectLst/>
                        </a:rPr>
                        <a:t> </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es-EC" sz="1400" dirty="0">
                          <a:effectLst/>
                        </a:rPr>
                        <a:t> </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647322027"/>
                  </a:ext>
                </a:extLst>
              </a:tr>
            </a:tbl>
          </a:graphicData>
        </a:graphic>
      </p:graphicFrame>
      <p:pic>
        <p:nvPicPr>
          <p:cNvPr id="9" name="Imagen 8">
            <a:extLst>
              <a:ext uri="{FF2B5EF4-FFF2-40B4-BE49-F238E27FC236}">
                <a16:creationId xmlns:a16="http://schemas.microsoft.com/office/drawing/2014/main" id="{24E10FC0-E20A-4B9C-9183-7281F759CF00}"/>
              </a:ext>
            </a:extLst>
          </p:cNvPr>
          <p:cNvPicPr>
            <a:picLocks noChangeAspect="1"/>
          </p:cNvPicPr>
          <p:nvPr/>
        </p:nvPicPr>
        <p:blipFill rotWithShape="1">
          <a:blip r:embed="rId3"/>
          <a:srcRect l="4245" t="10926" r="61849" b="81852"/>
          <a:stretch/>
        </p:blipFill>
        <p:spPr>
          <a:xfrm>
            <a:off x="307974" y="548096"/>
            <a:ext cx="4133851" cy="495300"/>
          </a:xfrm>
          <a:prstGeom prst="rect">
            <a:avLst/>
          </a:prstGeom>
        </p:spPr>
      </p:pic>
      <p:pic>
        <p:nvPicPr>
          <p:cNvPr id="10" name="Imagen 9">
            <a:extLst>
              <a:ext uri="{FF2B5EF4-FFF2-40B4-BE49-F238E27FC236}">
                <a16:creationId xmlns:a16="http://schemas.microsoft.com/office/drawing/2014/main" id="{D55C7971-6EFE-45AB-9744-06820B875F63}"/>
              </a:ext>
            </a:extLst>
          </p:cNvPr>
          <p:cNvPicPr>
            <a:picLocks noChangeAspect="1"/>
          </p:cNvPicPr>
          <p:nvPr/>
        </p:nvPicPr>
        <p:blipFill rotWithShape="1">
          <a:blip r:embed="rId4"/>
          <a:srcRect l="12396" t="68333" r="58542" b="24445"/>
          <a:stretch/>
        </p:blipFill>
        <p:spPr>
          <a:xfrm>
            <a:off x="4324350" y="1012482"/>
            <a:ext cx="3543300" cy="495300"/>
          </a:xfrm>
          <a:prstGeom prst="rect">
            <a:avLst/>
          </a:prstGeom>
        </p:spPr>
      </p:pic>
      <p:sp>
        <p:nvSpPr>
          <p:cNvPr id="11" name="Rectángulo 10">
            <a:extLst>
              <a:ext uri="{FF2B5EF4-FFF2-40B4-BE49-F238E27FC236}">
                <a16:creationId xmlns:a16="http://schemas.microsoft.com/office/drawing/2014/main" id="{E4FA55F5-A99D-495E-BED3-25ECD349473A}"/>
              </a:ext>
            </a:extLst>
          </p:cNvPr>
          <p:cNvSpPr/>
          <p:nvPr/>
        </p:nvSpPr>
        <p:spPr>
          <a:xfrm>
            <a:off x="887412" y="1453398"/>
            <a:ext cx="11347450" cy="1791452"/>
          </a:xfrm>
          <a:prstGeom prst="rect">
            <a:avLst/>
          </a:prstGeom>
        </p:spPr>
        <p:txBody>
          <a:bodyPr wrap="square">
            <a:spAutoFit/>
          </a:bodyPr>
          <a:lstStyle/>
          <a:p>
            <a:pPr marL="372745" marR="959485" indent="213360" algn="just">
              <a:lnSpc>
                <a:spcPct val="150000"/>
              </a:lnSpc>
              <a:spcBef>
                <a:spcPts val="685"/>
              </a:spcBef>
              <a:spcAft>
                <a:spcPts val="0"/>
              </a:spcAft>
            </a:pPr>
            <a:r>
              <a:rPr lang="es-ES_tradnl" dirty="0">
                <a:latin typeface="Century Gothic" panose="020B0502020202020204" pitchFamily="34" charset="0"/>
                <a:ea typeface="Arial" panose="020B0604020202020204" pitchFamily="34" charset="0"/>
              </a:rPr>
              <a:t>H0: Si la ¿Sus docentes resuelven problemas de la realidad aplicando: * Sus docentes cumplen con el </a:t>
            </a:r>
            <a:r>
              <a:rPr lang="es-ES_tradnl" dirty="0" err="1">
                <a:latin typeface="Century Gothic" panose="020B0502020202020204" pitchFamily="34" charset="0"/>
                <a:ea typeface="Arial" panose="020B0604020202020204" pitchFamily="34" charset="0"/>
              </a:rPr>
              <a:t>silabos</a:t>
            </a:r>
            <a:r>
              <a:rPr lang="es-ES_tradnl" dirty="0">
                <a:latin typeface="Century Gothic" panose="020B0502020202020204" pitchFamily="34" charset="0"/>
                <a:ea typeface="Arial" panose="020B0604020202020204" pitchFamily="34" charset="0"/>
              </a:rPr>
              <a:t> respectivo: Es mayor al 0.05 rechazo</a:t>
            </a:r>
            <a:endParaRPr lang="es-EC" dirty="0">
              <a:latin typeface="Century Gothic" panose="020B0502020202020204" pitchFamily="34" charset="0"/>
              <a:ea typeface="Arial" panose="020B0604020202020204" pitchFamily="34" charset="0"/>
            </a:endParaRPr>
          </a:p>
          <a:p>
            <a:pPr marL="372745" marR="959485" indent="213360" algn="just">
              <a:lnSpc>
                <a:spcPct val="150000"/>
              </a:lnSpc>
              <a:spcBef>
                <a:spcPts val="685"/>
              </a:spcBef>
              <a:spcAft>
                <a:spcPts val="0"/>
              </a:spcAft>
            </a:pPr>
            <a:r>
              <a:rPr lang="es-ES_tradnl" dirty="0">
                <a:latin typeface="Century Gothic" panose="020B0502020202020204" pitchFamily="34" charset="0"/>
                <a:ea typeface="Arial" panose="020B0604020202020204" pitchFamily="34" charset="0"/>
              </a:rPr>
              <a:t>H1: Si la ¿Sus docentes resuelven problemas de la realidad aplicando: * Sus docentes cumplen con el </a:t>
            </a:r>
            <a:r>
              <a:rPr lang="es-ES_tradnl" dirty="0" err="1">
                <a:latin typeface="Century Gothic" panose="020B0502020202020204" pitchFamily="34" charset="0"/>
                <a:ea typeface="Arial" panose="020B0604020202020204" pitchFamily="34" charset="0"/>
              </a:rPr>
              <a:t>silabos</a:t>
            </a:r>
            <a:r>
              <a:rPr lang="es-ES_tradnl" dirty="0">
                <a:latin typeface="Century Gothic" panose="020B0502020202020204" pitchFamily="34" charset="0"/>
                <a:ea typeface="Arial" panose="020B0604020202020204" pitchFamily="34" charset="0"/>
              </a:rPr>
              <a:t> respectivo: Es menor al 0.05 acepto</a:t>
            </a:r>
            <a:endParaRPr lang="es-EC" dirty="0">
              <a:latin typeface="Century Gothic" panose="020B0502020202020204" pitchFamily="34" charset="0"/>
              <a:ea typeface="Arial" panose="020B0604020202020204" pitchFamily="34" charset="0"/>
            </a:endParaRPr>
          </a:p>
        </p:txBody>
      </p:sp>
      <p:pic>
        <p:nvPicPr>
          <p:cNvPr id="14" name="Imagen 13">
            <a:extLst>
              <a:ext uri="{FF2B5EF4-FFF2-40B4-BE49-F238E27FC236}">
                <a16:creationId xmlns:a16="http://schemas.microsoft.com/office/drawing/2014/main" id="{2CA1AED5-90D6-46EC-9A56-BDD92FD273A2}"/>
              </a:ext>
            </a:extLst>
          </p:cNvPr>
          <p:cNvPicPr/>
          <p:nvPr/>
        </p:nvPicPr>
        <p:blipFill>
          <a:blip r:embed="rId5">
            <a:extLst>
              <a:ext uri="{28A0092B-C50C-407E-A947-70E740481C1C}">
                <a14:useLocalDpi xmlns:a14="http://schemas.microsoft.com/office/drawing/2010/main" val="0"/>
              </a:ext>
            </a:extLst>
          </a:blip>
          <a:stretch>
            <a:fillRect/>
          </a:stretch>
        </p:blipFill>
        <p:spPr>
          <a:xfrm>
            <a:off x="5908040" y="3473450"/>
            <a:ext cx="6109336" cy="2927350"/>
          </a:xfrm>
          <a:prstGeom prst="rect">
            <a:avLst/>
          </a:prstGeom>
        </p:spPr>
      </p:pic>
    </p:spTree>
    <p:extLst>
      <p:ext uri="{BB962C8B-B14F-4D97-AF65-F5344CB8AC3E}">
        <p14:creationId xmlns:p14="http://schemas.microsoft.com/office/powerpoint/2010/main" val="293772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7A7D858-7D50-42FB-B22F-58AE0107F03D}"/>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8" name="Marcador de contenido 7">
            <a:extLst>
              <a:ext uri="{FF2B5EF4-FFF2-40B4-BE49-F238E27FC236}">
                <a16:creationId xmlns:a16="http://schemas.microsoft.com/office/drawing/2014/main" id="{710EE2FE-4995-43DB-8FA2-02807995BD70}"/>
              </a:ext>
            </a:extLst>
          </p:cNvPr>
          <p:cNvGraphicFramePr>
            <a:graphicFrameLocks noGrp="1"/>
          </p:cNvGraphicFramePr>
          <p:nvPr>
            <p:ph idx="1"/>
            <p:extLst>
              <p:ext uri="{D42A27DB-BD31-4B8C-83A1-F6EECF244321}">
                <p14:modId xmlns:p14="http://schemas.microsoft.com/office/powerpoint/2010/main" val="925280536"/>
              </p:ext>
            </p:extLst>
          </p:nvPr>
        </p:nvGraphicFramePr>
        <p:xfrm>
          <a:off x="444501" y="3562350"/>
          <a:ext cx="6362700" cy="3081150"/>
        </p:xfrm>
        <a:graphic>
          <a:graphicData uri="http://schemas.openxmlformats.org/drawingml/2006/table">
            <a:tbl>
              <a:tblPr>
                <a:tableStyleId>{08FB837D-C827-4EFA-A057-4D05807E0F7C}</a:tableStyleId>
              </a:tblPr>
              <a:tblGrid>
                <a:gridCol w="966938">
                  <a:extLst>
                    <a:ext uri="{9D8B030D-6E8A-4147-A177-3AD203B41FA5}">
                      <a16:colId xmlns:a16="http://schemas.microsoft.com/office/drawing/2014/main" val="1728665011"/>
                    </a:ext>
                  </a:extLst>
                </a:gridCol>
                <a:gridCol w="1608871">
                  <a:extLst>
                    <a:ext uri="{9D8B030D-6E8A-4147-A177-3AD203B41FA5}">
                      <a16:colId xmlns:a16="http://schemas.microsoft.com/office/drawing/2014/main" val="3038532622"/>
                    </a:ext>
                  </a:extLst>
                </a:gridCol>
                <a:gridCol w="2195946">
                  <a:extLst>
                    <a:ext uri="{9D8B030D-6E8A-4147-A177-3AD203B41FA5}">
                      <a16:colId xmlns:a16="http://schemas.microsoft.com/office/drawing/2014/main" val="2002687945"/>
                    </a:ext>
                  </a:extLst>
                </a:gridCol>
                <a:gridCol w="1590945">
                  <a:extLst>
                    <a:ext uri="{9D8B030D-6E8A-4147-A177-3AD203B41FA5}">
                      <a16:colId xmlns:a16="http://schemas.microsoft.com/office/drawing/2014/main" val="1048812480"/>
                    </a:ext>
                  </a:extLst>
                </a:gridCol>
              </a:tblGrid>
              <a:tr h="441195">
                <a:tc gridSpan="4">
                  <a:txBody>
                    <a:bodyPr/>
                    <a:lstStyle/>
                    <a:p>
                      <a:pPr marL="38100" marR="38100" algn="ctr">
                        <a:lnSpc>
                          <a:spcPts val="1600"/>
                        </a:lnSpc>
                        <a:spcAft>
                          <a:spcPts val="0"/>
                        </a:spcAft>
                      </a:pPr>
                      <a:r>
                        <a:rPr lang="es-EC" sz="1800" dirty="0">
                          <a:effectLst/>
                        </a:rPr>
                        <a:t>Estadísticos de prueba</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45919703"/>
                  </a:ext>
                </a:extLst>
              </a:tr>
              <a:tr h="1164785">
                <a:tc>
                  <a:txBody>
                    <a:bodyPr/>
                    <a:lstStyle/>
                    <a:p>
                      <a:pPr>
                        <a:spcAft>
                          <a:spcPts val="0"/>
                        </a:spcAft>
                      </a:pPr>
                      <a:r>
                        <a:rPr lang="es-EC" sz="1800">
                          <a:effectLst/>
                        </a:rPr>
                        <a:t> </a:t>
                      </a:r>
                      <a:endParaRPr lang="es-EC"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800" dirty="0">
                          <a:effectLst/>
                        </a:rPr>
                        <a:t>Sus docentes le incentivan a investigar?</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800" dirty="0">
                          <a:effectLst/>
                        </a:rPr>
                        <a:t>El apoyo bibliográfico que le brindan sus docentes es de:</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800" dirty="0">
                          <a:effectLst/>
                        </a:rPr>
                        <a:t>Sus docentes utilizan estrategias de aprendizaje?</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5147438"/>
                  </a:ext>
                </a:extLst>
              </a:tr>
              <a:tr h="423895">
                <a:tc>
                  <a:txBody>
                    <a:bodyPr/>
                    <a:lstStyle/>
                    <a:p>
                      <a:pPr marL="38100" marR="38100">
                        <a:lnSpc>
                          <a:spcPts val="1600"/>
                        </a:lnSpc>
                        <a:spcAft>
                          <a:spcPts val="0"/>
                        </a:spcAft>
                      </a:pPr>
                      <a:r>
                        <a:rPr lang="es-EC" sz="1800" dirty="0">
                          <a:effectLst/>
                        </a:rPr>
                        <a:t>Chi</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800" dirty="0">
                          <a:effectLst/>
                        </a:rPr>
                        <a:t>84.445</a:t>
                      </a:r>
                      <a:r>
                        <a:rPr lang="es-EC" sz="1800" baseline="30000" dirty="0">
                          <a:effectLst/>
                        </a:rPr>
                        <a:t>ª</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800" dirty="0">
                          <a:effectLst/>
                        </a:rPr>
                        <a:t>194.681</a:t>
                      </a:r>
                      <a:r>
                        <a:rPr lang="es-EC" sz="1800" baseline="30000" dirty="0">
                          <a:effectLst/>
                        </a:rPr>
                        <a:t>b</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800" dirty="0">
                          <a:effectLst/>
                        </a:rPr>
                        <a:t>110.885</a:t>
                      </a:r>
                      <a:r>
                        <a:rPr lang="es-EC" sz="1800" baseline="30000" dirty="0">
                          <a:effectLst/>
                        </a:rPr>
                        <a:t>c</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7228520"/>
                  </a:ext>
                </a:extLst>
              </a:tr>
              <a:tr h="423895">
                <a:tc>
                  <a:txBody>
                    <a:bodyPr/>
                    <a:lstStyle/>
                    <a:p>
                      <a:pPr marL="38100" marR="38100">
                        <a:lnSpc>
                          <a:spcPts val="1600"/>
                        </a:lnSpc>
                        <a:spcAft>
                          <a:spcPts val="0"/>
                        </a:spcAft>
                      </a:pPr>
                      <a:r>
                        <a:rPr lang="es-EC" sz="1800" dirty="0" err="1">
                          <a:effectLst/>
                        </a:rPr>
                        <a:t>gl</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800" dirty="0">
                          <a:effectLst/>
                        </a:rPr>
                        <a:t>1</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800" dirty="0">
                          <a:effectLst/>
                        </a:rPr>
                        <a:t>4</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800" dirty="0">
                          <a:effectLst/>
                        </a:rPr>
                        <a:t>3</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28552229"/>
                  </a:ext>
                </a:extLst>
              </a:tr>
              <a:tr h="473580">
                <a:tc>
                  <a:txBody>
                    <a:bodyPr/>
                    <a:lstStyle/>
                    <a:p>
                      <a:pPr marL="38100" marR="38100">
                        <a:lnSpc>
                          <a:spcPts val="1600"/>
                        </a:lnSpc>
                        <a:spcAft>
                          <a:spcPts val="0"/>
                        </a:spcAft>
                      </a:pPr>
                      <a:r>
                        <a:rPr lang="es-EC" sz="1800" dirty="0">
                          <a:effectLst/>
                        </a:rPr>
                        <a:t>Sig. asintótica</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800" dirty="0">
                          <a:effectLst/>
                        </a:rPr>
                        <a:t>.000</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800" dirty="0">
                          <a:effectLst/>
                        </a:rPr>
                        <a:t>.000</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800" dirty="0">
                          <a:effectLst/>
                        </a:rPr>
                        <a:t>.000</a:t>
                      </a:r>
                      <a:endParaRPr lang="es-EC"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5849390"/>
                  </a:ext>
                </a:extLst>
              </a:tr>
            </a:tbl>
          </a:graphicData>
        </a:graphic>
      </p:graphicFrame>
      <p:pic>
        <p:nvPicPr>
          <p:cNvPr id="5" name="Imagen 4">
            <a:extLst>
              <a:ext uri="{FF2B5EF4-FFF2-40B4-BE49-F238E27FC236}">
                <a16:creationId xmlns:a16="http://schemas.microsoft.com/office/drawing/2014/main" id="{92E0AF99-DEDA-461D-A50D-3FA028E91230}"/>
              </a:ext>
            </a:extLst>
          </p:cNvPr>
          <p:cNvPicPr>
            <a:picLocks noChangeAspect="1"/>
          </p:cNvPicPr>
          <p:nvPr/>
        </p:nvPicPr>
        <p:blipFill rotWithShape="1">
          <a:blip r:embed="rId3"/>
          <a:srcRect l="4245" t="10926" r="61849" b="81852"/>
          <a:stretch/>
        </p:blipFill>
        <p:spPr>
          <a:xfrm>
            <a:off x="317500" y="476418"/>
            <a:ext cx="4133851" cy="495300"/>
          </a:xfrm>
          <a:prstGeom prst="rect">
            <a:avLst/>
          </a:prstGeom>
        </p:spPr>
      </p:pic>
      <p:pic>
        <p:nvPicPr>
          <p:cNvPr id="6" name="Imagen 5">
            <a:extLst>
              <a:ext uri="{FF2B5EF4-FFF2-40B4-BE49-F238E27FC236}">
                <a16:creationId xmlns:a16="http://schemas.microsoft.com/office/drawing/2014/main" id="{392FE23F-C434-4ED2-AD85-4C5E3990E58D}"/>
              </a:ext>
            </a:extLst>
          </p:cNvPr>
          <p:cNvPicPr>
            <a:picLocks noChangeAspect="1"/>
          </p:cNvPicPr>
          <p:nvPr/>
        </p:nvPicPr>
        <p:blipFill rotWithShape="1">
          <a:blip r:embed="rId4"/>
          <a:srcRect l="13438" t="67963" r="60000" b="24074"/>
          <a:stretch/>
        </p:blipFill>
        <p:spPr>
          <a:xfrm>
            <a:off x="4476750" y="1035386"/>
            <a:ext cx="3238500" cy="546100"/>
          </a:xfrm>
          <a:prstGeom prst="rect">
            <a:avLst/>
          </a:prstGeom>
        </p:spPr>
      </p:pic>
      <p:sp>
        <p:nvSpPr>
          <p:cNvPr id="7" name="Rectángulo 6">
            <a:extLst>
              <a:ext uri="{FF2B5EF4-FFF2-40B4-BE49-F238E27FC236}">
                <a16:creationId xmlns:a16="http://schemas.microsoft.com/office/drawing/2014/main" id="{A0893940-F295-42C4-863A-F9F3958250C8}"/>
              </a:ext>
            </a:extLst>
          </p:cNvPr>
          <p:cNvSpPr/>
          <p:nvPr/>
        </p:nvSpPr>
        <p:spPr>
          <a:xfrm>
            <a:off x="0" y="1502852"/>
            <a:ext cx="12395200" cy="1792798"/>
          </a:xfrm>
          <a:prstGeom prst="rect">
            <a:avLst/>
          </a:prstGeom>
        </p:spPr>
        <p:txBody>
          <a:bodyPr wrap="square">
            <a:spAutoFit/>
          </a:bodyPr>
          <a:lstStyle/>
          <a:p>
            <a:pPr marL="372745" marR="959485" indent="213360" algn="just">
              <a:lnSpc>
                <a:spcPct val="150000"/>
              </a:lnSpc>
              <a:spcBef>
                <a:spcPts val="685"/>
              </a:spcBef>
              <a:spcAft>
                <a:spcPts val="0"/>
              </a:spcAft>
            </a:pPr>
            <a:r>
              <a:rPr lang="es-ES_tradnl" dirty="0">
                <a:latin typeface="Arial" panose="020B0604020202020204" pitchFamily="34" charset="0"/>
                <a:ea typeface="Arial" panose="020B0604020202020204" pitchFamily="34" charset="0"/>
              </a:rPr>
              <a:t>H0: Si ¿Sus docentes le incentivan a investigar?* ¿El apoyo bibliográfico que le brindan sus docentes es de?* ¿Sus docentes utilizan estrategias de aprendizaje?, Es mayor a 0.05 rechazo la hipótesis H0</a:t>
            </a:r>
            <a:endParaRPr lang="es-EC" dirty="0">
              <a:latin typeface="Arial" panose="020B0604020202020204" pitchFamily="34" charset="0"/>
              <a:ea typeface="Arial" panose="020B0604020202020204" pitchFamily="34" charset="0"/>
            </a:endParaRPr>
          </a:p>
          <a:p>
            <a:pPr marL="372745" marR="959485" indent="213360" algn="just">
              <a:lnSpc>
                <a:spcPct val="150000"/>
              </a:lnSpc>
              <a:spcBef>
                <a:spcPts val="685"/>
              </a:spcBef>
              <a:spcAft>
                <a:spcPts val="0"/>
              </a:spcAft>
            </a:pPr>
            <a:r>
              <a:rPr lang="es-ES_tradnl" dirty="0">
                <a:latin typeface="Arial" panose="020B0604020202020204" pitchFamily="34" charset="0"/>
                <a:ea typeface="Arial" panose="020B0604020202020204" pitchFamily="34" charset="0"/>
              </a:rPr>
              <a:t>H1: Si ¿Sus docentes le incentivan a investigar?* ¿El apoyo bibliográfico que le brindan sus docentes es de?* ¿Sus docentes utilizan estrategias de aprendizaje?, Es menor a 0.05 acepto la hipótesis H1</a:t>
            </a:r>
            <a:endParaRPr lang="es-EC" dirty="0">
              <a:latin typeface="Arial" panose="020B0604020202020204" pitchFamily="34" charset="0"/>
              <a:ea typeface="Arial" panose="020B0604020202020204" pitchFamily="34" charset="0"/>
            </a:endParaRPr>
          </a:p>
        </p:txBody>
      </p:sp>
      <p:pic>
        <p:nvPicPr>
          <p:cNvPr id="9" name="Imagen 8">
            <a:extLst>
              <a:ext uri="{FF2B5EF4-FFF2-40B4-BE49-F238E27FC236}">
                <a16:creationId xmlns:a16="http://schemas.microsoft.com/office/drawing/2014/main" id="{B1E1757E-8BB3-478B-82EB-9ABF0DEC6F4E}"/>
              </a:ext>
            </a:extLst>
          </p:cNvPr>
          <p:cNvPicPr/>
          <p:nvPr/>
        </p:nvPicPr>
        <p:blipFill>
          <a:blip r:embed="rId5">
            <a:extLst>
              <a:ext uri="{28A0092B-C50C-407E-A947-70E740481C1C}">
                <a14:useLocalDpi xmlns:a14="http://schemas.microsoft.com/office/drawing/2010/main" val="0"/>
              </a:ext>
            </a:extLst>
          </a:blip>
          <a:stretch>
            <a:fillRect/>
          </a:stretch>
        </p:blipFill>
        <p:spPr>
          <a:xfrm>
            <a:off x="7117081" y="3562350"/>
            <a:ext cx="4630418" cy="2929373"/>
          </a:xfrm>
          <a:prstGeom prst="rect">
            <a:avLst/>
          </a:prstGeom>
        </p:spPr>
      </p:pic>
    </p:spTree>
    <p:extLst>
      <p:ext uri="{BB962C8B-B14F-4D97-AF65-F5344CB8AC3E}">
        <p14:creationId xmlns:p14="http://schemas.microsoft.com/office/powerpoint/2010/main" val="88693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FDEFB4F-B82C-4557-BDFB-A5741DC2EC8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844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53C3E94-4D30-41EE-AD96-ECD6839361A2}"/>
              </a:ext>
            </a:extLst>
          </p:cNvPr>
          <p:cNvPicPr>
            <a:picLocks noChangeAspect="1"/>
          </p:cNvPicPr>
          <p:nvPr/>
        </p:nvPicPr>
        <p:blipFill>
          <a:blip r:embed="rId2"/>
          <a:stretch>
            <a:fillRect/>
          </a:stretch>
        </p:blipFill>
        <p:spPr>
          <a:xfrm>
            <a:off x="0" y="12700"/>
            <a:ext cx="12192000" cy="6858000"/>
          </a:xfrm>
          <a:prstGeom prst="rect">
            <a:avLst/>
          </a:prstGeom>
        </p:spPr>
      </p:pic>
      <p:pic>
        <p:nvPicPr>
          <p:cNvPr id="5" name="Imagen 4">
            <a:extLst>
              <a:ext uri="{FF2B5EF4-FFF2-40B4-BE49-F238E27FC236}">
                <a16:creationId xmlns:a16="http://schemas.microsoft.com/office/drawing/2014/main" id="{D059309D-1961-4733-9EB7-9C0C5D75CAED}"/>
              </a:ext>
            </a:extLst>
          </p:cNvPr>
          <p:cNvPicPr/>
          <p:nvPr/>
        </p:nvPicPr>
        <p:blipFill rotWithShape="1">
          <a:blip r:embed="rId3"/>
          <a:srcRect l="29915" t="24529" r="31895" b="21927"/>
          <a:stretch/>
        </p:blipFill>
        <p:spPr bwMode="auto">
          <a:xfrm>
            <a:off x="2805747" y="1168400"/>
            <a:ext cx="6580506" cy="5308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00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BDEF486-20B2-4394-8805-28A332F67DCA}"/>
              </a:ext>
            </a:extLst>
          </p:cNvPr>
          <p:cNvSpPr txBox="1"/>
          <p:nvPr/>
        </p:nvSpPr>
        <p:spPr>
          <a:xfrm>
            <a:off x="228600" y="5664200"/>
            <a:ext cx="3594100" cy="369332"/>
          </a:xfrm>
          <a:prstGeom prst="rect">
            <a:avLst/>
          </a:prstGeom>
          <a:noFill/>
        </p:spPr>
        <p:txBody>
          <a:bodyPr wrap="square" rtlCol="0">
            <a:spAutoFit/>
          </a:bodyPr>
          <a:lstStyle/>
          <a:p>
            <a:endParaRPr lang="es-EC" dirty="0"/>
          </a:p>
        </p:txBody>
      </p:sp>
      <p:pic>
        <p:nvPicPr>
          <p:cNvPr id="13" name="Imagen 12">
            <a:extLst>
              <a:ext uri="{FF2B5EF4-FFF2-40B4-BE49-F238E27FC236}">
                <a16:creationId xmlns:a16="http://schemas.microsoft.com/office/drawing/2014/main" id="{BB026236-0AF2-4CC1-B692-032031193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01" y="352267"/>
            <a:ext cx="10636797" cy="6128065"/>
          </a:xfrm>
          <a:prstGeom prst="rect">
            <a:avLst/>
          </a:prstGeom>
        </p:spPr>
      </p:pic>
      <p:pic>
        <p:nvPicPr>
          <p:cNvPr id="8" name="Imagen 7">
            <a:extLst>
              <a:ext uri="{FF2B5EF4-FFF2-40B4-BE49-F238E27FC236}">
                <a16:creationId xmlns:a16="http://schemas.microsoft.com/office/drawing/2014/main" id="{D405123E-9F7B-44AD-AB56-CB8C533F1A0E}"/>
              </a:ext>
            </a:extLst>
          </p:cNvPr>
          <p:cNvPicPr>
            <a:picLocks noChangeAspect="1"/>
          </p:cNvPicPr>
          <p:nvPr/>
        </p:nvPicPr>
        <p:blipFill rotWithShape="1">
          <a:blip r:embed="rId3"/>
          <a:srcRect l="41249" t="72592" r="32292" b="21297"/>
          <a:stretch/>
        </p:blipFill>
        <p:spPr>
          <a:xfrm>
            <a:off x="228600" y="6083300"/>
            <a:ext cx="4565842" cy="774700"/>
          </a:xfrm>
          <a:prstGeom prst="rect">
            <a:avLst/>
          </a:prstGeom>
        </p:spPr>
      </p:pic>
    </p:spTree>
    <p:extLst>
      <p:ext uri="{BB962C8B-B14F-4D97-AF65-F5344CB8AC3E}">
        <p14:creationId xmlns:p14="http://schemas.microsoft.com/office/powerpoint/2010/main" val="104818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3825FCE-AFB4-4210-BF75-D16DACD32508}"/>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Tabla 3">
            <a:extLst>
              <a:ext uri="{FF2B5EF4-FFF2-40B4-BE49-F238E27FC236}">
                <a16:creationId xmlns:a16="http://schemas.microsoft.com/office/drawing/2014/main" id="{0DEB49B1-88CE-43F8-8202-339F5266EF04}"/>
              </a:ext>
            </a:extLst>
          </p:cNvPr>
          <p:cNvGraphicFramePr>
            <a:graphicFrameLocks noGrp="1"/>
          </p:cNvGraphicFramePr>
          <p:nvPr>
            <p:extLst>
              <p:ext uri="{D42A27DB-BD31-4B8C-83A1-F6EECF244321}">
                <p14:modId xmlns:p14="http://schemas.microsoft.com/office/powerpoint/2010/main" val="2060841436"/>
              </p:ext>
            </p:extLst>
          </p:nvPr>
        </p:nvGraphicFramePr>
        <p:xfrm>
          <a:off x="520700" y="1590913"/>
          <a:ext cx="11049000" cy="2149086"/>
        </p:xfrm>
        <a:graphic>
          <a:graphicData uri="http://schemas.openxmlformats.org/drawingml/2006/table">
            <a:tbl>
              <a:tblPr firstRow="1" firstCol="1" bandRow="1">
                <a:tableStyleId>{93296810-A885-4BE3-A3E7-6D5BEEA58F35}</a:tableStyleId>
              </a:tblPr>
              <a:tblGrid>
                <a:gridCol w="7768068">
                  <a:extLst>
                    <a:ext uri="{9D8B030D-6E8A-4147-A177-3AD203B41FA5}">
                      <a16:colId xmlns:a16="http://schemas.microsoft.com/office/drawing/2014/main" val="3153202498"/>
                    </a:ext>
                  </a:extLst>
                </a:gridCol>
                <a:gridCol w="1092812">
                  <a:extLst>
                    <a:ext uri="{9D8B030D-6E8A-4147-A177-3AD203B41FA5}">
                      <a16:colId xmlns:a16="http://schemas.microsoft.com/office/drawing/2014/main" val="2698995332"/>
                    </a:ext>
                  </a:extLst>
                </a:gridCol>
                <a:gridCol w="1094060">
                  <a:extLst>
                    <a:ext uri="{9D8B030D-6E8A-4147-A177-3AD203B41FA5}">
                      <a16:colId xmlns:a16="http://schemas.microsoft.com/office/drawing/2014/main" val="1492647022"/>
                    </a:ext>
                  </a:extLst>
                </a:gridCol>
                <a:gridCol w="1094060">
                  <a:extLst>
                    <a:ext uri="{9D8B030D-6E8A-4147-A177-3AD203B41FA5}">
                      <a16:colId xmlns:a16="http://schemas.microsoft.com/office/drawing/2014/main" val="2256922052"/>
                    </a:ext>
                  </a:extLst>
                </a:gridCol>
              </a:tblGrid>
              <a:tr h="279907">
                <a:tc gridSpan="4">
                  <a:txBody>
                    <a:bodyPr/>
                    <a:lstStyle/>
                    <a:p>
                      <a:pPr algn="ctr">
                        <a:spcAft>
                          <a:spcPts val="0"/>
                        </a:spcAft>
                      </a:pPr>
                      <a:r>
                        <a:rPr lang="es-EC" sz="2000">
                          <a:effectLst/>
                        </a:rPr>
                        <a:t>Criterio de evaluación</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95469090"/>
                  </a:ext>
                </a:extLst>
              </a:tr>
              <a:tr h="256581">
                <a:tc>
                  <a:txBody>
                    <a:bodyPr/>
                    <a:lstStyle/>
                    <a:p>
                      <a:pPr algn="ctr">
                        <a:spcAft>
                          <a:spcPts val="0"/>
                        </a:spcAft>
                      </a:pPr>
                      <a:r>
                        <a:rPr lang="es-EC" sz="2000" dirty="0">
                          <a:effectLst/>
                        </a:rPr>
                        <a:t>Pertinencia</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2017</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810978"/>
                  </a:ext>
                </a:extLst>
              </a:tr>
              <a:tr h="513162">
                <a:tc>
                  <a:txBody>
                    <a:bodyPr/>
                    <a:lstStyle/>
                    <a:p>
                      <a:pPr algn="just">
                        <a:spcAft>
                          <a:spcPts val="0"/>
                        </a:spcAft>
                      </a:pPr>
                      <a:r>
                        <a:rPr lang="es-EC" sz="2000">
                          <a:effectLst/>
                        </a:rPr>
                        <a:t>Número de aspirantes a la carrera</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41</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70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70.30%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003927"/>
                  </a:ext>
                </a:extLst>
              </a:tr>
              <a:tr h="513162">
                <a:tc>
                  <a:txBody>
                    <a:bodyPr/>
                    <a:lstStyle/>
                    <a:p>
                      <a:pPr algn="just">
                        <a:spcAft>
                          <a:spcPts val="0"/>
                        </a:spcAft>
                      </a:pPr>
                      <a:r>
                        <a:rPr lang="es-EC" sz="2000">
                          <a:effectLst/>
                        </a:rPr>
                        <a:t>Estudiantes de la carrera de mercadotecnia</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356</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394</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10.67%</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8289350"/>
                  </a:ext>
                </a:extLst>
              </a:tr>
              <a:tr h="513162">
                <a:tc>
                  <a:txBody>
                    <a:bodyPr/>
                    <a:lstStyle/>
                    <a:p>
                      <a:pPr algn="just">
                        <a:spcAft>
                          <a:spcPts val="0"/>
                        </a:spcAft>
                      </a:pPr>
                      <a:r>
                        <a:rPr lang="es-EC" sz="2000">
                          <a:effectLst/>
                        </a:rPr>
                        <a:t>Proyectos de vinculación con la sociedad</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18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(55.56%)</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0185206"/>
                  </a:ext>
                </a:extLst>
              </a:tr>
            </a:tbl>
          </a:graphicData>
        </a:graphic>
      </p:graphicFrame>
      <p:graphicFrame>
        <p:nvGraphicFramePr>
          <p:cNvPr id="5" name="Tabla 4">
            <a:extLst>
              <a:ext uri="{FF2B5EF4-FFF2-40B4-BE49-F238E27FC236}">
                <a16:creationId xmlns:a16="http://schemas.microsoft.com/office/drawing/2014/main" id="{9E119D4C-5387-409C-AD31-EEDD623A83E1}"/>
              </a:ext>
            </a:extLst>
          </p:cNvPr>
          <p:cNvGraphicFramePr>
            <a:graphicFrameLocks noGrp="1"/>
          </p:cNvGraphicFramePr>
          <p:nvPr>
            <p:extLst>
              <p:ext uri="{D42A27DB-BD31-4B8C-83A1-F6EECF244321}">
                <p14:modId xmlns:p14="http://schemas.microsoft.com/office/powerpoint/2010/main" val="3083619791"/>
              </p:ext>
            </p:extLst>
          </p:nvPr>
        </p:nvGraphicFramePr>
        <p:xfrm>
          <a:off x="520700" y="4464050"/>
          <a:ext cx="10947400" cy="1401043"/>
        </p:xfrm>
        <a:graphic>
          <a:graphicData uri="http://schemas.openxmlformats.org/drawingml/2006/table">
            <a:tbl>
              <a:tblPr firstRow="1" firstCol="1" bandRow="1">
                <a:tableStyleId>{5C22544A-7EE6-4342-B048-85BDC9FD1C3A}</a:tableStyleId>
              </a:tblPr>
              <a:tblGrid>
                <a:gridCol w="7696638">
                  <a:extLst>
                    <a:ext uri="{9D8B030D-6E8A-4147-A177-3AD203B41FA5}">
                      <a16:colId xmlns:a16="http://schemas.microsoft.com/office/drawing/2014/main" val="1421624741"/>
                    </a:ext>
                  </a:extLst>
                </a:gridCol>
                <a:gridCol w="1082764">
                  <a:extLst>
                    <a:ext uri="{9D8B030D-6E8A-4147-A177-3AD203B41FA5}">
                      <a16:colId xmlns:a16="http://schemas.microsoft.com/office/drawing/2014/main" val="3856728864"/>
                    </a:ext>
                  </a:extLst>
                </a:gridCol>
                <a:gridCol w="1083999">
                  <a:extLst>
                    <a:ext uri="{9D8B030D-6E8A-4147-A177-3AD203B41FA5}">
                      <a16:colId xmlns:a16="http://schemas.microsoft.com/office/drawing/2014/main" val="3526643444"/>
                    </a:ext>
                  </a:extLst>
                </a:gridCol>
                <a:gridCol w="1083999">
                  <a:extLst>
                    <a:ext uri="{9D8B030D-6E8A-4147-A177-3AD203B41FA5}">
                      <a16:colId xmlns:a16="http://schemas.microsoft.com/office/drawing/2014/main" val="1028974859"/>
                    </a:ext>
                  </a:extLst>
                </a:gridCol>
              </a:tblGrid>
              <a:tr h="265441">
                <a:tc gridSpan="4">
                  <a:txBody>
                    <a:bodyPr/>
                    <a:lstStyle/>
                    <a:p>
                      <a:pPr algn="ctr">
                        <a:spcAft>
                          <a:spcPts val="0"/>
                        </a:spcAft>
                      </a:pPr>
                      <a:r>
                        <a:rPr lang="es-EC" sz="2000">
                          <a:effectLst/>
                        </a:rPr>
                        <a:t>Criterio de evaluación</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31515370"/>
                  </a:ext>
                </a:extLst>
              </a:tr>
              <a:tr h="243321">
                <a:tc>
                  <a:txBody>
                    <a:bodyPr/>
                    <a:lstStyle/>
                    <a:p>
                      <a:pPr algn="ctr">
                        <a:spcAft>
                          <a:spcPts val="0"/>
                        </a:spcAft>
                      </a:pPr>
                      <a:r>
                        <a:rPr lang="es-EC" sz="2000" dirty="0">
                          <a:effectLst/>
                        </a:rPr>
                        <a:t>Organización y Sistemas</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2017</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855038"/>
                  </a:ext>
                </a:extLst>
              </a:tr>
              <a:tr h="486643">
                <a:tc>
                  <a:txBody>
                    <a:bodyPr/>
                    <a:lstStyle/>
                    <a:p>
                      <a:pPr algn="just">
                        <a:spcAft>
                          <a:spcPts val="0"/>
                        </a:spcAft>
                      </a:pPr>
                      <a:r>
                        <a:rPr lang="es-EC" sz="2000">
                          <a:effectLst/>
                        </a:rPr>
                        <a:t>Admisión de estudiantes</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41</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38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(7.32%)</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840664"/>
                  </a:ext>
                </a:extLst>
              </a:tr>
              <a:tr h="243321">
                <a:tc>
                  <a:txBody>
                    <a:bodyPr/>
                    <a:lstStyle/>
                    <a:p>
                      <a:pPr algn="just">
                        <a:spcAft>
                          <a:spcPts val="0"/>
                        </a:spcAft>
                      </a:pPr>
                      <a:r>
                        <a:rPr lang="es-EC" sz="2000">
                          <a:effectLst/>
                        </a:rPr>
                        <a:t>Titulaciones estudiantes</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72</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72</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1367339"/>
                  </a:ext>
                </a:extLst>
              </a:tr>
            </a:tbl>
          </a:graphicData>
        </a:graphic>
      </p:graphicFrame>
      <p:pic>
        <p:nvPicPr>
          <p:cNvPr id="7" name="Imagen 6">
            <a:extLst>
              <a:ext uri="{FF2B5EF4-FFF2-40B4-BE49-F238E27FC236}">
                <a16:creationId xmlns:a16="http://schemas.microsoft.com/office/drawing/2014/main" id="{F6A9B90C-B1B2-446A-AED8-0A49BF07DD6A}"/>
              </a:ext>
            </a:extLst>
          </p:cNvPr>
          <p:cNvPicPr>
            <a:picLocks noChangeAspect="1"/>
          </p:cNvPicPr>
          <p:nvPr/>
        </p:nvPicPr>
        <p:blipFill rotWithShape="1">
          <a:blip r:embed="rId3"/>
          <a:srcRect l="45312" t="80370" r="36979" b="14445"/>
          <a:stretch/>
        </p:blipFill>
        <p:spPr>
          <a:xfrm>
            <a:off x="0" y="662107"/>
            <a:ext cx="4099926" cy="675282"/>
          </a:xfrm>
          <a:prstGeom prst="rect">
            <a:avLst/>
          </a:prstGeom>
        </p:spPr>
      </p:pic>
    </p:spTree>
    <p:extLst>
      <p:ext uri="{BB962C8B-B14F-4D97-AF65-F5344CB8AC3E}">
        <p14:creationId xmlns:p14="http://schemas.microsoft.com/office/powerpoint/2010/main" val="221078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ADA3402-CD2D-4BA2-A98E-F6743A880274}"/>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Tabla 3">
            <a:extLst>
              <a:ext uri="{FF2B5EF4-FFF2-40B4-BE49-F238E27FC236}">
                <a16:creationId xmlns:a16="http://schemas.microsoft.com/office/drawing/2014/main" id="{E12DB8F4-DC3D-4DD2-8114-4B29AC5D25E4}"/>
              </a:ext>
            </a:extLst>
          </p:cNvPr>
          <p:cNvGraphicFramePr>
            <a:graphicFrameLocks noGrp="1"/>
          </p:cNvGraphicFramePr>
          <p:nvPr>
            <p:extLst>
              <p:ext uri="{D42A27DB-BD31-4B8C-83A1-F6EECF244321}">
                <p14:modId xmlns:p14="http://schemas.microsoft.com/office/powerpoint/2010/main" val="3618464648"/>
              </p:ext>
            </p:extLst>
          </p:nvPr>
        </p:nvGraphicFramePr>
        <p:xfrm>
          <a:off x="730250" y="1999496"/>
          <a:ext cx="10731500" cy="3771900"/>
        </p:xfrm>
        <a:graphic>
          <a:graphicData uri="http://schemas.openxmlformats.org/drawingml/2006/table">
            <a:tbl>
              <a:tblPr firstRow="1" firstCol="1" bandRow="1">
                <a:tableStyleId>{21E4AEA4-8DFA-4A89-87EB-49C32662AFE0}</a:tableStyleId>
              </a:tblPr>
              <a:tblGrid>
                <a:gridCol w="7435006">
                  <a:extLst>
                    <a:ext uri="{9D8B030D-6E8A-4147-A177-3AD203B41FA5}">
                      <a16:colId xmlns:a16="http://schemas.microsoft.com/office/drawing/2014/main" val="1115437709"/>
                    </a:ext>
                  </a:extLst>
                </a:gridCol>
                <a:gridCol w="1045957">
                  <a:extLst>
                    <a:ext uri="{9D8B030D-6E8A-4147-A177-3AD203B41FA5}">
                      <a16:colId xmlns:a16="http://schemas.microsoft.com/office/drawing/2014/main" val="2522410558"/>
                    </a:ext>
                  </a:extLst>
                </a:gridCol>
                <a:gridCol w="1047150">
                  <a:extLst>
                    <a:ext uri="{9D8B030D-6E8A-4147-A177-3AD203B41FA5}">
                      <a16:colId xmlns:a16="http://schemas.microsoft.com/office/drawing/2014/main" val="3916247254"/>
                    </a:ext>
                  </a:extLst>
                </a:gridCol>
                <a:gridCol w="1203387">
                  <a:extLst>
                    <a:ext uri="{9D8B030D-6E8A-4147-A177-3AD203B41FA5}">
                      <a16:colId xmlns:a16="http://schemas.microsoft.com/office/drawing/2014/main" val="1388599020"/>
                    </a:ext>
                  </a:extLst>
                </a:gridCol>
              </a:tblGrid>
              <a:tr h="508571">
                <a:tc gridSpan="4">
                  <a:txBody>
                    <a:bodyPr/>
                    <a:lstStyle/>
                    <a:p>
                      <a:pPr algn="ctr">
                        <a:spcAft>
                          <a:spcPts val="0"/>
                        </a:spcAft>
                      </a:pPr>
                      <a:r>
                        <a:rPr lang="es-EC" sz="2000" dirty="0">
                          <a:effectLst/>
                        </a:rPr>
                        <a:t>Criterio de evaluación</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39778287"/>
                  </a:ext>
                </a:extLst>
              </a:tr>
              <a:tr h="466190">
                <a:tc>
                  <a:txBody>
                    <a:bodyPr/>
                    <a:lstStyle/>
                    <a:p>
                      <a:pPr algn="ctr">
                        <a:spcAft>
                          <a:spcPts val="0"/>
                        </a:spcAft>
                      </a:pPr>
                      <a:r>
                        <a:rPr lang="es-EC" sz="2000">
                          <a:effectLst/>
                        </a:rPr>
                        <a:t>Profesores</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2017</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2749926"/>
                  </a:ext>
                </a:extLst>
              </a:tr>
              <a:tr h="466190">
                <a:tc>
                  <a:txBody>
                    <a:bodyPr/>
                    <a:lstStyle/>
                    <a:p>
                      <a:pPr algn="just">
                        <a:spcAft>
                          <a:spcPts val="0"/>
                        </a:spcAft>
                      </a:pPr>
                      <a:r>
                        <a:rPr lang="es-EC" sz="2000">
                          <a:effectLst/>
                        </a:rPr>
                        <a:t>Número de profesores tiempo completo</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16</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17</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6.25%</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772106"/>
                  </a:ext>
                </a:extLst>
              </a:tr>
              <a:tr h="932379">
                <a:tc>
                  <a:txBody>
                    <a:bodyPr/>
                    <a:lstStyle/>
                    <a:p>
                      <a:pPr algn="just">
                        <a:spcAft>
                          <a:spcPts val="0"/>
                        </a:spcAft>
                      </a:pPr>
                      <a:r>
                        <a:rPr lang="es-EC" sz="2000" dirty="0">
                          <a:effectLst/>
                        </a:rPr>
                        <a:t>Número de profesores medio tiempo</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22</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19</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(13.64%)</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322255"/>
                  </a:ext>
                </a:extLst>
              </a:tr>
              <a:tr h="466190">
                <a:tc>
                  <a:txBody>
                    <a:bodyPr/>
                    <a:lstStyle/>
                    <a:p>
                      <a:pPr algn="just">
                        <a:spcAft>
                          <a:spcPts val="0"/>
                        </a:spcAft>
                      </a:pPr>
                      <a:r>
                        <a:rPr lang="es-EC" sz="2000" dirty="0">
                          <a:effectLst/>
                        </a:rPr>
                        <a:t>Número de profesores total</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38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36</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(5.26%)</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499908"/>
                  </a:ext>
                </a:extLst>
              </a:tr>
              <a:tr h="466190">
                <a:tc>
                  <a:txBody>
                    <a:bodyPr/>
                    <a:lstStyle/>
                    <a:p>
                      <a:pPr algn="just">
                        <a:spcAft>
                          <a:spcPts val="0"/>
                        </a:spcAft>
                      </a:pPr>
                      <a:r>
                        <a:rPr lang="es-EC" sz="2000" dirty="0">
                          <a:effectLst/>
                        </a:rPr>
                        <a:t>Número de profesores de investigación</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10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10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55962"/>
                  </a:ext>
                </a:extLst>
              </a:tr>
              <a:tr h="466190">
                <a:tc>
                  <a:txBody>
                    <a:bodyPr/>
                    <a:lstStyle/>
                    <a:p>
                      <a:pPr algn="just">
                        <a:spcAft>
                          <a:spcPts val="0"/>
                        </a:spcAft>
                      </a:pPr>
                      <a:r>
                        <a:rPr lang="es-EC" sz="2000" dirty="0">
                          <a:effectLst/>
                        </a:rPr>
                        <a:t>Profesores de producción científica, papers, etc.</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9</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21</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133.33%</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455154"/>
                  </a:ext>
                </a:extLst>
              </a:tr>
            </a:tbl>
          </a:graphicData>
        </a:graphic>
      </p:graphicFrame>
      <p:pic>
        <p:nvPicPr>
          <p:cNvPr id="5" name="Imagen 4">
            <a:extLst>
              <a:ext uri="{FF2B5EF4-FFF2-40B4-BE49-F238E27FC236}">
                <a16:creationId xmlns:a16="http://schemas.microsoft.com/office/drawing/2014/main" id="{74590718-D854-4D7F-945A-FCFD329286E2}"/>
              </a:ext>
            </a:extLst>
          </p:cNvPr>
          <p:cNvPicPr>
            <a:picLocks noChangeAspect="1"/>
          </p:cNvPicPr>
          <p:nvPr/>
        </p:nvPicPr>
        <p:blipFill rotWithShape="1">
          <a:blip r:embed="rId3"/>
          <a:srcRect l="45312" t="80370" r="36979" b="14445"/>
          <a:stretch/>
        </p:blipFill>
        <p:spPr>
          <a:xfrm>
            <a:off x="0" y="662107"/>
            <a:ext cx="4099926" cy="675282"/>
          </a:xfrm>
          <a:prstGeom prst="rect">
            <a:avLst/>
          </a:prstGeom>
        </p:spPr>
      </p:pic>
    </p:spTree>
    <p:extLst>
      <p:ext uri="{BB962C8B-B14F-4D97-AF65-F5344CB8AC3E}">
        <p14:creationId xmlns:p14="http://schemas.microsoft.com/office/powerpoint/2010/main" val="355767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598F482-C077-4CF0-B7CB-FD7DFE8EB486}"/>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Tabla 4">
            <a:extLst>
              <a:ext uri="{FF2B5EF4-FFF2-40B4-BE49-F238E27FC236}">
                <a16:creationId xmlns:a16="http://schemas.microsoft.com/office/drawing/2014/main" id="{FDE3EC17-40E7-4117-9FBD-08845B836976}"/>
              </a:ext>
            </a:extLst>
          </p:cNvPr>
          <p:cNvGraphicFramePr>
            <a:graphicFrameLocks noGrp="1"/>
          </p:cNvGraphicFramePr>
          <p:nvPr>
            <p:extLst>
              <p:ext uri="{D42A27DB-BD31-4B8C-83A1-F6EECF244321}">
                <p14:modId xmlns:p14="http://schemas.microsoft.com/office/powerpoint/2010/main" val="497100083"/>
              </p:ext>
            </p:extLst>
          </p:nvPr>
        </p:nvGraphicFramePr>
        <p:xfrm>
          <a:off x="412750" y="4286726"/>
          <a:ext cx="11366498" cy="1828800"/>
        </p:xfrm>
        <a:graphic>
          <a:graphicData uri="http://schemas.openxmlformats.org/drawingml/2006/table">
            <a:tbl>
              <a:tblPr firstRow="1" firstCol="1" bandRow="1">
                <a:tableStyleId>{5C22544A-7EE6-4342-B048-85BDC9FD1C3A}</a:tableStyleId>
              </a:tblPr>
              <a:tblGrid>
                <a:gridCol w="7991287">
                  <a:extLst>
                    <a:ext uri="{9D8B030D-6E8A-4147-A177-3AD203B41FA5}">
                      <a16:colId xmlns:a16="http://schemas.microsoft.com/office/drawing/2014/main" val="1605159183"/>
                    </a:ext>
                  </a:extLst>
                </a:gridCol>
                <a:gridCol w="1124215">
                  <a:extLst>
                    <a:ext uri="{9D8B030D-6E8A-4147-A177-3AD203B41FA5}">
                      <a16:colId xmlns:a16="http://schemas.microsoft.com/office/drawing/2014/main" val="466064818"/>
                    </a:ext>
                  </a:extLst>
                </a:gridCol>
                <a:gridCol w="1125498">
                  <a:extLst>
                    <a:ext uri="{9D8B030D-6E8A-4147-A177-3AD203B41FA5}">
                      <a16:colId xmlns:a16="http://schemas.microsoft.com/office/drawing/2014/main" val="3694192202"/>
                    </a:ext>
                  </a:extLst>
                </a:gridCol>
                <a:gridCol w="1125498">
                  <a:extLst>
                    <a:ext uri="{9D8B030D-6E8A-4147-A177-3AD203B41FA5}">
                      <a16:colId xmlns:a16="http://schemas.microsoft.com/office/drawing/2014/main" val="1617559442"/>
                    </a:ext>
                  </a:extLst>
                </a:gridCol>
              </a:tblGrid>
              <a:tr h="289930">
                <a:tc gridSpan="4">
                  <a:txBody>
                    <a:bodyPr/>
                    <a:lstStyle/>
                    <a:p>
                      <a:pPr algn="ctr">
                        <a:spcAft>
                          <a:spcPts val="0"/>
                        </a:spcAft>
                      </a:pPr>
                      <a:r>
                        <a:rPr lang="es-EC" sz="2000">
                          <a:effectLst/>
                        </a:rPr>
                        <a:t>Criterio de evaluación</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34730244"/>
                  </a:ext>
                </a:extLst>
              </a:tr>
              <a:tr h="265768">
                <a:tc>
                  <a:txBody>
                    <a:bodyPr/>
                    <a:lstStyle/>
                    <a:p>
                      <a:pPr algn="ctr">
                        <a:spcAft>
                          <a:spcPts val="0"/>
                        </a:spcAft>
                      </a:pPr>
                      <a:r>
                        <a:rPr lang="es-EC" sz="2000">
                          <a:effectLst/>
                        </a:rPr>
                        <a:t>Estudiantes</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2017</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430636"/>
                  </a:ext>
                </a:extLst>
              </a:tr>
              <a:tr h="265768">
                <a:tc>
                  <a:txBody>
                    <a:bodyPr/>
                    <a:lstStyle/>
                    <a:p>
                      <a:pPr algn="just">
                        <a:spcAft>
                          <a:spcPts val="0"/>
                        </a:spcAft>
                      </a:pPr>
                      <a:r>
                        <a:rPr lang="es-EC" sz="2000">
                          <a:effectLst/>
                        </a:rPr>
                        <a:t>Números de becas y apoyo financiero</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21</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21</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305976"/>
                  </a:ext>
                </a:extLst>
              </a:tr>
              <a:tr h="265768">
                <a:tc>
                  <a:txBody>
                    <a:bodyPr/>
                    <a:lstStyle/>
                    <a:p>
                      <a:pPr algn="just">
                        <a:spcAft>
                          <a:spcPts val="0"/>
                        </a:spcAft>
                      </a:pPr>
                      <a:r>
                        <a:rPr lang="es-EC" sz="2000">
                          <a:effectLst/>
                        </a:rPr>
                        <a:t>Estudiantes por profesor TC</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90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90 </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0851518"/>
                  </a:ext>
                </a:extLst>
              </a:tr>
              <a:tr h="265768">
                <a:tc>
                  <a:txBody>
                    <a:bodyPr/>
                    <a:lstStyle/>
                    <a:p>
                      <a:pPr algn="just">
                        <a:spcAft>
                          <a:spcPts val="0"/>
                        </a:spcAft>
                      </a:pPr>
                      <a:r>
                        <a:rPr lang="es-EC" sz="2000">
                          <a:effectLst/>
                        </a:rPr>
                        <a:t>Tasa de retención</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88%</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90%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2.27%</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6234800"/>
                  </a:ext>
                </a:extLst>
              </a:tr>
              <a:tr h="265768">
                <a:tc>
                  <a:txBody>
                    <a:bodyPr/>
                    <a:lstStyle/>
                    <a:p>
                      <a:pPr algn="just">
                        <a:spcAft>
                          <a:spcPts val="0"/>
                        </a:spcAft>
                      </a:pPr>
                      <a:r>
                        <a:rPr lang="es-EC" sz="2000">
                          <a:effectLst/>
                        </a:rPr>
                        <a:t>Tasa de titulación</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20%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20%</a:t>
                      </a:r>
                      <a:endParaRPr lang="es-EC"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a:t>
                      </a:r>
                      <a:endParaRPr lang="es-EC" sz="20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7354202"/>
                  </a:ext>
                </a:extLst>
              </a:tr>
            </a:tbl>
          </a:graphicData>
        </a:graphic>
      </p:graphicFrame>
      <p:pic>
        <p:nvPicPr>
          <p:cNvPr id="6" name="Imagen 5">
            <a:extLst>
              <a:ext uri="{FF2B5EF4-FFF2-40B4-BE49-F238E27FC236}">
                <a16:creationId xmlns:a16="http://schemas.microsoft.com/office/drawing/2014/main" id="{40B36D83-FD50-4704-9731-DC852FA3DF06}"/>
              </a:ext>
            </a:extLst>
          </p:cNvPr>
          <p:cNvPicPr>
            <a:picLocks noChangeAspect="1"/>
          </p:cNvPicPr>
          <p:nvPr/>
        </p:nvPicPr>
        <p:blipFill rotWithShape="1">
          <a:blip r:embed="rId3"/>
          <a:srcRect l="45312" t="80370" r="36979" b="14445"/>
          <a:stretch/>
        </p:blipFill>
        <p:spPr>
          <a:xfrm>
            <a:off x="0" y="662107"/>
            <a:ext cx="4099926" cy="675282"/>
          </a:xfrm>
          <a:prstGeom prst="rect">
            <a:avLst/>
          </a:prstGeom>
        </p:spPr>
      </p:pic>
      <p:graphicFrame>
        <p:nvGraphicFramePr>
          <p:cNvPr id="8" name="Tabla 7">
            <a:extLst>
              <a:ext uri="{FF2B5EF4-FFF2-40B4-BE49-F238E27FC236}">
                <a16:creationId xmlns:a16="http://schemas.microsoft.com/office/drawing/2014/main" id="{6ACBED4D-8CB2-4792-B5D1-A4A886E0D5CF}"/>
              </a:ext>
            </a:extLst>
          </p:cNvPr>
          <p:cNvGraphicFramePr>
            <a:graphicFrameLocks noGrp="1"/>
          </p:cNvGraphicFramePr>
          <p:nvPr>
            <p:extLst>
              <p:ext uri="{D42A27DB-BD31-4B8C-83A1-F6EECF244321}">
                <p14:modId xmlns:p14="http://schemas.microsoft.com/office/powerpoint/2010/main" val="1237528242"/>
              </p:ext>
            </p:extLst>
          </p:nvPr>
        </p:nvGraphicFramePr>
        <p:xfrm>
          <a:off x="412750" y="1337390"/>
          <a:ext cx="11366497" cy="2498012"/>
        </p:xfrm>
        <a:graphic>
          <a:graphicData uri="http://schemas.openxmlformats.org/drawingml/2006/table">
            <a:tbl>
              <a:tblPr firstRow="1" firstCol="1" bandRow="1">
                <a:tableStyleId>{5C22544A-7EE6-4342-B048-85BDC9FD1C3A}</a:tableStyleId>
              </a:tblPr>
              <a:tblGrid>
                <a:gridCol w="7893050">
                  <a:extLst>
                    <a:ext uri="{9D8B030D-6E8A-4147-A177-3AD203B41FA5}">
                      <a16:colId xmlns:a16="http://schemas.microsoft.com/office/drawing/2014/main" val="2626647603"/>
                    </a:ext>
                  </a:extLst>
                </a:gridCol>
                <a:gridCol w="1222453">
                  <a:extLst>
                    <a:ext uri="{9D8B030D-6E8A-4147-A177-3AD203B41FA5}">
                      <a16:colId xmlns:a16="http://schemas.microsoft.com/office/drawing/2014/main" val="3425935449"/>
                    </a:ext>
                  </a:extLst>
                </a:gridCol>
                <a:gridCol w="1125497">
                  <a:extLst>
                    <a:ext uri="{9D8B030D-6E8A-4147-A177-3AD203B41FA5}">
                      <a16:colId xmlns:a16="http://schemas.microsoft.com/office/drawing/2014/main" val="657706650"/>
                    </a:ext>
                  </a:extLst>
                </a:gridCol>
                <a:gridCol w="1125497">
                  <a:extLst>
                    <a:ext uri="{9D8B030D-6E8A-4147-A177-3AD203B41FA5}">
                      <a16:colId xmlns:a16="http://schemas.microsoft.com/office/drawing/2014/main" val="2100376523"/>
                    </a:ext>
                  </a:extLst>
                </a:gridCol>
              </a:tblGrid>
              <a:tr h="447404">
                <a:tc gridSpan="4">
                  <a:txBody>
                    <a:bodyPr/>
                    <a:lstStyle/>
                    <a:p>
                      <a:pPr algn="ctr">
                        <a:spcAft>
                          <a:spcPts val="0"/>
                        </a:spcAft>
                      </a:pPr>
                      <a:r>
                        <a:rPr lang="es-EC" sz="2400">
                          <a:effectLst/>
                        </a:rPr>
                        <a:t>Criterio de evaluación</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39063340"/>
                  </a:ext>
                </a:extLst>
              </a:tr>
              <a:tr h="410122">
                <a:tc>
                  <a:txBody>
                    <a:bodyPr/>
                    <a:lstStyle/>
                    <a:p>
                      <a:pPr algn="ctr">
                        <a:spcAft>
                          <a:spcPts val="0"/>
                        </a:spcAft>
                      </a:pPr>
                      <a:r>
                        <a:rPr lang="es-EC" sz="2000" dirty="0">
                          <a:effectLst/>
                        </a:rPr>
                        <a:t>Currículo</a:t>
                      </a:r>
                      <a:endParaRPr lang="es-EC"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2017</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2018</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9185223"/>
                  </a:ext>
                </a:extLst>
              </a:tr>
              <a:tr h="410122">
                <a:tc>
                  <a:txBody>
                    <a:bodyPr/>
                    <a:lstStyle/>
                    <a:p>
                      <a:pPr algn="just">
                        <a:spcAft>
                          <a:spcPts val="0"/>
                        </a:spcAft>
                      </a:pPr>
                      <a:r>
                        <a:rPr lang="es-EC" sz="2000">
                          <a:effectLst/>
                        </a:rPr>
                        <a:t>Diseño de malla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54</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54 </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8335985"/>
                  </a:ext>
                </a:extLst>
              </a:tr>
              <a:tr h="820242">
                <a:tc>
                  <a:txBody>
                    <a:bodyPr/>
                    <a:lstStyle/>
                    <a:p>
                      <a:pPr algn="just">
                        <a:spcAft>
                          <a:spcPts val="0"/>
                        </a:spcAft>
                      </a:pPr>
                      <a:r>
                        <a:rPr lang="es-EC" sz="2000">
                          <a:effectLst/>
                        </a:rPr>
                        <a:t>Número de empresas para realizar prácticas pre profesionales</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49</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61</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24.49%</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8029227"/>
                  </a:ext>
                </a:extLst>
              </a:tr>
              <a:tr h="410122">
                <a:tc>
                  <a:txBody>
                    <a:bodyPr/>
                    <a:lstStyle/>
                    <a:p>
                      <a:pPr algn="just">
                        <a:spcAft>
                          <a:spcPts val="0"/>
                        </a:spcAft>
                      </a:pPr>
                      <a:r>
                        <a:rPr lang="es-EC" sz="2000">
                          <a:effectLst/>
                        </a:rPr>
                        <a:t>Horas tutorías por docente</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 2848</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2848 </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a:t>
                      </a:r>
                      <a:endParaRPr lang="es-EC"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192041"/>
                  </a:ext>
                </a:extLst>
              </a:tr>
            </a:tbl>
          </a:graphicData>
        </a:graphic>
      </p:graphicFrame>
    </p:spTree>
    <p:extLst>
      <p:ext uri="{BB962C8B-B14F-4D97-AF65-F5344CB8AC3E}">
        <p14:creationId xmlns:p14="http://schemas.microsoft.com/office/powerpoint/2010/main" val="3704992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5B375-F956-46DE-88A6-44AAC8E5F60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F0B62A0-7B2C-4234-AB7D-FA4C28222AED}"/>
              </a:ext>
            </a:extLst>
          </p:cNvPr>
          <p:cNvSpPr>
            <a:spLocks noGrp="1"/>
          </p:cNvSpPr>
          <p:nvPr>
            <p:ph idx="1"/>
          </p:nvPr>
        </p:nvSpPr>
        <p:spPr/>
        <p:txBody>
          <a:bodyPr/>
          <a:lstStyle/>
          <a:p>
            <a:endParaRPr lang="es-EC"/>
          </a:p>
        </p:txBody>
      </p:sp>
      <p:pic>
        <p:nvPicPr>
          <p:cNvPr id="6" name="Imagen 5">
            <a:extLst>
              <a:ext uri="{FF2B5EF4-FFF2-40B4-BE49-F238E27FC236}">
                <a16:creationId xmlns:a16="http://schemas.microsoft.com/office/drawing/2014/main" id="{7DD4CA1E-A1A2-4200-AFC7-7509EDB3D5E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132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9822419-D466-45CD-A3A8-CBBA48F12B1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5975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872A48-16F0-4BC7-A551-D6102B0693D7}"/>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Diagrama 4">
            <a:extLst>
              <a:ext uri="{FF2B5EF4-FFF2-40B4-BE49-F238E27FC236}">
                <a16:creationId xmlns:a16="http://schemas.microsoft.com/office/drawing/2014/main" id="{158188DA-843F-4E14-A11E-10F73AB5F337}"/>
              </a:ext>
            </a:extLst>
          </p:cNvPr>
          <p:cNvGraphicFramePr/>
          <p:nvPr>
            <p:extLst>
              <p:ext uri="{D42A27DB-BD31-4B8C-83A1-F6EECF244321}">
                <p14:modId xmlns:p14="http://schemas.microsoft.com/office/powerpoint/2010/main" val="2738938966"/>
              </p:ext>
            </p:extLst>
          </p:nvPr>
        </p:nvGraphicFramePr>
        <p:xfrm>
          <a:off x="2235200" y="2743200"/>
          <a:ext cx="79629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134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0D6DB-E1BA-4F68-9508-B292DAD641D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6B7219E-F497-4348-99A9-C3793B2106CD}"/>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C143D3C8-2851-4383-9A21-F971EF7D63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0130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F6265-61E0-4C6A-B955-85CDF625DE5B}"/>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ACB07DD-20D9-40CE-A9B6-DFFBF28C2056}"/>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AFD53A6D-DB66-4A58-A2B4-5EB52D93D2FA}"/>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6" name="Tabla 5">
            <a:extLst>
              <a:ext uri="{FF2B5EF4-FFF2-40B4-BE49-F238E27FC236}">
                <a16:creationId xmlns:a16="http://schemas.microsoft.com/office/drawing/2014/main" id="{373B4072-0315-455E-919E-AD1E4FD71585}"/>
              </a:ext>
            </a:extLst>
          </p:cNvPr>
          <p:cNvGraphicFramePr>
            <a:graphicFrameLocks noGrp="1"/>
          </p:cNvGraphicFramePr>
          <p:nvPr>
            <p:extLst>
              <p:ext uri="{D42A27DB-BD31-4B8C-83A1-F6EECF244321}">
                <p14:modId xmlns:p14="http://schemas.microsoft.com/office/powerpoint/2010/main" val="167980063"/>
              </p:ext>
            </p:extLst>
          </p:nvPr>
        </p:nvGraphicFramePr>
        <p:xfrm>
          <a:off x="3666937" y="1247264"/>
          <a:ext cx="8287125" cy="5245611"/>
        </p:xfrm>
        <a:graphic>
          <a:graphicData uri="http://schemas.openxmlformats.org/drawingml/2006/table">
            <a:tbl>
              <a:tblPr firstRow="1" firstCol="1" bandRow="1">
                <a:tableStyleId>{93296810-A885-4BE3-A3E7-6D5BEEA58F35}</a:tableStyleId>
              </a:tblPr>
              <a:tblGrid>
                <a:gridCol w="752663">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23158">
                  <a:extLst>
                    <a:ext uri="{9D8B030D-6E8A-4147-A177-3AD203B41FA5}">
                      <a16:colId xmlns:a16="http://schemas.microsoft.com/office/drawing/2014/main" val="20002"/>
                    </a:ext>
                  </a:extLst>
                </a:gridCol>
                <a:gridCol w="1231870">
                  <a:extLst>
                    <a:ext uri="{9D8B030D-6E8A-4147-A177-3AD203B41FA5}">
                      <a16:colId xmlns:a16="http://schemas.microsoft.com/office/drawing/2014/main" val="20003"/>
                    </a:ext>
                  </a:extLst>
                </a:gridCol>
                <a:gridCol w="1432467">
                  <a:extLst>
                    <a:ext uri="{9D8B030D-6E8A-4147-A177-3AD203B41FA5}">
                      <a16:colId xmlns:a16="http://schemas.microsoft.com/office/drawing/2014/main" val="20004"/>
                    </a:ext>
                  </a:extLst>
                </a:gridCol>
                <a:gridCol w="1432467">
                  <a:extLst>
                    <a:ext uri="{9D8B030D-6E8A-4147-A177-3AD203B41FA5}">
                      <a16:colId xmlns:a16="http://schemas.microsoft.com/office/drawing/2014/main" val="20005"/>
                    </a:ext>
                  </a:extLst>
                </a:gridCol>
              </a:tblGrid>
              <a:tr h="430212">
                <a:tc>
                  <a:txBody>
                    <a:bodyPr/>
                    <a:lstStyle/>
                    <a:p>
                      <a:pPr>
                        <a:spcAft>
                          <a:spcPts val="0"/>
                        </a:spcAft>
                      </a:pPr>
                      <a:r>
                        <a:rPr lang="es-ES_tradnl" sz="1200" dirty="0">
                          <a:effectLst/>
                        </a:rPr>
                        <a:t> </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2000" dirty="0">
                          <a:effectLst/>
                        </a:rPr>
                        <a:t>¿Cómo?</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2000" dirty="0">
                          <a:effectLst/>
                        </a:rPr>
                        <a:t>¿Cuándo?</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2000" dirty="0">
                          <a:effectLst/>
                        </a:rPr>
                        <a:t>¿Dónde?</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2000" dirty="0">
                          <a:effectLst/>
                        </a:rPr>
                        <a:t>¿Por qué?</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2000" dirty="0">
                          <a:effectLst/>
                        </a:rPr>
                        <a:t>¿Para qué?</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extLst>
                  <a:ext uri="{0D108BD9-81ED-4DB2-BD59-A6C34878D82A}">
                    <a16:rowId xmlns:a16="http://schemas.microsoft.com/office/drawing/2014/main" val="10000"/>
                  </a:ext>
                </a:extLst>
              </a:tr>
              <a:tr h="2348880">
                <a:tc>
                  <a:txBody>
                    <a:bodyPr/>
                    <a:lstStyle/>
                    <a:p>
                      <a:pPr marL="71755" marR="71755" algn="ctr">
                        <a:spcAft>
                          <a:spcPts val="0"/>
                        </a:spcAft>
                      </a:pPr>
                      <a:r>
                        <a:rPr lang="es-ES_tradnl" sz="2000" dirty="0">
                          <a:effectLst/>
                        </a:rPr>
                        <a:t>Político</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vert="vert270" anchor="ctr"/>
                </a:tc>
                <a:tc>
                  <a:txBody>
                    <a:bodyPr/>
                    <a:lstStyle/>
                    <a:p>
                      <a:pPr>
                        <a:spcAft>
                          <a:spcPts val="0"/>
                        </a:spcAft>
                      </a:pPr>
                      <a:r>
                        <a:rPr lang="es-ES_tradnl" sz="1200" dirty="0">
                          <a:effectLst/>
                        </a:rPr>
                        <a:t>Mediante reformatoria a la ley orgánica de educación superior el CEAACES cambio su nombre a CACES como ente Evaluador y de acreditación de la educación superior</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a:effectLst/>
                        </a:rPr>
                        <a:t>De 02 de agosto del 2018 se realiza el cambio oficial a la ley de educación superior</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a:effectLst/>
                        </a:rPr>
                        <a:t>La ley orgánica de educación superior LOES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a:effectLst/>
                        </a:rPr>
                        <a:t>Porque se definió que todos actores que involucran el sistema de educación superior deben ser partícipes en cuanto a la pertinencia, inclusión, diversidad y creación de conocimiento</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dirty="0">
                          <a:effectLst/>
                        </a:rPr>
                        <a:t>Para evaluar a las instituciones de educación superior tanto públicas como privadas, sus programas y carreras de manera obligatoria</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extLst>
                  <a:ext uri="{0D108BD9-81ED-4DB2-BD59-A6C34878D82A}">
                    <a16:rowId xmlns:a16="http://schemas.microsoft.com/office/drawing/2014/main" val="10001"/>
                  </a:ext>
                </a:extLst>
              </a:tr>
              <a:tr h="2466519">
                <a:tc>
                  <a:txBody>
                    <a:bodyPr/>
                    <a:lstStyle/>
                    <a:p>
                      <a:pPr marL="71755" marR="71755" algn="ctr">
                        <a:spcAft>
                          <a:spcPts val="0"/>
                        </a:spcAft>
                      </a:pPr>
                      <a:r>
                        <a:rPr lang="es-ES_tradnl" sz="2000" dirty="0">
                          <a:effectLst/>
                        </a:rPr>
                        <a:t>Económico</a:t>
                      </a:r>
                      <a:endParaRPr lang="es-EC" sz="20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vert="vert270" anchor="ctr"/>
                </a:tc>
                <a:tc>
                  <a:txBody>
                    <a:bodyPr/>
                    <a:lstStyle/>
                    <a:p>
                      <a:pPr>
                        <a:spcAft>
                          <a:spcPts val="0"/>
                        </a:spcAft>
                      </a:pPr>
                      <a:r>
                        <a:rPr lang="es-ES_tradnl" sz="1200">
                          <a:effectLst/>
                        </a:rPr>
                        <a:t>Según Ministerio de Economía y Finanzas la inversión realizada en el año 2018 fue de 1213 millones, para lo cual según presupuesto del 2019 se prevé una disminución de aproximadamente 100 millones de dólares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a:effectLst/>
                        </a:rPr>
                        <a:t>Por lo tanto como hemos visto el país está atravesando una crisis económica por lo que se han tomado medidas económicas como lo menciona en la reducción del presupuesto, alza de combustibles, etc.</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a:effectLst/>
                        </a:rPr>
                        <a:t>En el año 2017 existía 700 mil estudiantes matriculados y este creció en 200 mil estudiantes nuevos, lo que muestra un crecimiento bruto del 28%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a:effectLst/>
                        </a:rPr>
                        <a:t>La tasa de desempleo hasta septiembre del 2018 se ubicó en el 4% de la población a nivel nacional</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tc>
                  <a:txBody>
                    <a:bodyPr/>
                    <a:lstStyle/>
                    <a:p>
                      <a:pPr>
                        <a:spcAft>
                          <a:spcPts val="0"/>
                        </a:spcAft>
                      </a:pPr>
                      <a:r>
                        <a:rPr lang="es-ES_tradnl" sz="1200" dirty="0">
                          <a:effectLst/>
                        </a:rPr>
                        <a:t>El presupuesto para educación se mantendrá en $3851 millones de dólares para el 2019</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31130" marR="3113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3651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EDBE74-29F4-42C2-901A-23E72BEC0619}"/>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Tabla 4">
            <a:extLst>
              <a:ext uri="{FF2B5EF4-FFF2-40B4-BE49-F238E27FC236}">
                <a16:creationId xmlns:a16="http://schemas.microsoft.com/office/drawing/2014/main" id="{B98C2D5B-E337-4CFC-BFE7-C9EE40B0E52F}"/>
              </a:ext>
            </a:extLst>
          </p:cNvPr>
          <p:cNvGraphicFramePr>
            <a:graphicFrameLocks noGrp="1"/>
          </p:cNvGraphicFramePr>
          <p:nvPr>
            <p:extLst>
              <p:ext uri="{D42A27DB-BD31-4B8C-83A1-F6EECF244321}">
                <p14:modId xmlns:p14="http://schemas.microsoft.com/office/powerpoint/2010/main" val="1769408735"/>
              </p:ext>
            </p:extLst>
          </p:nvPr>
        </p:nvGraphicFramePr>
        <p:xfrm>
          <a:off x="407117" y="1905001"/>
          <a:ext cx="11377766" cy="4262801"/>
        </p:xfrm>
        <a:graphic>
          <a:graphicData uri="http://schemas.openxmlformats.org/drawingml/2006/table">
            <a:tbl>
              <a:tblPr firstRow="1" firstCol="1" bandRow="1">
                <a:tableStyleId>{93296810-A885-4BE3-A3E7-6D5BEEA58F35}</a:tableStyleId>
              </a:tblPr>
              <a:tblGrid>
                <a:gridCol w="1358183">
                  <a:extLst>
                    <a:ext uri="{9D8B030D-6E8A-4147-A177-3AD203B41FA5}">
                      <a16:colId xmlns:a16="http://schemas.microsoft.com/office/drawing/2014/main" val="20000"/>
                    </a:ext>
                  </a:extLst>
                </a:gridCol>
                <a:gridCol w="2643800">
                  <a:extLst>
                    <a:ext uri="{9D8B030D-6E8A-4147-A177-3AD203B41FA5}">
                      <a16:colId xmlns:a16="http://schemas.microsoft.com/office/drawing/2014/main" val="20001"/>
                    </a:ext>
                  </a:extLst>
                </a:gridCol>
                <a:gridCol w="1833027">
                  <a:extLst>
                    <a:ext uri="{9D8B030D-6E8A-4147-A177-3AD203B41FA5}">
                      <a16:colId xmlns:a16="http://schemas.microsoft.com/office/drawing/2014/main" val="20002"/>
                    </a:ext>
                  </a:extLst>
                </a:gridCol>
                <a:gridCol w="1897973">
                  <a:extLst>
                    <a:ext uri="{9D8B030D-6E8A-4147-A177-3AD203B41FA5}">
                      <a16:colId xmlns:a16="http://schemas.microsoft.com/office/drawing/2014/main" val="20003"/>
                    </a:ext>
                  </a:extLst>
                </a:gridCol>
                <a:gridCol w="1897973">
                  <a:extLst>
                    <a:ext uri="{9D8B030D-6E8A-4147-A177-3AD203B41FA5}">
                      <a16:colId xmlns:a16="http://schemas.microsoft.com/office/drawing/2014/main" val="20004"/>
                    </a:ext>
                  </a:extLst>
                </a:gridCol>
                <a:gridCol w="1746810">
                  <a:extLst>
                    <a:ext uri="{9D8B030D-6E8A-4147-A177-3AD203B41FA5}">
                      <a16:colId xmlns:a16="http://schemas.microsoft.com/office/drawing/2014/main" val="20005"/>
                    </a:ext>
                  </a:extLst>
                </a:gridCol>
              </a:tblGrid>
              <a:tr h="259895">
                <a:tc>
                  <a:txBody>
                    <a:bodyPr/>
                    <a:lstStyle/>
                    <a:p>
                      <a:pPr>
                        <a:spcAft>
                          <a:spcPts val="0"/>
                        </a:spcAft>
                      </a:pPr>
                      <a:r>
                        <a:rPr lang="es-ES_tradnl" sz="1100" dirty="0">
                          <a:effectLst/>
                        </a:rPr>
                        <a:t> </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800" dirty="0">
                          <a:effectLst/>
                        </a:rPr>
                        <a:t>¿Por qué?</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800" dirty="0">
                          <a:effectLst/>
                        </a:rPr>
                        <a:t>¿Para qué?</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800" dirty="0">
                          <a:effectLst/>
                        </a:rPr>
                        <a:t>¿Dónde?</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800" dirty="0">
                          <a:effectLst/>
                        </a:rPr>
                        <a:t>¿Cuándo?</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800" dirty="0">
                          <a:effectLst/>
                        </a:rPr>
                        <a:t>¿Cómo?</a:t>
                      </a:r>
                      <a:endParaRPr lang="es-EC" sz="18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extLst>
                  <a:ext uri="{0D108BD9-81ED-4DB2-BD59-A6C34878D82A}">
                    <a16:rowId xmlns:a16="http://schemas.microsoft.com/office/drawing/2014/main" val="10000"/>
                  </a:ext>
                </a:extLst>
              </a:tr>
              <a:tr h="1097279">
                <a:tc>
                  <a:txBody>
                    <a:bodyPr/>
                    <a:lstStyle/>
                    <a:p>
                      <a:pPr>
                        <a:spcAft>
                          <a:spcPts val="0"/>
                        </a:spcAft>
                      </a:pPr>
                      <a:r>
                        <a:rPr lang="es-ES_tradnl" sz="1600" dirty="0">
                          <a:effectLst/>
                        </a:rPr>
                        <a:t>Poder de negociación de los clientes</a:t>
                      </a:r>
                      <a:endParaRPr lang="es-EC" sz="16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El nivel de negociación de los estudiantes es estable, manteniéndose siempre conversaciones políticas y mejoras mediante sus representantes en el consejo académico</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Para que exista igualdad en la educación de la carrera de la universidad</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En los campus de la ESPE que tiene la carrera de mercadotecnia</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Siempre que existe incertidumbre o cambios sobre los procesos, cobros de rubros de matrículas, créditos, etc.</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dirty="0">
                          <a:effectLst/>
                        </a:rPr>
                        <a:t>Realizando evaluaciones constantes a los estudiantes y encuestas de satisfacción</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extLst>
                  <a:ext uri="{0D108BD9-81ED-4DB2-BD59-A6C34878D82A}">
                    <a16:rowId xmlns:a16="http://schemas.microsoft.com/office/drawing/2014/main" val="10001"/>
                  </a:ext>
                </a:extLst>
              </a:tr>
              <a:tr h="957555">
                <a:tc>
                  <a:txBody>
                    <a:bodyPr/>
                    <a:lstStyle/>
                    <a:p>
                      <a:pPr>
                        <a:spcAft>
                          <a:spcPts val="0"/>
                        </a:spcAft>
                      </a:pPr>
                      <a:r>
                        <a:rPr lang="es-ES_tradnl" sz="1600">
                          <a:effectLst/>
                        </a:rPr>
                        <a:t>Poder de negociación de los proveedores</a:t>
                      </a:r>
                      <a:endParaRPr lang="es-EC" sz="16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Conocer los requerimientos de los docentes para conocer sus necesidades y opiniones</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Para mejorar  los aspectos y mantener un equilibrio entre la carrera y sus docentes</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Reuniones con Docentes de la carrera de mercadotecnia del ESPE</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Anualmente debido a que se debe tener mantener una constante comunicación</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dirty="0">
                          <a:effectLst/>
                        </a:rPr>
                        <a:t>Realizando evaluaciones constantes a los docentes y encuestas de satisfacción</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extLst>
                  <a:ext uri="{0D108BD9-81ED-4DB2-BD59-A6C34878D82A}">
                    <a16:rowId xmlns:a16="http://schemas.microsoft.com/office/drawing/2014/main" val="10002"/>
                  </a:ext>
                </a:extLst>
              </a:tr>
              <a:tr h="1641521">
                <a:tc>
                  <a:txBody>
                    <a:bodyPr/>
                    <a:lstStyle/>
                    <a:p>
                      <a:pPr>
                        <a:spcAft>
                          <a:spcPts val="0"/>
                        </a:spcAft>
                      </a:pPr>
                      <a:r>
                        <a:rPr lang="es-ES_tradnl" sz="1600" dirty="0">
                          <a:effectLst/>
                        </a:rPr>
                        <a:t>Amenaza de nuevos competidores</a:t>
                      </a:r>
                      <a:endParaRPr lang="es-EC" sz="16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dirty="0">
                          <a:effectLst/>
                        </a:rPr>
                        <a:t>En la actualidad con la nueva reforma a la ley de educación, la entrada de nuevos competidores ha sido muy grande, por lo que hay q estar en constante monitoreo</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Para conocer cómo se encuentra el mercado universitario, y como explotar debilidades y mejorar nuestra fortalezas</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En el sector de las instituciones de educación superior del pais.</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a:effectLst/>
                        </a:rPr>
                        <a:t>Cuando se realicen estudios para conocer el ingreso de nuevos competidores, sean universidades o institutos tecnológicos</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tc>
                  <a:txBody>
                    <a:bodyPr/>
                    <a:lstStyle/>
                    <a:p>
                      <a:pPr>
                        <a:spcAft>
                          <a:spcPts val="0"/>
                        </a:spcAft>
                      </a:pPr>
                      <a:r>
                        <a:rPr lang="es-ES_tradnl" sz="1400" dirty="0">
                          <a:effectLst/>
                        </a:rPr>
                        <a:t>Realizando estudios de mercado para conocer la situación actual</a:t>
                      </a:r>
                      <a:endParaRPr lang="es-EC" sz="1400" dirty="0">
                        <a:effectLst/>
                        <a:latin typeface="Arial" panose="020B0604020202020204" pitchFamily="34" charset="0"/>
                        <a:ea typeface="Arial" panose="020B0604020202020204" pitchFamily="34" charset="0"/>
                        <a:cs typeface="Times New Roman" panose="02020603050405020304" pitchFamily="18" charset="0"/>
                      </a:endParaRPr>
                    </a:p>
                  </a:txBody>
                  <a:tcPr marL="35537" marR="35537"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7027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6E914A-E5F8-4FC6-A30E-C17E477B8C7D}"/>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Marcador de contenido 3">
            <a:extLst>
              <a:ext uri="{FF2B5EF4-FFF2-40B4-BE49-F238E27FC236}">
                <a16:creationId xmlns:a16="http://schemas.microsoft.com/office/drawing/2014/main" id="{40B84E9D-AB1A-4348-BF3D-6A3BB9310ABB}"/>
              </a:ext>
            </a:extLst>
          </p:cNvPr>
          <p:cNvGraphicFramePr>
            <a:graphicFrameLocks noGrp="1"/>
          </p:cNvGraphicFramePr>
          <p:nvPr>
            <p:ph idx="1"/>
            <p:extLst>
              <p:ext uri="{D42A27DB-BD31-4B8C-83A1-F6EECF244321}">
                <p14:modId xmlns:p14="http://schemas.microsoft.com/office/powerpoint/2010/main" val="367385111"/>
              </p:ext>
            </p:extLst>
          </p:nvPr>
        </p:nvGraphicFramePr>
        <p:xfrm>
          <a:off x="1530350" y="1346200"/>
          <a:ext cx="9131300" cy="5357461"/>
        </p:xfrm>
        <a:graphic>
          <a:graphicData uri="http://schemas.openxmlformats.org/drawingml/2006/table">
            <a:tbl>
              <a:tblPr>
                <a:tableStyleId>{16D9F66E-5EB9-4882-86FB-DCBF35E3C3E4}</a:tableStyleId>
              </a:tblPr>
              <a:tblGrid>
                <a:gridCol w="4565650">
                  <a:extLst>
                    <a:ext uri="{9D8B030D-6E8A-4147-A177-3AD203B41FA5}">
                      <a16:colId xmlns:a16="http://schemas.microsoft.com/office/drawing/2014/main" val="20000"/>
                    </a:ext>
                  </a:extLst>
                </a:gridCol>
                <a:gridCol w="4565650">
                  <a:extLst>
                    <a:ext uri="{9D8B030D-6E8A-4147-A177-3AD203B41FA5}">
                      <a16:colId xmlns:a16="http://schemas.microsoft.com/office/drawing/2014/main" val="20001"/>
                    </a:ext>
                  </a:extLst>
                </a:gridCol>
              </a:tblGrid>
              <a:tr h="278943">
                <a:tc>
                  <a:txBody>
                    <a:bodyPr/>
                    <a:lstStyle/>
                    <a:p>
                      <a:pPr algn="ctr" fontAlgn="ctr"/>
                      <a:r>
                        <a:rPr lang="es-EC" sz="1800" b="1" u="none" strike="noStrike" dirty="0">
                          <a:effectLst/>
                          <a:latin typeface="Century Gothic" panose="020B0502020202020204" pitchFamily="34" charset="0"/>
                        </a:rPr>
                        <a:t>FORTALEZA</a:t>
                      </a:r>
                      <a:endParaRPr lang="es-EC" sz="1800" b="1" i="1"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b="1" u="none" strike="noStrike" dirty="0">
                          <a:effectLst/>
                          <a:latin typeface="Century Gothic" panose="020B0502020202020204" pitchFamily="34" charset="0"/>
                        </a:rPr>
                        <a:t>DEBILIDADES</a:t>
                      </a:r>
                      <a:endParaRPr lang="es-EC" sz="1800" b="1" i="1"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0"/>
                  </a:ext>
                </a:extLst>
              </a:tr>
              <a:tr h="800046">
                <a:tc>
                  <a:txBody>
                    <a:bodyPr/>
                    <a:lstStyle/>
                    <a:p>
                      <a:pPr algn="ctr" fontAlgn="ctr"/>
                      <a:r>
                        <a:rPr lang="es-EC" sz="1800" u="none" strike="noStrike">
                          <a:effectLst/>
                          <a:latin typeface="Century Gothic" panose="020B0502020202020204" pitchFamily="34" charset="0"/>
                        </a:rPr>
                        <a:t>Docentes calificados que imparten sus clases en base a su experiencia profesional </a:t>
                      </a:r>
                      <a:endParaRPr lang="es-EC" sz="18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u="none" strike="noStrike" dirty="0">
                          <a:effectLst/>
                          <a:latin typeface="Century Gothic" panose="020B0502020202020204" pitchFamily="34" charset="0"/>
                        </a:rPr>
                        <a:t>Excesiva burocracia para tramite de documentos</a:t>
                      </a:r>
                      <a:endParaRPr lang="es-EC"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1"/>
                  </a:ext>
                </a:extLst>
              </a:tr>
              <a:tr h="1327307">
                <a:tc>
                  <a:txBody>
                    <a:bodyPr/>
                    <a:lstStyle/>
                    <a:p>
                      <a:pPr algn="ctr" fontAlgn="ctr"/>
                      <a:r>
                        <a:rPr lang="es-EC" sz="1800" u="none" strike="noStrike" dirty="0">
                          <a:effectLst/>
                          <a:latin typeface="Century Gothic" panose="020B0502020202020204" pitchFamily="34" charset="0"/>
                        </a:rPr>
                        <a:t>Docentes con títulos de cuarto nivel</a:t>
                      </a:r>
                      <a:endParaRPr lang="es-EC"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u="none" strike="noStrike" dirty="0">
                          <a:effectLst/>
                          <a:latin typeface="Century Gothic" panose="020B0502020202020204" pitchFamily="34" charset="0"/>
                        </a:rPr>
                        <a:t>Falta de apoyo de las autoridades para acceder a conocimientos alternativos, como charlas, congresos, cursos en línea gratuitos, simposios, sobre temas de vanguardia </a:t>
                      </a:r>
                      <a:endParaRPr lang="es-EC"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2"/>
                  </a:ext>
                </a:extLst>
              </a:tr>
              <a:tr h="613677">
                <a:tc>
                  <a:txBody>
                    <a:bodyPr/>
                    <a:lstStyle/>
                    <a:p>
                      <a:pPr algn="ctr" fontAlgn="ctr"/>
                      <a:r>
                        <a:rPr lang="es-EC" sz="1800" u="none" strike="noStrike">
                          <a:effectLst/>
                          <a:latin typeface="Century Gothic" panose="020B0502020202020204" pitchFamily="34" charset="0"/>
                        </a:rPr>
                        <a:t>Carrera Multidisciplinaria</a:t>
                      </a:r>
                      <a:endParaRPr lang="es-EC" sz="18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u="none" strike="noStrike" dirty="0">
                          <a:effectLst/>
                          <a:latin typeface="Century Gothic" panose="020B0502020202020204" pitchFamily="34" charset="0"/>
                        </a:rPr>
                        <a:t>Formas de </a:t>
                      </a:r>
                      <a:r>
                        <a:rPr lang="es-EC" sz="1800" u="none" strike="noStrike" dirty="0" err="1">
                          <a:effectLst/>
                          <a:latin typeface="Century Gothic" panose="020B0502020202020204" pitchFamily="34" charset="0"/>
                        </a:rPr>
                        <a:t>evaluacion</a:t>
                      </a:r>
                      <a:r>
                        <a:rPr lang="es-EC" sz="1800" u="none" strike="noStrike" dirty="0">
                          <a:effectLst/>
                          <a:latin typeface="Century Gothic" panose="020B0502020202020204" pitchFamily="34" charset="0"/>
                        </a:rPr>
                        <a:t> no actualizadas</a:t>
                      </a:r>
                      <a:endParaRPr lang="es-EC"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3"/>
                  </a:ext>
                </a:extLst>
              </a:tr>
              <a:tr h="278943">
                <a:tc>
                  <a:txBody>
                    <a:bodyPr/>
                    <a:lstStyle/>
                    <a:p>
                      <a:pPr algn="ctr" fontAlgn="ctr"/>
                      <a:r>
                        <a:rPr lang="es-EC" sz="1800" b="1" u="none" strike="noStrike" dirty="0">
                          <a:effectLst/>
                          <a:latin typeface="Century Gothic" panose="020B0502020202020204" pitchFamily="34" charset="0"/>
                        </a:rPr>
                        <a:t>OPORTUNIDADES</a:t>
                      </a:r>
                      <a:endParaRPr lang="es-EC" sz="1800" b="1" i="1"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b="1" u="none" strike="noStrike" dirty="0">
                          <a:effectLst/>
                          <a:latin typeface="Century Gothic" panose="020B0502020202020204" pitchFamily="34" charset="0"/>
                        </a:rPr>
                        <a:t>AMENAZAS</a:t>
                      </a:r>
                      <a:endParaRPr lang="es-EC" sz="1800" b="1" i="1"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4"/>
                  </a:ext>
                </a:extLst>
              </a:tr>
              <a:tr h="536415">
                <a:tc>
                  <a:txBody>
                    <a:bodyPr/>
                    <a:lstStyle/>
                    <a:p>
                      <a:pPr algn="ctr" fontAlgn="ctr"/>
                      <a:r>
                        <a:rPr lang="es-EC" sz="1800" u="none" strike="noStrike">
                          <a:effectLst/>
                          <a:latin typeface="Century Gothic" panose="020B0502020202020204" pitchFamily="34" charset="0"/>
                        </a:rPr>
                        <a:t>Carrera reconocida a nivel nacional</a:t>
                      </a:r>
                      <a:endParaRPr lang="es-EC" sz="18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u="none" strike="noStrike" dirty="0">
                          <a:effectLst/>
                          <a:latin typeface="Century Gothic" panose="020B0502020202020204" pitchFamily="34" charset="0"/>
                        </a:rPr>
                        <a:t>Competencia de la carrera con universidades privadas </a:t>
                      </a:r>
                      <a:endParaRPr lang="es-EC"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5"/>
                  </a:ext>
                </a:extLst>
              </a:tr>
              <a:tr h="571834">
                <a:tc>
                  <a:txBody>
                    <a:bodyPr/>
                    <a:lstStyle/>
                    <a:p>
                      <a:pPr algn="ctr" fontAlgn="ctr"/>
                      <a:r>
                        <a:rPr lang="es-EC" sz="1800" u="none" strike="noStrike">
                          <a:effectLst/>
                          <a:latin typeface="Century Gothic" panose="020B0502020202020204" pitchFamily="34" charset="0"/>
                        </a:rPr>
                        <a:t>Amplia demanda de estudiantes graduados en Mercadotecnia</a:t>
                      </a:r>
                      <a:endParaRPr lang="es-EC" sz="18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u="none" strike="noStrike" dirty="0">
                          <a:effectLst/>
                          <a:latin typeface="Century Gothic" panose="020B0502020202020204" pitchFamily="34" charset="0"/>
                        </a:rPr>
                        <a:t>Falta de convenios para </a:t>
                      </a:r>
                      <a:r>
                        <a:rPr lang="es-EC" sz="1800" u="none" strike="noStrike" dirty="0" err="1">
                          <a:effectLst/>
                          <a:latin typeface="Century Gothic" panose="020B0502020202020204" pitchFamily="34" charset="0"/>
                        </a:rPr>
                        <a:t>realizacion</a:t>
                      </a:r>
                      <a:r>
                        <a:rPr lang="es-EC" sz="1800" u="none" strike="noStrike" dirty="0">
                          <a:effectLst/>
                          <a:latin typeface="Century Gothic" panose="020B0502020202020204" pitchFamily="34" charset="0"/>
                        </a:rPr>
                        <a:t> de practicas</a:t>
                      </a:r>
                      <a:endParaRPr lang="es-EC"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6"/>
                  </a:ext>
                </a:extLst>
              </a:tr>
              <a:tr h="800046">
                <a:tc>
                  <a:txBody>
                    <a:bodyPr/>
                    <a:lstStyle/>
                    <a:p>
                      <a:pPr algn="ctr" fontAlgn="ctr"/>
                      <a:r>
                        <a:rPr lang="es-EC" sz="1800" u="none" strike="noStrike">
                          <a:effectLst/>
                          <a:latin typeface="Century Gothic" panose="020B0502020202020204" pitchFamily="34" charset="0"/>
                        </a:rPr>
                        <a:t>La carrera se mantiene en cambios constantemente para acercar la vida profesional </a:t>
                      </a:r>
                      <a:endParaRPr lang="es-EC" sz="18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800" u="none" strike="noStrike" dirty="0">
                          <a:effectLst/>
                          <a:latin typeface="Century Gothic" panose="020B0502020202020204" pitchFamily="34" charset="0"/>
                        </a:rPr>
                        <a:t>Nuevas normativas por parte del </a:t>
                      </a:r>
                      <a:r>
                        <a:rPr lang="es-EC" sz="1800" u="none" strike="noStrike" dirty="0" err="1">
                          <a:effectLst/>
                          <a:latin typeface="Century Gothic" panose="020B0502020202020204" pitchFamily="34" charset="0"/>
                        </a:rPr>
                        <a:t>Senecyt</a:t>
                      </a:r>
                      <a:endParaRPr lang="es-EC"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4799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39CF71-7516-4C05-BEB8-E27B532B6D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0 Imagen">
            <a:extLst>
              <a:ext uri="{FF2B5EF4-FFF2-40B4-BE49-F238E27FC236}">
                <a16:creationId xmlns:a16="http://schemas.microsoft.com/office/drawing/2014/main" id="{44190212-F114-47C2-8F3C-C2D1A976155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8515"/>
          <a:stretch/>
        </p:blipFill>
        <p:spPr>
          <a:xfrm>
            <a:off x="2650544" y="1214628"/>
            <a:ext cx="6636912" cy="3462073"/>
          </a:xfrm>
          <a:prstGeom prst="rect">
            <a:avLst/>
          </a:prstGeom>
        </p:spPr>
      </p:pic>
      <p:sp>
        <p:nvSpPr>
          <p:cNvPr id="6" name="53 Estrella de 6 puntas">
            <a:extLst>
              <a:ext uri="{FF2B5EF4-FFF2-40B4-BE49-F238E27FC236}">
                <a16:creationId xmlns:a16="http://schemas.microsoft.com/office/drawing/2014/main" id="{6285F3DC-0681-4611-807C-812E7BE47482}"/>
              </a:ext>
            </a:extLst>
          </p:cNvPr>
          <p:cNvSpPr/>
          <p:nvPr/>
        </p:nvSpPr>
        <p:spPr>
          <a:xfrm>
            <a:off x="5466352" y="2469754"/>
            <a:ext cx="627143" cy="49148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983360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ABF1EB7-9A58-48CE-BD8A-CD5E192C74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200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691C2-C6E5-4FA6-83A5-5D84AC2EAA9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583207D-EC07-400D-A8E7-C05EE1E6D24A}"/>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B587251D-8BEA-40BD-9BD1-6F5A4152A392}"/>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Diagrama 4">
            <a:extLst>
              <a:ext uri="{FF2B5EF4-FFF2-40B4-BE49-F238E27FC236}">
                <a16:creationId xmlns:a16="http://schemas.microsoft.com/office/drawing/2014/main" id="{A11F59D6-1513-4377-8D9E-448427D7A148}"/>
              </a:ext>
            </a:extLst>
          </p:cNvPr>
          <p:cNvGraphicFramePr/>
          <p:nvPr>
            <p:extLst>
              <p:ext uri="{D42A27DB-BD31-4B8C-83A1-F6EECF244321}">
                <p14:modId xmlns:p14="http://schemas.microsoft.com/office/powerpoint/2010/main" val="4029320444"/>
              </p:ext>
            </p:extLst>
          </p:nvPr>
        </p:nvGraphicFramePr>
        <p:xfrm>
          <a:off x="416953" y="3354948"/>
          <a:ext cx="11358093" cy="350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92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397C6DB-7634-4DC0-8EB6-E0E3BED3797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533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4CD5C-BE95-4192-B2FE-48C8C7E7AD71}"/>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7EFAE0F-03A2-40FF-BC34-CA193B7F3CC4}"/>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67C015AA-8510-497C-8087-F01F80443AF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0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334936-2316-4C6D-84EE-45C294B44E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7438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491CE-B6D4-4008-A28D-49D0437200CB}"/>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31071EE-3530-403F-BD5C-ADEAC921FAB8}"/>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08812606-5549-4C71-AC6D-7F559E78B68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0842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D38AD-65F3-4367-8E52-CD49E82847E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A37A808-4C27-4A9A-8BD2-E104A3025A49}"/>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6C86529F-B755-4129-B1EB-8B836BC42B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771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CF8EF-0575-4571-9C99-E447EC78146B}"/>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292F22C-5AB4-4773-B777-5A3C17E316E8}"/>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CEEE445D-1A35-4DDE-A5FF-33B4FF1E34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92031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AF0BF5E-B441-46C2-8BEB-6209FA413ED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7806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A68C34B-2E80-4397-AB8A-39E55C5539F8}"/>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Marcador de contenido 3">
            <a:extLst>
              <a:ext uri="{FF2B5EF4-FFF2-40B4-BE49-F238E27FC236}">
                <a16:creationId xmlns:a16="http://schemas.microsoft.com/office/drawing/2014/main" id="{EBA16F11-B299-47B6-9A3B-039933E22DDC}"/>
              </a:ext>
            </a:extLst>
          </p:cNvPr>
          <p:cNvGraphicFramePr>
            <a:graphicFrameLocks noGrp="1"/>
          </p:cNvGraphicFramePr>
          <p:nvPr>
            <p:ph idx="1"/>
            <p:extLst>
              <p:ext uri="{D42A27DB-BD31-4B8C-83A1-F6EECF244321}">
                <p14:modId xmlns:p14="http://schemas.microsoft.com/office/powerpoint/2010/main" val="188482446"/>
              </p:ext>
            </p:extLst>
          </p:nvPr>
        </p:nvGraphicFramePr>
        <p:xfrm>
          <a:off x="590818" y="831585"/>
          <a:ext cx="11010364" cy="5429515"/>
        </p:xfrm>
        <a:graphic>
          <a:graphicData uri="http://schemas.openxmlformats.org/drawingml/2006/table">
            <a:tbl>
              <a:tblPr firstRow="1" firstCol="1" bandRow="1">
                <a:tableStyleId>{93296810-A885-4BE3-A3E7-6D5BEEA58F35}</a:tableStyleId>
              </a:tblPr>
              <a:tblGrid>
                <a:gridCol w="5505182">
                  <a:extLst>
                    <a:ext uri="{9D8B030D-6E8A-4147-A177-3AD203B41FA5}">
                      <a16:colId xmlns:a16="http://schemas.microsoft.com/office/drawing/2014/main" val="20000"/>
                    </a:ext>
                  </a:extLst>
                </a:gridCol>
                <a:gridCol w="5505182">
                  <a:extLst>
                    <a:ext uri="{9D8B030D-6E8A-4147-A177-3AD203B41FA5}">
                      <a16:colId xmlns:a16="http://schemas.microsoft.com/office/drawing/2014/main" val="20001"/>
                    </a:ext>
                  </a:extLst>
                </a:gridCol>
              </a:tblGrid>
              <a:tr h="484023">
                <a:tc>
                  <a:txBody>
                    <a:bodyPr/>
                    <a:lstStyle/>
                    <a:p>
                      <a:pPr algn="ctr">
                        <a:spcAft>
                          <a:spcPts val="0"/>
                        </a:spcAft>
                      </a:pPr>
                      <a:r>
                        <a:rPr lang="es-ES_tradnl" sz="2800" dirty="0">
                          <a:solidFill>
                            <a:schemeClr val="tx1"/>
                          </a:solidFill>
                          <a:effectLst/>
                        </a:rPr>
                        <a:t>Conclusiones</a:t>
                      </a:r>
                      <a:endParaRPr lang="es-EC"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nchor="ctr"/>
                </a:tc>
                <a:tc>
                  <a:txBody>
                    <a:bodyPr/>
                    <a:lstStyle/>
                    <a:p>
                      <a:pPr algn="ctr">
                        <a:spcAft>
                          <a:spcPts val="0"/>
                        </a:spcAft>
                      </a:pPr>
                      <a:r>
                        <a:rPr lang="es-ES_tradnl" sz="2800" dirty="0">
                          <a:solidFill>
                            <a:schemeClr val="tx1"/>
                          </a:solidFill>
                          <a:effectLst/>
                        </a:rPr>
                        <a:t>Recomendaciones</a:t>
                      </a:r>
                      <a:endParaRPr lang="es-EC"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nchor="ctr"/>
                </a:tc>
                <a:extLst>
                  <a:ext uri="{0D108BD9-81ED-4DB2-BD59-A6C34878D82A}">
                    <a16:rowId xmlns:a16="http://schemas.microsoft.com/office/drawing/2014/main" val="10000"/>
                  </a:ext>
                </a:extLst>
              </a:tr>
              <a:tr h="1182783">
                <a:tc>
                  <a:txBody>
                    <a:bodyPr/>
                    <a:lstStyle/>
                    <a:p>
                      <a:pPr algn="just">
                        <a:spcAft>
                          <a:spcPts val="0"/>
                        </a:spcAft>
                      </a:pPr>
                      <a:r>
                        <a:rPr lang="es-ES_tradnl" sz="1600" b="0" dirty="0">
                          <a:solidFill>
                            <a:schemeClr val="tx1"/>
                          </a:solidFill>
                          <a:effectLst/>
                        </a:rPr>
                        <a:t>Mediante las teorías de soporte tanto de aprendizaje, capital humano y calidad educativa</a:t>
                      </a:r>
                      <a:r>
                        <a:rPr lang="es-ES_tradnl" sz="1600" b="0" baseline="0" dirty="0">
                          <a:solidFill>
                            <a:schemeClr val="tx1"/>
                          </a:solidFill>
                          <a:effectLst/>
                        </a:rPr>
                        <a:t> nos sirve como fuentes secundarias para relacionar nuestra investigación.</a:t>
                      </a:r>
                      <a:endParaRPr lang="es-EC"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tc>
                  <a:txBody>
                    <a:bodyPr/>
                    <a:lstStyle/>
                    <a:p>
                      <a:pPr algn="just">
                        <a:spcAft>
                          <a:spcPts val="0"/>
                        </a:spcAft>
                      </a:pPr>
                      <a:r>
                        <a:rPr lang="es-ES_tradnl" sz="1600">
                          <a:solidFill>
                            <a:schemeClr val="tx1"/>
                          </a:solidFill>
                          <a:effectLst/>
                        </a:rPr>
                        <a:t>Implementar las teorías de soporte de aprendizaje y calidad educativa para mejorar la ilustración de los estudiantes</a:t>
                      </a:r>
                      <a:endParaRPr lang="es-EC" sz="16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extLst>
                  <a:ext uri="{0D108BD9-81ED-4DB2-BD59-A6C34878D82A}">
                    <a16:rowId xmlns:a16="http://schemas.microsoft.com/office/drawing/2014/main" val="10001"/>
                  </a:ext>
                </a:extLst>
              </a:tr>
              <a:tr h="1188260">
                <a:tc>
                  <a:txBody>
                    <a:bodyPr/>
                    <a:lstStyle/>
                    <a:p>
                      <a:pPr algn="just">
                        <a:spcAft>
                          <a:spcPts val="0"/>
                        </a:spcAft>
                      </a:pPr>
                      <a:r>
                        <a:rPr lang="es-EC" sz="1600" b="0" dirty="0">
                          <a:solidFill>
                            <a:schemeClr val="tx1"/>
                          </a:solidFill>
                          <a:effectLst/>
                        </a:rPr>
                        <a:t>Mediante el estudio de mercado se evidencia que la</a:t>
                      </a:r>
                      <a:r>
                        <a:rPr lang="es-EC" sz="1600" b="0" baseline="0" dirty="0">
                          <a:solidFill>
                            <a:schemeClr val="tx1"/>
                          </a:solidFill>
                          <a:effectLst/>
                        </a:rPr>
                        <a:t> enseñanza aprendizaje de los docentes es: teórica y practica con un 70.20%; Así como que los docentes incentivan a investigar al estudiante con un 83,20%.</a:t>
                      </a:r>
                      <a:endParaRPr lang="es-EC"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tc>
                  <a:txBody>
                    <a:bodyPr/>
                    <a:lstStyle/>
                    <a:p>
                      <a:pPr algn="just">
                        <a:spcAft>
                          <a:spcPts val="0"/>
                        </a:spcAft>
                      </a:pPr>
                      <a:r>
                        <a:rPr lang="es-ES_tradnl" sz="1600" dirty="0">
                          <a:solidFill>
                            <a:schemeClr val="tx1"/>
                          </a:solidFill>
                          <a:effectLst/>
                        </a:rPr>
                        <a:t>Evaluar cada indicador que se presento ya que pueden ser utilizados en la acreditación de la carrera para su mejora o modificación de ser el caso</a:t>
                      </a:r>
                      <a:endParaRPr lang="es-EC"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extLst>
                  <a:ext uri="{0D108BD9-81ED-4DB2-BD59-A6C34878D82A}">
                    <a16:rowId xmlns:a16="http://schemas.microsoft.com/office/drawing/2014/main" val="10002"/>
                  </a:ext>
                </a:extLst>
              </a:tr>
              <a:tr h="1386189">
                <a:tc>
                  <a:txBody>
                    <a:bodyPr/>
                    <a:lstStyle/>
                    <a:p>
                      <a:pPr algn="just">
                        <a:spcAft>
                          <a:spcPts val="0"/>
                        </a:spcAft>
                      </a:pPr>
                      <a:r>
                        <a:rPr lang="es-EC" sz="1600" b="0" dirty="0">
                          <a:solidFill>
                            <a:schemeClr val="tx1"/>
                          </a:solidFill>
                          <a:effectLst/>
                        </a:rPr>
                        <a:t>Dentro del estudio técnico se evidencia que en</a:t>
                      </a:r>
                      <a:r>
                        <a:rPr lang="es-EC" sz="1600" b="0" baseline="0" dirty="0">
                          <a:solidFill>
                            <a:schemeClr val="tx1"/>
                          </a:solidFill>
                          <a:effectLst/>
                        </a:rPr>
                        <a:t> comparación al año 2017 en el año 2018 incremento en 70,30% el numero de aspirantes a la carrera; Así como en la producción científica, papers etc., en el año 2018 hubo un incremento del 133% lo cual es muy positivo para la carrera</a:t>
                      </a:r>
                      <a:endParaRPr lang="es-EC"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tc>
                  <a:txBody>
                    <a:bodyPr/>
                    <a:lstStyle/>
                    <a:p>
                      <a:pPr algn="just">
                        <a:spcAft>
                          <a:spcPts val="0"/>
                        </a:spcAft>
                      </a:pPr>
                      <a:r>
                        <a:rPr lang="es-ES_tradnl" sz="1600">
                          <a:solidFill>
                            <a:schemeClr val="tx1"/>
                          </a:solidFill>
                          <a:effectLst/>
                        </a:rPr>
                        <a:t>Se recomienda poner mayor énfasis en el criterio de evaluación de pertinencia en cuanto a los proyectos de vinculación con la sociedad así como el criterio de estudiantes para mejorar la tasa de retención y de titulación.</a:t>
                      </a:r>
                      <a:endParaRPr lang="es-EC" sz="16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extLst>
                  <a:ext uri="{0D108BD9-81ED-4DB2-BD59-A6C34878D82A}">
                    <a16:rowId xmlns:a16="http://schemas.microsoft.com/office/drawing/2014/main" val="10003"/>
                  </a:ext>
                </a:extLst>
              </a:tr>
              <a:tr h="1188260">
                <a:tc>
                  <a:txBody>
                    <a:bodyPr/>
                    <a:lstStyle/>
                    <a:p>
                      <a:pPr algn="just">
                        <a:spcAft>
                          <a:spcPts val="0"/>
                        </a:spcAft>
                      </a:pPr>
                      <a:r>
                        <a:rPr lang="es-ES_tradnl" sz="1600" b="0" dirty="0">
                          <a:solidFill>
                            <a:schemeClr val="tx1"/>
                          </a:solidFill>
                          <a:effectLst/>
                        </a:rPr>
                        <a:t>Se desarrolló el plan estratégico de marketing donde se evidencia situación interna y externa de la carrera y donde se presentan los objetivos a cumplir así como las estrategias, tácticas a seguir  y a la visión que se quiere llegar como carrera.</a:t>
                      </a:r>
                      <a:endParaRPr lang="es-EC"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tc>
                  <a:txBody>
                    <a:bodyPr/>
                    <a:lstStyle/>
                    <a:p>
                      <a:pPr algn="just">
                        <a:spcAft>
                          <a:spcPts val="0"/>
                        </a:spcAft>
                      </a:pPr>
                      <a:r>
                        <a:rPr lang="es-ES_tradnl" sz="1600" dirty="0">
                          <a:solidFill>
                            <a:schemeClr val="tx1"/>
                          </a:solidFill>
                          <a:effectLst/>
                        </a:rPr>
                        <a:t>Verificar los objetivos planteados dentro del plan a largo mediano y corto plazo para proceder con su implementación en la carrea y se pueda llegar a la Visión planteada para el ano 2024</a:t>
                      </a:r>
                      <a:endParaRPr lang="es-EC"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4241" marR="54241"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0712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389F1-4701-40FF-8714-4949C88C88D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FCF2CE8-9D07-43A2-9626-775285E07505}"/>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03B2DF9C-19E9-4C12-B603-3C4031FF0857}"/>
              </a:ext>
            </a:extLst>
          </p:cNvPr>
          <p:cNvPicPr>
            <a:picLocks noChangeAspect="1"/>
          </p:cNvPicPr>
          <p:nvPr/>
        </p:nvPicPr>
        <p:blipFill>
          <a:blip r:embed="rId2"/>
          <a:stretch>
            <a:fillRect/>
          </a:stretch>
        </p:blipFill>
        <p:spPr>
          <a:xfrm>
            <a:off x="0" y="-38100"/>
            <a:ext cx="12192000" cy="6858000"/>
          </a:xfrm>
          <a:prstGeom prst="rect">
            <a:avLst/>
          </a:prstGeom>
        </p:spPr>
      </p:pic>
    </p:spTree>
    <p:extLst>
      <p:ext uri="{BB962C8B-B14F-4D97-AF65-F5344CB8AC3E}">
        <p14:creationId xmlns:p14="http://schemas.microsoft.com/office/powerpoint/2010/main" val="224105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0F5D3-A2DF-460A-9250-F838752AAC60}"/>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F64901A-4A7C-4A8B-99CF-E6CE665B9032}"/>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DAF0862B-FE33-4BEA-AAF3-CE10112BDA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721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C60C86F-2551-40A0-A222-F802C475DA8D}"/>
              </a:ext>
            </a:extLst>
          </p:cNvPr>
          <p:cNvPicPr>
            <a:picLocks noChangeAspect="1"/>
          </p:cNvPicPr>
          <p:nvPr/>
        </p:nvPicPr>
        <p:blipFill rotWithShape="1">
          <a:blip r:embed="rId2"/>
          <a:srcRect l="91641" b="16111"/>
          <a:stretch/>
        </p:blipFill>
        <p:spPr>
          <a:xfrm>
            <a:off x="11172825" y="0"/>
            <a:ext cx="1019175" cy="5753100"/>
          </a:xfrm>
          <a:prstGeom prst="rect">
            <a:avLst/>
          </a:prstGeom>
        </p:spPr>
      </p:pic>
      <p:graphicFrame>
        <p:nvGraphicFramePr>
          <p:cNvPr id="5" name="Marcador de contenido 3">
            <a:extLst>
              <a:ext uri="{FF2B5EF4-FFF2-40B4-BE49-F238E27FC236}">
                <a16:creationId xmlns:a16="http://schemas.microsoft.com/office/drawing/2014/main" id="{D11D543B-F14F-486B-A634-D1156AAE5EF6}"/>
              </a:ext>
            </a:extLst>
          </p:cNvPr>
          <p:cNvGraphicFramePr>
            <a:graphicFrameLocks noGrp="1"/>
          </p:cNvGraphicFramePr>
          <p:nvPr>
            <p:ph idx="1"/>
            <p:extLst>
              <p:ext uri="{D42A27DB-BD31-4B8C-83A1-F6EECF244321}">
                <p14:modId xmlns:p14="http://schemas.microsoft.com/office/powerpoint/2010/main" val="3641535198"/>
              </p:ext>
            </p:extLst>
          </p:nvPr>
        </p:nvGraphicFramePr>
        <p:xfrm>
          <a:off x="676275" y="85725"/>
          <a:ext cx="481965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3">
            <a:extLst>
              <a:ext uri="{FF2B5EF4-FFF2-40B4-BE49-F238E27FC236}">
                <a16:creationId xmlns:a16="http://schemas.microsoft.com/office/drawing/2014/main" id="{5EAAB335-B638-4877-8AF7-732E85E745BD}"/>
              </a:ext>
            </a:extLst>
          </p:cNvPr>
          <p:cNvGraphicFramePr>
            <a:graphicFrameLocks/>
          </p:cNvGraphicFramePr>
          <p:nvPr>
            <p:extLst>
              <p:ext uri="{D42A27DB-BD31-4B8C-83A1-F6EECF244321}">
                <p14:modId xmlns:p14="http://schemas.microsoft.com/office/powerpoint/2010/main" val="1938742161"/>
              </p:ext>
            </p:extLst>
          </p:nvPr>
        </p:nvGraphicFramePr>
        <p:xfrm>
          <a:off x="828675" y="219075"/>
          <a:ext cx="10067925" cy="6419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9425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3F36B-FF0E-4ABC-A116-33FE4E2F4747}"/>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7D06587-E09C-4D5E-B8EF-EB94612BBC5B}"/>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BDF067E5-21B0-41DB-BCB0-128F8F92717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7137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BCF8A-2338-493A-BEB7-2E8CBEF870E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28ED87C-11DA-41E8-ABB7-F624AACB453D}"/>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7344D79F-398F-427F-BDFB-8611DCC9AC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643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A1814B4-F7A8-4DE1-8432-C6EA1B845B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391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A5CFB-0FD2-40DF-8DE4-913DEE5B16F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7594E22-84FD-4D9E-91D6-63EA21963CB9}"/>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72730E2A-D404-4EF3-8CEF-6D036D58E6D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730057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1500</Words>
  <Application>Microsoft Office PowerPoint</Application>
  <PresentationFormat>Panorámica</PresentationFormat>
  <Paragraphs>279</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Century Gothic</vt:lpstr>
      <vt:lpstr>Courier New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Elvira Guerrero Orellana</dc:creator>
  <cp:lastModifiedBy>Maria Elvira Guerrero Orellana</cp:lastModifiedBy>
  <cp:revision>36</cp:revision>
  <dcterms:created xsi:type="dcterms:W3CDTF">2019-02-06T16:26:24Z</dcterms:created>
  <dcterms:modified xsi:type="dcterms:W3CDTF">2019-02-07T05:08:22Z</dcterms:modified>
</cp:coreProperties>
</file>