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328" r:id="rId3"/>
    <p:sldId id="292" r:id="rId4"/>
    <p:sldId id="257" r:id="rId5"/>
    <p:sldId id="276" r:id="rId6"/>
    <p:sldId id="258" r:id="rId7"/>
    <p:sldId id="259" r:id="rId8"/>
    <p:sldId id="277" r:id="rId9"/>
    <p:sldId id="278" r:id="rId10"/>
    <p:sldId id="260" r:id="rId11"/>
    <p:sldId id="262" r:id="rId12"/>
    <p:sldId id="287" r:id="rId13"/>
    <p:sldId id="281" r:id="rId14"/>
    <p:sldId id="279" r:id="rId15"/>
    <p:sldId id="280" r:id="rId16"/>
    <p:sldId id="282" r:id="rId17"/>
    <p:sldId id="283" r:id="rId18"/>
    <p:sldId id="284" r:id="rId19"/>
    <p:sldId id="288" r:id="rId20"/>
    <p:sldId id="289" r:id="rId21"/>
    <p:sldId id="290" r:id="rId22"/>
    <p:sldId id="291" r:id="rId23"/>
    <p:sldId id="286" r:id="rId24"/>
    <p:sldId id="293" r:id="rId25"/>
    <p:sldId id="294" r:id="rId26"/>
    <p:sldId id="296" r:id="rId27"/>
    <p:sldId id="299" r:id="rId28"/>
    <p:sldId id="300" r:id="rId29"/>
    <p:sldId id="302" r:id="rId30"/>
    <p:sldId id="304" r:id="rId31"/>
    <p:sldId id="319" r:id="rId32"/>
    <p:sldId id="306" r:id="rId33"/>
    <p:sldId id="307" r:id="rId34"/>
    <p:sldId id="314" r:id="rId35"/>
    <p:sldId id="315" r:id="rId36"/>
    <p:sldId id="318" r:id="rId37"/>
    <p:sldId id="261" r:id="rId38"/>
    <p:sldId id="320" r:id="rId39"/>
    <p:sldId id="321" r:id="rId40"/>
    <p:sldId id="322" r:id="rId41"/>
    <p:sldId id="266" r:id="rId42"/>
    <p:sldId id="323" r:id="rId43"/>
    <p:sldId id="326" r:id="rId44"/>
    <p:sldId id="327" r:id="rId45"/>
    <p:sldId id="267" r:id="rId4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CCECFF"/>
    <a:srgbClr val="FFFF99"/>
    <a:srgbClr val="D5D5FF"/>
    <a:srgbClr val="CCFFCC"/>
    <a:srgbClr val="CCFFFF"/>
    <a:srgbClr val="F8CC10"/>
    <a:srgbClr val="8000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2" autoAdjust="0"/>
    <p:restoredTop sz="86642" autoAdjust="0"/>
  </p:normalViewPr>
  <p:slideViewPr>
    <p:cSldViewPr snapToGrid="0">
      <p:cViewPr varScale="1">
        <p:scale>
          <a:sx n="62" d="100"/>
          <a:sy n="62" d="100"/>
        </p:scale>
        <p:origin x="1134"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144F37-1DB5-456C-82DD-32FECA29DFE9}" type="doc">
      <dgm:prSet loTypeId="urn:microsoft.com/office/officeart/2008/layout/RadialCluster" loCatId="cycle" qsTypeId="urn:microsoft.com/office/officeart/2005/8/quickstyle/simple4" qsCatId="simple" csTypeId="urn:microsoft.com/office/officeart/2005/8/colors/accent2_1" csCatId="accent2" phldr="1"/>
      <dgm:spPr/>
      <dgm:t>
        <a:bodyPr/>
        <a:lstStyle/>
        <a:p>
          <a:endParaRPr lang="es-EC"/>
        </a:p>
      </dgm:t>
    </dgm:pt>
    <dgm:pt modelId="{9E7E337F-78EC-4221-A827-404F5CE591EE}">
      <dgm:prSet phldrT="[Texto]" custT="1"/>
      <dgm:spPr>
        <a:ln>
          <a:solidFill>
            <a:srgbClr val="00B0F0"/>
          </a:solidFill>
        </a:ln>
      </dgm:spPr>
      <dgm:t>
        <a:bodyPr/>
        <a:lstStyle/>
        <a:p>
          <a:pPr algn="l"/>
          <a:r>
            <a:rPr lang="es-ES" sz="1600" dirty="0"/>
            <a:t>-Proyecto Descubre la Magia de Pichincha-Paseos Familiares</a:t>
          </a:r>
        </a:p>
        <a:p>
          <a:pPr algn="l"/>
          <a:r>
            <a:rPr lang="es-ES" sz="1600" dirty="0"/>
            <a:t>-Desde el año 2011 promociona alrededor de 30  destinos</a:t>
          </a:r>
        </a:p>
        <a:p>
          <a:pPr algn="l"/>
          <a:r>
            <a:rPr lang="es-EC" sz="1600" dirty="0"/>
            <a:t>-Hace participes a grupos vulnerables, estudiantes de escuelas, colegios y universidades</a:t>
          </a:r>
          <a:r>
            <a:rPr lang="es-ES" sz="1600" dirty="0"/>
            <a:t> </a:t>
          </a:r>
          <a:endParaRPr lang="es-EC" sz="1600" dirty="0"/>
        </a:p>
      </dgm:t>
    </dgm:pt>
    <dgm:pt modelId="{DB125084-0EF8-44EA-B02C-E0B73A45A06D}" type="parTrans" cxnId="{751AA566-7080-49A3-9059-4070B27059A5}">
      <dgm:prSet/>
      <dgm:spPr/>
      <dgm:t>
        <a:bodyPr/>
        <a:lstStyle/>
        <a:p>
          <a:endParaRPr lang="es-EC"/>
        </a:p>
      </dgm:t>
    </dgm:pt>
    <dgm:pt modelId="{08485C48-1B8D-4A1C-BDC8-4A1E83DE209E}" type="sibTrans" cxnId="{751AA566-7080-49A3-9059-4070B27059A5}">
      <dgm:prSet/>
      <dgm:spPr/>
      <dgm:t>
        <a:bodyPr/>
        <a:lstStyle/>
        <a:p>
          <a:endParaRPr lang="es-EC"/>
        </a:p>
      </dgm:t>
    </dgm:pt>
    <dgm:pt modelId="{C4289CA0-0A3D-4C06-8E48-A1425A11DF2F}">
      <dgm:prSet phldrT="[Texto]" custT="1"/>
      <dgm:spPr>
        <a:ln>
          <a:solidFill>
            <a:schemeClr val="accent1">
              <a:lumMod val="75000"/>
            </a:schemeClr>
          </a:solidFill>
        </a:ln>
      </dgm:spPr>
      <dgm:t>
        <a:bodyPr/>
        <a:lstStyle/>
        <a:p>
          <a:pPr algn="l"/>
          <a:r>
            <a:rPr lang="es-EC" sz="1600" dirty="0"/>
            <a:t>- E</a:t>
          </a:r>
          <a:r>
            <a:rPr lang="es-ES" sz="1600" dirty="0" err="1"/>
            <a:t>xperiencia</a:t>
          </a:r>
          <a:r>
            <a:rPr lang="es-ES" sz="1600" dirty="0"/>
            <a:t> vivencial</a:t>
          </a:r>
        </a:p>
        <a:p>
          <a:pPr algn="l"/>
          <a:r>
            <a:rPr lang="es-EC" sz="1600" dirty="0"/>
            <a:t>- Interés en habitantes de la provincia</a:t>
          </a:r>
        </a:p>
        <a:p>
          <a:pPr algn="l"/>
          <a:r>
            <a:rPr lang="es-ES" sz="1600" dirty="0"/>
            <a:t>- Consumo de diferentes productos y servicios turísticos comunitarios</a:t>
          </a:r>
        </a:p>
      </dgm:t>
    </dgm:pt>
    <dgm:pt modelId="{E4C48228-FCCA-4A64-B96A-25E1295F4F80}" type="parTrans" cxnId="{EA32710A-5A44-49A7-AE24-FF202F85A350}">
      <dgm:prSet/>
      <dgm:spPr/>
      <dgm:t>
        <a:bodyPr/>
        <a:lstStyle/>
        <a:p>
          <a:endParaRPr lang="es-EC"/>
        </a:p>
      </dgm:t>
    </dgm:pt>
    <dgm:pt modelId="{CCE0A3AE-D264-4D53-8FC5-1124517229BB}" type="sibTrans" cxnId="{EA32710A-5A44-49A7-AE24-FF202F85A350}">
      <dgm:prSet/>
      <dgm:spPr/>
      <dgm:t>
        <a:bodyPr/>
        <a:lstStyle/>
        <a:p>
          <a:endParaRPr lang="es-EC"/>
        </a:p>
      </dgm:t>
    </dgm:pt>
    <dgm:pt modelId="{6117414A-42D2-4050-BF0A-2EFC05C10147}">
      <dgm:prSet phldrT="[Texto]" custT="1"/>
      <dgm:spPr>
        <a:ln>
          <a:solidFill>
            <a:schemeClr val="accent2">
              <a:lumMod val="75000"/>
            </a:schemeClr>
          </a:solidFill>
        </a:ln>
      </dgm:spPr>
      <dgm:t>
        <a:bodyPr/>
        <a:lstStyle/>
        <a:p>
          <a:pPr algn="l"/>
          <a:r>
            <a:rPr lang="es-EC" sz="1600" dirty="0"/>
            <a:t>- Recursos limitados para cubrir las  necesidades de las comunidades</a:t>
          </a:r>
        </a:p>
        <a:p>
          <a:pPr algn="l"/>
          <a:r>
            <a:rPr lang="es-EC" sz="1600" dirty="0"/>
            <a:t>- Bajas posibilidades de competir en el  mercado</a:t>
          </a:r>
        </a:p>
        <a:p>
          <a:pPr algn="l"/>
          <a:r>
            <a:rPr lang="es-EC" sz="1600" dirty="0"/>
            <a:t>- Inestabilidad de las asociaciones,  centros o comunidades</a:t>
          </a:r>
        </a:p>
      </dgm:t>
    </dgm:pt>
    <dgm:pt modelId="{15E4CC46-2D1E-421A-A4E8-7F7F67BF4B2B}" type="parTrans" cxnId="{668538B4-4952-4FD7-B7C2-EA8CDDC3253C}">
      <dgm:prSet/>
      <dgm:spPr/>
      <dgm:t>
        <a:bodyPr/>
        <a:lstStyle/>
        <a:p>
          <a:endParaRPr lang="es-EC"/>
        </a:p>
      </dgm:t>
    </dgm:pt>
    <dgm:pt modelId="{326469BA-A4CC-46E1-80A4-5FC9D28AA55D}" type="sibTrans" cxnId="{668538B4-4952-4FD7-B7C2-EA8CDDC3253C}">
      <dgm:prSet/>
      <dgm:spPr/>
      <dgm:t>
        <a:bodyPr/>
        <a:lstStyle/>
        <a:p>
          <a:endParaRPr lang="es-EC"/>
        </a:p>
      </dgm:t>
    </dgm:pt>
    <dgm:pt modelId="{ED0F236B-93A3-441F-9891-6D5FED4A2991}">
      <dgm:prSet phldrT="[Texto]" custT="1"/>
      <dgm:spPr>
        <a:ln>
          <a:solidFill>
            <a:srgbClr val="FFC000"/>
          </a:solidFill>
        </a:ln>
      </dgm:spPr>
      <dgm:t>
        <a:bodyPr/>
        <a:lstStyle/>
        <a:p>
          <a:pPr algn="l"/>
          <a:r>
            <a:rPr lang="es-ES" sz="1600" dirty="0"/>
            <a:t>-Turismo comunitario una alternativa de desarrollo sostenible</a:t>
          </a:r>
        </a:p>
        <a:p>
          <a:pPr algn="l"/>
          <a:r>
            <a:rPr lang="es-ES" sz="1600" dirty="0"/>
            <a:t>-Conservación del medio ambiente</a:t>
          </a:r>
        </a:p>
        <a:p>
          <a:pPr algn="l"/>
          <a:r>
            <a:rPr lang="es-ES" sz="1600" dirty="0"/>
            <a:t>-Mejoramiento de la calidad de vida de sus familias y comunidad</a:t>
          </a:r>
          <a:endParaRPr lang="es-EC" sz="1600" dirty="0"/>
        </a:p>
      </dgm:t>
    </dgm:pt>
    <dgm:pt modelId="{74DFDF8D-0273-434C-8480-C7FDA96C9623}" type="parTrans" cxnId="{EE0032AA-15D3-4CCF-A31A-EE12F0EADC0D}">
      <dgm:prSet/>
      <dgm:spPr/>
      <dgm:t>
        <a:bodyPr/>
        <a:lstStyle/>
        <a:p>
          <a:endParaRPr lang="es-EC"/>
        </a:p>
      </dgm:t>
    </dgm:pt>
    <dgm:pt modelId="{471A8AF1-E520-4F3A-8EE6-300B651592AF}" type="sibTrans" cxnId="{EE0032AA-15D3-4CCF-A31A-EE12F0EADC0D}">
      <dgm:prSet/>
      <dgm:spPr/>
      <dgm:t>
        <a:bodyPr/>
        <a:lstStyle/>
        <a:p>
          <a:endParaRPr lang="es-EC"/>
        </a:p>
      </dgm:t>
    </dgm:pt>
    <dgm:pt modelId="{37E42FDA-CC5B-4415-BD79-6948B7EF3C95}">
      <dgm:prSet phldrT="[Texto]" custT="1"/>
      <dgm:spPr>
        <a:ln>
          <a:solidFill>
            <a:schemeClr val="accent6">
              <a:lumMod val="75000"/>
            </a:schemeClr>
          </a:solidFill>
        </a:ln>
      </dgm:spPr>
      <dgm:t>
        <a:bodyPr/>
        <a:lstStyle/>
        <a:p>
          <a:pPr algn="l"/>
          <a:r>
            <a:rPr lang="es-EC" sz="1600" dirty="0"/>
            <a:t>-Atractivos turísticos poco conocidos</a:t>
          </a:r>
        </a:p>
        <a:p>
          <a:pPr algn="l"/>
          <a:r>
            <a:rPr lang="es-EC" sz="1600" dirty="0"/>
            <a:t>-Falta de conocimiento y herramientas para promocionar sus productos y servicios</a:t>
          </a:r>
        </a:p>
      </dgm:t>
    </dgm:pt>
    <dgm:pt modelId="{B30FF5E1-E4B6-47A8-85EA-DBA7A3E90E89}" type="parTrans" cxnId="{4DB6A755-55A3-4488-BEDC-D13ECCC64C05}">
      <dgm:prSet/>
      <dgm:spPr/>
      <dgm:t>
        <a:bodyPr/>
        <a:lstStyle/>
        <a:p>
          <a:endParaRPr lang="es-EC"/>
        </a:p>
      </dgm:t>
    </dgm:pt>
    <dgm:pt modelId="{CEAB8787-E847-47EA-992F-1139582FC872}" type="sibTrans" cxnId="{4DB6A755-55A3-4488-BEDC-D13ECCC64C05}">
      <dgm:prSet/>
      <dgm:spPr/>
      <dgm:t>
        <a:bodyPr/>
        <a:lstStyle/>
        <a:p>
          <a:endParaRPr lang="es-EC"/>
        </a:p>
      </dgm:t>
    </dgm:pt>
    <dgm:pt modelId="{945350DD-F533-4FD9-8A0D-FF90F7302B82}" type="pres">
      <dgm:prSet presAssocID="{78144F37-1DB5-456C-82DD-32FECA29DFE9}" presName="Name0" presStyleCnt="0">
        <dgm:presLayoutVars>
          <dgm:chMax val="1"/>
          <dgm:chPref val="1"/>
          <dgm:dir/>
          <dgm:animOne val="branch"/>
          <dgm:animLvl val="lvl"/>
        </dgm:presLayoutVars>
      </dgm:prSet>
      <dgm:spPr/>
    </dgm:pt>
    <dgm:pt modelId="{D81436C9-5522-4D6F-8665-8B35DF3877FB}" type="pres">
      <dgm:prSet presAssocID="{9E7E337F-78EC-4221-A827-404F5CE591EE}" presName="singleCycle" presStyleCnt="0"/>
      <dgm:spPr/>
    </dgm:pt>
    <dgm:pt modelId="{2CD3AF2A-543C-4231-A977-D04881530A2C}" type="pres">
      <dgm:prSet presAssocID="{9E7E337F-78EC-4221-A827-404F5CE591EE}" presName="singleCenter" presStyleLbl="node1" presStyleIdx="0" presStyleCnt="5" custScaleX="217337" custScaleY="108137" custLinFactNeighborX="0" custLinFactNeighborY="1668">
        <dgm:presLayoutVars>
          <dgm:chMax val="7"/>
          <dgm:chPref val="7"/>
        </dgm:presLayoutVars>
      </dgm:prSet>
      <dgm:spPr/>
    </dgm:pt>
    <dgm:pt modelId="{AB791372-CC50-456A-909C-08C8B6B07608}" type="pres">
      <dgm:prSet presAssocID="{E4C48228-FCCA-4A64-B96A-25E1295F4F80}" presName="Name56" presStyleLbl="parChTrans1D2" presStyleIdx="0" presStyleCnt="4"/>
      <dgm:spPr/>
    </dgm:pt>
    <dgm:pt modelId="{5DABDFC7-0F48-44BD-A754-7D7BA30A10DE}" type="pres">
      <dgm:prSet presAssocID="{C4289CA0-0A3D-4C06-8E48-A1425A11DF2F}" presName="text0" presStyleLbl="node1" presStyleIdx="1" presStyleCnt="5" custScaleX="290126" custScaleY="133782" custRadScaleRad="83195" custRadScaleInc="-1704">
        <dgm:presLayoutVars>
          <dgm:bulletEnabled val="1"/>
        </dgm:presLayoutVars>
      </dgm:prSet>
      <dgm:spPr/>
    </dgm:pt>
    <dgm:pt modelId="{2F0DB942-6E95-41D9-A2E7-C97DCD931E9F}" type="pres">
      <dgm:prSet presAssocID="{74DFDF8D-0273-434C-8480-C7FDA96C9623}" presName="Name56" presStyleLbl="parChTrans1D2" presStyleIdx="1" presStyleCnt="4"/>
      <dgm:spPr/>
    </dgm:pt>
    <dgm:pt modelId="{5AC5DFBB-9F61-49A8-977B-A334650664F9}" type="pres">
      <dgm:prSet presAssocID="{ED0F236B-93A3-441F-9891-6D5FED4A2991}" presName="text0" presStyleLbl="node1" presStyleIdx="2" presStyleCnt="5" custScaleX="291444" custScaleY="141683" custRadScaleRad="162154" custRadScaleInc="2603">
        <dgm:presLayoutVars>
          <dgm:bulletEnabled val="1"/>
        </dgm:presLayoutVars>
      </dgm:prSet>
      <dgm:spPr/>
    </dgm:pt>
    <dgm:pt modelId="{EEB27720-C7C3-4638-BD7B-D0C5693CE4DC}" type="pres">
      <dgm:prSet presAssocID="{B30FF5E1-E4B6-47A8-85EA-DBA7A3E90E89}" presName="Name56" presStyleLbl="parChTrans1D2" presStyleIdx="2" presStyleCnt="4"/>
      <dgm:spPr/>
    </dgm:pt>
    <dgm:pt modelId="{762503CA-EF37-4614-B5AA-B8E5B1BC3ED3}" type="pres">
      <dgm:prSet presAssocID="{37E42FDA-CC5B-4415-BD79-6948B7EF3C95}" presName="text0" presStyleLbl="node1" presStyleIdx="3" presStyleCnt="5" custScaleX="306886" custScaleY="105900" custRadScaleRad="89422">
        <dgm:presLayoutVars>
          <dgm:bulletEnabled val="1"/>
        </dgm:presLayoutVars>
      </dgm:prSet>
      <dgm:spPr/>
    </dgm:pt>
    <dgm:pt modelId="{8AD8E2A5-6A0E-47FA-9EA7-C18C42A2E574}" type="pres">
      <dgm:prSet presAssocID="{15E4CC46-2D1E-421A-A4E8-7F7F67BF4B2B}" presName="Name56" presStyleLbl="parChTrans1D2" presStyleIdx="3" presStyleCnt="4"/>
      <dgm:spPr/>
    </dgm:pt>
    <dgm:pt modelId="{6ABDC0A3-856C-42AC-9684-78C3D31A85C1}" type="pres">
      <dgm:prSet presAssocID="{6117414A-42D2-4050-BF0A-2EFC05C10147}" presName="text0" presStyleLbl="node1" presStyleIdx="4" presStyleCnt="5" custScaleX="291864" custScaleY="137257" custRadScaleRad="161596" custRadScaleInc="-2352">
        <dgm:presLayoutVars>
          <dgm:bulletEnabled val="1"/>
        </dgm:presLayoutVars>
      </dgm:prSet>
      <dgm:spPr/>
    </dgm:pt>
  </dgm:ptLst>
  <dgm:cxnLst>
    <dgm:cxn modelId="{EA32710A-5A44-49A7-AE24-FF202F85A350}" srcId="{9E7E337F-78EC-4221-A827-404F5CE591EE}" destId="{C4289CA0-0A3D-4C06-8E48-A1425A11DF2F}" srcOrd="0" destOrd="0" parTransId="{E4C48228-FCCA-4A64-B96A-25E1295F4F80}" sibTransId="{CCE0A3AE-D264-4D53-8FC5-1124517229BB}"/>
    <dgm:cxn modelId="{B0FA8C18-BD90-47D5-9E60-8F01FF6B6800}" type="presOf" srcId="{15E4CC46-2D1E-421A-A4E8-7F7F67BF4B2B}" destId="{8AD8E2A5-6A0E-47FA-9EA7-C18C42A2E574}" srcOrd="0" destOrd="0" presId="urn:microsoft.com/office/officeart/2008/layout/RadialCluster"/>
    <dgm:cxn modelId="{751AA566-7080-49A3-9059-4070B27059A5}" srcId="{78144F37-1DB5-456C-82DD-32FECA29DFE9}" destId="{9E7E337F-78EC-4221-A827-404F5CE591EE}" srcOrd="0" destOrd="0" parTransId="{DB125084-0EF8-44EA-B02C-E0B73A45A06D}" sibTransId="{08485C48-1B8D-4A1C-BDC8-4A1E83DE209E}"/>
    <dgm:cxn modelId="{F439B46D-54EC-42CA-A7B5-1C02C45774DC}" type="presOf" srcId="{6117414A-42D2-4050-BF0A-2EFC05C10147}" destId="{6ABDC0A3-856C-42AC-9684-78C3D31A85C1}" srcOrd="0" destOrd="0" presId="urn:microsoft.com/office/officeart/2008/layout/RadialCluster"/>
    <dgm:cxn modelId="{B5484C51-BA67-4771-9A18-68C78EDB3774}" type="presOf" srcId="{ED0F236B-93A3-441F-9891-6D5FED4A2991}" destId="{5AC5DFBB-9F61-49A8-977B-A334650664F9}" srcOrd="0" destOrd="0" presId="urn:microsoft.com/office/officeart/2008/layout/RadialCluster"/>
    <dgm:cxn modelId="{3E3FDC54-0A8E-4605-A8E0-83CC5465E569}" type="presOf" srcId="{B30FF5E1-E4B6-47A8-85EA-DBA7A3E90E89}" destId="{EEB27720-C7C3-4638-BD7B-D0C5693CE4DC}" srcOrd="0" destOrd="0" presId="urn:microsoft.com/office/officeart/2008/layout/RadialCluster"/>
    <dgm:cxn modelId="{4DB6A755-55A3-4488-BEDC-D13ECCC64C05}" srcId="{9E7E337F-78EC-4221-A827-404F5CE591EE}" destId="{37E42FDA-CC5B-4415-BD79-6948B7EF3C95}" srcOrd="2" destOrd="0" parTransId="{B30FF5E1-E4B6-47A8-85EA-DBA7A3E90E89}" sibTransId="{CEAB8787-E847-47EA-992F-1139582FC872}"/>
    <dgm:cxn modelId="{5BC01858-1868-43ED-B2C8-FF3B79F4C379}" type="presOf" srcId="{C4289CA0-0A3D-4C06-8E48-A1425A11DF2F}" destId="{5DABDFC7-0F48-44BD-A754-7D7BA30A10DE}" srcOrd="0" destOrd="0" presId="urn:microsoft.com/office/officeart/2008/layout/RadialCluster"/>
    <dgm:cxn modelId="{04D33383-6D40-4480-9629-02FD4CF5CC63}" type="presOf" srcId="{78144F37-1DB5-456C-82DD-32FECA29DFE9}" destId="{945350DD-F533-4FD9-8A0D-FF90F7302B82}" srcOrd="0" destOrd="0" presId="urn:microsoft.com/office/officeart/2008/layout/RadialCluster"/>
    <dgm:cxn modelId="{BB94F897-4FCA-40A5-8638-D698A29A9BCF}" type="presOf" srcId="{9E7E337F-78EC-4221-A827-404F5CE591EE}" destId="{2CD3AF2A-543C-4231-A977-D04881530A2C}" srcOrd="0" destOrd="0" presId="urn:microsoft.com/office/officeart/2008/layout/RadialCluster"/>
    <dgm:cxn modelId="{EE0032AA-15D3-4CCF-A31A-EE12F0EADC0D}" srcId="{9E7E337F-78EC-4221-A827-404F5CE591EE}" destId="{ED0F236B-93A3-441F-9891-6D5FED4A2991}" srcOrd="1" destOrd="0" parTransId="{74DFDF8D-0273-434C-8480-C7FDA96C9623}" sibTransId="{471A8AF1-E520-4F3A-8EE6-300B651592AF}"/>
    <dgm:cxn modelId="{668538B4-4952-4FD7-B7C2-EA8CDDC3253C}" srcId="{9E7E337F-78EC-4221-A827-404F5CE591EE}" destId="{6117414A-42D2-4050-BF0A-2EFC05C10147}" srcOrd="3" destOrd="0" parTransId="{15E4CC46-2D1E-421A-A4E8-7F7F67BF4B2B}" sibTransId="{326469BA-A4CC-46E1-80A4-5FC9D28AA55D}"/>
    <dgm:cxn modelId="{E93A85BC-EE81-41A8-8E79-DD7F177E16B9}" type="presOf" srcId="{74DFDF8D-0273-434C-8480-C7FDA96C9623}" destId="{2F0DB942-6E95-41D9-A2E7-C97DCD931E9F}" srcOrd="0" destOrd="0" presId="urn:microsoft.com/office/officeart/2008/layout/RadialCluster"/>
    <dgm:cxn modelId="{C6FFE4C4-F7BA-4F1D-AB24-CD60C3B15C1D}" type="presOf" srcId="{E4C48228-FCCA-4A64-B96A-25E1295F4F80}" destId="{AB791372-CC50-456A-909C-08C8B6B07608}" srcOrd="0" destOrd="0" presId="urn:microsoft.com/office/officeart/2008/layout/RadialCluster"/>
    <dgm:cxn modelId="{A4C6D3DE-5327-4481-92EC-B4822DFBA7D8}" type="presOf" srcId="{37E42FDA-CC5B-4415-BD79-6948B7EF3C95}" destId="{762503CA-EF37-4614-B5AA-B8E5B1BC3ED3}" srcOrd="0" destOrd="0" presId="urn:microsoft.com/office/officeart/2008/layout/RadialCluster"/>
    <dgm:cxn modelId="{91EA332E-E2E9-4192-84B8-6C754A82DEB5}" type="presParOf" srcId="{945350DD-F533-4FD9-8A0D-FF90F7302B82}" destId="{D81436C9-5522-4D6F-8665-8B35DF3877FB}" srcOrd="0" destOrd="0" presId="urn:microsoft.com/office/officeart/2008/layout/RadialCluster"/>
    <dgm:cxn modelId="{CED90FE2-E590-4708-9A64-E317802F5214}" type="presParOf" srcId="{D81436C9-5522-4D6F-8665-8B35DF3877FB}" destId="{2CD3AF2A-543C-4231-A977-D04881530A2C}" srcOrd="0" destOrd="0" presId="urn:microsoft.com/office/officeart/2008/layout/RadialCluster"/>
    <dgm:cxn modelId="{7BE373F5-227A-459D-9B3E-6F1540D2E5AE}" type="presParOf" srcId="{D81436C9-5522-4D6F-8665-8B35DF3877FB}" destId="{AB791372-CC50-456A-909C-08C8B6B07608}" srcOrd="1" destOrd="0" presId="urn:microsoft.com/office/officeart/2008/layout/RadialCluster"/>
    <dgm:cxn modelId="{5A848BBD-B52C-4658-853F-F0846250A59F}" type="presParOf" srcId="{D81436C9-5522-4D6F-8665-8B35DF3877FB}" destId="{5DABDFC7-0F48-44BD-A754-7D7BA30A10DE}" srcOrd="2" destOrd="0" presId="urn:microsoft.com/office/officeart/2008/layout/RadialCluster"/>
    <dgm:cxn modelId="{9BA19E22-0D50-44F9-9D41-D591A6D34BC3}" type="presParOf" srcId="{D81436C9-5522-4D6F-8665-8B35DF3877FB}" destId="{2F0DB942-6E95-41D9-A2E7-C97DCD931E9F}" srcOrd="3" destOrd="0" presId="urn:microsoft.com/office/officeart/2008/layout/RadialCluster"/>
    <dgm:cxn modelId="{963B60F7-1F6F-45BB-B2FB-5F4682B1690B}" type="presParOf" srcId="{D81436C9-5522-4D6F-8665-8B35DF3877FB}" destId="{5AC5DFBB-9F61-49A8-977B-A334650664F9}" srcOrd="4" destOrd="0" presId="urn:microsoft.com/office/officeart/2008/layout/RadialCluster"/>
    <dgm:cxn modelId="{66F50AA7-5636-472D-976D-196D509BFFD8}" type="presParOf" srcId="{D81436C9-5522-4D6F-8665-8B35DF3877FB}" destId="{EEB27720-C7C3-4638-BD7B-D0C5693CE4DC}" srcOrd="5" destOrd="0" presId="urn:microsoft.com/office/officeart/2008/layout/RadialCluster"/>
    <dgm:cxn modelId="{A8983F9D-91A8-4571-AD06-8BBAA45B1586}" type="presParOf" srcId="{D81436C9-5522-4D6F-8665-8B35DF3877FB}" destId="{762503CA-EF37-4614-B5AA-B8E5B1BC3ED3}" srcOrd="6" destOrd="0" presId="urn:microsoft.com/office/officeart/2008/layout/RadialCluster"/>
    <dgm:cxn modelId="{09E0CB5E-C1A4-4CB2-8ADA-06860A01FAB3}" type="presParOf" srcId="{D81436C9-5522-4D6F-8665-8B35DF3877FB}" destId="{8AD8E2A5-6A0E-47FA-9EA7-C18C42A2E574}" srcOrd="7" destOrd="0" presId="urn:microsoft.com/office/officeart/2008/layout/RadialCluster"/>
    <dgm:cxn modelId="{33DE3F20-4037-4F4C-B4A5-9664A6ED2100}" type="presParOf" srcId="{D81436C9-5522-4D6F-8665-8B35DF3877FB}" destId="{6ABDC0A3-856C-42AC-9684-78C3D31A85C1}"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23630E-1274-4AF9-A3C4-F654DBEDE341}" type="doc">
      <dgm:prSet loTypeId="urn:microsoft.com/office/officeart/2008/layout/HorizontalMultiLevelHierarchy" loCatId="hierarchy" qsTypeId="urn:microsoft.com/office/officeart/2005/8/quickstyle/simple3" qsCatId="simple" csTypeId="urn:microsoft.com/office/officeart/2005/8/colors/colorful4" csCatId="colorful" phldr="1"/>
      <dgm:spPr/>
      <dgm:t>
        <a:bodyPr/>
        <a:lstStyle/>
        <a:p>
          <a:endParaRPr lang="es-EC"/>
        </a:p>
      </dgm:t>
    </dgm:pt>
    <dgm:pt modelId="{8E256EE9-8572-4713-A6B8-A54967751CD5}">
      <dgm:prSet phldrT="[Texto]"/>
      <dgm:spPr/>
      <dgm:t>
        <a:bodyPr/>
        <a:lstStyle/>
        <a:p>
          <a:r>
            <a:rPr lang="es-EC" dirty="0"/>
            <a:t>CONCLUSIONES</a:t>
          </a:r>
        </a:p>
      </dgm:t>
    </dgm:pt>
    <dgm:pt modelId="{CBF13C1A-59C4-401A-9B7B-966727753667}" type="parTrans" cxnId="{535F7EED-5FAF-4B06-A21E-79B8C6D1F407}">
      <dgm:prSet/>
      <dgm:spPr/>
      <dgm:t>
        <a:bodyPr/>
        <a:lstStyle/>
        <a:p>
          <a:endParaRPr lang="es-EC"/>
        </a:p>
      </dgm:t>
    </dgm:pt>
    <dgm:pt modelId="{6CB85BD9-C6DD-4A30-B9D8-020795753628}" type="sibTrans" cxnId="{535F7EED-5FAF-4B06-A21E-79B8C6D1F407}">
      <dgm:prSet/>
      <dgm:spPr/>
      <dgm:t>
        <a:bodyPr/>
        <a:lstStyle/>
        <a:p>
          <a:endParaRPr lang="es-EC"/>
        </a:p>
      </dgm:t>
    </dgm:pt>
    <dgm:pt modelId="{71D6307F-8913-47E4-814E-4E78EC0D45AB}">
      <dgm:prSet phldrT="[Texto]" custT="1"/>
      <dgm:spPr>
        <a:solidFill>
          <a:schemeClr val="accent5">
            <a:lumMod val="20000"/>
            <a:lumOff val="80000"/>
          </a:schemeClr>
        </a:solidFill>
      </dgm:spPr>
      <dgm:t>
        <a:bodyPr/>
        <a:lstStyle/>
        <a:p>
          <a:pPr algn="just"/>
          <a:r>
            <a:rPr lang="es-EC" sz="1800" b="0" dirty="0"/>
            <a:t>El estudio realizado ha permitido identificar la realidad que atraviesan las familias que se dedican al turismo comunitario,.</a:t>
          </a:r>
        </a:p>
      </dgm:t>
    </dgm:pt>
    <dgm:pt modelId="{5E0075C3-EFEC-4E28-B4F8-418AC4587850}" type="parTrans" cxnId="{A4450951-1E70-41AE-84E9-30E01B4ABD1B}">
      <dgm:prSet/>
      <dgm:spPr/>
      <dgm:t>
        <a:bodyPr/>
        <a:lstStyle/>
        <a:p>
          <a:endParaRPr lang="es-EC"/>
        </a:p>
      </dgm:t>
    </dgm:pt>
    <dgm:pt modelId="{0003BE69-BD43-49B7-B8B2-A91F2C5509BA}" type="sibTrans" cxnId="{A4450951-1E70-41AE-84E9-30E01B4ABD1B}">
      <dgm:prSet/>
      <dgm:spPr/>
      <dgm:t>
        <a:bodyPr/>
        <a:lstStyle/>
        <a:p>
          <a:endParaRPr lang="es-EC"/>
        </a:p>
      </dgm:t>
    </dgm:pt>
    <dgm:pt modelId="{2832506B-B805-4811-AF17-5DED65B65F87}">
      <dgm:prSet phldrT="[Texto]"/>
      <dgm:spPr>
        <a:solidFill>
          <a:srgbClr val="FFFF99"/>
        </a:solidFill>
      </dgm:spPr>
      <dgm:t>
        <a:bodyPr/>
        <a:lstStyle/>
        <a:p>
          <a:pPr algn="just"/>
          <a:r>
            <a:rPr lang="es-EC" b="0" dirty="0"/>
            <a:t>Los principales problemas que afectan a los comunidades, centros y asociaciones que se dedican a la actividad turística es que tienen bajos ingresos</a:t>
          </a:r>
          <a:r>
            <a:rPr lang="es-EC" b="1" dirty="0"/>
            <a:t>.</a:t>
          </a:r>
          <a:endParaRPr lang="es-EC" dirty="0"/>
        </a:p>
      </dgm:t>
    </dgm:pt>
    <dgm:pt modelId="{4D7477BD-A5C1-4D8D-8CA1-B168CB5EF384}" type="parTrans" cxnId="{3CFA56F9-ED4B-43EE-AD7C-4EB5F94EEB6D}">
      <dgm:prSet/>
      <dgm:spPr/>
      <dgm:t>
        <a:bodyPr/>
        <a:lstStyle/>
        <a:p>
          <a:endParaRPr lang="es-EC"/>
        </a:p>
      </dgm:t>
    </dgm:pt>
    <dgm:pt modelId="{98FF7681-1507-444A-9E18-A815A7FE98F8}" type="sibTrans" cxnId="{3CFA56F9-ED4B-43EE-AD7C-4EB5F94EEB6D}">
      <dgm:prSet/>
      <dgm:spPr/>
      <dgm:t>
        <a:bodyPr/>
        <a:lstStyle/>
        <a:p>
          <a:endParaRPr lang="es-EC"/>
        </a:p>
      </dgm:t>
    </dgm:pt>
    <dgm:pt modelId="{B36D71AA-7618-451A-96A7-F62B31B23BE9}">
      <dgm:prSet phldrT="[Texto]" custT="1"/>
      <dgm:spPr>
        <a:solidFill>
          <a:schemeClr val="accent6">
            <a:lumMod val="20000"/>
            <a:lumOff val="80000"/>
          </a:schemeClr>
        </a:solidFill>
      </dgm:spPr>
      <dgm:t>
        <a:bodyPr/>
        <a:lstStyle/>
        <a:p>
          <a:pPr algn="just"/>
          <a:r>
            <a:rPr lang="es-EC" sz="1800" b="0" dirty="0"/>
            <a:t>La Provincia de Pichincha cuenta con alrededor de 30 asociaciones que se dedican a la actividad turística, esto representa un medio para el crecimiento económico y local.</a:t>
          </a:r>
          <a:endParaRPr lang="es-EC" sz="1800" dirty="0"/>
        </a:p>
      </dgm:t>
    </dgm:pt>
    <dgm:pt modelId="{F2D98CE3-0F7C-40B4-B3C4-104C41442D1D}" type="parTrans" cxnId="{F033A82E-4AFB-454A-B098-64A532FBE6FE}">
      <dgm:prSet/>
      <dgm:spPr/>
      <dgm:t>
        <a:bodyPr/>
        <a:lstStyle/>
        <a:p>
          <a:endParaRPr lang="es-EC"/>
        </a:p>
      </dgm:t>
    </dgm:pt>
    <dgm:pt modelId="{BB309DCF-5BA7-40CE-B089-D4D78CCB9138}" type="sibTrans" cxnId="{F033A82E-4AFB-454A-B098-64A532FBE6FE}">
      <dgm:prSet/>
      <dgm:spPr/>
      <dgm:t>
        <a:bodyPr/>
        <a:lstStyle/>
        <a:p>
          <a:endParaRPr lang="es-EC"/>
        </a:p>
      </dgm:t>
    </dgm:pt>
    <dgm:pt modelId="{51FC9A93-968E-4BEA-BFF7-7D98ABB9FD0E}">
      <dgm:prSet phldrT="[Texto]" custT="1"/>
      <dgm:spPr>
        <a:solidFill>
          <a:schemeClr val="accent2">
            <a:lumMod val="20000"/>
            <a:lumOff val="80000"/>
          </a:schemeClr>
        </a:solidFill>
      </dgm:spPr>
      <dgm:t>
        <a:bodyPr/>
        <a:lstStyle/>
        <a:p>
          <a:pPr algn="just"/>
          <a:r>
            <a:rPr lang="es-EC" sz="1800" b="0" dirty="0"/>
            <a:t>La falta de promoción y difusión del proyecto “Descubre la Magia de Pichincha – paseos familiares” ha provocado el desconocimiento de este, generando una baja acogida de los turistas.</a:t>
          </a:r>
        </a:p>
      </dgm:t>
    </dgm:pt>
    <dgm:pt modelId="{252587FF-ECF9-4FA6-87E9-4A5F778B1AE6}" type="parTrans" cxnId="{B416A8E5-549D-42C0-BC30-3C9D499FD75F}">
      <dgm:prSet/>
      <dgm:spPr/>
      <dgm:t>
        <a:bodyPr/>
        <a:lstStyle/>
        <a:p>
          <a:endParaRPr lang="es-EC"/>
        </a:p>
      </dgm:t>
    </dgm:pt>
    <dgm:pt modelId="{571D5211-F87D-463E-8C66-0002A8821A3C}" type="sibTrans" cxnId="{B416A8E5-549D-42C0-BC30-3C9D499FD75F}">
      <dgm:prSet/>
      <dgm:spPr/>
      <dgm:t>
        <a:bodyPr/>
        <a:lstStyle/>
        <a:p>
          <a:endParaRPr lang="es-EC"/>
        </a:p>
      </dgm:t>
    </dgm:pt>
    <dgm:pt modelId="{B0008746-2137-4462-BEE7-0294BC45EE36}">
      <dgm:prSet phldrT="[Texto]" custT="1"/>
      <dgm:spPr>
        <a:solidFill>
          <a:schemeClr val="accent4">
            <a:lumMod val="20000"/>
            <a:lumOff val="80000"/>
          </a:schemeClr>
        </a:solidFill>
      </dgm:spPr>
      <dgm:t>
        <a:bodyPr/>
        <a:lstStyle/>
        <a:p>
          <a:pPr algn="just"/>
          <a:r>
            <a:rPr lang="es-EC" sz="1800" b="0" dirty="0"/>
            <a:t>A pesar de que los atractivos administrados por comunidades, asociaciones o centros de turismo comunitario no son muy conocidos, muchos de turistas prefieren este tipo de turismo.</a:t>
          </a:r>
        </a:p>
      </dgm:t>
    </dgm:pt>
    <dgm:pt modelId="{C5987441-7291-4BE3-BAAC-93523A1F1CEC}" type="parTrans" cxnId="{0434CC0D-62E6-4055-AA4E-CB21C339232C}">
      <dgm:prSet/>
      <dgm:spPr/>
      <dgm:t>
        <a:bodyPr/>
        <a:lstStyle/>
        <a:p>
          <a:endParaRPr lang="es-EC"/>
        </a:p>
      </dgm:t>
    </dgm:pt>
    <dgm:pt modelId="{713A0C6A-1CB2-4AEC-8E01-3FBC01CEAF0E}" type="sibTrans" cxnId="{0434CC0D-62E6-4055-AA4E-CB21C339232C}">
      <dgm:prSet/>
      <dgm:spPr/>
      <dgm:t>
        <a:bodyPr/>
        <a:lstStyle/>
        <a:p>
          <a:endParaRPr lang="es-EC"/>
        </a:p>
      </dgm:t>
    </dgm:pt>
    <dgm:pt modelId="{DF93D324-A338-4846-9B40-64A64E29E75D}" type="pres">
      <dgm:prSet presAssocID="{6623630E-1274-4AF9-A3C4-F654DBEDE341}" presName="Name0" presStyleCnt="0">
        <dgm:presLayoutVars>
          <dgm:chPref val="1"/>
          <dgm:dir/>
          <dgm:animOne val="branch"/>
          <dgm:animLvl val="lvl"/>
          <dgm:resizeHandles val="exact"/>
        </dgm:presLayoutVars>
      </dgm:prSet>
      <dgm:spPr/>
    </dgm:pt>
    <dgm:pt modelId="{2784550E-9F26-430A-9145-C10EF4A66076}" type="pres">
      <dgm:prSet presAssocID="{8E256EE9-8572-4713-A6B8-A54967751CD5}" presName="root1" presStyleCnt="0"/>
      <dgm:spPr/>
    </dgm:pt>
    <dgm:pt modelId="{C67642A1-61DA-4661-A361-9DFC0BB1A87F}" type="pres">
      <dgm:prSet presAssocID="{8E256EE9-8572-4713-A6B8-A54967751CD5}" presName="LevelOneTextNode" presStyleLbl="node0" presStyleIdx="0" presStyleCnt="1" custScaleY="109919">
        <dgm:presLayoutVars>
          <dgm:chPref val="3"/>
        </dgm:presLayoutVars>
      </dgm:prSet>
      <dgm:spPr/>
    </dgm:pt>
    <dgm:pt modelId="{1EFA887D-6F48-48F4-86B6-52D6D950C7AF}" type="pres">
      <dgm:prSet presAssocID="{8E256EE9-8572-4713-A6B8-A54967751CD5}" presName="level2hierChild" presStyleCnt="0"/>
      <dgm:spPr/>
    </dgm:pt>
    <dgm:pt modelId="{9DDE7350-670A-4F06-8B5D-8B1AC52E5B6D}" type="pres">
      <dgm:prSet presAssocID="{5E0075C3-EFEC-4E28-B4F8-418AC4587850}" presName="conn2-1" presStyleLbl="parChTrans1D2" presStyleIdx="0" presStyleCnt="5"/>
      <dgm:spPr/>
    </dgm:pt>
    <dgm:pt modelId="{2B72404F-0E66-4565-A4FC-53A9947666D8}" type="pres">
      <dgm:prSet presAssocID="{5E0075C3-EFEC-4E28-B4F8-418AC4587850}" presName="connTx" presStyleLbl="parChTrans1D2" presStyleIdx="0" presStyleCnt="5"/>
      <dgm:spPr/>
    </dgm:pt>
    <dgm:pt modelId="{F3B85C8A-AD9D-46ED-B9CF-8B551B4AD7A0}" type="pres">
      <dgm:prSet presAssocID="{71D6307F-8913-47E4-814E-4E78EC0D45AB}" presName="root2" presStyleCnt="0"/>
      <dgm:spPr/>
    </dgm:pt>
    <dgm:pt modelId="{286431EC-53D8-48C3-89D4-2A3EF201BA16}" type="pres">
      <dgm:prSet presAssocID="{71D6307F-8913-47E4-814E-4E78EC0D45AB}" presName="LevelTwoTextNode" presStyleLbl="node2" presStyleIdx="0" presStyleCnt="5" custScaleX="323184" custScaleY="128638">
        <dgm:presLayoutVars>
          <dgm:chPref val="3"/>
        </dgm:presLayoutVars>
      </dgm:prSet>
      <dgm:spPr/>
    </dgm:pt>
    <dgm:pt modelId="{E44A59D9-9BBA-4444-97D3-C08A1CCBB5EB}" type="pres">
      <dgm:prSet presAssocID="{71D6307F-8913-47E4-814E-4E78EC0D45AB}" presName="level3hierChild" presStyleCnt="0"/>
      <dgm:spPr/>
    </dgm:pt>
    <dgm:pt modelId="{2DD4334E-403A-4B3A-A668-B22CD25A43B6}" type="pres">
      <dgm:prSet presAssocID="{4D7477BD-A5C1-4D8D-8CA1-B168CB5EF384}" presName="conn2-1" presStyleLbl="parChTrans1D2" presStyleIdx="1" presStyleCnt="5"/>
      <dgm:spPr/>
    </dgm:pt>
    <dgm:pt modelId="{AFB83C3F-3B17-4784-85B2-02B968BB6E12}" type="pres">
      <dgm:prSet presAssocID="{4D7477BD-A5C1-4D8D-8CA1-B168CB5EF384}" presName="connTx" presStyleLbl="parChTrans1D2" presStyleIdx="1" presStyleCnt="5"/>
      <dgm:spPr/>
    </dgm:pt>
    <dgm:pt modelId="{8F8214EB-5DE5-49D7-A7F9-A3FB4F8A06B7}" type="pres">
      <dgm:prSet presAssocID="{2832506B-B805-4811-AF17-5DED65B65F87}" presName="root2" presStyleCnt="0"/>
      <dgm:spPr/>
    </dgm:pt>
    <dgm:pt modelId="{C375024A-C852-4EAF-84FA-ADFB1E5F04DB}" type="pres">
      <dgm:prSet presAssocID="{2832506B-B805-4811-AF17-5DED65B65F87}" presName="LevelTwoTextNode" presStyleLbl="node2" presStyleIdx="1" presStyleCnt="5" custScaleX="322672" custScaleY="115700">
        <dgm:presLayoutVars>
          <dgm:chPref val="3"/>
        </dgm:presLayoutVars>
      </dgm:prSet>
      <dgm:spPr/>
    </dgm:pt>
    <dgm:pt modelId="{19D29D24-D422-4353-99EB-9FB2102C4F17}" type="pres">
      <dgm:prSet presAssocID="{2832506B-B805-4811-AF17-5DED65B65F87}" presName="level3hierChild" presStyleCnt="0"/>
      <dgm:spPr/>
    </dgm:pt>
    <dgm:pt modelId="{24135221-E1E0-4011-9895-7E2D075B6DC9}" type="pres">
      <dgm:prSet presAssocID="{F2D98CE3-0F7C-40B4-B3C4-104C41442D1D}" presName="conn2-1" presStyleLbl="parChTrans1D2" presStyleIdx="2" presStyleCnt="5"/>
      <dgm:spPr/>
    </dgm:pt>
    <dgm:pt modelId="{AB7A589E-2A0E-4D4D-B431-F478C165416E}" type="pres">
      <dgm:prSet presAssocID="{F2D98CE3-0F7C-40B4-B3C4-104C41442D1D}" presName="connTx" presStyleLbl="parChTrans1D2" presStyleIdx="2" presStyleCnt="5"/>
      <dgm:spPr/>
    </dgm:pt>
    <dgm:pt modelId="{980E5172-74F1-41AE-A49C-2907FE38DB13}" type="pres">
      <dgm:prSet presAssocID="{B36D71AA-7618-451A-96A7-F62B31B23BE9}" presName="root2" presStyleCnt="0"/>
      <dgm:spPr/>
    </dgm:pt>
    <dgm:pt modelId="{F159535B-C358-476E-84CD-378A784D93FF}" type="pres">
      <dgm:prSet presAssocID="{B36D71AA-7618-451A-96A7-F62B31B23BE9}" presName="LevelTwoTextNode" presStyleLbl="node2" presStyleIdx="2" presStyleCnt="5" custScaleX="324076" custScaleY="145268">
        <dgm:presLayoutVars>
          <dgm:chPref val="3"/>
        </dgm:presLayoutVars>
      </dgm:prSet>
      <dgm:spPr/>
    </dgm:pt>
    <dgm:pt modelId="{BD46972B-5F3E-4D12-B782-7E0465E00B6F}" type="pres">
      <dgm:prSet presAssocID="{B36D71AA-7618-451A-96A7-F62B31B23BE9}" presName="level3hierChild" presStyleCnt="0"/>
      <dgm:spPr/>
    </dgm:pt>
    <dgm:pt modelId="{28D67A22-0148-40A5-89E2-B03842260D1F}" type="pres">
      <dgm:prSet presAssocID="{252587FF-ECF9-4FA6-87E9-4A5F778B1AE6}" presName="conn2-1" presStyleLbl="parChTrans1D2" presStyleIdx="3" presStyleCnt="5"/>
      <dgm:spPr/>
    </dgm:pt>
    <dgm:pt modelId="{0EA1D409-3093-4E47-B181-B125F8B142E5}" type="pres">
      <dgm:prSet presAssocID="{252587FF-ECF9-4FA6-87E9-4A5F778B1AE6}" presName="connTx" presStyleLbl="parChTrans1D2" presStyleIdx="3" presStyleCnt="5"/>
      <dgm:spPr/>
    </dgm:pt>
    <dgm:pt modelId="{DDB17158-4322-43E2-8579-C1FCB059FAAC}" type="pres">
      <dgm:prSet presAssocID="{51FC9A93-968E-4BEA-BFF7-7D98ABB9FD0E}" presName="root2" presStyleCnt="0"/>
      <dgm:spPr/>
    </dgm:pt>
    <dgm:pt modelId="{117ED234-D31D-4FF3-94E4-0750B6392734}" type="pres">
      <dgm:prSet presAssocID="{51FC9A93-968E-4BEA-BFF7-7D98ABB9FD0E}" presName="LevelTwoTextNode" presStyleLbl="node2" presStyleIdx="3" presStyleCnt="5" custScaleX="325224" custScaleY="126531">
        <dgm:presLayoutVars>
          <dgm:chPref val="3"/>
        </dgm:presLayoutVars>
      </dgm:prSet>
      <dgm:spPr/>
    </dgm:pt>
    <dgm:pt modelId="{DDF1A1BF-A226-4A53-8002-0D4748D0C771}" type="pres">
      <dgm:prSet presAssocID="{51FC9A93-968E-4BEA-BFF7-7D98ABB9FD0E}" presName="level3hierChild" presStyleCnt="0"/>
      <dgm:spPr/>
    </dgm:pt>
    <dgm:pt modelId="{E16A9D0A-47A0-486A-A853-052CC01DE475}" type="pres">
      <dgm:prSet presAssocID="{C5987441-7291-4BE3-BAAC-93523A1F1CEC}" presName="conn2-1" presStyleLbl="parChTrans1D2" presStyleIdx="4" presStyleCnt="5"/>
      <dgm:spPr/>
    </dgm:pt>
    <dgm:pt modelId="{5AB94470-C9A3-42F3-B805-8F11E5BD9EFA}" type="pres">
      <dgm:prSet presAssocID="{C5987441-7291-4BE3-BAAC-93523A1F1CEC}" presName="connTx" presStyleLbl="parChTrans1D2" presStyleIdx="4" presStyleCnt="5"/>
      <dgm:spPr/>
    </dgm:pt>
    <dgm:pt modelId="{22A71C9E-234E-43F8-A32B-E48A295450BE}" type="pres">
      <dgm:prSet presAssocID="{B0008746-2137-4462-BEE7-0294BC45EE36}" presName="root2" presStyleCnt="0"/>
      <dgm:spPr/>
    </dgm:pt>
    <dgm:pt modelId="{FB178F64-0F46-41F8-B27A-326FA11D6D07}" type="pres">
      <dgm:prSet presAssocID="{B0008746-2137-4462-BEE7-0294BC45EE36}" presName="LevelTwoTextNode" presStyleLbl="node2" presStyleIdx="4" presStyleCnt="5" custScaleX="325224" custScaleY="124303">
        <dgm:presLayoutVars>
          <dgm:chPref val="3"/>
        </dgm:presLayoutVars>
      </dgm:prSet>
      <dgm:spPr/>
    </dgm:pt>
    <dgm:pt modelId="{2922F4C0-D698-45DA-9426-F35D3903C24C}" type="pres">
      <dgm:prSet presAssocID="{B0008746-2137-4462-BEE7-0294BC45EE36}" presName="level3hierChild" presStyleCnt="0"/>
      <dgm:spPr/>
    </dgm:pt>
  </dgm:ptLst>
  <dgm:cxnLst>
    <dgm:cxn modelId="{0434CC0D-62E6-4055-AA4E-CB21C339232C}" srcId="{8E256EE9-8572-4713-A6B8-A54967751CD5}" destId="{B0008746-2137-4462-BEE7-0294BC45EE36}" srcOrd="4" destOrd="0" parTransId="{C5987441-7291-4BE3-BAAC-93523A1F1CEC}" sibTransId="{713A0C6A-1CB2-4AEC-8E01-3FBC01CEAF0E}"/>
    <dgm:cxn modelId="{ED3F331F-AD09-424F-BF61-AC23157B9ACD}" type="presOf" srcId="{B0008746-2137-4462-BEE7-0294BC45EE36}" destId="{FB178F64-0F46-41F8-B27A-326FA11D6D07}" srcOrd="0" destOrd="0" presId="urn:microsoft.com/office/officeart/2008/layout/HorizontalMultiLevelHierarchy"/>
    <dgm:cxn modelId="{9863FE29-3535-42E7-A7B0-740B31FC0C15}" type="presOf" srcId="{F2D98CE3-0F7C-40B4-B3C4-104C41442D1D}" destId="{AB7A589E-2A0E-4D4D-B431-F478C165416E}" srcOrd="1" destOrd="0" presId="urn:microsoft.com/office/officeart/2008/layout/HorizontalMultiLevelHierarchy"/>
    <dgm:cxn modelId="{3C46822A-19E6-4668-9680-1A76F11F240A}" type="presOf" srcId="{B36D71AA-7618-451A-96A7-F62B31B23BE9}" destId="{F159535B-C358-476E-84CD-378A784D93FF}" srcOrd="0" destOrd="0" presId="urn:microsoft.com/office/officeart/2008/layout/HorizontalMultiLevelHierarchy"/>
    <dgm:cxn modelId="{F033A82E-4AFB-454A-B098-64A532FBE6FE}" srcId="{8E256EE9-8572-4713-A6B8-A54967751CD5}" destId="{B36D71AA-7618-451A-96A7-F62B31B23BE9}" srcOrd="2" destOrd="0" parTransId="{F2D98CE3-0F7C-40B4-B3C4-104C41442D1D}" sibTransId="{BB309DCF-5BA7-40CE-B089-D4D78CCB9138}"/>
    <dgm:cxn modelId="{9E31B82F-B2E6-49C9-81F6-3C608D1BB29F}" type="presOf" srcId="{4D7477BD-A5C1-4D8D-8CA1-B168CB5EF384}" destId="{2DD4334E-403A-4B3A-A668-B22CD25A43B6}" srcOrd="0" destOrd="0" presId="urn:microsoft.com/office/officeart/2008/layout/HorizontalMultiLevelHierarchy"/>
    <dgm:cxn modelId="{2EFEE83A-CC0B-4EEF-8CB4-B97CD7F4EADA}" type="presOf" srcId="{252587FF-ECF9-4FA6-87E9-4A5F778B1AE6}" destId="{28D67A22-0148-40A5-89E2-B03842260D1F}" srcOrd="0" destOrd="0" presId="urn:microsoft.com/office/officeart/2008/layout/HorizontalMultiLevelHierarchy"/>
    <dgm:cxn modelId="{49F7363C-4956-4D75-A4F9-6B75069A52B1}" type="presOf" srcId="{5E0075C3-EFEC-4E28-B4F8-418AC4587850}" destId="{2B72404F-0E66-4565-A4FC-53A9947666D8}" srcOrd="1" destOrd="0" presId="urn:microsoft.com/office/officeart/2008/layout/HorizontalMultiLevelHierarchy"/>
    <dgm:cxn modelId="{BAA0463F-DE49-4EA1-9F80-10CF9C3F4E7D}" type="presOf" srcId="{252587FF-ECF9-4FA6-87E9-4A5F778B1AE6}" destId="{0EA1D409-3093-4E47-B181-B125F8B142E5}" srcOrd="1" destOrd="0" presId="urn:microsoft.com/office/officeart/2008/layout/HorizontalMultiLevelHierarchy"/>
    <dgm:cxn modelId="{DFFEA95C-041A-4E63-B4B5-D7876A17BB00}" type="presOf" srcId="{6623630E-1274-4AF9-A3C4-F654DBEDE341}" destId="{DF93D324-A338-4846-9B40-64A64E29E75D}" srcOrd="0" destOrd="0" presId="urn:microsoft.com/office/officeart/2008/layout/HorizontalMultiLevelHierarchy"/>
    <dgm:cxn modelId="{A4450951-1E70-41AE-84E9-30E01B4ABD1B}" srcId="{8E256EE9-8572-4713-A6B8-A54967751CD5}" destId="{71D6307F-8913-47E4-814E-4E78EC0D45AB}" srcOrd="0" destOrd="0" parTransId="{5E0075C3-EFEC-4E28-B4F8-418AC4587850}" sibTransId="{0003BE69-BD43-49B7-B8B2-A91F2C5509BA}"/>
    <dgm:cxn modelId="{FBE0F955-7ABA-474D-A088-D5F103671843}" type="presOf" srcId="{71D6307F-8913-47E4-814E-4E78EC0D45AB}" destId="{286431EC-53D8-48C3-89D4-2A3EF201BA16}" srcOrd="0" destOrd="0" presId="urn:microsoft.com/office/officeart/2008/layout/HorizontalMultiLevelHierarchy"/>
    <dgm:cxn modelId="{540B1059-C231-40FE-B790-91A66A7CBCAB}" type="presOf" srcId="{8E256EE9-8572-4713-A6B8-A54967751CD5}" destId="{C67642A1-61DA-4661-A361-9DFC0BB1A87F}" srcOrd="0" destOrd="0" presId="urn:microsoft.com/office/officeart/2008/layout/HorizontalMultiLevelHierarchy"/>
    <dgm:cxn modelId="{08167880-B58A-4C8B-9566-7EA2BF87EB29}" type="presOf" srcId="{F2D98CE3-0F7C-40B4-B3C4-104C41442D1D}" destId="{24135221-E1E0-4011-9895-7E2D075B6DC9}" srcOrd="0" destOrd="0" presId="urn:microsoft.com/office/officeart/2008/layout/HorizontalMultiLevelHierarchy"/>
    <dgm:cxn modelId="{C83B6F8C-C3FE-43DC-A483-EA6F5D413009}" type="presOf" srcId="{5E0075C3-EFEC-4E28-B4F8-418AC4587850}" destId="{9DDE7350-670A-4F06-8B5D-8B1AC52E5B6D}" srcOrd="0" destOrd="0" presId="urn:microsoft.com/office/officeart/2008/layout/HorizontalMultiLevelHierarchy"/>
    <dgm:cxn modelId="{EF62649C-7D70-46C2-A8C5-EB7FB9120E67}" type="presOf" srcId="{51FC9A93-968E-4BEA-BFF7-7D98ABB9FD0E}" destId="{117ED234-D31D-4FF3-94E4-0750B6392734}" srcOrd="0" destOrd="0" presId="urn:microsoft.com/office/officeart/2008/layout/HorizontalMultiLevelHierarchy"/>
    <dgm:cxn modelId="{AD49B0A4-6277-4468-8A07-97B4385C96DD}" type="presOf" srcId="{4D7477BD-A5C1-4D8D-8CA1-B168CB5EF384}" destId="{AFB83C3F-3B17-4784-85B2-02B968BB6E12}" srcOrd="1" destOrd="0" presId="urn:microsoft.com/office/officeart/2008/layout/HorizontalMultiLevelHierarchy"/>
    <dgm:cxn modelId="{F06B50B5-466B-4F47-8EAB-2B38D5762B3C}" type="presOf" srcId="{C5987441-7291-4BE3-BAAC-93523A1F1CEC}" destId="{E16A9D0A-47A0-486A-A853-052CC01DE475}" srcOrd="0" destOrd="0" presId="urn:microsoft.com/office/officeart/2008/layout/HorizontalMultiLevelHierarchy"/>
    <dgm:cxn modelId="{BDA667BB-64FB-4EDA-A7CB-1AD01B075D61}" type="presOf" srcId="{C5987441-7291-4BE3-BAAC-93523A1F1CEC}" destId="{5AB94470-C9A3-42F3-B805-8F11E5BD9EFA}" srcOrd="1" destOrd="0" presId="urn:microsoft.com/office/officeart/2008/layout/HorizontalMultiLevelHierarchy"/>
    <dgm:cxn modelId="{B718D5E2-47E7-4B75-B7CB-4F0AA3D64790}" type="presOf" srcId="{2832506B-B805-4811-AF17-5DED65B65F87}" destId="{C375024A-C852-4EAF-84FA-ADFB1E5F04DB}" srcOrd="0" destOrd="0" presId="urn:microsoft.com/office/officeart/2008/layout/HorizontalMultiLevelHierarchy"/>
    <dgm:cxn modelId="{B416A8E5-549D-42C0-BC30-3C9D499FD75F}" srcId="{8E256EE9-8572-4713-A6B8-A54967751CD5}" destId="{51FC9A93-968E-4BEA-BFF7-7D98ABB9FD0E}" srcOrd="3" destOrd="0" parTransId="{252587FF-ECF9-4FA6-87E9-4A5F778B1AE6}" sibTransId="{571D5211-F87D-463E-8C66-0002A8821A3C}"/>
    <dgm:cxn modelId="{535F7EED-5FAF-4B06-A21E-79B8C6D1F407}" srcId="{6623630E-1274-4AF9-A3C4-F654DBEDE341}" destId="{8E256EE9-8572-4713-A6B8-A54967751CD5}" srcOrd="0" destOrd="0" parTransId="{CBF13C1A-59C4-401A-9B7B-966727753667}" sibTransId="{6CB85BD9-C6DD-4A30-B9D8-020795753628}"/>
    <dgm:cxn modelId="{3CFA56F9-ED4B-43EE-AD7C-4EB5F94EEB6D}" srcId="{8E256EE9-8572-4713-A6B8-A54967751CD5}" destId="{2832506B-B805-4811-AF17-5DED65B65F87}" srcOrd="1" destOrd="0" parTransId="{4D7477BD-A5C1-4D8D-8CA1-B168CB5EF384}" sibTransId="{98FF7681-1507-444A-9E18-A815A7FE98F8}"/>
    <dgm:cxn modelId="{4B9D2CAC-5FA9-48B8-8B89-F969F07C3FD6}" type="presParOf" srcId="{DF93D324-A338-4846-9B40-64A64E29E75D}" destId="{2784550E-9F26-430A-9145-C10EF4A66076}" srcOrd="0" destOrd="0" presId="urn:microsoft.com/office/officeart/2008/layout/HorizontalMultiLevelHierarchy"/>
    <dgm:cxn modelId="{E709C202-485A-4F6F-A9E7-B45C467A345C}" type="presParOf" srcId="{2784550E-9F26-430A-9145-C10EF4A66076}" destId="{C67642A1-61DA-4661-A361-9DFC0BB1A87F}" srcOrd="0" destOrd="0" presId="urn:microsoft.com/office/officeart/2008/layout/HorizontalMultiLevelHierarchy"/>
    <dgm:cxn modelId="{0C2A0297-C60E-4636-9C6F-BA3311B014BD}" type="presParOf" srcId="{2784550E-9F26-430A-9145-C10EF4A66076}" destId="{1EFA887D-6F48-48F4-86B6-52D6D950C7AF}" srcOrd="1" destOrd="0" presId="urn:microsoft.com/office/officeart/2008/layout/HorizontalMultiLevelHierarchy"/>
    <dgm:cxn modelId="{7827ECF3-D1A9-4947-BA7E-CBEE603875FF}" type="presParOf" srcId="{1EFA887D-6F48-48F4-86B6-52D6D950C7AF}" destId="{9DDE7350-670A-4F06-8B5D-8B1AC52E5B6D}" srcOrd="0" destOrd="0" presId="urn:microsoft.com/office/officeart/2008/layout/HorizontalMultiLevelHierarchy"/>
    <dgm:cxn modelId="{1C6D4A3C-EBB9-461B-B9FC-5CFCD9DAF32A}" type="presParOf" srcId="{9DDE7350-670A-4F06-8B5D-8B1AC52E5B6D}" destId="{2B72404F-0E66-4565-A4FC-53A9947666D8}" srcOrd="0" destOrd="0" presId="urn:microsoft.com/office/officeart/2008/layout/HorizontalMultiLevelHierarchy"/>
    <dgm:cxn modelId="{EA1B488D-4FE6-4BC7-8AFD-7E8A14DD950A}" type="presParOf" srcId="{1EFA887D-6F48-48F4-86B6-52D6D950C7AF}" destId="{F3B85C8A-AD9D-46ED-B9CF-8B551B4AD7A0}" srcOrd="1" destOrd="0" presId="urn:microsoft.com/office/officeart/2008/layout/HorizontalMultiLevelHierarchy"/>
    <dgm:cxn modelId="{160139B9-C00C-41C1-B7D1-24093A1BC9B1}" type="presParOf" srcId="{F3B85C8A-AD9D-46ED-B9CF-8B551B4AD7A0}" destId="{286431EC-53D8-48C3-89D4-2A3EF201BA16}" srcOrd="0" destOrd="0" presId="urn:microsoft.com/office/officeart/2008/layout/HorizontalMultiLevelHierarchy"/>
    <dgm:cxn modelId="{860D3056-8A4D-444F-A918-F72E6030A478}" type="presParOf" srcId="{F3B85C8A-AD9D-46ED-B9CF-8B551B4AD7A0}" destId="{E44A59D9-9BBA-4444-97D3-C08A1CCBB5EB}" srcOrd="1" destOrd="0" presId="urn:microsoft.com/office/officeart/2008/layout/HorizontalMultiLevelHierarchy"/>
    <dgm:cxn modelId="{B0D42B89-C29C-4656-8C42-08A5253F27C3}" type="presParOf" srcId="{1EFA887D-6F48-48F4-86B6-52D6D950C7AF}" destId="{2DD4334E-403A-4B3A-A668-B22CD25A43B6}" srcOrd="2" destOrd="0" presId="urn:microsoft.com/office/officeart/2008/layout/HorizontalMultiLevelHierarchy"/>
    <dgm:cxn modelId="{E2429D55-548F-4106-8B67-45920BE687D9}" type="presParOf" srcId="{2DD4334E-403A-4B3A-A668-B22CD25A43B6}" destId="{AFB83C3F-3B17-4784-85B2-02B968BB6E12}" srcOrd="0" destOrd="0" presId="urn:microsoft.com/office/officeart/2008/layout/HorizontalMultiLevelHierarchy"/>
    <dgm:cxn modelId="{B57DCB00-4E7C-470F-9F5C-0A79539D60B9}" type="presParOf" srcId="{1EFA887D-6F48-48F4-86B6-52D6D950C7AF}" destId="{8F8214EB-5DE5-49D7-A7F9-A3FB4F8A06B7}" srcOrd="3" destOrd="0" presId="urn:microsoft.com/office/officeart/2008/layout/HorizontalMultiLevelHierarchy"/>
    <dgm:cxn modelId="{5A9A2C4D-F326-4692-B2EC-C4D820475B77}" type="presParOf" srcId="{8F8214EB-5DE5-49D7-A7F9-A3FB4F8A06B7}" destId="{C375024A-C852-4EAF-84FA-ADFB1E5F04DB}" srcOrd="0" destOrd="0" presId="urn:microsoft.com/office/officeart/2008/layout/HorizontalMultiLevelHierarchy"/>
    <dgm:cxn modelId="{A157BA1E-2BD0-427E-8556-2FECF32E2D5B}" type="presParOf" srcId="{8F8214EB-5DE5-49D7-A7F9-A3FB4F8A06B7}" destId="{19D29D24-D422-4353-99EB-9FB2102C4F17}" srcOrd="1" destOrd="0" presId="urn:microsoft.com/office/officeart/2008/layout/HorizontalMultiLevelHierarchy"/>
    <dgm:cxn modelId="{7329E894-5B94-4592-AECF-CAA2272E42AD}" type="presParOf" srcId="{1EFA887D-6F48-48F4-86B6-52D6D950C7AF}" destId="{24135221-E1E0-4011-9895-7E2D075B6DC9}" srcOrd="4" destOrd="0" presId="urn:microsoft.com/office/officeart/2008/layout/HorizontalMultiLevelHierarchy"/>
    <dgm:cxn modelId="{75C8DC55-8E59-4127-8A0C-4521B5C4F4FE}" type="presParOf" srcId="{24135221-E1E0-4011-9895-7E2D075B6DC9}" destId="{AB7A589E-2A0E-4D4D-B431-F478C165416E}" srcOrd="0" destOrd="0" presId="urn:microsoft.com/office/officeart/2008/layout/HorizontalMultiLevelHierarchy"/>
    <dgm:cxn modelId="{3C8DAF51-12B4-427A-A0CF-ACA361992FDA}" type="presParOf" srcId="{1EFA887D-6F48-48F4-86B6-52D6D950C7AF}" destId="{980E5172-74F1-41AE-A49C-2907FE38DB13}" srcOrd="5" destOrd="0" presId="urn:microsoft.com/office/officeart/2008/layout/HorizontalMultiLevelHierarchy"/>
    <dgm:cxn modelId="{F9D7D0AB-2F0B-4330-B980-F98CD8CB9CD9}" type="presParOf" srcId="{980E5172-74F1-41AE-A49C-2907FE38DB13}" destId="{F159535B-C358-476E-84CD-378A784D93FF}" srcOrd="0" destOrd="0" presId="urn:microsoft.com/office/officeart/2008/layout/HorizontalMultiLevelHierarchy"/>
    <dgm:cxn modelId="{0853CB75-84E0-477B-8746-BB8D0BE3F38C}" type="presParOf" srcId="{980E5172-74F1-41AE-A49C-2907FE38DB13}" destId="{BD46972B-5F3E-4D12-B782-7E0465E00B6F}" srcOrd="1" destOrd="0" presId="urn:microsoft.com/office/officeart/2008/layout/HorizontalMultiLevelHierarchy"/>
    <dgm:cxn modelId="{20E14BD4-E26E-431D-B2D4-33EFEDA3EE84}" type="presParOf" srcId="{1EFA887D-6F48-48F4-86B6-52D6D950C7AF}" destId="{28D67A22-0148-40A5-89E2-B03842260D1F}" srcOrd="6" destOrd="0" presId="urn:microsoft.com/office/officeart/2008/layout/HorizontalMultiLevelHierarchy"/>
    <dgm:cxn modelId="{4FA3B899-28EA-4BAF-AF40-22A4F722AC8B}" type="presParOf" srcId="{28D67A22-0148-40A5-89E2-B03842260D1F}" destId="{0EA1D409-3093-4E47-B181-B125F8B142E5}" srcOrd="0" destOrd="0" presId="urn:microsoft.com/office/officeart/2008/layout/HorizontalMultiLevelHierarchy"/>
    <dgm:cxn modelId="{67A4CA0F-9A2E-4A2A-AD41-C1D9328E961C}" type="presParOf" srcId="{1EFA887D-6F48-48F4-86B6-52D6D950C7AF}" destId="{DDB17158-4322-43E2-8579-C1FCB059FAAC}" srcOrd="7" destOrd="0" presId="urn:microsoft.com/office/officeart/2008/layout/HorizontalMultiLevelHierarchy"/>
    <dgm:cxn modelId="{A518F0AA-9767-4B07-85BD-63E066F810E8}" type="presParOf" srcId="{DDB17158-4322-43E2-8579-C1FCB059FAAC}" destId="{117ED234-D31D-4FF3-94E4-0750B6392734}" srcOrd="0" destOrd="0" presId="urn:microsoft.com/office/officeart/2008/layout/HorizontalMultiLevelHierarchy"/>
    <dgm:cxn modelId="{F805163A-5F4C-4BFA-838A-E661780BD427}" type="presParOf" srcId="{DDB17158-4322-43E2-8579-C1FCB059FAAC}" destId="{DDF1A1BF-A226-4A53-8002-0D4748D0C771}" srcOrd="1" destOrd="0" presId="urn:microsoft.com/office/officeart/2008/layout/HorizontalMultiLevelHierarchy"/>
    <dgm:cxn modelId="{14D0CEE5-2DB1-4440-975C-BC08E5FDEF99}" type="presParOf" srcId="{1EFA887D-6F48-48F4-86B6-52D6D950C7AF}" destId="{E16A9D0A-47A0-486A-A853-052CC01DE475}" srcOrd="8" destOrd="0" presId="urn:microsoft.com/office/officeart/2008/layout/HorizontalMultiLevelHierarchy"/>
    <dgm:cxn modelId="{719E927B-DCE0-421E-83BB-49B81DC693A3}" type="presParOf" srcId="{E16A9D0A-47A0-486A-A853-052CC01DE475}" destId="{5AB94470-C9A3-42F3-B805-8F11E5BD9EFA}" srcOrd="0" destOrd="0" presId="urn:microsoft.com/office/officeart/2008/layout/HorizontalMultiLevelHierarchy"/>
    <dgm:cxn modelId="{8F56A6D0-4A29-436C-8E97-2E55703639CB}" type="presParOf" srcId="{1EFA887D-6F48-48F4-86B6-52D6D950C7AF}" destId="{22A71C9E-234E-43F8-A32B-E48A295450BE}" srcOrd="9" destOrd="0" presId="urn:microsoft.com/office/officeart/2008/layout/HorizontalMultiLevelHierarchy"/>
    <dgm:cxn modelId="{7111E423-BBB1-45F3-AF54-43276A8F896B}" type="presParOf" srcId="{22A71C9E-234E-43F8-A32B-E48A295450BE}" destId="{FB178F64-0F46-41F8-B27A-326FA11D6D07}" srcOrd="0" destOrd="0" presId="urn:microsoft.com/office/officeart/2008/layout/HorizontalMultiLevelHierarchy"/>
    <dgm:cxn modelId="{F9CF5B9D-6EC9-458A-BED4-C90D336BAE3A}" type="presParOf" srcId="{22A71C9E-234E-43F8-A32B-E48A295450BE}" destId="{2922F4C0-D698-45DA-9426-F35D3903C24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970E609-41F2-44CD-870A-9082DBCF3424}" type="doc">
      <dgm:prSet loTypeId="urn:microsoft.com/office/officeart/2005/8/layout/hProcess9" loCatId="process" qsTypeId="urn:microsoft.com/office/officeart/2005/8/quickstyle/simple3" qsCatId="simple" csTypeId="urn:microsoft.com/office/officeart/2005/8/colors/colorful1" csCatId="colorful" phldr="1"/>
      <dgm:spPr/>
    </dgm:pt>
    <dgm:pt modelId="{14479F05-3992-41CD-900F-3AF362A65246}">
      <dgm:prSet phldrT="[Texto]" custT="1"/>
      <dgm:spPr/>
      <dgm:t>
        <a:bodyPr/>
        <a:lstStyle/>
        <a:p>
          <a:r>
            <a:rPr lang="es-EC" sz="1800" dirty="0"/>
            <a:t>Trabajar en mejorar los servicios y promoción turística</a:t>
          </a:r>
        </a:p>
      </dgm:t>
    </dgm:pt>
    <dgm:pt modelId="{FBA6670A-E63F-46CC-837C-C6479D3DCFCD}" type="parTrans" cxnId="{F91E03EE-9A64-4568-82B2-887847F64F9B}">
      <dgm:prSet/>
      <dgm:spPr/>
      <dgm:t>
        <a:bodyPr/>
        <a:lstStyle/>
        <a:p>
          <a:endParaRPr lang="es-EC"/>
        </a:p>
      </dgm:t>
    </dgm:pt>
    <dgm:pt modelId="{F3F29997-6729-493F-8337-18A9592632D8}" type="sibTrans" cxnId="{F91E03EE-9A64-4568-82B2-887847F64F9B}">
      <dgm:prSet/>
      <dgm:spPr/>
      <dgm:t>
        <a:bodyPr/>
        <a:lstStyle/>
        <a:p>
          <a:endParaRPr lang="es-EC"/>
        </a:p>
      </dgm:t>
    </dgm:pt>
    <dgm:pt modelId="{7F2FBFDC-1CBA-4652-B1E4-BB7179F120E5}">
      <dgm:prSet phldrT="[Texto]" custT="1"/>
      <dgm:spPr/>
      <dgm:t>
        <a:bodyPr/>
        <a:lstStyle/>
        <a:p>
          <a:r>
            <a:rPr lang="es-EC" sz="1800" dirty="0"/>
            <a:t>Mediante el uso de la marca “descubre la Magia de Pichincha” generar identidad en todos quienes son parte del turismo comunitario, mediante la difusión de la marca</a:t>
          </a:r>
        </a:p>
      </dgm:t>
    </dgm:pt>
    <dgm:pt modelId="{B1744424-C009-44E6-865A-B22170A30DD5}" type="parTrans" cxnId="{44654EEB-B1C7-422F-89BC-68E57AAEB57F}">
      <dgm:prSet/>
      <dgm:spPr/>
      <dgm:t>
        <a:bodyPr/>
        <a:lstStyle/>
        <a:p>
          <a:endParaRPr lang="es-EC"/>
        </a:p>
      </dgm:t>
    </dgm:pt>
    <dgm:pt modelId="{81F4DBD6-3F20-48F6-A280-B4574189F64C}" type="sibTrans" cxnId="{44654EEB-B1C7-422F-89BC-68E57AAEB57F}">
      <dgm:prSet/>
      <dgm:spPr/>
      <dgm:t>
        <a:bodyPr/>
        <a:lstStyle/>
        <a:p>
          <a:endParaRPr lang="es-EC"/>
        </a:p>
      </dgm:t>
    </dgm:pt>
    <dgm:pt modelId="{61DBB1AC-F058-45B1-8F9E-B349AD1FE0BC}">
      <dgm:prSet phldrT="[Texto]" custT="1"/>
      <dgm:spPr/>
      <dgm:t>
        <a:bodyPr/>
        <a:lstStyle/>
        <a:p>
          <a:r>
            <a:rPr lang="es-EC" sz="1800" dirty="0"/>
            <a:t>Realizar la distribución de la Guía de Turismo Comunitario en ferias y eventos masivos, centros comerciales, oficinas de entidades gubernamentales</a:t>
          </a:r>
        </a:p>
      </dgm:t>
    </dgm:pt>
    <dgm:pt modelId="{AEAB9BA2-A2F0-4E0B-8E23-C768E7C9EAF1}" type="parTrans" cxnId="{C18CB34B-FE75-4811-B1C9-65DC94CE2C35}">
      <dgm:prSet/>
      <dgm:spPr/>
      <dgm:t>
        <a:bodyPr/>
        <a:lstStyle/>
        <a:p>
          <a:endParaRPr lang="es-EC"/>
        </a:p>
      </dgm:t>
    </dgm:pt>
    <dgm:pt modelId="{CFC5FA8B-E0C3-4A41-8A5D-D1B323974233}" type="sibTrans" cxnId="{C18CB34B-FE75-4811-B1C9-65DC94CE2C35}">
      <dgm:prSet/>
      <dgm:spPr/>
      <dgm:t>
        <a:bodyPr/>
        <a:lstStyle/>
        <a:p>
          <a:endParaRPr lang="es-EC"/>
        </a:p>
      </dgm:t>
    </dgm:pt>
    <dgm:pt modelId="{8627DF36-BFC3-4EA6-B5D8-C9CAE1A67EF5}">
      <dgm:prSet phldrT="[Texto]" custT="1"/>
      <dgm:spPr/>
      <dgm:t>
        <a:bodyPr/>
        <a:lstStyle/>
        <a:p>
          <a:r>
            <a:rPr lang="es-EC" sz="1800" dirty="0"/>
            <a:t>Promocionar los atractivos turísticos de la provincia de Pichincha con herramientas digitales.</a:t>
          </a:r>
        </a:p>
      </dgm:t>
    </dgm:pt>
    <dgm:pt modelId="{5317697F-43A2-4EF8-A73A-A72C0C765A41}" type="parTrans" cxnId="{9B92FF90-E1EB-4343-AE52-1FCB379D76BA}">
      <dgm:prSet/>
      <dgm:spPr/>
      <dgm:t>
        <a:bodyPr/>
        <a:lstStyle/>
        <a:p>
          <a:endParaRPr lang="es-EC"/>
        </a:p>
      </dgm:t>
    </dgm:pt>
    <dgm:pt modelId="{B225359D-136C-4AC0-90BC-C715B4A19513}" type="sibTrans" cxnId="{9B92FF90-E1EB-4343-AE52-1FCB379D76BA}">
      <dgm:prSet/>
      <dgm:spPr/>
      <dgm:t>
        <a:bodyPr/>
        <a:lstStyle/>
        <a:p>
          <a:endParaRPr lang="es-EC"/>
        </a:p>
      </dgm:t>
    </dgm:pt>
    <dgm:pt modelId="{0D85A013-79AB-4304-A02C-A01DCF3BB6FD}">
      <dgm:prSet phldrT="[Texto]" custT="1"/>
      <dgm:spPr/>
      <dgm:t>
        <a:bodyPr/>
        <a:lstStyle/>
        <a:p>
          <a:r>
            <a:rPr lang="es-EC" sz="1800" dirty="0"/>
            <a:t>Llevar una hoja de control que permita conocer el flujo de turistas en las comunidades y actualizar la información de las personas que están al frente de las asociaciones de turismo comunitario .</a:t>
          </a:r>
        </a:p>
      </dgm:t>
    </dgm:pt>
    <dgm:pt modelId="{9B4156DA-2DE6-4B04-AC3A-7EDBCD2E3292}" type="parTrans" cxnId="{DA8A1FD5-A750-40B3-8ADC-C42011D8287B}">
      <dgm:prSet/>
      <dgm:spPr/>
      <dgm:t>
        <a:bodyPr/>
        <a:lstStyle/>
        <a:p>
          <a:endParaRPr lang="es-EC"/>
        </a:p>
      </dgm:t>
    </dgm:pt>
    <dgm:pt modelId="{D4A09E53-6171-4A31-BA4D-D4FE84E703EC}" type="sibTrans" cxnId="{DA8A1FD5-A750-40B3-8ADC-C42011D8287B}">
      <dgm:prSet/>
      <dgm:spPr/>
      <dgm:t>
        <a:bodyPr/>
        <a:lstStyle/>
        <a:p>
          <a:endParaRPr lang="es-EC"/>
        </a:p>
      </dgm:t>
    </dgm:pt>
    <dgm:pt modelId="{15F9C6DE-C1CF-4EC4-A33A-8CAAB1E78C26}" type="pres">
      <dgm:prSet presAssocID="{9970E609-41F2-44CD-870A-9082DBCF3424}" presName="CompostProcess" presStyleCnt="0">
        <dgm:presLayoutVars>
          <dgm:dir/>
          <dgm:resizeHandles val="exact"/>
        </dgm:presLayoutVars>
      </dgm:prSet>
      <dgm:spPr/>
    </dgm:pt>
    <dgm:pt modelId="{6C278D14-B3D6-477D-B12E-DCB04018BCD4}" type="pres">
      <dgm:prSet presAssocID="{9970E609-41F2-44CD-870A-9082DBCF3424}" presName="arrow" presStyleLbl="bgShp" presStyleIdx="0" presStyleCnt="1" custLinFactNeighborX="-102"/>
      <dgm:spPr>
        <a:solidFill>
          <a:schemeClr val="accent5">
            <a:lumMod val="20000"/>
            <a:lumOff val="80000"/>
          </a:schemeClr>
        </a:solidFill>
      </dgm:spPr>
    </dgm:pt>
    <dgm:pt modelId="{3C632651-FA8F-4481-BE73-5A539A48B1F2}" type="pres">
      <dgm:prSet presAssocID="{9970E609-41F2-44CD-870A-9082DBCF3424}" presName="linearProcess" presStyleCnt="0"/>
      <dgm:spPr/>
    </dgm:pt>
    <dgm:pt modelId="{F3A18BCD-3A34-4DC2-AEED-E67EDF8D93D2}" type="pres">
      <dgm:prSet presAssocID="{14479F05-3992-41CD-900F-3AF362A65246}" presName="textNode" presStyleLbl="node1" presStyleIdx="0" presStyleCnt="5" custScaleX="149227" custScaleY="121077">
        <dgm:presLayoutVars>
          <dgm:bulletEnabled val="1"/>
        </dgm:presLayoutVars>
      </dgm:prSet>
      <dgm:spPr/>
    </dgm:pt>
    <dgm:pt modelId="{F7F059B1-AAD6-409A-8C59-B825419A128B}" type="pres">
      <dgm:prSet presAssocID="{F3F29997-6729-493F-8337-18A9592632D8}" presName="sibTrans" presStyleCnt="0"/>
      <dgm:spPr/>
    </dgm:pt>
    <dgm:pt modelId="{AD468E2D-9279-43F2-9AEB-2B6EFFCA8274}" type="pres">
      <dgm:prSet presAssocID="{7F2FBFDC-1CBA-4652-B1E4-BB7179F120E5}" presName="textNode" presStyleLbl="node1" presStyleIdx="1" presStyleCnt="5" custScaleX="147441" custScaleY="138947" custLinFactNeighborX="-22672">
        <dgm:presLayoutVars>
          <dgm:bulletEnabled val="1"/>
        </dgm:presLayoutVars>
      </dgm:prSet>
      <dgm:spPr/>
    </dgm:pt>
    <dgm:pt modelId="{33F597FA-9638-4DBA-8472-247997BFA905}" type="pres">
      <dgm:prSet presAssocID="{81F4DBD6-3F20-48F6-A280-B4574189F64C}" presName="sibTrans" presStyleCnt="0"/>
      <dgm:spPr/>
    </dgm:pt>
    <dgm:pt modelId="{4207AB94-21AB-49D6-A789-B33F67028A3D}" type="pres">
      <dgm:prSet presAssocID="{61DBB1AC-F058-45B1-8F9E-B349AD1FE0BC}" presName="textNode" presStyleLbl="node1" presStyleIdx="2" presStyleCnt="5" custScaleX="133892" custScaleY="117247" custLinFactNeighborX="-32498">
        <dgm:presLayoutVars>
          <dgm:bulletEnabled val="1"/>
        </dgm:presLayoutVars>
      </dgm:prSet>
      <dgm:spPr/>
    </dgm:pt>
    <dgm:pt modelId="{7B172A0A-39E9-4D67-A682-999F12F9AFAA}" type="pres">
      <dgm:prSet presAssocID="{CFC5FA8B-E0C3-4A41-8A5D-D1B323974233}" presName="sibTrans" presStyleCnt="0"/>
      <dgm:spPr/>
    </dgm:pt>
    <dgm:pt modelId="{386F51E6-E49C-45E4-ACC2-ED95A66EECA7}" type="pres">
      <dgm:prSet presAssocID="{8627DF36-BFC3-4EA6-B5D8-C9CAE1A67EF5}" presName="textNode" presStyleLbl="node1" presStyleIdx="3" presStyleCnt="5" custScaleX="151083" custScaleY="146606" custLinFactNeighborX="-44534">
        <dgm:presLayoutVars>
          <dgm:bulletEnabled val="1"/>
        </dgm:presLayoutVars>
      </dgm:prSet>
      <dgm:spPr/>
    </dgm:pt>
    <dgm:pt modelId="{1DB21FE4-87C5-4553-9345-0CE19C1509EE}" type="pres">
      <dgm:prSet presAssocID="{B225359D-136C-4AC0-90BC-C715B4A19513}" presName="sibTrans" presStyleCnt="0"/>
      <dgm:spPr/>
    </dgm:pt>
    <dgm:pt modelId="{5B96E9D1-8408-4CFC-87E9-F87A87B94888}" type="pres">
      <dgm:prSet presAssocID="{0D85A013-79AB-4304-A02C-A01DCF3BB6FD}" presName="textNode" presStyleLbl="node1" presStyleIdx="4" presStyleCnt="5" custScaleX="150696" custScaleY="132565" custLinFactNeighborX="-30865">
        <dgm:presLayoutVars>
          <dgm:bulletEnabled val="1"/>
        </dgm:presLayoutVars>
      </dgm:prSet>
      <dgm:spPr/>
    </dgm:pt>
  </dgm:ptLst>
  <dgm:cxnLst>
    <dgm:cxn modelId="{99EFE938-2E8F-4F96-B5D5-20F1D166291D}" type="presOf" srcId="{61DBB1AC-F058-45B1-8F9E-B349AD1FE0BC}" destId="{4207AB94-21AB-49D6-A789-B33F67028A3D}" srcOrd="0" destOrd="0" presId="urn:microsoft.com/office/officeart/2005/8/layout/hProcess9"/>
    <dgm:cxn modelId="{C18CB34B-FE75-4811-B1C9-65DC94CE2C35}" srcId="{9970E609-41F2-44CD-870A-9082DBCF3424}" destId="{61DBB1AC-F058-45B1-8F9E-B349AD1FE0BC}" srcOrd="2" destOrd="0" parTransId="{AEAB9BA2-A2F0-4E0B-8E23-C768E7C9EAF1}" sibTransId="{CFC5FA8B-E0C3-4A41-8A5D-D1B323974233}"/>
    <dgm:cxn modelId="{4B992D74-AA0F-4712-BB78-9BEE9A5D7FEF}" type="presOf" srcId="{7F2FBFDC-1CBA-4652-B1E4-BB7179F120E5}" destId="{AD468E2D-9279-43F2-9AEB-2B6EFFCA8274}" srcOrd="0" destOrd="0" presId="urn:microsoft.com/office/officeart/2005/8/layout/hProcess9"/>
    <dgm:cxn modelId="{9B92FF90-E1EB-4343-AE52-1FCB379D76BA}" srcId="{9970E609-41F2-44CD-870A-9082DBCF3424}" destId="{8627DF36-BFC3-4EA6-B5D8-C9CAE1A67EF5}" srcOrd="3" destOrd="0" parTransId="{5317697F-43A2-4EF8-A73A-A72C0C765A41}" sibTransId="{B225359D-136C-4AC0-90BC-C715B4A19513}"/>
    <dgm:cxn modelId="{25A796A3-DDF0-4B61-ACED-BF3F7E789F87}" type="presOf" srcId="{14479F05-3992-41CD-900F-3AF362A65246}" destId="{F3A18BCD-3A34-4DC2-AEED-E67EDF8D93D2}" srcOrd="0" destOrd="0" presId="urn:microsoft.com/office/officeart/2005/8/layout/hProcess9"/>
    <dgm:cxn modelId="{0B7B12B5-A2D3-4E14-8A3D-FEEE123A64CC}" type="presOf" srcId="{9970E609-41F2-44CD-870A-9082DBCF3424}" destId="{15F9C6DE-C1CF-4EC4-A33A-8CAAB1E78C26}" srcOrd="0" destOrd="0" presId="urn:microsoft.com/office/officeart/2005/8/layout/hProcess9"/>
    <dgm:cxn modelId="{1BE312C9-9EE2-4BF7-A9D1-4D2D56512C92}" type="presOf" srcId="{0D85A013-79AB-4304-A02C-A01DCF3BB6FD}" destId="{5B96E9D1-8408-4CFC-87E9-F87A87B94888}" srcOrd="0" destOrd="0" presId="urn:microsoft.com/office/officeart/2005/8/layout/hProcess9"/>
    <dgm:cxn modelId="{DA8A1FD5-A750-40B3-8ADC-C42011D8287B}" srcId="{9970E609-41F2-44CD-870A-9082DBCF3424}" destId="{0D85A013-79AB-4304-A02C-A01DCF3BB6FD}" srcOrd="4" destOrd="0" parTransId="{9B4156DA-2DE6-4B04-AC3A-7EDBCD2E3292}" sibTransId="{D4A09E53-6171-4A31-BA4D-D4FE84E703EC}"/>
    <dgm:cxn modelId="{44654EEB-B1C7-422F-89BC-68E57AAEB57F}" srcId="{9970E609-41F2-44CD-870A-9082DBCF3424}" destId="{7F2FBFDC-1CBA-4652-B1E4-BB7179F120E5}" srcOrd="1" destOrd="0" parTransId="{B1744424-C009-44E6-865A-B22170A30DD5}" sibTransId="{81F4DBD6-3F20-48F6-A280-B4574189F64C}"/>
    <dgm:cxn modelId="{F91E03EE-9A64-4568-82B2-887847F64F9B}" srcId="{9970E609-41F2-44CD-870A-9082DBCF3424}" destId="{14479F05-3992-41CD-900F-3AF362A65246}" srcOrd="0" destOrd="0" parTransId="{FBA6670A-E63F-46CC-837C-C6479D3DCFCD}" sibTransId="{F3F29997-6729-493F-8337-18A9592632D8}"/>
    <dgm:cxn modelId="{604DE0F8-BE4B-4DEA-B398-0AC5B6876C43}" type="presOf" srcId="{8627DF36-BFC3-4EA6-B5D8-C9CAE1A67EF5}" destId="{386F51E6-E49C-45E4-ACC2-ED95A66EECA7}" srcOrd="0" destOrd="0" presId="urn:microsoft.com/office/officeart/2005/8/layout/hProcess9"/>
    <dgm:cxn modelId="{9294452B-14A9-4952-9B3E-6E66DC6CA8FB}" type="presParOf" srcId="{15F9C6DE-C1CF-4EC4-A33A-8CAAB1E78C26}" destId="{6C278D14-B3D6-477D-B12E-DCB04018BCD4}" srcOrd="0" destOrd="0" presId="urn:microsoft.com/office/officeart/2005/8/layout/hProcess9"/>
    <dgm:cxn modelId="{6CB7410D-CDEC-4BE1-ADAA-C39EF83DFDB5}" type="presParOf" srcId="{15F9C6DE-C1CF-4EC4-A33A-8CAAB1E78C26}" destId="{3C632651-FA8F-4481-BE73-5A539A48B1F2}" srcOrd="1" destOrd="0" presId="urn:microsoft.com/office/officeart/2005/8/layout/hProcess9"/>
    <dgm:cxn modelId="{104A14C1-8AB6-499B-9E1F-B0382072BB7C}" type="presParOf" srcId="{3C632651-FA8F-4481-BE73-5A539A48B1F2}" destId="{F3A18BCD-3A34-4DC2-AEED-E67EDF8D93D2}" srcOrd="0" destOrd="0" presId="urn:microsoft.com/office/officeart/2005/8/layout/hProcess9"/>
    <dgm:cxn modelId="{54A65DA7-55D9-4590-B3BD-742F08D2D6C9}" type="presParOf" srcId="{3C632651-FA8F-4481-BE73-5A539A48B1F2}" destId="{F7F059B1-AAD6-409A-8C59-B825419A128B}" srcOrd="1" destOrd="0" presId="urn:microsoft.com/office/officeart/2005/8/layout/hProcess9"/>
    <dgm:cxn modelId="{C1BDED7B-BD06-46C0-A19B-86B9F956E87C}" type="presParOf" srcId="{3C632651-FA8F-4481-BE73-5A539A48B1F2}" destId="{AD468E2D-9279-43F2-9AEB-2B6EFFCA8274}" srcOrd="2" destOrd="0" presId="urn:microsoft.com/office/officeart/2005/8/layout/hProcess9"/>
    <dgm:cxn modelId="{85B9F50C-217E-459F-9CDB-ED28BB7F9017}" type="presParOf" srcId="{3C632651-FA8F-4481-BE73-5A539A48B1F2}" destId="{33F597FA-9638-4DBA-8472-247997BFA905}" srcOrd="3" destOrd="0" presId="urn:microsoft.com/office/officeart/2005/8/layout/hProcess9"/>
    <dgm:cxn modelId="{24914C21-6C7E-48A6-9E84-D4736BE719CF}" type="presParOf" srcId="{3C632651-FA8F-4481-BE73-5A539A48B1F2}" destId="{4207AB94-21AB-49D6-A789-B33F67028A3D}" srcOrd="4" destOrd="0" presId="urn:microsoft.com/office/officeart/2005/8/layout/hProcess9"/>
    <dgm:cxn modelId="{C942FCE3-F9DC-4C9D-AC35-CBDAAA834A04}" type="presParOf" srcId="{3C632651-FA8F-4481-BE73-5A539A48B1F2}" destId="{7B172A0A-39E9-4D67-A682-999F12F9AFAA}" srcOrd="5" destOrd="0" presId="urn:microsoft.com/office/officeart/2005/8/layout/hProcess9"/>
    <dgm:cxn modelId="{15108F8B-0354-43F6-90F0-F1EC7B1F4B34}" type="presParOf" srcId="{3C632651-FA8F-4481-BE73-5A539A48B1F2}" destId="{386F51E6-E49C-45E4-ACC2-ED95A66EECA7}" srcOrd="6" destOrd="0" presId="urn:microsoft.com/office/officeart/2005/8/layout/hProcess9"/>
    <dgm:cxn modelId="{C9B010F1-E28D-4F5E-B9F6-F5FC36F802A2}" type="presParOf" srcId="{3C632651-FA8F-4481-BE73-5A539A48B1F2}" destId="{1DB21FE4-87C5-4553-9345-0CE19C1509EE}" srcOrd="7" destOrd="0" presId="urn:microsoft.com/office/officeart/2005/8/layout/hProcess9"/>
    <dgm:cxn modelId="{56FA9B7D-E65C-4401-AEF3-4ACDBD440B66}" type="presParOf" srcId="{3C632651-FA8F-4481-BE73-5A539A48B1F2}" destId="{5B96E9D1-8408-4CFC-87E9-F87A87B94888}"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87783D-2E50-4A76-A2B9-A57935393DDA}" type="doc">
      <dgm:prSet loTypeId="urn:microsoft.com/office/officeart/2005/8/layout/hProcess4" loCatId="process" qsTypeId="urn:microsoft.com/office/officeart/2005/8/quickstyle/simple3" qsCatId="simple" csTypeId="urn:microsoft.com/office/officeart/2005/8/colors/colorful4" csCatId="colorful" phldr="1"/>
      <dgm:spPr/>
      <dgm:t>
        <a:bodyPr/>
        <a:lstStyle/>
        <a:p>
          <a:endParaRPr lang="es-EC"/>
        </a:p>
      </dgm:t>
    </dgm:pt>
    <dgm:pt modelId="{8CF3EB9B-1950-417B-B375-97934F1D3EEE}">
      <dgm:prSet phldrT="[Texto]" custT="1"/>
      <dgm:spPr/>
      <dgm:t>
        <a:bodyPr/>
        <a:lstStyle/>
        <a:p>
          <a:r>
            <a:rPr lang="es-EC" sz="1600" b="1" dirty="0">
              <a:effectLst>
                <a:outerShdw blurRad="38100" dist="38100" dir="2700000" algn="tl">
                  <a:srgbClr val="000000">
                    <a:alpha val="43137"/>
                  </a:srgbClr>
                </a:outerShdw>
              </a:effectLst>
              <a:latin typeface="Century Gothic" panose="020B0502020202020204" pitchFamily="34" charset="0"/>
            </a:rPr>
            <a:t>TEORÍA MARCA LUGAR</a:t>
          </a:r>
        </a:p>
      </dgm:t>
    </dgm:pt>
    <dgm:pt modelId="{B5006CC3-3596-4591-8F3A-EB3DBE260CD1}" type="parTrans" cxnId="{3E992AD4-A7D3-4F7B-A354-CE0F1C101B87}">
      <dgm:prSet/>
      <dgm:spPr/>
      <dgm:t>
        <a:bodyPr/>
        <a:lstStyle/>
        <a:p>
          <a:endParaRPr lang="es-EC">
            <a:latin typeface="Century Gothic" panose="020B0502020202020204" pitchFamily="34" charset="0"/>
          </a:endParaRPr>
        </a:p>
      </dgm:t>
    </dgm:pt>
    <dgm:pt modelId="{8B8690D4-171E-4B51-9CFE-656A0684E9CC}" type="sibTrans" cxnId="{3E992AD4-A7D3-4F7B-A354-CE0F1C101B87}">
      <dgm:prSet/>
      <dgm:spPr/>
      <dgm:t>
        <a:bodyPr/>
        <a:lstStyle/>
        <a:p>
          <a:endParaRPr lang="es-EC">
            <a:latin typeface="Century Gothic" panose="020B0502020202020204" pitchFamily="34" charset="0"/>
          </a:endParaRPr>
        </a:p>
      </dgm:t>
    </dgm:pt>
    <dgm:pt modelId="{6AA93B69-B41B-4DFB-86CA-DA6B675E8F2F}">
      <dgm:prSet phldrT="[Texto]" custT="1"/>
      <dgm:spPr/>
      <dgm:t>
        <a:bodyPr/>
        <a:lstStyle/>
        <a:p>
          <a:pPr algn="just"/>
          <a:r>
            <a:rPr lang="es-EC" sz="1300" b="0" dirty="0">
              <a:latin typeface="Century Gothic" panose="020B0502020202020204" pitchFamily="34" charset="0"/>
            </a:rPr>
            <a:t>El branding de lugar es el proceso de promoción de imágenes específicamente seleccionadas con el fin de establecer una reputación favorable. </a:t>
          </a:r>
        </a:p>
      </dgm:t>
    </dgm:pt>
    <dgm:pt modelId="{094083D9-B433-4506-9D60-8B49242A70A9}" type="parTrans" cxnId="{0B82AB82-8874-4CD2-8302-55C0E8CD84AE}">
      <dgm:prSet/>
      <dgm:spPr/>
      <dgm:t>
        <a:bodyPr/>
        <a:lstStyle/>
        <a:p>
          <a:endParaRPr lang="es-EC">
            <a:latin typeface="Century Gothic" panose="020B0502020202020204" pitchFamily="34" charset="0"/>
          </a:endParaRPr>
        </a:p>
      </dgm:t>
    </dgm:pt>
    <dgm:pt modelId="{8C5C60A7-14FD-49ED-AE7C-48233917C8CA}" type="sibTrans" cxnId="{0B82AB82-8874-4CD2-8302-55C0E8CD84AE}">
      <dgm:prSet/>
      <dgm:spPr/>
      <dgm:t>
        <a:bodyPr/>
        <a:lstStyle/>
        <a:p>
          <a:endParaRPr lang="es-EC">
            <a:latin typeface="Century Gothic" panose="020B0502020202020204" pitchFamily="34" charset="0"/>
          </a:endParaRPr>
        </a:p>
      </dgm:t>
    </dgm:pt>
    <dgm:pt modelId="{1AAF04EC-9A3F-496A-BD3C-9896DD7D6C2A}">
      <dgm:prSet phldrT="[Texto]" custT="1"/>
      <dgm:spPr/>
      <dgm:t>
        <a:bodyPr/>
        <a:lstStyle/>
        <a:p>
          <a:pPr algn="just"/>
          <a:r>
            <a:rPr lang="es-EC" sz="1300" b="0" dirty="0">
              <a:latin typeface="Century Gothic" panose="020B0502020202020204" pitchFamily="34" charset="0"/>
            </a:rPr>
            <a:t>El branding juega un papel en la mayoría de los ámbitos de la vida, incluyendo “el político, social, y cultural, oficial y no oficial, privado y público” </a:t>
          </a:r>
          <a:r>
            <a:rPr lang="es-EC" sz="1300" b="1" dirty="0">
              <a:latin typeface="Century Gothic" panose="020B0502020202020204" pitchFamily="34" charset="0"/>
            </a:rPr>
            <a:t>Robert </a:t>
          </a:r>
          <a:r>
            <a:rPr lang="es-EC" sz="1300" b="1" dirty="0" err="1">
              <a:latin typeface="Century Gothic" panose="020B0502020202020204" pitchFamily="34" charset="0"/>
            </a:rPr>
            <a:t>Govers</a:t>
          </a:r>
          <a:r>
            <a:rPr lang="es-EC" sz="1300" b="1" dirty="0">
              <a:latin typeface="Century Gothic" panose="020B0502020202020204" pitchFamily="34" charset="0"/>
            </a:rPr>
            <a:t> y Frank </a:t>
          </a:r>
          <a:r>
            <a:rPr lang="es-EC" sz="1300" b="1" dirty="0" err="1">
              <a:latin typeface="Century Gothic" panose="020B0502020202020204" pitchFamily="34" charset="0"/>
            </a:rPr>
            <a:t>Go</a:t>
          </a:r>
          <a:endParaRPr lang="es-EC" sz="1300" b="0" dirty="0">
            <a:latin typeface="Century Gothic" panose="020B0502020202020204" pitchFamily="34" charset="0"/>
          </a:endParaRPr>
        </a:p>
      </dgm:t>
    </dgm:pt>
    <dgm:pt modelId="{A2EC82CF-993C-433F-A3AD-8063D20E9D73}" type="parTrans" cxnId="{696594CD-1807-418E-B8AD-BCEA898F34BA}">
      <dgm:prSet/>
      <dgm:spPr/>
      <dgm:t>
        <a:bodyPr/>
        <a:lstStyle/>
        <a:p>
          <a:endParaRPr lang="es-EC">
            <a:latin typeface="Century Gothic" panose="020B0502020202020204" pitchFamily="34" charset="0"/>
          </a:endParaRPr>
        </a:p>
      </dgm:t>
    </dgm:pt>
    <dgm:pt modelId="{B0A55745-7650-4BB5-9F5E-7FE5DD4521E7}" type="sibTrans" cxnId="{696594CD-1807-418E-B8AD-BCEA898F34BA}">
      <dgm:prSet/>
      <dgm:spPr/>
      <dgm:t>
        <a:bodyPr/>
        <a:lstStyle/>
        <a:p>
          <a:endParaRPr lang="es-EC">
            <a:latin typeface="Century Gothic" panose="020B0502020202020204" pitchFamily="34" charset="0"/>
          </a:endParaRPr>
        </a:p>
      </dgm:t>
    </dgm:pt>
    <dgm:pt modelId="{C0AED2C4-AAD4-415A-9F43-241B1360BFBB}">
      <dgm:prSet phldrT="[Texto]" custT="1"/>
      <dgm:spPr/>
      <dgm:t>
        <a:bodyPr/>
        <a:lstStyle/>
        <a:p>
          <a:r>
            <a:rPr lang="es-EC" sz="1600" b="1" dirty="0">
              <a:effectLst>
                <a:outerShdw blurRad="38100" dist="38100" dir="2700000" algn="tl">
                  <a:srgbClr val="000000">
                    <a:alpha val="43137"/>
                  </a:srgbClr>
                </a:outerShdw>
              </a:effectLst>
              <a:latin typeface="Century Gothic" panose="020B0502020202020204" pitchFamily="34" charset="0"/>
            </a:rPr>
            <a:t>TEORÍA DE LA IDENTIDAD SOCIAL</a:t>
          </a:r>
        </a:p>
      </dgm:t>
    </dgm:pt>
    <dgm:pt modelId="{C4F55634-C9B1-442E-9864-C77C32AF1614}" type="parTrans" cxnId="{A05A9FCE-C32A-4185-AB61-415773F0D408}">
      <dgm:prSet/>
      <dgm:spPr/>
      <dgm:t>
        <a:bodyPr/>
        <a:lstStyle/>
        <a:p>
          <a:endParaRPr lang="es-EC">
            <a:latin typeface="Century Gothic" panose="020B0502020202020204" pitchFamily="34" charset="0"/>
          </a:endParaRPr>
        </a:p>
      </dgm:t>
    </dgm:pt>
    <dgm:pt modelId="{6724F6C4-D151-4133-B224-E03282AC4FA9}" type="sibTrans" cxnId="{A05A9FCE-C32A-4185-AB61-415773F0D408}">
      <dgm:prSet/>
      <dgm:spPr/>
      <dgm:t>
        <a:bodyPr/>
        <a:lstStyle/>
        <a:p>
          <a:endParaRPr lang="es-EC">
            <a:latin typeface="Century Gothic" panose="020B0502020202020204" pitchFamily="34" charset="0"/>
          </a:endParaRPr>
        </a:p>
      </dgm:t>
    </dgm:pt>
    <dgm:pt modelId="{37928C56-A63F-485F-B7CE-FE5CE9416F59}">
      <dgm:prSet phldrT="[Texto]" custT="1"/>
      <dgm:spPr/>
      <dgm:t>
        <a:bodyPr/>
        <a:lstStyle/>
        <a:p>
          <a:pPr algn="just"/>
          <a:r>
            <a:rPr lang="es-EC" sz="1300" b="0" dirty="0">
              <a:latin typeface="Century Gothic" panose="020B0502020202020204" pitchFamily="34" charset="0"/>
            </a:rPr>
            <a:t>Esta teoría sugiere que las personas tienden a maximizar su autoestima mediante la identificación con todos aquellos grupos sociales específicos a los que pertenecen e intentando además que sean valorados de forma positiva, en comparación con los otros grupos. </a:t>
          </a:r>
          <a:r>
            <a:rPr lang="es-EC" sz="1300" b="1" dirty="0"/>
            <a:t>Henry Tajfel</a:t>
          </a:r>
          <a:endParaRPr lang="es-EC" sz="1300" b="1" dirty="0">
            <a:latin typeface="Century Gothic" panose="020B0502020202020204" pitchFamily="34" charset="0"/>
          </a:endParaRPr>
        </a:p>
      </dgm:t>
    </dgm:pt>
    <dgm:pt modelId="{2B93E122-1759-4F0A-92DE-A0664AF4E89E}" type="parTrans" cxnId="{6B92B2C5-072D-4A1D-B40B-8B7F33324F8D}">
      <dgm:prSet/>
      <dgm:spPr/>
      <dgm:t>
        <a:bodyPr/>
        <a:lstStyle/>
        <a:p>
          <a:endParaRPr lang="es-EC">
            <a:latin typeface="Century Gothic" panose="020B0502020202020204" pitchFamily="34" charset="0"/>
          </a:endParaRPr>
        </a:p>
      </dgm:t>
    </dgm:pt>
    <dgm:pt modelId="{DA3EE8FC-B5BE-480E-B53C-4A8DA8C4E2DE}" type="sibTrans" cxnId="{6B92B2C5-072D-4A1D-B40B-8B7F33324F8D}">
      <dgm:prSet/>
      <dgm:spPr/>
      <dgm:t>
        <a:bodyPr/>
        <a:lstStyle/>
        <a:p>
          <a:endParaRPr lang="es-EC">
            <a:latin typeface="Century Gothic" panose="020B0502020202020204" pitchFamily="34" charset="0"/>
          </a:endParaRPr>
        </a:p>
      </dgm:t>
    </dgm:pt>
    <dgm:pt modelId="{A6681546-5CF3-4EF5-B45E-53CCCC4AC6A4}">
      <dgm:prSet phldrT="[Texto]" custT="1"/>
      <dgm:spPr/>
      <dgm:t>
        <a:bodyPr/>
        <a:lstStyle/>
        <a:p>
          <a:r>
            <a:rPr lang="es-EC" sz="1600" b="1" dirty="0">
              <a:effectLst>
                <a:outerShdw blurRad="38100" dist="38100" dir="2700000" algn="tl">
                  <a:srgbClr val="000000">
                    <a:alpha val="43137"/>
                  </a:srgbClr>
                </a:outerShdw>
              </a:effectLst>
              <a:latin typeface="Century Gothic" panose="020B0502020202020204" pitchFamily="34" charset="0"/>
            </a:rPr>
            <a:t>TEORÍA DE GESTALT</a:t>
          </a:r>
        </a:p>
      </dgm:t>
    </dgm:pt>
    <dgm:pt modelId="{05381AA8-4729-4BCD-84D9-CB9A9632585D}" type="parTrans" cxnId="{C3F710D4-06EE-4A38-94B1-030E9F8ECFFB}">
      <dgm:prSet/>
      <dgm:spPr/>
      <dgm:t>
        <a:bodyPr/>
        <a:lstStyle/>
        <a:p>
          <a:endParaRPr lang="es-EC">
            <a:latin typeface="Century Gothic" panose="020B0502020202020204" pitchFamily="34" charset="0"/>
          </a:endParaRPr>
        </a:p>
      </dgm:t>
    </dgm:pt>
    <dgm:pt modelId="{C9524AC2-3763-423C-B2F3-B6305EA408BA}" type="sibTrans" cxnId="{C3F710D4-06EE-4A38-94B1-030E9F8ECFFB}">
      <dgm:prSet/>
      <dgm:spPr/>
      <dgm:t>
        <a:bodyPr/>
        <a:lstStyle/>
        <a:p>
          <a:endParaRPr lang="es-EC">
            <a:latin typeface="Century Gothic" panose="020B0502020202020204" pitchFamily="34" charset="0"/>
          </a:endParaRPr>
        </a:p>
      </dgm:t>
    </dgm:pt>
    <dgm:pt modelId="{12C53C1E-B862-490E-BB7E-D567CD922FA9}">
      <dgm:prSet phldrT="[Texto]" custT="1"/>
      <dgm:spPr/>
      <dgm:t>
        <a:bodyPr/>
        <a:lstStyle/>
        <a:p>
          <a:pPr algn="just"/>
          <a:r>
            <a:rPr lang="es-EC" sz="1300" b="0" dirty="0">
              <a:latin typeface="Century Gothic" panose="020B0502020202020204" pitchFamily="34" charset="0"/>
            </a:rPr>
            <a:t>Da explicaciones acerca de nuestra manera de percibir las cosas y tomar decisiones a partir de las "formas" que creamos</a:t>
          </a:r>
        </a:p>
      </dgm:t>
    </dgm:pt>
    <dgm:pt modelId="{05C76F1B-4D8F-4694-A75F-961B72EE46E2}" type="parTrans" cxnId="{3AC0E789-A812-4973-A52A-99E249EBA1CA}">
      <dgm:prSet/>
      <dgm:spPr/>
      <dgm:t>
        <a:bodyPr/>
        <a:lstStyle/>
        <a:p>
          <a:endParaRPr lang="es-EC">
            <a:latin typeface="Century Gothic" panose="020B0502020202020204" pitchFamily="34" charset="0"/>
          </a:endParaRPr>
        </a:p>
      </dgm:t>
    </dgm:pt>
    <dgm:pt modelId="{B3CAAADE-99CF-4606-85C5-945E5F89DAE5}" type="sibTrans" cxnId="{3AC0E789-A812-4973-A52A-99E249EBA1CA}">
      <dgm:prSet/>
      <dgm:spPr/>
      <dgm:t>
        <a:bodyPr/>
        <a:lstStyle/>
        <a:p>
          <a:endParaRPr lang="es-EC">
            <a:latin typeface="Century Gothic" panose="020B0502020202020204" pitchFamily="34" charset="0"/>
          </a:endParaRPr>
        </a:p>
      </dgm:t>
    </dgm:pt>
    <dgm:pt modelId="{BF75945B-8F3B-4B51-BAE7-120E5CC0B239}">
      <dgm:prSet phldrT="[Texto]" custT="1"/>
      <dgm:spPr/>
      <dgm:t>
        <a:bodyPr/>
        <a:lstStyle/>
        <a:p>
          <a:r>
            <a:rPr lang="es-EC" sz="1600" b="1" dirty="0">
              <a:effectLst>
                <a:outerShdw blurRad="38100" dist="38100" dir="2700000" algn="tl">
                  <a:srgbClr val="000000">
                    <a:alpha val="43137"/>
                  </a:srgbClr>
                </a:outerShdw>
              </a:effectLst>
              <a:latin typeface="Century Gothic" panose="020B0502020202020204" pitchFamily="34" charset="0"/>
            </a:rPr>
            <a:t>TEORÍA DEL COMPORTAMIENTO DEL CONSUMIDOR</a:t>
          </a:r>
        </a:p>
      </dgm:t>
    </dgm:pt>
    <dgm:pt modelId="{5B04E48B-2A97-4C35-85A3-5B4ACE5AA31E}" type="parTrans" cxnId="{D5655D7D-FC1A-49C7-A8DC-5D243405FB48}">
      <dgm:prSet/>
      <dgm:spPr/>
      <dgm:t>
        <a:bodyPr/>
        <a:lstStyle/>
        <a:p>
          <a:endParaRPr lang="es-EC">
            <a:latin typeface="Century Gothic" panose="020B0502020202020204" pitchFamily="34" charset="0"/>
          </a:endParaRPr>
        </a:p>
      </dgm:t>
    </dgm:pt>
    <dgm:pt modelId="{986A8564-5136-4FB9-A614-B07769B6C335}" type="sibTrans" cxnId="{D5655D7D-FC1A-49C7-A8DC-5D243405FB48}">
      <dgm:prSet/>
      <dgm:spPr/>
      <dgm:t>
        <a:bodyPr/>
        <a:lstStyle/>
        <a:p>
          <a:endParaRPr lang="es-EC">
            <a:latin typeface="Century Gothic" panose="020B0502020202020204" pitchFamily="34" charset="0"/>
          </a:endParaRPr>
        </a:p>
      </dgm:t>
    </dgm:pt>
    <dgm:pt modelId="{4A8D28BF-7EC3-4D23-8548-02987E33155A}">
      <dgm:prSet phldrT="[Texto]" custT="1"/>
      <dgm:spPr/>
      <dgm:t>
        <a:bodyPr/>
        <a:lstStyle/>
        <a:p>
          <a:pPr algn="just"/>
          <a:r>
            <a:rPr lang="es-EC" sz="1300" dirty="0">
              <a:latin typeface="Century Gothic" panose="020B0502020202020204" pitchFamily="34" charset="0"/>
            </a:rPr>
            <a:t>Estudio del comportamiento del consumidor, donde una determinada actitud genera predisposición al acto de compra o rechazo, no existiendo ninguna actitud real o única, se consideran una expresión de los sentimientos internos que reflejan si una persona está favorable o desfavorablemente predispuesta hacia algún objeto. </a:t>
          </a:r>
          <a:r>
            <a:rPr lang="es-EC" sz="1300" b="1" dirty="0">
              <a:latin typeface="Century Gothic" panose="020B0502020202020204" pitchFamily="34" charset="0"/>
            </a:rPr>
            <a:t>Stanton, Etzel y Walker</a:t>
          </a:r>
        </a:p>
      </dgm:t>
    </dgm:pt>
    <dgm:pt modelId="{B58D2612-1BCF-48D1-8DF0-0B9753F5DC8F}" type="parTrans" cxnId="{59559F74-CEB2-482B-97AC-4303099C326A}">
      <dgm:prSet/>
      <dgm:spPr/>
      <dgm:t>
        <a:bodyPr/>
        <a:lstStyle/>
        <a:p>
          <a:endParaRPr lang="es-EC">
            <a:latin typeface="Century Gothic" panose="020B0502020202020204" pitchFamily="34" charset="0"/>
          </a:endParaRPr>
        </a:p>
      </dgm:t>
    </dgm:pt>
    <dgm:pt modelId="{EE7AF51E-02FC-498E-B7A3-4E5C2D8BF6D2}" type="sibTrans" cxnId="{59559F74-CEB2-482B-97AC-4303099C326A}">
      <dgm:prSet/>
      <dgm:spPr/>
      <dgm:t>
        <a:bodyPr/>
        <a:lstStyle/>
        <a:p>
          <a:endParaRPr lang="es-EC">
            <a:latin typeface="Century Gothic" panose="020B0502020202020204" pitchFamily="34" charset="0"/>
          </a:endParaRPr>
        </a:p>
      </dgm:t>
    </dgm:pt>
    <dgm:pt modelId="{769E0C77-A74A-4868-8039-94391E0001C7}">
      <dgm:prSet phldrT="[Texto]" custT="1"/>
      <dgm:spPr/>
      <dgm:t>
        <a:bodyPr/>
        <a:lstStyle/>
        <a:p>
          <a:pPr algn="just"/>
          <a:r>
            <a:rPr lang="es-EC" sz="1300" b="0" dirty="0">
              <a:latin typeface="Century Gothic" panose="020B0502020202020204" pitchFamily="34" charset="0"/>
            </a:rPr>
            <a:t>Pone énfasis en las vivencias subjetivas de cada persona, da importancia a aspectos positivos de la psicología tales como la autorrealización y la búsqueda de decisiones acertadas. </a:t>
          </a:r>
          <a:r>
            <a:rPr lang="es-EC" sz="1300" b="1" dirty="0">
              <a:latin typeface="Century Gothic" panose="020B0502020202020204" pitchFamily="34" charset="0"/>
            </a:rPr>
            <a:t>Immanuel Kant, Max Wertheimer, Wolfgang </a:t>
          </a:r>
          <a:r>
            <a:rPr lang="es-EC" sz="1300" b="1" dirty="0" err="1">
              <a:latin typeface="Century Gothic" panose="020B0502020202020204" pitchFamily="34" charset="0"/>
            </a:rPr>
            <a:t>Köhler</a:t>
          </a:r>
          <a:r>
            <a:rPr lang="es-EC" sz="1300" b="1" dirty="0">
              <a:latin typeface="Century Gothic" panose="020B0502020202020204" pitchFamily="34" charset="0"/>
            </a:rPr>
            <a:t>, Kurt Koffka y Kurt Lewin. </a:t>
          </a:r>
        </a:p>
      </dgm:t>
    </dgm:pt>
    <dgm:pt modelId="{06E84BA2-3581-489C-8056-A04B12A1073C}" type="parTrans" cxnId="{3FCFAD17-7F7C-45EC-81F9-2092EE556AB8}">
      <dgm:prSet/>
      <dgm:spPr/>
      <dgm:t>
        <a:bodyPr/>
        <a:lstStyle/>
        <a:p>
          <a:endParaRPr lang="es-EC"/>
        </a:p>
      </dgm:t>
    </dgm:pt>
    <dgm:pt modelId="{B34955A8-E7F2-4F2A-8869-A86360962AAE}" type="sibTrans" cxnId="{3FCFAD17-7F7C-45EC-81F9-2092EE556AB8}">
      <dgm:prSet/>
      <dgm:spPr/>
      <dgm:t>
        <a:bodyPr/>
        <a:lstStyle/>
        <a:p>
          <a:endParaRPr lang="es-EC"/>
        </a:p>
      </dgm:t>
    </dgm:pt>
    <dgm:pt modelId="{22255889-0949-4BC3-8676-64A5C53346E6}" type="pres">
      <dgm:prSet presAssocID="{DD87783D-2E50-4A76-A2B9-A57935393DDA}" presName="Name0" presStyleCnt="0">
        <dgm:presLayoutVars>
          <dgm:dir/>
          <dgm:animLvl val="lvl"/>
          <dgm:resizeHandles val="exact"/>
        </dgm:presLayoutVars>
      </dgm:prSet>
      <dgm:spPr/>
    </dgm:pt>
    <dgm:pt modelId="{51045238-CAC7-4A45-B774-1C675AA89CDC}" type="pres">
      <dgm:prSet presAssocID="{DD87783D-2E50-4A76-A2B9-A57935393DDA}" presName="tSp" presStyleCnt="0"/>
      <dgm:spPr/>
    </dgm:pt>
    <dgm:pt modelId="{89B9A85C-5F57-4DFD-9641-CEA0692C3A06}" type="pres">
      <dgm:prSet presAssocID="{DD87783D-2E50-4A76-A2B9-A57935393DDA}" presName="bSp" presStyleCnt="0"/>
      <dgm:spPr/>
    </dgm:pt>
    <dgm:pt modelId="{6276D76A-E0E5-4815-8080-4AB61A723263}" type="pres">
      <dgm:prSet presAssocID="{DD87783D-2E50-4A76-A2B9-A57935393DDA}" presName="process" presStyleCnt="0"/>
      <dgm:spPr/>
    </dgm:pt>
    <dgm:pt modelId="{E8FDC7BB-87A4-4521-997F-97950AB248DD}" type="pres">
      <dgm:prSet presAssocID="{8CF3EB9B-1950-417B-B375-97934F1D3EEE}" presName="composite1" presStyleCnt="0"/>
      <dgm:spPr/>
    </dgm:pt>
    <dgm:pt modelId="{FF3CDAF5-0E3F-4386-AC80-C143077B9395}" type="pres">
      <dgm:prSet presAssocID="{8CF3EB9B-1950-417B-B375-97934F1D3EEE}" presName="dummyNode1" presStyleLbl="node1" presStyleIdx="0" presStyleCnt="4"/>
      <dgm:spPr/>
    </dgm:pt>
    <dgm:pt modelId="{F8D0326C-7B52-48A1-B8A7-BD7220EB1F10}" type="pres">
      <dgm:prSet presAssocID="{8CF3EB9B-1950-417B-B375-97934F1D3EEE}" presName="childNode1" presStyleLbl="bgAcc1" presStyleIdx="0" presStyleCnt="4" custScaleX="153920" custScaleY="237236" custLinFactNeighborX="7290">
        <dgm:presLayoutVars>
          <dgm:bulletEnabled val="1"/>
        </dgm:presLayoutVars>
      </dgm:prSet>
      <dgm:spPr/>
    </dgm:pt>
    <dgm:pt modelId="{CDB992B2-49EF-4141-94E2-95AB4C0BCA46}" type="pres">
      <dgm:prSet presAssocID="{8CF3EB9B-1950-417B-B375-97934F1D3EEE}" presName="childNode1tx" presStyleLbl="bgAcc1" presStyleIdx="0" presStyleCnt="4">
        <dgm:presLayoutVars>
          <dgm:bulletEnabled val="1"/>
        </dgm:presLayoutVars>
      </dgm:prSet>
      <dgm:spPr/>
    </dgm:pt>
    <dgm:pt modelId="{AB1552B5-855F-487D-800E-7A6A1580330C}" type="pres">
      <dgm:prSet presAssocID="{8CF3EB9B-1950-417B-B375-97934F1D3EEE}" presName="parentNode1" presStyleLbl="node1" presStyleIdx="0" presStyleCnt="4" custScaleX="114210" custScaleY="113094" custLinFactY="85913" custLinFactNeighborX="1344" custLinFactNeighborY="100000">
        <dgm:presLayoutVars>
          <dgm:chMax val="1"/>
          <dgm:bulletEnabled val="1"/>
        </dgm:presLayoutVars>
      </dgm:prSet>
      <dgm:spPr/>
    </dgm:pt>
    <dgm:pt modelId="{3364FA7C-ACA2-4991-874B-2287D377EC99}" type="pres">
      <dgm:prSet presAssocID="{8CF3EB9B-1950-417B-B375-97934F1D3EEE}" presName="connSite1" presStyleCnt="0"/>
      <dgm:spPr/>
    </dgm:pt>
    <dgm:pt modelId="{8E0C2D90-BE53-48A5-8118-310F87332757}" type="pres">
      <dgm:prSet presAssocID="{8B8690D4-171E-4B51-9CFE-656A0684E9CC}" presName="Name9" presStyleLbl="sibTrans2D1" presStyleIdx="0" presStyleCnt="3"/>
      <dgm:spPr/>
    </dgm:pt>
    <dgm:pt modelId="{B6DBECD4-8C2A-4350-8A0A-36FD2381AA67}" type="pres">
      <dgm:prSet presAssocID="{C0AED2C4-AAD4-415A-9F43-241B1360BFBB}" presName="composite2" presStyleCnt="0"/>
      <dgm:spPr/>
    </dgm:pt>
    <dgm:pt modelId="{703DBF32-D3C2-48D8-828C-C317F4DAD49B}" type="pres">
      <dgm:prSet presAssocID="{C0AED2C4-AAD4-415A-9F43-241B1360BFBB}" presName="dummyNode2" presStyleLbl="node1" presStyleIdx="0" presStyleCnt="4"/>
      <dgm:spPr/>
    </dgm:pt>
    <dgm:pt modelId="{23112124-886D-4D98-882B-571D460C524B}" type="pres">
      <dgm:prSet presAssocID="{C0AED2C4-AAD4-415A-9F43-241B1360BFBB}" presName="childNode2" presStyleLbl="bgAcc1" presStyleIdx="1" presStyleCnt="4" custScaleX="156054" custScaleY="252330" custLinFactNeighborY="10470">
        <dgm:presLayoutVars>
          <dgm:bulletEnabled val="1"/>
        </dgm:presLayoutVars>
      </dgm:prSet>
      <dgm:spPr/>
    </dgm:pt>
    <dgm:pt modelId="{4DF666CF-36B7-4289-A45D-39DF842D5781}" type="pres">
      <dgm:prSet presAssocID="{C0AED2C4-AAD4-415A-9F43-241B1360BFBB}" presName="childNode2tx" presStyleLbl="bgAcc1" presStyleIdx="1" presStyleCnt="4">
        <dgm:presLayoutVars>
          <dgm:bulletEnabled val="1"/>
        </dgm:presLayoutVars>
      </dgm:prSet>
      <dgm:spPr/>
    </dgm:pt>
    <dgm:pt modelId="{E6FDE411-0478-483C-8659-A542A1005B19}" type="pres">
      <dgm:prSet presAssocID="{C0AED2C4-AAD4-415A-9F43-241B1360BFBB}" presName="parentNode2" presStyleLbl="node1" presStyleIdx="1" presStyleCnt="4" custScaleX="121360" custScaleY="166874" custLinFactY="-11527" custLinFactNeighborX="-7524" custLinFactNeighborY="-100000">
        <dgm:presLayoutVars>
          <dgm:chMax val="0"/>
          <dgm:bulletEnabled val="1"/>
        </dgm:presLayoutVars>
      </dgm:prSet>
      <dgm:spPr/>
    </dgm:pt>
    <dgm:pt modelId="{45117FEE-C713-4CAB-9FE4-D8B26A1EF160}" type="pres">
      <dgm:prSet presAssocID="{C0AED2C4-AAD4-415A-9F43-241B1360BFBB}" presName="connSite2" presStyleCnt="0"/>
      <dgm:spPr/>
    </dgm:pt>
    <dgm:pt modelId="{9ABAF097-22EE-4988-8B34-F0F19ACBC071}" type="pres">
      <dgm:prSet presAssocID="{6724F6C4-D151-4133-B224-E03282AC4FA9}" presName="Name18" presStyleLbl="sibTrans2D1" presStyleIdx="1" presStyleCnt="3"/>
      <dgm:spPr/>
    </dgm:pt>
    <dgm:pt modelId="{B46D5D77-CFBC-43FB-BCC3-EDF51FE6756D}" type="pres">
      <dgm:prSet presAssocID="{A6681546-5CF3-4EF5-B45E-53CCCC4AC6A4}" presName="composite1" presStyleCnt="0"/>
      <dgm:spPr/>
    </dgm:pt>
    <dgm:pt modelId="{29B0AB6C-2092-40A8-9C9F-6C0DDADDC794}" type="pres">
      <dgm:prSet presAssocID="{A6681546-5CF3-4EF5-B45E-53CCCC4AC6A4}" presName="dummyNode1" presStyleLbl="node1" presStyleIdx="1" presStyleCnt="4"/>
      <dgm:spPr/>
    </dgm:pt>
    <dgm:pt modelId="{2E9004F1-887C-4068-B8E4-44B88CE62F1B}" type="pres">
      <dgm:prSet presAssocID="{A6681546-5CF3-4EF5-B45E-53CCCC4AC6A4}" presName="childNode1" presStyleLbl="bgAcc1" presStyleIdx="2" presStyleCnt="4" custScaleX="173458" custScaleY="239709" custLinFactNeighborX="-3875" custLinFactNeighborY="3178">
        <dgm:presLayoutVars>
          <dgm:bulletEnabled val="1"/>
        </dgm:presLayoutVars>
      </dgm:prSet>
      <dgm:spPr/>
    </dgm:pt>
    <dgm:pt modelId="{B6ED1EE4-22DA-436E-8FAD-95BDDFE6402F}" type="pres">
      <dgm:prSet presAssocID="{A6681546-5CF3-4EF5-B45E-53CCCC4AC6A4}" presName="childNode1tx" presStyleLbl="bgAcc1" presStyleIdx="2" presStyleCnt="4">
        <dgm:presLayoutVars>
          <dgm:bulletEnabled val="1"/>
        </dgm:presLayoutVars>
      </dgm:prSet>
      <dgm:spPr/>
    </dgm:pt>
    <dgm:pt modelId="{260E609A-1E66-40C9-8E4B-B34A72E042FF}" type="pres">
      <dgm:prSet presAssocID="{A6681546-5CF3-4EF5-B45E-53CCCC4AC6A4}" presName="parentNode1" presStyleLbl="node1" presStyleIdx="2" presStyleCnt="4" custScaleX="120089" custLinFactY="93743" custLinFactNeighborX="-2368" custLinFactNeighborY="100000">
        <dgm:presLayoutVars>
          <dgm:chMax val="1"/>
          <dgm:bulletEnabled val="1"/>
        </dgm:presLayoutVars>
      </dgm:prSet>
      <dgm:spPr/>
    </dgm:pt>
    <dgm:pt modelId="{9045B4E2-8F2E-4E33-98C8-37CCA9636498}" type="pres">
      <dgm:prSet presAssocID="{A6681546-5CF3-4EF5-B45E-53CCCC4AC6A4}" presName="connSite1" presStyleCnt="0"/>
      <dgm:spPr/>
    </dgm:pt>
    <dgm:pt modelId="{E24E663B-6B25-4580-A1BD-0E8A98C0158B}" type="pres">
      <dgm:prSet presAssocID="{C9524AC2-3763-423C-B2F3-B6305EA408BA}" presName="Name9" presStyleLbl="sibTrans2D1" presStyleIdx="2" presStyleCnt="3"/>
      <dgm:spPr/>
    </dgm:pt>
    <dgm:pt modelId="{E22C0BA7-A56A-479D-9021-DB3DF4CC6573}" type="pres">
      <dgm:prSet presAssocID="{BF75945B-8F3B-4B51-BAE7-120E5CC0B239}" presName="composite2" presStyleCnt="0"/>
      <dgm:spPr/>
    </dgm:pt>
    <dgm:pt modelId="{5B15C936-4E85-41EB-B220-4D718957991D}" type="pres">
      <dgm:prSet presAssocID="{BF75945B-8F3B-4B51-BAE7-120E5CC0B239}" presName="dummyNode2" presStyleLbl="node1" presStyleIdx="2" presStyleCnt="4"/>
      <dgm:spPr/>
    </dgm:pt>
    <dgm:pt modelId="{DEAC7002-373B-48B7-A42A-DCA8137FA764}" type="pres">
      <dgm:prSet presAssocID="{BF75945B-8F3B-4B51-BAE7-120E5CC0B239}" presName="childNode2" presStyleLbl="bgAcc1" presStyleIdx="3" presStyleCnt="4" custScaleX="193582" custScaleY="234304" custLinFactNeighborX="-10079">
        <dgm:presLayoutVars>
          <dgm:bulletEnabled val="1"/>
        </dgm:presLayoutVars>
      </dgm:prSet>
      <dgm:spPr/>
    </dgm:pt>
    <dgm:pt modelId="{5D4D38E5-F502-4B92-A9A3-CECE1A59BBE3}" type="pres">
      <dgm:prSet presAssocID="{BF75945B-8F3B-4B51-BAE7-120E5CC0B239}" presName="childNode2tx" presStyleLbl="bgAcc1" presStyleIdx="3" presStyleCnt="4">
        <dgm:presLayoutVars>
          <dgm:bulletEnabled val="1"/>
        </dgm:presLayoutVars>
      </dgm:prSet>
      <dgm:spPr/>
    </dgm:pt>
    <dgm:pt modelId="{B88135E7-6EF4-4EC2-B321-EC1463FB6FAE}" type="pres">
      <dgm:prSet presAssocID="{BF75945B-8F3B-4B51-BAE7-120E5CC0B239}" presName="parentNode2" presStyleLbl="node1" presStyleIdx="3" presStyleCnt="4" custScaleX="138915" custScaleY="161362" custLinFactY="-42135" custLinFactNeighborX="-8563" custLinFactNeighborY="-100000">
        <dgm:presLayoutVars>
          <dgm:chMax val="0"/>
          <dgm:bulletEnabled val="1"/>
        </dgm:presLayoutVars>
      </dgm:prSet>
      <dgm:spPr/>
    </dgm:pt>
    <dgm:pt modelId="{8B957ADE-DA3B-4ED9-B379-4B183C746E9C}" type="pres">
      <dgm:prSet presAssocID="{BF75945B-8F3B-4B51-BAE7-120E5CC0B239}" presName="connSite2" presStyleCnt="0"/>
      <dgm:spPr/>
    </dgm:pt>
  </dgm:ptLst>
  <dgm:cxnLst>
    <dgm:cxn modelId="{3DC6EA02-C603-43AE-9A6A-3903CFA47D90}" type="presOf" srcId="{6724F6C4-D151-4133-B224-E03282AC4FA9}" destId="{9ABAF097-22EE-4988-8B34-F0F19ACBC071}" srcOrd="0" destOrd="0" presId="urn:microsoft.com/office/officeart/2005/8/layout/hProcess4"/>
    <dgm:cxn modelId="{5CC4C503-70F7-4178-9C1E-06F0DA427445}" type="presOf" srcId="{37928C56-A63F-485F-B7CE-FE5CE9416F59}" destId="{23112124-886D-4D98-882B-571D460C524B}" srcOrd="0" destOrd="0" presId="urn:microsoft.com/office/officeart/2005/8/layout/hProcess4"/>
    <dgm:cxn modelId="{1ED3F70C-96B1-411B-96D5-B447D65D5A66}" type="presOf" srcId="{C0AED2C4-AAD4-415A-9F43-241B1360BFBB}" destId="{E6FDE411-0478-483C-8659-A542A1005B19}" srcOrd="0" destOrd="0" presId="urn:microsoft.com/office/officeart/2005/8/layout/hProcess4"/>
    <dgm:cxn modelId="{BD999E0E-1376-4CD3-9144-499C663DD736}" type="presOf" srcId="{6AA93B69-B41B-4DFB-86CA-DA6B675E8F2F}" destId="{F8D0326C-7B52-48A1-B8A7-BD7220EB1F10}" srcOrd="0" destOrd="0" presId="urn:microsoft.com/office/officeart/2005/8/layout/hProcess4"/>
    <dgm:cxn modelId="{3FCFAD17-7F7C-45EC-81F9-2092EE556AB8}" srcId="{A6681546-5CF3-4EF5-B45E-53CCCC4AC6A4}" destId="{769E0C77-A74A-4868-8039-94391E0001C7}" srcOrd="1" destOrd="0" parTransId="{06E84BA2-3581-489C-8056-A04B12A1073C}" sibTransId="{B34955A8-E7F2-4F2A-8869-A86360962AAE}"/>
    <dgm:cxn modelId="{BA429F21-06E6-4E24-8C3A-61EE9C2A738A}" type="presOf" srcId="{12C53C1E-B862-490E-BB7E-D567CD922FA9}" destId="{B6ED1EE4-22DA-436E-8FAD-95BDDFE6402F}" srcOrd="1" destOrd="0" presId="urn:microsoft.com/office/officeart/2005/8/layout/hProcess4"/>
    <dgm:cxn modelId="{145B9939-109F-48BA-A02D-206E5BEC5BA7}" type="presOf" srcId="{A6681546-5CF3-4EF5-B45E-53CCCC4AC6A4}" destId="{260E609A-1E66-40C9-8E4B-B34A72E042FF}" srcOrd="0" destOrd="0" presId="urn:microsoft.com/office/officeart/2005/8/layout/hProcess4"/>
    <dgm:cxn modelId="{8FBDDC5C-BE38-41BE-BF3C-2CCA50E4F6B0}" type="presOf" srcId="{769E0C77-A74A-4868-8039-94391E0001C7}" destId="{2E9004F1-887C-4068-B8E4-44B88CE62F1B}" srcOrd="0" destOrd="1" presId="urn:microsoft.com/office/officeart/2005/8/layout/hProcess4"/>
    <dgm:cxn modelId="{02D28561-E87E-48D3-899F-92444EE117E6}" type="presOf" srcId="{769E0C77-A74A-4868-8039-94391E0001C7}" destId="{B6ED1EE4-22DA-436E-8FAD-95BDDFE6402F}" srcOrd="1" destOrd="1" presId="urn:microsoft.com/office/officeart/2005/8/layout/hProcess4"/>
    <dgm:cxn modelId="{402EBE6C-61F0-4C2E-8BCE-105648AFD0C0}" type="presOf" srcId="{37928C56-A63F-485F-B7CE-FE5CE9416F59}" destId="{4DF666CF-36B7-4289-A45D-39DF842D5781}" srcOrd="1" destOrd="0" presId="urn:microsoft.com/office/officeart/2005/8/layout/hProcess4"/>
    <dgm:cxn modelId="{59559F74-CEB2-482B-97AC-4303099C326A}" srcId="{BF75945B-8F3B-4B51-BAE7-120E5CC0B239}" destId="{4A8D28BF-7EC3-4D23-8548-02987E33155A}" srcOrd="0" destOrd="0" parTransId="{B58D2612-1BCF-48D1-8DF0-0B9753F5DC8F}" sibTransId="{EE7AF51E-02FC-498E-B7A3-4E5C2D8BF6D2}"/>
    <dgm:cxn modelId="{D5655D7D-FC1A-49C7-A8DC-5D243405FB48}" srcId="{DD87783D-2E50-4A76-A2B9-A57935393DDA}" destId="{BF75945B-8F3B-4B51-BAE7-120E5CC0B239}" srcOrd="3" destOrd="0" parTransId="{5B04E48B-2A97-4C35-85A3-5B4ACE5AA31E}" sibTransId="{986A8564-5136-4FB9-A614-B07769B6C335}"/>
    <dgm:cxn modelId="{0B82AB82-8874-4CD2-8302-55C0E8CD84AE}" srcId="{8CF3EB9B-1950-417B-B375-97934F1D3EEE}" destId="{6AA93B69-B41B-4DFB-86CA-DA6B675E8F2F}" srcOrd="0" destOrd="0" parTransId="{094083D9-B433-4506-9D60-8B49242A70A9}" sibTransId="{8C5C60A7-14FD-49ED-AE7C-48233917C8CA}"/>
    <dgm:cxn modelId="{B1001388-ED36-421E-873F-3A699CA0E434}" type="presOf" srcId="{8CF3EB9B-1950-417B-B375-97934F1D3EEE}" destId="{AB1552B5-855F-487D-800E-7A6A1580330C}" srcOrd="0" destOrd="0" presId="urn:microsoft.com/office/officeart/2005/8/layout/hProcess4"/>
    <dgm:cxn modelId="{2D077988-5B95-43A8-87E1-A847AEF213C6}" type="presOf" srcId="{BF75945B-8F3B-4B51-BAE7-120E5CC0B239}" destId="{B88135E7-6EF4-4EC2-B321-EC1463FB6FAE}" srcOrd="0" destOrd="0" presId="urn:microsoft.com/office/officeart/2005/8/layout/hProcess4"/>
    <dgm:cxn modelId="{3AC0E789-A812-4973-A52A-99E249EBA1CA}" srcId="{A6681546-5CF3-4EF5-B45E-53CCCC4AC6A4}" destId="{12C53C1E-B862-490E-BB7E-D567CD922FA9}" srcOrd="0" destOrd="0" parTransId="{05C76F1B-4D8F-4694-A75F-961B72EE46E2}" sibTransId="{B3CAAADE-99CF-4606-85C5-945E5F89DAE5}"/>
    <dgm:cxn modelId="{8620CD9D-2B8F-4CCB-B282-441465D10521}" type="presOf" srcId="{1AAF04EC-9A3F-496A-BD3C-9896DD7D6C2A}" destId="{F8D0326C-7B52-48A1-B8A7-BD7220EB1F10}" srcOrd="0" destOrd="1" presId="urn:microsoft.com/office/officeart/2005/8/layout/hProcess4"/>
    <dgm:cxn modelId="{68985C9F-B1FD-46BE-9B8E-DFE8E585ACE1}" type="presOf" srcId="{8B8690D4-171E-4B51-9CFE-656A0684E9CC}" destId="{8E0C2D90-BE53-48A5-8118-310F87332757}" srcOrd="0" destOrd="0" presId="urn:microsoft.com/office/officeart/2005/8/layout/hProcess4"/>
    <dgm:cxn modelId="{286467A1-6373-495C-AB8D-93D1C8403239}" type="presOf" srcId="{DD87783D-2E50-4A76-A2B9-A57935393DDA}" destId="{22255889-0949-4BC3-8676-64A5C53346E6}" srcOrd="0" destOrd="0" presId="urn:microsoft.com/office/officeart/2005/8/layout/hProcess4"/>
    <dgm:cxn modelId="{3A3B53BE-D96C-49E8-967F-FF250A5537AC}" type="presOf" srcId="{1AAF04EC-9A3F-496A-BD3C-9896DD7D6C2A}" destId="{CDB992B2-49EF-4141-94E2-95AB4C0BCA46}" srcOrd="1" destOrd="1" presId="urn:microsoft.com/office/officeart/2005/8/layout/hProcess4"/>
    <dgm:cxn modelId="{6B92B2C5-072D-4A1D-B40B-8B7F33324F8D}" srcId="{C0AED2C4-AAD4-415A-9F43-241B1360BFBB}" destId="{37928C56-A63F-485F-B7CE-FE5CE9416F59}" srcOrd="0" destOrd="0" parTransId="{2B93E122-1759-4F0A-92DE-A0664AF4E89E}" sibTransId="{DA3EE8FC-B5BE-480E-B53C-4A8DA8C4E2DE}"/>
    <dgm:cxn modelId="{9B234BC6-22E4-42AF-9D83-2EB079E73E5B}" type="presOf" srcId="{C9524AC2-3763-423C-B2F3-B6305EA408BA}" destId="{E24E663B-6B25-4580-A1BD-0E8A98C0158B}" srcOrd="0" destOrd="0" presId="urn:microsoft.com/office/officeart/2005/8/layout/hProcess4"/>
    <dgm:cxn modelId="{696594CD-1807-418E-B8AD-BCEA898F34BA}" srcId="{8CF3EB9B-1950-417B-B375-97934F1D3EEE}" destId="{1AAF04EC-9A3F-496A-BD3C-9896DD7D6C2A}" srcOrd="1" destOrd="0" parTransId="{A2EC82CF-993C-433F-A3AD-8063D20E9D73}" sibTransId="{B0A55745-7650-4BB5-9F5E-7FE5DD4521E7}"/>
    <dgm:cxn modelId="{A05A9FCE-C32A-4185-AB61-415773F0D408}" srcId="{DD87783D-2E50-4A76-A2B9-A57935393DDA}" destId="{C0AED2C4-AAD4-415A-9F43-241B1360BFBB}" srcOrd="1" destOrd="0" parTransId="{C4F55634-C9B1-442E-9864-C77C32AF1614}" sibTransId="{6724F6C4-D151-4133-B224-E03282AC4FA9}"/>
    <dgm:cxn modelId="{0C8D7DD3-0BA2-431F-AFB4-44BD23FD279D}" type="presOf" srcId="{6AA93B69-B41B-4DFB-86CA-DA6B675E8F2F}" destId="{CDB992B2-49EF-4141-94E2-95AB4C0BCA46}" srcOrd="1" destOrd="0" presId="urn:microsoft.com/office/officeart/2005/8/layout/hProcess4"/>
    <dgm:cxn modelId="{C3F710D4-06EE-4A38-94B1-030E9F8ECFFB}" srcId="{DD87783D-2E50-4A76-A2B9-A57935393DDA}" destId="{A6681546-5CF3-4EF5-B45E-53CCCC4AC6A4}" srcOrd="2" destOrd="0" parTransId="{05381AA8-4729-4BCD-84D9-CB9A9632585D}" sibTransId="{C9524AC2-3763-423C-B2F3-B6305EA408BA}"/>
    <dgm:cxn modelId="{3E992AD4-A7D3-4F7B-A354-CE0F1C101B87}" srcId="{DD87783D-2E50-4A76-A2B9-A57935393DDA}" destId="{8CF3EB9B-1950-417B-B375-97934F1D3EEE}" srcOrd="0" destOrd="0" parTransId="{B5006CC3-3596-4591-8F3A-EB3DBE260CD1}" sibTransId="{8B8690D4-171E-4B51-9CFE-656A0684E9CC}"/>
    <dgm:cxn modelId="{3AA688D7-E6FB-45A0-8829-3397C73F3575}" type="presOf" srcId="{12C53C1E-B862-490E-BB7E-D567CD922FA9}" destId="{2E9004F1-887C-4068-B8E4-44B88CE62F1B}" srcOrd="0" destOrd="0" presId="urn:microsoft.com/office/officeart/2005/8/layout/hProcess4"/>
    <dgm:cxn modelId="{8E7D68E2-966C-4913-BBD6-82CAA2DEB847}" type="presOf" srcId="{4A8D28BF-7EC3-4D23-8548-02987E33155A}" destId="{5D4D38E5-F502-4B92-A9A3-CECE1A59BBE3}" srcOrd="1" destOrd="0" presId="urn:microsoft.com/office/officeart/2005/8/layout/hProcess4"/>
    <dgm:cxn modelId="{0F7468FC-387A-427D-AC63-966B011874AD}" type="presOf" srcId="{4A8D28BF-7EC3-4D23-8548-02987E33155A}" destId="{DEAC7002-373B-48B7-A42A-DCA8137FA764}" srcOrd="0" destOrd="0" presId="urn:microsoft.com/office/officeart/2005/8/layout/hProcess4"/>
    <dgm:cxn modelId="{FE1D635A-B655-4660-9E49-494F37D71CE1}" type="presParOf" srcId="{22255889-0949-4BC3-8676-64A5C53346E6}" destId="{51045238-CAC7-4A45-B774-1C675AA89CDC}" srcOrd="0" destOrd="0" presId="urn:microsoft.com/office/officeart/2005/8/layout/hProcess4"/>
    <dgm:cxn modelId="{025EE27B-A6E4-4A26-BE43-47D60914272E}" type="presParOf" srcId="{22255889-0949-4BC3-8676-64A5C53346E6}" destId="{89B9A85C-5F57-4DFD-9641-CEA0692C3A06}" srcOrd="1" destOrd="0" presId="urn:microsoft.com/office/officeart/2005/8/layout/hProcess4"/>
    <dgm:cxn modelId="{FA3F38F4-6AFF-4AD4-B574-1113CAD8380D}" type="presParOf" srcId="{22255889-0949-4BC3-8676-64A5C53346E6}" destId="{6276D76A-E0E5-4815-8080-4AB61A723263}" srcOrd="2" destOrd="0" presId="urn:microsoft.com/office/officeart/2005/8/layout/hProcess4"/>
    <dgm:cxn modelId="{925C7FE0-9988-44AF-9320-767C48182199}" type="presParOf" srcId="{6276D76A-E0E5-4815-8080-4AB61A723263}" destId="{E8FDC7BB-87A4-4521-997F-97950AB248DD}" srcOrd="0" destOrd="0" presId="urn:microsoft.com/office/officeart/2005/8/layout/hProcess4"/>
    <dgm:cxn modelId="{B8C1E2EC-945F-45E3-953E-717A93DD207C}" type="presParOf" srcId="{E8FDC7BB-87A4-4521-997F-97950AB248DD}" destId="{FF3CDAF5-0E3F-4386-AC80-C143077B9395}" srcOrd="0" destOrd="0" presId="urn:microsoft.com/office/officeart/2005/8/layout/hProcess4"/>
    <dgm:cxn modelId="{9C298279-5610-44B5-9810-4CB725FB7E18}" type="presParOf" srcId="{E8FDC7BB-87A4-4521-997F-97950AB248DD}" destId="{F8D0326C-7B52-48A1-B8A7-BD7220EB1F10}" srcOrd="1" destOrd="0" presId="urn:microsoft.com/office/officeart/2005/8/layout/hProcess4"/>
    <dgm:cxn modelId="{46A77C3C-7850-459F-9CF3-F3101F0D2423}" type="presParOf" srcId="{E8FDC7BB-87A4-4521-997F-97950AB248DD}" destId="{CDB992B2-49EF-4141-94E2-95AB4C0BCA46}" srcOrd="2" destOrd="0" presId="urn:microsoft.com/office/officeart/2005/8/layout/hProcess4"/>
    <dgm:cxn modelId="{326C7C5B-F583-4109-ACED-FF10524EAE22}" type="presParOf" srcId="{E8FDC7BB-87A4-4521-997F-97950AB248DD}" destId="{AB1552B5-855F-487D-800E-7A6A1580330C}" srcOrd="3" destOrd="0" presId="urn:microsoft.com/office/officeart/2005/8/layout/hProcess4"/>
    <dgm:cxn modelId="{B485E9FC-87DB-4284-B20A-DE988A31F965}" type="presParOf" srcId="{E8FDC7BB-87A4-4521-997F-97950AB248DD}" destId="{3364FA7C-ACA2-4991-874B-2287D377EC99}" srcOrd="4" destOrd="0" presId="urn:microsoft.com/office/officeart/2005/8/layout/hProcess4"/>
    <dgm:cxn modelId="{2C044AEF-5EA6-4DED-97A7-A19F98409941}" type="presParOf" srcId="{6276D76A-E0E5-4815-8080-4AB61A723263}" destId="{8E0C2D90-BE53-48A5-8118-310F87332757}" srcOrd="1" destOrd="0" presId="urn:microsoft.com/office/officeart/2005/8/layout/hProcess4"/>
    <dgm:cxn modelId="{9A37E8CE-136D-4954-A595-60CED1176A41}" type="presParOf" srcId="{6276D76A-E0E5-4815-8080-4AB61A723263}" destId="{B6DBECD4-8C2A-4350-8A0A-36FD2381AA67}" srcOrd="2" destOrd="0" presId="urn:microsoft.com/office/officeart/2005/8/layout/hProcess4"/>
    <dgm:cxn modelId="{ED2C0298-FF10-4BF3-A39E-01DBB79E71A9}" type="presParOf" srcId="{B6DBECD4-8C2A-4350-8A0A-36FD2381AA67}" destId="{703DBF32-D3C2-48D8-828C-C317F4DAD49B}" srcOrd="0" destOrd="0" presId="urn:microsoft.com/office/officeart/2005/8/layout/hProcess4"/>
    <dgm:cxn modelId="{B96FF14C-EC03-4A07-967B-E533068509DA}" type="presParOf" srcId="{B6DBECD4-8C2A-4350-8A0A-36FD2381AA67}" destId="{23112124-886D-4D98-882B-571D460C524B}" srcOrd="1" destOrd="0" presId="urn:microsoft.com/office/officeart/2005/8/layout/hProcess4"/>
    <dgm:cxn modelId="{D22BF38B-D7AF-460E-BC18-064F7FC1ED9D}" type="presParOf" srcId="{B6DBECD4-8C2A-4350-8A0A-36FD2381AA67}" destId="{4DF666CF-36B7-4289-A45D-39DF842D5781}" srcOrd="2" destOrd="0" presId="urn:microsoft.com/office/officeart/2005/8/layout/hProcess4"/>
    <dgm:cxn modelId="{B8CC8892-6992-4B09-8566-C33FE12B6DB0}" type="presParOf" srcId="{B6DBECD4-8C2A-4350-8A0A-36FD2381AA67}" destId="{E6FDE411-0478-483C-8659-A542A1005B19}" srcOrd="3" destOrd="0" presId="urn:microsoft.com/office/officeart/2005/8/layout/hProcess4"/>
    <dgm:cxn modelId="{A92E2F73-63E0-4640-A9A4-03B468DD31C0}" type="presParOf" srcId="{B6DBECD4-8C2A-4350-8A0A-36FD2381AA67}" destId="{45117FEE-C713-4CAB-9FE4-D8B26A1EF160}" srcOrd="4" destOrd="0" presId="urn:microsoft.com/office/officeart/2005/8/layout/hProcess4"/>
    <dgm:cxn modelId="{AA6DA276-4E86-4F93-825D-28890EC9AE10}" type="presParOf" srcId="{6276D76A-E0E5-4815-8080-4AB61A723263}" destId="{9ABAF097-22EE-4988-8B34-F0F19ACBC071}" srcOrd="3" destOrd="0" presId="urn:microsoft.com/office/officeart/2005/8/layout/hProcess4"/>
    <dgm:cxn modelId="{B4EF0F25-A51A-47B6-BEF3-3765ED0DE947}" type="presParOf" srcId="{6276D76A-E0E5-4815-8080-4AB61A723263}" destId="{B46D5D77-CFBC-43FB-BCC3-EDF51FE6756D}" srcOrd="4" destOrd="0" presId="urn:microsoft.com/office/officeart/2005/8/layout/hProcess4"/>
    <dgm:cxn modelId="{3BCC3007-2BC8-42A1-A4E4-BBA6A336415B}" type="presParOf" srcId="{B46D5D77-CFBC-43FB-BCC3-EDF51FE6756D}" destId="{29B0AB6C-2092-40A8-9C9F-6C0DDADDC794}" srcOrd="0" destOrd="0" presId="urn:microsoft.com/office/officeart/2005/8/layout/hProcess4"/>
    <dgm:cxn modelId="{23080A9A-93BE-4CC9-B8AA-B08F51EFD7A7}" type="presParOf" srcId="{B46D5D77-CFBC-43FB-BCC3-EDF51FE6756D}" destId="{2E9004F1-887C-4068-B8E4-44B88CE62F1B}" srcOrd="1" destOrd="0" presId="urn:microsoft.com/office/officeart/2005/8/layout/hProcess4"/>
    <dgm:cxn modelId="{B2903F25-E38C-44CE-9478-892E510CDE37}" type="presParOf" srcId="{B46D5D77-CFBC-43FB-BCC3-EDF51FE6756D}" destId="{B6ED1EE4-22DA-436E-8FAD-95BDDFE6402F}" srcOrd="2" destOrd="0" presId="urn:microsoft.com/office/officeart/2005/8/layout/hProcess4"/>
    <dgm:cxn modelId="{598F2983-A76D-49A5-8B9C-4E2293DA711B}" type="presParOf" srcId="{B46D5D77-CFBC-43FB-BCC3-EDF51FE6756D}" destId="{260E609A-1E66-40C9-8E4B-B34A72E042FF}" srcOrd="3" destOrd="0" presId="urn:microsoft.com/office/officeart/2005/8/layout/hProcess4"/>
    <dgm:cxn modelId="{1B35EA8D-50C1-4D54-A79A-A53AA75E976A}" type="presParOf" srcId="{B46D5D77-CFBC-43FB-BCC3-EDF51FE6756D}" destId="{9045B4E2-8F2E-4E33-98C8-37CCA9636498}" srcOrd="4" destOrd="0" presId="urn:microsoft.com/office/officeart/2005/8/layout/hProcess4"/>
    <dgm:cxn modelId="{4421A25B-D9BB-405B-AB96-D6AAD2CB7979}" type="presParOf" srcId="{6276D76A-E0E5-4815-8080-4AB61A723263}" destId="{E24E663B-6B25-4580-A1BD-0E8A98C0158B}" srcOrd="5" destOrd="0" presId="urn:microsoft.com/office/officeart/2005/8/layout/hProcess4"/>
    <dgm:cxn modelId="{B64AC9D0-25DE-465B-AA3E-CEC2A4A16D01}" type="presParOf" srcId="{6276D76A-E0E5-4815-8080-4AB61A723263}" destId="{E22C0BA7-A56A-479D-9021-DB3DF4CC6573}" srcOrd="6" destOrd="0" presId="urn:microsoft.com/office/officeart/2005/8/layout/hProcess4"/>
    <dgm:cxn modelId="{736772AD-DB07-4521-A270-F24034968A46}" type="presParOf" srcId="{E22C0BA7-A56A-479D-9021-DB3DF4CC6573}" destId="{5B15C936-4E85-41EB-B220-4D718957991D}" srcOrd="0" destOrd="0" presId="urn:microsoft.com/office/officeart/2005/8/layout/hProcess4"/>
    <dgm:cxn modelId="{17A33786-07D8-40D4-95CE-EA60F97BF32F}" type="presParOf" srcId="{E22C0BA7-A56A-479D-9021-DB3DF4CC6573}" destId="{DEAC7002-373B-48B7-A42A-DCA8137FA764}" srcOrd="1" destOrd="0" presId="urn:microsoft.com/office/officeart/2005/8/layout/hProcess4"/>
    <dgm:cxn modelId="{219C6D32-469C-4704-B7D8-030FFDB1DB4C}" type="presParOf" srcId="{E22C0BA7-A56A-479D-9021-DB3DF4CC6573}" destId="{5D4D38E5-F502-4B92-A9A3-CECE1A59BBE3}" srcOrd="2" destOrd="0" presId="urn:microsoft.com/office/officeart/2005/8/layout/hProcess4"/>
    <dgm:cxn modelId="{E86361BE-2C41-4076-90A1-982130249E5B}" type="presParOf" srcId="{E22C0BA7-A56A-479D-9021-DB3DF4CC6573}" destId="{B88135E7-6EF4-4EC2-B321-EC1463FB6FAE}" srcOrd="3" destOrd="0" presId="urn:microsoft.com/office/officeart/2005/8/layout/hProcess4"/>
    <dgm:cxn modelId="{25EE2DC9-431A-4634-8B66-0DCD74169C92}" type="presParOf" srcId="{E22C0BA7-A56A-479D-9021-DB3DF4CC6573}" destId="{8B957ADE-DA3B-4ED9-B379-4B183C746E9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5F821-72D0-480B-925B-92D6A0AE2C5D}" type="doc">
      <dgm:prSet loTypeId="urn:microsoft.com/office/officeart/2005/8/layout/process5" loCatId="process" qsTypeId="urn:microsoft.com/office/officeart/2005/8/quickstyle/simple3" qsCatId="simple" csTypeId="urn:microsoft.com/office/officeart/2005/8/colors/colorful4" csCatId="colorful" phldr="1"/>
      <dgm:spPr/>
      <dgm:t>
        <a:bodyPr/>
        <a:lstStyle/>
        <a:p>
          <a:endParaRPr lang="es-EC"/>
        </a:p>
      </dgm:t>
    </dgm:pt>
    <dgm:pt modelId="{8C8F3886-ED67-4D59-A66C-EBA3049BC885}">
      <dgm:prSet phldrT="[Texto]" custT="1"/>
      <dgm:spPr>
        <a:solidFill>
          <a:schemeClr val="accent2">
            <a:lumMod val="40000"/>
            <a:lumOff val="60000"/>
          </a:schemeClr>
        </a:solidFill>
      </dgm:spPr>
      <dgm:t>
        <a:bodyPr/>
        <a:lstStyle/>
        <a:p>
          <a:pPr algn="ctr"/>
          <a:r>
            <a:rPr lang="es-EC" sz="2000" b="1" dirty="0"/>
            <a:t>Paper base</a:t>
          </a:r>
        </a:p>
        <a:p>
          <a:pPr algn="just"/>
          <a:r>
            <a:rPr lang="es-EC" sz="2000" b="0" dirty="0"/>
            <a:t>“El turismo comunitario como instrumento de erradicación de la pobreza: potencialidades para su desarrollo en cuzco (PERÚ)”. </a:t>
          </a:r>
        </a:p>
      </dgm:t>
    </dgm:pt>
    <dgm:pt modelId="{B6AFC38D-0E8F-4E7C-9F32-4625F5C538E9}" type="parTrans" cxnId="{A82041E9-BAD0-4A72-A86C-BEDC3F1468A8}">
      <dgm:prSet/>
      <dgm:spPr/>
      <dgm:t>
        <a:bodyPr/>
        <a:lstStyle/>
        <a:p>
          <a:endParaRPr lang="es-EC"/>
        </a:p>
      </dgm:t>
    </dgm:pt>
    <dgm:pt modelId="{D607D73A-2542-4C2A-9431-F50B7F166901}" type="sibTrans" cxnId="{A82041E9-BAD0-4A72-A86C-BEDC3F1468A8}">
      <dgm:prSet/>
      <dgm:spPr/>
      <dgm:t>
        <a:bodyPr/>
        <a:lstStyle/>
        <a:p>
          <a:endParaRPr lang="es-EC"/>
        </a:p>
      </dgm:t>
    </dgm:pt>
    <dgm:pt modelId="{EBF10DBB-8454-451F-A13A-6A2AFDDAA8D0}">
      <dgm:prSet phldrT="[Texto]" custT="1"/>
      <dgm:spPr>
        <a:solidFill>
          <a:srgbClr val="FFFF99"/>
        </a:solidFill>
        <a:ln>
          <a:solidFill>
            <a:srgbClr val="FFFF00"/>
          </a:solidFill>
        </a:ln>
      </dgm:spPr>
      <dgm:t>
        <a:bodyPr/>
        <a:lstStyle/>
        <a:p>
          <a:pPr algn="ctr"/>
          <a:r>
            <a:rPr lang="es-EC" sz="2000" b="1" dirty="0"/>
            <a:t>Paper 1</a:t>
          </a:r>
        </a:p>
        <a:p>
          <a:pPr algn="just"/>
          <a:r>
            <a:rPr lang="es-EC" sz="2000" b="0" dirty="0"/>
            <a:t>“La situación del turismo comunitario en Ecuador” </a:t>
          </a:r>
        </a:p>
      </dgm:t>
    </dgm:pt>
    <dgm:pt modelId="{5720239D-B168-4173-BEAC-95F9B05267F7}" type="parTrans" cxnId="{6AA25B48-2F54-429C-B4F5-AF019CCC6E87}">
      <dgm:prSet/>
      <dgm:spPr/>
      <dgm:t>
        <a:bodyPr/>
        <a:lstStyle/>
        <a:p>
          <a:endParaRPr lang="es-EC"/>
        </a:p>
      </dgm:t>
    </dgm:pt>
    <dgm:pt modelId="{7B9411CF-4680-46B1-921D-324CC7258DAA}" type="sibTrans" cxnId="{6AA25B48-2F54-429C-B4F5-AF019CCC6E87}">
      <dgm:prSet/>
      <dgm:spPr>
        <a:solidFill>
          <a:srgbClr val="FFFF99"/>
        </a:solidFill>
        <a:ln>
          <a:solidFill>
            <a:srgbClr val="FFFF00"/>
          </a:solidFill>
        </a:ln>
      </dgm:spPr>
      <dgm:t>
        <a:bodyPr/>
        <a:lstStyle/>
        <a:p>
          <a:endParaRPr lang="es-EC"/>
        </a:p>
      </dgm:t>
    </dgm:pt>
    <dgm:pt modelId="{3560CA21-E9EE-486B-AB4D-61717F422155}">
      <dgm:prSet phldrT="[Texto]" custT="1"/>
      <dgm:spPr>
        <a:solidFill>
          <a:schemeClr val="accent5">
            <a:lumMod val="20000"/>
            <a:lumOff val="80000"/>
          </a:schemeClr>
        </a:solidFill>
        <a:ln>
          <a:solidFill>
            <a:schemeClr val="accent5">
              <a:lumMod val="75000"/>
            </a:schemeClr>
          </a:solidFill>
        </a:ln>
      </dgm:spPr>
      <dgm:t>
        <a:bodyPr/>
        <a:lstStyle/>
        <a:p>
          <a:pPr algn="ctr"/>
          <a:r>
            <a:rPr lang="es-EC" sz="2000" b="1" dirty="0"/>
            <a:t>Paper 2</a:t>
          </a:r>
        </a:p>
        <a:p>
          <a:pPr algn="just"/>
          <a:r>
            <a:rPr lang="es-EC" sz="2000" b="0" dirty="0"/>
            <a:t>“El turismo comunitario como iniciativa de desarrollo local. Caso localidades de Ciudad Bolívar y Usme zona rural de Bogotá” </a:t>
          </a:r>
        </a:p>
      </dgm:t>
    </dgm:pt>
    <dgm:pt modelId="{3DDAFBE3-054A-443F-BE25-C9AE8D4946F2}" type="parTrans" cxnId="{CF2E1864-5D55-4F2D-91FD-E4EE3AA7BF0C}">
      <dgm:prSet/>
      <dgm:spPr/>
      <dgm:t>
        <a:bodyPr/>
        <a:lstStyle/>
        <a:p>
          <a:endParaRPr lang="es-EC"/>
        </a:p>
      </dgm:t>
    </dgm:pt>
    <dgm:pt modelId="{3A52A4EA-AF31-4430-A9A4-08CB93CC005C}" type="sibTrans" cxnId="{CF2E1864-5D55-4F2D-91FD-E4EE3AA7BF0C}">
      <dgm:prSet/>
      <dgm:spPr>
        <a:solidFill>
          <a:schemeClr val="accent5">
            <a:lumMod val="40000"/>
            <a:lumOff val="60000"/>
          </a:schemeClr>
        </a:solidFill>
        <a:ln>
          <a:solidFill>
            <a:schemeClr val="accent5">
              <a:lumMod val="60000"/>
              <a:lumOff val="40000"/>
            </a:schemeClr>
          </a:solidFill>
        </a:ln>
      </dgm:spPr>
      <dgm:t>
        <a:bodyPr/>
        <a:lstStyle/>
        <a:p>
          <a:endParaRPr lang="es-EC"/>
        </a:p>
      </dgm:t>
    </dgm:pt>
    <dgm:pt modelId="{17B36B55-A868-41E5-A527-284B6D179EE3}">
      <dgm:prSet phldrT="[Texto]" custT="1"/>
      <dgm:spPr/>
      <dgm:t>
        <a:bodyPr/>
        <a:lstStyle/>
        <a:p>
          <a:pPr algn="ctr"/>
          <a:r>
            <a:rPr lang="es-EC" sz="2000" b="1" dirty="0"/>
            <a:t>Paper 4</a:t>
          </a:r>
        </a:p>
        <a:p>
          <a:pPr algn="just"/>
          <a:r>
            <a:rPr lang="es-EC" sz="2000" b="0" dirty="0"/>
            <a:t>“Estrategias de desarrollo rural territorial basadas en las especificidades rurales. El caso de la marca Calidad Rural en España”</a:t>
          </a:r>
        </a:p>
      </dgm:t>
    </dgm:pt>
    <dgm:pt modelId="{93CC833E-9B4C-4AA1-B73E-88DED0FE23CD}" type="parTrans" cxnId="{829E0B8E-36EA-43A0-BAEB-D89C2261188D}">
      <dgm:prSet/>
      <dgm:spPr/>
      <dgm:t>
        <a:bodyPr/>
        <a:lstStyle/>
        <a:p>
          <a:endParaRPr lang="es-EC"/>
        </a:p>
      </dgm:t>
    </dgm:pt>
    <dgm:pt modelId="{877BAF66-8CEF-4004-8563-9E06A4D8866C}" type="sibTrans" cxnId="{829E0B8E-36EA-43A0-BAEB-D89C2261188D}">
      <dgm:prSet/>
      <dgm:spPr/>
      <dgm:t>
        <a:bodyPr/>
        <a:lstStyle/>
        <a:p>
          <a:endParaRPr lang="es-EC"/>
        </a:p>
      </dgm:t>
    </dgm:pt>
    <dgm:pt modelId="{0CDDA27C-0739-4CEB-90BF-24FD7AF9839B}">
      <dgm:prSet phldrT="[Texto]" custT="1"/>
      <dgm:spPr>
        <a:solidFill>
          <a:schemeClr val="accent6">
            <a:lumMod val="40000"/>
            <a:lumOff val="60000"/>
          </a:schemeClr>
        </a:solidFill>
        <a:ln>
          <a:solidFill>
            <a:schemeClr val="accent6">
              <a:lumMod val="75000"/>
            </a:schemeClr>
          </a:solidFill>
        </a:ln>
      </dgm:spPr>
      <dgm:t>
        <a:bodyPr/>
        <a:lstStyle/>
        <a:p>
          <a:pPr algn="ctr"/>
          <a:r>
            <a:rPr lang="es-EC" sz="2000" b="1" dirty="0"/>
            <a:t>Paper 5: </a:t>
          </a:r>
        </a:p>
        <a:p>
          <a:pPr algn="just"/>
          <a:r>
            <a:rPr lang="es-EC" sz="2000" b="0" dirty="0"/>
            <a:t>“Marketing adaptado al territorio: Place Marketing como herramienta de gestión de la imagen de destino” </a:t>
          </a:r>
        </a:p>
      </dgm:t>
    </dgm:pt>
    <dgm:pt modelId="{70C11D5E-4AA0-4B34-980D-C436519437BC}" type="parTrans" cxnId="{AF69D032-ADE5-4953-A0C1-931FA60BE8B3}">
      <dgm:prSet/>
      <dgm:spPr/>
      <dgm:t>
        <a:bodyPr/>
        <a:lstStyle/>
        <a:p>
          <a:endParaRPr lang="es-EC"/>
        </a:p>
      </dgm:t>
    </dgm:pt>
    <dgm:pt modelId="{63EDAFDB-39EA-4D73-AA60-B86C9865DC2E}" type="sibTrans" cxnId="{AF69D032-ADE5-4953-A0C1-931FA60BE8B3}">
      <dgm:prSet/>
      <dgm:spPr/>
      <dgm:t>
        <a:bodyPr/>
        <a:lstStyle/>
        <a:p>
          <a:endParaRPr lang="es-EC"/>
        </a:p>
      </dgm:t>
    </dgm:pt>
    <dgm:pt modelId="{E6755DE5-CF11-45BF-8545-35ADC8B2883F}" type="pres">
      <dgm:prSet presAssocID="{DA65F821-72D0-480B-925B-92D6A0AE2C5D}" presName="diagram" presStyleCnt="0">
        <dgm:presLayoutVars>
          <dgm:dir/>
          <dgm:resizeHandles val="exact"/>
        </dgm:presLayoutVars>
      </dgm:prSet>
      <dgm:spPr/>
    </dgm:pt>
    <dgm:pt modelId="{CE2AF364-DA10-42C8-8404-64026F4F5605}" type="pres">
      <dgm:prSet presAssocID="{8C8F3886-ED67-4D59-A66C-EBA3049BC885}" presName="node" presStyleLbl="node1" presStyleIdx="0" presStyleCnt="5" custScaleX="115259" custScaleY="120594">
        <dgm:presLayoutVars>
          <dgm:bulletEnabled val="1"/>
        </dgm:presLayoutVars>
      </dgm:prSet>
      <dgm:spPr/>
    </dgm:pt>
    <dgm:pt modelId="{379C846E-9FF2-4135-8B8B-A7157A56AE8D}" type="pres">
      <dgm:prSet presAssocID="{D607D73A-2542-4C2A-9431-F50B7F166901}" presName="sibTrans" presStyleLbl="sibTrans2D1" presStyleIdx="0" presStyleCnt="4"/>
      <dgm:spPr/>
    </dgm:pt>
    <dgm:pt modelId="{9D66AF88-3D87-42BA-BB3F-9AD244452B92}" type="pres">
      <dgm:prSet presAssocID="{D607D73A-2542-4C2A-9431-F50B7F166901}" presName="connectorText" presStyleLbl="sibTrans2D1" presStyleIdx="0" presStyleCnt="4"/>
      <dgm:spPr/>
    </dgm:pt>
    <dgm:pt modelId="{1D4973A7-3D2C-4D53-9B54-5B9F3BE55557}" type="pres">
      <dgm:prSet presAssocID="{EBF10DBB-8454-451F-A13A-6A2AFDDAA8D0}" presName="node" presStyleLbl="node1" presStyleIdx="1" presStyleCnt="5">
        <dgm:presLayoutVars>
          <dgm:bulletEnabled val="1"/>
        </dgm:presLayoutVars>
      </dgm:prSet>
      <dgm:spPr/>
    </dgm:pt>
    <dgm:pt modelId="{6DD352AB-9D2C-486A-8B15-FAE2CE52D8A9}" type="pres">
      <dgm:prSet presAssocID="{7B9411CF-4680-46B1-921D-324CC7258DAA}" presName="sibTrans" presStyleLbl="sibTrans2D1" presStyleIdx="1" presStyleCnt="4"/>
      <dgm:spPr/>
    </dgm:pt>
    <dgm:pt modelId="{D9C0BB7D-CBC6-4DFB-80F1-A9327C1EF292}" type="pres">
      <dgm:prSet presAssocID="{7B9411CF-4680-46B1-921D-324CC7258DAA}" presName="connectorText" presStyleLbl="sibTrans2D1" presStyleIdx="1" presStyleCnt="4"/>
      <dgm:spPr/>
    </dgm:pt>
    <dgm:pt modelId="{0B435B6E-168A-485E-B148-F330DDB55EB8}" type="pres">
      <dgm:prSet presAssocID="{3560CA21-E9EE-486B-AB4D-61717F422155}" presName="node" presStyleLbl="node1" presStyleIdx="2" presStyleCnt="5" custScaleX="124779" custScaleY="110027">
        <dgm:presLayoutVars>
          <dgm:bulletEnabled val="1"/>
        </dgm:presLayoutVars>
      </dgm:prSet>
      <dgm:spPr/>
    </dgm:pt>
    <dgm:pt modelId="{D1D66667-0208-4FB1-9FE8-D5035C5B728D}" type="pres">
      <dgm:prSet presAssocID="{3A52A4EA-AF31-4430-A9A4-08CB93CC005C}" presName="sibTrans" presStyleLbl="sibTrans2D1" presStyleIdx="2" presStyleCnt="4" custAng="21508287"/>
      <dgm:spPr/>
    </dgm:pt>
    <dgm:pt modelId="{6F0E13F4-4177-4EBC-AEBE-86D93F5858DD}" type="pres">
      <dgm:prSet presAssocID="{3A52A4EA-AF31-4430-A9A4-08CB93CC005C}" presName="connectorText" presStyleLbl="sibTrans2D1" presStyleIdx="2" presStyleCnt="4"/>
      <dgm:spPr/>
    </dgm:pt>
    <dgm:pt modelId="{EC9B7F4A-E5D4-490C-8235-21847AF1EE1F}" type="pres">
      <dgm:prSet presAssocID="{17B36B55-A868-41E5-A527-284B6D179EE3}" presName="node" presStyleLbl="node1" presStyleIdx="3" presStyleCnt="5" custScaleX="130651" custScaleY="112827">
        <dgm:presLayoutVars>
          <dgm:bulletEnabled val="1"/>
        </dgm:presLayoutVars>
      </dgm:prSet>
      <dgm:spPr/>
    </dgm:pt>
    <dgm:pt modelId="{0652AD02-DF2C-43CA-8F2E-5610FF8D2A35}" type="pres">
      <dgm:prSet presAssocID="{877BAF66-8CEF-4004-8563-9E06A4D8866C}" presName="sibTrans" presStyleLbl="sibTrans2D1" presStyleIdx="3" presStyleCnt="4"/>
      <dgm:spPr/>
    </dgm:pt>
    <dgm:pt modelId="{703F2440-3673-49C5-95FF-E2A9C813DFE9}" type="pres">
      <dgm:prSet presAssocID="{877BAF66-8CEF-4004-8563-9E06A4D8866C}" presName="connectorText" presStyleLbl="sibTrans2D1" presStyleIdx="3" presStyleCnt="4"/>
      <dgm:spPr/>
    </dgm:pt>
    <dgm:pt modelId="{DA9B189E-E4F5-4E98-AC80-E3D207DA1151}" type="pres">
      <dgm:prSet presAssocID="{0CDDA27C-0739-4CEB-90BF-24FD7AF9839B}" presName="node" presStyleLbl="node1" presStyleIdx="4" presStyleCnt="5" custScaleX="114840" custScaleY="108080">
        <dgm:presLayoutVars>
          <dgm:bulletEnabled val="1"/>
        </dgm:presLayoutVars>
      </dgm:prSet>
      <dgm:spPr/>
    </dgm:pt>
  </dgm:ptLst>
  <dgm:cxnLst>
    <dgm:cxn modelId="{2AC4290E-9C9D-4F8C-BB37-8BDC53AC63C9}" type="presOf" srcId="{877BAF66-8CEF-4004-8563-9E06A4D8866C}" destId="{0652AD02-DF2C-43CA-8F2E-5610FF8D2A35}" srcOrd="0" destOrd="0" presId="urn:microsoft.com/office/officeart/2005/8/layout/process5"/>
    <dgm:cxn modelId="{AF69D032-ADE5-4953-A0C1-931FA60BE8B3}" srcId="{DA65F821-72D0-480B-925B-92D6A0AE2C5D}" destId="{0CDDA27C-0739-4CEB-90BF-24FD7AF9839B}" srcOrd="4" destOrd="0" parTransId="{70C11D5E-4AA0-4B34-980D-C436519437BC}" sibTransId="{63EDAFDB-39EA-4D73-AA60-B86C9865DC2E}"/>
    <dgm:cxn modelId="{F00D7C35-ED4A-4F0F-A1CB-873209FA9649}" type="presOf" srcId="{17B36B55-A868-41E5-A527-284B6D179EE3}" destId="{EC9B7F4A-E5D4-490C-8235-21847AF1EE1F}" srcOrd="0" destOrd="0" presId="urn:microsoft.com/office/officeart/2005/8/layout/process5"/>
    <dgm:cxn modelId="{57681138-BA6D-454A-9615-0F09135CB8C2}" type="presOf" srcId="{877BAF66-8CEF-4004-8563-9E06A4D8866C}" destId="{703F2440-3673-49C5-95FF-E2A9C813DFE9}" srcOrd="1" destOrd="0" presId="urn:microsoft.com/office/officeart/2005/8/layout/process5"/>
    <dgm:cxn modelId="{B0B51838-737C-41C1-8025-FD82EB23D6C9}" type="presOf" srcId="{DA65F821-72D0-480B-925B-92D6A0AE2C5D}" destId="{E6755DE5-CF11-45BF-8545-35ADC8B2883F}" srcOrd="0" destOrd="0" presId="urn:microsoft.com/office/officeart/2005/8/layout/process5"/>
    <dgm:cxn modelId="{E6D75E39-034A-49AA-ADEA-665A0398C91F}" type="presOf" srcId="{7B9411CF-4680-46B1-921D-324CC7258DAA}" destId="{6DD352AB-9D2C-486A-8B15-FAE2CE52D8A9}" srcOrd="0" destOrd="0" presId="urn:microsoft.com/office/officeart/2005/8/layout/process5"/>
    <dgm:cxn modelId="{4DC8DF60-A772-422C-83E9-A2FC4CA40BC6}" type="presOf" srcId="{0CDDA27C-0739-4CEB-90BF-24FD7AF9839B}" destId="{DA9B189E-E4F5-4E98-AC80-E3D207DA1151}" srcOrd="0" destOrd="0" presId="urn:microsoft.com/office/officeart/2005/8/layout/process5"/>
    <dgm:cxn modelId="{CF2E1864-5D55-4F2D-91FD-E4EE3AA7BF0C}" srcId="{DA65F821-72D0-480B-925B-92D6A0AE2C5D}" destId="{3560CA21-E9EE-486B-AB4D-61717F422155}" srcOrd="2" destOrd="0" parTransId="{3DDAFBE3-054A-443F-BE25-C9AE8D4946F2}" sibTransId="{3A52A4EA-AF31-4430-A9A4-08CB93CC005C}"/>
    <dgm:cxn modelId="{D2DB7345-D77A-48CA-9A6F-23EEDB395471}" type="presOf" srcId="{8C8F3886-ED67-4D59-A66C-EBA3049BC885}" destId="{CE2AF364-DA10-42C8-8404-64026F4F5605}" srcOrd="0" destOrd="0" presId="urn:microsoft.com/office/officeart/2005/8/layout/process5"/>
    <dgm:cxn modelId="{6AA25B48-2F54-429C-B4F5-AF019CCC6E87}" srcId="{DA65F821-72D0-480B-925B-92D6A0AE2C5D}" destId="{EBF10DBB-8454-451F-A13A-6A2AFDDAA8D0}" srcOrd="1" destOrd="0" parTransId="{5720239D-B168-4173-BEAC-95F9B05267F7}" sibTransId="{7B9411CF-4680-46B1-921D-324CC7258DAA}"/>
    <dgm:cxn modelId="{417EE34D-DFF0-4924-96AF-FC513F9C3CD7}" type="presOf" srcId="{3560CA21-E9EE-486B-AB4D-61717F422155}" destId="{0B435B6E-168A-485E-B148-F330DDB55EB8}" srcOrd="0" destOrd="0" presId="urn:microsoft.com/office/officeart/2005/8/layout/process5"/>
    <dgm:cxn modelId="{5D46CC56-625E-43CF-B316-867F7BB35CD0}" type="presOf" srcId="{D607D73A-2542-4C2A-9431-F50B7F166901}" destId="{9D66AF88-3D87-42BA-BB3F-9AD244452B92}" srcOrd="1" destOrd="0" presId="urn:microsoft.com/office/officeart/2005/8/layout/process5"/>
    <dgm:cxn modelId="{05EB307F-0FC3-408E-A07C-51D675A4A661}" type="presOf" srcId="{7B9411CF-4680-46B1-921D-324CC7258DAA}" destId="{D9C0BB7D-CBC6-4DFB-80F1-A9327C1EF292}" srcOrd="1" destOrd="0" presId="urn:microsoft.com/office/officeart/2005/8/layout/process5"/>
    <dgm:cxn modelId="{829E0B8E-36EA-43A0-BAEB-D89C2261188D}" srcId="{DA65F821-72D0-480B-925B-92D6A0AE2C5D}" destId="{17B36B55-A868-41E5-A527-284B6D179EE3}" srcOrd="3" destOrd="0" parTransId="{93CC833E-9B4C-4AA1-B73E-88DED0FE23CD}" sibTransId="{877BAF66-8CEF-4004-8563-9E06A4D8866C}"/>
    <dgm:cxn modelId="{1251C9AF-F500-4480-9964-C418FF902A15}" type="presOf" srcId="{3A52A4EA-AF31-4430-A9A4-08CB93CC005C}" destId="{6F0E13F4-4177-4EBC-AEBE-86D93F5858DD}" srcOrd="1" destOrd="0" presId="urn:microsoft.com/office/officeart/2005/8/layout/process5"/>
    <dgm:cxn modelId="{F0611EB4-5B47-4E5F-ABBA-B174691C91ED}" type="presOf" srcId="{D607D73A-2542-4C2A-9431-F50B7F166901}" destId="{379C846E-9FF2-4135-8B8B-A7157A56AE8D}" srcOrd="0" destOrd="0" presId="urn:microsoft.com/office/officeart/2005/8/layout/process5"/>
    <dgm:cxn modelId="{4CE249CD-FE62-476F-9923-D9CB8C5BE82B}" type="presOf" srcId="{EBF10DBB-8454-451F-A13A-6A2AFDDAA8D0}" destId="{1D4973A7-3D2C-4D53-9B54-5B9F3BE55557}" srcOrd="0" destOrd="0" presId="urn:microsoft.com/office/officeart/2005/8/layout/process5"/>
    <dgm:cxn modelId="{A82041E9-BAD0-4A72-A86C-BEDC3F1468A8}" srcId="{DA65F821-72D0-480B-925B-92D6A0AE2C5D}" destId="{8C8F3886-ED67-4D59-A66C-EBA3049BC885}" srcOrd="0" destOrd="0" parTransId="{B6AFC38D-0E8F-4E7C-9F32-4625F5C538E9}" sibTransId="{D607D73A-2542-4C2A-9431-F50B7F166901}"/>
    <dgm:cxn modelId="{0F57BAF4-BF29-4B04-AE00-734ED65E80C5}" type="presOf" srcId="{3A52A4EA-AF31-4430-A9A4-08CB93CC005C}" destId="{D1D66667-0208-4FB1-9FE8-D5035C5B728D}" srcOrd="0" destOrd="0" presId="urn:microsoft.com/office/officeart/2005/8/layout/process5"/>
    <dgm:cxn modelId="{5C0CF3D9-DD4C-4528-8932-81C6B84BC5C3}" type="presParOf" srcId="{E6755DE5-CF11-45BF-8545-35ADC8B2883F}" destId="{CE2AF364-DA10-42C8-8404-64026F4F5605}" srcOrd="0" destOrd="0" presId="urn:microsoft.com/office/officeart/2005/8/layout/process5"/>
    <dgm:cxn modelId="{7510CDEB-8B45-4698-A38D-E3368BFBD47C}" type="presParOf" srcId="{E6755DE5-CF11-45BF-8545-35ADC8B2883F}" destId="{379C846E-9FF2-4135-8B8B-A7157A56AE8D}" srcOrd="1" destOrd="0" presId="urn:microsoft.com/office/officeart/2005/8/layout/process5"/>
    <dgm:cxn modelId="{C9FE2B4D-5F62-4083-9324-0464419E4079}" type="presParOf" srcId="{379C846E-9FF2-4135-8B8B-A7157A56AE8D}" destId="{9D66AF88-3D87-42BA-BB3F-9AD244452B92}" srcOrd="0" destOrd="0" presId="urn:microsoft.com/office/officeart/2005/8/layout/process5"/>
    <dgm:cxn modelId="{B82BF1BC-E047-4C62-842B-51E590321353}" type="presParOf" srcId="{E6755DE5-CF11-45BF-8545-35ADC8B2883F}" destId="{1D4973A7-3D2C-4D53-9B54-5B9F3BE55557}" srcOrd="2" destOrd="0" presId="urn:microsoft.com/office/officeart/2005/8/layout/process5"/>
    <dgm:cxn modelId="{1852F624-C441-467A-9F4C-6BAC122C88A8}" type="presParOf" srcId="{E6755DE5-CF11-45BF-8545-35ADC8B2883F}" destId="{6DD352AB-9D2C-486A-8B15-FAE2CE52D8A9}" srcOrd="3" destOrd="0" presId="urn:microsoft.com/office/officeart/2005/8/layout/process5"/>
    <dgm:cxn modelId="{7A4321CA-4EE0-4338-8EBD-5B73B5E91CB9}" type="presParOf" srcId="{6DD352AB-9D2C-486A-8B15-FAE2CE52D8A9}" destId="{D9C0BB7D-CBC6-4DFB-80F1-A9327C1EF292}" srcOrd="0" destOrd="0" presId="urn:microsoft.com/office/officeart/2005/8/layout/process5"/>
    <dgm:cxn modelId="{FED294DA-F9C2-4A3A-A71B-D32B3DFA60AA}" type="presParOf" srcId="{E6755DE5-CF11-45BF-8545-35ADC8B2883F}" destId="{0B435B6E-168A-485E-B148-F330DDB55EB8}" srcOrd="4" destOrd="0" presId="urn:microsoft.com/office/officeart/2005/8/layout/process5"/>
    <dgm:cxn modelId="{3CD78BFD-84DF-42C5-BB41-92FE50DC7FE7}" type="presParOf" srcId="{E6755DE5-CF11-45BF-8545-35ADC8B2883F}" destId="{D1D66667-0208-4FB1-9FE8-D5035C5B728D}" srcOrd="5" destOrd="0" presId="urn:microsoft.com/office/officeart/2005/8/layout/process5"/>
    <dgm:cxn modelId="{51EF5FF8-1796-4905-85D5-0C1DC7AEFB2A}" type="presParOf" srcId="{D1D66667-0208-4FB1-9FE8-D5035C5B728D}" destId="{6F0E13F4-4177-4EBC-AEBE-86D93F5858DD}" srcOrd="0" destOrd="0" presId="urn:microsoft.com/office/officeart/2005/8/layout/process5"/>
    <dgm:cxn modelId="{5B4C9B1B-EF2F-4FB2-879E-2D543705CF2D}" type="presParOf" srcId="{E6755DE5-CF11-45BF-8545-35ADC8B2883F}" destId="{EC9B7F4A-E5D4-490C-8235-21847AF1EE1F}" srcOrd="6" destOrd="0" presId="urn:microsoft.com/office/officeart/2005/8/layout/process5"/>
    <dgm:cxn modelId="{AD2C6BAB-E181-46C5-A0BE-B953706C13C3}" type="presParOf" srcId="{E6755DE5-CF11-45BF-8545-35ADC8B2883F}" destId="{0652AD02-DF2C-43CA-8F2E-5610FF8D2A35}" srcOrd="7" destOrd="0" presId="urn:microsoft.com/office/officeart/2005/8/layout/process5"/>
    <dgm:cxn modelId="{F0DBC095-BE9D-4E44-B504-6DCD65DD5CE2}" type="presParOf" srcId="{0652AD02-DF2C-43CA-8F2E-5610FF8D2A35}" destId="{703F2440-3673-49C5-95FF-E2A9C813DFE9}" srcOrd="0" destOrd="0" presId="urn:microsoft.com/office/officeart/2005/8/layout/process5"/>
    <dgm:cxn modelId="{8C897123-3E77-410C-AA65-6E2FA33095DE}" type="presParOf" srcId="{E6755DE5-CF11-45BF-8545-35ADC8B2883F}" destId="{DA9B189E-E4F5-4E98-AC80-E3D207DA1151}" srcOrd="8" destOrd="0" presId="urn:microsoft.com/office/officeart/2005/8/layout/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7BCF4E-E298-4F51-AFCA-A0825AC2DD70}"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EC"/>
        </a:p>
      </dgm:t>
    </dgm:pt>
    <dgm:pt modelId="{1C8EE2CB-D4BC-4FCA-8007-39741EEDE0BC}">
      <dgm:prSet phldrT="[Texto]"/>
      <dgm:spPr/>
      <dgm:t>
        <a:bodyPr/>
        <a:lstStyle/>
        <a:p>
          <a:pPr algn="just"/>
          <a:r>
            <a:rPr lang="es-EC" b="1" dirty="0"/>
            <a:t>(Art. 319 Constitución de la República del Ecuador, 2008). -</a:t>
          </a:r>
          <a:r>
            <a:rPr lang="es-EC" dirty="0"/>
            <a:t> Se reconocen diversas formas de organización de la producción en la economía, entre otras las comunitarias, cooperativas, empresariales públicas o privadas, asociativas, familiares, domésticas, autónomas y mixtas.</a:t>
          </a:r>
        </a:p>
      </dgm:t>
    </dgm:pt>
    <dgm:pt modelId="{37429EF3-C52E-4140-AAFC-6E62730590B5}" type="parTrans" cxnId="{8BAE8A27-D440-44A8-92FC-A84AA57CAE42}">
      <dgm:prSet/>
      <dgm:spPr/>
      <dgm:t>
        <a:bodyPr/>
        <a:lstStyle/>
        <a:p>
          <a:pPr algn="just"/>
          <a:endParaRPr lang="es-EC"/>
        </a:p>
      </dgm:t>
    </dgm:pt>
    <dgm:pt modelId="{DFCB2D3A-EBEC-4956-B26D-AC8B589A33DF}" type="sibTrans" cxnId="{8BAE8A27-D440-44A8-92FC-A84AA57CAE42}">
      <dgm:prSet/>
      <dgm:spPr/>
      <dgm:t>
        <a:bodyPr/>
        <a:lstStyle/>
        <a:p>
          <a:pPr algn="just"/>
          <a:endParaRPr lang="es-EC"/>
        </a:p>
      </dgm:t>
    </dgm:pt>
    <dgm:pt modelId="{46D42E26-A055-40AC-B567-42308E4DCB4D}">
      <dgm:prSet phldrT="[Texto]"/>
      <dgm:spPr/>
      <dgm:t>
        <a:bodyPr/>
        <a:lstStyle/>
        <a:p>
          <a:pPr algn="just"/>
          <a:r>
            <a:rPr lang="es-EC" b="1" dirty="0"/>
            <a:t>(Art 183 Código orgánico de Ordenamiento territorial, autonomía y descentralización 2010). -</a:t>
          </a:r>
          <a:r>
            <a:rPr lang="es-EC" dirty="0"/>
            <a:t> Aportación de trabajo comunitario. - Los gobiernos autónomos descentralizados provinciales podrán desarrollar proyectos de servicios de sus competencias con la participación pecuniaria o aportación de trabajo de las comunidades organizadas, en cuyo caso éstas no pagarán contribución especial de mejoras.</a:t>
          </a:r>
        </a:p>
      </dgm:t>
    </dgm:pt>
    <dgm:pt modelId="{E327BE9F-217A-49DF-A0A4-B95544670F21}" type="parTrans" cxnId="{02F58213-8AA7-421B-B802-46A435D81507}">
      <dgm:prSet/>
      <dgm:spPr/>
      <dgm:t>
        <a:bodyPr/>
        <a:lstStyle/>
        <a:p>
          <a:pPr algn="just"/>
          <a:endParaRPr lang="es-EC"/>
        </a:p>
      </dgm:t>
    </dgm:pt>
    <dgm:pt modelId="{1C0399E4-F2C4-43E2-B416-72CCFE862076}" type="sibTrans" cxnId="{02F58213-8AA7-421B-B802-46A435D81507}">
      <dgm:prSet/>
      <dgm:spPr/>
      <dgm:t>
        <a:bodyPr/>
        <a:lstStyle/>
        <a:p>
          <a:pPr algn="just"/>
          <a:endParaRPr lang="es-EC"/>
        </a:p>
      </dgm:t>
    </dgm:pt>
    <dgm:pt modelId="{CD62C378-EBA0-4FA5-B6CF-B21290589E69}">
      <dgm:prSet phldrT="[Texto]"/>
      <dgm:spPr/>
      <dgm:t>
        <a:bodyPr/>
        <a:lstStyle/>
        <a:p>
          <a:pPr algn="just"/>
          <a:r>
            <a:rPr lang="es-EC" b="1" dirty="0"/>
            <a:t>(Ley de Economía Popular y Solidaria) </a:t>
          </a:r>
          <a:r>
            <a:rPr lang="es-EC" dirty="0"/>
            <a:t>tiene por objetivo lo siguiente:</a:t>
          </a:r>
        </a:p>
        <a:p>
          <a:pPr algn="just"/>
          <a:r>
            <a:rPr lang="es-EC" dirty="0"/>
            <a:t>b) Potenciar las prácticas de la economía popular y solidaria que se desarrollan en las comunas, comunidades, pueblos y nacionalidades, y en sus unidades económicas productivas para alcanzar el </a:t>
          </a:r>
          <a:r>
            <a:rPr lang="es-EC" dirty="0" err="1"/>
            <a:t>Sumak</a:t>
          </a:r>
          <a:r>
            <a:rPr lang="es-EC" dirty="0"/>
            <a:t> </a:t>
          </a:r>
          <a:r>
            <a:rPr lang="es-EC" dirty="0" err="1"/>
            <a:t>Kawsay</a:t>
          </a:r>
          <a:r>
            <a:rPr lang="es-EC" dirty="0"/>
            <a:t>.</a:t>
          </a:r>
        </a:p>
      </dgm:t>
    </dgm:pt>
    <dgm:pt modelId="{BE148727-5D93-4126-8D4E-3E9A29EB77F1}" type="parTrans" cxnId="{D919BEEC-6BC3-4DD2-ABB8-9B3695824531}">
      <dgm:prSet/>
      <dgm:spPr/>
      <dgm:t>
        <a:bodyPr/>
        <a:lstStyle/>
        <a:p>
          <a:pPr algn="just"/>
          <a:endParaRPr lang="es-EC"/>
        </a:p>
      </dgm:t>
    </dgm:pt>
    <dgm:pt modelId="{98AB6B68-6A3A-487D-BE79-AB080E92FD5C}" type="sibTrans" cxnId="{D919BEEC-6BC3-4DD2-ABB8-9B3695824531}">
      <dgm:prSet/>
      <dgm:spPr/>
      <dgm:t>
        <a:bodyPr/>
        <a:lstStyle/>
        <a:p>
          <a:pPr algn="just"/>
          <a:endParaRPr lang="es-EC"/>
        </a:p>
      </dgm:t>
    </dgm:pt>
    <dgm:pt modelId="{18B47FF9-9636-4513-ADAE-4ABA782809E5}" type="pres">
      <dgm:prSet presAssocID="{367BCF4E-E298-4F51-AFCA-A0825AC2DD70}" presName="Name0" presStyleCnt="0">
        <dgm:presLayoutVars>
          <dgm:chMax val="7"/>
          <dgm:dir/>
          <dgm:animLvl val="lvl"/>
          <dgm:resizeHandles val="exact"/>
        </dgm:presLayoutVars>
      </dgm:prSet>
      <dgm:spPr/>
    </dgm:pt>
    <dgm:pt modelId="{C3390588-26D5-4A96-82AF-99A240580A31}" type="pres">
      <dgm:prSet presAssocID="{1C8EE2CB-D4BC-4FCA-8007-39741EEDE0BC}" presName="circle1" presStyleLbl="node1" presStyleIdx="0" presStyleCnt="3"/>
      <dgm:spPr/>
    </dgm:pt>
    <dgm:pt modelId="{9D8EA4F0-3AA2-492C-946D-67B2975A0A68}" type="pres">
      <dgm:prSet presAssocID="{1C8EE2CB-D4BC-4FCA-8007-39741EEDE0BC}" presName="space" presStyleCnt="0"/>
      <dgm:spPr/>
    </dgm:pt>
    <dgm:pt modelId="{89D807A8-03F2-4B51-841D-473CCAB0CE0F}" type="pres">
      <dgm:prSet presAssocID="{1C8EE2CB-D4BC-4FCA-8007-39741EEDE0BC}" presName="rect1" presStyleLbl="alignAcc1" presStyleIdx="0" presStyleCnt="3"/>
      <dgm:spPr/>
    </dgm:pt>
    <dgm:pt modelId="{ADE9C4A4-AF97-4521-8D27-C51B63498BFD}" type="pres">
      <dgm:prSet presAssocID="{46D42E26-A055-40AC-B567-42308E4DCB4D}" presName="vertSpace2" presStyleLbl="node1" presStyleIdx="0" presStyleCnt="3"/>
      <dgm:spPr/>
    </dgm:pt>
    <dgm:pt modelId="{CD755EA7-C9CE-40AB-A298-1FFFF6EC8A61}" type="pres">
      <dgm:prSet presAssocID="{46D42E26-A055-40AC-B567-42308E4DCB4D}" presName="circle2" presStyleLbl="node1" presStyleIdx="1" presStyleCnt="3"/>
      <dgm:spPr/>
    </dgm:pt>
    <dgm:pt modelId="{3FDBFD48-FEAF-4141-9E0A-9E5592C94D41}" type="pres">
      <dgm:prSet presAssocID="{46D42E26-A055-40AC-B567-42308E4DCB4D}" presName="rect2" presStyleLbl="alignAcc1" presStyleIdx="1" presStyleCnt="3" custLinFactNeighborX="587" custLinFactNeighborY="713"/>
      <dgm:spPr/>
    </dgm:pt>
    <dgm:pt modelId="{7EDDD538-23DB-4E49-843C-C27292AE4D9B}" type="pres">
      <dgm:prSet presAssocID="{CD62C378-EBA0-4FA5-B6CF-B21290589E69}" presName="vertSpace3" presStyleLbl="node1" presStyleIdx="1" presStyleCnt="3"/>
      <dgm:spPr/>
    </dgm:pt>
    <dgm:pt modelId="{B809A8E6-BF4E-4C87-9B18-81599875BA07}" type="pres">
      <dgm:prSet presAssocID="{CD62C378-EBA0-4FA5-B6CF-B21290589E69}" presName="circle3" presStyleLbl="node1" presStyleIdx="2" presStyleCnt="3"/>
      <dgm:spPr/>
    </dgm:pt>
    <dgm:pt modelId="{7AA43D17-5FCF-41F2-9D06-B1A38A8BEF4B}" type="pres">
      <dgm:prSet presAssocID="{CD62C378-EBA0-4FA5-B6CF-B21290589E69}" presName="rect3" presStyleLbl="alignAcc1" presStyleIdx="2" presStyleCnt="3"/>
      <dgm:spPr/>
    </dgm:pt>
    <dgm:pt modelId="{0D379BE5-0E67-4160-874B-D48372D7DE03}" type="pres">
      <dgm:prSet presAssocID="{1C8EE2CB-D4BC-4FCA-8007-39741EEDE0BC}" presName="rect1ParTxNoCh" presStyleLbl="alignAcc1" presStyleIdx="2" presStyleCnt="3">
        <dgm:presLayoutVars>
          <dgm:chMax val="1"/>
          <dgm:bulletEnabled val="1"/>
        </dgm:presLayoutVars>
      </dgm:prSet>
      <dgm:spPr/>
    </dgm:pt>
    <dgm:pt modelId="{D4AA410B-64D5-44A0-A4FB-5FE7D3338603}" type="pres">
      <dgm:prSet presAssocID="{46D42E26-A055-40AC-B567-42308E4DCB4D}" presName="rect2ParTxNoCh" presStyleLbl="alignAcc1" presStyleIdx="2" presStyleCnt="3">
        <dgm:presLayoutVars>
          <dgm:chMax val="1"/>
          <dgm:bulletEnabled val="1"/>
        </dgm:presLayoutVars>
      </dgm:prSet>
      <dgm:spPr/>
    </dgm:pt>
    <dgm:pt modelId="{2D70FEB1-A832-4CEE-9C85-A2E303FF860E}" type="pres">
      <dgm:prSet presAssocID="{CD62C378-EBA0-4FA5-B6CF-B21290589E69}" presName="rect3ParTxNoCh" presStyleLbl="alignAcc1" presStyleIdx="2" presStyleCnt="3">
        <dgm:presLayoutVars>
          <dgm:chMax val="1"/>
          <dgm:bulletEnabled val="1"/>
        </dgm:presLayoutVars>
      </dgm:prSet>
      <dgm:spPr/>
    </dgm:pt>
  </dgm:ptLst>
  <dgm:cxnLst>
    <dgm:cxn modelId="{9F421203-4457-413F-881A-467A8E41E4FF}" type="presOf" srcId="{367BCF4E-E298-4F51-AFCA-A0825AC2DD70}" destId="{18B47FF9-9636-4513-ADAE-4ABA782809E5}" srcOrd="0" destOrd="0" presId="urn:microsoft.com/office/officeart/2005/8/layout/target3"/>
    <dgm:cxn modelId="{D0B4300F-A35B-4D11-B27E-C0A6ED9F103E}" type="presOf" srcId="{1C8EE2CB-D4BC-4FCA-8007-39741EEDE0BC}" destId="{89D807A8-03F2-4B51-841D-473CCAB0CE0F}" srcOrd="0" destOrd="0" presId="urn:microsoft.com/office/officeart/2005/8/layout/target3"/>
    <dgm:cxn modelId="{02F58213-8AA7-421B-B802-46A435D81507}" srcId="{367BCF4E-E298-4F51-AFCA-A0825AC2DD70}" destId="{46D42E26-A055-40AC-B567-42308E4DCB4D}" srcOrd="1" destOrd="0" parTransId="{E327BE9F-217A-49DF-A0A4-B95544670F21}" sibTransId="{1C0399E4-F2C4-43E2-B416-72CCFE862076}"/>
    <dgm:cxn modelId="{91709B1B-2A68-4CE7-8DBA-30C49FFC25F1}" type="presOf" srcId="{1C8EE2CB-D4BC-4FCA-8007-39741EEDE0BC}" destId="{0D379BE5-0E67-4160-874B-D48372D7DE03}" srcOrd="1" destOrd="0" presId="urn:microsoft.com/office/officeart/2005/8/layout/target3"/>
    <dgm:cxn modelId="{8BAE8A27-D440-44A8-92FC-A84AA57CAE42}" srcId="{367BCF4E-E298-4F51-AFCA-A0825AC2DD70}" destId="{1C8EE2CB-D4BC-4FCA-8007-39741EEDE0BC}" srcOrd="0" destOrd="0" parTransId="{37429EF3-C52E-4140-AAFC-6E62730590B5}" sibTransId="{DFCB2D3A-EBEC-4956-B26D-AC8B589A33DF}"/>
    <dgm:cxn modelId="{6B13C37D-3036-4D0A-95EE-8460F35FF792}" type="presOf" srcId="{CD62C378-EBA0-4FA5-B6CF-B21290589E69}" destId="{7AA43D17-5FCF-41F2-9D06-B1A38A8BEF4B}" srcOrd="0" destOrd="0" presId="urn:microsoft.com/office/officeart/2005/8/layout/target3"/>
    <dgm:cxn modelId="{FB7DD4B8-E5E3-4929-905A-A28A8EFC9E56}" type="presOf" srcId="{CD62C378-EBA0-4FA5-B6CF-B21290589E69}" destId="{2D70FEB1-A832-4CEE-9C85-A2E303FF860E}" srcOrd="1" destOrd="0" presId="urn:microsoft.com/office/officeart/2005/8/layout/target3"/>
    <dgm:cxn modelId="{DF5ED6EA-9F62-4845-9C9E-0A97A0ED3E5B}" type="presOf" srcId="{46D42E26-A055-40AC-B567-42308E4DCB4D}" destId="{3FDBFD48-FEAF-4141-9E0A-9E5592C94D41}" srcOrd="0" destOrd="0" presId="urn:microsoft.com/office/officeart/2005/8/layout/target3"/>
    <dgm:cxn modelId="{902A75EB-CA95-41FA-A71E-3A7435DFC567}" type="presOf" srcId="{46D42E26-A055-40AC-B567-42308E4DCB4D}" destId="{D4AA410B-64D5-44A0-A4FB-5FE7D3338603}" srcOrd="1" destOrd="0" presId="urn:microsoft.com/office/officeart/2005/8/layout/target3"/>
    <dgm:cxn modelId="{D919BEEC-6BC3-4DD2-ABB8-9B3695824531}" srcId="{367BCF4E-E298-4F51-AFCA-A0825AC2DD70}" destId="{CD62C378-EBA0-4FA5-B6CF-B21290589E69}" srcOrd="2" destOrd="0" parTransId="{BE148727-5D93-4126-8D4E-3E9A29EB77F1}" sibTransId="{98AB6B68-6A3A-487D-BE79-AB080E92FD5C}"/>
    <dgm:cxn modelId="{04043905-38F0-4A1B-86AB-971D6BF6F17D}" type="presParOf" srcId="{18B47FF9-9636-4513-ADAE-4ABA782809E5}" destId="{C3390588-26D5-4A96-82AF-99A240580A31}" srcOrd="0" destOrd="0" presId="urn:microsoft.com/office/officeart/2005/8/layout/target3"/>
    <dgm:cxn modelId="{58BF5F2B-17AE-4C8F-8944-6B55A990CDF9}" type="presParOf" srcId="{18B47FF9-9636-4513-ADAE-4ABA782809E5}" destId="{9D8EA4F0-3AA2-492C-946D-67B2975A0A68}" srcOrd="1" destOrd="0" presId="urn:microsoft.com/office/officeart/2005/8/layout/target3"/>
    <dgm:cxn modelId="{250955B1-32C2-4536-90DC-B12E284CB567}" type="presParOf" srcId="{18B47FF9-9636-4513-ADAE-4ABA782809E5}" destId="{89D807A8-03F2-4B51-841D-473CCAB0CE0F}" srcOrd="2" destOrd="0" presId="urn:microsoft.com/office/officeart/2005/8/layout/target3"/>
    <dgm:cxn modelId="{07D837F6-8A73-46B4-A618-4ACCD15D3119}" type="presParOf" srcId="{18B47FF9-9636-4513-ADAE-4ABA782809E5}" destId="{ADE9C4A4-AF97-4521-8D27-C51B63498BFD}" srcOrd="3" destOrd="0" presId="urn:microsoft.com/office/officeart/2005/8/layout/target3"/>
    <dgm:cxn modelId="{48F1839D-EFB8-44CF-A06C-844FEEBBD603}" type="presParOf" srcId="{18B47FF9-9636-4513-ADAE-4ABA782809E5}" destId="{CD755EA7-C9CE-40AB-A298-1FFFF6EC8A61}" srcOrd="4" destOrd="0" presId="urn:microsoft.com/office/officeart/2005/8/layout/target3"/>
    <dgm:cxn modelId="{4A7EF386-9A1E-4DF4-BBAB-E811A2207746}" type="presParOf" srcId="{18B47FF9-9636-4513-ADAE-4ABA782809E5}" destId="{3FDBFD48-FEAF-4141-9E0A-9E5592C94D41}" srcOrd="5" destOrd="0" presId="urn:microsoft.com/office/officeart/2005/8/layout/target3"/>
    <dgm:cxn modelId="{8A0B1E08-BF3F-466F-959C-4C64F95D6CF3}" type="presParOf" srcId="{18B47FF9-9636-4513-ADAE-4ABA782809E5}" destId="{7EDDD538-23DB-4E49-843C-C27292AE4D9B}" srcOrd="6" destOrd="0" presId="urn:microsoft.com/office/officeart/2005/8/layout/target3"/>
    <dgm:cxn modelId="{1A811B18-79E9-4786-8C5A-B5AC825D7761}" type="presParOf" srcId="{18B47FF9-9636-4513-ADAE-4ABA782809E5}" destId="{B809A8E6-BF4E-4C87-9B18-81599875BA07}" srcOrd="7" destOrd="0" presId="urn:microsoft.com/office/officeart/2005/8/layout/target3"/>
    <dgm:cxn modelId="{8FE3FDF9-7375-4407-AE51-9A2B032FE203}" type="presParOf" srcId="{18B47FF9-9636-4513-ADAE-4ABA782809E5}" destId="{7AA43D17-5FCF-41F2-9D06-B1A38A8BEF4B}" srcOrd="8" destOrd="0" presId="urn:microsoft.com/office/officeart/2005/8/layout/target3"/>
    <dgm:cxn modelId="{67B443C0-3521-4750-A57A-DF1ED5BB60D6}" type="presParOf" srcId="{18B47FF9-9636-4513-ADAE-4ABA782809E5}" destId="{0D379BE5-0E67-4160-874B-D48372D7DE03}" srcOrd="9" destOrd="0" presId="urn:microsoft.com/office/officeart/2005/8/layout/target3"/>
    <dgm:cxn modelId="{BD4E80DD-0A86-483E-AE06-78FE0028BB3F}" type="presParOf" srcId="{18B47FF9-9636-4513-ADAE-4ABA782809E5}" destId="{D4AA410B-64D5-44A0-A4FB-5FE7D3338603}" srcOrd="10" destOrd="0" presId="urn:microsoft.com/office/officeart/2005/8/layout/target3"/>
    <dgm:cxn modelId="{5F0D3F6E-6FFD-4684-857E-80886519F189}" type="presParOf" srcId="{18B47FF9-9636-4513-ADAE-4ABA782809E5}" destId="{2D70FEB1-A832-4CEE-9C85-A2E303FF860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10E421E-2726-4E60-B415-0843D13311EA}" type="doc">
      <dgm:prSet loTypeId="urn:microsoft.com/office/officeart/2005/8/layout/lProcess3" loCatId="process" qsTypeId="urn:microsoft.com/office/officeart/2005/8/quickstyle/simple3" qsCatId="simple" csTypeId="urn:microsoft.com/office/officeart/2005/8/colors/colorful4" csCatId="colorful" phldr="1"/>
      <dgm:spPr/>
      <dgm:t>
        <a:bodyPr/>
        <a:lstStyle/>
        <a:p>
          <a:endParaRPr lang="es-EC"/>
        </a:p>
      </dgm:t>
    </dgm:pt>
    <dgm:pt modelId="{8781A853-9059-45A0-93E8-FD9C36AC3BBD}">
      <dgm:prSet phldrT="[Texto]"/>
      <dgm:spPr/>
      <dgm:t>
        <a:bodyPr/>
        <a:lstStyle/>
        <a:p>
          <a:r>
            <a:rPr lang="es-EC"/>
            <a:t>Objeto de estudio</a:t>
          </a:r>
          <a:endParaRPr lang="es-EC" dirty="0"/>
        </a:p>
      </dgm:t>
    </dgm:pt>
    <dgm:pt modelId="{3DC34E5E-B2C2-4BAD-9662-DAE046667EF8}" type="parTrans" cxnId="{EC5E05B3-264D-41B3-8CDA-0B9A49E4918D}">
      <dgm:prSet/>
      <dgm:spPr/>
      <dgm:t>
        <a:bodyPr/>
        <a:lstStyle/>
        <a:p>
          <a:endParaRPr lang="es-EC">
            <a:solidFill>
              <a:schemeClr val="tx1"/>
            </a:solidFill>
          </a:endParaRPr>
        </a:p>
      </dgm:t>
    </dgm:pt>
    <dgm:pt modelId="{FF0D8344-548F-4546-82F6-050D84A40559}" type="sibTrans" cxnId="{EC5E05B3-264D-41B3-8CDA-0B9A49E4918D}">
      <dgm:prSet/>
      <dgm:spPr/>
      <dgm:t>
        <a:bodyPr/>
        <a:lstStyle/>
        <a:p>
          <a:endParaRPr lang="es-EC">
            <a:solidFill>
              <a:schemeClr val="tx1"/>
            </a:solidFill>
          </a:endParaRPr>
        </a:p>
      </dgm:t>
    </dgm:pt>
    <dgm:pt modelId="{25143FD3-DD2F-4F71-9F7C-994D1B2778F8}">
      <dgm:prSet phldrT="[Texto]" custT="1"/>
      <dgm:spPr/>
      <dgm:t>
        <a:bodyPr/>
        <a:lstStyle/>
        <a:p>
          <a:r>
            <a:rPr lang="es-EC" sz="1600"/>
            <a:t>Familias que conforman las asociaciones de turismo comunitario de la provincia de Pichincha </a:t>
          </a:r>
          <a:endParaRPr lang="es-EC" sz="1600" b="0" dirty="0"/>
        </a:p>
      </dgm:t>
    </dgm:pt>
    <dgm:pt modelId="{A031D3F7-EEC0-4545-817F-D2D9CBD30F70}" type="parTrans" cxnId="{421142C9-2B2C-4F3D-865A-E53ECF323F5F}">
      <dgm:prSet/>
      <dgm:spPr/>
      <dgm:t>
        <a:bodyPr/>
        <a:lstStyle/>
        <a:p>
          <a:endParaRPr lang="es-EC">
            <a:solidFill>
              <a:schemeClr val="tx1"/>
            </a:solidFill>
          </a:endParaRPr>
        </a:p>
      </dgm:t>
    </dgm:pt>
    <dgm:pt modelId="{AA51BEDC-6669-4A61-ACB6-6EB687523A2F}" type="sibTrans" cxnId="{421142C9-2B2C-4F3D-865A-E53ECF323F5F}">
      <dgm:prSet/>
      <dgm:spPr/>
      <dgm:t>
        <a:bodyPr/>
        <a:lstStyle/>
        <a:p>
          <a:endParaRPr lang="es-EC">
            <a:solidFill>
              <a:schemeClr val="tx1"/>
            </a:solidFill>
          </a:endParaRPr>
        </a:p>
      </dgm:t>
    </dgm:pt>
    <dgm:pt modelId="{CCA039CA-B1FA-4314-A374-6AE852941F26}">
      <dgm:prSet phldrT="[Texto]"/>
      <dgm:spPr/>
      <dgm:t>
        <a:bodyPr/>
        <a:lstStyle/>
        <a:p>
          <a:r>
            <a:rPr lang="es-EC"/>
            <a:t>Los turistas actuales y potenciales, nacionales y extranjeros que visitan los atractivos de la provincia</a:t>
          </a:r>
          <a:endParaRPr lang="es-EC" dirty="0"/>
        </a:p>
      </dgm:t>
    </dgm:pt>
    <dgm:pt modelId="{46A94137-2287-4D43-A85E-D706F63F1C8E}" type="parTrans" cxnId="{1AB2D2E3-4476-40E6-B65D-B74C7A9FC405}">
      <dgm:prSet/>
      <dgm:spPr/>
      <dgm:t>
        <a:bodyPr/>
        <a:lstStyle/>
        <a:p>
          <a:endParaRPr lang="es-EC">
            <a:solidFill>
              <a:schemeClr val="tx1"/>
            </a:solidFill>
          </a:endParaRPr>
        </a:p>
      </dgm:t>
    </dgm:pt>
    <dgm:pt modelId="{4E69786F-C228-40AE-86F8-8711B5D74E4E}" type="sibTrans" cxnId="{1AB2D2E3-4476-40E6-B65D-B74C7A9FC405}">
      <dgm:prSet/>
      <dgm:spPr/>
      <dgm:t>
        <a:bodyPr/>
        <a:lstStyle/>
        <a:p>
          <a:endParaRPr lang="es-EC">
            <a:solidFill>
              <a:schemeClr val="tx1"/>
            </a:solidFill>
          </a:endParaRPr>
        </a:p>
      </dgm:t>
    </dgm:pt>
    <dgm:pt modelId="{01ECD817-962A-477E-8D9D-3D3978946B8A}">
      <dgm:prSet phldrT="[Texto]"/>
      <dgm:spPr/>
      <dgm:t>
        <a:bodyPr/>
        <a:lstStyle/>
        <a:p>
          <a:r>
            <a:rPr lang="es-EC"/>
            <a:t>Enfoque de investigación</a:t>
          </a:r>
          <a:endParaRPr lang="es-EC" dirty="0"/>
        </a:p>
      </dgm:t>
    </dgm:pt>
    <dgm:pt modelId="{B198BBA5-5A13-41DF-9012-29575E1672FD}" type="parTrans" cxnId="{F7AA21E2-7DF2-4E6B-90F7-018CDF9B5621}">
      <dgm:prSet/>
      <dgm:spPr/>
      <dgm:t>
        <a:bodyPr/>
        <a:lstStyle/>
        <a:p>
          <a:endParaRPr lang="es-EC">
            <a:solidFill>
              <a:schemeClr val="tx1"/>
            </a:solidFill>
          </a:endParaRPr>
        </a:p>
      </dgm:t>
    </dgm:pt>
    <dgm:pt modelId="{99287486-836F-4357-AE95-C64751C269D0}" type="sibTrans" cxnId="{F7AA21E2-7DF2-4E6B-90F7-018CDF9B5621}">
      <dgm:prSet/>
      <dgm:spPr/>
      <dgm:t>
        <a:bodyPr/>
        <a:lstStyle/>
        <a:p>
          <a:endParaRPr lang="es-EC">
            <a:solidFill>
              <a:schemeClr val="tx1"/>
            </a:solidFill>
          </a:endParaRPr>
        </a:p>
      </dgm:t>
    </dgm:pt>
    <dgm:pt modelId="{AD821BD2-064E-4B6C-832A-A4B9CC19CEC2}">
      <dgm:prSet phldrT="[Texto]" custT="1"/>
      <dgm:spPr/>
      <dgm:t>
        <a:bodyPr/>
        <a:lstStyle/>
        <a:p>
          <a:r>
            <a:rPr lang="es-EC" sz="2800" b="0"/>
            <a:t>Enfoque cuantitativo </a:t>
          </a:r>
          <a:endParaRPr lang="es-EC" sz="2800" dirty="0"/>
        </a:p>
      </dgm:t>
    </dgm:pt>
    <dgm:pt modelId="{8894553A-B039-4479-967A-4035C3935762}" type="parTrans" cxnId="{7596A187-BA0A-460B-AAF9-1EE134C91DF2}">
      <dgm:prSet/>
      <dgm:spPr/>
      <dgm:t>
        <a:bodyPr/>
        <a:lstStyle/>
        <a:p>
          <a:endParaRPr lang="es-EC">
            <a:solidFill>
              <a:schemeClr val="tx1"/>
            </a:solidFill>
          </a:endParaRPr>
        </a:p>
      </dgm:t>
    </dgm:pt>
    <dgm:pt modelId="{E2E0713E-8D7F-4E69-B7F3-8B276A56E45A}" type="sibTrans" cxnId="{7596A187-BA0A-460B-AAF9-1EE134C91DF2}">
      <dgm:prSet/>
      <dgm:spPr/>
      <dgm:t>
        <a:bodyPr/>
        <a:lstStyle/>
        <a:p>
          <a:endParaRPr lang="es-EC">
            <a:solidFill>
              <a:schemeClr val="tx1"/>
            </a:solidFill>
          </a:endParaRPr>
        </a:p>
      </dgm:t>
    </dgm:pt>
    <dgm:pt modelId="{1BA95BC4-5588-4B99-887E-43EA03FFACAF}">
      <dgm:prSet phldrT="[Texto]"/>
      <dgm:spPr/>
      <dgm:t>
        <a:bodyPr/>
        <a:lstStyle/>
        <a:p>
          <a:r>
            <a:rPr lang="es-EC"/>
            <a:t>Contestar preguntas de investigación y probar hipótesis establecidas </a:t>
          </a:r>
          <a:endParaRPr lang="es-EC" dirty="0"/>
        </a:p>
      </dgm:t>
    </dgm:pt>
    <dgm:pt modelId="{F85FD33A-0A3C-460F-8AA5-5BB73CEE17C7}" type="parTrans" cxnId="{DC127D08-6319-427F-87A8-3083AF188F3B}">
      <dgm:prSet/>
      <dgm:spPr/>
      <dgm:t>
        <a:bodyPr/>
        <a:lstStyle/>
        <a:p>
          <a:endParaRPr lang="es-EC">
            <a:solidFill>
              <a:schemeClr val="tx1"/>
            </a:solidFill>
          </a:endParaRPr>
        </a:p>
      </dgm:t>
    </dgm:pt>
    <dgm:pt modelId="{B0B97D74-0F72-48F9-BA08-4088411E7263}" type="sibTrans" cxnId="{DC127D08-6319-427F-87A8-3083AF188F3B}">
      <dgm:prSet/>
      <dgm:spPr/>
      <dgm:t>
        <a:bodyPr/>
        <a:lstStyle/>
        <a:p>
          <a:endParaRPr lang="es-EC">
            <a:solidFill>
              <a:schemeClr val="tx1"/>
            </a:solidFill>
          </a:endParaRPr>
        </a:p>
      </dgm:t>
    </dgm:pt>
    <dgm:pt modelId="{4DC5DAC3-9792-416C-A901-A89E8F432243}">
      <dgm:prSet phldrT="[Texto]"/>
      <dgm:spPr/>
      <dgm:t>
        <a:bodyPr/>
        <a:lstStyle/>
        <a:p>
          <a:r>
            <a:rPr lang="es-EC"/>
            <a:t>Tipo de Investigación</a:t>
          </a:r>
          <a:endParaRPr lang="es-EC" dirty="0"/>
        </a:p>
      </dgm:t>
    </dgm:pt>
    <dgm:pt modelId="{FC63FC25-3D1A-455F-882E-99178CA6C65C}" type="parTrans" cxnId="{753103BC-F7E2-496C-8341-B34C488951F8}">
      <dgm:prSet/>
      <dgm:spPr/>
      <dgm:t>
        <a:bodyPr/>
        <a:lstStyle/>
        <a:p>
          <a:endParaRPr lang="es-EC">
            <a:solidFill>
              <a:schemeClr val="tx1"/>
            </a:solidFill>
          </a:endParaRPr>
        </a:p>
      </dgm:t>
    </dgm:pt>
    <dgm:pt modelId="{6CA4FFC2-6D85-4906-9F93-1385C14CAEE3}" type="sibTrans" cxnId="{753103BC-F7E2-496C-8341-B34C488951F8}">
      <dgm:prSet/>
      <dgm:spPr/>
      <dgm:t>
        <a:bodyPr/>
        <a:lstStyle/>
        <a:p>
          <a:endParaRPr lang="es-EC">
            <a:solidFill>
              <a:schemeClr val="tx1"/>
            </a:solidFill>
          </a:endParaRPr>
        </a:p>
      </dgm:t>
    </dgm:pt>
    <dgm:pt modelId="{9A606303-E88C-4C37-85B9-415F4DE03552}">
      <dgm:prSet phldrT="[Texto]" custT="1"/>
      <dgm:spPr/>
      <dgm:t>
        <a:bodyPr/>
        <a:lstStyle/>
        <a:p>
          <a:r>
            <a:rPr lang="es-EC" sz="2400"/>
            <a:t>Investigación Descriptiva</a:t>
          </a:r>
          <a:endParaRPr lang="es-EC" sz="2400" dirty="0"/>
        </a:p>
      </dgm:t>
    </dgm:pt>
    <dgm:pt modelId="{B18DD571-41FC-46E0-9A67-66542D0061AD}" type="parTrans" cxnId="{61FCC88A-BEF6-401B-92AA-3850D6074B5C}">
      <dgm:prSet/>
      <dgm:spPr/>
      <dgm:t>
        <a:bodyPr/>
        <a:lstStyle/>
        <a:p>
          <a:endParaRPr lang="es-EC">
            <a:solidFill>
              <a:schemeClr val="tx1"/>
            </a:solidFill>
          </a:endParaRPr>
        </a:p>
      </dgm:t>
    </dgm:pt>
    <dgm:pt modelId="{16CE03F5-2BC5-4E0C-A5B9-6403F9DAF86F}" type="sibTrans" cxnId="{61FCC88A-BEF6-401B-92AA-3850D6074B5C}">
      <dgm:prSet/>
      <dgm:spPr/>
      <dgm:t>
        <a:bodyPr/>
        <a:lstStyle/>
        <a:p>
          <a:endParaRPr lang="es-EC">
            <a:solidFill>
              <a:schemeClr val="tx1"/>
            </a:solidFill>
          </a:endParaRPr>
        </a:p>
      </dgm:t>
    </dgm:pt>
    <dgm:pt modelId="{8D2A1069-E0D3-42AC-9760-5E20F016714A}">
      <dgm:prSet phldrT="[Texto]"/>
      <dgm:spPr/>
      <dgm:t>
        <a:bodyPr/>
        <a:lstStyle/>
        <a:p>
          <a:r>
            <a:rPr lang="es-EC"/>
            <a:t>Miden, evalúan o recolectan datos sobre diversos aspectos, dimensiones o componentes del fenómeno a investigar</a:t>
          </a:r>
          <a:endParaRPr lang="es-EC" dirty="0"/>
        </a:p>
      </dgm:t>
    </dgm:pt>
    <dgm:pt modelId="{BE20BC71-D801-4C44-B1F4-0DFD09E89F31}" type="parTrans" cxnId="{81C47DC2-BA53-4456-A58C-A25897E4EC96}">
      <dgm:prSet/>
      <dgm:spPr/>
      <dgm:t>
        <a:bodyPr/>
        <a:lstStyle/>
        <a:p>
          <a:endParaRPr lang="es-EC">
            <a:solidFill>
              <a:schemeClr val="tx1"/>
            </a:solidFill>
          </a:endParaRPr>
        </a:p>
      </dgm:t>
    </dgm:pt>
    <dgm:pt modelId="{9C87EE23-927E-45A4-8BD2-6906E1F6A520}" type="sibTrans" cxnId="{81C47DC2-BA53-4456-A58C-A25897E4EC96}">
      <dgm:prSet/>
      <dgm:spPr/>
      <dgm:t>
        <a:bodyPr/>
        <a:lstStyle/>
        <a:p>
          <a:endParaRPr lang="es-EC">
            <a:solidFill>
              <a:schemeClr val="tx1"/>
            </a:solidFill>
          </a:endParaRPr>
        </a:p>
      </dgm:t>
    </dgm:pt>
    <dgm:pt modelId="{B02B00C8-D921-446D-93BB-209FAE51FACE}" type="pres">
      <dgm:prSet presAssocID="{610E421E-2726-4E60-B415-0843D13311EA}" presName="Name0" presStyleCnt="0">
        <dgm:presLayoutVars>
          <dgm:chPref val="3"/>
          <dgm:dir/>
          <dgm:animLvl val="lvl"/>
          <dgm:resizeHandles/>
        </dgm:presLayoutVars>
      </dgm:prSet>
      <dgm:spPr/>
    </dgm:pt>
    <dgm:pt modelId="{DB935C95-929C-4B2D-A02B-A9768B59708B}" type="pres">
      <dgm:prSet presAssocID="{8781A853-9059-45A0-93E8-FD9C36AC3BBD}" presName="horFlow" presStyleCnt="0"/>
      <dgm:spPr/>
    </dgm:pt>
    <dgm:pt modelId="{CEFC728A-3A9C-4151-958C-C96D1537B014}" type="pres">
      <dgm:prSet presAssocID="{8781A853-9059-45A0-93E8-FD9C36AC3BBD}" presName="bigChev" presStyleLbl="node1" presStyleIdx="0" presStyleCnt="3"/>
      <dgm:spPr/>
    </dgm:pt>
    <dgm:pt modelId="{6B5C4DBB-1F92-4D0A-B4F4-75C19A9ADAF2}" type="pres">
      <dgm:prSet presAssocID="{A031D3F7-EEC0-4545-817F-D2D9CBD30F70}" presName="parTrans" presStyleCnt="0"/>
      <dgm:spPr/>
    </dgm:pt>
    <dgm:pt modelId="{62084583-CFCE-4A58-882C-AFA780A2FAAE}" type="pres">
      <dgm:prSet presAssocID="{25143FD3-DD2F-4F71-9F7C-994D1B2778F8}" presName="node" presStyleLbl="alignAccFollowNode1" presStyleIdx="0" presStyleCnt="6">
        <dgm:presLayoutVars>
          <dgm:bulletEnabled val="1"/>
        </dgm:presLayoutVars>
      </dgm:prSet>
      <dgm:spPr/>
    </dgm:pt>
    <dgm:pt modelId="{FE5A6274-9194-4D64-81EC-B38EFD979398}" type="pres">
      <dgm:prSet presAssocID="{AA51BEDC-6669-4A61-ACB6-6EB687523A2F}" presName="sibTrans" presStyleCnt="0"/>
      <dgm:spPr/>
    </dgm:pt>
    <dgm:pt modelId="{5D4F97C9-7E3D-4155-BD4A-D310F6108025}" type="pres">
      <dgm:prSet presAssocID="{CCA039CA-B1FA-4314-A374-6AE852941F26}" presName="node" presStyleLbl="alignAccFollowNode1" presStyleIdx="1" presStyleCnt="6">
        <dgm:presLayoutVars>
          <dgm:bulletEnabled val="1"/>
        </dgm:presLayoutVars>
      </dgm:prSet>
      <dgm:spPr/>
    </dgm:pt>
    <dgm:pt modelId="{56AB8499-4909-4531-BA4B-5D8D008349C8}" type="pres">
      <dgm:prSet presAssocID="{8781A853-9059-45A0-93E8-FD9C36AC3BBD}" presName="vSp" presStyleCnt="0"/>
      <dgm:spPr/>
    </dgm:pt>
    <dgm:pt modelId="{ADE6FF66-109A-4EE9-9825-D41B0FEBB588}" type="pres">
      <dgm:prSet presAssocID="{01ECD817-962A-477E-8D9D-3D3978946B8A}" presName="horFlow" presStyleCnt="0"/>
      <dgm:spPr/>
    </dgm:pt>
    <dgm:pt modelId="{B8BE3214-0DA2-43B3-91DB-29CA9B119C57}" type="pres">
      <dgm:prSet presAssocID="{01ECD817-962A-477E-8D9D-3D3978946B8A}" presName="bigChev" presStyleLbl="node1" presStyleIdx="1" presStyleCnt="3"/>
      <dgm:spPr/>
    </dgm:pt>
    <dgm:pt modelId="{4EDA9FDF-26EC-4B7F-ACBB-17A857AFE60D}" type="pres">
      <dgm:prSet presAssocID="{8894553A-B039-4479-967A-4035C3935762}" presName="parTrans" presStyleCnt="0"/>
      <dgm:spPr/>
    </dgm:pt>
    <dgm:pt modelId="{5C5F5E07-F77F-4520-80F5-DC68441E1C8A}" type="pres">
      <dgm:prSet presAssocID="{AD821BD2-064E-4B6C-832A-A4B9CC19CEC2}" presName="node" presStyleLbl="alignAccFollowNode1" presStyleIdx="2" presStyleCnt="6">
        <dgm:presLayoutVars>
          <dgm:bulletEnabled val="1"/>
        </dgm:presLayoutVars>
      </dgm:prSet>
      <dgm:spPr/>
    </dgm:pt>
    <dgm:pt modelId="{C035A92A-A302-47FC-AF43-DE3E1B9C797A}" type="pres">
      <dgm:prSet presAssocID="{E2E0713E-8D7F-4E69-B7F3-8B276A56E45A}" presName="sibTrans" presStyleCnt="0"/>
      <dgm:spPr/>
    </dgm:pt>
    <dgm:pt modelId="{3EEAF6A0-0748-44ED-AE74-57619B2577E1}" type="pres">
      <dgm:prSet presAssocID="{1BA95BC4-5588-4B99-887E-43EA03FFACAF}" presName="node" presStyleLbl="alignAccFollowNode1" presStyleIdx="3" presStyleCnt="6">
        <dgm:presLayoutVars>
          <dgm:bulletEnabled val="1"/>
        </dgm:presLayoutVars>
      </dgm:prSet>
      <dgm:spPr/>
    </dgm:pt>
    <dgm:pt modelId="{545AAE05-6931-498C-A0C1-43742AE6F7CC}" type="pres">
      <dgm:prSet presAssocID="{01ECD817-962A-477E-8D9D-3D3978946B8A}" presName="vSp" presStyleCnt="0"/>
      <dgm:spPr/>
    </dgm:pt>
    <dgm:pt modelId="{EDFBD386-6BE8-4A3D-9F05-9859DA896DDC}" type="pres">
      <dgm:prSet presAssocID="{4DC5DAC3-9792-416C-A901-A89E8F432243}" presName="horFlow" presStyleCnt="0"/>
      <dgm:spPr/>
    </dgm:pt>
    <dgm:pt modelId="{B9757D6E-18FE-4F10-BDF8-8D5FA069509A}" type="pres">
      <dgm:prSet presAssocID="{4DC5DAC3-9792-416C-A901-A89E8F432243}" presName="bigChev" presStyleLbl="node1" presStyleIdx="2" presStyleCnt="3"/>
      <dgm:spPr/>
    </dgm:pt>
    <dgm:pt modelId="{478E08A1-5A59-4B10-8C02-A1BA18076D27}" type="pres">
      <dgm:prSet presAssocID="{B18DD571-41FC-46E0-9A67-66542D0061AD}" presName="parTrans" presStyleCnt="0"/>
      <dgm:spPr/>
    </dgm:pt>
    <dgm:pt modelId="{44823410-4C77-49C4-91F9-37635C0262ED}" type="pres">
      <dgm:prSet presAssocID="{9A606303-E88C-4C37-85B9-415F4DE03552}" presName="node" presStyleLbl="alignAccFollowNode1" presStyleIdx="4" presStyleCnt="6">
        <dgm:presLayoutVars>
          <dgm:bulletEnabled val="1"/>
        </dgm:presLayoutVars>
      </dgm:prSet>
      <dgm:spPr/>
    </dgm:pt>
    <dgm:pt modelId="{5FAB40C2-3AA7-4BB0-B1B0-4CA45A978A60}" type="pres">
      <dgm:prSet presAssocID="{16CE03F5-2BC5-4E0C-A5B9-6403F9DAF86F}" presName="sibTrans" presStyleCnt="0"/>
      <dgm:spPr/>
    </dgm:pt>
    <dgm:pt modelId="{1EF5A063-4B8F-45FF-85FF-A1A5C22C11DA}" type="pres">
      <dgm:prSet presAssocID="{8D2A1069-E0D3-42AC-9760-5E20F016714A}" presName="node" presStyleLbl="alignAccFollowNode1" presStyleIdx="5" presStyleCnt="6">
        <dgm:presLayoutVars>
          <dgm:bulletEnabled val="1"/>
        </dgm:presLayoutVars>
      </dgm:prSet>
      <dgm:spPr/>
    </dgm:pt>
  </dgm:ptLst>
  <dgm:cxnLst>
    <dgm:cxn modelId="{DC127D08-6319-427F-87A8-3083AF188F3B}" srcId="{01ECD817-962A-477E-8D9D-3D3978946B8A}" destId="{1BA95BC4-5588-4B99-887E-43EA03FFACAF}" srcOrd="1" destOrd="0" parTransId="{F85FD33A-0A3C-460F-8AA5-5BB73CEE17C7}" sibTransId="{B0B97D74-0F72-48F9-BA08-4088411E7263}"/>
    <dgm:cxn modelId="{EFB5161D-F180-4DD6-A19E-67CB558F3945}" type="presOf" srcId="{9A606303-E88C-4C37-85B9-415F4DE03552}" destId="{44823410-4C77-49C4-91F9-37635C0262ED}" srcOrd="0" destOrd="0" presId="urn:microsoft.com/office/officeart/2005/8/layout/lProcess3"/>
    <dgm:cxn modelId="{E232F260-9EAD-4330-BE5F-623A0DD0BB21}" type="presOf" srcId="{4DC5DAC3-9792-416C-A901-A89E8F432243}" destId="{B9757D6E-18FE-4F10-BDF8-8D5FA069509A}" srcOrd="0" destOrd="0" presId="urn:microsoft.com/office/officeart/2005/8/layout/lProcess3"/>
    <dgm:cxn modelId="{A2222B4F-D382-4C7C-96B8-EB35229BADA9}" type="presOf" srcId="{25143FD3-DD2F-4F71-9F7C-994D1B2778F8}" destId="{62084583-CFCE-4A58-882C-AFA780A2FAAE}" srcOrd="0" destOrd="0" presId="urn:microsoft.com/office/officeart/2005/8/layout/lProcess3"/>
    <dgm:cxn modelId="{A4394076-47F3-46B4-A395-214627C1FCB1}" type="presOf" srcId="{610E421E-2726-4E60-B415-0843D13311EA}" destId="{B02B00C8-D921-446D-93BB-209FAE51FACE}" srcOrd="0" destOrd="0" presId="urn:microsoft.com/office/officeart/2005/8/layout/lProcess3"/>
    <dgm:cxn modelId="{7596A187-BA0A-460B-AAF9-1EE134C91DF2}" srcId="{01ECD817-962A-477E-8D9D-3D3978946B8A}" destId="{AD821BD2-064E-4B6C-832A-A4B9CC19CEC2}" srcOrd="0" destOrd="0" parTransId="{8894553A-B039-4479-967A-4035C3935762}" sibTransId="{E2E0713E-8D7F-4E69-B7F3-8B276A56E45A}"/>
    <dgm:cxn modelId="{61FCC88A-BEF6-401B-92AA-3850D6074B5C}" srcId="{4DC5DAC3-9792-416C-A901-A89E8F432243}" destId="{9A606303-E88C-4C37-85B9-415F4DE03552}" srcOrd="0" destOrd="0" parTransId="{B18DD571-41FC-46E0-9A67-66542D0061AD}" sibTransId="{16CE03F5-2BC5-4E0C-A5B9-6403F9DAF86F}"/>
    <dgm:cxn modelId="{BA7A5CA1-4CAF-4214-B94A-53A4B97059E6}" type="presOf" srcId="{AD821BD2-064E-4B6C-832A-A4B9CC19CEC2}" destId="{5C5F5E07-F77F-4520-80F5-DC68441E1C8A}" srcOrd="0" destOrd="0" presId="urn:microsoft.com/office/officeart/2005/8/layout/lProcess3"/>
    <dgm:cxn modelId="{5BB3AFB1-F9CB-4EED-8234-B80DB0CC8392}" type="presOf" srcId="{8D2A1069-E0D3-42AC-9760-5E20F016714A}" destId="{1EF5A063-4B8F-45FF-85FF-A1A5C22C11DA}" srcOrd="0" destOrd="0" presId="urn:microsoft.com/office/officeart/2005/8/layout/lProcess3"/>
    <dgm:cxn modelId="{EC5E05B3-264D-41B3-8CDA-0B9A49E4918D}" srcId="{610E421E-2726-4E60-B415-0843D13311EA}" destId="{8781A853-9059-45A0-93E8-FD9C36AC3BBD}" srcOrd="0" destOrd="0" parTransId="{3DC34E5E-B2C2-4BAD-9662-DAE046667EF8}" sibTransId="{FF0D8344-548F-4546-82F6-050D84A40559}"/>
    <dgm:cxn modelId="{753103BC-F7E2-496C-8341-B34C488951F8}" srcId="{610E421E-2726-4E60-B415-0843D13311EA}" destId="{4DC5DAC3-9792-416C-A901-A89E8F432243}" srcOrd="2" destOrd="0" parTransId="{FC63FC25-3D1A-455F-882E-99178CA6C65C}" sibTransId="{6CA4FFC2-6D85-4906-9F93-1385C14CAEE3}"/>
    <dgm:cxn modelId="{81C47DC2-BA53-4456-A58C-A25897E4EC96}" srcId="{4DC5DAC3-9792-416C-A901-A89E8F432243}" destId="{8D2A1069-E0D3-42AC-9760-5E20F016714A}" srcOrd="1" destOrd="0" parTransId="{BE20BC71-D801-4C44-B1F4-0DFD09E89F31}" sibTransId="{9C87EE23-927E-45A4-8BD2-6906E1F6A520}"/>
    <dgm:cxn modelId="{421142C9-2B2C-4F3D-865A-E53ECF323F5F}" srcId="{8781A853-9059-45A0-93E8-FD9C36AC3BBD}" destId="{25143FD3-DD2F-4F71-9F7C-994D1B2778F8}" srcOrd="0" destOrd="0" parTransId="{A031D3F7-EEC0-4545-817F-D2D9CBD30F70}" sibTransId="{AA51BEDC-6669-4A61-ACB6-6EB687523A2F}"/>
    <dgm:cxn modelId="{031D27CB-1E9C-496A-BC25-B6ED5498B9F4}" type="presOf" srcId="{CCA039CA-B1FA-4314-A374-6AE852941F26}" destId="{5D4F97C9-7E3D-4155-BD4A-D310F6108025}" srcOrd="0" destOrd="0" presId="urn:microsoft.com/office/officeart/2005/8/layout/lProcess3"/>
    <dgm:cxn modelId="{66854FD2-E57F-4D9B-926E-1EAE63A22D06}" type="presOf" srcId="{8781A853-9059-45A0-93E8-FD9C36AC3BBD}" destId="{CEFC728A-3A9C-4151-958C-C96D1537B014}" srcOrd="0" destOrd="0" presId="urn:microsoft.com/office/officeart/2005/8/layout/lProcess3"/>
    <dgm:cxn modelId="{F7AA21E2-7DF2-4E6B-90F7-018CDF9B5621}" srcId="{610E421E-2726-4E60-B415-0843D13311EA}" destId="{01ECD817-962A-477E-8D9D-3D3978946B8A}" srcOrd="1" destOrd="0" parTransId="{B198BBA5-5A13-41DF-9012-29575E1672FD}" sibTransId="{99287486-836F-4357-AE95-C64751C269D0}"/>
    <dgm:cxn modelId="{1AB2D2E3-4476-40E6-B65D-B74C7A9FC405}" srcId="{8781A853-9059-45A0-93E8-FD9C36AC3BBD}" destId="{CCA039CA-B1FA-4314-A374-6AE852941F26}" srcOrd="1" destOrd="0" parTransId="{46A94137-2287-4D43-A85E-D706F63F1C8E}" sibTransId="{4E69786F-C228-40AE-86F8-8711B5D74E4E}"/>
    <dgm:cxn modelId="{4A9123F2-7EB8-4DE3-9374-8595005AF639}" type="presOf" srcId="{01ECD817-962A-477E-8D9D-3D3978946B8A}" destId="{B8BE3214-0DA2-43B3-91DB-29CA9B119C57}" srcOrd="0" destOrd="0" presId="urn:microsoft.com/office/officeart/2005/8/layout/lProcess3"/>
    <dgm:cxn modelId="{A86A0DF7-4299-442B-A465-E407F0D1A4A2}" type="presOf" srcId="{1BA95BC4-5588-4B99-887E-43EA03FFACAF}" destId="{3EEAF6A0-0748-44ED-AE74-57619B2577E1}" srcOrd="0" destOrd="0" presId="urn:microsoft.com/office/officeart/2005/8/layout/lProcess3"/>
    <dgm:cxn modelId="{911C0008-13B2-46FA-8070-5395673757A0}" type="presParOf" srcId="{B02B00C8-D921-446D-93BB-209FAE51FACE}" destId="{DB935C95-929C-4B2D-A02B-A9768B59708B}" srcOrd="0" destOrd="0" presId="urn:microsoft.com/office/officeart/2005/8/layout/lProcess3"/>
    <dgm:cxn modelId="{085EEB6C-854B-4A2E-B0A1-3E6ED50A10BB}" type="presParOf" srcId="{DB935C95-929C-4B2D-A02B-A9768B59708B}" destId="{CEFC728A-3A9C-4151-958C-C96D1537B014}" srcOrd="0" destOrd="0" presId="urn:microsoft.com/office/officeart/2005/8/layout/lProcess3"/>
    <dgm:cxn modelId="{DFC789A4-7173-4EEF-92C9-327802A9085E}" type="presParOf" srcId="{DB935C95-929C-4B2D-A02B-A9768B59708B}" destId="{6B5C4DBB-1F92-4D0A-B4F4-75C19A9ADAF2}" srcOrd="1" destOrd="0" presId="urn:microsoft.com/office/officeart/2005/8/layout/lProcess3"/>
    <dgm:cxn modelId="{F7A6B4C9-F9AD-473E-BCC8-F6CE11EB9DEF}" type="presParOf" srcId="{DB935C95-929C-4B2D-A02B-A9768B59708B}" destId="{62084583-CFCE-4A58-882C-AFA780A2FAAE}" srcOrd="2" destOrd="0" presId="urn:microsoft.com/office/officeart/2005/8/layout/lProcess3"/>
    <dgm:cxn modelId="{BF2FD054-CCF6-4B06-92D7-23C5CFFBAF7F}" type="presParOf" srcId="{DB935C95-929C-4B2D-A02B-A9768B59708B}" destId="{FE5A6274-9194-4D64-81EC-B38EFD979398}" srcOrd="3" destOrd="0" presId="urn:microsoft.com/office/officeart/2005/8/layout/lProcess3"/>
    <dgm:cxn modelId="{53F7C523-EA18-43AF-8B5B-47F3C3806B4C}" type="presParOf" srcId="{DB935C95-929C-4B2D-A02B-A9768B59708B}" destId="{5D4F97C9-7E3D-4155-BD4A-D310F6108025}" srcOrd="4" destOrd="0" presId="urn:microsoft.com/office/officeart/2005/8/layout/lProcess3"/>
    <dgm:cxn modelId="{B1164FBA-FE3A-408A-9C0F-87B08E68EB1A}" type="presParOf" srcId="{B02B00C8-D921-446D-93BB-209FAE51FACE}" destId="{56AB8499-4909-4531-BA4B-5D8D008349C8}" srcOrd="1" destOrd="0" presId="urn:microsoft.com/office/officeart/2005/8/layout/lProcess3"/>
    <dgm:cxn modelId="{0FDEACB0-52F0-4A5C-B9AC-6E50DCAC5A6E}" type="presParOf" srcId="{B02B00C8-D921-446D-93BB-209FAE51FACE}" destId="{ADE6FF66-109A-4EE9-9825-D41B0FEBB588}" srcOrd="2" destOrd="0" presId="urn:microsoft.com/office/officeart/2005/8/layout/lProcess3"/>
    <dgm:cxn modelId="{D2A02099-7ACD-4F75-9DE9-0A6E31CF834D}" type="presParOf" srcId="{ADE6FF66-109A-4EE9-9825-D41B0FEBB588}" destId="{B8BE3214-0DA2-43B3-91DB-29CA9B119C57}" srcOrd="0" destOrd="0" presId="urn:microsoft.com/office/officeart/2005/8/layout/lProcess3"/>
    <dgm:cxn modelId="{F6A55859-522C-46BA-BF3A-0B0BAE5F1D9B}" type="presParOf" srcId="{ADE6FF66-109A-4EE9-9825-D41B0FEBB588}" destId="{4EDA9FDF-26EC-4B7F-ACBB-17A857AFE60D}" srcOrd="1" destOrd="0" presId="urn:microsoft.com/office/officeart/2005/8/layout/lProcess3"/>
    <dgm:cxn modelId="{A6DF48E3-4E8A-447C-9808-DBB83E4C4092}" type="presParOf" srcId="{ADE6FF66-109A-4EE9-9825-D41B0FEBB588}" destId="{5C5F5E07-F77F-4520-80F5-DC68441E1C8A}" srcOrd="2" destOrd="0" presId="urn:microsoft.com/office/officeart/2005/8/layout/lProcess3"/>
    <dgm:cxn modelId="{409446EE-500D-4FE1-A67E-D406B1E18EC9}" type="presParOf" srcId="{ADE6FF66-109A-4EE9-9825-D41B0FEBB588}" destId="{C035A92A-A302-47FC-AF43-DE3E1B9C797A}" srcOrd="3" destOrd="0" presId="urn:microsoft.com/office/officeart/2005/8/layout/lProcess3"/>
    <dgm:cxn modelId="{3669E566-927F-4899-9612-CF37E6DACDD1}" type="presParOf" srcId="{ADE6FF66-109A-4EE9-9825-D41B0FEBB588}" destId="{3EEAF6A0-0748-44ED-AE74-57619B2577E1}" srcOrd="4" destOrd="0" presId="urn:microsoft.com/office/officeart/2005/8/layout/lProcess3"/>
    <dgm:cxn modelId="{A8427C3D-D0A2-400F-9782-FCAFA0BA20BB}" type="presParOf" srcId="{B02B00C8-D921-446D-93BB-209FAE51FACE}" destId="{545AAE05-6931-498C-A0C1-43742AE6F7CC}" srcOrd="3" destOrd="0" presId="urn:microsoft.com/office/officeart/2005/8/layout/lProcess3"/>
    <dgm:cxn modelId="{9AFE5521-9DAB-4E3A-9071-C13779634D99}" type="presParOf" srcId="{B02B00C8-D921-446D-93BB-209FAE51FACE}" destId="{EDFBD386-6BE8-4A3D-9F05-9859DA896DDC}" srcOrd="4" destOrd="0" presId="urn:microsoft.com/office/officeart/2005/8/layout/lProcess3"/>
    <dgm:cxn modelId="{E34F64DD-9F4D-473D-A344-8B3466F0E230}" type="presParOf" srcId="{EDFBD386-6BE8-4A3D-9F05-9859DA896DDC}" destId="{B9757D6E-18FE-4F10-BDF8-8D5FA069509A}" srcOrd="0" destOrd="0" presId="urn:microsoft.com/office/officeart/2005/8/layout/lProcess3"/>
    <dgm:cxn modelId="{9CEA8D65-0AB9-4128-A407-C107CFDE7D6E}" type="presParOf" srcId="{EDFBD386-6BE8-4A3D-9F05-9859DA896DDC}" destId="{478E08A1-5A59-4B10-8C02-A1BA18076D27}" srcOrd="1" destOrd="0" presId="urn:microsoft.com/office/officeart/2005/8/layout/lProcess3"/>
    <dgm:cxn modelId="{6DD64616-08C0-4331-AC21-9C8322000F30}" type="presParOf" srcId="{EDFBD386-6BE8-4A3D-9F05-9859DA896DDC}" destId="{44823410-4C77-49C4-91F9-37635C0262ED}" srcOrd="2" destOrd="0" presId="urn:microsoft.com/office/officeart/2005/8/layout/lProcess3"/>
    <dgm:cxn modelId="{A4DFD282-DDB4-403D-901E-49CA0DE155FB}" type="presParOf" srcId="{EDFBD386-6BE8-4A3D-9F05-9859DA896DDC}" destId="{5FAB40C2-3AA7-4BB0-B1B0-4CA45A978A60}" srcOrd="3" destOrd="0" presId="urn:microsoft.com/office/officeart/2005/8/layout/lProcess3"/>
    <dgm:cxn modelId="{5CE6AEBE-0047-4C68-9651-5C2F61CB1416}" type="presParOf" srcId="{EDFBD386-6BE8-4A3D-9F05-9859DA896DDC}" destId="{1EF5A063-4B8F-45FF-85FF-A1A5C22C11DA}"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E02829-CE89-4B57-ABFF-F705344DD614}" type="doc">
      <dgm:prSet loTypeId="urn:microsoft.com/office/officeart/2005/8/layout/cycle7" loCatId="cycle" qsTypeId="urn:microsoft.com/office/officeart/2005/8/quickstyle/simple3" qsCatId="simple" csTypeId="urn:microsoft.com/office/officeart/2005/8/colors/colorful4" csCatId="colorful" phldr="1"/>
      <dgm:spPr/>
      <dgm:t>
        <a:bodyPr/>
        <a:lstStyle/>
        <a:p>
          <a:endParaRPr lang="es-EC"/>
        </a:p>
      </dgm:t>
    </dgm:pt>
    <dgm:pt modelId="{D3D200AA-09BB-4369-B438-9CCCDB62A0DD}">
      <dgm:prSet phldrT="[Texto]" custT="1"/>
      <dgm:spPr/>
      <dgm:t>
        <a:bodyPr/>
        <a:lstStyle/>
        <a:p>
          <a:r>
            <a:rPr lang="es-EC" sz="3200" b="1" dirty="0">
              <a:effectLst>
                <a:outerShdw blurRad="38100" dist="38100" dir="2700000" algn="tl">
                  <a:srgbClr val="000000">
                    <a:alpha val="43137"/>
                  </a:srgbClr>
                </a:outerShdw>
              </a:effectLst>
              <a:latin typeface="Century Gothic" panose="020B0502020202020204" pitchFamily="34" charset="0"/>
            </a:rPr>
            <a:t>Población de estudio</a:t>
          </a:r>
        </a:p>
      </dgm:t>
    </dgm:pt>
    <dgm:pt modelId="{9B7B5B83-69A0-42A6-9D2E-6ADB1625D9EA}" type="parTrans" cxnId="{6A57A27C-7262-4EA9-9C9D-A691F7327466}">
      <dgm:prSet/>
      <dgm:spPr/>
      <dgm:t>
        <a:bodyPr/>
        <a:lstStyle/>
        <a:p>
          <a:endParaRPr lang="es-EC">
            <a:latin typeface="Century Gothic" panose="020B0502020202020204" pitchFamily="34" charset="0"/>
          </a:endParaRPr>
        </a:p>
      </dgm:t>
    </dgm:pt>
    <dgm:pt modelId="{F39D3736-16D5-46CC-AABB-51134142F727}" type="sibTrans" cxnId="{6A57A27C-7262-4EA9-9C9D-A691F7327466}">
      <dgm:prSet/>
      <dgm:spPr/>
      <dgm:t>
        <a:bodyPr/>
        <a:lstStyle/>
        <a:p>
          <a:endParaRPr lang="es-EC">
            <a:latin typeface="Century Gothic" panose="020B0502020202020204" pitchFamily="34" charset="0"/>
          </a:endParaRPr>
        </a:p>
      </dgm:t>
    </dgm:pt>
    <dgm:pt modelId="{5FAB2E89-DBC4-44F2-9A5D-8DDAACC487FD}">
      <dgm:prSet phldrT="[Texto]" custT="1"/>
      <dgm:spPr/>
      <dgm:t>
        <a:bodyPr/>
        <a:lstStyle/>
        <a:p>
          <a:pPr algn="just"/>
          <a:r>
            <a:rPr lang="es-EC" sz="1600" b="1" dirty="0">
              <a:latin typeface="Century Gothic" panose="020B0502020202020204" pitchFamily="34" charset="0"/>
            </a:rPr>
            <a:t>Grupo 1</a:t>
          </a:r>
          <a:r>
            <a:rPr lang="es-EC" sz="1600" dirty="0">
              <a:latin typeface="Century Gothic" panose="020B0502020202020204" pitchFamily="34" charset="0"/>
            </a:rPr>
            <a:t>: Turistas nacionales o extranjeros que visitan el país y la provincia de Pichincha, que hacen turismo de una manera diferente y apoyando al desarrollo de la economía local</a:t>
          </a:r>
        </a:p>
      </dgm:t>
    </dgm:pt>
    <dgm:pt modelId="{837E8E24-9AC1-42B9-B62A-26BA76C0C431}" type="parTrans" cxnId="{37F145B6-63CB-495A-BD5E-24A222A6A4E5}">
      <dgm:prSet/>
      <dgm:spPr/>
      <dgm:t>
        <a:bodyPr/>
        <a:lstStyle/>
        <a:p>
          <a:endParaRPr lang="es-EC">
            <a:latin typeface="Century Gothic" panose="020B0502020202020204" pitchFamily="34" charset="0"/>
          </a:endParaRPr>
        </a:p>
      </dgm:t>
    </dgm:pt>
    <dgm:pt modelId="{FB4BDE21-F51E-4198-A23B-F4E9A2C5A43A}" type="sibTrans" cxnId="{37F145B6-63CB-495A-BD5E-24A222A6A4E5}">
      <dgm:prSet/>
      <dgm:spPr/>
      <dgm:t>
        <a:bodyPr/>
        <a:lstStyle/>
        <a:p>
          <a:endParaRPr lang="es-EC">
            <a:latin typeface="Century Gothic" panose="020B0502020202020204" pitchFamily="34" charset="0"/>
          </a:endParaRPr>
        </a:p>
      </dgm:t>
    </dgm:pt>
    <dgm:pt modelId="{01E20136-E885-49B6-A7C3-DFE5E3FB7B36}">
      <dgm:prSet phldrT="[Texto]" custT="1"/>
      <dgm:spPr/>
      <dgm:t>
        <a:bodyPr/>
        <a:lstStyle/>
        <a:p>
          <a:pPr algn="just">
            <a:buFont typeface="+mj-lt"/>
            <a:buAutoNum type="arabicParenR"/>
          </a:pPr>
          <a:r>
            <a:rPr lang="es-EC" sz="1600" b="1" dirty="0">
              <a:latin typeface="Century Gothic" panose="020B0502020202020204" pitchFamily="34" charset="0"/>
            </a:rPr>
            <a:t>Grupo 2:</a:t>
          </a:r>
          <a:r>
            <a:rPr lang="es-EC" sz="1600" dirty="0">
              <a:latin typeface="Century Gothic" panose="020B0502020202020204" pitchFamily="34" charset="0"/>
            </a:rPr>
            <a:t> Familias que conforman las Asociación de Turismo comunitario, quienes forman parte del programa de Descubre la Magia de Pichincha-Paseos Familiares.</a:t>
          </a:r>
        </a:p>
      </dgm:t>
    </dgm:pt>
    <dgm:pt modelId="{A1B0A1FC-D190-48E2-9AEE-3235EE647F1C}" type="parTrans" cxnId="{239BCD67-08A9-4C9D-87D4-9159907A7447}">
      <dgm:prSet/>
      <dgm:spPr/>
      <dgm:t>
        <a:bodyPr/>
        <a:lstStyle/>
        <a:p>
          <a:endParaRPr lang="es-EC">
            <a:latin typeface="Century Gothic" panose="020B0502020202020204" pitchFamily="34" charset="0"/>
          </a:endParaRPr>
        </a:p>
      </dgm:t>
    </dgm:pt>
    <dgm:pt modelId="{EFAFC7A3-5D56-4D16-9521-5207726A8C0F}" type="sibTrans" cxnId="{239BCD67-08A9-4C9D-87D4-9159907A7447}">
      <dgm:prSet/>
      <dgm:spPr/>
      <dgm:t>
        <a:bodyPr/>
        <a:lstStyle/>
        <a:p>
          <a:endParaRPr lang="es-EC">
            <a:latin typeface="Century Gothic" panose="020B0502020202020204" pitchFamily="34" charset="0"/>
          </a:endParaRPr>
        </a:p>
      </dgm:t>
    </dgm:pt>
    <dgm:pt modelId="{E141E8E0-98CF-42EE-BEEE-A2BDC7CF3E57}" type="pres">
      <dgm:prSet presAssocID="{5BE02829-CE89-4B57-ABFF-F705344DD614}" presName="Name0" presStyleCnt="0">
        <dgm:presLayoutVars>
          <dgm:dir/>
          <dgm:resizeHandles val="exact"/>
        </dgm:presLayoutVars>
      </dgm:prSet>
      <dgm:spPr/>
    </dgm:pt>
    <dgm:pt modelId="{83A02199-15FD-410C-AA10-777E77B8CE9B}" type="pres">
      <dgm:prSet presAssocID="{D3D200AA-09BB-4369-B438-9CCCDB62A0DD}" presName="node" presStyleLbl="node1" presStyleIdx="0" presStyleCnt="3" custRadScaleRad="75801" custRadScaleInc="8388">
        <dgm:presLayoutVars>
          <dgm:bulletEnabled val="1"/>
        </dgm:presLayoutVars>
      </dgm:prSet>
      <dgm:spPr/>
    </dgm:pt>
    <dgm:pt modelId="{5147FBA3-4F23-4BE0-8047-6177314FF087}" type="pres">
      <dgm:prSet presAssocID="{F39D3736-16D5-46CC-AABB-51134142F727}" presName="sibTrans" presStyleLbl="sibTrans2D1" presStyleIdx="0" presStyleCnt="3"/>
      <dgm:spPr/>
    </dgm:pt>
    <dgm:pt modelId="{806C9FEA-B23F-470A-9A91-05172DDEC267}" type="pres">
      <dgm:prSet presAssocID="{F39D3736-16D5-46CC-AABB-51134142F727}" presName="connectorText" presStyleLbl="sibTrans2D1" presStyleIdx="0" presStyleCnt="3"/>
      <dgm:spPr/>
    </dgm:pt>
    <dgm:pt modelId="{DE978630-D783-451F-9949-D3F2486F5A54}" type="pres">
      <dgm:prSet presAssocID="{5FAB2E89-DBC4-44F2-9A5D-8DDAACC487FD}" presName="node" presStyleLbl="node1" presStyleIdx="1" presStyleCnt="3" custScaleX="109847" custScaleY="124787" custRadScaleRad="93557" custRadScaleInc="-12944">
        <dgm:presLayoutVars>
          <dgm:bulletEnabled val="1"/>
        </dgm:presLayoutVars>
      </dgm:prSet>
      <dgm:spPr/>
    </dgm:pt>
    <dgm:pt modelId="{4FA74A6A-31C8-44C3-9D7D-E4D0B1172105}" type="pres">
      <dgm:prSet presAssocID="{FB4BDE21-F51E-4198-A23B-F4E9A2C5A43A}" presName="sibTrans" presStyleLbl="sibTrans2D1" presStyleIdx="1" presStyleCnt="3"/>
      <dgm:spPr/>
    </dgm:pt>
    <dgm:pt modelId="{780B8E17-E354-4424-AAF1-5AD125B6B382}" type="pres">
      <dgm:prSet presAssocID="{FB4BDE21-F51E-4198-A23B-F4E9A2C5A43A}" presName="connectorText" presStyleLbl="sibTrans2D1" presStyleIdx="1" presStyleCnt="3"/>
      <dgm:spPr/>
    </dgm:pt>
    <dgm:pt modelId="{89800AE5-827B-4BB8-A0A1-828B2D874DC2}" type="pres">
      <dgm:prSet presAssocID="{01E20136-E885-49B6-A7C3-DFE5E3FB7B36}" presName="node" presStyleLbl="node1" presStyleIdx="2" presStyleCnt="3" custScaleY="126584" custRadScaleRad="93819" custRadScaleInc="13569">
        <dgm:presLayoutVars>
          <dgm:bulletEnabled val="1"/>
        </dgm:presLayoutVars>
      </dgm:prSet>
      <dgm:spPr/>
    </dgm:pt>
    <dgm:pt modelId="{5067FCA4-C384-4491-BBC0-F6E9C6E97AC1}" type="pres">
      <dgm:prSet presAssocID="{EFAFC7A3-5D56-4D16-9521-5207726A8C0F}" presName="sibTrans" presStyleLbl="sibTrans2D1" presStyleIdx="2" presStyleCnt="3"/>
      <dgm:spPr/>
    </dgm:pt>
    <dgm:pt modelId="{22E07461-D471-4C70-93E1-3A213C36298E}" type="pres">
      <dgm:prSet presAssocID="{EFAFC7A3-5D56-4D16-9521-5207726A8C0F}" presName="connectorText" presStyleLbl="sibTrans2D1" presStyleIdx="2" presStyleCnt="3"/>
      <dgm:spPr/>
    </dgm:pt>
  </dgm:ptLst>
  <dgm:cxnLst>
    <dgm:cxn modelId="{61BE4E12-0DC8-45B5-A148-ABEAEECE9113}" type="presOf" srcId="{5BE02829-CE89-4B57-ABFF-F705344DD614}" destId="{E141E8E0-98CF-42EE-BEEE-A2BDC7CF3E57}" srcOrd="0" destOrd="0" presId="urn:microsoft.com/office/officeart/2005/8/layout/cycle7"/>
    <dgm:cxn modelId="{F5DE4E21-7343-4C78-9890-66C656B57AFF}" type="presOf" srcId="{5FAB2E89-DBC4-44F2-9A5D-8DDAACC487FD}" destId="{DE978630-D783-451F-9949-D3F2486F5A54}" srcOrd="0" destOrd="0" presId="urn:microsoft.com/office/officeart/2005/8/layout/cycle7"/>
    <dgm:cxn modelId="{81998162-AEBD-4A6D-9511-BC16530C91D5}" type="presOf" srcId="{F39D3736-16D5-46CC-AABB-51134142F727}" destId="{806C9FEA-B23F-470A-9A91-05172DDEC267}" srcOrd="1" destOrd="0" presId="urn:microsoft.com/office/officeart/2005/8/layout/cycle7"/>
    <dgm:cxn modelId="{239BCD67-08A9-4C9D-87D4-9159907A7447}" srcId="{5BE02829-CE89-4B57-ABFF-F705344DD614}" destId="{01E20136-E885-49B6-A7C3-DFE5E3FB7B36}" srcOrd="2" destOrd="0" parTransId="{A1B0A1FC-D190-48E2-9AEE-3235EE647F1C}" sibTransId="{EFAFC7A3-5D56-4D16-9521-5207726A8C0F}"/>
    <dgm:cxn modelId="{80237A4D-C54C-42A0-B7D7-2E03A017F42A}" type="presOf" srcId="{FB4BDE21-F51E-4198-A23B-F4E9A2C5A43A}" destId="{780B8E17-E354-4424-AAF1-5AD125B6B382}" srcOrd="1" destOrd="0" presId="urn:microsoft.com/office/officeart/2005/8/layout/cycle7"/>
    <dgm:cxn modelId="{A1CA456F-8034-4B59-8B1C-5B77A7839C16}" type="presOf" srcId="{01E20136-E885-49B6-A7C3-DFE5E3FB7B36}" destId="{89800AE5-827B-4BB8-A0A1-828B2D874DC2}" srcOrd="0" destOrd="0" presId="urn:microsoft.com/office/officeart/2005/8/layout/cycle7"/>
    <dgm:cxn modelId="{EB21E45A-776E-4F72-9286-067A4F14C7F2}" type="presOf" srcId="{EFAFC7A3-5D56-4D16-9521-5207726A8C0F}" destId="{5067FCA4-C384-4491-BBC0-F6E9C6E97AC1}" srcOrd="0" destOrd="0" presId="urn:microsoft.com/office/officeart/2005/8/layout/cycle7"/>
    <dgm:cxn modelId="{6A57A27C-7262-4EA9-9C9D-A691F7327466}" srcId="{5BE02829-CE89-4B57-ABFF-F705344DD614}" destId="{D3D200AA-09BB-4369-B438-9CCCDB62A0DD}" srcOrd="0" destOrd="0" parTransId="{9B7B5B83-69A0-42A6-9D2E-6ADB1625D9EA}" sibTransId="{F39D3736-16D5-46CC-AABB-51134142F727}"/>
    <dgm:cxn modelId="{F5C4F18C-2B1D-4EA2-9A29-8C3FFBF598B4}" type="presOf" srcId="{D3D200AA-09BB-4369-B438-9CCCDB62A0DD}" destId="{83A02199-15FD-410C-AA10-777E77B8CE9B}" srcOrd="0" destOrd="0" presId="urn:microsoft.com/office/officeart/2005/8/layout/cycle7"/>
    <dgm:cxn modelId="{5CAD978E-9139-4D3F-8DE9-D32DDF55B16C}" type="presOf" srcId="{FB4BDE21-F51E-4198-A23B-F4E9A2C5A43A}" destId="{4FA74A6A-31C8-44C3-9D7D-E4D0B1172105}" srcOrd="0" destOrd="0" presId="urn:microsoft.com/office/officeart/2005/8/layout/cycle7"/>
    <dgm:cxn modelId="{37F145B6-63CB-495A-BD5E-24A222A6A4E5}" srcId="{5BE02829-CE89-4B57-ABFF-F705344DD614}" destId="{5FAB2E89-DBC4-44F2-9A5D-8DDAACC487FD}" srcOrd="1" destOrd="0" parTransId="{837E8E24-9AC1-42B9-B62A-26BA76C0C431}" sibTransId="{FB4BDE21-F51E-4198-A23B-F4E9A2C5A43A}"/>
    <dgm:cxn modelId="{1BFD3CBE-3325-4DE1-B2F0-8753ED0E02A6}" type="presOf" srcId="{EFAFC7A3-5D56-4D16-9521-5207726A8C0F}" destId="{22E07461-D471-4C70-93E1-3A213C36298E}" srcOrd="1" destOrd="0" presId="urn:microsoft.com/office/officeart/2005/8/layout/cycle7"/>
    <dgm:cxn modelId="{9BA0B4C2-F77D-47AF-B25E-8C816C7FB5B0}" type="presOf" srcId="{F39D3736-16D5-46CC-AABB-51134142F727}" destId="{5147FBA3-4F23-4BE0-8047-6177314FF087}" srcOrd="0" destOrd="0" presId="urn:microsoft.com/office/officeart/2005/8/layout/cycle7"/>
    <dgm:cxn modelId="{E4A9C17C-3721-4912-BC1F-CFFD4F473452}" type="presParOf" srcId="{E141E8E0-98CF-42EE-BEEE-A2BDC7CF3E57}" destId="{83A02199-15FD-410C-AA10-777E77B8CE9B}" srcOrd="0" destOrd="0" presId="urn:microsoft.com/office/officeart/2005/8/layout/cycle7"/>
    <dgm:cxn modelId="{96001C47-B15B-4DEE-B9A9-C42E09745EEC}" type="presParOf" srcId="{E141E8E0-98CF-42EE-BEEE-A2BDC7CF3E57}" destId="{5147FBA3-4F23-4BE0-8047-6177314FF087}" srcOrd="1" destOrd="0" presId="urn:microsoft.com/office/officeart/2005/8/layout/cycle7"/>
    <dgm:cxn modelId="{EE4FC3C5-0746-4C1E-AF23-DE2CB5B68F0B}" type="presParOf" srcId="{5147FBA3-4F23-4BE0-8047-6177314FF087}" destId="{806C9FEA-B23F-470A-9A91-05172DDEC267}" srcOrd="0" destOrd="0" presId="urn:microsoft.com/office/officeart/2005/8/layout/cycle7"/>
    <dgm:cxn modelId="{4542AA7F-305C-4606-9B5B-0FB7E7E9A676}" type="presParOf" srcId="{E141E8E0-98CF-42EE-BEEE-A2BDC7CF3E57}" destId="{DE978630-D783-451F-9949-D3F2486F5A54}" srcOrd="2" destOrd="0" presId="urn:microsoft.com/office/officeart/2005/8/layout/cycle7"/>
    <dgm:cxn modelId="{5F6AB307-09E2-4337-87C3-04E6390B520B}" type="presParOf" srcId="{E141E8E0-98CF-42EE-BEEE-A2BDC7CF3E57}" destId="{4FA74A6A-31C8-44C3-9D7D-E4D0B1172105}" srcOrd="3" destOrd="0" presId="urn:microsoft.com/office/officeart/2005/8/layout/cycle7"/>
    <dgm:cxn modelId="{14E0FE3D-E717-4C1C-A2D7-2F8B78019E66}" type="presParOf" srcId="{4FA74A6A-31C8-44C3-9D7D-E4D0B1172105}" destId="{780B8E17-E354-4424-AAF1-5AD125B6B382}" srcOrd="0" destOrd="0" presId="urn:microsoft.com/office/officeart/2005/8/layout/cycle7"/>
    <dgm:cxn modelId="{BF22C559-B01F-4283-9397-6AE43247B39E}" type="presParOf" srcId="{E141E8E0-98CF-42EE-BEEE-A2BDC7CF3E57}" destId="{89800AE5-827B-4BB8-A0A1-828B2D874DC2}" srcOrd="4" destOrd="0" presId="urn:microsoft.com/office/officeart/2005/8/layout/cycle7"/>
    <dgm:cxn modelId="{6CAD37A9-C31A-446B-BEA2-0429804B4A73}" type="presParOf" srcId="{E141E8E0-98CF-42EE-BEEE-A2BDC7CF3E57}" destId="{5067FCA4-C384-4491-BBC0-F6E9C6E97AC1}" srcOrd="5" destOrd="0" presId="urn:microsoft.com/office/officeart/2005/8/layout/cycle7"/>
    <dgm:cxn modelId="{BF6CF391-9301-4FFA-A62B-E0547F45717E}" type="presParOf" srcId="{5067FCA4-C384-4491-BBC0-F6E9C6E97AC1}" destId="{22E07461-D471-4C70-93E1-3A213C36298E}"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1B8A4BF-087E-4BF0-A361-73DB523615AA}" type="doc">
      <dgm:prSet loTypeId="urn:microsoft.com/office/officeart/2005/8/layout/hierarchy2" loCatId="hierarchy" qsTypeId="urn:microsoft.com/office/officeart/2005/8/quickstyle/simple3" qsCatId="simple" csTypeId="urn:microsoft.com/office/officeart/2005/8/colors/colorful4" csCatId="colorful" phldr="1"/>
      <dgm:spPr/>
      <dgm:t>
        <a:bodyPr/>
        <a:lstStyle/>
        <a:p>
          <a:endParaRPr lang="es-EC"/>
        </a:p>
      </dgm:t>
    </dgm:pt>
    <dgm:pt modelId="{E4F84AB6-562E-4C64-989B-9D0D8EA20995}">
      <dgm:prSet phldrT="[Texto]" custT="1"/>
      <dgm:spPr/>
      <dgm:t>
        <a:bodyPr/>
        <a:lstStyle/>
        <a:p>
          <a:r>
            <a:rPr lang="es-EC" sz="4000" b="1" dirty="0">
              <a:latin typeface="Century Gothic" panose="020B0502020202020204" pitchFamily="34" charset="0"/>
            </a:rPr>
            <a:t>Encuesta</a:t>
          </a:r>
        </a:p>
      </dgm:t>
    </dgm:pt>
    <dgm:pt modelId="{AB302E85-8EE6-4AC9-9E33-89F2B9553120}" type="parTrans" cxnId="{5DA38585-433D-4935-A115-29701656989F}">
      <dgm:prSet/>
      <dgm:spPr/>
      <dgm:t>
        <a:bodyPr/>
        <a:lstStyle/>
        <a:p>
          <a:endParaRPr lang="es-EC">
            <a:latin typeface="Century Gothic" panose="020B0502020202020204" pitchFamily="34" charset="0"/>
          </a:endParaRPr>
        </a:p>
      </dgm:t>
    </dgm:pt>
    <dgm:pt modelId="{33FA0947-A040-477F-AF5D-C123A4CFBD79}" type="sibTrans" cxnId="{5DA38585-433D-4935-A115-29701656989F}">
      <dgm:prSet/>
      <dgm:spPr/>
      <dgm:t>
        <a:bodyPr/>
        <a:lstStyle/>
        <a:p>
          <a:endParaRPr lang="es-EC">
            <a:latin typeface="Century Gothic" panose="020B0502020202020204" pitchFamily="34" charset="0"/>
          </a:endParaRPr>
        </a:p>
      </dgm:t>
    </dgm:pt>
    <dgm:pt modelId="{C833D8F2-8621-4E47-B2C1-8859EC452C9B}">
      <dgm:prSet phldrT="[Texto]"/>
      <dgm:spPr/>
      <dgm:t>
        <a:bodyPr/>
        <a:lstStyle/>
        <a:p>
          <a:r>
            <a:rPr lang="es-EC" b="1" dirty="0">
              <a:latin typeface="Century Gothic" panose="020B0502020202020204" pitchFamily="34" charset="0"/>
            </a:rPr>
            <a:t>Encuesta establecida para</a:t>
          </a:r>
        </a:p>
      </dgm:t>
    </dgm:pt>
    <dgm:pt modelId="{1EA902E5-AFEE-4FCE-AD5F-DD243B0FD8EA}" type="parTrans" cxnId="{5755D8D4-244D-48DF-8EE8-C9B9D47AA4B0}">
      <dgm:prSet/>
      <dgm:spPr/>
      <dgm:t>
        <a:bodyPr/>
        <a:lstStyle/>
        <a:p>
          <a:endParaRPr lang="es-EC">
            <a:latin typeface="Century Gothic" panose="020B0502020202020204" pitchFamily="34" charset="0"/>
          </a:endParaRPr>
        </a:p>
      </dgm:t>
    </dgm:pt>
    <dgm:pt modelId="{59792865-737E-4535-BA86-ED8C4F4A8733}" type="sibTrans" cxnId="{5755D8D4-244D-48DF-8EE8-C9B9D47AA4B0}">
      <dgm:prSet/>
      <dgm:spPr/>
      <dgm:t>
        <a:bodyPr/>
        <a:lstStyle/>
        <a:p>
          <a:endParaRPr lang="es-EC">
            <a:latin typeface="Century Gothic" panose="020B0502020202020204" pitchFamily="34" charset="0"/>
          </a:endParaRPr>
        </a:p>
      </dgm:t>
    </dgm:pt>
    <dgm:pt modelId="{6932BD62-A9FC-4C65-AD89-D449FD10B90E}">
      <dgm:prSet phldrT="[Texto]" custT="1"/>
      <dgm:spPr/>
      <dgm:t>
        <a:bodyPr/>
        <a:lstStyle/>
        <a:p>
          <a:r>
            <a:rPr lang="es-EC" sz="1500" dirty="0">
              <a:latin typeface="Century Gothic" panose="020B0502020202020204" pitchFamily="34" charset="0"/>
            </a:rPr>
            <a:t>1) Encuesta que se aplica a la muestra poblacional, turistas nacionales y extranjeros.</a:t>
          </a:r>
        </a:p>
      </dgm:t>
    </dgm:pt>
    <dgm:pt modelId="{91DBCF23-8A8E-458B-B8B3-B05498C04CFA}" type="parTrans" cxnId="{1FD864AF-8EEB-4343-B4AD-3F20871BBC31}">
      <dgm:prSet/>
      <dgm:spPr/>
      <dgm:t>
        <a:bodyPr/>
        <a:lstStyle/>
        <a:p>
          <a:endParaRPr lang="es-EC">
            <a:latin typeface="Century Gothic" panose="020B0502020202020204" pitchFamily="34" charset="0"/>
          </a:endParaRPr>
        </a:p>
      </dgm:t>
    </dgm:pt>
    <dgm:pt modelId="{3126742B-8BD1-4487-9BB8-EA5BA0111F18}" type="sibTrans" cxnId="{1FD864AF-8EEB-4343-B4AD-3F20871BBC31}">
      <dgm:prSet/>
      <dgm:spPr/>
      <dgm:t>
        <a:bodyPr/>
        <a:lstStyle/>
        <a:p>
          <a:endParaRPr lang="es-EC">
            <a:latin typeface="Century Gothic" panose="020B0502020202020204" pitchFamily="34" charset="0"/>
          </a:endParaRPr>
        </a:p>
      </dgm:t>
    </dgm:pt>
    <dgm:pt modelId="{CE59873A-4DBA-4347-9653-26515B47A033}">
      <dgm:prSet phldrT="[Texto]" custT="1"/>
      <dgm:spPr/>
      <dgm:t>
        <a:bodyPr/>
        <a:lstStyle/>
        <a:p>
          <a:r>
            <a:rPr lang="es-EC" sz="1500" dirty="0">
              <a:latin typeface="Century Gothic" panose="020B0502020202020204" pitchFamily="34" charset="0"/>
            </a:rPr>
            <a:t>2) Encuesta que se aplica a la muestra poblacional, familias que son parte de las asociaciones de turismo comunitario.</a:t>
          </a:r>
        </a:p>
      </dgm:t>
    </dgm:pt>
    <dgm:pt modelId="{EA0C230A-5C39-44ED-851B-A24F70BACA6E}" type="parTrans" cxnId="{F5417B60-04B5-4EC1-8E69-B4C7A21F241E}">
      <dgm:prSet/>
      <dgm:spPr/>
      <dgm:t>
        <a:bodyPr/>
        <a:lstStyle/>
        <a:p>
          <a:endParaRPr lang="es-EC">
            <a:latin typeface="Century Gothic" panose="020B0502020202020204" pitchFamily="34" charset="0"/>
          </a:endParaRPr>
        </a:p>
      </dgm:t>
    </dgm:pt>
    <dgm:pt modelId="{3499BC4B-8BDB-418E-95E8-68470F02B7DE}" type="sibTrans" cxnId="{F5417B60-04B5-4EC1-8E69-B4C7A21F241E}">
      <dgm:prSet/>
      <dgm:spPr/>
      <dgm:t>
        <a:bodyPr/>
        <a:lstStyle/>
        <a:p>
          <a:endParaRPr lang="es-EC">
            <a:latin typeface="Century Gothic" panose="020B0502020202020204" pitchFamily="34" charset="0"/>
          </a:endParaRPr>
        </a:p>
      </dgm:t>
    </dgm:pt>
    <dgm:pt modelId="{A353D5A0-9779-4FF7-AA27-6C0A3B747CC9}">
      <dgm:prSet phldrT="[Texto]"/>
      <dgm:spPr>
        <a:solidFill>
          <a:schemeClr val="accent2">
            <a:lumMod val="40000"/>
            <a:lumOff val="60000"/>
          </a:schemeClr>
        </a:solidFill>
      </dgm:spPr>
      <dgm:t>
        <a:bodyPr/>
        <a:lstStyle/>
        <a:p>
          <a:r>
            <a:rPr lang="es-EC" b="1" dirty="0">
              <a:latin typeface="Century Gothic" panose="020B0502020202020204" pitchFamily="34" charset="0"/>
            </a:rPr>
            <a:t>Estructura </a:t>
          </a:r>
        </a:p>
      </dgm:t>
    </dgm:pt>
    <dgm:pt modelId="{EFD80041-DFCF-463F-A696-AAED7EFA5BD9}" type="parTrans" cxnId="{554337BD-26E7-4B37-909D-6080A311ABE6}">
      <dgm:prSet/>
      <dgm:spPr/>
      <dgm:t>
        <a:bodyPr/>
        <a:lstStyle/>
        <a:p>
          <a:endParaRPr lang="es-EC">
            <a:latin typeface="Century Gothic" panose="020B0502020202020204" pitchFamily="34" charset="0"/>
          </a:endParaRPr>
        </a:p>
      </dgm:t>
    </dgm:pt>
    <dgm:pt modelId="{3C362AE6-A09C-4B03-BF2F-A9D7D7F1BCD8}" type="sibTrans" cxnId="{554337BD-26E7-4B37-909D-6080A311ABE6}">
      <dgm:prSet/>
      <dgm:spPr/>
      <dgm:t>
        <a:bodyPr/>
        <a:lstStyle/>
        <a:p>
          <a:endParaRPr lang="es-EC">
            <a:latin typeface="Century Gothic" panose="020B0502020202020204" pitchFamily="34" charset="0"/>
          </a:endParaRPr>
        </a:p>
      </dgm:t>
    </dgm:pt>
    <dgm:pt modelId="{DB7D15D9-A305-4D07-82BF-3058EAE65431}">
      <dgm:prSet phldrT="[Texto]" custT="1"/>
      <dgm:spPr>
        <a:solidFill>
          <a:schemeClr val="accent4">
            <a:lumMod val="40000"/>
            <a:lumOff val="60000"/>
          </a:schemeClr>
        </a:solidFill>
      </dgm:spPr>
      <dgm:t>
        <a:bodyPr/>
        <a:lstStyle/>
        <a:p>
          <a:pPr algn="just">
            <a:buFont typeface="+mj-lt"/>
            <a:buAutoNum type="arabicPeriod"/>
          </a:pPr>
          <a:r>
            <a:rPr lang="es-EC" sz="1500" dirty="0">
              <a:latin typeface="Century Gothic" panose="020B0502020202020204" pitchFamily="34" charset="0"/>
            </a:rPr>
            <a:t>1) Encabezado: Se ubica al responsable de la investigación.</a:t>
          </a:r>
        </a:p>
        <a:p>
          <a:pPr algn="just">
            <a:buFont typeface="+mj-lt"/>
            <a:buAutoNum type="arabicPeriod"/>
          </a:pPr>
          <a:r>
            <a:rPr lang="es-EC" sz="1500" dirty="0">
              <a:latin typeface="Century Gothic" panose="020B0502020202020204" pitchFamily="34" charset="0"/>
            </a:rPr>
            <a:t>2) Tema, objetivo e instrucciones de esta.</a:t>
          </a:r>
        </a:p>
        <a:p>
          <a:pPr algn="just">
            <a:buFont typeface="+mj-lt"/>
            <a:buAutoNum type="arabicPeriod"/>
          </a:pPr>
          <a:r>
            <a:rPr lang="es-EC" sz="1500" dirty="0">
              <a:latin typeface="Century Gothic" panose="020B0502020202020204" pitchFamily="34" charset="0"/>
            </a:rPr>
            <a:t>3) Datos generales del encuestado.</a:t>
          </a:r>
        </a:p>
        <a:p>
          <a:pPr algn="just">
            <a:buFont typeface="+mj-lt"/>
            <a:buAutoNum type="arabicPeriod"/>
          </a:pPr>
          <a:r>
            <a:rPr lang="es-EC" sz="1500" dirty="0">
              <a:latin typeface="Century Gothic" panose="020B0502020202020204" pitchFamily="34" charset="0"/>
            </a:rPr>
            <a:t>4) Preguntas de aplicación, de acuerdo con las que el investigador haya planteado.</a:t>
          </a:r>
        </a:p>
      </dgm:t>
    </dgm:pt>
    <dgm:pt modelId="{433A45E1-FAE5-436A-8618-B6E494EA8F0A}" type="parTrans" cxnId="{853F413A-640C-4E17-A5B3-FC4A60749DFA}">
      <dgm:prSet/>
      <dgm:spPr/>
      <dgm:t>
        <a:bodyPr/>
        <a:lstStyle/>
        <a:p>
          <a:endParaRPr lang="es-EC">
            <a:latin typeface="Century Gothic" panose="020B0502020202020204" pitchFamily="34" charset="0"/>
          </a:endParaRPr>
        </a:p>
      </dgm:t>
    </dgm:pt>
    <dgm:pt modelId="{998415B7-C9DB-475F-8A21-9B114831D407}" type="sibTrans" cxnId="{853F413A-640C-4E17-A5B3-FC4A60749DFA}">
      <dgm:prSet/>
      <dgm:spPr/>
      <dgm:t>
        <a:bodyPr/>
        <a:lstStyle/>
        <a:p>
          <a:endParaRPr lang="es-EC">
            <a:latin typeface="Century Gothic" panose="020B0502020202020204" pitchFamily="34" charset="0"/>
          </a:endParaRPr>
        </a:p>
      </dgm:t>
    </dgm:pt>
    <dgm:pt modelId="{F6BA7713-4311-447A-A7B8-5A496A01AA23}" type="pres">
      <dgm:prSet presAssocID="{F1B8A4BF-087E-4BF0-A361-73DB523615AA}" presName="diagram" presStyleCnt="0">
        <dgm:presLayoutVars>
          <dgm:chPref val="1"/>
          <dgm:dir/>
          <dgm:animOne val="branch"/>
          <dgm:animLvl val="lvl"/>
          <dgm:resizeHandles val="exact"/>
        </dgm:presLayoutVars>
      </dgm:prSet>
      <dgm:spPr/>
    </dgm:pt>
    <dgm:pt modelId="{76FF80BD-3C20-4A34-B1CE-56A64F00FCF1}" type="pres">
      <dgm:prSet presAssocID="{E4F84AB6-562E-4C64-989B-9D0D8EA20995}" presName="root1" presStyleCnt="0"/>
      <dgm:spPr/>
    </dgm:pt>
    <dgm:pt modelId="{72C61282-D5B3-4AE6-8C10-E3B8F4E96A47}" type="pres">
      <dgm:prSet presAssocID="{E4F84AB6-562E-4C64-989B-9D0D8EA20995}" presName="LevelOneTextNode" presStyleLbl="node0" presStyleIdx="0" presStyleCnt="1" custLinFactNeighborX="-223" custLinFactNeighborY="-16004">
        <dgm:presLayoutVars>
          <dgm:chPref val="3"/>
        </dgm:presLayoutVars>
      </dgm:prSet>
      <dgm:spPr/>
    </dgm:pt>
    <dgm:pt modelId="{1A9D144E-56CD-4B17-BD70-292E2BB20B9C}" type="pres">
      <dgm:prSet presAssocID="{E4F84AB6-562E-4C64-989B-9D0D8EA20995}" presName="level2hierChild" presStyleCnt="0"/>
      <dgm:spPr/>
    </dgm:pt>
    <dgm:pt modelId="{5E49C57F-8698-45C7-BDEE-50827C732BFD}" type="pres">
      <dgm:prSet presAssocID="{1EA902E5-AFEE-4FCE-AD5F-DD243B0FD8EA}" presName="conn2-1" presStyleLbl="parChTrans1D2" presStyleIdx="0" presStyleCnt="2"/>
      <dgm:spPr/>
    </dgm:pt>
    <dgm:pt modelId="{1BCBF064-F42B-4626-9D33-C668BFCE783D}" type="pres">
      <dgm:prSet presAssocID="{1EA902E5-AFEE-4FCE-AD5F-DD243B0FD8EA}" presName="connTx" presStyleLbl="parChTrans1D2" presStyleIdx="0" presStyleCnt="2"/>
      <dgm:spPr/>
    </dgm:pt>
    <dgm:pt modelId="{EE8A9854-6905-424C-91ED-205DF4E637B1}" type="pres">
      <dgm:prSet presAssocID="{C833D8F2-8621-4E47-B2C1-8859EC452C9B}" presName="root2" presStyleCnt="0"/>
      <dgm:spPr/>
    </dgm:pt>
    <dgm:pt modelId="{A527DDAF-3C76-4D85-90B3-5DA0593C3A81}" type="pres">
      <dgm:prSet presAssocID="{C833D8F2-8621-4E47-B2C1-8859EC452C9B}" presName="LevelTwoTextNode" presStyleLbl="node2" presStyleIdx="0" presStyleCnt="2" custLinFactY="75435" custLinFactNeighborX="-9557" custLinFactNeighborY="100000">
        <dgm:presLayoutVars>
          <dgm:chPref val="3"/>
        </dgm:presLayoutVars>
      </dgm:prSet>
      <dgm:spPr/>
    </dgm:pt>
    <dgm:pt modelId="{E21768A0-B243-4618-96F7-5C08601948A2}" type="pres">
      <dgm:prSet presAssocID="{C833D8F2-8621-4E47-B2C1-8859EC452C9B}" presName="level3hierChild" presStyleCnt="0"/>
      <dgm:spPr/>
    </dgm:pt>
    <dgm:pt modelId="{40A74B6A-0C03-416C-B7C2-0265E1FC1F94}" type="pres">
      <dgm:prSet presAssocID="{91DBCF23-8A8E-458B-B8B3-B05498C04CFA}" presName="conn2-1" presStyleLbl="parChTrans1D3" presStyleIdx="0" presStyleCnt="3"/>
      <dgm:spPr/>
    </dgm:pt>
    <dgm:pt modelId="{197978CD-1EFA-4043-AB46-9E4ABF510BEA}" type="pres">
      <dgm:prSet presAssocID="{91DBCF23-8A8E-458B-B8B3-B05498C04CFA}" presName="connTx" presStyleLbl="parChTrans1D3" presStyleIdx="0" presStyleCnt="3"/>
      <dgm:spPr/>
    </dgm:pt>
    <dgm:pt modelId="{66FBAB7A-937A-4078-B634-87BF276AD4AB}" type="pres">
      <dgm:prSet presAssocID="{6932BD62-A9FC-4C65-AD89-D449FD10B90E}" presName="root2" presStyleCnt="0"/>
      <dgm:spPr/>
    </dgm:pt>
    <dgm:pt modelId="{70240B7A-2D7A-44B4-AA09-E2372F226428}" type="pres">
      <dgm:prSet presAssocID="{6932BD62-A9FC-4C65-AD89-D449FD10B90E}" presName="LevelTwoTextNode" presStyleLbl="node3" presStyleIdx="0" presStyleCnt="3" custScaleX="161915" custScaleY="79501" custLinFactY="76822" custLinFactNeighborX="-7956" custLinFactNeighborY="100000">
        <dgm:presLayoutVars>
          <dgm:chPref val="3"/>
        </dgm:presLayoutVars>
      </dgm:prSet>
      <dgm:spPr/>
    </dgm:pt>
    <dgm:pt modelId="{5DDF6203-F185-49C2-AB9D-B21A69C465E8}" type="pres">
      <dgm:prSet presAssocID="{6932BD62-A9FC-4C65-AD89-D449FD10B90E}" presName="level3hierChild" presStyleCnt="0"/>
      <dgm:spPr/>
    </dgm:pt>
    <dgm:pt modelId="{4D5CC5EA-F104-4B18-9A84-C2AEF3B33246}" type="pres">
      <dgm:prSet presAssocID="{EA0C230A-5C39-44ED-851B-A24F70BACA6E}" presName="conn2-1" presStyleLbl="parChTrans1D3" presStyleIdx="1" presStyleCnt="3"/>
      <dgm:spPr/>
    </dgm:pt>
    <dgm:pt modelId="{E5AD13AE-8D7E-4993-BFDB-833D14989F97}" type="pres">
      <dgm:prSet presAssocID="{EA0C230A-5C39-44ED-851B-A24F70BACA6E}" presName="connTx" presStyleLbl="parChTrans1D3" presStyleIdx="1" presStyleCnt="3"/>
      <dgm:spPr/>
    </dgm:pt>
    <dgm:pt modelId="{84A64C6B-FF37-42F8-A529-5DD2C25135F1}" type="pres">
      <dgm:prSet presAssocID="{CE59873A-4DBA-4347-9653-26515B47A033}" presName="root2" presStyleCnt="0"/>
      <dgm:spPr/>
    </dgm:pt>
    <dgm:pt modelId="{B697222B-84E9-4679-9003-D57A8EC4B903}" type="pres">
      <dgm:prSet presAssocID="{CE59873A-4DBA-4347-9653-26515B47A033}" presName="LevelTwoTextNode" presStyleLbl="node3" presStyleIdx="1" presStyleCnt="3" custScaleX="160774" custScaleY="78832" custLinFactY="73337" custLinFactNeighborX="-6996" custLinFactNeighborY="100000">
        <dgm:presLayoutVars>
          <dgm:chPref val="3"/>
        </dgm:presLayoutVars>
      </dgm:prSet>
      <dgm:spPr/>
    </dgm:pt>
    <dgm:pt modelId="{039A2ECD-5CDE-403F-9769-B41CAED65295}" type="pres">
      <dgm:prSet presAssocID="{CE59873A-4DBA-4347-9653-26515B47A033}" presName="level3hierChild" presStyleCnt="0"/>
      <dgm:spPr/>
    </dgm:pt>
    <dgm:pt modelId="{4B528FFB-3ABF-47C7-8674-717FFCA1BC40}" type="pres">
      <dgm:prSet presAssocID="{EFD80041-DFCF-463F-A696-AAED7EFA5BD9}" presName="conn2-1" presStyleLbl="parChTrans1D2" presStyleIdx="1" presStyleCnt="2"/>
      <dgm:spPr/>
    </dgm:pt>
    <dgm:pt modelId="{E609E4A6-97E9-4E27-A99A-8E46E2B698F6}" type="pres">
      <dgm:prSet presAssocID="{EFD80041-DFCF-463F-A696-AAED7EFA5BD9}" presName="connTx" presStyleLbl="parChTrans1D2" presStyleIdx="1" presStyleCnt="2"/>
      <dgm:spPr/>
    </dgm:pt>
    <dgm:pt modelId="{09FBC8CF-0DFB-434A-89CD-7A7206CC8B7F}" type="pres">
      <dgm:prSet presAssocID="{A353D5A0-9779-4FF7-AA27-6C0A3B747CC9}" presName="root2" presStyleCnt="0"/>
      <dgm:spPr/>
    </dgm:pt>
    <dgm:pt modelId="{AA05E0FF-DFC7-48A1-A6AF-BF1F2A6F3A37}" type="pres">
      <dgm:prSet presAssocID="{A353D5A0-9779-4FF7-AA27-6C0A3B747CC9}" presName="LevelTwoTextNode" presStyleLbl="node2" presStyleIdx="1" presStyleCnt="2" custLinFactY="-91276" custLinFactNeighborX="-11629" custLinFactNeighborY="-100000">
        <dgm:presLayoutVars>
          <dgm:chPref val="3"/>
        </dgm:presLayoutVars>
      </dgm:prSet>
      <dgm:spPr/>
    </dgm:pt>
    <dgm:pt modelId="{CDBDF12E-E641-446E-986D-F63BC29A482C}" type="pres">
      <dgm:prSet presAssocID="{A353D5A0-9779-4FF7-AA27-6C0A3B747CC9}" presName="level3hierChild" presStyleCnt="0"/>
      <dgm:spPr/>
    </dgm:pt>
    <dgm:pt modelId="{CABA0194-558A-4CBD-9FA9-5554370405B9}" type="pres">
      <dgm:prSet presAssocID="{433A45E1-FAE5-436A-8618-B6E494EA8F0A}" presName="conn2-1" presStyleLbl="parChTrans1D3" presStyleIdx="2" presStyleCnt="3"/>
      <dgm:spPr/>
    </dgm:pt>
    <dgm:pt modelId="{587409AF-D34B-4C20-9960-F429F8C2DD83}" type="pres">
      <dgm:prSet presAssocID="{433A45E1-FAE5-436A-8618-B6E494EA8F0A}" presName="connTx" presStyleLbl="parChTrans1D3" presStyleIdx="2" presStyleCnt="3"/>
      <dgm:spPr/>
    </dgm:pt>
    <dgm:pt modelId="{9FA989C9-3833-4062-815B-C26350763BF0}" type="pres">
      <dgm:prSet presAssocID="{DB7D15D9-A305-4D07-82BF-3058EAE65431}" presName="root2" presStyleCnt="0"/>
      <dgm:spPr/>
    </dgm:pt>
    <dgm:pt modelId="{991B4EFC-E8B5-46BD-A89E-98556208F39B}" type="pres">
      <dgm:prSet presAssocID="{DB7D15D9-A305-4D07-82BF-3058EAE65431}" presName="LevelTwoTextNode" presStyleLbl="node3" presStyleIdx="2" presStyleCnt="3" custScaleX="164563" custScaleY="160639" custLinFactY="-100000" custLinFactNeighborX="-10060" custLinFactNeighborY="-121549">
        <dgm:presLayoutVars>
          <dgm:chPref val="3"/>
        </dgm:presLayoutVars>
      </dgm:prSet>
      <dgm:spPr/>
    </dgm:pt>
    <dgm:pt modelId="{5942BDCC-D393-457F-8C9A-D595F2F0446D}" type="pres">
      <dgm:prSet presAssocID="{DB7D15D9-A305-4D07-82BF-3058EAE65431}" presName="level3hierChild" presStyleCnt="0"/>
      <dgm:spPr/>
    </dgm:pt>
  </dgm:ptLst>
  <dgm:cxnLst>
    <dgm:cxn modelId="{B1CC9611-1EDC-4CFA-B801-8E73843AC4E7}" type="presOf" srcId="{433A45E1-FAE5-436A-8618-B6E494EA8F0A}" destId="{CABA0194-558A-4CBD-9FA9-5554370405B9}" srcOrd="0" destOrd="0" presId="urn:microsoft.com/office/officeart/2005/8/layout/hierarchy2"/>
    <dgm:cxn modelId="{76DABA19-9DE9-4B53-8F05-4511C3BF16D4}" type="presOf" srcId="{1EA902E5-AFEE-4FCE-AD5F-DD243B0FD8EA}" destId="{1BCBF064-F42B-4626-9D33-C668BFCE783D}" srcOrd="1" destOrd="0" presId="urn:microsoft.com/office/officeart/2005/8/layout/hierarchy2"/>
    <dgm:cxn modelId="{93E1111D-DA2A-4DB2-89D5-54BBFF8C525D}" type="presOf" srcId="{E4F84AB6-562E-4C64-989B-9D0D8EA20995}" destId="{72C61282-D5B3-4AE6-8C10-E3B8F4E96A47}" srcOrd="0" destOrd="0" presId="urn:microsoft.com/office/officeart/2005/8/layout/hierarchy2"/>
    <dgm:cxn modelId="{853F413A-640C-4E17-A5B3-FC4A60749DFA}" srcId="{A353D5A0-9779-4FF7-AA27-6C0A3B747CC9}" destId="{DB7D15D9-A305-4D07-82BF-3058EAE65431}" srcOrd="0" destOrd="0" parTransId="{433A45E1-FAE5-436A-8618-B6E494EA8F0A}" sibTransId="{998415B7-C9DB-475F-8A21-9B114831D407}"/>
    <dgm:cxn modelId="{F5417B60-04B5-4EC1-8E69-B4C7A21F241E}" srcId="{C833D8F2-8621-4E47-B2C1-8859EC452C9B}" destId="{CE59873A-4DBA-4347-9653-26515B47A033}" srcOrd="1" destOrd="0" parTransId="{EA0C230A-5C39-44ED-851B-A24F70BACA6E}" sibTransId="{3499BC4B-8BDB-418E-95E8-68470F02B7DE}"/>
    <dgm:cxn modelId="{03C0F153-2410-423D-8692-E002DE9E06C7}" type="presOf" srcId="{CE59873A-4DBA-4347-9653-26515B47A033}" destId="{B697222B-84E9-4679-9003-D57A8EC4B903}" srcOrd="0" destOrd="0" presId="urn:microsoft.com/office/officeart/2005/8/layout/hierarchy2"/>
    <dgm:cxn modelId="{F0958474-46A2-4C1E-A765-C5564F59C353}" type="presOf" srcId="{433A45E1-FAE5-436A-8618-B6E494EA8F0A}" destId="{587409AF-D34B-4C20-9960-F429F8C2DD83}" srcOrd="1" destOrd="0" presId="urn:microsoft.com/office/officeart/2005/8/layout/hierarchy2"/>
    <dgm:cxn modelId="{3E12F37B-3EE0-40C8-A0C1-DBEB9F4A7CF9}" type="presOf" srcId="{F1B8A4BF-087E-4BF0-A361-73DB523615AA}" destId="{F6BA7713-4311-447A-A7B8-5A496A01AA23}" srcOrd="0" destOrd="0" presId="urn:microsoft.com/office/officeart/2005/8/layout/hierarchy2"/>
    <dgm:cxn modelId="{5DA38585-433D-4935-A115-29701656989F}" srcId="{F1B8A4BF-087E-4BF0-A361-73DB523615AA}" destId="{E4F84AB6-562E-4C64-989B-9D0D8EA20995}" srcOrd="0" destOrd="0" parTransId="{AB302E85-8EE6-4AC9-9E33-89F2B9553120}" sibTransId="{33FA0947-A040-477F-AF5D-C123A4CFBD79}"/>
    <dgm:cxn modelId="{9E77958B-533E-4A6A-952B-8683E774DF2A}" type="presOf" srcId="{1EA902E5-AFEE-4FCE-AD5F-DD243B0FD8EA}" destId="{5E49C57F-8698-45C7-BDEE-50827C732BFD}" srcOrd="0" destOrd="0" presId="urn:microsoft.com/office/officeart/2005/8/layout/hierarchy2"/>
    <dgm:cxn modelId="{FCCADA96-09D1-41F6-A81D-54F8D2792119}" type="presOf" srcId="{EA0C230A-5C39-44ED-851B-A24F70BACA6E}" destId="{E5AD13AE-8D7E-4993-BFDB-833D14989F97}" srcOrd="1" destOrd="0" presId="urn:microsoft.com/office/officeart/2005/8/layout/hierarchy2"/>
    <dgm:cxn modelId="{EB93FDA7-E022-4837-B01E-6EC937B0D014}" type="presOf" srcId="{91DBCF23-8A8E-458B-B8B3-B05498C04CFA}" destId="{40A74B6A-0C03-416C-B7C2-0265E1FC1F94}" srcOrd="0" destOrd="0" presId="urn:microsoft.com/office/officeart/2005/8/layout/hierarchy2"/>
    <dgm:cxn modelId="{D26806AE-38AB-4427-9FAA-B5C36ACA7B7D}" type="presOf" srcId="{6932BD62-A9FC-4C65-AD89-D449FD10B90E}" destId="{70240B7A-2D7A-44B4-AA09-E2372F226428}" srcOrd="0" destOrd="0" presId="urn:microsoft.com/office/officeart/2005/8/layout/hierarchy2"/>
    <dgm:cxn modelId="{1FD864AF-8EEB-4343-B4AD-3F20871BBC31}" srcId="{C833D8F2-8621-4E47-B2C1-8859EC452C9B}" destId="{6932BD62-A9FC-4C65-AD89-D449FD10B90E}" srcOrd="0" destOrd="0" parTransId="{91DBCF23-8A8E-458B-B8B3-B05498C04CFA}" sibTransId="{3126742B-8BD1-4487-9BB8-EA5BA0111F18}"/>
    <dgm:cxn modelId="{9E08ECB3-7517-4200-B3AA-7353B651E7CF}" type="presOf" srcId="{EA0C230A-5C39-44ED-851B-A24F70BACA6E}" destId="{4D5CC5EA-F104-4B18-9A84-C2AEF3B33246}" srcOrd="0" destOrd="0" presId="urn:microsoft.com/office/officeart/2005/8/layout/hierarchy2"/>
    <dgm:cxn modelId="{554337BD-26E7-4B37-909D-6080A311ABE6}" srcId="{E4F84AB6-562E-4C64-989B-9D0D8EA20995}" destId="{A353D5A0-9779-4FF7-AA27-6C0A3B747CC9}" srcOrd="1" destOrd="0" parTransId="{EFD80041-DFCF-463F-A696-AAED7EFA5BD9}" sibTransId="{3C362AE6-A09C-4B03-BF2F-A9D7D7F1BCD8}"/>
    <dgm:cxn modelId="{27E9F2C5-C109-4CD6-9907-F088FE679417}" type="presOf" srcId="{C833D8F2-8621-4E47-B2C1-8859EC452C9B}" destId="{A527DDAF-3C76-4D85-90B3-5DA0593C3A81}" srcOrd="0" destOrd="0" presId="urn:microsoft.com/office/officeart/2005/8/layout/hierarchy2"/>
    <dgm:cxn modelId="{BE01BECB-2D23-439F-AE2F-1C57AB26904C}" type="presOf" srcId="{A353D5A0-9779-4FF7-AA27-6C0A3B747CC9}" destId="{AA05E0FF-DFC7-48A1-A6AF-BF1F2A6F3A37}" srcOrd="0" destOrd="0" presId="urn:microsoft.com/office/officeart/2005/8/layout/hierarchy2"/>
    <dgm:cxn modelId="{5755D8D4-244D-48DF-8EE8-C9B9D47AA4B0}" srcId="{E4F84AB6-562E-4C64-989B-9D0D8EA20995}" destId="{C833D8F2-8621-4E47-B2C1-8859EC452C9B}" srcOrd="0" destOrd="0" parTransId="{1EA902E5-AFEE-4FCE-AD5F-DD243B0FD8EA}" sibTransId="{59792865-737E-4535-BA86-ED8C4F4A8733}"/>
    <dgm:cxn modelId="{56DB34E0-1DAD-4B8D-BE73-F7035ABE2573}" type="presOf" srcId="{EFD80041-DFCF-463F-A696-AAED7EFA5BD9}" destId="{E609E4A6-97E9-4E27-A99A-8E46E2B698F6}" srcOrd="1" destOrd="0" presId="urn:microsoft.com/office/officeart/2005/8/layout/hierarchy2"/>
    <dgm:cxn modelId="{4C1679E0-F2C0-459B-AC28-658A52C39D03}" type="presOf" srcId="{EFD80041-DFCF-463F-A696-AAED7EFA5BD9}" destId="{4B528FFB-3ABF-47C7-8674-717FFCA1BC40}" srcOrd="0" destOrd="0" presId="urn:microsoft.com/office/officeart/2005/8/layout/hierarchy2"/>
    <dgm:cxn modelId="{00331EE1-D4D3-4311-A0CA-384BE02FB437}" type="presOf" srcId="{DB7D15D9-A305-4D07-82BF-3058EAE65431}" destId="{991B4EFC-E8B5-46BD-A89E-98556208F39B}" srcOrd="0" destOrd="0" presId="urn:microsoft.com/office/officeart/2005/8/layout/hierarchy2"/>
    <dgm:cxn modelId="{42EA8AF6-1DD3-4F65-809B-4E04AA3C9F82}" type="presOf" srcId="{91DBCF23-8A8E-458B-B8B3-B05498C04CFA}" destId="{197978CD-1EFA-4043-AB46-9E4ABF510BEA}" srcOrd="1" destOrd="0" presId="urn:microsoft.com/office/officeart/2005/8/layout/hierarchy2"/>
    <dgm:cxn modelId="{4FA83DE1-87BC-4412-9556-6E4B47FF2C23}" type="presParOf" srcId="{F6BA7713-4311-447A-A7B8-5A496A01AA23}" destId="{76FF80BD-3C20-4A34-B1CE-56A64F00FCF1}" srcOrd="0" destOrd="0" presId="urn:microsoft.com/office/officeart/2005/8/layout/hierarchy2"/>
    <dgm:cxn modelId="{DF732954-D25F-468A-81C7-CA4D660CB5F4}" type="presParOf" srcId="{76FF80BD-3C20-4A34-B1CE-56A64F00FCF1}" destId="{72C61282-D5B3-4AE6-8C10-E3B8F4E96A47}" srcOrd="0" destOrd="0" presId="urn:microsoft.com/office/officeart/2005/8/layout/hierarchy2"/>
    <dgm:cxn modelId="{10EB3B45-EB57-4359-B889-69DAA8E9C319}" type="presParOf" srcId="{76FF80BD-3C20-4A34-B1CE-56A64F00FCF1}" destId="{1A9D144E-56CD-4B17-BD70-292E2BB20B9C}" srcOrd="1" destOrd="0" presId="urn:microsoft.com/office/officeart/2005/8/layout/hierarchy2"/>
    <dgm:cxn modelId="{21AD7C9B-3A5D-4209-8127-1DD4C3422709}" type="presParOf" srcId="{1A9D144E-56CD-4B17-BD70-292E2BB20B9C}" destId="{5E49C57F-8698-45C7-BDEE-50827C732BFD}" srcOrd="0" destOrd="0" presId="urn:microsoft.com/office/officeart/2005/8/layout/hierarchy2"/>
    <dgm:cxn modelId="{942E588C-AFFA-45CE-AA81-15AD6A4B5319}" type="presParOf" srcId="{5E49C57F-8698-45C7-BDEE-50827C732BFD}" destId="{1BCBF064-F42B-4626-9D33-C668BFCE783D}" srcOrd="0" destOrd="0" presId="urn:microsoft.com/office/officeart/2005/8/layout/hierarchy2"/>
    <dgm:cxn modelId="{F69FF5E4-9385-4A16-B1D9-780CDA2BA01C}" type="presParOf" srcId="{1A9D144E-56CD-4B17-BD70-292E2BB20B9C}" destId="{EE8A9854-6905-424C-91ED-205DF4E637B1}" srcOrd="1" destOrd="0" presId="urn:microsoft.com/office/officeart/2005/8/layout/hierarchy2"/>
    <dgm:cxn modelId="{01303E68-328D-47C0-AFB9-1FE342E0EC4E}" type="presParOf" srcId="{EE8A9854-6905-424C-91ED-205DF4E637B1}" destId="{A527DDAF-3C76-4D85-90B3-5DA0593C3A81}" srcOrd="0" destOrd="0" presId="urn:microsoft.com/office/officeart/2005/8/layout/hierarchy2"/>
    <dgm:cxn modelId="{1294BCA1-07B5-4641-9A13-AC3D3A9CBAA4}" type="presParOf" srcId="{EE8A9854-6905-424C-91ED-205DF4E637B1}" destId="{E21768A0-B243-4618-96F7-5C08601948A2}" srcOrd="1" destOrd="0" presId="urn:microsoft.com/office/officeart/2005/8/layout/hierarchy2"/>
    <dgm:cxn modelId="{3C78340D-7CA8-40F5-AAB7-E71D0C4C1374}" type="presParOf" srcId="{E21768A0-B243-4618-96F7-5C08601948A2}" destId="{40A74B6A-0C03-416C-B7C2-0265E1FC1F94}" srcOrd="0" destOrd="0" presId="urn:microsoft.com/office/officeart/2005/8/layout/hierarchy2"/>
    <dgm:cxn modelId="{65818797-9BEB-48EC-A405-E9A5899B29D1}" type="presParOf" srcId="{40A74B6A-0C03-416C-B7C2-0265E1FC1F94}" destId="{197978CD-1EFA-4043-AB46-9E4ABF510BEA}" srcOrd="0" destOrd="0" presId="urn:microsoft.com/office/officeart/2005/8/layout/hierarchy2"/>
    <dgm:cxn modelId="{A26B7385-D7BC-48FD-9C2D-47FE5C3E11B8}" type="presParOf" srcId="{E21768A0-B243-4618-96F7-5C08601948A2}" destId="{66FBAB7A-937A-4078-B634-87BF276AD4AB}" srcOrd="1" destOrd="0" presId="urn:microsoft.com/office/officeart/2005/8/layout/hierarchy2"/>
    <dgm:cxn modelId="{7616E16C-CE55-47D7-89B8-AC1B678500DE}" type="presParOf" srcId="{66FBAB7A-937A-4078-B634-87BF276AD4AB}" destId="{70240B7A-2D7A-44B4-AA09-E2372F226428}" srcOrd="0" destOrd="0" presId="urn:microsoft.com/office/officeart/2005/8/layout/hierarchy2"/>
    <dgm:cxn modelId="{8843A83B-B154-46F7-BBD3-69031086BC40}" type="presParOf" srcId="{66FBAB7A-937A-4078-B634-87BF276AD4AB}" destId="{5DDF6203-F185-49C2-AB9D-B21A69C465E8}" srcOrd="1" destOrd="0" presId="urn:microsoft.com/office/officeart/2005/8/layout/hierarchy2"/>
    <dgm:cxn modelId="{00E27F56-52FA-4C7D-99F2-D63C4D68EDC0}" type="presParOf" srcId="{E21768A0-B243-4618-96F7-5C08601948A2}" destId="{4D5CC5EA-F104-4B18-9A84-C2AEF3B33246}" srcOrd="2" destOrd="0" presId="urn:microsoft.com/office/officeart/2005/8/layout/hierarchy2"/>
    <dgm:cxn modelId="{F8778C06-E487-4408-ABF8-3A5508AAAF0B}" type="presParOf" srcId="{4D5CC5EA-F104-4B18-9A84-C2AEF3B33246}" destId="{E5AD13AE-8D7E-4993-BFDB-833D14989F97}" srcOrd="0" destOrd="0" presId="urn:microsoft.com/office/officeart/2005/8/layout/hierarchy2"/>
    <dgm:cxn modelId="{1FD9448D-12E9-4885-AE13-D668A822670C}" type="presParOf" srcId="{E21768A0-B243-4618-96F7-5C08601948A2}" destId="{84A64C6B-FF37-42F8-A529-5DD2C25135F1}" srcOrd="3" destOrd="0" presId="urn:microsoft.com/office/officeart/2005/8/layout/hierarchy2"/>
    <dgm:cxn modelId="{FBDB1921-46DF-47E0-BCEA-CA6312DF8DD6}" type="presParOf" srcId="{84A64C6B-FF37-42F8-A529-5DD2C25135F1}" destId="{B697222B-84E9-4679-9003-D57A8EC4B903}" srcOrd="0" destOrd="0" presId="urn:microsoft.com/office/officeart/2005/8/layout/hierarchy2"/>
    <dgm:cxn modelId="{B822473C-2266-4CF2-A334-8877263A73FB}" type="presParOf" srcId="{84A64C6B-FF37-42F8-A529-5DD2C25135F1}" destId="{039A2ECD-5CDE-403F-9769-B41CAED65295}" srcOrd="1" destOrd="0" presId="urn:microsoft.com/office/officeart/2005/8/layout/hierarchy2"/>
    <dgm:cxn modelId="{F8AF3F47-9851-45C1-BFA4-BA74A8E5DF3C}" type="presParOf" srcId="{1A9D144E-56CD-4B17-BD70-292E2BB20B9C}" destId="{4B528FFB-3ABF-47C7-8674-717FFCA1BC40}" srcOrd="2" destOrd="0" presId="urn:microsoft.com/office/officeart/2005/8/layout/hierarchy2"/>
    <dgm:cxn modelId="{BB9FADD3-D9DC-4E45-8B4D-B6D3F9C3D17F}" type="presParOf" srcId="{4B528FFB-3ABF-47C7-8674-717FFCA1BC40}" destId="{E609E4A6-97E9-4E27-A99A-8E46E2B698F6}" srcOrd="0" destOrd="0" presId="urn:microsoft.com/office/officeart/2005/8/layout/hierarchy2"/>
    <dgm:cxn modelId="{0BCDBFF4-CB7B-468D-972A-FB58504C617C}" type="presParOf" srcId="{1A9D144E-56CD-4B17-BD70-292E2BB20B9C}" destId="{09FBC8CF-0DFB-434A-89CD-7A7206CC8B7F}" srcOrd="3" destOrd="0" presId="urn:microsoft.com/office/officeart/2005/8/layout/hierarchy2"/>
    <dgm:cxn modelId="{E61E8BD7-11F6-4576-B264-2B167489ABEC}" type="presParOf" srcId="{09FBC8CF-0DFB-434A-89CD-7A7206CC8B7F}" destId="{AA05E0FF-DFC7-48A1-A6AF-BF1F2A6F3A37}" srcOrd="0" destOrd="0" presId="urn:microsoft.com/office/officeart/2005/8/layout/hierarchy2"/>
    <dgm:cxn modelId="{B8E7A604-9AF5-477A-A501-C0F0323A23AA}" type="presParOf" srcId="{09FBC8CF-0DFB-434A-89CD-7A7206CC8B7F}" destId="{CDBDF12E-E641-446E-986D-F63BC29A482C}" srcOrd="1" destOrd="0" presId="urn:microsoft.com/office/officeart/2005/8/layout/hierarchy2"/>
    <dgm:cxn modelId="{F5857EF9-7449-4CB5-A987-8355C1710626}" type="presParOf" srcId="{CDBDF12E-E641-446E-986D-F63BC29A482C}" destId="{CABA0194-558A-4CBD-9FA9-5554370405B9}" srcOrd="0" destOrd="0" presId="urn:microsoft.com/office/officeart/2005/8/layout/hierarchy2"/>
    <dgm:cxn modelId="{C2E649F5-830F-48D0-A6B7-6D85D4D7A8C9}" type="presParOf" srcId="{CABA0194-558A-4CBD-9FA9-5554370405B9}" destId="{587409AF-D34B-4C20-9960-F429F8C2DD83}" srcOrd="0" destOrd="0" presId="urn:microsoft.com/office/officeart/2005/8/layout/hierarchy2"/>
    <dgm:cxn modelId="{89A68EED-F870-45E7-831F-6AEDC309E182}" type="presParOf" srcId="{CDBDF12E-E641-446E-986D-F63BC29A482C}" destId="{9FA989C9-3833-4062-815B-C26350763BF0}" srcOrd="1" destOrd="0" presId="urn:microsoft.com/office/officeart/2005/8/layout/hierarchy2"/>
    <dgm:cxn modelId="{F27062D1-FB1F-49DB-BD7D-9DD02459CF2D}" type="presParOf" srcId="{9FA989C9-3833-4062-815B-C26350763BF0}" destId="{991B4EFC-E8B5-46BD-A89E-98556208F39B}" srcOrd="0" destOrd="0" presId="urn:microsoft.com/office/officeart/2005/8/layout/hierarchy2"/>
    <dgm:cxn modelId="{8C414EA6-0DD1-4E76-AB38-10A428201F87}" type="presParOf" srcId="{9FA989C9-3833-4062-815B-C26350763BF0}" destId="{5942BDCC-D393-457F-8C9A-D595F2F0446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EEAD647-0701-4D48-BBBB-6D9B624DF749}" type="doc">
      <dgm:prSet loTypeId="urn:microsoft.com/office/officeart/2005/8/layout/hierarchy3" loCatId="hierarchy" qsTypeId="urn:microsoft.com/office/officeart/2005/8/quickstyle/simple3" qsCatId="simple" csTypeId="urn:microsoft.com/office/officeart/2005/8/colors/colorful4" csCatId="colorful" phldr="1"/>
      <dgm:spPr/>
      <dgm:t>
        <a:bodyPr/>
        <a:lstStyle/>
        <a:p>
          <a:endParaRPr lang="es-EC"/>
        </a:p>
      </dgm:t>
    </dgm:pt>
    <dgm:pt modelId="{6A2B3F3D-2733-4196-B4E1-9C63EBE62D6F}">
      <dgm:prSet phldrT="[Texto]" custT="1"/>
      <dgm:spPr/>
      <dgm:t>
        <a:bodyPr/>
        <a:lstStyle/>
        <a:p>
          <a:r>
            <a:rPr lang="es-EC" sz="2400" b="1" dirty="0">
              <a:effectLst>
                <a:outerShdw blurRad="38100" dist="38100" dir="2700000" algn="tl">
                  <a:srgbClr val="000000">
                    <a:alpha val="43137"/>
                  </a:srgbClr>
                </a:outerShdw>
              </a:effectLst>
              <a:latin typeface="Century Gothic" panose="020B0502020202020204" pitchFamily="34" charset="0"/>
            </a:rPr>
            <a:t>Objetivo general</a:t>
          </a:r>
        </a:p>
      </dgm:t>
    </dgm:pt>
    <dgm:pt modelId="{A39C8FBD-4078-47B5-8CB1-54D8DA6679A4}" type="parTrans" cxnId="{EBAE4966-0BEA-490A-AFC0-FBEC68A157F9}">
      <dgm:prSet/>
      <dgm:spPr/>
      <dgm:t>
        <a:bodyPr/>
        <a:lstStyle/>
        <a:p>
          <a:endParaRPr lang="es-EC"/>
        </a:p>
      </dgm:t>
    </dgm:pt>
    <dgm:pt modelId="{3D96F3DB-66FD-450F-A1FE-02B4339D0B91}" type="sibTrans" cxnId="{EBAE4966-0BEA-490A-AFC0-FBEC68A157F9}">
      <dgm:prSet/>
      <dgm:spPr/>
      <dgm:t>
        <a:bodyPr/>
        <a:lstStyle/>
        <a:p>
          <a:endParaRPr lang="es-EC"/>
        </a:p>
      </dgm:t>
    </dgm:pt>
    <dgm:pt modelId="{C4CC12C7-9174-457A-B8B3-BEE53FB5E919}">
      <dgm:prSet phldrT="[Texto]" custT="1"/>
      <dgm:spPr/>
      <dgm:t>
        <a:bodyPr/>
        <a:lstStyle/>
        <a:p>
          <a:pPr algn="just"/>
          <a:r>
            <a:rPr lang="es-EC" sz="1800" dirty="0"/>
            <a:t>Consolidar la marca “descubre la magia de Pichincha” a fin de posicionar a los actores de la economía solidaria, destacando el turismo comunitario que existe en la provincia, su procedencia geográfica, identidad territorial y experiencias vivenciales, mediante la elaboración de una guía de turismo comunitario que atraiga a turistas nacionales y extranjeros</a:t>
          </a:r>
        </a:p>
      </dgm:t>
    </dgm:pt>
    <dgm:pt modelId="{5AD4292F-CC20-43AC-8498-0191F2FA3B77}" type="parTrans" cxnId="{9D364141-C5E6-4CC5-8D40-AE44767073D2}">
      <dgm:prSet/>
      <dgm:spPr/>
      <dgm:t>
        <a:bodyPr/>
        <a:lstStyle/>
        <a:p>
          <a:endParaRPr lang="es-EC"/>
        </a:p>
      </dgm:t>
    </dgm:pt>
    <dgm:pt modelId="{2F5BD9FC-593B-4AF5-9EB2-E81065574009}" type="sibTrans" cxnId="{9D364141-C5E6-4CC5-8D40-AE44767073D2}">
      <dgm:prSet/>
      <dgm:spPr/>
      <dgm:t>
        <a:bodyPr/>
        <a:lstStyle/>
        <a:p>
          <a:endParaRPr lang="es-EC"/>
        </a:p>
      </dgm:t>
    </dgm:pt>
    <dgm:pt modelId="{691AA04C-5BFD-4E97-A1E5-77C52059BC9C}" type="pres">
      <dgm:prSet presAssocID="{BEEAD647-0701-4D48-BBBB-6D9B624DF749}" presName="diagram" presStyleCnt="0">
        <dgm:presLayoutVars>
          <dgm:chPref val="1"/>
          <dgm:dir/>
          <dgm:animOne val="branch"/>
          <dgm:animLvl val="lvl"/>
          <dgm:resizeHandles/>
        </dgm:presLayoutVars>
      </dgm:prSet>
      <dgm:spPr/>
    </dgm:pt>
    <dgm:pt modelId="{C5DF13DF-4F99-4837-A377-4444493E0352}" type="pres">
      <dgm:prSet presAssocID="{6A2B3F3D-2733-4196-B4E1-9C63EBE62D6F}" presName="root" presStyleCnt="0"/>
      <dgm:spPr/>
    </dgm:pt>
    <dgm:pt modelId="{EF3CF6E2-8730-4E7C-A09D-2AE195FD9A6A}" type="pres">
      <dgm:prSet presAssocID="{6A2B3F3D-2733-4196-B4E1-9C63EBE62D6F}" presName="rootComposite" presStyleCnt="0"/>
      <dgm:spPr/>
    </dgm:pt>
    <dgm:pt modelId="{48AE42C1-1643-4459-82D4-E3D7F0EC6DE1}" type="pres">
      <dgm:prSet presAssocID="{6A2B3F3D-2733-4196-B4E1-9C63EBE62D6F}" presName="rootText" presStyleLbl="node1" presStyleIdx="0" presStyleCnt="1" custScaleX="200045" custScaleY="56455" custLinFactNeighborX="-60999" custLinFactNeighborY="11267"/>
      <dgm:spPr/>
    </dgm:pt>
    <dgm:pt modelId="{F8EEFC68-4C1F-4583-963F-1BA9FC482CB2}" type="pres">
      <dgm:prSet presAssocID="{6A2B3F3D-2733-4196-B4E1-9C63EBE62D6F}" presName="rootConnector" presStyleLbl="node1" presStyleIdx="0" presStyleCnt="1"/>
      <dgm:spPr/>
    </dgm:pt>
    <dgm:pt modelId="{8CCBD2F0-E4D8-4AA7-92C7-6B6BD1C3A9B3}" type="pres">
      <dgm:prSet presAssocID="{6A2B3F3D-2733-4196-B4E1-9C63EBE62D6F}" presName="childShape" presStyleCnt="0"/>
      <dgm:spPr/>
    </dgm:pt>
    <dgm:pt modelId="{623CBFDA-F6B2-4537-AE23-070AA450582E}" type="pres">
      <dgm:prSet presAssocID="{5AD4292F-CC20-43AC-8498-0191F2FA3B77}" presName="Name13" presStyleLbl="parChTrans1D2" presStyleIdx="0" presStyleCnt="1"/>
      <dgm:spPr/>
    </dgm:pt>
    <dgm:pt modelId="{56BFFF2D-27FD-4E43-A708-B92160FF411D}" type="pres">
      <dgm:prSet presAssocID="{C4CC12C7-9174-457A-B8B3-BEE53FB5E919}" presName="childText" presStyleLbl="bgAcc1" presStyleIdx="0" presStyleCnt="1" custScaleX="154597" custScaleY="208363" custLinFactNeighborY="22907">
        <dgm:presLayoutVars>
          <dgm:bulletEnabled val="1"/>
        </dgm:presLayoutVars>
      </dgm:prSet>
      <dgm:spPr/>
    </dgm:pt>
  </dgm:ptLst>
  <dgm:cxnLst>
    <dgm:cxn modelId="{9D364141-C5E6-4CC5-8D40-AE44767073D2}" srcId="{6A2B3F3D-2733-4196-B4E1-9C63EBE62D6F}" destId="{C4CC12C7-9174-457A-B8B3-BEE53FB5E919}" srcOrd="0" destOrd="0" parTransId="{5AD4292F-CC20-43AC-8498-0191F2FA3B77}" sibTransId="{2F5BD9FC-593B-4AF5-9EB2-E81065574009}"/>
    <dgm:cxn modelId="{EBAE4966-0BEA-490A-AFC0-FBEC68A157F9}" srcId="{BEEAD647-0701-4D48-BBBB-6D9B624DF749}" destId="{6A2B3F3D-2733-4196-B4E1-9C63EBE62D6F}" srcOrd="0" destOrd="0" parTransId="{A39C8FBD-4078-47B5-8CB1-54D8DA6679A4}" sibTransId="{3D96F3DB-66FD-450F-A1FE-02B4339D0B91}"/>
    <dgm:cxn modelId="{F5C99F48-A200-47DA-8E00-B734A1A61863}" type="presOf" srcId="{C4CC12C7-9174-457A-B8B3-BEE53FB5E919}" destId="{56BFFF2D-27FD-4E43-A708-B92160FF411D}" srcOrd="0" destOrd="0" presId="urn:microsoft.com/office/officeart/2005/8/layout/hierarchy3"/>
    <dgm:cxn modelId="{81971F49-0A31-44E5-B3C5-83D6232FE188}" type="presOf" srcId="{5AD4292F-CC20-43AC-8498-0191F2FA3B77}" destId="{623CBFDA-F6B2-4537-AE23-070AA450582E}" srcOrd="0" destOrd="0" presId="urn:microsoft.com/office/officeart/2005/8/layout/hierarchy3"/>
    <dgm:cxn modelId="{63C8619E-DDAA-4AED-B225-08ADAF2B2531}" type="presOf" srcId="{6A2B3F3D-2733-4196-B4E1-9C63EBE62D6F}" destId="{F8EEFC68-4C1F-4583-963F-1BA9FC482CB2}" srcOrd="1" destOrd="0" presId="urn:microsoft.com/office/officeart/2005/8/layout/hierarchy3"/>
    <dgm:cxn modelId="{47B84BAC-DC72-4A46-BB6D-56DA3E31DEDA}" type="presOf" srcId="{BEEAD647-0701-4D48-BBBB-6D9B624DF749}" destId="{691AA04C-5BFD-4E97-A1E5-77C52059BC9C}" srcOrd="0" destOrd="0" presId="urn:microsoft.com/office/officeart/2005/8/layout/hierarchy3"/>
    <dgm:cxn modelId="{0C0DA6C7-71B6-4E84-9D2F-676DA27B89E9}" type="presOf" srcId="{6A2B3F3D-2733-4196-B4E1-9C63EBE62D6F}" destId="{48AE42C1-1643-4459-82D4-E3D7F0EC6DE1}" srcOrd="0" destOrd="0" presId="urn:microsoft.com/office/officeart/2005/8/layout/hierarchy3"/>
    <dgm:cxn modelId="{BA980253-9521-4DA9-8EE7-2C847AD6FADE}" type="presParOf" srcId="{691AA04C-5BFD-4E97-A1E5-77C52059BC9C}" destId="{C5DF13DF-4F99-4837-A377-4444493E0352}" srcOrd="0" destOrd="0" presId="urn:microsoft.com/office/officeart/2005/8/layout/hierarchy3"/>
    <dgm:cxn modelId="{8B78426D-1574-4C67-B3A9-FE9A8BF3212B}" type="presParOf" srcId="{C5DF13DF-4F99-4837-A377-4444493E0352}" destId="{EF3CF6E2-8730-4E7C-A09D-2AE195FD9A6A}" srcOrd="0" destOrd="0" presId="urn:microsoft.com/office/officeart/2005/8/layout/hierarchy3"/>
    <dgm:cxn modelId="{6329B811-9000-4932-8F63-7A48BC44AF38}" type="presParOf" srcId="{EF3CF6E2-8730-4E7C-A09D-2AE195FD9A6A}" destId="{48AE42C1-1643-4459-82D4-E3D7F0EC6DE1}" srcOrd="0" destOrd="0" presId="urn:microsoft.com/office/officeart/2005/8/layout/hierarchy3"/>
    <dgm:cxn modelId="{9AE0EB69-B412-4ED5-A747-B8CA8B2C42A3}" type="presParOf" srcId="{EF3CF6E2-8730-4E7C-A09D-2AE195FD9A6A}" destId="{F8EEFC68-4C1F-4583-963F-1BA9FC482CB2}" srcOrd="1" destOrd="0" presId="urn:microsoft.com/office/officeart/2005/8/layout/hierarchy3"/>
    <dgm:cxn modelId="{774EA2EF-914C-4CF9-9EE5-F8B2F8490B3B}" type="presParOf" srcId="{C5DF13DF-4F99-4837-A377-4444493E0352}" destId="{8CCBD2F0-E4D8-4AA7-92C7-6B6BD1C3A9B3}" srcOrd="1" destOrd="0" presId="urn:microsoft.com/office/officeart/2005/8/layout/hierarchy3"/>
    <dgm:cxn modelId="{EE6956B1-C869-4E4D-BF37-94329453953B}" type="presParOf" srcId="{8CCBD2F0-E4D8-4AA7-92C7-6B6BD1C3A9B3}" destId="{623CBFDA-F6B2-4537-AE23-070AA450582E}" srcOrd="0" destOrd="0" presId="urn:microsoft.com/office/officeart/2005/8/layout/hierarchy3"/>
    <dgm:cxn modelId="{3BD19054-5E0B-41FA-9DA1-948933CA69D3}" type="presParOf" srcId="{8CCBD2F0-E4D8-4AA7-92C7-6B6BD1C3A9B3}" destId="{56BFFF2D-27FD-4E43-A708-B92160FF411D}"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3E9130B-FAF8-41D0-9328-D3127657152A}" type="doc">
      <dgm:prSet loTypeId="urn:microsoft.com/office/officeart/2009/layout/ReverseList" loCatId="relationship" qsTypeId="urn:microsoft.com/office/officeart/2005/8/quickstyle/simple3" qsCatId="simple" csTypeId="urn:microsoft.com/office/officeart/2005/8/colors/colorful4" csCatId="colorful" phldr="1"/>
      <dgm:spPr/>
      <dgm:t>
        <a:bodyPr/>
        <a:lstStyle/>
        <a:p>
          <a:endParaRPr lang="es-EC"/>
        </a:p>
      </dgm:t>
    </dgm:pt>
    <dgm:pt modelId="{53350EB2-3927-45AE-9404-A6AD4BAAAAE4}">
      <dgm:prSet phldrT="[Texto]" custT="1"/>
      <dgm:spPr/>
      <dgm:t>
        <a:bodyPr/>
        <a:lstStyle/>
        <a:p>
          <a:pPr algn="just">
            <a:buFont typeface="+mj-lt"/>
            <a:buAutoNum type="arabicPeriod"/>
          </a:pPr>
          <a:r>
            <a:rPr lang="es-EC" sz="1800" b="1" dirty="0" err="1"/>
            <a:t>Mix</a:t>
          </a:r>
          <a:r>
            <a:rPr lang="es-EC" sz="1800" b="1" dirty="0"/>
            <a:t> de marketing</a:t>
          </a:r>
        </a:p>
        <a:p>
          <a:pPr algn="just">
            <a:buFont typeface="+mj-lt"/>
            <a:buAutoNum type="arabicPeriod"/>
          </a:pPr>
          <a:r>
            <a:rPr lang="es-EC" sz="1800" dirty="0"/>
            <a:t>Conjunto de instrumentos de marketing tácticos y controlables que la empresa combina para generar la respuesta deseada en el mercado objetivo. </a:t>
          </a:r>
        </a:p>
      </dgm:t>
    </dgm:pt>
    <dgm:pt modelId="{59AACA92-7773-45AB-993A-D60AD05F88A5}" type="sibTrans" cxnId="{02FEE688-89C1-487D-8161-F94A3C060A4E}">
      <dgm:prSet/>
      <dgm:spPr/>
      <dgm:t>
        <a:bodyPr/>
        <a:lstStyle/>
        <a:p>
          <a:endParaRPr lang="es-EC"/>
        </a:p>
      </dgm:t>
    </dgm:pt>
    <dgm:pt modelId="{4181709C-45DC-477A-9E2A-A2E82277990E}" type="parTrans" cxnId="{02FEE688-89C1-487D-8161-F94A3C060A4E}">
      <dgm:prSet/>
      <dgm:spPr/>
      <dgm:t>
        <a:bodyPr/>
        <a:lstStyle/>
        <a:p>
          <a:endParaRPr lang="es-EC"/>
        </a:p>
      </dgm:t>
    </dgm:pt>
    <dgm:pt modelId="{29135C39-9008-4660-8125-71FF96D07209}">
      <dgm:prSet phldrT="[Texto]" custT="1"/>
      <dgm:spPr/>
      <dgm:t>
        <a:bodyPr/>
        <a:lstStyle/>
        <a:p>
          <a:pPr>
            <a:buFont typeface="+mj-lt"/>
            <a:buAutoNum type="arabicPeriod"/>
          </a:pPr>
          <a:r>
            <a:rPr lang="es-EC" sz="1800" b="1" dirty="0"/>
            <a:t>Prisma de la identidad de marca de Kapferer</a:t>
          </a:r>
        </a:p>
        <a:p>
          <a:pPr>
            <a:buFont typeface="+mj-lt"/>
            <a:buAutoNum type="arabicPeriod"/>
          </a:pPr>
          <a:r>
            <a:rPr lang="es-EC" sz="1800" dirty="0"/>
            <a:t>Es lo que los gerentes de la empresa tienen en mente, </a:t>
          </a:r>
        </a:p>
        <a:p>
          <a:pPr>
            <a:buFont typeface="+mj-lt"/>
            <a:buAutoNum type="arabicPeriod"/>
          </a:pPr>
          <a:r>
            <a:rPr lang="es-EC" sz="1800" dirty="0"/>
            <a:t>Faceta 1 (personalidad, cultura y autoimagen)</a:t>
          </a:r>
        </a:p>
        <a:p>
          <a:pPr>
            <a:buFont typeface="+mj-lt"/>
            <a:buAutoNum type="arabicPeriod"/>
          </a:pPr>
          <a:r>
            <a:rPr lang="es-EC" sz="1800" dirty="0"/>
            <a:t>Faceta 2 (físico, reflejo y relación)</a:t>
          </a:r>
        </a:p>
      </dgm:t>
    </dgm:pt>
    <dgm:pt modelId="{8413D03D-E102-488E-8735-19B01B504FDD}" type="sibTrans" cxnId="{9E69B90C-4DDD-421B-96BB-E6B1FE08A7D6}">
      <dgm:prSet/>
      <dgm:spPr/>
      <dgm:t>
        <a:bodyPr/>
        <a:lstStyle/>
        <a:p>
          <a:endParaRPr lang="es-EC"/>
        </a:p>
      </dgm:t>
    </dgm:pt>
    <dgm:pt modelId="{094B5736-4BA2-4F7F-8AF7-53360265B95A}" type="parTrans" cxnId="{9E69B90C-4DDD-421B-96BB-E6B1FE08A7D6}">
      <dgm:prSet/>
      <dgm:spPr/>
      <dgm:t>
        <a:bodyPr/>
        <a:lstStyle/>
        <a:p>
          <a:endParaRPr lang="es-EC"/>
        </a:p>
      </dgm:t>
    </dgm:pt>
    <dgm:pt modelId="{A00FEB49-2054-46C8-B988-7EAEB0B4CD5A}" type="pres">
      <dgm:prSet presAssocID="{03E9130B-FAF8-41D0-9328-D3127657152A}" presName="Name0" presStyleCnt="0">
        <dgm:presLayoutVars>
          <dgm:chMax val="2"/>
          <dgm:chPref val="2"/>
          <dgm:animLvl val="lvl"/>
        </dgm:presLayoutVars>
      </dgm:prSet>
      <dgm:spPr/>
    </dgm:pt>
    <dgm:pt modelId="{026AB809-523D-451D-9BA2-295AFFAD26BC}" type="pres">
      <dgm:prSet presAssocID="{03E9130B-FAF8-41D0-9328-D3127657152A}" presName="LeftText" presStyleLbl="revTx" presStyleIdx="0" presStyleCnt="0">
        <dgm:presLayoutVars>
          <dgm:bulletEnabled val="1"/>
        </dgm:presLayoutVars>
      </dgm:prSet>
      <dgm:spPr/>
    </dgm:pt>
    <dgm:pt modelId="{9FEF4A03-9B6A-4E9D-AFFA-A154B7256DE1}" type="pres">
      <dgm:prSet presAssocID="{03E9130B-FAF8-41D0-9328-D3127657152A}" presName="LeftNode" presStyleLbl="bgImgPlace1" presStyleIdx="0" presStyleCnt="2" custScaleX="126599" custLinFactNeighborX="-12131" custLinFactNeighborY="604">
        <dgm:presLayoutVars>
          <dgm:chMax val="2"/>
          <dgm:chPref val="2"/>
        </dgm:presLayoutVars>
      </dgm:prSet>
      <dgm:spPr/>
    </dgm:pt>
    <dgm:pt modelId="{2765BF0C-87BE-4170-A41A-9F4933B7B70C}" type="pres">
      <dgm:prSet presAssocID="{03E9130B-FAF8-41D0-9328-D3127657152A}" presName="RightText" presStyleLbl="revTx" presStyleIdx="0" presStyleCnt="0">
        <dgm:presLayoutVars>
          <dgm:bulletEnabled val="1"/>
        </dgm:presLayoutVars>
      </dgm:prSet>
      <dgm:spPr/>
    </dgm:pt>
    <dgm:pt modelId="{88A88D36-D222-4F6D-A7A1-B4D769FDC5C5}" type="pres">
      <dgm:prSet presAssocID="{03E9130B-FAF8-41D0-9328-D3127657152A}" presName="RightNode" presStyleLbl="bgImgPlace1" presStyleIdx="1" presStyleCnt="2">
        <dgm:presLayoutVars>
          <dgm:chMax val="0"/>
          <dgm:chPref val="0"/>
        </dgm:presLayoutVars>
      </dgm:prSet>
      <dgm:spPr/>
    </dgm:pt>
    <dgm:pt modelId="{971CE56E-6D08-4600-9468-C68D372EDAEB}" type="pres">
      <dgm:prSet presAssocID="{03E9130B-FAF8-41D0-9328-D3127657152A}" presName="TopArrow" presStyleLbl="node1" presStyleIdx="0" presStyleCnt="2"/>
      <dgm:spPr/>
    </dgm:pt>
    <dgm:pt modelId="{2EBA2A95-AAE8-411B-871C-58C5D782EB5C}" type="pres">
      <dgm:prSet presAssocID="{03E9130B-FAF8-41D0-9328-D3127657152A}" presName="BottomArrow" presStyleLbl="node1" presStyleIdx="1" presStyleCnt="2"/>
      <dgm:spPr/>
    </dgm:pt>
  </dgm:ptLst>
  <dgm:cxnLst>
    <dgm:cxn modelId="{9E69B90C-4DDD-421B-96BB-E6B1FE08A7D6}" srcId="{03E9130B-FAF8-41D0-9328-D3127657152A}" destId="{29135C39-9008-4660-8125-71FF96D07209}" srcOrd="0" destOrd="0" parTransId="{094B5736-4BA2-4F7F-8AF7-53360265B95A}" sibTransId="{8413D03D-E102-488E-8735-19B01B504FDD}"/>
    <dgm:cxn modelId="{F94D2D2D-9792-4D44-BF0C-2439F04F14E8}" type="presOf" srcId="{53350EB2-3927-45AE-9404-A6AD4BAAAAE4}" destId="{88A88D36-D222-4F6D-A7A1-B4D769FDC5C5}" srcOrd="1" destOrd="0" presId="urn:microsoft.com/office/officeart/2009/layout/ReverseList"/>
    <dgm:cxn modelId="{02FEE688-89C1-487D-8161-F94A3C060A4E}" srcId="{03E9130B-FAF8-41D0-9328-D3127657152A}" destId="{53350EB2-3927-45AE-9404-A6AD4BAAAAE4}" srcOrd="1" destOrd="0" parTransId="{4181709C-45DC-477A-9E2A-A2E82277990E}" sibTransId="{59AACA92-7773-45AB-993A-D60AD05F88A5}"/>
    <dgm:cxn modelId="{22D976A8-7AA9-4002-8934-5637C5D68886}" type="presOf" srcId="{29135C39-9008-4660-8125-71FF96D07209}" destId="{9FEF4A03-9B6A-4E9D-AFFA-A154B7256DE1}" srcOrd="1" destOrd="0" presId="urn:microsoft.com/office/officeart/2009/layout/ReverseList"/>
    <dgm:cxn modelId="{A1BE11B0-185E-403C-8565-FB53C1122EF9}" type="presOf" srcId="{03E9130B-FAF8-41D0-9328-D3127657152A}" destId="{A00FEB49-2054-46C8-B988-7EAEB0B4CD5A}" srcOrd="0" destOrd="0" presId="urn:microsoft.com/office/officeart/2009/layout/ReverseList"/>
    <dgm:cxn modelId="{6BDFC6B6-9A9E-467F-B1B5-5935BA99652C}" type="presOf" srcId="{29135C39-9008-4660-8125-71FF96D07209}" destId="{026AB809-523D-451D-9BA2-295AFFAD26BC}" srcOrd="0" destOrd="0" presId="urn:microsoft.com/office/officeart/2009/layout/ReverseList"/>
    <dgm:cxn modelId="{193A4EBB-FD13-499A-8DF9-5DE0430BD853}" type="presOf" srcId="{53350EB2-3927-45AE-9404-A6AD4BAAAAE4}" destId="{2765BF0C-87BE-4170-A41A-9F4933B7B70C}" srcOrd="0" destOrd="0" presId="urn:microsoft.com/office/officeart/2009/layout/ReverseList"/>
    <dgm:cxn modelId="{38AA29F5-C468-4A65-AFA8-98831101DE8B}" type="presParOf" srcId="{A00FEB49-2054-46C8-B988-7EAEB0B4CD5A}" destId="{026AB809-523D-451D-9BA2-295AFFAD26BC}" srcOrd="0" destOrd="0" presId="urn:microsoft.com/office/officeart/2009/layout/ReverseList"/>
    <dgm:cxn modelId="{EDB4411E-1C77-4D1B-9A8B-02F9E8BE6D6D}" type="presParOf" srcId="{A00FEB49-2054-46C8-B988-7EAEB0B4CD5A}" destId="{9FEF4A03-9B6A-4E9D-AFFA-A154B7256DE1}" srcOrd="1" destOrd="0" presId="urn:microsoft.com/office/officeart/2009/layout/ReverseList"/>
    <dgm:cxn modelId="{442432F2-8759-47A3-90DA-F6691A6D26F6}" type="presParOf" srcId="{A00FEB49-2054-46C8-B988-7EAEB0B4CD5A}" destId="{2765BF0C-87BE-4170-A41A-9F4933B7B70C}" srcOrd="2" destOrd="0" presId="urn:microsoft.com/office/officeart/2009/layout/ReverseList"/>
    <dgm:cxn modelId="{0120C936-C589-4BB1-8D86-35AC0CD15A2D}" type="presParOf" srcId="{A00FEB49-2054-46C8-B988-7EAEB0B4CD5A}" destId="{88A88D36-D222-4F6D-A7A1-B4D769FDC5C5}" srcOrd="3" destOrd="0" presId="urn:microsoft.com/office/officeart/2009/layout/ReverseList"/>
    <dgm:cxn modelId="{6241AD50-F8E1-4C88-B7D1-67EA005506F1}" type="presParOf" srcId="{A00FEB49-2054-46C8-B988-7EAEB0B4CD5A}" destId="{971CE56E-6D08-4600-9468-C68D372EDAEB}" srcOrd="4" destOrd="0" presId="urn:microsoft.com/office/officeart/2009/layout/ReverseList"/>
    <dgm:cxn modelId="{BF4BE99F-4540-48F6-876E-0214D9B90B54}" type="presParOf" srcId="{A00FEB49-2054-46C8-B988-7EAEB0B4CD5A}" destId="{2EBA2A95-AAE8-411B-871C-58C5D782EB5C}"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3AF2A-543C-4231-A977-D04881530A2C}">
      <dsp:nvSpPr>
        <dsp:cNvPr id="0" name=""/>
        <dsp:cNvSpPr/>
      </dsp:nvSpPr>
      <dsp:spPr>
        <a:xfrm>
          <a:off x="4084167" y="2192590"/>
          <a:ext cx="3915302" cy="194807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00B0F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-Proyecto Descubre la Magia de Pichincha-Paseos Familiares</a:t>
          </a:r>
        </a:p>
        <a:p>
          <a:pPr marL="0" lvl="0" indent="0" algn="l" defTabSz="711200">
            <a:lnSpc>
              <a:spcPct val="90000"/>
            </a:lnSpc>
            <a:spcBef>
              <a:spcPct val="0"/>
            </a:spcBef>
            <a:spcAft>
              <a:spcPct val="35000"/>
            </a:spcAft>
            <a:buNone/>
          </a:pPr>
          <a:r>
            <a:rPr lang="es-ES" sz="1600" kern="1200" dirty="0"/>
            <a:t>-Desde el año 2011 promociona alrededor de 30  destinos</a:t>
          </a:r>
        </a:p>
        <a:p>
          <a:pPr marL="0" lvl="0" indent="0" algn="l" defTabSz="711200">
            <a:lnSpc>
              <a:spcPct val="90000"/>
            </a:lnSpc>
            <a:spcBef>
              <a:spcPct val="0"/>
            </a:spcBef>
            <a:spcAft>
              <a:spcPct val="35000"/>
            </a:spcAft>
            <a:buNone/>
          </a:pPr>
          <a:r>
            <a:rPr lang="es-EC" sz="1600" kern="1200" dirty="0"/>
            <a:t>-Hace participes a grupos vulnerables, estudiantes de escuelas, colegios y universidades</a:t>
          </a:r>
          <a:r>
            <a:rPr lang="es-ES" sz="1600" kern="1200" dirty="0"/>
            <a:t> </a:t>
          </a:r>
          <a:endParaRPr lang="es-EC" sz="1600" kern="1200" dirty="0"/>
        </a:p>
      </dsp:txBody>
      <dsp:txXfrm>
        <a:off x="4179264" y="2287687"/>
        <a:ext cx="3725108" cy="1757882"/>
      </dsp:txXfrm>
    </dsp:sp>
    <dsp:sp modelId="{AB791372-CC50-456A-909C-08C8B6B07608}">
      <dsp:nvSpPr>
        <dsp:cNvPr id="0" name=""/>
        <dsp:cNvSpPr/>
      </dsp:nvSpPr>
      <dsp:spPr>
        <a:xfrm rot="16155766">
          <a:off x="5880468" y="2045676"/>
          <a:ext cx="293852" cy="0"/>
        </a:xfrm>
        <a:custGeom>
          <a:avLst/>
          <a:gdLst/>
          <a:ahLst/>
          <a:cxnLst/>
          <a:rect l="0" t="0" r="0" b="0"/>
          <a:pathLst>
            <a:path>
              <a:moveTo>
                <a:pt x="0" y="0"/>
              </a:moveTo>
              <a:lnTo>
                <a:pt x="293852"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DABDFC7-0F48-44BD-A754-7D7BA30A10DE}">
      <dsp:nvSpPr>
        <dsp:cNvPr id="0" name=""/>
        <dsp:cNvSpPr/>
      </dsp:nvSpPr>
      <dsp:spPr>
        <a:xfrm>
          <a:off x="4264207" y="284016"/>
          <a:ext cx="3501814" cy="1614745"/>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1">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 E</a:t>
          </a:r>
          <a:r>
            <a:rPr lang="es-ES" sz="1600" kern="1200" dirty="0" err="1"/>
            <a:t>xperiencia</a:t>
          </a:r>
          <a:r>
            <a:rPr lang="es-ES" sz="1600" kern="1200" dirty="0"/>
            <a:t> vivencial</a:t>
          </a:r>
        </a:p>
        <a:p>
          <a:pPr marL="0" lvl="0" indent="0" algn="l" defTabSz="711200">
            <a:lnSpc>
              <a:spcPct val="90000"/>
            </a:lnSpc>
            <a:spcBef>
              <a:spcPct val="0"/>
            </a:spcBef>
            <a:spcAft>
              <a:spcPct val="35000"/>
            </a:spcAft>
            <a:buNone/>
          </a:pPr>
          <a:r>
            <a:rPr lang="es-EC" sz="1600" kern="1200" dirty="0"/>
            <a:t>- Interés en habitantes de la provincia</a:t>
          </a:r>
        </a:p>
        <a:p>
          <a:pPr marL="0" lvl="0" indent="0" algn="l" defTabSz="711200">
            <a:lnSpc>
              <a:spcPct val="90000"/>
            </a:lnSpc>
            <a:spcBef>
              <a:spcPct val="0"/>
            </a:spcBef>
            <a:spcAft>
              <a:spcPct val="35000"/>
            </a:spcAft>
            <a:buNone/>
          </a:pPr>
          <a:r>
            <a:rPr lang="es-ES" sz="1600" kern="1200" dirty="0"/>
            <a:t>- Consumo de diferentes productos y servicios turísticos comunitarios</a:t>
          </a:r>
        </a:p>
      </dsp:txBody>
      <dsp:txXfrm>
        <a:off x="4343032" y="362841"/>
        <a:ext cx="3344164" cy="1457095"/>
      </dsp:txXfrm>
    </dsp:sp>
    <dsp:sp modelId="{2F0DB942-6E95-41D9-A2E7-C97DCD931E9F}">
      <dsp:nvSpPr>
        <dsp:cNvPr id="0" name=""/>
        <dsp:cNvSpPr/>
      </dsp:nvSpPr>
      <dsp:spPr>
        <a:xfrm rot="21599551">
          <a:off x="7999470" y="3166361"/>
          <a:ext cx="171884" cy="0"/>
        </a:xfrm>
        <a:custGeom>
          <a:avLst/>
          <a:gdLst/>
          <a:ahLst/>
          <a:cxnLst/>
          <a:rect l="0" t="0" r="0" b="0"/>
          <a:pathLst>
            <a:path>
              <a:moveTo>
                <a:pt x="0" y="0"/>
              </a:moveTo>
              <a:lnTo>
                <a:pt x="171884"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AC5DFBB-9F61-49A8-977B-A334650664F9}">
      <dsp:nvSpPr>
        <dsp:cNvPr id="0" name=""/>
        <dsp:cNvSpPr/>
      </dsp:nvSpPr>
      <dsp:spPr>
        <a:xfrm>
          <a:off x="8171355" y="2311065"/>
          <a:ext cx="3517722" cy="17101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rgbClr val="FFC000"/>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S" sz="1600" kern="1200" dirty="0"/>
            <a:t>-Turismo comunitario una alternativa de desarrollo sostenible</a:t>
          </a:r>
        </a:p>
        <a:p>
          <a:pPr marL="0" lvl="0" indent="0" algn="l" defTabSz="711200">
            <a:lnSpc>
              <a:spcPct val="90000"/>
            </a:lnSpc>
            <a:spcBef>
              <a:spcPct val="0"/>
            </a:spcBef>
            <a:spcAft>
              <a:spcPct val="35000"/>
            </a:spcAft>
            <a:buNone/>
          </a:pPr>
          <a:r>
            <a:rPr lang="es-ES" sz="1600" kern="1200" dirty="0"/>
            <a:t>-Conservación del medio ambiente</a:t>
          </a:r>
        </a:p>
        <a:p>
          <a:pPr marL="0" lvl="0" indent="0" algn="l" defTabSz="711200">
            <a:lnSpc>
              <a:spcPct val="90000"/>
            </a:lnSpc>
            <a:spcBef>
              <a:spcPct val="0"/>
            </a:spcBef>
            <a:spcAft>
              <a:spcPct val="35000"/>
            </a:spcAft>
            <a:buNone/>
          </a:pPr>
          <a:r>
            <a:rPr lang="es-ES" sz="1600" kern="1200" dirty="0"/>
            <a:t>-Mejoramiento de la calidad de vida de sus familias y comunidad</a:t>
          </a:r>
          <a:endParaRPr lang="es-EC" sz="1600" kern="1200" dirty="0"/>
        </a:p>
      </dsp:txBody>
      <dsp:txXfrm>
        <a:off x="8254836" y="2394546"/>
        <a:ext cx="3350760" cy="1543148"/>
      </dsp:txXfrm>
    </dsp:sp>
    <dsp:sp modelId="{EEB27720-C7C3-4638-BD7B-D0C5693CE4DC}">
      <dsp:nvSpPr>
        <dsp:cNvPr id="0" name=""/>
        <dsp:cNvSpPr/>
      </dsp:nvSpPr>
      <dsp:spPr>
        <a:xfrm rot="5400000">
          <a:off x="5816018" y="4366467"/>
          <a:ext cx="451600" cy="0"/>
        </a:xfrm>
        <a:custGeom>
          <a:avLst/>
          <a:gdLst/>
          <a:ahLst/>
          <a:cxnLst/>
          <a:rect l="0" t="0" r="0" b="0"/>
          <a:pathLst>
            <a:path>
              <a:moveTo>
                <a:pt x="0" y="0"/>
              </a:moveTo>
              <a:lnTo>
                <a:pt x="451600"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762503CA-EF37-4614-B5AA-B8E5B1BC3ED3}">
      <dsp:nvSpPr>
        <dsp:cNvPr id="0" name=""/>
        <dsp:cNvSpPr/>
      </dsp:nvSpPr>
      <dsp:spPr>
        <a:xfrm>
          <a:off x="4189765" y="4592267"/>
          <a:ext cx="3704107" cy="127821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-Atractivos turísticos poco conocidos</a:t>
          </a:r>
        </a:p>
        <a:p>
          <a:pPr marL="0" lvl="0" indent="0" algn="l" defTabSz="711200">
            <a:lnSpc>
              <a:spcPct val="90000"/>
            </a:lnSpc>
            <a:spcBef>
              <a:spcPct val="0"/>
            </a:spcBef>
            <a:spcAft>
              <a:spcPct val="35000"/>
            </a:spcAft>
            <a:buNone/>
          </a:pPr>
          <a:r>
            <a:rPr lang="es-EC" sz="1600" kern="1200" dirty="0"/>
            <a:t>-Falta de conocimiento y herramientas para promocionar sus productos y servicios</a:t>
          </a:r>
        </a:p>
      </dsp:txBody>
      <dsp:txXfrm>
        <a:off x="4252162" y="4654664"/>
        <a:ext cx="3579313" cy="1153416"/>
      </dsp:txXfrm>
    </dsp:sp>
    <dsp:sp modelId="{8AD8E2A5-6A0E-47FA-9EA7-C18C42A2E574}">
      <dsp:nvSpPr>
        <dsp:cNvPr id="0" name=""/>
        <dsp:cNvSpPr/>
      </dsp:nvSpPr>
      <dsp:spPr>
        <a:xfrm rot="10807470">
          <a:off x="3928049" y="3162205"/>
          <a:ext cx="156118" cy="0"/>
        </a:xfrm>
        <a:custGeom>
          <a:avLst/>
          <a:gdLst/>
          <a:ahLst/>
          <a:cxnLst/>
          <a:rect l="0" t="0" r="0" b="0"/>
          <a:pathLst>
            <a:path>
              <a:moveTo>
                <a:pt x="0" y="0"/>
              </a:moveTo>
              <a:lnTo>
                <a:pt x="156118" y="0"/>
              </a:lnTo>
            </a:path>
          </a:pathLst>
        </a:cu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6ABDC0A3-856C-42AC-9684-78C3D31A85C1}">
      <dsp:nvSpPr>
        <dsp:cNvPr id="0" name=""/>
        <dsp:cNvSpPr/>
      </dsp:nvSpPr>
      <dsp:spPr>
        <a:xfrm>
          <a:off x="405257" y="2329863"/>
          <a:ext cx="3522791" cy="1656688"/>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l" defTabSz="711200">
            <a:lnSpc>
              <a:spcPct val="90000"/>
            </a:lnSpc>
            <a:spcBef>
              <a:spcPct val="0"/>
            </a:spcBef>
            <a:spcAft>
              <a:spcPct val="35000"/>
            </a:spcAft>
            <a:buNone/>
          </a:pPr>
          <a:r>
            <a:rPr lang="es-EC" sz="1600" kern="1200" dirty="0"/>
            <a:t>- Recursos limitados para cubrir las  necesidades de las comunidades</a:t>
          </a:r>
        </a:p>
        <a:p>
          <a:pPr marL="0" lvl="0" indent="0" algn="l" defTabSz="711200">
            <a:lnSpc>
              <a:spcPct val="90000"/>
            </a:lnSpc>
            <a:spcBef>
              <a:spcPct val="0"/>
            </a:spcBef>
            <a:spcAft>
              <a:spcPct val="35000"/>
            </a:spcAft>
            <a:buNone/>
          </a:pPr>
          <a:r>
            <a:rPr lang="es-EC" sz="1600" kern="1200" dirty="0"/>
            <a:t>- Bajas posibilidades de competir en el  mercado</a:t>
          </a:r>
        </a:p>
        <a:p>
          <a:pPr marL="0" lvl="0" indent="0" algn="l" defTabSz="711200">
            <a:lnSpc>
              <a:spcPct val="90000"/>
            </a:lnSpc>
            <a:spcBef>
              <a:spcPct val="0"/>
            </a:spcBef>
            <a:spcAft>
              <a:spcPct val="35000"/>
            </a:spcAft>
            <a:buNone/>
          </a:pPr>
          <a:r>
            <a:rPr lang="es-EC" sz="1600" kern="1200" dirty="0"/>
            <a:t>- Inestabilidad de las asociaciones,  centros o comunidades</a:t>
          </a:r>
        </a:p>
      </dsp:txBody>
      <dsp:txXfrm>
        <a:off x="486130" y="2410736"/>
        <a:ext cx="3361045" cy="149494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6A9D0A-47A0-486A-A853-052CC01DE475}">
      <dsp:nvSpPr>
        <dsp:cNvPr id="0" name=""/>
        <dsp:cNvSpPr/>
      </dsp:nvSpPr>
      <dsp:spPr>
        <a:xfrm>
          <a:off x="860641" y="3268638"/>
          <a:ext cx="558837" cy="2624392"/>
        </a:xfrm>
        <a:custGeom>
          <a:avLst/>
          <a:gdLst/>
          <a:ahLst/>
          <a:cxnLst/>
          <a:rect l="0" t="0" r="0" b="0"/>
          <a:pathLst>
            <a:path>
              <a:moveTo>
                <a:pt x="0" y="0"/>
              </a:moveTo>
              <a:lnTo>
                <a:pt x="279418" y="0"/>
              </a:lnTo>
              <a:lnTo>
                <a:pt x="279418" y="2624392"/>
              </a:lnTo>
              <a:lnTo>
                <a:pt x="558837" y="262439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1072979" y="4513754"/>
        <a:ext cx="134161" cy="134161"/>
      </dsp:txXfrm>
    </dsp:sp>
    <dsp:sp modelId="{28D67A22-0148-40A5-89E2-B03842260D1F}">
      <dsp:nvSpPr>
        <dsp:cNvPr id="0" name=""/>
        <dsp:cNvSpPr/>
      </dsp:nvSpPr>
      <dsp:spPr>
        <a:xfrm>
          <a:off x="860641" y="3268638"/>
          <a:ext cx="558837" cy="1343011"/>
        </a:xfrm>
        <a:custGeom>
          <a:avLst/>
          <a:gdLst/>
          <a:ahLst/>
          <a:cxnLst/>
          <a:rect l="0" t="0" r="0" b="0"/>
          <a:pathLst>
            <a:path>
              <a:moveTo>
                <a:pt x="0" y="0"/>
              </a:moveTo>
              <a:lnTo>
                <a:pt x="279418" y="0"/>
              </a:lnTo>
              <a:lnTo>
                <a:pt x="279418" y="1343011"/>
              </a:lnTo>
              <a:lnTo>
                <a:pt x="558837" y="134301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103694" y="3903778"/>
        <a:ext cx="72732" cy="72732"/>
      </dsp:txXfrm>
    </dsp:sp>
    <dsp:sp modelId="{24135221-E1E0-4011-9895-7E2D075B6DC9}">
      <dsp:nvSpPr>
        <dsp:cNvPr id="0" name=""/>
        <dsp:cNvSpPr/>
      </dsp:nvSpPr>
      <dsp:spPr>
        <a:xfrm>
          <a:off x="860641" y="3195249"/>
          <a:ext cx="558837" cy="91440"/>
        </a:xfrm>
        <a:custGeom>
          <a:avLst/>
          <a:gdLst/>
          <a:ahLst/>
          <a:cxnLst/>
          <a:rect l="0" t="0" r="0" b="0"/>
          <a:pathLst>
            <a:path>
              <a:moveTo>
                <a:pt x="0" y="73389"/>
              </a:moveTo>
              <a:lnTo>
                <a:pt x="279418" y="73389"/>
              </a:lnTo>
              <a:lnTo>
                <a:pt x="279418" y="45720"/>
              </a:lnTo>
              <a:lnTo>
                <a:pt x="558837" y="4572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126072" y="3226981"/>
        <a:ext cx="27976" cy="27976"/>
      </dsp:txXfrm>
    </dsp:sp>
    <dsp:sp modelId="{2DD4334E-403A-4B3A-A668-B22CD25A43B6}">
      <dsp:nvSpPr>
        <dsp:cNvPr id="0" name=""/>
        <dsp:cNvSpPr/>
      </dsp:nvSpPr>
      <dsp:spPr>
        <a:xfrm>
          <a:off x="860641" y="1916422"/>
          <a:ext cx="558837" cy="1352215"/>
        </a:xfrm>
        <a:custGeom>
          <a:avLst/>
          <a:gdLst/>
          <a:ahLst/>
          <a:cxnLst/>
          <a:rect l="0" t="0" r="0" b="0"/>
          <a:pathLst>
            <a:path>
              <a:moveTo>
                <a:pt x="0" y="1352215"/>
              </a:moveTo>
              <a:lnTo>
                <a:pt x="279418" y="1352215"/>
              </a:lnTo>
              <a:lnTo>
                <a:pt x="279418" y="0"/>
              </a:lnTo>
              <a:lnTo>
                <a:pt x="55883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p>
      </dsp:txBody>
      <dsp:txXfrm>
        <a:off x="1103482" y="2555952"/>
        <a:ext cx="73157" cy="73157"/>
      </dsp:txXfrm>
    </dsp:sp>
    <dsp:sp modelId="{9DDE7350-670A-4F06-8B5D-8B1AC52E5B6D}">
      <dsp:nvSpPr>
        <dsp:cNvPr id="0" name=""/>
        <dsp:cNvSpPr/>
      </dsp:nvSpPr>
      <dsp:spPr>
        <a:xfrm>
          <a:off x="860641" y="662710"/>
          <a:ext cx="558837" cy="2605928"/>
        </a:xfrm>
        <a:custGeom>
          <a:avLst/>
          <a:gdLst/>
          <a:ahLst/>
          <a:cxnLst/>
          <a:rect l="0" t="0" r="0" b="0"/>
          <a:pathLst>
            <a:path>
              <a:moveTo>
                <a:pt x="0" y="2605928"/>
              </a:moveTo>
              <a:lnTo>
                <a:pt x="279418" y="2605928"/>
              </a:lnTo>
              <a:lnTo>
                <a:pt x="279418" y="0"/>
              </a:lnTo>
              <a:lnTo>
                <a:pt x="558837" y="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00050">
            <a:lnSpc>
              <a:spcPct val="90000"/>
            </a:lnSpc>
            <a:spcBef>
              <a:spcPct val="0"/>
            </a:spcBef>
            <a:spcAft>
              <a:spcPct val="35000"/>
            </a:spcAft>
            <a:buNone/>
          </a:pPr>
          <a:endParaRPr lang="es-EC" sz="900" kern="1200"/>
        </a:p>
      </dsp:txBody>
      <dsp:txXfrm>
        <a:off x="1073431" y="1899045"/>
        <a:ext cx="133258" cy="133258"/>
      </dsp:txXfrm>
    </dsp:sp>
    <dsp:sp modelId="{C67642A1-61DA-4661-A361-9DFC0BB1A87F}">
      <dsp:nvSpPr>
        <dsp:cNvPr id="0" name=""/>
        <dsp:cNvSpPr/>
      </dsp:nvSpPr>
      <dsp:spPr>
        <a:xfrm rot="16200000">
          <a:off x="-2029471" y="2842695"/>
          <a:ext cx="4928340" cy="851886"/>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4925" tIns="34925" rIns="34925" bIns="34925" numCol="1" spcCol="1270" anchor="ctr" anchorCtr="0">
          <a:noAutofit/>
        </a:bodyPr>
        <a:lstStyle/>
        <a:p>
          <a:pPr marL="0" lvl="0" indent="0" algn="ctr" defTabSz="2444750">
            <a:lnSpc>
              <a:spcPct val="90000"/>
            </a:lnSpc>
            <a:spcBef>
              <a:spcPct val="0"/>
            </a:spcBef>
            <a:spcAft>
              <a:spcPct val="35000"/>
            </a:spcAft>
            <a:buNone/>
          </a:pPr>
          <a:r>
            <a:rPr lang="es-EC" sz="5500" kern="1200" dirty="0"/>
            <a:t>CONCLUSIONES</a:t>
          </a:r>
        </a:p>
      </dsp:txBody>
      <dsp:txXfrm>
        <a:off x="-2029471" y="2842695"/>
        <a:ext cx="4928340" cy="851886"/>
      </dsp:txXfrm>
    </dsp:sp>
    <dsp:sp modelId="{286431EC-53D8-48C3-89D4-2A3EF201BA16}">
      <dsp:nvSpPr>
        <dsp:cNvPr id="0" name=""/>
        <dsp:cNvSpPr/>
      </dsp:nvSpPr>
      <dsp:spPr>
        <a:xfrm>
          <a:off x="1419479" y="114785"/>
          <a:ext cx="9030363" cy="1095849"/>
        </a:xfrm>
        <a:prstGeom prst="rect">
          <a:avLst/>
        </a:prstGeom>
        <a:solidFill>
          <a:schemeClr val="accent5">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b="0" kern="1200" dirty="0"/>
            <a:t>El estudio realizado ha permitido identificar la realidad que atraviesan las familias que se dedican al turismo comunitario,.</a:t>
          </a:r>
        </a:p>
      </dsp:txBody>
      <dsp:txXfrm>
        <a:off x="1419479" y="114785"/>
        <a:ext cx="9030363" cy="1095849"/>
      </dsp:txXfrm>
    </dsp:sp>
    <dsp:sp modelId="{C375024A-C852-4EAF-84FA-ADFB1E5F04DB}">
      <dsp:nvSpPr>
        <dsp:cNvPr id="0" name=""/>
        <dsp:cNvSpPr/>
      </dsp:nvSpPr>
      <dsp:spPr>
        <a:xfrm>
          <a:off x="1419479" y="1423606"/>
          <a:ext cx="9016057" cy="985632"/>
        </a:xfrm>
        <a:prstGeom prst="rect">
          <a:avLst/>
        </a:prstGeom>
        <a:solidFill>
          <a:srgbClr val="FFFF99"/>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marL="0" lvl="0" indent="0" algn="just" defTabSz="933450">
            <a:lnSpc>
              <a:spcPct val="90000"/>
            </a:lnSpc>
            <a:spcBef>
              <a:spcPct val="0"/>
            </a:spcBef>
            <a:spcAft>
              <a:spcPct val="35000"/>
            </a:spcAft>
            <a:buNone/>
          </a:pPr>
          <a:r>
            <a:rPr lang="es-EC" sz="2100" b="0" kern="1200" dirty="0"/>
            <a:t>Los principales problemas que afectan a los comunidades, centros y asociaciones que se dedican a la actividad turística es que tienen bajos ingresos</a:t>
          </a:r>
          <a:r>
            <a:rPr lang="es-EC" sz="2100" b="1" kern="1200" dirty="0"/>
            <a:t>.</a:t>
          </a:r>
          <a:endParaRPr lang="es-EC" sz="2100" kern="1200" dirty="0"/>
        </a:p>
      </dsp:txBody>
      <dsp:txXfrm>
        <a:off x="1419479" y="1423606"/>
        <a:ext cx="9016057" cy="985632"/>
      </dsp:txXfrm>
    </dsp:sp>
    <dsp:sp modelId="{F159535B-C358-476E-84CD-378A784D93FF}">
      <dsp:nvSpPr>
        <dsp:cNvPr id="0" name=""/>
        <dsp:cNvSpPr/>
      </dsp:nvSpPr>
      <dsp:spPr>
        <a:xfrm>
          <a:off x="1419479" y="2622210"/>
          <a:ext cx="9055287" cy="1237517"/>
        </a:xfrm>
        <a:prstGeom prst="rect">
          <a:avLst/>
        </a:prstGeom>
        <a:solidFill>
          <a:schemeClr val="accent6">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b="0" kern="1200" dirty="0"/>
            <a:t>La Provincia de Pichincha cuenta con alrededor de 30 asociaciones que se dedican a la actividad turística, esto representa un medio para el crecimiento económico y local.</a:t>
          </a:r>
          <a:endParaRPr lang="es-EC" sz="1800" kern="1200" dirty="0"/>
        </a:p>
      </dsp:txBody>
      <dsp:txXfrm>
        <a:off x="1419479" y="2622210"/>
        <a:ext cx="9055287" cy="1237517"/>
      </dsp:txXfrm>
    </dsp:sp>
    <dsp:sp modelId="{117ED234-D31D-4FF3-94E4-0750B6392734}">
      <dsp:nvSpPr>
        <dsp:cNvPr id="0" name=""/>
        <dsp:cNvSpPr/>
      </dsp:nvSpPr>
      <dsp:spPr>
        <a:xfrm>
          <a:off x="1419479" y="4072699"/>
          <a:ext cx="9087364" cy="1077900"/>
        </a:xfrm>
        <a:prstGeom prst="rect">
          <a:avLst/>
        </a:prstGeom>
        <a:solidFill>
          <a:schemeClr val="accent2">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b="0" kern="1200" dirty="0"/>
            <a:t>La falta de promoción y difusión del proyecto “Descubre la Magia de Pichincha – paseos familiares” ha provocado el desconocimiento de este, generando una baja acogida de los turistas.</a:t>
          </a:r>
        </a:p>
      </dsp:txBody>
      <dsp:txXfrm>
        <a:off x="1419479" y="4072699"/>
        <a:ext cx="9087364" cy="1077900"/>
      </dsp:txXfrm>
    </dsp:sp>
    <dsp:sp modelId="{FB178F64-0F46-41F8-B27A-326FA11D6D07}">
      <dsp:nvSpPr>
        <dsp:cNvPr id="0" name=""/>
        <dsp:cNvSpPr/>
      </dsp:nvSpPr>
      <dsp:spPr>
        <a:xfrm>
          <a:off x="1419479" y="5363571"/>
          <a:ext cx="9087364" cy="1058919"/>
        </a:xfrm>
        <a:prstGeom prst="rect">
          <a:avLst/>
        </a:prstGeom>
        <a:solidFill>
          <a:schemeClr val="accent4">
            <a:lumMod val="20000"/>
            <a:lumOff val="8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C" sz="1800" b="0" kern="1200" dirty="0"/>
            <a:t>A pesar de que los atractivos administrados por comunidades, asociaciones o centros de turismo comunitario no son muy conocidos, muchos de turistas prefieren este tipo de turismo.</a:t>
          </a:r>
        </a:p>
      </dsp:txBody>
      <dsp:txXfrm>
        <a:off x="1419479" y="5363571"/>
        <a:ext cx="9087364" cy="105891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78D14-B3D6-477D-B12E-DCB04018BCD4}">
      <dsp:nvSpPr>
        <dsp:cNvPr id="0" name=""/>
        <dsp:cNvSpPr/>
      </dsp:nvSpPr>
      <dsp:spPr>
        <a:xfrm>
          <a:off x="882382" y="0"/>
          <a:ext cx="10117294" cy="6070776"/>
        </a:xfrm>
        <a:prstGeom prst="rightArrow">
          <a:avLst/>
        </a:prstGeom>
        <a:solidFill>
          <a:schemeClr val="accent5">
            <a:lumMod val="20000"/>
            <a:lumOff val="80000"/>
          </a:schemeClr>
        </a:solidFill>
        <a:ln>
          <a:noFill/>
        </a:ln>
        <a:effectLst/>
      </dsp:spPr>
      <dsp:style>
        <a:lnRef idx="0">
          <a:scrgbClr r="0" g="0" b="0"/>
        </a:lnRef>
        <a:fillRef idx="1">
          <a:scrgbClr r="0" g="0" b="0"/>
        </a:fillRef>
        <a:effectRef idx="1">
          <a:scrgbClr r="0" g="0" b="0"/>
        </a:effectRef>
        <a:fontRef idx="minor"/>
      </dsp:style>
    </dsp:sp>
    <dsp:sp modelId="{F3A18BCD-3A34-4DC2-AEED-E67EDF8D93D2}">
      <dsp:nvSpPr>
        <dsp:cNvPr id="0" name=""/>
        <dsp:cNvSpPr/>
      </dsp:nvSpPr>
      <dsp:spPr>
        <a:xfrm>
          <a:off x="2753" y="1565325"/>
          <a:ext cx="2221989" cy="2940125"/>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Trabajar en mejorar los servicios y promoción turística</a:t>
          </a:r>
        </a:p>
      </dsp:txBody>
      <dsp:txXfrm>
        <a:off x="111222" y="1673794"/>
        <a:ext cx="2005051" cy="2723187"/>
      </dsp:txXfrm>
    </dsp:sp>
    <dsp:sp modelId="{AD468E2D-9279-43F2-9AEB-2B6EFFCA8274}">
      <dsp:nvSpPr>
        <dsp:cNvPr id="0" name=""/>
        <dsp:cNvSpPr/>
      </dsp:nvSpPr>
      <dsp:spPr>
        <a:xfrm>
          <a:off x="2416645" y="1348355"/>
          <a:ext cx="2195396" cy="3374064"/>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Mediante el uso de la marca “descubre la Magia de Pichincha” generar identidad en todos quienes son parte del turismo comunitario, mediante la difusión de la marca</a:t>
          </a:r>
        </a:p>
      </dsp:txBody>
      <dsp:txXfrm>
        <a:off x="2523815" y="1455525"/>
        <a:ext cx="1981056" cy="3159724"/>
      </dsp:txXfrm>
    </dsp:sp>
    <dsp:sp modelId="{4207AB94-21AB-49D6-A789-B33F67028A3D}">
      <dsp:nvSpPr>
        <dsp:cNvPr id="0" name=""/>
        <dsp:cNvSpPr/>
      </dsp:nvSpPr>
      <dsp:spPr>
        <a:xfrm>
          <a:off x="4835823" y="1611827"/>
          <a:ext cx="1993651" cy="284712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Realizar la distribución de la Guía de Turismo Comunitario en ferias y eventos masivos, centros comerciales, oficinas de entidades gubernamentales</a:t>
          </a:r>
        </a:p>
      </dsp:txBody>
      <dsp:txXfrm>
        <a:off x="4933145" y="1709149"/>
        <a:ext cx="1799007" cy="2652477"/>
      </dsp:txXfrm>
    </dsp:sp>
    <dsp:sp modelId="{386F51E6-E49C-45E4-ACC2-ED95A66EECA7}">
      <dsp:nvSpPr>
        <dsp:cNvPr id="0" name=""/>
        <dsp:cNvSpPr/>
      </dsp:nvSpPr>
      <dsp:spPr>
        <a:xfrm>
          <a:off x="7047771" y="1255363"/>
          <a:ext cx="2249625" cy="3560048"/>
        </a:xfrm>
        <a:prstGeom prst="round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Promocionar los atractivos turísticos de la provincia de Pichincha con herramientas digitales.</a:t>
          </a:r>
        </a:p>
      </dsp:txBody>
      <dsp:txXfrm>
        <a:off x="7157589" y="1365181"/>
        <a:ext cx="2029989" cy="3340412"/>
      </dsp:txXfrm>
    </dsp:sp>
    <dsp:sp modelId="{5B96E9D1-8408-4CFC-87E9-F87A87B94888}">
      <dsp:nvSpPr>
        <dsp:cNvPr id="0" name=""/>
        <dsp:cNvSpPr/>
      </dsp:nvSpPr>
      <dsp:spPr>
        <a:xfrm>
          <a:off x="9579485" y="1425843"/>
          <a:ext cx="2243863" cy="3219089"/>
        </a:xfrm>
        <a:prstGeom prst="round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C" sz="1800" kern="1200" dirty="0"/>
            <a:t>Llevar una hoja de control que permita conocer el flujo de turistas en las comunidades y actualizar la información de las personas que están al frente de las asociaciones de turismo comunitario .</a:t>
          </a:r>
        </a:p>
      </dsp:txBody>
      <dsp:txXfrm>
        <a:off x="9689021" y="1535379"/>
        <a:ext cx="2024791" cy="30000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0326C-7B52-48A1-B8A7-BD7220EB1F10}">
      <dsp:nvSpPr>
        <dsp:cNvPr id="0" name=""/>
        <dsp:cNvSpPr/>
      </dsp:nvSpPr>
      <dsp:spPr>
        <a:xfrm>
          <a:off x="124429" y="1288582"/>
          <a:ext cx="2570677" cy="3267961"/>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r>
            <a:rPr lang="es-EC" sz="1300" b="0" kern="1200" dirty="0">
              <a:latin typeface="Century Gothic" panose="020B0502020202020204" pitchFamily="34" charset="0"/>
            </a:rPr>
            <a:t>El branding de lugar es el proceso de promoción de imágenes específicamente seleccionadas con el fin de establecer una reputación favorable. </a:t>
          </a:r>
        </a:p>
        <a:p>
          <a:pPr marL="114300" lvl="1" indent="-114300" algn="just" defTabSz="577850">
            <a:lnSpc>
              <a:spcPct val="90000"/>
            </a:lnSpc>
            <a:spcBef>
              <a:spcPct val="0"/>
            </a:spcBef>
            <a:spcAft>
              <a:spcPct val="15000"/>
            </a:spcAft>
            <a:buChar char="•"/>
          </a:pPr>
          <a:r>
            <a:rPr lang="es-EC" sz="1300" b="0" kern="1200" dirty="0">
              <a:latin typeface="Century Gothic" panose="020B0502020202020204" pitchFamily="34" charset="0"/>
            </a:rPr>
            <a:t>El branding juega un papel en la mayoría de los ámbitos de la vida, incluyendo “el político, social, y cultural, oficial y no oficial, privado y público” </a:t>
          </a:r>
          <a:r>
            <a:rPr lang="es-EC" sz="1300" b="1" kern="1200" dirty="0">
              <a:latin typeface="Century Gothic" panose="020B0502020202020204" pitchFamily="34" charset="0"/>
            </a:rPr>
            <a:t>Robert </a:t>
          </a:r>
          <a:r>
            <a:rPr lang="es-EC" sz="1300" b="1" kern="1200" dirty="0" err="1">
              <a:latin typeface="Century Gothic" panose="020B0502020202020204" pitchFamily="34" charset="0"/>
            </a:rPr>
            <a:t>Govers</a:t>
          </a:r>
          <a:r>
            <a:rPr lang="es-EC" sz="1300" b="1" kern="1200" dirty="0">
              <a:latin typeface="Century Gothic" panose="020B0502020202020204" pitchFamily="34" charset="0"/>
            </a:rPr>
            <a:t> y Frank </a:t>
          </a:r>
          <a:r>
            <a:rPr lang="es-EC" sz="1300" b="1" kern="1200" dirty="0" err="1">
              <a:latin typeface="Century Gothic" panose="020B0502020202020204" pitchFamily="34" charset="0"/>
            </a:rPr>
            <a:t>Go</a:t>
          </a:r>
          <a:endParaRPr lang="es-EC" sz="1300" b="0" kern="1200" dirty="0">
            <a:latin typeface="Century Gothic" panose="020B0502020202020204" pitchFamily="34" charset="0"/>
          </a:endParaRPr>
        </a:p>
      </dsp:txBody>
      <dsp:txXfrm>
        <a:off x="199634" y="1363787"/>
        <a:ext cx="2420267" cy="2417273"/>
      </dsp:txXfrm>
    </dsp:sp>
    <dsp:sp modelId="{8E0C2D90-BE53-48A5-8118-310F87332757}">
      <dsp:nvSpPr>
        <dsp:cNvPr id="0" name=""/>
        <dsp:cNvSpPr/>
      </dsp:nvSpPr>
      <dsp:spPr>
        <a:xfrm>
          <a:off x="957520" y="2461279"/>
          <a:ext cx="2924294" cy="2924294"/>
        </a:xfrm>
        <a:prstGeom prst="leftCircularArrow">
          <a:avLst>
            <a:gd name="adj1" fmla="val 2105"/>
            <a:gd name="adj2" fmla="val 252859"/>
            <a:gd name="adj3" fmla="val 604006"/>
            <a:gd name="adj4" fmla="val 7600126"/>
            <a:gd name="adj5" fmla="val 2456"/>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AB1552B5-855F-487D-800E-7A6A1580330C}">
      <dsp:nvSpPr>
        <dsp:cNvPr id="0" name=""/>
        <dsp:cNvSpPr/>
      </dsp:nvSpPr>
      <dsp:spPr>
        <a:xfrm>
          <a:off x="738562" y="4375050"/>
          <a:ext cx="1695524" cy="667665"/>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latin typeface="Century Gothic" panose="020B0502020202020204" pitchFamily="34" charset="0"/>
            </a:rPr>
            <a:t>TEORÍA MARCA LUGAR</a:t>
          </a:r>
        </a:p>
      </dsp:txBody>
      <dsp:txXfrm>
        <a:off x="758117" y="4394605"/>
        <a:ext cx="1656414" cy="628555"/>
      </dsp:txXfrm>
    </dsp:sp>
    <dsp:sp modelId="{23112124-886D-4D98-882B-571D460C524B}">
      <dsp:nvSpPr>
        <dsp:cNvPr id="0" name=""/>
        <dsp:cNvSpPr/>
      </dsp:nvSpPr>
      <dsp:spPr>
        <a:xfrm>
          <a:off x="2866545" y="1328847"/>
          <a:ext cx="2606317" cy="3475883"/>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266964"/>
              <a:satOff val="-13592"/>
              <a:lumOff val="320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r>
            <a:rPr lang="es-EC" sz="1300" b="0" kern="1200" dirty="0">
              <a:latin typeface="Century Gothic" panose="020B0502020202020204" pitchFamily="34" charset="0"/>
            </a:rPr>
            <a:t>Esta teoría sugiere que las personas tienden a maximizar su autoestima mediante la identificación con todos aquellos grupos sociales específicos a los que pertenecen e intentando además que sean valorados de forma positiva, en comparación con los otros grupos. </a:t>
          </a:r>
          <a:r>
            <a:rPr lang="es-EC" sz="1300" b="1" kern="1200" dirty="0"/>
            <a:t>Henry Tajfel</a:t>
          </a:r>
          <a:endParaRPr lang="es-EC" sz="1300" b="1" kern="1200" dirty="0">
            <a:latin typeface="Century Gothic" panose="020B0502020202020204" pitchFamily="34" charset="0"/>
          </a:endParaRPr>
        </a:p>
      </dsp:txBody>
      <dsp:txXfrm>
        <a:off x="2942881" y="2150015"/>
        <a:ext cx="2453645" cy="2578379"/>
      </dsp:txXfrm>
    </dsp:sp>
    <dsp:sp modelId="{9ABAF097-22EE-4988-8B34-F0F19ACBC071}">
      <dsp:nvSpPr>
        <dsp:cNvPr id="0" name=""/>
        <dsp:cNvSpPr/>
      </dsp:nvSpPr>
      <dsp:spPr>
        <a:xfrm>
          <a:off x="3737077" y="608206"/>
          <a:ext cx="3332681" cy="3332681"/>
        </a:xfrm>
        <a:prstGeom prst="circularArrow">
          <a:avLst>
            <a:gd name="adj1" fmla="val 1847"/>
            <a:gd name="adj2" fmla="val 220569"/>
            <a:gd name="adj3" fmla="val 20717973"/>
            <a:gd name="adj4" fmla="val 13689564"/>
            <a:gd name="adj5" fmla="val 2155"/>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E6FDE411-0478-483C-8659-A542A1005B19}">
      <dsp:nvSpPr>
        <dsp:cNvPr id="0" name=""/>
        <dsp:cNvSpPr/>
      </dsp:nvSpPr>
      <dsp:spPr>
        <a:xfrm>
          <a:off x="3435526" y="1082809"/>
          <a:ext cx="1801671" cy="985163"/>
        </a:xfrm>
        <a:prstGeom prst="roundRect">
          <a:avLst>
            <a:gd name="adj" fmla="val 10000"/>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latin typeface="Century Gothic" panose="020B0502020202020204" pitchFamily="34" charset="0"/>
            </a:rPr>
            <a:t>TEORÍA DE LA IDENTIDAD SOCIAL</a:t>
          </a:r>
        </a:p>
      </dsp:txBody>
      <dsp:txXfrm>
        <a:off x="3464380" y="1111663"/>
        <a:ext cx="1743963" cy="927455"/>
      </dsp:txXfrm>
    </dsp:sp>
    <dsp:sp modelId="{2E9004F1-887C-4068-B8E4-44B88CE62F1B}">
      <dsp:nvSpPr>
        <dsp:cNvPr id="0" name=""/>
        <dsp:cNvSpPr/>
      </dsp:nvSpPr>
      <dsp:spPr>
        <a:xfrm>
          <a:off x="5701336" y="1315327"/>
          <a:ext cx="2896988" cy="330202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533927"/>
              <a:satOff val="-27185"/>
              <a:lumOff val="640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r>
            <a:rPr lang="es-EC" sz="1300" b="0" kern="1200" dirty="0">
              <a:latin typeface="Century Gothic" panose="020B0502020202020204" pitchFamily="34" charset="0"/>
            </a:rPr>
            <a:t>Da explicaciones acerca de nuestra manera de percibir las cosas y tomar decisiones a partir de las "formas" que creamos</a:t>
          </a:r>
        </a:p>
        <a:p>
          <a:pPr marL="114300" lvl="1" indent="-114300" algn="just" defTabSz="577850">
            <a:lnSpc>
              <a:spcPct val="90000"/>
            </a:lnSpc>
            <a:spcBef>
              <a:spcPct val="0"/>
            </a:spcBef>
            <a:spcAft>
              <a:spcPct val="15000"/>
            </a:spcAft>
            <a:buChar char="•"/>
          </a:pPr>
          <a:r>
            <a:rPr lang="es-EC" sz="1300" b="0" kern="1200" dirty="0">
              <a:latin typeface="Century Gothic" panose="020B0502020202020204" pitchFamily="34" charset="0"/>
            </a:rPr>
            <a:t>Pone énfasis en las vivencias subjetivas de cada persona, da importancia a aspectos positivos de la psicología tales como la autorrealización y la búsqueda de decisiones acertadas. </a:t>
          </a:r>
          <a:r>
            <a:rPr lang="es-EC" sz="1300" b="1" kern="1200" dirty="0">
              <a:latin typeface="Century Gothic" panose="020B0502020202020204" pitchFamily="34" charset="0"/>
            </a:rPr>
            <a:t>Immanuel Kant, Max Wertheimer, Wolfgang </a:t>
          </a:r>
          <a:r>
            <a:rPr lang="es-EC" sz="1300" b="1" kern="1200" dirty="0" err="1">
              <a:latin typeface="Century Gothic" panose="020B0502020202020204" pitchFamily="34" charset="0"/>
            </a:rPr>
            <a:t>Köhler</a:t>
          </a:r>
          <a:r>
            <a:rPr lang="es-EC" sz="1300" b="1" kern="1200" dirty="0">
              <a:latin typeface="Century Gothic" panose="020B0502020202020204" pitchFamily="34" charset="0"/>
            </a:rPr>
            <a:t>, Kurt Koffka y Kurt Lewin. </a:t>
          </a:r>
        </a:p>
      </dsp:txBody>
      <dsp:txXfrm>
        <a:off x="5777325" y="1391316"/>
        <a:ext cx="2745010" cy="2442471"/>
      </dsp:txXfrm>
    </dsp:sp>
    <dsp:sp modelId="{E24E663B-6B25-4580-A1BD-0E8A98C0158B}">
      <dsp:nvSpPr>
        <dsp:cNvPr id="0" name=""/>
        <dsp:cNvSpPr/>
      </dsp:nvSpPr>
      <dsp:spPr>
        <a:xfrm>
          <a:off x="6740215" y="2062123"/>
          <a:ext cx="3377859" cy="3377859"/>
        </a:xfrm>
        <a:prstGeom prst="leftCircularArrow">
          <a:avLst>
            <a:gd name="adj1" fmla="val 1823"/>
            <a:gd name="adj2" fmla="val 217497"/>
            <a:gd name="adj3" fmla="val 575569"/>
            <a:gd name="adj4" fmla="val 7607051"/>
            <a:gd name="adj5" fmla="val 2127"/>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260E609A-1E66-40C9-8E4B-B34A72E042FF}">
      <dsp:nvSpPr>
        <dsp:cNvPr id="0" name=""/>
        <dsp:cNvSpPr/>
      </dsp:nvSpPr>
      <dsp:spPr>
        <a:xfrm>
          <a:off x="6566349" y="4459927"/>
          <a:ext cx="1782802" cy="590363"/>
        </a:xfrm>
        <a:prstGeom prst="roundRect">
          <a:avLst>
            <a:gd name="adj" fmla="val 10000"/>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latin typeface="Century Gothic" panose="020B0502020202020204" pitchFamily="34" charset="0"/>
            </a:rPr>
            <a:t>TEORÍA DE GESTALT</a:t>
          </a:r>
        </a:p>
      </dsp:txBody>
      <dsp:txXfrm>
        <a:off x="6583640" y="4477218"/>
        <a:ext cx="1748220" cy="555781"/>
      </dsp:txXfrm>
    </dsp:sp>
    <dsp:sp modelId="{DEAC7002-373B-48B7-A42A-DCA8137FA764}">
      <dsp:nvSpPr>
        <dsp:cNvPr id="0" name=""/>
        <dsp:cNvSpPr/>
      </dsp:nvSpPr>
      <dsp:spPr>
        <a:xfrm>
          <a:off x="8787901" y="1308777"/>
          <a:ext cx="3233087" cy="3227572"/>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just" defTabSz="577850">
            <a:lnSpc>
              <a:spcPct val="90000"/>
            </a:lnSpc>
            <a:spcBef>
              <a:spcPct val="0"/>
            </a:spcBef>
            <a:spcAft>
              <a:spcPct val="15000"/>
            </a:spcAft>
            <a:buChar char="•"/>
          </a:pPr>
          <a:r>
            <a:rPr lang="es-EC" sz="1300" kern="1200" dirty="0">
              <a:latin typeface="Century Gothic" panose="020B0502020202020204" pitchFamily="34" charset="0"/>
            </a:rPr>
            <a:t>Estudio del comportamiento del consumidor, donde una determinada actitud genera predisposición al acto de compra o rechazo, no existiendo ninguna actitud real o única, se consideran una expresión de los sentimientos internos que reflejan si una persona está favorable o desfavorablemente predispuesta hacia algún objeto. </a:t>
          </a:r>
          <a:r>
            <a:rPr lang="es-EC" sz="1300" b="1" kern="1200" dirty="0">
              <a:latin typeface="Century Gothic" panose="020B0502020202020204" pitchFamily="34" charset="0"/>
            </a:rPr>
            <a:t>Stanton, Etzel y Walker</a:t>
          </a:r>
        </a:p>
      </dsp:txBody>
      <dsp:txXfrm>
        <a:off x="8862176" y="2074674"/>
        <a:ext cx="3084537" cy="2387399"/>
      </dsp:txXfrm>
    </dsp:sp>
    <dsp:sp modelId="{B88135E7-6EF4-4EC2-B321-EC1463FB6FAE}">
      <dsp:nvSpPr>
        <dsp:cNvPr id="0" name=""/>
        <dsp:cNvSpPr/>
      </dsp:nvSpPr>
      <dsp:spPr>
        <a:xfrm>
          <a:off x="9692867" y="918381"/>
          <a:ext cx="2062286" cy="952622"/>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EC" sz="1600" b="1" kern="1200" dirty="0">
              <a:effectLst>
                <a:outerShdw blurRad="38100" dist="38100" dir="2700000" algn="tl">
                  <a:srgbClr val="000000">
                    <a:alpha val="43137"/>
                  </a:srgbClr>
                </a:outerShdw>
              </a:effectLst>
              <a:latin typeface="Century Gothic" panose="020B0502020202020204" pitchFamily="34" charset="0"/>
            </a:rPr>
            <a:t>TEORÍA DEL COMPORTAMIENTO DEL CONSUMIDOR</a:t>
          </a:r>
        </a:p>
      </dsp:txBody>
      <dsp:txXfrm>
        <a:off x="9720768" y="946282"/>
        <a:ext cx="2006484" cy="8968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2AF364-DA10-42C8-8404-64026F4F5605}">
      <dsp:nvSpPr>
        <dsp:cNvPr id="0" name=""/>
        <dsp:cNvSpPr/>
      </dsp:nvSpPr>
      <dsp:spPr>
        <a:xfrm>
          <a:off x="901" y="57275"/>
          <a:ext cx="3217732" cy="2020003"/>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Paper base</a:t>
          </a:r>
        </a:p>
        <a:p>
          <a:pPr marL="0" lvl="0" indent="0" algn="just" defTabSz="889000">
            <a:lnSpc>
              <a:spcPct val="90000"/>
            </a:lnSpc>
            <a:spcBef>
              <a:spcPct val="0"/>
            </a:spcBef>
            <a:spcAft>
              <a:spcPct val="35000"/>
            </a:spcAft>
            <a:buNone/>
          </a:pPr>
          <a:r>
            <a:rPr lang="es-EC" sz="2000" b="0" kern="1200" dirty="0"/>
            <a:t>“El turismo comunitario como instrumento de erradicación de la pobreza: potencialidades para su desarrollo en cuzco (PERÚ)”. </a:t>
          </a:r>
        </a:p>
      </dsp:txBody>
      <dsp:txXfrm>
        <a:off x="60065" y="116439"/>
        <a:ext cx="3099404" cy="1901675"/>
      </dsp:txXfrm>
    </dsp:sp>
    <dsp:sp modelId="{379C846E-9FF2-4135-8B8B-A7157A56AE8D}">
      <dsp:nvSpPr>
        <dsp:cNvPr id="0" name=""/>
        <dsp:cNvSpPr/>
      </dsp:nvSpPr>
      <dsp:spPr>
        <a:xfrm>
          <a:off x="3464306" y="721101"/>
          <a:ext cx="591849" cy="692351"/>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3464306" y="859571"/>
        <a:ext cx="414294" cy="415411"/>
      </dsp:txXfrm>
    </dsp:sp>
    <dsp:sp modelId="{1D4973A7-3D2C-4D53-9B54-5B9F3BE55557}">
      <dsp:nvSpPr>
        <dsp:cNvPr id="0" name=""/>
        <dsp:cNvSpPr/>
      </dsp:nvSpPr>
      <dsp:spPr>
        <a:xfrm>
          <a:off x="4335329" y="229755"/>
          <a:ext cx="2791740" cy="1675044"/>
        </a:xfrm>
        <a:prstGeom prst="roundRect">
          <a:avLst>
            <a:gd name="adj" fmla="val 10000"/>
          </a:avLst>
        </a:prstGeom>
        <a:solidFill>
          <a:srgbClr val="FFFF99"/>
        </a:solidFill>
        <a:ln>
          <a:solidFill>
            <a:srgbClr val="FFFF00"/>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Paper 1</a:t>
          </a:r>
        </a:p>
        <a:p>
          <a:pPr marL="0" lvl="0" indent="0" algn="just" defTabSz="889000">
            <a:lnSpc>
              <a:spcPct val="90000"/>
            </a:lnSpc>
            <a:spcBef>
              <a:spcPct val="0"/>
            </a:spcBef>
            <a:spcAft>
              <a:spcPct val="35000"/>
            </a:spcAft>
            <a:buNone/>
          </a:pPr>
          <a:r>
            <a:rPr lang="es-EC" sz="2000" b="0" kern="1200" dirty="0"/>
            <a:t>“La situación del turismo comunitario en Ecuador” </a:t>
          </a:r>
        </a:p>
      </dsp:txBody>
      <dsp:txXfrm>
        <a:off x="4384389" y="278815"/>
        <a:ext cx="2693620" cy="1576924"/>
      </dsp:txXfrm>
    </dsp:sp>
    <dsp:sp modelId="{6DD352AB-9D2C-486A-8B15-FAE2CE52D8A9}">
      <dsp:nvSpPr>
        <dsp:cNvPr id="0" name=""/>
        <dsp:cNvSpPr/>
      </dsp:nvSpPr>
      <dsp:spPr>
        <a:xfrm>
          <a:off x="7372743" y="721101"/>
          <a:ext cx="591849" cy="692351"/>
        </a:xfrm>
        <a:prstGeom prst="rightArrow">
          <a:avLst>
            <a:gd name="adj1" fmla="val 60000"/>
            <a:gd name="adj2" fmla="val 50000"/>
          </a:avLst>
        </a:prstGeom>
        <a:solidFill>
          <a:srgbClr val="FFFF99"/>
        </a:solidFill>
        <a:ln>
          <a:solidFill>
            <a:srgbClr val="FFFF00"/>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a:off x="7372743" y="859571"/>
        <a:ext cx="414294" cy="415411"/>
      </dsp:txXfrm>
    </dsp:sp>
    <dsp:sp modelId="{0B435B6E-168A-485E-B148-F330DDB55EB8}">
      <dsp:nvSpPr>
        <dsp:cNvPr id="0" name=""/>
        <dsp:cNvSpPr/>
      </dsp:nvSpPr>
      <dsp:spPr>
        <a:xfrm>
          <a:off x="8243766" y="145776"/>
          <a:ext cx="3483506" cy="1843001"/>
        </a:xfrm>
        <a:prstGeom prst="roundRect">
          <a:avLst>
            <a:gd name="adj" fmla="val 10000"/>
          </a:avLst>
        </a:prstGeom>
        <a:solidFill>
          <a:schemeClr val="accent5">
            <a:lumMod val="20000"/>
            <a:lumOff val="80000"/>
          </a:schemeClr>
        </a:solidFill>
        <a:ln>
          <a:solidFill>
            <a:schemeClr val="accent5">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Paper 2</a:t>
          </a:r>
        </a:p>
        <a:p>
          <a:pPr marL="0" lvl="0" indent="0" algn="just" defTabSz="889000">
            <a:lnSpc>
              <a:spcPct val="90000"/>
            </a:lnSpc>
            <a:spcBef>
              <a:spcPct val="0"/>
            </a:spcBef>
            <a:spcAft>
              <a:spcPct val="35000"/>
            </a:spcAft>
            <a:buNone/>
          </a:pPr>
          <a:r>
            <a:rPr lang="es-EC" sz="2000" b="0" kern="1200" dirty="0"/>
            <a:t>“El turismo comunitario como iniciativa de desarrollo local. Caso localidades de Ciudad Bolívar y Usme zona rural de Bogotá” </a:t>
          </a:r>
        </a:p>
      </dsp:txBody>
      <dsp:txXfrm>
        <a:off x="8297746" y="199756"/>
        <a:ext cx="3375546" cy="1735041"/>
      </dsp:txXfrm>
    </dsp:sp>
    <dsp:sp modelId="{D1D66667-0208-4FB1-9FE8-D5035C5B728D}">
      <dsp:nvSpPr>
        <dsp:cNvPr id="0" name=""/>
        <dsp:cNvSpPr/>
      </dsp:nvSpPr>
      <dsp:spPr>
        <a:xfrm rot="5400000">
          <a:off x="9625841" y="2227122"/>
          <a:ext cx="638981" cy="692351"/>
        </a:xfrm>
        <a:prstGeom prst="rightArrow">
          <a:avLst>
            <a:gd name="adj1" fmla="val 60000"/>
            <a:gd name="adj2" fmla="val 50000"/>
          </a:avLst>
        </a:prstGeom>
        <a:solidFill>
          <a:schemeClr val="accent5">
            <a:lumMod val="40000"/>
            <a:lumOff val="60000"/>
          </a:schemeClr>
        </a:solidFill>
        <a:ln>
          <a:solidFill>
            <a:schemeClr val="accent5">
              <a:lumMod val="60000"/>
              <a:lumOff val="40000"/>
            </a:schemeClr>
          </a:solid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es-EC" sz="3200" kern="1200"/>
        </a:p>
      </dsp:txBody>
      <dsp:txXfrm rot="-5400000">
        <a:off x="9737626" y="2253807"/>
        <a:ext cx="415411" cy="447287"/>
      </dsp:txXfrm>
    </dsp:sp>
    <dsp:sp modelId="{EC9B7F4A-E5D4-490C-8235-21847AF1EE1F}">
      <dsp:nvSpPr>
        <dsp:cNvPr id="0" name=""/>
        <dsp:cNvSpPr/>
      </dsp:nvSpPr>
      <dsp:spPr>
        <a:xfrm>
          <a:off x="8079835" y="3193974"/>
          <a:ext cx="3647437" cy="1889902"/>
        </a:xfrm>
        <a:prstGeom prst="roundRect">
          <a:avLst>
            <a:gd name="adj" fmla="val 10000"/>
          </a:avLst>
        </a:prstGeom>
        <a:gradFill rotWithShape="0">
          <a:gsLst>
            <a:gs pos="0">
              <a:schemeClr val="accent4">
                <a:hueOff val="7350668"/>
                <a:satOff val="-30583"/>
                <a:lumOff val="7206"/>
                <a:alphaOff val="0"/>
                <a:lumMod val="110000"/>
                <a:satMod val="105000"/>
                <a:tint val="67000"/>
              </a:schemeClr>
            </a:gs>
            <a:gs pos="50000">
              <a:schemeClr val="accent4">
                <a:hueOff val="7350668"/>
                <a:satOff val="-30583"/>
                <a:lumOff val="7206"/>
                <a:alphaOff val="0"/>
                <a:lumMod val="105000"/>
                <a:satMod val="103000"/>
                <a:tint val="73000"/>
              </a:schemeClr>
            </a:gs>
            <a:gs pos="100000">
              <a:schemeClr val="accent4">
                <a:hueOff val="7350668"/>
                <a:satOff val="-30583"/>
                <a:lumOff val="720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Paper 4</a:t>
          </a:r>
        </a:p>
        <a:p>
          <a:pPr marL="0" lvl="0" indent="0" algn="just" defTabSz="889000">
            <a:lnSpc>
              <a:spcPct val="90000"/>
            </a:lnSpc>
            <a:spcBef>
              <a:spcPct val="0"/>
            </a:spcBef>
            <a:spcAft>
              <a:spcPct val="35000"/>
            </a:spcAft>
            <a:buNone/>
          </a:pPr>
          <a:r>
            <a:rPr lang="es-EC" sz="2000" b="0" kern="1200" dirty="0"/>
            <a:t>“Estrategias de desarrollo rural territorial basadas en las especificidades rurales. El caso de la marca Calidad Rural en España”</a:t>
          </a:r>
        </a:p>
      </dsp:txBody>
      <dsp:txXfrm>
        <a:off x="8135188" y="3249327"/>
        <a:ext cx="3536731" cy="1779196"/>
      </dsp:txXfrm>
    </dsp:sp>
    <dsp:sp modelId="{0652AD02-DF2C-43CA-8F2E-5610FF8D2A35}">
      <dsp:nvSpPr>
        <dsp:cNvPr id="0" name=""/>
        <dsp:cNvSpPr/>
      </dsp:nvSpPr>
      <dsp:spPr>
        <a:xfrm rot="10800000">
          <a:off x="7242313" y="3792750"/>
          <a:ext cx="591849" cy="692351"/>
        </a:xfrm>
        <a:prstGeom prs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289050">
            <a:lnSpc>
              <a:spcPct val="90000"/>
            </a:lnSpc>
            <a:spcBef>
              <a:spcPct val="0"/>
            </a:spcBef>
            <a:spcAft>
              <a:spcPct val="35000"/>
            </a:spcAft>
            <a:buNone/>
          </a:pPr>
          <a:endParaRPr lang="es-EC" sz="2900" kern="1200"/>
        </a:p>
      </dsp:txBody>
      <dsp:txXfrm rot="10800000">
        <a:off x="7419868" y="3931220"/>
        <a:ext cx="414294" cy="415411"/>
      </dsp:txXfrm>
    </dsp:sp>
    <dsp:sp modelId="{DA9B189E-E4F5-4E98-AC80-E3D207DA1151}">
      <dsp:nvSpPr>
        <dsp:cNvPr id="0" name=""/>
        <dsp:cNvSpPr/>
      </dsp:nvSpPr>
      <dsp:spPr>
        <a:xfrm>
          <a:off x="3757104" y="3233732"/>
          <a:ext cx="3206034" cy="1810387"/>
        </a:xfrm>
        <a:prstGeom prst="roundRect">
          <a:avLst>
            <a:gd name="adj" fmla="val 10000"/>
          </a:avLst>
        </a:prstGeom>
        <a:solidFill>
          <a:schemeClr val="accent6">
            <a:lumMod val="40000"/>
            <a:lumOff val="60000"/>
          </a:schemeClr>
        </a:solidFill>
        <a:ln>
          <a:solidFill>
            <a:schemeClr val="accent6">
              <a:lumMod val="75000"/>
            </a:schemeClr>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C" sz="2000" b="1" kern="1200" dirty="0"/>
            <a:t>Paper 5: </a:t>
          </a:r>
        </a:p>
        <a:p>
          <a:pPr marL="0" lvl="0" indent="0" algn="just" defTabSz="889000">
            <a:lnSpc>
              <a:spcPct val="90000"/>
            </a:lnSpc>
            <a:spcBef>
              <a:spcPct val="0"/>
            </a:spcBef>
            <a:spcAft>
              <a:spcPct val="35000"/>
            </a:spcAft>
            <a:buNone/>
          </a:pPr>
          <a:r>
            <a:rPr lang="es-EC" sz="2000" b="0" kern="1200" dirty="0"/>
            <a:t>“Marketing adaptado al territorio: Place Marketing como herramienta de gestión de la imagen de destino” </a:t>
          </a:r>
        </a:p>
      </dsp:txBody>
      <dsp:txXfrm>
        <a:off x="3810128" y="3286756"/>
        <a:ext cx="3099986" cy="17043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90588-26D5-4A96-82AF-99A240580A31}">
      <dsp:nvSpPr>
        <dsp:cNvPr id="0" name=""/>
        <dsp:cNvSpPr/>
      </dsp:nvSpPr>
      <dsp:spPr>
        <a:xfrm>
          <a:off x="0" y="0"/>
          <a:ext cx="4486275" cy="4486275"/>
        </a:xfrm>
        <a:prstGeom prst="pie">
          <a:avLst>
            <a:gd name="adj1" fmla="val 5400000"/>
            <a:gd name="adj2" fmla="val 1620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807A8-03F2-4B51-841D-473CCAB0CE0F}">
      <dsp:nvSpPr>
        <dsp:cNvPr id="0" name=""/>
        <dsp:cNvSpPr/>
      </dsp:nvSpPr>
      <dsp:spPr>
        <a:xfrm>
          <a:off x="2243137" y="0"/>
          <a:ext cx="8272462" cy="448627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t>(Art. 319 Constitución de la República del Ecuador, 2008). -</a:t>
          </a:r>
          <a:r>
            <a:rPr lang="es-EC" sz="1700" kern="1200" dirty="0"/>
            <a:t> Se reconocen diversas formas de organización de la producción en la economía, entre otras las comunitarias, cooperativas, empresariales públicas o privadas, asociativas, familiares, domésticas, autónomas y mixtas.</a:t>
          </a:r>
        </a:p>
      </dsp:txBody>
      <dsp:txXfrm>
        <a:off x="2243137" y="0"/>
        <a:ext cx="8272462" cy="1345885"/>
      </dsp:txXfrm>
    </dsp:sp>
    <dsp:sp modelId="{CD755EA7-C9CE-40AB-A298-1FFFF6EC8A61}">
      <dsp:nvSpPr>
        <dsp:cNvPr id="0" name=""/>
        <dsp:cNvSpPr/>
      </dsp:nvSpPr>
      <dsp:spPr>
        <a:xfrm>
          <a:off x="785099" y="1345885"/>
          <a:ext cx="2916075" cy="2916075"/>
        </a:xfrm>
        <a:prstGeom prst="pie">
          <a:avLst>
            <a:gd name="adj1" fmla="val 5400000"/>
            <a:gd name="adj2" fmla="val 16200000"/>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BFD48-FEAF-4141-9E0A-9E5592C94D41}">
      <dsp:nvSpPr>
        <dsp:cNvPr id="0" name=""/>
        <dsp:cNvSpPr/>
      </dsp:nvSpPr>
      <dsp:spPr>
        <a:xfrm>
          <a:off x="2243137" y="1366677"/>
          <a:ext cx="8272462" cy="2916075"/>
        </a:xfrm>
        <a:prstGeom prst="rect">
          <a:avLst/>
        </a:prstGeom>
        <a:solidFill>
          <a:schemeClr val="lt1">
            <a:alpha val="90000"/>
            <a:hueOff val="0"/>
            <a:satOff val="0"/>
            <a:lumOff val="0"/>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t>(Art 183 Código orgánico de Ordenamiento territorial, autonomía y descentralización 2010). -</a:t>
          </a:r>
          <a:r>
            <a:rPr lang="es-EC" sz="1700" kern="1200" dirty="0"/>
            <a:t> Aportación de trabajo comunitario. - Los gobiernos autónomos descentralizados provinciales podrán desarrollar proyectos de servicios de sus competencias con la participación pecuniaria o aportación de trabajo de las comunidades organizadas, en cuyo caso éstas no pagarán contribución especial de mejoras.</a:t>
          </a:r>
        </a:p>
      </dsp:txBody>
      <dsp:txXfrm>
        <a:off x="2243137" y="1366677"/>
        <a:ext cx="8272462" cy="1345880"/>
      </dsp:txXfrm>
    </dsp:sp>
    <dsp:sp modelId="{B809A8E6-BF4E-4C87-9B18-81599875BA07}">
      <dsp:nvSpPr>
        <dsp:cNvPr id="0" name=""/>
        <dsp:cNvSpPr/>
      </dsp:nvSpPr>
      <dsp:spPr>
        <a:xfrm>
          <a:off x="1570196" y="2691766"/>
          <a:ext cx="1345881" cy="1345881"/>
        </a:xfrm>
        <a:prstGeom prst="pie">
          <a:avLst>
            <a:gd name="adj1" fmla="val 5400000"/>
            <a:gd name="adj2" fmla="val 1620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AA43D17-5FCF-41F2-9D06-B1A38A8BEF4B}">
      <dsp:nvSpPr>
        <dsp:cNvPr id="0" name=""/>
        <dsp:cNvSpPr/>
      </dsp:nvSpPr>
      <dsp:spPr>
        <a:xfrm>
          <a:off x="2243137" y="2691766"/>
          <a:ext cx="8272462" cy="1345881"/>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just" defTabSz="755650">
            <a:lnSpc>
              <a:spcPct val="90000"/>
            </a:lnSpc>
            <a:spcBef>
              <a:spcPct val="0"/>
            </a:spcBef>
            <a:spcAft>
              <a:spcPct val="35000"/>
            </a:spcAft>
            <a:buNone/>
          </a:pPr>
          <a:r>
            <a:rPr lang="es-EC" sz="1700" b="1" kern="1200" dirty="0"/>
            <a:t>(Ley de Economía Popular y Solidaria) </a:t>
          </a:r>
          <a:r>
            <a:rPr lang="es-EC" sz="1700" kern="1200" dirty="0"/>
            <a:t>tiene por objetivo lo siguiente:</a:t>
          </a:r>
        </a:p>
        <a:p>
          <a:pPr marL="0" lvl="0" indent="0" algn="just" defTabSz="755650">
            <a:lnSpc>
              <a:spcPct val="90000"/>
            </a:lnSpc>
            <a:spcBef>
              <a:spcPct val="0"/>
            </a:spcBef>
            <a:spcAft>
              <a:spcPct val="35000"/>
            </a:spcAft>
            <a:buNone/>
          </a:pPr>
          <a:r>
            <a:rPr lang="es-EC" sz="1700" kern="1200" dirty="0"/>
            <a:t>b) Potenciar las prácticas de la economía popular y solidaria que se desarrollan en las comunas, comunidades, pueblos y nacionalidades, y en sus unidades económicas productivas para alcanzar el </a:t>
          </a:r>
          <a:r>
            <a:rPr lang="es-EC" sz="1700" kern="1200" dirty="0" err="1"/>
            <a:t>Sumak</a:t>
          </a:r>
          <a:r>
            <a:rPr lang="es-EC" sz="1700" kern="1200" dirty="0"/>
            <a:t> </a:t>
          </a:r>
          <a:r>
            <a:rPr lang="es-EC" sz="1700" kern="1200" dirty="0" err="1"/>
            <a:t>Kawsay</a:t>
          </a:r>
          <a:r>
            <a:rPr lang="es-EC" sz="1700" kern="1200" dirty="0"/>
            <a:t>.</a:t>
          </a:r>
        </a:p>
      </dsp:txBody>
      <dsp:txXfrm>
        <a:off x="2243137" y="2691766"/>
        <a:ext cx="8272462" cy="13458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FC728A-3A9C-4151-958C-C96D1537B014}">
      <dsp:nvSpPr>
        <dsp:cNvPr id="0" name=""/>
        <dsp:cNvSpPr/>
      </dsp:nvSpPr>
      <dsp:spPr>
        <a:xfrm>
          <a:off x="349844" y="3361"/>
          <a:ext cx="4066579" cy="1626631"/>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EC" sz="3500" kern="1200"/>
            <a:t>Objeto de estudio</a:t>
          </a:r>
          <a:endParaRPr lang="es-EC" sz="3500" kern="1200" dirty="0"/>
        </a:p>
      </dsp:txBody>
      <dsp:txXfrm>
        <a:off x="1163160" y="3361"/>
        <a:ext cx="2439948" cy="1626631"/>
      </dsp:txXfrm>
    </dsp:sp>
    <dsp:sp modelId="{62084583-CFCE-4A58-882C-AFA780A2FAAE}">
      <dsp:nvSpPr>
        <dsp:cNvPr id="0" name=""/>
        <dsp:cNvSpPr/>
      </dsp:nvSpPr>
      <dsp:spPr>
        <a:xfrm>
          <a:off x="3887769" y="141625"/>
          <a:ext cx="3375261" cy="1350104"/>
        </a:xfrm>
        <a:prstGeom prst="chevron">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0320" tIns="10160" rIns="0" bIns="10160" numCol="1" spcCol="1270" anchor="ctr" anchorCtr="0">
          <a:noAutofit/>
        </a:bodyPr>
        <a:lstStyle/>
        <a:p>
          <a:pPr marL="0" lvl="0" indent="0" algn="ctr" defTabSz="711200">
            <a:lnSpc>
              <a:spcPct val="90000"/>
            </a:lnSpc>
            <a:spcBef>
              <a:spcPct val="0"/>
            </a:spcBef>
            <a:spcAft>
              <a:spcPct val="35000"/>
            </a:spcAft>
            <a:buNone/>
          </a:pPr>
          <a:r>
            <a:rPr lang="es-EC" sz="1600" kern="1200"/>
            <a:t>Familias que conforman las asociaciones de turismo comunitario de la provincia de Pichincha </a:t>
          </a:r>
          <a:endParaRPr lang="es-EC" sz="1600" b="0" kern="1200" dirty="0"/>
        </a:p>
      </dsp:txBody>
      <dsp:txXfrm>
        <a:off x="4562821" y="141625"/>
        <a:ext cx="2025157" cy="1350104"/>
      </dsp:txXfrm>
    </dsp:sp>
    <dsp:sp modelId="{5D4F97C9-7E3D-4155-BD4A-D310F6108025}">
      <dsp:nvSpPr>
        <dsp:cNvPr id="0" name=""/>
        <dsp:cNvSpPr/>
      </dsp:nvSpPr>
      <dsp:spPr>
        <a:xfrm>
          <a:off x="6790493" y="141625"/>
          <a:ext cx="3375261" cy="1350104"/>
        </a:xfrm>
        <a:prstGeom prst="chevron">
          <a:avLst/>
        </a:prstGeom>
        <a:solidFill>
          <a:schemeClr val="accent4">
            <a:tint val="40000"/>
            <a:alpha val="90000"/>
            <a:hueOff val="2172385"/>
            <a:satOff val="-10249"/>
            <a:lumOff val="-370"/>
            <a:alphaOff val="0"/>
          </a:schemeClr>
        </a:solidFill>
        <a:ln w="6350" cap="flat" cmpd="sng" algn="ctr">
          <a:solidFill>
            <a:schemeClr val="accent4">
              <a:tint val="40000"/>
              <a:alpha val="90000"/>
              <a:hueOff val="2172385"/>
              <a:satOff val="-10249"/>
              <a:lumOff val="-37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EC" sz="1500" kern="1200"/>
            <a:t>Los turistas actuales y potenciales, nacionales y extranjeros que visitan los atractivos de la provincia</a:t>
          </a:r>
          <a:endParaRPr lang="es-EC" sz="1500" kern="1200" dirty="0"/>
        </a:p>
      </dsp:txBody>
      <dsp:txXfrm>
        <a:off x="7465545" y="141625"/>
        <a:ext cx="2025157" cy="1350104"/>
      </dsp:txXfrm>
    </dsp:sp>
    <dsp:sp modelId="{B8BE3214-0DA2-43B3-91DB-29CA9B119C57}">
      <dsp:nvSpPr>
        <dsp:cNvPr id="0" name=""/>
        <dsp:cNvSpPr/>
      </dsp:nvSpPr>
      <dsp:spPr>
        <a:xfrm>
          <a:off x="349844" y="1857722"/>
          <a:ext cx="4066579" cy="1626631"/>
        </a:xfrm>
        <a:prstGeom prst="chevron">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EC" sz="3500" kern="1200"/>
            <a:t>Enfoque de investigación</a:t>
          </a:r>
          <a:endParaRPr lang="es-EC" sz="3500" kern="1200" dirty="0"/>
        </a:p>
      </dsp:txBody>
      <dsp:txXfrm>
        <a:off x="1163160" y="1857722"/>
        <a:ext cx="2439948" cy="1626631"/>
      </dsp:txXfrm>
    </dsp:sp>
    <dsp:sp modelId="{5C5F5E07-F77F-4520-80F5-DC68441E1C8A}">
      <dsp:nvSpPr>
        <dsp:cNvPr id="0" name=""/>
        <dsp:cNvSpPr/>
      </dsp:nvSpPr>
      <dsp:spPr>
        <a:xfrm>
          <a:off x="3887769" y="1995985"/>
          <a:ext cx="3375261" cy="1350104"/>
        </a:xfrm>
        <a:prstGeom prst="chevron">
          <a:avLst/>
        </a:prstGeom>
        <a:solidFill>
          <a:schemeClr val="accent4">
            <a:tint val="40000"/>
            <a:alpha val="90000"/>
            <a:hueOff val="4344770"/>
            <a:satOff val="-20498"/>
            <a:lumOff val="-740"/>
            <a:alphaOff val="0"/>
          </a:schemeClr>
        </a:solidFill>
        <a:ln w="6350" cap="flat" cmpd="sng" algn="ctr">
          <a:solidFill>
            <a:schemeClr val="accent4">
              <a:tint val="40000"/>
              <a:alpha val="90000"/>
              <a:hueOff val="4344770"/>
              <a:satOff val="-20498"/>
              <a:lumOff val="-74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s-EC" sz="2800" b="0" kern="1200"/>
            <a:t>Enfoque cuantitativo </a:t>
          </a:r>
          <a:endParaRPr lang="es-EC" sz="2800" kern="1200" dirty="0"/>
        </a:p>
      </dsp:txBody>
      <dsp:txXfrm>
        <a:off x="4562821" y="1995985"/>
        <a:ext cx="2025157" cy="1350104"/>
      </dsp:txXfrm>
    </dsp:sp>
    <dsp:sp modelId="{3EEAF6A0-0748-44ED-AE74-57619B2577E1}">
      <dsp:nvSpPr>
        <dsp:cNvPr id="0" name=""/>
        <dsp:cNvSpPr/>
      </dsp:nvSpPr>
      <dsp:spPr>
        <a:xfrm>
          <a:off x="6790493" y="1995985"/>
          <a:ext cx="3375261" cy="1350104"/>
        </a:xfrm>
        <a:prstGeom prst="chevron">
          <a:avLst/>
        </a:prstGeom>
        <a:solidFill>
          <a:schemeClr val="accent4">
            <a:tint val="40000"/>
            <a:alpha val="90000"/>
            <a:hueOff val="6517155"/>
            <a:satOff val="-30747"/>
            <a:lumOff val="-1111"/>
            <a:alphaOff val="0"/>
          </a:schemeClr>
        </a:solidFill>
        <a:ln w="6350" cap="flat" cmpd="sng" algn="ctr">
          <a:solidFill>
            <a:schemeClr val="accent4">
              <a:tint val="40000"/>
              <a:alpha val="90000"/>
              <a:hueOff val="6517155"/>
              <a:satOff val="-30747"/>
              <a:lumOff val="-111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EC" sz="1500" kern="1200"/>
            <a:t>Contestar preguntas de investigación y probar hipótesis establecidas </a:t>
          </a:r>
          <a:endParaRPr lang="es-EC" sz="1500" kern="1200" dirty="0"/>
        </a:p>
      </dsp:txBody>
      <dsp:txXfrm>
        <a:off x="7465545" y="1995985"/>
        <a:ext cx="2025157" cy="1350104"/>
      </dsp:txXfrm>
    </dsp:sp>
    <dsp:sp modelId="{B9757D6E-18FE-4F10-BDF8-8D5FA069509A}">
      <dsp:nvSpPr>
        <dsp:cNvPr id="0" name=""/>
        <dsp:cNvSpPr/>
      </dsp:nvSpPr>
      <dsp:spPr>
        <a:xfrm>
          <a:off x="349844" y="3712082"/>
          <a:ext cx="4066579" cy="1626631"/>
        </a:xfrm>
        <a:prstGeom prst="chevron">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450" tIns="22225" rIns="0" bIns="22225" numCol="1" spcCol="1270" anchor="ctr" anchorCtr="0">
          <a:noAutofit/>
        </a:bodyPr>
        <a:lstStyle/>
        <a:p>
          <a:pPr marL="0" lvl="0" indent="0" algn="ctr" defTabSz="1555750">
            <a:lnSpc>
              <a:spcPct val="90000"/>
            </a:lnSpc>
            <a:spcBef>
              <a:spcPct val="0"/>
            </a:spcBef>
            <a:spcAft>
              <a:spcPct val="35000"/>
            </a:spcAft>
            <a:buNone/>
          </a:pPr>
          <a:r>
            <a:rPr lang="es-EC" sz="3500" kern="1200"/>
            <a:t>Tipo de Investigación</a:t>
          </a:r>
          <a:endParaRPr lang="es-EC" sz="3500" kern="1200" dirty="0"/>
        </a:p>
      </dsp:txBody>
      <dsp:txXfrm>
        <a:off x="1163160" y="3712082"/>
        <a:ext cx="2439948" cy="1626631"/>
      </dsp:txXfrm>
    </dsp:sp>
    <dsp:sp modelId="{44823410-4C77-49C4-91F9-37635C0262ED}">
      <dsp:nvSpPr>
        <dsp:cNvPr id="0" name=""/>
        <dsp:cNvSpPr/>
      </dsp:nvSpPr>
      <dsp:spPr>
        <a:xfrm>
          <a:off x="3887769" y="3850346"/>
          <a:ext cx="3375261" cy="1350104"/>
        </a:xfrm>
        <a:prstGeom prst="chevron">
          <a:avLst/>
        </a:prstGeom>
        <a:solidFill>
          <a:schemeClr val="accent4">
            <a:tint val="40000"/>
            <a:alpha val="90000"/>
            <a:hueOff val="8689540"/>
            <a:satOff val="-40996"/>
            <a:lumOff val="-1481"/>
            <a:alphaOff val="0"/>
          </a:schemeClr>
        </a:solidFill>
        <a:ln w="6350" cap="flat" cmpd="sng" algn="ctr">
          <a:solidFill>
            <a:schemeClr val="accent4">
              <a:tint val="40000"/>
              <a:alpha val="90000"/>
              <a:hueOff val="8689540"/>
              <a:satOff val="-40996"/>
              <a:lumOff val="-148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s-EC" sz="2400" kern="1200"/>
            <a:t>Investigación Descriptiva</a:t>
          </a:r>
          <a:endParaRPr lang="es-EC" sz="2400" kern="1200" dirty="0"/>
        </a:p>
      </dsp:txBody>
      <dsp:txXfrm>
        <a:off x="4562821" y="3850346"/>
        <a:ext cx="2025157" cy="1350104"/>
      </dsp:txXfrm>
    </dsp:sp>
    <dsp:sp modelId="{1EF5A063-4B8F-45FF-85FF-A1A5C22C11DA}">
      <dsp:nvSpPr>
        <dsp:cNvPr id="0" name=""/>
        <dsp:cNvSpPr/>
      </dsp:nvSpPr>
      <dsp:spPr>
        <a:xfrm>
          <a:off x="6790493" y="3850346"/>
          <a:ext cx="3375261" cy="1350104"/>
        </a:xfrm>
        <a:prstGeom prst="chevron">
          <a:avLst/>
        </a:prstGeom>
        <a:solidFill>
          <a:schemeClr val="accent4">
            <a:tint val="40000"/>
            <a:alpha val="90000"/>
            <a:hueOff val="10861925"/>
            <a:satOff val="-51245"/>
            <a:lumOff val="-1851"/>
            <a:alphaOff val="0"/>
          </a:schemeClr>
        </a:solidFill>
        <a:ln w="6350" cap="flat" cmpd="sng" algn="ctr">
          <a:solidFill>
            <a:schemeClr val="accent4">
              <a:tint val="40000"/>
              <a:alpha val="90000"/>
              <a:hueOff val="10861925"/>
              <a:satOff val="-51245"/>
              <a:lumOff val="-1851"/>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9050" tIns="9525" rIns="0" bIns="9525" numCol="1" spcCol="1270" anchor="ctr" anchorCtr="0">
          <a:noAutofit/>
        </a:bodyPr>
        <a:lstStyle/>
        <a:p>
          <a:pPr marL="0" lvl="0" indent="0" algn="ctr" defTabSz="666750">
            <a:lnSpc>
              <a:spcPct val="90000"/>
            </a:lnSpc>
            <a:spcBef>
              <a:spcPct val="0"/>
            </a:spcBef>
            <a:spcAft>
              <a:spcPct val="35000"/>
            </a:spcAft>
            <a:buNone/>
          </a:pPr>
          <a:r>
            <a:rPr lang="es-EC" sz="1500" kern="1200"/>
            <a:t>Miden, evalúan o recolectan datos sobre diversos aspectos, dimensiones o componentes del fenómeno a investigar</a:t>
          </a:r>
          <a:endParaRPr lang="es-EC" sz="1500" kern="1200" dirty="0"/>
        </a:p>
      </dsp:txBody>
      <dsp:txXfrm>
        <a:off x="7465545" y="3850346"/>
        <a:ext cx="2025157" cy="13501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A02199-15FD-410C-AA10-777E77B8CE9B}">
      <dsp:nvSpPr>
        <dsp:cNvPr id="0" name=""/>
        <dsp:cNvSpPr/>
      </dsp:nvSpPr>
      <dsp:spPr>
        <a:xfrm>
          <a:off x="3896050" y="592451"/>
          <a:ext cx="2952377" cy="1476188"/>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s-EC" sz="3200" b="1" kern="1200" dirty="0">
              <a:effectLst>
                <a:outerShdw blurRad="38100" dist="38100" dir="2700000" algn="tl">
                  <a:srgbClr val="000000">
                    <a:alpha val="43137"/>
                  </a:srgbClr>
                </a:outerShdw>
              </a:effectLst>
              <a:latin typeface="Century Gothic" panose="020B0502020202020204" pitchFamily="34" charset="0"/>
            </a:rPr>
            <a:t>Población de estudio</a:t>
          </a:r>
        </a:p>
      </dsp:txBody>
      <dsp:txXfrm>
        <a:off x="3939286" y="635687"/>
        <a:ext cx="2865905" cy="1389716"/>
      </dsp:txXfrm>
    </dsp:sp>
    <dsp:sp modelId="{5147FBA3-4F23-4BE0-8047-6177314FF087}">
      <dsp:nvSpPr>
        <dsp:cNvPr id="0" name=""/>
        <dsp:cNvSpPr/>
      </dsp:nvSpPr>
      <dsp:spPr>
        <a:xfrm rot="3252796">
          <a:off x="5715435" y="2541199"/>
          <a:ext cx="1431507" cy="516666"/>
        </a:xfrm>
        <a:prstGeom prst="lef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latin typeface="Century Gothic" panose="020B0502020202020204" pitchFamily="34" charset="0"/>
          </a:endParaRPr>
        </a:p>
      </dsp:txBody>
      <dsp:txXfrm>
        <a:off x="5870435" y="2644532"/>
        <a:ext cx="1121507" cy="310000"/>
      </dsp:txXfrm>
    </dsp:sp>
    <dsp:sp modelId="{DE978630-D783-451F-9949-D3F2486F5A54}">
      <dsp:nvSpPr>
        <dsp:cNvPr id="0" name=""/>
        <dsp:cNvSpPr/>
      </dsp:nvSpPr>
      <dsp:spPr>
        <a:xfrm>
          <a:off x="6000473" y="3530424"/>
          <a:ext cx="3243098" cy="1842091"/>
        </a:xfrm>
        <a:prstGeom prst="roundRect">
          <a:avLst>
            <a:gd name="adj" fmla="val 1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s-EC" sz="1600" b="1" kern="1200" dirty="0">
              <a:latin typeface="Century Gothic" panose="020B0502020202020204" pitchFamily="34" charset="0"/>
            </a:rPr>
            <a:t>Grupo 1</a:t>
          </a:r>
          <a:r>
            <a:rPr lang="es-EC" sz="1600" kern="1200" dirty="0">
              <a:latin typeface="Century Gothic" panose="020B0502020202020204" pitchFamily="34" charset="0"/>
            </a:rPr>
            <a:t>: Turistas nacionales o extranjeros que visitan el país y la provincia de Pichincha, que hacen turismo de una manera diferente y apoyando al desarrollo de la economía local</a:t>
          </a:r>
        </a:p>
      </dsp:txBody>
      <dsp:txXfrm>
        <a:off x="6054426" y="3584377"/>
        <a:ext cx="3135192" cy="1734185"/>
      </dsp:txXfrm>
    </dsp:sp>
    <dsp:sp modelId="{4FA74A6A-31C8-44C3-9D7D-E4D0B1172105}">
      <dsp:nvSpPr>
        <dsp:cNvPr id="0" name=""/>
        <dsp:cNvSpPr/>
      </dsp:nvSpPr>
      <dsp:spPr>
        <a:xfrm rot="10809303">
          <a:off x="4390030" y="4186328"/>
          <a:ext cx="1431507" cy="516666"/>
        </a:xfrm>
        <a:prstGeom prst="leftRightArrow">
          <a:avLst>
            <a:gd name="adj1" fmla="val 60000"/>
            <a:gd name="adj2" fmla="val 50000"/>
          </a:avLst>
        </a:prstGeom>
        <a:gradFill rotWithShape="0">
          <a:gsLst>
            <a:gs pos="0">
              <a:schemeClr val="accent4">
                <a:hueOff val="4900445"/>
                <a:satOff val="-20388"/>
                <a:lumOff val="4804"/>
                <a:alphaOff val="0"/>
                <a:lumMod val="110000"/>
                <a:satMod val="105000"/>
                <a:tint val="67000"/>
              </a:schemeClr>
            </a:gs>
            <a:gs pos="50000">
              <a:schemeClr val="accent4">
                <a:hueOff val="4900445"/>
                <a:satOff val="-20388"/>
                <a:lumOff val="4804"/>
                <a:alphaOff val="0"/>
                <a:lumMod val="105000"/>
                <a:satMod val="103000"/>
                <a:tint val="73000"/>
              </a:schemeClr>
            </a:gs>
            <a:gs pos="100000">
              <a:schemeClr val="accent4">
                <a:hueOff val="4900445"/>
                <a:satOff val="-20388"/>
                <a:lumOff val="480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latin typeface="Century Gothic" panose="020B0502020202020204" pitchFamily="34" charset="0"/>
          </a:endParaRPr>
        </a:p>
      </dsp:txBody>
      <dsp:txXfrm rot="10800000">
        <a:off x="4545030" y="4289661"/>
        <a:ext cx="1121507" cy="310000"/>
      </dsp:txXfrm>
    </dsp:sp>
    <dsp:sp modelId="{89800AE5-827B-4BB8-A0A1-828B2D874DC2}">
      <dsp:nvSpPr>
        <dsp:cNvPr id="0" name=""/>
        <dsp:cNvSpPr/>
      </dsp:nvSpPr>
      <dsp:spPr>
        <a:xfrm>
          <a:off x="1258717" y="3503935"/>
          <a:ext cx="2952377" cy="1868619"/>
        </a:xfrm>
        <a:prstGeom prst="roundRect">
          <a:avLst>
            <a:gd name="adj" fmla="val 1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Font typeface="+mj-lt"/>
            <a:buNone/>
          </a:pPr>
          <a:r>
            <a:rPr lang="es-EC" sz="1600" b="1" kern="1200" dirty="0">
              <a:latin typeface="Century Gothic" panose="020B0502020202020204" pitchFamily="34" charset="0"/>
            </a:rPr>
            <a:t>Grupo 2:</a:t>
          </a:r>
          <a:r>
            <a:rPr lang="es-EC" sz="1600" kern="1200" dirty="0">
              <a:latin typeface="Century Gothic" panose="020B0502020202020204" pitchFamily="34" charset="0"/>
            </a:rPr>
            <a:t> Familias que conforman las Asociación de Turismo comunitario, quienes forman parte del programa de Descubre la Magia de Pichincha-Paseos Familiares.</a:t>
          </a:r>
        </a:p>
      </dsp:txBody>
      <dsp:txXfrm>
        <a:off x="1313447" y="3558665"/>
        <a:ext cx="2842917" cy="1759159"/>
      </dsp:txXfrm>
    </dsp:sp>
    <dsp:sp modelId="{5067FCA4-C384-4491-BBC0-F6E9C6E97AC1}">
      <dsp:nvSpPr>
        <dsp:cNvPr id="0" name=""/>
        <dsp:cNvSpPr/>
      </dsp:nvSpPr>
      <dsp:spPr>
        <a:xfrm rot="18619166">
          <a:off x="3421077" y="2527954"/>
          <a:ext cx="1431507" cy="516666"/>
        </a:xfrm>
        <a:prstGeom prst="leftRightArrow">
          <a:avLst>
            <a:gd name="adj1" fmla="val 60000"/>
            <a:gd name="adj2" fmla="val 500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EC" sz="2200" kern="1200">
            <a:latin typeface="Century Gothic" panose="020B0502020202020204" pitchFamily="34" charset="0"/>
          </a:endParaRPr>
        </a:p>
      </dsp:txBody>
      <dsp:txXfrm>
        <a:off x="3576077" y="2631287"/>
        <a:ext cx="1121507" cy="31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61282-D5B3-4AE6-8C10-E3B8F4E96A47}">
      <dsp:nvSpPr>
        <dsp:cNvPr id="0" name=""/>
        <dsp:cNvSpPr/>
      </dsp:nvSpPr>
      <dsp:spPr>
        <a:xfrm>
          <a:off x="764" y="1674719"/>
          <a:ext cx="2434880" cy="1217440"/>
        </a:xfrm>
        <a:prstGeom prst="roundRect">
          <a:avLst>
            <a:gd name="adj" fmla="val 1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1778000">
            <a:lnSpc>
              <a:spcPct val="90000"/>
            </a:lnSpc>
            <a:spcBef>
              <a:spcPct val="0"/>
            </a:spcBef>
            <a:spcAft>
              <a:spcPct val="35000"/>
            </a:spcAft>
            <a:buNone/>
          </a:pPr>
          <a:r>
            <a:rPr lang="es-EC" sz="4000" b="1" kern="1200" dirty="0">
              <a:latin typeface="Century Gothic" panose="020B0502020202020204" pitchFamily="34" charset="0"/>
            </a:rPr>
            <a:t>Encuesta</a:t>
          </a:r>
        </a:p>
      </dsp:txBody>
      <dsp:txXfrm>
        <a:off x="36422" y="1710377"/>
        <a:ext cx="2363564" cy="1146124"/>
      </dsp:txXfrm>
    </dsp:sp>
    <dsp:sp modelId="{5E49C57F-8698-45C7-BDEE-50827C732BFD}">
      <dsp:nvSpPr>
        <dsp:cNvPr id="0" name=""/>
        <dsp:cNvSpPr/>
      </dsp:nvSpPr>
      <dsp:spPr>
        <a:xfrm rot="3515514">
          <a:off x="2092580" y="2872418"/>
          <a:ext cx="1432809" cy="44912"/>
        </a:xfrm>
        <a:custGeom>
          <a:avLst/>
          <a:gdLst/>
          <a:ahLst/>
          <a:cxnLst/>
          <a:rect l="0" t="0" r="0" b="0"/>
          <a:pathLst>
            <a:path>
              <a:moveTo>
                <a:pt x="0" y="22456"/>
              </a:moveTo>
              <a:lnTo>
                <a:pt x="1432809" y="224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Century Gothic" panose="020B0502020202020204" pitchFamily="34" charset="0"/>
          </a:endParaRPr>
        </a:p>
      </dsp:txBody>
      <dsp:txXfrm>
        <a:off x="2773164" y="2859054"/>
        <a:ext cx="71640" cy="71640"/>
      </dsp:txXfrm>
    </dsp:sp>
    <dsp:sp modelId="{A527DDAF-3C76-4D85-90B3-5DA0593C3A81}">
      <dsp:nvSpPr>
        <dsp:cNvPr id="0" name=""/>
        <dsp:cNvSpPr/>
      </dsp:nvSpPr>
      <dsp:spPr>
        <a:xfrm>
          <a:off x="3182325" y="2897589"/>
          <a:ext cx="2434880" cy="1217440"/>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C" sz="2600" b="1" kern="1200" dirty="0">
              <a:latin typeface="Century Gothic" panose="020B0502020202020204" pitchFamily="34" charset="0"/>
            </a:rPr>
            <a:t>Encuesta establecida para</a:t>
          </a:r>
        </a:p>
      </dsp:txBody>
      <dsp:txXfrm>
        <a:off x="3217983" y="2933247"/>
        <a:ext cx="2363564" cy="1146124"/>
      </dsp:txXfrm>
    </dsp:sp>
    <dsp:sp modelId="{40A74B6A-0C03-416C-B7C2-0265E1FC1F94}">
      <dsp:nvSpPr>
        <dsp:cNvPr id="0" name=""/>
        <dsp:cNvSpPr/>
      </dsp:nvSpPr>
      <dsp:spPr>
        <a:xfrm rot="19878724">
          <a:off x="5546336" y="3206709"/>
          <a:ext cx="1154674" cy="44912"/>
        </a:xfrm>
        <a:custGeom>
          <a:avLst/>
          <a:gdLst/>
          <a:ahLst/>
          <a:cxnLst/>
          <a:rect l="0" t="0" r="0" b="0"/>
          <a:pathLst>
            <a:path>
              <a:moveTo>
                <a:pt x="0" y="22456"/>
              </a:moveTo>
              <a:lnTo>
                <a:pt x="1154674" y="224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Century Gothic" panose="020B0502020202020204" pitchFamily="34" charset="0"/>
          </a:endParaRPr>
        </a:p>
      </dsp:txBody>
      <dsp:txXfrm>
        <a:off x="6094806" y="3200298"/>
        <a:ext cx="57733" cy="57733"/>
      </dsp:txXfrm>
    </dsp:sp>
    <dsp:sp modelId="{70240B7A-2D7A-44B4-AA09-E2372F226428}">
      <dsp:nvSpPr>
        <dsp:cNvPr id="0" name=""/>
        <dsp:cNvSpPr/>
      </dsp:nvSpPr>
      <dsp:spPr>
        <a:xfrm>
          <a:off x="6630140" y="2468082"/>
          <a:ext cx="3942436" cy="967877"/>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entury Gothic" panose="020B0502020202020204" pitchFamily="34" charset="0"/>
            </a:rPr>
            <a:t>1) Encuesta que se aplica a la muestra poblacional, turistas nacionales y extranjeros.</a:t>
          </a:r>
        </a:p>
      </dsp:txBody>
      <dsp:txXfrm>
        <a:off x="6658488" y="2496430"/>
        <a:ext cx="3885740" cy="911181"/>
      </dsp:txXfrm>
    </dsp:sp>
    <dsp:sp modelId="{4D5CC5EA-F104-4B18-9A84-C2AEF3B33246}">
      <dsp:nvSpPr>
        <dsp:cNvPr id="0" name=""/>
        <dsp:cNvSpPr/>
      </dsp:nvSpPr>
      <dsp:spPr>
        <a:xfrm rot="1676608">
          <a:off x="5548821" y="3758705"/>
          <a:ext cx="1173078" cy="44912"/>
        </a:xfrm>
        <a:custGeom>
          <a:avLst/>
          <a:gdLst/>
          <a:ahLst/>
          <a:cxnLst/>
          <a:rect l="0" t="0" r="0" b="0"/>
          <a:pathLst>
            <a:path>
              <a:moveTo>
                <a:pt x="0" y="22456"/>
              </a:moveTo>
              <a:lnTo>
                <a:pt x="1173078" y="224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Century Gothic" panose="020B0502020202020204" pitchFamily="34" charset="0"/>
          </a:endParaRPr>
        </a:p>
      </dsp:txBody>
      <dsp:txXfrm>
        <a:off x="6106033" y="3751834"/>
        <a:ext cx="58653" cy="58653"/>
      </dsp:txXfrm>
    </dsp:sp>
    <dsp:sp modelId="{B697222B-84E9-4679-9003-D57A8EC4B903}">
      <dsp:nvSpPr>
        <dsp:cNvPr id="0" name=""/>
        <dsp:cNvSpPr/>
      </dsp:nvSpPr>
      <dsp:spPr>
        <a:xfrm>
          <a:off x="6653515" y="3576147"/>
          <a:ext cx="3914654" cy="959732"/>
        </a:xfrm>
        <a:prstGeom prst="roundRect">
          <a:avLst>
            <a:gd name="adj" fmla="val 10000"/>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s-EC" sz="1500" kern="1200" dirty="0">
              <a:latin typeface="Century Gothic" panose="020B0502020202020204" pitchFamily="34" charset="0"/>
            </a:rPr>
            <a:t>2) Encuesta que se aplica a la muestra poblacional, familias que son parte de las asociaciones de turismo comunitario.</a:t>
          </a:r>
        </a:p>
      </dsp:txBody>
      <dsp:txXfrm>
        <a:off x="6681625" y="3604257"/>
        <a:ext cx="3858434" cy="903512"/>
      </dsp:txXfrm>
    </dsp:sp>
    <dsp:sp modelId="{4B528FFB-3ABF-47C7-8674-717FFCA1BC40}">
      <dsp:nvSpPr>
        <dsp:cNvPr id="0" name=""/>
        <dsp:cNvSpPr/>
      </dsp:nvSpPr>
      <dsp:spPr>
        <a:xfrm rot="18249545">
          <a:off x="2163778" y="1747960"/>
          <a:ext cx="1239962" cy="44912"/>
        </a:xfrm>
        <a:custGeom>
          <a:avLst/>
          <a:gdLst/>
          <a:ahLst/>
          <a:cxnLst/>
          <a:rect l="0" t="0" r="0" b="0"/>
          <a:pathLst>
            <a:path>
              <a:moveTo>
                <a:pt x="0" y="22456"/>
              </a:moveTo>
              <a:lnTo>
                <a:pt x="1239962" y="2245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Century Gothic" panose="020B0502020202020204" pitchFamily="34" charset="0"/>
          </a:endParaRPr>
        </a:p>
      </dsp:txBody>
      <dsp:txXfrm>
        <a:off x="2752760" y="1739417"/>
        <a:ext cx="61998" cy="61998"/>
      </dsp:txXfrm>
    </dsp:sp>
    <dsp:sp modelId="{AA05E0FF-DFC7-48A1-A6AF-BF1F2A6F3A37}">
      <dsp:nvSpPr>
        <dsp:cNvPr id="0" name=""/>
        <dsp:cNvSpPr/>
      </dsp:nvSpPr>
      <dsp:spPr>
        <a:xfrm>
          <a:off x="3131874" y="648672"/>
          <a:ext cx="2434880" cy="1217440"/>
        </a:xfrm>
        <a:prstGeom prst="roundRect">
          <a:avLst>
            <a:gd name="adj" fmla="val 10000"/>
          </a:avLst>
        </a:prstGeom>
        <a:solidFill>
          <a:schemeClr val="accent2">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s-EC" sz="2600" b="1" kern="1200" dirty="0">
              <a:latin typeface="Century Gothic" panose="020B0502020202020204" pitchFamily="34" charset="0"/>
            </a:rPr>
            <a:t>Estructura </a:t>
          </a:r>
        </a:p>
      </dsp:txBody>
      <dsp:txXfrm>
        <a:off x="3167532" y="684330"/>
        <a:ext cx="2363564" cy="1146124"/>
      </dsp:txXfrm>
    </dsp:sp>
    <dsp:sp modelId="{CABA0194-558A-4CBD-9FA9-5554370405B9}">
      <dsp:nvSpPr>
        <dsp:cNvPr id="0" name=""/>
        <dsp:cNvSpPr/>
      </dsp:nvSpPr>
      <dsp:spPr>
        <a:xfrm rot="20673611">
          <a:off x="5547807" y="1095161"/>
          <a:ext cx="1050051" cy="44912"/>
        </a:xfrm>
        <a:custGeom>
          <a:avLst/>
          <a:gdLst/>
          <a:ahLst/>
          <a:cxnLst/>
          <a:rect l="0" t="0" r="0" b="0"/>
          <a:pathLst>
            <a:path>
              <a:moveTo>
                <a:pt x="0" y="22456"/>
              </a:moveTo>
              <a:lnTo>
                <a:pt x="1050051" y="2245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EC" sz="500" kern="1200">
            <a:latin typeface="Century Gothic" panose="020B0502020202020204" pitchFamily="34" charset="0"/>
          </a:endParaRPr>
        </a:p>
      </dsp:txBody>
      <dsp:txXfrm>
        <a:off x="6046581" y="1091366"/>
        <a:ext cx="52502" cy="52502"/>
      </dsp:txXfrm>
    </dsp:sp>
    <dsp:sp modelId="{991B4EFC-E8B5-46BD-A89E-98556208F39B}">
      <dsp:nvSpPr>
        <dsp:cNvPr id="0" name=""/>
        <dsp:cNvSpPr/>
      </dsp:nvSpPr>
      <dsp:spPr>
        <a:xfrm>
          <a:off x="6578910" y="0"/>
          <a:ext cx="4006912" cy="1955683"/>
        </a:xfrm>
        <a:prstGeom prst="roundRect">
          <a:avLst>
            <a:gd name="adj" fmla="val 10000"/>
          </a:avLst>
        </a:prstGeom>
        <a:solidFill>
          <a:schemeClr val="accent4">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 tIns="9525" rIns="9525" bIns="9525" numCol="1" spcCol="1270" anchor="ctr" anchorCtr="0">
          <a:noAutofit/>
        </a:bodyPr>
        <a:lstStyle/>
        <a:p>
          <a:pPr marL="0" lvl="0" indent="0" algn="just" defTabSz="666750">
            <a:lnSpc>
              <a:spcPct val="90000"/>
            </a:lnSpc>
            <a:spcBef>
              <a:spcPct val="0"/>
            </a:spcBef>
            <a:spcAft>
              <a:spcPct val="35000"/>
            </a:spcAft>
            <a:buFont typeface="+mj-lt"/>
            <a:buNone/>
          </a:pPr>
          <a:r>
            <a:rPr lang="es-EC" sz="1500" kern="1200" dirty="0">
              <a:latin typeface="Century Gothic" panose="020B0502020202020204" pitchFamily="34" charset="0"/>
            </a:rPr>
            <a:t>1) Encabezado: Se ubica al responsable de la investigación.</a:t>
          </a:r>
        </a:p>
        <a:p>
          <a:pPr marL="0" lvl="0" indent="0" algn="just" defTabSz="666750">
            <a:lnSpc>
              <a:spcPct val="90000"/>
            </a:lnSpc>
            <a:spcBef>
              <a:spcPct val="0"/>
            </a:spcBef>
            <a:spcAft>
              <a:spcPct val="35000"/>
            </a:spcAft>
            <a:buFont typeface="+mj-lt"/>
            <a:buNone/>
          </a:pPr>
          <a:r>
            <a:rPr lang="es-EC" sz="1500" kern="1200" dirty="0">
              <a:latin typeface="Century Gothic" panose="020B0502020202020204" pitchFamily="34" charset="0"/>
            </a:rPr>
            <a:t>2) Tema, objetivo e instrucciones de esta.</a:t>
          </a:r>
        </a:p>
        <a:p>
          <a:pPr marL="0" lvl="0" indent="0" algn="just" defTabSz="666750">
            <a:lnSpc>
              <a:spcPct val="90000"/>
            </a:lnSpc>
            <a:spcBef>
              <a:spcPct val="0"/>
            </a:spcBef>
            <a:spcAft>
              <a:spcPct val="35000"/>
            </a:spcAft>
            <a:buFont typeface="+mj-lt"/>
            <a:buNone/>
          </a:pPr>
          <a:r>
            <a:rPr lang="es-EC" sz="1500" kern="1200" dirty="0">
              <a:latin typeface="Century Gothic" panose="020B0502020202020204" pitchFamily="34" charset="0"/>
            </a:rPr>
            <a:t>3) Datos generales del encuestado.</a:t>
          </a:r>
        </a:p>
        <a:p>
          <a:pPr marL="0" lvl="0" indent="0" algn="just" defTabSz="666750">
            <a:lnSpc>
              <a:spcPct val="90000"/>
            </a:lnSpc>
            <a:spcBef>
              <a:spcPct val="0"/>
            </a:spcBef>
            <a:spcAft>
              <a:spcPct val="35000"/>
            </a:spcAft>
            <a:buFont typeface="+mj-lt"/>
            <a:buNone/>
          </a:pPr>
          <a:r>
            <a:rPr lang="es-EC" sz="1500" kern="1200" dirty="0">
              <a:latin typeface="Century Gothic" panose="020B0502020202020204" pitchFamily="34" charset="0"/>
            </a:rPr>
            <a:t>4) Preguntas de aplicación, de acuerdo con las que el investigador haya planteado.</a:t>
          </a:r>
        </a:p>
      </dsp:txBody>
      <dsp:txXfrm>
        <a:off x="6636190" y="57280"/>
        <a:ext cx="3892352" cy="18411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AE42C1-1643-4459-82D4-E3D7F0EC6DE1}">
      <dsp:nvSpPr>
        <dsp:cNvPr id="0" name=""/>
        <dsp:cNvSpPr/>
      </dsp:nvSpPr>
      <dsp:spPr>
        <a:xfrm>
          <a:off x="0" y="181331"/>
          <a:ext cx="6327590" cy="892859"/>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C" sz="2400" b="1" kern="1200" dirty="0">
              <a:effectLst>
                <a:outerShdw blurRad="38100" dist="38100" dir="2700000" algn="tl">
                  <a:srgbClr val="000000">
                    <a:alpha val="43137"/>
                  </a:srgbClr>
                </a:outerShdw>
              </a:effectLst>
              <a:latin typeface="Century Gothic" panose="020B0502020202020204" pitchFamily="34" charset="0"/>
            </a:rPr>
            <a:t>Objetivo general</a:t>
          </a:r>
        </a:p>
      </dsp:txBody>
      <dsp:txXfrm>
        <a:off x="26151" y="207482"/>
        <a:ext cx="6275288" cy="840557"/>
      </dsp:txXfrm>
    </dsp:sp>
    <dsp:sp modelId="{623CBFDA-F6B2-4537-AE23-070AA450582E}">
      <dsp:nvSpPr>
        <dsp:cNvPr id="0" name=""/>
        <dsp:cNvSpPr/>
      </dsp:nvSpPr>
      <dsp:spPr>
        <a:xfrm>
          <a:off x="632759" y="1074191"/>
          <a:ext cx="635139" cy="1868006"/>
        </a:xfrm>
        <a:custGeom>
          <a:avLst/>
          <a:gdLst/>
          <a:ahLst/>
          <a:cxnLst/>
          <a:rect l="0" t="0" r="0" b="0"/>
          <a:pathLst>
            <a:path>
              <a:moveTo>
                <a:pt x="0" y="0"/>
              </a:moveTo>
              <a:lnTo>
                <a:pt x="0" y="1868006"/>
              </a:lnTo>
              <a:lnTo>
                <a:pt x="635139" y="186800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BFFF2D-27FD-4E43-A708-B92160FF411D}">
      <dsp:nvSpPr>
        <dsp:cNvPr id="0" name=""/>
        <dsp:cNvSpPr/>
      </dsp:nvSpPr>
      <dsp:spPr>
        <a:xfrm>
          <a:off x="1267898" y="1294524"/>
          <a:ext cx="3912025" cy="3295347"/>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just" defTabSz="800100">
            <a:lnSpc>
              <a:spcPct val="90000"/>
            </a:lnSpc>
            <a:spcBef>
              <a:spcPct val="0"/>
            </a:spcBef>
            <a:spcAft>
              <a:spcPct val="35000"/>
            </a:spcAft>
            <a:buNone/>
          </a:pPr>
          <a:r>
            <a:rPr lang="es-EC" sz="1800" kern="1200" dirty="0"/>
            <a:t>Consolidar la marca “descubre la magia de Pichincha” a fin de posicionar a los actores de la economía solidaria, destacando el turismo comunitario que existe en la provincia, su procedencia geográfica, identidad territorial y experiencias vivenciales, mediante la elaboración de una guía de turismo comunitario que atraiga a turistas nacionales y extranjeros</a:t>
          </a:r>
        </a:p>
      </dsp:txBody>
      <dsp:txXfrm>
        <a:off x="1364415" y="1391041"/>
        <a:ext cx="3718991" cy="31023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F4A03-9B6A-4E9D-AFFA-A154B7256DE1}">
      <dsp:nvSpPr>
        <dsp:cNvPr id="0" name=""/>
        <dsp:cNvSpPr/>
      </dsp:nvSpPr>
      <dsp:spPr>
        <a:xfrm rot="16200000">
          <a:off x="12086" y="1350912"/>
          <a:ext cx="3402658" cy="2632480"/>
        </a:xfrm>
        <a:prstGeom prst="round2SameRect">
          <a:avLst>
            <a:gd name="adj1" fmla="val 16670"/>
            <a:gd name="adj2" fmla="val 0"/>
          </a:avLst>
        </a:prstGeom>
        <a:solidFill>
          <a:schemeClr val="accent4">
            <a:tint val="5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68580" tIns="114300" rIns="102870" bIns="114300" numCol="1" spcCol="1270" anchor="t" anchorCtr="0">
          <a:noAutofit/>
        </a:bodyPr>
        <a:lstStyle/>
        <a:p>
          <a:pPr marL="0" lvl="0" indent="0" algn="l" defTabSz="800100">
            <a:lnSpc>
              <a:spcPct val="90000"/>
            </a:lnSpc>
            <a:spcBef>
              <a:spcPct val="0"/>
            </a:spcBef>
            <a:spcAft>
              <a:spcPct val="35000"/>
            </a:spcAft>
            <a:buFont typeface="+mj-lt"/>
            <a:buNone/>
          </a:pPr>
          <a:r>
            <a:rPr lang="es-EC" sz="1800" b="1" kern="1200" dirty="0"/>
            <a:t>Prisma de la identidad de marca de Kapferer</a:t>
          </a:r>
        </a:p>
        <a:p>
          <a:pPr marL="0" lvl="0" indent="0" algn="l" defTabSz="800100">
            <a:lnSpc>
              <a:spcPct val="90000"/>
            </a:lnSpc>
            <a:spcBef>
              <a:spcPct val="0"/>
            </a:spcBef>
            <a:spcAft>
              <a:spcPct val="35000"/>
            </a:spcAft>
            <a:buFont typeface="+mj-lt"/>
            <a:buNone/>
          </a:pPr>
          <a:r>
            <a:rPr lang="es-EC" sz="1800" kern="1200" dirty="0"/>
            <a:t>Es lo que los gerentes de la empresa tienen en mente, </a:t>
          </a:r>
        </a:p>
        <a:p>
          <a:pPr marL="0" lvl="0" indent="0" algn="l" defTabSz="800100">
            <a:lnSpc>
              <a:spcPct val="90000"/>
            </a:lnSpc>
            <a:spcBef>
              <a:spcPct val="0"/>
            </a:spcBef>
            <a:spcAft>
              <a:spcPct val="35000"/>
            </a:spcAft>
            <a:buFont typeface="+mj-lt"/>
            <a:buNone/>
          </a:pPr>
          <a:r>
            <a:rPr lang="es-EC" sz="1800" kern="1200" dirty="0"/>
            <a:t>Faceta 1 (personalidad, cultura y autoimagen)</a:t>
          </a:r>
        </a:p>
        <a:p>
          <a:pPr marL="0" lvl="0" indent="0" algn="l" defTabSz="800100">
            <a:lnSpc>
              <a:spcPct val="90000"/>
            </a:lnSpc>
            <a:spcBef>
              <a:spcPct val="0"/>
            </a:spcBef>
            <a:spcAft>
              <a:spcPct val="35000"/>
            </a:spcAft>
            <a:buFont typeface="+mj-lt"/>
            <a:buNone/>
          </a:pPr>
          <a:r>
            <a:rPr lang="es-EC" sz="1800" kern="1200" dirty="0"/>
            <a:t>Faceta 2 (físico, reflejo y relación)</a:t>
          </a:r>
        </a:p>
      </dsp:txBody>
      <dsp:txXfrm rot="5400000">
        <a:off x="525705" y="1094353"/>
        <a:ext cx="2503950" cy="3145598"/>
      </dsp:txXfrm>
    </dsp:sp>
    <dsp:sp modelId="{88A88D36-D222-4F6D-A7A1-B4D769FDC5C5}">
      <dsp:nvSpPr>
        <dsp:cNvPr id="0" name=""/>
        <dsp:cNvSpPr/>
      </dsp:nvSpPr>
      <dsp:spPr>
        <a:xfrm rot="5400000">
          <a:off x="2438142" y="1606907"/>
          <a:ext cx="3402658" cy="2079384"/>
        </a:xfrm>
        <a:prstGeom prst="round2SameRect">
          <a:avLst>
            <a:gd name="adj1" fmla="val 16670"/>
            <a:gd name="adj2" fmla="val 0"/>
          </a:avLst>
        </a:prstGeom>
        <a:solidFill>
          <a:schemeClr val="accent4">
            <a:tint val="50000"/>
            <a:hueOff val="10860531"/>
            <a:satOff val="-52986"/>
            <a:lumOff val="7568"/>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txBody>
        <a:bodyPr spcFirstLastPara="0" vert="horz" wrap="square" lIns="102870" tIns="114300" rIns="68580" bIns="114300" numCol="1" spcCol="1270" anchor="t" anchorCtr="0">
          <a:noAutofit/>
        </a:bodyPr>
        <a:lstStyle/>
        <a:p>
          <a:pPr marL="0" lvl="0" indent="0" algn="just" defTabSz="800100">
            <a:lnSpc>
              <a:spcPct val="90000"/>
            </a:lnSpc>
            <a:spcBef>
              <a:spcPct val="0"/>
            </a:spcBef>
            <a:spcAft>
              <a:spcPct val="35000"/>
            </a:spcAft>
            <a:buFont typeface="+mj-lt"/>
            <a:buNone/>
          </a:pPr>
          <a:r>
            <a:rPr lang="es-EC" sz="1800" b="1" kern="1200" dirty="0" err="1"/>
            <a:t>Mix</a:t>
          </a:r>
          <a:r>
            <a:rPr lang="es-EC" sz="1800" b="1" kern="1200" dirty="0"/>
            <a:t> de marketing</a:t>
          </a:r>
        </a:p>
        <a:p>
          <a:pPr marL="0" lvl="0" indent="0" algn="just" defTabSz="800100">
            <a:lnSpc>
              <a:spcPct val="90000"/>
            </a:lnSpc>
            <a:spcBef>
              <a:spcPct val="0"/>
            </a:spcBef>
            <a:spcAft>
              <a:spcPct val="35000"/>
            </a:spcAft>
            <a:buFont typeface="+mj-lt"/>
            <a:buNone/>
          </a:pPr>
          <a:r>
            <a:rPr lang="es-EC" sz="1800" kern="1200" dirty="0"/>
            <a:t>Conjunto de instrumentos de marketing tácticos y controlables que la empresa combina para generar la respuesta deseada en el mercado objetivo. </a:t>
          </a:r>
        </a:p>
      </dsp:txBody>
      <dsp:txXfrm rot="-5400000">
        <a:off x="3099779" y="1046796"/>
        <a:ext cx="1977859" cy="3199608"/>
      </dsp:txXfrm>
    </dsp:sp>
    <dsp:sp modelId="{971CE56E-6D08-4600-9468-C68D372EDAEB}">
      <dsp:nvSpPr>
        <dsp:cNvPr id="0" name=""/>
        <dsp:cNvSpPr/>
      </dsp:nvSpPr>
      <dsp:spPr>
        <a:xfrm>
          <a:off x="1965452" y="0"/>
          <a:ext cx="2173805" cy="2173699"/>
        </a:xfrm>
        <a:prstGeom prst="circularArrow">
          <a:avLst>
            <a:gd name="adj1" fmla="val 12500"/>
            <a:gd name="adj2" fmla="val 1142322"/>
            <a:gd name="adj3" fmla="val 20457678"/>
            <a:gd name="adj4" fmla="val 10800000"/>
            <a:gd name="adj5" fmla="val 125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EBA2A95-AAE8-411B-871C-58C5D782EB5C}">
      <dsp:nvSpPr>
        <dsp:cNvPr id="0" name=""/>
        <dsp:cNvSpPr/>
      </dsp:nvSpPr>
      <dsp:spPr>
        <a:xfrm rot="10800000">
          <a:off x="1965452" y="3118971"/>
          <a:ext cx="2173805" cy="2173699"/>
        </a:xfrm>
        <a:prstGeom prst="circularArrow">
          <a:avLst>
            <a:gd name="adj1" fmla="val 12500"/>
            <a:gd name="adj2" fmla="val 1142322"/>
            <a:gd name="adj3" fmla="val 20457678"/>
            <a:gd name="adj4" fmla="val 10800000"/>
            <a:gd name="adj5" fmla="val 12500"/>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611499-0894-4990-ACA8-7F07C5AE4D87}" type="datetimeFigureOut">
              <a:rPr lang="es-EC" smtClean="0"/>
              <a:t>31/01/2019</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B779D9-DF49-4F16-AD18-EDE21CDBF542}" type="slidenum">
              <a:rPr lang="es-EC" smtClean="0"/>
              <a:t>‹Nº›</a:t>
            </a:fld>
            <a:endParaRPr lang="es-EC"/>
          </a:p>
        </p:txBody>
      </p:sp>
    </p:spTree>
    <p:extLst>
      <p:ext uri="{BB962C8B-B14F-4D97-AF65-F5344CB8AC3E}">
        <p14:creationId xmlns:p14="http://schemas.microsoft.com/office/powerpoint/2010/main" val="179579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7B779D9-DF49-4F16-AD18-EDE21CDBF542}" type="slidenum">
              <a:rPr lang="es-EC" smtClean="0"/>
              <a:t>3</a:t>
            </a:fld>
            <a:endParaRPr lang="es-EC"/>
          </a:p>
        </p:txBody>
      </p:sp>
    </p:spTree>
    <p:extLst>
      <p:ext uri="{BB962C8B-B14F-4D97-AF65-F5344CB8AC3E}">
        <p14:creationId xmlns:p14="http://schemas.microsoft.com/office/powerpoint/2010/main" val="2723229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b="0" dirty="0"/>
              <a:t>Una de las formas por las que los turistas conocen de los atractivos turísticos que tiene la provincia es por referencias de otras personas que lo han visitado antes, las herramientas de promoción turística son escazas y desconocidas para las comunidad, centros o asociaciones dedicadas al turismo comunitario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sz="1200" b="0" dirty="0"/>
          </a:p>
        </p:txBody>
      </p:sp>
      <p:sp>
        <p:nvSpPr>
          <p:cNvPr id="4" name="Marcador de número de diapositiva 3"/>
          <p:cNvSpPr>
            <a:spLocks noGrp="1"/>
          </p:cNvSpPr>
          <p:nvPr>
            <p:ph type="sldNum" sz="quarter" idx="5"/>
          </p:nvPr>
        </p:nvSpPr>
        <p:spPr/>
        <p:txBody>
          <a:bodyPr/>
          <a:lstStyle/>
          <a:p>
            <a:fld id="{C7B779D9-DF49-4F16-AD18-EDE21CDBF542}" type="slidenum">
              <a:rPr lang="es-EC" smtClean="0"/>
              <a:t>43</a:t>
            </a:fld>
            <a:endParaRPr lang="es-EC"/>
          </a:p>
        </p:txBody>
      </p:sp>
    </p:spTree>
    <p:extLst>
      <p:ext uri="{BB962C8B-B14F-4D97-AF65-F5344CB8AC3E}">
        <p14:creationId xmlns:p14="http://schemas.microsoft.com/office/powerpoint/2010/main" val="4042396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C7B779D9-DF49-4F16-AD18-EDE21CDBF542}" type="slidenum">
              <a:rPr lang="es-EC" smtClean="0"/>
              <a:t>45</a:t>
            </a:fld>
            <a:endParaRPr lang="es-EC"/>
          </a:p>
        </p:txBody>
      </p:sp>
    </p:spTree>
    <p:extLst>
      <p:ext uri="{BB962C8B-B14F-4D97-AF65-F5344CB8AC3E}">
        <p14:creationId xmlns:p14="http://schemas.microsoft.com/office/powerpoint/2010/main" val="144334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0D207-B70E-4072-81F5-18BAF35CC46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CC66CCE7-A930-4936-92FB-62CF29007B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1E60717B-649C-49D9-A694-5D263316D79B}"/>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EEE331E9-8A18-4E1C-A338-E51F7F730CEF}"/>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35BD2BD-5BDE-4655-980A-DD074AE9A9AB}"/>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334933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433E8B-628B-41EB-B0B0-B7B754312F9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AE0FE9AC-69C1-4F91-80A6-BD401BDC28C4}"/>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0BF8CA94-CAEA-448B-83FB-5A5DD7217059}"/>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8A5ACAB8-B81F-4F8F-9730-FA5DDBF5B9D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E7A9BD79-E234-4A32-94C3-F756AEC86C6F}"/>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447703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19CBC0-C57B-43F2-B058-CE3642C975B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D8B4B4F8-C4A2-41A8-895E-B76A44E7C090}"/>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A2656195-8031-4233-B965-7D7EDF42103B}"/>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12BE41C7-01E6-4534-BAFC-CF5A084AAC62}"/>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099E0229-E6C6-489A-8F2C-675262CB0ADC}"/>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66656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F506C9-54B0-44D7-8F75-0E7E285EEB0F}"/>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5E233EE8-CE9C-4952-8C0F-5ACE3F94B31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F4FD93B8-58D8-417A-B007-EADEA5F2B072}"/>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B3B0B810-CD68-45FB-9EDC-88FF959046A9}"/>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4A9F88D-4394-42B8-9078-5AB0CEF384B9}"/>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2787214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572780-7C6C-4E94-96F9-DEDD18A0D04D}"/>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654EBCC-F8D3-43CC-909D-4B10EDF5C0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F78E78AB-DBA7-497D-A633-F8A05D9D8B2C}"/>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94BC656B-5792-48D3-B4B5-9C077012E6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DB5C48FC-DBF9-418A-8A67-59989C1645E8}"/>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1591689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9E95D9-5607-4B10-9A42-FB242F18C2ED}"/>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A92D4D8-32BE-4B82-B146-648B05235B63}"/>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0F12E195-0C60-452A-A9C2-B049BD845BAB}"/>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7F4D45CB-54AA-4D51-92DF-C87F4E34B275}"/>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6" name="Marcador de pie de página 5">
            <a:extLst>
              <a:ext uri="{FF2B5EF4-FFF2-40B4-BE49-F238E27FC236}">
                <a16:creationId xmlns:a16="http://schemas.microsoft.com/office/drawing/2014/main" id="{A798DF67-EA21-48AD-9A69-2650E203B0D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D4D05B2-0A82-4700-9B23-D740F5972530}"/>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377386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C10E2A-BD18-4A6C-A82A-12DDD8C5D592}"/>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4585835-2486-49AA-BF48-4C474483E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AF48E7C-CB8B-4672-A49D-9176F51EA7E2}"/>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60A571E2-6687-44D0-9F0D-8D4A8E892B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A65911C-E68D-4C05-B371-C2F15DE9374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08A38C06-6C72-4213-A537-3E81287AF984}"/>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8" name="Marcador de pie de página 7">
            <a:extLst>
              <a:ext uri="{FF2B5EF4-FFF2-40B4-BE49-F238E27FC236}">
                <a16:creationId xmlns:a16="http://schemas.microsoft.com/office/drawing/2014/main" id="{F4430498-9579-4A7A-B09B-70DB8C13C1DB}"/>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9D653951-F1EC-4273-AEB0-7731330354D4}"/>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1430980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0D0FC9-681F-4E85-A43A-D65C6B561429}"/>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78C05163-3992-4293-BE16-4451658C64C0}"/>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4" name="Marcador de pie de página 3">
            <a:extLst>
              <a:ext uri="{FF2B5EF4-FFF2-40B4-BE49-F238E27FC236}">
                <a16:creationId xmlns:a16="http://schemas.microsoft.com/office/drawing/2014/main" id="{0E77FD0A-9581-47F4-A51A-7C9879969081}"/>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58B61747-1F6C-405B-8971-AE7BEC4F4676}"/>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2734145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AF109B2-4049-4E50-9E15-54AE3FAEF03C}"/>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3" name="Marcador de pie de página 2">
            <a:extLst>
              <a:ext uri="{FF2B5EF4-FFF2-40B4-BE49-F238E27FC236}">
                <a16:creationId xmlns:a16="http://schemas.microsoft.com/office/drawing/2014/main" id="{9175777B-6378-4C8A-A7D3-821F564B40E5}"/>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B8E28FAE-1C15-4710-8317-5F0459336E93}"/>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4171577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9410AC-C2E1-4B3B-AEEE-35985EFFC5B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EA74590B-CCE3-4F85-8D70-59E6413EB6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3875A46A-1798-4ADB-A468-F97815B6E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EE26EF0D-6282-46B8-9FC5-0771CF224240}"/>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6" name="Marcador de pie de página 5">
            <a:extLst>
              <a:ext uri="{FF2B5EF4-FFF2-40B4-BE49-F238E27FC236}">
                <a16:creationId xmlns:a16="http://schemas.microsoft.com/office/drawing/2014/main" id="{5CB15226-E676-44D9-95A9-D91A9ECE7D96}"/>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99D9854-69A0-432D-AE0A-6A39AA40496F}"/>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1516915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DC495A-E6D0-4B27-8351-5A6C98E916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7E3F06BD-7961-4552-B221-C9DD07873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D06BA479-0E9B-41F4-B4F0-0912B55871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0EE952C4-203F-4624-A044-49C889498BA8}"/>
              </a:ext>
            </a:extLst>
          </p:cNvPr>
          <p:cNvSpPr>
            <a:spLocks noGrp="1"/>
          </p:cNvSpPr>
          <p:nvPr>
            <p:ph type="dt" sz="half" idx="10"/>
          </p:nvPr>
        </p:nvSpPr>
        <p:spPr/>
        <p:txBody>
          <a:bodyPr/>
          <a:lstStyle/>
          <a:p>
            <a:fld id="{8FF3C4DD-8873-4EB9-A245-F181F4F68982}" type="datetimeFigureOut">
              <a:rPr lang="es-EC" smtClean="0"/>
              <a:t>31/01/2019</a:t>
            </a:fld>
            <a:endParaRPr lang="es-EC"/>
          </a:p>
        </p:txBody>
      </p:sp>
      <p:sp>
        <p:nvSpPr>
          <p:cNvPr id="6" name="Marcador de pie de página 5">
            <a:extLst>
              <a:ext uri="{FF2B5EF4-FFF2-40B4-BE49-F238E27FC236}">
                <a16:creationId xmlns:a16="http://schemas.microsoft.com/office/drawing/2014/main" id="{9F832192-DFEA-488F-9BC8-55EF3A6A5E5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4C1FC7F2-8DBA-47E0-8C27-99240B919FE8}"/>
              </a:ext>
            </a:extLst>
          </p:cNvPr>
          <p:cNvSpPr>
            <a:spLocks noGrp="1"/>
          </p:cNvSpPr>
          <p:nvPr>
            <p:ph type="sldNum" sz="quarter" idx="12"/>
          </p:nvPr>
        </p:nvSpPr>
        <p:spPr/>
        <p:txBody>
          <a:bodyPr/>
          <a:lstStyle/>
          <a:p>
            <a:fld id="{A9C9D4CE-FD11-404B-A6C1-5B2AB95DC185}" type="slidenum">
              <a:rPr lang="es-EC" smtClean="0"/>
              <a:t>‹Nº›</a:t>
            </a:fld>
            <a:endParaRPr lang="es-EC"/>
          </a:p>
        </p:txBody>
      </p:sp>
    </p:spTree>
    <p:extLst>
      <p:ext uri="{BB962C8B-B14F-4D97-AF65-F5344CB8AC3E}">
        <p14:creationId xmlns:p14="http://schemas.microsoft.com/office/powerpoint/2010/main" val="2435096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6A7D018-AF33-489E-A6CD-F2BF3C8437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38B9E41D-71F2-4474-AFCE-D1472AE0792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2536AF1-038E-40C9-821D-89B44A4A85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F3C4DD-8873-4EB9-A245-F181F4F68982}" type="datetimeFigureOut">
              <a:rPr lang="es-EC" smtClean="0"/>
              <a:t>31/01/2019</a:t>
            </a:fld>
            <a:endParaRPr lang="es-EC"/>
          </a:p>
        </p:txBody>
      </p:sp>
      <p:sp>
        <p:nvSpPr>
          <p:cNvPr id="5" name="Marcador de pie de página 4">
            <a:extLst>
              <a:ext uri="{FF2B5EF4-FFF2-40B4-BE49-F238E27FC236}">
                <a16:creationId xmlns:a16="http://schemas.microsoft.com/office/drawing/2014/main" id="{3B63488E-7D36-4F62-B80E-366D0897B4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6F4B2F6C-B32C-41CD-A09D-F5D5EC43E6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9D4CE-FD11-404B-A6C1-5B2AB95DC185}" type="slidenum">
              <a:rPr lang="es-EC" smtClean="0"/>
              <a:t>‹Nº›</a:t>
            </a:fld>
            <a:endParaRPr lang="es-EC"/>
          </a:p>
        </p:txBody>
      </p:sp>
    </p:spTree>
    <p:extLst>
      <p:ext uri="{BB962C8B-B14F-4D97-AF65-F5344CB8AC3E}">
        <p14:creationId xmlns:p14="http://schemas.microsoft.com/office/powerpoint/2010/main" val="13923569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6.xml"/><Relationship Id="rId7" Type="http://schemas.openxmlformats.org/officeDocument/2006/relationships/image" Target="../media/image19.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0.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Layout" Target="../diagrams/layout7.xml"/><Relationship Id="rId7" Type="http://schemas.openxmlformats.org/officeDocument/2006/relationships/image" Target="../media/image25.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29.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emf"/><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9.xml"/><Relationship Id="rId13" Type="http://schemas.openxmlformats.org/officeDocument/2006/relationships/image" Target="../media/image1.png"/><Relationship Id="rId3" Type="http://schemas.openxmlformats.org/officeDocument/2006/relationships/diagramLayout" Target="../diagrams/layout8.xml"/><Relationship Id="rId7" Type="http://schemas.openxmlformats.org/officeDocument/2006/relationships/image" Target="../media/image48.png"/><Relationship Id="rId12" Type="http://schemas.microsoft.com/office/2007/relationships/diagramDrawing" Target="../diagrams/drawing9.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11" Type="http://schemas.openxmlformats.org/officeDocument/2006/relationships/diagramColors" Target="../diagrams/colors9.xml"/><Relationship Id="rId5" Type="http://schemas.openxmlformats.org/officeDocument/2006/relationships/diagramColors" Target="../diagrams/colors8.xml"/><Relationship Id="rId10" Type="http://schemas.openxmlformats.org/officeDocument/2006/relationships/diagramQuickStyle" Target="../diagrams/quickStyle9.xml"/><Relationship Id="rId4" Type="http://schemas.openxmlformats.org/officeDocument/2006/relationships/diagramQuickStyle" Target="../diagrams/quickStyle8.xml"/><Relationship Id="rId9" Type="http://schemas.openxmlformats.org/officeDocument/2006/relationships/diagramLayout" Target="../diagrams/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hyperlink" Target="Manual%20de%20Marca%20Descubre%20la%20Magia%20de%20Pichincha.pdf" TargetMode="External"/><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catalogo%20pichincha%20(1).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1.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0000">
              <a:srgbClr val="D2E3F3"/>
            </a:gs>
            <a:gs pos="36000">
              <a:srgbClr val="E5EFF8"/>
            </a:gs>
            <a:gs pos="7000">
              <a:schemeClr val="accent5">
                <a:lumMod val="5000"/>
                <a:lumOff val="95000"/>
              </a:schemeClr>
            </a:gs>
            <a:gs pos="74000">
              <a:schemeClr val="accent5">
                <a:lumMod val="45000"/>
                <a:lumOff val="55000"/>
              </a:schemeClr>
            </a:gs>
            <a:gs pos="87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3A3DD0-6122-431E-8320-61CE188BB165}"/>
              </a:ext>
            </a:extLst>
          </p:cNvPr>
          <p:cNvSpPr>
            <a:spLocks noGrp="1"/>
          </p:cNvSpPr>
          <p:nvPr>
            <p:ph type="ctrTitle"/>
          </p:nvPr>
        </p:nvSpPr>
        <p:spPr>
          <a:xfrm>
            <a:off x="1523999" y="1275390"/>
            <a:ext cx="9144000" cy="945848"/>
          </a:xfrm>
        </p:spPr>
        <p:txBody>
          <a:bodyPr>
            <a:normAutofit/>
          </a:bodyPr>
          <a:lstStyle/>
          <a:p>
            <a:r>
              <a:rPr lang="es-EC" sz="2800" b="1"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rPr>
              <a:t>DEPARTAMENTO DE CIENCIAS ECONÓMICAS ADMINISTRATIVAS Y DE COMERCIO</a:t>
            </a:r>
            <a:endParaRPr lang="es-EC" sz="2800" dirty="0">
              <a:solidFill>
                <a:schemeClr val="accent6">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Subtítulo 2">
            <a:extLst>
              <a:ext uri="{FF2B5EF4-FFF2-40B4-BE49-F238E27FC236}">
                <a16:creationId xmlns:a16="http://schemas.microsoft.com/office/drawing/2014/main" id="{59E2A9EF-7BEA-425B-AD4B-76D381EFABCE}"/>
              </a:ext>
            </a:extLst>
          </p:cNvPr>
          <p:cNvSpPr>
            <a:spLocks noGrp="1"/>
          </p:cNvSpPr>
          <p:nvPr>
            <p:ph type="subTitle" idx="1"/>
          </p:nvPr>
        </p:nvSpPr>
        <p:spPr>
          <a:xfrm>
            <a:off x="1764527" y="3163502"/>
            <a:ext cx="9263270" cy="1200329"/>
          </a:xfrm>
        </p:spPr>
        <p:txBody>
          <a:bodyPr>
            <a:normAutofit/>
          </a:bodyPr>
          <a:lstStyle/>
          <a:p>
            <a:r>
              <a:rPr lang="es-EC" b="1" dirty="0">
                <a:effectLst>
                  <a:outerShdw blurRad="38100" dist="38100" dir="2700000" algn="tl">
                    <a:srgbClr val="000000">
                      <a:alpha val="43137"/>
                    </a:srgbClr>
                  </a:outerShdw>
                </a:effectLst>
                <a:latin typeface="Century Gothic" panose="020B0502020202020204" pitchFamily="34" charset="0"/>
              </a:rPr>
              <a:t>TEMA: “CONSOLIDACIÓN DEL PROYECTO DESCUBRE LA MAGIA DE PICHINCHA COMO UNA MARCA PARA POSICIONAR A LOS ACTORES DE LA ECONOMÍA SOLIDARIA”</a:t>
            </a:r>
          </a:p>
          <a:p>
            <a:endParaRPr lang="es-EC" dirty="0">
              <a:effectLst>
                <a:outerShdw blurRad="38100" dist="38100" dir="2700000" algn="tl">
                  <a:srgbClr val="000000">
                    <a:alpha val="43137"/>
                  </a:srgbClr>
                </a:outerShdw>
              </a:effectLst>
            </a:endParaRPr>
          </a:p>
        </p:txBody>
      </p:sp>
      <p:pic>
        <p:nvPicPr>
          <p:cNvPr id="4" name="Imagen 3">
            <a:extLst>
              <a:ext uri="{FF2B5EF4-FFF2-40B4-BE49-F238E27FC236}">
                <a16:creationId xmlns:a16="http://schemas.microsoft.com/office/drawing/2014/main" id="{7266A04F-BA8A-49C6-B16E-D7C23F2F0D4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35795" y="182843"/>
            <a:ext cx="2731153" cy="945848"/>
          </a:xfrm>
          <a:prstGeom prst="rect">
            <a:avLst/>
          </a:prstGeom>
          <a:ln>
            <a:noFill/>
          </a:ln>
          <a:effectLst>
            <a:softEdge rad="112500"/>
          </a:effectLst>
        </p:spPr>
      </p:pic>
      <p:sp>
        <p:nvSpPr>
          <p:cNvPr id="5" name="Título 1">
            <a:extLst>
              <a:ext uri="{FF2B5EF4-FFF2-40B4-BE49-F238E27FC236}">
                <a16:creationId xmlns:a16="http://schemas.microsoft.com/office/drawing/2014/main" id="{BF074678-BAB9-47CC-B693-804EA56EC56E}"/>
              </a:ext>
            </a:extLst>
          </p:cNvPr>
          <p:cNvSpPr txBox="1">
            <a:spLocks/>
          </p:cNvSpPr>
          <p:nvPr/>
        </p:nvSpPr>
        <p:spPr>
          <a:xfrm>
            <a:off x="1523999" y="2312911"/>
            <a:ext cx="9144000" cy="50897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C" sz="2400" b="1" dirty="0">
                <a:solidFill>
                  <a:srgbClr val="800000"/>
                </a:solidFill>
                <a:effectLst>
                  <a:outerShdw blurRad="38100" dist="38100" dir="2700000" algn="tl">
                    <a:srgbClr val="000000">
                      <a:alpha val="43137"/>
                    </a:srgbClr>
                  </a:outerShdw>
                </a:effectLst>
                <a:latin typeface="Century Gothic" panose="020B0502020202020204" pitchFamily="34" charset="0"/>
              </a:rPr>
              <a:t>CARRERA: INGENIERÍA EN MERCADOTECNIA</a:t>
            </a:r>
            <a:endParaRPr lang="es-EC" sz="2400" dirty="0">
              <a:solidFill>
                <a:srgbClr val="800000"/>
              </a:solidFill>
              <a:effectLst>
                <a:outerShdw blurRad="38100" dist="38100" dir="2700000" algn="tl">
                  <a:srgbClr val="000000">
                    <a:alpha val="43137"/>
                  </a:srgbClr>
                </a:outerShdw>
              </a:effectLst>
              <a:latin typeface="Century Gothic" panose="020B0502020202020204" pitchFamily="34" charset="0"/>
            </a:endParaRPr>
          </a:p>
        </p:txBody>
      </p:sp>
      <p:sp>
        <p:nvSpPr>
          <p:cNvPr id="8" name="CuadroTexto 7">
            <a:extLst>
              <a:ext uri="{FF2B5EF4-FFF2-40B4-BE49-F238E27FC236}">
                <a16:creationId xmlns:a16="http://schemas.microsoft.com/office/drawing/2014/main" id="{B093F758-55EE-4AEC-93C1-A1E98B4A697D}"/>
              </a:ext>
            </a:extLst>
          </p:cNvPr>
          <p:cNvSpPr txBox="1"/>
          <p:nvPr/>
        </p:nvSpPr>
        <p:spPr>
          <a:xfrm>
            <a:off x="3213193" y="4606974"/>
            <a:ext cx="6281530" cy="1754326"/>
          </a:xfrm>
          <a:prstGeom prst="rect">
            <a:avLst/>
          </a:prstGeom>
          <a:noFill/>
        </p:spPr>
        <p:txBody>
          <a:bodyPr wrap="square" rtlCol="0">
            <a:spAutoFit/>
          </a:bodyPr>
          <a:lstStyle/>
          <a:p>
            <a:pPr algn="ctr"/>
            <a:r>
              <a:rPr lang="es-EC" sz="2000" b="1"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AUTOR: NATALY SILVANA QUINGA NASIMBA</a:t>
            </a:r>
          </a:p>
          <a:p>
            <a:pPr algn="ctr"/>
            <a:endParaRPr lang="es-EC" sz="2000" b="1" dirty="0">
              <a:effectLst>
                <a:outerShdw blurRad="38100" dist="38100" dir="2700000" algn="tl">
                  <a:srgbClr val="000000">
                    <a:alpha val="43137"/>
                  </a:srgbClr>
                </a:outerShdw>
              </a:effectLst>
              <a:latin typeface="Century Gothic" panose="020B0502020202020204" pitchFamily="34" charset="0"/>
            </a:endParaRPr>
          </a:p>
          <a:p>
            <a:pPr algn="ctr"/>
            <a:r>
              <a:rPr lang="es-EC" sz="2000" b="1"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DIRECTOR: ING. CÓRDOVA SAMANIEGO ARCENIO</a:t>
            </a:r>
          </a:p>
          <a:p>
            <a:pPr algn="ctr"/>
            <a:endParaRPr lang="es-EC" sz="2400" b="1"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endParaRPr>
          </a:p>
          <a:p>
            <a:pPr algn="ctr"/>
            <a:r>
              <a:rPr lang="es-EC" sz="2400" b="1" dirty="0">
                <a:solidFill>
                  <a:schemeClr val="bg2">
                    <a:lumMod val="25000"/>
                  </a:schemeClr>
                </a:solidFill>
                <a:effectLst>
                  <a:outerShdw blurRad="38100" dist="38100" dir="2700000" algn="tl">
                    <a:srgbClr val="000000">
                      <a:alpha val="43137"/>
                    </a:srgbClr>
                  </a:outerShdw>
                </a:effectLst>
                <a:latin typeface="Century Gothic" panose="020B0502020202020204" pitchFamily="34" charset="0"/>
              </a:rPr>
              <a:t>ENERO 2019</a:t>
            </a:r>
          </a:p>
        </p:txBody>
      </p:sp>
    </p:spTree>
    <p:extLst>
      <p:ext uri="{BB962C8B-B14F-4D97-AF65-F5344CB8AC3E}">
        <p14:creationId xmlns:p14="http://schemas.microsoft.com/office/powerpoint/2010/main" val="2612172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n relacionada">
            <a:extLst>
              <a:ext uri="{FF2B5EF4-FFF2-40B4-BE49-F238E27FC236}">
                <a16:creationId xmlns:a16="http://schemas.microsoft.com/office/drawing/2014/main" id="{E934800B-16B1-4495-BB9D-D398EC510D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408"/>
            <a:ext cx="12192000" cy="6891408"/>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92206F1-8967-407D-8A0E-17E12A3CE35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7" name="Rectángulo 6">
            <a:extLst>
              <a:ext uri="{FF2B5EF4-FFF2-40B4-BE49-F238E27FC236}">
                <a16:creationId xmlns:a16="http://schemas.microsoft.com/office/drawing/2014/main" id="{76FDE961-1F98-459E-A3CE-35B08BF98E6E}"/>
              </a:ext>
            </a:extLst>
          </p:cNvPr>
          <p:cNvSpPr/>
          <p:nvPr/>
        </p:nvSpPr>
        <p:spPr>
          <a:xfrm rot="10800000">
            <a:off x="0" y="1136556"/>
            <a:ext cx="7479311" cy="4082675"/>
          </a:xfrm>
          <a:custGeom>
            <a:avLst/>
            <a:gdLst>
              <a:gd name="connsiteX0" fmla="*/ 0 w 7023652"/>
              <a:gd name="connsiteY0" fmla="*/ 0 h 3233531"/>
              <a:gd name="connsiteX1" fmla="*/ 7023652 w 7023652"/>
              <a:gd name="connsiteY1" fmla="*/ 0 h 3233531"/>
              <a:gd name="connsiteX2" fmla="*/ 7023652 w 7023652"/>
              <a:gd name="connsiteY2" fmla="*/ 3233531 h 3233531"/>
              <a:gd name="connsiteX3" fmla="*/ 0 w 7023652"/>
              <a:gd name="connsiteY3" fmla="*/ 3233531 h 3233531"/>
              <a:gd name="connsiteX4" fmla="*/ 0 w 7023652"/>
              <a:gd name="connsiteY4" fmla="*/ 0 h 3233531"/>
              <a:gd name="connsiteX0" fmla="*/ 2504661 w 7023652"/>
              <a:gd name="connsiteY0" fmla="*/ 0 h 3233531"/>
              <a:gd name="connsiteX1" fmla="*/ 7023652 w 7023652"/>
              <a:gd name="connsiteY1" fmla="*/ 0 h 3233531"/>
              <a:gd name="connsiteX2" fmla="*/ 7023652 w 7023652"/>
              <a:gd name="connsiteY2" fmla="*/ 3233531 h 3233531"/>
              <a:gd name="connsiteX3" fmla="*/ 0 w 7023652"/>
              <a:gd name="connsiteY3" fmla="*/ 3233531 h 3233531"/>
              <a:gd name="connsiteX4" fmla="*/ 2504661 w 7023652"/>
              <a:gd name="connsiteY4" fmla="*/ 0 h 3233531"/>
              <a:gd name="connsiteX0" fmla="*/ 1245704 w 7023652"/>
              <a:gd name="connsiteY0" fmla="*/ 0 h 3246783"/>
              <a:gd name="connsiteX1" fmla="*/ 7023652 w 7023652"/>
              <a:gd name="connsiteY1" fmla="*/ 13252 h 3246783"/>
              <a:gd name="connsiteX2" fmla="*/ 7023652 w 7023652"/>
              <a:gd name="connsiteY2" fmla="*/ 3246783 h 3246783"/>
              <a:gd name="connsiteX3" fmla="*/ 0 w 7023652"/>
              <a:gd name="connsiteY3" fmla="*/ 3246783 h 3246783"/>
              <a:gd name="connsiteX4" fmla="*/ 1245704 w 7023652"/>
              <a:gd name="connsiteY4" fmla="*/ 0 h 3246783"/>
              <a:gd name="connsiteX0" fmla="*/ 1311965 w 7089913"/>
              <a:gd name="connsiteY0" fmla="*/ 0 h 3246783"/>
              <a:gd name="connsiteX1" fmla="*/ 7089913 w 7089913"/>
              <a:gd name="connsiteY1" fmla="*/ 13252 h 3246783"/>
              <a:gd name="connsiteX2" fmla="*/ 7089913 w 7089913"/>
              <a:gd name="connsiteY2" fmla="*/ 3246783 h 3246783"/>
              <a:gd name="connsiteX3" fmla="*/ 0 w 7089913"/>
              <a:gd name="connsiteY3" fmla="*/ 3246783 h 3246783"/>
              <a:gd name="connsiteX4" fmla="*/ 1311965 w 7089913"/>
              <a:gd name="connsiteY4" fmla="*/ 0 h 3246783"/>
              <a:gd name="connsiteX0" fmla="*/ 230017 w 7089913"/>
              <a:gd name="connsiteY0" fmla="*/ 62187 h 3233531"/>
              <a:gd name="connsiteX1" fmla="*/ 7089913 w 7089913"/>
              <a:gd name="connsiteY1" fmla="*/ 0 h 3233531"/>
              <a:gd name="connsiteX2" fmla="*/ 7089913 w 7089913"/>
              <a:gd name="connsiteY2" fmla="*/ 3233531 h 3233531"/>
              <a:gd name="connsiteX3" fmla="*/ 0 w 7089913"/>
              <a:gd name="connsiteY3" fmla="*/ 3233531 h 3233531"/>
              <a:gd name="connsiteX4" fmla="*/ 230017 w 7089913"/>
              <a:gd name="connsiteY4" fmla="*/ 62187 h 3233531"/>
              <a:gd name="connsiteX0" fmla="*/ 0 w 6859896"/>
              <a:gd name="connsiteY0" fmla="*/ 62187 h 3233531"/>
              <a:gd name="connsiteX1" fmla="*/ 6859896 w 6859896"/>
              <a:gd name="connsiteY1" fmla="*/ 0 h 3233531"/>
              <a:gd name="connsiteX2" fmla="*/ 6859896 w 6859896"/>
              <a:gd name="connsiteY2" fmla="*/ 3233531 h 3233531"/>
              <a:gd name="connsiteX3" fmla="*/ 811075 w 6859896"/>
              <a:gd name="connsiteY3" fmla="*/ 3233531 h 3233531"/>
              <a:gd name="connsiteX4" fmla="*/ 0 w 6859896"/>
              <a:gd name="connsiteY4" fmla="*/ 62187 h 3233531"/>
              <a:gd name="connsiteX0" fmla="*/ 0 w 6581464"/>
              <a:gd name="connsiteY0" fmla="*/ 62187 h 3233531"/>
              <a:gd name="connsiteX1" fmla="*/ 6581464 w 6581464"/>
              <a:gd name="connsiteY1" fmla="*/ 0 h 3233531"/>
              <a:gd name="connsiteX2" fmla="*/ 6581464 w 6581464"/>
              <a:gd name="connsiteY2" fmla="*/ 3233531 h 3233531"/>
              <a:gd name="connsiteX3" fmla="*/ 532643 w 6581464"/>
              <a:gd name="connsiteY3" fmla="*/ 3233531 h 3233531"/>
              <a:gd name="connsiteX4" fmla="*/ 0 w 6581464"/>
              <a:gd name="connsiteY4" fmla="*/ 62187 h 3233531"/>
              <a:gd name="connsiteX0" fmla="*/ 0 w 6581464"/>
              <a:gd name="connsiteY0" fmla="*/ 62187 h 3233531"/>
              <a:gd name="connsiteX1" fmla="*/ 6581464 w 6581464"/>
              <a:gd name="connsiteY1" fmla="*/ 0 h 3233531"/>
              <a:gd name="connsiteX2" fmla="*/ 6581464 w 6581464"/>
              <a:gd name="connsiteY2" fmla="*/ 3233531 h 3233531"/>
              <a:gd name="connsiteX3" fmla="*/ 1137929 w 6581464"/>
              <a:gd name="connsiteY3" fmla="*/ 3188964 h 3233531"/>
              <a:gd name="connsiteX4" fmla="*/ 0 w 6581464"/>
              <a:gd name="connsiteY4" fmla="*/ 62187 h 3233531"/>
              <a:gd name="connsiteX0" fmla="*/ 0 w 6436196"/>
              <a:gd name="connsiteY0" fmla="*/ 62187 h 3233531"/>
              <a:gd name="connsiteX1" fmla="*/ 6436196 w 6436196"/>
              <a:gd name="connsiteY1" fmla="*/ 0 h 3233531"/>
              <a:gd name="connsiteX2" fmla="*/ 6436196 w 6436196"/>
              <a:gd name="connsiteY2" fmla="*/ 3233531 h 3233531"/>
              <a:gd name="connsiteX3" fmla="*/ 992661 w 6436196"/>
              <a:gd name="connsiteY3" fmla="*/ 3188964 h 3233531"/>
              <a:gd name="connsiteX4" fmla="*/ 0 w 6436196"/>
              <a:gd name="connsiteY4" fmla="*/ 62187 h 3233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36196" h="3233531">
                <a:moveTo>
                  <a:pt x="0" y="62187"/>
                </a:moveTo>
                <a:lnTo>
                  <a:pt x="6436196" y="0"/>
                </a:lnTo>
                <a:lnTo>
                  <a:pt x="6436196" y="3233531"/>
                </a:lnTo>
                <a:lnTo>
                  <a:pt x="992661" y="3188964"/>
                </a:lnTo>
                <a:lnTo>
                  <a:pt x="0" y="62187"/>
                </a:lnTo>
                <a:close/>
              </a:path>
            </a:pathLst>
          </a:custGeom>
          <a:solidFill>
            <a:schemeClr val="accent4">
              <a:lumMod val="75000"/>
              <a:alpha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Título 1">
            <a:extLst>
              <a:ext uri="{FF2B5EF4-FFF2-40B4-BE49-F238E27FC236}">
                <a16:creationId xmlns:a16="http://schemas.microsoft.com/office/drawing/2014/main" id="{544458B6-8E41-4876-AADC-4888A0BDC250}"/>
              </a:ext>
            </a:extLst>
          </p:cNvPr>
          <p:cNvSpPr>
            <a:spLocks noGrp="1"/>
          </p:cNvSpPr>
          <p:nvPr>
            <p:ph type="title"/>
          </p:nvPr>
        </p:nvSpPr>
        <p:spPr>
          <a:xfrm>
            <a:off x="791461" y="2332074"/>
            <a:ext cx="5473964" cy="1691639"/>
          </a:xfrm>
        </p:spPr>
        <p:txBody>
          <a:bodyPr>
            <a:noAutofit/>
          </a:bodyPr>
          <a:lstStyle/>
          <a:p>
            <a:pPr algn="ctr"/>
            <a:r>
              <a:rPr lang="es-EC" sz="7200" b="1" dirty="0">
                <a:solidFill>
                  <a:schemeClr val="bg1"/>
                </a:solidFill>
                <a:effectLst>
                  <a:outerShdw blurRad="38100" dist="38100" dir="2700000" algn="tl">
                    <a:srgbClr val="000000">
                      <a:alpha val="43137"/>
                    </a:srgbClr>
                  </a:outerShdw>
                </a:effectLst>
                <a:latin typeface="Century Gothic" panose="020B0502020202020204" pitchFamily="34" charset="0"/>
              </a:rPr>
              <a:t>MARCO </a:t>
            </a:r>
            <a:br>
              <a:rPr lang="es-EC" sz="7200" b="1" dirty="0">
                <a:solidFill>
                  <a:schemeClr val="bg1"/>
                </a:solidFill>
                <a:effectLst>
                  <a:outerShdw blurRad="38100" dist="38100" dir="2700000" algn="tl">
                    <a:srgbClr val="000000">
                      <a:alpha val="43137"/>
                    </a:srgbClr>
                  </a:outerShdw>
                </a:effectLst>
                <a:latin typeface="Century Gothic" panose="020B0502020202020204" pitchFamily="34" charset="0"/>
              </a:rPr>
            </a:br>
            <a:r>
              <a:rPr lang="es-EC" sz="7200" b="1" dirty="0">
                <a:solidFill>
                  <a:schemeClr val="bg1"/>
                </a:solidFill>
                <a:effectLst>
                  <a:outerShdw blurRad="38100" dist="38100" dir="2700000" algn="tl">
                    <a:srgbClr val="000000">
                      <a:alpha val="43137"/>
                    </a:srgbClr>
                  </a:outerShdw>
                </a:effectLst>
                <a:latin typeface="Century Gothic" panose="020B0502020202020204" pitchFamily="34" charset="0"/>
              </a:rPr>
              <a:t>TEÓRICO</a:t>
            </a:r>
          </a:p>
        </p:txBody>
      </p:sp>
      <p:pic>
        <p:nvPicPr>
          <p:cNvPr id="7172" name="Picture 4" descr="Imagen relacionada">
            <a:extLst>
              <a:ext uri="{FF2B5EF4-FFF2-40B4-BE49-F238E27FC236}">
                <a16:creationId xmlns:a16="http://schemas.microsoft.com/office/drawing/2014/main" id="{72E5E90E-CDEF-4515-9641-9413A61453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5639" y="2386939"/>
            <a:ext cx="3333750" cy="33337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ángulo 9">
            <a:extLst>
              <a:ext uri="{FF2B5EF4-FFF2-40B4-BE49-F238E27FC236}">
                <a16:creationId xmlns:a16="http://schemas.microsoft.com/office/drawing/2014/main" id="{CCD24AD7-3058-4DA4-836B-87D8C09BE5F8}"/>
              </a:ext>
            </a:extLst>
          </p:cNvPr>
          <p:cNvSpPr/>
          <p:nvPr/>
        </p:nvSpPr>
        <p:spPr>
          <a:xfrm>
            <a:off x="6265425" y="1185852"/>
            <a:ext cx="1213885" cy="3984084"/>
          </a:xfrm>
          <a:custGeom>
            <a:avLst/>
            <a:gdLst>
              <a:gd name="connsiteX0" fmla="*/ 0 w 1213885"/>
              <a:gd name="connsiteY0" fmla="*/ 0 h 3984084"/>
              <a:gd name="connsiteX1" fmla="*/ 1213885 w 1213885"/>
              <a:gd name="connsiteY1" fmla="*/ 0 h 3984084"/>
              <a:gd name="connsiteX2" fmla="*/ 1213885 w 1213885"/>
              <a:gd name="connsiteY2" fmla="*/ 3984084 h 3984084"/>
              <a:gd name="connsiteX3" fmla="*/ 0 w 1213885"/>
              <a:gd name="connsiteY3" fmla="*/ 3984084 h 3984084"/>
              <a:gd name="connsiteX4" fmla="*/ 0 w 1213885"/>
              <a:gd name="connsiteY4" fmla="*/ 0 h 3984084"/>
              <a:gd name="connsiteX0" fmla="*/ 0 w 1213885"/>
              <a:gd name="connsiteY0" fmla="*/ 0 h 3984084"/>
              <a:gd name="connsiteX1" fmla="*/ 144740 w 1213885"/>
              <a:gd name="connsiteY1" fmla="*/ 14068 h 3984084"/>
              <a:gd name="connsiteX2" fmla="*/ 1213885 w 1213885"/>
              <a:gd name="connsiteY2" fmla="*/ 3984084 h 3984084"/>
              <a:gd name="connsiteX3" fmla="*/ 0 w 1213885"/>
              <a:gd name="connsiteY3" fmla="*/ 3984084 h 3984084"/>
              <a:gd name="connsiteX4" fmla="*/ 0 w 1213885"/>
              <a:gd name="connsiteY4" fmla="*/ 0 h 3984084"/>
              <a:gd name="connsiteX0" fmla="*/ 0 w 1213885"/>
              <a:gd name="connsiteY0" fmla="*/ 0 h 3984084"/>
              <a:gd name="connsiteX1" fmla="*/ 144740 w 1213885"/>
              <a:gd name="connsiteY1" fmla="*/ 14068 h 3984084"/>
              <a:gd name="connsiteX2" fmla="*/ 1213885 w 1213885"/>
              <a:gd name="connsiteY2" fmla="*/ 3984084 h 3984084"/>
              <a:gd name="connsiteX3" fmla="*/ 1083213 w 1213885"/>
              <a:gd name="connsiteY3" fmla="*/ 3984084 h 3984084"/>
              <a:gd name="connsiteX4" fmla="*/ 0 w 1213885"/>
              <a:gd name="connsiteY4" fmla="*/ 0 h 3984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3885" h="3984084">
                <a:moveTo>
                  <a:pt x="0" y="0"/>
                </a:moveTo>
                <a:lnTo>
                  <a:pt x="144740" y="14068"/>
                </a:lnTo>
                <a:lnTo>
                  <a:pt x="1213885" y="3984084"/>
                </a:lnTo>
                <a:lnTo>
                  <a:pt x="1083213" y="3984084"/>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09502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sultado de imagen para APRENDER PNG">
            <a:extLst>
              <a:ext uri="{FF2B5EF4-FFF2-40B4-BE49-F238E27FC236}">
                <a16:creationId xmlns:a16="http://schemas.microsoft.com/office/drawing/2014/main" id="{C601FBD4-F8AA-49FB-922F-2D13063102D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65" r="30985"/>
          <a:stretch/>
        </p:blipFill>
        <p:spPr bwMode="auto">
          <a:xfrm>
            <a:off x="22275" y="28136"/>
            <a:ext cx="2960190" cy="3159926"/>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EC1D7C5-4AD2-4EA6-B4E0-AAC309F66736}"/>
              </a:ext>
            </a:extLst>
          </p:cNvPr>
          <p:cNvSpPr>
            <a:spLocks noGrp="1"/>
          </p:cNvSpPr>
          <p:nvPr>
            <p:ph type="title"/>
          </p:nvPr>
        </p:nvSpPr>
        <p:spPr>
          <a:xfrm>
            <a:off x="838200" y="365125"/>
            <a:ext cx="10515600" cy="647749"/>
          </a:xfrm>
        </p:spPr>
        <p:txBody>
          <a:bodyPr>
            <a:normAutofit fontScale="90000"/>
          </a:bodyPr>
          <a:lstStyle/>
          <a:p>
            <a:pPr algn="ctr"/>
            <a:r>
              <a:rPr lang="es-EC" b="1" dirty="0">
                <a:solidFill>
                  <a:srgbClr val="002060"/>
                </a:solidFill>
                <a:effectLst>
                  <a:outerShdw blurRad="38100" dist="38100" dir="2700000" algn="tl">
                    <a:srgbClr val="000000">
                      <a:alpha val="43137"/>
                    </a:srgbClr>
                  </a:outerShdw>
                </a:effectLst>
                <a:latin typeface="Century Gothic" panose="020B0502020202020204" pitchFamily="34" charset="0"/>
              </a:rPr>
              <a:t>Teorías de soporte </a:t>
            </a:r>
          </a:p>
        </p:txBody>
      </p:sp>
      <p:graphicFrame>
        <p:nvGraphicFramePr>
          <p:cNvPr id="4" name="Marcador de contenido 3">
            <a:extLst>
              <a:ext uri="{FF2B5EF4-FFF2-40B4-BE49-F238E27FC236}">
                <a16:creationId xmlns:a16="http://schemas.microsoft.com/office/drawing/2014/main" id="{5676D504-9120-4E42-98EE-1F7702CE8EF3}"/>
              </a:ext>
            </a:extLst>
          </p:cNvPr>
          <p:cNvGraphicFramePr>
            <a:graphicFrameLocks noGrp="1"/>
          </p:cNvGraphicFramePr>
          <p:nvPr>
            <p:ph idx="1"/>
            <p:extLst>
              <p:ext uri="{D42A27DB-BD31-4B8C-83A1-F6EECF244321}">
                <p14:modId xmlns:p14="http://schemas.microsoft.com/office/powerpoint/2010/main" val="2972212190"/>
              </p:ext>
            </p:extLst>
          </p:nvPr>
        </p:nvGraphicFramePr>
        <p:xfrm>
          <a:off x="0" y="1012873"/>
          <a:ext cx="12191999" cy="58451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a:extLst>
              <a:ext uri="{FF2B5EF4-FFF2-40B4-BE49-F238E27FC236}">
                <a16:creationId xmlns:a16="http://schemas.microsoft.com/office/drawing/2014/main" id="{D57A4D4E-C093-41D8-929C-37E3D14A7108}"/>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284245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ABA1F0-D2C1-40E3-826E-E315326F4094}"/>
              </a:ext>
            </a:extLst>
          </p:cNvPr>
          <p:cNvSpPr>
            <a:spLocks noGrp="1"/>
          </p:cNvSpPr>
          <p:nvPr>
            <p:ph type="title"/>
          </p:nvPr>
        </p:nvSpPr>
        <p:spPr>
          <a:xfrm>
            <a:off x="1543878" y="245857"/>
            <a:ext cx="9104243" cy="986597"/>
          </a:xfrm>
        </p:spPr>
        <p:txBody>
          <a:bodyPr/>
          <a:lstStyle/>
          <a:p>
            <a:pPr algn="ctr"/>
            <a:r>
              <a:rPr lang="es-EC" b="1" dirty="0">
                <a:solidFill>
                  <a:schemeClr val="tx2">
                    <a:lumMod val="50000"/>
                  </a:schemeClr>
                </a:solidFill>
                <a:effectLst>
                  <a:outerShdw blurRad="38100" dist="38100" dir="2700000" algn="tl">
                    <a:srgbClr val="000000">
                      <a:alpha val="43137"/>
                    </a:srgbClr>
                  </a:outerShdw>
                </a:effectLst>
                <a:latin typeface="Century Gothic" panose="020B0502020202020204" pitchFamily="34" charset="0"/>
              </a:rPr>
              <a:t>PAPERS DE ESTUDIO</a:t>
            </a:r>
          </a:p>
        </p:txBody>
      </p:sp>
      <p:graphicFrame>
        <p:nvGraphicFramePr>
          <p:cNvPr id="4" name="Marcador de contenido 3">
            <a:extLst>
              <a:ext uri="{FF2B5EF4-FFF2-40B4-BE49-F238E27FC236}">
                <a16:creationId xmlns:a16="http://schemas.microsoft.com/office/drawing/2014/main" id="{D307E7A0-0473-49B1-BB11-DB3489C54C1D}"/>
              </a:ext>
            </a:extLst>
          </p:cNvPr>
          <p:cNvGraphicFramePr>
            <a:graphicFrameLocks noGrp="1"/>
          </p:cNvGraphicFramePr>
          <p:nvPr>
            <p:ph idx="1"/>
            <p:extLst>
              <p:ext uri="{D42A27DB-BD31-4B8C-83A1-F6EECF244321}">
                <p14:modId xmlns:p14="http://schemas.microsoft.com/office/powerpoint/2010/main" val="3227857323"/>
              </p:ext>
            </p:extLst>
          </p:nvPr>
        </p:nvGraphicFramePr>
        <p:xfrm>
          <a:off x="238539" y="1351722"/>
          <a:ext cx="11728174" cy="51411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316" name="Picture 4" descr="Imagen relacionada">
            <a:extLst>
              <a:ext uri="{FF2B5EF4-FFF2-40B4-BE49-F238E27FC236}">
                <a16:creationId xmlns:a16="http://schemas.microsoft.com/office/drawing/2014/main" id="{A94C3F01-7135-4BD3-AACC-0B36933505A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29000"/>
            <a:ext cx="3314602" cy="3545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506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912480-49FE-4BAE-A00F-C489EF93BE9F}"/>
              </a:ext>
            </a:extLst>
          </p:cNvPr>
          <p:cNvSpPr>
            <a:spLocks noGrp="1"/>
          </p:cNvSpPr>
          <p:nvPr>
            <p:ph type="title"/>
          </p:nvPr>
        </p:nvSpPr>
        <p:spPr>
          <a:xfrm>
            <a:off x="838200" y="365125"/>
            <a:ext cx="4555435" cy="1325563"/>
          </a:xfrm>
        </p:spPr>
        <p:txBody>
          <a:bodyPr/>
          <a:lstStyle/>
          <a:p>
            <a:r>
              <a:rPr lang="es-EC" b="1" dirty="0">
                <a:solidFill>
                  <a:schemeClr val="bg1">
                    <a:lumMod val="50000"/>
                  </a:schemeClr>
                </a:solidFill>
                <a:effectLst>
                  <a:outerShdw blurRad="38100" dist="38100" dir="2700000" algn="tl">
                    <a:srgbClr val="000000">
                      <a:alpha val="43137"/>
                    </a:srgbClr>
                  </a:outerShdw>
                </a:effectLst>
                <a:latin typeface="Century Gothic" panose="020B0502020202020204" pitchFamily="34" charset="0"/>
              </a:rPr>
              <a:t>Marco Legal</a:t>
            </a:r>
          </a:p>
        </p:txBody>
      </p:sp>
      <p:graphicFrame>
        <p:nvGraphicFramePr>
          <p:cNvPr id="4" name="Marcador de contenido 3">
            <a:extLst>
              <a:ext uri="{FF2B5EF4-FFF2-40B4-BE49-F238E27FC236}">
                <a16:creationId xmlns:a16="http://schemas.microsoft.com/office/drawing/2014/main" id="{BA5A7930-6485-40E5-A99B-527367757B91}"/>
              </a:ext>
            </a:extLst>
          </p:cNvPr>
          <p:cNvGraphicFramePr>
            <a:graphicFrameLocks noGrp="1"/>
          </p:cNvGraphicFramePr>
          <p:nvPr>
            <p:ph idx="1"/>
            <p:extLst>
              <p:ext uri="{D42A27DB-BD31-4B8C-83A1-F6EECF244321}">
                <p14:modId xmlns:p14="http://schemas.microsoft.com/office/powerpoint/2010/main" val="1757979786"/>
              </p:ext>
            </p:extLst>
          </p:nvPr>
        </p:nvGraphicFramePr>
        <p:xfrm>
          <a:off x="683455" y="1930100"/>
          <a:ext cx="10515600" cy="4486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605DB86B-92CF-4D67-8056-F28708BA2717}"/>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pic>
        <p:nvPicPr>
          <p:cNvPr id="12292" name="Picture 4" descr="Imagen relacionada">
            <a:extLst>
              <a:ext uri="{FF2B5EF4-FFF2-40B4-BE49-F238E27FC236}">
                <a16:creationId xmlns:a16="http://schemas.microsoft.com/office/drawing/2014/main" id="{2D21BD07-000A-453F-AC97-71A22117DB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41255" y="441625"/>
            <a:ext cx="2559619" cy="1930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8803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METODOLOGÃA">
            <a:extLst>
              <a:ext uri="{FF2B5EF4-FFF2-40B4-BE49-F238E27FC236}">
                <a16:creationId xmlns:a16="http://schemas.microsoft.com/office/drawing/2014/main" id="{60E97704-3553-49AE-BCE6-584AF87E89C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202" y="11800"/>
            <a:ext cx="12234202" cy="6819019"/>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840A5479-0AAB-4CD6-A3CB-B4833FB5C7D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5" name="Rectángulo 4">
            <a:extLst>
              <a:ext uri="{FF2B5EF4-FFF2-40B4-BE49-F238E27FC236}">
                <a16:creationId xmlns:a16="http://schemas.microsoft.com/office/drawing/2014/main" id="{4C5B249F-7BC3-491B-AC56-A6E118942E4D}"/>
              </a:ext>
            </a:extLst>
          </p:cNvPr>
          <p:cNvSpPr/>
          <p:nvPr/>
        </p:nvSpPr>
        <p:spPr>
          <a:xfrm>
            <a:off x="-55454" y="2782019"/>
            <a:ext cx="7371471" cy="1828800"/>
          </a:xfrm>
          <a:custGeom>
            <a:avLst/>
            <a:gdLst>
              <a:gd name="connsiteX0" fmla="*/ 0 w 7371471"/>
              <a:gd name="connsiteY0" fmla="*/ 0 h 1828800"/>
              <a:gd name="connsiteX1" fmla="*/ 7371471 w 7371471"/>
              <a:gd name="connsiteY1" fmla="*/ 0 h 1828800"/>
              <a:gd name="connsiteX2" fmla="*/ 7371471 w 7371471"/>
              <a:gd name="connsiteY2" fmla="*/ 1828800 h 1828800"/>
              <a:gd name="connsiteX3" fmla="*/ 0 w 7371471"/>
              <a:gd name="connsiteY3" fmla="*/ 1828800 h 1828800"/>
              <a:gd name="connsiteX4" fmla="*/ 0 w 7371471"/>
              <a:gd name="connsiteY4" fmla="*/ 0 h 1828800"/>
              <a:gd name="connsiteX0" fmla="*/ 0 w 7371471"/>
              <a:gd name="connsiteY0" fmla="*/ 0 h 1828800"/>
              <a:gd name="connsiteX1" fmla="*/ 6541477 w 7371471"/>
              <a:gd name="connsiteY1" fmla="*/ 0 h 1828800"/>
              <a:gd name="connsiteX2" fmla="*/ 7371471 w 7371471"/>
              <a:gd name="connsiteY2" fmla="*/ 1828800 h 1828800"/>
              <a:gd name="connsiteX3" fmla="*/ 0 w 7371471"/>
              <a:gd name="connsiteY3" fmla="*/ 1828800 h 1828800"/>
              <a:gd name="connsiteX4" fmla="*/ 0 w 7371471"/>
              <a:gd name="connsiteY4" fmla="*/ 0 h 1828800"/>
              <a:gd name="connsiteX0" fmla="*/ 0 w 7371471"/>
              <a:gd name="connsiteY0" fmla="*/ 0 h 1828800"/>
              <a:gd name="connsiteX1" fmla="*/ 6780628 w 7371471"/>
              <a:gd name="connsiteY1" fmla="*/ 0 h 1828800"/>
              <a:gd name="connsiteX2" fmla="*/ 7371471 w 7371471"/>
              <a:gd name="connsiteY2" fmla="*/ 1828800 h 1828800"/>
              <a:gd name="connsiteX3" fmla="*/ 0 w 7371471"/>
              <a:gd name="connsiteY3" fmla="*/ 1828800 h 1828800"/>
              <a:gd name="connsiteX4" fmla="*/ 0 w 7371471"/>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71471" h="1828800">
                <a:moveTo>
                  <a:pt x="0" y="0"/>
                </a:moveTo>
                <a:lnTo>
                  <a:pt x="6780628" y="0"/>
                </a:lnTo>
                <a:lnTo>
                  <a:pt x="7371471" y="1828800"/>
                </a:lnTo>
                <a:lnTo>
                  <a:pt x="0" y="1828800"/>
                </a:lnTo>
                <a:lnTo>
                  <a:pt x="0" y="0"/>
                </a:lnTo>
                <a:close/>
              </a:path>
            </a:pathLst>
          </a:custGeom>
          <a:solidFill>
            <a:schemeClr val="bg1">
              <a:alpha val="86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3A505784-3C17-44C8-BB96-69016D7C65C0}"/>
              </a:ext>
            </a:extLst>
          </p:cNvPr>
          <p:cNvSpPr>
            <a:spLocks noGrp="1"/>
          </p:cNvSpPr>
          <p:nvPr>
            <p:ph type="title"/>
          </p:nvPr>
        </p:nvSpPr>
        <p:spPr>
          <a:xfrm>
            <a:off x="423430" y="3061766"/>
            <a:ext cx="5907031" cy="1325563"/>
          </a:xfrm>
        </p:spPr>
        <p:txBody>
          <a:bodyPr>
            <a:normAutofit fontScale="90000"/>
          </a:bodyPr>
          <a:lstStyle/>
          <a:p>
            <a:pPr algn="ctr"/>
            <a:r>
              <a:rPr lang="es-EC" sz="7200" b="1" dirty="0">
                <a:effectLst>
                  <a:outerShdw blurRad="38100" dist="38100" dir="2700000" algn="tl">
                    <a:srgbClr val="000000">
                      <a:alpha val="43137"/>
                    </a:srgbClr>
                  </a:outerShdw>
                </a:effectLst>
              </a:rPr>
              <a:t>MARCO METODOLÓGICO</a:t>
            </a:r>
          </a:p>
        </p:txBody>
      </p:sp>
    </p:spTree>
    <p:extLst>
      <p:ext uri="{BB962C8B-B14F-4D97-AF65-F5344CB8AC3E}">
        <p14:creationId xmlns:p14="http://schemas.microsoft.com/office/powerpoint/2010/main" val="2725485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DB08FF9-DC75-4B58-9D96-F74C162E09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7" name="Marcador de contenido 6">
            <a:extLst>
              <a:ext uri="{FF2B5EF4-FFF2-40B4-BE49-F238E27FC236}">
                <a16:creationId xmlns:a16="http://schemas.microsoft.com/office/drawing/2014/main" id="{12705829-A24C-4E45-96C9-1CDC6236D5F5}"/>
              </a:ext>
            </a:extLst>
          </p:cNvPr>
          <p:cNvGraphicFramePr>
            <a:graphicFrameLocks noGrp="1"/>
          </p:cNvGraphicFramePr>
          <p:nvPr>
            <p:ph idx="1"/>
            <p:extLst>
              <p:ext uri="{D42A27DB-BD31-4B8C-83A1-F6EECF244321}">
                <p14:modId xmlns:p14="http://schemas.microsoft.com/office/powerpoint/2010/main" val="710570983"/>
              </p:ext>
            </p:extLst>
          </p:nvPr>
        </p:nvGraphicFramePr>
        <p:xfrm>
          <a:off x="838200" y="834887"/>
          <a:ext cx="10515600" cy="5342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94597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172D6E22-9AE9-4449-9120-10851BF011F3}"/>
              </a:ext>
            </a:extLst>
          </p:cNvPr>
          <p:cNvGraphicFramePr>
            <a:graphicFrameLocks noGrp="1"/>
          </p:cNvGraphicFramePr>
          <p:nvPr>
            <p:ph idx="1"/>
            <p:extLst>
              <p:ext uri="{D42A27DB-BD31-4B8C-83A1-F6EECF244321}">
                <p14:modId xmlns:p14="http://schemas.microsoft.com/office/powerpoint/2010/main" val="1615562516"/>
              </p:ext>
            </p:extLst>
          </p:nvPr>
        </p:nvGraphicFramePr>
        <p:xfrm>
          <a:off x="838200" y="764586"/>
          <a:ext cx="10515600" cy="56998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Imagen 6">
            <a:extLst>
              <a:ext uri="{FF2B5EF4-FFF2-40B4-BE49-F238E27FC236}">
                <a16:creationId xmlns:a16="http://schemas.microsoft.com/office/drawing/2014/main" id="{24801922-A544-4E3B-B01B-0F72CEBA3C02}"/>
              </a:ext>
            </a:extLst>
          </p:cNvPr>
          <p:cNvPicPr>
            <a:picLocks noChangeAspect="1"/>
          </p:cNvPicPr>
          <p:nvPr/>
        </p:nvPicPr>
        <p:blipFill>
          <a:blip r:embed="rId7"/>
          <a:stretch>
            <a:fillRect/>
          </a:stretch>
        </p:blipFill>
        <p:spPr>
          <a:xfrm>
            <a:off x="376042" y="579057"/>
            <a:ext cx="3977837" cy="251231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362" name="Picture 2" descr="Resultado de imagen para turistas mochilero animado">
            <a:extLst>
              <a:ext uri="{FF2B5EF4-FFF2-40B4-BE49-F238E27FC236}">
                <a16:creationId xmlns:a16="http://schemas.microsoft.com/office/drawing/2014/main" id="{CBE7B82A-AF00-4CE6-933D-0387A168C1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6720" y="685800"/>
            <a:ext cx="2752987" cy="3507878"/>
          </a:xfrm>
          <a:prstGeom prst="rect">
            <a:avLst/>
          </a:prstGeom>
          <a:noFill/>
          <a:extLst>
            <a:ext uri="{909E8E84-426E-40DD-AFC4-6F175D3DCCD1}">
              <a14:hiddenFill xmlns:a14="http://schemas.microsoft.com/office/drawing/2010/main">
                <a:solidFill>
                  <a:srgbClr val="FFFFFF"/>
                </a:solidFill>
              </a14:hiddenFill>
            </a:ext>
          </a:extLst>
        </p:spPr>
      </p:pic>
      <p:pic>
        <p:nvPicPr>
          <p:cNvPr id="12" name="Imagen 11">
            <a:extLst>
              <a:ext uri="{FF2B5EF4-FFF2-40B4-BE49-F238E27FC236}">
                <a16:creationId xmlns:a16="http://schemas.microsoft.com/office/drawing/2014/main" id="{6FFA363A-A792-4D09-8E56-304E46719FF1}"/>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311941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057A01-4A07-426B-BA52-B0F3D1FC2083}"/>
              </a:ext>
            </a:extLst>
          </p:cNvPr>
          <p:cNvSpPr>
            <a:spLocks noGrp="1"/>
          </p:cNvSpPr>
          <p:nvPr>
            <p:ph type="title"/>
          </p:nvPr>
        </p:nvSpPr>
        <p:spPr>
          <a:xfrm>
            <a:off x="838200" y="192849"/>
            <a:ext cx="10134600" cy="1013101"/>
          </a:xfrm>
        </p:spPr>
        <p:txBody>
          <a:bodyPr>
            <a:normAutofit/>
          </a:bodyPr>
          <a:lstStyle/>
          <a:p>
            <a:pPr algn="ctr"/>
            <a:r>
              <a:rPr lang="es-EC" sz="5400"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Tamaño de muestra</a:t>
            </a:r>
          </a:p>
        </p:txBody>
      </p:sp>
      <mc:AlternateContent xmlns:mc="http://schemas.openxmlformats.org/markup-compatibility/2006" xmlns:a14="http://schemas.microsoft.com/office/drawing/2010/main">
        <mc:Choice Requires="a14">
          <p:sp>
            <p:nvSpPr>
              <p:cNvPr id="6" name="Marcador de contenido 5">
                <a:extLst>
                  <a:ext uri="{FF2B5EF4-FFF2-40B4-BE49-F238E27FC236}">
                    <a16:creationId xmlns:a16="http://schemas.microsoft.com/office/drawing/2014/main" id="{480D153D-78DC-44F2-A536-D8B5618A5C47}"/>
                  </a:ext>
                </a:extLst>
              </p:cNvPr>
              <p:cNvSpPr>
                <a:spLocks noGrp="1"/>
              </p:cNvSpPr>
              <p:nvPr>
                <p:ph sz="half" idx="1"/>
              </p:nvPr>
            </p:nvSpPr>
            <p:spPr>
              <a:xfrm>
                <a:off x="649358" y="1388563"/>
                <a:ext cx="4678016" cy="4788400"/>
              </a:xfrm>
            </p:spPr>
            <p:txBody>
              <a:bodyPr>
                <a:normAutofit lnSpcReduction="10000"/>
              </a:bodyPr>
              <a:lstStyle/>
              <a:p>
                <a:pPr marL="0" indent="0">
                  <a:buNone/>
                </a:pPr>
                <a:r>
                  <a:rPr lang="es-EC" sz="3500" b="1" dirty="0"/>
                  <a:t>Grupo 1: Turistas</a:t>
                </a:r>
              </a:p>
              <a:p>
                <a:r>
                  <a:rPr lang="es-EC" dirty="0"/>
                  <a:t>Muestreo no probabilístico por cuotas</a:t>
                </a:r>
              </a:p>
              <a:p>
                <a:pPr lvl="1">
                  <a:buFont typeface="Wingdings" panose="05000000000000000000" pitchFamily="2" charset="2"/>
                  <a:buChar char="Ø"/>
                </a:pPr>
                <a:r>
                  <a:rPr lang="es-EC" dirty="0"/>
                  <a:t>Turistas locales, nacionales y extranjeros</a:t>
                </a:r>
              </a:p>
              <a:p>
                <a:pPr lvl="1">
                  <a:buFont typeface="Wingdings" panose="05000000000000000000" pitchFamily="2" charset="2"/>
                  <a:buChar char="Ø"/>
                </a:pPr>
                <a:r>
                  <a:rPr lang="es-EC" dirty="0"/>
                  <a:t>Hombres y mujeres de 18 años en adelante</a:t>
                </a:r>
              </a:p>
              <a:p>
                <a:pPr lvl="1">
                  <a:buFont typeface="Wingdings" panose="05000000000000000000" pitchFamily="2" charset="2"/>
                  <a:buChar char="Ø"/>
                </a:pPr>
                <a:endParaRPr lang="es-EC" dirty="0"/>
              </a:p>
              <a:p>
                <a:pPr marL="0" indent="0">
                  <a:buNone/>
                </a:pPr>
                <a14:m>
                  <m:oMath xmlns:m="http://schemas.openxmlformats.org/officeDocument/2006/math">
                    <m:r>
                      <a:rPr lang="es-EC" sz="2600" b="1" i="1" smtClean="0">
                        <a:latin typeface="Cambria Math" panose="02040503050406030204" pitchFamily="18" charset="0"/>
                      </a:rPr>
                      <m:t>𝒏</m:t>
                    </m:r>
                    <m:r>
                      <a:rPr lang="es-EC" sz="2600" b="1" i="1" smtClean="0">
                        <a:latin typeface="Cambria Math" panose="02040503050406030204" pitchFamily="18" charset="0"/>
                      </a:rPr>
                      <m:t>=</m:t>
                    </m:r>
                    <m:f>
                      <m:fPr>
                        <m:ctrlPr>
                          <a:rPr lang="es-EC" sz="2600" b="1" i="1">
                            <a:latin typeface="Cambria Math" panose="02040503050406030204" pitchFamily="18" charset="0"/>
                          </a:rPr>
                        </m:ctrlPr>
                      </m:fPr>
                      <m:num>
                        <m:sSup>
                          <m:sSupPr>
                            <m:ctrlPr>
                              <a:rPr lang="es-EC" sz="2600" b="1" i="1">
                                <a:latin typeface="Cambria Math" panose="02040503050406030204" pitchFamily="18" charset="0"/>
                              </a:rPr>
                            </m:ctrlPr>
                          </m:sSupPr>
                          <m:e>
                            <m:r>
                              <a:rPr lang="es-EC" sz="2600" b="1" i="1">
                                <a:latin typeface="Cambria Math" panose="02040503050406030204" pitchFamily="18" charset="0"/>
                              </a:rPr>
                              <m:t>𝒁</m:t>
                            </m:r>
                          </m:e>
                          <m:sup>
                            <m:r>
                              <a:rPr lang="es-EC" sz="2600" b="1" i="1">
                                <a:latin typeface="Cambria Math" panose="02040503050406030204" pitchFamily="18" charset="0"/>
                              </a:rPr>
                              <m:t>𝟐</m:t>
                            </m:r>
                          </m:sup>
                        </m:sSup>
                        <m:r>
                          <a:rPr lang="es-EC" sz="2600" b="1" i="1">
                            <a:latin typeface="Cambria Math" panose="02040503050406030204" pitchFamily="18" charset="0"/>
                          </a:rPr>
                          <m:t>𝑷</m:t>
                        </m:r>
                        <m:r>
                          <a:rPr lang="es-EC" sz="2600" b="1" i="1">
                            <a:latin typeface="Cambria Math" panose="02040503050406030204" pitchFamily="18" charset="0"/>
                          </a:rPr>
                          <m:t>.</m:t>
                        </m:r>
                        <m:r>
                          <a:rPr lang="es-EC" sz="2600" b="1" i="1">
                            <a:latin typeface="Cambria Math" panose="02040503050406030204" pitchFamily="18" charset="0"/>
                          </a:rPr>
                          <m:t>𝑸</m:t>
                        </m:r>
                      </m:num>
                      <m:den>
                        <m:sSup>
                          <m:sSupPr>
                            <m:ctrlPr>
                              <a:rPr lang="es-EC" sz="2600" b="1" i="1">
                                <a:latin typeface="Cambria Math" panose="02040503050406030204" pitchFamily="18" charset="0"/>
                              </a:rPr>
                            </m:ctrlPr>
                          </m:sSupPr>
                          <m:e>
                            <m:r>
                              <a:rPr lang="es-EC" sz="2600" b="1" i="1">
                                <a:latin typeface="Cambria Math" panose="02040503050406030204" pitchFamily="18" charset="0"/>
                              </a:rPr>
                              <m:t>𝒆</m:t>
                            </m:r>
                          </m:e>
                          <m:sup>
                            <m:r>
                              <a:rPr lang="es-EC" sz="2600" b="1" i="1">
                                <a:latin typeface="Cambria Math" panose="02040503050406030204" pitchFamily="18" charset="0"/>
                              </a:rPr>
                              <m:t>𝟐</m:t>
                            </m:r>
                          </m:sup>
                        </m:sSup>
                      </m:den>
                    </m:f>
                  </m:oMath>
                </a14:m>
                <a:r>
                  <a:rPr lang="es-EC" sz="2600" dirty="0"/>
                  <a:t>              </a:t>
                </a:r>
                <a14:m>
                  <m:oMath xmlns:m="http://schemas.openxmlformats.org/officeDocument/2006/math">
                    <m:r>
                      <a:rPr lang="es-EC" sz="2600" b="1" i="1">
                        <a:latin typeface="Cambria Math" panose="02040503050406030204" pitchFamily="18" charset="0"/>
                      </a:rPr>
                      <m:t>𝒏</m:t>
                    </m:r>
                    <m:r>
                      <a:rPr lang="es-EC" sz="2600" b="1" i="1">
                        <a:latin typeface="Cambria Math" panose="02040503050406030204" pitchFamily="18" charset="0"/>
                      </a:rPr>
                      <m:t>=</m:t>
                    </m:r>
                    <m:f>
                      <m:fPr>
                        <m:ctrlPr>
                          <a:rPr lang="es-EC" sz="2600" i="1">
                            <a:latin typeface="Cambria Math" panose="02040503050406030204" pitchFamily="18" charset="0"/>
                          </a:rPr>
                        </m:ctrlPr>
                      </m:fPr>
                      <m:num>
                        <m:sSup>
                          <m:sSupPr>
                            <m:ctrlPr>
                              <a:rPr lang="es-EC" sz="2600" i="1">
                                <a:latin typeface="Cambria Math" panose="02040503050406030204" pitchFamily="18" charset="0"/>
                              </a:rPr>
                            </m:ctrlPr>
                          </m:sSupPr>
                          <m:e>
                            <m:r>
                              <a:rPr lang="es-EC" sz="2600" i="1">
                                <a:latin typeface="Cambria Math" panose="02040503050406030204" pitchFamily="18" charset="0"/>
                              </a:rPr>
                              <m:t>1.96</m:t>
                            </m:r>
                          </m:e>
                          <m:sup>
                            <m:r>
                              <a:rPr lang="es-EC" sz="2600" i="1">
                                <a:latin typeface="Cambria Math" panose="02040503050406030204" pitchFamily="18" charset="0"/>
                              </a:rPr>
                              <m:t>2</m:t>
                            </m:r>
                          </m:sup>
                        </m:sSup>
                        <m:r>
                          <a:rPr lang="es-EC" sz="2600" i="1">
                            <a:latin typeface="Cambria Math" panose="02040503050406030204" pitchFamily="18" charset="0"/>
                          </a:rPr>
                          <m:t>.0,5.0,5</m:t>
                        </m:r>
                      </m:num>
                      <m:den>
                        <m:sSup>
                          <m:sSupPr>
                            <m:ctrlPr>
                              <a:rPr lang="es-EC" sz="2600" i="1">
                                <a:latin typeface="Cambria Math" panose="02040503050406030204" pitchFamily="18" charset="0"/>
                              </a:rPr>
                            </m:ctrlPr>
                          </m:sSupPr>
                          <m:e>
                            <m:r>
                              <a:rPr lang="es-EC" sz="2600" i="1">
                                <a:latin typeface="Cambria Math" panose="02040503050406030204" pitchFamily="18" charset="0"/>
                              </a:rPr>
                              <m:t>0.05</m:t>
                            </m:r>
                          </m:e>
                          <m:sup>
                            <m:r>
                              <a:rPr lang="es-EC" sz="2600" i="1">
                                <a:latin typeface="Cambria Math" panose="02040503050406030204" pitchFamily="18" charset="0"/>
                              </a:rPr>
                              <m:t>2</m:t>
                            </m:r>
                          </m:sup>
                        </m:sSup>
                      </m:den>
                    </m:f>
                  </m:oMath>
                </a14:m>
                <a:endParaRPr lang="es-EC" sz="2600" dirty="0"/>
              </a:p>
              <a:p>
                <a:pPr marL="0" indent="0">
                  <a:buNone/>
                </a:pPr>
                <a:endParaRPr lang="es-EC" dirty="0"/>
              </a:p>
              <a:p>
                <a:pPr marL="0" indent="0">
                  <a:buNone/>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1" i="1">
                          <a:latin typeface="Cambria Math" panose="02040503050406030204" pitchFamily="18" charset="0"/>
                        </a:rPr>
                        <m:t>=</m:t>
                      </m:r>
                      <m:r>
                        <a:rPr lang="es-EC" i="1">
                          <a:latin typeface="Cambria Math" panose="02040503050406030204" pitchFamily="18" charset="0"/>
                        </a:rPr>
                        <m:t>384.16</m:t>
                      </m:r>
                      <m:r>
                        <a:rPr lang="es-EC" b="1" i="1">
                          <a:latin typeface="Cambria Math" panose="02040503050406030204" pitchFamily="18" charset="0"/>
                        </a:rPr>
                        <m:t>=</m:t>
                      </m:r>
                      <m:r>
                        <a:rPr lang="es-EC" b="1" i="1">
                          <a:latin typeface="Cambria Math" panose="02040503050406030204" pitchFamily="18" charset="0"/>
                        </a:rPr>
                        <m:t>𝟑𝟖𝟒</m:t>
                      </m:r>
                    </m:oMath>
                  </m:oMathPara>
                </a14:m>
                <a:endParaRPr lang="es-EC" dirty="0"/>
              </a:p>
              <a:p>
                <a:pPr marL="0" indent="0">
                  <a:buNone/>
                </a:pPr>
                <a:endParaRPr lang="es-EC" dirty="0"/>
              </a:p>
              <a:p>
                <a:pPr marL="0" indent="0">
                  <a:buNone/>
                </a:pPr>
                <a:endParaRPr lang="es-EC" dirty="0"/>
              </a:p>
            </p:txBody>
          </p:sp>
        </mc:Choice>
        <mc:Fallback xmlns="">
          <p:sp>
            <p:nvSpPr>
              <p:cNvPr id="6" name="Marcador de contenido 5">
                <a:extLst>
                  <a:ext uri="{FF2B5EF4-FFF2-40B4-BE49-F238E27FC236}">
                    <a16:creationId xmlns:a16="http://schemas.microsoft.com/office/drawing/2014/main" id="{480D153D-78DC-44F2-A536-D8B5618A5C47}"/>
                  </a:ext>
                </a:extLst>
              </p:cNvPr>
              <p:cNvSpPr>
                <a:spLocks noGrp="1" noRot="1" noChangeAspect="1" noMove="1" noResize="1" noEditPoints="1" noAdjustHandles="1" noChangeArrowheads="1" noChangeShapeType="1" noTextEdit="1"/>
              </p:cNvSpPr>
              <p:nvPr>
                <p:ph sz="half" idx="1"/>
              </p:nvPr>
            </p:nvSpPr>
            <p:spPr>
              <a:xfrm>
                <a:off x="649358" y="1388563"/>
                <a:ext cx="4678016" cy="4788400"/>
              </a:xfrm>
              <a:blipFill>
                <a:blip r:embed="rId2"/>
                <a:stretch>
                  <a:fillRect l="-3911" t="-3822"/>
                </a:stretch>
              </a:blipFill>
            </p:spPr>
            <p:txBody>
              <a:bodyPr/>
              <a:lstStyle/>
              <a:p>
                <a:r>
                  <a:rPr lang="es-EC">
                    <a:noFill/>
                  </a:rPr>
                  <a:t> </a:t>
                </a:r>
              </a:p>
            </p:txBody>
          </p:sp>
        </mc:Fallback>
      </mc:AlternateContent>
      <p:graphicFrame>
        <p:nvGraphicFramePr>
          <p:cNvPr id="8" name="Marcador de contenido 7">
            <a:extLst>
              <a:ext uri="{FF2B5EF4-FFF2-40B4-BE49-F238E27FC236}">
                <a16:creationId xmlns:a16="http://schemas.microsoft.com/office/drawing/2014/main" id="{4D511EAD-BF9D-42C4-B200-3D8F79800142}"/>
              </a:ext>
            </a:extLst>
          </p:cNvPr>
          <p:cNvGraphicFramePr>
            <a:graphicFrameLocks noGrp="1"/>
          </p:cNvGraphicFramePr>
          <p:nvPr>
            <p:ph sz="half" idx="2"/>
            <p:extLst>
              <p:ext uri="{D42A27DB-BD31-4B8C-83A1-F6EECF244321}">
                <p14:modId xmlns:p14="http://schemas.microsoft.com/office/powerpoint/2010/main" val="1509309748"/>
              </p:ext>
            </p:extLst>
          </p:nvPr>
        </p:nvGraphicFramePr>
        <p:xfrm>
          <a:off x="5618921" y="1882501"/>
          <a:ext cx="6016486" cy="4294462"/>
        </p:xfrm>
        <a:graphic>
          <a:graphicData uri="http://schemas.openxmlformats.org/drawingml/2006/table">
            <a:tbl>
              <a:tblPr firstRow="1" firstCol="1" bandRow="1">
                <a:tableStyleId>{BC89EF96-8CEA-46FF-86C4-4CE0E7609802}</a:tableStyleId>
              </a:tblPr>
              <a:tblGrid>
                <a:gridCol w="2582726">
                  <a:extLst>
                    <a:ext uri="{9D8B030D-6E8A-4147-A177-3AD203B41FA5}">
                      <a16:colId xmlns:a16="http://schemas.microsoft.com/office/drawing/2014/main" val="248465491"/>
                    </a:ext>
                  </a:extLst>
                </a:gridCol>
                <a:gridCol w="1532296">
                  <a:extLst>
                    <a:ext uri="{9D8B030D-6E8A-4147-A177-3AD203B41FA5}">
                      <a16:colId xmlns:a16="http://schemas.microsoft.com/office/drawing/2014/main" val="908790930"/>
                    </a:ext>
                  </a:extLst>
                </a:gridCol>
                <a:gridCol w="1901464">
                  <a:extLst>
                    <a:ext uri="{9D8B030D-6E8A-4147-A177-3AD203B41FA5}">
                      <a16:colId xmlns:a16="http://schemas.microsoft.com/office/drawing/2014/main" val="3283830688"/>
                    </a:ext>
                  </a:extLst>
                </a:gridCol>
              </a:tblGrid>
              <a:tr h="652511">
                <a:tc>
                  <a:txBody>
                    <a:bodyPr/>
                    <a:lstStyle/>
                    <a:p>
                      <a:pPr algn="ctr" fontAlgn="auto">
                        <a:lnSpc>
                          <a:spcPct val="101000"/>
                        </a:lnSpc>
                        <a:spcAft>
                          <a:spcPts val="0"/>
                        </a:spcAft>
                      </a:pPr>
                      <a:r>
                        <a:rPr lang="es-EC" sz="2000" dirty="0">
                          <a:effectLst/>
                        </a:rPr>
                        <a:t>CANTONES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ctr"/>
                </a:tc>
                <a:tc>
                  <a:txBody>
                    <a:bodyPr/>
                    <a:lstStyle/>
                    <a:p>
                      <a:pPr algn="ctr" fontAlgn="auto">
                        <a:lnSpc>
                          <a:spcPct val="101000"/>
                        </a:lnSpc>
                        <a:spcAft>
                          <a:spcPts val="0"/>
                        </a:spcAft>
                      </a:pPr>
                      <a:r>
                        <a:rPr lang="es-EC" sz="2000">
                          <a:effectLst/>
                        </a:rPr>
                        <a:t>Nro. Asociaciones por Cantón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ctr"/>
                </a:tc>
                <a:tc>
                  <a:txBody>
                    <a:bodyPr/>
                    <a:lstStyle/>
                    <a:p>
                      <a:pPr algn="ctr" fontAlgn="auto">
                        <a:lnSpc>
                          <a:spcPct val="101000"/>
                        </a:lnSpc>
                        <a:spcAft>
                          <a:spcPts val="0"/>
                        </a:spcAft>
                      </a:pPr>
                      <a:r>
                        <a:rPr lang="es-EC" sz="2000">
                          <a:effectLst/>
                        </a:rPr>
                        <a:t>Nro. Encuestas a turistas por Cantón</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ctr"/>
                </a:tc>
                <a:extLst>
                  <a:ext uri="{0D108BD9-81ED-4DB2-BD59-A6C34878D82A}">
                    <a16:rowId xmlns:a16="http://schemas.microsoft.com/office/drawing/2014/main" val="4201615127"/>
                  </a:ext>
                </a:extLst>
              </a:tr>
              <a:tr h="309892">
                <a:tc>
                  <a:txBody>
                    <a:bodyPr/>
                    <a:lstStyle/>
                    <a:p>
                      <a:pPr fontAlgn="auto">
                        <a:lnSpc>
                          <a:spcPct val="101000"/>
                        </a:lnSpc>
                        <a:spcAft>
                          <a:spcPts val="0"/>
                        </a:spcAft>
                      </a:pPr>
                      <a:r>
                        <a:rPr lang="es-EC" sz="2000">
                          <a:effectLst/>
                        </a:rPr>
                        <a:t>1. QUITO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169</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3917351902"/>
                  </a:ext>
                </a:extLst>
              </a:tr>
              <a:tr h="309892">
                <a:tc>
                  <a:txBody>
                    <a:bodyPr/>
                    <a:lstStyle/>
                    <a:p>
                      <a:pPr fontAlgn="auto">
                        <a:lnSpc>
                          <a:spcPct val="101000"/>
                        </a:lnSpc>
                        <a:spcAft>
                          <a:spcPts val="0"/>
                        </a:spcAft>
                      </a:pPr>
                      <a:r>
                        <a:rPr lang="es-EC" sz="2000" dirty="0">
                          <a:effectLst/>
                        </a:rPr>
                        <a:t>2. MEJÍA</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2</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dirty="0">
                          <a:effectLst/>
                        </a:rPr>
                        <a:t>32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463254463"/>
                  </a:ext>
                </a:extLst>
              </a:tr>
              <a:tr h="309892">
                <a:tc>
                  <a:txBody>
                    <a:bodyPr/>
                    <a:lstStyle/>
                    <a:p>
                      <a:pPr fontAlgn="auto">
                        <a:lnSpc>
                          <a:spcPct val="101000"/>
                        </a:lnSpc>
                        <a:spcAft>
                          <a:spcPts val="0"/>
                        </a:spcAft>
                      </a:pPr>
                      <a:r>
                        <a:rPr lang="es-EC" sz="2000">
                          <a:effectLst/>
                        </a:rPr>
                        <a:t>3. RUMIÑAHUI</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dirty="0">
                          <a:effectLst/>
                        </a:rPr>
                        <a:t>15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4152493655"/>
                  </a:ext>
                </a:extLst>
              </a:tr>
              <a:tr h="309892">
                <a:tc>
                  <a:txBody>
                    <a:bodyPr/>
                    <a:lstStyle/>
                    <a:p>
                      <a:pPr fontAlgn="auto">
                        <a:lnSpc>
                          <a:spcPct val="101000"/>
                        </a:lnSpc>
                        <a:spcAft>
                          <a:spcPts val="0"/>
                        </a:spcAft>
                      </a:pPr>
                      <a:r>
                        <a:rPr lang="es-EC" sz="2000" dirty="0">
                          <a:effectLst/>
                        </a:rPr>
                        <a:t>4. CAYAMBE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77</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1123120069"/>
                  </a:ext>
                </a:extLst>
              </a:tr>
              <a:tr h="309892">
                <a:tc>
                  <a:txBody>
                    <a:bodyPr/>
                    <a:lstStyle/>
                    <a:p>
                      <a:pPr fontAlgn="auto">
                        <a:lnSpc>
                          <a:spcPct val="101000"/>
                        </a:lnSpc>
                        <a:spcAft>
                          <a:spcPts val="0"/>
                        </a:spcAft>
                      </a:pPr>
                      <a:r>
                        <a:rPr lang="es-EC" sz="2000">
                          <a:effectLst/>
                        </a:rPr>
                        <a:t>5. PEDRO MONCAYO</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3</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46</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4104332861"/>
                  </a:ext>
                </a:extLst>
              </a:tr>
              <a:tr h="309892">
                <a:tc>
                  <a:txBody>
                    <a:bodyPr/>
                    <a:lstStyle/>
                    <a:p>
                      <a:pPr fontAlgn="auto">
                        <a:lnSpc>
                          <a:spcPct val="101000"/>
                        </a:lnSpc>
                        <a:spcAft>
                          <a:spcPts val="0"/>
                        </a:spcAft>
                      </a:pPr>
                      <a:r>
                        <a:rPr lang="es-EC" sz="2000" dirty="0">
                          <a:effectLst/>
                        </a:rPr>
                        <a:t>6. PUERTO QUITO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2183137875"/>
                  </a:ext>
                </a:extLst>
              </a:tr>
              <a:tr h="350564">
                <a:tc>
                  <a:txBody>
                    <a:bodyPr/>
                    <a:lstStyle/>
                    <a:p>
                      <a:pPr fontAlgn="auto">
                        <a:lnSpc>
                          <a:spcPct val="101000"/>
                        </a:lnSpc>
                        <a:spcAft>
                          <a:spcPts val="0"/>
                        </a:spcAft>
                      </a:pPr>
                      <a:r>
                        <a:rPr lang="es-EC" sz="2000" dirty="0">
                          <a:effectLst/>
                        </a:rPr>
                        <a:t>7- PEDRO VICENTO MALDONADO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2367775715"/>
                  </a:ext>
                </a:extLst>
              </a:tr>
              <a:tr h="326256">
                <a:tc>
                  <a:txBody>
                    <a:bodyPr/>
                    <a:lstStyle/>
                    <a:p>
                      <a:pPr fontAlgn="auto">
                        <a:lnSpc>
                          <a:spcPct val="101000"/>
                        </a:lnSpc>
                        <a:spcAft>
                          <a:spcPts val="0"/>
                        </a:spcAft>
                      </a:pPr>
                      <a:r>
                        <a:rPr lang="es-EC" sz="2000">
                          <a:effectLst/>
                        </a:rPr>
                        <a:t>8. SAN MIGUEL DE LOS BANCOS</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a:effectLst/>
                        </a:rPr>
                        <a:t>15</a:t>
                      </a:r>
                      <a:endParaRPr lang="es-EC" sz="200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1061260444"/>
                  </a:ext>
                </a:extLst>
              </a:tr>
              <a:tr h="309892">
                <a:tc>
                  <a:txBody>
                    <a:bodyPr/>
                    <a:lstStyle/>
                    <a:p>
                      <a:pPr fontAlgn="auto">
                        <a:lnSpc>
                          <a:spcPct val="101000"/>
                        </a:lnSpc>
                        <a:spcAft>
                          <a:spcPts val="0"/>
                        </a:spcAft>
                      </a:pPr>
                      <a:r>
                        <a:rPr lang="es-EC" sz="2000" dirty="0">
                          <a:effectLst/>
                        </a:rPr>
                        <a:t>TOTALES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dirty="0">
                          <a:effectLst/>
                        </a:rPr>
                        <a:t>25</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tc>
                  <a:txBody>
                    <a:bodyPr/>
                    <a:lstStyle/>
                    <a:p>
                      <a:pPr algn="ctr" fontAlgn="auto">
                        <a:lnSpc>
                          <a:spcPct val="101000"/>
                        </a:lnSpc>
                        <a:spcAft>
                          <a:spcPts val="0"/>
                        </a:spcAft>
                      </a:pPr>
                      <a:r>
                        <a:rPr lang="es-EC" sz="2000" dirty="0">
                          <a:effectLst/>
                        </a:rPr>
                        <a:t>384</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3553" marR="43553" marT="0" marB="0" anchor="b"/>
                </a:tc>
                <a:extLst>
                  <a:ext uri="{0D108BD9-81ED-4DB2-BD59-A6C34878D82A}">
                    <a16:rowId xmlns:a16="http://schemas.microsoft.com/office/drawing/2014/main" val="1389426193"/>
                  </a:ext>
                </a:extLst>
              </a:tr>
            </a:tbl>
          </a:graphicData>
        </a:graphic>
      </p:graphicFrame>
      <p:pic>
        <p:nvPicPr>
          <p:cNvPr id="10" name="Imagen 9">
            <a:extLst>
              <a:ext uri="{FF2B5EF4-FFF2-40B4-BE49-F238E27FC236}">
                <a16:creationId xmlns:a16="http://schemas.microsoft.com/office/drawing/2014/main" id="{42D6C385-E5C5-4FA5-B059-9849513F575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605638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460E85-77B9-403D-BF8E-B3F3BFE4C032}"/>
              </a:ext>
            </a:extLst>
          </p:cNvPr>
          <p:cNvSpPr>
            <a:spLocks noGrp="1"/>
          </p:cNvSpPr>
          <p:nvPr>
            <p:ph type="title"/>
          </p:nvPr>
        </p:nvSpPr>
        <p:spPr>
          <a:xfrm>
            <a:off x="838200" y="75992"/>
            <a:ext cx="4542183" cy="1325563"/>
          </a:xfrm>
        </p:spPr>
        <p:txBody>
          <a:bodyPr>
            <a:normAutofit/>
          </a:bodyPr>
          <a:lstStyle/>
          <a:p>
            <a:r>
              <a:rPr lang="es-EC" sz="3200" b="1" dirty="0">
                <a:effectLst>
                  <a:outerShdw blurRad="38100" dist="38100" dir="2700000" algn="tl">
                    <a:srgbClr val="000000">
                      <a:alpha val="43137"/>
                    </a:srgbClr>
                  </a:outerShdw>
                </a:effectLst>
                <a:latin typeface="Century Gothic" panose="020B0502020202020204" pitchFamily="34" charset="0"/>
              </a:rPr>
              <a:t>Grupo 2: Familias </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F3249FBA-F762-4205-89C5-024022B9D067}"/>
                  </a:ext>
                </a:extLst>
              </p:cNvPr>
              <p:cNvSpPr>
                <a:spLocks noGrp="1"/>
              </p:cNvSpPr>
              <p:nvPr>
                <p:ph sz="half" idx="1"/>
              </p:nvPr>
            </p:nvSpPr>
            <p:spPr>
              <a:xfrm>
                <a:off x="400878" y="1228501"/>
                <a:ext cx="5181600" cy="3590794"/>
              </a:xfrm>
            </p:spPr>
            <p:txBody>
              <a:bodyPr>
                <a:normAutofit lnSpcReduction="10000"/>
              </a:bodyPr>
              <a:lstStyle/>
              <a:p>
                <a:pPr lvl="1"/>
                <a:r>
                  <a:rPr lang="es-EC" sz="2000" dirty="0"/>
                  <a:t>Muestreo probabilístico estratificado</a:t>
                </a:r>
              </a:p>
              <a:p>
                <a:pPr lvl="1"/>
                <a:r>
                  <a:rPr lang="es-EC" sz="2000" dirty="0"/>
                  <a:t>Familias que se encuentran en cada una de las asociaciones de turismo comunitario en los 8 cantones de la provincia</a:t>
                </a:r>
              </a:p>
              <a:p>
                <a:pPr marL="457200" lvl="1" indent="0">
                  <a:buNone/>
                </a:pPr>
                <a14:m>
                  <m:oMathPara xmlns:m="http://schemas.openxmlformats.org/officeDocument/2006/math">
                    <m:oMathParaPr>
                      <m:jc m:val="centerGroup"/>
                    </m:oMathParaPr>
                    <m:oMath xmlns:m="http://schemas.openxmlformats.org/officeDocument/2006/math">
                      <m:r>
                        <a:rPr lang="es-EC" sz="1800" i="1">
                          <a:latin typeface="Cambria Math" panose="02040503050406030204" pitchFamily="18" charset="0"/>
                        </a:rPr>
                        <m:t>𝑛</m:t>
                      </m:r>
                      <m:r>
                        <a:rPr lang="es-EC" sz="1800" i="1">
                          <a:latin typeface="Cambria Math" panose="02040503050406030204" pitchFamily="18" charset="0"/>
                        </a:rPr>
                        <m:t>=</m:t>
                      </m:r>
                      <m:f>
                        <m:fPr>
                          <m:ctrlPr>
                            <a:rPr lang="es-EC" sz="1800" i="1">
                              <a:latin typeface="Cambria Math" panose="02040503050406030204" pitchFamily="18" charset="0"/>
                            </a:rPr>
                          </m:ctrlPr>
                        </m:fPr>
                        <m:num>
                          <m:r>
                            <a:rPr lang="es-EC" sz="1800" i="1">
                              <a:latin typeface="Cambria Math" panose="02040503050406030204" pitchFamily="18" charset="0"/>
                            </a:rPr>
                            <m:t>𝑁</m:t>
                          </m:r>
                          <m:r>
                            <a:rPr lang="es-EC" sz="1800" i="1">
                              <a:latin typeface="Cambria Math" panose="02040503050406030204" pitchFamily="18" charset="0"/>
                            </a:rPr>
                            <m:t>∗</m:t>
                          </m:r>
                          <m:sSup>
                            <m:sSupPr>
                              <m:ctrlPr>
                                <a:rPr lang="es-EC" sz="1800" i="1">
                                  <a:latin typeface="Cambria Math" panose="02040503050406030204" pitchFamily="18" charset="0"/>
                                </a:rPr>
                              </m:ctrlPr>
                            </m:sSupPr>
                            <m:e>
                              <m:r>
                                <a:rPr lang="es-EC" sz="1800" i="1">
                                  <a:latin typeface="Cambria Math" panose="02040503050406030204" pitchFamily="18" charset="0"/>
                                </a:rPr>
                                <m:t>𝑧</m:t>
                              </m:r>
                            </m:e>
                            <m:sup>
                              <m:r>
                                <a:rPr lang="es-EC" sz="1800" i="1">
                                  <a:latin typeface="Cambria Math" panose="02040503050406030204" pitchFamily="18" charset="0"/>
                                </a:rPr>
                                <m:t>2</m:t>
                              </m:r>
                            </m:sup>
                          </m:sSup>
                          <m:r>
                            <a:rPr lang="es-EC" sz="1800" i="1">
                              <a:latin typeface="Cambria Math" panose="02040503050406030204" pitchFamily="18" charset="0"/>
                            </a:rPr>
                            <m:t>∗</m:t>
                          </m:r>
                          <m:r>
                            <a:rPr lang="es-EC" sz="1800" i="1">
                              <a:latin typeface="Cambria Math" panose="02040503050406030204" pitchFamily="18" charset="0"/>
                            </a:rPr>
                            <m:t>𝑝</m:t>
                          </m:r>
                          <m:r>
                            <a:rPr lang="es-EC" sz="1800" i="1">
                              <a:latin typeface="Cambria Math" panose="02040503050406030204" pitchFamily="18" charset="0"/>
                            </a:rPr>
                            <m:t>∗</m:t>
                          </m:r>
                          <m:r>
                            <a:rPr lang="es-EC" sz="1800" i="1">
                              <a:latin typeface="Cambria Math" panose="02040503050406030204" pitchFamily="18" charset="0"/>
                            </a:rPr>
                            <m:t>𝑞</m:t>
                          </m:r>
                        </m:num>
                        <m:den>
                          <m:sSup>
                            <m:sSupPr>
                              <m:ctrlPr>
                                <a:rPr lang="es-EC" sz="1800" i="1">
                                  <a:latin typeface="Cambria Math" panose="02040503050406030204" pitchFamily="18" charset="0"/>
                                </a:rPr>
                              </m:ctrlPr>
                            </m:sSupPr>
                            <m:e>
                              <m:r>
                                <a:rPr lang="es-EC" sz="1800" i="1">
                                  <a:latin typeface="Cambria Math" panose="02040503050406030204" pitchFamily="18" charset="0"/>
                                </a:rPr>
                                <m:t>𝑒</m:t>
                              </m:r>
                            </m:e>
                            <m:sup>
                              <m:r>
                                <a:rPr lang="es-EC" sz="1800" i="1">
                                  <a:latin typeface="Cambria Math" panose="02040503050406030204" pitchFamily="18" charset="0"/>
                                </a:rPr>
                                <m:t>2</m:t>
                              </m:r>
                            </m:sup>
                          </m:sSup>
                          <m:r>
                            <a:rPr lang="es-EC" sz="1800" i="1">
                              <a:latin typeface="Cambria Math" panose="02040503050406030204" pitchFamily="18" charset="0"/>
                            </a:rPr>
                            <m:t>∗</m:t>
                          </m:r>
                          <m:d>
                            <m:dPr>
                              <m:ctrlPr>
                                <a:rPr lang="es-EC" sz="1800" i="1">
                                  <a:latin typeface="Cambria Math" panose="02040503050406030204" pitchFamily="18" charset="0"/>
                                </a:rPr>
                              </m:ctrlPr>
                            </m:dPr>
                            <m:e>
                              <m:r>
                                <a:rPr lang="es-EC" sz="1800" i="1">
                                  <a:latin typeface="Cambria Math" panose="02040503050406030204" pitchFamily="18" charset="0"/>
                                </a:rPr>
                                <m:t>𝑁</m:t>
                              </m:r>
                              <m:r>
                                <a:rPr lang="es-EC" sz="1800" i="1">
                                  <a:latin typeface="Cambria Math" panose="02040503050406030204" pitchFamily="18" charset="0"/>
                                </a:rPr>
                                <m:t>−1</m:t>
                              </m:r>
                            </m:e>
                          </m:d>
                          <m:r>
                            <a:rPr lang="es-EC" sz="1800" i="1">
                              <a:latin typeface="Cambria Math" panose="02040503050406030204" pitchFamily="18" charset="0"/>
                            </a:rPr>
                            <m:t>+</m:t>
                          </m:r>
                          <m:sSup>
                            <m:sSupPr>
                              <m:ctrlPr>
                                <a:rPr lang="es-EC" sz="1800" i="1">
                                  <a:latin typeface="Cambria Math" panose="02040503050406030204" pitchFamily="18" charset="0"/>
                                </a:rPr>
                              </m:ctrlPr>
                            </m:sSupPr>
                            <m:e>
                              <m:r>
                                <a:rPr lang="es-EC" sz="1800" i="1">
                                  <a:latin typeface="Cambria Math" panose="02040503050406030204" pitchFamily="18" charset="0"/>
                                </a:rPr>
                                <m:t>𝑧</m:t>
                              </m:r>
                            </m:e>
                            <m:sup>
                              <m:r>
                                <a:rPr lang="es-EC" sz="1800" i="1">
                                  <a:latin typeface="Cambria Math" panose="02040503050406030204" pitchFamily="18" charset="0"/>
                                </a:rPr>
                                <m:t>2</m:t>
                              </m:r>
                            </m:sup>
                          </m:sSup>
                          <m:r>
                            <a:rPr lang="es-EC" sz="1800" i="1">
                              <a:latin typeface="Cambria Math" panose="02040503050406030204" pitchFamily="18" charset="0"/>
                            </a:rPr>
                            <m:t>∗</m:t>
                          </m:r>
                          <m:r>
                            <a:rPr lang="es-EC" sz="1800" i="1">
                              <a:latin typeface="Cambria Math" panose="02040503050406030204" pitchFamily="18" charset="0"/>
                            </a:rPr>
                            <m:t>𝑝</m:t>
                          </m:r>
                          <m:r>
                            <a:rPr lang="es-EC" sz="1800" i="1">
                              <a:latin typeface="Cambria Math" panose="02040503050406030204" pitchFamily="18" charset="0"/>
                            </a:rPr>
                            <m:t>∗</m:t>
                          </m:r>
                          <m:r>
                            <a:rPr lang="es-EC" sz="1800" i="1">
                              <a:latin typeface="Cambria Math" panose="02040503050406030204" pitchFamily="18" charset="0"/>
                            </a:rPr>
                            <m:t>𝑞</m:t>
                          </m:r>
                        </m:den>
                      </m:f>
                    </m:oMath>
                  </m:oMathPara>
                </a14:m>
                <a:endParaRPr lang="es-EC" sz="1800" dirty="0"/>
              </a:p>
              <a:p>
                <a:pPr marL="457200" lvl="1" indent="0">
                  <a:buNone/>
                </a:pPr>
                <a:endParaRPr lang="es-EC" sz="1800" i="1" dirty="0"/>
              </a:p>
              <a:p>
                <a:pPr marL="457200" lvl="1" indent="0">
                  <a:buNone/>
                </a:pPr>
                <a14:m>
                  <m:oMathPara xmlns:m="http://schemas.openxmlformats.org/officeDocument/2006/math">
                    <m:oMathParaPr>
                      <m:jc m:val="centerGroup"/>
                    </m:oMathParaPr>
                    <m:oMath xmlns:m="http://schemas.openxmlformats.org/officeDocument/2006/math">
                      <m:r>
                        <a:rPr lang="es-EC" sz="1800" i="1">
                          <a:latin typeface="Cambria Math" panose="02040503050406030204" pitchFamily="18" charset="0"/>
                        </a:rPr>
                        <m:t>𝑛</m:t>
                      </m:r>
                      <m:r>
                        <a:rPr lang="es-EC" sz="1800" i="1">
                          <a:latin typeface="Cambria Math" panose="02040503050406030204" pitchFamily="18" charset="0"/>
                        </a:rPr>
                        <m:t>=</m:t>
                      </m:r>
                      <m:f>
                        <m:fPr>
                          <m:ctrlPr>
                            <a:rPr lang="es-EC" sz="1800" i="1">
                              <a:latin typeface="Cambria Math" panose="02040503050406030204" pitchFamily="18" charset="0"/>
                            </a:rPr>
                          </m:ctrlPr>
                        </m:fPr>
                        <m:num>
                          <m:r>
                            <a:rPr lang="es-EC" sz="1800" i="1">
                              <a:latin typeface="Cambria Math" panose="02040503050406030204" pitchFamily="18" charset="0"/>
                            </a:rPr>
                            <m:t>656∗</m:t>
                          </m:r>
                          <m:sSup>
                            <m:sSupPr>
                              <m:ctrlPr>
                                <a:rPr lang="es-EC" sz="1800" i="1">
                                  <a:latin typeface="Cambria Math" panose="02040503050406030204" pitchFamily="18" charset="0"/>
                                </a:rPr>
                              </m:ctrlPr>
                            </m:sSupPr>
                            <m:e>
                              <m:r>
                                <a:rPr lang="es-EC" sz="1800" i="1">
                                  <a:latin typeface="Cambria Math" panose="02040503050406030204" pitchFamily="18" charset="0"/>
                                </a:rPr>
                                <m:t>1,96</m:t>
                              </m:r>
                            </m:e>
                            <m:sup>
                              <m:r>
                                <a:rPr lang="es-EC" sz="1800" i="1">
                                  <a:latin typeface="Cambria Math" panose="02040503050406030204" pitchFamily="18" charset="0"/>
                                </a:rPr>
                                <m:t>2</m:t>
                              </m:r>
                            </m:sup>
                          </m:sSup>
                          <m:r>
                            <a:rPr lang="es-EC" sz="1800" i="1">
                              <a:latin typeface="Cambria Math" panose="02040503050406030204" pitchFamily="18" charset="0"/>
                            </a:rPr>
                            <m:t>∗0,5∗0,5</m:t>
                          </m:r>
                        </m:num>
                        <m:den>
                          <m:sSup>
                            <m:sSupPr>
                              <m:ctrlPr>
                                <a:rPr lang="es-EC" sz="1800" i="1">
                                  <a:latin typeface="Cambria Math" panose="02040503050406030204" pitchFamily="18" charset="0"/>
                                </a:rPr>
                              </m:ctrlPr>
                            </m:sSupPr>
                            <m:e>
                              <m:r>
                                <a:rPr lang="es-EC" sz="1800" i="1">
                                  <a:latin typeface="Cambria Math" panose="02040503050406030204" pitchFamily="18" charset="0"/>
                                </a:rPr>
                                <m:t>0,05</m:t>
                              </m:r>
                            </m:e>
                            <m:sup>
                              <m:r>
                                <a:rPr lang="es-EC" sz="1800" i="1">
                                  <a:latin typeface="Cambria Math" panose="02040503050406030204" pitchFamily="18" charset="0"/>
                                </a:rPr>
                                <m:t>2</m:t>
                              </m:r>
                            </m:sup>
                          </m:sSup>
                          <m:r>
                            <a:rPr lang="es-EC" sz="1800" i="1">
                              <a:latin typeface="Cambria Math" panose="02040503050406030204" pitchFamily="18" charset="0"/>
                            </a:rPr>
                            <m:t>∗</m:t>
                          </m:r>
                          <m:d>
                            <m:dPr>
                              <m:ctrlPr>
                                <a:rPr lang="es-EC" sz="1800" i="1">
                                  <a:latin typeface="Cambria Math" panose="02040503050406030204" pitchFamily="18" charset="0"/>
                                </a:rPr>
                              </m:ctrlPr>
                            </m:dPr>
                            <m:e>
                              <m:r>
                                <a:rPr lang="es-EC" sz="1800" i="1">
                                  <a:latin typeface="Cambria Math" panose="02040503050406030204" pitchFamily="18" charset="0"/>
                                </a:rPr>
                                <m:t>656−1</m:t>
                              </m:r>
                            </m:e>
                          </m:d>
                          <m:r>
                            <a:rPr lang="es-EC" sz="1800" i="1">
                              <a:latin typeface="Cambria Math" panose="02040503050406030204" pitchFamily="18" charset="0"/>
                            </a:rPr>
                            <m:t>+</m:t>
                          </m:r>
                          <m:sSup>
                            <m:sSupPr>
                              <m:ctrlPr>
                                <a:rPr lang="es-EC" sz="1800" i="1">
                                  <a:latin typeface="Cambria Math" panose="02040503050406030204" pitchFamily="18" charset="0"/>
                                </a:rPr>
                              </m:ctrlPr>
                            </m:sSupPr>
                            <m:e>
                              <m:r>
                                <a:rPr lang="es-EC" sz="1800" i="1">
                                  <a:latin typeface="Cambria Math" panose="02040503050406030204" pitchFamily="18" charset="0"/>
                                </a:rPr>
                                <m:t>1,96</m:t>
                              </m:r>
                            </m:e>
                            <m:sup>
                              <m:r>
                                <a:rPr lang="es-EC" sz="1800" i="1">
                                  <a:latin typeface="Cambria Math" panose="02040503050406030204" pitchFamily="18" charset="0"/>
                                </a:rPr>
                                <m:t>2</m:t>
                              </m:r>
                            </m:sup>
                          </m:sSup>
                          <m:r>
                            <a:rPr lang="es-EC" sz="1800" i="1">
                              <a:latin typeface="Cambria Math" panose="02040503050406030204" pitchFamily="18" charset="0"/>
                            </a:rPr>
                            <m:t>∗0,5∗0,5</m:t>
                          </m:r>
                        </m:den>
                      </m:f>
                    </m:oMath>
                  </m:oMathPara>
                </a14:m>
                <a:endParaRPr lang="es-EC" sz="1800" dirty="0"/>
              </a:p>
              <a:p>
                <a:pPr marL="457200" lvl="1" indent="0">
                  <a:buNone/>
                </a:pPr>
                <a:endParaRPr lang="es-EC" sz="1800" i="1" dirty="0"/>
              </a:p>
              <a:p>
                <a:pPr marL="457200" lvl="1" indent="0">
                  <a:buNone/>
                </a:pPr>
                <a14:m>
                  <m:oMathPara xmlns:m="http://schemas.openxmlformats.org/officeDocument/2006/math">
                    <m:oMathParaPr>
                      <m:jc m:val="centerGroup"/>
                    </m:oMathParaPr>
                    <m:oMath xmlns:m="http://schemas.openxmlformats.org/officeDocument/2006/math">
                      <m:r>
                        <a:rPr lang="es-EC" sz="1800" i="1">
                          <a:latin typeface="Cambria Math" panose="02040503050406030204" pitchFamily="18" charset="0"/>
                        </a:rPr>
                        <m:t>𝑛</m:t>
                      </m:r>
                      <m:r>
                        <a:rPr lang="es-EC" sz="1800" i="1">
                          <a:latin typeface="Cambria Math" panose="02040503050406030204" pitchFamily="18" charset="0"/>
                        </a:rPr>
                        <m:t>=</m:t>
                      </m:r>
                      <m:f>
                        <m:fPr>
                          <m:ctrlPr>
                            <a:rPr lang="es-EC" sz="1800" i="1">
                              <a:latin typeface="Cambria Math" panose="02040503050406030204" pitchFamily="18" charset="0"/>
                            </a:rPr>
                          </m:ctrlPr>
                        </m:fPr>
                        <m:num>
                          <m:r>
                            <a:rPr lang="es-EC" sz="1800" i="1">
                              <a:latin typeface="Cambria Math" panose="02040503050406030204" pitchFamily="18" charset="0"/>
                            </a:rPr>
                            <m:t>630,0224</m:t>
                          </m:r>
                        </m:num>
                        <m:den>
                          <m:r>
                            <a:rPr lang="es-EC" sz="1800" i="1">
                              <a:latin typeface="Cambria Math" panose="02040503050406030204" pitchFamily="18" charset="0"/>
                            </a:rPr>
                            <m:t>2,5979</m:t>
                          </m:r>
                        </m:den>
                      </m:f>
                      <m:r>
                        <a:rPr lang="es-EC" sz="1800" i="1">
                          <a:latin typeface="Cambria Math" panose="02040503050406030204" pitchFamily="18" charset="0"/>
                        </a:rPr>
                        <m:t>=242,51=</m:t>
                      </m:r>
                      <m:r>
                        <a:rPr lang="es-EC" sz="1800" b="1" i="1">
                          <a:latin typeface="Cambria Math" panose="02040503050406030204" pitchFamily="18" charset="0"/>
                        </a:rPr>
                        <m:t>𝟐𝟒𝟑</m:t>
                      </m:r>
                    </m:oMath>
                  </m:oMathPara>
                </a14:m>
                <a:endParaRPr lang="es-EC" sz="1800" dirty="0"/>
              </a:p>
              <a:p>
                <a:pPr marL="457200" lvl="1" indent="0">
                  <a:buNone/>
                </a:pPr>
                <a:endParaRPr lang="es-EC" sz="2000" dirty="0"/>
              </a:p>
              <a:p>
                <a:pPr lvl="1"/>
                <a:endParaRPr lang="es-EC" sz="2000" dirty="0"/>
              </a:p>
            </p:txBody>
          </p:sp>
        </mc:Choice>
        <mc:Fallback xmlns="">
          <p:sp>
            <p:nvSpPr>
              <p:cNvPr id="3" name="Marcador de contenido 2">
                <a:extLst>
                  <a:ext uri="{FF2B5EF4-FFF2-40B4-BE49-F238E27FC236}">
                    <a16:creationId xmlns:a16="http://schemas.microsoft.com/office/drawing/2014/main" id="{F3249FBA-F762-4205-89C5-024022B9D067}"/>
                  </a:ext>
                </a:extLst>
              </p:cNvPr>
              <p:cNvSpPr>
                <a:spLocks noGrp="1" noRot="1" noChangeAspect="1" noMove="1" noResize="1" noEditPoints="1" noAdjustHandles="1" noChangeArrowheads="1" noChangeShapeType="1" noTextEdit="1"/>
              </p:cNvSpPr>
              <p:nvPr>
                <p:ph sz="half" idx="1"/>
              </p:nvPr>
            </p:nvSpPr>
            <p:spPr>
              <a:xfrm>
                <a:off x="400878" y="1228501"/>
                <a:ext cx="5181600" cy="3590794"/>
              </a:xfrm>
              <a:blipFill>
                <a:blip r:embed="rId2"/>
                <a:stretch>
                  <a:fillRect t="-254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8" name="Marcador de contenido 7">
                <a:extLst>
                  <a:ext uri="{FF2B5EF4-FFF2-40B4-BE49-F238E27FC236}">
                    <a16:creationId xmlns:a16="http://schemas.microsoft.com/office/drawing/2014/main" id="{68280F94-D4B5-404D-A39C-80F77F760F07}"/>
                  </a:ext>
                </a:extLst>
              </p:cNvPr>
              <p:cNvSpPr>
                <a:spLocks noGrp="1"/>
              </p:cNvSpPr>
              <p:nvPr>
                <p:ph sz="half" idx="2"/>
              </p:nvPr>
            </p:nvSpPr>
            <p:spPr>
              <a:xfrm>
                <a:off x="503583" y="4819295"/>
                <a:ext cx="4625009" cy="1665511"/>
              </a:xfrm>
            </p:spPr>
            <p:txBody>
              <a:bodyPr>
                <a:noAutofit/>
              </a:bodyPr>
              <a:lstStyle/>
              <a:p>
                <a:r>
                  <a:rPr lang="es-EC" sz="2000" dirty="0"/>
                  <a:t>Formula para calcular los estratos</a:t>
                </a:r>
              </a:p>
              <a:p>
                <a:pPr marL="0" indent="0">
                  <a:buNone/>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𝑛</m:t>
                          </m:r>
                        </m:e>
                        <m:sub>
                          <m:r>
                            <a:rPr lang="es-EC" sz="2000" i="1">
                              <a:latin typeface="Cambria Math" panose="02040503050406030204" pitchFamily="18" charset="0"/>
                            </a:rPr>
                            <m:t>𝑖</m:t>
                          </m:r>
                        </m:sub>
                      </m:sSub>
                      <m:r>
                        <a:rPr lang="es-EC" sz="2000" i="1">
                          <a:latin typeface="Cambria Math" panose="02040503050406030204" pitchFamily="18" charset="0"/>
                        </a:rPr>
                        <m:t>=</m:t>
                      </m:r>
                      <m:r>
                        <a:rPr lang="es-EC" sz="2000" i="1">
                          <a:latin typeface="Cambria Math" panose="02040503050406030204" pitchFamily="18" charset="0"/>
                        </a:rPr>
                        <m:t>𝑛</m:t>
                      </m:r>
                      <m:f>
                        <m:fPr>
                          <m:ctrlPr>
                            <a:rPr lang="es-EC" sz="2000" i="1">
                              <a:latin typeface="Cambria Math" panose="02040503050406030204" pitchFamily="18" charset="0"/>
                            </a:rPr>
                          </m:ctrlPr>
                        </m:fPr>
                        <m:num>
                          <m:sSub>
                            <m:sSubPr>
                              <m:ctrlPr>
                                <a:rPr lang="es-EC" sz="2000" i="1">
                                  <a:latin typeface="Cambria Math" panose="02040503050406030204" pitchFamily="18" charset="0"/>
                                </a:rPr>
                              </m:ctrlPr>
                            </m:sSubPr>
                            <m:e>
                              <m:r>
                                <a:rPr lang="es-EC" sz="2000" i="1">
                                  <a:latin typeface="Cambria Math" panose="02040503050406030204" pitchFamily="18" charset="0"/>
                                </a:rPr>
                                <m:t>𝑁</m:t>
                              </m:r>
                            </m:e>
                            <m:sub>
                              <m:r>
                                <a:rPr lang="es-EC" sz="2000" i="1">
                                  <a:latin typeface="Cambria Math" panose="02040503050406030204" pitchFamily="18" charset="0"/>
                                </a:rPr>
                                <m:t>𝑖</m:t>
                              </m:r>
                            </m:sub>
                          </m:sSub>
                        </m:num>
                        <m:den>
                          <m:r>
                            <a:rPr lang="es-EC" sz="2000" i="1">
                              <a:latin typeface="Cambria Math" panose="02040503050406030204" pitchFamily="18" charset="0"/>
                            </a:rPr>
                            <m:t>𝑁</m:t>
                          </m:r>
                        </m:den>
                      </m:f>
                    </m:oMath>
                  </m:oMathPara>
                </a14:m>
                <a:endParaRPr lang="es-EC" sz="2000" dirty="0"/>
              </a:p>
              <a:p>
                <a:pPr marL="0" indent="0">
                  <a:buNone/>
                </a:pPr>
                <a:endParaRPr lang="es-EC" sz="700" i="1" dirty="0"/>
              </a:p>
              <a:p>
                <a:pPr marL="0" indent="0">
                  <a:buNone/>
                </a:pPr>
                <a14:m>
                  <m:oMathPara xmlns:m="http://schemas.openxmlformats.org/officeDocument/2006/math">
                    <m:oMathParaPr>
                      <m:jc m:val="centerGroup"/>
                    </m:oMathParaPr>
                    <m:oMath xmlns:m="http://schemas.openxmlformats.org/officeDocument/2006/math">
                      <m:sSub>
                        <m:sSubPr>
                          <m:ctrlPr>
                            <a:rPr lang="es-EC" sz="2000" i="1">
                              <a:latin typeface="Cambria Math" panose="02040503050406030204" pitchFamily="18" charset="0"/>
                            </a:rPr>
                          </m:ctrlPr>
                        </m:sSubPr>
                        <m:e>
                          <m:r>
                            <a:rPr lang="es-EC" sz="2000" i="1">
                              <a:latin typeface="Cambria Math" panose="02040503050406030204" pitchFamily="18" charset="0"/>
                            </a:rPr>
                            <m:t>𝑛</m:t>
                          </m:r>
                        </m:e>
                        <m:sub>
                          <m:r>
                            <a:rPr lang="es-EC" sz="2000" i="1">
                              <a:latin typeface="Cambria Math" panose="02040503050406030204" pitchFamily="18" charset="0"/>
                            </a:rPr>
                            <m:t>1</m:t>
                          </m:r>
                        </m:sub>
                      </m:sSub>
                      <m:r>
                        <a:rPr lang="es-EC" sz="2000" i="1">
                          <a:latin typeface="Cambria Math" panose="02040503050406030204" pitchFamily="18" charset="0"/>
                        </a:rPr>
                        <m:t>=243</m:t>
                      </m:r>
                      <m:f>
                        <m:fPr>
                          <m:ctrlPr>
                            <a:rPr lang="es-EC" sz="2000" i="1">
                              <a:latin typeface="Cambria Math" panose="02040503050406030204" pitchFamily="18" charset="0"/>
                            </a:rPr>
                          </m:ctrlPr>
                        </m:fPr>
                        <m:num>
                          <m:r>
                            <a:rPr lang="es-EC" sz="2000" i="1">
                              <a:latin typeface="Cambria Math" panose="02040503050406030204" pitchFamily="18" charset="0"/>
                            </a:rPr>
                            <m:t>215</m:t>
                          </m:r>
                        </m:num>
                        <m:den>
                          <m:r>
                            <a:rPr lang="es-EC" sz="2000" i="1">
                              <a:latin typeface="Cambria Math" panose="02040503050406030204" pitchFamily="18" charset="0"/>
                            </a:rPr>
                            <m:t>656</m:t>
                          </m:r>
                        </m:den>
                      </m:f>
                      <m:r>
                        <a:rPr lang="es-EC" sz="2000" i="1">
                          <a:latin typeface="Cambria Math" panose="02040503050406030204" pitchFamily="18" charset="0"/>
                        </a:rPr>
                        <m:t>=79,64=80</m:t>
                      </m:r>
                    </m:oMath>
                  </m:oMathPara>
                </a14:m>
                <a:endParaRPr lang="es-EC" sz="2000" dirty="0"/>
              </a:p>
            </p:txBody>
          </p:sp>
        </mc:Choice>
        <mc:Fallback xmlns="">
          <p:sp>
            <p:nvSpPr>
              <p:cNvPr id="8" name="Marcador de contenido 7">
                <a:extLst>
                  <a:ext uri="{FF2B5EF4-FFF2-40B4-BE49-F238E27FC236}">
                    <a16:creationId xmlns:a16="http://schemas.microsoft.com/office/drawing/2014/main" id="{68280F94-D4B5-404D-A39C-80F77F760F07}"/>
                  </a:ext>
                </a:extLst>
              </p:cNvPr>
              <p:cNvSpPr>
                <a:spLocks noGrp="1" noRot="1" noChangeAspect="1" noMove="1" noResize="1" noEditPoints="1" noAdjustHandles="1" noChangeArrowheads="1" noChangeShapeType="1" noTextEdit="1"/>
              </p:cNvSpPr>
              <p:nvPr>
                <p:ph sz="half" idx="2"/>
              </p:nvPr>
            </p:nvSpPr>
            <p:spPr>
              <a:xfrm>
                <a:off x="503583" y="4819295"/>
                <a:ext cx="4625009" cy="1665511"/>
              </a:xfrm>
              <a:blipFill>
                <a:blip r:embed="rId3"/>
                <a:stretch>
                  <a:fillRect l="-1187" t="-4029"/>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graphicFrame>
            <p:nvGraphicFramePr>
              <p:cNvPr id="9" name="Tabla 8">
                <a:extLst>
                  <a:ext uri="{FF2B5EF4-FFF2-40B4-BE49-F238E27FC236}">
                    <a16:creationId xmlns:a16="http://schemas.microsoft.com/office/drawing/2014/main" id="{1190C587-DA4A-4695-9A1F-4CE6F6251B4C}"/>
                  </a:ext>
                </a:extLst>
              </p:cNvPr>
              <p:cNvGraphicFramePr>
                <a:graphicFrameLocks noGrp="1"/>
              </p:cNvGraphicFramePr>
              <p:nvPr>
                <p:extLst>
                  <p:ext uri="{D42A27DB-BD31-4B8C-83A1-F6EECF244321}">
                    <p14:modId xmlns:p14="http://schemas.microsoft.com/office/powerpoint/2010/main" val="823095470"/>
                  </p:ext>
                </p:extLst>
              </p:nvPr>
            </p:nvGraphicFramePr>
            <p:xfrm>
              <a:off x="5512905" y="1228501"/>
              <a:ext cx="6175512" cy="5256308"/>
            </p:xfrm>
            <a:graphic>
              <a:graphicData uri="http://schemas.openxmlformats.org/drawingml/2006/table">
                <a:tbl>
                  <a:tblPr firstRow="1" firstCol="1" bandRow="1">
                    <a:tableStyleId>{E8B1032C-EA38-4F05-BA0D-38AFFFC7BED3}</a:tableStyleId>
                  </a:tblPr>
                  <a:tblGrid>
                    <a:gridCol w="2261037">
                      <a:extLst>
                        <a:ext uri="{9D8B030D-6E8A-4147-A177-3AD203B41FA5}">
                          <a16:colId xmlns:a16="http://schemas.microsoft.com/office/drawing/2014/main" val="1475097404"/>
                        </a:ext>
                      </a:extLst>
                    </a:gridCol>
                    <a:gridCol w="1090841">
                      <a:extLst>
                        <a:ext uri="{9D8B030D-6E8A-4147-A177-3AD203B41FA5}">
                          <a16:colId xmlns:a16="http://schemas.microsoft.com/office/drawing/2014/main" val="2478406235"/>
                        </a:ext>
                      </a:extLst>
                    </a:gridCol>
                    <a:gridCol w="1411817">
                      <a:extLst>
                        <a:ext uri="{9D8B030D-6E8A-4147-A177-3AD203B41FA5}">
                          <a16:colId xmlns:a16="http://schemas.microsoft.com/office/drawing/2014/main" val="212366347"/>
                        </a:ext>
                      </a:extLst>
                    </a:gridCol>
                    <a:gridCol w="1411817">
                      <a:extLst>
                        <a:ext uri="{9D8B030D-6E8A-4147-A177-3AD203B41FA5}">
                          <a16:colId xmlns:a16="http://schemas.microsoft.com/office/drawing/2014/main" val="1246964159"/>
                        </a:ext>
                      </a:extLst>
                    </a:gridCol>
                  </a:tblGrid>
                  <a:tr h="620835">
                    <a:tc gridSpan="4">
                      <a:txBody>
                        <a:bodyPr/>
                        <a:lstStyle/>
                        <a:p>
                          <a:pPr algn="ctr" fontAlgn="auto">
                            <a:lnSpc>
                              <a:spcPct val="101000"/>
                            </a:lnSpc>
                            <a:spcAft>
                              <a:spcPts val="0"/>
                            </a:spcAft>
                          </a:pPr>
                          <a:r>
                            <a:rPr lang="es-EC" sz="1800" dirty="0">
                              <a:effectLst/>
                            </a:rPr>
                            <a:t>ASOCIACIONES DE TURISMO COMUNITARIO DE LA PROVINCIA DE PICHINCHA- FAMILIAS BENEFICIADAS POR CANTÓN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pPr algn="ctr" fontAlgn="auto">
                            <a:lnSpc>
                              <a:spcPct val="101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40743419"/>
                      </a:ext>
                    </a:extLst>
                  </a:tr>
                  <a:tr h="1251800">
                    <a:tc>
                      <a:txBody>
                        <a:bodyPr/>
                        <a:lstStyle/>
                        <a:p>
                          <a:pPr algn="ctr" fontAlgn="auto">
                            <a:lnSpc>
                              <a:spcPct val="101000"/>
                            </a:lnSpc>
                            <a:spcAft>
                              <a:spcPts val="0"/>
                            </a:spcAft>
                          </a:pPr>
                          <a:r>
                            <a:rPr lang="es-EC" sz="1800" dirty="0">
                              <a:effectLst/>
                            </a:rPr>
                            <a:t>ESTRATOS </a:t>
                          </a: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𝑖</m:t>
                                  </m:r>
                                </m:sub>
                              </m:sSub>
                            </m:oMath>
                          </a14:m>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1000"/>
                            </a:lnSpc>
                            <a:spcAft>
                              <a:spcPts val="0"/>
                            </a:spcAft>
                          </a:pPr>
                          <a:r>
                            <a:rPr lang="es-EC" sz="1800">
                              <a:effectLst/>
                            </a:rPr>
                            <a:t>Nro. Asociaciones por Cantón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1000"/>
                            </a:lnSpc>
                            <a:spcAft>
                              <a:spcPts val="0"/>
                            </a:spcAft>
                          </a:pPr>
                          <a:r>
                            <a:rPr lang="es-EC" sz="1800" dirty="0">
                              <a:effectLst/>
                            </a:rPr>
                            <a:t>Nro. Familias beneficiadas por Cantón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1000"/>
                            </a:lnSpc>
                            <a:spcAft>
                              <a:spcPts val="0"/>
                            </a:spcAft>
                          </a:pPr>
                          <a:r>
                            <a:rPr lang="es-EC" sz="1800" dirty="0">
                              <a:effectLst/>
                            </a:rPr>
                            <a:t>Nro. Encuestas a familias por cantón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1566869"/>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1</m:t>
                                  </m:r>
                                </m:sub>
                              </m:sSub>
                              <m:r>
                                <a:rPr lang="es-EC" sz="1800">
                                  <a:effectLst/>
                                  <a:latin typeface="Cambria Math" panose="02040503050406030204" pitchFamily="18" charset="0"/>
                                </a:rPr>
                                <m:t> </m:t>
                              </m:r>
                            </m:oMath>
                          </a14:m>
                          <a:r>
                            <a:rPr lang="es-EC" sz="1800" dirty="0">
                              <a:effectLst/>
                            </a:rPr>
                            <a:t>QUITO</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7685337"/>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2</m:t>
                                  </m:r>
                                </m:sub>
                              </m:sSub>
                              <m:r>
                                <a:rPr lang="es-EC" sz="1800">
                                  <a:effectLst/>
                                  <a:latin typeface="Cambria Math" panose="02040503050406030204" pitchFamily="18" charset="0"/>
                                </a:rPr>
                                <m:t> </m:t>
                              </m:r>
                            </m:oMath>
                          </a14:m>
                          <a:r>
                            <a:rPr lang="es-EC" sz="1800">
                              <a:effectLst/>
                            </a:rPr>
                            <a:t>MEJÍA</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212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78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9367472"/>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3</m:t>
                                  </m:r>
                                </m:sub>
                              </m:sSub>
                              <m:r>
                                <a:rPr lang="es-EC" sz="1800">
                                  <a:effectLst/>
                                  <a:latin typeface="Cambria Math" panose="02040503050406030204" pitchFamily="18" charset="0"/>
                                </a:rPr>
                                <m:t> </m:t>
                              </m:r>
                            </m:oMath>
                          </a14:m>
                          <a:r>
                            <a:rPr lang="es-EC" sz="1800">
                              <a:effectLst/>
                            </a:rPr>
                            <a:t>RUMIÑAHUI</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0046186"/>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4</m:t>
                                  </m:r>
                                </m:sub>
                              </m:sSub>
                            </m:oMath>
                          </a14:m>
                          <a:r>
                            <a:rPr lang="es-EC" sz="1800">
                              <a:effectLst/>
                            </a:rPr>
                            <a:t>CAYAMBE</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139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51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880377"/>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5 </m:t>
                                  </m:r>
                                </m:sub>
                              </m:sSub>
                            </m:oMath>
                          </a14:m>
                          <a:r>
                            <a:rPr lang="es-EC" sz="1800">
                              <a:effectLst/>
                            </a:rPr>
                            <a:t>PEDRO MONCAYO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00992124"/>
                      </a:ext>
                    </a:extLst>
                  </a:tr>
                  <a:tr h="305352">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6 </m:t>
                                  </m:r>
                                </m:sub>
                              </m:sSub>
                            </m:oMath>
                          </a14:m>
                          <a:r>
                            <a:rPr lang="es-EC" sz="1800">
                              <a:effectLst/>
                            </a:rPr>
                            <a:t>PUERTO QUITO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9765362"/>
                      </a:ext>
                    </a:extLst>
                  </a:tr>
                  <a:tr h="620835">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7 </m:t>
                                  </m:r>
                                </m:sub>
                              </m:sSub>
                            </m:oMath>
                          </a14:m>
                          <a:r>
                            <a:rPr lang="es-EC" sz="1800">
                              <a:effectLst/>
                            </a:rPr>
                            <a:t>PEDRO VICENTO MALDONADO</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9868687"/>
                      </a:ext>
                    </a:extLst>
                  </a:tr>
                  <a:tr h="620835">
                    <a:tc>
                      <a:txBody>
                        <a:bodyPr/>
                        <a:lstStyle/>
                        <a:p>
                          <a:pPr fontAlgn="auto">
                            <a:lnSpc>
                              <a:spcPct val="101000"/>
                            </a:lnSpc>
                            <a:spcAft>
                              <a:spcPts val="0"/>
                            </a:spcAft>
                          </a:pPr>
                          <a14:m>
                            <m:oMath xmlns:m="http://schemas.openxmlformats.org/officeDocument/2006/math">
                              <m:sSub>
                                <m:sSubPr>
                                  <m:ctrlPr>
                                    <a:rPr lang="es-EC" sz="1800" i="1">
                                      <a:effectLst/>
                                      <a:latin typeface="Cambria Math" panose="02040503050406030204" pitchFamily="18" charset="0"/>
                                    </a:rPr>
                                  </m:ctrlPr>
                                </m:sSubPr>
                                <m:e>
                                  <m:r>
                                    <a:rPr lang="es-EC" sz="1800">
                                      <a:effectLst/>
                                      <a:latin typeface="Cambria Math" panose="02040503050406030204" pitchFamily="18" charset="0"/>
                                    </a:rPr>
                                    <m:t>𝑁</m:t>
                                  </m:r>
                                </m:e>
                                <m:sub>
                                  <m:r>
                                    <a:rPr lang="es-EC" sz="1800">
                                      <a:effectLst/>
                                      <a:latin typeface="Cambria Math" panose="02040503050406030204" pitchFamily="18" charset="0"/>
                                    </a:rPr>
                                    <m:t>8 </m:t>
                                  </m:r>
                                </m:sub>
                              </m:sSub>
                            </m:oMath>
                          </a14:m>
                          <a:r>
                            <a:rPr lang="es-EC" sz="1800">
                              <a:effectLst/>
                            </a:rPr>
                            <a:t>SAN MIGUEL DE LOS BANCOS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40069176"/>
                      </a:ext>
                    </a:extLst>
                  </a:tr>
                  <a:tr h="309891">
                    <a:tc>
                      <a:txBody>
                        <a:bodyPr/>
                        <a:lstStyle/>
                        <a:p>
                          <a:pPr fontAlgn="auto">
                            <a:lnSpc>
                              <a:spcPct val="101000"/>
                            </a:lnSpc>
                            <a:spcAft>
                              <a:spcPts val="0"/>
                            </a:spcAft>
                          </a:pPr>
                          <a:r>
                            <a:rPr lang="es-EC" sz="18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656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2970339"/>
                      </a:ext>
                    </a:extLst>
                  </a:tr>
                </a:tbl>
              </a:graphicData>
            </a:graphic>
          </p:graphicFrame>
        </mc:Choice>
        <mc:Fallback xmlns="">
          <p:graphicFrame>
            <p:nvGraphicFramePr>
              <p:cNvPr id="9" name="Tabla 8">
                <a:extLst>
                  <a:ext uri="{FF2B5EF4-FFF2-40B4-BE49-F238E27FC236}">
                    <a16:creationId xmlns:a16="http://schemas.microsoft.com/office/drawing/2014/main" id="{1190C587-DA4A-4695-9A1F-4CE6F6251B4C}"/>
                  </a:ext>
                </a:extLst>
              </p:cNvPr>
              <p:cNvGraphicFramePr>
                <a:graphicFrameLocks noGrp="1"/>
              </p:cNvGraphicFramePr>
              <p:nvPr>
                <p:extLst>
                  <p:ext uri="{D42A27DB-BD31-4B8C-83A1-F6EECF244321}">
                    <p14:modId xmlns:p14="http://schemas.microsoft.com/office/powerpoint/2010/main" val="823095470"/>
                  </p:ext>
                </p:extLst>
              </p:nvPr>
            </p:nvGraphicFramePr>
            <p:xfrm>
              <a:off x="5512905" y="1228501"/>
              <a:ext cx="6175512" cy="5256308"/>
            </p:xfrm>
            <a:graphic>
              <a:graphicData uri="http://schemas.openxmlformats.org/drawingml/2006/table">
                <a:tbl>
                  <a:tblPr firstRow="1" firstCol="1" bandRow="1">
                    <a:tableStyleId>{E8B1032C-EA38-4F05-BA0D-38AFFFC7BED3}</a:tableStyleId>
                  </a:tblPr>
                  <a:tblGrid>
                    <a:gridCol w="2261037">
                      <a:extLst>
                        <a:ext uri="{9D8B030D-6E8A-4147-A177-3AD203B41FA5}">
                          <a16:colId xmlns:a16="http://schemas.microsoft.com/office/drawing/2014/main" val="1475097404"/>
                        </a:ext>
                      </a:extLst>
                    </a:gridCol>
                    <a:gridCol w="1090841">
                      <a:extLst>
                        <a:ext uri="{9D8B030D-6E8A-4147-A177-3AD203B41FA5}">
                          <a16:colId xmlns:a16="http://schemas.microsoft.com/office/drawing/2014/main" val="2478406235"/>
                        </a:ext>
                      </a:extLst>
                    </a:gridCol>
                    <a:gridCol w="1411817">
                      <a:extLst>
                        <a:ext uri="{9D8B030D-6E8A-4147-A177-3AD203B41FA5}">
                          <a16:colId xmlns:a16="http://schemas.microsoft.com/office/drawing/2014/main" val="212366347"/>
                        </a:ext>
                      </a:extLst>
                    </a:gridCol>
                    <a:gridCol w="1411817">
                      <a:extLst>
                        <a:ext uri="{9D8B030D-6E8A-4147-A177-3AD203B41FA5}">
                          <a16:colId xmlns:a16="http://schemas.microsoft.com/office/drawing/2014/main" val="1246964159"/>
                        </a:ext>
                      </a:extLst>
                    </a:gridCol>
                  </a:tblGrid>
                  <a:tr h="620835">
                    <a:tc gridSpan="4">
                      <a:txBody>
                        <a:bodyPr/>
                        <a:lstStyle/>
                        <a:p>
                          <a:pPr algn="ctr" fontAlgn="auto">
                            <a:lnSpc>
                              <a:spcPct val="101000"/>
                            </a:lnSpc>
                            <a:spcAft>
                              <a:spcPts val="0"/>
                            </a:spcAft>
                          </a:pPr>
                          <a:r>
                            <a:rPr lang="es-EC" sz="1800" dirty="0">
                              <a:effectLst/>
                            </a:rPr>
                            <a:t>ASOCIACIONES DE TURISMO COMUNITARIO DE LA PROVINCIA DE PICHINCHA- FAMILIAS BENEFICIADAS POR CANTÓN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hMerge="1">
                      <a:txBody>
                        <a:bodyPr/>
                        <a:lstStyle/>
                        <a:p>
                          <a:endParaRPr lang="es-EC"/>
                        </a:p>
                      </a:txBody>
                      <a:tcPr/>
                    </a:tc>
                    <a:tc hMerge="1">
                      <a:txBody>
                        <a:bodyPr/>
                        <a:lstStyle/>
                        <a:p>
                          <a:endParaRPr lang="es-EC"/>
                        </a:p>
                      </a:txBody>
                      <a:tcPr/>
                    </a:tc>
                    <a:tc hMerge="1">
                      <a:txBody>
                        <a:bodyPr/>
                        <a:lstStyle/>
                        <a:p>
                          <a:pPr algn="ctr" fontAlgn="auto">
                            <a:lnSpc>
                              <a:spcPct val="101000"/>
                            </a:lnSpc>
                            <a:spcAft>
                              <a:spcPts val="0"/>
                            </a:spcAft>
                          </a:pP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40743419"/>
                      </a:ext>
                    </a:extLst>
                  </a:tr>
                  <a:tr h="1251800">
                    <a:tc>
                      <a:txBody>
                        <a:bodyPr/>
                        <a:lstStyle/>
                        <a:p>
                          <a:endParaRPr lang="es-EC"/>
                        </a:p>
                      </a:txBody>
                      <a:tcPr marL="44450" marR="44450" marT="0" marB="0" anchor="ctr">
                        <a:blipFill>
                          <a:blip r:embed="rId4"/>
                          <a:stretch>
                            <a:fillRect l="-270" t="-50244" r="-174124" b="-282439"/>
                          </a:stretch>
                        </a:blipFill>
                      </a:tcPr>
                    </a:tc>
                    <a:tc>
                      <a:txBody>
                        <a:bodyPr/>
                        <a:lstStyle/>
                        <a:p>
                          <a:pPr algn="ctr" fontAlgn="auto">
                            <a:lnSpc>
                              <a:spcPct val="101000"/>
                            </a:lnSpc>
                            <a:spcAft>
                              <a:spcPts val="0"/>
                            </a:spcAft>
                          </a:pPr>
                          <a:r>
                            <a:rPr lang="es-EC" sz="1800">
                              <a:effectLst/>
                            </a:rPr>
                            <a:t>Nro. Asociaciones por Cantón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1000"/>
                            </a:lnSpc>
                            <a:spcAft>
                              <a:spcPts val="0"/>
                            </a:spcAft>
                          </a:pPr>
                          <a:r>
                            <a:rPr lang="es-EC" sz="1800" dirty="0">
                              <a:effectLst/>
                            </a:rPr>
                            <a:t>Nro. Familias beneficiadas por Cantón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fontAlgn="auto">
                            <a:lnSpc>
                              <a:spcPct val="101000"/>
                            </a:lnSpc>
                            <a:spcAft>
                              <a:spcPts val="0"/>
                            </a:spcAft>
                          </a:pPr>
                          <a:r>
                            <a:rPr lang="es-EC" sz="1800" dirty="0">
                              <a:effectLst/>
                            </a:rPr>
                            <a:t>Nro. Encuestas a familias por cantón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61566869"/>
                      </a:ext>
                    </a:extLst>
                  </a:tr>
                  <a:tr h="305352">
                    <a:tc>
                      <a:txBody>
                        <a:bodyPr/>
                        <a:lstStyle/>
                        <a:p>
                          <a:endParaRPr lang="es-EC"/>
                        </a:p>
                      </a:txBody>
                      <a:tcPr marL="44450" marR="44450" marT="0" marB="0" anchor="b">
                        <a:blipFill>
                          <a:blip r:embed="rId4"/>
                          <a:stretch>
                            <a:fillRect l="-270" t="-603922" r="-174124" b="-1035294"/>
                          </a:stretch>
                        </a:blipFill>
                      </a:tcPr>
                    </a:tc>
                    <a:tc>
                      <a:txBody>
                        <a:bodyPr/>
                        <a:lstStyle/>
                        <a:p>
                          <a:pPr algn="ctr" fontAlgn="auto">
                            <a:lnSpc>
                              <a:spcPct val="101000"/>
                            </a:lnSpc>
                            <a:spcAft>
                              <a:spcPts val="0"/>
                            </a:spcAft>
                          </a:pPr>
                          <a:r>
                            <a:rPr lang="es-EC" sz="1800">
                              <a:effectLst/>
                            </a:rPr>
                            <a:t>11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215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80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757685337"/>
                      </a:ext>
                    </a:extLst>
                  </a:tr>
                  <a:tr h="305352">
                    <a:tc>
                      <a:txBody>
                        <a:bodyPr/>
                        <a:lstStyle/>
                        <a:p>
                          <a:endParaRPr lang="es-EC"/>
                        </a:p>
                      </a:txBody>
                      <a:tcPr marL="44450" marR="44450" marT="0" marB="0" anchor="b">
                        <a:blipFill>
                          <a:blip r:embed="rId4"/>
                          <a:stretch>
                            <a:fillRect l="-270" t="-718000" r="-174124" b="-956000"/>
                          </a:stretch>
                        </a:blipFill>
                      </a:tcPr>
                    </a:tc>
                    <a:tc>
                      <a:txBody>
                        <a:bodyPr/>
                        <a:lstStyle/>
                        <a:p>
                          <a:pPr algn="ctr" fontAlgn="auto">
                            <a:lnSpc>
                              <a:spcPct val="101000"/>
                            </a:lnSpc>
                            <a:spcAft>
                              <a:spcPts val="0"/>
                            </a:spcAft>
                          </a:pPr>
                          <a:r>
                            <a:rPr lang="es-EC" sz="1800">
                              <a:effectLst/>
                            </a:rPr>
                            <a:t>2</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212</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78</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39367472"/>
                      </a:ext>
                    </a:extLst>
                  </a:tr>
                  <a:tr h="305352">
                    <a:tc>
                      <a:txBody>
                        <a:bodyPr/>
                        <a:lstStyle/>
                        <a:p>
                          <a:endParaRPr lang="es-EC"/>
                        </a:p>
                      </a:txBody>
                      <a:tcPr marL="44450" marR="44450" marT="0" marB="0" anchor="b">
                        <a:blipFill>
                          <a:blip r:embed="rId4"/>
                          <a:stretch>
                            <a:fillRect l="-270" t="-818000" r="-174124" b="-856000"/>
                          </a:stretch>
                        </a:blipFill>
                      </a:tcPr>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2260046186"/>
                      </a:ext>
                    </a:extLst>
                  </a:tr>
                  <a:tr h="305352">
                    <a:tc>
                      <a:txBody>
                        <a:bodyPr/>
                        <a:lstStyle/>
                        <a:p>
                          <a:endParaRPr lang="es-EC"/>
                        </a:p>
                      </a:txBody>
                      <a:tcPr marL="44450" marR="44450" marT="0" marB="0" anchor="b">
                        <a:blipFill>
                          <a:blip r:embed="rId4"/>
                          <a:stretch>
                            <a:fillRect l="-270" t="-918000" r="-174124" b="-756000"/>
                          </a:stretch>
                        </a:blipFill>
                      </a:tcPr>
                    </a:tc>
                    <a:tc>
                      <a:txBody>
                        <a:bodyPr/>
                        <a:lstStyle/>
                        <a:p>
                          <a:pPr algn="ctr" fontAlgn="auto">
                            <a:lnSpc>
                              <a:spcPct val="101000"/>
                            </a:lnSpc>
                            <a:spcAft>
                              <a:spcPts val="0"/>
                            </a:spcAft>
                          </a:pPr>
                          <a:r>
                            <a:rPr lang="es-EC" sz="1800">
                              <a:effectLst/>
                            </a:rPr>
                            <a:t>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139</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51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880377"/>
                      </a:ext>
                    </a:extLst>
                  </a:tr>
                  <a:tr h="305352">
                    <a:tc>
                      <a:txBody>
                        <a:bodyPr/>
                        <a:lstStyle/>
                        <a:p>
                          <a:endParaRPr lang="es-EC"/>
                        </a:p>
                      </a:txBody>
                      <a:tcPr marL="44450" marR="44450" marT="0" marB="0" anchor="b">
                        <a:blipFill>
                          <a:blip r:embed="rId4"/>
                          <a:stretch>
                            <a:fillRect l="-270" t="-1018000" r="-174124" b="-656000"/>
                          </a:stretch>
                        </a:blipFill>
                      </a:tcPr>
                    </a:tc>
                    <a:tc>
                      <a:txBody>
                        <a:bodyPr/>
                        <a:lstStyle/>
                        <a:p>
                          <a:pPr algn="ctr" fontAlgn="auto">
                            <a:lnSpc>
                              <a:spcPct val="101000"/>
                            </a:lnSpc>
                            <a:spcAft>
                              <a:spcPts val="0"/>
                            </a:spcAft>
                          </a:pPr>
                          <a:r>
                            <a:rPr lang="es-EC" sz="1800">
                              <a:effectLst/>
                            </a:rPr>
                            <a:t>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900992124"/>
                      </a:ext>
                    </a:extLst>
                  </a:tr>
                  <a:tr h="305352">
                    <a:tc>
                      <a:txBody>
                        <a:bodyPr/>
                        <a:lstStyle/>
                        <a:p>
                          <a:endParaRPr lang="es-EC"/>
                        </a:p>
                      </a:txBody>
                      <a:tcPr marL="44450" marR="44450" marT="0" marB="0" anchor="b">
                        <a:blipFill>
                          <a:blip r:embed="rId4"/>
                          <a:stretch>
                            <a:fillRect l="-270" t="-1118000" r="-174124" b="-556000"/>
                          </a:stretch>
                        </a:blipFill>
                      </a:tcPr>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11</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79765362"/>
                      </a:ext>
                    </a:extLst>
                  </a:tr>
                  <a:tr h="620835">
                    <a:tc>
                      <a:txBody>
                        <a:bodyPr/>
                        <a:lstStyle/>
                        <a:p>
                          <a:endParaRPr lang="es-EC"/>
                        </a:p>
                      </a:txBody>
                      <a:tcPr marL="44450" marR="44450" marT="0" marB="0" anchor="b">
                        <a:blipFill>
                          <a:blip r:embed="rId4"/>
                          <a:stretch>
                            <a:fillRect l="-270" t="-597059" r="-174124" b="-172549"/>
                          </a:stretch>
                        </a:blipFill>
                      </a:tcPr>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10</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4</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189868687"/>
                      </a:ext>
                    </a:extLst>
                  </a:tr>
                  <a:tr h="620835">
                    <a:tc>
                      <a:txBody>
                        <a:bodyPr/>
                        <a:lstStyle/>
                        <a:p>
                          <a:endParaRPr lang="es-EC"/>
                        </a:p>
                      </a:txBody>
                      <a:tcPr marL="44450" marR="44450" marT="0" marB="0" anchor="b">
                        <a:blipFill>
                          <a:blip r:embed="rId4"/>
                          <a:stretch>
                            <a:fillRect l="-270" t="-697059" r="-174124" b="-72549"/>
                          </a:stretch>
                        </a:blipFill>
                      </a:tcPr>
                    </a:tc>
                    <a:tc>
                      <a:txBody>
                        <a:bodyPr/>
                        <a:lstStyle/>
                        <a:p>
                          <a:pPr algn="ctr" fontAlgn="auto">
                            <a:lnSpc>
                              <a:spcPct val="101000"/>
                            </a:lnSpc>
                            <a:spcAft>
                              <a:spcPts val="0"/>
                            </a:spcAft>
                          </a:pPr>
                          <a:r>
                            <a:rPr lang="es-EC" sz="18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13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5</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40069176"/>
                      </a:ext>
                    </a:extLst>
                  </a:tr>
                  <a:tr h="309891">
                    <a:tc>
                      <a:txBody>
                        <a:bodyPr/>
                        <a:lstStyle/>
                        <a:p>
                          <a:pPr fontAlgn="auto">
                            <a:lnSpc>
                              <a:spcPct val="101000"/>
                            </a:lnSpc>
                            <a:spcAft>
                              <a:spcPts val="0"/>
                            </a:spcAft>
                          </a:pPr>
                          <a:r>
                            <a:rPr lang="es-EC" sz="18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a:effectLst/>
                            </a:rPr>
                            <a:t>25</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656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fontAlgn="auto">
                            <a:lnSpc>
                              <a:spcPct val="101000"/>
                            </a:lnSpc>
                            <a:spcAft>
                              <a:spcPts val="0"/>
                            </a:spcAft>
                          </a:pPr>
                          <a:r>
                            <a:rPr lang="es-EC" sz="1800" dirty="0">
                              <a:effectLst/>
                            </a:rPr>
                            <a:t>243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662970339"/>
                      </a:ext>
                    </a:extLst>
                  </a:tr>
                </a:tbl>
              </a:graphicData>
            </a:graphic>
          </p:graphicFrame>
        </mc:Fallback>
      </mc:AlternateContent>
      <p:pic>
        <p:nvPicPr>
          <p:cNvPr id="10" name="Imagen 9">
            <a:extLst>
              <a:ext uri="{FF2B5EF4-FFF2-40B4-BE49-F238E27FC236}">
                <a16:creationId xmlns:a16="http://schemas.microsoft.com/office/drawing/2014/main" id="{0ED7ED2C-3BA2-4B3C-870A-02624C4ED5B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2393302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 name="Rectángulo 7">
                <a:extLst>
                  <a:ext uri="{FF2B5EF4-FFF2-40B4-BE49-F238E27FC236}">
                    <a16:creationId xmlns:a16="http://schemas.microsoft.com/office/drawing/2014/main" id="{0DAB9DFB-1D66-4A4C-86A6-BF1E2E265ADF}"/>
                  </a:ext>
                </a:extLst>
              </p:cNvPr>
              <p:cNvSpPr/>
              <p:nvPr/>
            </p:nvSpPr>
            <p:spPr>
              <a:xfrm>
                <a:off x="5022574" y="566031"/>
                <a:ext cx="6056243" cy="1316771"/>
              </a:xfrm>
              <a:prstGeom prst="rect">
                <a:avLst/>
              </a:prstGeom>
            </p:spPr>
            <p:txBody>
              <a:bodyPr wrap="square">
                <a:spAutoFit/>
              </a:bodyPr>
              <a:lstStyle/>
              <a:p>
                <a:pPr indent="450215"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A= Número de familias por cantón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B= Total de encuestas por cantón</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C= Número de familias por asociación    </a:t>
                </a:r>
                <a14:m>
                  <m:oMath xmlns:m="http://schemas.openxmlformats.org/officeDocument/2006/math">
                    <m:r>
                      <a:rPr lang="es-EC" i="1">
                        <a:latin typeface="Cambria Math" panose="02040503050406030204" pitchFamily="18" charset="0"/>
                        <a:ea typeface="Calibri" panose="020F0502020204030204" pitchFamily="34" charset="0"/>
                        <a:cs typeface="Times New Roman" panose="02020603050405020304" pitchFamily="18" charset="0"/>
                      </a:rPr>
                      <m:t>=</m:t>
                    </m:r>
                    <m:f>
                      <m:fPr>
                        <m:ctrlPr>
                          <a:rPr lang="es-EC" i="1">
                            <a:latin typeface="Cambria Math" panose="02040503050406030204" pitchFamily="18" charset="0"/>
                            <a:ea typeface="Calibri" panose="020F0502020204030204" pitchFamily="34" charset="0"/>
                            <a:cs typeface="Times New Roman" panose="02020603050405020304" pitchFamily="18" charset="0"/>
                          </a:rPr>
                        </m:ctrlPr>
                      </m:fPr>
                      <m:num>
                        <m:r>
                          <a:rPr lang="es-EC" i="1">
                            <a:latin typeface="Cambria Math" panose="02040503050406030204" pitchFamily="18" charset="0"/>
                            <a:ea typeface="Calibri" panose="020F0502020204030204" pitchFamily="34" charset="0"/>
                            <a:cs typeface="Times New Roman" panose="02020603050405020304" pitchFamily="18" charset="0"/>
                          </a:rPr>
                          <m:t>𝐶𝑥𝐵</m:t>
                        </m:r>
                      </m:num>
                      <m:den>
                        <m:r>
                          <a:rPr lang="es-EC" i="1">
                            <a:latin typeface="Cambria Math" panose="02040503050406030204" pitchFamily="18" charset="0"/>
                            <a:ea typeface="Calibri" panose="020F0502020204030204" pitchFamily="34" charset="0"/>
                            <a:cs typeface="Times New Roman" panose="02020603050405020304" pitchFamily="18" charset="0"/>
                          </a:rPr>
                          <m:t>𝐴</m:t>
                        </m:r>
                      </m:den>
                    </m:f>
                    <m:r>
                      <a:rPr lang="es-EC" i="1">
                        <a:latin typeface="Cambria Math" panose="02040503050406030204" pitchFamily="18" charset="0"/>
                        <a:ea typeface="Calibri" panose="020F0502020204030204" pitchFamily="34" charset="0"/>
                        <a:cs typeface="Times New Roman" panose="02020603050405020304" pitchFamily="18" charset="0"/>
                      </a:rPr>
                      <m:t>=</m:t>
                    </m:r>
                    <m:r>
                      <a:rPr lang="es-EC" i="1">
                        <a:latin typeface="Cambria Math" panose="02040503050406030204" pitchFamily="18" charset="0"/>
                        <a:ea typeface="Calibri" panose="020F0502020204030204" pitchFamily="34" charset="0"/>
                        <a:cs typeface="Times New Roman" panose="02020603050405020304" pitchFamily="18" charset="0"/>
                      </a:rPr>
                      <m:t>𝑋</m:t>
                    </m:r>
                  </m:oMath>
                </a14:m>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indent="450215" algn="just">
                  <a:spcAft>
                    <a:spcPts val="0"/>
                  </a:spcAft>
                </a:pPr>
                <a:r>
                  <a:rPr lang="es-EC" dirty="0">
                    <a:latin typeface="Times New Roman" panose="02020603050405020304" pitchFamily="18" charset="0"/>
                    <a:ea typeface="Calibri" panose="020F0502020204030204" pitchFamily="34" charset="0"/>
                    <a:cs typeface="Times New Roman" panose="02020603050405020304" pitchFamily="18" charset="0"/>
                  </a:rPr>
                  <a:t>X= Encuestas por asociación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8" name="Rectángulo 7">
                <a:extLst>
                  <a:ext uri="{FF2B5EF4-FFF2-40B4-BE49-F238E27FC236}">
                    <a16:creationId xmlns:a16="http://schemas.microsoft.com/office/drawing/2014/main" id="{0DAB9DFB-1D66-4A4C-86A6-BF1E2E265ADF}"/>
                  </a:ext>
                </a:extLst>
              </p:cNvPr>
              <p:cNvSpPr>
                <a:spLocks noRot="1" noChangeAspect="1" noMove="1" noResize="1" noEditPoints="1" noAdjustHandles="1" noChangeArrowheads="1" noChangeShapeType="1" noTextEdit="1"/>
              </p:cNvSpPr>
              <p:nvPr/>
            </p:nvSpPr>
            <p:spPr>
              <a:xfrm>
                <a:off x="5022574" y="566031"/>
                <a:ext cx="6056243" cy="1316771"/>
              </a:xfrm>
              <a:prstGeom prst="rect">
                <a:avLst/>
              </a:prstGeom>
              <a:blipFill>
                <a:blip r:embed="rId2"/>
                <a:stretch>
                  <a:fillRect t="-3241" b="-6019"/>
                </a:stretch>
              </a:blipFill>
            </p:spPr>
            <p:txBody>
              <a:bodyPr/>
              <a:lstStyle/>
              <a:p>
                <a:r>
                  <a:rPr lang="es-EC">
                    <a:noFill/>
                  </a:rPr>
                  <a:t> </a:t>
                </a:r>
              </a:p>
            </p:txBody>
          </p:sp>
        </mc:Fallback>
      </mc:AlternateContent>
      <p:pic>
        <p:nvPicPr>
          <p:cNvPr id="9" name="Imagen 8">
            <a:extLst>
              <a:ext uri="{FF2B5EF4-FFF2-40B4-BE49-F238E27FC236}">
                <a16:creationId xmlns:a16="http://schemas.microsoft.com/office/drawing/2014/main" id="{020EB641-6730-44EE-A155-1BC6E7838C26}"/>
              </a:ext>
            </a:extLst>
          </p:cNvPr>
          <p:cNvPicPr/>
          <p:nvPr/>
        </p:nvPicPr>
        <p:blipFill>
          <a:blip r:embed="rId3">
            <a:extLst>
              <a:ext uri="{28A0092B-C50C-407E-A947-70E740481C1C}">
                <a14:useLocalDpi xmlns:a14="http://schemas.microsoft.com/office/drawing/2010/main" val="0"/>
              </a:ext>
            </a:extLst>
          </a:blip>
          <a:stretch>
            <a:fillRect/>
          </a:stretch>
        </p:blipFill>
        <p:spPr>
          <a:xfrm>
            <a:off x="8865704" y="304800"/>
            <a:ext cx="1205948" cy="845984"/>
          </a:xfrm>
          <a:prstGeom prst="rect">
            <a:avLst/>
          </a:prstGeom>
        </p:spPr>
      </p:pic>
      <p:graphicFrame>
        <p:nvGraphicFramePr>
          <p:cNvPr id="13" name="Marcador de contenido 12">
            <a:extLst>
              <a:ext uri="{FF2B5EF4-FFF2-40B4-BE49-F238E27FC236}">
                <a16:creationId xmlns:a16="http://schemas.microsoft.com/office/drawing/2014/main" id="{2F072B0A-9EC3-4A23-82D9-04117987D9F3}"/>
              </a:ext>
            </a:extLst>
          </p:cNvPr>
          <p:cNvGraphicFramePr>
            <a:graphicFrameLocks noGrp="1"/>
          </p:cNvGraphicFramePr>
          <p:nvPr>
            <p:ph sz="half" idx="2"/>
            <p:extLst>
              <p:ext uri="{D42A27DB-BD31-4B8C-83A1-F6EECF244321}">
                <p14:modId xmlns:p14="http://schemas.microsoft.com/office/powerpoint/2010/main" val="1896559441"/>
              </p:ext>
            </p:extLst>
          </p:nvPr>
        </p:nvGraphicFramePr>
        <p:xfrm>
          <a:off x="6172199" y="2040233"/>
          <a:ext cx="5476461" cy="4625615"/>
        </p:xfrm>
        <a:graphic>
          <a:graphicData uri="http://schemas.openxmlformats.org/drawingml/2006/table">
            <a:tbl>
              <a:tblPr>
                <a:tableStyleId>{ED083AE6-46FA-4A59-8FB0-9F97EB10719F}</a:tableStyleId>
              </a:tblPr>
              <a:tblGrid>
                <a:gridCol w="265356">
                  <a:extLst>
                    <a:ext uri="{9D8B030D-6E8A-4147-A177-3AD203B41FA5}">
                      <a16:colId xmlns:a16="http://schemas.microsoft.com/office/drawing/2014/main" val="1827243615"/>
                    </a:ext>
                  </a:extLst>
                </a:gridCol>
                <a:gridCol w="1781681">
                  <a:extLst>
                    <a:ext uri="{9D8B030D-6E8A-4147-A177-3AD203B41FA5}">
                      <a16:colId xmlns:a16="http://schemas.microsoft.com/office/drawing/2014/main" val="287857458"/>
                    </a:ext>
                  </a:extLst>
                </a:gridCol>
                <a:gridCol w="909796">
                  <a:extLst>
                    <a:ext uri="{9D8B030D-6E8A-4147-A177-3AD203B41FA5}">
                      <a16:colId xmlns:a16="http://schemas.microsoft.com/office/drawing/2014/main" val="432525334"/>
                    </a:ext>
                  </a:extLst>
                </a:gridCol>
                <a:gridCol w="909796">
                  <a:extLst>
                    <a:ext uri="{9D8B030D-6E8A-4147-A177-3AD203B41FA5}">
                      <a16:colId xmlns:a16="http://schemas.microsoft.com/office/drawing/2014/main" val="2794499704"/>
                    </a:ext>
                  </a:extLst>
                </a:gridCol>
                <a:gridCol w="780907">
                  <a:extLst>
                    <a:ext uri="{9D8B030D-6E8A-4147-A177-3AD203B41FA5}">
                      <a16:colId xmlns:a16="http://schemas.microsoft.com/office/drawing/2014/main" val="495563652"/>
                    </a:ext>
                  </a:extLst>
                </a:gridCol>
                <a:gridCol w="828925">
                  <a:extLst>
                    <a:ext uri="{9D8B030D-6E8A-4147-A177-3AD203B41FA5}">
                      <a16:colId xmlns:a16="http://schemas.microsoft.com/office/drawing/2014/main" val="1120209271"/>
                    </a:ext>
                  </a:extLst>
                </a:gridCol>
              </a:tblGrid>
              <a:tr h="441115">
                <a:tc>
                  <a:txBody>
                    <a:bodyPr/>
                    <a:lstStyle/>
                    <a:p>
                      <a:pPr algn="ctr" fontAlgn="ctr"/>
                      <a:r>
                        <a:rPr lang="es-EC" sz="900" u="none" strike="noStrike">
                          <a:effectLst/>
                        </a:rPr>
                        <a:t>13</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SAGRADO CORAZÓN DE JESÚS</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PEDRO VICENTE MALDONADO</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203936031"/>
                  </a:ext>
                </a:extLst>
              </a:tr>
              <a:tr h="296600">
                <a:tc>
                  <a:txBody>
                    <a:bodyPr/>
                    <a:lstStyle/>
                    <a:p>
                      <a:pPr algn="ctr" fontAlgn="ctr"/>
                      <a:r>
                        <a:rPr lang="es-EC" sz="900" u="none" strike="noStrike">
                          <a:effectLst/>
                        </a:rPr>
                        <a:t>14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dirty="0">
                          <a:effectLst/>
                        </a:rPr>
                        <a:t>ASOCIACIÓN DE EMPRENDEDORES DEL RÍO CAONI</a:t>
                      </a:r>
                      <a:endParaRPr lang="es-EC" sz="900" b="1" i="0" u="none" strike="noStrike" dirty="0">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PUERTO QUITO</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11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132624603"/>
                  </a:ext>
                </a:extLst>
              </a:tr>
              <a:tr h="296600">
                <a:tc>
                  <a:txBody>
                    <a:bodyPr/>
                    <a:lstStyle/>
                    <a:p>
                      <a:pPr algn="ctr" fontAlgn="ctr"/>
                      <a:r>
                        <a:rPr lang="es-EC" sz="900" u="none" strike="noStrike">
                          <a:effectLst/>
                        </a:rPr>
                        <a:t>15</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CÓNDOR MACHAY</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dirty="0">
                          <a:effectLst/>
                        </a:rPr>
                        <a:t>RUMIÑAHUI</a:t>
                      </a:r>
                      <a:endParaRPr lang="es-EC" sz="900" b="0" i="0" u="none" strike="noStrike" dirty="0">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4001235766"/>
                  </a:ext>
                </a:extLst>
              </a:tr>
              <a:tr h="296600">
                <a:tc>
                  <a:txBody>
                    <a:bodyPr/>
                    <a:lstStyle/>
                    <a:p>
                      <a:pPr algn="ctr" fontAlgn="ctr"/>
                      <a:r>
                        <a:rPr lang="es-EC" sz="900" u="none" strike="noStrike">
                          <a:effectLst/>
                        </a:rPr>
                        <a:t>16</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dirty="0">
                          <a:effectLst/>
                        </a:rPr>
                        <a:t>ASOCIACIÓN DE SERVICIOS TURÍSTICOS PASOCHOA</a:t>
                      </a:r>
                      <a:endParaRPr lang="es-EC" sz="900" b="1" i="0" u="none" strike="noStrike" dirty="0">
                        <a:solidFill>
                          <a:srgbClr val="000000"/>
                        </a:solidFill>
                        <a:effectLst/>
                        <a:latin typeface="Cambria" panose="02040503050406030204" pitchFamily="18" charset="0"/>
                      </a:endParaRPr>
                    </a:p>
                  </a:txBody>
                  <a:tcPr marL="7183" marR="7183" marT="7183" marB="0" anchor="ctr"/>
                </a:tc>
                <a:tc rowSpan="2">
                  <a:txBody>
                    <a:bodyPr/>
                    <a:lstStyle/>
                    <a:p>
                      <a:pPr algn="ctr" fontAlgn="ctr"/>
                      <a:r>
                        <a:rPr lang="es-EC" sz="900" u="none" strike="noStrike">
                          <a:effectLst/>
                        </a:rPr>
                        <a:t>MEJIA</a:t>
                      </a:r>
                      <a:endParaRPr lang="es-EC" sz="900" b="0" i="0" u="none" strike="noStrike">
                        <a:solidFill>
                          <a:srgbClr val="000000"/>
                        </a:solidFill>
                        <a:effectLst/>
                        <a:latin typeface="Cambria" panose="02040503050406030204" pitchFamily="18" charset="0"/>
                      </a:endParaRPr>
                    </a:p>
                  </a:txBody>
                  <a:tcPr marL="7183" marR="7183" marT="7183" marB="0" anchor="ctr"/>
                </a:tc>
                <a:tc rowSpan="2">
                  <a:txBody>
                    <a:bodyPr/>
                    <a:lstStyle/>
                    <a:p>
                      <a:pPr algn="ctr" fontAlgn="ctr"/>
                      <a:r>
                        <a:rPr lang="es-EC" sz="900" u="none" strike="noStrike">
                          <a:effectLst/>
                        </a:rPr>
                        <a:t>78</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12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973700211"/>
                  </a:ext>
                </a:extLst>
              </a:tr>
              <a:tr h="465321">
                <a:tc>
                  <a:txBody>
                    <a:bodyPr/>
                    <a:lstStyle/>
                    <a:p>
                      <a:pPr algn="ctr" fontAlgn="ctr"/>
                      <a:r>
                        <a:rPr lang="es-EC" sz="900" u="none" strike="noStrike">
                          <a:effectLst/>
                        </a:rPr>
                        <a:t>17</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TRABAJADORES AGRÍCOLAS SAN ANTONIO DE VALENCIA</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200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74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1999323317"/>
                  </a:ext>
                </a:extLst>
              </a:tr>
              <a:tr h="296600">
                <a:tc>
                  <a:txBody>
                    <a:bodyPr/>
                    <a:lstStyle/>
                    <a:p>
                      <a:pPr algn="ctr" fontAlgn="ctr"/>
                      <a:r>
                        <a:rPr lang="es-EC" sz="900" u="none" strike="noStrike">
                          <a:effectLst/>
                        </a:rPr>
                        <a:t>18</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CARIACU </a:t>
                      </a:r>
                      <a:endParaRPr lang="es-EC" sz="900" b="1" i="0" u="none" strike="noStrike">
                        <a:solidFill>
                          <a:srgbClr val="000000"/>
                        </a:solidFill>
                        <a:effectLst/>
                        <a:latin typeface="Cambria" panose="02040503050406030204" pitchFamily="18" charset="0"/>
                      </a:endParaRPr>
                    </a:p>
                  </a:txBody>
                  <a:tcPr marL="7183" marR="7183" marT="7183" marB="0" anchor="ctr"/>
                </a:tc>
                <a:tc rowSpan="5">
                  <a:txBody>
                    <a:bodyPr/>
                    <a:lstStyle/>
                    <a:p>
                      <a:pPr algn="ctr" fontAlgn="ctr"/>
                      <a:r>
                        <a:rPr lang="es-EC" sz="900" u="none" strike="noStrike">
                          <a:effectLst/>
                        </a:rPr>
                        <a:t>CAYAMBE</a:t>
                      </a:r>
                      <a:endParaRPr lang="es-EC" sz="900" b="0" i="0" u="none" strike="noStrike">
                        <a:solidFill>
                          <a:srgbClr val="000000"/>
                        </a:solidFill>
                        <a:effectLst/>
                        <a:latin typeface="Cambria" panose="02040503050406030204" pitchFamily="18" charset="0"/>
                      </a:endParaRPr>
                    </a:p>
                  </a:txBody>
                  <a:tcPr marL="7183" marR="7183" marT="7183" marB="0" anchor="ctr"/>
                </a:tc>
                <a:tc rowSpan="5">
                  <a:txBody>
                    <a:bodyPr/>
                    <a:lstStyle/>
                    <a:p>
                      <a:pPr algn="ctr" fontAlgn="ctr"/>
                      <a:r>
                        <a:rPr lang="es-EC" sz="900" u="none" strike="noStrike">
                          <a:effectLst/>
                        </a:rPr>
                        <a:t>51</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17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6</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573729550"/>
                  </a:ext>
                </a:extLst>
              </a:tr>
              <a:tr h="177669">
                <a:tc>
                  <a:txBody>
                    <a:bodyPr/>
                    <a:lstStyle/>
                    <a:p>
                      <a:pPr algn="ctr" fontAlgn="ctr"/>
                      <a:r>
                        <a:rPr lang="es-EC" sz="900" u="none" strike="noStrike">
                          <a:effectLst/>
                        </a:rPr>
                        <a:t>19</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COMUNA JURÍDICA CHUMILLOS </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47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17</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193823960"/>
                  </a:ext>
                </a:extLst>
              </a:tr>
              <a:tr h="296600">
                <a:tc>
                  <a:txBody>
                    <a:bodyPr/>
                    <a:lstStyle/>
                    <a:p>
                      <a:pPr algn="ctr" fontAlgn="ctr"/>
                      <a:r>
                        <a:rPr lang="es-EC" sz="900" u="none" strike="noStrike">
                          <a:effectLst/>
                        </a:rPr>
                        <a:t>20</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CENTRO DE TURISMO COMUNITARIO PAQUIESTANCIA </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33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12</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262634185"/>
                  </a:ext>
                </a:extLst>
              </a:tr>
              <a:tr h="296600">
                <a:tc>
                  <a:txBody>
                    <a:bodyPr/>
                    <a:lstStyle/>
                    <a:p>
                      <a:pPr algn="ctr" fontAlgn="ctr"/>
                      <a:r>
                        <a:rPr lang="es-EC" sz="900" u="none" strike="noStrike">
                          <a:effectLst/>
                        </a:rPr>
                        <a:t>21</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WAYRAÑAÑ</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582189776"/>
                  </a:ext>
                </a:extLst>
              </a:tr>
              <a:tr h="482243">
                <a:tc>
                  <a:txBody>
                    <a:bodyPr/>
                    <a:lstStyle/>
                    <a:p>
                      <a:pPr algn="ctr" fontAlgn="ctr"/>
                      <a:r>
                        <a:rPr lang="es-EC" sz="900" u="none" strike="noStrike">
                          <a:effectLst/>
                        </a:rPr>
                        <a:t>22</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COMUNITARIOS SAN LUIS DE GUACHALÁ</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32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12</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824980936"/>
                  </a:ext>
                </a:extLst>
              </a:tr>
              <a:tr h="296600">
                <a:tc>
                  <a:txBody>
                    <a:bodyPr/>
                    <a:lstStyle/>
                    <a:p>
                      <a:pPr algn="ctr" fontAlgn="ctr"/>
                      <a:r>
                        <a:rPr lang="es-EC" sz="900" u="none" strike="noStrike">
                          <a:effectLst/>
                        </a:rPr>
                        <a:t>23</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TOCACHI</a:t>
                      </a:r>
                      <a:endParaRPr lang="es-EC" sz="900" b="1" i="0" u="none" strike="noStrike">
                        <a:solidFill>
                          <a:srgbClr val="000000"/>
                        </a:solidFill>
                        <a:effectLst/>
                        <a:latin typeface="Cambria" panose="02040503050406030204" pitchFamily="18" charset="0"/>
                      </a:endParaRPr>
                    </a:p>
                  </a:txBody>
                  <a:tcPr marL="7183" marR="7183" marT="7183" marB="0" anchor="ctr"/>
                </a:tc>
                <a:tc rowSpan="3">
                  <a:txBody>
                    <a:bodyPr/>
                    <a:lstStyle/>
                    <a:p>
                      <a:pPr algn="ctr" fontAlgn="ctr"/>
                      <a:r>
                        <a:rPr lang="es-EC" sz="900" u="none" strike="noStrike">
                          <a:effectLst/>
                        </a:rPr>
                        <a:t>PEDRO MONCAYO</a:t>
                      </a:r>
                      <a:endParaRPr lang="es-EC" sz="900" b="0" i="0" u="none" strike="noStrike">
                        <a:solidFill>
                          <a:srgbClr val="000000"/>
                        </a:solidFill>
                        <a:effectLst/>
                        <a:latin typeface="Cambria" panose="02040503050406030204" pitchFamily="18" charset="0"/>
                      </a:endParaRPr>
                    </a:p>
                  </a:txBody>
                  <a:tcPr marL="7183" marR="7183" marT="7183" marB="0" anchor="ctr"/>
                </a:tc>
                <a:tc rowSpan="3">
                  <a:txBody>
                    <a:bodyPr/>
                    <a:lstStyle/>
                    <a:p>
                      <a:pPr algn="ctr" fontAlgn="ctr"/>
                      <a:r>
                        <a:rPr lang="es-EC" sz="900" u="none" strike="noStrike">
                          <a:effectLst/>
                        </a:rPr>
                        <a:t>17</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15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6</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556547179"/>
                  </a:ext>
                </a:extLst>
              </a:tr>
              <a:tr h="441115">
                <a:tc>
                  <a:txBody>
                    <a:bodyPr/>
                    <a:lstStyle/>
                    <a:p>
                      <a:pPr algn="ctr" fontAlgn="ctr"/>
                      <a:r>
                        <a:rPr lang="es-EC" sz="900" u="none" strike="noStrike">
                          <a:effectLst/>
                        </a:rPr>
                        <a:t>24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DE ALIMENTACIÓN GASTRONOMÍA ARTESANAL MOJANDA TURÍSTICO</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19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7</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748277172"/>
                  </a:ext>
                </a:extLst>
              </a:tr>
              <a:tr h="296600">
                <a:tc>
                  <a:txBody>
                    <a:bodyPr/>
                    <a:lstStyle/>
                    <a:p>
                      <a:pPr algn="ctr" fontAlgn="ctr"/>
                      <a:r>
                        <a:rPr lang="es-EC" sz="900" u="none" strike="noStrike">
                          <a:effectLst/>
                        </a:rPr>
                        <a:t>25</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COMUNITARIOS SANTA EULALIA</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12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1690880737"/>
                  </a:ext>
                </a:extLst>
              </a:tr>
              <a:tr h="245352">
                <a:tc gridSpan="3">
                  <a:txBody>
                    <a:bodyPr/>
                    <a:lstStyle/>
                    <a:p>
                      <a:pPr algn="ctr" fontAlgn="b"/>
                      <a:r>
                        <a:rPr lang="es-EC" sz="900" u="none" strike="noStrike">
                          <a:effectLst/>
                        </a:rPr>
                        <a:t>TOTALES</a:t>
                      </a:r>
                      <a:endParaRPr lang="es-EC" sz="900" b="1" i="0" u="none" strike="noStrike">
                        <a:solidFill>
                          <a:srgbClr val="000000"/>
                        </a:solidFill>
                        <a:effectLst/>
                        <a:latin typeface="Calibri" panose="020F0502020204030204" pitchFamily="34" charset="0"/>
                      </a:endParaRPr>
                    </a:p>
                  </a:txBody>
                  <a:tcPr marL="7183" marR="7183" marT="7183" marB="0" anchor="b"/>
                </a:tc>
                <a:tc hMerge="1">
                  <a:txBody>
                    <a:bodyPr/>
                    <a:lstStyle/>
                    <a:p>
                      <a:endParaRPr lang="es-EC"/>
                    </a:p>
                  </a:txBody>
                  <a:tcPr/>
                </a:tc>
                <a:tc hMerge="1">
                  <a:txBody>
                    <a:bodyPr/>
                    <a:lstStyle/>
                    <a:p>
                      <a:endParaRPr lang="es-EC"/>
                    </a:p>
                  </a:txBody>
                  <a:tcPr/>
                </a:tc>
                <a:tc>
                  <a:txBody>
                    <a:bodyPr/>
                    <a:lstStyle/>
                    <a:p>
                      <a:pPr algn="ctr" fontAlgn="b"/>
                      <a:r>
                        <a:rPr lang="es-EC" sz="900" u="none" strike="noStrike">
                          <a:effectLst/>
                        </a:rPr>
                        <a:t>243 MUESTRA</a:t>
                      </a:r>
                      <a:endParaRPr lang="es-EC" sz="900" b="1" i="0" u="none" strike="noStrike">
                        <a:solidFill>
                          <a:srgbClr val="000000"/>
                        </a:solidFill>
                        <a:effectLst/>
                        <a:latin typeface="Calibri" panose="020F0502020204030204" pitchFamily="34" charset="0"/>
                      </a:endParaRPr>
                    </a:p>
                  </a:txBody>
                  <a:tcPr marL="7183" marR="7183" marT="7183" marB="0" anchor="b"/>
                </a:tc>
                <a:tc>
                  <a:txBody>
                    <a:bodyPr/>
                    <a:lstStyle/>
                    <a:p>
                      <a:pPr algn="ctr" fontAlgn="ctr"/>
                      <a:r>
                        <a:rPr lang="es-EC" sz="900" u="none" strike="noStrike">
                          <a:effectLst/>
                        </a:rPr>
                        <a:t>656 FAMILIAS</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dirty="0">
                          <a:effectLst/>
                        </a:rPr>
                        <a:t>243 Encuestas</a:t>
                      </a:r>
                      <a:endParaRPr lang="es-EC" sz="900" b="1" i="0" u="none" strike="noStrike" dirty="0">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253015127"/>
                  </a:ext>
                </a:extLst>
              </a:tr>
            </a:tbl>
          </a:graphicData>
        </a:graphic>
      </p:graphicFrame>
      <p:graphicFrame>
        <p:nvGraphicFramePr>
          <p:cNvPr id="16" name="Marcador de contenido 15">
            <a:extLst>
              <a:ext uri="{FF2B5EF4-FFF2-40B4-BE49-F238E27FC236}">
                <a16:creationId xmlns:a16="http://schemas.microsoft.com/office/drawing/2014/main" id="{6DBCEE68-9F13-418A-BC21-B746FCE2230C}"/>
              </a:ext>
            </a:extLst>
          </p:cNvPr>
          <p:cNvGraphicFramePr>
            <a:graphicFrameLocks noGrp="1"/>
          </p:cNvGraphicFramePr>
          <p:nvPr>
            <p:ph sz="half" idx="1"/>
            <p:extLst>
              <p:ext uri="{D42A27DB-BD31-4B8C-83A1-F6EECF244321}">
                <p14:modId xmlns:p14="http://schemas.microsoft.com/office/powerpoint/2010/main" val="4067974623"/>
              </p:ext>
            </p:extLst>
          </p:nvPr>
        </p:nvGraphicFramePr>
        <p:xfrm>
          <a:off x="437322" y="2001318"/>
          <a:ext cx="5582478" cy="4664529"/>
        </p:xfrm>
        <a:graphic>
          <a:graphicData uri="http://schemas.openxmlformats.org/drawingml/2006/table">
            <a:tbl>
              <a:tblPr>
                <a:tableStyleId>{ED083AE6-46FA-4A59-8FB0-9F97EB10719F}</a:tableStyleId>
              </a:tblPr>
              <a:tblGrid>
                <a:gridCol w="270493">
                  <a:extLst>
                    <a:ext uri="{9D8B030D-6E8A-4147-A177-3AD203B41FA5}">
                      <a16:colId xmlns:a16="http://schemas.microsoft.com/office/drawing/2014/main" val="2771148789"/>
                    </a:ext>
                  </a:extLst>
                </a:gridCol>
                <a:gridCol w="1816173">
                  <a:extLst>
                    <a:ext uri="{9D8B030D-6E8A-4147-A177-3AD203B41FA5}">
                      <a16:colId xmlns:a16="http://schemas.microsoft.com/office/drawing/2014/main" val="798955511"/>
                    </a:ext>
                  </a:extLst>
                </a:gridCol>
                <a:gridCol w="927408">
                  <a:extLst>
                    <a:ext uri="{9D8B030D-6E8A-4147-A177-3AD203B41FA5}">
                      <a16:colId xmlns:a16="http://schemas.microsoft.com/office/drawing/2014/main" val="2136455665"/>
                    </a:ext>
                  </a:extLst>
                </a:gridCol>
                <a:gridCol w="927408">
                  <a:extLst>
                    <a:ext uri="{9D8B030D-6E8A-4147-A177-3AD203B41FA5}">
                      <a16:colId xmlns:a16="http://schemas.microsoft.com/office/drawing/2014/main" val="4096504744"/>
                    </a:ext>
                  </a:extLst>
                </a:gridCol>
                <a:gridCol w="796025">
                  <a:extLst>
                    <a:ext uri="{9D8B030D-6E8A-4147-A177-3AD203B41FA5}">
                      <a16:colId xmlns:a16="http://schemas.microsoft.com/office/drawing/2014/main" val="1959690611"/>
                    </a:ext>
                  </a:extLst>
                </a:gridCol>
                <a:gridCol w="844971">
                  <a:extLst>
                    <a:ext uri="{9D8B030D-6E8A-4147-A177-3AD203B41FA5}">
                      <a16:colId xmlns:a16="http://schemas.microsoft.com/office/drawing/2014/main" val="2169360553"/>
                    </a:ext>
                  </a:extLst>
                </a:gridCol>
              </a:tblGrid>
              <a:tr h="435825">
                <a:tc>
                  <a:txBody>
                    <a:bodyPr/>
                    <a:lstStyle/>
                    <a:p>
                      <a:pPr algn="ctr" fontAlgn="ctr"/>
                      <a:r>
                        <a:rPr lang="es-EC" sz="900" u="none" strike="noStrike">
                          <a:effectLst/>
                        </a:rPr>
                        <a:t>N°</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dirty="0">
                          <a:effectLst/>
                        </a:rPr>
                        <a:t>NOMBRE DE LA ASOCIACIÓN</a:t>
                      </a:r>
                      <a:endParaRPr lang="es-EC" sz="900" b="1" i="0" u="none" strike="noStrike" dirty="0">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CANTÓN</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TOTAL ENCUESTAS POR CANTÓN</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BENEFICIARIOS</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Nro. ENCUESTAS DE FAMILIAS</a:t>
                      </a:r>
                      <a:endParaRPr lang="es-EC" sz="900" b="1" i="0" u="none" strike="noStrike">
                        <a:solidFill>
                          <a:srgbClr val="000000"/>
                        </a:solidFill>
                        <a:effectLst/>
                        <a:latin typeface="Cambria" panose="02040503050406030204" pitchFamily="18" charset="0"/>
                      </a:endParaRPr>
                    </a:p>
                  </a:txBody>
                  <a:tcPr marL="7183" marR="7183" marT="7183" marB="0" anchor="ctr"/>
                </a:tc>
                <a:extLst>
                  <a:ext uri="{0D108BD9-81ED-4DB2-BD59-A6C34878D82A}">
                    <a16:rowId xmlns:a16="http://schemas.microsoft.com/office/drawing/2014/main" val="2835236825"/>
                  </a:ext>
                </a:extLst>
              </a:tr>
              <a:tr h="292797">
                <a:tc>
                  <a:txBody>
                    <a:bodyPr/>
                    <a:lstStyle/>
                    <a:p>
                      <a:pPr algn="ctr" fontAlgn="ctr"/>
                      <a:r>
                        <a:rPr lang="es-EC" sz="900" u="none" strike="noStrike">
                          <a:effectLst/>
                        </a:rPr>
                        <a:t>1</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RED DE TURISMO SOSTENIBLE MITAD DEL MUNDO</a:t>
                      </a:r>
                      <a:endParaRPr lang="es-EC" sz="900" b="0" i="0" u="none" strike="noStrike">
                        <a:solidFill>
                          <a:srgbClr val="000000"/>
                        </a:solidFill>
                        <a:effectLst/>
                        <a:latin typeface="Cambria" panose="02040503050406030204" pitchFamily="18" charset="0"/>
                      </a:endParaRPr>
                    </a:p>
                  </a:txBody>
                  <a:tcPr marL="7183" marR="7183" marT="7183" marB="0" anchor="ctr"/>
                </a:tc>
                <a:tc rowSpan="11">
                  <a:txBody>
                    <a:bodyPr/>
                    <a:lstStyle/>
                    <a:p>
                      <a:pPr algn="ctr" fontAlgn="ctr"/>
                      <a:r>
                        <a:rPr lang="es-EC" sz="900" u="none" strike="noStrike">
                          <a:effectLst/>
                        </a:rPr>
                        <a:t>DISTRITO METROPOLITANO DE QUITO</a:t>
                      </a:r>
                      <a:endParaRPr lang="es-EC" sz="900" b="0" i="0" u="none" strike="noStrike">
                        <a:solidFill>
                          <a:srgbClr val="000000"/>
                        </a:solidFill>
                        <a:effectLst/>
                        <a:latin typeface="Cambria" panose="02040503050406030204" pitchFamily="18" charset="0"/>
                      </a:endParaRPr>
                    </a:p>
                  </a:txBody>
                  <a:tcPr marL="7183" marR="7183" marT="7183" marB="0" anchor="ctr"/>
                </a:tc>
                <a:tc rowSpan="11">
                  <a:txBody>
                    <a:bodyPr/>
                    <a:lstStyle/>
                    <a:p>
                      <a:pPr algn="ctr" fontAlgn="ctr"/>
                      <a:r>
                        <a:rPr lang="es-EC" sz="900" u="none" strike="noStrike">
                          <a:effectLst/>
                        </a:rPr>
                        <a:t>80</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50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18</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1306868681"/>
                  </a:ext>
                </a:extLst>
              </a:tr>
              <a:tr h="292797">
                <a:tc>
                  <a:txBody>
                    <a:bodyPr/>
                    <a:lstStyle/>
                    <a:p>
                      <a:pPr algn="ctr" fontAlgn="ctr"/>
                      <a:r>
                        <a:rPr lang="es-EC" sz="900" u="none" strike="noStrike">
                          <a:effectLst/>
                        </a:rPr>
                        <a:t>2</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YUMBO LLACTA</a:t>
                      </a:r>
                      <a:endParaRPr lang="es-EC" sz="900" b="0"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13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5</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4159564570"/>
                  </a:ext>
                </a:extLst>
              </a:tr>
              <a:tr h="292797">
                <a:tc>
                  <a:txBody>
                    <a:bodyPr/>
                    <a:lstStyle/>
                    <a:p>
                      <a:pPr algn="ctr" fontAlgn="ctr"/>
                      <a:r>
                        <a:rPr lang="es-EC" sz="900" u="none" strike="noStrike">
                          <a:effectLst/>
                        </a:rPr>
                        <a:t>3</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CORPORACIÓN MICROEMPRESARIAL YUNGUILLA</a:t>
                      </a:r>
                      <a:endParaRPr lang="es-EC" sz="900" b="0"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40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dirty="0">
                          <a:effectLst/>
                        </a:rPr>
                        <a:t>14</a:t>
                      </a:r>
                      <a:endParaRPr lang="es-EC" sz="900" b="0" i="0" u="none" strike="noStrike" dirty="0">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26986419"/>
                  </a:ext>
                </a:extLst>
              </a:tr>
              <a:tr h="435825">
                <a:tc>
                  <a:txBody>
                    <a:bodyPr/>
                    <a:lstStyle/>
                    <a:p>
                      <a:pPr algn="ctr" fontAlgn="ctr"/>
                      <a:r>
                        <a:rPr lang="es-EC" sz="900" u="none" strike="noStrike">
                          <a:effectLst/>
                        </a:rPr>
                        <a:t>4</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COMUNITARIOS SAHUANGAL</a:t>
                      </a:r>
                      <a:endParaRPr lang="es-EC" sz="900" b="0"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459364834"/>
                  </a:ext>
                </a:extLst>
              </a:tr>
              <a:tr h="292797">
                <a:tc>
                  <a:txBody>
                    <a:bodyPr/>
                    <a:lstStyle/>
                    <a:p>
                      <a:pPr algn="ctr" fontAlgn="ctr"/>
                      <a:r>
                        <a:rPr lang="es-EC" sz="900" u="none" strike="noStrike">
                          <a:effectLst/>
                        </a:rPr>
                        <a:t>5</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ALDEA DEL QUINDE REAL DE PACHIJAL</a:t>
                      </a:r>
                      <a:endParaRPr lang="es-EC" sz="900" b="0"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18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7</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406192"/>
                  </a:ext>
                </a:extLst>
              </a:tr>
              <a:tr h="435825">
                <a:tc>
                  <a:txBody>
                    <a:bodyPr/>
                    <a:lstStyle/>
                    <a:p>
                      <a:pPr algn="ctr" fontAlgn="ctr"/>
                      <a:r>
                        <a:rPr lang="es-EC" sz="900" u="none" strike="noStrike">
                          <a:effectLst/>
                        </a:rPr>
                        <a:t>6</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dirty="0">
                          <a:effectLst/>
                        </a:rPr>
                        <a:t>ASOCIACIÓN DE SERVICIOS TURÍSTICOS COMUNITARIOS SAN JOSÉ DE MASHPI</a:t>
                      </a:r>
                      <a:endParaRPr lang="es-EC" sz="900" b="0" i="0" u="none" strike="noStrike" dirty="0">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15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6</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911652846"/>
                  </a:ext>
                </a:extLst>
              </a:tr>
              <a:tr h="292797">
                <a:tc>
                  <a:txBody>
                    <a:bodyPr/>
                    <a:lstStyle/>
                    <a:p>
                      <a:pPr algn="ctr" fontAlgn="ctr"/>
                      <a:r>
                        <a:rPr lang="es-EC" sz="900" u="none" strike="noStrike">
                          <a:effectLst/>
                        </a:rPr>
                        <a:t>7</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SERVICIOS TURÍSTICOS PACTO MÁGICO</a:t>
                      </a:r>
                      <a:endParaRPr lang="es-EC" sz="900" b="0"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27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10</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723691210"/>
                  </a:ext>
                </a:extLst>
              </a:tr>
              <a:tr h="435825">
                <a:tc>
                  <a:txBody>
                    <a:bodyPr/>
                    <a:lstStyle/>
                    <a:p>
                      <a:pPr algn="ctr" fontAlgn="ctr"/>
                      <a:r>
                        <a:rPr lang="es-EC" sz="900" u="none" strike="noStrike">
                          <a:effectLst/>
                        </a:rPr>
                        <a:t>8</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DE PRODUCCIÓN AGROPECUARIA Y TURISMO ECOLÓGICO KUNTUR PINTAG</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2959630877"/>
                  </a:ext>
                </a:extLst>
              </a:tr>
              <a:tr h="435825">
                <a:tc>
                  <a:txBody>
                    <a:bodyPr/>
                    <a:lstStyle/>
                    <a:p>
                      <a:pPr algn="ctr" fontAlgn="ctr"/>
                      <a:r>
                        <a:rPr lang="es-EC" sz="900" u="none" strike="noStrike">
                          <a:effectLst/>
                        </a:rPr>
                        <a:t>9</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THAKHY MISKY DE YARUQUI </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11 FAMILIAS </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1456694952"/>
                  </a:ext>
                </a:extLst>
              </a:tr>
              <a:tr h="292797">
                <a:tc>
                  <a:txBody>
                    <a:bodyPr/>
                    <a:lstStyle/>
                    <a:p>
                      <a:pPr algn="ctr" fontAlgn="ctr"/>
                      <a:r>
                        <a:rPr lang="es-EC" sz="900" u="none" strike="noStrike">
                          <a:effectLst/>
                        </a:rPr>
                        <a:t>10</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ATAHUALPA</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10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678551112"/>
                  </a:ext>
                </a:extLst>
              </a:tr>
              <a:tr h="435825">
                <a:tc>
                  <a:txBody>
                    <a:bodyPr/>
                    <a:lstStyle/>
                    <a:p>
                      <a:pPr algn="ctr" fontAlgn="ctr"/>
                      <a:r>
                        <a:rPr lang="es-EC" sz="900" u="none" strike="noStrike">
                          <a:effectLst/>
                        </a:rPr>
                        <a:t>11</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ASOCIACIÓN DE SERVICIOS TURÍSTICOS COMUNITARIOS SAN LUIS DE AMBUELA</a:t>
                      </a:r>
                      <a:endParaRPr lang="es-EC" sz="900" b="1" i="0" u="none" strike="noStrike">
                        <a:solidFill>
                          <a:srgbClr val="000000"/>
                        </a:solidFill>
                        <a:effectLst/>
                        <a:latin typeface="Cambria" panose="02040503050406030204" pitchFamily="18" charset="0"/>
                      </a:endParaRPr>
                    </a:p>
                  </a:txBody>
                  <a:tcPr marL="7183" marR="7183" marT="7183" marB="0" anchor="ctr"/>
                </a:tc>
                <a:tc vMerge="1">
                  <a:txBody>
                    <a:bodyPr/>
                    <a:lstStyle/>
                    <a:p>
                      <a:endParaRPr lang="es-EC"/>
                    </a:p>
                  </a:txBody>
                  <a:tcPr/>
                </a:tc>
                <a:tc vMerge="1">
                  <a:txBody>
                    <a:bodyPr/>
                    <a:lstStyle/>
                    <a:p>
                      <a:endParaRPr lang="es-EC"/>
                    </a:p>
                  </a:txBody>
                  <a:tcPr/>
                </a:tc>
                <a:tc>
                  <a:txBody>
                    <a:bodyPr/>
                    <a:lstStyle/>
                    <a:p>
                      <a:pPr algn="just" fontAlgn="ctr"/>
                      <a:r>
                        <a:rPr lang="es-EC" sz="900" u="none" strike="noStrike">
                          <a:effectLst/>
                        </a:rPr>
                        <a:t>11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a:effectLst/>
                        </a:rPr>
                        <a:t>4</a:t>
                      </a:r>
                      <a:endParaRPr lang="es-EC" sz="900" b="0" i="0" u="none" strike="noStrike">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3456987491"/>
                  </a:ext>
                </a:extLst>
              </a:tr>
              <a:tr h="292797">
                <a:tc>
                  <a:txBody>
                    <a:bodyPr/>
                    <a:lstStyle/>
                    <a:p>
                      <a:pPr algn="ctr" fontAlgn="ctr"/>
                      <a:r>
                        <a:rPr lang="es-EC" sz="900" u="none" strike="noStrike">
                          <a:effectLst/>
                        </a:rPr>
                        <a:t>12</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l" fontAlgn="ctr"/>
                      <a:r>
                        <a:rPr lang="es-EC" sz="900" u="none" strike="noStrike">
                          <a:effectLst/>
                        </a:rPr>
                        <a:t>ASOCIACIÓN COMUNITARIO CASCADA DEL AMOR</a:t>
                      </a:r>
                      <a:endParaRPr lang="es-EC" sz="900" b="1"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SAN MIGUEL DE LOS BANCOS </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ctr"/>
                      <a:r>
                        <a:rPr lang="es-EC" sz="900" u="none" strike="noStrike">
                          <a:effectLst/>
                        </a:rPr>
                        <a:t>5</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just" fontAlgn="ctr"/>
                      <a:r>
                        <a:rPr lang="es-EC" sz="900" u="none" strike="noStrike">
                          <a:effectLst/>
                        </a:rPr>
                        <a:t>13 FAMILIAS</a:t>
                      </a:r>
                      <a:endParaRPr lang="es-EC" sz="900" b="0" i="0" u="none" strike="noStrike">
                        <a:solidFill>
                          <a:srgbClr val="000000"/>
                        </a:solidFill>
                        <a:effectLst/>
                        <a:latin typeface="Cambria" panose="02040503050406030204" pitchFamily="18" charset="0"/>
                      </a:endParaRPr>
                    </a:p>
                  </a:txBody>
                  <a:tcPr marL="7183" marR="7183" marT="7183" marB="0" anchor="ctr"/>
                </a:tc>
                <a:tc>
                  <a:txBody>
                    <a:bodyPr/>
                    <a:lstStyle/>
                    <a:p>
                      <a:pPr algn="ctr" fontAlgn="b"/>
                      <a:r>
                        <a:rPr lang="es-EC" sz="900" u="none" strike="noStrike" dirty="0">
                          <a:effectLst/>
                        </a:rPr>
                        <a:t>5</a:t>
                      </a:r>
                      <a:endParaRPr lang="es-EC" sz="900" b="0" i="0" u="none" strike="noStrike" dirty="0">
                        <a:solidFill>
                          <a:srgbClr val="000000"/>
                        </a:solidFill>
                        <a:effectLst/>
                        <a:latin typeface="Calibri" panose="020F0502020204030204" pitchFamily="34" charset="0"/>
                      </a:endParaRPr>
                    </a:p>
                  </a:txBody>
                  <a:tcPr marL="7183" marR="7183" marT="7183" marB="0" anchor="b"/>
                </a:tc>
                <a:extLst>
                  <a:ext uri="{0D108BD9-81ED-4DB2-BD59-A6C34878D82A}">
                    <a16:rowId xmlns:a16="http://schemas.microsoft.com/office/drawing/2014/main" val="4093910215"/>
                  </a:ext>
                </a:extLst>
              </a:tr>
            </a:tbl>
          </a:graphicData>
        </a:graphic>
      </p:graphicFrame>
      <p:sp>
        <p:nvSpPr>
          <p:cNvPr id="17" name="Rectángulo 16">
            <a:extLst>
              <a:ext uri="{FF2B5EF4-FFF2-40B4-BE49-F238E27FC236}">
                <a16:creationId xmlns:a16="http://schemas.microsoft.com/office/drawing/2014/main" id="{4AA7B841-578E-4A49-A088-9D5DDF65890B}"/>
              </a:ext>
            </a:extLst>
          </p:cNvPr>
          <p:cNvSpPr/>
          <p:nvPr/>
        </p:nvSpPr>
        <p:spPr>
          <a:xfrm>
            <a:off x="556591" y="503588"/>
            <a:ext cx="4625009" cy="1294393"/>
          </a:xfrm>
          <a:prstGeom prst="rect">
            <a:avLst/>
          </a:prstGeom>
        </p:spPr>
        <p:txBody>
          <a:bodyPr wrap="square">
            <a:spAutoFit/>
          </a:bodyPr>
          <a:lstStyle/>
          <a:p>
            <a:pPr algn="just">
              <a:lnSpc>
                <a:spcPct val="150000"/>
              </a:lnSpc>
            </a:pPr>
            <a:r>
              <a:rPr lang="es-EC" b="1" dirty="0">
                <a:latin typeface="Times New Roman" panose="02020603050405020304" pitchFamily="18" charset="0"/>
                <a:ea typeface="Calibri" panose="020F0502020204030204" pitchFamily="34" charset="0"/>
              </a:rPr>
              <a:t>Cálculo de Nro. De encuestas a familias por asociaciones de Turismo comunitario en los 8 cantones de la provincia de Pichincha</a:t>
            </a:r>
            <a:endParaRPr lang="es-EC" b="1" dirty="0"/>
          </a:p>
        </p:txBody>
      </p:sp>
      <p:pic>
        <p:nvPicPr>
          <p:cNvPr id="18" name="Imagen 17">
            <a:extLst>
              <a:ext uri="{FF2B5EF4-FFF2-40B4-BE49-F238E27FC236}">
                <a16:creationId xmlns:a16="http://schemas.microsoft.com/office/drawing/2014/main" id="{1F1533E2-E60D-43CD-9209-26573A23433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953192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sultado de imagen para escribir">
            <a:extLst>
              <a:ext uri="{FF2B5EF4-FFF2-40B4-BE49-F238E27FC236}">
                <a16:creationId xmlns:a16="http://schemas.microsoft.com/office/drawing/2014/main" id="{5EE479BF-6B63-452E-A85D-08163FD70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1"/>
            <a:ext cx="12191999" cy="684985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040AB03B-E3EE-4105-B78C-C2AB4D95024D}"/>
              </a:ext>
            </a:extLst>
          </p:cNvPr>
          <p:cNvSpPr>
            <a:spLocks noGrp="1"/>
          </p:cNvSpPr>
          <p:nvPr>
            <p:ph type="ctrTitle"/>
          </p:nvPr>
        </p:nvSpPr>
        <p:spPr>
          <a:xfrm>
            <a:off x="485615" y="1022889"/>
            <a:ext cx="7387523" cy="2138765"/>
          </a:xfrm>
        </p:spPr>
        <p:txBody>
          <a:bodyPr>
            <a:normAutofit fontScale="90000"/>
          </a:bodyPr>
          <a:lstStyle/>
          <a:p>
            <a:pPr algn="just"/>
            <a:r>
              <a:rPr lang="es-EC" sz="4000" b="1" dirty="0"/>
              <a:t>“Largo es el camino de la enseñanza por medio de teorías; breve y eficaz por medio de ejemplos. Para saber algo, no basta con haberlo aprendido”</a:t>
            </a:r>
          </a:p>
        </p:txBody>
      </p:sp>
      <p:pic>
        <p:nvPicPr>
          <p:cNvPr id="4" name="Imagen 3">
            <a:extLst>
              <a:ext uri="{FF2B5EF4-FFF2-40B4-BE49-F238E27FC236}">
                <a16:creationId xmlns:a16="http://schemas.microsoft.com/office/drawing/2014/main" id="{180969C1-5E54-43A1-8484-10B9A74568E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5" name="Rectángulo 4">
            <a:extLst>
              <a:ext uri="{FF2B5EF4-FFF2-40B4-BE49-F238E27FC236}">
                <a16:creationId xmlns:a16="http://schemas.microsoft.com/office/drawing/2014/main" id="{46530BD2-5CA0-42C3-8CFE-835674F0E571}"/>
              </a:ext>
            </a:extLst>
          </p:cNvPr>
          <p:cNvSpPr/>
          <p:nvPr/>
        </p:nvSpPr>
        <p:spPr>
          <a:xfrm>
            <a:off x="9412638" y="3649852"/>
            <a:ext cx="2732250" cy="769441"/>
          </a:xfrm>
          <a:prstGeom prst="rect">
            <a:avLst/>
          </a:prstGeom>
        </p:spPr>
        <p:txBody>
          <a:bodyPr wrap="square">
            <a:spAutoFit/>
          </a:bodyPr>
          <a:lstStyle/>
          <a:p>
            <a:r>
              <a:rPr lang="es-EC" sz="4400" dirty="0"/>
              <a:t>(Séneca)</a:t>
            </a:r>
          </a:p>
        </p:txBody>
      </p:sp>
    </p:spTree>
    <p:extLst>
      <p:ext uri="{BB962C8B-B14F-4D97-AF65-F5344CB8AC3E}">
        <p14:creationId xmlns:p14="http://schemas.microsoft.com/office/powerpoint/2010/main" val="95908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BFCB79F2-E1BB-4F07-AF9B-7585AF9CC991}"/>
              </a:ext>
            </a:extLst>
          </p:cNvPr>
          <p:cNvSpPr>
            <a:spLocks noGrp="1"/>
          </p:cNvSpPr>
          <p:nvPr>
            <p:ph type="title"/>
          </p:nvPr>
        </p:nvSpPr>
        <p:spPr>
          <a:xfrm>
            <a:off x="838200" y="365125"/>
            <a:ext cx="9233452" cy="662781"/>
          </a:xfrm>
        </p:spPr>
        <p:txBody>
          <a:bodyPr>
            <a:noAutofit/>
          </a:bodyPr>
          <a:lstStyle/>
          <a:p>
            <a:r>
              <a:rPr lang="es-EC" sz="36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Instrumento de recolección de datos</a:t>
            </a:r>
          </a:p>
        </p:txBody>
      </p:sp>
      <p:graphicFrame>
        <p:nvGraphicFramePr>
          <p:cNvPr id="12" name="Marcador de contenido 11">
            <a:extLst>
              <a:ext uri="{FF2B5EF4-FFF2-40B4-BE49-F238E27FC236}">
                <a16:creationId xmlns:a16="http://schemas.microsoft.com/office/drawing/2014/main" id="{717F8FC1-A76B-4906-B8DB-787D3453FB4F}"/>
              </a:ext>
            </a:extLst>
          </p:cNvPr>
          <p:cNvGraphicFramePr>
            <a:graphicFrameLocks noGrp="1"/>
          </p:cNvGraphicFramePr>
          <p:nvPr>
            <p:ph idx="1"/>
            <p:extLst>
              <p:ext uri="{D42A27DB-BD31-4B8C-83A1-F6EECF244321}">
                <p14:modId xmlns:p14="http://schemas.microsoft.com/office/powerpoint/2010/main" val="358620634"/>
              </p:ext>
            </p:extLst>
          </p:nvPr>
        </p:nvGraphicFramePr>
        <p:xfrm>
          <a:off x="665921" y="1613589"/>
          <a:ext cx="10836966" cy="48792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9458" name="Picture 2" descr="Resultado de imagen para encuesta">
            <a:extLst>
              <a:ext uri="{FF2B5EF4-FFF2-40B4-BE49-F238E27FC236}">
                <a16:creationId xmlns:a16="http://schemas.microsoft.com/office/drawing/2014/main" id="{F7108DCD-F139-4C9B-A93B-313C1E27AB2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391" r="51710"/>
          <a:stretch/>
        </p:blipFill>
        <p:spPr bwMode="auto">
          <a:xfrm rot="1614380">
            <a:off x="2033717" y="833654"/>
            <a:ext cx="1641231" cy="2231742"/>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Resultado de imagen para encuesta">
            <a:extLst>
              <a:ext uri="{FF2B5EF4-FFF2-40B4-BE49-F238E27FC236}">
                <a16:creationId xmlns:a16="http://schemas.microsoft.com/office/drawing/2014/main" id="{20E1739C-C568-4D34-AD2F-87B4A17AAA7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000" r="7101"/>
          <a:stretch/>
        </p:blipFill>
        <p:spPr bwMode="auto">
          <a:xfrm rot="19706889">
            <a:off x="1444089" y="4188471"/>
            <a:ext cx="1780195" cy="2420705"/>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15D7AB47-BA53-4C5A-9366-3BC256BCB3ED}"/>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555031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F383A0-C05B-44D7-A21E-2048901818AC}"/>
              </a:ext>
            </a:extLst>
          </p:cNvPr>
          <p:cNvSpPr>
            <a:spLocks noGrp="1"/>
          </p:cNvSpPr>
          <p:nvPr>
            <p:ph type="title"/>
          </p:nvPr>
        </p:nvSpPr>
        <p:spPr>
          <a:xfrm>
            <a:off x="1607654" y="338619"/>
            <a:ext cx="8824291" cy="488190"/>
          </a:xfrm>
        </p:spPr>
        <p:txBody>
          <a:bodyPr>
            <a:noAutofit/>
          </a:bodyPr>
          <a:lstStyle/>
          <a:p>
            <a:pPr algn="ctr"/>
            <a:r>
              <a:rPr lang="es-EC" sz="3600" b="1" dirty="0">
                <a:solidFill>
                  <a:schemeClr val="accent2">
                    <a:lumMod val="75000"/>
                  </a:schemeClr>
                </a:solidFill>
                <a:effectLst>
                  <a:outerShdw blurRad="38100" dist="38100" dir="2700000" algn="tl">
                    <a:srgbClr val="000000">
                      <a:alpha val="43137"/>
                    </a:srgbClr>
                  </a:outerShdw>
                </a:effectLst>
                <a:latin typeface="Century Gothic" panose="020B0502020202020204" pitchFamily="34" charset="0"/>
              </a:rPr>
              <a:t>VALIDACIÓN DEL INSTRUMENTO</a:t>
            </a:r>
          </a:p>
        </p:txBody>
      </p:sp>
      <mc:AlternateContent xmlns:mc="http://schemas.openxmlformats.org/markup-compatibility/2006" xmlns:a14="http://schemas.microsoft.com/office/drawing/2010/main">
        <mc:Choice Requires="a14">
          <p:sp>
            <p:nvSpPr>
              <p:cNvPr id="4" name="Marcador de contenido 3">
                <a:extLst>
                  <a:ext uri="{FF2B5EF4-FFF2-40B4-BE49-F238E27FC236}">
                    <a16:creationId xmlns:a16="http://schemas.microsoft.com/office/drawing/2014/main" id="{155D8C59-0A47-4FF6-B30C-98D1A4FBA7A4}"/>
                  </a:ext>
                </a:extLst>
              </p:cNvPr>
              <p:cNvSpPr>
                <a:spLocks noGrp="1"/>
              </p:cNvSpPr>
              <p:nvPr>
                <p:ph sz="half" idx="1"/>
              </p:nvPr>
            </p:nvSpPr>
            <p:spPr>
              <a:xfrm>
                <a:off x="838200" y="1166191"/>
                <a:ext cx="5181600" cy="5010772"/>
              </a:xfrm>
            </p:spPr>
            <p:txBody>
              <a:bodyPr>
                <a:normAutofit/>
              </a:bodyPr>
              <a:lstStyle/>
              <a:p>
                <a:r>
                  <a:rPr lang="es-EC" sz="2000" b="1" dirty="0"/>
                  <a:t>Análisis de fiabilidad de Cronbach encuesta turistas </a:t>
                </a:r>
              </a:p>
              <a:p>
                <a:pPr marL="0" indent="0">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𝑛</m:t>
                          </m:r>
                          <m:r>
                            <a:rPr lang="es-EC" sz="2000" i="1">
                              <a:latin typeface="Cambria Math" panose="02040503050406030204" pitchFamily="18" charset="0"/>
                            </a:rPr>
                            <m:t>∗</m:t>
                          </m:r>
                          <m:r>
                            <a:rPr lang="es-EC" sz="2000" i="1">
                              <a:latin typeface="Cambria Math" panose="02040503050406030204" pitchFamily="18" charset="0"/>
                            </a:rPr>
                            <m:t>𝑝</m:t>
                          </m:r>
                        </m:num>
                        <m:den>
                          <m:r>
                            <a:rPr lang="es-EC" sz="2000" i="1">
                              <a:latin typeface="Cambria Math" panose="02040503050406030204" pitchFamily="18" charset="0"/>
                            </a:rPr>
                            <m:t>1+</m:t>
                          </m:r>
                          <m:r>
                            <a:rPr lang="es-EC" sz="2000" i="1">
                              <a:latin typeface="Cambria Math" panose="02040503050406030204" pitchFamily="18" charset="0"/>
                            </a:rPr>
                            <m:t>𝑝</m:t>
                          </m:r>
                          <m:r>
                            <a:rPr lang="es-EC" sz="2000" i="1">
                              <a:latin typeface="Cambria Math" panose="02040503050406030204" pitchFamily="18" charset="0"/>
                            </a:rPr>
                            <m:t>(</m:t>
                          </m:r>
                          <m:r>
                            <a:rPr lang="es-EC" sz="2000" i="1">
                              <a:latin typeface="Cambria Math" panose="02040503050406030204" pitchFamily="18" charset="0"/>
                            </a:rPr>
                            <m:t>𝑛</m:t>
                          </m:r>
                          <m:r>
                            <a:rPr lang="es-EC" sz="2000" i="1">
                              <a:latin typeface="Cambria Math" panose="02040503050406030204" pitchFamily="18" charset="0"/>
                            </a:rPr>
                            <m:t>−1)</m:t>
                          </m:r>
                        </m:den>
                      </m:f>
                    </m:oMath>
                  </m:oMathPara>
                </a14:m>
                <a:endParaRPr lang="es-EC" sz="2000" dirty="0"/>
              </a:p>
              <a:p>
                <a:pPr marL="0" indent="0">
                  <a:buNone/>
                </a:pPr>
                <a:r>
                  <a:rPr lang="es-EC" sz="2000" dirty="0"/>
                  <a:t>Donde: </a:t>
                </a:r>
              </a:p>
              <a:p>
                <a:pPr marL="0" indent="0">
                  <a:buNone/>
                </a:pPr>
                <a14:m>
                  <m:oMath xmlns:m="http://schemas.openxmlformats.org/officeDocument/2006/math">
                    <m:r>
                      <a:rPr lang="es-EC" sz="2000" b="1" i="1">
                        <a:latin typeface="Cambria Math" panose="02040503050406030204" pitchFamily="18" charset="0"/>
                      </a:rPr>
                      <m:t>∝=</m:t>
                    </m:r>
                  </m:oMath>
                </a14:m>
                <a:r>
                  <a:rPr lang="es-EC" sz="2000" b="1" dirty="0"/>
                  <a:t> </a:t>
                </a:r>
                <a:r>
                  <a:rPr lang="es-EC" sz="2000" dirty="0"/>
                  <a:t>Alfa de Cronbach</a:t>
                </a:r>
              </a:p>
              <a:p>
                <a:pPr marL="0" indent="0">
                  <a:buNone/>
                </a:pPr>
                <a14:m>
                  <m:oMath xmlns:m="http://schemas.openxmlformats.org/officeDocument/2006/math">
                    <m:r>
                      <a:rPr lang="es-EC" sz="2000" b="1" i="1">
                        <a:latin typeface="Cambria Math" panose="02040503050406030204" pitchFamily="18" charset="0"/>
                      </a:rPr>
                      <m:t>𝒏</m:t>
                    </m:r>
                    <m:r>
                      <a:rPr lang="es-EC" sz="2000" b="1" i="1">
                        <a:latin typeface="Cambria Math" panose="02040503050406030204" pitchFamily="18" charset="0"/>
                      </a:rPr>
                      <m:t>=</m:t>
                    </m:r>
                  </m:oMath>
                </a14:m>
                <a:r>
                  <a:rPr lang="es-EC" sz="2000" dirty="0"/>
                  <a:t> Número de ítems</a:t>
                </a:r>
              </a:p>
              <a:p>
                <a:pPr marL="0" indent="0">
                  <a:buNone/>
                </a:pPr>
                <a14:m>
                  <m:oMath xmlns:m="http://schemas.openxmlformats.org/officeDocument/2006/math">
                    <m:r>
                      <a:rPr lang="es-EC" sz="2000" b="1" i="1">
                        <a:latin typeface="Cambria Math" panose="02040503050406030204" pitchFamily="18" charset="0"/>
                      </a:rPr>
                      <m:t>𝒑</m:t>
                    </m:r>
                    <m:r>
                      <a:rPr lang="es-EC" sz="2000" b="1" i="1">
                        <a:latin typeface="Cambria Math" panose="02040503050406030204" pitchFamily="18" charset="0"/>
                      </a:rPr>
                      <m:t>=</m:t>
                    </m:r>
                  </m:oMath>
                </a14:m>
                <a:r>
                  <a:rPr lang="es-EC" sz="2000" b="1" dirty="0"/>
                  <a:t> </a:t>
                </a:r>
                <a:r>
                  <a:rPr lang="es-EC" sz="2000" dirty="0"/>
                  <a:t>Promedio de las correlaciones lineales de cada una de las preguntas.</a:t>
                </a:r>
              </a:p>
              <a:p>
                <a:pPr marL="0" indent="0">
                  <a:buNone/>
                </a:pPr>
                <a:endParaRPr lang="es-EC" sz="2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27∗0,07931</m:t>
                          </m:r>
                        </m:num>
                        <m:den>
                          <m:r>
                            <a:rPr lang="es-EC" sz="2000" i="1">
                              <a:latin typeface="Cambria Math" panose="02040503050406030204" pitchFamily="18" charset="0"/>
                            </a:rPr>
                            <m:t>1+0,07831(27−1)</m:t>
                          </m:r>
                        </m:den>
                      </m:f>
                      <m:r>
                        <a:rPr lang="es-EC" sz="2000" i="1">
                          <a:latin typeface="Cambria Math" panose="02040503050406030204" pitchFamily="18" charset="0"/>
                        </a:rPr>
                        <m:t> ∝=0,700</m:t>
                      </m:r>
                    </m:oMath>
                  </m:oMathPara>
                </a14:m>
                <a:endParaRPr lang="es-EC" sz="2000" dirty="0"/>
              </a:p>
              <a:p>
                <a:pPr marL="0" indent="0" algn="just">
                  <a:buNone/>
                </a:pPr>
                <a:r>
                  <a:rPr lang="es-EC" sz="1800" dirty="0"/>
                  <a:t>En el caso de la encuesta hacia turistas se obtiene un alfa de Cronbach de 0,700 lo que indica que existe una buena consistencia interna de las preguntas planteadas.</a:t>
                </a:r>
              </a:p>
              <a:p>
                <a:pPr marL="0" indent="0">
                  <a:buNone/>
                </a:pPr>
                <a:endParaRPr lang="es-EC" sz="2000" b="1" dirty="0"/>
              </a:p>
            </p:txBody>
          </p:sp>
        </mc:Choice>
        <mc:Fallback xmlns="">
          <p:sp>
            <p:nvSpPr>
              <p:cNvPr id="4" name="Marcador de contenido 3">
                <a:extLst>
                  <a:ext uri="{FF2B5EF4-FFF2-40B4-BE49-F238E27FC236}">
                    <a16:creationId xmlns:a16="http://schemas.microsoft.com/office/drawing/2014/main" id="{155D8C59-0A47-4FF6-B30C-98D1A4FBA7A4}"/>
                  </a:ext>
                </a:extLst>
              </p:cNvPr>
              <p:cNvSpPr>
                <a:spLocks noGrp="1" noRot="1" noChangeAspect="1" noMove="1" noResize="1" noEditPoints="1" noAdjustHandles="1" noChangeArrowheads="1" noChangeShapeType="1" noTextEdit="1"/>
              </p:cNvSpPr>
              <p:nvPr>
                <p:ph sz="half" idx="1"/>
              </p:nvPr>
            </p:nvSpPr>
            <p:spPr>
              <a:xfrm>
                <a:off x="838200" y="1166191"/>
                <a:ext cx="5181600" cy="5010772"/>
              </a:xfrm>
              <a:blipFill>
                <a:blip r:embed="rId2"/>
                <a:stretch>
                  <a:fillRect l="-1294" t="-1217" r="-94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Marcador de contenido 4">
                <a:extLst>
                  <a:ext uri="{FF2B5EF4-FFF2-40B4-BE49-F238E27FC236}">
                    <a16:creationId xmlns:a16="http://schemas.microsoft.com/office/drawing/2014/main" id="{82CB0B12-7C54-4262-8CFF-52B40D1243A1}"/>
                  </a:ext>
                </a:extLst>
              </p:cNvPr>
              <p:cNvSpPr>
                <a:spLocks noGrp="1"/>
              </p:cNvSpPr>
              <p:nvPr>
                <p:ph sz="half" idx="2"/>
              </p:nvPr>
            </p:nvSpPr>
            <p:spPr>
              <a:xfrm>
                <a:off x="6172200" y="1166191"/>
                <a:ext cx="5181600" cy="5010772"/>
              </a:xfrm>
            </p:spPr>
            <p:txBody>
              <a:bodyPr>
                <a:normAutofit/>
              </a:bodyPr>
              <a:lstStyle/>
              <a:p>
                <a:r>
                  <a:rPr lang="es-EC" sz="2000" b="1" dirty="0"/>
                  <a:t>Análisis de fiabilidad de Cronbach encuesta familias</a:t>
                </a:r>
              </a:p>
              <a:p>
                <a:pPr marL="0" indent="0">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𝑛</m:t>
                          </m:r>
                          <m:r>
                            <a:rPr lang="es-EC" sz="2000" i="1">
                              <a:latin typeface="Cambria Math" panose="02040503050406030204" pitchFamily="18" charset="0"/>
                            </a:rPr>
                            <m:t>∗</m:t>
                          </m:r>
                          <m:r>
                            <a:rPr lang="es-EC" sz="2000" i="1">
                              <a:latin typeface="Cambria Math" panose="02040503050406030204" pitchFamily="18" charset="0"/>
                            </a:rPr>
                            <m:t>𝑝</m:t>
                          </m:r>
                        </m:num>
                        <m:den>
                          <m:r>
                            <a:rPr lang="es-EC" sz="2000" i="1">
                              <a:latin typeface="Cambria Math" panose="02040503050406030204" pitchFamily="18" charset="0"/>
                            </a:rPr>
                            <m:t>1+</m:t>
                          </m:r>
                          <m:r>
                            <a:rPr lang="es-EC" sz="2000" i="1">
                              <a:latin typeface="Cambria Math" panose="02040503050406030204" pitchFamily="18" charset="0"/>
                            </a:rPr>
                            <m:t>𝑝</m:t>
                          </m:r>
                          <m:r>
                            <a:rPr lang="es-EC" sz="2000" i="1">
                              <a:latin typeface="Cambria Math" panose="02040503050406030204" pitchFamily="18" charset="0"/>
                            </a:rPr>
                            <m:t>(</m:t>
                          </m:r>
                          <m:r>
                            <a:rPr lang="es-EC" sz="2000" i="1">
                              <a:latin typeface="Cambria Math" panose="02040503050406030204" pitchFamily="18" charset="0"/>
                            </a:rPr>
                            <m:t>𝑛</m:t>
                          </m:r>
                          <m:r>
                            <a:rPr lang="es-EC" sz="2000" i="1">
                              <a:latin typeface="Cambria Math" panose="02040503050406030204" pitchFamily="18" charset="0"/>
                            </a:rPr>
                            <m:t>−1)</m:t>
                          </m:r>
                        </m:den>
                      </m:f>
                    </m:oMath>
                  </m:oMathPara>
                </a14:m>
                <a:endParaRPr lang="es-EC" sz="2000" dirty="0"/>
              </a:p>
              <a:p>
                <a:pPr marL="0" indent="0">
                  <a:buNone/>
                </a:pPr>
                <a14:m>
                  <m:oMathPara xmlns:m="http://schemas.openxmlformats.org/officeDocument/2006/math">
                    <m:oMathParaPr>
                      <m:jc m:val="centerGroup"/>
                    </m:oMathParaPr>
                    <m:oMath xmlns:m="http://schemas.openxmlformats.org/officeDocument/2006/math">
                      <m:r>
                        <a:rPr lang="es-EC" sz="2000" i="1">
                          <a:latin typeface="Cambria Math" panose="02040503050406030204" pitchFamily="18" charset="0"/>
                        </a:rPr>
                        <m:t>∝=</m:t>
                      </m:r>
                      <m:f>
                        <m:fPr>
                          <m:ctrlPr>
                            <a:rPr lang="es-EC" sz="2000" i="1">
                              <a:latin typeface="Cambria Math" panose="02040503050406030204" pitchFamily="18" charset="0"/>
                            </a:rPr>
                          </m:ctrlPr>
                        </m:fPr>
                        <m:num>
                          <m:r>
                            <a:rPr lang="es-EC" sz="2000" i="1">
                              <a:latin typeface="Cambria Math" panose="02040503050406030204" pitchFamily="18" charset="0"/>
                            </a:rPr>
                            <m:t>25∗0,1194</m:t>
                          </m:r>
                        </m:num>
                        <m:den>
                          <m:r>
                            <a:rPr lang="es-EC" sz="2000" i="1">
                              <a:latin typeface="Cambria Math" panose="02040503050406030204" pitchFamily="18" charset="0"/>
                            </a:rPr>
                            <m:t>1+0,01194(25−1)</m:t>
                          </m:r>
                        </m:den>
                      </m:f>
                      <m:r>
                        <a:rPr lang="es-EC" sz="2000" i="1">
                          <a:latin typeface="Cambria Math" panose="02040503050406030204" pitchFamily="18" charset="0"/>
                        </a:rPr>
                        <m:t> ∝=0,772</m:t>
                      </m:r>
                    </m:oMath>
                  </m:oMathPara>
                </a14:m>
                <a:endParaRPr lang="es-EC" sz="2000" dirty="0"/>
              </a:p>
              <a:p>
                <a:pPr marL="0" indent="0">
                  <a:buNone/>
                </a:pPr>
                <a:endParaRPr lang="es-EC" sz="2000" dirty="0"/>
              </a:p>
              <a:p>
                <a:pPr marL="0" indent="0" algn="just">
                  <a:buNone/>
                </a:pPr>
                <a:r>
                  <a:rPr lang="es-EC" sz="2000" dirty="0"/>
                  <a:t>El alfa de Cronbach de acuerdo con las correlaciones existentes para la encuesta planteada a familias es de 0,772; lo que quiere decir que existe una fuerte relación entre las preguntas propuestas.</a:t>
                </a:r>
              </a:p>
              <a:p>
                <a:pPr marL="0" indent="0">
                  <a:buNone/>
                </a:pPr>
                <a:endParaRPr lang="es-EC" sz="2000" dirty="0"/>
              </a:p>
            </p:txBody>
          </p:sp>
        </mc:Choice>
        <mc:Fallback xmlns="">
          <p:sp>
            <p:nvSpPr>
              <p:cNvPr id="5" name="Marcador de contenido 4">
                <a:extLst>
                  <a:ext uri="{FF2B5EF4-FFF2-40B4-BE49-F238E27FC236}">
                    <a16:creationId xmlns:a16="http://schemas.microsoft.com/office/drawing/2014/main" id="{82CB0B12-7C54-4262-8CFF-52B40D1243A1}"/>
                  </a:ext>
                </a:extLst>
              </p:cNvPr>
              <p:cNvSpPr>
                <a:spLocks noGrp="1" noRot="1" noChangeAspect="1" noMove="1" noResize="1" noEditPoints="1" noAdjustHandles="1" noChangeArrowheads="1" noChangeShapeType="1" noTextEdit="1"/>
              </p:cNvSpPr>
              <p:nvPr>
                <p:ph sz="half" idx="2"/>
              </p:nvPr>
            </p:nvSpPr>
            <p:spPr>
              <a:xfrm>
                <a:off x="6172200" y="1166191"/>
                <a:ext cx="5181600" cy="5010772"/>
              </a:xfrm>
              <a:blipFill>
                <a:blip r:embed="rId3"/>
                <a:stretch>
                  <a:fillRect l="-1294" t="-1217" r="-1176"/>
                </a:stretch>
              </a:blipFill>
            </p:spPr>
            <p:txBody>
              <a:bodyPr/>
              <a:lstStyle/>
              <a:p>
                <a:r>
                  <a:rPr lang="es-EC">
                    <a:noFill/>
                  </a:rPr>
                  <a:t> </a:t>
                </a:r>
              </a:p>
            </p:txBody>
          </p:sp>
        </mc:Fallback>
      </mc:AlternateContent>
      <p:pic>
        <p:nvPicPr>
          <p:cNvPr id="20482" name="Picture 2" descr="Resultado de imagen para validaciÃ³n">
            <a:extLst>
              <a:ext uri="{FF2B5EF4-FFF2-40B4-BE49-F238E27FC236}">
                <a16:creationId xmlns:a16="http://schemas.microsoft.com/office/drawing/2014/main" id="{132EA685-A546-40AD-8DBF-2416477CD3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8713">
            <a:off x="5018393" y="1608162"/>
            <a:ext cx="1665381" cy="1892983"/>
          </a:xfrm>
          <a:prstGeom prst="rect">
            <a:avLst/>
          </a:prstGeom>
          <a:noFill/>
          <a:extLst>
            <a:ext uri="{909E8E84-426E-40DD-AFC4-6F175D3DCCD1}">
              <a14:hiddenFill xmlns:a14="http://schemas.microsoft.com/office/drawing/2010/main">
                <a:solidFill>
                  <a:srgbClr val="FFFFFF"/>
                </a:solidFill>
              </a14:hiddenFill>
            </a:ext>
          </a:extLst>
        </p:spPr>
      </p:pic>
      <p:pic>
        <p:nvPicPr>
          <p:cNvPr id="20486" name="Picture 6" descr="Imagen relacionada">
            <a:extLst>
              <a:ext uri="{FF2B5EF4-FFF2-40B4-BE49-F238E27FC236}">
                <a16:creationId xmlns:a16="http://schemas.microsoft.com/office/drawing/2014/main" id="{059D080C-04F0-4C24-A660-C75178F2F5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46591" y="4588565"/>
            <a:ext cx="2229910" cy="220648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a:extLst>
              <a:ext uri="{FF2B5EF4-FFF2-40B4-BE49-F238E27FC236}">
                <a16:creationId xmlns:a16="http://schemas.microsoft.com/office/drawing/2014/main" id="{F0B51C61-203F-4BDA-BAE0-4C711CC1C1AC}"/>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157587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cde.gestion2.e3.pe/ima/0/0/1/0/9/109219.jpg">
            <a:extLst>
              <a:ext uri="{FF2B5EF4-FFF2-40B4-BE49-F238E27FC236}">
                <a16:creationId xmlns:a16="http://schemas.microsoft.com/office/drawing/2014/main" id="{7E845E46-CC18-41D9-95AE-D46F526B7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00"/>
            <a:ext cx="12233118" cy="6854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ángulo 6">
            <a:extLst>
              <a:ext uri="{FF2B5EF4-FFF2-40B4-BE49-F238E27FC236}">
                <a16:creationId xmlns:a16="http://schemas.microsoft.com/office/drawing/2014/main" id="{7FD56FE5-0A36-4EFD-9D60-A3496D380DBB}"/>
              </a:ext>
            </a:extLst>
          </p:cNvPr>
          <p:cNvSpPr/>
          <p:nvPr/>
        </p:nvSpPr>
        <p:spPr>
          <a:xfrm>
            <a:off x="-20559" y="2885656"/>
            <a:ext cx="12233118" cy="1855305"/>
          </a:xfrm>
          <a:prstGeom prst="rect">
            <a:avLst/>
          </a:prstGeom>
          <a:solidFill>
            <a:schemeClr val="accent1">
              <a:lumMod val="50000"/>
              <a:alpha val="44000"/>
            </a:schemeClr>
          </a:solidFill>
          <a:ln>
            <a:solidFill>
              <a:schemeClr val="accent5">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6BB08641-1F97-43E8-B59C-FE8A2DA760C8}"/>
              </a:ext>
            </a:extLst>
          </p:cNvPr>
          <p:cNvSpPr>
            <a:spLocks noGrp="1"/>
          </p:cNvSpPr>
          <p:nvPr>
            <p:ph type="title"/>
          </p:nvPr>
        </p:nvSpPr>
        <p:spPr>
          <a:xfrm>
            <a:off x="239150" y="3150528"/>
            <a:ext cx="11282289" cy="1325563"/>
          </a:xfrm>
        </p:spPr>
        <p:txBody>
          <a:bodyPr>
            <a:noAutofit/>
          </a:bodyPr>
          <a:lstStyle/>
          <a:p>
            <a:pPr algn="ctr"/>
            <a:r>
              <a:rPr lang="es-EC" sz="7000" b="1" dirty="0">
                <a:solidFill>
                  <a:srgbClr val="FFFF00"/>
                </a:solidFill>
                <a:effectLst>
                  <a:outerShdw blurRad="38100" dist="38100" dir="2700000" algn="tl">
                    <a:srgbClr val="000000">
                      <a:alpha val="43137"/>
                    </a:srgbClr>
                  </a:outerShdw>
                </a:effectLst>
                <a:latin typeface="Century Gothic" panose="020B0502020202020204" pitchFamily="34" charset="0"/>
              </a:rPr>
              <a:t>ANÁLISIS DE RESULTADOS</a:t>
            </a:r>
          </a:p>
        </p:txBody>
      </p:sp>
      <p:pic>
        <p:nvPicPr>
          <p:cNvPr id="8" name="Imagen 7">
            <a:extLst>
              <a:ext uri="{FF2B5EF4-FFF2-40B4-BE49-F238E27FC236}">
                <a16:creationId xmlns:a16="http://schemas.microsoft.com/office/drawing/2014/main" id="{F93D7790-F0B9-4038-8BB2-3CC61D43EF3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212087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3D23A64-4171-43B4-AAE7-E9A4205CA1DA}"/>
              </a:ext>
            </a:extLst>
          </p:cNvPr>
          <p:cNvSpPr>
            <a:spLocks noGrp="1"/>
          </p:cNvSpPr>
          <p:nvPr>
            <p:ph type="title"/>
          </p:nvPr>
        </p:nvSpPr>
        <p:spPr>
          <a:xfrm>
            <a:off x="838200" y="365125"/>
            <a:ext cx="10515600" cy="691165"/>
          </a:xfrm>
        </p:spPr>
        <p:txBody>
          <a:bodyPr>
            <a:noAutofit/>
          </a:bodyPr>
          <a:lstStyle/>
          <a:p>
            <a:pPr fontAlgn="auto"/>
            <a:r>
              <a:rPr lang="es-EC" sz="2400" b="1" dirty="0">
                <a:latin typeface="Century Gothic" panose="020B0502020202020204" pitchFamily="34" charset="0"/>
              </a:rPr>
              <a:t>¿Que busca principalmente al momento de realizar turismo?</a:t>
            </a:r>
          </a:p>
        </p:txBody>
      </p:sp>
      <p:sp>
        <p:nvSpPr>
          <p:cNvPr id="7" name="Marcador de contenido 6">
            <a:extLst>
              <a:ext uri="{FF2B5EF4-FFF2-40B4-BE49-F238E27FC236}">
                <a16:creationId xmlns:a16="http://schemas.microsoft.com/office/drawing/2014/main" id="{DE6AF36B-820B-4416-9E80-CECA5794391F}"/>
              </a:ext>
            </a:extLst>
          </p:cNvPr>
          <p:cNvSpPr>
            <a:spLocks noGrp="1"/>
          </p:cNvSpPr>
          <p:nvPr>
            <p:ph sz="half" idx="1"/>
          </p:nvPr>
        </p:nvSpPr>
        <p:spPr>
          <a:xfrm>
            <a:off x="838199" y="1690688"/>
            <a:ext cx="5181600" cy="4351338"/>
          </a:xfrm>
        </p:spPr>
        <p:txBody>
          <a:bodyPr>
            <a:normAutofit fontScale="85000" lnSpcReduction="20000"/>
          </a:bodyPr>
          <a:lstStyle/>
          <a:p>
            <a:pPr marL="0" indent="0" algn="just" fontAlgn="auto">
              <a:buNone/>
            </a:pPr>
            <a:r>
              <a:rPr lang="es-EC" b="1" dirty="0"/>
              <a:t>Análisis: </a:t>
            </a:r>
            <a:r>
              <a:rPr lang="es-EC" dirty="0"/>
              <a:t>Lo que busca principalmente el turista al momento de realizar turismo es:</a:t>
            </a:r>
          </a:p>
          <a:p>
            <a:pPr algn="just" fontAlgn="auto"/>
            <a:r>
              <a:rPr lang="es-EC" dirty="0"/>
              <a:t>El 31,87% exploración de senderos naturales</a:t>
            </a:r>
          </a:p>
          <a:p>
            <a:pPr algn="just" fontAlgn="auto"/>
            <a:r>
              <a:rPr lang="es-EC" dirty="0"/>
              <a:t>El 19,15% platos típicos</a:t>
            </a:r>
          </a:p>
          <a:p>
            <a:pPr algn="just" fontAlgn="auto"/>
            <a:r>
              <a:rPr lang="es-EC" dirty="0"/>
              <a:t>El 16,01% práctica de deporte extremos</a:t>
            </a:r>
          </a:p>
          <a:p>
            <a:pPr algn="just" fontAlgn="auto"/>
            <a:r>
              <a:rPr lang="es-EC" dirty="0"/>
              <a:t>El 14,76% cultura y religión</a:t>
            </a:r>
          </a:p>
          <a:p>
            <a:pPr algn="just" fontAlgn="auto"/>
            <a:r>
              <a:rPr lang="es-EC" dirty="0"/>
              <a:t>El 11,93% visitas guiadas a sitios de importancia histórica; y,</a:t>
            </a:r>
          </a:p>
          <a:p>
            <a:pPr algn="just" fontAlgn="auto"/>
            <a:r>
              <a:rPr lang="es-EC" dirty="0"/>
              <a:t>El 6,28% ser parte de ritos y tradiciones. </a:t>
            </a:r>
          </a:p>
          <a:p>
            <a:pPr algn="just"/>
            <a:endParaRPr lang="es-EC" dirty="0"/>
          </a:p>
        </p:txBody>
      </p:sp>
      <p:pic>
        <p:nvPicPr>
          <p:cNvPr id="4" name="Imagen 3">
            <a:extLst>
              <a:ext uri="{FF2B5EF4-FFF2-40B4-BE49-F238E27FC236}">
                <a16:creationId xmlns:a16="http://schemas.microsoft.com/office/drawing/2014/main" id="{81F73690-9185-4E44-8331-F3CA51BC1A4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pic>
        <p:nvPicPr>
          <p:cNvPr id="10" name="Marcador de contenido 9">
            <a:extLst>
              <a:ext uri="{FF2B5EF4-FFF2-40B4-BE49-F238E27FC236}">
                <a16:creationId xmlns:a16="http://schemas.microsoft.com/office/drawing/2014/main" id="{ACA92EE9-0E87-45C5-BBF7-79D789778428}"/>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72202" y="1142891"/>
            <a:ext cx="5574323" cy="5034072"/>
          </a:xfrm>
          <a:prstGeom prst="rect">
            <a:avLst/>
          </a:prstGeom>
          <a:noFill/>
          <a:ln>
            <a:noFill/>
          </a:ln>
        </p:spPr>
      </p:pic>
    </p:spTree>
    <p:extLst>
      <p:ext uri="{BB962C8B-B14F-4D97-AF65-F5344CB8AC3E}">
        <p14:creationId xmlns:p14="http://schemas.microsoft.com/office/powerpoint/2010/main" val="21199222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F844E-612B-45D6-BBE5-DB4619D149A0}"/>
              </a:ext>
            </a:extLst>
          </p:cNvPr>
          <p:cNvSpPr>
            <a:spLocks noGrp="1"/>
          </p:cNvSpPr>
          <p:nvPr>
            <p:ph type="title"/>
          </p:nvPr>
        </p:nvSpPr>
        <p:spPr/>
        <p:txBody>
          <a:bodyPr>
            <a:normAutofit/>
          </a:bodyPr>
          <a:lstStyle/>
          <a:p>
            <a:r>
              <a:rPr lang="es-EC" sz="2400" b="1" dirty="0">
                <a:latin typeface="Century Gothic" panose="020B0502020202020204" pitchFamily="34" charset="0"/>
              </a:rPr>
              <a:t>¿Cuál es su presupuesto promedio por día que invierte en una visita turística?</a:t>
            </a:r>
          </a:p>
        </p:txBody>
      </p:sp>
      <p:sp>
        <p:nvSpPr>
          <p:cNvPr id="6" name="Marcador de contenido 5">
            <a:extLst>
              <a:ext uri="{FF2B5EF4-FFF2-40B4-BE49-F238E27FC236}">
                <a16:creationId xmlns:a16="http://schemas.microsoft.com/office/drawing/2014/main" id="{41E1BE78-1449-400A-9702-A4836FA35172}"/>
              </a:ext>
            </a:extLst>
          </p:cNvPr>
          <p:cNvSpPr>
            <a:spLocks noGrp="1"/>
          </p:cNvSpPr>
          <p:nvPr>
            <p:ph sz="half" idx="2"/>
          </p:nvPr>
        </p:nvSpPr>
        <p:spPr>
          <a:xfrm>
            <a:off x="6172200" y="1825625"/>
            <a:ext cx="5446986" cy="4351338"/>
          </a:xfrm>
        </p:spPr>
        <p:txBody>
          <a:bodyPr>
            <a:normAutofit/>
          </a:bodyPr>
          <a:lstStyle/>
          <a:p>
            <a:pPr marL="0" indent="0" algn="just" fontAlgn="auto">
              <a:buNone/>
            </a:pPr>
            <a:r>
              <a:rPr lang="es-EC" b="1" dirty="0"/>
              <a:t>Análisis: </a:t>
            </a:r>
          </a:p>
          <a:p>
            <a:pPr marL="0" indent="0" algn="just" fontAlgn="auto">
              <a:buNone/>
            </a:pPr>
            <a:r>
              <a:rPr lang="es-EC" sz="2600" dirty="0"/>
              <a:t>De $10 a $30 = promedio $20, el 40,63% (inversión con más frecuencia).</a:t>
            </a:r>
          </a:p>
          <a:p>
            <a:pPr fontAlgn="auto"/>
            <a:r>
              <a:rPr lang="es-EC" sz="2600" dirty="0"/>
              <a:t>De $31 a $60 = promedio de $45 el 36,72%</a:t>
            </a:r>
          </a:p>
          <a:p>
            <a:pPr fontAlgn="auto"/>
            <a:r>
              <a:rPr lang="es-EC" sz="2600" dirty="0"/>
              <a:t>De $61 a $90 = promedio de $75 el 36,72%</a:t>
            </a:r>
          </a:p>
          <a:p>
            <a:pPr fontAlgn="auto"/>
            <a:r>
              <a:rPr lang="es-EC" sz="2600" dirty="0"/>
              <a:t>De $91 a $120 =promedio de $105 el 5,99% </a:t>
            </a:r>
          </a:p>
          <a:p>
            <a:pPr fontAlgn="auto"/>
            <a:r>
              <a:rPr lang="es-EC" sz="2600" dirty="0"/>
              <a:t>Más de $120 el 2,60%. </a:t>
            </a:r>
          </a:p>
          <a:p>
            <a:endParaRPr lang="es-EC" dirty="0"/>
          </a:p>
        </p:txBody>
      </p:sp>
      <p:pic>
        <p:nvPicPr>
          <p:cNvPr id="4" name="Imagen 3">
            <a:extLst>
              <a:ext uri="{FF2B5EF4-FFF2-40B4-BE49-F238E27FC236}">
                <a16:creationId xmlns:a16="http://schemas.microsoft.com/office/drawing/2014/main" id="{C7FAE29F-8D7A-4118-B441-9C601EE73BE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pic>
        <p:nvPicPr>
          <p:cNvPr id="7" name="Marcador de contenido 6">
            <a:extLst>
              <a:ext uri="{FF2B5EF4-FFF2-40B4-BE49-F238E27FC236}">
                <a16:creationId xmlns:a16="http://schemas.microsoft.com/office/drawing/2014/main" id="{F83B3D26-07E3-4861-866E-0220CD7F4B7C}"/>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38200" y="1927826"/>
            <a:ext cx="5181600" cy="4146935"/>
          </a:xfrm>
          <a:prstGeom prst="rect">
            <a:avLst/>
          </a:prstGeom>
          <a:noFill/>
          <a:ln>
            <a:noFill/>
          </a:ln>
        </p:spPr>
      </p:pic>
    </p:spTree>
    <p:extLst>
      <p:ext uri="{BB962C8B-B14F-4D97-AF65-F5344CB8AC3E}">
        <p14:creationId xmlns:p14="http://schemas.microsoft.com/office/powerpoint/2010/main" val="57230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40DBD4-55D5-4115-9EC5-05D4D535774A}"/>
              </a:ext>
            </a:extLst>
          </p:cNvPr>
          <p:cNvSpPr>
            <a:spLocks noGrp="1"/>
          </p:cNvSpPr>
          <p:nvPr>
            <p:ph type="title"/>
          </p:nvPr>
        </p:nvSpPr>
        <p:spPr>
          <a:xfrm>
            <a:off x="430238" y="365125"/>
            <a:ext cx="8647502" cy="1325563"/>
          </a:xfrm>
        </p:spPr>
        <p:txBody>
          <a:bodyPr>
            <a:normAutofit/>
          </a:bodyPr>
          <a:lstStyle/>
          <a:p>
            <a:r>
              <a:rPr lang="es-EC" sz="2400" b="1" dirty="0">
                <a:latin typeface="Century Gothic" panose="020B0502020202020204" pitchFamily="34" charset="0"/>
              </a:rPr>
              <a:t>¿Considera al turismo comunitario como una vía para el desarrollo local?</a:t>
            </a:r>
            <a:endParaRPr lang="es-EC" sz="2400" dirty="0">
              <a:latin typeface="Century Gothic" panose="020B0502020202020204" pitchFamily="34" charset="0"/>
            </a:endParaRPr>
          </a:p>
        </p:txBody>
      </p:sp>
      <p:sp>
        <p:nvSpPr>
          <p:cNvPr id="5" name="Marcador de contenido 4">
            <a:extLst>
              <a:ext uri="{FF2B5EF4-FFF2-40B4-BE49-F238E27FC236}">
                <a16:creationId xmlns:a16="http://schemas.microsoft.com/office/drawing/2014/main" id="{F45C319E-1466-4ED7-B45B-05A903F769DC}"/>
              </a:ext>
            </a:extLst>
          </p:cNvPr>
          <p:cNvSpPr>
            <a:spLocks noGrp="1"/>
          </p:cNvSpPr>
          <p:nvPr>
            <p:ph sz="half" idx="1"/>
          </p:nvPr>
        </p:nvSpPr>
        <p:spPr>
          <a:xfrm>
            <a:off x="430237" y="2812573"/>
            <a:ext cx="5181600" cy="2377440"/>
          </a:xfrm>
        </p:spPr>
        <p:txBody>
          <a:bodyPr>
            <a:normAutofit lnSpcReduction="10000"/>
          </a:bodyPr>
          <a:lstStyle/>
          <a:p>
            <a:pPr algn="just"/>
            <a:r>
              <a:rPr lang="es-EC" b="1" dirty="0"/>
              <a:t>Análisis: </a:t>
            </a:r>
            <a:r>
              <a:rPr lang="es-EC" dirty="0"/>
              <a:t>El 99,22%, de los turistas encuestados consideran al turismo comunitario como una vía para el desarrollo local, mientras que el 0,78% de encuestados mencionan que no.</a:t>
            </a:r>
          </a:p>
        </p:txBody>
      </p:sp>
      <p:pic>
        <p:nvPicPr>
          <p:cNvPr id="4" name="Imagen 3">
            <a:extLst>
              <a:ext uri="{FF2B5EF4-FFF2-40B4-BE49-F238E27FC236}">
                <a16:creationId xmlns:a16="http://schemas.microsoft.com/office/drawing/2014/main" id="{9AA4146E-A134-45DC-9C9A-776E9DACBE5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pic>
        <p:nvPicPr>
          <p:cNvPr id="8" name="Marcador de contenido 7">
            <a:extLst>
              <a:ext uri="{FF2B5EF4-FFF2-40B4-BE49-F238E27FC236}">
                <a16:creationId xmlns:a16="http://schemas.microsoft.com/office/drawing/2014/main" id="{160CE5E1-AFCF-4B32-AEAE-6407089FA538}"/>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96000" y="1433663"/>
            <a:ext cx="5741963" cy="4611721"/>
          </a:xfrm>
          <a:prstGeom prst="rect">
            <a:avLst/>
          </a:prstGeom>
          <a:noFill/>
          <a:ln>
            <a:noFill/>
          </a:ln>
        </p:spPr>
      </p:pic>
    </p:spTree>
    <p:extLst>
      <p:ext uri="{BB962C8B-B14F-4D97-AF65-F5344CB8AC3E}">
        <p14:creationId xmlns:p14="http://schemas.microsoft.com/office/powerpoint/2010/main" val="345539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EDA014-EAD0-4FEB-BFAE-68BCA6DD9AB7}"/>
              </a:ext>
            </a:extLst>
          </p:cNvPr>
          <p:cNvSpPr>
            <a:spLocks noGrp="1"/>
          </p:cNvSpPr>
          <p:nvPr>
            <p:ph type="title"/>
          </p:nvPr>
        </p:nvSpPr>
        <p:spPr>
          <a:xfrm>
            <a:off x="838200" y="365125"/>
            <a:ext cx="9233452" cy="1325563"/>
          </a:xfrm>
        </p:spPr>
        <p:txBody>
          <a:bodyPr>
            <a:normAutofit fontScale="90000"/>
          </a:bodyPr>
          <a:lstStyle/>
          <a:p>
            <a:r>
              <a:rPr lang="es-EC" sz="2700" b="1" dirty="0">
                <a:latin typeface="Century Gothic" panose="020B0502020202020204" pitchFamily="34" charset="0"/>
              </a:rPr>
              <a:t>¿Cuál es su percepción respecto al turismo que brindan las comunidades de una determinada localidad?</a:t>
            </a:r>
            <a:br>
              <a:rPr lang="es-EC" dirty="0"/>
            </a:br>
            <a:endParaRPr lang="es-EC" dirty="0"/>
          </a:p>
        </p:txBody>
      </p:sp>
      <p:sp>
        <p:nvSpPr>
          <p:cNvPr id="3" name="Marcador de contenido 2">
            <a:extLst>
              <a:ext uri="{FF2B5EF4-FFF2-40B4-BE49-F238E27FC236}">
                <a16:creationId xmlns:a16="http://schemas.microsoft.com/office/drawing/2014/main" id="{2AB43BAE-C07A-45A4-B597-96E7B7EAACE4}"/>
              </a:ext>
            </a:extLst>
          </p:cNvPr>
          <p:cNvSpPr>
            <a:spLocks noGrp="1"/>
          </p:cNvSpPr>
          <p:nvPr>
            <p:ph sz="half" idx="1"/>
          </p:nvPr>
        </p:nvSpPr>
        <p:spPr>
          <a:xfrm>
            <a:off x="838200" y="1690688"/>
            <a:ext cx="5181600" cy="4351338"/>
          </a:xfrm>
        </p:spPr>
        <p:txBody>
          <a:bodyPr>
            <a:normAutofit fontScale="85000" lnSpcReduction="10000"/>
          </a:bodyPr>
          <a:lstStyle/>
          <a:p>
            <a:pPr marL="0" indent="0" algn="just" fontAlgn="auto">
              <a:buNone/>
            </a:pPr>
            <a:r>
              <a:rPr lang="es-EC" sz="2400" b="1" dirty="0"/>
              <a:t>Análisis:</a:t>
            </a:r>
            <a:r>
              <a:rPr lang="es-EC" sz="2400" dirty="0"/>
              <a:t> </a:t>
            </a:r>
          </a:p>
          <a:p>
            <a:pPr algn="just" fontAlgn="auto"/>
            <a:r>
              <a:rPr lang="es-EC" sz="2400" dirty="0"/>
              <a:t>El 54,69% afirma que falta más información y promoción de estos destinos turísticos.</a:t>
            </a:r>
          </a:p>
          <a:p>
            <a:pPr algn="just" fontAlgn="auto"/>
            <a:r>
              <a:rPr lang="es-EC" sz="2400" dirty="0"/>
              <a:t>El 21,61% considera que son poco conocidos.</a:t>
            </a:r>
          </a:p>
          <a:p>
            <a:pPr algn="just" fontAlgn="auto"/>
            <a:r>
              <a:rPr lang="es-EC" sz="2400" dirty="0"/>
              <a:t>El 14,32% no tienen conocimiento de esta información. </a:t>
            </a:r>
          </a:p>
          <a:p>
            <a:pPr algn="just" fontAlgn="auto"/>
            <a:r>
              <a:rPr lang="es-EC" sz="2400" dirty="0"/>
              <a:t>El 7,03% consideran que son más interesantes que los sitios turísticos comerciales.</a:t>
            </a:r>
          </a:p>
          <a:p>
            <a:pPr algn="just" fontAlgn="auto"/>
            <a:r>
              <a:rPr lang="es-EC" sz="2400" dirty="0"/>
              <a:t>El 2,08% dice que me gustan y los visito con frecuencia</a:t>
            </a:r>
          </a:p>
          <a:p>
            <a:pPr algn="just" fontAlgn="auto"/>
            <a:r>
              <a:rPr lang="es-EC" sz="2400" dirty="0"/>
              <a:t>El 0,26% en otros mencionan que la atención es amable y muy buena por parte de las personas de estas comunidades. </a:t>
            </a:r>
          </a:p>
          <a:p>
            <a:pPr algn="just"/>
            <a:endParaRPr lang="es-EC" sz="2400" dirty="0"/>
          </a:p>
        </p:txBody>
      </p:sp>
      <p:pic>
        <p:nvPicPr>
          <p:cNvPr id="5" name="Marcador de contenido 4">
            <a:extLst>
              <a:ext uri="{FF2B5EF4-FFF2-40B4-BE49-F238E27FC236}">
                <a16:creationId xmlns:a16="http://schemas.microsoft.com/office/drawing/2014/main" id="{B1E582C6-5EE4-43ED-B4E0-4D7DD71819B3}"/>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27826"/>
            <a:ext cx="5181600" cy="4146935"/>
          </a:xfrm>
          <a:prstGeom prst="rect">
            <a:avLst/>
          </a:prstGeom>
          <a:noFill/>
          <a:ln>
            <a:noFill/>
          </a:ln>
        </p:spPr>
      </p:pic>
      <p:pic>
        <p:nvPicPr>
          <p:cNvPr id="8" name="Imagen 7">
            <a:extLst>
              <a:ext uri="{FF2B5EF4-FFF2-40B4-BE49-F238E27FC236}">
                <a16:creationId xmlns:a16="http://schemas.microsoft.com/office/drawing/2014/main" id="{090AAE9D-2FD0-4812-99D7-9CDDE7372629}"/>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8868610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BD6103-DB61-4303-A854-3FE9D3F7A3E0}"/>
              </a:ext>
            </a:extLst>
          </p:cNvPr>
          <p:cNvSpPr>
            <a:spLocks noGrp="1"/>
          </p:cNvSpPr>
          <p:nvPr>
            <p:ph type="title"/>
          </p:nvPr>
        </p:nvSpPr>
        <p:spPr>
          <a:xfrm>
            <a:off x="838200" y="365125"/>
            <a:ext cx="8862391" cy="1325563"/>
          </a:xfrm>
        </p:spPr>
        <p:txBody>
          <a:bodyPr>
            <a:normAutofit/>
          </a:bodyPr>
          <a:lstStyle/>
          <a:p>
            <a:r>
              <a:rPr lang="es-EC" sz="2400" b="1" dirty="0">
                <a:latin typeface="Century Gothic" panose="020B0502020202020204" pitchFamily="34" charset="0"/>
              </a:rPr>
              <a:t>¿Conoce algún tipo de promoción que realizan las comunidades de la provincia de Pichincha para impulsar el turismo?</a:t>
            </a:r>
            <a:endParaRPr lang="es-EC" sz="2400" dirty="0"/>
          </a:p>
        </p:txBody>
      </p:sp>
      <p:sp>
        <p:nvSpPr>
          <p:cNvPr id="7" name="Marcador de contenido 6">
            <a:extLst>
              <a:ext uri="{FF2B5EF4-FFF2-40B4-BE49-F238E27FC236}">
                <a16:creationId xmlns:a16="http://schemas.microsoft.com/office/drawing/2014/main" id="{DC4BCA38-40FA-4082-9777-347082CFBA61}"/>
              </a:ext>
            </a:extLst>
          </p:cNvPr>
          <p:cNvSpPr>
            <a:spLocks noGrp="1"/>
          </p:cNvSpPr>
          <p:nvPr>
            <p:ph sz="half" idx="1"/>
          </p:nvPr>
        </p:nvSpPr>
        <p:spPr>
          <a:xfrm>
            <a:off x="717274" y="2156839"/>
            <a:ext cx="5181600" cy="3266880"/>
          </a:xfrm>
        </p:spPr>
        <p:txBody>
          <a:bodyPr/>
          <a:lstStyle/>
          <a:p>
            <a:pPr marL="0" indent="0" algn="just">
              <a:buNone/>
            </a:pPr>
            <a:r>
              <a:rPr lang="es-EC" b="1" dirty="0"/>
              <a:t>Análisis: </a:t>
            </a:r>
            <a:r>
              <a:rPr lang="es-EC" dirty="0"/>
              <a:t>Se aprecia que de los turistas encuestados el 83,59% no conoce algún tipo de promoción para que realizan las comunidades en la provincia de Pichicha para impulsar el turismo y el 16,41% afirma conocer de algún tipo de promoción.</a:t>
            </a:r>
          </a:p>
          <a:p>
            <a:pPr algn="just"/>
            <a:endParaRPr lang="es-EC" dirty="0"/>
          </a:p>
        </p:txBody>
      </p:sp>
      <p:pic>
        <p:nvPicPr>
          <p:cNvPr id="8" name="Marcador de contenido 7">
            <a:extLst>
              <a:ext uri="{FF2B5EF4-FFF2-40B4-BE49-F238E27FC236}">
                <a16:creationId xmlns:a16="http://schemas.microsoft.com/office/drawing/2014/main" id="{35EFFC70-2A15-4505-827D-37E04E567711}"/>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487799"/>
            <a:ext cx="5181600" cy="4146935"/>
          </a:xfrm>
          <a:prstGeom prst="rect">
            <a:avLst/>
          </a:prstGeom>
          <a:noFill/>
          <a:ln>
            <a:noFill/>
          </a:ln>
        </p:spPr>
      </p:pic>
      <p:pic>
        <p:nvPicPr>
          <p:cNvPr id="9" name="Imagen 8">
            <a:extLst>
              <a:ext uri="{FF2B5EF4-FFF2-40B4-BE49-F238E27FC236}">
                <a16:creationId xmlns:a16="http://schemas.microsoft.com/office/drawing/2014/main" id="{8894A53E-A761-40C4-8661-36CE9CE38A4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579085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0E0153-0600-4D4E-8982-D01126E53F3E}"/>
              </a:ext>
            </a:extLst>
          </p:cNvPr>
          <p:cNvSpPr>
            <a:spLocks noGrp="1"/>
          </p:cNvSpPr>
          <p:nvPr>
            <p:ph type="title"/>
          </p:nvPr>
        </p:nvSpPr>
        <p:spPr>
          <a:xfrm>
            <a:off x="838200" y="365125"/>
            <a:ext cx="9525000" cy="1214293"/>
          </a:xfrm>
        </p:spPr>
        <p:txBody>
          <a:bodyPr>
            <a:normAutofit/>
          </a:bodyPr>
          <a:lstStyle/>
          <a:p>
            <a:r>
              <a:rPr lang="es-EC" sz="2400" b="1" dirty="0">
                <a:latin typeface="Century Gothic" panose="020B0502020202020204" pitchFamily="34" charset="0"/>
              </a:rPr>
              <a:t>¿Qué medios de promoción y publicidad considera pertinente para dar a conocer los atractivos turísticos comunitarios?</a:t>
            </a:r>
            <a:endParaRPr lang="es-EC" sz="2400" dirty="0"/>
          </a:p>
        </p:txBody>
      </p:sp>
      <p:sp>
        <p:nvSpPr>
          <p:cNvPr id="4" name="Marcador de contenido 3">
            <a:extLst>
              <a:ext uri="{FF2B5EF4-FFF2-40B4-BE49-F238E27FC236}">
                <a16:creationId xmlns:a16="http://schemas.microsoft.com/office/drawing/2014/main" id="{B47A97F1-3C81-4157-8DCB-35725C274C9F}"/>
              </a:ext>
            </a:extLst>
          </p:cNvPr>
          <p:cNvSpPr>
            <a:spLocks noGrp="1"/>
          </p:cNvSpPr>
          <p:nvPr>
            <p:ph sz="half" idx="2"/>
          </p:nvPr>
        </p:nvSpPr>
        <p:spPr/>
        <p:txBody>
          <a:bodyPr>
            <a:normAutofit fontScale="92500"/>
          </a:bodyPr>
          <a:lstStyle/>
          <a:p>
            <a:pPr marL="0" indent="0" algn="just" fontAlgn="auto">
              <a:buNone/>
            </a:pPr>
            <a:r>
              <a:rPr lang="es-EC" b="1" dirty="0"/>
              <a:t>Análisis: </a:t>
            </a:r>
            <a:r>
              <a:rPr lang="es-EC" dirty="0"/>
              <a:t>El 29,11% redes sociales</a:t>
            </a:r>
          </a:p>
          <a:p>
            <a:pPr algn="just" fontAlgn="auto"/>
            <a:r>
              <a:rPr lang="es-EC" dirty="0"/>
              <a:t>El 25,33% al catálogo o guía de turismo comunitario</a:t>
            </a:r>
          </a:p>
          <a:p>
            <a:pPr algn="just" fontAlgn="auto"/>
            <a:r>
              <a:rPr lang="es-EC" dirty="0"/>
              <a:t>El 21,15% los videos promocionales</a:t>
            </a:r>
          </a:p>
          <a:p>
            <a:pPr algn="just" fontAlgn="auto"/>
            <a:r>
              <a:rPr lang="es-EC" dirty="0"/>
              <a:t>El 15,93% el uso de publicidad exterior como vallas publicitarias, señaléticas, publicidad en buses, etc., </a:t>
            </a:r>
          </a:p>
          <a:p>
            <a:pPr algn="just" fontAlgn="auto"/>
            <a:r>
              <a:rPr lang="es-EC" dirty="0"/>
              <a:t>El 8,49% mediante trípticos, dípticos o volantes.</a:t>
            </a:r>
            <a:r>
              <a:rPr lang="es-EC" b="1" dirty="0"/>
              <a:t> </a:t>
            </a:r>
            <a:endParaRPr lang="es-EC" dirty="0"/>
          </a:p>
          <a:p>
            <a:pPr algn="just"/>
            <a:endParaRPr lang="es-EC" dirty="0"/>
          </a:p>
        </p:txBody>
      </p:sp>
      <p:pic>
        <p:nvPicPr>
          <p:cNvPr id="5" name="Marcador de contenido 4">
            <a:extLst>
              <a:ext uri="{FF2B5EF4-FFF2-40B4-BE49-F238E27FC236}">
                <a16:creationId xmlns:a16="http://schemas.microsoft.com/office/drawing/2014/main" id="{823F1D0A-DB9A-4443-930A-D416F60B77B9}"/>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8303" y="1579418"/>
            <a:ext cx="5541498" cy="4738330"/>
          </a:xfrm>
          <a:prstGeom prst="rect">
            <a:avLst/>
          </a:prstGeom>
          <a:noFill/>
          <a:ln>
            <a:noFill/>
          </a:ln>
        </p:spPr>
      </p:pic>
      <p:pic>
        <p:nvPicPr>
          <p:cNvPr id="6" name="Imagen 5">
            <a:extLst>
              <a:ext uri="{FF2B5EF4-FFF2-40B4-BE49-F238E27FC236}">
                <a16:creationId xmlns:a16="http://schemas.microsoft.com/office/drawing/2014/main" id="{A2258E27-F81D-444D-84EA-8CC440797C1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2413089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133EB1-DBA4-4F98-858E-8FCB6D23D748}"/>
              </a:ext>
            </a:extLst>
          </p:cNvPr>
          <p:cNvSpPr>
            <a:spLocks noGrp="1"/>
          </p:cNvSpPr>
          <p:nvPr>
            <p:ph type="title"/>
          </p:nvPr>
        </p:nvSpPr>
        <p:spPr>
          <a:xfrm>
            <a:off x="838200" y="365126"/>
            <a:ext cx="9129215" cy="1075748"/>
          </a:xfrm>
        </p:spPr>
        <p:txBody>
          <a:bodyPr>
            <a:normAutofit fontScale="90000"/>
          </a:bodyPr>
          <a:lstStyle/>
          <a:p>
            <a:r>
              <a:rPr lang="es-EC" sz="2400" b="1" dirty="0">
                <a:latin typeface="Century Gothic" panose="020B0502020202020204" pitchFamily="34" charset="0"/>
              </a:rPr>
              <a:t>¿Ha escuchado sobre el proyecto "Descubre la magia de Pichincha- Paseos familiares”, impulsada por el Gobierno Provincial de Pichincha?</a:t>
            </a:r>
            <a:endParaRPr lang="es-EC" sz="2400" dirty="0"/>
          </a:p>
        </p:txBody>
      </p:sp>
      <p:sp>
        <p:nvSpPr>
          <p:cNvPr id="4" name="Marcador de contenido 3">
            <a:extLst>
              <a:ext uri="{FF2B5EF4-FFF2-40B4-BE49-F238E27FC236}">
                <a16:creationId xmlns:a16="http://schemas.microsoft.com/office/drawing/2014/main" id="{D8711D69-5744-4B20-ACFB-599275513526}"/>
              </a:ext>
            </a:extLst>
          </p:cNvPr>
          <p:cNvSpPr>
            <a:spLocks noGrp="1"/>
          </p:cNvSpPr>
          <p:nvPr>
            <p:ph sz="half" idx="2"/>
          </p:nvPr>
        </p:nvSpPr>
        <p:spPr>
          <a:xfrm>
            <a:off x="6214406" y="2244550"/>
            <a:ext cx="5181600" cy="3309083"/>
          </a:xfrm>
        </p:spPr>
        <p:txBody>
          <a:bodyPr/>
          <a:lstStyle/>
          <a:p>
            <a:pPr algn="just"/>
            <a:r>
              <a:rPr lang="es-EC" b="1" dirty="0"/>
              <a:t>Análisis: </a:t>
            </a:r>
            <a:r>
              <a:rPr lang="es-EC" dirty="0"/>
              <a:t>El 87,50% de los turistas encuestados no han escuchado sobre el proyecto “Descubre la magia de Pichincha-paseos familiares”, mientras que el 12,50% señala que si ha escuchado sobre este proyecto.</a:t>
            </a:r>
          </a:p>
        </p:txBody>
      </p:sp>
      <p:pic>
        <p:nvPicPr>
          <p:cNvPr id="5" name="Marcador de contenido 4">
            <a:extLst>
              <a:ext uri="{FF2B5EF4-FFF2-40B4-BE49-F238E27FC236}">
                <a16:creationId xmlns:a16="http://schemas.microsoft.com/office/drawing/2014/main" id="{A2D9AE71-86AD-4E5B-ADC1-0868FA07AA7E}"/>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914400" y="1825623"/>
            <a:ext cx="5181600" cy="4146935"/>
          </a:xfrm>
          <a:prstGeom prst="rect">
            <a:avLst/>
          </a:prstGeom>
          <a:noFill/>
          <a:ln>
            <a:noFill/>
          </a:ln>
        </p:spPr>
      </p:pic>
      <p:pic>
        <p:nvPicPr>
          <p:cNvPr id="6" name="Imagen 5">
            <a:extLst>
              <a:ext uri="{FF2B5EF4-FFF2-40B4-BE49-F238E27FC236}">
                <a16:creationId xmlns:a16="http://schemas.microsoft.com/office/drawing/2014/main" id="{F45913EA-A07C-447B-B429-02554EA48EA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037887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2050" name="Picture 2" descr="Resultado de imagen para listado">
            <a:extLst>
              <a:ext uri="{FF2B5EF4-FFF2-40B4-BE49-F238E27FC236}">
                <a16:creationId xmlns:a16="http://schemas.microsoft.com/office/drawing/2014/main" id="{71BD8932-55F9-4D67-B262-4B8816275F6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6499" y="3497555"/>
            <a:ext cx="5865812" cy="334216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4D6D7DBE-A8DD-4A39-ACB8-E64ED156CD8F}"/>
              </a:ext>
            </a:extLst>
          </p:cNvPr>
          <p:cNvSpPr>
            <a:spLocks noGrp="1"/>
          </p:cNvSpPr>
          <p:nvPr>
            <p:ph type="title"/>
          </p:nvPr>
        </p:nvSpPr>
        <p:spPr>
          <a:xfrm>
            <a:off x="1013201" y="437378"/>
            <a:ext cx="10515600" cy="814318"/>
          </a:xfrm>
        </p:spPr>
        <p:txBody>
          <a:bodyPr>
            <a:normAutofit fontScale="90000"/>
          </a:bodyPr>
          <a:lstStyle/>
          <a:p>
            <a:pPr algn="ctr"/>
            <a:r>
              <a:rPr lang="es-EC" sz="54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TEMAS A TRATAR</a:t>
            </a:r>
          </a:p>
        </p:txBody>
      </p:sp>
      <p:sp>
        <p:nvSpPr>
          <p:cNvPr id="3" name="Marcador de contenido 2">
            <a:extLst>
              <a:ext uri="{FF2B5EF4-FFF2-40B4-BE49-F238E27FC236}">
                <a16:creationId xmlns:a16="http://schemas.microsoft.com/office/drawing/2014/main" id="{224E4D66-6334-4D45-B589-B4B838382DD0}"/>
              </a:ext>
            </a:extLst>
          </p:cNvPr>
          <p:cNvSpPr>
            <a:spLocks noGrp="1"/>
          </p:cNvSpPr>
          <p:nvPr>
            <p:ph idx="1"/>
          </p:nvPr>
        </p:nvSpPr>
        <p:spPr>
          <a:xfrm>
            <a:off x="1013201" y="1410346"/>
            <a:ext cx="10165597" cy="4421341"/>
          </a:xfrm>
        </p:spPr>
        <p:txBody>
          <a:bodyPr numCol="1">
            <a:normAutofit fontScale="92500" lnSpcReduction="20000"/>
          </a:bodyPr>
          <a:lstStyle/>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ANTECEDENTES</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PLANTEAMIENTO DEL PROBLEMA</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OBJETIVOS</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HIPÓTESIS</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MARCO TEÓRICO</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MARCO METODOLÓGICO</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ANÁLISIS DE RESULTADOS</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PROPUESTA</a:t>
            </a:r>
          </a:p>
          <a:p>
            <a:pPr>
              <a:lnSpc>
                <a:spcPct val="110000"/>
              </a:lnSpc>
              <a:buFont typeface="Wingdings" panose="05000000000000000000" pitchFamily="2" charset="2"/>
              <a:buChar char="ü"/>
            </a:pPr>
            <a:r>
              <a:rPr lang="es-EC" b="1">
                <a:solidFill>
                  <a:schemeClr val="accent4">
                    <a:lumMod val="50000"/>
                  </a:schemeClr>
                </a:solidFill>
                <a:latin typeface="Century Gothic" panose="020B0502020202020204" pitchFamily="34" charset="0"/>
              </a:rPr>
              <a:t>CONCLUSIONES Y RECOMENDACIONES</a:t>
            </a:r>
            <a:endParaRPr lang="es-EC" b="1" dirty="0">
              <a:solidFill>
                <a:schemeClr val="accent4">
                  <a:lumMod val="50000"/>
                </a:schemeClr>
              </a:solidFill>
              <a:latin typeface="Century Gothic" panose="020B0502020202020204" pitchFamily="34" charset="0"/>
            </a:endParaRPr>
          </a:p>
        </p:txBody>
      </p:sp>
      <p:pic>
        <p:nvPicPr>
          <p:cNvPr id="5" name="Imagen 4">
            <a:extLst>
              <a:ext uri="{FF2B5EF4-FFF2-40B4-BE49-F238E27FC236}">
                <a16:creationId xmlns:a16="http://schemas.microsoft.com/office/drawing/2014/main" id="{E50BB0C7-D543-44D4-BEB1-4298B40BEDD7}"/>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493278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23586D-E681-4104-B6FE-32FA37DE2A74}"/>
              </a:ext>
            </a:extLst>
          </p:cNvPr>
          <p:cNvSpPr>
            <a:spLocks noGrp="1"/>
          </p:cNvSpPr>
          <p:nvPr>
            <p:ph type="title"/>
          </p:nvPr>
        </p:nvSpPr>
        <p:spPr>
          <a:xfrm>
            <a:off x="838200" y="365125"/>
            <a:ext cx="9732818" cy="802493"/>
          </a:xfrm>
        </p:spPr>
        <p:txBody>
          <a:bodyPr>
            <a:normAutofit/>
          </a:bodyPr>
          <a:lstStyle/>
          <a:p>
            <a:r>
              <a:rPr lang="es-EC" sz="26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Análisis Bivariado encuesta turistas: Prueba de hipótesis</a:t>
            </a:r>
            <a:endParaRPr lang="es-EC" sz="2600"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Marcador de contenido 2">
            <a:extLst>
              <a:ext uri="{FF2B5EF4-FFF2-40B4-BE49-F238E27FC236}">
                <a16:creationId xmlns:a16="http://schemas.microsoft.com/office/drawing/2014/main" id="{D7FBE023-B8E5-4CBA-81D6-C79B4E9DF4EF}"/>
              </a:ext>
            </a:extLst>
          </p:cNvPr>
          <p:cNvSpPr>
            <a:spLocks noGrp="1"/>
          </p:cNvSpPr>
          <p:nvPr>
            <p:ph sz="half" idx="1"/>
          </p:nvPr>
        </p:nvSpPr>
        <p:spPr>
          <a:xfrm>
            <a:off x="370047" y="1632442"/>
            <a:ext cx="4864562" cy="1706830"/>
          </a:xfrm>
        </p:spPr>
        <p:txBody>
          <a:bodyPr>
            <a:normAutofit fontScale="77500" lnSpcReduction="20000"/>
          </a:bodyPr>
          <a:lstStyle/>
          <a:p>
            <a:pPr marL="0" indent="0" algn="just">
              <a:buNone/>
            </a:pPr>
            <a:r>
              <a:rPr lang="es-EC" dirty="0"/>
              <a:t>H1: La propuesta de la creación del catálogo de turismo comunitario de la provincia de Pichincha permitirá incrementar las visitas a los atractivos turísticos que ofrecen las comunidades y familias de las zonas rurales.</a:t>
            </a:r>
          </a:p>
        </p:txBody>
      </p:sp>
      <p:sp>
        <p:nvSpPr>
          <p:cNvPr id="4" name="Marcador de contenido 3">
            <a:extLst>
              <a:ext uri="{FF2B5EF4-FFF2-40B4-BE49-F238E27FC236}">
                <a16:creationId xmlns:a16="http://schemas.microsoft.com/office/drawing/2014/main" id="{0C531941-2B63-40B4-965D-70E05634BA86}"/>
              </a:ext>
            </a:extLst>
          </p:cNvPr>
          <p:cNvSpPr>
            <a:spLocks noGrp="1"/>
          </p:cNvSpPr>
          <p:nvPr>
            <p:ph sz="half" idx="2"/>
          </p:nvPr>
        </p:nvSpPr>
        <p:spPr>
          <a:xfrm>
            <a:off x="6270674" y="4323056"/>
            <a:ext cx="5181600" cy="1899138"/>
          </a:xfrm>
        </p:spPr>
        <p:txBody>
          <a:bodyPr>
            <a:normAutofit fontScale="77500" lnSpcReduction="20000"/>
          </a:bodyPr>
          <a:lstStyle/>
          <a:p>
            <a:pPr marL="0" indent="0" algn="just">
              <a:buNone/>
            </a:pPr>
            <a:r>
              <a:rPr lang="es-EC" dirty="0"/>
              <a:t>Prueba de hipótesis Chi cuadrado de Pearson = 11,461</a:t>
            </a:r>
            <a:r>
              <a:rPr lang="es-EC" baseline="30000" dirty="0"/>
              <a:t>a</a:t>
            </a:r>
            <a:r>
              <a:rPr lang="es-EC" dirty="0"/>
              <a:t>, el mismo que tiene una significancia de 0,001, se acepta la H1.</a:t>
            </a:r>
          </a:p>
          <a:p>
            <a:pPr marL="0" indent="0" algn="just">
              <a:buNone/>
            </a:pPr>
            <a:r>
              <a:rPr lang="es-EC" dirty="0"/>
              <a:t>La condición de prueba de hipótesis de Chi cuadrado señala que el nivel de significancia debe ser menor que &lt; 0,05, lo cual se refleja en la prueba de hipótesis</a:t>
            </a:r>
          </a:p>
        </p:txBody>
      </p:sp>
      <p:pic>
        <p:nvPicPr>
          <p:cNvPr id="10" name="Imagen 9">
            <a:extLst>
              <a:ext uri="{FF2B5EF4-FFF2-40B4-BE49-F238E27FC236}">
                <a16:creationId xmlns:a16="http://schemas.microsoft.com/office/drawing/2014/main" id="{26ED7000-D791-4538-8B4E-72503CF9F530}"/>
              </a:ext>
            </a:extLst>
          </p:cNvPr>
          <p:cNvPicPr>
            <a:picLocks noChangeAspect="1"/>
          </p:cNvPicPr>
          <p:nvPr/>
        </p:nvPicPr>
        <p:blipFill>
          <a:blip r:embed="rId2"/>
          <a:stretch>
            <a:fillRect/>
          </a:stretch>
        </p:blipFill>
        <p:spPr>
          <a:xfrm>
            <a:off x="146689" y="3518729"/>
            <a:ext cx="5688010" cy="3245041"/>
          </a:xfrm>
          <a:prstGeom prst="rect">
            <a:avLst/>
          </a:prstGeom>
        </p:spPr>
      </p:pic>
      <p:pic>
        <p:nvPicPr>
          <p:cNvPr id="11" name="Imagen 10">
            <a:extLst>
              <a:ext uri="{FF2B5EF4-FFF2-40B4-BE49-F238E27FC236}">
                <a16:creationId xmlns:a16="http://schemas.microsoft.com/office/drawing/2014/main" id="{1E27950A-F887-468A-B6EE-3655E9D8F426}"/>
              </a:ext>
            </a:extLst>
          </p:cNvPr>
          <p:cNvPicPr>
            <a:picLocks noChangeAspect="1"/>
          </p:cNvPicPr>
          <p:nvPr/>
        </p:nvPicPr>
        <p:blipFill>
          <a:blip r:embed="rId3"/>
          <a:stretch>
            <a:fillRect/>
          </a:stretch>
        </p:blipFill>
        <p:spPr>
          <a:xfrm>
            <a:off x="5477491" y="1291758"/>
            <a:ext cx="6456113" cy="2908612"/>
          </a:xfrm>
          <a:prstGeom prst="rect">
            <a:avLst/>
          </a:prstGeom>
        </p:spPr>
      </p:pic>
      <p:pic>
        <p:nvPicPr>
          <p:cNvPr id="12" name="Imagen 11">
            <a:extLst>
              <a:ext uri="{FF2B5EF4-FFF2-40B4-BE49-F238E27FC236}">
                <a16:creationId xmlns:a16="http://schemas.microsoft.com/office/drawing/2014/main" id="{B39C8CEA-86AE-4836-9668-9B05A97DB74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717921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69D15C-C257-479C-8C10-8633A80F397F}"/>
              </a:ext>
            </a:extLst>
          </p:cNvPr>
          <p:cNvSpPr>
            <a:spLocks noGrp="1"/>
          </p:cNvSpPr>
          <p:nvPr>
            <p:ph type="title"/>
          </p:nvPr>
        </p:nvSpPr>
        <p:spPr>
          <a:xfrm>
            <a:off x="838200" y="365126"/>
            <a:ext cx="9129215" cy="1034184"/>
          </a:xfrm>
        </p:spPr>
        <p:txBody>
          <a:bodyPr>
            <a:normAutofit/>
          </a:bodyPr>
          <a:lstStyle/>
          <a:p>
            <a:pPr fontAlgn="auto"/>
            <a:r>
              <a:rPr lang="es-EC" sz="2400" b="1" dirty="0">
                <a:latin typeface="Century Gothic" panose="020B0502020202020204" pitchFamily="34" charset="0"/>
              </a:rPr>
              <a:t>¿Quién le motivo a formar parte de una asociación de turismo comunitario?</a:t>
            </a:r>
            <a:endParaRPr lang="es-EC" sz="2400" dirty="0">
              <a:latin typeface="Century Gothic" panose="020B0502020202020204" pitchFamily="34" charset="0"/>
            </a:endParaRPr>
          </a:p>
        </p:txBody>
      </p:sp>
      <p:pic>
        <p:nvPicPr>
          <p:cNvPr id="5" name="Marcador de contenido 4">
            <a:extLst>
              <a:ext uri="{FF2B5EF4-FFF2-40B4-BE49-F238E27FC236}">
                <a16:creationId xmlns:a16="http://schemas.microsoft.com/office/drawing/2014/main" id="{E879E5E9-A2AE-4771-996B-BB8475BDF2DD}"/>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27826"/>
            <a:ext cx="5181600" cy="4146935"/>
          </a:xfrm>
          <a:prstGeom prst="rect">
            <a:avLst/>
          </a:prstGeom>
          <a:noFill/>
          <a:ln>
            <a:noFill/>
          </a:ln>
        </p:spPr>
      </p:pic>
      <p:sp>
        <p:nvSpPr>
          <p:cNvPr id="6" name="Marcador de contenido 3">
            <a:extLst>
              <a:ext uri="{FF2B5EF4-FFF2-40B4-BE49-F238E27FC236}">
                <a16:creationId xmlns:a16="http://schemas.microsoft.com/office/drawing/2014/main" id="{7551B86F-7F65-48B8-BAB9-89D3D1D00722}"/>
              </a:ext>
            </a:extLst>
          </p:cNvPr>
          <p:cNvSpPr>
            <a:spLocks noGrp="1"/>
          </p:cNvSpPr>
          <p:nvPr>
            <p:ph sz="half" idx="2"/>
          </p:nvPr>
        </p:nvSpPr>
        <p:spPr>
          <a:xfrm>
            <a:off x="6172200" y="1825625"/>
            <a:ext cx="5181600" cy="4351338"/>
          </a:xfrm>
        </p:spPr>
        <p:txBody>
          <a:bodyPr>
            <a:normAutofit fontScale="92500" lnSpcReduction="10000"/>
          </a:bodyPr>
          <a:lstStyle/>
          <a:p>
            <a:pPr marL="0" indent="0" algn="just" fontAlgn="auto">
              <a:buNone/>
            </a:pPr>
            <a:r>
              <a:rPr lang="es-EC" sz="2000" b="1" dirty="0"/>
              <a:t>Análisis: </a:t>
            </a:r>
            <a:endParaRPr lang="es-EC" sz="2000" dirty="0"/>
          </a:p>
          <a:p>
            <a:pPr algn="just" fontAlgn="auto"/>
            <a:r>
              <a:rPr lang="es-EC" sz="2000" dirty="0"/>
              <a:t>El 30,45% vecinos, </a:t>
            </a:r>
          </a:p>
          <a:p>
            <a:pPr algn="just" fontAlgn="auto"/>
            <a:r>
              <a:rPr lang="es-EC" sz="2000" dirty="0"/>
              <a:t>El 22,63% amigos</a:t>
            </a:r>
          </a:p>
          <a:p>
            <a:pPr algn="just" fontAlgn="auto"/>
            <a:r>
              <a:rPr lang="es-EC" sz="2000" dirty="0"/>
              <a:t>El 17,70% familiares</a:t>
            </a:r>
          </a:p>
          <a:p>
            <a:pPr algn="just" fontAlgn="auto"/>
            <a:r>
              <a:rPr lang="es-EC" sz="2000" dirty="0"/>
              <a:t>El 14,40% representantes del gobierno y autoridades</a:t>
            </a:r>
          </a:p>
          <a:p>
            <a:pPr algn="just" fontAlgn="auto"/>
            <a:r>
              <a:rPr lang="es-EC" sz="2000" dirty="0"/>
              <a:t>El 2,88% ejemplos de turismo comunitario en otros lugares</a:t>
            </a:r>
          </a:p>
          <a:p>
            <a:pPr algn="just" fontAlgn="auto"/>
            <a:r>
              <a:rPr lang="es-EC" sz="2000" dirty="0"/>
              <a:t>El 11,93% señala que otros, en este aspecto mencionaron que les motivaron personas de fundaciones, por iniciativa propia y por la necesidad de tener ingresos propios por falta de empleo, aprovechando los atractivos naturales de su localidad.</a:t>
            </a:r>
          </a:p>
          <a:p>
            <a:pPr algn="just"/>
            <a:endParaRPr lang="es-EC" sz="2000" dirty="0"/>
          </a:p>
        </p:txBody>
      </p:sp>
      <p:pic>
        <p:nvPicPr>
          <p:cNvPr id="7" name="Imagen 6">
            <a:extLst>
              <a:ext uri="{FF2B5EF4-FFF2-40B4-BE49-F238E27FC236}">
                <a16:creationId xmlns:a16="http://schemas.microsoft.com/office/drawing/2014/main" id="{A0E8B6C1-6E9B-49BD-BF51-E375CD8B323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623143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CB9857-33E6-4376-838F-326582439F96}"/>
              </a:ext>
            </a:extLst>
          </p:cNvPr>
          <p:cNvSpPr>
            <a:spLocks noGrp="1"/>
          </p:cNvSpPr>
          <p:nvPr>
            <p:ph type="title"/>
          </p:nvPr>
        </p:nvSpPr>
        <p:spPr>
          <a:xfrm>
            <a:off x="709449" y="348018"/>
            <a:ext cx="9692448" cy="867930"/>
          </a:xfrm>
        </p:spPr>
        <p:txBody>
          <a:bodyPr>
            <a:normAutofit/>
          </a:bodyPr>
          <a:lstStyle/>
          <a:p>
            <a:r>
              <a:rPr lang="es-EC" sz="2400" b="1" dirty="0">
                <a:latin typeface="Century Gothic" panose="020B0502020202020204" pitchFamily="34" charset="0"/>
              </a:rPr>
              <a:t>La idea de emprender un destino turístico propio ha permitido:</a:t>
            </a:r>
            <a:endParaRPr lang="es-EC" sz="2400"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C5063F60-9AAC-42DF-A833-1AD91548B147}"/>
              </a:ext>
            </a:extLst>
          </p:cNvPr>
          <p:cNvSpPr>
            <a:spLocks noGrp="1"/>
          </p:cNvSpPr>
          <p:nvPr>
            <p:ph sz="half" idx="1"/>
          </p:nvPr>
        </p:nvSpPr>
        <p:spPr>
          <a:xfrm>
            <a:off x="838200" y="1673657"/>
            <a:ext cx="5257800" cy="4392295"/>
          </a:xfrm>
        </p:spPr>
        <p:txBody>
          <a:bodyPr>
            <a:normAutofit fontScale="85000" lnSpcReduction="10000"/>
          </a:bodyPr>
          <a:lstStyle/>
          <a:p>
            <a:pPr marL="0" indent="0" algn="just" fontAlgn="auto">
              <a:buNone/>
            </a:pPr>
            <a:r>
              <a:rPr lang="es-EC" b="1" dirty="0"/>
              <a:t>Análisis: </a:t>
            </a:r>
            <a:r>
              <a:rPr lang="es-EC" dirty="0"/>
              <a:t>La idea de emprender un destino turístico propio les ha permitido:  </a:t>
            </a:r>
          </a:p>
          <a:p>
            <a:pPr algn="just" fontAlgn="auto"/>
            <a:r>
              <a:rPr lang="es-EC" dirty="0"/>
              <a:t>El 31,69% capacitación y formación ciudadana</a:t>
            </a:r>
          </a:p>
          <a:p>
            <a:pPr algn="just" fontAlgn="auto"/>
            <a:r>
              <a:rPr lang="es-EC" dirty="0"/>
              <a:t>El 30,04% mayores oportunidades de empleo</a:t>
            </a:r>
          </a:p>
          <a:p>
            <a:pPr algn="just" fontAlgn="auto"/>
            <a:r>
              <a:rPr lang="es-EC" dirty="0"/>
              <a:t>El 19,34% mejorar las vías y acceso a las localidades</a:t>
            </a:r>
          </a:p>
          <a:p>
            <a:pPr algn="just" fontAlgn="auto"/>
            <a:r>
              <a:rPr lang="es-EC" dirty="0"/>
              <a:t>El 9,47% atender las necesidades básicas del lugar</a:t>
            </a:r>
          </a:p>
          <a:p>
            <a:pPr algn="just" fontAlgn="auto"/>
            <a:r>
              <a:rPr lang="es-EC" dirty="0"/>
              <a:t>El 6,58% disminuir el desempleo</a:t>
            </a:r>
          </a:p>
          <a:p>
            <a:pPr algn="just" fontAlgn="auto"/>
            <a:r>
              <a:rPr lang="es-EC" dirty="0"/>
              <a:t>El 2,88% crecimiento poblacional</a:t>
            </a:r>
          </a:p>
          <a:p>
            <a:pPr algn="just"/>
            <a:endParaRPr lang="es-EC" dirty="0"/>
          </a:p>
        </p:txBody>
      </p:sp>
      <p:pic>
        <p:nvPicPr>
          <p:cNvPr id="6" name="Marcador de contenido 5">
            <a:extLst>
              <a:ext uri="{FF2B5EF4-FFF2-40B4-BE49-F238E27FC236}">
                <a16:creationId xmlns:a16="http://schemas.microsoft.com/office/drawing/2014/main" id="{ED90018B-BF7C-478D-A5B9-9B4BC3ADE10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690688"/>
            <a:ext cx="5257800" cy="4384073"/>
          </a:xfrm>
          <a:prstGeom prst="rect">
            <a:avLst/>
          </a:prstGeom>
          <a:noFill/>
          <a:ln>
            <a:noFill/>
          </a:ln>
        </p:spPr>
      </p:pic>
      <p:pic>
        <p:nvPicPr>
          <p:cNvPr id="7" name="Imagen 6">
            <a:extLst>
              <a:ext uri="{FF2B5EF4-FFF2-40B4-BE49-F238E27FC236}">
                <a16:creationId xmlns:a16="http://schemas.microsoft.com/office/drawing/2014/main" id="{D5EAB104-A99D-4425-AAFE-D625E3E6812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1436619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51309-FCB9-47AA-A8C0-182860112AE4}"/>
              </a:ext>
            </a:extLst>
          </p:cNvPr>
          <p:cNvSpPr>
            <a:spLocks noGrp="1"/>
          </p:cNvSpPr>
          <p:nvPr>
            <p:ph type="title"/>
          </p:nvPr>
        </p:nvSpPr>
        <p:spPr>
          <a:xfrm>
            <a:off x="838200" y="365126"/>
            <a:ext cx="9303327" cy="1186584"/>
          </a:xfrm>
        </p:spPr>
        <p:txBody>
          <a:bodyPr>
            <a:normAutofit/>
          </a:bodyPr>
          <a:lstStyle/>
          <a:p>
            <a:r>
              <a:rPr lang="es-EC" sz="2400" b="1" dirty="0">
                <a:latin typeface="Century Gothic" panose="020B0502020202020204" pitchFamily="34" charset="0"/>
              </a:rPr>
              <a:t>¿El turismo comunitario ha permitido mejorar sus ingresos económicos, sin salir de sus hogares?</a:t>
            </a:r>
            <a:endParaRPr lang="es-EC" sz="2400" dirty="0">
              <a:latin typeface="Century Gothic" panose="020B0502020202020204" pitchFamily="34" charset="0"/>
            </a:endParaRPr>
          </a:p>
        </p:txBody>
      </p:sp>
      <p:sp>
        <p:nvSpPr>
          <p:cNvPr id="4" name="Marcador de contenido 3">
            <a:extLst>
              <a:ext uri="{FF2B5EF4-FFF2-40B4-BE49-F238E27FC236}">
                <a16:creationId xmlns:a16="http://schemas.microsoft.com/office/drawing/2014/main" id="{6E4533AB-5FBC-4CA9-B95E-34C48BE7775B}"/>
              </a:ext>
            </a:extLst>
          </p:cNvPr>
          <p:cNvSpPr>
            <a:spLocks noGrp="1"/>
          </p:cNvSpPr>
          <p:nvPr>
            <p:ph sz="half" idx="2"/>
          </p:nvPr>
        </p:nvSpPr>
        <p:spPr>
          <a:xfrm>
            <a:off x="6172200" y="1980370"/>
            <a:ext cx="5335172" cy="4040603"/>
          </a:xfrm>
        </p:spPr>
        <p:txBody>
          <a:bodyPr>
            <a:normAutofit/>
          </a:bodyPr>
          <a:lstStyle/>
          <a:p>
            <a:pPr marL="0" indent="0" algn="just">
              <a:buNone/>
            </a:pPr>
            <a:r>
              <a:rPr lang="es-EC" b="1" dirty="0"/>
              <a:t>Análisis: </a:t>
            </a:r>
            <a:r>
              <a:rPr lang="es-EC" dirty="0"/>
              <a:t>El 89,71% de los socios encuestados manifiestas que el turismo comunitario si ha permitido mejorar sus ingresos económicos sin salir de sus hogares, mientras que el 10,29% manifiesta que no, pues mencionaban que estaban comenzando y que no trabajaban a tiempo completo en esta actividad.</a:t>
            </a:r>
          </a:p>
        </p:txBody>
      </p:sp>
      <p:pic>
        <p:nvPicPr>
          <p:cNvPr id="5" name="Marcador de contenido 4">
            <a:extLst>
              <a:ext uri="{FF2B5EF4-FFF2-40B4-BE49-F238E27FC236}">
                <a16:creationId xmlns:a16="http://schemas.microsoft.com/office/drawing/2014/main" id="{B71C919B-E4D5-40CD-8CF4-364B87CF9045}"/>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27826"/>
            <a:ext cx="5181600" cy="4146935"/>
          </a:xfrm>
          <a:prstGeom prst="rect">
            <a:avLst/>
          </a:prstGeom>
          <a:noFill/>
          <a:ln>
            <a:noFill/>
          </a:ln>
        </p:spPr>
      </p:pic>
      <p:pic>
        <p:nvPicPr>
          <p:cNvPr id="6" name="Imagen 5">
            <a:extLst>
              <a:ext uri="{FF2B5EF4-FFF2-40B4-BE49-F238E27FC236}">
                <a16:creationId xmlns:a16="http://schemas.microsoft.com/office/drawing/2014/main" id="{7C20590C-6037-40EA-A421-9F2713752C1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42197556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A0F32B-4519-4741-A009-5BC93064D8F7}"/>
              </a:ext>
            </a:extLst>
          </p:cNvPr>
          <p:cNvSpPr>
            <a:spLocks noGrp="1"/>
          </p:cNvSpPr>
          <p:nvPr>
            <p:ph type="title"/>
          </p:nvPr>
        </p:nvSpPr>
        <p:spPr/>
        <p:txBody>
          <a:bodyPr>
            <a:normAutofit/>
          </a:bodyPr>
          <a:lstStyle/>
          <a:p>
            <a:r>
              <a:rPr lang="es-EC" sz="2400" b="1" dirty="0">
                <a:latin typeface="Century Gothic" panose="020B0502020202020204" pitchFamily="34" charset="0"/>
              </a:rPr>
              <a:t>¿Qué medios de promoción y publicidad considera pertinente para dar a conocer sus atractivos turísticos comunitarios?</a:t>
            </a:r>
            <a:endParaRPr lang="es-EC" sz="2400" dirty="0">
              <a:latin typeface="Century Gothic" panose="020B0502020202020204" pitchFamily="34" charset="0"/>
            </a:endParaRPr>
          </a:p>
        </p:txBody>
      </p:sp>
      <p:sp>
        <p:nvSpPr>
          <p:cNvPr id="3" name="Marcador de contenido 2">
            <a:extLst>
              <a:ext uri="{FF2B5EF4-FFF2-40B4-BE49-F238E27FC236}">
                <a16:creationId xmlns:a16="http://schemas.microsoft.com/office/drawing/2014/main" id="{476542C1-94BF-48B1-BBDC-688DFD38535F}"/>
              </a:ext>
            </a:extLst>
          </p:cNvPr>
          <p:cNvSpPr>
            <a:spLocks noGrp="1"/>
          </p:cNvSpPr>
          <p:nvPr>
            <p:ph sz="half" idx="1"/>
          </p:nvPr>
        </p:nvSpPr>
        <p:spPr/>
        <p:txBody>
          <a:bodyPr>
            <a:normAutofit fontScale="92500" lnSpcReduction="10000"/>
          </a:bodyPr>
          <a:lstStyle/>
          <a:p>
            <a:pPr marL="0" indent="0" algn="just" fontAlgn="auto">
              <a:buNone/>
            </a:pPr>
            <a:r>
              <a:rPr lang="es-EC" b="1" dirty="0"/>
              <a:t>Análisis: </a:t>
            </a:r>
            <a:endParaRPr lang="es-EC" dirty="0"/>
          </a:p>
          <a:p>
            <a:pPr algn="just" fontAlgn="auto"/>
            <a:r>
              <a:rPr lang="es-EC" dirty="0"/>
              <a:t>El 37,33% mediante un catálogo o guía de turismo comunitario</a:t>
            </a:r>
          </a:p>
          <a:p>
            <a:pPr algn="just" fontAlgn="auto"/>
            <a:r>
              <a:rPr lang="es-EC" dirty="0"/>
              <a:t>El 28,61% mediante redes sociales </a:t>
            </a:r>
          </a:p>
          <a:p>
            <a:pPr algn="just" fontAlgn="auto"/>
            <a:r>
              <a:rPr lang="es-EC" dirty="0"/>
              <a:t>El 15,26% mediante trípticos, dípticos y volantes</a:t>
            </a:r>
          </a:p>
          <a:p>
            <a:pPr algn="just" fontAlgn="auto"/>
            <a:r>
              <a:rPr lang="es-EC" dirty="0"/>
              <a:t>El 13,90% mediante videos promocionales </a:t>
            </a:r>
          </a:p>
          <a:p>
            <a:pPr algn="just" fontAlgn="auto"/>
            <a:r>
              <a:rPr lang="es-EC" dirty="0"/>
              <a:t>El 4,91% mediante el uso de publicidad exterior como vallas, autobuses, etc.</a:t>
            </a:r>
          </a:p>
          <a:p>
            <a:pPr algn="just"/>
            <a:endParaRPr lang="es-EC" dirty="0"/>
          </a:p>
        </p:txBody>
      </p:sp>
      <p:pic>
        <p:nvPicPr>
          <p:cNvPr id="5" name="Marcador de contenido 4">
            <a:extLst>
              <a:ext uri="{FF2B5EF4-FFF2-40B4-BE49-F238E27FC236}">
                <a16:creationId xmlns:a16="http://schemas.microsoft.com/office/drawing/2014/main" id="{830F6187-84D4-426C-91B1-6B7C20E9320E}"/>
              </a:ext>
            </a:extLst>
          </p:cNvPr>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172200" y="1927826"/>
            <a:ext cx="5181600" cy="4146935"/>
          </a:xfrm>
          <a:prstGeom prst="rect">
            <a:avLst/>
          </a:prstGeom>
          <a:noFill/>
          <a:ln>
            <a:noFill/>
          </a:ln>
        </p:spPr>
      </p:pic>
      <p:pic>
        <p:nvPicPr>
          <p:cNvPr id="6" name="Imagen 5">
            <a:extLst>
              <a:ext uri="{FF2B5EF4-FFF2-40B4-BE49-F238E27FC236}">
                <a16:creationId xmlns:a16="http://schemas.microsoft.com/office/drawing/2014/main" id="{76FA21DC-5F8C-4B9B-89FB-25E4DC0174D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1092041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A278D8-0722-49BA-B0BC-D3999C1D5C55}"/>
              </a:ext>
            </a:extLst>
          </p:cNvPr>
          <p:cNvSpPr>
            <a:spLocks noGrp="1"/>
          </p:cNvSpPr>
          <p:nvPr>
            <p:ph type="title"/>
          </p:nvPr>
        </p:nvSpPr>
        <p:spPr>
          <a:xfrm>
            <a:off x="838200" y="365126"/>
            <a:ext cx="9261764" cy="1145020"/>
          </a:xfrm>
        </p:spPr>
        <p:txBody>
          <a:bodyPr>
            <a:normAutofit/>
          </a:bodyPr>
          <a:lstStyle/>
          <a:p>
            <a:r>
              <a:rPr lang="es-EC" sz="2400" b="1" dirty="0">
                <a:latin typeface="Century Gothic" panose="020B0502020202020204" pitchFamily="34" charset="0"/>
              </a:rPr>
              <a:t>¿El apoyo en promoción mediante un catálogo de turismo comunitario atraerá la visita de más turistas para las comunidades?</a:t>
            </a:r>
          </a:p>
        </p:txBody>
      </p:sp>
      <p:sp>
        <p:nvSpPr>
          <p:cNvPr id="4" name="Marcador de contenido 3">
            <a:extLst>
              <a:ext uri="{FF2B5EF4-FFF2-40B4-BE49-F238E27FC236}">
                <a16:creationId xmlns:a16="http://schemas.microsoft.com/office/drawing/2014/main" id="{8213A9D9-5D5B-47DB-A7DD-CC7F394B640B}"/>
              </a:ext>
            </a:extLst>
          </p:cNvPr>
          <p:cNvSpPr>
            <a:spLocks noGrp="1"/>
          </p:cNvSpPr>
          <p:nvPr>
            <p:ph sz="half" idx="2"/>
          </p:nvPr>
        </p:nvSpPr>
        <p:spPr>
          <a:xfrm>
            <a:off x="6172200" y="2574387"/>
            <a:ext cx="5181600" cy="3024555"/>
          </a:xfrm>
        </p:spPr>
        <p:txBody>
          <a:bodyPr>
            <a:normAutofit lnSpcReduction="10000"/>
          </a:bodyPr>
          <a:lstStyle/>
          <a:p>
            <a:pPr algn="just"/>
            <a:r>
              <a:rPr lang="es-EC" b="1" dirty="0"/>
              <a:t>Análisis: </a:t>
            </a:r>
            <a:r>
              <a:rPr lang="es-EC" dirty="0"/>
              <a:t>El 97,94% de socios encuestados considera que el apoyo en promoción mediante un catálogo de turismo comunitario si atraerá la visita de más turistas hacia las comunidades a diferencia del 2,06% que considera que no.</a:t>
            </a:r>
          </a:p>
        </p:txBody>
      </p:sp>
      <p:pic>
        <p:nvPicPr>
          <p:cNvPr id="5" name="Marcador de contenido 4">
            <a:extLst>
              <a:ext uri="{FF2B5EF4-FFF2-40B4-BE49-F238E27FC236}">
                <a16:creationId xmlns:a16="http://schemas.microsoft.com/office/drawing/2014/main" id="{77F43F39-1C52-4A79-9FAC-8B9389292B72}"/>
              </a:ext>
            </a:extLst>
          </p:cNvPr>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38200" y="1927826"/>
            <a:ext cx="5181600" cy="4146935"/>
          </a:xfrm>
          <a:prstGeom prst="rect">
            <a:avLst/>
          </a:prstGeom>
          <a:noFill/>
          <a:ln>
            <a:noFill/>
          </a:ln>
        </p:spPr>
      </p:pic>
      <p:pic>
        <p:nvPicPr>
          <p:cNvPr id="6" name="Imagen 5">
            <a:extLst>
              <a:ext uri="{FF2B5EF4-FFF2-40B4-BE49-F238E27FC236}">
                <a16:creationId xmlns:a16="http://schemas.microsoft.com/office/drawing/2014/main" id="{635DFEC9-BBBA-45B7-8D4E-D556534CD16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670716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156A1B1-C277-407A-BA89-CED19560C002}"/>
              </a:ext>
            </a:extLst>
          </p:cNvPr>
          <p:cNvPicPr>
            <a:picLocks noChangeAspect="1"/>
          </p:cNvPicPr>
          <p:nvPr/>
        </p:nvPicPr>
        <p:blipFill>
          <a:blip r:embed="rId2"/>
          <a:stretch>
            <a:fillRect/>
          </a:stretch>
        </p:blipFill>
        <p:spPr>
          <a:xfrm>
            <a:off x="510216" y="3663443"/>
            <a:ext cx="6168884" cy="3065520"/>
          </a:xfrm>
          <a:prstGeom prst="rect">
            <a:avLst/>
          </a:prstGeom>
        </p:spPr>
      </p:pic>
      <p:pic>
        <p:nvPicPr>
          <p:cNvPr id="8" name="Imagen 7">
            <a:extLst>
              <a:ext uri="{FF2B5EF4-FFF2-40B4-BE49-F238E27FC236}">
                <a16:creationId xmlns:a16="http://schemas.microsoft.com/office/drawing/2014/main" id="{9DD45435-7F56-4B2D-8FEB-77815807E574}"/>
              </a:ext>
            </a:extLst>
          </p:cNvPr>
          <p:cNvPicPr>
            <a:picLocks noChangeAspect="1"/>
          </p:cNvPicPr>
          <p:nvPr/>
        </p:nvPicPr>
        <p:blipFill rotWithShape="1">
          <a:blip r:embed="rId3"/>
          <a:srcRect b="13266"/>
          <a:stretch/>
        </p:blipFill>
        <p:spPr>
          <a:xfrm>
            <a:off x="5637915" y="1037598"/>
            <a:ext cx="6375179" cy="3065521"/>
          </a:xfrm>
          <a:prstGeom prst="rect">
            <a:avLst/>
          </a:prstGeom>
        </p:spPr>
      </p:pic>
      <p:sp>
        <p:nvSpPr>
          <p:cNvPr id="2" name="Título 1">
            <a:extLst>
              <a:ext uri="{FF2B5EF4-FFF2-40B4-BE49-F238E27FC236}">
                <a16:creationId xmlns:a16="http://schemas.microsoft.com/office/drawing/2014/main" id="{AB80142B-675C-4F72-B9BF-9DC448C2B6CB}"/>
              </a:ext>
            </a:extLst>
          </p:cNvPr>
          <p:cNvSpPr>
            <a:spLocks noGrp="1"/>
          </p:cNvSpPr>
          <p:nvPr>
            <p:ph type="title"/>
          </p:nvPr>
        </p:nvSpPr>
        <p:spPr>
          <a:xfrm>
            <a:off x="671946" y="129037"/>
            <a:ext cx="10515600" cy="1325563"/>
          </a:xfrm>
        </p:spPr>
        <p:txBody>
          <a:bodyPr>
            <a:normAutofit/>
          </a:bodyPr>
          <a:lstStyle/>
          <a:p>
            <a:r>
              <a:rPr lang="es-EC" sz="2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Análisis Bivariado encuesta familias: Prueba de hipótesis</a:t>
            </a:r>
            <a:endParaRPr lang="es-EC" sz="2800" dirty="0"/>
          </a:p>
        </p:txBody>
      </p:sp>
      <p:sp>
        <p:nvSpPr>
          <p:cNvPr id="3" name="Marcador de contenido 2">
            <a:extLst>
              <a:ext uri="{FF2B5EF4-FFF2-40B4-BE49-F238E27FC236}">
                <a16:creationId xmlns:a16="http://schemas.microsoft.com/office/drawing/2014/main" id="{9469B884-92A9-4382-B663-43F83B952D60}"/>
              </a:ext>
            </a:extLst>
          </p:cNvPr>
          <p:cNvSpPr>
            <a:spLocks noGrp="1"/>
          </p:cNvSpPr>
          <p:nvPr>
            <p:ph sz="half" idx="1"/>
          </p:nvPr>
        </p:nvSpPr>
        <p:spPr>
          <a:xfrm>
            <a:off x="838200" y="1825625"/>
            <a:ext cx="4674704" cy="1871732"/>
          </a:xfrm>
        </p:spPr>
        <p:txBody>
          <a:bodyPr>
            <a:normAutofit/>
          </a:bodyPr>
          <a:lstStyle/>
          <a:p>
            <a:pPr marL="0" indent="0" algn="just">
              <a:buNone/>
            </a:pPr>
            <a:r>
              <a:rPr lang="es-EC" sz="2000" dirty="0"/>
              <a:t>H1: La implementación de la marca “Descubre la magia de Pichincha” aportará en el desarrollo económico de las zonas rurales de la provincia preservando su identidad, costumbres, cultura, tradiciones y espacios naturales.</a:t>
            </a:r>
          </a:p>
        </p:txBody>
      </p:sp>
      <p:sp>
        <p:nvSpPr>
          <p:cNvPr id="4" name="Marcador de contenido 3">
            <a:extLst>
              <a:ext uri="{FF2B5EF4-FFF2-40B4-BE49-F238E27FC236}">
                <a16:creationId xmlns:a16="http://schemas.microsoft.com/office/drawing/2014/main" id="{CE25090D-3569-40F2-A4C2-D7A45C4F32D2}"/>
              </a:ext>
            </a:extLst>
          </p:cNvPr>
          <p:cNvSpPr>
            <a:spLocks noGrp="1"/>
          </p:cNvSpPr>
          <p:nvPr>
            <p:ph sz="half" idx="2"/>
          </p:nvPr>
        </p:nvSpPr>
        <p:spPr>
          <a:xfrm>
            <a:off x="6463747" y="3985730"/>
            <a:ext cx="5181600" cy="2693366"/>
          </a:xfrm>
        </p:spPr>
        <p:txBody>
          <a:bodyPr>
            <a:noAutofit/>
          </a:bodyPr>
          <a:lstStyle/>
          <a:p>
            <a:pPr algn="just"/>
            <a:r>
              <a:rPr lang="es-EC" sz="1800" dirty="0"/>
              <a:t>La relación entre las variables desarrollo En las variables desarrollo económico y calidad de vida obtenemos un valor de 16,731</a:t>
            </a:r>
            <a:r>
              <a:rPr lang="es-EC" sz="1800" baseline="30000" dirty="0"/>
              <a:t>a</a:t>
            </a:r>
            <a:r>
              <a:rPr lang="es-EC" sz="1800" dirty="0"/>
              <a:t> el mismo que tiene una significancia de 0,000, con lo cual podemos afirmar que se acepta la H1</a:t>
            </a:r>
          </a:p>
          <a:p>
            <a:pPr algn="just"/>
            <a:r>
              <a:rPr lang="es-EC" sz="1800" dirty="0"/>
              <a:t>La condición de prueba de hipótesis de Chi cuadrado señala que el nivel de significancia debe ser menor que &lt; 0,05, lo cual se refleja en la prueba de hipótesis</a:t>
            </a:r>
          </a:p>
          <a:p>
            <a:pPr marL="0" indent="0" algn="just">
              <a:buNone/>
            </a:pPr>
            <a:endParaRPr lang="es-EC" sz="1800" dirty="0"/>
          </a:p>
          <a:p>
            <a:pPr marL="0" indent="0" algn="just">
              <a:buNone/>
            </a:pPr>
            <a:endParaRPr lang="es-EC" sz="1800" dirty="0"/>
          </a:p>
        </p:txBody>
      </p:sp>
      <p:pic>
        <p:nvPicPr>
          <p:cNvPr id="9" name="Imagen 8">
            <a:extLst>
              <a:ext uri="{FF2B5EF4-FFF2-40B4-BE49-F238E27FC236}">
                <a16:creationId xmlns:a16="http://schemas.microsoft.com/office/drawing/2014/main" id="{F7494223-B36D-421E-9114-91F80B37BEE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7610265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Imagen relacionada">
            <a:extLst>
              <a:ext uri="{FF2B5EF4-FFF2-40B4-BE49-F238E27FC236}">
                <a16:creationId xmlns:a16="http://schemas.microsoft.com/office/drawing/2014/main" id="{94BA9C48-A117-4816-AE3D-6C063FFC88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8750" cy="6875210"/>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3A3BF56B-99CF-4760-859C-8DDAAAD6E1D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
        <p:nvSpPr>
          <p:cNvPr id="4" name="Rectángulo 3">
            <a:extLst>
              <a:ext uri="{FF2B5EF4-FFF2-40B4-BE49-F238E27FC236}">
                <a16:creationId xmlns:a16="http://schemas.microsoft.com/office/drawing/2014/main" id="{FB29A3CE-78D2-4CE4-BCE8-505ADE43E5D3}"/>
              </a:ext>
            </a:extLst>
          </p:cNvPr>
          <p:cNvSpPr/>
          <p:nvPr/>
        </p:nvSpPr>
        <p:spPr>
          <a:xfrm>
            <a:off x="13250" y="2378487"/>
            <a:ext cx="8313332" cy="2498313"/>
          </a:xfrm>
          <a:custGeom>
            <a:avLst/>
            <a:gdLst>
              <a:gd name="connsiteX0" fmla="*/ 0 w 12178748"/>
              <a:gd name="connsiteY0" fmla="*/ 0 h 1910684"/>
              <a:gd name="connsiteX1" fmla="*/ 12178748 w 12178748"/>
              <a:gd name="connsiteY1" fmla="*/ 0 h 1910684"/>
              <a:gd name="connsiteX2" fmla="*/ 12178748 w 12178748"/>
              <a:gd name="connsiteY2" fmla="*/ 1910684 h 1910684"/>
              <a:gd name="connsiteX3" fmla="*/ 0 w 12178748"/>
              <a:gd name="connsiteY3" fmla="*/ 1910684 h 1910684"/>
              <a:gd name="connsiteX4" fmla="*/ 0 w 12178748"/>
              <a:gd name="connsiteY4" fmla="*/ 0 h 1910684"/>
              <a:gd name="connsiteX0" fmla="*/ 0 w 12178748"/>
              <a:gd name="connsiteY0" fmla="*/ 0 h 1910684"/>
              <a:gd name="connsiteX1" fmla="*/ 5897217 w 12178748"/>
              <a:gd name="connsiteY1" fmla="*/ 13252 h 1910684"/>
              <a:gd name="connsiteX2" fmla="*/ 12178748 w 12178748"/>
              <a:gd name="connsiteY2" fmla="*/ 1910684 h 1910684"/>
              <a:gd name="connsiteX3" fmla="*/ 0 w 12178748"/>
              <a:gd name="connsiteY3" fmla="*/ 1910684 h 1910684"/>
              <a:gd name="connsiteX4" fmla="*/ 0 w 12178748"/>
              <a:gd name="connsiteY4" fmla="*/ 0 h 1910684"/>
              <a:gd name="connsiteX0" fmla="*/ 0 w 7023653"/>
              <a:gd name="connsiteY0" fmla="*/ 0 h 1910684"/>
              <a:gd name="connsiteX1" fmla="*/ 5897217 w 7023653"/>
              <a:gd name="connsiteY1" fmla="*/ 13252 h 1910684"/>
              <a:gd name="connsiteX2" fmla="*/ 7023653 w 7023653"/>
              <a:gd name="connsiteY2" fmla="*/ 1910684 h 1910684"/>
              <a:gd name="connsiteX3" fmla="*/ 0 w 7023653"/>
              <a:gd name="connsiteY3" fmla="*/ 1910684 h 1910684"/>
              <a:gd name="connsiteX4" fmla="*/ 0 w 7023653"/>
              <a:gd name="connsiteY4" fmla="*/ 0 h 1910684"/>
              <a:gd name="connsiteX0" fmla="*/ 0 w 6811618"/>
              <a:gd name="connsiteY0" fmla="*/ 0 h 1910684"/>
              <a:gd name="connsiteX1" fmla="*/ 5897217 w 6811618"/>
              <a:gd name="connsiteY1" fmla="*/ 13252 h 1910684"/>
              <a:gd name="connsiteX2" fmla="*/ 6811618 w 6811618"/>
              <a:gd name="connsiteY2" fmla="*/ 1884179 h 1910684"/>
              <a:gd name="connsiteX3" fmla="*/ 0 w 6811618"/>
              <a:gd name="connsiteY3" fmla="*/ 1910684 h 1910684"/>
              <a:gd name="connsiteX4" fmla="*/ 0 w 6811618"/>
              <a:gd name="connsiteY4" fmla="*/ 0 h 1910684"/>
              <a:gd name="connsiteX0" fmla="*/ 0 w 6811618"/>
              <a:gd name="connsiteY0" fmla="*/ 0 h 1910684"/>
              <a:gd name="connsiteX1" fmla="*/ 5989982 w 6811618"/>
              <a:gd name="connsiteY1" fmla="*/ 13252 h 1910684"/>
              <a:gd name="connsiteX2" fmla="*/ 6811618 w 6811618"/>
              <a:gd name="connsiteY2" fmla="*/ 1884179 h 1910684"/>
              <a:gd name="connsiteX3" fmla="*/ 0 w 6811618"/>
              <a:gd name="connsiteY3" fmla="*/ 1910684 h 1910684"/>
              <a:gd name="connsiteX4" fmla="*/ 0 w 6811618"/>
              <a:gd name="connsiteY4" fmla="*/ 0 h 191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11618" h="1910684">
                <a:moveTo>
                  <a:pt x="0" y="0"/>
                </a:moveTo>
                <a:lnTo>
                  <a:pt x="5989982" y="13252"/>
                </a:lnTo>
                <a:lnTo>
                  <a:pt x="6811618" y="1884179"/>
                </a:lnTo>
                <a:lnTo>
                  <a:pt x="0" y="1910684"/>
                </a:lnTo>
                <a:lnTo>
                  <a:pt x="0" y="0"/>
                </a:lnTo>
                <a:close/>
              </a:path>
            </a:pathLst>
          </a:custGeom>
          <a:solidFill>
            <a:schemeClr val="accent3">
              <a:lumMod val="40000"/>
              <a:lumOff val="60000"/>
              <a:alpha val="74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3AAB0C1E-F1FE-4CD9-AC8A-86AED642E00A}"/>
              </a:ext>
            </a:extLst>
          </p:cNvPr>
          <p:cNvSpPr>
            <a:spLocks noGrp="1"/>
          </p:cNvSpPr>
          <p:nvPr>
            <p:ph type="title"/>
          </p:nvPr>
        </p:nvSpPr>
        <p:spPr>
          <a:xfrm>
            <a:off x="872722" y="2937152"/>
            <a:ext cx="6484041" cy="1325563"/>
          </a:xfrm>
        </p:spPr>
        <p:txBody>
          <a:bodyPr>
            <a:noAutofit/>
          </a:bodyPr>
          <a:lstStyle/>
          <a:p>
            <a:r>
              <a:rPr lang="es-EC" sz="8800"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PROPUESTA</a:t>
            </a:r>
          </a:p>
        </p:txBody>
      </p:sp>
    </p:spTree>
    <p:extLst>
      <p:ext uri="{BB962C8B-B14F-4D97-AF65-F5344CB8AC3E}">
        <p14:creationId xmlns:p14="http://schemas.microsoft.com/office/powerpoint/2010/main" val="19744181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a:extLst>
              <a:ext uri="{FF2B5EF4-FFF2-40B4-BE49-F238E27FC236}">
                <a16:creationId xmlns:a16="http://schemas.microsoft.com/office/drawing/2014/main" id="{82C5D696-F896-424C-8102-B575AA308EC5}"/>
              </a:ext>
            </a:extLst>
          </p:cNvPr>
          <p:cNvGraphicFramePr>
            <a:graphicFrameLocks noGrp="1"/>
          </p:cNvGraphicFramePr>
          <p:nvPr>
            <p:ph idx="1"/>
            <p:extLst>
              <p:ext uri="{D42A27DB-BD31-4B8C-83A1-F6EECF244321}">
                <p14:modId xmlns:p14="http://schemas.microsoft.com/office/powerpoint/2010/main" val="3807037819"/>
              </p:ext>
            </p:extLst>
          </p:nvPr>
        </p:nvGraphicFramePr>
        <p:xfrm>
          <a:off x="194573" y="1290666"/>
          <a:ext cx="6332351" cy="45898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descr="Resultado de imagen para problema de investigacion PNG">
            <a:extLst>
              <a:ext uri="{FF2B5EF4-FFF2-40B4-BE49-F238E27FC236}">
                <a16:creationId xmlns:a16="http://schemas.microsoft.com/office/drawing/2014/main" id="{4C14EF44-7C47-4A00-A358-A27576FE7B1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782" y="348018"/>
            <a:ext cx="1831700" cy="205819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Diagrama 9">
            <a:extLst>
              <a:ext uri="{FF2B5EF4-FFF2-40B4-BE49-F238E27FC236}">
                <a16:creationId xmlns:a16="http://schemas.microsoft.com/office/drawing/2014/main" id="{49B6BF0D-19BB-4BF0-884B-EE50263A189A}"/>
              </a:ext>
            </a:extLst>
          </p:cNvPr>
          <p:cNvGraphicFramePr/>
          <p:nvPr>
            <p:extLst>
              <p:ext uri="{D42A27DB-BD31-4B8C-83A1-F6EECF244321}">
                <p14:modId xmlns:p14="http://schemas.microsoft.com/office/powerpoint/2010/main" val="2431232603"/>
              </p:ext>
            </p:extLst>
          </p:nvPr>
        </p:nvGraphicFramePr>
        <p:xfrm>
          <a:off x="6363410" y="1565329"/>
          <a:ext cx="5828589" cy="52926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Rectángulo: esquinas redondeadas 10">
            <a:extLst>
              <a:ext uri="{FF2B5EF4-FFF2-40B4-BE49-F238E27FC236}">
                <a16:creationId xmlns:a16="http://schemas.microsoft.com/office/drawing/2014/main" id="{0C731910-DFB9-42E8-9702-110A657D6FCE}"/>
              </a:ext>
            </a:extLst>
          </p:cNvPr>
          <p:cNvSpPr/>
          <p:nvPr/>
        </p:nvSpPr>
        <p:spPr>
          <a:xfrm>
            <a:off x="7808085" y="732699"/>
            <a:ext cx="3538331" cy="768626"/>
          </a:xfrm>
          <a:prstGeom prst="roundRect">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a:solidFill>
                  <a:schemeClr val="tx1"/>
                </a:solidFill>
                <a:effectLst>
                  <a:outerShdw blurRad="38100" dist="38100" dir="2700000" algn="tl">
                    <a:srgbClr val="000000">
                      <a:alpha val="43137"/>
                    </a:srgbClr>
                  </a:outerShdw>
                </a:effectLst>
                <a:latin typeface="Century Gothic" panose="020B0502020202020204" pitchFamily="34" charset="0"/>
              </a:rPr>
              <a:t>Marco Teórico</a:t>
            </a:r>
          </a:p>
        </p:txBody>
      </p:sp>
      <p:pic>
        <p:nvPicPr>
          <p:cNvPr id="6" name="Imagen 5">
            <a:extLst>
              <a:ext uri="{FF2B5EF4-FFF2-40B4-BE49-F238E27FC236}">
                <a16:creationId xmlns:a16="http://schemas.microsoft.com/office/drawing/2014/main" id="{6E720A88-C361-4AEB-BF5E-B43E44FF228E}"/>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2684090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190E6B-0870-414A-A703-F27E1CE6AAE0}"/>
              </a:ext>
            </a:extLst>
          </p:cNvPr>
          <p:cNvSpPr>
            <a:spLocks noGrp="1"/>
          </p:cNvSpPr>
          <p:nvPr>
            <p:ph type="title"/>
          </p:nvPr>
        </p:nvSpPr>
        <p:spPr>
          <a:xfrm>
            <a:off x="838200" y="365125"/>
            <a:ext cx="10515600" cy="1325563"/>
          </a:xfrm>
        </p:spPr>
        <p:txBody>
          <a:bodyPr>
            <a:normAutofit fontScale="90000"/>
          </a:bodyPr>
          <a:lstStyle/>
          <a:p>
            <a:r>
              <a:rPr lang="es-EC" sz="3500" b="1" dirty="0">
                <a:solidFill>
                  <a:schemeClr val="accent4">
                    <a:lumMod val="75000"/>
                  </a:schemeClr>
                </a:solidFill>
                <a:effectLst>
                  <a:outerShdw blurRad="38100" dist="38100" dir="2700000" algn="tl">
                    <a:srgbClr val="000000">
                      <a:alpha val="43137"/>
                    </a:srgbClr>
                  </a:outerShdw>
                </a:effectLst>
                <a:latin typeface="Century Gothic" panose="020B0502020202020204" pitchFamily="34" charset="0"/>
              </a:rPr>
              <a:t>Desarrollo de la propuesta</a:t>
            </a:r>
            <a:br>
              <a:rPr lang="es-EC" sz="3500" b="1" dirty="0">
                <a:solidFill>
                  <a:schemeClr val="accent4">
                    <a:lumMod val="75000"/>
                  </a:schemeClr>
                </a:solidFill>
                <a:effectLst>
                  <a:outerShdw blurRad="38100" dist="38100" dir="2700000" algn="tl">
                    <a:srgbClr val="000000">
                      <a:alpha val="43137"/>
                    </a:srgbClr>
                  </a:outerShdw>
                </a:effectLst>
                <a:latin typeface="Century Gothic" panose="020B0502020202020204" pitchFamily="34" charset="0"/>
              </a:rPr>
            </a:br>
            <a:br>
              <a:rPr lang="es-EC" sz="3500" b="1" dirty="0">
                <a:solidFill>
                  <a:schemeClr val="accent4">
                    <a:lumMod val="75000"/>
                  </a:schemeClr>
                </a:solidFill>
                <a:effectLst>
                  <a:outerShdw blurRad="38100" dist="38100" dir="2700000" algn="tl">
                    <a:srgbClr val="000000">
                      <a:alpha val="43137"/>
                    </a:srgbClr>
                  </a:outerShdw>
                </a:effectLst>
                <a:latin typeface="Century Gothic" panose="020B0502020202020204" pitchFamily="34" charset="0"/>
              </a:rPr>
            </a:br>
            <a:r>
              <a:rPr lang="es-EC" sz="3600" b="1" dirty="0">
                <a:solidFill>
                  <a:schemeClr val="accent5">
                    <a:lumMod val="50000"/>
                  </a:schemeClr>
                </a:solidFill>
                <a:latin typeface="Century Gothic" panose="020B0502020202020204" pitchFamily="34" charset="0"/>
              </a:rPr>
              <a:t>1) </a:t>
            </a:r>
            <a:r>
              <a:rPr lang="es-EC" sz="3600" b="1" dirty="0">
                <a:solidFill>
                  <a:schemeClr val="accent5">
                    <a:lumMod val="50000"/>
                  </a:schemeClr>
                </a:solidFill>
              </a:rPr>
              <a:t>Diseño de la marca “descubre la Magia de Pichincha” </a:t>
            </a:r>
            <a:endParaRPr lang="es-EC" sz="3600" b="1" dirty="0">
              <a:solidFill>
                <a:schemeClr val="accent5">
                  <a:lumMod val="50000"/>
                </a:schemeClr>
              </a:solidFill>
              <a:latin typeface="Century Gothic" panose="020B0502020202020204" pitchFamily="34" charset="0"/>
            </a:endParaRPr>
          </a:p>
        </p:txBody>
      </p:sp>
      <p:sp>
        <p:nvSpPr>
          <p:cNvPr id="4" name="Marcador de contenido 3">
            <a:extLst>
              <a:ext uri="{FF2B5EF4-FFF2-40B4-BE49-F238E27FC236}">
                <a16:creationId xmlns:a16="http://schemas.microsoft.com/office/drawing/2014/main" id="{878F3065-C539-47F5-83B9-B815C9E839E6}"/>
              </a:ext>
            </a:extLst>
          </p:cNvPr>
          <p:cNvSpPr>
            <a:spLocks noGrp="1"/>
          </p:cNvSpPr>
          <p:nvPr>
            <p:ph sz="half" idx="1"/>
          </p:nvPr>
        </p:nvSpPr>
        <p:spPr>
          <a:xfrm>
            <a:off x="838200" y="1978029"/>
            <a:ext cx="5181600" cy="4351338"/>
          </a:xfrm>
        </p:spPr>
        <p:txBody>
          <a:bodyPr/>
          <a:lstStyle/>
          <a:p>
            <a:r>
              <a:rPr lang="es-EC" dirty="0"/>
              <a:t>Logo antiguo del proyecto </a:t>
            </a:r>
          </a:p>
          <a:p>
            <a:pPr marL="0" indent="0">
              <a:buNone/>
            </a:pPr>
            <a:endParaRPr lang="es-EC" dirty="0"/>
          </a:p>
        </p:txBody>
      </p:sp>
      <p:sp>
        <p:nvSpPr>
          <p:cNvPr id="5" name="Marcador de contenido 4">
            <a:extLst>
              <a:ext uri="{FF2B5EF4-FFF2-40B4-BE49-F238E27FC236}">
                <a16:creationId xmlns:a16="http://schemas.microsoft.com/office/drawing/2014/main" id="{1FA5F2DA-B807-4D8B-A2DB-7D2F706AA0F3}"/>
              </a:ext>
            </a:extLst>
          </p:cNvPr>
          <p:cNvSpPr>
            <a:spLocks noGrp="1"/>
          </p:cNvSpPr>
          <p:nvPr>
            <p:ph sz="half" idx="2"/>
          </p:nvPr>
        </p:nvSpPr>
        <p:spPr>
          <a:xfrm>
            <a:off x="6172200" y="2019595"/>
            <a:ext cx="5181600" cy="4351338"/>
          </a:xfrm>
        </p:spPr>
        <p:txBody>
          <a:bodyPr/>
          <a:lstStyle/>
          <a:p>
            <a:r>
              <a:rPr lang="es-EC" dirty="0"/>
              <a:t>Propuesta de la marca actual</a:t>
            </a:r>
          </a:p>
          <a:p>
            <a:pPr marL="0" indent="0">
              <a:buNone/>
            </a:pPr>
            <a:endParaRPr lang="es-EC" dirty="0"/>
          </a:p>
        </p:txBody>
      </p:sp>
      <p:pic>
        <p:nvPicPr>
          <p:cNvPr id="6" name="Imagen 5">
            <a:extLst>
              <a:ext uri="{FF2B5EF4-FFF2-40B4-BE49-F238E27FC236}">
                <a16:creationId xmlns:a16="http://schemas.microsoft.com/office/drawing/2014/main" id="{71F0F155-4DE5-4F32-9A28-35F3696EA1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408" y="3158836"/>
            <a:ext cx="3838903" cy="2717454"/>
          </a:xfrm>
          <a:prstGeom prst="rect">
            <a:avLst/>
          </a:prstGeom>
          <a:noFill/>
          <a:ln>
            <a:noFill/>
          </a:ln>
        </p:spPr>
      </p:pic>
      <p:pic>
        <p:nvPicPr>
          <p:cNvPr id="7" name="Imagen 6">
            <a:extLst>
              <a:ext uri="{FF2B5EF4-FFF2-40B4-BE49-F238E27FC236}">
                <a16:creationId xmlns:a16="http://schemas.microsoft.com/office/drawing/2014/main" id="{F609CC60-B363-49CF-AF20-0D6D3F5F347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733309" y="3158836"/>
            <a:ext cx="3934691" cy="2717454"/>
          </a:xfrm>
          <a:prstGeom prst="rect">
            <a:avLst/>
          </a:prstGeom>
          <a:noFill/>
          <a:ln>
            <a:noFill/>
          </a:ln>
        </p:spPr>
      </p:pic>
      <p:pic>
        <p:nvPicPr>
          <p:cNvPr id="9" name="Imagen 8">
            <a:extLst>
              <a:ext uri="{FF2B5EF4-FFF2-40B4-BE49-F238E27FC236}">
                <a16:creationId xmlns:a16="http://schemas.microsoft.com/office/drawing/2014/main" id="{AC432313-2CE4-4686-9F62-94EDFD53B37A}"/>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602715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9198AB-2BFF-4F39-B41A-86409B07D679}"/>
              </a:ext>
            </a:extLst>
          </p:cNvPr>
          <p:cNvSpPr>
            <a:spLocks noGrp="1"/>
          </p:cNvSpPr>
          <p:nvPr>
            <p:ph type="title"/>
          </p:nvPr>
        </p:nvSpPr>
        <p:spPr>
          <a:xfrm>
            <a:off x="1700123" y="119566"/>
            <a:ext cx="8057321" cy="675564"/>
          </a:xfrm>
        </p:spPr>
        <p:txBody>
          <a:bodyPr>
            <a:normAutofit fontScale="90000"/>
          </a:bodyPr>
          <a:lstStyle/>
          <a:p>
            <a:pPr algn="ctr"/>
            <a:r>
              <a:rPr lang="es-EC"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ANTECEDENTES</a:t>
            </a:r>
          </a:p>
        </p:txBody>
      </p:sp>
      <p:pic>
        <p:nvPicPr>
          <p:cNvPr id="4" name="Imagen 3">
            <a:extLst>
              <a:ext uri="{FF2B5EF4-FFF2-40B4-BE49-F238E27FC236}">
                <a16:creationId xmlns:a16="http://schemas.microsoft.com/office/drawing/2014/main" id="{90E5403C-2DFF-4969-AE39-0B7829C1B90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graphicFrame>
        <p:nvGraphicFramePr>
          <p:cNvPr id="8" name="Diagrama 7">
            <a:extLst>
              <a:ext uri="{FF2B5EF4-FFF2-40B4-BE49-F238E27FC236}">
                <a16:creationId xmlns:a16="http://schemas.microsoft.com/office/drawing/2014/main" id="{F710C550-BDAD-44C8-B07C-B5260FF47B48}"/>
              </a:ext>
            </a:extLst>
          </p:cNvPr>
          <p:cNvGraphicFramePr/>
          <p:nvPr>
            <p:extLst>
              <p:ext uri="{D42A27DB-BD31-4B8C-83A1-F6EECF244321}">
                <p14:modId xmlns:p14="http://schemas.microsoft.com/office/powerpoint/2010/main" val="1331120304"/>
              </p:ext>
            </p:extLst>
          </p:nvPr>
        </p:nvGraphicFramePr>
        <p:xfrm>
          <a:off x="53008" y="709635"/>
          <a:ext cx="12081103" cy="60049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Imagen relacionada">
            <a:extLst>
              <a:ext uri="{FF2B5EF4-FFF2-40B4-BE49-F238E27FC236}">
                <a16:creationId xmlns:a16="http://schemas.microsoft.com/office/drawing/2014/main" id="{C5B35C11-F964-483A-A523-75A4C3E6E84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0" y="143401"/>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n relacionada">
            <a:extLst>
              <a:ext uri="{FF2B5EF4-FFF2-40B4-BE49-F238E27FC236}">
                <a16:creationId xmlns:a16="http://schemas.microsoft.com/office/drawing/2014/main" id="{78B15461-F629-4A11-A355-9B952B31254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70900" y="4599450"/>
            <a:ext cx="3366052" cy="2261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319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B7B3016-D2DA-4C89-837D-54F877D7D8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62399" y="1867993"/>
            <a:ext cx="4956313" cy="3122014"/>
          </a:xfrm>
          <a:prstGeom prst="rect">
            <a:avLst/>
          </a:prstGeom>
          <a:noFill/>
          <a:ln>
            <a:noFill/>
          </a:ln>
        </p:spPr>
      </p:pic>
      <p:sp>
        <p:nvSpPr>
          <p:cNvPr id="9" name="Rectángulo 8">
            <a:extLst>
              <a:ext uri="{FF2B5EF4-FFF2-40B4-BE49-F238E27FC236}">
                <a16:creationId xmlns:a16="http://schemas.microsoft.com/office/drawing/2014/main" id="{26F68DC8-3DF8-4B59-BA1D-B55DDD370C06}"/>
              </a:ext>
            </a:extLst>
          </p:cNvPr>
          <p:cNvSpPr/>
          <p:nvPr/>
        </p:nvSpPr>
        <p:spPr>
          <a:xfrm>
            <a:off x="2241726" y="4990007"/>
            <a:ext cx="7193821" cy="923330"/>
          </a:xfrm>
          <a:prstGeom prst="rect">
            <a:avLst/>
          </a:prstGeom>
        </p:spPr>
        <p:txBody>
          <a:bodyPr wrap="square">
            <a:spAutoFit/>
          </a:bodyPr>
          <a:lstStyle/>
          <a:p>
            <a:r>
              <a:rPr lang="es-EC" sz="5400" b="1" dirty="0">
                <a:ln w="9525" cap="rnd" cmpd="sng" algn="ctr">
                  <a:solidFill>
                    <a:srgbClr val="A0752B"/>
                  </a:solidFill>
                  <a:prstDash val="solid"/>
                  <a:bevel/>
                </a:ln>
                <a:solidFill>
                  <a:srgbClr val="A0752B"/>
                </a:solidFill>
                <a:effectLst>
                  <a:outerShdw blurRad="60007" dist="200025" dir="15000000" sy="30000" kx="-1800000" algn="bl">
                    <a:srgbClr val="000000">
                      <a:alpha val="32000"/>
                    </a:srgbClr>
                  </a:outerShdw>
                </a:effectLst>
                <a:latin typeface="Times New Roman" panose="02020603050405020304" pitchFamily="18" charset="0"/>
                <a:ea typeface="Calibri" panose="020F0502020204030204" pitchFamily="34" charset="0"/>
              </a:rPr>
              <a:t>MANUAL DE MARCA</a:t>
            </a:r>
            <a:endParaRPr lang="es-EC" sz="5400" dirty="0"/>
          </a:p>
        </p:txBody>
      </p:sp>
      <p:sp>
        <p:nvSpPr>
          <p:cNvPr id="12" name="Título 1">
            <a:extLst>
              <a:ext uri="{FF2B5EF4-FFF2-40B4-BE49-F238E27FC236}">
                <a16:creationId xmlns:a16="http://schemas.microsoft.com/office/drawing/2014/main" id="{4893A1C9-65B8-4C4B-9FC5-8266ADCDEC43}"/>
              </a:ext>
            </a:extLst>
          </p:cNvPr>
          <p:cNvSpPr>
            <a:spLocks noGrp="1"/>
          </p:cNvSpPr>
          <p:nvPr>
            <p:ph type="title"/>
          </p:nvPr>
        </p:nvSpPr>
        <p:spPr>
          <a:xfrm>
            <a:off x="838200" y="365125"/>
            <a:ext cx="10515600" cy="1325563"/>
          </a:xfrm>
        </p:spPr>
        <p:txBody>
          <a:bodyPr>
            <a:normAutofit/>
          </a:bodyPr>
          <a:lstStyle/>
          <a:p>
            <a:r>
              <a:rPr lang="es-EC" sz="3600" b="1" dirty="0">
                <a:effectLst>
                  <a:outerShdw blurRad="38100" dist="38100" dir="2700000" algn="tl">
                    <a:srgbClr val="000000">
                      <a:alpha val="43137"/>
                    </a:srgbClr>
                  </a:outerShdw>
                </a:effectLst>
                <a:latin typeface="Century Gothic" panose="020B0502020202020204" pitchFamily="34" charset="0"/>
              </a:rPr>
              <a:t>2</a:t>
            </a:r>
            <a:r>
              <a:rPr lang="es-EC" sz="3600" b="1" dirty="0">
                <a:latin typeface="Century Gothic" panose="020B0502020202020204" pitchFamily="34" charset="0"/>
              </a:rPr>
              <a:t>) </a:t>
            </a:r>
            <a:r>
              <a:rPr lang="es-EC" sz="3600" b="1" dirty="0"/>
              <a:t>Manual de marca</a:t>
            </a:r>
            <a:endParaRPr lang="es-EC" sz="3600" b="1" dirty="0">
              <a:latin typeface="Century Gothic" panose="020B0502020202020204" pitchFamily="34" charset="0"/>
            </a:endParaRPr>
          </a:p>
        </p:txBody>
      </p:sp>
      <p:sp>
        <p:nvSpPr>
          <p:cNvPr id="10" name="Flecha: a la derecha 9">
            <a:hlinkClick r:id="rId3" action="ppaction://hlinkfile"/>
            <a:extLst>
              <a:ext uri="{FF2B5EF4-FFF2-40B4-BE49-F238E27FC236}">
                <a16:creationId xmlns:a16="http://schemas.microsoft.com/office/drawing/2014/main" id="{F921FDAC-5175-4564-905B-C4FD0D8BD779}"/>
              </a:ext>
            </a:extLst>
          </p:cNvPr>
          <p:cNvSpPr/>
          <p:nvPr/>
        </p:nvSpPr>
        <p:spPr>
          <a:xfrm>
            <a:off x="10098157" y="4990007"/>
            <a:ext cx="1391478" cy="1092741"/>
          </a:xfrm>
          <a:prstGeom prst="rightArrow">
            <a:avLst/>
          </a:prstGeom>
          <a:solidFill>
            <a:schemeClr val="accent4">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6" name="Imagen 5">
            <a:extLst>
              <a:ext uri="{FF2B5EF4-FFF2-40B4-BE49-F238E27FC236}">
                <a16:creationId xmlns:a16="http://schemas.microsoft.com/office/drawing/2014/main" id="{8CEFF038-3195-4144-BA05-78D3DF574A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1936295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68F0F6-EDEB-4E1F-A341-54A821A5D4C9}"/>
              </a:ext>
            </a:extLst>
          </p:cNvPr>
          <p:cNvSpPr>
            <a:spLocks noGrp="1"/>
          </p:cNvSpPr>
          <p:nvPr>
            <p:ph type="title"/>
          </p:nvPr>
        </p:nvSpPr>
        <p:spPr/>
        <p:txBody>
          <a:bodyPr/>
          <a:lstStyle/>
          <a:p>
            <a:r>
              <a:rPr lang="es-EC" b="1" dirty="0">
                <a:effectLst>
                  <a:outerShdw blurRad="38100" dist="38100" dir="2700000" algn="tl">
                    <a:srgbClr val="000000">
                      <a:alpha val="43137"/>
                    </a:srgbClr>
                  </a:outerShdw>
                </a:effectLst>
                <a:latin typeface="Century Gothic" panose="020B0502020202020204" pitchFamily="34" charset="0"/>
              </a:rPr>
              <a:t>3</a:t>
            </a:r>
            <a:r>
              <a:rPr lang="es-EC" b="1" dirty="0">
                <a:latin typeface="Century Gothic" panose="020B0502020202020204" pitchFamily="34" charset="0"/>
              </a:rPr>
              <a:t>) </a:t>
            </a:r>
            <a:r>
              <a:rPr lang="es-EC" b="1" dirty="0"/>
              <a:t>Guía de turismo comunitario</a:t>
            </a:r>
            <a:endParaRPr lang="es-EC" dirty="0"/>
          </a:p>
        </p:txBody>
      </p:sp>
      <p:pic>
        <p:nvPicPr>
          <p:cNvPr id="4" name="Imagen 3">
            <a:extLst>
              <a:ext uri="{FF2B5EF4-FFF2-40B4-BE49-F238E27FC236}">
                <a16:creationId xmlns:a16="http://schemas.microsoft.com/office/drawing/2014/main" id="{006F03B8-56BD-414E-9B99-E52D8A7C8A7E}"/>
              </a:ext>
            </a:extLst>
          </p:cNvPr>
          <p:cNvPicPr/>
          <p:nvPr/>
        </p:nvPicPr>
        <p:blipFill rotWithShape="1">
          <a:blip r:embed="rId2"/>
          <a:srcRect l="21082" r="20984" b="4268"/>
          <a:stretch/>
        </p:blipFill>
        <p:spPr bwMode="auto">
          <a:xfrm>
            <a:off x="695750" y="1587499"/>
            <a:ext cx="5257800" cy="4522355"/>
          </a:xfrm>
          <a:prstGeom prst="rect">
            <a:avLst/>
          </a:prstGeom>
          <a:ln w="6350">
            <a:solidFill>
              <a:schemeClr val="tx1"/>
            </a:solidFill>
          </a:ln>
          <a:extLst>
            <a:ext uri="{53640926-AAD7-44D8-BBD7-CCE9431645EC}">
              <a14:shadowObscured xmlns:a14="http://schemas.microsoft.com/office/drawing/2010/main"/>
            </a:ext>
          </a:extLst>
        </p:spPr>
      </p:pic>
      <p:pic>
        <p:nvPicPr>
          <p:cNvPr id="5" name="Imagen 4">
            <a:extLst>
              <a:ext uri="{FF2B5EF4-FFF2-40B4-BE49-F238E27FC236}">
                <a16:creationId xmlns:a16="http://schemas.microsoft.com/office/drawing/2014/main" id="{3A4618C3-5538-45F9-BCFF-E0A446A8E587}"/>
              </a:ext>
            </a:extLst>
          </p:cNvPr>
          <p:cNvPicPr/>
          <p:nvPr/>
        </p:nvPicPr>
        <p:blipFill rotWithShape="1">
          <a:blip r:embed="rId3"/>
          <a:srcRect l="20054" t="1219" r="20640" b="1829"/>
          <a:stretch/>
        </p:blipFill>
        <p:spPr bwMode="auto">
          <a:xfrm>
            <a:off x="6234547" y="1587499"/>
            <a:ext cx="5257800" cy="4522355"/>
          </a:xfrm>
          <a:prstGeom prst="rect">
            <a:avLst/>
          </a:prstGeom>
          <a:ln w="6350">
            <a:solidFill>
              <a:schemeClr val="tx1"/>
            </a:solidFill>
          </a:ln>
          <a:extLst>
            <a:ext uri="{53640926-AAD7-44D8-BBD7-CCE9431645EC}">
              <a14:shadowObscured xmlns:a14="http://schemas.microsoft.com/office/drawing/2010/main"/>
            </a:ext>
          </a:extLst>
        </p:spPr>
      </p:pic>
      <p:sp>
        <p:nvSpPr>
          <p:cNvPr id="6" name="Elipse 5">
            <a:hlinkClick r:id="rId4" action="ppaction://hlinkfile"/>
            <a:extLst>
              <a:ext uri="{FF2B5EF4-FFF2-40B4-BE49-F238E27FC236}">
                <a16:creationId xmlns:a16="http://schemas.microsoft.com/office/drawing/2014/main" id="{BE42EFDB-B8F5-4961-9DC8-D6031CF94489}"/>
              </a:ext>
            </a:extLst>
          </p:cNvPr>
          <p:cNvSpPr/>
          <p:nvPr/>
        </p:nvSpPr>
        <p:spPr>
          <a:xfrm>
            <a:off x="8626836" y="489640"/>
            <a:ext cx="1004757" cy="973345"/>
          </a:xfrm>
          <a:prstGeom prst="ellipse">
            <a:avLst/>
          </a:prstGeom>
          <a:solidFill>
            <a:schemeClr val="accent4">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7" name="Imagen 6">
            <a:extLst>
              <a:ext uri="{FF2B5EF4-FFF2-40B4-BE49-F238E27FC236}">
                <a16:creationId xmlns:a16="http://schemas.microsoft.com/office/drawing/2014/main" id="{126DBE4F-8FF7-4D52-A89A-BDA233B27043}"/>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6072246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sultado de imagen para recomendacion">
            <a:extLst>
              <a:ext uri="{FF2B5EF4-FFF2-40B4-BE49-F238E27FC236}">
                <a16:creationId xmlns:a16="http://schemas.microsoft.com/office/drawing/2014/main" id="{BA1008FA-3F01-48E5-BF6D-F531A40A15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071"/>
            <a:ext cx="12191999" cy="6849857"/>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7CF8C37C-AC88-4830-AF8A-F1D5D9118A2A}"/>
              </a:ext>
            </a:extLst>
          </p:cNvPr>
          <p:cNvSpPr/>
          <p:nvPr/>
        </p:nvSpPr>
        <p:spPr>
          <a:xfrm>
            <a:off x="0" y="2129051"/>
            <a:ext cx="12192000" cy="2770495"/>
          </a:xfrm>
          <a:prstGeom prst="rect">
            <a:avLst/>
          </a:prstGeom>
          <a:solidFill>
            <a:schemeClr val="accent1">
              <a:lumMod val="75000"/>
              <a:alpha val="54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2" name="Título 1">
            <a:extLst>
              <a:ext uri="{FF2B5EF4-FFF2-40B4-BE49-F238E27FC236}">
                <a16:creationId xmlns:a16="http://schemas.microsoft.com/office/drawing/2014/main" id="{8590F1ED-388A-453C-ACA1-96E64A22CE6D}"/>
              </a:ext>
            </a:extLst>
          </p:cNvPr>
          <p:cNvSpPr>
            <a:spLocks noGrp="1"/>
          </p:cNvSpPr>
          <p:nvPr>
            <p:ph type="title"/>
          </p:nvPr>
        </p:nvSpPr>
        <p:spPr>
          <a:xfrm>
            <a:off x="2667000" y="2333844"/>
            <a:ext cx="7643192" cy="2326792"/>
          </a:xfrm>
        </p:spPr>
        <p:txBody>
          <a:bodyPr>
            <a:normAutofit/>
          </a:bodyPr>
          <a:lstStyle/>
          <a:p>
            <a:pPr algn="ctr"/>
            <a:r>
              <a:rPr lang="es-EC" sz="5400" b="1" dirty="0">
                <a:solidFill>
                  <a:srgbClr val="FFFF00"/>
                </a:solidFill>
                <a:effectLst>
                  <a:outerShdw blurRad="38100" dist="38100" dir="2700000" algn="tl">
                    <a:srgbClr val="000000">
                      <a:alpha val="43137"/>
                    </a:srgbClr>
                  </a:outerShdw>
                </a:effectLst>
                <a:latin typeface="Century Gothic" panose="020B0502020202020204" pitchFamily="34" charset="0"/>
              </a:rPr>
              <a:t>CONCLUSIONES </a:t>
            </a:r>
            <a:br>
              <a:rPr lang="es-EC" sz="5400" b="1" dirty="0">
                <a:solidFill>
                  <a:srgbClr val="FFFF00"/>
                </a:solidFill>
                <a:effectLst>
                  <a:outerShdw blurRad="38100" dist="38100" dir="2700000" algn="tl">
                    <a:srgbClr val="000000">
                      <a:alpha val="43137"/>
                    </a:srgbClr>
                  </a:outerShdw>
                </a:effectLst>
                <a:latin typeface="Century Gothic" panose="020B0502020202020204" pitchFamily="34" charset="0"/>
              </a:rPr>
            </a:br>
            <a:r>
              <a:rPr lang="es-EC" sz="5400" b="1" dirty="0">
                <a:solidFill>
                  <a:srgbClr val="FFFF00"/>
                </a:solidFill>
                <a:effectLst>
                  <a:outerShdw blurRad="38100" dist="38100" dir="2700000" algn="tl">
                    <a:srgbClr val="000000">
                      <a:alpha val="43137"/>
                    </a:srgbClr>
                  </a:outerShdw>
                </a:effectLst>
                <a:latin typeface="Century Gothic" panose="020B0502020202020204" pitchFamily="34" charset="0"/>
              </a:rPr>
              <a:t>Y</a:t>
            </a:r>
            <a:br>
              <a:rPr lang="es-EC" sz="5400" b="1" dirty="0">
                <a:solidFill>
                  <a:srgbClr val="FFFF00"/>
                </a:solidFill>
                <a:effectLst>
                  <a:outerShdw blurRad="38100" dist="38100" dir="2700000" algn="tl">
                    <a:srgbClr val="000000">
                      <a:alpha val="43137"/>
                    </a:srgbClr>
                  </a:outerShdw>
                </a:effectLst>
                <a:latin typeface="Century Gothic" panose="020B0502020202020204" pitchFamily="34" charset="0"/>
              </a:rPr>
            </a:br>
            <a:r>
              <a:rPr lang="es-EC" sz="5400" b="1" dirty="0">
                <a:solidFill>
                  <a:srgbClr val="FFFF00"/>
                </a:solidFill>
                <a:effectLst>
                  <a:outerShdw blurRad="38100" dist="38100" dir="2700000" algn="tl">
                    <a:srgbClr val="000000">
                      <a:alpha val="43137"/>
                    </a:srgbClr>
                  </a:outerShdw>
                </a:effectLst>
                <a:latin typeface="Century Gothic" panose="020B0502020202020204" pitchFamily="34" charset="0"/>
              </a:rPr>
              <a:t> RECOMENDACIONES</a:t>
            </a:r>
          </a:p>
        </p:txBody>
      </p:sp>
      <p:pic>
        <p:nvPicPr>
          <p:cNvPr id="9" name="Imagen 8">
            <a:extLst>
              <a:ext uri="{FF2B5EF4-FFF2-40B4-BE49-F238E27FC236}">
                <a16:creationId xmlns:a16="http://schemas.microsoft.com/office/drawing/2014/main" id="{7C381FCE-FBBB-43D5-9D46-915EF81845B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190120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2600DDD3-79A7-4061-9522-238F3349DF83}"/>
              </a:ext>
            </a:extLst>
          </p:cNvPr>
          <p:cNvGraphicFramePr>
            <a:graphicFrameLocks noGrp="1"/>
          </p:cNvGraphicFramePr>
          <p:nvPr>
            <p:ph idx="1"/>
            <p:extLst>
              <p:ext uri="{D42A27DB-BD31-4B8C-83A1-F6EECF244321}">
                <p14:modId xmlns:p14="http://schemas.microsoft.com/office/powerpoint/2010/main" val="2955486180"/>
              </p:ext>
            </p:extLst>
          </p:nvPr>
        </p:nvGraphicFramePr>
        <p:xfrm>
          <a:off x="838200" y="122830"/>
          <a:ext cx="10515600" cy="6537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Imagen 4">
            <a:extLst>
              <a:ext uri="{FF2B5EF4-FFF2-40B4-BE49-F238E27FC236}">
                <a16:creationId xmlns:a16="http://schemas.microsoft.com/office/drawing/2014/main" id="{D03D6219-A86E-4762-B2AA-B0731BC4691C}"/>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3219209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9CDA25-FAA9-4459-9FEB-05040B368B9C}"/>
              </a:ext>
            </a:extLst>
          </p:cNvPr>
          <p:cNvSpPr>
            <a:spLocks noGrp="1"/>
          </p:cNvSpPr>
          <p:nvPr>
            <p:ph type="title"/>
          </p:nvPr>
        </p:nvSpPr>
        <p:spPr>
          <a:xfrm>
            <a:off x="838200" y="229285"/>
            <a:ext cx="10515600" cy="1325563"/>
          </a:xfrm>
        </p:spPr>
        <p:txBody>
          <a:bodyPr/>
          <a:lstStyle/>
          <a:p>
            <a:r>
              <a:rPr lang="es-EC"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RECOMENDACIONES</a:t>
            </a:r>
          </a:p>
        </p:txBody>
      </p:sp>
      <p:graphicFrame>
        <p:nvGraphicFramePr>
          <p:cNvPr id="4" name="Marcador de contenido 3">
            <a:extLst>
              <a:ext uri="{FF2B5EF4-FFF2-40B4-BE49-F238E27FC236}">
                <a16:creationId xmlns:a16="http://schemas.microsoft.com/office/drawing/2014/main" id="{A599FC6E-8775-47BC-8DA6-F7F95D7EF1D2}"/>
              </a:ext>
            </a:extLst>
          </p:cNvPr>
          <p:cNvGraphicFramePr>
            <a:graphicFrameLocks noGrp="1"/>
          </p:cNvGraphicFramePr>
          <p:nvPr>
            <p:ph idx="1"/>
            <p:extLst>
              <p:ext uri="{D42A27DB-BD31-4B8C-83A1-F6EECF244321}">
                <p14:modId xmlns:p14="http://schemas.microsoft.com/office/powerpoint/2010/main" val="3106828279"/>
              </p:ext>
            </p:extLst>
          </p:nvPr>
        </p:nvGraphicFramePr>
        <p:xfrm>
          <a:off x="123986" y="557939"/>
          <a:ext cx="11902699" cy="6070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a:extLst>
              <a:ext uri="{FF2B5EF4-FFF2-40B4-BE49-F238E27FC236}">
                <a16:creationId xmlns:a16="http://schemas.microsoft.com/office/drawing/2014/main" id="{F467AE61-38EB-4DE4-ACBB-6D635349C34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074128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60000">
              <a:srgbClr val="D2E3F3"/>
            </a:gs>
            <a:gs pos="36000">
              <a:srgbClr val="E5EFF8"/>
            </a:gs>
            <a:gs pos="7000">
              <a:schemeClr val="accent5">
                <a:lumMod val="5000"/>
                <a:lumOff val="95000"/>
              </a:schemeClr>
            </a:gs>
            <a:gs pos="74000">
              <a:schemeClr val="accent5">
                <a:lumMod val="45000"/>
                <a:lumOff val="55000"/>
              </a:schemeClr>
            </a:gs>
            <a:gs pos="87000">
              <a:schemeClr val="accent5">
                <a:lumMod val="45000"/>
                <a:lumOff val="55000"/>
              </a:schemeClr>
            </a:gs>
            <a:gs pos="100000">
              <a:schemeClr val="accent5">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ítulo 8">
            <a:extLst>
              <a:ext uri="{FF2B5EF4-FFF2-40B4-BE49-F238E27FC236}">
                <a16:creationId xmlns:a16="http://schemas.microsoft.com/office/drawing/2014/main" id="{29D7954C-8397-40BF-B778-19D5C3EA0C0C}"/>
              </a:ext>
            </a:extLst>
          </p:cNvPr>
          <p:cNvSpPr txBox="1">
            <a:spLocks/>
          </p:cNvSpPr>
          <p:nvPr/>
        </p:nvSpPr>
        <p:spPr>
          <a:xfrm>
            <a:off x="2146852" y="1581495"/>
            <a:ext cx="10045148" cy="3695009"/>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13800" b="1" dirty="0">
                <a:solidFill>
                  <a:schemeClr val="bg1">
                    <a:lumMod val="50000"/>
                  </a:schemeClr>
                </a:solidFill>
                <a:latin typeface="Century Gothic" panose="020B0502020202020204" pitchFamily="34" charset="0"/>
              </a:rPr>
              <a:t>GRACIAS!</a:t>
            </a:r>
            <a:endParaRPr lang="es-EC" sz="11500" b="1" dirty="0">
              <a:solidFill>
                <a:schemeClr val="bg1">
                  <a:lumMod val="50000"/>
                </a:schemeClr>
              </a:solidFill>
              <a:latin typeface="Century Gothic" panose="020B0502020202020204" pitchFamily="34" charset="0"/>
            </a:endParaRPr>
          </a:p>
        </p:txBody>
      </p:sp>
      <p:pic>
        <p:nvPicPr>
          <p:cNvPr id="3" name="Imagen 2">
            <a:extLst>
              <a:ext uri="{FF2B5EF4-FFF2-40B4-BE49-F238E27FC236}">
                <a16:creationId xmlns:a16="http://schemas.microsoft.com/office/drawing/2014/main" id="{8CF9BC5D-2D71-4C0B-8D48-D2BD67140BB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457365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n relacionada">
            <a:extLst>
              <a:ext uri="{FF2B5EF4-FFF2-40B4-BE49-F238E27FC236}">
                <a16:creationId xmlns:a16="http://schemas.microsoft.com/office/drawing/2014/main" id="{A9856478-82C0-4262-A1CD-A6FB3811E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1471" y="2446549"/>
            <a:ext cx="2352877" cy="23528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A7654A48-73CF-4AC3-A206-8C96002F4F56}"/>
              </a:ext>
            </a:extLst>
          </p:cNvPr>
          <p:cNvSpPr>
            <a:spLocks noGrp="1"/>
          </p:cNvSpPr>
          <p:nvPr>
            <p:ph type="title"/>
          </p:nvPr>
        </p:nvSpPr>
        <p:spPr>
          <a:xfrm>
            <a:off x="1149947" y="111566"/>
            <a:ext cx="9129215" cy="818738"/>
          </a:xfrm>
        </p:spPr>
        <p:txBody>
          <a:bodyPr>
            <a:normAutofit/>
          </a:bodyPr>
          <a:lstStyle/>
          <a:p>
            <a:r>
              <a:rPr lang="es-EC" b="1" dirty="0">
                <a:solidFill>
                  <a:schemeClr val="accent2">
                    <a:lumMod val="50000"/>
                  </a:schemeClr>
                </a:solidFill>
                <a:effectLst>
                  <a:outerShdw blurRad="38100" dist="38100" dir="2700000" algn="tl">
                    <a:srgbClr val="000000">
                      <a:alpha val="43137"/>
                    </a:srgbClr>
                  </a:outerShdw>
                </a:effectLst>
                <a:latin typeface="Century Gothic" panose="020B0502020202020204" pitchFamily="34" charset="0"/>
              </a:rPr>
              <a:t>PLANTEAMIENTO DEL PROBLEMA</a:t>
            </a:r>
          </a:p>
        </p:txBody>
      </p:sp>
      <p:grpSp>
        <p:nvGrpSpPr>
          <p:cNvPr id="4" name="Grupo 3">
            <a:extLst>
              <a:ext uri="{FF2B5EF4-FFF2-40B4-BE49-F238E27FC236}">
                <a16:creationId xmlns:a16="http://schemas.microsoft.com/office/drawing/2014/main" id="{65D95C7F-19D3-4B79-A853-5A5F533E7074}"/>
              </a:ext>
            </a:extLst>
          </p:cNvPr>
          <p:cNvGrpSpPr/>
          <p:nvPr/>
        </p:nvGrpSpPr>
        <p:grpSpPr>
          <a:xfrm>
            <a:off x="649357" y="930305"/>
            <a:ext cx="10336695" cy="5400326"/>
            <a:chOff x="0" y="65148"/>
            <a:chExt cx="5534746" cy="5619509"/>
          </a:xfrm>
        </p:grpSpPr>
        <p:sp>
          <p:nvSpPr>
            <p:cNvPr id="5" name="Rectángulo 4">
              <a:extLst>
                <a:ext uri="{FF2B5EF4-FFF2-40B4-BE49-F238E27FC236}">
                  <a16:creationId xmlns:a16="http://schemas.microsoft.com/office/drawing/2014/main" id="{B29721A0-E3A7-457A-9140-931A01E45AE2}"/>
                </a:ext>
              </a:extLst>
            </p:cNvPr>
            <p:cNvSpPr/>
            <p:nvPr/>
          </p:nvSpPr>
          <p:spPr>
            <a:xfrm>
              <a:off x="0" y="65567"/>
              <a:ext cx="1137037" cy="1381759"/>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S"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existe promoción para generar el turismo comunitario</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F13677E4-9D61-4CE6-A6B6-2B3D1F1CEB66}"/>
                </a:ext>
              </a:extLst>
            </p:cNvPr>
            <p:cNvSpPr/>
            <p:nvPr/>
          </p:nvSpPr>
          <p:spPr>
            <a:xfrm>
              <a:off x="1301539" y="65148"/>
              <a:ext cx="1140141" cy="1381759"/>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ctr" anchorCtr="0" compatLnSpc="1">
              <a:noAutofit/>
            </a:bodyPr>
            <a:lstStyle/>
            <a:p>
              <a:pPr algn="just">
                <a:lnSpc>
                  <a:spcPct val="101000"/>
                </a:lnSpc>
                <a:spcAft>
                  <a:spcPts val="800"/>
                </a:spcAft>
              </a:pPr>
              <a:r>
                <a:rPr lang="es-EC" sz="1500" dirty="0">
                  <a:effectLst/>
                  <a:latin typeface="Times New Roman" panose="02020603050405020304" pitchFamily="18" charset="0"/>
                  <a:ea typeface="Calibri" panose="020F0502020204030204" pitchFamily="34" charset="0"/>
                  <a:cs typeface="Times New Roman" panose="02020603050405020304" pitchFamily="18" charset="0"/>
                </a:rPr>
                <a:t>Los atractivos turísticos no se adecuan a las exigencias mínimas de los turistas.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D1E9C405-5379-47B7-90BC-D3CA602B3FEC}"/>
                </a:ext>
              </a:extLst>
            </p:cNvPr>
            <p:cNvSpPr/>
            <p:nvPr/>
          </p:nvSpPr>
          <p:spPr>
            <a:xfrm>
              <a:off x="1296636" y="2061994"/>
              <a:ext cx="3192982" cy="1308737"/>
            </a:xfrm>
            <a:prstGeom prst="rect">
              <a:avLst/>
            </a:prstGeom>
            <a:gradFill>
              <a:gsLst>
                <a:gs pos="0">
                  <a:srgbClr val="FFDD9C"/>
                </a:gs>
                <a:gs pos="100000">
                  <a:srgbClr val="FFD78E"/>
                </a:gs>
              </a:gsLst>
              <a:lin ang="5400000"/>
            </a:gradFill>
            <a:ln w="6345" cap="flat">
              <a:solidFill>
                <a:srgbClr val="FFC000"/>
              </a:solidFill>
              <a:prstDash val="solid"/>
              <a:miter/>
            </a:ln>
          </p:spPr>
          <p:txBody>
            <a:bodyPr vert="horz" wrap="square" lIns="91440" tIns="45720" rIns="91440" bIns="45720" anchor="ctr" anchorCtr="0" compatLnSpc="1">
              <a:noAutofit/>
            </a:bodyPr>
            <a:lstStyle/>
            <a:p>
              <a:pPr algn="just">
                <a:lnSpc>
                  <a:spcPct val="101000"/>
                </a:lnSpc>
                <a:spcAft>
                  <a:spcPts val="800"/>
                </a:spcAft>
              </a:pPr>
              <a:r>
                <a:rPr lang="es-EC" sz="1500" dirty="0">
                  <a:effectLst/>
                  <a:latin typeface="Times New Roman" panose="02020603050405020304" pitchFamily="18" charset="0"/>
                  <a:ea typeface="Calibri" panose="020F0502020204030204" pitchFamily="34" charset="0"/>
                  <a:cs typeface="Times New Roman" panose="02020603050405020304" pitchFamily="18" charset="0"/>
                </a:rPr>
                <a:t>El presupuesto que el Gobierno Provincial de Pichincha asigna para el Proyecto “Descubre la Magia de Pichincha”, no cubre los requerimientos de las comunidades, en consecuencia, el posicionamiento en el mercado como economía solidaria, no es el esperado por el gobierno provincial.</a:t>
              </a:r>
              <a:r>
                <a:rPr lang="es-EC" sz="15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8" name="Rectángulo 7">
              <a:extLst>
                <a:ext uri="{FF2B5EF4-FFF2-40B4-BE49-F238E27FC236}">
                  <a16:creationId xmlns:a16="http://schemas.microsoft.com/office/drawing/2014/main" id="{F77AA813-1CFC-4DB3-AB53-E23735498C67}"/>
                </a:ext>
              </a:extLst>
            </p:cNvPr>
            <p:cNvSpPr/>
            <p:nvPr/>
          </p:nvSpPr>
          <p:spPr>
            <a:xfrm>
              <a:off x="2607045" y="65148"/>
              <a:ext cx="1280160" cy="1393749"/>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Baja concurrencia de turistas a los centros comunitarios considerados como atractivos de turismo. </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9" name="Conector recto de flecha 8">
              <a:extLst>
                <a:ext uri="{FF2B5EF4-FFF2-40B4-BE49-F238E27FC236}">
                  <a16:creationId xmlns:a16="http://schemas.microsoft.com/office/drawing/2014/main" id="{71BA73FE-DF2C-44ED-8752-3709E69C4E78}"/>
                </a:ext>
              </a:extLst>
            </p:cNvPr>
            <p:cNvCxnSpPr/>
            <p:nvPr/>
          </p:nvCxnSpPr>
          <p:spPr>
            <a:xfrm flipV="1">
              <a:off x="724930" y="3814119"/>
              <a:ext cx="0" cy="379732"/>
            </a:xfrm>
            <a:prstGeom prst="straightConnector1">
              <a:avLst/>
            </a:prstGeom>
            <a:noFill/>
            <a:ln w="6345" cap="flat">
              <a:solidFill>
                <a:srgbClr val="000000"/>
              </a:solidFill>
              <a:prstDash val="solid"/>
              <a:miter/>
              <a:tailEnd type="arrow"/>
            </a:ln>
          </p:spPr>
        </p:cxnSp>
        <p:cxnSp>
          <p:nvCxnSpPr>
            <p:cNvPr id="10" name="Conector recto de flecha 9">
              <a:extLst>
                <a:ext uri="{FF2B5EF4-FFF2-40B4-BE49-F238E27FC236}">
                  <a16:creationId xmlns:a16="http://schemas.microsoft.com/office/drawing/2014/main" id="{F551759F-11D1-4052-A422-03DA732DADD6}"/>
                </a:ext>
              </a:extLst>
            </p:cNvPr>
            <p:cNvCxnSpPr/>
            <p:nvPr/>
          </p:nvCxnSpPr>
          <p:spPr>
            <a:xfrm flipV="1">
              <a:off x="2092411" y="3830594"/>
              <a:ext cx="0" cy="378460"/>
            </a:xfrm>
            <a:prstGeom prst="straightConnector1">
              <a:avLst/>
            </a:prstGeom>
            <a:noFill/>
            <a:ln w="6345" cap="flat">
              <a:solidFill>
                <a:srgbClr val="000000"/>
              </a:solidFill>
              <a:prstDash val="solid"/>
              <a:miter/>
              <a:tailEnd type="arrow"/>
            </a:ln>
          </p:spPr>
        </p:cxnSp>
        <p:cxnSp>
          <p:nvCxnSpPr>
            <p:cNvPr id="11" name="Conector recto de flecha 10">
              <a:extLst>
                <a:ext uri="{FF2B5EF4-FFF2-40B4-BE49-F238E27FC236}">
                  <a16:creationId xmlns:a16="http://schemas.microsoft.com/office/drawing/2014/main" id="{CEDDFF48-9D70-43AC-8A67-901D03677132}"/>
                </a:ext>
              </a:extLst>
            </p:cNvPr>
            <p:cNvCxnSpPr/>
            <p:nvPr/>
          </p:nvCxnSpPr>
          <p:spPr>
            <a:xfrm flipV="1">
              <a:off x="3575222" y="3797643"/>
              <a:ext cx="0" cy="379730"/>
            </a:xfrm>
            <a:prstGeom prst="straightConnector1">
              <a:avLst/>
            </a:prstGeom>
            <a:noFill/>
            <a:ln w="6345" cap="flat">
              <a:solidFill>
                <a:srgbClr val="000000"/>
              </a:solidFill>
              <a:prstDash val="solid"/>
              <a:miter/>
              <a:tailEnd type="arrow"/>
            </a:ln>
          </p:spPr>
        </p:cxnSp>
        <p:cxnSp>
          <p:nvCxnSpPr>
            <p:cNvPr id="12" name="Conector recto de flecha 11">
              <a:extLst>
                <a:ext uri="{FF2B5EF4-FFF2-40B4-BE49-F238E27FC236}">
                  <a16:creationId xmlns:a16="http://schemas.microsoft.com/office/drawing/2014/main" id="{CC4634FC-4A5E-40FC-BF54-0975CD872C07}"/>
                </a:ext>
              </a:extLst>
            </p:cNvPr>
            <p:cNvCxnSpPr/>
            <p:nvPr/>
          </p:nvCxnSpPr>
          <p:spPr>
            <a:xfrm flipV="1">
              <a:off x="5025081" y="3814119"/>
              <a:ext cx="0" cy="379730"/>
            </a:xfrm>
            <a:prstGeom prst="straightConnector1">
              <a:avLst/>
            </a:prstGeom>
            <a:noFill/>
            <a:ln w="6345" cap="flat">
              <a:solidFill>
                <a:srgbClr val="000000"/>
              </a:solidFill>
              <a:prstDash val="solid"/>
              <a:miter/>
              <a:tailEnd type="arrow"/>
            </a:ln>
          </p:spPr>
        </p:cxnSp>
        <p:cxnSp>
          <p:nvCxnSpPr>
            <p:cNvPr id="13" name="Conector recto de flecha 12">
              <a:extLst>
                <a:ext uri="{FF2B5EF4-FFF2-40B4-BE49-F238E27FC236}">
                  <a16:creationId xmlns:a16="http://schemas.microsoft.com/office/drawing/2014/main" id="{B269D52A-5875-48C0-AC08-A87E379FC92C}"/>
                </a:ext>
              </a:extLst>
            </p:cNvPr>
            <p:cNvCxnSpPr/>
            <p:nvPr/>
          </p:nvCxnSpPr>
          <p:spPr>
            <a:xfrm flipV="1">
              <a:off x="5000368" y="1433384"/>
              <a:ext cx="0" cy="327025"/>
            </a:xfrm>
            <a:prstGeom prst="straightConnector1">
              <a:avLst/>
            </a:prstGeom>
            <a:noFill/>
            <a:ln w="6345" cap="flat">
              <a:solidFill>
                <a:srgbClr val="000000"/>
              </a:solidFill>
              <a:prstDash val="solid"/>
              <a:miter/>
              <a:tailEnd type="arrow"/>
            </a:ln>
          </p:spPr>
        </p:cxnSp>
        <p:cxnSp>
          <p:nvCxnSpPr>
            <p:cNvPr id="14" name="Conector recto de flecha 13">
              <a:extLst>
                <a:ext uri="{FF2B5EF4-FFF2-40B4-BE49-F238E27FC236}">
                  <a16:creationId xmlns:a16="http://schemas.microsoft.com/office/drawing/2014/main" id="{9D200459-A924-4CFC-957E-F2C2D29A45E5}"/>
                </a:ext>
              </a:extLst>
            </p:cNvPr>
            <p:cNvCxnSpPr/>
            <p:nvPr/>
          </p:nvCxnSpPr>
          <p:spPr>
            <a:xfrm flipV="1">
              <a:off x="691979" y="1433384"/>
              <a:ext cx="0" cy="327026"/>
            </a:xfrm>
            <a:prstGeom prst="straightConnector1">
              <a:avLst/>
            </a:prstGeom>
            <a:noFill/>
            <a:ln w="6345" cap="flat">
              <a:solidFill>
                <a:srgbClr val="000000"/>
              </a:solidFill>
              <a:prstDash val="solid"/>
              <a:miter/>
              <a:tailEnd type="arrow"/>
            </a:ln>
          </p:spPr>
        </p:cxnSp>
        <p:cxnSp>
          <p:nvCxnSpPr>
            <p:cNvPr id="15" name="Conector recto de flecha 14">
              <a:extLst>
                <a:ext uri="{FF2B5EF4-FFF2-40B4-BE49-F238E27FC236}">
                  <a16:creationId xmlns:a16="http://schemas.microsoft.com/office/drawing/2014/main" id="{DE4D6CBF-3A72-4208-95B7-F9204DDCC10C}"/>
                </a:ext>
              </a:extLst>
            </p:cNvPr>
            <p:cNvCxnSpPr/>
            <p:nvPr/>
          </p:nvCxnSpPr>
          <p:spPr>
            <a:xfrm flipV="1">
              <a:off x="2924433" y="3286897"/>
              <a:ext cx="0" cy="552453"/>
            </a:xfrm>
            <a:prstGeom prst="straightConnector1">
              <a:avLst/>
            </a:prstGeom>
            <a:noFill/>
            <a:ln w="6345" cap="flat">
              <a:solidFill>
                <a:srgbClr val="000000"/>
              </a:solidFill>
              <a:prstDash val="solid"/>
              <a:miter/>
              <a:tailEnd type="arrow"/>
            </a:ln>
          </p:spPr>
        </p:cxnSp>
        <p:sp>
          <p:nvSpPr>
            <p:cNvPr id="16" name="Rectángulo 15">
              <a:extLst>
                <a:ext uri="{FF2B5EF4-FFF2-40B4-BE49-F238E27FC236}">
                  <a16:creationId xmlns:a16="http://schemas.microsoft.com/office/drawing/2014/main" id="{972D0690-14E1-432C-B4B6-372148954874}"/>
                </a:ext>
              </a:extLst>
            </p:cNvPr>
            <p:cNvSpPr/>
            <p:nvPr/>
          </p:nvSpPr>
          <p:spPr>
            <a:xfrm>
              <a:off x="16476" y="4201297"/>
              <a:ext cx="1280160" cy="1381760"/>
            </a:xfrm>
            <a:prstGeom prst="rect">
              <a:avLst/>
            </a:prstGeom>
            <a:gradFill>
              <a:gsLst>
                <a:gs pos="0">
                  <a:srgbClr val="B5D5A7"/>
                </a:gs>
                <a:gs pos="100000">
                  <a:srgbClr val="AACE99"/>
                </a:gs>
              </a:gsLst>
              <a:lin ang="5400000"/>
            </a:gradFill>
            <a:ln w="6345" cap="flat">
              <a:solidFill>
                <a:srgbClr val="70AD47"/>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Las comunidades y asociaciones que generan turismo no conocen del proyecto.</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7" name="Straight Arrow Connector 242">
              <a:extLst>
                <a:ext uri="{FF2B5EF4-FFF2-40B4-BE49-F238E27FC236}">
                  <a16:creationId xmlns:a16="http://schemas.microsoft.com/office/drawing/2014/main" id="{0E76FFB6-355C-4CBC-B92B-BD20C3EEFF92}"/>
                </a:ext>
              </a:extLst>
            </p:cNvPr>
            <p:cNvCxnSpPr/>
            <p:nvPr/>
          </p:nvCxnSpPr>
          <p:spPr>
            <a:xfrm flipV="1">
              <a:off x="2924433" y="1754659"/>
              <a:ext cx="0" cy="457200"/>
            </a:xfrm>
            <a:prstGeom prst="straightConnector1">
              <a:avLst/>
            </a:prstGeom>
            <a:noFill/>
            <a:ln w="6345" cap="flat">
              <a:solidFill>
                <a:srgbClr val="000000"/>
              </a:solidFill>
              <a:prstDash val="solid"/>
              <a:miter/>
              <a:tailEnd type="arrow"/>
            </a:ln>
          </p:spPr>
        </p:cxnSp>
        <p:sp>
          <p:nvSpPr>
            <p:cNvPr id="18" name="Rectángulo 17">
              <a:extLst>
                <a:ext uri="{FF2B5EF4-FFF2-40B4-BE49-F238E27FC236}">
                  <a16:creationId xmlns:a16="http://schemas.microsoft.com/office/drawing/2014/main" id="{A7602CDA-9324-496C-ABBC-C1E021D7AD36}"/>
                </a:ext>
              </a:extLst>
            </p:cNvPr>
            <p:cNvSpPr/>
            <p:nvPr/>
          </p:nvSpPr>
          <p:spPr>
            <a:xfrm>
              <a:off x="1482811" y="4201296"/>
              <a:ext cx="1097280" cy="1381749"/>
            </a:xfrm>
            <a:prstGeom prst="rect">
              <a:avLst/>
            </a:prstGeom>
            <a:gradFill>
              <a:gsLst>
                <a:gs pos="0">
                  <a:srgbClr val="B5D5A7"/>
                </a:gs>
                <a:gs pos="100000">
                  <a:srgbClr val="AACE99"/>
                </a:gs>
              </a:gsLst>
              <a:lin ang="5400000"/>
            </a:gradFill>
            <a:ln w="6345" cap="flat">
              <a:solidFill>
                <a:srgbClr val="70AD47"/>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Falta de recursos para apoyar a todas las áreas del turismo comunitario.</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a:extLst>
                <a:ext uri="{FF2B5EF4-FFF2-40B4-BE49-F238E27FC236}">
                  <a16:creationId xmlns:a16="http://schemas.microsoft.com/office/drawing/2014/main" id="{7A9F1078-CF31-4141-B3C8-13C4E83A731A}"/>
                </a:ext>
              </a:extLst>
            </p:cNvPr>
            <p:cNvSpPr/>
            <p:nvPr/>
          </p:nvSpPr>
          <p:spPr>
            <a:xfrm>
              <a:off x="2784390" y="4201297"/>
              <a:ext cx="1259840" cy="1381760"/>
            </a:xfrm>
            <a:prstGeom prst="rect">
              <a:avLst/>
            </a:prstGeom>
            <a:gradFill>
              <a:gsLst>
                <a:gs pos="0">
                  <a:srgbClr val="B5D5A7"/>
                </a:gs>
                <a:gs pos="100000">
                  <a:srgbClr val="AACE99"/>
                </a:gs>
              </a:gsLst>
              <a:lin ang="5400000"/>
            </a:gradFill>
            <a:ln w="6345" cap="flat">
              <a:solidFill>
                <a:srgbClr val="70AD47"/>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existe información actualizada de los destinos de turismo comunitario de la provincia.</a:t>
              </a:r>
              <a:endParaRPr lang="es-EC" sz="15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ángulo 19">
              <a:extLst>
                <a:ext uri="{FF2B5EF4-FFF2-40B4-BE49-F238E27FC236}">
                  <a16:creationId xmlns:a16="http://schemas.microsoft.com/office/drawing/2014/main" id="{7D50A2C9-B4C8-489C-A509-7328CED1467E}"/>
                </a:ext>
              </a:extLst>
            </p:cNvPr>
            <p:cNvSpPr/>
            <p:nvPr/>
          </p:nvSpPr>
          <p:spPr>
            <a:xfrm>
              <a:off x="4226011" y="4201297"/>
              <a:ext cx="1308735" cy="1483360"/>
            </a:xfrm>
            <a:prstGeom prst="rect">
              <a:avLst/>
            </a:prstGeom>
            <a:gradFill>
              <a:gsLst>
                <a:gs pos="0">
                  <a:srgbClr val="B5D5A7"/>
                </a:gs>
                <a:gs pos="100000">
                  <a:srgbClr val="AACE99"/>
                </a:gs>
              </a:gsLst>
              <a:lin ang="5400000"/>
            </a:gradFill>
            <a:ln w="6345" cap="flat">
              <a:solidFill>
                <a:srgbClr val="70AD47"/>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 marca </a:t>
              </a:r>
              <a:r>
                <a:rPr lang="es-EC" sz="1500" dirty="0">
                  <a:effectLst/>
                  <a:latin typeface="Times New Roman" panose="02020603050405020304" pitchFamily="18" charset="0"/>
                  <a:ea typeface="Calibri" panose="020F0502020204030204" pitchFamily="34" charset="0"/>
                  <a:cs typeface="Times New Roman" panose="02020603050405020304" pitchFamily="18" charset="0"/>
                </a:rPr>
                <a:t>“Descubre la Magia de Pichincha”, </a:t>
              </a: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no está posicionada en el mercado.</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Conector recto de flecha 20">
              <a:extLst>
                <a:ext uri="{FF2B5EF4-FFF2-40B4-BE49-F238E27FC236}">
                  <a16:creationId xmlns:a16="http://schemas.microsoft.com/office/drawing/2014/main" id="{B456C2AE-5DD3-4CE6-9EEC-A700BC3A67A5}"/>
                </a:ext>
              </a:extLst>
            </p:cNvPr>
            <p:cNvCxnSpPr/>
            <p:nvPr/>
          </p:nvCxnSpPr>
          <p:spPr>
            <a:xfrm flipV="1">
              <a:off x="3525795" y="1433384"/>
              <a:ext cx="0" cy="327025"/>
            </a:xfrm>
            <a:prstGeom prst="straightConnector1">
              <a:avLst/>
            </a:prstGeom>
            <a:noFill/>
            <a:ln w="6345" cap="flat">
              <a:solidFill>
                <a:srgbClr val="000000"/>
              </a:solidFill>
              <a:prstDash val="solid"/>
              <a:miter/>
              <a:tailEnd type="arrow"/>
            </a:ln>
          </p:spPr>
        </p:cxnSp>
        <p:cxnSp>
          <p:nvCxnSpPr>
            <p:cNvPr id="22" name="Conector recto de flecha 21">
              <a:extLst>
                <a:ext uri="{FF2B5EF4-FFF2-40B4-BE49-F238E27FC236}">
                  <a16:creationId xmlns:a16="http://schemas.microsoft.com/office/drawing/2014/main" id="{D67977E5-FE2D-44C1-8D07-49584462BCA8}"/>
                </a:ext>
              </a:extLst>
            </p:cNvPr>
            <p:cNvCxnSpPr/>
            <p:nvPr/>
          </p:nvCxnSpPr>
          <p:spPr>
            <a:xfrm flipV="1">
              <a:off x="1944130" y="1433384"/>
              <a:ext cx="0" cy="327025"/>
            </a:xfrm>
            <a:prstGeom prst="straightConnector1">
              <a:avLst/>
            </a:prstGeom>
            <a:noFill/>
            <a:ln w="6345" cap="flat">
              <a:solidFill>
                <a:srgbClr val="000000"/>
              </a:solidFill>
              <a:prstDash val="solid"/>
              <a:miter/>
              <a:tailEnd type="arrow"/>
            </a:ln>
          </p:spPr>
        </p:cxnSp>
        <p:sp>
          <p:nvSpPr>
            <p:cNvPr id="23" name="Rectángulo 22">
              <a:extLst>
                <a:ext uri="{FF2B5EF4-FFF2-40B4-BE49-F238E27FC236}">
                  <a16:creationId xmlns:a16="http://schemas.microsoft.com/office/drawing/2014/main" id="{AD083CB9-8FDC-4F46-8BE0-3947F2BA2F94}"/>
                </a:ext>
              </a:extLst>
            </p:cNvPr>
            <p:cNvSpPr/>
            <p:nvPr/>
          </p:nvSpPr>
          <p:spPr>
            <a:xfrm>
              <a:off x="4027314" y="103828"/>
              <a:ext cx="1503936" cy="1381759"/>
            </a:xfrm>
            <a:prstGeom prst="rect">
              <a:avLst/>
            </a:prstGeom>
            <a:gradFill>
              <a:gsLst>
                <a:gs pos="0">
                  <a:srgbClr val="F7BDA4"/>
                </a:gs>
                <a:gs pos="100000">
                  <a:srgbClr val="F5B195"/>
                </a:gs>
              </a:gsLst>
              <a:lin ang="5400000"/>
            </a:gradFill>
            <a:ln w="6345" cap="flat">
              <a:solidFill>
                <a:srgbClr val="ED7D31"/>
              </a:solidFill>
              <a:prstDash val="solid"/>
              <a:miter/>
            </a:ln>
          </p:spPr>
          <p:txBody>
            <a:bodyPr vert="horz" wrap="square" lIns="91440" tIns="45720" rIns="91440" bIns="45720" anchor="ctr" anchorCtr="0" compatLnSpc="1">
              <a:noAutofit/>
            </a:bodyPr>
            <a:lstStyle/>
            <a:p>
              <a:pPr algn="just">
                <a:lnSpc>
                  <a:spcPct val="101000"/>
                </a:lnSpc>
                <a:spcAft>
                  <a:spcPts val="0"/>
                </a:spcAft>
              </a:pPr>
              <a:r>
                <a:rPr lang="es-EC" sz="1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Los turistas hacen visitas no por la marca </a:t>
              </a:r>
              <a:r>
                <a:rPr lang="es-EC" sz="1500" dirty="0">
                  <a:effectLst/>
                  <a:latin typeface="Times New Roman" panose="02020603050405020304" pitchFamily="18" charset="0"/>
                  <a:ea typeface="Calibri" panose="020F0502020204030204" pitchFamily="34" charset="0"/>
                  <a:cs typeface="Times New Roman" panose="02020603050405020304" pitchFamily="18" charset="0"/>
                </a:rPr>
                <a:t>“Descubre la Magia de Pichincha”, sino guiados por el programa “Paseos familiares”.</a:t>
              </a:r>
              <a:endParaRPr lang="es-EC" sz="15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4" name="Conector recto 23">
              <a:extLst>
                <a:ext uri="{FF2B5EF4-FFF2-40B4-BE49-F238E27FC236}">
                  <a16:creationId xmlns:a16="http://schemas.microsoft.com/office/drawing/2014/main" id="{6CEAD74E-11E9-4E35-85CA-12F70F552DED}"/>
                </a:ext>
              </a:extLst>
            </p:cNvPr>
            <p:cNvCxnSpPr/>
            <p:nvPr/>
          </p:nvCxnSpPr>
          <p:spPr>
            <a:xfrm>
              <a:off x="691979" y="1754659"/>
              <a:ext cx="4317558" cy="0"/>
            </a:xfrm>
            <a:prstGeom prst="line">
              <a:avLst/>
            </a:prstGeom>
          </p:spPr>
          <p:style>
            <a:lnRef idx="1">
              <a:schemeClr val="dk1"/>
            </a:lnRef>
            <a:fillRef idx="0">
              <a:schemeClr val="dk1"/>
            </a:fillRef>
            <a:effectRef idx="0">
              <a:schemeClr val="dk1"/>
            </a:effectRef>
            <a:fontRef idx="minor">
              <a:schemeClr val="tx1"/>
            </a:fontRef>
          </p:style>
        </p:cxnSp>
        <p:cxnSp>
          <p:nvCxnSpPr>
            <p:cNvPr id="25" name="Conector recto 24">
              <a:extLst>
                <a:ext uri="{FF2B5EF4-FFF2-40B4-BE49-F238E27FC236}">
                  <a16:creationId xmlns:a16="http://schemas.microsoft.com/office/drawing/2014/main" id="{D6FD7FB0-33E8-4ABE-9EE4-5C955BC2B980}"/>
                </a:ext>
              </a:extLst>
            </p:cNvPr>
            <p:cNvCxnSpPr/>
            <p:nvPr/>
          </p:nvCxnSpPr>
          <p:spPr>
            <a:xfrm>
              <a:off x="724930" y="3830594"/>
              <a:ext cx="4317558" cy="0"/>
            </a:xfrm>
            <a:prstGeom prst="line">
              <a:avLst/>
            </a:prstGeom>
          </p:spPr>
          <p:style>
            <a:lnRef idx="1">
              <a:schemeClr val="dk1"/>
            </a:lnRef>
            <a:fillRef idx="0">
              <a:schemeClr val="dk1"/>
            </a:fillRef>
            <a:effectRef idx="0">
              <a:schemeClr val="dk1"/>
            </a:effectRef>
            <a:fontRef idx="minor">
              <a:schemeClr val="tx1"/>
            </a:fontRef>
          </p:style>
        </p:cxnSp>
      </p:grpSp>
      <p:pic>
        <p:nvPicPr>
          <p:cNvPr id="26" name="Imagen 25">
            <a:extLst>
              <a:ext uri="{FF2B5EF4-FFF2-40B4-BE49-F238E27FC236}">
                <a16:creationId xmlns:a16="http://schemas.microsoft.com/office/drawing/2014/main" id="{9AAF404D-6AFB-4BA4-A5F1-90147DFF790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pic>
        <p:nvPicPr>
          <p:cNvPr id="3074" name="Picture 2" descr="Imagen relacionada">
            <a:extLst>
              <a:ext uri="{FF2B5EF4-FFF2-40B4-BE49-F238E27FC236}">
                <a16:creationId xmlns:a16="http://schemas.microsoft.com/office/drawing/2014/main" id="{A2AE20F1-3559-44E9-A1B0-AE4031F5139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488" y="2371937"/>
            <a:ext cx="2353312" cy="25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8054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Resultado de imagen para OBJETIVOS DE INVESTIGACIÃN PNG">
            <a:extLst>
              <a:ext uri="{FF2B5EF4-FFF2-40B4-BE49-F238E27FC236}">
                <a16:creationId xmlns:a16="http://schemas.microsoft.com/office/drawing/2014/main" id="{45FB913B-DE7C-413B-84C9-5C6060D4FE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01613"/>
            <a:ext cx="12192000" cy="4254773"/>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esquinas redondeadas 7">
            <a:extLst>
              <a:ext uri="{FF2B5EF4-FFF2-40B4-BE49-F238E27FC236}">
                <a16:creationId xmlns:a16="http://schemas.microsoft.com/office/drawing/2014/main" id="{F2F38FCA-C3CE-422A-B51D-2CB4F572E225}"/>
              </a:ext>
            </a:extLst>
          </p:cNvPr>
          <p:cNvSpPr/>
          <p:nvPr/>
        </p:nvSpPr>
        <p:spPr>
          <a:xfrm>
            <a:off x="424070" y="3299791"/>
            <a:ext cx="2822713" cy="636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8276470F-FAC5-4727-BC6A-423A3795983F}"/>
              </a:ext>
            </a:extLst>
          </p:cNvPr>
          <p:cNvSpPr>
            <a:spLocks noGrp="1"/>
          </p:cNvSpPr>
          <p:nvPr>
            <p:ph type="title"/>
          </p:nvPr>
        </p:nvSpPr>
        <p:spPr>
          <a:xfrm>
            <a:off x="424070" y="2659855"/>
            <a:ext cx="4754218" cy="1279871"/>
          </a:xfrm>
        </p:spPr>
        <p:txBody>
          <a:bodyPr>
            <a:normAutofit/>
          </a:bodyPr>
          <a:lstStyle/>
          <a:p>
            <a:pPr algn="ctr"/>
            <a:r>
              <a:rPr lang="es-EC" sz="6000" b="1" dirty="0">
                <a:solidFill>
                  <a:schemeClr val="accent1">
                    <a:lumMod val="50000"/>
                  </a:schemeClr>
                </a:solidFill>
                <a:effectLst>
                  <a:outerShdw blurRad="38100" dist="38100" dir="2700000" algn="tl">
                    <a:srgbClr val="000000">
                      <a:alpha val="43137"/>
                    </a:srgbClr>
                  </a:outerShdw>
                </a:effectLst>
                <a:latin typeface="Century Gothic" panose="020B0502020202020204" pitchFamily="34" charset="0"/>
              </a:rPr>
              <a:t>OBJETIVOS</a:t>
            </a:r>
          </a:p>
        </p:txBody>
      </p:sp>
      <p:pic>
        <p:nvPicPr>
          <p:cNvPr id="13" name="Imagen 12">
            <a:extLst>
              <a:ext uri="{FF2B5EF4-FFF2-40B4-BE49-F238E27FC236}">
                <a16:creationId xmlns:a16="http://schemas.microsoft.com/office/drawing/2014/main" id="{37F99FB0-DBBA-4BF2-862F-5A7E9276650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3604752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ieslaorden.es/wp-content/uploads/2011/11/Firma-300x199.jpg">
            <a:extLst>
              <a:ext uri="{FF2B5EF4-FFF2-40B4-BE49-F238E27FC236}">
                <a16:creationId xmlns:a16="http://schemas.microsoft.com/office/drawing/2014/main" id="{FA44F879-431C-4C49-ADC0-405F4A59D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213" y="1222127"/>
            <a:ext cx="7510136" cy="4981726"/>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6">
            <a:extLst>
              <a:ext uri="{FF2B5EF4-FFF2-40B4-BE49-F238E27FC236}">
                <a16:creationId xmlns:a16="http://schemas.microsoft.com/office/drawing/2014/main" id="{4AD00946-E9A5-4CC5-AB87-0892B7F0EA5C}"/>
              </a:ext>
            </a:extLst>
          </p:cNvPr>
          <p:cNvSpPr>
            <a:spLocks noGrp="1"/>
          </p:cNvSpPr>
          <p:nvPr>
            <p:ph type="title"/>
          </p:nvPr>
        </p:nvSpPr>
        <p:spPr>
          <a:xfrm>
            <a:off x="838199" y="365125"/>
            <a:ext cx="4929554" cy="1266727"/>
          </a:xfrm>
        </p:spPr>
        <p:txBody>
          <a:bodyPr>
            <a:normAutofit/>
          </a:bodyPr>
          <a:lstStyle/>
          <a:p>
            <a:pPr algn="ctr"/>
            <a:r>
              <a:rPr lang="es-EC" b="1" dirty="0">
                <a:solidFill>
                  <a:schemeClr val="accent4">
                    <a:lumMod val="50000"/>
                  </a:schemeClr>
                </a:solidFill>
                <a:effectLst>
                  <a:outerShdw blurRad="38100" dist="38100" dir="2700000" algn="tl">
                    <a:srgbClr val="000000">
                      <a:alpha val="43137"/>
                    </a:srgbClr>
                  </a:outerShdw>
                </a:effectLst>
                <a:latin typeface="Century Gothic" panose="020B0502020202020204" pitchFamily="34" charset="0"/>
              </a:rPr>
              <a:t>Objetivo General</a:t>
            </a:r>
          </a:p>
        </p:txBody>
      </p:sp>
      <p:sp>
        <p:nvSpPr>
          <p:cNvPr id="8" name="Marcador de contenido 7">
            <a:extLst>
              <a:ext uri="{FF2B5EF4-FFF2-40B4-BE49-F238E27FC236}">
                <a16:creationId xmlns:a16="http://schemas.microsoft.com/office/drawing/2014/main" id="{BB333A05-297A-4610-B514-9C03D3C2932D}"/>
              </a:ext>
            </a:extLst>
          </p:cNvPr>
          <p:cNvSpPr>
            <a:spLocks noGrp="1"/>
          </p:cNvSpPr>
          <p:nvPr>
            <p:ph idx="1"/>
          </p:nvPr>
        </p:nvSpPr>
        <p:spPr>
          <a:xfrm>
            <a:off x="838200" y="1825625"/>
            <a:ext cx="4929554" cy="4137853"/>
          </a:xfrm>
        </p:spPr>
        <p:txBody>
          <a:bodyPr/>
          <a:lstStyle/>
          <a:p>
            <a:pPr algn="just">
              <a:buFont typeface="Wingdings" panose="05000000000000000000" pitchFamily="2" charset="2"/>
              <a:buChar char="Ø"/>
            </a:pPr>
            <a:r>
              <a:rPr lang="es-EC" dirty="0">
                <a:solidFill>
                  <a:schemeClr val="accent1">
                    <a:lumMod val="50000"/>
                  </a:schemeClr>
                </a:solidFill>
              </a:rPr>
              <a:t>Consolidar al proyecto “Descubre la Magia de Pichincha” como una marca que incentive el turismo comunitario de la Provincia de Pichincha y se convierta en un atractivo para los turistas nacionales e internacionales, utilizando las herramientas del marketing </a:t>
            </a:r>
            <a:r>
              <a:rPr lang="es-EC" dirty="0" err="1">
                <a:solidFill>
                  <a:schemeClr val="accent1">
                    <a:lumMod val="50000"/>
                  </a:schemeClr>
                </a:solidFill>
              </a:rPr>
              <a:t>mix</a:t>
            </a:r>
            <a:r>
              <a:rPr lang="es-EC" dirty="0">
                <a:solidFill>
                  <a:schemeClr val="accent1">
                    <a:lumMod val="50000"/>
                  </a:schemeClr>
                </a:solidFill>
              </a:rPr>
              <a:t>.</a:t>
            </a:r>
          </a:p>
        </p:txBody>
      </p:sp>
      <p:pic>
        <p:nvPicPr>
          <p:cNvPr id="14" name="Imagen 13">
            <a:extLst>
              <a:ext uri="{FF2B5EF4-FFF2-40B4-BE49-F238E27FC236}">
                <a16:creationId xmlns:a16="http://schemas.microsoft.com/office/drawing/2014/main" id="{3AD53566-14F0-44B7-9A52-82FB0B698A5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64553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F94ED7-B4B0-46FE-A122-C8A8758CE43F}"/>
              </a:ext>
            </a:extLst>
          </p:cNvPr>
          <p:cNvSpPr>
            <a:spLocks noGrp="1"/>
          </p:cNvSpPr>
          <p:nvPr>
            <p:ph type="title"/>
          </p:nvPr>
        </p:nvSpPr>
        <p:spPr>
          <a:xfrm>
            <a:off x="485707" y="348018"/>
            <a:ext cx="5570807" cy="675564"/>
          </a:xfrm>
        </p:spPr>
        <p:txBody>
          <a:bodyPr>
            <a:normAutofit fontScale="90000"/>
          </a:bodyPr>
          <a:lstStyle/>
          <a:p>
            <a:r>
              <a:rPr lang="es-EC" b="1" dirty="0">
                <a:solidFill>
                  <a:srgbClr val="CC990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rPr>
              <a:t>Objetivos específicos</a:t>
            </a:r>
            <a:endParaRPr lang="es-EC" dirty="0">
              <a:solidFill>
                <a:srgbClr val="CC9900"/>
              </a:solidFill>
              <a:effectLst>
                <a:outerShdw blurRad="38100" dist="38100" dir="2700000" algn="tl">
                  <a:srgbClr val="000000">
                    <a:alpha val="43137"/>
                  </a:srgbClr>
                </a:outerShdw>
              </a:effectLst>
              <a:latin typeface="Century Gothic" panose="020B050202020202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7D667B2-05E5-4357-8633-63A7A2DD04CA}"/>
              </a:ext>
            </a:extLst>
          </p:cNvPr>
          <p:cNvSpPr>
            <a:spLocks noGrp="1"/>
          </p:cNvSpPr>
          <p:nvPr>
            <p:ph idx="1"/>
          </p:nvPr>
        </p:nvSpPr>
        <p:spPr>
          <a:xfrm>
            <a:off x="5438335" y="1150884"/>
            <a:ext cx="6259679" cy="5051134"/>
          </a:xfrm>
        </p:spPr>
        <p:txBody>
          <a:bodyPr>
            <a:noAutofit/>
          </a:bodyPr>
          <a:lstStyle/>
          <a:p>
            <a:pPr lvl="0" algn="just" fontAlgn="auto">
              <a:buFont typeface="Wingdings" panose="05000000000000000000" pitchFamily="2" charset="2"/>
              <a:buChar char="Ø"/>
            </a:pPr>
            <a:r>
              <a:rPr lang="es-EC" sz="2000" dirty="0">
                <a:solidFill>
                  <a:schemeClr val="accent1">
                    <a:lumMod val="50000"/>
                  </a:schemeClr>
                </a:solidFill>
                <a:latin typeface="Century Gothic" panose="020B0502020202020204" pitchFamily="34" charset="0"/>
              </a:rPr>
              <a:t>Realizar un estudio del comportamiento turístico comunitario dentro de la provincia.</a:t>
            </a:r>
          </a:p>
          <a:p>
            <a:pPr lvl="0" algn="just" fontAlgn="auto">
              <a:buFont typeface="Wingdings" panose="05000000000000000000" pitchFamily="2" charset="2"/>
              <a:buChar char="Ø"/>
            </a:pPr>
            <a:r>
              <a:rPr lang="es-EC" sz="2000" dirty="0">
                <a:solidFill>
                  <a:schemeClr val="accent1">
                    <a:lumMod val="50000"/>
                  </a:schemeClr>
                </a:solidFill>
                <a:latin typeface="Century Gothic" panose="020B0502020202020204" pitchFamily="34" charset="0"/>
              </a:rPr>
              <a:t>Evaluar la percepción que tienen los habitantes y turistas que visitan la provincia sobre los atractivos turísticos comunitarios.</a:t>
            </a:r>
          </a:p>
          <a:p>
            <a:pPr lvl="0" algn="just" fontAlgn="auto">
              <a:buFont typeface="Wingdings" panose="05000000000000000000" pitchFamily="2" charset="2"/>
              <a:buChar char="Ø"/>
            </a:pPr>
            <a:r>
              <a:rPr lang="es-EC" sz="2000" dirty="0">
                <a:solidFill>
                  <a:schemeClr val="accent1">
                    <a:lumMod val="50000"/>
                  </a:schemeClr>
                </a:solidFill>
                <a:latin typeface="Century Gothic" panose="020B0502020202020204" pitchFamily="34" charset="0"/>
              </a:rPr>
              <a:t>Conocer cuál es la predisposición de las familias y comunidades para impulsar las actividades turísticas de la provincia.</a:t>
            </a:r>
          </a:p>
          <a:p>
            <a:pPr lvl="0" algn="just" fontAlgn="auto">
              <a:buFont typeface="Wingdings" panose="05000000000000000000" pitchFamily="2" charset="2"/>
              <a:buChar char="Ø"/>
            </a:pPr>
            <a:r>
              <a:rPr lang="es-EC" sz="2000" dirty="0">
                <a:solidFill>
                  <a:schemeClr val="accent1">
                    <a:lumMod val="50000"/>
                  </a:schemeClr>
                </a:solidFill>
                <a:latin typeface="Century Gothic" panose="020B0502020202020204" pitchFamily="34" charset="0"/>
              </a:rPr>
              <a:t>Potenciar la marca “Descubre la Magia de Pichincha” para mejorar el número de visitas a los atractivos turísticos comunitarios de la provincia. </a:t>
            </a:r>
          </a:p>
          <a:p>
            <a:pPr lvl="0" algn="just" fontAlgn="auto">
              <a:buFont typeface="Wingdings" panose="05000000000000000000" pitchFamily="2" charset="2"/>
              <a:buChar char="Ø"/>
            </a:pPr>
            <a:r>
              <a:rPr lang="es-EC" sz="2000" dirty="0">
                <a:solidFill>
                  <a:schemeClr val="accent1">
                    <a:lumMod val="50000"/>
                  </a:schemeClr>
                </a:solidFill>
                <a:latin typeface="Century Gothic" panose="020B0502020202020204" pitchFamily="34" charset="0"/>
              </a:rPr>
              <a:t>Proponer un catálogo con los destinos turísticos de la provincia que son parte de turismo comunitario y el diseño de la imagen la marca “Descubre la Magia de Pichincha”.</a:t>
            </a:r>
          </a:p>
        </p:txBody>
      </p:sp>
      <p:pic>
        <p:nvPicPr>
          <p:cNvPr id="5" name="Imagen 4">
            <a:extLst>
              <a:ext uri="{FF2B5EF4-FFF2-40B4-BE49-F238E27FC236}">
                <a16:creationId xmlns:a16="http://schemas.microsoft.com/office/drawing/2014/main" id="{E5DF2076-0A0C-4408-A6D8-904E02F02C68}"/>
              </a:ext>
            </a:extLst>
          </p:cNvPr>
          <p:cNvPicPr>
            <a:picLocks noChangeAspect="1"/>
          </p:cNvPicPr>
          <p:nvPr/>
        </p:nvPicPr>
        <p:blipFill rotWithShape="1">
          <a:blip r:embed="rId2"/>
          <a:srcRect l="9045" r="24766"/>
          <a:stretch/>
        </p:blipFill>
        <p:spPr>
          <a:xfrm>
            <a:off x="788276" y="1349620"/>
            <a:ext cx="4291039" cy="4310202"/>
          </a:xfrm>
          <a:prstGeom prst="rect">
            <a:avLst/>
          </a:prstGeom>
        </p:spPr>
      </p:pic>
      <p:pic>
        <p:nvPicPr>
          <p:cNvPr id="6" name="Imagen 5">
            <a:extLst>
              <a:ext uri="{FF2B5EF4-FFF2-40B4-BE49-F238E27FC236}">
                <a16:creationId xmlns:a16="http://schemas.microsoft.com/office/drawing/2014/main" id="{FEC28D0D-8BCD-489D-8547-8F8C41218CA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6274134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E3EA92-63BB-438C-80D6-4EC092142138}"/>
              </a:ext>
            </a:extLst>
          </p:cNvPr>
          <p:cNvSpPr>
            <a:spLocks noGrp="1"/>
          </p:cNvSpPr>
          <p:nvPr>
            <p:ph type="title"/>
          </p:nvPr>
        </p:nvSpPr>
        <p:spPr>
          <a:xfrm>
            <a:off x="718382" y="348018"/>
            <a:ext cx="5120114" cy="755815"/>
          </a:xfrm>
        </p:spPr>
        <p:txBody>
          <a:bodyPr>
            <a:normAutofit/>
          </a:bodyPr>
          <a:lstStyle/>
          <a:p>
            <a:r>
              <a:rPr lang="es-EC" sz="4800" b="1" dirty="0">
                <a:solidFill>
                  <a:schemeClr val="accent3">
                    <a:lumMod val="50000"/>
                  </a:schemeClr>
                </a:solidFill>
                <a:effectLst>
                  <a:outerShdw blurRad="38100" dist="38100" dir="2700000" algn="tl">
                    <a:srgbClr val="000000">
                      <a:alpha val="43137"/>
                    </a:srgbClr>
                  </a:outerShdw>
                </a:effectLst>
                <a:latin typeface="Century Gothic" panose="020B0502020202020204" pitchFamily="34" charset="0"/>
              </a:rPr>
              <a:t>Hipótesis</a:t>
            </a:r>
          </a:p>
        </p:txBody>
      </p:sp>
      <p:sp>
        <p:nvSpPr>
          <p:cNvPr id="3" name="Marcador de contenido 2">
            <a:extLst>
              <a:ext uri="{FF2B5EF4-FFF2-40B4-BE49-F238E27FC236}">
                <a16:creationId xmlns:a16="http://schemas.microsoft.com/office/drawing/2014/main" id="{F2AA6902-D0E5-4F15-A415-53A261418BA0}"/>
              </a:ext>
            </a:extLst>
          </p:cNvPr>
          <p:cNvSpPr>
            <a:spLocks noGrp="1"/>
          </p:cNvSpPr>
          <p:nvPr>
            <p:ph idx="1"/>
          </p:nvPr>
        </p:nvSpPr>
        <p:spPr>
          <a:xfrm>
            <a:off x="655321" y="1529255"/>
            <a:ext cx="5587824" cy="4508007"/>
          </a:xfrm>
        </p:spPr>
        <p:txBody>
          <a:bodyPr>
            <a:normAutofit/>
          </a:bodyPr>
          <a:lstStyle/>
          <a:p>
            <a:pPr lvl="0" algn="just">
              <a:buFont typeface="Wingdings" panose="05000000000000000000" pitchFamily="2" charset="2"/>
              <a:buChar char="Ø"/>
            </a:pPr>
            <a:r>
              <a:rPr lang="es-EC" sz="2400" dirty="0"/>
              <a:t>La implementación de la marca “Descubre la magia de Pichincha” aportará en el desarrollo económico de las zonas rurales de la provincia preservando su identidad, costumbres, cultura, tradiciones y espacios naturales. </a:t>
            </a:r>
          </a:p>
          <a:p>
            <a:pPr lvl="0" algn="just">
              <a:buFont typeface="Wingdings" panose="05000000000000000000" pitchFamily="2" charset="2"/>
              <a:buChar char="Ø"/>
            </a:pPr>
            <a:r>
              <a:rPr lang="es-EC" sz="2400" dirty="0"/>
              <a:t>La propuesta de la creación del catálogo de turismo comunitario de la provincia de Pichincha permitirá incrementar las visitas a los atractivos turísticos que ofrecen las comunidades y familias de las zonas rurales</a:t>
            </a:r>
            <a:r>
              <a:rPr lang="es-EC" sz="2000" dirty="0"/>
              <a:t>.</a:t>
            </a:r>
          </a:p>
          <a:p>
            <a:pPr algn="just">
              <a:buFont typeface="Wingdings" panose="05000000000000000000" pitchFamily="2" charset="2"/>
              <a:buChar char="Ø"/>
            </a:pPr>
            <a:endParaRPr lang="es-EC" sz="2000" dirty="0"/>
          </a:p>
        </p:txBody>
      </p:sp>
      <p:pic>
        <p:nvPicPr>
          <p:cNvPr id="6146" name="Picture 2" descr="Imagen relacionada">
            <a:extLst>
              <a:ext uri="{FF2B5EF4-FFF2-40B4-BE49-F238E27FC236}">
                <a16:creationId xmlns:a16="http://schemas.microsoft.com/office/drawing/2014/main" id="{A8D02346-A2E1-4D6E-A4E1-3DE0A59E5B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884" r="36778"/>
          <a:stretch/>
        </p:blipFill>
        <p:spPr bwMode="auto">
          <a:xfrm>
            <a:off x="6432331" y="10"/>
            <a:ext cx="5759668"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014FF3DF-6E18-4E1D-ACF3-E34A088F9CD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67415" y="10236"/>
            <a:ext cx="2224585" cy="675564"/>
          </a:xfrm>
          <a:prstGeom prst="rect">
            <a:avLst/>
          </a:prstGeom>
          <a:noFill/>
          <a:ln>
            <a:noFill/>
          </a:ln>
        </p:spPr>
      </p:pic>
    </p:spTree>
    <p:extLst>
      <p:ext uri="{BB962C8B-B14F-4D97-AF65-F5344CB8AC3E}">
        <p14:creationId xmlns:p14="http://schemas.microsoft.com/office/powerpoint/2010/main" val="189149288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TM04033925[[fn=Gota]]</Template>
  <TotalTime>2266</TotalTime>
  <Words>3609</Words>
  <Application>Microsoft Office PowerPoint</Application>
  <PresentationFormat>Panorámica</PresentationFormat>
  <Paragraphs>452</Paragraphs>
  <Slides>45</Slides>
  <Notes>3</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45</vt:i4>
      </vt:variant>
    </vt:vector>
  </HeadingPairs>
  <TitlesOfParts>
    <vt:vector size="54" baseType="lpstr">
      <vt:lpstr>Arial</vt:lpstr>
      <vt:lpstr>Calibri</vt:lpstr>
      <vt:lpstr>Calibri Light</vt:lpstr>
      <vt:lpstr>Cambria</vt:lpstr>
      <vt:lpstr>Cambria Math</vt:lpstr>
      <vt:lpstr>Century Gothic</vt:lpstr>
      <vt:lpstr>Times New Roman</vt:lpstr>
      <vt:lpstr>Wingdings</vt:lpstr>
      <vt:lpstr>Tema de Office</vt:lpstr>
      <vt:lpstr>DEPARTAMENTO DE CIENCIAS ECONÓMICAS ADMINISTRATIVAS Y DE COMERCIO</vt:lpstr>
      <vt:lpstr>“Largo es el camino de la enseñanza por medio de teorías; breve y eficaz por medio de ejemplos. Para saber algo, no basta con haberlo aprendido”</vt:lpstr>
      <vt:lpstr>TEMAS A TRATAR</vt:lpstr>
      <vt:lpstr>ANTECEDENTES</vt:lpstr>
      <vt:lpstr>PLANTEAMIENTO DEL PROBLEMA</vt:lpstr>
      <vt:lpstr>OBJETIVOS</vt:lpstr>
      <vt:lpstr>Objetivo General</vt:lpstr>
      <vt:lpstr>Objetivos específicos</vt:lpstr>
      <vt:lpstr>Hipótesis</vt:lpstr>
      <vt:lpstr>MARCO  TEÓRICO</vt:lpstr>
      <vt:lpstr>Teorías de soporte </vt:lpstr>
      <vt:lpstr>PAPERS DE ESTUDIO</vt:lpstr>
      <vt:lpstr>Marco Legal</vt:lpstr>
      <vt:lpstr>MARCO METODOLÓGICO</vt:lpstr>
      <vt:lpstr>Presentación de PowerPoint</vt:lpstr>
      <vt:lpstr>Presentación de PowerPoint</vt:lpstr>
      <vt:lpstr>Tamaño de muestra</vt:lpstr>
      <vt:lpstr>Grupo 2: Familias </vt:lpstr>
      <vt:lpstr>Presentación de PowerPoint</vt:lpstr>
      <vt:lpstr>Instrumento de recolección de datos</vt:lpstr>
      <vt:lpstr>VALIDACIÓN DEL INSTRUMENTO</vt:lpstr>
      <vt:lpstr>ANÁLISIS DE RESULTADOS</vt:lpstr>
      <vt:lpstr>¿Que busca principalmente al momento de realizar turismo?</vt:lpstr>
      <vt:lpstr>¿Cuál es su presupuesto promedio por día que invierte en una visita turística?</vt:lpstr>
      <vt:lpstr>¿Considera al turismo comunitario como una vía para el desarrollo local?</vt:lpstr>
      <vt:lpstr>¿Cuál es su percepción respecto al turismo que brindan las comunidades de una determinada localidad? </vt:lpstr>
      <vt:lpstr>¿Conoce algún tipo de promoción que realizan las comunidades de la provincia de Pichincha para impulsar el turismo?</vt:lpstr>
      <vt:lpstr>¿Qué medios de promoción y publicidad considera pertinente para dar a conocer los atractivos turísticos comunitarios?</vt:lpstr>
      <vt:lpstr>¿Ha escuchado sobre el proyecto "Descubre la magia de Pichincha- Paseos familiares”, impulsada por el Gobierno Provincial de Pichincha?</vt:lpstr>
      <vt:lpstr>Análisis Bivariado encuesta turistas: Prueba de hipótesis</vt:lpstr>
      <vt:lpstr>¿Quién le motivo a formar parte de una asociación de turismo comunitario?</vt:lpstr>
      <vt:lpstr>La idea de emprender un destino turístico propio ha permitido:</vt:lpstr>
      <vt:lpstr>¿El turismo comunitario ha permitido mejorar sus ingresos económicos, sin salir de sus hogares?</vt:lpstr>
      <vt:lpstr>¿Qué medios de promoción y publicidad considera pertinente para dar a conocer sus atractivos turísticos comunitarios?</vt:lpstr>
      <vt:lpstr>¿El apoyo en promoción mediante un catálogo de turismo comunitario atraerá la visita de más turistas para las comunidades?</vt:lpstr>
      <vt:lpstr>Análisis Bivariado encuesta familias: Prueba de hipótesis</vt:lpstr>
      <vt:lpstr>PROPUESTA</vt:lpstr>
      <vt:lpstr>Presentación de PowerPoint</vt:lpstr>
      <vt:lpstr>Desarrollo de la propuesta  1) Diseño de la marca “descubre la Magia de Pichincha” </vt:lpstr>
      <vt:lpstr>2) Manual de marca</vt:lpstr>
      <vt:lpstr>3) Guía de turismo comunitario</vt:lpstr>
      <vt:lpstr>CONCLUSIONES  Y  RECOMENDACIONES</vt:lpstr>
      <vt:lpstr>Presentación de PowerPoint</vt:lpstr>
      <vt:lpstr>RECOMENDACIONES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Nataly</dc:creator>
  <cp:lastModifiedBy>Nataly</cp:lastModifiedBy>
  <cp:revision>118</cp:revision>
  <dcterms:created xsi:type="dcterms:W3CDTF">2019-01-28T00:40:22Z</dcterms:created>
  <dcterms:modified xsi:type="dcterms:W3CDTF">2019-01-31T16:20:29Z</dcterms:modified>
</cp:coreProperties>
</file>