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768F47-9752-4BAB-8661-4A00D3E240B2}"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s-EC"/>
        </a:p>
      </dgm:t>
    </dgm:pt>
    <dgm:pt modelId="{98B17684-D1EB-4D9A-986B-6DAB483EA9C2}">
      <dgm:prSet phldrT="[Texto]"/>
      <dgm:spPr/>
      <dgm:t>
        <a:bodyPr/>
        <a:lstStyle/>
        <a:p>
          <a:r>
            <a:rPr lang="es-EC" dirty="0" smtClean="0"/>
            <a:t>Norma Técnica de valoración </a:t>
          </a:r>
          <a:r>
            <a:rPr lang="es-EC" dirty="0" err="1" smtClean="0"/>
            <a:t>DMQ</a:t>
          </a:r>
          <a:endParaRPr lang="es-EC" dirty="0"/>
        </a:p>
      </dgm:t>
    </dgm:pt>
    <dgm:pt modelId="{EE1A99B7-7A97-415C-B9AC-E5CB30ED9C38}" type="parTrans" cxnId="{E8456BD0-E110-4976-936F-6DE2D88D2B24}">
      <dgm:prSet/>
      <dgm:spPr/>
      <dgm:t>
        <a:bodyPr/>
        <a:lstStyle/>
        <a:p>
          <a:endParaRPr lang="es-EC"/>
        </a:p>
      </dgm:t>
    </dgm:pt>
    <dgm:pt modelId="{5BFB2605-458C-47B5-9E98-0A15E91ECA89}" type="sibTrans" cxnId="{E8456BD0-E110-4976-936F-6DE2D88D2B24}">
      <dgm:prSet/>
      <dgm:spPr/>
      <dgm:t>
        <a:bodyPr/>
        <a:lstStyle/>
        <a:p>
          <a:endParaRPr lang="es-EC"/>
        </a:p>
      </dgm:t>
    </dgm:pt>
    <dgm:pt modelId="{07A54BF4-48E7-4AF9-94E6-A9AF48FFDE95}">
      <dgm:prSet phldrT="[Texto]"/>
      <dgm:spPr/>
      <dgm:t>
        <a:bodyPr/>
        <a:lstStyle/>
        <a:p>
          <a:r>
            <a:rPr lang="es-EC" dirty="0" smtClean="0"/>
            <a:t>Zonas homogéneas, servicios básicos.</a:t>
          </a:r>
          <a:endParaRPr lang="es-EC" dirty="0"/>
        </a:p>
      </dgm:t>
    </dgm:pt>
    <dgm:pt modelId="{AB7349D7-5B94-45BE-B1E6-9C90227F86E5}" type="parTrans" cxnId="{A913844D-9F65-445C-9C2F-E6AB6BAB5337}">
      <dgm:prSet/>
      <dgm:spPr/>
      <dgm:t>
        <a:bodyPr/>
        <a:lstStyle/>
        <a:p>
          <a:endParaRPr lang="es-EC"/>
        </a:p>
      </dgm:t>
    </dgm:pt>
    <dgm:pt modelId="{72D78BDF-ED06-4F15-95C7-EC5D3389BD3B}" type="sibTrans" cxnId="{A913844D-9F65-445C-9C2F-E6AB6BAB5337}">
      <dgm:prSet/>
      <dgm:spPr/>
      <dgm:t>
        <a:bodyPr/>
        <a:lstStyle/>
        <a:p>
          <a:endParaRPr lang="es-EC"/>
        </a:p>
      </dgm:t>
    </dgm:pt>
    <dgm:pt modelId="{5568C1E2-249B-4E38-A995-EC4EF16DA1F2}">
      <dgm:prSet phldrT="[Texto]"/>
      <dgm:spPr/>
      <dgm:t>
        <a:bodyPr/>
        <a:lstStyle/>
        <a:p>
          <a:r>
            <a:rPr lang="es-EC" dirty="0" err="1" smtClean="0"/>
            <a:t>PUOS</a:t>
          </a:r>
          <a:r>
            <a:rPr lang="es-EC" dirty="0" smtClean="0"/>
            <a:t> a mediano y largo plazo</a:t>
          </a:r>
          <a:endParaRPr lang="es-EC" dirty="0"/>
        </a:p>
      </dgm:t>
    </dgm:pt>
    <dgm:pt modelId="{8656B495-82D5-4792-ACA4-43507204EC57}" type="parTrans" cxnId="{FF0CC274-8272-4839-B988-AA7998BB8B94}">
      <dgm:prSet/>
      <dgm:spPr/>
      <dgm:t>
        <a:bodyPr/>
        <a:lstStyle/>
        <a:p>
          <a:endParaRPr lang="es-EC"/>
        </a:p>
      </dgm:t>
    </dgm:pt>
    <dgm:pt modelId="{EF4BB99F-26BC-42E4-8403-C8AECFEB9FDF}" type="sibTrans" cxnId="{FF0CC274-8272-4839-B988-AA7998BB8B94}">
      <dgm:prSet/>
      <dgm:spPr/>
      <dgm:t>
        <a:bodyPr/>
        <a:lstStyle/>
        <a:p>
          <a:endParaRPr lang="es-EC"/>
        </a:p>
      </dgm:t>
    </dgm:pt>
    <dgm:pt modelId="{757CCF23-5FA1-4AA3-9CE3-B02D70B56436}">
      <dgm:prSet phldrT="[Texto]"/>
      <dgm:spPr/>
      <dgm:t>
        <a:bodyPr/>
        <a:lstStyle/>
        <a:p>
          <a:r>
            <a:rPr lang="es-EC" dirty="0" smtClean="0"/>
            <a:t>Plano de uso y ocupación. </a:t>
          </a:r>
          <a:endParaRPr lang="es-EC" dirty="0"/>
        </a:p>
      </dgm:t>
    </dgm:pt>
    <dgm:pt modelId="{075DAD29-C0AB-4EF3-AD39-FFB7A6FAB534}" type="parTrans" cxnId="{DF1E680C-D49E-41EA-BCF0-28716EA53E8A}">
      <dgm:prSet/>
      <dgm:spPr/>
      <dgm:t>
        <a:bodyPr/>
        <a:lstStyle/>
        <a:p>
          <a:endParaRPr lang="es-EC"/>
        </a:p>
      </dgm:t>
    </dgm:pt>
    <dgm:pt modelId="{8A327288-4401-4E73-98C6-0B6235B347AB}" type="sibTrans" cxnId="{DF1E680C-D49E-41EA-BCF0-28716EA53E8A}">
      <dgm:prSet/>
      <dgm:spPr/>
      <dgm:t>
        <a:bodyPr/>
        <a:lstStyle/>
        <a:p>
          <a:endParaRPr lang="es-EC"/>
        </a:p>
      </dgm:t>
    </dgm:pt>
    <dgm:pt modelId="{D376F1ED-FD18-4588-B2DF-ED6BD4839303}">
      <dgm:prSet phldrT="[Texto]"/>
      <dgm:spPr/>
      <dgm:t>
        <a:bodyPr/>
        <a:lstStyle/>
        <a:p>
          <a:r>
            <a:rPr lang="es-EC" dirty="0" smtClean="0"/>
            <a:t>Selección de predios</a:t>
          </a:r>
          <a:endParaRPr lang="es-EC" dirty="0"/>
        </a:p>
      </dgm:t>
    </dgm:pt>
    <dgm:pt modelId="{C994B711-4713-40FD-ACD3-E14D25C446CA}" type="parTrans" cxnId="{215B3A0E-14D9-4E06-BF33-A9FD34EB20C3}">
      <dgm:prSet/>
      <dgm:spPr/>
      <dgm:t>
        <a:bodyPr/>
        <a:lstStyle/>
        <a:p>
          <a:endParaRPr lang="es-EC"/>
        </a:p>
      </dgm:t>
    </dgm:pt>
    <dgm:pt modelId="{8D3007CF-90F2-4793-8B74-22F3BB710908}" type="sibTrans" cxnId="{215B3A0E-14D9-4E06-BF33-A9FD34EB20C3}">
      <dgm:prSet/>
      <dgm:spPr/>
      <dgm:t>
        <a:bodyPr/>
        <a:lstStyle/>
        <a:p>
          <a:endParaRPr lang="es-EC"/>
        </a:p>
      </dgm:t>
    </dgm:pt>
    <dgm:pt modelId="{C9B3A83E-5B89-4F32-8BDB-08E198B20D46}">
      <dgm:prSet phldrT="[Texto]"/>
      <dgm:spPr/>
      <dgm:t>
        <a:bodyPr/>
        <a:lstStyle/>
        <a:p>
          <a:r>
            <a:rPr lang="es-EC" dirty="0" smtClean="0"/>
            <a:t>Selección de interpolador</a:t>
          </a:r>
          <a:endParaRPr lang="es-EC" dirty="0"/>
        </a:p>
      </dgm:t>
    </dgm:pt>
    <dgm:pt modelId="{A597A3C7-2942-44AC-B148-39E1FFA260E5}" type="parTrans" cxnId="{4DDDD15A-6BC5-4D86-B2BE-EE05A2114F76}">
      <dgm:prSet/>
      <dgm:spPr/>
      <dgm:t>
        <a:bodyPr/>
        <a:lstStyle/>
        <a:p>
          <a:endParaRPr lang="es-EC"/>
        </a:p>
      </dgm:t>
    </dgm:pt>
    <dgm:pt modelId="{A4866622-048B-4277-98E8-88DB2A652FB6}" type="sibTrans" cxnId="{4DDDD15A-6BC5-4D86-B2BE-EE05A2114F76}">
      <dgm:prSet/>
      <dgm:spPr/>
      <dgm:t>
        <a:bodyPr/>
        <a:lstStyle/>
        <a:p>
          <a:endParaRPr lang="es-EC"/>
        </a:p>
      </dgm:t>
    </dgm:pt>
    <dgm:pt modelId="{76AF6649-67E1-4585-A3A9-F1C208CA45E4}">
      <dgm:prSet phldrT="[Texto]"/>
      <dgm:spPr/>
      <dgm:t>
        <a:bodyPr/>
        <a:lstStyle/>
        <a:p>
          <a:r>
            <a:rPr lang="es-EC" dirty="0" smtClean="0"/>
            <a:t>Reclasificación y </a:t>
          </a:r>
          <a:r>
            <a:rPr lang="es-EC" dirty="0" err="1" smtClean="0"/>
            <a:t>Poligonizar</a:t>
          </a:r>
          <a:endParaRPr lang="es-EC" dirty="0"/>
        </a:p>
      </dgm:t>
    </dgm:pt>
    <dgm:pt modelId="{D077AF12-7568-473C-8E53-85C670889BEE}" type="parTrans" cxnId="{63D16357-FBCA-449F-9CA1-A41C9600AD2E}">
      <dgm:prSet/>
      <dgm:spPr/>
      <dgm:t>
        <a:bodyPr/>
        <a:lstStyle/>
        <a:p>
          <a:endParaRPr lang="es-EC"/>
        </a:p>
      </dgm:t>
    </dgm:pt>
    <dgm:pt modelId="{0A549D82-2D91-47AE-A485-1C0E68801698}" type="sibTrans" cxnId="{63D16357-FBCA-449F-9CA1-A41C9600AD2E}">
      <dgm:prSet/>
      <dgm:spPr/>
      <dgm:t>
        <a:bodyPr/>
        <a:lstStyle/>
        <a:p>
          <a:endParaRPr lang="es-EC"/>
        </a:p>
      </dgm:t>
    </dgm:pt>
    <dgm:pt modelId="{34EDFEC2-1A90-4B9E-842C-6F779D7FF474}">
      <dgm:prSet phldrT="[Texto]"/>
      <dgm:spPr/>
      <dgm:t>
        <a:bodyPr/>
        <a:lstStyle/>
        <a:p>
          <a:r>
            <a:rPr lang="es-EC" dirty="0" smtClean="0"/>
            <a:t>Digitalizar y topología </a:t>
          </a:r>
          <a:endParaRPr lang="es-EC" dirty="0"/>
        </a:p>
      </dgm:t>
    </dgm:pt>
    <dgm:pt modelId="{2A674F5E-781E-441A-9DCD-382C6D1F48A0}" type="parTrans" cxnId="{01066093-8D1A-4EAB-BB93-3A7A5048142C}">
      <dgm:prSet/>
      <dgm:spPr/>
      <dgm:t>
        <a:bodyPr/>
        <a:lstStyle/>
        <a:p>
          <a:endParaRPr lang="es-EC"/>
        </a:p>
      </dgm:t>
    </dgm:pt>
    <dgm:pt modelId="{552B6F23-20A1-4926-BC2C-A411DD8F35AA}" type="sibTrans" cxnId="{01066093-8D1A-4EAB-BB93-3A7A5048142C}">
      <dgm:prSet/>
      <dgm:spPr/>
      <dgm:t>
        <a:bodyPr/>
        <a:lstStyle/>
        <a:p>
          <a:endParaRPr lang="es-EC"/>
        </a:p>
      </dgm:t>
    </dgm:pt>
    <dgm:pt modelId="{2C82BE6B-B45D-4730-A75A-6670CD5393B9}">
      <dgm:prSet phldrT="[Texto]"/>
      <dgm:spPr/>
      <dgm:t>
        <a:bodyPr/>
        <a:lstStyle/>
        <a:p>
          <a:r>
            <a:rPr lang="es-EC" dirty="0" smtClean="0"/>
            <a:t>Intersecar con los predios.</a:t>
          </a:r>
          <a:endParaRPr lang="es-EC" dirty="0"/>
        </a:p>
      </dgm:t>
    </dgm:pt>
    <dgm:pt modelId="{E90D386D-ADE4-42F7-ABD9-825F77DD561F}" type="parTrans" cxnId="{47ACE222-4403-411A-9692-10B67D965E85}">
      <dgm:prSet/>
      <dgm:spPr/>
      <dgm:t>
        <a:bodyPr/>
        <a:lstStyle/>
        <a:p>
          <a:endParaRPr lang="es-EC"/>
        </a:p>
      </dgm:t>
    </dgm:pt>
    <dgm:pt modelId="{0F583C54-49A5-4D47-9914-EA17E4FD6CDA}" type="sibTrans" cxnId="{47ACE222-4403-411A-9692-10B67D965E85}">
      <dgm:prSet/>
      <dgm:spPr/>
      <dgm:t>
        <a:bodyPr/>
        <a:lstStyle/>
        <a:p>
          <a:endParaRPr lang="es-EC"/>
        </a:p>
      </dgm:t>
    </dgm:pt>
    <dgm:pt modelId="{A7D4182D-E038-4F75-9AF1-838B74D410D3}" type="pres">
      <dgm:prSet presAssocID="{F5768F47-9752-4BAB-8661-4A00D3E240B2}" presName="Name0" presStyleCnt="0">
        <dgm:presLayoutVars>
          <dgm:dir/>
          <dgm:resizeHandles/>
        </dgm:presLayoutVars>
      </dgm:prSet>
      <dgm:spPr/>
      <dgm:t>
        <a:bodyPr/>
        <a:lstStyle/>
        <a:p>
          <a:endParaRPr lang="es-EC"/>
        </a:p>
      </dgm:t>
    </dgm:pt>
    <dgm:pt modelId="{2A2D72FA-7D10-4247-A941-9A0CF1C67292}" type="pres">
      <dgm:prSet presAssocID="{98B17684-D1EB-4D9A-986B-6DAB483EA9C2}" presName="compNode" presStyleCnt="0"/>
      <dgm:spPr/>
    </dgm:pt>
    <dgm:pt modelId="{AC4FBD1E-633F-41E3-8D85-20605BB95911}" type="pres">
      <dgm:prSet presAssocID="{98B17684-D1EB-4D9A-986B-6DAB483EA9C2}" presName="dummyConnPt" presStyleCnt="0"/>
      <dgm:spPr/>
    </dgm:pt>
    <dgm:pt modelId="{DBA566D3-3FC0-46DC-B6BA-B239169D3EAD}" type="pres">
      <dgm:prSet presAssocID="{98B17684-D1EB-4D9A-986B-6DAB483EA9C2}" presName="node" presStyleLbl="node1" presStyleIdx="0" presStyleCnt="9">
        <dgm:presLayoutVars>
          <dgm:bulletEnabled val="1"/>
        </dgm:presLayoutVars>
      </dgm:prSet>
      <dgm:spPr/>
      <dgm:t>
        <a:bodyPr/>
        <a:lstStyle/>
        <a:p>
          <a:endParaRPr lang="es-EC"/>
        </a:p>
      </dgm:t>
    </dgm:pt>
    <dgm:pt modelId="{41357E06-C663-4C8B-9C5D-2397E82E0CE9}" type="pres">
      <dgm:prSet presAssocID="{5BFB2605-458C-47B5-9E98-0A15E91ECA89}" presName="sibTrans" presStyleLbl="bgSibTrans2D1" presStyleIdx="0" presStyleCnt="8"/>
      <dgm:spPr/>
      <dgm:t>
        <a:bodyPr/>
        <a:lstStyle/>
        <a:p>
          <a:endParaRPr lang="es-EC"/>
        </a:p>
      </dgm:t>
    </dgm:pt>
    <dgm:pt modelId="{A903694A-35B5-4BE9-9720-6DE06129ABDA}" type="pres">
      <dgm:prSet presAssocID="{07A54BF4-48E7-4AF9-94E6-A9AF48FFDE95}" presName="compNode" presStyleCnt="0"/>
      <dgm:spPr/>
    </dgm:pt>
    <dgm:pt modelId="{88C2BE23-0863-4DDE-8A7A-69C5EE0A5991}" type="pres">
      <dgm:prSet presAssocID="{07A54BF4-48E7-4AF9-94E6-A9AF48FFDE95}" presName="dummyConnPt" presStyleCnt="0"/>
      <dgm:spPr/>
    </dgm:pt>
    <dgm:pt modelId="{EF5B6EE0-6D24-4BD8-BC54-CC49F5603F64}" type="pres">
      <dgm:prSet presAssocID="{07A54BF4-48E7-4AF9-94E6-A9AF48FFDE95}" presName="node" presStyleLbl="node1" presStyleIdx="1" presStyleCnt="9">
        <dgm:presLayoutVars>
          <dgm:bulletEnabled val="1"/>
        </dgm:presLayoutVars>
      </dgm:prSet>
      <dgm:spPr/>
      <dgm:t>
        <a:bodyPr/>
        <a:lstStyle/>
        <a:p>
          <a:endParaRPr lang="es-EC"/>
        </a:p>
      </dgm:t>
    </dgm:pt>
    <dgm:pt modelId="{CA474848-9341-4077-AB1C-D5F33A31B9D4}" type="pres">
      <dgm:prSet presAssocID="{72D78BDF-ED06-4F15-95C7-EC5D3389BD3B}" presName="sibTrans" presStyleLbl="bgSibTrans2D1" presStyleIdx="1" presStyleCnt="8"/>
      <dgm:spPr/>
      <dgm:t>
        <a:bodyPr/>
        <a:lstStyle/>
        <a:p>
          <a:endParaRPr lang="es-EC"/>
        </a:p>
      </dgm:t>
    </dgm:pt>
    <dgm:pt modelId="{9CF7DBC9-F90F-4239-86D3-977CC7916EFC}" type="pres">
      <dgm:prSet presAssocID="{5568C1E2-249B-4E38-A995-EC4EF16DA1F2}" presName="compNode" presStyleCnt="0"/>
      <dgm:spPr/>
    </dgm:pt>
    <dgm:pt modelId="{1868DD72-8C1F-43A3-B560-CF9A3F178E35}" type="pres">
      <dgm:prSet presAssocID="{5568C1E2-249B-4E38-A995-EC4EF16DA1F2}" presName="dummyConnPt" presStyleCnt="0"/>
      <dgm:spPr/>
    </dgm:pt>
    <dgm:pt modelId="{D6F66570-5916-4D72-A9F6-6324C09A3BBF}" type="pres">
      <dgm:prSet presAssocID="{5568C1E2-249B-4E38-A995-EC4EF16DA1F2}" presName="node" presStyleLbl="node1" presStyleIdx="2" presStyleCnt="9">
        <dgm:presLayoutVars>
          <dgm:bulletEnabled val="1"/>
        </dgm:presLayoutVars>
      </dgm:prSet>
      <dgm:spPr/>
      <dgm:t>
        <a:bodyPr/>
        <a:lstStyle/>
        <a:p>
          <a:endParaRPr lang="es-EC"/>
        </a:p>
      </dgm:t>
    </dgm:pt>
    <dgm:pt modelId="{CBC51153-897F-49C3-9F85-6A4DD605DC7D}" type="pres">
      <dgm:prSet presAssocID="{EF4BB99F-26BC-42E4-8403-C8AECFEB9FDF}" presName="sibTrans" presStyleLbl="bgSibTrans2D1" presStyleIdx="2" presStyleCnt="8"/>
      <dgm:spPr/>
      <dgm:t>
        <a:bodyPr/>
        <a:lstStyle/>
        <a:p>
          <a:endParaRPr lang="es-EC"/>
        </a:p>
      </dgm:t>
    </dgm:pt>
    <dgm:pt modelId="{2F63F7FB-0668-4BAB-9C27-64A4AB4A9759}" type="pres">
      <dgm:prSet presAssocID="{757CCF23-5FA1-4AA3-9CE3-B02D70B56436}" presName="compNode" presStyleCnt="0"/>
      <dgm:spPr/>
    </dgm:pt>
    <dgm:pt modelId="{A9634610-6FDC-4BCC-BEFE-5447C7EEC4D1}" type="pres">
      <dgm:prSet presAssocID="{757CCF23-5FA1-4AA3-9CE3-B02D70B56436}" presName="dummyConnPt" presStyleCnt="0"/>
      <dgm:spPr/>
    </dgm:pt>
    <dgm:pt modelId="{08C94E0D-D45A-430D-92F5-FA4FE45DEE55}" type="pres">
      <dgm:prSet presAssocID="{757CCF23-5FA1-4AA3-9CE3-B02D70B56436}" presName="node" presStyleLbl="node1" presStyleIdx="3" presStyleCnt="9">
        <dgm:presLayoutVars>
          <dgm:bulletEnabled val="1"/>
        </dgm:presLayoutVars>
      </dgm:prSet>
      <dgm:spPr/>
      <dgm:t>
        <a:bodyPr/>
        <a:lstStyle/>
        <a:p>
          <a:endParaRPr lang="es-EC"/>
        </a:p>
      </dgm:t>
    </dgm:pt>
    <dgm:pt modelId="{793E09EB-8D2C-4FA8-89EC-3FD104D031FC}" type="pres">
      <dgm:prSet presAssocID="{8A327288-4401-4E73-98C6-0B6235B347AB}" presName="sibTrans" presStyleLbl="bgSibTrans2D1" presStyleIdx="3" presStyleCnt="8"/>
      <dgm:spPr/>
      <dgm:t>
        <a:bodyPr/>
        <a:lstStyle/>
        <a:p>
          <a:endParaRPr lang="es-EC"/>
        </a:p>
      </dgm:t>
    </dgm:pt>
    <dgm:pt modelId="{79B5E52A-3BF7-4D41-923E-B39A08519D47}" type="pres">
      <dgm:prSet presAssocID="{D376F1ED-FD18-4588-B2DF-ED6BD4839303}" presName="compNode" presStyleCnt="0"/>
      <dgm:spPr/>
    </dgm:pt>
    <dgm:pt modelId="{FFEDB2BD-C2BE-4025-914F-2BFD392357D7}" type="pres">
      <dgm:prSet presAssocID="{D376F1ED-FD18-4588-B2DF-ED6BD4839303}" presName="dummyConnPt" presStyleCnt="0"/>
      <dgm:spPr/>
    </dgm:pt>
    <dgm:pt modelId="{6A74942F-E23A-41DD-9D30-F6721C1AAECB}" type="pres">
      <dgm:prSet presAssocID="{D376F1ED-FD18-4588-B2DF-ED6BD4839303}" presName="node" presStyleLbl="node1" presStyleIdx="4" presStyleCnt="9">
        <dgm:presLayoutVars>
          <dgm:bulletEnabled val="1"/>
        </dgm:presLayoutVars>
      </dgm:prSet>
      <dgm:spPr/>
      <dgm:t>
        <a:bodyPr/>
        <a:lstStyle/>
        <a:p>
          <a:endParaRPr lang="es-EC"/>
        </a:p>
      </dgm:t>
    </dgm:pt>
    <dgm:pt modelId="{4ADAF7C3-7CEC-4FA9-BF8B-1298426E847E}" type="pres">
      <dgm:prSet presAssocID="{8D3007CF-90F2-4793-8B74-22F3BB710908}" presName="sibTrans" presStyleLbl="bgSibTrans2D1" presStyleIdx="4" presStyleCnt="8"/>
      <dgm:spPr/>
      <dgm:t>
        <a:bodyPr/>
        <a:lstStyle/>
        <a:p>
          <a:endParaRPr lang="es-EC"/>
        </a:p>
      </dgm:t>
    </dgm:pt>
    <dgm:pt modelId="{AC1FE1D0-E6CA-4F23-89D7-D5786CD2F78D}" type="pres">
      <dgm:prSet presAssocID="{C9B3A83E-5B89-4F32-8BDB-08E198B20D46}" presName="compNode" presStyleCnt="0"/>
      <dgm:spPr/>
    </dgm:pt>
    <dgm:pt modelId="{B873FA21-7C42-4AF6-869C-6E2E43D1FFA8}" type="pres">
      <dgm:prSet presAssocID="{C9B3A83E-5B89-4F32-8BDB-08E198B20D46}" presName="dummyConnPt" presStyleCnt="0"/>
      <dgm:spPr/>
    </dgm:pt>
    <dgm:pt modelId="{15AA2357-BB7A-4D05-86C9-DE1056623934}" type="pres">
      <dgm:prSet presAssocID="{C9B3A83E-5B89-4F32-8BDB-08E198B20D46}" presName="node" presStyleLbl="node1" presStyleIdx="5" presStyleCnt="9">
        <dgm:presLayoutVars>
          <dgm:bulletEnabled val="1"/>
        </dgm:presLayoutVars>
      </dgm:prSet>
      <dgm:spPr/>
      <dgm:t>
        <a:bodyPr/>
        <a:lstStyle/>
        <a:p>
          <a:endParaRPr lang="es-EC"/>
        </a:p>
      </dgm:t>
    </dgm:pt>
    <dgm:pt modelId="{84914E6A-33BC-49F9-B098-D01FBD5FAB5F}" type="pres">
      <dgm:prSet presAssocID="{A4866622-048B-4277-98E8-88DB2A652FB6}" presName="sibTrans" presStyleLbl="bgSibTrans2D1" presStyleIdx="5" presStyleCnt="8"/>
      <dgm:spPr/>
      <dgm:t>
        <a:bodyPr/>
        <a:lstStyle/>
        <a:p>
          <a:endParaRPr lang="es-EC"/>
        </a:p>
      </dgm:t>
    </dgm:pt>
    <dgm:pt modelId="{9ECC8D0F-2D9C-479E-B312-E83B0804AD53}" type="pres">
      <dgm:prSet presAssocID="{76AF6649-67E1-4585-A3A9-F1C208CA45E4}" presName="compNode" presStyleCnt="0"/>
      <dgm:spPr/>
    </dgm:pt>
    <dgm:pt modelId="{680C36C3-9B91-491D-8098-29402BDEF4C9}" type="pres">
      <dgm:prSet presAssocID="{76AF6649-67E1-4585-A3A9-F1C208CA45E4}" presName="dummyConnPt" presStyleCnt="0"/>
      <dgm:spPr/>
    </dgm:pt>
    <dgm:pt modelId="{B0EDBB67-9A59-49AA-83B0-CE9AB99F7AD5}" type="pres">
      <dgm:prSet presAssocID="{76AF6649-67E1-4585-A3A9-F1C208CA45E4}" presName="node" presStyleLbl="node1" presStyleIdx="6" presStyleCnt="9">
        <dgm:presLayoutVars>
          <dgm:bulletEnabled val="1"/>
        </dgm:presLayoutVars>
      </dgm:prSet>
      <dgm:spPr/>
      <dgm:t>
        <a:bodyPr/>
        <a:lstStyle/>
        <a:p>
          <a:endParaRPr lang="es-EC"/>
        </a:p>
      </dgm:t>
    </dgm:pt>
    <dgm:pt modelId="{9CA89154-0038-422F-97A5-C8E8A975F687}" type="pres">
      <dgm:prSet presAssocID="{0A549D82-2D91-47AE-A485-1C0E68801698}" presName="sibTrans" presStyleLbl="bgSibTrans2D1" presStyleIdx="6" presStyleCnt="8"/>
      <dgm:spPr/>
      <dgm:t>
        <a:bodyPr/>
        <a:lstStyle/>
        <a:p>
          <a:endParaRPr lang="es-EC"/>
        </a:p>
      </dgm:t>
    </dgm:pt>
    <dgm:pt modelId="{EE10F430-5983-49F5-BD19-842CDD86D49A}" type="pres">
      <dgm:prSet presAssocID="{34EDFEC2-1A90-4B9E-842C-6F779D7FF474}" presName="compNode" presStyleCnt="0"/>
      <dgm:spPr/>
    </dgm:pt>
    <dgm:pt modelId="{E82B6525-C392-425F-952D-11BB1ABD79BC}" type="pres">
      <dgm:prSet presAssocID="{34EDFEC2-1A90-4B9E-842C-6F779D7FF474}" presName="dummyConnPt" presStyleCnt="0"/>
      <dgm:spPr/>
    </dgm:pt>
    <dgm:pt modelId="{9A9C6D3D-D1EF-4422-B0C0-2083A2F4CA6B}" type="pres">
      <dgm:prSet presAssocID="{34EDFEC2-1A90-4B9E-842C-6F779D7FF474}" presName="node" presStyleLbl="node1" presStyleIdx="7" presStyleCnt="9">
        <dgm:presLayoutVars>
          <dgm:bulletEnabled val="1"/>
        </dgm:presLayoutVars>
      </dgm:prSet>
      <dgm:spPr/>
      <dgm:t>
        <a:bodyPr/>
        <a:lstStyle/>
        <a:p>
          <a:endParaRPr lang="es-EC"/>
        </a:p>
      </dgm:t>
    </dgm:pt>
    <dgm:pt modelId="{AE9DB946-810D-4635-89BF-CB8A2350B736}" type="pres">
      <dgm:prSet presAssocID="{552B6F23-20A1-4926-BC2C-A411DD8F35AA}" presName="sibTrans" presStyleLbl="bgSibTrans2D1" presStyleIdx="7" presStyleCnt="8"/>
      <dgm:spPr/>
      <dgm:t>
        <a:bodyPr/>
        <a:lstStyle/>
        <a:p>
          <a:endParaRPr lang="es-EC"/>
        </a:p>
      </dgm:t>
    </dgm:pt>
    <dgm:pt modelId="{B4F11E22-BE40-493F-A80B-D0988066EF7C}" type="pres">
      <dgm:prSet presAssocID="{2C82BE6B-B45D-4730-A75A-6670CD5393B9}" presName="compNode" presStyleCnt="0"/>
      <dgm:spPr/>
    </dgm:pt>
    <dgm:pt modelId="{B26154F7-A3C6-45EB-9902-3A458F41CCD7}" type="pres">
      <dgm:prSet presAssocID="{2C82BE6B-B45D-4730-A75A-6670CD5393B9}" presName="dummyConnPt" presStyleCnt="0"/>
      <dgm:spPr/>
    </dgm:pt>
    <dgm:pt modelId="{8E5F7E1A-809B-4F3A-AEAC-5FD84C9A9EDB}" type="pres">
      <dgm:prSet presAssocID="{2C82BE6B-B45D-4730-A75A-6670CD5393B9}" presName="node" presStyleLbl="node1" presStyleIdx="8" presStyleCnt="9">
        <dgm:presLayoutVars>
          <dgm:bulletEnabled val="1"/>
        </dgm:presLayoutVars>
      </dgm:prSet>
      <dgm:spPr/>
      <dgm:t>
        <a:bodyPr/>
        <a:lstStyle/>
        <a:p>
          <a:endParaRPr lang="es-EC"/>
        </a:p>
      </dgm:t>
    </dgm:pt>
  </dgm:ptLst>
  <dgm:cxnLst>
    <dgm:cxn modelId="{AE8CD6EE-9FA2-42C3-AEDC-892FBCCB056E}" type="presOf" srcId="{757CCF23-5FA1-4AA3-9CE3-B02D70B56436}" destId="{08C94E0D-D45A-430D-92F5-FA4FE45DEE55}" srcOrd="0" destOrd="0" presId="urn:microsoft.com/office/officeart/2005/8/layout/bProcess4"/>
    <dgm:cxn modelId="{7A285DEE-8246-46BF-A1B1-5DDF15D249EF}" type="presOf" srcId="{EF4BB99F-26BC-42E4-8403-C8AECFEB9FDF}" destId="{CBC51153-897F-49C3-9F85-6A4DD605DC7D}" srcOrd="0" destOrd="0" presId="urn:microsoft.com/office/officeart/2005/8/layout/bProcess4"/>
    <dgm:cxn modelId="{86229FCA-CFB8-49D9-A1A0-2F3FB53DD765}" type="presOf" srcId="{0A549D82-2D91-47AE-A485-1C0E68801698}" destId="{9CA89154-0038-422F-97A5-C8E8A975F687}" srcOrd="0" destOrd="0" presId="urn:microsoft.com/office/officeart/2005/8/layout/bProcess4"/>
    <dgm:cxn modelId="{4DDDD15A-6BC5-4D86-B2BE-EE05A2114F76}" srcId="{F5768F47-9752-4BAB-8661-4A00D3E240B2}" destId="{C9B3A83E-5B89-4F32-8BDB-08E198B20D46}" srcOrd="5" destOrd="0" parTransId="{A597A3C7-2942-44AC-B148-39E1FFA260E5}" sibTransId="{A4866622-048B-4277-98E8-88DB2A652FB6}"/>
    <dgm:cxn modelId="{A0D291C2-26BA-49D0-8CC6-1527F91CDAA7}" type="presOf" srcId="{D376F1ED-FD18-4588-B2DF-ED6BD4839303}" destId="{6A74942F-E23A-41DD-9D30-F6721C1AAECB}" srcOrd="0" destOrd="0" presId="urn:microsoft.com/office/officeart/2005/8/layout/bProcess4"/>
    <dgm:cxn modelId="{215B3A0E-14D9-4E06-BF33-A9FD34EB20C3}" srcId="{F5768F47-9752-4BAB-8661-4A00D3E240B2}" destId="{D376F1ED-FD18-4588-B2DF-ED6BD4839303}" srcOrd="4" destOrd="0" parTransId="{C994B711-4713-40FD-ACD3-E14D25C446CA}" sibTransId="{8D3007CF-90F2-4793-8B74-22F3BB710908}"/>
    <dgm:cxn modelId="{E8456BD0-E110-4976-936F-6DE2D88D2B24}" srcId="{F5768F47-9752-4BAB-8661-4A00D3E240B2}" destId="{98B17684-D1EB-4D9A-986B-6DAB483EA9C2}" srcOrd="0" destOrd="0" parTransId="{EE1A99B7-7A97-415C-B9AC-E5CB30ED9C38}" sibTransId="{5BFB2605-458C-47B5-9E98-0A15E91ECA89}"/>
    <dgm:cxn modelId="{8EF21015-6A02-4F66-BAA9-02F83110E7FE}" type="presOf" srcId="{8D3007CF-90F2-4793-8B74-22F3BB710908}" destId="{4ADAF7C3-7CEC-4FA9-BF8B-1298426E847E}" srcOrd="0" destOrd="0" presId="urn:microsoft.com/office/officeart/2005/8/layout/bProcess4"/>
    <dgm:cxn modelId="{01066093-8D1A-4EAB-BB93-3A7A5048142C}" srcId="{F5768F47-9752-4BAB-8661-4A00D3E240B2}" destId="{34EDFEC2-1A90-4B9E-842C-6F779D7FF474}" srcOrd="7" destOrd="0" parTransId="{2A674F5E-781E-441A-9DCD-382C6D1F48A0}" sibTransId="{552B6F23-20A1-4926-BC2C-A411DD8F35AA}"/>
    <dgm:cxn modelId="{A7FF6735-08E9-435C-AF31-F6595832CE6E}" type="presOf" srcId="{F5768F47-9752-4BAB-8661-4A00D3E240B2}" destId="{A7D4182D-E038-4F75-9AF1-838B74D410D3}" srcOrd="0" destOrd="0" presId="urn:microsoft.com/office/officeart/2005/8/layout/bProcess4"/>
    <dgm:cxn modelId="{87972D29-78C1-45AC-8984-A4D8172978B9}" type="presOf" srcId="{C9B3A83E-5B89-4F32-8BDB-08E198B20D46}" destId="{15AA2357-BB7A-4D05-86C9-DE1056623934}" srcOrd="0" destOrd="0" presId="urn:microsoft.com/office/officeart/2005/8/layout/bProcess4"/>
    <dgm:cxn modelId="{C7F4757F-1AED-44B0-A1E1-DF99A25DBF57}" type="presOf" srcId="{5BFB2605-458C-47B5-9E98-0A15E91ECA89}" destId="{41357E06-C663-4C8B-9C5D-2397E82E0CE9}" srcOrd="0" destOrd="0" presId="urn:microsoft.com/office/officeart/2005/8/layout/bProcess4"/>
    <dgm:cxn modelId="{5FB5591A-9E24-4885-A7DF-CE20840D792D}" type="presOf" srcId="{8A327288-4401-4E73-98C6-0B6235B347AB}" destId="{793E09EB-8D2C-4FA8-89EC-3FD104D031FC}" srcOrd="0" destOrd="0" presId="urn:microsoft.com/office/officeart/2005/8/layout/bProcess4"/>
    <dgm:cxn modelId="{F931F3CE-68BF-43DF-9E3B-90169474EB79}" type="presOf" srcId="{76AF6649-67E1-4585-A3A9-F1C208CA45E4}" destId="{B0EDBB67-9A59-49AA-83B0-CE9AB99F7AD5}" srcOrd="0" destOrd="0" presId="urn:microsoft.com/office/officeart/2005/8/layout/bProcess4"/>
    <dgm:cxn modelId="{CFD315C9-9CB5-45B0-BCCF-1F3B2F3D44C9}" type="presOf" srcId="{34EDFEC2-1A90-4B9E-842C-6F779D7FF474}" destId="{9A9C6D3D-D1EF-4422-B0C0-2083A2F4CA6B}" srcOrd="0" destOrd="0" presId="urn:microsoft.com/office/officeart/2005/8/layout/bProcess4"/>
    <dgm:cxn modelId="{DF1E680C-D49E-41EA-BCF0-28716EA53E8A}" srcId="{F5768F47-9752-4BAB-8661-4A00D3E240B2}" destId="{757CCF23-5FA1-4AA3-9CE3-B02D70B56436}" srcOrd="3" destOrd="0" parTransId="{075DAD29-C0AB-4EF3-AD39-FFB7A6FAB534}" sibTransId="{8A327288-4401-4E73-98C6-0B6235B347AB}"/>
    <dgm:cxn modelId="{47ACE222-4403-411A-9692-10B67D965E85}" srcId="{F5768F47-9752-4BAB-8661-4A00D3E240B2}" destId="{2C82BE6B-B45D-4730-A75A-6670CD5393B9}" srcOrd="8" destOrd="0" parTransId="{E90D386D-ADE4-42F7-ABD9-825F77DD561F}" sibTransId="{0F583C54-49A5-4D47-9914-EA17E4FD6CDA}"/>
    <dgm:cxn modelId="{9D255519-453A-4A2F-BF45-937B3E2C5315}" type="presOf" srcId="{5568C1E2-249B-4E38-A995-EC4EF16DA1F2}" destId="{D6F66570-5916-4D72-A9F6-6324C09A3BBF}" srcOrd="0" destOrd="0" presId="urn:microsoft.com/office/officeart/2005/8/layout/bProcess4"/>
    <dgm:cxn modelId="{34444D77-AF73-45FA-8E50-1ED944A32299}" type="presOf" srcId="{552B6F23-20A1-4926-BC2C-A411DD8F35AA}" destId="{AE9DB946-810D-4635-89BF-CB8A2350B736}" srcOrd="0" destOrd="0" presId="urn:microsoft.com/office/officeart/2005/8/layout/bProcess4"/>
    <dgm:cxn modelId="{512735C8-7245-489E-AF89-D3E24B4C39A5}" type="presOf" srcId="{2C82BE6B-B45D-4730-A75A-6670CD5393B9}" destId="{8E5F7E1A-809B-4F3A-AEAC-5FD84C9A9EDB}" srcOrd="0" destOrd="0" presId="urn:microsoft.com/office/officeart/2005/8/layout/bProcess4"/>
    <dgm:cxn modelId="{CC8D1A65-A5AB-45B6-BC50-D74C45FD6378}" type="presOf" srcId="{72D78BDF-ED06-4F15-95C7-EC5D3389BD3B}" destId="{CA474848-9341-4077-AB1C-D5F33A31B9D4}" srcOrd="0" destOrd="0" presId="urn:microsoft.com/office/officeart/2005/8/layout/bProcess4"/>
    <dgm:cxn modelId="{469DFFFB-A6B6-4544-A795-AAF229EA27BE}" type="presOf" srcId="{07A54BF4-48E7-4AF9-94E6-A9AF48FFDE95}" destId="{EF5B6EE0-6D24-4BD8-BC54-CC49F5603F64}" srcOrd="0" destOrd="0" presId="urn:microsoft.com/office/officeart/2005/8/layout/bProcess4"/>
    <dgm:cxn modelId="{FE40CDB3-9A80-4F71-BD7A-359D7CA3AEE3}" type="presOf" srcId="{98B17684-D1EB-4D9A-986B-6DAB483EA9C2}" destId="{DBA566D3-3FC0-46DC-B6BA-B239169D3EAD}" srcOrd="0" destOrd="0" presId="urn:microsoft.com/office/officeart/2005/8/layout/bProcess4"/>
    <dgm:cxn modelId="{63D16357-FBCA-449F-9CA1-A41C9600AD2E}" srcId="{F5768F47-9752-4BAB-8661-4A00D3E240B2}" destId="{76AF6649-67E1-4585-A3A9-F1C208CA45E4}" srcOrd="6" destOrd="0" parTransId="{D077AF12-7568-473C-8E53-85C670889BEE}" sibTransId="{0A549D82-2D91-47AE-A485-1C0E68801698}"/>
    <dgm:cxn modelId="{A913844D-9F65-445C-9C2F-E6AB6BAB5337}" srcId="{F5768F47-9752-4BAB-8661-4A00D3E240B2}" destId="{07A54BF4-48E7-4AF9-94E6-A9AF48FFDE95}" srcOrd="1" destOrd="0" parTransId="{AB7349D7-5B94-45BE-B1E6-9C90227F86E5}" sibTransId="{72D78BDF-ED06-4F15-95C7-EC5D3389BD3B}"/>
    <dgm:cxn modelId="{FF0CC274-8272-4839-B988-AA7998BB8B94}" srcId="{F5768F47-9752-4BAB-8661-4A00D3E240B2}" destId="{5568C1E2-249B-4E38-A995-EC4EF16DA1F2}" srcOrd="2" destOrd="0" parTransId="{8656B495-82D5-4792-ACA4-43507204EC57}" sibTransId="{EF4BB99F-26BC-42E4-8403-C8AECFEB9FDF}"/>
    <dgm:cxn modelId="{2B4426D0-DF56-440B-9FB6-939320541140}" type="presOf" srcId="{A4866622-048B-4277-98E8-88DB2A652FB6}" destId="{84914E6A-33BC-49F9-B098-D01FBD5FAB5F}" srcOrd="0" destOrd="0" presId="urn:microsoft.com/office/officeart/2005/8/layout/bProcess4"/>
    <dgm:cxn modelId="{44375DA4-2D07-4DDF-9D79-8EA82EE851F9}" type="presParOf" srcId="{A7D4182D-E038-4F75-9AF1-838B74D410D3}" destId="{2A2D72FA-7D10-4247-A941-9A0CF1C67292}" srcOrd="0" destOrd="0" presId="urn:microsoft.com/office/officeart/2005/8/layout/bProcess4"/>
    <dgm:cxn modelId="{8A2A5F35-314A-435E-83B5-5819DA55CB6D}" type="presParOf" srcId="{2A2D72FA-7D10-4247-A941-9A0CF1C67292}" destId="{AC4FBD1E-633F-41E3-8D85-20605BB95911}" srcOrd="0" destOrd="0" presId="urn:microsoft.com/office/officeart/2005/8/layout/bProcess4"/>
    <dgm:cxn modelId="{A4928B42-D590-4F62-A8A3-4AF7CEB2F3B3}" type="presParOf" srcId="{2A2D72FA-7D10-4247-A941-9A0CF1C67292}" destId="{DBA566D3-3FC0-46DC-B6BA-B239169D3EAD}" srcOrd="1" destOrd="0" presId="urn:microsoft.com/office/officeart/2005/8/layout/bProcess4"/>
    <dgm:cxn modelId="{965FBB07-A199-467B-B889-104A7D21935E}" type="presParOf" srcId="{A7D4182D-E038-4F75-9AF1-838B74D410D3}" destId="{41357E06-C663-4C8B-9C5D-2397E82E0CE9}" srcOrd="1" destOrd="0" presId="urn:microsoft.com/office/officeart/2005/8/layout/bProcess4"/>
    <dgm:cxn modelId="{62145162-D01B-437D-B769-50BCBACA48E9}" type="presParOf" srcId="{A7D4182D-E038-4F75-9AF1-838B74D410D3}" destId="{A903694A-35B5-4BE9-9720-6DE06129ABDA}" srcOrd="2" destOrd="0" presId="urn:microsoft.com/office/officeart/2005/8/layout/bProcess4"/>
    <dgm:cxn modelId="{6728A028-08F8-4707-87E8-834A2D3DBAAD}" type="presParOf" srcId="{A903694A-35B5-4BE9-9720-6DE06129ABDA}" destId="{88C2BE23-0863-4DDE-8A7A-69C5EE0A5991}" srcOrd="0" destOrd="0" presId="urn:microsoft.com/office/officeart/2005/8/layout/bProcess4"/>
    <dgm:cxn modelId="{28BDF52E-3465-499E-88BC-547DFFC4708C}" type="presParOf" srcId="{A903694A-35B5-4BE9-9720-6DE06129ABDA}" destId="{EF5B6EE0-6D24-4BD8-BC54-CC49F5603F64}" srcOrd="1" destOrd="0" presId="urn:microsoft.com/office/officeart/2005/8/layout/bProcess4"/>
    <dgm:cxn modelId="{16145494-7C35-42F4-9008-F7EFDCB9D151}" type="presParOf" srcId="{A7D4182D-E038-4F75-9AF1-838B74D410D3}" destId="{CA474848-9341-4077-AB1C-D5F33A31B9D4}" srcOrd="3" destOrd="0" presId="urn:microsoft.com/office/officeart/2005/8/layout/bProcess4"/>
    <dgm:cxn modelId="{B9E8A76C-06D1-4524-8473-AEACAD45F883}" type="presParOf" srcId="{A7D4182D-E038-4F75-9AF1-838B74D410D3}" destId="{9CF7DBC9-F90F-4239-86D3-977CC7916EFC}" srcOrd="4" destOrd="0" presId="urn:microsoft.com/office/officeart/2005/8/layout/bProcess4"/>
    <dgm:cxn modelId="{065B35E2-5180-4EA0-8773-B6C520D875B1}" type="presParOf" srcId="{9CF7DBC9-F90F-4239-86D3-977CC7916EFC}" destId="{1868DD72-8C1F-43A3-B560-CF9A3F178E35}" srcOrd="0" destOrd="0" presId="urn:microsoft.com/office/officeart/2005/8/layout/bProcess4"/>
    <dgm:cxn modelId="{3C72B86C-4423-4CA5-AF78-DDEF1369BDD2}" type="presParOf" srcId="{9CF7DBC9-F90F-4239-86D3-977CC7916EFC}" destId="{D6F66570-5916-4D72-A9F6-6324C09A3BBF}" srcOrd="1" destOrd="0" presId="urn:microsoft.com/office/officeart/2005/8/layout/bProcess4"/>
    <dgm:cxn modelId="{4307D48E-7FBA-4955-82A0-A4D3B99A5AA2}" type="presParOf" srcId="{A7D4182D-E038-4F75-9AF1-838B74D410D3}" destId="{CBC51153-897F-49C3-9F85-6A4DD605DC7D}" srcOrd="5" destOrd="0" presId="urn:microsoft.com/office/officeart/2005/8/layout/bProcess4"/>
    <dgm:cxn modelId="{03D56750-DA89-4FC7-8A46-5C4C985DDB9B}" type="presParOf" srcId="{A7D4182D-E038-4F75-9AF1-838B74D410D3}" destId="{2F63F7FB-0668-4BAB-9C27-64A4AB4A9759}" srcOrd="6" destOrd="0" presId="urn:microsoft.com/office/officeart/2005/8/layout/bProcess4"/>
    <dgm:cxn modelId="{3CF448F5-2B78-4910-B5DE-91E8B85873DD}" type="presParOf" srcId="{2F63F7FB-0668-4BAB-9C27-64A4AB4A9759}" destId="{A9634610-6FDC-4BCC-BEFE-5447C7EEC4D1}" srcOrd="0" destOrd="0" presId="urn:microsoft.com/office/officeart/2005/8/layout/bProcess4"/>
    <dgm:cxn modelId="{702B4CC8-0150-4F01-AEA5-97721B06D183}" type="presParOf" srcId="{2F63F7FB-0668-4BAB-9C27-64A4AB4A9759}" destId="{08C94E0D-D45A-430D-92F5-FA4FE45DEE55}" srcOrd="1" destOrd="0" presId="urn:microsoft.com/office/officeart/2005/8/layout/bProcess4"/>
    <dgm:cxn modelId="{26EF27CE-770F-4306-A5E6-B98DCB41F9DF}" type="presParOf" srcId="{A7D4182D-E038-4F75-9AF1-838B74D410D3}" destId="{793E09EB-8D2C-4FA8-89EC-3FD104D031FC}" srcOrd="7" destOrd="0" presId="urn:microsoft.com/office/officeart/2005/8/layout/bProcess4"/>
    <dgm:cxn modelId="{CED9D9FD-76CF-491A-936C-52CBAF2D1904}" type="presParOf" srcId="{A7D4182D-E038-4F75-9AF1-838B74D410D3}" destId="{79B5E52A-3BF7-4D41-923E-B39A08519D47}" srcOrd="8" destOrd="0" presId="urn:microsoft.com/office/officeart/2005/8/layout/bProcess4"/>
    <dgm:cxn modelId="{9B1E11AC-6474-4690-A34D-F28A032AAB5C}" type="presParOf" srcId="{79B5E52A-3BF7-4D41-923E-B39A08519D47}" destId="{FFEDB2BD-C2BE-4025-914F-2BFD392357D7}" srcOrd="0" destOrd="0" presId="urn:microsoft.com/office/officeart/2005/8/layout/bProcess4"/>
    <dgm:cxn modelId="{C6ACBCAB-A1B7-4942-992E-30ADA17F0833}" type="presParOf" srcId="{79B5E52A-3BF7-4D41-923E-B39A08519D47}" destId="{6A74942F-E23A-41DD-9D30-F6721C1AAECB}" srcOrd="1" destOrd="0" presId="urn:microsoft.com/office/officeart/2005/8/layout/bProcess4"/>
    <dgm:cxn modelId="{9A57967F-2208-4F98-8347-1C1008763E1E}" type="presParOf" srcId="{A7D4182D-E038-4F75-9AF1-838B74D410D3}" destId="{4ADAF7C3-7CEC-4FA9-BF8B-1298426E847E}" srcOrd="9" destOrd="0" presId="urn:microsoft.com/office/officeart/2005/8/layout/bProcess4"/>
    <dgm:cxn modelId="{0873D15F-0E73-4772-89BE-2FFC7ED5519B}" type="presParOf" srcId="{A7D4182D-E038-4F75-9AF1-838B74D410D3}" destId="{AC1FE1D0-E6CA-4F23-89D7-D5786CD2F78D}" srcOrd="10" destOrd="0" presId="urn:microsoft.com/office/officeart/2005/8/layout/bProcess4"/>
    <dgm:cxn modelId="{E3754B9F-456E-48FE-9CF6-C97C22053CE6}" type="presParOf" srcId="{AC1FE1D0-E6CA-4F23-89D7-D5786CD2F78D}" destId="{B873FA21-7C42-4AF6-869C-6E2E43D1FFA8}" srcOrd="0" destOrd="0" presId="urn:microsoft.com/office/officeart/2005/8/layout/bProcess4"/>
    <dgm:cxn modelId="{E36F9B91-73C1-446A-AA97-91DE660D2093}" type="presParOf" srcId="{AC1FE1D0-E6CA-4F23-89D7-D5786CD2F78D}" destId="{15AA2357-BB7A-4D05-86C9-DE1056623934}" srcOrd="1" destOrd="0" presId="urn:microsoft.com/office/officeart/2005/8/layout/bProcess4"/>
    <dgm:cxn modelId="{AE59B921-0A8A-47B7-8E7A-8E18C979DE0D}" type="presParOf" srcId="{A7D4182D-E038-4F75-9AF1-838B74D410D3}" destId="{84914E6A-33BC-49F9-B098-D01FBD5FAB5F}" srcOrd="11" destOrd="0" presId="urn:microsoft.com/office/officeart/2005/8/layout/bProcess4"/>
    <dgm:cxn modelId="{F93C5990-07BC-48B1-BD28-E541C61DA375}" type="presParOf" srcId="{A7D4182D-E038-4F75-9AF1-838B74D410D3}" destId="{9ECC8D0F-2D9C-479E-B312-E83B0804AD53}" srcOrd="12" destOrd="0" presId="urn:microsoft.com/office/officeart/2005/8/layout/bProcess4"/>
    <dgm:cxn modelId="{A5D6195B-87F4-4F88-84D9-C74AD4110680}" type="presParOf" srcId="{9ECC8D0F-2D9C-479E-B312-E83B0804AD53}" destId="{680C36C3-9B91-491D-8098-29402BDEF4C9}" srcOrd="0" destOrd="0" presId="urn:microsoft.com/office/officeart/2005/8/layout/bProcess4"/>
    <dgm:cxn modelId="{4689402B-F2F4-4711-9060-6354277CB1E9}" type="presParOf" srcId="{9ECC8D0F-2D9C-479E-B312-E83B0804AD53}" destId="{B0EDBB67-9A59-49AA-83B0-CE9AB99F7AD5}" srcOrd="1" destOrd="0" presId="urn:microsoft.com/office/officeart/2005/8/layout/bProcess4"/>
    <dgm:cxn modelId="{F80B89E4-DF5B-494D-B5C8-F924BAF4CB80}" type="presParOf" srcId="{A7D4182D-E038-4F75-9AF1-838B74D410D3}" destId="{9CA89154-0038-422F-97A5-C8E8A975F687}" srcOrd="13" destOrd="0" presId="urn:microsoft.com/office/officeart/2005/8/layout/bProcess4"/>
    <dgm:cxn modelId="{0EC1E3D8-944D-4A88-95BB-503FF5ABB319}" type="presParOf" srcId="{A7D4182D-E038-4F75-9AF1-838B74D410D3}" destId="{EE10F430-5983-49F5-BD19-842CDD86D49A}" srcOrd="14" destOrd="0" presId="urn:microsoft.com/office/officeart/2005/8/layout/bProcess4"/>
    <dgm:cxn modelId="{C0C50718-2F13-47E4-92C8-DBBF488C6D0C}" type="presParOf" srcId="{EE10F430-5983-49F5-BD19-842CDD86D49A}" destId="{E82B6525-C392-425F-952D-11BB1ABD79BC}" srcOrd="0" destOrd="0" presId="urn:microsoft.com/office/officeart/2005/8/layout/bProcess4"/>
    <dgm:cxn modelId="{343F132A-2EEE-4454-B235-4DFF59B9CAE7}" type="presParOf" srcId="{EE10F430-5983-49F5-BD19-842CDD86D49A}" destId="{9A9C6D3D-D1EF-4422-B0C0-2083A2F4CA6B}" srcOrd="1" destOrd="0" presId="urn:microsoft.com/office/officeart/2005/8/layout/bProcess4"/>
    <dgm:cxn modelId="{70E9E185-6513-48B5-B8B7-F9E01D7D483D}" type="presParOf" srcId="{A7D4182D-E038-4F75-9AF1-838B74D410D3}" destId="{AE9DB946-810D-4635-89BF-CB8A2350B736}" srcOrd="15" destOrd="0" presId="urn:microsoft.com/office/officeart/2005/8/layout/bProcess4"/>
    <dgm:cxn modelId="{BB9E4314-B280-4CA1-A398-306A33CA3B5F}" type="presParOf" srcId="{A7D4182D-E038-4F75-9AF1-838B74D410D3}" destId="{B4F11E22-BE40-493F-A80B-D0988066EF7C}" srcOrd="16" destOrd="0" presId="urn:microsoft.com/office/officeart/2005/8/layout/bProcess4"/>
    <dgm:cxn modelId="{BCB3FFCC-FA85-4FF9-8260-964A1BFF2EA4}" type="presParOf" srcId="{B4F11E22-BE40-493F-A80B-D0988066EF7C}" destId="{B26154F7-A3C6-45EB-9902-3A458F41CCD7}" srcOrd="0" destOrd="0" presId="urn:microsoft.com/office/officeart/2005/8/layout/bProcess4"/>
    <dgm:cxn modelId="{795DFED1-2269-4383-91B6-EC806255D6FA}" type="presParOf" srcId="{B4F11E22-BE40-493F-A80B-D0988066EF7C}" destId="{8E5F7E1A-809B-4F3A-AEAC-5FD84C9A9EDB}"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C1BFA5-F6E7-47F0-B08C-23FC0944C9FC}" type="doc">
      <dgm:prSet loTypeId="urn:microsoft.com/office/officeart/2005/8/layout/bProcess4" loCatId="process" qsTypeId="urn:microsoft.com/office/officeart/2005/8/quickstyle/simple1" qsCatId="simple" csTypeId="urn:microsoft.com/office/officeart/2005/8/colors/colorful4" csCatId="colorful" phldr="1"/>
      <dgm:spPr/>
      <dgm:t>
        <a:bodyPr/>
        <a:lstStyle/>
        <a:p>
          <a:endParaRPr lang="es-EC"/>
        </a:p>
      </dgm:t>
    </dgm:pt>
    <dgm:pt modelId="{05B554B2-1240-4C42-9592-4179CBBB81EC}">
      <dgm:prSet phldrT="[Texto]"/>
      <dgm:spPr/>
      <dgm:t>
        <a:bodyPr/>
        <a:lstStyle/>
        <a:p>
          <a:r>
            <a:rPr lang="es-EC" dirty="0" smtClean="0"/>
            <a:t>Selección de variables que afectan a la zona de estudio</a:t>
          </a:r>
          <a:endParaRPr lang="es-EC" dirty="0"/>
        </a:p>
      </dgm:t>
    </dgm:pt>
    <dgm:pt modelId="{E966C4AC-F525-4185-B542-0A94B3E9AF98}" type="parTrans" cxnId="{059FEBE6-39E3-407C-A944-F72C705F30A1}">
      <dgm:prSet/>
      <dgm:spPr/>
      <dgm:t>
        <a:bodyPr/>
        <a:lstStyle/>
        <a:p>
          <a:endParaRPr lang="es-EC"/>
        </a:p>
      </dgm:t>
    </dgm:pt>
    <dgm:pt modelId="{4CF37D29-299A-4C25-8531-6A3472FFA723}" type="sibTrans" cxnId="{059FEBE6-39E3-407C-A944-F72C705F30A1}">
      <dgm:prSet/>
      <dgm:spPr/>
      <dgm:t>
        <a:bodyPr/>
        <a:lstStyle/>
        <a:p>
          <a:endParaRPr lang="es-EC"/>
        </a:p>
      </dgm:t>
    </dgm:pt>
    <dgm:pt modelId="{1AC58A1D-4485-4ED0-B2AF-EA958F611D6B}">
      <dgm:prSet phldrT="[Texto]"/>
      <dgm:spPr/>
      <dgm:t>
        <a:bodyPr/>
        <a:lstStyle/>
        <a:p>
          <a:r>
            <a:rPr lang="es-EC" dirty="0" smtClean="0"/>
            <a:t>Ingreso de variables en MICMAC</a:t>
          </a:r>
          <a:endParaRPr lang="es-EC" dirty="0"/>
        </a:p>
      </dgm:t>
    </dgm:pt>
    <dgm:pt modelId="{6B7009A0-3F7A-42BF-9365-0C868A859634}" type="parTrans" cxnId="{52F15820-59DA-47DE-9E81-94615B42F463}">
      <dgm:prSet/>
      <dgm:spPr/>
      <dgm:t>
        <a:bodyPr/>
        <a:lstStyle/>
        <a:p>
          <a:endParaRPr lang="es-EC"/>
        </a:p>
      </dgm:t>
    </dgm:pt>
    <dgm:pt modelId="{A77D6ADB-12D6-456A-81EC-3F3DF1D18555}" type="sibTrans" cxnId="{52F15820-59DA-47DE-9E81-94615B42F463}">
      <dgm:prSet/>
      <dgm:spPr/>
      <dgm:t>
        <a:bodyPr/>
        <a:lstStyle/>
        <a:p>
          <a:endParaRPr lang="es-EC"/>
        </a:p>
      </dgm:t>
    </dgm:pt>
    <dgm:pt modelId="{12EB968F-4575-45EF-9EE1-79075F794162}">
      <dgm:prSet phldrT="[Texto]"/>
      <dgm:spPr/>
      <dgm:t>
        <a:bodyPr/>
        <a:lstStyle/>
        <a:p>
          <a:r>
            <a:rPr lang="es-EC" dirty="0" smtClean="0"/>
            <a:t>Evaluación en matriz de dependencia</a:t>
          </a:r>
          <a:endParaRPr lang="es-EC" dirty="0"/>
        </a:p>
      </dgm:t>
    </dgm:pt>
    <dgm:pt modelId="{BA059C2A-B56F-4464-AEA1-6D15136603FB}" type="parTrans" cxnId="{199EB7E2-A096-436C-B048-327840240D82}">
      <dgm:prSet/>
      <dgm:spPr/>
      <dgm:t>
        <a:bodyPr/>
        <a:lstStyle/>
        <a:p>
          <a:endParaRPr lang="es-EC"/>
        </a:p>
      </dgm:t>
    </dgm:pt>
    <dgm:pt modelId="{8BCEE932-0B04-4856-830C-324D68A0D498}" type="sibTrans" cxnId="{199EB7E2-A096-436C-B048-327840240D82}">
      <dgm:prSet/>
      <dgm:spPr/>
      <dgm:t>
        <a:bodyPr/>
        <a:lstStyle/>
        <a:p>
          <a:endParaRPr lang="es-EC"/>
        </a:p>
      </dgm:t>
    </dgm:pt>
    <dgm:pt modelId="{A9EFAB20-E9C4-4DBD-903E-88076D526599}">
      <dgm:prSet phldrT="[Texto]"/>
      <dgm:spPr/>
      <dgm:t>
        <a:bodyPr/>
        <a:lstStyle/>
        <a:p>
          <a:r>
            <a:rPr lang="es-EC" dirty="0" smtClean="0"/>
            <a:t>Obtención de variables</a:t>
          </a:r>
          <a:endParaRPr lang="es-EC" dirty="0"/>
        </a:p>
      </dgm:t>
    </dgm:pt>
    <dgm:pt modelId="{99E1FF10-516E-4813-8BEE-1A42D9294E47}" type="parTrans" cxnId="{0E955919-45E9-4F19-A066-E5D27C7ABEEF}">
      <dgm:prSet/>
      <dgm:spPr/>
      <dgm:t>
        <a:bodyPr/>
        <a:lstStyle/>
        <a:p>
          <a:endParaRPr lang="es-EC"/>
        </a:p>
      </dgm:t>
    </dgm:pt>
    <dgm:pt modelId="{6C1FFEA6-F9A1-4F69-9F92-A51843071E70}" type="sibTrans" cxnId="{0E955919-45E9-4F19-A066-E5D27C7ABEEF}">
      <dgm:prSet/>
      <dgm:spPr/>
      <dgm:t>
        <a:bodyPr/>
        <a:lstStyle/>
        <a:p>
          <a:endParaRPr lang="es-EC"/>
        </a:p>
      </dgm:t>
    </dgm:pt>
    <dgm:pt modelId="{7C3488E4-3E61-4277-99C2-817F4AD6F4F7}">
      <dgm:prSet phldrT="[Texto]"/>
      <dgm:spPr/>
      <dgm:t>
        <a:bodyPr/>
        <a:lstStyle/>
        <a:p>
          <a:r>
            <a:rPr lang="es-EC" dirty="0" smtClean="0"/>
            <a:t>Formulación de hipótesis</a:t>
          </a:r>
          <a:endParaRPr lang="es-EC" dirty="0"/>
        </a:p>
      </dgm:t>
    </dgm:pt>
    <dgm:pt modelId="{DDDAA40B-71AB-4A5D-8E4D-CB4E9C990445}" type="parTrans" cxnId="{388E7D35-84CE-4237-88B1-C01776B97D8C}">
      <dgm:prSet/>
      <dgm:spPr/>
      <dgm:t>
        <a:bodyPr/>
        <a:lstStyle/>
        <a:p>
          <a:endParaRPr lang="es-EC"/>
        </a:p>
      </dgm:t>
    </dgm:pt>
    <dgm:pt modelId="{74875786-BD6F-4898-8DB7-9EA69AB0BCF2}" type="sibTrans" cxnId="{388E7D35-84CE-4237-88B1-C01776B97D8C}">
      <dgm:prSet/>
      <dgm:spPr/>
      <dgm:t>
        <a:bodyPr/>
        <a:lstStyle/>
        <a:p>
          <a:endParaRPr lang="es-EC"/>
        </a:p>
      </dgm:t>
    </dgm:pt>
    <dgm:pt modelId="{71CA2524-D59F-4032-BE92-1AAC80E42747}">
      <dgm:prSet phldrT="[Texto]"/>
      <dgm:spPr/>
      <dgm:t>
        <a:bodyPr/>
        <a:lstStyle/>
        <a:p>
          <a:r>
            <a:rPr lang="es-EC" dirty="0" smtClean="0"/>
            <a:t>Evaluación de las hipótesis por expertos</a:t>
          </a:r>
          <a:endParaRPr lang="es-EC" dirty="0"/>
        </a:p>
      </dgm:t>
    </dgm:pt>
    <dgm:pt modelId="{D9D7311C-A009-4881-917A-2853460D6418}" type="parTrans" cxnId="{7FA241AE-E5BF-4DE5-B73B-07C8E0634B27}">
      <dgm:prSet/>
      <dgm:spPr/>
      <dgm:t>
        <a:bodyPr/>
        <a:lstStyle/>
        <a:p>
          <a:endParaRPr lang="es-EC"/>
        </a:p>
      </dgm:t>
    </dgm:pt>
    <dgm:pt modelId="{117BCC01-942E-45D7-B6FE-AFBE0CC74B0F}" type="sibTrans" cxnId="{7FA241AE-E5BF-4DE5-B73B-07C8E0634B27}">
      <dgm:prSet/>
      <dgm:spPr/>
      <dgm:t>
        <a:bodyPr/>
        <a:lstStyle/>
        <a:p>
          <a:endParaRPr lang="es-EC"/>
        </a:p>
      </dgm:t>
    </dgm:pt>
    <dgm:pt modelId="{E78425FD-2BB6-4FED-8E0A-29E6B20D1E00}">
      <dgm:prSet phldrT="[Texto]"/>
      <dgm:spPr/>
      <dgm:t>
        <a:bodyPr/>
        <a:lstStyle/>
        <a:p>
          <a:r>
            <a:rPr lang="es-EC" dirty="0" err="1" smtClean="0"/>
            <a:t>Analisis</a:t>
          </a:r>
          <a:r>
            <a:rPr lang="es-EC" dirty="0" smtClean="0"/>
            <a:t> morfológico de escenarios</a:t>
          </a:r>
          <a:endParaRPr lang="es-EC" dirty="0"/>
        </a:p>
      </dgm:t>
    </dgm:pt>
    <dgm:pt modelId="{BC290DB2-2085-4196-9866-B0D2C5AA3531}" type="parTrans" cxnId="{BC01D7EE-5B5C-49C2-BE02-D698E22BB177}">
      <dgm:prSet/>
      <dgm:spPr/>
      <dgm:t>
        <a:bodyPr/>
        <a:lstStyle/>
        <a:p>
          <a:endParaRPr lang="es-EC"/>
        </a:p>
      </dgm:t>
    </dgm:pt>
    <dgm:pt modelId="{ACFD9251-D9ED-4A61-B308-C836DE25B8ED}" type="sibTrans" cxnId="{BC01D7EE-5B5C-49C2-BE02-D698E22BB177}">
      <dgm:prSet/>
      <dgm:spPr/>
      <dgm:t>
        <a:bodyPr/>
        <a:lstStyle/>
        <a:p>
          <a:endParaRPr lang="es-EC"/>
        </a:p>
      </dgm:t>
    </dgm:pt>
    <dgm:pt modelId="{FAD02C39-C089-4DB1-8C31-AD22380B8580}">
      <dgm:prSet phldrT="[Texto]"/>
      <dgm:spPr/>
      <dgm:t>
        <a:bodyPr/>
        <a:lstStyle/>
        <a:p>
          <a:r>
            <a:rPr lang="es-EC" dirty="0" smtClean="0"/>
            <a:t>Formulación de escenarios prospectivos</a:t>
          </a:r>
          <a:endParaRPr lang="es-EC" dirty="0"/>
        </a:p>
      </dgm:t>
    </dgm:pt>
    <dgm:pt modelId="{D5838D80-D4B6-41DC-A141-3F9CFD703A7D}" type="parTrans" cxnId="{71BC7E52-CDFB-454C-B4D5-3192A6A77EDC}">
      <dgm:prSet/>
      <dgm:spPr/>
      <dgm:t>
        <a:bodyPr/>
        <a:lstStyle/>
        <a:p>
          <a:endParaRPr lang="es-EC"/>
        </a:p>
      </dgm:t>
    </dgm:pt>
    <dgm:pt modelId="{45F4193E-69EE-402A-B4D1-BD1918B34355}" type="sibTrans" cxnId="{71BC7E52-CDFB-454C-B4D5-3192A6A77EDC}">
      <dgm:prSet/>
      <dgm:spPr/>
      <dgm:t>
        <a:bodyPr/>
        <a:lstStyle/>
        <a:p>
          <a:endParaRPr lang="es-EC"/>
        </a:p>
      </dgm:t>
    </dgm:pt>
    <dgm:pt modelId="{8085DC55-38E0-4C65-83B1-3190D6CB56E5}">
      <dgm:prSet phldrT="[Texto]"/>
      <dgm:spPr/>
      <dgm:t>
        <a:bodyPr/>
        <a:lstStyle/>
        <a:p>
          <a:r>
            <a:rPr lang="es-EC" dirty="0" smtClean="0"/>
            <a:t>Propuesta de uso y ocupación en la zona de estudio.</a:t>
          </a:r>
          <a:endParaRPr lang="es-EC" dirty="0"/>
        </a:p>
      </dgm:t>
    </dgm:pt>
    <dgm:pt modelId="{958652C6-1E8B-4445-86BB-9693F9166CF7}" type="parTrans" cxnId="{D41BC9A3-9936-458D-AFF6-2EC3896AC874}">
      <dgm:prSet/>
      <dgm:spPr/>
      <dgm:t>
        <a:bodyPr/>
        <a:lstStyle/>
        <a:p>
          <a:endParaRPr lang="es-EC"/>
        </a:p>
      </dgm:t>
    </dgm:pt>
    <dgm:pt modelId="{89E7B65B-0A22-4181-B31E-7919C897988F}" type="sibTrans" cxnId="{D41BC9A3-9936-458D-AFF6-2EC3896AC874}">
      <dgm:prSet/>
      <dgm:spPr/>
      <dgm:t>
        <a:bodyPr/>
        <a:lstStyle/>
        <a:p>
          <a:endParaRPr lang="es-EC"/>
        </a:p>
      </dgm:t>
    </dgm:pt>
    <dgm:pt modelId="{CA2C1B6B-A293-4676-A046-D8DC2A02801E}" type="pres">
      <dgm:prSet presAssocID="{79C1BFA5-F6E7-47F0-B08C-23FC0944C9FC}" presName="Name0" presStyleCnt="0">
        <dgm:presLayoutVars>
          <dgm:dir/>
          <dgm:resizeHandles/>
        </dgm:presLayoutVars>
      </dgm:prSet>
      <dgm:spPr/>
      <dgm:t>
        <a:bodyPr/>
        <a:lstStyle/>
        <a:p>
          <a:endParaRPr lang="es-EC"/>
        </a:p>
      </dgm:t>
    </dgm:pt>
    <dgm:pt modelId="{44E6E2D5-A309-4665-AE8F-B94620E01199}" type="pres">
      <dgm:prSet presAssocID="{05B554B2-1240-4C42-9592-4179CBBB81EC}" presName="compNode" presStyleCnt="0"/>
      <dgm:spPr/>
    </dgm:pt>
    <dgm:pt modelId="{37757628-D5AB-4648-80FD-4A40A3045520}" type="pres">
      <dgm:prSet presAssocID="{05B554B2-1240-4C42-9592-4179CBBB81EC}" presName="dummyConnPt" presStyleCnt="0"/>
      <dgm:spPr/>
    </dgm:pt>
    <dgm:pt modelId="{C63D6165-E798-4BFE-BE64-FC53EDDCF632}" type="pres">
      <dgm:prSet presAssocID="{05B554B2-1240-4C42-9592-4179CBBB81EC}" presName="node" presStyleLbl="node1" presStyleIdx="0" presStyleCnt="9">
        <dgm:presLayoutVars>
          <dgm:bulletEnabled val="1"/>
        </dgm:presLayoutVars>
      </dgm:prSet>
      <dgm:spPr/>
      <dgm:t>
        <a:bodyPr/>
        <a:lstStyle/>
        <a:p>
          <a:endParaRPr lang="es-EC"/>
        </a:p>
      </dgm:t>
    </dgm:pt>
    <dgm:pt modelId="{0395DE50-7621-4615-8989-E59D248B3EEE}" type="pres">
      <dgm:prSet presAssocID="{4CF37D29-299A-4C25-8531-6A3472FFA723}" presName="sibTrans" presStyleLbl="bgSibTrans2D1" presStyleIdx="0" presStyleCnt="8"/>
      <dgm:spPr/>
      <dgm:t>
        <a:bodyPr/>
        <a:lstStyle/>
        <a:p>
          <a:endParaRPr lang="es-EC"/>
        </a:p>
      </dgm:t>
    </dgm:pt>
    <dgm:pt modelId="{DAA35415-BA95-4CFB-A299-0A84993827AF}" type="pres">
      <dgm:prSet presAssocID="{1AC58A1D-4485-4ED0-B2AF-EA958F611D6B}" presName="compNode" presStyleCnt="0"/>
      <dgm:spPr/>
    </dgm:pt>
    <dgm:pt modelId="{EEEDD035-A67D-4EC3-A1D1-6087F08EAD64}" type="pres">
      <dgm:prSet presAssocID="{1AC58A1D-4485-4ED0-B2AF-EA958F611D6B}" presName="dummyConnPt" presStyleCnt="0"/>
      <dgm:spPr/>
    </dgm:pt>
    <dgm:pt modelId="{B89C3D55-C975-4E61-B53B-39CBF0E241CC}" type="pres">
      <dgm:prSet presAssocID="{1AC58A1D-4485-4ED0-B2AF-EA958F611D6B}" presName="node" presStyleLbl="node1" presStyleIdx="1" presStyleCnt="9">
        <dgm:presLayoutVars>
          <dgm:bulletEnabled val="1"/>
        </dgm:presLayoutVars>
      </dgm:prSet>
      <dgm:spPr/>
      <dgm:t>
        <a:bodyPr/>
        <a:lstStyle/>
        <a:p>
          <a:endParaRPr lang="es-EC"/>
        </a:p>
      </dgm:t>
    </dgm:pt>
    <dgm:pt modelId="{C4B9F4C0-9221-439E-BBAB-D2B7F9D2850C}" type="pres">
      <dgm:prSet presAssocID="{A77D6ADB-12D6-456A-81EC-3F3DF1D18555}" presName="sibTrans" presStyleLbl="bgSibTrans2D1" presStyleIdx="1" presStyleCnt="8"/>
      <dgm:spPr/>
      <dgm:t>
        <a:bodyPr/>
        <a:lstStyle/>
        <a:p>
          <a:endParaRPr lang="es-EC"/>
        </a:p>
      </dgm:t>
    </dgm:pt>
    <dgm:pt modelId="{761A9586-6BB8-4503-9F9A-7D04C9F5ABE1}" type="pres">
      <dgm:prSet presAssocID="{12EB968F-4575-45EF-9EE1-79075F794162}" presName="compNode" presStyleCnt="0"/>
      <dgm:spPr/>
    </dgm:pt>
    <dgm:pt modelId="{C3C4FB29-D18D-4334-A1A6-9E66E885B50B}" type="pres">
      <dgm:prSet presAssocID="{12EB968F-4575-45EF-9EE1-79075F794162}" presName="dummyConnPt" presStyleCnt="0"/>
      <dgm:spPr/>
    </dgm:pt>
    <dgm:pt modelId="{E9C17AC8-691C-44AF-9615-A034F464AB24}" type="pres">
      <dgm:prSet presAssocID="{12EB968F-4575-45EF-9EE1-79075F794162}" presName="node" presStyleLbl="node1" presStyleIdx="2" presStyleCnt="9">
        <dgm:presLayoutVars>
          <dgm:bulletEnabled val="1"/>
        </dgm:presLayoutVars>
      </dgm:prSet>
      <dgm:spPr/>
      <dgm:t>
        <a:bodyPr/>
        <a:lstStyle/>
        <a:p>
          <a:endParaRPr lang="es-EC"/>
        </a:p>
      </dgm:t>
    </dgm:pt>
    <dgm:pt modelId="{7703D6F8-0210-4D2C-AFBD-4FEAB285D394}" type="pres">
      <dgm:prSet presAssocID="{8BCEE932-0B04-4856-830C-324D68A0D498}" presName="sibTrans" presStyleLbl="bgSibTrans2D1" presStyleIdx="2" presStyleCnt="8"/>
      <dgm:spPr/>
      <dgm:t>
        <a:bodyPr/>
        <a:lstStyle/>
        <a:p>
          <a:endParaRPr lang="es-EC"/>
        </a:p>
      </dgm:t>
    </dgm:pt>
    <dgm:pt modelId="{5D1FA0C5-0088-41A2-9267-72F7078F4390}" type="pres">
      <dgm:prSet presAssocID="{A9EFAB20-E9C4-4DBD-903E-88076D526599}" presName="compNode" presStyleCnt="0"/>
      <dgm:spPr/>
    </dgm:pt>
    <dgm:pt modelId="{5D9632CB-39AD-4FC5-91C0-639EA57E282B}" type="pres">
      <dgm:prSet presAssocID="{A9EFAB20-E9C4-4DBD-903E-88076D526599}" presName="dummyConnPt" presStyleCnt="0"/>
      <dgm:spPr/>
    </dgm:pt>
    <dgm:pt modelId="{6845CF82-D839-4B89-864F-9217B55B0050}" type="pres">
      <dgm:prSet presAssocID="{A9EFAB20-E9C4-4DBD-903E-88076D526599}" presName="node" presStyleLbl="node1" presStyleIdx="3" presStyleCnt="9">
        <dgm:presLayoutVars>
          <dgm:bulletEnabled val="1"/>
        </dgm:presLayoutVars>
      </dgm:prSet>
      <dgm:spPr/>
      <dgm:t>
        <a:bodyPr/>
        <a:lstStyle/>
        <a:p>
          <a:endParaRPr lang="es-EC"/>
        </a:p>
      </dgm:t>
    </dgm:pt>
    <dgm:pt modelId="{3771BA6A-5185-46F7-AD0E-D786846B9093}" type="pres">
      <dgm:prSet presAssocID="{6C1FFEA6-F9A1-4F69-9F92-A51843071E70}" presName="sibTrans" presStyleLbl="bgSibTrans2D1" presStyleIdx="3" presStyleCnt="8"/>
      <dgm:spPr/>
      <dgm:t>
        <a:bodyPr/>
        <a:lstStyle/>
        <a:p>
          <a:endParaRPr lang="es-EC"/>
        </a:p>
      </dgm:t>
    </dgm:pt>
    <dgm:pt modelId="{CB1FD98E-17AE-4969-91F5-B1E88402BEAD}" type="pres">
      <dgm:prSet presAssocID="{7C3488E4-3E61-4277-99C2-817F4AD6F4F7}" presName="compNode" presStyleCnt="0"/>
      <dgm:spPr/>
    </dgm:pt>
    <dgm:pt modelId="{7F12AE6D-A4FE-4114-9356-F4E8956F16AE}" type="pres">
      <dgm:prSet presAssocID="{7C3488E4-3E61-4277-99C2-817F4AD6F4F7}" presName="dummyConnPt" presStyleCnt="0"/>
      <dgm:spPr/>
    </dgm:pt>
    <dgm:pt modelId="{B0E61B41-F717-4E1F-9D4E-BE16F38D0E08}" type="pres">
      <dgm:prSet presAssocID="{7C3488E4-3E61-4277-99C2-817F4AD6F4F7}" presName="node" presStyleLbl="node1" presStyleIdx="4" presStyleCnt="9">
        <dgm:presLayoutVars>
          <dgm:bulletEnabled val="1"/>
        </dgm:presLayoutVars>
      </dgm:prSet>
      <dgm:spPr/>
      <dgm:t>
        <a:bodyPr/>
        <a:lstStyle/>
        <a:p>
          <a:endParaRPr lang="es-EC"/>
        </a:p>
      </dgm:t>
    </dgm:pt>
    <dgm:pt modelId="{C376F743-C1D1-4343-A7C5-542EF9396874}" type="pres">
      <dgm:prSet presAssocID="{74875786-BD6F-4898-8DB7-9EA69AB0BCF2}" presName="sibTrans" presStyleLbl="bgSibTrans2D1" presStyleIdx="4" presStyleCnt="8"/>
      <dgm:spPr/>
      <dgm:t>
        <a:bodyPr/>
        <a:lstStyle/>
        <a:p>
          <a:endParaRPr lang="es-EC"/>
        </a:p>
      </dgm:t>
    </dgm:pt>
    <dgm:pt modelId="{F30C50C9-1373-4EEE-A156-DBE3EAE0EDEB}" type="pres">
      <dgm:prSet presAssocID="{71CA2524-D59F-4032-BE92-1AAC80E42747}" presName="compNode" presStyleCnt="0"/>
      <dgm:spPr/>
    </dgm:pt>
    <dgm:pt modelId="{22558974-CB7D-4D0D-A905-DFB93675EAE4}" type="pres">
      <dgm:prSet presAssocID="{71CA2524-D59F-4032-BE92-1AAC80E42747}" presName="dummyConnPt" presStyleCnt="0"/>
      <dgm:spPr/>
    </dgm:pt>
    <dgm:pt modelId="{89BA9C62-5B60-4C14-8BDC-8CB9FDE61C65}" type="pres">
      <dgm:prSet presAssocID="{71CA2524-D59F-4032-BE92-1AAC80E42747}" presName="node" presStyleLbl="node1" presStyleIdx="5" presStyleCnt="9">
        <dgm:presLayoutVars>
          <dgm:bulletEnabled val="1"/>
        </dgm:presLayoutVars>
      </dgm:prSet>
      <dgm:spPr/>
      <dgm:t>
        <a:bodyPr/>
        <a:lstStyle/>
        <a:p>
          <a:endParaRPr lang="es-EC"/>
        </a:p>
      </dgm:t>
    </dgm:pt>
    <dgm:pt modelId="{12A43433-0247-4295-BD89-79EB8947C0BC}" type="pres">
      <dgm:prSet presAssocID="{117BCC01-942E-45D7-B6FE-AFBE0CC74B0F}" presName="sibTrans" presStyleLbl="bgSibTrans2D1" presStyleIdx="5" presStyleCnt="8"/>
      <dgm:spPr/>
      <dgm:t>
        <a:bodyPr/>
        <a:lstStyle/>
        <a:p>
          <a:endParaRPr lang="es-EC"/>
        </a:p>
      </dgm:t>
    </dgm:pt>
    <dgm:pt modelId="{ADC33699-9A07-40E7-97F7-D15C29DBF50A}" type="pres">
      <dgm:prSet presAssocID="{E78425FD-2BB6-4FED-8E0A-29E6B20D1E00}" presName="compNode" presStyleCnt="0"/>
      <dgm:spPr/>
    </dgm:pt>
    <dgm:pt modelId="{F59F595C-7F6E-4245-A608-BA5EEAF63C3E}" type="pres">
      <dgm:prSet presAssocID="{E78425FD-2BB6-4FED-8E0A-29E6B20D1E00}" presName="dummyConnPt" presStyleCnt="0"/>
      <dgm:spPr/>
    </dgm:pt>
    <dgm:pt modelId="{99580B48-19DF-4EA9-9F0E-B19013C18589}" type="pres">
      <dgm:prSet presAssocID="{E78425FD-2BB6-4FED-8E0A-29E6B20D1E00}" presName="node" presStyleLbl="node1" presStyleIdx="6" presStyleCnt="9">
        <dgm:presLayoutVars>
          <dgm:bulletEnabled val="1"/>
        </dgm:presLayoutVars>
      </dgm:prSet>
      <dgm:spPr/>
      <dgm:t>
        <a:bodyPr/>
        <a:lstStyle/>
        <a:p>
          <a:endParaRPr lang="es-EC"/>
        </a:p>
      </dgm:t>
    </dgm:pt>
    <dgm:pt modelId="{5148AB40-2B9C-498D-B5F9-65F0C03A31B8}" type="pres">
      <dgm:prSet presAssocID="{ACFD9251-D9ED-4A61-B308-C836DE25B8ED}" presName="sibTrans" presStyleLbl="bgSibTrans2D1" presStyleIdx="6" presStyleCnt="8"/>
      <dgm:spPr/>
      <dgm:t>
        <a:bodyPr/>
        <a:lstStyle/>
        <a:p>
          <a:endParaRPr lang="es-EC"/>
        </a:p>
      </dgm:t>
    </dgm:pt>
    <dgm:pt modelId="{F2689266-C66D-410A-83B7-AFDF6DCE7954}" type="pres">
      <dgm:prSet presAssocID="{FAD02C39-C089-4DB1-8C31-AD22380B8580}" presName="compNode" presStyleCnt="0"/>
      <dgm:spPr/>
    </dgm:pt>
    <dgm:pt modelId="{6001AC04-E924-4B69-BD8A-46C0C4158294}" type="pres">
      <dgm:prSet presAssocID="{FAD02C39-C089-4DB1-8C31-AD22380B8580}" presName="dummyConnPt" presStyleCnt="0"/>
      <dgm:spPr/>
    </dgm:pt>
    <dgm:pt modelId="{CB7EB4E3-59D5-4964-8EE3-943950497F53}" type="pres">
      <dgm:prSet presAssocID="{FAD02C39-C089-4DB1-8C31-AD22380B8580}" presName="node" presStyleLbl="node1" presStyleIdx="7" presStyleCnt="9">
        <dgm:presLayoutVars>
          <dgm:bulletEnabled val="1"/>
        </dgm:presLayoutVars>
      </dgm:prSet>
      <dgm:spPr/>
      <dgm:t>
        <a:bodyPr/>
        <a:lstStyle/>
        <a:p>
          <a:endParaRPr lang="es-EC"/>
        </a:p>
      </dgm:t>
    </dgm:pt>
    <dgm:pt modelId="{4A841E2A-4042-4201-A4B4-B4C41BAE127F}" type="pres">
      <dgm:prSet presAssocID="{45F4193E-69EE-402A-B4D1-BD1918B34355}" presName="sibTrans" presStyleLbl="bgSibTrans2D1" presStyleIdx="7" presStyleCnt="8"/>
      <dgm:spPr/>
      <dgm:t>
        <a:bodyPr/>
        <a:lstStyle/>
        <a:p>
          <a:endParaRPr lang="es-EC"/>
        </a:p>
      </dgm:t>
    </dgm:pt>
    <dgm:pt modelId="{F1A80286-518A-4FFB-A64C-FD6960061C26}" type="pres">
      <dgm:prSet presAssocID="{8085DC55-38E0-4C65-83B1-3190D6CB56E5}" presName="compNode" presStyleCnt="0"/>
      <dgm:spPr/>
    </dgm:pt>
    <dgm:pt modelId="{31304472-01B8-4D0F-9CA8-A49F8995A510}" type="pres">
      <dgm:prSet presAssocID="{8085DC55-38E0-4C65-83B1-3190D6CB56E5}" presName="dummyConnPt" presStyleCnt="0"/>
      <dgm:spPr/>
    </dgm:pt>
    <dgm:pt modelId="{C371D566-7714-4CB3-8834-C30D3D6AC614}" type="pres">
      <dgm:prSet presAssocID="{8085DC55-38E0-4C65-83B1-3190D6CB56E5}" presName="node" presStyleLbl="node1" presStyleIdx="8" presStyleCnt="9">
        <dgm:presLayoutVars>
          <dgm:bulletEnabled val="1"/>
        </dgm:presLayoutVars>
      </dgm:prSet>
      <dgm:spPr/>
      <dgm:t>
        <a:bodyPr/>
        <a:lstStyle/>
        <a:p>
          <a:endParaRPr lang="es-EC"/>
        </a:p>
      </dgm:t>
    </dgm:pt>
  </dgm:ptLst>
  <dgm:cxnLst>
    <dgm:cxn modelId="{BE6779E3-DFC1-41BD-B5BA-3657BE0EED90}" type="presOf" srcId="{A77D6ADB-12D6-456A-81EC-3F3DF1D18555}" destId="{C4B9F4C0-9221-439E-BBAB-D2B7F9D2850C}" srcOrd="0" destOrd="0" presId="urn:microsoft.com/office/officeart/2005/8/layout/bProcess4"/>
    <dgm:cxn modelId="{199EB7E2-A096-436C-B048-327840240D82}" srcId="{79C1BFA5-F6E7-47F0-B08C-23FC0944C9FC}" destId="{12EB968F-4575-45EF-9EE1-79075F794162}" srcOrd="2" destOrd="0" parTransId="{BA059C2A-B56F-4464-AEA1-6D15136603FB}" sibTransId="{8BCEE932-0B04-4856-830C-324D68A0D498}"/>
    <dgm:cxn modelId="{E5BB63E6-E55F-421C-BE17-2EEE389CD050}" type="presOf" srcId="{6C1FFEA6-F9A1-4F69-9F92-A51843071E70}" destId="{3771BA6A-5185-46F7-AD0E-D786846B9093}" srcOrd="0" destOrd="0" presId="urn:microsoft.com/office/officeart/2005/8/layout/bProcess4"/>
    <dgm:cxn modelId="{BC01D7EE-5B5C-49C2-BE02-D698E22BB177}" srcId="{79C1BFA5-F6E7-47F0-B08C-23FC0944C9FC}" destId="{E78425FD-2BB6-4FED-8E0A-29E6B20D1E00}" srcOrd="6" destOrd="0" parTransId="{BC290DB2-2085-4196-9866-B0D2C5AA3531}" sibTransId="{ACFD9251-D9ED-4A61-B308-C836DE25B8ED}"/>
    <dgm:cxn modelId="{388E7D35-84CE-4237-88B1-C01776B97D8C}" srcId="{79C1BFA5-F6E7-47F0-B08C-23FC0944C9FC}" destId="{7C3488E4-3E61-4277-99C2-817F4AD6F4F7}" srcOrd="4" destOrd="0" parTransId="{DDDAA40B-71AB-4A5D-8E4D-CB4E9C990445}" sibTransId="{74875786-BD6F-4898-8DB7-9EA69AB0BCF2}"/>
    <dgm:cxn modelId="{4FECFFA1-3723-4CE1-8246-0F331BFF8482}" type="presOf" srcId="{A9EFAB20-E9C4-4DBD-903E-88076D526599}" destId="{6845CF82-D839-4B89-864F-9217B55B0050}" srcOrd="0" destOrd="0" presId="urn:microsoft.com/office/officeart/2005/8/layout/bProcess4"/>
    <dgm:cxn modelId="{A8AC2A15-8423-4626-93A1-1C4C79C486CE}" type="presOf" srcId="{7C3488E4-3E61-4277-99C2-817F4AD6F4F7}" destId="{B0E61B41-F717-4E1F-9D4E-BE16F38D0E08}" srcOrd="0" destOrd="0" presId="urn:microsoft.com/office/officeart/2005/8/layout/bProcess4"/>
    <dgm:cxn modelId="{1B0AA087-B772-4392-8192-902FCE544C16}" type="presOf" srcId="{4CF37D29-299A-4C25-8531-6A3472FFA723}" destId="{0395DE50-7621-4615-8989-E59D248B3EEE}" srcOrd="0" destOrd="0" presId="urn:microsoft.com/office/officeart/2005/8/layout/bProcess4"/>
    <dgm:cxn modelId="{4BE8A05F-03D6-42E2-95BD-2BBB13E7E083}" type="presOf" srcId="{79C1BFA5-F6E7-47F0-B08C-23FC0944C9FC}" destId="{CA2C1B6B-A293-4676-A046-D8DC2A02801E}" srcOrd="0" destOrd="0" presId="urn:microsoft.com/office/officeart/2005/8/layout/bProcess4"/>
    <dgm:cxn modelId="{D41BC9A3-9936-458D-AFF6-2EC3896AC874}" srcId="{79C1BFA5-F6E7-47F0-B08C-23FC0944C9FC}" destId="{8085DC55-38E0-4C65-83B1-3190D6CB56E5}" srcOrd="8" destOrd="0" parTransId="{958652C6-1E8B-4445-86BB-9693F9166CF7}" sibTransId="{89E7B65B-0A22-4181-B31E-7919C897988F}"/>
    <dgm:cxn modelId="{5BEFC8C6-E464-40D9-9B02-C2D02F616410}" type="presOf" srcId="{12EB968F-4575-45EF-9EE1-79075F794162}" destId="{E9C17AC8-691C-44AF-9615-A034F464AB24}" srcOrd="0" destOrd="0" presId="urn:microsoft.com/office/officeart/2005/8/layout/bProcess4"/>
    <dgm:cxn modelId="{059FEBE6-39E3-407C-A944-F72C705F30A1}" srcId="{79C1BFA5-F6E7-47F0-B08C-23FC0944C9FC}" destId="{05B554B2-1240-4C42-9592-4179CBBB81EC}" srcOrd="0" destOrd="0" parTransId="{E966C4AC-F525-4185-B542-0A94B3E9AF98}" sibTransId="{4CF37D29-299A-4C25-8531-6A3472FFA723}"/>
    <dgm:cxn modelId="{7FA241AE-E5BF-4DE5-B73B-07C8E0634B27}" srcId="{79C1BFA5-F6E7-47F0-B08C-23FC0944C9FC}" destId="{71CA2524-D59F-4032-BE92-1AAC80E42747}" srcOrd="5" destOrd="0" parTransId="{D9D7311C-A009-4881-917A-2853460D6418}" sibTransId="{117BCC01-942E-45D7-B6FE-AFBE0CC74B0F}"/>
    <dgm:cxn modelId="{A925B00F-D8E7-4285-9121-9A5F345A137D}" type="presOf" srcId="{74875786-BD6F-4898-8DB7-9EA69AB0BCF2}" destId="{C376F743-C1D1-4343-A7C5-542EF9396874}" srcOrd="0" destOrd="0" presId="urn:microsoft.com/office/officeart/2005/8/layout/bProcess4"/>
    <dgm:cxn modelId="{985178E2-1C40-4BE1-BF75-A5EE26DF98F6}" type="presOf" srcId="{05B554B2-1240-4C42-9592-4179CBBB81EC}" destId="{C63D6165-E798-4BFE-BE64-FC53EDDCF632}" srcOrd="0" destOrd="0" presId="urn:microsoft.com/office/officeart/2005/8/layout/bProcess4"/>
    <dgm:cxn modelId="{657457AA-CFF2-4AF0-B598-3C755100DE02}" type="presOf" srcId="{1AC58A1D-4485-4ED0-B2AF-EA958F611D6B}" destId="{B89C3D55-C975-4E61-B53B-39CBF0E241CC}" srcOrd="0" destOrd="0" presId="urn:microsoft.com/office/officeart/2005/8/layout/bProcess4"/>
    <dgm:cxn modelId="{2A23A155-4DA1-4EDB-9F80-AE53AE63D5CD}" type="presOf" srcId="{E78425FD-2BB6-4FED-8E0A-29E6B20D1E00}" destId="{99580B48-19DF-4EA9-9F0E-B19013C18589}" srcOrd="0" destOrd="0" presId="urn:microsoft.com/office/officeart/2005/8/layout/bProcess4"/>
    <dgm:cxn modelId="{72E114CD-1416-49CF-A5F9-23810F01E763}" type="presOf" srcId="{ACFD9251-D9ED-4A61-B308-C836DE25B8ED}" destId="{5148AB40-2B9C-498D-B5F9-65F0C03A31B8}" srcOrd="0" destOrd="0" presId="urn:microsoft.com/office/officeart/2005/8/layout/bProcess4"/>
    <dgm:cxn modelId="{A21A8FB8-7309-4AC6-B74C-15C4851EB3A0}" type="presOf" srcId="{8085DC55-38E0-4C65-83B1-3190D6CB56E5}" destId="{C371D566-7714-4CB3-8834-C30D3D6AC614}" srcOrd="0" destOrd="0" presId="urn:microsoft.com/office/officeart/2005/8/layout/bProcess4"/>
    <dgm:cxn modelId="{71BC7E52-CDFB-454C-B4D5-3192A6A77EDC}" srcId="{79C1BFA5-F6E7-47F0-B08C-23FC0944C9FC}" destId="{FAD02C39-C089-4DB1-8C31-AD22380B8580}" srcOrd="7" destOrd="0" parTransId="{D5838D80-D4B6-41DC-A141-3F9CFD703A7D}" sibTransId="{45F4193E-69EE-402A-B4D1-BD1918B34355}"/>
    <dgm:cxn modelId="{FE4C6D49-F589-4EB6-B26A-DCA80F42EE45}" type="presOf" srcId="{117BCC01-942E-45D7-B6FE-AFBE0CC74B0F}" destId="{12A43433-0247-4295-BD89-79EB8947C0BC}" srcOrd="0" destOrd="0" presId="urn:microsoft.com/office/officeart/2005/8/layout/bProcess4"/>
    <dgm:cxn modelId="{D7FFB95F-DA0B-4887-A5E6-E88CAAE1ED78}" type="presOf" srcId="{FAD02C39-C089-4DB1-8C31-AD22380B8580}" destId="{CB7EB4E3-59D5-4964-8EE3-943950497F53}" srcOrd="0" destOrd="0" presId="urn:microsoft.com/office/officeart/2005/8/layout/bProcess4"/>
    <dgm:cxn modelId="{E54E8EFB-CC64-4324-A176-ADCDE35F10F3}" type="presOf" srcId="{45F4193E-69EE-402A-B4D1-BD1918B34355}" destId="{4A841E2A-4042-4201-A4B4-B4C41BAE127F}" srcOrd="0" destOrd="0" presId="urn:microsoft.com/office/officeart/2005/8/layout/bProcess4"/>
    <dgm:cxn modelId="{52F15820-59DA-47DE-9E81-94615B42F463}" srcId="{79C1BFA5-F6E7-47F0-B08C-23FC0944C9FC}" destId="{1AC58A1D-4485-4ED0-B2AF-EA958F611D6B}" srcOrd="1" destOrd="0" parTransId="{6B7009A0-3F7A-42BF-9365-0C868A859634}" sibTransId="{A77D6ADB-12D6-456A-81EC-3F3DF1D18555}"/>
    <dgm:cxn modelId="{6F2F7AA8-97FD-4D28-B53E-7803B8DB47AC}" type="presOf" srcId="{8BCEE932-0B04-4856-830C-324D68A0D498}" destId="{7703D6F8-0210-4D2C-AFBD-4FEAB285D394}" srcOrd="0" destOrd="0" presId="urn:microsoft.com/office/officeart/2005/8/layout/bProcess4"/>
    <dgm:cxn modelId="{B4D0514B-30F9-491B-9670-08F561112CF5}" type="presOf" srcId="{71CA2524-D59F-4032-BE92-1AAC80E42747}" destId="{89BA9C62-5B60-4C14-8BDC-8CB9FDE61C65}" srcOrd="0" destOrd="0" presId="urn:microsoft.com/office/officeart/2005/8/layout/bProcess4"/>
    <dgm:cxn modelId="{0E955919-45E9-4F19-A066-E5D27C7ABEEF}" srcId="{79C1BFA5-F6E7-47F0-B08C-23FC0944C9FC}" destId="{A9EFAB20-E9C4-4DBD-903E-88076D526599}" srcOrd="3" destOrd="0" parTransId="{99E1FF10-516E-4813-8BEE-1A42D9294E47}" sibTransId="{6C1FFEA6-F9A1-4F69-9F92-A51843071E70}"/>
    <dgm:cxn modelId="{D04B6EEB-2337-4924-8B29-F3FBA17B7460}" type="presParOf" srcId="{CA2C1B6B-A293-4676-A046-D8DC2A02801E}" destId="{44E6E2D5-A309-4665-AE8F-B94620E01199}" srcOrd="0" destOrd="0" presId="urn:microsoft.com/office/officeart/2005/8/layout/bProcess4"/>
    <dgm:cxn modelId="{F756E970-6FF8-484A-853E-DBBC931F684E}" type="presParOf" srcId="{44E6E2D5-A309-4665-AE8F-B94620E01199}" destId="{37757628-D5AB-4648-80FD-4A40A3045520}" srcOrd="0" destOrd="0" presId="urn:microsoft.com/office/officeart/2005/8/layout/bProcess4"/>
    <dgm:cxn modelId="{5C069F59-61CD-492F-AFAB-07DA5B79FD7E}" type="presParOf" srcId="{44E6E2D5-A309-4665-AE8F-B94620E01199}" destId="{C63D6165-E798-4BFE-BE64-FC53EDDCF632}" srcOrd="1" destOrd="0" presId="urn:microsoft.com/office/officeart/2005/8/layout/bProcess4"/>
    <dgm:cxn modelId="{E9150A97-1B2D-4368-9732-47E5F1A2D4E0}" type="presParOf" srcId="{CA2C1B6B-A293-4676-A046-D8DC2A02801E}" destId="{0395DE50-7621-4615-8989-E59D248B3EEE}" srcOrd="1" destOrd="0" presId="urn:microsoft.com/office/officeart/2005/8/layout/bProcess4"/>
    <dgm:cxn modelId="{03DE4765-3E42-46AF-AAE6-AA7EADD0B3F2}" type="presParOf" srcId="{CA2C1B6B-A293-4676-A046-D8DC2A02801E}" destId="{DAA35415-BA95-4CFB-A299-0A84993827AF}" srcOrd="2" destOrd="0" presId="urn:microsoft.com/office/officeart/2005/8/layout/bProcess4"/>
    <dgm:cxn modelId="{E9AEF9E0-86CD-4F73-A552-4E9747715E93}" type="presParOf" srcId="{DAA35415-BA95-4CFB-A299-0A84993827AF}" destId="{EEEDD035-A67D-4EC3-A1D1-6087F08EAD64}" srcOrd="0" destOrd="0" presId="urn:microsoft.com/office/officeart/2005/8/layout/bProcess4"/>
    <dgm:cxn modelId="{86745B2F-6D2B-4E13-A290-35A998754143}" type="presParOf" srcId="{DAA35415-BA95-4CFB-A299-0A84993827AF}" destId="{B89C3D55-C975-4E61-B53B-39CBF0E241CC}" srcOrd="1" destOrd="0" presId="urn:microsoft.com/office/officeart/2005/8/layout/bProcess4"/>
    <dgm:cxn modelId="{86E934D6-62C7-4DB0-8654-A96E1D8EEB1B}" type="presParOf" srcId="{CA2C1B6B-A293-4676-A046-D8DC2A02801E}" destId="{C4B9F4C0-9221-439E-BBAB-D2B7F9D2850C}" srcOrd="3" destOrd="0" presId="urn:microsoft.com/office/officeart/2005/8/layout/bProcess4"/>
    <dgm:cxn modelId="{F0152260-9DBB-4346-915B-1B36F4562CA8}" type="presParOf" srcId="{CA2C1B6B-A293-4676-A046-D8DC2A02801E}" destId="{761A9586-6BB8-4503-9F9A-7D04C9F5ABE1}" srcOrd="4" destOrd="0" presId="urn:microsoft.com/office/officeart/2005/8/layout/bProcess4"/>
    <dgm:cxn modelId="{A3C6E696-BDC9-4A6E-80EB-7B7E28BD031C}" type="presParOf" srcId="{761A9586-6BB8-4503-9F9A-7D04C9F5ABE1}" destId="{C3C4FB29-D18D-4334-A1A6-9E66E885B50B}" srcOrd="0" destOrd="0" presId="urn:microsoft.com/office/officeart/2005/8/layout/bProcess4"/>
    <dgm:cxn modelId="{DBE5C1DA-B796-4B6F-AD44-31A1A856122F}" type="presParOf" srcId="{761A9586-6BB8-4503-9F9A-7D04C9F5ABE1}" destId="{E9C17AC8-691C-44AF-9615-A034F464AB24}" srcOrd="1" destOrd="0" presId="urn:microsoft.com/office/officeart/2005/8/layout/bProcess4"/>
    <dgm:cxn modelId="{CC0EDF23-89D7-4ADB-9819-FA630FD68D95}" type="presParOf" srcId="{CA2C1B6B-A293-4676-A046-D8DC2A02801E}" destId="{7703D6F8-0210-4D2C-AFBD-4FEAB285D394}" srcOrd="5" destOrd="0" presId="urn:microsoft.com/office/officeart/2005/8/layout/bProcess4"/>
    <dgm:cxn modelId="{D553143F-A450-4706-A318-6398E64D03E8}" type="presParOf" srcId="{CA2C1B6B-A293-4676-A046-D8DC2A02801E}" destId="{5D1FA0C5-0088-41A2-9267-72F7078F4390}" srcOrd="6" destOrd="0" presId="urn:microsoft.com/office/officeart/2005/8/layout/bProcess4"/>
    <dgm:cxn modelId="{6C096326-1B8C-4B0F-9E49-E192C7B25E23}" type="presParOf" srcId="{5D1FA0C5-0088-41A2-9267-72F7078F4390}" destId="{5D9632CB-39AD-4FC5-91C0-639EA57E282B}" srcOrd="0" destOrd="0" presId="urn:microsoft.com/office/officeart/2005/8/layout/bProcess4"/>
    <dgm:cxn modelId="{DE2CF420-8F3C-44AC-A4E7-75FCEC0EEE6D}" type="presParOf" srcId="{5D1FA0C5-0088-41A2-9267-72F7078F4390}" destId="{6845CF82-D839-4B89-864F-9217B55B0050}" srcOrd="1" destOrd="0" presId="urn:microsoft.com/office/officeart/2005/8/layout/bProcess4"/>
    <dgm:cxn modelId="{BA3F092B-863D-41C4-987F-4A1C6580CDE1}" type="presParOf" srcId="{CA2C1B6B-A293-4676-A046-D8DC2A02801E}" destId="{3771BA6A-5185-46F7-AD0E-D786846B9093}" srcOrd="7" destOrd="0" presId="urn:microsoft.com/office/officeart/2005/8/layout/bProcess4"/>
    <dgm:cxn modelId="{52D59925-1C4C-41F9-A644-12A54C98220A}" type="presParOf" srcId="{CA2C1B6B-A293-4676-A046-D8DC2A02801E}" destId="{CB1FD98E-17AE-4969-91F5-B1E88402BEAD}" srcOrd="8" destOrd="0" presId="urn:microsoft.com/office/officeart/2005/8/layout/bProcess4"/>
    <dgm:cxn modelId="{F2D36E29-E8C1-45B5-B183-CD8BDD4FD9C1}" type="presParOf" srcId="{CB1FD98E-17AE-4969-91F5-B1E88402BEAD}" destId="{7F12AE6D-A4FE-4114-9356-F4E8956F16AE}" srcOrd="0" destOrd="0" presId="urn:microsoft.com/office/officeart/2005/8/layout/bProcess4"/>
    <dgm:cxn modelId="{C3C6E0B9-7ADA-4954-8847-F9D57B53A0A1}" type="presParOf" srcId="{CB1FD98E-17AE-4969-91F5-B1E88402BEAD}" destId="{B0E61B41-F717-4E1F-9D4E-BE16F38D0E08}" srcOrd="1" destOrd="0" presId="urn:microsoft.com/office/officeart/2005/8/layout/bProcess4"/>
    <dgm:cxn modelId="{94622CD8-30A2-446A-AFB9-543802E49266}" type="presParOf" srcId="{CA2C1B6B-A293-4676-A046-D8DC2A02801E}" destId="{C376F743-C1D1-4343-A7C5-542EF9396874}" srcOrd="9" destOrd="0" presId="urn:microsoft.com/office/officeart/2005/8/layout/bProcess4"/>
    <dgm:cxn modelId="{271A4605-5436-4E06-B672-F5EC37C9979A}" type="presParOf" srcId="{CA2C1B6B-A293-4676-A046-D8DC2A02801E}" destId="{F30C50C9-1373-4EEE-A156-DBE3EAE0EDEB}" srcOrd="10" destOrd="0" presId="urn:microsoft.com/office/officeart/2005/8/layout/bProcess4"/>
    <dgm:cxn modelId="{E292CA9B-3CE9-4743-A1DD-E6D6A602BA71}" type="presParOf" srcId="{F30C50C9-1373-4EEE-A156-DBE3EAE0EDEB}" destId="{22558974-CB7D-4D0D-A905-DFB93675EAE4}" srcOrd="0" destOrd="0" presId="urn:microsoft.com/office/officeart/2005/8/layout/bProcess4"/>
    <dgm:cxn modelId="{80B89977-5FFA-4830-95DB-DBEEF166A345}" type="presParOf" srcId="{F30C50C9-1373-4EEE-A156-DBE3EAE0EDEB}" destId="{89BA9C62-5B60-4C14-8BDC-8CB9FDE61C65}" srcOrd="1" destOrd="0" presId="urn:microsoft.com/office/officeart/2005/8/layout/bProcess4"/>
    <dgm:cxn modelId="{25AFCE25-9F15-42AE-87FC-0BCFE93F0556}" type="presParOf" srcId="{CA2C1B6B-A293-4676-A046-D8DC2A02801E}" destId="{12A43433-0247-4295-BD89-79EB8947C0BC}" srcOrd="11" destOrd="0" presId="urn:microsoft.com/office/officeart/2005/8/layout/bProcess4"/>
    <dgm:cxn modelId="{23D4543B-E119-45AA-B625-FA909999897D}" type="presParOf" srcId="{CA2C1B6B-A293-4676-A046-D8DC2A02801E}" destId="{ADC33699-9A07-40E7-97F7-D15C29DBF50A}" srcOrd="12" destOrd="0" presId="urn:microsoft.com/office/officeart/2005/8/layout/bProcess4"/>
    <dgm:cxn modelId="{3C47F262-DE0E-47BD-A92F-E246F1463A2E}" type="presParOf" srcId="{ADC33699-9A07-40E7-97F7-D15C29DBF50A}" destId="{F59F595C-7F6E-4245-A608-BA5EEAF63C3E}" srcOrd="0" destOrd="0" presId="urn:microsoft.com/office/officeart/2005/8/layout/bProcess4"/>
    <dgm:cxn modelId="{DFDE66D3-99AA-4053-B956-F9733B4A0267}" type="presParOf" srcId="{ADC33699-9A07-40E7-97F7-D15C29DBF50A}" destId="{99580B48-19DF-4EA9-9F0E-B19013C18589}" srcOrd="1" destOrd="0" presId="urn:microsoft.com/office/officeart/2005/8/layout/bProcess4"/>
    <dgm:cxn modelId="{45ECB0C3-68FA-4CA8-8FEC-6B259F8D37E1}" type="presParOf" srcId="{CA2C1B6B-A293-4676-A046-D8DC2A02801E}" destId="{5148AB40-2B9C-498D-B5F9-65F0C03A31B8}" srcOrd="13" destOrd="0" presId="urn:microsoft.com/office/officeart/2005/8/layout/bProcess4"/>
    <dgm:cxn modelId="{4C8FD0B6-B1D1-4A43-B977-BA61E486EF58}" type="presParOf" srcId="{CA2C1B6B-A293-4676-A046-D8DC2A02801E}" destId="{F2689266-C66D-410A-83B7-AFDF6DCE7954}" srcOrd="14" destOrd="0" presId="urn:microsoft.com/office/officeart/2005/8/layout/bProcess4"/>
    <dgm:cxn modelId="{5228DD2A-44B2-4A01-916F-C72878AA310F}" type="presParOf" srcId="{F2689266-C66D-410A-83B7-AFDF6DCE7954}" destId="{6001AC04-E924-4B69-BD8A-46C0C4158294}" srcOrd="0" destOrd="0" presId="urn:microsoft.com/office/officeart/2005/8/layout/bProcess4"/>
    <dgm:cxn modelId="{FA9F59CF-58BB-4A8E-B7DA-A52439CB3EA9}" type="presParOf" srcId="{F2689266-C66D-410A-83B7-AFDF6DCE7954}" destId="{CB7EB4E3-59D5-4964-8EE3-943950497F53}" srcOrd="1" destOrd="0" presId="urn:microsoft.com/office/officeart/2005/8/layout/bProcess4"/>
    <dgm:cxn modelId="{A7F7B767-8734-495A-8B08-49E9A37FA57E}" type="presParOf" srcId="{CA2C1B6B-A293-4676-A046-D8DC2A02801E}" destId="{4A841E2A-4042-4201-A4B4-B4C41BAE127F}" srcOrd="15" destOrd="0" presId="urn:microsoft.com/office/officeart/2005/8/layout/bProcess4"/>
    <dgm:cxn modelId="{94E9D210-3457-4E3C-8A0B-2839FB0C15CB}" type="presParOf" srcId="{CA2C1B6B-A293-4676-A046-D8DC2A02801E}" destId="{F1A80286-518A-4FFB-A64C-FD6960061C26}" srcOrd="16" destOrd="0" presId="urn:microsoft.com/office/officeart/2005/8/layout/bProcess4"/>
    <dgm:cxn modelId="{3FCEE89F-58C4-45AF-B6A0-996F065FA7E7}" type="presParOf" srcId="{F1A80286-518A-4FFB-A64C-FD6960061C26}" destId="{31304472-01B8-4D0F-9CA8-A49F8995A510}" srcOrd="0" destOrd="0" presId="urn:microsoft.com/office/officeart/2005/8/layout/bProcess4"/>
    <dgm:cxn modelId="{E0B2C9E1-FAAF-4DAD-991A-DB10A7C42D4A}" type="presParOf" srcId="{F1A80286-518A-4FFB-A64C-FD6960061C26}" destId="{C371D566-7714-4CB3-8834-C30D3D6AC614}"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57E06-C663-4C8B-9C5D-2397E82E0CE9}">
      <dsp:nvSpPr>
        <dsp:cNvPr id="0" name=""/>
        <dsp:cNvSpPr/>
      </dsp:nvSpPr>
      <dsp:spPr>
        <a:xfrm rot="5400000">
          <a:off x="-374328" y="1438591"/>
          <a:ext cx="1654072" cy="19966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A566D3-3FC0-46DC-B6BA-B239169D3EAD}">
      <dsp:nvSpPr>
        <dsp:cNvPr id="0" name=""/>
        <dsp:cNvSpPr/>
      </dsp:nvSpPr>
      <dsp:spPr>
        <a:xfrm>
          <a:off x="4087" y="379875"/>
          <a:ext cx="2218531" cy="1331118"/>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Norma Técnica de valoración </a:t>
          </a:r>
          <a:r>
            <a:rPr lang="es-EC" sz="2000" kern="1200" dirty="0" err="1" smtClean="0"/>
            <a:t>DMQ</a:t>
          </a:r>
          <a:endParaRPr lang="es-EC" sz="2000" kern="1200" dirty="0"/>
        </a:p>
      </dsp:txBody>
      <dsp:txXfrm>
        <a:off x="43074" y="418862"/>
        <a:ext cx="2140557" cy="1253144"/>
      </dsp:txXfrm>
    </dsp:sp>
    <dsp:sp modelId="{CA474848-9341-4077-AB1C-D5F33A31B9D4}">
      <dsp:nvSpPr>
        <dsp:cNvPr id="0" name=""/>
        <dsp:cNvSpPr/>
      </dsp:nvSpPr>
      <dsp:spPr>
        <a:xfrm rot="5400000">
          <a:off x="-374328" y="3102489"/>
          <a:ext cx="1654072" cy="19966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5B6EE0-6D24-4BD8-BC54-CC49F5603F64}">
      <dsp:nvSpPr>
        <dsp:cNvPr id="0" name=""/>
        <dsp:cNvSpPr/>
      </dsp:nvSpPr>
      <dsp:spPr>
        <a:xfrm>
          <a:off x="4087" y="2043774"/>
          <a:ext cx="2218531" cy="1331118"/>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Zonas homogéneas, servicios básicos.</a:t>
          </a:r>
          <a:endParaRPr lang="es-EC" sz="2000" kern="1200" dirty="0"/>
        </a:p>
      </dsp:txBody>
      <dsp:txXfrm>
        <a:off x="43074" y="2082761"/>
        <a:ext cx="2140557" cy="1253144"/>
      </dsp:txXfrm>
    </dsp:sp>
    <dsp:sp modelId="{CBC51153-897F-49C3-9F85-6A4DD605DC7D}">
      <dsp:nvSpPr>
        <dsp:cNvPr id="0" name=""/>
        <dsp:cNvSpPr/>
      </dsp:nvSpPr>
      <dsp:spPr>
        <a:xfrm>
          <a:off x="457620" y="3934438"/>
          <a:ext cx="2940820" cy="19966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F66570-5916-4D72-A9F6-6324C09A3BBF}">
      <dsp:nvSpPr>
        <dsp:cNvPr id="0" name=""/>
        <dsp:cNvSpPr/>
      </dsp:nvSpPr>
      <dsp:spPr>
        <a:xfrm>
          <a:off x="4087" y="3707672"/>
          <a:ext cx="2218531" cy="133111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err="1" smtClean="0"/>
            <a:t>PUOS</a:t>
          </a:r>
          <a:r>
            <a:rPr lang="es-EC" sz="2000" kern="1200" dirty="0" smtClean="0"/>
            <a:t> a mediano y largo plazo</a:t>
          </a:r>
          <a:endParaRPr lang="es-EC" sz="2000" kern="1200" dirty="0"/>
        </a:p>
      </dsp:txBody>
      <dsp:txXfrm>
        <a:off x="43074" y="3746659"/>
        <a:ext cx="2140557" cy="1253144"/>
      </dsp:txXfrm>
    </dsp:sp>
    <dsp:sp modelId="{793E09EB-8D2C-4FA8-89EC-3FD104D031FC}">
      <dsp:nvSpPr>
        <dsp:cNvPr id="0" name=""/>
        <dsp:cNvSpPr/>
      </dsp:nvSpPr>
      <dsp:spPr>
        <a:xfrm rot="16200000">
          <a:off x="2576317" y="3102489"/>
          <a:ext cx="1654072" cy="199667"/>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C94E0D-D45A-430D-92F5-FA4FE45DEE55}">
      <dsp:nvSpPr>
        <dsp:cNvPr id="0" name=""/>
        <dsp:cNvSpPr/>
      </dsp:nvSpPr>
      <dsp:spPr>
        <a:xfrm>
          <a:off x="2954734" y="3707672"/>
          <a:ext cx="2218531" cy="1331118"/>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Plano de uso y ocupación. </a:t>
          </a:r>
          <a:endParaRPr lang="es-EC" sz="2000" kern="1200" dirty="0"/>
        </a:p>
      </dsp:txBody>
      <dsp:txXfrm>
        <a:off x="2993721" y="3746659"/>
        <a:ext cx="2140557" cy="1253144"/>
      </dsp:txXfrm>
    </dsp:sp>
    <dsp:sp modelId="{4ADAF7C3-7CEC-4FA9-BF8B-1298426E847E}">
      <dsp:nvSpPr>
        <dsp:cNvPr id="0" name=""/>
        <dsp:cNvSpPr/>
      </dsp:nvSpPr>
      <dsp:spPr>
        <a:xfrm rot="16200000">
          <a:off x="2576317" y="1438591"/>
          <a:ext cx="1654072" cy="199667"/>
        </a:xfrm>
        <a:prstGeom prst="rect">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74942F-E23A-41DD-9D30-F6721C1AAECB}">
      <dsp:nvSpPr>
        <dsp:cNvPr id="0" name=""/>
        <dsp:cNvSpPr/>
      </dsp:nvSpPr>
      <dsp:spPr>
        <a:xfrm>
          <a:off x="2954734" y="2043774"/>
          <a:ext cx="2218531" cy="1331118"/>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Selección de predios</a:t>
          </a:r>
          <a:endParaRPr lang="es-EC" sz="2000" kern="1200" dirty="0"/>
        </a:p>
      </dsp:txBody>
      <dsp:txXfrm>
        <a:off x="2993721" y="2082761"/>
        <a:ext cx="2140557" cy="1253144"/>
      </dsp:txXfrm>
    </dsp:sp>
    <dsp:sp modelId="{84914E6A-33BC-49F9-B098-D01FBD5FAB5F}">
      <dsp:nvSpPr>
        <dsp:cNvPr id="0" name=""/>
        <dsp:cNvSpPr/>
      </dsp:nvSpPr>
      <dsp:spPr>
        <a:xfrm>
          <a:off x="3408266" y="606641"/>
          <a:ext cx="2940820" cy="199667"/>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AA2357-BB7A-4D05-86C9-DE1056623934}">
      <dsp:nvSpPr>
        <dsp:cNvPr id="0" name=""/>
        <dsp:cNvSpPr/>
      </dsp:nvSpPr>
      <dsp:spPr>
        <a:xfrm>
          <a:off x="2954734" y="379875"/>
          <a:ext cx="2218531" cy="1331118"/>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Selección de interpolador</a:t>
          </a:r>
          <a:endParaRPr lang="es-EC" sz="2000" kern="1200" dirty="0"/>
        </a:p>
      </dsp:txBody>
      <dsp:txXfrm>
        <a:off x="2993721" y="418862"/>
        <a:ext cx="2140557" cy="1253144"/>
      </dsp:txXfrm>
    </dsp:sp>
    <dsp:sp modelId="{9CA89154-0038-422F-97A5-C8E8A975F687}">
      <dsp:nvSpPr>
        <dsp:cNvPr id="0" name=""/>
        <dsp:cNvSpPr/>
      </dsp:nvSpPr>
      <dsp:spPr>
        <a:xfrm rot="5400000">
          <a:off x="5526964" y="1438591"/>
          <a:ext cx="1654072" cy="199667"/>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EDBB67-9A59-49AA-83B0-CE9AB99F7AD5}">
      <dsp:nvSpPr>
        <dsp:cNvPr id="0" name=""/>
        <dsp:cNvSpPr/>
      </dsp:nvSpPr>
      <dsp:spPr>
        <a:xfrm>
          <a:off x="5905380" y="379875"/>
          <a:ext cx="2218531" cy="1331118"/>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Reclasificación y </a:t>
          </a:r>
          <a:r>
            <a:rPr lang="es-EC" sz="2000" kern="1200" dirty="0" err="1" smtClean="0"/>
            <a:t>Poligonizar</a:t>
          </a:r>
          <a:endParaRPr lang="es-EC" sz="2000" kern="1200" dirty="0"/>
        </a:p>
      </dsp:txBody>
      <dsp:txXfrm>
        <a:off x="5944367" y="418862"/>
        <a:ext cx="2140557" cy="1253144"/>
      </dsp:txXfrm>
    </dsp:sp>
    <dsp:sp modelId="{AE9DB946-810D-4635-89BF-CB8A2350B736}">
      <dsp:nvSpPr>
        <dsp:cNvPr id="0" name=""/>
        <dsp:cNvSpPr/>
      </dsp:nvSpPr>
      <dsp:spPr>
        <a:xfrm rot="5400000">
          <a:off x="5526964" y="3102489"/>
          <a:ext cx="1654072" cy="19966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9C6D3D-D1EF-4422-B0C0-2083A2F4CA6B}">
      <dsp:nvSpPr>
        <dsp:cNvPr id="0" name=""/>
        <dsp:cNvSpPr/>
      </dsp:nvSpPr>
      <dsp:spPr>
        <a:xfrm>
          <a:off x="5905380" y="2043774"/>
          <a:ext cx="2218531" cy="133111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Digitalizar y topología </a:t>
          </a:r>
          <a:endParaRPr lang="es-EC" sz="2000" kern="1200" dirty="0"/>
        </a:p>
      </dsp:txBody>
      <dsp:txXfrm>
        <a:off x="5944367" y="2082761"/>
        <a:ext cx="2140557" cy="1253144"/>
      </dsp:txXfrm>
    </dsp:sp>
    <dsp:sp modelId="{8E5F7E1A-809B-4F3A-AEAC-5FD84C9A9EDB}">
      <dsp:nvSpPr>
        <dsp:cNvPr id="0" name=""/>
        <dsp:cNvSpPr/>
      </dsp:nvSpPr>
      <dsp:spPr>
        <a:xfrm>
          <a:off x="5905380" y="3707672"/>
          <a:ext cx="2218531" cy="1331118"/>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Intersecar con los predios.</a:t>
          </a:r>
          <a:endParaRPr lang="es-EC" sz="2000" kern="1200" dirty="0"/>
        </a:p>
      </dsp:txBody>
      <dsp:txXfrm>
        <a:off x="5944367" y="3746659"/>
        <a:ext cx="2140557" cy="1253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95DE50-7621-4615-8989-E59D248B3EEE}">
      <dsp:nvSpPr>
        <dsp:cNvPr id="0" name=""/>
        <dsp:cNvSpPr/>
      </dsp:nvSpPr>
      <dsp:spPr>
        <a:xfrm rot="5400000">
          <a:off x="-374328" y="1438591"/>
          <a:ext cx="1654072" cy="199667"/>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3D6165-E798-4BFE-BE64-FC53EDDCF632}">
      <dsp:nvSpPr>
        <dsp:cNvPr id="0" name=""/>
        <dsp:cNvSpPr/>
      </dsp:nvSpPr>
      <dsp:spPr>
        <a:xfrm>
          <a:off x="4087" y="379875"/>
          <a:ext cx="2218531" cy="133111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Selección de variables que afectan a la zona de estudio</a:t>
          </a:r>
          <a:endParaRPr lang="es-EC" sz="2000" kern="1200" dirty="0"/>
        </a:p>
      </dsp:txBody>
      <dsp:txXfrm>
        <a:off x="43074" y="418862"/>
        <a:ext cx="2140557" cy="1253144"/>
      </dsp:txXfrm>
    </dsp:sp>
    <dsp:sp modelId="{C4B9F4C0-9221-439E-BBAB-D2B7F9D2850C}">
      <dsp:nvSpPr>
        <dsp:cNvPr id="0" name=""/>
        <dsp:cNvSpPr/>
      </dsp:nvSpPr>
      <dsp:spPr>
        <a:xfrm rot="5400000">
          <a:off x="-374328" y="3102489"/>
          <a:ext cx="1654072" cy="199667"/>
        </a:xfrm>
        <a:prstGeom prst="rect">
          <a:avLst/>
        </a:prstGeom>
        <a:solidFill>
          <a:schemeClr val="accent4">
            <a:hueOff val="-130262"/>
            <a:satOff val="-658"/>
            <a:lumOff val="-9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9C3D55-C975-4E61-B53B-39CBF0E241CC}">
      <dsp:nvSpPr>
        <dsp:cNvPr id="0" name=""/>
        <dsp:cNvSpPr/>
      </dsp:nvSpPr>
      <dsp:spPr>
        <a:xfrm>
          <a:off x="4087" y="2043774"/>
          <a:ext cx="2218531" cy="1331118"/>
        </a:xfrm>
        <a:prstGeom prst="roundRect">
          <a:avLst>
            <a:gd name="adj" fmla="val 10000"/>
          </a:avLst>
        </a:prstGeom>
        <a:solidFill>
          <a:schemeClr val="accent4">
            <a:hueOff val="-113979"/>
            <a:satOff val="-576"/>
            <a:lumOff val="-80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Ingreso de variables en MICMAC</a:t>
          </a:r>
          <a:endParaRPr lang="es-EC" sz="2000" kern="1200" dirty="0"/>
        </a:p>
      </dsp:txBody>
      <dsp:txXfrm>
        <a:off x="43074" y="2082761"/>
        <a:ext cx="2140557" cy="1253144"/>
      </dsp:txXfrm>
    </dsp:sp>
    <dsp:sp modelId="{7703D6F8-0210-4D2C-AFBD-4FEAB285D394}">
      <dsp:nvSpPr>
        <dsp:cNvPr id="0" name=""/>
        <dsp:cNvSpPr/>
      </dsp:nvSpPr>
      <dsp:spPr>
        <a:xfrm>
          <a:off x="457620" y="3934438"/>
          <a:ext cx="2940820" cy="199667"/>
        </a:xfrm>
        <a:prstGeom prst="rect">
          <a:avLst/>
        </a:prstGeom>
        <a:solidFill>
          <a:schemeClr val="accent4">
            <a:hueOff val="-260524"/>
            <a:satOff val="-1316"/>
            <a:lumOff val="-18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C17AC8-691C-44AF-9615-A034F464AB24}">
      <dsp:nvSpPr>
        <dsp:cNvPr id="0" name=""/>
        <dsp:cNvSpPr/>
      </dsp:nvSpPr>
      <dsp:spPr>
        <a:xfrm>
          <a:off x="4087" y="3707672"/>
          <a:ext cx="2218531" cy="1331118"/>
        </a:xfrm>
        <a:prstGeom prst="roundRect">
          <a:avLst>
            <a:gd name="adj" fmla="val 10000"/>
          </a:avLst>
        </a:prstGeom>
        <a:solidFill>
          <a:schemeClr val="accent4">
            <a:hueOff val="-227958"/>
            <a:satOff val="-1151"/>
            <a:lumOff val="-161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Evaluación en matriz de dependencia</a:t>
          </a:r>
          <a:endParaRPr lang="es-EC" sz="2000" kern="1200" dirty="0"/>
        </a:p>
      </dsp:txBody>
      <dsp:txXfrm>
        <a:off x="43074" y="3746659"/>
        <a:ext cx="2140557" cy="1253144"/>
      </dsp:txXfrm>
    </dsp:sp>
    <dsp:sp modelId="{3771BA6A-5185-46F7-AD0E-D786846B9093}">
      <dsp:nvSpPr>
        <dsp:cNvPr id="0" name=""/>
        <dsp:cNvSpPr/>
      </dsp:nvSpPr>
      <dsp:spPr>
        <a:xfrm rot="16200000">
          <a:off x="2576317" y="3102489"/>
          <a:ext cx="1654072" cy="199667"/>
        </a:xfrm>
        <a:prstGeom prst="rect">
          <a:avLst/>
        </a:prstGeom>
        <a:solidFill>
          <a:schemeClr val="accent4">
            <a:hueOff val="-390786"/>
            <a:satOff val="-1974"/>
            <a:lumOff val="-277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45CF82-D839-4B89-864F-9217B55B0050}">
      <dsp:nvSpPr>
        <dsp:cNvPr id="0" name=""/>
        <dsp:cNvSpPr/>
      </dsp:nvSpPr>
      <dsp:spPr>
        <a:xfrm>
          <a:off x="2954734" y="3707672"/>
          <a:ext cx="2218531" cy="1331118"/>
        </a:xfrm>
        <a:prstGeom prst="roundRect">
          <a:avLst>
            <a:gd name="adj" fmla="val 10000"/>
          </a:avLst>
        </a:prstGeom>
        <a:solidFill>
          <a:schemeClr val="accent4">
            <a:hueOff val="-341938"/>
            <a:satOff val="-1727"/>
            <a:lumOff val="-242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Obtención de variables</a:t>
          </a:r>
          <a:endParaRPr lang="es-EC" sz="2000" kern="1200" dirty="0"/>
        </a:p>
      </dsp:txBody>
      <dsp:txXfrm>
        <a:off x="2993721" y="3746659"/>
        <a:ext cx="2140557" cy="1253144"/>
      </dsp:txXfrm>
    </dsp:sp>
    <dsp:sp modelId="{C376F743-C1D1-4343-A7C5-542EF9396874}">
      <dsp:nvSpPr>
        <dsp:cNvPr id="0" name=""/>
        <dsp:cNvSpPr/>
      </dsp:nvSpPr>
      <dsp:spPr>
        <a:xfrm rot="16200000">
          <a:off x="2576317" y="1438591"/>
          <a:ext cx="1654072" cy="199667"/>
        </a:xfrm>
        <a:prstGeom prst="rect">
          <a:avLst/>
        </a:prstGeom>
        <a:solidFill>
          <a:schemeClr val="accent4">
            <a:hueOff val="-521048"/>
            <a:satOff val="-2631"/>
            <a:lumOff val="-36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E61B41-F717-4E1F-9D4E-BE16F38D0E08}">
      <dsp:nvSpPr>
        <dsp:cNvPr id="0" name=""/>
        <dsp:cNvSpPr/>
      </dsp:nvSpPr>
      <dsp:spPr>
        <a:xfrm>
          <a:off x="2954734" y="2043774"/>
          <a:ext cx="2218531" cy="1331118"/>
        </a:xfrm>
        <a:prstGeom prst="roundRect">
          <a:avLst>
            <a:gd name="adj" fmla="val 10000"/>
          </a:avLst>
        </a:prstGeom>
        <a:solidFill>
          <a:schemeClr val="accent4">
            <a:hueOff val="-455917"/>
            <a:satOff val="-2303"/>
            <a:lumOff val="-323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Formulación de hipótesis</a:t>
          </a:r>
          <a:endParaRPr lang="es-EC" sz="2000" kern="1200" dirty="0"/>
        </a:p>
      </dsp:txBody>
      <dsp:txXfrm>
        <a:off x="2993721" y="2082761"/>
        <a:ext cx="2140557" cy="1253144"/>
      </dsp:txXfrm>
    </dsp:sp>
    <dsp:sp modelId="{12A43433-0247-4295-BD89-79EB8947C0BC}">
      <dsp:nvSpPr>
        <dsp:cNvPr id="0" name=""/>
        <dsp:cNvSpPr/>
      </dsp:nvSpPr>
      <dsp:spPr>
        <a:xfrm>
          <a:off x="3408266" y="606641"/>
          <a:ext cx="2940820" cy="199667"/>
        </a:xfrm>
        <a:prstGeom prst="rect">
          <a:avLst/>
        </a:prstGeom>
        <a:solidFill>
          <a:schemeClr val="accent4">
            <a:hueOff val="-651310"/>
            <a:satOff val="-3289"/>
            <a:lumOff val="-46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BA9C62-5B60-4C14-8BDC-8CB9FDE61C65}">
      <dsp:nvSpPr>
        <dsp:cNvPr id="0" name=""/>
        <dsp:cNvSpPr/>
      </dsp:nvSpPr>
      <dsp:spPr>
        <a:xfrm>
          <a:off x="2954734" y="379875"/>
          <a:ext cx="2218531" cy="1331118"/>
        </a:xfrm>
        <a:prstGeom prst="roundRect">
          <a:avLst>
            <a:gd name="adj" fmla="val 10000"/>
          </a:avLst>
        </a:prstGeom>
        <a:solidFill>
          <a:schemeClr val="accent4">
            <a:hueOff val="-569896"/>
            <a:satOff val="-2878"/>
            <a:lumOff val="-40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Evaluación de las hipótesis por expertos</a:t>
          </a:r>
          <a:endParaRPr lang="es-EC" sz="2000" kern="1200" dirty="0"/>
        </a:p>
      </dsp:txBody>
      <dsp:txXfrm>
        <a:off x="2993721" y="418862"/>
        <a:ext cx="2140557" cy="1253144"/>
      </dsp:txXfrm>
    </dsp:sp>
    <dsp:sp modelId="{5148AB40-2B9C-498D-B5F9-65F0C03A31B8}">
      <dsp:nvSpPr>
        <dsp:cNvPr id="0" name=""/>
        <dsp:cNvSpPr/>
      </dsp:nvSpPr>
      <dsp:spPr>
        <a:xfrm rot="5400000">
          <a:off x="5526964" y="1438591"/>
          <a:ext cx="1654072" cy="199667"/>
        </a:xfrm>
        <a:prstGeom prst="rect">
          <a:avLst/>
        </a:prstGeom>
        <a:solidFill>
          <a:schemeClr val="accent4">
            <a:hueOff val="-781572"/>
            <a:satOff val="-3947"/>
            <a:lumOff val="-55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580B48-19DF-4EA9-9F0E-B19013C18589}">
      <dsp:nvSpPr>
        <dsp:cNvPr id="0" name=""/>
        <dsp:cNvSpPr/>
      </dsp:nvSpPr>
      <dsp:spPr>
        <a:xfrm>
          <a:off x="5905380" y="379875"/>
          <a:ext cx="2218531" cy="1331118"/>
        </a:xfrm>
        <a:prstGeom prst="roundRect">
          <a:avLst>
            <a:gd name="adj" fmla="val 10000"/>
          </a:avLst>
        </a:prstGeom>
        <a:solidFill>
          <a:schemeClr val="accent4">
            <a:hueOff val="-683875"/>
            <a:satOff val="-3454"/>
            <a:lumOff val="-485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err="1" smtClean="0"/>
            <a:t>Analisis</a:t>
          </a:r>
          <a:r>
            <a:rPr lang="es-EC" sz="2000" kern="1200" dirty="0" smtClean="0"/>
            <a:t> morfológico de escenarios</a:t>
          </a:r>
          <a:endParaRPr lang="es-EC" sz="2000" kern="1200" dirty="0"/>
        </a:p>
      </dsp:txBody>
      <dsp:txXfrm>
        <a:off x="5944367" y="418862"/>
        <a:ext cx="2140557" cy="1253144"/>
      </dsp:txXfrm>
    </dsp:sp>
    <dsp:sp modelId="{4A841E2A-4042-4201-A4B4-B4C41BAE127F}">
      <dsp:nvSpPr>
        <dsp:cNvPr id="0" name=""/>
        <dsp:cNvSpPr/>
      </dsp:nvSpPr>
      <dsp:spPr>
        <a:xfrm rot="5400000">
          <a:off x="5526964" y="3102489"/>
          <a:ext cx="1654072" cy="199667"/>
        </a:xfrm>
        <a:prstGeom prst="rect">
          <a:avLst/>
        </a:prstGeom>
        <a:solidFill>
          <a:schemeClr val="accent4">
            <a:hueOff val="-911834"/>
            <a:satOff val="-4605"/>
            <a:lumOff val="-64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7EB4E3-59D5-4964-8EE3-943950497F53}">
      <dsp:nvSpPr>
        <dsp:cNvPr id="0" name=""/>
        <dsp:cNvSpPr/>
      </dsp:nvSpPr>
      <dsp:spPr>
        <a:xfrm>
          <a:off x="5905380" y="2043774"/>
          <a:ext cx="2218531" cy="1331118"/>
        </a:xfrm>
        <a:prstGeom prst="roundRect">
          <a:avLst>
            <a:gd name="adj" fmla="val 10000"/>
          </a:avLst>
        </a:prstGeom>
        <a:solidFill>
          <a:schemeClr val="accent4">
            <a:hueOff val="-797855"/>
            <a:satOff val="-4029"/>
            <a:lumOff val="-566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Formulación de escenarios prospectivos</a:t>
          </a:r>
          <a:endParaRPr lang="es-EC" sz="2000" kern="1200" dirty="0"/>
        </a:p>
      </dsp:txBody>
      <dsp:txXfrm>
        <a:off x="5944367" y="2082761"/>
        <a:ext cx="2140557" cy="1253144"/>
      </dsp:txXfrm>
    </dsp:sp>
    <dsp:sp modelId="{C371D566-7714-4CB3-8834-C30D3D6AC614}">
      <dsp:nvSpPr>
        <dsp:cNvPr id="0" name=""/>
        <dsp:cNvSpPr/>
      </dsp:nvSpPr>
      <dsp:spPr>
        <a:xfrm>
          <a:off x="5905380" y="3707672"/>
          <a:ext cx="2218531" cy="1331118"/>
        </a:xfrm>
        <a:prstGeom prst="roundRect">
          <a:avLst>
            <a:gd name="adj" fmla="val 10000"/>
          </a:avLst>
        </a:prstGeom>
        <a:solidFill>
          <a:schemeClr val="accent4">
            <a:hueOff val="-911834"/>
            <a:satOff val="-4605"/>
            <a:lumOff val="-647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Propuesta de uso y ocupación en la zona de estudio.</a:t>
          </a:r>
          <a:endParaRPr lang="es-EC" sz="2000" kern="1200" dirty="0"/>
        </a:p>
      </dsp:txBody>
      <dsp:txXfrm>
        <a:off x="5944367" y="3746659"/>
        <a:ext cx="2140557" cy="125314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1561560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11912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14127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146008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0083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3388070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1477639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3033341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103320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0260C5A-477D-47B8-84B1-D2611DC21968}" type="datetimeFigureOut">
              <a:rPr lang="es-EC" smtClean="0"/>
              <a:t>19/2/2019</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566540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0260C5A-477D-47B8-84B1-D2611DC21968}" type="datetimeFigureOut">
              <a:rPr lang="es-EC" smtClean="0"/>
              <a:t>19/2/2019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223249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0260C5A-477D-47B8-84B1-D2611DC21968}" type="datetimeFigureOut">
              <a:rPr lang="es-EC" smtClean="0"/>
              <a:t>19/2/2019</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2032927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0260C5A-477D-47B8-84B1-D2611DC21968}" type="datetimeFigureOut">
              <a:rPr lang="es-EC" smtClean="0"/>
              <a:t>19/2/2019</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380656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60C5A-477D-47B8-84B1-D2611DC21968}" type="datetimeFigureOut">
              <a:rPr lang="es-EC" smtClean="0"/>
              <a:t>19/2/2019</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411490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0260C5A-477D-47B8-84B1-D2611DC21968}" type="datetimeFigureOut">
              <a:rPr lang="es-EC" smtClean="0"/>
              <a:t>19/2/2019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174437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0260C5A-477D-47B8-84B1-D2611DC21968}" type="datetimeFigureOut">
              <a:rPr lang="es-EC" smtClean="0"/>
              <a:t>19/2/2019</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8C48FFE3-235A-4777-A0FD-94A8C11C2049}" type="slidenum">
              <a:rPr lang="es-EC" smtClean="0"/>
              <a:t>‹Nº›</a:t>
            </a:fld>
            <a:endParaRPr lang="es-EC"/>
          </a:p>
        </p:txBody>
      </p:sp>
    </p:spTree>
    <p:extLst>
      <p:ext uri="{BB962C8B-B14F-4D97-AF65-F5344CB8AC3E}">
        <p14:creationId xmlns:p14="http://schemas.microsoft.com/office/powerpoint/2010/main" val="251568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260C5A-477D-47B8-84B1-D2611DC21968}" type="datetimeFigureOut">
              <a:rPr lang="es-EC" smtClean="0"/>
              <a:t>19/2/2019</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C48FFE3-235A-4777-A0FD-94A8C11C2049}" type="slidenum">
              <a:rPr lang="es-EC" smtClean="0"/>
              <a:t>‹Nº›</a:t>
            </a:fld>
            <a:endParaRPr lang="es-EC"/>
          </a:p>
        </p:txBody>
      </p:sp>
    </p:spTree>
    <p:extLst>
      <p:ext uri="{BB962C8B-B14F-4D97-AF65-F5344CB8AC3E}">
        <p14:creationId xmlns:p14="http://schemas.microsoft.com/office/powerpoint/2010/main" val="918112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sz="2000" b="1" dirty="0"/>
              <a:t>“PROPUESTA DE PLAN DE USO Y OCUPACIÓN DEL SUELO EN BASE A LA EVALUACIÓN DE DAÑOS Y PÉRDIDAS POR FLUJO DE LAHARES Y FENÓMENOS HIDROMETEOROLÓGICOS EN EL RÍO PITA”</a:t>
            </a:r>
            <a:r>
              <a:rPr lang="es-EC" sz="2000" dirty="0"/>
              <a:t/>
            </a:r>
            <a:br>
              <a:rPr lang="es-EC" sz="2000" dirty="0"/>
            </a:br>
            <a:endParaRPr lang="es-EC" sz="2000" dirty="0"/>
          </a:p>
        </p:txBody>
      </p:sp>
      <p:sp>
        <p:nvSpPr>
          <p:cNvPr id="3" name="Subtítulo 2"/>
          <p:cNvSpPr>
            <a:spLocks noGrp="1"/>
          </p:cNvSpPr>
          <p:nvPr>
            <p:ph type="subTitle" idx="1"/>
          </p:nvPr>
        </p:nvSpPr>
        <p:spPr>
          <a:xfrm>
            <a:off x="1507067" y="3657601"/>
            <a:ext cx="7766936" cy="1490132"/>
          </a:xfrm>
        </p:spPr>
        <p:txBody>
          <a:bodyPr>
            <a:normAutofit lnSpcReduction="10000"/>
          </a:bodyPr>
          <a:lstStyle/>
          <a:p>
            <a:r>
              <a:rPr lang="es-EC" dirty="0" smtClean="0"/>
              <a:t>Autor: Bucheli Valenzuela, Jeremy </a:t>
            </a:r>
            <a:r>
              <a:rPr lang="es-EC" dirty="0" err="1" smtClean="0"/>
              <a:t>Andre</a:t>
            </a:r>
            <a:endParaRPr lang="es-EC" dirty="0" smtClean="0"/>
          </a:p>
          <a:p>
            <a:r>
              <a:rPr lang="es-EC" dirty="0" smtClean="0"/>
              <a:t>Director del trabajo de titulación: Ing. Pérez Salazar, Pablo Roberto, </a:t>
            </a:r>
            <a:r>
              <a:rPr lang="es-EC" dirty="0" err="1" smtClean="0"/>
              <a:t>MSc</a:t>
            </a:r>
            <a:r>
              <a:rPr lang="es-EC" dirty="0" smtClean="0"/>
              <a:t>.</a:t>
            </a:r>
          </a:p>
          <a:p>
            <a:r>
              <a:rPr lang="es-EC" dirty="0" smtClean="0"/>
              <a:t>Director de Carrera: Ing. Wilson Jácome, </a:t>
            </a:r>
            <a:r>
              <a:rPr lang="es-EC" dirty="0" err="1" smtClean="0"/>
              <a:t>MSc</a:t>
            </a:r>
            <a:r>
              <a:rPr lang="es-EC" dirty="0" smtClean="0"/>
              <a:t>.</a:t>
            </a:r>
            <a:endParaRPr lang="es-EC" dirty="0"/>
          </a:p>
          <a:p>
            <a:r>
              <a:rPr lang="es-EC" dirty="0" smtClean="0"/>
              <a:t>Docente designado: Ing. Rodolfo Salazar, PhD.</a:t>
            </a:r>
            <a:endParaRPr lang="es-EC" dirty="0"/>
          </a:p>
        </p:txBody>
      </p:sp>
      <p:pic>
        <p:nvPicPr>
          <p:cNvPr id="4" name="Imagen 3">
            <a:extLst>
              <a:ext uri="{FF2B5EF4-FFF2-40B4-BE49-F238E27FC236}">
                <a16:creationId xmlns="" xmlns:a16="http://schemas.microsoft.com/office/drawing/2014/main" id="{8C1FBE9B-9B6A-5A41-96F7-EEC7736EB98D}"/>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507066" y="308579"/>
            <a:ext cx="5654309" cy="1665499"/>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a:blip r:embed="rId3"/>
          <a:stretch>
            <a:fillRect/>
          </a:stretch>
        </p:blipFill>
        <p:spPr>
          <a:xfrm>
            <a:off x="220722" y="5305233"/>
            <a:ext cx="1898635" cy="1488797"/>
          </a:xfrm>
          <a:prstGeom prst="rect">
            <a:avLst/>
          </a:prstGeom>
        </p:spPr>
      </p:pic>
      <p:pic>
        <p:nvPicPr>
          <p:cNvPr id="1028" name="Picture 4" descr="Resultado de imagen para DM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975" y="5303903"/>
            <a:ext cx="2476415" cy="13186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igm ecuad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7440" y="5305607"/>
            <a:ext cx="1404222" cy="13550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CIGM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4836" y="5180003"/>
            <a:ext cx="1434289" cy="143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025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683" y="945930"/>
            <a:ext cx="3968491" cy="5135694"/>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0468" y="942065"/>
            <a:ext cx="3633639" cy="5139559"/>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6839" y="942065"/>
            <a:ext cx="3630209" cy="5134707"/>
          </a:xfrm>
          <a:prstGeom prst="rect">
            <a:avLst/>
          </a:prstGeom>
        </p:spPr>
      </p:pic>
    </p:spTree>
    <p:extLst>
      <p:ext uri="{BB962C8B-B14F-4D97-AF65-F5344CB8AC3E}">
        <p14:creationId xmlns:p14="http://schemas.microsoft.com/office/powerpoint/2010/main" val="2588829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0851" y="231227"/>
            <a:ext cx="8596668" cy="1320800"/>
          </a:xfrm>
        </p:spPr>
        <p:txBody>
          <a:bodyPr/>
          <a:lstStyle/>
          <a:p>
            <a:r>
              <a:rPr lang="es-EC" dirty="0" smtClean="0"/>
              <a:t>Valoración Predial</a:t>
            </a:r>
            <a:endParaRPr lang="es-EC" dirty="0"/>
          </a:p>
        </p:txBody>
      </p:sp>
      <p:graphicFrame>
        <p:nvGraphicFramePr>
          <p:cNvPr id="4" name="Diagrama 3"/>
          <p:cNvGraphicFramePr/>
          <p:nvPr>
            <p:extLst>
              <p:ext uri="{D42A27DB-BD31-4B8C-83A1-F6EECF244321}">
                <p14:modId xmlns:p14="http://schemas.microsoft.com/office/powerpoint/2010/main" val="91039486"/>
              </p:ext>
            </p:extLst>
          </p:nvPr>
        </p:nvGraphicFramePr>
        <p:xfrm>
          <a:off x="1937407" y="105074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8310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l="15944" t="23909" r="42937" b="21117"/>
          <a:stretch/>
        </p:blipFill>
        <p:spPr bwMode="auto">
          <a:xfrm>
            <a:off x="87914" y="403561"/>
            <a:ext cx="2901512" cy="2705385"/>
          </a:xfrm>
          <a:prstGeom prst="rect">
            <a:avLst/>
          </a:prstGeom>
          <a:ln>
            <a:solidFill>
              <a:schemeClr val="tx1"/>
            </a:solidFill>
          </a:ln>
          <a:extLst>
            <a:ext uri="{53640926-AAD7-44D8-BBD7-CCE9431645EC}">
              <a14:shadowObscured xmlns:a14="http://schemas.microsoft.com/office/drawing/2010/main"/>
            </a:ext>
          </a:extLst>
        </p:spPr>
      </p:pic>
      <p:pic>
        <p:nvPicPr>
          <p:cNvPr id="6" name="Imagen 5"/>
          <p:cNvPicPr/>
          <p:nvPr/>
        </p:nvPicPr>
        <p:blipFill rotWithShape="1">
          <a:blip r:embed="rId3"/>
          <a:srcRect l="22014" t="31605" r="32267" b="27759"/>
          <a:stretch/>
        </p:blipFill>
        <p:spPr bwMode="auto">
          <a:xfrm>
            <a:off x="3272723" y="403561"/>
            <a:ext cx="2890673" cy="2705385"/>
          </a:xfrm>
          <a:prstGeom prst="rect">
            <a:avLst/>
          </a:prstGeom>
          <a:ln>
            <a:solidFill>
              <a:schemeClr val="tx1"/>
            </a:solidFill>
          </a:ln>
          <a:extLst>
            <a:ext uri="{53640926-AAD7-44D8-BBD7-CCE9431645EC}">
              <a14:shadowObscured xmlns:a14="http://schemas.microsoft.com/office/drawing/2010/main"/>
            </a:ext>
          </a:extLst>
        </p:spPr>
      </p:pic>
      <p:pic>
        <p:nvPicPr>
          <p:cNvPr id="7" name="Imagen 6"/>
          <p:cNvPicPr/>
          <p:nvPr/>
        </p:nvPicPr>
        <p:blipFill rotWithShape="1">
          <a:blip r:embed="rId4"/>
          <a:srcRect l="16086" t="13796" r="44544" b="9699"/>
          <a:stretch/>
        </p:blipFill>
        <p:spPr bwMode="auto">
          <a:xfrm>
            <a:off x="8738717" y="403561"/>
            <a:ext cx="2391738" cy="2705385"/>
          </a:xfrm>
          <a:prstGeom prst="rect">
            <a:avLst/>
          </a:prstGeom>
          <a:ln>
            <a:solidFill>
              <a:schemeClr val="tx1"/>
            </a:solidFill>
          </a:ln>
          <a:extLst>
            <a:ext uri="{53640926-AAD7-44D8-BBD7-CCE9431645EC}">
              <a14:shadowObscured xmlns:a14="http://schemas.microsoft.com/office/drawing/2010/main"/>
            </a:ext>
          </a:extLst>
        </p:spPr>
      </p:pic>
      <p:pic>
        <p:nvPicPr>
          <p:cNvPr id="8" name="Imagen 7"/>
          <p:cNvPicPr/>
          <p:nvPr/>
        </p:nvPicPr>
        <p:blipFill rotWithShape="1">
          <a:blip r:embed="rId5"/>
          <a:srcRect l="1549" t="14824" r="37747" b="10804"/>
          <a:stretch/>
        </p:blipFill>
        <p:spPr bwMode="auto">
          <a:xfrm>
            <a:off x="356102" y="3820249"/>
            <a:ext cx="2916621" cy="2593820"/>
          </a:xfrm>
          <a:prstGeom prst="rect">
            <a:avLst/>
          </a:prstGeom>
          <a:ln>
            <a:solidFill>
              <a:schemeClr val="tx1"/>
            </a:solidFill>
          </a:ln>
          <a:extLst>
            <a:ext uri="{53640926-AAD7-44D8-BBD7-CCE9431645EC}">
              <a14:shadowObscured xmlns:a14="http://schemas.microsoft.com/office/drawing/2010/main"/>
            </a:ext>
          </a:extLst>
        </p:spPr>
      </p:pic>
      <p:pic>
        <p:nvPicPr>
          <p:cNvPr id="9" name="Imagen 8"/>
          <p:cNvPicPr/>
          <p:nvPr/>
        </p:nvPicPr>
        <p:blipFill rotWithShape="1">
          <a:blip r:embed="rId6"/>
          <a:srcRect l="988" t="17307" r="37911" b="14716"/>
          <a:stretch/>
        </p:blipFill>
        <p:spPr bwMode="auto">
          <a:xfrm>
            <a:off x="4227088" y="3820248"/>
            <a:ext cx="3216167" cy="2593821"/>
          </a:xfrm>
          <a:prstGeom prst="rect">
            <a:avLst/>
          </a:prstGeom>
          <a:ln>
            <a:solidFill>
              <a:schemeClr val="tx1"/>
            </a:solidFill>
          </a:ln>
          <a:extLst>
            <a:ext uri="{53640926-AAD7-44D8-BBD7-CCE9431645EC}">
              <a14:shadowObscured xmlns:a14="http://schemas.microsoft.com/office/drawing/2010/main"/>
            </a:ext>
          </a:extLst>
        </p:spPr>
      </p:pic>
      <p:pic>
        <p:nvPicPr>
          <p:cNvPr id="11" name="Imagen 10"/>
          <p:cNvPicPr/>
          <p:nvPr/>
        </p:nvPicPr>
        <p:blipFill rotWithShape="1">
          <a:blip r:embed="rId7"/>
          <a:srcRect l="1129" t="16054" r="43273" b="9950"/>
          <a:stretch/>
        </p:blipFill>
        <p:spPr bwMode="auto">
          <a:xfrm>
            <a:off x="8397621" y="3820248"/>
            <a:ext cx="3300392" cy="2593821"/>
          </a:xfrm>
          <a:prstGeom prst="rect">
            <a:avLst/>
          </a:prstGeom>
          <a:ln>
            <a:solidFill>
              <a:schemeClr val="tx1"/>
            </a:solidFill>
          </a:ln>
          <a:extLst>
            <a:ext uri="{53640926-AAD7-44D8-BBD7-CCE9431645EC}">
              <a14:shadowObscured xmlns:a14="http://schemas.microsoft.com/office/drawing/2010/main"/>
            </a:ext>
          </a:extLst>
        </p:spPr>
      </p:pic>
      <p:pic>
        <p:nvPicPr>
          <p:cNvPr id="12" name="Imagen 11" descr="C:\Users\SEBASTIAN\Desktop\JEREMY\TESIS_DOCS\MAPAS TESIS\plano_uso_ocp.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7203" y="403561"/>
            <a:ext cx="2187707" cy="2705385"/>
          </a:xfrm>
          <a:prstGeom prst="rect">
            <a:avLst/>
          </a:prstGeom>
          <a:noFill/>
          <a:ln>
            <a:noFill/>
          </a:ln>
        </p:spPr>
      </p:pic>
      <p:sp>
        <p:nvSpPr>
          <p:cNvPr id="13" name="Flecha derecha 12"/>
          <p:cNvSpPr/>
          <p:nvPr/>
        </p:nvSpPr>
        <p:spPr>
          <a:xfrm>
            <a:off x="2822028" y="1592317"/>
            <a:ext cx="614855" cy="299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derecha 13"/>
          <p:cNvSpPr/>
          <p:nvPr/>
        </p:nvSpPr>
        <p:spPr>
          <a:xfrm>
            <a:off x="8207352" y="1606479"/>
            <a:ext cx="614855" cy="299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derecha 14"/>
          <p:cNvSpPr/>
          <p:nvPr/>
        </p:nvSpPr>
        <p:spPr>
          <a:xfrm>
            <a:off x="5952872" y="1606480"/>
            <a:ext cx="614855" cy="299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derecha 15"/>
          <p:cNvSpPr/>
          <p:nvPr/>
        </p:nvSpPr>
        <p:spPr>
          <a:xfrm>
            <a:off x="7613010" y="4950016"/>
            <a:ext cx="614855" cy="299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derecha 16"/>
          <p:cNvSpPr/>
          <p:nvPr/>
        </p:nvSpPr>
        <p:spPr>
          <a:xfrm>
            <a:off x="3436883" y="4967385"/>
            <a:ext cx="614855" cy="299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20337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19192" t="20317" r="37205" b="15217"/>
          <a:stretch/>
        </p:blipFill>
        <p:spPr bwMode="auto">
          <a:xfrm>
            <a:off x="1824394" y="185114"/>
            <a:ext cx="3572980" cy="2735580"/>
          </a:xfrm>
          <a:prstGeom prst="rect">
            <a:avLst/>
          </a:prstGeom>
          <a:ln>
            <a:solidFill>
              <a:schemeClr val="tx1"/>
            </a:solidFill>
          </a:ln>
          <a:extLst>
            <a:ext uri="{53640926-AAD7-44D8-BBD7-CCE9431645EC}">
              <a14:shadowObscured xmlns:a14="http://schemas.microsoft.com/office/drawing/2010/main"/>
            </a:ext>
          </a:extLst>
        </p:spPr>
      </p:pic>
      <p:pic>
        <p:nvPicPr>
          <p:cNvPr id="5" name="Imagen 4"/>
          <p:cNvPicPr/>
          <p:nvPr/>
        </p:nvPicPr>
        <p:blipFill rotWithShape="1">
          <a:blip r:embed="rId3"/>
          <a:srcRect l="27375" t="15804" r="21402" b="12708"/>
          <a:stretch/>
        </p:blipFill>
        <p:spPr bwMode="auto">
          <a:xfrm>
            <a:off x="7104681" y="185114"/>
            <a:ext cx="3512689" cy="2735580"/>
          </a:xfrm>
          <a:prstGeom prst="rect">
            <a:avLst/>
          </a:prstGeom>
          <a:ln>
            <a:solidFill>
              <a:schemeClr val="tx1"/>
            </a:solidFill>
          </a:ln>
          <a:extLst>
            <a:ext uri="{53640926-AAD7-44D8-BBD7-CCE9431645EC}">
              <a14:shadowObscured xmlns:a14="http://schemas.microsoft.com/office/drawing/2010/main"/>
            </a:ext>
          </a:extLst>
        </p:spPr>
      </p:pic>
      <p:pic>
        <p:nvPicPr>
          <p:cNvPr id="7" name="Imagen 6"/>
          <p:cNvPicPr/>
          <p:nvPr/>
        </p:nvPicPr>
        <p:blipFill rotWithShape="1">
          <a:blip r:embed="rId4"/>
          <a:srcRect l="25258" t="16304" r="42851" b="36538"/>
          <a:stretch/>
        </p:blipFill>
        <p:spPr bwMode="auto">
          <a:xfrm>
            <a:off x="1976480" y="3531475"/>
            <a:ext cx="3572981" cy="2956297"/>
          </a:xfrm>
          <a:prstGeom prst="rect">
            <a:avLst/>
          </a:prstGeom>
          <a:ln>
            <a:solidFill>
              <a:schemeClr val="tx1"/>
            </a:solidFill>
          </a:ln>
          <a:extLst>
            <a:ext uri="{53640926-AAD7-44D8-BBD7-CCE9431645EC}">
              <a14:shadowObscured xmlns:a14="http://schemas.microsoft.com/office/drawing/2010/main"/>
            </a:ext>
          </a:extLst>
        </p:spPr>
      </p:pic>
      <p:pic>
        <p:nvPicPr>
          <p:cNvPr id="8" name="Imagen 7"/>
          <p:cNvPicPr/>
          <p:nvPr/>
        </p:nvPicPr>
        <p:blipFill rotWithShape="1">
          <a:blip r:embed="rId5"/>
          <a:srcRect l="23001" t="19564" r="34384" b="16472"/>
          <a:stretch/>
        </p:blipFill>
        <p:spPr bwMode="auto">
          <a:xfrm>
            <a:off x="7216692" y="3531476"/>
            <a:ext cx="3400678" cy="2956297"/>
          </a:xfrm>
          <a:prstGeom prst="rect">
            <a:avLst/>
          </a:prstGeom>
          <a:ln>
            <a:solidFill>
              <a:schemeClr val="tx1"/>
            </a:solidFill>
          </a:ln>
          <a:extLst>
            <a:ext uri="{53640926-AAD7-44D8-BBD7-CCE9431645EC}">
              <a14:shadowObscured xmlns:a14="http://schemas.microsoft.com/office/drawing/2010/main"/>
            </a:ext>
          </a:extLst>
        </p:spPr>
      </p:pic>
      <p:sp>
        <p:nvSpPr>
          <p:cNvPr id="9" name="Flecha derecha 8"/>
          <p:cNvSpPr/>
          <p:nvPr/>
        </p:nvSpPr>
        <p:spPr>
          <a:xfrm>
            <a:off x="5754414" y="1781503"/>
            <a:ext cx="993227" cy="614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derecha 9"/>
          <p:cNvSpPr/>
          <p:nvPr/>
        </p:nvSpPr>
        <p:spPr>
          <a:xfrm>
            <a:off x="5754414" y="4566745"/>
            <a:ext cx="993227" cy="614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6467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7430" y="168165"/>
            <a:ext cx="8596668" cy="1320800"/>
          </a:xfrm>
        </p:spPr>
        <p:txBody>
          <a:bodyPr/>
          <a:lstStyle/>
          <a:p>
            <a:r>
              <a:rPr lang="es-EC" dirty="0" smtClean="0"/>
              <a:t>Predios afectados por el paso del lahar y fenómenos hidrometeorológicos</a:t>
            </a:r>
            <a:endParaRPr lang="es-EC" dirty="0"/>
          </a:p>
        </p:txBody>
      </p:sp>
      <p:pic>
        <p:nvPicPr>
          <p:cNvPr id="4" name="Imagen 3" descr="C:\Users\SEBASTIAN\Desktop\JEREMY\TESIS\raster to vector.jpg"/>
          <p:cNvPicPr/>
          <p:nvPr/>
        </p:nvPicPr>
        <p:blipFill>
          <a:blip r:embed="rId2">
            <a:extLst>
              <a:ext uri="{28A0092B-C50C-407E-A947-70E740481C1C}">
                <a14:useLocalDpi xmlns:a14="http://schemas.microsoft.com/office/drawing/2010/main" val="0"/>
              </a:ext>
            </a:extLst>
          </a:blip>
          <a:srcRect/>
          <a:stretch>
            <a:fillRect/>
          </a:stretch>
        </p:blipFill>
        <p:spPr bwMode="auto">
          <a:xfrm>
            <a:off x="511142" y="1488965"/>
            <a:ext cx="3223895" cy="4597400"/>
          </a:xfrm>
          <a:prstGeom prst="rect">
            <a:avLst/>
          </a:prstGeom>
          <a:noFill/>
          <a:ln>
            <a:solidFill>
              <a:schemeClr val="tx1"/>
            </a:solidFill>
          </a:ln>
        </p:spPr>
      </p:pic>
      <p:pic>
        <p:nvPicPr>
          <p:cNvPr id="5" name="Imagen 4"/>
          <p:cNvPicPr/>
          <p:nvPr/>
        </p:nvPicPr>
        <p:blipFill rotWithShape="1">
          <a:blip r:embed="rId3"/>
          <a:srcRect l="17202" t="15941" r="46343" b="8782"/>
          <a:stretch/>
        </p:blipFill>
        <p:spPr bwMode="auto">
          <a:xfrm>
            <a:off x="4342337" y="1488965"/>
            <a:ext cx="3288173" cy="4597400"/>
          </a:xfrm>
          <a:prstGeom prst="rect">
            <a:avLst/>
          </a:prstGeom>
          <a:ln>
            <a:solidFill>
              <a:schemeClr val="tx1"/>
            </a:solidFill>
          </a:ln>
          <a:extLst>
            <a:ext uri="{53640926-AAD7-44D8-BBD7-CCE9431645EC}">
              <a14:shadowObscured xmlns:a14="http://schemas.microsoft.com/office/drawing/2010/main"/>
            </a:ext>
          </a:extLst>
        </p:spPr>
      </p:pic>
      <p:pic>
        <p:nvPicPr>
          <p:cNvPr id="6" name="Imagen 5"/>
          <p:cNvPicPr/>
          <p:nvPr/>
        </p:nvPicPr>
        <p:blipFill rotWithShape="1">
          <a:blip r:embed="rId4"/>
          <a:srcRect l="18909" t="15301" r="44826" b="8194"/>
          <a:stretch/>
        </p:blipFill>
        <p:spPr bwMode="auto">
          <a:xfrm>
            <a:off x="8101702" y="1488965"/>
            <a:ext cx="3312531" cy="4597400"/>
          </a:xfrm>
          <a:prstGeom prst="rect">
            <a:avLst/>
          </a:prstGeom>
          <a:ln>
            <a:solidFill>
              <a:schemeClr val="tx1"/>
            </a:solidFill>
          </a:ln>
          <a:extLst>
            <a:ext uri="{53640926-AAD7-44D8-BBD7-CCE9431645EC}">
              <a14:shadowObscured xmlns:a14="http://schemas.microsoft.com/office/drawing/2010/main"/>
            </a:ext>
          </a:extLst>
        </p:spPr>
      </p:pic>
      <p:sp>
        <p:nvSpPr>
          <p:cNvPr id="7" name="CuadroTexto 6"/>
          <p:cNvSpPr txBox="1"/>
          <p:nvPr/>
        </p:nvSpPr>
        <p:spPr>
          <a:xfrm>
            <a:off x="511142" y="6211614"/>
            <a:ext cx="3223895" cy="646331"/>
          </a:xfrm>
          <a:prstGeom prst="rect">
            <a:avLst/>
          </a:prstGeom>
          <a:noFill/>
        </p:spPr>
        <p:txBody>
          <a:bodyPr wrap="square" rtlCol="0">
            <a:spAutoFit/>
          </a:bodyPr>
          <a:lstStyle/>
          <a:p>
            <a:r>
              <a:rPr lang="es-EC" sz="1200" b="1" i="1" dirty="0"/>
              <a:t>Figura 22: </a:t>
            </a:r>
            <a:r>
              <a:rPr lang="es-EC" sz="1200" dirty="0"/>
              <a:t>diagrama de </a:t>
            </a:r>
            <a:r>
              <a:rPr lang="es-EC" sz="1200" dirty="0" err="1"/>
              <a:t>poligonizacion</a:t>
            </a:r>
            <a:r>
              <a:rPr lang="es-EC" sz="1200" dirty="0"/>
              <a:t> de </a:t>
            </a:r>
            <a:r>
              <a:rPr lang="es-EC" sz="1200" dirty="0" err="1"/>
              <a:t>raster</a:t>
            </a:r>
            <a:r>
              <a:rPr lang="es-EC" sz="1200" dirty="0"/>
              <a:t> y selección de predios afectados</a:t>
            </a:r>
          </a:p>
          <a:p>
            <a:endParaRPr lang="es-EC" sz="1200" dirty="0"/>
          </a:p>
        </p:txBody>
      </p:sp>
      <p:sp>
        <p:nvSpPr>
          <p:cNvPr id="8" name="CuadroTexto 7"/>
          <p:cNvSpPr txBox="1"/>
          <p:nvPr/>
        </p:nvSpPr>
        <p:spPr>
          <a:xfrm>
            <a:off x="4406615" y="6211669"/>
            <a:ext cx="3223895" cy="646331"/>
          </a:xfrm>
          <a:prstGeom prst="rect">
            <a:avLst/>
          </a:prstGeom>
          <a:noFill/>
        </p:spPr>
        <p:txBody>
          <a:bodyPr wrap="square" rtlCol="0">
            <a:spAutoFit/>
          </a:bodyPr>
          <a:lstStyle/>
          <a:p>
            <a:r>
              <a:rPr lang="es-EC" sz="1200" b="1" i="1" dirty="0"/>
              <a:t>Figura 24: </a:t>
            </a:r>
            <a:r>
              <a:rPr lang="es-EC" sz="1200" dirty="0"/>
              <a:t>Predios afectados por el paso de precipitación máxima.</a:t>
            </a:r>
          </a:p>
          <a:p>
            <a:endParaRPr lang="es-EC" sz="1200" dirty="0"/>
          </a:p>
        </p:txBody>
      </p:sp>
      <p:sp>
        <p:nvSpPr>
          <p:cNvPr id="9" name="CuadroTexto 8"/>
          <p:cNvSpPr txBox="1"/>
          <p:nvPr/>
        </p:nvSpPr>
        <p:spPr>
          <a:xfrm>
            <a:off x="8079291" y="6211613"/>
            <a:ext cx="3223895" cy="461665"/>
          </a:xfrm>
          <a:prstGeom prst="rect">
            <a:avLst/>
          </a:prstGeom>
          <a:noFill/>
        </p:spPr>
        <p:txBody>
          <a:bodyPr wrap="square" rtlCol="0">
            <a:spAutoFit/>
          </a:bodyPr>
          <a:lstStyle/>
          <a:p>
            <a:r>
              <a:rPr lang="es-EC" sz="1200" b="1" i="1" dirty="0"/>
              <a:t>Figura 23: </a:t>
            </a:r>
            <a:r>
              <a:rPr lang="es-EC" sz="1200" dirty="0"/>
              <a:t>Predios afectados por el paso del Lahar</a:t>
            </a:r>
            <a:r>
              <a:rPr lang="es-EC" sz="1200" dirty="0" smtClean="0"/>
              <a:t>.</a:t>
            </a:r>
            <a:endParaRPr lang="es-EC" sz="1200" dirty="0"/>
          </a:p>
        </p:txBody>
      </p:sp>
    </p:spTree>
    <p:extLst>
      <p:ext uri="{BB962C8B-B14F-4D97-AF65-F5344CB8AC3E}">
        <p14:creationId xmlns:p14="http://schemas.microsoft.com/office/powerpoint/2010/main" val="338628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Resultados</a:t>
            </a: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042" y="1270000"/>
            <a:ext cx="3807691" cy="4927600"/>
          </a:xfrm>
          <a:prstGeom prst="rect">
            <a:avLst/>
          </a:prstGeom>
        </p:spPr>
      </p:pic>
      <p:sp>
        <p:nvSpPr>
          <p:cNvPr id="5" name="Rectángulo redondeado 4"/>
          <p:cNvSpPr/>
          <p:nvPr/>
        </p:nvSpPr>
        <p:spPr>
          <a:xfrm>
            <a:off x="6158441" y="1930400"/>
            <a:ext cx="3673366" cy="2736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C" dirty="0" smtClean="0"/>
              <a:t>Tamaño celda de: 0.25x0.25</a:t>
            </a:r>
          </a:p>
          <a:p>
            <a:pPr marL="285750" indent="-285750">
              <a:buFont typeface="Arial" panose="020B0604020202020204" pitchFamily="34" charset="0"/>
              <a:buChar char="•"/>
            </a:pPr>
            <a:r>
              <a:rPr lang="es-EC" dirty="0"/>
              <a:t>23,560 columnas </a:t>
            </a:r>
            <a:r>
              <a:rPr lang="es-EC" dirty="0" smtClean="0"/>
              <a:t>x </a:t>
            </a:r>
            <a:r>
              <a:rPr lang="es-EC" dirty="0"/>
              <a:t>25,680 </a:t>
            </a:r>
            <a:endParaRPr lang="es-EC" dirty="0" smtClean="0"/>
          </a:p>
          <a:p>
            <a:pPr marL="285750" indent="-285750">
              <a:buFont typeface="Arial" panose="020B0604020202020204" pitchFamily="34" charset="0"/>
              <a:buChar char="•"/>
            </a:pPr>
            <a:r>
              <a:rPr lang="es-EC" dirty="0" smtClean="0"/>
              <a:t>z </a:t>
            </a:r>
            <a:r>
              <a:rPr lang="es-EC" dirty="0"/>
              <a:t>máximo de 2655 y un mínimo de 2416 de altitud </a:t>
            </a:r>
            <a:r>
              <a:rPr lang="es-EC" dirty="0" smtClean="0"/>
              <a:t> </a:t>
            </a:r>
            <a:endParaRPr lang="es-EC" dirty="0"/>
          </a:p>
        </p:txBody>
      </p:sp>
    </p:spTree>
    <p:extLst>
      <p:ext uri="{BB962C8B-B14F-4D97-AF65-F5344CB8AC3E}">
        <p14:creationId xmlns:p14="http://schemas.microsoft.com/office/powerpoint/2010/main" val="3494353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Afectación por precipitaciones</a:t>
            </a:r>
            <a:endParaRPr lang="es-EC" dirty="0"/>
          </a:p>
        </p:txBody>
      </p:sp>
      <p:pic>
        <p:nvPicPr>
          <p:cNvPr id="4" name="Imagen 3" descr="C:\Users\SEBASTIAN\Desktop\JEREMY\TESIS_DOCS\MAPAS TESIS\CROMO_PRED_PRECIP_MAX.jpg"/>
          <p:cNvPicPr/>
          <p:nvPr/>
        </p:nvPicPr>
        <p:blipFill>
          <a:blip r:embed="rId2">
            <a:extLst>
              <a:ext uri="{28A0092B-C50C-407E-A947-70E740481C1C}">
                <a14:useLocalDpi xmlns:a14="http://schemas.microsoft.com/office/drawing/2010/main" val="0"/>
              </a:ext>
            </a:extLst>
          </a:blip>
          <a:srcRect/>
          <a:stretch>
            <a:fillRect/>
          </a:stretch>
        </p:blipFill>
        <p:spPr bwMode="auto">
          <a:xfrm>
            <a:off x="1258608" y="1270000"/>
            <a:ext cx="3739061" cy="4673600"/>
          </a:xfrm>
          <a:prstGeom prst="rect">
            <a:avLst/>
          </a:prstGeom>
          <a:noFill/>
          <a:ln>
            <a:solidFill>
              <a:schemeClr val="tx1"/>
            </a:solid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465846" y="2294364"/>
            <a:ext cx="4223174" cy="3949919"/>
          </a:xfrm>
          <a:prstGeom prst="rect">
            <a:avLst/>
          </a:prstGeom>
          <a:noFill/>
          <a:ln>
            <a:noFill/>
          </a:ln>
        </p:spPr>
      </p:pic>
      <p:sp>
        <p:nvSpPr>
          <p:cNvPr id="7" name="CuadroTexto 6"/>
          <p:cNvSpPr txBox="1"/>
          <p:nvPr/>
        </p:nvSpPr>
        <p:spPr>
          <a:xfrm>
            <a:off x="6465846" y="1451982"/>
            <a:ext cx="3831020" cy="646331"/>
          </a:xfrm>
          <a:prstGeom prst="rect">
            <a:avLst/>
          </a:prstGeom>
          <a:noFill/>
        </p:spPr>
        <p:txBody>
          <a:bodyPr wrap="square" rtlCol="0">
            <a:spAutoFit/>
          </a:bodyPr>
          <a:lstStyle/>
          <a:p>
            <a:r>
              <a:rPr lang="es-EC" sz="1200" b="1"/>
              <a:t>Tabla 2</a:t>
            </a:r>
            <a:endParaRPr lang="es-EC" sz="1200"/>
          </a:p>
          <a:p>
            <a:r>
              <a:rPr lang="es-EC" sz="1200" i="1"/>
              <a:t>Tabla de zonificación de predios afectados por el flujo de precipitaciones máximas.</a:t>
            </a:r>
            <a:endParaRPr lang="es-EC" sz="1200"/>
          </a:p>
        </p:txBody>
      </p:sp>
      <p:sp>
        <p:nvSpPr>
          <p:cNvPr id="8" name="CuadroTexto 7"/>
          <p:cNvSpPr txBox="1"/>
          <p:nvPr/>
        </p:nvSpPr>
        <p:spPr>
          <a:xfrm>
            <a:off x="1277007" y="6085490"/>
            <a:ext cx="3720662" cy="646331"/>
          </a:xfrm>
          <a:prstGeom prst="rect">
            <a:avLst/>
          </a:prstGeom>
          <a:noFill/>
        </p:spPr>
        <p:txBody>
          <a:bodyPr wrap="square" rtlCol="0">
            <a:spAutoFit/>
          </a:bodyPr>
          <a:lstStyle/>
          <a:p>
            <a:r>
              <a:rPr lang="es-EC" sz="1200" b="1" i="1" dirty="0"/>
              <a:t>Figura 25:</a:t>
            </a:r>
            <a:r>
              <a:rPr lang="es-EC" sz="1200" dirty="0"/>
              <a:t> Afectación predial por precipitaciones máximas.</a:t>
            </a:r>
          </a:p>
          <a:p>
            <a:endParaRPr lang="es-EC" sz="1200" dirty="0"/>
          </a:p>
        </p:txBody>
      </p:sp>
    </p:spTree>
    <p:extLst>
      <p:ext uri="{BB962C8B-B14F-4D97-AF65-F5344CB8AC3E}">
        <p14:creationId xmlns:p14="http://schemas.microsoft.com/office/powerpoint/2010/main" val="2250734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665" y="215462"/>
            <a:ext cx="8596668" cy="1320800"/>
          </a:xfrm>
        </p:spPr>
        <p:txBody>
          <a:bodyPr/>
          <a:lstStyle/>
          <a:p>
            <a:r>
              <a:rPr lang="es-EC" dirty="0" smtClean="0"/>
              <a:t>Afectación por el paso del lahar del Cotopaxi</a:t>
            </a:r>
            <a:endParaRPr lang="es-EC" dirty="0"/>
          </a:p>
        </p:txBody>
      </p:sp>
      <p:pic>
        <p:nvPicPr>
          <p:cNvPr id="4" name="Imagen 3" descr="C:\Users\SEBASTIAN\Desktop\JEREMY\TESIS_DOCS\MAPAS TESIS\CROMO_PRED_LAHA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833" y="1536262"/>
            <a:ext cx="3274953" cy="4493873"/>
          </a:xfrm>
          <a:prstGeom prst="rect">
            <a:avLst/>
          </a:prstGeom>
          <a:noFill/>
          <a:ln>
            <a:solidFill>
              <a:schemeClr val="tx1"/>
            </a:solidFill>
          </a:ln>
        </p:spPr>
      </p:pic>
      <p:sp>
        <p:nvSpPr>
          <p:cNvPr id="5" name="CuadroTexto 4"/>
          <p:cNvSpPr txBox="1"/>
          <p:nvPr/>
        </p:nvSpPr>
        <p:spPr>
          <a:xfrm>
            <a:off x="551793" y="6132786"/>
            <a:ext cx="3294993" cy="461665"/>
          </a:xfrm>
          <a:prstGeom prst="rect">
            <a:avLst/>
          </a:prstGeom>
          <a:noFill/>
        </p:spPr>
        <p:txBody>
          <a:bodyPr wrap="square" rtlCol="0">
            <a:spAutoFit/>
          </a:bodyPr>
          <a:lstStyle/>
          <a:p>
            <a:pPr algn="just"/>
            <a:r>
              <a:rPr lang="es-EC" sz="1200" b="1" i="1" dirty="0"/>
              <a:t>Figura 26: </a:t>
            </a:r>
            <a:r>
              <a:rPr lang="es-EC" sz="1200" dirty="0"/>
              <a:t>Predios afectados total y parcialmente por el Lahar. </a:t>
            </a:r>
          </a:p>
        </p:txBody>
      </p:sp>
      <p:graphicFrame>
        <p:nvGraphicFramePr>
          <p:cNvPr id="9" name="Tabla 8"/>
          <p:cNvGraphicFramePr>
            <a:graphicFrameLocks noGrp="1"/>
          </p:cNvGraphicFramePr>
          <p:nvPr>
            <p:extLst>
              <p:ext uri="{D42A27DB-BD31-4B8C-83A1-F6EECF244321}">
                <p14:modId xmlns:p14="http://schemas.microsoft.com/office/powerpoint/2010/main" val="3901333452"/>
              </p:ext>
            </p:extLst>
          </p:nvPr>
        </p:nvGraphicFramePr>
        <p:xfrm>
          <a:off x="5416266" y="2037194"/>
          <a:ext cx="5360865" cy="4102157"/>
        </p:xfrm>
        <a:graphic>
          <a:graphicData uri="http://schemas.openxmlformats.org/drawingml/2006/table">
            <a:tbl>
              <a:tblPr firstRow="1" firstCol="1" bandRow="1"/>
              <a:tblGrid>
                <a:gridCol w="283939"/>
                <a:gridCol w="1084498"/>
                <a:gridCol w="264933"/>
                <a:gridCol w="842603"/>
                <a:gridCol w="264933"/>
                <a:gridCol w="842603"/>
                <a:gridCol w="355931"/>
                <a:gridCol w="842603"/>
                <a:gridCol w="578822"/>
              </a:tblGrid>
              <a:tr h="585060">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BARRIO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 PARCIAL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C"/>
                    </a:p>
                  </a:txBody>
                  <a:tcPr/>
                </a:tc>
                <a:tc gridSpan="2">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 TOTAL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C"/>
                    </a:p>
                  </a:txBody>
                  <a:tcPr/>
                </a:tc>
                <a:tc gridSpan="2">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TODOS LOS PREDIOS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C"/>
                    </a:p>
                  </a:txBody>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del total de P afectados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252664">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BETHANIA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14,607,280.97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9,218,159.11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23,825,440.08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266">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CASHAPAMBA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26,262,624.50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3,450,102.38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29,712,726.88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266">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CUSUBAMBA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7,111,729.78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458,644.36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7,570,374.14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0.64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664">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HELECHOS VERDES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14,190,289.17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11,152,803.31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14,190,289.17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995">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CARLOS 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14,052,322.06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25,205,125.36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266">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FRANCISCO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76,444.72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1,143,318.96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76,444.72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30">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FRANCISCO DE ALPAHUMA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3,358,865.84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4,502,184.80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30">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LUIS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24,344,546.91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101,055,769.09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125,400,316.00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34.81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30">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RAFAEL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63,941,711.74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99,314,819.37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249</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163,256,531.11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30">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SANTA TERESA DE PINTAG</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7,606,212.62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396,056.71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8,002,269.32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30">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URB. LA COLINA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3,902,780.98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18,188,190.88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22,090,971.86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30">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URB. SAN FRANCISCO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3,064,726.06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3,064,726.06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0.48</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266">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URB. SAN RAFAEL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822,776.16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187,701.11</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1,010,477.27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30">
                <a:tc>
                  <a:txBody>
                    <a:bodyPr/>
                    <a:lstStyle/>
                    <a:p>
                      <a:pPr>
                        <a:lnSpc>
                          <a:spcPct val="107000"/>
                        </a:lnSpc>
                      </a:pPr>
                      <a:endParaRPr lang="es-EC" sz="800">
                        <a:effectLst/>
                        <a:latin typeface="Calibri" panose="020F0502020204030204" pitchFamily="34" charset="0"/>
                        <a:cs typeface="Times New Roman" panose="02020603050405020304" pitchFamily="18" charset="0"/>
                      </a:endParaRPr>
                    </a:p>
                  </a:txBody>
                  <a:tcPr marL="34293" marR="34293"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SUMATORIA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183,342,311.50</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244,565,565.27</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1,244</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427,907,876.76</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100.00</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4293" marR="342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bl>
          </a:graphicData>
        </a:graphic>
      </p:graphicFrame>
      <p:sp>
        <p:nvSpPr>
          <p:cNvPr id="10" name="CuadroTexto 9"/>
          <p:cNvSpPr txBox="1"/>
          <p:nvPr/>
        </p:nvSpPr>
        <p:spPr>
          <a:xfrm>
            <a:off x="5378743" y="1536262"/>
            <a:ext cx="5303500" cy="461665"/>
          </a:xfrm>
          <a:prstGeom prst="rect">
            <a:avLst/>
          </a:prstGeom>
          <a:noFill/>
        </p:spPr>
        <p:txBody>
          <a:bodyPr wrap="square" rtlCol="0">
            <a:spAutoFit/>
          </a:bodyPr>
          <a:lstStyle/>
          <a:p>
            <a:pPr algn="just"/>
            <a:r>
              <a:rPr lang="es-EC" sz="1200" b="1" i="1" dirty="0" smtClean="0"/>
              <a:t>Tabla 3: </a:t>
            </a:r>
          </a:p>
          <a:p>
            <a:pPr algn="just"/>
            <a:r>
              <a:rPr lang="es-EC" sz="1200" i="1" dirty="0" smtClean="0"/>
              <a:t>Predios afectados total y parcialmente por barrios.</a:t>
            </a:r>
          </a:p>
        </p:txBody>
      </p:sp>
    </p:spTree>
    <p:extLst>
      <p:ext uri="{BB962C8B-B14F-4D97-AF65-F5344CB8AC3E}">
        <p14:creationId xmlns:p14="http://schemas.microsoft.com/office/powerpoint/2010/main" val="223368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705119529"/>
              </p:ext>
            </p:extLst>
          </p:nvPr>
        </p:nvGraphicFramePr>
        <p:xfrm>
          <a:off x="4050659" y="1584644"/>
          <a:ext cx="4040209" cy="1568754"/>
        </p:xfrm>
        <a:graphic>
          <a:graphicData uri="http://schemas.openxmlformats.org/drawingml/2006/table">
            <a:tbl>
              <a:tblPr firstRow="1" firstCol="1" bandRow="1"/>
              <a:tblGrid>
                <a:gridCol w="1813972"/>
                <a:gridCol w="1022420"/>
                <a:gridCol w="1203817"/>
              </a:tblGrid>
              <a:tr h="261459">
                <a:tc>
                  <a:txBody>
                    <a:bodyPr/>
                    <a:lstStyle/>
                    <a:p>
                      <a:pPr>
                        <a:lnSpc>
                          <a:spcPct val="107000"/>
                        </a:lnSpc>
                        <a:spcAft>
                          <a:spcPts val="0"/>
                        </a:spcAft>
                      </a:pPr>
                      <a:r>
                        <a:rPr lang="es-EC"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ITEM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PREDIOS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r>
              <a:tr h="522918">
                <a:tc>
                  <a:txBody>
                    <a:bodyPr/>
                    <a:lstStyle/>
                    <a:p>
                      <a:pP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PREDIOS AFECTADOS TOTALMENTE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244,565,565.27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2918">
                <a:tc>
                  <a:txBody>
                    <a:bodyPr/>
                    <a:lstStyle/>
                    <a:p>
                      <a:pP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PREDIOS AFECTADOS PARCIALMENTE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183,342,311.50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1459">
                <a:tc>
                  <a:txBody>
                    <a:bodyPr/>
                    <a:lstStyle/>
                    <a:p>
                      <a:pP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427,907,876.76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2"/>
          <p:cNvSpPr>
            <a:spLocks noChangeArrowheads="1"/>
          </p:cNvSpPr>
          <p:nvPr/>
        </p:nvSpPr>
        <p:spPr bwMode="auto">
          <a:xfrm>
            <a:off x="4053452" y="790118"/>
            <a:ext cx="44040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Tabla 4:</a:t>
            </a:r>
            <a:r>
              <a:rPr kumimoji="0" lang="es-EC"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s-EC"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Total de predios afectados por el paso del Lahar y su valor en d</a:t>
            </a: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lares.</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3869812563"/>
              </p:ext>
            </p:extLst>
          </p:nvPr>
        </p:nvGraphicFramePr>
        <p:xfrm>
          <a:off x="3906378" y="4614729"/>
          <a:ext cx="4477046" cy="1551317"/>
        </p:xfrm>
        <a:graphic>
          <a:graphicData uri="http://schemas.openxmlformats.org/drawingml/2006/table">
            <a:tbl>
              <a:tblPr firstRow="1" firstCol="1" bandRow="1"/>
              <a:tblGrid>
                <a:gridCol w="2010102"/>
                <a:gridCol w="1132967"/>
                <a:gridCol w="1333977"/>
              </a:tblGrid>
              <a:tr h="221617">
                <a:tc>
                  <a:txBody>
                    <a:bodyPr/>
                    <a:lstStyle/>
                    <a:p>
                      <a:pPr>
                        <a:lnSpc>
                          <a:spcPct val="107000"/>
                        </a:lnSpc>
                        <a:spcAft>
                          <a:spcPts val="0"/>
                        </a:spcAft>
                      </a:pPr>
                      <a:r>
                        <a:rPr lang="es-EC" sz="1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ITEM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PREDIOS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VALOR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r h="443233">
                <a:tc>
                  <a:txBody>
                    <a:bodyPr/>
                    <a:lstStyle/>
                    <a:p>
                      <a:pP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CONSTRUCCIONES AFECTADAS DEL DMQ</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60,000,326.59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4850">
                <a:tc>
                  <a:txBody>
                    <a:bodyPr/>
                    <a:lstStyle/>
                    <a:p>
                      <a:pP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CONSTRUCCIONES AFECTADAS DEL GADMUR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96,803,957.34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617">
                <a:tc>
                  <a:txBody>
                    <a:bodyPr/>
                    <a:lstStyle/>
                    <a:p>
                      <a:pP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lnSpc>
                          <a:spcPct val="107000"/>
                        </a:lnSpc>
                        <a:spcAft>
                          <a:spcPts val="0"/>
                        </a:spcAft>
                      </a:pPr>
                      <a:r>
                        <a:rPr lang="es-EC"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156,804,283.93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Rectangle 4"/>
          <p:cNvSpPr>
            <a:spLocks noChangeArrowheads="1"/>
          </p:cNvSpPr>
          <p:nvPr/>
        </p:nvSpPr>
        <p:spPr bwMode="auto">
          <a:xfrm>
            <a:off x="4000698" y="3689071"/>
            <a:ext cx="44568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Tabla 5:</a:t>
            </a:r>
            <a:r>
              <a:rPr kumimoji="0" lang="es-EC"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s-EC"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Construcciones afectadas por el paso del Lahar y su valor en d</a:t>
            </a: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lares.</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08164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19641" y="-3760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5121" name="Imagen 58" descr="CROMO_RED_V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46" y="1143215"/>
            <a:ext cx="5292952" cy="42461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89490" y="5470369"/>
            <a:ext cx="434126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80975" algn="ctr" defTabSz="914400" rtl="0" eaLnBrk="0" fontAlgn="base" latinLnBrk="0" hangingPunct="0">
              <a:lnSpc>
                <a:spcPct val="100000"/>
              </a:lnSpc>
              <a:spcBef>
                <a:spcPct val="0"/>
              </a:spcBef>
              <a:spcAft>
                <a:spcPct val="0"/>
              </a:spcAft>
              <a:buClrTx/>
              <a:buSzTx/>
              <a:buFontTx/>
              <a:buNone/>
              <a:tabLst/>
            </a:pPr>
            <a:r>
              <a:rPr kumimoji="0" lang="es-EC" sz="12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Figura 27: </a:t>
            </a:r>
            <a:r>
              <a:rPr kumimoji="0" lang="es-EC"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Red vial afectada por el Lahar del Cotopaxi, sector San Luis.</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pic>
        <p:nvPicPr>
          <p:cNvPr id="10" name="Imagen 9" descr="C:\Users\SEBASTIAN\Desktop\JEREMY\TESIS_DOCS\MAPAS TESIS\CROMO_AGUA_ALCANTARI.jpg"/>
          <p:cNvPicPr/>
          <p:nvPr/>
        </p:nvPicPr>
        <p:blipFill>
          <a:blip r:embed="rId3">
            <a:extLst>
              <a:ext uri="{28A0092B-C50C-407E-A947-70E740481C1C}">
                <a14:useLocalDpi xmlns:a14="http://schemas.microsoft.com/office/drawing/2010/main" val="0"/>
              </a:ext>
            </a:extLst>
          </a:blip>
          <a:srcRect/>
          <a:stretch>
            <a:fillRect/>
          </a:stretch>
        </p:blipFill>
        <p:spPr bwMode="auto">
          <a:xfrm>
            <a:off x="5836778" y="1143215"/>
            <a:ext cx="5554765" cy="4238713"/>
          </a:xfrm>
          <a:prstGeom prst="rect">
            <a:avLst/>
          </a:prstGeom>
          <a:noFill/>
          <a:ln>
            <a:solidFill>
              <a:schemeClr val="tx1"/>
            </a:solidFill>
          </a:ln>
        </p:spPr>
      </p:pic>
      <p:sp>
        <p:nvSpPr>
          <p:cNvPr id="8" name="Rectángulo 7"/>
          <p:cNvSpPr/>
          <p:nvPr/>
        </p:nvSpPr>
        <p:spPr>
          <a:xfrm>
            <a:off x="6360919" y="5381928"/>
            <a:ext cx="4848314" cy="487569"/>
          </a:xfrm>
          <a:prstGeom prst="rect">
            <a:avLst/>
          </a:prstGeom>
        </p:spPr>
        <p:txBody>
          <a:bodyPr wrap="square">
            <a:spAutoFit/>
          </a:bodyPr>
          <a:lstStyle/>
          <a:p>
            <a:pPr indent="180340" algn="just">
              <a:lnSpc>
                <a:spcPct val="107000"/>
              </a:lnSpc>
              <a:spcAft>
                <a:spcPts val="800"/>
              </a:spcAft>
            </a:pPr>
            <a:r>
              <a:rPr lang="es-EC" sz="1200" b="1" i="1" dirty="0" smtClean="0">
                <a:effectLst/>
                <a:latin typeface="Times New Roman" panose="02020603050405020304" pitchFamily="18" charset="0"/>
                <a:ea typeface="Calibri" panose="020F0502020204030204" pitchFamily="34" charset="0"/>
                <a:cs typeface="Times New Roman" panose="02020603050405020304" pitchFamily="18" charset="0"/>
              </a:rPr>
              <a:t>Figura 28: </a:t>
            </a: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Red de agua potable y alcantarillado afectada por el paso del Lahar del Cotopaxi en el sector de Cashapamba.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Texto 8"/>
          <p:cNvSpPr txBox="1"/>
          <p:nvPr/>
        </p:nvSpPr>
        <p:spPr>
          <a:xfrm>
            <a:off x="341832" y="427534"/>
            <a:ext cx="6019087" cy="369332"/>
          </a:xfrm>
          <a:prstGeom prst="rect">
            <a:avLst/>
          </a:prstGeom>
          <a:noFill/>
        </p:spPr>
        <p:txBody>
          <a:bodyPr wrap="square" rtlCol="0">
            <a:spAutoFit/>
          </a:bodyPr>
          <a:lstStyle/>
          <a:p>
            <a:r>
              <a:rPr lang="es-EC" dirty="0" smtClean="0"/>
              <a:t>REDES AFECTADAS</a:t>
            </a:r>
            <a:endParaRPr lang="es-EC" dirty="0"/>
          </a:p>
        </p:txBody>
      </p:sp>
    </p:spTree>
    <p:extLst>
      <p:ext uri="{BB962C8B-B14F-4D97-AF65-F5344CB8AC3E}">
        <p14:creationId xmlns:p14="http://schemas.microsoft.com/office/powerpoint/2010/main" val="4148166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ANTECEDENTES</a:t>
            </a:r>
            <a:endParaRPr lang="es-EC" dirty="0"/>
          </a:p>
        </p:txBody>
      </p:sp>
      <p:sp>
        <p:nvSpPr>
          <p:cNvPr id="4" name="Rectángulo redondeado 3"/>
          <p:cNvSpPr/>
          <p:nvPr/>
        </p:nvSpPr>
        <p:spPr>
          <a:xfrm>
            <a:off x="2869324" y="1797269"/>
            <a:ext cx="3909848" cy="993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Urbanización de riberas</a:t>
            </a:r>
            <a:endParaRPr lang="es-EC" dirty="0"/>
          </a:p>
        </p:txBody>
      </p:sp>
      <p:sp>
        <p:nvSpPr>
          <p:cNvPr id="5" name="Rectángulo redondeado 4"/>
          <p:cNvSpPr/>
          <p:nvPr/>
        </p:nvSpPr>
        <p:spPr>
          <a:xfrm>
            <a:off x="4377558" y="3090479"/>
            <a:ext cx="4757896" cy="993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Eventual erupción del volcán Cotopaxi (20 </a:t>
            </a:r>
            <a:r>
              <a:rPr lang="es-EC" dirty="0"/>
              <a:t>a 30 km/h y un volumen de 70 millones de </a:t>
            </a:r>
            <a:r>
              <a:rPr lang="es-EC" dirty="0" smtClean="0"/>
              <a:t>m3)</a:t>
            </a:r>
            <a:endParaRPr lang="es-EC" dirty="0"/>
          </a:p>
        </p:txBody>
      </p:sp>
      <p:sp>
        <p:nvSpPr>
          <p:cNvPr id="6" name="Rectángulo redondeado 5"/>
          <p:cNvSpPr/>
          <p:nvPr/>
        </p:nvSpPr>
        <p:spPr>
          <a:xfrm>
            <a:off x="5795475" y="4644312"/>
            <a:ext cx="3909848" cy="9932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Sedimentación en el río, flujo de precipitaciones máximas</a:t>
            </a:r>
            <a:endParaRPr lang="es-EC" dirty="0"/>
          </a:p>
        </p:txBody>
      </p:sp>
      <p:pic>
        <p:nvPicPr>
          <p:cNvPr id="8" name="Imagen 7"/>
          <p:cNvPicPr>
            <a:picLocks noChangeAspect="1"/>
          </p:cNvPicPr>
          <p:nvPr/>
        </p:nvPicPr>
        <p:blipFill>
          <a:blip r:embed="rId2"/>
          <a:stretch>
            <a:fillRect/>
          </a:stretch>
        </p:blipFill>
        <p:spPr>
          <a:xfrm>
            <a:off x="1117622" y="1797269"/>
            <a:ext cx="1311415" cy="872687"/>
          </a:xfrm>
          <a:prstGeom prst="rect">
            <a:avLst/>
          </a:prstGeom>
        </p:spPr>
      </p:pic>
      <p:pic>
        <p:nvPicPr>
          <p:cNvPr id="2052" name="Picture 4" descr="Resultado de imagen para volcan grÃ¡f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9037" y="3072850"/>
            <a:ext cx="1499804" cy="10108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sedimentaciÃ³n rÃ­o grÃ¡f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9593" y="4383689"/>
            <a:ext cx="3191855"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895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1139" y="105398"/>
            <a:ext cx="5518367" cy="390258"/>
          </a:xfrm>
        </p:spPr>
        <p:txBody>
          <a:bodyPr>
            <a:normAutofit fontScale="90000"/>
          </a:bodyPr>
          <a:lstStyle/>
          <a:p>
            <a:r>
              <a:rPr lang="es-EC" dirty="0" smtClean="0"/>
              <a:t>Red Eléctrica</a:t>
            </a:r>
            <a:endParaRPr lang="es-EC" dirty="0"/>
          </a:p>
        </p:txBody>
      </p:sp>
      <p:pic>
        <p:nvPicPr>
          <p:cNvPr id="7" name="Imagen 6" descr="C:\Users\SEBASTIAN\Desktop\JEREMY\TESIS_DOCS\MAPAS TESIS\CROMO_ALTA_TENS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139" y="802403"/>
            <a:ext cx="4364685" cy="3197029"/>
          </a:xfrm>
          <a:prstGeom prst="rect">
            <a:avLst/>
          </a:prstGeom>
          <a:noFill/>
          <a:ln>
            <a:solidFill>
              <a:schemeClr val="tx1"/>
            </a:solidFill>
          </a:ln>
        </p:spPr>
      </p:pic>
      <p:pic>
        <p:nvPicPr>
          <p:cNvPr id="8" name="Imagen 7" descr="C:\Users\SEBASTIAN\Desktop\JEREMY\TESIS_DOCS\MAPAS TESIS\CROMO_BAJA_TENSI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464" y="802403"/>
            <a:ext cx="4428622" cy="3197029"/>
          </a:xfrm>
          <a:prstGeom prst="rect">
            <a:avLst/>
          </a:prstGeom>
          <a:noFill/>
          <a:ln>
            <a:solidFill>
              <a:schemeClr val="tx1"/>
            </a:solidFill>
          </a:ln>
        </p:spPr>
      </p:pic>
      <p:pic>
        <p:nvPicPr>
          <p:cNvPr id="9" name="Imagen 8" descr="C:\Users\SEBASTIAN\Desktop\JEREMY\TESIS_DOCS\MAPAS TESIS\CROM_POSTES_LUMINARIA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4212" y="4136164"/>
            <a:ext cx="3592622" cy="2721836"/>
          </a:xfrm>
          <a:prstGeom prst="rect">
            <a:avLst/>
          </a:prstGeom>
          <a:noFill/>
          <a:ln>
            <a:solidFill>
              <a:schemeClr val="tx1"/>
            </a:solidFill>
          </a:ln>
        </p:spPr>
      </p:pic>
    </p:spTree>
    <p:extLst>
      <p:ext uri="{BB962C8B-B14F-4D97-AF65-F5344CB8AC3E}">
        <p14:creationId xmlns:p14="http://schemas.microsoft.com/office/powerpoint/2010/main" val="2681427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401652" y="1264778"/>
            <a:ext cx="3443955" cy="999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 precios de la cámara de la construcción. </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634041947"/>
              </p:ext>
            </p:extLst>
          </p:nvPr>
        </p:nvGraphicFramePr>
        <p:xfrm>
          <a:off x="5031707" y="833215"/>
          <a:ext cx="6311722" cy="1723390"/>
        </p:xfrm>
        <a:graphic>
          <a:graphicData uri="http://schemas.openxmlformats.org/drawingml/2006/table">
            <a:tbl>
              <a:tblPr firstRow="1" firstCol="1" bandRow="1">
                <a:tableStyleId>{5C22544A-7EE6-4342-B048-85BDC9FD1C3A}</a:tableStyleId>
              </a:tblPr>
              <a:tblGrid>
                <a:gridCol w="1091085"/>
                <a:gridCol w="1132519"/>
                <a:gridCol w="1132519"/>
                <a:gridCol w="897729"/>
                <a:gridCol w="925351"/>
                <a:gridCol w="1132519"/>
              </a:tblGrid>
              <a:tr h="457200">
                <a:tc>
                  <a:txBody>
                    <a:bodyPr/>
                    <a:lstStyle/>
                    <a:p>
                      <a:pPr algn="ctr">
                        <a:lnSpc>
                          <a:spcPct val="107000"/>
                        </a:lnSpc>
                        <a:spcAft>
                          <a:spcPts val="0"/>
                        </a:spcAft>
                      </a:pPr>
                      <a:r>
                        <a:rPr lang="es-EC" sz="1100" dirty="0" err="1">
                          <a:effectLst/>
                        </a:rPr>
                        <a:t>ITEM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ADOQUÍN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ASFALTO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EMPEDRADO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LASTRE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TOTAL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EJE VIAL SANGOLQUI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75,814.00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222,743.39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1,085.65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20,740.70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320,383.74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EJE VIAL QUITO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smtClean="0">
                          <a:effectLst/>
                        </a:rPr>
                        <a:t>100,487.66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143,465.22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40,434.31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25,782.97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310,170.16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176,301.66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366,208.61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41,519.96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46,523.67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630,553.90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VALOR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107.55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5.75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50.76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1,322,262.44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39,385,736.18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238,739.77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2,361,541.52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43,308,279.91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6" name="Rectangle 1"/>
          <p:cNvSpPr>
            <a:spLocks noChangeArrowheads="1"/>
          </p:cNvSpPr>
          <p:nvPr/>
        </p:nvSpPr>
        <p:spPr bwMode="auto">
          <a:xfrm>
            <a:off x="5031707" y="376015"/>
            <a:ext cx="28304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6</a:t>
            </a:r>
            <a:endParaRPr kumimoji="0" lang="es-EC"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de costo de reposición de red vial.</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7" name="Flecha derecha 6"/>
          <p:cNvSpPr/>
          <p:nvPr/>
        </p:nvSpPr>
        <p:spPr>
          <a:xfrm>
            <a:off x="4076344" y="1529697"/>
            <a:ext cx="955363" cy="444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redondeado 7"/>
          <p:cNvSpPr/>
          <p:nvPr/>
        </p:nvSpPr>
        <p:spPr>
          <a:xfrm>
            <a:off x="401652" y="4015100"/>
            <a:ext cx="3443955" cy="999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 </a:t>
            </a:r>
            <a:r>
              <a:rPr lang="es-EC" dirty="0"/>
              <a:t>generador de precios para espacios urbanos de Ecuador</a:t>
            </a:r>
          </a:p>
        </p:txBody>
      </p:sp>
      <p:sp>
        <p:nvSpPr>
          <p:cNvPr id="9" name="Flecha derecha 8"/>
          <p:cNvSpPr/>
          <p:nvPr/>
        </p:nvSpPr>
        <p:spPr>
          <a:xfrm>
            <a:off x="4076344" y="4160378"/>
            <a:ext cx="955363" cy="444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3" name="Tabla 12"/>
          <p:cNvGraphicFramePr>
            <a:graphicFrameLocks noGrp="1"/>
          </p:cNvGraphicFramePr>
          <p:nvPr>
            <p:extLst>
              <p:ext uri="{D42A27DB-BD31-4B8C-83A1-F6EECF244321}">
                <p14:modId xmlns:p14="http://schemas.microsoft.com/office/powerpoint/2010/main" val="1362843268"/>
              </p:ext>
            </p:extLst>
          </p:nvPr>
        </p:nvGraphicFramePr>
        <p:xfrm>
          <a:off x="5462399" y="3159405"/>
          <a:ext cx="3911600" cy="1310687"/>
        </p:xfrm>
        <a:graphic>
          <a:graphicData uri="http://schemas.openxmlformats.org/drawingml/2006/table">
            <a:tbl>
              <a:tblPr firstRow="1" firstCol="1" bandRow="1">
                <a:tableStyleId>{5C22544A-7EE6-4342-B048-85BDC9FD1C3A}</a:tableStyleId>
              </a:tblPr>
              <a:tblGrid>
                <a:gridCol w="1003300"/>
                <a:gridCol w="1041400"/>
                <a:gridCol w="1041400"/>
                <a:gridCol w="825500"/>
              </a:tblGrid>
              <a:tr h="410257">
                <a:tc>
                  <a:txBody>
                    <a:bodyPr/>
                    <a:lstStyle/>
                    <a:p>
                      <a:pPr algn="ctr">
                        <a:lnSpc>
                          <a:spcPct val="107000"/>
                        </a:lnSpc>
                        <a:spcAft>
                          <a:spcPts val="0"/>
                        </a:spcAft>
                      </a:pPr>
                      <a:r>
                        <a:rPr lang="es-EC" sz="1100" dirty="0" err="1">
                          <a:effectLst/>
                        </a:rPr>
                        <a:t>ITEM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LONGITUD en 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COSTO TUBO </a:t>
                      </a:r>
                      <a:r>
                        <a:rPr lang="es-EC" sz="1100" dirty="0" err="1">
                          <a:effectLst/>
                        </a:rPr>
                        <a:t>PVC</a:t>
                      </a:r>
                      <a:r>
                        <a:rPr lang="es-EC" sz="1100" dirty="0">
                          <a:effectLst/>
                        </a:rPr>
                        <a:t> x 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RED DE AGUA QUITO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14,359.40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103,244.10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RED DE AGUA SANGOLQUI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23,747.04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7.19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170,741.21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38,106.44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273,985.31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4" name="Rectangle 3"/>
          <p:cNvSpPr>
            <a:spLocks noChangeArrowheads="1"/>
          </p:cNvSpPr>
          <p:nvPr/>
        </p:nvSpPr>
        <p:spPr bwMode="auto">
          <a:xfrm>
            <a:off x="5362560" y="2697740"/>
            <a:ext cx="36999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Tabla 7</a:t>
            </a:r>
            <a:endParaRPr kumimoji="0" lang="es-EC"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Tabla de costo de reposici</a:t>
            </a: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de red de agua potable.</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5" name="Tabla 14"/>
          <p:cNvGraphicFramePr>
            <a:graphicFrameLocks noGrp="1"/>
          </p:cNvGraphicFramePr>
          <p:nvPr>
            <p:extLst>
              <p:ext uri="{D42A27DB-BD31-4B8C-83A1-F6EECF244321}">
                <p14:modId xmlns:p14="http://schemas.microsoft.com/office/powerpoint/2010/main" val="2883834052"/>
              </p:ext>
            </p:extLst>
          </p:nvPr>
        </p:nvGraphicFramePr>
        <p:xfrm>
          <a:off x="5445307" y="5031052"/>
          <a:ext cx="6197188" cy="1702307"/>
        </p:xfrm>
        <a:graphic>
          <a:graphicData uri="http://schemas.openxmlformats.org/drawingml/2006/table">
            <a:tbl>
              <a:tblPr firstRow="1" firstCol="1" bandRow="1">
                <a:tableStyleId>{5C22544A-7EE6-4342-B048-85BDC9FD1C3A}</a:tableStyleId>
              </a:tblPr>
              <a:tblGrid>
                <a:gridCol w="1589538"/>
                <a:gridCol w="994011"/>
                <a:gridCol w="1283677"/>
                <a:gridCol w="2329962"/>
              </a:tblGrid>
              <a:tr h="446593">
                <a:tc>
                  <a:txBody>
                    <a:bodyPr/>
                    <a:lstStyle/>
                    <a:p>
                      <a:pPr algn="ctr">
                        <a:lnSpc>
                          <a:spcPct val="107000"/>
                        </a:lnSpc>
                        <a:spcAft>
                          <a:spcPts val="0"/>
                        </a:spcAft>
                      </a:pPr>
                      <a:r>
                        <a:rPr lang="es-EC" sz="1100" dirty="0" err="1">
                          <a:effectLst/>
                        </a:rPr>
                        <a:t>ITEM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LONGITUD EN 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COSTO x m de tubo H.A simp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70158">
                <a:tc>
                  <a:txBody>
                    <a:bodyPr/>
                    <a:lstStyle/>
                    <a:p>
                      <a:pPr algn="ctr">
                        <a:lnSpc>
                          <a:spcPct val="107000"/>
                        </a:lnSpc>
                        <a:spcAft>
                          <a:spcPts val="0"/>
                        </a:spcAft>
                      </a:pPr>
                      <a:r>
                        <a:rPr lang="es-EC" sz="1100">
                          <a:effectLst/>
                        </a:rPr>
                        <a:t>RED DE ALCANTARILLADO QUITO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4,212.48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82.54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347,697.98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59695">
                <a:tc>
                  <a:txBody>
                    <a:bodyPr/>
                    <a:lstStyle/>
                    <a:p>
                      <a:pPr algn="ctr">
                        <a:lnSpc>
                          <a:spcPct val="107000"/>
                        </a:lnSpc>
                        <a:spcAft>
                          <a:spcPts val="0"/>
                        </a:spcAft>
                      </a:pPr>
                      <a:r>
                        <a:rPr lang="es-EC" sz="1100">
                          <a:effectLst/>
                        </a:rPr>
                        <a:t>RED DE ALCANTARILLADO SANGOLQUI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19,185.45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82.54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1,583,567.44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48864">
                <a:tc>
                  <a:txBody>
                    <a:bodyPr/>
                    <a:lstStyle/>
                    <a:p>
                      <a:pPr algn="ctr">
                        <a:lnSpc>
                          <a:spcPct val="107000"/>
                        </a:lnSpc>
                        <a:spcAft>
                          <a:spcPts val="0"/>
                        </a:spcAft>
                      </a:pPr>
                      <a:r>
                        <a:rPr lang="es-EC" sz="1100">
                          <a:effectLst/>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27,878.93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1,931,265.42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6" name="Rectangle 4"/>
          <p:cNvSpPr>
            <a:spLocks noChangeArrowheads="1"/>
          </p:cNvSpPr>
          <p:nvPr/>
        </p:nvSpPr>
        <p:spPr bwMode="auto">
          <a:xfrm>
            <a:off x="5362560" y="4562265"/>
            <a:ext cx="37814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8</a:t>
            </a:r>
            <a:endParaRPr kumimoji="0" lang="es-EC"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de costo de reposición de red de alcantarillado.</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49402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1051133" y="478564"/>
            <a:ext cx="3828516" cy="7093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Listado de precios de la consultora </a:t>
            </a:r>
            <a:r>
              <a:rPr lang="es-EC" dirty="0" err="1" smtClean="0"/>
              <a:t>SEPROELECSA</a:t>
            </a:r>
            <a:r>
              <a:rPr lang="es-EC" dirty="0" smtClean="0"/>
              <a:t> S.A.</a:t>
            </a:r>
            <a:endParaRPr lang="es-EC" dirty="0"/>
          </a:p>
        </p:txBody>
      </p:sp>
      <p:graphicFrame>
        <p:nvGraphicFramePr>
          <p:cNvPr id="5" name="Tabla 4"/>
          <p:cNvGraphicFramePr>
            <a:graphicFrameLocks noGrp="1"/>
          </p:cNvGraphicFramePr>
          <p:nvPr>
            <p:extLst>
              <p:ext uri="{D42A27DB-BD31-4B8C-83A1-F6EECF244321}">
                <p14:modId xmlns:p14="http://schemas.microsoft.com/office/powerpoint/2010/main" val="3675521636"/>
              </p:ext>
            </p:extLst>
          </p:nvPr>
        </p:nvGraphicFramePr>
        <p:xfrm>
          <a:off x="1138500" y="2014192"/>
          <a:ext cx="3911600" cy="1280160"/>
        </p:xfrm>
        <a:graphic>
          <a:graphicData uri="http://schemas.openxmlformats.org/drawingml/2006/table">
            <a:tbl>
              <a:tblPr firstRow="1" firstCol="1" bandRow="1">
                <a:tableStyleId>{5C22544A-7EE6-4342-B048-85BDC9FD1C3A}</a:tableStyleId>
              </a:tblPr>
              <a:tblGrid>
                <a:gridCol w="1003300"/>
                <a:gridCol w="1041400"/>
                <a:gridCol w="1041400"/>
                <a:gridCol w="825500"/>
              </a:tblGrid>
              <a:tr h="365760">
                <a:tc>
                  <a:txBody>
                    <a:bodyPr/>
                    <a:lstStyle/>
                    <a:p>
                      <a:pPr algn="ctr">
                        <a:lnSpc>
                          <a:spcPct val="107000"/>
                        </a:lnSpc>
                        <a:spcAft>
                          <a:spcPts val="0"/>
                        </a:spcAft>
                      </a:pPr>
                      <a:r>
                        <a:rPr lang="es-EC" sz="1100" dirty="0">
                          <a:effectLst/>
                        </a:rPr>
                        <a:t>SUBTIPO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NUMERO DE POSTES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VALOR 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1,105.00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569.70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629,518.50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1,686.06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18,546.66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1,828.01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1,828.01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1,753.50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106,963.65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SUMATORIA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756,856.82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6" name="Rectangle 1"/>
          <p:cNvSpPr>
            <a:spLocks noChangeArrowheads="1"/>
          </p:cNvSpPr>
          <p:nvPr/>
        </p:nvSpPr>
        <p:spPr bwMode="auto">
          <a:xfrm>
            <a:off x="1051133" y="1447310"/>
            <a:ext cx="37174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9</a:t>
            </a:r>
            <a:endParaRPr kumimoji="0" lang="es-EC"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de costo de reposición de postes de la red eléctrica.</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2720047162"/>
              </p:ext>
            </p:extLst>
          </p:nvPr>
        </p:nvGraphicFramePr>
        <p:xfrm>
          <a:off x="5968519" y="1999147"/>
          <a:ext cx="3911600" cy="1825943"/>
        </p:xfrm>
        <a:graphic>
          <a:graphicData uri="http://schemas.openxmlformats.org/drawingml/2006/table">
            <a:tbl>
              <a:tblPr firstRow="1" firstCol="1" bandRow="1">
                <a:tableStyleId>{5C22544A-7EE6-4342-B048-85BDC9FD1C3A}</a:tableStyleId>
              </a:tblPr>
              <a:tblGrid>
                <a:gridCol w="1003300"/>
                <a:gridCol w="1041400"/>
                <a:gridCol w="1041400"/>
                <a:gridCol w="825500"/>
              </a:tblGrid>
              <a:tr h="472440">
                <a:tc>
                  <a:txBody>
                    <a:bodyPr/>
                    <a:lstStyle/>
                    <a:p>
                      <a:pPr algn="ctr">
                        <a:lnSpc>
                          <a:spcPct val="107000"/>
                        </a:lnSpc>
                        <a:spcAft>
                          <a:spcPts val="0"/>
                        </a:spcAft>
                      </a:pPr>
                      <a:r>
                        <a:rPr lang="es-EC" sz="1100" dirty="0">
                          <a:effectLst/>
                        </a:rPr>
                        <a:t>POTENCIA DE LUMINARIA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NOMERO DE AFECTACIONES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VALOR C/U</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TOTAL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82880">
                <a:tc>
                  <a:txBody>
                    <a:bodyPr/>
                    <a:lstStyle/>
                    <a:p>
                      <a:pPr algn="ctr">
                        <a:lnSpc>
                          <a:spcPct val="107000"/>
                        </a:lnSpc>
                        <a:spcAft>
                          <a:spcPts val="0"/>
                        </a:spcAft>
                      </a:pPr>
                      <a:r>
                        <a:rPr lang="es-EC" sz="1100">
                          <a:effectLst/>
                        </a:rPr>
                        <a:t>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112.03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100">
                          <a:effectLst/>
                        </a:rPr>
                        <a:t>16,692.47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2880">
                <a:tc>
                  <a:txBody>
                    <a:bodyPr/>
                    <a:lstStyle/>
                    <a:p>
                      <a:pPr algn="ctr">
                        <a:lnSpc>
                          <a:spcPct val="107000"/>
                        </a:lnSpc>
                        <a:spcAft>
                          <a:spcPts val="0"/>
                        </a:spcAft>
                      </a:pPr>
                      <a:r>
                        <a:rPr lang="es-EC" sz="11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126.86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100">
                          <a:effectLst/>
                        </a:rPr>
                        <a:t>30,953.84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2880">
                <a:tc>
                  <a:txBody>
                    <a:bodyPr/>
                    <a:lstStyle/>
                    <a:p>
                      <a:pPr algn="ctr">
                        <a:lnSpc>
                          <a:spcPct val="107000"/>
                        </a:lnSpc>
                        <a:spcAft>
                          <a:spcPts val="0"/>
                        </a:spcAft>
                      </a:pPr>
                      <a:r>
                        <a:rPr lang="es-EC" sz="1100">
                          <a:effectLst/>
                        </a:rPr>
                        <a:t>150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163.51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100">
                          <a:effectLst/>
                        </a:rPr>
                        <a:t>25,344.05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2880">
                <a:tc>
                  <a:txBody>
                    <a:bodyPr/>
                    <a:lstStyle/>
                    <a:p>
                      <a:pPr algn="ctr">
                        <a:lnSpc>
                          <a:spcPct val="107000"/>
                        </a:lnSpc>
                        <a:spcAft>
                          <a:spcPts val="0"/>
                        </a:spcAft>
                      </a:pPr>
                      <a:r>
                        <a:rPr lang="es-EC" sz="1100">
                          <a:effectLst/>
                        </a:rPr>
                        <a:t>250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249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172.59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100">
                          <a:effectLst/>
                        </a:rPr>
                        <a:t>42,974.91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182880">
                <a:tc>
                  <a:txBody>
                    <a:bodyPr/>
                    <a:lstStyle/>
                    <a:p>
                      <a:pPr algn="ctr">
                        <a:lnSpc>
                          <a:spcPct val="107000"/>
                        </a:lnSpc>
                        <a:spcAft>
                          <a:spcPts val="0"/>
                        </a:spcAft>
                      </a:pPr>
                      <a:r>
                        <a:rPr lang="es-EC" sz="1100">
                          <a:effectLst/>
                        </a:rPr>
                        <a:t>400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196.04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r">
                        <a:lnSpc>
                          <a:spcPct val="107000"/>
                        </a:lnSpc>
                        <a:spcAft>
                          <a:spcPts val="0"/>
                        </a:spcAft>
                      </a:pPr>
                      <a:r>
                        <a:rPr lang="es-EC" sz="1100">
                          <a:effectLst/>
                        </a:rPr>
                        <a:t>22,152.52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3380">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EC" sz="1100" dirty="0">
                          <a:effectLst/>
                        </a:rPr>
                        <a:t>138,117.79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8" name="Rectangle 2"/>
          <p:cNvSpPr>
            <a:spLocks noChangeArrowheads="1"/>
          </p:cNvSpPr>
          <p:nvPr/>
        </p:nvSpPr>
        <p:spPr bwMode="auto">
          <a:xfrm>
            <a:off x="5866762" y="1447310"/>
            <a:ext cx="464587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10</a:t>
            </a:r>
            <a:endParaRPr kumimoji="0" lang="es-EC"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de costo de reposición de luminarias de la red eléctrica.</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4"/>
          <p:cNvSpPr>
            <a:spLocks noChangeArrowheads="1"/>
          </p:cNvSpPr>
          <p:nvPr/>
        </p:nvSpPr>
        <p:spPr bwMode="auto">
          <a:xfrm>
            <a:off x="2838765" y="44081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11</a:t>
            </a:r>
            <a:endParaRPr kumimoji="0" lang="es-EC"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de costo de reposición del cableado de la red eléctrica.</a:t>
            </a:r>
            <a:endParaRPr kumimoji="0" lang="es-EC" sz="8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anose="020B0604020202020204" pitchFamily="34" charset="0"/>
            </a:endParaRPr>
          </a:p>
        </p:txBody>
      </p:sp>
      <p:pic>
        <p:nvPicPr>
          <p:cNvPr id="8195" name="Imagen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765" y="4865351"/>
            <a:ext cx="5753100" cy="126523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5"/>
          <p:cNvSpPr>
            <a:spLocks noChangeArrowheads="1"/>
          </p:cNvSpPr>
          <p:nvPr/>
        </p:nvSpPr>
        <p:spPr bwMode="auto">
          <a:xfrm>
            <a:off x="2838765" y="61305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Tree>
    <p:extLst>
      <p:ext uri="{BB962C8B-B14F-4D97-AF65-F5344CB8AC3E}">
        <p14:creationId xmlns:p14="http://schemas.microsoft.com/office/powerpoint/2010/main" val="3640534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649481" y="857567"/>
            <a:ext cx="3845607" cy="12818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200"/>
              <a:t>Se dividió la afectación en alta (zona 01), media (zona 02) y baja (zona 03) por el porcentaje de construcción que existe y es afectado por el paso del lahar</a:t>
            </a:r>
          </a:p>
        </p:txBody>
      </p:sp>
      <p:graphicFrame>
        <p:nvGraphicFramePr>
          <p:cNvPr id="5" name="Tabla 4"/>
          <p:cNvGraphicFramePr>
            <a:graphicFrameLocks noGrp="1"/>
          </p:cNvGraphicFramePr>
          <p:nvPr>
            <p:extLst>
              <p:ext uri="{D42A27DB-BD31-4B8C-83A1-F6EECF244321}">
                <p14:modId xmlns:p14="http://schemas.microsoft.com/office/powerpoint/2010/main" val="1136874330"/>
              </p:ext>
            </p:extLst>
          </p:nvPr>
        </p:nvGraphicFramePr>
        <p:xfrm>
          <a:off x="649481" y="3040700"/>
          <a:ext cx="4483100" cy="944880"/>
        </p:xfrm>
        <a:graphic>
          <a:graphicData uri="http://schemas.openxmlformats.org/drawingml/2006/table">
            <a:tbl>
              <a:tblPr firstRow="1" firstCol="1" bandRow="1">
                <a:tableStyleId>{5C22544A-7EE6-4342-B048-85BDC9FD1C3A}</a:tableStyleId>
              </a:tblPr>
              <a:tblGrid>
                <a:gridCol w="825500"/>
                <a:gridCol w="850900"/>
                <a:gridCol w="1041400"/>
                <a:gridCol w="825500"/>
                <a:gridCol w="939800"/>
              </a:tblGrid>
              <a:tr h="373380">
                <a:tc>
                  <a:txBody>
                    <a:bodyPr/>
                    <a:lstStyle/>
                    <a:p>
                      <a:pPr algn="ctr">
                        <a:lnSpc>
                          <a:spcPct val="107000"/>
                        </a:lnSpc>
                        <a:spcAft>
                          <a:spcPts val="0"/>
                        </a:spcAft>
                      </a:pPr>
                      <a:r>
                        <a:rPr lang="es-EC" sz="1100" dirty="0">
                          <a:effectLst/>
                        </a:rPr>
                        <a:t>ZONA DE RIESGO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TOTAL PRED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PRED SIN CONTRUIR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 SIN CONST.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 CONST.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ALTA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11.62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88.38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MEDIA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998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33.67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66.33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algn="ctr">
                        <a:lnSpc>
                          <a:spcPct val="107000"/>
                        </a:lnSpc>
                        <a:spcAft>
                          <a:spcPts val="0"/>
                        </a:spcAft>
                      </a:pPr>
                      <a:r>
                        <a:rPr lang="es-EC" sz="1100">
                          <a:effectLst/>
                        </a:rPr>
                        <a:t>BAJA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332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a:effectLst/>
                        </a:rPr>
                        <a:t>114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34.34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100" dirty="0">
                          <a:effectLst/>
                        </a:rPr>
                        <a:t>65.66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6" name="Rectangle 1"/>
          <p:cNvSpPr>
            <a:spLocks noChangeArrowheads="1"/>
          </p:cNvSpPr>
          <p:nvPr/>
        </p:nvSpPr>
        <p:spPr bwMode="auto">
          <a:xfrm>
            <a:off x="649481" y="2415522"/>
            <a:ext cx="393961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Tabla 12</a:t>
            </a:r>
            <a:endParaRPr kumimoji="0" lang="es-EC"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Riesgo por el porcentaje de construcci</a:t>
            </a: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en la zona.</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pic>
        <p:nvPicPr>
          <p:cNvPr id="7" name="Imagen 6" descr="C:\Users\SEBASTIAN\Desktop\JEREMY\TESIS\MAPAS TESIS\incidenci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6348" y="857567"/>
            <a:ext cx="3632200" cy="5142865"/>
          </a:xfrm>
          <a:prstGeom prst="rect">
            <a:avLst/>
          </a:prstGeom>
          <a:noFill/>
          <a:ln>
            <a:solidFill>
              <a:schemeClr val="tx1"/>
            </a:solidFill>
          </a:ln>
        </p:spPr>
      </p:pic>
    </p:spTree>
    <p:extLst>
      <p:ext uri="{BB962C8B-B14F-4D97-AF65-F5344CB8AC3E}">
        <p14:creationId xmlns:p14="http://schemas.microsoft.com/office/powerpoint/2010/main" val="4115003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01952"/>
            <a:ext cx="8596668" cy="1320800"/>
          </a:xfrm>
        </p:spPr>
        <p:txBody>
          <a:bodyPr/>
          <a:lstStyle/>
          <a:p>
            <a:r>
              <a:rPr lang="es-EC" dirty="0" smtClean="0"/>
              <a:t>Propuesta de plan de uso y ocupación del suelo</a:t>
            </a:r>
            <a:endParaRPr lang="es-EC" dirty="0"/>
          </a:p>
        </p:txBody>
      </p:sp>
      <p:graphicFrame>
        <p:nvGraphicFramePr>
          <p:cNvPr id="4" name="Diagrama 3"/>
          <p:cNvGraphicFramePr/>
          <p:nvPr>
            <p:extLst>
              <p:ext uri="{D42A27DB-BD31-4B8C-83A1-F6EECF244321}">
                <p14:modId xmlns:p14="http://schemas.microsoft.com/office/powerpoint/2010/main" val="865353943"/>
              </p:ext>
            </p:extLst>
          </p:nvPr>
        </p:nvGraphicFramePr>
        <p:xfrm>
          <a:off x="1732897" y="136914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8377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r="29444" b="42809"/>
          <a:stretch/>
        </p:blipFill>
        <p:spPr bwMode="auto">
          <a:xfrm>
            <a:off x="1058455" y="107746"/>
            <a:ext cx="4786867" cy="2994377"/>
          </a:xfrm>
          <a:prstGeom prst="rect">
            <a:avLst/>
          </a:prstGeom>
          <a:ln>
            <a:solidFill>
              <a:schemeClr val="tx1">
                <a:lumMod val="95000"/>
                <a:lumOff val="5000"/>
              </a:schemeClr>
            </a:solidFill>
          </a:ln>
          <a:extLst>
            <a:ext uri="{53640926-AAD7-44D8-BBD7-CCE9431645EC}">
              <a14:shadowObscured xmlns:a14="http://schemas.microsoft.com/office/drawing/2010/main"/>
            </a:ext>
          </a:extLst>
        </p:spPr>
      </p:pic>
      <p:pic>
        <p:nvPicPr>
          <p:cNvPr id="5" name="Imagen 4"/>
          <p:cNvPicPr/>
          <p:nvPr/>
        </p:nvPicPr>
        <p:blipFill rotWithShape="1">
          <a:blip r:embed="rId3"/>
          <a:srcRect r="32672" b="39893"/>
          <a:stretch/>
        </p:blipFill>
        <p:spPr bwMode="auto">
          <a:xfrm>
            <a:off x="6872032" y="107746"/>
            <a:ext cx="4587877" cy="3170490"/>
          </a:xfrm>
          <a:prstGeom prst="rect">
            <a:avLst/>
          </a:prstGeom>
          <a:ln>
            <a:solidFill>
              <a:schemeClr val="tx1"/>
            </a:solidFill>
          </a:ln>
          <a:extLst>
            <a:ext uri="{53640926-AAD7-44D8-BBD7-CCE9431645EC}">
              <a14:shadowObscured xmlns:a14="http://schemas.microsoft.com/office/drawing/2010/main"/>
            </a:ext>
          </a:extLst>
        </p:spPr>
      </p:pic>
      <p:pic>
        <p:nvPicPr>
          <p:cNvPr id="6" name="Imagen 5"/>
          <p:cNvPicPr/>
          <p:nvPr/>
        </p:nvPicPr>
        <p:blipFill rotWithShape="1">
          <a:blip r:embed="rId4"/>
          <a:srcRect l="706" t="9030" r="45531" b="21488"/>
          <a:stretch/>
        </p:blipFill>
        <p:spPr bwMode="auto">
          <a:xfrm>
            <a:off x="1229373" y="3611930"/>
            <a:ext cx="3826889" cy="3165291"/>
          </a:xfrm>
          <a:prstGeom prst="rect">
            <a:avLst/>
          </a:prstGeom>
          <a:ln>
            <a:solidFill>
              <a:schemeClr val="tx1">
                <a:lumMod val="95000"/>
                <a:lumOff val="5000"/>
              </a:schemeClr>
            </a:solidFill>
          </a:ln>
          <a:extLst>
            <a:ext uri="{53640926-AAD7-44D8-BBD7-CCE9431645EC}">
              <a14:shadowObscured xmlns:a14="http://schemas.microsoft.com/office/drawing/2010/main"/>
            </a:ext>
          </a:extLst>
        </p:spPr>
      </p:pic>
      <p:pic>
        <p:nvPicPr>
          <p:cNvPr id="7" name="Imagen 6"/>
          <p:cNvPicPr/>
          <p:nvPr/>
        </p:nvPicPr>
        <p:blipFill rotWithShape="1">
          <a:blip r:embed="rId5"/>
          <a:srcRect r="22389" b="25028"/>
          <a:stretch/>
        </p:blipFill>
        <p:spPr bwMode="auto">
          <a:xfrm>
            <a:off x="6872032" y="3611929"/>
            <a:ext cx="4434054" cy="3165291"/>
          </a:xfrm>
          <a:prstGeom prst="rect">
            <a:avLst/>
          </a:prstGeom>
          <a:ln>
            <a:solidFill>
              <a:schemeClr val="tx1"/>
            </a:solidFill>
          </a:ln>
          <a:extLst>
            <a:ext uri="{53640926-AAD7-44D8-BBD7-CCE9431645EC}">
              <a14:shadowObscured xmlns:a14="http://schemas.microsoft.com/office/drawing/2010/main"/>
            </a:ext>
          </a:extLst>
        </p:spPr>
      </p:pic>
      <p:sp>
        <p:nvSpPr>
          <p:cNvPr id="9" name="Flecha derecha 8"/>
          <p:cNvSpPr/>
          <p:nvPr/>
        </p:nvSpPr>
        <p:spPr>
          <a:xfrm>
            <a:off x="6033331" y="1290415"/>
            <a:ext cx="649480" cy="401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derecha 9"/>
          <p:cNvSpPr/>
          <p:nvPr/>
        </p:nvSpPr>
        <p:spPr>
          <a:xfrm>
            <a:off x="5639407" y="5066232"/>
            <a:ext cx="649480" cy="401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29543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34359" t="22563" r="17036" b="14360"/>
          <a:stretch/>
        </p:blipFill>
        <p:spPr>
          <a:xfrm>
            <a:off x="1646626" y="153825"/>
            <a:ext cx="7995912" cy="5836778"/>
          </a:xfrm>
          <a:prstGeom prst="rect">
            <a:avLst/>
          </a:prstGeom>
        </p:spPr>
      </p:pic>
      <p:sp>
        <p:nvSpPr>
          <p:cNvPr id="7" name="Rectángulo 6"/>
          <p:cNvSpPr/>
          <p:nvPr/>
        </p:nvSpPr>
        <p:spPr>
          <a:xfrm>
            <a:off x="3830367" y="5969239"/>
            <a:ext cx="3628429" cy="409023"/>
          </a:xfrm>
          <a:prstGeom prst="rect">
            <a:avLst/>
          </a:prstGeom>
        </p:spPr>
        <p:txBody>
          <a:bodyPr wrap="none">
            <a:spAutoFit/>
          </a:bodyPr>
          <a:lstStyle/>
          <a:p>
            <a:pPr indent="180340" algn="ctr">
              <a:lnSpc>
                <a:spcPct val="200000"/>
              </a:lnSpc>
              <a:spcAft>
                <a:spcPts val="800"/>
              </a:spcAft>
            </a:pPr>
            <a:r>
              <a:rPr lang="es-EC" sz="1200" b="1" i="1" dirty="0" smtClean="0">
                <a:effectLst/>
                <a:latin typeface="Times New Roman" panose="02020603050405020304" pitchFamily="18" charset="0"/>
                <a:ea typeface="Calibri" panose="020F0502020204030204" pitchFamily="34" charset="0"/>
                <a:cs typeface="Times New Roman" panose="02020603050405020304" pitchFamily="18" charset="0"/>
              </a:rPr>
              <a:t>Figura 36:</a:t>
            </a: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 Análisis morfológico de los 3 escenarios.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9385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052534" y="2039134"/>
            <a:ext cx="7664035" cy="3583036"/>
          </a:xfrm>
          <a:prstGeom prst="rect">
            <a:avLst/>
          </a:prstGeom>
          <a:noFill/>
          <a:ln>
            <a:noFill/>
          </a:ln>
        </p:spPr>
      </p:pic>
      <p:sp>
        <p:nvSpPr>
          <p:cNvPr id="5" name="Rectángulo 4"/>
          <p:cNvSpPr/>
          <p:nvPr/>
        </p:nvSpPr>
        <p:spPr>
          <a:xfrm>
            <a:off x="2052534" y="1263313"/>
            <a:ext cx="6096000" cy="477888"/>
          </a:xfrm>
          <a:prstGeom prst="rect">
            <a:avLst/>
          </a:prstGeom>
        </p:spPr>
        <p:txBody>
          <a:bodyPr>
            <a:spAutoFit/>
          </a:bodyPr>
          <a:lstStyle/>
          <a:p>
            <a:pPr>
              <a:lnSpc>
                <a:spcPct val="107000"/>
              </a:lnSpc>
              <a:spcAft>
                <a:spcPts val="0"/>
              </a:spcAft>
            </a:pP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Tabla 13</a:t>
            </a:r>
            <a:endParaRPr lang="es-EC"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EC" sz="1200" i="1" dirty="0" smtClean="0">
                <a:effectLst/>
                <a:latin typeface="Times New Roman" panose="02020603050405020304" pitchFamily="18" charset="0"/>
                <a:ea typeface="Calibri" panose="020F0502020204030204" pitchFamily="34" charset="0"/>
                <a:cs typeface="Times New Roman" panose="02020603050405020304" pitchFamily="18" charset="0"/>
              </a:rPr>
              <a:t>Escenarios prospectivos para la propuesta de plan de uso y ocupación.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337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SEBASTIAN\Desktop\JEREMY\TESIS_DOCS\MAPAS TESIS\MAPA_ZONA_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423" y="1179318"/>
            <a:ext cx="3851607" cy="5221717"/>
          </a:xfrm>
          <a:prstGeom prst="rect">
            <a:avLst/>
          </a:prstGeom>
          <a:noFill/>
          <a:ln>
            <a:solidFill>
              <a:schemeClr val="tx1"/>
            </a:solidFill>
          </a:ln>
        </p:spPr>
      </p:pic>
      <p:pic>
        <p:nvPicPr>
          <p:cNvPr id="5" name="Imagen 4" descr="C:\Users\SEBASTIAN\Desktop\JEREMY\TESIS_DOCS\MAPAS TESIS\MAPA_ZONA_0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054" y="1179318"/>
            <a:ext cx="3673532" cy="5221717"/>
          </a:xfrm>
          <a:prstGeom prst="rect">
            <a:avLst/>
          </a:prstGeom>
          <a:noFill/>
          <a:ln>
            <a:solidFill>
              <a:schemeClr val="tx1"/>
            </a:solidFill>
          </a:ln>
        </p:spPr>
      </p:pic>
      <p:pic>
        <p:nvPicPr>
          <p:cNvPr id="6" name="Imagen 5" descr="C:\Users\SEBASTIAN\Desktop\JEREMY\TESIS_DOCS\MAPAS TESIS\MAPA_ZONA_0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0610" y="1179318"/>
            <a:ext cx="4037506" cy="5221717"/>
          </a:xfrm>
          <a:prstGeom prst="rect">
            <a:avLst/>
          </a:prstGeom>
          <a:noFill/>
          <a:ln>
            <a:solidFill>
              <a:schemeClr val="tx1"/>
            </a:solidFill>
          </a:ln>
        </p:spPr>
      </p:pic>
    </p:spTree>
    <p:extLst>
      <p:ext uri="{BB962C8B-B14F-4D97-AF65-F5344CB8AC3E}">
        <p14:creationId xmlns:p14="http://schemas.microsoft.com/office/powerpoint/2010/main" val="2259507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572568" y="931492"/>
            <a:ext cx="3708875" cy="999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t>Se </a:t>
            </a:r>
            <a:r>
              <a:rPr lang="es-EC" sz="1200" dirty="0"/>
              <a:t>genera una tabla </a:t>
            </a:r>
            <a:r>
              <a:rPr lang="es-EC" sz="1200" dirty="0" smtClean="0"/>
              <a:t>que propone </a:t>
            </a:r>
            <a:r>
              <a:rPr lang="es-EC" sz="1200" dirty="0"/>
              <a:t>las características constructivas tomando en cuenta criterios del Plan de Uso y Ocupación de Suelo (</a:t>
            </a:r>
            <a:r>
              <a:rPr lang="es-EC" sz="1200" dirty="0" err="1"/>
              <a:t>PUOS</a:t>
            </a:r>
            <a:r>
              <a:rPr lang="es-EC" sz="1200" dirty="0"/>
              <a:t>) del Distrito metropolitano de Quito (</a:t>
            </a:r>
            <a:r>
              <a:rPr lang="es-EC" sz="1200" dirty="0" err="1"/>
              <a:t>DMQ</a:t>
            </a:r>
            <a:r>
              <a:rPr lang="es-EC" sz="1200" dirty="0"/>
              <a:t>)</a:t>
            </a:r>
          </a:p>
        </p:txBody>
      </p:sp>
      <p:graphicFrame>
        <p:nvGraphicFramePr>
          <p:cNvPr id="5" name="Tabla 4"/>
          <p:cNvGraphicFramePr>
            <a:graphicFrameLocks noGrp="1"/>
          </p:cNvGraphicFramePr>
          <p:nvPr>
            <p:extLst>
              <p:ext uri="{D42A27DB-BD31-4B8C-83A1-F6EECF244321}">
                <p14:modId xmlns:p14="http://schemas.microsoft.com/office/powerpoint/2010/main" val="1083549322"/>
              </p:ext>
            </p:extLst>
          </p:nvPr>
        </p:nvGraphicFramePr>
        <p:xfrm>
          <a:off x="677863" y="2666205"/>
          <a:ext cx="8596312" cy="2849304"/>
        </p:xfrm>
        <a:graphic>
          <a:graphicData uri="http://schemas.openxmlformats.org/drawingml/2006/table">
            <a:tbl>
              <a:tblPr firstRow="1" firstCol="1" bandRow="1">
                <a:tableStyleId>{5C22544A-7EE6-4342-B048-85BDC9FD1C3A}</a:tableStyleId>
              </a:tblPr>
              <a:tblGrid>
                <a:gridCol w="1172537"/>
                <a:gridCol w="619335"/>
                <a:gridCol w="1072419"/>
                <a:gridCol w="782018"/>
                <a:gridCol w="503990"/>
                <a:gridCol w="687705"/>
                <a:gridCol w="756476"/>
                <a:gridCol w="668793"/>
                <a:gridCol w="579391"/>
                <a:gridCol w="577672"/>
                <a:gridCol w="393711"/>
                <a:gridCol w="373080"/>
                <a:gridCol w="409185"/>
              </a:tblGrid>
              <a:tr h="177553">
                <a:tc>
                  <a:txBody>
                    <a:bodyPr/>
                    <a:lstStyle/>
                    <a:p>
                      <a:pPr>
                        <a:lnSpc>
                          <a:spcPct val="107000"/>
                        </a:lnSpc>
                      </a:pPr>
                      <a:endParaRPr lang="es-EC" sz="1100" dirty="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b"/>
                </a:tc>
                <a:tc gridSpan="3">
                  <a:txBody>
                    <a:bodyPr/>
                    <a:lstStyle/>
                    <a:p>
                      <a:pPr algn="ctr">
                        <a:lnSpc>
                          <a:spcPct val="107000"/>
                        </a:lnSpc>
                        <a:spcAft>
                          <a:spcPts val="0"/>
                        </a:spcAft>
                      </a:pPr>
                      <a:r>
                        <a:rPr lang="es-EC" sz="1100">
                          <a:effectLst/>
                        </a:rPr>
                        <a:t>RETIROS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b"/>
                </a:tc>
                <a:tc hMerge="1">
                  <a:txBody>
                    <a:bodyPr/>
                    <a:lstStyle/>
                    <a:p>
                      <a:endParaRPr lang="es-EC"/>
                    </a:p>
                  </a:txBody>
                  <a:tcPr/>
                </a:tc>
                <a:tc hMerge="1">
                  <a:txBody>
                    <a:bodyPr/>
                    <a:lstStyle/>
                    <a:p>
                      <a:endParaRPr lang="es-EC"/>
                    </a:p>
                  </a:txBody>
                  <a:tcPr/>
                </a:tc>
              </a:tr>
              <a:tr h="696651">
                <a:tc>
                  <a:txBody>
                    <a:bodyPr/>
                    <a:lstStyle/>
                    <a:p>
                      <a:pPr algn="ctr">
                        <a:lnSpc>
                          <a:spcPct val="107000"/>
                        </a:lnSpc>
                        <a:spcAft>
                          <a:spcPts val="0"/>
                        </a:spcAft>
                      </a:pPr>
                      <a:r>
                        <a:rPr lang="es-EC" sz="1100">
                          <a:effectLst/>
                        </a:rPr>
                        <a:t>Zona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Número de predios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Área que ocupa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 de ocupación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 Pisos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altura máxima de C/P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distancia entre bloques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Lote mínimo m2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COS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CUS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r>
              <a:tr h="355107">
                <a:tc>
                  <a:txBody>
                    <a:bodyPr/>
                    <a:lstStyle/>
                    <a:p>
                      <a:pPr algn="ctr">
                        <a:lnSpc>
                          <a:spcPct val="107000"/>
                        </a:lnSpc>
                        <a:spcAft>
                          <a:spcPts val="0"/>
                        </a:spcAft>
                      </a:pPr>
                      <a:r>
                        <a:rPr lang="es-EC" sz="1100">
                          <a:effectLst/>
                        </a:rPr>
                        <a:t>Agrícola- Residencial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396,808.78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4.90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dirty="0">
                          <a:effectLst/>
                        </a:rPr>
                        <a:t>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dirty="0">
                          <a:effectLst/>
                        </a:rPr>
                        <a:t>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r>
              <a:tr h="177553">
                <a:tc>
                  <a:txBody>
                    <a:bodyPr/>
                    <a:lstStyle/>
                    <a:p>
                      <a:pPr algn="ctr">
                        <a:lnSpc>
                          <a:spcPct val="107000"/>
                        </a:lnSpc>
                        <a:spcAft>
                          <a:spcPts val="0"/>
                        </a:spcAft>
                      </a:pPr>
                      <a:r>
                        <a:rPr lang="es-EC" sz="1100">
                          <a:effectLst/>
                        </a:rPr>
                        <a:t>Industrial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1,118,374.49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13.81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10000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r>
              <a:tr h="355107">
                <a:tc>
                  <a:txBody>
                    <a:bodyPr/>
                    <a:lstStyle/>
                    <a:p>
                      <a:pPr algn="ctr">
                        <a:lnSpc>
                          <a:spcPct val="107000"/>
                        </a:lnSpc>
                        <a:spcAft>
                          <a:spcPts val="0"/>
                        </a:spcAft>
                      </a:pPr>
                      <a:r>
                        <a:rPr lang="es-EC" sz="1100">
                          <a:effectLst/>
                        </a:rPr>
                        <a:t>Franja de protección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668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2,675,033.25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33.03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ct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ct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ct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ct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3155" marR="43155" marT="0" marB="0" anchor="ctr"/>
                </a:tc>
              </a:tr>
              <a:tr h="177553">
                <a:tc>
                  <a:txBody>
                    <a:bodyPr/>
                    <a:lstStyle/>
                    <a:p>
                      <a:pPr algn="ctr">
                        <a:lnSpc>
                          <a:spcPct val="107000"/>
                        </a:lnSpc>
                        <a:spcAft>
                          <a:spcPts val="0"/>
                        </a:spcAft>
                      </a:pPr>
                      <a:r>
                        <a:rPr lang="es-EC" sz="1100">
                          <a:effectLst/>
                        </a:rPr>
                        <a:t>Educación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94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95,997.98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r>
              <a:tr h="355107">
                <a:tc>
                  <a:txBody>
                    <a:bodyPr/>
                    <a:lstStyle/>
                    <a:p>
                      <a:pPr algn="ctr">
                        <a:lnSpc>
                          <a:spcPct val="107000"/>
                        </a:lnSpc>
                        <a:spcAft>
                          <a:spcPts val="0"/>
                        </a:spcAft>
                      </a:pPr>
                      <a:r>
                        <a:rPr lang="es-EC" sz="1100">
                          <a:effectLst/>
                        </a:rPr>
                        <a:t>Comercial y de Servicios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435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547,376.66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6.76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r>
              <a:tr h="177553">
                <a:tc>
                  <a:txBody>
                    <a:bodyPr/>
                    <a:lstStyle/>
                    <a:p>
                      <a:pPr algn="ctr">
                        <a:lnSpc>
                          <a:spcPct val="107000"/>
                        </a:lnSpc>
                        <a:spcAft>
                          <a:spcPts val="0"/>
                        </a:spcAft>
                      </a:pPr>
                      <a:r>
                        <a:rPr lang="es-EC" sz="1100">
                          <a:effectLst/>
                        </a:rPr>
                        <a:t>Hotelera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70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141,216.19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1.74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700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480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r>
              <a:tr h="177553">
                <a:tc>
                  <a:txBody>
                    <a:bodyPr/>
                    <a:lstStyle/>
                    <a:p>
                      <a:pPr algn="ctr">
                        <a:lnSpc>
                          <a:spcPct val="107000"/>
                        </a:lnSpc>
                        <a:spcAft>
                          <a:spcPts val="0"/>
                        </a:spcAft>
                      </a:pPr>
                      <a:r>
                        <a:rPr lang="es-EC" sz="1100">
                          <a:effectLst/>
                        </a:rPr>
                        <a:t>Múltiple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1,868,977.55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23.08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90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r>
              <a:tr h="177553">
                <a:tc>
                  <a:txBody>
                    <a:bodyPr/>
                    <a:lstStyle/>
                    <a:p>
                      <a:pPr algn="ctr">
                        <a:lnSpc>
                          <a:spcPct val="107000"/>
                        </a:lnSpc>
                        <a:spcAft>
                          <a:spcPts val="0"/>
                        </a:spcAft>
                      </a:pPr>
                      <a:r>
                        <a:rPr lang="es-EC" sz="1100">
                          <a:effectLst/>
                        </a:rPr>
                        <a:t>Residencial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614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1,255,435.82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15.50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200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400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c>
                  <a:txBody>
                    <a:bodyPr/>
                    <a:lstStyle/>
                    <a:p>
                      <a:pPr algn="ctr">
                        <a:lnSpc>
                          <a:spcPct val="107000"/>
                        </a:lnSpc>
                        <a:spcAft>
                          <a:spcPts val="0"/>
                        </a:spcAft>
                      </a:pPr>
                      <a:r>
                        <a:rPr lang="es-EC" sz="1100" dirty="0">
                          <a:effectLst/>
                        </a:rPr>
                        <a:t>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3155" marR="43155" marT="0" marB="0" anchor="ctr"/>
                </a:tc>
              </a:tr>
            </a:tbl>
          </a:graphicData>
        </a:graphic>
      </p:graphicFrame>
      <p:sp>
        <p:nvSpPr>
          <p:cNvPr id="6" name="Rectangle 1"/>
          <p:cNvSpPr>
            <a:spLocks noChangeArrowheads="1"/>
          </p:cNvSpPr>
          <p:nvPr/>
        </p:nvSpPr>
        <p:spPr bwMode="auto">
          <a:xfrm>
            <a:off x="572568" y="21526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Tabla 14</a:t>
            </a:r>
            <a:endParaRPr kumimoji="0" lang="es-EC"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Propuesta de zonificaci</a:t>
            </a:r>
            <a:r>
              <a:rPr kumimoji="0" lang="es-EC" sz="1200" b="0" i="1"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s-EC" sz="12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para la  de estudio.</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1848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PLANTEAMIENTO DEL PROBLEMA</a:t>
            </a:r>
            <a:endParaRPr lang="es-EC" dirty="0"/>
          </a:p>
        </p:txBody>
      </p:sp>
      <p:sp>
        <p:nvSpPr>
          <p:cNvPr id="4" name="Rectángulo redondeado 3"/>
          <p:cNvSpPr/>
          <p:nvPr/>
        </p:nvSpPr>
        <p:spPr>
          <a:xfrm>
            <a:off x="835572" y="1930400"/>
            <a:ext cx="2396359" cy="127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Volcán Cotopaxi: ríos Pita, Cutuchi, Tambo y Tamboyacu</a:t>
            </a:r>
            <a:endParaRPr lang="es-EC" dirty="0"/>
          </a:p>
        </p:txBody>
      </p:sp>
      <p:sp>
        <p:nvSpPr>
          <p:cNvPr id="5" name="Rectángulo redondeado 4"/>
          <p:cNvSpPr/>
          <p:nvPr/>
        </p:nvSpPr>
        <p:spPr>
          <a:xfrm>
            <a:off x="4235669" y="1930400"/>
            <a:ext cx="2906110" cy="127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Derretimiento casquete, y precipitaciones máximas, la cuenca se ve afectada. </a:t>
            </a:r>
            <a:endParaRPr lang="es-EC" dirty="0"/>
          </a:p>
        </p:txBody>
      </p:sp>
      <p:sp>
        <p:nvSpPr>
          <p:cNvPr id="6" name="Rectángulo redondeado 5"/>
          <p:cNvSpPr/>
          <p:nvPr/>
        </p:nvSpPr>
        <p:spPr>
          <a:xfrm>
            <a:off x="8075822" y="1930400"/>
            <a:ext cx="2396359" cy="1270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Reestructurar admisibilidad constructiva con </a:t>
            </a:r>
            <a:r>
              <a:rPr lang="es-EC" dirty="0" err="1" smtClean="0"/>
              <a:t>PUOS</a:t>
            </a:r>
            <a:r>
              <a:rPr lang="es-EC" dirty="0" smtClean="0"/>
              <a:t>.</a:t>
            </a:r>
            <a:endParaRPr lang="es-EC" dirty="0"/>
          </a:p>
        </p:txBody>
      </p:sp>
      <p:sp>
        <p:nvSpPr>
          <p:cNvPr id="7" name="Rectángulo redondeado 6"/>
          <p:cNvSpPr/>
          <p:nvPr/>
        </p:nvSpPr>
        <p:spPr>
          <a:xfrm>
            <a:off x="2535621" y="3925614"/>
            <a:ext cx="2793124" cy="10247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Parroquias Sangolquí y Pintag</a:t>
            </a:r>
            <a:endParaRPr lang="es-EC" dirty="0"/>
          </a:p>
        </p:txBody>
      </p:sp>
      <p:sp>
        <p:nvSpPr>
          <p:cNvPr id="8" name="Rectángulo redondeado 7"/>
          <p:cNvSpPr/>
          <p:nvPr/>
        </p:nvSpPr>
        <p:spPr>
          <a:xfrm>
            <a:off x="6298325" y="3909848"/>
            <a:ext cx="2793124" cy="10247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Mas de 2000 predios zona de estudio.</a:t>
            </a:r>
            <a:endParaRPr lang="es-EC" dirty="0"/>
          </a:p>
        </p:txBody>
      </p:sp>
      <p:sp>
        <p:nvSpPr>
          <p:cNvPr id="9" name="Flecha derecha 8"/>
          <p:cNvSpPr/>
          <p:nvPr/>
        </p:nvSpPr>
        <p:spPr>
          <a:xfrm>
            <a:off x="3358497" y="2375731"/>
            <a:ext cx="632389" cy="384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derecha 9"/>
          <p:cNvSpPr/>
          <p:nvPr/>
        </p:nvSpPr>
        <p:spPr>
          <a:xfrm>
            <a:off x="7378692" y="2375731"/>
            <a:ext cx="632389" cy="384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961475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a:xfrm>
            <a:off x="677333" y="1598065"/>
            <a:ext cx="10355287" cy="4443298"/>
          </a:xfrm>
        </p:spPr>
        <p:txBody>
          <a:bodyPr>
            <a:normAutofit/>
          </a:bodyPr>
          <a:lstStyle/>
          <a:p>
            <a:r>
              <a:rPr lang="es-EC" dirty="0"/>
              <a:t>Se realizó una valoración del suelo por medio del método del dato indirecto, vigente en la Norma Técnica de Valoración del </a:t>
            </a:r>
            <a:r>
              <a:rPr lang="es-EC" dirty="0" err="1"/>
              <a:t>DMQ</a:t>
            </a:r>
            <a:r>
              <a:rPr lang="es-EC" dirty="0"/>
              <a:t> 2018-2019 con lo cual se obtuvo valores del m</a:t>
            </a:r>
            <a:r>
              <a:rPr lang="es-EC" baseline="30000" dirty="0"/>
              <a:t>2</a:t>
            </a:r>
            <a:r>
              <a:rPr lang="es-EC" dirty="0"/>
              <a:t> a lo largo de toda la zona de estudio, para poder utilizar la interpolación </a:t>
            </a:r>
            <a:r>
              <a:rPr lang="es-EC" dirty="0" err="1"/>
              <a:t>IDW</a:t>
            </a:r>
            <a:r>
              <a:rPr lang="es-EC" dirty="0"/>
              <a:t> (inverso de la distancia ponderada) y después de un proceso de reclasificación, vectorización y digitalización se obtuvieron los valores para cada predio dependiendo el polígono en el que estén. </a:t>
            </a:r>
            <a:endParaRPr lang="es-EC" dirty="0" smtClean="0"/>
          </a:p>
          <a:p>
            <a:r>
              <a:rPr lang="es-EC" dirty="0"/>
              <a:t>En la zona de estudio se puede observar que existen 997 predios que se ven afectados de manera total y 247 de manera parcial, un total de 1244 predios con un costo total de reposición de 584,712,159.8 $, debido a un crecimiento urbano desmedido y sin control que se ha dado sin tomar en cuenta el riesgo que existe frente a una eventual erupción del volcán Cotopaxi</a:t>
            </a:r>
            <a:r>
              <a:rPr lang="es-EC" dirty="0" smtClean="0"/>
              <a:t>.</a:t>
            </a:r>
          </a:p>
          <a:p>
            <a:r>
              <a:rPr lang="es-EC" dirty="0"/>
              <a:t>Los bienes pertenecientes a red vial (630,553.90 m</a:t>
            </a:r>
            <a:r>
              <a:rPr lang="es-EC" baseline="30000" dirty="0"/>
              <a:t>2</a:t>
            </a:r>
            <a:r>
              <a:rPr lang="es-EC" dirty="0"/>
              <a:t>), eléctrica (98,926.37 m), de agua potable (38,106.44 m) y alcantarillado (27,878.93 m) dando un total de costo de reposición de 47,673,238.94 $.</a:t>
            </a:r>
          </a:p>
          <a:p>
            <a:endParaRPr lang="es-EC" dirty="0" smtClean="0"/>
          </a:p>
          <a:p>
            <a:endParaRPr lang="es-EC" dirty="0"/>
          </a:p>
        </p:txBody>
      </p:sp>
    </p:spTree>
    <p:extLst>
      <p:ext uri="{BB962C8B-B14F-4D97-AF65-F5344CB8AC3E}">
        <p14:creationId xmlns:p14="http://schemas.microsoft.com/office/powerpoint/2010/main" val="2859853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640935"/>
            <a:ext cx="9953634" cy="5400427"/>
          </a:xfrm>
        </p:spPr>
        <p:txBody>
          <a:bodyPr/>
          <a:lstStyle/>
          <a:p>
            <a:r>
              <a:rPr lang="es-EC" dirty="0"/>
              <a:t>En la propuesta del Plan de Uso y Ocupación del suelo se plantea el escenario optimista, resultado del análisis morfológico de las variables más significativas, representado por 3 zonas de aplicación que poseen una franja de protección alrededor del río Pita, en la que se pueden realizar parques o lugares de recreación al aire libre. La zona 01 de alta densidad constructiva posee áreas hoteleras, comercial y de servicios, múltiple, residencial y de educación. La zona 02 de mediana densidad constructiva se distribuye en comercial y de servicios, múltiple, hotelera, educación y residencial. Finalmente la zona 03 de baja densidad constructiva se distribuye en agrícola residencial, industrial, múltiple y una pequeña porción a residencial, tomando en cuenta que es un lugar más rural.  </a:t>
            </a:r>
          </a:p>
          <a:p>
            <a:r>
              <a:rPr lang="es-EC" dirty="0"/>
              <a:t>Se generó una Geodatabase con todos los productos obtenidos de este trabajo para proponer un catálogo de objetos que pueda utilizarse a escala 1:500 en la zona de estudio tomando como referencia el catálogo de objetos a escala 1:5000 del Instituto Geográfico militar.</a:t>
            </a:r>
          </a:p>
          <a:p>
            <a:endParaRPr lang="es-EC" dirty="0"/>
          </a:p>
        </p:txBody>
      </p:sp>
    </p:spTree>
    <p:extLst>
      <p:ext uri="{BB962C8B-B14F-4D97-AF65-F5344CB8AC3E}">
        <p14:creationId xmlns:p14="http://schemas.microsoft.com/office/powerpoint/2010/main" val="2346195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a:xfrm>
            <a:off x="677333" y="1632247"/>
            <a:ext cx="9509253" cy="4409115"/>
          </a:xfrm>
        </p:spPr>
        <p:txBody>
          <a:bodyPr>
            <a:normAutofit fontScale="85000" lnSpcReduction="10000"/>
          </a:bodyPr>
          <a:lstStyle/>
          <a:p>
            <a:r>
              <a:rPr lang="es-EC" dirty="0"/>
              <a:t>Es importante realizar el análisis a detalle del flujo de lahares en el otro río que pasa cerca del área de estudio (Santa Clara) para obtener información más amplia que permita obtener mejores resultados para un plan de uso y ocupación del suelo.</a:t>
            </a:r>
          </a:p>
          <a:p>
            <a:r>
              <a:rPr lang="es-EC" dirty="0"/>
              <a:t>Los </a:t>
            </a:r>
            <a:r>
              <a:rPr lang="es-EC" dirty="0" err="1"/>
              <a:t>GAD</a:t>
            </a:r>
            <a:r>
              <a:rPr lang="es-EC" dirty="0"/>
              <a:t> estudiados </a:t>
            </a:r>
            <a:r>
              <a:rPr lang="es-EC" dirty="0" smtClean="0"/>
              <a:t>deben considerar </a:t>
            </a:r>
            <a:r>
              <a:rPr lang="es-EC" dirty="0"/>
              <a:t>un peso más significativo a las zonas de riesgo volcánico ya que frente a una eventual erupción del volcán Cotopaxi se pierden millones en bienes inmuebles.</a:t>
            </a:r>
          </a:p>
          <a:p>
            <a:r>
              <a:rPr lang="es-EC" dirty="0"/>
              <a:t>Los </a:t>
            </a:r>
            <a:r>
              <a:rPr lang="es-EC" dirty="0" err="1"/>
              <a:t>GAD</a:t>
            </a:r>
            <a:r>
              <a:rPr lang="es-EC" dirty="0"/>
              <a:t> estudiados también deben trabajar en conjunto para hacer una planificación estratégica en la que hagan campañas de socialización del riesgo volcánico y se programe la construcción de albergues ya que en este proyecto se cuantificó el daño y pérdida de bienes inmuebles sin embargo no se tomó en cuenta el factor humano. </a:t>
            </a:r>
          </a:p>
          <a:p>
            <a:r>
              <a:rPr lang="es-EC" dirty="0"/>
              <a:t>Es importante estudios de suelo que permitan normar el número de pisos que puede tener una construcción en la zona. </a:t>
            </a:r>
          </a:p>
          <a:p>
            <a:r>
              <a:rPr lang="es-EC" dirty="0"/>
              <a:t>Se debe tomar en cuenta el presupuesto con el que cuentan los </a:t>
            </a:r>
            <a:r>
              <a:rPr lang="es-EC" dirty="0" err="1"/>
              <a:t>GAD</a:t>
            </a:r>
            <a:r>
              <a:rPr lang="es-EC" dirty="0"/>
              <a:t> para una planificación óptima del territorio, considerando el riesgo, a fin de que puedan realizar proyectos de mitigación de impactos negativos o gestionar el plan de uso y ocupación del suelo.</a:t>
            </a:r>
          </a:p>
          <a:p>
            <a:r>
              <a:rPr lang="es-EC" dirty="0"/>
              <a:t>Al Instituto Geográfico Militar que es la autoridad encargada, generar un catálogo de objetos oficial en escalas grandes o nivel predial, ya que la más detallada que se puede encontrar está a escala 1:5000, con el que se pueda proponer una normativa para la elaboración de cartografía</a:t>
            </a:r>
            <a:r>
              <a:rPr lang="es-EC" dirty="0" smtClean="0"/>
              <a:t>.</a:t>
            </a:r>
            <a:endParaRPr lang="es-EC" dirty="0"/>
          </a:p>
        </p:txBody>
      </p:sp>
    </p:spTree>
    <p:extLst>
      <p:ext uri="{BB962C8B-B14F-4D97-AF65-F5344CB8AC3E}">
        <p14:creationId xmlns:p14="http://schemas.microsoft.com/office/powerpoint/2010/main" val="882501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0658" y="436179"/>
            <a:ext cx="4288804" cy="1320800"/>
          </a:xfrm>
        </p:spPr>
        <p:txBody>
          <a:bodyPr/>
          <a:lstStyle/>
          <a:p>
            <a:r>
              <a:rPr lang="es-EC" dirty="0" smtClean="0"/>
              <a:t>Zona de estudio</a:t>
            </a: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036" y="70944"/>
            <a:ext cx="5051365" cy="6611867"/>
          </a:xfrm>
          <a:prstGeom prst="rect">
            <a:avLst/>
          </a:prstGeom>
          <a:ln>
            <a:solidFill>
              <a:schemeClr val="tx1"/>
            </a:solidFill>
          </a:ln>
        </p:spPr>
      </p:pic>
      <p:sp>
        <p:nvSpPr>
          <p:cNvPr id="5" name="Rectángulo redondeado 4"/>
          <p:cNvSpPr/>
          <p:nvPr/>
        </p:nvSpPr>
        <p:spPr>
          <a:xfrm>
            <a:off x="1260658" y="1756979"/>
            <a:ext cx="3011797" cy="8758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Santa Teresa – San Rafael</a:t>
            </a:r>
            <a:endParaRPr lang="es-EC" dirty="0"/>
          </a:p>
        </p:txBody>
      </p:sp>
      <p:sp>
        <p:nvSpPr>
          <p:cNvPr id="6" name="Rectángulo redondeado 5"/>
          <p:cNvSpPr/>
          <p:nvPr/>
        </p:nvSpPr>
        <p:spPr>
          <a:xfrm>
            <a:off x="3626068" y="4367048"/>
            <a:ext cx="2412124" cy="11035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Long: 10 km</a:t>
            </a:r>
          </a:p>
          <a:p>
            <a:pPr algn="ctr"/>
            <a:r>
              <a:rPr lang="es-EC" dirty="0" smtClean="0"/>
              <a:t>Área: </a:t>
            </a:r>
            <a:r>
              <a:rPr lang="es-EC" dirty="0"/>
              <a:t>7,415,049 m</a:t>
            </a:r>
            <a:r>
              <a:rPr lang="es-EC" baseline="30000" dirty="0"/>
              <a:t>2</a:t>
            </a:r>
            <a:endParaRPr lang="es-EC" dirty="0"/>
          </a:p>
        </p:txBody>
      </p:sp>
      <p:sp>
        <p:nvSpPr>
          <p:cNvPr id="7" name="Rectángulo redondeado 6"/>
          <p:cNvSpPr/>
          <p:nvPr/>
        </p:nvSpPr>
        <p:spPr>
          <a:xfrm>
            <a:off x="2542189" y="2987565"/>
            <a:ext cx="2167759" cy="1024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Sangolquí y Pintag</a:t>
            </a:r>
            <a:endParaRPr lang="es-EC" dirty="0"/>
          </a:p>
        </p:txBody>
      </p:sp>
    </p:spTree>
    <p:extLst>
      <p:ext uri="{BB962C8B-B14F-4D97-AF65-F5344CB8AC3E}">
        <p14:creationId xmlns:p14="http://schemas.microsoft.com/office/powerpoint/2010/main" val="192036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 General</a:t>
            </a:r>
            <a:endParaRPr lang="es-EC" dirty="0"/>
          </a:p>
        </p:txBody>
      </p:sp>
      <p:sp>
        <p:nvSpPr>
          <p:cNvPr id="3" name="Marcador de contenido 2"/>
          <p:cNvSpPr>
            <a:spLocks noGrp="1"/>
          </p:cNvSpPr>
          <p:nvPr>
            <p:ph idx="1"/>
          </p:nvPr>
        </p:nvSpPr>
        <p:spPr>
          <a:xfrm>
            <a:off x="677333" y="2160589"/>
            <a:ext cx="10137812" cy="3152390"/>
          </a:xfrm>
        </p:spPr>
        <p:txBody>
          <a:bodyPr>
            <a:noAutofit/>
          </a:bodyPr>
          <a:lstStyle/>
          <a:p>
            <a:pPr algn="just"/>
            <a:r>
              <a:rPr lang="es-EC" sz="2800" dirty="0"/>
              <a:t>Establecer la propuesta de un plan de uso y ocupación del suelo mediante una previa evaluación de daños y pérdidas de inmuebles e infraestructura por el eventual flujo de lahares y fenómenos hidrometeorológicos que se puedan generar a lo largo de un tramo del río Pita para generar posibles escenarios de solución.</a:t>
            </a:r>
          </a:p>
          <a:p>
            <a:pPr algn="just"/>
            <a:endParaRPr lang="es-EC" sz="2800" dirty="0"/>
          </a:p>
        </p:txBody>
      </p:sp>
    </p:spTree>
    <p:extLst>
      <p:ext uri="{BB962C8B-B14F-4D97-AF65-F5344CB8AC3E}">
        <p14:creationId xmlns:p14="http://schemas.microsoft.com/office/powerpoint/2010/main" val="2943428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 específicos</a:t>
            </a:r>
            <a:endParaRPr lang="es-EC" dirty="0"/>
          </a:p>
        </p:txBody>
      </p:sp>
      <p:sp>
        <p:nvSpPr>
          <p:cNvPr id="3" name="Marcador de contenido 2"/>
          <p:cNvSpPr>
            <a:spLocks noGrp="1"/>
          </p:cNvSpPr>
          <p:nvPr>
            <p:ph idx="1"/>
          </p:nvPr>
        </p:nvSpPr>
        <p:spPr/>
        <p:txBody>
          <a:bodyPr>
            <a:normAutofit/>
          </a:bodyPr>
          <a:lstStyle/>
          <a:p>
            <a:pPr lvl="0"/>
            <a:r>
              <a:rPr lang="es-EC" sz="2400" dirty="0"/>
              <a:t>Elaborar un modelo digital del terreno (</a:t>
            </a:r>
            <a:r>
              <a:rPr lang="es-EC" sz="2400" dirty="0" err="1"/>
              <a:t>MDT</a:t>
            </a:r>
            <a:r>
              <a:rPr lang="es-EC" sz="2400" dirty="0"/>
              <a:t>) para el modelamiento del flujo de lahares y lodos en el río Pita</a:t>
            </a:r>
          </a:p>
          <a:p>
            <a:pPr lvl="0"/>
            <a:r>
              <a:rPr lang="es-EC" sz="2400" dirty="0"/>
              <a:t>Evaluar el daño y pérdida de inmuebles e infraestructura.</a:t>
            </a:r>
          </a:p>
          <a:p>
            <a:pPr lvl="0"/>
            <a:r>
              <a:rPr lang="es-EC" sz="2400" dirty="0"/>
              <a:t>Diseñar posibles escenarios de ordenamiento territorial ante la problemática</a:t>
            </a:r>
          </a:p>
          <a:p>
            <a:pPr lvl="0"/>
            <a:r>
              <a:rPr lang="es-EC" sz="2400" dirty="0"/>
              <a:t>Elaborar la geodatabase a partir de una Ortofoto obtenida con drone en escala 1:500 para generar trabajos a escalas más pequeñas.</a:t>
            </a:r>
          </a:p>
          <a:p>
            <a:endParaRPr lang="es-EC" sz="2400" dirty="0"/>
          </a:p>
        </p:txBody>
      </p:sp>
    </p:spTree>
    <p:extLst>
      <p:ext uri="{BB962C8B-B14F-4D97-AF65-F5344CB8AC3E}">
        <p14:creationId xmlns:p14="http://schemas.microsoft.com/office/powerpoint/2010/main" val="4068614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Marco teórico</a:t>
            </a:r>
            <a:endParaRPr lang="es-EC" dirty="0"/>
          </a:p>
        </p:txBody>
      </p:sp>
      <p:sp>
        <p:nvSpPr>
          <p:cNvPr id="4" name="Rectángulo redondeado 3"/>
          <p:cNvSpPr/>
          <p:nvPr/>
        </p:nvSpPr>
        <p:spPr>
          <a:xfrm>
            <a:off x="851338" y="1930400"/>
            <a:ext cx="3200400" cy="40289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a:t>El ordenamiento territorial permite planificar y organizar el uso, ocupación y el aprovechamiento del territorio tomando en cuenta sus potencialidades y limitaciones, así como los requerimientos de la población y recomendaciones que se han generado por los instrumentos de gestión y planificación. Es la base para el desarrollo de los territorios a nivel nacional, regional y local </a:t>
            </a:r>
            <a:r>
              <a:rPr lang="es-EC" sz="1600" dirty="0"/>
              <a:t>(FAO, 2018)</a:t>
            </a:r>
            <a:r>
              <a:rPr lang="es-ES" sz="1600" dirty="0"/>
              <a:t>.</a:t>
            </a:r>
            <a:endParaRPr lang="es-EC" sz="1600" dirty="0"/>
          </a:p>
        </p:txBody>
      </p:sp>
      <p:sp>
        <p:nvSpPr>
          <p:cNvPr id="5" name="Rectángulo redondeado 4"/>
          <p:cNvSpPr/>
          <p:nvPr/>
        </p:nvSpPr>
        <p:spPr>
          <a:xfrm>
            <a:off x="4661338" y="1930400"/>
            <a:ext cx="3000703" cy="40289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smtClean="0"/>
              <a:t>Uso del Suelo: Es </a:t>
            </a:r>
            <a:r>
              <a:rPr lang="es-ES" sz="1600" dirty="0"/>
              <a:t>un documento escrito mediante el cual la autoridad competente otorga licencias, o la oficina de planeación da información al interesado sobre el uso o usos permitidos en un predio o edificación, conforme a las normas que se han especificado en el plan de ordenamiento territorial y sus componentes </a:t>
            </a:r>
            <a:r>
              <a:rPr lang="es-EC" sz="1600" dirty="0"/>
              <a:t>(</a:t>
            </a:r>
            <a:r>
              <a:rPr lang="es-EC" sz="1600" dirty="0" err="1"/>
              <a:t>GAD</a:t>
            </a:r>
            <a:r>
              <a:rPr lang="es-EC" sz="1600" dirty="0"/>
              <a:t>, 2012)</a:t>
            </a:r>
            <a:r>
              <a:rPr lang="es-ES" sz="1600" dirty="0"/>
              <a:t>.</a:t>
            </a:r>
            <a:endParaRPr lang="es-EC" sz="1600" dirty="0"/>
          </a:p>
        </p:txBody>
      </p:sp>
      <p:sp>
        <p:nvSpPr>
          <p:cNvPr id="6" name="Rectángulo redondeado 5"/>
          <p:cNvSpPr/>
          <p:nvPr/>
        </p:nvSpPr>
        <p:spPr>
          <a:xfrm>
            <a:off x="8271641" y="1930400"/>
            <a:ext cx="3410608" cy="40289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dirty="0" smtClean="0"/>
              <a:t>Ocupación del suelo: Es </a:t>
            </a:r>
            <a:r>
              <a:rPr lang="es-ES" sz="1600" dirty="0"/>
              <a:t>la distribución del volumen edificable sobre un terreno considerando criterios como altura dimensionamiento y localización de volúmenes, forma de edificación, retiros y otras determinaciones de tipo morfológico. Se determina por los Gobiernos Autónomos Descentralizados municipales y metropolitanos mediante la respectiva normativa urbanística </a:t>
            </a:r>
            <a:r>
              <a:rPr lang="es-EC" sz="1600" dirty="0"/>
              <a:t>(Asamblea, 2016)</a:t>
            </a:r>
          </a:p>
          <a:p>
            <a:endParaRPr lang="es-EC" sz="1600" dirty="0"/>
          </a:p>
        </p:txBody>
      </p:sp>
    </p:spTree>
    <p:extLst>
      <p:ext uri="{BB962C8B-B14F-4D97-AF65-F5344CB8AC3E}">
        <p14:creationId xmlns:p14="http://schemas.microsoft.com/office/powerpoint/2010/main" val="1846477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2017986" y="1103586"/>
            <a:ext cx="3121573" cy="51553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b="1" dirty="0"/>
              <a:t>Lahar</a:t>
            </a:r>
            <a:endParaRPr lang="es-EC" dirty="0"/>
          </a:p>
          <a:p>
            <a:r>
              <a:rPr lang="es-EC" dirty="0"/>
              <a:t>Los lahares son</a:t>
            </a:r>
            <a:r>
              <a:rPr lang="es-ES" dirty="0"/>
              <a:t> flujos que se movilizan ladera abajo por los drenajes de un volcán debido a la acción de la gravedad y consisten de una mezcla de agua (fase líquida) y de materiales volcánicos (fase sólida) como grandes rocas, arena, ceniza e incluso troncos de árboles u otros objetos, arrastrados por el </a:t>
            </a:r>
            <a:r>
              <a:rPr lang="es-ES" dirty="0" smtClean="0"/>
              <a:t>flujo </a:t>
            </a:r>
            <a:r>
              <a:rPr lang="es-ES" dirty="0"/>
              <a:t> </a:t>
            </a:r>
            <a:r>
              <a:rPr lang="es-ES_tradnl" dirty="0"/>
              <a:t>(Ordóñez, Samaniego, </a:t>
            </a:r>
            <a:r>
              <a:rPr lang="es-ES_tradnl" dirty="0" err="1"/>
              <a:t>Mothes</a:t>
            </a:r>
            <a:r>
              <a:rPr lang="es-ES_tradnl" dirty="0"/>
              <a:t>, &amp; Schilling, 2013)</a:t>
            </a:r>
            <a:r>
              <a:rPr lang="es-ES" dirty="0"/>
              <a:t>.</a:t>
            </a:r>
            <a:endParaRPr lang="es-EC" dirty="0"/>
          </a:p>
        </p:txBody>
      </p:sp>
      <p:sp>
        <p:nvSpPr>
          <p:cNvPr id="5" name="Rectángulo redondeado 4"/>
          <p:cNvSpPr/>
          <p:nvPr/>
        </p:nvSpPr>
        <p:spPr>
          <a:xfrm>
            <a:off x="7420303" y="1103586"/>
            <a:ext cx="3121573" cy="5155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a:t>Fenómenos hidrometeorológicos</a:t>
            </a:r>
            <a:endParaRPr lang="es-EC" dirty="0"/>
          </a:p>
          <a:p>
            <a:r>
              <a:rPr lang="es-ES" dirty="0"/>
              <a:t>Son aquellos que su elemento predominante es el agua, y tienen la capacidad de causar efectos negativos en las esferas social, económica y ambiental, especialmente cuando los mismos se presentan en zonas que se denominan de alto riego de impacto y su población es </a:t>
            </a:r>
            <a:r>
              <a:rPr lang="es-ES" dirty="0" smtClean="0"/>
              <a:t>vulnerable </a:t>
            </a:r>
            <a:r>
              <a:rPr lang="es-EC" dirty="0"/>
              <a:t>(</a:t>
            </a:r>
            <a:r>
              <a:rPr lang="es-EC" dirty="0" err="1"/>
              <a:t>SPC</a:t>
            </a:r>
            <a:r>
              <a:rPr lang="es-EC" dirty="0"/>
              <a:t>, 2015</a:t>
            </a:r>
            <a:r>
              <a:rPr lang="es-EC" dirty="0" smtClean="0"/>
              <a:t>).</a:t>
            </a:r>
            <a:endParaRPr lang="es-EC" dirty="0"/>
          </a:p>
        </p:txBody>
      </p:sp>
    </p:spTree>
    <p:extLst>
      <p:ext uri="{BB962C8B-B14F-4D97-AF65-F5344CB8AC3E}">
        <p14:creationId xmlns:p14="http://schemas.microsoft.com/office/powerpoint/2010/main" val="1998920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Metodología </a:t>
            </a:r>
            <a:endParaRPr lang="es-EC" dirty="0"/>
          </a:p>
        </p:txBody>
      </p:sp>
      <p:pic>
        <p:nvPicPr>
          <p:cNvPr id="4" name="Imagen 3" descr="C:\Users\SEBASTIAN\Desktop\JEREMY\TESIS\diagrama_recopilacion.jpg"/>
          <p:cNvPicPr/>
          <p:nvPr/>
        </p:nvPicPr>
        <p:blipFill>
          <a:blip r:embed="rId2">
            <a:extLst>
              <a:ext uri="{28A0092B-C50C-407E-A947-70E740481C1C}">
                <a14:useLocalDpi xmlns:a14="http://schemas.microsoft.com/office/drawing/2010/main" val="0"/>
              </a:ext>
            </a:extLst>
          </a:blip>
          <a:srcRect/>
          <a:stretch>
            <a:fillRect/>
          </a:stretch>
        </p:blipFill>
        <p:spPr bwMode="auto">
          <a:xfrm>
            <a:off x="3171365" y="1270000"/>
            <a:ext cx="3197903" cy="5522923"/>
          </a:xfrm>
          <a:prstGeom prst="rect">
            <a:avLst/>
          </a:prstGeom>
          <a:noFill/>
          <a:ln>
            <a:solidFill>
              <a:schemeClr val="tx1"/>
            </a:solidFill>
          </a:ln>
        </p:spPr>
      </p:pic>
      <p:sp>
        <p:nvSpPr>
          <p:cNvPr id="5" name="Rectángulo redondeado 4"/>
          <p:cNvSpPr/>
          <p:nvPr/>
        </p:nvSpPr>
        <p:spPr>
          <a:xfrm>
            <a:off x="7472855" y="2191407"/>
            <a:ext cx="3153104" cy="29796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C" dirty="0" smtClean="0"/>
              <a:t>Ortofoto</a:t>
            </a:r>
          </a:p>
          <a:p>
            <a:pPr marL="285750" indent="-285750" algn="just">
              <a:buFont typeface="Arial" panose="020B0604020202020204" pitchFamily="34" charset="0"/>
              <a:buChar char="•"/>
            </a:pPr>
            <a:r>
              <a:rPr lang="es-EC" dirty="0" smtClean="0"/>
              <a:t>Información catastral.</a:t>
            </a:r>
          </a:p>
          <a:p>
            <a:pPr marL="285750" indent="-285750" algn="just">
              <a:buFont typeface="Arial" panose="020B0604020202020204" pitchFamily="34" charset="0"/>
              <a:buChar char="•"/>
            </a:pPr>
            <a:r>
              <a:rPr lang="es-EC" dirty="0" smtClean="0"/>
              <a:t>Nube de puntos.</a:t>
            </a:r>
          </a:p>
          <a:p>
            <a:pPr marL="285750" indent="-285750" algn="just">
              <a:buFont typeface="Arial" panose="020B0604020202020204" pitchFamily="34" charset="0"/>
              <a:buChar char="•"/>
            </a:pPr>
            <a:r>
              <a:rPr lang="es-EC" dirty="0" smtClean="0"/>
              <a:t>Modelo de lahar y de precipitación máxima.</a:t>
            </a:r>
          </a:p>
          <a:p>
            <a:pPr marL="285750" indent="-285750" algn="just">
              <a:buFont typeface="Arial" panose="020B0604020202020204" pitchFamily="34" charset="0"/>
              <a:buChar char="•"/>
            </a:pPr>
            <a:r>
              <a:rPr lang="es-EC" dirty="0" smtClean="0"/>
              <a:t>Redes.</a:t>
            </a:r>
            <a:endParaRPr lang="es-EC" dirty="0"/>
          </a:p>
        </p:txBody>
      </p:sp>
    </p:spTree>
    <p:extLst>
      <p:ext uri="{BB962C8B-B14F-4D97-AF65-F5344CB8AC3E}">
        <p14:creationId xmlns:p14="http://schemas.microsoft.com/office/powerpoint/2010/main" val="3095435925"/>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339</TotalTime>
  <Words>2293</Words>
  <Application>Microsoft Office PowerPoint</Application>
  <PresentationFormat>Panorámica</PresentationFormat>
  <Paragraphs>527</Paragraphs>
  <Slides>32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32</vt:i4>
      </vt:variant>
    </vt:vector>
  </HeadingPairs>
  <TitlesOfParts>
    <vt:vector size="38" baseType="lpstr">
      <vt:lpstr>Arial</vt:lpstr>
      <vt:lpstr>Calibri</vt:lpstr>
      <vt:lpstr>Times New Roman</vt:lpstr>
      <vt:lpstr>Trebuchet MS</vt:lpstr>
      <vt:lpstr>Wingdings 3</vt:lpstr>
      <vt:lpstr>Faceta</vt:lpstr>
      <vt:lpstr>“PROPUESTA DE PLAN DE USO Y OCUPACIÓN DEL SUELO EN BASE A LA EVALUACIÓN DE DAÑOS Y PÉRDIDAS POR FLUJO DE LAHARES Y FENÓMENOS HIDROMETEOROLÓGICOS EN EL RÍO PITA” </vt:lpstr>
      <vt:lpstr>ANTECEDENTES</vt:lpstr>
      <vt:lpstr>PLANTEAMIENTO DEL PROBLEMA</vt:lpstr>
      <vt:lpstr>Zona de estudio</vt:lpstr>
      <vt:lpstr>Objetivo General</vt:lpstr>
      <vt:lpstr>Objetivos específicos</vt:lpstr>
      <vt:lpstr>Marco teórico</vt:lpstr>
      <vt:lpstr>Presentación de PowerPoint</vt:lpstr>
      <vt:lpstr>Metodología </vt:lpstr>
      <vt:lpstr>Presentación de PowerPoint</vt:lpstr>
      <vt:lpstr>Valoración Predial</vt:lpstr>
      <vt:lpstr>Presentación de PowerPoint</vt:lpstr>
      <vt:lpstr>Presentación de PowerPoint</vt:lpstr>
      <vt:lpstr>Predios afectados por el paso del lahar y fenómenos hidrometeorológicos</vt:lpstr>
      <vt:lpstr>Resultados</vt:lpstr>
      <vt:lpstr>Afectación por precipitaciones</vt:lpstr>
      <vt:lpstr>Afectación por el paso del lahar del Cotopaxi</vt:lpstr>
      <vt:lpstr>Presentación de PowerPoint</vt:lpstr>
      <vt:lpstr>Presentación de PowerPoint</vt:lpstr>
      <vt:lpstr>Red Eléctrica</vt:lpstr>
      <vt:lpstr>Presentación de PowerPoint</vt:lpstr>
      <vt:lpstr>Presentación de PowerPoint</vt:lpstr>
      <vt:lpstr>Presentación de PowerPoint</vt:lpstr>
      <vt:lpstr>Propuesta de plan de uso y ocupación del suelo</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Recomendaciones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“PROPUESTA DE PLAN DE USO Y OCUPACIÓN DEL SUELO EN BASE A LA EVALUACIÓN DE DAÑOS Y PÉRDIDAS POR FLUJO DE LAHARES Y FENÓMENOS HIDROMETEOROLÓGICOS EN EL RÍO PITA”</dc:title>
  <dc:creator>Sebas Bucheli</dc:creator>
  <cp:lastModifiedBy>Sebas Bucheli</cp:lastModifiedBy>
  <cp:revision>30</cp:revision>
  <dcterms:created xsi:type="dcterms:W3CDTF">2019-02-12T02:24:31Z</dcterms:created>
  <dcterms:modified xsi:type="dcterms:W3CDTF">2019-02-19T16:07:29Z</dcterms:modified>
</cp:coreProperties>
</file>