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9"/>
  </p:notesMasterIdLst>
  <p:sldIdLst>
    <p:sldId id="787" r:id="rId2"/>
    <p:sldId id="911" r:id="rId3"/>
    <p:sldId id="904" r:id="rId4"/>
    <p:sldId id="975" r:id="rId5"/>
    <p:sldId id="921" r:id="rId6"/>
    <p:sldId id="974" r:id="rId7"/>
    <p:sldId id="971" r:id="rId8"/>
    <p:sldId id="912" r:id="rId9"/>
    <p:sldId id="913" r:id="rId10"/>
    <p:sldId id="914" r:id="rId11"/>
    <p:sldId id="909" r:id="rId12"/>
    <p:sldId id="910" r:id="rId13"/>
    <p:sldId id="976" r:id="rId14"/>
    <p:sldId id="981" r:id="rId15"/>
    <p:sldId id="920" r:id="rId16"/>
    <p:sldId id="1043" r:id="rId17"/>
    <p:sldId id="916" r:id="rId18"/>
    <p:sldId id="923" r:id="rId19"/>
    <p:sldId id="918" r:id="rId20"/>
    <p:sldId id="977" r:id="rId21"/>
    <p:sldId id="1011" r:id="rId22"/>
    <p:sldId id="1037" r:id="rId23"/>
    <p:sldId id="1009" r:id="rId24"/>
    <p:sldId id="1040" r:id="rId25"/>
    <p:sldId id="1008" r:id="rId26"/>
    <p:sldId id="1041" r:id="rId27"/>
    <p:sldId id="1046" r:id="rId28"/>
    <p:sldId id="1038" r:id="rId29"/>
    <p:sldId id="985" r:id="rId30"/>
    <p:sldId id="1003" r:id="rId31"/>
    <p:sldId id="1004" r:id="rId32"/>
    <p:sldId id="1006" r:id="rId33"/>
    <p:sldId id="1005" r:id="rId34"/>
    <p:sldId id="1013" r:id="rId35"/>
    <p:sldId id="958" r:id="rId36"/>
    <p:sldId id="989" r:id="rId37"/>
    <p:sldId id="982" r:id="rId38"/>
    <p:sldId id="962" r:id="rId39"/>
    <p:sldId id="963" r:id="rId40"/>
    <p:sldId id="960" r:id="rId41"/>
    <p:sldId id="961" r:id="rId42"/>
    <p:sldId id="980" r:id="rId43"/>
    <p:sldId id="965" r:id="rId44"/>
    <p:sldId id="1002" r:id="rId45"/>
    <p:sldId id="996" r:id="rId46"/>
    <p:sldId id="1045" r:id="rId47"/>
    <p:sldId id="897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265"/>
    <a:srgbClr val="1B98A5"/>
    <a:srgbClr val="FEB58C"/>
    <a:srgbClr val="2F1AAA"/>
    <a:srgbClr val="341DBD"/>
    <a:srgbClr val="21B9C9"/>
    <a:srgbClr val="A50021"/>
    <a:srgbClr val="C407E3"/>
    <a:srgbClr val="054ABB"/>
    <a:srgbClr val="BF0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5382" autoAdjust="0"/>
  </p:normalViewPr>
  <p:slideViewPr>
    <p:cSldViewPr snapToGrid="0">
      <p:cViewPr>
        <p:scale>
          <a:sx n="70" d="100"/>
          <a:sy n="70" d="100"/>
        </p:scale>
        <p:origin x="-606" y="-8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7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image" Target="../media/image16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image" Target="../media/image16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A002DC-28D0-4891-B52B-A379F7D3FFF4}" type="doc">
      <dgm:prSet loTypeId="urn:microsoft.com/office/officeart/2005/8/layout/lProcess3" loCatId="process" qsTypeId="urn:microsoft.com/office/officeart/2005/8/quickstyle/simple2" qsCatId="simple" csTypeId="urn:microsoft.com/office/officeart/2005/8/colors/accent1_2" csCatId="accent1" phldr="1"/>
      <dgm:spPr/>
    </dgm:pt>
    <dgm:pt modelId="{8DB12135-B961-48F5-AB4E-6D97689A29CC}">
      <dgm:prSet phldrT="[Texto]" custT="1"/>
      <dgm:spPr>
        <a:solidFill>
          <a:srgbClr val="21B9C9"/>
        </a:solidFill>
      </dgm:spPr>
      <dgm:t>
        <a:bodyPr/>
        <a:lstStyle/>
        <a:p>
          <a:r>
            <a:rPr lang="es-EC" sz="1800" dirty="0">
              <a:solidFill>
                <a:schemeClr val="bg1"/>
              </a:solidFill>
            </a:rPr>
            <a:t>Autorrenovarse</a:t>
          </a:r>
        </a:p>
      </dgm:t>
    </dgm:pt>
    <dgm:pt modelId="{1C84422A-9F2E-4FDF-88BC-2672EAAF22EF}" type="parTrans" cxnId="{0205048C-DB9B-426D-84D8-757D72100655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55D2DF6D-E3EF-496D-BCC5-456F16CB88AF}" type="sibTrans" cxnId="{0205048C-DB9B-426D-84D8-757D72100655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1FC266CC-032B-4657-9BB8-B37107AD59BA}">
      <dgm:prSet phldrT="[Texto]" custT="1"/>
      <dgm:spPr>
        <a:solidFill>
          <a:srgbClr val="2F1AAA"/>
        </a:solidFill>
      </dgm:spPr>
      <dgm:t>
        <a:bodyPr/>
        <a:lstStyle/>
        <a:p>
          <a:r>
            <a:rPr lang="es-EC" sz="1800" dirty="0">
              <a:solidFill>
                <a:schemeClr val="bg1"/>
              </a:solidFill>
            </a:rPr>
            <a:t>Diferenciarse</a:t>
          </a:r>
        </a:p>
      </dgm:t>
    </dgm:pt>
    <dgm:pt modelId="{1EC4B772-D47B-431E-9CB6-4EAEA6C4F65B}" type="parTrans" cxnId="{39697F81-5B47-4A8B-8C33-4B1FDA22D4D3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3D15C4C1-19C9-4EFC-9B0E-757616096307}" type="sibTrans" cxnId="{39697F81-5B47-4A8B-8C33-4B1FDA22D4D3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764D3182-BF64-49F9-8054-6B7F52C99F2B}" type="pres">
      <dgm:prSet presAssocID="{96A002DC-28D0-4891-B52B-A379F7D3FFF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0F9FA3C8-CB02-4002-94B9-21820F1EB272}" type="pres">
      <dgm:prSet presAssocID="{8DB12135-B961-48F5-AB4E-6D97689A29CC}" presName="horFlow" presStyleCnt="0"/>
      <dgm:spPr/>
    </dgm:pt>
    <dgm:pt modelId="{3E983F9C-1770-4698-9997-B6802AB8B113}" type="pres">
      <dgm:prSet presAssocID="{8DB12135-B961-48F5-AB4E-6D97689A29CC}" presName="bigChev" presStyleLbl="node1" presStyleIdx="0" presStyleCnt="2" custScaleX="139557"/>
      <dgm:spPr/>
      <dgm:t>
        <a:bodyPr/>
        <a:lstStyle/>
        <a:p>
          <a:endParaRPr lang="es-EC"/>
        </a:p>
      </dgm:t>
    </dgm:pt>
    <dgm:pt modelId="{DFEC6009-AF71-4709-88CA-F7B1A3D7A853}" type="pres">
      <dgm:prSet presAssocID="{8DB12135-B961-48F5-AB4E-6D97689A29CC}" presName="vSp" presStyleCnt="0"/>
      <dgm:spPr/>
    </dgm:pt>
    <dgm:pt modelId="{05868874-3400-41E3-B75B-0A43712F6DD6}" type="pres">
      <dgm:prSet presAssocID="{1FC266CC-032B-4657-9BB8-B37107AD59BA}" presName="horFlow" presStyleCnt="0"/>
      <dgm:spPr/>
    </dgm:pt>
    <dgm:pt modelId="{FC873C32-CD02-4C2B-AABD-EE43562ED278}" type="pres">
      <dgm:prSet presAssocID="{1FC266CC-032B-4657-9BB8-B37107AD59BA}" presName="bigChev" presStyleLbl="node1" presStyleIdx="1" presStyleCnt="2" custScaleX="139557"/>
      <dgm:spPr/>
      <dgm:t>
        <a:bodyPr/>
        <a:lstStyle/>
        <a:p>
          <a:endParaRPr lang="es-EC"/>
        </a:p>
      </dgm:t>
    </dgm:pt>
  </dgm:ptLst>
  <dgm:cxnLst>
    <dgm:cxn modelId="{0205048C-DB9B-426D-84D8-757D72100655}" srcId="{96A002DC-28D0-4891-B52B-A379F7D3FFF4}" destId="{8DB12135-B961-48F5-AB4E-6D97689A29CC}" srcOrd="0" destOrd="0" parTransId="{1C84422A-9F2E-4FDF-88BC-2672EAAF22EF}" sibTransId="{55D2DF6D-E3EF-496D-BCC5-456F16CB88AF}"/>
    <dgm:cxn modelId="{0A9F06E6-0BA6-4AFD-8FC7-0F820CF9CC56}" type="presOf" srcId="{1FC266CC-032B-4657-9BB8-B37107AD59BA}" destId="{FC873C32-CD02-4C2B-AABD-EE43562ED278}" srcOrd="0" destOrd="0" presId="urn:microsoft.com/office/officeart/2005/8/layout/lProcess3"/>
    <dgm:cxn modelId="{39697F81-5B47-4A8B-8C33-4B1FDA22D4D3}" srcId="{96A002DC-28D0-4891-B52B-A379F7D3FFF4}" destId="{1FC266CC-032B-4657-9BB8-B37107AD59BA}" srcOrd="1" destOrd="0" parTransId="{1EC4B772-D47B-431E-9CB6-4EAEA6C4F65B}" sibTransId="{3D15C4C1-19C9-4EFC-9B0E-757616096307}"/>
    <dgm:cxn modelId="{A14D7A0C-FC94-44F0-954F-ECE736250A9F}" type="presOf" srcId="{96A002DC-28D0-4891-B52B-A379F7D3FFF4}" destId="{764D3182-BF64-49F9-8054-6B7F52C99F2B}" srcOrd="0" destOrd="0" presId="urn:microsoft.com/office/officeart/2005/8/layout/lProcess3"/>
    <dgm:cxn modelId="{675EDD00-D4C7-47E1-82FE-B21D216BDF85}" type="presOf" srcId="{8DB12135-B961-48F5-AB4E-6D97689A29CC}" destId="{3E983F9C-1770-4698-9997-B6802AB8B113}" srcOrd="0" destOrd="0" presId="urn:microsoft.com/office/officeart/2005/8/layout/lProcess3"/>
    <dgm:cxn modelId="{7992A25C-9C90-43E7-BACA-A851BDE67FD7}" type="presParOf" srcId="{764D3182-BF64-49F9-8054-6B7F52C99F2B}" destId="{0F9FA3C8-CB02-4002-94B9-21820F1EB272}" srcOrd="0" destOrd="0" presId="urn:microsoft.com/office/officeart/2005/8/layout/lProcess3"/>
    <dgm:cxn modelId="{24D13BB2-2E7C-4103-BB2D-C59B81F5FC52}" type="presParOf" srcId="{0F9FA3C8-CB02-4002-94B9-21820F1EB272}" destId="{3E983F9C-1770-4698-9997-B6802AB8B113}" srcOrd="0" destOrd="0" presId="urn:microsoft.com/office/officeart/2005/8/layout/lProcess3"/>
    <dgm:cxn modelId="{78AF093E-083D-4614-AF5D-4F10F218335B}" type="presParOf" srcId="{764D3182-BF64-49F9-8054-6B7F52C99F2B}" destId="{DFEC6009-AF71-4709-88CA-F7B1A3D7A853}" srcOrd="1" destOrd="0" presId="urn:microsoft.com/office/officeart/2005/8/layout/lProcess3"/>
    <dgm:cxn modelId="{D40375A2-6267-471F-9EE6-40EEE3DA2949}" type="presParOf" srcId="{764D3182-BF64-49F9-8054-6B7F52C99F2B}" destId="{05868874-3400-41E3-B75B-0A43712F6DD6}" srcOrd="2" destOrd="0" presId="urn:microsoft.com/office/officeart/2005/8/layout/lProcess3"/>
    <dgm:cxn modelId="{FD38AFB0-3498-4B95-855C-4EAECCE37134}" type="presParOf" srcId="{05868874-3400-41E3-B75B-0A43712F6DD6}" destId="{FC873C32-CD02-4C2B-AABD-EE43562ED278}" srcOrd="0" destOrd="0" presId="urn:microsoft.com/office/officeart/2005/8/layout/lProcess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70D4D1-76BC-4825-85EE-5C34DEF5326D}" type="doc">
      <dgm:prSet loTypeId="urn:microsoft.com/office/officeart/2005/8/layout/chevron1" loCatId="process" qsTypeId="urn:microsoft.com/office/officeart/2005/8/quickstyle/simple2" qsCatId="simple" csTypeId="urn:microsoft.com/office/officeart/2005/8/colors/accent4_3" csCatId="accent4" phldr="1"/>
      <dgm:spPr/>
      <dgm:t>
        <a:bodyPr/>
        <a:lstStyle/>
        <a:p>
          <a:endParaRPr lang="es-EC"/>
        </a:p>
      </dgm:t>
    </dgm:pt>
    <dgm:pt modelId="{B3C3CD05-90A9-478D-BB3B-32BC4781A7C4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C" sz="1800" dirty="0" smtClean="0"/>
            <a:t>Proliferación celular </a:t>
          </a:r>
          <a:endParaRPr lang="es-EC" sz="1800" dirty="0"/>
        </a:p>
      </dgm:t>
    </dgm:pt>
    <dgm:pt modelId="{B28B3E90-3D80-4E33-86C0-832125214CA4}" type="parTrans" cxnId="{F36E886E-D430-4C11-AA7A-44F2822D753D}">
      <dgm:prSet/>
      <dgm:spPr/>
      <dgm:t>
        <a:bodyPr/>
        <a:lstStyle/>
        <a:p>
          <a:endParaRPr lang="es-EC" sz="1800">
            <a:solidFill>
              <a:sysClr val="windowText" lastClr="000000"/>
            </a:solidFill>
          </a:endParaRPr>
        </a:p>
      </dgm:t>
    </dgm:pt>
    <dgm:pt modelId="{C1B9BAB6-012B-4D1B-B42E-5B0E0C683436}" type="sibTrans" cxnId="{F36E886E-D430-4C11-AA7A-44F2822D753D}">
      <dgm:prSet/>
      <dgm:spPr/>
      <dgm:t>
        <a:bodyPr/>
        <a:lstStyle/>
        <a:p>
          <a:endParaRPr lang="es-EC" sz="1800">
            <a:solidFill>
              <a:sysClr val="windowText" lastClr="000000"/>
            </a:solidFill>
          </a:endParaRPr>
        </a:p>
      </dgm:t>
    </dgm:pt>
    <dgm:pt modelId="{B9A76159-F953-4594-B625-726551D49050}">
      <dgm:prSet custT="1"/>
      <dgm:spPr>
        <a:solidFill>
          <a:srgbClr val="1B98A5"/>
        </a:solidFill>
      </dgm:spPr>
      <dgm:t>
        <a:bodyPr/>
        <a:lstStyle/>
        <a:p>
          <a:r>
            <a:rPr lang="es-EC" sz="1800" dirty="0" smtClean="0"/>
            <a:t>Homeostasis</a:t>
          </a:r>
          <a:endParaRPr lang="es-EC" sz="1800" dirty="0"/>
        </a:p>
      </dgm:t>
    </dgm:pt>
    <dgm:pt modelId="{CFBFC3AC-4883-4487-A9A9-F30651B80598}" type="parTrans" cxnId="{97512D40-DDF3-46D3-896B-F210E10A2E22}">
      <dgm:prSet/>
      <dgm:spPr/>
      <dgm:t>
        <a:bodyPr/>
        <a:lstStyle/>
        <a:p>
          <a:endParaRPr lang="es-EC" sz="1800">
            <a:solidFill>
              <a:sysClr val="windowText" lastClr="000000"/>
            </a:solidFill>
          </a:endParaRPr>
        </a:p>
      </dgm:t>
    </dgm:pt>
    <dgm:pt modelId="{6B9B8856-2C6F-4E1A-B82E-7271F71290F2}" type="sibTrans" cxnId="{97512D40-DDF3-46D3-896B-F210E10A2E22}">
      <dgm:prSet/>
      <dgm:spPr/>
      <dgm:t>
        <a:bodyPr/>
        <a:lstStyle/>
        <a:p>
          <a:endParaRPr lang="es-EC" sz="1800">
            <a:solidFill>
              <a:sysClr val="windowText" lastClr="000000"/>
            </a:solidFill>
          </a:endParaRPr>
        </a:p>
      </dgm:t>
    </dgm:pt>
    <dgm:pt modelId="{CA1B82BA-87EC-46F0-A742-C6A0F297A314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C" sz="1800" dirty="0" smtClean="0"/>
            <a:t>Regeneración </a:t>
          </a:r>
          <a:endParaRPr lang="es-EC" sz="1800" dirty="0"/>
        </a:p>
      </dgm:t>
    </dgm:pt>
    <dgm:pt modelId="{D7A18C0D-416A-42FA-A8A4-4EF2A9E87A5B}" type="parTrans" cxnId="{84C939F6-6AC2-469E-8FBF-37E566AD377E}">
      <dgm:prSet/>
      <dgm:spPr/>
      <dgm:t>
        <a:bodyPr/>
        <a:lstStyle/>
        <a:p>
          <a:endParaRPr lang="es-EC" sz="1800">
            <a:solidFill>
              <a:sysClr val="windowText" lastClr="000000"/>
            </a:solidFill>
          </a:endParaRPr>
        </a:p>
      </dgm:t>
    </dgm:pt>
    <dgm:pt modelId="{D6B37C6B-D36B-4755-84CA-FA89413E2B34}" type="sibTrans" cxnId="{84C939F6-6AC2-469E-8FBF-37E566AD377E}">
      <dgm:prSet/>
      <dgm:spPr/>
      <dgm:t>
        <a:bodyPr/>
        <a:lstStyle/>
        <a:p>
          <a:endParaRPr lang="es-EC" sz="1800">
            <a:solidFill>
              <a:sysClr val="windowText" lastClr="000000"/>
            </a:solidFill>
          </a:endParaRPr>
        </a:p>
      </dgm:t>
    </dgm:pt>
    <dgm:pt modelId="{DD89D335-0A0D-4256-925F-2653C60D91AE}" type="pres">
      <dgm:prSet presAssocID="{7C70D4D1-76BC-4825-85EE-5C34DEF5326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46D36F9-BDF8-4E23-A52E-0354FA5F4A55}" type="pres">
      <dgm:prSet presAssocID="{B3C3CD05-90A9-478D-BB3B-32BC4781A7C4}" presName="parTxOnly" presStyleLbl="node1" presStyleIdx="0" presStyleCnt="3" custLinFactNeighborX="7049" custLinFactNeighborY="-185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3151D2-F8D9-436B-9516-61A1EB5672BE}" type="pres">
      <dgm:prSet presAssocID="{C1B9BAB6-012B-4D1B-B42E-5B0E0C683436}" presName="parTxOnlySpace" presStyleCnt="0"/>
      <dgm:spPr/>
      <dgm:t>
        <a:bodyPr/>
        <a:lstStyle/>
        <a:p>
          <a:endParaRPr lang="es-EC"/>
        </a:p>
      </dgm:t>
    </dgm:pt>
    <dgm:pt modelId="{78DBF7E6-6095-4D3B-AD18-4E5A5E8CDE9A}" type="pres">
      <dgm:prSet presAssocID="{B9A76159-F953-4594-B625-726551D49050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3ADDD78-B4FC-4BF0-B466-912B56F75D83}" type="pres">
      <dgm:prSet presAssocID="{6B9B8856-2C6F-4E1A-B82E-7271F71290F2}" presName="parTxOnlySpace" presStyleCnt="0"/>
      <dgm:spPr/>
      <dgm:t>
        <a:bodyPr/>
        <a:lstStyle/>
        <a:p>
          <a:endParaRPr lang="es-EC"/>
        </a:p>
      </dgm:t>
    </dgm:pt>
    <dgm:pt modelId="{B109ADC2-3888-479F-A000-3A3EFF901EDA}" type="pres">
      <dgm:prSet presAssocID="{CA1B82BA-87EC-46F0-A742-C6A0F297A31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4C939F6-6AC2-469E-8FBF-37E566AD377E}" srcId="{7C70D4D1-76BC-4825-85EE-5C34DEF5326D}" destId="{CA1B82BA-87EC-46F0-A742-C6A0F297A314}" srcOrd="2" destOrd="0" parTransId="{D7A18C0D-416A-42FA-A8A4-4EF2A9E87A5B}" sibTransId="{D6B37C6B-D36B-4755-84CA-FA89413E2B34}"/>
    <dgm:cxn modelId="{E75D4032-439B-470A-B727-CB5FF73ABDCC}" type="presOf" srcId="{7C70D4D1-76BC-4825-85EE-5C34DEF5326D}" destId="{DD89D335-0A0D-4256-925F-2653C60D91AE}" srcOrd="0" destOrd="0" presId="urn:microsoft.com/office/officeart/2005/8/layout/chevron1"/>
    <dgm:cxn modelId="{206A14A1-99B6-4A3E-AE72-7BC272B08789}" type="presOf" srcId="{CA1B82BA-87EC-46F0-A742-C6A0F297A314}" destId="{B109ADC2-3888-479F-A000-3A3EFF901EDA}" srcOrd="0" destOrd="0" presId="urn:microsoft.com/office/officeart/2005/8/layout/chevron1"/>
    <dgm:cxn modelId="{B53BAA0A-1878-470B-8B34-77FA2A70B89A}" type="presOf" srcId="{B9A76159-F953-4594-B625-726551D49050}" destId="{78DBF7E6-6095-4D3B-AD18-4E5A5E8CDE9A}" srcOrd="0" destOrd="0" presId="urn:microsoft.com/office/officeart/2005/8/layout/chevron1"/>
    <dgm:cxn modelId="{97512D40-DDF3-46D3-896B-F210E10A2E22}" srcId="{7C70D4D1-76BC-4825-85EE-5C34DEF5326D}" destId="{B9A76159-F953-4594-B625-726551D49050}" srcOrd="1" destOrd="0" parTransId="{CFBFC3AC-4883-4487-A9A9-F30651B80598}" sibTransId="{6B9B8856-2C6F-4E1A-B82E-7271F71290F2}"/>
    <dgm:cxn modelId="{F36E886E-D430-4C11-AA7A-44F2822D753D}" srcId="{7C70D4D1-76BC-4825-85EE-5C34DEF5326D}" destId="{B3C3CD05-90A9-478D-BB3B-32BC4781A7C4}" srcOrd="0" destOrd="0" parTransId="{B28B3E90-3D80-4E33-86C0-832125214CA4}" sibTransId="{C1B9BAB6-012B-4D1B-B42E-5B0E0C683436}"/>
    <dgm:cxn modelId="{B2B50290-BB49-40C0-A0B4-3A7D8B920EB9}" type="presOf" srcId="{B3C3CD05-90A9-478D-BB3B-32BC4781A7C4}" destId="{646D36F9-BDF8-4E23-A52E-0354FA5F4A55}" srcOrd="0" destOrd="0" presId="urn:microsoft.com/office/officeart/2005/8/layout/chevron1"/>
    <dgm:cxn modelId="{D51CB397-457C-48FC-9B16-10287C0AA532}" type="presParOf" srcId="{DD89D335-0A0D-4256-925F-2653C60D91AE}" destId="{646D36F9-BDF8-4E23-A52E-0354FA5F4A55}" srcOrd="0" destOrd="0" presId="urn:microsoft.com/office/officeart/2005/8/layout/chevron1"/>
    <dgm:cxn modelId="{EB4A99B1-2850-4C58-AB38-3CF986325390}" type="presParOf" srcId="{DD89D335-0A0D-4256-925F-2653C60D91AE}" destId="{163151D2-F8D9-436B-9516-61A1EB5672BE}" srcOrd="1" destOrd="0" presId="urn:microsoft.com/office/officeart/2005/8/layout/chevron1"/>
    <dgm:cxn modelId="{3C4FBC9F-28EF-4D23-9388-B31DE2B31D90}" type="presParOf" srcId="{DD89D335-0A0D-4256-925F-2653C60D91AE}" destId="{78DBF7E6-6095-4D3B-AD18-4E5A5E8CDE9A}" srcOrd="2" destOrd="0" presId="urn:microsoft.com/office/officeart/2005/8/layout/chevron1"/>
    <dgm:cxn modelId="{433463D0-D9F2-4E98-B8B4-D848E57C7A62}" type="presParOf" srcId="{DD89D335-0A0D-4256-925F-2653C60D91AE}" destId="{63ADDD78-B4FC-4BF0-B466-912B56F75D83}" srcOrd="3" destOrd="0" presId="urn:microsoft.com/office/officeart/2005/8/layout/chevron1"/>
    <dgm:cxn modelId="{6E69CA5B-41A9-4DE0-9D75-DE6E5AF5BBA3}" type="presParOf" srcId="{DD89D335-0A0D-4256-925F-2653C60D91AE}" destId="{B109ADC2-3888-479F-A000-3A3EFF901ED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E80D39-5C53-4BE6-A739-40BF14261830}" type="doc">
      <dgm:prSet loTypeId="urn:microsoft.com/office/officeart/2008/layout/TitlePictureLineup" loCatId="picture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s-EC"/>
        </a:p>
      </dgm:t>
    </dgm:pt>
    <dgm:pt modelId="{6CFCB087-EF05-4422-BC04-C0F104AC6B53}">
      <dgm:prSet phldrT="[Texto]" custT="1"/>
      <dgm:spPr/>
      <dgm:t>
        <a:bodyPr anchor="ctr"/>
        <a:lstStyle/>
        <a:p>
          <a:r>
            <a:rPr lang="es-EC" sz="2000" b="0" dirty="0" smtClean="0"/>
            <a:t>Realizar técnicas de bioingeniería que favorezcan la adhesión, proliferación y diferenciación de </a:t>
          </a:r>
          <a:r>
            <a:rPr lang="es-EC" sz="2000" dirty="0" smtClean="0"/>
            <a:t>bM</a:t>
          </a:r>
          <a:r>
            <a:rPr lang="es-EC" sz="2000" b="0" dirty="0" smtClean="0"/>
            <a:t>SC </a:t>
          </a:r>
          <a:endParaRPr lang="es-EC" sz="2000" dirty="0"/>
        </a:p>
      </dgm:t>
    </dgm:pt>
    <dgm:pt modelId="{0EAE953E-5CBF-4380-8266-64257548D3DA}" type="parTrans" cxnId="{C77F516D-0DE0-4758-BF6A-043988E9D331}">
      <dgm:prSet/>
      <dgm:spPr/>
      <dgm:t>
        <a:bodyPr/>
        <a:lstStyle/>
        <a:p>
          <a:endParaRPr lang="es-EC"/>
        </a:p>
      </dgm:t>
    </dgm:pt>
    <dgm:pt modelId="{614DBA88-96B4-4128-B2E1-2D77C016CFD4}" type="sibTrans" cxnId="{C77F516D-0DE0-4758-BF6A-043988E9D331}">
      <dgm:prSet/>
      <dgm:spPr/>
      <dgm:t>
        <a:bodyPr/>
        <a:lstStyle/>
        <a:p>
          <a:endParaRPr lang="es-EC"/>
        </a:p>
      </dgm:t>
    </dgm:pt>
    <dgm:pt modelId="{659F1010-4D2E-4572-804E-BB0030DA4B3A}">
      <dgm:prSet phldrT="[Texto]" custT="1"/>
      <dgm:spPr/>
      <dgm:t>
        <a:bodyPr anchor="ctr"/>
        <a:lstStyle/>
        <a:p>
          <a:r>
            <a:rPr lang="es-EC" sz="2000" dirty="0" smtClean="0"/>
            <a:t>Realizar la i</a:t>
          </a:r>
          <a:r>
            <a:rPr lang="es-EC" sz="2000" b="0" dirty="0" smtClean="0"/>
            <a:t>dentificación y  clasificación celular usando marcadores propios de bMSC </a:t>
          </a:r>
          <a:endParaRPr lang="es-EC" sz="2000" dirty="0"/>
        </a:p>
      </dgm:t>
    </dgm:pt>
    <dgm:pt modelId="{174CCD0D-B393-49DE-9005-E857388B8329}" type="parTrans" cxnId="{A18AB25C-3499-4AE2-80DE-97EE2E74A5D9}">
      <dgm:prSet/>
      <dgm:spPr/>
      <dgm:t>
        <a:bodyPr/>
        <a:lstStyle/>
        <a:p>
          <a:endParaRPr lang="es-EC"/>
        </a:p>
      </dgm:t>
    </dgm:pt>
    <dgm:pt modelId="{B798E64F-7B72-4D1D-9812-BC57969AD60C}" type="sibTrans" cxnId="{A18AB25C-3499-4AE2-80DE-97EE2E74A5D9}">
      <dgm:prSet/>
      <dgm:spPr/>
      <dgm:t>
        <a:bodyPr/>
        <a:lstStyle/>
        <a:p>
          <a:endParaRPr lang="es-EC"/>
        </a:p>
      </dgm:t>
    </dgm:pt>
    <dgm:pt modelId="{FC818130-41A0-47C7-9B57-1FAD0F627349}">
      <dgm:prSet phldrT="[Texto]" custT="1"/>
      <dgm:spPr/>
      <dgm:t>
        <a:bodyPr anchor="ctr"/>
        <a:lstStyle/>
        <a:p>
          <a:r>
            <a:rPr lang="es-EC" sz="2000" b="0" dirty="0" smtClean="0"/>
            <a:t>Aplicar las células madre aisladas en modelos </a:t>
          </a:r>
          <a:r>
            <a:rPr lang="es-EC" sz="2000" b="0" i="1" dirty="0" smtClean="0"/>
            <a:t>in vivo </a:t>
          </a:r>
          <a:r>
            <a:rPr lang="es-EC" sz="2000" b="0" i="0" dirty="0" smtClean="0"/>
            <a:t>para la regeneración del tejido </a:t>
          </a:r>
          <a:endParaRPr lang="es-EC" sz="2000" i="0" dirty="0"/>
        </a:p>
      </dgm:t>
    </dgm:pt>
    <dgm:pt modelId="{A5143B52-0F63-4AD0-B6E7-F392B4C1DD98}" type="parTrans" cxnId="{23E9B956-3ED0-4ADA-82C7-C9109B248CEA}">
      <dgm:prSet/>
      <dgm:spPr/>
      <dgm:t>
        <a:bodyPr/>
        <a:lstStyle/>
        <a:p>
          <a:endParaRPr lang="es-EC"/>
        </a:p>
      </dgm:t>
    </dgm:pt>
    <dgm:pt modelId="{D13173F2-22E6-434A-AC36-DFB98190C9DE}" type="sibTrans" cxnId="{23E9B956-3ED0-4ADA-82C7-C9109B248CEA}">
      <dgm:prSet/>
      <dgm:spPr/>
      <dgm:t>
        <a:bodyPr/>
        <a:lstStyle/>
        <a:p>
          <a:endParaRPr lang="es-EC"/>
        </a:p>
      </dgm:t>
    </dgm:pt>
    <dgm:pt modelId="{77E39063-7917-4C21-939F-06A06862FE1A}">
      <dgm:prSet phldrT="[Texto]"/>
      <dgm:spPr>
        <a:noFill/>
        <a:ln>
          <a:noFill/>
        </a:ln>
      </dgm:spPr>
      <dgm:t>
        <a:bodyPr/>
        <a:lstStyle/>
        <a:p>
          <a:endParaRPr lang="es-EC" dirty="0"/>
        </a:p>
      </dgm:t>
    </dgm:pt>
    <dgm:pt modelId="{27127740-2093-4EF4-8667-A9004443A471}" type="parTrans" cxnId="{EB49097A-6843-42A9-978A-29FF0806409C}">
      <dgm:prSet/>
      <dgm:spPr/>
      <dgm:t>
        <a:bodyPr/>
        <a:lstStyle/>
        <a:p>
          <a:endParaRPr lang="es-EC"/>
        </a:p>
      </dgm:t>
    </dgm:pt>
    <dgm:pt modelId="{2E96AB48-8AFF-4D2B-9057-8D5D2937C28D}" type="sibTrans" cxnId="{EB49097A-6843-42A9-978A-29FF0806409C}">
      <dgm:prSet/>
      <dgm:spPr/>
      <dgm:t>
        <a:bodyPr/>
        <a:lstStyle/>
        <a:p>
          <a:endParaRPr lang="es-EC"/>
        </a:p>
      </dgm:t>
    </dgm:pt>
    <dgm:pt modelId="{92A7BB7B-750C-4092-BDDB-8830D38BFD3D}">
      <dgm:prSet phldrT="[Texto]"/>
      <dgm:spPr>
        <a:noFill/>
        <a:ln>
          <a:noFill/>
        </a:ln>
      </dgm:spPr>
      <dgm:t>
        <a:bodyPr/>
        <a:lstStyle/>
        <a:p>
          <a:endParaRPr lang="es-EC" dirty="0"/>
        </a:p>
      </dgm:t>
    </dgm:pt>
    <dgm:pt modelId="{CE96A6A1-9E37-4854-A749-D1DEC14A3C6B}" type="parTrans" cxnId="{E2E4F444-60A8-423C-A394-135EA25F771D}">
      <dgm:prSet/>
      <dgm:spPr/>
      <dgm:t>
        <a:bodyPr/>
        <a:lstStyle/>
        <a:p>
          <a:endParaRPr lang="es-EC"/>
        </a:p>
      </dgm:t>
    </dgm:pt>
    <dgm:pt modelId="{AF6562E6-98B6-431B-BFD1-C3EA3CD60470}" type="sibTrans" cxnId="{E2E4F444-60A8-423C-A394-135EA25F771D}">
      <dgm:prSet/>
      <dgm:spPr/>
      <dgm:t>
        <a:bodyPr/>
        <a:lstStyle/>
        <a:p>
          <a:endParaRPr lang="es-EC"/>
        </a:p>
      </dgm:t>
    </dgm:pt>
    <dgm:pt modelId="{43B131FE-B82A-4F2B-A17F-FCBF97286795}">
      <dgm:prSet phldrT="[Texto]"/>
      <dgm:spPr>
        <a:noFill/>
        <a:ln>
          <a:noFill/>
        </a:ln>
      </dgm:spPr>
      <dgm:t>
        <a:bodyPr/>
        <a:lstStyle/>
        <a:p>
          <a:endParaRPr lang="es-EC" dirty="0"/>
        </a:p>
      </dgm:t>
    </dgm:pt>
    <dgm:pt modelId="{0F563A96-3118-4CB0-9D07-5C7E1B37EDC5}" type="parTrans" cxnId="{E6B65C76-073A-4B06-8EFC-BB13B242AD68}">
      <dgm:prSet/>
      <dgm:spPr/>
      <dgm:t>
        <a:bodyPr/>
        <a:lstStyle/>
        <a:p>
          <a:endParaRPr lang="es-EC"/>
        </a:p>
      </dgm:t>
    </dgm:pt>
    <dgm:pt modelId="{F607D176-2681-453E-9BE5-901F2DA611F9}" type="sibTrans" cxnId="{E6B65C76-073A-4B06-8EFC-BB13B242AD68}">
      <dgm:prSet/>
      <dgm:spPr/>
      <dgm:t>
        <a:bodyPr/>
        <a:lstStyle/>
        <a:p>
          <a:endParaRPr lang="es-EC"/>
        </a:p>
      </dgm:t>
    </dgm:pt>
    <dgm:pt modelId="{B17437A0-8D50-4265-A582-CBEC174CA01B}" type="pres">
      <dgm:prSet presAssocID="{5BE80D39-5C53-4BE6-A739-40BF14261830}" presName="Name0" presStyleCnt="0">
        <dgm:presLayoutVars>
          <dgm:dir/>
        </dgm:presLayoutVars>
      </dgm:prSet>
      <dgm:spPr/>
      <dgm:t>
        <a:bodyPr/>
        <a:lstStyle/>
        <a:p>
          <a:endParaRPr lang="es-EC"/>
        </a:p>
      </dgm:t>
    </dgm:pt>
    <dgm:pt modelId="{43BE77F5-BB32-4EAA-844D-55727E339070}" type="pres">
      <dgm:prSet presAssocID="{43B131FE-B82A-4F2B-A17F-FCBF97286795}" presName="composite" presStyleCnt="0"/>
      <dgm:spPr/>
    </dgm:pt>
    <dgm:pt modelId="{8F4DB22C-E423-427A-A8AE-9AA173257794}" type="pres">
      <dgm:prSet presAssocID="{43B131FE-B82A-4F2B-A17F-FCBF97286795}" presName="Accent" presStyleLbl="alignAcc1" presStyleIdx="0" presStyleCnt="3"/>
      <dgm:spPr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endParaRPr lang="es-EC"/>
        </a:p>
      </dgm:t>
    </dgm:pt>
    <dgm:pt modelId="{B52BAD09-70E5-4100-A9EB-8A254D0F7B56}" type="pres">
      <dgm:prSet presAssocID="{43B131FE-B82A-4F2B-A17F-FCBF97286795}" presName="Image" presStyleLbl="node1" presStyleIdx="0" presStyleCnt="3" custScaleX="110164" custLinFactNeighborX="458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715CDD5-70EE-4493-801D-38AC32F28D95}" type="pres">
      <dgm:prSet presAssocID="{43B131FE-B82A-4F2B-A17F-FCBF97286795}" presName="Child" presStyleLbl="revTx" presStyleIdx="0" presStyleCnt="3" custScaleX="118855" custScaleY="87947" custLinFactNeighborX="5620" custLinFactNeighborY="563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450A50D-AD8E-454A-93AF-B1BB0ED862CD}" type="pres">
      <dgm:prSet presAssocID="{43B131FE-B82A-4F2B-A17F-FCBF97286795}" presName="Parent" presStyleLbl="align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977056-CA64-4758-B601-44E2DB66F468}" type="pres">
      <dgm:prSet presAssocID="{F607D176-2681-453E-9BE5-901F2DA611F9}" presName="sibTrans" presStyleCnt="0"/>
      <dgm:spPr/>
    </dgm:pt>
    <dgm:pt modelId="{37E24D8C-FFE7-4C66-ACE1-B49975566860}" type="pres">
      <dgm:prSet presAssocID="{77E39063-7917-4C21-939F-06A06862FE1A}" presName="composite" presStyleCnt="0"/>
      <dgm:spPr/>
    </dgm:pt>
    <dgm:pt modelId="{E6B5DCB3-93E8-4FA9-8EF7-760F3DDD8E9C}" type="pres">
      <dgm:prSet presAssocID="{77E39063-7917-4C21-939F-06A06862FE1A}" presName="Accent" presStyleLbl="alignAcc1" presStyleIdx="1" presStyleCnt="3" custLinFactX="-103288" custLinFactNeighborX="-200000"/>
      <dgm:spPr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endParaRPr lang="es-EC"/>
        </a:p>
      </dgm:t>
    </dgm:pt>
    <dgm:pt modelId="{759A19E8-8873-47FB-8BCD-FF20CD224962}" type="pres">
      <dgm:prSet presAssocID="{77E39063-7917-4C21-939F-06A06862FE1A}" presName="Image" presStyleLbl="node1" presStyleIdx="1" presStyleCnt="3" custScaleX="110164" custLinFactNeighborX="596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24A8432-0972-4CAC-84E9-ACBCB286D196}" type="pres">
      <dgm:prSet presAssocID="{77E39063-7917-4C21-939F-06A06862FE1A}" presName="Child" presStyleLbl="revTx" presStyleIdx="1" presStyleCnt="3" custScaleY="87180" custLinFactNeighborX="-4560" custLinFactNeighborY="563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9748D11-EBC2-48F4-ACDA-0CD83E99E3A5}" type="pres">
      <dgm:prSet presAssocID="{77E39063-7917-4C21-939F-06A06862FE1A}" presName="Parent" presStyleLbl="align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B98376-E9A7-4969-8DFB-9ADE282595CD}" type="pres">
      <dgm:prSet presAssocID="{2E96AB48-8AFF-4D2B-9057-8D5D2937C28D}" presName="sibTrans" presStyleCnt="0"/>
      <dgm:spPr/>
    </dgm:pt>
    <dgm:pt modelId="{D6CB7017-5EBE-4232-A899-46980BDE8417}" type="pres">
      <dgm:prSet presAssocID="{92A7BB7B-750C-4092-BDDB-8830D38BFD3D}" presName="composite" presStyleCnt="0"/>
      <dgm:spPr/>
    </dgm:pt>
    <dgm:pt modelId="{A7193640-3932-44AB-90FE-E48B4DD44718}" type="pres">
      <dgm:prSet presAssocID="{92A7BB7B-750C-4092-BDDB-8830D38BFD3D}" presName="Accent" presStyleLbl="alignAcc1" presStyleIdx="2" presStyleCnt="3" custLinFactX="-230754" custLinFactNeighborX="-300000"/>
      <dgm:spPr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endParaRPr lang="es-EC"/>
        </a:p>
      </dgm:t>
    </dgm:pt>
    <dgm:pt modelId="{2BE0C686-A527-4105-AE8C-0F805403E1DE}" type="pres">
      <dgm:prSet presAssocID="{92A7BB7B-750C-4092-BDDB-8830D38BFD3D}" presName="Image" presStyleLbl="node1" presStyleIdx="2" presStyleCnt="3" custScaleX="110164" custLinFactNeighborX="-3223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97EF12CA-F9DA-49B7-864B-73E686EE36AE}" type="pres">
      <dgm:prSet presAssocID="{92A7BB7B-750C-4092-BDDB-8830D38BFD3D}" presName="Child" presStyleLbl="revTx" presStyleIdx="2" presStyleCnt="3" custScaleX="110314" custScaleY="87180" custLinFactNeighborX="-3420" custLinFactNeighborY="563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C4A74E-8F86-46FF-8154-9B749A371659}" type="pres">
      <dgm:prSet presAssocID="{92A7BB7B-750C-4092-BDDB-8830D38BFD3D}" presName="Parent" presStyleLbl="align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45AD907-F5C7-40BD-A3C3-8CC037563F37}" type="presOf" srcId="{5BE80D39-5C53-4BE6-A739-40BF14261830}" destId="{B17437A0-8D50-4265-A582-CBEC174CA01B}" srcOrd="0" destOrd="0" presId="urn:microsoft.com/office/officeart/2008/layout/TitlePictureLineup"/>
    <dgm:cxn modelId="{13D5EFDA-A907-4CC0-9259-A92546BE0FCF}" type="presOf" srcId="{659F1010-4D2E-4572-804E-BB0030DA4B3A}" destId="{D24A8432-0972-4CAC-84E9-ACBCB286D196}" srcOrd="0" destOrd="0" presId="urn:microsoft.com/office/officeart/2008/layout/TitlePictureLineup"/>
    <dgm:cxn modelId="{78361FB1-E39D-40E5-8B1B-5DB67961C550}" type="presOf" srcId="{92A7BB7B-750C-4092-BDDB-8830D38BFD3D}" destId="{5AC4A74E-8F86-46FF-8154-9B749A371659}" srcOrd="0" destOrd="0" presId="urn:microsoft.com/office/officeart/2008/layout/TitlePictureLineup"/>
    <dgm:cxn modelId="{E2E4F444-60A8-423C-A394-135EA25F771D}" srcId="{5BE80D39-5C53-4BE6-A739-40BF14261830}" destId="{92A7BB7B-750C-4092-BDDB-8830D38BFD3D}" srcOrd="2" destOrd="0" parTransId="{CE96A6A1-9E37-4854-A749-D1DEC14A3C6B}" sibTransId="{AF6562E6-98B6-431B-BFD1-C3EA3CD60470}"/>
    <dgm:cxn modelId="{0C55CC36-1648-4245-B62B-13A5C86541DE}" type="presOf" srcId="{6CFCB087-EF05-4422-BC04-C0F104AC6B53}" destId="{1715CDD5-70EE-4493-801D-38AC32F28D95}" srcOrd="0" destOrd="0" presId="urn:microsoft.com/office/officeart/2008/layout/TitlePictureLineup"/>
    <dgm:cxn modelId="{EB49097A-6843-42A9-978A-29FF0806409C}" srcId="{5BE80D39-5C53-4BE6-A739-40BF14261830}" destId="{77E39063-7917-4C21-939F-06A06862FE1A}" srcOrd="1" destOrd="0" parTransId="{27127740-2093-4EF4-8667-A9004443A471}" sibTransId="{2E96AB48-8AFF-4D2B-9057-8D5D2937C28D}"/>
    <dgm:cxn modelId="{23E9B956-3ED0-4ADA-82C7-C9109B248CEA}" srcId="{92A7BB7B-750C-4092-BDDB-8830D38BFD3D}" destId="{FC818130-41A0-47C7-9B57-1FAD0F627349}" srcOrd="0" destOrd="0" parTransId="{A5143B52-0F63-4AD0-B6E7-F392B4C1DD98}" sibTransId="{D13173F2-22E6-434A-AC36-DFB98190C9DE}"/>
    <dgm:cxn modelId="{C77F516D-0DE0-4758-BF6A-043988E9D331}" srcId="{43B131FE-B82A-4F2B-A17F-FCBF97286795}" destId="{6CFCB087-EF05-4422-BC04-C0F104AC6B53}" srcOrd="0" destOrd="0" parTransId="{0EAE953E-5CBF-4380-8266-64257548D3DA}" sibTransId="{614DBA88-96B4-4128-B2E1-2D77C016CFD4}"/>
    <dgm:cxn modelId="{E6B65C76-073A-4B06-8EFC-BB13B242AD68}" srcId="{5BE80D39-5C53-4BE6-A739-40BF14261830}" destId="{43B131FE-B82A-4F2B-A17F-FCBF97286795}" srcOrd="0" destOrd="0" parTransId="{0F563A96-3118-4CB0-9D07-5C7E1B37EDC5}" sibTransId="{F607D176-2681-453E-9BE5-901F2DA611F9}"/>
    <dgm:cxn modelId="{488C3B21-7C1E-4039-A0E1-2CDD0AF1E32C}" type="presOf" srcId="{43B131FE-B82A-4F2B-A17F-FCBF97286795}" destId="{F450A50D-AD8E-454A-93AF-B1BB0ED862CD}" srcOrd="0" destOrd="0" presId="urn:microsoft.com/office/officeart/2008/layout/TitlePictureLineup"/>
    <dgm:cxn modelId="{3DA21830-F2C4-4611-8A4F-568DEF6EAC3D}" type="presOf" srcId="{77E39063-7917-4C21-939F-06A06862FE1A}" destId="{A9748D11-EBC2-48F4-ACDA-0CD83E99E3A5}" srcOrd="0" destOrd="0" presId="urn:microsoft.com/office/officeart/2008/layout/TitlePictureLineup"/>
    <dgm:cxn modelId="{F7C836F0-D906-435D-8B9F-EA98670B8451}" type="presOf" srcId="{FC818130-41A0-47C7-9B57-1FAD0F627349}" destId="{97EF12CA-F9DA-49B7-864B-73E686EE36AE}" srcOrd="0" destOrd="0" presId="urn:microsoft.com/office/officeart/2008/layout/TitlePictureLineup"/>
    <dgm:cxn modelId="{A18AB25C-3499-4AE2-80DE-97EE2E74A5D9}" srcId="{77E39063-7917-4C21-939F-06A06862FE1A}" destId="{659F1010-4D2E-4572-804E-BB0030DA4B3A}" srcOrd="0" destOrd="0" parTransId="{174CCD0D-B393-49DE-9005-E857388B8329}" sibTransId="{B798E64F-7B72-4D1D-9812-BC57969AD60C}"/>
    <dgm:cxn modelId="{FF9607C2-E5AE-4C17-804A-7C876836369D}" type="presParOf" srcId="{B17437A0-8D50-4265-A582-CBEC174CA01B}" destId="{43BE77F5-BB32-4EAA-844D-55727E339070}" srcOrd="0" destOrd="0" presId="urn:microsoft.com/office/officeart/2008/layout/TitlePictureLineup"/>
    <dgm:cxn modelId="{308998AC-1384-4028-A029-64DCD920D222}" type="presParOf" srcId="{43BE77F5-BB32-4EAA-844D-55727E339070}" destId="{8F4DB22C-E423-427A-A8AE-9AA173257794}" srcOrd="0" destOrd="0" presId="urn:microsoft.com/office/officeart/2008/layout/TitlePictureLineup"/>
    <dgm:cxn modelId="{19491916-7729-4664-8EBD-250B7E32F715}" type="presParOf" srcId="{43BE77F5-BB32-4EAA-844D-55727E339070}" destId="{B52BAD09-70E5-4100-A9EB-8A254D0F7B56}" srcOrd="1" destOrd="0" presId="urn:microsoft.com/office/officeart/2008/layout/TitlePictureLineup"/>
    <dgm:cxn modelId="{0F1AC0AA-F770-46C8-949C-437F4D6D2ACE}" type="presParOf" srcId="{43BE77F5-BB32-4EAA-844D-55727E339070}" destId="{1715CDD5-70EE-4493-801D-38AC32F28D95}" srcOrd="2" destOrd="0" presId="urn:microsoft.com/office/officeart/2008/layout/TitlePictureLineup"/>
    <dgm:cxn modelId="{803B7052-28BC-4280-9C9D-47AB0EBC92C0}" type="presParOf" srcId="{43BE77F5-BB32-4EAA-844D-55727E339070}" destId="{F450A50D-AD8E-454A-93AF-B1BB0ED862CD}" srcOrd="3" destOrd="0" presId="urn:microsoft.com/office/officeart/2008/layout/TitlePictureLineup"/>
    <dgm:cxn modelId="{D552C611-DD8D-4E01-9836-D02EF2912194}" type="presParOf" srcId="{B17437A0-8D50-4265-A582-CBEC174CA01B}" destId="{7A977056-CA64-4758-B601-44E2DB66F468}" srcOrd="1" destOrd="0" presId="urn:microsoft.com/office/officeart/2008/layout/TitlePictureLineup"/>
    <dgm:cxn modelId="{DE202F93-6829-415E-BD53-6808453A063A}" type="presParOf" srcId="{B17437A0-8D50-4265-A582-CBEC174CA01B}" destId="{37E24D8C-FFE7-4C66-ACE1-B49975566860}" srcOrd="2" destOrd="0" presId="urn:microsoft.com/office/officeart/2008/layout/TitlePictureLineup"/>
    <dgm:cxn modelId="{9A34D31E-F940-484C-9DEE-51A7D44397F1}" type="presParOf" srcId="{37E24D8C-FFE7-4C66-ACE1-B49975566860}" destId="{E6B5DCB3-93E8-4FA9-8EF7-760F3DDD8E9C}" srcOrd="0" destOrd="0" presId="urn:microsoft.com/office/officeart/2008/layout/TitlePictureLineup"/>
    <dgm:cxn modelId="{1E3E5A43-D513-451B-815B-328901783D1D}" type="presParOf" srcId="{37E24D8C-FFE7-4C66-ACE1-B49975566860}" destId="{759A19E8-8873-47FB-8BCD-FF20CD224962}" srcOrd="1" destOrd="0" presId="urn:microsoft.com/office/officeart/2008/layout/TitlePictureLineup"/>
    <dgm:cxn modelId="{FFF022AB-15F6-46E4-BAE9-EF9AF842E1E2}" type="presParOf" srcId="{37E24D8C-FFE7-4C66-ACE1-B49975566860}" destId="{D24A8432-0972-4CAC-84E9-ACBCB286D196}" srcOrd="2" destOrd="0" presId="urn:microsoft.com/office/officeart/2008/layout/TitlePictureLineup"/>
    <dgm:cxn modelId="{A8A40071-9944-4027-B75B-A27FB1BC6763}" type="presParOf" srcId="{37E24D8C-FFE7-4C66-ACE1-B49975566860}" destId="{A9748D11-EBC2-48F4-ACDA-0CD83E99E3A5}" srcOrd="3" destOrd="0" presId="urn:microsoft.com/office/officeart/2008/layout/TitlePictureLineup"/>
    <dgm:cxn modelId="{AC902B4B-D0EB-493C-BFF1-1F8E24EB69A2}" type="presParOf" srcId="{B17437A0-8D50-4265-A582-CBEC174CA01B}" destId="{04B98376-E9A7-4969-8DFB-9ADE282595CD}" srcOrd="3" destOrd="0" presId="urn:microsoft.com/office/officeart/2008/layout/TitlePictureLineup"/>
    <dgm:cxn modelId="{DD9516B3-D897-4139-A716-7B53F618405F}" type="presParOf" srcId="{B17437A0-8D50-4265-A582-CBEC174CA01B}" destId="{D6CB7017-5EBE-4232-A899-46980BDE8417}" srcOrd="4" destOrd="0" presId="urn:microsoft.com/office/officeart/2008/layout/TitlePictureLineup"/>
    <dgm:cxn modelId="{500CE4EF-553A-476D-A2BD-69763BD46705}" type="presParOf" srcId="{D6CB7017-5EBE-4232-A899-46980BDE8417}" destId="{A7193640-3932-44AB-90FE-E48B4DD44718}" srcOrd="0" destOrd="0" presId="urn:microsoft.com/office/officeart/2008/layout/TitlePictureLineup"/>
    <dgm:cxn modelId="{DBAD14CF-FCBA-4EAC-BC3B-A43AE65642E8}" type="presParOf" srcId="{D6CB7017-5EBE-4232-A899-46980BDE8417}" destId="{2BE0C686-A527-4105-AE8C-0F805403E1DE}" srcOrd="1" destOrd="0" presId="urn:microsoft.com/office/officeart/2008/layout/TitlePictureLineup"/>
    <dgm:cxn modelId="{A2B374C0-2DC8-4252-A8DB-C1BBD3ADAEF9}" type="presParOf" srcId="{D6CB7017-5EBE-4232-A899-46980BDE8417}" destId="{97EF12CA-F9DA-49B7-864B-73E686EE36AE}" srcOrd="2" destOrd="0" presId="urn:microsoft.com/office/officeart/2008/layout/TitlePictureLineup"/>
    <dgm:cxn modelId="{64F040B9-7B92-4974-8A9C-A5AA80C917D4}" type="presParOf" srcId="{D6CB7017-5EBE-4232-A899-46980BDE8417}" destId="{5AC4A74E-8F86-46FF-8154-9B749A371659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83F9C-1770-4698-9997-B6802AB8B113}">
      <dsp:nvSpPr>
        <dsp:cNvPr id="0" name=""/>
        <dsp:cNvSpPr/>
      </dsp:nvSpPr>
      <dsp:spPr>
        <a:xfrm>
          <a:off x="199046" y="869"/>
          <a:ext cx="2530232" cy="725218"/>
        </a:xfrm>
        <a:prstGeom prst="chevron">
          <a:avLst/>
        </a:prstGeom>
        <a:solidFill>
          <a:srgbClr val="21B9C9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>
              <a:solidFill>
                <a:schemeClr val="bg1"/>
              </a:solidFill>
            </a:rPr>
            <a:t>Autorrenovarse</a:t>
          </a:r>
        </a:p>
      </dsp:txBody>
      <dsp:txXfrm>
        <a:off x="561655" y="869"/>
        <a:ext cx="1805014" cy="725218"/>
      </dsp:txXfrm>
    </dsp:sp>
    <dsp:sp modelId="{FC873C32-CD02-4C2B-AABD-EE43562ED278}">
      <dsp:nvSpPr>
        <dsp:cNvPr id="0" name=""/>
        <dsp:cNvSpPr/>
      </dsp:nvSpPr>
      <dsp:spPr>
        <a:xfrm>
          <a:off x="199046" y="827618"/>
          <a:ext cx="2530232" cy="725218"/>
        </a:xfrm>
        <a:prstGeom prst="chevron">
          <a:avLst/>
        </a:prstGeom>
        <a:solidFill>
          <a:srgbClr val="2F1AAA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>
              <a:solidFill>
                <a:schemeClr val="bg1"/>
              </a:solidFill>
            </a:rPr>
            <a:t>Diferenciarse</a:t>
          </a:r>
        </a:p>
      </dsp:txBody>
      <dsp:txXfrm>
        <a:off x="561655" y="827618"/>
        <a:ext cx="1805014" cy="7252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6D36F9-BDF8-4E23-A52E-0354FA5F4A55}">
      <dsp:nvSpPr>
        <dsp:cNvPr id="0" name=""/>
        <dsp:cNvSpPr/>
      </dsp:nvSpPr>
      <dsp:spPr>
        <a:xfrm>
          <a:off x="23438" y="0"/>
          <a:ext cx="2978306" cy="735340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Proliferación celular </a:t>
          </a:r>
          <a:endParaRPr lang="es-EC" sz="1800" kern="1200" dirty="0"/>
        </a:p>
      </dsp:txBody>
      <dsp:txXfrm>
        <a:off x="391108" y="0"/>
        <a:ext cx="2242966" cy="735340"/>
      </dsp:txXfrm>
    </dsp:sp>
    <dsp:sp modelId="{78DBF7E6-6095-4D3B-AD18-4E5A5E8CDE9A}">
      <dsp:nvSpPr>
        <dsp:cNvPr id="0" name=""/>
        <dsp:cNvSpPr/>
      </dsp:nvSpPr>
      <dsp:spPr>
        <a:xfrm>
          <a:off x="2682920" y="0"/>
          <a:ext cx="2978306" cy="735340"/>
        </a:xfrm>
        <a:prstGeom prst="chevron">
          <a:avLst/>
        </a:prstGeom>
        <a:solidFill>
          <a:srgbClr val="1B98A5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Homeostasis</a:t>
          </a:r>
          <a:endParaRPr lang="es-EC" sz="1800" kern="1200" dirty="0"/>
        </a:p>
      </dsp:txBody>
      <dsp:txXfrm>
        <a:off x="3050590" y="0"/>
        <a:ext cx="2242966" cy="735340"/>
      </dsp:txXfrm>
    </dsp:sp>
    <dsp:sp modelId="{B109ADC2-3888-479F-A000-3A3EFF901EDA}">
      <dsp:nvSpPr>
        <dsp:cNvPr id="0" name=""/>
        <dsp:cNvSpPr/>
      </dsp:nvSpPr>
      <dsp:spPr>
        <a:xfrm>
          <a:off x="5363396" y="0"/>
          <a:ext cx="2978306" cy="735340"/>
        </a:xfrm>
        <a:prstGeom prst="chevron">
          <a:avLst/>
        </a:prstGeom>
        <a:solidFill>
          <a:schemeClr val="tx2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Regeneración </a:t>
          </a:r>
          <a:endParaRPr lang="es-EC" sz="1800" kern="1200" dirty="0"/>
        </a:p>
      </dsp:txBody>
      <dsp:txXfrm>
        <a:off x="5731066" y="0"/>
        <a:ext cx="2242966" cy="7353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4DB22C-E423-427A-A8AE-9AA173257794}">
      <dsp:nvSpPr>
        <dsp:cNvPr id="0" name=""/>
        <dsp:cNvSpPr/>
      </dsp:nvSpPr>
      <dsp:spPr>
        <a:xfrm>
          <a:off x="98090" y="1065760"/>
          <a:ext cx="0" cy="445335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>
              <a:lumMod val="75000"/>
              <a:lumOff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2BAD09-70E5-4100-A9EB-8A254D0F7B56}">
      <dsp:nvSpPr>
        <dsp:cNvPr id="0" name=""/>
        <dsp:cNvSpPr/>
      </dsp:nvSpPr>
      <dsp:spPr>
        <a:xfrm>
          <a:off x="210177" y="1214205"/>
          <a:ext cx="2580280" cy="2004009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15CDD5-70EE-4493-801D-38AC32F28D95}">
      <dsp:nvSpPr>
        <dsp:cNvPr id="0" name=""/>
        <dsp:cNvSpPr/>
      </dsp:nvSpPr>
      <dsp:spPr>
        <a:xfrm>
          <a:off x="132614" y="3486419"/>
          <a:ext cx="2783842" cy="2023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/>
            <a:t>Realizar técnicas de bioingeniería que favorezcan la adhesión, proliferación y diferenciación de </a:t>
          </a:r>
          <a:r>
            <a:rPr lang="es-EC" sz="2000" kern="1200" dirty="0" smtClean="0"/>
            <a:t>bM</a:t>
          </a:r>
          <a:r>
            <a:rPr lang="es-EC" sz="2000" b="0" kern="1200" dirty="0" smtClean="0"/>
            <a:t>SC </a:t>
          </a:r>
          <a:endParaRPr lang="es-EC" sz="2000" kern="1200" dirty="0"/>
        </a:p>
      </dsp:txBody>
      <dsp:txXfrm>
        <a:off x="132614" y="3486419"/>
        <a:ext cx="2783842" cy="2023572"/>
      </dsp:txXfrm>
    </dsp:sp>
    <dsp:sp modelId="{F450A50D-AD8E-454A-93AF-B1BB0ED862CD}">
      <dsp:nvSpPr>
        <dsp:cNvPr id="0" name=""/>
        <dsp:cNvSpPr/>
      </dsp:nvSpPr>
      <dsp:spPr>
        <a:xfrm>
          <a:off x="98090" y="570942"/>
          <a:ext cx="2474086" cy="49481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600" kern="1200" dirty="0"/>
        </a:p>
      </dsp:txBody>
      <dsp:txXfrm>
        <a:off x="98090" y="570942"/>
        <a:ext cx="2474086" cy="494817"/>
      </dsp:txXfrm>
    </dsp:sp>
    <dsp:sp modelId="{E6B5DCB3-93E8-4FA9-8EF7-760F3DDD8E9C}">
      <dsp:nvSpPr>
        <dsp:cNvPr id="0" name=""/>
        <dsp:cNvSpPr/>
      </dsp:nvSpPr>
      <dsp:spPr>
        <a:xfrm>
          <a:off x="3027501" y="1065760"/>
          <a:ext cx="0" cy="445335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>
              <a:lumMod val="75000"/>
              <a:lumOff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9A19E8-8873-47FB-8BCD-FF20CD224962}">
      <dsp:nvSpPr>
        <dsp:cNvPr id="0" name=""/>
        <dsp:cNvSpPr/>
      </dsp:nvSpPr>
      <dsp:spPr>
        <a:xfrm>
          <a:off x="3155317" y="1214205"/>
          <a:ext cx="2580280" cy="2004009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4A8432-0972-4CAC-84E9-ACBCB286D196}">
      <dsp:nvSpPr>
        <dsp:cNvPr id="0" name=""/>
        <dsp:cNvSpPr/>
      </dsp:nvSpPr>
      <dsp:spPr>
        <a:xfrm>
          <a:off x="3153584" y="3495243"/>
          <a:ext cx="2342217" cy="2005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Realizar la i</a:t>
          </a:r>
          <a:r>
            <a:rPr lang="es-EC" sz="2000" b="0" kern="1200" dirty="0" smtClean="0"/>
            <a:t>dentificación y  clasificación celular usando marcadores propios de bMSC </a:t>
          </a:r>
          <a:endParaRPr lang="es-EC" sz="2000" kern="1200" dirty="0"/>
        </a:p>
      </dsp:txBody>
      <dsp:txXfrm>
        <a:off x="3153584" y="3495243"/>
        <a:ext cx="2342217" cy="2005924"/>
      </dsp:txXfrm>
    </dsp:sp>
    <dsp:sp modelId="{A9748D11-EBC2-48F4-ACDA-0CD83E99E3A5}">
      <dsp:nvSpPr>
        <dsp:cNvPr id="0" name=""/>
        <dsp:cNvSpPr/>
      </dsp:nvSpPr>
      <dsp:spPr>
        <a:xfrm>
          <a:off x="3136685" y="570942"/>
          <a:ext cx="2474086" cy="49481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600" kern="1200" dirty="0"/>
        </a:p>
      </dsp:txBody>
      <dsp:txXfrm>
        <a:off x="3136685" y="570942"/>
        <a:ext cx="2474086" cy="494817"/>
      </dsp:txXfrm>
    </dsp:sp>
    <dsp:sp modelId="{A7193640-3932-44AB-90FE-E48B4DD44718}">
      <dsp:nvSpPr>
        <dsp:cNvPr id="0" name=""/>
        <dsp:cNvSpPr/>
      </dsp:nvSpPr>
      <dsp:spPr>
        <a:xfrm>
          <a:off x="5882427" y="1065760"/>
          <a:ext cx="0" cy="445335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>
              <a:lumMod val="75000"/>
              <a:lumOff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E0C686-A527-4105-AE8C-0F805403E1DE}">
      <dsp:nvSpPr>
        <dsp:cNvPr id="0" name=""/>
        <dsp:cNvSpPr/>
      </dsp:nvSpPr>
      <dsp:spPr>
        <a:xfrm>
          <a:off x="6002682" y="1214205"/>
          <a:ext cx="2580280" cy="2004009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EF12CA-F9DA-49B7-864B-73E686EE36AE}">
      <dsp:nvSpPr>
        <dsp:cNvPr id="0" name=""/>
        <dsp:cNvSpPr/>
      </dsp:nvSpPr>
      <dsp:spPr>
        <a:xfrm>
          <a:off x="5996311" y="3495243"/>
          <a:ext cx="2583793" cy="2005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/>
            <a:t>Aplicar las células madre aisladas en modelos </a:t>
          </a:r>
          <a:r>
            <a:rPr lang="es-EC" sz="2000" b="0" i="1" kern="1200" dirty="0" smtClean="0"/>
            <a:t>in vivo </a:t>
          </a:r>
          <a:r>
            <a:rPr lang="es-EC" sz="2000" b="0" i="0" kern="1200" dirty="0" smtClean="0"/>
            <a:t>para la regeneración del tejido </a:t>
          </a:r>
          <a:endParaRPr lang="es-EC" sz="2000" i="0" kern="1200" dirty="0"/>
        </a:p>
      </dsp:txBody>
      <dsp:txXfrm>
        <a:off x="5996311" y="3495243"/>
        <a:ext cx="2583793" cy="2005924"/>
      </dsp:txXfrm>
    </dsp:sp>
    <dsp:sp modelId="{5AC4A74E-8F86-46FF-8154-9B749A371659}">
      <dsp:nvSpPr>
        <dsp:cNvPr id="0" name=""/>
        <dsp:cNvSpPr/>
      </dsp:nvSpPr>
      <dsp:spPr>
        <a:xfrm>
          <a:off x="6073499" y="570942"/>
          <a:ext cx="2474086" cy="49481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600" kern="1200" dirty="0"/>
        </a:p>
      </dsp:txBody>
      <dsp:txXfrm>
        <a:off x="6073499" y="570942"/>
        <a:ext cx="2474086" cy="4948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4C4C8-8795-418D-BC66-3A1CA4153F20}" type="datetimeFigureOut">
              <a:rPr lang="en-GB" smtClean="0"/>
              <a:t>08/02/2009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78018-CDAD-4E17-AAB4-7551ADBAA27F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0470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8018-CDAD-4E17-AAB4-7551ADBAA27F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612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fld id="{BE4F927E-4BF0-4AD6-A418-99C49FB89823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  <a:defRPr/>
              </a:pPr>
              <a:t>17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50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fld id="{E9126406-1BA0-4C48-8824-1C7260A997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59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8018-CDAD-4E17-AAB4-7551ADBAA27F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8854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8018-CDAD-4E17-AAB4-7551ADBAA27F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8854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8018-CDAD-4E17-AAB4-7551ADBAA27F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8854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8018-CDAD-4E17-AAB4-7551ADBAA27F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8854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8018-CDAD-4E17-AAB4-7551ADBAA27F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8854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8018-CDAD-4E17-AAB4-7551ADBAA27F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8680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8018-CDAD-4E17-AAB4-7551ADBAA27F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35536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8018-CDAD-4E17-AAB4-7551ADBAA27F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3550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8018-CDAD-4E17-AAB4-7551ADBAA27F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82775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8018-CDAD-4E17-AAB4-7551ADBAA27F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87093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8018-CDAD-4E17-AAB4-7551ADBAA27F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34166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8018-CDAD-4E17-AAB4-7551ADBAA27F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5307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8018-CDAD-4E17-AAB4-7551ADBAA27F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7604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8018-CDAD-4E17-AAB4-7551ADBAA27F}" type="slidenum">
              <a:rPr lang="en-GB" smtClean="0"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50587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8018-CDAD-4E17-AAB4-7551ADBAA27F}" type="slidenum">
              <a:rPr lang="en-GB" smtClean="0"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04654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fld id="{1D2C872A-468C-444B-8C5B-229B9E8DFB3D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  <a:defRPr/>
              </a:pPr>
              <a:t>40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8678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fld id="{1D2C872A-468C-444B-8C5B-229B9E8DFB3D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  <a:defRPr/>
              </a:pPr>
              <a:t>41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6816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Qeu</a:t>
            </a:r>
            <a:r>
              <a:rPr lang="en-GB" dirty="0" smtClean="0"/>
              <a:t> </a:t>
            </a:r>
            <a:r>
              <a:rPr lang="en-GB" dirty="0" err="1" smtClean="0"/>
              <a:t>es</a:t>
            </a:r>
            <a:r>
              <a:rPr lang="en-GB" dirty="0" smtClean="0"/>
              <a:t> la </a:t>
            </a:r>
            <a:r>
              <a:rPr lang="en-GB" dirty="0" err="1" smtClean="0"/>
              <a:t>marcacon</a:t>
            </a:r>
            <a:r>
              <a:rPr lang="en-GB" dirty="0" smtClean="0"/>
              <a:t> en </a:t>
            </a:r>
            <a:r>
              <a:rPr lang="en-GB" dirty="0" err="1" smtClean="0"/>
              <a:t>verde</a:t>
            </a:r>
            <a:r>
              <a:rPr lang="en-GB" dirty="0" smtClean="0"/>
              <a:t> </a:t>
            </a:r>
            <a:r>
              <a:rPr lang="en-GB" dirty="0" err="1" smtClean="0"/>
              <a:t>aue</a:t>
            </a:r>
            <a:r>
              <a:rPr lang="en-GB" dirty="0" smtClean="0"/>
              <a:t> </a:t>
            </a:r>
            <a:r>
              <a:rPr lang="en-GB" dirty="0" err="1" smtClean="0"/>
              <a:t>vemos</a:t>
            </a:r>
            <a:r>
              <a:rPr lang="en-GB" dirty="0" smtClean="0"/>
              <a:t> ????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78018-CDAD-4E17-AAB4-7551ADBAA27F}" type="slidenum">
              <a:rPr lang="en-GB" smtClean="0"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21410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fld id="{1D2C872A-468C-444B-8C5B-229B9E8DFB3D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  <a:defRPr/>
              </a:pPr>
              <a:t>43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663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941796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fld id="{A5044BFC-20BC-4BB4-9BB2-2609149455E2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  <a:defRPr/>
              </a:pPr>
              <a:t>8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7139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Fase</a:t>
            </a:r>
            <a:r>
              <a:rPr lang="es-EC" baseline="0" dirty="0" smtClean="0"/>
              <a:t> 1 proyecto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8018-CDAD-4E17-AAB4-7551ADBAA27F}" type="slidenum">
              <a:rPr lang="en-GB" smtClean="0"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99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Fase</a:t>
            </a:r>
            <a:r>
              <a:rPr lang="es-EC" baseline="0" dirty="0" smtClean="0"/>
              <a:t> 1 proyecto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8018-CDAD-4E17-AAB4-7551ADBAA27F}" type="slidenum">
              <a:rPr lang="en-GB" smtClean="0"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99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fld id="{E9126406-1BA0-4C48-8824-1C7260A997C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456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8018-CDAD-4E17-AAB4-7551ADBAA27F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8038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Fota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iasa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8018-CDAD-4E17-AAB4-7551ADBAA27F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4091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8018-CDAD-4E17-AAB4-7551ADBAA27F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2159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8018-CDAD-4E17-AAB4-7551ADBAA27F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0559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78018-CDAD-4E17-AAB4-7551ADBAA27F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055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2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185" dirty="0">
              <a:latin typeface="Arial" charset="0"/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185" dirty="0">
              <a:latin typeface="Arial" charset="0"/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185" dirty="0">
              <a:latin typeface="Arial" charset="0"/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185" dirty="0">
              <a:latin typeface="Arial" charset="0"/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17488" y="260357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1693" dirty="0">
              <a:latin typeface="Arial" charset="0"/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" y="115891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247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14173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5" y="274646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2" y="274646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92689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35336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4" y="4406907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387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4" y="2906716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93"/>
            </a:lvl1pPr>
            <a:lvl2pPr marL="387154" indent="0">
              <a:buNone/>
              <a:defRPr sz="1524"/>
            </a:lvl2pPr>
            <a:lvl3pPr marL="774309" indent="0">
              <a:buNone/>
              <a:defRPr sz="1355"/>
            </a:lvl3pPr>
            <a:lvl4pPr marL="1161463" indent="0">
              <a:buNone/>
              <a:defRPr sz="1185"/>
            </a:lvl4pPr>
            <a:lvl5pPr marL="1548617" indent="0">
              <a:buNone/>
              <a:defRPr sz="1185"/>
            </a:lvl5pPr>
            <a:lvl6pPr marL="1935771" indent="0">
              <a:buNone/>
              <a:defRPr sz="1185"/>
            </a:lvl6pPr>
            <a:lvl7pPr marL="2322926" indent="0">
              <a:buNone/>
              <a:defRPr sz="1185"/>
            </a:lvl7pPr>
            <a:lvl8pPr marL="2710080" indent="0">
              <a:buNone/>
              <a:defRPr sz="1185"/>
            </a:lvl8pPr>
            <a:lvl9pPr marL="3097235" indent="0">
              <a:buNone/>
              <a:defRPr sz="118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35653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4" y="1600205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372"/>
            </a:lvl1pPr>
            <a:lvl2pPr>
              <a:defRPr sz="2033"/>
            </a:lvl2pPr>
            <a:lvl3pPr>
              <a:defRPr sz="1693"/>
            </a:lvl3pPr>
            <a:lvl4pPr>
              <a:defRPr sz="1524"/>
            </a:lvl4pPr>
            <a:lvl5pPr>
              <a:defRPr sz="1524"/>
            </a:lvl5pPr>
            <a:lvl6pPr>
              <a:defRPr sz="1524"/>
            </a:lvl6pPr>
            <a:lvl7pPr>
              <a:defRPr sz="1524"/>
            </a:lvl7pPr>
            <a:lvl8pPr>
              <a:defRPr sz="1524"/>
            </a:lvl8pPr>
            <a:lvl9pPr>
              <a:defRPr sz="1524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2" y="1600205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372"/>
            </a:lvl1pPr>
            <a:lvl2pPr>
              <a:defRPr sz="2033"/>
            </a:lvl2pPr>
            <a:lvl3pPr>
              <a:defRPr sz="1693"/>
            </a:lvl3pPr>
            <a:lvl4pPr>
              <a:defRPr sz="1524"/>
            </a:lvl4pPr>
            <a:lvl5pPr>
              <a:defRPr sz="1524"/>
            </a:lvl5pPr>
            <a:lvl6pPr>
              <a:defRPr sz="1524"/>
            </a:lvl6pPr>
            <a:lvl7pPr>
              <a:defRPr sz="1524"/>
            </a:lvl7pPr>
            <a:lvl8pPr>
              <a:defRPr sz="1524"/>
            </a:lvl8pPr>
            <a:lvl9pPr>
              <a:defRPr sz="1524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16088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4" y="1535113"/>
            <a:ext cx="404018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33" b="1"/>
            </a:lvl1pPr>
            <a:lvl2pPr marL="387154" indent="0">
              <a:buNone/>
              <a:defRPr sz="1693" b="1"/>
            </a:lvl2pPr>
            <a:lvl3pPr marL="774309" indent="0">
              <a:buNone/>
              <a:defRPr sz="1524" b="1"/>
            </a:lvl3pPr>
            <a:lvl4pPr marL="1161463" indent="0">
              <a:buNone/>
              <a:defRPr sz="1355" b="1"/>
            </a:lvl4pPr>
            <a:lvl5pPr marL="1548617" indent="0">
              <a:buNone/>
              <a:defRPr sz="1355" b="1"/>
            </a:lvl5pPr>
            <a:lvl6pPr marL="1935771" indent="0">
              <a:buNone/>
              <a:defRPr sz="1355" b="1"/>
            </a:lvl6pPr>
            <a:lvl7pPr marL="2322926" indent="0">
              <a:buNone/>
              <a:defRPr sz="1355" b="1"/>
            </a:lvl7pPr>
            <a:lvl8pPr marL="2710080" indent="0">
              <a:buNone/>
              <a:defRPr sz="1355" b="1"/>
            </a:lvl8pPr>
            <a:lvl9pPr marL="3097235" indent="0">
              <a:buNone/>
              <a:defRPr sz="1355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4" y="2174875"/>
            <a:ext cx="4040189" cy="3951288"/>
          </a:xfrm>
          <a:prstGeom prst="rect">
            <a:avLst/>
          </a:prstGeom>
        </p:spPr>
        <p:txBody>
          <a:bodyPr/>
          <a:lstStyle>
            <a:lvl1pPr>
              <a:defRPr sz="2033"/>
            </a:lvl1pPr>
            <a:lvl2pPr>
              <a:defRPr sz="1693"/>
            </a:lvl2pPr>
            <a:lvl3pPr>
              <a:defRPr sz="1524"/>
            </a:lvl3pPr>
            <a:lvl4pPr>
              <a:defRPr sz="1355"/>
            </a:lvl4pPr>
            <a:lvl5pPr>
              <a:defRPr sz="1355"/>
            </a:lvl5pPr>
            <a:lvl6pPr>
              <a:defRPr sz="1355"/>
            </a:lvl6pPr>
            <a:lvl7pPr>
              <a:defRPr sz="1355"/>
            </a:lvl7pPr>
            <a:lvl8pPr>
              <a:defRPr sz="1355"/>
            </a:lvl8pPr>
            <a:lvl9pPr>
              <a:defRPr sz="1355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33" b="1"/>
            </a:lvl1pPr>
            <a:lvl2pPr marL="387154" indent="0">
              <a:buNone/>
              <a:defRPr sz="1693" b="1"/>
            </a:lvl2pPr>
            <a:lvl3pPr marL="774309" indent="0">
              <a:buNone/>
              <a:defRPr sz="1524" b="1"/>
            </a:lvl3pPr>
            <a:lvl4pPr marL="1161463" indent="0">
              <a:buNone/>
              <a:defRPr sz="1355" b="1"/>
            </a:lvl4pPr>
            <a:lvl5pPr marL="1548617" indent="0">
              <a:buNone/>
              <a:defRPr sz="1355" b="1"/>
            </a:lvl5pPr>
            <a:lvl6pPr marL="1935771" indent="0">
              <a:buNone/>
              <a:defRPr sz="1355" b="1"/>
            </a:lvl6pPr>
            <a:lvl7pPr marL="2322926" indent="0">
              <a:buNone/>
              <a:defRPr sz="1355" b="1"/>
            </a:lvl7pPr>
            <a:lvl8pPr marL="2710080" indent="0">
              <a:buNone/>
              <a:defRPr sz="1355" b="1"/>
            </a:lvl8pPr>
            <a:lvl9pPr marL="3097235" indent="0">
              <a:buNone/>
              <a:defRPr sz="1355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33"/>
            </a:lvl1pPr>
            <a:lvl2pPr>
              <a:defRPr sz="1693"/>
            </a:lvl2pPr>
            <a:lvl3pPr>
              <a:defRPr sz="1524"/>
            </a:lvl3pPr>
            <a:lvl4pPr>
              <a:defRPr sz="1355"/>
            </a:lvl4pPr>
            <a:lvl5pPr>
              <a:defRPr sz="1355"/>
            </a:lvl5pPr>
            <a:lvl6pPr>
              <a:defRPr sz="1355"/>
            </a:lvl6pPr>
            <a:lvl7pPr>
              <a:defRPr sz="1355"/>
            </a:lvl7pPr>
            <a:lvl8pPr>
              <a:defRPr sz="1355"/>
            </a:lvl8pPr>
            <a:lvl9pPr>
              <a:defRPr sz="1355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61798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68151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397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2" cy="1162050"/>
          </a:xfrm>
          <a:prstGeom prst="rect">
            <a:avLst/>
          </a:prstGeom>
        </p:spPr>
        <p:txBody>
          <a:bodyPr anchor="b"/>
          <a:lstStyle>
            <a:lvl1pPr algn="l">
              <a:defRPr sz="1693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4" y="273055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710"/>
            </a:lvl1pPr>
            <a:lvl2pPr>
              <a:defRPr sz="2372"/>
            </a:lvl2pPr>
            <a:lvl3pPr>
              <a:defRPr sz="2033"/>
            </a:lvl3pPr>
            <a:lvl4pPr>
              <a:defRPr sz="1693"/>
            </a:lvl4pPr>
            <a:lvl5pPr>
              <a:defRPr sz="1693"/>
            </a:lvl5pPr>
            <a:lvl6pPr>
              <a:defRPr sz="1693"/>
            </a:lvl6pPr>
            <a:lvl7pPr>
              <a:defRPr sz="1693"/>
            </a:lvl7pPr>
            <a:lvl8pPr>
              <a:defRPr sz="1693"/>
            </a:lvl8pPr>
            <a:lvl9pPr>
              <a:defRPr sz="169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5"/>
            <a:ext cx="300831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5"/>
            </a:lvl1pPr>
            <a:lvl2pPr marL="387154" indent="0">
              <a:buNone/>
              <a:defRPr sz="1016"/>
            </a:lvl2pPr>
            <a:lvl3pPr marL="774309" indent="0">
              <a:buNone/>
              <a:defRPr sz="847"/>
            </a:lvl3pPr>
            <a:lvl4pPr marL="1161463" indent="0">
              <a:buNone/>
              <a:defRPr sz="762"/>
            </a:lvl4pPr>
            <a:lvl5pPr marL="1548617" indent="0">
              <a:buNone/>
              <a:defRPr sz="762"/>
            </a:lvl5pPr>
            <a:lvl6pPr marL="1935771" indent="0">
              <a:buNone/>
              <a:defRPr sz="762"/>
            </a:lvl6pPr>
            <a:lvl7pPr marL="2322926" indent="0">
              <a:buNone/>
              <a:defRPr sz="762"/>
            </a:lvl7pPr>
            <a:lvl8pPr marL="2710080" indent="0">
              <a:buNone/>
              <a:defRPr sz="762"/>
            </a:lvl8pPr>
            <a:lvl9pPr marL="3097235" indent="0">
              <a:buNone/>
              <a:defRPr sz="762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7968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693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10"/>
            </a:lvl1pPr>
            <a:lvl2pPr marL="387154" indent="0">
              <a:buNone/>
              <a:defRPr sz="2372"/>
            </a:lvl2pPr>
            <a:lvl3pPr marL="774309" indent="0">
              <a:buNone/>
              <a:defRPr sz="2033"/>
            </a:lvl3pPr>
            <a:lvl4pPr marL="1161463" indent="0">
              <a:buNone/>
              <a:defRPr sz="1693"/>
            </a:lvl4pPr>
            <a:lvl5pPr marL="1548617" indent="0">
              <a:buNone/>
              <a:defRPr sz="1693"/>
            </a:lvl5pPr>
            <a:lvl6pPr marL="1935771" indent="0">
              <a:buNone/>
              <a:defRPr sz="1693"/>
            </a:lvl6pPr>
            <a:lvl7pPr marL="2322926" indent="0">
              <a:buNone/>
              <a:defRPr sz="1693"/>
            </a:lvl7pPr>
            <a:lvl8pPr marL="2710080" indent="0">
              <a:buNone/>
              <a:defRPr sz="1693"/>
            </a:lvl8pPr>
            <a:lvl9pPr marL="3097235" indent="0">
              <a:buNone/>
              <a:defRPr sz="1693"/>
            </a:lvl9pPr>
          </a:lstStyle>
          <a:p>
            <a:pPr lvl="0"/>
            <a:r>
              <a:rPr lang="es-ES" noProof="0" dirty="0"/>
              <a:t>Haga clic en el icono para agregar una imagen</a:t>
            </a:r>
            <a:endParaRPr lang="es-EC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5"/>
            </a:lvl1pPr>
            <a:lvl2pPr marL="387154" indent="0">
              <a:buNone/>
              <a:defRPr sz="1016"/>
            </a:lvl2pPr>
            <a:lvl3pPr marL="774309" indent="0">
              <a:buNone/>
              <a:defRPr sz="847"/>
            </a:lvl3pPr>
            <a:lvl4pPr marL="1161463" indent="0">
              <a:buNone/>
              <a:defRPr sz="762"/>
            </a:lvl4pPr>
            <a:lvl5pPr marL="1548617" indent="0">
              <a:buNone/>
              <a:defRPr sz="762"/>
            </a:lvl5pPr>
            <a:lvl6pPr marL="1935771" indent="0">
              <a:buNone/>
              <a:defRPr sz="762"/>
            </a:lvl6pPr>
            <a:lvl7pPr marL="2322926" indent="0">
              <a:buNone/>
              <a:defRPr sz="762"/>
            </a:lvl7pPr>
            <a:lvl8pPr marL="2710080" indent="0">
              <a:buNone/>
              <a:defRPr sz="762"/>
            </a:lvl8pPr>
            <a:lvl9pPr marL="3097235" indent="0">
              <a:buNone/>
              <a:defRPr sz="762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6893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8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1693" dirty="0">
              <a:latin typeface="Arial" charset="0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2" y="6308731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1693" dirty="0">
              <a:latin typeface="Arial" charset="0"/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25402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C" sz="1693" dirty="0">
              <a:latin typeface="Arial" charset="0"/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25402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C" sz="1693" dirty="0">
              <a:latin typeface="Arial" charset="0"/>
            </a:endParaRPr>
          </a:p>
        </p:txBody>
      </p:sp>
      <p:pic>
        <p:nvPicPr>
          <p:cNvPr id="3078" name="Picture 26" descr="LOGO ESPE ORIGINAL copi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91" y="5949950"/>
            <a:ext cx="23050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15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387154"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774309"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161463"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548617"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90366" indent="-290366" algn="l" rtl="0" eaLnBrk="1" fontAlgn="base" hangingPunct="1">
        <a:spcBef>
          <a:spcPct val="20000"/>
        </a:spcBef>
        <a:spcAft>
          <a:spcPct val="0"/>
        </a:spcAft>
        <a:buChar char="•"/>
        <a:defRPr sz="2033">
          <a:solidFill>
            <a:schemeClr val="bg1"/>
          </a:solidFill>
          <a:latin typeface="+mn-lt"/>
          <a:ea typeface="+mn-ea"/>
          <a:cs typeface="+mn-cs"/>
        </a:defRPr>
      </a:lvl1pPr>
      <a:lvl2pPr marL="629126" indent="-241972" algn="l" rtl="0" eaLnBrk="1" fontAlgn="base" hangingPunct="1">
        <a:spcBef>
          <a:spcPct val="20000"/>
        </a:spcBef>
        <a:spcAft>
          <a:spcPct val="0"/>
        </a:spcAft>
        <a:buChar char="–"/>
        <a:defRPr sz="2033">
          <a:solidFill>
            <a:schemeClr val="bg1"/>
          </a:solidFill>
          <a:latin typeface="+mn-lt"/>
        </a:defRPr>
      </a:lvl2pPr>
      <a:lvl3pPr marL="967886" indent="-193578" algn="l" rtl="0" eaLnBrk="1" fontAlgn="base" hangingPunct="1">
        <a:spcBef>
          <a:spcPct val="20000"/>
        </a:spcBef>
        <a:spcAft>
          <a:spcPct val="0"/>
        </a:spcAft>
        <a:buChar char="•"/>
        <a:defRPr sz="2033">
          <a:solidFill>
            <a:schemeClr val="bg1"/>
          </a:solidFill>
          <a:latin typeface="+mn-lt"/>
        </a:defRPr>
      </a:lvl3pPr>
      <a:lvl4pPr marL="1355040" indent="-193578" algn="l" rtl="0" eaLnBrk="1" fontAlgn="base" hangingPunct="1">
        <a:spcBef>
          <a:spcPct val="20000"/>
        </a:spcBef>
        <a:spcAft>
          <a:spcPct val="0"/>
        </a:spcAft>
        <a:buChar char="–"/>
        <a:defRPr sz="2033">
          <a:solidFill>
            <a:schemeClr val="bg1"/>
          </a:solidFill>
          <a:latin typeface="+mn-lt"/>
        </a:defRPr>
      </a:lvl4pPr>
      <a:lvl5pPr marL="1742194" indent="-193578" algn="l" rtl="0" eaLnBrk="1" fontAlgn="base" hangingPunct="1">
        <a:spcBef>
          <a:spcPct val="20000"/>
        </a:spcBef>
        <a:spcAft>
          <a:spcPct val="0"/>
        </a:spcAft>
        <a:buChar char="»"/>
        <a:defRPr sz="2033">
          <a:solidFill>
            <a:schemeClr val="bg1"/>
          </a:solidFill>
          <a:latin typeface="+mn-lt"/>
        </a:defRPr>
      </a:lvl5pPr>
      <a:lvl6pPr marL="2129349" indent="-193578" algn="l" rtl="0" eaLnBrk="1" fontAlgn="base" hangingPunct="1">
        <a:spcBef>
          <a:spcPct val="20000"/>
        </a:spcBef>
        <a:spcAft>
          <a:spcPct val="0"/>
        </a:spcAft>
        <a:buChar char="»"/>
        <a:defRPr sz="2033">
          <a:solidFill>
            <a:schemeClr val="bg1"/>
          </a:solidFill>
          <a:latin typeface="+mn-lt"/>
        </a:defRPr>
      </a:lvl6pPr>
      <a:lvl7pPr marL="2516502" indent="-193578" algn="l" rtl="0" eaLnBrk="1" fontAlgn="base" hangingPunct="1">
        <a:spcBef>
          <a:spcPct val="20000"/>
        </a:spcBef>
        <a:spcAft>
          <a:spcPct val="0"/>
        </a:spcAft>
        <a:buChar char="»"/>
        <a:defRPr sz="2033">
          <a:solidFill>
            <a:schemeClr val="bg1"/>
          </a:solidFill>
          <a:latin typeface="+mn-lt"/>
        </a:defRPr>
      </a:lvl7pPr>
      <a:lvl8pPr marL="2903657" indent="-193578" algn="l" rtl="0" eaLnBrk="1" fontAlgn="base" hangingPunct="1">
        <a:spcBef>
          <a:spcPct val="20000"/>
        </a:spcBef>
        <a:spcAft>
          <a:spcPct val="0"/>
        </a:spcAft>
        <a:buChar char="»"/>
        <a:defRPr sz="2033">
          <a:solidFill>
            <a:schemeClr val="bg1"/>
          </a:solidFill>
          <a:latin typeface="+mn-lt"/>
        </a:defRPr>
      </a:lvl8pPr>
      <a:lvl9pPr marL="3290812" indent="-193578" algn="l" rtl="0" eaLnBrk="1" fontAlgn="base" hangingPunct="1">
        <a:spcBef>
          <a:spcPct val="20000"/>
        </a:spcBef>
        <a:spcAft>
          <a:spcPct val="0"/>
        </a:spcAft>
        <a:buChar char="»"/>
        <a:defRPr sz="2033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1pPr>
      <a:lvl2pPr marL="387154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2pPr>
      <a:lvl3pPr marL="774309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3pPr>
      <a:lvl4pPr marL="1161463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4pPr>
      <a:lvl5pPr marL="1548617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5pPr>
      <a:lvl6pPr marL="1935771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6pPr>
      <a:lvl7pPr marL="2322926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7pPr>
      <a:lvl8pPr marL="2710080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8pPr>
      <a:lvl9pPr marL="3097235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microsoft.com/office/2007/relationships/hdphoto" Target="../media/hdphoto13.wdp"/><Relationship Id="rId4" Type="http://schemas.openxmlformats.org/officeDocument/2006/relationships/diagramData" Target="../diagrams/data2.xml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microsoft.com/office/2007/relationships/hdphoto" Target="../media/hdphoto1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14.wdp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8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jpe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8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76.jpeg"/><Relationship Id="rId18" Type="http://schemas.microsoft.com/office/2007/relationships/hdphoto" Target="../media/hdphoto23.wdp"/><Relationship Id="rId3" Type="http://schemas.openxmlformats.org/officeDocument/2006/relationships/image" Target="../media/image71.jpeg"/><Relationship Id="rId7" Type="http://schemas.openxmlformats.org/officeDocument/2006/relationships/image" Target="../media/image73.jpeg"/><Relationship Id="rId12" Type="http://schemas.openxmlformats.org/officeDocument/2006/relationships/image" Target="../media/image75.jpeg"/><Relationship Id="rId17" Type="http://schemas.openxmlformats.org/officeDocument/2006/relationships/image" Target="../media/image78.jpeg"/><Relationship Id="rId2" Type="http://schemas.openxmlformats.org/officeDocument/2006/relationships/notesSlide" Target="../notesSlides/notesSlide13.xml"/><Relationship Id="rId16" Type="http://schemas.microsoft.com/office/2007/relationships/hdphoto" Target="../media/hdphoto22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microsoft.com/office/2007/relationships/hdphoto" Target="../media/hdphoto20.wdp"/><Relationship Id="rId5" Type="http://schemas.openxmlformats.org/officeDocument/2006/relationships/image" Target="../media/image72.jpeg"/><Relationship Id="rId15" Type="http://schemas.openxmlformats.org/officeDocument/2006/relationships/image" Target="../media/image77.jpeg"/><Relationship Id="rId10" Type="http://schemas.openxmlformats.org/officeDocument/2006/relationships/image" Target="../media/image74.jpeg"/><Relationship Id="rId19" Type="http://schemas.openxmlformats.org/officeDocument/2006/relationships/image" Target="../media/image79.jpeg"/><Relationship Id="rId4" Type="http://schemas.microsoft.com/office/2007/relationships/hdphoto" Target="../media/hdphoto17.wdp"/><Relationship Id="rId9" Type="http://schemas.openxmlformats.org/officeDocument/2006/relationships/image" Target="../media/image8.png"/><Relationship Id="rId14" Type="http://schemas.microsoft.com/office/2007/relationships/hdphoto" Target="../media/hdphoto2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80.jpeg"/><Relationship Id="rId7" Type="http://schemas.microsoft.com/office/2007/relationships/hdphoto" Target="../media/hdphoto25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11" Type="http://schemas.microsoft.com/office/2007/relationships/hdphoto" Target="../media/hdphoto27.wdp"/><Relationship Id="rId5" Type="http://schemas.openxmlformats.org/officeDocument/2006/relationships/image" Target="../media/image8.png"/><Relationship Id="rId10" Type="http://schemas.openxmlformats.org/officeDocument/2006/relationships/image" Target="../media/image83.jpeg"/><Relationship Id="rId4" Type="http://schemas.microsoft.com/office/2007/relationships/hdphoto" Target="../media/hdphoto24.wdp"/><Relationship Id="rId9" Type="http://schemas.microsoft.com/office/2007/relationships/hdphoto" Target="../media/hdphoto26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.png"/><Relationship Id="rId7" Type="http://schemas.microsoft.com/office/2007/relationships/hdphoto" Target="../media/hdphoto29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microsoft.com/office/2007/relationships/hdphoto" Target="../media/hdphoto28.wdp"/><Relationship Id="rId4" Type="http://schemas.openxmlformats.org/officeDocument/2006/relationships/image" Target="../media/image84.jpeg"/><Relationship Id="rId9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.png"/><Relationship Id="rId7" Type="http://schemas.microsoft.com/office/2007/relationships/hdphoto" Target="../media/hdphoto29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microsoft.com/office/2007/relationships/hdphoto" Target="../media/hdphoto30.wdp"/><Relationship Id="rId5" Type="http://schemas.microsoft.com/office/2007/relationships/hdphoto" Target="../media/hdphoto28.wdp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5" Type="http://schemas.openxmlformats.org/officeDocument/2006/relationships/image" Target="../media/image92.png"/><Relationship Id="rId10" Type="http://schemas.openxmlformats.org/officeDocument/2006/relationships/image" Target="../media/image94.png"/><Relationship Id="rId4" Type="http://schemas.microsoft.com/office/2007/relationships/hdphoto" Target="../media/hdphoto31.wdp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5.wdp"/><Relationship Id="rId11" Type="http://schemas.openxmlformats.org/officeDocument/2006/relationships/image" Target="../media/image108.png"/><Relationship Id="rId5" Type="http://schemas.openxmlformats.org/officeDocument/2006/relationships/image" Target="../media/image105.png"/><Relationship Id="rId10" Type="http://schemas.microsoft.com/office/2007/relationships/hdphoto" Target="../media/hdphoto37.wdp"/><Relationship Id="rId4" Type="http://schemas.microsoft.com/office/2007/relationships/hdphoto" Target="../media/hdphoto34.wdp"/><Relationship Id="rId9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9.png"/><Relationship Id="rId7" Type="http://schemas.microsoft.com/office/2007/relationships/hdphoto" Target="../media/hdphoto39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8.png"/><Relationship Id="rId4" Type="http://schemas.microsoft.com/office/2007/relationships/hdphoto" Target="../media/hdphoto38.wdp"/><Relationship Id="rId9" Type="http://schemas.microsoft.com/office/2007/relationships/hdphoto" Target="../media/hdphoto40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4.jpeg"/><Relationship Id="rId4" Type="http://schemas.microsoft.com/office/2007/relationships/hdphoto" Target="../media/hdphoto4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42.wdp"/><Relationship Id="rId4" Type="http://schemas.openxmlformats.org/officeDocument/2006/relationships/image" Target="../media/image116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45.wdp"/><Relationship Id="rId3" Type="http://schemas.openxmlformats.org/officeDocument/2006/relationships/image" Target="../media/image117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4.wdp"/><Relationship Id="rId5" Type="http://schemas.openxmlformats.org/officeDocument/2006/relationships/image" Target="../media/image118.png"/><Relationship Id="rId10" Type="http://schemas.openxmlformats.org/officeDocument/2006/relationships/image" Target="../media/image8.png"/><Relationship Id="rId4" Type="http://schemas.microsoft.com/office/2007/relationships/hdphoto" Target="../media/hdphoto43.wdp"/><Relationship Id="rId9" Type="http://schemas.openxmlformats.org/officeDocument/2006/relationships/image" Target="../media/image12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1.png"/><Relationship Id="rId7" Type="http://schemas.microsoft.com/office/2007/relationships/hdphoto" Target="../media/hdphoto46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6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microsoft.com/office/2007/relationships/hdphoto" Target="../media/hdphoto47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50.wdp"/><Relationship Id="rId3" Type="http://schemas.openxmlformats.org/officeDocument/2006/relationships/image" Target="../media/image130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9.wdp"/><Relationship Id="rId11" Type="http://schemas.openxmlformats.org/officeDocument/2006/relationships/image" Target="../media/image8.png"/><Relationship Id="rId5" Type="http://schemas.openxmlformats.org/officeDocument/2006/relationships/image" Target="../media/image131.png"/><Relationship Id="rId10" Type="http://schemas.openxmlformats.org/officeDocument/2006/relationships/image" Target="../media/image134.png"/><Relationship Id="rId4" Type="http://schemas.microsoft.com/office/2007/relationships/hdphoto" Target="../media/hdphoto48.wdp"/><Relationship Id="rId9" Type="http://schemas.openxmlformats.org/officeDocument/2006/relationships/image" Target="../media/image13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8.png"/><Relationship Id="rId7" Type="http://schemas.microsoft.com/office/2007/relationships/hdphoto" Target="../media/hdphoto52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11" Type="http://schemas.openxmlformats.org/officeDocument/2006/relationships/image" Target="../media/image139.png"/><Relationship Id="rId5" Type="http://schemas.microsoft.com/office/2007/relationships/hdphoto" Target="../media/hdphoto51.wdp"/><Relationship Id="rId10" Type="http://schemas.microsoft.com/office/2007/relationships/hdphoto" Target="../media/hdphoto53.wdp"/><Relationship Id="rId4" Type="http://schemas.openxmlformats.org/officeDocument/2006/relationships/image" Target="../media/image135.png"/><Relationship Id="rId9" Type="http://schemas.openxmlformats.org/officeDocument/2006/relationships/image" Target="../media/image138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56.wdp"/><Relationship Id="rId13" Type="http://schemas.microsoft.com/office/2007/relationships/hdphoto" Target="../media/hdphoto57.wdp"/><Relationship Id="rId3" Type="http://schemas.openxmlformats.org/officeDocument/2006/relationships/image" Target="../media/image140.png"/><Relationship Id="rId7" Type="http://schemas.openxmlformats.org/officeDocument/2006/relationships/image" Target="../media/image142.pn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28.xml"/><Relationship Id="rId16" Type="http://schemas.microsoft.com/office/2007/relationships/hdphoto" Target="../media/hdphoto5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55.wdp"/><Relationship Id="rId11" Type="http://schemas.openxmlformats.org/officeDocument/2006/relationships/image" Target="../media/image144.png"/><Relationship Id="rId5" Type="http://schemas.openxmlformats.org/officeDocument/2006/relationships/image" Target="../media/image141.png"/><Relationship Id="rId15" Type="http://schemas.openxmlformats.org/officeDocument/2006/relationships/image" Target="../media/image147.png"/><Relationship Id="rId10" Type="http://schemas.openxmlformats.org/officeDocument/2006/relationships/image" Target="../media/image8.png"/><Relationship Id="rId4" Type="http://schemas.microsoft.com/office/2007/relationships/hdphoto" Target="../media/hdphoto54.wdp"/><Relationship Id="rId9" Type="http://schemas.openxmlformats.org/officeDocument/2006/relationships/image" Target="../media/image143.png"/><Relationship Id="rId14" Type="http://schemas.openxmlformats.org/officeDocument/2006/relationships/image" Target="../media/image14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13" Type="http://schemas.microsoft.com/office/2007/relationships/hdphoto" Target="../media/hdphoto61.wdp"/><Relationship Id="rId3" Type="http://schemas.openxmlformats.org/officeDocument/2006/relationships/image" Target="../media/image8.png"/><Relationship Id="rId7" Type="http://schemas.openxmlformats.org/officeDocument/2006/relationships/image" Target="../media/image151.jpeg"/><Relationship Id="rId12" Type="http://schemas.openxmlformats.org/officeDocument/2006/relationships/image" Target="../media/image1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11" Type="http://schemas.microsoft.com/office/2007/relationships/hdphoto" Target="../media/hdphoto60.wdp"/><Relationship Id="rId5" Type="http://schemas.openxmlformats.org/officeDocument/2006/relationships/image" Target="../media/image149.jpeg"/><Relationship Id="rId15" Type="http://schemas.microsoft.com/office/2007/relationships/hdphoto" Target="../media/hdphoto62.wdp"/><Relationship Id="rId10" Type="http://schemas.openxmlformats.org/officeDocument/2006/relationships/image" Target="../media/image153.jpeg"/><Relationship Id="rId4" Type="http://schemas.openxmlformats.org/officeDocument/2006/relationships/image" Target="../media/image148.jpeg"/><Relationship Id="rId9" Type="http://schemas.microsoft.com/office/2007/relationships/hdphoto" Target="../media/hdphoto59.wdp"/><Relationship Id="rId14" Type="http://schemas.openxmlformats.org/officeDocument/2006/relationships/image" Target="../media/image15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63.wdp"/><Relationship Id="rId13" Type="http://schemas.openxmlformats.org/officeDocument/2006/relationships/image" Target="../media/image162.jpeg"/><Relationship Id="rId3" Type="http://schemas.openxmlformats.org/officeDocument/2006/relationships/image" Target="../media/image8.png"/><Relationship Id="rId7" Type="http://schemas.openxmlformats.org/officeDocument/2006/relationships/image" Target="../media/image159.png"/><Relationship Id="rId12" Type="http://schemas.microsoft.com/office/2007/relationships/hdphoto" Target="../media/hdphoto65.wdp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11" Type="http://schemas.openxmlformats.org/officeDocument/2006/relationships/image" Target="../media/image161.jpeg"/><Relationship Id="rId5" Type="http://schemas.openxmlformats.org/officeDocument/2006/relationships/image" Target="../media/image157.png"/><Relationship Id="rId15" Type="http://schemas.openxmlformats.org/officeDocument/2006/relationships/image" Target="../media/image163.png"/><Relationship Id="rId10" Type="http://schemas.microsoft.com/office/2007/relationships/hdphoto" Target="../media/hdphoto64.wdp"/><Relationship Id="rId4" Type="http://schemas.openxmlformats.org/officeDocument/2006/relationships/image" Target="../media/image156.png"/><Relationship Id="rId9" Type="http://schemas.openxmlformats.org/officeDocument/2006/relationships/image" Target="../media/image160.png"/><Relationship Id="rId14" Type="http://schemas.microsoft.com/office/2007/relationships/hdphoto" Target="../media/hdphoto66.wdp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64.wdp"/><Relationship Id="rId3" Type="http://schemas.openxmlformats.org/officeDocument/2006/relationships/image" Target="../media/image8.png"/><Relationship Id="rId7" Type="http://schemas.openxmlformats.org/officeDocument/2006/relationships/image" Target="../media/image160.png"/><Relationship Id="rId12" Type="http://schemas.microsoft.com/office/2007/relationships/hdphoto" Target="../media/hdphoto66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11" Type="http://schemas.openxmlformats.org/officeDocument/2006/relationships/image" Target="../media/image162.jpeg"/><Relationship Id="rId5" Type="http://schemas.openxmlformats.org/officeDocument/2006/relationships/image" Target="../media/image157.png"/><Relationship Id="rId10" Type="http://schemas.microsoft.com/office/2007/relationships/hdphoto" Target="../media/hdphoto65.wdp"/><Relationship Id="rId4" Type="http://schemas.openxmlformats.org/officeDocument/2006/relationships/image" Target="../media/image156.png"/><Relationship Id="rId9" Type="http://schemas.openxmlformats.org/officeDocument/2006/relationships/image" Target="../media/image16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microsoft.com/office/2007/relationships/hdphoto" Target="../media/hdphoto5.wdp"/><Relationship Id="rId2" Type="http://schemas.openxmlformats.org/officeDocument/2006/relationships/diagramData" Target="../diagrams/data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hdphoto" Target="../media/hdphoto2.wdp"/><Relationship Id="rId5" Type="http://schemas.openxmlformats.org/officeDocument/2006/relationships/diagramColors" Target="../diagrams/colors1.xml"/><Relationship Id="rId1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1.xml"/><Relationship Id="rId9" Type="http://schemas.microsoft.com/office/2007/relationships/hdphoto" Target="../media/hdphoto1.wdp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12" Type="http://schemas.microsoft.com/office/2007/relationships/hdphoto" Target="../media/hdphoto8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jpeg"/><Relationship Id="rId15" Type="http://schemas.openxmlformats.org/officeDocument/2006/relationships/image" Target="../media/image22.png"/><Relationship Id="rId10" Type="http://schemas.microsoft.com/office/2007/relationships/hdphoto" Target="../media/hdphoto7.wdp"/><Relationship Id="rId4" Type="http://schemas.openxmlformats.org/officeDocument/2006/relationships/image" Target="../media/image14.jpeg"/><Relationship Id="rId9" Type="http://schemas.openxmlformats.org/officeDocument/2006/relationships/image" Target="../media/image18.jpeg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5.png"/><Relationship Id="rId10" Type="http://schemas.microsoft.com/office/2007/relationships/hdphoto" Target="../media/hdphoto11.wdp"/><Relationship Id="rId4" Type="http://schemas.openxmlformats.org/officeDocument/2006/relationships/image" Target="../media/image24.pn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59321" y="1417052"/>
            <a:ext cx="81239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0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DEPARTAMENTO DE CIENCIAS DE LA VIDA Y LA AGRICULTURA </a:t>
            </a:r>
          </a:p>
          <a:p>
            <a:pPr algn="ctr"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0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CARRERA DE INGENIERÍA EN BIOTECNOLOGÍA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279721" y="2252411"/>
            <a:ext cx="71332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6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PROYECTO DE TITULACIÓN PREVIO A LA OBTENCIÓN DEL TÍTULO DE INGENIERA EN BIOTECNOLOGÍA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462626" y="2993096"/>
            <a:ext cx="7135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+mj-lt"/>
              </a:rPr>
              <a:t>“</a:t>
            </a:r>
            <a:r>
              <a:rPr lang="es-EC" sz="2000" b="1" dirty="0">
                <a:solidFill>
                  <a:srgbClr val="000000"/>
                </a:solidFill>
                <a:latin typeface="+mj-lt"/>
              </a:rPr>
              <a:t>Identificación de marcadores de células madre bovinas mediante Inmunohistoquímica </a:t>
            </a:r>
            <a:r>
              <a:rPr lang="es-EC" sz="2000" b="1" dirty="0" smtClean="0">
                <a:solidFill>
                  <a:srgbClr val="000000"/>
                </a:solidFill>
                <a:latin typeface="+mj-lt"/>
              </a:rPr>
              <a:t>y/o </a:t>
            </a:r>
            <a:r>
              <a:rPr lang="es-EC" sz="2000" b="1" dirty="0">
                <a:solidFill>
                  <a:srgbClr val="000000"/>
                </a:solidFill>
                <a:latin typeface="+mj-lt"/>
              </a:rPr>
              <a:t>Inmunofluorescencia en tejido de glándulas mamarias y leche”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683797" y="4795718"/>
            <a:ext cx="2649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Director: Seqqat Rachid, Ph.D.</a:t>
            </a:r>
          </a:p>
          <a:p>
            <a:pPr algn="ctr" defTabSz="774222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14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109382" y="4186037"/>
            <a:ext cx="3628687" cy="416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52694" algn="ctr" defTabSz="774222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847"/>
              </a:spcAft>
            </a:pPr>
            <a:r>
              <a:rPr lang="pt-BR" sz="16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Toscano Recalde Fernanda Dessire</a:t>
            </a:r>
            <a:endParaRPr lang="es-EC" sz="1600" b="1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169851" y="5209619"/>
            <a:ext cx="1502873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74222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847"/>
              </a:spcAft>
            </a:pPr>
            <a:r>
              <a:rPr lang="es-EC" sz="1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Sangolquí,  </a:t>
            </a:r>
            <a:r>
              <a:rPr lang="es-EC" sz="14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endParaRPr lang="es-EC" sz="14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8550" y="99290"/>
            <a:ext cx="4152597" cy="813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4222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2000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92"/>
            <a:ext cx="4335153" cy="1169909"/>
          </a:xfrm>
          <a:prstGeom prst="rect">
            <a:avLst/>
          </a:prstGeom>
        </p:spPr>
      </p:pic>
      <p:pic>
        <p:nvPicPr>
          <p:cNvPr id="10" name="Picture 4" descr="http://decv.espe.edu.ec/wp-content/uploads/2015/01/sello-biote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313" y="68077"/>
            <a:ext cx="1224136" cy="112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55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="" xmlns:a16="http://schemas.microsoft.com/office/drawing/2014/main" id="{3F680827-5BD9-41A0-A775-D3BCA9DCA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2011" y="5625"/>
            <a:ext cx="2681989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870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Introducción</a:t>
            </a:r>
          </a:p>
        </p:txBody>
      </p:sp>
      <p:sp>
        <p:nvSpPr>
          <p:cNvPr id="11" name="Rectángulo 17">
            <a:extLst>
              <a:ext uri="{FF2B5EF4-FFF2-40B4-BE49-F238E27FC236}">
                <a16:creationId xmlns="" xmlns:a16="http://schemas.microsoft.com/office/drawing/2014/main" id="{3F6E24BA-12EF-4C3B-86AC-356A9A3DAC84}"/>
              </a:ext>
            </a:extLst>
          </p:cNvPr>
          <p:cNvSpPr/>
          <p:nvPr/>
        </p:nvSpPr>
        <p:spPr>
          <a:xfrm>
            <a:off x="323272" y="715238"/>
            <a:ext cx="8440717" cy="463322"/>
          </a:xfrm>
          <a:prstGeom prst="rect">
            <a:avLst/>
          </a:prstGeom>
        </p:spPr>
        <p:txBody>
          <a:bodyPr wrap="square" lIns="97527" tIns="48763" rIns="97527" bIns="48763">
            <a:spAutoFit/>
          </a:bodyPr>
          <a:lstStyle/>
          <a:p>
            <a:pPr algn="just"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371" b="1" dirty="0">
                <a:solidFill>
                  <a:srgbClr val="000000"/>
                </a:solidFill>
              </a:rPr>
              <a:t>M</a:t>
            </a:r>
            <a:r>
              <a:rPr lang="es-EC" sz="2371" b="1" dirty="0" smtClean="0">
                <a:solidFill>
                  <a:srgbClr val="000000"/>
                </a:solidFill>
              </a:rPr>
              <a:t>arcadores </a:t>
            </a:r>
            <a:r>
              <a:rPr lang="es-EC" sz="2371" b="1" dirty="0">
                <a:solidFill>
                  <a:srgbClr val="000000"/>
                </a:solidFill>
              </a:rPr>
              <a:t>celulares </a:t>
            </a:r>
            <a:r>
              <a:rPr lang="es-EC" sz="2371" b="1" dirty="0" smtClean="0">
                <a:solidFill>
                  <a:srgbClr val="000000"/>
                </a:solidFill>
              </a:rPr>
              <a:t>de </a:t>
            </a:r>
            <a:r>
              <a:rPr lang="es-EC" sz="2371" b="1" dirty="0" smtClean="0">
                <a:solidFill>
                  <a:srgbClr val="000000"/>
                </a:solidFill>
                <a:latin typeface="+mj-lt"/>
              </a:rPr>
              <a:t>Células madre glándula mamaria </a:t>
            </a:r>
            <a:endParaRPr lang="es-ES" sz="2371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98988" y="6349353"/>
            <a:ext cx="17940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+mj-lt"/>
              </a:rPr>
              <a:t>Inman et al., (2015</a:t>
            </a:r>
            <a:r>
              <a:rPr lang="es-EC" sz="1400" dirty="0" smtClean="0">
                <a:latin typeface="+mj-lt"/>
              </a:rPr>
              <a:t>)</a:t>
            </a:r>
            <a:endParaRPr lang="es-EC" sz="1400" dirty="0">
              <a:latin typeface="+mj-lt"/>
            </a:endParaRPr>
          </a:p>
        </p:txBody>
      </p:sp>
      <p:grpSp>
        <p:nvGrpSpPr>
          <p:cNvPr id="13" name="12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14" name="13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5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graphicFrame>
        <p:nvGraphicFramePr>
          <p:cNvPr id="16" name="15 Diagrama"/>
          <p:cNvGraphicFramePr/>
          <p:nvPr>
            <p:extLst>
              <p:ext uri="{D42A27DB-BD31-4B8C-83A1-F6EECF244321}">
                <p14:modId xmlns:p14="http://schemas.microsoft.com/office/powerpoint/2010/main" val="607857810"/>
              </p:ext>
            </p:extLst>
          </p:nvPr>
        </p:nvGraphicFramePr>
        <p:xfrm>
          <a:off x="419842" y="1338686"/>
          <a:ext cx="8344147" cy="735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3545" y="2401671"/>
            <a:ext cx="8250444" cy="375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803005" y="2917370"/>
            <a:ext cx="468000" cy="216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9" name="28 Rectángulo"/>
          <p:cNvSpPr/>
          <p:nvPr/>
        </p:nvSpPr>
        <p:spPr>
          <a:xfrm>
            <a:off x="7817519" y="3944495"/>
            <a:ext cx="468000" cy="216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0" name="29 Rectángulo"/>
          <p:cNvSpPr/>
          <p:nvPr/>
        </p:nvSpPr>
        <p:spPr>
          <a:xfrm>
            <a:off x="3913175" y="2430699"/>
            <a:ext cx="432000" cy="216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1" name="30 Rectángulo"/>
          <p:cNvSpPr/>
          <p:nvPr/>
        </p:nvSpPr>
        <p:spPr>
          <a:xfrm>
            <a:off x="6797427" y="5279809"/>
            <a:ext cx="432000" cy="216000"/>
          </a:xfrm>
          <a:prstGeom prst="rect">
            <a:avLst/>
          </a:prstGeom>
          <a:noFill/>
          <a:ln>
            <a:solidFill>
              <a:srgbClr val="C407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2" name="31 Rectángulo"/>
          <p:cNvSpPr/>
          <p:nvPr/>
        </p:nvSpPr>
        <p:spPr>
          <a:xfrm>
            <a:off x="6943312" y="5524267"/>
            <a:ext cx="468000" cy="2160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3" name="32 Rectángulo"/>
          <p:cNvSpPr/>
          <p:nvPr/>
        </p:nvSpPr>
        <p:spPr>
          <a:xfrm>
            <a:off x="2089180" y="5538781"/>
            <a:ext cx="468000" cy="2160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5" name="34 Rectángulo"/>
          <p:cNvSpPr/>
          <p:nvPr/>
        </p:nvSpPr>
        <p:spPr>
          <a:xfrm>
            <a:off x="6376239" y="4258134"/>
            <a:ext cx="612000" cy="216000"/>
          </a:xfrm>
          <a:prstGeom prst="rect">
            <a:avLst/>
          </a:prstGeom>
          <a:noFill/>
          <a:ln>
            <a:solidFill>
              <a:srgbClr val="BF0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0" name="39 Rectángulo"/>
          <p:cNvSpPr/>
          <p:nvPr/>
        </p:nvSpPr>
        <p:spPr>
          <a:xfrm>
            <a:off x="7736316" y="5279239"/>
            <a:ext cx="504000" cy="216000"/>
          </a:xfrm>
          <a:prstGeom prst="rect">
            <a:avLst/>
          </a:prstGeom>
          <a:noFill/>
          <a:ln>
            <a:solidFill>
              <a:srgbClr val="1B98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3" name="42 Rectángulo"/>
          <p:cNvSpPr/>
          <p:nvPr/>
        </p:nvSpPr>
        <p:spPr>
          <a:xfrm>
            <a:off x="1248433" y="5533105"/>
            <a:ext cx="684000" cy="216000"/>
          </a:xfrm>
          <a:prstGeom prst="rect">
            <a:avLst/>
          </a:prstGeom>
          <a:noFill/>
          <a:ln>
            <a:solidFill>
              <a:srgbClr val="1B98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4" name="43 Rectángulo"/>
          <p:cNvSpPr/>
          <p:nvPr/>
        </p:nvSpPr>
        <p:spPr>
          <a:xfrm>
            <a:off x="3286661" y="2416185"/>
            <a:ext cx="576000" cy="216000"/>
          </a:xfrm>
          <a:prstGeom prst="rect">
            <a:avLst/>
          </a:prstGeom>
          <a:noFill/>
          <a:ln>
            <a:solidFill>
              <a:srgbClr val="1B98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1 Rectángulo"/>
          <p:cNvSpPr/>
          <p:nvPr/>
        </p:nvSpPr>
        <p:spPr>
          <a:xfrm>
            <a:off x="7093849" y="5907965"/>
            <a:ext cx="17556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(Macias &amp; Hinck; 2012)</a:t>
            </a:r>
          </a:p>
        </p:txBody>
      </p:sp>
    </p:spTree>
    <p:extLst>
      <p:ext uri="{BB962C8B-B14F-4D97-AF65-F5344CB8AC3E}">
        <p14:creationId xmlns:p14="http://schemas.microsoft.com/office/powerpoint/2010/main" val="142997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40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6168" y="1051243"/>
            <a:ext cx="8229601" cy="1015926"/>
          </a:xfrm>
        </p:spPr>
        <p:txBody>
          <a:bodyPr lIns="87083" tIns="43542" rIns="87083" bIns="43542"/>
          <a:lstStyle/>
          <a:p>
            <a:pPr algn="l"/>
            <a:r>
              <a:rPr lang="es-ES" sz="2371" dirty="0">
                <a:solidFill>
                  <a:schemeClr val="tx1"/>
                </a:solidFill>
              </a:rPr>
              <a:t>Objetivo General</a:t>
            </a:r>
          </a:p>
        </p:txBody>
      </p:sp>
      <p:sp>
        <p:nvSpPr>
          <p:cNvPr id="4" name="1 Título"/>
          <p:cNvSpPr>
            <a:spLocks noGrp="1"/>
          </p:cNvSpPr>
          <p:nvPr>
            <p:ph idx="1"/>
          </p:nvPr>
        </p:nvSpPr>
        <p:spPr>
          <a:xfrm>
            <a:off x="426167" y="2461307"/>
            <a:ext cx="8229601" cy="2069750"/>
          </a:xfrm>
        </p:spPr>
        <p:txBody>
          <a:bodyPr lIns="87083" tIns="43542" rIns="87083" bIns="43542">
            <a:noAutofit/>
          </a:bodyPr>
          <a:lstStyle/>
          <a:p>
            <a:pPr marL="0" indent="0" algn="ctr">
              <a:buNone/>
            </a:pPr>
            <a:r>
              <a:rPr lang="es-EC" sz="2625" dirty="0">
                <a:solidFill>
                  <a:schemeClr val="tx1"/>
                </a:solidFill>
                <a:latin typeface="+mj-lt"/>
              </a:rPr>
              <a:t>Identificar marcadores de células madre bovinas mediante Inmunohistoquímica </a:t>
            </a:r>
            <a:r>
              <a:rPr lang="es-EC" sz="2625" dirty="0" smtClean="0">
                <a:solidFill>
                  <a:schemeClr val="tx1"/>
                </a:solidFill>
                <a:latin typeface="+mj-lt"/>
              </a:rPr>
              <a:t>y/o </a:t>
            </a:r>
            <a:r>
              <a:rPr lang="es-EC" sz="2625" dirty="0">
                <a:solidFill>
                  <a:schemeClr val="tx1"/>
                </a:solidFill>
                <a:latin typeface="+mj-lt"/>
              </a:rPr>
              <a:t>Inmunofluorescencia en tejido de glándulas mamarias y leche.</a:t>
            </a:r>
            <a:r>
              <a:rPr lang="es-ES" sz="2625" dirty="0">
                <a:solidFill>
                  <a:schemeClr val="tx1"/>
                </a:solidFill>
                <a:latin typeface="+mj-lt"/>
              </a:rPr>
              <a:t/>
            </a:r>
            <a:br>
              <a:rPr lang="es-ES" sz="2625" dirty="0">
                <a:solidFill>
                  <a:schemeClr val="tx1"/>
                </a:solidFill>
                <a:latin typeface="+mj-lt"/>
              </a:rPr>
            </a:br>
            <a:endParaRPr lang="es-ES" sz="2625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459240" y="0"/>
            <a:ext cx="2684760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Objetivos</a:t>
            </a:r>
          </a:p>
        </p:txBody>
      </p:sp>
      <p:grpSp>
        <p:nvGrpSpPr>
          <p:cNvPr id="9" name="8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10" name="9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1" name="Imagen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67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>
            <a:spLocks noGrp="1"/>
          </p:cNvSpPr>
          <p:nvPr>
            <p:ph type="title"/>
          </p:nvPr>
        </p:nvSpPr>
        <p:spPr>
          <a:xfrm>
            <a:off x="460375" y="743899"/>
            <a:ext cx="8229601" cy="1177788"/>
          </a:xfrm>
        </p:spPr>
        <p:txBody>
          <a:bodyPr lIns="87083" tIns="43542" rIns="87083" bIns="43542"/>
          <a:lstStyle/>
          <a:p>
            <a:pPr algn="l"/>
            <a:r>
              <a:rPr lang="es-ES" sz="2371" dirty="0">
                <a:solidFill>
                  <a:schemeClr val="tx1"/>
                </a:solidFill>
              </a:rPr>
              <a:t>Objetivos específicos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="" xmlns:a16="http://schemas.microsoft.com/office/drawing/2014/main" id="{477FE860-F459-4862-9D97-045C9A73D38C}"/>
              </a:ext>
            </a:extLst>
          </p:cNvPr>
          <p:cNvSpPr/>
          <p:nvPr/>
        </p:nvSpPr>
        <p:spPr>
          <a:xfrm>
            <a:off x="1444237" y="1668093"/>
            <a:ext cx="7229716" cy="1069469"/>
          </a:xfrm>
          <a:custGeom>
            <a:avLst/>
            <a:gdLst>
              <a:gd name="connsiteX0" fmla="*/ 0 w 7229716"/>
              <a:gd name="connsiteY0" fmla="*/ 0 h 1069469"/>
              <a:gd name="connsiteX1" fmla="*/ 7229716 w 7229716"/>
              <a:gd name="connsiteY1" fmla="*/ 0 h 1069469"/>
              <a:gd name="connsiteX2" fmla="*/ 7229716 w 7229716"/>
              <a:gd name="connsiteY2" fmla="*/ 1069469 h 1069469"/>
              <a:gd name="connsiteX3" fmla="*/ 0 w 7229716"/>
              <a:gd name="connsiteY3" fmla="*/ 1069469 h 1069469"/>
              <a:gd name="connsiteX4" fmla="*/ 0 w 7229716"/>
              <a:gd name="connsiteY4" fmla="*/ 0 h 1069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9716" h="1069469">
                <a:moveTo>
                  <a:pt x="0" y="0"/>
                </a:moveTo>
                <a:lnTo>
                  <a:pt x="7229716" y="0"/>
                </a:lnTo>
                <a:lnTo>
                  <a:pt x="7229716" y="1069469"/>
                </a:lnTo>
                <a:lnTo>
                  <a:pt x="0" y="1069469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rgbClr r="0" g="0" b="0"/>
          </a:lnRef>
          <a:fillRef idx="1">
            <a:schemeClr val="lt1">
              <a:alpha val="55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4387" tIns="91440" rIns="91440" bIns="91440" numCol="1" spcCol="1270" anchor="ctr" anchorCtr="0">
            <a:noAutofit/>
          </a:bodyPr>
          <a:lstStyle/>
          <a:p>
            <a:pPr marL="0" lvl="0" indent="0"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C" sz="2000" kern="1200" dirty="0">
                <a:latin typeface="+mj-lt"/>
              </a:rPr>
              <a:t>Obtener células madre bovinas a partir de leche mediante cultivo celular.</a:t>
            </a:r>
            <a:endParaRPr lang="es-ES" sz="2000" kern="1200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AE8DCDB-2F55-4B5D-8860-4AEFBB513F8F}"/>
              </a:ext>
            </a:extLst>
          </p:cNvPr>
          <p:cNvSpPr/>
          <p:nvPr/>
        </p:nvSpPr>
        <p:spPr>
          <a:xfrm>
            <a:off x="460375" y="1394353"/>
            <a:ext cx="1564065" cy="1275225"/>
          </a:xfrm>
          <a:prstGeom prst="rect">
            <a:avLst/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67FD9E1E-EF67-4A44-BFFF-4B71D6675774}"/>
              </a:ext>
            </a:extLst>
          </p:cNvPr>
          <p:cNvSpPr/>
          <p:nvPr/>
        </p:nvSpPr>
        <p:spPr>
          <a:xfrm>
            <a:off x="1444237" y="3166664"/>
            <a:ext cx="7229716" cy="1069469"/>
          </a:xfrm>
          <a:custGeom>
            <a:avLst/>
            <a:gdLst>
              <a:gd name="connsiteX0" fmla="*/ 0 w 7229716"/>
              <a:gd name="connsiteY0" fmla="*/ 0 h 1069469"/>
              <a:gd name="connsiteX1" fmla="*/ 7229716 w 7229716"/>
              <a:gd name="connsiteY1" fmla="*/ 0 h 1069469"/>
              <a:gd name="connsiteX2" fmla="*/ 7229716 w 7229716"/>
              <a:gd name="connsiteY2" fmla="*/ 1069469 h 1069469"/>
              <a:gd name="connsiteX3" fmla="*/ 0 w 7229716"/>
              <a:gd name="connsiteY3" fmla="*/ 1069469 h 1069469"/>
              <a:gd name="connsiteX4" fmla="*/ 0 w 7229716"/>
              <a:gd name="connsiteY4" fmla="*/ 0 h 1069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9716" h="1069469">
                <a:moveTo>
                  <a:pt x="0" y="0"/>
                </a:moveTo>
                <a:lnTo>
                  <a:pt x="7229716" y="0"/>
                </a:lnTo>
                <a:lnTo>
                  <a:pt x="7229716" y="1069469"/>
                </a:lnTo>
                <a:lnTo>
                  <a:pt x="0" y="1069469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rgbClr r="0" g="0" b="0"/>
          </a:lnRef>
          <a:fillRef idx="1">
            <a:schemeClr val="lt1">
              <a:alpha val="55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4387" tIns="91440" rIns="91440" bIns="91440" numCol="1" spcCol="1270" anchor="ctr" anchorCtr="0">
            <a:noAutofit/>
          </a:bodyPr>
          <a:lstStyle/>
          <a:p>
            <a:pPr marL="0" lvl="0" indent="0"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C" sz="2000" kern="1200" dirty="0" smtClean="0">
                <a:latin typeface="+mj-lt"/>
              </a:rPr>
              <a:t>Estandarizar las condiciones para inmunomarcaje de células madre bovinas presentes en leche y tejido mamario.</a:t>
            </a:r>
            <a:endParaRPr lang="es-ES" sz="2000" kern="1200" dirty="0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17B9B15B-1E1E-4025-BFBE-D83E9E28C00A}"/>
              </a:ext>
            </a:extLst>
          </p:cNvPr>
          <p:cNvSpPr/>
          <p:nvPr/>
        </p:nvSpPr>
        <p:spPr>
          <a:xfrm>
            <a:off x="460375" y="2894435"/>
            <a:ext cx="1564065" cy="1275225"/>
          </a:xfrm>
          <a:prstGeom prst="rect">
            <a:avLst/>
          </a:prstGeom>
          <a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-169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21F355BE-F431-496A-B086-5F1420451A5B}"/>
              </a:ext>
            </a:extLst>
          </p:cNvPr>
          <p:cNvSpPr/>
          <p:nvPr/>
        </p:nvSpPr>
        <p:spPr>
          <a:xfrm>
            <a:off x="1501270" y="4614896"/>
            <a:ext cx="7224138" cy="1069469"/>
          </a:xfrm>
          <a:custGeom>
            <a:avLst/>
            <a:gdLst>
              <a:gd name="connsiteX0" fmla="*/ 0 w 7224138"/>
              <a:gd name="connsiteY0" fmla="*/ 0 h 1069469"/>
              <a:gd name="connsiteX1" fmla="*/ 7224138 w 7224138"/>
              <a:gd name="connsiteY1" fmla="*/ 0 h 1069469"/>
              <a:gd name="connsiteX2" fmla="*/ 7224138 w 7224138"/>
              <a:gd name="connsiteY2" fmla="*/ 1069469 h 1069469"/>
              <a:gd name="connsiteX3" fmla="*/ 0 w 7224138"/>
              <a:gd name="connsiteY3" fmla="*/ 1069469 h 1069469"/>
              <a:gd name="connsiteX4" fmla="*/ 0 w 7224138"/>
              <a:gd name="connsiteY4" fmla="*/ 0 h 1069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4138" h="1069469">
                <a:moveTo>
                  <a:pt x="0" y="0"/>
                </a:moveTo>
                <a:lnTo>
                  <a:pt x="7224138" y="0"/>
                </a:lnTo>
                <a:lnTo>
                  <a:pt x="7224138" y="1069469"/>
                </a:lnTo>
                <a:lnTo>
                  <a:pt x="0" y="1069469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rgbClr r="0" g="0" b="0"/>
          </a:lnRef>
          <a:fillRef idx="1">
            <a:schemeClr val="lt1">
              <a:alpha val="55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4387" tIns="91440" rIns="91440" bIns="91440" numCol="1" spcCol="1270" anchor="ctr" anchorCtr="0">
            <a:noAutofit/>
          </a:bodyPr>
          <a:lstStyle/>
          <a:p>
            <a:pPr marL="0" lvl="0" indent="0"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C" sz="2000" kern="1200" dirty="0">
                <a:latin typeface="+mj-lt"/>
              </a:rPr>
              <a:t>Identificar los marcadores: C-kit, Integrina 6 alfa, Citoqueratina 14 y MFGE8 de células madre bovinas.</a:t>
            </a:r>
            <a:endParaRPr lang="es-ES" sz="2000" kern="1200" dirty="0"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55ABF6F1-0A71-4C95-8A68-9055CEA65AAB}"/>
              </a:ext>
            </a:extLst>
          </p:cNvPr>
          <p:cNvSpPr/>
          <p:nvPr/>
        </p:nvSpPr>
        <p:spPr>
          <a:xfrm>
            <a:off x="460375" y="4355393"/>
            <a:ext cx="1511795" cy="1275225"/>
          </a:xfrm>
          <a:prstGeom prst="rect">
            <a:avLst/>
          </a:prstGeom>
          <a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-339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Rectangle 2">
            <a:extLst>
              <a:ext uri="{FF2B5EF4-FFF2-40B4-BE49-F238E27FC236}">
                <a16:creationId xmlns="" xmlns:a16="http://schemas.microsoft.com/office/drawing/2014/main" id="{D22F8FC1-4D9F-44F4-A2CE-3A7BA5CEE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240" y="0"/>
            <a:ext cx="2684760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Objetivos</a:t>
            </a:r>
          </a:p>
        </p:txBody>
      </p:sp>
      <p:grpSp>
        <p:nvGrpSpPr>
          <p:cNvPr id="25" name="24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26" name="25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27" name="Imagen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211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61774E5-87D4-4417-B0DB-E024288EB3F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30213" y="27717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defTabSz="870800" eaLnBrk="1" hangingPunct="1">
              <a:defRPr/>
            </a:pPr>
            <a:r>
              <a:rPr lang="es-ES" altLang="es-ES" sz="440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Materiales y Métodos</a:t>
            </a:r>
          </a:p>
        </p:txBody>
      </p:sp>
      <p:grpSp>
        <p:nvGrpSpPr>
          <p:cNvPr id="7" name="6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8" name="7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9" name="Imagen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433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303525" y="2270606"/>
            <a:ext cx="8229601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endParaRPr lang="es-ES" sz="2286" b="1" dirty="0">
              <a:solidFill>
                <a:srgbClr val="000000"/>
              </a:solidFill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025" y="1487985"/>
            <a:ext cx="1052323" cy="219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150486" y="789153"/>
            <a:ext cx="8229601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r>
              <a:rPr lang="es-ES" sz="2371" b="1" dirty="0">
                <a:solidFill>
                  <a:srgbClr val="000000"/>
                </a:solidFill>
              </a:rPr>
              <a:t>Aislamiento de </a:t>
            </a:r>
            <a:r>
              <a:rPr lang="es-ES" sz="2371" b="1" dirty="0" smtClean="0">
                <a:solidFill>
                  <a:srgbClr val="000000"/>
                </a:solidFill>
              </a:rPr>
              <a:t>células a partir de </a:t>
            </a:r>
            <a:r>
              <a:rPr lang="es-ES" sz="2371" b="1" dirty="0">
                <a:solidFill>
                  <a:srgbClr val="000000"/>
                </a:solidFill>
              </a:rPr>
              <a:t>leche</a:t>
            </a:r>
          </a:p>
          <a:p>
            <a:pPr algn="l" defTabSz="774222" fontAlgn="base">
              <a:spcAft>
                <a:spcPct val="0"/>
              </a:spcAft>
            </a:pPr>
            <a:endParaRPr lang="es-ES" sz="2371" b="1" dirty="0">
              <a:solidFill>
                <a:srgbClr val="000000"/>
              </a:solidFill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="" xmlns:a16="http://schemas.microsoft.com/office/drawing/2014/main" id="{557E79F6-3B45-4D4A-9FDB-F7D18029E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0584" y="17067"/>
            <a:ext cx="4253416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Materiales y Métodos</a:t>
            </a:r>
          </a:p>
        </p:txBody>
      </p:sp>
      <p:grpSp>
        <p:nvGrpSpPr>
          <p:cNvPr id="7" name="6 Grupo"/>
          <p:cNvGrpSpPr/>
          <p:nvPr/>
        </p:nvGrpSpPr>
        <p:grpSpPr>
          <a:xfrm>
            <a:off x="1967233" y="1509076"/>
            <a:ext cx="6920390" cy="2070130"/>
            <a:chOff x="1604935" y="1805079"/>
            <a:chExt cx="6508374" cy="2070130"/>
          </a:xfrm>
        </p:grpSpPr>
        <p:pic>
          <p:nvPicPr>
            <p:cNvPr id="8294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14"/>
            <a:stretch/>
          </p:blipFill>
          <p:spPr bwMode="auto">
            <a:xfrm>
              <a:off x="1752369" y="1805079"/>
              <a:ext cx="6360940" cy="2070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="" xmlns:a16="http://schemas.microsoft.com/office/drawing/2014/main" id="{1F0361F2-FC56-4550-864D-4F9134B903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04935" y="2423006"/>
              <a:ext cx="409904" cy="56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25" y="4092631"/>
            <a:ext cx="6277970" cy="168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20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22" name="21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23" name="Imagen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059" y="3956608"/>
            <a:ext cx="2308796" cy="195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31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69290" y="1051457"/>
            <a:ext cx="7938076" cy="238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323528" y="740899"/>
            <a:ext cx="8229601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endParaRPr lang="es-ES" sz="2286" b="1" dirty="0">
              <a:solidFill>
                <a:srgbClr val="000000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133708" y="789153"/>
            <a:ext cx="8229601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r>
              <a:rPr lang="es-ES" sz="2371" b="1" dirty="0" smtClean="0">
                <a:solidFill>
                  <a:srgbClr val="000000"/>
                </a:solidFill>
              </a:rPr>
              <a:t>Inmunomarcaje de células</a:t>
            </a:r>
            <a:endParaRPr lang="es-ES" sz="2371" b="1" dirty="0">
              <a:solidFill>
                <a:srgbClr val="000000"/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4099CF5C-E093-4FDB-94A0-DF4DEC2D1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0584" y="17067"/>
            <a:ext cx="4253416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Materiales y Métodos</a:t>
            </a:r>
          </a:p>
        </p:txBody>
      </p:sp>
      <p:grpSp>
        <p:nvGrpSpPr>
          <p:cNvPr id="13" name="12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14" name="13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5" name="Imagen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46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90" y="1051456"/>
            <a:ext cx="7938076" cy="477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323528" y="740899"/>
            <a:ext cx="8229601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endParaRPr lang="es-ES" sz="2286" b="1" dirty="0">
              <a:solidFill>
                <a:srgbClr val="000000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133708" y="789153"/>
            <a:ext cx="8229601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r>
              <a:rPr lang="es-ES" sz="2371" b="1" dirty="0" smtClean="0">
                <a:solidFill>
                  <a:srgbClr val="000000"/>
                </a:solidFill>
              </a:rPr>
              <a:t>Inmunomarcaje de células</a:t>
            </a:r>
            <a:endParaRPr lang="es-ES" sz="2371" b="1" dirty="0">
              <a:solidFill>
                <a:srgbClr val="000000"/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4099CF5C-E093-4FDB-94A0-DF4DEC2D1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0584" y="17067"/>
            <a:ext cx="4253416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Materiales y Métodos</a:t>
            </a:r>
          </a:p>
        </p:txBody>
      </p:sp>
      <p:grpSp>
        <p:nvGrpSpPr>
          <p:cNvPr id="13" name="12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14" name="13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5" name="Imagen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214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gen relacionada"/>
          <p:cNvSpPr>
            <a:spLocks noChangeAspect="1" noChangeArrowheads="1"/>
          </p:cNvSpPr>
          <p:nvPr/>
        </p:nvSpPr>
        <p:spPr bwMode="auto">
          <a:xfrm>
            <a:off x="155575" y="252824"/>
            <a:ext cx="304800" cy="27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7083" tIns="43542" rIns="87083" bIns="43542" numCol="1" anchor="t" anchorCtr="0" compatLnSpc="1">
            <a:prstTxWarp prst="textNoShape">
              <a:avLst/>
            </a:prstTxWarp>
          </a:bodyPr>
          <a:lstStyle/>
          <a:p>
            <a:pPr defTabSz="774222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693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195754" y="767869"/>
            <a:ext cx="8229601" cy="627970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r>
              <a:rPr lang="es-ES" sz="2371" b="1" dirty="0" smtClean="0">
                <a:solidFill>
                  <a:srgbClr val="000000"/>
                </a:solidFill>
              </a:rPr>
              <a:t>Toma de biopsias e inclusión en </a:t>
            </a:r>
            <a:r>
              <a:rPr lang="es-ES" sz="2371" b="1" dirty="0">
                <a:solidFill>
                  <a:srgbClr val="000000"/>
                </a:solidFill>
              </a:rPr>
              <a:t>bloques de parafina</a:t>
            </a:r>
          </a:p>
        </p:txBody>
      </p:sp>
      <p:pic>
        <p:nvPicPr>
          <p:cNvPr id="85000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5114" y="1476865"/>
            <a:ext cx="1916825" cy="186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21E0638-C619-418E-88C2-FA7A3385C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4560" y="1540026"/>
            <a:ext cx="1247836" cy="186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FE89085-A6F2-442A-AF23-EA096A616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9399" y="1506649"/>
            <a:ext cx="1373110" cy="185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="" xmlns:a16="http://schemas.microsoft.com/office/drawing/2014/main" id="{E6902D27-A520-445B-A6CA-F36D44063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975" y="3531555"/>
            <a:ext cx="1425598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">
            <a:extLst>
              <a:ext uri="{FF2B5EF4-FFF2-40B4-BE49-F238E27FC236}">
                <a16:creationId xmlns="" xmlns:a16="http://schemas.microsoft.com/office/drawing/2014/main" id="{0D447AF7-F666-4172-95E3-27A9DED8F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0584" y="17067"/>
            <a:ext cx="4253416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Materiales y Métodos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98" y="1476229"/>
            <a:ext cx="1728000" cy="1940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r="4106"/>
          <a:stretch/>
        </p:blipFill>
        <p:spPr bwMode="auto">
          <a:xfrm>
            <a:off x="2064817" y="3531555"/>
            <a:ext cx="6827692" cy="251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7" descr="Resultado de imagen para Spin Tissue Processor Microm STP 1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>
              <a:latin typeface="+mj-lt"/>
            </a:endParaRPr>
          </a:p>
        </p:txBody>
      </p:sp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54" y="1521058"/>
            <a:ext cx="2088000" cy="218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32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35" name="34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36" name="Imagen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222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/>
        </p:nvSpPr>
        <p:spPr>
          <a:xfrm>
            <a:off x="213057" y="791006"/>
            <a:ext cx="8655269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r>
              <a:rPr lang="es-ES" sz="2371" b="1" dirty="0">
                <a:solidFill>
                  <a:srgbClr val="000000"/>
                </a:solidFill>
              </a:rPr>
              <a:t>Procesamiento del </a:t>
            </a:r>
            <a:r>
              <a:rPr lang="es-ES" sz="2371" b="1" dirty="0" smtClean="0">
                <a:solidFill>
                  <a:srgbClr val="000000"/>
                </a:solidFill>
              </a:rPr>
              <a:t>tejido para tinción e inmunomarcaje</a:t>
            </a:r>
            <a:endParaRPr lang="es-ES" sz="2371" b="1" dirty="0">
              <a:solidFill>
                <a:srgbClr val="000000"/>
              </a:solidFill>
            </a:endParaRPr>
          </a:p>
        </p:txBody>
      </p:sp>
      <p:pic>
        <p:nvPicPr>
          <p:cNvPr id="87048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664" y="3989075"/>
            <a:ext cx="1968274" cy="186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Agrupar 3"/>
          <p:cNvGrpSpPr/>
          <p:nvPr/>
        </p:nvGrpSpPr>
        <p:grpSpPr>
          <a:xfrm>
            <a:off x="162577" y="1151086"/>
            <a:ext cx="8787728" cy="2395333"/>
            <a:chOff x="243264" y="1417052"/>
            <a:chExt cx="8535504" cy="2118424"/>
          </a:xfrm>
        </p:grpSpPr>
        <p:pic>
          <p:nvPicPr>
            <p:cNvPr id="87044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57380" y="1417052"/>
              <a:ext cx="1719347" cy="2057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77381" y="1432514"/>
              <a:ext cx="3550439" cy="2057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245"/>
            <a:stretch/>
          </p:blipFill>
          <p:spPr bwMode="auto">
            <a:xfrm>
              <a:off x="243264" y="1417052"/>
              <a:ext cx="859673" cy="2057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825"/>
            <a:stretch/>
          </p:blipFill>
          <p:spPr bwMode="auto">
            <a:xfrm>
              <a:off x="7003548" y="1478021"/>
              <a:ext cx="1775220" cy="2057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" name="2 Conector recto"/>
          <p:cNvCxnSpPr/>
          <p:nvPr/>
        </p:nvCxnSpPr>
        <p:spPr>
          <a:xfrm>
            <a:off x="2577888" y="4034437"/>
            <a:ext cx="0" cy="2088000"/>
          </a:xfrm>
          <a:prstGeom prst="line">
            <a:avLst/>
          </a:prstGeom>
          <a:ln w="1905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2">
            <a:extLst>
              <a:ext uri="{FF2B5EF4-FFF2-40B4-BE49-F238E27FC236}">
                <a16:creationId xmlns="" xmlns:a16="http://schemas.microsoft.com/office/drawing/2014/main" id="{A3FBA951-8727-49A0-AD75-E85DFB3B5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0584" y="17067"/>
            <a:ext cx="4253416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Materiales y Métodos</a:t>
            </a:r>
          </a:p>
        </p:txBody>
      </p:sp>
      <p:sp>
        <p:nvSpPr>
          <p:cNvPr id="20" name="1 Título"/>
          <p:cNvSpPr txBox="1">
            <a:spLocks/>
          </p:cNvSpPr>
          <p:nvPr/>
        </p:nvSpPr>
        <p:spPr>
          <a:xfrm>
            <a:off x="211732" y="3448987"/>
            <a:ext cx="8229601" cy="510187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r>
              <a:rPr lang="es-ES" sz="2371" b="1" dirty="0" smtClean="0">
                <a:solidFill>
                  <a:srgbClr val="000000"/>
                </a:solidFill>
              </a:rPr>
              <a:t>Tinción e inmumarcaje</a:t>
            </a:r>
            <a:endParaRPr lang="es-ES" sz="2371" b="1" dirty="0">
              <a:solidFill>
                <a:srgbClr val="000000"/>
              </a:solidFill>
            </a:endParaRPr>
          </a:p>
        </p:txBody>
      </p:sp>
      <p:grpSp>
        <p:nvGrpSpPr>
          <p:cNvPr id="21" name="20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22" name="21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24" name="Imagen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920" y="3937101"/>
            <a:ext cx="3951695" cy="212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488090" y="3023199"/>
            <a:ext cx="620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Arial Narrow" pitchFamily="34" charset="0"/>
                <a:cs typeface="Calibri" pitchFamily="34" charset="0"/>
              </a:rPr>
              <a:t>Estufa</a:t>
            </a:r>
          </a:p>
          <a:p>
            <a:r>
              <a:rPr lang="es-ES" sz="1400" dirty="0" smtClean="0">
                <a:latin typeface="Arial Narrow" pitchFamily="34" charset="0"/>
                <a:cs typeface="Calibri" pitchFamily="34" charset="0"/>
              </a:rPr>
              <a:t> </a:t>
            </a:r>
            <a:r>
              <a:rPr lang="es-ES" sz="1200" dirty="0" smtClean="0">
                <a:latin typeface="Arial" pitchFamily="34" charset="0"/>
                <a:cs typeface="Arial" pitchFamily="34" charset="0"/>
              </a:rPr>
              <a:t>56ºC</a:t>
            </a:r>
            <a:endParaRPr lang="es-E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5"/>
          <a:stretch/>
        </p:blipFill>
        <p:spPr bwMode="auto">
          <a:xfrm>
            <a:off x="2791456" y="4002724"/>
            <a:ext cx="1912543" cy="198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19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457200" y="1009194"/>
            <a:ext cx="8229601" cy="632061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endParaRPr lang="es-ES" sz="2371" b="1" dirty="0">
              <a:solidFill>
                <a:srgbClr val="00000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5476" y="941638"/>
            <a:ext cx="1374190" cy="52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8357" y="935696"/>
            <a:ext cx="1406641" cy="52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1 Título"/>
          <p:cNvSpPr txBox="1">
            <a:spLocks/>
          </p:cNvSpPr>
          <p:nvPr/>
        </p:nvSpPr>
        <p:spPr>
          <a:xfrm>
            <a:off x="149224" y="771768"/>
            <a:ext cx="8229601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r>
              <a:rPr lang="es-ES" sz="2371" b="1" dirty="0" smtClean="0">
                <a:solidFill>
                  <a:srgbClr val="000000"/>
                </a:solidFill>
              </a:rPr>
              <a:t>Inmunomarcaje: IF o IHQ</a:t>
            </a:r>
            <a:endParaRPr lang="es-ES" sz="2371" b="1" dirty="0">
              <a:solidFill>
                <a:srgbClr val="0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7211" y="3011216"/>
            <a:ext cx="476239" cy="293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27 Conector recto"/>
          <p:cNvCxnSpPr/>
          <p:nvPr/>
        </p:nvCxnSpPr>
        <p:spPr>
          <a:xfrm>
            <a:off x="488831" y="3105803"/>
            <a:ext cx="0" cy="1548000"/>
          </a:xfrm>
          <a:prstGeom prst="line">
            <a:avLst/>
          </a:prstGeom>
          <a:ln w="19050">
            <a:solidFill>
              <a:srgbClr val="00B0F0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"/>
          <p:cNvCxnSpPr/>
          <p:nvPr/>
        </p:nvCxnSpPr>
        <p:spPr>
          <a:xfrm>
            <a:off x="488831" y="4666362"/>
            <a:ext cx="0" cy="1548000"/>
          </a:xfrm>
          <a:prstGeom prst="line">
            <a:avLst/>
          </a:prstGeom>
          <a:ln w="19050">
            <a:solidFill>
              <a:srgbClr val="00B050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37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39" name="38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40" name="Imagen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825" y="2728891"/>
            <a:ext cx="1072593" cy="30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73" y="3645361"/>
            <a:ext cx="792000" cy="28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762" y="5770454"/>
            <a:ext cx="756000" cy="28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331" y="1363344"/>
            <a:ext cx="150102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434" y="1438006"/>
            <a:ext cx="134302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67232" y="4225204"/>
            <a:ext cx="143148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2">
            <a:extLst>
              <a:ext uri="{FF2B5EF4-FFF2-40B4-BE49-F238E27FC236}">
                <a16:creationId xmlns="" xmlns:a16="http://schemas.microsoft.com/office/drawing/2014/main" id="{A3FBA951-8727-49A0-AD75-E85DFB3B5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0584" y="17067"/>
            <a:ext cx="4253416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Materiales y Métodos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6049838" y="1009194"/>
            <a:ext cx="1439379" cy="5160696"/>
            <a:chOff x="3794713" y="-280676"/>
            <a:chExt cx="4590739" cy="12670814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94713" y="-280676"/>
              <a:ext cx="4590739" cy="12670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2 Conector recto"/>
            <p:cNvCxnSpPr/>
            <p:nvPr/>
          </p:nvCxnSpPr>
          <p:spPr>
            <a:xfrm flipV="1">
              <a:off x="7394155" y="3398292"/>
              <a:ext cx="68240" cy="4094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190" y="1323273"/>
            <a:ext cx="1582590" cy="137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556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Subtítulo"/>
          <p:cNvSpPr>
            <a:spLocks noGrp="1"/>
          </p:cNvSpPr>
          <p:nvPr>
            <p:ph idx="1"/>
          </p:nvPr>
        </p:nvSpPr>
        <p:spPr>
          <a:xfrm>
            <a:off x="426168" y="1345324"/>
            <a:ext cx="8229601" cy="44668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2371" dirty="0">
                <a:solidFill>
                  <a:schemeClr val="tx1"/>
                </a:solidFill>
                <a:latin typeface="+mj-lt"/>
              </a:rPr>
              <a:t>“Aislamiento y Caracterización de células madre de glándulas mamarias y de leche de vaca para su uso en terapia bovina y mejoramiento de la producción de leche en el Ecuador”</a:t>
            </a:r>
          </a:p>
          <a:p>
            <a:pPr marL="0" indent="0" algn="ctr">
              <a:buNone/>
            </a:pPr>
            <a:endParaRPr lang="es-EC" sz="2371" dirty="0">
              <a:solidFill>
                <a:schemeClr val="tx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s-EC" sz="2032" dirty="0" smtClean="0">
                <a:solidFill>
                  <a:schemeClr val="tx1"/>
                </a:solidFill>
                <a:latin typeface="+mj-lt"/>
              </a:rPr>
              <a:t>PIC-008</a:t>
            </a:r>
          </a:p>
          <a:p>
            <a:pPr marL="0" indent="0" algn="ctr">
              <a:buNone/>
            </a:pPr>
            <a:r>
              <a:rPr lang="es-EC" sz="2032" dirty="0" smtClean="0">
                <a:solidFill>
                  <a:schemeClr val="tx1"/>
                </a:solidFill>
                <a:latin typeface="+mj-lt"/>
              </a:rPr>
              <a:t>Centro </a:t>
            </a:r>
            <a:r>
              <a:rPr lang="es-EC" sz="2032" dirty="0">
                <a:solidFill>
                  <a:schemeClr val="tx1"/>
                </a:solidFill>
                <a:latin typeface="+mj-lt"/>
              </a:rPr>
              <a:t>de Nanociencia y Nanotecnología </a:t>
            </a:r>
          </a:p>
          <a:p>
            <a:pPr marL="0" indent="0" algn="ctr">
              <a:buNone/>
            </a:pPr>
            <a:endParaRPr lang="es-EC" sz="2032" dirty="0">
              <a:solidFill>
                <a:schemeClr val="tx1"/>
              </a:solidFill>
              <a:latin typeface="+mj-lt"/>
            </a:endParaRPr>
          </a:p>
          <a:p>
            <a:pPr marL="0" indent="0" algn="ctr">
              <a:buNone/>
            </a:pPr>
            <a:endParaRPr lang="es-EC" sz="2032" dirty="0">
              <a:solidFill>
                <a:schemeClr val="tx1"/>
              </a:solidFill>
              <a:latin typeface="+mj-lt"/>
            </a:endParaRPr>
          </a:p>
          <a:p>
            <a:pPr marL="0" indent="0" algn="ctr">
              <a:buNone/>
            </a:pPr>
            <a:endParaRPr lang="es-EC" sz="2032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Picture 3" descr="C:\Users\arizquierdo\AppData\Local\Temp\LOGO CENCINAT 2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503" y="4129972"/>
            <a:ext cx="2788985" cy="91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8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10" name="9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1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2" name="1 Rectángulo"/>
          <p:cNvSpPr/>
          <p:nvPr/>
        </p:nvSpPr>
        <p:spPr>
          <a:xfrm>
            <a:off x="4243574" y="5381892"/>
            <a:ext cx="9188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000" dirty="0"/>
              <a:t>Fase II</a:t>
            </a:r>
          </a:p>
        </p:txBody>
      </p:sp>
    </p:spTree>
    <p:extLst>
      <p:ext uri="{BB962C8B-B14F-4D97-AF65-F5344CB8AC3E}">
        <p14:creationId xmlns:p14="http://schemas.microsoft.com/office/powerpoint/2010/main" val="336553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61774E5-87D4-4417-B0DB-E024288EB3F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30213" y="27717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defTabSz="870800" eaLnBrk="1" hangingPunct="1">
              <a:defRPr/>
            </a:pPr>
            <a:r>
              <a:rPr lang="es-ES" altLang="es-ES" sz="440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Resultados y </a:t>
            </a:r>
            <a:r>
              <a:rPr lang="es-ES" altLang="es-ES" sz="440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discusión</a:t>
            </a:r>
            <a:br>
              <a:rPr lang="es-ES" altLang="es-ES" sz="440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s-ES" altLang="es-ES" sz="440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es-ES" altLang="es-ES" sz="4400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5" name="4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6" name="Imagen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544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C621B4F-303F-49F3-822A-6E63E3D86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80" y="6543"/>
            <a:ext cx="5472778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Resultados y discusión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461774E5-87D4-4417-B0DB-E024288EB3F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30213" y="27717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defTabSz="870800" eaLnBrk="1" hangingPunct="1">
              <a:defRPr/>
            </a:pPr>
            <a:r>
              <a:rPr lang="es-ES" altLang="es-ES" sz="320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Cultivo de células aisladas de leche</a:t>
            </a:r>
            <a:endParaRPr lang="es-ES" altLang="es-ES" sz="3200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6" name="5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7" name="Imagen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41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5981143"/>
              </p:ext>
            </p:extLst>
          </p:nvPr>
        </p:nvGraphicFramePr>
        <p:xfrm>
          <a:off x="580125" y="1267061"/>
          <a:ext cx="8017965" cy="4643392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982047"/>
                <a:gridCol w="2029143"/>
                <a:gridCol w="1205003"/>
                <a:gridCol w="2126907"/>
                <a:gridCol w="1674865"/>
              </a:tblGrid>
              <a:tr h="627992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N</a:t>
                      </a:r>
                      <a:r>
                        <a:rPr lang="es-EC" sz="1300" dirty="0" smtClean="0">
                          <a:effectLst/>
                        </a:rPr>
                        <a:t>°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Raza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Arete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Estadio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N° de células /</a:t>
                      </a:r>
                      <a:r>
                        <a:rPr lang="es-EC" sz="1300" dirty="0" smtClean="0">
                          <a:effectLst/>
                        </a:rPr>
                        <a:t>mL (SCC)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50192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1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75%Holtesin 25%Montbeliard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1315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2 semanas de lactancia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15 000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192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2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50%Holtesin 50%Montbeliard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1035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10 meses de lactancia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7 500</a:t>
                      </a:r>
                      <a:endParaRPr lang="es-EC" sz="13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92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3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50%Holtesin 50%Montbeliard</a:t>
                      </a:r>
                      <a:endParaRPr lang="es-EC" sz="13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1134</a:t>
                      </a:r>
                      <a:endParaRPr lang="es-EC" sz="13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10 meses de lactancia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51 111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192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4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50%Holtesin 50%Montbeliard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1009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3 meses de lactancia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6 666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192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5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5 meses de lactancia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15 000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192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6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50%Holtesin 50%Montbeliard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1102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11 meses de lactancia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92 500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192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7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12 meses de lactancia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46 000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192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8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14 meses de lactancia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95 294</a:t>
                      </a:r>
                      <a:endParaRPr lang="es-EC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66226" y="856736"/>
            <a:ext cx="469166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indent="0" defTabSz="914400"/>
            <a:r>
              <a:rPr kumimoji="0" lang="es-EC" altLang="es-EC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Tabla 1. </a:t>
            </a:r>
            <a:r>
              <a:rPr kumimoji="0" lang="es-EC" altLang="es-EC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Cuantificación de células de muestras de leche</a:t>
            </a:r>
            <a:endParaRPr kumimoji="0" lang="es-EC" altLang="es-EC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1C621B4F-303F-49F3-822A-6E63E3D86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80" y="6543"/>
            <a:ext cx="5472778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Resultados y discusión</a:t>
            </a:r>
          </a:p>
        </p:txBody>
      </p:sp>
      <p:grpSp>
        <p:nvGrpSpPr>
          <p:cNvPr id="5" name="4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8" name="7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9" name="Imagen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10" name="9 Rectángulo"/>
          <p:cNvSpPr/>
          <p:nvPr/>
        </p:nvSpPr>
        <p:spPr>
          <a:xfrm>
            <a:off x="318583" y="6291568"/>
            <a:ext cx="62496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smtClean="0">
                <a:latin typeface="+mj-lt"/>
              </a:rPr>
              <a:t>Perruchot </a:t>
            </a:r>
            <a:r>
              <a:rPr lang="es-EC" sz="1400" dirty="0">
                <a:latin typeface="+mj-lt"/>
              </a:rPr>
              <a:t>et al., (2016</a:t>
            </a:r>
            <a:r>
              <a:rPr lang="es-EC" sz="1400" dirty="0" smtClean="0">
                <a:latin typeface="+mj-lt"/>
              </a:rPr>
              <a:t>), </a:t>
            </a:r>
            <a:r>
              <a:rPr lang="es-ES" sz="1400" dirty="0"/>
              <a:t>Baratta et al., (2015</a:t>
            </a:r>
            <a:r>
              <a:rPr lang="es-ES" sz="1400" dirty="0" smtClean="0"/>
              <a:t>)</a:t>
            </a:r>
            <a:endParaRPr lang="es-EC" sz="1400" dirty="0">
              <a:latin typeface="+mj-lt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7517015" y="5910453"/>
            <a:ext cx="1250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Toscano (2019) 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54908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">
            <a:extLst>
              <a:ext uri="{FF2B5EF4-FFF2-40B4-BE49-F238E27FC236}">
                <a16:creationId xmlns="" xmlns:a16="http://schemas.microsoft.com/office/drawing/2014/main" id="{1C621B4F-303F-49F3-822A-6E63E3D86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80" y="6543"/>
            <a:ext cx="5472778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Resultados y discusión</a:t>
            </a:r>
          </a:p>
        </p:txBody>
      </p:sp>
      <p:sp>
        <p:nvSpPr>
          <p:cNvPr id="46" name="1 Título"/>
          <p:cNvSpPr txBox="1">
            <a:spLocks/>
          </p:cNvSpPr>
          <p:nvPr/>
        </p:nvSpPr>
        <p:spPr>
          <a:xfrm>
            <a:off x="149224" y="771768"/>
            <a:ext cx="8229601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r>
              <a:rPr lang="es-ES" sz="2371" b="1" dirty="0" smtClean="0">
                <a:solidFill>
                  <a:srgbClr val="000000"/>
                </a:solidFill>
              </a:rPr>
              <a:t>Aislamiento y cultivo de células de leche</a:t>
            </a:r>
            <a:endParaRPr lang="es-ES" sz="2371" b="1" dirty="0">
              <a:solidFill>
                <a:srgbClr val="000000"/>
              </a:solidFill>
            </a:endParaRPr>
          </a:p>
        </p:txBody>
      </p:sp>
      <p:grpSp>
        <p:nvGrpSpPr>
          <p:cNvPr id="23" name="22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25" name="24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26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grpSp>
        <p:nvGrpSpPr>
          <p:cNvPr id="8" name="7 Grupo"/>
          <p:cNvGrpSpPr/>
          <p:nvPr/>
        </p:nvGrpSpPr>
        <p:grpSpPr>
          <a:xfrm>
            <a:off x="4637698" y="1611642"/>
            <a:ext cx="3696730" cy="3157956"/>
            <a:chOff x="2963941" y="1257794"/>
            <a:chExt cx="2843999" cy="2268000"/>
          </a:xfrm>
        </p:grpSpPr>
        <p:pic>
          <p:nvPicPr>
            <p:cNvPr id="2050" name="Picture 2" descr="C:\Users\MINIREX\Dropbox\Tesis\fotografias leche\leche 161018\m basal_ dia 4_ 191018_100X_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965624" y="1257794"/>
              <a:ext cx="2842316" cy="22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68 CuadroTexto"/>
            <p:cNvSpPr txBox="1"/>
            <p:nvPr/>
          </p:nvSpPr>
          <p:spPr>
            <a:xfrm>
              <a:off x="2963941" y="1257794"/>
              <a:ext cx="830875" cy="2431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latin typeface="+mj-lt"/>
                </a:rPr>
                <a:t>Día 4  </a:t>
              </a:r>
              <a:endParaRPr lang="es-ES" sz="1600" dirty="0">
                <a:latin typeface="+mj-lt"/>
              </a:endParaRPr>
            </a:p>
          </p:txBody>
        </p:sp>
        <p:sp>
          <p:nvSpPr>
            <p:cNvPr id="70" name="69 CuadroTexto"/>
            <p:cNvSpPr txBox="1"/>
            <p:nvPr/>
          </p:nvSpPr>
          <p:spPr>
            <a:xfrm>
              <a:off x="5271643" y="3239764"/>
              <a:ext cx="454078" cy="165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C" sz="900" b="1" dirty="0" smtClean="0">
                  <a:latin typeface="+mj-lt"/>
                </a:rPr>
                <a:t>250 um</a:t>
              </a:r>
              <a:endParaRPr lang="es-EC" sz="900" b="1" dirty="0">
                <a:latin typeface="+mj-lt"/>
              </a:endParaRPr>
            </a:p>
          </p:txBody>
        </p:sp>
        <p:cxnSp>
          <p:nvCxnSpPr>
            <p:cNvPr id="71" name="70 Conector recto"/>
            <p:cNvCxnSpPr/>
            <p:nvPr/>
          </p:nvCxnSpPr>
          <p:spPr>
            <a:xfrm>
              <a:off x="5320398" y="3239764"/>
              <a:ext cx="393552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8 Grupo"/>
          <p:cNvGrpSpPr/>
          <p:nvPr/>
        </p:nvGrpSpPr>
        <p:grpSpPr>
          <a:xfrm>
            <a:off x="560452" y="1611642"/>
            <a:ext cx="3993546" cy="3157956"/>
            <a:chOff x="112654" y="1305295"/>
            <a:chExt cx="2844301" cy="2239432"/>
          </a:xfrm>
        </p:grpSpPr>
        <p:grpSp>
          <p:nvGrpSpPr>
            <p:cNvPr id="7" name="6 Grupo"/>
            <p:cNvGrpSpPr/>
            <p:nvPr/>
          </p:nvGrpSpPr>
          <p:grpSpPr>
            <a:xfrm>
              <a:off x="112654" y="1305295"/>
              <a:ext cx="2844301" cy="2239432"/>
              <a:chOff x="239751" y="1521542"/>
              <a:chExt cx="2273142" cy="1714075"/>
            </a:xfrm>
          </p:grpSpPr>
          <p:pic>
            <p:nvPicPr>
              <p:cNvPr id="39" name="Picture 2" descr="F:\leche\leche 161018\m basal_ dia 2_ 171018_400X_1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39751" y="1523632"/>
                <a:ext cx="2273142" cy="17119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42 CuadroTexto"/>
              <p:cNvSpPr txBox="1"/>
              <p:nvPr/>
            </p:nvSpPr>
            <p:spPr>
              <a:xfrm>
                <a:off x="240987" y="1521542"/>
                <a:ext cx="614740" cy="1837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dirty="0" smtClean="0">
                    <a:latin typeface="+mj-lt"/>
                  </a:rPr>
                  <a:t>Día 2</a:t>
                </a:r>
                <a:endParaRPr lang="es-ES" sz="1600" dirty="0">
                  <a:latin typeface="+mj-lt"/>
                </a:endParaRPr>
              </a:p>
            </p:txBody>
          </p:sp>
        </p:grpSp>
        <p:sp>
          <p:nvSpPr>
            <p:cNvPr id="55" name="54 CuadroTexto"/>
            <p:cNvSpPr txBox="1"/>
            <p:nvPr/>
          </p:nvSpPr>
          <p:spPr>
            <a:xfrm>
              <a:off x="2418072" y="3201938"/>
              <a:ext cx="420373" cy="163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C" sz="900" b="1" dirty="0" smtClean="0">
                  <a:latin typeface="+mj-lt"/>
                </a:rPr>
                <a:t>250 um</a:t>
              </a:r>
              <a:endParaRPr lang="es-EC" sz="900" b="1" dirty="0">
                <a:latin typeface="+mj-lt"/>
              </a:endParaRPr>
            </a:p>
          </p:txBody>
        </p:sp>
        <p:cxnSp>
          <p:nvCxnSpPr>
            <p:cNvPr id="56" name="55 Conector recto"/>
            <p:cNvCxnSpPr/>
            <p:nvPr/>
          </p:nvCxnSpPr>
          <p:spPr>
            <a:xfrm>
              <a:off x="2435878" y="3201938"/>
              <a:ext cx="393552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75 Rectángulo"/>
          <p:cNvSpPr/>
          <p:nvPr/>
        </p:nvSpPr>
        <p:spPr>
          <a:xfrm>
            <a:off x="7083701" y="4779010"/>
            <a:ext cx="1250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Toscano (2019) </a:t>
            </a:r>
            <a:endParaRPr lang="es-EC" sz="1200" dirty="0"/>
          </a:p>
        </p:txBody>
      </p:sp>
      <p:sp>
        <p:nvSpPr>
          <p:cNvPr id="19" name="18 Rectángulo"/>
          <p:cNvSpPr/>
          <p:nvPr/>
        </p:nvSpPr>
        <p:spPr>
          <a:xfrm>
            <a:off x="318583" y="6291568"/>
            <a:ext cx="62496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/>
              <a:t>Baratta </a:t>
            </a:r>
            <a:r>
              <a:rPr lang="es-ES" sz="1400" dirty="0"/>
              <a:t>et al., (2015</a:t>
            </a:r>
            <a:r>
              <a:rPr lang="es-ES" sz="1400" dirty="0" smtClean="0"/>
              <a:t>)</a:t>
            </a:r>
            <a:endParaRPr lang="es-EC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419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85 Grupo"/>
          <p:cNvGrpSpPr/>
          <p:nvPr/>
        </p:nvGrpSpPr>
        <p:grpSpPr>
          <a:xfrm>
            <a:off x="3069604" y="1159769"/>
            <a:ext cx="2988000" cy="2520000"/>
            <a:chOff x="2994543" y="3702764"/>
            <a:chExt cx="2777885" cy="2250818"/>
          </a:xfrm>
        </p:grpSpPr>
        <p:pic>
          <p:nvPicPr>
            <p:cNvPr id="87" name="Picture 3" descr="F:\leche\leche 161018\m basal_ dia 10_ 251018_100X_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2994543" y="3717241"/>
              <a:ext cx="2777885" cy="2236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8" name="87 Grupo"/>
            <p:cNvGrpSpPr/>
            <p:nvPr/>
          </p:nvGrpSpPr>
          <p:grpSpPr>
            <a:xfrm>
              <a:off x="2994661" y="3702764"/>
              <a:ext cx="2584308" cy="2211481"/>
              <a:chOff x="2994661" y="3702764"/>
              <a:chExt cx="2584308" cy="2211481"/>
            </a:xfrm>
          </p:grpSpPr>
          <p:sp>
            <p:nvSpPr>
              <p:cNvPr id="89" name="88 CuadroTexto"/>
              <p:cNvSpPr txBox="1"/>
              <p:nvPr/>
            </p:nvSpPr>
            <p:spPr>
              <a:xfrm>
                <a:off x="2994661" y="3702764"/>
                <a:ext cx="982944" cy="30239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dirty="0" smtClean="0">
                    <a:latin typeface="+mj-lt"/>
                  </a:rPr>
                  <a:t>Día 10 </a:t>
                </a:r>
                <a:endParaRPr lang="es-ES" sz="1600" dirty="0">
                  <a:latin typeface="+mj-lt"/>
                </a:endParaRPr>
              </a:p>
            </p:txBody>
          </p:sp>
          <p:cxnSp>
            <p:nvCxnSpPr>
              <p:cNvPr id="90" name="89 Conector recto"/>
              <p:cNvCxnSpPr/>
              <p:nvPr/>
            </p:nvCxnSpPr>
            <p:spPr>
              <a:xfrm>
                <a:off x="5127633" y="5721814"/>
                <a:ext cx="384630" cy="0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90 CuadroTexto"/>
              <p:cNvSpPr txBox="1"/>
              <p:nvPr/>
            </p:nvSpPr>
            <p:spPr>
              <a:xfrm>
                <a:off x="5070485" y="5721814"/>
                <a:ext cx="508484" cy="192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800" b="1" dirty="0" smtClean="0">
                    <a:latin typeface="+mj-lt"/>
                  </a:rPr>
                  <a:t>250 um</a:t>
                </a:r>
                <a:endParaRPr lang="es-EC" sz="800" b="1" dirty="0">
                  <a:latin typeface="+mj-lt"/>
                </a:endParaRPr>
              </a:p>
            </p:txBody>
          </p:sp>
        </p:grpSp>
      </p:grpSp>
      <p:grpSp>
        <p:nvGrpSpPr>
          <p:cNvPr id="3" name="2 Grupo"/>
          <p:cNvGrpSpPr/>
          <p:nvPr/>
        </p:nvGrpSpPr>
        <p:grpSpPr>
          <a:xfrm>
            <a:off x="3060563" y="3725281"/>
            <a:ext cx="2998821" cy="2556000"/>
            <a:chOff x="2953018" y="3674328"/>
            <a:chExt cx="2798626" cy="2317357"/>
          </a:xfrm>
        </p:grpSpPr>
        <p:pic>
          <p:nvPicPr>
            <p:cNvPr id="68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" t="254" r="-454" b="-254"/>
            <a:stretch/>
          </p:blipFill>
          <p:spPr bwMode="auto">
            <a:xfrm>
              <a:off x="2953018" y="3674328"/>
              <a:ext cx="2798626" cy="231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51 CuadroTexto"/>
            <p:cNvSpPr txBox="1"/>
            <p:nvPr/>
          </p:nvSpPr>
          <p:spPr>
            <a:xfrm>
              <a:off x="3040257" y="5618605"/>
              <a:ext cx="1816054" cy="2511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200" b="1" dirty="0" smtClean="0">
                  <a:solidFill>
                    <a:schemeClr val="bg1"/>
                  </a:solidFill>
                </a:rPr>
                <a:t>Sharma et al., (2015)</a:t>
              </a:r>
              <a:endParaRPr lang="es-ES" sz="12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3065340" y="3734344"/>
            <a:ext cx="2989265" cy="2470304"/>
            <a:chOff x="2866257" y="3652528"/>
            <a:chExt cx="2792721" cy="2259174"/>
          </a:xfrm>
        </p:grpSpPr>
        <p:pic>
          <p:nvPicPr>
            <p:cNvPr id="72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6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5" r="-25"/>
            <a:stretch/>
          </p:blipFill>
          <p:spPr bwMode="auto">
            <a:xfrm>
              <a:off x="2866257" y="3652528"/>
              <a:ext cx="2792721" cy="2259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74 CuadroTexto"/>
            <p:cNvSpPr txBox="1"/>
            <p:nvPr/>
          </p:nvSpPr>
          <p:spPr>
            <a:xfrm>
              <a:off x="2951088" y="5626724"/>
              <a:ext cx="1816054" cy="2533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200" b="1" dirty="0" smtClean="0"/>
                <a:t>Richter et al., (2013)</a:t>
              </a:r>
              <a:endParaRPr lang="es-ES" sz="1200" dirty="0">
                <a:latin typeface="+mj-lt"/>
              </a:endParaRPr>
            </a:p>
          </p:txBody>
        </p:sp>
      </p:grpSp>
      <p:sp>
        <p:nvSpPr>
          <p:cNvPr id="40" name="Rectangle 2">
            <a:extLst>
              <a:ext uri="{FF2B5EF4-FFF2-40B4-BE49-F238E27FC236}">
                <a16:creationId xmlns="" xmlns:a16="http://schemas.microsoft.com/office/drawing/2014/main" id="{1C621B4F-303F-49F3-822A-6E63E3D86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80" y="6543"/>
            <a:ext cx="5472778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Resultados y discusión</a:t>
            </a:r>
          </a:p>
        </p:txBody>
      </p:sp>
      <p:sp>
        <p:nvSpPr>
          <p:cNvPr id="46" name="1 Título"/>
          <p:cNvSpPr txBox="1">
            <a:spLocks/>
          </p:cNvSpPr>
          <p:nvPr/>
        </p:nvSpPr>
        <p:spPr>
          <a:xfrm>
            <a:off x="149224" y="771768"/>
            <a:ext cx="8229601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r>
              <a:rPr lang="es-ES" sz="2371" b="1" dirty="0" smtClean="0">
                <a:solidFill>
                  <a:srgbClr val="000000"/>
                </a:solidFill>
              </a:rPr>
              <a:t>Aislamiento y cultivo de células de leche</a:t>
            </a:r>
            <a:endParaRPr lang="es-ES" sz="2371" b="1" dirty="0">
              <a:solidFill>
                <a:srgbClr val="000000"/>
              </a:solidFill>
            </a:endParaRPr>
          </a:p>
        </p:txBody>
      </p:sp>
      <p:grpSp>
        <p:nvGrpSpPr>
          <p:cNvPr id="23" name="22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25" name="24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26" name="Imagen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grpSp>
        <p:nvGrpSpPr>
          <p:cNvPr id="15" name="14 Grupo"/>
          <p:cNvGrpSpPr/>
          <p:nvPr/>
        </p:nvGrpSpPr>
        <p:grpSpPr>
          <a:xfrm>
            <a:off x="3060563" y="3725504"/>
            <a:ext cx="2981332" cy="2520000"/>
            <a:chOff x="-3169808" y="1520924"/>
            <a:chExt cx="2808715" cy="2299120"/>
          </a:xfrm>
        </p:grpSpPr>
        <p:pic>
          <p:nvPicPr>
            <p:cNvPr id="74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169808" y="1520924"/>
              <a:ext cx="2808715" cy="2299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58 CuadroTexto"/>
            <p:cNvSpPr txBox="1"/>
            <p:nvPr/>
          </p:nvSpPr>
          <p:spPr>
            <a:xfrm>
              <a:off x="-3163113" y="3508308"/>
              <a:ext cx="1816054" cy="2527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200" b="1" dirty="0" smtClean="0"/>
                <a:t>Sharma et al., (2015)</a:t>
              </a:r>
              <a:endParaRPr lang="es-ES" sz="1200" dirty="0">
                <a:latin typeface="+mj-lt"/>
              </a:endParaRPr>
            </a:p>
          </p:txBody>
        </p:sp>
      </p:grpSp>
      <p:grpSp>
        <p:nvGrpSpPr>
          <p:cNvPr id="2" name="1 Grupo"/>
          <p:cNvGrpSpPr/>
          <p:nvPr/>
        </p:nvGrpSpPr>
        <p:grpSpPr>
          <a:xfrm>
            <a:off x="8524" y="3719254"/>
            <a:ext cx="3061079" cy="2520000"/>
            <a:chOff x="5729979" y="3551715"/>
            <a:chExt cx="3061079" cy="25200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29979" y="3551715"/>
              <a:ext cx="3061079" cy="25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50 CuadroTexto"/>
            <p:cNvSpPr txBox="1"/>
            <p:nvPr/>
          </p:nvSpPr>
          <p:spPr>
            <a:xfrm>
              <a:off x="5770166" y="5760110"/>
              <a:ext cx="168417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200" b="1" dirty="0" smtClean="0">
                  <a:solidFill>
                    <a:schemeClr val="bg1"/>
                  </a:solidFill>
                </a:rPr>
                <a:t>Cregan et al, (2007)</a:t>
              </a:r>
              <a:endParaRPr lang="es-ES" sz="12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" name="3 Grupo"/>
          <p:cNvGrpSpPr/>
          <p:nvPr/>
        </p:nvGrpSpPr>
        <p:grpSpPr>
          <a:xfrm>
            <a:off x="6088820" y="3725504"/>
            <a:ext cx="2975875" cy="2520000"/>
            <a:chOff x="145840" y="3924825"/>
            <a:chExt cx="2975875" cy="25200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45840" y="3924825"/>
              <a:ext cx="2975875" cy="25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62 CuadroTexto"/>
            <p:cNvSpPr txBox="1"/>
            <p:nvPr/>
          </p:nvSpPr>
          <p:spPr>
            <a:xfrm>
              <a:off x="177644" y="6123694"/>
              <a:ext cx="181605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200" b="1" dirty="0" smtClean="0"/>
                <a:t>Sharma et al., (2015)</a:t>
              </a:r>
              <a:endParaRPr lang="es-ES" sz="1200" dirty="0">
                <a:latin typeface="+mj-lt"/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3344506" y="1523350"/>
            <a:ext cx="1927476" cy="1858608"/>
            <a:chOff x="3288447" y="4014175"/>
            <a:chExt cx="1927476" cy="1858608"/>
          </a:xfrm>
        </p:grpSpPr>
        <p:pic>
          <p:nvPicPr>
            <p:cNvPr id="10243" name="Picture 3" descr="F:\leche 281118\m basal_f25_ dia 17_ 141218_100X_4.jp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88447" y="4014175"/>
              <a:ext cx="1275018" cy="18586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16 Conector recto"/>
            <p:cNvCxnSpPr>
              <a:stCxn id="22" idx="0"/>
            </p:cNvCxnSpPr>
            <p:nvPr/>
          </p:nvCxnSpPr>
          <p:spPr>
            <a:xfrm flipH="1" flipV="1">
              <a:off x="4563465" y="4014175"/>
              <a:ext cx="460143" cy="10921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81 Conector recto"/>
            <p:cNvCxnSpPr>
              <a:endCxn id="22" idx="2"/>
            </p:cNvCxnSpPr>
            <p:nvPr/>
          </p:nvCxnSpPr>
          <p:spPr>
            <a:xfrm flipV="1">
              <a:off x="4565608" y="5523045"/>
              <a:ext cx="458000" cy="3474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21 Rectángulo"/>
            <p:cNvSpPr/>
            <p:nvPr/>
          </p:nvSpPr>
          <p:spPr>
            <a:xfrm>
              <a:off x="4831293" y="5106322"/>
              <a:ext cx="384630" cy="41672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</p:grpSp>
      <p:sp>
        <p:nvSpPr>
          <p:cNvPr id="67" name="66 Rectángulo"/>
          <p:cNvSpPr/>
          <p:nvPr/>
        </p:nvSpPr>
        <p:spPr>
          <a:xfrm>
            <a:off x="7845772" y="3695563"/>
            <a:ext cx="1250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Toscano (2019) </a:t>
            </a:r>
            <a:endParaRPr lang="es-EC" sz="1200" dirty="0"/>
          </a:p>
        </p:txBody>
      </p:sp>
      <p:grpSp>
        <p:nvGrpSpPr>
          <p:cNvPr id="76" name="75 Grupo"/>
          <p:cNvGrpSpPr/>
          <p:nvPr/>
        </p:nvGrpSpPr>
        <p:grpSpPr>
          <a:xfrm>
            <a:off x="48711" y="1169031"/>
            <a:ext cx="2988000" cy="2520000"/>
            <a:chOff x="4928059" y="1480579"/>
            <a:chExt cx="2340000" cy="1980000"/>
          </a:xfrm>
        </p:grpSpPr>
        <p:pic>
          <p:nvPicPr>
            <p:cNvPr id="77" name="Picture 3" descr="C:\Users\MINIREX\Dropbox\Tesis\fotografias leche\leche 161018\m basal_ dia 8_ 231018_100X_2.jp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12" b="-112"/>
            <a:stretch/>
          </p:blipFill>
          <p:spPr bwMode="auto">
            <a:xfrm flipV="1">
              <a:off x="4928059" y="1480579"/>
              <a:ext cx="2340000" cy="19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77 CuadroTexto"/>
            <p:cNvSpPr txBox="1"/>
            <p:nvPr/>
          </p:nvSpPr>
          <p:spPr>
            <a:xfrm>
              <a:off x="4928059" y="1480579"/>
              <a:ext cx="792000" cy="2660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latin typeface="+mj-lt"/>
                </a:rPr>
                <a:t>Día 8  </a:t>
              </a:r>
              <a:endParaRPr lang="es-ES" sz="1600" dirty="0">
                <a:latin typeface="+mj-lt"/>
              </a:endParaRPr>
            </a:p>
          </p:txBody>
        </p:sp>
        <p:sp>
          <p:nvSpPr>
            <p:cNvPr id="79" name="78 CuadroTexto"/>
            <p:cNvSpPr txBox="1"/>
            <p:nvPr/>
          </p:nvSpPr>
          <p:spPr>
            <a:xfrm>
              <a:off x="6721945" y="3284025"/>
              <a:ext cx="42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800" b="1" dirty="0" smtClean="0">
                  <a:latin typeface="+mj-lt"/>
                </a:rPr>
                <a:t>250 um</a:t>
              </a:r>
              <a:endParaRPr lang="es-EC" sz="800" b="1" dirty="0">
                <a:latin typeface="+mj-lt"/>
              </a:endParaRPr>
            </a:p>
          </p:txBody>
        </p:sp>
        <p:cxnSp>
          <p:nvCxnSpPr>
            <p:cNvPr id="80" name="79 Conector recto"/>
            <p:cNvCxnSpPr/>
            <p:nvPr/>
          </p:nvCxnSpPr>
          <p:spPr>
            <a:xfrm>
              <a:off x="6774111" y="3274695"/>
              <a:ext cx="324000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80 Grupo"/>
          <p:cNvGrpSpPr/>
          <p:nvPr/>
        </p:nvGrpSpPr>
        <p:grpSpPr>
          <a:xfrm>
            <a:off x="6087555" y="1149905"/>
            <a:ext cx="2988000" cy="2520000"/>
            <a:chOff x="5834789" y="3694406"/>
            <a:chExt cx="2826139" cy="2259176"/>
          </a:xfrm>
        </p:grpSpPr>
        <p:pic>
          <p:nvPicPr>
            <p:cNvPr id="83" name="Picture 2" descr="C:\Users\MINIREX\Dropbox\Tesis\fotografias leche\leche 281118\m basal_ dia 14_ 101218_400X_1.jp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34789" y="3717242"/>
              <a:ext cx="2826139" cy="2236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4" name="83 Conector recto"/>
            <p:cNvCxnSpPr/>
            <p:nvPr/>
          </p:nvCxnSpPr>
          <p:spPr>
            <a:xfrm>
              <a:off x="7962027" y="5764016"/>
              <a:ext cx="393552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84 CuadroTexto"/>
            <p:cNvSpPr txBox="1"/>
            <p:nvPr/>
          </p:nvSpPr>
          <p:spPr>
            <a:xfrm>
              <a:off x="5843109" y="3694406"/>
              <a:ext cx="881796" cy="3035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latin typeface="+mj-lt"/>
                </a:rPr>
                <a:t>Día 17</a:t>
              </a:r>
              <a:endParaRPr lang="es-ES" sz="16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826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43 Grupo"/>
          <p:cNvGrpSpPr/>
          <p:nvPr/>
        </p:nvGrpSpPr>
        <p:grpSpPr>
          <a:xfrm>
            <a:off x="230782" y="1163397"/>
            <a:ext cx="3096000" cy="2520000"/>
            <a:chOff x="-1526853" y="4963319"/>
            <a:chExt cx="2881659" cy="2522184"/>
          </a:xfrm>
        </p:grpSpPr>
        <p:pic>
          <p:nvPicPr>
            <p:cNvPr id="45" name="Picture 2" descr="C:\Users\MINIREX\Dropbox\Tesis\fotografias leche\leche 161018\m basal_ dia 8_ 231018_400X_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2" b="-42"/>
            <a:stretch/>
          </p:blipFill>
          <p:spPr bwMode="auto">
            <a:xfrm>
              <a:off x="-1526853" y="4965503"/>
              <a:ext cx="2881659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49 CuadroTexto"/>
            <p:cNvSpPr txBox="1"/>
            <p:nvPr/>
          </p:nvSpPr>
          <p:spPr>
            <a:xfrm>
              <a:off x="-1526850" y="4963319"/>
              <a:ext cx="770676" cy="3242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latin typeface="+mj-lt"/>
                </a:rPr>
                <a:t>Día 14 </a:t>
              </a:r>
              <a:endParaRPr lang="es-ES" sz="1600" dirty="0">
                <a:latin typeface="+mj-lt"/>
              </a:endParaRPr>
            </a:p>
          </p:txBody>
        </p:sp>
      </p:grpSp>
      <p:sp>
        <p:nvSpPr>
          <p:cNvPr id="40" name="Rectangle 2">
            <a:extLst>
              <a:ext uri="{FF2B5EF4-FFF2-40B4-BE49-F238E27FC236}">
                <a16:creationId xmlns="" xmlns:a16="http://schemas.microsoft.com/office/drawing/2014/main" id="{1C621B4F-303F-49F3-822A-6E63E3D86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80" y="6543"/>
            <a:ext cx="5472778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Resultados y discusión</a:t>
            </a:r>
          </a:p>
        </p:txBody>
      </p:sp>
      <p:sp>
        <p:nvSpPr>
          <p:cNvPr id="46" name="1 Título"/>
          <p:cNvSpPr txBox="1">
            <a:spLocks/>
          </p:cNvSpPr>
          <p:nvPr/>
        </p:nvSpPr>
        <p:spPr>
          <a:xfrm>
            <a:off x="149224" y="771768"/>
            <a:ext cx="8229601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r>
              <a:rPr lang="es-ES" sz="2371" b="1" dirty="0" smtClean="0">
                <a:solidFill>
                  <a:srgbClr val="000000"/>
                </a:solidFill>
              </a:rPr>
              <a:t>Aislamiento y cultivo de células de leche</a:t>
            </a:r>
            <a:endParaRPr lang="es-ES" sz="2371" b="1" dirty="0">
              <a:solidFill>
                <a:srgbClr val="000000"/>
              </a:solidFill>
            </a:endParaRPr>
          </a:p>
        </p:txBody>
      </p:sp>
      <p:grpSp>
        <p:nvGrpSpPr>
          <p:cNvPr id="23" name="22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25" name="24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26" name="Imagen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cxnSp>
        <p:nvCxnSpPr>
          <p:cNvPr id="34" name="33 Conector recto"/>
          <p:cNvCxnSpPr/>
          <p:nvPr/>
        </p:nvCxnSpPr>
        <p:spPr>
          <a:xfrm>
            <a:off x="2580143" y="3294253"/>
            <a:ext cx="393552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7 Grupo"/>
          <p:cNvGrpSpPr/>
          <p:nvPr/>
        </p:nvGrpSpPr>
        <p:grpSpPr>
          <a:xfrm>
            <a:off x="225842" y="3709826"/>
            <a:ext cx="3100940" cy="2520000"/>
            <a:chOff x="120740" y="3709826"/>
            <a:chExt cx="3048878" cy="2520000"/>
          </a:xfrm>
        </p:grpSpPr>
        <p:pic>
          <p:nvPicPr>
            <p:cNvPr id="24" name="23 Imagen" descr="F:\leche 281118\m basal_f25_ dia 21_ 141218_100X_2.jpg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0740" y="3709826"/>
              <a:ext cx="3048878" cy="252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31" name="30 Conector recto"/>
            <p:cNvCxnSpPr/>
            <p:nvPr/>
          </p:nvCxnSpPr>
          <p:spPr>
            <a:xfrm>
              <a:off x="2461393" y="5863390"/>
              <a:ext cx="393552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36 CuadroTexto"/>
            <p:cNvSpPr txBox="1"/>
            <p:nvPr/>
          </p:nvSpPr>
          <p:spPr>
            <a:xfrm>
              <a:off x="120740" y="3709826"/>
              <a:ext cx="814099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 smtClean="0"/>
                <a:t> </a:t>
              </a:r>
              <a:r>
                <a:rPr lang="es-ES" sz="1600" dirty="0" smtClean="0">
                  <a:latin typeface="+mj-lt"/>
                </a:rPr>
                <a:t>Día 17 </a:t>
              </a:r>
              <a:endParaRPr lang="es-ES" sz="1600" dirty="0">
                <a:latin typeface="+mj-lt"/>
              </a:endParaRPr>
            </a:p>
          </p:txBody>
        </p:sp>
        <p:cxnSp>
          <p:nvCxnSpPr>
            <p:cNvPr id="55" name="54 Conector recto de flecha"/>
            <p:cNvCxnSpPr/>
            <p:nvPr/>
          </p:nvCxnSpPr>
          <p:spPr>
            <a:xfrm flipH="1" flipV="1">
              <a:off x="1471476" y="4855368"/>
              <a:ext cx="141582" cy="288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57 Conector recto de flecha"/>
            <p:cNvCxnSpPr/>
            <p:nvPr/>
          </p:nvCxnSpPr>
          <p:spPr>
            <a:xfrm flipH="1" flipV="1">
              <a:off x="1899530" y="4753523"/>
              <a:ext cx="141582" cy="288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5 Grupo"/>
          <p:cNvGrpSpPr/>
          <p:nvPr/>
        </p:nvGrpSpPr>
        <p:grpSpPr>
          <a:xfrm>
            <a:off x="6153328" y="1487397"/>
            <a:ext cx="2943171" cy="4233553"/>
            <a:chOff x="5964898" y="1366136"/>
            <a:chExt cx="3097212" cy="434105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5541"/>
            <a:stretch/>
          </p:blipFill>
          <p:spPr bwMode="auto">
            <a:xfrm>
              <a:off x="5964898" y="1366136"/>
              <a:ext cx="3097212" cy="4334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67 CuadroTexto"/>
            <p:cNvSpPr txBox="1"/>
            <p:nvPr/>
          </p:nvSpPr>
          <p:spPr>
            <a:xfrm>
              <a:off x="6118938" y="5423156"/>
              <a:ext cx="2818201" cy="2840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200" b="1" dirty="0" smtClean="0"/>
                <a:t>Rauner &amp; Barash et al., (2012)</a:t>
              </a:r>
              <a:endParaRPr lang="es-ES" sz="1200" dirty="0">
                <a:latin typeface="+mj-lt"/>
              </a:endParaRPr>
            </a:p>
          </p:txBody>
        </p:sp>
      </p:grpSp>
      <p:sp>
        <p:nvSpPr>
          <p:cNvPr id="42" name="41 Rectángulo"/>
          <p:cNvSpPr/>
          <p:nvPr/>
        </p:nvSpPr>
        <p:spPr>
          <a:xfrm>
            <a:off x="2037641" y="5953581"/>
            <a:ext cx="1250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Toscano (2019) </a:t>
            </a:r>
            <a:endParaRPr lang="es-EC" sz="1200" dirty="0"/>
          </a:p>
        </p:txBody>
      </p:sp>
      <p:grpSp>
        <p:nvGrpSpPr>
          <p:cNvPr id="5" name="4 Grupo"/>
          <p:cNvGrpSpPr/>
          <p:nvPr/>
        </p:nvGrpSpPr>
        <p:grpSpPr>
          <a:xfrm>
            <a:off x="3466330" y="2152040"/>
            <a:ext cx="2680162" cy="2284427"/>
            <a:chOff x="6118939" y="1353327"/>
            <a:chExt cx="2680162" cy="2284427"/>
          </a:xfrm>
        </p:grpSpPr>
        <p:pic>
          <p:nvPicPr>
            <p:cNvPr id="59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18939" y="1353327"/>
              <a:ext cx="2680162" cy="2284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65 CuadroTexto"/>
            <p:cNvSpPr txBox="1"/>
            <p:nvPr/>
          </p:nvSpPr>
          <p:spPr>
            <a:xfrm>
              <a:off x="6118939" y="3297513"/>
              <a:ext cx="181605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200" b="1" dirty="0" smtClean="0"/>
                <a:t>Sharma et al., (2015)</a:t>
              </a:r>
              <a:endParaRPr lang="es-ES" sz="1200" dirty="0">
                <a:latin typeface="+mj-lt"/>
              </a:endParaRPr>
            </a:p>
          </p:txBody>
        </p:sp>
      </p:grpSp>
      <p:sp>
        <p:nvSpPr>
          <p:cNvPr id="47" name="46 CuadroTexto"/>
          <p:cNvSpPr txBox="1"/>
          <p:nvPr/>
        </p:nvSpPr>
        <p:spPr>
          <a:xfrm>
            <a:off x="2492814" y="3291397"/>
            <a:ext cx="546944" cy="215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800" b="1" dirty="0" smtClean="0">
                <a:latin typeface="+mj-lt"/>
              </a:rPr>
              <a:t>250 um</a:t>
            </a:r>
            <a:endParaRPr lang="es-EC" sz="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602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">
            <a:extLst>
              <a:ext uri="{FF2B5EF4-FFF2-40B4-BE49-F238E27FC236}">
                <a16:creationId xmlns="" xmlns:a16="http://schemas.microsoft.com/office/drawing/2014/main" id="{1C621B4F-303F-49F3-822A-6E63E3D86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80" y="6543"/>
            <a:ext cx="5472778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Resultados y discusión</a:t>
            </a:r>
          </a:p>
        </p:txBody>
      </p:sp>
      <p:sp>
        <p:nvSpPr>
          <p:cNvPr id="46" name="1 Título"/>
          <p:cNvSpPr txBox="1">
            <a:spLocks/>
          </p:cNvSpPr>
          <p:nvPr/>
        </p:nvSpPr>
        <p:spPr>
          <a:xfrm>
            <a:off x="149224" y="771768"/>
            <a:ext cx="8229601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r>
              <a:rPr lang="es-ES" sz="2371" b="1" dirty="0" smtClean="0">
                <a:solidFill>
                  <a:srgbClr val="000000"/>
                </a:solidFill>
              </a:rPr>
              <a:t>Aislamiento y cultivo de células de leche</a:t>
            </a:r>
            <a:endParaRPr lang="es-ES" sz="2371" b="1" dirty="0">
              <a:solidFill>
                <a:srgbClr val="000000"/>
              </a:solidFill>
            </a:endParaRPr>
          </a:p>
        </p:txBody>
      </p:sp>
      <p:grpSp>
        <p:nvGrpSpPr>
          <p:cNvPr id="23" name="22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25" name="24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26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pic>
        <p:nvPicPr>
          <p:cNvPr id="10242" name="Picture 2" descr="F:\leche 281118\m basal_f25_ dia 17_ 141218_100X_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3223" y="1178942"/>
            <a:ext cx="3132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52 CuadroTexto"/>
          <p:cNvSpPr txBox="1"/>
          <p:nvPr/>
        </p:nvSpPr>
        <p:spPr>
          <a:xfrm>
            <a:off x="233223" y="1178942"/>
            <a:ext cx="828000" cy="324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+mj-lt"/>
              </a:rPr>
              <a:t>Día 17 </a:t>
            </a:r>
            <a:endParaRPr lang="es-ES" sz="1600" dirty="0">
              <a:latin typeface="+mj-lt"/>
            </a:endParaRPr>
          </a:p>
        </p:txBody>
      </p:sp>
      <p:cxnSp>
        <p:nvCxnSpPr>
          <p:cNvPr id="11" name="10 Conector recto de flecha"/>
          <p:cNvCxnSpPr/>
          <p:nvPr/>
        </p:nvCxnSpPr>
        <p:spPr>
          <a:xfrm rot="10800000" flipV="1">
            <a:off x="2101520" y="1571694"/>
            <a:ext cx="216000" cy="216000"/>
          </a:xfrm>
          <a:prstGeom prst="straightConnector1">
            <a:avLst/>
          </a:prstGeom>
          <a:ln w="38100">
            <a:solidFill>
              <a:srgbClr val="FFB26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 de flecha"/>
          <p:cNvCxnSpPr/>
          <p:nvPr/>
        </p:nvCxnSpPr>
        <p:spPr>
          <a:xfrm flipH="1" flipV="1">
            <a:off x="1691223" y="2684123"/>
            <a:ext cx="216000" cy="216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CuadroTexto"/>
          <p:cNvSpPr txBox="1"/>
          <p:nvPr/>
        </p:nvSpPr>
        <p:spPr>
          <a:xfrm>
            <a:off x="2743378" y="3343478"/>
            <a:ext cx="5004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700" b="1" dirty="0" smtClean="0">
                <a:latin typeface="+mj-lt"/>
              </a:rPr>
              <a:t>250 um</a:t>
            </a:r>
            <a:endParaRPr lang="es-EC" sz="700" b="1" dirty="0">
              <a:latin typeface="+mj-lt"/>
            </a:endParaRPr>
          </a:p>
        </p:txBody>
      </p:sp>
      <p:cxnSp>
        <p:nvCxnSpPr>
          <p:cNvPr id="54" name="53 Conector recto de flecha"/>
          <p:cNvCxnSpPr/>
          <p:nvPr/>
        </p:nvCxnSpPr>
        <p:spPr>
          <a:xfrm>
            <a:off x="1315036" y="2080436"/>
            <a:ext cx="216000" cy="216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26 Imagen" descr="C:\Users\espe\Documents\LAB IV\Fer\leche\leche 281118\m basal_f25_ dia 21_ 141218_100X_3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 bwMode="auto">
          <a:xfrm>
            <a:off x="233222" y="3720634"/>
            <a:ext cx="3132000" cy="252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4" name="33 Conector recto"/>
          <p:cNvCxnSpPr/>
          <p:nvPr/>
        </p:nvCxnSpPr>
        <p:spPr>
          <a:xfrm>
            <a:off x="2817555" y="5873328"/>
            <a:ext cx="442183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37 CuadroTexto"/>
          <p:cNvSpPr txBox="1"/>
          <p:nvPr/>
        </p:nvSpPr>
        <p:spPr>
          <a:xfrm>
            <a:off x="233222" y="3717714"/>
            <a:ext cx="828001" cy="324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+mj-lt"/>
              </a:rPr>
              <a:t>Día 17 </a:t>
            </a:r>
            <a:endParaRPr lang="es-ES" sz="1600" dirty="0">
              <a:latin typeface="+mj-lt"/>
            </a:endParaRPr>
          </a:p>
        </p:txBody>
      </p:sp>
      <p:cxnSp>
        <p:nvCxnSpPr>
          <p:cNvPr id="39" name="38 Conector recto de flecha"/>
          <p:cNvCxnSpPr/>
          <p:nvPr/>
        </p:nvCxnSpPr>
        <p:spPr>
          <a:xfrm rot="10800000" flipV="1">
            <a:off x="1207036" y="3991226"/>
            <a:ext cx="216000" cy="216000"/>
          </a:xfrm>
          <a:prstGeom prst="straightConnector1">
            <a:avLst/>
          </a:prstGeom>
          <a:ln w="38100">
            <a:solidFill>
              <a:srgbClr val="FFB26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 de flecha"/>
          <p:cNvCxnSpPr/>
          <p:nvPr/>
        </p:nvCxnSpPr>
        <p:spPr>
          <a:xfrm flipH="1" flipV="1">
            <a:off x="768139" y="4513531"/>
            <a:ext cx="216000" cy="216000"/>
          </a:xfrm>
          <a:prstGeom prst="straightConnector1">
            <a:avLst/>
          </a:prstGeom>
          <a:ln w="38100">
            <a:solidFill>
              <a:srgbClr val="FFB26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0 Conector recto de flecha"/>
          <p:cNvCxnSpPr/>
          <p:nvPr/>
        </p:nvCxnSpPr>
        <p:spPr>
          <a:xfrm flipH="1" flipV="1">
            <a:off x="718177" y="5047629"/>
            <a:ext cx="40448" cy="216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50 Rectángulo"/>
          <p:cNvSpPr/>
          <p:nvPr/>
        </p:nvSpPr>
        <p:spPr>
          <a:xfrm>
            <a:off x="3584865" y="1303630"/>
            <a:ext cx="548224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EC" sz="1600" dirty="0" smtClean="0">
                <a:solidFill>
                  <a:srgbClr val="FF0000"/>
                </a:solidFill>
              </a:rPr>
              <a:t>1. Forma </a:t>
            </a:r>
            <a:r>
              <a:rPr lang="es-EC" sz="1600" dirty="0">
                <a:solidFill>
                  <a:srgbClr val="FF0000"/>
                </a:solidFill>
              </a:rPr>
              <a:t>de huso </a:t>
            </a:r>
            <a:r>
              <a:rPr lang="es-EC" sz="1600" dirty="0" smtClean="0">
                <a:solidFill>
                  <a:srgbClr val="FF0000"/>
                </a:solidFill>
              </a:rPr>
              <a:t>fusiforme (</a:t>
            </a:r>
            <a:r>
              <a:rPr lang="es-EC" sz="1600" dirty="0">
                <a:solidFill>
                  <a:srgbClr val="FF0000"/>
                </a:solidFill>
              </a:rPr>
              <a:t>CK14-</a:t>
            </a:r>
            <a:r>
              <a:rPr lang="es-EC" sz="1600" dirty="0" smtClean="0">
                <a:solidFill>
                  <a:srgbClr val="FF0000"/>
                </a:solidFill>
              </a:rPr>
              <a:t>/CK18+)</a:t>
            </a:r>
            <a:r>
              <a:rPr lang="es-EC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s-EC" sz="1600" dirty="0" smtClean="0">
                <a:solidFill>
                  <a:srgbClr val="FF0000"/>
                </a:solidFill>
              </a:rPr>
              <a:t> luminales</a:t>
            </a:r>
          </a:p>
          <a:p>
            <a:pPr algn="just">
              <a:spcAft>
                <a:spcPts val="1200"/>
              </a:spcAft>
            </a:pPr>
            <a:r>
              <a:rPr lang="es-EC" sz="1600" dirty="0" smtClean="0">
                <a:solidFill>
                  <a:srgbClr val="00B050"/>
                </a:solidFill>
              </a:rPr>
              <a:t>2. </a:t>
            </a:r>
            <a:r>
              <a:rPr lang="es-EC" sz="1600" dirty="0">
                <a:solidFill>
                  <a:srgbClr val="00B050"/>
                </a:solidFill>
              </a:rPr>
              <a:t>F</a:t>
            </a:r>
            <a:r>
              <a:rPr lang="es-EC" sz="1600" dirty="0" smtClean="0">
                <a:solidFill>
                  <a:srgbClr val="00B050"/>
                </a:solidFill>
              </a:rPr>
              <a:t>orma cuboidal (CK14+/CK18-)</a:t>
            </a:r>
            <a:r>
              <a:rPr lang="es-EC" sz="16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es-EC" sz="1600" dirty="0" smtClean="0">
                <a:solidFill>
                  <a:srgbClr val="00B050"/>
                </a:solidFill>
              </a:rPr>
              <a:t> mioepiteliales</a:t>
            </a:r>
          </a:p>
          <a:p>
            <a:pPr algn="just">
              <a:spcAft>
                <a:spcPts val="1200"/>
              </a:spcAft>
            </a:pPr>
            <a:r>
              <a:rPr lang="es-EC" sz="16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s-EC" sz="1600" dirty="0" smtClean="0">
                <a:solidFill>
                  <a:schemeClr val="accent6"/>
                </a:solidFill>
              </a:rPr>
              <a:t>. Citoplasma expandido </a:t>
            </a:r>
            <a:r>
              <a:rPr lang="es-EC" sz="1600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 </a:t>
            </a:r>
            <a:r>
              <a:rPr lang="es-EC" sz="1600" dirty="0" smtClean="0">
                <a:solidFill>
                  <a:schemeClr val="accent6"/>
                </a:solidFill>
              </a:rPr>
              <a:t>Progenitores</a:t>
            </a:r>
            <a:endParaRPr lang="es-EC" sz="1600" dirty="0">
              <a:solidFill>
                <a:schemeClr val="accent6"/>
              </a:solidFill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2113118" y="6023010"/>
            <a:ext cx="1250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Toscano (2019) </a:t>
            </a:r>
            <a:endParaRPr lang="es-EC" sz="1200" dirty="0"/>
          </a:p>
        </p:txBody>
      </p:sp>
      <p:cxnSp>
        <p:nvCxnSpPr>
          <p:cNvPr id="63" name="62 Conector recto"/>
          <p:cNvCxnSpPr/>
          <p:nvPr/>
        </p:nvCxnSpPr>
        <p:spPr>
          <a:xfrm>
            <a:off x="2779856" y="3358019"/>
            <a:ext cx="442183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3 Grupo"/>
          <p:cNvGrpSpPr/>
          <p:nvPr/>
        </p:nvGrpSpPr>
        <p:grpSpPr>
          <a:xfrm>
            <a:off x="6540719" y="2367449"/>
            <a:ext cx="2402934" cy="3787529"/>
            <a:chOff x="6540719" y="2367449"/>
            <a:chExt cx="2402934" cy="378752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5" t="26881" r="62161" b="26082"/>
            <a:stretch/>
          </p:blipFill>
          <p:spPr bwMode="auto">
            <a:xfrm>
              <a:off x="6540719" y="2367449"/>
              <a:ext cx="2402934" cy="3787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75 CuadroTexto"/>
            <p:cNvSpPr txBox="1"/>
            <p:nvPr/>
          </p:nvSpPr>
          <p:spPr>
            <a:xfrm>
              <a:off x="6851176" y="5877979"/>
              <a:ext cx="209247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200" b="1" dirty="0" smtClean="0"/>
                <a:t>Choudhary et al., (2011)</a:t>
              </a:r>
              <a:endParaRPr lang="es-ES" sz="1200" dirty="0">
                <a:latin typeface="+mj-lt"/>
              </a:endParaRPr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3935401" y="2512839"/>
            <a:ext cx="2394152" cy="3681814"/>
            <a:chOff x="3935401" y="2512839"/>
            <a:chExt cx="2394152" cy="3681814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59" t="59985" r="51782" b="11262"/>
            <a:stretch/>
          </p:blipFill>
          <p:spPr bwMode="auto">
            <a:xfrm>
              <a:off x="3935401" y="2512839"/>
              <a:ext cx="2390584" cy="181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55" t="26496" r="51586" b="44751"/>
            <a:stretch/>
          </p:blipFill>
          <p:spPr bwMode="auto">
            <a:xfrm>
              <a:off x="3938969" y="4383596"/>
              <a:ext cx="2390584" cy="181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76 CuadroTexto"/>
            <p:cNvSpPr txBox="1"/>
            <p:nvPr/>
          </p:nvSpPr>
          <p:spPr>
            <a:xfrm>
              <a:off x="4509931" y="5905414"/>
              <a:ext cx="181605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200" b="1" dirty="0" smtClean="0">
                  <a:solidFill>
                    <a:schemeClr val="bg1"/>
                  </a:solidFill>
                </a:rPr>
                <a:t>Cravero et al., (2014)</a:t>
              </a:r>
              <a:endParaRPr lang="es-ES" sz="1200" dirty="0">
                <a:solidFill>
                  <a:schemeClr val="bg1"/>
                </a:solidFill>
                <a:latin typeface="+mj-lt"/>
              </a:endParaRPr>
            </a:p>
          </p:txBody>
        </p:sp>
      </p:grpSp>
      <p:cxnSp>
        <p:nvCxnSpPr>
          <p:cNvPr id="35" name="34 Conector recto de flecha"/>
          <p:cNvCxnSpPr/>
          <p:nvPr/>
        </p:nvCxnSpPr>
        <p:spPr>
          <a:xfrm rot="10800000" flipV="1">
            <a:off x="2822646" y="4135226"/>
            <a:ext cx="216000" cy="2160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39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">
            <a:extLst>
              <a:ext uri="{FF2B5EF4-FFF2-40B4-BE49-F238E27FC236}">
                <a16:creationId xmlns="" xmlns:a16="http://schemas.microsoft.com/office/drawing/2014/main" id="{1C621B4F-303F-49F3-822A-6E63E3D86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80" y="6543"/>
            <a:ext cx="5472778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Resultados y discusión</a:t>
            </a:r>
          </a:p>
        </p:txBody>
      </p:sp>
      <p:sp>
        <p:nvSpPr>
          <p:cNvPr id="46" name="1 Título"/>
          <p:cNvSpPr txBox="1">
            <a:spLocks/>
          </p:cNvSpPr>
          <p:nvPr/>
        </p:nvSpPr>
        <p:spPr>
          <a:xfrm>
            <a:off x="149224" y="771768"/>
            <a:ext cx="8229601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r>
              <a:rPr lang="es-ES" sz="2371" b="1" dirty="0" smtClean="0">
                <a:solidFill>
                  <a:srgbClr val="000000"/>
                </a:solidFill>
              </a:rPr>
              <a:t>Aislamiento y cultivo de células de leche</a:t>
            </a:r>
            <a:endParaRPr lang="es-ES" sz="2371" b="1" dirty="0">
              <a:solidFill>
                <a:srgbClr val="000000"/>
              </a:solidFill>
            </a:endParaRPr>
          </a:p>
        </p:txBody>
      </p:sp>
      <p:grpSp>
        <p:nvGrpSpPr>
          <p:cNvPr id="23" name="22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25" name="24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26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pic>
        <p:nvPicPr>
          <p:cNvPr id="10242" name="Picture 2" descr="F:\leche 281118\m basal_f25_ dia 17_ 141218_100X_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3223" y="1178942"/>
            <a:ext cx="3132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52 CuadroTexto"/>
          <p:cNvSpPr txBox="1"/>
          <p:nvPr/>
        </p:nvSpPr>
        <p:spPr>
          <a:xfrm>
            <a:off x="233223" y="1178942"/>
            <a:ext cx="828000" cy="324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+mj-lt"/>
              </a:rPr>
              <a:t>Día 17 </a:t>
            </a:r>
            <a:endParaRPr lang="es-ES" sz="1600" dirty="0">
              <a:latin typeface="+mj-lt"/>
            </a:endParaRPr>
          </a:p>
        </p:txBody>
      </p:sp>
      <p:cxnSp>
        <p:nvCxnSpPr>
          <p:cNvPr id="11" name="10 Conector recto de flecha"/>
          <p:cNvCxnSpPr/>
          <p:nvPr/>
        </p:nvCxnSpPr>
        <p:spPr>
          <a:xfrm rot="10800000" flipV="1">
            <a:off x="2101520" y="1571694"/>
            <a:ext cx="216000" cy="216000"/>
          </a:xfrm>
          <a:prstGeom prst="straightConnector1">
            <a:avLst/>
          </a:prstGeom>
          <a:ln w="38100">
            <a:solidFill>
              <a:srgbClr val="FFB26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 de flecha"/>
          <p:cNvCxnSpPr/>
          <p:nvPr/>
        </p:nvCxnSpPr>
        <p:spPr>
          <a:xfrm flipH="1" flipV="1">
            <a:off x="1691223" y="2684123"/>
            <a:ext cx="216000" cy="216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CuadroTexto"/>
          <p:cNvSpPr txBox="1"/>
          <p:nvPr/>
        </p:nvSpPr>
        <p:spPr>
          <a:xfrm>
            <a:off x="2743378" y="3343478"/>
            <a:ext cx="5004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700" b="1" dirty="0" smtClean="0">
                <a:latin typeface="+mj-lt"/>
              </a:rPr>
              <a:t>250 um</a:t>
            </a:r>
            <a:endParaRPr lang="es-EC" sz="700" b="1" dirty="0">
              <a:latin typeface="+mj-lt"/>
            </a:endParaRPr>
          </a:p>
        </p:txBody>
      </p:sp>
      <p:cxnSp>
        <p:nvCxnSpPr>
          <p:cNvPr id="54" name="53 Conector recto de flecha"/>
          <p:cNvCxnSpPr/>
          <p:nvPr/>
        </p:nvCxnSpPr>
        <p:spPr>
          <a:xfrm>
            <a:off x="1315036" y="2080436"/>
            <a:ext cx="216000" cy="216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26 Imagen" descr="C:\Users\espe\Documents\LAB IV\Fer\leche\leche 281118\m basal_f25_ dia 21_ 141218_100X_3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 bwMode="auto">
          <a:xfrm>
            <a:off x="233222" y="3720634"/>
            <a:ext cx="3132000" cy="252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4" name="33 Conector recto"/>
          <p:cNvCxnSpPr/>
          <p:nvPr/>
        </p:nvCxnSpPr>
        <p:spPr>
          <a:xfrm>
            <a:off x="2817555" y="5873328"/>
            <a:ext cx="442183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37 CuadroTexto"/>
          <p:cNvSpPr txBox="1"/>
          <p:nvPr/>
        </p:nvSpPr>
        <p:spPr>
          <a:xfrm>
            <a:off x="233222" y="3717714"/>
            <a:ext cx="828001" cy="324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+mj-lt"/>
              </a:rPr>
              <a:t>Día 17 </a:t>
            </a:r>
            <a:endParaRPr lang="es-ES" sz="1600" dirty="0">
              <a:latin typeface="+mj-lt"/>
            </a:endParaRPr>
          </a:p>
        </p:txBody>
      </p:sp>
      <p:cxnSp>
        <p:nvCxnSpPr>
          <p:cNvPr id="39" name="38 Conector recto de flecha"/>
          <p:cNvCxnSpPr/>
          <p:nvPr/>
        </p:nvCxnSpPr>
        <p:spPr>
          <a:xfrm rot="10800000" flipV="1">
            <a:off x="1207036" y="3991226"/>
            <a:ext cx="216000" cy="216000"/>
          </a:xfrm>
          <a:prstGeom prst="straightConnector1">
            <a:avLst/>
          </a:prstGeom>
          <a:ln w="38100">
            <a:solidFill>
              <a:srgbClr val="FFB26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 de flecha"/>
          <p:cNvCxnSpPr/>
          <p:nvPr/>
        </p:nvCxnSpPr>
        <p:spPr>
          <a:xfrm flipH="1" flipV="1">
            <a:off x="768139" y="4513531"/>
            <a:ext cx="216000" cy="216000"/>
          </a:xfrm>
          <a:prstGeom prst="straightConnector1">
            <a:avLst/>
          </a:prstGeom>
          <a:ln w="38100">
            <a:solidFill>
              <a:srgbClr val="FFB26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0 Conector recto de flecha"/>
          <p:cNvCxnSpPr/>
          <p:nvPr/>
        </p:nvCxnSpPr>
        <p:spPr>
          <a:xfrm flipH="1" flipV="1">
            <a:off x="718177" y="5047629"/>
            <a:ext cx="40448" cy="216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50 Rectángulo"/>
          <p:cNvSpPr/>
          <p:nvPr/>
        </p:nvSpPr>
        <p:spPr>
          <a:xfrm>
            <a:off x="3584865" y="1303630"/>
            <a:ext cx="548224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EC" sz="1600" dirty="0" smtClean="0">
                <a:solidFill>
                  <a:srgbClr val="FF0000"/>
                </a:solidFill>
              </a:rPr>
              <a:t>1. Forma </a:t>
            </a:r>
            <a:r>
              <a:rPr lang="es-EC" sz="1600" dirty="0">
                <a:solidFill>
                  <a:srgbClr val="FF0000"/>
                </a:solidFill>
              </a:rPr>
              <a:t>de huso </a:t>
            </a:r>
            <a:r>
              <a:rPr lang="es-EC" sz="1600" dirty="0" smtClean="0">
                <a:solidFill>
                  <a:srgbClr val="FF0000"/>
                </a:solidFill>
              </a:rPr>
              <a:t>fusiforme (</a:t>
            </a:r>
            <a:r>
              <a:rPr lang="es-EC" sz="1600" dirty="0">
                <a:solidFill>
                  <a:srgbClr val="FF0000"/>
                </a:solidFill>
              </a:rPr>
              <a:t>CK14-</a:t>
            </a:r>
            <a:r>
              <a:rPr lang="es-EC" sz="1600" dirty="0" smtClean="0">
                <a:solidFill>
                  <a:srgbClr val="FF0000"/>
                </a:solidFill>
              </a:rPr>
              <a:t>/CK18+)</a:t>
            </a:r>
            <a:r>
              <a:rPr lang="es-EC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s-EC" sz="1600" dirty="0" smtClean="0">
                <a:solidFill>
                  <a:srgbClr val="FF0000"/>
                </a:solidFill>
              </a:rPr>
              <a:t> luminales</a:t>
            </a:r>
          </a:p>
          <a:p>
            <a:pPr algn="just">
              <a:spcAft>
                <a:spcPts val="1200"/>
              </a:spcAft>
            </a:pPr>
            <a:r>
              <a:rPr lang="es-EC" sz="1600" dirty="0" smtClean="0">
                <a:solidFill>
                  <a:srgbClr val="00B050"/>
                </a:solidFill>
              </a:rPr>
              <a:t>2. </a:t>
            </a:r>
            <a:r>
              <a:rPr lang="es-EC" sz="1600" dirty="0">
                <a:solidFill>
                  <a:srgbClr val="00B050"/>
                </a:solidFill>
              </a:rPr>
              <a:t>F</a:t>
            </a:r>
            <a:r>
              <a:rPr lang="es-EC" sz="1600" dirty="0" smtClean="0">
                <a:solidFill>
                  <a:srgbClr val="00B050"/>
                </a:solidFill>
              </a:rPr>
              <a:t>orma cuboidal (CK14+/CK18-)</a:t>
            </a:r>
            <a:r>
              <a:rPr lang="es-EC" sz="16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es-EC" sz="1600" dirty="0" smtClean="0">
                <a:solidFill>
                  <a:srgbClr val="00B050"/>
                </a:solidFill>
              </a:rPr>
              <a:t> mioepiteliales</a:t>
            </a:r>
          </a:p>
          <a:p>
            <a:pPr algn="just">
              <a:spcAft>
                <a:spcPts val="1200"/>
              </a:spcAft>
            </a:pPr>
            <a:r>
              <a:rPr lang="es-EC" sz="16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s-EC" sz="1600" dirty="0" smtClean="0">
                <a:solidFill>
                  <a:schemeClr val="accent6"/>
                </a:solidFill>
              </a:rPr>
              <a:t>. Citoplasma expandido </a:t>
            </a:r>
            <a:r>
              <a:rPr lang="es-EC" sz="1600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 </a:t>
            </a:r>
            <a:r>
              <a:rPr lang="es-EC" sz="1600" dirty="0" smtClean="0">
                <a:solidFill>
                  <a:schemeClr val="accent6"/>
                </a:solidFill>
              </a:rPr>
              <a:t>Progenitores</a:t>
            </a:r>
            <a:endParaRPr lang="es-EC" sz="1600" dirty="0">
              <a:solidFill>
                <a:schemeClr val="accent6"/>
              </a:solidFill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2113118" y="6023010"/>
            <a:ext cx="1250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Toscano (2019) </a:t>
            </a:r>
            <a:endParaRPr lang="es-EC" sz="1200" dirty="0"/>
          </a:p>
        </p:txBody>
      </p:sp>
      <p:cxnSp>
        <p:nvCxnSpPr>
          <p:cNvPr id="63" name="62 Conector recto"/>
          <p:cNvCxnSpPr/>
          <p:nvPr/>
        </p:nvCxnSpPr>
        <p:spPr>
          <a:xfrm>
            <a:off x="2779856" y="3358019"/>
            <a:ext cx="442183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4 Grupo"/>
          <p:cNvGrpSpPr/>
          <p:nvPr/>
        </p:nvGrpSpPr>
        <p:grpSpPr>
          <a:xfrm>
            <a:off x="4521971" y="2684123"/>
            <a:ext cx="3390308" cy="3498290"/>
            <a:chOff x="4521971" y="2684123"/>
            <a:chExt cx="3390308" cy="3498290"/>
          </a:xfrm>
        </p:grpSpPr>
        <p:grpSp>
          <p:nvGrpSpPr>
            <p:cNvPr id="3" name="2 Grupo"/>
            <p:cNvGrpSpPr/>
            <p:nvPr/>
          </p:nvGrpSpPr>
          <p:grpSpPr>
            <a:xfrm>
              <a:off x="4521971" y="2684123"/>
              <a:ext cx="3390308" cy="3279545"/>
              <a:chOff x="5981023" y="2700037"/>
              <a:chExt cx="2923762" cy="2990576"/>
            </a:xfrm>
          </p:grpSpPr>
          <p:pic>
            <p:nvPicPr>
              <p:cNvPr id="52" name="Picture 4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981023" y="4836646"/>
                <a:ext cx="1454356" cy="853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" name="Picture 4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450429" y="4836646"/>
                <a:ext cx="1454356" cy="815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25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996073" y="2700037"/>
                <a:ext cx="2908712" cy="21366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6" name="35 CuadroTexto"/>
            <p:cNvSpPr txBox="1"/>
            <p:nvPr/>
          </p:nvSpPr>
          <p:spPr>
            <a:xfrm>
              <a:off x="4990534" y="5905414"/>
              <a:ext cx="267803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200" b="1" dirty="0" smtClean="0"/>
                <a:t>Rauner &amp; Barash et al., (2012)</a:t>
              </a:r>
              <a:endParaRPr lang="es-ES" sz="1200" dirty="0">
                <a:latin typeface="+mj-lt"/>
              </a:endParaRPr>
            </a:p>
          </p:txBody>
        </p:sp>
      </p:grpSp>
      <p:cxnSp>
        <p:nvCxnSpPr>
          <p:cNvPr id="35" name="34 Conector recto de flecha"/>
          <p:cNvCxnSpPr/>
          <p:nvPr/>
        </p:nvCxnSpPr>
        <p:spPr>
          <a:xfrm rot="10800000" flipV="1">
            <a:off x="2822646" y="4135226"/>
            <a:ext cx="216000" cy="2160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12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C621B4F-303F-49F3-822A-6E63E3D86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80" y="6543"/>
            <a:ext cx="5472778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Resultados y discusión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461774E5-87D4-4417-B0DB-E024288EB3F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30213" y="27717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defTabSz="870800" eaLnBrk="1" hangingPunct="1">
              <a:defRPr/>
            </a:pPr>
            <a:r>
              <a:rPr lang="es-ES" altLang="es-ES" sz="320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Marcaje de células aisladas de leche</a:t>
            </a:r>
            <a:endParaRPr lang="es-ES" altLang="es-ES" sz="3200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6" name="5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7" name="Imagen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659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INIREX\Dropbox\imagenes icc\b act 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0" b="-384"/>
          <a:stretch/>
        </p:blipFill>
        <p:spPr bwMode="auto">
          <a:xfrm>
            <a:off x="261521" y="1407760"/>
            <a:ext cx="2410972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MINIREX\Dropbox\imagenes icc\b act 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" b="3120"/>
          <a:stretch/>
        </p:blipFill>
        <p:spPr bwMode="auto">
          <a:xfrm>
            <a:off x="2703963" y="1404000"/>
            <a:ext cx="2410972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MINIREX\Dropbox\imagenes icc\b act 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7007" y="3686202"/>
            <a:ext cx="2410972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1C621B4F-303F-49F3-822A-6E63E3D86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80" y="6543"/>
            <a:ext cx="5472778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Resultados y discusión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49224" y="771768"/>
            <a:ext cx="8229601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r>
              <a:rPr lang="es-ES" sz="2371" b="1" dirty="0" smtClean="0">
                <a:solidFill>
                  <a:srgbClr val="000000"/>
                </a:solidFill>
              </a:rPr>
              <a:t>Inmunocitoquímica</a:t>
            </a:r>
            <a:endParaRPr lang="es-ES" sz="2371" b="1" dirty="0">
              <a:solidFill>
                <a:srgbClr val="000000"/>
              </a:solidFill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8" name="7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9" name="Imagen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11" name="10 Rectángulo"/>
          <p:cNvSpPr/>
          <p:nvPr/>
        </p:nvSpPr>
        <p:spPr>
          <a:xfrm>
            <a:off x="5315803" y="1713445"/>
            <a:ext cx="337663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latin typeface="+mj-lt"/>
              </a:rPr>
              <a:t>β</a:t>
            </a:r>
            <a:r>
              <a:rPr lang="es-EC" b="1" dirty="0" smtClean="0">
                <a:latin typeface="+mj-lt"/>
              </a:rPr>
              <a:t>-actina: </a:t>
            </a:r>
            <a:r>
              <a:rPr lang="es-EC" dirty="0">
                <a:latin typeface="+mj-lt"/>
              </a:rPr>
              <a:t>Proteína </a:t>
            </a:r>
            <a:r>
              <a:rPr lang="es-EC" dirty="0" smtClean="0">
                <a:latin typeface="+mj-lt"/>
              </a:rPr>
              <a:t>constitutiva</a:t>
            </a:r>
          </a:p>
          <a:p>
            <a:pPr algn="just"/>
            <a:endParaRPr lang="es-EC" dirty="0" smtClean="0">
              <a:solidFill>
                <a:srgbClr val="FF0000"/>
              </a:solidFill>
            </a:endParaRPr>
          </a:p>
          <a:p>
            <a:pPr algn="just"/>
            <a:r>
              <a:rPr lang="es-EC" dirty="0" smtClean="0">
                <a:solidFill>
                  <a:srgbClr val="FF0000"/>
                </a:solidFill>
              </a:rPr>
              <a:t>Expresión</a:t>
            </a:r>
            <a:r>
              <a:rPr lang="es-EC" b="1" dirty="0">
                <a:solidFill>
                  <a:srgbClr val="FF0000"/>
                </a:solidFill>
              </a:rPr>
              <a:t>+</a:t>
            </a:r>
            <a:r>
              <a:rPr lang="es-EC" dirty="0">
                <a:solidFill>
                  <a:srgbClr val="FF0000"/>
                </a:solidFill>
              </a:rPr>
              <a:t> </a:t>
            </a:r>
            <a:r>
              <a:rPr lang="es-EC" dirty="0"/>
              <a:t>Todas las células</a:t>
            </a:r>
          </a:p>
          <a:p>
            <a:pPr algn="just"/>
            <a:endParaRPr lang="es-EC" dirty="0"/>
          </a:p>
          <a:p>
            <a:pPr algn="just"/>
            <a:endParaRPr lang="es-EC" dirty="0" smtClean="0"/>
          </a:p>
          <a:p>
            <a:pPr algn="just"/>
            <a:endParaRPr lang="es-EC" dirty="0" smtClean="0"/>
          </a:p>
          <a:p>
            <a:pPr algn="just"/>
            <a:endParaRPr lang="es-EC" dirty="0"/>
          </a:p>
          <a:p>
            <a:pPr algn="just"/>
            <a:r>
              <a:rPr lang="es-EC" dirty="0"/>
              <a:t>Estandarización</a:t>
            </a:r>
            <a:r>
              <a:rPr lang="es-EC" dirty="0" smtClean="0"/>
              <a:t>: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5313827" y="1280704"/>
            <a:ext cx="2935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latin typeface="+mj-lt"/>
              </a:rPr>
              <a:t>VACA EN LACTANCIA 1134</a:t>
            </a:r>
            <a:endParaRPr lang="es-EC" b="1" dirty="0">
              <a:latin typeface="+mj-lt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390625" y="4064287"/>
            <a:ext cx="36281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lvl="0" indent="-952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1400" b="1" dirty="0" smtClean="0"/>
              <a:t>Fijación: </a:t>
            </a:r>
            <a:r>
              <a:rPr lang="es-EC" sz="1400" dirty="0" smtClean="0"/>
              <a:t>PAF 4% 15min</a:t>
            </a:r>
          </a:p>
          <a:p>
            <a:pPr marL="95250" lvl="0" indent="-952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1400" b="1" dirty="0" smtClean="0"/>
              <a:t>Permeabilización: </a:t>
            </a:r>
            <a:r>
              <a:rPr lang="es-EC" sz="1400" dirty="0" smtClean="0"/>
              <a:t>Tritón 0,1% 15 min.</a:t>
            </a:r>
            <a:endParaRPr lang="es-EC" sz="1400" b="1" dirty="0" smtClean="0"/>
          </a:p>
          <a:p>
            <a:pPr marL="95250" lvl="0" indent="-952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1400" b="1" dirty="0" smtClean="0"/>
              <a:t>Bloqueo:</a:t>
            </a:r>
            <a:r>
              <a:rPr lang="es-EC" sz="1400" dirty="0" smtClean="0"/>
              <a:t> </a:t>
            </a:r>
            <a:r>
              <a:rPr lang="es-EC" sz="1400" dirty="0"/>
              <a:t>leche descremada al 5% en </a:t>
            </a:r>
            <a:r>
              <a:rPr lang="es-EC" sz="1400" dirty="0" smtClean="0"/>
              <a:t>PBS 30min.</a:t>
            </a:r>
            <a:endParaRPr lang="es-EC" sz="1400" dirty="0"/>
          </a:p>
          <a:p>
            <a:pPr marL="95250" lvl="0" indent="-952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1400" b="1" dirty="0" smtClean="0"/>
              <a:t>Marcaje: </a:t>
            </a:r>
            <a:r>
              <a:rPr lang="es-EC" sz="1400" dirty="0" smtClean="0"/>
              <a:t>Ab1°1/250</a:t>
            </a:r>
            <a:r>
              <a:rPr lang="es-EC" sz="1400" dirty="0"/>
              <a:t>, 2</a:t>
            </a:r>
            <a:r>
              <a:rPr lang="es-EC" sz="1400" dirty="0" smtClean="0"/>
              <a:t>h</a:t>
            </a:r>
            <a:r>
              <a:rPr lang="es-EC" sz="1400" dirty="0"/>
              <a:t>, 3 lavados de </a:t>
            </a:r>
            <a:r>
              <a:rPr lang="es-EC" sz="1400" dirty="0" smtClean="0"/>
              <a:t>3min. Ab2°1/200</a:t>
            </a:r>
            <a:r>
              <a:rPr lang="es-EC" sz="1400" dirty="0"/>
              <a:t>, </a:t>
            </a:r>
            <a:r>
              <a:rPr lang="es-EC" sz="1400" dirty="0" smtClean="0"/>
              <a:t>1h</a:t>
            </a:r>
            <a:r>
              <a:rPr lang="es-EC" sz="1400" dirty="0"/>
              <a:t>, 3 lavados de </a:t>
            </a:r>
            <a:r>
              <a:rPr lang="es-EC" sz="1400" dirty="0" smtClean="0"/>
              <a:t>3min y medio de montaje con DAPI.</a:t>
            </a:r>
            <a:endParaRPr lang="es-EC" sz="1400" dirty="0"/>
          </a:p>
        </p:txBody>
      </p:sp>
      <p:sp>
        <p:nvSpPr>
          <p:cNvPr id="14" name="13 Rectángulo"/>
          <p:cNvSpPr/>
          <p:nvPr/>
        </p:nvSpPr>
        <p:spPr>
          <a:xfrm>
            <a:off x="318583" y="6291568"/>
            <a:ext cx="62496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smtClean="0">
                <a:latin typeface="+mj-lt"/>
              </a:rPr>
              <a:t>Bunnell </a:t>
            </a:r>
            <a:r>
              <a:rPr lang="es-EC" sz="1400" dirty="0">
                <a:latin typeface="+mj-lt"/>
              </a:rPr>
              <a:t>et al., </a:t>
            </a:r>
            <a:r>
              <a:rPr lang="es-EC" sz="1400" dirty="0" smtClean="0">
                <a:latin typeface="+mj-lt"/>
              </a:rPr>
              <a:t>(2011) </a:t>
            </a:r>
            <a:endParaRPr lang="es-EC" sz="1400" dirty="0">
              <a:latin typeface="+mj-lt"/>
            </a:endParaRPr>
          </a:p>
        </p:txBody>
      </p:sp>
      <p:pic>
        <p:nvPicPr>
          <p:cNvPr id="19" name="Picture 2" descr="C:\Users\MINIREX\Dropbox\imagenes icc\b act 1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7007" y="3699916"/>
            <a:ext cx="739447" cy="51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Rectángulo"/>
          <p:cNvSpPr/>
          <p:nvPr/>
        </p:nvSpPr>
        <p:spPr>
          <a:xfrm>
            <a:off x="3933903" y="5987891"/>
            <a:ext cx="1250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Toscano (2019) </a:t>
            </a:r>
            <a:endParaRPr lang="es-EC" sz="12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1533425" y="3741816"/>
            <a:ext cx="673029" cy="293906"/>
          </a:xfrm>
          <a:prstGeom prst="rect">
            <a:avLst/>
          </a:prstGeom>
          <a:noFill/>
        </p:spPr>
        <p:txBody>
          <a:bodyPr wrap="none" lIns="97516" tIns="48758" rIns="97516" bIns="48758" rtlCol="0">
            <a:spAutoFit/>
          </a:bodyPr>
          <a:lstStyle/>
          <a:p>
            <a:pPr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270" b="1" dirty="0" smtClean="0">
                <a:solidFill>
                  <a:srgbClr val="FFFFFF"/>
                </a:solidFill>
                <a:latin typeface="+mj-lt"/>
              </a:rPr>
              <a:t>Merge</a:t>
            </a:r>
            <a:endParaRPr lang="es-ES" sz="127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61521" y="1395135"/>
            <a:ext cx="544790" cy="293906"/>
          </a:xfrm>
          <a:prstGeom prst="rect">
            <a:avLst/>
          </a:prstGeom>
          <a:noFill/>
        </p:spPr>
        <p:txBody>
          <a:bodyPr wrap="none" lIns="97516" tIns="48758" rIns="97516" bIns="48758" rtlCol="0">
            <a:spAutoFit/>
          </a:bodyPr>
          <a:lstStyle/>
          <a:p>
            <a:pPr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270" b="1" dirty="0">
                <a:solidFill>
                  <a:srgbClr val="007DDA"/>
                </a:solidFill>
                <a:latin typeface="+mj-lt"/>
              </a:rPr>
              <a:t>DAPI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2703963" y="1395135"/>
            <a:ext cx="817299" cy="293906"/>
          </a:xfrm>
          <a:prstGeom prst="rect">
            <a:avLst/>
          </a:prstGeom>
          <a:noFill/>
        </p:spPr>
        <p:txBody>
          <a:bodyPr wrap="none" lIns="97516" tIns="48758" rIns="97516" bIns="48758" rtlCol="0">
            <a:spAutoFit/>
          </a:bodyPr>
          <a:lstStyle/>
          <a:p>
            <a:pPr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270" b="1" dirty="0">
                <a:solidFill>
                  <a:srgbClr val="92D050"/>
                </a:solidFill>
                <a:latin typeface="+mj-lt"/>
              </a:rPr>
              <a:t>B-actina</a:t>
            </a:r>
          </a:p>
        </p:txBody>
      </p:sp>
    </p:spTree>
    <p:extLst>
      <p:ext uri="{BB962C8B-B14F-4D97-AF65-F5344CB8AC3E}">
        <p14:creationId xmlns:p14="http://schemas.microsoft.com/office/powerpoint/2010/main" val="4101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365201" y="1003675"/>
            <a:ext cx="8426587" cy="650979"/>
          </a:xfrm>
        </p:spPr>
        <p:txBody>
          <a:bodyPr/>
          <a:lstStyle/>
          <a:p>
            <a:pPr algn="ctr"/>
            <a:r>
              <a:rPr lang="es-ES" sz="3387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Contenidos </a:t>
            </a:r>
          </a:p>
        </p:txBody>
      </p:sp>
      <p:sp>
        <p:nvSpPr>
          <p:cNvPr id="5" name="3 Título"/>
          <p:cNvSpPr txBox="1">
            <a:spLocks/>
          </p:cNvSpPr>
          <p:nvPr/>
        </p:nvSpPr>
        <p:spPr>
          <a:xfrm>
            <a:off x="548105" y="1796260"/>
            <a:ext cx="8474568" cy="243872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50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502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753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9003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387111" indent="-387111" algn="l" defTabSz="774222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710" b="0" i="0" dirty="0">
                <a:solidFill>
                  <a:srgbClr val="000000"/>
                </a:solidFill>
                <a:effectLst/>
              </a:rPr>
              <a:t>Introducción</a:t>
            </a:r>
          </a:p>
          <a:p>
            <a:pPr marL="387111" indent="-387111" algn="l" defTabSz="774222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710" b="0" i="0" dirty="0">
                <a:solidFill>
                  <a:srgbClr val="000000"/>
                </a:solidFill>
                <a:effectLst/>
              </a:rPr>
              <a:t>Materiales y métodos</a:t>
            </a:r>
          </a:p>
          <a:p>
            <a:pPr marL="387111" indent="-387111" algn="l" defTabSz="774222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710" b="0" i="0" dirty="0">
                <a:solidFill>
                  <a:srgbClr val="000000"/>
                </a:solidFill>
                <a:effectLst/>
              </a:rPr>
              <a:t>Resultados y discusión</a:t>
            </a:r>
          </a:p>
          <a:p>
            <a:pPr marL="387111" indent="-387111" algn="l" defTabSz="774222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710" b="0" i="0" dirty="0">
                <a:solidFill>
                  <a:srgbClr val="000000"/>
                </a:solidFill>
                <a:effectLst/>
              </a:rPr>
              <a:t>Conclusiones</a:t>
            </a:r>
          </a:p>
          <a:p>
            <a:pPr marL="387111" indent="-387111" algn="l" defTabSz="774222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710" b="0" i="0" dirty="0">
                <a:solidFill>
                  <a:srgbClr val="000000"/>
                </a:solidFill>
                <a:effectLst/>
              </a:rPr>
              <a:t>Recomendaciones</a:t>
            </a:r>
          </a:p>
          <a:p>
            <a:pPr algn="ctr" defTabSz="774222"/>
            <a:r>
              <a:rPr lang="es-ES" sz="2710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7" name="6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8" name="7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2" name="Imagen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997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26 Grupo"/>
          <p:cNvGrpSpPr/>
          <p:nvPr/>
        </p:nvGrpSpPr>
        <p:grpSpPr>
          <a:xfrm>
            <a:off x="177353" y="1300959"/>
            <a:ext cx="5015500" cy="4706001"/>
            <a:chOff x="215120" y="1260010"/>
            <a:chExt cx="4373290" cy="4087716"/>
          </a:xfrm>
        </p:grpSpPr>
        <p:pic>
          <p:nvPicPr>
            <p:cNvPr id="14" name="Picture 2" descr="F:\imagenes icc\ck14 1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15120" y="1260010"/>
              <a:ext cx="2177749" cy="2032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F:\imagenes icc\ck14 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10661" y="1260010"/>
              <a:ext cx="2177749" cy="2032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F:\imagenes icc\ck14 1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0680" y="3315161"/>
              <a:ext cx="2177749" cy="2032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F:\imagenes icc\ck14 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10662" y="3315161"/>
              <a:ext cx="2177748" cy="2032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17 CuadroTexto"/>
            <p:cNvSpPr txBox="1"/>
            <p:nvPr/>
          </p:nvSpPr>
          <p:spPr>
            <a:xfrm>
              <a:off x="2421800" y="3334917"/>
              <a:ext cx="655395" cy="293906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 smtClean="0">
                  <a:solidFill>
                    <a:srgbClr val="FFFFFF"/>
                  </a:solidFill>
                  <a:latin typeface="+mj-lt"/>
                </a:rPr>
                <a:t>Merge</a:t>
              </a:r>
              <a:endParaRPr lang="es-ES" sz="1270" b="1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261838" y="1279169"/>
              <a:ext cx="544789" cy="293906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007DDA"/>
                  </a:solidFill>
                  <a:latin typeface="+mj-lt"/>
                </a:rPr>
                <a:t>DAPI</a:t>
              </a:r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2435150" y="1290433"/>
              <a:ext cx="589673" cy="293906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92D050"/>
                  </a:solidFill>
                </a:rPr>
                <a:t>CK14</a:t>
              </a: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248489" y="3333729"/>
              <a:ext cx="568833" cy="293906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FF2121"/>
                  </a:solidFill>
                  <a:latin typeface="+mj-lt"/>
                </a:rPr>
                <a:t>C-Kit</a:t>
              </a:r>
            </a:p>
          </p:txBody>
        </p:sp>
      </p:grpSp>
      <p:sp>
        <p:nvSpPr>
          <p:cNvPr id="24" name="Rectangle 2">
            <a:extLst>
              <a:ext uri="{FF2B5EF4-FFF2-40B4-BE49-F238E27FC236}">
                <a16:creationId xmlns="" xmlns:a16="http://schemas.microsoft.com/office/drawing/2014/main" id="{4C073AB8-EA93-47D5-AF04-91EA24F9F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80" y="6543"/>
            <a:ext cx="5472778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Resultados y discusión</a:t>
            </a:r>
          </a:p>
        </p:txBody>
      </p:sp>
      <p:sp>
        <p:nvSpPr>
          <p:cNvPr id="44" name="1 Título"/>
          <p:cNvSpPr txBox="1">
            <a:spLocks/>
          </p:cNvSpPr>
          <p:nvPr/>
        </p:nvSpPr>
        <p:spPr>
          <a:xfrm>
            <a:off x="149224" y="771768"/>
            <a:ext cx="8229601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r>
              <a:rPr lang="es-ES" sz="2371" b="1" dirty="0" smtClean="0">
                <a:solidFill>
                  <a:srgbClr val="000000"/>
                </a:solidFill>
              </a:rPr>
              <a:t>Inmunocitoquímica</a:t>
            </a:r>
            <a:endParaRPr lang="es-ES" sz="2371" b="1" dirty="0">
              <a:solidFill>
                <a:srgbClr val="000000"/>
              </a:solidFill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5306321" y="1757563"/>
            <a:ext cx="35942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b="1" dirty="0" smtClean="0">
                <a:latin typeface="+mj-lt"/>
              </a:rPr>
              <a:t>Citoqueratina 14 (CK14): </a:t>
            </a:r>
            <a:r>
              <a:rPr lang="es-EC" dirty="0" smtClean="0">
                <a:latin typeface="+mj-lt"/>
              </a:rPr>
              <a:t>Filamento intermedio</a:t>
            </a:r>
            <a:endParaRPr lang="es-EC" dirty="0">
              <a:latin typeface="+mj-lt"/>
            </a:endParaRPr>
          </a:p>
          <a:p>
            <a:pPr algn="just"/>
            <a:endParaRPr lang="es-EC" dirty="0">
              <a:latin typeface="+mj-lt"/>
            </a:endParaRPr>
          </a:p>
          <a:p>
            <a:r>
              <a:rPr lang="es-EC" dirty="0">
                <a:solidFill>
                  <a:srgbClr val="FF0000"/>
                </a:solidFill>
                <a:latin typeface="+mj-lt"/>
              </a:rPr>
              <a:t>Expresión</a:t>
            </a:r>
            <a:r>
              <a:rPr lang="es-EC" b="1" dirty="0" smtClean="0">
                <a:solidFill>
                  <a:srgbClr val="FF0000"/>
                </a:solidFill>
                <a:latin typeface="+mj-lt"/>
              </a:rPr>
              <a:t>+</a:t>
            </a:r>
            <a:r>
              <a:rPr lang="es-EC" dirty="0" smtClean="0">
                <a:latin typeface="+mj-lt"/>
              </a:rPr>
              <a:t> Mioepiteliales y Prog mioepiteliales</a:t>
            </a:r>
            <a:endParaRPr lang="es-EC" dirty="0">
              <a:latin typeface="+mj-lt"/>
            </a:endParaRPr>
          </a:p>
          <a:p>
            <a:r>
              <a:rPr lang="es-EC" dirty="0" smtClean="0">
                <a:solidFill>
                  <a:srgbClr val="00B050"/>
                </a:solidFill>
                <a:latin typeface="+mj-lt"/>
              </a:rPr>
              <a:t>Expresión</a:t>
            </a:r>
            <a:r>
              <a:rPr lang="es-EC" b="1" dirty="0" smtClean="0">
                <a:solidFill>
                  <a:srgbClr val="00B050"/>
                </a:solidFill>
                <a:latin typeface="+mj-lt"/>
              </a:rPr>
              <a:t>-</a:t>
            </a:r>
            <a:r>
              <a:rPr lang="es-EC" dirty="0" smtClean="0">
                <a:latin typeface="+mj-lt"/>
              </a:rPr>
              <a:t> </a:t>
            </a:r>
            <a:r>
              <a:rPr lang="es-EC" dirty="0">
                <a:latin typeface="+mj-lt"/>
              </a:rPr>
              <a:t>Luminales </a:t>
            </a:r>
          </a:p>
        </p:txBody>
      </p:sp>
      <p:sp>
        <p:nvSpPr>
          <p:cNvPr id="46" name="45 Rectángulo"/>
          <p:cNvSpPr/>
          <p:nvPr/>
        </p:nvSpPr>
        <p:spPr>
          <a:xfrm>
            <a:off x="5315804" y="3715936"/>
            <a:ext cx="35961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latin typeface="+mj-lt"/>
              </a:rPr>
              <a:t>C-Kit </a:t>
            </a:r>
            <a:r>
              <a:rPr lang="es-EC" b="1" dirty="0">
                <a:latin typeface="+mj-lt"/>
              </a:rPr>
              <a:t>o </a:t>
            </a:r>
            <a:r>
              <a:rPr lang="es-EC" b="1" dirty="0" smtClean="0">
                <a:latin typeface="+mj-lt"/>
              </a:rPr>
              <a:t>CD117: </a:t>
            </a:r>
            <a:r>
              <a:rPr lang="es-EC" dirty="0" smtClean="0">
                <a:latin typeface="+mj-lt"/>
              </a:rPr>
              <a:t>Receptor </a:t>
            </a:r>
            <a:r>
              <a:rPr lang="es-EC" dirty="0">
                <a:latin typeface="+mj-lt"/>
              </a:rPr>
              <a:t>tirosina quinasa</a:t>
            </a:r>
          </a:p>
          <a:p>
            <a:pPr algn="just"/>
            <a:r>
              <a:rPr lang="es-EC" dirty="0" smtClean="0">
                <a:latin typeface="+mj-lt"/>
              </a:rPr>
              <a:t>Involución</a:t>
            </a:r>
          </a:p>
          <a:p>
            <a:pPr algn="just"/>
            <a:endParaRPr lang="es-EC" dirty="0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s-EC" dirty="0" smtClean="0">
                <a:solidFill>
                  <a:srgbClr val="FF0000"/>
                </a:solidFill>
                <a:latin typeface="+mj-lt"/>
              </a:rPr>
              <a:t>Expresión</a:t>
            </a:r>
            <a:r>
              <a:rPr lang="es-EC" b="1" dirty="0">
                <a:solidFill>
                  <a:srgbClr val="FF0000"/>
                </a:solidFill>
                <a:latin typeface="+mj-lt"/>
              </a:rPr>
              <a:t>+</a:t>
            </a:r>
            <a:r>
              <a:rPr lang="es-EC" dirty="0">
                <a:latin typeface="+mj-lt"/>
              </a:rPr>
              <a:t> </a:t>
            </a:r>
            <a:r>
              <a:rPr lang="es-EC" dirty="0" smtClean="0">
                <a:latin typeface="+mj-lt"/>
              </a:rPr>
              <a:t>Luminales, </a:t>
            </a:r>
            <a:r>
              <a:rPr lang="es-EC" dirty="0">
                <a:latin typeface="+mj-lt"/>
              </a:rPr>
              <a:t>Prog </a:t>
            </a:r>
            <a:r>
              <a:rPr lang="es-EC" dirty="0" smtClean="0">
                <a:latin typeface="+mj-lt"/>
              </a:rPr>
              <a:t>luminales y Prog multipotentes</a:t>
            </a:r>
          </a:p>
          <a:p>
            <a:pPr algn="just"/>
            <a:r>
              <a:rPr lang="es-EC" dirty="0" smtClean="0">
                <a:solidFill>
                  <a:srgbClr val="00B050"/>
                </a:solidFill>
                <a:latin typeface="+mj-lt"/>
              </a:rPr>
              <a:t>Expresión</a:t>
            </a:r>
            <a:r>
              <a:rPr lang="es-EC" b="1" dirty="0" smtClean="0">
                <a:solidFill>
                  <a:srgbClr val="00B050"/>
                </a:solidFill>
                <a:latin typeface="+mj-lt"/>
              </a:rPr>
              <a:t>- </a:t>
            </a:r>
            <a:r>
              <a:rPr lang="es-EC" dirty="0" smtClean="0">
                <a:latin typeface="+mj-lt"/>
              </a:rPr>
              <a:t>MSC </a:t>
            </a:r>
            <a:r>
              <a:rPr lang="es-EC" dirty="0">
                <a:latin typeface="+mj-lt"/>
              </a:rPr>
              <a:t>y mioepiteliales </a:t>
            </a:r>
            <a:endParaRPr lang="es-EC" b="1" dirty="0">
              <a:solidFill>
                <a:srgbClr val="00B050"/>
              </a:solidFill>
              <a:latin typeface="+mj-lt"/>
            </a:endParaRPr>
          </a:p>
          <a:p>
            <a:pPr algn="just"/>
            <a:r>
              <a:rPr lang="es-EC" dirty="0" smtClean="0">
                <a:latin typeface="+mj-lt"/>
              </a:rPr>
              <a:t>  </a:t>
            </a:r>
            <a:endParaRPr lang="es-EC" dirty="0">
              <a:latin typeface="+mj-lt"/>
            </a:endParaRPr>
          </a:p>
          <a:p>
            <a:r>
              <a:rPr lang="es-EC" b="1" dirty="0" smtClean="0">
                <a:latin typeface="+mj-lt"/>
              </a:rPr>
              <a:t> </a:t>
            </a:r>
            <a:endParaRPr lang="es-EC" b="1" dirty="0">
              <a:latin typeface="+mj-lt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18582" y="6322383"/>
            <a:ext cx="62496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smtClean="0"/>
              <a:t>Martignani </a:t>
            </a:r>
            <a:r>
              <a:rPr lang="es-EC" sz="1400" dirty="0"/>
              <a:t>et al., (2015</a:t>
            </a:r>
            <a:r>
              <a:rPr lang="es-EC" sz="1400" dirty="0" smtClean="0"/>
              <a:t>)</a:t>
            </a:r>
            <a:endParaRPr lang="es-EC" sz="1400" dirty="0"/>
          </a:p>
        </p:txBody>
      </p:sp>
      <p:sp>
        <p:nvSpPr>
          <p:cNvPr id="23" name="22 Rectángulo"/>
          <p:cNvSpPr/>
          <p:nvPr/>
        </p:nvSpPr>
        <p:spPr>
          <a:xfrm>
            <a:off x="3933903" y="5987891"/>
            <a:ext cx="1250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Toscano (2019) </a:t>
            </a:r>
            <a:endParaRPr lang="es-EC" sz="1200" dirty="0"/>
          </a:p>
        </p:txBody>
      </p:sp>
      <p:sp>
        <p:nvSpPr>
          <p:cNvPr id="22" name="21 Rectángulo"/>
          <p:cNvSpPr/>
          <p:nvPr/>
        </p:nvSpPr>
        <p:spPr>
          <a:xfrm>
            <a:off x="5313827" y="1280704"/>
            <a:ext cx="2935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latin typeface="+mj-lt"/>
              </a:rPr>
              <a:t>VACA EN LACTANCIA 1134</a:t>
            </a:r>
            <a:endParaRPr lang="es-EC" b="1" dirty="0">
              <a:latin typeface="+mj-lt"/>
            </a:endParaRPr>
          </a:p>
        </p:txBody>
      </p:sp>
      <p:grpSp>
        <p:nvGrpSpPr>
          <p:cNvPr id="25" name="24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26" name="25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28" name="Imagen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402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47 Grupo"/>
          <p:cNvGrpSpPr/>
          <p:nvPr/>
        </p:nvGrpSpPr>
        <p:grpSpPr>
          <a:xfrm>
            <a:off x="179633" y="1327321"/>
            <a:ext cx="5026875" cy="4701024"/>
            <a:chOff x="201064" y="1446660"/>
            <a:chExt cx="4407726" cy="4010053"/>
          </a:xfrm>
        </p:grpSpPr>
        <p:pic>
          <p:nvPicPr>
            <p:cNvPr id="2" name="Picture 2" descr="F:\imagenes icc\nestin 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12147" y="1446660"/>
              <a:ext cx="2184676" cy="1996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F:\imagenes icc\nestin 1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1064" y="3460653"/>
              <a:ext cx="2197289" cy="1996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F:\imagenes icc\nestin 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1"/>
            <a:stretch/>
          </p:blipFill>
          <p:spPr bwMode="auto">
            <a:xfrm>
              <a:off x="2412141" y="3460653"/>
              <a:ext cx="2196649" cy="1996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F:\imagenes icc\nestin 1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1064" y="1446660"/>
              <a:ext cx="2199116" cy="1996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F:\imagenes icc\nestin 2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39071" y="3131280"/>
              <a:ext cx="708345" cy="294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6 CuadroTexto"/>
            <p:cNvSpPr txBox="1"/>
            <p:nvPr/>
          </p:nvSpPr>
          <p:spPr>
            <a:xfrm>
              <a:off x="2448609" y="3522758"/>
              <a:ext cx="655395" cy="293906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 smtClean="0">
                  <a:solidFill>
                    <a:srgbClr val="FFFFFF"/>
                  </a:solidFill>
                  <a:latin typeface="+mj-lt"/>
                </a:rPr>
                <a:t>Merge</a:t>
              </a:r>
              <a:endParaRPr lang="es-ES" sz="1270" b="1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256838" y="1467010"/>
              <a:ext cx="544789" cy="293906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007DDA"/>
                  </a:solidFill>
                  <a:latin typeface="+mj-lt"/>
                </a:rPr>
                <a:t>DAPI</a:t>
              </a:r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2484742" y="1478274"/>
              <a:ext cx="677837" cy="293906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1270" b="1" dirty="0" smtClean="0">
                  <a:solidFill>
                    <a:srgbClr val="92D050"/>
                  </a:solidFill>
                  <a:latin typeface="+mj-lt"/>
                </a:rPr>
                <a:t>Nestin</a:t>
              </a:r>
              <a:endParaRPr lang="es-ES" sz="1270" b="1" dirty="0">
                <a:solidFill>
                  <a:srgbClr val="92D050"/>
                </a:solidFill>
                <a:latin typeface="+mj-lt"/>
              </a:endParaRP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275298" y="3521570"/>
              <a:ext cx="568833" cy="293906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FF2121"/>
                  </a:solidFill>
                  <a:latin typeface="+mj-lt"/>
                </a:rPr>
                <a:t>C-Kit</a:t>
              </a:r>
            </a:p>
          </p:txBody>
        </p:sp>
        <p:pic>
          <p:nvPicPr>
            <p:cNvPr id="11" name="Picture 3" descr="F:\imagenes icc\nestin 2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51835" y="3121204"/>
              <a:ext cx="708345" cy="294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F:\imagenes icc\nestin 2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2719" y="5111465"/>
              <a:ext cx="708345" cy="294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F:\imagenes icc\nestin 2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50008" y="5120978"/>
              <a:ext cx="708345" cy="294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Rectangle 2">
            <a:extLst>
              <a:ext uri="{FF2B5EF4-FFF2-40B4-BE49-F238E27FC236}">
                <a16:creationId xmlns="" xmlns:a16="http://schemas.microsoft.com/office/drawing/2014/main" id="{4C073AB8-EA93-47D5-AF04-91EA24F9F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80" y="6543"/>
            <a:ext cx="5472778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Resultados y discusión</a:t>
            </a:r>
          </a:p>
        </p:txBody>
      </p:sp>
      <p:sp>
        <p:nvSpPr>
          <p:cNvPr id="51" name="1 Título"/>
          <p:cNvSpPr txBox="1">
            <a:spLocks/>
          </p:cNvSpPr>
          <p:nvPr/>
        </p:nvSpPr>
        <p:spPr>
          <a:xfrm>
            <a:off x="149224" y="771768"/>
            <a:ext cx="8229601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r>
              <a:rPr lang="es-ES" sz="2371" b="1" dirty="0" smtClean="0">
                <a:solidFill>
                  <a:srgbClr val="000000"/>
                </a:solidFill>
              </a:rPr>
              <a:t>Inmunocitoquímica</a:t>
            </a:r>
            <a:endParaRPr lang="es-ES" sz="2371" b="1" dirty="0">
              <a:solidFill>
                <a:srgbClr val="000000"/>
              </a:solidFill>
            </a:endParaRPr>
          </a:p>
        </p:txBody>
      </p:sp>
      <p:sp>
        <p:nvSpPr>
          <p:cNvPr id="53" name="52 Rectángulo"/>
          <p:cNvSpPr/>
          <p:nvPr/>
        </p:nvSpPr>
        <p:spPr>
          <a:xfrm>
            <a:off x="5313827" y="1650036"/>
            <a:ext cx="362348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+mj-lt"/>
              </a:rPr>
              <a:t>Nestin:</a:t>
            </a:r>
            <a:r>
              <a:rPr lang="es-EC" dirty="0" smtClean="0">
                <a:latin typeface="+mj-lt"/>
              </a:rPr>
              <a:t>Filamento</a:t>
            </a:r>
          </a:p>
          <a:p>
            <a:pPr algn="just"/>
            <a:r>
              <a:rPr lang="es-EC" dirty="0" smtClean="0">
                <a:latin typeface="+mj-lt"/>
              </a:rPr>
              <a:t>Multipotencia </a:t>
            </a:r>
            <a:r>
              <a:rPr lang="es-EC" dirty="0">
                <a:latin typeface="+mj-lt"/>
              </a:rPr>
              <a:t>o nichos de SC</a:t>
            </a:r>
          </a:p>
          <a:p>
            <a:pPr algn="just"/>
            <a:endParaRPr lang="es-EC" dirty="0">
              <a:latin typeface="+mj-lt"/>
            </a:endParaRPr>
          </a:p>
          <a:p>
            <a:pPr algn="just"/>
            <a:r>
              <a:rPr lang="es-EC" dirty="0">
                <a:solidFill>
                  <a:srgbClr val="FF0000"/>
                </a:solidFill>
                <a:latin typeface="+mj-lt"/>
              </a:rPr>
              <a:t>Expresión</a:t>
            </a:r>
            <a:r>
              <a:rPr lang="es-EC" b="1" dirty="0" smtClean="0">
                <a:solidFill>
                  <a:srgbClr val="FF0000"/>
                </a:solidFill>
                <a:latin typeface="+mj-lt"/>
              </a:rPr>
              <a:t>+</a:t>
            </a:r>
            <a:r>
              <a:rPr lang="es-EC" dirty="0" smtClean="0">
                <a:latin typeface="+mj-lt"/>
              </a:rPr>
              <a:t> </a:t>
            </a:r>
            <a:r>
              <a:rPr lang="es-EC" dirty="0">
                <a:latin typeface="+mj-lt"/>
              </a:rPr>
              <a:t>Mioepiteliales y Prog </a:t>
            </a:r>
            <a:r>
              <a:rPr lang="es-EC" dirty="0" smtClean="0">
                <a:latin typeface="+mj-lt"/>
              </a:rPr>
              <a:t>mioepiteliales y multipotentes</a:t>
            </a:r>
            <a:endParaRPr lang="es-EC" dirty="0">
              <a:latin typeface="+mj-lt"/>
            </a:endParaRPr>
          </a:p>
          <a:p>
            <a:pPr algn="just"/>
            <a:r>
              <a:rPr lang="es-EC" dirty="0" smtClean="0">
                <a:solidFill>
                  <a:srgbClr val="00B050"/>
                </a:solidFill>
                <a:latin typeface="+mj-lt"/>
              </a:rPr>
              <a:t>Expresión</a:t>
            </a:r>
            <a:r>
              <a:rPr lang="es-EC" b="1" dirty="0" smtClean="0">
                <a:solidFill>
                  <a:srgbClr val="00B050"/>
                </a:solidFill>
                <a:latin typeface="+mj-lt"/>
              </a:rPr>
              <a:t>-</a:t>
            </a:r>
            <a:r>
              <a:rPr lang="es-EC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s-EC" dirty="0">
                <a:latin typeface="+mj-lt"/>
              </a:rPr>
              <a:t>Luminales </a:t>
            </a:r>
          </a:p>
          <a:p>
            <a:endParaRPr lang="es-EC" b="1" dirty="0">
              <a:latin typeface="+mj-lt"/>
            </a:endParaRPr>
          </a:p>
        </p:txBody>
      </p:sp>
      <p:cxnSp>
        <p:nvCxnSpPr>
          <p:cNvPr id="54" name="53 Conector recto de flecha"/>
          <p:cNvCxnSpPr/>
          <p:nvPr/>
        </p:nvCxnSpPr>
        <p:spPr>
          <a:xfrm flipH="1">
            <a:off x="3401386" y="4512191"/>
            <a:ext cx="220782" cy="1988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54 Rectángulo"/>
          <p:cNvSpPr/>
          <p:nvPr/>
        </p:nvSpPr>
        <p:spPr>
          <a:xfrm>
            <a:off x="285725" y="6328728"/>
            <a:ext cx="18854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/>
              <a:t>Richter </a:t>
            </a:r>
            <a:r>
              <a:rPr lang="es-EC" sz="1400" dirty="0"/>
              <a:t>et al., </a:t>
            </a:r>
            <a:r>
              <a:rPr lang="es-EC" sz="1400" dirty="0" smtClean="0"/>
              <a:t>(2013</a:t>
            </a:r>
            <a:r>
              <a:rPr lang="es-EC" sz="1400" dirty="0"/>
              <a:t>)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3933903" y="5987891"/>
            <a:ext cx="1250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Toscano (2019) </a:t>
            </a:r>
            <a:endParaRPr lang="es-EC" sz="1200" dirty="0"/>
          </a:p>
        </p:txBody>
      </p:sp>
      <p:grpSp>
        <p:nvGrpSpPr>
          <p:cNvPr id="21" name="20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22" name="21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23" name="Imagen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24" name="23 Rectángulo"/>
          <p:cNvSpPr/>
          <p:nvPr/>
        </p:nvSpPr>
        <p:spPr>
          <a:xfrm>
            <a:off x="5313827" y="1280704"/>
            <a:ext cx="2935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latin typeface="+mj-lt"/>
              </a:rPr>
              <a:t>VACA EN LACTANCIA 1134</a:t>
            </a:r>
            <a:endParaRPr lang="es-EC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713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26 Grupo"/>
          <p:cNvGrpSpPr/>
          <p:nvPr/>
        </p:nvGrpSpPr>
        <p:grpSpPr>
          <a:xfrm>
            <a:off x="174948" y="1279732"/>
            <a:ext cx="5028021" cy="4714909"/>
            <a:chOff x="202245" y="1354303"/>
            <a:chExt cx="4416219" cy="4068517"/>
          </a:xfrm>
        </p:grpSpPr>
        <p:pic>
          <p:nvPicPr>
            <p:cNvPr id="2" name="Picture 4" descr="F:\imagenes icc\i6a 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538"/>
            <a:stretch/>
          </p:blipFill>
          <p:spPr bwMode="auto">
            <a:xfrm>
              <a:off x="2407726" y="1365567"/>
              <a:ext cx="2210738" cy="2019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4" descr="F:\imagenes icc\i6a 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5" b="1086"/>
            <a:stretch/>
          </p:blipFill>
          <p:spPr bwMode="auto">
            <a:xfrm>
              <a:off x="2407726" y="3403623"/>
              <a:ext cx="2210738" cy="2019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F:\imagenes icc\i6a 1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2245" y="3403623"/>
              <a:ext cx="2200608" cy="2019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F:\imagenes icc\i6a 1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2246" y="1365566"/>
              <a:ext cx="2200607" cy="2019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F:\imagenes icc\i6a 1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14841" y="3721083"/>
              <a:ext cx="379435" cy="13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6 CuadroTexto"/>
            <p:cNvSpPr txBox="1"/>
            <p:nvPr/>
          </p:nvSpPr>
          <p:spPr>
            <a:xfrm>
              <a:off x="2402853" y="3428365"/>
              <a:ext cx="655395" cy="293906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 smtClean="0">
                  <a:solidFill>
                    <a:srgbClr val="FFFFFF"/>
                  </a:solidFill>
                  <a:latin typeface="+mj-lt"/>
                </a:rPr>
                <a:t>Merge</a:t>
              </a:r>
              <a:endParaRPr lang="es-ES" sz="1270" b="1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202246" y="1354303"/>
              <a:ext cx="544789" cy="293906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007DDA"/>
                  </a:solidFill>
                  <a:latin typeface="+mj-lt"/>
                </a:rPr>
                <a:t>DAPI</a:t>
              </a:r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2430150" y="1365567"/>
              <a:ext cx="434181" cy="293906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1270" b="1" dirty="0">
                  <a:solidFill>
                    <a:srgbClr val="92D050"/>
                  </a:solidFill>
                  <a:latin typeface="+mj-lt"/>
                </a:rPr>
                <a:t>I6α</a:t>
              </a:r>
              <a:endParaRPr lang="es-ES" sz="1270" b="1" dirty="0">
                <a:solidFill>
                  <a:srgbClr val="92D050"/>
                </a:solidFill>
                <a:latin typeface="+mj-lt"/>
              </a:endParaRP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229542" y="3427177"/>
              <a:ext cx="568833" cy="293906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FF2121"/>
                  </a:solidFill>
                  <a:latin typeface="+mj-lt"/>
                </a:rPr>
                <a:t>C-Kit</a:t>
              </a:r>
            </a:p>
          </p:txBody>
        </p:sp>
      </p:grpSp>
      <p:sp>
        <p:nvSpPr>
          <p:cNvPr id="44" name="Rectangle 2">
            <a:extLst>
              <a:ext uri="{FF2B5EF4-FFF2-40B4-BE49-F238E27FC236}">
                <a16:creationId xmlns="" xmlns:a16="http://schemas.microsoft.com/office/drawing/2014/main" id="{4C073AB8-EA93-47D5-AF04-91EA24F9F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80" y="6543"/>
            <a:ext cx="5472778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Resultados y discusión</a:t>
            </a:r>
          </a:p>
        </p:txBody>
      </p:sp>
      <p:sp>
        <p:nvSpPr>
          <p:cNvPr id="46" name="1 Título"/>
          <p:cNvSpPr txBox="1">
            <a:spLocks/>
          </p:cNvSpPr>
          <p:nvPr/>
        </p:nvSpPr>
        <p:spPr>
          <a:xfrm>
            <a:off x="149224" y="771768"/>
            <a:ext cx="8229601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r>
              <a:rPr lang="es-ES" sz="2371" b="1" dirty="0" smtClean="0">
                <a:solidFill>
                  <a:srgbClr val="000000"/>
                </a:solidFill>
              </a:rPr>
              <a:t>Inmunocitoquímica</a:t>
            </a:r>
            <a:endParaRPr lang="es-ES" sz="2371" b="1" dirty="0">
              <a:solidFill>
                <a:srgbClr val="000000"/>
              </a:solidFill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5335938" y="1666955"/>
            <a:ext cx="36234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b="1" dirty="0">
                <a:latin typeface="+mj-lt"/>
              </a:rPr>
              <a:t>Integrina 6 alfa (I6</a:t>
            </a:r>
            <a:r>
              <a:rPr lang="el-GR" b="1" dirty="0">
                <a:latin typeface="+mj-lt"/>
              </a:rPr>
              <a:t>α</a:t>
            </a:r>
            <a:r>
              <a:rPr lang="es-EC" b="1" dirty="0">
                <a:latin typeface="+mj-lt"/>
              </a:rPr>
              <a:t> o CD49f</a:t>
            </a:r>
            <a:r>
              <a:rPr lang="es-EC" b="1" dirty="0" smtClean="0">
                <a:latin typeface="+mj-lt"/>
              </a:rPr>
              <a:t>): </a:t>
            </a:r>
            <a:r>
              <a:rPr lang="es-EC" dirty="0">
                <a:latin typeface="+mj-lt"/>
              </a:rPr>
              <a:t>Receptor laminina-1</a:t>
            </a:r>
          </a:p>
          <a:p>
            <a:pPr algn="just"/>
            <a:endParaRPr lang="es-EC" dirty="0" smtClean="0">
              <a:latin typeface="+mj-lt"/>
            </a:endParaRPr>
          </a:p>
          <a:p>
            <a:pPr algn="just"/>
            <a:r>
              <a:rPr lang="es-EC" dirty="0" smtClean="0">
                <a:latin typeface="+mj-lt"/>
              </a:rPr>
              <a:t>Adhesión </a:t>
            </a:r>
            <a:r>
              <a:rPr lang="es-EC" dirty="0">
                <a:latin typeface="+mj-lt"/>
              </a:rPr>
              <a:t>celular </a:t>
            </a:r>
          </a:p>
          <a:p>
            <a:pPr algn="just"/>
            <a:r>
              <a:rPr lang="es-EC" dirty="0">
                <a:latin typeface="+mj-lt"/>
              </a:rPr>
              <a:t>Marcador de producción de </a:t>
            </a:r>
            <a:r>
              <a:rPr lang="es-EC" dirty="0" smtClean="0">
                <a:latin typeface="+mj-lt"/>
              </a:rPr>
              <a:t>leche</a:t>
            </a:r>
          </a:p>
          <a:p>
            <a:pPr algn="just"/>
            <a:r>
              <a:rPr lang="es-EC" dirty="0" smtClean="0">
                <a:latin typeface="+mj-lt"/>
              </a:rPr>
              <a:t>Mayor expresión en células mas indiferenciadas</a:t>
            </a:r>
            <a:endParaRPr lang="es-EC" dirty="0">
              <a:latin typeface="+mj-lt"/>
            </a:endParaRPr>
          </a:p>
          <a:p>
            <a:endParaRPr lang="es-EC" dirty="0" smtClean="0">
              <a:solidFill>
                <a:srgbClr val="FF0000"/>
              </a:solidFill>
              <a:latin typeface="+mj-lt"/>
            </a:endParaRPr>
          </a:p>
          <a:p>
            <a:r>
              <a:rPr lang="es-EC" dirty="0" smtClean="0">
                <a:solidFill>
                  <a:srgbClr val="FF0000"/>
                </a:solidFill>
                <a:latin typeface="+mj-lt"/>
              </a:rPr>
              <a:t>Expresión</a:t>
            </a:r>
            <a:r>
              <a:rPr lang="es-EC" b="1" dirty="0">
                <a:solidFill>
                  <a:srgbClr val="FF0000"/>
                </a:solidFill>
                <a:latin typeface="+mj-lt"/>
              </a:rPr>
              <a:t>+</a:t>
            </a:r>
            <a:r>
              <a:rPr lang="es-EC" dirty="0">
                <a:latin typeface="+mj-lt"/>
              </a:rPr>
              <a:t> </a:t>
            </a:r>
            <a:r>
              <a:rPr lang="es-EC" dirty="0" smtClean="0">
                <a:latin typeface="+mj-lt"/>
              </a:rPr>
              <a:t>Mioepiteliales y Prog Mioepiteliales y multipotentes</a:t>
            </a:r>
            <a:endParaRPr lang="es-EC" dirty="0">
              <a:latin typeface="+mj-lt"/>
            </a:endParaRPr>
          </a:p>
          <a:p>
            <a:r>
              <a:rPr lang="es-EC" dirty="0" smtClean="0">
                <a:solidFill>
                  <a:srgbClr val="00B050"/>
                </a:solidFill>
                <a:latin typeface="+mj-lt"/>
              </a:rPr>
              <a:t>Expresión</a:t>
            </a:r>
            <a:r>
              <a:rPr lang="es-EC" b="1" dirty="0" smtClean="0">
                <a:solidFill>
                  <a:srgbClr val="00B050"/>
                </a:solidFill>
                <a:latin typeface="+mj-lt"/>
              </a:rPr>
              <a:t>-</a:t>
            </a:r>
            <a:r>
              <a:rPr lang="es-EC" dirty="0" smtClean="0">
                <a:latin typeface="+mj-lt"/>
              </a:rPr>
              <a:t> </a:t>
            </a:r>
            <a:r>
              <a:rPr lang="es-EC" dirty="0">
                <a:latin typeface="+mj-lt"/>
              </a:rPr>
              <a:t>Luminales </a:t>
            </a:r>
          </a:p>
          <a:p>
            <a:r>
              <a:rPr lang="es-EC" b="1" dirty="0" smtClean="0">
                <a:latin typeface="+mj-lt"/>
              </a:rPr>
              <a:t>  </a:t>
            </a:r>
            <a:endParaRPr lang="es-EC" b="1" dirty="0">
              <a:latin typeface="+mj-lt"/>
            </a:endParaRPr>
          </a:p>
        </p:txBody>
      </p:sp>
      <p:cxnSp>
        <p:nvCxnSpPr>
          <p:cNvPr id="49" name="48 Conector recto de flecha"/>
          <p:cNvCxnSpPr/>
          <p:nvPr/>
        </p:nvCxnSpPr>
        <p:spPr>
          <a:xfrm flipH="1">
            <a:off x="3012340" y="2983961"/>
            <a:ext cx="220782" cy="19889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51 Conector recto de flecha"/>
          <p:cNvCxnSpPr/>
          <p:nvPr/>
        </p:nvCxnSpPr>
        <p:spPr>
          <a:xfrm flipH="1">
            <a:off x="3343513" y="3207747"/>
            <a:ext cx="220782" cy="19889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52 Rectángulo"/>
          <p:cNvSpPr/>
          <p:nvPr/>
        </p:nvSpPr>
        <p:spPr>
          <a:xfrm>
            <a:off x="318583" y="6310362"/>
            <a:ext cx="62496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smtClean="0"/>
              <a:t>Martignani et al., (2015) y Cravero </a:t>
            </a:r>
            <a:r>
              <a:rPr lang="es-EC" sz="1400" dirty="0"/>
              <a:t>et al., (2015) 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3942882" y="6006118"/>
            <a:ext cx="1250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Toscano (2019) </a:t>
            </a:r>
            <a:endParaRPr lang="es-EC" sz="1200" dirty="0"/>
          </a:p>
        </p:txBody>
      </p:sp>
      <p:sp>
        <p:nvSpPr>
          <p:cNvPr id="19" name="18 Rectángulo"/>
          <p:cNvSpPr/>
          <p:nvPr/>
        </p:nvSpPr>
        <p:spPr>
          <a:xfrm>
            <a:off x="5313827" y="1280704"/>
            <a:ext cx="2935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latin typeface="+mj-lt"/>
              </a:rPr>
              <a:t>VACA EN LACTANCIA 1134</a:t>
            </a:r>
            <a:endParaRPr lang="es-EC" b="1" dirty="0">
              <a:latin typeface="+mj-lt"/>
            </a:endParaRPr>
          </a:p>
        </p:txBody>
      </p:sp>
      <p:grpSp>
        <p:nvGrpSpPr>
          <p:cNvPr id="20" name="19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21" name="20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22" name="Imagen 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550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25 Grupo"/>
          <p:cNvGrpSpPr/>
          <p:nvPr/>
        </p:nvGrpSpPr>
        <p:grpSpPr>
          <a:xfrm>
            <a:off x="176090" y="1281504"/>
            <a:ext cx="5015009" cy="4707130"/>
            <a:chOff x="176090" y="760402"/>
            <a:chExt cx="4373514" cy="4016855"/>
          </a:xfrm>
        </p:grpSpPr>
        <p:pic>
          <p:nvPicPr>
            <p:cNvPr id="2" name="Picture 4" descr="F:\imagenes icc - copia\milk 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2473"/>
            <a:stretch/>
          </p:blipFill>
          <p:spPr bwMode="auto">
            <a:xfrm>
              <a:off x="176090" y="2780403"/>
              <a:ext cx="2166823" cy="1996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4" descr="F:\imagenes icc - copia\milk 2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5" t="-1" r="-145" b="1711"/>
            <a:stretch/>
          </p:blipFill>
          <p:spPr bwMode="auto">
            <a:xfrm>
              <a:off x="2366552" y="760402"/>
              <a:ext cx="2183052" cy="1996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F:\imagenes icc - copia\milk 2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9"/>
            <a:stretch/>
          </p:blipFill>
          <p:spPr bwMode="auto">
            <a:xfrm>
              <a:off x="176091" y="760402"/>
              <a:ext cx="2166821" cy="1996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F:\imagenes icc - copia\milk 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59730" y="2780405"/>
              <a:ext cx="2184233" cy="1996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5 CuadroTexto"/>
            <p:cNvSpPr txBox="1"/>
            <p:nvPr/>
          </p:nvSpPr>
          <p:spPr>
            <a:xfrm>
              <a:off x="2366552" y="760402"/>
              <a:ext cx="711501" cy="293906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92D050"/>
                  </a:solidFill>
                  <a:latin typeface="+mj-lt"/>
                </a:rPr>
                <a:t>MFGE8</a:t>
              </a:r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2371719" y="2816150"/>
              <a:ext cx="655395" cy="293906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 smtClean="0">
                  <a:solidFill>
                    <a:srgbClr val="FFFFFF"/>
                  </a:solidFill>
                  <a:latin typeface="+mj-lt"/>
                </a:rPr>
                <a:t>Merge</a:t>
              </a:r>
              <a:endParaRPr lang="es-ES" sz="1270" b="1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226376" y="760402"/>
              <a:ext cx="544789" cy="293906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007DDA"/>
                  </a:solidFill>
                  <a:latin typeface="+mj-lt"/>
                </a:rPr>
                <a:t>DAPI</a:t>
              </a:r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198408" y="2814962"/>
              <a:ext cx="568833" cy="293906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FF2121"/>
                  </a:solidFill>
                  <a:latin typeface="+mj-lt"/>
                </a:rPr>
                <a:t>C-Kit</a:t>
              </a:r>
            </a:p>
          </p:txBody>
        </p:sp>
      </p:grpSp>
      <p:sp>
        <p:nvSpPr>
          <p:cNvPr id="43" name="Rectangle 2">
            <a:extLst>
              <a:ext uri="{FF2B5EF4-FFF2-40B4-BE49-F238E27FC236}">
                <a16:creationId xmlns="" xmlns:a16="http://schemas.microsoft.com/office/drawing/2014/main" id="{4C073AB8-EA93-47D5-AF04-91EA24F9F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80" y="6543"/>
            <a:ext cx="5472778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Resultados y discusión</a:t>
            </a:r>
          </a:p>
        </p:txBody>
      </p:sp>
      <p:sp>
        <p:nvSpPr>
          <p:cNvPr id="45" name="1 Título"/>
          <p:cNvSpPr txBox="1">
            <a:spLocks/>
          </p:cNvSpPr>
          <p:nvPr/>
        </p:nvSpPr>
        <p:spPr>
          <a:xfrm>
            <a:off x="149224" y="771768"/>
            <a:ext cx="8229601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r>
              <a:rPr lang="es-ES" sz="2371" b="1" dirty="0" smtClean="0">
                <a:solidFill>
                  <a:srgbClr val="000000"/>
                </a:solidFill>
              </a:rPr>
              <a:t>Inmunocitoquímica</a:t>
            </a:r>
            <a:endParaRPr lang="es-ES" sz="2371" b="1" dirty="0">
              <a:solidFill>
                <a:srgbClr val="000000"/>
              </a:solidFill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5315803" y="1605264"/>
            <a:ext cx="367286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latin typeface="+mj-lt"/>
              </a:rPr>
              <a:t>MFGE8 </a:t>
            </a:r>
            <a:r>
              <a:rPr lang="es-EC" dirty="0">
                <a:latin typeface="+mj-lt"/>
              </a:rPr>
              <a:t>Glicoproteína de MFGM</a:t>
            </a:r>
          </a:p>
          <a:p>
            <a:endParaRPr lang="es-EC" dirty="0" smtClean="0">
              <a:solidFill>
                <a:srgbClr val="FF0000"/>
              </a:solidFill>
              <a:latin typeface="+mj-lt"/>
            </a:endParaRPr>
          </a:p>
          <a:p>
            <a:r>
              <a:rPr lang="es-EC" dirty="0" smtClean="0">
                <a:solidFill>
                  <a:srgbClr val="FF0000"/>
                </a:solidFill>
                <a:latin typeface="+mj-lt"/>
              </a:rPr>
              <a:t>Expresión</a:t>
            </a:r>
            <a:r>
              <a:rPr lang="es-EC" b="1" dirty="0">
                <a:solidFill>
                  <a:srgbClr val="FF0000"/>
                </a:solidFill>
                <a:latin typeface="+mj-lt"/>
              </a:rPr>
              <a:t>+</a:t>
            </a:r>
            <a:r>
              <a:rPr lang="es-EC" dirty="0">
                <a:latin typeface="+mj-lt"/>
              </a:rPr>
              <a:t> Alveolares y </a:t>
            </a:r>
            <a:r>
              <a:rPr lang="es-EC" dirty="0" smtClean="0">
                <a:latin typeface="+mj-lt"/>
              </a:rPr>
              <a:t>luminales</a:t>
            </a:r>
            <a:endParaRPr lang="es-EC" dirty="0">
              <a:latin typeface="+mj-lt"/>
            </a:endParaRPr>
          </a:p>
          <a:p>
            <a:r>
              <a:rPr lang="es-EC" dirty="0">
                <a:solidFill>
                  <a:srgbClr val="00B050"/>
                </a:solidFill>
                <a:latin typeface="+mj-lt"/>
              </a:rPr>
              <a:t>Expresión</a:t>
            </a:r>
            <a:r>
              <a:rPr lang="es-EC" b="1" dirty="0">
                <a:solidFill>
                  <a:srgbClr val="00B050"/>
                </a:solidFill>
                <a:latin typeface="+mj-lt"/>
              </a:rPr>
              <a:t>- </a:t>
            </a:r>
            <a:r>
              <a:rPr lang="es-EC" dirty="0">
                <a:latin typeface="+mj-lt"/>
              </a:rPr>
              <a:t>Mioepiteliales</a:t>
            </a:r>
          </a:p>
          <a:p>
            <a:endParaRPr lang="es-EC" b="1" dirty="0">
              <a:latin typeface="+mj-lt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3933903" y="5987891"/>
            <a:ext cx="1250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Toscano (2019) </a:t>
            </a:r>
            <a:endParaRPr lang="es-EC" sz="1200" dirty="0"/>
          </a:p>
        </p:txBody>
      </p:sp>
      <p:sp>
        <p:nvSpPr>
          <p:cNvPr id="16" name="15 Rectángulo"/>
          <p:cNvSpPr/>
          <p:nvPr/>
        </p:nvSpPr>
        <p:spPr>
          <a:xfrm>
            <a:off x="5313827" y="1280704"/>
            <a:ext cx="2935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latin typeface="+mj-lt"/>
              </a:rPr>
              <a:t>VACA EN LACTANCIA 1134</a:t>
            </a:r>
            <a:endParaRPr lang="es-EC" b="1" dirty="0">
              <a:latin typeface="+mj-lt"/>
            </a:endParaRPr>
          </a:p>
        </p:txBody>
      </p:sp>
      <p:grpSp>
        <p:nvGrpSpPr>
          <p:cNvPr id="17" name="16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18" name="17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9" name="Imagen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927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C621B4F-303F-49F3-822A-6E63E3D86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80" y="6543"/>
            <a:ext cx="5472778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Resultados y discusión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461774E5-87D4-4417-B0DB-E024288EB3F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30213" y="27717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defTabSz="870800" eaLnBrk="1" hangingPunct="1">
              <a:defRPr/>
            </a:pPr>
            <a:r>
              <a:rPr lang="es-ES" altLang="es-ES" sz="320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Tinción y marcaje de tejido mamario</a:t>
            </a:r>
            <a:endParaRPr lang="es-ES" altLang="es-ES" sz="3200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6" name="5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7" name="Imagen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44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"/>
          <p:cNvSpPr txBox="1">
            <a:spLocks noChangeArrowheads="1"/>
          </p:cNvSpPr>
          <p:nvPr/>
        </p:nvSpPr>
        <p:spPr bwMode="auto">
          <a:xfrm>
            <a:off x="3668780" y="6543"/>
            <a:ext cx="5472778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Resultados y discusión</a:t>
            </a:r>
          </a:p>
        </p:txBody>
      </p:sp>
      <p:pic>
        <p:nvPicPr>
          <p:cNvPr id="71" name="Picture 2" descr="F:\191118\1620 2 400X_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27767" y="1637339"/>
            <a:ext cx="4204132" cy="387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Imagen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639" y="1627152"/>
            <a:ext cx="4190051" cy="3872192"/>
          </a:xfrm>
          <a:prstGeom prst="rect">
            <a:avLst/>
          </a:prstGeom>
        </p:spPr>
      </p:pic>
      <p:sp>
        <p:nvSpPr>
          <p:cNvPr id="73" name="CuadroTexto 5"/>
          <p:cNvSpPr txBox="1"/>
          <p:nvPr/>
        </p:nvSpPr>
        <p:spPr>
          <a:xfrm>
            <a:off x="279639" y="1627152"/>
            <a:ext cx="679046" cy="3386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77412" tIns="38706" rIns="77412" bIns="38706" rtlCol="0">
            <a:spAutoFit/>
          </a:bodyPr>
          <a:lstStyle/>
          <a:p>
            <a:pPr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693" b="1" dirty="0" smtClean="0">
                <a:solidFill>
                  <a:srgbClr val="000000"/>
                </a:solidFill>
                <a:latin typeface="+mj-lt"/>
              </a:rPr>
              <a:t>Vaca</a:t>
            </a:r>
            <a:endParaRPr lang="es-EC" sz="1693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4" name="CuadroTexto 6"/>
          <p:cNvSpPr txBox="1"/>
          <p:nvPr/>
        </p:nvSpPr>
        <p:spPr>
          <a:xfrm>
            <a:off x="4634061" y="1613348"/>
            <a:ext cx="915881" cy="3386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77412" tIns="38706" rIns="77412" bIns="38706" rtlCol="0">
            <a:spAutoFit/>
          </a:bodyPr>
          <a:lstStyle/>
          <a:p>
            <a:pPr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693" b="1" dirty="0" smtClean="0">
                <a:solidFill>
                  <a:srgbClr val="000000"/>
                </a:solidFill>
                <a:latin typeface="+mj-lt"/>
              </a:rPr>
              <a:t>Vacona</a:t>
            </a:r>
            <a:endParaRPr lang="es-EC" sz="1693" b="1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89" name="Conector recto de flecha 26"/>
          <p:cNvCxnSpPr>
            <a:cxnSpLocks/>
            <a:stCxn id="9" idx="0"/>
          </p:cNvCxnSpPr>
          <p:nvPr/>
        </p:nvCxnSpPr>
        <p:spPr>
          <a:xfrm flipV="1">
            <a:off x="4321632" y="4991865"/>
            <a:ext cx="1572072" cy="8720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cto de flecha 30"/>
          <p:cNvCxnSpPr>
            <a:cxnSpLocks/>
          </p:cNvCxnSpPr>
          <p:nvPr/>
        </p:nvCxnSpPr>
        <p:spPr>
          <a:xfrm flipH="1">
            <a:off x="6949111" y="4147180"/>
            <a:ext cx="117001" cy="2677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1 Título"/>
          <p:cNvSpPr txBox="1">
            <a:spLocks/>
          </p:cNvSpPr>
          <p:nvPr/>
        </p:nvSpPr>
        <p:spPr>
          <a:xfrm>
            <a:off x="122423" y="818292"/>
            <a:ext cx="8526277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r>
              <a:rPr lang="es-ES" sz="2371" b="1" dirty="0">
                <a:solidFill>
                  <a:srgbClr val="000000"/>
                </a:solidFill>
              </a:rPr>
              <a:t>Tinción de </a:t>
            </a:r>
            <a:r>
              <a:rPr lang="es-ES" sz="2371" b="1" dirty="0" smtClean="0">
                <a:solidFill>
                  <a:srgbClr val="000000"/>
                </a:solidFill>
              </a:rPr>
              <a:t>H</a:t>
            </a:r>
            <a:r>
              <a:rPr lang="es-ES" sz="2371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s-ES" sz="2371" b="1" dirty="0" smtClean="0">
                <a:solidFill>
                  <a:srgbClr val="000000"/>
                </a:solidFill>
              </a:rPr>
              <a:t>E del tejido de la glándula mamaria bovina</a:t>
            </a:r>
            <a:endParaRPr lang="es-ES" sz="2371" b="1" dirty="0">
              <a:solidFill>
                <a:srgbClr val="000000"/>
              </a:solidFill>
            </a:endParaRPr>
          </a:p>
        </p:txBody>
      </p:sp>
      <p:sp>
        <p:nvSpPr>
          <p:cNvPr id="55" name="54 Rectángulo"/>
          <p:cNvSpPr/>
          <p:nvPr/>
        </p:nvSpPr>
        <p:spPr>
          <a:xfrm>
            <a:off x="318583" y="6291568"/>
            <a:ext cx="62496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>
                <a:latin typeface="+mj-lt"/>
              </a:rPr>
              <a:t>Sharma &amp; Jeong, (2013</a:t>
            </a:r>
            <a:r>
              <a:rPr lang="en-US" sz="1400" dirty="0" smtClean="0">
                <a:latin typeface="+mj-lt"/>
              </a:rPr>
              <a:t>)</a:t>
            </a:r>
            <a:endParaRPr lang="es-EC" sz="1400" dirty="0" smtClean="0">
              <a:latin typeface="+mj-lt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88092" y="2560868"/>
            <a:ext cx="7954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>
                <a:solidFill>
                  <a:srgbClr val="000000"/>
                </a:solidFill>
                <a:latin typeface="+mj-lt"/>
              </a:rPr>
              <a:t>Lumen</a:t>
            </a:r>
            <a:endParaRPr lang="es-EC" sz="1600" dirty="0">
              <a:latin typeface="+mj-lt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883391" y="3049562"/>
            <a:ext cx="1487317" cy="125876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+mj-lt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072879" y="3416065"/>
            <a:ext cx="955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+mj-lt"/>
              </a:rPr>
              <a:t>Alveolo</a:t>
            </a:r>
            <a:endParaRPr lang="es-EC" dirty="0">
              <a:latin typeface="+mj-lt"/>
            </a:endParaRPr>
          </a:p>
        </p:txBody>
      </p:sp>
      <p:sp>
        <p:nvSpPr>
          <p:cNvPr id="56" name="55 Rectángulo"/>
          <p:cNvSpPr/>
          <p:nvPr/>
        </p:nvSpPr>
        <p:spPr>
          <a:xfrm>
            <a:off x="5416034" y="2702848"/>
            <a:ext cx="1487317" cy="17120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+mj-lt"/>
            </a:endParaRPr>
          </a:p>
        </p:txBody>
      </p:sp>
      <p:sp>
        <p:nvSpPr>
          <p:cNvPr id="57" name="56 Rectángulo"/>
          <p:cNvSpPr/>
          <p:nvPr/>
        </p:nvSpPr>
        <p:spPr>
          <a:xfrm>
            <a:off x="5605423" y="3339831"/>
            <a:ext cx="955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+mj-lt"/>
              </a:rPr>
              <a:t>Alveolo</a:t>
            </a:r>
            <a:endParaRPr lang="es-EC" dirty="0">
              <a:latin typeface="+mj-lt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051601" y="5863953"/>
            <a:ext cx="25400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600" dirty="0" smtClean="0">
                <a:solidFill>
                  <a:srgbClr val="000000"/>
                </a:solidFill>
                <a:latin typeface="+mj-lt"/>
              </a:rPr>
              <a:t>Célula </a:t>
            </a:r>
            <a:r>
              <a:rPr lang="es-EC" sz="1600" dirty="0">
                <a:solidFill>
                  <a:srgbClr val="000000"/>
                </a:solidFill>
                <a:latin typeface="+mj-lt"/>
              </a:rPr>
              <a:t>epitelial alveolar </a:t>
            </a:r>
          </a:p>
        </p:txBody>
      </p:sp>
      <p:cxnSp>
        <p:nvCxnSpPr>
          <p:cNvPr id="63" name="Conector recto de flecha 26"/>
          <p:cNvCxnSpPr>
            <a:cxnSpLocks/>
            <a:stCxn id="9" idx="0"/>
          </p:cNvCxnSpPr>
          <p:nvPr/>
        </p:nvCxnSpPr>
        <p:spPr>
          <a:xfrm flipH="1" flipV="1">
            <a:off x="2743200" y="5355918"/>
            <a:ext cx="1578432" cy="5080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de flecha 26"/>
          <p:cNvCxnSpPr>
            <a:cxnSpLocks/>
          </p:cNvCxnSpPr>
          <p:nvPr/>
        </p:nvCxnSpPr>
        <p:spPr>
          <a:xfrm flipV="1">
            <a:off x="7569912" y="4966543"/>
            <a:ext cx="0" cy="72415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97 Rectángulo"/>
          <p:cNvSpPr/>
          <p:nvPr/>
        </p:nvSpPr>
        <p:spPr>
          <a:xfrm>
            <a:off x="1169453" y="5594802"/>
            <a:ext cx="19944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600" dirty="0">
                <a:solidFill>
                  <a:srgbClr val="000000"/>
                </a:solidFill>
                <a:latin typeface="+mj-lt"/>
              </a:rPr>
              <a:t>Célula mioepitelial </a:t>
            </a:r>
          </a:p>
        </p:txBody>
      </p:sp>
      <p:cxnSp>
        <p:nvCxnSpPr>
          <p:cNvPr id="99" name="Conector recto de flecha 26"/>
          <p:cNvCxnSpPr>
            <a:cxnSpLocks/>
          </p:cNvCxnSpPr>
          <p:nvPr/>
        </p:nvCxnSpPr>
        <p:spPr>
          <a:xfrm flipV="1">
            <a:off x="2175105" y="5200485"/>
            <a:ext cx="0" cy="504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Rectángulo"/>
          <p:cNvSpPr/>
          <p:nvPr/>
        </p:nvSpPr>
        <p:spPr>
          <a:xfrm>
            <a:off x="3778300" y="3551793"/>
            <a:ext cx="7264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600" dirty="0">
                <a:solidFill>
                  <a:srgbClr val="000000"/>
                </a:solidFill>
                <a:latin typeface="+mj-lt"/>
              </a:rPr>
              <a:t>Leche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5259919" y="1224687"/>
            <a:ext cx="9284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600" dirty="0">
                <a:solidFill>
                  <a:srgbClr val="000000"/>
                </a:solidFill>
                <a:latin typeface="+mj-lt"/>
              </a:rPr>
              <a:t>Estroma</a:t>
            </a:r>
          </a:p>
        </p:txBody>
      </p:sp>
      <p:sp>
        <p:nvSpPr>
          <p:cNvPr id="100" name="99 Rectángulo"/>
          <p:cNvSpPr/>
          <p:nvPr/>
        </p:nvSpPr>
        <p:spPr>
          <a:xfrm>
            <a:off x="154932" y="5508739"/>
            <a:ext cx="9284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600" dirty="0">
                <a:solidFill>
                  <a:srgbClr val="000000"/>
                </a:solidFill>
                <a:latin typeface="+mj-lt"/>
              </a:rPr>
              <a:t>Estroma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6279913" y="1214414"/>
            <a:ext cx="22942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600" dirty="0">
                <a:solidFill>
                  <a:srgbClr val="000000"/>
                </a:solidFill>
                <a:latin typeface="+mj-lt"/>
              </a:rPr>
              <a:t>Célula epitelial ductal </a:t>
            </a:r>
          </a:p>
        </p:txBody>
      </p:sp>
      <p:cxnSp>
        <p:nvCxnSpPr>
          <p:cNvPr id="101" name="Conector recto de flecha 26"/>
          <p:cNvCxnSpPr>
            <a:cxnSpLocks/>
          </p:cNvCxnSpPr>
          <p:nvPr/>
        </p:nvCxnSpPr>
        <p:spPr>
          <a:xfrm>
            <a:off x="7569912" y="1522191"/>
            <a:ext cx="353199" cy="4179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cto de flecha 26"/>
          <p:cNvCxnSpPr>
            <a:cxnSpLocks/>
          </p:cNvCxnSpPr>
          <p:nvPr/>
        </p:nvCxnSpPr>
        <p:spPr>
          <a:xfrm>
            <a:off x="7569912" y="1522191"/>
            <a:ext cx="733312" cy="2847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Rectángulo"/>
          <p:cNvSpPr/>
          <p:nvPr/>
        </p:nvSpPr>
        <p:spPr>
          <a:xfrm>
            <a:off x="7352583" y="3072181"/>
            <a:ext cx="17315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600" dirty="0">
                <a:solidFill>
                  <a:srgbClr val="000000"/>
                </a:solidFill>
                <a:latin typeface="+mj-lt"/>
              </a:rPr>
              <a:t>Membrana basal </a:t>
            </a:r>
          </a:p>
        </p:txBody>
      </p:sp>
      <p:cxnSp>
        <p:nvCxnSpPr>
          <p:cNvPr id="103" name="Conector recto de flecha 26"/>
          <p:cNvCxnSpPr>
            <a:cxnSpLocks/>
          </p:cNvCxnSpPr>
          <p:nvPr/>
        </p:nvCxnSpPr>
        <p:spPr>
          <a:xfrm>
            <a:off x="8060368" y="3462484"/>
            <a:ext cx="254183" cy="3821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cto de flecha 26"/>
          <p:cNvCxnSpPr>
            <a:cxnSpLocks/>
          </p:cNvCxnSpPr>
          <p:nvPr/>
        </p:nvCxnSpPr>
        <p:spPr>
          <a:xfrm flipH="1">
            <a:off x="1451443" y="1967458"/>
            <a:ext cx="138681" cy="3738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104 Rectángulo"/>
          <p:cNvSpPr/>
          <p:nvPr/>
        </p:nvSpPr>
        <p:spPr>
          <a:xfrm>
            <a:off x="1240635" y="1611042"/>
            <a:ext cx="17315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600" dirty="0">
                <a:solidFill>
                  <a:srgbClr val="000000"/>
                </a:solidFill>
                <a:latin typeface="+mj-lt"/>
              </a:rPr>
              <a:t>Membrana basal </a:t>
            </a:r>
          </a:p>
        </p:txBody>
      </p:sp>
      <p:cxnSp>
        <p:nvCxnSpPr>
          <p:cNvPr id="106" name="Conector recto de flecha 26"/>
          <p:cNvCxnSpPr>
            <a:cxnSpLocks/>
          </p:cNvCxnSpPr>
          <p:nvPr/>
        </p:nvCxnSpPr>
        <p:spPr>
          <a:xfrm flipV="1">
            <a:off x="688092" y="4174476"/>
            <a:ext cx="397705" cy="14334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cto de flecha 26"/>
          <p:cNvCxnSpPr>
            <a:cxnSpLocks/>
            <a:stCxn id="20" idx="2"/>
          </p:cNvCxnSpPr>
          <p:nvPr/>
        </p:nvCxnSpPr>
        <p:spPr>
          <a:xfrm flipH="1">
            <a:off x="5568286" y="1563241"/>
            <a:ext cx="155863" cy="8201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36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38" name="37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40" name="Imagen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16" name="15 Rectángulo"/>
          <p:cNvSpPr/>
          <p:nvPr/>
        </p:nvSpPr>
        <p:spPr>
          <a:xfrm>
            <a:off x="6401741" y="5603730"/>
            <a:ext cx="1901483" cy="326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524" dirty="0">
                <a:solidFill>
                  <a:srgbClr val="000000"/>
                </a:solidFill>
                <a:latin typeface="+mj-lt"/>
              </a:rPr>
              <a:t>Célula mioepitelial </a:t>
            </a:r>
          </a:p>
        </p:txBody>
      </p:sp>
      <p:sp>
        <p:nvSpPr>
          <p:cNvPr id="41" name="40 Rectángulo"/>
          <p:cNvSpPr/>
          <p:nvPr/>
        </p:nvSpPr>
        <p:spPr>
          <a:xfrm>
            <a:off x="6949111" y="5901797"/>
            <a:ext cx="1250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Toscano (2019) </a:t>
            </a:r>
            <a:endParaRPr lang="es-EC" sz="1200" dirty="0"/>
          </a:p>
        </p:txBody>
      </p:sp>
      <p:sp>
        <p:nvSpPr>
          <p:cNvPr id="42" name="41 Rectángulo"/>
          <p:cNvSpPr/>
          <p:nvPr/>
        </p:nvSpPr>
        <p:spPr>
          <a:xfrm>
            <a:off x="1258027" y="5894730"/>
            <a:ext cx="1250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Toscano (2019) 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79485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F:\ihquimica\1620_ck14_10 2_4 arbo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382" y="1934368"/>
            <a:ext cx="4127881" cy="37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1" descr="https://veteriankey.com/wp-content/uploads/2016/07/B9781437723618000395_f039-001-9781437723618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854" y="1898945"/>
            <a:ext cx="3767941" cy="381166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14 Rectángulo"/>
          <p:cNvSpPr/>
          <p:nvPr/>
        </p:nvSpPr>
        <p:spPr>
          <a:xfrm>
            <a:off x="787498" y="5430813"/>
            <a:ext cx="7954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>
                <a:solidFill>
                  <a:srgbClr val="000000"/>
                </a:solidFill>
                <a:latin typeface="+mj-lt"/>
              </a:rPr>
              <a:t>Lumen</a:t>
            </a:r>
            <a:endParaRPr lang="es-EC" sz="1600" dirty="0">
              <a:latin typeface="+mj-lt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365975" y="1349593"/>
            <a:ext cx="1719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600" dirty="0" smtClean="0">
                <a:solidFill>
                  <a:srgbClr val="000000"/>
                </a:solidFill>
                <a:latin typeface="+mj-lt"/>
              </a:rPr>
              <a:t>Célula </a:t>
            </a:r>
            <a:r>
              <a:rPr lang="es-EC" sz="1600" dirty="0">
                <a:solidFill>
                  <a:srgbClr val="000000"/>
                </a:solidFill>
                <a:latin typeface="+mj-lt"/>
              </a:rPr>
              <a:t>epitelial alveolar </a:t>
            </a:r>
          </a:p>
        </p:txBody>
      </p:sp>
      <p:cxnSp>
        <p:nvCxnSpPr>
          <p:cNvPr id="17" name="Conector recto de flecha 26"/>
          <p:cNvCxnSpPr>
            <a:cxnSpLocks/>
            <a:stCxn id="20" idx="0"/>
          </p:cNvCxnSpPr>
          <p:nvPr/>
        </p:nvCxnSpPr>
        <p:spPr>
          <a:xfrm flipV="1">
            <a:off x="1885415" y="4892869"/>
            <a:ext cx="254394" cy="8339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/>
        </p:nvSpPr>
        <p:spPr>
          <a:xfrm>
            <a:off x="622774" y="1372932"/>
            <a:ext cx="14930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600" dirty="0">
                <a:solidFill>
                  <a:srgbClr val="000000"/>
                </a:solidFill>
                <a:latin typeface="+mj-lt"/>
              </a:rPr>
              <a:t>Célula mioepitelial 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176152" y="4028544"/>
            <a:ext cx="9284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600" dirty="0">
                <a:solidFill>
                  <a:srgbClr val="000000"/>
                </a:solidFill>
                <a:latin typeface="+mj-lt"/>
              </a:rPr>
              <a:t>Estroma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461620" y="5726853"/>
            <a:ext cx="28475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600" dirty="0">
                <a:solidFill>
                  <a:srgbClr val="000000"/>
                </a:solidFill>
                <a:latin typeface="+mj-lt"/>
              </a:rPr>
              <a:t>Célula epitelial ductal 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115870" y="1372931"/>
            <a:ext cx="14002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600" dirty="0">
                <a:solidFill>
                  <a:srgbClr val="000000"/>
                </a:solidFill>
                <a:latin typeface="+mj-lt"/>
              </a:rPr>
              <a:t>Membrana basal </a:t>
            </a:r>
          </a:p>
        </p:txBody>
      </p:sp>
      <p:cxnSp>
        <p:nvCxnSpPr>
          <p:cNvPr id="24" name="Conector recto de flecha 26"/>
          <p:cNvCxnSpPr>
            <a:cxnSpLocks/>
            <a:stCxn id="16" idx="2"/>
          </p:cNvCxnSpPr>
          <p:nvPr/>
        </p:nvCxnSpPr>
        <p:spPr>
          <a:xfrm flipH="1">
            <a:off x="3732456" y="1934368"/>
            <a:ext cx="493328" cy="10647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6"/>
          <p:cNvCxnSpPr>
            <a:cxnSpLocks/>
            <a:stCxn id="16" idx="2"/>
          </p:cNvCxnSpPr>
          <p:nvPr/>
        </p:nvCxnSpPr>
        <p:spPr>
          <a:xfrm flipH="1">
            <a:off x="4020522" y="1934368"/>
            <a:ext cx="205262" cy="13786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6"/>
          <p:cNvCxnSpPr>
            <a:cxnSpLocks/>
            <a:stCxn id="18" idx="2"/>
          </p:cNvCxnSpPr>
          <p:nvPr/>
        </p:nvCxnSpPr>
        <p:spPr>
          <a:xfrm>
            <a:off x="1369322" y="1957707"/>
            <a:ext cx="1032187" cy="7957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6"/>
          <p:cNvCxnSpPr>
            <a:cxnSpLocks/>
            <a:stCxn id="21" idx="2"/>
          </p:cNvCxnSpPr>
          <p:nvPr/>
        </p:nvCxnSpPr>
        <p:spPr>
          <a:xfrm>
            <a:off x="2815985" y="1957706"/>
            <a:ext cx="436901" cy="6115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26"/>
          <p:cNvCxnSpPr>
            <a:cxnSpLocks/>
            <a:stCxn id="18" idx="2"/>
          </p:cNvCxnSpPr>
          <p:nvPr/>
        </p:nvCxnSpPr>
        <p:spPr>
          <a:xfrm>
            <a:off x="1369322" y="1957707"/>
            <a:ext cx="213587" cy="8422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2"/>
          <p:cNvSpPr txBox="1">
            <a:spLocks noChangeArrowheads="1"/>
          </p:cNvSpPr>
          <p:nvPr/>
        </p:nvSpPr>
        <p:spPr bwMode="auto">
          <a:xfrm>
            <a:off x="3668780" y="6543"/>
            <a:ext cx="5472778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Resultados y discusión</a:t>
            </a:r>
          </a:p>
        </p:txBody>
      </p:sp>
      <p:sp>
        <p:nvSpPr>
          <p:cNvPr id="72" name="71 Rectángulo"/>
          <p:cNvSpPr/>
          <p:nvPr/>
        </p:nvSpPr>
        <p:spPr>
          <a:xfrm>
            <a:off x="318583" y="6291568"/>
            <a:ext cx="62496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smtClean="0">
                <a:latin typeface="+mj-lt"/>
              </a:rPr>
              <a:t>Sharma &amp; Jeong, (2013</a:t>
            </a:r>
            <a:r>
              <a:rPr lang="en-US" sz="1400" dirty="0" smtClean="0">
                <a:latin typeface="+mj-lt"/>
              </a:rPr>
              <a:t>)</a:t>
            </a:r>
            <a:endParaRPr lang="es-EC" sz="1400" dirty="0" smtClean="0">
              <a:latin typeface="+mj-lt"/>
            </a:endParaRPr>
          </a:p>
        </p:txBody>
      </p:sp>
      <p:sp>
        <p:nvSpPr>
          <p:cNvPr id="74" name="1 Título"/>
          <p:cNvSpPr txBox="1">
            <a:spLocks/>
          </p:cNvSpPr>
          <p:nvPr/>
        </p:nvSpPr>
        <p:spPr>
          <a:xfrm>
            <a:off x="122423" y="818292"/>
            <a:ext cx="8526277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r>
              <a:rPr lang="es-ES" sz="2371" b="1" dirty="0">
                <a:solidFill>
                  <a:srgbClr val="000000"/>
                </a:solidFill>
              </a:rPr>
              <a:t>Tinción de </a:t>
            </a:r>
            <a:r>
              <a:rPr lang="es-ES" sz="2371" b="1" dirty="0" smtClean="0">
                <a:solidFill>
                  <a:srgbClr val="000000"/>
                </a:solidFill>
              </a:rPr>
              <a:t>H</a:t>
            </a:r>
            <a:r>
              <a:rPr lang="es-ES" sz="2371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ematoxilina</a:t>
            </a:r>
            <a:r>
              <a:rPr lang="es-ES" sz="2371" b="1" dirty="0" smtClean="0">
                <a:solidFill>
                  <a:srgbClr val="000000"/>
                </a:solidFill>
              </a:rPr>
              <a:t> del tejido de la glándula mamaria</a:t>
            </a:r>
            <a:endParaRPr lang="es-ES" sz="2371" b="1" dirty="0">
              <a:solidFill>
                <a:srgbClr val="000000"/>
              </a:solidFill>
            </a:endParaRPr>
          </a:p>
        </p:txBody>
      </p:sp>
      <p:grpSp>
        <p:nvGrpSpPr>
          <p:cNvPr id="22" name="21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23" name="22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25" name="Imagen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2" name="1 Rectángulo"/>
          <p:cNvSpPr/>
          <p:nvPr/>
        </p:nvSpPr>
        <p:spPr>
          <a:xfrm>
            <a:off x="6528341" y="5937354"/>
            <a:ext cx="22461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Cowie</a:t>
            </a:r>
            <a:r>
              <a:rPr lang="es-EC" sz="1200" dirty="0"/>
              <a:t>, Forsyth, &amp; </a:t>
            </a:r>
            <a:r>
              <a:rPr lang="es-EC" sz="1200" dirty="0" smtClean="0"/>
              <a:t>Hart (1984</a:t>
            </a:r>
            <a:r>
              <a:rPr lang="es-EC" sz="1200" dirty="0"/>
              <a:t>)</a:t>
            </a:r>
          </a:p>
        </p:txBody>
      </p:sp>
      <p:sp>
        <p:nvSpPr>
          <p:cNvPr id="27" name="26 Rectángulo"/>
          <p:cNvSpPr/>
          <p:nvPr/>
        </p:nvSpPr>
        <p:spPr>
          <a:xfrm>
            <a:off x="3732456" y="5888797"/>
            <a:ext cx="1250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Toscano (2019) 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61583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>
            <a:off x="189211" y="1279732"/>
            <a:ext cx="4969642" cy="4732427"/>
            <a:chOff x="187486" y="1392531"/>
            <a:chExt cx="4341168" cy="4281544"/>
          </a:xfrm>
        </p:grpSpPr>
        <p:pic>
          <p:nvPicPr>
            <p:cNvPr id="2" name="Picture 2" descr="F:\imagenes\1406 b act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0419" y="3545671"/>
              <a:ext cx="2160000" cy="2128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F:\imagenes\1406 b act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68654" y="1393410"/>
              <a:ext cx="2160000" cy="2128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F:\imagenes\1406 b act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68654" y="3543082"/>
              <a:ext cx="2160000" cy="2128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4 CuadroTexto"/>
            <p:cNvSpPr txBox="1"/>
            <p:nvPr/>
          </p:nvSpPr>
          <p:spPr>
            <a:xfrm>
              <a:off x="2364088" y="3546877"/>
              <a:ext cx="587916" cy="265904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 smtClean="0">
                  <a:solidFill>
                    <a:srgbClr val="FFFFFF"/>
                  </a:solidFill>
                  <a:latin typeface="+mj-lt"/>
                </a:rPr>
                <a:t>Merge</a:t>
              </a:r>
              <a:endParaRPr lang="es-ES" sz="1270" b="1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2309710" y="1392531"/>
              <a:ext cx="475894" cy="265904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007DDA"/>
                  </a:solidFill>
                  <a:latin typeface="+mj-lt"/>
                </a:rPr>
                <a:t>DAPI</a:t>
              </a:r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222394" y="3570368"/>
              <a:ext cx="713941" cy="265904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92D050"/>
                  </a:solidFill>
                  <a:latin typeface="+mj-lt"/>
                </a:rPr>
                <a:t>B-actina</a:t>
              </a:r>
            </a:p>
          </p:txBody>
        </p:sp>
        <p:pic>
          <p:nvPicPr>
            <p:cNvPr id="11" name="Picture 2" descr="F:\imagenes\1406 b act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7486" y="1393410"/>
              <a:ext cx="2158548" cy="2128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13 Conector recto"/>
            <p:cNvCxnSpPr/>
            <p:nvPr/>
          </p:nvCxnSpPr>
          <p:spPr>
            <a:xfrm>
              <a:off x="3832429" y="3289580"/>
              <a:ext cx="63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14 Conector recto"/>
            <p:cNvCxnSpPr/>
            <p:nvPr/>
          </p:nvCxnSpPr>
          <p:spPr>
            <a:xfrm>
              <a:off x="1641891" y="3276573"/>
              <a:ext cx="63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15 CuadroTexto"/>
            <p:cNvSpPr txBox="1"/>
            <p:nvPr/>
          </p:nvSpPr>
          <p:spPr>
            <a:xfrm>
              <a:off x="1830678" y="3269056"/>
              <a:ext cx="417082" cy="195190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762" b="1" dirty="0">
                  <a:solidFill>
                    <a:srgbClr val="FFFFFF"/>
                  </a:solidFill>
                  <a:latin typeface="+mj-lt"/>
                  <a:ea typeface="Gulim" panose="020B0600000101010101" pitchFamily="34" charset="-127"/>
                  <a:cs typeface="Arial" panose="020B0604020202020204" pitchFamily="34" charset="0"/>
                </a:rPr>
                <a:t>50µm</a:t>
              </a:r>
              <a:r>
                <a:rPr lang="es-EC" sz="762" b="1" dirty="0">
                  <a:solidFill>
                    <a:srgbClr val="FFFFFF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s-ES" sz="762" b="1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5" name="24 Conector recto"/>
            <p:cNvCxnSpPr/>
            <p:nvPr/>
          </p:nvCxnSpPr>
          <p:spPr>
            <a:xfrm>
              <a:off x="1661767" y="5450230"/>
              <a:ext cx="63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25 CuadroTexto"/>
            <p:cNvSpPr txBox="1"/>
            <p:nvPr/>
          </p:nvSpPr>
          <p:spPr>
            <a:xfrm>
              <a:off x="1817214" y="5442714"/>
              <a:ext cx="417082" cy="195190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762" b="1" dirty="0">
                  <a:solidFill>
                    <a:srgbClr val="FFFFFF"/>
                  </a:solidFill>
                  <a:latin typeface="+mj-lt"/>
                  <a:ea typeface="Gulim" panose="020B0600000101010101" pitchFamily="34" charset="-127"/>
                  <a:cs typeface="Arial" panose="020B0604020202020204" pitchFamily="34" charset="0"/>
                </a:rPr>
                <a:t>50µm</a:t>
              </a:r>
              <a:r>
                <a:rPr lang="es-EC" sz="762" b="1" dirty="0">
                  <a:solidFill>
                    <a:srgbClr val="FFFFFF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s-ES" sz="762" b="1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7" name="26 Conector recto"/>
            <p:cNvCxnSpPr/>
            <p:nvPr/>
          </p:nvCxnSpPr>
          <p:spPr>
            <a:xfrm>
              <a:off x="3838996" y="5450229"/>
              <a:ext cx="63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27 CuadroTexto"/>
            <p:cNvSpPr txBox="1"/>
            <p:nvPr/>
          </p:nvSpPr>
          <p:spPr>
            <a:xfrm>
              <a:off x="3994444" y="5442712"/>
              <a:ext cx="417082" cy="195190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762" b="1" dirty="0">
                  <a:solidFill>
                    <a:srgbClr val="FFFFFF"/>
                  </a:solidFill>
                  <a:latin typeface="+mj-lt"/>
                  <a:ea typeface="Gulim" panose="020B0600000101010101" pitchFamily="34" charset="-127"/>
                  <a:cs typeface="Arial" panose="020B0604020202020204" pitchFamily="34" charset="0"/>
                </a:rPr>
                <a:t>50µm</a:t>
              </a:r>
              <a:r>
                <a:rPr lang="es-EC" sz="762" b="1" dirty="0">
                  <a:solidFill>
                    <a:srgbClr val="FFFFFF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s-ES" sz="762" b="1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28 CuadroTexto"/>
            <p:cNvSpPr txBox="1"/>
            <p:nvPr/>
          </p:nvSpPr>
          <p:spPr>
            <a:xfrm>
              <a:off x="3934871" y="3289582"/>
              <a:ext cx="417082" cy="195190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762" b="1" dirty="0">
                  <a:solidFill>
                    <a:srgbClr val="FFFFFF"/>
                  </a:solidFill>
                  <a:latin typeface="+mj-lt"/>
                  <a:ea typeface="Gulim" panose="020B0600000101010101" pitchFamily="34" charset="-127"/>
                  <a:cs typeface="Arial" panose="020B0604020202020204" pitchFamily="34" charset="0"/>
                </a:rPr>
                <a:t>50µm</a:t>
              </a:r>
              <a:r>
                <a:rPr lang="es-EC" sz="762" b="1" dirty="0">
                  <a:solidFill>
                    <a:srgbClr val="FFFFFF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s-ES" sz="762" b="1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0" name="Rectangle 2">
            <a:extLst>
              <a:ext uri="{FF2B5EF4-FFF2-40B4-BE49-F238E27FC236}">
                <a16:creationId xmlns="" xmlns:a16="http://schemas.microsoft.com/office/drawing/2014/main" id="{1C621B4F-303F-49F3-822A-6E63E3D86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80" y="6543"/>
            <a:ext cx="5472778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Resultados y discusión</a:t>
            </a:r>
          </a:p>
        </p:txBody>
      </p:sp>
      <p:sp>
        <p:nvSpPr>
          <p:cNvPr id="46" name="1 Título"/>
          <p:cNvSpPr txBox="1">
            <a:spLocks/>
          </p:cNvSpPr>
          <p:nvPr/>
        </p:nvSpPr>
        <p:spPr>
          <a:xfrm>
            <a:off x="149224" y="771768"/>
            <a:ext cx="8229601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r>
              <a:rPr lang="es-ES" sz="2371" b="1" dirty="0" smtClean="0">
                <a:solidFill>
                  <a:srgbClr val="000000"/>
                </a:solidFill>
              </a:rPr>
              <a:t>Inmunomarcaje: IF </a:t>
            </a:r>
            <a:endParaRPr lang="es-ES" sz="2371" b="1" dirty="0">
              <a:solidFill>
                <a:srgbClr val="000000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315803" y="1713445"/>
            <a:ext cx="337663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latin typeface="+mj-lt"/>
              </a:rPr>
              <a:t>β</a:t>
            </a:r>
            <a:r>
              <a:rPr lang="es-EC" b="1" dirty="0" smtClean="0">
                <a:latin typeface="+mj-lt"/>
              </a:rPr>
              <a:t>-actina: </a:t>
            </a:r>
            <a:r>
              <a:rPr lang="es-EC" dirty="0">
                <a:latin typeface="+mj-lt"/>
              </a:rPr>
              <a:t>Proteína </a:t>
            </a:r>
            <a:r>
              <a:rPr lang="es-EC" dirty="0" smtClean="0">
                <a:latin typeface="+mj-lt"/>
              </a:rPr>
              <a:t>constitutiva</a:t>
            </a:r>
          </a:p>
          <a:p>
            <a:pPr algn="just"/>
            <a:endParaRPr lang="es-EC" dirty="0" smtClean="0">
              <a:solidFill>
                <a:srgbClr val="FF0000"/>
              </a:solidFill>
            </a:endParaRPr>
          </a:p>
          <a:p>
            <a:pPr algn="just"/>
            <a:r>
              <a:rPr lang="es-EC" dirty="0" smtClean="0">
                <a:solidFill>
                  <a:srgbClr val="FF0000"/>
                </a:solidFill>
              </a:rPr>
              <a:t>Expresión</a:t>
            </a:r>
            <a:r>
              <a:rPr lang="es-EC" b="1" dirty="0">
                <a:solidFill>
                  <a:srgbClr val="FF0000"/>
                </a:solidFill>
              </a:rPr>
              <a:t>+</a:t>
            </a:r>
            <a:r>
              <a:rPr lang="es-EC" dirty="0">
                <a:solidFill>
                  <a:srgbClr val="FF0000"/>
                </a:solidFill>
              </a:rPr>
              <a:t> </a:t>
            </a:r>
            <a:r>
              <a:rPr lang="es-EC" dirty="0"/>
              <a:t>Todas las células</a:t>
            </a:r>
          </a:p>
          <a:p>
            <a:pPr algn="just"/>
            <a:endParaRPr lang="es-EC" dirty="0"/>
          </a:p>
          <a:p>
            <a:pPr algn="just"/>
            <a:endParaRPr lang="es-EC" dirty="0" smtClean="0"/>
          </a:p>
          <a:p>
            <a:pPr algn="just"/>
            <a:r>
              <a:rPr lang="es-EC" b="1" dirty="0" smtClean="0"/>
              <a:t>Estandarización:</a:t>
            </a:r>
          </a:p>
        </p:txBody>
      </p:sp>
      <p:sp>
        <p:nvSpPr>
          <p:cNvPr id="24" name="23 Rectángulo"/>
          <p:cNvSpPr/>
          <p:nvPr/>
        </p:nvSpPr>
        <p:spPr>
          <a:xfrm>
            <a:off x="5315802" y="2178936"/>
            <a:ext cx="35006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C" dirty="0">
              <a:latin typeface="+mj-lt"/>
            </a:endParaRPr>
          </a:p>
          <a:p>
            <a:pPr algn="just"/>
            <a:r>
              <a:rPr lang="es-EC" dirty="0" smtClean="0">
                <a:latin typeface="+mj-lt"/>
              </a:rPr>
              <a:t>  </a:t>
            </a:r>
            <a:endParaRPr lang="es-EC" dirty="0">
              <a:latin typeface="+mj-lt"/>
            </a:endParaRPr>
          </a:p>
          <a:p>
            <a:pPr algn="just"/>
            <a:endParaRPr lang="es-EC" dirty="0" smtClean="0">
              <a:latin typeface="+mj-lt"/>
            </a:endParaRPr>
          </a:p>
          <a:p>
            <a:pPr algn="just"/>
            <a:r>
              <a:rPr lang="es-EC" dirty="0" smtClean="0">
                <a:latin typeface="+mj-lt"/>
              </a:rPr>
              <a:t>    </a:t>
            </a:r>
            <a:endParaRPr lang="es-EC" dirty="0">
              <a:latin typeface="+mj-lt"/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318583" y="6291568"/>
            <a:ext cx="62496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smtClean="0">
                <a:latin typeface="+mj-lt"/>
              </a:rPr>
              <a:t>Bunnell </a:t>
            </a:r>
            <a:r>
              <a:rPr lang="es-EC" sz="1400" dirty="0">
                <a:latin typeface="+mj-lt"/>
              </a:rPr>
              <a:t>et al., </a:t>
            </a:r>
            <a:r>
              <a:rPr lang="es-EC" sz="1400" dirty="0" smtClean="0">
                <a:latin typeface="+mj-lt"/>
              </a:rPr>
              <a:t>(2011) </a:t>
            </a:r>
            <a:endParaRPr lang="es-EC" sz="1400" dirty="0">
              <a:latin typeface="+mj-lt"/>
            </a:endParaRPr>
          </a:p>
        </p:txBody>
      </p:sp>
      <p:grpSp>
        <p:nvGrpSpPr>
          <p:cNvPr id="34" name="33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35" name="34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36" name="Imagen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31" name="30 Rectángulo"/>
          <p:cNvSpPr/>
          <p:nvPr/>
        </p:nvSpPr>
        <p:spPr>
          <a:xfrm>
            <a:off x="5313827" y="1280704"/>
            <a:ext cx="2935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latin typeface="+mj-lt"/>
              </a:rPr>
              <a:t>VACA EN LACTANCIA 1412</a:t>
            </a:r>
            <a:endParaRPr lang="es-EC" b="1" dirty="0">
              <a:latin typeface="+mj-lt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252050" y="3484431"/>
            <a:ext cx="362815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lvl="0" indent="-952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1400" b="1" dirty="0"/>
              <a:t>Desparafinar: </a:t>
            </a:r>
            <a:r>
              <a:rPr lang="es-EC" sz="1400" dirty="0" smtClean="0"/>
              <a:t>56°C 1h </a:t>
            </a:r>
            <a:r>
              <a:rPr lang="es-EC" sz="1400" dirty="0"/>
              <a:t>y Xileno </a:t>
            </a:r>
            <a:r>
              <a:rPr lang="es-EC" sz="1400" dirty="0" smtClean="0"/>
              <a:t>10min</a:t>
            </a:r>
            <a:r>
              <a:rPr lang="es-EC" sz="1400" dirty="0"/>
              <a:t>.</a:t>
            </a:r>
            <a:r>
              <a:rPr lang="es-EC" sz="1400" dirty="0" smtClean="0"/>
              <a:t> </a:t>
            </a:r>
            <a:endParaRPr lang="es-EC" sz="1400" dirty="0"/>
          </a:p>
          <a:p>
            <a:pPr marL="95250" lvl="0" indent="-952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1400" b="1" dirty="0" smtClean="0"/>
              <a:t>Hidratar: </a:t>
            </a:r>
            <a:r>
              <a:rPr lang="es-EC" sz="1400" dirty="0" smtClean="0"/>
              <a:t>Etanol 100% 3minx2</a:t>
            </a:r>
            <a:r>
              <a:rPr lang="es-EC" sz="1400" dirty="0"/>
              <a:t>, 90% </a:t>
            </a:r>
            <a:r>
              <a:rPr lang="es-EC" sz="1400" dirty="0" smtClean="0"/>
              <a:t>3min  </a:t>
            </a:r>
            <a:r>
              <a:rPr lang="es-EC" sz="1400" dirty="0"/>
              <a:t>y 70% </a:t>
            </a:r>
            <a:r>
              <a:rPr lang="es-EC" sz="1400" dirty="0" smtClean="0"/>
              <a:t>3min</a:t>
            </a:r>
            <a:r>
              <a:rPr lang="es-EC" sz="1400" dirty="0"/>
              <a:t>. Lavar </a:t>
            </a:r>
            <a:r>
              <a:rPr lang="es-EC" sz="1400" dirty="0" smtClean="0"/>
              <a:t>: </a:t>
            </a:r>
            <a:r>
              <a:rPr lang="es-EC" sz="1400" dirty="0"/>
              <a:t>H2Od </a:t>
            </a:r>
            <a:r>
              <a:rPr lang="es-EC" sz="1400" dirty="0" smtClean="0"/>
              <a:t>y PBS 1min. </a:t>
            </a:r>
            <a:endParaRPr lang="es-EC" sz="1400" dirty="0"/>
          </a:p>
          <a:p>
            <a:pPr marL="95250" lvl="0" indent="-952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1400" b="1" dirty="0"/>
              <a:t>Revelación del </a:t>
            </a:r>
            <a:r>
              <a:rPr lang="es-EC" sz="1400" b="1" dirty="0" smtClean="0"/>
              <a:t>antígeno: </a:t>
            </a:r>
            <a:r>
              <a:rPr lang="es-EC" sz="1400" dirty="0" smtClean="0"/>
              <a:t>Autoclave a 120°C</a:t>
            </a:r>
            <a:r>
              <a:rPr lang="es-EC" sz="1400" dirty="0"/>
              <a:t>, </a:t>
            </a:r>
            <a:r>
              <a:rPr lang="es-EC" sz="1400" dirty="0" smtClean="0"/>
              <a:t>10min con </a:t>
            </a:r>
            <a:r>
              <a:rPr lang="es-EC" sz="1400" dirty="0"/>
              <a:t>b</a:t>
            </a:r>
            <a:r>
              <a:rPr lang="es-EC" sz="1400" dirty="0" smtClean="0"/>
              <a:t>uffer </a:t>
            </a:r>
            <a:r>
              <a:rPr lang="es-EC" sz="1400" dirty="0"/>
              <a:t>citrato de </a:t>
            </a:r>
            <a:r>
              <a:rPr lang="es-EC" sz="1400" dirty="0" smtClean="0"/>
              <a:t>sodio.</a:t>
            </a:r>
          </a:p>
          <a:p>
            <a:pPr marL="95250" lvl="0" indent="-952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1400" b="1" dirty="0" smtClean="0"/>
              <a:t>Bloqueo:</a:t>
            </a:r>
            <a:r>
              <a:rPr lang="es-EC" sz="1400" dirty="0" smtClean="0"/>
              <a:t> </a:t>
            </a:r>
            <a:r>
              <a:rPr lang="es-EC" sz="1400" dirty="0"/>
              <a:t>leche descremada al 5% en </a:t>
            </a:r>
            <a:r>
              <a:rPr lang="es-EC" sz="1400" dirty="0" smtClean="0"/>
              <a:t>PBS.</a:t>
            </a:r>
            <a:endParaRPr lang="es-EC" sz="1400" dirty="0"/>
          </a:p>
          <a:p>
            <a:pPr marL="95250" lvl="0" indent="-952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1400" b="1" dirty="0" smtClean="0"/>
              <a:t>Marcaje: </a:t>
            </a:r>
            <a:r>
              <a:rPr lang="es-EC" sz="1400" dirty="0" smtClean="0"/>
              <a:t>Ab1°1/500</a:t>
            </a:r>
            <a:r>
              <a:rPr lang="es-EC" sz="1400" dirty="0"/>
              <a:t>, </a:t>
            </a:r>
            <a:r>
              <a:rPr lang="es-EC" sz="1400" dirty="0" smtClean="0"/>
              <a:t>24h</a:t>
            </a:r>
            <a:r>
              <a:rPr lang="es-EC" sz="1400" dirty="0"/>
              <a:t>, 3 lavados de </a:t>
            </a:r>
            <a:r>
              <a:rPr lang="es-EC" sz="1400" dirty="0" smtClean="0"/>
              <a:t>3min Ab2°1/200</a:t>
            </a:r>
            <a:r>
              <a:rPr lang="es-EC" sz="1400" dirty="0"/>
              <a:t>, </a:t>
            </a:r>
            <a:r>
              <a:rPr lang="es-EC" sz="1400" dirty="0" smtClean="0"/>
              <a:t>1h</a:t>
            </a:r>
            <a:r>
              <a:rPr lang="es-EC" sz="1400" dirty="0"/>
              <a:t>, 3 lavados de </a:t>
            </a:r>
            <a:r>
              <a:rPr lang="es-EC" sz="1400" dirty="0" smtClean="0"/>
              <a:t>3min y DAPI 0.5 ug/ml.</a:t>
            </a:r>
            <a:endParaRPr lang="es-EC" sz="1400" dirty="0"/>
          </a:p>
        </p:txBody>
      </p:sp>
      <p:sp>
        <p:nvSpPr>
          <p:cNvPr id="33" name="32 Rectángulo"/>
          <p:cNvSpPr/>
          <p:nvPr/>
        </p:nvSpPr>
        <p:spPr>
          <a:xfrm>
            <a:off x="3933903" y="5987891"/>
            <a:ext cx="1250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Toscano (2019) 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3391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">
            <a:extLst>
              <a:ext uri="{FF2B5EF4-FFF2-40B4-BE49-F238E27FC236}">
                <a16:creationId xmlns="" xmlns:a16="http://schemas.microsoft.com/office/drawing/2014/main" id="{392039D3-D2CA-402F-967E-3ACB7D7F4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80" y="6543"/>
            <a:ext cx="5472778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Resultados y discusión</a:t>
            </a:r>
          </a:p>
        </p:txBody>
      </p:sp>
      <p:sp>
        <p:nvSpPr>
          <p:cNvPr id="43" name="1 Título"/>
          <p:cNvSpPr txBox="1">
            <a:spLocks/>
          </p:cNvSpPr>
          <p:nvPr/>
        </p:nvSpPr>
        <p:spPr>
          <a:xfrm>
            <a:off x="149224" y="771768"/>
            <a:ext cx="8229601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r>
              <a:rPr lang="es-ES" sz="2371" b="1" dirty="0">
                <a:solidFill>
                  <a:srgbClr val="000000"/>
                </a:solidFill>
              </a:rPr>
              <a:t>Inmunomarcaje: IF</a:t>
            </a:r>
          </a:p>
        </p:txBody>
      </p:sp>
      <p:grpSp>
        <p:nvGrpSpPr>
          <p:cNvPr id="15" name="14 Grupo"/>
          <p:cNvGrpSpPr/>
          <p:nvPr/>
        </p:nvGrpSpPr>
        <p:grpSpPr>
          <a:xfrm>
            <a:off x="170186" y="1276660"/>
            <a:ext cx="6895940" cy="4727726"/>
            <a:chOff x="183117" y="1406832"/>
            <a:chExt cx="6036784" cy="4308432"/>
          </a:xfrm>
        </p:grpSpPr>
        <p:pic>
          <p:nvPicPr>
            <p:cNvPr id="2" name="Picture 2" descr="F:\imagenes\920 nestin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78934" y="3572331"/>
              <a:ext cx="2160000" cy="2142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F:\imagenes\920 nestin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78731" y="1415101"/>
              <a:ext cx="2160000" cy="2142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F:\imagenes\920 nestin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8326" y="3566213"/>
              <a:ext cx="2160000" cy="2142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10 CuadroTexto"/>
            <p:cNvSpPr txBox="1"/>
            <p:nvPr/>
          </p:nvSpPr>
          <p:spPr>
            <a:xfrm>
              <a:off x="2380826" y="3594464"/>
              <a:ext cx="574990" cy="267840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FFFFFF"/>
                  </a:solidFill>
                  <a:latin typeface="+mj-lt"/>
                </a:rPr>
                <a:t>M</a:t>
              </a:r>
              <a:r>
                <a:rPr lang="es-ES" sz="1270" b="1" dirty="0" smtClean="0">
                  <a:solidFill>
                    <a:srgbClr val="FFFFFF"/>
                  </a:solidFill>
                  <a:latin typeface="+mj-lt"/>
                </a:rPr>
                <a:t>erge</a:t>
              </a:r>
              <a:endParaRPr lang="es-ES" sz="1270" b="1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2367373" y="1422645"/>
              <a:ext cx="476914" cy="267840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007DDA"/>
                  </a:solidFill>
                  <a:latin typeface="+mj-lt"/>
                </a:rPr>
                <a:t>DAPI</a:t>
              </a:r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183117" y="3587054"/>
              <a:ext cx="593386" cy="267840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92D050"/>
                  </a:solidFill>
                  <a:latin typeface="+mj-lt"/>
                </a:rPr>
                <a:t>Nestin</a:t>
              </a:r>
            </a:p>
          </p:txBody>
        </p:sp>
        <p:cxnSp>
          <p:nvCxnSpPr>
            <p:cNvPr id="22" name="21 Conector recto"/>
            <p:cNvCxnSpPr/>
            <p:nvPr/>
          </p:nvCxnSpPr>
          <p:spPr>
            <a:xfrm>
              <a:off x="3876556" y="3301285"/>
              <a:ext cx="63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CuadroTexto"/>
            <p:cNvSpPr txBox="1"/>
            <p:nvPr/>
          </p:nvSpPr>
          <p:spPr>
            <a:xfrm>
              <a:off x="4013931" y="3312693"/>
              <a:ext cx="417977" cy="196611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762" b="1" dirty="0">
                  <a:solidFill>
                    <a:srgbClr val="FFFFFF"/>
                  </a:solidFill>
                  <a:latin typeface="+mj-lt"/>
                  <a:ea typeface="Gulim" panose="020B0600000101010101" pitchFamily="34" charset="-127"/>
                  <a:cs typeface="Arial" panose="020B0604020202020204" pitchFamily="34" charset="0"/>
                </a:rPr>
                <a:t>50µm</a:t>
              </a:r>
              <a:r>
                <a:rPr lang="es-EC" sz="762" b="1" dirty="0">
                  <a:solidFill>
                    <a:srgbClr val="FFFFFF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s-ES" sz="762" b="1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4" name="23 Conector recto"/>
            <p:cNvCxnSpPr/>
            <p:nvPr/>
          </p:nvCxnSpPr>
          <p:spPr>
            <a:xfrm>
              <a:off x="1685656" y="5492028"/>
              <a:ext cx="63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24 CuadroTexto"/>
            <p:cNvSpPr txBox="1"/>
            <p:nvPr/>
          </p:nvSpPr>
          <p:spPr>
            <a:xfrm>
              <a:off x="1841104" y="5484512"/>
              <a:ext cx="417977" cy="196611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762" b="1" dirty="0">
                  <a:solidFill>
                    <a:srgbClr val="FFFFFF"/>
                  </a:solidFill>
                  <a:latin typeface="+mj-lt"/>
                  <a:ea typeface="Gulim" panose="020B0600000101010101" pitchFamily="34" charset="-127"/>
                  <a:cs typeface="Arial" panose="020B0604020202020204" pitchFamily="34" charset="0"/>
                </a:rPr>
                <a:t>50µm</a:t>
              </a:r>
              <a:r>
                <a:rPr lang="es-EC" sz="762" b="1" dirty="0">
                  <a:solidFill>
                    <a:srgbClr val="FFFFFF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s-ES" sz="762" b="1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6" name="25 Conector recto"/>
            <p:cNvCxnSpPr/>
            <p:nvPr/>
          </p:nvCxnSpPr>
          <p:spPr>
            <a:xfrm>
              <a:off x="3848431" y="5502384"/>
              <a:ext cx="63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26 CuadroTexto"/>
            <p:cNvSpPr txBox="1"/>
            <p:nvPr/>
          </p:nvSpPr>
          <p:spPr>
            <a:xfrm>
              <a:off x="4003878" y="5494867"/>
              <a:ext cx="417977" cy="196611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762" b="1" dirty="0">
                  <a:solidFill>
                    <a:srgbClr val="FFFFFF"/>
                  </a:solidFill>
                  <a:latin typeface="+mj-lt"/>
                  <a:ea typeface="Gulim" panose="020B0600000101010101" pitchFamily="34" charset="-127"/>
                  <a:cs typeface="Arial" panose="020B0604020202020204" pitchFamily="34" charset="0"/>
                </a:rPr>
                <a:t>50µm</a:t>
              </a:r>
              <a:r>
                <a:rPr lang="es-EC" sz="762" b="1" dirty="0">
                  <a:solidFill>
                    <a:srgbClr val="FFFFFF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s-ES" sz="762" b="1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0" name="Picture 2" descr="F:\imagenes\920 nestin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9706" y="1406832"/>
              <a:ext cx="2160000" cy="2142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4" name="53 Conector recto"/>
            <p:cNvCxnSpPr/>
            <p:nvPr/>
          </p:nvCxnSpPr>
          <p:spPr>
            <a:xfrm>
              <a:off x="1673403" y="3278080"/>
              <a:ext cx="63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54 CuadroTexto"/>
            <p:cNvSpPr txBox="1"/>
            <p:nvPr/>
          </p:nvSpPr>
          <p:spPr>
            <a:xfrm>
              <a:off x="1810779" y="3289489"/>
              <a:ext cx="417977" cy="196611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762" b="1" dirty="0">
                  <a:solidFill>
                    <a:srgbClr val="FFFFFF"/>
                  </a:solidFill>
                  <a:latin typeface="+mj-lt"/>
                  <a:ea typeface="Gulim" panose="020B0600000101010101" pitchFamily="34" charset="-127"/>
                  <a:cs typeface="Arial" panose="020B0604020202020204" pitchFamily="34" charset="0"/>
                </a:rPr>
                <a:t>50µm</a:t>
              </a:r>
              <a:r>
                <a:rPr lang="es-EC" sz="762" b="1" dirty="0">
                  <a:solidFill>
                    <a:srgbClr val="FFFFFF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s-ES" sz="762" b="1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9" name="58 Conector recto de flecha"/>
            <p:cNvCxnSpPr/>
            <p:nvPr/>
          </p:nvCxnSpPr>
          <p:spPr>
            <a:xfrm flipH="1" flipV="1">
              <a:off x="3368936" y="4646235"/>
              <a:ext cx="90000" cy="170673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5 Conector recto"/>
            <p:cNvCxnSpPr/>
            <p:nvPr/>
          </p:nvCxnSpPr>
          <p:spPr>
            <a:xfrm flipV="1">
              <a:off x="4163432" y="3832622"/>
              <a:ext cx="618725" cy="21394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4163431" y="4239424"/>
              <a:ext cx="618726" cy="103095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" name="4 Rectángulo"/>
            <p:cNvSpPr/>
            <p:nvPr/>
          </p:nvSpPr>
          <p:spPr>
            <a:xfrm>
              <a:off x="3887448" y="4046561"/>
              <a:ext cx="275983" cy="192863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latin typeface="+mj-lt"/>
              </a:endParaRPr>
            </a:p>
          </p:txBody>
        </p:sp>
        <p:pic>
          <p:nvPicPr>
            <p:cNvPr id="33" name="Picture 3" descr="F:\imagenes\920 milk z.png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82157" y="3832622"/>
              <a:ext cx="1437744" cy="143776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/>
          </p:spPr>
        </p:pic>
      </p:grpSp>
      <p:sp>
        <p:nvSpPr>
          <p:cNvPr id="52" name="51 Rectángulo"/>
          <p:cNvSpPr/>
          <p:nvPr/>
        </p:nvSpPr>
        <p:spPr>
          <a:xfrm>
            <a:off x="5315802" y="1679930"/>
            <a:ext cx="362348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+mj-lt"/>
              </a:rPr>
              <a:t>Nestin:</a:t>
            </a:r>
            <a:r>
              <a:rPr lang="es-EC" dirty="0" smtClean="0">
                <a:latin typeface="+mj-lt"/>
              </a:rPr>
              <a:t>Filamento</a:t>
            </a:r>
          </a:p>
          <a:p>
            <a:pPr algn="just"/>
            <a:r>
              <a:rPr lang="es-EC" dirty="0" smtClean="0">
                <a:latin typeface="+mj-lt"/>
              </a:rPr>
              <a:t>Multipotencia </a:t>
            </a:r>
            <a:r>
              <a:rPr lang="es-EC" dirty="0">
                <a:latin typeface="+mj-lt"/>
              </a:rPr>
              <a:t>o nichos de SC</a:t>
            </a:r>
          </a:p>
          <a:p>
            <a:pPr algn="just"/>
            <a:endParaRPr lang="es-EC" dirty="0">
              <a:latin typeface="+mj-lt"/>
            </a:endParaRPr>
          </a:p>
          <a:p>
            <a:pPr algn="just"/>
            <a:r>
              <a:rPr lang="es-EC" dirty="0">
                <a:solidFill>
                  <a:srgbClr val="FF0000"/>
                </a:solidFill>
                <a:latin typeface="+mj-lt"/>
              </a:rPr>
              <a:t>Expresión</a:t>
            </a:r>
            <a:r>
              <a:rPr lang="es-EC" b="1" dirty="0" smtClean="0">
                <a:solidFill>
                  <a:srgbClr val="FF0000"/>
                </a:solidFill>
                <a:latin typeface="+mj-lt"/>
              </a:rPr>
              <a:t>+</a:t>
            </a:r>
            <a:r>
              <a:rPr lang="es-EC" dirty="0" smtClean="0">
                <a:latin typeface="+mj-lt"/>
              </a:rPr>
              <a:t> </a:t>
            </a:r>
            <a:r>
              <a:rPr lang="es-EC" dirty="0">
                <a:latin typeface="+mj-lt"/>
              </a:rPr>
              <a:t>Mioepiteliales y Prog </a:t>
            </a:r>
            <a:r>
              <a:rPr lang="es-EC" dirty="0" smtClean="0">
                <a:latin typeface="+mj-lt"/>
              </a:rPr>
              <a:t>Multipotentes</a:t>
            </a:r>
            <a:endParaRPr lang="es-EC" dirty="0">
              <a:latin typeface="+mj-lt"/>
            </a:endParaRPr>
          </a:p>
          <a:p>
            <a:pPr algn="just"/>
            <a:r>
              <a:rPr lang="es-EC" dirty="0" smtClean="0">
                <a:solidFill>
                  <a:srgbClr val="00B050"/>
                </a:solidFill>
                <a:latin typeface="+mj-lt"/>
              </a:rPr>
              <a:t>Expresión</a:t>
            </a:r>
            <a:r>
              <a:rPr lang="es-EC" b="1" dirty="0" smtClean="0">
                <a:solidFill>
                  <a:srgbClr val="00B050"/>
                </a:solidFill>
                <a:latin typeface="+mj-lt"/>
              </a:rPr>
              <a:t>-</a:t>
            </a:r>
            <a:r>
              <a:rPr lang="es-EC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s-EC" dirty="0">
                <a:latin typeface="+mj-lt"/>
              </a:rPr>
              <a:t>Luminales </a:t>
            </a:r>
          </a:p>
          <a:p>
            <a:endParaRPr lang="es-EC" b="1" dirty="0">
              <a:latin typeface="+mj-lt"/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318583" y="6291568"/>
            <a:ext cx="62496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smtClean="0">
                <a:latin typeface="+mj-lt"/>
              </a:rPr>
              <a:t>Richter </a:t>
            </a:r>
            <a:r>
              <a:rPr lang="es-EC" sz="1400" dirty="0">
                <a:latin typeface="+mj-lt"/>
              </a:rPr>
              <a:t>et al., </a:t>
            </a:r>
            <a:r>
              <a:rPr lang="es-EC" sz="1400" dirty="0" smtClean="0">
                <a:latin typeface="+mj-lt"/>
              </a:rPr>
              <a:t>(2013)</a:t>
            </a:r>
            <a:endParaRPr lang="es-EC" sz="1400" dirty="0">
              <a:latin typeface="+mj-lt"/>
            </a:endParaRPr>
          </a:p>
        </p:txBody>
      </p:sp>
      <p:grpSp>
        <p:nvGrpSpPr>
          <p:cNvPr id="32" name="31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34" name="33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35" name="Imagen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42" name="41 Rectángulo"/>
          <p:cNvSpPr/>
          <p:nvPr/>
        </p:nvSpPr>
        <p:spPr>
          <a:xfrm>
            <a:off x="5315801" y="5231648"/>
            <a:ext cx="35006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C" dirty="0">
              <a:latin typeface="+mj-lt"/>
            </a:endParaRPr>
          </a:p>
          <a:p>
            <a:r>
              <a:rPr lang="es-EC" dirty="0" smtClean="0">
                <a:latin typeface="+mj-lt"/>
              </a:rPr>
              <a:t>Precursor </a:t>
            </a:r>
            <a:r>
              <a:rPr lang="es-EC" dirty="0" err="1" smtClean="0">
                <a:latin typeface="+mj-lt"/>
              </a:rPr>
              <a:t>mioepitelial</a:t>
            </a:r>
            <a:r>
              <a:rPr lang="es-EC" dirty="0" smtClean="0">
                <a:latin typeface="+mj-lt"/>
              </a:rPr>
              <a:t> </a:t>
            </a:r>
            <a:r>
              <a:rPr lang="es-EC" dirty="0">
                <a:latin typeface="+mj-lt"/>
              </a:rPr>
              <a:t>o </a:t>
            </a:r>
            <a:r>
              <a:rPr lang="es-EC" dirty="0" smtClean="0">
                <a:latin typeface="+mj-lt"/>
              </a:rPr>
              <a:t>miofibroblastos </a:t>
            </a:r>
            <a:endParaRPr lang="es-EC" dirty="0">
              <a:latin typeface="+mj-lt"/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5313827" y="1280704"/>
            <a:ext cx="280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latin typeface="+mj-lt"/>
              </a:rPr>
              <a:t>VACA EN LACTANCIA 920</a:t>
            </a:r>
            <a:endParaRPr lang="es-EC" b="1" dirty="0">
              <a:latin typeface="+mj-lt"/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3933903" y="5987891"/>
            <a:ext cx="1250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Toscano (2019) 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81178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24 Grupo"/>
          <p:cNvGrpSpPr/>
          <p:nvPr/>
        </p:nvGrpSpPr>
        <p:grpSpPr>
          <a:xfrm>
            <a:off x="178761" y="1233339"/>
            <a:ext cx="4946778" cy="4802473"/>
            <a:chOff x="178203" y="1395810"/>
            <a:chExt cx="4345462" cy="4253376"/>
          </a:xfrm>
        </p:grpSpPr>
        <p:pic>
          <p:nvPicPr>
            <p:cNvPr id="9" name="Picture 2" descr="F:\imagenes\920 ck14 ckit 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0840" y="3547698"/>
              <a:ext cx="2160000" cy="2097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F:\imagenes\920 ck14 ckit 2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6159" y="1432640"/>
              <a:ext cx="2160000" cy="2097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F:\imagenes\920 ck14 ckit 2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60306" y="3551814"/>
              <a:ext cx="2160000" cy="2097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F:\imagenes\920 ck14 ckit 2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63665" y="1440044"/>
              <a:ext cx="2160000" cy="2097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12 CuadroTexto"/>
            <p:cNvSpPr txBox="1"/>
            <p:nvPr/>
          </p:nvSpPr>
          <p:spPr>
            <a:xfrm>
              <a:off x="178203" y="1395810"/>
              <a:ext cx="477618" cy="258563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007DDA"/>
                  </a:solidFill>
                  <a:latin typeface="+mj-lt"/>
                </a:rPr>
                <a:t>DAPI</a:t>
              </a:r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2329224" y="1395810"/>
              <a:ext cx="516968" cy="258563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92D050"/>
                  </a:solidFill>
                  <a:latin typeface="+mj-lt"/>
                </a:rPr>
                <a:t>CK14</a:t>
              </a:r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228762" y="3576827"/>
              <a:ext cx="498698" cy="258563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FF2121"/>
                  </a:solidFill>
                  <a:latin typeface="+mj-lt"/>
                </a:rPr>
                <a:t>C-Kit</a:t>
              </a:r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2372295" y="3551815"/>
              <a:ext cx="575839" cy="258563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FFFFFF"/>
                  </a:solidFill>
                  <a:latin typeface="+mj-lt"/>
                </a:rPr>
                <a:t>M</a:t>
              </a:r>
              <a:r>
                <a:rPr lang="es-ES" sz="1270" b="1" dirty="0" smtClean="0">
                  <a:solidFill>
                    <a:srgbClr val="FFFFFF"/>
                  </a:solidFill>
                  <a:latin typeface="+mj-lt"/>
                </a:rPr>
                <a:t>erge</a:t>
              </a:r>
              <a:endParaRPr lang="es-ES" sz="1270" b="1" dirty="0">
                <a:solidFill>
                  <a:srgbClr val="FFFFFF"/>
                </a:solidFill>
                <a:latin typeface="+mj-lt"/>
              </a:endParaRPr>
            </a:p>
          </p:txBody>
        </p:sp>
        <p:cxnSp>
          <p:nvCxnSpPr>
            <p:cNvPr id="17" name="16 Conector recto"/>
            <p:cNvCxnSpPr/>
            <p:nvPr/>
          </p:nvCxnSpPr>
          <p:spPr>
            <a:xfrm>
              <a:off x="1632628" y="3307557"/>
              <a:ext cx="63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17 CuadroTexto"/>
            <p:cNvSpPr txBox="1"/>
            <p:nvPr/>
          </p:nvSpPr>
          <p:spPr>
            <a:xfrm>
              <a:off x="1770004" y="3318964"/>
              <a:ext cx="418594" cy="189801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762" b="1" dirty="0">
                  <a:solidFill>
                    <a:srgbClr val="FFFFFF"/>
                  </a:solidFill>
                  <a:latin typeface="+mj-lt"/>
                  <a:ea typeface="Gulim" panose="020B0600000101010101" pitchFamily="34" charset="-127"/>
                  <a:cs typeface="Arial" panose="020B0604020202020204" pitchFamily="34" charset="0"/>
                </a:rPr>
                <a:t>50µm</a:t>
              </a:r>
              <a:r>
                <a:rPr lang="es-EC" sz="762" b="1" dirty="0">
                  <a:solidFill>
                    <a:srgbClr val="FFFFFF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s-ES" sz="762" b="1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9" name="18 Conector recto"/>
            <p:cNvCxnSpPr/>
            <p:nvPr/>
          </p:nvCxnSpPr>
          <p:spPr>
            <a:xfrm>
              <a:off x="3809633" y="3326482"/>
              <a:ext cx="63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19 CuadroTexto"/>
            <p:cNvSpPr txBox="1"/>
            <p:nvPr/>
          </p:nvSpPr>
          <p:spPr>
            <a:xfrm>
              <a:off x="3965081" y="3318964"/>
              <a:ext cx="418594" cy="189801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762" b="1" dirty="0">
                  <a:solidFill>
                    <a:srgbClr val="FFFFFF"/>
                  </a:solidFill>
                  <a:latin typeface="+mj-lt"/>
                  <a:ea typeface="Gulim" panose="020B0600000101010101" pitchFamily="34" charset="-127"/>
                  <a:cs typeface="Arial" panose="020B0604020202020204" pitchFamily="34" charset="0"/>
                </a:rPr>
                <a:t>50µm</a:t>
              </a:r>
              <a:r>
                <a:rPr lang="es-EC" sz="762" b="1" dirty="0">
                  <a:solidFill>
                    <a:srgbClr val="FFFFFF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s-ES" sz="762" b="1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1" name="20 Conector recto"/>
            <p:cNvCxnSpPr/>
            <p:nvPr/>
          </p:nvCxnSpPr>
          <p:spPr>
            <a:xfrm>
              <a:off x="1597727" y="5444789"/>
              <a:ext cx="63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21 CuadroTexto"/>
            <p:cNvSpPr txBox="1"/>
            <p:nvPr/>
          </p:nvSpPr>
          <p:spPr>
            <a:xfrm>
              <a:off x="1753174" y="5437271"/>
              <a:ext cx="418594" cy="189801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762" b="1" dirty="0">
                  <a:solidFill>
                    <a:srgbClr val="FFFFFF"/>
                  </a:solidFill>
                  <a:latin typeface="+mj-lt"/>
                  <a:ea typeface="Gulim" panose="020B0600000101010101" pitchFamily="34" charset="-127"/>
                  <a:cs typeface="Arial" panose="020B0604020202020204" pitchFamily="34" charset="0"/>
                </a:rPr>
                <a:t>50µm</a:t>
              </a:r>
              <a:r>
                <a:rPr lang="es-EC" sz="762" b="1" dirty="0">
                  <a:solidFill>
                    <a:srgbClr val="FFFFFF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s-ES" sz="762" b="1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3" name="22 Conector recto"/>
            <p:cNvCxnSpPr/>
            <p:nvPr/>
          </p:nvCxnSpPr>
          <p:spPr>
            <a:xfrm>
              <a:off x="3767216" y="5465830"/>
              <a:ext cx="63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23 CuadroTexto"/>
            <p:cNvSpPr txBox="1"/>
            <p:nvPr/>
          </p:nvSpPr>
          <p:spPr>
            <a:xfrm>
              <a:off x="3922664" y="5458314"/>
              <a:ext cx="418594" cy="189801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762" b="1" dirty="0">
                  <a:solidFill>
                    <a:srgbClr val="FFFFFF"/>
                  </a:solidFill>
                  <a:latin typeface="+mj-lt"/>
                  <a:ea typeface="Gulim" panose="020B0600000101010101" pitchFamily="34" charset="-127"/>
                  <a:cs typeface="Arial" panose="020B0604020202020204" pitchFamily="34" charset="0"/>
                </a:rPr>
                <a:t>50µm</a:t>
              </a:r>
              <a:r>
                <a:rPr lang="es-EC" sz="762" b="1" dirty="0">
                  <a:solidFill>
                    <a:srgbClr val="FFFFFF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s-ES" sz="762" b="1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6" name="Rectangle 2">
            <a:extLst>
              <a:ext uri="{FF2B5EF4-FFF2-40B4-BE49-F238E27FC236}">
                <a16:creationId xmlns="" xmlns:a16="http://schemas.microsoft.com/office/drawing/2014/main" id="{F05A8CF4-FCB7-451A-ACF5-E2868FC2D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80" y="6543"/>
            <a:ext cx="5472778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Resultados y discusión</a:t>
            </a:r>
          </a:p>
        </p:txBody>
      </p:sp>
      <p:sp>
        <p:nvSpPr>
          <p:cNvPr id="47" name="1 Título"/>
          <p:cNvSpPr txBox="1">
            <a:spLocks/>
          </p:cNvSpPr>
          <p:nvPr/>
        </p:nvSpPr>
        <p:spPr>
          <a:xfrm>
            <a:off x="149224" y="771768"/>
            <a:ext cx="8229601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r>
              <a:rPr lang="es-ES" sz="2371" b="1" dirty="0">
                <a:solidFill>
                  <a:srgbClr val="000000"/>
                </a:solidFill>
              </a:rPr>
              <a:t>Inmunomarcaje: IF</a:t>
            </a:r>
          </a:p>
        </p:txBody>
      </p:sp>
      <p:sp>
        <p:nvSpPr>
          <p:cNvPr id="65" name="64 Rectángulo"/>
          <p:cNvSpPr/>
          <p:nvPr/>
        </p:nvSpPr>
        <p:spPr>
          <a:xfrm>
            <a:off x="5317780" y="1691535"/>
            <a:ext cx="35942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b="1" dirty="0" smtClean="0">
                <a:latin typeface="+mj-lt"/>
              </a:rPr>
              <a:t>Citoqueratina 14 (CK14): </a:t>
            </a:r>
            <a:r>
              <a:rPr lang="es-EC" dirty="0" smtClean="0">
                <a:latin typeface="+mj-lt"/>
              </a:rPr>
              <a:t>Filamento intermedio</a:t>
            </a:r>
            <a:endParaRPr lang="es-EC" dirty="0">
              <a:latin typeface="+mj-lt"/>
            </a:endParaRPr>
          </a:p>
          <a:p>
            <a:pPr algn="just"/>
            <a:endParaRPr lang="es-EC" dirty="0">
              <a:latin typeface="+mj-lt"/>
            </a:endParaRPr>
          </a:p>
          <a:p>
            <a:r>
              <a:rPr lang="es-EC" dirty="0">
                <a:solidFill>
                  <a:srgbClr val="FF0000"/>
                </a:solidFill>
                <a:latin typeface="+mj-lt"/>
              </a:rPr>
              <a:t>Expresión</a:t>
            </a:r>
            <a:r>
              <a:rPr lang="es-EC" b="1" dirty="0" smtClean="0">
                <a:solidFill>
                  <a:srgbClr val="FF0000"/>
                </a:solidFill>
                <a:latin typeface="+mj-lt"/>
              </a:rPr>
              <a:t>+</a:t>
            </a:r>
            <a:r>
              <a:rPr lang="es-EC" dirty="0" smtClean="0">
                <a:latin typeface="+mj-lt"/>
              </a:rPr>
              <a:t> Mioepiteliales y Prog mioepiteliales</a:t>
            </a:r>
            <a:endParaRPr lang="es-EC" dirty="0">
              <a:latin typeface="+mj-lt"/>
            </a:endParaRPr>
          </a:p>
          <a:p>
            <a:r>
              <a:rPr lang="es-EC" dirty="0" smtClean="0">
                <a:solidFill>
                  <a:srgbClr val="00B050"/>
                </a:solidFill>
                <a:latin typeface="+mj-lt"/>
              </a:rPr>
              <a:t>Expresión</a:t>
            </a:r>
            <a:r>
              <a:rPr lang="es-EC" b="1" dirty="0" smtClean="0">
                <a:solidFill>
                  <a:srgbClr val="00B050"/>
                </a:solidFill>
                <a:latin typeface="+mj-lt"/>
              </a:rPr>
              <a:t>-</a:t>
            </a:r>
            <a:r>
              <a:rPr lang="es-EC" dirty="0" smtClean="0">
                <a:latin typeface="+mj-lt"/>
              </a:rPr>
              <a:t> </a:t>
            </a:r>
            <a:r>
              <a:rPr lang="es-EC" dirty="0">
                <a:latin typeface="+mj-lt"/>
              </a:rPr>
              <a:t>Luminales </a:t>
            </a:r>
          </a:p>
          <a:p>
            <a:r>
              <a:rPr lang="es-EC" b="1" dirty="0" smtClean="0">
                <a:latin typeface="+mj-lt"/>
              </a:rPr>
              <a:t> </a:t>
            </a:r>
            <a:endParaRPr lang="es-EC" b="1" dirty="0">
              <a:latin typeface="+mj-lt"/>
            </a:endParaRPr>
          </a:p>
        </p:txBody>
      </p:sp>
      <p:sp>
        <p:nvSpPr>
          <p:cNvPr id="66" name="65 Rectángulo"/>
          <p:cNvSpPr/>
          <p:nvPr/>
        </p:nvSpPr>
        <p:spPr>
          <a:xfrm>
            <a:off x="5315804" y="3715936"/>
            <a:ext cx="35961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latin typeface="+mj-lt"/>
              </a:rPr>
              <a:t>C-Kit </a:t>
            </a:r>
            <a:r>
              <a:rPr lang="es-EC" b="1" dirty="0">
                <a:latin typeface="+mj-lt"/>
              </a:rPr>
              <a:t>o </a:t>
            </a:r>
            <a:r>
              <a:rPr lang="es-EC" b="1" dirty="0" smtClean="0">
                <a:latin typeface="+mj-lt"/>
              </a:rPr>
              <a:t>CD117: </a:t>
            </a:r>
            <a:r>
              <a:rPr lang="es-EC" dirty="0" smtClean="0">
                <a:latin typeface="+mj-lt"/>
              </a:rPr>
              <a:t>Receptor </a:t>
            </a:r>
            <a:r>
              <a:rPr lang="es-EC" dirty="0">
                <a:latin typeface="+mj-lt"/>
              </a:rPr>
              <a:t>tirosina quinasa</a:t>
            </a:r>
          </a:p>
          <a:p>
            <a:pPr algn="just"/>
            <a:r>
              <a:rPr lang="es-EC" dirty="0" smtClean="0">
                <a:latin typeface="+mj-lt"/>
              </a:rPr>
              <a:t>Involución</a:t>
            </a:r>
          </a:p>
          <a:p>
            <a:pPr algn="just"/>
            <a:endParaRPr lang="es-EC" dirty="0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s-EC" dirty="0" smtClean="0">
                <a:solidFill>
                  <a:srgbClr val="FF0000"/>
                </a:solidFill>
                <a:latin typeface="+mj-lt"/>
              </a:rPr>
              <a:t>Expresión</a:t>
            </a:r>
            <a:r>
              <a:rPr lang="es-EC" b="1" dirty="0">
                <a:solidFill>
                  <a:srgbClr val="FF0000"/>
                </a:solidFill>
                <a:latin typeface="+mj-lt"/>
              </a:rPr>
              <a:t>+</a:t>
            </a:r>
            <a:r>
              <a:rPr lang="es-EC" dirty="0">
                <a:latin typeface="+mj-lt"/>
              </a:rPr>
              <a:t> </a:t>
            </a:r>
            <a:r>
              <a:rPr lang="es-EC" dirty="0" smtClean="0">
                <a:latin typeface="+mj-lt"/>
              </a:rPr>
              <a:t>Luminales, </a:t>
            </a:r>
            <a:r>
              <a:rPr lang="es-EC" dirty="0">
                <a:latin typeface="+mj-lt"/>
              </a:rPr>
              <a:t>Prog </a:t>
            </a:r>
            <a:r>
              <a:rPr lang="es-EC" dirty="0" smtClean="0">
                <a:latin typeface="+mj-lt"/>
              </a:rPr>
              <a:t>luminales y multipotentes. </a:t>
            </a:r>
          </a:p>
          <a:p>
            <a:pPr algn="just"/>
            <a:r>
              <a:rPr lang="es-EC" dirty="0" smtClean="0">
                <a:solidFill>
                  <a:srgbClr val="00B050"/>
                </a:solidFill>
                <a:latin typeface="+mj-lt"/>
              </a:rPr>
              <a:t>Expresión</a:t>
            </a:r>
            <a:r>
              <a:rPr lang="es-EC" b="1" dirty="0" smtClean="0">
                <a:solidFill>
                  <a:srgbClr val="00B050"/>
                </a:solidFill>
                <a:latin typeface="+mj-lt"/>
              </a:rPr>
              <a:t>- </a:t>
            </a:r>
            <a:r>
              <a:rPr lang="es-EC" dirty="0" smtClean="0">
                <a:latin typeface="+mj-lt"/>
              </a:rPr>
              <a:t>MSC </a:t>
            </a:r>
            <a:r>
              <a:rPr lang="es-EC" dirty="0">
                <a:latin typeface="+mj-lt"/>
              </a:rPr>
              <a:t>y mioepiteliales </a:t>
            </a:r>
            <a:endParaRPr lang="es-EC" b="1" dirty="0">
              <a:solidFill>
                <a:srgbClr val="00B050"/>
              </a:solidFill>
              <a:latin typeface="+mj-lt"/>
            </a:endParaRPr>
          </a:p>
          <a:p>
            <a:pPr algn="just"/>
            <a:r>
              <a:rPr lang="es-EC" dirty="0" smtClean="0">
                <a:latin typeface="+mj-lt"/>
              </a:rPr>
              <a:t>  </a:t>
            </a:r>
            <a:endParaRPr lang="es-EC" dirty="0">
              <a:latin typeface="+mj-lt"/>
            </a:endParaRPr>
          </a:p>
          <a:p>
            <a:r>
              <a:rPr lang="es-EC" b="1" dirty="0" smtClean="0">
                <a:latin typeface="+mj-lt"/>
              </a:rPr>
              <a:t> </a:t>
            </a:r>
            <a:endParaRPr lang="es-EC" b="1" dirty="0">
              <a:latin typeface="+mj-lt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318583" y="6291568"/>
            <a:ext cx="64094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Hu et al., </a:t>
            </a:r>
            <a:r>
              <a:rPr lang="en-US" sz="1400" dirty="0" smtClean="0">
                <a:latin typeface="+mj-lt"/>
              </a:rPr>
              <a:t>(2016); </a:t>
            </a:r>
            <a:r>
              <a:rPr lang="es-EC" sz="1400" dirty="0" smtClean="0">
                <a:latin typeface="+mj-lt"/>
              </a:rPr>
              <a:t>Iglesias </a:t>
            </a:r>
            <a:r>
              <a:rPr lang="es-EC" sz="1400" dirty="0">
                <a:latin typeface="+mj-lt"/>
              </a:rPr>
              <a:t>et al., </a:t>
            </a:r>
            <a:r>
              <a:rPr lang="es-EC" sz="1400" dirty="0" smtClean="0">
                <a:latin typeface="+mj-lt"/>
              </a:rPr>
              <a:t>(2015)  </a:t>
            </a:r>
          </a:p>
        </p:txBody>
      </p:sp>
      <p:grpSp>
        <p:nvGrpSpPr>
          <p:cNvPr id="37" name="36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38" name="37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39" name="Imagen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42" name="41 Rectángulo"/>
          <p:cNvSpPr/>
          <p:nvPr/>
        </p:nvSpPr>
        <p:spPr>
          <a:xfrm>
            <a:off x="5313827" y="1280704"/>
            <a:ext cx="2340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latin typeface="+mj-lt"/>
              </a:rPr>
              <a:t>VACA EN LACTANCIA</a:t>
            </a:r>
            <a:endParaRPr lang="es-EC" b="1" dirty="0">
              <a:latin typeface="+mj-lt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3933903" y="5987891"/>
            <a:ext cx="1250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Toscano (2019) 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1136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61774E5-87D4-4417-B0DB-E024288EB3F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30213" y="27717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defTabSz="870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4400" i="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Introducción</a:t>
            </a:r>
          </a:p>
        </p:txBody>
      </p:sp>
      <p:grpSp>
        <p:nvGrpSpPr>
          <p:cNvPr id="7" name="6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8" name="7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9" name="Imagen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586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="" xmlns:a16="http://schemas.microsoft.com/office/drawing/2014/main" id="{71A12621-411F-4E61-A9B4-F0D76B035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80" y="6543"/>
            <a:ext cx="5472778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Resultados y discusión</a:t>
            </a:r>
          </a:p>
        </p:txBody>
      </p:sp>
      <p:sp>
        <p:nvSpPr>
          <p:cNvPr id="37" name="1 Título"/>
          <p:cNvSpPr txBox="1">
            <a:spLocks/>
          </p:cNvSpPr>
          <p:nvPr/>
        </p:nvSpPr>
        <p:spPr>
          <a:xfrm>
            <a:off x="149224" y="771768"/>
            <a:ext cx="8229601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r>
              <a:rPr lang="es-ES" sz="2371" b="1" dirty="0">
                <a:solidFill>
                  <a:srgbClr val="000000"/>
                </a:solidFill>
              </a:rPr>
              <a:t>Inmunomarcaje: IF</a:t>
            </a:r>
          </a:p>
        </p:txBody>
      </p:sp>
      <p:grpSp>
        <p:nvGrpSpPr>
          <p:cNvPr id="24" name="23 Grupo"/>
          <p:cNvGrpSpPr/>
          <p:nvPr/>
        </p:nvGrpSpPr>
        <p:grpSpPr>
          <a:xfrm>
            <a:off x="195170" y="1268104"/>
            <a:ext cx="7051792" cy="4725057"/>
            <a:chOff x="185062" y="1415909"/>
            <a:chExt cx="6181056" cy="4308866"/>
          </a:xfrm>
        </p:grpSpPr>
        <p:pic>
          <p:nvPicPr>
            <p:cNvPr id="2" name="Picture 2" descr="F:\imagenes\920 i6a ckit 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5062" y="1418055"/>
              <a:ext cx="2160000" cy="2140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F:\imagenes\920 i6a ckit 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65285" y="1416231"/>
              <a:ext cx="2160000" cy="2140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F:\imagenes\920 i6a ckit 1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8522" y="3584198"/>
              <a:ext cx="2160000" cy="2140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F:\imagenes\920 i6a ckit 1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69256" y="3584193"/>
              <a:ext cx="2160000" cy="2140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14 CuadroTexto"/>
            <p:cNvSpPr txBox="1"/>
            <p:nvPr/>
          </p:nvSpPr>
          <p:spPr>
            <a:xfrm>
              <a:off x="193910" y="1415909"/>
              <a:ext cx="476836" cy="261854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007DDA"/>
                  </a:solidFill>
                  <a:latin typeface="+mj-lt"/>
                </a:rPr>
                <a:t>DAPI</a:t>
              </a:r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2388802" y="1417625"/>
              <a:ext cx="380025" cy="261854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1270" b="1" dirty="0">
                  <a:solidFill>
                    <a:srgbClr val="92D050"/>
                  </a:solidFill>
                  <a:latin typeface="+mj-lt"/>
                </a:rPr>
                <a:t>I6α</a:t>
              </a:r>
              <a:endParaRPr lang="es-ES" sz="1270" b="1" dirty="0">
                <a:solidFill>
                  <a:srgbClr val="92D050"/>
                </a:solidFill>
                <a:latin typeface="+mj-lt"/>
              </a:endParaRPr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241680" y="3622411"/>
              <a:ext cx="497881" cy="261854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FF2121"/>
                  </a:solidFill>
                  <a:latin typeface="+mj-lt"/>
                </a:rPr>
                <a:t>C-Kit</a:t>
              </a:r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2473929" y="3622409"/>
              <a:ext cx="589081" cy="261854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 smtClean="0">
                  <a:solidFill>
                    <a:srgbClr val="FFFFFF"/>
                  </a:solidFill>
                  <a:latin typeface="+mj-lt"/>
                </a:rPr>
                <a:t>Merge</a:t>
              </a:r>
              <a:endParaRPr lang="es-ES" sz="1270" b="1" dirty="0">
                <a:solidFill>
                  <a:srgbClr val="FFFFFF"/>
                </a:solidFill>
                <a:latin typeface="+mj-lt"/>
              </a:endParaRPr>
            </a:p>
          </p:txBody>
        </p:sp>
        <p:cxnSp>
          <p:nvCxnSpPr>
            <p:cNvPr id="20" name="19 Conector recto"/>
            <p:cNvCxnSpPr/>
            <p:nvPr/>
          </p:nvCxnSpPr>
          <p:spPr>
            <a:xfrm>
              <a:off x="3863971" y="3354493"/>
              <a:ext cx="63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"/>
            <p:cNvCxnSpPr/>
            <p:nvPr/>
          </p:nvCxnSpPr>
          <p:spPr>
            <a:xfrm>
              <a:off x="1673433" y="3341486"/>
              <a:ext cx="63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21 CuadroTexto"/>
            <p:cNvSpPr txBox="1"/>
            <p:nvPr/>
          </p:nvSpPr>
          <p:spPr>
            <a:xfrm>
              <a:off x="1862221" y="3333970"/>
              <a:ext cx="417908" cy="192217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762" b="1" dirty="0">
                  <a:solidFill>
                    <a:srgbClr val="FFFFFF"/>
                  </a:solidFill>
                  <a:latin typeface="+mj-lt"/>
                  <a:ea typeface="Gulim" panose="020B0600000101010101" pitchFamily="34" charset="-127"/>
                  <a:cs typeface="Arial" panose="020B0604020202020204" pitchFamily="34" charset="0"/>
                </a:rPr>
                <a:t>50µm</a:t>
              </a:r>
              <a:r>
                <a:rPr lang="es-EC" sz="762" b="1" dirty="0">
                  <a:solidFill>
                    <a:srgbClr val="FFFFFF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s-ES" sz="762" b="1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1" name="30 Conector recto"/>
            <p:cNvCxnSpPr/>
            <p:nvPr/>
          </p:nvCxnSpPr>
          <p:spPr>
            <a:xfrm>
              <a:off x="1699177" y="5519797"/>
              <a:ext cx="63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31 CuadroTexto"/>
            <p:cNvSpPr txBox="1"/>
            <p:nvPr/>
          </p:nvSpPr>
          <p:spPr>
            <a:xfrm>
              <a:off x="1854624" y="5512280"/>
              <a:ext cx="417908" cy="192217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762" b="1" dirty="0">
                  <a:solidFill>
                    <a:srgbClr val="FFFFFF"/>
                  </a:solidFill>
                  <a:latin typeface="+mj-lt"/>
                  <a:ea typeface="Gulim" panose="020B0600000101010101" pitchFamily="34" charset="-127"/>
                  <a:cs typeface="Arial" panose="020B0604020202020204" pitchFamily="34" charset="0"/>
                </a:rPr>
                <a:t>50µm</a:t>
              </a:r>
              <a:r>
                <a:rPr lang="es-EC" sz="762" b="1" dirty="0">
                  <a:solidFill>
                    <a:srgbClr val="FFFFFF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s-ES" sz="762" b="1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3" name="32 Conector recto"/>
            <p:cNvCxnSpPr/>
            <p:nvPr/>
          </p:nvCxnSpPr>
          <p:spPr>
            <a:xfrm>
              <a:off x="3876407" y="5519795"/>
              <a:ext cx="63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33 CuadroTexto"/>
            <p:cNvSpPr txBox="1"/>
            <p:nvPr/>
          </p:nvSpPr>
          <p:spPr>
            <a:xfrm>
              <a:off x="4031854" y="5512278"/>
              <a:ext cx="417908" cy="192217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762" b="1" dirty="0">
                  <a:solidFill>
                    <a:srgbClr val="FFFFFF"/>
                  </a:solidFill>
                  <a:latin typeface="+mj-lt"/>
                  <a:ea typeface="Gulim" panose="020B0600000101010101" pitchFamily="34" charset="-127"/>
                  <a:cs typeface="Arial" panose="020B0604020202020204" pitchFamily="34" charset="0"/>
                </a:rPr>
                <a:t>50µm</a:t>
              </a:r>
              <a:r>
                <a:rPr lang="es-EC" sz="762" b="1" dirty="0">
                  <a:solidFill>
                    <a:srgbClr val="FFFFFF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s-ES" sz="762" b="1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34 CuadroTexto"/>
            <p:cNvSpPr txBox="1"/>
            <p:nvPr/>
          </p:nvSpPr>
          <p:spPr>
            <a:xfrm>
              <a:off x="3966412" y="3354496"/>
              <a:ext cx="417908" cy="192217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762" b="1" dirty="0">
                  <a:solidFill>
                    <a:srgbClr val="FFFFFF"/>
                  </a:solidFill>
                  <a:latin typeface="+mj-lt"/>
                  <a:ea typeface="Gulim" panose="020B0600000101010101" pitchFamily="34" charset="-127"/>
                  <a:cs typeface="Arial" panose="020B0604020202020204" pitchFamily="34" charset="0"/>
                </a:rPr>
                <a:t>50µm</a:t>
              </a:r>
              <a:r>
                <a:rPr lang="es-EC" sz="762" b="1" dirty="0">
                  <a:solidFill>
                    <a:srgbClr val="FFFFFF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s-ES" sz="762" b="1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170" name="Picture 2" descr="F:\imagenes\920 i6a z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99436" y="4062226"/>
              <a:ext cx="1566682" cy="149748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6 Conector recto"/>
            <p:cNvCxnSpPr/>
            <p:nvPr/>
          </p:nvCxnSpPr>
          <p:spPr>
            <a:xfrm flipH="1">
              <a:off x="4398412" y="4062226"/>
              <a:ext cx="401026" cy="977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9 Conector recto"/>
            <p:cNvCxnSpPr/>
            <p:nvPr/>
          </p:nvCxnSpPr>
          <p:spPr>
            <a:xfrm>
              <a:off x="4418287" y="5471832"/>
              <a:ext cx="381150" cy="8787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4" name="13 Rectángulo"/>
            <p:cNvSpPr/>
            <p:nvPr/>
          </p:nvSpPr>
          <p:spPr>
            <a:xfrm>
              <a:off x="3966412" y="5039833"/>
              <a:ext cx="432000" cy="432000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latin typeface="+mj-lt"/>
              </a:endParaRPr>
            </a:p>
          </p:txBody>
        </p:sp>
      </p:grpSp>
      <p:sp>
        <p:nvSpPr>
          <p:cNvPr id="47" name="46 Rectángulo"/>
          <p:cNvSpPr/>
          <p:nvPr/>
        </p:nvSpPr>
        <p:spPr>
          <a:xfrm>
            <a:off x="5315803" y="1691301"/>
            <a:ext cx="36234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b="1" dirty="0">
                <a:latin typeface="+mj-lt"/>
              </a:rPr>
              <a:t>Integrina 6 alfa (I6</a:t>
            </a:r>
            <a:r>
              <a:rPr lang="el-GR" b="1" dirty="0">
                <a:latin typeface="+mj-lt"/>
              </a:rPr>
              <a:t>α</a:t>
            </a:r>
            <a:r>
              <a:rPr lang="es-EC" b="1" dirty="0">
                <a:latin typeface="+mj-lt"/>
              </a:rPr>
              <a:t> o CD49f</a:t>
            </a:r>
            <a:r>
              <a:rPr lang="es-EC" b="1" dirty="0" smtClean="0">
                <a:latin typeface="+mj-lt"/>
              </a:rPr>
              <a:t>): </a:t>
            </a:r>
            <a:r>
              <a:rPr lang="es-EC" dirty="0">
                <a:latin typeface="+mj-lt"/>
              </a:rPr>
              <a:t>Receptor laminina-1</a:t>
            </a:r>
          </a:p>
          <a:p>
            <a:pPr algn="just"/>
            <a:r>
              <a:rPr lang="es-EC" dirty="0">
                <a:latin typeface="+mj-lt"/>
              </a:rPr>
              <a:t>Adhesión celular </a:t>
            </a:r>
          </a:p>
          <a:p>
            <a:endParaRPr lang="es-EC" dirty="0" smtClean="0">
              <a:solidFill>
                <a:srgbClr val="FF0000"/>
              </a:solidFill>
              <a:latin typeface="+mj-lt"/>
            </a:endParaRPr>
          </a:p>
          <a:p>
            <a:r>
              <a:rPr lang="es-EC" dirty="0" smtClean="0">
                <a:solidFill>
                  <a:srgbClr val="FF0000"/>
                </a:solidFill>
                <a:latin typeface="+mj-lt"/>
              </a:rPr>
              <a:t>Expresión</a:t>
            </a:r>
            <a:r>
              <a:rPr lang="es-EC" b="1" dirty="0">
                <a:solidFill>
                  <a:srgbClr val="FF0000"/>
                </a:solidFill>
                <a:latin typeface="+mj-lt"/>
              </a:rPr>
              <a:t>+</a:t>
            </a:r>
            <a:r>
              <a:rPr lang="es-EC" dirty="0">
                <a:latin typeface="+mj-lt"/>
              </a:rPr>
              <a:t> </a:t>
            </a:r>
            <a:r>
              <a:rPr lang="es-EC" dirty="0" smtClean="0">
                <a:latin typeface="+mj-lt"/>
              </a:rPr>
              <a:t>Mioepiteliales y Prog Mioepiteliales y multipotentes</a:t>
            </a:r>
            <a:endParaRPr lang="es-EC" dirty="0">
              <a:latin typeface="+mj-lt"/>
            </a:endParaRPr>
          </a:p>
          <a:p>
            <a:r>
              <a:rPr lang="es-EC" dirty="0" smtClean="0">
                <a:solidFill>
                  <a:srgbClr val="00B050"/>
                </a:solidFill>
                <a:latin typeface="+mj-lt"/>
              </a:rPr>
              <a:t>Expresión</a:t>
            </a:r>
            <a:r>
              <a:rPr lang="es-EC" b="1" dirty="0" smtClean="0">
                <a:solidFill>
                  <a:srgbClr val="00B050"/>
                </a:solidFill>
                <a:latin typeface="+mj-lt"/>
              </a:rPr>
              <a:t>-</a:t>
            </a:r>
            <a:r>
              <a:rPr lang="es-EC" dirty="0" smtClean="0">
                <a:latin typeface="+mj-lt"/>
              </a:rPr>
              <a:t> </a:t>
            </a:r>
            <a:r>
              <a:rPr lang="es-EC" dirty="0">
                <a:latin typeface="+mj-lt"/>
              </a:rPr>
              <a:t>Luminales </a:t>
            </a:r>
            <a:r>
              <a:rPr lang="es-EC" dirty="0" smtClean="0">
                <a:latin typeface="+mj-lt"/>
              </a:rPr>
              <a:t>y </a:t>
            </a:r>
            <a:r>
              <a:rPr lang="es-EC" dirty="0" smtClean="0"/>
              <a:t>Prog luminales</a:t>
            </a:r>
            <a:endParaRPr lang="es-EC" dirty="0">
              <a:latin typeface="+mj-lt"/>
            </a:endParaRPr>
          </a:p>
          <a:p>
            <a:r>
              <a:rPr lang="es-EC" b="1" dirty="0" smtClean="0">
                <a:latin typeface="+mj-lt"/>
              </a:rPr>
              <a:t>  </a:t>
            </a:r>
            <a:endParaRPr lang="es-EC" b="1" dirty="0">
              <a:latin typeface="+mj-lt"/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318583" y="6291568"/>
            <a:ext cx="62496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smtClean="0">
                <a:latin typeface="+mj-lt"/>
              </a:rPr>
              <a:t>Baratta </a:t>
            </a:r>
            <a:r>
              <a:rPr lang="es-EC" sz="1400" dirty="0">
                <a:latin typeface="+mj-lt"/>
              </a:rPr>
              <a:t>et al., (</a:t>
            </a:r>
            <a:r>
              <a:rPr lang="es-EC" sz="1400" dirty="0" smtClean="0">
                <a:latin typeface="+mj-lt"/>
              </a:rPr>
              <a:t>2015); </a:t>
            </a:r>
            <a:r>
              <a:rPr lang="es-EC" sz="1400" dirty="0">
                <a:latin typeface="+mj-lt"/>
              </a:rPr>
              <a:t>Perruchot et al., (2016</a:t>
            </a:r>
            <a:r>
              <a:rPr lang="es-EC" sz="1400" dirty="0" smtClean="0">
                <a:latin typeface="+mj-lt"/>
              </a:rPr>
              <a:t>)</a:t>
            </a:r>
            <a:endParaRPr lang="es-EC" sz="1400" dirty="0">
              <a:latin typeface="+mj-lt"/>
            </a:endParaRPr>
          </a:p>
        </p:txBody>
      </p:sp>
      <p:cxnSp>
        <p:nvCxnSpPr>
          <p:cNvPr id="40" name="32 Conector recto"/>
          <p:cNvCxnSpPr/>
          <p:nvPr/>
        </p:nvCxnSpPr>
        <p:spPr>
          <a:xfrm>
            <a:off x="4326248" y="4175905"/>
            <a:ext cx="7197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33 CuadroTexto"/>
          <p:cNvSpPr txBox="1"/>
          <p:nvPr/>
        </p:nvSpPr>
        <p:spPr>
          <a:xfrm>
            <a:off x="4503848" y="3798369"/>
            <a:ext cx="477463" cy="215745"/>
          </a:xfrm>
          <a:prstGeom prst="rect">
            <a:avLst/>
          </a:prstGeom>
          <a:noFill/>
        </p:spPr>
        <p:txBody>
          <a:bodyPr wrap="none" lIns="97516" tIns="48758" rIns="97516" bIns="48758" rtlCol="0">
            <a:spAutoFit/>
          </a:bodyPr>
          <a:lstStyle/>
          <a:p>
            <a:pPr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762" b="1" dirty="0">
                <a:solidFill>
                  <a:srgbClr val="FFFFFF"/>
                </a:solidFill>
                <a:latin typeface="+mj-lt"/>
                <a:ea typeface="Gulim" panose="020B0600000101010101" pitchFamily="34" charset="-127"/>
                <a:cs typeface="Arial" panose="020B0604020202020204" pitchFamily="34" charset="0"/>
              </a:rPr>
              <a:t>50µm</a:t>
            </a:r>
            <a:r>
              <a:rPr lang="es-EC" sz="762" b="1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762" b="1" dirty="0">
              <a:solidFill>
                <a:srgbClr val="FFFFFF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2" name="41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43" name="42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44" name="Imagen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36" name="35 Rectángulo"/>
          <p:cNvSpPr/>
          <p:nvPr/>
        </p:nvSpPr>
        <p:spPr>
          <a:xfrm>
            <a:off x="5313827" y="1280704"/>
            <a:ext cx="2340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latin typeface="+mj-lt"/>
              </a:rPr>
              <a:t>VACA EN LACTANCIA</a:t>
            </a:r>
            <a:endParaRPr lang="es-EC" b="1" dirty="0">
              <a:latin typeface="+mj-lt"/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3933903" y="5987891"/>
            <a:ext cx="1250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Toscano (2019) 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346594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">
            <a:extLst>
              <a:ext uri="{FF2B5EF4-FFF2-40B4-BE49-F238E27FC236}">
                <a16:creationId xmlns="" xmlns:a16="http://schemas.microsoft.com/office/drawing/2014/main" id="{4C073AB8-EA93-47D5-AF04-91EA24F9F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80" y="6543"/>
            <a:ext cx="5472778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Resultados y discusión</a:t>
            </a:r>
          </a:p>
        </p:txBody>
      </p:sp>
      <p:sp>
        <p:nvSpPr>
          <p:cNvPr id="36" name="1 Título"/>
          <p:cNvSpPr txBox="1">
            <a:spLocks/>
          </p:cNvSpPr>
          <p:nvPr/>
        </p:nvSpPr>
        <p:spPr>
          <a:xfrm>
            <a:off x="149224" y="771768"/>
            <a:ext cx="8229601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r>
              <a:rPr lang="es-ES" sz="2371" b="1" dirty="0">
                <a:solidFill>
                  <a:srgbClr val="000000"/>
                </a:solidFill>
              </a:rPr>
              <a:t>Inmunomarcaje: IF</a:t>
            </a:r>
          </a:p>
        </p:txBody>
      </p:sp>
      <p:sp>
        <p:nvSpPr>
          <p:cNvPr id="41" name="40 Rectángulo"/>
          <p:cNvSpPr/>
          <p:nvPr/>
        </p:nvSpPr>
        <p:spPr>
          <a:xfrm>
            <a:off x="5315803" y="1715329"/>
            <a:ext cx="369210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latin typeface="+mj-lt"/>
              </a:rPr>
              <a:t>MFGE8 </a:t>
            </a:r>
            <a:r>
              <a:rPr lang="es-EC" dirty="0">
                <a:latin typeface="+mj-lt"/>
              </a:rPr>
              <a:t>Glicoproteína de MFGM</a:t>
            </a:r>
          </a:p>
          <a:p>
            <a:endParaRPr lang="es-EC" dirty="0" smtClean="0">
              <a:solidFill>
                <a:srgbClr val="FF0000"/>
              </a:solidFill>
              <a:latin typeface="+mj-lt"/>
            </a:endParaRPr>
          </a:p>
          <a:p>
            <a:r>
              <a:rPr lang="es-EC" dirty="0" smtClean="0">
                <a:solidFill>
                  <a:srgbClr val="FF0000"/>
                </a:solidFill>
                <a:latin typeface="+mj-lt"/>
              </a:rPr>
              <a:t>Expresión</a:t>
            </a:r>
            <a:r>
              <a:rPr lang="es-EC" b="1" dirty="0">
                <a:solidFill>
                  <a:srgbClr val="FF0000"/>
                </a:solidFill>
                <a:latin typeface="+mj-lt"/>
              </a:rPr>
              <a:t>+</a:t>
            </a:r>
            <a:r>
              <a:rPr lang="es-EC" dirty="0">
                <a:latin typeface="+mj-lt"/>
              </a:rPr>
              <a:t> Alveolares y luminales</a:t>
            </a:r>
          </a:p>
          <a:p>
            <a:r>
              <a:rPr lang="es-EC" dirty="0">
                <a:solidFill>
                  <a:srgbClr val="00B050"/>
                </a:solidFill>
                <a:latin typeface="+mj-lt"/>
              </a:rPr>
              <a:t>Expresión</a:t>
            </a:r>
            <a:r>
              <a:rPr lang="es-EC" b="1" dirty="0">
                <a:solidFill>
                  <a:srgbClr val="00B050"/>
                </a:solidFill>
                <a:latin typeface="+mj-lt"/>
              </a:rPr>
              <a:t>- </a:t>
            </a:r>
            <a:r>
              <a:rPr lang="es-EC" dirty="0">
                <a:latin typeface="+mj-lt"/>
              </a:rPr>
              <a:t>Mioepiteliales</a:t>
            </a:r>
          </a:p>
          <a:p>
            <a:endParaRPr lang="es-EC" b="1" dirty="0">
              <a:latin typeface="+mj-lt"/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318583" y="6291568"/>
            <a:ext cx="62496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>
                <a:latin typeface="+mj-lt"/>
              </a:rPr>
              <a:t>Atabi et al., </a:t>
            </a:r>
            <a:r>
              <a:rPr lang="es-EC" sz="1400" dirty="0" smtClean="0">
                <a:latin typeface="+mj-lt"/>
              </a:rPr>
              <a:t>(2005)</a:t>
            </a:r>
            <a:endParaRPr lang="es-EC" sz="1400" dirty="0">
              <a:latin typeface="+mj-lt"/>
            </a:endParaRPr>
          </a:p>
        </p:txBody>
      </p:sp>
      <p:sp>
        <p:nvSpPr>
          <p:cNvPr id="42" name="48 CuadroTexto"/>
          <p:cNvSpPr txBox="1"/>
          <p:nvPr/>
        </p:nvSpPr>
        <p:spPr>
          <a:xfrm>
            <a:off x="5598891" y="5730126"/>
            <a:ext cx="477463" cy="215745"/>
          </a:xfrm>
          <a:prstGeom prst="rect">
            <a:avLst/>
          </a:prstGeom>
          <a:noFill/>
        </p:spPr>
        <p:txBody>
          <a:bodyPr wrap="none" lIns="97516" tIns="48758" rIns="97516" bIns="48758" rtlCol="0">
            <a:spAutoFit/>
          </a:bodyPr>
          <a:lstStyle/>
          <a:p>
            <a:pPr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762" b="1" dirty="0">
                <a:solidFill>
                  <a:srgbClr val="FFFFFF"/>
                </a:solidFill>
                <a:latin typeface="+mj-lt"/>
                <a:ea typeface="Gulim" panose="020B0600000101010101" pitchFamily="34" charset="-127"/>
                <a:cs typeface="Arial" panose="020B0604020202020204" pitchFamily="34" charset="0"/>
              </a:rPr>
              <a:t>50µm</a:t>
            </a:r>
            <a:r>
              <a:rPr lang="es-EC" sz="762" b="1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762" b="1" dirty="0">
              <a:solidFill>
                <a:srgbClr val="FFFFFF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3" name="29 Conector recto"/>
          <p:cNvCxnSpPr/>
          <p:nvPr/>
        </p:nvCxnSpPr>
        <p:spPr>
          <a:xfrm>
            <a:off x="5396048" y="5767292"/>
            <a:ext cx="72189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43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45" name="44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46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grpSp>
        <p:nvGrpSpPr>
          <p:cNvPr id="7" name="6 Grupo"/>
          <p:cNvGrpSpPr/>
          <p:nvPr/>
        </p:nvGrpSpPr>
        <p:grpSpPr>
          <a:xfrm>
            <a:off x="172862" y="1279731"/>
            <a:ext cx="7087747" cy="4707098"/>
            <a:chOff x="172862" y="1404234"/>
            <a:chExt cx="6185491" cy="4226602"/>
          </a:xfrm>
        </p:grpSpPr>
        <p:pic>
          <p:nvPicPr>
            <p:cNvPr id="19" name="Picture 2" descr="F:\imagenes\920 milk ckit 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4103" y="1404675"/>
              <a:ext cx="2160000" cy="209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F:\imagenes\920 milk ckit 2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2862" y="3527945"/>
              <a:ext cx="2160000" cy="2090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22" name="Picture 2" descr="C:\Users\Administrador.MMTORRES\Documents\LABIV\Fercha Toscano\1920 ckit milk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52236" y="3531993"/>
              <a:ext cx="2160000" cy="209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F:\imagenes\920 milk ckit 2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52236" y="1404234"/>
              <a:ext cx="2160000" cy="209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24 CuadroTexto"/>
            <p:cNvSpPr txBox="1"/>
            <p:nvPr/>
          </p:nvSpPr>
          <p:spPr>
            <a:xfrm>
              <a:off x="2336773" y="3521684"/>
              <a:ext cx="587354" cy="259636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 smtClean="0">
                  <a:solidFill>
                    <a:srgbClr val="FFFFFF"/>
                  </a:solidFill>
                  <a:latin typeface="+mj-lt"/>
                </a:rPr>
                <a:t>Merge</a:t>
              </a:r>
              <a:endParaRPr lang="es-ES" sz="1270" b="1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26" name="25 CuadroTexto"/>
            <p:cNvSpPr txBox="1"/>
            <p:nvPr/>
          </p:nvSpPr>
          <p:spPr>
            <a:xfrm>
              <a:off x="209533" y="1435526"/>
              <a:ext cx="475438" cy="259636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007DDA"/>
                  </a:solidFill>
                  <a:latin typeface="+mj-lt"/>
                </a:rPr>
                <a:t>DAPI</a:t>
              </a:r>
            </a:p>
          </p:txBody>
        </p:sp>
        <p:sp>
          <p:nvSpPr>
            <p:cNvPr id="27" name="26 CuadroTexto"/>
            <p:cNvSpPr txBox="1"/>
            <p:nvPr/>
          </p:nvSpPr>
          <p:spPr>
            <a:xfrm>
              <a:off x="2457626" y="1454378"/>
              <a:ext cx="620928" cy="259636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92D050"/>
                  </a:solidFill>
                  <a:latin typeface="+mj-lt"/>
                </a:rPr>
                <a:t>MFGE8</a:t>
              </a:r>
            </a:p>
          </p:txBody>
        </p:sp>
        <p:sp>
          <p:nvSpPr>
            <p:cNvPr id="28" name="27 CuadroTexto"/>
            <p:cNvSpPr txBox="1"/>
            <p:nvPr/>
          </p:nvSpPr>
          <p:spPr>
            <a:xfrm>
              <a:off x="283186" y="3563643"/>
              <a:ext cx="496422" cy="259636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FF2121"/>
                  </a:solidFill>
                  <a:latin typeface="+mj-lt"/>
                </a:rPr>
                <a:t>C-Kit</a:t>
              </a:r>
            </a:p>
          </p:txBody>
        </p:sp>
        <p:sp>
          <p:nvSpPr>
            <p:cNvPr id="37" name="36 CuadroTexto"/>
            <p:cNvSpPr txBox="1"/>
            <p:nvPr/>
          </p:nvSpPr>
          <p:spPr>
            <a:xfrm>
              <a:off x="1868107" y="3232197"/>
              <a:ext cx="416683" cy="190589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762" b="1" dirty="0">
                  <a:solidFill>
                    <a:srgbClr val="FFFFFF"/>
                  </a:solidFill>
                  <a:latin typeface="+mj-lt"/>
                  <a:ea typeface="Gulim" panose="020B0600000101010101" pitchFamily="34" charset="-127"/>
                  <a:cs typeface="Arial" panose="020B0604020202020204" pitchFamily="34" charset="0"/>
                </a:rPr>
                <a:t>50µm</a:t>
              </a:r>
              <a:r>
                <a:rPr lang="es-EC" sz="762" b="1" dirty="0">
                  <a:solidFill>
                    <a:srgbClr val="FFFFFF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s-ES" sz="762" b="1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1833190" y="5414249"/>
              <a:ext cx="416683" cy="190589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762" b="1" dirty="0">
                  <a:solidFill>
                    <a:srgbClr val="FFFFFF"/>
                  </a:solidFill>
                  <a:latin typeface="+mj-lt"/>
                  <a:ea typeface="Gulim" panose="020B0600000101010101" pitchFamily="34" charset="-127"/>
                  <a:cs typeface="Arial" panose="020B0604020202020204" pitchFamily="34" charset="0"/>
                </a:rPr>
                <a:t>50µm</a:t>
              </a:r>
              <a:r>
                <a:rPr lang="es-EC" sz="762" b="1" dirty="0">
                  <a:solidFill>
                    <a:srgbClr val="FFFFFF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s-ES" sz="762" b="1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" name="48 CuadroTexto"/>
            <p:cNvSpPr txBox="1"/>
            <p:nvPr/>
          </p:nvSpPr>
          <p:spPr>
            <a:xfrm>
              <a:off x="4010420" y="5414246"/>
              <a:ext cx="416683" cy="190589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762" b="1" dirty="0">
                  <a:solidFill>
                    <a:srgbClr val="FFFFFF"/>
                  </a:solidFill>
                  <a:latin typeface="+mj-lt"/>
                  <a:ea typeface="Gulim" panose="020B0600000101010101" pitchFamily="34" charset="-127"/>
                  <a:cs typeface="Arial" panose="020B0604020202020204" pitchFamily="34" charset="0"/>
                </a:rPr>
                <a:t>50µm</a:t>
              </a:r>
              <a:r>
                <a:rPr lang="es-EC" sz="762" b="1" dirty="0">
                  <a:solidFill>
                    <a:srgbClr val="FFFFFF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s-ES" sz="762" b="1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" name="49 CuadroTexto"/>
            <p:cNvSpPr txBox="1"/>
            <p:nvPr/>
          </p:nvSpPr>
          <p:spPr>
            <a:xfrm>
              <a:off x="3972299" y="3252723"/>
              <a:ext cx="416683" cy="190589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762" b="1" dirty="0">
                  <a:solidFill>
                    <a:srgbClr val="FFFFFF"/>
                  </a:solidFill>
                  <a:latin typeface="+mj-lt"/>
                  <a:ea typeface="Gulim" panose="020B0600000101010101" pitchFamily="34" charset="-127"/>
                  <a:cs typeface="Arial" panose="020B0604020202020204" pitchFamily="34" charset="0"/>
                </a:rPr>
                <a:t>50µm</a:t>
              </a:r>
              <a:r>
                <a:rPr lang="es-EC" sz="762" b="1" dirty="0">
                  <a:solidFill>
                    <a:srgbClr val="FFFFFF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s-ES" sz="762" b="1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63815" y="3991872"/>
              <a:ext cx="1594538" cy="163896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24" name="23 Conector recto"/>
            <p:cNvCxnSpPr/>
            <p:nvPr/>
          </p:nvCxnSpPr>
          <p:spPr>
            <a:xfrm>
              <a:off x="3890204" y="3277784"/>
              <a:ext cx="63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8 Conector recto"/>
            <p:cNvCxnSpPr/>
            <p:nvPr/>
          </p:nvCxnSpPr>
          <p:spPr>
            <a:xfrm>
              <a:off x="1670623" y="5436722"/>
              <a:ext cx="63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29 Conector recto"/>
            <p:cNvCxnSpPr/>
            <p:nvPr/>
          </p:nvCxnSpPr>
          <p:spPr>
            <a:xfrm>
              <a:off x="3833398" y="5447078"/>
              <a:ext cx="63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30 Conector recto"/>
            <p:cNvCxnSpPr/>
            <p:nvPr/>
          </p:nvCxnSpPr>
          <p:spPr>
            <a:xfrm>
              <a:off x="1687051" y="3254579"/>
              <a:ext cx="63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1 Rectángulo"/>
            <p:cNvSpPr/>
            <p:nvPr/>
          </p:nvSpPr>
          <p:spPr>
            <a:xfrm>
              <a:off x="2515433" y="4774019"/>
              <a:ext cx="297943" cy="255181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latin typeface="+mj-lt"/>
              </a:endParaRPr>
            </a:p>
          </p:txBody>
        </p:sp>
        <p:cxnSp>
          <p:nvCxnSpPr>
            <p:cNvPr id="4" name="3 Conector recto"/>
            <p:cNvCxnSpPr/>
            <p:nvPr/>
          </p:nvCxnSpPr>
          <p:spPr>
            <a:xfrm flipV="1">
              <a:off x="2813376" y="3991872"/>
              <a:ext cx="1950438" cy="7821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39 Conector recto"/>
            <p:cNvCxnSpPr/>
            <p:nvPr/>
          </p:nvCxnSpPr>
          <p:spPr>
            <a:xfrm>
              <a:off x="2813376" y="5036029"/>
              <a:ext cx="1950438" cy="54664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4" name="33 Rectángulo"/>
          <p:cNvSpPr/>
          <p:nvPr/>
        </p:nvSpPr>
        <p:spPr>
          <a:xfrm>
            <a:off x="5313827" y="1280704"/>
            <a:ext cx="2340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latin typeface="+mj-lt"/>
              </a:rPr>
              <a:t>VACA EN LACTANCIA</a:t>
            </a:r>
            <a:endParaRPr lang="es-EC" b="1" dirty="0">
              <a:latin typeface="+mj-lt"/>
            </a:endParaRPr>
          </a:p>
        </p:txBody>
      </p:sp>
      <p:sp>
        <p:nvSpPr>
          <p:cNvPr id="33" name="32 Rectángulo"/>
          <p:cNvSpPr/>
          <p:nvPr/>
        </p:nvSpPr>
        <p:spPr>
          <a:xfrm>
            <a:off x="3933903" y="5987891"/>
            <a:ext cx="1250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Toscano (2019) 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111758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160 Grupo"/>
          <p:cNvGrpSpPr/>
          <p:nvPr/>
        </p:nvGrpSpPr>
        <p:grpSpPr>
          <a:xfrm>
            <a:off x="1137149" y="2352622"/>
            <a:ext cx="6936222" cy="1489996"/>
            <a:chOff x="443227" y="2163069"/>
            <a:chExt cx="6374817" cy="1489996"/>
          </a:xfrm>
        </p:grpSpPr>
        <p:pic>
          <p:nvPicPr>
            <p:cNvPr id="2" name="Picture 4" descr="F:\imagenes\1620 bact 2  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621064" y="2173672"/>
              <a:ext cx="1562783" cy="1441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4" descr="F:\imagenes\1620 bact 2  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29052" y="2165762"/>
              <a:ext cx="1562783" cy="1441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5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00725" y="2174512"/>
              <a:ext cx="1562783" cy="1441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CuadroTexto"/>
            <p:cNvSpPr txBox="1"/>
            <p:nvPr/>
          </p:nvSpPr>
          <p:spPr>
            <a:xfrm>
              <a:off x="5225731" y="2163069"/>
              <a:ext cx="655395" cy="293906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FFFFFF"/>
                  </a:solidFill>
                  <a:latin typeface="+mj-lt"/>
                </a:rPr>
                <a:t>M</a:t>
              </a:r>
              <a:r>
                <a:rPr lang="es-ES" sz="1270" b="1" dirty="0" smtClean="0">
                  <a:solidFill>
                    <a:srgbClr val="FFFFFF"/>
                  </a:solidFill>
                  <a:latin typeface="+mj-lt"/>
                </a:rPr>
                <a:t>erge</a:t>
              </a:r>
              <a:endParaRPr lang="es-ES" sz="1270" b="1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1999648" y="2163069"/>
              <a:ext cx="544789" cy="293906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007DDA"/>
                  </a:solidFill>
                  <a:latin typeface="+mj-lt"/>
                </a:rPr>
                <a:t>DAPI</a:t>
              </a:r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3610678" y="2174147"/>
              <a:ext cx="817299" cy="293906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92D050"/>
                  </a:solidFill>
                  <a:latin typeface="+mj-lt"/>
                </a:rPr>
                <a:t>B-actina</a:t>
              </a:r>
            </a:p>
          </p:txBody>
        </p:sp>
        <p:pic>
          <p:nvPicPr>
            <p:cNvPr id="8" name="Picture 4" descr="F:\imagenes\1620 bact 2  1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43227" y="2166617"/>
              <a:ext cx="1562783" cy="1441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8 Conector recto"/>
            <p:cNvCxnSpPr/>
            <p:nvPr/>
          </p:nvCxnSpPr>
          <p:spPr>
            <a:xfrm>
              <a:off x="3121998" y="3469672"/>
              <a:ext cx="45581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9 CuadroTexto"/>
            <p:cNvSpPr txBox="1"/>
            <p:nvPr/>
          </p:nvSpPr>
          <p:spPr>
            <a:xfrm>
              <a:off x="3138930" y="3437320"/>
              <a:ext cx="477463" cy="215745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762" b="1" dirty="0">
                  <a:solidFill>
                    <a:srgbClr val="FFFFFF"/>
                  </a:solidFill>
                  <a:latin typeface="+mj-lt"/>
                  <a:ea typeface="Gulim" panose="020B0600000101010101" pitchFamily="34" charset="-127"/>
                  <a:cs typeface="Arial" panose="020B0604020202020204" pitchFamily="34" charset="0"/>
                </a:rPr>
                <a:t>50µm</a:t>
              </a:r>
              <a:r>
                <a:rPr lang="es-EC" sz="762" b="1" dirty="0">
                  <a:solidFill>
                    <a:srgbClr val="FFFFFF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s-ES" sz="762" b="1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1" name="10 Conector recto"/>
            <p:cNvCxnSpPr/>
            <p:nvPr/>
          </p:nvCxnSpPr>
          <p:spPr>
            <a:xfrm>
              <a:off x="1537122" y="3460923"/>
              <a:ext cx="45581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11 CuadroTexto"/>
            <p:cNvSpPr txBox="1"/>
            <p:nvPr/>
          </p:nvSpPr>
          <p:spPr>
            <a:xfrm>
              <a:off x="1564528" y="3414923"/>
              <a:ext cx="477463" cy="215745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762" b="1" dirty="0">
                  <a:solidFill>
                    <a:srgbClr val="FFFFFF"/>
                  </a:solidFill>
                  <a:latin typeface="+mj-lt"/>
                  <a:ea typeface="Gulim" panose="020B0600000101010101" pitchFamily="34" charset="-127"/>
                  <a:cs typeface="Arial" panose="020B0604020202020204" pitchFamily="34" charset="0"/>
                </a:rPr>
                <a:t>50µm</a:t>
              </a:r>
              <a:r>
                <a:rPr lang="es-EC" sz="762" b="1" dirty="0">
                  <a:solidFill>
                    <a:srgbClr val="FFFFFF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s-ES" sz="762" b="1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3" name="12 Conector recto"/>
            <p:cNvCxnSpPr/>
            <p:nvPr/>
          </p:nvCxnSpPr>
          <p:spPr>
            <a:xfrm>
              <a:off x="4748400" y="3458704"/>
              <a:ext cx="45581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13 CuadroTexto"/>
            <p:cNvSpPr txBox="1"/>
            <p:nvPr/>
          </p:nvSpPr>
          <p:spPr>
            <a:xfrm>
              <a:off x="4765332" y="3426351"/>
              <a:ext cx="477463" cy="215745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762" b="1" dirty="0">
                  <a:solidFill>
                    <a:srgbClr val="FFFFFF"/>
                  </a:solidFill>
                  <a:latin typeface="+mj-lt"/>
                  <a:ea typeface="Gulim" panose="020B0600000101010101" pitchFamily="34" charset="-127"/>
                  <a:cs typeface="Arial" panose="020B0604020202020204" pitchFamily="34" charset="0"/>
                </a:rPr>
                <a:t>50µm</a:t>
              </a:r>
              <a:r>
                <a:rPr lang="es-EC" sz="762" b="1" dirty="0">
                  <a:solidFill>
                    <a:srgbClr val="FFFFFF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s-ES" sz="762" b="1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5" name="14 Conector recto"/>
            <p:cNvCxnSpPr/>
            <p:nvPr/>
          </p:nvCxnSpPr>
          <p:spPr>
            <a:xfrm>
              <a:off x="6323648" y="3458702"/>
              <a:ext cx="45581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15 CuadroTexto"/>
            <p:cNvSpPr txBox="1"/>
            <p:nvPr/>
          </p:nvSpPr>
          <p:spPr>
            <a:xfrm>
              <a:off x="6340581" y="3426351"/>
              <a:ext cx="477463" cy="215745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762" b="1" dirty="0">
                  <a:solidFill>
                    <a:srgbClr val="FFFFFF"/>
                  </a:solidFill>
                  <a:latin typeface="+mj-lt"/>
                  <a:ea typeface="Gulim" panose="020B0600000101010101" pitchFamily="34" charset="-127"/>
                  <a:cs typeface="Arial" panose="020B0604020202020204" pitchFamily="34" charset="0"/>
                </a:rPr>
                <a:t>50µm</a:t>
              </a:r>
              <a:r>
                <a:rPr lang="es-EC" sz="762" b="1" dirty="0">
                  <a:solidFill>
                    <a:srgbClr val="FFFFFF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s-ES" sz="762" b="1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3" name="1 Título"/>
          <p:cNvSpPr txBox="1">
            <a:spLocks/>
          </p:cNvSpPr>
          <p:nvPr/>
        </p:nvSpPr>
        <p:spPr>
          <a:xfrm>
            <a:off x="149224" y="771768"/>
            <a:ext cx="8229601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r>
              <a:rPr lang="es-ES" sz="2371" b="1" dirty="0">
                <a:solidFill>
                  <a:srgbClr val="000000"/>
                </a:solidFill>
              </a:rPr>
              <a:t>Inmunomarcaje: IF</a:t>
            </a:r>
          </a:p>
        </p:txBody>
      </p:sp>
      <p:sp>
        <p:nvSpPr>
          <p:cNvPr id="34" name="Rectangle 2">
            <a:extLst>
              <a:ext uri="{FF2B5EF4-FFF2-40B4-BE49-F238E27FC236}">
                <a16:creationId xmlns="" xmlns:a16="http://schemas.microsoft.com/office/drawing/2014/main" id="{1C621B4F-303F-49F3-822A-6E63E3D86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80" y="6543"/>
            <a:ext cx="5472778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Resultados y discusión</a:t>
            </a:r>
          </a:p>
        </p:txBody>
      </p:sp>
      <p:grpSp>
        <p:nvGrpSpPr>
          <p:cNvPr id="35" name="34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36" name="35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37" name="Imagen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39" name="38 Rectángulo"/>
          <p:cNvSpPr/>
          <p:nvPr/>
        </p:nvSpPr>
        <p:spPr>
          <a:xfrm>
            <a:off x="176330" y="1266836"/>
            <a:ext cx="1655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latin typeface="+mj-lt"/>
              </a:rPr>
              <a:t>VACONA 1620</a:t>
            </a:r>
            <a:endParaRPr lang="es-EC" b="1" dirty="0">
              <a:latin typeface="+mj-lt"/>
            </a:endParaRPr>
          </a:p>
        </p:txBody>
      </p:sp>
      <p:sp>
        <p:nvSpPr>
          <p:cNvPr id="135" name="134 Rectángulo"/>
          <p:cNvSpPr/>
          <p:nvPr/>
        </p:nvSpPr>
        <p:spPr>
          <a:xfrm>
            <a:off x="250905" y="3828130"/>
            <a:ext cx="9056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b="1" dirty="0" smtClean="0">
                <a:latin typeface="+mj-lt"/>
              </a:rPr>
              <a:t>No hay expresión diferencial: </a:t>
            </a:r>
            <a:r>
              <a:rPr lang="es-EC" dirty="0" smtClean="0">
                <a:latin typeface="+mj-lt"/>
              </a:rPr>
              <a:t>Nestin</a:t>
            </a:r>
            <a:r>
              <a:rPr lang="es-EC" dirty="0" smtClean="0"/>
              <a:t>/ C-Kit</a:t>
            </a:r>
            <a:r>
              <a:rPr lang="es-EC" b="1" dirty="0"/>
              <a:t>/ </a:t>
            </a:r>
            <a:r>
              <a:rPr lang="es-EC" dirty="0"/>
              <a:t>I6α</a:t>
            </a:r>
            <a:r>
              <a:rPr lang="es-EC" b="1" dirty="0"/>
              <a:t>/ </a:t>
            </a:r>
            <a:r>
              <a:rPr lang="es-EC" dirty="0"/>
              <a:t>CK14</a:t>
            </a:r>
            <a:r>
              <a:rPr lang="es-EC" b="1" dirty="0"/>
              <a:t>/ </a:t>
            </a:r>
            <a:r>
              <a:rPr lang="es-EC" dirty="0"/>
              <a:t>MFGE8</a:t>
            </a:r>
            <a:endParaRPr lang="es-EC" b="1" dirty="0" smtClean="0">
              <a:latin typeface="+mj-lt"/>
            </a:endParaRPr>
          </a:p>
          <a:p>
            <a:pPr algn="just"/>
            <a:r>
              <a:rPr lang="es-EC" dirty="0" smtClean="0">
                <a:latin typeface="+mj-lt"/>
              </a:rPr>
              <a:t>Etapa </a:t>
            </a:r>
            <a:r>
              <a:rPr lang="es-EC" dirty="0">
                <a:latin typeface="+mj-lt"/>
              </a:rPr>
              <a:t>prepuberal ideal para </a:t>
            </a:r>
            <a:r>
              <a:rPr lang="es-EC" dirty="0" smtClean="0">
                <a:latin typeface="+mj-lt"/>
              </a:rPr>
              <a:t>MSC </a:t>
            </a:r>
            <a:endParaRPr lang="es-EC" dirty="0">
              <a:latin typeface="+mj-lt"/>
            </a:endParaRPr>
          </a:p>
        </p:txBody>
      </p:sp>
      <p:sp>
        <p:nvSpPr>
          <p:cNvPr id="164" name="163 Rectángulo"/>
          <p:cNvSpPr/>
          <p:nvPr/>
        </p:nvSpPr>
        <p:spPr>
          <a:xfrm>
            <a:off x="232802" y="1667750"/>
            <a:ext cx="6257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solidFill>
                  <a:srgbClr val="FF0000"/>
                </a:solidFill>
                <a:latin typeface="+mj-lt"/>
              </a:rPr>
              <a:t>Expresión</a:t>
            </a:r>
            <a:r>
              <a:rPr lang="es-EC" b="1" dirty="0">
                <a:solidFill>
                  <a:srgbClr val="FF0000"/>
                </a:solidFill>
                <a:latin typeface="+mj-lt"/>
              </a:rPr>
              <a:t>+</a:t>
            </a:r>
            <a:r>
              <a:rPr lang="es-EC" dirty="0">
                <a:latin typeface="+mj-lt"/>
              </a:rPr>
              <a:t> </a:t>
            </a:r>
            <a:r>
              <a:rPr lang="es-EC" dirty="0" smtClean="0">
                <a:solidFill>
                  <a:srgbClr val="000000"/>
                </a:solidFill>
                <a:latin typeface="+mj-lt"/>
              </a:rPr>
              <a:t>β-actina</a:t>
            </a:r>
            <a:endParaRPr lang="es-EC" dirty="0">
              <a:latin typeface="+mj-lt"/>
            </a:endParaRPr>
          </a:p>
          <a:p>
            <a:pPr algn="just"/>
            <a:r>
              <a:rPr lang="es-EC" dirty="0" smtClean="0">
                <a:latin typeface="+mj-lt"/>
              </a:rPr>
              <a:t>Estandarización</a:t>
            </a:r>
            <a:endParaRPr lang="es-EC" dirty="0">
              <a:latin typeface="+mj-lt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318583" y="6291568"/>
            <a:ext cx="62496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smtClean="0">
                <a:latin typeface="+mj-lt"/>
              </a:rPr>
              <a:t>Bunnell </a:t>
            </a:r>
            <a:r>
              <a:rPr lang="es-EC" sz="1400" dirty="0">
                <a:latin typeface="+mj-lt"/>
              </a:rPr>
              <a:t>et al., </a:t>
            </a:r>
            <a:r>
              <a:rPr lang="es-EC" sz="1400" dirty="0" smtClean="0">
                <a:latin typeface="+mj-lt"/>
              </a:rPr>
              <a:t>(2011) </a:t>
            </a:r>
            <a:endParaRPr lang="es-EC" sz="1400" dirty="0">
              <a:latin typeface="+mj-lt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6665310" y="5953581"/>
            <a:ext cx="1250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Toscano (2019) </a:t>
            </a:r>
            <a:endParaRPr lang="es-EC" sz="1200" dirty="0"/>
          </a:p>
        </p:txBody>
      </p:sp>
      <p:grpSp>
        <p:nvGrpSpPr>
          <p:cNvPr id="45" name="44 Grupo"/>
          <p:cNvGrpSpPr/>
          <p:nvPr/>
        </p:nvGrpSpPr>
        <p:grpSpPr>
          <a:xfrm>
            <a:off x="1166936" y="4511166"/>
            <a:ext cx="6864453" cy="1422885"/>
            <a:chOff x="1504295" y="4274888"/>
            <a:chExt cx="6696502" cy="1422885"/>
          </a:xfrm>
        </p:grpSpPr>
        <p:pic>
          <p:nvPicPr>
            <p:cNvPr id="46" name="Picture 2" descr="F:\imagenes\1620 ckit milk 2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04295" y="4274893"/>
              <a:ext cx="1655730" cy="142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F:\imagenes\1620 ckit milk 2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545068" y="4289289"/>
              <a:ext cx="1655729" cy="1407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F:\imagenes\1620 ckit milk 2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862623" y="4274893"/>
              <a:ext cx="1655730" cy="142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F:\imagenes\1620 ckit milk 2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80178" y="4274893"/>
              <a:ext cx="1655730" cy="142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49 CuadroTexto"/>
            <p:cNvSpPr txBox="1"/>
            <p:nvPr/>
          </p:nvSpPr>
          <p:spPr>
            <a:xfrm>
              <a:off x="6648307" y="4296582"/>
              <a:ext cx="681989" cy="310021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FFFFFF"/>
                  </a:solidFill>
                  <a:latin typeface="+mj-lt"/>
                </a:rPr>
                <a:t>M</a:t>
              </a:r>
              <a:r>
                <a:rPr lang="es-ES" sz="1270" b="1" dirty="0" smtClean="0">
                  <a:solidFill>
                    <a:srgbClr val="FFFFFF"/>
                  </a:solidFill>
                  <a:latin typeface="+mj-lt"/>
                </a:rPr>
                <a:t>erge</a:t>
              </a:r>
              <a:endParaRPr lang="es-ES" sz="1270" b="1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1510575" y="4274888"/>
              <a:ext cx="566895" cy="310021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007DDA"/>
                  </a:solidFill>
                  <a:latin typeface="+mj-lt"/>
                </a:rPr>
                <a:t>DAPI</a:t>
              </a:r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3233833" y="4287690"/>
              <a:ext cx="740371" cy="310021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92D050"/>
                  </a:solidFill>
                  <a:latin typeface="+mj-lt"/>
                </a:rPr>
                <a:t>MFGE8</a:t>
              </a: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4930353" y="4289995"/>
              <a:ext cx="591914" cy="310021"/>
            </a:xfrm>
            <a:prstGeom prst="rect">
              <a:avLst/>
            </a:prstGeom>
            <a:noFill/>
          </p:spPr>
          <p:txBody>
            <a:bodyPr wrap="none" lIns="97516" tIns="48758" rIns="97516" bIns="48758" rtlCol="0">
              <a:spAutoFit/>
            </a:bodyPr>
            <a:lstStyle/>
            <a:p>
              <a:pPr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270" b="1" dirty="0">
                  <a:solidFill>
                    <a:srgbClr val="FF2121"/>
                  </a:solidFill>
                  <a:latin typeface="+mj-lt"/>
                </a:rPr>
                <a:t>C-Kit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837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="" xmlns:a16="http://schemas.microsoft.com/office/drawing/2014/main" id="{F05F8151-5B2A-4BB4-AC09-F847F2D15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80" y="6543"/>
            <a:ext cx="5472778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3" tIns="43542" rIns="87083" bIns="43542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7742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Resultados y discusión</a:t>
            </a:r>
          </a:p>
        </p:txBody>
      </p:sp>
      <p:sp>
        <p:nvSpPr>
          <p:cNvPr id="35" name="1 Título"/>
          <p:cNvSpPr txBox="1">
            <a:spLocks/>
          </p:cNvSpPr>
          <p:nvPr/>
        </p:nvSpPr>
        <p:spPr>
          <a:xfrm>
            <a:off x="149224" y="543168"/>
            <a:ext cx="8229601" cy="1015926"/>
          </a:xfrm>
          <a:prstGeom prst="rect">
            <a:avLst/>
          </a:prstGeom>
        </p:spPr>
        <p:txBody>
          <a:bodyPr lIns="87083" tIns="43542" rIns="87083" bIns="4354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74222" fontAlgn="base">
              <a:spcAft>
                <a:spcPct val="0"/>
              </a:spcAft>
            </a:pPr>
            <a:r>
              <a:rPr lang="es-ES" sz="2371" b="1" dirty="0">
                <a:solidFill>
                  <a:srgbClr val="000000"/>
                </a:solidFill>
              </a:rPr>
              <a:t>Inmunomarcaje: IHQ</a:t>
            </a:r>
          </a:p>
        </p:txBody>
      </p:sp>
      <p:grpSp>
        <p:nvGrpSpPr>
          <p:cNvPr id="39" name="38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40" name="39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41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grpSp>
        <p:nvGrpSpPr>
          <p:cNvPr id="13" name="12 Grupo"/>
          <p:cNvGrpSpPr/>
          <p:nvPr/>
        </p:nvGrpSpPr>
        <p:grpSpPr>
          <a:xfrm>
            <a:off x="220492" y="3894980"/>
            <a:ext cx="8741826" cy="2029830"/>
            <a:chOff x="41387" y="3762283"/>
            <a:chExt cx="9044598" cy="2019649"/>
          </a:xfrm>
        </p:grpSpPr>
        <p:pic>
          <p:nvPicPr>
            <p:cNvPr id="19" name="Picture 3" descr="F:\ihquimica\1620_milk_10 2_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53985" y="3771304"/>
              <a:ext cx="2232000" cy="20011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5" descr="F:\ihquimica\1620_i6a_10 2_2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91201" y="3771304"/>
              <a:ext cx="2232000" cy="20011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7" descr="F:\ihquimica\1620_ck14_10 2_5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19254" y="3780829"/>
              <a:ext cx="2232000" cy="20011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640" y="3778479"/>
              <a:ext cx="2232000" cy="20011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0" name="CuadroTexto 7"/>
            <p:cNvSpPr txBox="1"/>
            <p:nvPr/>
          </p:nvSpPr>
          <p:spPr>
            <a:xfrm>
              <a:off x="41387" y="3771352"/>
              <a:ext cx="806408" cy="2752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97516" tIns="48758" rIns="97516" bIns="48758" rtlCol="0">
              <a:spAutoFit/>
            </a:bodyPr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1050" b="1" dirty="0">
                  <a:solidFill>
                    <a:srgbClr val="000000"/>
                  </a:solidFill>
                  <a:latin typeface="+mj-lt"/>
                </a:rPr>
                <a:t>β-actina</a:t>
              </a:r>
            </a:p>
          </p:txBody>
        </p:sp>
        <p:sp>
          <p:nvSpPr>
            <p:cNvPr id="31" name="CuadroTexto 7"/>
            <p:cNvSpPr txBox="1"/>
            <p:nvPr/>
          </p:nvSpPr>
          <p:spPr>
            <a:xfrm>
              <a:off x="2318304" y="3782582"/>
              <a:ext cx="589175" cy="2752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97516" tIns="48758" rIns="97516" bIns="48758" rtlCol="0">
              <a:spAutoFit/>
            </a:bodyPr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1050" b="1" dirty="0">
                  <a:solidFill>
                    <a:srgbClr val="000000"/>
                  </a:solidFill>
                  <a:latin typeface="+mj-lt"/>
                </a:rPr>
                <a:t>CK14</a:t>
              </a:r>
            </a:p>
          </p:txBody>
        </p:sp>
        <p:sp>
          <p:nvSpPr>
            <p:cNvPr id="32" name="CuadroTexto 7"/>
            <p:cNvSpPr txBox="1"/>
            <p:nvPr/>
          </p:nvSpPr>
          <p:spPr>
            <a:xfrm>
              <a:off x="4582046" y="3765088"/>
              <a:ext cx="510779" cy="2752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97516" tIns="48758" rIns="97516" bIns="48758" rtlCol="0">
              <a:spAutoFit/>
            </a:bodyPr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1050" b="1" dirty="0">
                  <a:solidFill>
                    <a:srgbClr val="000000"/>
                  </a:solidFill>
                  <a:latin typeface="+mj-lt"/>
                </a:rPr>
                <a:t>I6</a:t>
              </a:r>
              <a:r>
                <a:rPr lang="el-GR" sz="1050" b="1" dirty="0">
                  <a:solidFill>
                    <a:srgbClr val="000000"/>
                  </a:solidFill>
                  <a:latin typeface="+mj-lt"/>
                </a:rPr>
                <a:t>α</a:t>
              </a:r>
              <a:endParaRPr lang="es-EC" sz="105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3" name="CuadroTexto 7"/>
            <p:cNvSpPr txBox="1"/>
            <p:nvPr/>
          </p:nvSpPr>
          <p:spPr>
            <a:xfrm>
              <a:off x="6866523" y="3762283"/>
              <a:ext cx="746917" cy="2752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97516" tIns="48758" rIns="97516" bIns="48758" rtlCol="0">
              <a:spAutoFit/>
            </a:bodyPr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1050" b="1" dirty="0">
                  <a:solidFill>
                    <a:srgbClr val="000000"/>
                  </a:solidFill>
                  <a:latin typeface="+mj-lt"/>
                </a:rPr>
                <a:t>MFG-E8</a:t>
              </a:r>
            </a:p>
          </p:txBody>
        </p:sp>
        <p:cxnSp>
          <p:nvCxnSpPr>
            <p:cNvPr id="49" name="48 Conector recto"/>
            <p:cNvCxnSpPr/>
            <p:nvPr/>
          </p:nvCxnSpPr>
          <p:spPr>
            <a:xfrm>
              <a:off x="1848228" y="5583550"/>
              <a:ext cx="360000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49 Conector recto"/>
            <p:cNvCxnSpPr/>
            <p:nvPr/>
          </p:nvCxnSpPr>
          <p:spPr>
            <a:xfrm>
              <a:off x="4112002" y="5593075"/>
              <a:ext cx="360000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50 Conector recto"/>
            <p:cNvCxnSpPr/>
            <p:nvPr/>
          </p:nvCxnSpPr>
          <p:spPr>
            <a:xfrm>
              <a:off x="6378202" y="5593075"/>
              <a:ext cx="360000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51 Conector recto"/>
            <p:cNvCxnSpPr/>
            <p:nvPr/>
          </p:nvCxnSpPr>
          <p:spPr>
            <a:xfrm>
              <a:off x="8654677" y="5569058"/>
              <a:ext cx="360000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52 Rectángulo"/>
          <p:cNvSpPr/>
          <p:nvPr/>
        </p:nvSpPr>
        <p:spPr>
          <a:xfrm>
            <a:off x="296168" y="3523648"/>
            <a:ext cx="8245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latin typeface="+mj-lt"/>
              </a:rPr>
              <a:t>Vacona 1620: </a:t>
            </a:r>
            <a:r>
              <a:rPr lang="es-EC" dirty="0">
                <a:solidFill>
                  <a:srgbClr val="FF0000"/>
                </a:solidFill>
                <a:latin typeface="+mj-lt"/>
              </a:rPr>
              <a:t>Expresión</a:t>
            </a:r>
            <a:r>
              <a:rPr lang="es-EC" b="1" dirty="0" smtClean="0">
                <a:solidFill>
                  <a:srgbClr val="FF0000"/>
                </a:solidFill>
                <a:latin typeface="+mj-lt"/>
              </a:rPr>
              <a:t>+ </a:t>
            </a:r>
            <a:r>
              <a:rPr lang="es-EC" dirty="0" smtClean="0">
                <a:solidFill>
                  <a:srgbClr val="000000"/>
                </a:solidFill>
                <a:latin typeface="+mj-lt"/>
              </a:rPr>
              <a:t>β-actina   </a:t>
            </a:r>
            <a:r>
              <a:rPr lang="es-EC" dirty="0" smtClean="0">
                <a:solidFill>
                  <a:srgbClr val="00B050"/>
                </a:solidFill>
                <a:latin typeface="+mj-lt"/>
              </a:rPr>
              <a:t>Expresión</a:t>
            </a:r>
            <a:r>
              <a:rPr lang="es-EC" b="1" dirty="0" smtClean="0">
                <a:solidFill>
                  <a:srgbClr val="00B050"/>
                </a:solidFill>
                <a:latin typeface="+mj-lt"/>
              </a:rPr>
              <a:t>-</a:t>
            </a:r>
            <a:r>
              <a:rPr lang="es-EC" b="1" dirty="0" smtClean="0">
                <a:latin typeface="+mj-lt"/>
              </a:rPr>
              <a:t> </a:t>
            </a:r>
            <a:r>
              <a:rPr lang="es-EC" dirty="0" smtClean="0">
                <a:latin typeface="+mj-lt"/>
              </a:rPr>
              <a:t>I6α</a:t>
            </a:r>
            <a:r>
              <a:rPr lang="es-EC" b="1" dirty="0" smtClean="0">
                <a:latin typeface="+mj-lt"/>
              </a:rPr>
              <a:t>/</a:t>
            </a:r>
            <a:r>
              <a:rPr lang="es-EC" dirty="0" smtClean="0">
                <a:latin typeface="+mj-lt"/>
              </a:rPr>
              <a:t> CK14</a:t>
            </a:r>
            <a:r>
              <a:rPr lang="es-EC" b="1" dirty="0" smtClean="0">
                <a:latin typeface="+mj-lt"/>
              </a:rPr>
              <a:t>/</a:t>
            </a:r>
            <a:r>
              <a:rPr lang="es-EC" dirty="0" smtClean="0">
                <a:latin typeface="+mj-lt"/>
              </a:rPr>
              <a:t> MFGE8</a:t>
            </a:r>
          </a:p>
        </p:txBody>
      </p:sp>
      <p:sp>
        <p:nvSpPr>
          <p:cNvPr id="54" name="53 Rectángulo"/>
          <p:cNvSpPr/>
          <p:nvPr/>
        </p:nvSpPr>
        <p:spPr>
          <a:xfrm>
            <a:off x="363850" y="904175"/>
            <a:ext cx="7769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b="1" dirty="0" smtClean="0">
                <a:latin typeface="+mj-lt"/>
              </a:rPr>
              <a:t>Vaca en lactancia 920: </a:t>
            </a:r>
            <a:r>
              <a:rPr lang="es-EC" dirty="0">
                <a:solidFill>
                  <a:srgbClr val="FF0000"/>
                </a:solidFill>
                <a:latin typeface="+mj-lt"/>
              </a:rPr>
              <a:t>Expresión</a:t>
            </a:r>
            <a:r>
              <a:rPr lang="es-EC" b="1" dirty="0">
                <a:solidFill>
                  <a:srgbClr val="FF0000"/>
                </a:solidFill>
                <a:latin typeface="+mj-lt"/>
              </a:rPr>
              <a:t>+ </a:t>
            </a:r>
            <a:r>
              <a:rPr lang="es-EC" dirty="0" smtClean="0">
                <a:solidFill>
                  <a:srgbClr val="000000"/>
                </a:solidFill>
                <a:latin typeface="+mj-lt"/>
              </a:rPr>
              <a:t>β-actina   </a:t>
            </a:r>
            <a:r>
              <a:rPr lang="es-EC" dirty="0" smtClean="0">
                <a:solidFill>
                  <a:srgbClr val="A50021"/>
                </a:solidFill>
                <a:latin typeface="+mj-lt"/>
              </a:rPr>
              <a:t>Débil </a:t>
            </a:r>
            <a:r>
              <a:rPr lang="es-EC" b="1" dirty="0" smtClean="0">
                <a:latin typeface="+mj-lt"/>
              </a:rPr>
              <a:t> </a:t>
            </a:r>
            <a:r>
              <a:rPr lang="es-EC" dirty="0" smtClean="0">
                <a:latin typeface="+mj-lt"/>
              </a:rPr>
              <a:t>I6α</a:t>
            </a:r>
            <a:r>
              <a:rPr lang="es-EC" b="1" dirty="0" smtClean="0">
                <a:latin typeface="+mj-lt"/>
              </a:rPr>
              <a:t>/</a:t>
            </a:r>
            <a:r>
              <a:rPr lang="es-EC" dirty="0" smtClean="0">
                <a:latin typeface="+mj-lt"/>
              </a:rPr>
              <a:t> CK14</a:t>
            </a:r>
            <a:r>
              <a:rPr lang="es-EC" b="1" dirty="0" smtClean="0">
                <a:latin typeface="+mj-lt"/>
              </a:rPr>
              <a:t>/ </a:t>
            </a:r>
            <a:r>
              <a:rPr lang="es-EC" dirty="0" smtClean="0">
                <a:latin typeface="+mj-lt"/>
              </a:rPr>
              <a:t>MFGE8</a:t>
            </a:r>
          </a:p>
        </p:txBody>
      </p:sp>
      <p:grpSp>
        <p:nvGrpSpPr>
          <p:cNvPr id="14" name="13 Grupo"/>
          <p:cNvGrpSpPr/>
          <p:nvPr/>
        </p:nvGrpSpPr>
        <p:grpSpPr>
          <a:xfrm>
            <a:off x="177810" y="1276799"/>
            <a:ext cx="8798156" cy="2102159"/>
            <a:chOff x="68163" y="1325657"/>
            <a:chExt cx="9055290" cy="2025569"/>
          </a:xfrm>
        </p:grpSpPr>
        <p:pic>
          <p:nvPicPr>
            <p:cNvPr id="6" name="Picture 3" descr="F:\ihquimica\920_B actina_10_5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2643" y="1349593"/>
              <a:ext cx="2232000" cy="20011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F:\ihquimica\920_ck14_10_3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46030" y="1350123"/>
              <a:ext cx="2232000" cy="20011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7" descr="F:\ihquimica\920_i6a_10_4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17977" y="1350123"/>
              <a:ext cx="2232000" cy="20011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9" descr="F:\ihquimica\920_milk_10_5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91453" y="1350123"/>
              <a:ext cx="2232000" cy="20011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2 Conector recto"/>
            <p:cNvCxnSpPr/>
            <p:nvPr/>
          </p:nvCxnSpPr>
          <p:spPr>
            <a:xfrm>
              <a:off x="1865824" y="3157304"/>
              <a:ext cx="360000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uadroTexto 7"/>
            <p:cNvSpPr txBox="1"/>
            <p:nvPr/>
          </p:nvSpPr>
          <p:spPr>
            <a:xfrm>
              <a:off x="68163" y="1325657"/>
              <a:ext cx="806408" cy="2842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97516" tIns="48758" rIns="97516" bIns="48758" rtlCol="0">
              <a:spAutoFit/>
            </a:bodyPr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1100" b="1" dirty="0">
                  <a:solidFill>
                    <a:srgbClr val="000000"/>
                  </a:solidFill>
                  <a:latin typeface="+mj-lt"/>
                </a:rPr>
                <a:t>β-actina</a:t>
              </a:r>
            </a:p>
          </p:txBody>
        </p:sp>
        <p:sp>
          <p:nvSpPr>
            <p:cNvPr id="43" name="CuadroTexto 7"/>
            <p:cNvSpPr txBox="1"/>
            <p:nvPr/>
          </p:nvSpPr>
          <p:spPr>
            <a:xfrm>
              <a:off x="2345079" y="1336887"/>
              <a:ext cx="589175" cy="2842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97516" tIns="48758" rIns="97516" bIns="48758" rtlCol="0">
              <a:spAutoFit/>
            </a:bodyPr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1100" b="1" dirty="0">
                  <a:solidFill>
                    <a:srgbClr val="000000"/>
                  </a:solidFill>
                  <a:latin typeface="+mj-lt"/>
                </a:rPr>
                <a:t>CK14</a:t>
              </a:r>
            </a:p>
          </p:txBody>
        </p:sp>
        <p:sp>
          <p:nvSpPr>
            <p:cNvPr id="44" name="CuadroTexto 7"/>
            <p:cNvSpPr txBox="1"/>
            <p:nvPr/>
          </p:nvSpPr>
          <p:spPr>
            <a:xfrm>
              <a:off x="4624588" y="1347034"/>
              <a:ext cx="510779" cy="2842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97516" tIns="48758" rIns="97516" bIns="48758" rtlCol="0">
              <a:spAutoFit/>
            </a:bodyPr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1100" b="1" dirty="0">
                  <a:solidFill>
                    <a:srgbClr val="000000"/>
                  </a:solidFill>
                  <a:latin typeface="+mj-lt"/>
                </a:rPr>
                <a:t>I6</a:t>
              </a:r>
              <a:r>
                <a:rPr lang="el-GR" sz="1100" b="1" dirty="0">
                  <a:solidFill>
                    <a:srgbClr val="000000"/>
                  </a:solidFill>
                  <a:latin typeface="+mj-lt"/>
                </a:rPr>
                <a:t>α</a:t>
              </a:r>
              <a:endParaRPr lang="es-EC" sz="11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5" name="CuadroTexto 7"/>
            <p:cNvSpPr txBox="1"/>
            <p:nvPr/>
          </p:nvSpPr>
          <p:spPr>
            <a:xfrm>
              <a:off x="6877533" y="1344229"/>
              <a:ext cx="746917" cy="2842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97516" tIns="48758" rIns="97516" bIns="48758" rtlCol="0">
              <a:spAutoFit/>
            </a:bodyPr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1100" b="1" dirty="0">
                  <a:solidFill>
                    <a:srgbClr val="000000"/>
                  </a:solidFill>
                  <a:latin typeface="+mj-lt"/>
                </a:rPr>
                <a:t>MFG-E8</a:t>
              </a:r>
            </a:p>
          </p:txBody>
        </p:sp>
        <p:cxnSp>
          <p:nvCxnSpPr>
            <p:cNvPr id="46" name="45 Conector recto"/>
            <p:cNvCxnSpPr/>
            <p:nvPr/>
          </p:nvCxnSpPr>
          <p:spPr>
            <a:xfrm>
              <a:off x="4143246" y="3153181"/>
              <a:ext cx="360000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46 Conector recto"/>
            <p:cNvCxnSpPr/>
            <p:nvPr/>
          </p:nvCxnSpPr>
          <p:spPr>
            <a:xfrm>
              <a:off x="6409446" y="3153181"/>
              <a:ext cx="360000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47 Conector recto"/>
            <p:cNvCxnSpPr/>
            <p:nvPr/>
          </p:nvCxnSpPr>
          <p:spPr>
            <a:xfrm>
              <a:off x="8676396" y="3129164"/>
              <a:ext cx="360000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3 Conector recto de flecha"/>
            <p:cNvCxnSpPr/>
            <p:nvPr/>
          </p:nvCxnSpPr>
          <p:spPr>
            <a:xfrm flipV="1">
              <a:off x="8253235" y="2526231"/>
              <a:ext cx="103288" cy="288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36 Conector recto de flecha"/>
            <p:cNvCxnSpPr/>
            <p:nvPr/>
          </p:nvCxnSpPr>
          <p:spPr>
            <a:xfrm>
              <a:off x="7624450" y="1924334"/>
              <a:ext cx="287829" cy="10305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55 Conector recto de flecha"/>
            <p:cNvCxnSpPr/>
            <p:nvPr/>
          </p:nvCxnSpPr>
          <p:spPr>
            <a:xfrm flipV="1">
              <a:off x="3471345" y="2027391"/>
              <a:ext cx="103288" cy="288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56 Conector recto de flecha"/>
            <p:cNvCxnSpPr/>
            <p:nvPr/>
          </p:nvCxnSpPr>
          <p:spPr>
            <a:xfrm flipV="1">
              <a:off x="5733977" y="2062674"/>
              <a:ext cx="103288" cy="288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54 Rectángulo"/>
          <p:cNvSpPr/>
          <p:nvPr/>
        </p:nvSpPr>
        <p:spPr>
          <a:xfrm>
            <a:off x="7799185" y="5890058"/>
            <a:ext cx="1250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Toscano (2019) </a:t>
            </a:r>
            <a:endParaRPr lang="es-EC" sz="1200" dirty="0"/>
          </a:p>
        </p:txBody>
      </p:sp>
      <p:sp>
        <p:nvSpPr>
          <p:cNvPr id="58" name="57 Rectángulo"/>
          <p:cNvSpPr/>
          <p:nvPr/>
        </p:nvSpPr>
        <p:spPr>
          <a:xfrm>
            <a:off x="7789977" y="3363773"/>
            <a:ext cx="1250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Toscano (2019) 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394000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61774E5-87D4-4417-B0DB-E024288EB3F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30213" y="2771774"/>
            <a:ext cx="8229600" cy="137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defTabSz="870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4400" i="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Conclusiones y Recomendaciones</a:t>
            </a:r>
            <a:endParaRPr lang="es-ES" altLang="es-ES" sz="4400" i="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8" name="7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9" name="Imagen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099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19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21" name="20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22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" y="2527113"/>
            <a:ext cx="2698631" cy="184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536" y="662455"/>
            <a:ext cx="2808000" cy="174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251" y="2545077"/>
            <a:ext cx="1800570" cy="181222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48" name="2047 Forma libre"/>
          <p:cNvSpPr/>
          <p:nvPr/>
        </p:nvSpPr>
        <p:spPr>
          <a:xfrm>
            <a:off x="810106" y="1442861"/>
            <a:ext cx="3911053" cy="376801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02344" y="1085909"/>
                </a:moveTo>
                <a:arcTo wR="1951168" hR="1951168" stAng="12379478" swAng="1632650"/>
              </a:path>
            </a:pathLst>
          </a:custGeom>
          <a:noFill/>
          <a:ln w="38100">
            <a:solidFill>
              <a:schemeClr val="tx1"/>
            </a:solidFill>
            <a:tailEnd type="arrow"/>
          </a:ln>
        </p:spPr>
        <p:style>
          <a:lnRef idx="1">
            <a:schemeClr val="dk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Título 1"/>
          <p:cNvSpPr txBox="1">
            <a:spLocks/>
          </p:cNvSpPr>
          <p:nvPr/>
        </p:nvSpPr>
        <p:spPr>
          <a:xfrm>
            <a:off x="534457" y="0"/>
            <a:ext cx="8229601" cy="1015926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C" sz="3150" kern="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Conclusiones</a:t>
            </a:r>
            <a:endParaRPr lang="es-EC" sz="3150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44" name="43 Forma libre"/>
          <p:cNvSpPr/>
          <p:nvPr/>
        </p:nvSpPr>
        <p:spPr>
          <a:xfrm flipH="1">
            <a:off x="4321710" y="1500020"/>
            <a:ext cx="3911053" cy="419109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699992" y="2816426"/>
                </a:moveTo>
                <a:arcTo wR="1951168" hR="1951168" stAng="1579478" swAng="1632650"/>
              </a:path>
            </a:pathLst>
          </a:custGeom>
          <a:noFill/>
          <a:ln w="38100">
            <a:solidFill>
              <a:schemeClr val="tx1"/>
            </a:solidFill>
            <a:tailEnd type="arrow"/>
          </a:ln>
        </p:spPr>
        <p:style>
          <a:lnRef idx="1">
            <a:schemeClr val="dk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44 Forma libre"/>
          <p:cNvSpPr/>
          <p:nvPr/>
        </p:nvSpPr>
        <p:spPr>
          <a:xfrm>
            <a:off x="4321710" y="1461472"/>
            <a:ext cx="3911053" cy="376801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02344" y="1085909"/>
                </a:moveTo>
                <a:arcTo wR="1951168" hR="1951168" stAng="12379478" swAng="1632650"/>
              </a:path>
            </a:pathLst>
          </a:custGeom>
          <a:noFill/>
          <a:ln w="38100">
            <a:solidFill>
              <a:schemeClr val="tx1"/>
            </a:solidFill>
            <a:tailEnd type="arrow"/>
          </a:ln>
        </p:spPr>
        <p:style>
          <a:lnRef idx="1">
            <a:schemeClr val="dk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210" name="Picture 18" descr="F:\imagenes icc\milk 2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22878" y="719323"/>
            <a:ext cx="2856493" cy="244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9">
            <a:extLst>
              <a:ext uri="{FF2B5EF4-FFF2-40B4-BE49-F238E27FC236}">
                <a16:creationId xmlns="" xmlns:a16="http://schemas.microsoft.com/office/drawing/2014/main" id="{76790F9E-F977-4303-ADF5-2B2AB4B02E6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492609" y="4662676"/>
            <a:ext cx="1679673" cy="1133624"/>
          </a:xfrm>
          <a:prstGeom prst="rect">
            <a:avLst/>
          </a:prstGeom>
        </p:spPr>
      </p:pic>
      <p:pic>
        <p:nvPicPr>
          <p:cNvPr id="2050" name="Picture 2" descr="C:\Users\MINIREX\Downloads\ccf25392-15d1-48e1-83b1-229b78af8bf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1267" y="4536373"/>
            <a:ext cx="61109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MINIREX\Downloads\ccf25392-15d1-48e1-83b1-229b78af8bf0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96561" y="4553666"/>
            <a:ext cx="74147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26 Forma libre"/>
          <p:cNvSpPr/>
          <p:nvPr/>
        </p:nvSpPr>
        <p:spPr>
          <a:xfrm flipH="1">
            <a:off x="750477" y="1524947"/>
            <a:ext cx="3911053" cy="419109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699992" y="2816426"/>
                </a:moveTo>
                <a:arcTo wR="1951168" hR="1951168" stAng="1579478" swAng="1632650"/>
              </a:path>
            </a:pathLst>
          </a:custGeom>
          <a:noFill/>
          <a:ln w="38100">
            <a:solidFill>
              <a:schemeClr val="tx1"/>
            </a:solidFill>
            <a:tailEnd type="arrow"/>
          </a:ln>
        </p:spPr>
        <p:style>
          <a:lnRef idx="1">
            <a:schemeClr val="dk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056" name="2055 Grupo"/>
          <p:cNvGrpSpPr/>
          <p:nvPr/>
        </p:nvGrpSpPr>
        <p:grpSpPr>
          <a:xfrm>
            <a:off x="433259" y="1442861"/>
            <a:ext cx="3868078" cy="3768016"/>
            <a:chOff x="35477" y="1500018"/>
            <a:chExt cx="4613686" cy="3768016"/>
          </a:xfrm>
          <a:noFill/>
        </p:grpSpPr>
        <p:sp>
          <p:nvSpPr>
            <p:cNvPr id="25" name="24 Forma libre"/>
            <p:cNvSpPr/>
            <p:nvPr/>
          </p:nvSpPr>
          <p:spPr>
            <a:xfrm>
              <a:off x="35477" y="1500018"/>
              <a:ext cx="3911053" cy="37680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110796" y="381990"/>
                  </a:moveTo>
                  <a:arcTo wR="1951168" hR="1951168" stAng="18387872" swAng="1632650"/>
                </a:path>
              </a:pathLst>
            </a:custGeom>
            <a:grpFill/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28 Forma libre"/>
            <p:cNvSpPr/>
            <p:nvPr/>
          </p:nvSpPr>
          <p:spPr>
            <a:xfrm flipH="1">
              <a:off x="738110" y="1500018"/>
              <a:ext cx="3911053" cy="37680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791539" y="3520346"/>
                  </a:moveTo>
                  <a:arcTo wR="1951168" hR="1951168" stAng="7587872" swAng="1632650"/>
                </a:path>
              </a:pathLst>
            </a:custGeom>
            <a:grpFill/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2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4" name="3 Grupo"/>
          <p:cNvGrpSpPr/>
          <p:nvPr/>
        </p:nvGrpSpPr>
        <p:grpSpPr>
          <a:xfrm>
            <a:off x="5242956" y="3892527"/>
            <a:ext cx="3827717" cy="1767343"/>
            <a:chOff x="5242956" y="3892527"/>
            <a:chExt cx="3827717" cy="1767343"/>
          </a:xfrm>
        </p:grpSpPr>
        <p:pic>
          <p:nvPicPr>
            <p:cNvPr id="8199" name="Picture 7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13" t="3386" r="2501" b="1708"/>
            <a:stretch/>
          </p:blipFill>
          <p:spPr bwMode="auto">
            <a:xfrm>
              <a:off x="5242956" y="3892527"/>
              <a:ext cx="1860100" cy="176734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" name="Picture 2" descr="C:\Users\MINIREX\Dropbox\Tesis\Fotografias IHQ\1412_B actina_9_5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18" t="18435"/>
            <a:stretch/>
          </p:blipFill>
          <p:spPr bwMode="auto">
            <a:xfrm>
              <a:off x="7162673" y="3892527"/>
              <a:ext cx="1908000" cy="1767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472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19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21" name="20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22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" y="2527113"/>
            <a:ext cx="2698631" cy="184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536" y="662455"/>
            <a:ext cx="2808000" cy="174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251" y="2545077"/>
            <a:ext cx="1800570" cy="181222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48" name="2047 Forma libre"/>
          <p:cNvSpPr/>
          <p:nvPr/>
        </p:nvSpPr>
        <p:spPr>
          <a:xfrm>
            <a:off x="810106" y="1442861"/>
            <a:ext cx="3911053" cy="376801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02344" y="1085909"/>
                </a:moveTo>
                <a:arcTo wR="1951168" hR="1951168" stAng="12379478" swAng="1632650"/>
              </a:path>
            </a:pathLst>
          </a:custGeom>
          <a:noFill/>
          <a:ln w="38100">
            <a:solidFill>
              <a:schemeClr val="tx1"/>
            </a:solidFill>
            <a:tailEnd type="arrow"/>
          </a:ln>
        </p:spPr>
        <p:style>
          <a:lnRef idx="1">
            <a:schemeClr val="dk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Título 1"/>
          <p:cNvSpPr txBox="1">
            <a:spLocks/>
          </p:cNvSpPr>
          <p:nvPr/>
        </p:nvSpPr>
        <p:spPr>
          <a:xfrm>
            <a:off x="534457" y="0"/>
            <a:ext cx="8229601" cy="1015926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C" sz="3150" kern="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Conclusiones</a:t>
            </a:r>
            <a:endParaRPr lang="es-EC" sz="3150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44" name="43 Forma libre"/>
          <p:cNvSpPr/>
          <p:nvPr/>
        </p:nvSpPr>
        <p:spPr>
          <a:xfrm flipH="1">
            <a:off x="4321710" y="1500020"/>
            <a:ext cx="3911053" cy="419109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699992" y="2816426"/>
                </a:moveTo>
                <a:arcTo wR="1951168" hR="1951168" stAng="1579478" swAng="1632650"/>
              </a:path>
            </a:pathLst>
          </a:custGeom>
          <a:noFill/>
          <a:ln w="38100">
            <a:solidFill>
              <a:schemeClr val="tx1"/>
            </a:solidFill>
            <a:tailEnd type="arrow"/>
          </a:ln>
        </p:spPr>
        <p:style>
          <a:lnRef idx="1">
            <a:schemeClr val="dk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44 Forma libre"/>
          <p:cNvSpPr/>
          <p:nvPr/>
        </p:nvSpPr>
        <p:spPr>
          <a:xfrm>
            <a:off x="4321710" y="1461472"/>
            <a:ext cx="3911053" cy="376801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02344" y="1085909"/>
                </a:moveTo>
                <a:arcTo wR="1951168" hR="1951168" stAng="12379478" swAng="1632650"/>
              </a:path>
            </a:pathLst>
          </a:custGeom>
          <a:noFill/>
          <a:ln w="38100">
            <a:solidFill>
              <a:schemeClr val="tx1"/>
            </a:solidFill>
            <a:tailEnd type="arrow"/>
          </a:ln>
        </p:spPr>
        <p:style>
          <a:lnRef idx="1">
            <a:schemeClr val="dk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3" name="Picture 9">
            <a:extLst>
              <a:ext uri="{FF2B5EF4-FFF2-40B4-BE49-F238E27FC236}">
                <a16:creationId xmlns="" xmlns:a16="http://schemas.microsoft.com/office/drawing/2014/main" id="{76790F9E-F977-4303-ADF5-2B2AB4B02E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492609" y="4662676"/>
            <a:ext cx="1679673" cy="1133624"/>
          </a:xfrm>
          <a:prstGeom prst="rect">
            <a:avLst/>
          </a:prstGeom>
        </p:spPr>
      </p:pic>
      <p:pic>
        <p:nvPicPr>
          <p:cNvPr id="2050" name="Picture 2" descr="C:\Users\MINIREX\Downloads\ccf25392-15d1-48e1-83b1-229b78af8bf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1267" y="4536373"/>
            <a:ext cx="61109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MINIREX\Downloads\ccf25392-15d1-48e1-83b1-229b78af8bf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96561" y="4553666"/>
            <a:ext cx="74147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26 Forma libre"/>
          <p:cNvSpPr/>
          <p:nvPr/>
        </p:nvSpPr>
        <p:spPr>
          <a:xfrm flipH="1">
            <a:off x="750477" y="1524947"/>
            <a:ext cx="3911053" cy="419109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699992" y="2816426"/>
                </a:moveTo>
                <a:arcTo wR="1951168" hR="1951168" stAng="1579478" swAng="1632650"/>
              </a:path>
            </a:pathLst>
          </a:custGeom>
          <a:noFill/>
          <a:ln w="38100">
            <a:solidFill>
              <a:schemeClr val="tx1"/>
            </a:solidFill>
            <a:tailEnd type="arrow"/>
          </a:ln>
        </p:spPr>
        <p:style>
          <a:lnRef idx="1">
            <a:schemeClr val="dk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056" name="2055 Grupo"/>
          <p:cNvGrpSpPr/>
          <p:nvPr/>
        </p:nvGrpSpPr>
        <p:grpSpPr>
          <a:xfrm>
            <a:off x="433259" y="1442861"/>
            <a:ext cx="3868078" cy="3768016"/>
            <a:chOff x="35477" y="1500018"/>
            <a:chExt cx="4613686" cy="3768016"/>
          </a:xfrm>
          <a:noFill/>
        </p:grpSpPr>
        <p:sp>
          <p:nvSpPr>
            <p:cNvPr id="25" name="24 Forma libre"/>
            <p:cNvSpPr/>
            <p:nvPr/>
          </p:nvSpPr>
          <p:spPr>
            <a:xfrm>
              <a:off x="35477" y="1500018"/>
              <a:ext cx="3911053" cy="37680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110796" y="381990"/>
                  </a:moveTo>
                  <a:arcTo wR="1951168" hR="1951168" stAng="18387872" swAng="1632650"/>
                </a:path>
              </a:pathLst>
            </a:custGeom>
            <a:grpFill/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28 Forma libre"/>
            <p:cNvSpPr/>
            <p:nvPr/>
          </p:nvSpPr>
          <p:spPr>
            <a:xfrm flipH="1">
              <a:off x="738110" y="1500018"/>
              <a:ext cx="3911053" cy="37680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791539" y="3520346"/>
                  </a:moveTo>
                  <a:arcTo wR="1951168" hR="1951168" stAng="7587872" swAng="1632650"/>
                </a:path>
              </a:pathLst>
            </a:custGeom>
            <a:grpFill/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2">
                <a:hueOff val="0"/>
                <a:satOff val="0"/>
                <a:lumOff val="0"/>
                <a:alphaOff val="0"/>
              </a:schemeClr>
            </a:fontRef>
          </p:style>
        </p:sp>
      </p:grp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689740"/>
              </p:ext>
            </p:extLst>
          </p:nvPr>
        </p:nvGraphicFramePr>
        <p:xfrm>
          <a:off x="5188368" y="1886147"/>
          <a:ext cx="3871885" cy="3130084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355911"/>
                <a:gridCol w="1209092"/>
                <a:gridCol w="1306882"/>
              </a:tblGrid>
              <a:tr h="59995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aseline="0" dirty="0" smtClean="0">
                          <a:effectLst/>
                        </a:rPr>
                        <a:t>Tipo de célula</a:t>
                      </a:r>
                      <a:endParaRPr lang="es-EC" sz="1200" baseline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aseline="0" dirty="0" smtClean="0"/>
                        <a:t>Células</a:t>
                      </a:r>
                      <a:endParaRPr lang="es-EC" sz="1200" baseline="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aseline="0" dirty="0" smtClean="0">
                          <a:effectLst/>
                        </a:rPr>
                        <a:t>Tejido </a:t>
                      </a:r>
                      <a:endParaRPr lang="es-EC" sz="1200" baseline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42615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aseline="0" dirty="0" smtClean="0"/>
                        <a:t>Células alveolares</a:t>
                      </a:r>
                      <a:endParaRPr lang="es-EC" sz="1200" baseline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77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aseline="0" dirty="0" smtClean="0"/>
                        <a:t>Nestin-/C-Kit-</a:t>
                      </a:r>
                      <a:endParaRPr lang="es-EC" sz="12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180340" algn="ctr" defTabSz="77430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aseline="0" dirty="0" smtClean="0"/>
                        <a:t>Mfge8+</a:t>
                      </a:r>
                      <a:endParaRPr lang="es-EC" sz="12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 anchor="ctr"/>
                </a:tc>
              </a:tr>
              <a:tr h="42615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aseline="0" dirty="0" smtClean="0"/>
                        <a:t>Células mioepiteliales </a:t>
                      </a:r>
                      <a:endParaRPr lang="es-EC" sz="1200" baseline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aseline="0" dirty="0" smtClean="0"/>
                        <a:t>I6α+/C-Kit-</a:t>
                      </a:r>
                      <a:endParaRPr lang="es-EC" sz="1200" baseline="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180340" algn="ctr" defTabSz="77430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aseline="0" dirty="0" smtClean="0"/>
                        <a:t>CK14+/C-Kit- y Nestin+</a:t>
                      </a:r>
                      <a:endParaRPr lang="es-EC" sz="12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 anchor="ctr"/>
                </a:tc>
              </a:tr>
              <a:tr h="425553">
                <a:tc>
                  <a:txBody>
                    <a:bodyPr/>
                    <a:lstStyle/>
                    <a:p>
                      <a:pPr marL="0" marR="0" lvl="0" indent="0" algn="ctr" defTabSz="77430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aseline="0" dirty="0" smtClean="0"/>
                        <a:t>Progenitores alveolares </a:t>
                      </a:r>
                      <a:endParaRPr lang="es-EC" sz="1200" b="1" baseline="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77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aseline="0" dirty="0" smtClean="0"/>
                        <a:t>Mfge8+/C-Kit+</a:t>
                      </a:r>
                      <a:endParaRPr lang="es-EC" sz="1200" b="1" baseline="0" dirty="0" smtClean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80340" algn="ctr" defTabSz="77430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aseline="0" dirty="0" smtClean="0"/>
                        <a:t>CK14-/C-Kit+ y I6α-/C-Kit+</a:t>
                      </a:r>
                      <a:endParaRPr lang="es-EC" sz="1200" b="1" baseline="0" dirty="0" smtClean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0" marB="0" anchor="ctr"/>
                </a:tc>
              </a:tr>
              <a:tr h="42615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aseline="0" dirty="0" smtClean="0"/>
                        <a:t>Progenitores mioepiteliales </a:t>
                      </a:r>
                      <a:endParaRPr lang="es-EC" sz="1200" baseline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77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aseline="0" dirty="0" smtClean="0"/>
                        <a:t>CK14+/C-Kit+</a:t>
                      </a:r>
                      <a:endParaRPr lang="es-EC" sz="1200" b="1" baseline="0" dirty="0" smtClean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80340" algn="ctr" defTabSz="77430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aseline="0" dirty="0" smtClean="0"/>
                        <a:t>CK14+/C-Kit+ y Nestin+</a:t>
                      </a:r>
                      <a:endParaRPr lang="es-EC" sz="1200" b="1" baseline="0" dirty="0" smtClean="0"/>
                    </a:p>
                  </a:txBody>
                  <a:tcPr marL="68580" marR="68580" marT="0" marB="0" anchor="ctr"/>
                </a:tc>
              </a:tr>
              <a:tr h="425553">
                <a:tc>
                  <a:txBody>
                    <a:bodyPr/>
                    <a:lstStyle/>
                    <a:p>
                      <a:pPr marL="0" marR="0" lvl="0" indent="0" algn="ctr" defTabSz="77430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aseline="0" dirty="0" smtClean="0"/>
                        <a:t>Progenitores multipotentes </a:t>
                      </a:r>
                      <a:endParaRPr lang="es-EC" sz="1200" b="1" baseline="0" dirty="0" smtClean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77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aseline="0" dirty="0" smtClean="0"/>
                        <a:t>I6α+/C-Kit+ y Nestin+/C-Kit+ 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80340" algn="ctr" defTabSz="77430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aseline="0" dirty="0" smtClean="0"/>
                        <a:t>I6α+/C-Kit+ y Nestin+</a:t>
                      </a:r>
                      <a:endParaRPr lang="es-EC" sz="1200" b="1" baseline="0" dirty="0" smtClean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0" marB="0" anchor="ctr"/>
                </a:tc>
              </a:tr>
              <a:tr h="40055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aseline="0" dirty="0" smtClean="0"/>
                        <a:t>Miofibroblastos</a:t>
                      </a:r>
                      <a:endParaRPr lang="es-EC" sz="1200" baseline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s-EC" sz="1200" baseline="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80340" algn="ctr" defTabSz="77430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aseline="0" dirty="0" smtClean="0"/>
                        <a:t>Nestin+</a:t>
                      </a:r>
                      <a:endParaRPr lang="es-EC" sz="1200" b="1" baseline="0" dirty="0" smtClean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652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656241417"/>
              </p:ext>
            </p:extLst>
          </p:nvPr>
        </p:nvGraphicFramePr>
        <p:xfrm>
          <a:off x="235474" y="119512"/>
          <a:ext cx="8661191" cy="6090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4626591" y="0"/>
            <a:ext cx="4320371" cy="54808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50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502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753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9003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150" dirty="0">
                <a:solidFill>
                  <a:schemeClr val="tx1"/>
                </a:solidFill>
                <a:cs typeface="Times New Roman" panose="02020603050405020304" pitchFamily="18" charset="0"/>
              </a:rPr>
              <a:t>Recomendaciones</a:t>
            </a:r>
            <a:r>
              <a:rPr lang="es-EC" sz="315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30 Rectángulo"/>
          <p:cNvSpPr/>
          <p:nvPr/>
        </p:nvSpPr>
        <p:spPr>
          <a:xfrm>
            <a:off x="-1068201" y="716226"/>
            <a:ext cx="10138874" cy="5829726"/>
          </a:xfrm>
          <a:prstGeom prst="rect">
            <a:avLst/>
          </a:prstGeom>
          <a:ln>
            <a:noFill/>
          </a:ln>
        </p:spPr>
      </p:sp>
      <p:grpSp>
        <p:nvGrpSpPr>
          <p:cNvPr id="25" name="24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26" name="25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27" name="Imagen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46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17"/>
          <p:cNvSpPr/>
          <p:nvPr/>
        </p:nvSpPr>
        <p:spPr>
          <a:xfrm>
            <a:off x="361372" y="765061"/>
            <a:ext cx="2274451" cy="463322"/>
          </a:xfrm>
          <a:prstGeom prst="rect">
            <a:avLst/>
          </a:prstGeom>
        </p:spPr>
        <p:txBody>
          <a:bodyPr wrap="none" lIns="97527" tIns="48763" rIns="97527" bIns="48763">
            <a:spAutoFit/>
          </a:bodyPr>
          <a:lstStyle/>
          <a:p>
            <a:pPr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371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Células madre</a:t>
            </a:r>
            <a:endParaRPr lang="es-ES" sz="2371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461774E5-87D4-4417-B0DB-E024288EB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2011" y="5625"/>
            <a:ext cx="2681989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870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Introducción</a:t>
            </a:r>
          </a:p>
        </p:txBody>
      </p:sp>
      <p:sp>
        <p:nvSpPr>
          <p:cNvPr id="2" name="1 Rectángulo"/>
          <p:cNvSpPr/>
          <p:nvPr/>
        </p:nvSpPr>
        <p:spPr>
          <a:xfrm>
            <a:off x="210424" y="6322057"/>
            <a:ext cx="65150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smtClean="0">
                <a:latin typeface="+mj-lt"/>
                <a:cs typeface="Arial" panose="020B0604020202020204" pitchFamily="34" charset="0"/>
              </a:rPr>
              <a:t>Kalra </a:t>
            </a:r>
            <a:r>
              <a:rPr lang="es-EC" sz="1400" dirty="0">
                <a:latin typeface="+mj-lt"/>
                <a:cs typeface="Arial" panose="020B0604020202020204" pitchFamily="34" charset="0"/>
              </a:rPr>
              <a:t>&amp; Tomar, (2014)</a:t>
            </a:r>
          </a:p>
        </p:txBody>
      </p:sp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2731089071"/>
              </p:ext>
            </p:extLst>
          </p:nvPr>
        </p:nvGraphicFramePr>
        <p:xfrm>
          <a:off x="114420" y="1450427"/>
          <a:ext cx="2928326" cy="1553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9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13" name="12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4" name="Imagen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16" name="15 Rectángulo"/>
          <p:cNvSpPr/>
          <p:nvPr/>
        </p:nvSpPr>
        <p:spPr>
          <a:xfrm>
            <a:off x="3783307" y="2811420"/>
            <a:ext cx="2387647" cy="8767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C" sz="1600" kern="12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3436752" y="3468044"/>
            <a:ext cx="337998" cy="2259655"/>
            <a:chOff x="3528529" y="3576798"/>
            <a:chExt cx="275666" cy="1826521"/>
          </a:xfrm>
          <a:solidFill>
            <a:srgbClr val="2F1AAA"/>
          </a:solidFill>
        </p:grpSpPr>
        <p:sp>
          <p:nvSpPr>
            <p:cNvPr id="23" name="22 Flecha izquierda"/>
            <p:cNvSpPr/>
            <p:nvPr/>
          </p:nvSpPr>
          <p:spPr>
            <a:xfrm flipH="1">
              <a:off x="3552195" y="4011662"/>
              <a:ext cx="252000" cy="144000"/>
            </a:xfrm>
            <a:prstGeom prst="lef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24" name="23 Proceso"/>
            <p:cNvSpPr/>
            <p:nvPr/>
          </p:nvSpPr>
          <p:spPr>
            <a:xfrm rot="5400000" flipH="1">
              <a:off x="2668838" y="4436489"/>
              <a:ext cx="1780581" cy="6120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30" name="29 Flecha izquierda"/>
            <p:cNvSpPr/>
            <p:nvPr/>
          </p:nvSpPr>
          <p:spPr>
            <a:xfrm flipH="1">
              <a:off x="3552195" y="4617059"/>
              <a:ext cx="252000" cy="148084"/>
            </a:xfrm>
            <a:prstGeom prst="lef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31" name="30 Flecha izquierda"/>
            <p:cNvSpPr/>
            <p:nvPr/>
          </p:nvSpPr>
          <p:spPr>
            <a:xfrm flipH="1">
              <a:off x="3552195" y="5259319"/>
              <a:ext cx="252000" cy="144000"/>
            </a:xfrm>
            <a:prstGeom prst="lef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</p:grpSp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28838" y="958263"/>
            <a:ext cx="2854446" cy="258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4750" y="3568855"/>
            <a:ext cx="2045336" cy="237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3284" y="958262"/>
            <a:ext cx="3006846" cy="258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05"/>
          <a:stretch/>
        </p:blipFill>
        <p:spPr bwMode="auto">
          <a:xfrm>
            <a:off x="5772076" y="3541103"/>
            <a:ext cx="3099459" cy="237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2" y="3463530"/>
            <a:ext cx="3231589" cy="269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90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17"/>
          <p:cNvSpPr/>
          <p:nvPr/>
        </p:nvSpPr>
        <p:spPr>
          <a:xfrm>
            <a:off x="361372" y="765061"/>
            <a:ext cx="4621247" cy="463322"/>
          </a:xfrm>
          <a:prstGeom prst="rect">
            <a:avLst/>
          </a:prstGeom>
        </p:spPr>
        <p:txBody>
          <a:bodyPr wrap="none" lIns="97527" tIns="48763" rIns="97527" bIns="48763">
            <a:spAutoFit/>
          </a:bodyPr>
          <a:lstStyle/>
          <a:p>
            <a:pPr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371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Aplicaciones de células madre</a:t>
            </a:r>
            <a:endParaRPr lang="es-ES" sz="2371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461774E5-87D4-4417-B0DB-E024288EB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2011" y="5625"/>
            <a:ext cx="2681989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870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Introducción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77421" y="6335705"/>
            <a:ext cx="18902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j-lt"/>
              </a:rPr>
              <a:t>Nguyen </a:t>
            </a:r>
            <a:r>
              <a:rPr lang="en-US" sz="1400" dirty="0">
                <a:latin typeface="+mj-lt"/>
              </a:rPr>
              <a:t>et al., (2016)</a:t>
            </a:r>
            <a:endParaRPr lang="es-EC" sz="1400" dirty="0">
              <a:latin typeface="+mj-lt"/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10" name="9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1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7" name="6 Forma libre"/>
          <p:cNvSpPr/>
          <p:nvPr/>
        </p:nvSpPr>
        <p:spPr>
          <a:xfrm>
            <a:off x="5052499" y="1167223"/>
            <a:ext cx="1006078" cy="1006078"/>
          </a:xfrm>
          <a:custGeom>
            <a:avLst/>
            <a:gdLst>
              <a:gd name="connsiteX0" fmla="*/ 0 w 1006078"/>
              <a:gd name="connsiteY0" fmla="*/ 0 h 1006078"/>
              <a:gd name="connsiteX1" fmla="*/ 1006078 w 1006078"/>
              <a:gd name="connsiteY1" fmla="*/ 0 h 1006078"/>
              <a:gd name="connsiteX2" fmla="*/ 1006078 w 1006078"/>
              <a:gd name="connsiteY2" fmla="*/ 1006078 h 1006078"/>
              <a:gd name="connsiteX3" fmla="*/ 0 w 1006078"/>
              <a:gd name="connsiteY3" fmla="*/ 1006078 h 1006078"/>
              <a:gd name="connsiteX4" fmla="*/ 0 w 1006078"/>
              <a:gd name="connsiteY4" fmla="*/ 0 h 100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078" h="1006078">
                <a:moveTo>
                  <a:pt x="0" y="0"/>
                </a:moveTo>
                <a:lnTo>
                  <a:pt x="1006078" y="0"/>
                </a:lnTo>
                <a:lnTo>
                  <a:pt x="1006078" y="1006078"/>
                </a:lnTo>
                <a:lnTo>
                  <a:pt x="0" y="10060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210" tIns="29210" rIns="29210" bIns="29210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C" sz="2300" kern="1200" dirty="0"/>
          </a:p>
        </p:txBody>
      </p:sp>
      <p:sp>
        <p:nvSpPr>
          <p:cNvPr id="12" name="11 Forma libre"/>
          <p:cNvSpPr/>
          <p:nvPr/>
        </p:nvSpPr>
        <p:spPr>
          <a:xfrm>
            <a:off x="5660359" y="3038024"/>
            <a:ext cx="1006078" cy="1006078"/>
          </a:xfrm>
          <a:custGeom>
            <a:avLst/>
            <a:gdLst>
              <a:gd name="connsiteX0" fmla="*/ 0 w 1006078"/>
              <a:gd name="connsiteY0" fmla="*/ 0 h 1006078"/>
              <a:gd name="connsiteX1" fmla="*/ 1006078 w 1006078"/>
              <a:gd name="connsiteY1" fmla="*/ 0 h 1006078"/>
              <a:gd name="connsiteX2" fmla="*/ 1006078 w 1006078"/>
              <a:gd name="connsiteY2" fmla="*/ 1006078 h 1006078"/>
              <a:gd name="connsiteX3" fmla="*/ 0 w 1006078"/>
              <a:gd name="connsiteY3" fmla="*/ 1006078 h 1006078"/>
              <a:gd name="connsiteX4" fmla="*/ 0 w 1006078"/>
              <a:gd name="connsiteY4" fmla="*/ 0 h 100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078" h="1006078">
                <a:moveTo>
                  <a:pt x="0" y="0"/>
                </a:moveTo>
                <a:lnTo>
                  <a:pt x="1006078" y="0"/>
                </a:lnTo>
                <a:lnTo>
                  <a:pt x="1006078" y="1006078"/>
                </a:lnTo>
                <a:lnTo>
                  <a:pt x="0" y="10060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210" tIns="29210" rIns="29210" bIns="29210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C" sz="2300" kern="1200" dirty="0"/>
          </a:p>
        </p:txBody>
      </p:sp>
      <p:sp>
        <p:nvSpPr>
          <p:cNvPr id="16" name="15 Forma libre"/>
          <p:cNvSpPr/>
          <p:nvPr/>
        </p:nvSpPr>
        <p:spPr>
          <a:xfrm>
            <a:off x="4068960" y="4194242"/>
            <a:ext cx="1006078" cy="1006078"/>
          </a:xfrm>
          <a:custGeom>
            <a:avLst/>
            <a:gdLst>
              <a:gd name="connsiteX0" fmla="*/ 0 w 1006078"/>
              <a:gd name="connsiteY0" fmla="*/ 0 h 1006078"/>
              <a:gd name="connsiteX1" fmla="*/ 1006078 w 1006078"/>
              <a:gd name="connsiteY1" fmla="*/ 0 h 1006078"/>
              <a:gd name="connsiteX2" fmla="*/ 1006078 w 1006078"/>
              <a:gd name="connsiteY2" fmla="*/ 1006078 h 1006078"/>
              <a:gd name="connsiteX3" fmla="*/ 0 w 1006078"/>
              <a:gd name="connsiteY3" fmla="*/ 1006078 h 1006078"/>
              <a:gd name="connsiteX4" fmla="*/ 0 w 1006078"/>
              <a:gd name="connsiteY4" fmla="*/ 0 h 100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078" h="1006078">
                <a:moveTo>
                  <a:pt x="0" y="0"/>
                </a:moveTo>
                <a:lnTo>
                  <a:pt x="1006078" y="0"/>
                </a:lnTo>
                <a:lnTo>
                  <a:pt x="1006078" y="1006078"/>
                </a:lnTo>
                <a:lnTo>
                  <a:pt x="0" y="10060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210" tIns="29210" rIns="29210" bIns="29210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C" sz="2300" kern="1200" dirty="0"/>
          </a:p>
        </p:txBody>
      </p:sp>
      <p:sp>
        <p:nvSpPr>
          <p:cNvPr id="20" name="19 Forma libre"/>
          <p:cNvSpPr/>
          <p:nvPr/>
        </p:nvSpPr>
        <p:spPr>
          <a:xfrm>
            <a:off x="3085422" y="1167223"/>
            <a:ext cx="1006078" cy="1006078"/>
          </a:xfrm>
          <a:custGeom>
            <a:avLst/>
            <a:gdLst>
              <a:gd name="connsiteX0" fmla="*/ 0 w 1006078"/>
              <a:gd name="connsiteY0" fmla="*/ 0 h 1006078"/>
              <a:gd name="connsiteX1" fmla="*/ 1006078 w 1006078"/>
              <a:gd name="connsiteY1" fmla="*/ 0 h 1006078"/>
              <a:gd name="connsiteX2" fmla="*/ 1006078 w 1006078"/>
              <a:gd name="connsiteY2" fmla="*/ 1006078 h 1006078"/>
              <a:gd name="connsiteX3" fmla="*/ 0 w 1006078"/>
              <a:gd name="connsiteY3" fmla="*/ 1006078 h 1006078"/>
              <a:gd name="connsiteX4" fmla="*/ 0 w 1006078"/>
              <a:gd name="connsiteY4" fmla="*/ 0 h 100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078" h="1006078">
                <a:moveTo>
                  <a:pt x="0" y="0"/>
                </a:moveTo>
                <a:lnTo>
                  <a:pt x="1006078" y="0"/>
                </a:lnTo>
                <a:lnTo>
                  <a:pt x="1006078" y="1006078"/>
                </a:lnTo>
                <a:lnTo>
                  <a:pt x="0" y="10060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210" tIns="29210" rIns="29210" bIns="29210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C" sz="2300" kern="1200" dirty="0"/>
          </a:p>
        </p:txBody>
      </p:sp>
      <p:pic>
        <p:nvPicPr>
          <p:cNvPr id="2052" name="Picture 4" descr="Resultado de imagen para cow silhouett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372" y="2704842"/>
            <a:ext cx="1777986" cy="134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27 Forma libre"/>
          <p:cNvSpPr/>
          <p:nvPr/>
        </p:nvSpPr>
        <p:spPr>
          <a:xfrm>
            <a:off x="368753" y="1254329"/>
            <a:ext cx="1357389" cy="918972"/>
          </a:xfrm>
          <a:custGeom>
            <a:avLst/>
            <a:gdLst>
              <a:gd name="connsiteX0" fmla="*/ 0 w 1357389"/>
              <a:gd name="connsiteY0" fmla="*/ 0 h 918972"/>
              <a:gd name="connsiteX1" fmla="*/ 897903 w 1357389"/>
              <a:gd name="connsiteY1" fmla="*/ 0 h 918972"/>
              <a:gd name="connsiteX2" fmla="*/ 1357389 w 1357389"/>
              <a:gd name="connsiteY2" fmla="*/ 459486 h 918972"/>
              <a:gd name="connsiteX3" fmla="*/ 897903 w 1357389"/>
              <a:gd name="connsiteY3" fmla="*/ 918972 h 918972"/>
              <a:gd name="connsiteX4" fmla="*/ 0 w 1357389"/>
              <a:gd name="connsiteY4" fmla="*/ 918972 h 918972"/>
              <a:gd name="connsiteX5" fmla="*/ 0 w 1357389"/>
              <a:gd name="connsiteY5" fmla="*/ 0 h 91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7389" h="918972">
                <a:moveTo>
                  <a:pt x="0" y="0"/>
                </a:moveTo>
                <a:lnTo>
                  <a:pt x="897903" y="0"/>
                </a:lnTo>
                <a:lnTo>
                  <a:pt x="1357389" y="459486"/>
                </a:lnTo>
                <a:lnTo>
                  <a:pt x="897903" y="918972"/>
                </a:lnTo>
                <a:lnTo>
                  <a:pt x="0" y="918972"/>
                </a:lnTo>
                <a:lnTo>
                  <a:pt x="0" y="0"/>
                </a:lnTo>
                <a:close/>
              </a:path>
            </a:pathLst>
          </a:custGeom>
          <a:solidFill>
            <a:srgbClr val="D3FFA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40005" rIns="249746" bIns="40005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500" kern="1200" dirty="0" smtClean="0">
                <a:solidFill>
                  <a:schemeClr val="tx1"/>
                </a:solidFill>
              </a:rPr>
              <a:t>Paciente</a:t>
            </a:r>
          </a:p>
        </p:txBody>
      </p:sp>
      <p:sp>
        <p:nvSpPr>
          <p:cNvPr id="29" name="28 Forma libre"/>
          <p:cNvSpPr/>
          <p:nvPr/>
        </p:nvSpPr>
        <p:spPr>
          <a:xfrm>
            <a:off x="1223638" y="1254329"/>
            <a:ext cx="2623700" cy="918972"/>
          </a:xfrm>
          <a:custGeom>
            <a:avLst/>
            <a:gdLst>
              <a:gd name="connsiteX0" fmla="*/ 0 w 2623700"/>
              <a:gd name="connsiteY0" fmla="*/ 0 h 918972"/>
              <a:gd name="connsiteX1" fmla="*/ 2164214 w 2623700"/>
              <a:gd name="connsiteY1" fmla="*/ 0 h 918972"/>
              <a:gd name="connsiteX2" fmla="*/ 2623700 w 2623700"/>
              <a:gd name="connsiteY2" fmla="*/ 459486 h 918972"/>
              <a:gd name="connsiteX3" fmla="*/ 2164214 w 2623700"/>
              <a:gd name="connsiteY3" fmla="*/ 918972 h 918972"/>
              <a:gd name="connsiteX4" fmla="*/ 0 w 2623700"/>
              <a:gd name="connsiteY4" fmla="*/ 918972 h 918972"/>
              <a:gd name="connsiteX5" fmla="*/ 459486 w 2623700"/>
              <a:gd name="connsiteY5" fmla="*/ 459486 h 918972"/>
              <a:gd name="connsiteX6" fmla="*/ 0 w 2623700"/>
              <a:gd name="connsiteY6" fmla="*/ 0 h 91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3700" h="918972">
                <a:moveTo>
                  <a:pt x="0" y="0"/>
                </a:moveTo>
                <a:lnTo>
                  <a:pt x="2164214" y="0"/>
                </a:lnTo>
                <a:lnTo>
                  <a:pt x="2623700" y="459486"/>
                </a:lnTo>
                <a:lnTo>
                  <a:pt x="2164214" y="918972"/>
                </a:lnTo>
                <a:lnTo>
                  <a:pt x="0" y="918972"/>
                </a:lnTo>
                <a:lnTo>
                  <a:pt x="459486" y="459486"/>
                </a:lnTo>
                <a:lnTo>
                  <a:pt x="0" y="0"/>
                </a:lnTo>
                <a:close/>
              </a:path>
            </a:pathLst>
          </a:custGeom>
          <a:solidFill>
            <a:srgbClr val="FED6B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9494" tIns="40005" rIns="479489" bIns="40005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500" kern="1200" dirty="0" smtClean="0">
                <a:solidFill>
                  <a:schemeClr val="tx1"/>
                </a:solidFill>
              </a:rPr>
              <a:t>Obtención y aislamiento de células</a:t>
            </a:r>
            <a:endParaRPr lang="es-EC" sz="1500" kern="1200" dirty="0">
              <a:solidFill>
                <a:schemeClr val="tx1"/>
              </a:solidFill>
            </a:endParaRPr>
          </a:p>
        </p:txBody>
      </p:sp>
      <p:sp>
        <p:nvSpPr>
          <p:cNvPr id="30" name="29 Forma libre"/>
          <p:cNvSpPr/>
          <p:nvPr/>
        </p:nvSpPr>
        <p:spPr>
          <a:xfrm>
            <a:off x="3344834" y="1254329"/>
            <a:ext cx="1899817" cy="918972"/>
          </a:xfrm>
          <a:custGeom>
            <a:avLst/>
            <a:gdLst>
              <a:gd name="connsiteX0" fmla="*/ 0 w 1899817"/>
              <a:gd name="connsiteY0" fmla="*/ 0 h 918972"/>
              <a:gd name="connsiteX1" fmla="*/ 1440331 w 1899817"/>
              <a:gd name="connsiteY1" fmla="*/ 0 h 918972"/>
              <a:gd name="connsiteX2" fmla="*/ 1899817 w 1899817"/>
              <a:gd name="connsiteY2" fmla="*/ 459486 h 918972"/>
              <a:gd name="connsiteX3" fmla="*/ 1440331 w 1899817"/>
              <a:gd name="connsiteY3" fmla="*/ 918972 h 918972"/>
              <a:gd name="connsiteX4" fmla="*/ 0 w 1899817"/>
              <a:gd name="connsiteY4" fmla="*/ 918972 h 918972"/>
              <a:gd name="connsiteX5" fmla="*/ 459486 w 1899817"/>
              <a:gd name="connsiteY5" fmla="*/ 459486 h 918972"/>
              <a:gd name="connsiteX6" fmla="*/ 0 w 1899817"/>
              <a:gd name="connsiteY6" fmla="*/ 0 h 91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9817" h="918972">
                <a:moveTo>
                  <a:pt x="0" y="0"/>
                </a:moveTo>
                <a:lnTo>
                  <a:pt x="1440331" y="0"/>
                </a:lnTo>
                <a:lnTo>
                  <a:pt x="1899817" y="459486"/>
                </a:lnTo>
                <a:lnTo>
                  <a:pt x="1440331" y="918972"/>
                </a:lnTo>
                <a:lnTo>
                  <a:pt x="0" y="918972"/>
                </a:lnTo>
                <a:lnTo>
                  <a:pt x="459486" y="459486"/>
                </a:lnTo>
                <a:lnTo>
                  <a:pt x="0" y="0"/>
                </a:lnTo>
                <a:close/>
              </a:path>
            </a:pathLst>
          </a:custGeom>
          <a:solidFill>
            <a:srgbClr val="DAC5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9494" tIns="40005" rIns="479489" bIns="40005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500" kern="1200" dirty="0" smtClean="0">
                <a:solidFill>
                  <a:schemeClr val="tx1"/>
                </a:solidFill>
              </a:rPr>
              <a:t>Células madre</a:t>
            </a:r>
            <a:endParaRPr lang="es-EC" sz="1500" kern="1200" dirty="0">
              <a:solidFill>
                <a:schemeClr val="tx1"/>
              </a:solidFill>
            </a:endParaRPr>
          </a:p>
        </p:txBody>
      </p:sp>
      <p:pic>
        <p:nvPicPr>
          <p:cNvPr id="2059" name="Picture 11" descr="Resultado de imagen para in vitro cell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25101" y="2789560"/>
            <a:ext cx="1034339" cy="91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3 CuadroTexto"/>
          <p:cNvSpPr txBox="1"/>
          <p:nvPr/>
        </p:nvSpPr>
        <p:spPr>
          <a:xfrm>
            <a:off x="3016960" y="2493657"/>
            <a:ext cx="2450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iPSC</a:t>
            </a:r>
          </a:p>
          <a:p>
            <a:pPr algn="ctr"/>
            <a:endParaRPr lang="es-EC" sz="1400" dirty="0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653" y="2412953"/>
            <a:ext cx="876857" cy="8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Flecha circular"/>
          <p:cNvSpPr/>
          <p:nvPr/>
        </p:nvSpPr>
        <p:spPr>
          <a:xfrm rot="8489626">
            <a:off x="446938" y="2347458"/>
            <a:ext cx="3771658" cy="3771658"/>
          </a:xfrm>
          <a:prstGeom prst="circularArrow">
            <a:avLst>
              <a:gd name="adj1" fmla="val 2186"/>
              <a:gd name="adj2" fmla="val 433454"/>
              <a:gd name="adj3" fmla="val 6884021"/>
              <a:gd name="adj4" fmla="val 5722004"/>
              <a:gd name="adj5" fmla="val 4524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36 Flecha circular"/>
          <p:cNvSpPr/>
          <p:nvPr/>
        </p:nvSpPr>
        <p:spPr>
          <a:xfrm rot="11413471">
            <a:off x="747327" y="2347458"/>
            <a:ext cx="3771658" cy="3771658"/>
          </a:xfrm>
          <a:prstGeom prst="circularArrow">
            <a:avLst>
              <a:gd name="adj1" fmla="val 2186"/>
              <a:gd name="adj2" fmla="val 433454"/>
              <a:gd name="adj3" fmla="val 6884021"/>
              <a:gd name="adj4" fmla="val 5722004"/>
              <a:gd name="adj5" fmla="val 4524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37 CuadroTexto"/>
          <p:cNvSpPr txBox="1"/>
          <p:nvPr/>
        </p:nvSpPr>
        <p:spPr>
          <a:xfrm>
            <a:off x="2695363" y="2211811"/>
            <a:ext cx="2450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i="1" dirty="0" smtClean="0"/>
              <a:t>Reprogramar</a:t>
            </a:r>
            <a:endParaRPr lang="es-EC" sz="1400" dirty="0"/>
          </a:p>
        </p:txBody>
      </p:sp>
      <p:sp>
        <p:nvSpPr>
          <p:cNvPr id="40" name="39 CuadroTexto"/>
          <p:cNvSpPr txBox="1"/>
          <p:nvPr/>
        </p:nvSpPr>
        <p:spPr>
          <a:xfrm>
            <a:off x="3588461" y="3671022"/>
            <a:ext cx="1464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Células madre </a:t>
            </a:r>
          </a:p>
          <a:p>
            <a:pPr algn="ctr"/>
            <a:r>
              <a:rPr lang="es-EC" sz="1400" dirty="0" smtClean="0"/>
              <a:t>adultas</a:t>
            </a:r>
            <a:endParaRPr lang="es-EC" sz="1400" dirty="0"/>
          </a:p>
        </p:txBody>
      </p:sp>
      <p:grpSp>
        <p:nvGrpSpPr>
          <p:cNvPr id="2068" name="2067 Grupo"/>
          <p:cNvGrpSpPr/>
          <p:nvPr/>
        </p:nvGrpSpPr>
        <p:grpSpPr>
          <a:xfrm>
            <a:off x="304368" y="4233287"/>
            <a:ext cx="8439287" cy="1860807"/>
            <a:chOff x="304368" y="4233287"/>
            <a:chExt cx="8439287" cy="1860807"/>
          </a:xfrm>
          <a:solidFill>
            <a:srgbClr val="FEE898"/>
          </a:solidFill>
        </p:grpSpPr>
        <p:grpSp>
          <p:nvGrpSpPr>
            <p:cNvPr id="2066" name="2065 Grupo"/>
            <p:cNvGrpSpPr/>
            <p:nvPr/>
          </p:nvGrpSpPr>
          <p:grpSpPr>
            <a:xfrm>
              <a:off x="304368" y="4233287"/>
              <a:ext cx="8439287" cy="1860807"/>
              <a:chOff x="304368" y="4233287"/>
              <a:chExt cx="8439287" cy="1860807"/>
            </a:xfrm>
            <a:grpFill/>
          </p:grpSpPr>
          <p:pic>
            <p:nvPicPr>
              <p:cNvPr id="2063" name="Picture 15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367420" y="4233287"/>
                <a:ext cx="6376235" cy="186080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" name="48 Cheurón"/>
              <p:cNvSpPr/>
              <p:nvPr/>
            </p:nvSpPr>
            <p:spPr>
              <a:xfrm>
                <a:off x="304368" y="4689101"/>
                <a:ext cx="2390995" cy="949177"/>
              </a:xfrm>
              <a:prstGeom prst="chevron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50" name="Cheurón 4"/>
            <p:cNvSpPr/>
            <p:nvPr/>
          </p:nvSpPr>
          <p:spPr>
            <a:xfrm>
              <a:off x="762304" y="4689101"/>
              <a:ext cx="1475125" cy="94917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42672" rIns="21336" bIns="4267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 smtClean="0">
                  <a:solidFill>
                    <a:schemeClr val="tx1"/>
                  </a:solidFill>
                </a:rPr>
                <a:t>Aplicaciones</a:t>
              </a:r>
              <a:endParaRPr lang="es-EC" sz="16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41" name="40 Flecha circular"/>
          <p:cNvSpPr/>
          <p:nvPr/>
        </p:nvSpPr>
        <p:spPr>
          <a:xfrm flipH="1">
            <a:off x="656543" y="319610"/>
            <a:ext cx="3771658" cy="3771658"/>
          </a:xfrm>
          <a:prstGeom prst="circularArrow">
            <a:avLst>
              <a:gd name="adj1" fmla="val 2186"/>
              <a:gd name="adj2" fmla="val 433454"/>
              <a:gd name="adj3" fmla="val 6884021"/>
              <a:gd name="adj4" fmla="val 3817897"/>
              <a:gd name="adj5" fmla="val 4524"/>
            </a:avLst>
          </a:prstGeom>
          <a:solidFill>
            <a:srgbClr val="FED6B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051" name="2050 Grupo"/>
          <p:cNvGrpSpPr/>
          <p:nvPr/>
        </p:nvGrpSpPr>
        <p:grpSpPr>
          <a:xfrm>
            <a:off x="6553399" y="1254329"/>
            <a:ext cx="2543101" cy="2836939"/>
            <a:chOff x="6553399" y="1254329"/>
            <a:chExt cx="2543101" cy="2836939"/>
          </a:xfrm>
        </p:grpSpPr>
        <p:pic>
          <p:nvPicPr>
            <p:cNvPr id="54" name="Picture 19" descr="Resultado de imagen para tissue engineeri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46647" y="2134889"/>
              <a:ext cx="865632" cy="799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9" name="Picture 21" descr="Imagen relacionada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938727" y="2119921"/>
              <a:ext cx="701548" cy="714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9" name="2048 Forma libre"/>
            <p:cNvSpPr/>
            <p:nvPr/>
          </p:nvSpPr>
          <p:spPr>
            <a:xfrm>
              <a:off x="6553399" y="1254329"/>
              <a:ext cx="2512521" cy="918972"/>
            </a:xfrm>
            <a:custGeom>
              <a:avLst/>
              <a:gdLst>
                <a:gd name="connsiteX0" fmla="*/ 0 w 2512521"/>
                <a:gd name="connsiteY0" fmla="*/ 0 h 918972"/>
                <a:gd name="connsiteX1" fmla="*/ 2053035 w 2512521"/>
                <a:gd name="connsiteY1" fmla="*/ 0 h 918972"/>
                <a:gd name="connsiteX2" fmla="*/ 2512521 w 2512521"/>
                <a:gd name="connsiteY2" fmla="*/ 459486 h 918972"/>
                <a:gd name="connsiteX3" fmla="*/ 2053035 w 2512521"/>
                <a:gd name="connsiteY3" fmla="*/ 918972 h 918972"/>
                <a:gd name="connsiteX4" fmla="*/ 0 w 2512521"/>
                <a:gd name="connsiteY4" fmla="*/ 918972 h 918972"/>
                <a:gd name="connsiteX5" fmla="*/ 459486 w 2512521"/>
                <a:gd name="connsiteY5" fmla="*/ 459486 h 918972"/>
                <a:gd name="connsiteX6" fmla="*/ 0 w 2512521"/>
                <a:gd name="connsiteY6" fmla="*/ 0 h 91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2521" h="918972">
                  <a:moveTo>
                    <a:pt x="0" y="0"/>
                  </a:moveTo>
                  <a:lnTo>
                    <a:pt x="2053035" y="0"/>
                  </a:lnTo>
                  <a:lnTo>
                    <a:pt x="2512521" y="459486"/>
                  </a:lnTo>
                  <a:lnTo>
                    <a:pt x="2053035" y="918972"/>
                  </a:lnTo>
                  <a:lnTo>
                    <a:pt x="0" y="918972"/>
                  </a:lnTo>
                  <a:lnTo>
                    <a:pt x="459486" y="4594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E7E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9494" tIns="40005" rIns="479489" bIns="4000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500" kern="1200" dirty="0" smtClean="0">
                  <a:solidFill>
                    <a:schemeClr val="tx1"/>
                  </a:solidFill>
                </a:rPr>
                <a:t>Métodos de Biotecnología</a:t>
              </a:r>
              <a:endParaRPr lang="es-EC" sz="1500" kern="1200" dirty="0">
                <a:solidFill>
                  <a:schemeClr val="tx1"/>
                </a:solidFill>
              </a:endParaRPr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6784693" y="2814514"/>
              <a:ext cx="23118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dirty="0" smtClean="0"/>
                <a:t>Arreglos 2D y 3D</a:t>
              </a:r>
              <a:endParaRPr lang="es-EC" sz="1400" dirty="0"/>
            </a:p>
          </p:txBody>
        </p:sp>
        <p:pic>
          <p:nvPicPr>
            <p:cNvPr id="2070" name="Picture 2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5059" y="3266998"/>
              <a:ext cx="1323195" cy="536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57 CuadroTexto"/>
            <p:cNvSpPr txBox="1"/>
            <p:nvPr/>
          </p:nvSpPr>
          <p:spPr>
            <a:xfrm>
              <a:off x="6645973" y="3783491"/>
              <a:ext cx="23140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dirty="0" smtClean="0"/>
                <a:t>Edición del genoma</a:t>
              </a:r>
              <a:endParaRPr lang="es-EC" sz="1400" dirty="0"/>
            </a:p>
          </p:txBody>
        </p:sp>
      </p:grpSp>
      <p:grpSp>
        <p:nvGrpSpPr>
          <p:cNvPr id="2071" name="2070 Grupo"/>
          <p:cNvGrpSpPr/>
          <p:nvPr/>
        </p:nvGrpSpPr>
        <p:grpSpPr>
          <a:xfrm>
            <a:off x="2937953" y="527124"/>
            <a:ext cx="5843434" cy="5296084"/>
            <a:chOff x="2937953" y="527124"/>
            <a:chExt cx="5843434" cy="5296084"/>
          </a:xfrm>
        </p:grpSpPr>
        <p:grpSp>
          <p:nvGrpSpPr>
            <p:cNvPr id="2058" name="2057 Grupo"/>
            <p:cNvGrpSpPr/>
            <p:nvPr/>
          </p:nvGrpSpPr>
          <p:grpSpPr>
            <a:xfrm>
              <a:off x="4742148" y="1254329"/>
              <a:ext cx="2541740" cy="2836939"/>
              <a:chOff x="4742148" y="1254329"/>
              <a:chExt cx="2541740" cy="2836939"/>
            </a:xfrm>
          </p:grpSpPr>
          <p:sp>
            <p:nvSpPr>
              <p:cNvPr id="2048" name="2047 Forma libre"/>
              <p:cNvSpPr/>
              <p:nvPr/>
            </p:nvSpPr>
            <p:spPr>
              <a:xfrm>
                <a:off x="4742148" y="1254329"/>
                <a:ext cx="2313755" cy="918972"/>
              </a:xfrm>
              <a:custGeom>
                <a:avLst/>
                <a:gdLst>
                  <a:gd name="connsiteX0" fmla="*/ 0 w 2313755"/>
                  <a:gd name="connsiteY0" fmla="*/ 0 h 918972"/>
                  <a:gd name="connsiteX1" fmla="*/ 1854269 w 2313755"/>
                  <a:gd name="connsiteY1" fmla="*/ 0 h 918972"/>
                  <a:gd name="connsiteX2" fmla="*/ 2313755 w 2313755"/>
                  <a:gd name="connsiteY2" fmla="*/ 459486 h 918972"/>
                  <a:gd name="connsiteX3" fmla="*/ 1854269 w 2313755"/>
                  <a:gd name="connsiteY3" fmla="*/ 918972 h 918972"/>
                  <a:gd name="connsiteX4" fmla="*/ 0 w 2313755"/>
                  <a:gd name="connsiteY4" fmla="*/ 918972 h 918972"/>
                  <a:gd name="connsiteX5" fmla="*/ 459486 w 2313755"/>
                  <a:gd name="connsiteY5" fmla="*/ 459486 h 918972"/>
                  <a:gd name="connsiteX6" fmla="*/ 0 w 2313755"/>
                  <a:gd name="connsiteY6" fmla="*/ 0 h 918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3755" h="918972">
                    <a:moveTo>
                      <a:pt x="0" y="0"/>
                    </a:moveTo>
                    <a:lnTo>
                      <a:pt x="1854269" y="0"/>
                    </a:lnTo>
                    <a:lnTo>
                      <a:pt x="2313755" y="459486"/>
                    </a:lnTo>
                    <a:lnTo>
                      <a:pt x="1854269" y="918972"/>
                    </a:lnTo>
                    <a:lnTo>
                      <a:pt x="0" y="918972"/>
                    </a:lnTo>
                    <a:lnTo>
                      <a:pt x="459486" y="4594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EFECD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19494" tIns="40005" rIns="479489" bIns="40005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500" kern="1200" dirty="0" smtClean="0">
                    <a:solidFill>
                      <a:schemeClr val="tx1"/>
                    </a:solidFill>
                  </a:rPr>
                  <a:t>Diferenciación </a:t>
                </a:r>
                <a:endParaRPr lang="es-EC" sz="1500" kern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6" name="Picture 11" descr="Resultado de imagen para in vitro cells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696517" y="2338474"/>
                <a:ext cx="969920" cy="9073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5" name="Picture 17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7524" y="3196660"/>
                <a:ext cx="1063724" cy="8946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" name="58 CuadroTexto"/>
              <p:cNvSpPr txBox="1"/>
              <p:nvPr/>
            </p:nvSpPr>
            <p:spPr>
              <a:xfrm>
                <a:off x="4833265" y="2211811"/>
                <a:ext cx="245062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200" i="1" dirty="0" smtClean="0"/>
                  <a:t>Factores</a:t>
                </a:r>
                <a:endParaRPr lang="es-EC" sz="1400" dirty="0"/>
              </a:p>
            </p:txBody>
          </p:sp>
          <p:pic>
            <p:nvPicPr>
              <p:cNvPr id="2072" name="Picture 24" descr="Resultado de imagen para growth factor"/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096237" y="2441809"/>
                <a:ext cx="482574" cy="4331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1" name="60 Flecha circular"/>
            <p:cNvSpPr/>
            <p:nvPr/>
          </p:nvSpPr>
          <p:spPr>
            <a:xfrm rot="11413471">
              <a:off x="2937953" y="2051550"/>
              <a:ext cx="3771658" cy="3771658"/>
            </a:xfrm>
            <a:prstGeom prst="circularArrow">
              <a:avLst>
                <a:gd name="adj1" fmla="val 2145"/>
                <a:gd name="adj2" fmla="val 433454"/>
                <a:gd name="adj3" fmla="val 7008521"/>
                <a:gd name="adj4" fmla="val 6382868"/>
                <a:gd name="adj5" fmla="val 4524"/>
              </a:avLst>
            </a:prstGeom>
            <a:solidFill>
              <a:srgbClr val="BEFEC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61 Flecha circular"/>
            <p:cNvSpPr/>
            <p:nvPr/>
          </p:nvSpPr>
          <p:spPr>
            <a:xfrm rot="4906717" flipH="1">
              <a:off x="5009729" y="527124"/>
              <a:ext cx="3771658" cy="3771658"/>
            </a:xfrm>
            <a:prstGeom prst="circularArrow">
              <a:avLst>
                <a:gd name="adj1" fmla="val 2186"/>
                <a:gd name="adj2" fmla="val 433454"/>
                <a:gd name="adj3" fmla="val 6884021"/>
                <a:gd name="adj4" fmla="val 5661860"/>
                <a:gd name="adj5" fmla="val 4524"/>
              </a:avLst>
            </a:prstGeom>
            <a:solidFill>
              <a:srgbClr val="BEFEC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50497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4 Grupo">
            <a:extLst>
              <a:ext uri="{FF2B5EF4-FFF2-40B4-BE49-F238E27FC236}">
                <a16:creationId xmlns="" xmlns:a16="http://schemas.microsoft.com/office/drawing/2014/main" id="{1285D73B-52F3-41D1-9E6B-E77D00560CED}"/>
              </a:ext>
            </a:extLst>
          </p:cNvPr>
          <p:cNvGrpSpPr/>
          <p:nvPr/>
        </p:nvGrpSpPr>
        <p:grpSpPr>
          <a:xfrm>
            <a:off x="6725489" y="6033157"/>
            <a:ext cx="2368441" cy="672848"/>
            <a:chOff x="7889658" y="6247402"/>
            <a:chExt cx="2797310" cy="794685"/>
          </a:xfrm>
        </p:grpSpPr>
        <p:sp>
          <p:nvSpPr>
            <p:cNvPr id="17" name="5 Rectángulo">
              <a:extLst>
                <a:ext uri="{FF2B5EF4-FFF2-40B4-BE49-F238E27FC236}">
                  <a16:creationId xmlns="" xmlns:a16="http://schemas.microsoft.com/office/drawing/2014/main" id="{29586F87-94B0-4968-9021-E0629D11FCB2}"/>
                </a:ext>
              </a:extLst>
            </p:cNvPr>
            <p:cNvSpPr/>
            <p:nvPr/>
          </p:nvSpPr>
          <p:spPr>
            <a:xfrm>
              <a:off x="7920161" y="6247402"/>
              <a:ext cx="2736304" cy="73663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</a:endParaRPr>
            </a:p>
          </p:txBody>
        </p:sp>
        <p:pic>
          <p:nvPicPr>
            <p:cNvPr id="18" name="Imagen 9">
              <a:extLst>
                <a:ext uri="{FF2B5EF4-FFF2-40B4-BE49-F238E27FC236}">
                  <a16:creationId xmlns="" xmlns:a16="http://schemas.microsoft.com/office/drawing/2014/main" id="{4EE73F71-A6F5-46E0-87E8-1C53B24DC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grpSp>
        <p:nvGrpSpPr>
          <p:cNvPr id="10" name="9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11" name="10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</a:endParaRPr>
            </a:p>
          </p:txBody>
        </p:sp>
        <p:pic>
          <p:nvPicPr>
            <p:cNvPr id="12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pic>
        <p:nvPicPr>
          <p:cNvPr id="2" name="1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81195" y="702529"/>
            <a:ext cx="5821810" cy="33330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462011" y="5625"/>
            <a:ext cx="2681989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870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n-lt"/>
              </a:rPr>
              <a:t>Justificación</a:t>
            </a:r>
          </a:p>
        </p:txBody>
      </p:sp>
      <p:sp>
        <p:nvSpPr>
          <p:cNvPr id="4" name="Rectángulo 17"/>
          <p:cNvSpPr/>
          <p:nvPr/>
        </p:nvSpPr>
        <p:spPr>
          <a:xfrm>
            <a:off x="338512" y="766029"/>
            <a:ext cx="1270971" cy="463322"/>
          </a:xfrm>
          <a:prstGeom prst="rect">
            <a:avLst/>
          </a:prstGeom>
        </p:spPr>
        <p:txBody>
          <a:bodyPr wrap="none" lIns="97527" tIns="48763" rIns="97527" bIns="48763">
            <a:spAutoFit/>
          </a:bodyPr>
          <a:lstStyle/>
          <a:p>
            <a:pPr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371" b="1" dirty="0">
                <a:solidFill>
                  <a:srgbClr val="000000"/>
                </a:solidFill>
              </a:rPr>
              <a:t>Mastitis</a:t>
            </a:r>
            <a:endParaRPr lang="es-ES" sz="2371" b="1" dirty="0">
              <a:solidFill>
                <a:srgbClr val="00000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84460" y="6323865"/>
            <a:ext cx="21098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cs typeface="Arial" panose="020B0604020202020204" pitchFamily="34" charset="0"/>
              </a:rPr>
              <a:t>Sharma </a:t>
            </a:r>
            <a:r>
              <a:rPr lang="es-EC" sz="1400" dirty="0">
                <a:cs typeface="Arial" panose="020B0604020202020204" pitchFamily="34" charset="0"/>
              </a:rPr>
              <a:t>&amp; Jeong, (2013)</a:t>
            </a:r>
            <a:endParaRPr lang="es-ES" sz="1400" dirty="0">
              <a:cs typeface="Arial" panose="020B0604020202020204" pitchFamily="34" charset="0"/>
            </a:endParaRPr>
          </a:p>
        </p:txBody>
      </p:sp>
      <p:grpSp>
        <p:nvGrpSpPr>
          <p:cNvPr id="21" name="20 Grupo"/>
          <p:cNvGrpSpPr/>
          <p:nvPr/>
        </p:nvGrpSpPr>
        <p:grpSpPr>
          <a:xfrm>
            <a:off x="733972" y="4166011"/>
            <a:ext cx="2399005" cy="1929818"/>
            <a:chOff x="733972" y="4166011"/>
            <a:chExt cx="2399005" cy="1929818"/>
          </a:xfrm>
        </p:grpSpPr>
        <p:sp>
          <p:nvSpPr>
            <p:cNvPr id="9" name="8 Rectángulo"/>
            <p:cNvSpPr/>
            <p:nvPr/>
          </p:nvSpPr>
          <p:spPr>
            <a:xfrm>
              <a:off x="733972" y="4166011"/>
              <a:ext cx="2399005" cy="1929818"/>
            </a:xfrm>
            <a:prstGeom prst="rect">
              <a:avLst/>
            </a:prstGeom>
            <a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  <a:scene3d>
              <a:camera prst="orthographicFront"/>
              <a:lightRig rig="flat" dir="t"/>
            </a:scene3d>
            <a:sp3d z="-190500" extrusionH="12700" prstMaterial="plastic">
              <a:bevelT w="50800" h="508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0">
              <a:schemeClr val="accent4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12 Forma libre"/>
            <p:cNvSpPr/>
            <p:nvPr/>
          </p:nvSpPr>
          <p:spPr>
            <a:xfrm>
              <a:off x="733972" y="5420392"/>
              <a:ext cx="2399005" cy="561494"/>
            </a:xfrm>
            <a:custGeom>
              <a:avLst/>
              <a:gdLst>
                <a:gd name="connsiteX0" fmla="*/ 0 w 2399005"/>
                <a:gd name="connsiteY0" fmla="*/ 0 h 561494"/>
                <a:gd name="connsiteX1" fmla="*/ 2399005 w 2399005"/>
                <a:gd name="connsiteY1" fmla="*/ 0 h 561494"/>
                <a:gd name="connsiteX2" fmla="*/ 2399005 w 2399005"/>
                <a:gd name="connsiteY2" fmla="*/ 561494 h 561494"/>
                <a:gd name="connsiteX3" fmla="*/ 0 w 2399005"/>
                <a:gd name="connsiteY3" fmla="*/ 561494 h 561494"/>
                <a:gd name="connsiteX4" fmla="*/ 0 w 2399005"/>
                <a:gd name="connsiteY4" fmla="*/ 0 h 5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9005" h="561494">
                  <a:moveTo>
                    <a:pt x="0" y="0"/>
                  </a:moveTo>
                  <a:lnTo>
                    <a:pt x="2399005" y="0"/>
                  </a:lnTo>
                  <a:lnTo>
                    <a:pt x="2399005" y="561494"/>
                  </a:lnTo>
                  <a:lnTo>
                    <a:pt x="0" y="5614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68000"/>
              </a:schemeClr>
            </a:solidFill>
            <a:scene3d>
              <a:camera prst="orthographicFront"/>
              <a:lightRig rig="flat" dir="t"/>
            </a:scene3d>
            <a:sp3d z="-190500" extrusionH="12700" prstMaterial="matte"/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50000"/>
                <a:alpha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kern="1200" dirty="0">
                  <a:solidFill>
                    <a:schemeClr val="tx1"/>
                  </a:solidFill>
                </a:rPr>
                <a:t>Producción y calidad de leche</a:t>
              </a:r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3561683" y="4166011"/>
            <a:ext cx="2399005" cy="1929818"/>
            <a:chOff x="3561683" y="4166011"/>
            <a:chExt cx="2399005" cy="1929818"/>
          </a:xfrm>
        </p:grpSpPr>
        <p:sp>
          <p:nvSpPr>
            <p:cNvPr id="14" name="13 Rectángulo"/>
            <p:cNvSpPr/>
            <p:nvPr/>
          </p:nvSpPr>
          <p:spPr>
            <a:xfrm>
              <a:off x="3561683" y="4166011"/>
              <a:ext cx="2399005" cy="1929818"/>
            </a:xfrm>
            <a:prstGeom prst="rect">
              <a:avLst/>
            </a:prstGeom>
            <a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solidFill>
                <a:schemeClr val="bg1"/>
              </a:solidFill>
            </a:ln>
            <a:scene3d>
              <a:camera prst="orthographicFront"/>
              <a:lightRig rig="flat" dir="t"/>
            </a:scene3d>
            <a:sp3d z="-190500" extrusionH="12700" prstMaterial="plastic">
              <a:bevelT w="50800" h="508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0">
              <a:schemeClr val="accent4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14 Forma libre"/>
            <p:cNvSpPr/>
            <p:nvPr/>
          </p:nvSpPr>
          <p:spPr>
            <a:xfrm>
              <a:off x="3561683" y="5420823"/>
              <a:ext cx="2399005" cy="561494"/>
            </a:xfrm>
            <a:custGeom>
              <a:avLst/>
              <a:gdLst>
                <a:gd name="connsiteX0" fmla="*/ 0 w 2399005"/>
                <a:gd name="connsiteY0" fmla="*/ 0 h 561494"/>
                <a:gd name="connsiteX1" fmla="*/ 2399005 w 2399005"/>
                <a:gd name="connsiteY1" fmla="*/ 0 h 561494"/>
                <a:gd name="connsiteX2" fmla="*/ 2399005 w 2399005"/>
                <a:gd name="connsiteY2" fmla="*/ 561494 h 561494"/>
                <a:gd name="connsiteX3" fmla="*/ 0 w 2399005"/>
                <a:gd name="connsiteY3" fmla="*/ 561494 h 561494"/>
                <a:gd name="connsiteX4" fmla="*/ 0 w 2399005"/>
                <a:gd name="connsiteY4" fmla="*/ 0 h 5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9005" h="561494">
                  <a:moveTo>
                    <a:pt x="0" y="0"/>
                  </a:moveTo>
                  <a:lnTo>
                    <a:pt x="2399005" y="0"/>
                  </a:lnTo>
                  <a:lnTo>
                    <a:pt x="2399005" y="561494"/>
                  </a:lnTo>
                  <a:lnTo>
                    <a:pt x="0" y="5614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79000"/>
              </a:schemeClr>
            </a:solidFill>
            <a:scene3d>
              <a:camera prst="orthographicFront"/>
              <a:lightRig rig="flat" dir="t"/>
            </a:scene3d>
            <a:sp3d z="-190500" extrusionH="12700" prstMaterial="matte"/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50000"/>
                <a:alpha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kern="1200" dirty="0" smtClean="0">
                  <a:solidFill>
                    <a:schemeClr val="tx1"/>
                  </a:solidFill>
                </a:rPr>
                <a:t>Veterinario </a:t>
              </a:r>
              <a:r>
                <a:rPr lang="es-EC" sz="1800" kern="1200" dirty="0">
                  <a:solidFill>
                    <a:schemeClr val="tx1"/>
                  </a:solidFill>
                </a:rPr>
                <a:t>y medicamentos</a:t>
              </a:r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6389394" y="4166011"/>
            <a:ext cx="2399005" cy="1929818"/>
            <a:chOff x="6389394" y="4166011"/>
            <a:chExt cx="2399005" cy="1929818"/>
          </a:xfrm>
        </p:grpSpPr>
        <p:sp>
          <p:nvSpPr>
            <p:cNvPr id="19" name="18 Rectángulo"/>
            <p:cNvSpPr/>
            <p:nvPr/>
          </p:nvSpPr>
          <p:spPr>
            <a:xfrm>
              <a:off x="6389394" y="4166011"/>
              <a:ext cx="2399005" cy="1929818"/>
            </a:xfrm>
            <a:prstGeom prst="rect">
              <a:avLst/>
            </a:prstGeom>
            <a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  <a:scene3d>
              <a:camera prst="orthographicFront"/>
              <a:lightRig rig="flat" dir="t"/>
            </a:scene3d>
            <a:sp3d z="-190500" extrusionH="12700" prstMaterial="plastic">
              <a:bevelT w="50800" h="508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0">
              <a:schemeClr val="accent4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19 Forma libre"/>
            <p:cNvSpPr/>
            <p:nvPr/>
          </p:nvSpPr>
          <p:spPr>
            <a:xfrm>
              <a:off x="6389394" y="5434669"/>
              <a:ext cx="2399005" cy="561494"/>
            </a:xfrm>
            <a:custGeom>
              <a:avLst/>
              <a:gdLst>
                <a:gd name="connsiteX0" fmla="*/ 0 w 2399005"/>
                <a:gd name="connsiteY0" fmla="*/ 0 h 561494"/>
                <a:gd name="connsiteX1" fmla="*/ 2399005 w 2399005"/>
                <a:gd name="connsiteY1" fmla="*/ 0 h 561494"/>
                <a:gd name="connsiteX2" fmla="*/ 2399005 w 2399005"/>
                <a:gd name="connsiteY2" fmla="*/ 561494 h 561494"/>
                <a:gd name="connsiteX3" fmla="*/ 0 w 2399005"/>
                <a:gd name="connsiteY3" fmla="*/ 561494 h 561494"/>
                <a:gd name="connsiteX4" fmla="*/ 0 w 2399005"/>
                <a:gd name="connsiteY4" fmla="*/ 0 h 5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9005" h="561494">
                  <a:moveTo>
                    <a:pt x="0" y="0"/>
                  </a:moveTo>
                  <a:lnTo>
                    <a:pt x="2399005" y="0"/>
                  </a:lnTo>
                  <a:lnTo>
                    <a:pt x="2399005" y="561494"/>
                  </a:lnTo>
                  <a:lnTo>
                    <a:pt x="0" y="5614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68000"/>
              </a:schemeClr>
            </a:solidFill>
            <a:scene3d>
              <a:camera prst="orthographicFront"/>
              <a:lightRig rig="flat" dir="t"/>
            </a:scene3d>
            <a:sp3d z="-190500" extrusionH="12700" prstMaterial="matte"/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50000"/>
                <a:alpha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kern="1200" dirty="0">
                  <a:solidFill>
                    <a:schemeClr val="tx1"/>
                  </a:solidFill>
                </a:rPr>
                <a:t>Tiempo </a:t>
              </a:r>
              <a:r>
                <a:rPr lang="es-EC" sz="1800" kern="1200" dirty="0" smtClean="0">
                  <a:solidFill>
                    <a:schemeClr val="tx1"/>
                  </a:solidFill>
                </a:rPr>
                <a:t>y dinero invertido </a:t>
              </a:r>
              <a:endParaRPr lang="es-EC" sz="18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6 Rectángulo"/>
          <p:cNvSpPr/>
          <p:nvPr/>
        </p:nvSpPr>
        <p:spPr>
          <a:xfrm>
            <a:off x="6462011" y="3897034"/>
            <a:ext cx="1614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(Viguier et al., 2009)</a:t>
            </a:r>
          </a:p>
        </p:txBody>
      </p:sp>
    </p:spTree>
    <p:extLst>
      <p:ext uri="{BB962C8B-B14F-4D97-AF65-F5344CB8AC3E}">
        <p14:creationId xmlns:p14="http://schemas.microsoft.com/office/powerpoint/2010/main" val="76812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338512" y="766029"/>
            <a:ext cx="7024149" cy="463322"/>
          </a:xfrm>
          <a:prstGeom prst="rect">
            <a:avLst/>
          </a:prstGeom>
        </p:spPr>
        <p:txBody>
          <a:bodyPr wrap="none" lIns="97527" tIns="48763" rIns="97527" bIns="48763">
            <a:spAutoFit/>
          </a:bodyPr>
          <a:lstStyle/>
          <a:p>
            <a:pPr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371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Glándula mamaria bovina: </a:t>
            </a:r>
            <a:r>
              <a:rPr lang="es-EC" sz="2371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composición celular</a:t>
            </a:r>
            <a:endParaRPr lang="es-ES" sz="2371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462011" y="5625"/>
            <a:ext cx="2681989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870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Introducción</a:t>
            </a:r>
          </a:p>
        </p:txBody>
      </p:sp>
      <p:pic>
        <p:nvPicPr>
          <p:cNvPr id="11" name="10 Imagen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638" y="1691724"/>
            <a:ext cx="6388362" cy="38104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Rectángulo"/>
          <p:cNvSpPr/>
          <p:nvPr/>
        </p:nvSpPr>
        <p:spPr>
          <a:xfrm>
            <a:off x="167930" y="6359133"/>
            <a:ext cx="21098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+mj-lt"/>
              </a:rPr>
              <a:t>Sharma </a:t>
            </a:r>
            <a:r>
              <a:rPr lang="es-EC" sz="1400" dirty="0">
                <a:latin typeface="+mj-lt"/>
              </a:rPr>
              <a:t>&amp; Jeong, (2013)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78" y="1279860"/>
            <a:ext cx="2275441" cy="245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11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16" name="15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7" name="Imagen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cxnSp>
        <p:nvCxnSpPr>
          <p:cNvPr id="7" name="6 Conector recto de flecha"/>
          <p:cNvCxnSpPr/>
          <p:nvPr/>
        </p:nvCxnSpPr>
        <p:spPr>
          <a:xfrm>
            <a:off x="1719618" y="3179928"/>
            <a:ext cx="0" cy="51861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4634" y="3698543"/>
            <a:ext cx="2529418" cy="229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34634" y="5953581"/>
            <a:ext cx="29631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Koeckhoven </a:t>
            </a:r>
            <a:r>
              <a:rPr lang="es-EC" sz="1200" dirty="0"/>
              <a:t>et al., </a:t>
            </a:r>
            <a:r>
              <a:rPr lang="es-EC" sz="1200" dirty="0" smtClean="0"/>
              <a:t>(2011); Rasby, (2018</a:t>
            </a:r>
            <a:r>
              <a:rPr lang="es-EC" sz="1200" dirty="0"/>
              <a:t>)</a:t>
            </a:r>
          </a:p>
        </p:txBody>
      </p:sp>
      <p:sp>
        <p:nvSpPr>
          <p:cNvPr id="4" name="3 Rectángulo"/>
          <p:cNvSpPr/>
          <p:nvPr/>
        </p:nvSpPr>
        <p:spPr>
          <a:xfrm>
            <a:off x="7090644" y="5500881"/>
            <a:ext cx="19800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Kovács </a:t>
            </a:r>
            <a:r>
              <a:rPr lang="es-EC" sz="1200" dirty="0"/>
              <a:t>&amp; Husvéth, </a:t>
            </a:r>
            <a:r>
              <a:rPr lang="es-EC" sz="1200" dirty="0" smtClean="0"/>
              <a:t>(2011</a:t>
            </a:r>
            <a:r>
              <a:rPr lang="es-EC" sz="12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83570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09" y="1188755"/>
            <a:ext cx="7683168" cy="295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79E039AC-3650-4456-9FBE-9CCA8F1D7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2011" y="5625"/>
            <a:ext cx="2681989" cy="6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defTabSz="870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048" b="1" i="1" kern="0" dirty="0">
                <a:solidFill>
                  <a:srgbClr val="000000"/>
                </a:solidFill>
                <a:latin typeface="+mj-lt"/>
              </a:rPr>
              <a:t>Introducción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98988" y="6349353"/>
            <a:ext cx="46297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+mj-lt"/>
              </a:rPr>
              <a:t>Inman et al., (2015); Hennighausen &amp; Robinson, (2005</a:t>
            </a:r>
            <a:r>
              <a:rPr lang="es-EC" sz="1400" dirty="0" smtClean="0">
                <a:latin typeface="+mj-lt"/>
              </a:rPr>
              <a:t>)</a:t>
            </a:r>
            <a:endParaRPr lang="es-EC" sz="1400" dirty="0">
              <a:latin typeface="+mj-lt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6753884" y="5965459"/>
            <a:ext cx="2316788" cy="7624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7417" tIns="38708" rIns="77417" bIns="38708" rtlCol="0" anchor="ctr"/>
          <a:lstStyle/>
          <a:p>
            <a:pPr algn="ctr" defTabSz="774222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1693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38512" y="766029"/>
            <a:ext cx="5520532" cy="463322"/>
          </a:xfrm>
          <a:prstGeom prst="rect">
            <a:avLst/>
          </a:prstGeom>
        </p:spPr>
        <p:txBody>
          <a:bodyPr wrap="none" lIns="97527" tIns="48763" rIns="97527" bIns="48763">
            <a:spAutoFit/>
          </a:bodyPr>
          <a:lstStyle/>
          <a:p>
            <a:pPr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371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Ciclo de vida de la </a:t>
            </a:r>
            <a:r>
              <a:rPr lang="es-EC" sz="2371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glándula </a:t>
            </a:r>
            <a:r>
              <a:rPr lang="es-EC" sz="2371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mamaria</a:t>
            </a:r>
            <a:endParaRPr lang="es-ES" sz="2371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156" y="4816702"/>
            <a:ext cx="1171834" cy="81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03" y="4143039"/>
            <a:ext cx="7311280" cy="1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7269303" y="3798721"/>
            <a:ext cx="15616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(Lloyd et al., 2017</a:t>
            </a:r>
            <a:r>
              <a:rPr lang="es-EC" sz="1200" dirty="0" smtClean="0"/>
              <a:t>)</a:t>
            </a:r>
            <a:endParaRPr lang="es-EC" sz="1200" dirty="0"/>
          </a:p>
        </p:txBody>
      </p:sp>
      <p:grpSp>
        <p:nvGrpSpPr>
          <p:cNvPr id="13" name="12 Grupo"/>
          <p:cNvGrpSpPr/>
          <p:nvPr/>
        </p:nvGrpSpPr>
        <p:grpSpPr>
          <a:xfrm>
            <a:off x="6728059" y="5953581"/>
            <a:ext cx="2368441" cy="811571"/>
            <a:chOff x="7889658" y="6083559"/>
            <a:chExt cx="2797310" cy="958528"/>
          </a:xfrm>
        </p:grpSpPr>
        <p:sp>
          <p:nvSpPr>
            <p:cNvPr id="14" name="13 Rectángulo"/>
            <p:cNvSpPr/>
            <p:nvPr/>
          </p:nvSpPr>
          <p:spPr>
            <a:xfrm>
              <a:off x="7920160" y="6083559"/>
              <a:ext cx="2736304" cy="9004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7417" tIns="38708" rIns="77417" bIns="38708" rtlCol="0" anchor="ctr"/>
            <a:lstStyle/>
            <a:p>
              <a:pPr algn="ctr" defTabSz="77422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C" sz="1693" b="1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5" name="Imagen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658" y="6321424"/>
              <a:ext cx="2797310" cy="720663"/>
            </a:xfrm>
            <a:prstGeom prst="rect">
              <a:avLst/>
            </a:prstGeom>
          </p:spPr>
        </p:pic>
      </p:grpSp>
      <p:sp>
        <p:nvSpPr>
          <p:cNvPr id="4" name="3 Rectángulo"/>
          <p:cNvSpPr/>
          <p:nvPr/>
        </p:nvSpPr>
        <p:spPr>
          <a:xfrm>
            <a:off x="7319029" y="5918149"/>
            <a:ext cx="15568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(Inman et al., 2015)</a:t>
            </a:r>
          </a:p>
        </p:txBody>
      </p:sp>
    </p:spTree>
    <p:extLst>
      <p:ext uri="{BB962C8B-B14F-4D97-AF65-F5344CB8AC3E}">
        <p14:creationId xmlns:p14="http://schemas.microsoft.com/office/powerpoint/2010/main" val="352104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e">
  <a:themeElements>
    <a:clrScheme name="Personalizado 1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FFFFFF"/>
      </a:accent3>
      <a:accent4>
        <a:srgbClr val="F9B639"/>
      </a:accent4>
      <a:accent5>
        <a:srgbClr val="FFFFFF"/>
      </a:accent5>
      <a:accent6>
        <a:srgbClr val="FA8D3D"/>
      </a:accent6>
      <a:hlink>
        <a:srgbClr val="FFDE66"/>
      </a:hlink>
      <a:folHlink>
        <a:srgbClr val="D490C5"/>
      </a:folHlink>
    </a:clrScheme>
    <a:fontScheme name="Personalizado 2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Espe" id="{ABB033B5-82A1-467E-B2A3-FEDE27612C9C}" vid="{A5FEC8C9-70B5-4E79-A3BC-92A64177B4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7094</TotalTime>
  <Words>1803</Words>
  <Application>Microsoft Office PowerPoint</Application>
  <PresentationFormat>Presentación en pantalla (4:3)</PresentationFormat>
  <Paragraphs>509</Paragraphs>
  <Slides>47</Slides>
  <Notes>31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49" baseType="lpstr">
      <vt:lpstr>Espe</vt:lpstr>
      <vt:lpstr>CorelDRAW</vt:lpstr>
      <vt:lpstr>Presentación de PowerPoint</vt:lpstr>
      <vt:lpstr>Presentación de PowerPoint</vt:lpstr>
      <vt:lpstr>Contenidos </vt:lpstr>
      <vt:lpstr>Introducción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Objetivo General</vt:lpstr>
      <vt:lpstr>Objetivos específicos</vt:lpstr>
      <vt:lpstr>Materiales y Métodos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 y discusión  </vt:lpstr>
      <vt:lpstr>1. Cultivo de células aisladas de leche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2. Marcaje de células aisladas de leche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3. Tinción y marcaje de tejido mamario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 y Recomendaciones</vt:lpstr>
      <vt:lpstr>Presentación de PowerPoint</vt:lpstr>
      <vt:lpstr>Presentación de PowerPoint</vt:lpstr>
      <vt:lpstr>Recomendaciones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Sebastián Gómez</dc:creator>
  <cp:lastModifiedBy>espe</cp:lastModifiedBy>
  <cp:revision>407</cp:revision>
  <dcterms:created xsi:type="dcterms:W3CDTF">2018-11-26T20:35:27Z</dcterms:created>
  <dcterms:modified xsi:type="dcterms:W3CDTF">2009-02-08T07:58:15Z</dcterms:modified>
</cp:coreProperties>
</file>