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Lst>
  <p:notesMasterIdLst>
    <p:notesMasterId r:id="rId20"/>
  </p:notesMasterIdLst>
  <p:handoutMasterIdLst>
    <p:handoutMasterId r:id="rId21"/>
  </p:handoutMasterIdLst>
  <p:sldIdLst>
    <p:sldId id="863" r:id="rId3"/>
    <p:sldId id="887" r:id="rId4"/>
    <p:sldId id="889" r:id="rId5"/>
    <p:sldId id="890" r:id="rId6"/>
    <p:sldId id="891" r:id="rId7"/>
    <p:sldId id="896" r:id="rId8"/>
    <p:sldId id="892" r:id="rId9"/>
    <p:sldId id="893" r:id="rId10"/>
    <p:sldId id="894" r:id="rId11"/>
    <p:sldId id="895" r:id="rId12"/>
    <p:sldId id="897" r:id="rId13"/>
    <p:sldId id="898" r:id="rId14"/>
    <p:sldId id="900" r:id="rId15"/>
    <p:sldId id="901" r:id="rId16"/>
    <p:sldId id="899" r:id="rId17"/>
    <p:sldId id="903" r:id="rId18"/>
    <p:sldId id="902" r:id="rId1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678" y="126"/>
      </p:cViewPr>
      <p:guideLst>
        <p:guide orient="horz" pos="2160"/>
        <p:guide pos="3840"/>
      </p:guideLst>
    </p:cSldViewPr>
  </p:slideViewPr>
  <p:notesTextViewPr>
    <p:cViewPr>
      <p:scale>
        <a:sx n="1" d="1"/>
        <a:sy n="1" d="1"/>
      </p:scale>
      <p:origin x="0" y="0"/>
    </p:cViewPr>
  </p:notesTextViewPr>
  <p:sorterViewPr>
    <p:cViewPr>
      <p:scale>
        <a:sx n="100" d="100"/>
        <a:sy n="100" d="100"/>
      </p:scale>
      <p:origin x="0" y="123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32C159-8F65-4D75-9C13-C10671E7DAE5}" type="datetimeFigureOut">
              <a:rPr lang="es-EC" smtClean="0"/>
              <a:pPr/>
              <a:t>12/2/2019</a:t>
            </a:fld>
            <a:endParaRPr lang="es-EC"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C31615-E9C4-471C-BE34-A481E4F50583}" type="slidenum">
              <a:rPr lang="es-EC" smtClean="0"/>
              <a:pPr/>
              <a:t>‹Nº›</a:t>
            </a:fld>
            <a:endParaRPr lang="es-EC" dirty="0"/>
          </a:p>
        </p:txBody>
      </p:sp>
    </p:spTree>
    <p:extLst>
      <p:ext uri="{BB962C8B-B14F-4D97-AF65-F5344CB8AC3E}">
        <p14:creationId xmlns:p14="http://schemas.microsoft.com/office/powerpoint/2010/main" val="224747207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7C8798-A6D5-4513-BA8A-4523133779B6}" type="datetimeFigureOut">
              <a:rPr lang="es-EC" smtClean="0"/>
              <a:pPr/>
              <a:t>12/2/2019</a:t>
            </a:fld>
            <a:endParaRPr lang="es-EC" dirty="0"/>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37734F-012B-4715-900F-A34CB47F19BD}" type="slidenum">
              <a:rPr lang="es-EC" smtClean="0"/>
              <a:pPr/>
              <a:t>‹Nº›</a:t>
            </a:fld>
            <a:endParaRPr lang="es-EC" dirty="0"/>
          </a:p>
        </p:txBody>
      </p:sp>
    </p:spTree>
    <p:extLst>
      <p:ext uri="{BB962C8B-B14F-4D97-AF65-F5344CB8AC3E}">
        <p14:creationId xmlns:p14="http://schemas.microsoft.com/office/powerpoint/2010/main" val="1596327364"/>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A475289-6C29-4B37-9629-641BE401A24F}" type="slidenum">
              <a:rPr lang="es-EC" smtClean="0"/>
              <a:pPr/>
              <a:t>1</a:t>
            </a:fld>
            <a:endParaRPr lang="es-EC" dirty="0"/>
          </a:p>
        </p:txBody>
      </p:sp>
      <p:sp>
        <p:nvSpPr>
          <p:cNvPr id="5" name="4 Marcador de fecha"/>
          <p:cNvSpPr>
            <a:spLocks noGrp="1"/>
          </p:cNvSpPr>
          <p:nvPr>
            <p:ph type="dt" idx="11"/>
          </p:nvPr>
        </p:nvSpPr>
        <p:spPr/>
        <p:txBody>
          <a:bodyPr/>
          <a:lstStyle/>
          <a:p>
            <a:endParaRPr lang="es-EC" dirty="0"/>
          </a:p>
        </p:txBody>
      </p:sp>
    </p:spTree>
    <p:extLst>
      <p:ext uri="{BB962C8B-B14F-4D97-AF65-F5344CB8AC3E}">
        <p14:creationId xmlns:p14="http://schemas.microsoft.com/office/powerpoint/2010/main" val="1346348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encabezado 3"/>
          <p:cNvSpPr>
            <a:spLocks noGrp="1"/>
          </p:cNvSpPr>
          <p:nvPr>
            <p:ph type="hdr" sz="quarter"/>
          </p:nvPr>
        </p:nvSpPr>
        <p:spPr/>
        <p:txBody>
          <a:bodyPr/>
          <a:lstStyle/>
          <a:p>
            <a:endParaRPr lang="es-EC" dirty="0"/>
          </a:p>
        </p:txBody>
      </p:sp>
    </p:spTree>
    <p:extLst>
      <p:ext uri="{BB962C8B-B14F-4D97-AF65-F5344CB8AC3E}">
        <p14:creationId xmlns:p14="http://schemas.microsoft.com/office/powerpoint/2010/main" val="1030271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Rectángulo"/>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9 Rectángulo"/>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10 Rectángulo"/>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7 Título"/>
          <p:cNvSpPr>
            <a:spLocks noGrp="1"/>
          </p:cNvSpPr>
          <p:nvPr>
            <p:ph type="ctrTitle"/>
          </p:nvPr>
        </p:nvSpPr>
        <p:spPr>
          <a:xfrm>
            <a:off x="3149600" y="4038600"/>
            <a:ext cx="8636000" cy="1828800"/>
          </a:xfrm>
        </p:spPr>
        <p:txBody>
          <a:bodyPr anchor="b"/>
          <a:lstStyle>
            <a:lvl1pPr>
              <a:defRPr cap="all" baseline="0"/>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05F61FF1-795F-4DD2-A659-7B993E87C9DE}" type="datetimeFigureOut">
              <a:rPr lang="es-EC" smtClean="0"/>
              <a:pPr/>
              <a:t>12/2/2019</a:t>
            </a:fld>
            <a:endParaRPr lang="es-EC" dirty="0"/>
          </a:p>
        </p:txBody>
      </p:sp>
      <p:sp>
        <p:nvSpPr>
          <p:cNvPr id="17" name="16 Marcador de pie de página"/>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s-EC" dirty="0"/>
          </a:p>
        </p:txBody>
      </p:sp>
      <p:sp>
        <p:nvSpPr>
          <p:cNvPr id="29" name="28 Marcador de número de diapositiva"/>
          <p:cNvSpPr>
            <a:spLocks noGrp="1"/>
          </p:cNvSpPr>
          <p:nvPr>
            <p:ph type="sldNum" sz="quarter" idx="12"/>
          </p:nvPr>
        </p:nvSpPr>
        <p:spPr>
          <a:xfrm>
            <a:off x="10668000" y="228600"/>
            <a:ext cx="1117600" cy="381000"/>
          </a:xfrm>
        </p:spPr>
        <p:txBody>
          <a:bodyPr/>
          <a:lstStyle>
            <a:lvl1pPr>
              <a:defRPr>
                <a:solidFill>
                  <a:schemeClr val="tx2"/>
                </a:solidFill>
              </a:defRPr>
            </a:lvl1pPr>
          </a:lstStyle>
          <a:p>
            <a:fld id="{2D139D3A-BAA1-439D-967F-75522B076233}" type="slidenum">
              <a:rPr lang="es-EC" smtClean="0"/>
              <a:pPr/>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812800" y="228600"/>
            <a:ext cx="8163520" cy="990600"/>
          </a:xfrm>
        </p:spPr>
        <p:txBody>
          <a:bodyPr>
            <a:noAutofit/>
          </a:bodyPr>
          <a:lstStyle>
            <a:lvl1pPr>
              <a:defRPr sz="3600"/>
            </a:lvl1pPr>
          </a:lstStyle>
          <a:p>
            <a:r>
              <a:rPr kumimoji="0" lang="es-ES" dirty="0"/>
              <a:t>Haga clic para modificar el estilo de título del patrón</a:t>
            </a:r>
            <a:endParaRPr kumimoji="0" lang="en-US" dirty="0"/>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05F61FF1-795F-4DD2-A659-7B993E87C9DE}" type="datetimeFigureOut">
              <a:rPr lang="es-EC" smtClean="0"/>
              <a:pPr/>
              <a:t>12/2/2019</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2D139D3A-BAA1-439D-967F-75522B076233}" type="slidenum">
              <a:rPr lang="es-EC" smtClean="0"/>
              <a:pPr/>
              <a:t>‹Nº›</a:t>
            </a:fld>
            <a:endParaRPr lang="es-EC" dirty="0"/>
          </a:p>
        </p:txBody>
      </p:sp>
      <p:pic>
        <p:nvPicPr>
          <p:cNvPr id="7" name="Picture 5" descr="C:\Users\SPRADO\Desktop\Nuevo Logo\Logo Imptek 2.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4987" b="25710"/>
          <a:stretch/>
        </p:blipFill>
        <p:spPr bwMode="auto">
          <a:xfrm>
            <a:off x="9168342" y="116632"/>
            <a:ext cx="2784309" cy="1024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737600" y="609601"/>
            <a:ext cx="2743200" cy="5516563"/>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609600" y="609600"/>
            <a:ext cx="7416800" cy="5516564"/>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a:xfrm>
            <a:off x="8737600" y="6248403"/>
            <a:ext cx="2946400" cy="365125"/>
          </a:xfrm>
        </p:spPr>
        <p:txBody>
          <a:bodyPr/>
          <a:lstStyle/>
          <a:p>
            <a:fld id="{05F61FF1-795F-4DD2-A659-7B993E87C9DE}" type="datetimeFigureOut">
              <a:rPr lang="es-EC" smtClean="0"/>
              <a:pPr/>
              <a:t>12/2/2019</a:t>
            </a:fld>
            <a:endParaRPr lang="es-EC" dirty="0"/>
          </a:p>
        </p:txBody>
      </p:sp>
      <p:sp>
        <p:nvSpPr>
          <p:cNvPr id="5" name="4 Marcador de pie de página"/>
          <p:cNvSpPr>
            <a:spLocks noGrp="1"/>
          </p:cNvSpPr>
          <p:nvPr>
            <p:ph type="ftr" sz="quarter" idx="11"/>
          </p:nvPr>
        </p:nvSpPr>
        <p:spPr>
          <a:xfrm>
            <a:off x="609602" y="6248208"/>
            <a:ext cx="7431311" cy="365125"/>
          </a:xfrm>
        </p:spPr>
        <p:txBody>
          <a:bodyPr/>
          <a:lstStyle/>
          <a:p>
            <a:endParaRPr lang="es-EC" dirty="0"/>
          </a:p>
        </p:txBody>
      </p:sp>
      <p:sp>
        <p:nvSpPr>
          <p:cNvPr id="7" name="6 Rectángulo"/>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8" name="7 Rectángulo"/>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9" name="8 Rectángulo"/>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6" name="5 Marcador de número de diapositiva"/>
          <p:cNvSpPr>
            <a:spLocks noGrp="1"/>
          </p:cNvSpPr>
          <p:nvPr>
            <p:ph type="sldNum" sz="quarter" idx="12"/>
          </p:nvPr>
        </p:nvSpPr>
        <p:spPr>
          <a:xfrm rot="5400000">
            <a:off x="8075084" y="103716"/>
            <a:ext cx="533400" cy="325968"/>
          </a:xfrm>
        </p:spPr>
        <p:txBody>
          <a:bodyPr/>
          <a:lstStyle/>
          <a:p>
            <a:fld id="{2D139D3A-BAA1-439D-967F-75522B076233}" type="slidenum">
              <a:rPr lang="es-EC" smtClean="0"/>
              <a:pPr/>
              <a:t>‹Nº›</a:t>
            </a:fld>
            <a:endParaRPr lang="es-EC"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791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ueba">
    <p:spTree>
      <p:nvGrpSpPr>
        <p:cNvPr id="1" name=""/>
        <p:cNvGrpSpPr/>
        <p:nvPr/>
      </p:nvGrpSpPr>
      <p:grpSpPr>
        <a:xfrm>
          <a:off x="0" y="0"/>
          <a:ext cx="0" cy="0"/>
          <a:chOff x="0" y="0"/>
          <a:chExt cx="0" cy="0"/>
        </a:xfrm>
      </p:grpSpPr>
      <p:sp>
        <p:nvSpPr>
          <p:cNvPr id="3" name="6 Rectángulo">
            <a:extLst>
              <a:ext uri="{FF2B5EF4-FFF2-40B4-BE49-F238E27FC236}">
                <a16:creationId xmlns:a16="http://schemas.microsoft.com/office/drawing/2014/main" id="{F04CA5D4-E4C0-4A77-8212-A20DDBDC908A}"/>
              </a:ext>
            </a:extLst>
          </p:cNvPr>
          <p:cNvSpPr/>
          <p:nvPr userDrawn="1"/>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7 Rectángulo">
            <a:extLst>
              <a:ext uri="{FF2B5EF4-FFF2-40B4-BE49-F238E27FC236}">
                <a16:creationId xmlns:a16="http://schemas.microsoft.com/office/drawing/2014/main" id="{590C0B09-1091-4DD3-AF50-F345587C8CC9}"/>
              </a:ext>
            </a:extLst>
          </p:cNvPr>
          <p:cNvSpPr/>
          <p:nvPr userDrawn="1"/>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5" name="8 Rectángulo">
            <a:extLst>
              <a:ext uri="{FF2B5EF4-FFF2-40B4-BE49-F238E27FC236}">
                <a16:creationId xmlns:a16="http://schemas.microsoft.com/office/drawing/2014/main" id="{E3BE3227-EC43-4499-BC33-765CEFA66132}"/>
              </a:ext>
            </a:extLst>
          </p:cNvPr>
          <p:cNvSpPr/>
          <p:nvPr userDrawn="1"/>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extLst>
      <p:ext uri="{BB962C8B-B14F-4D97-AF65-F5344CB8AC3E}">
        <p14:creationId xmlns:p14="http://schemas.microsoft.com/office/powerpoint/2010/main" val="411722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816864" y="228600"/>
            <a:ext cx="10871200" cy="990600"/>
          </a:xfrm>
        </p:spPr>
        <p:txBody>
          <a:bodyPr/>
          <a:lstStyle/>
          <a:p>
            <a:r>
              <a:rPr kumimoji="0" lang="es-ES"/>
              <a:t>Haga clic para modificar el estilo de título del patrón</a:t>
            </a:r>
            <a:endParaRPr kumimoji="0" lang="en-US"/>
          </a:p>
        </p:txBody>
      </p:sp>
      <p:sp>
        <p:nvSpPr>
          <p:cNvPr id="4" name="3 Marcador de fecha"/>
          <p:cNvSpPr>
            <a:spLocks noGrp="1"/>
          </p:cNvSpPr>
          <p:nvPr>
            <p:ph type="dt" sz="half" idx="10"/>
          </p:nvPr>
        </p:nvSpPr>
        <p:spPr/>
        <p:txBody>
          <a:bodyPr/>
          <a:lstStyle/>
          <a:p>
            <a:fld id="{05F61FF1-795F-4DD2-A659-7B993E87C9DE}" type="datetimeFigureOut">
              <a:rPr lang="es-EC" smtClean="0"/>
              <a:pPr/>
              <a:t>12/2/2019</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2D139D3A-BAA1-439D-967F-75522B076233}" type="slidenum">
              <a:rPr lang="es-EC" smtClean="0"/>
              <a:pPr/>
              <a:t>‹Nº›</a:t>
            </a:fld>
            <a:endParaRPr lang="es-EC" dirty="0"/>
          </a:p>
        </p:txBody>
      </p:sp>
      <p:sp>
        <p:nvSpPr>
          <p:cNvPr id="8" name="7 Marcador de contenido"/>
          <p:cNvSpPr>
            <a:spLocks noGrp="1"/>
          </p:cNvSpPr>
          <p:nvPr>
            <p:ph sz="quarter" idx="1"/>
          </p:nvPr>
        </p:nvSpPr>
        <p:spPr>
          <a:xfrm>
            <a:off x="816864" y="1600200"/>
            <a:ext cx="10871200" cy="44958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7" name="6 Rectángulo"/>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7 Rectángulo"/>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8 Rectángulo"/>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1 Título"/>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s-ES"/>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05F61FF1-795F-4DD2-A659-7B993E87C9DE}" type="datetimeFigureOut">
              <a:rPr lang="es-EC" smtClean="0"/>
              <a:pPr/>
              <a:t>12/2/2019</a:t>
            </a:fld>
            <a:endParaRPr lang="es-EC" dirty="0"/>
          </a:p>
        </p:txBody>
      </p:sp>
      <p:sp>
        <p:nvSpPr>
          <p:cNvPr id="13" name="12 Marcador de número de diapositiva"/>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2D139D3A-BAA1-439D-967F-75522B076233}" type="slidenum">
              <a:rPr lang="es-EC" smtClean="0"/>
              <a:pPr/>
              <a:t>‹Nº›</a:t>
            </a:fld>
            <a:endParaRPr lang="es-EC" dirty="0"/>
          </a:p>
        </p:txBody>
      </p:sp>
      <p:sp>
        <p:nvSpPr>
          <p:cNvPr id="14" name="13 Marcador de pie de página"/>
          <p:cNvSpPr>
            <a:spLocks noGrp="1"/>
          </p:cNvSpPr>
          <p:nvPr>
            <p:ph type="ftr" sz="quarter" idx="12"/>
          </p:nvPr>
        </p:nvSpPr>
        <p:spPr/>
        <p:txBody>
          <a:bodyPr/>
          <a:lstStyle/>
          <a:p>
            <a:endParaRPr lang="es-EC"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9" name="8 Marcador de contenido"/>
          <p:cNvSpPr>
            <a:spLocks noGrp="1"/>
          </p:cNvSpPr>
          <p:nvPr>
            <p:ph sz="quarter" idx="1"/>
          </p:nvPr>
        </p:nvSpPr>
        <p:spPr>
          <a:xfrm>
            <a:off x="812800" y="1589567"/>
            <a:ext cx="51816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1" name="10 Marcador de contenido"/>
          <p:cNvSpPr>
            <a:spLocks noGrp="1"/>
          </p:cNvSpPr>
          <p:nvPr>
            <p:ph sz="quarter" idx="2"/>
          </p:nvPr>
        </p:nvSpPr>
        <p:spPr>
          <a:xfrm>
            <a:off x="6459868" y="1589567"/>
            <a:ext cx="51816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8" name="7 Marcador de fecha"/>
          <p:cNvSpPr>
            <a:spLocks noGrp="1"/>
          </p:cNvSpPr>
          <p:nvPr>
            <p:ph type="dt" sz="half" idx="15"/>
          </p:nvPr>
        </p:nvSpPr>
        <p:spPr/>
        <p:txBody>
          <a:bodyPr rtlCol="0"/>
          <a:lstStyle/>
          <a:p>
            <a:fld id="{05F61FF1-795F-4DD2-A659-7B993E87C9DE}" type="datetimeFigureOut">
              <a:rPr lang="es-EC" smtClean="0"/>
              <a:pPr/>
              <a:t>12/2/2019</a:t>
            </a:fld>
            <a:endParaRPr lang="es-EC" dirty="0"/>
          </a:p>
        </p:txBody>
      </p:sp>
      <p:sp>
        <p:nvSpPr>
          <p:cNvPr id="10" name="9 Marcador de número de diapositiva"/>
          <p:cNvSpPr>
            <a:spLocks noGrp="1"/>
          </p:cNvSpPr>
          <p:nvPr>
            <p:ph type="sldNum" sz="quarter" idx="16"/>
          </p:nvPr>
        </p:nvSpPr>
        <p:spPr/>
        <p:txBody>
          <a:bodyPr rtlCol="0"/>
          <a:lstStyle/>
          <a:p>
            <a:fld id="{2D139D3A-BAA1-439D-967F-75522B076233}" type="slidenum">
              <a:rPr lang="es-EC" smtClean="0"/>
              <a:pPr/>
              <a:t>‹Nº›</a:t>
            </a:fld>
            <a:endParaRPr lang="es-EC" dirty="0"/>
          </a:p>
        </p:txBody>
      </p:sp>
      <p:sp>
        <p:nvSpPr>
          <p:cNvPr id="12" name="11 Marcador de pie de página"/>
          <p:cNvSpPr>
            <a:spLocks noGrp="1"/>
          </p:cNvSpPr>
          <p:nvPr>
            <p:ph type="ftr" sz="quarter" idx="17"/>
          </p:nvPr>
        </p:nvSpPr>
        <p:spPr/>
        <p:txBody>
          <a:bodyPr rtlCol="0"/>
          <a:lstStyle/>
          <a:p>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711200" y="273050"/>
            <a:ext cx="10871200" cy="869950"/>
          </a:xfrm>
        </p:spPr>
        <p:txBody>
          <a:bodyPr anchor="ctr"/>
          <a:lstStyle>
            <a:lvl1pPr>
              <a:defRPr/>
            </a:lvl1pPr>
          </a:lstStyle>
          <a:p>
            <a:r>
              <a:rPr kumimoji="0" lang="es-ES"/>
              <a:t>Haga clic para modificar el estilo de título del patrón</a:t>
            </a:r>
            <a:endParaRPr kumimoji="0" lang="en-US"/>
          </a:p>
        </p:txBody>
      </p:sp>
      <p:sp>
        <p:nvSpPr>
          <p:cNvPr id="11" name="10 Marcador de contenido"/>
          <p:cNvSpPr>
            <a:spLocks noGrp="1"/>
          </p:cNvSpPr>
          <p:nvPr>
            <p:ph sz="quarter" idx="2"/>
          </p:nvPr>
        </p:nvSpPr>
        <p:spPr>
          <a:xfrm>
            <a:off x="812800" y="2438400"/>
            <a:ext cx="5181600" cy="35814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3" name="12 Marcador de contenido"/>
          <p:cNvSpPr>
            <a:spLocks noGrp="1"/>
          </p:cNvSpPr>
          <p:nvPr>
            <p:ph sz="quarter" idx="4"/>
          </p:nvPr>
        </p:nvSpPr>
        <p:spPr>
          <a:xfrm>
            <a:off x="6400800" y="2438400"/>
            <a:ext cx="5181600" cy="35814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0" name="9 Marcador de fecha"/>
          <p:cNvSpPr>
            <a:spLocks noGrp="1"/>
          </p:cNvSpPr>
          <p:nvPr>
            <p:ph type="dt" sz="half" idx="15"/>
          </p:nvPr>
        </p:nvSpPr>
        <p:spPr/>
        <p:txBody>
          <a:bodyPr rtlCol="0"/>
          <a:lstStyle/>
          <a:p>
            <a:fld id="{05F61FF1-795F-4DD2-A659-7B993E87C9DE}" type="datetimeFigureOut">
              <a:rPr lang="es-EC" smtClean="0"/>
              <a:pPr/>
              <a:t>12/2/2019</a:t>
            </a:fld>
            <a:endParaRPr lang="es-EC" dirty="0"/>
          </a:p>
        </p:txBody>
      </p:sp>
      <p:sp>
        <p:nvSpPr>
          <p:cNvPr id="12" name="11 Marcador de número de diapositiva"/>
          <p:cNvSpPr>
            <a:spLocks noGrp="1"/>
          </p:cNvSpPr>
          <p:nvPr>
            <p:ph type="sldNum" sz="quarter" idx="16"/>
          </p:nvPr>
        </p:nvSpPr>
        <p:spPr/>
        <p:txBody>
          <a:bodyPr rtlCol="0"/>
          <a:lstStyle/>
          <a:p>
            <a:fld id="{2D139D3A-BAA1-439D-967F-75522B076233}" type="slidenum">
              <a:rPr lang="es-EC" smtClean="0"/>
              <a:pPr/>
              <a:t>‹Nº›</a:t>
            </a:fld>
            <a:endParaRPr lang="es-EC" dirty="0"/>
          </a:p>
        </p:txBody>
      </p:sp>
      <p:sp>
        <p:nvSpPr>
          <p:cNvPr id="14" name="13 Marcador de pie de página"/>
          <p:cNvSpPr>
            <a:spLocks noGrp="1"/>
          </p:cNvSpPr>
          <p:nvPr>
            <p:ph type="ftr" sz="quarter" idx="17"/>
          </p:nvPr>
        </p:nvSpPr>
        <p:spPr/>
        <p:txBody>
          <a:bodyPr rtlCol="0"/>
          <a:lstStyle/>
          <a:p>
            <a:endParaRPr lang="es-EC" dirty="0"/>
          </a:p>
        </p:txBody>
      </p:sp>
      <p:sp>
        <p:nvSpPr>
          <p:cNvPr id="16" name="15 Marcador de texto"/>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a:t>Haga clic para modificar el estilo de texto del patrón</a:t>
            </a:r>
          </a:p>
        </p:txBody>
      </p:sp>
      <p:sp>
        <p:nvSpPr>
          <p:cNvPr id="15" name="14 Marcador de texto"/>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9350" y="228600"/>
            <a:ext cx="8832981" cy="990600"/>
          </a:xfrm>
        </p:spPr>
        <p:txBody>
          <a:bodyPr>
            <a:noAutofit/>
          </a:bodyPr>
          <a:lstStyle>
            <a:lvl1pPr>
              <a:defRPr sz="3600"/>
            </a:lvl1pPr>
          </a:lstStyle>
          <a:p>
            <a:r>
              <a:rPr kumimoji="0" lang="es-ES" dirty="0"/>
              <a:t>Haga clic para modificar el estilo de título del patrón</a:t>
            </a:r>
            <a:endParaRPr kumimoji="0" lang="en-US" dirty="0"/>
          </a:p>
        </p:txBody>
      </p:sp>
      <p:sp>
        <p:nvSpPr>
          <p:cNvPr id="3" name="2 Marcador de fecha"/>
          <p:cNvSpPr>
            <a:spLocks noGrp="1"/>
          </p:cNvSpPr>
          <p:nvPr>
            <p:ph type="dt" sz="half" idx="10"/>
          </p:nvPr>
        </p:nvSpPr>
        <p:spPr/>
        <p:txBody>
          <a:bodyPr/>
          <a:lstStyle/>
          <a:p>
            <a:fld id="{05F61FF1-795F-4DD2-A659-7B993E87C9DE}" type="datetimeFigureOut">
              <a:rPr lang="es-EC" smtClean="0"/>
              <a:pPr/>
              <a:t>12/2/2019</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2D139D3A-BAA1-439D-967F-75522B076233}" type="slidenum">
              <a:rPr lang="es-EC" smtClean="0"/>
              <a:pPr/>
              <a:t>‹Nº›</a:t>
            </a:fld>
            <a:endParaRPr lang="es-EC" dirty="0"/>
          </a:p>
        </p:txBody>
      </p:sp>
      <p:pic>
        <p:nvPicPr>
          <p:cNvPr id="6" name="Picture 5" descr="C:\Users\SPRADO\Desktop\Nuevo Logo\Logo Imptek 2.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4987" b="25710"/>
          <a:stretch/>
        </p:blipFill>
        <p:spPr bwMode="auto">
          <a:xfrm>
            <a:off x="9168342" y="116632"/>
            <a:ext cx="2784309" cy="1024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5F61FF1-795F-4DD2-A659-7B993E87C9DE}" type="datetimeFigureOut">
              <a:rPr lang="es-EC" smtClean="0"/>
              <a:pPr/>
              <a:t>12/2/2019</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a:xfrm>
            <a:off x="0" y="6248400"/>
            <a:ext cx="711200" cy="381000"/>
          </a:xfrm>
        </p:spPr>
        <p:txBody>
          <a:bodyPr/>
          <a:lstStyle>
            <a:lvl1pPr>
              <a:defRPr>
                <a:solidFill>
                  <a:schemeClr val="tx2"/>
                </a:solidFill>
              </a:defRPr>
            </a:lvl1pPr>
          </a:lstStyle>
          <a:p>
            <a:fld id="{2D139D3A-BAA1-439D-967F-75522B076233}" type="slidenum">
              <a:rPr lang="es-EC" smtClean="0"/>
              <a:pPr/>
              <a:t>‹Nº›</a:t>
            </a:fld>
            <a:endParaRPr lang="es-EC" dirty="0"/>
          </a:p>
        </p:txBody>
      </p:sp>
      <p:pic>
        <p:nvPicPr>
          <p:cNvPr id="5" name="Picture 5" descr="C:\Users\SPRADO\Desktop\Nuevo Logo\Logo Imptek 2.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4987" b="25710"/>
          <a:stretch/>
        </p:blipFill>
        <p:spPr bwMode="auto">
          <a:xfrm>
            <a:off x="9168342" y="116632"/>
            <a:ext cx="2784309" cy="1024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9349" y="273050"/>
            <a:ext cx="8736971" cy="869950"/>
          </a:xfrm>
        </p:spPr>
        <p:txBody>
          <a:bodyPr anchor="ctr">
            <a:noAutofit/>
          </a:bodyPr>
          <a:lstStyle>
            <a:lvl1pPr algn="l">
              <a:buNone/>
              <a:defRPr sz="3600" b="0"/>
            </a:lvl1pPr>
          </a:lstStyle>
          <a:p>
            <a:r>
              <a:rPr kumimoji="0" lang="es-ES" dirty="0"/>
              <a:t>Haga clic para modificar el estilo de título del patrón</a:t>
            </a:r>
            <a:endParaRPr kumimoji="0" lang="en-US" dirty="0"/>
          </a:p>
        </p:txBody>
      </p:sp>
      <p:sp>
        <p:nvSpPr>
          <p:cNvPr id="5" name="4 Marcador de fecha"/>
          <p:cNvSpPr>
            <a:spLocks noGrp="1"/>
          </p:cNvSpPr>
          <p:nvPr>
            <p:ph type="dt" sz="half" idx="10"/>
          </p:nvPr>
        </p:nvSpPr>
        <p:spPr/>
        <p:txBody>
          <a:bodyPr/>
          <a:lstStyle/>
          <a:p>
            <a:fld id="{05F61FF1-795F-4DD2-A659-7B993E87C9DE}" type="datetimeFigureOut">
              <a:rPr lang="es-EC" smtClean="0"/>
              <a:pPr/>
              <a:t>12/2/2019</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2D139D3A-BAA1-439D-967F-75522B076233}" type="slidenum">
              <a:rPr lang="es-EC" smtClean="0"/>
              <a:pPr/>
              <a:t>‹Nº›</a:t>
            </a:fld>
            <a:endParaRPr lang="es-EC" dirty="0"/>
          </a:p>
        </p:txBody>
      </p:sp>
      <p:sp>
        <p:nvSpPr>
          <p:cNvPr id="3" name="2 Marcador de texto"/>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9" name="8 Marcador de contenido"/>
          <p:cNvSpPr>
            <a:spLocks noGrp="1"/>
          </p:cNvSpPr>
          <p:nvPr>
            <p:ph sz="quarter" idx="1"/>
          </p:nvPr>
        </p:nvSpPr>
        <p:spPr>
          <a:xfrm>
            <a:off x="3149600" y="1752600"/>
            <a:ext cx="8534400" cy="44196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pic>
        <p:nvPicPr>
          <p:cNvPr id="8" name="Picture 5" descr="C:\Users\SPRADO\Desktop\Nuevo Logo\Logo Imptek 2.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4987" b="25710"/>
          <a:stretch/>
        </p:blipFill>
        <p:spPr bwMode="auto">
          <a:xfrm>
            <a:off x="9168342" y="116632"/>
            <a:ext cx="2784309" cy="1024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a:t>Haga clic para modificar el estilo de texto del patrón</a:t>
            </a:r>
          </a:p>
        </p:txBody>
      </p:sp>
      <p:sp>
        <p:nvSpPr>
          <p:cNvPr id="8" name="7 Rectángulo"/>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8 Rectángulo"/>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9 Rectángulo"/>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1 Título"/>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s-ES"/>
              <a:t>Haga clic para modificar el estilo de título del patrón</a:t>
            </a:r>
            <a:endParaRPr kumimoji="0" lang="en-US"/>
          </a:p>
        </p:txBody>
      </p:sp>
      <p:sp>
        <p:nvSpPr>
          <p:cNvPr id="11" name="10 Rectángulo"/>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11 Marcador de fecha"/>
          <p:cNvSpPr>
            <a:spLocks noGrp="1"/>
          </p:cNvSpPr>
          <p:nvPr>
            <p:ph type="dt" sz="half" idx="10"/>
          </p:nvPr>
        </p:nvSpPr>
        <p:spPr>
          <a:xfrm>
            <a:off x="8331200" y="6248401"/>
            <a:ext cx="3556000" cy="365125"/>
          </a:xfrm>
        </p:spPr>
        <p:txBody>
          <a:bodyPr rtlCol="0"/>
          <a:lstStyle/>
          <a:p>
            <a:fld id="{05F61FF1-795F-4DD2-A659-7B993E87C9DE}" type="datetimeFigureOut">
              <a:rPr lang="es-EC" smtClean="0"/>
              <a:pPr/>
              <a:t>12/2/2019</a:t>
            </a:fld>
            <a:endParaRPr lang="es-EC" dirty="0"/>
          </a:p>
        </p:txBody>
      </p:sp>
      <p:sp>
        <p:nvSpPr>
          <p:cNvPr id="13" name="12 Marcador de número de diapositiva"/>
          <p:cNvSpPr>
            <a:spLocks noGrp="1"/>
          </p:cNvSpPr>
          <p:nvPr>
            <p:ph type="sldNum" sz="quarter" idx="11"/>
          </p:nvPr>
        </p:nvSpPr>
        <p:spPr>
          <a:xfrm>
            <a:off x="0" y="4667249"/>
            <a:ext cx="1930400" cy="663578"/>
          </a:xfrm>
        </p:spPr>
        <p:txBody>
          <a:bodyPr rtlCol="0"/>
          <a:lstStyle>
            <a:lvl1pPr>
              <a:defRPr sz="2800"/>
            </a:lvl1pPr>
          </a:lstStyle>
          <a:p>
            <a:fld id="{2D139D3A-BAA1-439D-967F-75522B076233}" type="slidenum">
              <a:rPr lang="es-EC" smtClean="0"/>
              <a:pPr/>
              <a:t>‹Nº›</a:t>
            </a:fld>
            <a:endParaRPr lang="es-EC" dirty="0"/>
          </a:p>
        </p:txBody>
      </p:sp>
      <p:sp>
        <p:nvSpPr>
          <p:cNvPr id="14" name="13 Marcador de pie de página"/>
          <p:cNvSpPr>
            <a:spLocks noGrp="1"/>
          </p:cNvSpPr>
          <p:nvPr>
            <p:ph type="ftr" sz="quarter" idx="12"/>
          </p:nvPr>
        </p:nvSpPr>
        <p:spPr>
          <a:xfrm>
            <a:off x="2133600" y="6248207"/>
            <a:ext cx="6096000" cy="365125"/>
          </a:xfrm>
        </p:spPr>
        <p:txBody>
          <a:bodyPr rtlCol="0"/>
          <a:lstStyle/>
          <a:p>
            <a:endParaRPr lang="es-EC" dirty="0"/>
          </a:p>
        </p:txBody>
      </p:sp>
      <p:sp>
        <p:nvSpPr>
          <p:cNvPr id="3" name="2 Marcador de posición de imagen"/>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s-ES" dirty="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355600" y="228600"/>
            <a:ext cx="8620720" cy="990600"/>
          </a:xfrm>
          <a:prstGeom prst="rect">
            <a:avLst/>
          </a:prstGeom>
        </p:spPr>
        <p:txBody>
          <a:bodyPr vert="horz" anchor="ctr">
            <a:noAutofit/>
          </a:bodyPr>
          <a:lstStyle/>
          <a:p>
            <a:r>
              <a:rPr kumimoji="0" lang="es-ES" dirty="0"/>
              <a:t>Haga clic para modificar el estilo de título del patrón</a:t>
            </a:r>
            <a:endParaRPr kumimoji="0" lang="en-US" dirty="0"/>
          </a:p>
        </p:txBody>
      </p:sp>
      <p:sp>
        <p:nvSpPr>
          <p:cNvPr id="13" name="12 Marcador de texto"/>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05F61FF1-795F-4DD2-A659-7B993E87C9DE}" type="datetimeFigureOut">
              <a:rPr lang="es-EC" smtClean="0"/>
              <a:pPr/>
              <a:t>12/2/2019</a:t>
            </a:fld>
            <a:endParaRPr lang="es-EC" dirty="0"/>
          </a:p>
        </p:txBody>
      </p:sp>
      <p:sp>
        <p:nvSpPr>
          <p:cNvPr id="3" name="2 Marcador de pie de página"/>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s-EC" dirty="0"/>
          </a:p>
        </p:txBody>
      </p:sp>
      <p:sp>
        <p:nvSpPr>
          <p:cNvPr id="7" name="6 Rectángulo"/>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7 Rectángulo"/>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8 Rectángulo"/>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22 Marcador de número de diapositiva"/>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D139D3A-BAA1-439D-967F-75522B076233}" type="slidenum">
              <a:rPr lang="es-EC" smtClean="0"/>
              <a:pPr/>
              <a:t>‹Nº›</a:t>
            </a:fld>
            <a:endParaRPr lang="es-EC" dirty="0"/>
          </a:p>
        </p:txBody>
      </p:sp>
      <p:pic>
        <p:nvPicPr>
          <p:cNvPr id="10" name="Picture 5" descr="C:\Users\SPRADO\Desktop\Nuevo Logo\Logo Imptek 2.jpg"/>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t="24987" b="25710"/>
          <a:stretch/>
        </p:blipFill>
        <p:spPr bwMode="auto">
          <a:xfrm>
            <a:off x="9168342" y="116632"/>
            <a:ext cx="2784309" cy="1024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17971"/>
      </p:ext>
    </p:extLst>
  </p:cSld>
  <p:clrMap bg1="lt1" tx1="dk1" bg2="lt2" tx2="dk2" accent1="accent1" accent2="accent2" accent3="accent3" accent4="accent4" accent5="accent5" accent6="accent6" hlink="hlink" folHlink="folHlink"/>
  <p:sldLayoutIdLst>
    <p:sldLayoutId id="2147483781" r:id="rId1"/>
    <p:sldLayoutId id="214748378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12879F7-E5B4-47F3-AA87-03BC5D3BA79F}"/>
              </a:ext>
            </a:extLst>
          </p:cNvPr>
          <p:cNvSpPr/>
          <p:nvPr/>
        </p:nvSpPr>
        <p:spPr>
          <a:xfrm>
            <a:off x="8832304" y="-26633"/>
            <a:ext cx="3359696" cy="1295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4" name="Imagen 13">
            <a:extLst>
              <a:ext uri="{FF2B5EF4-FFF2-40B4-BE49-F238E27FC236}">
                <a16:creationId xmlns:a16="http://schemas.microsoft.com/office/drawing/2014/main" id="{870CB0A6-6368-4029-A859-69B6516537E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75719" y="99141"/>
            <a:ext cx="4337889" cy="1136328"/>
          </a:xfrm>
          <a:prstGeom prst="rect">
            <a:avLst/>
          </a:prstGeom>
          <a:noFill/>
          <a:ln>
            <a:noFill/>
          </a:ln>
        </p:spPr>
      </p:pic>
      <p:sp>
        <p:nvSpPr>
          <p:cNvPr id="6" name="CuadroTexto 5">
            <a:extLst>
              <a:ext uri="{FF2B5EF4-FFF2-40B4-BE49-F238E27FC236}">
                <a16:creationId xmlns:a16="http://schemas.microsoft.com/office/drawing/2014/main" id="{D4C4FAB9-F680-4DA8-B8FF-805599D274C1}"/>
              </a:ext>
            </a:extLst>
          </p:cNvPr>
          <p:cNvSpPr txBox="1"/>
          <p:nvPr/>
        </p:nvSpPr>
        <p:spPr>
          <a:xfrm>
            <a:off x="2495600" y="1782392"/>
            <a:ext cx="6768752" cy="369332"/>
          </a:xfrm>
          <a:prstGeom prst="rect">
            <a:avLst/>
          </a:prstGeom>
          <a:noFill/>
        </p:spPr>
        <p:txBody>
          <a:bodyPr wrap="square" rtlCol="0">
            <a:spAutoFit/>
          </a:bodyPr>
          <a:lstStyle/>
          <a:p>
            <a:pPr algn="ctr"/>
            <a:r>
              <a:rPr lang="es-EC" b="1" dirty="0">
                <a:latin typeface="Arial" panose="020B0604020202020204" pitchFamily="34" charset="0"/>
                <a:cs typeface="Arial" panose="020B0604020202020204" pitchFamily="34" charset="0"/>
              </a:rPr>
              <a:t>DESPARTAMENTO DE CIENCIAS DE  LA COMPUTACIÓN</a:t>
            </a:r>
          </a:p>
        </p:txBody>
      </p:sp>
      <p:sp>
        <p:nvSpPr>
          <p:cNvPr id="15" name="CuadroTexto 14">
            <a:extLst>
              <a:ext uri="{FF2B5EF4-FFF2-40B4-BE49-F238E27FC236}">
                <a16:creationId xmlns:a16="http://schemas.microsoft.com/office/drawing/2014/main" id="{7B7180E8-A90F-45B7-835C-A917CFC689D7}"/>
              </a:ext>
            </a:extLst>
          </p:cNvPr>
          <p:cNvSpPr txBox="1"/>
          <p:nvPr/>
        </p:nvSpPr>
        <p:spPr>
          <a:xfrm>
            <a:off x="2495600" y="2387597"/>
            <a:ext cx="6840760" cy="369332"/>
          </a:xfrm>
          <a:prstGeom prst="rect">
            <a:avLst/>
          </a:prstGeom>
          <a:noFill/>
        </p:spPr>
        <p:txBody>
          <a:bodyPr wrap="square" rtlCol="0">
            <a:spAutoFit/>
          </a:bodyPr>
          <a:lstStyle/>
          <a:p>
            <a:pPr algn="ctr"/>
            <a:r>
              <a:rPr lang="es-EC" b="1" dirty="0">
                <a:latin typeface="Arial" panose="020B0604020202020204" pitchFamily="34" charset="0"/>
                <a:cs typeface="Arial" panose="020B0604020202020204" pitchFamily="34" charset="0"/>
              </a:rPr>
              <a:t>CARRERA DE INGENIERÍA EN SISTEMAS E INFORMÁTICA</a:t>
            </a:r>
          </a:p>
        </p:txBody>
      </p:sp>
      <p:sp>
        <p:nvSpPr>
          <p:cNvPr id="7" name="Rectángulo 6">
            <a:extLst>
              <a:ext uri="{FF2B5EF4-FFF2-40B4-BE49-F238E27FC236}">
                <a16:creationId xmlns:a16="http://schemas.microsoft.com/office/drawing/2014/main" id="{60490C81-FF8C-413B-9483-B5F8E8116030}"/>
              </a:ext>
            </a:extLst>
          </p:cNvPr>
          <p:cNvSpPr/>
          <p:nvPr/>
        </p:nvSpPr>
        <p:spPr>
          <a:xfrm>
            <a:off x="1997714" y="3113504"/>
            <a:ext cx="7836532" cy="1292790"/>
          </a:xfrm>
          <a:prstGeom prst="rect">
            <a:avLst/>
          </a:prstGeom>
        </p:spPr>
        <p:txBody>
          <a:bodyPr wrap="square">
            <a:spAutoFit/>
          </a:bodyPr>
          <a:lstStyle/>
          <a:p>
            <a:pPr algn="ctr">
              <a:lnSpc>
                <a:spcPct val="150000"/>
              </a:lnSpc>
            </a:pPr>
            <a:r>
              <a:rPr lang="es-ES" b="1" dirty="0">
                <a:latin typeface="Arial" panose="020B0604020202020204" pitchFamily="34" charset="0"/>
                <a:ea typeface="Calibri" panose="020F0502020204030204" pitchFamily="34" charset="0"/>
              </a:rPr>
              <a:t>DESARROLLO DE UN PROTOTIPO BASADO EN REALIDAD VIRTUAL PARA LA PROMOCIÓN DE SISTEMAS DE IMPERMEABILIZACIÓN EN LA EMPRESA IMPTEK CHOVA DEL ECUADOR.</a:t>
            </a:r>
            <a:endParaRPr lang="es-EC" b="1" dirty="0"/>
          </a:p>
        </p:txBody>
      </p:sp>
      <p:sp>
        <p:nvSpPr>
          <p:cNvPr id="8" name="Rectángulo 7">
            <a:extLst>
              <a:ext uri="{FF2B5EF4-FFF2-40B4-BE49-F238E27FC236}">
                <a16:creationId xmlns:a16="http://schemas.microsoft.com/office/drawing/2014/main" id="{B2A93EAA-D8FF-4874-A215-AD858A361FC0}"/>
              </a:ext>
            </a:extLst>
          </p:cNvPr>
          <p:cNvSpPr/>
          <p:nvPr/>
        </p:nvSpPr>
        <p:spPr>
          <a:xfrm>
            <a:off x="2867980" y="4244110"/>
            <a:ext cx="6096000" cy="1621213"/>
          </a:xfrm>
          <a:prstGeom prst="rect">
            <a:avLst/>
          </a:prstGeom>
        </p:spPr>
        <p:txBody>
          <a:bodyPr>
            <a:spAutoFit/>
          </a:bodyPr>
          <a:lstStyle/>
          <a:p>
            <a:pPr algn="ctr">
              <a:lnSpc>
                <a:spcPct val="107000"/>
              </a:lnSpc>
              <a:spcAft>
                <a:spcPts val="800"/>
              </a:spcAft>
            </a:pPr>
            <a:r>
              <a:rPr lang="es-ES" b="1" dirty="0">
                <a:latin typeface="Arial" panose="020B0604020202020204" pitchFamily="34" charset="0"/>
                <a:ea typeface="Calibri" panose="020F0502020204030204" pitchFamily="34" charset="0"/>
                <a:cs typeface="Times New Roman" panose="02020603050405020304" pitchFamily="18" charset="0"/>
              </a:rPr>
              <a:t> </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r>
              <a:rPr lang="es-ES" b="1" dirty="0">
                <a:latin typeface="Arial" panose="020B0604020202020204" pitchFamily="34" charset="0"/>
                <a:ea typeface="Calibri" panose="020F0502020204030204" pitchFamily="34" charset="0"/>
                <a:cs typeface="Times New Roman" panose="02020603050405020304" pitchFamily="18" charset="0"/>
              </a:rPr>
              <a:t>AUTOR: DIEGO ALPALA </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pPr>
            <a:r>
              <a:rPr lang="es-ES" b="1" dirty="0">
                <a:latin typeface="Arial" panose="020B0604020202020204" pitchFamily="34" charset="0"/>
                <a:ea typeface="Calibri" panose="020F0502020204030204" pitchFamily="34" charset="0"/>
              </a:rPr>
              <a:t>DIRECTOR: ING. FREDDY DUEÑAS</a:t>
            </a:r>
            <a:endParaRPr lang="es-EC" dirty="0"/>
          </a:p>
        </p:txBody>
      </p:sp>
      <p:sp>
        <p:nvSpPr>
          <p:cNvPr id="19" name="Rectángulo 18">
            <a:extLst>
              <a:ext uri="{FF2B5EF4-FFF2-40B4-BE49-F238E27FC236}">
                <a16:creationId xmlns:a16="http://schemas.microsoft.com/office/drawing/2014/main" id="{AAD6678E-7AF1-4658-8694-85554FD25A6F}"/>
              </a:ext>
            </a:extLst>
          </p:cNvPr>
          <p:cNvSpPr/>
          <p:nvPr/>
        </p:nvSpPr>
        <p:spPr>
          <a:xfrm>
            <a:off x="4187788" y="5865323"/>
            <a:ext cx="3384376" cy="707438"/>
          </a:xfrm>
          <a:prstGeom prst="rect">
            <a:avLst/>
          </a:prstGeom>
        </p:spPr>
        <p:txBody>
          <a:bodyPr wrap="square">
            <a:spAutoFit/>
          </a:bodyPr>
          <a:lstStyle/>
          <a:p>
            <a:pPr algn="ctr">
              <a:lnSpc>
                <a:spcPct val="107000"/>
              </a:lnSpc>
              <a:spcAft>
                <a:spcPts val="800"/>
              </a:spcAft>
            </a:pPr>
            <a:r>
              <a:rPr lang="es-ES" sz="1600" b="1" dirty="0">
                <a:latin typeface="Arial" panose="020B0604020202020204" pitchFamily="34" charset="0"/>
                <a:ea typeface="Calibri" panose="020F0502020204030204" pitchFamily="34" charset="0"/>
                <a:cs typeface="Times New Roman" panose="02020603050405020304" pitchFamily="18" charset="0"/>
              </a:rPr>
              <a:t> </a:t>
            </a:r>
            <a:endParaRPr lang="es-EC"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C" sz="1600" b="1" dirty="0">
                <a:latin typeface="Arial" panose="020B0604020202020204" pitchFamily="34" charset="0"/>
                <a:cs typeface="Times New Roman" panose="02020603050405020304" pitchFamily="18" charset="0"/>
              </a:rPr>
              <a:t>FEBRERO 2019</a:t>
            </a:r>
            <a:endParaRPr lang="es-EC" sz="1600" dirty="0"/>
          </a:p>
        </p:txBody>
      </p:sp>
    </p:spTree>
    <p:extLst>
      <p:ext uri="{BB962C8B-B14F-4D97-AF65-F5344CB8AC3E}">
        <p14:creationId xmlns:p14="http://schemas.microsoft.com/office/powerpoint/2010/main" val="3740574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1AB5BFD-2BF9-422C-AB55-3C69D9B03094}"/>
              </a:ext>
            </a:extLst>
          </p:cNvPr>
          <p:cNvSpPr>
            <a:spLocks noGrp="1"/>
          </p:cNvSpPr>
          <p:nvPr>
            <p:ph sz="quarter" idx="1"/>
          </p:nvPr>
        </p:nvSpPr>
        <p:spPr/>
        <p:txBody>
          <a:bodyPr/>
          <a:lstStyle/>
          <a:p>
            <a:r>
              <a:rPr lang="es-EC" dirty="0"/>
              <a:t>DISPOSITIVO OCULUS RIFT</a:t>
            </a:r>
          </a:p>
        </p:txBody>
      </p:sp>
      <p:sp>
        <p:nvSpPr>
          <p:cNvPr id="4" name="Título 1">
            <a:extLst>
              <a:ext uri="{FF2B5EF4-FFF2-40B4-BE49-F238E27FC236}">
                <a16:creationId xmlns:a16="http://schemas.microsoft.com/office/drawing/2014/main" id="{58804E07-A67C-4B77-9714-A6BBE372D050}"/>
              </a:ext>
            </a:extLst>
          </p:cNvPr>
          <p:cNvSpPr>
            <a:spLocks noGrp="1"/>
          </p:cNvSpPr>
          <p:nvPr>
            <p:ph type="title"/>
          </p:nvPr>
        </p:nvSpPr>
        <p:spPr>
          <a:xfrm>
            <a:off x="817563" y="228600"/>
            <a:ext cx="10871200" cy="990600"/>
          </a:xfrm>
        </p:spPr>
        <p:txBody>
          <a:bodyPr/>
          <a:lstStyle/>
          <a:p>
            <a:r>
              <a:rPr lang="es-EC" dirty="0"/>
              <a:t>HERRAMIENTAS</a:t>
            </a:r>
          </a:p>
        </p:txBody>
      </p:sp>
      <p:pic>
        <p:nvPicPr>
          <p:cNvPr id="5" name="Imagen 4">
            <a:extLst>
              <a:ext uri="{FF2B5EF4-FFF2-40B4-BE49-F238E27FC236}">
                <a16:creationId xmlns:a16="http://schemas.microsoft.com/office/drawing/2014/main" id="{3530ED27-3E8C-49A0-B0AB-FB6FD9445443}"/>
              </a:ext>
            </a:extLst>
          </p:cNvPr>
          <p:cNvPicPr/>
          <p:nvPr/>
        </p:nvPicPr>
        <p:blipFill>
          <a:blip r:embed="rId2"/>
          <a:stretch>
            <a:fillRect/>
          </a:stretch>
        </p:blipFill>
        <p:spPr>
          <a:xfrm>
            <a:off x="3071664" y="2414229"/>
            <a:ext cx="6768752" cy="4062771"/>
          </a:xfrm>
          <a:prstGeom prst="rect">
            <a:avLst/>
          </a:prstGeom>
        </p:spPr>
      </p:pic>
      <p:sp>
        <p:nvSpPr>
          <p:cNvPr id="6" name="Rectángulo: esquinas redondeadas 5">
            <a:extLst>
              <a:ext uri="{FF2B5EF4-FFF2-40B4-BE49-F238E27FC236}">
                <a16:creationId xmlns:a16="http://schemas.microsoft.com/office/drawing/2014/main" id="{334010B0-2297-46DA-9C14-AD91B5D5F0B6}"/>
              </a:ext>
            </a:extLst>
          </p:cNvPr>
          <p:cNvSpPr/>
          <p:nvPr/>
        </p:nvSpPr>
        <p:spPr>
          <a:xfrm>
            <a:off x="816864" y="3422344"/>
            <a:ext cx="2134471"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000" dirty="0"/>
              <a:t>Delimita el área de interacción</a:t>
            </a:r>
          </a:p>
        </p:txBody>
      </p:sp>
      <p:sp>
        <p:nvSpPr>
          <p:cNvPr id="7" name="Rectángulo: esquinas redondeadas 6">
            <a:extLst>
              <a:ext uri="{FF2B5EF4-FFF2-40B4-BE49-F238E27FC236}">
                <a16:creationId xmlns:a16="http://schemas.microsoft.com/office/drawing/2014/main" id="{F17A6733-CD5E-4E11-9D54-074DBD5C0C32}"/>
              </a:ext>
            </a:extLst>
          </p:cNvPr>
          <p:cNvSpPr/>
          <p:nvPr/>
        </p:nvSpPr>
        <p:spPr>
          <a:xfrm>
            <a:off x="1787884" y="5904151"/>
            <a:ext cx="2447231" cy="5553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000" dirty="0"/>
              <a:t>Medio de interacción</a:t>
            </a:r>
          </a:p>
        </p:txBody>
      </p:sp>
      <p:sp>
        <p:nvSpPr>
          <p:cNvPr id="8" name="Rectángulo: esquinas redondeadas 7">
            <a:extLst>
              <a:ext uri="{FF2B5EF4-FFF2-40B4-BE49-F238E27FC236}">
                <a16:creationId xmlns:a16="http://schemas.microsoft.com/office/drawing/2014/main" id="{C99F6C54-07F3-40ED-8E4B-1397607B481A}"/>
              </a:ext>
            </a:extLst>
          </p:cNvPr>
          <p:cNvSpPr/>
          <p:nvPr/>
        </p:nvSpPr>
        <p:spPr>
          <a:xfrm>
            <a:off x="5460376" y="1929151"/>
            <a:ext cx="4380040" cy="4754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000" dirty="0"/>
              <a:t>Representación del entorno virtual</a:t>
            </a:r>
          </a:p>
        </p:txBody>
      </p:sp>
    </p:spTree>
    <p:extLst>
      <p:ext uri="{BB962C8B-B14F-4D97-AF65-F5344CB8AC3E}">
        <p14:creationId xmlns:p14="http://schemas.microsoft.com/office/powerpoint/2010/main" val="3394099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94AD3D-7A23-4FF5-963B-9503F1F79B32}"/>
              </a:ext>
            </a:extLst>
          </p:cNvPr>
          <p:cNvSpPr>
            <a:spLocks noGrp="1"/>
          </p:cNvSpPr>
          <p:nvPr>
            <p:ph type="title"/>
          </p:nvPr>
        </p:nvSpPr>
        <p:spPr/>
        <p:txBody>
          <a:bodyPr/>
          <a:lstStyle/>
          <a:p>
            <a:r>
              <a:rPr lang="es-EC" dirty="0"/>
              <a:t>PROTOTIPO VIRTUAL</a:t>
            </a:r>
          </a:p>
        </p:txBody>
      </p:sp>
      <p:sp>
        <p:nvSpPr>
          <p:cNvPr id="3" name="Marcador de contenido 2">
            <a:extLst>
              <a:ext uri="{FF2B5EF4-FFF2-40B4-BE49-F238E27FC236}">
                <a16:creationId xmlns:a16="http://schemas.microsoft.com/office/drawing/2014/main" id="{E319F77D-AEC6-40D4-ABD4-8FD5CA049FAB}"/>
              </a:ext>
            </a:extLst>
          </p:cNvPr>
          <p:cNvSpPr>
            <a:spLocks noGrp="1"/>
          </p:cNvSpPr>
          <p:nvPr>
            <p:ph sz="quarter" idx="1"/>
          </p:nvPr>
        </p:nvSpPr>
        <p:spPr>
          <a:xfrm>
            <a:off x="4044944" y="3212976"/>
            <a:ext cx="4415040" cy="990600"/>
          </a:xfrm>
        </p:spPr>
        <p:txBody>
          <a:bodyPr>
            <a:normAutofit/>
          </a:bodyPr>
          <a:lstStyle/>
          <a:p>
            <a:pPr marL="0" indent="0">
              <a:buNone/>
            </a:pPr>
            <a:r>
              <a:rPr lang="es-EC" sz="4000" dirty="0"/>
              <a:t>PRESENTACIÓN</a:t>
            </a:r>
          </a:p>
        </p:txBody>
      </p:sp>
    </p:spTree>
    <p:extLst>
      <p:ext uri="{BB962C8B-B14F-4D97-AF65-F5344CB8AC3E}">
        <p14:creationId xmlns:p14="http://schemas.microsoft.com/office/powerpoint/2010/main" val="4203619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1EB80D-E0CA-4956-B878-1673C03696BB}"/>
              </a:ext>
            </a:extLst>
          </p:cNvPr>
          <p:cNvSpPr>
            <a:spLocks noGrp="1"/>
          </p:cNvSpPr>
          <p:nvPr>
            <p:ph type="title"/>
          </p:nvPr>
        </p:nvSpPr>
        <p:spPr/>
        <p:txBody>
          <a:bodyPr/>
          <a:lstStyle/>
          <a:p>
            <a:r>
              <a:rPr lang="es-EC" dirty="0"/>
              <a:t>CONCLUSIONES</a:t>
            </a:r>
          </a:p>
        </p:txBody>
      </p:sp>
      <p:sp>
        <p:nvSpPr>
          <p:cNvPr id="4" name="Rectángulo: esquinas redondeadas 3">
            <a:extLst>
              <a:ext uri="{FF2B5EF4-FFF2-40B4-BE49-F238E27FC236}">
                <a16:creationId xmlns:a16="http://schemas.microsoft.com/office/drawing/2014/main" id="{AD1D5B75-EC4A-4661-A600-C170EC2DE162}"/>
              </a:ext>
            </a:extLst>
          </p:cNvPr>
          <p:cNvSpPr/>
          <p:nvPr/>
        </p:nvSpPr>
        <p:spPr>
          <a:xfrm>
            <a:off x="191344" y="1628800"/>
            <a:ext cx="11809312" cy="27363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es-ES" dirty="0"/>
              <a:t>Realidad virtual es un paradigma que está tomando fuerza en los últimos años debido a la creación de nuevos dispositivos que mejoran la experiencia del usuario. Por consiguiente, los negocios están optando por dar un giro a la tradicional manera de exponer sus servicios o productos en el mercado; haciendo que empresas con el uso de esta tecnología puedan destacar entre las demás. El prototipo basado en realidad virtual ayuda directamente al departamento de marketing en la promoción de soluciones impermeabilizantes y de los productos que </a:t>
            </a:r>
            <a:r>
              <a:rPr lang="es-ES" dirty="0" err="1"/>
              <a:t>Imptek</a:t>
            </a:r>
            <a:r>
              <a:rPr lang="es-ES" dirty="0"/>
              <a:t> Chova del Ecuador ofrece a nivel latinoamericano</a:t>
            </a:r>
            <a:endParaRPr lang="es-EC" sz="2000" dirty="0"/>
          </a:p>
        </p:txBody>
      </p:sp>
      <p:sp>
        <p:nvSpPr>
          <p:cNvPr id="5" name="Rectángulo: esquinas redondeadas 4">
            <a:extLst>
              <a:ext uri="{FF2B5EF4-FFF2-40B4-BE49-F238E27FC236}">
                <a16:creationId xmlns:a16="http://schemas.microsoft.com/office/drawing/2014/main" id="{04E6A025-1508-43ED-8371-EB874844A188}"/>
              </a:ext>
            </a:extLst>
          </p:cNvPr>
          <p:cNvSpPr/>
          <p:nvPr/>
        </p:nvSpPr>
        <p:spPr>
          <a:xfrm>
            <a:off x="263352" y="4572737"/>
            <a:ext cx="11809312" cy="20509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es-ES" dirty="0"/>
              <a:t>Para el diseño tridimensional de los sistemas y productos de impermeabilización es necesario tener una herramienta robusta que brinde las propiedades adecuadas para garantizar la calidad y semejanza de cada objeto creado versus el real. Esto se logró utilizando </a:t>
            </a:r>
            <a:r>
              <a:rPr lang="es-ES" dirty="0" err="1"/>
              <a:t>Unreal</a:t>
            </a:r>
            <a:r>
              <a:rPr lang="es-ES" dirty="0"/>
              <a:t> </a:t>
            </a:r>
            <a:r>
              <a:rPr lang="es-ES" dirty="0" err="1"/>
              <a:t>Engine</a:t>
            </a:r>
            <a:endParaRPr lang="es-EC" sz="2000" dirty="0"/>
          </a:p>
        </p:txBody>
      </p:sp>
      <p:pic>
        <p:nvPicPr>
          <p:cNvPr id="6" name="Picture 6" descr="Resultado de imagen para check png">
            <a:extLst>
              <a:ext uri="{FF2B5EF4-FFF2-40B4-BE49-F238E27FC236}">
                <a16:creationId xmlns:a16="http://schemas.microsoft.com/office/drawing/2014/main" id="{4A85EF6D-5075-40EE-BF09-AD0EAB6054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04" y="1484784"/>
            <a:ext cx="479496" cy="4445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sultado de imagen para check png">
            <a:extLst>
              <a:ext uri="{FF2B5EF4-FFF2-40B4-BE49-F238E27FC236}">
                <a16:creationId xmlns:a16="http://schemas.microsoft.com/office/drawing/2014/main" id="{01B61679-9E39-4930-AE41-4D17C223DF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906" y="4572737"/>
            <a:ext cx="479496" cy="444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005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1EB80D-E0CA-4956-B878-1673C03696BB}"/>
              </a:ext>
            </a:extLst>
          </p:cNvPr>
          <p:cNvSpPr>
            <a:spLocks noGrp="1"/>
          </p:cNvSpPr>
          <p:nvPr>
            <p:ph type="title"/>
          </p:nvPr>
        </p:nvSpPr>
        <p:spPr/>
        <p:txBody>
          <a:bodyPr/>
          <a:lstStyle/>
          <a:p>
            <a:r>
              <a:rPr lang="es-EC" dirty="0"/>
              <a:t>CONCLUSIONES</a:t>
            </a:r>
          </a:p>
        </p:txBody>
      </p:sp>
      <p:sp>
        <p:nvSpPr>
          <p:cNvPr id="4" name="Rectángulo: esquinas redondeadas 3">
            <a:extLst>
              <a:ext uri="{FF2B5EF4-FFF2-40B4-BE49-F238E27FC236}">
                <a16:creationId xmlns:a16="http://schemas.microsoft.com/office/drawing/2014/main" id="{AD1D5B75-EC4A-4661-A600-C170EC2DE162}"/>
              </a:ext>
            </a:extLst>
          </p:cNvPr>
          <p:cNvSpPr/>
          <p:nvPr/>
        </p:nvSpPr>
        <p:spPr>
          <a:xfrm>
            <a:off x="191344" y="1628800"/>
            <a:ext cx="11809312" cy="25202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es-ES" dirty="0"/>
              <a:t>De acuerdo a los resultados obtenidos de las encuestas se concluye que el recorrido por los diferentes entornos virtuales es amigable e intuitivo, gracias a la ayuda de ciertos elementos como: avatares que otorgan la información respectiva del producto, sonido multimedia que mejora el ambiente, una fácil navegabilidad dentro del entorno virtual como en el traslado a uno nuevo y el porcentaje de realismo que los diseños 3D poseen.</a:t>
            </a:r>
            <a:endParaRPr lang="es-EC" sz="2000" dirty="0"/>
          </a:p>
        </p:txBody>
      </p:sp>
      <p:sp>
        <p:nvSpPr>
          <p:cNvPr id="5" name="Rectángulo: esquinas redondeadas 4">
            <a:extLst>
              <a:ext uri="{FF2B5EF4-FFF2-40B4-BE49-F238E27FC236}">
                <a16:creationId xmlns:a16="http://schemas.microsoft.com/office/drawing/2014/main" id="{04E6A025-1508-43ED-8371-EB874844A188}"/>
              </a:ext>
            </a:extLst>
          </p:cNvPr>
          <p:cNvSpPr/>
          <p:nvPr/>
        </p:nvSpPr>
        <p:spPr>
          <a:xfrm>
            <a:off x="263352" y="4365104"/>
            <a:ext cx="11809312" cy="20509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es-ES" dirty="0"/>
              <a:t>La facilidad de generar material multimedia (imágenes 360°) se debe al avance tecnológico, especialmente en la creación de nuevos dispositivos que ayudan a plasmar en una fotografía todo el entorno en el que se encuentra el usuario. A esto se le suma el fácil acceso a estos dispositivos ya que su costo no representan un rubro excesivo.</a:t>
            </a:r>
            <a:endParaRPr lang="es-EC" sz="2000" dirty="0"/>
          </a:p>
        </p:txBody>
      </p:sp>
      <p:pic>
        <p:nvPicPr>
          <p:cNvPr id="6" name="Picture 6" descr="Resultado de imagen para check png">
            <a:extLst>
              <a:ext uri="{FF2B5EF4-FFF2-40B4-BE49-F238E27FC236}">
                <a16:creationId xmlns:a16="http://schemas.microsoft.com/office/drawing/2014/main" id="{DA3E84F8-9FCF-4FCC-9A6E-D23F2EE964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040" y="1570411"/>
            <a:ext cx="479496" cy="4445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sultado de imagen para check png">
            <a:extLst>
              <a:ext uri="{FF2B5EF4-FFF2-40B4-BE49-F238E27FC236}">
                <a16:creationId xmlns:a16="http://schemas.microsoft.com/office/drawing/2014/main" id="{6A158D6E-6C2A-4A48-849F-BB119169E4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850" y="4365104"/>
            <a:ext cx="479496" cy="444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531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1EB80D-E0CA-4956-B878-1673C03696BB}"/>
              </a:ext>
            </a:extLst>
          </p:cNvPr>
          <p:cNvSpPr>
            <a:spLocks noGrp="1"/>
          </p:cNvSpPr>
          <p:nvPr>
            <p:ph type="title"/>
          </p:nvPr>
        </p:nvSpPr>
        <p:spPr/>
        <p:txBody>
          <a:bodyPr/>
          <a:lstStyle/>
          <a:p>
            <a:r>
              <a:rPr lang="es-EC" dirty="0"/>
              <a:t>CONCLUSIONES</a:t>
            </a:r>
          </a:p>
        </p:txBody>
      </p:sp>
      <p:sp>
        <p:nvSpPr>
          <p:cNvPr id="4" name="Rectángulo: esquinas redondeadas 3">
            <a:extLst>
              <a:ext uri="{FF2B5EF4-FFF2-40B4-BE49-F238E27FC236}">
                <a16:creationId xmlns:a16="http://schemas.microsoft.com/office/drawing/2014/main" id="{AD1D5B75-EC4A-4661-A600-C170EC2DE162}"/>
              </a:ext>
            </a:extLst>
          </p:cNvPr>
          <p:cNvSpPr/>
          <p:nvPr/>
        </p:nvSpPr>
        <p:spPr>
          <a:xfrm>
            <a:off x="191344" y="1628800"/>
            <a:ext cx="11809312" cy="22322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es-ES" dirty="0"/>
              <a:t>La interacción del usuario con los materiales en el entorno virtual depende de la familiarización y experticia necesaria para la manipulación del dispositivo </a:t>
            </a:r>
            <a:r>
              <a:rPr lang="es-ES" dirty="0" err="1"/>
              <a:t>Oculus</a:t>
            </a:r>
            <a:r>
              <a:rPr lang="es-ES" dirty="0"/>
              <a:t> Rift. Esto podría generar una buena o mala experiencia con el prototipo desarrollado y la idea de promocionar los productos que se desea plasmar.</a:t>
            </a:r>
            <a:endParaRPr lang="es-EC" sz="2000" dirty="0"/>
          </a:p>
        </p:txBody>
      </p:sp>
      <p:sp>
        <p:nvSpPr>
          <p:cNvPr id="5" name="Rectángulo: esquinas redondeadas 4">
            <a:extLst>
              <a:ext uri="{FF2B5EF4-FFF2-40B4-BE49-F238E27FC236}">
                <a16:creationId xmlns:a16="http://schemas.microsoft.com/office/drawing/2014/main" id="{04E6A025-1508-43ED-8371-EB874844A188}"/>
              </a:ext>
            </a:extLst>
          </p:cNvPr>
          <p:cNvSpPr/>
          <p:nvPr/>
        </p:nvSpPr>
        <p:spPr>
          <a:xfrm>
            <a:off x="191344" y="4077072"/>
            <a:ext cx="11809312" cy="20509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es-ES" dirty="0"/>
              <a:t>El método Scrum utilizado en el desarrollo del prototipo virtual brindó la facilidad de tener entregables periódicamente de acuerdo a la priorización de los requisitos y una comunicación directa con el usuario con el fin de obtener la retroalimentación respectiva en cada sprint</a:t>
            </a:r>
            <a:endParaRPr lang="es-EC" sz="2000" dirty="0"/>
          </a:p>
        </p:txBody>
      </p:sp>
    </p:spTree>
    <p:extLst>
      <p:ext uri="{BB962C8B-B14F-4D97-AF65-F5344CB8AC3E}">
        <p14:creationId xmlns:p14="http://schemas.microsoft.com/office/powerpoint/2010/main" val="195872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A6AF73-BA98-4B72-9D26-B520B28587A3}"/>
              </a:ext>
            </a:extLst>
          </p:cNvPr>
          <p:cNvSpPr>
            <a:spLocks noGrp="1"/>
          </p:cNvSpPr>
          <p:nvPr>
            <p:ph type="title"/>
          </p:nvPr>
        </p:nvSpPr>
        <p:spPr/>
        <p:txBody>
          <a:bodyPr/>
          <a:lstStyle/>
          <a:p>
            <a:r>
              <a:rPr lang="es-EC" dirty="0"/>
              <a:t>RECOMENDACIONES</a:t>
            </a:r>
          </a:p>
        </p:txBody>
      </p:sp>
      <p:sp>
        <p:nvSpPr>
          <p:cNvPr id="4" name="Rectángulo: esquinas redondeadas 3">
            <a:extLst>
              <a:ext uri="{FF2B5EF4-FFF2-40B4-BE49-F238E27FC236}">
                <a16:creationId xmlns:a16="http://schemas.microsoft.com/office/drawing/2014/main" id="{580BF08F-B103-4581-A670-942AE7D11ED3}"/>
              </a:ext>
            </a:extLst>
          </p:cNvPr>
          <p:cNvSpPr/>
          <p:nvPr/>
        </p:nvSpPr>
        <p:spPr>
          <a:xfrm>
            <a:off x="191344" y="1628800"/>
            <a:ext cx="11809312" cy="22322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es-ES" dirty="0"/>
              <a:t>Con el fin de mejorar la experiencia del usuario frente a la realidad virtual se debe contemplar el uso de nuevos dispositivos que aumenten la calidad del material multimedia y la manera de interactuar con los entornos tridimensionales, de tal forma que el cliente mantenga una idea muy cercana a la realidad de lo que se desea promocionar.</a:t>
            </a:r>
            <a:endParaRPr lang="es-EC" sz="2000" dirty="0"/>
          </a:p>
        </p:txBody>
      </p:sp>
      <p:sp>
        <p:nvSpPr>
          <p:cNvPr id="5" name="Rectángulo: esquinas redondeadas 4">
            <a:extLst>
              <a:ext uri="{FF2B5EF4-FFF2-40B4-BE49-F238E27FC236}">
                <a16:creationId xmlns:a16="http://schemas.microsoft.com/office/drawing/2014/main" id="{EDA4A96E-87A4-44EA-9A3A-4A3701485FAE}"/>
              </a:ext>
            </a:extLst>
          </p:cNvPr>
          <p:cNvSpPr/>
          <p:nvPr/>
        </p:nvSpPr>
        <p:spPr>
          <a:xfrm>
            <a:off x="191344" y="4077072"/>
            <a:ext cx="11809312" cy="20509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es-ES" dirty="0"/>
              <a:t>Los tiempos que se planifiquen en cada sprint de Scrum deben ser calculados de acuerdo a los requerimientos obtenidos con anterioridad y los mismo deben ser claros y precisos para una correcta priorización y desarrollo con el fin de evitar demoras en la entrega del prototipo final.</a:t>
            </a:r>
            <a:endParaRPr lang="es-EC" sz="2000" dirty="0"/>
          </a:p>
        </p:txBody>
      </p:sp>
      <p:pic>
        <p:nvPicPr>
          <p:cNvPr id="6" name="Picture 6" descr="Resultado de imagen para check png">
            <a:extLst>
              <a:ext uri="{FF2B5EF4-FFF2-40B4-BE49-F238E27FC236}">
                <a16:creationId xmlns:a16="http://schemas.microsoft.com/office/drawing/2014/main" id="{34DBF8A3-845A-4EA2-AD6A-7192EC30D8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44" y="1628800"/>
            <a:ext cx="479496" cy="4445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sultado de imagen para check png">
            <a:extLst>
              <a:ext uri="{FF2B5EF4-FFF2-40B4-BE49-F238E27FC236}">
                <a16:creationId xmlns:a16="http://schemas.microsoft.com/office/drawing/2014/main" id="{59F535E2-CFBA-44D2-B3C0-FD40CD4287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44" y="4077072"/>
            <a:ext cx="479496" cy="444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753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A6AF73-BA98-4B72-9D26-B520B28587A3}"/>
              </a:ext>
            </a:extLst>
          </p:cNvPr>
          <p:cNvSpPr>
            <a:spLocks noGrp="1"/>
          </p:cNvSpPr>
          <p:nvPr>
            <p:ph type="title"/>
          </p:nvPr>
        </p:nvSpPr>
        <p:spPr/>
        <p:txBody>
          <a:bodyPr/>
          <a:lstStyle/>
          <a:p>
            <a:r>
              <a:rPr lang="es-EC" dirty="0"/>
              <a:t>RECOMENDACIONES</a:t>
            </a:r>
          </a:p>
        </p:txBody>
      </p:sp>
      <p:sp>
        <p:nvSpPr>
          <p:cNvPr id="4" name="Rectángulo: esquinas redondeadas 3">
            <a:extLst>
              <a:ext uri="{FF2B5EF4-FFF2-40B4-BE49-F238E27FC236}">
                <a16:creationId xmlns:a16="http://schemas.microsoft.com/office/drawing/2014/main" id="{580BF08F-B103-4581-A670-942AE7D11ED3}"/>
              </a:ext>
            </a:extLst>
          </p:cNvPr>
          <p:cNvSpPr/>
          <p:nvPr/>
        </p:nvSpPr>
        <p:spPr>
          <a:xfrm>
            <a:off x="191344" y="1628800"/>
            <a:ext cx="11809312" cy="22322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es-ES" dirty="0"/>
              <a:t>El área comercial de la empresa </a:t>
            </a:r>
            <a:r>
              <a:rPr lang="es-ES" dirty="0" err="1"/>
              <a:t>Imptek</a:t>
            </a:r>
            <a:r>
              <a:rPr lang="es-ES" dirty="0"/>
              <a:t> Chova del Ecuador, debe seguir explotando el ámbito de realidad tanto virtual como mixta para que nuevas ideas de marketing puedan plasmarse mediante mencionadas tecnologías que han evolucionado en los últimos años. Con el propósito de que los productos y la marca que representa dicha compañía sobresalgan en el mercado latinoamericano.</a:t>
            </a:r>
            <a:endParaRPr lang="es-EC" sz="2000" dirty="0"/>
          </a:p>
        </p:txBody>
      </p:sp>
      <p:sp>
        <p:nvSpPr>
          <p:cNvPr id="5" name="Rectángulo: esquinas redondeadas 4">
            <a:extLst>
              <a:ext uri="{FF2B5EF4-FFF2-40B4-BE49-F238E27FC236}">
                <a16:creationId xmlns:a16="http://schemas.microsoft.com/office/drawing/2014/main" id="{EDA4A96E-87A4-44EA-9A3A-4A3701485FAE}"/>
              </a:ext>
            </a:extLst>
          </p:cNvPr>
          <p:cNvSpPr/>
          <p:nvPr/>
        </p:nvSpPr>
        <p:spPr>
          <a:xfrm>
            <a:off x="191344" y="4203702"/>
            <a:ext cx="11809312" cy="20509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es-ES" dirty="0"/>
              <a:t>Para colocar nuevos productos al prototipo virtual final se necesita de la capacitación para el uso de la herramienta </a:t>
            </a:r>
            <a:r>
              <a:rPr lang="es-ES" dirty="0" err="1"/>
              <a:t>Unreal</a:t>
            </a:r>
            <a:r>
              <a:rPr lang="es-ES" dirty="0"/>
              <a:t> </a:t>
            </a:r>
            <a:r>
              <a:rPr lang="es-ES" dirty="0" err="1"/>
              <a:t>Engine</a:t>
            </a:r>
            <a:r>
              <a:rPr lang="es-ES" dirty="0"/>
              <a:t>, el reconocimiento de la estructura del proyecto desarrollado y los </a:t>
            </a:r>
            <a:r>
              <a:rPr lang="es-ES" dirty="0" err="1"/>
              <a:t>Blueprints</a:t>
            </a:r>
            <a:r>
              <a:rPr lang="es-ES" dirty="0"/>
              <a:t> para mantener un mismo formato de interacción. Con lo mencionado se lograría prescindir de la presencia del técnico que desarrolló el prototipo de realidad virtual.</a:t>
            </a:r>
            <a:endParaRPr lang="es-EC" sz="2000" dirty="0"/>
          </a:p>
        </p:txBody>
      </p:sp>
      <p:pic>
        <p:nvPicPr>
          <p:cNvPr id="6" name="Picture 6" descr="Resultado de imagen para check png">
            <a:extLst>
              <a:ext uri="{FF2B5EF4-FFF2-40B4-BE49-F238E27FC236}">
                <a16:creationId xmlns:a16="http://schemas.microsoft.com/office/drawing/2014/main" id="{C5764842-1342-41ED-9557-8C0C8A3A3B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44" y="1628800"/>
            <a:ext cx="479496" cy="4445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sultado de imagen para check png">
            <a:extLst>
              <a:ext uri="{FF2B5EF4-FFF2-40B4-BE49-F238E27FC236}">
                <a16:creationId xmlns:a16="http://schemas.microsoft.com/office/drawing/2014/main" id="{9245A1A1-965D-4E39-B86B-9814407D93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44" y="4088150"/>
            <a:ext cx="479496" cy="444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874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C0855D5-208F-4C4A-88A0-98850CBC3246}"/>
              </a:ext>
            </a:extLst>
          </p:cNvPr>
          <p:cNvSpPr>
            <a:spLocks noGrp="1"/>
          </p:cNvSpPr>
          <p:nvPr>
            <p:ph sz="quarter" idx="1"/>
          </p:nvPr>
        </p:nvSpPr>
        <p:spPr>
          <a:xfrm>
            <a:off x="3467708" y="2860836"/>
            <a:ext cx="5256584" cy="1136327"/>
          </a:xfrm>
        </p:spPr>
        <p:txBody>
          <a:bodyPr>
            <a:normAutofit fontScale="92500"/>
          </a:bodyPr>
          <a:lstStyle/>
          <a:p>
            <a:pPr marL="0" indent="0">
              <a:buNone/>
            </a:pPr>
            <a:r>
              <a:rPr lang="es-EC" sz="4400" b="1" dirty="0">
                <a:latin typeface="Arial" panose="020B0604020202020204" pitchFamily="34" charset="0"/>
                <a:cs typeface="Arial" panose="020B0604020202020204" pitchFamily="34" charset="0"/>
              </a:rPr>
              <a:t>MUCHAS GRACIAS</a:t>
            </a:r>
          </a:p>
          <a:p>
            <a:endParaRPr lang="es-EC" sz="4400" b="1" dirty="0">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64F3D69D-5B59-42D9-A09C-A143ADA0318B}"/>
              </a:ext>
            </a:extLst>
          </p:cNvPr>
          <p:cNvSpPr/>
          <p:nvPr/>
        </p:nvSpPr>
        <p:spPr>
          <a:xfrm>
            <a:off x="8832304" y="-26633"/>
            <a:ext cx="3359696" cy="1295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Imagen 4">
            <a:extLst>
              <a:ext uri="{FF2B5EF4-FFF2-40B4-BE49-F238E27FC236}">
                <a16:creationId xmlns:a16="http://schemas.microsoft.com/office/drawing/2014/main" id="{FD7F74E9-4380-4449-9DE1-CC2B5E2099E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75719" y="99141"/>
            <a:ext cx="4337889" cy="1136328"/>
          </a:xfrm>
          <a:prstGeom prst="rect">
            <a:avLst/>
          </a:prstGeom>
          <a:noFill/>
          <a:ln>
            <a:noFill/>
          </a:ln>
        </p:spPr>
      </p:pic>
    </p:spTree>
    <p:extLst>
      <p:ext uri="{BB962C8B-B14F-4D97-AF65-F5344CB8AC3E}">
        <p14:creationId xmlns:p14="http://schemas.microsoft.com/office/powerpoint/2010/main" val="2601825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A02B329-0570-42B5-A957-FE5CF78E1E3E}"/>
              </a:ext>
            </a:extLst>
          </p:cNvPr>
          <p:cNvSpPr>
            <a:spLocks noGrp="1"/>
          </p:cNvSpPr>
          <p:nvPr>
            <p:ph sz="quarter" idx="1"/>
          </p:nvPr>
        </p:nvSpPr>
        <p:spPr>
          <a:xfrm>
            <a:off x="131676" y="5445224"/>
            <a:ext cx="11928648" cy="1296144"/>
          </a:xfrm>
        </p:spPr>
        <p:txBody>
          <a:bodyPr>
            <a:normAutofit/>
          </a:bodyPr>
          <a:lstStyle/>
          <a:p>
            <a:pPr marL="0" indent="0" algn="just">
              <a:buNone/>
            </a:pPr>
            <a:endParaRPr lang="es-EC" b="1" dirty="0"/>
          </a:p>
        </p:txBody>
      </p:sp>
      <p:pic>
        <p:nvPicPr>
          <p:cNvPr id="5122" name="Picture 2" descr="realidad virtual">
            <a:extLst>
              <a:ext uri="{FF2B5EF4-FFF2-40B4-BE49-F238E27FC236}">
                <a16:creationId xmlns:a16="http://schemas.microsoft.com/office/drawing/2014/main" id="{D5632F91-4D8C-415B-8C1A-1150E800FD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8" y="1224"/>
            <a:ext cx="12164392" cy="5429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esquinas redondeadas 5">
            <a:extLst>
              <a:ext uri="{FF2B5EF4-FFF2-40B4-BE49-F238E27FC236}">
                <a16:creationId xmlns:a16="http://schemas.microsoft.com/office/drawing/2014/main" id="{B18649BA-373A-4A0A-B31E-5035A144CBFF}"/>
              </a:ext>
            </a:extLst>
          </p:cNvPr>
          <p:cNvSpPr/>
          <p:nvPr/>
        </p:nvSpPr>
        <p:spPr>
          <a:xfrm>
            <a:off x="23664" y="5445224"/>
            <a:ext cx="12144672" cy="1340768"/>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2400" b="1" dirty="0">
                <a:solidFill>
                  <a:srgbClr val="0070C0"/>
                </a:solidFill>
                <a:latin typeface="Arial" panose="020B0604020202020204" pitchFamily="34" charset="0"/>
                <a:ea typeface="Calibri" panose="020F0502020204030204" pitchFamily="34" charset="0"/>
              </a:rPr>
              <a:t>DESARROLLO DE UN PROTOTIPO BASADO EN REALIDAD VIRTUAL PARA LA PROMOCIÓN DE SISTEMAS DE IMPERMEABILIZACIÓN EN LA EMPRESA IMPTEK CHOVA DEL ECUADOR</a:t>
            </a:r>
            <a:endParaRPr lang="es-EC" sz="2400" b="1" dirty="0">
              <a:solidFill>
                <a:srgbClr val="0070C0"/>
              </a:solidFill>
            </a:endParaRPr>
          </a:p>
          <a:p>
            <a:pPr algn="ctr"/>
            <a:endParaRPr lang="es-EC" dirty="0"/>
          </a:p>
        </p:txBody>
      </p:sp>
    </p:spTree>
    <p:extLst>
      <p:ext uri="{BB962C8B-B14F-4D97-AF65-F5344CB8AC3E}">
        <p14:creationId xmlns:p14="http://schemas.microsoft.com/office/powerpoint/2010/main" val="714040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285FDD-C3A3-473D-A3C2-CF9019D96052}"/>
              </a:ext>
            </a:extLst>
          </p:cNvPr>
          <p:cNvSpPr>
            <a:spLocks noGrp="1"/>
          </p:cNvSpPr>
          <p:nvPr>
            <p:ph type="title"/>
          </p:nvPr>
        </p:nvSpPr>
        <p:spPr/>
        <p:txBody>
          <a:bodyPr/>
          <a:lstStyle/>
          <a:p>
            <a:r>
              <a:rPr lang="es-EC" dirty="0"/>
              <a:t>AGENDA</a:t>
            </a:r>
          </a:p>
        </p:txBody>
      </p:sp>
      <p:sp>
        <p:nvSpPr>
          <p:cNvPr id="3" name="Marcador de contenido 2">
            <a:extLst>
              <a:ext uri="{FF2B5EF4-FFF2-40B4-BE49-F238E27FC236}">
                <a16:creationId xmlns:a16="http://schemas.microsoft.com/office/drawing/2014/main" id="{0A02B329-0570-42B5-A957-FE5CF78E1E3E}"/>
              </a:ext>
            </a:extLst>
          </p:cNvPr>
          <p:cNvSpPr>
            <a:spLocks noGrp="1"/>
          </p:cNvSpPr>
          <p:nvPr>
            <p:ph sz="quarter" idx="1"/>
          </p:nvPr>
        </p:nvSpPr>
        <p:spPr>
          <a:xfrm>
            <a:off x="1559496" y="1700808"/>
            <a:ext cx="10128568" cy="4395192"/>
          </a:xfrm>
        </p:spPr>
        <p:txBody>
          <a:bodyPr>
            <a:normAutofit fontScale="92500" lnSpcReduction="20000"/>
          </a:bodyPr>
          <a:lstStyle/>
          <a:p>
            <a:pPr marL="0" indent="0">
              <a:lnSpc>
                <a:spcPct val="150000"/>
              </a:lnSpc>
              <a:buNone/>
            </a:pPr>
            <a:r>
              <a:rPr lang="es-EC" dirty="0"/>
              <a:t>Objetivos</a:t>
            </a:r>
          </a:p>
          <a:p>
            <a:pPr marL="0" indent="0">
              <a:lnSpc>
                <a:spcPct val="150000"/>
              </a:lnSpc>
              <a:buNone/>
            </a:pPr>
            <a:r>
              <a:rPr lang="es-EC" dirty="0"/>
              <a:t>Alcance</a:t>
            </a:r>
          </a:p>
          <a:p>
            <a:pPr marL="0" indent="0">
              <a:lnSpc>
                <a:spcPct val="150000"/>
              </a:lnSpc>
              <a:buNone/>
            </a:pPr>
            <a:r>
              <a:rPr lang="es-EC" dirty="0"/>
              <a:t>Metodología</a:t>
            </a:r>
          </a:p>
          <a:p>
            <a:pPr marL="0" indent="0">
              <a:lnSpc>
                <a:spcPct val="150000"/>
              </a:lnSpc>
              <a:buNone/>
            </a:pPr>
            <a:r>
              <a:rPr lang="es-EC" dirty="0"/>
              <a:t>Herramientas</a:t>
            </a:r>
          </a:p>
          <a:p>
            <a:pPr marL="0" indent="0">
              <a:lnSpc>
                <a:spcPct val="150000"/>
              </a:lnSpc>
              <a:buNone/>
            </a:pPr>
            <a:r>
              <a:rPr lang="es-EC" dirty="0"/>
              <a:t>Presentación del Prototipo Virtual</a:t>
            </a:r>
          </a:p>
          <a:p>
            <a:pPr marL="0" indent="0">
              <a:lnSpc>
                <a:spcPct val="150000"/>
              </a:lnSpc>
              <a:buNone/>
            </a:pPr>
            <a:r>
              <a:rPr lang="es-EC" dirty="0"/>
              <a:t>Conclusiones</a:t>
            </a:r>
          </a:p>
          <a:p>
            <a:pPr marL="0" indent="0">
              <a:lnSpc>
                <a:spcPct val="150000"/>
              </a:lnSpc>
              <a:buNone/>
            </a:pPr>
            <a:r>
              <a:rPr lang="es-EC" dirty="0"/>
              <a:t>Recomendaciones</a:t>
            </a:r>
          </a:p>
        </p:txBody>
      </p:sp>
      <p:pic>
        <p:nvPicPr>
          <p:cNvPr id="1030" name="Picture 6" descr="Resultado de imagen para check png">
            <a:extLst>
              <a:ext uri="{FF2B5EF4-FFF2-40B4-BE49-F238E27FC236}">
                <a16:creationId xmlns:a16="http://schemas.microsoft.com/office/drawing/2014/main" id="{65B98339-7097-45EC-9338-2FCD3BF2A8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424" y="1700808"/>
            <a:ext cx="479496" cy="4445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check png">
            <a:extLst>
              <a:ext uri="{FF2B5EF4-FFF2-40B4-BE49-F238E27FC236}">
                <a16:creationId xmlns:a16="http://schemas.microsoft.com/office/drawing/2014/main" id="{FFA4815C-1818-4A88-8F74-0A510ED406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424" y="2404671"/>
            <a:ext cx="479496" cy="4445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esultado de imagen para check png">
            <a:extLst>
              <a:ext uri="{FF2B5EF4-FFF2-40B4-BE49-F238E27FC236}">
                <a16:creationId xmlns:a16="http://schemas.microsoft.com/office/drawing/2014/main" id="{115044D4-DCFB-41DA-85CA-6634D7AC5B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424" y="3045603"/>
            <a:ext cx="479496" cy="4445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esultado de imagen para check png">
            <a:extLst>
              <a:ext uri="{FF2B5EF4-FFF2-40B4-BE49-F238E27FC236}">
                <a16:creationId xmlns:a16="http://schemas.microsoft.com/office/drawing/2014/main" id="{514D95C1-7E17-4782-9AB7-76A9C27374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822" y="3653071"/>
            <a:ext cx="479496" cy="4445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Resultado de imagen para check png">
            <a:extLst>
              <a:ext uri="{FF2B5EF4-FFF2-40B4-BE49-F238E27FC236}">
                <a16:creationId xmlns:a16="http://schemas.microsoft.com/office/drawing/2014/main" id="{36002B3C-2538-414E-A904-2716D75A4B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822" y="4294004"/>
            <a:ext cx="479496" cy="4445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Resultado de imagen para check png">
            <a:extLst>
              <a:ext uri="{FF2B5EF4-FFF2-40B4-BE49-F238E27FC236}">
                <a16:creationId xmlns:a16="http://schemas.microsoft.com/office/drawing/2014/main" id="{7935C4CB-C7F4-471A-BCA6-D7C0EC472A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164" y="4901471"/>
            <a:ext cx="479496" cy="4445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Resultado de imagen para check png">
            <a:extLst>
              <a:ext uri="{FF2B5EF4-FFF2-40B4-BE49-F238E27FC236}">
                <a16:creationId xmlns:a16="http://schemas.microsoft.com/office/drawing/2014/main" id="{E229C8C5-5EAC-4C59-8945-A169CF8510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164" y="5543243"/>
            <a:ext cx="479496" cy="444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091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33CCBC-5C89-4929-85D5-456AA050BA33}"/>
              </a:ext>
            </a:extLst>
          </p:cNvPr>
          <p:cNvSpPr>
            <a:spLocks noGrp="1"/>
          </p:cNvSpPr>
          <p:nvPr>
            <p:ph type="title"/>
          </p:nvPr>
        </p:nvSpPr>
        <p:spPr/>
        <p:txBody>
          <a:bodyPr/>
          <a:lstStyle/>
          <a:p>
            <a:r>
              <a:rPr lang="es-EC" dirty="0">
                <a:latin typeface="Arial" panose="020B0604020202020204" pitchFamily="34" charset="0"/>
                <a:cs typeface="Arial" panose="020B0604020202020204" pitchFamily="34" charset="0"/>
              </a:rPr>
              <a:t>OBJETIVOS</a:t>
            </a:r>
          </a:p>
        </p:txBody>
      </p:sp>
      <p:sp>
        <p:nvSpPr>
          <p:cNvPr id="4" name="Rectángulo: esquinas redondeadas 3">
            <a:extLst>
              <a:ext uri="{FF2B5EF4-FFF2-40B4-BE49-F238E27FC236}">
                <a16:creationId xmlns:a16="http://schemas.microsoft.com/office/drawing/2014/main" id="{CBF1AB93-04D6-47B3-903E-D265EAAB2144}"/>
              </a:ext>
            </a:extLst>
          </p:cNvPr>
          <p:cNvSpPr/>
          <p:nvPr/>
        </p:nvSpPr>
        <p:spPr>
          <a:xfrm>
            <a:off x="816864" y="3140968"/>
            <a:ext cx="10513168" cy="23762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es-ES" sz="2400" dirty="0">
                <a:latin typeface="Arial" panose="020B0604020202020204" pitchFamily="34" charset="0"/>
                <a:cs typeface="Arial" panose="020B0604020202020204" pitchFamily="34" charset="0"/>
              </a:rPr>
              <a:t>Desarrollar un prototipo basado en realidad virtual que incluye herramientas nativas como </a:t>
            </a:r>
            <a:r>
              <a:rPr lang="es-ES" sz="2400" dirty="0" err="1">
                <a:latin typeface="Arial" panose="020B0604020202020204" pitchFamily="34" charset="0"/>
                <a:cs typeface="Arial" panose="020B0604020202020204" pitchFamily="34" charset="0"/>
              </a:rPr>
              <a:t>Oculus</a:t>
            </a:r>
            <a:r>
              <a:rPr lang="es-ES" sz="2400" dirty="0">
                <a:latin typeface="Arial" panose="020B0604020202020204" pitchFamily="34" charset="0"/>
                <a:cs typeface="Arial" panose="020B0604020202020204" pitchFamily="34" charset="0"/>
              </a:rPr>
              <a:t> Rift, </a:t>
            </a:r>
            <a:r>
              <a:rPr lang="es-ES" sz="2400" dirty="0" err="1">
                <a:latin typeface="Arial" panose="020B0604020202020204" pitchFamily="34" charset="0"/>
                <a:cs typeface="Arial" panose="020B0604020202020204" pitchFamily="34" charset="0"/>
              </a:rPr>
              <a:t>Unreal</a:t>
            </a:r>
            <a:r>
              <a:rPr lang="es-ES" sz="2400" dirty="0">
                <a:latin typeface="Arial" panose="020B0604020202020204" pitchFamily="34" charset="0"/>
                <a:cs typeface="Arial" panose="020B0604020202020204" pitchFamily="34" charset="0"/>
              </a:rPr>
              <a:t> </a:t>
            </a:r>
            <a:r>
              <a:rPr lang="es-ES" sz="2400" dirty="0" err="1">
                <a:latin typeface="Arial" panose="020B0604020202020204" pitchFamily="34" charset="0"/>
                <a:cs typeface="Arial" panose="020B0604020202020204" pitchFamily="34" charset="0"/>
              </a:rPr>
              <a:t>Engine</a:t>
            </a:r>
            <a:r>
              <a:rPr lang="es-ES" sz="2400" dirty="0">
                <a:latin typeface="Arial" panose="020B0604020202020204" pitchFamily="34" charset="0"/>
                <a:cs typeface="Arial" panose="020B0604020202020204" pitchFamily="34" charset="0"/>
              </a:rPr>
              <a:t> aplicando el método SCRUM para la promoción de sistemas de impermeabilización en la empresa </a:t>
            </a:r>
            <a:r>
              <a:rPr lang="es-ES" sz="2400" dirty="0" err="1">
                <a:latin typeface="Arial" panose="020B0604020202020204" pitchFamily="34" charset="0"/>
                <a:cs typeface="Arial" panose="020B0604020202020204" pitchFamily="34" charset="0"/>
              </a:rPr>
              <a:t>Imptek</a:t>
            </a:r>
            <a:r>
              <a:rPr lang="es-ES" sz="2400" dirty="0">
                <a:latin typeface="Arial" panose="020B0604020202020204" pitchFamily="34" charset="0"/>
                <a:cs typeface="Arial" panose="020B0604020202020204" pitchFamily="34" charset="0"/>
              </a:rPr>
              <a:t> Chova del Ecuador</a:t>
            </a:r>
            <a:endParaRPr lang="es-EC" sz="2400" dirty="0">
              <a:latin typeface="Arial" panose="020B06040202020202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C9786E27-E7D9-4D75-9E28-987809345DBC}"/>
              </a:ext>
            </a:extLst>
          </p:cNvPr>
          <p:cNvSpPr/>
          <p:nvPr/>
        </p:nvSpPr>
        <p:spPr>
          <a:xfrm>
            <a:off x="828690" y="2060848"/>
            <a:ext cx="3168352"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a:latin typeface="Arial" panose="020B0604020202020204" pitchFamily="34" charset="0"/>
                <a:cs typeface="Arial" panose="020B0604020202020204" pitchFamily="34" charset="0"/>
              </a:rPr>
              <a:t>GENERAL</a:t>
            </a:r>
          </a:p>
        </p:txBody>
      </p:sp>
    </p:spTree>
    <p:extLst>
      <p:ext uri="{BB962C8B-B14F-4D97-AF65-F5344CB8AC3E}">
        <p14:creationId xmlns:p14="http://schemas.microsoft.com/office/powerpoint/2010/main" val="3096515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06C5AC-E8EE-4581-887C-E1187D345CE2}"/>
              </a:ext>
            </a:extLst>
          </p:cNvPr>
          <p:cNvSpPr>
            <a:spLocks noGrp="1"/>
          </p:cNvSpPr>
          <p:nvPr>
            <p:ph type="title"/>
          </p:nvPr>
        </p:nvSpPr>
        <p:spPr/>
        <p:txBody>
          <a:bodyPr/>
          <a:lstStyle/>
          <a:p>
            <a:r>
              <a:rPr lang="es-EC" dirty="0">
                <a:latin typeface="Arial" panose="020B0604020202020204" pitchFamily="34" charset="0"/>
                <a:cs typeface="Arial" panose="020B0604020202020204" pitchFamily="34" charset="0"/>
              </a:rPr>
              <a:t>OBJETIVOS</a:t>
            </a:r>
          </a:p>
        </p:txBody>
      </p:sp>
      <p:sp>
        <p:nvSpPr>
          <p:cNvPr id="4" name="Rectángulo: esquinas redondeadas 3">
            <a:extLst>
              <a:ext uri="{FF2B5EF4-FFF2-40B4-BE49-F238E27FC236}">
                <a16:creationId xmlns:a16="http://schemas.microsoft.com/office/drawing/2014/main" id="{06A1D54E-BA38-4C86-8E82-F666F32AEE20}"/>
              </a:ext>
            </a:extLst>
          </p:cNvPr>
          <p:cNvSpPr/>
          <p:nvPr/>
        </p:nvSpPr>
        <p:spPr>
          <a:xfrm>
            <a:off x="356072" y="1764785"/>
            <a:ext cx="3168352"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a:latin typeface="Arial" panose="020B0604020202020204" pitchFamily="34" charset="0"/>
                <a:cs typeface="Arial" panose="020B0604020202020204" pitchFamily="34" charset="0"/>
              </a:rPr>
              <a:t>ESPECÍFICOS</a:t>
            </a:r>
          </a:p>
        </p:txBody>
      </p:sp>
      <p:sp>
        <p:nvSpPr>
          <p:cNvPr id="5" name="Rectángulo: esquinas redondeadas 4">
            <a:extLst>
              <a:ext uri="{FF2B5EF4-FFF2-40B4-BE49-F238E27FC236}">
                <a16:creationId xmlns:a16="http://schemas.microsoft.com/office/drawing/2014/main" id="{566CAE90-B9FE-454A-955C-EA8455486826}"/>
              </a:ext>
            </a:extLst>
          </p:cNvPr>
          <p:cNvSpPr/>
          <p:nvPr/>
        </p:nvSpPr>
        <p:spPr>
          <a:xfrm>
            <a:off x="343237" y="2667388"/>
            <a:ext cx="11161240" cy="73808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r>
              <a:rPr lang="es-ES" dirty="0">
                <a:latin typeface="Arial" panose="020B0604020202020204" pitchFamily="34" charset="0"/>
                <a:cs typeface="Arial" panose="020B0604020202020204" pitchFamily="34" charset="0"/>
              </a:rPr>
              <a:t>Modelar los sistemas impermeabilizantes y productos mediante una herramienta de diseño 3D.</a:t>
            </a:r>
            <a:endParaRPr lang="es-EC" dirty="0">
              <a:latin typeface="Arial" panose="020B0604020202020204" pitchFamily="34" charset="0"/>
              <a:cs typeface="Arial" panose="020B0604020202020204" pitchFamily="34" charset="0"/>
            </a:endParaRPr>
          </a:p>
        </p:txBody>
      </p:sp>
      <p:sp>
        <p:nvSpPr>
          <p:cNvPr id="6" name="Rectángulo: esquinas redondeadas 5">
            <a:extLst>
              <a:ext uri="{FF2B5EF4-FFF2-40B4-BE49-F238E27FC236}">
                <a16:creationId xmlns:a16="http://schemas.microsoft.com/office/drawing/2014/main" id="{1E65954A-87E9-49C3-A12C-06B51EB91C73}"/>
              </a:ext>
            </a:extLst>
          </p:cNvPr>
          <p:cNvSpPr/>
          <p:nvPr/>
        </p:nvSpPr>
        <p:spPr>
          <a:xfrm>
            <a:off x="336338" y="3580597"/>
            <a:ext cx="11161240" cy="11881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r>
              <a:rPr lang="es-ES" dirty="0">
                <a:latin typeface="Arial" panose="020B0604020202020204" pitchFamily="34" charset="0"/>
                <a:cs typeface="Arial" panose="020B0604020202020204" pitchFamily="34" charset="0"/>
              </a:rPr>
              <a:t>Elaborar el entorno virtual donde se visualizarán los productos y las soluciones mediante una herramienta de visualización 3D.</a:t>
            </a:r>
            <a:endParaRPr lang="es-EC" dirty="0">
              <a:latin typeface="Arial" panose="020B0604020202020204" pitchFamily="34" charset="0"/>
              <a:cs typeface="Arial" panose="020B0604020202020204" pitchFamily="34" charset="0"/>
            </a:endParaRPr>
          </a:p>
        </p:txBody>
      </p:sp>
      <p:sp>
        <p:nvSpPr>
          <p:cNvPr id="7" name="Rectángulo: esquinas redondeadas 6">
            <a:extLst>
              <a:ext uri="{FF2B5EF4-FFF2-40B4-BE49-F238E27FC236}">
                <a16:creationId xmlns:a16="http://schemas.microsoft.com/office/drawing/2014/main" id="{322A0A6A-EF92-45E4-9121-878CA029883E}"/>
              </a:ext>
            </a:extLst>
          </p:cNvPr>
          <p:cNvSpPr/>
          <p:nvPr/>
        </p:nvSpPr>
        <p:spPr>
          <a:xfrm>
            <a:off x="343237" y="4942848"/>
            <a:ext cx="11161240" cy="73808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r>
              <a:rPr lang="es-ES" dirty="0">
                <a:latin typeface="Arial" panose="020B0604020202020204" pitchFamily="34" charset="0"/>
                <a:cs typeface="Arial" panose="020B0604020202020204" pitchFamily="34" charset="0"/>
              </a:rPr>
              <a:t>Producir el material multimedia necesario para visualizar los sistemas impermeabilizantes aplicados en casos reales.</a:t>
            </a:r>
            <a:endParaRPr lang="es-EC" dirty="0">
              <a:latin typeface="Arial" panose="020B0604020202020204" pitchFamily="34" charset="0"/>
              <a:cs typeface="Arial" panose="020B0604020202020204" pitchFamily="34" charset="0"/>
            </a:endParaRPr>
          </a:p>
        </p:txBody>
      </p:sp>
      <p:sp>
        <p:nvSpPr>
          <p:cNvPr id="9" name="Rectángulo: esquinas redondeadas 8">
            <a:extLst>
              <a:ext uri="{FF2B5EF4-FFF2-40B4-BE49-F238E27FC236}">
                <a16:creationId xmlns:a16="http://schemas.microsoft.com/office/drawing/2014/main" id="{D32DF035-BC77-45E7-91A6-150CFE4EBEBA}"/>
              </a:ext>
            </a:extLst>
          </p:cNvPr>
          <p:cNvSpPr/>
          <p:nvPr/>
        </p:nvSpPr>
        <p:spPr>
          <a:xfrm>
            <a:off x="336338" y="5891318"/>
            <a:ext cx="11161240" cy="73808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S" dirty="0">
                <a:latin typeface="Arial" panose="020B0604020202020204" pitchFamily="34" charset="0"/>
                <a:cs typeface="Arial" panose="020B0604020202020204" pitchFamily="34" charset="0"/>
              </a:rPr>
              <a:t>Realizar pruebas finales del prototipo virtual</a:t>
            </a:r>
            <a:endParaRPr lang="es-EC"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5074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9F9CB-1EB9-46AD-A269-0C3DC13A453A}"/>
              </a:ext>
            </a:extLst>
          </p:cNvPr>
          <p:cNvSpPr>
            <a:spLocks noGrp="1"/>
          </p:cNvSpPr>
          <p:nvPr>
            <p:ph type="title"/>
          </p:nvPr>
        </p:nvSpPr>
        <p:spPr/>
        <p:txBody>
          <a:bodyPr/>
          <a:lstStyle/>
          <a:p>
            <a:r>
              <a:rPr lang="es-EC" dirty="0">
                <a:latin typeface="Arial" panose="020B0604020202020204" pitchFamily="34" charset="0"/>
                <a:cs typeface="Arial" panose="020B0604020202020204" pitchFamily="34" charset="0"/>
              </a:rPr>
              <a:t>ALCANCE</a:t>
            </a:r>
          </a:p>
        </p:txBody>
      </p:sp>
      <p:sp>
        <p:nvSpPr>
          <p:cNvPr id="3" name="Marcador de contenido 2">
            <a:extLst>
              <a:ext uri="{FF2B5EF4-FFF2-40B4-BE49-F238E27FC236}">
                <a16:creationId xmlns:a16="http://schemas.microsoft.com/office/drawing/2014/main" id="{5941D2E0-587D-4235-AFE8-923B511B2884}"/>
              </a:ext>
            </a:extLst>
          </p:cNvPr>
          <p:cNvSpPr>
            <a:spLocks noGrp="1"/>
          </p:cNvSpPr>
          <p:nvPr>
            <p:ph sz="quarter" idx="1"/>
          </p:nvPr>
        </p:nvSpPr>
        <p:spPr/>
        <p:txBody>
          <a:bodyPr>
            <a:normAutofit fontScale="77500" lnSpcReduction="20000"/>
          </a:bodyPr>
          <a:lstStyle/>
          <a:p>
            <a:pPr>
              <a:lnSpc>
                <a:spcPct val="150000"/>
              </a:lnSpc>
            </a:pPr>
            <a:r>
              <a:rPr lang="es-ES" dirty="0"/>
              <a:t>Realizar 3 </a:t>
            </a:r>
            <a:r>
              <a:rPr lang="es-ES"/>
              <a:t>escenarios virtuales</a:t>
            </a:r>
          </a:p>
          <a:p>
            <a:pPr>
              <a:lnSpc>
                <a:spcPct val="150000"/>
              </a:lnSpc>
            </a:pPr>
            <a:r>
              <a:rPr lang="es-ES" dirty="0"/>
              <a:t>Los productos que son usados en cada solución impermeable, el entorno virtual mostrará cada uno de ellos en las presentaciones disponibles para la venta, dará a conocer sus características técnicas .</a:t>
            </a:r>
          </a:p>
          <a:p>
            <a:pPr>
              <a:lnSpc>
                <a:spcPct val="150000"/>
              </a:lnSpc>
            </a:pPr>
            <a:r>
              <a:rPr lang="es-ES" dirty="0"/>
              <a:t>Desplazamiento por el entorno.</a:t>
            </a:r>
          </a:p>
          <a:p>
            <a:pPr>
              <a:lnSpc>
                <a:spcPct val="150000"/>
              </a:lnSpc>
            </a:pPr>
            <a:r>
              <a:rPr lang="es-ES" dirty="0"/>
              <a:t>Diseños arquitectónicos donde se visualizará los distintos sistemas de impermeabilización aplicados en casos reales.</a:t>
            </a:r>
          </a:p>
          <a:p>
            <a:pPr>
              <a:lnSpc>
                <a:spcPct val="150000"/>
              </a:lnSpc>
            </a:pPr>
            <a:r>
              <a:rPr lang="es-ES" dirty="0"/>
              <a:t>Galería de imágenes 360 grados de obras donde las soluciones impermeables ya están instaladas.</a:t>
            </a:r>
            <a:endParaRPr lang="es-EC" dirty="0"/>
          </a:p>
        </p:txBody>
      </p:sp>
    </p:spTree>
    <p:extLst>
      <p:ext uri="{BB962C8B-B14F-4D97-AF65-F5344CB8AC3E}">
        <p14:creationId xmlns:p14="http://schemas.microsoft.com/office/powerpoint/2010/main" val="98457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C29F35-949D-46F9-9117-DAF5C85557F3}"/>
              </a:ext>
            </a:extLst>
          </p:cNvPr>
          <p:cNvSpPr>
            <a:spLocks noGrp="1"/>
          </p:cNvSpPr>
          <p:nvPr>
            <p:ph type="title"/>
          </p:nvPr>
        </p:nvSpPr>
        <p:spPr/>
        <p:txBody>
          <a:bodyPr/>
          <a:lstStyle/>
          <a:p>
            <a:r>
              <a:rPr lang="es-EC" dirty="0">
                <a:latin typeface="Arial" panose="020B0604020202020204" pitchFamily="34" charset="0"/>
                <a:cs typeface="Arial" panose="020B0604020202020204" pitchFamily="34" charset="0"/>
              </a:rPr>
              <a:t>MÉTODO SCRUM</a:t>
            </a:r>
          </a:p>
        </p:txBody>
      </p:sp>
      <p:pic>
        <p:nvPicPr>
          <p:cNvPr id="2050" name="Picture 2" descr="Resultado de imagen para scrum">
            <a:extLst>
              <a:ext uri="{FF2B5EF4-FFF2-40B4-BE49-F238E27FC236}">
                <a16:creationId xmlns:a16="http://schemas.microsoft.com/office/drawing/2014/main" id="{9D5430C0-1911-4671-B5B8-A7C6B5038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864" y="1700808"/>
            <a:ext cx="10441160" cy="480569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esquinas redondeadas 5">
            <a:extLst>
              <a:ext uri="{FF2B5EF4-FFF2-40B4-BE49-F238E27FC236}">
                <a16:creationId xmlns:a16="http://schemas.microsoft.com/office/drawing/2014/main" id="{9B5C2B95-006D-48DE-B723-D7AA8D0F5B38}"/>
              </a:ext>
            </a:extLst>
          </p:cNvPr>
          <p:cNvSpPr/>
          <p:nvPr/>
        </p:nvSpPr>
        <p:spPr>
          <a:xfrm>
            <a:off x="213896" y="5133771"/>
            <a:ext cx="1440160" cy="44007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100" dirty="0">
                <a:latin typeface="Arial" panose="020B0604020202020204" pitchFamily="34" charset="0"/>
                <a:cs typeface="Arial" panose="020B0604020202020204" pitchFamily="34" charset="0"/>
              </a:rPr>
              <a:t>Elicitación de </a:t>
            </a:r>
            <a:br>
              <a:rPr lang="es-EC" sz="1100" dirty="0">
                <a:latin typeface="Arial" panose="020B0604020202020204" pitchFamily="34" charset="0"/>
                <a:cs typeface="Arial" panose="020B0604020202020204" pitchFamily="34" charset="0"/>
              </a:rPr>
            </a:br>
            <a:r>
              <a:rPr lang="es-EC" sz="1100" dirty="0">
                <a:latin typeface="Arial" panose="020B0604020202020204" pitchFamily="34" charset="0"/>
                <a:cs typeface="Arial" panose="020B0604020202020204" pitchFamily="34" charset="0"/>
              </a:rPr>
              <a:t>requerimientos</a:t>
            </a:r>
          </a:p>
        </p:txBody>
      </p:sp>
      <p:sp>
        <p:nvSpPr>
          <p:cNvPr id="7" name="Rectángulo: esquinas redondeadas 6">
            <a:extLst>
              <a:ext uri="{FF2B5EF4-FFF2-40B4-BE49-F238E27FC236}">
                <a16:creationId xmlns:a16="http://schemas.microsoft.com/office/drawing/2014/main" id="{F2DDF06A-B070-43C9-9933-1B18F5BAEA3B}"/>
              </a:ext>
            </a:extLst>
          </p:cNvPr>
          <p:cNvSpPr/>
          <p:nvPr/>
        </p:nvSpPr>
        <p:spPr>
          <a:xfrm>
            <a:off x="213896" y="5733255"/>
            <a:ext cx="1440160" cy="44007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100" dirty="0">
                <a:latin typeface="Arial" panose="020B0604020202020204" pitchFamily="34" charset="0"/>
                <a:cs typeface="Arial" panose="020B0604020202020204" pitchFamily="34" charset="0"/>
              </a:rPr>
              <a:t>Historias de usuario</a:t>
            </a:r>
          </a:p>
        </p:txBody>
      </p:sp>
      <p:sp>
        <p:nvSpPr>
          <p:cNvPr id="8" name="Rectángulo: esquinas redondeadas 7">
            <a:extLst>
              <a:ext uri="{FF2B5EF4-FFF2-40B4-BE49-F238E27FC236}">
                <a16:creationId xmlns:a16="http://schemas.microsoft.com/office/drawing/2014/main" id="{CE4A4A00-ABA6-4D7B-A0D9-CFCCA7B3E43F}"/>
              </a:ext>
            </a:extLst>
          </p:cNvPr>
          <p:cNvSpPr/>
          <p:nvPr/>
        </p:nvSpPr>
        <p:spPr>
          <a:xfrm>
            <a:off x="8688288" y="5183416"/>
            <a:ext cx="1080120" cy="44007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100" dirty="0">
                <a:latin typeface="Arial" panose="020B0604020202020204" pitchFamily="34" charset="0"/>
                <a:cs typeface="Arial" panose="020B0604020202020204" pitchFamily="34" charset="0"/>
              </a:rPr>
              <a:t>Entregables</a:t>
            </a:r>
          </a:p>
        </p:txBody>
      </p:sp>
      <p:sp>
        <p:nvSpPr>
          <p:cNvPr id="9" name="Rectángulo: esquinas redondeadas 8">
            <a:extLst>
              <a:ext uri="{FF2B5EF4-FFF2-40B4-BE49-F238E27FC236}">
                <a16:creationId xmlns:a16="http://schemas.microsoft.com/office/drawing/2014/main" id="{724083F0-CE14-4EA1-B9F1-B6167E8FBC4D}"/>
              </a:ext>
            </a:extLst>
          </p:cNvPr>
          <p:cNvSpPr/>
          <p:nvPr/>
        </p:nvSpPr>
        <p:spPr>
          <a:xfrm>
            <a:off x="4032496" y="5513216"/>
            <a:ext cx="1080120" cy="44007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100" dirty="0">
                <a:latin typeface="Arial" panose="020B0604020202020204" pitchFamily="34" charset="0"/>
                <a:cs typeface="Arial" panose="020B0604020202020204" pitchFamily="34" charset="0"/>
              </a:rPr>
              <a:t>Iteraciones</a:t>
            </a:r>
          </a:p>
        </p:txBody>
      </p:sp>
      <p:sp>
        <p:nvSpPr>
          <p:cNvPr id="10" name="Rectángulo: esquinas redondeadas 9">
            <a:extLst>
              <a:ext uri="{FF2B5EF4-FFF2-40B4-BE49-F238E27FC236}">
                <a16:creationId xmlns:a16="http://schemas.microsoft.com/office/drawing/2014/main" id="{2B8D7FF1-34B2-44BD-BA57-CDF6D13D55FB}"/>
              </a:ext>
            </a:extLst>
          </p:cNvPr>
          <p:cNvSpPr/>
          <p:nvPr/>
        </p:nvSpPr>
        <p:spPr>
          <a:xfrm>
            <a:off x="5172344" y="2780928"/>
            <a:ext cx="1355704" cy="44007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100" dirty="0">
                <a:latin typeface="Arial" panose="020B0604020202020204" pitchFamily="34" charset="0"/>
                <a:cs typeface="Arial" panose="020B0604020202020204" pitchFamily="34" charset="0"/>
              </a:rPr>
              <a:t>Retroalimentación</a:t>
            </a:r>
          </a:p>
        </p:txBody>
      </p:sp>
    </p:spTree>
    <p:extLst>
      <p:ext uri="{BB962C8B-B14F-4D97-AF65-F5344CB8AC3E}">
        <p14:creationId xmlns:p14="http://schemas.microsoft.com/office/powerpoint/2010/main" val="3419207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32C0F3-6798-473E-ABC1-A52407DC9E3A}"/>
              </a:ext>
            </a:extLst>
          </p:cNvPr>
          <p:cNvSpPr>
            <a:spLocks noGrp="1"/>
          </p:cNvSpPr>
          <p:nvPr>
            <p:ph type="title"/>
          </p:nvPr>
        </p:nvSpPr>
        <p:spPr/>
        <p:txBody>
          <a:bodyPr/>
          <a:lstStyle/>
          <a:p>
            <a:r>
              <a:rPr lang="es-EC" dirty="0"/>
              <a:t>HERRAMIENTAS</a:t>
            </a:r>
          </a:p>
        </p:txBody>
      </p:sp>
      <p:sp>
        <p:nvSpPr>
          <p:cNvPr id="3" name="Marcador de contenido 2">
            <a:extLst>
              <a:ext uri="{FF2B5EF4-FFF2-40B4-BE49-F238E27FC236}">
                <a16:creationId xmlns:a16="http://schemas.microsoft.com/office/drawing/2014/main" id="{5601E228-9307-497F-BBA0-D55A22BDBF6D}"/>
              </a:ext>
            </a:extLst>
          </p:cNvPr>
          <p:cNvSpPr>
            <a:spLocks noGrp="1"/>
          </p:cNvSpPr>
          <p:nvPr>
            <p:ph sz="quarter" idx="1"/>
          </p:nvPr>
        </p:nvSpPr>
        <p:spPr/>
        <p:txBody>
          <a:bodyPr/>
          <a:lstStyle/>
          <a:p>
            <a:r>
              <a:rPr lang="es-EC" dirty="0">
                <a:latin typeface="Arial" panose="020B0604020202020204" pitchFamily="34" charset="0"/>
                <a:cs typeface="Arial" panose="020B0604020202020204" pitchFamily="34" charset="0"/>
              </a:rPr>
              <a:t>Diseño de productos 3D</a:t>
            </a:r>
          </a:p>
        </p:txBody>
      </p:sp>
      <p:pic>
        <p:nvPicPr>
          <p:cNvPr id="3074" name="Picture 2" descr="Resultado de imagen para sketchup">
            <a:extLst>
              <a:ext uri="{FF2B5EF4-FFF2-40B4-BE49-F238E27FC236}">
                <a16:creationId xmlns:a16="http://schemas.microsoft.com/office/drawing/2014/main" id="{1CD37619-95C6-419D-A1D8-FBE7DF56B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617" y="2708920"/>
            <a:ext cx="4397214" cy="28369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Imagen 14">
            <a:extLst>
              <a:ext uri="{FF2B5EF4-FFF2-40B4-BE49-F238E27FC236}">
                <a16:creationId xmlns:a16="http://schemas.microsoft.com/office/drawing/2014/main" id="{1547B304-919D-4456-BAA0-DAE02082FE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6349" y="3072034"/>
            <a:ext cx="1755192" cy="1755192"/>
          </a:xfrm>
          <a:prstGeom prst="rect">
            <a:avLst/>
          </a:prstGeom>
          <a:noFill/>
          <a:extLst>
            <a:ext uri="{909E8E84-426E-40DD-AFC4-6F175D3DCCD1}">
              <a14:hiddenFill xmlns:a14="http://schemas.microsoft.com/office/drawing/2010/main">
                <a:solidFill>
                  <a:srgbClr val="FFFFFF"/>
                </a:solidFill>
              </a14:hiddenFill>
            </a:ext>
          </a:extLst>
        </p:spPr>
      </p:pic>
      <p:pic>
        <p:nvPicPr>
          <p:cNvPr id="3075" name="Imagen 13">
            <a:extLst>
              <a:ext uri="{FF2B5EF4-FFF2-40B4-BE49-F238E27FC236}">
                <a16:creationId xmlns:a16="http://schemas.microsoft.com/office/drawing/2014/main" id="{5D172DD8-0A53-4901-A5B3-8B03C42963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1147" y="3213590"/>
            <a:ext cx="2664296" cy="1654955"/>
          </a:xfrm>
          <a:prstGeom prst="rect">
            <a:avLst/>
          </a:prstGeom>
          <a:noFill/>
          <a:extLst>
            <a:ext uri="{909E8E84-426E-40DD-AFC4-6F175D3DCCD1}">
              <a14:hiddenFill xmlns:a14="http://schemas.microsoft.com/office/drawing/2010/main">
                <a:solidFill>
                  <a:srgbClr val="FFFFFF"/>
                </a:solidFill>
              </a14:hiddenFill>
            </a:ext>
          </a:extLst>
        </p:spPr>
      </p:pic>
      <p:sp>
        <p:nvSpPr>
          <p:cNvPr id="6" name="Es igual a 5">
            <a:extLst>
              <a:ext uri="{FF2B5EF4-FFF2-40B4-BE49-F238E27FC236}">
                <a16:creationId xmlns:a16="http://schemas.microsoft.com/office/drawing/2014/main" id="{3AD1C9EC-2371-4891-A3BC-66366548831A}"/>
              </a:ext>
            </a:extLst>
          </p:cNvPr>
          <p:cNvSpPr/>
          <p:nvPr/>
        </p:nvSpPr>
        <p:spPr>
          <a:xfrm>
            <a:off x="4799856" y="3573016"/>
            <a:ext cx="1008112" cy="864096"/>
          </a:xfrm>
          <a:prstGeom prst="mathEqua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schemeClr val="tx1"/>
              </a:solidFill>
            </a:endParaRPr>
          </a:p>
        </p:txBody>
      </p:sp>
      <p:sp>
        <p:nvSpPr>
          <p:cNvPr id="7" name="Rectángulo: esquinas redondeadas 6">
            <a:extLst>
              <a:ext uri="{FF2B5EF4-FFF2-40B4-BE49-F238E27FC236}">
                <a16:creationId xmlns:a16="http://schemas.microsoft.com/office/drawing/2014/main" id="{7C8A28D7-2560-45D1-8A17-2FE34B220A2B}"/>
              </a:ext>
            </a:extLst>
          </p:cNvPr>
          <p:cNvSpPr/>
          <p:nvPr/>
        </p:nvSpPr>
        <p:spPr>
          <a:xfrm>
            <a:off x="9210927" y="3753036"/>
            <a:ext cx="721945" cy="50405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a:t>vs</a:t>
            </a:r>
          </a:p>
        </p:txBody>
      </p:sp>
      <p:sp>
        <p:nvSpPr>
          <p:cNvPr id="8" name="Rectángulo: esquinas redondeadas 7">
            <a:extLst>
              <a:ext uri="{FF2B5EF4-FFF2-40B4-BE49-F238E27FC236}">
                <a16:creationId xmlns:a16="http://schemas.microsoft.com/office/drawing/2014/main" id="{D22D4830-1809-4990-8AB6-94ECCE5B79FB}"/>
              </a:ext>
            </a:extLst>
          </p:cNvPr>
          <p:cNvSpPr/>
          <p:nvPr/>
        </p:nvSpPr>
        <p:spPr>
          <a:xfrm>
            <a:off x="6388794" y="5232463"/>
            <a:ext cx="5589517" cy="50405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a:t>Materiales y texturas</a:t>
            </a:r>
          </a:p>
        </p:txBody>
      </p:sp>
      <p:sp>
        <p:nvSpPr>
          <p:cNvPr id="12" name="Rectángulo: esquinas redondeadas 11">
            <a:extLst>
              <a:ext uri="{FF2B5EF4-FFF2-40B4-BE49-F238E27FC236}">
                <a16:creationId xmlns:a16="http://schemas.microsoft.com/office/drawing/2014/main" id="{2F435412-93ED-449B-8BB9-CC602F776183}"/>
              </a:ext>
            </a:extLst>
          </p:cNvPr>
          <p:cNvSpPr/>
          <p:nvPr/>
        </p:nvSpPr>
        <p:spPr>
          <a:xfrm>
            <a:off x="6024806" y="2355429"/>
            <a:ext cx="2486729" cy="49541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a:t>Super </a:t>
            </a:r>
            <a:r>
              <a:rPr lang="es-EC" dirty="0" err="1"/>
              <a:t>Acryl</a:t>
            </a:r>
            <a:r>
              <a:rPr lang="es-EC" dirty="0"/>
              <a:t> 3D</a:t>
            </a:r>
          </a:p>
        </p:txBody>
      </p:sp>
      <p:sp>
        <p:nvSpPr>
          <p:cNvPr id="13" name="Rectángulo: esquinas redondeadas 12">
            <a:extLst>
              <a:ext uri="{FF2B5EF4-FFF2-40B4-BE49-F238E27FC236}">
                <a16:creationId xmlns:a16="http://schemas.microsoft.com/office/drawing/2014/main" id="{1B36CAA6-2CF3-403C-9649-2BC8A3D6F599}"/>
              </a:ext>
            </a:extLst>
          </p:cNvPr>
          <p:cNvSpPr/>
          <p:nvPr/>
        </p:nvSpPr>
        <p:spPr>
          <a:xfrm>
            <a:off x="9631265" y="2336640"/>
            <a:ext cx="2486729" cy="49541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a:t>Super </a:t>
            </a:r>
            <a:r>
              <a:rPr lang="es-EC" dirty="0" err="1"/>
              <a:t>Acryl</a:t>
            </a:r>
            <a:r>
              <a:rPr lang="es-EC" dirty="0"/>
              <a:t> real</a:t>
            </a:r>
          </a:p>
        </p:txBody>
      </p:sp>
    </p:spTree>
    <p:extLst>
      <p:ext uri="{BB962C8B-B14F-4D97-AF65-F5344CB8AC3E}">
        <p14:creationId xmlns:p14="http://schemas.microsoft.com/office/powerpoint/2010/main" val="3120698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32C0F3-6798-473E-ABC1-A52407DC9E3A}"/>
              </a:ext>
            </a:extLst>
          </p:cNvPr>
          <p:cNvSpPr>
            <a:spLocks noGrp="1"/>
          </p:cNvSpPr>
          <p:nvPr>
            <p:ph type="title"/>
          </p:nvPr>
        </p:nvSpPr>
        <p:spPr/>
        <p:txBody>
          <a:bodyPr/>
          <a:lstStyle/>
          <a:p>
            <a:r>
              <a:rPr lang="es-EC" dirty="0"/>
              <a:t>HERRAMIENTAS</a:t>
            </a:r>
          </a:p>
        </p:txBody>
      </p:sp>
      <p:sp>
        <p:nvSpPr>
          <p:cNvPr id="3" name="Marcador de contenido 2">
            <a:extLst>
              <a:ext uri="{FF2B5EF4-FFF2-40B4-BE49-F238E27FC236}">
                <a16:creationId xmlns:a16="http://schemas.microsoft.com/office/drawing/2014/main" id="{5601E228-9307-497F-BBA0-D55A22BDBF6D}"/>
              </a:ext>
            </a:extLst>
          </p:cNvPr>
          <p:cNvSpPr>
            <a:spLocks noGrp="1"/>
          </p:cNvSpPr>
          <p:nvPr>
            <p:ph sz="quarter" idx="1"/>
          </p:nvPr>
        </p:nvSpPr>
        <p:spPr>
          <a:xfrm>
            <a:off x="816864" y="1600200"/>
            <a:ext cx="10871200" cy="4495800"/>
          </a:xfrm>
        </p:spPr>
        <p:txBody>
          <a:bodyPr/>
          <a:lstStyle/>
          <a:p>
            <a:r>
              <a:rPr lang="es-EC" dirty="0"/>
              <a:t>MOTOR GRÁFICO UNREAL ENGINE</a:t>
            </a:r>
          </a:p>
        </p:txBody>
      </p:sp>
      <p:pic>
        <p:nvPicPr>
          <p:cNvPr id="4098" name="Picture 2" descr="Resultado de imagen para unreal engine">
            <a:extLst>
              <a:ext uri="{FF2B5EF4-FFF2-40B4-BE49-F238E27FC236}">
                <a16:creationId xmlns:a16="http://schemas.microsoft.com/office/drawing/2014/main" id="{0D07F67A-2DFE-495B-8B43-30E5FA2AD5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44" y="3429000"/>
            <a:ext cx="2557366" cy="1437903"/>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esquinas redondeadas 4">
            <a:extLst>
              <a:ext uri="{FF2B5EF4-FFF2-40B4-BE49-F238E27FC236}">
                <a16:creationId xmlns:a16="http://schemas.microsoft.com/office/drawing/2014/main" id="{B6D2E194-A048-4234-997D-CFF3CE396E33}"/>
              </a:ext>
            </a:extLst>
          </p:cNvPr>
          <p:cNvSpPr/>
          <p:nvPr/>
        </p:nvSpPr>
        <p:spPr>
          <a:xfrm>
            <a:off x="2242608" y="3073389"/>
            <a:ext cx="1839375" cy="20117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2000" dirty="0"/>
              <a:t>Aplicaciones</a:t>
            </a:r>
          </a:p>
        </p:txBody>
      </p:sp>
      <p:sp>
        <p:nvSpPr>
          <p:cNvPr id="6" name="Rectángulo: esquinas redondeadas 5">
            <a:extLst>
              <a:ext uri="{FF2B5EF4-FFF2-40B4-BE49-F238E27FC236}">
                <a16:creationId xmlns:a16="http://schemas.microsoft.com/office/drawing/2014/main" id="{7012D19D-B5ED-47EC-B74F-C001556EDD03}"/>
              </a:ext>
            </a:extLst>
          </p:cNvPr>
          <p:cNvSpPr/>
          <p:nvPr/>
        </p:nvSpPr>
        <p:spPr>
          <a:xfrm>
            <a:off x="4439816" y="3164436"/>
            <a:ext cx="1656184" cy="44007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a:latin typeface="Arial" panose="020B0604020202020204" pitchFamily="34" charset="0"/>
                <a:cs typeface="Arial" panose="020B0604020202020204" pitchFamily="34" charset="0"/>
              </a:rPr>
              <a:t>Juegos</a:t>
            </a:r>
          </a:p>
        </p:txBody>
      </p:sp>
      <p:sp>
        <p:nvSpPr>
          <p:cNvPr id="7" name="Rectángulo: esquinas redondeadas 6">
            <a:extLst>
              <a:ext uri="{FF2B5EF4-FFF2-40B4-BE49-F238E27FC236}">
                <a16:creationId xmlns:a16="http://schemas.microsoft.com/office/drawing/2014/main" id="{D2951DA7-C8DB-4B7E-991C-82758FCB3E5E}"/>
              </a:ext>
            </a:extLst>
          </p:cNvPr>
          <p:cNvSpPr/>
          <p:nvPr/>
        </p:nvSpPr>
        <p:spPr>
          <a:xfrm>
            <a:off x="4439816" y="4410178"/>
            <a:ext cx="1656184" cy="44007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a:latin typeface="Arial" panose="020B0604020202020204" pitchFamily="34" charset="0"/>
                <a:cs typeface="Arial" panose="020B0604020202020204" pitchFamily="34" charset="0"/>
              </a:rPr>
              <a:t>Realidad Virtual</a:t>
            </a:r>
          </a:p>
        </p:txBody>
      </p:sp>
      <p:pic>
        <p:nvPicPr>
          <p:cNvPr id="4100" name="Picture 4" descr="Resultado de imagen para unreal engine">
            <a:extLst>
              <a:ext uri="{FF2B5EF4-FFF2-40B4-BE49-F238E27FC236}">
                <a16:creationId xmlns:a16="http://schemas.microsoft.com/office/drawing/2014/main" id="{88C23D32-0555-4BB8-8A31-9F3ECC2230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4825" y="1543838"/>
            <a:ext cx="4421198" cy="259228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esultado de imagen para unreal engine vr">
            <a:extLst>
              <a:ext uri="{FF2B5EF4-FFF2-40B4-BE49-F238E27FC236}">
                <a16:creationId xmlns:a16="http://schemas.microsoft.com/office/drawing/2014/main" id="{70DE2E28-636D-49DA-AEB6-C1A564E34C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4825" y="4208398"/>
            <a:ext cx="4505613" cy="2533234"/>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esquinas redondeadas 11">
            <a:extLst>
              <a:ext uri="{FF2B5EF4-FFF2-40B4-BE49-F238E27FC236}">
                <a16:creationId xmlns:a16="http://schemas.microsoft.com/office/drawing/2014/main" id="{35ED9D0E-E2C2-4DB6-B859-BDC3D4481F43}"/>
              </a:ext>
            </a:extLst>
          </p:cNvPr>
          <p:cNvSpPr/>
          <p:nvPr/>
        </p:nvSpPr>
        <p:spPr>
          <a:xfrm>
            <a:off x="287912" y="5432972"/>
            <a:ext cx="5808088" cy="9157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Conjunto de herramientas integradas para desarrolladores de video juegos que permite diseñar y construir simulaciones y visualizaciones.</a:t>
            </a:r>
            <a:endParaRPr lang="es-EC"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20327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xperimento">
  <a:themeElements>
    <a:clrScheme name="Compue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Diseños de guion gráfic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10538</TotalTime>
  <Words>911</Words>
  <Application>Microsoft Office PowerPoint</Application>
  <PresentationFormat>Panorámica</PresentationFormat>
  <Paragraphs>74</Paragraphs>
  <Slides>17</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17</vt:i4>
      </vt:variant>
    </vt:vector>
  </HeadingPairs>
  <TitlesOfParts>
    <vt:vector size="24" baseType="lpstr">
      <vt:lpstr>Arial</vt:lpstr>
      <vt:lpstr>Calibri</vt:lpstr>
      <vt:lpstr>Tw Cen MT</vt:lpstr>
      <vt:lpstr>Wingdings</vt:lpstr>
      <vt:lpstr>Wingdings 2</vt:lpstr>
      <vt:lpstr>experimento</vt:lpstr>
      <vt:lpstr>Diseños de guion gráfico</vt:lpstr>
      <vt:lpstr>Presentación de PowerPoint</vt:lpstr>
      <vt:lpstr>Presentación de PowerPoint</vt:lpstr>
      <vt:lpstr>AGENDA</vt:lpstr>
      <vt:lpstr>OBJETIVOS</vt:lpstr>
      <vt:lpstr>OBJETIVOS</vt:lpstr>
      <vt:lpstr>ALCANCE</vt:lpstr>
      <vt:lpstr>MÉTODO SCRUM</vt:lpstr>
      <vt:lpstr>HERRAMIENTAS</vt:lpstr>
      <vt:lpstr>HERRAMIENTAS</vt:lpstr>
      <vt:lpstr>HERRAMIENTAS</vt:lpstr>
      <vt:lpstr>PROTOTIPO VIRTUAL</vt:lpstr>
      <vt:lpstr>CONCLUSIONES</vt:lpstr>
      <vt:lpstr>CONCLUSIONES</vt:lpstr>
      <vt:lpstr>CONCLUSIONES</vt:lpstr>
      <vt:lpstr>RECOMENDACIONES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Instaladores</dc:title>
  <dc:creator>MARIO</dc:creator>
  <cp:lastModifiedBy>Blade-Imptek</cp:lastModifiedBy>
  <cp:revision>264</cp:revision>
  <dcterms:created xsi:type="dcterms:W3CDTF">2013-11-01T15:17:50Z</dcterms:created>
  <dcterms:modified xsi:type="dcterms:W3CDTF">2019-02-12T13:57:52Z</dcterms:modified>
</cp:coreProperties>
</file>