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35"/>
  </p:notesMasterIdLst>
  <p:sldIdLst>
    <p:sldId id="257" r:id="rId2"/>
    <p:sldId id="291" r:id="rId3"/>
    <p:sldId id="323" r:id="rId4"/>
    <p:sldId id="300" r:id="rId5"/>
    <p:sldId id="324" r:id="rId6"/>
    <p:sldId id="299" r:id="rId7"/>
    <p:sldId id="301" r:id="rId8"/>
    <p:sldId id="302" r:id="rId9"/>
    <p:sldId id="303" r:id="rId10"/>
    <p:sldId id="304" r:id="rId11"/>
    <p:sldId id="306" r:id="rId12"/>
    <p:sldId id="305" r:id="rId13"/>
    <p:sldId id="307" r:id="rId14"/>
    <p:sldId id="308" r:id="rId15"/>
    <p:sldId id="325" r:id="rId16"/>
    <p:sldId id="310" r:id="rId17"/>
    <p:sldId id="309" r:id="rId18"/>
    <p:sldId id="311" r:id="rId19"/>
    <p:sldId id="320" r:id="rId20"/>
    <p:sldId id="312" r:id="rId21"/>
    <p:sldId id="326" r:id="rId22"/>
    <p:sldId id="328" r:id="rId23"/>
    <p:sldId id="329" r:id="rId24"/>
    <p:sldId id="330" r:id="rId25"/>
    <p:sldId id="331" r:id="rId26"/>
    <p:sldId id="313" r:id="rId27"/>
    <p:sldId id="321" r:id="rId28"/>
    <p:sldId id="316" r:id="rId29"/>
    <p:sldId id="314" r:id="rId30"/>
    <p:sldId id="317" r:id="rId31"/>
    <p:sldId id="315" r:id="rId32"/>
    <p:sldId id="322" r:id="rId33"/>
    <p:sldId id="318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27" autoAdjust="0"/>
    <p:restoredTop sz="83436" autoAdjust="0"/>
  </p:normalViewPr>
  <p:slideViewPr>
    <p:cSldViewPr snapToGrid="0">
      <p:cViewPr varScale="1">
        <p:scale>
          <a:sx n="73" d="100"/>
          <a:sy n="73" d="100"/>
        </p:scale>
        <p:origin x="11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5322E-3F2F-4900-8F7F-FAE5F6BBE26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A5BF8B2-6571-4112-A0DC-43C27341414D}">
      <dgm:prSet phldrT="[Texto]"/>
      <dgm:spPr/>
      <dgm:t>
        <a:bodyPr/>
        <a:lstStyle/>
        <a:p>
          <a:r>
            <a:rPr lang="es-ES" b="1" dirty="0"/>
            <a:t>Temperatura de hibridación </a:t>
          </a:r>
          <a:endParaRPr lang="es-EC" b="1" dirty="0"/>
        </a:p>
      </dgm:t>
    </dgm:pt>
    <dgm:pt modelId="{3BE948FF-B17C-41BC-8217-D2D3B6D7B618}" type="parTrans" cxnId="{77A53B7A-32BF-4794-94DB-EECFA97CA4DC}">
      <dgm:prSet/>
      <dgm:spPr/>
      <dgm:t>
        <a:bodyPr/>
        <a:lstStyle/>
        <a:p>
          <a:endParaRPr lang="es-EC"/>
        </a:p>
      </dgm:t>
    </dgm:pt>
    <dgm:pt modelId="{B67038F5-525C-467C-9DB4-AD8293888FA0}" type="sibTrans" cxnId="{77A53B7A-32BF-4794-94DB-EECFA97CA4DC}">
      <dgm:prSet/>
      <dgm:spPr/>
      <dgm:t>
        <a:bodyPr/>
        <a:lstStyle/>
        <a:p>
          <a:endParaRPr lang="es-EC"/>
        </a:p>
      </dgm:t>
    </dgm:pt>
    <dgm:pt modelId="{345D7730-5049-4066-AF59-103BF3F12204}">
      <dgm:prSet phldrT="[Texto]"/>
      <dgm:spPr/>
      <dgm:t>
        <a:bodyPr/>
        <a:lstStyle/>
        <a:p>
          <a:r>
            <a:rPr lang="es-EC" dirty="0"/>
            <a:t>45 – 53°C</a:t>
          </a:r>
        </a:p>
      </dgm:t>
    </dgm:pt>
    <dgm:pt modelId="{67F7A66E-8C1D-4B81-92DD-C81510823DAC}" type="parTrans" cxnId="{B6318614-23FF-47EC-B70D-544B193676DB}">
      <dgm:prSet/>
      <dgm:spPr/>
      <dgm:t>
        <a:bodyPr/>
        <a:lstStyle/>
        <a:p>
          <a:endParaRPr lang="es-EC"/>
        </a:p>
      </dgm:t>
    </dgm:pt>
    <dgm:pt modelId="{848ACAF0-A508-42BC-ABFD-1F5CA3E26BD2}" type="sibTrans" cxnId="{B6318614-23FF-47EC-B70D-544B193676DB}">
      <dgm:prSet/>
      <dgm:spPr/>
      <dgm:t>
        <a:bodyPr/>
        <a:lstStyle/>
        <a:p>
          <a:endParaRPr lang="es-EC"/>
        </a:p>
      </dgm:t>
    </dgm:pt>
    <dgm:pt modelId="{979EB289-F8D5-44B7-9097-F4FB81C9F247}">
      <dgm:prSet phldrT="[Texto]"/>
      <dgm:spPr/>
      <dgm:t>
        <a:bodyPr/>
        <a:lstStyle/>
        <a:p>
          <a:r>
            <a:rPr lang="es-ES" b="1" dirty="0"/>
            <a:t>Concentración de MgCl</a:t>
          </a:r>
          <a:r>
            <a:rPr lang="es-ES" b="1" baseline="-25000" dirty="0"/>
            <a:t>2</a:t>
          </a:r>
          <a:endParaRPr lang="es-EC" b="1" dirty="0"/>
        </a:p>
      </dgm:t>
    </dgm:pt>
    <dgm:pt modelId="{F050B6FF-413C-4AC7-BD27-D2A23E43F009}" type="parTrans" cxnId="{334B6216-7D24-476A-BCFB-F726DD2F1A58}">
      <dgm:prSet/>
      <dgm:spPr/>
      <dgm:t>
        <a:bodyPr/>
        <a:lstStyle/>
        <a:p>
          <a:endParaRPr lang="es-EC"/>
        </a:p>
      </dgm:t>
    </dgm:pt>
    <dgm:pt modelId="{2B287187-23A9-4342-A06B-EC6A2B8FE4CD}" type="sibTrans" cxnId="{334B6216-7D24-476A-BCFB-F726DD2F1A58}">
      <dgm:prSet/>
      <dgm:spPr/>
      <dgm:t>
        <a:bodyPr/>
        <a:lstStyle/>
        <a:p>
          <a:endParaRPr lang="es-EC"/>
        </a:p>
      </dgm:t>
    </dgm:pt>
    <dgm:pt modelId="{1C5BA7D1-6DF3-4D83-B2C2-F5937F54BF95}">
      <dgm:prSet phldrT="[Texto]"/>
      <dgm:spPr/>
      <dgm:t>
        <a:bodyPr/>
        <a:lstStyle/>
        <a:p>
          <a:r>
            <a:rPr lang="es-EC" dirty="0"/>
            <a:t>1, 1,25  y 1,5 mM</a:t>
          </a:r>
        </a:p>
      </dgm:t>
    </dgm:pt>
    <dgm:pt modelId="{DCC6E429-36BD-4176-A689-490D1BFEAB2B}" type="parTrans" cxnId="{7B8F9B81-8665-40AF-8B3B-EA42D9B4B634}">
      <dgm:prSet/>
      <dgm:spPr/>
      <dgm:t>
        <a:bodyPr/>
        <a:lstStyle/>
        <a:p>
          <a:endParaRPr lang="es-EC"/>
        </a:p>
      </dgm:t>
    </dgm:pt>
    <dgm:pt modelId="{A98A26E7-2750-4BEF-A4B4-73162DBD910D}" type="sibTrans" cxnId="{7B8F9B81-8665-40AF-8B3B-EA42D9B4B634}">
      <dgm:prSet/>
      <dgm:spPr/>
      <dgm:t>
        <a:bodyPr/>
        <a:lstStyle/>
        <a:p>
          <a:endParaRPr lang="es-EC"/>
        </a:p>
      </dgm:t>
    </dgm:pt>
    <dgm:pt modelId="{CD9CF17F-4961-423B-8B43-42763A371A1D}">
      <dgm:prSet phldrT="[Texto]"/>
      <dgm:spPr/>
      <dgm:t>
        <a:bodyPr/>
        <a:lstStyle/>
        <a:p>
          <a:r>
            <a:rPr lang="es-EC" b="1" dirty="0"/>
            <a:t>Número de ciclos</a:t>
          </a:r>
        </a:p>
      </dgm:t>
    </dgm:pt>
    <dgm:pt modelId="{BF986F88-54F6-4C95-BC89-E03614A899D7}" type="parTrans" cxnId="{1CE055EC-EFA3-4991-8C82-992A8B83A085}">
      <dgm:prSet/>
      <dgm:spPr/>
      <dgm:t>
        <a:bodyPr/>
        <a:lstStyle/>
        <a:p>
          <a:endParaRPr lang="es-EC"/>
        </a:p>
      </dgm:t>
    </dgm:pt>
    <dgm:pt modelId="{9EF33B33-3AC3-4FA3-8EBC-F06234379F6D}" type="sibTrans" cxnId="{1CE055EC-EFA3-4991-8C82-992A8B83A085}">
      <dgm:prSet/>
      <dgm:spPr/>
      <dgm:t>
        <a:bodyPr/>
        <a:lstStyle/>
        <a:p>
          <a:endParaRPr lang="es-EC"/>
        </a:p>
      </dgm:t>
    </dgm:pt>
    <dgm:pt modelId="{DEDB5044-3544-450F-A218-7508E08CC964}">
      <dgm:prSet phldrT="[Texto]"/>
      <dgm:spPr/>
      <dgm:t>
        <a:bodyPr/>
        <a:lstStyle/>
        <a:p>
          <a:r>
            <a:rPr lang="es-EC" dirty="0"/>
            <a:t>35 y 40 ciclos</a:t>
          </a:r>
        </a:p>
      </dgm:t>
    </dgm:pt>
    <dgm:pt modelId="{3B02A5D1-ED68-4A6A-948F-D63947169B0D}" type="parTrans" cxnId="{7EB2888C-C021-4640-9F3B-08D1F6CD4627}">
      <dgm:prSet/>
      <dgm:spPr/>
      <dgm:t>
        <a:bodyPr/>
        <a:lstStyle/>
        <a:p>
          <a:endParaRPr lang="es-EC"/>
        </a:p>
      </dgm:t>
    </dgm:pt>
    <dgm:pt modelId="{D1ED04B5-6251-438E-A9B1-CDCDFA5D7CDC}" type="sibTrans" cxnId="{7EB2888C-C021-4640-9F3B-08D1F6CD4627}">
      <dgm:prSet/>
      <dgm:spPr/>
      <dgm:t>
        <a:bodyPr/>
        <a:lstStyle/>
        <a:p>
          <a:endParaRPr lang="es-EC"/>
        </a:p>
      </dgm:t>
    </dgm:pt>
    <dgm:pt modelId="{FDEAB048-77DF-4683-8279-95448B1E48CE}">
      <dgm:prSet phldrT="[Texto]"/>
      <dgm:spPr/>
      <dgm:t>
        <a:bodyPr/>
        <a:lstStyle/>
        <a:p>
          <a:r>
            <a:rPr lang="es-ES" b="1" dirty="0"/>
            <a:t>Concentración de ADN.</a:t>
          </a:r>
          <a:endParaRPr lang="es-EC" b="1" dirty="0"/>
        </a:p>
      </dgm:t>
    </dgm:pt>
    <dgm:pt modelId="{CECACB2D-925F-42E1-A197-D0A99C6613AA}" type="parTrans" cxnId="{B940E3FE-3C37-4C73-A07D-53CEF8DE1C65}">
      <dgm:prSet/>
      <dgm:spPr/>
      <dgm:t>
        <a:bodyPr/>
        <a:lstStyle/>
        <a:p>
          <a:endParaRPr lang="es-EC"/>
        </a:p>
      </dgm:t>
    </dgm:pt>
    <dgm:pt modelId="{32C51B23-BE34-419C-94DB-1B9770B9064D}" type="sibTrans" cxnId="{B940E3FE-3C37-4C73-A07D-53CEF8DE1C65}">
      <dgm:prSet/>
      <dgm:spPr/>
      <dgm:t>
        <a:bodyPr/>
        <a:lstStyle/>
        <a:p>
          <a:endParaRPr lang="es-EC"/>
        </a:p>
      </dgm:t>
    </dgm:pt>
    <dgm:pt modelId="{72DC5242-E0BB-4D4E-9A84-7FF2C1995B03}">
      <dgm:prSet phldrT="[Texto]"/>
      <dgm:spPr/>
      <dgm:t>
        <a:bodyPr/>
        <a:lstStyle/>
        <a:p>
          <a:r>
            <a:rPr lang="es-ES" dirty="0"/>
            <a:t>5, 10, 15, 20 y 25 ng/µL.</a:t>
          </a:r>
          <a:endParaRPr lang="es-EC" dirty="0"/>
        </a:p>
      </dgm:t>
    </dgm:pt>
    <dgm:pt modelId="{2DCCC52A-EA57-410B-95CF-A0B43DF4E200}" type="parTrans" cxnId="{1BB5F9F3-1F63-42E5-8B69-43EC35E914BD}">
      <dgm:prSet/>
      <dgm:spPr/>
      <dgm:t>
        <a:bodyPr/>
        <a:lstStyle/>
        <a:p>
          <a:endParaRPr lang="es-EC"/>
        </a:p>
      </dgm:t>
    </dgm:pt>
    <dgm:pt modelId="{4C3636D9-8A17-41B2-82D8-6F4A6D87F8BE}" type="sibTrans" cxnId="{1BB5F9F3-1F63-42E5-8B69-43EC35E914BD}">
      <dgm:prSet/>
      <dgm:spPr/>
      <dgm:t>
        <a:bodyPr/>
        <a:lstStyle/>
        <a:p>
          <a:endParaRPr lang="es-EC"/>
        </a:p>
      </dgm:t>
    </dgm:pt>
    <dgm:pt modelId="{EF1ABCA4-DAEE-4DFB-8E49-EACF75FC5398}" type="pres">
      <dgm:prSet presAssocID="{1D05322E-3F2F-4900-8F7F-FAE5F6BBE2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EE25F9-21DE-4C2C-B098-687765AB6F50}" type="pres">
      <dgm:prSet presAssocID="{8A5BF8B2-6571-4112-A0DC-43C27341414D}" presName="composite" presStyleCnt="0"/>
      <dgm:spPr/>
    </dgm:pt>
    <dgm:pt modelId="{20FA409F-0B19-45AB-9A16-473E826C8952}" type="pres">
      <dgm:prSet presAssocID="{8A5BF8B2-6571-4112-A0DC-43C27341414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3D950-14DA-4675-BA39-661E4FEB3DAA}" type="pres">
      <dgm:prSet presAssocID="{8A5BF8B2-6571-4112-A0DC-43C27341414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1E9A8-9645-43C6-8721-EBDE4C2D04F4}" type="pres">
      <dgm:prSet presAssocID="{B67038F5-525C-467C-9DB4-AD8293888FA0}" presName="space" presStyleCnt="0"/>
      <dgm:spPr/>
    </dgm:pt>
    <dgm:pt modelId="{0FEB879E-E3AA-430D-A1BC-C1D10AEA588B}" type="pres">
      <dgm:prSet presAssocID="{979EB289-F8D5-44B7-9097-F4FB81C9F247}" presName="composite" presStyleCnt="0"/>
      <dgm:spPr/>
    </dgm:pt>
    <dgm:pt modelId="{37E088CD-71EB-4CB3-B9BD-5739B4535495}" type="pres">
      <dgm:prSet presAssocID="{979EB289-F8D5-44B7-9097-F4FB81C9F24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90328-641F-444B-943C-ECB356B0846F}" type="pres">
      <dgm:prSet presAssocID="{979EB289-F8D5-44B7-9097-F4FB81C9F24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35242C-10B4-4F3F-9AC4-ED538BA2D308}" type="pres">
      <dgm:prSet presAssocID="{2B287187-23A9-4342-A06B-EC6A2B8FE4CD}" presName="space" presStyleCnt="0"/>
      <dgm:spPr/>
    </dgm:pt>
    <dgm:pt modelId="{25960B78-628D-44E5-BAF1-C31A59A1837D}" type="pres">
      <dgm:prSet presAssocID="{CD9CF17F-4961-423B-8B43-42763A371A1D}" presName="composite" presStyleCnt="0"/>
      <dgm:spPr/>
    </dgm:pt>
    <dgm:pt modelId="{55DD6F17-008E-408A-98CA-7B9D407FC243}" type="pres">
      <dgm:prSet presAssocID="{CD9CF17F-4961-423B-8B43-42763A371A1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7C484-C00D-4444-9DC4-831ABDB35FD8}" type="pres">
      <dgm:prSet presAssocID="{CD9CF17F-4961-423B-8B43-42763A371A1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CAA3C-ADB5-4FCA-BAE2-A56B331AF077}" type="pres">
      <dgm:prSet presAssocID="{9EF33B33-3AC3-4FA3-8EBC-F06234379F6D}" presName="space" presStyleCnt="0"/>
      <dgm:spPr/>
    </dgm:pt>
    <dgm:pt modelId="{FBE4445E-2A5A-4E47-9D48-E09B82A573A0}" type="pres">
      <dgm:prSet presAssocID="{FDEAB048-77DF-4683-8279-95448B1E48CE}" presName="composite" presStyleCnt="0"/>
      <dgm:spPr/>
    </dgm:pt>
    <dgm:pt modelId="{569F2C16-5DB3-449B-8D3C-8041058EAF7D}" type="pres">
      <dgm:prSet presAssocID="{FDEAB048-77DF-4683-8279-95448B1E48C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B74DE-1A5C-4058-9B23-BB51092C7C58}" type="pres">
      <dgm:prSet presAssocID="{FDEAB048-77DF-4683-8279-95448B1E48C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93FE38-A1F9-4FF4-AD69-8B979A9FB0D0}" type="presOf" srcId="{FDEAB048-77DF-4683-8279-95448B1E48CE}" destId="{569F2C16-5DB3-449B-8D3C-8041058EAF7D}" srcOrd="0" destOrd="0" presId="urn:microsoft.com/office/officeart/2005/8/layout/hList1"/>
    <dgm:cxn modelId="{7EB2888C-C021-4640-9F3B-08D1F6CD4627}" srcId="{CD9CF17F-4961-423B-8B43-42763A371A1D}" destId="{DEDB5044-3544-450F-A218-7508E08CC964}" srcOrd="0" destOrd="0" parTransId="{3B02A5D1-ED68-4A6A-948F-D63947169B0D}" sibTransId="{D1ED04B5-6251-438E-A9B1-CDCDFA5D7CDC}"/>
    <dgm:cxn modelId="{1CE055EC-EFA3-4991-8C82-992A8B83A085}" srcId="{1D05322E-3F2F-4900-8F7F-FAE5F6BBE263}" destId="{CD9CF17F-4961-423B-8B43-42763A371A1D}" srcOrd="2" destOrd="0" parTransId="{BF986F88-54F6-4C95-BC89-E03614A899D7}" sibTransId="{9EF33B33-3AC3-4FA3-8EBC-F06234379F6D}"/>
    <dgm:cxn modelId="{7B8F9B81-8665-40AF-8B3B-EA42D9B4B634}" srcId="{979EB289-F8D5-44B7-9097-F4FB81C9F247}" destId="{1C5BA7D1-6DF3-4D83-B2C2-F5937F54BF95}" srcOrd="0" destOrd="0" parTransId="{DCC6E429-36BD-4176-A689-490D1BFEAB2B}" sibTransId="{A98A26E7-2750-4BEF-A4B4-73162DBD910D}"/>
    <dgm:cxn modelId="{EAF2A9B4-D2B1-4719-A478-5CC355355A62}" type="presOf" srcId="{1D05322E-3F2F-4900-8F7F-FAE5F6BBE263}" destId="{EF1ABCA4-DAEE-4DFB-8E49-EACF75FC5398}" srcOrd="0" destOrd="0" presId="urn:microsoft.com/office/officeart/2005/8/layout/hList1"/>
    <dgm:cxn modelId="{77A53B7A-32BF-4794-94DB-EECFA97CA4DC}" srcId="{1D05322E-3F2F-4900-8F7F-FAE5F6BBE263}" destId="{8A5BF8B2-6571-4112-A0DC-43C27341414D}" srcOrd="0" destOrd="0" parTransId="{3BE948FF-B17C-41BC-8217-D2D3B6D7B618}" sibTransId="{B67038F5-525C-467C-9DB4-AD8293888FA0}"/>
    <dgm:cxn modelId="{1871214F-8646-4CFA-9CF3-0F89838DCD4B}" type="presOf" srcId="{979EB289-F8D5-44B7-9097-F4FB81C9F247}" destId="{37E088CD-71EB-4CB3-B9BD-5739B4535495}" srcOrd="0" destOrd="0" presId="urn:microsoft.com/office/officeart/2005/8/layout/hList1"/>
    <dgm:cxn modelId="{9B93395E-1C71-4E3E-8C58-C26AA31BA8B7}" type="presOf" srcId="{1C5BA7D1-6DF3-4D83-B2C2-F5937F54BF95}" destId="{73F90328-641F-444B-943C-ECB356B0846F}" srcOrd="0" destOrd="0" presId="urn:microsoft.com/office/officeart/2005/8/layout/hList1"/>
    <dgm:cxn modelId="{334B6216-7D24-476A-BCFB-F726DD2F1A58}" srcId="{1D05322E-3F2F-4900-8F7F-FAE5F6BBE263}" destId="{979EB289-F8D5-44B7-9097-F4FB81C9F247}" srcOrd="1" destOrd="0" parTransId="{F050B6FF-413C-4AC7-BD27-D2A23E43F009}" sibTransId="{2B287187-23A9-4342-A06B-EC6A2B8FE4CD}"/>
    <dgm:cxn modelId="{046ACB24-3487-41F5-A988-0C1235375362}" type="presOf" srcId="{72DC5242-E0BB-4D4E-9A84-7FF2C1995B03}" destId="{B4CB74DE-1A5C-4058-9B23-BB51092C7C58}" srcOrd="0" destOrd="0" presId="urn:microsoft.com/office/officeart/2005/8/layout/hList1"/>
    <dgm:cxn modelId="{D0A2A54F-E676-4F94-BD95-D10FB9249498}" type="presOf" srcId="{8A5BF8B2-6571-4112-A0DC-43C27341414D}" destId="{20FA409F-0B19-45AB-9A16-473E826C8952}" srcOrd="0" destOrd="0" presId="urn:microsoft.com/office/officeart/2005/8/layout/hList1"/>
    <dgm:cxn modelId="{77601ADA-2D1F-4920-8DCF-B18DD8F50F6F}" type="presOf" srcId="{DEDB5044-3544-450F-A218-7508E08CC964}" destId="{99A7C484-C00D-4444-9DC4-831ABDB35FD8}" srcOrd="0" destOrd="0" presId="urn:microsoft.com/office/officeart/2005/8/layout/hList1"/>
    <dgm:cxn modelId="{07AFDE84-7F8D-4585-B597-1AF6042D47FC}" type="presOf" srcId="{345D7730-5049-4066-AF59-103BF3F12204}" destId="{A1E3D950-14DA-4675-BA39-661E4FEB3DAA}" srcOrd="0" destOrd="0" presId="urn:microsoft.com/office/officeart/2005/8/layout/hList1"/>
    <dgm:cxn modelId="{A09ED9D6-769B-477D-9501-0D69457387AB}" type="presOf" srcId="{CD9CF17F-4961-423B-8B43-42763A371A1D}" destId="{55DD6F17-008E-408A-98CA-7B9D407FC243}" srcOrd="0" destOrd="0" presId="urn:microsoft.com/office/officeart/2005/8/layout/hList1"/>
    <dgm:cxn modelId="{1BB5F9F3-1F63-42E5-8B69-43EC35E914BD}" srcId="{FDEAB048-77DF-4683-8279-95448B1E48CE}" destId="{72DC5242-E0BB-4D4E-9A84-7FF2C1995B03}" srcOrd="0" destOrd="0" parTransId="{2DCCC52A-EA57-410B-95CF-A0B43DF4E200}" sibTransId="{4C3636D9-8A17-41B2-82D8-6F4A6D87F8BE}"/>
    <dgm:cxn modelId="{B940E3FE-3C37-4C73-A07D-53CEF8DE1C65}" srcId="{1D05322E-3F2F-4900-8F7F-FAE5F6BBE263}" destId="{FDEAB048-77DF-4683-8279-95448B1E48CE}" srcOrd="3" destOrd="0" parTransId="{CECACB2D-925F-42E1-A197-D0A99C6613AA}" sibTransId="{32C51B23-BE34-419C-94DB-1B9770B9064D}"/>
    <dgm:cxn modelId="{B6318614-23FF-47EC-B70D-544B193676DB}" srcId="{8A5BF8B2-6571-4112-A0DC-43C27341414D}" destId="{345D7730-5049-4066-AF59-103BF3F12204}" srcOrd="0" destOrd="0" parTransId="{67F7A66E-8C1D-4B81-92DD-C81510823DAC}" sibTransId="{848ACAF0-A508-42BC-ABFD-1F5CA3E26BD2}"/>
    <dgm:cxn modelId="{32F0BDD8-C044-439D-9BAA-8C66DCEEDBC0}" type="presParOf" srcId="{EF1ABCA4-DAEE-4DFB-8E49-EACF75FC5398}" destId="{0CEE25F9-21DE-4C2C-B098-687765AB6F50}" srcOrd="0" destOrd="0" presId="urn:microsoft.com/office/officeart/2005/8/layout/hList1"/>
    <dgm:cxn modelId="{38979C5E-0BD0-4D6E-ABB5-7ECBF29C3C3C}" type="presParOf" srcId="{0CEE25F9-21DE-4C2C-B098-687765AB6F50}" destId="{20FA409F-0B19-45AB-9A16-473E826C8952}" srcOrd="0" destOrd="0" presId="urn:microsoft.com/office/officeart/2005/8/layout/hList1"/>
    <dgm:cxn modelId="{956DDCE6-8883-4565-A27B-ED7CB4AFBFA0}" type="presParOf" srcId="{0CEE25F9-21DE-4C2C-B098-687765AB6F50}" destId="{A1E3D950-14DA-4675-BA39-661E4FEB3DAA}" srcOrd="1" destOrd="0" presId="urn:microsoft.com/office/officeart/2005/8/layout/hList1"/>
    <dgm:cxn modelId="{B87AFD9A-CF16-4624-8392-1D5173C5070E}" type="presParOf" srcId="{EF1ABCA4-DAEE-4DFB-8E49-EACF75FC5398}" destId="{ED11E9A8-9645-43C6-8721-EBDE4C2D04F4}" srcOrd="1" destOrd="0" presId="urn:microsoft.com/office/officeart/2005/8/layout/hList1"/>
    <dgm:cxn modelId="{B4B1B790-5DBA-4584-BEE1-D815396F74FE}" type="presParOf" srcId="{EF1ABCA4-DAEE-4DFB-8E49-EACF75FC5398}" destId="{0FEB879E-E3AA-430D-A1BC-C1D10AEA588B}" srcOrd="2" destOrd="0" presId="urn:microsoft.com/office/officeart/2005/8/layout/hList1"/>
    <dgm:cxn modelId="{52E3F479-45BB-415E-8253-181A544AC0DE}" type="presParOf" srcId="{0FEB879E-E3AA-430D-A1BC-C1D10AEA588B}" destId="{37E088CD-71EB-4CB3-B9BD-5739B4535495}" srcOrd="0" destOrd="0" presId="urn:microsoft.com/office/officeart/2005/8/layout/hList1"/>
    <dgm:cxn modelId="{D3449727-EEBB-4E06-829F-7B9C1BEF963A}" type="presParOf" srcId="{0FEB879E-E3AA-430D-A1BC-C1D10AEA588B}" destId="{73F90328-641F-444B-943C-ECB356B0846F}" srcOrd="1" destOrd="0" presId="urn:microsoft.com/office/officeart/2005/8/layout/hList1"/>
    <dgm:cxn modelId="{1B690B7B-44D6-4D3B-BA6E-6AE7186B2C04}" type="presParOf" srcId="{EF1ABCA4-DAEE-4DFB-8E49-EACF75FC5398}" destId="{B235242C-10B4-4F3F-9AC4-ED538BA2D308}" srcOrd="3" destOrd="0" presId="urn:microsoft.com/office/officeart/2005/8/layout/hList1"/>
    <dgm:cxn modelId="{D05B8EF1-DBD3-41AC-A851-2C03605F5017}" type="presParOf" srcId="{EF1ABCA4-DAEE-4DFB-8E49-EACF75FC5398}" destId="{25960B78-628D-44E5-BAF1-C31A59A1837D}" srcOrd="4" destOrd="0" presId="urn:microsoft.com/office/officeart/2005/8/layout/hList1"/>
    <dgm:cxn modelId="{0A103365-8ABE-4A6F-AE99-B9620EED9051}" type="presParOf" srcId="{25960B78-628D-44E5-BAF1-C31A59A1837D}" destId="{55DD6F17-008E-408A-98CA-7B9D407FC243}" srcOrd="0" destOrd="0" presId="urn:microsoft.com/office/officeart/2005/8/layout/hList1"/>
    <dgm:cxn modelId="{DBC375DA-3BFF-4EEB-89C4-E36BAD700A59}" type="presParOf" srcId="{25960B78-628D-44E5-BAF1-C31A59A1837D}" destId="{99A7C484-C00D-4444-9DC4-831ABDB35FD8}" srcOrd="1" destOrd="0" presId="urn:microsoft.com/office/officeart/2005/8/layout/hList1"/>
    <dgm:cxn modelId="{AAB6F78D-90BF-464B-926A-08C63AC15892}" type="presParOf" srcId="{EF1ABCA4-DAEE-4DFB-8E49-EACF75FC5398}" destId="{C90CAA3C-ADB5-4FCA-BAE2-A56B331AF077}" srcOrd="5" destOrd="0" presId="urn:microsoft.com/office/officeart/2005/8/layout/hList1"/>
    <dgm:cxn modelId="{C328F79B-DF78-404A-A02B-6F69CFACC1B4}" type="presParOf" srcId="{EF1ABCA4-DAEE-4DFB-8E49-EACF75FC5398}" destId="{FBE4445E-2A5A-4E47-9D48-E09B82A573A0}" srcOrd="6" destOrd="0" presId="urn:microsoft.com/office/officeart/2005/8/layout/hList1"/>
    <dgm:cxn modelId="{CCAB352C-1803-41F8-ACF7-8B42D7ED3709}" type="presParOf" srcId="{FBE4445E-2A5A-4E47-9D48-E09B82A573A0}" destId="{569F2C16-5DB3-449B-8D3C-8041058EAF7D}" srcOrd="0" destOrd="0" presId="urn:microsoft.com/office/officeart/2005/8/layout/hList1"/>
    <dgm:cxn modelId="{1FC240D4-D304-47F3-87E6-6CA68D366C58}" type="presParOf" srcId="{FBE4445E-2A5A-4E47-9D48-E09B82A573A0}" destId="{B4CB74DE-1A5C-4058-9B23-BB51092C7C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5322E-3F2F-4900-8F7F-FAE5F6BBE263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A5BF8B2-6571-4112-A0DC-43C27341414D}">
      <dgm:prSet phldrT="[Texto]" custT="1"/>
      <dgm:spPr/>
      <dgm:t>
        <a:bodyPr/>
        <a:lstStyle/>
        <a:p>
          <a:pPr marL="446088" indent="0"/>
          <a:r>
            <a:rPr lang="es-ES" sz="2200" b="1" dirty="0"/>
            <a:t>Temperatura de hibridación </a:t>
          </a:r>
          <a:endParaRPr lang="es-EC" sz="2200" b="1" dirty="0"/>
        </a:p>
      </dgm:t>
    </dgm:pt>
    <dgm:pt modelId="{3BE948FF-B17C-41BC-8217-D2D3B6D7B618}" type="parTrans" cxnId="{77A53B7A-32BF-4794-94DB-EECFA97CA4DC}">
      <dgm:prSet/>
      <dgm:spPr/>
      <dgm:t>
        <a:bodyPr/>
        <a:lstStyle/>
        <a:p>
          <a:endParaRPr lang="es-EC" sz="2200"/>
        </a:p>
      </dgm:t>
    </dgm:pt>
    <dgm:pt modelId="{B67038F5-525C-467C-9DB4-AD8293888FA0}" type="sibTrans" cxnId="{77A53B7A-32BF-4794-94DB-EECFA97CA4DC}">
      <dgm:prSet/>
      <dgm:spPr/>
      <dgm:t>
        <a:bodyPr/>
        <a:lstStyle/>
        <a:p>
          <a:endParaRPr lang="es-EC" sz="2200"/>
        </a:p>
      </dgm:t>
    </dgm:pt>
    <dgm:pt modelId="{345D7730-5049-4066-AF59-103BF3F12204}">
      <dgm:prSet phldrT="[Texto]" custT="1"/>
      <dgm:spPr/>
      <dgm:t>
        <a:bodyPr/>
        <a:lstStyle/>
        <a:p>
          <a:pPr marL="446088" indent="0"/>
          <a:r>
            <a:rPr lang="es-EC" sz="2200" dirty="0"/>
            <a:t>51°C</a:t>
          </a:r>
        </a:p>
      </dgm:t>
    </dgm:pt>
    <dgm:pt modelId="{67F7A66E-8C1D-4B81-92DD-C81510823DAC}" type="parTrans" cxnId="{B6318614-23FF-47EC-B70D-544B193676DB}">
      <dgm:prSet/>
      <dgm:spPr/>
      <dgm:t>
        <a:bodyPr/>
        <a:lstStyle/>
        <a:p>
          <a:endParaRPr lang="es-EC" sz="2200"/>
        </a:p>
      </dgm:t>
    </dgm:pt>
    <dgm:pt modelId="{848ACAF0-A508-42BC-ABFD-1F5CA3E26BD2}" type="sibTrans" cxnId="{B6318614-23FF-47EC-B70D-544B193676DB}">
      <dgm:prSet/>
      <dgm:spPr/>
      <dgm:t>
        <a:bodyPr/>
        <a:lstStyle/>
        <a:p>
          <a:endParaRPr lang="es-EC" sz="2200"/>
        </a:p>
      </dgm:t>
    </dgm:pt>
    <dgm:pt modelId="{979EB289-F8D5-44B7-9097-F4FB81C9F247}">
      <dgm:prSet phldrT="[Texto]" custT="1"/>
      <dgm:spPr/>
      <dgm:t>
        <a:bodyPr/>
        <a:lstStyle/>
        <a:p>
          <a:r>
            <a:rPr lang="es-ES" sz="2200" b="1" dirty="0"/>
            <a:t>Concentración de MgCl</a:t>
          </a:r>
          <a:r>
            <a:rPr lang="es-ES" sz="2200" b="1" baseline="-25000" dirty="0"/>
            <a:t>2</a:t>
          </a:r>
          <a:endParaRPr lang="es-EC" sz="2200" b="1" dirty="0"/>
        </a:p>
      </dgm:t>
    </dgm:pt>
    <dgm:pt modelId="{F050B6FF-413C-4AC7-BD27-D2A23E43F009}" type="parTrans" cxnId="{334B6216-7D24-476A-BCFB-F726DD2F1A58}">
      <dgm:prSet/>
      <dgm:spPr/>
      <dgm:t>
        <a:bodyPr/>
        <a:lstStyle/>
        <a:p>
          <a:endParaRPr lang="es-EC" sz="2200"/>
        </a:p>
      </dgm:t>
    </dgm:pt>
    <dgm:pt modelId="{2B287187-23A9-4342-A06B-EC6A2B8FE4CD}" type="sibTrans" cxnId="{334B6216-7D24-476A-BCFB-F726DD2F1A58}">
      <dgm:prSet/>
      <dgm:spPr/>
      <dgm:t>
        <a:bodyPr/>
        <a:lstStyle/>
        <a:p>
          <a:endParaRPr lang="es-EC" sz="2200"/>
        </a:p>
      </dgm:t>
    </dgm:pt>
    <dgm:pt modelId="{1C5BA7D1-6DF3-4D83-B2C2-F5937F54BF95}">
      <dgm:prSet phldrT="[Texto]" custT="1"/>
      <dgm:spPr/>
      <dgm:t>
        <a:bodyPr/>
        <a:lstStyle/>
        <a:p>
          <a:r>
            <a:rPr lang="es-EC" sz="2200" dirty="0"/>
            <a:t>1,25 mM</a:t>
          </a:r>
        </a:p>
      </dgm:t>
    </dgm:pt>
    <dgm:pt modelId="{DCC6E429-36BD-4176-A689-490D1BFEAB2B}" type="parTrans" cxnId="{7B8F9B81-8665-40AF-8B3B-EA42D9B4B634}">
      <dgm:prSet/>
      <dgm:spPr/>
      <dgm:t>
        <a:bodyPr/>
        <a:lstStyle/>
        <a:p>
          <a:endParaRPr lang="es-EC" sz="2200"/>
        </a:p>
      </dgm:t>
    </dgm:pt>
    <dgm:pt modelId="{A98A26E7-2750-4BEF-A4B4-73162DBD910D}" type="sibTrans" cxnId="{7B8F9B81-8665-40AF-8B3B-EA42D9B4B634}">
      <dgm:prSet/>
      <dgm:spPr/>
      <dgm:t>
        <a:bodyPr/>
        <a:lstStyle/>
        <a:p>
          <a:endParaRPr lang="es-EC" sz="2200"/>
        </a:p>
      </dgm:t>
    </dgm:pt>
    <dgm:pt modelId="{CD9CF17F-4961-423B-8B43-42763A371A1D}">
      <dgm:prSet phldrT="[Texto]" custT="1"/>
      <dgm:spPr/>
      <dgm:t>
        <a:bodyPr/>
        <a:lstStyle/>
        <a:p>
          <a:r>
            <a:rPr lang="es-EC" sz="2200" b="1" dirty="0"/>
            <a:t>Número de ciclos</a:t>
          </a:r>
        </a:p>
      </dgm:t>
    </dgm:pt>
    <dgm:pt modelId="{BF986F88-54F6-4C95-BC89-E03614A899D7}" type="parTrans" cxnId="{1CE055EC-EFA3-4991-8C82-992A8B83A085}">
      <dgm:prSet/>
      <dgm:spPr/>
      <dgm:t>
        <a:bodyPr/>
        <a:lstStyle/>
        <a:p>
          <a:endParaRPr lang="es-EC" sz="2200"/>
        </a:p>
      </dgm:t>
    </dgm:pt>
    <dgm:pt modelId="{9EF33B33-3AC3-4FA3-8EBC-F06234379F6D}" type="sibTrans" cxnId="{1CE055EC-EFA3-4991-8C82-992A8B83A085}">
      <dgm:prSet/>
      <dgm:spPr/>
      <dgm:t>
        <a:bodyPr/>
        <a:lstStyle/>
        <a:p>
          <a:endParaRPr lang="es-EC" sz="2200"/>
        </a:p>
      </dgm:t>
    </dgm:pt>
    <dgm:pt modelId="{DEDB5044-3544-450F-A218-7508E08CC964}">
      <dgm:prSet phldrT="[Texto]" custT="1"/>
      <dgm:spPr/>
      <dgm:t>
        <a:bodyPr/>
        <a:lstStyle/>
        <a:p>
          <a:r>
            <a:rPr lang="es-EC" sz="2200" dirty="0"/>
            <a:t>35 ciclos</a:t>
          </a:r>
        </a:p>
      </dgm:t>
    </dgm:pt>
    <dgm:pt modelId="{3B02A5D1-ED68-4A6A-948F-D63947169B0D}" type="parTrans" cxnId="{7EB2888C-C021-4640-9F3B-08D1F6CD4627}">
      <dgm:prSet/>
      <dgm:spPr/>
      <dgm:t>
        <a:bodyPr/>
        <a:lstStyle/>
        <a:p>
          <a:endParaRPr lang="es-EC" sz="2200"/>
        </a:p>
      </dgm:t>
    </dgm:pt>
    <dgm:pt modelId="{D1ED04B5-6251-438E-A9B1-CDCDFA5D7CDC}" type="sibTrans" cxnId="{7EB2888C-C021-4640-9F3B-08D1F6CD4627}">
      <dgm:prSet/>
      <dgm:spPr/>
      <dgm:t>
        <a:bodyPr/>
        <a:lstStyle/>
        <a:p>
          <a:endParaRPr lang="es-EC" sz="2200"/>
        </a:p>
      </dgm:t>
    </dgm:pt>
    <dgm:pt modelId="{FDEAB048-77DF-4683-8279-95448B1E48CE}">
      <dgm:prSet phldrT="[Texto]" custT="1"/>
      <dgm:spPr/>
      <dgm:t>
        <a:bodyPr/>
        <a:lstStyle/>
        <a:p>
          <a:pPr marL="174625" indent="0"/>
          <a:r>
            <a:rPr lang="es-ES" sz="2200" b="1" dirty="0"/>
            <a:t>Concentración de ADN.</a:t>
          </a:r>
          <a:endParaRPr lang="es-EC" sz="2200" b="1" dirty="0"/>
        </a:p>
      </dgm:t>
    </dgm:pt>
    <dgm:pt modelId="{CECACB2D-925F-42E1-A197-D0A99C6613AA}" type="parTrans" cxnId="{B940E3FE-3C37-4C73-A07D-53CEF8DE1C65}">
      <dgm:prSet/>
      <dgm:spPr/>
      <dgm:t>
        <a:bodyPr/>
        <a:lstStyle/>
        <a:p>
          <a:endParaRPr lang="es-EC" sz="2200"/>
        </a:p>
      </dgm:t>
    </dgm:pt>
    <dgm:pt modelId="{32C51B23-BE34-419C-94DB-1B9770B9064D}" type="sibTrans" cxnId="{B940E3FE-3C37-4C73-A07D-53CEF8DE1C65}">
      <dgm:prSet/>
      <dgm:spPr/>
      <dgm:t>
        <a:bodyPr/>
        <a:lstStyle/>
        <a:p>
          <a:endParaRPr lang="es-EC" sz="2200"/>
        </a:p>
      </dgm:t>
    </dgm:pt>
    <dgm:pt modelId="{72DC5242-E0BB-4D4E-9A84-7FF2C1995B03}">
      <dgm:prSet phldrT="[Texto]" custT="1"/>
      <dgm:spPr/>
      <dgm:t>
        <a:bodyPr/>
        <a:lstStyle/>
        <a:p>
          <a:pPr marL="174625" indent="0"/>
          <a:r>
            <a:rPr lang="es-ES" sz="2200" dirty="0"/>
            <a:t>15 ng/µL.</a:t>
          </a:r>
          <a:endParaRPr lang="es-EC" sz="2200" dirty="0"/>
        </a:p>
      </dgm:t>
    </dgm:pt>
    <dgm:pt modelId="{2DCCC52A-EA57-410B-95CF-A0B43DF4E200}" type="parTrans" cxnId="{1BB5F9F3-1F63-42E5-8B69-43EC35E914BD}">
      <dgm:prSet/>
      <dgm:spPr/>
      <dgm:t>
        <a:bodyPr/>
        <a:lstStyle/>
        <a:p>
          <a:endParaRPr lang="es-EC" sz="2200"/>
        </a:p>
      </dgm:t>
    </dgm:pt>
    <dgm:pt modelId="{4C3636D9-8A17-41B2-82D8-6F4A6D87F8BE}" type="sibTrans" cxnId="{1BB5F9F3-1F63-42E5-8B69-43EC35E914BD}">
      <dgm:prSet/>
      <dgm:spPr/>
      <dgm:t>
        <a:bodyPr/>
        <a:lstStyle/>
        <a:p>
          <a:endParaRPr lang="es-EC" sz="2200"/>
        </a:p>
      </dgm:t>
    </dgm:pt>
    <dgm:pt modelId="{6506EE81-276C-4C45-BFE4-2F9C75C0147C}" type="pres">
      <dgm:prSet presAssocID="{1D05322E-3F2F-4900-8F7F-FAE5F6BBE2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F53DF9-7AAC-462E-AD05-846EEF531E90}" type="pres">
      <dgm:prSet presAssocID="{8A5BF8B2-6571-4112-A0DC-43C27341414D}" presName="composite" presStyleCnt="0"/>
      <dgm:spPr/>
    </dgm:pt>
    <dgm:pt modelId="{0724B91C-EDF0-4FBF-86AE-14F4E617488F}" type="pres">
      <dgm:prSet presAssocID="{8A5BF8B2-6571-4112-A0DC-43C27341414D}" presName="rect1" presStyleLbl="trAlignAcc1" presStyleIdx="0" presStyleCnt="4" custScaleX="778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D5440-10E9-4DE8-A12B-0928C9A76076}" type="pres">
      <dgm:prSet presAssocID="{8A5BF8B2-6571-4112-A0DC-43C27341414D}" presName="rect2" presStyleLbl="fgImgPlace1" presStyleIdx="0" presStyleCnt="4" custScaleX="246162" custScaleY="148830" custLinFactNeighborX="18131" custLinFactNeighborY="15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69736D-BF19-4335-923E-F617FF1F31DD}" type="pres">
      <dgm:prSet presAssocID="{B67038F5-525C-467C-9DB4-AD8293888FA0}" presName="sibTrans" presStyleCnt="0"/>
      <dgm:spPr/>
    </dgm:pt>
    <dgm:pt modelId="{26B2B0BE-0407-4B80-8890-9FB00A0AFFB1}" type="pres">
      <dgm:prSet presAssocID="{979EB289-F8D5-44B7-9097-F4FB81C9F247}" presName="composite" presStyleCnt="0"/>
      <dgm:spPr/>
    </dgm:pt>
    <dgm:pt modelId="{58AF2493-E7EB-49E8-884D-FE8EC54B040B}" type="pres">
      <dgm:prSet presAssocID="{979EB289-F8D5-44B7-9097-F4FB81C9F247}" presName="rect1" presStyleLbl="trAlignAcc1" presStyleIdx="1" presStyleCnt="4" custScaleX="74907" custLinFactNeighborX="-1515" custLinFactNeighborY="-10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8F970-92A3-443B-9921-9A5524862A9F}" type="pres">
      <dgm:prSet presAssocID="{979EB289-F8D5-44B7-9097-F4FB81C9F247}" presName="rect2" presStyleLbl="fgImgPlace1" presStyleIdx="1" presStyleCnt="4" custScaleX="147416" custScaleY="146120" custLinFactNeighborX="23639" custLinFactNeighborY="20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EFC852A-2CCD-4056-BE81-618A0E17AC84}" type="pres">
      <dgm:prSet presAssocID="{2B287187-23A9-4342-A06B-EC6A2B8FE4CD}" presName="sibTrans" presStyleCnt="0"/>
      <dgm:spPr/>
    </dgm:pt>
    <dgm:pt modelId="{1DBD8066-6709-4D36-920A-D7123D0D03CB}" type="pres">
      <dgm:prSet presAssocID="{CD9CF17F-4961-423B-8B43-42763A371A1D}" presName="composite" presStyleCnt="0"/>
      <dgm:spPr/>
    </dgm:pt>
    <dgm:pt modelId="{A84E548B-C998-4184-9FE8-51833090FF93}" type="pres">
      <dgm:prSet presAssocID="{CD9CF17F-4961-423B-8B43-42763A371A1D}" presName="rect1" presStyleLbl="trAlignAcc1" presStyleIdx="2" presStyleCnt="4" custScaleX="74071" custLinFactNeighborX="4533" custLinFactNeighborY="-25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F901C4-5DA3-4F31-ADC4-EE5D4CC0FA5F}" type="pres">
      <dgm:prSet presAssocID="{CD9CF17F-4961-423B-8B43-42763A371A1D}" presName="rect2" presStyleLbl="fgImgPlace1" presStyleIdx="2" presStyleCnt="4" custScaleX="182674" custScaleY="140955" custLinFactNeighborX="38451" custLinFactNeighborY="-82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3A99E8-01F3-42D1-9BCD-E29571016ED9}" type="pres">
      <dgm:prSet presAssocID="{9EF33B33-3AC3-4FA3-8EBC-F06234379F6D}" presName="sibTrans" presStyleCnt="0"/>
      <dgm:spPr/>
    </dgm:pt>
    <dgm:pt modelId="{63DDF00F-9F3A-4EF3-AE78-B636646BEBE6}" type="pres">
      <dgm:prSet presAssocID="{FDEAB048-77DF-4683-8279-95448B1E48CE}" presName="composite" presStyleCnt="0"/>
      <dgm:spPr/>
    </dgm:pt>
    <dgm:pt modelId="{08E85A9B-1F15-4E16-9BBD-12BBC209E5C5}" type="pres">
      <dgm:prSet presAssocID="{FDEAB048-77DF-4683-8279-95448B1E48CE}" presName="rect1" presStyleLbl="trAlignAcc1" presStyleIdx="3" presStyleCnt="4" custScaleX="66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B909F9-F880-4CC2-BEAC-25D5D2E2BB5D}" type="pres">
      <dgm:prSet presAssocID="{FDEAB048-77DF-4683-8279-95448B1E48CE}" presName="rect2" presStyleLbl="fgImgPlace1" presStyleIdx="3" presStyleCnt="4" custScaleX="193849" custScaleY="151821" custLinFactNeighborX="32477" custLinFactNeighborY="-305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D6108F4-C45F-4A27-88FE-B0D680C31A76}" type="presOf" srcId="{1C5BA7D1-6DF3-4D83-B2C2-F5937F54BF95}" destId="{58AF2493-E7EB-49E8-884D-FE8EC54B040B}" srcOrd="0" destOrd="1" presId="urn:microsoft.com/office/officeart/2008/layout/PictureStrips"/>
    <dgm:cxn modelId="{850F0C52-14D4-49AD-BD04-329BBF8753F9}" type="presOf" srcId="{979EB289-F8D5-44B7-9097-F4FB81C9F247}" destId="{58AF2493-E7EB-49E8-884D-FE8EC54B040B}" srcOrd="0" destOrd="0" presId="urn:microsoft.com/office/officeart/2008/layout/PictureStrips"/>
    <dgm:cxn modelId="{B6318614-23FF-47EC-B70D-544B193676DB}" srcId="{8A5BF8B2-6571-4112-A0DC-43C27341414D}" destId="{345D7730-5049-4066-AF59-103BF3F12204}" srcOrd="0" destOrd="0" parTransId="{67F7A66E-8C1D-4B81-92DD-C81510823DAC}" sibTransId="{848ACAF0-A508-42BC-ABFD-1F5CA3E26BD2}"/>
    <dgm:cxn modelId="{1CE055EC-EFA3-4991-8C82-992A8B83A085}" srcId="{1D05322E-3F2F-4900-8F7F-FAE5F6BBE263}" destId="{CD9CF17F-4961-423B-8B43-42763A371A1D}" srcOrd="2" destOrd="0" parTransId="{BF986F88-54F6-4C95-BC89-E03614A899D7}" sibTransId="{9EF33B33-3AC3-4FA3-8EBC-F06234379F6D}"/>
    <dgm:cxn modelId="{9F7A65D2-2451-4E59-9CDE-826C61948394}" type="presOf" srcId="{72DC5242-E0BB-4D4E-9A84-7FF2C1995B03}" destId="{08E85A9B-1F15-4E16-9BBD-12BBC209E5C5}" srcOrd="0" destOrd="1" presId="urn:microsoft.com/office/officeart/2008/layout/PictureStrips"/>
    <dgm:cxn modelId="{77C1947E-A748-48F6-94CE-AAB7BF7D2E98}" type="presOf" srcId="{CD9CF17F-4961-423B-8B43-42763A371A1D}" destId="{A84E548B-C998-4184-9FE8-51833090FF93}" srcOrd="0" destOrd="0" presId="urn:microsoft.com/office/officeart/2008/layout/PictureStrips"/>
    <dgm:cxn modelId="{B940E3FE-3C37-4C73-A07D-53CEF8DE1C65}" srcId="{1D05322E-3F2F-4900-8F7F-FAE5F6BBE263}" destId="{FDEAB048-77DF-4683-8279-95448B1E48CE}" srcOrd="3" destOrd="0" parTransId="{CECACB2D-925F-42E1-A197-D0A99C6613AA}" sibTransId="{32C51B23-BE34-419C-94DB-1B9770B9064D}"/>
    <dgm:cxn modelId="{7EB2888C-C021-4640-9F3B-08D1F6CD4627}" srcId="{CD9CF17F-4961-423B-8B43-42763A371A1D}" destId="{DEDB5044-3544-450F-A218-7508E08CC964}" srcOrd="0" destOrd="0" parTransId="{3B02A5D1-ED68-4A6A-948F-D63947169B0D}" sibTransId="{D1ED04B5-6251-438E-A9B1-CDCDFA5D7CDC}"/>
    <dgm:cxn modelId="{EA620BAA-120E-435D-B949-A1ECC58B8325}" type="presOf" srcId="{FDEAB048-77DF-4683-8279-95448B1E48CE}" destId="{08E85A9B-1F15-4E16-9BBD-12BBC209E5C5}" srcOrd="0" destOrd="0" presId="urn:microsoft.com/office/officeart/2008/layout/PictureStrips"/>
    <dgm:cxn modelId="{1BB5F9F3-1F63-42E5-8B69-43EC35E914BD}" srcId="{FDEAB048-77DF-4683-8279-95448B1E48CE}" destId="{72DC5242-E0BB-4D4E-9A84-7FF2C1995B03}" srcOrd="0" destOrd="0" parTransId="{2DCCC52A-EA57-410B-95CF-A0B43DF4E200}" sibTransId="{4C3636D9-8A17-41B2-82D8-6F4A6D87F8BE}"/>
    <dgm:cxn modelId="{77A53B7A-32BF-4794-94DB-EECFA97CA4DC}" srcId="{1D05322E-3F2F-4900-8F7F-FAE5F6BBE263}" destId="{8A5BF8B2-6571-4112-A0DC-43C27341414D}" srcOrd="0" destOrd="0" parTransId="{3BE948FF-B17C-41BC-8217-D2D3B6D7B618}" sibTransId="{B67038F5-525C-467C-9DB4-AD8293888FA0}"/>
    <dgm:cxn modelId="{7428A56E-E551-4720-A94F-A6CEFC6354E4}" type="presOf" srcId="{345D7730-5049-4066-AF59-103BF3F12204}" destId="{0724B91C-EDF0-4FBF-86AE-14F4E617488F}" srcOrd="0" destOrd="1" presId="urn:microsoft.com/office/officeart/2008/layout/PictureStrips"/>
    <dgm:cxn modelId="{FF1A8D11-6FFA-49E7-A604-34F37425447C}" type="presOf" srcId="{8A5BF8B2-6571-4112-A0DC-43C27341414D}" destId="{0724B91C-EDF0-4FBF-86AE-14F4E617488F}" srcOrd="0" destOrd="0" presId="urn:microsoft.com/office/officeart/2008/layout/PictureStrips"/>
    <dgm:cxn modelId="{BC12D014-29EA-4919-A17B-D8FD925D5915}" type="presOf" srcId="{DEDB5044-3544-450F-A218-7508E08CC964}" destId="{A84E548B-C998-4184-9FE8-51833090FF93}" srcOrd="0" destOrd="1" presId="urn:microsoft.com/office/officeart/2008/layout/PictureStrips"/>
    <dgm:cxn modelId="{7B8F9B81-8665-40AF-8B3B-EA42D9B4B634}" srcId="{979EB289-F8D5-44B7-9097-F4FB81C9F247}" destId="{1C5BA7D1-6DF3-4D83-B2C2-F5937F54BF95}" srcOrd="0" destOrd="0" parTransId="{DCC6E429-36BD-4176-A689-490D1BFEAB2B}" sibTransId="{A98A26E7-2750-4BEF-A4B4-73162DBD910D}"/>
    <dgm:cxn modelId="{516C83DD-77F5-44B7-8E61-FEF98996B719}" type="presOf" srcId="{1D05322E-3F2F-4900-8F7F-FAE5F6BBE263}" destId="{6506EE81-276C-4C45-BFE4-2F9C75C0147C}" srcOrd="0" destOrd="0" presId="urn:microsoft.com/office/officeart/2008/layout/PictureStrips"/>
    <dgm:cxn modelId="{334B6216-7D24-476A-BCFB-F726DD2F1A58}" srcId="{1D05322E-3F2F-4900-8F7F-FAE5F6BBE263}" destId="{979EB289-F8D5-44B7-9097-F4FB81C9F247}" srcOrd="1" destOrd="0" parTransId="{F050B6FF-413C-4AC7-BD27-D2A23E43F009}" sibTransId="{2B287187-23A9-4342-A06B-EC6A2B8FE4CD}"/>
    <dgm:cxn modelId="{1106C8A6-BC05-461D-A573-C97B7A15924D}" type="presParOf" srcId="{6506EE81-276C-4C45-BFE4-2F9C75C0147C}" destId="{4BF53DF9-7AAC-462E-AD05-846EEF531E90}" srcOrd="0" destOrd="0" presId="urn:microsoft.com/office/officeart/2008/layout/PictureStrips"/>
    <dgm:cxn modelId="{0D23EAB0-710E-4EE0-80FB-B37C213841A0}" type="presParOf" srcId="{4BF53DF9-7AAC-462E-AD05-846EEF531E90}" destId="{0724B91C-EDF0-4FBF-86AE-14F4E617488F}" srcOrd="0" destOrd="0" presId="urn:microsoft.com/office/officeart/2008/layout/PictureStrips"/>
    <dgm:cxn modelId="{C9E8FF4C-884E-499B-A725-401378BA222E}" type="presParOf" srcId="{4BF53DF9-7AAC-462E-AD05-846EEF531E90}" destId="{A0ED5440-10E9-4DE8-A12B-0928C9A76076}" srcOrd="1" destOrd="0" presId="urn:microsoft.com/office/officeart/2008/layout/PictureStrips"/>
    <dgm:cxn modelId="{8DC26282-B600-40CA-877E-AD687BA735D5}" type="presParOf" srcId="{6506EE81-276C-4C45-BFE4-2F9C75C0147C}" destId="{0869736D-BF19-4335-923E-F617FF1F31DD}" srcOrd="1" destOrd="0" presId="urn:microsoft.com/office/officeart/2008/layout/PictureStrips"/>
    <dgm:cxn modelId="{468B40AB-DB91-4B7F-8BA6-C9A0D610FC1C}" type="presParOf" srcId="{6506EE81-276C-4C45-BFE4-2F9C75C0147C}" destId="{26B2B0BE-0407-4B80-8890-9FB00A0AFFB1}" srcOrd="2" destOrd="0" presId="urn:microsoft.com/office/officeart/2008/layout/PictureStrips"/>
    <dgm:cxn modelId="{9630807B-9C22-4945-BB00-EAB8A558FB48}" type="presParOf" srcId="{26B2B0BE-0407-4B80-8890-9FB00A0AFFB1}" destId="{58AF2493-E7EB-49E8-884D-FE8EC54B040B}" srcOrd="0" destOrd="0" presId="urn:microsoft.com/office/officeart/2008/layout/PictureStrips"/>
    <dgm:cxn modelId="{E08AC1E2-D4A2-4D9C-B9B2-B90FC20EFC05}" type="presParOf" srcId="{26B2B0BE-0407-4B80-8890-9FB00A0AFFB1}" destId="{86C8F970-92A3-443B-9921-9A5524862A9F}" srcOrd="1" destOrd="0" presId="urn:microsoft.com/office/officeart/2008/layout/PictureStrips"/>
    <dgm:cxn modelId="{0F17DF0B-7CF3-456E-977E-1A458FF3F69D}" type="presParOf" srcId="{6506EE81-276C-4C45-BFE4-2F9C75C0147C}" destId="{4EFC852A-2CCD-4056-BE81-618A0E17AC84}" srcOrd="3" destOrd="0" presId="urn:microsoft.com/office/officeart/2008/layout/PictureStrips"/>
    <dgm:cxn modelId="{236FDABA-E618-477C-8084-97C3C1A382BE}" type="presParOf" srcId="{6506EE81-276C-4C45-BFE4-2F9C75C0147C}" destId="{1DBD8066-6709-4D36-920A-D7123D0D03CB}" srcOrd="4" destOrd="0" presId="urn:microsoft.com/office/officeart/2008/layout/PictureStrips"/>
    <dgm:cxn modelId="{4F5A962F-E71D-469D-8E39-E5F657FB786E}" type="presParOf" srcId="{1DBD8066-6709-4D36-920A-D7123D0D03CB}" destId="{A84E548B-C998-4184-9FE8-51833090FF93}" srcOrd="0" destOrd="0" presId="urn:microsoft.com/office/officeart/2008/layout/PictureStrips"/>
    <dgm:cxn modelId="{601A7C6D-6FB5-4393-A831-4C76217144FE}" type="presParOf" srcId="{1DBD8066-6709-4D36-920A-D7123D0D03CB}" destId="{15F901C4-5DA3-4F31-ADC4-EE5D4CC0FA5F}" srcOrd="1" destOrd="0" presId="urn:microsoft.com/office/officeart/2008/layout/PictureStrips"/>
    <dgm:cxn modelId="{71E72E47-C202-4258-9941-A81F90016BD2}" type="presParOf" srcId="{6506EE81-276C-4C45-BFE4-2F9C75C0147C}" destId="{9B3A99E8-01F3-42D1-9BCD-E29571016ED9}" srcOrd="5" destOrd="0" presId="urn:microsoft.com/office/officeart/2008/layout/PictureStrips"/>
    <dgm:cxn modelId="{53DE1388-8948-4F88-A9DC-DD436A368B34}" type="presParOf" srcId="{6506EE81-276C-4C45-BFE4-2F9C75C0147C}" destId="{63DDF00F-9F3A-4EF3-AE78-B636646BEBE6}" srcOrd="6" destOrd="0" presId="urn:microsoft.com/office/officeart/2008/layout/PictureStrips"/>
    <dgm:cxn modelId="{C68D5EC0-B460-45B2-B9DF-E76F06237CDA}" type="presParOf" srcId="{63DDF00F-9F3A-4EF3-AE78-B636646BEBE6}" destId="{08E85A9B-1F15-4E16-9BBD-12BBC209E5C5}" srcOrd="0" destOrd="0" presId="urn:microsoft.com/office/officeart/2008/layout/PictureStrips"/>
    <dgm:cxn modelId="{53FF4CC0-B0BD-420E-9CBF-E3D317D8FD5E}" type="presParOf" srcId="{63DDF00F-9F3A-4EF3-AE78-B636646BEBE6}" destId="{BCB909F9-F880-4CC2-BEAC-25D5D2E2BB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AF003-DBEC-4E51-93AF-61833506284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FF84E0C-E491-455F-8DC0-E257CD1F457C}">
      <dgm:prSet phldrT="[Texto]"/>
      <dgm:spPr/>
      <dgm:t>
        <a:bodyPr/>
        <a:lstStyle/>
        <a:p>
          <a:r>
            <a:rPr lang="es-EC" b="1" u="sng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No existen diferencias morfométricas </a:t>
          </a:r>
          <a:r>
            <a:rPr lang="es-EC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entre los especímenes de </a:t>
          </a:r>
          <a:r>
            <a:rPr lang="es-EC" b="1" i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C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tomados en las tres provincias, por lo que no fue posible la caracterización por este medio.</a:t>
          </a:r>
          <a:endParaRPr lang="es-EC" b="1" dirty="0">
            <a:solidFill>
              <a:schemeClr val="tx1"/>
            </a:solidFill>
          </a:endParaRPr>
        </a:p>
      </dgm:t>
    </dgm:pt>
    <dgm:pt modelId="{800D6BB8-704B-4CCC-A7DD-1502F58B4A3D}" type="parTrans" cxnId="{9ECF54E9-4868-4C44-A45A-6553622713F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8AA4691-C0E5-49E9-A009-4D3671C619B6}" type="sibTrans" cxnId="{9ECF54E9-4868-4C44-A45A-6553622713F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B11AE6B-DB3E-4B69-8616-8AA3FE4E5388}">
      <dgm:prSet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Bajo las condiciones del laboratorio, la PCR mostró sensibilidad en concentraciones de 5 a 75 ng/ul de ADN; utilizando 1,25 mM de MgCl</a:t>
          </a:r>
          <a:r>
            <a:rPr lang="es-EC" b="1" baseline="-250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2</a:t>
          </a:r>
          <a:r>
            <a:rPr lang="es-EC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con 35 ciclos y una temperatura de annealing de 51°C.</a:t>
          </a:r>
          <a:endParaRPr lang="es-EC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B4304A0-28A3-436E-827B-7EC883AF8A07}" type="parTrans" cxnId="{C1C83BD8-A189-4E5D-978B-CDF567CBBED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7996637-5C1C-4DA8-8AE6-66279CF1A5E0}" type="sibTrans" cxnId="{C1C83BD8-A189-4E5D-978B-CDF567CBBED6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377B7D9-6F56-4B9E-927C-FDEE2FCD1A65}">
      <dgm:prSet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La PCR optimizada pudo </a:t>
          </a:r>
          <a:r>
            <a:rPr lang="es-EC" b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determinar amplicones con un peso entre 530 y 1230 pb</a:t>
          </a:r>
          <a:r>
            <a:rPr lang="es-EC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en los 178 apiarios. </a:t>
          </a:r>
          <a:endParaRPr lang="es-EC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8026A416-5D92-45BB-B804-7ED1588BB9BE}" type="parTrans" cxnId="{708F8E6A-6153-4019-AED3-435E7C74886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4B1A88B-6B5B-4EDD-90D4-5639BCE245F8}" type="sibTrans" cxnId="{708F8E6A-6153-4019-AED3-435E7C74886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613D69B-F17D-4F75-BFA8-873BB506EF64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 comprobó la presencia del Linaje (A26a, A26c, A30, A31, seq1, seq2, A1 y A1e); y del linaje C(C1, C31 y C2j); </a:t>
          </a:r>
          <a:r>
            <a:rPr lang="es-EC" b="1" u="sng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estos resultados demuestran que actualmente esta región está en un proceso de “Africanización”.</a:t>
          </a:r>
          <a:endParaRPr lang="es-EC" b="1" u="sng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F3045FF-9617-49E9-939D-25EEDAE71625}" type="parTrans" cxnId="{EAA34867-A0B2-4D00-9C56-F31C9459FC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1FF2921-E8BB-4D1B-A6C4-66C9849858E3}" type="sibTrans" cxnId="{EAA34867-A0B2-4D00-9C56-F31C9459FC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4240112-68CE-4CD0-87A3-6C671D558004}">
      <dgm:prSet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 los haplotipos encontrados, 3 se encuentran en Carchi,7 en Imbabura y 7 en Pichincha.</a:t>
          </a:r>
          <a:endParaRPr lang="es-EC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7855A81-C120-48F3-A037-97E9075708FE}" type="parTrans" cxnId="{2F32B2CE-5C83-48F9-8E05-846A9774A3C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2C46CDA-09A3-4212-9133-680356015602}" type="sibTrans" cxnId="{2F32B2CE-5C83-48F9-8E05-846A9774A3C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A24E321-D9DA-418F-BB21-85A9B64D75C4}" type="pres">
      <dgm:prSet presAssocID="{B5BAF003-DBEC-4E51-93AF-61833506284D}" presName="Name0" presStyleCnt="0">
        <dgm:presLayoutVars>
          <dgm:chMax val="7"/>
          <dgm:chPref val="7"/>
          <dgm:dir/>
        </dgm:presLayoutVars>
      </dgm:prSet>
      <dgm:spPr/>
    </dgm:pt>
    <dgm:pt modelId="{1E323B34-E6D9-44E1-8C55-1AE6524DD47D}" type="pres">
      <dgm:prSet presAssocID="{B5BAF003-DBEC-4E51-93AF-61833506284D}" presName="Name1" presStyleCnt="0"/>
      <dgm:spPr/>
    </dgm:pt>
    <dgm:pt modelId="{AF1CAC0A-91B4-48DB-85AC-83DE37489AB4}" type="pres">
      <dgm:prSet presAssocID="{B5BAF003-DBEC-4E51-93AF-61833506284D}" presName="cycle" presStyleCnt="0"/>
      <dgm:spPr/>
    </dgm:pt>
    <dgm:pt modelId="{7ED9FB6F-179E-4F37-8856-7E4694D19074}" type="pres">
      <dgm:prSet presAssocID="{B5BAF003-DBEC-4E51-93AF-61833506284D}" presName="srcNode" presStyleLbl="node1" presStyleIdx="0" presStyleCnt="5"/>
      <dgm:spPr/>
    </dgm:pt>
    <dgm:pt modelId="{774C43A6-5403-4957-943F-BD9700F41881}" type="pres">
      <dgm:prSet presAssocID="{B5BAF003-DBEC-4E51-93AF-61833506284D}" presName="conn" presStyleLbl="parChTrans1D2" presStyleIdx="0" presStyleCnt="1"/>
      <dgm:spPr/>
    </dgm:pt>
    <dgm:pt modelId="{FDBAD1D2-2C56-4CFA-84C7-C25CCB35CB9B}" type="pres">
      <dgm:prSet presAssocID="{B5BAF003-DBEC-4E51-93AF-61833506284D}" presName="extraNode" presStyleLbl="node1" presStyleIdx="0" presStyleCnt="5"/>
      <dgm:spPr/>
    </dgm:pt>
    <dgm:pt modelId="{65B6D950-607F-47FE-89D9-3E138E440D15}" type="pres">
      <dgm:prSet presAssocID="{B5BAF003-DBEC-4E51-93AF-61833506284D}" presName="dstNode" presStyleLbl="node1" presStyleIdx="0" presStyleCnt="5"/>
      <dgm:spPr/>
    </dgm:pt>
    <dgm:pt modelId="{39492B0C-9A1A-479C-8239-D1AE35EA112D}" type="pres">
      <dgm:prSet presAssocID="{7FF84E0C-E491-455F-8DC0-E257CD1F457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67EF2E-1D45-43D8-88D2-DC42BFA8A528}" type="pres">
      <dgm:prSet presAssocID="{7FF84E0C-E491-455F-8DC0-E257CD1F457C}" presName="accent_1" presStyleCnt="0"/>
      <dgm:spPr/>
    </dgm:pt>
    <dgm:pt modelId="{D8277A33-A8E5-4A14-AD28-8C23C1BF5E99}" type="pres">
      <dgm:prSet presAssocID="{7FF84E0C-E491-455F-8DC0-E257CD1F457C}" presName="accentRepeatNode" presStyleLbl="solidFgAcc1" presStyleIdx="0" presStyleCnt="5"/>
      <dgm:spPr/>
    </dgm:pt>
    <dgm:pt modelId="{8F14C05C-D09B-4915-8A93-097D534F967B}" type="pres">
      <dgm:prSet presAssocID="{AB11AE6B-DB3E-4B69-8616-8AA3FE4E5388}" presName="text_2" presStyleLbl="node1" presStyleIdx="1" presStyleCnt="5">
        <dgm:presLayoutVars>
          <dgm:bulletEnabled val="1"/>
        </dgm:presLayoutVars>
      </dgm:prSet>
      <dgm:spPr/>
    </dgm:pt>
    <dgm:pt modelId="{3367F393-6C0D-4A07-991D-A12AD98DDD4D}" type="pres">
      <dgm:prSet presAssocID="{AB11AE6B-DB3E-4B69-8616-8AA3FE4E5388}" presName="accent_2" presStyleCnt="0"/>
      <dgm:spPr/>
    </dgm:pt>
    <dgm:pt modelId="{166EEA6D-030A-46EA-B036-B78D39A7B5A1}" type="pres">
      <dgm:prSet presAssocID="{AB11AE6B-DB3E-4B69-8616-8AA3FE4E5388}" presName="accentRepeatNode" presStyleLbl="solidFgAcc1" presStyleIdx="1" presStyleCnt="5"/>
      <dgm:spPr/>
    </dgm:pt>
    <dgm:pt modelId="{38BC9036-C99C-4328-9C93-381E3CBB3808}" type="pres">
      <dgm:prSet presAssocID="{9377B7D9-6F56-4B9E-927C-FDEE2FCD1A65}" presName="text_3" presStyleLbl="node1" presStyleIdx="2" presStyleCnt="5">
        <dgm:presLayoutVars>
          <dgm:bulletEnabled val="1"/>
        </dgm:presLayoutVars>
      </dgm:prSet>
      <dgm:spPr/>
    </dgm:pt>
    <dgm:pt modelId="{516E315C-5700-4669-B3A8-9FC5270691F9}" type="pres">
      <dgm:prSet presAssocID="{9377B7D9-6F56-4B9E-927C-FDEE2FCD1A65}" presName="accent_3" presStyleCnt="0"/>
      <dgm:spPr/>
    </dgm:pt>
    <dgm:pt modelId="{64AC2569-2BA2-449D-99A1-62CD906A6C8D}" type="pres">
      <dgm:prSet presAssocID="{9377B7D9-6F56-4B9E-927C-FDEE2FCD1A65}" presName="accentRepeatNode" presStyleLbl="solidFgAcc1" presStyleIdx="2" presStyleCnt="5"/>
      <dgm:spPr/>
    </dgm:pt>
    <dgm:pt modelId="{A611F5EC-6470-4E6F-96D8-5FBDB6F34C09}" type="pres">
      <dgm:prSet presAssocID="{8613D69B-F17D-4F75-BFA8-873BB506EF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903C44-FE27-4B5D-83CB-35F5F550133F}" type="pres">
      <dgm:prSet presAssocID="{8613D69B-F17D-4F75-BFA8-873BB506EF64}" presName="accent_4" presStyleCnt="0"/>
      <dgm:spPr/>
    </dgm:pt>
    <dgm:pt modelId="{17FE4F38-780F-4656-B33B-4C2E860BA65B}" type="pres">
      <dgm:prSet presAssocID="{8613D69B-F17D-4F75-BFA8-873BB506EF64}" presName="accentRepeatNode" presStyleLbl="solidFgAcc1" presStyleIdx="3" presStyleCnt="5"/>
      <dgm:spPr/>
    </dgm:pt>
    <dgm:pt modelId="{F59D5703-7BBE-4B51-86D4-D79CA71F1BF5}" type="pres">
      <dgm:prSet presAssocID="{94240112-68CE-4CD0-87A3-6C671D558004}" presName="text_5" presStyleLbl="node1" presStyleIdx="4" presStyleCnt="5">
        <dgm:presLayoutVars>
          <dgm:bulletEnabled val="1"/>
        </dgm:presLayoutVars>
      </dgm:prSet>
      <dgm:spPr/>
    </dgm:pt>
    <dgm:pt modelId="{FD8FE460-F83A-4EDF-9201-4FF209F325F9}" type="pres">
      <dgm:prSet presAssocID="{94240112-68CE-4CD0-87A3-6C671D558004}" presName="accent_5" presStyleCnt="0"/>
      <dgm:spPr/>
    </dgm:pt>
    <dgm:pt modelId="{8551F275-4C80-4D9A-B6F5-F54D5FC6898F}" type="pres">
      <dgm:prSet presAssocID="{94240112-68CE-4CD0-87A3-6C671D558004}" presName="accentRepeatNode" presStyleLbl="solidFgAcc1" presStyleIdx="4" presStyleCnt="5"/>
      <dgm:spPr/>
    </dgm:pt>
  </dgm:ptLst>
  <dgm:cxnLst>
    <dgm:cxn modelId="{708F8E6A-6153-4019-AED3-435E7C74886F}" srcId="{B5BAF003-DBEC-4E51-93AF-61833506284D}" destId="{9377B7D9-6F56-4B9E-927C-FDEE2FCD1A65}" srcOrd="2" destOrd="0" parTransId="{8026A416-5D92-45BB-B804-7ED1588BB9BE}" sibTransId="{74B1A88B-6B5B-4EDD-90D4-5639BCE245F8}"/>
    <dgm:cxn modelId="{51DB2862-0209-4A17-A85E-949B923812E3}" type="presOf" srcId="{78AA4691-C0E5-49E9-A009-4D3671C619B6}" destId="{774C43A6-5403-4957-943F-BD9700F41881}" srcOrd="0" destOrd="0" presId="urn:microsoft.com/office/officeart/2008/layout/VerticalCurvedList"/>
    <dgm:cxn modelId="{EAA34867-A0B2-4D00-9C56-F31C9459FCE9}" srcId="{B5BAF003-DBEC-4E51-93AF-61833506284D}" destId="{8613D69B-F17D-4F75-BFA8-873BB506EF64}" srcOrd="3" destOrd="0" parTransId="{EF3045FF-9617-49E9-939D-25EEDAE71625}" sibTransId="{41FF2921-E8BB-4D1B-A6C4-66C9849858E3}"/>
    <dgm:cxn modelId="{2B5D11C8-07CB-4BFA-AFB9-132702C91ED0}" type="presOf" srcId="{94240112-68CE-4CD0-87A3-6C671D558004}" destId="{F59D5703-7BBE-4B51-86D4-D79CA71F1BF5}" srcOrd="0" destOrd="0" presId="urn:microsoft.com/office/officeart/2008/layout/VerticalCurvedList"/>
    <dgm:cxn modelId="{CEC48975-DF7D-4931-812B-5DF2A6FF6F02}" type="presOf" srcId="{7FF84E0C-E491-455F-8DC0-E257CD1F457C}" destId="{39492B0C-9A1A-479C-8239-D1AE35EA112D}" srcOrd="0" destOrd="0" presId="urn:microsoft.com/office/officeart/2008/layout/VerticalCurvedList"/>
    <dgm:cxn modelId="{7AD6B0CE-8C96-4948-9F7E-9A9A371EE86E}" type="presOf" srcId="{B5BAF003-DBEC-4E51-93AF-61833506284D}" destId="{3A24E321-D9DA-418F-BB21-85A9B64D75C4}" srcOrd="0" destOrd="0" presId="urn:microsoft.com/office/officeart/2008/layout/VerticalCurvedList"/>
    <dgm:cxn modelId="{D50A5C05-0DC9-458E-8E0A-B3914E9A92F3}" type="presOf" srcId="{9377B7D9-6F56-4B9E-927C-FDEE2FCD1A65}" destId="{38BC9036-C99C-4328-9C93-381E3CBB3808}" srcOrd="0" destOrd="0" presId="urn:microsoft.com/office/officeart/2008/layout/VerticalCurvedList"/>
    <dgm:cxn modelId="{2F32B2CE-5C83-48F9-8E05-846A9774A3C1}" srcId="{B5BAF003-DBEC-4E51-93AF-61833506284D}" destId="{94240112-68CE-4CD0-87A3-6C671D558004}" srcOrd="4" destOrd="0" parTransId="{27855A81-C120-48F3-A037-97E9075708FE}" sibTransId="{E2C46CDA-09A3-4212-9133-680356015602}"/>
    <dgm:cxn modelId="{785B85F1-1AAA-43BE-A7BB-DE57BEB010B6}" type="presOf" srcId="{AB11AE6B-DB3E-4B69-8616-8AA3FE4E5388}" destId="{8F14C05C-D09B-4915-8A93-097D534F967B}" srcOrd="0" destOrd="0" presId="urn:microsoft.com/office/officeart/2008/layout/VerticalCurvedList"/>
    <dgm:cxn modelId="{C1C83BD8-A189-4E5D-978B-CDF567CBBED6}" srcId="{B5BAF003-DBEC-4E51-93AF-61833506284D}" destId="{AB11AE6B-DB3E-4B69-8616-8AA3FE4E5388}" srcOrd="1" destOrd="0" parTransId="{FB4304A0-28A3-436E-827B-7EC883AF8A07}" sibTransId="{07996637-5C1C-4DA8-8AE6-66279CF1A5E0}"/>
    <dgm:cxn modelId="{DE9C481B-751C-4A6D-8151-6E2AE9A1669D}" type="presOf" srcId="{8613D69B-F17D-4F75-BFA8-873BB506EF64}" destId="{A611F5EC-6470-4E6F-96D8-5FBDB6F34C09}" srcOrd="0" destOrd="0" presId="urn:microsoft.com/office/officeart/2008/layout/VerticalCurvedList"/>
    <dgm:cxn modelId="{9ECF54E9-4868-4C44-A45A-6553622713FF}" srcId="{B5BAF003-DBEC-4E51-93AF-61833506284D}" destId="{7FF84E0C-E491-455F-8DC0-E257CD1F457C}" srcOrd="0" destOrd="0" parTransId="{800D6BB8-704B-4CCC-A7DD-1502F58B4A3D}" sibTransId="{78AA4691-C0E5-49E9-A009-4D3671C619B6}"/>
    <dgm:cxn modelId="{B60B51BB-9893-4DF4-992A-0278E075F925}" type="presParOf" srcId="{3A24E321-D9DA-418F-BB21-85A9B64D75C4}" destId="{1E323B34-E6D9-44E1-8C55-1AE6524DD47D}" srcOrd="0" destOrd="0" presId="urn:microsoft.com/office/officeart/2008/layout/VerticalCurvedList"/>
    <dgm:cxn modelId="{5147AD88-D472-4CF6-AB87-8BEF3FC24E96}" type="presParOf" srcId="{1E323B34-E6D9-44E1-8C55-1AE6524DD47D}" destId="{AF1CAC0A-91B4-48DB-85AC-83DE37489AB4}" srcOrd="0" destOrd="0" presId="urn:microsoft.com/office/officeart/2008/layout/VerticalCurvedList"/>
    <dgm:cxn modelId="{100E21C8-F734-41B3-85F7-F183BE197D2A}" type="presParOf" srcId="{AF1CAC0A-91B4-48DB-85AC-83DE37489AB4}" destId="{7ED9FB6F-179E-4F37-8856-7E4694D19074}" srcOrd="0" destOrd="0" presId="urn:microsoft.com/office/officeart/2008/layout/VerticalCurvedList"/>
    <dgm:cxn modelId="{B686B1A5-EA08-4112-B4DE-9FC04DE7D0BF}" type="presParOf" srcId="{AF1CAC0A-91B4-48DB-85AC-83DE37489AB4}" destId="{774C43A6-5403-4957-943F-BD9700F41881}" srcOrd="1" destOrd="0" presId="urn:microsoft.com/office/officeart/2008/layout/VerticalCurvedList"/>
    <dgm:cxn modelId="{62B3D9AB-6C83-4D45-A8A8-10C6D0CC244B}" type="presParOf" srcId="{AF1CAC0A-91B4-48DB-85AC-83DE37489AB4}" destId="{FDBAD1D2-2C56-4CFA-84C7-C25CCB35CB9B}" srcOrd="2" destOrd="0" presId="urn:microsoft.com/office/officeart/2008/layout/VerticalCurvedList"/>
    <dgm:cxn modelId="{41B47648-C42F-40B6-942D-8A823094CCC2}" type="presParOf" srcId="{AF1CAC0A-91B4-48DB-85AC-83DE37489AB4}" destId="{65B6D950-607F-47FE-89D9-3E138E440D15}" srcOrd="3" destOrd="0" presId="urn:microsoft.com/office/officeart/2008/layout/VerticalCurvedList"/>
    <dgm:cxn modelId="{20C084AC-A717-41A8-89CD-DF90880B834F}" type="presParOf" srcId="{1E323B34-E6D9-44E1-8C55-1AE6524DD47D}" destId="{39492B0C-9A1A-479C-8239-D1AE35EA112D}" srcOrd="1" destOrd="0" presId="urn:microsoft.com/office/officeart/2008/layout/VerticalCurvedList"/>
    <dgm:cxn modelId="{A3820D43-BF4A-4312-9D21-A338CA5F9F31}" type="presParOf" srcId="{1E323B34-E6D9-44E1-8C55-1AE6524DD47D}" destId="{3267EF2E-1D45-43D8-88D2-DC42BFA8A528}" srcOrd="2" destOrd="0" presId="urn:microsoft.com/office/officeart/2008/layout/VerticalCurvedList"/>
    <dgm:cxn modelId="{33E0E786-8069-4312-8CD1-DDAD96826B18}" type="presParOf" srcId="{3267EF2E-1D45-43D8-88D2-DC42BFA8A528}" destId="{D8277A33-A8E5-4A14-AD28-8C23C1BF5E99}" srcOrd="0" destOrd="0" presId="urn:microsoft.com/office/officeart/2008/layout/VerticalCurvedList"/>
    <dgm:cxn modelId="{3446CDC1-1C40-41ED-8C4F-94234FCB0934}" type="presParOf" srcId="{1E323B34-E6D9-44E1-8C55-1AE6524DD47D}" destId="{8F14C05C-D09B-4915-8A93-097D534F967B}" srcOrd="3" destOrd="0" presId="urn:microsoft.com/office/officeart/2008/layout/VerticalCurvedList"/>
    <dgm:cxn modelId="{A2166432-BA9A-4F04-88BD-EA1B5F10697C}" type="presParOf" srcId="{1E323B34-E6D9-44E1-8C55-1AE6524DD47D}" destId="{3367F393-6C0D-4A07-991D-A12AD98DDD4D}" srcOrd="4" destOrd="0" presId="urn:microsoft.com/office/officeart/2008/layout/VerticalCurvedList"/>
    <dgm:cxn modelId="{968C5A4C-9FC6-465B-9531-C0CD4CBD18B0}" type="presParOf" srcId="{3367F393-6C0D-4A07-991D-A12AD98DDD4D}" destId="{166EEA6D-030A-46EA-B036-B78D39A7B5A1}" srcOrd="0" destOrd="0" presId="urn:microsoft.com/office/officeart/2008/layout/VerticalCurvedList"/>
    <dgm:cxn modelId="{C8396CE9-76EA-404D-83C3-56AABCC2B802}" type="presParOf" srcId="{1E323B34-E6D9-44E1-8C55-1AE6524DD47D}" destId="{38BC9036-C99C-4328-9C93-381E3CBB3808}" srcOrd="5" destOrd="0" presId="urn:microsoft.com/office/officeart/2008/layout/VerticalCurvedList"/>
    <dgm:cxn modelId="{5CDBD5B5-D9CA-40F4-B09D-0A4095022652}" type="presParOf" srcId="{1E323B34-E6D9-44E1-8C55-1AE6524DD47D}" destId="{516E315C-5700-4669-B3A8-9FC5270691F9}" srcOrd="6" destOrd="0" presId="urn:microsoft.com/office/officeart/2008/layout/VerticalCurvedList"/>
    <dgm:cxn modelId="{E283E656-C510-4B13-A2A2-0970E2BDCAD3}" type="presParOf" srcId="{516E315C-5700-4669-B3A8-9FC5270691F9}" destId="{64AC2569-2BA2-449D-99A1-62CD906A6C8D}" srcOrd="0" destOrd="0" presId="urn:microsoft.com/office/officeart/2008/layout/VerticalCurvedList"/>
    <dgm:cxn modelId="{6A24E3EC-64A8-4910-9337-7F80065614E4}" type="presParOf" srcId="{1E323B34-E6D9-44E1-8C55-1AE6524DD47D}" destId="{A611F5EC-6470-4E6F-96D8-5FBDB6F34C09}" srcOrd="7" destOrd="0" presId="urn:microsoft.com/office/officeart/2008/layout/VerticalCurvedList"/>
    <dgm:cxn modelId="{FBD38B97-E01C-4461-9B8B-C8D27CD0D987}" type="presParOf" srcId="{1E323B34-E6D9-44E1-8C55-1AE6524DD47D}" destId="{19903C44-FE27-4B5D-83CB-35F5F550133F}" srcOrd="8" destOrd="0" presId="urn:microsoft.com/office/officeart/2008/layout/VerticalCurvedList"/>
    <dgm:cxn modelId="{E874682E-EF16-4F42-B01C-F058B71D8E97}" type="presParOf" srcId="{19903C44-FE27-4B5D-83CB-35F5F550133F}" destId="{17FE4F38-780F-4656-B33B-4C2E860BA65B}" srcOrd="0" destOrd="0" presId="urn:microsoft.com/office/officeart/2008/layout/VerticalCurvedList"/>
    <dgm:cxn modelId="{3374C77F-70E5-4809-AD6F-92D21543073C}" type="presParOf" srcId="{1E323B34-E6D9-44E1-8C55-1AE6524DD47D}" destId="{F59D5703-7BBE-4B51-86D4-D79CA71F1BF5}" srcOrd="9" destOrd="0" presId="urn:microsoft.com/office/officeart/2008/layout/VerticalCurvedList"/>
    <dgm:cxn modelId="{F339C340-F6AB-4DEE-B7A0-76A8426EE09D}" type="presParOf" srcId="{1E323B34-E6D9-44E1-8C55-1AE6524DD47D}" destId="{FD8FE460-F83A-4EDF-9201-4FF209F325F9}" srcOrd="10" destOrd="0" presId="urn:microsoft.com/office/officeart/2008/layout/VerticalCurvedList"/>
    <dgm:cxn modelId="{5C0E8E7D-81A7-4CBA-BA43-85A141AB1BB8}" type="presParOf" srcId="{FD8FE460-F83A-4EDF-9201-4FF209F325F9}" destId="{8551F275-4C80-4D9A-B6F5-F54D5FC689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53216-BF4E-49F8-8B69-0181258B4BE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34F8A88-B00F-4A57-B7CD-82700D6ACA27}">
      <dgm:prSet phldrT="[Texto]"/>
      <dgm:spPr/>
      <dgm:t>
        <a:bodyPr/>
        <a:lstStyle/>
        <a:p>
          <a:r>
            <a:rPr lang="es-ES" b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 recomienda ampliar el estudio en otras provincias</a:t>
          </a:r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especialmente en aquellas en las que </a:t>
          </a:r>
          <a:r>
            <a:rPr lang="es-ES" b="1" i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podría significar un problema para el ecosistema. </a:t>
          </a:r>
          <a:endParaRPr lang="es-EC" b="1" dirty="0">
            <a:solidFill>
              <a:schemeClr val="tx1"/>
            </a:solidFill>
          </a:endParaRPr>
        </a:p>
      </dgm:t>
    </dgm:pt>
    <dgm:pt modelId="{5FA15B3D-631B-4721-A9C0-6A25E1EC3CBA}" type="parTrans" cxnId="{A647B189-6AF7-45F6-9C1B-EB9541FFFFA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A504A10-2997-4ADD-A207-A16DFED2FA79}" type="sibTrans" cxnId="{A647B189-6AF7-45F6-9C1B-EB9541FFFFA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E434730-CA20-4120-9BF1-3D3B028417F6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capacitar a apicultores acerca de la necesidad de conocer el tipo de </a:t>
          </a:r>
          <a:r>
            <a:rPr lang="es-ES" b="1" i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que poseen en sus apiarios, para de esta forma </a:t>
          </a:r>
          <a:r>
            <a:rPr lang="es-ES" b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reducir el nivel de Africanización. </a:t>
          </a:r>
          <a:endParaRPr lang="es-EC" b="1" dirty="0">
            <a:solidFill>
              <a:schemeClr val="tx1"/>
            </a:solidFill>
          </a:endParaRPr>
        </a:p>
      </dgm:t>
    </dgm:pt>
    <dgm:pt modelId="{1EAEA055-F321-4EFA-9849-D5614FD1C860}" type="parTrans" cxnId="{7741FA87-25B1-4109-8446-97A9F35AAF2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037EAB8-B8BB-422B-83BD-5F960E0B10A1}" type="sibTrans" cxnId="{7741FA87-25B1-4109-8446-97A9F35AAF2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D69678B-AF41-477E-99F9-DF5BB77F044C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Emprender medidas para </a:t>
          </a:r>
          <a:r>
            <a:rPr lang="es-ES" b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regular la “Africanización” en </a:t>
          </a:r>
          <a:r>
            <a:rPr lang="es-ES" b="1" i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</a:t>
          </a:r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debido a los graves problemas que esto conlleva para especies endémicas y humanos.</a:t>
          </a:r>
          <a:endParaRPr lang="es-EC" b="1" dirty="0">
            <a:solidFill>
              <a:schemeClr val="tx1"/>
            </a:solidFill>
          </a:endParaRPr>
        </a:p>
      </dgm:t>
    </dgm:pt>
    <dgm:pt modelId="{C9732EA9-F01C-422F-9214-DC2F3DCDAFA5}" type="parTrans" cxnId="{F9035B50-55A3-4526-8203-13FB3C49010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312283F-CB9C-4C0D-9DDD-052ED725B1E1}" type="sibTrans" cxnId="{F9035B50-55A3-4526-8203-13FB3C49010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012EB8B-9BF6-44B0-8FC5-7086AA1508A2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Se recomienda </a:t>
          </a:r>
          <a:r>
            <a:rPr lang="es-ES" b="1" u="sng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realizar un ensayo de RFLP-PCR</a:t>
          </a:r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el mismo que ayudará a determinar si los resultados obtenidos en el Apiario 9 colmena 5 pueden ser considerados como parte de un nuevo haplotipo. </a:t>
          </a:r>
          <a:endParaRPr lang="es-EC" b="1" dirty="0">
            <a:solidFill>
              <a:schemeClr val="tx1"/>
            </a:solidFill>
          </a:endParaRPr>
        </a:p>
      </dgm:t>
    </dgm:pt>
    <dgm:pt modelId="{2FB7AFEF-A897-4FF0-8B96-7CDBE16F8944}" type="parTrans" cxnId="{5CB16EEA-E6D5-4B40-BD1E-476F19E8B2D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77CD586-2540-4B6F-8D3F-5D3FE9D0AE49}" type="sibTrans" cxnId="{5CB16EEA-E6D5-4B40-BD1E-476F19E8B2D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5BB0242-90CF-4251-A2E4-0D9D9DA66B0D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Repetir el estudio utilizando clonación.</a:t>
          </a:r>
          <a:endParaRPr lang="es-EC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A06E671B-12FE-44B0-AD0B-B489C40F07FD}" type="parTrans" cxnId="{FC4C6F50-BC30-4D95-B073-67FED3A5523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AA9AC0A-5A0C-4DD5-9646-1997772EADE2}" type="sibTrans" cxnId="{FC4C6F50-BC30-4D95-B073-67FED3A5523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DB5D490-B6B3-4AF1-A206-CB6ABE96A630}" type="pres">
      <dgm:prSet presAssocID="{DE453216-BF4E-49F8-8B69-0181258B4BE3}" presName="Name0" presStyleCnt="0">
        <dgm:presLayoutVars>
          <dgm:chMax val="7"/>
          <dgm:chPref val="7"/>
          <dgm:dir/>
        </dgm:presLayoutVars>
      </dgm:prSet>
      <dgm:spPr/>
    </dgm:pt>
    <dgm:pt modelId="{C0F36563-8685-468D-A9D0-E585CB4B6E5F}" type="pres">
      <dgm:prSet presAssocID="{DE453216-BF4E-49F8-8B69-0181258B4BE3}" presName="Name1" presStyleCnt="0"/>
      <dgm:spPr/>
    </dgm:pt>
    <dgm:pt modelId="{7EDB0B64-4BB5-4669-BEEF-A707CD2065B1}" type="pres">
      <dgm:prSet presAssocID="{DE453216-BF4E-49F8-8B69-0181258B4BE3}" presName="cycle" presStyleCnt="0"/>
      <dgm:spPr/>
    </dgm:pt>
    <dgm:pt modelId="{408158C0-B53D-41C8-9A3F-B5D656C38390}" type="pres">
      <dgm:prSet presAssocID="{DE453216-BF4E-49F8-8B69-0181258B4BE3}" presName="srcNode" presStyleLbl="node1" presStyleIdx="0" presStyleCnt="5"/>
      <dgm:spPr/>
    </dgm:pt>
    <dgm:pt modelId="{B6AADA8D-37D7-4595-83E8-B7EE5351AF6B}" type="pres">
      <dgm:prSet presAssocID="{DE453216-BF4E-49F8-8B69-0181258B4BE3}" presName="conn" presStyleLbl="parChTrans1D2" presStyleIdx="0" presStyleCnt="1"/>
      <dgm:spPr/>
    </dgm:pt>
    <dgm:pt modelId="{BD194352-0F52-405A-8DD2-25DE68CE8F8E}" type="pres">
      <dgm:prSet presAssocID="{DE453216-BF4E-49F8-8B69-0181258B4BE3}" presName="extraNode" presStyleLbl="node1" presStyleIdx="0" presStyleCnt="5"/>
      <dgm:spPr/>
    </dgm:pt>
    <dgm:pt modelId="{3EE7C39D-6072-42FC-8958-1599D817DD7E}" type="pres">
      <dgm:prSet presAssocID="{DE453216-BF4E-49F8-8B69-0181258B4BE3}" presName="dstNode" presStyleLbl="node1" presStyleIdx="0" presStyleCnt="5"/>
      <dgm:spPr/>
    </dgm:pt>
    <dgm:pt modelId="{4761C03E-399B-4EC9-BA73-9ADA16A0FAA9}" type="pres">
      <dgm:prSet presAssocID="{534F8A88-B00F-4A57-B7CD-82700D6ACA2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A2FAA6-46FF-41D1-95CB-B55367C478C8}" type="pres">
      <dgm:prSet presAssocID="{534F8A88-B00F-4A57-B7CD-82700D6ACA27}" presName="accent_1" presStyleCnt="0"/>
      <dgm:spPr/>
    </dgm:pt>
    <dgm:pt modelId="{FDA5D8C6-561B-4D9F-ABA4-6DF85AE636A6}" type="pres">
      <dgm:prSet presAssocID="{534F8A88-B00F-4A57-B7CD-82700D6ACA27}" presName="accentRepeatNode" presStyleLbl="solidFgAcc1" presStyleIdx="0" presStyleCnt="5"/>
      <dgm:spPr/>
    </dgm:pt>
    <dgm:pt modelId="{22EFF37D-4E41-48F6-B028-E210400E9177}" type="pres">
      <dgm:prSet presAssocID="{EE434730-CA20-4120-9BF1-3D3B028417F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C56581-656A-40F8-B0B4-3926080545A2}" type="pres">
      <dgm:prSet presAssocID="{EE434730-CA20-4120-9BF1-3D3B028417F6}" presName="accent_2" presStyleCnt="0"/>
      <dgm:spPr/>
    </dgm:pt>
    <dgm:pt modelId="{5EDDE201-5B7D-42D5-BBBE-7CACE987ED7B}" type="pres">
      <dgm:prSet presAssocID="{EE434730-CA20-4120-9BF1-3D3B028417F6}" presName="accentRepeatNode" presStyleLbl="solidFgAcc1" presStyleIdx="1" presStyleCnt="5"/>
      <dgm:spPr/>
    </dgm:pt>
    <dgm:pt modelId="{E4B38A49-1991-424F-8D2A-183A4D11509B}" type="pres">
      <dgm:prSet presAssocID="{8D69678B-AF41-477E-99F9-DF5BB77F044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75841A-8B8E-4B13-928C-F8387DF50267}" type="pres">
      <dgm:prSet presAssocID="{8D69678B-AF41-477E-99F9-DF5BB77F044C}" presName="accent_3" presStyleCnt="0"/>
      <dgm:spPr/>
    </dgm:pt>
    <dgm:pt modelId="{BABCB48B-4A38-4C27-8709-7A228877F05D}" type="pres">
      <dgm:prSet presAssocID="{8D69678B-AF41-477E-99F9-DF5BB77F044C}" presName="accentRepeatNode" presStyleLbl="solidFgAcc1" presStyleIdx="2" presStyleCnt="5"/>
      <dgm:spPr/>
    </dgm:pt>
    <dgm:pt modelId="{06F1F3E7-6F84-4ABC-924E-6FEBC280B818}" type="pres">
      <dgm:prSet presAssocID="{2012EB8B-9BF6-44B0-8FC5-7086AA1508A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84F495-66F4-4A72-AEB1-EEB02FE2B212}" type="pres">
      <dgm:prSet presAssocID="{2012EB8B-9BF6-44B0-8FC5-7086AA1508A2}" presName="accent_4" presStyleCnt="0"/>
      <dgm:spPr/>
    </dgm:pt>
    <dgm:pt modelId="{B26121A8-05DC-47F9-9C87-B0939BE1F2CF}" type="pres">
      <dgm:prSet presAssocID="{2012EB8B-9BF6-44B0-8FC5-7086AA1508A2}" presName="accentRepeatNode" presStyleLbl="solidFgAcc1" presStyleIdx="3" presStyleCnt="5"/>
      <dgm:spPr/>
    </dgm:pt>
    <dgm:pt modelId="{E3AB1EFD-A109-4B44-B853-D74A80A91F81}" type="pres">
      <dgm:prSet presAssocID="{A5BB0242-90CF-4251-A2E4-0D9D9DA66B0D}" presName="text_5" presStyleLbl="node1" presStyleIdx="4" presStyleCnt="5">
        <dgm:presLayoutVars>
          <dgm:bulletEnabled val="1"/>
        </dgm:presLayoutVars>
      </dgm:prSet>
      <dgm:spPr/>
    </dgm:pt>
    <dgm:pt modelId="{19593F57-93AA-4725-851C-7B09BC7E7A20}" type="pres">
      <dgm:prSet presAssocID="{A5BB0242-90CF-4251-A2E4-0D9D9DA66B0D}" presName="accent_5" presStyleCnt="0"/>
      <dgm:spPr/>
    </dgm:pt>
    <dgm:pt modelId="{647BB6AB-A437-42BD-91EC-D0D68497E8AD}" type="pres">
      <dgm:prSet presAssocID="{A5BB0242-90CF-4251-A2E4-0D9D9DA66B0D}" presName="accentRepeatNode" presStyleLbl="solidFgAcc1" presStyleIdx="4" presStyleCnt="5"/>
      <dgm:spPr/>
    </dgm:pt>
  </dgm:ptLst>
  <dgm:cxnLst>
    <dgm:cxn modelId="{E75BC1D7-DB0B-4464-AFD1-44352E8710E9}" type="presOf" srcId="{8D69678B-AF41-477E-99F9-DF5BB77F044C}" destId="{E4B38A49-1991-424F-8D2A-183A4D11509B}" srcOrd="0" destOrd="0" presId="urn:microsoft.com/office/officeart/2008/layout/VerticalCurvedList"/>
    <dgm:cxn modelId="{B5DCBFCB-F54D-4362-B4EF-59A1A0928427}" type="presOf" srcId="{A5BB0242-90CF-4251-A2E4-0D9D9DA66B0D}" destId="{E3AB1EFD-A109-4B44-B853-D74A80A91F81}" srcOrd="0" destOrd="0" presId="urn:microsoft.com/office/officeart/2008/layout/VerticalCurvedList"/>
    <dgm:cxn modelId="{30FC3BAE-4487-45F4-A659-C39DB6DC3968}" type="presOf" srcId="{BA504A10-2997-4ADD-A207-A16DFED2FA79}" destId="{B6AADA8D-37D7-4595-83E8-B7EE5351AF6B}" srcOrd="0" destOrd="0" presId="urn:microsoft.com/office/officeart/2008/layout/VerticalCurvedList"/>
    <dgm:cxn modelId="{23254A5F-89F2-433D-88D9-55F95B92C4C6}" type="presOf" srcId="{2012EB8B-9BF6-44B0-8FC5-7086AA1508A2}" destId="{06F1F3E7-6F84-4ABC-924E-6FEBC280B818}" srcOrd="0" destOrd="0" presId="urn:microsoft.com/office/officeart/2008/layout/VerticalCurvedList"/>
    <dgm:cxn modelId="{52C25D57-98FC-4168-B27A-ABFF49FAE073}" type="presOf" srcId="{EE434730-CA20-4120-9BF1-3D3B028417F6}" destId="{22EFF37D-4E41-48F6-B028-E210400E9177}" srcOrd="0" destOrd="0" presId="urn:microsoft.com/office/officeart/2008/layout/VerticalCurvedList"/>
    <dgm:cxn modelId="{7741FA87-25B1-4109-8446-97A9F35AAF2F}" srcId="{DE453216-BF4E-49F8-8B69-0181258B4BE3}" destId="{EE434730-CA20-4120-9BF1-3D3B028417F6}" srcOrd="1" destOrd="0" parTransId="{1EAEA055-F321-4EFA-9849-D5614FD1C860}" sibTransId="{3037EAB8-B8BB-422B-83BD-5F960E0B10A1}"/>
    <dgm:cxn modelId="{FC4C6F50-BC30-4D95-B073-67FED3A55230}" srcId="{DE453216-BF4E-49F8-8B69-0181258B4BE3}" destId="{A5BB0242-90CF-4251-A2E4-0D9D9DA66B0D}" srcOrd="4" destOrd="0" parTransId="{A06E671B-12FE-44B0-AD0B-B489C40F07FD}" sibTransId="{FAA9AC0A-5A0C-4DD5-9646-1997772EADE2}"/>
    <dgm:cxn modelId="{F9035B50-55A3-4526-8203-13FB3C490109}" srcId="{DE453216-BF4E-49F8-8B69-0181258B4BE3}" destId="{8D69678B-AF41-477E-99F9-DF5BB77F044C}" srcOrd="2" destOrd="0" parTransId="{C9732EA9-F01C-422F-9214-DC2F3DCDAFA5}" sibTransId="{B312283F-CB9C-4C0D-9DDD-052ED725B1E1}"/>
    <dgm:cxn modelId="{4096F338-D14B-4B22-998F-057C332AC2A8}" type="presOf" srcId="{DE453216-BF4E-49F8-8B69-0181258B4BE3}" destId="{0DB5D490-B6B3-4AF1-A206-CB6ABE96A630}" srcOrd="0" destOrd="0" presId="urn:microsoft.com/office/officeart/2008/layout/VerticalCurvedList"/>
    <dgm:cxn modelId="{A647B189-6AF7-45F6-9C1B-EB9541FFFFAA}" srcId="{DE453216-BF4E-49F8-8B69-0181258B4BE3}" destId="{534F8A88-B00F-4A57-B7CD-82700D6ACA27}" srcOrd="0" destOrd="0" parTransId="{5FA15B3D-631B-4721-A9C0-6A25E1EC3CBA}" sibTransId="{BA504A10-2997-4ADD-A207-A16DFED2FA79}"/>
    <dgm:cxn modelId="{5CB16EEA-E6D5-4B40-BD1E-476F19E8B2DF}" srcId="{DE453216-BF4E-49F8-8B69-0181258B4BE3}" destId="{2012EB8B-9BF6-44B0-8FC5-7086AA1508A2}" srcOrd="3" destOrd="0" parTransId="{2FB7AFEF-A897-4FF0-8B96-7CDBE16F8944}" sibTransId="{A77CD586-2540-4B6F-8D3F-5D3FE9D0AE49}"/>
    <dgm:cxn modelId="{E3A0F409-E382-403C-B81C-E5095CC64C9A}" type="presOf" srcId="{534F8A88-B00F-4A57-B7CD-82700D6ACA27}" destId="{4761C03E-399B-4EC9-BA73-9ADA16A0FAA9}" srcOrd="0" destOrd="0" presId="urn:microsoft.com/office/officeart/2008/layout/VerticalCurvedList"/>
    <dgm:cxn modelId="{D0A6CAB9-C7D9-43D8-ADFC-389F09FE2655}" type="presParOf" srcId="{0DB5D490-B6B3-4AF1-A206-CB6ABE96A630}" destId="{C0F36563-8685-468D-A9D0-E585CB4B6E5F}" srcOrd="0" destOrd="0" presId="urn:microsoft.com/office/officeart/2008/layout/VerticalCurvedList"/>
    <dgm:cxn modelId="{1E97AD93-0EA1-4E12-A5C9-A6C710C712D5}" type="presParOf" srcId="{C0F36563-8685-468D-A9D0-E585CB4B6E5F}" destId="{7EDB0B64-4BB5-4669-BEEF-A707CD2065B1}" srcOrd="0" destOrd="0" presId="urn:microsoft.com/office/officeart/2008/layout/VerticalCurvedList"/>
    <dgm:cxn modelId="{3ABAD709-0FF8-43F4-9F4C-CFB1A25DE52B}" type="presParOf" srcId="{7EDB0B64-4BB5-4669-BEEF-A707CD2065B1}" destId="{408158C0-B53D-41C8-9A3F-B5D656C38390}" srcOrd="0" destOrd="0" presId="urn:microsoft.com/office/officeart/2008/layout/VerticalCurvedList"/>
    <dgm:cxn modelId="{38ACC3F7-671A-4ADE-9F4E-4B86568D2732}" type="presParOf" srcId="{7EDB0B64-4BB5-4669-BEEF-A707CD2065B1}" destId="{B6AADA8D-37D7-4595-83E8-B7EE5351AF6B}" srcOrd="1" destOrd="0" presId="urn:microsoft.com/office/officeart/2008/layout/VerticalCurvedList"/>
    <dgm:cxn modelId="{AC4D05F5-B647-4668-926D-7F0DC0FF545C}" type="presParOf" srcId="{7EDB0B64-4BB5-4669-BEEF-A707CD2065B1}" destId="{BD194352-0F52-405A-8DD2-25DE68CE8F8E}" srcOrd="2" destOrd="0" presId="urn:microsoft.com/office/officeart/2008/layout/VerticalCurvedList"/>
    <dgm:cxn modelId="{87984989-6D98-4BA4-B857-E4A2FD99F9A1}" type="presParOf" srcId="{7EDB0B64-4BB5-4669-BEEF-A707CD2065B1}" destId="{3EE7C39D-6072-42FC-8958-1599D817DD7E}" srcOrd="3" destOrd="0" presId="urn:microsoft.com/office/officeart/2008/layout/VerticalCurvedList"/>
    <dgm:cxn modelId="{B716D674-7510-4414-A096-DE4549EC6510}" type="presParOf" srcId="{C0F36563-8685-468D-A9D0-E585CB4B6E5F}" destId="{4761C03E-399B-4EC9-BA73-9ADA16A0FAA9}" srcOrd="1" destOrd="0" presId="urn:microsoft.com/office/officeart/2008/layout/VerticalCurvedList"/>
    <dgm:cxn modelId="{6BF29CB4-B716-42D7-B0FA-FA74FF758C8A}" type="presParOf" srcId="{C0F36563-8685-468D-A9D0-E585CB4B6E5F}" destId="{F2A2FAA6-46FF-41D1-95CB-B55367C478C8}" srcOrd="2" destOrd="0" presId="urn:microsoft.com/office/officeart/2008/layout/VerticalCurvedList"/>
    <dgm:cxn modelId="{86834F7E-7753-4C16-8E55-B916B2DD58CD}" type="presParOf" srcId="{F2A2FAA6-46FF-41D1-95CB-B55367C478C8}" destId="{FDA5D8C6-561B-4D9F-ABA4-6DF85AE636A6}" srcOrd="0" destOrd="0" presId="urn:microsoft.com/office/officeart/2008/layout/VerticalCurvedList"/>
    <dgm:cxn modelId="{DBECADB9-5456-4B5D-8EE9-D8CF52438EE7}" type="presParOf" srcId="{C0F36563-8685-468D-A9D0-E585CB4B6E5F}" destId="{22EFF37D-4E41-48F6-B028-E210400E9177}" srcOrd="3" destOrd="0" presId="urn:microsoft.com/office/officeart/2008/layout/VerticalCurvedList"/>
    <dgm:cxn modelId="{7DE97BC1-CC63-4229-A849-DA00F8DA70DA}" type="presParOf" srcId="{C0F36563-8685-468D-A9D0-E585CB4B6E5F}" destId="{03C56581-656A-40F8-B0B4-3926080545A2}" srcOrd="4" destOrd="0" presId="urn:microsoft.com/office/officeart/2008/layout/VerticalCurvedList"/>
    <dgm:cxn modelId="{DB8AFEB9-C800-4BE4-924B-278FE8D259CF}" type="presParOf" srcId="{03C56581-656A-40F8-B0B4-3926080545A2}" destId="{5EDDE201-5B7D-42D5-BBBE-7CACE987ED7B}" srcOrd="0" destOrd="0" presId="urn:microsoft.com/office/officeart/2008/layout/VerticalCurvedList"/>
    <dgm:cxn modelId="{B84E6467-D421-4A79-BC05-912EFE933DD6}" type="presParOf" srcId="{C0F36563-8685-468D-A9D0-E585CB4B6E5F}" destId="{E4B38A49-1991-424F-8D2A-183A4D11509B}" srcOrd="5" destOrd="0" presId="urn:microsoft.com/office/officeart/2008/layout/VerticalCurvedList"/>
    <dgm:cxn modelId="{80D7C556-96AA-42A5-A2D4-44BFECF926F6}" type="presParOf" srcId="{C0F36563-8685-468D-A9D0-E585CB4B6E5F}" destId="{2D75841A-8B8E-4B13-928C-F8387DF50267}" srcOrd="6" destOrd="0" presId="urn:microsoft.com/office/officeart/2008/layout/VerticalCurvedList"/>
    <dgm:cxn modelId="{E18173C3-04C8-4CC7-9AA7-51400E2FD6B2}" type="presParOf" srcId="{2D75841A-8B8E-4B13-928C-F8387DF50267}" destId="{BABCB48B-4A38-4C27-8709-7A228877F05D}" srcOrd="0" destOrd="0" presId="urn:microsoft.com/office/officeart/2008/layout/VerticalCurvedList"/>
    <dgm:cxn modelId="{C13E9C1F-505A-415B-8C9F-A6505B81D31B}" type="presParOf" srcId="{C0F36563-8685-468D-A9D0-E585CB4B6E5F}" destId="{06F1F3E7-6F84-4ABC-924E-6FEBC280B818}" srcOrd="7" destOrd="0" presId="urn:microsoft.com/office/officeart/2008/layout/VerticalCurvedList"/>
    <dgm:cxn modelId="{2899239C-42B8-475C-B620-648F3D5CF84C}" type="presParOf" srcId="{C0F36563-8685-468D-A9D0-E585CB4B6E5F}" destId="{4A84F495-66F4-4A72-AEB1-EEB02FE2B212}" srcOrd="8" destOrd="0" presId="urn:microsoft.com/office/officeart/2008/layout/VerticalCurvedList"/>
    <dgm:cxn modelId="{AAAD6DBA-48BD-43EA-9530-20ACA5C97D9C}" type="presParOf" srcId="{4A84F495-66F4-4A72-AEB1-EEB02FE2B212}" destId="{B26121A8-05DC-47F9-9C87-B0939BE1F2CF}" srcOrd="0" destOrd="0" presId="urn:microsoft.com/office/officeart/2008/layout/VerticalCurvedList"/>
    <dgm:cxn modelId="{5EEAA0C2-5944-4074-A895-F554996A6684}" type="presParOf" srcId="{C0F36563-8685-468D-A9D0-E585CB4B6E5F}" destId="{E3AB1EFD-A109-4B44-B853-D74A80A91F81}" srcOrd="9" destOrd="0" presId="urn:microsoft.com/office/officeart/2008/layout/VerticalCurvedList"/>
    <dgm:cxn modelId="{1EC0A858-54A9-4C31-9ABC-85E51E657BB4}" type="presParOf" srcId="{C0F36563-8685-468D-A9D0-E585CB4B6E5F}" destId="{19593F57-93AA-4725-851C-7B09BC7E7A20}" srcOrd="10" destOrd="0" presId="urn:microsoft.com/office/officeart/2008/layout/VerticalCurvedList"/>
    <dgm:cxn modelId="{7F557B2C-0886-40D8-B46E-00ABB97EBB55}" type="presParOf" srcId="{19593F57-93AA-4725-851C-7B09BC7E7A20}" destId="{647BB6AB-A437-42BD-91EC-D0D68497E8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43A6-5403-4957-943F-BD9700F41881}">
      <dsp:nvSpPr>
        <dsp:cNvPr id="0" name=""/>
        <dsp:cNvSpPr/>
      </dsp:nvSpPr>
      <dsp:spPr>
        <a:xfrm>
          <a:off x="-6054454" y="-926384"/>
          <a:ext cx="7207331" cy="720733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92B0C-9A1A-479C-8239-D1AE35EA112D}">
      <dsp:nvSpPr>
        <dsp:cNvPr id="0" name=""/>
        <dsp:cNvSpPr/>
      </dsp:nvSpPr>
      <dsp:spPr>
        <a:xfrm>
          <a:off x="503793" y="334553"/>
          <a:ext cx="10915950" cy="669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4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No existen diferencias morfométricas </a:t>
          </a:r>
          <a:r>
            <a:rPr lang="es-EC" sz="17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entre los especímenes de </a:t>
          </a:r>
          <a:r>
            <a:rPr lang="es-EC" sz="1700" b="1" i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C" sz="17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tomados en las tres provincias, por lo que no fue posible la caracterización por este medio.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503793" y="334553"/>
        <a:ext cx="10915950" cy="669534"/>
      </dsp:txXfrm>
    </dsp:sp>
    <dsp:sp modelId="{D8277A33-A8E5-4A14-AD28-8C23C1BF5E99}">
      <dsp:nvSpPr>
        <dsp:cNvPr id="0" name=""/>
        <dsp:cNvSpPr/>
      </dsp:nvSpPr>
      <dsp:spPr>
        <a:xfrm>
          <a:off x="85334" y="250861"/>
          <a:ext cx="836918" cy="836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4C05C-D09B-4915-8A93-097D534F967B}">
      <dsp:nvSpPr>
        <dsp:cNvPr id="0" name=""/>
        <dsp:cNvSpPr/>
      </dsp:nvSpPr>
      <dsp:spPr>
        <a:xfrm>
          <a:off x="983562" y="1338533"/>
          <a:ext cx="10436181" cy="66953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4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Bajo las condiciones del laboratorio, la PCR mostró sensibilidad en concentraciones de 5 a 75 ng/ul de ADN; utilizando 1,25 mM de MgCl</a:t>
          </a:r>
          <a:r>
            <a:rPr lang="es-EC" sz="1700" b="1" kern="1200" baseline="-250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2</a:t>
          </a:r>
          <a:r>
            <a:rPr lang="es-EC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con 35 ciclos y una temperatura de annealing de 51°C.</a:t>
          </a:r>
          <a:endParaRPr lang="es-EC" sz="17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83562" y="1338533"/>
        <a:ext cx="10436181" cy="669534"/>
      </dsp:txXfrm>
    </dsp:sp>
    <dsp:sp modelId="{166EEA6D-030A-46EA-B036-B78D39A7B5A1}">
      <dsp:nvSpPr>
        <dsp:cNvPr id="0" name=""/>
        <dsp:cNvSpPr/>
      </dsp:nvSpPr>
      <dsp:spPr>
        <a:xfrm>
          <a:off x="565103" y="1254841"/>
          <a:ext cx="836918" cy="836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C9036-C99C-4328-9C93-381E3CBB3808}">
      <dsp:nvSpPr>
        <dsp:cNvPr id="0" name=""/>
        <dsp:cNvSpPr/>
      </dsp:nvSpPr>
      <dsp:spPr>
        <a:xfrm>
          <a:off x="1130813" y="2342513"/>
          <a:ext cx="10288931" cy="66953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4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La PCR optimizada pudo </a:t>
          </a:r>
          <a:r>
            <a:rPr lang="es-EC" sz="1700" b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determinar amplicones con un peso entre 530 y 1230 pb</a:t>
          </a:r>
          <a:r>
            <a:rPr lang="es-EC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en los 178 apiarios. </a:t>
          </a:r>
          <a:endParaRPr lang="es-EC" sz="17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130813" y="2342513"/>
        <a:ext cx="10288931" cy="669534"/>
      </dsp:txXfrm>
    </dsp:sp>
    <dsp:sp modelId="{64AC2569-2BA2-449D-99A1-62CD906A6C8D}">
      <dsp:nvSpPr>
        <dsp:cNvPr id="0" name=""/>
        <dsp:cNvSpPr/>
      </dsp:nvSpPr>
      <dsp:spPr>
        <a:xfrm>
          <a:off x="712354" y="2258821"/>
          <a:ext cx="836918" cy="836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1F5EC-6470-4E6F-96D8-5FBDB6F34C09}">
      <dsp:nvSpPr>
        <dsp:cNvPr id="0" name=""/>
        <dsp:cNvSpPr/>
      </dsp:nvSpPr>
      <dsp:spPr>
        <a:xfrm>
          <a:off x="983562" y="3346494"/>
          <a:ext cx="10436181" cy="66953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4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 comprobó la presencia del Linaje (A26a, A26c, A30, A31, seq1, seq2, A1 y A1e); y del linaje C(C1, C31 y C2j); </a:t>
          </a:r>
          <a:r>
            <a:rPr lang="es-EC" sz="1700" b="1" u="sng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estos resultados demuestran que actualmente esta región está en un proceso de “Africanización”.</a:t>
          </a:r>
          <a:endParaRPr lang="es-EC" sz="1700" b="1" u="sng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83562" y="3346494"/>
        <a:ext cx="10436181" cy="669534"/>
      </dsp:txXfrm>
    </dsp:sp>
    <dsp:sp modelId="{17FE4F38-780F-4656-B33B-4C2E860BA65B}">
      <dsp:nvSpPr>
        <dsp:cNvPr id="0" name=""/>
        <dsp:cNvSpPr/>
      </dsp:nvSpPr>
      <dsp:spPr>
        <a:xfrm>
          <a:off x="565103" y="3262802"/>
          <a:ext cx="836918" cy="836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5703-7BBE-4B51-86D4-D79CA71F1BF5}">
      <dsp:nvSpPr>
        <dsp:cNvPr id="0" name=""/>
        <dsp:cNvSpPr/>
      </dsp:nvSpPr>
      <dsp:spPr>
        <a:xfrm>
          <a:off x="503793" y="4350474"/>
          <a:ext cx="10915950" cy="66953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4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De los haplotipos encontrados, 3 se encuentran en Carchi,7 en Imbabura y 7 en Pichincha.</a:t>
          </a:r>
          <a:endParaRPr lang="es-EC" sz="17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03793" y="4350474"/>
        <a:ext cx="10915950" cy="669534"/>
      </dsp:txXfrm>
    </dsp:sp>
    <dsp:sp modelId="{8551F275-4C80-4D9A-B6F5-F54D5FC6898F}">
      <dsp:nvSpPr>
        <dsp:cNvPr id="0" name=""/>
        <dsp:cNvSpPr/>
      </dsp:nvSpPr>
      <dsp:spPr>
        <a:xfrm>
          <a:off x="85334" y="4266782"/>
          <a:ext cx="836918" cy="836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ADA8D-37D7-4595-83E8-B7EE5351AF6B}">
      <dsp:nvSpPr>
        <dsp:cNvPr id="0" name=""/>
        <dsp:cNvSpPr/>
      </dsp:nvSpPr>
      <dsp:spPr>
        <a:xfrm>
          <a:off x="-6225024" y="-952315"/>
          <a:ext cx="7409956" cy="7409956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1C03E-399B-4EC9-BA73-9ADA16A0FAA9}">
      <dsp:nvSpPr>
        <dsp:cNvPr id="0" name=""/>
        <dsp:cNvSpPr/>
      </dsp:nvSpPr>
      <dsp:spPr>
        <a:xfrm>
          <a:off x="517725" y="343972"/>
          <a:ext cx="10753889" cy="6883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Se recomienda ampliar el estudio en otras provincias</a:t>
          </a: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especialmente en aquellas en las que </a:t>
          </a:r>
          <a:r>
            <a:rPr lang="es-ES" sz="1700" b="1" i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podría significar un problema para el ecosistema. 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517725" y="343972"/>
        <a:ext cx="10753889" cy="688385"/>
      </dsp:txXfrm>
    </dsp:sp>
    <dsp:sp modelId="{FDA5D8C6-561B-4D9F-ABA4-6DF85AE636A6}">
      <dsp:nvSpPr>
        <dsp:cNvPr id="0" name=""/>
        <dsp:cNvSpPr/>
      </dsp:nvSpPr>
      <dsp:spPr>
        <a:xfrm>
          <a:off x="87484" y="257924"/>
          <a:ext cx="860482" cy="860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FF37D-4E41-48F6-B028-E210400E9177}">
      <dsp:nvSpPr>
        <dsp:cNvPr id="0" name=""/>
        <dsp:cNvSpPr/>
      </dsp:nvSpPr>
      <dsp:spPr>
        <a:xfrm>
          <a:off x="1011002" y="1376221"/>
          <a:ext cx="10260612" cy="688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El capacitar a apicultores acerca de la necesidad de conocer el tipo de </a:t>
          </a:r>
          <a:r>
            <a:rPr lang="es-ES" sz="1700" b="1" i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 </a:t>
          </a: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que poseen en sus apiarios, para de esta forma </a:t>
          </a:r>
          <a:r>
            <a:rPr lang="es-ES" sz="1700" b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reducir el nivel de Africanización. 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1011002" y="1376221"/>
        <a:ext cx="10260612" cy="688385"/>
      </dsp:txXfrm>
    </dsp:sp>
    <dsp:sp modelId="{5EDDE201-5B7D-42D5-BBBE-7CACE987ED7B}">
      <dsp:nvSpPr>
        <dsp:cNvPr id="0" name=""/>
        <dsp:cNvSpPr/>
      </dsp:nvSpPr>
      <dsp:spPr>
        <a:xfrm>
          <a:off x="580761" y="1290172"/>
          <a:ext cx="860482" cy="860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38A49-1991-424F-8D2A-183A4D11509B}">
      <dsp:nvSpPr>
        <dsp:cNvPr id="0" name=""/>
        <dsp:cNvSpPr/>
      </dsp:nvSpPr>
      <dsp:spPr>
        <a:xfrm>
          <a:off x="1162398" y="2408469"/>
          <a:ext cx="10109216" cy="6883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Emprender medidas para </a:t>
          </a:r>
          <a:r>
            <a:rPr lang="es-ES" sz="1700" b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regular la “Africanización” en </a:t>
          </a:r>
          <a:r>
            <a:rPr lang="es-ES" sz="1700" b="1" i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Apis mellifera</a:t>
          </a: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debido a los graves problemas que esto conlleva para especies endémicas y humanos.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1162398" y="2408469"/>
        <a:ext cx="10109216" cy="688385"/>
      </dsp:txXfrm>
    </dsp:sp>
    <dsp:sp modelId="{BABCB48B-4A38-4C27-8709-7A228877F05D}">
      <dsp:nvSpPr>
        <dsp:cNvPr id="0" name=""/>
        <dsp:cNvSpPr/>
      </dsp:nvSpPr>
      <dsp:spPr>
        <a:xfrm>
          <a:off x="732157" y="2322421"/>
          <a:ext cx="860482" cy="860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F3E7-6F84-4ABC-924E-6FEBC280B818}">
      <dsp:nvSpPr>
        <dsp:cNvPr id="0" name=""/>
        <dsp:cNvSpPr/>
      </dsp:nvSpPr>
      <dsp:spPr>
        <a:xfrm>
          <a:off x="1011002" y="3440718"/>
          <a:ext cx="10260612" cy="688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 Se recomienda </a:t>
          </a:r>
          <a:r>
            <a:rPr lang="es-ES" sz="1700" b="1" u="sng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realizar un ensayo de RFLP-PCR</a:t>
          </a: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, el mismo que ayudará a determinar si los resultados obtenidos en el Apiario 9 colmena 5 pueden ser considerados como parte de un nuevo haplotipo. 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1011002" y="3440718"/>
        <a:ext cx="10260612" cy="688385"/>
      </dsp:txXfrm>
    </dsp:sp>
    <dsp:sp modelId="{B26121A8-05DC-47F9-9C87-B0939BE1F2CF}">
      <dsp:nvSpPr>
        <dsp:cNvPr id="0" name=""/>
        <dsp:cNvSpPr/>
      </dsp:nvSpPr>
      <dsp:spPr>
        <a:xfrm>
          <a:off x="580761" y="3354669"/>
          <a:ext cx="860482" cy="860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B1EFD-A109-4B44-B853-D74A80A91F81}">
      <dsp:nvSpPr>
        <dsp:cNvPr id="0" name=""/>
        <dsp:cNvSpPr/>
      </dsp:nvSpPr>
      <dsp:spPr>
        <a:xfrm>
          <a:off x="517725" y="4472966"/>
          <a:ext cx="10753889" cy="688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Repetir el estudio utilizando clonación.</a:t>
          </a:r>
          <a:endParaRPr lang="es-EC" sz="17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17725" y="4472966"/>
        <a:ext cx="10753889" cy="688385"/>
      </dsp:txXfrm>
    </dsp:sp>
    <dsp:sp modelId="{647BB6AB-A437-42BD-91EC-D0D68497E8AD}">
      <dsp:nvSpPr>
        <dsp:cNvPr id="0" name=""/>
        <dsp:cNvSpPr/>
      </dsp:nvSpPr>
      <dsp:spPr>
        <a:xfrm>
          <a:off x="87484" y="4386918"/>
          <a:ext cx="860482" cy="860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9" units="cm"/>
          <inkml:channel name="Y" type="integer" max="2178" units="cm"/>
          <inkml:channel name="T" type="integer" max="2.14748E9" units="dev"/>
        </inkml:traceFormat>
        <inkml:channelProperties>
          <inkml:channelProperty channel="X" name="resolution" value="100.52233" units="1/cm"/>
          <inkml:channelProperty channel="Y" name="resolution" value="100.83334" units="1/cm"/>
          <inkml:channelProperty channel="T" name="resolution" value="1" units="1/dev"/>
        </inkml:channelProperties>
      </inkml:inkSource>
      <inkml:timestamp xml:id="ts0" timeString="2018-12-04T14:36:45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26486 17507 0,'0'0'0,"0"0"0,0 0 16,0 0 0,-55 152-16,-1-41 15,0 28 1,1-1-16,-1 1 16,0-15-1,14-41-15,15-41 16,13-14-16,0-15 15,14-13 17,0 0-32,42-55 15,69-70 1,98-82-16,-28 13 16,-14-42-1,-28 56-15,1 0 16,-15 56-1,-14 40-15,-55 29 16,-14 13 0,-14 15-16,-14 27 15,-14 0 1,0 41-16,-42 29 16,-28 40-1,1 15-15,13-14 16,14-14-1,14-42-15,14-27 16,14-14 0,0-14-16,28 0 15,56-42-15,69-27 16,-42-14 0,15 0-16,-15 0 15,0 13 1,-27 29-16,-28 13 15,-14 28 1,-15 0-16,-13 14 16,0 41-1,-28 56-15,-14 0 16,1-28 0,13-14-16,14-13 15,0-29 1,0-13-16,28-14 15,55-27 1,56-70-16,28-42 16,70-41-1,-14 28-15,-98 13 16,-13 15-16,-1 40 16,-55 29-1,-14 27-15,-14 14 16,-1 14-1,-13 56-15,-41 124 16,-29-28 0,-14 56-16,-27 55 15,27-110-15,14-29 16,15-27 0,27-41-16,14-29 15,0-13 1,14 0-16,41-14 15,29-14-15,27-41 16,84-42 0,-14-42-16,-27 1 15,13-28 1,42-42-16,13-42 16,-82 70-1,-15 28-15,14 0 16,-13 13-1,-29 28-15,15 14 16,-43 28 0,-27 28-16,-14 13 15,0 14 1,-14 14-16,-14 139 31,-112 110-31,-97 111 16,28-55-1,14-42-15,-14 28 16,70-97 0,55-84-16,28-26 15,14-43 1,14-13-16,14-14 16,42-14-1,55-42-15,15-55 16,55-83-1,55-41-15,-27 13 16,14-97 0,-42 70-16,14 27 15,-28 14-15,-41 28 16,-29 41-16,-13 42 16,-29 28-1,-13 13-15,-14 28 16,0 14-16,-14 14 15,0 138 1,-70 98-16,-42 13 16,-27 69-1,14-96-15,13-42 16,29-42 0,41-55-16,14-42 15,14-27 1,14-14-16,28 0 15,55-42 1,70-69-16,70-69 16,28-14-1,-70-14-15,27 0 16,29 14 0,-126 83-16,-41 28 15,-28 27-15,-28 28 31,-15 14-15,-13 14-16,-13 111 16,-127 180-1,-41-28-15,14-28 16,28 14-16,55-124 16,29-29-1,13-27-15,28-13 16,14-29-1,14 1-15,28-14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9" units="cm"/>
          <inkml:channel name="Y" type="integer" max="2178" units="cm"/>
          <inkml:channel name="T" type="integer" max="2.14748E9" units="dev"/>
        </inkml:traceFormat>
        <inkml:channelProperties>
          <inkml:channelProperty channel="X" name="resolution" value="100.52233" units="1/cm"/>
          <inkml:channelProperty channel="Y" name="resolution" value="100.83334" units="1/cm"/>
          <inkml:channelProperty channel="T" name="resolution" value="1" units="1/dev"/>
        </inkml:channelProperties>
      </inkml:inkSource>
      <inkml:timestamp xml:id="ts0" timeString="2018-12-04T14:54:17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11459 5581 0,'0'0'0,"0"0"0,0 0 16,0 0-16,0 0 16,0 0-1,0 0-15,0 0 16,0 0 0,0 0-16,0 0 15,0 0 1,0 0-16,-181-166 15,83 55 1,1-13-16,-1-15 16,15-13-1,13-1-15,15 1 0,-1-56 16,42 42 0,14-28-16,28 14 15,14 28 1,27-1-16,1 29 15,-1 41 1,1 13-16,0 15 16,13 13-1,-13 29-15,13 26 16,-27 29 0,14 55-16,-1 55 15,-27 1 1,-28 13-16,-14-28 15,14 1 1,0-14-16,0-28 16,0-14-1,0-14-15,0-14 16,0 1 0,0-15-16,0-13 15,-14 0-15,0-15 16,0 1-1,0-14-15,-14-14 16</inkml:trace>
  <inkml:trace contextRef="#ctx0" brushRef="#br0" timeOffset="297.4679">10526 4556 0,'0'0'0,"0"0"16,0 0-16,181-83 15,0 14 1,-42 0-16,-13 0 15,27-1 1,-28 1-16,-13 14 16,-43 27-1,-41 0-15,0 14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9" units="cm"/>
          <inkml:channel name="Y" type="integer" max="2178" units="cm"/>
          <inkml:channel name="T" type="integer" max="2.14748E9" units="dev"/>
        </inkml:traceFormat>
        <inkml:channelProperties>
          <inkml:channelProperty channel="X" name="resolution" value="100.52233" units="1/cm"/>
          <inkml:channelProperty channel="Y" name="resolution" value="100.83334" units="1/cm"/>
          <inkml:channelProperty channel="T" name="resolution" value="1" units="1/dev"/>
        </inkml:channelProperties>
      </inkml:inkSource>
      <inkml:timestamp xml:id="ts0" timeString="2018-12-04T15:38:19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22963 5429 0,'0'0'0,"0"0"16,0 0-16,0 0 15,0 0 1,0 0-16,0 0 16,0 0-1,0 0-15,0 0 16,0 0 0,0 0-16,0 0 15,0 0 1,0 0-16,0 0 15,0 0 1,0 0-16,0 0 16,0 0-1,0 0-15,0 0 16,0 0 0,0 0-16,0 0 15,0 0-15,0 0 16,0 0-1,0 0-15,0 0 16,0 0 0,0 0-16,0 0 15,223-166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32D4-EE98-42E5-9843-2BADEA5EFA87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A2F6-100D-462A-B71A-D978F7B77F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A2F6-100D-462A-B71A-D978F7B77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A2F6-100D-462A-B71A-D978F7B77F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10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73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056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610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69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01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49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79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16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77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3CD2-F3F1-4D4A-B281-BE46E788EC0F}" type="datetimeFigureOut">
              <a:rPr lang="es-EC" smtClean="0"/>
              <a:t>17/12/2018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D658-A843-46FE-BDD4-784B444892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63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ustomXml" Target="../ink/ink1.xml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13.pn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2156713" y="1336044"/>
            <a:ext cx="8557147" cy="4416502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Times New Roman" panose="02020603050405020304" pitchFamily="18" charset="0"/>
              </a:rPr>
              <a:t>DEPARTAMENTO CIENCIAS DE LA VIDA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Times New Roman" panose="02020603050405020304" pitchFamily="18" charset="0"/>
              </a:rPr>
              <a:t>CARRERA DE INGENIERÍA EN BIOTECNOLOGÍA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s-ES" sz="18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TESIS DE GRADO PREVIO A LA OBTENCIÓN DEL TÍTULO DE INGENIERO EN BIOTECNOLOGÍA</a:t>
            </a:r>
            <a:endParaRPr lang="es-EC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s-ES" sz="18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2000" b="1" dirty="0">
                <a:solidFill>
                  <a:schemeClr val="tx1"/>
                </a:solidFill>
              </a:rPr>
              <a:t>“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morfométrica y molecular de </a:t>
            </a:r>
            <a:r>
              <a:rPr lang="es-E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 mellifera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provenientes de colmenas localizadas en las provincias de Pichincha, Imbabura y Carchi – Ecuador.”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s-ES" sz="1800" dirty="0">
              <a:solidFill>
                <a:schemeClr val="tx1"/>
              </a:solidFill>
              <a:latin typeface="Arial Black" panose="020B0A0402010202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Times New Roman" panose="02020603050405020304" pitchFamily="18" charset="0"/>
              </a:rPr>
              <a:t>AUTOR: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Alexander Acosta Vásquez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 Black" panose="020B0A04020102020204" pitchFamily="34" charset="0"/>
                <a:ea typeface="Calibri" pitchFamily="34" charset="0"/>
                <a:cs typeface="Times New Roman" panose="02020603050405020304" pitchFamily="18" charset="0"/>
              </a:rPr>
              <a:t>DIRECTOR: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Ron Román, </a:t>
            </a:r>
            <a:r>
              <a:rPr lang="es-E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3899" y="1"/>
            <a:ext cx="11878101" cy="92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3" y="45918"/>
            <a:ext cx="3561699" cy="91987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6" b="991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52" y="123314"/>
            <a:ext cx="1061685" cy="1095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A70EAAB-C492-4213-8EB9-49C2F5F4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484" y="178916"/>
            <a:ext cx="222924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83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007" y="161656"/>
            <a:ext cx="10515600" cy="346188"/>
          </a:xfrm>
        </p:spPr>
        <p:txBody>
          <a:bodyPr>
            <a:normAutofit fontScale="90000"/>
          </a:bodyPr>
          <a:lstStyle/>
          <a:p>
            <a:r>
              <a:rPr lang="es-ES" sz="3000" b="1" dirty="0"/>
              <a:t>Análisis de las secuencias para determinar haplotipos.</a:t>
            </a:r>
            <a:endParaRPr lang="es-EC" sz="3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427514" cy="4956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EC" sz="2200" b="1" dirty="0">
                <a:solidFill>
                  <a:schemeClr val="dk1"/>
                </a:solidFill>
              </a:rPr>
              <a:t>PCR a las muestras.</a:t>
            </a:r>
          </a:p>
        </p:txBody>
      </p:sp>
      <p:pic>
        <p:nvPicPr>
          <p:cNvPr id="5132" name="Imagen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55315" r="49023" b="25777"/>
          <a:stretch>
            <a:fillRect/>
          </a:stretch>
        </p:blipFill>
        <p:spPr bwMode="auto">
          <a:xfrm>
            <a:off x="981797" y="2385772"/>
            <a:ext cx="2904665" cy="22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929" y="2962412"/>
            <a:ext cx="799296" cy="138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1000 pb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700 pb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600 pb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500 pb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 pb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84935" y="3045167"/>
            <a:ext cx="448633" cy="483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648300" y="3288773"/>
            <a:ext cx="438904" cy="149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648300" y="3386502"/>
            <a:ext cx="427761" cy="165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48300" y="3492590"/>
            <a:ext cx="487446" cy="3181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74816" y="4042305"/>
            <a:ext cx="401245" cy="1847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32521" y="5101244"/>
            <a:ext cx="34426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(-): control negativo; (+): control positivo;   A: Apiario C: Colmena</a:t>
            </a:r>
            <a:endParaRPr kumimoji="0" 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Figura 1:</a:t>
            </a:r>
            <a:r>
              <a:rPr kumimoji="0" lang="es-ES" sz="1200" b="0" i="0" u="none" strike="noStrike" cap="none" normalizeH="0" baseline="0" dirty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 Resultados obtenidos en el Apiario 5.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3410942" y="1815876"/>
            <a:ext cx="685800" cy="4554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398317" y="1833045"/>
            <a:ext cx="1623490" cy="311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1800" b="1" dirty="0"/>
              <a:t>Secuenciación.</a:t>
            </a:r>
          </a:p>
        </p:txBody>
      </p:sp>
      <p:pic>
        <p:nvPicPr>
          <p:cNvPr id="5144" name="Picture 24" descr="Resultado de imagen para b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1" y="3274197"/>
            <a:ext cx="2606708" cy="1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 derecha 22"/>
          <p:cNvSpPr/>
          <p:nvPr/>
        </p:nvSpPr>
        <p:spPr>
          <a:xfrm rot="16200000" flipH="1">
            <a:off x="4899631" y="2220211"/>
            <a:ext cx="432888" cy="5257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derecha 27"/>
          <p:cNvSpPr/>
          <p:nvPr/>
        </p:nvSpPr>
        <p:spPr>
          <a:xfrm rot="5400000">
            <a:off x="4822596" y="3320859"/>
            <a:ext cx="537133" cy="5880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46" name="Picture 26" descr="Resultado de imagen para sequenc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94" b="62028"/>
          <a:stretch/>
        </p:blipFill>
        <p:spPr bwMode="auto">
          <a:xfrm>
            <a:off x="4010755" y="4130360"/>
            <a:ext cx="2160814" cy="99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935991" y="2819869"/>
            <a:ext cx="2466756" cy="3449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C" b="1" dirty="0"/>
              <a:t>Secuencias consenso.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073024" y="2818249"/>
            <a:ext cx="2156162" cy="336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C" b="1" dirty="0"/>
              <a:t>Análisis filogenético.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6604579" y="2794112"/>
            <a:ext cx="289733" cy="3233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48" name="Picture 28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25311" r="17284" b="23430"/>
          <a:stretch/>
        </p:blipFill>
        <p:spPr bwMode="auto">
          <a:xfrm>
            <a:off x="9934399" y="3313884"/>
            <a:ext cx="2206487" cy="10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echa derecha 33"/>
          <p:cNvSpPr/>
          <p:nvPr/>
        </p:nvSpPr>
        <p:spPr>
          <a:xfrm>
            <a:off x="9539313" y="3640210"/>
            <a:ext cx="289733" cy="3233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50" name="Picture 30" descr="Resultado de imagen para MACRO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82" y="1163697"/>
            <a:ext cx="2015979" cy="13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1427106" y="4793467"/>
            <a:ext cx="120738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530 a 1230 pb</a:t>
            </a:r>
            <a:endParaRPr lang="es-EC" sz="1400" dirty="0"/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817041" y="709352"/>
            <a:ext cx="2427514" cy="751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200" b="1" dirty="0" smtClean="0"/>
              <a:t>Extracción de ADN manual.</a:t>
            </a:r>
            <a:endParaRPr lang="es-EC" sz="2200" b="1" dirty="0"/>
          </a:p>
        </p:txBody>
      </p:sp>
      <p:sp>
        <p:nvSpPr>
          <p:cNvPr id="5" name="Flecha abajo 4"/>
          <p:cNvSpPr/>
          <p:nvPr/>
        </p:nvSpPr>
        <p:spPr>
          <a:xfrm>
            <a:off x="1841386" y="1495994"/>
            <a:ext cx="378823" cy="2651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3407076" y="834509"/>
            <a:ext cx="186461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Dayana Sandoval </a:t>
            </a:r>
            <a:endParaRPr lang="es-EC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10044864" y="4348994"/>
            <a:ext cx="1985555" cy="3252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Kimura de 2-P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147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07025" y="2307131"/>
            <a:ext cx="5207632" cy="2145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7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y Discusión.</a:t>
            </a:r>
          </a:p>
        </p:txBody>
      </p:sp>
    </p:spTree>
    <p:extLst>
      <p:ext uri="{BB962C8B-B14F-4D97-AF65-F5344CB8AC3E}">
        <p14:creationId xmlns:p14="http://schemas.microsoft.com/office/powerpoint/2010/main" val="388110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9609" y="609449"/>
            <a:ext cx="7452929" cy="4073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0" algn="ctr">
              <a:buNone/>
            </a:pPr>
            <a:r>
              <a:rPr lang="es-ES" sz="2400" b="1" dirty="0"/>
              <a:t>Análisis de las componentes principales (PCA)</a:t>
            </a:r>
            <a:endParaRPr lang="es-EC" sz="2400" b="1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1094495"/>
            <a:ext cx="5329646" cy="508423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22" y="1094496"/>
            <a:ext cx="5399032" cy="508423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18457" y="-70892"/>
            <a:ext cx="10515600" cy="742567"/>
          </a:xfrm>
        </p:spPr>
        <p:txBody>
          <a:bodyPr/>
          <a:lstStyle/>
          <a:p>
            <a:r>
              <a:rPr lang="es-ES" dirty="0"/>
              <a:t>Análisis morfométrico de </a:t>
            </a:r>
            <a:r>
              <a:rPr lang="es-ES" i="1" dirty="0"/>
              <a:t>Apis mellifera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070349" y="6348403"/>
            <a:ext cx="100020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2: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Análisis de componentes principales (PCA) a nivel de provincia(derecha) y cantón(izquierda)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2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2321722" y="3244334"/>
            <a:ext cx="1107996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s-EC" sz="1200" b="1" dirty="0">
              <a:effectLst/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954666" y="11454"/>
            <a:ext cx="6282667" cy="58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ES" sz="2500" b="1" dirty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Análisis de Variables Canónicas (CVA).</a:t>
            </a:r>
            <a:endParaRPr lang="es-EC" sz="2500" b="1" dirty="0"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/>
          <a:stretch/>
        </p:blipFill>
        <p:spPr bwMode="auto">
          <a:xfrm>
            <a:off x="370320" y="678947"/>
            <a:ext cx="5547154" cy="5498015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/>
          <a:stretch/>
        </p:blipFill>
        <p:spPr bwMode="auto">
          <a:xfrm>
            <a:off x="6048103" y="709979"/>
            <a:ext cx="5773577" cy="5466983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325596" y="6369559"/>
            <a:ext cx="91837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3: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dirty="0"/>
              <a:t>Análisis de Variables Canónicas (CVA)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 nivel de provincia(derecha) y cantón(izquierda)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6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6218" y="23094"/>
            <a:ext cx="6059557" cy="5293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2" algn="ctr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-ES" sz="32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Rejilla de deformación de CVA.</a:t>
            </a:r>
            <a:endParaRPr lang="es-EC" sz="3200" b="1" kern="1200" dirty="0">
              <a:solidFill>
                <a:schemeClr val="dk1"/>
              </a:solidFill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1995" t="23000" r="6961" b="43458"/>
          <a:stretch/>
        </p:blipFill>
        <p:spPr>
          <a:xfrm>
            <a:off x="1205296" y="835325"/>
            <a:ext cx="9781399" cy="5204780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571056" y="6322939"/>
            <a:ext cx="8719457" cy="3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4: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200" dirty="0"/>
              <a:t>Rejilla de deformación de CVA 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a nivel de </a:t>
            </a: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provincia.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303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2064" t="43556" r="8246" b="22543"/>
          <a:stretch/>
        </p:blipFill>
        <p:spPr>
          <a:xfrm>
            <a:off x="1040672" y="658348"/>
            <a:ext cx="10291834" cy="549425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66218" y="23094"/>
            <a:ext cx="6059557" cy="5293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2" algn="ctr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-ES" sz="32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Rejilla de deformación de CVA.</a:t>
            </a:r>
            <a:endParaRPr lang="es-EC" sz="3200" b="1" kern="1200" dirty="0">
              <a:solidFill>
                <a:schemeClr val="dk1"/>
              </a:solidFill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sp>
        <p:nvSpPr>
          <p:cNvPr id="7" name="Marcador de contenido 5"/>
          <p:cNvSpPr>
            <a:spLocks noGrp="1"/>
          </p:cNvSpPr>
          <p:nvPr>
            <p:ph idx="1"/>
          </p:nvPr>
        </p:nvSpPr>
        <p:spPr>
          <a:xfrm>
            <a:off x="1571056" y="6322939"/>
            <a:ext cx="8719457" cy="3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S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5:</a:t>
            </a: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200" dirty="0"/>
              <a:t>Rejilla de deformación de CVA 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a nivel de </a:t>
            </a: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cantón.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722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000213"/>
              </p:ext>
            </p:extLst>
          </p:nvPr>
        </p:nvGraphicFramePr>
        <p:xfrm>
          <a:off x="91442" y="2880384"/>
          <a:ext cx="2860765" cy="104502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53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Carchi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Imbabura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Imbabura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0.3477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Pichincha</a:t>
                      </a:r>
                      <a:endParaRPr lang="es-EC" sz="11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0.0291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0.1359</a:t>
                      </a:r>
                      <a:endParaRPr lang="es-EC" sz="11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30358"/>
              </p:ext>
            </p:extLst>
          </p:nvPr>
        </p:nvGraphicFramePr>
        <p:xfrm>
          <a:off x="3017520" y="707932"/>
          <a:ext cx="9078686" cy="535323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18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58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5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46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72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58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180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98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Antonio Ante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Cayambe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Cotacachi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Ibarra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Mejía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Mira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Montúfar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Pedro Moncayo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Quito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Rumiñahui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Cayambe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0.7337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Cotacachi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0.2095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0.0085*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Ibarra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0.9766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0.7494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0.0000001*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Mejía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0.4783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0.2096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0.8323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0.3705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Mira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0.8964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0.1137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0.1186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0.0168*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0.5075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Montúfar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0.1571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0.0028*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0.3988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0.0064*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0.8664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0.1260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Pedro Moncayo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0.4922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0.0026*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0.3704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0.0316*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0.6623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0.8000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0.2745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1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Quito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0.3048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0.0245*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0.0729*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0.0002*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0.8970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0.0007*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0.2429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0.1765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Rumiñahui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0.2061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0.1010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0.3340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0.1227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0.4716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0.4618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0.0490*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0.0433*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0.1131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1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Tulcán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0.4951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0.1140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0.1406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0.1187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0.2006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0.1319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0.0194*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0.0224*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0.0260*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0.0664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Marcador de contenido 5"/>
          <p:cNvSpPr txBox="1">
            <a:spLocks/>
          </p:cNvSpPr>
          <p:nvPr/>
        </p:nvSpPr>
        <p:spPr>
          <a:xfrm>
            <a:off x="633240" y="6322469"/>
            <a:ext cx="10083983" cy="535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3 y 4: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600" dirty="0"/>
              <a:t>P-value para prueba de permutación para las distancias de Mahalanobis entre Provincias(derecha) y cantones (izquierda).</a:t>
            </a:r>
            <a:endParaRPr lang="es-EC" sz="1600" i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33240" y="65768"/>
            <a:ext cx="4027715" cy="417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-ES" sz="3200" b="1" kern="1200" dirty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Análisis Cluster</a:t>
            </a:r>
            <a:endParaRPr lang="es-EC" sz="3200" b="1" kern="1200" dirty="0"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36278" y="1966770"/>
            <a:ext cx="12805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952500" algn="l"/>
              </a:tabLs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(*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0.05)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96924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483" y="0"/>
            <a:ext cx="4027715" cy="4512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2" algn="ctr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s-ES" sz="3200" b="1" kern="1200" dirty="0">
                <a:solidFill>
                  <a:schemeClr val="dk1"/>
                </a:solidFill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Análisis Cluster</a:t>
            </a:r>
            <a:endParaRPr lang="es-EC" sz="3200" b="1" kern="1200" dirty="0">
              <a:solidFill>
                <a:schemeClr val="dk1"/>
              </a:solidFill>
              <a:latin typeface="Times New Roman" panose="02020603050405020304" pitchFamily="18" charset="0"/>
              <a:ea typeface="游ゴシック Light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460" t="26508" r="24603" b="22825"/>
          <a:stretch/>
        </p:blipFill>
        <p:spPr>
          <a:xfrm>
            <a:off x="1473189" y="551272"/>
            <a:ext cx="9329794" cy="5585063"/>
          </a:xfrm>
          <a:prstGeom prst="rect">
            <a:avLst/>
          </a:prstGeom>
        </p:spPr>
      </p:pic>
      <p:sp>
        <p:nvSpPr>
          <p:cNvPr id="5" name="Marcador de contenido 5"/>
          <p:cNvSpPr txBox="1">
            <a:spLocks/>
          </p:cNvSpPr>
          <p:nvPr/>
        </p:nvSpPr>
        <p:spPr>
          <a:xfrm>
            <a:off x="1000940" y="6323938"/>
            <a:ext cx="9624057" cy="327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7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S" sz="1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6:</a:t>
            </a:r>
            <a:r>
              <a:rPr lang="es-ES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700" dirty="0"/>
              <a:t>Diagrama de agrupamiento UPGMA (Análisis Cluster) por provincia (a) y por cantones (b).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24360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6699" y="120277"/>
            <a:ext cx="3193044" cy="402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500" b="1" dirty="0">
                <a:solidFill>
                  <a:schemeClr val="dk1"/>
                </a:solidFill>
              </a:rPr>
              <a:t>Optimización de PCR. </a:t>
            </a:r>
            <a:endParaRPr lang="es-EC" sz="2500" b="1" dirty="0">
              <a:solidFill>
                <a:schemeClr val="dk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47880733"/>
              </p:ext>
            </p:extLst>
          </p:nvPr>
        </p:nvGraphicFramePr>
        <p:xfrm>
          <a:off x="0" y="608747"/>
          <a:ext cx="12192000" cy="543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3196045" y="6359828"/>
            <a:ext cx="52565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Gráfica 2: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Parámetros definidos en la Optimización.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248469" y="244201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Garnery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et al., 1991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560538" y="244201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Kozmus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2007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3812177" y="5314529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Szalanski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., 2016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9206533" y="531452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Meixner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et al., 2013</a:t>
            </a:r>
            <a:endParaRPr lang="es-EC" dirty="0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930261" y="5914666"/>
            <a:ext cx="344264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(-): control negativo; (+): control 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positivo</a:t>
            </a:r>
            <a:r>
              <a:rPr lang="es-E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3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1773" y="852147"/>
            <a:ext cx="2841170" cy="8695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C" dirty="0"/>
              <a:t>Concentración máxima 75 ng/ul.</a:t>
            </a:r>
          </a:p>
          <a:p>
            <a:pPr algn="ctr"/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7382" t="33365" r="13770" b="48379"/>
          <a:stretch/>
        </p:blipFill>
        <p:spPr>
          <a:xfrm>
            <a:off x="101845" y="1900996"/>
            <a:ext cx="7382031" cy="2919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9559" t="45048" r="14895" b="29059"/>
          <a:stretch/>
        </p:blipFill>
        <p:spPr>
          <a:xfrm>
            <a:off x="7235591" y="1848505"/>
            <a:ext cx="4873534" cy="3087305"/>
          </a:xfrm>
          <a:prstGeom prst="rect">
            <a:avLst/>
          </a:prstGeom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542965" y="5074320"/>
            <a:ext cx="7146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Figura </a:t>
            </a:r>
            <a:r>
              <a:rPr lang="es-ES" sz="2000" b="1" dirty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7</a:t>
            </a:r>
            <a:r>
              <a:rPr kumimoji="0" lang="es-ES" sz="2000" b="1" i="0" u="none" strike="noStrike" cap="none" normalizeH="0" baseline="0" dirty="0" smtClean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:</a:t>
            </a:r>
            <a:r>
              <a:rPr kumimoji="0" lang="es-ES" sz="2000" b="0" i="0" u="none" strike="noStrike" cap="none" normalizeH="0" baseline="0" dirty="0" smtClean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cap="none" normalizeH="0" baseline="0" dirty="0" bmk="_Toc531090447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Resultados obtenidos en el Apiario 1(izquierda) y Apiario 5(derecho).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355" y="246591"/>
            <a:ext cx="10515600" cy="1325563"/>
          </a:xfrm>
        </p:spPr>
        <p:txBody>
          <a:bodyPr/>
          <a:lstStyle/>
          <a:p>
            <a:r>
              <a:rPr lang="es-EC" b="1" dirty="0"/>
              <a:t>Introducción: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2390" y="6371998"/>
            <a:ext cx="634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Vásconez, 2017 ; Agila, 2015 ; Rubiano, 2016; Pérez- </a:t>
            </a:r>
            <a:r>
              <a:rPr lang="es-ES" dirty="0" err="1"/>
              <a:t>Ziegele</a:t>
            </a:r>
            <a:r>
              <a:rPr lang="es-ES" dirty="0"/>
              <a:t>, 2007</a:t>
            </a:r>
            <a:endParaRPr lang="es-EC" dirty="0"/>
          </a:p>
        </p:txBody>
      </p:sp>
      <p:pic>
        <p:nvPicPr>
          <p:cNvPr id="2050" name="Picture 2" descr="Resultado de imagen para abe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3" y="1276736"/>
            <a:ext cx="1992578" cy="112082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92390" y="2510290"/>
            <a:ext cx="1783572" cy="6439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dirty="0"/>
              <a:t>H</a:t>
            </a:r>
            <a:r>
              <a:rPr lang="es-ES" sz="1300" dirty="0" err="1"/>
              <a:t>imenóptero</a:t>
            </a:r>
            <a:r>
              <a:rPr lang="es-ES" sz="1300" dirty="0"/>
              <a:t> apócrito que pertenece a la familia </a:t>
            </a:r>
            <a:r>
              <a:rPr lang="es-ES" sz="1300" i="1" dirty="0"/>
              <a:t>Apidae</a:t>
            </a:r>
            <a:endParaRPr lang="es-EC" sz="1300" dirty="0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4027245" y="1230283"/>
            <a:ext cx="1648740" cy="121372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pi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17" y="1249603"/>
            <a:ext cx="2095500" cy="15716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5"/>
          <a:srcRect l="39511" t="45155" r="40910" b="32517"/>
          <a:stretch/>
        </p:blipFill>
        <p:spPr bwMode="auto">
          <a:xfrm>
            <a:off x="3394081" y="3350241"/>
            <a:ext cx="2835619" cy="25105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140375" y="4123240"/>
            <a:ext cx="1070400" cy="353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b="1" dirty="0"/>
              <a:t>CASTAS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345406" y="715066"/>
            <a:ext cx="1070400" cy="353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b="1" dirty="0"/>
              <a:t>APIARIOS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228969" y="2555846"/>
            <a:ext cx="1245291" cy="353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b="1" dirty="0"/>
              <a:t>COLMENAS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2594877" y="1498043"/>
            <a:ext cx="336829" cy="571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bajo 9"/>
          <p:cNvSpPr/>
          <p:nvPr/>
        </p:nvSpPr>
        <p:spPr>
          <a:xfrm>
            <a:off x="4637848" y="2965488"/>
            <a:ext cx="427532" cy="2980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 derecha 26"/>
          <p:cNvSpPr/>
          <p:nvPr/>
        </p:nvSpPr>
        <p:spPr>
          <a:xfrm>
            <a:off x="6003283" y="1551397"/>
            <a:ext cx="336829" cy="571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6340112" y="4323060"/>
            <a:ext cx="995980" cy="5443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/>
              <a:t>Flora utilizada.</a:t>
            </a:r>
            <a:endParaRPr lang="es-EC" sz="1400" b="1" dirty="0"/>
          </a:p>
        </p:txBody>
      </p:sp>
      <p:pic>
        <p:nvPicPr>
          <p:cNvPr id="30" name="Picture 4" descr="Resultado de imagen para Medicago sati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21" y="3107313"/>
            <a:ext cx="1497639" cy="11232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10113092" y="3515039"/>
            <a:ext cx="74342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Alfalfa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9749806" y="4855055"/>
            <a:ext cx="89995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/>
              <a:t>Eucalipto</a:t>
            </a:r>
          </a:p>
        </p:txBody>
      </p:sp>
      <p:cxnSp>
        <p:nvCxnSpPr>
          <p:cNvPr id="34" name="Conector recto de flecha 33"/>
          <p:cNvCxnSpPr>
            <a:stCxn id="29" idx="3"/>
            <a:endCxn id="30" idx="1"/>
          </p:cNvCxnSpPr>
          <p:nvPr/>
        </p:nvCxnSpPr>
        <p:spPr>
          <a:xfrm flipV="1">
            <a:off x="7336092" y="3668928"/>
            <a:ext cx="1089029" cy="92631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29" idx="3"/>
            <a:endCxn id="31" idx="1"/>
          </p:cNvCxnSpPr>
          <p:nvPr/>
        </p:nvCxnSpPr>
        <p:spPr>
          <a:xfrm>
            <a:off x="7336092" y="4595238"/>
            <a:ext cx="1148208" cy="534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C105E18D-4710-43BF-9B91-55197EAFE62D}"/>
                  </a:ext>
                </a:extLst>
              </p14:cNvPr>
              <p14:cNvContentPartPr/>
              <p14:nvPr/>
            </p14:nvContentPartPr>
            <p14:xfrm>
              <a:off x="9379800" y="5694120"/>
              <a:ext cx="2707560" cy="9576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105E18D-4710-43BF-9B91-55197EAFE6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0440" y="5684760"/>
                <a:ext cx="2726280" cy="9763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6716" y="5683861"/>
            <a:ext cx="3275283" cy="967859"/>
          </a:xfrm>
          <a:prstGeom prst="rect">
            <a:avLst/>
          </a:prstGeom>
        </p:spPr>
      </p:pic>
      <p:pic>
        <p:nvPicPr>
          <p:cNvPr id="31" name="Picture 6" descr="Resultado de imagen para eucalyptus globul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00" y="4409029"/>
            <a:ext cx="1082200" cy="14414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6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34496"/>
            <a:ext cx="2971800" cy="7794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C" sz="25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Analisis filogenético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04916"/>
              </p:ext>
            </p:extLst>
          </p:nvPr>
        </p:nvGraphicFramePr>
        <p:xfrm>
          <a:off x="674914" y="1303107"/>
          <a:ext cx="4103914" cy="404987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51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33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Linaje C “Europa</a:t>
                      </a:r>
                      <a:r>
                        <a:rPr lang="es-EC" baseline="0" dirty="0"/>
                        <a:t> del Este”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Linaje A </a:t>
                      </a:r>
                      <a:r>
                        <a:rPr lang="es-EC" dirty="0" smtClean="0"/>
                        <a:t>“África</a:t>
                      </a:r>
                      <a:r>
                        <a:rPr lang="es-EC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A26a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A26c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C2j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/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Seq2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752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752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A1e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Imagen 3" descr="D:\Mis Documentos\Documents\Tesis\secuencia\foto tesis con titulo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/>
          <a:stretch/>
        </p:blipFill>
        <p:spPr bwMode="auto">
          <a:xfrm>
            <a:off x="5424896" y="0"/>
            <a:ext cx="4252504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677400" y="3429000"/>
            <a:ext cx="24166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6: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máxima verosimilitud de las muestras obtenidas en las provincias de Carchi, Imbabura y Pichincha.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5"/>
          <p:cNvSpPr txBox="1">
            <a:spLocks/>
          </p:cNvSpPr>
          <p:nvPr/>
        </p:nvSpPr>
        <p:spPr>
          <a:xfrm>
            <a:off x="285747" y="5436507"/>
            <a:ext cx="4536623" cy="424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5: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400" dirty="0"/>
              <a:t>Haplotipos encontrados.</a:t>
            </a:r>
            <a:endParaRPr lang="es-EC" sz="2400" i="1" dirty="0"/>
          </a:p>
        </p:txBody>
      </p:sp>
      <p:sp>
        <p:nvSpPr>
          <p:cNvPr id="3" name="Rectángulo 2"/>
          <p:cNvSpPr/>
          <p:nvPr/>
        </p:nvSpPr>
        <p:spPr>
          <a:xfrm>
            <a:off x="371409" y="6312654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Prada, Durán, Salamanca, &amp; Del Lama, 2009</a:t>
            </a:r>
            <a:endParaRPr lang="es-EC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C98E1F30-7FDC-4D94-A343-FEEDA90B8108}"/>
                  </a:ext>
                </a:extLst>
              </p14:cNvPr>
              <p14:cNvContentPartPr/>
              <p14:nvPr/>
            </p14:nvContentPartPr>
            <p14:xfrm>
              <a:off x="3789360" y="1131840"/>
              <a:ext cx="436680" cy="87768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98E1F30-7FDC-4D94-A343-FEEDA90B81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00" y="1122480"/>
                <a:ext cx="455400" cy="8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75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pic>
        <p:nvPicPr>
          <p:cNvPr id="4" name="Imagen 3" descr="D:\Mis Documentos\Documents\Tesis\secuencia\foto tesis con titul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/>
          <a:stretch/>
        </p:blipFill>
        <p:spPr bwMode="auto">
          <a:xfrm>
            <a:off x="356507" y="0"/>
            <a:ext cx="4252504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580606" y="0"/>
            <a:ext cx="2808514" cy="4545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491445" y="1959429"/>
            <a:ext cx="994955" cy="8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 descr="D:\Mis Documentos\Documents\Tesis\secuencia\foto tesis con titul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b="34121"/>
          <a:stretch/>
        </p:blipFill>
        <p:spPr bwMode="auto">
          <a:xfrm>
            <a:off x="5588725" y="0"/>
            <a:ext cx="5527766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45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pic>
        <p:nvPicPr>
          <p:cNvPr id="4" name="Imagen 3" descr="D:\Mis Documentos\Documents\Tesis\secuencia\foto tesis con titul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/>
          <a:stretch/>
        </p:blipFill>
        <p:spPr bwMode="auto">
          <a:xfrm>
            <a:off x="356507" y="0"/>
            <a:ext cx="4252504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528354" y="4506686"/>
            <a:ext cx="2989217" cy="2351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609011" y="5170386"/>
            <a:ext cx="994955" cy="8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 descr="D:\Mis Documentos\Documents\Tesis\secuencia\foto tesis con titul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" t="66004" r="1655" b="56"/>
          <a:stretch/>
        </p:blipFill>
        <p:spPr bwMode="auto">
          <a:xfrm>
            <a:off x="5668190" y="1737360"/>
            <a:ext cx="6324601" cy="506588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69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6" y="483324"/>
            <a:ext cx="5618497" cy="5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54639" y="1344869"/>
            <a:ext cx="61395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seq1</a:t>
            </a:r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76562" y="3591682"/>
            <a:ext cx="5909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A1</a:t>
            </a:r>
          </a:p>
          <a:p>
            <a:pPr algn="ctr"/>
            <a:r>
              <a:rPr lang="es-EC" sz="1400" dirty="0" smtClean="0"/>
              <a:t>A26a</a:t>
            </a:r>
            <a:endParaRPr lang="es-EC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61615" y="2360302"/>
            <a:ext cx="59657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seq2</a:t>
            </a:r>
            <a:endParaRPr lang="es-EC" sz="14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60761"/>
              </p:ext>
            </p:extLst>
          </p:nvPr>
        </p:nvGraphicFramePr>
        <p:xfrm>
          <a:off x="6164942" y="2951602"/>
          <a:ext cx="5941833" cy="12801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83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5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Linaje</a:t>
                      </a:r>
                      <a:endParaRPr lang="es-EC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Frecuencias (Fi)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F. relativas (fi)</a:t>
                      </a:r>
                      <a:endParaRPr lang="es-EC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%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 “África”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 “Europa del Este”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</a:t>
                      </a:r>
                      <a:endParaRPr lang="es-EC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Marcador de contenido 5"/>
          <p:cNvSpPr txBox="1">
            <a:spLocks/>
          </p:cNvSpPr>
          <p:nvPr/>
        </p:nvSpPr>
        <p:spPr>
          <a:xfrm>
            <a:off x="6164942" y="4374980"/>
            <a:ext cx="576580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6</a:t>
            </a:r>
            <a:r>
              <a:rPr lang="es-ES" sz="1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s-ES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500" dirty="0"/>
              <a:t>Análisis de frecuencia estadística por linaje en la provincia del Carchi.</a:t>
            </a:r>
            <a:endParaRPr lang="es-EC" sz="1500" dirty="0"/>
          </a:p>
        </p:txBody>
      </p:sp>
      <p:sp>
        <p:nvSpPr>
          <p:cNvPr id="6" name="Rectángulo 5"/>
          <p:cNvSpPr/>
          <p:nvPr/>
        </p:nvSpPr>
        <p:spPr>
          <a:xfrm>
            <a:off x="667544" y="5912062"/>
            <a:ext cx="461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Figura 7: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 Distribución </a:t>
            </a:r>
            <a:r>
              <a:rPr lang="es-ES" dirty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de haplotipos 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en Carchi.</a:t>
            </a:r>
            <a:endParaRPr lang="es-EC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8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9" y="1372066"/>
            <a:ext cx="6429375" cy="33718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23197" y="2006691"/>
            <a:ext cx="60249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A26a</a:t>
            </a:r>
          </a:p>
          <a:p>
            <a:pPr algn="ctr"/>
            <a:r>
              <a:rPr lang="es-EC" sz="1400" dirty="0" smtClean="0"/>
              <a:t>C2j</a:t>
            </a:r>
          </a:p>
          <a:p>
            <a:pPr algn="ctr"/>
            <a:r>
              <a:rPr lang="es-EC" sz="1400" dirty="0" smtClean="0"/>
              <a:t>A30</a:t>
            </a:r>
          </a:p>
          <a:p>
            <a:pPr algn="ctr"/>
            <a:r>
              <a:rPr lang="es-EC" sz="1400" dirty="0" smtClean="0"/>
              <a:t>A26c</a:t>
            </a:r>
            <a:endParaRPr lang="es-EC" sz="1400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245205" y="2483744"/>
            <a:ext cx="627017" cy="92746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3661954" y="3795408"/>
            <a:ext cx="1071155" cy="97971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059462" y="4743916"/>
            <a:ext cx="6024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A26c</a:t>
            </a:r>
          </a:p>
          <a:p>
            <a:pPr algn="ctr"/>
            <a:r>
              <a:rPr lang="es-EC" sz="1400" dirty="0"/>
              <a:t>s</a:t>
            </a:r>
            <a:r>
              <a:rPr lang="es-EC" sz="1400" dirty="0" smtClean="0"/>
              <a:t>eq2</a:t>
            </a:r>
          </a:p>
          <a:p>
            <a:pPr algn="ctr"/>
            <a:r>
              <a:rPr lang="es-EC" sz="1400" dirty="0" smtClean="0"/>
              <a:t>C2j</a:t>
            </a:r>
            <a:endParaRPr lang="es-EC" sz="1400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5014378" y="1635914"/>
            <a:ext cx="674066" cy="10579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688444" y="1051139"/>
            <a:ext cx="60249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C2j</a:t>
            </a:r>
          </a:p>
          <a:p>
            <a:pPr algn="ctr"/>
            <a:r>
              <a:rPr lang="es-EC" sz="1400" dirty="0" smtClean="0"/>
              <a:t>A26c</a:t>
            </a:r>
          </a:p>
          <a:p>
            <a:pPr algn="ctr"/>
            <a:r>
              <a:rPr lang="es-EC" sz="1400" dirty="0"/>
              <a:t>s</a:t>
            </a:r>
            <a:r>
              <a:rPr lang="es-EC" sz="1400" dirty="0" smtClean="0"/>
              <a:t>eq2</a:t>
            </a:r>
          </a:p>
          <a:p>
            <a:pPr algn="ctr"/>
            <a:r>
              <a:rPr lang="es-EC" sz="1400" dirty="0" smtClean="0"/>
              <a:t>A31</a:t>
            </a:r>
          </a:p>
          <a:p>
            <a:pPr algn="ctr"/>
            <a:r>
              <a:rPr lang="es-EC" sz="1400" dirty="0" smtClean="0"/>
              <a:t>C1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18372" y="5592540"/>
            <a:ext cx="4884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Figura 8: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 Distribución </a:t>
            </a:r>
            <a:r>
              <a:rPr lang="es-ES" dirty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de haplotipos 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en Imbabura.</a:t>
            </a:r>
            <a:endParaRPr lang="es-EC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29035"/>
              </p:ext>
            </p:extLst>
          </p:nvPr>
        </p:nvGraphicFramePr>
        <p:xfrm>
          <a:off x="6592959" y="2626937"/>
          <a:ext cx="5524860" cy="1371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748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Frecuencias (Fi)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relativas (fi)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“África”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“Europa del Este”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Marcador de contenido 5"/>
          <p:cNvSpPr txBox="1">
            <a:spLocks/>
          </p:cNvSpPr>
          <p:nvPr/>
        </p:nvSpPr>
        <p:spPr>
          <a:xfrm>
            <a:off x="6648994" y="4045199"/>
            <a:ext cx="5426436" cy="480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7: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400" dirty="0"/>
              <a:t>Análisis de frecuencia estadística por linaje en la provincia del Imbabura.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45451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" y="1217612"/>
            <a:ext cx="5995353" cy="4096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12405" y="848280"/>
            <a:ext cx="6024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C2j</a:t>
            </a:r>
          </a:p>
          <a:p>
            <a:pPr algn="ctr"/>
            <a:r>
              <a:rPr lang="es-EC" sz="1400" dirty="0" smtClean="0"/>
              <a:t>A26a</a:t>
            </a:r>
          </a:p>
          <a:p>
            <a:pPr algn="ctr"/>
            <a:r>
              <a:rPr lang="es-EC" sz="1400" dirty="0" smtClean="0"/>
              <a:t>A26c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5019040" y="1586944"/>
            <a:ext cx="594611" cy="5669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327908" y="4282360"/>
            <a:ext cx="6024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A1e</a:t>
            </a:r>
          </a:p>
          <a:p>
            <a:pPr algn="ctr"/>
            <a:r>
              <a:rPr lang="es-EC" sz="1400" dirty="0" smtClean="0"/>
              <a:t>A26a</a:t>
            </a:r>
          </a:p>
          <a:p>
            <a:pPr algn="ctr"/>
            <a:r>
              <a:rPr lang="es-EC" sz="1400" dirty="0" smtClean="0"/>
              <a:t>A26c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1930400" y="4282360"/>
            <a:ext cx="629920" cy="3693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124960" y="883760"/>
            <a:ext cx="6024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A1e</a:t>
            </a:r>
          </a:p>
          <a:p>
            <a:pPr algn="ctr"/>
            <a:r>
              <a:rPr lang="es-EC" sz="1400" dirty="0" smtClean="0"/>
              <a:t>C1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4310892" y="1492824"/>
            <a:ext cx="84834" cy="5669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254448" y="260306"/>
            <a:ext cx="738763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C1</a:t>
            </a:r>
          </a:p>
          <a:p>
            <a:pPr algn="ctr"/>
            <a:r>
              <a:rPr lang="es-EC" sz="1400" dirty="0" smtClean="0"/>
              <a:t>C2j</a:t>
            </a:r>
          </a:p>
          <a:p>
            <a:pPr algn="ctr"/>
            <a:r>
              <a:rPr lang="es-EC" sz="1400" dirty="0" smtClean="0"/>
              <a:t>A30</a:t>
            </a:r>
          </a:p>
          <a:p>
            <a:pPr algn="ctr"/>
            <a:r>
              <a:rPr lang="es-EC" sz="1400" dirty="0" smtClean="0"/>
              <a:t>A26a</a:t>
            </a:r>
          </a:p>
          <a:p>
            <a:pPr algn="ctr"/>
            <a:r>
              <a:rPr lang="es-EC" sz="1400" dirty="0" smtClean="0"/>
              <a:t>C31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3135451" y="1113866"/>
            <a:ext cx="273045" cy="13248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285241" y="4759414"/>
            <a:ext cx="6024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A1</a:t>
            </a:r>
          </a:p>
          <a:p>
            <a:pPr algn="ctr"/>
            <a:r>
              <a:rPr lang="es-EC" sz="1400" dirty="0" smtClean="0"/>
              <a:t>seq1</a:t>
            </a:r>
          </a:p>
        </p:txBody>
      </p:sp>
      <p:cxnSp>
        <p:nvCxnSpPr>
          <p:cNvPr id="23" name="Conector recto de flecha 22"/>
          <p:cNvCxnSpPr>
            <a:endCxn id="22" idx="0"/>
          </p:cNvCxnSpPr>
          <p:nvPr/>
        </p:nvCxnSpPr>
        <p:spPr>
          <a:xfrm>
            <a:off x="3617730" y="3942080"/>
            <a:ext cx="968757" cy="8173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25714"/>
              </p:ext>
            </p:extLst>
          </p:nvPr>
        </p:nvGraphicFramePr>
        <p:xfrm>
          <a:off x="5815869" y="2745541"/>
          <a:ext cx="6280336" cy="14630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90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5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Linaje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Frecuencias (Fi)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F. relativas (fi)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“África”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“Europa del Este”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" name="Marcador de contenido 5"/>
          <p:cNvSpPr txBox="1">
            <a:spLocks/>
          </p:cNvSpPr>
          <p:nvPr/>
        </p:nvSpPr>
        <p:spPr>
          <a:xfrm>
            <a:off x="6090615" y="4302845"/>
            <a:ext cx="5765800" cy="480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8: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400" dirty="0"/>
              <a:t>Análisis de frecuencia estadística por linaje en la provincia de Pichincha.</a:t>
            </a:r>
            <a:endParaRPr lang="es-EC" sz="1400" dirty="0"/>
          </a:p>
        </p:txBody>
      </p:sp>
      <p:sp>
        <p:nvSpPr>
          <p:cNvPr id="30" name="Rectángulo 29"/>
          <p:cNvSpPr/>
          <p:nvPr/>
        </p:nvSpPr>
        <p:spPr>
          <a:xfrm>
            <a:off x="905549" y="5592540"/>
            <a:ext cx="49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Figura 9: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 Distribución </a:t>
            </a:r>
            <a:r>
              <a:rPr lang="es-ES" dirty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de haplotipos </a:t>
            </a:r>
            <a:r>
              <a:rPr lang="es-ES" dirty="0" smtClean="0">
                <a:latin typeface="Times New Roman" panose="02020603050405020304" pitchFamily="18" charset="0"/>
                <a:ea typeface="游ゴシック Light"/>
                <a:cs typeface="Times New Roman" panose="02020603050405020304" pitchFamily="18" charset="0"/>
              </a:rPr>
              <a:t>en Pichincha.</a:t>
            </a:r>
            <a:endParaRPr lang="es-EC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0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81906"/>
              </p:ext>
            </p:extLst>
          </p:nvPr>
        </p:nvGraphicFramePr>
        <p:xfrm>
          <a:off x="1750422" y="648494"/>
          <a:ext cx="8717549" cy="13716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22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Frecuencias (Fi)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F. relativas (fi)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%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 “África”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28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0.6666…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66.67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 “Europa del Este”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14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0.3333…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33.33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TOTAL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42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100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Marcador de contenido 5"/>
          <p:cNvSpPr txBox="1">
            <a:spLocks/>
          </p:cNvSpPr>
          <p:nvPr/>
        </p:nvSpPr>
        <p:spPr>
          <a:xfrm>
            <a:off x="3393255" y="2087849"/>
            <a:ext cx="5907499" cy="300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</a:t>
            </a:r>
            <a:r>
              <a:rPr lang="es-ES" sz="1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9:</a:t>
            </a:r>
            <a:r>
              <a:rPr lang="es-ES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500" dirty="0"/>
              <a:t>Análisis de frecuencia estadística por linaje en las tres provincias.</a:t>
            </a:r>
            <a:endParaRPr lang="es-EC" sz="1500" dirty="0"/>
          </a:p>
        </p:txBody>
      </p:sp>
      <p:sp>
        <p:nvSpPr>
          <p:cNvPr id="14" name="Rectángulo 13"/>
          <p:cNvSpPr/>
          <p:nvPr/>
        </p:nvSpPr>
        <p:spPr>
          <a:xfrm>
            <a:off x="393181" y="648866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Prada, Durán, Salamanca, &amp; Del Lama, 2009</a:t>
            </a:r>
            <a:endParaRPr lang="es-EC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80598"/>
              </p:ext>
            </p:extLst>
          </p:nvPr>
        </p:nvGraphicFramePr>
        <p:xfrm>
          <a:off x="651459" y="3361598"/>
          <a:ext cx="8214039" cy="1463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67887"/>
                <a:gridCol w="817149"/>
                <a:gridCol w="1643001"/>
                <a:gridCol w="1643001"/>
                <a:gridCol w="1643001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Carchi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Imbabura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Pichincha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Total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Linaje A “</a:t>
                      </a:r>
                      <a:r>
                        <a:rPr lang="es-EC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Africa</a:t>
                      </a: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Linaje C “Europa del Este”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</a:t>
                      </a:r>
                      <a:endParaRPr lang="es-EC" sz="16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41</a:t>
                      </a:r>
                      <a:endParaRPr lang="es-EC" sz="16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8974" y="5350111"/>
            <a:ext cx="7171835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abla </a:t>
            </a:r>
            <a:r>
              <a:rPr kumimoji="0" lang="es-ES" b="1" i="0" u="none" strike="noStrike" cap="none" normalizeH="0" baseline="0" dirty="0" smtClean="0" bmk="_Toc531717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 </a:t>
            </a:r>
            <a:r>
              <a:rPr kumimoji="0" lang="es-ES" b="0" i="0" u="none" strike="noStrike" cap="none" normalizeH="0" baseline="0" dirty="0" smtClean="0" bmk="_Toc531717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Chi-Cuadrado entre las variables Provincia y Linaje.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3181" y="4891739"/>
            <a:ext cx="936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P-value: 0.1728   		       </a:t>
            </a:r>
            <a:r>
              <a:rPr lang="es-E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baseline="30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3.51     			 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</a:t>
            </a:r>
            <a:endParaRPr lang="es-ES" sz="2800" dirty="0">
              <a:latin typeface="Arial" panose="020B0604020202020204" pitchFamily="34" charset="0"/>
            </a:endParaRPr>
          </a:p>
        </p:txBody>
      </p:sp>
      <p:sp>
        <p:nvSpPr>
          <p:cNvPr id="21" name="Marcador de contenido 5"/>
          <p:cNvSpPr txBox="1">
            <a:spLocks/>
          </p:cNvSpPr>
          <p:nvPr/>
        </p:nvSpPr>
        <p:spPr>
          <a:xfrm>
            <a:off x="439505" y="2707804"/>
            <a:ext cx="4318974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Prueba Chi-cuadrado</a:t>
            </a:r>
            <a:endParaRPr lang="es-EC" sz="3000" dirty="0"/>
          </a:p>
        </p:txBody>
      </p:sp>
      <p:sp>
        <p:nvSpPr>
          <p:cNvPr id="10" name="Rectángulo 9"/>
          <p:cNvSpPr/>
          <p:nvPr/>
        </p:nvSpPr>
        <p:spPr>
          <a:xfrm>
            <a:off x="9602401" y="4311012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0.1728 &gt; 0.05 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9556266" y="3835983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95% = 0.05</a:t>
            </a:r>
            <a:endParaRPr lang="es-EC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405471" y="4680344"/>
            <a:ext cx="1920240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smtClean="0" bmk="_Toc531717454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variables son independientes</a:t>
            </a:r>
            <a:r>
              <a:rPr kumimoji="0" lang="es-ES" b="0" i="0" u="none" strike="noStrike" cap="none" normalizeH="0" baseline="0" dirty="0" smtClean="0" bmk="_Toc5317174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452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367" t="36074" r="15215" b="40803"/>
          <a:stretch/>
        </p:blipFill>
        <p:spPr>
          <a:xfrm>
            <a:off x="3051672" y="1690688"/>
            <a:ext cx="5508319" cy="32601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82747" y="49552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Figura </a:t>
            </a:r>
            <a:r>
              <a:rPr lang="es-ES" b="1" dirty="0" smtClean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10:</a:t>
            </a:r>
            <a:r>
              <a:rPr lang="es-ES" dirty="0" smtClean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 </a:t>
            </a:r>
            <a:r>
              <a:rPr lang="es-ES" dirty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Resultados obtenidos en el Apiario 6.</a:t>
            </a:r>
            <a:endParaRPr lang="es-E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xmlns="" id="{C47DB6A0-B727-4D56-A871-425BEA82AEEF}"/>
                  </a:ext>
                </a:extLst>
              </p14:cNvPr>
              <p14:cNvContentPartPr/>
              <p14:nvPr/>
            </p14:nvContentPartPr>
            <p14:xfrm>
              <a:off x="8266680" y="1894680"/>
              <a:ext cx="80640" cy="601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C47DB6A0-B727-4D56-A871-425BEA82AE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7320" y="1885320"/>
                <a:ext cx="99360" cy="78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ángulo 5"/>
          <p:cNvSpPr/>
          <p:nvPr/>
        </p:nvSpPr>
        <p:spPr>
          <a:xfrm>
            <a:off x="756622" y="972950"/>
            <a:ext cx="4590099" cy="4770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b="1" dirty="0" smtClean="0" bmk="_Toc531090447">
                <a:latin typeface="Calibri" panose="020F0502020204030204" pitchFamily="34" charset="0"/>
                <a:ea typeface="游ゴシック Light" charset="-128"/>
                <a:cs typeface="Times New Roman" panose="02020603050405020304" pitchFamily="18" charset="0"/>
              </a:rPr>
              <a:t>Proceso de “Africanización”.</a:t>
            </a:r>
            <a:endParaRPr lang="es-ES" sz="2500" dirty="0"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009" y="13063"/>
            <a:ext cx="10850691" cy="4702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0" algn="ctr">
              <a:buNone/>
            </a:pPr>
            <a:r>
              <a:rPr lang="es-ES" sz="3000" b="1" dirty="0"/>
              <a:t>Análisis morfométrico en cuanto a haplotipos.</a:t>
            </a:r>
            <a:endParaRPr lang="es-EC" sz="3000" b="1" dirty="0"/>
          </a:p>
        </p:txBody>
      </p:sp>
      <p:sp>
        <p:nvSpPr>
          <p:cNvPr id="7" name="Rectángulo 6"/>
          <p:cNvSpPr/>
          <p:nvPr/>
        </p:nvSpPr>
        <p:spPr>
          <a:xfrm>
            <a:off x="1187914" y="6293314"/>
            <a:ext cx="100020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7: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Análisis de componentes principales (PCA) y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 variables canónicas (CVA)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3259" b="1567"/>
          <a:stretch/>
        </p:blipFill>
        <p:spPr bwMode="auto">
          <a:xfrm>
            <a:off x="6217920" y="647783"/>
            <a:ext cx="5721531" cy="54917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708" r="1942"/>
          <a:stretch/>
        </p:blipFill>
        <p:spPr bwMode="auto">
          <a:xfrm>
            <a:off x="222069" y="647783"/>
            <a:ext cx="5784004" cy="54917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464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697" y="0"/>
            <a:ext cx="10515600" cy="671785"/>
          </a:xfrm>
        </p:spPr>
        <p:txBody>
          <a:bodyPr>
            <a:normAutofit fontScale="90000"/>
          </a:bodyPr>
          <a:lstStyle/>
          <a:p>
            <a:r>
              <a:rPr lang="es-EC" dirty="0"/>
              <a:t>Conclusiones.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9931453"/>
              </p:ext>
            </p:extLst>
          </p:nvPr>
        </p:nvGraphicFramePr>
        <p:xfrm>
          <a:off x="348343" y="783771"/>
          <a:ext cx="11495314" cy="53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96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 txBox="1">
            <a:spLocks/>
          </p:cNvSpPr>
          <p:nvPr/>
        </p:nvSpPr>
        <p:spPr>
          <a:xfrm>
            <a:off x="580775" y="177912"/>
            <a:ext cx="5179628" cy="43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/>
            <a:r>
              <a:rPr lang="es-ES" sz="4200" b="1" kern="0" dirty="0">
                <a:solidFill>
                  <a:sysClr val="windowText" lastClr="000000"/>
                </a:solidFill>
                <a:latin typeface="+mj-lt"/>
              </a:rPr>
              <a:t>Morfometría en abejas.</a:t>
            </a:r>
            <a:endParaRPr lang="es-EC" sz="42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0775" y="710094"/>
            <a:ext cx="6603796" cy="1413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</a:rPr>
              <a:t>Análisis de las Componentes principales (PCA)</a:t>
            </a:r>
            <a:endParaRPr lang="es-EC" sz="22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</a:rPr>
              <a:t>Análisis de Variables Canónicas (CVA).</a:t>
            </a:r>
            <a:endParaRPr lang="es-EC" sz="22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</a:rPr>
              <a:t>Análisis Cluster.</a:t>
            </a:r>
            <a:endParaRPr lang="es-EC" sz="2200" dirty="0">
              <a:solidFill>
                <a:schemeClr val="dk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62484" y="632592"/>
            <a:ext cx="3717221" cy="382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4" algn="ctr"/>
            <a:r>
              <a:rPr lang="es-ES" dirty="0" smtClean="0">
                <a:solidFill>
                  <a:schemeClr val="dk1"/>
                </a:solidFill>
              </a:rPr>
              <a:t>Análisis de Variables Canónicas (CVA).</a:t>
            </a:r>
            <a:endParaRPr lang="es-EC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7697875" y="3722913"/>
            <a:ext cx="4246441" cy="357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4" algn="ctr"/>
            <a:r>
              <a:rPr lang="es-ES" sz="1700" dirty="0">
                <a:solidFill>
                  <a:schemeClr val="dk1"/>
                </a:solidFill>
              </a:rPr>
              <a:t>Análisis de las Componentes principales (PCA</a:t>
            </a:r>
            <a:r>
              <a:rPr lang="es-ES" sz="1700" dirty="0" smtClean="0">
                <a:solidFill>
                  <a:schemeClr val="dk1"/>
                </a:solidFill>
              </a:rPr>
              <a:t>)</a:t>
            </a:r>
            <a:endParaRPr lang="es-EC" sz="17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633" y="5683861"/>
            <a:ext cx="495366" cy="967859"/>
          </a:xfrm>
          <a:prstGeom prst="rect">
            <a:avLst/>
          </a:prstGeom>
        </p:spPr>
      </p:pic>
      <p:pic>
        <p:nvPicPr>
          <p:cNvPr id="2054" name="Picture 6" descr="Resultado de imagen para analisis de componentes principales ejemp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1272" r="49082" b="18262"/>
          <a:stretch/>
        </p:blipFill>
        <p:spPr bwMode="auto">
          <a:xfrm>
            <a:off x="8092585" y="4167052"/>
            <a:ext cx="3604048" cy="24144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nalisis de variables canonic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3" t="19415" r="13272" b="43823"/>
          <a:stretch/>
        </p:blipFill>
        <p:spPr bwMode="auto">
          <a:xfrm>
            <a:off x="8048230" y="1131561"/>
            <a:ext cx="3631475" cy="25211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0280" t="28386" r="49763" b="45537"/>
          <a:stretch/>
        </p:blipFill>
        <p:spPr>
          <a:xfrm>
            <a:off x="1691117" y="2292158"/>
            <a:ext cx="4383112" cy="17878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59524" t="40857" r="13968" b="39333"/>
          <a:stretch/>
        </p:blipFill>
        <p:spPr>
          <a:xfrm>
            <a:off x="1691117" y="4248126"/>
            <a:ext cx="4383112" cy="20472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1486" y="6396834"/>
            <a:ext cx="206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Meixner</a:t>
            </a:r>
            <a:r>
              <a:rPr lang="es-EC" dirty="0"/>
              <a:t> et al., 2013</a:t>
            </a:r>
          </a:p>
        </p:txBody>
      </p:sp>
    </p:spTree>
    <p:extLst>
      <p:ext uri="{BB962C8B-B14F-4D97-AF65-F5344CB8AC3E}">
        <p14:creationId xmlns:p14="http://schemas.microsoft.com/office/powerpoint/2010/main" val="190770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7829"/>
          </a:xfrm>
        </p:spPr>
        <p:txBody>
          <a:bodyPr>
            <a:noAutofit/>
          </a:bodyPr>
          <a:lstStyle/>
          <a:p>
            <a:r>
              <a:rPr lang="es-EC" sz="4200" dirty="0"/>
              <a:t>Recomendaciones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6469513"/>
              </p:ext>
            </p:extLst>
          </p:nvPr>
        </p:nvGraphicFramePr>
        <p:xfrm>
          <a:off x="522514" y="633008"/>
          <a:ext cx="11349566" cy="5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302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88" y="0"/>
            <a:ext cx="10515600" cy="567960"/>
          </a:xfrm>
        </p:spPr>
        <p:txBody>
          <a:bodyPr>
            <a:normAutofit fontScale="90000"/>
          </a:bodyPr>
          <a:lstStyle/>
          <a:p>
            <a:r>
              <a:rPr lang="es-EC" dirty="0"/>
              <a:t>Agradecimientos</a:t>
            </a: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xmlns="" id="{6E0F8C6B-EBBF-4C3D-AF42-0545608B0E1E}"/>
              </a:ext>
            </a:extLst>
          </p:cNvPr>
          <p:cNvSpPr/>
          <p:nvPr/>
        </p:nvSpPr>
        <p:spPr>
          <a:xfrm>
            <a:off x="5077135" y="4326715"/>
            <a:ext cx="7114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400" b="1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Laboratorios de Investigación de Universidad de las Fuerzas Armadas ESPE</a:t>
            </a:r>
            <a:endParaRPr lang="es-EC" sz="1400" b="1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endParaRPr lang="es-EC" sz="1400" b="1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Laboratorio de Caracterización de Nanomateriales </a:t>
            </a:r>
          </a:p>
          <a:p>
            <a:pPr algn="ctr"/>
            <a:endParaRPr lang="es-EC" sz="1400" b="1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b="1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Tesistas y Pasantes del Laboratorio de Biotecnología  Animal – ESPE</a:t>
            </a:r>
          </a:p>
          <a:p>
            <a:pPr algn="ctr"/>
            <a:endParaRPr lang="es-EC" sz="1400" b="1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Tesistas y Pasantes del Laboratorio de Inmunología y Virología – ESPE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E7409A5-4A62-4480-83FF-A1E9F7964AFA}"/>
              </a:ext>
            </a:extLst>
          </p:cNvPr>
          <p:cNvSpPr/>
          <p:nvPr/>
        </p:nvSpPr>
        <p:spPr>
          <a:xfrm>
            <a:off x="5676792" y="147421"/>
            <a:ext cx="59155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Colaboradores científicos</a:t>
            </a:r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: 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Dr. Jorge Ron Román, Ph.D. 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Carrera de Ingeniería en Biotecnología Matriz Sangolquí – ESPE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María Augusta Chávez, </a:t>
            </a:r>
            <a:r>
              <a:rPr lang="es-EC" sz="1400" dirty="0" smtClean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M.Sc. </a:t>
            </a:r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Carrera de Ingeniería en Biotecnología Matriz Sangolquí - ESPE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Sarah Martin, Ph.D. 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Carrera de Ingeniería en Biotecnología Matriz Sangolquí – ESPE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Ing. Cristina </a:t>
            </a:r>
            <a:r>
              <a:rPr lang="es-EC" sz="1400" dirty="0" err="1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Cholota</a:t>
            </a:r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Técnico Docente del Laboratorio de Biotecnología Animal 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r>
              <a:rPr lang="es-EC" sz="1400" dirty="0" err="1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Ing</a:t>
            </a:r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 .Luis Fuentes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Dr. Jonathan Liria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Francisco Flores Flor, Ph.D.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Dayana Sandoval</a:t>
            </a:r>
          </a:p>
          <a:p>
            <a:pPr algn="ctr"/>
            <a:r>
              <a:rPr lang="es-EC" sz="1400" dirty="0" err="1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Ing</a:t>
            </a:r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 Karli Vizuete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  <a:latin typeface="Arial"/>
                <a:cs typeface="Times" panose="02020603050405020304" pitchFamily="18" charset="0"/>
              </a:rPr>
              <a:t>Carlos Arroyo, Ph.D.</a:t>
            </a: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  <a:p>
            <a:pPr algn="ctr"/>
            <a:endParaRPr lang="es-EC" sz="1400" dirty="0">
              <a:solidFill>
                <a:srgbClr val="000000"/>
              </a:solidFill>
              <a:latin typeface="Arial"/>
              <a:cs typeface="Times" panose="02020603050405020304" pitchFamily="18" charset="0"/>
            </a:endParaRPr>
          </a:p>
        </p:txBody>
      </p:sp>
      <p:pic>
        <p:nvPicPr>
          <p:cNvPr id="6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xmlns="" id="{942B8426-B1ED-485A-9C44-8E62AD53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31" y="1976273"/>
            <a:ext cx="2921180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decv.espe.edu.ec/wp-content/uploads/2015/01/sello-biotec.jpg">
            <a:extLst>
              <a:ext uri="{FF2B5EF4-FFF2-40B4-BE49-F238E27FC236}">
                <a16:creationId xmlns:a16="http://schemas.microsoft.com/office/drawing/2014/main" xmlns="" id="{B320F38D-5403-4511-9974-39580842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77" y="3192443"/>
            <a:ext cx="1366530" cy="12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8AA7DD7-2B2F-407C-8F80-55B6D20F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12" y="567960"/>
            <a:ext cx="2654218" cy="9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12380" t="40185" r="77064" b="45955"/>
          <a:stretch/>
        </p:blipFill>
        <p:spPr>
          <a:xfrm>
            <a:off x="2040741" y="4600890"/>
            <a:ext cx="1447800" cy="11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931" y="5683861"/>
            <a:ext cx="3270068" cy="9678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4109" y="2641043"/>
            <a:ext cx="3091543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GRACIAS!!...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8" y="719052"/>
            <a:ext cx="2130619" cy="15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030132-2C01-446A-9B3D-B1AE465A3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80"/>
          <a:stretch/>
        </p:blipFill>
        <p:spPr>
          <a:xfrm>
            <a:off x="299862" y="2430277"/>
            <a:ext cx="2209800" cy="141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La imagen puede contener: 8 personas, incluidos Jonathan Acosta VÃ¡squez y Mandina Vasquez, personas sonriendo, personas sentadas, tabla e interi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30542" r="20392" b="-7509"/>
          <a:stretch/>
        </p:blipFill>
        <p:spPr bwMode="auto">
          <a:xfrm>
            <a:off x="9067914" y="780422"/>
            <a:ext cx="2188028" cy="1575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imagen puede contener: Sandy Ceracapa, Jorge GarcÃ­a Almeida y Jonathan Acosta VÃ¡squez, personas sonriendo, gaf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80" y="4403712"/>
            <a:ext cx="2231570" cy="167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magen puede contener: 3 personas, incluidos Nathy LÃ³pez y Jonathan Acosta VÃ¡sque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44" y="4015843"/>
            <a:ext cx="1411290" cy="188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imagen puede contener: 29 personas, incluidos David Antonio Valencia, Sandy Ceracapa, JosÃ© Luis HernÃ¡ndez AldÃ¡s, Gabyta Morales, Jonathan Acosta VÃ¡squez, Dennisse del Castillo, Eve VÃ¡squez, Valentina ArÃ©valo, JeFha Tc y 8 personas mÃ¡s, personas sonrien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34" y="4403712"/>
            <a:ext cx="2410846" cy="135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magen puede contener: 2 personas, incluido Jonathan Acosta VÃ¡squez, personas sonriendo, primer plan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28" y="2467850"/>
            <a:ext cx="1905650" cy="142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imagen puede contener: 4 personas, incluidos Johanna Carolina Paz, Sandy Ceracapa y Paola Rui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62" y="4136568"/>
            <a:ext cx="2161837" cy="1621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a imagen puede contener: 4 personas, incluidos Mandina Vasquez y Jonathan Acosta VÃ¡squez, personas sonriendo, personas de pi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b="46731"/>
          <a:stretch/>
        </p:blipFill>
        <p:spPr bwMode="auto">
          <a:xfrm>
            <a:off x="8158791" y="3291255"/>
            <a:ext cx="1844712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 imagen puede contener: 2 personas, incluido Jonathan Acosta VÃ¡squez, personas sonriendo, primer plano y exterio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14782" b="24459"/>
          <a:stretch/>
        </p:blipFill>
        <p:spPr bwMode="auto">
          <a:xfrm>
            <a:off x="2532014" y="2467850"/>
            <a:ext cx="1746072" cy="136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a imagen puede contener: 5 personas, personas sonriendo, personas de pi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29131" r="1269" b="45357"/>
          <a:stretch/>
        </p:blipFill>
        <p:spPr bwMode="auto">
          <a:xfrm>
            <a:off x="7961197" y="2277604"/>
            <a:ext cx="2189082" cy="101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 imagen puede contener: Breyner Zamir, Darwin Castro y Jonathan Acosta VÃ¡squez, personas sonriendo, montaÃ±a, cielo, exterior y naturalez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32109" r="-1"/>
          <a:stretch/>
        </p:blipFill>
        <p:spPr bwMode="auto">
          <a:xfrm>
            <a:off x="4877606" y="901793"/>
            <a:ext cx="1989572" cy="120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 imagen puede contener: Marco Viteri Yanez y Jonathan Acosta VÃ¡squez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" r="1568" b="29689"/>
          <a:stretch/>
        </p:blipFill>
        <p:spPr bwMode="auto">
          <a:xfrm>
            <a:off x="7096146" y="611768"/>
            <a:ext cx="1730102" cy="161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 imagen puede contener: 4 personas, incluidos Jonathan Acosta VÃ¡squez y Gabriel Benavides Vasconez, personas sonriendo, personas sentadas, personas comiendo y comid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04" y="901793"/>
            <a:ext cx="1597631" cy="119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12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/>
              <a:t>REFERENCIA BIBLIOGRÁFICAS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8265"/>
            <a:ext cx="10515600" cy="50425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1600" dirty="0" err="1"/>
              <a:t>Branchiccela</a:t>
            </a:r>
            <a:r>
              <a:rPr lang="es-ES" sz="1600" dirty="0"/>
              <a:t>, B., Aguirre, C., Parra, G., Estay, P., </a:t>
            </a:r>
            <a:r>
              <a:rPr lang="es-ES" sz="1600" dirty="0" err="1"/>
              <a:t>Zunino</a:t>
            </a:r>
            <a:r>
              <a:rPr lang="es-ES" sz="1600" dirty="0"/>
              <a:t>, P., &amp; Antúnez, K. (2014). Original </a:t>
            </a:r>
            <a:r>
              <a:rPr lang="es-ES" sz="1600" dirty="0" err="1"/>
              <a:t>article</a:t>
            </a:r>
            <a:r>
              <a:rPr lang="es-ES" sz="1600" dirty="0"/>
              <a:t> </a:t>
            </a:r>
            <a:r>
              <a:rPr lang="es-ES" sz="1600" dirty="0" err="1"/>
              <a:t>Genetic</a:t>
            </a:r>
            <a:r>
              <a:rPr lang="es-ES" sz="1600" dirty="0"/>
              <a:t> </a:t>
            </a:r>
            <a:r>
              <a:rPr lang="es-ES" sz="1600" dirty="0" err="1"/>
              <a:t>changes</a:t>
            </a:r>
            <a:r>
              <a:rPr lang="es-ES" sz="1600" dirty="0"/>
              <a:t> in Apis mellifera </a:t>
            </a:r>
            <a:r>
              <a:rPr lang="es-ES" sz="1600" dirty="0" err="1"/>
              <a:t>after</a:t>
            </a:r>
            <a:r>
              <a:rPr lang="es-ES" sz="1600" dirty="0"/>
              <a:t> 40 </a:t>
            </a:r>
            <a:r>
              <a:rPr lang="es-ES" sz="1600" dirty="0" err="1"/>
              <a:t>years</a:t>
            </a:r>
            <a:r>
              <a:rPr lang="es-ES" sz="1600" dirty="0"/>
              <a:t> of </a:t>
            </a:r>
            <a:r>
              <a:rPr lang="es-ES" sz="1600" dirty="0" err="1"/>
              <a:t>Africanization</a:t>
            </a:r>
            <a:r>
              <a:rPr lang="es-ES" sz="1600" dirty="0"/>
              <a:t>. </a:t>
            </a:r>
            <a:r>
              <a:rPr lang="es-ES" sz="1600" i="1" dirty="0" err="1"/>
              <a:t>Apidologie</a:t>
            </a:r>
            <a:r>
              <a:rPr lang="es-ES" sz="1600" dirty="0"/>
              <a:t>, (</a:t>
            </a:r>
            <a:r>
              <a:rPr lang="es-ES" sz="1600" dirty="0" err="1"/>
              <a:t>Mgap</a:t>
            </a:r>
            <a:r>
              <a:rPr lang="es-ES" sz="1600" dirty="0"/>
              <a:t> 2012). https://doi.org/10.1007/s13592-014-0293-2</a:t>
            </a:r>
            <a:endParaRPr lang="es-EC" sz="1600" dirty="0"/>
          </a:p>
          <a:p>
            <a:r>
              <a:rPr lang="es-ES" sz="1600" dirty="0"/>
              <a:t>De la </a:t>
            </a:r>
            <a:r>
              <a:rPr lang="es-ES" sz="1600" dirty="0" err="1"/>
              <a:t>Rua</a:t>
            </a:r>
            <a:r>
              <a:rPr lang="es-ES" sz="1600" dirty="0"/>
              <a:t>, P., </a:t>
            </a:r>
            <a:r>
              <a:rPr lang="es-ES" sz="1600" dirty="0" err="1"/>
              <a:t>Galian</a:t>
            </a:r>
            <a:r>
              <a:rPr lang="es-ES" sz="1600" dirty="0"/>
              <a:t>, J., &amp; Serrano, J. (1999). Variabilidad del ADN mitocondrial en poblaciones de abejas de la miel ( Apis mellifera L .) de la región de Murcia. </a:t>
            </a:r>
            <a:r>
              <a:rPr lang="es-ES" sz="1600" i="1" dirty="0"/>
              <a:t>Investigaciones Agronómicas</a:t>
            </a:r>
            <a:r>
              <a:rPr lang="es-ES" sz="1600" dirty="0"/>
              <a:t>, </a:t>
            </a:r>
            <a:r>
              <a:rPr lang="es-ES" sz="1600" i="1" dirty="0"/>
              <a:t>14</a:t>
            </a:r>
            <a:r>
              <a:rPr lang="es-ES" sz="1600" dirty="0"/>
              <a:t>(</a:t>
            </a:r>
            <a:r>
              <a:rPr lang="es-ES" sz="1600" dirty="0" err="1"/>
              <a:t>May</a:t>
            </a:r>
            <a:r>
              <a:rPr lang="es-ES" sz="1600" dirty="0"/>
              <a:t> 2014). </a:t>
            </a:r>
            <a:r>
              <a:rPr lang="es-ES" sz="1600" dirty="0" err="1"/>
              <a:t>Retrieved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https://www.researchgate.net/publication/277265194_Variabilidad_del_ADN_mitocondrial_cn_poblaciones_de_abejas_de_la_miel_Apis_mellifera_L_de_la_region_de_Murcia</a:t>
            </a:r>
            <a:endParaRPr lang="es-EC" sz="1600" dirty="0"/>
          </a:p>
          <a:p>
            <a:r>
              <a:rPr lang="es-ES" sz="1600" dirty="0"/>
              <a:t>FAO. (2018). Principales enfermedades de las abejas melíferas. </a:t>
            </a:r>
            <a:r>
              <a:rPr lang="es-ES" sz="1600" dirty="0" err="1"/>
              <a:t>Retrieved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http://teca.fao.org/es/read/8676</a:t>
            </a:r>
            <a:endParaRPr lang="es-EC" sz="1600" dirty="0"/>
          </a:p>
          <a:p>
            <a:r>
              <a:rPr lang="es-ES" sz="1600" dirty="0" err="1"/>
              <a:t>Garnery</a:t>
            </a:r>
            <a:r>
              <a:rPr lang="es-ES" sz="1600" dirty="0"/>
              <a:t>, L., </a:t>
            </a:r>
            <a:r>
              <a:rPr lang="es-ES" sz="1600" dirty="0" err="1"/>
              <a:t>Vautrin</a:t>
            </a:r>
            <a:r>
              <a:rPr lang="es-ES" sz="1600" dirty="0"/>
              <a:t>, D., </a:t>
            </a:r>
            <a:r>
              <a:rPr lang="es-ES" sz="1600" dirty="0" err="1"/>
              <a:t>Cornuet</a:t>
            </a:r>
            <a:r>
              <a:rPr lang="es-ES" sz="1600" dirty="0"/>
              <a:t>, J., &amp; </a:t>
            </a:r>
            <a:r>
              <a:rPr lang="es-ES" sz="1600" dirty="0" err="1"/>
              <a:t>Solignac</a:t>
            </a:r>
            <a:r>
              <a:rPr lang="es-ES" sz="1600" dirty="0"/>
              <a:t>, M. (1991). </a:t>
            </a:r>
            <a:r>
              <a:rPr lang="es-ES" sz="1600" dirty="0" err="1"/>
              <a:t>Phylogenetic</a:t>
            </a:r>
            <a:r>
              <a:rPr lang="es-ES" sz="1600" dirty="0"/>
              <a:t> </a:t>
            </a:r>
            <a:r>
              <a:rPr lang="es-ES" sz="1600" dirty="0" err="1"/>
              <a:t>relationships</a:t>
            </a:r>
            <a:r>
              <a:rPr lang="es-ES" sz="1600" dirty="0"/>
              <a:t> in the </a:t>
            </a:r>
            <a:r>
              <a:rPr lang="es-ES" sz="1600" dirty="0" err="1"/>
              <a:t>genus</a:t>
            </a:r>
            <a:r>
              <a:rPr lang="es-ES" sz="1600" dirty="0"/>
              <a:t> Apis </a:t>
            </a:r>
            <a:r>
              <a:rPr lang="es-ES" sz="1600" dirty="0" err="1"/>
              <a:t>inferred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mitochondrial DNA sequence data </a:t>
            </a:r>
            <a:r>
              <a:rPr lang="es-ES" sz="1600" dirty="0" err="1"/>
              <a:t>Phylogenetic</a:t>
            </a:r>
            <a:r>
              <a:rPr lang="es-ES" sz="1600" dirty="0"/>
              <a:t> </a:t>
            </a:r>
            <a:r>
              <a:rPr lang="es-ES" sz="1600" dirty="0" err="1"/>
              <a:t>relationships</a:t>
            </a:r>
            <a:r>
              <a:rPr lang="es-ES" sz="1600" dirty="0"/>
              <a:t>, (</a:t>
            </a:r>
            <a:r>
              <a:rPr lang="es-ES" sz="1600" dirty="0" err="1"/>
              <a:t>January</a:t>
            </a:r>
            <a:r>
              <a:rPr lang="es-ES" sz="1600" dirty="0"/>
              <a:t> 1990).</a:t>
            </a:r>
            <a:endParaRPr lang="es-EC" sz="1600" dirty="0"/>
          </a:p>
          <a:p>
            <a:r>
              <a:rPr lang="es-ES" sz="1600" dirty="0" err="1"/>
              <a:t>Meixner</a:t>
            </a:r>
            <a:r>
              <a:rPr lang="es-ES" sz="1600" dirty="0"/>
              <a:t>, M., Pinto, M. A., </a:t>
            </a:r>
            <a:r>
              <a:rPr lang="es-ES" sz="1600" dirty="0" err="1"/>
              <a:t>Bouga</a:t>
            </a:r>
            <a:r>
              <a:rPr lang="es-ES" sz="1600" dirty="0"/>
              <a:t>, M., </a:t>
            </a:r>
            <a:r>
              <a:rPr lang="es-ES" sz="1600" dirty="0" err="1"/>
              <a:t>Kryger</a:t>
            </a:r>
            <a:r>
              <a:rPr lang="es-ES" sz="1600" dirty="0"/>
              <a:t>, P., </a:t>
            </a:r>
            <a:r>
              <a:rPr lang="es-ES" sz="1600" dirty="0" err="1"/>
              <a:t>Ivanova</a:t>
            </a:r>
            <a:r>
              <a:rPr lang="es-ES" sz="1600" dirty="0"/>
              <a:t>, E., &amp; </a:t>
            </a:r>
            <a:r>
              <a:rPr lang="es-ES" sz="1600" dirty="0" err="1"/>
              <a:t>Fuchs</a:t>
            </a:r>
            <a:r>
              <a:rPr lang="es-ES" sz="1600" dirty="0"/>
              <a:t>, S. (2013). Standard </a:t>
            </a:r>
            <a:r>
              <a:rPr lang="es-ES" sz="1600" dirty="0" err="1"/>
              <a:t>methods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characterising</a:t>
            </a:r>
            <a:r>
              <a:rPr lang="es-ES" sz="1600" dirty="0"/>
              <a:t> </a:t>
            </a:r>
            <a:r>
              <a:rPr lang="es-ES" sz="1600" dirty="0" err="1"/>
              <a:t>subspecies</a:t>
            </a:r>
            <a:r>
              <a:rPr lang="es-ES" sz="1600" dirty="0"/>
              <a:t> and </a:t>
            </a:r>
            <a:r>
              <a:rPr lang="es-ES" sz="1600" dirty="0" err="1"/>
              <a:t>ecotypes</a:t>
            </a:r>
            <a:r>
              <a:rPr lang="es-ES" sz="1600" dirty="0"/>
              <a:t> of Apis mellifera Métodos estándar para la caracterización de las subespecies y </a:t>
            </a:r>
            <a:r>
              <a:rPr lang="es-ES" sz="1600" dirty="0" err="1"/>
              <a:t>ecotipos</a:t>
            </a:r>
            <a:r>
              <a:rPr lang="es-ES" sz="1600" dirty="0"/>
              <a:t> de Apis mellifera </a:t>
            </a:r>
            <a:r>
              <a:rPr lang="en-US" sz="1600" dirty="0" err="1"/>
              <a:t>摘要</a:t>
            </a:r>
            <a:r>
              <a:rPr lang="es-ES" sz="1600" dirty="0"/>
              <a:t>, </a:t>
            </a:r>
            <a:r>
              <a:rPr lang="es-ES" sz="1600" i="1" dirty="0"/>
              <a:t>I</a:t>
            </a:r>
            <a:r>
              <a:rPr lang="es-ES" sz="1600" dirty="0"/>
              <a:t>(4), 1–28. https://doi.org/10.3896/IBRA.1.52.4.05</a:t>
            </a:r>
            <a:endParaRPr lang="es-EC" sz="1600" dirty="0"/>
          </a:p>
          <a:p>
            <a:r>
              <a:rPr lang="es-ES" sz="1600" dirty="0"/>
              <a:t>Prada, C., Durán, J., Salamanca, G., &amp; Del Lama, M. (2009). </a:t>
            </a:r>
            <a:r>
              <a:rPr lang="es-ES" sz="1600" dirty="0" err="1"/>
              <a:t>Population</a:t>
            </a:r>
            <a:r>
              <a:rPr lang="es-ES" sz="1600" dirty="0"/>
              <a:t> </a:t>
            </a:r>
            <a:r>
              <a:rPr lang="es-ES" sz="1600" dirty="0" err="1"/>
              <a:t>genetics</a:t>
            </a:r>
            <a:r>
              <a:rPr lang="es-ES" sz="1600" dirty="0"/>
              <a:t> of Apis mellifera L . ( </a:t>
            </a:r>
            <a:r>
              <a:rPr lang="es-ES" sz="1600" dirty="0" err="1"/>
              <a:t>Hymenoptera</a:t>
            </a:r>
            <a:r>
              <a:rPr lang="es-ES" sz="1600" dirty="0"/>
              <a:t> : Apidae ) </a:t>
            </a:r>
            <a:r>
              <a:rPr lang="es-ES" sz="1600" dirty="0" err="1"/>
              <a:t>from</a:t>
            </a:r>
            <a:r>
              <a:rPr lang="es-ES" sz="1600" dirty="0"/>
              <a:t> Colombia. </a:t>
            </a:r>
            <a:r>
              <a:rPr lang="es-ES" sz="1600" i="1" dirty="0"/>
              <a:t>Journal of </a:t>
            </a:r>
            <a:r>
              <a:rPr lang="es-ES" sz="1600" i="1" dirty="0" err="1"/>
              <a:t>Apicultural</a:t>
            </a:r>
            <a:r>
              <a:rPr lang="es-ES" sz="1600" i="1" dirty="0"/>
              <a:t> </a:t>
            </a:r>
            <a:r>
              <a:rPr lang="es-ES" sz="1600" i="1" dirty="0" err="1"/>
              <a:t>Research</a:t>
            </a:r>
            <a:r>
              <a:rPr lang="es-ES" sz="1600" i="1" dirty="0"/>
              <a:t> and </a:t>
            </a:r>
            <a:r>
              <a:rPr lang="es-ES" sz="1600" i="1" dirty="0" err="1"/>
              <a:t>Bee</a:t>
            </a:r>
            <a:r>
              <a:rPr lang="es-ES" sz="1600" i="1" dirty="0"/>
              <a:t> </a:t>
            </a:r>
            <a:r>
              <a:rPr lang="es-ES" sz="1600" i="1" dirty="0" err="1"/>
              <a:t>World</a:t>
            </a:r>
            <a:r>
              <a:rPr lang="es-ES" sz="1600" dirty="0"/>
              <a:t>, </a:t>
            </a:r>
            <a:r>
              <a:rPr lang="es-ES" sz="1600" i="1" dirty="0"/>
              <a:t>48</a:t>
            </a:r>
            <a:r>
              <a:rPr lang="es-ES" sz="1600" dirty="0"/>
              <a:t>(</a:t>
            </a:r>
            <a:r>
              <a:rPr lang="es-ES" sz="1600" dirty="0" err="1"/>
              <a:t>August</a:t>
            </a:r>
            <a:r>
              <a:rPr lang="es-ES" sz="1600" dirty="0"/>
              <a:t> 2015). https://doi.org/10.3896/IBRA.1.48.1.02</a:t>
            </a:r>
            <a:endParaRPr lang="es-EC" sz="1600" dirty="0"/>
          </a:p>
          <a:p>
            <a:r>
              <a:rPr lang="es-ES" sz="1600" dirty="0"/>
              <a:t>Quezada-Euán, J., Pérez-Castro, E., &amp; </a:t>
            </a:r>
            <a:r>
              <a:rPr lang="es-ES" sz="1600" dirty="0" err="1"/>
              <a:t>May</a:t>
            </a:r>
            <a:r>
              <a:rPr lang="es-ES" sz="1600" dirty="0"/>
              <a:t>-Itzá, W. (2003). </a:t>
            </a:r>
            <a:r>
              <a:rPr lang="es-ES" sz="1600" dirty="0" err="1"/>
              <a:t>Hybridization</a:t>
            </a:r>
            <a:r>
              <a:rPr lang="es-ES" sz="1600" dirty="0"/>
              <a:t> </a:t>
            </a:r>
            <a:r>
              <a:rPr lang="es-ES" sz="1600" dirty="0" err="1"/>
              <a:t>between</a:t>
            </a:r>
            <a:r>
              <a:rPr lang="es-ES" sz="1600" dirty="0"/>
              <a:t> </a:t>
            </a:r>
            <a:r>
              <a:rPr lang="es-ES" sz="1600" dirty="0" err="1"/>
              <a:t>European</a:t>
            </a:r>
            <a:r>
              <a:rPr lang="es-ES" sz="1600" dirty="0"/>
              <a:t> and </a:t>
            </a:r>
            <a:r>
              <a:rPr lang="es-ES" sz="1600" dirty="0" err="1"/>
              <a:t>African-derived</a:t>
            </a:r>
            <a:r>
              <a:rPr lang="es-ES" sz="1600" dirty="0"/>
              <a:t> </a:t>
            </a:r>
            <a:r>
              <a:rPr lang="es-ES" sz="1600" dirty="0" err="1"/>
              <a:t>honeybee</a:t>
            </a:r>
            <a:r>
              <a:rPr lang="es-ES" sz="1600" dirty="0"/>
              <a:t> </a:t>
            </a:r>
            <a:r>
              <a:rPr lang="es-ES" sz="1600" dirty="0" err="1"/>
              <a:t>populations</a:t>
            </a:r>
            <a:r>
              <a:rPr lang="es-ES" sz="1600" dirty="0"/>
              <a:t> ( Apis mellifera ) at </a:t>
            </a:r>
            <a:r>
              <a:rPr lang="es-ES" sz="1600" dirty="0" err="1"/>
              <a:t>different</a:t>
            </a:r>
            <a:r>
              <a:rPr lang="es-ES" sz="1600" dirty="0"/>
              <a:t> altitudes in Perú. </a:t>
            </a:r>
            <a:r>
              <a:rPr lang="es-ES" sz="1600" i="1" dirty="0" err="1"/>
              <a:t>Apidologie</a:t>
            </a:r>
            <a:r>
              <a:rPr lang="es-ES" sz="1600" dirty="0"/>
              <a:t>, </a:t>
            </a:r>
            <a:r>
              <a:rPr lang="es-ES" sz="1600" i="1" dirty="0"/>
              <a:t>34</a:t>
            </a:r>
            <a:r>
              <a:rPr lang="es-ES" sz="1600" dirty="0"/>
              <a:t>, 217–225. https://doi.org/10.1051/apido</a:t>
            </a:r>
            <a:endParaRPr lang="es-EC" sz="1600" dirty="0"/>
          </a:p>
          <a:p>
            <a:r>
              <a:rPr lang="es-ES" sz="1600" dirty="0"/>
              <a:t>Szalanski, A. L., </a:t>
            </a:r>
            <a:r>
              <a:rPr lang="es-ES" sz="1600" dirty="0" err="1"/>
              <a:t>Tripodi</a:t>
            </a:r>
            <a:r>
              <a:rPr lang="es-ES" sz="1600" dirty="0"/>
              <a:t>, A. D., </a:t>
            </a:r>
            <a:r>
              <a:rPr lang="es-ES" sz="1600" dirty="0" err="1"/>
              <a:t>Trammel</a:t>
            </a:r>
            <a:r>
              <a:rPr lang="es-ES" sz="1600" dirty="0"/>
              <a:t>, C. E., &amp; </a:t>
            </a:r>
            <a:r>
              <a:rPr lang="es-ES" sz="1600" dirty="0" err="1"/>
              <a:t>Downey</a:t>
            </a:r>
            <a:r>
              <a:rPr lang="es-ES" sz="1600" dirty="0"/>
              <a:t>, D. (2016). Mitochondrial DNA </a:t>
            </a:r>
            <a:r>
              <a:rPr lang="es-ES" sz="1600" dirty="0" err="1"/>
              <a:t>genetic</a:t>
            </a:r>
            <a:r>
              <a:rPr lang="es-ES" sz="1600" dirty="0"/>
              <a:t> </a:t>
            </a:r>
            <a:r>
              <a:rPr lang="es-ES" sz="1600" dirty="0" err="1"/>
              <a:t>diversity</a:t>
            </a:r>
            <a:r>
              <a:rPr lang="es-ES" sz="1600" dirty="0"/>
              <a:t> of </a:t>
            </a:r>
            <a:r>
              <a:rPr lang="es-ES" sz="1600" dirty="0" err="1"/>
              <a:t>honey</a:t>
            </a:r>
            <a:r>
              <a:rPr lang="es-ES" sz="1600" dirty="0"/>
              <a:t> </a:t>
            </a:r>
            <a:r>
              <a:rPr lang="es-ES" sz="1600" dirty="0" err="1"/>
              <a:t>bees</a:t>
            </a:r>
            <a:r>
              <a:rPr lang="es-ES" sz="1600" dirty="0"/>
              <a:t> , Apis mellifera , in </a:t>
            </a:r>
            <a:r>
              <a:rPr lang="es-ES" sz="1600" dirty="0" err="1"/>
              <a:t>Hawaii</a:t>
            </a:r>
            <a:r>
              <a:rPr lang="es-ES" sz="1600" dirty="0"/>
              <a:t>. </a:t>
            </a:r>
            <a:r>
              <a:rPr lang="es-ES" sz="1600" i="1" dirty="0" err="1"/>
              <a:t>Apidologie</a:t>
            </a:r>
            <a:r>
              <a:rPr lang="es-ES" sz="1600" dirty="0"/>
              <a:t>, </a:t>
            </a:r>
            <a:r>
              <a:rPr lang="es-ES" sz="1600" i="1" dirty="0"/>
              <a:t>1908</a:t>
            </a:r>
            <a:r>
              <a:rPr lang="es-ES" sz="1600" dirty="0"/>
              <a:t>(47), 679–687. https://doi.org/10.1007/s13592-015-0416-4</a:t>
            </a:r>
            <a:endParaRPr lang="es-EC" sz="1600" dirty="0"/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5716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768329" y="109032"/>
            <a:ext cx="4956544" cy="4323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2" algn="ctr"/>
            <a:r>
              <a:rPr lang="es-ES" sz="4400" b="1" dirty="0">
                <a:latin typeface="+mj-lt"/>
              </a:rPr>
              <a:t>Haplotipos en abejas.</a:t>
            </a:r>
            <a:endParaRPr lang="es-EC" sz="4400" b="1" dirty="0"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92603" y="3687352"/>
            <a:ext cx="2838893" cy="1850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 (Europa de E</a:t>
            </a:r>
            <a:r>
              <a:rPr lang="es-EC" dirty="0" smtClean="0"/>
              <a:t>ste</a:t>
            </a:r>
            <a:r>
              <a:rPr lang="es-EC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 (Europa del Oeste)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O (Orientales)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 </a:t>
            </a:r>
            <a:r>
              <a:rPr lang="es-EC" dirty="0" smtClean="0"/>
              <a:t>(Africanos</a:t>
            </a:r>
            <a:r>
              <a:rPr lang="es-EC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Y </a:t>
            </a:r>
            <a:r>
              <a:rPr lang="es-EC" dirty="0" smtClean="0"/>
              <a:t>(Jemenítica</a:t>
            </a:r>
            <a:r>
              <a:rPr lang="es-EC" dirty="0"/>
              <a:t>)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2390" y="6371998"/>
            <a:ext cx="678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Meixner</a:t>
            </a:r>
            <a:r>
              <a:rPr lang="es-EC" dirty="0" smtClean="0"/>
              <a:t> </a:t>
            </a:r>
            <a:r>
              <a:rPr lang="es-EC" dirty="0"/>
              <a:t>et al., 2013; De la </a:t>
            </a:r>
            <a:r>
              <a:rPr lang="es-EC" dirty="0" err="1"/>
              <a:t>Rua</a:t>
            </a:r>
            <a:r>
              <a:rPr lang="es-EC" dirty="0"/>
              <a:t> et al., 1999; Quezada-Euán et al., 2003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538148" y="3812703"/>
            <a:ext cx="147668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tRNA</a:t>
            </a:r>
            <a:r>
              <a:rPr lang="es-EC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leu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-COII</a:t>
            </a:r>
            <a:endParaRPr lang="es-EC" dirty="0"/>
          </a:p>
        </p:txBody>
      </p:sp>
      <p:pic>
        <p:nvPicPr>
          <p:cNvPr id="3074" name="Picture 2" descr="Resultado de imagen para haploti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36" y="721420"/>
            <a:ext cx="6180936" cy="262689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bej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8" y="3526396"/>
            <a:ext cx="1593229" cy="15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281465" y="5251177"/>
            <a:ext cx="1671156" cy="418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100 haplotipos</a:t>
            </a:r>
            <a:endParaRPr lang="es-EC" dirty="0"/>
          </a:p>
        </p:txBody>
      </p:sp>
      <p:pic>
        <p:nvPicPr>
          <p:cNvPr id="22" name="Picture 8" descr="Resultado de imagen para citocromo oxidasa C subunidad 1 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4" y="4151056"/>
            <a:ext cx="23336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 derecha 27"/>
          <p:cNvSpPr/>
          <p:nvPr/>
        </p:nvSpPr>
        <p:spPr>
          <a:xfrm>
            <a:off x="2151529" y="4182035"/>
            <a:ext cx="564777" cy="678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 derecha 28"/>
          <p:cNvSpPr/>
          <p:nvPr/>
        </p:nvSpPr>
        <p:spPr>
          <a:xfrm>
            <a:off x="5840323" y="4318752"/>
            <a:ext cx="409808" cy="323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derecha 29"/>
          <p:cNvSpPr/>
          <p:nvPr/>
        </p:nvSpPr>
        <p:spPr>
          <a:xfrm>
            <a:off x="8686800" y="4050533"/>
            <a:ext cx="544972" cy="910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9340599" y="3030416"/>
            <a:ext cx="2397596" cy="2089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Secuencia 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P</a:t>
            </a:r>
            <a:r>
              <a:rPr lang="es-EC" sz="1100" dirty="0" smtClean="0"/>
              <a:t>0</a:t>
            </a:r>
            <a:r>
              <a:rPr lang="es-EC" dirty="0" smtClean="0"/>
              <a:t>: 67pb</a:t>
            </a:r>
            <a:endParaRPr lang="es-EC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P</a:t>
            </a:r>
            <a:r>
              <a:rPr lang="es-EC" sz="1100" dirty="0" smtClean="0"/>
              <a:t>1</a:t>
            </a:r>
            <a:r>
              <a:rPr lang="es-EC" dirty="0" smtClean="0"/>
              <a:t>: 50pb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P</a:t>
            </a:r>
            <a:r>
              <a:rPr lang="es-EC" sz="1100" dirty="0" smtClean="0"/>
              <a:t>2</a:t>
            </a:r>
            <a:r>
              <a:rPr lang="es-EC" dirty="0" smtClean="0"/>
              <a:t>: 52pb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Secuencia Q : 192 a 197pb</a:t>
            </a:r>
            <a:endParaRPr lang="es-EC" dirty="0"/>
          </a:p>
        </p:txBody>
      </p:sp>
      <p:sp>
        <p:nvSpPr>
          <p:cNvPr id="36" name="Rectángulo 35"/>
          <p:cNvSpPr/>
          <p:nvPr/>
        </p:nvSpPr>
        <p:spPr>
          <a:xfrm>
            <a:off x="9920179" y="5259186"/>
            <a:ext cx="120738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530 a 1230 pb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3009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3058"/>
            <a:ext cx="10515600" cy="53621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Importancia de la Caracterización.</a:t>
            </a:r>
            <a:endParaRPr lang="es-EC" dirty="0"/>
          </a:p>
        </p:txBody>
      </p:sp>
      <p:pic>
        <p:nvPicPr>
          <p:cNvPr id="4098" name="Picture 2" descr="Resultado de imagen para mapa de ecuad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7198"/>
          <a:stretch/>
        </p:blipFill>
        <p:spPr bwMode="auto">
          <a:xfrm>
            <a:off x="2108385" y="2738055"/>
            <a:ext cx="2056102" cy="20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 bwMode="auto">
          <a:xfrm>
            <a:off x="260078" y="1254843"/>
            <a:ext cx="1607910" cy="19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curvada hacia abajo 4"/>
          <p:cNvSpPr/>
          <p:nvPr/>
        </p:nvSpPr>
        <p:spPr>
          <a:xfrm rot="2793248">
            <a:off x="1979553" y="1889030"/>
            <a:ext cx="953374" cy="4272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05950" y="1721009"/>
            <a:ext cx="2160837" cy="346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Monjes gregorianos</a:t>
            </a:r>
            <a:endParaRPr lang="es-EC" dirty="0"/>
          </a:p>
        </p:txBody>
      </p:sp>
      <p:sp>
        <p:nvSpPr>
          <p:cNvPr id="7" name="Flecha derecha 6"/>
          <p:cNvSpPr/>
          <p:nvPr/>
        </p:nvSpPr>
        <p:spPr>
          <a:xfrm>
            <a:off x="4361217" y="2386715"/>
            <a:ext cx="1028051" cy="124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5507161" y="2480987"/>
            <a:ext cx="1491629" cy="89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0,1 % de la Economía nacional</a:t>
            </a:r>
            <a:endParaRPr lang="es-EC" dirty="0"/>
          </a:p>
        </p:txBody>
      </p:sp>
      <p:sp>
        <p:nvSpPr>
          <p:cNvPr id="8" name="Flecha abajo 7"/>
          <p:cNvSpPr/>
          <p:nvPr/>
        </p:nvSpPr>
        <p:spPr>
          <a:xfrm>
            <a:off x="3072674" y="4950823"/>
            <a:ext cx="640213" cy="404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509451" y="3398145"/>
            <a:ext cx="1358537" cy="728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Linaje C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2412736" y="5462318"/>
            <a:ext cx="1960088" cy="728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Linaje A: Años 70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1867988" y="785817"/>
            <a:ext cx="1358537" cy="390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Siglo XVII</a:t>
            </a:r>
            <a:endParaRPr lang="es-EC" dirty="0"/>
          </a:p>
        </p:txBody>
      </p:sp>
      <p:sp>
        <p:nvSpPr>
          <p:cNvPr id="9" name="Distinto de 8"/>
          <p:cNvSpPr/>
          <p:nvPr/>
        </p:nvSpPr>
        <p:spPr>
          <a:xfrm>
            <a:off x="7094804" y="2678908"/>
            <a:ext cx="731520" cy="39188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882497" y="2468402"/>
            <a:ext cx="1703975" cy="89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Avances en Latinoamérica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8009756" y="3862851"/>
            <a:ext cx="1491629" cy="459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Linaje A y C</a:t>
            </a:r>
            <a:endParaRPr lang="es-EC" dirty="0"/>
          </a:p>
        </p:txBody>
      </p:sp>
      <p:sp>
        <p:nvSpPr>
          <p:cNvPr id="19" name="Flecha abajo 18"/>
          <p:cNvSpPr/>
          <p:nvPr/>
        </p:nvSpPr>
        <p:spPr>
          <a:xfrm>
            <a:off x="8435465" y="3425848"/>
            <a:ext cx="640213" cy="404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4" name="Picture 8" descr="Resultado de imagen para APICULTURA DE EN LATINO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60" y="834500"/>
            <a:ext cx="2452695" cy="15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53128" y="6353294"/>
            <a:ext cx="327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Agila, 2015; Vivas Espinosa, 2015</a:t>
            </a:r>
          </a:p>
        </p:txBody>
      </p:sp>
      <p:pic>
        <p:nvPicPr>
          <p:cNvPr id="4108" name="Picture 12" descr="Resultado de imagen para apicultura en el ecu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78" y="3452430"/>
            <a:ext cx="2139194" cy="12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 derecha 23"/>
          <p:cNvSpPr/>
          <p:nvPr/>
        </p:nvSpPr>
        <p:spPr>
          <a:xfrm>
            <a:off x="4634295" y="5589659"/>
            <a:ext cx="1028051" cy="474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5746998" y="5462318"/>
            <a:ext cx="1960088" cy="728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Africanización</a:t>
            </a:r>
            <a:endParaRPr lang="es-EC" dirty="0"/>
          </a:p>
        </p:txBody>
      </p:sp>
      <p:sp>
        <p:nvSpPr>
          <p:cNvPr id="26" name="Rectángulo 25"/>
          <p:cNvSpPr/>
          <p:nvPr/>
        </p:nvSpPr>
        <p:spPr>
          <a:xfrm>
            <a:off x="10192950" y="2426156"/>
            <a:ext cx="1491629" cy="89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 especies</a:t>
            </a:r>
            <a:endParaRPr lang="es-EC" dirty="0"/>
          </a:p>
        </p:txBody>
      </p:sp>
      <p:sp>
        <p:nvSpPr>
          <p:cNvPr id="27" name="Flecha derecha 26"/>
          <p:cNvSpPr/>
          <p:nvPr/>
        </p:nvSpPr>
        <p:spPr>
          <a:xfrm>
            <a:off x="9642645" y="2626319"/>
            <a:ext cx="494132" cy="444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75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Objetivos: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0380"/>
            <a:ext cx="10515600" cy="4351338"/>
          </a:xfrm>
        </p:spPr>
        <p:txBody>
          <a:bodyPr>
            <a:normAutofit/>
          </a:bodyPr>
          <a:lstStyle/>
          <a:p>
            <a:pPr marL="914400" lvl="2" indent="0" algn="just">
              <a:buNone/>
            </a:pPr>
            <a:r>
              <a:rPr lang="es-ES" sz="3200" b="1" dirty="0"/>
              <a:t>Objetivo general</a:t>
            </a:r>
            <a:endParaRPr lang="es-EC" sz="3200" b="1" dirty="0"/>
          </a:p>
          <a:p>
            <a:pPr lvl="0" algn="just"/>
            <a:r>
              <a:rPr lang="es-EC" sz="2400" dirty="0"/>
              <a:t>Caracterizar morfométrica y molecularmente a </a:t>
            </a:r>
            <a:r>
              <a:rPr lang="es-EC" sz="2400" i="1" dirty="0"/>
              <a:t>Apis mellifera,</a:t>
            </a:r>
            <a:r>
              <a:rPr lang="es-EC" sz="2400" dirty="0"/>
              <a:t> provenientes de colmenas localizadas en las provincias de Pichincha, Imbabura y Carchi.</a:t>
            </a:r>
          </a:p>
          <a:p>
            <a:pPr marL="0" indent="0" algn="just">
              <a:buNone/>
            </a:pPr>
            <a:r>
              <a:rPr lang="es-ES" sz="2700" b="1" dirty="0"/>
              <a:t>	</a:t>
            </a:r>
            <a:r>
              <a:rPr lang="es-ES" sz="3200" b="1" dirty="0"/>
              <a:t>Objetivos específicos</a:t>
            </a:r>
            <a:endParaRPr lang="es-EC" sz="3200" b="1" dirty="0"/>
          </a:p>
          <a:p>
            <a:pPr lvl="0" algn="just"/>
            <a:r>
              <a:rPr lang="es-EC" sz="2200" dirty="0"/>
              <a:t>Caracterizar morfométricamente a </a:t>
            </a:r>
            <a:r>
              <a:rPr lang="es-EC" sz="2200" i="1" dirty="0"/>
              <a:t>Apis mellifera </a:t>
            </a:r>
            <a:r>
              <a:rPr lang="es-EC" sz="2200" dirty="0"/>
              <a:t>presentes en colmenas de las provincias de Pichincha, Imbabura y Carchi.</a:t>
            </a:r>
          </a:p>
          <a:p>
            <a:pPr lvl="0" algn="just"/>
            <a:r>
              <a:rPr lang="es-EC" sz="2200" dirty="0"/>
              <a:t>Estandarizar la técnica de Reacción en Cadena de la Polimerasa (PCR) convencional para la identificación de </a:t>
            </a:r>
            <a:r>
              <a:rPr lang="es-EC" sz="2200" i="1" dirty="0"/>
              <a:t>Apis mellifera.</a:t>
            </a:r>
            <a:endParaRPr lang="es-EC" sz="2200" dirty="0"/>
          </a:p>
          <a:p>
            <a:pPr lvl="0" algn="just"/>
            <a:r>
              <a:rPr lang="es-ES" sz="2200" dirty="0"/>
              <a:t>Clonar y secuenciar muestras de </a:t>
            </a:r>
            <a:r>
              <a:rPr lang="es-ES" sz="2200" i="1" dirty="0"/>
              <a:t>Apis mellifera</a:t>
            </a:r>
            <a:r>
              <a:rPr lang="es-ES" sz="2200" dirty="0"/>
              <a:t> y analizar su filogenia mediante herramientas bioinformáticas</a:t>
            </a:r>
            <a:r>
              <a:rPr lang="es-ES" dirty="0"/>
              <a:t>.</a:t>
            </a:r>
            <a:endParaRPr lang="es-EC" sz="2400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791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74" y="298174"/>
            <a:ext cx="10515600" cy="1325563"/>
          </a:xfrm>
        </p:spPr>
        <p:txBody>
          <a:bodyPr/>
          <a:lstStyle/>
          <a:p>
            <a:pPr lvl="0"/>
            <a:r>
              <a:rPr lang="es-ES" b="1" dirty="0"/>
              <a:t>MATERIALES Y MÉTODOS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0652" y="1639586"/>
            <a:ext cx="5923692" cy="3974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200" b="1" dirty="0"/>
              <a:t>Recolección y almacenaje de muestra.</a:t>
            </a:r>
          </a:p>
        </p:txBody>
      </p:sp>
      <p:pic>
        <p:nvPicPr>
          <p:cNvPr id="2050" name="Picture 2" descr="Resultado de imagen para mapa del ecuad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t="8628" r="39776" b="65759"/>
          <a:stretch/>
        </p:blipFill>
        <p:spPr bwMode="auto">
          <a:xfrm>
            <a:off x="262104" y="3194664"/>
            <a:ext cx="1868556" cy="1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tubos de ensay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23513"/>
          <a:stretch/>
        </p:blipFill>
        <p:spPr bwMode="auto">
          <a:xfrm>
            <a:off x="4436087" y="3150673"/>
            <a:ext cx="894521" cy="18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bejas en alcoh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6" y="2342568"/>
            <a:ext cx="1745209" cy="13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doblada 9"/>
          <p:cNvSpPr/>
          <p:nvPr/>
        </p:nvSpPr>
        <p:spPr>
          <a:xfrm rot="10800000" flipH="1">
            <a:off x="3440070" y="3868419"/>
            <a:ext cx="970724" cy="733027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6194727" y="2904324"/>
            <a:ext cx="569470" cy="52177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840262" y="2840107"/>
            <a:ext cx="2011017" cy="537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/>
              <a:t>4°C</a:t>
            </a:r>
          </a:p>
        </p:txBody>
      </p:sp>
      <p:pic>
        <p:nvPicPr>
          <p:cNvPr id="2056" name="Picture 8" descr="Resultado de imagen para ETAN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11" y="3053504"/>
            <a:ext cx="1098454" cy="10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oblada hacia arriba 12"/>
          <p:cNvSpPr/>
          <p:nvPr/>
        </p:nvSpPr>
        <p:spPr>
          <a:xfrm>
            <a:off x="2198255" y="3809919"/>
            <a:ext cx="804243" cy="684078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7636401" y="3426103"/>
            <a:ext cx="398328" cy="55420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6748885" y="4029407"/>
            <a:ext cx="2173359" cy="1363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200" dirty="0"/>
              <a:t>20 especímenes</a:t>
            </a:r>
          </a:p>
          <a:p>
            <a:pPr algn="ctr"/>
            <a:r>
              <a:rPr lang="es-EC" sz="2200" dirty="0"/>
              <a:t>178 Colmenas</a:t>
            </a:r>
          </a:p>
          <a:p>
            <a:pPr algn="ctr"/>
            <a:r>
              <a:rPr lang="es-EC" sz="2200" dirty="0"/>
              <a:t>29 apiarios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8984947" y="2889783"/>
            <a:ext cx="511867" cy="52177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9601541" y="2028328"/>
            <a:ext cx="2107096" cy="2269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300" dirty="0"/>
              <a:t>13:IMBABURA</a:t>
            </a:r>
          </a:p>
          <a:p>
            <a:pPr algn="ctr"/>
            <a:r>
              <a:rPr lang="es-EC" sz="2300" dirty="0"/>
              <a:t>12: PICHINCHA</a:t>
            </a:r>
          </a:p>
          <a:p>
            <a:pPr algn="ctr"/>
            <a:r>
              <a:rPr lang="es-EC" sz="2300" dirty="0"/>
              <a:t>4: CARCHI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A5C94A-28D6-4D2F-A667-6EE2BD4573E3}"/>
              </a:ext>
            </a:extLst>
          </p:cNvPr>
          <p:cNvSpPr txBox="1"/>
          <p:nvPr/>
        </p:nvSpPr>
        <p:spPr>
          <a:xfrm>
            <a:off x="557998" y="2342568"/>
            <a:ext cx="13881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Toma de muestras.</a:t>
            </a: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3DA2A0E-10E5-4510-86A5-6D62CE0862EA}"/>
              </a:ext>
            </a:extLst>
          </p:cNvPr>
          <p:cNvSpPr txBox="1"/>
          <p:nvPr/>
        </p:nvSpPr>
        <p:spPr>
          <a:xfrm>
            <a:off x="501953" y="5308122"/>
            <a:ext cx="13881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Ing. Luis Fuentes</a:t>
            </a:r>
            <a:endParaRPr lang="en-US" dirty="0"/>
          </a:p>
        </p:txBody>
      </p:sp>
      <p:sp>
        <p:nvSpPr>
          <p:cNvPr id="19" name="Flecha derecha 18"/>
          <p:cNvSpPr/>
          <p:nvPr/>
        </p:nvSpPr>
        <p:spPr>
          <a:xfrm>
            <a:off x="1992631" y="5368266"/>
            <a:ext cx="569470" cy="52177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646129" y="5083099"/>
            <a:ext cx="352932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/>
              <a:t>Estudio Epidemiológico de </a:t>
            </a:r>
            <a:r>
              <a:rPr lang="es-EC" sz="1600" i="1" dirty="0"/>
              <a:t>Nosema sp</a:t>
            </a:r>
            <a:r>
              <a:rPr lang="es-EC" sz="1600" dirty="0"/>
              <a:t>. en Apiarios de las Provincias de Carchi, Imbabura y Pichincha – Ecuador, mediante microscopía de </a:t>
            </a:r>
            <a:r>
              <a:rPr lang="es-EC" sz="1600" dirty="0" smtClean="0"/>
              <a:t>Fluorescencia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81491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31595" r="18488" b="11116"/>
          <a:stretch/>
        </p:blipFill>
        <p:spPr>
          <a:xfrm>
            <a:off x="2763256" y="2547754"/>
            <a:ext cx="2068285" cy="1227198"/>
          </a:xfrm>
        </p:spPr>
      </p:pic>
      <p:sp>
        <p:nvSpPr>
          <p:cNvPr id="4" name="Marcador de contenido 4"/>
          <p:cNvSpPr txBox="1">
            <a:spLocks/>
          </p:cNvSpPr>
          <p:nvPr/>
        </p:nvSpPr>
        <p:spPr>
          <a:xfrm>
            <a:off x="1263181" y="885454"/>
            <a:ext cx="3041344" cy="463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200" b="1" dirty="0"/>
              <a:t>Toma de fotografías.</a:t>
            </a:r>
          </a:p>
        </p:txBody>
      </p:sp>
      <p:pic>
        <p:nvPicPr>
          <p:cNvPr id="3074" name="Picture 2" descr="Resultado de imagen para estereomicroscopio nik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r="19402"/>
          <a:stretch/>
        </p:blipFill>
        <p:spPr bwMode="auto">
          <a:xfrm>
            <a:off x="442851" y="2337354"/>
            <a:ext cx="1423853" cy="17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2051761" y="2974615"/>
            <a:ext cx="609600" cy="4658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7522028" y="885454"/>
            <a:ext cx="3041344" cy="463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200" b="1" dirty="0"/>
              <a:t>Análisis morfométrico.</a:t>
            </a:r>
          </a:p>
        </p:txBody>
      </p:sp>
      <p:pic>
        <p:nvPicPr>
          <p:cNvPr id="3076" name="Picture 4" descr="Resultado de imagen para tpsu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07" y="1971452"/>
            <a:ext cx="2090057" cy="15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derecha 9"/>
          <p:cNvSpPr/>
          <p:nvPr/>
        </p:nvSpPr>
        <p:spPr>
          <a:xfrm>
            <a:off x="4880088" y="2841645"/>
            <a:ext cx="609600" cy="4658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59524" t="40857" r="13968" b="39333"/>
          <a:stretch/>
        </p:blipFill>
        <p:spPr>
          <a:xfrm>
            <a:off x="4552486" y="3937790"/>
            <a:ext cx="4490261" cy="2097249"/>
          </a:xfrm>
          <a:prstGeom prst="rect">
            <a:avLst/>
          </a:prstGeom>
        </p:spPr>
      </p:pic>
      <p:pic>
        <p:nvPicPr>
          <p:cNvPr id="3078" name="Picture 6" descr="Resultado de imagen para morpho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96" y="2082294"/>
            <a:ext cx="1905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8164347" y="2859014"/>
            <a:ext cx="609600" cy="4658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Marcador de contenido 4"/>
          <p:cNvSpPr txBox="1">
            <a:spLocks/>
          </p:cNvSpPr>
          <p:nvPr/>
        </p:nvSpPr>
        <p:spPr>
          <a:xfrm>
            <a:off x="9605220" y="3937791"/>
            <a:ext cx="1120351" cy="3276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1800" dirty="0"/>
              <a:t>MorphoJ</a:t>
            </a:r>
          </a:p>
        </p:txBody>
      </p:sp>
      <p:sp>
        <p:nvSpPr>
          <p:cNvPr id="15" name="Marcador de contenido 4"/>
          <p:cNvSpPr txBox="1">
            <a:spLocks/>
          </p:cNvSpPr>
          <p:nvPr/>
        </p:nvSpPr>
        <p:spPr>
          <a:xfrm>
            <a:off x="5895709" y="1633058"/>
            <a:ext cx="1589314" cy="241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1400" dirty="0" err="1"/>
              <a:t>tps</a:t>
            </a:r>
            <a:r>
              <a:rPr lang="es-EC" sz="1400" dirty="0"/>
              <a:t> </a:t>
            </a:r>
            <a:r>
              <a:rPr lang="es-EC" sz="1400" dirty="0" err="1"/>
              <a:t>Utility</a:t>
            </a:r>
            <a:r>
              <a:rPr lang="es-EC" sz="1400" dirty="0"/>
              <a:t> </a:t>
            </a:r>
            <a:r>
              <a:rPr lang="es-EC" sz="1400" dirty="0" err="1"/>
              <a:t>program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53501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673" y="0"/>
            <a:ext cx="10515600" cy="1325563"/>
          </a:xfrm>
        </p:spPr>
        <p:txBody>
          <a:bodyPr/>
          <a:lstStyle/>
          <a:p>
            <a:r>
              <a:rPr lang="es-EC" dirty="0"/>
              <a:t>Análisis molecular.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69981"/>
              </p:ext>
            </p:extLst>
          </p:nvPr>
        </p:nvGraphicFramePr>
        <p:xfrm>
          <a:off x="6515100" y="1032555"/>
          <a:ext cx="5257799" cy="337826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44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4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4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Reactivos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Unidad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Stock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Concentración Final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Volumen  (µL)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H2O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µL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N/A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14,5 - 15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Buffer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X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2,50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Primer E2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µM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0,80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Primer H2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µM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0,80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Cl2Mg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mM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25,00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1 - 1.5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1- 1,5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dNTP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mM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40,00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0,63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Taq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U/µL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5,00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0,60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0,12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ADN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ngr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5 - 25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1,5</a:t>
                      </a:r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ctr"/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5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Total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25,00</a:t>
                      </a:r>
                      <a:endParaRPr lang="es-EC" sz="15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Marcador de contenido 4"/>
          <p:cNvSpPr txBox="1">
            <a:spLocks/>
          </p:cNvSpPr>
          <p:nvPr/>
        </p:nvSpPr>
        <p:spPr>
          <a:xfrm>
            <a:off x="264128" y="1133414"/>
            <a:ext cx="1783333" cy="640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200" b="1" dirty="0"/>
              <a:t>Extracción de </a:t>
            </a:r>
            <a:r>
              <a:rPr lang="es-EC" sz="2200" b="1" dirty="0" smtClean="0"/>
              <a:t>ADN con kit.</a:t>
            </a:r>
            <a:endParaRPr lang="es-EC" sz="2200" b="1" dirty="0"/>
          </a:p>
        </p:txBody>
      </p:sp>
      <p:sp>
        <p:nvSpPr>
          <p:cNvPr id="5" name="Flecha derecha 4"/>
          <p:cNvSpPr/>
          <p:nvPr/>
        </p:nvSpPr>
        <p:spPr>
          <a:xfrm>
            <a:off x="2261832" y="1254776"/>
            <a:ext cx="596347" cy="3975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3066243" y="1237561"/>
            <a:ext cx="2672655" cy="397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200" b="1" dirty="0">
                <a:solidFill>
                  <a:schemeClr val="dk1"/>
                </a:solidFill>
              </a:rPr>
              <a:t>Optimización de PCR </a:t>
            </a:r>
            <a:endParaRPr lang="es-EC" sz="2200" b="1" dirty="0">
              <a:solidFill>
                <a:schemeClr val="dk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79029" y="4467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2: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Cantidad de reactivos usados inicialmente en PCR para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Apis mellifera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C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048546785"/>
              </p:ext>
            </p:extLst>
          </p:nvPr>
        </p:nvGraphicFramePr>
        <p:xfrm>
          <a:off x="283029" y="2300000"/>
          <a:ext cx="5792116" cy="562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64128" y="6346763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Szalanski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et al., 2016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07848" y="5706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Gráfica 1: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Parámetros tomados en cuanta para la Optimización.</a:t>
            </a:r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41999"/>
              </p:ext>
            </p:extLst>
          </p:nvPr>
        </p:nvGraphicFramePr>
        <p:xfrm>
          <a:off x="527513" y="1905551"/>
          <a:ext cx="5077460" cy="19888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355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Fase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500" kern="1200" dirty="0">
                          <a:effectLst/>
                        </a:rPr>
                        <a:t>Temperatura</a:t>
                      </a:r>
                      <a:r>
                        <a:rPr lang="es-EC" sz="1200" dirty="0">
                          <a:effectLst/>
                        </a:rPr>
                        <a:t> (°C)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Tiempo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Número de ciclos.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Inicio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94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5 minutos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Desnaturalización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94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5 segundos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Alineamiento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45-53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1 minuto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Extensión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72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1 minuto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Elongación final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72</a:t>
                      </a:r>
                      <a:endParaRPr lang="es-EC" sz="12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5 minutos.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明朝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264128" y="3882247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1: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Programa comúnmente empleado en la amplificación de mtADN en </a:t>
            </a:r>
            <a:r>
              <a:rPr lang="es-ES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Apis mellifera </a:t>
            </a:r>
            <a:endParaRPr lang="es-EC" sz="1600" i="1" dirty="0"/>
          </a:p>
        </p:txBody>
      </p:sp>
    </p:spTree>
    <p:extLst>
      <p:ext uri="{BB962C8B-B14F-4D97-AF65-F5344CB8AC3E}">
        <p14:creationId xmlns:p14="http://schemas.microsoft.com/office/powerpoint/2010/main" val="2379234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1999</Words>
  <Application>Microsoft Office PowerPoint</Application>
  <PresentationFormat>Panorámica</PresentationFormat>
  <Paragraphs>541</Paragraphs>
  <Slides>33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Symbol</vt:lpstr>
      <vt:lpstr>Times</vt:lpstr>
      <vt:lpstr>Times New Roman</vt:lpstr>
      <vt:lpstr>游ゴシック Light</vt:lpstr>
      <vt:lpstr>游明朝</vt:lpstr>
      <vt:lpstr>Tema de Office</vt:lpstr>
      <vt:lpstr>CorelDRAW</vt:lpstr>
      <vt:lpstr>Presentación de PowerPoint</vt:lpstr>
      <vt:lpstr>Introducción:</vt:lpstr>
      <vt:lpstr>Presentación de PowerPoint</vt:lpstr>
      <vt:lpstr>Haplotipos en abejas.</vt:lpstr>
      <vt:lpstr>Importancia de la Caracterización.</vt:lpstr>
      <vt:lpstr>Objetivos:</vt:lpstr>
      <vt:lpstr>MATERIALES Y MÉTODOS</vt:lpstr>
      <vt:lpstr>Presentación de PowerPoint</vt:lpstr>
      <vt:lpstr>Análisis molecular.</vt:lpstr>
      <vt:lpstr>Análisis de las secuencias para determinar haplotipos.</vt:lpstr>
      <vt:lpstr>Presentación de PowerPoint</vt:lpstr>
      <vt:lpstr>Análisis morfométrico de Apis mellifera</vt:lpstr>
      <vt:lpstr>Presentación de PowerPoint</vt:lpstr>
      <vt:lpstr>Rejilla de deformación de CVA.</vt:lpstr>
      <vt:lpstr>Rejilla de deformación de CVA.</vt:lpstr>
      <vt:lpstr>Presentación de PowerPoint</vt:lpstr>
      <vt:lpstr>Análisis Cluster</vt:lpstr>
      <vt:lpstr>Presentación de PowerPoint</vt:lpstr>
      <vt:lpstr>Presentación de PowerPoint</vt:lpstr>
      <vt:lpstr>Analisis filogenético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Conclusiones.</vt:lpstr>
      <vt:lpstr>Recomendaciones</vt:lpstr>
      <vt:lpstr>Agradecimientos</vt:lpstr>
      <vt:lpstr>GRACIAS!!...</vt:lpstr>
      <vt:lpstr>REFERENCIA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User</cp:lastModifiedBy>
  <cp:revision>191</cp:revision>
  <dcterms:created xsi:type="dcterms:W3CDTF">2014-12-02T15:18:43Z</dcterms:created>
  <dcterms:modified xsi:type="dcterms:W3CDTF">2018-12-18T01:32:24Z</dcterms:modified>
</cp:coreProperties>
</file>