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6">
  <p:sldMasterIdLst>
    <p:sldMasterId id="2147483708" r:id="rId1"/>
  </p:sldMasterIdLst>
  <p:sldIdLst>
    <p:sldId id="295" r:id="rId2"/>
    <p:sldId id="258" r:id="rId3"/>
    <p:sldId id="296" r:id="rId4"/>
    <p:sldId id="261" r:id="rId5"/>
    <p:sldId id="305" r:id="rId6"/>
    <p:sldId id="270" r:id="rId7"/>
    <p:sldId id="273" r:id="rId8"/>
    <p:sldId id="263" r:id="rId9"/>
    <p:sldId id="283" r:id="rId10"/>
    <p:sldId id="306" r:id="rId11"/>
    <p:sldId id="291" r:id="rId12"/>
    <p:sldId id="298" r:id="rId13"/>
    <p:sldId id="297" r:id="rId14"/>
    <p:sldId id="299" r:id="rId15"/>
    <p:sldId id="300" r:id="rId16"/>
    <p:sldId id="265" r:id="rId17"/>
    <p:sldId id="301" r:id="rId18"/>
    <p:sldId id="302" r:id="rId19"/>
    <p:sldId id="303" r:id="rId20"/>
    <p:sldId id="304" r:id="rId21"/>
    <p:sldId id="294" r:id="rId22"/>
    <p:sldId id="266" r:id="rId23"/>
    <p:sldId id="292" r:id="rId24"/>
    <p:sldId id="279" r:id="rId25"/>
    <p:sldId id="293" r:id="rId26"/>
    <p:sldId id="285" r:id="rId27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86E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8" d="100"/>
          <a:sy n="68" d="100"/>
        </p:scale>
        <p:origin x="145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38C2BA-31BB-43E2-A2B0-64D916777CE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9A72C2AA-6243-49E9-82A4-68194DAB212B}">
      <dgm:prSet phldrT="[Texto]"/>
      <dgm:spPr/>
      <dgm:t>
        <a:bodyPr/>
        <a:lstStyle/>
        <a:p>
          <a:r>
            <a:rPr lang="es-ES" dirty="0"/>
            <a:t>Objetivos</a:t>
          </a:r>
        </a:p>
        <a:p>
          <a:r>
            <a:rPr lang="es-ES" dirty="0"/>
            <a:t> específicos </a:t>
          </a:r>
        </a:p>
      </dgm:t>
    </dgm:pt>
    <dgm:pt modelId="{8D515A06-97D1-4101-9247-D7358F2B29B7}" type="sibTrans" cxnId="{349C248F-0F73-405D-AF82-E85EBECA251E}">
      <dgm:prSet/>
      <dgm:spPr/>
      <dgm:t>
        <a:bodyPr/>
        <a:lstStyle/>
        <a:p>
          <a:endParaRPr lang="es-ES"/>
        </a:p>
      </dgm:t>
    </dgm:pt>
    <dgm:pt modelId="{4A52543E-66CA-4503-A368-2DA646771A79}" type="parTrans" cxnId="{349C248F-0F73-405D-AF82-E85EBECA251E}">
      <dgm:prSet/>
      <dgm:spPr/>
      <dgm:t>
        <a:bodyPr/>
        <a:lstStyle/>
        <a:p>
          <a:endParaRPr lang="es-ES"/>
        </a:p>
      </dgm:t>
    </dgm:pt>
    <dgm:pt modelId="{402DA691-AF93-4ACB-97EC-DAD7361A1BBD}">
      <dgm:prSet custT="1"/>
      <dgm:spPr/>
      <dgm:t>
        <a:bodyPr/>
        <a:lstStyle/>
        <a:p>
          <a:r>
            <a:rPr lang="es-EC" sz="1600" dirty="0"/>
            <a:t>Identificar las instituciones microfinancieras que ofrecen microcréditos </a:t>
          </a:r>
          <a:r>
            <a:rPr lang="es-ES" sz="1600" dirty="0"/>
            <a:t>en los cantones </a:t>
          </a:r>
          <a:r>
            <a:rPr lang="es-EC" sz="1600" dirty="0"/>
            <a:t>Rumiñahui y Mejía</a:t>
          </a:r>
          <a:r>
            <a:rPr lang="es-EC" sz="1100" dirty="0"/>
            <a:t>.</a:t>
          </a:r>
        </a:p>
      </dgm:t>
    </dgm:pt>
    <dgm:pt modelId="{B61A63AD-55A3-4763-8AAC-C8606C6E1BB8}" type="parTrans" cxnId="{F17FC2A2-8D69-4019-979F-72CC2496462B}">
      <dgm:prSet/>
      <dgm:spPr/>
      <dgm:t>
        <a:bodyPr/>
        <a:lstStyle/>
        <a:p>
          <a:endParaRPr lang="es-ES" dirty="0"/>
        </a:p>
      </dgm:t>
    </dgm:pt>
    <dgm:pt modelId="{4762861B-92B6-4FC7-B4D9-E8E626A4E912}" type="sibTrans" cxnId="{F17FC2A2-8D69-4019-979F-72CC2496462B}">
      <dgm:prSet/>
      <dgm:spPr/>
      <dgm:t>
        <a:bodyPr/>
        <a:lstStyle/>
        <a:p>
          <a:endParaRPr lang="es-ES"/>
        </a:p>
      </dgm:t>
    </dgm:pt>
    <dgm:pt modelId="{F333D739-EE8D-41A3-8140-C9D43D3CC038}">
      <dgm:prSet/>
      <dgm:spPr/>
      <dgm:t>
        <a:bodyPr/>
        <a:lstStyle/>
        <a:p>
          <a:r>
            <a:rPr lang="es-EC" dirty="0"/>
            <a:t>Evaluar la contribución de las microfinanzas en el desarrollo económico </a:t>
          </a:r>
          <a:r>
            <a:rPr lang="es-ES" dirty="0"/>
            <a:t>de los cantones </a:t>
          </a:r>
          <a:r>
            <a:rPr lang="es-EC" dirty="0"/>
            <a:t>Rumiñahui y Mejía.</a:t>
          </a:r>
          <a:endParaRPr lang="es-ES" dirty="0"/>
        </a:p>
      </dgm:t>
    </dgm:pt>
    <dgm:pt modelId="{865503DE-31DD-4C95-8C28-0FEB0877749A}" type="parTrans" cxnId="{EE0D049B-6A45-4DBA-A74D-7A11A3B52E98}">
      <dgm:prSet/>
      <dgm:spPr/>
      <dgm:t>
        <a:bodyPr/>
        <a:lstStyle/>
        <a:p>
          <a:endParaRPr lang="es-ES" dirty="0"/>
        </a:p>
      </dgm:t>
    </dgm:pt>
    <dgm:pt modelId="{797810A4-C20D-4EC1-8D97-478150352791}" type="sibTrans" cxnId="{EE0D049B-6A45-4DBA-A74D-7A11A3B52E98}">
      <dgm:prSet/>
      <dgm:spPr/>
      <dgm:t>
        <a:bodyPr/>
        <a:lstStyle/>
        <a:p>
          <a:endParaRPr lang="es-ES"/>
        </a:p>
      </dgm:t>
    </dgm:pt>
    <dgm:pt modelId="{2EB23C1A-6C5C-4DE4-96DA-A8BBA5C04FF2}">
      <dgm:prSet/>
      <dgm:spPr/>
      <dgm:t>
        <a:bodyPr/>
        <a:lstStyle/>
        <a:p>
          <a:r>
            <a:rPr lang="es-EC" dirty="0"/>
            <a:t>Analizar el impacto del microcrédito en las actividades económicas </a:t>
          </a:r>
          <a:r>
            <a:rPr lang="es-ES" dirty="0"/>
            <a:t>de los cantones </a:t>
          </a:r>
          <a:r>
            <a:rPr lang="es-EC" dirty="0"/>
            <a:t>Rumiñahui y Mejía; utilización de los recursos y beneficios esperados</a:t>
          </a:r>
          <a:endParaRPr lang="es-ES" dirty="0"/>
        </a:p>
      </dgm:t>
    </dgm:pt>
    <dgm:pt modelId="{2618C7B5-3C66-4BEF-A2E4-3C8CC2F30D7D}" type="parTrans" cxnId="{5968F724-2732-4733-A3EE-FE5E4FBF2C63}">
      <dgm:prSet/>
      <dgm:spPr/>
      <dgm:t>
        <a:bodyPr/>
        <a:lstStyle/>
        <a:p>
          <a:endParaRPr lang="es-ES" dirty="0"/>
        </a:p>
      </dgm:t>
    </dgm:pt>
    <dgm:pt modelId="{73271CC2-9346-4946-A94C-58CC54313C07}" type="sibTrans" cxnId="{5968F724-2732-4733-A3EE-FE5E4FBF2C63}">
      <dgm:prSet/>
      <dgm:spPr/>
      <dgm:t>
        <a:bodyPr/>
        <a:lstStyle/>
        <a:p>
          <a:endParaRPr lang="es-ES"/>
        </a:p>
      </dgm:t>
    </dgm:pt>
    <dgm:pt modelId="{31D479E5-651B-4338-93E5-EFF342FBCD40}" type="pres">
      <dgm:prSet presAssocID="{3A38C2BA-31BB-43E2-A2B0-64D916777CE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C65EB1B-D069-4AAD-9AF9-CA6A276143EF}" type="pres">
      <dgm:prSet presAssocID="{9A72C2AA-6243-49E9-82A4-68194DAB212B}" presName="root1" presStyleCnt="0"/>
      <dgm:spPr/>
    </dgm:pt>
    <dgm:pt modelId="{79114A37-48DB-4B1C-BD6B-C91700DCE28B}" type="pres">
      <dgm:prSet presAssocID="{9A72C2AA-6243-49E9-82A4-68194DAB212B}" presName="LevelOneTextNode" presStyleLbl="node0" presStyleIdx="0" presStyleCnt="1" custScaleY="92136">
        <dgm:presLayoutVars>
          <dgm:chPref val="3"/>
        </dgm:presLayoutVars>
      </dgm:prSet>
      <dgm:spPr/>
    </dgm:pt>
    <dgm:pt modelId="{BD088C53-61DB-437C-8546-8597FE5135AC}" type="pres">
      <dgm:prSet presAssocID="{9A72C2AA-6243-49E9-82A4-68194DAB212B}" presName="level2hierChild" presStyleCnt="0"/>
      <dgm:spPr/>
    </dgm:pt>
    <dgm:pt modelId="{194784AC-EBE5-42FC-9314-75FA0EB61723}" type="pres">
      <dgm:prSet presAssocID="{B61A63AD-55A3-4763-8AAC-C8606C6E1BB8}" presName="conn2-1" presStyleLbl="parChTrans1D2" presStyleIdx="0" presStyleCnt="3"/>
      <dgm:spPr/>
    </dgm:pt>
    <dgm:pt modelId="{E8044080-359E-4EA5-9DD5-EE183758D0B0}" type="pres">
      <dgm:prSet presAssocID="{B61A63AD-55A3-4763-8AAC-C8606C6E1BB8}" presName="connTx" presStyleLbl="parChTrans1D2" presStyleIdx="0" presStyleCnt="3"/>
      <dgm:spPr/>
    </dgm:pt>
    <dgm:pt modelId="{4031ED31-8567-41B5-AACE-39C078F00127}" type="pres">
      <dgm:prSet presAssocID="{402DA691-AF93-4ACB-97EC-DAD7361A1BBD}" presName="root2" presStyleCnt="0"/>
      <dgm:spPr/>
    </dgm:pt>
    <dgm:pt modelId="{04FD1AE6-B6BE-4768-92CE-C38C9A96BB6F}" type="pres">
      <dgm:prSet presAssocID="{402DA691-AF93-4ACB-97EC-DAD7361A1BBD}" presName="LevelTwoTextNode" presStyleLbl="node2" presStyleIdx="0" presStyleCnt="3" custScaleX="137160">
        <dgm:presLayoutVars>
          <dgm:chPref val="3"/>
        </dgm:presLayoutVars>
      </dgm:prSet>
      <dgm:spPr/>
    </dgm:pt>
    <dgm:pt modelId="{369E14E8-6A52-46C6-AB02-7404326EFD32}" type="pres">
      <dgm:prSet presAssocID="{402DA691-AF93-4ACB-97EC-DAD7361A1BBD}" presName="level3hierChild" presStyleCnt="0"/>
      <dgm:spPr/>
    </dgm:pt>
    <dgm:pt modelId="{749B5279-C60F-4A19-ADDA-419C1D942ABD}" type="pres">
      <dgm:prSet presAssocID="{865503DE-31DD-4C95-8C28-0FEB0877749A}" presName="conn2-1" presStyleLbl="parChTrans1D2" presStyleIdx="1" presStyleCnt="3"/>
      <dgm:spPr/>
    </dgm:pt>
    <dgm:pt modelId="{4BE93F05-199C-4BF1-A99D-EA4D8EA203EB}" type="pres">
      <dgm:prSet presAssocID="{865503DE-31DD-4C95-8C28-0FEB0877749A}" presName="connTx" presStyleLbl="parChTrans1D2" presStyleIdx="1" presStyleCnt="3"/>
      <dgm:spPr/>
    </dgm:pt>
    <dgm:pt modelId="{36EE775E-A10A-451D-BD29-EEF83A694930}" type="pres">
      <dgm:prSet presAssocID="{F333D739-EE8D-41A3-8140-C9D43D3CC038}" presName="root2" presStyleCnt="0"/>
      <dgm:spPr/>
    </dgm:pt>
    <dgm:pt modelId="{C6EF85E3-EAF6-44AB-A437-019DCAB8ABA1}" type="pres">
      <dgm:prSet presAssocID="{F333D739-EE8D-41A3-8140-C9D43D3CC038}" presName="LevelTwoTextNode" presStyleLbl="node2" presStyleIdx="1" presStyleCnt="3" custScaleX="137160">
        <dgm:presLayoutVars>
          <dgm:chPref val="3"/>
        </dgm:presLayoutVars>
      </dgm:prSet>
      <dgm:spPr/>
    </dgm:pt>
    <dgm:pt modelId="{17651268-4D55-4974-A138-D92D10285D7F}" type="pres">
      <dgm:prSet presAssocID="{F333D739-EE8D-41A3-8140-C9D43D3CC038}" presName="level3hierChild" presStyleCnt="0"/>
      <dgm:spPr/>
    </dgm:pt>
    <dgm:pt modelId="{F5E00E4B-4709-4E87-ABFC-8623F46E0AC4}" type="pres">
      <dgm:prSet presAssocID="{2618C7B5-3C66-4BEF-A2E4-3C8CC2F30D7D}" presName="conn2-1" presStyleLbl="parChTrans1D2" presStyleIdx="2" presStyleCnt="3"/>
      <dgm:spPr/>
    </dgm:pt>
    <dgm:pt modelId="{2030272C-E1F3-41A9-BF67-74391B4FE318}" type="pres">
      <dgm:prSet presAssocID="{2618C7B5-3C66-4BEF-A2E4-3C8CC2F30D7D}" presName="connTx" presStyleLbl="parChTrans1D2" presStyleIdx="2" presStyleCnt="3"/>
      <dgm:spPr/>
    </dgm:pt>
    <dgm:pt modelId="{3EDD0D6D-688B-499D-8FC5-9AA282419DEE}" type="pres">
      <dgm:prSet presAssocID="{2EB23C1A-6C5C-4DE4-96DA-A8BBA5C04FF2}" presName="root2" presStyleCnt="0"/>
      <dgm:spPr/>
    </dgm:pt>
    <dgm:pt modelId="{C8D2684D-FF92-4301-A19E-1560AB1B0CA3}" type="pres">
      <dgm:prSet presAssocID="{2EB23C1A-6C5C-4DE4-96DA-A8BBA5C04FF2}" presName="LevelTwoTextNode" presStyleLbl="node2" presStyleIdx="2" presStyleCnt="3" custScaleX="137160">
        <dgm:presLayoutVars>
          <dgm:chPref val="3"/>
        </dgm:presLayoutVars>
      </dgm:prSet>
      <dgm:spPr/>
    </dgm:pt>
    <dgm:pt modelId="{CEA69410-0E8A-49DC-94A3-900FADF8B8EE}" type="pres">
      <dgm:prSet presAssocID="{2EB23C1A-6C5C-4DE4-96DA-A8BBA5C04FF2}" presName="level3hierChild" presStyleCnt="0"/>
      <dgm:spPr/>
    </dgm:pt>
  </dgm:ptLst>
  <dgm:cxnLst>
    <dgm:cxn modelId="{79AC4F03-5E7C-47C7-9016-4E0D10228957}" type="presOf" srcId="{2EB23C1A-6C5C-4DE4-96DA-A8BBA5C04FF2}" destId="{C8D2684D-FF92-4301-A19E-1560AB1B0CA3}" srcOrd="0" destOrd="0" presId="urn:microsoft.com/office/officeart/2008/layout/HorizontalMultiLevelHierarchy"/>
    <dgm:cxn modelId="{4F996F11-7EF7-4BFC-87B4-98B228A1D669}" type="presOf" srcId="{2618C7B5-3C66-4BEF-A2E4-3C8CC2F30D7D}" destId="{F5E00E4B-4709-4E87-ABFC-8623F46E0AC4}" srcOrd="0" destOrd="0" presId="urn:microsoft.com/office/officeart/2008/layout/HorizontalMultiLevelHierarchy"/>
    <dgm:cxn modelId="{3521361B-4691-48AD-9978-3BD7767E4862}" type="presOf" srcId="{865503DE-31DD-4C95-8C28-0FEB0877749A}" destId="{4BE93F05-199C-4BF1-A99D-EA4D8EA203EB}" srcOrd="1" destOrd="0" presId="urn:microsoft.com/office/officeart/2008/layout/HorizontalMultiLevelHierarchy"/>
    <dgm:cxn modelId="{5968F724-2732-4733-A3EE-FE5E4FBF2C63}" srcId="{9A72C2AA-6243-49E9-82A4-68194DAB212B}" destId="{2EB23C1A-6C5C-4DE4-96DA-A8BBA5C04FF2}" srcOrd="2" destOrd="0" parTransId="{2618C7B5-3C66-4BEF-A2E4-3C8CC2F30D7D}" sibTransId="{73271CC2-9346-4946-A94C-58CC54313C07}"/>
    <dgm:cxn modelId="{BD21ED6D-C89C-4795-8145-75DEDCFAB9F0}" type="presOf" srcId="{F333D739-EE8D-41A3-8140-C9D43D3CC038}" destId="{C6EF85E3-EAF6-44AB-A437-019DCAB8ABA1}" srcOrd="0" destOrd="0" presId="urn:microsoft.com/office/officeart/2008/layout/HorizontalMultiLevelHierarchy"/>
    <dgm:cxn modelId="{D370EF8B-C68F-44BE-93E9-FB591C00EF10}" type="presOf" srcId="{2618C7B5-3C66-4BEF-A2E4-3C8CC2F30D7D}" destId="{2030272C-E1F3-41A9-BF67-74391B4FE318}" srcOrd="1" destOrd="0" presId="urn:microsoft.com/office/officeart/2008/layout/HorizontalMultiLevelHierarchy"/>
    <dgm:cxn modelId="{349C248F-0F73-405D-AF82-E85EBECA251E}" srcId="{3A38C2BA-31BB-43E2-A2B0-64D916777CE3}" destId="{9A72C2AA-6243-49E9-82A4-68194DAB212B}" srcOrd="0" destOrd="0" parTransId="{4A52543E-66CA-4503-A368-2DA646771A79}" sibTransId="{8D515A06-97D1-4101-9247-D7358F2B29B7}"/>
    <dgm:cxn modelId="{EE0D049B-6A45-4DBA-A74D-7A11A3B52E98}" srcId="{9A72C2AA-6243-49E9-82A4-68194DAB212B}" destId="{F333D739-EE8D-41A3-8140-C9D43D3CC038}" srcOrd="1" destOrd="0" parTransId="{865503DE-31DD-4C95-8C28-0FEB0877749A}" sibTransId="{797810A4-C20D-4EC1-8D97-478150352791}"/>
    <dgm:cxn modelId="{F17FC2A2-8D69-4019-979F-72CC2496462B}" srcId="{9A72C2AA-6243-49E9-82A4-68194DAB212B}" destId="{402DA691-AF93-4ACB-97EC-DAD7361A1BBD}" srcOrd="0" destOrd="0" parTransId="{B61A63AD-55A3-4763-8AAC-C8606C6E1BB8}" sibTransId="{4762861B-92B6-4FC7-B4D9-E8E626A4E912}"/>
    <dgm:cxn modelId="{37FC0CAD-C3D9-437F-92C9-598D4FC020D8}" type="presOf" srcId="{865503DE-31DD-4C95-8C28-0FEB0877749A}" destId="{749B5279-C60F-4A19-ADDA-419C1D942ABD}" srcOrd="0" destOrd="0" presId="urn:microsoft.com/office/officeart/2008/layout/HorizontalMultiLevelHierarchy"/>
    <dgm:cxn modelId="{A4B1B2E1-1329-46A3-A720-E92D0ED6A1E2}" type="presOf" srcId="{3A38C2BA-31BB-43E2-A2B0-64D916777CE3}" destId="{31D479E5-651B-4338-93E5-EFF342FBCD40}" srcOrd="0" destOrd="0" presId="urn:microsoft.com/office/officeart/2008/layout/HorizontalMultiLevelHierarchy"/>
    <dgm:cxn modelId="{681EDEE3-4A29-469C-876A-D1432F13524B}" type="presOf" srcId="{B61A63AD-55A3-4763-8AAC-C8606C6E1BB8}" destId="{E8044080-359E-4EA5-9DD5-EE183758D0B0}" srcOrd="1" destOrd="0" presId="urn:microsoft.com/office/officeart/2008/layout/HorizontalMultiLevelHierarchy"/>
    <dgm:cxn modelId="{46B477EB-5082-4103-A6C2-B0C576ECE214}" type="presOf" srcId="{402DA691-AF93-4ACB-97EC-DAD7361A1BBD}" destId="{04FD1AE6-B6BE-4768-92CE-C38C9A96BB6F}" srcOrd="0" destOrd="0" presId="urn:microsoft.com/office/officeart/2008/layout/HorizontalMultiLevelHierarchy"/>
    <dgm:cxn modelId="{395A53EF-5D46-4375-AF52-FB3E73FF3807}" type="presOf" srcId="{9A72C2AA-6243-49E9-82A4-68194DAB212B}" destId="{79114A37-48DB-4B1C-BD6B-C91700DCE28B}" srcOrd="0" destOrd="0" presId="urn:microsoft.com/office/officeart/2008/layout/HorizontalMultiLevelHierarchy"/>
    <dgm:cxn modelId="{B370F9F8-5BCE-4893-81CF-51F056630273}" type="presOf" srcId="{B61A63AD-55A3-4763-8AAC-C8606C6E1BB8}" destId="{194784AC-EBE5-42FC-9314-75FA0EB61723}" srcOrd="0" destOrd="0" presId="urn:microsoft.com/office/officeart/2008/layout/HorizontalMultiLevelHierarchy"/>
    <dgm:cxn modelId="{A411A1B6-1A67-4441-A1AB-326E88A1553A}" type="presParOf" srcId="{31D479E5-651B-4338-93E5-EFF342FBCD40}" destId="{9C65EB1B-D069-4AAD-9AF9-CA6A276143EF}" srcOrd="0" destOrd="0" presId="urn:microsoft.com/office/officeart/2008/layout/HorizontalMultiLevelHierarchy"/>
    <dgm:cxn modelId="{D3F25347-17DA-47A2-BB76-84D5C483212C}" type="presParOf" srcId="{9C65EB1B-D069-4AAD-9AF9-CA6A276143EF}" destId="{79114A37-48DB-4B1C-BD6B-C91700DCE28B}" srcOrd="0" destOrd="0" presId="urn:microsoft.com/office/officeart/2008/layout/HorizontalMultiLevelHierarchy"/>
    <dgm:cxn modelId="{6ED8CB99-EF6A-4599-99CC-8873552BE53D}" type="presParOf" srcId="{9C65EB1B-D069-4AAD-9AF9-CA6A276143EF}" destId="{BD088C53-61DB-437C-8546-8597FE5135AC}" srcOrd="1" destOrd="0" presId="urn:microsoft.com/office/officeart/2008/layout/HorizontalMultiLevelHierarchy"/>
    <dgm:cxn modelId="{F4045CD2-DAD4-4A1E-AB1B-1C2A3068BFF8}" type="presParOf" srcId="{BD088C53-61DB-437C-8546-8597FE5135AC}" destId="{194784AC-EBE5-42FC-9314-75FA0EB61723}" srcOrd="0" destOrd="0" presId="urn:microsoft.com/office/officeart/2008/layout/HorizontalMultiLevelHierarchy"/>
    <dgm:cxn modelId="{A7092F29-E708-49CD-9586-F742515F3524}" type="presParOf" srcId="{194784AC-EBE5-42FC-9314-75FA0EB61723}" destId="{E8044080-359E-4EA5-9DD5-EE183758D0B0}" srcOrd="0" destOrd="0" presId="urn:microsoft.com/office/officeart/2008/layout/HorizontalMultiLevelHierarchy"/>
    <dgm:cxn modelId="{347BEAA5-A736-49DF-85D8-280174BD4220}" type="presParOf" srcId="{BD088C53-61DB-437C-8546-8597FE5135AC}" destId="{4031ED31-8567-41B5-AACE-39C078F00127}" srcOrd="1" destOrd="0" presId="urn:microsoft.com/office/officeart/2008/layout/HorizontalMultiLevelHierarchy"/>
    <dgm:cxn modelId="{7FF53415-F338-474F-9F9D-E1E7DF32E7EC}" type="presParOf" srcId="{4031ED31-8567-41B5-AACE-39C078F00127}" destId="{04FD1AE6-B6BE-4768-92CE-C38C9A96BB6F}" srcOrd="0" destOrd="0" presId="urn:microsoft.com/office/officeart/2008/layout/HorizontalMultiLevelHierarchy"/>
    <dgm:cxn modelId="{01421F3A-C1C0-4D82-B2D6-A8A20C98ADC3}" type="presParOf" srcId="{4031ED31-8567-41B5-AACE-39C078F00127}" destId="{369E14E8-6A52-46C6-AB02-7404326EFD32}" srcOrd="1" destOrd="0" presId="urn:microsoft.com/office/officeart/2008/layout/HorizontalMultiLevelHierarchy"/>
    <dgm:cxn modelId="{7A3D31DD-4FEF-45BF-9037-50AE208DE40A}" type="presParOf" srcId="{BD088C53-61DB-437C-8546-8597FE5135AC}" destId="{749B5279-C60F-4A19-ADDA-419C1D942ABD}" srcOrd="2" destOrd="0" presId="urn:microsoft.com/office/officeart/2008/layout/HorizontalMultiLevelHierarchy"/>
    <dgm:cxn modelId="{47F78087-DBBF-4BBA-AB31-1D5C1F2E594A}" type="presParOf" srcId="{749B5279-C60F-4A19-ADDA-419C1D942ABD}" destId="{4BE93F05-199C-4BF1-A99D-EA4D8EA203EB}" srcOrd="0" destOrd="0" presId="urn:microsoft.com/office/officeart/2008/layout/HorizontalMultiLevelHierarchy"/>
    <dgm:cxn modelId="{CAA1341D-F056-4026-A113-5FA83DD2415E}" type="presParOf" srcId="{BD088C53-61DB-437C-8546-8597FE5135AC}" destId="{36EE775E-A10A-451D-BD29-EEF83A694930}" srcOrd="3" destOrd="0" presId="urn:microsoft.com/office/officeart/2008/layout/HorizontalMultiLevelHierarchy"/>
    <dgm:cxn modelId="{C1C8F8AE-9084-4461-A471-0E704B6FC111}" type="presParOf" srcId="{36EE775E-A10A-451D-BD29-EEF83A694930}" destId="{C6EF85E3-EAF6-44AB-A437-019DCAB8ABA1}" srcOrd="0" destOrd="0" presId="urn:microsoft.com/office/officeart/2008/layout/HorizontalMultiLevelHierarchy"/>
    <dgm:cxn modelId="{7B9C8ED7-5769-46D4-A0EF-73CD8ECB05DF}" type="presParOf" srcId="{36EE775E-A10A-451D-BD29-EEF83A694930}" destId="{17651268-4D55-4974-A138-D92D10285D7F}" srcOrd="1" destOrd="0" presId="urn:microsoft.com/office/officeart/2008/layout/HorizontalMultiLevelHierarchy"/>
    <dgm:cxn modelId="{13267364-AE3B-4A00-8DC1-865D0F2A2763}" type="presParOf" srcId="{BD088C53-61DB-437C-8546-8597FE5135AC}" destId="{F5E00E4B-4709-4E87-ABFC-8623F46E0AC4}" srcOrd="4" destOrd="0" presId="urn:microsoft.com/office/officeart/2008/layout/HorizontalMultiLevelHierarchy"/>
    <dgm:cxn modelId="{B94C6873-12BB-4E45-9C55-B181D6EAB520}" type="presParOf" srcId="{F5E00E4B-4709-4E87-ABFC-8623F46E0AC4}" destId="{2030272C-E1F3-41A9-BF67-74391B4FE318}" srcOrd="0" destOrd="0" presId="urn:microsoft.com/office/officeart/2008/layout/HorizontalMultiLevelHierarchy"/>
    <dgm:cxn modelId="{DF416FD5-600A-474B-B0C8-144765969DDF}" type="presParOf" srcId="{BD088C53-61DB-437C-8546-8597FE5135AC}" destId="{3EDD0D6D-688B-499D-8FC5-9AA282419DEE}" srcOrd="5" destOrd="0" presId="urn:microsoft.com/office/officeart/2008/layout/HorizontalMultiLevelHierarchy"/>
    <dgm:cxn modelId="{F28F6F8E-6120-4A4A-BC18-FA3E72D45BF4}" type="presParOf" srcId="{3EDD0D6D-688B-499D-8FC5-9AA282419DEE}" destId="{C8D2684D-FF92-4301-A19E-1560AB1B0CA3}" srcOrd="0" destOrd="0" presId="urn:microsoft.com/office/officeart/2008/layout/HorizontalMultiLevelHierarchy"/>
    <dgm:cxn modelId="{27C54388-418F-4863-BC4D-C10815952FF9}" type="presParOf" srcId="{3EDD0D6D-688B-499D-8FC5-9AA282419DEE}" destId="{CEA69410-0E8A-49DC-94A3-900FADF8B8E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AC7560-ACD3-41B8-8653-CE66C0A120B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5BEA3A0-EF18-49F4-B431-C57B55E7FFB2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EDAE8F16-4AA1-4770-82DE-C32768E8DF9B}" type="parTrans" cxnId="{7C0B5DE9-8A6E-42CC-BD6B-8DC2865588A3}">
      <dgm:prSet/>
      <dgm:spPr/>
      <dgm:t>
        <a:bodyPr/>
        <a:lstStyle/>
        <a:p>
          <a:endParaRPr lang="es-ES"/>
        </a:p>
      </dgm:t>
    </dgm:pt>
    <dgm:pt modelId="{CA3CA8EE-C4DD-4B35-967D-985A3C359391}" type="sibTrans" cxnId="{7C0B5DE9-8A6E-42CC-BD6B-8DC2865588A3}">
      <dgm:prSet/>
      <dgm:spPr/>
      <dgm:t>
        <a:bodyPr/>
        <a:lstStyle/>
        <a:p>
          <a:endParaRPr lang="es-ES"/>
        </a:p>
      </dgm:t>
    </dgm:pt>
    <dgm:pt modelId="{8E5C7A86-C4E0-4CB4-8D11-8E9CDC685B85}">
      <dgm:prSet phldrT="[Texto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1363E645-D276-41FE-8973-C8B6055EB3A6}" type="parTrans" cxnId="{C557C493-DB43-48E9-B416-20F506F84494}">
      <dgm:prSet/>
      <dgm:spPr/>
      <dgm:t>
        <a:bodyPr/>
        <a:lstStyle/>
        <a:p>
          <a:endParaRPr lang="es-ES"/>
        </a:p>
      </dgm:t>
    </dgm:pt>
    <dgm:pt modelId="{B7D5DFF2-CDF7-4BD7-8121-7D01EEEAD83D}" type="sibTrans" cxnId="{C557C493-DB43-48E9-B416-20F506F84494}">
      <dgm:prSet/>
      <dgm:spPr/>
      <dgm:t>
        <a:bodyPr/>
        <a:lstStyle/>
        <a:p>
          <a:endParaRPr lang="es-ES"/>
        </a:p>
      </dgm:t>
    </dgm:pt>
    <dgm:pt modelId="{8E0F5152-E58E-40A7-B16D-708F10E48A18}">
      <dgm:prSet phldrT="[Texto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CAEE4E6B-EE08-4FBF-B93D-3A414FD601C9}" type="parTrans" cxnId="{E6DA8661-E8DB-4015-91DE-B0CA15968FF5}">
      <dgm:prSet/>
      <dgm:spPr/>
      <dgm:t>
        <a:bodyPr/>
        <a:lstStyle/>
        <a:p>
          <a:endParaRPr lang="es-ES"/>
        </a:p>
      </dgm:t>
    </dgm:pt>
    <dgm:pt modelId="{F5E6737D-DFE2-410B-810E-54DC3E641455}" type="sibTrans" cxnId="{E6DA8661-E8DB-4015-91DE-B0CA15968FF5}">
      <dgm:prSet/>
      <dgm:spPr/>
      <dgm:t>
        <a:bodyPr/>
        <a:lstStyle/>
        <a:p>
          <a:endParaRPr lang="es-ES"/>
        </a:p>
      </dgm:t>
    </dgm:pt>
    <dgm:pt modelId="{DC217ED8-4CF0-49E3-A6B4-5B1D65ACA010}">
      <dgm:prSet phldrT="[Texto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E0028BEC-CFC7-47ED-A532-75EEDB8D0D00}" type="parTrans" cxnId="{2E891F3F-D7DA-4979-A6E7-02980174A84B}">
      <dgm:prSet/>
      <dgm:spPr/>
      <dgm:t>
        <a:bodyPr/>
        <a:lstStyle/>
        <a:p>
          <a:endParaRPr lang="es-ES"/>
        </a:p>
      </dgm:t>
    </dgm:pt>
    <dgm:pt modelId="{6A526DA1-FBBC-4E64-8F02-F67E1E40A8B6}" type="sibTrans" cxnId="{2E891F3F-D7DA-4979-A6E7-02980174A84B}">
      <dgm:prSet/>
      <dgm:spPr/>
      <dgm:t>
        <a:bodyPr/>
        <a:lstStyle/>
        <a:p>
          <a:endParaRPr lang="es-ES"/>
        </a:p>
      </dgm:t>
    </dgm:pt>
    <dgm:pt modelId="{2ADA9969-E605-445E-B0CB-643C563D6938}" type="pres">
      <dgm:prSet presAssocID="{22AC7560-ACD3-41B8-8653-CE66C0A120B9}" presName="composite" presStyleCnt="0">
        <dgm:presLayoutVars>
          <dgm:chMax val="1"/>
          <dgm:dir/>
          <dgm:resizeHandles val="exact"/>
        </dgm:presLayoutVars>
      </dgm:prSet>
      <dgm:spPr/>
    </dgm:pt>
    <dgm:pt modelId="{30C7B4F4-88B1-4BCB-8A46-57B189D12076}" type="pres">
      <dgm:prSet presAssocID="{85BEA3A0-EF18-49F4-B431-C57B55E7FFB2}" presName="roof" presStyleLbl="dkBgShp" presStyleIdx="0" presStyleCnt="2"/>
      <dgm:spPr/>
    </dgm:pt>
    <dgm:pt modelId="{D6757B4D-BD7C-48C0-8993-EC36C90F0952}" type="pres">
      <dgm:prSet presAssocID="{85BEA3A0-EF18-49F4-B431-C57B55E7FFB2}" presName="pillars" presStyleCnt="0"/>
      <dgm:spPr/>
    </dgm:pt>
    <dgm:pt modelId="{59BEE824-4475-41B7-AC7C-CEEE792F3130}" type="pres">
      <dgm:prSet presAssocID="{85BEA3A0-EF18-49F4-B431-C57B55E7FFB2}" presName="pillar1" presStyleLbl="node1" presStyleIdx="0" presStyleCnt="3">
        <dgm:presLayoutVars>
          <dgm:bulletEnabled val="1"/>
        </dgm:presLayoutVars>
      </dgm:prSet>
      <dgm:spPr/>
    </dgm:pt>
    <dgm:pt modelId="{CB77BF7D-DF09-4365-A054-42C0740D4EC7}" type="pres">
      <dgm:prSet presAssocID="{8E0F5152-E58E-40A7-B16D-708F10E48A18}" presName="pillarX" presStyleLbl="node1" presStyleIdx="1" presStyleCnt="3">
        <dgm:presLayoutVars>
          <dgm:bulletEnabled val="1"/>
        </dgm:presLayoutVars>
      </dgm:prSet>
      <dgm:spPr/>
    </dgm:pt>
    <dgm:pt modelId="{3AEDC380-0203-4E76-A375-0DF7DCCFE7AF}" type="pres">
      <dgm:prSet presAssocID="{DC217ED8-4CF0-49E3-A6B4-5B1D65ACA010}" presName="pillarX" presStyleLbl="node1" presStyleIdx="2" presStyleCnt="3">
        <dgm:presLayoutVars>
          <dgm:bulletEnabled val="1"/>
        </dgm:presLayoutVars>
      </dgm:prSet>
      <dgm:spPr/>
    </dgm:pt>
    <dgm:pt modelId="{0E701FE5-15DE-429E-AEC0-294286174300}" type="pres">
      <dgm:prSet presAssocID="{85BEA3A0-EF18-49F4-B431-C57B55E7FFB2}" presName="base" presStyleLbl="dkBgShp" presStyleIdx="1" presStyleCnt="2"/>
      <dgm:spPr/>
    </dgm:pt>
  </dgm:ptLst>
  <dgm:cxnLst>
    <dgm:cxn modelId="{D177D201-2E2F-4B79-8369-B7BABE40FB15}" type="presOf" srcId="{22AC7560-ACD3-41B8-8653-CE66C0A120B9}" destId="{2ADA9969-E605-445E-B0CB-643C563D6938}" srcOrd="0" destOrd="0" presId="urn:microsoft.com/office/officeart/2005/8/layout/hList3"/>
    <dgm:cxn modelId="{64D9172A-D4B3-4C4D-A741-55CB18298F2C}" type="presOf" srcId="{DC217ED8-4CF0-49E3-A6B4-5B1D65ACA010}" destId="{3AEDC380-0203-4E76-A375-0DF7DCCFE7AF}" srcOrd="0" destOrd="0" presId="urn:microsoft.com/office/officeart/2005/8/layout/hList3"/>
    <dgm:cxn modelId="{0F25F92C-FF66-436A-B9E3-C96A6BAB6033}" type="presOf" srcId="{85BEA3A0-EF18-49F4-B431-C57B55E7FFB2}" destId="{30C7B4F4-88B1-4BCB-8A46-57B189D12076}" srcOrd="0" destOrd="0" presId="urn:microsoft.com/office/officeart/2005/8/layout/hList3"/>
    <dgm:cxn modelId="{2E891F3F-D7DA-4979-A6E7-02980174A84B}" srcId="{85BEA3A0-EF18-49F4-B431-C57B55E7FFB2}" destId="{DC217ED8-4CF0-49E3-A6B4-5B1D65ACA010}" srcOrd="2" destOrd="0" parTransId="{E0028BEC-CFC7-47ED-A532-75EEDB8D0D00}" sibTransId="{6A526DA1-FBBC-4E64-8F02-F67E1E40A8B6}"/>
    <dgm:cxn modelId="{E6DA8661-E8DB-4015-91DE-B0CA15968FF5}" srcId="{85BEA3A0-EF18-49F4-B431-C57B55E7FFB2}" destId="{8E0F5152-E58E-40A7-B16D-708F10E48A18}" srcOrd="1" destOrd="0" parTransId="{CAEE4E6B-EE08-4FBF-B93D-3A414FD601C9}" sibTransId="{F5E6737D-DFE2-410B-810E-54DC3E641455}"/>
    <dgm:cxn modelId="{6A6C2350-011A-482E-8402-50D6D53912FF}" type="presOf" srcId="{8E0F5152-E58E-40A7-B16D-708F10E48A18}" destId="{CB77BF7D-DF09-4365-A054-42C0740D4EC7}" srcOrd="0" destOrd="0" presId="urn:microsoft.com/office/officeart/2005/8/layout/hList3"/>
    <dgm:cxn modelId="{C557C493-DB43-48E9-B416-20F506F84494}" srcId="{85BEA3A0-EF18-49F4-B431-C57B55E7FFB2}" destId="{8E5C7A86-C4E0-4CB4-8D11-8E9CDC685B85}" srcOrd="0" destOrd="0" parTransId="{1363E645-D276-41FE-8973-C8B6055EB3A6}" sibTransId="{B7D5DFF2-CDF7-4BD7-8121-7D01EEEAD83D}"/>
    <dgm:cxn modelId="{7C0B5DE9-8A6E-42CC-BD6B-8DC2865588A3}" srcId="{22AC7560-ACD3-41B8-8653-CE66C0A120B9}" destId="{85BEA3A0-EF18-49F4-B431-C57B55E7FFB2}" srcOrd="0" destOrd="0" parTransId="{EDAE8F16-4AA1-4770-82DE-C32768E8DF9B}" sibTransId="{CA3CA8EE-C4DD-4B35-967D-985A3C359391}"/>
    <dgm:cxn modelId="{20837EF0-1CC8-40B5-86F4-2DF1A1814D32}" type="presOf" srcId="{8E5C7A86-C4E0-4CB4-8D11-8E9CDC685B85}" destId="{59BEE824-4475-41B7-AC7C-CEEE792F3130}" srcOrd="0" destOrd="0" presId="urn:microsoft.com/office/officeart/2005/8/layout/hList3"/>
    <dgm:cxn modelId="{F3C8FBC9-3CF9-4037-9190-21147A237E24}" type="presParOf" srcId="{2ADA9969-E605-445E-B0CB-643C563D6938}" destId="{30C7B4F4-88B1-4BCB-8A46-57B189D12076}" srcOrd="0" destOrd="0" presId="urn:microsoft.com/office/officeart/2005/8/layout/hList3"/>
    <dgm:cxn modelId="{D71B8F56-6FD7-4044-BBE6-F99C1214E6F0}" type="presParOf" srcId="{2ADA9969-E605-445E-B0CB-643C563D6938}" destId="{D6757B4D-BD7C-48C0-8993-EC36C90F0952}" srcOrd="1" destOrd="0" presId="urn:microsoft.com/office/officeart/2005/8/layout/hList3"/>
    <dgm:cxn modelId="{4F671188-F4DC-4644-A6C3-1CC95EF1343B}" type="presParOf" srcId="{D6757B4D-BD7C-48C0-8993-EC36C90F0952}" destId="{59BEE824-4475-41B7-AC7C-CEEE792F3130}" srcOrd="0" destOrd="0" presId="urn:microsoft.com/office/officeart/2005/8/layout/hList3"/>
    <dgm:cxn modelId="{9FF7998C-76DC-4A7B-90EF-F392C6158EFB}" type="presParOf" srcId="{D6757B4D-BD7C-48C0-8993-EC36C90F0952}" destId="{CB77BF7D-DF09-4365-A054-42C0740D4EC7}" srcOrd="1" destOrd="0" presId="urn:microsoft.com/office/officeart/2005/8/layout/hList3"/>
    <dgm:cxn modelId="{B4187216-89D9-4F70-9A18-8CC16D5B2C3A}" type="presParOf" srcId="{D6757B4D-BD7C-48C0-8993-EC36C90F0952}" destId="{3AEDC380-0203-4E76-A375-0DF7DCCFE7AF}" srcOrd="2" destOrd="0" presId="urn:microsoft.com/office/officeart/2005/8/layout/hList3"/>
    <dgm:cxn modelId="{EED83A27-82BF-442D-AC34-AFCEA43A512B}" type="presParOf" srcId="{2ADA9969-E605-445E-B0CB-643C563D6938}" destId="{0E701FE5-15DE-429E-AEC0-29428617430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928971-F4BE-4FEB-B738-429677EDF500}" type="doc">
      <dgm:prSet loTypeId="urn:microsoft.com/office/officeart/2005/8/layout/pyramid2" loCatId="list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834187C2-B11C-434A-95B7-0A2A39D5990A}">
      <dgm:prSet phldrT="[Texto]"/>
      <dgm:spPr/>
      <dgm:t>
        <a:bodyPr/>
        <a:lstStyle/>
        <a:p>
          <a:r>
            <a:rPr lang="es-EC" dirty="0"/>
            <a:t>ONG’S</a:t>
          </a:r>
        </a:p>
      </dgm:t>
    </dgm:pt>
    <dgm:pt modelId="{779D73FE-2838-4156-8D79-B3448C56FBEA}" type="parTrans" cxnId="{18D0A239-45EC-4C79-ABFB-59AA50428562}">
      <dgm:prSet/>
      <dgm:spPr/>
      <dgm:t>
        <a:bodyPr/>
        <a:lstStyle/>
        <a:p>
          <a:endParaRPr lang="es-EC"/>
        </a:p>
      </dgm:t>
    </dgm:pt>
    <dgm:pt modelId="{28008CF0-2495-4841-B4C3-64783C8C500C}" type="sibTrans" cxnId="{18D0A239-45EC-4C79-ABFB-59AA50428562}">
      <dgm:prSet/>
      <dgm:spPr/>
      <dgm:t>
        <a:bodyPr/>
        <a:lstStyle/>
        <a:p>
          <a:endParaRPr lang="es-EC"/>
        </a:p>
      </dgm:t>
    </dgm:pt>
    <dgm:pt modelId="{D0D9880B-209B-47E5-9689-394EA3EE19E9}">
      <dgm:prSet phldrT="[Texto]"/>
      <dgm:spPr/>
      <dgm:t>
        <a:bodyPr/>
        <a:lstStyle/>
        <a:p>
          <a:r>
            <a:rPr lang="es-EC" dirty="0"/>
            <a:t>COOPERATIVAS DE AHORRO Y CRÉDITO</a:t>
          </a:r>
        </a:p>
      </dgm:t>
    </dgm:pt>
    <dgm:pt modelId="{DB929730-D41D-44BF-B313-789801F8FED3}" type="parTrans" cxnId="{3AE6560C-9A38-4693-BC70-45A9C4DA9506}">
      <dgm:prSet/>
      <dgm:spPr/>
      <dgm:t>
        <a:bodyPr/>
        <a:lstStyle/>
        <a:p>
          <a:endParaRPr lang="es-EC"/>
        </a:p>
      </dgm:t>
    </dgm:pt>
    <dgm:pt modelId="{1343E1BE-DEB7-4F77-B160-E8E6C53C5FF5}" type="sibTrans" cxnId="{3AE6560C-9A38-4693-BC70-45A9C4DA9506}">
      <dgm:prSet/>
      <dgm:spPr/>
      <dgm:t>
        <a:bodyPr/>
        <a:lstStyle/>
        <a:p>
          <a:endParaRPr lang="es-EC"/>
        </a:p>
      </dgm:t>
    </dgm:pt>
    <dgm:pt modelId="{D798241A-2B12-44E4-ADDC-D41DD1D7DDEF}">
      <dgm:prSet phldrT="[Texto]"/>
      <dgm:spPr/>
      <dgm:t>
        <a:bodyPr/>
        <a:lstStyle/>
        <a:p>
          <a:r>
            <a:rPr lang="es-EC" dirty="0"/>
            <a:t>MUTUALISTAS</a:t>
          </a:r>
        </a:p>
      </dgm:t>
    </dgm:pt>
    <dgm:pt modelId="{0CBA0C26-74DC-4527-98E8-4026ADB5710C}" type="parTrans" cxnId="{C324FA09-474F-421C-9C39-388C029E2E48}">
      <dgm:prSet/>
      <dgm:spPr/>
      <dgm:t>
        <a:bodyPr/>
        <a:lstStyle/>
        <a:p>
          <a:endParaRPr lang="es-EC"/>
        </a:p>
      </dgm:t>
    </dgm:pt>
    <dgm:pt modelId="{33E2B908-CEA8-41B4-B01F-FACF25692A29}" type="sibTrans" cxnId="{C324FA09-474F-421C-9C39-388C029E2E48}">
      <dgm:prSet/>
      <dgm:spPr/>
      <dgm:t>
        <a:bodyPr/>
        <a:lstStyle/>
        <a:p>
          <a:endParaRPr lang="es-EC"/>
        </a:p>
      </dgm:t>
    </dgm:pt>
    <dgm:pt modelId="{661F2A17-DA66-4D98-861F-C83EEF4B0010}">
      <dgm:prSet/>
      <dgm:spPr/>
      <dgm:t>
        <a:bodyPr/>
        <a:lstStyle/>
        <a:p>
          <a:r>
            <a:rPr lang="es-EC" dirty="0"/>
            <a:t>SOCIEDADES FINANCIERAS</a:t>
          </a:r>
        </a:p>
      </dgm:t>
    </dgm:pt>
    <dgm:pt modelId="{F8143EA8-193C-4819-B1D4-C8ED2E3A6CEB}" type="parTrans" cxnId="{029979EA-C49A-43DE-A7F4-E3CDA8F354E3}">
      <dgm:prSet/>
      <dgm:spPr/>
      <dgm:t>
        <a:bodyPr/>
        <a:lstStyle/>
        <a:p>
          <a:endParaRPr lang="es-EC"/>
        </a:p>
      </dgm:t>
    </dgm:pt>
    <dgm:pt modelId="{18EF1A90-6E3F-41E1-A664-892612997FAB}" type="sibTrans" cxnId="{029979EA-C49A-43DE-A7F4-E3CDA8F354E3}">
      <dgm:prSet/>
      <dgm:spPr/>
      <dgm:t>
        <a:bodyPr/>
        <a:lstStyle/>
        <a:p>
          <a:endParaRPr lang="es-EC"/>
        </a:p>
      </dgm:t>
    </dgm:pt>
    <dgm:pt modelId="{329E6FF6-4C15-457F-8317-3ACE0F930810}">
      <dgm:prSet/>
      <dgm:spPr/>
      <dgm:t>
        <a:bodyPr/>
        <a:lstStyle/>
        <a:p>
          <a:r>
            <a:rPr lang="es-EC" b="1" dirty="0"/>
            <a:t>BANCOS</a:t>
          </a:r>
          <a:endParaRPr lang="es-EC" dirty="0"/>
        </a:p>
      </dgm:t>
    </dgm:pt>
    <dgm:pt modelId="{22CC230E-207D-44F1-82C7-291092B1E20C}" type="parTrans" cxnId="{D751CEAE-A3B2-4DEF-B56B-E5CF6678731B}">
      <dgm:prSet/>
      <dgm:spPr/>
      <dgm:t>
        <a:bodyPr/>
        <a:lstStyle/>
        <a:p>
          <a:endParaRPr lang="es-EC"/>
        </a:p>
      </dgm:t>
    </dgm:pt>
    <dgm:pt modelId="{FD988C5E-CFF3-400C-9AD7-840C116CEF42}" type="sibTrans" cxnId="{D751CEAE-A3B2-4DEF-B56B-E5CF6678731B}">
      <dgm:prSet/>
      <dgm:spPr/>
      <dgm:t>
        <a:bodyPr/>
        <a:lstStyle/>
        <a:p>
          <a:endParaRPr lang="es-EC"/>
        </a:p>
      </dgm:t>
    </dgm:pt>
    <dgm:pt modelId="{75762DCA-69D1-467B-A940-30FAC9AC9BEA}" type="pres">
      <dgm:prSet presAssocID="{3B928971-F4BE-4FEB-B738-429677EDF500}" presName="compositeShape" presStyleCnt="0">
        <dgm:presLayoutVars>
          <dgm:dir/>
          <dgm:resizeHandles/>
        </dgm:presLayoutVars>
      </dgm:prSet>
      <dgm:spPr/>
    </dgm:pt>
    <dgm:pt modelId="{3E343F66-0B01-426A-917D-4652A4F75D10}" type="pres">
      <dgm:prSet presAssocID="{3B928971-F4BE-4FEB-B738-429677EDF500}" presName="pyramid" presStyleLbl="node1" presStyleIdx="0" presStyleCnt="1" custLinFactNeighborX="-3437"/>
      <dgm:spPr/>
    </dgm:pt>
    <dgm:pt modelId="{F816477A-3681-4CA9-948C-E1D976DB4AFA}" type="pres">
      <dgm:prSet presAssocID="{3B928971-F4BE-4FEB-B738-429677EDF500}" presName="theList" presStyleCnt="0"/>
      <dgm:spPr/>
    </dgm:pt>
    <dgm:pt modelId="{BCC4F66B-4C3E-444D-BE8F-B9E33CBD0DE4}" type="pres">
      <dgm:prSet presAssocID="{834187C2-B11C-434A-95B7-0A2A39D5990A}" presName="aNode" presStyleLbl="fgAcc1" presStyleIdx="0" presStyleCnt="5">
        <dgm:presLayoutVars>
          <dgm:bulletEnabled val="1"/>
        </dgm:presLayoutVars>
      </dgm:prSet>
      <dgm:spPr/>
    </dgm:pt>
    <dgm:pt modelId="{1030187B-E6C1-4773-AED4-5491B472B7F9}" type="pres">
      <dgm:prSet presAssocID="{834187C2-B11C-434A-95B7-0A2A39D5990A}" presName="aSpace" presStyleCnt="0"/>
      <dgm:spPr/>
    </dgm:pt>
    <dgm:pt modelId="{B2B70D10-E385-4CF9-95BC-2307C701A3E0}" type="pres">
      <dgm:prSet presAssocID="{D0D9880B-209B-47E5-9689-394EA3EE19E9}" presName="aNode" presStyleLbl="fgAcc1" presStyleIdx="1" presStyleCnt="5">
        <dgm:presLayoutVars>
          <dgm:bulletEnabled val="1"/>
        </dgm:presLayoutVars>
      </dgm:prSet>
      <dgm:spPr/>
    </dgm:pt>
    <dgm:pt modelId="{349E97E2-6AF9-4492-AA24-BD725F88411D}" type="pres">
      <dgm:prSet presAssocID="{D0D9880B-209B-47E5-9689-394EA3EE19E9}" presName="aSpace" presStyleCnt="0"/>
      <dgm:spPr/>
    </dgm:pt>
    <dgm:pt modelId="{901EE89E-0E60-440F-AE09-AAC115860716}" type="pres">
      <dgm:prSet presAssocID="{D798241A-2B12-44E4-ADDC-D41DD1D7DDEF}" presName="aNode" presStyleLbl="fgAcc1" presStyleIdx="2" presStyleCnt="5">
        <dgm:presLayoutVars>
          <dgm:bulletEnabled val="1"/>
        </dgm:presLayoutVars>
      </dgm:prSet>
      <dgm:spPr/>
    </dgm:pt>
    <dgm:pt modelId="{4CD2DEF7-996F-41B4-B4CA-F9039B42DD10}" type="pres">
      <dgm:prSet presAssocID="{D798241A-2B12-44E4-ADDC-D41DD1D7DDEF}" presName="aSpace" presStyleCnt="0"/>
      <dgm:spPr/>
    </dgm:pt>
    <dgm:pt modelId="{51C922D6-6251-4B92-8B25-CB9C52697B7D}" type="pres">
      <dgm:prSet presAssocID="{661F2A17-DA66-4D98-861F-C83EEF4B0010}" presName="aNode" presStyleLbl="fgAcc1" presStyleIdx="3" presStyleCnt="5">
        <dgm:presLayoutVars>
          <dgm:bulletEnabled val="1"/>
        </dgm:presLayoutVars>
      </dgm:prSet>
      <dgm:spPr/>
    </dgm:pt>
    <dgm:pt modelId="{B29F11F0-2D14-4D75-A954-4A61E2BF2AC8}" type="pres">
      <dgm:prSet presAssocID="{661F2A17-DA66-4D98-861F-C83EEF4B0010}" presName="aSpace" presStyleCnt="0"/>
      <dgm:spPr/>
    </dgm:pt>
    <dgm:pt modelId="{78A9DFBC-8C6B-4A32-8365-15C7A383DA36}" type="pres">
      <dgm:prSet presAssocID="{329E6FF6-4C15-457F-8317-3ACE0F930810}" presName="aNode" presStyleLbl="fgAcc1" presStyleIdx="4" presStyleCnt="5">
        <dgm:presLayoutVars>
          <dgm:bulletEnabled val="1"/>
        </dgm:presLayoutVars>
      </dgm:prSet>
      <dgm:spPr/>
    </dgm:pt>
    <dgm:pt modelId="{7B14AE0E-9F76-4736-B3BD-8440F2BAB633}" type="pres">
      <dgm:prSet presAssocID="{329E6FF6-4C15-457F-8317-3ACE0F930810}" presName="aSpace" presStyleCnt="0"/>
      <dgm:spPr/>
    </dgm:pt>
  </dgm:ptLst>
  <dgm:cxnLst>
    <dgm:cxn modelId="{C324FA09-474F-421C-9C39-388C029E2E48}" srcId="{3B928971-F4BE-4FEB-B738-429677EDF500}" destId="{D798241A-2B12-44E4-ADDC-D41DD1D7DDEF}" srcOrd="2" destOrd="0" parTransId="{0CBA0C26-74DC-4527-98E8-4026ADB5710C}" sibTransId="{33E2B908-CEA8-41B4-B01F-FACF25692A29}"/>
    <dgm:cxn modelId="{3AE6560C-9A38-4693-BC70-45A9C4DA9506}" srcId="{3B928971-F4BE-4FEB-B738-429677EDF500}" destId="{D0D9880B-209B-47E5-9689-394EA3EE19E9}" srcOrd="1" destOrd="0" parTransId="{DB929730-D41D-44BF-B313-789801F8FED3}" sibTransId="{1343E1BE-DEB7-4F77-B160-E8E6C53C5FF5}"/>
    <dgm:cxn modelId="{6770271E-2F87-4E8E-85E9-37A86676716B}" type="presOf" srcId="{661F2A17-DA66-4D98-861F-C83EEF4B0010}" destId="{51C922D6-6251-4B92-8B25-CB9C52697B7D}" srcOrd="0" destOrd="0" presId="urn:microsoft.com/office/officeart/2005/8/layout/pyramid2"/>
    <dgm:cxn modelId="{18D0A239-45EC-4C79-ABFB-59AA50428562}" srcId="{3B928971-F4BE-4FEB-B738-429677EDF500}" destId="{834187C2-B11C-434A-95B7-0A2A39D5990A}" srcOrd="0" destOrd="0" parTransId="{779D73FE-2838-4156-8D79-B3448C56FBEA}" sibTransId="{28008CF0-2495-4841-B4C3-64783C8C500C}"/>
    <dgm:cxn modelId="{4EB08893-6F74-491F-94A9-AB677B595771}" type="presOf" srcId="{834187C2-B11C-434A-95B7-0A2A39D5990A}" destId="{BCC4F66B-4C3E-444D-BE8F-B9E33CBD0DE4}" srcOrd="0" destOrd="0" presId="urn:microsoft.com/office/officeart/2005/8/layout/pyramid2"/>
    <dgm:cxn modelId="{D751CEAE-A3B2-4DEF-B56B-E5CF6678731B}" srcId="{3B928971-F4BE-4FEB-B738-429677EDF500}" destId="{329E6FF6-4C15-457F-8317-3ACE0F930810}" srcOrd="4" destOrd="0" parTransId="{22CC230E-207D-44F1-82C7-291092B1E20C}" sibTransId="{FD988C5E-CFF3-400C-9AD7-840C116CEF42}"/>
    <dgm:cxn modelId="{019998BA-77CB-489F-8435-B86039F8ADA8}" type="presOf" srcId="{D0D9880B-209B-47E5-9689-394EA3EE19E9}" destId="{B2B70D10-E385-4CF9-95BC-2307C701A3E0}" srcOrd="0" destOrd="0" presId="urn:microsoft.com/office/officeart/2005/8/layout/pyramid2"/>
    <dgm:cxn modelId="{08740BD5-022C-4756-AA95-3FEEFEAF8FD6}" type="presOf" srcId="{D798241A-2B12-44E4-ADDC-D41DD1D7DDEF}" destId="{901EE89E-0E60-440F-AE09-AAC115860716}" srcOrd="0" destOrd="0" presId="urn:microsoft.com/office/officeart/2005/8/layout/pyramid2"/>
    <dgm:cxn modelId="{029979EA-C49A-43DE-A7F4-E3CDA8F354E3}" srcId="{3B928971-F4BE-4FEB-B738-429677EDF500}" destId="{661F2A17-DA66-4D98-861F-C83EEF4B0010}" srcOrd="3" destOrd="0" parTransId="{F8143EA8-193C-4819-B1D4-C8ED2E3A6CEB}" sibTransId="{18EF1A90-6E3F-41E1-A664-892612997FAB}"/>
    <dgm:cxn modelId="{DAC6DFEE-849D-45A2-9F4E-355C462A4943}" type="presOf" srcId="{329E6FF6-4C15-457F-8317-3ACE0F930810}" destId="{78A9DFBC-8C6B-4A32-8365-15C7A383DA36}" srcOrd="0" destOrd="0" presId="urn:microsoft.com/office/officeart/2005/8/layout/pyramid2"/>
    <dgm:cxn modelId="{A5ED5BF6-88CF-43DF-99DF-358A81EBBB4C}" type="presOf" srcId="{3B928971-F4BE-4FEB-B738-429677EDF500}" destId="{75762DCA-69D1-467B-A940-30FAC9AC9BEA}" srcOrd="0" destOrd="0" presId="urn:microsoft.com/office/officeart/2005/8/layout/pyramid2"/>
    <dgm:cxn modelId="{4C8AC35B-E6FF-46E2-BD84-7713D9F5A087}" type="presParOf" srcId="{75762DCA-69D1-467B-A940-30FAC9AC9BEA}" destId="{3E343F66-0B01-426A-917D-4652A4F75D10}" srcOrd="0" destOrd="0" presId="urn:microsoft.com/office/officeart/2005/8/layout/pyramid2"/>
    <dgm:cxn modelId="{EF51AA38-9DC7-4E68-8E28-ED65A2B6EA17}" type="presParOf" srcId="{75762DCA-69D1-467B-A940-30FAC9AC9BEA}" destId="{F816477A-3681-4CA9-948C-E1D976DB4AFA}" srcOrd="1" destOrd="0" presId="urn:microsoft.com/office/officeart/2005/8/layout/pyramid2"/>
    <dgm:cxn modelId="{61E951C9-C01B-40D6-BDF9-CA47C976B426}" type="presParOf" srcId="{F816477A-3681-4CA9-948C-E1D976DB4AFA}" destId="{BCC4F66B-4C3E-444D-BE8F-B9E33CBD0DE4}" srcOrd="0" destOrd="0" presId="urn:microsoft.com/office/officeart/2005/8/layout/pyramid2"/>
    <dgm:cxn modelId="{4A29916F-22EA-464F-8851-3962C83FDC37}" type="presParOf" srcId="{F816477A-3681-4CA9-948C-E1D976DB4AFA}" destId="{1030187B-E6C1-4773-AED4-5491B472B7F9}" srcOrd="1" destOrd="0" presId="urn:microsoft.com/office/officeart/2005/8/layout/pyramid2"/>
    <dgm:cxn modelId="{30C13BB4-7123-4641-8BC3-32C1155AB034}" type="presParOf" srcId="{F816477A-3681-4CA9-948C-E1D976DB4AFA}" destId="{B2B70D10-E385-4CF9-95BC-2307C701A3E0}" srcOrd="2" destOrd="0" presId="urn:microsoft.com/office/officeart/2005/8/layout/pyramid2"/>
    <dgm:cxn modelId="{D2B1F1DA-0D19-4782-AF71-849854157AB0}" type="presParOf" srcId="{F816477A-3681-4CA9-948C-E1D976DB4AFA}" destId="{349E97E2-6AF9-4492-AA24-BD725F88411D}" srcOrd="3" destOrd="0" presId="urn:microsoft.com/office/officeart/2005/8/layout/pyramid2"/>
    <dgm:cxn modelId="{E14E93D2-B155-45E1-8D14-F709DA915572}" type="presParOf" srcId="{F816477A-3681-4CA9-948C-E1D976DB4AFA}" destId="{901EE89E-0E60-440F-AE09-AAC115860716}" srcOrd="4" destOrd="0" presId="urn:microsoft.com/office/officeart/2005/8/layout/pyramid2"/>
    <dgm:cxn modelId="{396E5A72-9616-4A5B-959E-D7DD3678C6B0}" type="presParOf" srcId="{F816477A-3681-4CA9-948C-E1D976DB4AFA}" destId="{4CD2DEF7-996F-41B4-B4CA-F9039B42DD10}" srcOrd="5" destOrd="0" presId="urn:microsoft.com/office/officeart/2005/8/layout/pyramid2"/>
    <dgm:cxn modelId="{9A20E031-F27E-49C9-AAC0-A2871259BE10}" type="presParOf" srcId="{F816477A-3681-4CA9-948C-E1D976DB4AFA}" destId="{51C922D6-6251-4B92-8B25-CB9C52697B7D}" srcOrd="6" destOrd="0" presId="urn:microsoft.com/office/officeart/2005/8/layout/pyramid2"/>
    <dgm:cxn modelId="{86E6BAE2-157D-4853-AF67-EE3CF1CB58E3}" type="presParOf" srcId="{F816477A-3681-4CA9-948C-E1D976DB4AFA}" destId="{B29F11F0-2D14-4D75-A954-4A61E2BF2AC8}" srcOrd="7" destOrd="0" presId="urn:microsoft.com/office/officeart/2005/8/layout/pyramid2"/>
    <dgm:cxn modelId="{35390B51-D2EF-40AE-8B1D-FCF8850E3442}" type="presParOf" srcId="{F816477A-3681-4CA9-948C-E1D976DB4AFA}" destId="{78A9DFBC-8C6B-4A32-8365-15C7A383DA36}" srcOrd="8" destOrd="0" presId="urn:microsoft.com/office/officeart/2005/8/layout/pyramid2"/>
    <dgm:cxn modelId="{22ADEE72-47C0-4BB9-94C4-16E19ADE7359}" type="presParOf" srcId="{F816477A-3681-4CA9-948C-E1D976DB4AFA}" destId="{7B14AE0E-9F76-4736-B3BD-8440F2BAB633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3CBDF3-8B93-487E-9193-AF3ACAC854D3}" type="doc">
      <dgm:prSet loTypeId="urn:microsoft.com/office/officeart/2005/8/layout/cycle2" loCatId="cycl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s-EC"/>
        </a:p>
      </dgm:t>
    </dgm:pt>
    <dgm:pt modelId="{C58141D4-70F6-49CC-B504-368B3BA599C3}">
      <dgm:prSet phldrT="[Texto]"/>
      <dgm:spPr/>
      <dgm:t>
        <a:bodyPr/>
        <a:lstStyle/>
        <a:p>
          <a:r>
            <a:rPr lang="es-EC" dirty="0"/>
            <a:t>Enfoque de Investigación</a:t>
          </a:r>
        </a:p>
      </dgm:t>
    </dgm:pt>
    <dgm:pt modelId="{C509FDD5-9272-4777-AA0C-452DCEA1F2F8}" type="parTrans" cxnId="{B1D42ACB-D211-4D26-A23B-A738F5F83423}">
      <dgm:prSet/>
      <dgm:spPr/>
      <dgm:t>
        <a:bodyPr/>
        <a:lstStyle/>
        <a:p>
          <a:endParaRPr lang="es-EC"/>
        </a:p>
      </dgm:t>
    </dgm:pt>
    <dgm:pt modelId="{F0F39C17-0F0D-4969-AA67-1232E9DE4ACC}" type="sibTrans" cxnId="{B1D42ACB-D211-4D26-A23B-A738F5F83423}">
      <dgm:prSet/>
      <dgm:spPr/>
      <dgm:t>
        <a:bodyPr/>
        <a:lstStyle/>
        <a:p>
          <a:endParaRPr lang="es-EC"/>
        </a:p>
      </dgm:t>
    </dgm:pt>
    <dgm:pt modelId="{0AC5798E-6524-46AA-973B-DF01867DB464}">
      <dgm:prSet phldrT="[Texto]"/>
      <dgm:spPr/>
      <dgm:t>
        <a:bodyPr/>
        <a:lstStyle/>
        <a:p>
          <a:r>
            <a:rPr lang="es-EC" dirty="0"/>
            <a:t>Hipótesis</a:t>
          </a:r>
        </a:p>
      </dgm:t>
    </dgm:pt>
    <dgm:pt modelId="{6858949B-8EC5-4AF0-929C-397AFA6EB7F4}" type="parTrans" cxnId="{B017312E-7A4D-4D65-B48C-DDC08D10494C}">
      <dgm:prSet/>
      <dgm:spPr/>
      <dgm:t>
        <a:bodyPr/>
        <a:lstStyle/>
        <a:p>
          <a:endParaRPr lang="es-EC"/>
        </a:p>
      </dgm:t>
    </dgm:pt>
    <dgm:pt modelId="{2275F79C-F7CF-4733-A630-6D3DFB25048C}" type="sibTrans" cxnId="{B017312E-7A4D-4D65-B48C-DDC08D10494C}">
      <dgm:prSet/>
      <dgm:spPr/>
      <dgm:t>
        <a:bodyPr/>
        <a:lstStyle/>
        <a:p>
          <a:endParaRPr lang="es-EC"/>
        </a:p>
      </dgm:t>
    </dgm:pt>
    <dgm:pt modelId="{F1875F2C-55AA-4817-9862-985AB9DDB04C}">
      <dgm:prSet phldrT="[Texto]"/>
      <dgm:spPr/>
      <dgm:t>
        <a:bodyPr/>
        <a:lstStyle/>
        <a:p>
          <a:r>
            <a:rPr lang="es-EC" dirty="0"/>
            <a:t>Instrumentos de recolección de información</a:t>
          </a:r>
        </a:p>
      </dgm:t>
    </dgm:pt>
    <dgm:pt modelId="{B896D8BB-9C96-4492-97EA-AD0FB544C07F}" type="parTrans" cxnId="{A1538774-9A33-4D72-8C7D-CA5911257A60}">
      <dgm:prSet/>
      <dgm:spPr/>
      <dgm:t>
        <a:bodyPr/>
        <a:lstStyle/>
        <a:p>
          <a:endParaRPr lang="es-EC"/>
        </a:p>
      </dgm:t>
    </dgm:pt>
    <dgm:pt modelId="{A28C584D-00A9-4B8B-8396-6AB4926BD9B1}" type="sibTrans" cxnId="{A1538774-9A33-4D72-8C7D-CA5911257A60}">
      <dgm:prSet/>
      <dgm:spPr/>
      <dgm:t>
        <a:bodyPr/>
        <a:lstStyle/>
        <a:p>
          <a:endParaRPr lang="es-EC"/>
        </a:p>
      </dgm:t>
    </dgm:pt>
    <dgm:pt modelId="{69FC0219-E97F-41B6-9EB5-B688283B6B19}">
      <dgm:prSet phldrT="[Texto]"/>
      <dgm:spPr/>
      <dgm:t>
        <a:bodyPr/>
        <a:lstStyle/>
        <a:p>
          <a:r>
            <a:rPr lang="es-EC" dirty="0"/>
            <a:t>Cobertura de las Unidades de Análisis</a:t>
          </a:r>
        </a:p>
      </dgm:t>
    </dgm:pt>
    <dgm:pt modelId="{27C0ACDA-9DDA-4622-803C-3B93C54A34E9}" type="parTrans" cxnId="{3A125E98-91F3-46CF-8256-13B178D109DE}">
      <dgm:prSet/>
      <dgm:spPr/>
      <dgm:t>
        <a:bodyPr/>
        <a:lstStyle/>
        <a:p>
          <a:endParaRPr lang="es-EC"/>
        </a:p>
      </dgm:t>
    </dgm:pt>
    <dgm:pt modelId="{0EBD1F83-1A51-4877-BCC3-C350F5780618}" type="sibTrans" cxnId="{3A125E98-91F3-46CF-8256-13B178D109DE}">
      <dgm:prSet/>
      <dgm:spPr/>
      <dgm:t>
        <a:bodyPr/>
        <a:lstStyle/>
        <a:p>
          <a:endParaRPr lang="es-EC"/>
        </a:p>
      </dgm:t>
    </dgm:pt>
    <dgm:pt modelId="{D4F0C2EC-025B-4FFD-A253-36127BC24DED}" type="pres">
      <dgm:prSet presAssocID="{503CBDF3-8B93-487E-9193-AF3ACAC854D3}" presName="cycle" presStyleCnt="0">
        <dgm:presLayoutVars>
          <dgm:dir/>
          <dgm:resizeHandles val="exact"/>
        </dgm:presLayoutVars>
      </dgm:prSet>
      <dgm:spPr/>
    </dgm:pt>
    <dgm:pt modelId="{1B331B08-66D7-4622-8312-AF6971D18953}" type="pres">
      <dgm:prSet presAssocID="{C58141D4-70F6-49CC-B504-368B3BA599C3}" presName="node" presStyleLbl="node1" presStyleIdx="0" presStyleCnt="4">
        <dgm:presLayoutVars>
          <dgm:bulletEnabled val="1"/>
        </dgm:presLayoutVars>
      </dgm:prSet>
      <dgm:spPr/>
    </dgm:pt>
    <dgm:pt modelId="{DCE0501D-AA32-45F3-8E52-C8367FC52DD6}" type="pres">
      <dgm:prSet presAssocID="{F0F39C17-0F0D-4969-AA67-1232E9DE4ACC}" presName="sibTrans" presStyleLbl="sibTrans2D1" presStyleIdx="0" presStyleCnt="4"/>
      <dgm:spPr/>
    </dgm:pt>
    <dgm:pt modelId="{0D92495C-C63F-4A23-BC97-1D604BF3A9BB}" type="pres">
      <dgm:prSet presAssocID="{F0F39C17-0F0D-4969-AA67-1232E9DE4ACC}" presName="connectorText" presStyleLbl="sibTrans2D1" presStyleIdx="0" presStyleCnt="4"/>
      <dgm:spPr/>
    </dgm:pt>
    <dgm:pt modelId="{6B2D0F80-49E6-4EBB-BF17-D57384542ECD}" type="pres">
      <dgm:prSet presAssocID="{0AC5798E-6524-46AA-973B-DF01867DB464}" presName="node" presStyleLbl="node1" presStyleIdx="1" presStyleCnt="4">
        <dgm:presLayoutVars>
          <dgm:bulletEnabled val="1"/>
        </dgm:presLayoutVars>
      </dgm:prSet>
      <dgm:spPr/>
    </dgm:pt>
    <dgm:pt modelId="{049AF852-D008-4022-8C0E-BA9F4F43EEDF}" type="pres">
      <dgm:prSet presAssocID="{2275F79C-F7CF-4733-A630-6D3DFB25048C}" presName="sibTrans" presStyleLbl="sibTrans2D1" presStyleIdx="1" presStyleCnt="4"/>
      <dgm:spPr/>
    </dgm:pt>
    <dgm:pt modelId="{EAC19358-3BFA-49AB-9157-EB28067F10F7}" type="pres">
      <dgm:prSet presAssocID="{2275F79C-F7CF-4733-A630-6D3DFB25048C}" presName="connectorText" presStyleLbl="sibTrans2D1" presStyleIdx="1" presStyleCnt="4"/>
      <dgm:spPr/>
    </dgm:pt>
    <dgm:pt modelId="{E6671BE2-B02D-4B9B-87D0-BE68D05AC22C}" type="pres">
      <dgm:prSet presAssocID="{F1875F2C-55AA-4817-9862-985AB9DDB04C}" presName="node" presStyleLbl="node1" presStyleIdx="2" presStyleCnt="4">
        <dgm:presLayoutVars>
          <dgm:bulletEnabled val="1"/>
        </dgm:presLayoutVars>
      </dgm:prSet>
      <dgm:spPr/>
    </dgm:pt>
    <dgm:pt modelId="{3D703BA8-267C-4FBB-A3EB-A0D841DFE929}" type="pres">
      <dgm:prSet presAssocID="{A28C584D-00A9-4B8B-8396-6AB4926BD9B1}" presName="sibTrans" presStyleLbl="sibTrans2D1" presStyleIdx="2" presStyleCnt="4"/>
      <dgm:spPr/>
    </dgm:pt>
    <dgm:pt modelId="{2DACBA80-5948-46EC-8A70-E819A1A34AB4}" type="pres">
      <dgm:prSet presAssocID="{A28C584D-00A9-4B8B-8396-6AB4926BD9B1}" presName="connectorText" presStyleLbl="sibTrans2D1" presStyleIdx="2" presStyleCnt="4"/>
      <dgm:spPr/>
    </dgm:pt>
    <dgm:pt modelId="{A0596FED-FDB8-4675-ABB9-3345D5F79F39}" type="pres">
      <dgm:prSet presAssocID="{69FC0219-E97F-41B6-9EB5-B688283B6B19}" presName="node" presStyleLbl="node1" presStyleIdx="3" presStyleCnt="4">
        <dgm:presLayoutVars>
          <dgm:bulletEnabled val="1"/>
        </dgm:presLayoutVars>
      </dgm:prSet>
      <dgm:spPr/>
    </dgm:pt>
    <dgm:pt modelId="{62B90852-2007-4ECF-B929-6D7545BF9BF8}" type="pres">
      <dgm:prSet presAssocID="{0EBD1F83-1A51-4877-BCC3-C350F5780618}" presName="sibTrans" presStyleLbl="sibTrans2D1" presStyleIdx="3" presStyleCnt="4"/>
      <dgm:spPr/>
    </dgm:pt>
    <dgm:pt modelId="{13CA68AA-345A-4505-AE33-6C8138B1F58C}" type="pres">
      <dgm:prSet presAssocID="{0EBD1F83-1A51-4877-BCC3-C350F5780618}" presName="connectorText" presStyleLbl="sibTrans2D1" presStyleIdx="3" presStyleCnt="4"/>
      <dgm:spPr/>
    </dgm:pt>
  </dgm:ptLst>
  <dgm:cxnLst>
    <dgm:cxn modelId="{DBE14518-87FE-418A-A4F5-0EB782009777}" type="presOf" srcId="{F0F39C17-0F0D-4969-AA67-1232E9DE4ACC}" destId="{DCE0501D-AA32-45F3-8E52-C8367FC52DD6}" srcOrd="0" destOrd="0" presId="urn:microsoft.com/office/officeart/2005/8/layout/cycle2"/>
    <dgm:cxn modelId="{2472D624-9110-4F81-9F40-63C5D2DB0BB8}" type="presOf" srcId="{A28C584D-00A9-4B8B-8396-6AB4926BD9B1}" destId="{3D703BA8-267C-4FBB-A3EB-A0D841DFE929}" srcOrd="0" destOrd="0" presId="urn:microsoft.com/office/officeart/2005/8/layout/cycle2"/>
    <dgm:cxn modelId="{B017312E-7A4D-4D65-B48C-DDC08D10494C}" srcId="{503CBDF3-8B93-487E-9193-AF3ACAC854D3}" destId="{0AC5798E-6524-46AA-973B-DF01867DB464}" srcOrd="1" destOrd="0" parTransId="{6858949B-8EC5-4AF0-929C-397AFA6EB7F4}" sibTransId="{2275F79C-F7CF-4733-A630-6D3DFB25048C}"/>
    <dgm:cxn modelId="{6684C243-91AA-4109-B76C-87840DD81A11}" type="presOf" srcId="{503CBDF3-8B93-487E-9193-AF3ACAC854D3}" destId="{D4F0C2EC-025B-4FFD-A253-36127BC24DED}" srcOrd="0" destOrd="0" presId="urn:microsoft.com/office/officeart/2005/8/layout/cycle2"/>
    <dgm:cxn modelId="{604E4E64-62C7-4E9C-A66B-D9DAEC5EFC18}" type="presOf" srcId="{2275F79C-F7CF-4733-A630-6D3DFB25048C}" destId="{049AF852-D008-4022-8C0E-BA9F4F43EEDF}" srcOrd="0" destOrd="0" presId="urn:microsoft.com/office/officeart/2005/8/layout/cycle2"/>
    <dgm:cxn modelId="{B04E5044-93E1-4D5E-B1EC-F058E46EC39A}" type="presOf" srcId="{2275F79C-F7CF-4733-A630-6D3DFB25048C}" destId="{EAC19358-3BFA-49AB-9157-EB28067F10F7}" srcOrd="1" destOrd="0" presId="urn:microsoft.com/office/officeart/2005/8/layout/cycle2"/>
    <dgm:cxn modelId="{0DAEB547-11E6-484F-BCE1-E1DD1ADB177B}" type="presOf" srcId="{F0F39C17-0F0D-4969-AA67-1232E9DE4ACC}" destId="{0D92495C-C63F-4A23-BC97-1D604BF3A9BB}" srcOrd="1" destOrd="0" presId="urn:microsoft.com/office/officeart/2005/8/layout/cycle2"/>
    <dgm:cxn modelId="{A1538774-9A33-4D72-8C7D-CA5911257A60}" srcId="{503CBDF3-8B93-487E-9193-AF3ACAC854D3}" destId="{F1875F2C-55AA-4817-9862-985AB9DDB04C}" srcOrd="2" destOrd="0" parTransId="{B896D8BB-9C96-4492-97EA-AD0FB544C07F}" sibTransId="{A28C584D-00A9-4B8B-8396-6AB4926BD9B1}"/>
    <dgm:cxn modelId="{E68B1C8A-DE81-4CB9-AD22-5EFAD1D41C02}" type="presOf" srcId="{0AC5798E-6524-46AA-973B-DF01867DB464}" destId="{6B2D0F80-49E6-4EBB-BF17-D57384542ECD}" srcOrd="0" destOrd="0" presId="urn:microsoft.com/office/officeart/2005/8/layout/cycle2"/>
    <dgm:cxn modelId="{3A125E98-91F3-46CF-8256-13B178D109DE}" srcId="{503CBDF3-8B93-487E-9193-AF3ACAC854D3}" destId="{69FC0219-E97F-41B6-9EB5-B688283B6B19}" srcOrd="3" destOrd="0" parTransId="{27C0ACDA-9DDA-4622-803C-3B93C54A34E9}" sibTransId="{0EBD1F83-1A51-4877-BCC3-C350F5780618}"/>
    <dgm:cxn modelId="{421231B7-C235-4B20-84DA-953B47F9389C}" type="presOf" srcId="{69FC0219-E97F-41B6-9EB5-B688283B6B19}" destId="{A0596FED-FDB8-4675-ABB9-3345D5F79F39}" srcOrd="0" destOrd="0" presId="urn:microsoft.com/office/officeart/2005/8/layout/cycle2"/>
    <dgm:cxn modelId="{F73BFFC9-57EC-4B29-A877-3DA79861CE37}" type="presOf" srcId="{F1875F2C-55AA-4817-9862-985AB9DDB04C}" destId="{E6671BE2-B02D-4B9B-87D0-BE68D05AC22C}" srcOrd="0" destOrd="0" presId="urn:microsoft.com/office/officeart/2005/8/layout/cycle2"/>
    <dgm:cxn modelId="{B1D42ACB-D211-4D26-A23B-A738F5F83423}" srcId="{503CBDF3-8B93-487E-9193-AF3ACAC854D3}" destId="{C58141D4-70F6-49CC-B504-368B3BA599C3}" srcOrd="0" destOrd="0" parTransId="{C509FDD5-9272-4777-AA0C-452DCEA1F2F8}" sibTransId="{F0F39C17-0F0D-4969-AA67-1232E9DE4ACC}"/>
    <dgm:cxn modelId="{3F2C7ECC-3D97-4358-925B-2316CEF1E221}" type="presOf" srcId="{A28C584D-00A9-4B8B-8396-6AB4926BD9B1}" destId="{2DACBA80-5948-46EC-8A70-E819A1A34AB4}" srcOrd="1" destOrd="0" presId="urn:microsoft.com/office/officeart/2005/8/layout/cycle2"/>
    <dgm:cxn modelId="{3534DFD6-B647-4106-A116-A316F2208BED}" type="presOf" srcId="{0EBD1F83-1A51-4877-BCC3-C350F5780618}" destId="{13CA68AA-345A-4505-AE33-6C8138B1F58C}" srcOrd="1" destOrd="0" presId="urn:microsoft.com/office/officeart/2005/8/layout/cycle2"/>
    <dgm:cxn modelId="{7131BAE5-C5AA-4A4B-867B-8BF6C115821A}" type="presOf" srcId="{0EBD1F83-1A51-4877-BCC3-C350F5780618}" destId="{62B90852-2007-4ECF-B929-6D7545BF9BF8}" srcOrd="0" destOrd="0" presId="urn:microsoft.com/office/officeart/2005/8/layout/cycle2"/>
    <dgm:cxn modelId="{5C72C2ED-F8FB-41C2-B527-6EAC5C268D96}" type="presOf" srcId="{C58141D4-70F6-49CC-B504-368B3BA599C3}" destId="{1B331B08-66D7-4622-8312-AF6971D18953}" srcOrd="0" destOrd="0" presId="urn:microsoft.com/office/officeart/2005/8/layout/cycle2"/>
    <dgm:cxn modelId="{18E0EF43-4ADE-4249-AE2E-E6EB2EFC5473}" type="presParOf" srcId="{D4F0C2EC-025B-4FFD-A253-36127BC24DED}" destId="{1B331B08-66D7-4622-8312-AF6971D18953}" srcOrd="0" destOrd="0" presId="urn:microsoft.com/office/officeart/2005/8/layout/cycle2"/>
    <dgm:cxn modelId="{B678D5CD-DA55-41D2-B12F-40C4E8A16A99}" type="presParOf" srcId="{D4F0C2EC-025B-4FFD-A253-36127BC24DED}" destId="{DCE0501D-AA32-45F3-8E52-C8367FC52DD6}" srcOrd="1" destOrd="0" presId="urn:microsoft.com/office/officeart/2005/8/layout/cycle2"/>
    <dgm:cxn modelId="{373330AA-368F-46F6-9A73-508CC0B4C780}" type="presParOf" srcId="{DCE0501D-AA32-45F3-8E52-C8367FC52DD6}" destId="{0D92495C-C63F-4A23-BC97-1D604BF3A9BB}" srcOrd="0" destOrd="0" presId="urn:microsoft.com/office/officeart/2005/8/layout/cycle2"/>
    <dgm:cxn modelId="{B935C5B0-F054-4180-9A7A-93E4F6617906}" type="presParOf" srcId="{D4F0C2EC-025B-4FFD-A253-36127BC24DED}" destId="{6B2D0F80-49E6-4EBB-BF17-D57384542ECD}" srcOrd="2" destOrd="0" presId="urn:microsoft.com/office/officeart/2005/8/layout/cycle2"/>
    <dgm:cxn modelId="{ECD243F7-6199-43E0-98D1-AB24CCF4DE99}" type="presParOf" srcId="{D4F0C2EC-025B-4FFD-A253-36127BC24DED}" destId="{049AF852-D008-4022-8C0E-BA9F4F43EEDF}" srcOrd="3" destOrd="0" presId="urn:microsoft.com/office/officeart/2005/8/layout/cycle2"/>
    <dgm:cxn modelId="{652B0110-13D0-4A96-B6C3-4A88D1EF31A0}" type="presParOf" srcId="{049AF852-D008-4022-8C0E-BA9F4F43EEDF}" destId="{EAC19358-3BFA-49AB-9157-EB28067F10F7}" srcOrd="0" destOrd="0" presId="urn:microsoft.com/office/officeart/2005/8/layout/cycle2"/>
    <dgm:cxn modelId="{3D8CE050-A8E4-4457-BDBE-AA49B5BF6B72}" type="presParOf" srcId="{D4F0C2EC-025B-4FFD-A253-36127BC24DED}" destId="{E6671BE2-B02D-4B9B-87D0-BE68D05AC22C}" srcOrd="4" destOrd="0" presId="urn:microsoft.com/office/officeart/2005/8/layout/cycle2"/>
    <dgm:cxn modelId="{0C52E474-6827-455F-8A3C-22DE908C1D21}" type="presParOf" srcId="{D4F0C2EC-025B-4FFD-A253-36127BC24DED}" destId="{3D703BA8-267C-4FBB-A3EB-A0D841DFE929}" srcOrd="5" destOrd="0" presId="urn:microsoft.com/office/officeart/2005/8/layout/cycle2"/>
    <dgm:cxn modelId="{B6EA2ADF-C4B4-428D-9E09-7091F02EAB55}" type="presParOf" srcId="{3D703BA8-267C-4FBB-A3EB-A0D841DFE929}" destId="{2DACBA80-5948-46EC-8A70-E819A1A34AB4}" srcOrd="0" destOrd="0" presId="urn:microsoft.com/office/officeart/2005/8/layout/cycle2"/>
    <dgm:cxn modelId="{8B9B090F-77AC-4692-BD9D-D2C7F6D544B3}" type="presParOf" srcId="{D4F0C2EC-025B-4FFD-A253-36127BC24DED}" destId="{A0596FED-FDB8-4675-ABB9-3345D5F79F39}" srcOrd="6" destOrd="0" presId="urn:microsoft.com/office/officeart/2005/8/layout/cycle2"/>
    <dgm:cxn modelId="{AF76D637-C105-4DCD-A354-755824A09D39}" type="presParOf" srcId="{D4F0C2EC-025B-4FFD-A253-36127BC24DED}" destId="{62B90852-2007-4ECF-B929-6D7545BF9BF8}" srcOrd="7" destOrd="0" presId="urn:microsoft.com/office/officeart/2005/8/layout/cycle2"/>
    <dgm:cxn modelId="{677A47D6-78DC-4897-9374-18DA2FC0510F}" type="presParOf" srcId="{62B90852-2007-4ECF-B929-6D7545BF9BF8}" destId="{13CA68AA-345A-4505-AE33-6C8138B1F58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00E4B-4709-4E87-ABFC-8623F46E0AC4}">
      <dsp:nvSpPr>
        <dsp:cNvPr id="0" name=""/>
        <dsp:cNvSpPr/>
      </dsp:nvSpPr>
      <dsp:spPr>
        <a:xfrm>
          <a:off x="1447027" y="2032000"/>
          <a:ext cx="505548" cy="963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774" y="0"/>
              </a:lnTo>
              <a:lnTo>
                <a:pt x="252774" y="963315"/>
              </a:lnTo>
              <a:lnTo>
                <a:pt x="505548" y="963315"/>
              </a:lnTo>
            </a:path>
          </a:pathLst>
        </a:custGeom>
        <a:noFill/>
        <a:ln w="425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/>
        </a:p>
      </dsp:txBody>
      <dsp:txXfrm>
        <a:off x="1672603" y="2486460"/>
        <a:ext cx="54395" cy="54395"/>
      </dsp:txXfrm>
    </dsp:sp>
    <dsp:sp modelId="{749B5279-C60F-4A19-ADDA-419C1D942ABD}">
      <dsp:nvSpPr>
        <dsp:cNvPr id="0" name=""/>
        <dsp:cNvSpPr/>
      </dsp:nvSpPr>
      <dsp:spPr>
        <a:xfrm>
          <a:off x="1447027" y="1986280"/>
          <a:ext cx="505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548" y="45720"/>
              </a:lnTo>
            </a:path>
          </a:pathLst>
        </a:custGeom>
        <a:noFill/>
        <a:ln w="425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/>
        </a:p>
      </dsp:txBody>
      <dsp:txXfrm>
        <a:off x="1687163" y="2019361"/>
        <a:ext cx="25277" cy="25277"/>
      </dsp:txXfrm>
    </dsp:sp>
    <dsp:sp modelId="{194784AC-EBE5-42FC-9314-75FA0EB61723}">
      <dsp:nvSpPr>
        <dsp:cNvPr id="0" name=""/>
        <dsp:cNvSpPr/>
      </dsp:nvSpPr>
      <dsp:spPr>
        <a:xfrm>
          <a:off x="1447027" y="1068684"/>
          <a:ext cx="505548" cy="963315"/>
        </a:xfrm>
        <a:custGeom>
          <a:avLst/>
          <a:gdLst/>
          <a:ahLst/>
          <a:cxnLst/>
          <a:rect l="0" t="0" r="0" b="0"/>
          <a:pathLst>
            <a:path>
              <a:moveTo>
                <a:pt x="0" y="963315"/>
              </a:moveTo>
              <a:lnTo>
                <a:pt x="252774" y="963315"/>
              </a:lnTo>
              <a:lnTo>
                <a:pt x="252774" y="0"/>
              </a:lnTo>
              <a:lnTo>
                <a:pt x="505548" y="0"/>
              </a:lnTo>
            </a:path>
          </a:pathLst>
        </a:custGeom>
        <a:noFill/>
        <a:ln w="425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/>
        </a:p>
      </dsp:txBody>
      <dsp:txXfrm>
        <a:off x="1672603" y="1523144"/>
        <a:ext cx="54395" cy="54395"/>
      </dsp:txXfrm>
    </dsp:sp>
    <dsp:sp modelId="{79114A37-48DB-4B1C-BD6B-C91700DCE28B}">
      <dsp:nvSpPr>
        <dsp:cNvPr id="0" name=""/>
        <dsp:cNvSpPr/>
      </dsp:nvSpPr>
      <dsp:spPr>
        <a:xfrm rot="16200000">
          <a:off x="-806847" y="1646673"/>
          <a:ext cx="3737097" cy="770652"/>
        </a:xfrm>
        <a:prstGeom prst="rect">
          <a:avLst/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Objetivos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 específicos </a:t>
          </a:r>
        </a:p>
      </dsp:txBody>
      <dsp:txXfrm>
        <a:off x="-806847" y="1646673"/>
        <a:ext cx="3737097" cy="770652"/>
      </dsp:txXfrm>
    </dsp:sp>
    <dsp:sp modelId="{04FD1AE6-B6BE-4768-92CE-C38C9A96BB6F}">
      <dsp:nvSpPr>
        <dsp:cNvPr id="0" name=""/>
        <dsp:cNvSpPr/>
      </dsp:nvSpPr>
      <dsp:spPr>
        <a:xfrm>
          <a:off x="1952575" y="683357"/>
          <a:ext cx="3467048" cy="770652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Identificar las instituciones microfinancieras que ofrecen microcréditos </a:t>
          </a:r>
          <a:r>
            <a:rPr lang="es-ES" sz="1600" kern="1200" dirty="0"/>
            <a:t>en los cantones </a:t>
          </a:r>
          <a:r>
            <a:rPr lang="es-EC" sz="1600" kern="1200" dirty="0"/>
            <a:t>Rumiñahui y Mejía</a:t>
          </a:r>
          <a:r>
            <a:rPr lang="es-EC" sz="1100" kern="1200" dirty="0"/>
            <a:t>.</a:t>
          </a:r>
        </a:p>
      </dsp:txBody>
      <dsp:txXfrm>
        <a:off x="1952575" y="683357"/>
        <a:ext cx="3467048" cy="770652"/>
      </dsp:txXfrm>
    </dsp:sp>
    <dsp:sp modelId="{C6EF85E3-EAF6-44AB-A437-019DCAB8ABA1}">
      <dsp:nvSpPr>
        <dsp:cNvPr id="0" name=""/>
        <dsp:cNvSpPr/>
      </dsp:nvSpPr>
      <dsp:spPr>
        <a:xfrm>
          <a:off x="1952575" y="1646673"/>
          <a:ext cx="3467048" cy="770652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 dirty="0"/>
            <a:t>Evaluar la contribución de las microfinanzas en el desarrollo económico </a:t>
          </a:r>
          <a:r>
            <a:rPr lang="es-ES" sz="1100" kern="1200" dirty="0"/>
            <a:t>de los cantones </a:t>
          </a:r>
          <a:r>
            <a:rPr lang="es-EC" sz="1100" kern="1200" dirty="0"/>
            <a:t>Rumiñahui y Mejía.</a:t>
          </a:r>
          <a:endParaRPr lang="es-ES" sz="1100" kern="1200" dirty="0"/>
        </a:p>
      </dsp:txBody>
      <dsp:txXfrm>
        <a:off x="1952575" y="1646673"/>
        <a:ext cx="3467048" cy="770652"/>
      </dsp:txXfrm>
    </dsp:sp>
    <dsp:sp modelId="{C8D2684D-FF92-4301-A19E-1560AB1B0CA3}">
      <dsp:nvSpPr>
        <dsp:cNvPr id="0" name=""/>
        <dsp:cNvSpPr/>
      </dsp:nvSpPr>
      <dsp:spPr>
        <a:xfrm>
          <a:off x="1952575" y="2609989"/>
          <a:ext cx="3467048" cy="770652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 dirty="0"/>
            <a:t>Analizar el impacto del microcrédito en las actividades económicas </a:t>
          </a:r>
          <a:r>
            <a:rPr lang="es-ES" sz="1100" kern="1200" dirty="0"/>
            <a:t>de los cantones </a:t>
          </a:r>
          <a:r>
            <a:rPr lang="es-EC" sz="1100" kern="1200" dirty="0"/>
            <a:t>Rumiñahui y Mejía; utilización de los recursos y beneficios esperados</a:t>
          </a:r>
          <a:endParaRPr lang="es-ES" sz="1100" kern="1200" dirty="0"/>
        </a:p>
      </dsp:txBody>
      <dsp:txXfrm>
        <a:off x="1952575" y="2609989"/>
        <a:ext cx="3467048" cy="770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7B4F4-88B1-4BCB-8A46-57B189D12076}">
      <dsp:nvSpPr>
        <dsp:cNvPr id="0" name=""/>
        <dsp:cNvSpPr/>
      </dsp:nvSpPr>
      <dsp:spPr>
        <a:xfrm>
          <a:off x="0" y="0"/>
          <a:ext cx="6096000" cy="138255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400" kern="1200" dirty="0"/>
        </a:p>
      </dsp:txBody>
      <dsp:txXfrm>
        <a:off x="0" y="0"/>
        <a:ext cx="6096000" cy="1382553"/>
      </dsp:txXfrm>
    </dsp:sp>
    <dsp:sp modelId="{59BEE824-4475-41B7-AC7C-CEEE792F3130}">
      <dsp:nvSpPr>
        <dsp:cNvPr id="0" name=""/>
        <dsp:cNvSpPr/>
      </dsp:nvSpPr>
      <dsp:spPr>
        <a:xfrm>
          <a:off x="2976" y="1382553"/>
          <a:ext cx="2030015" cy="2903362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800" kern="1200" dirty="0"/>
        </a:p>
      </dsp:txBody>
      <dsp:txXfrm>
        <a:off x="2976" y="1382553"/>
        <a:ext cx="2030015" cy="2903362"/>
      </dsp:txXfrm>
    </dsp:sp>
    <dsp:sp modelId="{CB77BF7D-DF09-4365-A054-42C0740D4EC7}">
      <dsp:nvSpPr>
        <dsp:cNvPr id="0" name=""/>
        <dsp:cNvSpPr/>
      </dsp:nvSpPr>
      <dsp:spPr>
        <a:xfrm>
          <a:off x="2032992" y="1382553"/>
          <a:ext cx="2030015" cy="2903362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800" kern="1200" dirty="0"/>
        </a:p>
      </dsp:txBody>
      <dsp:txXfrm>
        <a:off x="2032992" y="1382553"/>
        <a:ext cx="2030015" cy="2903362"/>
      </dsp:txXfrm>
    </dsp:sp>
    <dsp:sp modelId="{3AEDC380-0203-4E76-A375-0DF7DCCFE7AF}">
      <dsp:nvSpPr>
        <dsp:cNvPr id="0" name=""/>
        <dsp:cNvSpPr/>
      </dsp:nvSpPr>
      <dsp:spPr>
        <a:xfrm>
          <a:off x="4063007" y="1382553"/>
          <a:ext cx="2030015" cy="2903362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800" kern="1200" dirty="0"/>
        </a:p>
      </dsp:txBody>
      <dsp:txXfrm>
        <a:off x="4063007" y="1382553"/>
        <a:ext cx="2030015" cy="2903362"/>
      </dsp:txXfrm>
    </dsp:sp>
    <dsp:sp modelId="{0E701FE5-15DE-429E-AEC0-294286174300}">
      <dsp:nvSpPr>
        <dsp:cNvPr id="0" name=""/>
        <dsp:cNvSpPr/>
      </dsp:nvSpPr>
      <dsp:spPr>
        <a:xfrm>
          <a:off x="0" y="4285916"/>
          <a:ext cx="6096000" cy="32259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43F66-0B01-426A-917D-4652A4F75D10}">
      <dsp:nvSpPr>
        <dsp:cNvPr id="0" name=""/>
        <dsp:cNvSpPr/>
      </dsp:nvSpPr>
      <dsp:spPr>
        <a:xfrm>
          <a:off x="571520" y="0"/>
          <a:ext cx="4064000" cy="4064000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C4F66B-4C3E-444D-BE8F-B9E33CBD0DE4}">
      <dsp:nvSpPr>
        <dsp:cNvPr id="0" name=""/>
        <dsp:cNvSpPr/>
      </dsp:nvSpPr>
      <dsp:spPr>
        <a:xfrm>
          <a:off x="2743199" y="406796"/>
          <a:ext cx="2641600" cy="577849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ONG’S</a:t>
          </a:r>
        </a:p>
      </dsp:txBody>
      <dsp:txXfrm>
        <a:off x="2771407" y="435004"/>
        <a:ext cx="2585184" cy="521433"/>
      </dsp:txXfrm>
    </dsp:sp>
    <dsp:sp modelId="{B2B70D10-E385-4CF9-95BC-2307C701A3E0}">
      <dsp:nvSpPr>
        <dsp:cNvPr id="0" name=""/>
        <dsp:cNvSpPr/>
      </dsp:nvSpPr>
      <dsp:spPr>
        <a:xfrm>
          <a:off x="2743199" y="1056878"/>
          <a:ext cx="2641600" cy="577849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COOPERATIVAS DE AHORRO Y CRÉDITO</a:t>
          </a:r>
        </a:p>
      </dsp:txBody>
      <dsp:txXfrm>
        <a:off x="2771407" y="1085086"/>
        <a:ext cx="2585184" cy="521433"/>
      </dsp:txXfrm>
    </dsp:sp>
    <dsp:sp modelId="{901EE89E-0E60-440F-AE09-AAC115860716}">
      <dsp:nvSpPr>
        <dsp:cNvPr id="0" name=""/>
        <dsp:cNvSpPr/>
      </dsp:nvSpPr>
      <dsp:spPr>
        <a:xfrm>
          <a:off x="2743199" y="1706959"/>
          <a:ext cx="2641600" cy="577849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MUTUALISTAS</a:t>
          </a:r>
        </a:p>
      </dsp:txBody>
      <dsp:txXfrm>
        <a:off x="2771407" y="1735167"/>
        <a:ext cx="2585184" cy="521433"/>
      </dsp:txXfrm>
    </dsp:sp>
    <dsp:sp modelId="{51C922D6-6251-4B92-8B25-CB9C52697B7D}">
      <dsp:nvSpPr>
        <dsp:cNvPr id="0" name=""/>
        <dsp:cNvSpPr/>
      </dsp:nvSpPr>
      <dsp:spPr>
        <a:xfrm>
          <a:off x="2743199" y="2357040"/>
          <a:ext cx="2641600" cy="577849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SOCIEDADES FINANCIERAS</a:t>
          </a:r>
        </a:p>
      </dsp:txBody>
      <dsp:txXfrm>
        <a:off x="2771407" y="2385248"/>
        <a:ext cx="2585184" cy="521433"/>
      </dsp:txXfrm>
    </dsp:sp>
    <dsp:sp modelId="{78A9DFBC-8C6B-4A32-8365-15C7A383DA36}">
      <dsp:nvSpPr>
        <dsp:cNvPr id="0" name=""/>
        <dsp:cNvSpPr/>
      </dsp:nvSpPr>
      <dsp:spPr>
        <a:xfrm>
          <a:off x="2743199" y="3007121"/>
          <a:ext cx="2641600" cy="577849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BANCOS</a:t>
          </a:r>
          <a:endParaRPr lang="es-EC" sz="1400" kern="1200" dirty="0"/>
        </a:p>
      </dsp:txBody>
      <dsp:txXfrm>
        <a:off x="2771407" y="3035329"/>
        <a:ext cx="2585184" cy="5214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31B08-66D7-4622-8312-AF6971D18953}">
      <dsp:nvSpPr>
        <dsp:cNvPr id="0" name=""/>
        <dsp:cNvSpPr/>
      </dsp:nvSpPr>
      <dsp:spPr>
        <a:xfrm>
          <a:off x="3288309" y="2464"/>
          <a:ext cx="1704300" cy="17043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Enfoque de Investigación</a:t>
          </a:r>
        </a:p>
      </dsp:txBody>
      <dsp:txXfrm>
        <a:off x="3537898" y="252053"/>
        <a:ext cx="1205122" cy="1205122"/>
      </dsp:txXfrm>
    </dsp:sp>
    <dsp:sp modelId="{DCE0501D-AA32-45F3-8E52-C8367FC52DD6}">
      <dsp:nvSpPr>
        <dsp:cNvPr id="0" name=""/>
        <dsp:cNvSpPr/>
      </dsp:nvSpPr>
      <dsp:spPr>
        <a:xfrm rot="2700000">
          <a:off x="4809663" y="1462786"/>
          <a:ext cx="453137" cy="5752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/>
        </a:p>
      </dsp:txBody>
      <dsp:txXfrm>
        <a:off x="4829571" y="1529764"/>
        <a:ext cx="317196" cy="345121"/>
      </dsp:txXfrm>
    </dsp:sp>
    <dsp:sp modelId="{6B2D0F80-49E6-4EBB-BF17-D57384542ECD}">
      <dsp:nvSpPr>
        <dsp:cNvPr id="0" name=""/>
        <dsp:cNvSpPr/>
      </dsp:nvSpPr>
      <dsp:spPr>
        <a:xfrm>
          <a:off x="5097991" y="1812145"/>
          <a:ext cx="1704300" cy="17043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Hipótesis</a:t>
          </a:r>
        </a:p>
      </dsp:txBody>
      <dsp:txXfrm>
        <a:off x="5347580" y="2061734"/>
        <a:ext cx="1205122" cy="1205122"/>
      </dsp:txXfrm>
    </dsp:sp>
    <dsp:sp modelId="{049AF852-D008-4022-8C0E-BA9F4F43EEDF}">
      <dsp:nvSpPr>
        <dsp:cNvPr id="0" name=""/>
        <dsp:cNvSpPr/>
      </dsp:nvSpPr>
      <dsp:spPr>
        <a:xfrm rot="8100000">
          <a:off x="4827800" y="3272467"/>
          <a:ext cx="453137" cy="5752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/>
        </a:p>
      </dsp:txBody>
      <dsp:txXfrm rot="10800000">
        <a:off x="4943833" y="3339445"/>
        <a:ext cx="317196" cy="345121"/>
      </dsp:txXfrm>
    </dsp:sp>
    <dsp:sp modelId="{E6671BE2-B02D-4B9B-87D0-BE68D05AC22C}">
      <dsp:nvSpPr>
        <dsp:cNvPr id="0" name=""/>
        <dsp:cNvSpPr/>
      </dsp:nvSpPr>
      <dsp:spPr>
        <a:xfrm>
          <a:off x="3288309" y="3621827"/>
          <a:ext cx="1704300" cy="17043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Instrumentos de recolección de información</a:t>
          </a:r>
        </a:p>
      </dsp:txBody>
      <dsp:txXfrm>
        <a:off x="3537898" y="3871416"/>
        <a:ext cx="1205122" cy="1205122"/>
      </dsp:txXfrm>
    </dsp:sp>
    <dsp:sp modelId="{3D703BA8-267C-4FBB-A3EB-A0D841DFE929}">
      <dsp:nvSpPr>
        <dsp:cNvPr id="0" name=""/>
        <dsp:cNvSpPr/>
      </dsp:nvSpPr>
      <dsp:spPr>
        <a:xfrm rot="13500000">
          <a:off x="3018119" y="3290604"/>
          <a:ext cx="453137" cy="5752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/>
        </a:p>
      </dsp:txBody>
      <dsp:txXfrm rot="10800000">
        <a:off x="3134152" y="3453706"/>
        <a:ext cx="317196" cy="345121"/>
      </dsp:txXfrm>
    </dsp:sp>
    <dsp:sp modelId="{A0596FED-FDB8-4675-ABB9-3345D5F79F39}">
      <dsp:nvSpPr>
        <dsp:cNvPr id="0" name=""/>
        <dsp:cNvSpPr/>
      </dsp:nvSpPr>
      <dsp:spPr>
        <a:xfrm>
          <a:off x="1478628" y="1812145"/>
          <a:ext cx="1704300" cy="17043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Cobertura de las Unidades de Análisis</a:t>
          </a:r>
        </a:p>
      </dsp:txBody>
      <dsp:txXfrm>
        <a:off x="1728217" y="2061734"/>
        <a:ext cx="1205122" cy="1205122"/>
      </dsp:txXfrm>
    </dsp:sp>
    <dsp:sp modelId="{62B90852-2007-4ECF-B929-6D7545BF9BF8}">
      <dsp:nvSpPr>
        <dsp:cNvPr id="0" name=""/>
        <dsp:cNvSpPr/>
      </dsp:nvSpPr>
      <dsp:spPr>
        <a:xfrm rot="18900000">
          <a:off x="2999982" y="1480922"/>
          <a:ext cx="453137" cy="5752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/>
        </a:p>
      </dsp:txBody>
      <dsp:txXfrm>
        <a:off x="3019890" y="1644024"/>
        <a:ext cx="317196" cy="345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790A-0E9D-4DC3-9C0B-0740F9E6D89B}" type="datetimeFigureOut">
              <a:rPr lang="es-EC" smtClean="0"/>
              <a:pPr/>
              <a:t>18/2/2019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DC6D-500D-4EA0-A707-8D99F8BBEC5D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790A-0E9D-4DC3-9C0B-0740F9E6D89B}" type="datetimeFigureOut">
              <a:rPr lang="es-EC" smtClean="0"/>
              <a:pPr/>
              <a:t>18/2/2019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DC6D-500D-4EA0-A707-8D99F8BBEC5D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790A-0E9D-4DC3-9C0B-0740F9E6D89B}" type="datetimeFigureOut">
              <a:rPr lang="es-EC" smtClean="0"/>
              <a:pPr/>
              <a:t>18/2/2019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DC6D-500D-4EA0-A707-8D99F8BBEC5D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790A-0E9D-4DC3-9C0B-0740F9E6D89B}" type="datetimeFigureOut">
              <a:rPr lang="es-EC" smtClean="0"/>
              <a:pPr/>
              <a:t>18/2/2019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DC6D-500D-4EA0-A707-8D99F8BBEC5D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790A-0E9D-4DC3-9C0B-0740F9E6D89B}" type="datetimeFigureOut">
              <a:rPr lang="es-EC" smtClean="0"/>
              <a:pPr/>
              <a:t>18/2/2019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DC6D-500D-4EA0-A707-8D99F8BBEC5D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790A-0E9D-4DC3-9C0B-0740F9E6D89B}" type="datetimeFigureOut">
              <a:rPr lang="es-EC" smtClean="0"/>
              <a:pPr/>
              <a:t>18/2/2019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DC6D-500D-4EA0-A707-8D99F8BBEC5D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790A-0E9D-4DC3-9C0B-0740F9E6D89B}" type="datetimeFigureOut">
              <a:rPr lang="es-EC" smtClean="0"/>
              <a:pPr/>
              <a:t>18/2/2019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DC6D-500D-4EA0-A707-8D99F8BBEC5D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790A-0E9D-4DC3-9C0B-0740F9E6D89B}" type="datetimeFigureOut">
              <a:rPr lang="es-EC" smtClean="0"/>
              <a:pPr/>
              <a:t>18/2/2019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DC6D-500D-4EA0-A707-8D99F8BBEC5D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790A-0E9D-4DC3-9C0B-0740F9E6D89B}" type="datetimeFigureOut">
              <a:rPr lang="es-EC" smtClean="0"/>
              <a:pPr/>
              <a:t>18/2/2019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DC6D-500D-4EA0-A707-8D99F8BBEC5D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790A-0E9D-4DC3-9C0B-0740F9E6D89B}" type="datetimeFigureOut">
              <a:rPr lang="es-EC" smtClean="0"/>
              <a:pPr/>
              <a:t>18/2/2019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DC6D-500D-4EA0-A707-8D99F8BBEC5D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790A-0E9D-4DC3-9C0B-0740F9E6D89B}" type="datetimeFigureOut">
              <a:rPr lang="es-EC" smtClean="0"/>
              <a:pPr/>
              <a:t>18/2/2019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DC6D-500D-4EA0-A707-8D99F8BBEC5D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914790A-0E9D-4DC3-9C0B-0740F9E6D89B}" type="datetimeFigureOut">
              <a:rPr lang="es-EC" smtClean="0"/>
              <a:pPr/>
              <a:t>18/2/2019</a:t>
            </a:fld>
            <a:endParaRPr lang="es-EC" dirty="0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7A1DC6D-500D-4EA0-A707-8D99F8BBEC5D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476672"/>
            <a:ext cx="8424937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835696" y="1772816"/>
            <a:ext cx="676875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/>
              <a:t>DEPARTAMENTO DE CIENCIAS ECONÓMICAS ADMINISTRATIVAS Y DE COMERCIO</a:t>
            </a:r>
          </a:p>
          <a:p>
            <a:pPr algn="ctr"/>
            <a:endParaRPr lang="es-EC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C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TEMA:</a:t>
            </a:r>
          </a:p>
          <a:p>
            <a:pPr algn="ctr"/>
            <a:r>
              <a:rPr lang="es-EC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“EL IMPACTO DE LAS MICROFINANZAS SOBRE EL CRECIMIENTO ECONÓMICO DE LOS CANTONES DE RUMIÑAHUI Y MEJÍA”</a:t>
            </a:r>
            <a:r>
              <a:rPr lang="es-ES" dirty="0">
                <a:solidFill>
                  <a:srgbClr val="FF0000"/>
                </a:solidFill>
              </a:rPr>
              <a:t> </a:t>
            </a:r>
            <a:endParaRPr lang="es-EC" dirty="0">
              <a:solidFill>
                <a:srgbClr val="FF0000"/>
              </a:solidFill>
            </a:endParaRPr>
          </a:p>
          <a:p>
            <a:pPr algn="r"/>
            <a:endParaRPr lang="es-EC" b="1" dirty="0"/>
          </a:p>
          <a:p>
            <a:pPr algn="r"/>
            <a:endParaRPr lang="es-EC" b="1" dirty="0"/>
          </a:p>
          <a:p>
            <a:pPr algn="r"/>
            <a:r>
              <a:rPr lang="es-EC" b="1" dirty="0"/>
              <a:t>Autoras</a:t>
            </a:r>
            <a:r>
              <a:rPr lang="es-EC" dirty="0"/>
              <a:t>: CADENA MORA, ROSALIA GISELLA</a:t>
            </a:r>
          </a:p>
          <a:p>
            <a:pPr algn="r"/>
            <a:r>
              <a:rPr lang="es-EC" dirty="0"/>
              <a:t>CUTIOPALA JAYA, MÓNICA</a:t>
            </a:r>
          </a:p>
          <a:p>
            <a:pPr algn="r"/>
            <a:endParaRPr lang="x-none" dirty="0"/>
          </a:p>
          <a:p>
            <a:pPr algn="r"/>
            <a:endParaRPr lang="x-none" dirty="0"/>
          </a:p>
          <a:p>
            <a:pPr algn="r"/>
            <a:endParaRPr lang="es-EC" dirty="0"/>
          </a:p>
          <a:p>
            <a:pPr algn="r"/>
            <a:r>
              <a:rPr lang="es-EC" b="1" dirty="0"/>
              <a:t>Director</a:t>
            </a:r>
            <a:r>
              <a:rPr lang="es-EC" dirty="0"/>
              <a:t>: BERRONES PAGUAY, AMARO VLADIMIR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755576" y="548680"/>
            <a:ext cx="8064896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EC" sz="2800" dirty="0"/>
              <a:t>MICROCREDITO  EN ECUADOR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77878"/>
            <a:ext cx="25908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941510301"/>
              </p:ext>
            </p:extLst>
          </p:nvPr>
        </p:nvGraphicFramePr>
        <p:xfrm>
          <a:off x="1524000" y="1628800"/>
          <a:ext cx="60960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8622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785786" y="357166"/>
            <a:ext cx="8064896" cy="9807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800" dirty="0"/>
              <a:t>Distribución del mercado micro financiero en el Ecuador </a:t>
            </a:r>
          </a:p>
        </p:txBody>
      </p:sp>
      <p:graphicFrame>
        <p:nvGraphicFramePr>
          <p:cNvPr id="4" name="3 Diagrama"/>
          <p:cNvGraphicFramePr/>
          <p:nvPr/>
        </p:nvGraphicFramePr>
        <p:xfrm>
          <a:off x="1714480" y="192880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866" name="AutoShape 2" descr="Resultado de imagen para BANC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36868" name="AutoShape 4" descr="Resultado de imagen para BANC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pic>
        <p:nvPicPr>
          <p:cNvPr id="36870" name="Picture 6" descr="Resultado de imagen para BANCO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572008"/>
            <a:ext cx="2414636" cy="1357322"/>
          </a:xfrm>
          <a:prstGeom prst="rect">
            <a:avLst/>
          </a:prstGeom>
          <a:noFill/>
        </p:spPr>
      </p:pic>
      <p:pic>
        <p:nvPicPr>
          <p:cNvPr id="36872" name="Picture 8" descr="Resultado de imagen para MUTUALISTA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2143116"/>
            <a:ext cx="2466975" cy="1847851"/>
          </a:xfrm>
          <a:prstGeom prst="rect">
            <a:avLst/>
          </a:prstGeom>
          <a:noFill/>
        </p:spPr>
      </p:pic>
      <p:pic>
        <p:nvPicPr>
          <p:cNvPr id="36874" name="Picture 10" descr="Resultado de imagen para cooperativas de ahorro y credit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7754" y="2786058"/>
            <a:ext cx="2306246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183880" cy="676656"/>
          </a:xfrm>
        </p:spPr>
        <p:txBody>
          <a:bodyPr/>
          <a:lstStyle/>
          <a:p>
            <a:pPr algn="ctr"/>
            <a:r>
              <a:rPr lang="es-EC" b="1" dirty="0">
                <a:solidFill>
                  <a:schemeClr val="accent4">
                    <a:lumMod val="50000"/>
                  </a:schemeClr>
                </a:solidFill>
              </a:rPr>
              <a:t>CAPITULO III 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7544" y="3212976"/>
            <a:ext cx="8208912" cy="420624"/>
          </a:xfrm>
        </p:spPr>
        <p:txBody>
          <a:bodyPr/>
          <a:lstStyle/>
          <a:p>
            <a:pPr algn="ctr"/>
            <a:r>
              <a:rPr lang="es-EC" b="1" dirty="0">
                <a:solidFill>
                  <a:schemeClr val="accent4">
                    <a:lumMod val="50000"/>
                  </a:schemeClr>
                </a:solidFill>
              </a:rPr>
              <a:t>MARCO METODOLÓGICO</a:t>
            </a:r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941168"/>
            <a:ext cx="3947308" cy="96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395536" y="692696"/>
          <a:ext cx="82809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23241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3 Conector angular"/>
          <p:cNvCxnSpPr>
            <a:stCxn id="29698" idx="2"/>
          </p:cNvCxnSpPr>
          <p:nvPr/>
        </p:nvCxnSpPr>
        <p:spPr>
          <a:xfrm rot="16200000" flipH="1">
            <a:off x="1927722" y="1576809"/>
            <a:ext cx="1050007" cy="121421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484784"/>
            <a:ext cx="4608512" cy="183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6228184" y="2924944"/>
            <a:ext cx="1800200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221.149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365103"/>
            <a:ext cx="3312368" cy="92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55576" y="3717032"/>
            <a:ext cx="2376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Cálculo de Muestra</a:t>
            </a:r>
            <a:endParaRPr kumimoji="0" lang="es-EC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cxnSp>
        <p:nvCxnSpPr>
          <p:cNvPr id="13" name="3 Conector angular"/>
          <p:cNvCxnSpPr>
            <a:endCxn id="29700" idx="1"/>
          </p:cNvCxnSpPr>
          <p:nvPr/>
        </p:nvCxnSpPr>
        <p:spPr>
          <a:xfrm>
            <a:off x="1691680" y="4221088"/>
            <a:ext cx="1872208" cy="608646"/>
          </a:xfrm>
          <a:prstGeom prst="bentConnector3">
            <a:avLst>
              <a:gd name="adj1" fmla="val -49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5589240"/>
            <a:ext cx="184820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183880" cy="676656"/>
          </a:xfrm>
        </p:spPr>
        <p:txBody>
          <a:bodyPr/>
          <a:lstStyle/>
          <a:p>
            <a:pPr algn="ctr"/>
            <a:r>
              <a:rPr lang="es-EC" b="1" dirty="0">
                <a:solidFill>
                  <a:schemeClr val="accent4">
                    <a:lumMod val="50000"/>
                  </a:schemeClr>
                </a:solidFill>
              </a:rPr>
              <a:t>CAPITULO IV 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7544" y="3212976"/>
            <a:ext cx="8208912" cy="420624"/>
          </a:xfrm>
        </p:spPr>
        <p:txBody>
          <a:bodyPr/>
          <a:lstStyle/>
          <a:p>
            <a:pPr algn="ctr"/>
            <a:r>
              <a:rPr lang="es-EC" b="1" dirty="0">
                <a:solidFill>
                  <a:schemeClr val="accent4">
                    <a:lumMod val="50000"/>
                  </a:schemeClr>
                </a:solidFill>
              </a:rPr>
              <a:t>RESULTADOS</a:t>
            </a:r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941168"/>
            <a:ext cx="3947308" cy="96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683568" y="1052736"/>
          <a:ext cx="2714644" cy="841248"/>
        </p:xfrm>
        <a:graphic>
          <a:graphicData uri="http://schemas.openxmlformats.org/drawingml/2006/table">
            <a:tbl>
              <a:tblPr/>
              <a:tblGrid>
                <a:gridCol w="817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8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endParaRPr lang="es-EC" sz="1100" dirty="0">
                        <a:solidFill>
                          <a:srgbClr val="31849B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Frecuencia</a:t>
                      </a:r>
                      <a:endParaRPr lang="es-EC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Porcentaje</a:t>
                      </a:r>
                      <a:endParaRPr lang="es-EC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Sí</a:t>
                      </a:r>
                      <a:endParaRPr lang="es-EC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69,17%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No </a:t>
                      </a:r>
                      <a:endParaRPr lang="es-EC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30,83%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Total</a:t>
                      </a:r>
                      <a:endParaRPr lang="es-EC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253</a:t>
                      </a:r>
                      <a:endParaRPr lang="es-EC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100,00%</a:t>
                      </a:r>
                      <a:endParaRPr lang="es-EC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95536" y="188640"/>
            <a:ext cx="49291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s-EC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¿Recibió usted un microcrédito durante los últimos 12 meses?</a:t>
            </a:r>
            <a:endParaRPr kumimoji="0" lang="es-EC" sz="1800" b="1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1" name="10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7944" y="1124744"/>
            <a:ext cx="4071966" cy="1857388"/>
          </a:xfrm>
          <a:prstGeom prst="rect">
            <a:avLst/>
          </a:prstGeom>
        </p:spPr>
      </p:pic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539552" y="4437112"/>
          <a:ext cx="3669030" cy="1261872"/>
        </p:xfrm>
        <a:graphic>
          <a:graphicData uri="http://schemas.openxmlformats.org/drawingml/2006/table">
            <a:tbl>
              <a:tblPr/>
              <a:tblGrid>
                <a:gridCol w="1600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endParaRPr lang="es-EC" sz="1100" dirty="0">
                        <a:solidFill>
                          <a:srgbClr val="365F9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Frecuencia</a:t>
                      </a:r>
                      <a:endParaRPr lang="es-EC" sz="1200" dirty="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Porcentaje</a:t>
                      </a:r>
                      <a:endParaRPr lang="es-EC" sz="1200" dirty="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US$ 1.000 o menos</a:t>
                      </a:r>
                      <a:endParaRPr lang="es-EC" sz="1200" dirty="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24,11%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US$ 1.001-5.000</a:t>
                      </a:r>
                      <a:endParaRPr lang="es-EC" sz="1200" dirty="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34,78%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US$ 5.001-10.000</a:t>
                      </a:r>
                      <a:endParaRPr lang="es-EC" sz="1200" dirty="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24,51%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US$ 10.001 o más</a:t>
                      </a:r>
                      <a:endParaRPr lang="es-EC" sz="1200" dirty="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16,60%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Total</a:t>
                      </a:r>
                      <a:endParaRPr lang="es-EC" sz="1200" dirty="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253</a:t>
                      </a:r>
                      <a:endParaRPr lang="es-EC" sz="1200" dirty="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100,00%</a:t>
                      </a:r>
                      <a:endParaRPr lang="es-EC" sz="1200" dirty="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39552" y="3645024"/>
            <a:ext cx="19992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¿Qué monto solicitó?</a:t>
            </a:r>
            <a:endParaRPr kumimoji="0" lang="es-ES" sz="1800" b="1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6" name="15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4437112"/>
            <a:ext cx="4191000" cy="1581150"/>
          </a:xfrm>
          <a:prstGeom prst="rect">
            <a:avLst/>
          </a:prstGeom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286084" y="5949280"/>
            <a:ext cx="585791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bmk="_Toc53662430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Resultados de rubros otorgados para microcréditos</a:t>
            </a:r>
            <a:endParaRPr kumimoji="0" 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347864" y="2996952"/>
            <a:ext cx="535785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bmk="_Toc536624303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Resultados obtenidos en créditos concedidos en el último año</a:t>
            </a:r>
            <a:endParaRPr kumimoji="0" 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1511" name="AutoShape 7" descr="Resultado de imagen para MICROCREDI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21513" name="AutoShape 9" descr="Resultado de imagen para MICROCREDI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28920513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95536" y="638780"/>
            <a:ext cx="29523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¿Ese monto usted lo utilizó en?</a:t>
            </a:r>
            <a:endParaRPr kumimoji="0" lang="es-ES" sz="1800" b="1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539552" y="1052736"/>
          <a:ext cx="4536504" cy="1261872"/>
        </p:xfrm>
        <a:graphic>
          <a:graphicData uri="http://schemas.openxmlformats.org/drawingml/2006/table">
            <a:tbl>
              <a:tblPr/>
              <a:tblGrid>
                <a:gridCol w="2787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Frecuencia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Porcentaje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Iniciar una microempresa 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23,32%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Hacer crecer su microempresa (invertir) 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123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48,62%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Pago de deuda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13,83%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Otros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14,23%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Total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253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100,00%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5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9792" y="2708920"/>
            <a:ext cx="5112568" cy="2448272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2483768" y="5229200"/>
            <a:ext cx="54726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/>
              <a:t>Resultado de la utilización del monto asignado en microcréditos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67544" y="566772"/>
            <a:ext cx="55446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¿Qué institución financiera le concedió el préstamo?</a:t>
            </a:r>
            <a:endParaRPr kumimoji="0" lang="es-ES" sz="1800" b="1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467544" y="908720"/>
          <a:ext cx="4680519" cy="1876806"/>
        </p:xfrm>
        <a:graphic>
          <a:graphicData uri="http://schemas.openxmlformats.org/drawingml/2006/table">
            <a:tbl>
              <a:tblPr/>
              <a:tblGrid>
                <a:gridCol w="2818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0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622">
                <a:tc>
                  <a:txBody>
                    <a:bodyPr/>
                    <a:lstStyle/>
                    <a:p>
                      <a:endParaRPr lang="es-ES" sz="1100" dirty="0">
                        <a:solidFill>
                          <a:srgbClr val="31849B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Frecuencia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Porcentaje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Banca Pública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51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20,16%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Banca Privada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22,92%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Cooperativa de ahorro y crédito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119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47,04%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Mutualistas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5,53%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Fundaciones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1,98%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Otros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2,37%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Total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253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100,00%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3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2996952"/>
            <a:ext cx="5328592" cy="244827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483768" y="5517232"/>
            <a:ext cx="52565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/>
              <a:t>Instituciones financieras que otorgaron más microcréditos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95536" y="566772"/>
            <a:ext cx="24064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¿Le solicitaron garantías?</a:t>
            </a:r>
            <a:endParaRPr kumimoji="0" lang="es-ES" sz="1800" b="1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467544" y="980728"/>
          <a:ext cx="2880319" cy="1152129"/>
        </p:xfrm>
        <a:graphic>
          <a:graphicData uri="http://schemas.openxmlformats.org/drawingml/2006/table">
            <a:tbl>
              <a:tblPr/>
              <a:tblGrid>
                <a:gridCol w="937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1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851">
                <a:tc>
                  <a:txBody>
                    <a:bodyPr/>
                    <a:lstStyle/>
                    <a:p>
                      <a:endParaRPr lang="es-ES" sz="1100" dirty="0">
                        <a:solidFill>
                          <a:srgbClr val="31849B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Frecuencia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Porcentaje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Sí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177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69,96%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No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76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30,04%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Total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253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100,00%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3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7944" y="548680"/>
            <a:ext cx="4076700" cy="2085975"/>
          </a:xfrm>
          <a:prstGeom prst="rect">
            <a:avLst/>
          </a:prstGeom>
        </p:spPr>
      </p:pic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644008" y="3501008"/>
            <a:ext cx="33858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¿qué tipo de garantías le solicitaron?</a:t>
            </a:r>
            <a:endParaRPr kumimoji="0" lang="es-EC" sz="1800" b="1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6 Flecha abajo"/>
          <p:cNvSpPr/>
          <p:nvPr/>
        </p:nvSpPr>
        <p:spPr>
          <a:xfrm>
            <a:off x="5292080" y="2708920"/>
            <a:ext cx="864096" cy="72008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67544" y="4365104"/>
          <a:ext cx="3600399" cy="1512168"/>
        </p:xfrm>
        <a:graphic>
          <a:graphicData uri="http://schemas.openxmlformats.org/drawingml/2006/table">
            <a:tbl>
              <a:tblPr/>
              <a:tblGrid>
                <a:gridCol w="1694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endParaRPr lang="es-ES" sz="1100" dirty="0">
                        <a:solidFill>
                          <a:srgbClr val="31849B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Frecuencia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Porcentaje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Garantías personales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122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48,22%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Garantías hipotecarias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16,60%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Garantías prendarias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5,14%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Total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177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69,96%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8 Imagen"/>
          <p:cNvPicPr/>
          <p:nvPr/>
        </p:nvPicPr>
        <p:blipFill>
          <a:blip r:embed="rId3" cstate="print"/>
          <a:srcRect t="24242"/>
          <a:stretch>
            <a:fillRect/>
          </a:stretch>
        </p:blipFill>
        <p:spPr>
          <a:xfrm>
            <a:off x="4283968" y="4077072"/>
            <a:ext cx="4464496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27584" y="1369567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b="1" dirty="0">
              <a:solidFill>
                <a:srgbClr val="002060"/>
              </a:solidFill>
            </a:endParaRPr>
          </a:p>
          <a:p>
            <a:pPr algn="ctr"/>
            <a:endParaRPr lang="es-ES" b="1" dirty="0">
              <a:solidFill>
                <a:srgbClr val="002060"/>
              </a:solidFill>
            </a:endParaRPr>
          </a:p>
          <a:p>
            <a:pPr algn="just"/>
            <a:r>
              <a:rPr lang="es-ES" b="1" dirty="0">
                <a:solidFill>
                  <a:srgbClr val="002060"/>
                </a:solidFill>
              </a:rPr>
              <a:t> </a:t>
            </a:r>
            <a:endParaRPr lang="es-EC" dirty="0">
              <a:solidFill>
                <a:srgbClr val="002060"/>
              </a:solidFill>
            </a:endParaRPr>
          </a:p>
          <a:p>
            <a:pPr algn="just"/>
            <a:r>
              <a:rPr lang="es-ES" b="1" dirty="0">
                <a:solidFill>
                  <a:srgbClr val="002060"/>
                </a:solidFill>
              </a:rPr>
              <a:t> </a:t>
            </a:r>
            <a:endParaRPr lang="es-EC" dirty="0">
              <a:solidFill>
                <a:srgbClr val="002060"/>
              </a:solidFill>
            </a:endParaRPr>
          </a:p>
          <a:p>
            <a:pPr algn="just"/>
            <a:r>
              <a:rPr lang="es-ES" b="1" dirty="0">
                <a:solidFill>
                  <a:srgbClr val="002060"/>
                </a:solidFill>
              </a:rPr>
              <a:t> </a:t>
            </a:r>
            <a:endParaRPr lang="es-EC" dirty="0">
              <a:solidFill>
                <a:srgbClr val="002060"/>
              </a:solidFill>
            </a:endParaRPr>
          </a:p>
          <a:p>
            <a:pPr algn="r"/>
            <a:endParaRPr lang="x-none" dirty="0"/>
          </a:p>
          <a:p>
            <a:pPr algn="r"/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947308" cy="961901"/>
          </a:xfrm>
          <a:prstGeom prst="rect">
            <a:avLst/>
          </a:prstGeom>
          <a:noFill/>
          <a:ln>
            <a:noFill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39552" y="2780929"/>
            <a:ext cx="806489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i="1" dirty="0"/>
              <a:t>“Todo aquello que puedas o sueñes hacer, comiénzalo. La audacia contiene en si misma genio, poder y magia”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br>
              <a:rPr lang="es-ES" dirty="0"/>
            </a:br>
            <a:r>
              <a:rPr lang="es-ES" dirty="0"/>
              <a:t>-Goethe</a:t>
            </a:r>
            <a:endParaRPr kumimoji="0" 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552392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95536" y="404664"/>
            <a:ext cx="57606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¿Cree usted que la tasa de interés para los microcréditos es?</a:t>
            </a:r>
            <a:endParaRPr kumimoji="0" lang="es-EC" sz="1800" b="1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539552" y="764705"/>
          <a:ext cx="2952328" cy="1224136"/>
        </p:xfrm>
        <a:graphic>
          <a:graphicData uri="http://schemas.openxmlformats.org/drawingml/2006/table">
            <a:tbl>
              <a:tblPr/>
              <a:tblGrid>
                <a:gridCol w="961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5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9655">
                <a:tc>
                  <a:txBody>
                    <a:bodyPr/>
                    <a:lstStyle/>
                    <a:p>
                      <a:endParaRPr lang="es-ES" sz="1100" dirty="0">
                        <a:solidFill>
                          <a:srgbClr val="31849B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Frecuencia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Porcentaje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Alta 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228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90,12%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Adecuada 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9,88%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Total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253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100,00%</a:t>
                      </a:r>
                      <a:endParaRPr lang="es-ES" sz="1200" dirty="0">
                        <a:solidFill>
                          <a:srgbClr val="31849B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3995936" y="18448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b="1" dirty="0">
                <a:solidFill>
                  <a:schemeClr val="accent4">
                    <a:lumMod val="50000"/>
                  </a:schemeClr>
                </a:solidFill>
              </a:rPr>
              <a:t>Tasas de Interés en el Ecuador</a:t>
            </a:r>
          </a:p>
        </p:txBody>
      </p:sp>
      <p:cxnSp>
        <p:nvCxnSpPr>
          <p:cNvPr id="6" name="5 Forma"/>
          <p:cNvCxnSpPr>
            <a:endCxn id="4" idx="0"/>
          </p:cNvCxnSpPr>
          <p:nvPr/>
        </p:nvCxnSpPr>
        <p:spPr>
          <a:xfrm>
            <a:off x="3563888" y="1268760"/>
            <a:ext cx="2718048" cy="57606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5536" y="2204864"/>
            <a:ext cx="70567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1" u="none" strike="noStrike" cap="none" normalizeH="0" baseline="0" dirty="0" bmk="_Toc94136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1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Evolución de tasas de interés activas efectivas referenciales, enero 2014 -2015</a:t>
            </a:r>
            <a:endParaRPr kumimoji="0" lang="es-EC" sz="1200" b="1" i="0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n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08920"/>
            <a:ext cx="7704856" cy="2981253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3059832" y="5733256"/>
            <a:ext cx="26132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C" sz="10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Fuente: (Banco Central del Ecuador, 2014)</a:t>
            </a:r>
            <a:endParaRPr lang="es-EC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95536" y="404664"/>
            <a:ext cx="59766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200" b="1" i="1" u="none" strike="noStrike" cap="none" normalizeH="0" baseline="0" dirty="0" bmk="_Toc94137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1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Tasa Activa Máxima y Efectiva Referencial a diciembre de 2017</a:t>
            </a:r>
            <a:endParaRPr kumimoji="0" lang="es-EC" sz="1200" b="1" i="0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6" name="Imagen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272808" cy="4326567"/>
          </a:xfrm>
          <a:prstGeom prst="rect">
            <a:avLst/>
          </a:prstGeom>
          <a:noFill/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 rot="10800000" flipV="1">
            <a:off x="2987824" y="5373216"/>
            <a:ext cx="26431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Fuente:(Banco Central del Ecuador, 2017)</a:t>
            </a:r>
            <a:endParaRPr kumimoji="0" lang="es-EC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539552" y="5229200"/>
            <a:ext cx="7920880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sz="1600" dirty="0">
              <a:latin typeface="Bahnschrift Light" pitchFamily="34" charset="0"/>
            </a:endParaRPr>
          </a:p>
          <a:p>
            <a:pPr algn="ctr"/>
            <a:r>
              <a:rPr lang="es-EC" sz="1600" dirty="0">
                <a:latin typeface="Bahnschrift Light" pitchFamily="34" charset="0"/>
              </a:rPr>
              <a:t>En nuestro país el microcrédito ayuda al desarrollo económico, apoya al crecimiento de actividades productivas, comerciales y de servicios.</a:t>
            </a:r>
          </a:p>
          <a:p>
            <a:pPr algn="ctr"/>
            <a:endParaRPr lang="x-none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571472" y="857232"/>
          <a:ext cx="2704384" cy="843576"/>
        </p:xfrm>
        <a:graphic>
          <a:graphicData uri="http://schemas.openxmlformats.org/drawingml/2006/table">
            <a:tbl>
              <a:tblPr/>
              <a:tblGrid>
                <a:gridCol w="801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6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0894">
                <a:tc>
                  <a:txBody>
                    <a:bodyPr/>
                    <a:lstStyle/>
                    <a:p>
                      <a:endParaRPr lang="es-EC" sz="1100" dirty="0">
                        <a:solidFill>
                          <a:srgbClr val="E36C0A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E36C0A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Frecuencia</a:t>
                      </a:r>
                      <a:endParaRPr lang="es-EC" sz="1200" dirty="0">
                        <a:solidFill>
                          <a:srgbClr val="E36C0A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E36C0A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Porcentaje</a:t>
                      </a:r>
                      <a:endParaRPr lang="es-EC" sz="1200" dirty="0">
                        <a:solidFill>
                          <a:srgbClr val="E36C0A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E36C0A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Sí</a:t>
                      </a:r>
                      <a:endParaRPr lang="es-EC" sz="1200" dirty="0">
                        <a:solidFill>
                          <a:srgbClr val="E36C0A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E36C0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E36C0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65,61%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E36C0A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No</a:t>
                      </a:r>
                      <a:endParaRPr lang="es-EC" sz="1200" dirty="0">
                        <a:solidFill>
                          <a:srgbClr val="E36C0A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E36C0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E36C0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34,39%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E36C0A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Total</a:t>
                      </a:r>
                      <a:endParaRPr lang="es-EC" sz="1200" dirty="0">
                        <a:solidFill>
                          <a:srgbClr val="E36C0A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E36C0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253</a:t>
                      </a:r>
                      <a:endParaRPr lang="es-EC" sz="1200" dirty="0">
                        <a:solidFill>
                          <a:srgbClr val="E36C0A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E36C0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100,00%</a:t>
                      </a:r>
                      <a:endParaRPr lang="es-EC" sz="1200" dirty="0">
                        <a:solidFill>
                          <a:srgbClr val="E36C0A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95536" y="340350"/>
            <a:ext cx="798648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s-EC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¿El microcrédito obtenido le ha permitido a usted mejorar la productividad de su negocio?</a:t>
            </a:r>
            <a:endParaRPr kumimoji="0" lang="es-EC" sz="1800" b="1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2" name="11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2060848"/>
            <a:ext cx="4200525" cy="2009775"/>
          </a:xfrm>
          <a:prstGeom prst="rect">
            <a:avLst/>
          </a:prstGeom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3998271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bmk="_Toc536624312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Indicador de porcentaje sobre la mejora de productividad</a:t>
            </a:r>
            <a:endParaRPr kumimoji="0" 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 l="3239" t="2447" r="5718"/>
          <a:stretch>
            <a:fillRect/>
          </a:stretch>
        </p:blipFill>
        <p:spPr bwMode="auto">
          <a:xfrm>
            <a:off x="4788024" y="1916832"/>
            <a:ext cx="4032448" cy="243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8 Conector recto de flecha"/>
          <p:cNvCxnSpPr>
            <a:stCxn id="12293" idx="2"/>
          </p:cNvCxnSpPr>
          <p:nvPr/>
        </p:nvCxnSpPr>
        <p:spPr>
          <a:xfrm>
            <a:off x="6804248" y="4355983"/>
            <a:ext cx="0" cy="8012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519551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785786" y="357166"/>
            <a:ext cx="8064896" cy="9807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s-EC" sz="2800" dirty="0">
                <a:solidFill>
                  <a:schemeClr val="accent4">
                    <a:lumMod val="50000"/>
                  </a:schemeClr>
                </a:solidFill>
              </a:rPr>
              <a:t>Contribución de las micro finanzas en el desarrollo económico de los cantones Rumiñahui y Mejía</a:t>
            </a:r>
          </a:p>
        </p:txBody>
      </p:sp>
      <p:sp>
        <p:nvSpPr>
          <p:cNvPr id="4" name="3 Redondear rectángulo de esquina diagonal"/>
          <p:cNvSpPr/>
          <p:nvPr/>
        </p:nvSpPr>
        <p:spPr>
          <a:xfrm>
            <a:off x="571472" y="1643050"/>
            <a:ext cx="5224664" cy="1929966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400" dirty="0"/>
              <a:t>Los microcréditos en general aportan de manera positiva y son la manera innovadora en la que en la actualidad se está generando una cierta estabilidad financiera y económica. Hablando puntualmente de los cantones Mejía y Rumiñahui en donde se realizó el estudio es evidenciable el cambio que ha existido, a partir, de la oportunidad de acceso a microcréditos a los moradores de estos cantones.</a:t>
            </a: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39552" y="3717032"/>
            <a:ext cx="66736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Evolución de la pobreza según ingreso a nivel nacional, período 2013-2018</a:t>
            </a:r>
            <a:endParaRPr kumimoji="0" lang="es-EC" sz="1800" b="1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7892" name="Picture 4" descr="Resultado de imagen para MICROCREDI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3" y="1772816"/>
            <a:ext cx="2664296" cy="1961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63688" y="5877272"/>
            <a:ext cx="61926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Fuente:</a:t>
            </a:r>
            <a:r>
              <a:rPr kumimoji="0" lang="es-EC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C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Encuesta Nacional de Empleo, Desempleo y Subempleo – ENEMDU </a:t>
            </a:r>
            <a:r>
              <a:rPr kumimoji="0" lang="es-E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(INEC, 2018)</a:t>
            </a:r>
            <a:r>
              <a:rPr kumimoji="0" lang="es-EC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es-EC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077072"/>
            <a:ext cx="455560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95536" y="620688"/>
            <a:ext cx="8064896" cy="7200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s-EC" sz="2800" dirty="0">
                <a:solidFill>
                  <a:schemeClr val="accent4">
                    <a:lumMod val="50000"/>
                  </a:schemeClr>
                </a:solidFill>
              </a:rPr>
              <a:t>CONCLUSIONES</a:t>
            </a:r>
            <a:r>
              <a:rPr lang="es-EC" sz="2800" dirty="0"/>
              <a:t> </a:t>
            </a:r>
            <a:endParaRPr lang="es-EC" sz="3600" dirty="0"/>
          </a:p>
        </p:txBody>
      </p:sp>
      <p:sp>
        <p:nvSpPr>
          <p:cNvPr id="5" name="2 Rectángulo"/>
          <p:cNvSpPr/>
          <p:nvPr/>
        </p:nvSpPr>
        <p:spPr>
          <a:xfrm>
            <a:off x="395536" y="1556792"/>
            <a:ext cx="824046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es-EC" dirty="0"/>
              <a:t> </a:t>
            </a:r>
            <a:r>
              <a:rPr lang="es-EC" sz="1600" dirty="0"/>
              <a:t>Los microcréditos son créditos de bajo monto otorgados a las personas más necesitadas de los sectores rurales y urbanos marginales, tradicionalmente excluidos del mercado financiero por el sistema financiero, y que tienen el propósito de emprender nuevos negocios.</a:t>
            </a:r>
          </a:p>
          <a:p>
            <a:pPr lvl="0">
              <a:buFont typeface="Wingdings" pitchFamily="2" charset="2"/>
              <a:buChar char="v"/>
            </a:pPr>
            <a:endParaRPr lang="es-EC" sz="1600" dirty="0"/>
          </a:p>
          <a:p>
            <a:pPr>
              <a:buFont typeface="Wingdings" pitchFamily="2" charset="2"/>
              <a:buChar char="v"/>
            </a:pPr>
            <a:r>
              <a:rPr lang="es-EC" sz="1600" dirty="0"/>
              <a:t> El impacto de los microcréditos en los cantones de Mejía y Rumiñahui durante el período 2013-2017 genera un drástico cambio en sus economías, el comportamiento social y redunda en el bienestar de la población.</a:t>
            </a:r>
          </a:p>
          <a:p>
            <a:pPr>
              <a:buFont typeface="Wingdings" pitchFamily="2" charset="2"/>
              <a:buChar char="v"/>
            </a:pPr>
            <a:endParaRPr lang="es-EC" sz="1600" dirty="0"/>
          </a:p>
          <a:p>
            <a:pPr lvl="0">
              <a:buFont typeface="Wingdings" pitchFamily="2" charset="2"/>
              <a:buChar char="v"/>
            </a:pPr>
            <a:r>
              <a:rPr lang="es-EC" sz="1600" dirty="0"/>
              <a:t> El sector registra la mayor proporción de cooperativas de ahorro y crédito. Se evidencia, así, la influencia de las micro finanzas para la generación de actividades productivas, mismas que forman parte del desarrollo de los cantones Mejía y Rumiñahui. Esto posibilita que los microempresarios de los diferentes rubros que acceden a los microcréditos puedan impulsar el crecimiento de sus negocios, mejorando su oferta en el mercado, generando más fuentes de empleo y aportando con sus tributos al crecimiento local y nacional.</a:t>
            </a:r>
          </a:p>
          <a:p>
            <a:endParaRPr lang="es-EC" dirty="0"/>
          </a:p>
          <a:p>
            <a:pPr lvl="0">
              <a:buFont typeface="Arial" pitchFamily="34" charset="0"/>
              <a:buChar char="•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90750359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95536" y="1124744"/>
            <a:ext cx="8064896" cy="7200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s-EC" sz="2800" dirty="0">
                <a:solidFill>
                  <a:schemeClr val="accent4">
                    <a:lumMod val="50000"/>
                  </a:schemeClr>
                </a:solidFill>
              </a:rPr>
              <a:t>RECOMENDACIONES </a:t>
            </a:r>
            <a:endParaRPr lang="es-EC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2 Rectángulo"/>
          <p:cNvSpPr/>
          <p:nvPr/>
        </p:nvSpPr>
        <p:spPr>
          <a:xfrm>
            <a:off x="395536" y="2204864"/>
            <a:ext cx="82404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EC" dirty="0"/>
              <a:t>Informar a los habitantes de los cantones Rumiñahui y Mejía sobre la importancia y beneficios del microcrédito, para asegurar la supervivencia y procurar el crecimiento de sus negocios.</a:t>
            </a:r>
          </a:p>
          <a:p>
            <a:pPr lvl="0"/>
            <a:endParaRPr lang="es-EC" dirty="0"/>
          </a:p>
          <a:p>
            <a:pPr lvl="0">
              <a:buFont typeface="Arial" pitchFamily="34" charset="0"/>
              <a:buChar char="•"/>
            </a:pPr>
            <a:r>
              <a:rPr lang="es-EC" dirty="0"/>
              <a:t>Propiciar la continuidad de los cambios positivos, generados por los microcréditos en períodos anteriores, con charlas informativas que animen a los moradores de los cantones Mejía y Rumiñahui a incursionar y optar por la opción de los microcréditos.</a:t>
            </a:r>
          </a:p>
          <a:p>
            <a:endParaRPr lang="es-EC" dirty="0"/>
          </a:p>
          <a:p>
            <a:pPr lvl="0">
              <a:buFont typeface="Arial" pitchFamily="34" charset="0"/>
              <a:buChar char="•"/>
            </a:pPr>
            <a:r>
              <a:rPr lang="es-EC" dirty="0"/>
              <a:t>Aprovechar la elevada existencia de cooperativas de ahorro y crédito en los cantones Mejía y Rumiñahui, para generar más oportunidad y una población más productiva; pues ello permitirá que las micro finanzas se posicionen más fuerte en el sector.</a:t>
            </a:r>
          </a:p>
          <a:p>
            <a:endParaRPr lang="es-EC" dirty="0"/>
          </a:p>
          <a:p>
            <a:pPr lvl="0">
              <a:buFont typeface="Arial" pitchFamily="34" charset="0"/>
              <a:buChar char="•"/>
            </a:pPr>
            <a:endParaRPr lang="es-EC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896704" y="2967335"/>
            <a:ext cx="3350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</a:t>
            </a:r>
            <a:r>
              <a:rPr lang="es-E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racias!</a:t>
            </a:r>
          </a:p>
        </p:txBody>
      </p:sp>
    </p:spTree>
    <p:extLst>
      <p:ext uri="{BB962C8B-B14F-4D97-AF65-F5344CB8AC3E}">
        <p14:creationId xmlns:p14="http://schemas.microsoft.com/office/powerpoint/2010/main" val="503233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7772400" cy="1248754"/>
          </a:xfrm>
        </p:spPr>
        <p:txBody>
          <a:bodyPr/>
          <a:lstStyle/>
          <a:p>
            <a:pPr algn="ctr"/>
            <a:r>
              <a:rPr lang="es-EC" dirty="0">
                <a:solidFill>
                  <a:schemeClr val="accent4">
                    <a:lumMod val="50000"/>
                  </a:schemeClr>
                </a:solidFill>
              </a:rPr>
              <a:t>CONTENIDO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3645024"/>
            <a:ext cx="7772400" cy="1872208"/>
          </a:xfrm>
        </p:spPr>
        <p:txBody>
          <a:bodyPr>
            <a:normAutofit fontScale="85000" lnSpcReduction="20000"/>
          </a:bodyPr>
          <a:lstStyle/>
          <a:p>
            <a:pPr marL="0" algn="just">
              <a:lnSpc>
                <a:spcPct val="160000"/>
              </a:lnSpc>
            </a:pPr>
            <a:r>
              <a:rPr lang="es-EC" b="1" dirty="0">
                <a:solidFill>
                  <a:schemeClr val="tx1"/>
                </a:solidFill>
                <a:latin typeface="+mj-lt"/>
                <a:cs typeface="David" panose="020E0502060401010101" pitchFamily="34" charset="-79"/>
              </a:rPr>
              <a:t>Capítulo I: Aspectos Generales</a:t>
            </a:r>
          </a:p>
          <a:p>
            <a:pPr marL="0" algn="just">
              <a:lnSpc>
                <a:spcPct val="160000"/>
              </a:lnSpc>
            </a:pPr>
            <a:r>
              <a:rPr lang="es-EC" b="1" dirty="0">
                <a:solidFill>
                  <a:schemeClr val="tx1"/>
                </a:solidFill>
                <a:latin typeface="+mj-lt"/>
                <a:cs typeface="David" panose="020E0502060401010101" pitchFamily="34" charset="-79"/>
              </a:rPr>
              <a:t>Capítulo II: Marco Teórico</a:t>
            </a:r>
          </a:p>
          <a:p>
            <a:pPr marL="0" algn="just">
              <a:lnSpc>
                <a:spcPct val="160000"/>
              </a:lnSpc>
            </a:pPr>
            <a:r>
              <a:rPr lang="es-EC" b="1" dirty="0">
                <a:solidFill>
                  <a:schemeClr val="tx1"/>
                </a:solidFill>
                <a:latin typeface="+mj-lt"/>
                <a:cs typeface="David" panose="020E0502060401010101" pitchFamily="34" charset="-79"/>
              </a:rPr>
              <a:t>Capítulo III: Marco Metodológico</a:t>
            </a:r>
          </a:p>
          <a:p>
            <a:pPr marL="0" algn="just">
              <a:lnSpc>
                <a:spcPct val="160000"/>
              </a:lnSpc>
            </a:pPr>
            <a:r>
              <a:rPr lang="es-EC" b="1" dirty="0">
                <a:solidFill>
                  <a:schemeClr val="tx1"/>
                </a:solidFill>
                <a:latin typeface="+mj-lt"/>
                <a:cs typeface="David" panose="020E0502060401010101" pitchFamily="34" charset="-79"/>
              </a:rPr>
              <a:t>Capítulo IV: Análisis de Resultados</a:t>
            </a:r>
          </a:p>
          <a:p>
            <a:pPr marL="0" algn="just">
              <a:lnSpc>
                <a:spcPct val="160000"/>
              </a:lnSpc>
            </a:pPr>
            <a:r>
              <a:rPr lang="es-EC" b="1" dirty="0">
                <a:solidFill>
                  <a:schemeClr val="tx1"/>
                </a:solidFill>
                <a:latin typeface="+mj-lt"/>
                <a:cs typeface="David" panose="020E0502060401010101" pitchFamily="34" charset="-79"/>
              </a:rPr>
              <a:t>Capítulo V: Conclusiones y recomendaciones</a:t>
            </a:r>
            <a:endParaRPr lang="es-EC" dirty="0">
              <a:solidFill>
                <a:schemeClr val="tx1"/>
              </a:solidFill>
              <a:latin typeface="+mj-lt"/>
              <a:cs typeface="David" panose="020E0502060401010101" pitchFamily="34" charset="-79"/>
            </a:endParaRPr>
          </a:p>
          <a:p>
            <a:endParaRPr lang="es-EC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792088" cy="83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Resultado de imagen para microfinan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068960"/>
            <a:ext cx="4357718" cy="3381382"/>
          </a:xfrm>
          <a:prstGeom prst="rect">
            <a:avLst/>
          </a:prstGeom>
          <a:noFill/>
        </p:spPr>
      </p:pic>
      <p:sp>
        <p:nvSpPr>
          <p:cNvPr id="2" name="1 Título"/>
          <p:cNvSpPr txBox="1">
            <a:spLocks/>
          </p:cNvSpPr>
          <p:nvPr/>
        </p:nvSpPr>
        <p:spPr>
          <a:xfrm>
            <a:off x="1259632" y="476672"/>
            <a:ext cx="6373216" cy="72008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s-EC" sz="2800" dirty="0">
                <a:solidFill>
                  <a:schemeClr val="accent4">
                    <a:lumMod val="50000"/>
                  </a:schemeClr>
                </a:solidFill>
              </a:rPr>
              <a:t>JUSTIFICACIÓN DEL TEMA</a:t>
            </a:r>
            <a:endParaRPr lang="es-EC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434" name="AutoShape 2" descr="Resultado de imagen para microfinan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18436" name="AutoShape 4" descr="Resultado de imagen para microfinan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792088" cy="83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779631" y="140599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3200" b="1" dirty="0">
                <a:latin typeface="Trebuchet MS" panose="020B0603020202020204" pitchFamily="34" charset="0"/>
              </a:rPr>
              <a:t>Micro finanzas</a:t>
            </a:r>
          </a:p>
          <a:p>
            <a:endParaRPr lang="es-EC" sz="1200" b="1" dirty="0">
              <a:latin typeface="Trebuchet MS" panose="020B0603020202020204" pitchFamily="34" charset="0"/>
            </a:endParaRPr>
          </a:p>
          <a:p>
            <a:endParaRPr lang="es-EC" sz="1200" dirty="0">
              <a:latin typeface="Trebuchet MS" panose="020B0603020202020204" pitchFamily="34" charset="0"/>
            </a:endParaRPr>
          </a:p>
          <a:p>
            <a:r>
              <a:rPr lang="es-ES" sz="1200" dirty="0">
                <a:latin typeface="Trebuchet MS" panose="020B0603020202020204" pitchFamily="34" charset="0"/>
              </a:rPr>
              <a:t>Préstamos dirigidos </a:t>
            </a:r>
            <a:r>
              <a:rPr lang="es-EC" sz="1200" dirty="0">
                <a:latin typeface="Trebuchet MS" panose="020B0603020202020204" pitchFamily="34" charset="0"/>
              </a:rPr>
              <a:t>a personas con limitados recursos económicos.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302418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40" y="3606197"/>
            <a:ext cx="3419475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134530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84575433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6607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dondear rectángulo de esquina sencilla 9"/>
          <p:cNvSpPr/>
          <p:nvPr/>
        </p:nvSpPr>
        <p:spPr>
          <a:xfrm>
            <a:off x="571472" y="1428736"/>
            <a:ext cx="2232248" cy="2304256"/>
          </a:xfrm>
          <a:prstGeom prst="round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tabLst>
                <a:tab pos="449263" algn="l"/>
              </a:tabLst>
            </a:pPr>
            <a:r>
              <a:rPr lang="es-EC" sz="1400" b="1" u="sng" dirty="0"/>
              <a:t>Cantón Rumiñahui:</a:t>
            </a:r>
          </a:p>
          <a:p>
            <a:pPr>
              <a:tabLst>
                <a:tab pos="449263" algn="l"/>
              </a:tabLst>
            </a:pPr>
            <a:endParaRPr lang="es-EC" sz="1400" b="1" u="sng" dirty="0"/>
          </a:p>
          <a:p>
            <a:pPr>
              <a:tabLst>
                <a:tab pos="449263" algn="l"/>
              </a:tabLst>
            </a:pPr>
            <a:r>
              <a:rPr lang="es-EC" sz="1100" b="1" dirty="0"/>
              <a:t>Comercialización al por mayor y menor equivale al 24% de la actividad  económica</a:t>
            </a:r>
          </a:p>
          <a:p>
            <a:pPr>
              <a:tabLst>
                <a:tab pos="449263" algn="l"/>
              </a:tabLst>
            </a:pPr>
            <a:endParaRPr lang="es-EC" sz="1100" b="1" dirty="0"/>
          </a:p>
          <a:p>
            <a:pPr>
              <a:tabLst>
                <a:tab pos="449263" algn="l"/>
              </a:tabLst>
            </a:pPr>
            <a:r>
              <a:rPr lang="es-EC" sz="1100" b="1" dirty="0"/>
              <a:t>Actividad agropecuaria  al 5%</a:t>
            </a:r>
          </a:p>
          <a:p>
            <a:pPr>
              <a:tabLst>
                <a:tab pos="449263" algn="l"/>
              </a:tabLst>
            </a:pPr>
            <a:endParaRPr lang="es-EC" sz="1400" dirty="0"/>
          </a:p>
        </p:txBody>
      </p:sp>
      <p:sp>
        <p:nvSpPr>
          <p:cNvPr id="12" name="Rectángulo 11"/>
          <p:cNvSpPr/>
          <p:nvPr/>
        </p:nvSpPr>
        <p:spPr>
          <a:xfrm>
            <a:off x="3214678" y="778812"/>
            <a:ext cx="264320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  <a:p>
            <a:pPr algn="ctr"/>
            <a:r>
              <a:rPr lang="es-EC" b="1" dirty="0"/>
              <a:t>Marco Contextual o situacional</a:t>
            </a:r>
          </a:p>
          <a:p>
            <a:pPr algn="ctr"/>
            <a:endParaRPr lang="x-none" dirty="0"/>
          </a:p>
        </p:txBody>
      </p:sp>
      <p:sp>
        <p:nvSpPr>
          <p:cNvPr id="13" name="Redondear rectángulo de esquina sencilla 12"/>
          <p:cNvSpPr/>
          <p:nvPr/>
        </p:nvSpPr>
        <p:spPr>
          <a:xfrm>
            <a:off x="6429388" y="1285860"/>
            <a:ext cx="2232248" cy="2428892"/>
          </a:xfrm>
          <a:prstGeom prst="round1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s-EC" sz="1400" b="1" u="sng" dirty="0">
                <a:solidFill>
                  <a:srgbClr val="0070C0"/>
                </a:solidFill>
              </a:rPr>
              <a:t>Cantón Mejía:</a:t>
            </a:r>
          </a:p>
          <a:p>
            <a:endParaRPr lang="es-EC" sz="1400" b="1" u="sng" dirty="0">
              <a:solidFill>
                <a:srgbClr val="0070C0"/>
              </a:solidFill>
            </a:endParaRPr>
          </a:p>
          <a:p>
            <a:r>
              <a:rPr lang="es-EC" sz="1400" dirty="0">
                <a:solidFill>
                  <a:srgbClr val="0070C0"/>
                </a:solidFill>
              </a:rPr>
              <a:t>Se pueden identificar instituciones financieras ubicadas dentro y fuera del cantón.</a:t>
            </a:r>
            <a:endParaRPr lang="es-EC" sz="1400" b="1" u="sng" dirty="0">
              <a:solidFill>
                <a:srgbClr val="0070C0"/>
              </a:solidFill>
            </a:endParaRPr>
          </a:p>
          <a:p>
            <a:pPr algn="just"/>
            <a:endParaRPr lang="x-none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AutoShape 14" descr="Imagen relacionada"/>
          <p:cNvSpPr>
            <a:spLocks noChangeAspect="1" noChangeArrowheads="1"/>
          </p:cNvSpPr>
          <p:nvPr/>
        </p:nvSpPr>
        <p:spPr bwMode="auto">
          <a:xfrm>
            <a:off x="4451921" y="7796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pic>
        <p:nvPicPr>
          <p:cNvPr id="1026" name="Picture 2" descr="Resultado de imagen para bandera ecuador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4409">
            <a:off x="-61747" y="-61738"/>
            <a:ext cx="1236774" cy="123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13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1920" y="3048452"/>
            <a:ext cx="4181475" cy="2914650"/>
          </a:xfrm>
          <a:prstGeom prst="rect">
            <a:avLst/>
          </a:prstGeom>
        </p:spPr>
      </p:pic>
      <p:pic>
        <p:nvPicPr>
          <p:cNvPr id="15" name="14 Imagen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7273" y="3068960"/>
            <a:ext cx="4214810" cy="2928958"/>
          </a:xfrm>
          <a:prstGeom prst="rect">
            <a:avLst/>
          </a:prstGeom>
        </p:spPr>
      </p:pic>
      <p:pic>
        <p:nvPicPr>
          <p:cNvPr id="17410" name="Picture 2" descr="Resultado de imagen para CANTON MEJ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1785926"/>
            <a:ext cx="3419684" cy="1643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5120344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sultado de imagen para MICROFINANZ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857384"/>
            <a:ext cx="2524125" cy="2857500"/>
          </a:xfrm>
          <a:prstGeom prst="rect">
            <a:avLst/>
          </a:prstGeom>
          <a:noFill/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395536" y="260648"/>
            <a:ext cx="8064896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800" dirty="0"/>
              <a:t>TEORÍAS DE SOPORTE</a:t>
            </a:r>
            <a:endParaRPr lang="es-EC" sz="3600" dirty="0"/>
          </a:p>
        </p:txBody>
      </p:sp>
      <p:sp>
        <p:nvSpPr>
          <p:cNvPr id="11" name="Preparación 3"/>
          <p:cNvSpPr/>
          <p:nvPr/>
        </p:nvSpPr>
        <p:spPr>
          <a:xfrm>
            <a:off x="220076" y="1361699"/>
            <a:ext cx="3780420" cy="638541"/>
          </a:xfrm>
          <a:prstGeom prst="flowChartPreparati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/>
              <a:t>Teoría de la rentabilidad</a:t>
            </a:r>
            <a:endParaRPr lang="x-none" sz="1600" b="1" dirty="0"/>
          </a:p>
        </p:txBody>
      </p:sp>
      <p:sp>
        <p:nvSpPr>
          <p:cNvPr id="12" name="Preparación 3"/>
          <p:cNvSpPr/>
          <p:nvPr/>
        </p:nvSpPr>
        <p:spPr>
          <a:xfrm>
            <a:off x="5143504" y="4500570"/>
            <a:ext cx="3780420" cy="1000132"/>
          </a:xfrm>
          <a:prstGeom prst="flowChartPreparati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/>
              <a:t>Teorías de las políticas públicas de fomento empresarial</a:t>
            </a:r>
            <a:endParaRPr lang="x-none" sz="1600" b="1" dirty="0"/>
          </a:p>
        </p:txBody>
      </p:sp>
      <p:sp>
        <p:nvSpPr>
          <p:cNvPr id="13" name="Preparación 3"/>
          <p:cNvSpPr/>
          <p:nvPr/>
        </p:nvSpPr>
        <p:spPr>
          <a:xfrm>
            <a:off x="214282" y="4572008"/>
            <a:ext cx="3780420" cy="1071570"/>
          </a:xfrm>
          <a:prstGeom prst="flowChartPreparati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/>
              <a:t>Teorías del crecimiento económico empresarial</a:t>
            </a:r>
            <a:endParaRPr lang="x-none" sz="1600" b="1" dirty="0"/>
          </a:p>
        </p:txBody>
      </p:sp>
      <p:sp>
        <p:nvSpPr>
          <p:cNvPr id="14" name="Preparación 3"/>
          <p:cNvSpPr/>
          <p:nvPr/>
        </p:nvSpPr>
        <p:spPr>
          <a:xfrm>
            <a:off x="5072066" y="1302801"/>
            <a:ext cx="3780420" cy="768877"/>
          </a:xfrm>
          <a:prstGeom prst="flowChartPreparati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/>
              <a:t>Teorías de la gestión financiera</a:t>
            </a:r>
            <a:endParaRPr lang="x-none" sz="1600" b="1" dirty="0"/>
          </a:p>
        </p:txBody>
      </p:sp>
    </p:spTree>
    <p:extLst>
      <p:ext uri="{BB962C8B-B14F-4D97-AF65-F5344CB8AC3E}">
        <p14:creationId xmlns:p14="http://schemas.microsoft.com/office/powerpoint/2010/main" val="4202239979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395536" y="260648"/>
            <a:ext cx="8064896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800" dirty="0"/>
              <a:t>LAS MICROFINANZAS</a:t>
            </a:r>
            <a:endParaRPr lang="es-EC" sz="3600" dirty="0"/>
          </a:p>
        </p:txBody>
      </p:sp>
      <p:pic>
        <p:nvPicPr>
          <p:cNvPr id="14338" name="Picture 2" descr="Resultado de imagen para MICROFINANZ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071546"/>
            <a:ext cx="5419505" cy="3714776"/>
          </a:xfrm>
          <a:prstGeom prst="rect">
            <a:avLst/>
          </a:prstGeom>
          <a:noFill/>
        </p:spPr>
      </p:pic>
      <p:pic>
        <p:nvPicPr>
          <p:cNvPr id="14342" name="Picture 6" descr="Resultado de imagen para MICROFINANZ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1111" y="4581549"/>
            <a:ext cx="7019925" cy="227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Resultado de imagen para MICROCRÃDI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928670"/>
            <a:ext cx="3714776" cy="2000264"/>
          </a:xfrm>
          <a:prstGeom prst="rect">
            <a:avLst/>
          </a:prstGeom>
          <a:noFill/>
        </p:spPr>
      </p:pic>
      <p:pic>
        <p:nvPicPr>
          <p:cNvPr id="13314" name="Picture 2" descr="Resultado de imagen para MICROCRÃDI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496"/>
            <a:ext cx="8001056" cy="3573288"/>
          </a:xfrm>
          <a:prstGeom prst="rect">
            <a:avLst/>
          </a:prstGeom>
          <a:noFill/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395536" y="260648"/>
            <a:ext cx="8064896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s-EC" sz="2800" dirty="0"/>
              <a:t>EL MICROCRÉDITO</a:t>
            </a:r>
            <a:endParaRPr lang="es-EC" sz="3600" dirty="0"/>
          </a:p>
        </p:txBody>
      </p:sp>
      <p:sp>
        <p:nvSpPr>
          <p:cNvPr id="13" name="12 Redondear rectángulo de esquina diagonal"/>
          <p:cNvSpPr/>
          <p:nvPr/>
        </p:nvSpPr>
        <p:spPr>
          <a:xfrm>
            <a:off x="428628" y="1142984"/>
            <a:ext cx="3357554" cy="1571636"/>
          </a:xfrm>
          <a:prstGeom prst="round2DiagRect">
            <a:avLst/>
          </a:prstGeom>
          <a:solidFill>
            <a:srgbClr val="FFFFCC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200" dirty="0">
                <a:solidFill>
                  <a:schemeClr val="tx1"/>
                </a:solidFill>
              </a:rPr>
              <a:t>El microcrédito debe orientarse a aumentar la inclusión social y promover la creación de empleo y el trabajo por cuenta propia, especialmente entre las mujeres, los jóvenes, las personas sin empleo y las minorías</a:t>
            </a:r>
            <a:endParaRPr lang="es-EC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42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1857</TotalTime>
  <Words>1039</Words>
  <Application>Microsoft Office PowerPoint</Application>
  <PresentationFormat>Presentación en pantalla (4:3)</PresentationFormat>
  <Paragraphs>229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6" baseType="lpstr">
      <vt:lpstr>Arial</vt:lpstr>
      <vt:lpstr>Bahnschrift Light</vt:lpstr>
      <vt:lpstr>Calibri</vt:lpstr>
      <vt:lpstr>Georgia</vt:lpstr>
      <vt:lpstr>Times New Roman</vt:lpstr>
      <vt:lpstr>Trebuchet MS</vt:lpstr>
      <vt:lpstr>Verdana</vt:lpstr>
      <vt:lpstr>Wingdings</vt:lpstr>
      <vt:lpstr>Wingdings 2</vt:lpstr>
      <vt:lpstr>Aspecto</vt:lpstr>
      <vt:lpstr>Presentación de PowerPoint</vt:lpstr>
      <vt:lpstr>Presentación de PowerPoint</vt:lpstr>
      <vt:lpstr>CONTENIDO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CAPITULO III </vt:lpstr>
      <vt:lpstr>Presentación de PowerPoint</vt:lpstr>
      <vt:lpstr>Presentación de PowerPoint</vt:lpstr>
      <vt:lpstr>CAPITULO IV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1</dc:creator>
  <cp:lastModifiedBy>Rosalia Cadena</cp:lastModifiedBy>
  <cp:revision>147</cp:revision>
  <dcterms:created xsi:type="dcterms:W3CDTF">2016-01-06T17:50:46Z</dcterms:created>
  <dcterms:modified xsi:type="dcterms:W3CDTF">2019-02-18T20:19:16Z</dcterms:modified>
</cp:coreProperties>
</file>