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57" r:id="rId3"/>
    <p:sldId id="259" r:id="rId4"/>
    <p:sldId id="260" r:id="rId5"/>
    <p:sldId id="273" r:id="rId6"/>
    <p:sldId id="262" r:id="rId7"/>
    <p:sldId id="263" r:id="rId8"/>
    <p:sldId id="261" r:id="rId9"/>
    <p:sldId id="264" r:id="rId10"/>
    <p:sldId id="267" r:id="rId11"/>
    <p:sldId id="270" r:id="rId12"/>
    <p:sldId id="268" r:id="rId13"/>
    <p:sldId id="271" r:id="rId14"/>
    <p:sldId id="266" r:id="rId15"/>
    <p:sldId id="269" r:id="rId16"/>
    <p:sldId id="274" r:id="rId17"/>
    <p:sldId id="275" r:id="rId18"/>
    <p:sldId id="276" r:id="rId19"/>
    <p:sldId id="277" r:id="rId20"/>
    <p:sldId id="309" r:id="rId21"/>
    <p:sldId id="279" r:id="rId22"/>
    <p:sldId id="280" r:id="rId23"/>
    <p:sldId id="281" r:id="rId24"/>
    <p:sldId id="311" r:id="rId25"/>
    <p:sldId id="282" r:id="rId26"/>
    <p:sldId id="313" r:id="rId27"/>
    <p:sldId id="283" r:id="rId28"/>
    <p:sldId id="284" r:id="rId29"/>
    <p:sldId id="314" r:id="rId30"/>
    <p:sldId id="286" r:id="rId31"/>
    <p:sldId id="317" r:id="rId32"/>
    <p:sldId id="321" r:id="rId33"/>
    <p:sldId id="325" r:id="rId34"/>
    <p:sldId id="324" r:id="rId35"/>
    <p:sldId id="315" r:id="rId36"/>
    <p:sldId id="287" r:id="rId37"/>
    <p:sldId id="316" r:id="rId38"/>
    <p:sldId id="330" r:id="rId39"/>
    <p:sldId id="289" r:id="rId40"/>
    <p:sldId id="300" r:id="rId41"/>
    <p:sldId id="301" r:id="rId42"/>
    <p:sldId id="331" r:id="rId43"/>
    <p:sldId id="297" r:id="rId44"/>
    <p:sldId id="334" r:id="rId45"/>
    <p:sldId id="335" r:id="rId46"/>
    <p:sldId id="336" r:id="rId47"/>
    <p:sldId id="337" r:id="rId48"/>
    <p:sldId id="332" r:id="rId49"/>
    <p:sldId id="303" r:id="rId50"/>
    <p:sldId id="299" r:id="rId51"/>
    <p:sldId id="327" r:id="rId5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2222"/>
    <a:srgbClr val="FF6600"/>
    <a:srgbClr val="7B7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60" autoAdjust="0"/>
  </p:normalViewPr>
  <p:slideViewPr>
    <p:cSldViewPr snapToGrid="0">
      <p:cViewPr varScale="1">
        <p:scale>
          <a:sx n="63" d="100"/>
          <a:sy n="63" d="100"/>
        </p:scale>
        <p:origin x="9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dirty="0" err="1" smtClean="0"/>
              <a:t>Siniestros</a:t>
            </a:r>
            <a:r>
              <a:rPr lang="en-US" baseline="0" dirty="0" smtClean="0"/>
              <a:t> POR MES</a:t>
            </a:r>
            <a:endParaRPr lang="en-US" dirty="0"/>
          </a:p>
        </c:rich>
      </c:tx>
      <c:layout/>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Siniestros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0"/>
            <c:invertIfNegative val="0"/>
            <c:bubble3D val="0"/>
            <c:spPr>
              <a:solidFill>
                <a:srgbClr val="FFFF00"/>
              </a:solidFill>
              <a:ln>
                <a:noFill/>
              </a:ln>
              <a:effectLst>
                <a:innerShdw blurRad="114300">
                  <a:schemeClr val="accent1"/>
                </a:innerShdw>
              </a:effectLst>
            </c:spPr>
          </c:dPt>
          <c:dPt>
            <c:idx val="6"/>
            <c:invertIfNegative val="0"/>
            <c:bubble3D val="0"/>
            <c:spPr>
              <a:solidFill>
                <a:srgbClr val="FFFF00"/>
              </a:solidFill>
              <a:ln>
                <a:noFill/>
              </a:ln>
              <a:effectLst>
                <a:innerShdw blurRad="114300">
                  <a:schemeClr val="accent1"/>
                </a:innerShdw>
              </a:effectLst>
            </c:spPr>
          </c:dPt>
          <c:dPt>
            <c:idx val="11"/>
            <c:invertIfNegative val="0"/>
            <c:bubble3D val="0"/>
            <c:spPr>
              <a:solidFill>
                <a:srgbClr val="FFFF00"/>
              </a:solidFill>
              <a:ln>
                <a:noFill/>
              </a:ln>
              <a:effectLst>
                <a:innerShdw blurRad="114300">
                  <a:schemeClr val="accent1"/>
                </a:innerShdw>
              </a:effectLst>
            </c:spPr>
          </c:dPt>
          <c:cat>
            <c:strRef>
              <c:f>Hoja1!$A$2:$A$13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Hoja1!$B$2:$B$13</c:f>
              <c:numCache>
                <c:formatCode>General</c:formatCode>
                <c:ptCount val="12"/>
                <c:pt idx="0">
                  <c:v>2428</c:v>
                </c:pt>
                <c:pt idx="1">
                  <c:v>2372</c:v>
                </c:pt>
                <c:pt idx="2">
                  <c:v>2323</c:v>
                </c:pt>
                <c:pt idx="3">
                  <c:v>2374</c:v>
                </c:pt>
                <c:pt idx="4">
                  <c:v>2433</c:v>
                </c:pt>
                <c:pt idx="5">
                  <c:v>2392</c:v>
                </c:pt>
                <c:pt idx="6">
                  <c:v>2471</c:v>
                </c:pt>
                <c:pt idx="7">
                  <c:v>2326</c:v>
                </c:pt>
                <c:pt idx="8">
                  <c:v>2413</c:v>
                </c:pt>
                <c:pt idx="9">
                  <c:v>2431</c:v>
                </c:pt>
                <c:pt idx="10">
                  <c:v>2328</c:v>
                </c:pt>
                <c:pt idx="11">
                  <c:v>2676</c:v>
                </c:pt>
              </c:numCache>
            </c:numRef>
          </c:val>
        </c:ser>
        <c:dLbls>
          <c:showLegendKey val="0"/>
          <c:showVal val="0"/>
          <c:showCatName val="0"/>
          <c:showSerName val="0"/>
          <c:showPercent val="0"/>
          <c:showBubbleSize val="0"/>
        </c:dLbls>
        <c:gapWidth val="164"/>
        <c:overlap val="-22"/>
        <c:axId val="1873859248"/>
        <c:axId val="1873857616"/>
      </c:barChart>
      <c:catAx>
        <c:axId val="18738592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857616"/>
        <c:crosses val="autoZero"/>
        <c:auto val="1"/>
        <c:lblAlgn val="ctr"/>
        <c:lblOffset val="100"/>
        <c:noMultiLvlLbl val="0"/>
      </c:catAx>
      <c:valAx>
        <c:axId val="1873857616"/>
        <c:scaling>
          <c:orientation val="minMax"/>
          <c:max val="2700"/>
          <c:min val="2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859248"/>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Siniestros</a:t>
            </a:r>
            <a:r>
              <a:rPr lang="en-US" baseline="0"/>
              <a:t> Por PRovincia</a:t>
            </a:r>
            <a:endParaRPr lang="en-US"/>
          </a:p>
        </c:rich>
      </c:tx>
      <c:layout/>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Siniestros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0"/>
            <c:invertIfNegative val="0"/>
            <c:bubble3D val="0"/>
            <c:spPr>
              <a:solidFill>
                <a:srgbClr val="FFFF00"/>
              </a:solidFill>
              <a:ln>
                <a:noFill/>
              </a:ln>
              <a:effectLst>
                <a:innerShdw blurRad="114300">
                  <a:schemeClr val="accent1"/>
                </a:innerShdw>
              </a:effectLst>
            </c:spPr>
          </c:dPt>
          <c:dPt>
            <c:idx val="9"/>
            <c:invertIfNegative val="0"/>
            <c:bubble3D val="0"/>
            <c:spPr>
              <a:solidFill>
                <a:srgbClr val="FFFF00"/>
              </a:solidFill>
              <a:ln>
                <a:noFill/>
              </a:ln>
              <a:effectLst>
                <a:innerShdw blurRad="114300">
                  <a:schemeClr val="accent1"/>
                </a:innerShdw>
              </a:effectLst>
            </c:spPr>
          </c:dPt>
          <c:dPt>
            <c:idx val="18"/>
            <c:invertIfNegative val="0"/>
            <c:bubble3D val="0"/>
            <c:spPr>
              <a:solidFill>
                <a:srgbClr val="FFFF00"/>
              </a:solidFill>
              <a:ln>
                <a:noFill/>
              </a:ln>
              <a:effectLst>
                <a:innerShdw blurRad="114300">
                  <a:schemeClr val="accent1"/>
                </a:innerShdw>
              </a:effectLst>
            </c:spPr>
          </c:dPt>
          <c:cat>
            <c:strRef>
              <c:f>Hoja1!$A$2:$A$25</c:f>
              <c:strCache>
                <c:ptCount val="24"/>
                <c:pt idx="0">
                  <c:v>Azuay</c:v>
                </c:pt>
                <c:pt idx="1">
                  <c:v>Bolivar</c:v>
                </c:pt>
                <c:pt idx="2">
                  <c:v>Cañar</c:v>
                </c:pt>
                <c:pt idx="3">
                  <c:v>Carchi</c:v>
                </c:pt>
                <c:pt idx="4">
                  <c:v>Chimborazo</c:v>
                </c:pt>
                <c:pt idx="5">
                  <c:v>Cotopaxi</c:v>
                </c:pt>
                <c:pt idx="6">
                  <c:v>El Oro</c:v>
                </c:pt>
                <c:pt idx="7">
                  <c:v>Esmeraldas</c:v>
                </c:pt>
                <c:pt idx="8">
                  <c:v>Galápagos</c:v>
                </c:pt>
                <c:pt idx="9">
                  <c:v>Guayas</c:v>
                </c:pt>
                <c:pt idx="10">
                  <c:v>Imbabura</c:v>
                </c:pt>
                <c:pt idx="11">
                  <c:v>Loja</c:v>
                </c:pt>
                <c:pt idx="12">
                  <c:v>Los Ríos</c:v>
                </c:pt>
                <c:pt idx="13">
                  <c:v>Manabí</c:v>
                </c:pt>
                <c:pt idx="14">
                  <c:v>Morona Santiago</c:v>
                </c:pt>
                <c:pt idx="15">
                  <c:v>Napo</c:v>
                </c:pt>
                <c:pt idx="16">
                  <c:v>Orellana</c:v>
                </c:pt>
                <c:pt idx="17">
                  <c:v>Pastaza</c:v>
                </c:pt>
                <c:pt idx="18">
                  <c:v>Pichincha</c:v>
                </c:pt>
                <c:pt idx="19">
                  <c:v>Santa Elena</c:v>
                </c:pt>
                <c:pt idx="20">
                  <c:v>Sto Domingo</c:v>
                </c:pt>
                <c:pt idx="21">
                  <c:v>Sucumbios</c:v>
                </c:pt>
                <c:pt idx="22">
                  <c:v>Tungurahua</c:v>
                </c:pt>
                <c:pt idx="23">
                  <c:v>Z. Chinchipe</c:v>
                </c:pt>
              </c:strCache>
            </c:strRef>
          </c:cat>
          <c:val>
            <c:numRef>
              <c:f>Hoja1!$B$2:$B$25</c:f>
              <c:numCache>
                <c:formatCode>General</c:formatCode>
                <c:ptCount val="24"/>
                <c:pt idx="0">
                  <c:v>1497</c:v>
                </c:pt>
                <c:pt idx="1">
                  <c:v>168</c:v>
                </c:pt>
                <c:pt idx="2">
                  <c:v>176</c:v>
                </c:pt>
                <c:pt idx="3">
                  <c:v>187</c:v>
                </c:pt>
                <c:pt idx="4">
                  <c:v>789</c:v>
                </c:pt>
                <c:pt idx="5">
                  <c:v>500</c:v>
                </c:pt>
                <c:pt idx="6">
                  <c:v>686</c:v>
                </c:pt>
                <c:pt idx="7">
                  <c:v>250</c:v>
                </c:pt>
                <c:pt idx="8">
                  <c:v>2</c:v>
                </c:pt>
                <c:pt idx="9">
                  <c:v>8422</c:v>
                </c:pt>
                <c:pt idx="10">
                  <c:v>1324</c:v>
                </c:pt>
                <c:pt idx="11">
                  <c:v>537</c:v>
                </c:pt>
                <c:pt idx="12">
                  <c:v>903</c:v>
                </c:pt>
                <c:pt idx="13">
                  <c:v>1305</c:v>
                </c:pt>
                <c:pt idx="14">
                  <c:v>176</c:v>
                </c:pt>
                <c:pt idx="15">
                  <c:v>95</c:v>
                </c:pt>
                <c:pt idx="16">
                  <c:v>34</c:v>
                </c:pt>
                <c:pt idx="17">
                  <c:v>54</c:v>
                </c:pt>
                <c:pt idx="18">
                  <c:v>9361</c:v>
                </c:pt>
                <c:pt idx="19">
                  <c:v>641</c:v>
                </c:pt>
                <c:pt idx="20">
                  <c:v>582</c:v>
                </c:pt>
                <c:pt idx="21">
                  <c:v>76</c:v>
                </c:pt>
                <c:pt idx="22">
                  <c:v>1120</c:v>
                </c:pt>
                <c:pt idx="23">
                  <c:v>82</c:v>
                </c:pt>
              </c:numCache>
            </c:numRef>
          </c:val>
        </c:ser>
        <c:dLbls>
          <c:showLegendKey val="0"/>
          <c:showVal val="0"/>
          <c:showCatName val="0"/>
          <c:showSerName val="0"/>
          <c:showPercent val="0"/>
          <c:showBubbleSize val="0"/>
        </c:dLbls>
        <c:gapWidth val="164"/>
        <c:overlap val="-22"/>
        <c:axId val="1873869040"/>
        <c:axId val="1873865232"/>
      </c:barChart>
      <c:catAx>
        <c:axId val="18738690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865232"/>
        <c:crosses val="autoZero"/>
        <c:auto val="1"/>
        <c:lblAlgn val="ctr"/>
        <c:lblOffset val="100"/>
        <c:noMultiLvlLbl val="0"/>
      </c:catAx>
      <c:valAx>
        <c:axId val="1873865232"/>
        <c:scaling>
          <c:orientation val="minMax"/>
          <c:max val="5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869040"/>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00E1-569F-44B3-9C5F-3A3C01235841}" type="datetimeFigureOut">
              <a:rPr lang="es-EC" smtClean="0"/>
              <a:t>4/2/2019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34309-680F-40C0-9604-B91390548307}" type="slidenum">
              <a:rPr lang="es-EC" smtClean="0"/>
              <a:t>‹Nº›</a:t>
            </a:fld>
            <a:endParaRPr lang="es-EC"/>
          </a:p>
        </p:txBody>
      </p:sp>
    </p:spTree>
    <p:extLst>
      <p:ext uri="{BB962C8B-B14F-4D97-AF65-F5344CB8AC3E}">
        <p14:creationId xmlns:p14="http://schemas.microsoft.com/office/powerpoint/2010/main" val="675447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s.wikipedia.org/wiki/Algoritmo"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s.wikipedia.org/wiki/Aprendizaje_autom%C3%A1tico"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Las técnicas de predicción permite obtener</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estimaciones o pronósticos de valores futuros a partir de la información histórica contenida en un fenómeno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Diferentes artículos científicos plantean modelos que permiten simular y predecir accidentes en carreteras, dentro de los cuales se consideran diversos factores como posibles causantes de los diversos siniestros de tránsito.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a:t>
            </a:r>
            <a:r>
              <a:rPr lang="es-EC" sz="1200" kern="1200" baseline="0" dirty="0" smtClean="0">
                <a:solidFill>
                  <a:schemeClr val="tx1"/>
                </a:solidFill>
                <a:effectLst/>
                <a:latin typeface="+mn-lt"/>
                <a:ea typeface="+mn-ea"/>
                <a:cs typeface="+mn-cs"/>
              </a:rPr>
              <a:t> MTOP</a:t>
            </a:r>
            <a:r>
              <a:rPr lang="es-EC" sz="1200" kern="1200" dirty="0" smtClean="0">
                <a:solidFill>
                  <a:schemeClr val="tx1"/>
                </a:solidFill>
                <a:effectLst/>
                <a:latin typeface="+mn-lt"/>
                <a:ea typeface="+mn-ea"/>
                <a:cs typeface="+mn-cs"/>
              </a:rPr>
              <a:t> a través de sus entidades adscritas ANT y </a:t>
            </a:r>
            <a:r>
              <a:rPr lang="es-EC" sz="1200" kern="1200" dirty="0" err="1" smtClean="0">
                <a:solidFill>
                  <a:schemeClr val="tx1"/>
                </a:solidFill>
                <a:effectLst/>
                <a:latin typeface="+mn-lt"/>
                <a:ea typeface="+mn-ea"/>
                <a:cs typeface="+mn-cs"/>
              </a:rPr>
              <a:t>Comision</a:t>
            </a:r>
            <a:r>
              <a:rPr lang="es-EC" sz="1200" kern="1200" dirty="0" smtClean="0">
                <a:solidFill>
                  <a:schemeClr val="tx1"/>
                </a:solidFill>
                <a:effectLst/>
                <a:latin typeface="+mn-lt"/>
                <a:ea typeface="+mn-ea"/>
                <a:cs typeface="+mn-cs"/>
              </a:rPr>
              <a:t> de transito del ecuador reportan alrededor de 25 mil accidentes de tránsito anualmente; con un aproximado de 1.000 personas fallecidas (ANT, 2018). Para reducir estos siniestros, dispuso la implementación de radares y controles en las principales vías del país, considerando que el exceso de velocidad es una de las causas de siniestros en el Ecuador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2014</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al 2017 aproximadamente un 1000 % en un periodo de tan solo 3 años.</a:t>
            </a: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a:t>
            </a:fld>
            <a:endParaRPr lang="es-EC"/>
          </a:p>
        </p:txBody>
      </p:sp>
    </p:spTree>
    <p:extLst>
      <p:ext uri="{BB962C8B-B14F-4D97-AF65-F5344CB8AC3E}">
        <p14:creationId xmlns:p14="http://schemas.microsoft.com/office/powerpoint/2010/main" val="2284274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30</a:t>
            </a:fld>
            <a:endParaRPr lang="es-EC"/>
          </a:p>
        </p:txBody>
      </p:sp>
    </p:spTree>
    <p:extLst>
      <p:ext uri="{BB962C8B-B14F-4D97-AF65-F5344CB8AC3E}">
        <p14:creationId xmlns:p14="http://schemas.microsoft.com/office/powerpoint/2010/main" val="42183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C" dirty="0" smtClean="0">
                <a:latin typeface="Times New Roman" panose="02020603050405020304" pitchFamily="18" charset="0"/>
                <a:cs typeface="Times New Roman" panose="02020603050405020304" pitchFamily="18" charset="0"/>
              </a:rPr>
              <a:t>Basado en la búsqueda dentro de un grupo de prototipos de los k prototipos más cercanos al patrón a clasificar.</a:t>
            </a:r>
          </a:p>
          <a:p>
            <a:endParaRPr lang="es-EC" dirty="0" smtClean="0"/>
          </a:p>
          <a:p>
            <a:r>
              <a:rPr lang="es-EC" dirty="0" smtClean="0"/>
              <a:t>Valor continuo, numero reales, valor entre 0 y 1</a:t>
            </a:r>
          </a:p>
          <a:p>
            <a:endParaRPr lang="es-EC" dirty="0" smtClean="0"/>
          </a:p>
          <a:p>
            <a:r>
              <a:rPr lang="es-EC" dirty="0" smtClean="0"/>
              <a:t>Se conoce como mecanismo de aprendizaje perezoso</a:t>
            </a:r>
          </a:p>
          <a:p>
            <a:endParaRPr lang="es-EC" dirty="0" smtClean="0"/>
          </a:p>
          <a:p>
            <a:r>
              <a:rPr lang="es-EC" dirty="0" smtClean="0"/>
              <a:t>se tengan muchos atributos irrelevantes que dominen sobre la clasificación: dos atributos relevantes perderían peso entre un conjunto de atributos irrelevante</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31</a:t>
            </a:fld>
            <a:endParaRPr lang="es-EC"/>
          </a:p>
        </p:txBody>
      </p:sp>
    </p:spTree>
    <p:extLst>
      <p:ext uri="{BB962C8B-B14F-4D97-AF65-F5344CB8AC3E}">
        <p14:creationId xmlns:p14="http://schemas.microsoft.com/office/powerpoint/2010/main" val="26961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C" dirty="0" smtClean="0">
                <a:latin typeface="Times New Roman" panose="02020603050405020304" pitchFamily="18" charset="0"/>
                <a:cs typeface="Times New Roman" panose="02020603050405020304" pitchFamily="18" charset="0"/>
              </a:rPr>
              <a:t>Tipo de aprendizaje supervisado, ya que el usuario define la salida deseada. </a:t>
            </a:r>
            <a:endParaRPr lang="es-EC" dirty="0" smtClean="0"/>
          </a:p>
          <a:p>
            <a:r>
              <a:rPr lang="es-EC" dirty="0" smtClean="0"/>
              <a:t>Si esta conectada a un computador o una fuente continua de datos puede dar respuestas en tiempo real.</a:t>
            </a:r>
          </a:p>
          <a:p>
            <a:r>
              <a:rPr lang="es-EC" dirty="0" smtClean="0"/>
              <a:t>A mayor precisión</a:t>
            </a:r>
            <a:r>
              <a:rPr lang="es-EC" baseline="0" dirty="0" smtClean="0"/>
              <a:t> de la red se requieren mayor cantidad de datos.</a:t>
            </a:r>
          </a:p>
          <a:p>
            <a:r>
              <a:rPr lang="es-EC" baseline="0" dirty="0" smtClean="0"/>
              <a:t>Taza de Aprendizaje: Este parámetro determina cuánto se cambian los pesos en cada nodo por cada iteración</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1" kern="1200" dirty="0" smtClean="0">
                <a:solidFill>
                  <a:schemeClr val="tx1"/>
                </a:solidFill>
                <a:effectLst/>
                <a:latin typeface="+mn-lt"/>
                <a:ea typeface="+mn-ea"/>
                <a:cs typeface="+mn-cs"/>
              </a:rPr>
              <a:t>Capa oculta:</a:t>
            </a:r>
            <a:r>
              <a:rPr lang="es-EC" sz="1200" b="0" i="0" kern="1200" dirty="0" smtClean="0">
                <a:solidFill>
                  <a:schemeClr val="tx1"/>
                </a:solidFill>
                <a:effectLst/>
                <a:latin typeface="+mn-lt"/>
                <a:ea typeface="+mn-ea"/>
                <a:cs typeface="+mn-cs"/>
              </a:rPr>
              <a:t> aquella que no tiene una conexión directa con el entorno. (procesamiento)</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32</a:t>
            </a:fld>
            <a:endParaRPr lang="es-EC"/>
          </a:p>
        </p:txBody>
      </p:sp>
    </p:spTree>
    <p:extLst>
      <p:ext uri="{BB962C8B-B14F-4D97-AF65-F5344CB8AC3E}">
        <p14:creationId xmlns:p14="http://schemas.microsoft.com/office/powerpoint/2010/main" val="79798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smtClean="0">
                <a:solidFill>
                  <a:schemeClr val="tx1"/>
                </a:solidFill>
                <a:effectLst/>
                <a:latin typeface="+mn-lt"/>
                <a:ea typeface="+mn-ea"/>
                <a:cs typeface="+mn-cs"/>
              </a:rPr>
              <a:t>es un conjunto de </a:t>
            </a:r>
            <a:r>
              <a:rPr lang="es-EC" sz="1200" b="0" i="0" u="none" strike="noStrike" kern="1200" dirty="0" smtClean="0">
                <a:solidFill>
                  <a:schemeClr val="tx1"/>
                </a:solidFill>
                <a:effectLst/>
                <a:latin typeface="+mn-lt"/>
                <a:ea typeface="+mn-ea"/>
                <a:cs typeface="+mn-cs"/>
                <a:hlinkClick r:id="rId3" tooltip="Algoritmo"/>
              </a:rPr>
              <a:t>algoritmos</a:t>
            </a:r>
            <a:r>
              <a:rPr lang="es-EC" sz="1200" b="0" i="0" kern="1200" dirty="0" smtClean="0">
                <a:solidFill>
                  <a:schemeClr val="tx1"/>
                </a:solidFill>
                <a:effectLst/>
                <a:latin typeface="+mn-lt"/>
                <a:ea typeface="+mn-ea"/>
                <a:cs typeface="+mn-cs"/>
              </a:rPr>
              <a:t> de </a:t>
            </a:r>
            <a:r>
              <a:rPr lang="es-EC" sz="1200" b="0" i="0" u="none" strike="noStrike" kern="1200" dirty="0" smtClean="0">
                <a:solidFill>
                  <a:schemeClr val="tx1"/>
                </a:solidFill>
                <a:effectLst/>
                <a:latin typeface="+mn-lt"/>
                <a:ea typeface="+mn-ea"/>
                <a:cs typeface="+mn-cs"/>
                <a:hlinkClick r:id="rId4" tooltip="Aprendizaje automático"/>
              </a:rPr>
              <a:t>aprendizaje automático</a:t>
            </a:r>
            <a:r>
              <a:rPr lang="es-EC" sz="1200" b="0" i="0" u="none" strike="noStrike" kern="1200" baseline="0" dirty="0" smtClean="0">
                <a:solidFill>
                  <a:schemeClr val="tx1"/>
                </a:solidFill>
                <a:effectLst/>
                <a:latin typeface="+mn-lt"/>
                <a:ea typeface="+mn-ea"/>
                <a:cs typeface="+mn-cs"/>
              </a:rPr>
              <a:t> usando diferentes </a:t>
            </a:r>
            <a:r>
              <a:rPr lang="es-EC" sz="1200" b="0" i="0" u="none" strike="noStrike" kern="1200" baseline="0" dirty="0" err="1" smtClean="0">
                <a:solidFill>
                  <a:schemeClr val="tx1"/>
                </a:solidFill>
                <a:effectLst/>
                <a:latin typeface="+mn-lt"/>
                <a:ea typeface="+mn-ea"/>
                <a:cs typeface="+mn-cs"/>
              </a:rPr>
              <a:t>arquiecturas</a:t>
            </a:r>
            <a:r>
              <a:rPr lang="es-EC" sz="1200" b="0" i="0" u="none" strike="noStrike" kern="1200" baseline="0" dirty="0" smtClean="0">
                <a:solidFill>
                  <a:schemeClr val="tx1"/>
                </a:solidFill>
                <a:effectLst/>
                <a:latin typeface="+mn-lt"/>
                <a:ea typeface="+mn-ea"/>
                <a:cs typeface="+mn-cs"/>
              </a:rPr>
              <a:t> (redes neuronales profundas </a:t>
            </a:r>
            <a:r>
              <a:rPr lang="es-EC" sz="1200" b="0" i="0" u="none" strike="noStrike" kern="1200" baseline="0" dirty="0" err="1" smtClean="0">
                <a:solidFill>
                  <a:schemeClr val="tx1"/>
                </a:solidFill>
                <a:effectLst/>
                <a:latin typeface="+mn-lt"/>
                <a:ea typeface="+mn-ea"/>
                <a:cs typeface="+mn-cs"/>
              </a:rPr>
              <a:t>convulocionales</a:t>
            </a:r>
            <a:r>
              <a:rPr lang="es-EC" sz="1200" b="0" i="0" u="none" strike="noStrike" kern="1200" baseline="0" dirty="0" smtClean="0">
                <a:solidFill>
                  <a:schemeClr val="tx1"/>
                </a:solidFill>
                <a:effectLst/>
                <a:latin typeface="+mn-lt"/>
                <a:ea typeface="+mn-ea"/>
                <a:cs typeface="+mn-cs"/>
              </a:rPr>
              <a:t>)</a:t>
            </a:r>
            <a:endParaRPr lang="es-EC" dirty="0" smtClean="0"/>
          </a:p>
          <a:p>
            <a:endParaRPr lang="es-EC" dirty="0" smtClean="0"/>
          </a:p>
          <a:p>
            <a:r>
              <a:rPr lang="es-EC" dirty="0" smtClean="0"/>
              <a:t>Función de activación: (no linealidad) que deben usar las neuronas en las capas ocultas.</a:t>
            </a:r>
          </a:p>
          <a:p>
            <a:endParaRPr lang="es-EC" dirty="0" smtClean="0"/>
          </a:p>
          <a:p>
            <a:r>
              <a:rPr lang="es-EC" dirty="0" smtClean="0"/>
              <a:t>Cantidad de capas ocultas y numero de neuronas</a:t>
            </a:r>
            <a:r>
              <a:rPr lang="es-EC" baseline="0" dirty="0" smtClean="0"/>
              <a:t> en cada una </a:t>
            </a:r>
          </a:p>
          <a:p>
            <a:r>
              <a:rPr lang="es-EC" sz="1200" b="0" i="0" kern="1200" dirty="0" smtClean="0">
                <a:solidFill>
                  <a:schemeClr val="tx1"/>
                </a:solidFill>
                <a:effectLst/>
                <a:latin typeface="+mn-lt"/>
                <a:ea typeface="+mn-ea"/>
                <a:cs typeface="+mn-cs"/>
              </a:rPr>
              <a:t> </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33</a:t>
            </a:fld>
            <a:endParaRPr lang="es-EC"/>
          </a:p>
        </p:txBody>
      </p:sp>
    </p:spTree>
    <p:extLst>
      <p:ext uri="{BB962C8B-B14F-4D97-AF65-F5344CB8AC3E}">
        <p14:creationId xmlns:p14="http://schemas.microsoft.com/office/powerpoint/2010/main" val="428727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Maquinas de soporte de vector, representa los puntos de una muestra en el espacio, con esto al implementar nuevas</a:t>
            </a:r>
            <a:r>
              <a:rPr lang="es-EC" baseline="0" dirty="0" smtClean="0"/>
              <a:t> muestras estás formaran parte del espacio al que pertenezcan</a:t>
            </a:r>
            <a:endParaRPr lang="es-EC" dirty="0" smtClean="0"/>
          </a:p>
          <a:p>
            <a:r>
              <a:rPr lang="es-EC" dirty="0" smtClean="0"/>
              <a:t>Tipo </a:t>
            </a:r>
            <a:r>
              <a:rPr lang="es-EC" dirty="0" err="1" smtClean="0"/>
              <a:t>Kernel</a:t>
            </a:r>
            <a:r>
              <a:rPr lang="es-EC" dirty="0" smtClean="0"/>
              <a:t>:  el tipo de función </a:t>
            </a:r>
            <a:r>
              <a:rPr lang="es-EC" dirty="0" err="1" smtClean="0"/>
              <a:t>kernel</a:t>
            </a:r>
            <a:r>
              <a:rPr lang="es-EC" dirty="0" smtClean="0"/>
              <a:t> que permita trabajar</a:t>
            </a:r>
            <a:r>
              <a:rPr lang="es-EC" baseline="0" dirty="0" smtClean="0"/>
              <a:t> en mas de 2 dimensiones, (lineal, radial, </a:t>
            </a:r>
            <a:r>
              <a:rPr lang="es-EC" baseline="0" dirty="0" err="1" smtClean="0"/>
              <a:t>etc</a:t>
            </a:r>
            <a:r>
              <a:rPr lang="es-EC" baseline="0" dirty="0" smtClean="0"/>
              <a:t>)</a:t>
            </a:r>
            <a:endParaRPr lang="es-EC" dirty="0" smtClean="0"/>
          </a:p>
          <a:p>
            <a:r>
              <a:rPr lang="es-EC" dirty="0" err="1" smtClean="0"/>
              <a:t>Kernel</a:t>
            </a:r>
            <a:r>
              <a:rPr lang="es-EC" dirty="0" smtClean="0"/>
              <a:t> cache: Especifica el tamaño de la memoria caché para las evaluaciones del </a:t>
            </a:r>
            <a:r>
              <a:rPr lang="es-EC" dirty="0" err="1" smtClean="0"/>
              <a:t>kernel</a:t>
            </a:r>
            <a:r>
              <a:rPr lang="es-EC" dirty="0" smtClean="0"/>
              <a:t> en megabytes.</a:t>
            </a:r>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34</a:t>
            </a:fld>
            <a:endParaRPr lang="es-EC"/>
          </a:p>
        </p:txBody>
      </p:sp>
    </p:spTree>
    <p:extLst>
      <p:ext uri="{BB962C8B-B14F-4D97-AF65-F5344CB8AC3E}">
        <p14:creationId xmlns:p14="http://schemas.microsoft.com/office/powerpoint/2010/main" val="126702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35</a:t>
            </a:fld>
            <a:endParaRPr lang="es-EC"/>
          </a:p>
        </p:txBody>
      </p:sp>
    </p:spTree>
    <p:extLst>
      <p:ext uri="{BB962C8B-B14F-4D97-AF65-F5344CB8AC3E}">
        <p14:creationId xmlns:p14="http://schemas.microsoft.com/office/powerpoint/2010/main" val="351748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Error absoluto:  </a:t>
            </a:r>
            <a:r>
              <a:rPr lang="es-EC" smtClean="0"/>
              <a:t>promedio de diferencia</a:t>
            </a:r>
            <a:r>
              <a:rPr lang="es-EC" baseline="0" smtClean="0"/>
              <a:t> </a:t>
            </a:r>
            <a:r>
              <a:rPr lang="es-EC" baseline="0" dirty="0" smtClean="0"/>
              <a:t>entre el valor medido y </a:t>
            </a:r>
            <a:r>
              <a:rPr lang="es-EC" baseline="0" smtClean="0"/>
              <a:t>el obtenido + - 7,675</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36</a:t>
            </a:fld>
            <a:endParaRPr lang="es-EC"/>
          </a:p>
        </p:txBody>
      </p:sp>
    </p:spTree>
    <p:extLst>
      <p:ext uri="{BB962C8B-B14F-4D97-AF65-F5344CB8AC3E}">
        <p14:creationId xmlns:p14="http://schemas.microsoft.com/office/powerpoint/2010/main" val="392580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Threshold</a:t>
            </a:r>
            <a:r>
              <a:rPr lang="es-EC" dirty="0" smtClean="0"/>
              <a:t>: es el umbral</a:t>
            </a:r>
            <a:r>
              <a:rPr lang="es-EC" baseline="0" dirty="0" smtClean="0"/>
              <a:t> o </a:t>
            </a:r>
            <a:r>
              <a:rPr lang="es-EC" baseline="0" dirty="0" err="1" smtClean="0"/>
              <a:t>punte</a:t>
            </a:r>
            <a:r>
              <a:rPr lang="es-EC" baseline="0" dirty="0" smtClean="0"/>
              <a:t> de corte (</a:t>
            </a:r>
            <a:r>
              <a:rPr lang="es-EC" baseline="0" dirty="0" err="1" smtClean="0"/>
              <a:t>rapidminer</a:t>
            </a:r>
            <a:r>
              <a:rPr lang="es-EC" baseline="0" dirty="0" smtClean="0"/>
              <a:t> por defecto es de 0.5) clasifica cumpliendo una característica con una </a:t>
            </a:r>
            <a:r>
              <a:rPr lang="es-EC" baseline="0" dirty="0" err="1" smtClean="0"/>
              <a:t>probabildad</a:t>
            </a:r>
            <a:r>
              <a:rPr lang="es-EC" baseline="0" dirty="0" smtClean="0"/>
              <a:t> por encima 0,5</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37</a:t>
            </a:fld>
            <a:endParaRPr lang="es-EC"/>
          </a:p>
        </p:txBody>
      </p:sp>
    </p:spTree>
    <p:extLst>
      <p:ext uri="{BB962C8B-B14F-4D97-AF65-F5344CB8AC3E}">
        <p14:creationId xmlns:p14="http://schemas.microsoft.com/office/powerpoint/2010/main" val="425821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38</a:t>
            </a:fld>
            <a:endParaRPr lang="es-EC"/>
          </a:p>
        </p:txBody>
      </p:sp>
    </p:spTree>
    <p:extLst>
      <p:ext uri="{BB962C8B-B14F-4D97-AF65-F5344CB8AC3E}">
        <p14:creationId xmlns:p14="http://schemas.microsoft.com/office/powerpoint/2010/main" val="21644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PRUEBA = VALOR</a:t>
            </a:r>
            <a:r>
              <a:rPr lang="es-EC" baseline="0" dirty="0" smtClean="0"/>
              <a:t> DE ERROR DEL MODELO</a:t>
            </a:r>
          </a:p>
          <a:p>
            <a:r>
              <a:rPr lang="es-EC" dirty="0" smtClean="0"/>
              <a:t/>
            </a:r>
            <a:br>
              <a:rPr lang="es-EC" dirty="0" smtClean="0"/>
            </a:br>
            <a:r>
              <a:rPr lang="es-EC" dirty="0" smtClean="0"/>
              <a:t>VALIDACION=</a:t>
            </a:r>
            <a:r>
              <a:rPr lang="es-EC" baseline="0" dirty="0" smtClean="0"/>
              <a:t> MEJOR MODELO ENTRENADO</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42</a:t>
            </a:fld>
            <a:endParaRPr lang="es-EC"/>
          </a:p>
        </p:txBody>
      </p:sp>
    </p:spTree>
    <p:extLst>
      <p:ext uri="{BB962C8B-B14F-4D97-AF65-F5344CB8AC3E}">
        <p14:creationId xmlns:p14="http://schemas.microsoft.com/office/powerpoint/2010/main" val="105852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exceso de velocidad dentro de las vías del Ecuador, es considerado una de los principales causas de siniestros, como vuelcos, salidas de automóviles de las carreteras y derrapes, los cuales dejan trágicas secuelas, como daños materiales, lesiones o pérdida de la vida. </a:t>
            </a:r>
          </a:p>
          <a:p>
            <a:r>
              <a:rPr lang="es-EC" sz="1200" kern="1200" dirty="0" smtClean="0">
                <a:solidFill>
                  <a:schemeClr val="tx1"/>
                </a:solidFill>
                <a:effectLst/>
                <a:latin typeface="+mn-lt"/>
                <a:ea typeface="+mn-ea"/>
                <a:cs typeface="+mn-cs"/>
              </a:rPr>
              <a:t>Tomando en cuenta que las autopistas y carreteras son vías en las cuales el rango de velocidad es de 90 km/h y 100 km/h y, en las cuales el riesgo de que se produzcan accidentes de tránsito es mayor, es necesario conocer puntos en los cuales exista un exceso de estos límites de velocidad, ya que estos ayudaran a la obtención de comportamientos que permitan la creación de un modelo de predicción, como aporte a la prevención de siniestros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en el Ecuador.</a:t>
            </a:r>
          </a:p>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a:t>
            </a:fld>
            <a:endParaRPr lang="es-EC"/>
          </a:p>
        </p:txBody>
      </p:sp>
    </p:spTree>
    <p:extLst>
      <p:ext uri="{BB962C8B-B14F-4D97-AF65-F5344CB8AC3E}">
        <p14:creationId xmlns:p14="http://schemas.microsoft.com/office/powerpoint/2010/main" val="1756527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exactitud</a:t>
            </a:r>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43</a:t>
            </a:fld>
            <a:endParaRPr lang="es-EC"/>
          </a:p>
        </p:txBody>
      </p:sp>
    </p:spTree>
    <p:extLst>
      <p:ext uri="{BB962C8B-B14F-4D97-AF65-F5344CB8AC3E}">
        <p14:creationId xmlns:p14="http://schemas.microsoft.com/office/powerpoint/2010/main" val="3906020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44</a:t>
            </a:fld>
            <a:endParaRPr lang="es-EC"/>
          </a:p>
        </p:txBody>
      </p:sp>
    </p:spTree>
    <p:extLst>
      <p:ext uri="{BB962C8B-B14F-4D97-AF65-F5344CB8AC3E}">
        <p14:creationId xmlns:p14="http://schemas.microsoft.com/office/powerpoint/2010/main" val="3034274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45</a:t>
            </a:fld>
            <a:endParaRPr lang="es-EC"/>
          </a:p>
        </p:txBody>
      </p:sp>
    </p:spTree>
    <p:extLst>
      <p:ext uri="{BB962C8B-B14F-4D97-AF65-F5344CB8AC3E}">
        <p14:creationId xmlns:p14="http://schemas.microsoft.com/office/powerpoint/2010/main" val="34160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46</a:t>
            </a:fld>
            <a:endParaRPr lang="es-EC"/>
          </a:p>
        </p:txBody>
      </p:sp>
    </p:spTree>
    <p:extLst>
      <p:ext uri="{BB962C8B-B14F-4D97-AF65-F5344CB8AC3E}">
        <p14:creationId xmlns:p14="http://schemas.microsoft.com/office/powerpoint/2010/main" val="3152450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47</a:t>
            </a:fld>
            <a:endParaRPr lang="es-EC"/>
          </a:p>
        </p:txBody>
      </p:sp>
    </p:spTree>
    <p:extLst>
      <p:ext uri="{BB962C8B-B14F-4D97-AF65-F5344CB8AC3E}">
        <p14:creationId xmlns:p14="http://schemas.microsoft.com/office/powerpoint/2010/main" val="3837357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48</a:t>
            </a:fld>
            <a:endParaRPr lang="es-EC"/>
          </a:p>
        </p:txBody>
      </p:sp>
    </p:spTree>
    <p:extLst>
      <p:ext uri="{BB962C8B-B14F-4D97-AF65-F5344CB8AC3E}">
        <p14:creationId xmlns:p14="http://schemas.microsoft.com/office/powerpoint/2010/main" val="75427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51</a:t>
            </a:fld>
            <a:endParaRPr lang="es-EC"/>
          </a:p>
        </p:txBody>
      </p:sp>
    </p:spTree>
    <p:extLst>
      <p:ext uri="{BB962C8B-B14F-4D97-AF65-F5344CB8AC3E}">
        <p14:creationId xmlns:p14="http://schemas.microsoft.com/office/powerpoint/2010/main" val="385284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evento de tránsito en el que intervienen como mínimo un automotor, y el cual sea producido o provocado dentro de una vía, y en el que una persona resulte herida o muerta. El termino siniestro se acuña a partir del año 2014 en el Ecuador ya que su uso es recomendado por organismos internacionales (OISEVI, 2018).</a:t>
            </a:r>
          </a:p>
          <a:p>
            <a:endParaRPr lang="es-EC" dirty="0" smtClean="0"/>
          </a:p>
          <a:p>
            <a:r>
              <a:rPr lang="es-EC" dirty="0" smtClean="0"/>
              <a:t>AÑO 2017</a:t>
            </a:r>
            <a:r>
              <a:rPr lang="es-EC" baseline="0" dirty="0" smtClean="0"/>
              <a:t> TABLAS</a:t>
            </a:r>
            <a:endParaRPr lang="es-EC" dirty="0" smtClean="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9</a:t>
            </a:fld>
            <a:endParaRPr lang="es-EC"/>
          </a:p>
        </p:txBody>
      </p:sp>
    </p:spTree>
    <p:extLst>
      <p:ext uri="{BB962C8B-B14F-4D97-AF65-F5344CB8AC3E}">
        <p14:creationId xmlns:p14="http://schemas.microsoft.com/office/powerpoint/2010/main" val="13404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11</a:t>
            </a:fld>
            <a:endParaRPr lang="es-EC"/>
          </a:p>
        </p:txBody>
      </p:sp>
    </p:spTree>
    <p:extLst>
      <p:ext uri="{BB962C8B-B14F-4D97-AF65-F5344CB8AC3E}">
        <p14:creationId xmlns:p14="http://schemas.microsoft.com/office/powerpoint/2010/main" val="295079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PETICION DE DATOS PROVENIENTES</a:t>
            </a:r>
            <a:r>
              <a:rPr lang="es-EC" baseline="0" dirty="0" smtClean="0"/>
              <a:t> DE LA AUTOPISTA GENERAL RUMIÑAHUI</a:t>
            </a:r>
          </a:p>
          <a:p>
            <a:r>
              <a:rPr lang="es-EC" dirty="0" smtClean="0"/>
              <a:t>2016-2018</a:t>
            </a:r>
          </a:p>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15</a:t>
            </a:fld>
            <a:endParaRPr lang="es-EC"/>
          </a:p>
        </p:txBody>
      </p:sp>
    </p:spTree>
    <p:extLst>
      <p:ext uri="{BB962C8B-B14F-4D97-AF65-F5344CB8AC3E}">
        <p14:creationId xmlns:p14="http://schemas.microsoft.com/office/powerpoint/2010/main" val="182595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21</a:t>
            </a:fld>
            <a:endParaRPr lang="es-EC"/>
          </a:p>
        </p:txBody>
      </p:sp>
    </p:spTree>
    <p:extLst>
      <p:ext uri="{BB962C8B-B14F-4D97-AF65-F5344CB8AC3E}">
        <p14:creationId xmlns:p14="http://schemas.microsoft.com/office/powerpoint/2010/main" val="223660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err="1" smtClean="0">
                <a:solidFill>
                  <a:schemeClr val="tx1"/>
                </a:solidFill>
                <a:effectLst/>
                <a:latin typeface="+mn-lt"/>
                <a:ea typeface="+mn-ea"/>
                <a:cs typeface="+mn-cs"/>
              </a:rPr>
              <a:t>Extract</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Transform</a:t>
            </a:r>
            <a:r>
              <a:rPr lang="es-EC" sz="1200" kern="1200" dirty="0" smtClean="0">
                <a:solidFill>
                  <a:schemeClr val="tx1"/>
                </a:solidFill>
                <a:effectLst/>
                <a:latin typeface="+mn-lt"/>
                <a:ea typeface="+mn-ea"/>
                <a:cs typeface="+mn-cs"/>
              </a:rPr>
              <a:t> and Load</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26</a:t>
            </a:fld>
            <a:endParaRPr lang="es-EC"/>
          </a:p>
        </p:txBody>
      </p:sp>
    </p:spTree>
    <p:extLst>
      <p:ext uri="{BB962C8B-B14F-4D97-AF65-F5344CB8AC3E}">
        <p14:creationId xmlns:p14="http://schemas.microsoft.com/office/powerpoint/2010/main" val="10268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28</a:t>
            </a:fld>
            <a:endParaRPr lang="es-EC"/>
          </a:p>
        </p:txBody>
      </p:sp>
    </p:spTree>
    <p:extLst>
      <p:ext uri="{BB962C8B-B14F-4D97-AF65-F5344CB8AC3E}">
        <p14:creationId xmlns:p14="http://schemas.microsoft.com/office/powerpoint/2010/main" val="170878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834309-680F-40C0-9604-B91390548307}" type="slidenum">
              <a:rPr lang="es-EC" smtClean="0"/>
              <a:t>29</a:t>
            </a:fld>
            <a:endParaRPr lang="es-EC"/>
          </a:p>
        </p:txBody>
      </p:sp>
    </p:spTree>
    <p:extLst>
      <p:ext uri="{BB962C8B-B14F-4D97-AF65-F5344CB8AC3E}">
        <p14:creationId xmlns:p14="http://schemas.microsoft.com/office/powerpoint/2010/main" val="321720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88FFC97A-D7CF-4902-8735-59FA740F92BF}" type="datetimeFigureOut">
              <a:rPr lang="es-EC" smtClean="0"/>
              <a:t>4/2/2019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52646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195895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1200757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668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159615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8FFC97A-D7CF-4902-8735-59FA740F92BF}" type="datetimeFigureOut">
              <a:rPr lang="es-EC" smtClean="0"/>
              <a:t>4/2/2019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995823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8FFC97A-D7CF-4902-8735-59FA740F92BF}" type="datetimeFigureOut">
              <a:rPr lang="es-EC" smtClean="0"/>
              <a:t>4/2/2019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279319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8FFC97A-D7CF-4902-8735-59FA740F92BF}" type="datetimeFigureOut">
              <a:rPr lang="es-EC" smtClean="0"/>
              <a:t>4/2/2019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695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8FFC97A-D7CF-4902-8735-59FA740F92BF}" type="datetimeFigureOut">
              <a:rPr lang="es-EC" smtClean="0"/>
              <a:t>4/2/2019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47327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8FFC97A-D7CF-4902-8735-59FA740F92BF}" type="datetimeFigureOut">
              <a:rPr lang="es-EC" smtClean="0"/>
              <a:t>4/2/2019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175583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8FFC97A-D7CF-4902-8735-59FA740F92BF}" type="datetimeFigureOut">
              <a:rPr lang="es-EC" smtClean="0"/>
              <a:t>4/2/2019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02920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55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20000" y="2505075"/>
            <a:ext cx="50252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6" name="Content Placeholder 5"/>
          <p:cNvSpPr>
            <a:spLocks noGrp="1"/>
          </p:cNvSpPr>
          <p:nvPr>
            <p:ph sz="quarter" idx="4"/>
          </p:nvPr>
        </p:nvSpPr>
        <p:spPr>
          <a:xfrm>
            <a:off x="6319840" y="2505075"/>
            <a:ext cx="503554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8FFC97A-D7CF-4902-8735-59FA740F92BF}" type="datetimeFigureOut">
              <a:rPr lang="es-EC" smtClean="0"/>
              <a:t>4/2/2019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898253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8FFC97A-D7CF-4902-8735-59FA740F92BF}" type="datetimeFigureOut">
              <a:rPr lang="es-EC" smtClean="0"/>
              <a:t>4/2/2019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08252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FC97A-D7CF-4902-8735-59FA740F92BF}" type="datetimeFigureOut">
              <a:rPr lang="es-EC" smtClean="0"/>
              <a:t>4/2/2019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48981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267502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8FFC97A-D7CF-4902-8735-59FA740F92BF}" type="datetimeFigureOut">
              <a:rPr lang="es-EC" smtClean="0"/>
              <a:t>4/2/2019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DB11072-5D06-4838-92DF-5F4FDF73FD2F}" type="slidenum">
              <a:rPr lang="es-EC" smtClean="0"/>
              <a:t>‹Nº›</a:t>
            </a:fld>
            <a:endParaRPr lang="es-EC"/>
          </a:p>
        </p:txBody>
      </p:sp>
    </p:spTree>
    <p:extLst>
      <p:ext uri="{BB962C8B-B14F-4D97-AF65-F5344CB8AC3E}">
        <p14:creationId xmlns:p14="http://schemas.microsoft.com/office/powerpoint/2010/main" val="38343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8FFC97A-D7CF-4902-8735-59FA740F92BF}" type="datetimeFigureOut">
              <a:rPr lang="es-EC" smtClean="0"/>
              <a:t>4/2/2019</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DB11072-5D06-4838-92DF-5F4FDF73FD2F}" type="slidenum">
              <a:rPr lang="es-EC" smtClean="0"/>
              <a:t>‹Nº›</a:t>
            </a:fld>
            <a:endParaRPr lang="es-EC"/>
          </a:p>
        </p:txBody>
      </p:sp>
    </p:spTree>
    <p:extLst>
      <p:ext uri="{BB962C8B-B14F-4D97-AF65-F5344CB8AC3E}">
        <p14:creationId xmlns:p14="http://schemas.microsoft.com/office/powerpoint/2010/main" val="26896670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5.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microsoft.com/office/2007/relationships/hdphoto" Target="../media/hdphoto2.wdp"/><Relationship Id="rId4" Type="http://schemas.openxmlformats.org/officeDocument/2006/relationships/image" Target="../media/image15.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0"/>
          <p:cNvPicPr preferRelativeResize="0"/>
          <p:nvPr/>
        </p:nvPicPr>
        <p:blipFill>
          <a:blip r:embed="rId2">
            <a:alphaModFix/>
          </a:blip>
          <a:stretch>
            <a:fillRect/>
          </a:stretch>
        </p:blipFill>
        <p:spPr>
          <a:xfrm>
            <a:off x="3264037" y="146250"/>
            <a:ext cx="5625962" cy="1673944"/>
          </a:xfrm>
          <a:prstGeom prst="rect">
            <a:avLst/>
          </a:prstGeom>
          <a:noFill/>
          <a:ln>
            <a:noFill/>
          </a:ln>
        </p:spPr>
      </p:pic>
      <p:sp>
        <p:nvSpPr>
          <p:cNvPr id="6" name="CuadroTexto 5"/>
          <p:cNvSpPr txBox="1"/>
          <p:nvPr/>
        </p:nvSpPr>
        <p:spPr>
          <a:xfrm>
            <a:off x="534572" y="2130732"/>
            <a:ext cx="11085342" cy="1107996"/>
          </a:xfrm>
          <a:prstGeom prst="rect">
            <a:avLst/>
          </a:prstGeom>
          <a:noFill/>
        </p:spPr>
        <p:txBody>
          <a:bodyPr wrap="square" rtlCol="0">
            <a:spAutoFit/>
          </a:bodyPr>
          <a:lstStyle/>
          <a:p>
            <a:pPr algn="ctr"/>
            <a:r>
              <a:rPr lang="es-EC" sz="2200" b="1" dirty="0">
                <a:latin typeface="Times New Roman" panose="02020603050405020304" pitchFamily="18" charset="0"/>
                <a:cs typeface="Times New Roman" panose="02020603050405020304" pitchFamily="18" charset="0"/>
              </a:rPr>
              <a:t>MODELO DE PREDICCIÓN DE PUNTOS DE EXCESO DE VELOCIDAD EN LA AUTOPISTA GENERAL RUMIÑAHUI DE QUITO, A TRAVÉS DE TÉCNICAS DE GESTIÓN DE DATOS PARA EL CONTROL DE OCURRENCIA DE ACCIDENTES</a:t>
            </a:r>
            <a:endParaRPr lang="es-EC" sz="2200"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407963" y="4015802"/>
            <a:ext cx="4557932" cy="1323439"/>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AUTOR:</a:t>
            </a:r>
          </a:p>
          <a:p>
            <a:endParaRPr lang="es-EC" sz="2000" b="1" dirty="0">
              <a:latin typeface="Times New Roman" panose="02020603050405020304" pitchFamily="18" charset="0"/>
              <a:cs typeface="Times New Roman" panose="02020603050405020304" pitchFamily="18" charset="0"/>
            </a:endParaRPr>
          </a:p>
          <a:p>
            <a:endParaRPr lang="es-EC" sz="2000" b="1" dirty="0" smtClean="0">
              <a:latin typeface="Times New Roman" panose="02020603050405020304" pitchFamily="18" charset="0"/>
              <a:cs typeface="Times New Roman" panose="02020603050405020304" pitchFamily="18" charset="0"/>
            </a:endParaRPr>
          </a:p>
          <a:p>
            <a:pPr algn="ctr"/>
            <a:r>
              <a:rPr lang="es-EC" sz="2000" dirty="0" smtClean="0">
                <a:latin typeface="Times New Roman" panose="02020603050405020304" pitchFamily="18" charset="0"/>
                <a:cs typeface="Times New Roman" panose="02020603050405020304" pitchFamily="18" charset="0"/>
              </a:rPr>
              <a:t>Luis Eduardo Arellano Aguilar</a:t>
            </a:r>
            <a:endParaRPr lang="es-EC" sz="2000"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6890824" y="4015801"/>
            <a:ext cx="4557932" cy="1323439"/>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DIRECTOR:</a:t>
            </a:r>
          </a:p>
          <a:p>
            <a:endParaRPr lang="es-EC" sz="2000" b="1" dirty="0">
              <a:latin typeface="Times New Roman" panose="02020603050405020304" pitchFamily="18" charset="0"/>
              <a:cs typeface="Times New Roman" panose="02020603050405020304" pitchFamily="18" charset="0"/>
            </a:endParaRPr>
          </a:p>
          <a:p>
            <a:endParaRPr lang="es-EC" sz="2000" b="1" dirty="0" smtClean="0">
              <a:latin typeface="Times New Roman" panose="02020603050405020304" pitchFamily="18" charset="0"/>
              <a:cs typeface="Times New Roman" panose="02020603050405020304" pitchFamily="18" charset="0"/>
            </a:endParaRPr>
          </a:p>
          <a:p>
            <a:pPr algn="ctr"/>
            <a:r>
              <a:rPr lang="es-EC" sz="2000" dirty="0" smtClean="0">
                <a:latin typeface="Times New Roman" panose="02020603050405020304" pitchFamily="18" charset="0"/>
                <a:cs typeface="Times New Roman" panose="02020603050405020304" pitchFamily="18" charset="0"/>
              </a:rPr>
              <a:t>Ing. Mario Giovanny </a:t>
            </a:r>
            <a:r>
              <a:rPr lang="es-EC" sz="2000" dirty="0" err="1" smtClean="0">
                <a:latin typeface="Times New Roman" panose="02020603050405020304" pitchFamily="18" charset="0"/>
                <a:cs typeface="Times New Roman" panose="02020603050405020304" pitchFamily="18" charset="0"/>
              </a:rPr>
              <a:t>Almache</a:t>
            </a:r>
            <a:r>
              <a:rPr lang="es-EC" sz="2000" dirty="0" smtClean="0">
                <a:latin typeface="Times New Roman" panose="02020603050405020304" pitchFamily="18" charset="0"/>
                <a:cs typeface="Times New Roman" panose="02020603050405020304" pitchFamily="18" charset="0"/>
              </a:rPr>
              <a:t> Cueva</a:t>
            </a:r>
            <a:endParaRPr lang="es-EC" sz="2000"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4143412" y="6116313"/>
            <a:ext cx="3621955" cy="1015663"/>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Febrero 2019</a:t>
            </a:r>
          </a:p>
          <a:p>
            <a:endParaRPr lang="es-EC" sz="2000" b="1" dirty="0">
              <a:latin typeface="Times New Roman" panose="02020603050405020304" pitchFamily="18" charset="0"/>
              <a:cs typeface="Times New Roman" panose="02020603050405020304" pitchFamily="18" charset="0"/>
            </a:endParaRPr>
          </a:p>
          <a:p>
            <a:endParaRPr lang="es-EC" sz="20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96711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680032"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FACTORES QUE INTERVIENEN EN SINIESTROS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838200" y="997357"/>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3200" b="1" u="sng" dirty="0" smtClean="0">
                <a:latin typeface="Times New Roman" panose="02020603050405020304" pitchFamily="18" charset="0"/>
                <a:cs typeface="Times New Roman" panose="02020603050405020304" pitchFamily="18" charset="0"/>
              </a:rPr>
              <a:t>Factor Humano</a:t>
            </a:r>
          </a:p>
          <a:p>
            <a:pPr marL="0" indent="0" algn="ctr">
              <a:buFont typeface="Arial" panose="020B0604020202020204" pitchFamily="34" charset="0"/>
              <a:buNone/>
            </a:pPr>
            <a:r>
              <a:rPr lang="es-EC" sz="3200" dirty="0" smtClean="0">
                <a:latin typeface="Times New Roman" panose="02020603050405020304" pitchFamily="18" charset="0"/>
                <a:cs typeface="Times New Roman" panose="02020603050405020304" pitchFamily="18" charset="0"/>
              </a:rPr>
              <a:t>Conductor                                          Externos</a:t>
            </a:r>
            <a:endParaRPr lang="es-EC" sz="3200" dirty="0">
              <a:latin typeface="Times New Roman" panose="02020603050405020304" pitchFamily="18" charset="0"/>
              <a:cs typeface="Times New Roman" panose="02020603050405020304" pitchFamily="18" charset="0"/>
            </a:endParaRPr>
          </a:p>
        </p:txBody>
      </p:sp>
      <p:pic>
        <p:nvPicPr>
          <p:cNvPr id="4098" name="Picture 2" descr="Resultado de imagen para cansancio conduct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32"/>
          <a:stretch/>
        </p:blipFill>
        <p:spPr bwMode="auto">
          <a:xfrm>
            <a:off x="513347" y="2165686"/>
            <a:ext cx="2252509" cy="1443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Resultado de imagen para ingesta de alco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95" y="2183844"/>
            <a:ext cx="2138446" cy="1425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Resultado de imagen para sobrestimar experiencia al conduci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90" r="7027"/>
          <a:stretch/>
        </p:blipFill>
        <p:spPr bwMode="auto">
          <a:xfrm>
            <a:off x="524674" y="3771299"/>
            <a:ext cx="2229854" cy="1465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Resultado de imagen para enojo al conduci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72" r="9945"/>
          <a:stretch/>
        </p:blipFill>
        <p:spPr bwMode="auto">
          <a:xfrm>
            <a:off x="3405198" y="3771299"/>
            <a:ext cx="2197769" cy="1465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Resultado de imagen para distraerse al conduci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759" b="15332"/>
          <a:stretch/>
        </p:blipFill>
        <p:spPr bwMode="auto">
          <a:xfrm>
            <a:off x="1856038" y="5398720"/>
            <a:ext cx="2379078" cy="1330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8" name="Picture 12" descr="Resultado de imagen para enojo al conduc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459" y="2185651"/>
            <a:ext cx="2828452" cy="1585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a:off x="6067394" y="1892969"/>
            <a:ext cx="0" cy="4668252"/>
          </a:xfrm>
          <a:prstGeom prst="line">
            <a:avLst/>
          </a:prstGeom>
          <a:ln w="76200"/>
        </p:spPr>
        <p:style>
          <a:lnRef idx="3">
            <a:schemeClr val="dk1"/>
          </a:lnRef>
          <a:fillRef idx="0">
            <a:schemeClr val="dk1"/>
          </a:fillRef>
          <a:effectRef idx="2">
            <a:schemeClr val="dk1"/>
          </a:effectRef>
          <a:fontRef idx="minor">
            <a:schemeClr val="tx1"/>
          </a:fontRef>
        </p:style>
      </p:cxnSp>
      <p:pic>
        <p:nvPicPr>
          <p:cNvPr id="4110" name="Picture 14"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8829" y="3112173"/>
            <a:ext cx="2330411" cy="2277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2" name="Picture 16" descr="Resultado de imagen para irrespetar leyes de transit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104" r="15704" b="11032"/>
          <a:stretch/>
        </p:blipFill>
        <p:spPr bwMode="auto">
          <a:xfrm>
            <a:off x="6823347" y="4754638"/>
            <a:ext cx="2545586" cy="1790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25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par>
                                <p:cTn id="18" presetID="16" presetClass="entr" presetSubtype="21"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barn(inVertical)">
                                      <p:cBhvr>
                                        <p:cTn id="25" dur="500"/>
                                        <p:tgtEl>
                                          <p:spTgt spid="4102"/>
                                        </p:tgtEl>
                                      </p:cBhvr>
                                    </p:animEffect>
                                  </p:childTnLst>
                                </p:cTn>
                              </p:par>
                              <p:par>
                                <p:cTn id="26" presetID="16" presetClass="entr" presetSubtype="21" fill="hold" nodeType="withEffect">
                                  <p:stCondLst>
                                    <p:cond delay="0"/>
                                  </p:stCondLst>
                                  <p:childTnLst>
                                    <p:set>
                                      <p:cBhvr>
                                        <p:cTn id="27" dur="1" fill="hold">
                                          <p:stCondLst>
                                            <p:cond delay="0"/>
                                          </p:stCondLst>
                                        </p:cTn>
                                        <p:tgtEl>
                                          <p:spTgt spid="4104"/>
                                        </p:tgtEl>
                                        <p:attrNameLst>
                                          <p:attrName>style.visibility</p:attrName>
                                        </p:attrNameLst>
                                      </p:cBhvr>
                                      <p:to>
                                        <p:strVal val="visible"/>
                                      </p:to>
                                    </p:set>
                                    <p:animEffect transition="in" filter="barn(inVertical)">
                                      <p:cBhvr>
                                        <p:cTn id="28" dur="500"/>
                                        <p:tgtEl>
                                          <p:spTgt spid="410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06"/>
                                        </p:tgtEl>
                                        <p:attrNameLst>
                                          <p:attrName>style.visibility</p:attrName>
                                        </p:attrNameLst>
                                      </p:cBhvr>
                                      <p:to>
                                        <p:strVal val="visible"/>
                                      </p:to>
                                    </p:set>
                                    <p:animEffect transition="in" filter="barn(inVertical)">
                                      <p:cBhvr>
                                        <p:cTn id="33" dur="500"/>
                                        <p:tgtEl>
                                          <p:spTgt spid="410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108"/>
                                        </p:tgtEl>
                                        <p:attrNameLst>
                                          <p:attrName>style.visibility</p:attrName>
                                        </p:attrNameLst>
                                      </p:cBhvr>
                                      <p:to>
                                        <p:strVal val="visible"/>
                                      </p:to>
                                    </p:set>
                                    <p:animEffect transition="in" filter="wipe(down)">
                                      <p:cBhvr>
                                        <p:cTn id="38" dur="500"/>
                                        <p:tgtEl>
                                          <p:spTgt spid="4108"/>
                                        </p:tgtEl>
                                      </p:cBhvr>
                                    </p:animEffect>
                                  </p:childTnLst>
                                </p:cTn>
                              </p:par>
                              <p:par>
                                <p:cTn id="39" presetID="22" presetClass="entr" presetSubtype="4" fill="hold" nodeType="withEffect">
                                  <p:stCondLst>
                                    <p:cond delay="0"/>
                                  </p:stCondLst>
                                  <p:childTnLst>
                                    <p:set>
                                      <p:cBhvr>
                                        <p:cTn id="40" dur="1" fill="hold">
                                          <p:stCondLst>
                                            <p:cond delay="0"/>
                                          </p:stCondLst>
                                        </p:cTn>
                                        <p:tgtEl>
                                          <p:spTgt spid="4110"/>
                                        </p:tgtEl>
                                        <p:attrNameLst>
                                          <p:attrName>style.visibility</p:attrName>
                                        </p:attrNameLst>
                                      </p:cBhvr>
                                      <p:to>
                                        <p:strVal val="visible"/>
                                      </p:to>
                                    </p:set>
                                    <p:animEffect transition="in" filter="wipe(down)">
                                      <p:cBhvr>
                                        <p:cTn id="41" dur="500"/>
                                        <p:tgtEl>
                                          <p:spTgt spid="4110"/>
                                        </p:tgtEl>
                                      </p:cBhvr>
                                    </p:animEffect>
                                  </p:childTnLst>
                                </p:cTn>
                              </p:par>
                              <p:par>
                                <p:cTn id="42" presetID="22" presetClass="entr" presetSubtype="4" fill="hold" nodeType="withEffect">
                                  <p:stCondLst>
                                    <p:cond delay="0"/>
                                  </p:stCondLst>
                                  <p:childTnLst>
                                    <p:set>
                                      <p:cBhvr>
                                        <p:cTn id="43" dur="1" fill="hold">
                                          <p:stCondLst>
                                            <p:cond delay="0"/>
                                          </p:stCondLst>
                                        </p:cTn>
                                        <p:tgtEl>
                                          <p:spTgt spid="4112"/>
                                        </p:tgtEl>
                                        <p:attrNameLst>
                                          <p:attrName>style.visibility</p:attrName>
                                        </p:attrNameLst>
                                      </p:cBhvr>
                                      <p:to>
                                        <p:strVal val="visible"/>
                                      </p:to>
                                    </p:set>
                                    <p:animEffect transition="in" filter="wipe(down)">
                                      <p:cBhvr>
                                        <p:cTn id="44"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680032"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FACTORES QUE INTERVIENEN EN SINIESTROS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1056470" y="1016028"/>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3200" b="1" u="sng" dirty="0" smtClean="0">
                <a:latin typeface="Times New Roman" panose="02020603050405020304" pitchFamily="18" charset="0"/>
                <a:cs typeface="Times New Roman" panose="02020603050405020304" pitchFamily="18" charset="0"/>
              </a:rPr>
              <a:t>Factor Mecánico</a:t>
            </a:r>
          </a:p>
        </p:txBody>
      </p:sp>
      <p:pic>
        <p:nvPicPr>
          <p:cNvPr id="5124"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282" y="1756611"/>
            <a:ext cx="3116176" cy="2077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Imagen relacionada"/>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3000" contrast="-30000"/>
                    </a14:imgEffect>
                  </a14:imgLayer>
                </a14:imgProps>
              </a:ext>
              <a:ext uri="{28A0092B-C50C-407E-A947-70E740481C1C}">
                <a14:useLocalDpi xmlns:a14="http://schemas.microsoft.com/office/drawing/2010/main" val="0"/>
              </a:ext>
            </a:extLst>
          </a:blip>
          <a:srcRect/>
          <a:stretch>
            <a:fillRect/>
          </a:stretch>
        </p:blipFill>
        <p:spPr bwMode="auto">
          <a:xfrm>
            <a:off x="8600108" y="3020746"/>
            <a:ext cx="2769936" cy="2077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838199" y="2795337"/>
            <a:ext cx="2908433" cy="2077452"/>
            <a:chOff x="838200" y="1756611"/>
            <a:chExt cx="2908433" cy="2077452"/>
          </a:xfrm>
        </p:grpSpPr>
        <p:pic>
          <p:nvPicPr>
            <p:cNvPr id="5122" name="Picture 2" descr="Resultado de imagen para incorrecto mantenimiento del vehicu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756611"/>
              <a:ext cx="2908433" cy="2077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eñal de prohibido 2"/>
            <p:cNvSpPr/>
            <p:nvPr/>
          </p:nvSpPr>
          <p:spPr>
            <a:xfrm>
              <a:off x="1305826" y="1808747"/>
              <a:ext cx="1973179" cy="1973179"/>
            </a:xfrm>
            <a:prstGeom prst="noSmoking">
              <a:avLst>
                <a:gd name="adj" fmla="val 8181"/>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pic>
        <p:nvPicPr>
          <p:cNvPr id="5128" name="Picture 8" descr="Resultado de imagen para auto en mal esta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231" y="4095023"/>
            <a:ext cx="3430278" cy="2406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727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circle(in)">
                                      <p:cBhvr>
                                        <p:cTn id="16" dur="2000"/>
                                        <p:tgtEl>
                                          <p:spTgt spid="51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arn(inVertical)">
                                      <p:cBhvr>
                                        <p:cTn id="21" dur="500"/>
                                        <p:tgtEl>
                                          <p:spTgt spid="5124"/>
                                        </p:tgtEl>
                                      </p:cBhvr>
                                    </p:animEffect>
                                  </p:childTnLst>
                                </p:cTn>
                              </p:par>
                              <p:par>
                                <p:cTn id="22" presetID="16" presetClass="entr" presetSubtype="21" fill="hold" nodeType="withEffect">
                                  <p:stCondLst>
                                    <p:cond delay="0"/>
                                  </p:stCondLst>
                                  <p:childTnLst>
                                    <p:set>
                                      <p:cBhvr>
                                        <p:cTn id="23" dur="1" fill="hold">
                                          <p:stCondLst>
                                            <p:cond delay="0"/>
                                          </p:stCondLst>
                                        </p:cTn>
                                        <p:tgtEl>
                                          <p:spTgt spid="5128"/>
                                        </p:tgtEl>
                                        <p:attrNameLst>
                                          <p:attrName>style.visibility</p:attrName>
                                        </p:attrNameLst>
                                      </p:cBhvr>
                                      <p:to>
                                        <p:strVal val="visible"/>
                                      </p:to>
                                    </p:set>
                                    <p:animEffect transition="in" filter="barn(inVertical)">
                                      <p:cBhvr>
                                        <p:cTn id="24"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5221" y="196947"/>
            <a:ext cx="11261558" cy="776288"/>
          </a:xfrm>
        </p:spPr>
        <p:txBody>
          <a:bodyPr>
            <a:noAutofit/>
          </a:bodyPr>
          <a:lstStyle/>
          <a:p>
            <a:r>
              <a:rPr lang="es-EC" sz="3600" b="1" dirty="0" smtClean="0">
                <a:latin typeface="Times New Roman" panose="02020603050405020304" pitchFamily="18" charset="0"/>
                <a:cs typeface="Times New Roman" panose="02020603050405020304" pitchFamily="18" charset="0"/>
              </a:rPr>
              <a:t>CAUSAS PARA LA OCURRENCIA DE SINIESTROS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1046747" y="1254030"/>
            <a:ext cx="4006516"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3200" b="1" u="sng" dirty="0" smtClean="0">
                <a:latin typeface="Times New Roman" panose="02020603050405020304" pitchFamily="18" charset="0"/>
                <a:cs typeface="Times New Roman" panose="02020603050405020304" pitchFamily="18" charset="0"/>
              </a:rPr>
              <a:t>Viales</a:t>
            </a:r>
            <a:endParaRPr lang="es-EC" sz="3200" b="1" u="sng" dirty="0">
              <a:latin typeface="Times New Roman" panose="02020603050405020304" pitchFamily="18" charset="0"/>
              <a:cs typeface="Times New Roman" panose="02020603050405020304" pitchFamily="18" charset="0"/>
            </a:endParaRPr>
          </a:p>
        </p:txBody>
      </p:sp>
      <p:sp>
        <p:nvSpPr>
          <p:cNvPr id="5" name="Marcador de contenido 2"/>
          <p:cNvSpPr txBox="1">
            <a:spLocks/>
          </p:cNvSpPr>
          <p:nvPr/>
        </p:nvSpPr>
        <p:spPr>
          <a:xfrm>
            <a:off x="7166810" y="1254030"/>
            <a:ext cx="4006516"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3200" b="1" u="sng" dirty="0" smtClean="0">
                <a:latin typeface="Times New Roman" panose="02020603050405020304" pitchFamily="18" charset="0"/>
                <a:cs typeface="Times New Roman" panose="02020603050405020304" pitchFamily="18" charset="0"/>
              </a:rPr>
              <a:t>Ambientales</a:t>
            </a:r>
            <a:endParaRPr lang="es-EC" sz="3200" b="1" u="sng" dirty="0">
              <a:latin typeface="Times New Roman" panose="02020603050405020304" pitchFamily="18" charset="0"/>
              <a:cs typeface="Times New Roman" panose="02020603050405020304" pitchFamily="18" charset="0"/>
            </a:endParaRPr>
          </a:p>
        </p:txBody>
      </p:sp>
      <p:cxnSp>
        <p:nvCxnSpPr>
          <p:cNvPr id="7" name="Conector recto 6"/>
          <p:cNvCxnSpPr/>
          <p:nvPr/>
        </p:nvCxnSpPr>
        <p:spPr>
          <a:xfrm>
            <a:off x="6047874" y="1459832"/>
            <a:ext cx="0" cy="5069305"/>
          </a:xfrm>
          <a:prstGeom prst="line">
            <a:avLst/>
          </a:prstGeom>
          <a:ln w="76200"/>
        </p:spPr>
        <p:style>
          <a:lnRef idx="3">
            <a:schemeClr val="dk1"/>
          </a:lnRef>
          <a:fillRef idx="0">
            <a:schemeClr val="dk1"/>
          </a:fillRef>
          <a:effectRef idx="2">
            <a:schemeClr val="dk1"/>
          </a:effectRef>
          <a:fontRef idx="minor">
            <a:schemeClr val="tx1"/>
          </a:fontRef>
        </p:style>
      </p:cxnSp>
      <p:pic>
        <p:nvPicPr>
          <p:cNvPr id="6152" name="Picture 8" descr="Resultado de imagen para derrumbes"/>
          <p:cNvPicPr>
            <a:picLocks noChangeAspect="1" noChangeArrowheads="1"/>
          </p:cNvPicPr>
          <p:nvPr/>
        </p:nvPicPr>
        <p:blipFill rotWithShape="1">
          <a:blip r:embed="rId2">
            <a:extLst>
              <a:ext uri="{28A0092B-C50C-407E-A947-70E740481C1C}">
                <a14:useLocalDpi xmlns:a14="http://schemas.microsoft.com/office/drawing/2010/main" val="0"/>
              </a:ext>
            </a:extLst>
          </a:blip>
          <a:srcRect t="20095" b="13369"/>
          <a:stretch/>
        </p:blipFill>
        <p:spPr bwMode="auto">
          <a:xfrm>
            <a:off x="1130146" y="1957136"/>
            <a:ext cx="3839717" cy="191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Resultado de imagen para ba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46" y="4224015"/>
            <a:ext cx="3841870" cy="2305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6" name="Picture 12" descr="Resultado de imagen para lluv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9579" y="1957136"/>
            <a:ext cx="3423430" cy="192567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sultado de imagen para neblina via"/>
          <p:cNvPicPr>
            <a:picLocks noChangeAspect="1" noChangeArrowheads="1"/>
          </p:cNvPicPr>
          <p:nvPr/>
        </p:nvPicPr>
        <p:blipFill rotWithShape="1">
          <a:blip r:embed="rId5">
            <a:extLst>
              <a:ext uri="{28A0092B-C50C-407E-A947-70E740481C1C}">
                <a14:useLocalDpi xmlns:a14="http://schemas.microsoft.com/office/drawing/2010/main" val="0"/>
              </a:ext>
            </a:extLst>
          </a:blip>
          <a:srcRect l="14106" t="39661" r="8982"/>
          <a:stretch/>
        </p:blipFill>
        <p:spPr bwMode="auto">
          <a:xfrm>
            <a:off x="7235124" y="4252148"/>
            <a:ext cx="3869888" cy="2276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24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circle(in)">
                                      <p:cBhvr>
                                        <p:cTn id="13" dur="2000"/>
                                        <p:tgtEl>
                                          <p:spTgt spid="6152"/>
                                        </p:tgtEl>
                                      </p:cBhvr>
                                    </p:animEffect>
                                  </p:childTnLst>
                                </p:cTn>
                              </p:par>
                              <p:par>
                                <p:cTn id="14" presetID="6" presetClass="entr" presetSubtype="16" fill="hold" nodeType="withEffect">
                                  <p:stCondLst>
                                    <p:cond delay="0"/>
                                  </p:stCondLst>
                                  <p:childTnLst>
                                    <p:set>
                                      <p:cBhvr>
                                        <p:cTn id="15" dur="1" fill="hold">
                                          <p:stCondLst>
                                            <p:cond delay="0"/>
                                          </p:stCondLst>
                                        </p:cTn>
                                        <p:tgtEl>
                                          <p:spTgt spid="6154"/>
                                        </p:tgtEl>
                                        <p:attrNameLst>
                                          <p:attrName>style.visibility</p:attrName>
                                        </p:attrNameLst>
                                      </p:cBhvr>
                                      <p:to>
                                        <p:strVal val="visible"/>
                                      </p:to>
                                    </p:set>
                                    <p:animEffect transition="in" filter="circle(in)">
                                      <p:cBhvr>
                                        <p:cTn id="16" dur="2000"/>
                                        <p:tgtEl>
                                          <p:spTgt spid="615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6"/>
                                        </p:tgtEl>
                                        <p:attrNameLst>
                                          <p:attrName>style.visibility</p:attrName>
                                        </p:attrNameLst>
                                      </p:cBhvr>
                                      <p:to>
                                        <p:strVal val="visible"/>
                                      </p:to>
                                    </p:set>
                                    <p:animEffect transition="in" filter="fade">
                                      <p:cBhvr>
                                        <p:cTn id="27" dur="500"/>
                                        <p:tgtEl>
                                          <p:spTgt spid="6156"/>
                                        </p:tgtEl>
                                      </p:cBhvr>
                                    </p:animEffect>
                                  </p:childTnLst>
                                </p:cTn>
                              </p:par>
                              <p:par>
                                <p:cTn id="28" presetID="10" presetClass="entr" presetSubtype="0" fill="hold" nodeType="withEffect">
                                  <p:stCondLst>
                                    <p:cond delay="0"/>
                                  </p:stCondLst>
                                  <p:childTnLst>
                                    <p:set>
                                      <p:cBhvr>
                                        <p:cTn id="29" dur="1" fill="hold">
                                          <p:stCondLst>
                                            <p:cond delay="0"/>
                                          </p:stCondLst>
                                        </p:cTn>
                                        <p:tgtEl>
                                          <p:spTgt spid="6158"/>
                                        </p:tgtEl>
                                        <p:attrNameLst>
                                          <p:attrName>style.visibility</p:attrName>
                                        </p:attrNameLst>
                                      </p:cBhvr>
                                      <p:to>
                                        <p:strVal val="visible"/>
                                      </p:to>
                                    </p:set>
                                    <p:animEffect transition="in" filter="fade">
                                      <p:cBhvr>
                                        <p:cTn id="30" dur="5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5221" y="196947"/>
            <a:ext cx="11261558" cy="776288"/>
          </a:xfrm>
        </p:spPr>
        <p:txBody>
          <a:bodyPr>
            <a:noAutofit/>
          </a:bodyPr>
          <a:lstStyle/>
          <a:p>
            <a:r>
              <a:rPr lang="es-EC" sz="3600" b="1" dirty="0" smtClean="0">
                <a:latin typeface="Times New Roman" panose="02020603050405020304" pitchFamily="18" charset="0"/>
                <a:cs typeface="Times New Roman" panose="02020603050405020304" pitchFamily="18" charset="0"/>
              </a:rPr>
              <a:t>CAUSAS PARA LA OCURRENCIA DE SINIESTROS</a:t>
            </a:r>
            <a:endParaRPr lang="es-EC" sz="3600" b="1" dirty="0">
              <a:latin typeface="Times New Roman" panose="02020603050405020304" pitchFamily="18" charset="0"/>
              <a:cs typeface="Times New Roman" panose="02020603050405020304" pitchFamily="18" charset="0"/>
            </a:endParaRPr>
          </a:p>
        </p:txBody>
      </p:sp>
      <p:sp>
        <p:nvSpPr>
          <p:cNvPr id="5" name="Marcador de contenido 2"/>
          <p:cNvSpPr txBox="1">
            <a:spLocks/>
          </p:cNvSpPr>
          <p:nvPr/>
        </p:nvSpPr>
        <p:spPr>
          <a:xfrm>
            <a:off x="3372851" y="1237988"/>
            <a:ext cx="5474369"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3200" b="1" u="sng" dirty="0" smtClean="0">
                <a:latin typeface="Times New Roman" panose="02020603050405020304" pitchFamily="18" charset="0"/>
                <a:cs typeface="Times New Roman" panose="02020603050405020304" pitchFamily="18" charset="0"/>
              </a:rPr>
              <a:t>Sobrestimación de Capacidad</a:t>
            </a:r>
            <a:endParaRPr lang="es-EC" sz="3200" b="1" u="sng" dirty="0">
              <a:latin typeface="Times New Roman" panose="02020603050405020304" pitchFamily="18" charset="0"/>
              <a:cs typeface="Times New Roman" panose="02020603050405020304" pitchFamily="18" charset="0"/>
            </a:endParaRPr>
          </a:p>
        </p:txBody>
      </p:sp>
      <p:pic>
        <p:nvPicPr>
          <p:cNvPr id="6146" name="Picture 2" descr="Resultado de imagen para exceso de veloc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279" y="4740578"/>
            <a:ext cx="4945437" cy="1749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8" name="Picture 4" descr="Resultado de imagen para rebasamiento en carr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874" y="2156267"/>
            <a:ext cx="2680325" cy="2010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199" y="4598246"/>
            <a:ext cx="3667483" cy="203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18614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par>
                                <p:cTn id="14" presetID="16" presetClass="entr" presetSubtype="21"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barn(inVertical)">
                                      <p:cBhvr>
                                        <p:cTn id="16" dur="500"/>
                                        <p:tgtEl>
                                          <p:spTgt spid="6146"/>
                                        </p:tgtEl>
                                      </p:cBhvr>
                                    </p:animEffect>
                                  </p:childTnLst>
                                </p:cTn>
                              </p:par>
                              <p:par>
                                <p:cTn id="17" presetID="16" presetClass="entr" presetSubtype="21"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barn(inVertical)">
                                      <p:cBhvr>
                                        <p:cTn id="19"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DESARROLLO</a:t>
            </a:r>
            <a:endParaRPr lang="es-EC" b="1" dirty="0">
              <a:latin typeface="Times New Roman" panose="02020603050405020304" pitchFamily="18" charset="0"/>
              <a:cs typeface="Times New Roman" panose="02020603050405020304" pitchFamily="18" charset="0"/>
            </a:endParaRPr>
          </a:p>
        </p:txBody>
      </p:sp>
      <p:pic>
        <p:nvPicPr>
          <p:cNvPr id="1026" name="Picture 2" descr="Resultado de imagen para desarrollo"/>
          <p:cNvPicPr>
            <a:picLocks noChangeAspect="1" noChangeArrowheads="1"/>
          </p:cNvPicPr>
          <p:nvPr/>
        </p:nvPicPr>
        <p:blipFill rotWithShape="1">
          <a:blip r:embed="rId2">
            <a:extLst>
              <a:ext uri="{28A0092B-C50C-407E-A947-70E740481C1C}">
                <a14:useLocalDpi xmlns:a14="http://schemas.microsoft.com/office/drawing/2010/main" val="0"/>
              </a:ext>
            </a:extLst>
          </a:blip>
          <a:srcRect l="18372" r="16855"/>
          <a:stretch/>
        </p:blipFill>
        <p:spPr bwMode="auto">
          <a:xfrm>
            <a:off x="4057255" y="2394070"/>
            <a:ext cx="4077490" cy="2697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6472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OBTENCIÓN DE LA INFORMACIÓN</a:t>
            </a:r>
            <a:endParaRPr lang="es-EC" sz="3600" b="1" dirty="0">
              <a:latin typeface="Times New Roman" panose="02020603050405020304" pitchFamily="18" charset="0"/>
              <a:cs typeface="Times New Roman" panose="02020603050405020304" pitchFamily="18" charset="0"/>
            </a:endParaRPr>
          </a:p>
        </p:txBody>
      </p:sp>
      <p:sp>
        <p:nvSpPr>
          <p:cNvPr id="6" name="Marcador de contenido 2"/>
          <p:cNvSpPr txBox="1">
            <a:spLocks/>
          </p:cNvSpPr>
          <p:nvPr/>
        </p:nvSpPr>
        <p:spPr>
          <a:xfrm>
            <a:off x="979100" y="1478621"/>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3200" dirty="0" smtClean="0">
                <a:latin typeface="Times New Roman" panose="02020603050405020304" pitchFamily="18" charset="0"/>
                <a:cs typeface="Times New Roman" panose="02020603050405020304" pitchFamily="18" charset="0"/>
              </a:rPr>
              <a:t>Información proveniente de la A.N.T</a:t>
            </a:r>
            <a:endParaRPr lang="es-EC" sz="3200" dirty="0">
              <a:latin typeface="Times New Roman" panose="02020603050405020304" pitchFamily="18" charset="0"/>
              <a:cs typeface="Times New Roman" panose="02020603050405020304" pitchFamily="18" charset="0"/>
            </a:endParaRPr>
          </a:p>
        </p:txBody>
      </p:sp>
      <p:pic>
        <p:nvPicPr>
          <p:cNvPr id="7" name="Imagen 6"/>
          <p:cNvPicPr/>
          <p:nvPr/>
        </p:nvPicPr>
        <p:blipFill rotWithShape="1">
          <a:blip r:embed="rId3"/>
          <a:srcRect l="2136" t="18049" r="30218" b="6590"/>
          <a:stretch/>
        </p:blipFill>
        <p:spPr bwMode="auto">
          <a:xfrm>
            <a:off x="2500574" y="2070876"/>
            <a:ext cx="7190851" cy="45030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28378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OBTENCIÓN DE LA INFORMACIÓN</a:t>
            </a:r>
            <a:endParaRPr lang="es-EC" sz="3600" b="1" dirty="0">
              <a:latin typeface="Times New Roman" panose="02020603050405020304" pitchFamily="18" charset="0"/>
              <a:cs typeface="Times New Roman" panose="02020603050405020304" pitchFamily="18" charset="0"/>
            </a:endParaRPr>
          </a:p>
        </p:txBody>
      </p:sp>
      <p:sp>
        <p:nvSpPr>
          <p:cNvPr id="6" name="Marcador de contenido 2"/>
          <p:cNvSpPr txBox="1">
            <a:spLocks/>
          </p:cNvSpPr>
          <p:nvPr/>
        </p:nvSpPr>
        <p:spPr>
          <a:xfrm>
            <a:off x="979100" y="1478621"/>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3200" dirty="0" smtClean="0">
                <a:latin typeface="Times New Roman" panose="02020603050405020304" pitchFamily="18" charset="0"/>
                <a:cs typeface="Times New Roman" panose="02020603050405020304" pitchFamily="18" charset="0"/>
              </a:rPr>
              <a:t>Archivo Excel, 27 atributos, años 2016 - 2018</a:t>
            </a:r>
            <a:endParaRPr lang="es-EC" sz="3200" dirty="0">
              <a:latin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2"/>
          <a:srcRect l="1790" t="27585" r="2967" b="29266"/>
          <a:stretch/>
        </p:blipFill>
        <p:spPr bwMode="auto">
          <a:xfrm>
            <a:off x="1676666" y="1990946"/>
            <a:ext cx="8434050" cy="214791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srcRect l="1673" t="27689" r="4771" b="17832"/>
          <a:stretch/>
        </p:blipFill>
        <p:spPr bwMode="auto">
          <a:xfrm>
            <a:off x="2516694" y="4329358"/>
            <a:ext cx="6753993" cy="2211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5232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ANÁLISIS DE LA INFORMACIÓN OBTENIDA</a:t>
            </a:r>
            <a:endParaRPr lang="es-EC" sz="3600" b="1" dirty="0">
              <a:latin typeface="Times New Roman" panose="02020603050405020304" pitchFamily="18" charset="0"/>
              <a:cs typeface="Times New Roman" panose="02020603050405020304" pitchFamily="18" charset="0"/>
            </a:endParaRPr>
          </a:p>
        </p:txBody>
      </p:sp>
      <p:sp>
        <p:nvSpPr>
          <p:cNvPr id="6" name="Marcador de contenido 2"/>
          <p:cNvSpPr txBox="1">
            <a:spLocks/>
          </p:cNvSpPr>
          <p:nvPr/>
        </p:nvSpPr>
        <p:spPr>
          <a:xfrm>
            <a:off x="979100" y="1478621"/>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3200" dirty="0">
                <a:latin typeface="Times New Roman" panose="02020603050405020304" pitchFamily="18" charset="0"/>
                <a:cs typeface="Times New Roman" panose="02020603050405020304" pitchFamily="18" charset="0"/>
              </a:rPr>
              <a:t>R </a:t>
            </a:r>
            <a:r>
              <a:rPr lang="es-EC" sz="3200" dirty="0" smtClean="0">
                <a:latin typeface="Times New Roman" panose="02020603050405020304" pitchFamily="18" charset="0"/>
                <a:cs typeface="Times New Roman" panose="02020603050405020304" pitchFamily="18" charset="0"/>
              </a:rPr>
              <a:t>Studio, para </a:t>
            </a:r>
            <a:r>
              <a:rPr lang="es-EC" sz="3200" dirty="0">
                <a:latin typeface="Times New Roman" panose="02020603050405020304" pitchFamily="18" charset="0"/>
                <a:cs typeface="Times New Roman" panose="02020603050405020304" pitchFamily="18" charset="0"/>
              </a:rPr>
              <a:t>generar un análisis netamente </a:t>
            </a:r>
            <a:r>
              <a:rPr lang="es-EC" sz="3200" dirty="0" smtClean="0">
                <a:latin typeface="Times New Roman" panose="02020603050405020304" pitchFamily="18" charset="0"/>
                <a:cs typeface="Times New Roman" panose="02020603050405020304" pitchFamily="18" charset="0"/>
              </a:rPr>
              <a:t>estadístico.</a:t>
            </a:r>
            <a:endParaRPr lang="es-EC" sz="3200" dirty="0">
              <a:latin typeface="Times New Roman" panose="02020603050405020304" pitchFamily="18" charset="0"/>
              <a:cs typeface="Times New Roman" panose="02020603050405020304" pitchFamily="18" charset="0"/>
            </a:endParaRPr>
          </a:p>
        </p:txBody>
      </p:sp>
      <p:grpSp>
        <p:nvGrpSpPr>
          <p:cNvPr id="11" name="Grupo 10"/>
          <p:cNvGrpSpPr/>
          <p:nvPr/>
        </p:nvGrpSpPr>
        <p:grpSpPr>
          <a:xfrm>
            <a:off x="1367590" y="2587282"/>
            <a:ext cx="3267427" cy="3470274"/>
            <a:chOff x="1367590" y="2587282"/>
            <a:chExt cx="3267427" cy="3470274"/>
          </a:xfrm>
        </p:grpSpPr>
        <p:pic>
          <p:nvPicPr>
            <p:cNvPr id="7" name="Imagen 6"/>
            <p:cNvPicPr/>
            <p:nvPr/>
          </p:nvPicPr>
          <p:blipFill rotWithShape="1">
            <a:blip r:embed="rId2"/>
            <a:srcRect l="31718" t="25469" r="45630" b="31739"/>
            <a:stretch/>
          </p:blipFill>
          <p:spPr bwMode="auto">
            <a:xfrm>
              <a:off x="1367590" y="2587282"/>
              <a:ext cx="3267427" cy="347027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CuadroTexto 2"/>
            <p:cNvSpPr txBox="1"/>
            <p:nvPr/>
          </p:nvSpPr>
          <p:spPr>
            <a:xfrm>
              <a:off x="2381843" y="4402474"/>
              <a:ext cx="1748589" cy="523220"/>
            </a:xfrm>
            <a:prstGeom prst="rect">
              <a:avLst/>
            </a:prstGeom>
            <a:noFill/>
          </p:spPr>
          <p:txBody>
            <a:bodyPr wrap="square" rtlCol="0">
              <a:spAutoFit/>
            </a:bodyPr>
            <a:lstStyle/>
            <a:p>
              <a:r>
                <a:rPr lang="es-EC" sz="2800" b="1" dirty="0" smtClean="0">
                  <a:solidFill>
                    <a:schemeClr val="bg1"/>
                  </a:solidFill>
                </a:rPr>
                <a:t>Género</a:t>
              </a:r>
              <a:endParaRPr lang="es-EC" sz="2800" b="1" dirty="0">
                <a:solidFill>
                  <a:schemeClr val="bg1"/>
                </a:solidFill>
              </a:endParaRPr>
            </a:p>
          </p:txBody>
        </p:sp>
      </p:grpSp>
      <p:grpSp>
        <p:nvGrpSpPr>
          <p:cNvPr id="4" name="Grupo 3"/>
          <p:cNvGrpSpPr/>
          <p:nvPr/>
        </p:nvGrpSpPr>
        <p:grpSpPr>
          <a:xfrm>
            <a:off x="5633420" y="2587282"/>
            <a:ext cx="4840062" cy="3470274"/>
            <a:chOff x="5633420" y="2587282"/>
            <a:chExt cx="4840062" cy="3470274"/>
          </a:xfrm>
        </p:grpSpPr>
        <p:pic>
          <p:nvPicPr>
            <p:cNvPr id="9" name="Imagen 8"/>
            <p:cNvPicPr/>
            <p:nvPr/>
          </p:nvPicPr>
          <p:blipFill rotWithShape="1">
            <a:blip r:embed="rId3"/>
            <a:srcRect l="27239" t="25109" r="41144" b="34568"/>
            <a:stretch/>
          </p:blipFill>
          <p:spPr bwMode="auto">
            <a:xfrm>
              <a:off x="5633420" y="2587282"/>
              <a:ext cx="4840062" cy="347027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CuadroTexto 9"/>
            <p:cNvSpPr txBox="1"/>
            <p:nvPr/>
          </p:nvSpPr>
          <p:spPr>
            <a:xfrm>
              <a:off x="7275408" y="4475629"/>
              <a:ext cx="2109223" cy="461665"/>
            </a:xfrm>
            <a:prstGeom prst="rect">
              <a:avLst/>
            </a:prstGeom>
            <a:noFill/>
          </p:spPr>
          <p:txBody>
            <a:bodyPr wrap="square" rtlCol="0">
              <a:spAutoFit/>
            </a:bodyPr>
            <a:lstStyle/>
            <a:p>
              <a:r>
                <a:rPr lang="es-EC" sz="2400" b="1" dirty="0" smtClean="0">
                  <a:solidFill>
                    <a:schemeClr val="bg1"/>
                  </a:solidFill>
                </a:rPr>
                <a:t>Tipo Vehículo</a:t>
              </a:r>
              <a:endParaRPr lang="es-EC" sz="2400" b="1" dirty="0">
                <a:solidFill>
                  <a:schemeClr val="bg1"/>
                </a:solidFill>
              </a:endParaRPr>
            </a:p>
          </p:txBody>
        </p:sp>
      </p:grpSp>
    </p:spTree>
    <p:extLst>
      <p:ext uri="{BB962C8B-B14F-4D97-AF65-F5344CB8AC3E}">
        <p14:creationId xmlns:p14="http://schemas.microsoft.com/office/powerpoint/2010/main" val="2800075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ANÁLISIS DE LA INFORMACIÓN OBTENIDA</a:t>
            </a:r>
            <a:endParaRPr lang="es-EC" sz="3600" b="1" dirty="0">
              <a:latin typeface="Times New Roman" panose="02020603050405020304" pitchFamily="18" charset="0"/>
              <a:cs typeface="Times New Roman" panose="02020603050405020304" pitchFamily="18" charset="0"/>
            </a:endParaRPr>
          </a:p>
        </p:txBody>
      </p:sp>
      <p:grpSp>
        <p:nvGrpSpPr>
          <p:cNvPr id="3" name="Grupo 2"/>
          <p:cNvGrpSpPr/>
          <p:nvPr/>
        </p:nvGrpSpPr>
        <p:grpSpPr>
          <a:xfrm>
            <a:off x="6575637" y="2061806"/>
            <a:ext cx="4590269" cy="3337508"/>
            <a:chOff x="6575637" y="2061806"/>
            <a:chExt cx="4590269" cy="3337508"/>
          </a:xfrm>
        </p:grpSpPr>
        <p:pic>
          <p:nvPicPr>
            <p:cNvPr id="10" name="Imagen 9"/>
            <p:cNvPicPr/>
            <p:nvPr/>
          </p:nvPicPr>
          <p:blipFill rotWithShape="1">
            <a:blip r:embed="rId2"/>
            <a:srcRect l="26642" t="25463" r="40548" b="32093"/>
            <a:stretch/>
          </p:blipFill>
          <p:spPr bwMode="auto">
            <a:xfrm>
              <a:off x="6575637" y="2061806"/>
              <a:ext cx="4590269" cy="333750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Rectángulo redondeado 4"/>
            <p:cNvSpPr/>
            <p:nvPr/>
          </p:nvSpPr>
          <p:spPr>
            <a:xfrm>
              <a:off x="6575637" y="3547680"/>
              <a:ext cx="831003" cy="2623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redondeado 5"/>
            <p:cNvSpPr/>
            <p:nvPr/>
          </p:nvSpPr>
          <p:spPr>
            <a:xfrm>
              <a:off x="7437120" y="2138006"/>
              <a:ext cx="831003" cy="2623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redondeado 6"/>
            <p:cNvSpPr/>
            <p:nvPr/>
          </p:nvSpPr>
          <p:spPr>
            <a:xfrm>
              <a:off x="9669357" y="2198966"/>
              <a:ext cx="831003" cy="2623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4" name="Grupo 3"/>
          <p:cNvGrpSpPr/>
          <p:nvPr/>
        </p:nvGrpSpPr>
        <p:grpSpPr>
          <a:xfrm>
            <a:off x="946318" y="2061806"/>
            <a:ext cx="4546852" cy="3337508"/>
            <a:chOff x="946318" y="2061806"/>
            <a:chExt cx="4546852" cy="3337508"/>
          </a:xfrm>
        </p:grpSpPr>
        <p:pic>
          <p:nvPicPr>
            <p:cNvPr id="8" name="Imagen 7"/>
            <p:cNvPicPr/>
            <p:nvPr/>
          </p:nvPicPr>
          <p:blipFill rotWithShape="1">
            <a:blip r:embed="rId3"/>
            <a:srcRect l="27040" t="24403" r="38558" b="30676"/>
            <a:stretch/>
          </p:blipFill>
          <p:spPr bwMode="auto">
            <a:xfrm>
              <a:off x="946318" y="2061806"/>
              <a:ext cx="4546852" cy="333750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Rectángulo redondeado 8"/>
            <p:cNvSpPr/>
            <p:nvPr/>
          </p:nvSpPr>
          <p:spPr>
            <a:xfrm>
              <a:off x="3497157" y="2129296"/>
              <a:ext cx="587163" cy="27102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redondeado 10"/>
            <p:cNvSpPr/>
            <p:nvPr/>
          </p:nvSpPr>
          <p:spPr>
            <a:xfrm>
              <a:off x="3173095" y="5015074"/>
              <a:ext cx="530225" cy="22748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1736392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ANÁLISIS DE LA INFORMACIÓN OBTENIDA</a:t>
            </a:r>
            <a:endParaRPr lang="es-EC" sz="36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08547" y="3239180"/>
            <a:ext cx="2133600" cy="954107"/>
          </a:xfrm>
          <a:prstGeom prst="rect">
            <a:avLst/>
          </a:prstGeom>
          <a:noFill/>
        </p:spPr>
        <p:txBody>
          <a:bodyPr wrap="square" rtlCol="0">
            <a:spAutoFit/>
          </a:bodyPr>
          <a:lstStyle/>
          <a:p>
            <a:pPr algn="ctr"/>
            <a:r>
              <a:rPr lang="es-EC" sz="2800" b="1" dirty="0" smtClean="0">
                <a:latin typeface="Times New Roman" panose="02020603050405020304" pitchFamily="18" charset="0"/>
                <a:cs typeface="Times New Roman" panose="02020603050405020304" pitchFamily="18" charset="0"/>
              </a:rPr>
              <a:t>Principales Causas</a:t>
            </a:r>
            <a:endParaRPr lang="es-EC" sz="2800" b="1" dirty="0">
              <a:latin typeface="Times New Roman" panose="02020603050405020304" pitchFamily="18" charset="0"/>
              <a:cs typeface="Times New Roman" panose="02020603050405020304" pitchFamily="18" charset="0"/>
            </a:endParaRPr>
          </a:p>
        </p:txBody>
      </p:sp>
      <p:grpSp>
        <p:nvGrpSpPr>
          <p:cNvPr id="5" name="Grupo 4"/>
          <p:cNvGrpSpPr/>
          <p:nvPr/>
        </p:nvGrpSpPr>
        <p:grpSpPr>
          <a:xfrm>
            <a:off x="2943907" y="2253395"/>
            <a:ext cx="8102505" cy="2925679"/>
            <a:chOff x="2943907" y="2253395"/>
            <a:chExt cx="8102505" cy="2925679"/>
          </a:xfrm>
        </p:grpSpPr>
        <p:pic>
          <p:nvPicPr>
            <p:cNvPr id="9" name="Imagen 8" descr="C:\Users\USUARIO\Documents\Rplot.png"/>
            <p:cNvPicPr/>
            <p:nvPr/>
          </p:nvPicPr>
          <p:blipFill rotWithShape="1">
            <a:blip r:embed="rId2" cstate="print">
              <a:extLst>
                <a:ext uri="{28A0092B-C50C-407E-A947-70E740481C1C}">
                  <a14:useLocalDpi xmlns:a14="http://schemas.microsoft.com/office/drawing/2010/main" val="0"/>
                </a:ext>
              </a:extLst>
            </a:blip>
            <a:srcRect l="4785" t="19857" r="5111" b="22277"/>
            <a:stretch/>
          </p:blipFill>
          <p:spPr bwMode="auto">
            <a:xfrm>
              <a:off x="2943907" y="2253395"/>
              <a:ext cx="8102505" cy="292567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ángulo redondeado 2"/>
            <p:cNvSpPr/>
            <p:nvPr/>
          </p:nvSpPr>
          <p:spPr>
            <a:xfrm>
              <a:off x="7543800" y="4800600"/>
              <a:ext cx="2819400" cy="2286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1100353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AGENDA</a:t>
            </a:r>
            <a:endParaRPr lang="es-EC" sz="32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120000" y="1419224"/>
            <a:ext cx="10233800" cy="5042536"/>
          </a:xfrm>
        </p:spPr>
        <p:txBody>
          <a:bodyPr>
            <a:normAutofit lnSpcReduction="10000"/>
          </a:bodyPr>
          <a:lstStyle/>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ANTECEDENTES</a:t>
            </a:r>
          </a:p>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PLANTEAMIENTO DEL PROBLEMA</a:t>
            </a:r>
          </a:p>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OBJETIVOS</a:t>
            </a:r>
          </a:p>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FUNDAMENTO TEÓRICO</a:t>
            </a:r>
          </a:p>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DESARROLLO</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OBTENCIÓN Y ANÁLISIS DE LA INFORMACIÓN</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DISEÑO Y DESARROLLO DE LA APLICACIÓN</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RECOLECCIÓN DE DATOS</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FILTRACIÓN Y VALIDACIÓN DE DATOS</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SELECCIÓN DE TÉCNICA PREDICTIVA</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PRUEBA Y VALIDACIÓN</a:t>
            </a:r>
          </a:p>
          <a:p>
            <a:pPr lvl="1">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RESULTADOS</a:t>
            </a:r>
            <a:endParaRPr lang="es-EC" sz="2400"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s-EC" sz="2400" b="1" dirty="0" smtClean="0">
                <a:latin typeface="Times New Roman" panose="02020603050405020304" pitchFamily="18" charset="0"/>
                <a:cs typeface="Times New Roman" panose="02020603050405020304" pitchFamily="18" charset="0"/>
              </a:rPr>
              <a:t>CONCLUSIONES Y RECOMENDACIONES</a:t>
            </a:r>
            <a:endParaRPr lang="es-EC" sz="2400" b="1" dirty="0">
              <a:latin typeface="Times New Roman" panose="02020603050405020304" pitchFamily="18" charset="0"/>
              <a:cs typeface="Times New Roman" panose="02020603050405020304" pitchFamily="18" charset="0"/>
            </a:endParaRPr>
          </a:p>
        </p:txBody>
      </p:sp>
      <p:pic>
        <p:nvPicPr>
          <p:cNvPr id="1026" name="Picture 2" descr="Resultado de imagen para AGEN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4452" y="2121180"/>
            <a:ext cx="2779348" cy="3449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96518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APLICACIÓN</a:t>
            </a:r>
            <a:endParaRPr lang="es-EC" b="1" dirty="0">
              <a:latin typeface="Times New Roman" panose="02020603050405020304" pitchFamily="18" charset="0"/>
              <a:cs typeface="Times New Roman" panose="02020603050405020304" pitchFamily="18" charset="0"/>
            </a:endParaRPr>
          </a:p>
        </p:txBody>
      </p:sp>
      <p:pic>
        <p:nvPicPr>
          <p:cNvPr id="5122" name="Picture 2" descr="Resultado de imagen para AND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382" y="2394070"/>
            <a:ext cx="2675235" cy="2675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2850868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DESARROLLO DE LA APLICACIÓN</a:t>
            </a:r>
            <a:endParaRPr lang="es-EC" sz="3600" b="1" dirty="0">
              <a:latin typeface="Times New Roman" panose="02020603050405020304" pitchFamily="18" charset="0"/>
              <a:cs typeface="Times New Roman" panose="02020603050405020304" pitchFamily="18" charset="0"/>
            </a:endParaRPr>
          </a:p>
        </p:txBody>
      </p:sp>
      <p:pic>
        <p:nvPicPr>
          <p:cNvPr id="7" name="Imagen 6" descr="https://documents.lucidchart.com/documents/10ec696d-c002-4fc0-b8e2-2b43f8e12e0c/pages/AWJWbYUW9kzj?a=10480&amp;x=59&amp;y=6&amp;w=1345&amp;h=308&amp;store=1&amp;accept=image%2F*&amp;auth=LCA%2099e1133eec224d6bc783696422a75ad62e66d85b-ts%3D1542846140"/>
          <p:cNvPicPr/>
          <p:nvPr/>
        </p:nvPicPr>
        <p:blipFill rotWithShape="1">
          <a:blip r:embed="rId3">
            <a:extLst>
              <a:ext uri="{28A0092B-C50C-407E-A947-70E740481C1C}">
                <a14:useLocalDpi xmlns:a14="http://schemas.microsoft.com/office/drawing/2010/main" val="0"/>
              </a:ext>
            </a:extLst>
          </a:blip>
          <a:srcRect l="5065" t="7295" r="4838" b="10425"/>
          <a:stretch/>
        </p:blipFill>
        <p:spPr bwMode="auto">
          <a:xfrm>
            <a:off x="2625845" y="1534705"/>
            <a:ext cx="6940310" cy="1449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 name="CuadroTexto 2"/>
          <p:cNvSpPr txBox="1"/>
          <p:nvPr/>
        </p:nvSpPr>
        <p:spPr>
          <a:xfrm>
            <a:off x="3810000" y="1047444"/>
            <a:ext cx="4572000" cy="369332"/>
          </a:xfrm>
          <a:prstGeom prst="rect">
            <a:avLst/>
          </a:prstGeom>
          <a:noFill/>
        </p:spPr>
        <p:txBody>
          <a:bodyPr wrap="square" rtlCol="0">
            <a:spAutoFit/>
          </a:bodyPr>
          <a:lstStyle/>
          <a:p>
            <a:pPr algn="ctr"/>
            <a:r>
              <a:rPr lang="es-EC" b="1" u="sng" dirty="0" smtClean="0"/>
              <a:t>ARQUITECTURA</a:t>
            </a:r>
            <a:endParaRPr lang="es-EC" b="1" u="sng" dirty="0"/>
          </a:p>
        </p:txBody>
      </p:sp>
      <p:pic>
        <p:nvPicPr>
          <p:cNvPr id="9218" name="Picture 2" descr="Screenshot_20181120194301"/>
          <p:cNvPicPr>
            <a:picLocks noChangeAspect="1" noChangeArrowheads="1"/>
          </p:cNvPicPr>
          <p:nvPr/>
        </p:nvPicPr>
        <p:blipFill>
          <a:blip r:embed="rId4" cstate="print">
            <a:extLst>
              <a:ext uri="{28A0092B-C50C-407E-A947-70E740481C1C}">
                <a14:useLocalDpi xmlns:a14="http://schemas.microsoft.com/office/drawing/2010/main" val="0"/>
              </a:ext>
            </a:extLst>
          </a:blip>
          <a:srcRect t="11768" b="33319"/>
          <a:stretch>
            <a:fillRect/>
          </a:stretch>
        </p:blipFill>
        <p:spPr bwMode="auto">
          <a:xfrm>
            <a:off x="4237724" y="3939921"/>
            <a:ext cx="3716552" cy="2535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3810000" y="3360632"/>
            <a:ext cx="4572000" cy="369332"/>
          </a:xfrm>
          <a:prstGeom prst="rect">
            <a:avLst/>
          </a:prstGeom>
          <a:noFill/>
        </p:spPr>
        <p:txBody>
          <a:bodyPr wrap="square" rtlCol="0">
            <a:spAutoFit/>
          </a:bodyPr>
          <a:lstStyle/>
          <a:p>
            <a:pPr algn="ctr"/>
            <a:r>
              <a:rPr lang="es-EC" b="1" u="sng" dirty="0" smtClean="0"/>
              <a:t>DISEÑO</a:t>
            </a:r>
            <a:endParaRPr lang="es-EC" b="1" u="sng" dirty="0"/>
          </a:p>
        </p:txBody>
      </p:sp>
      <p:pic>
        <p:nvPicPr>
          <p:cNvPr id="9220" name="Picture 4" descr="Resultado de imagen para ANDROID STUDIO"/>
          <p:cNvPicPr>
            <a:picLocks noChangeAspect="1" noChangeArrowheads="1"/>
          </p:cNvPicPr>
          <p:nvPr/>
        </p:nvPicPr>
        <p:blipFill rotWithShape="1">
          <a:blip r:embed="rId5">
            <a:extLst>
              <a:ext uri="{28A0092B-C50C-407E-A947-70E740481C1C}">
                <a14:useLocalDpi xmlns:a14="http://schemas.microsoft.com/office/drawing/2010/main" val="0"/>
              </a:ext>
            </a:extLst>
          </a:blip>
          <a:srcRect l="6850" t="9362" r="13805" b="6428"/>
          <a:stretch/>
        </p:blipFill>
        <p:spPr bwMode="auto">
          <a:xfrm>
            <a:off x="449180" y="4561095"/>
            <a:ext cx="2855494" cy="1293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Imagen 13" descr="C:\Users\USUARIO\AppData\Local\Microsoft\Windows\INetCache\Content.Word\Screenshot_2018112019431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7326" y="4732060"/>
            <a:ext cx="3151873" cy="996564"/>
          </a:xfrm>
          <a:prstGeom prst="rect">
            <a:avLst/>
          </a:prstGeom>
          <a:ln>
            <a:noFill/>
          </a:ln>
          <a:effectLst>
            <a:outerShdw blurRad="292100" dist="139700" dir="2700000" algn="tl" rotWithShape="0">
              <a:srgbClr val="333333">
                <a:alpha val="65000"/>
              </a:srgbClr>
            </a:outerShdw>
          </a:effectLst>
        </p:spPr>
      </p:pic>
      <p:sp>
        <p:nvSpPr>
          <p:cNvPr id="5" name="Flecha derecha 4"/>
          <p:cNvSpPr/>
          <p:nvPr/>
        </p:nvSpPr>
        <p:spPr>
          <a:xfrm>
            <a:off x="3416969" y="4989095"/>
            <a:ext cx="673768" cy="51334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
        <p:nvSpPr>
          <p:cNvPr id="15" name="Flecha derecha 14"/>
          <p:cNvSpPr/>
          <p:nvPr/>
        </p:nvSpPr>
        <p:spPr>
          <a:xfrm>
            <a:off x="8101263" y="4989095"/>
            <a:ext cx="673768" cy="51334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5888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220"/>
                                        </p:tgtEl>
                                        <p:attrNameLst>
                                          <p:attrName>style.visibility</p:attrName>
                                        </p:attrNameLst>
                                      </p:cBhvr>
                                      <p:to>
                                        <p:strVal val="visible"/>
                                      </p:to>
                                    </p:set>
                                    <p:animEffect transition="in" filter="fade">
                                      <p:cBhvr>
                                        <p:cTn id="20" dur="1000"/>
                                        <p:tgtEl>
                                          <p:spTgt spid="9220"/>
                                        </p:tgtEl>
                                      </p:cBhvr>
                                    </p:animEffect>
                                    <p:anim calcmode="lin" valueType="num">
                                      <p:cBhvr>
                                        <p:cTn id="21" dur="1000" fill="hold"/>
                                        <p:tgtEl>
                                          <p:spTgt spid="9220"/>
                                        </p:tgtEl>
                                        <p:attrNameLst>
                                          <p:attrName>ppt_x</p:attrName>
                                        </p:attrNameLst>
                                      </p:cBhvr>
                                      <p:tavLst>
                                        <p:tav tm="0">
                                          <p:val>
                                            <p:strVal val="#ppt_x"/>
                                          </p:val>
                                        </p:tav>
                                        <p:tav tm="100000">
                                          <p:val>
                                            <p:strVal val="#ppt_x"/>
                                          </p:val>
                                        </p:tav>
                                      </p:tavLst>
                                    </p:anim>
                                    <p:anim calcmode="lin" valueType="num">
                                      <p:cBhvr>
                                        <p:cTn id="22"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9218"/>
                                        </p:tgtEl>
                                        <p:attrNameLst>
                                          <p:attrName>style.visibility</p:attrName>
                                        </p:attrNameLst>
                                      </p:cBhvr>
                                      <p:to>
                                        <p:strVal val="visible"/>
                                      </p:to>
                                    </p:set>
                                    <p:animEffect transition="in" filter="wipe(down)">
                                      <p:cBhvr>
                                        <p:cTn id="30" dur="500"/>
                                        <p:tgtEl>
                                          <p:spTgt spid="92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5"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Resultado de imagen para dispositivos androi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4000"/>
                    </a14:imgEffect>
                    <a14:imgEffect>
                      <a14:colorTemperature colorTemp="7539"/>
                    </a14:imgEffect>
                    <a14:imgEffect>
                      <a14:saturation sat="41000"/>
                    </a14:imgEffect>
                    <a14:imgEffect>
                      <a14:brightnessContrast bright="-24000" contrast="-54000"/>
                    </a14:imgEffect>
                  </a14:imgLayer>
                </a14:imgProps>
              </a:ext>
              <a:ext uri="{28A0092B-C50C-407E-A947-70E740481C1C}">
                <a14:useLocalDpi xmlns:a14="http://schemas.microsoft.com/office/drawing/2010/main" val="0"/>
              </a:ext>
            </a:extLst>
          </a:blip>
          <a:srcRect/>
          <a:stretch>
            <a:fillRect/>
          </a:stretch>
        </p:blipFill>
        <p:spPr bwMode="auto">
          <a:xfrm>
            <a:off x="7936597" y="2575984"/>
            <a:ext cx="3803277" cy="276331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DESARROLLO DE LA APLICACIÓN</a:t>
            </a:r>
            <a:endParaRPr lang="es-EC"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3599861" y="972967"/>
            <a:ext cx="4572000" cy="369332"/>
          </a:xfrm>
          <a:prstGeom prst="rect">
            <a:avLst/>
          </a:prstGeom>
          <a:noFill/>
        </p:spPr>
        <p:txBody>
          <a:bodyPr wrap="square" rtlCol="0">
            <a:spAutoFit/>
          </a:bodyPr>
          <a:lstStyle/>
          <a:p>
            <a:pPr algn="ctr"/>
            <a:r>
              <a:rPr lang="es-EC" b="1" u="sng" dirty="0" smtClean="0"/>
              <a:t>DISEÑO Y PRUEBAS</a:t>
            </a:r>
            <a:endParaRPr lang="es-EC" b="1" u="sng" dirty="0"/>
          </a:p>
        </p:txBody>
      </p:sp>
      <p:pic>
        <p:nvPicPr>
          <p:cNvPr id="10242" name="Picture 2" descr="Screenshot_2018-11-21-07-45-20"/>
          <p:cNvPicPr>
            <a:picLocks noChangeAspect="1" noChangeArrowheads="1"/>
          </p:cNvPicPr>
          <p:nvPr/>
        </p:nvPicPr>
        <p:blipFill>
          <a:blip r:embed="rId4" cstate="print">
            <a:extLst>
              <a:ext uri="{28A0092B-C50C-407E-A947-70E740481C1C}">
                <a14:useLocalDpi xmlns:a14="http://schemas.microsoft.com/office/drawing/2010/main" val="0"/>
              </a:ext>
            </a:extLst>
          </a:blip>
          <a:srcRect l="7257" t="32559" b="37579"/>
          <a:stretch>
            <a:fillRect/>
          </a:stretch>
        </p:blipFill>
        <p:spPr bwMode="auto">
          <a:xfrm>
            <a:off x="212558" y="2575984"/>
            <a:ext cx="3325045" cy="233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Screenshot_201811201943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7644" y="2008819"/>
            <a:ext cx="2818912" cy="346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echa a la derecha con bandas 8"/>
          <p:cNvSpPr/>
          <p:nvPr/>
        </p:nvSpPr>
        <p:spPr>
          <a:xfrm>
            <a:off x="6948300" y="3539693"/>
            <a:ext cx="1208888" cy="677509"/>
          </a:xfrm>
          <a:prstGeom prst="stripedRightArrow">
            <a:avLst>
              <a:gd name="adj1" fmla="val 50000"/>
              <a:gd name="adj2" fmla="val 7745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
        <p:nvSpPr>
          <p:cNvPr id="6" name="CuadroTexto 5"/>
          <p:cNvSpPr txBox="1"/>
          <p:nvPr/>
        </p:nvSpPr>
        <p:spPr>
          <a:xfrm>
            <a:off x="4414444" y="5759116"/>
            <a:ext cx="2451577" cy="523220"/>
          </a:xfrm>
          <a:prstGeom prst="rect">
            <a:avLst/>
          </a:prstGeom>
          <a:noFill/>
        </p:spPr>
        <p:txBody>
          <a:bodyPr wrap="square" rtlCol="0">
            <a:spAutoFit/>
          </a:bodyPr>
          <a:lstStyle/>
          <a:p>
            <a:pPr algn="ctr"/>
            <a:r>
              <a:rPr lang="es-EC" sz="2800" b="1" dirty="0" smtClean="0">
                <a:latin typeface="Adobe Gothic Std B" panose="020B0800000000000000" pitchFamily="34" charset="-128"/>
                <a:ea typeface="Adobe Gothic Std B" panose="020B0800000000000000" pitchFamily="34" charset="-128"/>
              </a:rPr>
              <a:t>Pruebas</a:t>
            </a:r>
            <a:endParaRPr lang="es-EC" sz="2800" b="1" dirty="0">
              <a:latin typeface="Adobe Gothic Std B" panose="020B0800000000000000" pitchFamily="34" charset="-128"/>
              <a:ea typeface="Adobe Gothic Std B" panose="020B0800000000000000" pitchFamily="34" charset="-128"/>
            </a:endParaRPr>
          </a:p>
        </p:txBody>
      </p:sp>
      <p:sp>
        <p:nvSpPr>
          <p:cNvPr id="8" name="Rectángulo 7"/>
          <p:cNvSpPr/>
          <p:nvPr/>
        </p:nvSpPr>
        <p:spPr>
          <a:xfrm>
            <a:off x="8171861" y="2661647"/>
            <a:ext cx="3332747" cy="2677656"/>
          </a:xfrm>
          <a:prstGeom prst="rect">
            <a:avLst/>
          </a:prstGeom>
        </p:spPr>
        <p:txBody>
          <a:bodyPr wrap="square">
            <a:spAutoFit/>
          </a:bodyPr>
          <a:lstStyle/>
          <a:p>
            <a:pPr algn="ctr"/>
            <a:r>
              <a:rPr lang="es-EC" sz="2800" b="1" dirty="0">
                <a:ln w="3175">
                  <a:solidFill>
                    <a:schemeClr val="bg1"/>
                  </a:solidFill>
                </a:ln>
                <a:latin typeface="Arial" panose="020B0604020202020204" pitchFamily="34" charset="0"/>
                <a:ea typeface="Calibri" panose="020F0502020204030204" pitchFamily="34" charset="0"/>
                <a:cs typeface="Arial" panose="020B0604020202020204" pitchFamily="34" charset="0"/>
              </a:rPr>
              <a:t>LG </a:t>
            </a: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G5</a:t>
            </a:r>
          </a:p>
          <a:p>
            <a:pPr algn="ct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LG G7</a:t>
            </a:r>
          </a:p>
          <a:p>
            <a:pPr algn="ct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Samsung J7</a:t>
            </a:r>
          </a:p>
          <a:p>
            <a:pPr algn="ct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Samsung S8</a:t>
            </a:r>
          </a:p>
          <a:p>
            <a:pPr algn="ctr"/>
            <a:r>
              <a:rPr lang="es-EC" sz="2800" b="1" dirty="0" err="1"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Huawei</a:t>
            </a: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 P10</a:t>
            </a:r>
          </a:p>
          <a:p>
            <a:pPr algn="ctr"/>
            <a:r>
              <a:rPr lang="es-EC" sz="2800" b="1" dirty="0" smtClean="0">
                <a:ln w="3175">
                  <a:solidFill>
                    <a:schemeClr val="bg1"/>
                  </a:solidFill>
                </a:ln>
                <a:latin typeface="Arial" panose="020B0604020202020204" pitchFamily="34" charset="0"/>
                <a:ea typeface="Calibri" panose="020F0502020204030204" pitchFamily="34" charset="0"/>
                <a:cs typeface="Arial" panose="020B0604020202020204" pitchFamily="34" charset="0"/>
              </a:rPr>
              <a:t>Motorola </a:t>
            </a:r>
            <a:r>
              <a:rPr lang="es-EC" sz="2800" b="1" dirty="0">
                <a:ln w="3175">
                  <a:solidFill>
                    <a:schemeClr val="bg1"/>
                  </a:solidFill>
                </a:ln>
                <a:latin typeface="Arial" panose="020B0604020202020204" pitchFamily="34" charset="0"/>
                <a:ea typeface="Calibri" panose="020F0502020204030204" pitchFamily="34" charset="0"/>
                <a:cs typeface="Arial" panose="020B0604020202020204" pitchFamily="34" charset="0"/>
              </a:rPr>
              <a:t>G5S</a:t>
            </a:r>
            <a:r>
              <a:rPr lang="es-EC" sz="2000" b="1" dirty="0">
                <a:ln w="3175">
                  <a:solidFill>
                    <a:schemeClr val="bg1"/>
                  </a:solidFill>
                </a:ln>
                <a:latin typeface="Arial" panose="020B0604020202020204" pitchFamily="34" charset="0"/>
                <a:ea typeface="Calibri" panose="020F0502020204030204" pitchFamily="34" charset="0"/>
                <a:cs typeface="Arial" panose="020B0604020202020204" pitchFamily="34" charset="0"/>
              </a:rPr>
              <a:t>. </a:t>
            </a:r>
            <a:endParaRPr lang="es-EC" sz="2000" b="1" dirty="0">
              <a:ln w="3175">
                <a:solidFill>
                  <a:schemeClr val="bg1"/>
                </a:solidFill>
              </a:ln>
              <a:latin typeface="Arial" panose="020B0604020202020204" pitchFamily="34" charset="0"/>
              <a:cs typeface="Arial" panose="020B0604020202020204" pitchFamily="34" charset="0"/>
            </a:endParaRPr>
          </a:p>
        </p:txBody>
      </p:sp>
      <p:sp>
        <p:nvSpPr>
          <p:cNvPr id="5" name="Flecha izquierda y derecha 4"/>
          <p:cNvSpPr/>
          <p:nvPr/>
        </p:nvSpPr>
        <p:spPr>
          <a:xfrm>
            <a:off x="3322320" y="3516700"/>
            <a:ext cx="1092124" cy="677509"/>
          </a:xfrm>
          <a:prstGeom prst="lef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23034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barn(inVertical)">
                                      <p:cBhvr>
                                        <p:cTn id="14" dur="5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Effect transition="in" filter="wipe(down)">
                                      <p:cBhvr>
                                        <p:cTn id="19" dur="500"/>
                                        <p:tgtEl>
                                          <p:spTgt spid="1024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par>
                                <p:cTn id="31" presetID="6" presetClass="entr" presetSubtype="16" fill="hold" nodeType="withEffect">
                                  <p:stCondLst>
                                    <p:cond delay="0"/>
                                  </p:stCondLst>
                                  <p:childTnLst>
                                    <p:set>
                                      <p:cBhvr>
                                        <p:cTn id="32" dur="1" fill="hold">
                                          <p:stCondLst>
                                            <p:cond delay="0"/>
                                          </p:stCondLst>
                                        </p:cTn>
                                        <p:tgtEl>
                                          <p:spTgt spid="10245"/>
                                        </p:tgtEl>
                                        <p:attrNameLst>
                                          <p:attrName>style.visibility</p:attrName>
                                        </p:attrNameLst>
                                      </p:cBhvr>
                                      <p:to>
                                        <p:strVal val="visible"/>
                                      </p:to>
                                    </p:set>
                                    <p:animEffect transition="in" filter="circle(in)">
                                      <p:cBhvr>
                                        <p:cTn id="33"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DESARROLLO DE LA APLICACIÓN</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a:srcRect l="10539" r="20073" b="4148"/>
          <a:stretch/>
        </p:blipFill>
        <p:spPr bwMode="auto">
          <a:xfrm>
            <a:off x="2827844" y="1420268"/>
            <a:ext cx="6536311" cy="5076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4" name="CuadroTexto 3"/>
          <p:cNvSpPr txBox="1"/>
          <p:nvPr/>
        </p:nvSpPr>
        <p:spPr>
          <a:xfrm>
            <a:off x="3810000" y="970852"/>
            <a:ext cx="4572000" cy="369332"/>
          </a:xfrm>
          <a:prstGeom prst="rect">
            <a:avLst/>
          </a:prstGeom>
          <a:noFill/>
        </p:spPr>
        <p:txBody>
          <a:bodyPr wrap="square" rtlCol="0">
            <a:spAutoFit/>
          </a:bodyPr>
          <a:lstStyle/>
          <a:p>
            <a:pPr algn="ctr"/>
            <a:r>
              <a:rPr lang="es-EC" b="1" u="sng" dirty="0" smtClean="0"/>
              <a:t>APLICACIÓN FUNCIONAL</a:t>
            </a:r>
            <a:endParaRPr lang="es-EC" b="1" u="sng" dirty="0"/>
          </a:p>
        </p:txBody>
      </p:sp>
    </p:spTree>
    <p:extLst>
      <p:ext uri="{BB962C8B-B14F-4D97-AF65-F5344CB8AC3E}">
        <p14:creationId xmlns:p14="http://schemas.microsoft.com/office/powerpoint/2010/main" val="3974564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RECOLECCIÓN DE DATOS</a:t>
            </a:r>
            <a:endParaRPr lang="es-EC" b="1" dirty="0">
              <a:latin typeface="Times New Roman" panose="02020603050405020304" pitchFamily="18" charset="0"/>
              <a:cs typeface="Times New Roman" panose="02020603050405020304" pitchFamily="18" charset="0"/>
            </a:endParaRPr>
          </a:p>
        </p:txBody>
      </p:sp>
      <p:pic>
        <p:nvPicPr>
          <p:cNvPr id="7172" name="Picture 4" descr="Resultado de imagen para recoleccion de da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2" y="2543804"/>
            <a:ext cx="4371975" cy="275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3673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PROCESO DE RECOLECCIÓN DE DATOS</a:t>
            </a:r>
            <a:endParaRPr lang="es-EC" sz="3600"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12237513"/>
              </p:ext>
            </p:extLst>
          </p:nvPr>
        </p:nvGraphicFramePr>
        <p:xfrm>
          <a:off x="3023674" y="1173843"/>
          <a:ext cx="6144649" cy="3406095"/>
        </p:xfrm>
        <a:graphic>
          <a:graphicData uri="http://schemas.openxmlformats.org/drawingml/2006/table">
            <a:tbl>
              <a:tblPr firstRow="1" firstCol="1" bandRow="1">
                <a:tableStyleId>{5C22544A-7EE6-4342-B048-85BDC9FD1C3A}</a:tableStyleId>
              </a:tblPr>
              <a:tblGrid>
                <a:gridCol w="1258149"/>
                <a:gridCol w="1759389"/>
                <a:gridCol w="1313324"/>
                <a:gridCol w="1813787"/>
              </a:tblGrid>
              <a:tr h="378455">
                <a:tc>
                  <a:txBody>
                    <a:bodyPr/>
                    <a:lstStyle/>
                    <a:p>
                      <a:pPr algn="ctr">
                        <a:lnSpc>
                          <a:spcPct val="107000"/>
                        </a:lnSpc>
                        <a:spcAft>
                          <a:spcPts val="0"/>
                        </a:spcAft>
                      </a:pPr>
                      <a:r>
                        <a:rPr lang="es-EC" sz="1500" dirty="0">
                          <a:effectLst/>
                          <a:latin typeface="Times New Roman" panose="02020603050405020304" pitchFamily="18" charset="0"/>
                          <a:cs typeface="Times New Roman" panose="02020603050405020304" pitchFamily="18" charset="0"/>
                        </a:rPr>
                        <a:t>Periodo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Horario 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Periodo</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Horario 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6</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6:00 – 6:59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14</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2:00 – 2:59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7</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7:00 – 7:59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15</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3:00 – 3:59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8</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8:00 – 8:59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16</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4:00 – 4:59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9</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9:00 – 9:59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17</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5:00 – 5:59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10</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10:00 – 10:59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18</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6:00 – 6:59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11:00 – 11:59 am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19</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7:00 – 7:59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12:00 – 12:59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20</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8:00 – 8:59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r h="378455">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13</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1:00 – 1:59 pm</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a:effectLst/>
                          <a:latin typeface="Times New Roman" panose="02020603050405020304" pitchFamily="18" charset="0"/>
                          <a:cs typeface="Times New Roman" panose="02020603050405020304" pitchFamily="18" charset="0"/>
                        </a:rPr>
                        <a:t>21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c>
                  <a:txBody>
                    <a:bodyPr/>
                    <a:lstStyle/>
                    <a:p>
                      <a:pPr algn="ctr">
                        <a:lnSpc>
                          <a:spcPct val="107000"/>
                        </a:lnSpc>
                        <a:spcAft>
                          <a:spcPts val="0"/>
                        </a:spcAft>
                      </a:pPr>
                      <a:r>
                        <a:rPr lang="es-EC" sz="1500" dirty="0">
                          <a:effectLst/>
                          <a:latin typeface="Times New Roman" panose="02020603050405020304" pitchFamily="18" charset="0"/>
                          <a:cs typeface="Times New Roman" panose="02020603050405020304" pitchFamily="18" charset="0"/>
                        </a:rPr>
                        <a:t>9:00 – 10:00 pm</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3928" marR="83928" marT="0" marB="0" anchor="ctr"/>
                </a:tc>
              </a:tr>
            </a:tbl>
          </a:graphicData>
        </a:graphic>
      </p:graphicFrame>
      <p:sp>
        <p:nvSpPr>
          <p:cNvPr id="4" name="Marcador de contenido 2"/>
          <p:cNvSpPr txBox="1">
            <a:spLocks/>
          </p:cNvSpPr>
          <p:nvPr/>
        </p:nvSpPr>
        <p:spPr>
          <a:xfrm>
            <a:off x="3367368" y="4780546"/>
            <a:ext cx="5457263" cy="2077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400" dirty="0" smtClean="0">
                <a:latin typeface="Times New Roman" panose="02020603050405020304" pitchFamily="18" charset="0"/>
                <a:cs typeface="Times New Roman" panose="02020603050405020304" pitchFamily="18" charset="0"/>
              </a:rPr>
              <a:t>800 Datos/viaje</a:t>
            </a:r>
          </a:p>
          <a:p>
            <a:pPr marL="0" indent="0" algn="ctr">
              <a:buNone/>
            </a:pPr>
            <a:r>
              <a:rPr lang="es-EC" sz="2400" dirty="0" smtClean="0">
                <a:latin typeface="Times New Roman" panose="02020603050405020304" pitchFamily="18" charset="0"/>
                <a:cs typeface="Times New Roman" panose="02020603050405020304" pitchFamily="18" charset="0"/>
              </a:rPr>
              <a:t>16 Viajes/Día</a:t>
            </a:r>
          </a:p>
          <a:p>
            <a:pPr marL="0" indent="0" algn="ctr">
              <a:buNone/>
            </a:pPr>
            <a:r>
              <a:rPr lang="es-EC" sz="2400" dirty="0" smtClean="0">
                <a:latin typeface="Times New Roman" panose="02020603050405020304" pitchFamily="18" charset="0"/>
                <a:cs typeface="Times New Roman" panose="02020603050405020304" pitchFamily="18" charset="0"/>
              </a:rPr>
              <a:t>5 Días</a:t>
            </a:r>
          </a:p>
          <a:p>
            <a:pPr marL="0" indent="0" algn="ctr">
              <a:buNone/>
            </a:pPr>
            <a:r>
              <a:rPr lang="es-EC" sz="2400" b="1" u="sng" dirty="0" smtClean="0">
                <a:latin typeface="Times New Roman" panose="02020603050405020304" pitchFamily="18" charset="0"/>
                <a:cs typeface="Times New Roman" panose="02020603050405020304" pitchFamily="18" charset="0"/>
              </a:rPr>
              <a:t>65.000 REGISTROS</a:t>
            </a:r>
            <a:endParaRPr lang="es-EC"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961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FILTRACIÓN Y VALIDACIÓN DE DATOS</a:t>
            </a:r>
            <a:endParaRPr lang="es-EC" b="1" dirty="0">
              <a:latin typeface="Times New Roman" panose="02020603050405020304" pitchFamily="18" charset="0"/>
              <a:cs typeface="Times New Roman" panose="02020603050405020304" pitchFamily="18" charset="0"/>
            </a:endParaRPr>
          </a:p>
        </p:txBody>
      </p:sp>
      <p:pic>
        <p:nvPicPr>
          <p:cNvPr id="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5137" t="5689" r="14295"/>
          <a:stretch/>
        </p:blipFill>
        <p:spPr bwMode="auto">
          <a:xfrm>
            <a:off x="4060658" y="2763039"/>
            <a:ext cx="4070684" cy="3062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7739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PROCESO DE FILTRACIÓN</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a:srcRect l="22632" t="22832" r="19718" b="58084"/>
          <a:stretch/>
        </p:blipFill>
        <p:spPr bwMode="auto">
          <a:xfrm>
            <a:off x="1596983" y="1796462"/>
            <a:ext cx="8998029" cy="167371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Marcador de contenido 2"/>
          <p:cNvSpPr txBox="1">
            <a:spLocks/>
          </p:cNvSpPr>
          <p:nvPr/>
        </p:nvSpPr>
        <p:spPr>
          <a:xfrm>
            <a:off x="1596983" y="3991661"/>
            <a:ext cx="5457263"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400" b="1" dirty="0" smtClean="0">
                <a:latin typeface="Times New Roman" panose="02020603050405020304" pitchFamily="18" charset="0"/>
                <a:cs typeface="Times New Roman" panose="02020603050405020304" pitchFamily="18" charset="0"/>
              </a:rPr>
              <a:t>CRITERIOS</a:t>
            </a:r>
          </a:p>
          <a:p>
            <a:pPr marL="0" indent="0" algn="ctr">
              <a:buNone/>
            </a:pPr>
            <a:endParaRPr lang="es-EC" sz="2400" b="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s-EC" sz="2400" dirty="0" smtClean="0">
                <a:latin typeface="Times New Roman" panose="02020603050405020304" pitchFamily="18" charset="0"/>
                <a:cs typeface="Times New Roman" panose="02020603050405020304" pitchFamily="18" charset="0"/>
              </a:rPr>
              <a:t>Velocidades &lt; 30 Km/h</a:t>
            </a:r>
          </a:p>
          <a:p>
            <a:pPr>
              <a:buFont typeface="Courier New" panose="02070309020205020404" pitchFamily="49" charset="0"/>
              <a:buChar char="o"/>
            </a:pPr>
            <a:r>
              <a:rPr lang="es-EC" sz="2400" dirty="0" smtClean="0">
                <a:latin typeface="Times New Roman" panose="02020603050405020304" pitchFamily="18" charset="0"/>
                <a:cs typeface="Times New Roman" panose="02020603050405020304" pitchFamily="18" charset="0"/>
              </a:rPr>
              <a:t>Velocidades &gt; 190 Km/h</a:t>
            </a:r>
          </a:p>
          <a:p>
            <a:pPr marL="0" indent="0">
              <a:buNone/>
            </a:pPr>
            <a:endParaRPr lang="es-EC" sz="2400" dirty="0">
              <a:latin typeface="Times New Roman" panose="02020603050405020304" pitchFamily="18" charset="0"/>
              <a:cs typeface="Times New Roman" panose="02020603050405020304" pitchFamily="18" charset="0"/>
            </a:endParaRPr>
          </a:p>
        </p:txBody>
      </p:sp>
      <p:sp>
        <p:nvSpPr>
          <p:cNvPr id="6" name="Flecha derecha 5"/>
          <p:cNvSpPr/>
          <p:nvPr/>
        </p:nvSpPr>
        <p:spPr>
          <a:xfrm>
            <a:off x="5534526" y="4898476"/>
            <a:ext cx="1812758" cy="897908"/>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
        <p:nvSpPr>
          <p:cNvPr id="7" name="Rectángulo redondeado 6"/>
          <p:cNvSpPr/>
          <p:nvPr/>
        </p:nvSpPr>
        <p:spPr>
          <a:xfrm>
            <a:off x="7732295" y="4684295"/>
            <a:ext cx="2862717" cy="1363579"/>
          </a:xfrm>
          <a:prstGeom prst="roundRect">
            <a:avLst/>
          </a:prstGeom>
          <a:ln w="38100">
            <a:solidFill>
              <a:schemeClr val="bg1"/>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4000" b="1" dirty="0" smtClean="0">
                <a:latin typeface="Times New Roman" panose="02020603050405020304" pitchFamily="18" charset="0"/>
                <a:cs typeface="Times New Roman" panose="02020603050405020304" pitchFamily="18" charset="0"/>
              </a:rPr>
              <a:t>55.000</a:t>
            </a:r>
            <a:endParaRPr lang="es-EC" sz="4000" b="1" dirty="0">
              <a:latin typeface="Times New Roman" panose="02020603050405020304" pitchFamily="18" charset="0"/>
              <a:cs typeface="Times New Roman" panose="02020603050405020304" pitchFamily="18" charset="0"/>
            </a:endParaRPr>
          </a:p>
        </p:txBody>
      </p:sp>
      <p:pic>
        <p:nvPicPr>
          <p:cNvPr id="8" name="Picture 2" descr="Resultado de imagen para rapidmi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132" y="138820"/>
            <a:ext cx="3182788" cy="1136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675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PROCESO DE DEFINICIÓN DE ATRIBUTOS</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400" dirty="0" smtClean="0">
                <a:latin typeface="Times New Roman" panose="02020603050405020304" pitchFamily="18" charset="0"/>
                <a:cs typeface="Times New Roman" panose="02020603050405020304" pitchFamily="18" charset="0"/>
              </a:rPr>
              <a:t>Segmentación </a:t>
            </a:r>
            <a:r>
              <a:rPr lang="es-EC" sz="2400" dirty="0">
                <a:latin typeface="Times New Roman" panose="02020603050405020304" pitchFamily="18" charset="0"/>
                <a:cs typeface="Times New Roman" panose="02020603050405020304" pitchFamily="18" charset="0"/>
              </a:rPr>
              <a:t>por zonas cada 1 Km. </a:t>
            </a:r>
            <a:r>
              <a:rPr lang="es-EC" sz="2400" dirty="0" smtClean="0">
                <a:latin typeface="Times New Roman" panose="02020603050405020304" pitchFamily="18" charset="0"/>
                <a:cs typeface="Times New Roman" panose="02020603050405020304" pitchFamily="18" charset="0"/>
              </a:rPr>
              <a:t>(Trébol </a:t>
            </a:r>
            <a:r>
              <a:rPr lang="es-EC" sz="2400" dirty="0">
                <a:latin typeface="Times New Roman" panose="02020603050405020304" pitchFamily="18" charset="0"/>
                <a:cs typeface="Times New Roman" panose="02020603050405020304" pitchFamily="18" charset="0"/>
              </a:rPr>
              <a:t>y la Universidad de la Fuerzas Armadas </a:t>
            </a:r>
            <a:r>
              <a:rPr lang="es-EC" sz="2400" dirty="0" smtClean="0">
                <a:latin typeface="Times New Roman" panose="02020603050405020304" pitchFamily="18" charset="0"/>
                <a:cs typeface="Times New Roman" panose="02020603050405020304" pitchFamily="18" charset="0"/>
              </a:rPr>
              <a:t>ESPE)</a:t>
            </a:r>
          </a:p>
          <a:p>
            <a:pPr algn="just"/>
            <a:r>
              <a:rPr lang="es-EC" sz="2400" dirty="0" smtClean="0">
                <a:latin typeface="Times New Roman" panose="02020603050405020304" pitchFamily="18" charset="0"/>
                <a:cs typeface="Times New Roman" panose="02020603050405020304" pitchFamily="18" charset="0"/>
              </a:rPr>
              <a:t>16 </a:t>
            </a:r>
            <a:r>
              <a:rPr lang="es-EC" sz="2400" dirty="0">
                <a:latin typeface="Times New Roman" panose="02020603050405020304" pitchFamily="18" charset="0"/>
                <a:cs typeface="Times New Roman" panose="02020603050405020304" pitchFamily="18" charset="0"/>
              </a:rPr>
              <a:t>Zonas, </a:t>
            </a:r>
            <a:r>
              <a:rPr lang="es-EC" sz="2400" dirty="0" smtClean="0">
                <a:latin typeface="Times New Roman" panose="02020603050405020304" pitchFamily="18" charset="0"/>
                <a:cs typeface="Times New Roman" panose="02020603050405020304" pitchFamily="18" charset="0"/>
              </a:rPr>
              <a:t>conformadas </a:t>
            </a:r>
            <a:r>
              <a:rPr lang="es-EC" sz="2400" dirty="0">
                <a:latin typeface="Times New Roman" panose="02020603050405020304" pitchFamily="18" charset="0"/>
                <a:cs typeface="Times New Roman" panose="02020603050405020304" pitchFamily="18" charset="0"/>
              </a:rPr>
              <a:t>por 5 </a:t>
            </a:r>
            <a:r>
              <a:rPr lang="es-EC" sz="2400" dirty="0" err="1" smtClean="0">
                <a:latin typeface="Times New Roman" panose="02020603050405020304" pitchFamily="18" charset="0"/>
                <a:cs typeface="Times New Roman" panose="02020603050405020304" pitchFamily="18" charset="0"/>
              </a:rPr>
              <a:t>subzonas</a:t>
            </a:r>
            <a:r>
              <a:rPr lang="es-EC" sz="2400" dirty="0" smtClean="0">
                <a:latin typeface="Times New Roman" panose="02020603050405020304" pitchFamily="18" charset="0"/>
                <a:cs typeface="Times New Roman" panose="02020603050405020304" pitchFamily="18" charset="0"/>
              </a:rPr>
              <a:t> (78) </a:t>
            </a:r>
            <a:r>
              <a:rPr lang="es-EC" sz="2400" dirty="0">
                <a:latin typeface="Times New Roman" panose="02020603050405020304" pitchFamily="18" charset="0"/>
                <a:cs typeface="Times New Roman" panose="02020603050405020304" pitchFamily="18" charset="0"/>
              </a:rPr>
              <a:t>de 200 metros </a:t>
            </a:r>
            <a:r>
              <a:rPr lang="es-EC" sz="2400" dirty="0" smtClean="0">
                <a:latin typeface="Times New Roman" panose="02020603050405020304" pitchFamily="18" charset="0"/>
                <a:cs typeface="Times New Roman" panose="02020603050405020304" pitchFamily="18" charset="0"/>
              </a:rPr>
              <a:t>respectivamente.</a:t>
            </a:r>
          </a:p>
          <a:p>
            <a:pPr marL="0" indent="0" algn="just">
              <a:buNone/>
            </a:pPr>
            <a:endParaRPr lang="es-EC" sz="2400" dirty="0">
              <a:latin typeface="Times New Roman" panose="02020603050405020304" pitchFamily="18" charset="0"/>
              <a:cs typeface="Times New Roman" panose="02020603050405020304" pitchFamily="18" charset="0"/>
            </a:endParaRPr>
          </a:p>
        </p:txBody>
      </p:sp>
      <p:pic>
        <p:nvPicPr>
          <p:cNvPr id="13314"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36721"/>
            <a:ext cx="5667375"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666" y="2471337"/>
            <a:ext cx="3898681" cy="4230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entágono 4"/>
          <p:cNvSpPr/>
          <p:nvPr/>
        </p:nvSpPr>
        <p:spPr>
          <a:xfrm>
            <a:off x="6657474" y="4315326"/>
            <a:ext cx="497305" cy="352927"/>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0699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circle(in)">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3315"/>
                                        </p:tgtEl>
                                        <p:attrNameLst>
                                          <p:attrName>style.visibility</p:attrName>
                                        </p:attrNameLst>
                                      </p:cBhvr>
                                      <p:to>
                                        <p:strVal val="visible"/>
                                      </p:to>
                                    </p:set>
                                    <p:animEffect transition="in" filter="fade">
                                      <p:cBhvr>
                                        <p:cTn id="2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SELECCIÓN DE TÉCNICA PARA PREDICCIÓN</a:t>
            </a:r>
            <a:endParaRPr lang="es-EC" b="1" dirty="0">
              <a:latin typeface="Times New Roman" panose="02020603050405020304" pitchFamily="18" charset="0"/>
              <a:cs typeface="Times New Roman" panose="02020603050405020304" pitchFamily="18" charset="0"/>
            </a:endParaRPr>
          </a:p>
        </p:txBody>
      </p:sp>
      <p:pic>
        <p:nvPicPr>
          <p:cNvPr id="8194" name="Picture 2" descr="Resultado de imagen para SELEC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929439"/>
            <a:ext cx="3429000" cy="2606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0604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ANTECEDENTES</a:t>
            </a:r>
            <a:endParaRPr lang="es-EC" sz="3200" b="1" dirty="0">
              <a:latin typeface="Times New Roman" panose="02020603050405020304" pitchFamily="18" charset="0"/>
              <a:cs typeface="Times New Roman" panose="02020603050405020304" pitchFamily="18" charset="0"/>
            </a:endParaRPr>
          </a:p>
        </p:txBody>
      </p:sp>
      <p:pic>
        <p:nvPicPr>
          <p:cNvPr id="4100" name="Picture 4" descr="Resultado de imagen para mto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06" b="9635"/>
          <a:stretch/>
        </p:blipFill>
        <p:spPr bwMode="auto">
          <a:xfrm>
            <a:off x="5208829" y="1053510"/>
            <a:ext cx="1774342" cy="1245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Resultado de imagen para ant ecuador"/>
          <p:cNvPicPr>
            <a:picLocks noChangeAspect="1" noChangeArrowheads="1"/>
          </p:cNvPicPr>
          <p:nvPr/>
        </p:nvPicPr>
        <p:blipFill rotWithShape="1">
          <a:blip r:embed="rId4">
            <a:extLst>
              <a:ext uri="{28A0092B-C50C-407E-A947-70E740481C1C}">
                <a14:useLocalDpi xmlns:a14="http://schemas.microsoft.com/office/drawing/2010/main" val="0"/>
              </a:ext>
            </a:extLst>
          </a:blip>
          <a:srcRect l="6773" t="43151" r="3965" b="13622"/>
          <a:stretch/>
        </p:blipFill>
        <p:spPr bwMode="auto">
          <a:xfrm>
            <a:off x="4510359" y="2297522"/>
            <a:ext cx="2013452" cy="975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lecha abajo 3"/>
          <p:cNvSpPr/>
          <p:nvPr/>
        </p:nvSpPr>
        <p:spPr>
          <a:xfrm>
            <a:off x="1812758" y="3481135"/>
            <a:ext cx="655434" cy="70585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pic>
        <p:nvPicPr>
          <p:cNvPr id="4108" name="Picture 12" descr="Resultado de imagen para siniestro au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070" y="4427461"/>
            <a:ext cx="3042757" cy="1044680"/>
          </a:xfrm>
          <a:prstGeom prst="rect">
            <a:avLst/>
          </a:prstGeom>
          <a:noFill/>
          <a:extLst>
            <a:ext uri="{909E8E84-426E-40DD-AFC4-6F175D3DCCD1}">
              <a14:hiddenFill xmlns:a14="http://schemas.microsoft.com/office/drawing/2010/main">
                <a:solidFill>
                  <a:srgbClr val="FFFFFF"/>
                </a:solidFill>
              </a14:hiddenFill>
            </a:ext>
          </a:extLst>
        </p:spPr>
      </p:pic>
      <p:sp>
        <p:nvSpPr>
          <p:cNvPr id="13" name="Flecha abajo 12"/>
          <p:cNvSpPr/>
          <p:nvPr/>
        </p:nvSpPr>
        <p:spPr>
          <a:xfrm>
            <a:off x="5728731" y="3497099"/>
            <a:ext cx="655434" cy="70585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5" name="CuadroTexto 4"/>
          <p:cNvSpPr txBox="1"/>
          <p:nvPr/>
        </p:nvSpPr>
        <p:spPr>
          <a:xfrm>
            <a:off x="4535070" y="4427461"/>
            <a:ext cx="1570857" cy="338554"/>
          </a:xfrm>
          <a:prstGeom prst="rect">
            <a:avLst/>
          </a:prstGeom>
          <a:noFill/>
        </p:spPr>
        <p:txBody>
          <a:bodyPr wrap="square" rtlCol="0">
            <a:spAutoFit/>
          </a:bodyPr>
          <a:lstStyle/>
          <a:p>
            <a:r>
              <a:rPr lang="es-EC" sz="1600" dirty="0" smtClean="0">
                <a:solidFill>
                  <a:schemeClr val="bg1"/>
                </a:solidFill>
                <a:latin typeface="Adobe Gothic Std B" panose="020B0800000000000000" pitchFamily="34" charset="-128"/>
                <a:ea typeface="Adobe Gothic Std B" panose="020B0800000000000000" pitchFamily="34" charset="-128"/>
              </a:rPr>
              <a:t>25000</a:t>
            </a:r>
            <a:endParaRPr lang="es-EC" sz="1600" dirty="0">
              <a:solidFill>
                <a:schemeClr val="bg1"/>
              </a:solidFill>
              <a:latin typeface="Adobe Gothic Std B" panose="020B0800000000000000" pitchFamily="34" charset="-128"/>
              <a:ea typeface="Adobe Gothic Std B" panose="020B0800000000000000" pitchFamily="34" charset="-128"/>
            </a:endParaRPr>
          </a:p>
        </p:txBody>
      </p:sp>
      <p:pic>
        <p:nvPicPr>
          <p:cNvPr id="4110" name="Picture 14" descr="Resultado de imagen para calavera dibuj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131" b="16154"/>
          <a:stretch/>
        </p:blipFill>
        <p:spPr bwMode="auto">
          <a:xfrm>
            <a:off x="5524614" y="5472141"/>
            <a:ext cx="1063667" cy="103235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5712689" y="5543415"/>
            <a:ext cx="1570857" cy="338554"/>
          </a:xfrm>
          <a:prstGeom prst="rect">
            <a:avLst/>
          </a:prstGeom>
          <a:noFill/>
        </p:spPr>
        <p:txBody>
          <a:bodyPr wrap="square" rtlCol="0">
            <a:spAutoFit/>
          </a:bodyPr>
          <a:lstStyle/>
          <a:p>
            <a:r>
              <a:rPr lang="es-EC" sz="1600" dirty="0" smtClean="0">
                <a:solidFill>
                  <a:schemeClr val="bg1"/>
                </a:solidFill>
                <a:latin typeface="Adobe Gothic Std B" panose="020B0800000000000000" pitchFamily="34" charset="-128"/>
                <a:ea typeface="Adobe Gothic Std B" panose="020B0800000000000000" pitchFamily="34" charset="-128"/>
              </a:rPr>
              <a:t>1000</a:t>
            </a:r>
            <a:endParaRPr lang="es-EC" sz="1600" dirty="0">
              <a:solidFill>
                <a:schemeClr val="bg1"/>
              </a:solidFill>
              <a:latin typeface="Adobe Gothic Std B" panose="020B0800000000000000" pitchFamily="34" charset="-128"/>
              <a:ea typeface="Adobe Gothic Std B" panose="020B0800000000000000" pitchFamily="34" charset="-128"/>
            </a:endParaRPr>
          </a:p>
        </p:txBody>
      </p:sp>
      <p:pic>
        <p:nvPicPr>
          <p:cNvPr id="4112" name="Picture 16" descr="Resultado de imagen para radares ecuador"/>
          <p:cNvPicPr>
            <a:picLocks noChangeAspect="1" noChangeArrowheads="1"/>
          </p:cNvPicPr>
          <p:nvPr/>
        </p:nvPicPr>
        <p:blipFill rotWithShape="1">
          <a:blip r:embed="rId7">
            <a:extLst>
              <a:ext uri="{28A0092B-C50C-407E-A947-70E740481C1C}">
                <a14:useLocalDpi xmlns:a14="http://schemas.microsoft.com/office/drawing/2010/main" val="0"/>
              </a:ext>
            </a:extLst>
          </a:blip>
          <a:srcRect l="28994" t="13010" r="21684" b="6737"/>
          <a:stretch/>
        </p:blipFill>
        <p:spPr bwMode="auto">
          <a:xfrm>
            <a:off x="8855232" y="1137109"/>
            <a:ext cx="2482526" cy="2019735"/>
          </a:xfrm>
          <a:prstGeom prst="rect">
            <a:avLst/>
          </a:prstGeom>
          <a:noFill/>
          <a:extLst>
            <a:ext uri="{909E8E84-426E-40DD-AFC4-6F175D3DCCD1}">
              <a14:hiddenFill xmlns:a14="http://schemas.microsoft.com/office/drawing/2010/main">
                <a:solidFill>
                  <a:srgbClr val="FFFFFF"/>
                </a:solidFill>
              </a14:hiddenFill>
            </a:ext>
          </a:extLst>
        </p:spPr>
      </p:pic>
      <p:sp>
        <p:nvSpPr>
          <p:cNvPr id="18" name="Flecha abajo 17"/>
          <p:cNvSpPr/>
          <p:nvPr/>
        </p:nvSpPr>
        <p:spPr>
          <a:xfrm rot="16200000">
            <a:off x="7656226" y="1842176"/>
            <a:ext cx="655434" cy="70585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pic>
        <p:nvPicPr>
          <p:cNvPr id="4116" name="Picture 20" descr="Resultado de imagen para multa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9357" y="4427461"/>
            <a:ext cx="2074273" cy="1719342"/>
          </a:xfrm>
          <a:prstGeom prst="rect">
            <a:avLst/>
          </a:prstGeom>
          <a:noFill/>
          <a:extLst>
            <a:ext uri="{909E8E84-426E-40DD-AFC4-6F175D3DCCD1}">
              <a14:hiddenFill xmlns:a14="http://schemas.microsoft.com/office/drawing/2010/main">
                <a:solidFill>
                  <a:srgbClr val="FFFFFF"/>
                </a:solidFill>
              </a14:hiddenFill>
            </a:ext>
          </a:extLst>
        </p:spPr>
      </p:pic>
      <p:sp>
        <p:nvSpPr>
          <p:cNvPr id="21" name="Flecha abajo 20"/>
          <p:cNvSpPr/>
          <p:nvPr/>
        </p:nvSpPr>
        <p:spPr>
          <a:xfrm>
            <a:off x="9768777" y="3481135"/>
            <a:ext cx="655434" cy="70585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pic>
        <p:nvPicPr>
          <p:cNvPr id="4118" name="Picture 22" descr="Resultado de imagen para incremento"/>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36000"/>
                    </a14:imgEffect>
                    <a14:imgEffect>
                      <a14:brightnessContrast bright="-11000" contrast="28000"/>
                    </a14:imgEffect>
                  </a14:imgLayer>
                </a14:imgProps>
              </a:ext>
              <a:ext uri="{28A0092B-C50C-407E-A947-70E740481C1C}">
                <a14:useLocalDpi xmlns:a14="http://schemas.microsoft.com/office/drawing/2010/main" val="0"/>
              </a:ext>
            </a:extLst>
          </a:blip>
          <a:srcRect/>
          <a:stretch>
            <a:fillRect/>
          </a:stretch>
        </p:blipFill>
        <p:spPr bwMode="auto">
          <a:xfrm>
            <a:off x="10048903" y="5053959"/>
            <a:ext cx="1627579" cy="1627579"/>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8964784" y="4425892"/>
            <a:ext cx="1570857" cy="338554"/>
          </a:xfrm>
          <a:prstGeom prst="rect">
            <a:avLst/>
          </a:prstGeom>
          <a:noFill/>
        </p:spPr>
        <p:txBody>
          <a:bodyPr wrap="square" rtlCol="0">
            <a:spAutoFit/>
          </a:bodyPr>
          <a:lstStyle/>
          <a:p>
            <a:r>
              <a:rPr lang="es-EC" sz="1600" dirty="0" smtClean="0">
                <a:solidFill>
                  <a:schemeClr val="bg1"/>
                </a:solidFill>
                <a:latin typeface="Adobe Gothic Std B" panose="020B0800000000000000" pitchFamily="34" charset="-128"/>
                <a:ea typeface="Adobe Gothic Std B" panose="020B0800000000000000" pitchFamily="34" charset="-128"/>
              </a:rPr>
              <a:t>1000% -&gt; 3 </a:t>
            </a:r>
            <a:endParaRPr lang="es-EC" sz="1600" dirty="0">
              <a:solidFill>
                <a:schemeClr val="bg1"/>
              </a:solidFill>
              <a:latin typeface="Adobe Gothic Std B" panose="020B0800000000000000" pitchFamily="34" charset="-128"/>
              <a:ea typeface="Adobe Gothic Std B" panose="020B0800000000000000" pitchFamily="34" charset="-128"/>
            </a:endParaRPr>
          </a:p>
        </p:txBody>
      </p:sp>
      <p:cxnSp>
        <p:nvCxnSpPr>
          <p:cNvPr id="6" name="Conector recto de flecha 5"/>
          <p:cNvCxnSpPr/>
          <p:nvPr/>
        </p:nvCxnSpPr>
        <p:spPr>
          <a:xfrm>
            <a:off x="4064000" y="1137109"/>
            <a:ext cx="0" cy="5367387"/>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upo 6"/>
          <p:cNvGrpSpPr/>
          <p:nvPr/>
        </p:nvGrpSpPr>
        <p:grpSpPr>
          <a:xfrm>
            <a:off x="790074" y="1149700"/>
            <a:ext cx="2787742" cy="2090807"/>
            <a:chOff x="790074" y="1149700"/>
            <a:chExt cx="2787742" cy="2090807"/>
          </a:xfrm>
        </p:grpSpPr>
        <p:pic>
          <p:nvPicPr>
            <p:cNvPr id="4098" name="Picture 2" descr="Resultado de imagen para prediccion informatic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0074" y="1149700"/>
              <a:ext cx="2787742" cy="2090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857476" y="1149700"/>
              <a:ext cx="2720340" cy="369332"/>
            </a:xfrm>
            <a:prstGeom prst="rect">
              <a:avLst/>
            </a:prstGeom>
            <a:noFill/>
          </p:spPr>
          <p:txBody>
            <a:bodyPr wrap="square" rtlCol="0">
              <a:spAutoFit/>
            </a:bodyPr>
            <a:lstStyle/>
            <a:p>
              <a:pPr algn="ctr"/>
              <a:r>
                <a:rPr lang="es-EC" b="1" dirty="0" smtClean="0"/>
                <a:t>Técnicas de Predicción</a:t>
              </a:r>
              <a:endParaRPr lang="es-EC" b="1" dirty="0"/>
            </a:p>
          </p:txBody>
        </p:sp>
      </p:grpSp>
      <p:grpSp>
        <p:nvGrpSpPr>
          <p:cNvPr id="9" name="Grupo 8"/>
          <p:cNvGrpSpPr/>
          <p:nvPr/>
        </p:nvGrpSpPr>
        <p:grpSpPr>
          <a:xfrm>
            <a:off x="838200" y="4425892"/>
            <a:ext cx="2585273" cy="1798440"/>
            <a:chOff x="838200" y="4425892"/>
            <a:chExt cx="2585273" cy="1798440"/>
          </a:xfrm>
        </p:grpSpPr>
        <p:pic>
          <p:nvPicPr>
            <p:cNvPr id="4104" name="Picture 8" descr="Resultado de imagen para estimaciones pronostico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476" y="4427616"/>
              <a:ext cx="2565997" cy="179671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838200" y="4425892"/>
              <a:ext cx="2585273" cy="369332"/>
            </a:xfrm>
            <a:prstGeom prst="rect">
              <a:avLst/>
            </a:prstGeom>
            <a:noFill/>
          </p:spPr>
          <p:txBody>
            <a:bodyPr wrap="square" rtlCol="0">
              <a:spAutoFit/>
            </a:bodyPr>
            <a:lstStyle/>
            <a:p>
              <a:pPr algn="r"/>
              <a:r>
                <a:rPr lang="es-EC" b="1" dirty="0" smtClean="0">
                  <a:solidFill>
                    <a:schemeClr val="bg1"/>
                  </a:solidFill>
                  <a:latin typeface="Times New Roman" panose="02020603050405020304" pitchFamily="18" charset="0"/>
                  <a:cs typeface="Times New Roman" panose="02020603050405020304" pitchFamily="18" charset="0"/>
                </a:rPr>
                <a:t>Simulación</a:t>
              </a:r>
            </a:p>
          </p:txBody>
        </p:sp>
      </p:grpSp>
      <p:sp>
        <p:nvSpPr>
          <p:cNvPr id="10" name="AutoShape 2" descr="Resultado de imagen para cte logo ecu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0" name="Picture 6" descr="Imagen relacionada"/>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454" r="13421" b="26784"/>
          <a:stretch/>
        </p:blipFill>
        <p:spPr bwMode="auto">
          <a:xfrm>
            <a:off x="6523811" y="2274716"/>
            <a:ext cx="996634" cy="99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69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arn(inVertical)">
                                      <p:cBhvr>
                                        <p:cTn id="13" dur="500"/>
                                        <p:tgtEl>
                                          <p:spTgt spid="4102"/>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6" presetClass="entr" presetSubtype="2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barn(inVertical)">
                                      <p:cBhvr>
                                        <p:cTn id="19" dur="500"/>
                                        <p:tgtEl>
                                          <p:spTgt spid="410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4108"/>
                                        </p:tgtEl>
                                        <p:attrNameLst>
                                          <p:attrName>style.visibility</p:attrName>
                                        </p:attrNameLst>
                                      </p:cBhvr>
                                      <p:to>
                                        <p:strVal val="visible"/>
                                      </p:to>
                                    </p:set>
                                    <p:animEffect transition="in" filter="wipe(down)">
                                      <p:cBhvr>
                                        <p:cTn id="27" dur="500"/>
                                        <p:tgtEl>
                                          <p:spTgt spid="410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4110"/>
                                        </p:tgtEl>
                                        <p:attrNameLst>
                                          <p:attrName>style.visibility</p:attrName>
                                        </p:attrNameLst>
                                      </p:cBhvr>
                                      <p:to>
                                        <p:strVal val="visible"/>
                                      </p:to>
                                    </p:set>
                                    <p:animEffect transition="in" filter="wipe(down)">
                                      <p:cBhvr>
                                        <p:cTn id="33" dur="500"/>
                                        <p:tgtEl>
                                          <p:spTgt spid="41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112"/>
                                        </p:tgtEl>
                                        <p:attrNameLst>
                                          <p:attrName>style.visibility</p:attrName>
                                        </p:attrNameLst>
                                      </p:cBhvr>
                                      <p:to>
                                        <p:strVal val="visible"/>
                                      </p:to>
                                    </p:set>
                                    <p:anim calcmode="lin" valueType="num">
                                      <p:cBhvr>
                                        <p:cTn id="41" dur="500" fill="hold"/>
                                        <p:tgtEl>
                                          <p:spTgt spid="4112"/>
                                        </p:tgtEl>
                                        <p:attrNameLst>
                                          <p:attrName>ppt_w</p:attrName>
                                        </p:attrNameLst>
                                      </p:cBhvr>
                                      <p:tavLst>
                                        <p:tav tm="0">
                                          <p:val>
                                            <p:fltVal val="0"/>
                                          </p:val>
                                        </p:tav>
                                        <p:tav tm="100000">
                                          <p:val>
                                            <p:strVal val="#ppt_w"/>
                                          </p:val>
                                        </p:tav>
                                      </p:tavLst>
                                    </p:anim>
                                    <p:anim calcmode="lin" valueType="num">
                                      <p:cBhvr>
                                        <p:cTn id="42" dur="500" fill="hold"/>
                                        <p:tgtEl>
                                          <p:spTgt spid="4112"/>
                                        </p:tgtEl>
                                        <p:attrNameLst>
                                          <p:attrName>ppt_h</p:attrName>
                                        </p:attrNameLst>
                                      </p:cBhvr>
                                      <p:tavLst>
                                        <p:tav tm="0">
                                          <p:val>
                                            <p:fltVal val="0"/>
                                          </p:val>
                                        </p:tav>
                                        <p:tav tm="100000">
                                          <p:val>
                                            <p:strVal val="#ppt_h"/>
                                          </p:val>
                                        </p:tav>
                                      </p:tavLst>
                                    </p:anim>
                                    <p:animEffect transition="in" filter="fade">
                                      <p:cBhvr>
                                        <p:cTn id="43" dur="500"/>
                                        <p:tgtEl>
                                          <p:spTgt spid="41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4118"/>
                                        </p:tgtEl>
                                        <p:attrNameLst>
                                          <p:attrName>style.visibility</p:attrName>
                                        </p:attrNameLst>
                                      </p:cBhvr>
                                      <p:to>
                                        <p:strVal val="visible"/>
                                      </p:to>
                                    </p:set>
                                    <p:animEffect transition="in" filter="fade">
                                      <p:cBhvr>
                                        <p:cTn id="56" dur="500"/>
                                        <p:tgtEl>
                                          <p:spTgt spid="4118"/>
                                        </p:tgtEl>
                                      </p:cBhvr>
                                    </p:animEffect>
                                  </p:childTnLst>
                                </p:cTn>
                              </p:par>
                              <p:par>
                                <p:cTn id="57" presetID="10" presetClass="entr" presetSubtype="0" fill="hold" nodeType="withEffect">
                                  <p:stCondLst>
                                    <p:cond delay="0"/>
                                  </p:stCondLst>
                                  <p:childTnLst>
                                    <p:set>
                                      <p:cBhvr>
                                        <p:cTn id="58" dur="1" fill="hold">
                                          <p:stCondLst>
                                            <p:cond delay="0"/>
                                          </p:stCondLst>
                                        </p:cTn>
                                        <p:tgtEl>
                                          <p:spTgt spid="4116"/>
                                        </p:tgtEl>
                                        <p:attrNameLst>
                                          <p:attrName>style.visibility</p:attrName>
                                        </p:attrNameLst>
                                      </p:cBhvr>
                                      <p:to>
                                        <p:strVal val="visible"/>
                                      </p:to>
                                    </p:set>
                                    <p:animEffect transition="in" filter="fade">
                                      <p:cBhvr>
                                        <p:cTn id="59" dur="500"/>
                                        <p:tgtEl>
                                          <p:spTgt spid="41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5" grpId="0"/>
      <p:bldP spid="16" grpId="0"/>
      <p:bldP spid="18" grpId="0" animBg="1"/>
      <p:bldP spid="21"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TÉCNICAS</a:t>
            </a:r>
            <a:endParaRPr lang="es-EC" sz="3600" b="1" dirty="0">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1479885" y="3159858"/>
            <a:ext cx="2975810" cy="72722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400" b="1" dirty="0" smtClean="0">
                <a:solidFill>
                  <a:schemeClr val="bg1"/>
                </a:solidFill>
                <a:latin typeface="Times New Roman" panose="02020603050405020304" pitchFamily="18" charset="0"/>
                <a:cs typeface="Times New Roman" panose="02020603050405020304" pitchFamily="18" charset="0"/>
              </a:rPr>
              <a:t>MODELAMIENTO</a:t>
            </a:r>
            <a:endParaRPr lang="es-EC" sz="2400" b="1" dirty="0">
              <a:solidFill>
                <a:schemeClr val="bg1"/>
              </a:solidFill>
              <a:latin typeface="Times New Roman" panose="02020603050405020304" pitchFamily="18" charset="0"/>
              <a:cs typeface="Times New Roman" panose="02020603050405020304" pitchFamily="18" charset="0"/>
            </a:endParaRPr>
          </a:p>
        </p:txBody>
      </p:sp>
      <p:sp>
        <p:nvSpPr>
          <p:cNvPr id="4" name="Rectángulo redondeado 3"/>
          <p:cNvSpPr/>
          <p:nvPr/>
        </p:nvSpPr>
        <p:spPr>
          <a:xfrm>
            <a:off x="5410201" y="3151098"/>
            <a:ext cx="2237874" cy="7272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000" b="1" dirty="0" smtClean="0">
                <a:solidFill>
                  <a:schemeClr val="bg1"/>
                </a:solidFill>
                <a:latin typeface="Times New Roman" panose="02020603050405020304" pitchFamily="18" charset="0"/>
                <a:cs typeface="Times New Roman" panose="02020603050405020304" pitchFamily="18" charset="0"/>
              </a:rPr>
              <a:t>Predictivo</a:t>
            </a:r>
            <a:endParaRPr lang="es-EC" sz="2000" b="1" dirty="0">
              <a:solidFill>
                <a:schemeClr val="bg1"/>
              </a:solidFill>
              <a:latin typeface="Times New Roman" panose="02020603050405020304" pitchFamily="18" charset="0"/>
              <a:cs typeface="Times New Roman" panose="02020603050405020304" pitchFamily="18" charset="0"/>
            </a:endParaRPr>
          </a:p>
        </p:txBody>
      </p:sp>
      <p:cxnSp>
        <p:nvCxnSpPr>
          <p:cNvPr id="6" name="Conector recto de flecha 5"/>
          <p:cNvCxnSpPr>
            <a:endCxn id="4" idx="1"/>
          </p:cNvCxnSpPr>
          <p:nvPr/>
        </p:nvCxnSpPr>
        <p:spPr>
          <a:xfrm>
            <a:off x="4455695" y="3514712"/>
            <a:ext cx="954506"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8823159" y="1993188"/>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Arboles</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12" name="Rectángulo 11"/>
          <p:cNvSpPr/>
          <p:nvPr/>
        </p:nvSpPr>
        <p:spPr>
          <a:xfrm>
            <a:off x="8823160" y="1351741"/>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Bayesiano</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13" name="Rectángulo 12"/>
          <p:cNvSpPr/>
          <p:nvPr/>
        </p:nvSpPr>
        <p:spPr>
          <a:xfrm>
            <a:off x="8823161" y="710294"/>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err="1" smtClean="0">
                <a:solidFill>
                  <a:schemeClr val="bg1"/>
                </a:solidFill>
                <a:latin typeface="Times New Roman" panose="02020603050405020304" pitchFamily="18" charset="0"/>
                <a:cs typeface="Times New Roman" panose="02020603050405020304" pitchFamily="18" charset="0"/>
              </a:rPr>
              <a:t>Lazy</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14" name="Rectángulo 13"/>
          <p:cNvSpPr/>
          <p:nvPr/>
        </p:nvSpPr>
        <p:spPr>
          <a:xfrm>
            <a:off x="8823158" y="2634635"/>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Reglas</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15" name="Rectángulo 14"/>
          <p:cNvSpPr/>
          <p:nvPr/>
        </p:nvSpPr>
        <p:spPr>
          <a:xfrm>
            <a:off x="8823157" y="3276082"/>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Neural</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16" name="Rectángulo 15"/>
          <p:cNvSpPr/>
          <p:nvPr/>
        </p:nvSpPr>
        <p:spPr>
          <a:xfrm>
            <a:off x="8823157" y="3917529"/>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Funciones</a:t>
            </a:r>
            <a:endParaRPr lang="es-EC" b="1" dirty="0">
              <a:solidFill>
                <a:schemeClr val="bg1"/>
              </a:solidFill>
              <a:latin typeface="Times New Roman" panose="02020603050405020304" pitchFamily="18" charset="0"/>
              <a:cs typeface="Times New Roman" panose="02020603050405020304" pitchFamily="18" charset="0"/>
            </a:endParaRPr>
          </a:p>
        </p:txBody>
      </p:sp>
      <p:cxnSp>
        <p:nvCxnSpPr>
          <p:cNvPr id="23" name="Conector recto de flecha 22"/>
          <p:cNvCxnSpPr>
            <a:stCxn id="4" idx="3"/>
            <a:endCxn id="16" idx="1"/>
          </p:cNvCxnSpPr>
          <p:nvPr/>
        </p:nvCxnSpPr>
        <p:spPr>
          <a:xfrm>
            <a:off x="7648075" y="3514712"/>
            <a:ext cx="1175082" cy="6479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4" idx="3"/>
            <a:endCxn id="30" idx="1"/>
          </p:cNvCxnSpPr>
          <p:nvPr/>
        </p:nvCxnSpPr>
        <p:spPr>
          <a:xfrm>
            <a:off x="7648075" y="3514712"/>
            <a:ext cx="1175082" cy="133114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4" idx="3"/>
            <a:endCxn id="8" idx="1"/>
          </p:cNvCxnSpPr>
          <p:nvPr/>
        </p:nvCxnSpPr>
        <p:spPr>
          <a:xfrm flipV="1">
            <a:off x="7648075" y="2238331"/>
            <a:ext cx="1175084" cy="127638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a:stCxn id="4" idx="3"/>
            <a:endCxn id="13" idx="1"/>
          </p:cNvCxnSpPr>
          <p:nvPr/>
        </p:nvCxnSpPr>
        <p:spPr>
          <a:xfrm flipV="1">
            <a:off x="7648075" y="955437"/>
            <a:ext cx="1175086" cy="255927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4" idx="3"/>
            <a:endCxn id="12" idx="1"/>
          </p:cNvCxnSpPr>
          <p:nvPr/>
        </p:nvCxnSpPr>
        <p:spPr>
          <a:xfrm flipV="1">
            <a:off x="7648075" y="1596884"/>
            <a:ext cx="1175085" cy="19178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stCxn id="4" idx="3"/>
            <a:endCxn id="14" idx="1"/>
          </p:cNvCxnSpPr>
          <p:nvPr/>
        </p:nvCxnSpPr>
        <p:spPr>
          <a:xfrm flipV="1">
            <a:off x="7648075" y="2879778"/>
            <a:ext cx="1175083" cy="63493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stCxn id="4" idx="3"/>
            <a:endCxn id="15" idx="1"/>
          </p:cNvCxnSpPr>
          <p:nvPr/>
        </p:nvCxnSpPr>
        <p:spPr>
          <a:xfrm>
            <a:off x="7648075" y="3514712"/>
            <a:ext cx="1175082" cy="651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8823157" y="4557098"/>
            <a:ext cx="1379621" cy="57751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Regresión Log.</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31" name="Rectángulo 30"/>
          <p:cNvSpPr/>
          <p:nvPr/>
        </p:nvSpPr>
        <p:spPr>
          <a:xfrm>
            <a:off x="8823157" y="5923467"/>
            <a:ext cx="1379621" cy="57751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Análisis </a:t>
            </a:r>
            <a:r>
              <a:rPr lang="es-EC" b="1" dirty="0" err="1" smtClean="0">
                <a:solidFill>
                  <a:schemeClr val="bg1"/>
                </a:solidFill>
                <a:latin typeface="Times New Roman" panose="02020603050405020304" pitchFamily="18" charset="0"/>
                <a:cs typeface="Times New Roman" panose="02020603050405020304" pitchFamily="18" charset="0"/>
              </a:rPr>
              <a:t>Discrimante</a:t>
            </a:r>
            <a:endParaRPr lang="es-EC" b="1" dirty="0">
              <a:solidFill>
                <a:schemeClr val="bg1"/>
              </a:solidFill>
              <a:latin typeface="Times New Roman" panose="02020603050405020304" pitchFamily="18" charset="0"/>
              <a:cs typeface="Times New Roman" panose="02020603050405020304" pitchFamily="18" charset="0"/>
            </a:endParaRPr>
          </a:p>
        </p:txBody>
      </p:sp>
      <p:sp>
        <p:nvSpPr>
          <p:cNvPr id="32" name="Rectángulo 31"/>
          <p:cNvSpPr/>
          <p:nvPr/>
        </p:nvSpPr>
        <p:spPr>
          <a:xfrm>
            <a:off x="8823157" y="5283898"/>
            <a:ext cx="1379621" cy="4902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SVM</a:t>
            </a:r>
            <a:endParaRPr lang="es-EC" b="1" dirty="0">
              <a:solidFill>
                <a:schemeClr val="bg1"/>
              </a:solidFill>
              <a:latin typeface="Times New Roman" panose="02020603050405020304" pitchFamily="18" charset="0"/>
              <a:cs typeface="Times New Roman" panose="02020603050405020304" pitchFamily="18" charset="0"/>
            </a:endParaRPr>
          </a:p>
        </p:txBody>
      </p:sp>
      <p:cxnSp>
        <p:nvCxnSpPr>
          <p:cNvPr id="46" name="Conector recto de flecha 45"/>
          <p:cNvCxnSpPr>
            <a:stCxn id="4" idx="3"/>
            <a:endCxn id="31" idx="1"/>
          </p:cNvCxnSpPr>
          <p:nvPr/>
        </p:nvCxnSpPr>
        <p:spPr>
          <a:xfrm>
            <a:off x="7648075" y="3514712"/>
            <a:ext cx="1175082" cy="269751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4" idx="3"/>
            <a:endCxn id="32" idx="1"/>
          </p:cNvCxnSpPr>
          <p:nvPr/>
        </p:nvCxnSpPr>
        <p:spPr>
          <a:xfrm>
            <a:off x="7648075" y="3514712"/>
            <a:ext cx="1175082" cy="201432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79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00"/>
                                        <p:tgtEl>
                                          <p:spTgt spid="2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down)">
                                      <p:cBhvr>
                                        <p:cTn id="74" dur="500"/>
                                        <p:tgtEl>
                                          <p:spTgt spid="4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par>
                                <p:cTn id="83" presetID="6" presetClass="entr" presetSubtype="16"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circle(in)">
                                      <p:cBhvr>
                                        <p:cTn id="8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2" grpId="0" animBg="1"/>
      <p:bldP spid="13" grpId="0" animBg="1"/>
      <p:bldP spid="14" grpId="0" animBg="1"/>
      <p:bldP spid="15" grpId="0" animBg="1"/>
      <p:bldP spid="16" grpId="0" animBg="1"/>
      <p:bldP spid="30"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TÉCNICAS:  </a:t>
            </a:r>
            <a:r>
              <a:rPr lang="es-EC" sz="3600" b="1" dirty="0" err="1" smtClean="0">
                <a:latin typeface="Times New Roman" panose="02020603050405020304" pitchFamily="18" charset="0"/>
                <a:cs typeface="Times New Roman" panose="02020603050405020304" pitchFamily="18" charset="0"/>
              </a:rPr>
              <a:t>Lazy</a:t>
            </a:r>
            <a:endParaRPr lang="es-EC" sz="3600" b="1" dirty="0">
              <a:latin typeface="Times New Roman" panose="02020603050405020304" pitchFamily="18" charset="0"/>
              <a:cs typeface="Times New Roman" panose="02020603050405020304" pitchFamily="18" charset="0"/>
            </a:endParaRPr>
          </a:p>
        </p:txBody>
      </p:sp>
      <p:sp>
        <p:nvSpPr>
          <p:cNvPr id="3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b="1" u="sng" dirty="0" smtClean="0">
                <a:latin typeface="Times New Roman" panose="02020603050405020304" pitchFamily="18" charset="0"/>
                <a:cs typeface="Times New Roman" panose="02020603050405020304" pitchFamily="18" charset="0"/>
              </a:rPr>
              <a:t>K-NN</a:t>
            </a:r>
            <a:r>
              <a:rPr lang="es-EC" dirty="0" smtClean="0">
                <a:latin typeface="Times New Roman" panose="02020603050405020304" pitchFamily="18" charset="0"/>
                <a:cs typeface="Times New Roman" panose="02020603050405020304" pitchFamily="18" charset="0"/>
              </a:rPr>
              <a:t> </a:t>
            </a:r>
            <a:endParaRPr lang="es-EC" b="1" u="sng" dirty="0" smtClean="0">
              <a:latin typeface="Times New Roman" panose="02020603050405020304" pitchFamily="18" charset="0"/>
              <a:cs typeface="Times New Roman" panose="02020603050405020304" pitchFamily="18" charset="0"/>
            </a:endParaRPr>
          </a:p>
          <a:p>
            <a:pPr marL="0" indent="0" algn="just">
              <a:buNone/>
            </a:pPr>
            <a:endParaRPr lang="es-EC" sz="2400" dirty="0">
              <a:latin typeface="Times New Roman" panose="02020603050405020304" pitchFamily="18" charset="0"/>
              <a:cs typeface="Times New Roman" panose="02020603050405020304" pitchFamily="18" charset="0"/>
            </a:endParaRPr>
          </a:p>
        </p:txBody>
      </p:sp>
      <p:sp>
        <p:nvSpPr>
          <p:cNvPr id="5" name="Más 4"/>
          <p:cNvSpPr/>
          <p:nvPr/>
        </p:nvSpPr>
        <p:spPr>
          <a:xfrm>
            <a:off x="806115" y="1881498"/>
            <a:ext cx="1760621" cy="1760621"/>
          </a:xfrm>
          <a:prstGeom prst="mathPlus">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7" name="Menos 6"/>
          <p:cNvSpPr/>
          <p:nvPr/>
        </p:nvSpPr>
        <p:spPr>
          <a:xfrm>
            <a:off x="785059" y="4406327"/>
            <a:ext cx="1802732" cy="1802732"/>
          </a:xfrm>
          <a:prstGeom prst="mathMinus">
            <a:avLst/>
          </a:prstGeom>
          <a:solidFill>
            <a:srgbClr val="CE2222"/>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9" name="Redondear rectángulo de esquina diagonal 8"/>
          <p:cNvSpPr/>
          <p:nvPr/>
        </p:nvSpPr>
        <p:spPr>
          <a:xfrm>
            <a:off x="2715130" y="1617662"/>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Rápida</a:t>
            </a:r>
          </a:p>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Puede predecir valores continuos.</a:t>
            </a:r>
            <a:endParaRPr lang="es-EC" sz="2400" dirty="0">
              <a:solidFill>
                <a:schemeClr val="bg1"/>
              </a:solidFill>
              <a:latin typeface="Times New Roman" panose="02020603050405020304" pitchFamily="18" charset="0"/>
              <a:cs typeface="Times New Roman" panose="02020603050405020304" pitchFamily="18" charset="0"/>
            </a:endParaRPr>
          </a:p>
        </p:txBody>
      </p:sp>
      <p:sp>
        <p:nvSpPr>
          <p:cNvPr id="35" name="Redondear rectángulo de esquina diagonal 34"/>
          <p:cNvSpPr/>
          <p:nvPr/>
        </p:nvSpPr>
        <p:spPr>
          <a:xfrm>
            <a:off x="2715130" y="4163547"/>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000" dirty="0" smtClean="0">
                <a:solidFill>
                  <a:schemeClr val="bg1"/>
                </a:solidFill>
                <a:latin typeface="Times New Roman" panose="02020603050405020304" pitchFamily="18" charset="0"/>
                <a:cs typeface="Times New Roman" panose="02020603050405020304" pitchFamily="18" charset="0"/>
              </a:rPr>
              <a:t>Con un numero pequeño de muestras, no es aplicable (baja tasa de aciertos).</a:t>
            </a:r>
          </a:p>
          <a:p>
            <a:pPr marL="342900" indent="-342900" algn="ctr">
              <a:buFont typeface="Arial" panose="020B0604020202020204" pitchFamily="34" charset="0"/>
              <a:buChar char="•"/>
            </a:pPr>
            <a:r>
              <a:rPr lang="es-EC" sz="2000" dirty="0" smtClean="0">
                <a:solidFill>
                  <a:schemeClr val="bg1"/>
                </a:solidFill>
                <a:latin typeface="Times New Roman" panose="02020603050405020304" pitchFamily="18" charset="0"/>
                <a:cs typeface="Times New Roman" panose="02020603050405020304" pitchFamily="18" charset="0"/>
              </a:rPr>
              <a:t>Atributos irrelevantes, pueden ser mal ponderados.</a:t>
            </a:r>
            <a:endParaRPr lang="es-EC" sz="2000" dirty="0">
              <a:solidFill>
                <a:schemeClr val="bg1"/>
              </a:solidFill>
              <a:latin typeface="Times New Roman" panose="02020603050405020304" pitchFamily="18" charset="0"/>
              <a:cs typeface="Times New Roman" panose="02020603050405020304" pitchFamily="18" charset="0"/>
            </a:endParaRPr>
          </a:p>
        </p:txBody>
      </p:sp>
      <p:grpSp>
        <p:nvGrpSpPr>
          <p:cNvPr id="17" name="Grupo 16"/>
          <p:cNvGrpSpPr/>
          <p:nvPr/>
        </p:nvGrpSpPr>
        <p:grpSpPr>
          <a:xfrm>
            <a:off x="8209548" y="1649455"/>
            <a:ext cx="3473112" cy="3983071"/>
            <a:chOff x="8209548" y="1649455"/>
            <a:chExt cx="3473112" cy="3983071"/>
          </a:xfrm>
        </p:grpSpPr>
        <p:sp>
          <p:nvSpPr>
            <p:cNvPr id="10" name="Esquina doblada 9"/>
            <p:cNvSpPr/>
            <p:nvPr/>
          </p:nvSpPr>
          <p:spPr>
            <a:xfrm>
              <a:off x="8209548" y="2311810"/>
              <a:ext cx="3144252" cy="3320716"/>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dirty="0" smtClean="0">
                  <a:latin typeface="Times New Roman" panose="02020603050405020304" pitchFamily="18" charset="0"/>
                  <a:cs typeface="Times New Roman" panose="02020603050405020304" pitchFamily="18" charset="0"/>
                </a:rPr>
                <a:t>Capacidad </a:t>
              </a:r>
              <a:r>
                <a:rPr lang="es-EC" sz="2400" dirty="0">
                  <a:latin typeface="Times New Roman" panose="02020603050405020304" pitchFamily="18" charset="0"/>
                  <a:cs typeface="Times New Roman" panose="02020603050405020304" pitchFamily="18" charset="0"/>
                </a:rPr>
                <a:t>de </a:t>
              </a:r>
              <a:r>
                <a:rPr lang="es-EC" sz="2400" dirty="0" smtClean="0">
                  <a:latin typeface="Times New Roman" panose="02020603050405020304" pitchFamily="18" charset="0"/>
                  <a:cs typeface="Times New Roman" panose="02020603050405020304" pitchFamily="18" charset="0"/>
                </a:rPr>
                <a:t>seleccionar los K </a:t>
              </a:r>
              <a:r>
                <a:rPr lang="es-EC" sz="2400" dirty="0">
                  <a:latin typeface="Times New Roman" panose="02020603050405020304" pitchFamily="18" charset="0"/>
                  <a:cs typeface="Times New Roman" panose="02020603050405020304" pitchFamily="18" charset="0"/>
                </a:rPr>
                <a:t>vecinos </a:t>
              </a:r>
              <a:r>
                <a:rPr lang="es-EC" sz="2400" dirty="0" smtClean="0">
                  <a:latin typeface="Times New Roman" panose="02020603050405020304" pitchFamily="18" charset="0"/>
                  <a:cs typeface="Times New Roman" panose="02020603050405020304" pitchFamily="18" charset="0"/>
                </a:rPr>
                <a:t>más cercanos</a:t>
              </a:r>
              <a:endParaRPr lang="es-EC" sz="2400" dirty="0">
                <a:latin typeface="Times New Roman" panose="02020603050405020304" pitchFamily="18" charset="0"/>
                <a:cs typeface="Times New Roman" panose="02020603050405020304" pitchFamily="18" charset="0"/>
              </a:endParaRPr>
            </a:p>
          </p:txBody>
        </p:sp>
        <p:pic>
          <p:nvPicPr>
            <p:cNvPr id="1026" name="Picture 2" descr="Resultado de imagen para rapid miner logo"/>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saturation sat="146000"/>
                      </a14:imgEffect>
                      <a14:imgEffect>
                        <a14:brightnessContrast bright="4000" contrast="55000"/>
                      </a14:imgEffect>
                    </a14:imgLayer>
                  </a14:imgProps>
                </a:ext>
                <a:ext uri="{28A0092B-C50C-407E-A947-70E740481C1C}">
                  <a14:useLocalDpi xmlns:a14="http://schemas.microsoft.com/office/drawing/2010/main" val="0"/>
                </a:ext>
              </a:extLst>
            </a:blip>
            <a:srcRect r="76181"/>
            <a:stretch/>
          </p:blipFill>
          <p:spPr bwMode="auto">
            <a:xfrm>
              <a:off x="10754724" y="1649455"/>
              <a:ext cx="927936" cy="1390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068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 grpId="0" animBg="1"/>
      <p:bldP spid="7" grpId="0" animBg="1"/>
      <p:bldP spid="9"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TÉCNICAS:  Neural</a:t>
            </a:r>
            <a:endParaRPr lang="es-EC" sz="3600" b="1" dirty="0">
              <a:latin typeface="Times New Roman" panose="02020603050405020304" pitchFamily="18" charset="0"/>
              <a:cs typeface="Times New Roman" panose="02020603050405020304" pitchFamily="18" charset="0"/>
            </a:endParaRPr>
          </a:p>
        </p:txBody>
      </p:sp>
      <p:sp>
        <p:nvSpPr>
          <p:cNvPr id="3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b="1" u="sng" dirty="0" smtClean="0">
                <a:latin typeface="Times New Roman" panose="02020603050405020304" pitchFamily="18" charset="0"/>
                <a:cs typeface="Times New Roman" panose="02020603050405020304" pitchFamily="18" charset="0"/>
              </a:rPr>
              <a:t>Red Neuronal</a:t>
            </a:r>
          </a:p>
          <a:p>
            <a:pPr marL="0" indent="0" algn="just">
              <a:buNone/>
            </a:pPr>
            <a:endParaRPr lang="es-EC" sz="2400" dirty="0">
              <a:latin typeface="Times New Roman" panose="02020603050405020304" pitchFamily="18" charset="0"/>
              <a:cs typeface="Times New Roman" panose="02020603050405020304" pitchFamily="18" charset="0"/>
            </a:endParaRPr>
          </a:p>
        </p:txBody>
      </p:sp>
      <p:sp>
        <p:nvSpPr>
          <p:cNvPr id="34" name="Más 33"/>
          <p:cNvSpPr/>
          <p:nvPr/>
        </p:nvSpPr>
        <p:spPr>
          <a:xfrm>
            <a:off x="806115" y="1881498"/>
            <a:ext cx="1760621" cy="1760621"/>
          </a:xfrm>
          <a:prstGeom prst="mathPlus">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35" name="Menos 34"/>
          <p:cNvSpPr/>
          <p:nvPr/>
        </p:nvSpPr>
        <p:spPr>
          <a:xfrm>
            <a:off x="785059" y="4406327"/>
            <a:ext cx="1802732" cy="1802732"/>
          </a:xfrm>
          <a:prstGeom prst="mathMinus">
            <a:avLst/>
          </a:prstGeom>
          <a:solidFill>
            <a:srgbClr val="CE2222"/>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36" name="Redondear rectángulo de esquina diagonal 35"/>
          <p:cNvSpPr/>
          <p:nvPr/>
        </p:nvSpPr>
        <p:spPr>
          <a:xfrm>
            <a:off x="2715130" y="1617662"/>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Tolerante a fallos.</a:t>
            </a:r>
          </a:p>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Respuestas en tiempo real.</a:t>
            </a:r>
            <a:endParaRPr lang="es-EC" sz="2400" dirty="0">
              <a:solidFill>
                <a:schemeClr val="bg1"/>
              </a:solidFill>
              <a:latin typeface="Times New Roman" panose="02020603050405020304" pitchFamily="18" charset="0"/>
              <a:cs typeface="Times New Roman" panose="02020603050405020304" pitchFamily="18" charset="0"/>
            </a:endParaRPr>
          </a:p>
        </p:txBody>
      </p:sp>
      <p:sp>
        <p:nvSpPr>
          <p:cNvPr id="37" name="Redondear rectángulo de esquina diagonal 36"/>
          <p:cNvSpPr/>
          <p:nvPr/>
        </p:nvSpPr>
        <p:spPr>
          <a:xfrm>
            <a:off x="2715130" y="4163547"/>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a:solidFill>
                  <a:schemeClr val="bg1"/>
                </a:solidFill>
                <a:latin typeface="Times New Roman" panose="02020603050405020304" pitchFamily="18" charset="0"/>
                <a:cs typeface="Times New Roman" panose="02020603050405020304" pitchFamily="18" charset="0"/>
              </a:rPr>
              <a:t>A mayor cantidad de aprendizaje mayor complejidad.</a:t>
            </a:r>
          </a:p>
          <a:p>
            <a:pPr marL="342900" indent="-342900" algn="ctr">
              <a:buFont typeface="Arial" panose="020B0604020202020204" pitchFamily="34" charset="0"/>
              <a:buChar char="•"/>
            </a:pPr>
            <a:r>
              <a:rPr lang="es-EC" sz="2400" dirty="0">
                <a:solidFill>
                  <a:schemeClr val="bg1"/>
                </a:solidFill>
                <a:latin typeface="Times New Roman" panose="02020603050405020304" pitchFamily="18" charset="0"/>
                <a:cs typeface="Times New Roman" panose="02020603050405020304" pitchFamily="18" charset="0"/>
              </a:rPr>
              <a:t>Tiempo de aprendizaje elevado.</a:t>
            </a:r>
          </a:p>
          <a:p>
            <a:pPr marL="342900" indent="-342900" algn="ctr">
              <a:buFont typeface="Arial" panose="020B0604020202020204" pitchFamily="34" charset="0"/>
              <a:buChar char="•"/>
            </a:pPr>
            <a:r>
              <a:rPr lang="es-EC" sz="2400" dirty="0">
                <a:solidFill>
                  <a:schemeClr val="bg1"/>
                </a:solidFill>
                <a:latin typeface="Times New Roman" panose="02020603050405020304" pitchFamily="18" charset="0"/>
                <a:cs typeface="Times New Roman" panose="02020603050405020304" pitchFamily="18" charset="0"/>
              </a:rPr>
              <a:t>Elevada cantidad de datos para el entrenamiento</a:t>
            </a:r>
          </a:p>
        </p:txBody>
      </p:sp>
      <p:grpSp>
        <p:nvGrpSpPr>
          <p:cNvPr id="38" name="Grupo 37"/>
          <p:cNvGrpSpPr/>
          <p:nvPr/>
        </p:nvGrpSpPr>
        <p:grpSpPr>
          <a:xfrm>
            <a:off x="8209548" y="1521119"/>
            <a:ext cx="3601448" cy="4111407"/>
            <a:chOff x="8209548" y="1521119"/>
            <a:chExt cx="3601448" cy="4111407"/>
          </a:xfrm>
        </p:grpSpPr>
        <p:sp>
          <p:nvSpPr>
            <p:cNvPr id="39" name="Esquina doblada 38"/>
            <p:cNvSpPr/>
            <p:nvPr/>
          </p:nvSpPr>
          <p:spPr>
            <a:xfrm>
              <a:off x="8209548" y="2311810"/>
              <a:ext cx="3144252" cy="3320716"/>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dirty="0" smtClean="0">
                <a:latin typeface="Times New Roman" panose="02020603050405020304" pitchFamily="18" charset="0"/>
                <a:cs typeface="Times New Roman" panose="02020603050405020304" pitchFamily="18" charset="0"/>
              </a:endParaRPr>
            </a:p>
            <a:p>
              <a:pPr algn="ctr"/>
              <a:endParaRPr lang="es-EC" sz="2400" dirty="0" smtClean="0">
                <a:latin typeface="Times New Roman" panose="02020603050405020304" pitchFamily="18" charset="0"/>
                <a:cs typeface="Times New Roman" panose="02020603050405020304" pitchFamily="18" charset="0"/>
              </a:endParaRPr>
            </a:p>
            <a:p>
              <a:pPr algn="ctr"/>
              <a:r>
                <a:rPr lang="es-EC" sz="2400" dirty="0" smtClean="0">
                  <a:latin typeface="Times New Roman" panose="02020603050405020304" pitchFamily="18" charset="0"/>
                  <a:cs typeface="Times New Roman" panose="02020603050405020304" pitchFamily="18" charset="0"/>
                </a:rPr>
                <a:t>Capacidad </a:t>
              </a:r>
              <a:r>
                <a:rPr lang="es-EC" sz="2400" dirty="0">
                  <a:latin typeface="Times New Roman" panose="02020603050405020304" pitchFamily="18" charset="0"/>
                  <a:cs typeface="Times New Roman" panose="02020603050405020304" pitchFamily="18" charset="0"/>
                </a:rPr>
                <a:t>de </a:t>
              </a:r>
              <a:r>
                <a:rPr lang="es-EC" sz="2400" dirty="0" smtClean="0">
                  <a:latin typeface="Times New Roman" panose="02020603050405020304" pitchFamily="18" charset="0"/>
                  <a:cs typeface="Times New Roman" panose="02020603050405020304" pitchFamily="18" charset="0"/>
                </a:rPr>
                <a:t>seleccionar </a:t>
              </a:r>
              <a:r>
                <a:rPr lang="es-EC" sz="2400" dirty="0">
                  <a:latin typeface="Times New Roman" panose="02020603050405020304" pitchFamily="18" charset="0"/>
                  <a:cs typeface="Times New Roman" panose="02020603050405020304" pitchFamily="18" charset="0"/>
                </a:rPr>
                <a:t>los ciclos de </a:t>
              </a:r>
              <a:r>
                <a:rPr lang="es-EC" sz="2400" dirty="0" smtClean="0">
                  <a:latin typeface="Times New Roman" panose="02020603050405020304" pitchFamily="18" charset="0"/>
                  <a:cs typeface="Times New Roman" panose="02020603050405020304" pitchFamily="18" charset="0"/>
                </a:rPr>
                <a:t>entrenamiento, taza </a:t>
              </a:r>
              <a:r>
                <a:rPr lang="es-EC" sz="2400" dirty="0">
                  <a:latin typeface="Times New Roman" panose="02020603050405020304" pitchFamily="18" charset="0"/>
                  <a:cs typeface="Times New Roman" panose="02020603050405020304" pitchFamily="18" charset="0"/>
                </a:rPr>
                <a:t>de </a:t>
              </a:r>
              <a:r>
                <a:rPr lang="es-EC" sz="2400" dirty="0" smtClean="0">
                  <a:latin typeface="Times New Roman" panose="02020603050405020304" pitchFamily="18" charset="0"/>
                  <a:cs typeface="Times New Roman" panose="02020603050405020304" pitchFamily="18" charset="0"/>
                </a:rPr>
                <a:t>aprendizaje y capas ocultas.</a:t>
              </a:r>
              <a:endParaRPr lang="es-EC" sz="2400" dirty="0">
                <a:latin typeface="Times New Roman" panose="02020603050405020304" pitchFamily="18" charset="0"/>
                <a:cs typeface="Times New Roman" panose="02020603050405020304" pitchFamily="18" charset="0"/>
              </a:endParaRPr>
            </a:p>
          </p:txBody>
        </p:sp>
        <p:pic>
          <p:nvPicPr>
            <p:cNvPr id="40" name="Picture 2" descr="Resultado de imagen para rapid miner logo"/>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saturation sat="146000"/>
                      </a14:imgEffect>
                      <a14:imgEffect>
                        <a14:brightnessContrast bright="4000" contrast="55000"/>
                      </a14:imgEffect>
                    </a14:imgLayer>
                  </a14:imgProps>
                </a:ext>
                <a:ext uri="{28A0092B-C50C-407E-A947-70E740481C1C}">
                  <a14:useLocalDpi xmlns:a14="http://schemas.microsoft.com/office/drawing/2010/main" val="0"/>
                </a:ext>
              </a:extLst>
            </a:blip>
            <a:srcRect r="76181"/>
            <a:stretch/>
          </p:blipFill>
          <p:spPr bwMode="auto">
            <a:xfrm>
              <a:off x="10883060" y="1521119"/>
              <a:ext cx="927936" cy="1390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4890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TÉCNICAS:  Neural</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b="1" u="sng" dirty="0" err="1" smtClean="0">
                <a:latin typeface="Times New Roman" panose="02020603050405020304" pitchFamily="18" charset="0"/>
                <a:cs typeface="Times New Roman" panose="02020603050405020304" pitchFamily="18" charset="0"/>
              </a:rPr>
              <a:t>Deep</a:t>
            </a:r>
            <a:r>
              <a:rPr lang="es-EC" b="1" u="sng" dirty="0" smtClean="0">
                <a:latin typeface="Times New Roman" panose="02020603050405020304" pitchFamily="18" charset="0"/>
                <a:cs typeface="Times New Roman" panose="02020603050405020304" pitchFamily="18" charset="0"/>
              </a:rPr>
              <a:t> </a:t>
            </a:r>
            <a:r>
              <a:rPr lang="es-EC" b="1" u="sng" dirty="0" err="1" smtClean="0">
                <a:latin typeface="Times New Roman" panose="02020603050405020304" pitchFamily="18" charset="0"/>
                <a:cs typeface="Times New Roman" panose="02020603050405020304" pitchFamily="18" charset="0"/>
              </a:rPr>
              <a:t>Learning</a:t>
            </a:r>
            <a:endParaRPr lang="es-EC" b="1" u="sng" dirty="0" smtClean="0">
              <a:latin typeface="Times New Roman" panose="02020603050405020304" pitchFamily="18" charset="0"/>
              <a:cs typeface="Times New Roman" panose="02020603050405020304" pitchFamily="18" charset="0"/>
            </a:endParaRPr>
          </a:p>
          <a:p>
            <a:pPr marL="0" indent="0" algn="just">
              <a:buNone/>
            </a:pPr>
            <a:endParaRPr lang="es-EC" sz="2400" dirty="0">
              <a:latin typeface="Times New Roman" panose="02020603050405020304" pitchFamily="18" charset="0"/>
              <a:cs typeface="Times New Roman" panose="02020603050405020304" pitchFamily="18" charset="0"/>
            </a:endParaRPr>
          </a:p>
        </p:txBody>
      </p:sp>
      <p:sp>
        <p:nvSpPr>
          <p:cNvPr id="4" name="Más 3"/>
          <p:cNvSpPr/>
          <p:nvPr/>
        </p:nvSpPr>
        <p:spPr>
          <a:xfrm>
            <a:off x="806115" y="1881498"/>
            <a:ext cx="1760621" cy="1760621"/>
          </a:xfrm>
          <a:prstGeom prst="mathPlus">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5" name="Menos 4"/>
          <p:cNvSpPr/>
          <p:nvPr/>
        </p:nvSpPr>
        <p:spPr>
          <a:xfrm>
            <a:off x="785059" y="4406327"/>
            <a:ext cx="1802732" cy="1802732"/>
          </a:xfrm>
          <a:prstGeom prst="mathMinus">
            <a:avLst/>
          </a:prstGeom>
          <a:solidFill>
            <a:srgbClr val="CE2222"/>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6" name="Redondear rectángulo de esquina diagonal 5"/>
          <p:cNvSpPr/>
          <p:nvPr/>
        </p:nvSpPr>
        <p:spPr>
          <a:xfrm>
            <a:off x="2715130" y="1617662"/>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a:solidFill>
                  <a:schemeClr val="bg1"/>
                </a:solidFill>
                <a:latin typeface="Times New Roman" panose="02020603050405020304" pitchFamily="18" charset="0"/>
                <a:cs typeface="Times New Roman" panose="02020603050405020304" pitchFamily="18" charset="0"/>
              </a:rPr>
              <a:t> </a:t>
            </a:r>
            <a:r>
              <a:rPr lang="es-EC" sz="2400" dirty="0" smtClean="0">
                <a:solidFill>
                  <a:schemeClr val="bg1"/>
                </a:solidFill>
                <a:latin typeface="Times New Roman" panose="02020603050405020304" pitchFamily="18" charset="0"/>
                <a:cs typeface="Times New Roman" panose="02020603050405020304" pitchFamily="18" charset="0"/>
              </a:rPr>
              <a:t>Imita el </a:t>
            </a:r>
            <a:r>
              <a:rPr lang="es-EC" sz="2400" dirty="0">
                <a:solidFill>
                  <a:schemeClr val="bg1"/>
                </a:solidFill>
                <a:latin typeface="Times New Roman" panose="02020603050405020304" pitchFamily="18" charset="0"/>
                <a:cs typeface="Times New Roman" panose="02020603050405020304" pitchFamily="18" charset="0"/>
              </a:rPr>
              <a:t>proceso de aprendizaje humano: analizar conceptos, probar, fracasar y comprender sus errores para </a:t>
            </a:r>
            <a:r>
              <a:rPr lang="es-EC" sz="2400" dirty="0" smtClean="0">
                <a:solidFill>
                  <a:schemeClr val="bg1"/>
                </a:solidFill>
                <a:latin typeface="Times New Roman" panose="02020603050405020304" pitchFamily="18" charset="0"/>
                <a:cs typeface="Times New Roman" panose="02020603050405020304" pitchFamily="18" charset="0"/>
              </a:rPr>
              <a:t>mejorar (aprendizaje efectivo)</a:t>
            </a:r>
            <a:endParaRPr lang="es-EC" sz="2400" dirty="0">
              <a:solidFill>
                <a:schemeClr val="bg1"/>
              </a:solidFill>
              <a:latin typeface="Times New Roman" panose="02020603050405020304" pitchFamily="18" charset="0"/>
              <a:cs typeface="Times New Roman" panose="02020603050405020304" pitchFamily="18" charset="0"/>
            </a:endParaRPr>
          </a:p>
        </p:txBody>
      </p:sp>
      <p:sp>
        <p:nvSpPr>
          <p:cNvPr id="7" name="Redondear rectángulo de esquina diagonal 6"/>
          <p:cNvSpPr/>
          <p:nvPr/>
        </p:nvSpPr>
        <p:spPr>
          <a:xfrm>
            <a:off x="2715130" y="4163547"/>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000" dirty="0" smtClean="0">
                <a:solidFill>
                  <a:schemeClr val="bg1"/>
                </a:solidFill>
                <a:latin typeface="Times New Roman" panose="02020603050405020304" pitchFamily="18" charset="0"/>
                <a:cs typeface="Times New Roman" panose="02020603050405020304" pitchFamily="18" charset="0"/>
              </a:rPr>
              <a:t>Alto nivel de complejidad.</a:t>
            </a:r>
            <a:endParaRPr lang="es-EC" sz="2000" dirty="0">
              <a:solidFill>
                <a:schemeClr val="bg1"/>
              </a:solidFill>
              <a:latin typeface="Times New Roman" panose="02020603050405020304" pitchFamily="18" charset="0"/>
              <a:cs typeface="Times New Roman" panose="02020603050405020304" pitchFamily="18" charset="0"/>
            </a:endParaRPr>
          </a:p>
        </p:txBody>
      </p:sp>
      <p:grpSp>
        <p:nvGrpSpPr>
          <p:cNvPr id="8" name="Grupo 7"/>
          <p:cNvGrpSpPr/>
          <p:nvPr/>
        </p:nvGrpSpPr>
        <p:grpSpPr>
          <a:xfrm>
            <a:off x="8209548" y="1521119"/>
            <a:ext cx="3601448" cy="4111407"/>
            <a:chOff x="8209548" y="1521119"/>
            <a:chExt cx="3601448" cy="4111407"/>
          </a:xfrm>
        </p:grpSpPr>
        <p:sp>
          <p:nvSpPr>
            <p:cNvPr id="9" name="Esquina doblada 8"/>
            <p:cNvSpPr/>
            <p:nvPr/>
          </p:nvSpPr>
          <p:spPr>
            <a:xfrm>
              <a:off x="8209548" y="2311810"/>
              <a:ext cx="3144252" cy="3320716"/>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dirty="0" smtClean="0">
                <a:latin typeface="Times New Roman" panose="02020603050405020304" pitchFamily="18" charset="0"/>
                <a:cs typeface="Times New Roman" panose="02020603050405020304" pitchFamily="18" charset="0"/>
              </a:endParaRPr>
            </a:p>
            <a:p>
              <a:pPr algn="ctr"/>
              <a:endParaRPr lang="es-EC" sz="2400" dirty="0" smtClean="0">
                <a:latin typeface="Times New Roman" panose="02020603050405020304" pitchFamily="18" charset="0"/>
                <a:cs typeface="Times New Roman" panose="02020603050405020304" pitchFamily="18" charset="0"/>
              </a:endParaRPr>
            </a:p>
            <a:p>
              <a:pPr algn="ctr"/>
              <a:r>
                <a:rPr lang="es-EC" sz="2400" dirty="0" smtClean="0">
                  <a:latin typeface="Times New Roman" panose="02020603050405020304" pitchFamily="18" charset="0"/>
                  <a:cs typeface="Times New Roman" panose="02020603050405020304" pitchFamily="18" charset="0"/>
                </a:rPr>
                <a:t>Capacidad </a:t>
              </a:r>
              <a:r>
                <a:rPr lang="es-EC" sz="2400" dirty="0">
                  <a:latin typeface="Times New Roman" panose="02020603050405020304" pitchFamily="18" charset="0"/>
                  <a:cs typeface="Times New Roman" panose="02020603050405020304" pitchFamily="18" charset="0"/>
                </a:rPr>
                <a:t>de seleccionar la función de activación, la cantidad y capacidad de las capas ocultas y el número de iteraciones</a:t>
              </a:r>
            </a:p>
          </p:txBody>
        </p:sp>
        <p:pic>
          <p:nvPicPr>
            <p:cNvPr id="10" name="Picture 2" descr="Resultado de imagen para rapid miner logo"/>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saturation sat="146000"/>
                      </a14:imgEffect>
                      <a14:imgEffect>
                        <a14:brightnessContrast bright="4000" contrast="55000"/>
                      </a14:imgEffect>
                    </a14:imgLayer>
                  </a14:imgProps>
                </a:ext>
                <a:ext uri="{28A0092B-C50C-407E-A947-70E740481C1C}">
                  <a14:useLocalDpi xmlns:a14="http://schemas.microsoft.com/office/drawing/2010/main" val="0"/>
                </a:ext>
              </a:extLst>
            </a:blip>
            <a:srcRect r="76181"/>
            <a:stretch/>
          </p:blipFill>
          <p:spPr bwMode="auto">
            <a:xfrm>
              <a:off x="10883060" y="1521119"/>
              <a:ext cx="927936" cy="1390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7244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TÉCNICAS:  SVM</a:t>
            </a:r>
            <a:endParaRPr lang="es-EC" sz="3600" b="1" dirty="0">
              <a:latin typeface="Times New Roman" panose="02020603050405020304" pitchFamily="18" charset="0"/>
              <a:cs typeface="Times New Roman" panose="02020603050405020304" pitchFamily="18" charset="0"/>
            </a:endParaRPr>
          </a:p>
        </p:txBody>
      </p:sp>
      <p:sp>
        <p:nvSpPr>
          <p:cNvPr id="3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b="1" u="sng" dirty="0" smtClean="0">
                <a:latin typeface="Times New Roman" panose="02020603050405020304" pitchFamily="18" charset="0"/>
                <a:cs typeface="Times New Roman" panose="02020603050405020304" pitchFamily="18" charset="0"/>
              </a:rPr>
              <a:t>SVM</a:t>
            </a:r>
          </a:p>
          <a:p>
            <a:pPr marL="0" indent="0" algn="just">
              <a:buNone/>
            </a:pPr>
            <a:endParaRPr lang="es-EC" sz="2400" dirty="0">
              <a:latin typeface="Times New Roman" panose="02020603050405020304" pitchFamily="18" charset="0"/>
              <a:cs typeface="Times New Roman" panose="02020603050405020304" pitchFamily="18" charset="0"/>
            </a:endParaRPr>
          </a:p>
        </p:txBody>
      </p:sp>
      <p:sp>
        <p:nvSpPr>
          <p:cNvPr id="34" name="Más 33"/>
          <p:cNvSpPr/>
          <p:nvPr/>
        </p:nvSpPr>
        <p:spPr>
          <a:xfrm>
            <a:off x="806115" y="1881498"/>
            <a:ext cx="1760621" cy="1760621"/>
          </a:xfrm>
          <a:prstGeom prst="mathPlus">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35" name="Menos 34"/>
          <p:cNvSpPr/>
          <p:nvPr/>
        </p:nvSpPr>
        <p:spPr>
          <a:xfrm>
            <a:off x="785059" y="4406327"/>
            <a:ext cx="1802732" cy="1802732"/>
          </a:xfrm>
          <a:prstGeom prst="mathMinus">
            <a:avLst/>
          </a:prstGeom>
          <a:solidFill>
            <a:srgbClr val="CE2222"/>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36" name="Redondear rectángulo de esquina diagonal 35"/>
          <p:cNvSpPr/>
          <p:nvPr/>
        </p:nvSpPr>
        <p:spPr>
          <a:xfrm>
            <a:off x="2715130" y="1617662"/>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Técnica robusta.</a:t>
            </a:r>
          </a:p>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Puede ser aplicada en problemas de regresión y clasificación. </a:t>
            </a:r>
          </a:p>
        </p:txBody>
      </p:sp>
      <p:sp>
        <p:nvSpPr>
          <p:cNvPr id="37" name="Redondear rectángulo de esquina diagonal 36"/>
          <p:cNvSpPr/>
          <p:nvPr/>
        </p:nvSpPr>
        <p:spPr>
          <a:xfrm>
            <a:off x="2715130" y="4163547"/>
            <a:ext cx="5165558" cy="2288291"/>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Font typeface="Arial" panose="020B0604020202020204" pitchFamily="34" charset="0"/>
              <a:buChar char="•"/>
            </a:pPr>
            <a:r>
              <a:rPr lang="es-EC" sz="2400" dirty="0" smtClean="0">
                <a:solidFill>
                  <a:schemeClr val="bg1"/>
                </a:solidFill>
                <a:latin typeface="Times New Roman" panose="02020603050405020304" pitchFamily="18" charset="0"/>
                <a:cs typeface="Times New Roman" panose="02020603050405020304" pitchFamily="18" charset="0"/>
              </a:rPr>
              <a:t>Deficientes para el proceso de entrenamiento con gran cantidad de datos.</a:t>
            </a:r>
          </a:p>
        </p:txBody>
      </p:sp>
      <p:grpSp>
        <p:nvGrpSpPr>
          <p:cNvPr id="38" name="Grupo 37"/>
          <p:cNvGrpSpPr/>
          <p:nvPr/>
        </p:nvGrpSpPr>
        <p:grpSpPr>
          <a:xfrm>
            <a:off x="8209548" y="1521119"/>
            <a:ext cx="3601448" cy="4111407"/>
            <a:chOff x="8209548" y="1521119"/>
            <a:chExt cx="3601448" cy="4111407"/>
          </a:xfrm>
        </p:grpSpPr>
        <p:sp>
          <p:nvSpPr>
            <p:cNvPr id="39" name="Esquina doblada 38"/>
            <p:cNvSpPr/>
            <p:nvPr/>
          </p:nvSpPr>
          <p:spPr>
            <a:xfrm>
              <a:off x="8209548" y="2311810"/>
              <a:ext cx="3144252" cy="3320716"/>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dirty="0" smtClean="0">
                <a:latin typeface="Times New Roman" panose="02020603050405020304" pitchFamily="18" charset="0"/>
                <a:cs typeface="Times New Roman" panose="02020603050405020304" pitchFamily="18" charset="0"/>
              </a:endParaRPr>
            </a:p>
            <a:p>
              <a:pPr algn="ctr"/>
              <a:r>
                <a:rPr lang="es-EC" sz="2400" dirty="0" smtClean="0">
                  <a:latin typeface="Times New Roman" panose="02020603050405020304" pitchFamily="18" charset="0"/>
                  <a:cs typeface="Times New Roman" panose="02020603050405020304" pitchFamily="18" charset="0"/>
                </a:rPr>
                <a:t>Capacidad </a:t>
              </a:r>
              <a:r>
                <a:rPr lang="es-EC" sz="2400" dirty="0">
                  <a:latin typeface="Times New Roman" panose="02020603050405020304" pitchFamily="18" charset="0"/>
                  <a:cs typeface="Times New Roman" panose="02020603050405020304" pitchFamily="18" charset="0"/>
                </a:rPr>
                <a:t>de modificar el tipo de </a:t>
              </a:r>
              <a:r>
                <a:rPr lang="es-EC" sz="2400" dirty="0" err="1" smtClean="0">
                  <a:latin typeface="Times New Roman" panose="02020603050405020304" pitchFamily="18" charset="0"/>
                  <a:cs typeface="Times New Roman" panose="02020603050405020304" pitchFamily="18" charset="0"/>
                </a:rPr>
                <a:t>Kernel</a:t>
              </a:r>
              <a:r>
                <a:rPr lang="es-EC" sz="2400" dirty="0" smtClean="0">
                  <a:latin typeface="Times New Roman" panose="02020603050405020304" pitchFamily="18" charset="0"/>
                  <a:cs typeface="Times New Roman" panose="02020603050405020304" pitchFamily="18" charset="0"/>
                </a:rPr>
                <a:t>, </a:t>
              </a:r>
              <a:r>
                <a:rPr lang="es-EC" sz="2400" dirty="0" err="1" smtClean="0">
                  <a:latin typeface="Times New Roman" panose="02020603050405020304" pitchFamily="18" charset="0"/>
                  <a:cs typeface="Times New Roman" panose="02020603050405020304" pitchFamily="18" charset="0"/>
                </a:rPr>
                <a:t>kernel</a:t>
              </a:r>
              <a:r>
                <a:rPr lang="es-EC" sz="2400" dirty="0" smtClean="0">
                  <a:latin typeface="Times New Roman" panose="02020603050405020304" pitchFamily="18" charset="0"/>
                  <a:cs typeface="Times New Roman" panose="02020603050405020304" pitchFamily="18" charset="0"/>
                </a:rPr>
                <a:t> cache y </a:t>
              </a:r>
              <a:r>
                <a:rPr lang="es-EC" sz="2400" dirty="0">
                  <a:latin typeface="Times New Roman" panose="02020603050405020304" pitchFamily="18" charset="0"/>
                  <a:cs typeface="Times New Roman" panose="02020603050405020304" pitchFamily="18" charset="0"/>
                </a:rPr>
                <a:t>el máximo de </a:t>
              </a:r>
              <a:r>
                <a:rPr lang="es-EC" sz="2400" dirty="0" smtClean="0">
                  <a:latin typeface="Times New Roman" panose="02020603050405020304" pitchFamily="18" charset="0"/>
                  <a:cs typeface="Times New Roman" panose="02020603050405020304" pitchFamily="18" charset="0"/>
                </a:rPr>
                <a:t>iteraciones</a:t>
              </a:r>
            </a:p>
          </p:txBody>
        </p:sp>
        <p:pic>
          <p:nvPicPr>
            <p:cNvPr id="40" name="Picture 2" descr="Resultado de imagen para rapid miner logo"/>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saturation sat="146000"/>
                      </a14:imgEffect>
                      <a14:imgEffect>
                        <a14:brightnessContrast bright="4000" contrast="55000"/>
                      </a14:imgEffect>
                    </a14:imgLayer>
                  </a14:imgProps>
                </a:ext>
                <a:ext uri="{28A0092B-C50C-407E-A947-70E740481C1C}">
                  <a14:useLocalDpi xmlns:a14="http://schemas.microsoft.com/office/drawing/2010/main" val="0"/>
                </a:ext>
              </a:extLst>
            </a:blip>
            <a:srcRect r="76181"/>
            <a:stretch/>
          </p:blipFill>
          <p:spPr bwMode="auto">
            <a:xfrm>
              <a:off x="10883060" y="1521119"/>
              <a:ext cx="927936" cy="1390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4378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ceso predefinido 11"/>
          <p:cNvSpPr/>
          <p:nvPr/>
        </p:nvSpPr>
        <p:spPr>
          <a:xfrm>
            <a:off x="4269772" y="4989094"/>
            <a:ext cx="3652453" cy="1331495"/>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EVALUACIÓN DE TÉCNICAS</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838200" y="978570"/>
            <a:ext cx="2723147" cy="10266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Misma Cantidad de Atributos</a:t>
            </a:r>
            <a:endParaRPr lang="es-EC" sz="20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4734426" y="978570"/>
            <a:ext cx="2723147" cy="10266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70% Training</a:t>
            </a:r>
          </a:p>
          <a:p>
            <a:pPr algn="ctr"/>
            <a:r>
              <a:rPr lang="es-EC" sz="2000" b="1" dirty="0" smtClean="0">
                <a:latin typeface="Times New Roman" panose="02020603050405020304" pitchFamily="18" charset="0"/>
                <a:cs typeface="Times New Roman" panose="02020603050405020304" pitchFamily="18" charset="0"/>
              </a:rPr>
              <a:t>30% Test</a:t>
            </a:r>
            <a:endParaRPr lang="es-EC" sz="20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8630652" y="978570"/>
            <a:ext cx="2723147" cy="10266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b="1" dirty="0" err="1" smtClean="0">
                <a:latin typeface="Times New Roman" panose="02020603050405020304" pitchFamily="18" charset="0"/>
                <a:cs typeface="Times New Roman" panose="02020603050405020304" pitchFamily="18" charset="0"/>
              </a:rPr>
              <a:t>Label</a:t>
            </a:r>
            <a:r>
              <a:rPr lang="es-EC" sz="2000" b="1" dirty="0" smtClean="0">
                <a:latin typeface="Times New Roman" panose="02020603050405020304" pitchFamily="18" charset="0"/>
                <a:cs typeface="Times New Roman" panose="02020603050405020304" pitchFamily="18" charset="0"/>
              </a:rPr>
              <a:t>: Velocidad</a:t>
            </a:r>
            <a:endParaRPr lang="es-EC" sz="2000" b="1"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nvPr>
        </p:nvGraphicFramePr>
        <p:xfrm>
          <a:off x="414473" y="2138288"/>
          <a:ext cx="3259169" cy="4442365"/>
        </p:xfrm>
        <a:graphic>
          <a:graphicData uri="http://schemas.openxmlformats.org/drawingml/2006/table">
            <a:tbl>
              <a:tblPr firstRow="1" firstCol="1" bandRow="1">
                <a:tableStyleId>{5C22544A-7EE6-4342-B048-85BDC9FD1C3A}</a:tableStyleId>
              </a:tblPr>
              <a:tblGrid>
                <a:gridCol w="785655"/>
                <a:gridCol w="1406460"/>
                <a:gridCol w="1067054"/>
              </a:tblGrid>
              <a:tr h="141008">
                <a:tc>
                  <a:txBody>
                    <a:bodyPr/>
                    <a:lstStyle/>
                    <a:p>
                      <a:pPr algn="ctr">
                        <a:lnSpc>
                          <a:spcPct val="107000"/>
                        </a:lnSpc>
                        <a:spcAft>
                          <a:spcPts val="0"/>
                        </a:spcAft>
                      </a:pPr>
                      <a:r>
                        <a:rPr lang="es-EC" sz="600" dirty="0">
                          <a:effectLst/>
                          <a:latin typeface="Times New Roman" panose="02020603050405020304" pitchFamily="18" charset="0"/>
                          <a:cs typeface="Times New Roman" panose="02020603050405020304" pitchFamily="18" charset="0"/>
                        </a:rPr>
                        <a:t>Atributos Iniciales</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Atributos Generados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Nombre de los Atributos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386159">
                <a:tc>
                  <a:txBody>
                    <a:bodyPr/>
                    <a:lstStyle/>
                    <a:p>
                      <a:pPr algn="ctr">
                        <a:lnSpc>
                          <a:spcPct val="107000"/>
                        </a:lnSpc>
                        <a:spcAft>
                          <a:spcPts val="0"/>
                        </a:spcAft>
                      </a:pPr>
                      <a:r>
                        <a:rPr lang="es-EC" sz="600" dirty="0">
                          <a:effectLst/>
                          <a:latin typeface="Times New Roman" panose="02020603050405020304" pitchFamily="18" charset="0"/>
                          <a:cs typeface="Times New Roman" panose="02020603050405020304" pitchFamily="18" charset="0"/>
                        </a:rPr>
                        <a:t>Edad</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gn="just">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Conductores con edad menor o igual a 30 años</a:t>
                      </a:r>
                    </a:p>
                    <a:p>
                      <a:pPr marL="342900" lvl="0" indent="-342900" algn="just">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Conductores con edad mayor a 30 años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Edad&lt;=30</a:t>
                      </a:r>
                    </a:p>
                    <a:p>
                      <a:pPr>
                        <a:lnSpc>
                          <a:spcPct val="107000"/>
                        </a:lnSpc>
                        <a:spcAft>
                          <a:spcPts val="0"/>
                        </a:spcAft>
                      </a:pPr>
                      <a:r>
                        <a:rPr lang="es-EC" sz="600">
                          <a:effectLst/>
                          <a:latin typeface="Times New Roman" panose="02020603050405020304" pitchFamily="18" charset="0"/>
                          <a:cs typeface="Times New Roman" panose="02020603050405020304" pitchFamily="18" charset="0"/>
                        </a:rPr>
                        <a:t> </a:t>
                      </a:r>
                    </a:p>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Edad&gt;30</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19307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Tipo de Licencia</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Licencia Profesional</a:t>
                      </a:r>
                    </a:p>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Licencia Sportman</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LicPro</a:t>
                      </a:r>
                    </a:p>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LicSpo</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19307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Tipo de Vehículo</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Bus</a:t>
                      </a:r>
                    </a:p>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Auto</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Bus</a:t>
                      </a:r>
                      <a:endParaRPr lang="es-EC" sz="600" dirty="0">
                        <a:effectLst/>
                        <a:latin typeface="Times New Roman" panose="02020603050405020304" pitchFamily="18" charset="0"/>
                        <a:cs typeface="Times New Roman" panose="02020603050405020304" pitchFamily="18" charset="0"/>
                      </a:endParaRP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Auto</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356218">
                <a:tc>
                  <a:txBody>
                    <a:bodyPr/>
                    <a:lstStyle/>
                    <a:p>
                      <a:pPr algn="ctr">
                        <a:lnSpc>
                          <a:spcPct val="107000"/>
                        </a:lnSpc>
                        <a:spcAft>
                          <a:spcPts val="0"/>
                        </a:spcAft>
                      </a:pPr>
                      <a:r>
                        <a:rPr lang="es-EC" sz="600" dirty="0">
                          <a:effectLst/>
                          <a:latin typeface="Times New Roman" panose="02020603050405020304" pitchFamily="18" charset="0"/>
                          <a:cs typeface="Times New Roman" panose="02020603050405020304" pitchFamily="18" charset="0"/>
                        </a:rPr>
                        <a:t>Año del Vehículo</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228600" indent="0" algn="just">
                        <a:lnSpc>
                          <a:spcPct val="107000"/>
                        </a:lnSpc>
                        <a:spcAft>
                          <a:spcPts val="0"/>
                        </a:spcAft>
                        <a:buFont typeface="+mj-lt"/>
                        <a:buNone/>
                      </a:pPr>
                      <a:r>
                        <a:rPr lang="es-EC" sz="600" dirty="0">
                          <a:effectLst/>
                          <a:latin typeface="Times New Roman" panose="02020603050405020304" pitchFamily="18" charset="0"/>
                          <a:cs typeface="Times New Roman" panose="02020603050405020304" pitchFamily="18" charset="0"/>
                        </a:rPr>
                        <a:t>Vehículos del años menores o iguales al 2010</a:t>
                      </a:r>
                    </a:p>
                    <a:p>
                      <a:pPr marL="457200" indent="-228600" algn="just">
                        <a:lnSpc>
                          <a:spcPct val="107000"/>
                        </a:lnSpc>
                        <a:spcAft>
                          <a:spcPts val="0"/>
                        </a:spcAft>
                      </a:pPr>
                      <a:r>
                        <a:rPr lang="es-EC" sz="600" dirty="0">
                          <a:effectLst/>
                          <a:latin typeface="Times New Roman" panose="02020603050405020304" pitchFamily="18" charset="0"/>
                          <a:cs typeface="Times New Roman" panose="02020603050405020304" pitchFamily="18" charset="0"/>
                        </a:rPr>
                        <a:t>Vehículos del años mayores al 2010</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dirty="0" err="1">
                          <a:effectLst/>
                          <a:latin typeface="Times New Roman" panose="02020603050405020304" pitchFamily="18" charset="0"/>
                          <a:cs typeface="Times New Roman" panose="02020603050405020304" pitchFamily="18" charset="0"/>
                        </a:rPr>
                        <a:t>AniVeh</a:t>
                      </a:r>
                      <a:r>
                        <a:rPr lang="es-EC" sz="600" dirty="0">
                          <a:effectLst/>
                          <a:latin typeface="Times New Roman" panose="02020603050405020304" pitchFamily="18" charset="0"/>
                          <a:cs typeface="Times New Roman" panose="02020603050405020304" pitchFamily="18" charset="0"/>
                        </a:rPr>
                        <a:t>&lt;=2010</a:t>
                      </a:r>
                    </a:p>
                    <a:p>
                      <a:pPr marL="457200">
                        <a:lnSpc>
                          <a:spcPct val="107000"/>
                        </a:lnSpc>
                        <a:spcAft>
                          <a:spcPts val="0"/>
                        </a:spcAft>
                      </a:pPr>
                      <a:r>
                        <a:rPr lang="es-EC" sz="600" dirty="0">
                          <a:effectLst/>
                          <a:latin typeface="Times New Roman" panose="02020603050405020304" pitchFamily="18" charset="0"/>
                          <a:cs typeface="Times New Roman" panose="02020603050405020304" pitchFamily="18" charset="0"/>
                        </a:rPr>
                        <a:t> </a:t>
                      </a:r>
                    </a:p>
                    <a:p>
                      <a:pPr marL="457200" indent="-228600">
                        <a:lnSpc>
                          <a:spcPct val="107000"/>
                        </a:lnSpc>
                        <a:spcAft>
                          <a:spcPts val="0"/>
                        </a:spcAft>
                      </a:pPr>
                      <a:r>
                        <a:rPr lang="es-EC" sz="600" dirty="0" err="1">
                          <a:effectLst/>
                          <a:latin typeface="Times New Roman" panose="02020603050405020304" pitchFamily="18" charset="0"/>
                          <a:cs typeface="Times New Roman" panose="02020603050405020304" pitchFamily="18" charset="0"/>
                        </a:rPr>
                        <a:t>AniVeh</a:t>
                      </a:r>
                      <a:r>
                        <a:rPr lang="es-EC" sz="600" dirty="0">
                          <a:effectLst/>
                          <a:latin typeface="Times New Roman" panose="02020603050405020304" pitchFamily="18" charset="0"/>
                          <a:cs typeface="Times New Roman" panose="02020603050405020304" pitchFamily="18" charset="0"/>
                        </a:rPr>
                        <a:t>&gt;2010</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28961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Clima</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Templado</a:t>
                      </a:r>
                    </a:p>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Soleado</a:t>
                      </a:r>
                    </a:p>
                    <a:p>
                      <a:pPr marL="342900" lvl="0" indent="-342900">
                        <a:lnSpc>
                          <a:spcPct val="107000"/>
                        </a:lnSpc>
                        <a:spcAft>
                          <a:spcPts val="0"/>
                        </a:spcAft>
                        <a:buFont typeface="+mj-lt"/>
                        <a:buAutoNum type="arabicPeriod"/>
                      </a:pPr>
                      <a:r>
                        <a:rPr lang="es-EC" sz="600">
                          <a:effectLst/>
                          <a:latin typeface="Times New Roman" panose="02020603050405020304" pitchFamily="18" charset="0"/>
                          <a:cs typeface="Times New Roman" panose="02020603050405020304" pitchFamily="18" charset="0"/>
                        </a:rPr>
                        <a:t>Lluvia</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a:t>
                      </a:r>
                      <a:r>
                        <a:rPr lang="es-EC" sz="600" dirty="0" err="1" smtClean="0">
                          <a:effectLst/>
                          <a:latin typeface="Times New Roman" panose="02020603050405020304" pitchFamily="18" charset="0"/>
                          <a:cs typeface="Times New Roman" panose="02020603050405020304" pitchFamily="18" charset="0"/>
                        </a:rPr>
                        <a:t>ClimTemp</a:t>
                      </a:r>
                      <a:endParaRPr lang="es-EC" sz="600" dirty="0">
                        <a:effectLst/>
                        <a:latin typeface="Times New Roman" panose="02020603050405020304" pitchFamily="18" charset="0"/>
                        <a:cs typeface="Times New Roman" panose="02020603050405020304" pitchFamily="18" charset="0"/>
                      </a:endParaRP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a:t>
                      </a:r>
                      <a:r>
                        <a:rPr lang="es-EC" sz="600" dirty="0" err="1" smtClean="0">
                          <a:effectLst/>
                          <a:latin typeface="Times New Roman" panose="02020603050405020304" pitchFamily="18" charset="0"/>
                          <a:cs typeface="Times New Roman" panose="02020603050405020304" pitchFamily="18" charset="0"/>
                        </a:rPr>
                        <a:t>ClimSolea</a:t>
                      </a:r>
                      <a:endParaRPr lang="es-EC" sz="600" dirty="0">
                        <a:effectLst/>
                        <a:latin typeface="Times New Roman" panose="02020603050405020304" pitchFamily="18" charset="0"/>
                        <a:cs typeface="Times New Roman" panose="02020603050405020304" pitchFamily="18" charset="0"/>
                      </a:endParaRP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a:t>
                      </a:r>
                      <a:r>
                        <a:rPr lang="es-EC" sz="600" dirty="0" err="1" smtClean="0">
                          <a:effectLst/>
                          <a:latin typeface="Times New Roman" panose="02020603050405020304" pitchFamily="18" charset="0"/>
                          <a:cs typeface="Times New Roman" panose="02020603050405020304" pitchFamily="18" charset="0"/>
                        </a:rPr>
                        <a:t>ClimLluv</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501602">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Días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Lunes</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Martes</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Miércoles</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Jueves </a:t>
                      </a:r>
                    </a:p>
                    <a:p>
                      <a:pPr marL="342900" lvl="0" indent="-342900">
                        <a:lnSpc>
                          <a:spcPct val="107000"/>
                        </a:lnSpc>
                        <a:spcAft>
                          <a:spcPts val="0"/>
                        </a:spcAft>
                        <a:buFont typeface="+mj-lt"/>
                        <a:buAutoNum type="arabicPeriod"/>
                      </a:pPr>
                      <a:r>
                        <a:rPr lang="es-EC" sz="600" dirty="0" smtClean="0">
                          <a:effectLst/>
                          <a:latin typeface="Times New Roman" panose="02020603050405020304" pitchFamily="18" charset="0"/>
                          <a:cs typeface="Times New Roman" panose="02020603050405020304" pitchFamily="18" charset="0"/>
                        </a:rPr>
                        <a:t>Viernes  </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Lunes</a:t>
                      </a: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Martes </a:t>
                      </a: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Miércoles</a:t>
                      </a:r>
                      <a:endParaRPr lang="es-EC" sz="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es-EC" sz="600" dirty="0" smtClean="0">
                          <a:effectLst/>
                          <a:latin typeface="Times New Roman" panose="02020603050405020304" pitchFamily="18" charset="0"/>
                          <a:ea typeface="Calibri" panose="020F0502020204030204" pitchFamily="34" charset="0"/>
                          <a:cs typeface="Times New Roman" panose="02020603050405020304" pitchFamily="18" charset="0"/>
                        </a:rPr>
                        <a:t>            Jueves</a:t>
                      </a:r>
                      <a:endParaRPr lang="es-EC" sz="600" dirty="0" smtClean="0">
                        <a:effectLst/>
                        <a:latin typeface="Times New Roman" panose="02020603050405020304" pitchFamily="18" charset="0"/>
                        <a:cs typeface="Times New Roman" panose="02020603050405020304" pitchFamily="18" charset="0"/>
                      </a:endParaRPr>
                    </a:p>
                    <a:p>
                      <a:pPr marL="0" lvl="0" indent="0">
                        <a:lnSpc>
                          <a:spcPct val="107000"/>
                        </a:lnSpc>
                        <a:spcAft>
                          <a:spcPts val="0"/>
                        </a:spcAft>
                        <a:buFont typeface="+mj-lt"/>
                        <a:buNone/>
                      </a:pPr>
                      <a:r>
                        <a:rPr lang="es-EC" sz="600" dirty="0" smtClean="0">
                          <a:effectLst/>
                          <a:latin typeface="Times New Roman" panose="02020603050405020304" pitchFamily="18" charset="0"/>
                          <a:cs typeface="Times New Roman" panose="02020603050405020304" pitchFamily="18" charset="0"/>
                        </a:rPr>
                        <a:t>            Viernes</a:t>
                      </a:r>
                      <a:endParaRPr lang="es-EC" sz="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48269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Hora</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 entre las 6 y 8 am</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 entre las 9 y 12 am</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 entre las 1 y 3 pm</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 entre las 4 y 5 pm</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 entre las 6 y 9 pm</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Hora6-8</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Hora9-12</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Hora13-15</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Hora16-17</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Hora18-21</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38615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Ruta Trébol - ESPE</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gn="just">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Ruta desde el Trébol hacia la ESPE</a:t>
                      </a:r>
                    </a:p>
                    <a:p>
                      <a:pPr marL="342900" lvl="0" indent="-342900" algn="just">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Ruta desde la ESPE hacia el Trébol</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Treb_Espe</a:t>
                      </a:r>
                    </a:p>
                    <a:p>
                      <a:pPr marL="457200">
                        <a:lnSpc>
                          <a:spcPct val="107000"/>
                        </a:lnSpc>
                        <a:spcAft>
                          <a:spcPts val="0"/>
                        </a:spcAft>
                      </a:pPr>
                      <a:r>
                        <a:rPr lang="es-EC" sz="600">
                          <a:effectLst/>
                          <a:latin typeface="Times New Roman" panose="02020603050405020304" pitchFamily="18" charset="0"/>
                          <a:cs typeface="Times New Roman" panose="02020603050405020304" pitchFamily="18" charset="0"/>
                        </a:rPr>
                        <a:t> </a:t>
                      </a:r>
                    </a:p>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Espe_Treb</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801491">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Puntos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1 y 2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3 y 4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5 y 6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7 y 8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9 y 10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10 y 11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12 y 13 (10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p>
                    <a:p>
                      <a:pPr marL="457200" indent="-228600">
                        <a:lnSpc>
                          <a:spcPct val="107000"/>
                        </a:lnSpc>
                        <a:spcAft>
                          <a:spcPts val="0"/>
                        </a:spcAft>
                      </a:pPr>
                      <a:r>
                        <a:rPr lang="es-EC" sz="600" dirty="0">
                          <a:effectLst/>
                          <a:latin typeface="Times New Roman" panose="02020603050405020304" pitchFamily="18" charset="0"/>
                          <a:cs typeface="Times New Roman" panose="02020603050405020304" pitchFamily="18" charset="0"/>
                        </a:rPr>
                        <a:t>Zona 14 , 15 y 16 (13 </a:t>
                      </a:r>
                      <a:r>
                        <a:rPr lang="es-EC" sz="600" dirty="0" err="1">
                          <a:effectLst/>
                          <a:latin typeface="Times New Roman" panose="02020603050405020304" pitchFamily="18" charset="0"/>
                          <a:cs typeface="Times New Roman" panose="02020603050405020304" pitchFamily="18" charset="0"/>
                        </a:rPr>
                        <a:t>Subzonas</a:t>
                      </a:r>
                      <a:r>
                        <a:rPr lang="es-EC" sz="600" dirty="0">
                          <a:effectLst/>
                          <a:latin typeface="Times New Roman" panose="02020603050405020304" pitchFamily="18" charset="0"/>
                          <a:cs typeface="Times New Roman" panose="02020603050405020304" pitchFamily="18" charset="0"/>
                        </a:rPr>
                        <a:t>)</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Pun1-10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Pun11-20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Pun21-30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Pun31-40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Pun41-50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Pun51-60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Pun61-70</a:t>
                      </a:r>
                    </a:p>
                    <a:p>
                      <a:pPr marL="342900" lvl="0" indent="-342900">
                        <a:lnSpc>
                          <a:spcPct val="107000"/>
                        </a:lnSpc>
                        <a:spcAft>
                          <a:spcPts val="0"/>
                        </a:spcAft>
                        <a:buFont typeface="+mj-lt"/>
                        <a:buAutoNum type="arabicPeriod"/>
                      </a:pPr>
                      <a:r>
                        <a:rPr lang="es-EC" sz="600" dirty="0">
                          <a:effectLst/>
                          <a:latin typeface="Times New Roman" panose="02020603050405020304" pitchFamily="18" charset="0"/>
                          <a:cs typeface="Times New Roman" panose="02020603050405020304" pitchFamily="18" charset="0"/>
                        </a:rPr>
                        <a:t>Pun71-80</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28961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Rango de Velocidad</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Rango de velocidad excedido</a:t>
                      </a:r>
                    </a:p>
                    <a:p>
                      <a:pPr marL="457200" indent="-228600">
                        <a:lnSpc>
                          <a:spcPct val="107000"/>
                        </a:lnSpc>
                        <a:spcAft>
                          <a:spcPts val="0"/>
                        </a:spcAft>
                      </a:pPr>
                      <a:r>
                        <a:rPr lang="es-EC" sz="600">
                          <a:effectLst/>
                          <a:latin typeface="Times New Roman" panose="02020603050405020304" pitchFamily="18" charset="0"/>
                          <a:cs typeface="Times New Roman" panose="02020603050405020304" pitchFamily="18" charset="0"/>
                        </a:rPr>
                        <a:t>Rango de Velocidad normal</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nSpc>
                          <a:spcPct val="107000"/>
                        </a:lnSpc>
                        <a:spcAft>
                          <a:spcPts val="0"/>
                        </a:spcAft>
                      </a:pPr>
                      <a:r>
                        <a:rPr lang="es-EC" sz="600" dirty="0" err="1">
                          <a:effectLst/>
                          <a:latin typeface="Times New Roman" panose="02020603050405020304" pitchFamily="18" charset="0"/>
                          <a:cs typeface="Times New Roman" panose="02020603050405020304" pitchFamily="18" charset="0"/>
                        </a:rPr>
                        <a:t>RanExe</a:t>
                      </a:r>
                      <a:endParaRPr lang="es-EC" sz="600" dirty="0">
                        <a:effectLst/>
                        <a:latin typeface="Times New Roman" panose="02020603050405020304" pitchFamily="18" charset="0"/>
                        <a:cs typeface="Times New Roman" panose="02020603050405020304" pitchFamily="18" charset="0"/>
                      </a:endParaRPr>
                    </a:p>
                    <a:p>
                      <a:pPr marL="457200">
                        <a:lnSpc>
                          <a:spcPct val="107000"/>
                        </a:lnSpc>
                        <a:spcAft>
                          <a:spcPts val="0"/>
                        </a:spcAft>
                      </a:pPr>
                      <a:r>
                        <a:rPr lang="es-EC" sz="600" dirty="0">
                          <a:effectLst/>
                          <a:latin typeface="Times New Roman" panose="02020603050405020304" pitchFamily="18" charset="0"/>
                          <a:cs typeface="Times New Roman" panose="02020603050405020304" pitchFamily="18" charset="0"/>
                        </a:rPr>
                        <a:t> </a:t>
                      </a:r>
                    </a:p>
                    <a:p>
                      <a:pPr marL="457200" indent="-228600">
                        <a:lnSpc>
                          <a:spcPct val="107000"/>
                        </a:lnSpc>
                        <a:spcAft>
                          <a:spcPts val="0"/>
                        </a:spcAft>
                      </a:pPr>
                      <a:r>
                        <a:rPr lang="es-EC" sz="600" dirty="0" err="1">
                          <a:effectLst/>
                          <a:latin typeface="Times New Roman" panose="02020603050405020304" pitchFamily="18" charset="0"/>
                          <a:cs typeface="Times New Roman" panose="02020603050405020304" pitchFamily="18" charset="0"/>
                        </a:rPr>
                        <a:t>RanNor</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r h="386159">
                <a:tc>
                  <a:txBody>
                    <a:bodyPr/>
                    <a:lstStyle/>
                    <a:p>
                      <a:pPr algn="ctr">
                        <a:lnSpc>
                          <a:spcPct val="107000"/>
                        </a:lnSpc>
                        <a:spcAft>
                          <a:spcPts val="0"/>
                        </a:spcAft>
                      </a:pPr>
                      <a:r>
                        <a:rPr lang="es-EC" sz="600">
                          <a:effectLst/>
                          <a:latin typeface="Times New Roman" panose="02020603050405020304" pitchFamily="18" charset="0"/>
                          <a:cs typeface="Times New Roman" panose="02020603050405020304" pitchFamily="18" charset="0"/>
                        </a:rPr>
                        <a:t>Temperatura</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457200" indent="-228600" algn="just">
                        <a:lnSpc>
                          <a:spcPct val="107000"/>
                        </a:lnSpc>
                        <a:spcAft>
                          <a:spcPts val="0"/>
                        </a:spcAft>
                      </a:pPr>
                      <a:r>
                        <a:rPr lang="es-EC" sz="600">
                          <a:effectLst/>
                          <a:latin typeface="Times New Roman" panose="02020603050405020304" pitchFamily="18" charset="0"/>
                          <a:cs typeface="Times New Roman" panose="02020603050405020304" pitchFamily="18" charset="0"/>
                        </a:rPr>
                        <a:t>Temperatura menor o igual a 15 grados centígrados</a:t>
                      </a:r>
                    </a:p>
                    <a:p>
                      <a:pPr marL="457200" indent="-228600" algn="just">
                        <a:lnSpc>
                          <a:spcPct val="107000"/>
                        </a:lnSpc>
                        <a:spcAft>
                          <a:spcPts val="0"/>
                        </a:spcAft>
                      </a:pPr>
                      <a:r>
                        <a:rPr lang="es-EC" sz="600">
                          <a:effectLst/>
                          <a:latin typeface="Times New Roman" panose="02020603050405020304" pitchFamily="18" charset="0"/>
                          <a:cs typeface="Times New Roman" panose="02020603050405020304" pitchFamily="18" charset="0"/>
                        </a:rPr>
                        <a:t>Temperatura mayor a 15 grados centígrados</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c>
                  <a:txBody>
                    <a:bodyPr/>
                    <a:lstStyle/>
                    <a:p>
                      <a:pPr marL="342900" lvl="0" indent="-342900">
                        <a:lnSpc>
                          <a:spcPct val="107000"/>
                        </a:lnSpc>
                        <a:spcAft>
                          <a:spcPts val="0"/>
                        </a:spcAft>
                        <a:buFont typeface="+mj-lt"/>
                        <a:buAutoNum type="arabicPeriod"/>
                      </a:pPr>
                      <a:r>
                        <a:rPr lang="es-EC" sz="600" dirty="0" err="1">
                          <a:effectLst/>
                          <a:latin typeface="Times New Roman" panose="02020603050405020304" pitchFamily="18" charset="0"/>
                          <a:cs typeface="Times New Roman" panose="02020603050405020304" pitchFamily="18" charset="0"/>
                        </a:rPr>
                        <a:t>Temp</a:t>
                      </a:r>
                      <a:r>
                        <a:rPr lang="es-EC" sz="600" dirty="0">
                          <a:effectLst/>
                          <a:latin typeface="Times New Roman" panose="02020603050405020304" pitchFamily="18" charset="0"/>
                          <a:cs typeface="Times New Roman" panose="02020603050405020304" pitchFamily="18" charset="0"/>
                        </a:rPr>
                        <a:t>&lt;=15</a:t>
                      </a:r>
                    </a:p>
                    <a:p>
                      <a:pPr marL="457200">
                        <a:lnSpc>
                          <a:spcPct val="107000"/>
                        </a:lnSpc>
                        <a:spcAft>
                          <a:spcPts val="0"/>
                        </a:spcAft>
                      </a:pPr>
                      <a:r>
                        <a:rPr lang="es-EC" sz="600" dirty="0">
                          <a:effectLst/>
                          <a:latin typeface="Times New Roman" panose="02020603050405020304" pitchFamily="18" charset="0"/>
                          <a:cs typeface="Times New Roman" panose="02020603050405020304" pitchFamily="18" charset="0"/>
                        </a:rPr>
                        <a:t> </a:t>
                      </a:r>
                    </a:p>
                    <a:p>
                      <a:pPr marL="342900" lvl="0" indent="-342900">
                        <a:lnSpc>
                          <a:spcPct val="107000"/>
                        </a:lnSpc>
                        <a:spcAft>
                          <a:spcPts val="0"/>
                        </a:spcAft>
                        <a:buFont typeface="+mj-lt"/>
                        <a:buAutoNum type="arabicPeriod"/>
                      </a:pPr>
                      <a:r>
                        <a:rPr lang="es-EC" sz="600" dirty="0" err="1">
                          <a:effectLst/>
                          <a:latin typeface="Times New Roman" panose="02020603050405020304" pitchFamily="18" charset="0"/>
                          <a:cs typeface="Times New Roman" panose="02020603050405020304" pitchFamily="18" charset="0"/>
                        </a:rPr>
                        <a:t>Temp</a:t>
                      </a:r>
                      <a:r>
                        <a:rPr lang="es-EC" sz="600" dirty="0">
                          <a:effectLst/>
                          <a:latin typeface="Times New Roman" panose="02020603050405020304" pitchFamily="18" charset="0"/>
                          <a:cs typeface="Times New Roman" panose="02020603050405020304" pitchFamily="18" charset="0"/>
                        </a:rPr>
                        <a:t>&gt;15</a:t>
                      </a:r>
                      <a:endParaRPr lang="es-EC" sz="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336" marR="31336" marT="0" marB="0" anchor="ctr"/>
                </a:tc>
              </a:tr>
            </a:tbl>
          </a:graphicData>
        </a:graphic>
      </p:graphicFrame>
      <p:pic>
        <p:nvPicPr>
          <p:cNvPr id="10" name="Imagen 9"/>
          <p:cNvPicPr>
            <a:picLocks noChangeAspect="1"/>
          </p:cNvPicPr>
          <p:nvPr/>
        </p:nvPicPr>
        <p:blipFill rotWithShape="1">
          <a:blip r:embed="rId3"/>
          <a:srcRect l="30396" t="32950" r="59124" b="53234"/>
          <a:stretch/>
        </p:blipFill>
        <p:spPr>
          <a:xfrm>
            <a:off x="4908884" y="2310062"/>
            <a:ext cx="2380852" cy="1764632"/>
          </a:xfrm>
          <a:prstGeom prst="rect">
            <a:avLst/>
          </a:prstGeom>
        </p:spPr>
      </p:pic>
      <p:sp>
        <p:nvSpPr>
          <p:cNvPr id="11" name="Marcador de contenido 2"/>
          <p:cNvSpPr txBox="1">
            <a:spLocks/>
          </p:cNvSpPr>
          <p:nvPr/>
        </p:nvSpPr>
        <p:spPr>
          <a:xfrm>
            <a:off x="4269772" y="4989094"/>
            <a:ext cx="3652453" cy="1331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400" b="1" dirty="0" smtClean="0">
                <a:solidFill>
                  <a:schemeClr val="tx1"/>
                </a:solidFill>
                <a:latin typeface="Times New Roman" panose="02020603050405020304" pitchFamily="18" charset="0"/>
                <a:cs typeface="Times New Roman" panose="02020603050405020304" pitchFamily="18" charset="0"/>
              </a:rPr>
              <a:t>MUESTRA ALEATORIA</a:t>
            </a:r>
          </a:p>
          <a:p>
            <a:pPr marL="0" indent="0" algn="ctr">
              <a:buNone/>
            </a:pPr>
            <a:endParaRPr lang="es-EC" sz="2400" b="1" dirty="0">
              <a:latin typeface="Times New Roman" panose="02020603050405020304" pitchFamily="18" charset="0"/>
              <a:cs typeface="Times New Roman" panose="02020603050405020304" pitchFamily="18" charset="0"/>
            </a:endParaRPr>
          </a:p>
          <a:p>
            <a:pPr marL="0" indent="0" algn="ctr">
              <a:buNone/>
            </a:pPr>
            <a:r>
              <a:rPr lang="es-EC" sz="2000" dirty="0" smtClean="0">
                <a:solidFill>
                  <a:schemeClr val="tx1"/>
                </a:solidFill>
                <a:latin typeface="Times New Roman" panose="02020603050405020304" pitchFamily="18" charset="0"/>
                <a:cs typeface="Times New Roman" panose="02020603050405020304" pitchFamily="18" charset="0"/>
              </a:rPr>
              <a:t>Subconjunto Aleatorios</a:t>
            </a:r>
            <a:endParaRPr lang="es-EC" sz="2000" dirty="0">
              <a:solidFill>
                <a:schemeClr val="tx1"/>
              </a:solidFill>
              <a:latin typeface="Times New Roman" panose="02020603050405020304" pitchFamily="18" charset="0"/>
              <a:cs typeface="Times New Roman" panose="02020603050405020304" pitchFamily="18" charset="0"/>
            </a:endParaRPr>
          </a:p>
        </p:txBody>
      </p:sp>
      <p:cxnSp>
        <p:nvCxnSpPr>
          <p:cNvPr id="14" name="Conector recto de flecha 13"/>
          <p:cNvCxnSpPr>
            <a:stCxn id="10" idx="2"/>
            <a:endCxn id="12" idx="0"/>
          </p:cNvCxnSpPr>
          <p:nvPr/>
        </p:nvCxnSpPr>
        <p:spPr>
          <a:xfrm flipH="1">
            <a:off x="6095999" y="4074694"/>
            <a:ext cx="3311" cy="9144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pic>
        <p:nvPicPr>
          <p:cNvPr id="15" name="Imagen 14"/>
          <p:cNvPicPr/>
          <p:nvPr/>
        </p:nvPicPr>
        <p:blipFill rotWithShape="1">
          <a:blip r:embed="rId4"/>
          <a:srcRect l="29801" t="59710" r="61882" b="27579"/>
          <a:stretch/>
        </p:blipFill>
        <p:spPr bwMode="auto">
          <a:xfrm>
            <a:off x="8839201" y="3048000"/>
            <a:ext cx="2390274" cy="205338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716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1)">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5"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EVALUACIÓN DE TÉCNICAS</a:t>
            </a:r>
            <a:endParaRPr lang="es-EC" sz="3600"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458357727"/>
              </p:ext>
            </p:extLst>
          </p:nvPr>
        </p:nvGraphicFramePr>
        <p:xfrm>
          <a:off x="6358391" y="2442178"/>
          <a:ext cx="5480684" cy="2462925"/>
        </p:xfrm>
        <a:graphic>
          <a:graphicData uri="http://schemas.openxmlformats.org/drawingml/2006/table">
            <a:tbl>
              <a:tblPr firstRow="1" firstCol="1" bandRow="1">
                <a:tableStyleId>{5C22544A-7EE6-4342-B048-85BDC9FD1C3A}</a:tableStyleId>
              </a:tblPr>
              <a:tblGrid>
                <a:gridCol w="2921860"/>
                <a:gridCol w="2558824"/>
              </a:tblGrid>
              <a:tr h="492585">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Técnica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Error Absoluto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tr>
              <a:tr h="492585">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K-NN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8,685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92585">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Redes Neuronales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7,675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r>
              <a:tr h="49258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Deep Learning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7,905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9258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SVM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8,817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4" name="Imagen 3"/>
          <p:cNvPicPr>
            <a:picLocks noChangeAspect="1"/>
          </p:cNvPicPr>
          <p:nvPr/>
        </p:nvPicPr>
        <p:blipFill rotWithShape="1">
          <a:blip r:embed="rId3"/>
          <a:srcRect l="4436" t="41422" r="81456" b="38572"/>
          <a:stretch/>
        </p:blipFill>
        <p:spPr>
          <a:xfrm>
            <a:off x="3031962" y="2934205"/>
            <a:ext cx="2132783" cy="1700463"/>
          </a:xfrm>
          <a:prstGeom prst="rect">
            <a:avLst/>
          </a:prstGeom>
        </p:spPr>
      </p:pic>
      <p:cxnSp>
        <p:nvCxnSpPr>
          <p:cNvPr id="6" name="Conector recto de flecha 5"/>
          <p:cNvCxnSpPr>
            <a:stCxn id="4" idx="3"/>
          </p:cNvCxnSpPr>
          <p:nvPr/>
        </p:nvCxnSpPr>
        <p:spPr>
          <a:xfrm flipV="1">
            <a:off x="5164745" y="3128211"/>
            <a:ext cx="1237468" cy="656226"/>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7" name="Conector recto de flecha 6"/>
          <p:cNvCxnSpPr>
            <a:stCxn id="4" idx="3"/>
            <a:endCxn id="3" idx="1"/>
          </p:cNvCxnSpPr>
          <p:nvPr/>
        </p:nvCxnSpPr>
        <p:spPr>
          <a:xfrm flipV="1">
            <a:off x="5164745" y="3673640"/>
            <a:ext cx="1193646" cy="11079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26" name="Imagen 25"/>
          <p:cNvPicPr>
            <a:picLocks noChangeAspect="1"/>
          </p:cNvPicPr>
          <p:nvPr/>
        </p:nvPicPr>
        <p:blipFill rotWithShape="1">
          <a:blip r:embed="rId4"/>
          <a:srcRect l="30766" t="33388" r="59370" b="52404"/>
          <a:stretch/>
        </p:blipFill>
        <p:spPr>
          <a:xfrm>
            <a:off x="421106" y="1021359"/>
            <a:ext cx="1373388" cy="1112242"/>
          </a:xfrm>
          <a:prstGeom prst="rect">
            <a:avLst/>
          </a:prstGeom>
          <a:ln>
            <a:noFill/>
          </a:ln>
          <a:effectLst>
            <a:outerShdw blurRad="292100" dist="139700" dir="2700000" algn="tl" rotWithShape="0">
              <a:srgbClr val="333333">
                <a:alpha val="65000"/>
              </a:srgbClr>
            </a:outerShdw>
          </a:effectLst>
        </p:spPr>
      </p:pic>
      <p:cxnSp>
        <p:nvCxnSpPr>
          <p:cNvPr id="27" name="Conector recto de flecha 26"/>
          <p:cNvCxnSpPr>
            <a:stCxn id="4" idx="3"/>
          </p:cNvCxnSpPr>
          <p:nvPr/>
        </p:nvCxnSpPr>
        <p:spPr>
          <a:xfrm>
            <a:off x="5164745" y="3784437"/>
            <a:ext cx="1193646" cy="370468"/>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0" name="Conector recto de flecha 29"/>
          <p:cNvCxnSpPr>
            <a:stCxn id="4" idx="3"/>
          </p:cNvCxnSpPr>
          <p:nvPr/>
        </p:nvCxnSpPr>
        <p:spPr>
          <a:xfrm>
            <a:off x="5164745" y="3784437"/>
            <a:ext cx="1193646" cy="850231"/>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33" name="Imagen 32"/>
          <p:cNvPicPr>
            <a:picLocks noChangeAspect="1"/>
          </p:cNvPicPr>
          <p:nvPr/>
        </p:nvPicPr>
        <p:blipFill rotWithShape="1">
          <a:blip r:embed="rId5"/>
          <a:srcRect l="30642" t="44353" r="59248" b="41173"/>
          <a:stretch/>
        </p:blipFill>
        <p:spPr>
          <a:xfrm>
            <a:off x="421105" y="2406313"/>
            <a:ext cx="1373389" cy="1105411"/>
          </a:xfrm>
          <a:prstGeom prst="rect">
            <a:avLst/>
          </a:prstGeom>
        </p:spPr>
      </p:pic>
      <p:pic>
        <p:nvPicPr>
          <p:cNvPr id="34" name="Imagen 33"/>
          <p:cNvPicPr>
            <a:picLocks noChangeAspect="1"/>
          </p:cNvPicPr>
          <p:nvPr/>
        </p:nvPicPr>
        <p:blipFill rotWithShape="1">
          <a:blip r:embed="rId6"/>
          <a:srcRect l="30520" t="33608" r="59123" b="51699"/>
          <a:stretch/>
        </p:blipFill>
        <p:spPr>
          <a:xfrm>
            <a:off x="421105" y="3784437"/>
            <a:ext cx="1373389" cy="1095442"/>
          </a:xfrm>
          <a:prstGeom prst="rect">
            <a:avLst/>
          </a:prstGeom>
        </p:spPr>
      </p:pic>
      <p:pic>
        <p:nvPicPr>
          <p:cNvPr id="35" name="Imagen 34"/>
          <p:cNvPicPr>
            <a:picLocks noChangeAspect="1"/>
          </p:cNvPicPr>
          <p:nvPr/>
        </p:nvPicPr>
        <p:blipFill rotWithShape="1">
          <a:blip r:embed="rId7"/>
          <a:srcRect l="5120" t="30537" r="78729" b="36568"/>
          <a:stretch/>
        </p:blipFill>
        <p:spPr>
          <a:xfrm>
            <a:off x="421105" y="5152592"/>
            <a:ext cx="1373389" cy="1572584"/>
          </a:xfrm>
          <a:prstGeom prst="rect">
            <a:avLst/>
          </a:prstGeom>
        </p:spPr>
      </p:pic>
      <p:cxnSp>
        <p:nvCxnSpPr>
          <p:cNvPr id="40" name="Conector recto de flecha 39"/>
          <p:cNvCxnSpPr>
            <a:stCxn id="26" idx="3"/>
            <a:endCxn id="4" idx="1"/>
          </p:cNvCxnSpPr>
          <p:nvPr/>
        </p:nvCxnSpPr>
        <p:spPr>
          <a:xfrm>
            <a:off x="1794494" y="1577480"/>
            <a:ext cx="1237468" cy="220695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43" name="Conector recto de flecha 42"/>
          <p:cNvCxnSpPr>
            <a:stCxn id="33" idx="3"/>
            <a:endCxn id="4" idx="1"/>
          </p:cNvCxnSpPr>
          <p:nvPr/>
        </p:nvCxnSpPr>
        <p:spPr>
          <a:xfrm>
            <a:off x="1794494" y="2959019"/>
            <a:ext cx="1237468" cy="825418"/>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46" name="Conector recto de flecha 45"/>
          <p:cNvCxnSpPr>
            <a:stCxn id="34" idx="3"/>
            <a:endCxn id="4" idx="1"/>
          </p:cNvCxnSpPr>
          <p:nvPr/>
        </p:nvCxnSpPr>
        <p:spPr>
          <a:xfrm flipV="1">
            <a:off x="1794494" y="3784437"/>
            <a:ext cx="1237468" cy="547721"/>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49" name="Conector recto de flecha 48"/>
          <p:cNvCxnSpPr>
            <a:stCxn id="35" idx="3"/>
            <a:endCxn id="4" idx="1"/>
          </p:cNvCxnSpPr>
          <p:nvPr/>
        </p:nvCxnSpPr>
        <p:spPr>
          <a:xfrm flipV="1">
            <a:off x="1794494" y="3784437"/>
            <a:ext cx="1237468" cy="215444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5592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2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par>
                                <p:cTn id="25" presetID="2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par>
                                <p:cTn id="28" presetID="22" presetClass="entr" presetSubtype="4"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par>
                                <p:cTn id="43" presetID="2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circle(in)">
                                      <p:cBhvr>
                                        <p:cTn id="5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347" y="196947"/>
            <a:ext cx="11149263"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IMPLEMENTACIÓN DEL MODELO PREDICTIVO</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3"/>
          <a:srcRect l="19452" t="22747" r="17867" b="32400"/>
          <a:stretch/>
        </p:blipFill>
        <p:spPr bwMode="auto">
          <a:xfrm>
            <a:off x="832904" y="1837846"/>
            <a:ext cx="5005983" cy="20137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Pentágono 3"/>
          <p:cNvSpPr/>
          <p:nvPr/>
        </p:nvSpPr>
        <p:spPr>
          <a:xfrm>
            <a:off x="6298458" y="3851562"/>
            <a:ext cx="753981" cy="449179"/>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pic>
        <p:nvPicPr>
          <p:cNvPr id="5" name="Imagen 4" descr="C:\Users\USUARIO\Documents\red.png"/>
          <p:cNvPicPr/>
          <p:nvPr/>
        </p:nvPicPr>
        <p:blipFill>
          <a:blip r:embed="rId4">
            <a:extLst>
              <a:ext uri="{28A0092B-C50C-407E-A947-70E740481C1C}">
                <a14:useLocalDpi xmlns:a14="http://schemas.microsoft.com/office/drawing/2010/main" val="0"/>
              </a:ext>
            </a:extLst>
          </a:blip>
          <a:srcRect/>
          <a:stretch>
            <a:fillRect/>
          </a:stretch>
        </p:blipFill>
        <p:spPr bwMode="auto">
          <a:xfrm>
            <a:off x="7354704" y="1007727"/>
            <a:ext cx="4091940" cy="5493385"/>
          </a:xfrm>
          <a:prstGeom prst="rect">
            <a:avLst/>
          </a:prstGeom>
          <a:ln>
            <a:noFill/>
          </a:ln>
          <a:effectLst>
            <a:outerShdw blurRad="292100" dist="139700" dir="2700000" algn="tl" rotWithShape="0">
              <a:srgbClr val="333333">
                <a:alpha val="65000"/>
              </a:srgbClr>
            </a:outerShdw>
          </a:effectLst>
        </p:spPr>
      </p:pic>
      <p:sp>
        <p:nvSpPr>
          <p:cNvPr id="6" name="Marcador de contenido 2"/>
          <p:cNvSpPr txBox="1">
            <a:spLocks/>
          </p:cNvSpPr>
          <p:nvPr/>
        </p:nvSpPr>
        <p:spPr>
          <a:xfrm>
            <a:off x="513347" y="1117294"/>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3200" b="1" u="sng" dirty="0" smtClean="0">
                <a:latin typeface="Times New Roman" panose="02020603050405020304" pitchFamily="18" charset="0"/>
                <a:cs typeface="Times New Roman" panose="02020603050405020304" pitchFamily="18" charset="0"/>
              </a:rPr>
              <a:t>Red Neuronal</a:t>
            </a:r>
            <a:endParaRPr lang="es-EC" sz="3200" dirty="0">
              <a:latin typeface="Times New Roman" panose="02020603050405020304" pitchFamily="18" charset="0"/>
              <a:cs typeface="Times New Roman" panose="02020603050405020304" pitchFamily="18" charset="0"/>
            </a:endParaRPr>
          </a:p>
        </p:txBody>
      </p:sp>
      <p:grpSp>
        <p:nvGrpSpPr>
          <p:cNvPr id="14" name="Grupo 13"/>
          <p:cNvGrpSpPr/>
          <p:nvPr/>
        </p:nvGrpSpPr>
        <p:grpSpPr>
          <a:xfrm>
            <a:off x="1625600" y="3995947"/>
            <a:ext cx="3488267" cy="2760457"/>
            <a:chOff x="1625600" y="3995947"/>
            <a:chExt cx="3488267" cy="2760457"/>
          </a:xfrm>
        </p:grpSpPr>
        <p:sp>
          <p:nvSpPr>
            <p:cNvPr id="13" name="Rectángulo redondeado 12"/>
            <p:cNvSpPr/>
            <p:nvPr/>
          </p:nvSpPr>
          <p:spPr>
            <a:xfrm>
              <a:off x="1625600" y="3995947"/>
              <a:ext cx="3488267" cy="2760457"/>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7" name="Terminador 6"/>
            <p:cNvSpPr/>
            <p:nvPr/>
          </p:nvSpPr>
          <p:spPr>
            <a:xfrm>
              <a:off x="1828798" y="4241317"/>
              <a:ext cx="3098800" cy="592992"/>
            </a:xfrm>
            <a:prstGeom prst="flowChartTermina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b="1" dirty="0" smtClean="0">
                  <a:solidFill>
                    <a:schemeClr val="bg1"/>
                  </a:solidFill>
                  <a:latin typeface="Times New Roman" panose="02020603050405020304" pitchFamily="18" charset="0"/>
                  <a:cs typeface="Times New Roman" panose="02020603050405020304" pitchFamily="18" charset="0"/>
                </a:rPr>
                <a:t>500 Iteraciones</a:t>
              </a:r>
              <a:endParaRPr lang="es-EC" sz="2000" b="1" dirty="0">
                <a:solidFill>
                  <a:schemeClr val="bg1"/>
                </a:solidFill>
                <a:latin typeface="Times New Roman" panose="02020603050405020304" pitchFamily="18" charset="0"/>
                <a:cs typeface="Times New Roman" panose="02020603050405020304" pitchFamily="18" charset="0"/>
              </a:endParaRPr>
            </a:p>
          </p:txBody>
        </p:sp>
        <p:sp>
          <p:nvSpPr>
            <p:cNvPr id="10" name="Terminador 9"/>
            <p:cNvSpPr/>
            <p:nvPr/>
          </p:nvSpPr>
          <p:spPr>
            <a:xfrm>
              <a:off x="1828798" y="5079679"/>
              <a:ext cx="3098800" cy="592992"/>
            </a:xfrm>
            <a:prstGeom prst="flowChartTermina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b="1" dirty="0" smtClean="0">
                  <a:solidFill>
                    <a:schemeClr val="bg1"/>
                  </a:solidFill>
                  <a:latin typeface="Times New Roman" panose="02020603050405020304" pitchFamily="18" charset="0"/>
                  <a:cs typeface="Times New Roman" panose="02020603050405020304" pitchFamily="18" charset="0"/>
                </a:rPr>
                <a:t>0.01 Taza</a:t>
              </a:r>
              <a:endParaRPr lang="es-EC" sz="2000" b="1" dirty="0">
                <a:solidFill>
                  <a:schemeClr val="bg1"/>
                </a:solidFill>
                <a:latin typeface="Times New Roman" panose="02020603050405020304" pitchFamily="18" charset="0"/>
                <a:cs typeface="Times New Roman" panose="02020603050405020304" pitchFamily="18" charset="0"/>
              </a:endParaRPr>
            </a:p>
          </p:txBody>
        </p:sp>
        <p:sp>
          <p:nvSpPr>
            <p:cNvPr id="12" name="Terminador 11"/>
            <p:cNvSpPr/>
            <p:nvPr/>
          </p:nvSpPr>
          <p:spPr>
            <a:xfrm>
              <a:off x="1828798" y="5918041"/>
              <a:ext cx="3098800" cy="592992"/>
            </a:xfrm>
            <a:prstGeom prst="flowChartTermina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b="1" dirty="0" smtClean="0">
                  <a:solidFill>
                    <a:schemeClr val="bg1"/>
                  </a:solidFill>
                  <a:latin typeface="Times New Roman" panose="02020603050405020304" pitchFamily="18" charset="0"/>
                  <a:cs typeface="Times New Roman" panose="02020603050405020304" pitchFamily="18" charset="0"/>
                </a:rPr>
                <a:t>4 Capas (16,17,15,16)</a:t>
              </a:r>
              <a:endParaRPr lang="es-EC" sz="20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8768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PRUEBAS</a:t>
            </a:r>
            <a:endParaRPr lang="es-EC" b="1" dirty="0">
              <a:latin typeface="Times New Roman" panose="02020603050405020304" pitchFamily="18" charset="0"/>
              <a:cs typeface="Times New Roman" panose="02020603050405020304" pitchFamily="18" charset="0"/>
            </a:endParaRPr>
          </a:p>
        </p:txBody>
      </p:sp>
      <p:pic>
        <p:nvPicPr>
          <p:cNvPr id="3074" name="Picture 2" descr="Resultado de imagen para prueb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5325" y="2394070"/>
            <a:ext cx="3461349" cy="3132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0145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PRUEBAS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b="1" u="sng" dirty="0" smtClean="0">
                <a:latin typeface="Times New Roman" panose="02020603050405020304" pitchFamily="18" charset="0"/>
                <a:cs typeface="Times New Roman" panose="02020603050405020304" pitchFamily="18" charset="0"/>
              </a:rPr>
              <a:t>Escenario 1:</a:t>
            </a:r>
          </a:p>
          <a:p>
            <a:pPr marL="0" indent="0" algn="just">
              <a:buNone/>
            </a:pPr>
            <a:r>
              <a:rPr lang="es-EC" sz="2400" dirty="0" smtClean="0">
                <a:latin typeface="Times New Roman" panose="02020603050405020304" pitchFamily="18" charset="0"/>
                <a:cs typeface="Times New Roman" panose="02020603050405020304" pitchFamily="18" charset="0"/>
              </a:rPr>
              <a:t>Prueba de predicción aplicando una división de los datos de manera recurrente.</a:t>
            </a:r>
            <a:endParaRPr lang="es-EC" sz="2400" dirty="0">
              <a:latin typeface="Times New Roman" panose="02020603050405020304" pitchFamily="18" charset="0"/>
              <a:cs typeface="Times New Roman" panose="02020603050405020304" pitchFamily="18" charset="0"/>
            </a:endParaRPr>
          </a:p>
        </p:txBody>
      </p:sp>
      <p:pic>
        <p:nvPicPr>
          <p:cNvPr id="6" name="Imagen 5"/>
          <p:cNvPicPr/>
          <p:nvPr/>
        </p:nvPicPr>
        <p:blipFill rotWithShape="1">
          <a:blip r:embed="rId2"/>
          <a:srcRect l="20713" t="21785" r="18224" b="21184"/>
          <a:stretch/>
        </p:blipFill>
        <p:spPr bwMode="auto">
          <a:xfrm>
            <a:off x="292768" y="2854017"/>
            <a:ext cx="5349317" cy="280884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880315447"/>
              </p:ext>
            </p:extLst>
          </p:nvPr>
        </p:nvGraphicFramePr>
        <p:xfrm>
          <a:off x="6516379" y="3110458"/>
          <a:ext cx="5350768" cy="2295965"/>
        </p:xfrm>
        <a:graphic>
          <a:graphicData uri="http://schemas.openxmlformats.org/drawingml/2006/table">
            <a:tbl>
              <a:tblPr firstRow="1" firstCol="1" bandRow="1">
                <a:tableStyleId>{5C22544A-7EE6-4342-B048-85BDC9FD1C3A}</a:tableStyleId>
              </a:tblPr>
              <a:tblGrid>
                <a:gridCol w="1476572"/>
                <a:gridCol w="1198812"/>
                <a:gridCol w="1476572"/>
                <a:gridCol w="1198812"/>
              </a:tblGrid>
              <a:tr h="423924">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Split 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Porcentaje</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Split 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Porcentaje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99995">
                <a:tc rowSpan="2">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Entrenamiento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Entrenamiento 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35680">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Prueba 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68183">
                <a:tc rowSpan="2">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Prueba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Entrenamiento 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6818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Prueba 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143216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PLANTEAMIENTO DEL PROBLEMA</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3683819" y="1176122"/>
            <a:ext cx="10233800" cy="2338412"/>
          </a:xfrm>
        </p:spPr>
        <p:txBody>
          <a:bodyPr>
            <a:normAutofit/>
          </a:bodyPr>
          <a:lstStyle/>
          <a:p>
            <a:pPr marL="0" indent="0" algn="just">
              <a:buNone/>
            </a:pPr>
            <a:r>
              <a:rPr lang="es-EC" u="sng" dirty="0" smtClean="0">
                <a:latin typeface="Times New Roman" panose="02020603050405020304" pitchFamily="18" charset="0"/>
                <a:cs typeface="Times New Roman" panose="02020603050405020304" pitchFamily="18" charset="0"/>
              </a:rPr>
              <a:t>Exceso de Velocidad en el Ecuador</a:t>
            </a:r>
            <a:endParaRPr lang="es-EC" u="sng" dirty="0">
              <a:latin typeface="Times New Roman" panose="02020603050405020304" pitchFamily="18" charset="0"/>
              <a:cs typeface="Times New Roman" panose="02020603050405020304" pitchFamily="18" charset="0"/>
            </a:endParaRPr>
          </a:p>
        </p:txBody>
      </p:sp>
      <p:pic>
        <p:nvPicPr>
          <p:cNvPr id="5122" name="Picture 2" descr="accidente,coche,muerte,muletas,silla,velocidad"/>
          <p:cNvPicPr>
            <a:picLocks noChangeAspect="1" noChangeArrowheads="1"/>
          </p:cNvPicPr>
          <p:nvPr/>
        </p:nvPicPr>
        <p:blipFill rotWithShape="1">
          <a:blip r:embed="rId3">
            <a:extLst>
              <a:ext uri="{28A0092B-C50C-407E-A947-70E740481C1C}">
                <a14:useLocalDpi xmlns:a14="http://schemas.microsoft.com/office/drawing/2010/main" val="0"/>
              </a:ext>
            </a:extLst>
          </a:blip>
          <a:srcRect l="7379" t="8221" r="7459" b="8050"/>
          <a:stretch/>
        </p:blipFill>
        <p:spPr bwMode="auto">
          <a:xfrm>
            <a:off x="5023833" y="1738700"/>
            <a:ext cx="2502754" cy="235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Resultado de imagen para muer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429" y="4707813"/>
            <a:ext cx="3308525" cy="1736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Resultado de imagen para lesiones accidente"/>
          <p:cNvPicPr>
            <a:picLocks noChangeAspect="1" noChangeArrowheads="1"/>
          </p:cNvPicPr>
          <p:nvPr/>
        </p:nvPicPr>
        <p:blipFill rotWithShape="1">
          <a:blip r:embed="rId5">
            <a:extLst>
              <a:ext uri="{28A0092B-C50C-407E-A947-70E740481C1C}">
                <a14:useLocalDpi xmlns:a14="http://schemas.microsoft.com/office/drawing/2010/main" val="0"/>
              </a:ext>
            </a:extLst>
          </a:blip>
          <a:srcRect t="5275" b="17691"/>
          <a:stretch/>
        </p:blipFill>
        <p:spPr bwMode="auto">
          <a:xfrm>
            <a:off x="4557139" y="4680157"/>
            <a:ext cx="3436143" cy="1764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0" name="Picture 10" descr="Resultado de imagen para vuelcos"/>
          <p:cNvPicPr>
            <a:picLocks noChangeAspect="1" noChangeArrowheads="1"/>
          </p:cNvPicPr>
          <p:nvPr/>
        </p:nvPicPr>
        <p:blipFill rotWithShape="1">
          <a:blip r:embed="rId6">
            <a:extLst>
              <a:ext uri="{28A0092B-C50C-407E-A947-70E740481C1C}">
                <a14:useLocalDpi xmlns:a14="http://schemas.microsoft.com/office/drawing/2010/main" val="0"/>
              </a:ext>
            </a:extLst>
          </a:blip>
          <a:srcRect t="6315" b="20000"/>
          <a:stretch/>
        </p:blipFill>
        <p:spPr bwMode="auto">
          <a:xfrm>
            <a:off x="709865" y="2138613"/>
            <a:ext cx="2973954" cy="1811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2" name="Picture 12" descr="Resultado de imagen para salida de via auto"/>
          <p:cNvPicPr>
            <a:picLocks noChangeAspect="1" noChangeArrowheads="1"/>
          </p:cNvPicPr>
          <p:nvPr/>
        </p:nvPicPr>
        <p:blipFill rotWithShape="1">
          <a:blip r:embed="rId7">
            <a:extLst>
              <a:ext uri="{28A0092B-C50C-407E-A947-70E740481C1C}">
                <a14:useLocalDpi xmlns:a14="http://schemas.microsoft.com/office/drawing/2010/main" val="0"/>
              </a:ext>
            </a:extLst>
          </a:blip>
          <a:srcRect t="6181" b="15971"/>
          <a:stretch/>
        </p:blipFill>
        <p:spPr bwMode="auto">
          <a:xfrm>
            <a:off x="624231" y="4744326"/>
            <a:ext cx="3219450" cy="1668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4" name="Picture 14" descr="Resultado de imagen para salida de via auto"/>
          <p:cNvPicPr>
            <a:picLocks noChangeAspect="1" noChangeArrowheads="1"/>
          </p:cNvPicPr>
          <p:nvPr/>
        </p:nvPicPr>
        <p:blipFill rotWithShape="1">
          <a:blip r:embed="rId8">
            <a:extLst>
              <a:ext uri="{28A0092B-C50C-407E-A947-70E740481C1C}">
                <a14:useLocalDpi xmlns:a14="http://schemas.microsoft.com/office/drawing/2010/main" val="0"/>
              </a:ext>
            </a:extLst>
          </a:blip>
          <a:srcRect l="21154" t="6100" b="3694"/>
          <a:stretch/>
        </p:blipFill>
        <p:spPr bwMode="auto">
          <a:xfrm>
            <a:off x="8604002" y="1975376"/>
            <a:ext cx="3063377" cy="1968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Conector recto 7"/>
          <p:cNvCxnSpPr>
            <a:stCxn id="5130" idx="3"/>
            <a:endCxn id="5122" idx="1"/>
          </p:cNvCxnSpPr>
          <p:nvPr/>
        </p:nvCxnSpPr>
        <p:spPr>
          <a:xfrm flipV="1">
            <a:off x="3683819" y="2917795"/>
            <a:ext cx="1340014" cy="1267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Conector recto 15"/>
          <p:cNvCxnSpPr>
            <a:stCxn id="5122" idx="3"/>
            <a:endCxn id="5134" idx="1"/>
          </p:cNvCxnSpPr>
          <p:nvPr/>
        </p:nvCxnSpPr>
        <p:spPr>
          <a:xfrm>
            <a:off x="7526587" y="2917795"/>
            <a:ext cx="1077415" cy="419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Conector recto 28"/>
          <p:cNvCxnSpPr>
            <a:stCxn id="5122" idx="2"/>
            <a:endCxn id="5124" idx="0"/>
          </p:cNvCxnSpPr>
          <p:nvPr/>
        </p:nvCxnSpPr>
        <p:spPr>
          <a:xfrm>
            <a:off x="6275210" y="4096890"/>
            <a:ext cx="3860482" cy="61092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Conector recto 31"/>
          <p:cNvCxnSpPr>
            <a:stCxn id="5122" idx="2"/>
            <a:endCxn id="5128" idx="0"/>
          </p:cNvCxnSpPr>
          <p:nvPr/>
        </p:nvCxnSpPr>
        <p:spPr>
          <a:xfrm>
            <a:off x="6275210" y="4096890"/>
            <a:ext cx="1" cy="5832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Conector recto 34"/>
          <p:cNvCxnSpPr>
            <a:stCxn id="5122" idx="2"/>
            <a:endCxn id="5132" idx="0"/>
          </p:cNvCxnSpPr>
          <p:nvPr/>
        </p:nvCxnSpPr>
        <p:spPr>
          <a:xfrm flipH="1">
            <a:off x="2233956" y="4096890"/>
            <a:ext cx="4041254" cy="647436"/>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136" name="Picture 16" descr="Resultado de imagen para velocidad entre 90 y 100"/>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1000"/>
                    </a14:imgEffect>
                    <a14:imgEffect>
                      <a14:brightnessContrast contrast="78000"/>
                    </a14:imgEffect>
                  </a14:imgLayer>
                </a14:imgProps>
              </a:ext>
              <a:ext uri="{28A0092B-C50C-407E-A947-70E740481C1C}">
                <a14:useLocalDpi xmlns:a14="http://schemas.microsoft.com/office/drawing/2010/main" val="0"/>
              </a:ext>
            </a:extLst>
          </a:blip>
          <a:srcRect/>
          <a:stretch>
            <a:fillRect/>
          </a:stretch>
        </p:blipFill>
        <p:spPr bwMode="auto">
          <a:xfrm>
            <a:off x="957002" y="1238031"/>
            <a:ext cx="4790208" cy="479020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Resultado de imagen para velocidad 100"/>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38000"/>
                    </a14:imgEffect>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6353762" y="1176122"/>
            <a:ext cx="4822292" cy="482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45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PRUEBAS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b="1" u="sng" dirty="0" smtClean="0">
                <a:latin typeface="Times New Roman" panose="02020603050405020304" pitchFamily="18" charset="0"/>
                <a:cs typeface="Times New Roman" panose="02020603050405020304" pitchFamily="18" charset="0"/>
              </a:rPr>
              <a:t>Escenario 1:</a:t>
            </a:r>
            <a:endParaRPr lang="es-EC" sz="2400"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555151351"/>
              </p:ext>
            </p:extLst>
          </p:nvPr>
        </p:nvGraphicFramePr>
        <p:xfrm>
          <a:off x="2101515" y="2362824"/>
          <a:ext cx="8101263" cy="2818775"/>
        </p:xfrm>
        <a:graphic>
          <a:graphicData uri="http://schemas.openxmlformats.org/drawingml/2006/table">
            <a:tbl>
              <a:tblPr firstRow="1" firstCol="1" bandRow="1">
                <a:tableStyleId>{5C22544A-7EE6-4342-B048-85BDC9FD1C3A}</a:tableStyleId>
              </a:tblPr>
              <a:tblGrid>
                <a:gridCol w="2406317"/>
                <a:gridCol w="3356359"/>
                <a:gridCol w="2338587"/>
              </a:tblGrid>
              <a:tr h="520411">
                <a:tc>
                  <a:txBody>
                    <a:bodyPr/>
                    <a:lstStyle/>
                    <a:p>
                      <a:pPr algn="ctr">
                        <a:lnSpc>
                          <a:spcPct val="107000"/>
                        </a:lnSpc>
                        <a:spcAft>
                          <a:spcPts val="0"/>
                        </a:spcAft>
                      </a:pPr>
                      <a:r>
                        <a:rPr lang="es-EC" sz="2400" dirty="0">
                          <a:effectLst/>
                          <a:latin typeface="Times New Roman" panose="02020603050405020304" pitchFamily="18" charset="0"/>
                          <a:cs typeface="Times New Roman" panose="02020603050405020304" pitchFamily="18" charset="0"/>
                        </a:rPr>
                        <a:t>Split</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Nombre</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Error Absoluto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4513">
                <a:tc rowSpan="2">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Entrenamiento 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8,085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34669">
                <a:tc vMerge="1">
                  <a:txBody>
                    <a:bodyPr/>
                    <a:lstStyle/>
                    <a:p>
                      <a:endParaRPr lang="es-EC"/>
                    </a:p>
                  </a:txBody>
                  <a:tcPr/>
                </a:tc>
                <a:tc>
                  <a:txBody>
                    <a:bodyPr/>
                    <a:lstStyle/>
                    <a:p>
                      <a:pPr algn="ctr">
                        <a:lnSpc>
                          <a:spcPct val="107000"/>
                        </a:lnSpc>
                        <a:spcAft>
                          <a:spcPts val="0"/>
                        </a:spcAft>
                      </a:pPr>
                      <a:r>
                        <a:rPr lang="es-EC" sz="2400" dirty="0">
                          <a:effectLst/>
                          <a:latin typeface="Times New Roman" panose="02020603050405020304" pitchFamily="18" charset="0"/>
                          <a:cs typeface="Times New Roman" panose="02020603050405020304" pitchFamily="18" charset="0"/>
                        </a:rPr>
                        <a:t>Prueba 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574591">
                <a:tc rowSpan="2">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400">
                          <a:effectLst/>
                          <a:latin typeface="Times New Roman" panose="02020603050405020304" pitchFamily="18" charset="0"/>
                          <a:cs typeface="Times New Roman" panose="02020603050405020304" pitchFamily="18" charset="0"/>
                        </a:rPr>
                        <a:t>Entrenamiento 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2400" dirty="0">
                          <a:effectLst/>
                          <a:latin typeface="Times New Roman" panose="02020603050405020304" pitchFamily="18" charset="0"/>
                          <a:cs typeface="Times New Roman" panose="02020603050405020304" pitchFamily="18" charset="0"/>
                        </a:rPr>
                        <a:t>8,644</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74591">
                <a:tc vMerge="1">
                  <a:txBody>
                    <a:bodyPr/>
                    <a:lstStyle/>
                    <a:p>
                      <a:endParaRPr lang="es-EC"/>
                    </a:p>
                  </a:txBody>
                  <a:tcPr/>
                </a:tc>
                <a:tc>
                  <a:txBody>
                    <a:bodyPr/>
                    <a:lstStyle/>
                    <a:p>
                      <a:pPr algn="ctr">
                        <a:lnSpc>
                          <a:spcPct val="107000"/>
                        </a:lnSpc>
                        <a:spcAft>
                          <a:spcPts val="0"/>
                        </a:spcAft>
                      </a:pPr>
                      <a:r>
                        <a:rPr lang="es-EC" sz="2400" dirty="0">
                          <a:effectLst/>
                          <a:latin typeface="Times New Roman" panose="02020603050405020304" pitchFamily="18" charset="0"/>
                          <a:cs typeface="Times New Roman" panose="02020603050405020304" pitchFamily="18" charset="0"/>
                        </a:rPr>
                        <a:t>Prueba 3</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bl>
          </a:graphicData>
        </a:graphic>
      </p:graphicFrame>
    </p:spTree>
    <p:extLst>
      <p:ext uri="{BB962C8B-B14F-4D97-AF65-F5344CB8AC3E}">
        <p14:creationId xmlns:p14="http://schemas.microsoft.com/office/powerpoint/2010/main" val="2839556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PRUEBAS</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b="1" u="sng" dirty="0" smtClean="0">
                <a:latin typeface="Times New Roman" panose="02020603050405020304" pitchFamily="18" charset="0"/>
                <a:cs typeface="Times New Roman" panose="02020603050405020304" pitchFamily="18" charset="0"/>
              </a:rPr>
              <a:t>Escenario 2:</a:t>
            </a:r>
          </a:p>
          <a:p>
            <a:pPr marL="0" indent="0" algn="just">
              <a:buNone/>
            </a:pPr>
            <a:r>
              <a:rPr lang="es-EC" sz="2400" dirty="0" smtClean="0">
                <a:latin typeface="Times New Roman" panose="02020603050405020304" pitchFamily="18" charset="0"/>
                <a:cs typeface="Times New Roman" panose="02020603050405020304" pitchFamily="18" charset="0"/>
              </a:rPr>
              <a:t>Recolección de 6000 Datos</a:t>
            </a:r>
            <a:endParaRPr lang="es-EC" sz="2400" dirty="0">
              <a:latin typeface="Times New Roman" panose="02020603050405020304" pitchFamily="18" charset="0"/>
              <a:cs typeface="Times New Roman" panose="02020603050405020304" pitchFamily="18" charset="0"/>
            </a:endParaRPr>
          </a:p>
        </p:txBody>
      </p:sp>
      <p:pic>
        <p:nvPicPr>
          <p:cNvPr id="8" name="Imagen 7"/>
          <p:cNvPicPr/>
          <p:nvPr/>
        </p:nvPicPr>
        <p:blipFill rotWithShape="1">
          <a:blip r:embed="rId2"/>
          <a:srcRect l="20713" t="22426" r="19485" b="21503"/>
          <a:stretch/>
        </p:blipFill>
        <p:spPr bwMode="auto">
          <a:xfrm>
            <a:off x="688807" y="2562205"/>
            <a:ext cx="6245918" cy="3292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 name="Proceso 2"/>
          <p:cNvSpPr/>
          <p:nvPr/>
        </p:nvSpPr>
        <p:spPr>
          <a:xfrm>
            <a:off x="7748337" y="3507766"/>
            <a:ext cx="3433010" cy="1370876"/>
          </a:xfrm>
          <a:prstGeom prst="flowChartProcess">
            <a:avLst/>
          </a:prstGeom>
          <a:solidFill>
            <a:schemeClr val="tx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E.A. = 15,419</a:t>
            </a:r>
            <a:endParaRPr lang="es-EC"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47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VALIDACIÓN</a:t>
            </a:r>
            <a:endParaRPr lang="es-EC" b="1" dirty="0">
              <a:latin typeface="Times New Roman" panose="02020603050405020304" pitchFamily="18" charset="0"/>
              <a:cs typeface="Times New Roman" panose="02020603050405020304" pitchFamily="18" charset="0"/>
            </a:endParaRPr>
          </a:p>
        </p:txBody>
      </p:sp>
      <p:pic>
        <p:nvPicPr>
          <p:cNvPr id="4098" name="Picture 2" descr="Resultado de imagen para valid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578" y="2523066"/>
            <a:ext cx="3510844" cy="2633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0109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VALIDACIÓN DEL MODELO</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241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dirty="0" smtClean="0">
                <a:latin typeface="Times New Roman" panose="02020603050405020304" pitchFamily="18" charset="0"/>
                <a:cs typeface="Times New Roman" panose="02020603050405020304" pitchFamily="18" charset="0"/>
              </a:rPr>
              <a:t>Matriz de Confusión</a:t>
            </a:r>
            <a:endParaRPr lang="es-EC" sz="2400" dirty="0">
              <a:latin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3"/>
          <a:srcRect l="20533" t="22747" r="18044" b="35281"/>
          <a:stretch/>
        </p:blipFill>
        <p:spPr bwMode="auto">
          <a:xfrm>
            <a:off x="2670593" y="1609846"/>
            <a:ext cx="6842375" cy="262784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4"/>
          <a:srcRect l="19936" t="28988" r="30168" b="52894"/>
          <a:stretch/>
        </p:blipFill>
        <p:spPr>
          <a:xfrm>
            <a:off x="1584790" y="4602479"/>
            <a:ext cx="9032028" cy="1844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3480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pic>
        <p:nvPicPr>
          <p:cNvPr id="1026" name="Picture 2" descr="Resultado de imagen para resultados"/>
          <p:cNvPicPr>
            <a:picLocks noChangeAspect="1" noChangeArrowheads="1"/>
          </p:cNvPicPr>
          <p:nvPr/>
        </p:nvPicPr>
        <p:blipFill rotWithShape="1">
          <a:blip r:embed="rId3">
            <a:extLst>
              <a:ext uri="{28A0092B-C50C-407E-A947-70E740481C1C}">
                <a14:useLocalDpi xmlns:a14="http://schemas.microsoft.com/office/drawing/2010/main" val="0"/>
              </a:ext>
            </a:extLst>
          </a:blip>
          <a:srcRect l="8427" r="7630"/>
          <a:stretch/>
        </p:blipFill>
        <p:spPr bwMode="auto">
          <a:xfrm>
            <a:off x="3850640" y="2536310"/>
            <a:ext cx="4490720" cy="250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44392"/>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PRESENCIA DE EXCESOS DE VELOCIDAD</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88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u="sng" dirty="0" smtClean="0">
                <a:latin typeface="Times New Roman" panose="02020603050405020304" pitchFamily="18" charset="0"/>
                <a:cs typeface="Times New Roman" panose="02020603050405020304" pitchFamily="18" charset="0"/>
              </a:rPr>
              <a:t>MARTES</a:t>
            </a:r>
            <a:endParaRPr lang="es-EC" sz="2400" u="sng" dirty="0">
              <a:latin typeface="Times New Roman" panose="02020603050405020304" pitchFamily="18" charset="0"/>
              <a:cs typeface="Times New Roman" panose="02020603050405020304" pitchFamily="18" charset="0"/>
            </a:endParaRPr>
          </a:p>
        </p:txBody>
      </p:sp>
      <p:sp>
        <p:nvSpPr>
          <p:cNvPr id="7" name="Marcador de contenido 2"/>
          <p:cNvSpPr txBox="1">
            <a:spLocks/>
          </p:cNvSpPr>
          <p:nvPr/>
        </p:nvSpPr>
        <p:spPr>
          <a:xfrm>
            <a:off x="4766643" y="1720814"/>
            <a:ext cx="2658713" cy="886207"/>
          </a:xfrm>
          <a:prstGeom prst="rect">
            <a:avLst/>
          </a:prstGeom>
        </p:spPr>
        <p:txBody>
          <a:bodyPr vert="horz" lIns="91440" tIns="45720" rIns="91440" bIns="45720" rtlCol="0">
            <a:norm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endParaRPr lang="es-EC" b="1" dirty="0">
              <a:ln/>
              <a:solidFill>
                <a:schemeClr val="accent3"/>
              </a:solidFill>
              <a:latin typeface="Times New Roman" panose="02020603050405020304" pitchFamily="18" charset="0"/>
              <a:cs typeface="Times New Roman" panose="02020603050405020304" pitchFamily="18" charset="0"/>
            </a:endParaRPr>
          </a:p>
        </p:txBody>
      </p:sp>
      <p:grpSp>
        <p:nvGrpSpPr>
          <p:cNvPr id="21" name="Grupo 20"/>
          <p:cNvGrpSpPr/>
          <p:nvPr/>
        </p:nvGrpSpPr>
        <p:grpSpPr>
          <a:xfrm>
            <a:off x="7005858" y="1722557"/>
            <a:ext cx="2930622" cy="5006759"/>
            <a:chOff x="7005858" y="1722557"/>
            <a:chExt cx="2930622" cy="5006759"/>
          </a:xfrm>
        </p:grpSpPr>
        <p:pic>
          <p:nvPicPr>
            <p:cNvPr id="1026" name="Picture 2" descr="7"/>
            <p:cNvPicPr>
              <a:picLocks noChangeAspect="1" noChangeArrowheads="1"/>
            </p:cNvPicPr>
            <p:nvPr/>
          </p:nvPicPr>
          <p:blipFill rotWithShape="1">
            <a:blip r:embed="rId3">
              <a:extLst>
                <a:ext uri="{28A0092B-C50C-407E-A947-70E740481C1C}">
                  <a14:useLocalDpi xmlns:a14="http://schemas.microsoft.com/office/drawing/2010/main" val="0"/>
                </a:ext>
              </a:extLst>
            </a:blip>
            <a:srcRect r="18447" b="17803"/>
            <a:stretch/>
          </p:blipFill>
          <p:spPr bwMode="auto">
            <a:xfrm>
              <a:off x="7005858" y="2285838"/>
              <a:ext cx="2930622" cy="444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co 15"/>
            <p:cNvSpPr/>
            <p:nvPr/>
          </p:nvSpPr>
          <p:spPr>
            <a:xfrm rot="11148198">
              <a:off x="8237165" y="1722557"/>
              <a:ext cx="772581" cy="2133679"/>
            </a:xfrm>
            <a:prstGeom prst="arc">
              <a:avLst>
                <a:gd name="adj1" fmla="val 16609909"/>
                <a:gd name="adj2" fmla="val 657429"/>
              </a:avLst>
            </a:prstGeom>
            <a:ln w="269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7" name="CuadroTexto 16"/>
            <p:cNvSpPr txBox="1"/>
            <p:nvPr/>
          </p:nvSpPr>
          <p:spPr>
            <a:xfrm>
              <a:off x="7425356" y="3031314"/>
              <a:ext cx="54298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31</a:t>
              </a:r>
              <a:endParaRPr lang="es-EC" sz="2000" dirty="0">
                <a:latin typeface="Arial Black" panose="020B0A04020102020204" pitchFamily="34" charset="0"/>
              </a:endParaRPr>
            </a:p>
          </p:txBody>
        </p:sp>
      </p:grpSp>
      <p:grpSp>
        <p:nvGrpSpPr>
          <p:cNvPr id="19" name="Grupo 18"/>
          <p:cNvGrpSpPr/>
          <p:nvPr/>
        </p:nvGrpSpPr>
        <p:grpSpPr>
          <a:xfrm>
            <a:off x="2499097" y="2285838"/>
            <a:ext cx="2612724" cy="4689801"/>
            <a:chOff x="2499097" y="2285838"/>
            <a:chExt cx="2612724" cy="4689801"/>
          </a:xfrm>
        </p:grpSpPr>
        <p:pic>
          <p:nvPicPr>
            <p:cNvPr id="10" name="Imagen 9" descr="C:\Users\USUARIO\AppData\Local\Microsoft\Windows\INetCache\Content.Word\6.png"/>
            <p:cNvPicPr/>
            <p:nvPr/>
          </p:nvPicPr>
          <p:blipFill rotWithShape="1">
            <a:blip r:embed="rId4">
              <a:extLst>
                <a:ext uri="{28A0092B-C50C-407E-A947-70E740481C1C}">
                  <a14:useLocalDpi xmlns:a14="http://schemas.microsoft.com/office/drawing/2010/main" val="0"/>
                </a:ext>
              </a:extLst>
            </a:blip>
            <a:srcRect l="10548" t="4545" r="10671"/>
            <a:stretch/>
          </p:blipFill>
          <p:spPr bwMode="auto">
            <a:xfrm>
              <a:off x="2499097" y="2285838"/>
              <a:ext cx="2612724" cy="4443478"/>
            </a:xfrm>
            <a:prstGeom prst="rect">
              <a:avLst/>
            </a:prstGeom>
            <a:noFill/>
            <a:ln>
              <a:noFill/>
            </a:ln>
          </p:spPr>
        </p:pic>
        <p:sp>
          <p:nvSpPr>
            <p:cNvPr id="18" name="Arco 17"/>
            <p:cNvSpPr/>
            <p:nvPr/>
          </p:nvSpPr>
          <p:spPr>
            <a:xfrm rot="13360378">
              <a:off x="2995865" y="5208055"/>
              <a:ext cx="772581" cy="1767584"/>
            </a:xfrm>
            <a:prstGeom prst="arc">
              <a:avLst>
                <a:gd name="adj1" fmla="val 16609909"/>
                <a:gd name="adj2" fmla="val 657429"/>
              </a:avLst>
            </a:prstGeom>
            <a:ln w="269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0" name="CuadroTexto 19"/>
            <p:cNvSpPr txBox="1"/>
            <p:nvPr/>
          </p:nvSpPr>
          <p:spPr>
            <a:xfrm>
              <a:off x="3099543" y="6091847"/>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30</a:t>
              </a:r>
              <a:endParaRPr lang="es-EC" sz="2000" dirty="0">
                <a:latin typeface="Arial Black" panose="020B0A04020102020204" pitchFamily="34" charset="0"/>
              </a:endParaRPr>
            </a:p>
          </p:txBody>
        </p:sp>
      </p:grpSp>
    </p:spTree>
    <p:extLst>
      <p:ext uri="{BB962C8B-B14F-4D97-AF65-F5344CB8AC3E}">
        <p14:creationId xmlns:p14="http://schemas.microsoft.com/office/powerpoint/2010/main" val="2573885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PRESENCIA DE EXCESOS DE VELOCIDAD</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88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u="sng" dirty="0" smtClean="0">
                <a:latin typeface="Times New Roman" panose="02020603050405020304" pitchFamily="18" charset="0"/>
                <a:cs typeface="Times New Roman" panose="02020603050405020304" pitchFamily="18" charset="0"/>
              </a:rPr>
              <a:t>MARTES</a:t>
            </a:r>
            <a:endParaRPr lang="es-EC" sz="2400" u="sng" dirty="0">
              <a:latin typeface="Times New Roman" panose="02020603050405020304" pitchFamily="18" charset="0"/>
              <a:cs typeface="Times New Roman" panose="02020603050405020304" pitchFamily="18" charset="0"/>
            </a:endParaRPr>
          </a:p>
        </p:txBody>
      </p:sp>
      <p:sp>
        <p:nvSpPr>
          <p:cNvPr id="7" name="Marcador de contenido 2"/>
          <p:cNvSpPr txBox="1">
            <a:spLocks/>
          </p:cNvSpPr>
          <p:nvPr/>
        </p:nvSpPr>
        <p:spPr>
          <a:xfrm>
            <a:off x="4766643" y="1720814"/>
            <a:ext cx="2658713" cy="886207"/>
          </a:xfrm>
          <a:prstGeom prst="rect">
            <a:avLst/>
          </a:prstGeom>
        </p:spPr>
        <p:txBody>
          <a:bodyPr vert="horz" lIns="91440" tIns="45720" rIns="91440" bIns="45720" rtlCol="0">
            <a:norm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a:t>
            </a:r>
            <a:endParaRPr lang="es-EC" b="1" dirty="0">
              <a:ln/>
              <a:solidFill>
                <a:schemeClr val="accent3"/>
              </a:solidFill>
              <a:latin typeface="Times New Roman" panose="02020603050405020304" pitchFamily="18" charset="0"/>
              <a:cs typeface="Times New Roman" panose="02020603050405020304" pitchFamily="18" charset="0"/>
            </a:endParaRPr>
          </a:p>
        </p:txBody>
      </p:sp>
      <p:grpSp>
        <p:nvGrpSpPr>
          <p:cNvPr id="23" name="Grupo 22"/>
          <p:cNvGrpSpPr/>
          <p:nvPr/>
        </p:nvGrpSpPr>
        <p:grpSpPr>
          <a:xfrm>
            <a:off x="1150919" y="3079698"/>
            <a:ext cx="4513943" cy="2119086"/>
            <a:chOff x="682172" y="3018971"/>
            <a:chExt cx="4513943" cy="2119086"/>
          </a:xfrm>
        </p:grpSpPr>
        <p:pic>
          <p:nvPicPr>
            <p:cNvPr id="2050" name="Picture 2" descr="9"/>
            <p:cNvPicPr>
              <a:picLocks noChangeAspect="1" noChangeArrowheads="1"/>
            </p:cNvPicPr>
            <p:nvPr/>
          </p:nvPicPr>
          <p:blipFill rotWithShape="1">
            <a:blip r:embed="rId3">
              <a:extLst>
                <a:ext uri="{28A0092B-C50C-407E-A947-70E740481C1C}">
                  <a14:useLocalDpi xmlns:a14="http://schemas.microsoft.com/office/drawing/2010/main" val="0"/>
                </a:ext>
              </a:extLst>
            </a:blip>
            <a:srcRect l="37009" t="14125" r="1042" b="8656"/>
            <a:stretch/>
          </p:blipFill>
          <p:spPr bwMode="auto">
            <a:xfrm>
              <a:off x="682172" y="3018971"/>
              <a:ext cx="4513943" cy="211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uadroTexto 19"/>
            <p:cNvSpPr txBox="1"/>
            <p:nvPr/>
          </p:nvSpPr>
          <p:spPr>
            <a:xfrm>
              <a:off x="1586056" y="3231369"/>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43</a:t>
              </a:r>
              <a:endParaRPr lang="es-EC" sz="2000" dirty="0">
                <a:latin typeface="Arial Black" panose="020B0A04020102020204" pitchFamily="34" charset="0"/>
              </a:endParaRPr>
            </a:p>
          </p:txBody>
        </p:sp>
        <p:cxnSp>
          <p:nvCxnSpPr>
            <p:cNvPr id="5" name="Conector recto 4"/>
            <p:cNvCxnSpPr/>
            <p:nvPr/>
          </p:nvCxnSpPr>
          <p:spPr>
            <a:xfrm>
              <a:off x="1103086" y="3744686"/>
              <a:ext cx="3817257" cy="798285"/>
            </a:xfrm>
            <a:prstGeom prst="line">
              <a:avLst/>
            </a:prstGeom>
            <a:ln w="2317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2510985" y="4440404"/>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44</a:t>
              </a:r>
              <a:endParaRPr lang="es-EC" sz="2000" dirty="0">
                <a:latin typeface="Arial Black" panose="020B0A04020102020204" pitchFamily="34" charset="0"/>
              </a:endParaRPr>
            </a:p>
          </p:txBody>
        </p:sp>
        <p:sp>
          <p:nvSpPr>
            <p:cNvPr id="21" name="CuadroTexto 20"/>
            <p:cNvSpPr txBox="1"/>
            <p:nvPr/>
          </p:nvSpPr>
          <p:spPr>
            <a:xfrm>
              <a:off x="4262642" y="3744686"/>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45</a:t>
              </a:r>
              <a:endParaRPr lang="es-EC" sz="2000" dirty="0">
                <a:latin typeface="Arial Black" panose="020B0A04020102020204" pitchFamily="34" charset="0"/>
              </a:endParaRPr>
            </a:p>
          </p:txBody>
        </p:sp>
      </p:grpSp>
      <p:grpSp>
        <p:nvGrpSpPr>
          <p:cNvPr id="15" name="Grupo 14"/>
          <p:cNvGrpSpPr/>
          <p:nvPr/>
        </p:nvGrpSpPr>
        <p:grpSpPr>
          <a:xfrm>
            <a:off x="6796989" y="2279967"/>
            <a:ext cx="2997187" cy="4233787"/>
            <a:chOff x="7209824" y="2323510"/>
            <a:chExt cx="2997187" cy="4233787"/>
          </a:xfrm>
        </p:grpSpPr>
        <p:pic>
          <p:nvPicPr>
            <p:cNvPr id="2051" name="Picture 3" descr="11"/>
            <p:cNvPicPr>
              <a:picLocks noChangeAspect="1" noChangeArrowheads="1"/>
            </p:cNvPicPr>
            <p:nvPr/>
          </p:nvPicPr>
          <p:blipFill rotWithShape="1">
            <a:blip r:embed="rId4">
              <a:extLst>
                <a:ext uri="{28A0092B-C50C-407E-A947-70E740481C1C}">
                  <a14:useLocalDpi xmlns:a14="http://schemas.microsoft.com/office/drawing/2010/main" val="0"/>
                </a:ext>
              </a:extLst>
            </a:blip>
            <a:srcRect l="36353" t="24279" r="6519" b="348"/>
            <a:stretch/>
          </p:blipFill>
          <p:spPr bwMode="auto">
            <a:xfrm>
              <a:off x="7209824" y="2323510"/>
              <a:ext cx="2997187" cy="42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ector recto 21"/>
            <p:cNvCxnSpPr/>
            <p:nvPr/>
          </p:nvCxnSpPr>
          <p:spPr>
            <a:xfrm>
              <a:off x="7425356" y="3231369"/>
              <a:ext cx="2473387" cy="309686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8103992" y="3205248"/>
              <a:ext cx="558057" cy="400110"/>
            </a:xfrm>
            <a:prstGeom prst="rect">
              <a:avLst/>
            </a:prstGeom>
            <a:solidFill>
              <a:srgbClr val="FF0000"/>
            </a:solidFill>
          </p:spPr>
          <p:txBody>
            <a:bodyPr wrap="square" rtlCol="0">
              <a:spAutoFit/>
            </a:bodyPr>
            <a:lstStyle/>
            <a:p>
              <a:r>
                <a:rPr lang="es-EC" sz="2000" dirty="0">
                  <a:latin typeface="Arial Black" panose="020B0A04020102020204" pitchFamily="34" charset="0"/>
                </a:rPr>
                <a:t>5</a:t>
              </a:r>
              <a:r>
                <a:rPr lang="es-EC" sz="2000" dirty="0" smtClean="0">
                  <a:latin typeface="Arial Black" panose="020B0A04020102020204" pitchFamily="34" charset="0"/>
                </a:rPr>
                <a:t>3</a:t>
              </a:r>
              <a:endParaRPr lang="es-EC" sz="2000" dirty="0">
                <a:latin typeface="Arial Black" panose="020B0A04020102020204" pitchFamily="34" charset="0"/>
              </a:endParaRPr>
            </a:p>
          </p:txBody>
        </p:sp>
        <p:sp>
          <p:nvSpPr>
            <p:cNvPr id="26" name="CuadroTexto 25"/>
            <p:cNvSpPr txBox="1"/>
            <p:nvPr/>
          </p:nvSpPr>
          <p:spPr>
            <a:xfrm>
              <a:off x="7639296" y="4810281"/>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5</a:t>
              </a:r>
              <a:r>
                <a:rPr lang="es-EC" sz="2000" dirty="0">
                  <a:latin typeface="Arial Black" panose="020B0A04020102020204" pitchFamily="34" charset="0"/>
                </a:rPr>
                <a:t>4</a:t>
              </a:r>
            </a:p>
          </p:txBody>
        </p:sp>
        <p:sp>
          <p:nvSpPr>
            <p:cNvPr id="27" name="CuadroTexto 26"/>
            <p:cNvSpPr txBox="1"/>
            <p:nvPr/>
          </p:nvSpPr>
          <p:spPr>
            <a:xfrm>
              <a:off x="9554626" y="5047826"/>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55</a:t>
              </a:r>
              <a:endParaRPr lang="es-EC" sz="2000" dirty="0">
                <a:latin typeface="Arial Black" panose="020B0A04020102020204" pitchFamily="34" charset="0"/>
              </a:endParaRPr>
            </a:p>
          </p:txBody>
        </p:sp>
      </p:grpSp>
    </p:spTree>
    <p:extLst>
      <p:ext uri="{BB962C8B-B14F-4D97-AF65-F5344CB8AC3E}">
        <p14:creationId xmlns:p14="http://schemas.microsoft.com/office/powerpoint/2010/main" val="3408053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PRESENCIA DE EXCESOS DE VELOCIDAD</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88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400" u="sng" dirty="0" smtClean="0">
                <a:latin typeface="Times New Roman" panose="02020603050405020304" pitchFamily="18" charset="0"/>
                <a:cs typeface="Times New Roman" panose="02020603050405020304" pitchFamily="18" charset="0"/>
              </a:rPr>
              <a:t>MARTES</a:t>
            </a:r>
            <a:endParaRPr lang="es-EC" sz="2400" u="sng" dirty="0">
              <a:latin typeface="Times New Roman" panose="02020603050405020304" pitchFamily="18" charset="0"/>
              <a:cs typeface="Times New Roman" panose="02020603050405020304" pitchFamily="18" charset="0"/>
            </a:endParaRPr>
          </a:p>
        </p:txBody>
      </p:sp>
      <p:sp>
        <p:nvSpPr>
          <p:cNvPr id="7" name="Marcador de contenido 2"/>
          <p:cNvSpPr txBox="1">
            <a:spLocks/>
          </p:cNvSpPr>
          <p:nvPr/>
        </p:nvSpPr>
        <p:spPr>
          <a:xfrm>
            <a:off x="4766643" y="1720814"/>
            <a:ext cx="2658713" cy="886207"/>
          </a:xfrm>
          <a:prstGeom prst="rect">
            <a:avLst/>
          </a:prstGeom>
        </p:spPr>
        <p:txBody>
          <a:bodyPr vert="horz" lIns="91440" tIns="45720" rIns="91440" bIns="45720" rtlCol="0">
            <a:norm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8</a:t>
            </a:r>
            <a:endParaRPr lang="es-EC" b="1" dirty="0">
              <a:ln/>
              <a:solidFill>
                <a:schemeClr val="accent3"/>
              </a:solidFill>
              <a:latin typeface="Times New Roman" panose="02020603050405020304" pitchFamily="18" charset="0"/>
              <a:cs typeface="Times New Roman" panose="02020603050405020304" pitchFamily="18" charset="0"/>
            </a:endParaRPr>
          </a:p>
        </p:txBody>
      </p:sp>
      <p:grpSp>
        <p:nvGrpSpPr>
          <p:cNvPr id="11" name="Grupo 10"/>
          <p:cNvGrpSpPr/>
          <p:nvPr/>
        </p:nvGrpSpPr>
        <p:grpSpPr>
          <a:xfrm>
            <a:off x="1010652" y="2302220"/>
            <a:ext cx="3063737" cy="4113351"/>
            <a:chOff x="680948" y="2302220"/>
            <a:chExt cx="3063737" cy="4113351"/>
          </a:xfrm>
        </p:grpSpPr>
        <p:pic>
          <p:nvPicPr>
            <p:cNvPr id="3074" name="Picture 2" descr="12"/>
            <p:cNvPicPr>
              <a:picLocks noChangeAspect="1" noChangeArrowheads="1"/>
            </p:cNvPicPr>
            <p:nvPr/>
          </p:nvPicPr>
          <p:blipFill rotWithShape="1">
            <a:blip r:embed="rId3">
              <a:extLst>
                <a:ext uri="{28A0092B-C50C-407E-A947-70E740481C1C}">
                  <a14:useLocalDpi xmlns:a14="http://schemas.microsoft.com/office/drawing/2010/main" val="0"/>
                </a:ext>
              </a:extLst>
            </a:blip>
            <a:srcRect l="9547" t="2251" r="35227" b="40209"/>
            <a:stretch/>
          </p:blipFill>
          <p:spPr bwMode="auto">
            <a:xfrm>
              <a:off x="680948" y="2302220"/>
              <a:ext cx="3063737" cy="411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ector recto 17"/>
            <p:cNvCxnSpPr/>
            <p:nvPr/>
          </p:nvCxnSpPr>
          <p:spPr>
            <a:xfrm>
              <a:off x="1117600" y="2728686"/>
              <a:ext cx="2264229" cy="345440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754744" y="3340665"/>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56</a:t>
              </a:r>
              <a:endParaRPr lang="es-EC" sz="2000" dirty="0">
                <a:latin typeface="Arial Black" panose="020B0A04020102020204" pitchFamily="34" charset="0"/>
              </a:endParaRPr>
            </a:p>
          </p:txBody>
        </p:sp>
        <p:sp>
          <p:nvSpPr>
            <p:cNvPr id="28" name="CuadroTexto 27"/>
            <p:cNvSpPr txBox="1"/>
            <p:nvPr/>
          </p:nvSpPr>
          <p:spPr>
            <a:xfrm>
              <a:off x="2373087" y="3812581"/>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57</a:t>
              </a:r>
              <a:endParaRPr lang="es-EC" sz="2000" dirty="0">
                <a:latin typeface="Arial Black" panose="020B0A04020102020204" pitchFamily="34" charset="0"/>
              </a:endParaRPr>
            </a:p>
          </p:txBody>
        </p:sp>
        <p:sp>
          <p:nvSpPr>
            <p:cNvPr id="29" name="CuadroTexto 28"/>
            <p:cNvSpPr txBox="1"/>
            <p:nvPr/>
          </p:nvSpPr>
          <p:spPr>
            <a:xfrm>
              <a:off x="2078802" y="5541676"/>
              <a:ext cx="558057" cy="400110"/>
            </a:xfrm>
            <a:prstGeom prst="rect">
              <a:avLst/>
            </a:prstGeom>
            <a:solidFill>
              <a:srgbClr val="FF0000"/>
            </a:solidFill>
          </p:spPr>
          <p:txBody>
            <a:bodyPr wrap="square" rtlCol="0">
              <a:spAutoFit/>
            </a:bodyPr>
            <a:lstStyle/>
            <a:p>
              <a:r>
                <a:rPr lang="es-EC" sz="2000" dirty="0" smtClean="0">
                  <a:latin typeface="Arial Black" panose="020B0A04020102020204" pitchFamily="34" charset="0"/>
                </a:rPr>
                <a:t>58</a:t>
              </a:r>
              <a:endParaRPr lang="es-EC" sz="2000" dirty="0">
                <a:latin typeface="Arial Black" panose="020B0A04020102020204" pitchFamily="34" charset="0"/>
              </a:endParaRPr>
            </a:p>
          </p:txBody>
        </p:sp>
      </p:grpSp>
      <p:grpSp>
        <p:nvGrpSpPr>
          <p:cNvPr id="12" name="Grupo 11"/>
          <p:cNvGrpSpPr/>
          <p:nvPr/>
        </p:nvGrpSpPr>
        <p:grpSpPr>
          <a:xfrm>
            <a:off x="4765436" y="2302220"/>
            <a:ext cx="3082325" cy="4113351"/>
            <a:chOff x="4343031" y="2302220"/>
            <a:chExt cx="3082325" cy="4113351"/>
          </a:xfrm>
        </p:grpSpPr>
        <p:pic>
          <p:nvPicPr>
            <p:cNvPr id="3075" name="Picture 3" descr="11"/>
            <p:cNvPicPr>
              <a:picLocks noChangeAspect="1" noChangeArrowheads="1"/>
            </p:cNvPicPr>
            <p:nvPr/>
          </p:nvPicPr>
          <p:blipFill rotWithShape="1">
            <a:blip r:embed="rId4">
              <a:extLst>
                <a:ext uri="{28A0092B-C50C-407E-A947-70E740481C1C}">
                  <a14:useLocalDpi xmlns:a14="http://schemas.microsoft.com/office/drawing/2010/main" val="0"/>
                </a:ext>
              </a:extLst>
            </a:blip>
            <a:srcRect l="7901" r="8232"/>
            <a:stretch/>
          </p:blipFill>
          <p:spPr bwMode="auto">
            <a:xfrm>
              <a:off x="4343031" y="2302220"/>
              <a:ext cx="3082325" cy="411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ector recto 29"/>
            <p:cNvCxnSpPr/>
            <p:nvPr/>
          </p:nvCxnSpPr>
          <p:spPr>
            <a:xfrm>
              <a:off x="4505080" y="2563479"/>
              <a:ext cx="2766577" cy="3619607"/>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6267935" y="5899219"/>
              <a:ext cx="558057" cy="369332"/>
            </a:xfrm>
            <a:prstGeom prst="rect">
              <a:avLst/>
            </a:prstGeom>
            <a:solidFill>
              <a:srgbClr val="FF0000"/>
            </a:solidFill>
          </p:spPr>
          <p:txBody>
            <a:bodyPr wrap="square" rtlCol="0">
              <a:spAutoFit/>
            </a:bodyPr>
            <a:lstStyle/>
            <a:p>
              <a:r>
                <a:rPr lang="es-EC" dirty="0" smtClean="0">
                  <a:latin typeface="Arial Black" panose="020B0A04020102020204" pitchFamily="34" charset="0"/>
                </a:rPr>
                <a:t>55</a:t>
              </a:r>
              <a:endParaRPr lang="es-EC" dirty="0">
                <a:latin typeface="Arial Black" panose="020B0A04020102020204" pitchFamily="34" charset="0"/>
              </a:endParaRPr>
            </a:p>
          </p:txBody>
        </p:sp>
        <p:sp>
          <p:nvSpPr>
            <p:cNvPr id="32" name="CuadroTexto 31"/>
            <p:cNvSpPr txBox="1"/>
            <p:nvPr/>
          </p:nvSpPr>
          <p:spPr>
            <a:xfrm>
              <a:off x="4980796" y="2538598"/>
              <a:ext cx="558057" cy="369332"/>
            </a:xfrm>
            <a:prstGeom prst="rect">
              <a:avLst/>
            </a:prstGeom>
            <a:solidFill>
              <a:srgbClr val="FF0000"/>
            </a:solidFill>
          </p:spPr>
          <p:txBody>
            <a:bodyPr wrap="square" rtlCol="0">
              <a:spAutoFit/>
            </a:bodyPr>
            <a:lstStyle/>
            <a:p>
              <a:r>
                <a:rPr lang="es-EC" dirty="0" smtClean="0">
                  <a:latin typeface="Arial Black" panose="020B0A04020102020204" pitchFamily="34" charset="0"/>
                </a:rPr>
                <a:t>51</a:t>
              </a:r>
              <a:endParaRPr lang="es-EC" dirty="0">
                <a:latin typeface="Arial Black" panose="020B0A04020102020204" pitchFamily="34" charset="0"/>
              </a:endParaRPr>
            </a:p>
          </p:txBody>
        </p:sp>
      </p:grpSp>
      <p:grpSp>
        <p:nvGrpSpPr>
          <p:cNvPr id="42" name="Grupo 41"/>
          <p:cNvGrpSpPr/>
          <p:nvPr/>
        </p:nvGrpSpPr>
        <p:grpSpPr>
          <a:xfrm>
            <a:off x="8538809" y="2302220"/>
            <a:ext cx="2046514" cy="4106423"/>
            <a:chOff x="8538809" y="2302220"/>
            <a:chExt cx="2046514" cy="4106423"/>
          </a:xfrm>
        </p:grpSpPr>
        <p:pic>
          <p:nvPicPr>
            <p:cNvPr id="3076" name="Picture 4" descr="8"/>
            <p:cNvPicPr>
              <a:picLocks noChangeAspect="1" noChangeArrowheads="1"/>
            </p:cNvPicPr>
            <p:nvPr/>
          </p:nvPicPr>
          <p:blipFill rotWithShape="1">
            <a:blip r:embed="rId5">
              <a:extLst>
                <a:ext uri="{28A0092B-C50C-407E-A947-70E740481C1C}">
                  <a14:useLocalDpi xmlns:a14="http://schemas.microsoft.com/office/drawing/2010/main" val="0"/>
                </a:ext>
              </a:extLst>
            </a:blip>
            <a:srcRect l="10803" r="15211"/>
            <a:stretch/>
          </p:blipFill>
          <p:spPr bwMode="auto">
            <a:xfrm>
              <a:off x="8538809" y="2302220"/>
              <a:ext cx="2046514" cy="410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ector recto 15"/>
            <p:cNvCxnSpPr/>
            <p:nvPr/>
          </p:nvCxnSpPr>
          <p:spPr>
            <a:xfrm flipH="1">
              <a:off x="9562066" y="2607021"/>
              <a:ext cx="728564" cy="51355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Forma libre 38"/>
            <p:cNvSpPr/>
            <p:nvPr/>
          </p:nvSpPr>
          <p:spPr>
            <a:xfrm>
              <a:off x="8928925" y="3135086"/>
              <a:ext cx="621475" cy="1625600"/>
            </a:xfrm>
            <a:custGeom>
              <a:avLst/>
              <a:gdLst>
                <a:gd name="connsiteX0" fmla="*/ 621475 w 621475"/>
                <a:gd name="connsiteY0" fmla="*/ 0 h 1625600"/>
                <a:gd name="connsiteX1" fmla="*/ 26389 w 621475"/>
                <a:gd name="connsiteY1" fmla="*/ 1625600 h 1625600"/>
              </a:gdLst>
              <a:ahLst/>
              <a:cxnLst>
                <a:cxn ang="0">
                  <a:pos x="connsiteX0" y="connsiteY0"/>
                </a:cxn>
                <a:cxn ang="0">
                  <a:pos x="connsiteX1" y="connsiteY1"/>
                </a:cxn>
              </a:cxnLst>
              <a:rect l="l" t="t" r="r" b="b"/>
              <a:pathLst>
                <a:path w="621475" h="1625600">
                  <a:moveTo>
                    <a:pt x="621475" y="0"/>
                  </a:moveTo>
                  <a:cubicBezTo>
                    <a:pt x="259827" y="446314"/>
                    <a:pt x="-101821" y="892629"/>
                    <a:pt x="26389" y="1625600"/>
                  </a:cubicBezTo>
                </a:path>
              </a:pathLst>
            </a:custGeom>
            <a:noFill/>
            <a:ln w="190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Forma libre 40"/>
            <p:cNvSpPr/>
            <p:nvPr/>
          </p:nvSpPr>
          <p:spPr>
            <a:xfrm>
              <a:off x="8955314" y="4731657"/>
              <a:ext cx="1277257" cy="1465943"/>
            </a:xfrm>
            <a:custGeom>
              <a:avLst/>
              <a:gdLst>
                <a:gd name="connsiteX0" fmla="*/ 0 w 1277257"/>
                <a:gd name="connsiteY0" fmla="*/ 0 h 1465943"/>
                <a:gd name="connsiteX1" fmla="*/ 1277257 w 1277257"/>
                <a:gd name="connsiteY1" fmla="*/ 1465943 h 1465943"/>
              </a:gdLst>
              <a:ahLst/>
              <a:cxnLst>
                <a:cxn ang="0">
                  <a:pos x="connsiteX0" y="connsiteY0"/>
                </a:cxn>
                <a:cxn ang="0">
                  <a:pos x="connsiteX1" y="connsiteY1"/>
                </a:cxn>
              </a:cxnLst>
              <a:rect l="l" t="t" r="r" b="b"/>
              <a:pathLst>
                <a:path w="1277257" h="1465943">
                  <a:moveTo>
                    <a:pt x="0" y="0"/>
                  </a:moveTo>
                  <a:cubicBezTo>
                    <a:pt x="145143" y="553962"/>
                    <a:pt x="290286" y="1107924"/>
                    <a:pt x="1277257" y="1465943"/>
                  </a:cubicBezTo>
                </a:path>
              </a:pathLst>
            </a:custGeom>
            <a:noFill/>
            <a:ln w="190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CuadroTexto 46"/>
            <p:cNvSpPr txBox="1"/>
            <p:nvPr/>
          </p:nvSpPr>
          <p:spPr>
            <a:xfrm>
              <a:off x="8917700" y="5960167"/>
              <a:ext cx="539218" cy="369332"/>
            </a:xfrm>
            <a:prstGeom prst="rect">
              <a:avLst/>
            </a:prstGeom>
            <a:solidFill>
              <a:srgbClr val="FF0000"/>
            </a:solidFill>
          </p:spPr>
          <p:txBody>
            <a:bodyPr wrap="square" rtlCol="0">
              <a:spAutoFit/>
            </a:bodyPr>
            <a:lstStyle/>
            <a:p>
              <a:r>
                <a:rPr lang="es-EC" dirty="0" smtClean="0">
                  <a:latin typeface="Arial Black" panose="020B0A04020102020204" pitchFamily="34" charset="0"/>
                </a:rPr>
                <a:t>40</a:t>
              </a:r>
            </a:p>
          </p:txBody>
        </p:sp>
        <p:sp>
          <p:nvSpPr>
            <p:cNvPr id="48" name="CuadroTexto 47"/>
            <p:cNvSpPr txBox="1"/>
            <p:nvPr/>
          </p:nvSpPr>
          <p:spPr>
            <a:xfrm>
              <a:off x="9389319" y="2353932"/>
              <a:ext cx="539218" cy="369332"/>
            </a:xfrm>
            <a:prstGeom prst="rect">
              <a:avLst/>
            </a:prstGeom>
            <a:solidFill>
              <a:srgbClr val="FF0000"/>
            </a:solidFill>
          </p:spPr>
          <p:txBody>
            <a:bodyPr wrap="square" rtlCol="0">
              <a:spAutoFit/>
            </a:bodyPr>
            <a:lstStyle/>
            <a:p>
              <a:r>
                <a:rPr lang="es-EC" dirty="0" smtClean="0">
                  <a:latin typeface="Arial Black" panose="020B0A04020102020204" pitchFamily="34" charset="0"/>
                </a:rPr>
                <a:t>36</a:t>
              </a:r>
            </a:p>
          </p:txBody>
        </p:sp>
      </p:grpSp>
    </p:spTree>
    <p:extLst>
      <p:ext uri="{BB962C8B-B14F-4D97-AF65-F5344CB8AC3E}">
        <p14:creationId xmlns:p14="http://schemas.microsoft.com/office/powerpoint/2010/main" val="429256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CONCLUSIONES Y RECOMENDACIONES</a:t>
            </a:r>
            <a:endParaRPr lang="es-EC" b="1" dirty="0">
              <a:latin typeface="Times New Roman" panose="02020603050405020304" pitchFamily="18" charset="0"/>
              <a:cs typeface="Times New Roman" panose="02020603050405020304" pitchFamily="18" charset="0"/>
            </a:endParaRPr>
          </a:p>
        </p:txBody>
      </p:sp>
      <p:pic>
        <p:nvPicPr>
          <p:cNvPr id="5122"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521" y="2912003"/>
            <a:ext cx="3502958" cy="2608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7522583"/>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347" y="196947"/>
            <a:ext cx="11149263"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
        <p:nvSpPr>
          <p:cNvPr id="6" name="Marcador de contenido 2"/>
          <p:cNvSpPr txBox="1">
            <a:spLocks/>
          </p:cNvSpPr>
          <p:nvPr/>
        </p:nvSpPr>
        <p:spPr>
          <a:xfrm>
            <a:off x="978568" y="1189641"/>
            <a:ext cx="10202779" cy="44491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s-EC" sz="2600" dirty="0" smtClean="0">
                <a:latin typeface="Times New Roman" panose="02020603050405020304" pitchFamily="18" charset="0"/>
                <a:cs typeface="Times New Roman" panose="02020603050405020304" pitchFamily="18" charset="0"/>
              </a:rPr>
              <a:t>En años recientes la A.N.T., se ha preocupado por recabar la información de siniestros de transito de una manera adecuada, considerando una mayor cantidad de atributos relacionados a este evento.</a:t>
            </a:r>
          </a:p>
          <a:p>
            <a:pPr algn="just">
              <a:buFont typeface="Wingdings" panose="05000000000000000000" pitchFamily="2" charset="2"/>
              <a:buChar char="§"/>
            </a:pPr>
            <a:r>
              <a:rPr lang="es-EC" sz="2600" dirty="0" smtClean="0">
                <a:latin typeface="Times New Roman" panose="02020603050405020304" pitchFamily="18" charset="0"/>
                <a:cs typeface="Times New Roman" panose="02020603050405020304" pitchFamily="18" charset="0"/>
              </a:rPr>
              <a:t>La </a:t>
            </a:r>
            <a:r>
              <a:rPr lang="es-EC" sz="2600" dirty="0">
                <a:latin typeface="Times New Roman" panose="02020603050405020304" pitchFamily="18" charset="0"/>
                <a:cs typeface="Times New Roman" panose="02020603050405020304" pitchFamily="18" charset="0"/>
              </a:rPr>
              <a:t>granularidad dentro de los datos a ser analizados, son de gran importancia ya que de esto depende la precisión del </a:t>
            </a:r>
            <a:r>
              <a:rPr lang="es-EC" sz="2600" dirty="0" smtClean="0">
                <a:latin typeface="Times New Roman" panose="02020603050405020304" pitchFamily="18" charset="0"/>
                <a:cs typeface="Times New Roman" panose="02020603050405020304" pitchFamily="18" charset="0"/>
              </a:rPr>
              <a:t>modelo que se desea obtener.</a:t>
            </a:r>
          </a:p>
          <a:p>
            <a:pPr algn="just">
              <a:buFont typeface="Wingdings" panose="05000000000000000000" pitchFamily="2" charset="2"/>
              <a:buChar char="§"/>
            </a:pPr>
            <a:r>
              <a:rPr lang="es-EC" sz="2600" dirty="0" smtClean="0">
                <a:latin typeface="Times New Roman" panose="02020603050405020304" pitchFamily="18" charset="0"/>
                <a:cs typeface="Times New Roman" panose="02020603050405020304" pitchFamily="18" charset="0"/>
              </a:rPr>
              <a:t>El </a:t>
            </a:r>
            <a:r>
              <a:rPr lang="es-EC" sz="2600" dirty="0">
                <a:latin typeface="Times New Roman" panose="02020603050405020304" pitchFamily="18" charset="0"/>
                <a:cs typeface="Times New Roman" panose="02020603050405020304" pitchFamily="18" charset="0"/>
              </a:rPr>
              <a:t>modelo predictivo obtenido en esta investigación, puede verse afectado en años </a:t>
            </a:r>
            <a:r>
              <a:rPr lang="es-EC" sz="2600" dirty="0" smtClean="0">
                <a:latin typeface="Times New Roman" panose="02020603050405020304" pitchFamily="18" charset="0"/>
                <a:cs typeface="Times New Roman" panose="02020603050405020304" pitchFamily="18" charset="0"/>
              </a:rPr>
              <a:t>o meses</a:t>
            </a:r>
            <a:r>
              <a:rPr lang="es-EC" sz="2600" dirty="0">
                <a:latin typeface="Times New Roman" panose="02020603050405020304" pitchFamily="18" charset="0"/>
                <a:cs typeface="Times New Roman" panose="02020603050405020304" pitchFamily="18" charset="0"/>
              </a:rPr>
              <a:t>, ya que pueden </a:t>
            </a:r>
            <a:r>
              <a:rPr lang="es-EC" sz="2600" dirty="0" smtClean="0">
                <a:latin typeface="Times New Roman" panose="02020603050405020304" pitchFamily="18" charset="0"/>
                <a:cs typeface="Times New Roman" panose="02020603050405020304" pitchFamily="18" charset="0"/>
              </a:rPr>
              <a:t>existir cambios administrativos o legislativos relacionados a los organismos </a:t>
            </a:r>
            <a:r>
              <a:rPr lang="es-EC" sz="2600" dirty="0">
                <a:latin typeface="Times New Roman" panose="02020603050405020304" pitchFamily="18" charset="0"/>
                <a:cs typeface="Times New Roman" panose="02020603050405020304" pitchFamily="18" charset="0"/>
              </a:rPr>
              <a:t>de tránsito </a:t>
            </a:r>
            <a:r>
              <a:rPr lang="es-EC" sz="2600" dirty="0" smtClean="0">
                <a:latin typeface="Times New Roman" panose="02020603050405020304" pitchFamily="18" charset="0"/>
                <a:cs typeface="Times New Roman" panose="02020603050405020304" pitchFamily="18" charset="0"/>
              </a:rPr>
              <a:t>dentro del Ecuador.</a:t>
            </a:r>
            <a:endParaRPr lang="es-EC" sz="2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s-EC" sz="2600" dirty="0" smtClean="0">
                <a:latin typeface="Times New Roman" panose="02020603050405020304" pitchFamily="18" charset="0"/>
                <a:cs typeface="Times New Roman" panose="02020603050405020304" pitchFamily="18" charset="0"/>
              </a:rPr>
              <a:t>Una manera eficaz para reducir en cierto grado la ocurrencia de siniestros dentro de la Autopista, puede ser la implantación de controles, en las zonas donde el rango de velocidad es excedido. </a:t>
            </a:r>
          </a:p>
        </p:txBody>
      </p:sp>
    </p:spTree>
    <p:extLst>
      <p:ext uri="{BB962C8B-B14F-4D97-AF65-F5344CB8AC3E}">
        <p14:creationId xmlns:p14="http://schemas.microsoft.com/office/powerpoint/2010/main" val="17287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objetiv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804" y="2560321"/>
            <a:ext cx="4030392" cy="2686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OBJETIVOS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374144"/>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978568" y="1125473"/>
            <a:ext cx="10202779" cy="5275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s-EC" sz="2500" dirty="0">
                <a:latin typeface="Times New Roman" panose="02020603050405020304" pitchFamily="18" charset="0"/>
                <a:cs typeface="Times New Roman" panose="02020603050405020304" pitchFamily="18" charset="0"/>
              </a:rPr>
              <a:t>Al obtener </a:t>
            </a:r>
            <a:r>
              <a:rPr lang="es-EC" sz="2500" dirty="0" smtClean="0">
                <a:latin typeface="Times New Roman" panose="02020603050405020304" pitchFamily="18" charset="0"/>
                <a:cs typeface="Times New Roman" panose="02020603050405020304" pitchFamily="18" charset="0"/>
              </a:rPr>
              <a:t>datos </a:t>
            </a:r>
            <a:r>
              <a:rPr lang="es-EC" sz="2500" dirty="0">
                <a:latin typeface="Times New Roman" panose="02020603050405020304" pitchFamily="18" charset="0"/>
                <a:cs typeface="Times New Roman" panose="02020603050405020304" pitchFamily="18" charset="0"/>
              </a:rPr>
              <a:t>desde una aplicación, se debe considerar la evaluación de cada uno de ellos, ya que pueden existir datos erróneos o </a:t>
            </a:r>
            <a:r>
              <a:rPr lang="es-EC" sz="2500" dirty="0" smtClean="0">
                <a:latin typeface="Times New Roman" panose="02020603050405020304" pitchFamily="18" charset="0"/>
                <a:cs typeface="Times New Roman" panose="02020603050405020304" pitchFamily="18" charset="0"/>
              </a:rPr>
              <a:t>redundantes, producidos </a:t>
            </a:r>
            <a:r>
              <a:rPr lang="es-EC" sz="2500" dirty="0">
                <a:latin typeface="Times New Roman" panose="02020603050405020304" pitchFamily="18" charset="0"/>
                <a:cs typeface="Times New Roman" panose="02020603050405020304" pitchFamily="18" charset="0"/>
              </a:rPr>
              <a:t>por diversos </a:t>
            </a:r>
            <a:r>
              <a:rPr lang="es-EC" sz="2500" dirty="0" smtClean="0">
                <a:latin typeface="Times New Roman" panose="02020603050405020304" pitchFamily="18" charset="0"/>
                <a:cs typeface="Times New Roman" panose="02020603050405020304" pitchFamily="18" charset="0"/>
              </a:rPr>
              <a:t>factores.</a:t>
            </a:r>
          </a:p>
          <a:p>
            <a:pPr algn="just">
              <a:buFont typeface="Wingdings" panose="05000000000000000000" pitchFamily="2" charset="2"/>
              <a:buChar char="§"/>
            </a:pPr>
            <a:r>
              <a:rPr lang="es-EC" sz="2500" dirty="0">
                <a:latin typeface="Times New Roman" panose="02020603050405020304" pitchFamily="18" charset="0"/>
                <a:cs typeface="Times New Roman" panose="02020603050405020304" pitchFamily="18" charset="0"/>
              </a:rPr>
              <a:t>Es necesario el uso de varias técnicas al realizar un modelo de predicción, con el fin de verificar aquella que nos entregue la menor cantidad de error </a:t>
            </a:r>
            <a:r>
              <a:rPr lang="es-EC" sz="2500" dirty="0" smtClean="0">
                <a:latin typeface="Times New Roman" panose="02020603050405020304" pitchFamily="18" charset="0"/>
                <a:cs typeface="Times New Roman" panose="02020603050405020304" pitchFamily="18" charset="0"/>
              </a:rPr>
              <a:t>posible, </a:t>
            </a:r>
            <a:r>
              <a:rPr lang="es-EC" sz="2500" dirty="0">
                <a:latin typeface="Times New Roman" panose="02020603050405020304" pitchFamily="18" charset="0"/>
                <a:cs typeface="Times New Roman" panose="02020603050405020304" pitchFamily="18" charset="0"/>
              </a:rPr>
              <a:t>ayudando </a:t>
            </a:r>
            <a:r>
              <a:rPr lang="es-EC" sz="2500" dirty="0" smtClean="0">
                <a:latin typeface="Times New Roman" panose="02020603050405020304" pitchFamily="18" charset="0"/>
                <a:cs typeface="Times New Roman" panose="02020603050405020304" pitchFamily="18" charset="0"/>
              </a:rPr>
              <a:t>a obtener un modelo con un alto índice de precisión.</a:t>
            </a:r>
          </a:p>
          <a:p>
            <a:pPr algn="just">
              <a:buFont typeface="Wingdings" panose="05000000000000000000" pitchFamily="2" charset="2"/>
              <a:buChar char="§"/>
            </a:pPr>
            <a:r>
              <a:rPr lang="es-EC" sz="2500" dirty="0">
                <a:latin typeface="Times New Roman" panose="02020603050405020304" pitchFamily="18" charset="0"/>
                <a:cs typeface="Times New Roman" panose="02020603050405020304" pitchFamily="18" charset="0"/>
              </a:rPr>
              <a:t>Para mejorar notablemente la capacidad predictiva del modelo, se </a:t>
            </a:r>
            <a:r>
              <a:rPr lang="es-EC" sz="2500" dirty="0" smtClean="0">
                <a:latin typeface="Times New Roman" panose="02020603050405020304" pitchFamily="18" charset="0"/>
                <a:cs typeface="Times New Roman" panose="02020603050405020304" pitchFamily="18" charset="0"/>
              </a:rPr>
              <a:t>debería </a:t>
            </a:r>
            <a:r>
              <a:rPr lang="es-EC" sz="2500" dirty="0">
                <a:latin typeface="Times New Roman" panose="02020603050405020304" pitchFamily="18" charset="0"/>
                <a:cs typeface="Times New Roman" panose="02020603050405020304" pitchFamily="18" charset="0"/>
              </a:rPr>
              <a:t>tomar en cuenta información de más </a:t>
            </a:r>
            <a:r>
              <a:rPr lang="es-EC" sz="2500" dirty="0" smtClean="0">
                <a:latin typeface="Times New Roman" panose="02020603050405020304" pitchFamily="18" charset="0"/>
                <a:cs typeface="Times New Roman" panose="02020603050405020304" pitchFamily="18" charset="0"/>
              </a:rPr>
              <a:t>meses, </a:t>
            </a:r>
            <a:r>
              <a:rPr lang="es-EC" sz="2500" dirty="0">
                <a:latin typeface="Times New Roman" panose="02020603050405020304" pitchFamily="18" charset="0"/>
                <a:cs typeface="Times New Roman" panose="02020603050405020304" pitchFamily="18" charset="0"/>
              </a:rPr>
              <a:t>de manera que el proceso de entrenamiento contemple más escenarios en los cuales la información aún </a:t>
            </a:r>
            <a:r>
              <a:rPr lang="es-EC" sz="2500" dirty="0" smtClean="0">
                <a:latin typeface="Times New Roman" panose="02020603050405020304" pitchFamily="18" charset="0"/>
                <a:cs typeface="Times New Roman" panose="02020603050405020304" pitchFamily="18" charset="0"/>
              </a:rPr>
              <a:t>es incierta</a:t>
            </a:r>
            <a:r>
              <a:rPr lang="es-EC" sz="2500"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
            </a:pPr>
            <a:r>
              <a:rPr lang="es-EC" sz="2500" dirty="0">
                <a:latin typeface="Times New Roman" panose="02020603050405020304" pitchFamily="18" charset="0"/>
                <a:cs typeface="Times New Roman" panose="02020603050405020304" pitchFamily="18" charset="0"/>
              </a:rPr>
              <a:t>Para futuros trabajos se pueden considerar nuevas variables o factores, humanos y tecnológicos, como puede ser el estado de ánimo, salud del conductor, o eliminando aquellos atributos que no intervengan en el comportamiento final </a:t>
            </a:r>
            <a:r>
              <a:rPr lang="es-EC" sz="2500" dirty="0" smtClean="0">
                <a:latin typeface="Times New Roman" panose="02020603050405020304" pitchFamily="18" charset="0"/>
                <a:cs typeface="Times New Roman" panose="02020603050405020304" pitchFamily="18" charset="0"/>
              </a:rPr>
              <a:t>del modelo.</a:t>
            </a:r>
            <a:endParaRPr lang="es-EC" sz="25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endParaRPr lang="es-EC"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828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2553" y="1389829"/>
            <a:ext cx="10541000" cy="776288"/>
          </a:xfrm>
        </p:spPr>
        <p:txBody>
          <a:bodyPr>
            <a:noAutofit/>
          </a:bodyPr>
          <a:lstStyle/>
          <a:p>
            <a:pPr algn="ctr"/>
            <a:r>
              <a:rPr lang="es-EC" sz="8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MUCHAS GRACIAS</a:t>
            </a:r>
            <a:endParaRPr lang="es-EC" sz="8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2052" name="Picture 4" descr="Resultado de imagen para aplausos be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714" y="3303588"/>
            <a:ext cx="2978679" cy="2978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314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OBJETIVO GENERAL</a:t>
            </a:r>
            <a:endParaRPr lang="es-EC" sz="3600" b="1" dirty="0">
              <a:latin typeface="Times New Roman" panose="02020603050405020304" pitchFamily="18" charset="0"/>
              <a:cs typeface="Times New Roman" panose="02020603050405020304" pitchFamily="18" charset="0"/>
            </a:endParaRPr>
          </a:p>
        </p:txBody>
      </p:sp>
      <p:sp>
        <p:nvSpPr>
          <p:cNvPr id="4" name="Marcador de contenido 2"/>
          <p:cNvSpPr txBox="1">
            <a:spLocks/>
          </p:cNvSpPr>
          <p:nvPr/>
        </p:nvSpPr>
        <p:spPr>
          <a:xfrm>
            <a:off x="979100" y="1478621"/>
            <a:ext cx="10233800" cy="233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3200" dirty="0" smtClean="0">
                <a:latin typeface="Times New Roman" panose="02020603050405020304" pitchFamily="18" charset="0"/>
                <a:cs typeface="Times New Roman" panose="02020603050405020304" pitchFamily="18" charset="0"/>
              </a:rPr>
              <a:t>Estructurar un modelo de predicción de zonas de exceso de velocidad en la autopista general Rumiñahui de la Ciudad de Quito, utilizando técnicas de gestión de datos, para el control de los accidentes de tránsito.</a:t>
            </a:r>
            <a:endParaRPr lang="es-EC" sz="3200" dirty="0">
              <a:latin typeface="Times New Roman" panose="02020603050405020304" pitchFamily="18" charset="0"/>
              <a:cs typeface="Times New Roman" panose="02020603050405020304" pitchFamily="18" charset="0"/>
            </a:endParaRPr>
          </a:p>
        </p:txBody>
      </p:sp>
      <p:pic>
        <p:nvPicPr>
          <p:cNvPr id="1026" name="Picture 2" descr="Resultado de imagen para veloc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48" y="3807410"/>
            <a:ext cx="3305078" cy="2480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Resultado de imagen para kilometraje tu eliges como quieres acabar"/>
          <p:cNvPicPr>
            <a:picLocks noChangeAspect="1" noChangeArrowheads="1"/>
          </p:cNvPicPr>
          <p:nvPr/>
        </p:nvPicPr>
        <p:blipFill rotWithShape="1">
          <a:blip r:embed="rId3">
            <a:extLst>
              <a:ext uri="{28A0092B-C50C-407E-A947-70E740481C1C}">
                <a14:useLocalDpi xmlns:a14="http://schemas.microsoft.com/office/drawing/2010/main" val="0"/>
              </a:ext>
            </a:extLst>
          </a:blip>
          <a:srcRect l="7563" t="8616" r="31749" b="25556"/>
          <a:stretch/>
        </p:blipFill>
        <p:spPr bwMode="auto">
          <a:xfrm>
            <a:off x="7334721" y="3807410"/>
            <a:ext cx="2396033" cy="2480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58807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OBJETIVOS ESPECÍFICOS</a:t>
            </a:r>
            <a:endParaRPr lang="es-EC" sz="3600" b="1" dirty="0">
              <a:latin typeface="Times New Roman" panose="02020603050405020304" pitchFamily="18" charset="0"/>
              <a:cs typeface="Times New Roman" panose="02020603050405020304" pitchFamily="18" charset="0"/>
            </a:endParaRPr>
          </a:p>
        </p:txBody>
      </p:sp>
      <p:sp>
        <p:nvSpPr>
          <p:cNvPr id="4" name="Pentágono 3"/>
          <p:cNvSpPr/>
          <p:nvPr/>
        </p:nvSpPr>
        <p:spPr>
          <a:xfrm>
            <a:off x="1249680" y="1138200"/>
            <a:ext cx="10536701" cy="1209822"/>
          </a:xfrm>
          <a:prstGeom prst="homePlate">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lvl="0" algn="just"/>
            <a:r>
              <a:rPr lang="es-EC" dirty="0">
                <a:latin typeface="Times New Roman" panose="02020603050405020304" pitchFamily="18" charset="0"/>
                <a:cs typeface="Times New Roman" panose="02020603050405020304" pitchFamily="18" charset="0"/>
              </a:rPr>
              <a:t>Investigar sobre la ocurrencia de accidentes de tránsito dentro de las autopistas del Ecuador, desde el año 2014, mediante la recolección de información disponible en la ANT, así como también obtener características de trabajos relacionados de ciudades con alta circulación vehicular, que permitan conocer los principales factores que intervienen en los mismos. </a:t>
            </a:r>
          </a:p>
        </p:txBody>
      </p:sp>
      <p:sp>
        <p:nvSpPr>
          <p:cNvPr id="5" name="Pentágono 4"/>
          <p:cNvSpPr/>
          <p:nvPr/>
        </p:nvSpPr>
        <p:spPr>
          <a:xfrm>
            <a:off x="1239129" y="2724003"/>
            <a:ext cx="10536701" cy="1015438"/>
          </a:xfrm>
          <a:prstGeom prst="homePlate">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lvl="0" algn="just"/>
            <a:r>
              <a:rPr lang="es-EC" dirty="0">
                <a:latin typeface="Times New Roman" panose="02020603050405020304" pitchFamily="18" charset="0"/>
                <a:cs typeface="Times New Roman" panose="02020603050405020304" pitchFamily="18" charset="0"/>
              </a:rPr>
              <a:t>Obtener datos a través de una aplicación móvil para el sistema operativo </a:t>
            </a:r>
            <a:r>
              <a:rPr lang="es-EC" dirty="0" err="1">
                <a:latin typeface="Times New Roman" panose="02020603050405020304" pitchFamily="18" charset="0"/>
                <a:cs typeface="Times New Roman" panose="02020603050405020304" pitchFamily="18" charset="0"/>
              </a:rPr>
              <a:t>Android</a:t>
            </a:r>
            <a:r>
              <a:rPr lang="es-EC" dirty="0">
                <a:latin typeface="Times New Roman" panose="02020603050405020304" pitchFamily="18" charset="0"/>
                <a:cs typeface="Times New Roman" panose="02020603050405020304" pitchFamily="18" charset="0"/>
              </a:rPr>
              <a:t>, que permita almacenar información de diferentes vehículos en la autopista General Rumiñahui.</a:t>
            </a:r>
          </a:p>
        </p:txBody>
      </p:sp>
      <p:sp>
        <p:nvSpPr>
          <p:cNvPr id="6" name="Pentágono 5"/>
          <p:cNvSpPr/>
          <p:nvPr/>
        </p:nvSpPr>
        <p:spPr>
          <a:xfrm>
            <a:off x="1239129" y="4115422"/>
            <a:ext cx="10536701" cy="963015"/>
          </a:xfrm>
          <a:prstGeom prst="homePlate">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lvl="0" algn="just"/>
            <a:r>
              <a:rPr lang="es-EC" dirty="0">
                <a:latin typeface="Times New Roman" panose="02020603050405020304" pitchFamily="18" charset="0"/>
                <a:cs typeface="Times New Roman" panose="02020603050405020304" pitchFamily="18" charset="0"/>
              </a:rPr>
              <a:t>Realizar un análisis de los datos obtenidos mediante técnicas de gestión que permitan obtener un modelo de predicción que determine zonas de exceso de velocidad en la autopista General Rumiñahui.</a:t>
            </a:r>
          </a:p>
        </p:txBody>
      </p:sp>
      <p:sp>
        <p:nvSpPr>
          <p:cNvPr id="7" name="Pentágono 6"/>
          <p:cNvSpPr/>
          <p:nvPr/>
        </p:nvSpPr>
        <p:spPr>
          <a:xfrm>
            <a:off x="1249680" y="5454418"/>
            <a:ext cx="10536701" cy="890111"/>
          </a:xfrm>
          <a:prstGeom prst="homePlate">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lvl="0" algn="just"/>
            <a:r>
              <a:rPr lang="es-EC" dirty="0" smtClean="0">
                <a:latin typeface="Times New Roman" panose="02020603050405020304" pitchFamily="18" charset="0"/>
                <a:cs typeface="Times New Roman" panose="02020603050405020304" pitchFamily="18" charset="0"/>
              </a:rPr>
              <a:t>Validar </a:t>
            </a:r>
            <a:r>
              <a:rPr lang="es-EC" dirty="0">
                <a:latin typeface="Times New Roman" panose="02020603050405020304" pitchFamily="18" charset="0"/>
                <a:cs typeface="Times New Roman" panose="02020603050405020304" pitchFamily="18" charset="0"/>
              </a:rPr>
              <a:t>el modelo predictivo para la determinación de las zonas de exceso de velocidad, mediante el testeo de la información obtenida en la investigación, para verificar su precisión.</a:t>
            </a:r>
          </a:p>
        </p:txBody>
      </p:sp>
      <p:pic>
        <p:nvPicPr>
          <p:cNvPr id="3074" name="Picture 2" descr="Resultado de imagen para objetivos especifico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contrast="55000"/>
                    </a14:imgEffect>
                  </a14:imgLayer>
                </a14:imgProps>
              </a:ext>
              <a:ext uri="{28A0092B-C50C-407E-A947-70E740481C1C}">
                <a14:useLocalDpi xmlns:a14="http://schemas.microsoft.com/office/drawing/2010/main" val="0"/>
              </a:ext>
            </a:extLst>
          </a:blip>
          <a:srcRect/>
          <a:stretch>
            <a:fillRect/>
          </a:stretch>
        </p:blipFill>
        <p:spPr bwMode="auto">
          <a:xfrm>
            <a:off x="268117" y="1138200"/>
            <a:ext cx="848283" cy="1090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objetivos especifico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contrast="55000"/>
                    </a14:imgEffect>
                  </a14:imgLayer>
                </a14:imgProps>
              </a:ext>
              <a:ext uri="{28A0092B-C50C-407E-A947-70E740481C1C}">
                <a14:useLocalDpi xmlns:a14="http://schemas.microsoft.com/office/drawing/2010/main" val="0"/>
              </a:ext>
            </a:extLst>
          </a:blip>
          <a:srcRect/>
          <a:stretch>
            <a:fillRect/>
          </a:stretch>
        </p:blipFill>
        <p:spPr bwMode="auto">
          <a:xfrm>
            <a:off x="268117" y="2646354"/>
            <a:ext cx="848283" cy="1090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objetivos especifico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contrast="55000"/>
                    </a14:imgEffect>
                  </a14:imgLayer>
                </a14:imgProps>
              </a:ext>
              <a:ext uri="{28A0092B-C50C-407E-A947-70E740481C1C}">
                <a14:useLocalDpi xmlns:a14="http://schemas.microsoft.com/office/drawing/2010/main" val="0"/>
              </a:ext>
            </a:extLst>
          </a:blip>
          <a:srcRect/>
          <a:stretch>
            <a:fillRect/>
          </a:stretch>
        </p:blipFill>
        <p:spPr bwMode="auto">
          <a:xfrm>
            <a:off x="268117" y="3987787"/>
            <a:ext cx="848283" cy="1090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para objetivos especifico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contrast="55000"/>
                    </a14:imgEffect>
                  </a14:imgLayer>
                </a14:imgProps>
              </a:ext>
              <a:ext uri="{28A0092B-C50C-407E-A947-70E740481C1C}">
                <a14:useLocalDpi xmlns:a14="http://schemas.microsoft.com/office/drawing/2010/main" val="0"/>
              </a:ext>
            </a:extLst>
          </a:blip>
          <a:srcRect/>
          <a:stretch>
            <a:fillRect/>
          </a:stretch>
        </p:blipFill>
        <p:spPr bwMode="auto">
          <a:xfrm>
            <a:off x="268117" y="5310151"/>
            <a:ext cx="848283" cy="10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55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17782"/>
            <a:ext cx="10515600" cy="776288"/>
          </a:xfrm>
        </p:spPr>
        <p:txBody>
          <a:bodyPr>
            <a:noAutofit/>
          </a:bodyPr>
          <a:lstStyle/>
          <a:p>
            <a:pPr algn="ctr"/>
            <a:r>
              <a:rPr lang="es-EC" b="1" dirty="0" smtClean="0">
                <a:latin typeface="Times New Roman" panose="02020603050405020304" pitchFamily="18" charset="0"/>
                <a:cs typeface="Times New Roman" panose="02020603050405020304" pitchFamily="18" charset="0"/>
              </a:rPr>
              <a:t>FUNDAMENTO TEÓRICO</a:t>
            </a:r>
            <a:endParaRPr lang="es-EC" b="1" dirty="0">
              <a:latin typeface="Times New Roman" panose="02020603050405020304" pitchFamily="18" charset="0"/>
              <a:cs typeface="Times New Roman" panose="02020603050405020304" pitchFamily="18" charset="0"/>
            </a:endParaRPr>
          </a:p>
        </p:txBody>
      </p:sp>
      <p:pic>
        <p:nvPicPr>
          <p:cNvPr id="8194" name="Picture 2" descr="Resultado de imagen para CONCEP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942" y="2394070"/>
            <a:ext cx="4616116" cy="2596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6759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6947"/>
            <a:ext cx="10515600" cy="776288"/>
          </a:xfrm>
        </p:spPr>
        <p:txBody>
          <a:bodyPr>
            <a:normAutofit/>
          </a:bodyPr>
          <a:lstStyle/>
          <a:p>
            <a:r>
              <a:rPr lang="es-EC" sz="3600" b="1" dirty="0" smtClean="0">
                <a:latin typeface="Times New Roman" panose="02020603050405020304" pitchFamily="18" charset="0"/>
                <a:cs typeface="Times New Roman" panose="02020603050405020304" pitchFamily="18" charset="0"/>
              </a:rPr>
              <a:t>SINIESTRO</a:t>
            </a:r>
            <a:endParaRPr lang="es-EC" sz="3600" b="1" dirty="0">
              <a:latin typeface="Times New Roman" panose="02020603050405020304" pitchFamily="18" charset="0"/>
              <a:cs typeface="Times New Roman" panose="02020603050405020304" pitchFamily="18" charset="0"/>
            </a:endParaRPr>
          </a:p>
        </p:txBody>
      </p:sp>
      <p:pic>
        <p:nvPicPr>
          <p:cNvPr id="2050" name="Picture 2" descr="Resultado de imagen para siniestro de transito"/>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906" t="13714" r="10296" b="26930"/>
          <a:stretch/>
        </p:blipFill>
        <p:spPr bwMode="auto">
          <a:xfrm>
            <a:off x="4016937" y="973235"/>
            <a:ext cx="4158126" cy="18341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áfico 4"/>
          <p:cNvGraphicFramePr/>
          <p:nvPr>
            <p:extLst>
              <p:ext uri="{D42A27DB-BD31-4B8C-83A1-F6EECF244321}">
                <p14:modId xmlns:p14="http://schemas.microsoft.com/office/powerpoint/2010/main" val="45437984"/>
              </p:ext>
            </p:extLst>
          </p:nvPr>
        </p:nvGraphicFramePr>
        <p:xfrm>
          <a:off x="487162" y="3384884"/>
          <a:ext cx="4961255" cy="28005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p:cNvGraphicFramePr/>
          <p:nvPr>
            <p:extLst>
              <p:ext uri="{D42A27DB-BD31-4B8C-83A1-F6EECF244321}">
                <p14:modId xmlns:p14="http://schemas.microsoft.com/office/powerpoint/2010/main" val="2299522180"/>
              </p:ext>
            </p:extLst>
          </p:nvPr>
        </p:nvGraphicFramePr>
        <p:xfrm>
          <a:off x="6096001" y="3361039"/>
          <a:ext cx="5575522" cy="297559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32889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theme/theme1.xml><?xml version="1.0" encoding="utf-8"?>
<a:theme xmlns:a="http://schemas.openxmlformats.org/drawingml/2006/main" name="Profundidad">
  <a:themeElements>
    <a:clrScheme name="Profundida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TM04033923[[fn=Profundidad]]</Template>
  <TotalTime>2159</TotalTime>
  <Words>2157</Words>
  <Application>Microsoft Office PowerPoint</Application>
  <PresentationFormat>Panorámica</PresentationFormat>
  <Paragraphs>431</Paragraphs>
  <Slides>51</Slides>
  <Notes>26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51</vt:i4>
      </vt:variant>
    </vt:vector>
  </HeadingPairs>
  <TitlesOfParts>
    <vt:vector size="60" baseType="lpstr">
      <vt:lpstr>Adobe Gothic Std B</vt:lpstr>
      <vt:lpstr>Arial</vt:lpstr>
      <vt:lpstr>Arial Black</vt:lpstr>
      <vt:lpstr>Calibri</vt:lpstr>
      <vt:lpstr>Corbel</vt:lpstr>
      <vt:lpstr>Courier New</vt:lpstr>
      <vt:lpstr>Times New Roman</vt:lpstr>
      <vt:lpstr>Wingdings</vt:lpstr>
      <vt:lpstr>Profundidad</vt:lpstr>
      <vt:lpstr>Presentación de PowerPoint</vt:lpstr>
      <vt:lpstr>AGENDA</vt:lpstr>
      <vt:lpstr>ANTECEDENTES</vt:lpstr>
      <vt:lpstr>PLANTEAMIENTO DEL PROBLEMA</vt:lpstr>
      <vt:lpstr>OBJETIVOS</vt:lpstr>
      <vt:lpstr>OBJETIVO GENERAL</vt:lpstr>
      <vt:lpstr>OBJETIVOS ESPECÍFICOS</vt:lpstr>
      <vt:lpstr>FUNDAMENTO TEÓRICO</vt:lpstr>
      <vt:lpstr>SINIESTRO</vt:lpstr>
      <vt:lpstr>FACTORES QUE INTERVIENEN EN SINIESTROS</vt:lpstr>
      <vt:lpstr>FACTORES QUE INTERVIENEN EN SINIESTROS</vt:lpstr>
      <vt:lpstr>CAUSAS PARA LA OCURRENCIA DE SINIESTROS</vt:lpstr>
      <vt:lpstr>CAUSAS PARA LA OCURRENCIA DE SINIESTROS</vt:lpstr>
      <vt:lpstr>DESARROLLO</vt:lpstr>
      <vt:lpstr>OBTENCIÓN DE LA INFORMACIÓN</vt:lpstr>
      <vt:lpstr>OBTENCIÓN DE LA INFORMACIÓN</vt:lpstr>
      <vt:lpstr>ANÁLISIS DE LA INFORMACIÓN OBTENIDA</vt:lpstr>
      <vt:lpstr>ANÁLISIS DE LA INFORMACIÓN OBTENIDA</vt:lpstr>
      <vt:lpstr>ANÁLISIS DE LA INFORMACIÓN OBTENIDA</vt:lpstr>
      <vt:lpstr>APLICACIÓN</vt:lpstr>
      <vt:lpstr>DESARROLLO DE LA APLICACIÓN</vt:lpstr>
      <vt:lpstr>DESARROLLO DE LA APLICACIÓN</vt:lpstr>
      <vt:lpstr>DESARROLLO DE LA APLICACIÓN</vt:lpstr>
      <vt:lpstr>RECOLECCIÓN DE DATOS</vt:lpstr>
      <vt:lpstr>PROCESO DE RECOLECCIÓN DE DATOS</vt:lpstr>
      <vt:lpstr>FILTRACIÓN Y VALIDACIÓN DE DATOS</vt:lpstr>
      <vt:lpstr>PROCESO DE FILTRACIÓN</vt:lpstr>
      <vt:lpstr>PROCESO DE DEFINICIÓN DE ATRIBUTOS</vt:lpstr>
      <vt:lpstr>SELECCIÓN DE TÉCNICA PARA PREDICCIÓN</vt:lpstr>
      <vt:lpstr>TÉCNICAS</vt:lpstr>
      <vt:lpstr>TÉCNICAS:  Lazy</vt:lpstr>
      <vt:lpstr>TÉCNICAS:  Neural</vt:lpstr>
      <vt:lpstr>TÉCNICAS:  Neural</vt:lpstr>
      <vt:lpstr>TÉCNICAS:  SVM</vt:lpstr>
      <vt:lpstr>EVALUACIÓN DE TÉCNICAS</vt:lpstr>
      <vt:lpstr>EVALUACIÓN DE TÉCNICAS</vt:lpstr>
      <vt:lpstr>IMPLEMENTACIÓN DEL MODELO PREDICTIVO</vt:lpstr>
      <vt:lpstr>PRUEBAS</vt:lpstr>
      <vt:lpstr>PRUEBAS</vt:lpstr>
      <vt:lpstr>PRUEBAS</vt:lpstr>
      <vt:lpstr>PRUEBAS</vt:lpstr>
      <vt:lpstr>VALIDACIÓN</vt:lpstr>
      <vt:lpstr>VALIDACIÓN DEL MODELO</vt:lpstr>
      <vt:lpstr>RESULTADOS</vt:lpstr>
      <vt:lpstr>PRESENCIA DE EXCESOS DE VELOCIDAD</vt:lpstr>
      <vt:lpstr>PRESENCIA DE EXCESOS DE VELOCIDAD</vt:lpstr>
      <vt:lpstr>PRESENCIA DE EXCESOS DE VELOCIDAD</vt:lpstr>
      <vt:lpstr>CONCLUSIONES Y RECOMENDACIONES</vt:lpstr>
      <vt:lpstr>CONCLUSIONES</vt:lpstr>
      <vt:lpstr>RECOMENDACIONES</vt:lpstr>
      <vt:lpstr>MUCHAS 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407</cp:revision>
  <dcterms:created xsi:type="dcterms:W3CDTF">2019-01-28T23:09:30Z</dcterms:created>
  <dcterms:modified xsi:type="dcterms:W3CDTF">2019-02-05T03:18:36Z</dcterms:modified>
</cp:coreProperties>
</file>