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79" r:id="rId4"/>
    <p:sldId id="280" r:id="rId5"/>
    <p:sldId id="282" r:id="rId6"/>
    <p:sldId id="283" r:id="rId7"/>
    <p:sldId id="260" r:id="rId8"/>
    <p:sldId id="261" r:id="rId9"/>
    <p:sldId id="262" r:id="rId10"/>
    <p:sldId id="281" r:id="rId11"/>
    <p:sldId id="264" r:id="rId12"/>
    <p:sldId id="265" r:id="rId13"/>
    <p:sldId id="267" r:id="rId14"/>
    <p:sldId id="268" r:id="rId15"/>
    <p:sldId id="266" r:id="rId16"/>
    <p:sldId id="284" r:id="rId17"/>
    <p:sldId id="269" r:id="rId18"/>
    <p:sldId id="270" r:id="rId19"/>
    <p:sldId id="271" r:id="rId20"/>
    <p:sldId id="272" r:id="rId21"/>
    <p:sldId id="273" r:id="rId22"/>
    <p:sldId id="274" r:id="rId23"/>
    <p:sldId id="285" r:id="rId24"/>
    <p:sldId id="286" r:id="rId25"/>
    <p:sldId id="275" r:id="rId26"/>
    <p:sldId id="278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7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Hoja3!$A$1</c:f>
              <c:strCache>
                <c:ptCount val="1"/>
                <c:pt idx="0">
                  <c:v>Incremento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Hoja3!$C$2:$C$6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25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dkEdge">
      <a:bevelT w="165100" prst="coolSlant"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75"/>
      <c:rotY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26838666443297E-2"/>
          <c:y val="0.1864665514789132"/>
          <c:w val="0.69342513246312465"/>
          <c:h val="0.55383122631894188"/>
        </c:manualLayout>
      </c:layout>
      <c:pie3DChart>
        <c:varyColors val="1"/>
        <c:ser>
          <c:idx val="0"/>
          <c:order val="0"/>
          <c:tx>
            <c:strRef>
              <c:f>Hoja3!$A$1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Hoja3!$A$2:$A$3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Hoja3!$C$2:$C$3</c:f>
              <c:numCache>
                <c:formatCode>0.00</c:formatCode>
                <c:ptCount val="2"/>
                <c:pt idx="0">
                  <c:v>16.666666666666668</c:v>
                </c:pt>
                <c:pt idx="1">
                  <c:v>83.333333333333329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7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Hoja3!$A$1</c:f>
              <c:strCache>
                <c:ptCount val="1"/>
                <c:pt idx="0">
                  <c:v>Incremento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Hoja3!$A$2:$A$6</c:f>
              <c:strCache>
                <c:ptCount val="5"/>
                <c:pt idx="0">
                  <c:v>0%-5%</c:v>
                </c:pt>
                <c:pt idx="1">
                  <c:v>5%-15%</c:v>
                </c:pt>
                <c:pt idx="2">
                  <c:v>15%-25%</c:v>
                </c:pt>
                <c:pt idx="3">
                  <c:v>25%-35%</c:v>
                </c:pt>
                <c:pt idx="4">
                  <c:v>35%-en adelante</c:v>
                </c:pt>
              </c:strCache>
            </c:strRef>
          </c:cat>
          <c:val>
            <c:numRef>
              <c:f>Hoja3!$C$2:$C$6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25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dkEdge">
      <a:bevelT w="165100" prst="coolSlant"/>
    </a:sp3d>
  </c:sp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D5292-E8CC-4A1B-A02C-571DC477B9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3FCFA6-3771-4205-8AC9-C642C7C6C1DC}">
      <dgm:prSet phldrT="[Texto]"/>
      <dgm:spPr/>
      <dgm:t>
        <a:bodyPr/>
        <a:lstStyle/>
        <a:p>
          <a:r>
            <a:rPr lang="es-EC" b="1" dirty="0" smtClean="0"/>
            <a:t>Salvaguardia</a:t>
          </a:r>
          <a:r>
            <a:rPr lang="es-EC" dirty="0" smtClean="0"/>
            <a:t> </a:t>
          </a:r>
          <a:endParaRPr lang="es-EC" dirty="0"/>
        </a:p>
      </dgm:t>
    </dgm:pt>
    <dgm:pt modelId="{91E333A5-AB83-43F7-B3ED-654F29031B70}" type="parTrans" cxnId="{F359F039-2C4E-43EB-95D8-DFAAC7A6F7DF}">
      <dgm:prSet/>
      <dgm:spPr/>
      <dgm:t>
        <a:bodyPr/>
        <a:lstStyle/>
        <a:p>
          <a:endParaRPr lang="es-EC"/>
        </a:p>
      </dgm:t>
    </dgm:pt>
    <dgm:pt modelId="{A0ACBDAD-70C1-473F-9CDF-A70D16A4702B}" type="sibTrans" cxnId="{F359F039-2C4E-43EB-95D8-DFAAC7A6F7DF}">
      <dgm:prSet/>
      <dgm:spPr/>
      <dgm:t>
        <a:bodyPr/>
        <a:lstStyle/>
        <a:p>
          <a:endParaRPr lang="es-EC"/>
        </a:p>
      </dgm:t>
    </dgm:pt>
    <dgm:pt modelId="{94766BF5-F415-447F-87B8-7CE52277EE43}">
      <dgm:prSet phldrT="[Texto]"/>
      <dgm:spPr/>
      <dgm:t>
        <a:bodyPr/>
        <a:lstStyle/>
        <a:p>
          <a:r>
            <a:rPr lang="es-EC" dirty="0" smtClean="0"/>
            <a:t>Herramienta de política comercial de los países</a:t>
          </a:r>
          <a:endParaRPr lang="es-EC" dirty="0"/>
        </a:p>
      </dgm:t>
    </dgm:pt>
    <dgm:pt modelId="{F34B5E23-C0C4-4A24-955B-482846C1F07A}" type="parTrans" cxnId="{AD289E9B-8ACD-4014-B47C-397CF63879D4}">
      <dgm:prSet/>
      <dgm:spPr/>
      <dgm:t>
        <a:bodyPr/>
        <a:lstStyle/>
        <a:p>
          <a:endParaRPr lang="es-EC"/>
        </a:p>
      </dgm:t>
    </dgm:pt>
    <dgm:pt modelId="{E3528D41-1F2E-40EE-9117-1939DCD85ED7}" type="sibTrans" cxnId="{AD289E9B-8ACD-4014-B47C-397CF63879D4}">
      <dgm:prSet/>
      <dgm:spPr/>
      <dgm:t>
        <a:bodyPr/>
        <a:lstStyle/>
        <a:p>
          <a:endParaRPr lang="es-EC"/>
        </a:p>
      </dgm:t>
    </dgm:pt>
    <dgm:pt modelId="{EBBAF540-FEC4-401B-8CE4-6BA83804A612}">
      <dgm:prSet phldrT="[Texto]"/>
      <dgm:spPr/>
      <dgm:t>
        <a:bodyPr/>
        <a:lstStyle/>
        <a:p>
          <a:r>
            <a:rPr lang="es-EC" dirty="0" smtClean="0"/>
            <a:t>Comprende la aplicación de una sobretasa arancelaria a la importación de productos</a:t>
          </a:r>
          <a:endParaRPr lang="es-EC" dirty="0"/>
        </a:p>
      </dgm:t>
    </dgm:pt>
    <dgm:pt modelId="{175BA301-3ECB-479E-8CCE-0A15B6DAD2E0}" type="parTrans" cxnId="{8C0759B6-651A-4544-9283-E8DAC08A61DD}">
      <dgm:prSet/>
      <dgm:spPr/>
      <dgm:t>
        <a:bodyPr/>
        <a:lstStyle/>
        <a:p>
          <a:endParaRPr lang="es-EC"/>
        </a:p>
      </dgm:t>
    </dgm:pt>
    <dgm:pt modelId="{1CDBB863-5CAC-416A-B3F9-C884C2C78D90}" type="sibTrans" cxnId="{8C0759B6-651A-4544-9283-E8DAC08A61DD}">
      <dgm:prSet/>
      <dgm:spPr/>
      <dgm:t>
        <a:bodyPr/>
        <a:lstStyle/>
        <a:p>
          <a:endParaRPr lang="es-EC"/>
        </a:p>
      </dgm:t>
    </dgm:pt>
    <dgm:pt modelId="{2A023DFE-3533-4216-A2FE-C8994FD4287E}" type="pres">
      <dgm:prSet presAssocID="{A63D5292-E8CC-4A1B-A02C-571DC477B9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A3AE457-3B3E-458A-BCD7-81300D6FFC83}" type="pres">
      <dgm:prSet presAssocID="{9E3FCFA6-3771-4205-8AC9-C642C7C6C1DC}" presName="thickLine" presStyleLbl="alignNode1" presStyleIdx="0" presStyleCnt="1"/>
      <dgm:spPr/>
    </dgm:pt>
    <dgm:pt modelId="{3DA31045-E4CF-48F1-A6FF-39B4B1B162EA}" type="pres">
      <dgm:prSet presAssocID="{9E3FCFA6-3771-4205-8AC9-C642C7C6C1DC}" presName="horz1" presStyleCnt="0"/>
      <dgm:spPr/>
    </dgm:pt>
    <dgm:pt modelId="{6C8FF7A4-510F-4F8E-8EF7-1A39E97CE9E3}" type="pres">
      <dgm:prSet presAssocID="{9E3FCFA6-3771-4205-8AC9-C642C7C6C1DC}" presName="tx1" presStyleLbl="revTx" presStyleIdx="0" presStyleCnt="3"/>
      <dgm:spPr/>
      <dgm:t>
        <a:bodyPr/>
        <a:lstStyle/>
        <a:p>
          <a:endParaRPr lang="es-EC"/>
        </a:p>
      </dgm:t>
    </dgm:pt>
    <dgm:pt modelId="{47B38465-9D0C-415E-A4BF-5A93900A82F1}" type="pres">
      <dgm:prSet presAssocID="{9E3FCFA6-3771-4205-8AC9-C642C7C6C1DC}" presName="vert1" presStyleCnt="0"/>
      <dgm:spPr/>
    </dgm:pt>
    <dgm:pt modelId="{78BB7C43-0119-49FD-8CB0-9970C9E3C743}" type="pres">
      <dgm:prSet presAssocID="{94766BF5-F415-447F-87B8-7CE52277EE43}" presName="vertSpace2a" presStyleCnt="0"/>
      <dgm:spPr/>
    </dgm:pt>
    <dgm:pt modelId="{6CF5FFD6-C023-45E9-B087-BC941AF0D68E}" type="pres">
      <dgm:prSet presAssocID="{94766BF5-F415-447F-87B8-7CE52277EE43}" presName="horz2" presStyleCnt="0"/>
      <dgm:spPr/>
    </dgm:pt>
    <dgm:pt modelId="{BCA99F4D-10E5-4167-99DE-E81D90679CDE}" type="pres">
      <dgm:prSet presAssocID="{94766BF5-F415-447F-87B8-7CE52277EE43}" presName="horzSpace2" presStyleCnt="0"/>
      <dgm:spPr/>
    </dgm:pt>
    <dgm:pt modelId="{D088AD08-54AC-4425-80B4-2D7393EF5F96}" type="pres">
      <dgm:prSet presAssocID="{94766BF5-F415-447F-87B8-7CE52277EE43}" presName="tx2" presStyleLbl="revTx" presStyleIdx="1" presStyleCnt="3"/>
      <dgm:spPr/>
      <dgm:t>
        <a:bodyPr/>
        <a:lstStyle/>
        <a:p>
          <a:endParaRPr lang="es-EC"/>
        </a:p>
      </dgm:t>
    </dgm:pt>
    <dgm:pt modelId="{3ACD87E9-FA3D-4265-A4C3-96E2B6B2CD3C}" type="pres">
      <dgm:prSet presAssocID="{94766BF5-F415-447F-87B8-7CE52277EE43}" presName="vert2" presStyleCnt="0"/>
      <dgm:spPr/>
    </dgm:pt>
    <dgm:pt modelId="{40CCBFBA-64DA-4905-AF7A-76AAB05BA212}" type="pres">
      <dgm:prSet presAssocID="{94766BF5-F415-447F-87B8-7CE52277EE43}" presName="thinLine2b" presStyleLbl="callout" presStyleIdx="0" presStyleCnt="2"/>
      <dgm:spPr/>
    </dgm:pt>
    <dgm:pt modelId="{960C2A2D-9606-482D-A8C0-C289549892D5}" type="pres">
      <dgm:prSet presAssocID="{94766BF5-F415-447F-87B8-7CE52277EE43}" presName="vertSpace2b" presStyleCnt="0"/>
      <dgm:spPr/>
    </dgm:pt>
    <dgm:pt modelId="{BDAF56CF-54BB-4BFE-B92D-0710CF7A142B}" type="pres">
      <dgm:prSet presAssocID="{EBBAF540-FEC4-401B-8CE4-6BA83804A612}" presName="horz2" presStyleCnt="0"/>
      <dgm:spPr/>
    </dgm:pt>
    <dgm:pt modelId="{7DE689BF-9428-4839-8278-949CB4523401}" type="pres">
      <dgm:prSet presAssocID="{EBBAF540-FEC4-401B-8CE4-6BA83804A612}" presName="horzSpace2" presStyleCnt="0"/>
      <dgm:spPr/>
    </dgm:pt>
    <dgm:pt modelId="{02532624-3CB2-4588-B777-2B83C428F096}" type="pres">
      <dgm:prSet presAssocID="{EBBAF540-FEC4-401B-8CE4-6BA83804A612}" presName="tx2" presStyleLbl="revTx" presStyleIdx="2" presStyleCnt="3"/>
      <dgm:spPr/>
      <dgm:t>
        <a:bodyPr/>
        <a:lstStyle/>
        <a:p>
          <a:endParaRPr lang="es-EC"/>
        </a:p>
      </dgm:t>
    </dgm:pt>
    <dgm:pt modelId="{FB97ED7B-A5D6-415F-A7D4-818AF8930D9B}" type="pres">
      <dgm:prSet presAssocID="{EBBAF540-FEC4-401B-8CE4-6BA83804A612}" presName="vert2" presStyleCnt="0"/>
      <dgm:spPr/>
    </dgm:pt>
    <dgm:pt modelId="{7E9177CB-09E3-412D-ABC8-3016F3FD3337}" type="pres">
      <dgm:prSet presAssocID="{EBBAF540-FEC4-401B-8CE4-6BA83804A612}" presName="thinLine2b" presStyleLbl="callout" presStyleIdx="1" presStyleCnt="2"/>
      <dgm:spPr/>
    </dgm:pt>
    <dgm:pt modelId="{C82396E6-703A-418A-A3B8-31F5676F51F6}" type="pres">
      <dgm:prSet presAssocID="{EBBAF540-FEC4-401B-8CE4-6BA83804A612}" presName="vertSpace2b" presStyleCnt="0"/>
      <dgm:spPr/>
    </dgm:pt>
  </dgm:ptLst>
  <dgm:cxnLst>
    <dgm:cxn modelId="{2FFD4DAC-FDF0-4D62-AD41-1B9D2EE8A6C0}" type="presOf" srcId="{94766BF5-F415-447F-87B8-7CE52277EE43}" destId="{D088AD08-54AC-4425-80B4-2D7393EF5F96}" srcOrd="0" destOrd="0" presId="urn:microsoft.com/office/officeart/2008/layout/LinedList"/>
    <dgm:cxn modelId="{8C0759B6-651A-4544-9283-E8DAC08A61DD}" srcId="{9E3FCFA6-3771-4205-8AC9-C642C7C6C1DC}" destId="{EBBAF540-FEC4-401B-8CE4-6BA83804A612}" srcOrd="1" destOrd="0" parTransId="{175BA301-3ECB-479E-8CCE-0A15B6DAD2E0}" sibTransId="{1CDBB863-5CAC-416A-B3F9-C884C2C78D90}"/>
    <dgm:cxn modelId="{755E37E6-93A6-44A9-A9B8-828DE991385E}" type="presOf" srcId="{9E3FCFA6-3771-4205-8AC9-C642C7C6C1DC}" destId="{6C8FF7A4-510F-4F8E-8EF7-1A39E97CE9E3}" srcOrd="0" destOrd="0" presId="urn:microsoft.com/office/officeart/2008/layout/LinedList"/>
    <dgm:cxn modelId="{F0E664A1-BB4E-440B-8B8A-544B9AC64754}" type="presOf" srcId="{A63D5292-E8CC-4A1B-A02C-571DC477B9A9}" destId="{2A023DFE-3533-4216-A2FE-C8994FD4287E}" srcOrd="0" destOrd="0" presId="urn:microsoft.com/office/officeart/2008/layout/LinedList"/>
    <dgm:cxn modelId="{AD289E9B-8ACD-4014-B47C-397CF63879D4}" srcId="{9E3FCFA6-3771-4205-8AC9-C642C7C6C1DC}" destId="{94766BF5-F415-447F-87B8-7CE52277EE43}" srcOrd="0" destOrd="0" parTransId="{F34B5E23-C0C4-4A24-955B-482846C1F07A}" sibTransId="{E3528D41-1F2E-40EE-9117-1939DCD85ED7}"/>
    <dgm:cxn modelId="{4673D493-B608-4199-A992-A4A0D7D1939D}" type="presOf" srcId="{EBBAF540-FEC4-401B-8CE4-6BA83804A612}" destId="{02532624-3CB2-4588-B777-2B83C428F096}" srcOrd="0" destOrd="0" presId="urn:microsoft.com/office/officeart/2008/layout/LinedList"/>
    <dgm:cxn modelId="{F359F039-2C4E-43EB-95D8-DFAAC7A6F7DF}" srcId="{A63D5292-E8CC-4A1B-A02C-571DC477B9A9}" destId="{9E3FCFA6-3771-4205-8AC9-C642C7C6C1DC}" srcOrd="0" destOrd="0" parTransId="{91E333A5-AB83-43F7-B3ED-654F29031B70}" sibTransId="{A0ACBDAD-70C1-473F-9CDF-A70D16A4702B}"/>
    <dgm:cxn modelId="{6DA64411-FB0D-4545-A039-141B9DF01393}" type="presParOf" srcId="{2A023DFE-3533-4216-A2FE-C8994FD4287E}" destId="{7A3AE457-3B3E-458A-BCD7-81300D6FFC83}" srcOrd="0" destOrd="0" presId="urn:microsoft.com/office/officeart/2008/layout/LinedList"/>
    <dgm:cxn modelId="{B0C17B2A-63F8-497F-85E5-DE8B06CB6B0C}" type="presParOf" srcId="{2A023DFE-3533-4216-A2FE-C8994FD4287E}" destId="{3DA31045-E4CF-48F1-A6FF-39B4B1B162EA}" srcOrd="1" destOrd="0" presId="urn:microsoft.com/office/officeart/2008/layout/LinedList"/>
    <dgm:cxn modelId="{5C41A532-74FD-44FF-AFBD-9E892415B19E}" type="presParOf" srcId="{3DA31045-E4CF-48F1-A6FF-39B4B1B162EA}" destId="{6C8FF7A4-510F-4F8E-8EF7-1A39E97CE9E3}" srcOrd="0" destOrd="0" presId="urn:microsoft.com/office/officeart/2008/layout/LinedList"/>
    <dgm:cxn modelId="{0FA9BEE0-23E6-43A4-B70C-F02E4A9D74D1}" type="presParOf" srcId="{3DA31045-E4CF-48F1-A6FF-39B4B1B162EA}" destId="{47B38465-9D0C-415E-A4BF-5A93900A82F1}" srcOrd="1" destOrd="0" presId="urn:microsoft.com/office/officeart/2008/layout/LinedList"/>
    <dgm:cxn modelId="{CA19125A-C97C-4E87-92CB-1870A8727EBE}" type="presParOf" srcId="{47B38465-9D0C-415E-A4BF-5A93900A82F1}" destId="{78BB7C43-0119-49FD-8CB0-9970C9E3C743}" srcOrd="0" destOrd="0" presId="urn:microsoft.com/office/officeart/2008/layout/LinedList"/>
    <dgm:cxn modelId="{2DEF63B1-6EF2-4B4F-B220-F2D0BE51C1F9}" type="presParOf" srcId="{47B38465-9D0C-415E-A4BF-5A93900A82F1}" destId="{6CF5FFD6-C023-45E9-B087-BC941AF0D68E}" srcOrd="1" destOrd="0" presId="urn:microsoft.com/office/officeart/2008/layout/LinedList"/>
    <dgm:cxn modelId="{5BD3BBA9-B3E8-4244-8D32-0EEDE524DE76}" type="presParOf" srcId="{6CF5FFD6-C023-45E9-B087-BC941AF0D68E}" destId="{BCA99F4D-10E5-4167-99DE-E81D90679CDE}" srcOrd="0" destOrd="0" presId="urn:microsoft.com/office/officeart/2008/layout/LinedList"/>
    <dgm:cxn modelId="{BAED99CD-FC95-4140-A6D0-A6BADCC704A1}" type="presParOf" srcId="{6CF5FFD6-C023-45E9-B087-BC941AF0D68E}" destId="{D088AD08-54AC-4425-80B4-2D7393EF5F96}" srcOrd="1" destOrd="0" presId="urn:microsoft.com/office/officeart/2008/layout/LinedList"/>
    <dgm:cxn modelId="{4B4DE48D-11A9-40B5-B814-714F3AC11756}" type="presParOf" srcId="{6CF5FFD6-C023-45E9-B087-BC941AF0D68E}" destId="{3ACD87E9-FA3D-4265-A4C3-96E2B6B2CD3C}" srcOrd="2" destOrd="0" presId="urn:microsoft.com/office/officeart/2008/layout/LinedList"/>
    <dgm:cxn modelId="{3FB153AE-8392-4111-ADE5-801339AB5B0D}" type="presParOf" srcId="{47B38465-9D0C-415E-A4BF-5A93900A82F1}" destId="{40CCBFBA-64DA-4905-AF7A-76AAB05BA212}" srcOrd="2" destOrd="0" presId="urn:microsoft.com/office/officeart/2008/layout/LinedList"/>
    <dgm:cxn modelId="{CA4A7B8A-AD4A-47C5-A69E-3225F17D15E7}" type="presParOf" srcId="{47B38465-9D0C-415E-A4BF-5A93900A82F1}" destId="{960C2A2D-9606-482D-A8C0-C289549892D5}" srcOrd="3" destOrd="0" presId="urn:microsoft.com/office/officeart/2008/layout/LinedList"/>
    <dgm:cxn modelId="{E0134B76-69BF-4225-B94B-9D3FED92619E}" type="presParOf" srcId="{47B38465-9D0C-415E-A4BF-5A93900A82F1}" destId="{BDAF56CF-54BB-4BFE-B92D-0710CF7A142B}" srcOrd="4" destOrd="0" presId="urn:microsoft.com/office/officeart/2008/layout/LinedList"/>
    <dgm:cxn modelId="{FC75FD77-136D-4A8E-BD3F-C62AF91C2D45}" type="presParOf" srcId="{BDAF56CF-54BB-4BFE-B92D-0710CF7A142B}" destId="{7DE689BF-9428-4839-8278-949CB4523401}" srcOrd="0" destOrd="0" presId="urn:microsoft.com/office/officeart/2008/layout/LinedList"/>
    <dgm:cxn modelId="{F35A5836-B4BE-4B84-8F8D-5216A414F4E4}" type="presParOf" srcId="{BDAF56CF-54BB-4BFE-B92D-0710CF7A142B}" destId="{02532624-3CB2-4588-B777-2B83C428F096}" srcOrd="1" destOrd="0" presId="urn:microsoft.com/office/officeart/2008/layout/LinedList"/>
    <dgm:cxn modelId="{66E17914-E911-4C35-B633-E45EDCA8FB9B}" type="presParOf" srcId="{BDAF56CF-54BB-4BFE-B92D-0710CF7A142B}" destId="{FB97ED7B-A5D6-415F-A7D4-818AF8930D9B}" srcOrd="2" destOrd="0" presId="urn:microsoft.com/office/officeart/2008/layout/LinedList"/>
    <dgm:cxn modelId="{5548D093-E5C7-4EE5-9488-700DB1113581}" type="presParOf" srcId="{47B38465-9D0C-415E-A4BF-5A93900A82F1}" destId="{7E9177CB-09E3-412D-ABC8-3016F3FD3337}" srcOrd="5" destOrd="0" presId="urn:microsoft.com/office/officeart/2008/layout/LinedList"/>
    <dgm:cxn modelId="{BC1BB585-8DC7-4C02-8514-EAF6C13B1FC8}" type="presParOf" srcId="{47B38465-9D0C-415E-A4BF-5A93900A82F1}" destId="{C82396E6-703A-418A-A3B8-31F5676F51F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4CDFE-436A-476C-A2E9-7BB31E02751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98879C6-FEF4-41C0-A109-05E117DBFECB}">
      <dgm:prSet phldrT="[Texto]"/>
      <dgm:spPr/>
      <dgm:t>
        <a:bodyPr/>
        <a:lstStyle/>
        <a:p>
          <a:r>
            <a:rPr lang="es-EC" dirty="0" smtClean="0"/>
            <a:t>No es un país industrializado, por lo que necesita de la importación de productos</a:t>
          </a:r>
          <a:endParaRPr lang="es-EC" dirty="0"/>
        </a:p>
      </dgm:t>
    </dgm:pt>
    <dgm:pt modelId="{6F3D0F86-92D3-48E1-99A5-89DC1824D0E1}" type="parTrans" cxnId="{F261F245-242F-429D-825A-820C4FB6BC6B}">
      <dgm:prSet/>
      <dgm:spPr/>
      <dgm:t>
        <a:bodyPr/>
        <a:lstStyle/>
        <a:p>
          <a:endParaRPr lang="es-EC"/>
        </a:p>
      </dgm:t>
    </dgm:pt>
    <dgm:pt modelId="{4F1CDB9F-1376-43EB-86A0-2E84154A9721}" type="sibTrans" cxnId="{F261F245-242F-429D-825A-820C4FB6BC6B}">
      <dgm:prSet/>
      <dgm:spPr/>
      <dgm:t>
        <a:bodyPr/>
        <a:lstStyle/>
        <a:p>
          <a:endParaRPr lang="es-EC"/>
        </a:p>
      </dgm:t>
    </dgm:pt>
    <dgm:pt modelId="{AF144B28-895F-4EA9-835B-E03E4C1A9F3D}">
      <dgm:prSet phldrT="[Texto]"/>
      <dgm:spPr/>
      <dgm:t>
        <a:bodyPr/>
        <a:lstStyle/>
        <a:p>
          <a:r>
            <a:rPr lang="es-EC" dirty="0" smtClean="0"/>
            <a:t>los cuales no es posible fabricar dentro del  país por la falta de tecnología y de preparación de la mano de obra. </a:t>
          </a:r>
          <a:endParaRPr lang="es-EC" dirty="0"/>
        </a:p>
      </dgm:t>
    </dgm:pt>
    <dgm:pt modelId="{1FB3A0A5-99DF-46D4-AA54-AF74FEF73781}" type="parTrans" cxnId="{8A02A73D-05CB-4B8A-8F6D-1C02AC22E559}">
      <dgm:prSet/>
      <dgm:spPr/>
      <dgm:t>
        <a:bodyPr/>
        <a:lstStyle/>
        <a:p>
          <a:endParaRPr lang="es-EC"/>
        </a:p>
      </dgm:t>
    </dgm:pt>
    <dgm:pt modelId="{BCCB7F87-FD89-4767-8EEE-1FA9BCA56285}" type="sibTrans" cxnId="{8A02A73D-05CB-4B8A-8F6D-1C02AC22E559}">
      <dgm:prSet/>
      <dgm:spPr/>
      <dgm:t>
        <a:bodyPr/>
        <a:lstStyle/>
        <a:p>
          <a:endParaRPr lang="es-EC"/>
        </a:p>
      </dgm:t>
    </dgm:pt>
    <dgm:pt modelId="{90D27196-AE9D-4A29-851D-2DB738EDD4B0}">
      <dgm:prSet phldrT="[Texto]"/>
      <dgm:spPr/>
      <dgm:t>
        <a:bodyPr/>
        <a:lstStyle/>
        <a:p>
          <a:r>
            <a:rPr lang="es-EC" dirty="0" smtClean="0"/>
            <a:t>las nuevas políticas se ha enfocado en la transformación del sector industrial con el apoyo de países que tienen la tecnología que Ecuador necesita</a:t>
          </a:r>
          <a:endParaRPr lang="es-EC" dirty="0"/>
        </a:p>
      </dgm:t>
    </dgm:pt>
    <dgm:pt modelId="{47A8A73C-5E39-4E7D-ABC1-C119DA186B6C}" type="parTrans" cxnId="{A82EFB04-F2FB-4EB6-A913-81221EBD196E}">
      <dgm:prSet/>
      <dgm:spPr/>
      <dgm:t>
        <a:bodyPr/>
        <a:lstStyle/>
        <a:p>
          <a:endParaRPr lang="es-EC"/>
        </a:p>
      </dgm:t>
    </dgm:pt>
    <dgm:pt modelId="{891BB0AF-0D1E-445B-B9E6-CBEE10983261}" type="sibTrans" cxnId="{A82EFB04-F2FB-4EB6-A913-81221EBD196E}">
      <dgm:prSet/>
      <dgm:spPr/>
      <dgm:t>
        <a:bodyPr/>
        <a:lstStyle/>
        <a:p>
          <a:endParaRPr lang="es-EC"/>
        </a:p>
      </dgm:t>
    </dgm:pt>
    <dgm:pt modelId="{C4CEF56A-DA5C-404B-91F1-047DD1FCC694}" type="pres">
      <dgm:prSet presAssocID="{8544CDFE-436A-476C-A2E9-7BB31E0275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C1F736-2815-4ECC-8268-B83229E9DCB5}" type="pres">
      <dgm:prSet presAssocID="{298879C6-FEF4-41C0-A109-05E117DBFECB}" presName="comp" presStyleCnt="0"/>
      <dgm:spPr/>
    </dgm:pt>
    <dgm:pt modelId="{FE92D380-C61C-4208-8122-5837DEDD29A0}" type="pres">
      <dgm:prSet presAssocID="{298879C6-FEF4-41C0-A109-05E117DBFECB}" presName="box" presStyleLbl="node1" presStyleIdx="0" presStyleCnt="3"/>
      <dgm:spPr/>
      <dgm:t>
        <a:bodyPr/>
        <a:lstStyle/>
        <a:p>
          <a:endParaRPr lang="es-EC"/>
        </a:p>
      </dgm:t>
    </dgm:pt>
    <dgm:pt modelId="{0B4A0BD0-B26C-4BCA-A739-615F09F700A9}" type="pres">
      <dgm:prSet presAssocID="{298879C6-FEF4-41C0-A109-05E117DBFEC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72CCAFD-999A-421E-A09D-3E63B7DF34E5}" type="pres">
      <dgm:prSet presAssocID="{298879C6-FEF4-41C0-A109-05E117DBFEC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B2F348-7264-4F95-88F2-F1D96862D0F1}" type="pres">
      <dgm:prSet presAssocID="{4F1CDB9F-1376-43EB-86A0-2E84154A9721}" presName="spacer" presStyleCnt="0"/>
      <dgm:spPr/>
    </dgm:pt>
    <dgm:pt modelId="{85972CC8-0C83-4615-A7D8-EF9889F2DC5B}" type="pres">
      <dgm:prSet presAssocID="{AF144B28-895F-4EA9-835B-E03E4C1A9F3D}" presName="comp" presStyleCnt="0"/>
      <dgm:spPr/>
    </dgm:pt>
    <dgm:pt modelId="{001AEEA6-7045-4531-9C70-0B52F117F387}" type="pres">
      <dgm:prSet presAssocID="{AF144B28-895F-4EA9-835B-E03E4C1A9F3D}" presName="box" presStyleLbl="node1" presStyleIdx="1" presStyleCnt="3"/>
      <dgm:spPr/>
      <dgm:t>
        <a:bodyPr/>
        <a:lstStyle/>
        <a:p>
          <a:endParaRPr lang="es-EC"/>
        </a:p>
      </dgm:t>
    </dgm:pt>
    <dgm:pt modelId="{46164F01-547E-45E5-8275-2E38E2291AD6}" type="pres">
      <dgm:prSet presAssocID="{AF144B28-895F-4EA9-835B-E03E4C1A9F3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5967963-ED72-4724-B89E-A333E7CC8D65}" type="pres">
      <dgm:prSet presAssocID="{AF144B28-895F-4EA9-835B-E03E4C1A9F3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8DAA5F-D2A6-4C8E-BD81-579773107DC2}" type="pres">
      <dgm:prSet presAssocID="{BCCB7F87-FD89-4767-8EEE-1FA9BCA56285}" presName="spacer" presStyleCnt="0"/>
      <dgm:spPr/>
    </dgm:pt>
    <dgm:pt modelId="{2C2D2A0A-9758-4345-9EB8-9547679B69A6}" type="pres">
      <dgm:prSet presAssocID="{90D27196-AE9D-4A29-851D-2DB738EDD4B0}" presName="comp" presStyleCnt="0"/>
      <dgm:spPr/>
    </dgm:pt>
    <dgm:pt modelId="{82E9E22A-6702-40FA-B9B5-CD25FE403A6C}" type="pres">
      <dgm:prSet presAssocID="{90D27196-AE9D-4A29-851D-2DB738EDD4B0}" presName="box" presStyleLbl="node1" presStyleIdx="2" presStyleCnt="3"/>
      <dgm:spPr/>
      <dgm:t>
        <a:bodyPr/>
        <a:lstStyle/>
        <a:p>
          <a:endParaRPr lang="es-EC"/>
        </a:p>
      </dgm:t>
    </dgm:pt>
    <dgm:pt modelId="{4112D145-24E7-44C6-A51B-A5FA1BF20E01}" type="pres">
      <dgm:prSet presAssocID="{90D27196-AE9D-4A29-851D-2DB738EDD4B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4C3852B-FFFD-4CB7-8743-EFB9781AB084}" type="pres">
      <dgm:prSet presAssocID="{90D27196-AE9D-4A29-851D-2DB738EDD4B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02A73D-05CB-4B8A-8F6D-1C02AC22E559}" srcId="{8544CDFE-436A-476C-A2E9-7BB31E027510}" destId="{AF144B28-895F-4EA9-835B-E03E4C1A9F3D}" srcOrd="1" destOrd="0" parTransId="{1FB3A0A5-99DF-46D4-AA54-AF74FEF73781}" sibTransId="{BCCB7F87-FD89-4767-8EEE-1FA9BCA56285}"/>
    <dgm:cxn modelId="{F261F245-242F-429D-825A-820C4FB6BC6B}" srcId="{8544CDFE-436A-476C-A2E9-7BB31E027510}" destId="{298879C6-FEF4-41C0-A109-05E117DBFECB}" srcOrd="0" destOrd="0" parTransId="{6F3D0F86-92D3-48E1-99A5-89DC1824D0E1}" sibTransId="{4F1CDB9F-1376-43EB-86A0-2E84154A9721}"/>
    <dgm:cxn modelId="{A40E4E8A-0402-46B1-9BAE-21EA5FE46327}" type="presOf" srcId="{298879C6-FEF4-41C0-A109-05E117DBFECB}" destId="{FE92D380-C61C-4208-8122-5837DEDD29A0}" srcOrd="0" destOrd="0" presId="urn:microsoft.com/office/officeart/2005/8/layout/vList4"/>
    <dgm:cxn modelId="{A82EFB04-F2FB-4EB6-A913-81221EBD196E}" srcId="{8544CDFE-436A-476C-A2E9-7BB31E027510}" destId="{90D27196-AE9D-4A29-851D-2DB738EDD4B0}" srcOrd="2" destOrd="0" parTransId="{47A8A73C-5E39-4E7D-ABC1-C119DA186B6C}" sibTransId="{891BB0AF-0D1E-445B-B9E6-CBEE10983261}"/>
    <dgm:cxn modelId="{39DF7C84-8C4F-4DF0-B3FB-DCB2011D8B76}" type="presOf" srcId="{90D27196-AE9D-4A29-851D-2DB738EDD4B0}" destId="{A4C3852B-FFFD-4CB7-8743-EFB9781AB084}" srcOrd="1" destOrd="0" presId="urn:microsoft.com/office/officeart/2005/8/layout/vList4"/>
    <dgm:cxn modelId="{E67F2A99-AD1F-4A2D-8652-1B0766943D9D}" type="presOf" srcId="{298879C6-FEF4-41C0-A109-05E117DBFECB}" destId="{472CCAFD-999A-421E-A09D-3E63B7DF34E5}" srcOrd="1" destOrd="0" presId="urn:microsoft.com/office/officeart/2005/8/layout/vList4"/>
    <dgm:cxn modelId="{FA23BA9F-9B93-431E-AFB7-7186C41FE41B}" type="presOf" srcId="{90D27196-AE9D-4A29-851D-2DB738EDD4B0}" destId="{82E9E22A-6702-40FA-B9B5-CD25FE403A6C}" srcOrd="0" destOrd="0" presId="urn:microsoft.com/office/officeart/2005/8/layout/vList4"/>
    <dgm:cxn modelId="{45A979C3-F060-41A1-B042-0E382D525140}" type="presOf" srcId="{AF144B28-895F-4EA9-835B-E03E4C1A9F3D}" destId="{05967963-ED72-4724-B89E-A333E7CC8D65}" srcOrd="1" destOrd="0" presId="urn:microsoft.com/office/officeart/2005/8/layout/vList4"/>
    <dgm:cxn modelId="{04399B95-58B8-4165-97F7-8BE712175B03}" type="presOf" srcId="{8544CDFE-436A-476C-A2E9-7BB31E027510}" destId="{C4CEF56A-DA5C-404B-91F1-047DD1FCC694}" srcOrd="0" destOrd="0" presId="urn:microsoft.com/office/officeart/2005/8/layout/vList4"/>
    <dgm:cxn modelId="{E520500D-4B3D-4AF9-99DE-31893BD662CA}" type="presOf" srcId="{AF144B28-895F-4EA9-835B-E03E4C1A9F3D}" destId="{001AEEA6-7045-4531-9C70-0B52F117F387}" srcOrd="0" destOrd="0" presId="urn:microsoft.com/office/officeart/2005/8/layout/vList4"/>
    <dgm:cxn modelId="{C1989BAB-0C16-44BA-9143-4CE1F31C3D07}" type="presParOf" srcId="{C4CEF56A-DA5C-404B-91F1-047DD1FCC694}" destId="{D0C1F736-2815-4ECC-8268-B83229E9DCB5}" srcOrd="0" destOrd="0" presId="urn:microsoft.com/office/officeart/2005/8/layout/vList4"/>
    <dgm:cxn modelId="{8B6024CE-CFE0-4E31-B652-FE95A82F7A81}" type="presParOf" srcId="{D0C1F736-2815-4ECC-8268-B83229E9DCB5}" destId="{FE92D380-C61C-4208-8122-5837DEDD29A0}" srcOrd="0" destOrd="0" presId="urn:microsoft.com/office/officeart/2005/8/layout/vList4"/>
    <dgm:cxn modelId="{6AF1E422-8BB0-4D17-BCBB-0170FB48C35C}" type="presParOf" srcId="{D0C1F736-2815-4ECC-8268-B83229E9DCB5}" destId="{0B4A0BD0-B26C-4BCA-A739-615F09F700A9}" srcOrd="1" destOrd="0" presId="urn:microsoft.com/office/officeart/2005/8/layout/vList4"/>
    <dgm:cxn modelId="{D9E44744-A82A-4419-957E-105FE87A93B4}" type="presParOf" srcId="{D0C1F736-2815-4ECC-8268-B83229E9DCB5}" destId="{472CCAFD-999A-421E-A09D-3E63B7DF34E5}" srcOrd="2" destOrd="0" presId="urn:microsoft.com/office/officeart/2005/8/layout/vList4"/>
    <dgm:cxn modelId="{1F57A970-7A84-4D56-A741-48CE99746568}" type="presParOf" srcId="{C4CEF56A-DA5C-404B-91F1-047DD1FCC694}" destId="{D2B2F348-7264-4F95-88F2-F1D96862D0F1}" srcOrd="1" destOrd="0" presId="urn:microsoft.com/office/officeart/2005/8/layout/vList4"/>
    <dgm:cxn modelId="{35E45B20-5FC7-49CB-89BE-5B96DCEB8A6D}" type="presParOf" srcId="{C4CEF56A-DA5C-404B-91F1-047DD1FCC694}" destId="{85972CC8-0C83-4615-A7D8-EF9889F2DC5B}" srcOrd="2" destOrd="0" presId="urn:microsoft.com/office/officeart/2005/8/layout/vList4"/>
    <dgm:cxn modelId="{D9050F0E-AE4E-47D1-BB76-18BDE3D58E0D}" type="presParOf" srcId="{85972CC8-0C83-4615-A7D8-EF9889F2DC5B}" destId="{001AEEA6-7045-4531-9C70-0B52F117F387}" srcOrd="0" destOrd="0" presId="urn:microsoft.com/office/officeart/2005/8/layout/vList4"/>
    <dgm:cxn modelId="{ACE03153-9B84-434B-81F0-D898CAF6F616}" type="presParOf" srcId="{85972CC8-0C83-4615-A7D8-EF9889F2DC5B}" destId="{46164F01-547E-45E5-8275-2E38E2291AD6}" srcOrd="1" destOrd="0" presId="urn:microsoft.com/office/officeart/2005/8/layout/vList4"/>
    <dgm:cxn modelId="{287D060D-B663-4D99-AB9B-4EE3A265F826}" type="presParOf" srcId="{85972CC8-0C83-4615-A7D8-EF9889F2DC5B}" destId="{05967963-ED72-4724-B89E-A333E7CC8D65}" srcOrd="2" destOrd="0" presId="urn:microsoft.com/office/officeart/2005/8/layout/vList4"/>
    <dgm:cxn modelId="{D167E6E2-64F5-4BC8-BD53-E074522C5D25}" type="presParOf" srcId="{C4CEF56A-DA5C-404B-91F1-047DD1FCC694}" destId="{568DAA5F-D2A6-4C8E-BD81-579773107DC2}" srcOrd="3" destOrd="0" presId="urn:microsoft.com/office/officeart/2005/8/layout/vList4"/>
    <dgm:cxn modelId="{4A3470FF-C4E1-467E-908A-FA2CCF2576C8}" type="presParOf" srcId="{C4CEF56A-DA5C-404B-91F1-047DD1FCC694}" destId="{2C2D2A0A-9758-4345-9EB8-9547679B69A6}" srcOrd="4" destOrd="0" presId="urn:microsoft.com/office/officeart/2005/8/layout/vList4"/>
    <dgm:cxn modelId="{23BC857D-D498-44EC-B18C-86ADC3AE639A}" type="presParOf" srcId="{2C2D2A0A-9758-4345-9EB8-9547679B69A6}" destId="{82E9E22A-6702-40FA-B9B5-CD25FE403A6C}" srcOrd="0" destOrd="0" presId="urn:microsoft.com/office/officeart/2005/8/layout/vList4"/>
    <dgm:cxn modelId="{C015E117-A550-40F2-9C2D-3076D4536994}" type="presParOf" srcId="{2C2D2A0A-9758-4345-9EB8-9547679B69A6}" destId="{4112D145-24E7-44C6-A51B-A5FA1BF20E01}" srcOrd="1" destOrd="0" presId="urn:microsoft.com/office/officeart/2005/8/layout/vList4"/>
    <dgm:cxn modelId="{AB5FAA77-D0FB-4D91-823F-072DB2897AF7}" type="presParOf" srcId="{2C2D2A0A-9758-4345-9EB8-9547679B69A6}" destId="{A4C3852B-FFFD-4CB7-8743-EFB9781AB08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908A8-1268-423C-AAC4-E06B96B3BAC1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3513E2C-8551-4A89-851A-E4CEE4F3CCC8}">
      <dgm:prSet phldrT="[Texto]" phldr="1"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DF59CF08-D474-47A5-8E90-682B90F6CC58}" type="parTrans" cxnId="{752AE5DA-7DF3-4A3B-812D-A71A1DEB15CF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55DF9688-9136-49C9-BCDD-86A09D8383CF}" type="sibTrans" cxnId="{752AE5DA-7DF3-4A3B-812D-A71A1DEB15CF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4880EAF7-830A-47A1-A777-8573C64D75DE}">
      <dgm:prSet phldrT="[Texto]"/>
      <dgm:spPr/>
      <dgm:t>
        <a:bodyPr/>
        <a:lstStyle/>
        <a:p>
          <a:r>
            <a:rPr lang="es-EC" b="0" dirty="0" smtClean="0"/>
            <a:t>Los sectores más afectados por la sobretasa arancelaria está el sector automotriz</a:t>
          </a:r>
          <a:endParaRPr lang="es-EC" b="0" dirty="0"/>
        </a:p>
      </dgm:t>
    </dgm:pt>
    <dgm:pt modelId="{E3AD1925-E512-492E-8EFE-546DE8C3C6A3}" type="parTrans" cxnId="{283774D6-CE8B-49FF-85CC-FAFC8024569F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AAE3E02-E126-4CF3-9383-895B963ECAFF}" type="sibTrans" cxnId="{283774D6-CE8B-49FF-85CC-FAFC8024569F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80B9255A-AACA-4A7C-B7D0-A1C8B247B6C1}">
      <dgm:prSet phldrT="[Texto]" phldr="1"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57346BE9-268C-4BA2-8664-E1D0D85AA735}" type="parTrans" cxnId="{E8DFB9BE-368E-4B35-8669-4EC211D105C0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25ABA9E-DCDE-4079-9E09-DA24398C69E6}" type="sibTrans" cxnId="{E8DFB9BE-368E-4B35-8669-4EC211D105C0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614DF6FC-4906-4A29-8B83-BAC1B539A8E2}">
      <dgm:prSet phldrT="[Texto]"/>
      <dgm:spPr/>
      <dgm:t>
        <a:bodyPr/>
        <a:lstStyle/>
        <a:p>
          <a:r>
            <a:rPr lang="es-EC" b="0" dirty="0" smtClean="0"/>
            <a:t>presenta problemas ya que estos al carecer de industria avanzada</a:t>
          </a:r>
          <a:endParaRPr lang="es-EC" b="0" dirty="0"/>
        </a:p>
      </dgm:t>
    </dgm:pt>
    <dgm:pt modelId="{37C535A8-1196-4B0D-99D9-080325A39C1D}" type="parTrans" cxnId="{4CFA7308-6719-41C9-A855-8A5FC08A5D78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AA1A086-BB3F-4D97-9B76-E51E9A8A6B06}" type="sibTrans" cxnId="{4CFA7308-6719-41C9-A855-8A5FC08A5D78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52F6A6D7-0CDB-4C58-B3BD-984B7CA55E03}">
      <dgm:prSet phldrT="[Texto]" phldr="1"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CD1EEEE3-5372-4648-BCE0-8B55F6E4B0BE}" type="parTrans" cxnId="{7A066FA9-7F85-49DD-B02D-FC5A41341A4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14D694E-C5A4-4DC7-8742-F4FC37429F7B}" type="sibTrans" cxnId="{7A066FA9-7F85-49DD-B02D-FC5A41341A4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189D710-46C8-4748-9E67-BE17DD19A4E6}">
      <dgm:prSet phldrT="[Texto]"/>
      <dgm:spPr/>
      <dgm:t>
        <a:bodyPr/>
        <a:lstStyle/>
        <a:p>
          <a:r>
            <a:rPr lang="es-EC" b="0" dirty="0" smtClean="0"/>
            <a:t>importar hasta el 80% de  las partes de  las motos para su ensamblaje en el país.</a:t>
          </a:r>
          <a:endParaRPr lang="es-EC" b="0" dirty="0"/>
        </a:p>
      </dgm:t>
    </dgm:pt>
    <dgm:pt modelId="{1C8EB4E2-E36E-4D37-93FF-E9DD3586C1A2}" type="parTrans" cxnId="{31866AC3-625D-4555-A6FE-5A82D86D8986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0A64A3B-187E-43F0-B632-744F7BE8B610}" type="sibTrans" cxnId="{31866AC3-625D-4555-A6FE-5A82D86D8986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D265CF15-40EE-4A57-BBF7-9D2BB8D713CE}" type="pres">
      <dgm:prSet presAssocID="{881908A8-1268-423C-AAC4-E06B96B3BA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8004AD-9150-4897-A404-5A12B7EB451D}" type="pres">
      <dgm:prSet presAssocID="{83513E2C-8551-4A89-851A-E4CEE4F3CCC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DDE1B3-FA32-43B1-9CD3-1FB9FAD9E5B2}" type="pres">
      <dgm:prSet presAssocID="{83513E2C-8551-4A89-851A-E4CEE4F3CCC8}" presName="bgRect" presStyleLbl="node1" presStyleIdx="0" presStyleCnt="3"/>
      <dgm:spPr/>
      <dgm:t>
        <a:bodyPr/>
        <a:lstStyle/>
        <a:p>
          <a:endParaRPr lang="es-EC"/>
        </a:p>
      </dgm:t>
    </dgm:pt>
    <dgm:pt modelId="{4FC60617-888C-4875-90B0-F59E62AC9BC9}" type="pres">
      <dgm:prSet presAssocID="{83513E2C-8551-4A89-851A-E4CEE4F3CCC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752668-B453-4DC1-8ADE-6920DB977E39}" type="pres">
      <dgm:prSet presAssocID="{83513E2C-8551-4A89-851A-E4CEE4F3CCC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EBFC21-C715-4143-A45B-401DA54E3EB1}" type="pres">
      <dgm:prSet presAssocID="{55DF9688-9136-49C9-BCDD-86A09D8383CF}" presName="hSp" presStyleCnt="0"/>
      <dgm:spPr/>
      <dgm:t>
        <a:bodyPr/>
        <a:lstStyle/>
        <a:p>
          <a:endParaRPr lang="es-EC"/>
        </a:p>
      </dgm:t>
    </dgm:pt>
    <dgm:pt modelId="{032B1D89-4A99-4A64-8EBC-8291C362B0AF}" type="pres">
      <dgm:prSet presAssocID="{55DF9688-9136-49C9-BCDD-86A09D8383CF}" presName="vProcSp" presStyleCnt="0"/>
      <dgm:spPr/>
      <dgm:t>
        <a:bodyPr/>
        <a:lstStyle/>
        <a:p>
          <a:endParaRPr lang="es-EC"/>
        </a:p>
      </dgm:t>
    </dgm:pt>
    <dgm:pt modelId="{C87EAF29-99CC-4289-9029-B7E7167CC0FA}" type="pres">
      <dgm:prSet presAssocID="{55DF9688-9136-49C9-BCDD-86A09D8383CF}" presName="vSp1" presStyleCnt="0"/>
      <dgm:spPr/>
      <dgm:t>
        <a:bodyPr/>
        <a:lstStyle/>
        <a:p>
          <a:endParaRPr lang="es-EC"/>
        </a:p>
      </dgm:t>
    </dgm:pt>
    <dgm:pt modelId="{CF76BC59-4F59-4ABB-BF19-D2DC52FD7A91}" type="pres">
      <dgm:prSet presAssocID="{55DF9688-9136-49C9-BCDD-86A09D8383CF}" presName="simulatedConn" presStyleLbl="solidFgAcc1" presStyleIdx="0" presStyleCnt="2"/>
      <dgm:spPr/>
      <dgm:t>
        <a:bodyPr/>
        <a:lstStyle/>
        <a:p>
          <a:endParaRPr lang="es-EC"/>
        </a:p>
      </dgm:t>
    </dgm:pt>
    <dgm:pt modelId="{BD18DC97-D9FA-4A75-BD05-FEEC738B64FB}" type="pres">
      <dgm:prSet presAssocID="{55DF9688-9136-49C9-BCDD-86A09D8383CF}" presName="vSp2" presStyleCnt="0"/>
      <dgm:spPr/>
      <dgm:t>
        <a:bodyPr/>
        <a:lstStyle/>
        <a:p>
          <a:endParaRPr lang="es-EC"/>
        </a:p>
      </dgm:t>
    </dgm:pt>
    <dgm:pt modelId="{39118625-3462-4E28-9C27-21E50B1B561F}" type="pres">
      <dgm:prSet presAssocID="{55DF9688-9136-49C9-BCDD-86A09D8383CF}" presName="sibTrans" presStyleCnt="0"/>
      <dgm:spPr/>
      <dgm:t>
        <a:bodyPr/>
        <a:lstStyle/>
        <a:p>
          <a:endParaRPr lang="es-EC"/>
        </a:p>
      </dgm:t>
    </dgm:pt>
    <dgm:pt modelId="{DC8F24FB-14B0-4A28-8D9E-4139C44B5003}" type="pres">
      <dgm:prSet presAssocID="{80B9255A-AACA-4A7C-B7D0-A1C8B247B6C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1EB25A-41D3-464A-AEB0-B8029DC5A5BD}" type="pres">
      <dgm:prSet presAssocID="{80B9255A-AACA-4A7C-B7D0-A1C8B247B6C1}" presName="bgRect" presStyleLbl="node1" presStyleIdx="1" presStyleCnt="3"/>
      <dgm:spPr/>
      <dgm:t>
        <a:bodyPr/>
        <a:lstStyle/>
        <a:p>
          <a:endParaRPr lang="es-EC"/>
        </a:p>
      </dgm:t>
    </dgm:pt>
    <dgm:pt modelId="{43BC02D2-924F-43B4-96F7-63B65024AF4A}" type="pres">
      <dgm:prSet presAssocID="{80B9255A-AACA-4A7C-B7D0-A1C8B247B6C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6614DC-ED67-405F-90DE-2C066DE58FCA}" type="pres">
      <dgm:prSet presAssocID="{80B9255A-AACA-4A7C-B7D0-A1C8B247B6C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C15BA8-CD09-4F72-B27B-34A8A133A40F}" type="pres">
      <dgm:prSet presAssocID="{225ABA9E-DCDE-4079-9E09-DA24398C69E6}" presName="hSp" presStyleCnt="0"/>
      <dgm:spPr/>
      <dgm:t>
        <a:bodyPr/>
        <a:lstStyle/>
        <a:p>
          <a:endParaRPr lang="es-EC"/>
        </a:p>
      </dgm:t>
    </dgm:pt>
    <dgm:pt modelId="{05307AB7-8687-4A75-8D45-5348621597A4}" type="pres">
      <dgm:prSet presAssocID="{225ABA9E-DCDE-4079-9E09-DA24398C69E6}" presName="vProcSp" presStyleCnt="0"/>
      <dgm:spPr/>
      <dgm:t>
        <a:bodyPr/>
        <a:lstStyle/>
        <a:p>
          <a:endParaRPr lang="es-EC"/>
        </a:p>
      </dgm:t>
    </dgm:pt>
    <dgm:pt modelId="{4E5897FA-BAED-4F91-B7D2-10536254105C}" type="pres">
      <dgm:prSet presAssocID="{225ABA9E-DCDE-4079-9E09-DA24398C69E6}" presName="vSp1" presStyleCnt="0"/>
      <dgm:spPr/>
      <dgm:t>
        <a:bodyPr/>
        <a:lstStyle/>
        <a:p>
          <a:endParaRPr lang="es-EC"/>
        </a:p>
      </dgm:t>
    </dgm:pt>
    <dgm:pt modelId="{AD45FCB1-D599-4A47-A350-C3297671642F}" type="pres">
      <dgm:prSet presAssocID="{225ABA9E-DCDE-4079-9E09-DA24398C69E6}" presName="simulatedConn" presStyleLbl="solidFgAcc1" presStyleIdx="1" presStyleCnt="2"/>
      <dgm:spPr/>
      <dgm:t>
        <a:bodyPr/>
        <a:lstStyle/>
        <a:p>
          <a:endParaRPr lang="es-EC"/>
        </a:p>
      </dgm:t>
    </dgm:pt>
    <dgm:pt modelId="{3CB25EE0-D09F-4AAF-9DF8-CF54B4DEAFB3}" type="pres">
      <dgm:prSet presAssocID="{225ABA9E-DCDE-4079-9E09-DA24398C69E6}" presName="vSp2" presStyleCnt="0"/>
      <dgm:spPr/>
      <dgm:t>
        <a:bodyPr/>
        <a:lstStyle/>
        <a:p>
          <a:endParaRPr lang="es-EC"/>
        </a:p>
      </dgm:t>
    </dgm:pt>
    <dgm:pt modelId="{365D70B7-5B3D-443D-8EF3-EE33F84B8FDE}" type="pres">
      <dgm:prSet presAssocID="{225ABA9E-DCDE-4079-9E09-DA24398C69E6}" presName="sibTrans" presStyleCnt="0"/>
      <dgm:spPr/>
      <dgm:t>
        <a:bodyPr/>
        <a:lstStyle/>
        <a:p>
          <a:endParaRPr lang="es-EC"/>
        </a:p>
      </dgm:t>
    </dgm:pt>
    <dgm:pt modelId="{96B078D8-86C0-454E-BADC-F3CFF56F4019}" type="pres">
      <dgm:prSet presAssocID="{52F6A6D7-0CDB-4C58-B3BD-984B7CA55E0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F86B0A-2430-4EE0-BD46-7F5EFFA965EA}" type="pres">
      <dgm:prSet presAssocID="{52F6A6D7-0CDB-4C58-B3BD-984B7CA55E03}" presName="bgRect" presStyleLbl="node1" presStyleIdx="2" presStyleCnt="3"/>
      <dgm:spPr/>
      <dgm:t>
        <a:bodyPr/>
        <a:lstStyle/>
        <a:p>
          <a:endParaRPr lang="es-EC"/>
        </a:p>
      </dgm:t>
    </dgm:pt>
    <dgm:pt modelId="{EAC0184F-1CAB-45C9-B62B-3C4497744BDC}" type="pres">
      <dgm:prSet presAssocID="{52F6A6D7-0CDB-4C58-B3BD-984B7CA55E0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5EB419-17BB-458F-BB28-DDDA9E8D0FF9}" type="pres">
      <dgm:prSet presAssocID="{52F6A6D7-0CDB-4C58-B3BD-984B7CA55E0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C36362-0E8A-4B14-A6AC-1CDB94C234C9}" type="presOf" srcId="{7189D710-46C8-4748-9E67-BE17DD19A4E6}" destId="{AD5EB419-17BB-458F-BB28-DDDA9E8D0FF9}" srcOrd="0" destOrd="0" presId="urn:microsoft.com/office/officeart/2005/8/layout/hProcess7"/>
    <dgm:cxn modelId="{4217A2A5-CDEF-449D-AA9D-610178DBEEBF}" type="presOf" srcId="{4880EAF7-830A-47A1-A777-8573C64D75DE}" destId="{D9752668-B453-4DC1-8ADE-6920DB977E39}" srcOrd="0" destOrd="0" presId="urn:microsoft.com/office/officeart/2005/8/layout/hProcess7"/>
    <dgm:cxn modelId="{D979ED39-D237-44A8-BBF1-0BA8F7793574}" type="presOf" srcId="{83513E2C-8551-4A89-851A-E4CEE4F3CCC8}" destId="{20DDE1B3-FA32-43B1-9CD3-1FB9FAD9E5B2}" srcOrd="0" destOrd="0" presId="urn:microsoft.com/office/officeart/2005/8/layout/hProcess7"/>
    <dgm:cxn modelId="{283774D6-CE8B-49FF-85CC-FAFC8024569F}" srcId="{83513E2C-8551-4A89-851A-E4CEE4F3CCC8}" destId="{4880EAF7-830A-47A1-A777-8573C64D75DE}" srcOrd="0" destOrd="0" parTransId="{E3AD1925-E512-492E-8EFE-546DE8C3C6A3}" sibTransId="{AAAE3E02-E126-4CF3-9383-895B963ECAFF}"/>
    <dgm:cxn modelId="{E8DFB9BE-368E-4B35-8669-4EC211D105C0}" srcId="{881908A8-1268-423C-AAC4-E06B96B3BAC1}" destId="{80B9255A-AACA-4A7C-B7D0-A1C8B247B6C1}" srcOrd="1" destOrd="0" parTransId="{57346BE9-268C-4BA2-8664-E1D0D85AA735}" sibTransId="{225ABA9E-DCDE-4079-9E09-DA24398C69E6}"/>
    <dgm:cxn modelId="{1083420B-B95B-4E48-B569-CD224B77C27E}" type="presOf" srcId="{83513E2C-8551-4A89-851A-E4CEE4F3CCC8}" destId="{4FC60617-888C-4875-90B0-F59E62AC9BC9}" srcOrd="1" destOrd="0" presId="urn:microsoft.com/office/officeart/2005/8/layout/hProcess7"/>
    <dgm:cxn modelId="{35001E9E-FE1C-4127-8342-62842FEC817C}" type="presOf" srcId="{614DF6FC-4906-4A29-8B83-BAC1B539A8E2}" destId="{366614DC-ED67-405F-90DE-2C066DE58FCA}" srcOrd="0" destOrd="0" presId="urn:microsoft.com/office/officeart/2005/8/layout/hProcess7"/>
    <dgm:cxn modelId="{1996F33F-6336-425C-BEA4-D461DD3B38A1}" type="presOf" srcId="{52F6A6D7-0CDB-4C58-B3BD-984B7CA55E03}" destId="{EAC0184F-1CAB-45C9-B62B-3C4497744BDC}" srcOrd="1" destOrd="0" presId="urn:microsoft.com/office/officeart/2005/8/layout/hProcess7"/>
    <dgm:cxn modelId="{D4E0D605-E4EC-4B24-83F7-CDD8EA5D5DF2}" type="presOf" srcId="{80B9255A-AACA-4A7C-B7D0-A1C8B247B6C1}" destId="{43BC02D2-924F-43B4-96F7-63B65024AF4A}" srcOrd="1" destOrd="0" presId="urn:microsoft.com/office/officeart/2005/8/layout/hProcess7"/>
    <dgm:cxn modelId="{752AE5DA-7DF3-4A3B-812D-A71A1DEB15CF}" srcId="{881908A8-1268-423C-AAC4-E06B96B3BAC1}" destId="{83513E2C-8551-4A89-851A-E4CEE4F3CCC8}" srcOrd="0" destOrd="0" parTransId="{DF59CF08-D474-47A5-8E90-682B90F6CC58}" sibTransId="{55DF9688-9136-49C9-BCDD-86A09D8383CF}"/>
    <dgm:cxn modelId="{7A066FA9-7F85-49DD-B02D-FC5A41341A42}" srcId="{881908A8-1268-423C-AAC4-E06B96B3BAC1}" destId="{52F6A6D7-0CDB-4C58-B3BD-984B7CA55E03}" srcOrd="2" destOrd="0" parTransId="{CD1EEEE3-5372-4648-BCE0-8B55F6E4B0BE}" sibTransId="{914D694E-C5A4-4DC7-8742-F4FC37429F7B}"/>
    <dgm:cxn modelId="{90701CE7-E6F3-4C43-B025-0A8EC2BB077F}" type="presOf" srcId="{881908A8-1268-423C-AAC4-E06B96B3BAC1}" destId="{D265CF15-40EE-4A57-BBF7-9D2BB8D713CE}" srcOrd="0" destOrd="0" presId="urn:microsoft.com/office/officeart/2005/8/layout/hProcess7"/>
    <dgm:cxn modelId="{98B7C509-43DE-49A2-A801-2F2EBC33C783}" type="presOf" srcId="{80B9255A-AACA-4A7C-B7D0-A1C8B247B6C1}" destId="{D51EB25A-41D3-464A-AEB0-B8029DC5A5BD}" srcOrd="0" destOrd="0" presId="urn:microsoft.com/office/officeart/2005/8/layout/hProcess7"/>
    <dgm:cxn modelId="{4F27310C-DA62-423A-B7B4-27627A268ACE}" type="presOf" srcId="{52F6A6D7-0CDB-4C58-B3BD-984B7CA55E03}" destId="{DBF86B0A-2430-4EE0-BD46-7F5EFFA965EA}" srcOrd="0" destOrd="0" presId="urn:microsoft.com/office/officeart/2005/8/layout/hProcess7"/>
    <dgm:cxn modelId="{4CFA7308-6719-41C9-A855-8A5FC08A5D78}" srcId="{80B9255A-AACA-4A7C-B7D0-A1C8B247B6C1}" destId="{614DF6FC-4906-4A29-8B83-BAC1B539A8E2}" srcOrd="0" destOrd="0" parTransId="{37C535A8-1196-4B0D-99D9-080325A39C1D}" sibTransId="{2AA1A086-BB3F-4D97-9B76-E51E9A8A6B06}"/>
    <dgm:cxn modelId="{31866AC3-625D-4555-A6FE-5A82D86D8986}" srcId="{52F6A6D7-0CDB-4C58-B3BD-984B7CA55E03}" destId="{7189D710-46C8-4748-9E67-BE17DD19A4E6}" srcOrd="0" destOrd="0" parTransId="{1C8EB4E2-E36E-4D37-93FF-E9DD3586C1A2}" sibTransId="{30A64A3B-187E-43F0-B632-744F7BE8B610}"/>
    <dgm:cxn modelId="{823C0A67-1EAF-4947-A50E-8C6A18A2FFB7}" type="presParOf" srcId="{D265CF15-40EE-4A57-BBF7-9D2BB8D713CE}" destId="{828004AD-9150-4897-A404-5A12B7EB451D}" srcOrd="0" destOrd="0" presId="urn:microsoft.com/office/officeart/2005/8/layout/hProcess7"/>
    <dgm:cxn modelId="{D87E2E2A-F73E-4717-B48A-2732C60D2CC0}" type="presParOf" srcId="{828004AD-9150-4897-A404-5A12B7EB451D}" destId="{20DDE1B3-FA32-43B1-9CD3-1FB9FAD9E5B2}" srcOrd="0" destOrd="0" presId="urn:microsoft.com/office/officeart/2005/8/layout/hProcess7"/>
    <dgm:cxn modelId="{877E6C45-7483-4275-AD80-653B399D44DF}" type="presParOf" srcId="{828004AD-9150-4897-A404-5A12B7EB451D}" destId="{4FC60617-888C-4875-90B0-F59E62AC9BC9}" srcOrd="1" destOrd="0" presId="urn:microsoft.com/office/officeart/2005/8/layout/hProcess7"/>
    <dgm:cxn modelId="{C367ED30-D35C-4539-A49B-DA309719A119}" type="presParOf" srcId="{828004AD-9150-4897-A404-5A12B7EB451D}" destId="{D9752668-B453-4DC1-8ADE-6920DB977E39}" srcOrd="2" destOrd="0" presId="urn:microsoft.com/office/officeart/2005/8/layout/hProcess7"/>
    <dgm:cxn modelId="{7D967535-9722-4F46-87ED-B92761596D2C}" type="presParOf" srcId="{D265CF15-40EE-4A57-BBF7-9D2BB8D713CE}" destId="{A1EBFC21-C715-4143-A45B-401DA54E3EB1}" srcOrd="1" destOrd="0" presId="urn:microsoft.com/office/officeart/2005/8/layout/hProcess7"/>
    <dgm:cxn modelId="{A6BDFDA7-5047-4916-8B33-34227C3D3D7F}" type="presParOf" srcId="{D265CF15-40EE-4A57-BBF7-9D2BB8D713CE}" destId="{032B1D89-4A99-4A64-8EBC-8291C362B0AF}" srcOrd="2" destOrd="0" presId="urn:microsoft.com/office/officeart/2005/8/layout/hProcess7"/>
    <dgm:cxn modelId="{933DFA2A-CB5C-47B9-AF9D-A9F10CD3EF1E}" type="presParOf" srcId="{032B1D89-4A99-4A64-8EBC-8291C362B0AF}" destId="{C87EAF29-99CC-4289-9029-B7E7167CC0FA}" srcOrd="0" destOrd="0" presId="urn:microsoft.com/office/officeart/2005/8/layout/hProcess7"/>
    <dgm:cxn modelId="{5B1B8F15-690B-48CB-911D-C640C3C59E17}" type="presParOf" srcId="{032B1D89-4A99-4A64-8EBC-8291C362B0AF}" destId="{CF76BC59-4F59-4ABB-BF19-D2DC52FD7A91}" srcOrd="1" destOrd="0" presId="urn:microsoft.com/office/officeart/2005/8/layout/hProcess7"/>
    <dgm:cxn modelId="{D9549A7A-D30D-4336-A96A-DE50B81DAFBB}" type="presParOf" srcId="{032B1D89-4A99-4A64-8EBC-8291C362B0AF}" destId="{BD18DC97-D9FA-4A75-BD05-FEEC738B64FB}" srcOrd="2" destOrd="0" presId="urn:microsoft.com/office/officeart/2005/8/layout/hProcess7"/>
    <dgm:cxn modelId="{FF39D709-AC87-4E43-9285-541DD3ACEFE2}" type="presParOf" srcId="{D265CF15-40EE-4A57-BBF7-9D2BB8D713CE}" destId="{39118625-3462-4E28-9C27-21E50B1B561F}" srcOrd="3" destOrd="0" presId="urn:microsoft.com/office/officeart/2005/8/layout/hProcess7"/>
    <dgm:cxn modelId="{67B73B63-CEB7-48B0-B28E-079A2EB7865B}" type="presParOf" srcId="{D265CF15-40EE-4A57-BBF7-9D2BB8D713CE}" destId="{DC8F24FB-14B0-4A28-8D9E-4139C44B5003}" srcOrd="4" destOrd="0" presId="urn:microsoft.com/office/officeart/2005/8/layout/hProcess7"/>
    <dgm:cxn modelId="{3B7C4961-94A3-426A-97EF-F4221DBDD2D7}" type="presParOf" srcId="{DC8F24FB-14B0-4A28-8D9E-4139C44B5003}" destId="{D51EB25A-41D3-464A-AEB0-B8029DC5A5BD}" srcOrd="0" destOrd="0" presId="urn:microsoft.com/office/officeart/2005/8/layout/hProcess7"/>
    <dgm:cxn modelId="{ADA26488-9496-476D-953E-6975CAE49910}" type="presParOf" srcId="{DC8F24FB-14B0-4A28-8D9E-4139C44B5003}" destId="{43BC02D2-924F-43B4-96F7-63B65024AF4A}" srcOrd="1" destOrd="0" presId="urn:microsoft.com/office/officeart/2005/8/layout/hProcess7"/>
    <dgm:cxn modelId="{D80C6DAB-8081-482E-8501-B4C6BC5EF40C}" type="presParOf" srcId="{DC8F24FB-14B0-4A28-8D9E-4139C44B5003}" destId="{366614DC-ED67-405F-90DE-2C066DE58FCA}" srcOrd="2" destOrd="0" presId="urn:microsoft.com/office/officeart/2005/8/layout/hProcess7"/>
    <dgm:cxn modelId="{18759855-BC94-4EBB-8EFF-9B596BD047F0}" type="presParOf" srcId="{D265CF15-40EE-4A57-BBF7-9D2BB8D713CE}" destId="{60C15BA8-CD09-4F72-B27B-34A8A133A40F}" srcOrd="5" destOrd="0" presId="urn:microsoft.com/office/officeart/2005/8/layout/hProcess7"/>
    <dgm:cxn modelId="{4FFA4399-50D8-43FF-97C8-16A4F11A46DB}" type="presParOf" srcId="{D265CF15-40EE-4A57-BBF7-9D2BB8D713CE}" destId="{05307AB7-8687-4A75-8D45-5348621597A4}" srcOrd="6" destOrd="0" presId="urn:microsoft.com/office/officeart/2005/8/layout/hProcess7"/>
    <dgm:cxn modelId="{6F50F61E-1952-419F-8B3B-B5340A865353}" type="presParOf" srcId="{05307AB7-8687-4A75-8D45-5348621597A4}" destId="{4E5897FA-BAED-4F91-B7D2-10536254105C}" srcOrd="0" destOrd="0" presId="urn:microsoft.com/office/officeart/2005/8/layout/hProcess7"/>
    <dgm:cxn modelId="{AC85FA69-5A0D-4AA1-B862-70527BFE3FF7}" type="presParOf" srcId="{05307AB7-8687-4A75-8D45-5348621597A4}" destId="{AD45FCB1-D599-4A47-A350-C3297671642F}" srcOrd="1" destOrd="0" presId="urn:microsoft.com/office/officeart/2005/8/layout/hProcess7"/>
    <dgm:cxn modelId="{7CC914D2-5080-4E41-8030-B9AA64E50608}" type="presParOf" srcId="{05307AB7-8687-4A75-8D45-5348621597A4}" destId="{3CB25EE0-D09F-4AAF-9DF8-CF54B4DEAFB3}" srcOrd="2" destOrd="0" presId="urn:microsoft.com/office/officeart/2005/8/layout/hProcess7"/>
    <dgm:cxn modelId="{EBFC3BB9-13AB-4717-B4C7-2D161FFD6941}" type="presParOf" srcId="{D265CF15-40EE-4A57-BBF7-9D2BB8D713CE}" destId="{365D70B7-5B3D-443D-8EF3-EE33F84B8FDE}" srcOrd="7" destOrd="0" presId="urn:microsoft.com/office/officeart/2005/8/layout/hProcess7"/>
    <dgm:cxn modelId="{EF572871-0651-48D2-876B-9132301A25EA}" type="presParOf" srcId="{D265CF15-40EE-4A57-BBF7-9D2BB8D713CE}" destId="{96B078D8-86C0-454E-BADC-F3CFF56F4019}" srcOrd="8" destOrd="0" presId="urn:microsoft.com/office/officeart/2005/8/layout/hProcess7"/>
    <dgm:cxn modelId="{3A7D5123-9CE3-40D6-9270-82A628F118A1}" type="presParOf" srcId="{96B078D8-86C0-454E-BADC-F3CFF56F4019}" destId="{DBF86B0A-2430-4EE0-BD46-7F5EFFA965EA}" srcOrd="0" destOrd="0" presId="urn:microsoft.com/office/officeart/2005/8/layout/hProcess7"/>
    <dgm:cxn modelId="{7D9BF28C-4E75-46D8-809C-BDDF76E4E440}" type="presParOf" srcId="{96B078D8-86C0-454E-BADC-F3CFF56F4019}" destId="{EAC0184F-1CAB-45C9-B62B-3C4497744BDC}" srcOrd="1" destOrd="0" presId="urn:microsoft.com/office/officeart/2005/8/layout/hProcess7"/>
    <dgm:cxn modelId="{73FD28EF-B4BC-4CD6-BF9F-EF755E80E48E}" type="presParOf" srcId="{96B078D8-86C0-454E-BADC-F3CFF56F4019}" destId="{AD5EB419-17BB-458F-BB28-DDDA9E8D0F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6EC0A3-F554-4D0E-91A7-2D1BE7553E3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F6D2D61-37DC-41C9-A974-5963E5B449F3}">
      <dgm:prSet phldrT="[Texto]"/>
      <dgm:spPr/>
      <dgm:t>
        <a:bodyPr/>
        <a:lstStyle/>
        <a:p>
          <a:r>
            <a:rPr lang="es-EC" dirty="0" smtClean="0"/>
            <a:t>Este mecanismo ya fue aplicado en el 2009</a:t>
          </a:r>
          <a:endParaRPr lang="es-EC" dirty="0"/>
        </a:p>
      </dgm:t>
    </dgm:pt>
    <dgm:pt modelId="{65B6A44F-E3D9-4D01-90E9-50F4692D02EF}" type="parTrans" cxnId="{82531DD3-B96D-4CCE-8EE9-6DCC12BC6D82}">
      <dgm:prSet/>
      <dgm:spPr/>
      <dgm:t>
        <a:bodyPr/>
        <a:lstStyle/>
        <a:p>
          <a:endParaRPr lang="es-EC"/>
        </a:p>
      </dgm:t>
    </dgm:pt>
    <dgm:pt modelId="{C848F382-1A14-424C-B74C-901634D451D3}" type="sibTrans" cxnId="{82531DD3-B96D-4CCE-8EE9-6DCC12BC6D82}">
      <dgm:prSet/>
      <dgm:spPr/>
      <dgm:t>
        <a:bodyPr/>
        <a:lstStyle/>
        <a:p>
          <a:endParaRPr lang="es-EC"/>
        </a:p>
      </dgm:t>
    </dgm:pt>
    <dgm:pt modelId="{479AF1E9-8ACA-4F6F-AF6D-094E7C7F360A}">
      <dgm:prSet phldrT="[Texto]"/>
      <dgm:spPr/>
      <dgm:t>
        <a:bodyPr/>
        <a:lstStyle/>
        <a:p>
          <a:r>
            <a:rPr lang="es-EC" dirty="0" smtClean="0"/>
            <a:t>Su resultado como tal fue poco efectivo </a:t>
          </a:r>
          <a:endParaRPr lang="es-EC" dirty="0"/>
        </a:p>
      </dgm:t>
    </dgm:pt>
    <dgm:pt modelId="{75C22235-F5A4-4DBE-8D33-9A58FF560BC8}" type="parTrans" cxnId="{51CAC87F-CC31-4AC1-952C-6A351966056E}">
      <dgm:prSet/>
      <dgm:spPr/>
      <dgm:t>
        <a:bodyPr/>
        <a:lstStyle/>
        <a:p>
          <a:endParaRPr lang="es-EC"/>
        </a:p>
      </dgm:t>
    </dgm:pt>
    <dgm:pt modelId="{809024BA-0C65-4550-8B92-85E1413E2FD3}" type="sibTrans" cxnId="{51CAC87F-CC31-4AC1-952C-6A351966056E}">
      <dgm:prSet/>
      <dgm:spPr/>
      <dgm:t>
        <a:bodyPr/>
        <a:lstStyle/>
        <a:p>
          <a:endParaRPr lang="es-EC"/>
        </a:p>
      </dgm:t>
    </dgm:pt>
    <dgm:pt modelId="{3D3A8BFF-F829-4ECC-90CD-9648D5057A97}">
      <dgm:prSet phldrT="[Texto]"/>
      <dgm:spPr/>
      <dgm:t>
        <a:bodyPr/>
        <a:lstStyle/>
        <a:p>
          <a:r>
            <a:rPr lang="es-EC" dirty="0" smtClean="0"/>
            <a:t>Mejorar la balanza de pagos	</a:t>
          </a:r>
          <a:endParaRPr lang="es-EC" dirty="0"/>
        </a:p>
      </dgm:t>
    </dgm:pt>
    <dgm:pt modelId="{0092A442-7CCB-433D-BD9E-E928301CBBD6}" type="parTrans" cxnId="{3F5B7D85-9001-44AF-95EC-FB7394E1C693}">
      <dgm:prSet/>
      <dgm:spPr/>
      <dgm:t>
        <a:bodyPr/>
        <a:lstStyle/>
        <a:p>
          <a:endParaRPr lang="es-EC"/>
        </a:p>
      </dgm:t>
    </dgm:pt>
    <dgm:pt modelId="{9B336146-4C8D-416F-A832-66EDB1A732F6}" type="sibTrans" cxnId="{3F5B7D85-9001-44AF-95EC-FB7394E1C693}">
      <dgm:prSet/>
      <dgm:spPr/>
      <dgm:t>
        <a:bodyPr/>
        <a:lstStyle/>
        <a:p>
          <a:endParaRPr lang="es-EC"/>
        </a:p>
      </dgm:t>
    </dgm:pt>
    <dgm:pt modelId="{8274CD1F-9758-4FB8-835C-DC49D78EB656}">
      <dgm:prSet phldrT="[Texto]"/>
      <dgm:spPr/>
      <dgm:t>
        <a:bodyPr/>
        <a:lstStyle/>
        <a:p>
          <a:r>
            <a:rPr lang="es-EC" dirty="0" smtClean="0"/>
            <a:t>Sacrificando al sector comercial y bienestar de los consumidores.</a:t>
          </a:r>
          <a:endParaRPr lang="es-EC" dirty="0"/>
        </a:p>
      </dgm:t>
    </dgm:pt>
    <dgm:pt modelId="{73F5C855-3D9F-4260-8FED-5868D5A055DC}" type="parTrans" cxnId="{6BBB77B9-B815-4656-BBBF-0CFEEBADDE8C}">
      <dgm:prSet/>
      <dgm:spPr/>
      <dgm:t>
        <a:bodyPr/>
        <a:lstStyle/>
        <a:p>
          <a:endParaRPr lang="es-EC"/>
        </a:p>
      </dgm:t>
    </dgm:pt>
    <dgm:pt modelId="{4B8D4E73-D40D-42FB-A10C-7D35E9BF342C}" type="sibTrans" cxnId="{6BBB77B9-B815-4656-BBBF-0CFEEBADDE8C}">
      <dgm:prSet/>
      <dgm:spPr/>
      <dgm:t>
        <a:bodyPr/>
        <a:lstStyle/>
        <a:p>
          <a:endParaRPr lang="es-EC"/>
        </a:p>
      </dgm:t>
    </dgm:pt>
    <dgm:pt modelId="{C9318130-EFF3-4D24-AA69-E52E543FF7C5}" type="pres">
      <dgm:prSet presAssocID="{296EC0A3-F554-4D0E-91A7-2D1BE7553E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46C19E8-661E-49A9-BDF9-C45F0FC78400}" type="pres">
      <dgm:prSet presAssocID="{7F6D2D61-37DC-41C9-A974-5963E5B449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7C2639-AEBC-42B3-9504-568D964793A6}" type="pres">
      <dgm:prSet presAssocID="{C848F382-1A14-424C-B74C-901634D451D3}" presName="sibTrans" presStyleCnt="0"/>
      <dgm:spPr/>
    </dgm:pt>
    <dgm:pt modelId="{082F4FCE-1695-49E4-AC6A-5B9F71411216}" type="pres">
      <dgm:prSet presAssocID="{479AF1E9-8ACA-4F6F-AF6D-094E7C7F36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A7C453-994A-4E90-91AD-D295EAB950E1}" type="pres">
      <dgm:prSet presAssocID="{809024BA-0C65-4550-8B92-85E1413E2FD3}" presName="sibTrans" presStyleCnt="0"/>
      <dgm:spPr/>
    </dgm:pt>
    <dgm:pt modelId="{3A37680B-0A4E-4319-B783-D8BA67AC5EA1}" type="pres">
      <dgm:prSet presAssocID="{3D3A8BFF-F829-4ECC-90CD-9648D5057A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DF5B4B-0B84-4394-A3AB-74B6F1578312}" type="pres">
      <dgm:prSet presAssocID="{9B336146-4C8D-416F-A832-66EDB1A732F6}" presName="sibTrans" presStyleCnt="0"/>
      <dgm:spPr/>
    </dgm:pt>
    <dgm:pt modelId="{802F9092-C84F-4598-AB2C-50D472A0FDD8}" type="pres">
      <dgm:prSet presAssocID="{8274CD1F-9758-4FB8-835C-DC49D78EB6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5B7D85-9001-44AF-95EC-FB7394E1C693}" srcId="{296EC0A3-F554-4D0E-91A7-2D1BE7553E38}" destId="{3D3A8BFF-F829-4ECC-90CD-9648D5057A97}" srcOrd="2" destOrd="0" parTransId="{0092A442-7CCB-433D-BD9E-E928301CBBD6}" sibTransId="{9B336146-4C8D-416F-A832-66EDB1A732F6}"/>
    <dgm:cxn modelId="{82531DD3-B96D-4CCE-8EE9-6DCC12BC6D82}" srcId="{296EC0A3-F554-4D0E-91A7-2D1BE7553E38}" destId="{7F6D2D61-37DC-41C9-A974-5963E5B449F3}" srcOrd="0" destOrd="0" parTransId="{65B6A44F-E3D9-4D01-90E9-50F4692D02EF}" sibTransId="{C848F382-1A14-424C-B74C-901634D451D3}"/>
    <dgm:cxn modelId="{6BBB77B9-B815-4656-BBBF-0CFEEBADDE8C}" srcId="{296EC0A3-F554-4D0E-91A7-2D1BE7553E38}" destId="{8274CD1F-9758-4FB8-835C-DC49D78EB656}" srcOrd="3" destOrd="0" parTransId="{73F5C855-3D9F-4260-8FED-5868D5A055DC}" sibTransId="{4B8D4E73-D40D-42FB-A10C-7D35E9BF342C}"/>
    <dgm:cxn modelId="{51CAC87F-CC31-4AC1-952C-6A351966056E}" srcId="{296EC0A3-F554-4D0E-91A7-2D1BE7553E38}" destId="{479AF1E9-8ACA-4F6F-AF6D-094E7C7F360A}" srcOrd="1" destOrd="0" parTransId="{75C22235-F5A4-4DBE-8D33-9A58FF560BC8}" sibTransId="{809024BA-0C65-4550-8B92-85E1413E2FD3}"/>
    <dgm:cxn modelId="{ACC88501-A676-4510-8C31-D2D9A0533F96}" type="presOf" srcId="{296EC0A3-F554-4D0E-91A7-2D1BE7553E38}" destId="{C9318130-EFF3-4D24-AA69-E52E543FF7C5}" srcOrd="0" destOrd="0" presId="urn:microsoft.com/office/officeart/2005/8/layout/default"/>
    <dgm:cxn modelId="{0E209F47-8E76-43D2-B95D-995899B6D258}" type="presOf" srcId="{8274CD1F-9758-4FB8-835C-DC49D78EB656}" destId="{802F9092-C84F-4598-AB2C-50D472A0FDD8}" srcOrd="0" destOrd="0" presId="urn:microsoft.com/office/officeart/2005/8/layout/default"/>
    <dgm:cxn modelId="{A65C9404-5694-499A-A0DB-9279654D656C}" type="presOf" srcId="{7F6D2D61-37DC-41C9-A974-5963E5B449F3}" destId="{B46C19E8-661E-49A9-BDF9-C45F0FC78400}" srcOrd="0" destOrd="0" presId="urn:microsoft.com/office/officeart/2005/8/layout/default"/>
    <dgm:cxn modelId="{4D2796C6-15B6-4917-BB5B-773072B17288}" type="presOf" srcId="{3D3A8BFF-F829-4ECC-90CD-9648D5057A97}" destId="{3A37680B-0A4E-4319-B783-D8BA67AC5EA1}" srcOrd="0" destOrd="0" presId="urn:microsoft.com/office/officeart/2005/8/layout/default"/>
    <dgm:cxn modelId="{F192DABA-76A3-4D12-AB3D-FCB0C1C6C05D}" type="presOf" srcId="{479AF1E9-8ACA-4F6F-AF6D-094E7C7F360A}" destId="{082F4FCE-1695-49E4-AC6A-5B9F71411216}" srcOrd="0" destOrd="0" presId="urn:microsoft.com/office/officeart/2005/8/layout/default"/>
    <dgm:cxn modelId="{C37B5080-BA88-447D-8855-0D2DFADA3489}" type="presParOf" srcId="{C9318130-EFF3-4D24-AA69-E52E543FF7C5}" destId="{B46C19E8-661E-49A9-BDF9-C45F0FC78400}" srcOrd="0" destOrd="0" presId="urn:microsoft.com/office/officeart/2005/8/layout/default"/>
    <dgm:cxn modelId="{2309623B-3F7C-468B-9E74-1DC0E93C18BC}" type="presParOf" srcId="{C9318130-EFF3-4D24-AA69-E52E543FF7C5}" destId="{CC7C2639-AEBC-42B3-9504-568D964793A6}" srcOrd="1" destOrd="0" presId="urn:microsoft.com/office/officeart/2005/8/layout/default"/>
    <dgm:cxn modelId="{53DAA2A3-90C2-41E8-97BB-B643EDB0F600}" type="presParOf" srcId="{C9318130-EFF3-4D24-AA69-E52E543FF7C5}" destId="{082F4FCE-1695-49E4-AC6A-5B9F71411216}" srcOrd="2" destOrd="0" presId="urn:microsoft.com/office/officeart/2005/8/layout/default"/>
    <dgm:cxn modelId="{A036EAE6-3B6D-4419-91DD-056520347C88}" type="presParOf" srcId="{C9318130-EFF3-4D24-AA69-E52E543FF7C5}" destId="{64A7C453-994A-4E90-91AD-D295EAB950E1}" srcOrd="3" destOrd="0" presId="urn:microsoft.com/office/officeart/2005/8/layout/default"/>
    <dgm:cxn modelId="{0CD0C13A-06DE-46B1-B354-8056CC25DBFF}" type="presParOf" srcId="{C9318130-EFF3-4D24-AA69-E52E543FF7C5}" destId="{3A37680B-0A4E-4319-B783-D8BA67AC5EA1}" srcOrd="4" destOrd="0" presId="urn:microsoft.com/office/officeart/2005/8/layout/default"/>
    <dgm:cxn modelId="{F3ADB224-7823-454D-B6F2-34C3BE9081E6}" type="presParOf" srcId="{C9318130-EFF3-4D24-AA69-E52E543FF7C5}" destId="{27DF5B4B-0B84-4394-A3AB-74B6F1578312}" srcOrd="5" destOrd="0" presId="urn:microsoft.com/office/officeart/2005/8/layout/default"/>
    <dgm:cxn modelId="{DCBCFB8B-6080-4EC1-98D7-6F0F84EF94A8}" type="presParOf" srcId="{C9318130-EFF3-4D24-AA69-E52E543FF7C5}" destId="{802F9092-C84F-4598-AB2C-50D472A0FD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2526FF-AC5E-4DDE-977E-5BFB06894E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264BE2D-FB12-44A1-9401-F9105F6064C5}">
      <dgm:prSet phldrT="[Texto]"/>
      <dgm:spPr/>
      <dgm:t>
        <a:bodyPr/>
        <a:lstStyle/>
        <a:p>
          <a:r>
            <a:rPr lang="es-EC" b="1" dirty="0" smtClean="0"/>
            <a:t>Balanza de pagos</a:t>
          </a:r>
          <a:endParaRPr lang="es-EC" b="1" dirty="0"/>
        </a:p>
      </dgm:t>
    </dgm:pt>
    <dgm:pt modelId="{FF4C2498-B59A-405C-AF4D-9FA0BBF0D452}" type="parTrans" cxnId="{E2FFB9D2-1017-4097-A1B3-B480B908F70F}">
      <dgm:prSet/>
      <dgm:spPr/>
      <dgm:t>
        <a:bodyPr/>
        <a:lstStyle/>
        <a:p>
          <a:endParaRPr lang="es-EC"/>
        </a:p>
      </dgm:t>
    </dgm:pt>
    <dgm:pt modelId="{39396021-E9F9-4B3D-A9E2-4E443E16ED58}" type="sibTrans" cxnId="{E2FFB9D2-1017-4097-A1B3-B480B908F70F}">
      <dgm:prSet/>
      <dgm:spPr/>
      <dgm:t>
        <a:bodyPr/>
        <a:lstStyle/>
        <a:p>
          <a:endParaRPr lang="es-EC"/>
        </a:p>
      </dgm:t>
    </dgm:pt>
    <dgm:pt modelId="{CE7269E7-6DC2-4086-8019-70CF8E3EC6EB}">
      <dgm:prSet phldrT="[Texto]"/>
      <dgm:spPr/>
      <dgm:t>
        <a:bodyPr/>
        <a:lstStyle/>
        <a:p>
          <a:pPr algn="just"/>
          <a:r>
            <a:rPr lang="es-EC" dirty="0" smtClean="0"/>
            <a:t>Es un registro de las transacciones económicas y financieras entre los habitantes de un país y el resto del mundo. </a:t>
          </a:r>
          <a:endParaRPr lang="es-EC" dirty="0"/>
        </a:p>
      </dgm:t>
    </dgm:pt>
    <dgm:pt modelId="{FE83702F-8533-4374-B2BD-7A0955BED987}" type="parTrans" cxnId="{7C4EEDEA-AB2C-4AAC-99F2-1EF7A3479D70}">
      <dgm:prSet/>
      <dgm:spPr/>
      <dgm:t>
        <a:bodyPr/>
        <a:lstStyle/>
        <a:p>
          <a:endParaRPr lang="es-EC"/>
        </a:p>
      </dgm:t>
    </dgm:pt>
    <dgm:pt modelId="{9E91319A-AFBE-4D9F-81A5-64A5072905BE}" type="sibTrans" cxnId="{7C4EEDEA-AB2C-4AAC-99F2-1EF7A3479D70}">
      <dgm:prSet/>
      <dgm:spPr/>
      <dgm:t>
        <a:bodyPr/>
        <a:lstStyle/>
        <a:p>
          <a:endParaRPr lang="es-EC"/>
        </a:p>
      </dgm:t>
    </dgm:pt>
    <dgm:pt modelId="{418FECF5-17E5-4711-B6A3-AC6E0CAC2208}">
      <dgm:prSet phldrT="[Texto]"/>
      <dgm:spPr/>
      <dgm:t>
        <a:bodyPr/>
        <a:lstStyle/>
        <a:p>
          <a:r>
            <a:rPr lang="es-EC" dirty="0" smtClean="0"/>
            <a:t>La balanza de pagos se compone de dos cuentas: </a:t>
          </a:r>
        </a:p>
        <a:p>
          <a:endParaRPr lang="es-EC" dirty="0" smtClean="0"/>
        </a:p>
        <a:p>
          <a:r>
            <a:rPr lang="es-EC" dirty="0" smtClean="0"/>
            <a:t>1) Cuenta Corriente y </a:t>
          </a:r>
        </a:p>
        <a:p>
          <a:r>
            <a:rPr lang="es-EC" dirty="0" smtClean="0"/>
            <a:t>2) Cuenta de Capital y Financiera. </a:t>
          </a:r>
        </a:p>
        <a:p>
          <a:endParaRPr lang="es-EC" dirty="0"/>
        </a:p>
      </dgm:t>
    </dgm:pt>
    <dgm:pt modelId="{A89A269B-613D-47DF-A3F1-ABE805EC5785}" type="parTrans" cxnId="{07233C56-3A55-4399-88B5-9D6A9A37F71A}">
      <dgm:prSet/>
      <dgm:spPr/>
      <dgm:t>
        <a:bodyPr/>
        <a:lstStyle/>
        <a:p>
          <a:endParaRPr lang="es-EC"/>
        </a:p>
      </dgm:t>
    </dgm:pt>
    <dgm:pt modelId="{437BEFC3-ADEB-4813-B92C-2290E0A0F15D}" type="sibTrans" cxnId="{07233C56-3A55-4399-88B5-9D6A9A37F71A}">
      <dgm:prSet/>
      <dgm:spPr/>
      <dgm:t>
        <a:bodyPr/>
        <a:lstStyle/>
        <a:p>
          <a:endParaRPr lang="es-EC"/>
        </a:p>
      </dgm:t>
    </dgm:pt>
    <dgm:pt modelId="{4B668EF8-FF36-4FFF-9A6E-33EB3C08B0ED}">
      <dgm:prSet phldrT="[Texto]"/>
      <dgm:spPr/>
      <dgm:t>
        <a:bodyPr/>
        <a:lstStyle/>
        <a:p>
          <a:pPr algn="just"/>
          <a:r>
            <a:rPr lang="es-EC" dirty="0" smtClean="0"/>
            <a:t>Cuenta corriente: balanza comercial (exportaciones menos importaciones), la balanza de servicios y la balanza de renta y transferencias. </a:t>
          </a:r>
        </a:p>
        <a:p>
          <a:pPr algn="just"/>
          <a:r>
            <a:rPr lang="es-EC" dirty="0" smtClean="0"/>
            <a:t>Cuenta de capital y financiera: entrada y salida de capitales, así como los ingresos y egresos para inversiones directas o financieras y los préstamos y desembolsos desde y hacia el exterior.</a:t>
          </a:r>
          <a:endParaRPr lang="es-EC" dirty="0"/>
        </a:p>
      </dgm:t>
    </dgm:pt>
    <dgm:pt modelId="{D293E8A6-84D5-452A-9955-55A88B4D8BB1}" type="parTrans" cxnId="{BA40CBEA-91B2-4677-8899-BBC8496ED16E}">
      <dgm:prSet/>
      <dgm:spPr/>
      <dgm:t>
        <a:bodyPr/>
        <a:lstStyle/>
        <a:p>
          <a:endParaRPr lang="es-EC"/>
        </a:p>
      </dgm:t>
    </dgm:pt>
    <dgm:pt modelId="{98C210EF-0EC0-4A17-8BBB-87DE26F12AF9}" type="sibTrans" cxnId="{BA40CBEA-91B2-4677-8899-BBC8496ED16E}">
      <dgm:prSet/>
      <dgm:spPr/>
      <dgm:t>
        <a:bodyPr/>
        <a:lstStyle/>
        <a:p>
          <a:endParaRPr lang="es-EC"/>
        </a:p>
      </dgm:t>
    </dgm:pt>
    <dgm:pt modelId="{90CCC2AB-14D0-4822-BDEB-6E4BF91D94ED}" type="pres">
      <dgm:prSet presAssocID="{BA2526FF-AC5E-4DDE-977E-5BFB06894E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AD60F32-A9D9-4C8B-B698-8DD64E8D4B39}" type="pres">
      <dgm:prSet presAssocID="{7264BE2D-FB12-44A1-9401-F9105F6064C5}" presName="thickLine" presStyleLbl="alignNode1" presStyleIdx="0" presStyleCnt="1"/>
      <dgm:spPr/>
    </dgm:pt>
    <dgm:pt modelId="{27502A3D-AD77-4D49-9B1F-1C04D03B3EEB}" type="pres">
      <dgm:prSet presAssocID="{7264BE2D-FB12-44A1-9401-F9105F6064C5}" presName="horz1" presStyleCnt="0"/>
      <dgm:spPr/>
    </dgm:pt>
    <dgm:pt modelId="{2704FE45-254C-4D32-AC5B-8758E8FA7241}" type="pres">
      <dgm:prSet presAssocID="{7264BE2D-FB12-44A1-9401-F9105F6064C5}" presName="tx1" presStyleLbl="revTx" presStyleIdx="0" presStyleCnt="4"/>
      <dgm:spPr/>
      <dgm:t>
        <a:bodyPr/>
        <a:lstStyle/>
        <a:p>
          <a:endParaRPr lang="es-EC"/>
        </a:p>
      </dgm:t>
    </dgm:pt>
    <dgm:pt modelId="{15C557CC-FD1B-4CFE-B2EE-9F0794CBF8C6}" type="pres">
      <dgm:prSet presAssocID="{7264BE2D-FB12-44A1-9401-F9105F6064C5}" presName="vert1" presStyleCnt="0"/>
      <dgm:spPr/>
    </dgm:pt>
    <dgm:pt modelId="{47B91A44-F6DD-432B-A2FA-E56A631EEA21}" type="pres">
      <dgm:prSet presAssocID="{CE7269E7-6DC2-4086-8019-70CF8E3EC6EB}" presName="vertSpace2a" presStyleCnt="0"/>
      <dgm:spPr/>
    </dgm:pt>
    <dgm:pt modelId="{BFA61A50-0941-4CAA-B16E-68126A980694}" type="pres">
      <dgm:prSet presAssocID="{CE7269E7-6DC2-4086-8019-70CF8E3EC6EB}" presName="horz2" presStyleCnt="0"/>
      <dgm:spPr/>
    </dgm:pt>
    <dgm:pt modelId="{5A2DB9E8-A204-4252-89A5-DA4A94C42B8E}" type="pres">
      <dgm:prSet presAssocID="{CE7269E7-6DC2-4086-8019-70CF8E3EC6EB}" presName="horzSpace2" presStyleCnt="0"/>
      <dgm:spPr/>
    </dgm:pt>
    <dgm:pt modelId="{5636FF3A-F51E-4C1C-9B44-5CCB7CA2CBB4}" type="pres">
      <dgm:prSet presAssocID="{CE7269E7-6DC2-4086-8019-70CF8E3EC6EB}" presName="tx2" presStyleLbl="revTx" presStyleIdx="1" presStyleCnt="4"/>
      <dgm:spPr/>
      <dgm:t>
        <a:bodyPr/>
        <a:lstStyle/>
        <a:p>
          <a:endParaRPr lang="es-EC"/>
        </a:p>
      </dgm:t>
    </dgm:pt>
    <dgm:pt modelId="{ED5B7E67-4935-4942-9262-35F99BEBA491}" type="pres">
      <dgm:prSet presAssocID="{CE7269E7-6DC2-4086-8019-70CF8E3EC6EB}" presName="vert2" presStyleCnt="0"/>
      <dgm:spPr/>
    </dgm:pt>
    <dgm:pt modelId="{41C8925B-B6EB-4D7F-A48C-8C714C1F79DE}" type="pres">
      <dgm:prSet presAssocID="{CE7269E7-6DC2-4086-8019-70CF8E3EC6EB}" presName="thinLine2b" presStyleLbl="callout" presStyleIdx="0" presStyleCnt="3"/>
      <dgm:spPr/>
    </dgm:pt>
    <dgm:pt modelId="{60950AF8-93FF-4F3F-AC2D-C2FED259D19C}" type="pres">
      <dgm:prSet presAssocID="{CE7269E7-6DC2-4086-8019-70CF8E3EC6EB}" presName="vertSpace2b" presStyleCnt="0"/>
      <dgm:spPr/>
    </dgm:pt>
    <dgm:pt modelId="{4493E383-0F75-4F15-B1C7-A0408FBD2CFE}" type="pres">
      <dgm:prSet presAssocID="{418FECF5-17E5-4711-B6A3-AC6E0CAC2208}" presName="horz2" presStyleCnt="0"/>
      <dgm:spPr/>
    </dgm:pt>
    <dgm:pt modelId="{41CBC09B-C1B2-436C-89B1-00A1044B9CFC}" type="pres">
      <dgm:prSet presAssocID="{418FECF5-17E5-4711-B6A3-AC6E0CAC2208}" presName="horzSpace2" presStyleCnt="0"/>
      <dgm:spPr/>
    </dgm:pt>
    <dgm:pt modelId="{70ABF9EA-47D2-4915-AC90-B5938A4DE1F4}" type="pres">
      <dgm:prSet presAssocID="{418FECF5-17E5-4711-B6A3-AC6E0CAC2208}" presName="tx2" presStyleLbl="revTx" presStyleIdx="2" presStyleCnt="4"/>
      <dgm:spPr/>
      <dgm:t>
        <a:bodyPr/>
        <a:lstStyle/>
        <a:p>
          <a:endParaRPr lang="es-EC"/>
        </a:p>
      </dgm:t>
    </dgm:pt>
    <dgm:pt modelId="{DC6C52D2-0E39-4807-8ED9-5024042918FE}" type="pres">
      <dgm:prSet presAssocID="{418FECF5-17E5-4711-B6A3-AC6E0CAC2208}" presName="vert2" presStyleCnt="0"/>
      <dgm:spPr/>
    </dgm:pt>
    <dgm:pt modelId="{61B4F7DC-DD50-4DF4-88F2-0AB3E0068323}" type="pres">
      <dgm:prSet presAssocID="{418FECF5-17E5-4711-B6A3-AC6E0CAC2208}" presName="thinLine2b" presStyleLbl="callout" presStyleIdx="1" presStyleCnt="3"/>
      <dgm:spPr/>
    </dgm:pt>
    <dgm:pt modelId="{B7407427-D37F-406F-BB63-633BF2866548}" type="pres">
      <dgm:prSet presAssocID="{418FECF5-17E5-4711-B6A3-AC6E0CAC2208}" presName="vertSpace2b" presStyleCnt="0"/>
      <dgm:spPr/>
    </dgm:pt>
    <dgm:pt modelId="{F6F069F9-99E0-4DB3-BBD8-F707ABB63A4F}" type="pres">
      <dgm:prSet presAssocID="{4B668EF8-FF36-4FFF-9A6E-33EB3C08B0ED}" presName="horz2" presStyleCnt="0"/>
      <dgm:spPr/>
    </dgm:pt>
    <dgm:pt modelId="{EE88B7E7-9E1D-4B71-A567-5A090048E34C}" type="pres">
      <dgm:prSet presAssocID="{4B668EF8-FF36-4FFF-9A6E-33EB3C08B0ED}" presName="horzSpace2" presStyleCnt="0"/>
      <dgm:spPr/>
    </dgm:pt>
    <dgm:pt modelId="{EE82B532-EDE4-4A8F-B317-363493E9467C}" type="pres">
      <dgm:prSet presAssocID="{4B668EF8-FF36-4FFF-9A6E-33EB3C08B0ED}" presName="tx2" presStyleLbl="revTx" presStyleIdx="3" presStyleCnt="4"/>
      <dgm:spPr/>
      <dgm:t>
        <a:bodyPr/>
        <a:lstStyle/>
        <a:p>
          <a:endParaRPr lang="es-EC"/>
        </a:p>
      </dgm:t>
    </dgm:pt>
    <dgm:pt modelId="{CC48C0BF-8D81-4315-8858-446670A95ADC}" type="pres">
      <dgm:prSet presAssocID="{4B668EF8-FF36-4FFF-9A6E-33EB3C08B0ED}" presName="vert2" presStyleCnt="0"/>
      <dgm:spPr/>
    </dgm:pt>
    <dgm:pt modelId="{3B7FDA9C-A819-491B-9D5B-83D341DD5D86}" type="pres">
      <dgm:prSet presAssocID="{4B668EF8-FF36-4FFF-9A6E-33EB3C08B0ED}" presName="thinLine2b" presStyleLbl="callout" presStyleIdx="2" presStyleCnt="3"/>
      <dgm:spPr/>
    </dgm:pt>
    <dgm:pt modelId="{19ABA136-6F0B-474A-90EA-10D3A981C767}" type="pres">
      <dgm:prSet presAssocID="{4B668EF8-FF36-4FFF-9A6E-33EB3C08B0ED}" presName="vertSpace2b" presStyleCnt="0"/>
      <dgm:spPr/>
    </dgm:pt>
  </dgm:ptLst>
  <dgm:cxnLst>
    <dgm:cxn modelId="{DF600323-F88D-4801-9790-7C4194D691A0}" type="presOf" srcId="{7264BE2D-FB12-44A1-9401-F9105F6064C5}" destId="{2704FE45-254C-4D32-AC5B-8758E8FA7241}" srcOrd="0" destOrd="0" presId="urn:microsoft.com/office/officeart/2008/layout/LinedList"/>
    <dgm:cxn modelId="{07233C56-3A55-4399-88B5-9D6A9A37F71A}" srcId="{7264BE2D-FB12-44A1-9401-F9105F6064C5}" destId="{418FECF5-17E5-4711-B6A3-AC6E0CAC2208}" srcOrd="1" destOrd="0" parTransId="{A89A269B-613D-47DF-A3F1-ABE805EC5785}" sibTransId="{437BEFC3-ADEB-4813-B92C-2290E0A0F15D}"/>
    <dgm:cxn modelId="{67C05A1E-CC8E-4F28-BD34-F2F604ABAF7D}" type="presOf" srcId="{BA2526FF-AC5E-4DDE-977E-5BFB06894E2D}" destId="{90CCC2AB-14D0-4822-BDEB-6E4BF91D94ED}" srcOrd="0" destOrd="0" presId="urn:microsoft.com/office/officeart/2008/layout/LinedList"/>
    <dgm:cxn modelId="{F06477B2-7544-4F8D-B19A-BDA329E2D8F9}" type="presOf" srcId="{CE7269E7-6DC2-4086-8019-70CF8E3EC6EB}" destId="{5636FF3A-F51E-4C1C-9B44-5CCB7CA2CBB4}" srcOrd="0" destOrd="0" presId="urn:microsoft.com/office/officeart/2008/layout/LinedList"/>
    <dgm:cxn modelId="{BA40CBEA-91B2-4677-8899-BBC8496ED16E}" srcId="{7264BE2D-FB12-44A1-9401-F9105F6064C5}" destId="{4B668EF8-FF36-4FFF-9A6E-33EB3C08B0ED}" srcOrd="2" destOrd="0" parTransId="{D293E8A6-84D5-452A-9955-55A88B4D8BB1}" sibTransId="{98C210EF-0EC0-4A17-8BBB-87DE26F12AF9}"/>
    <dgm:cxn modelId="{15011B69-2BBF-422B-8DD5-C200CABECEA9}" type="presOf" srcId="{418FECF5-17E5-4711-B6A3-AC6E0CAC2208}" destId="{70ABF9EA-47D2-4915-AC90-B5938A4DE1F4}" srcOrd="0" destOrd="0" presId="urn:microsoft.com/office/officeart/2008/layout/LinedList"/>
    <dgm:cxn modelId="{7C4EEDEA-AB2C-4AAC-99F2-1EF7A3479D70}" srcId="{7264BE2D-FB12-44A1-9401-F9105F6064C5}" destId="{CE7269E7-6DC2-4086-8019-70CF8E3EC6EB}" srcOrd="0" destOrd="0" parTransId="{FE83702F-8533-4374-B2BD-7A0955BED987}" sibTransId="{9E91319A-AFBE-4D9F-81A5-64A5072905BE}"/>
    <dgm:cxn modelId="{19C6B0AE-31D4-49F5-915B-41DD38FABAF5}" type="presOf" srcId="{4B668EF8-FF36-4FFF-9A6E-33EB3C08B0ED}" destId="{EE82B532-EDE4-4A8F-B317-363493E9467C}" srcOrd="0" destOrd="0" presId="urn:microsoft.com/office/officeart/2008/layout/LinedList"/>
    <dgm:cxn modelId="{E2FFB9D2-1017-4097-A1B3-B480B908F70F}" srcId="{BA2526FF-AC5E-4DDE-977E-5BFB06894E2D}" destId="{7264BE2D-FB12-44A1-9401-F9105F6064C5}" srcOrd="0" destOrd="0" parTransId="{FF4C2498-B59A-405C-AF4D-9FA0BBF0D452}" sibTransId="{39396021-E9F9-4B3D-A9E2-4E443E16ED58}"/>
    <dgm:cxn modelId="{B8BE2253-90B7-4EB3-808A-42F1F7F1C213}" type="presParOf" srcId="{90CCC2AB-14D0-4822-BDEB-6E4BF91D94ED}" destId="{AAD60F32-A9D9-4C8B-B698-8DD64E8D4B39}" srcOrd="0" destOrd="0" presId="urn:microsoft.com/office/officeart/2008/layout/LinedList"/>
    <dgm:cxn modelId="{B3F1267A-5B76-4227-83E6-78535EF7CA78}" type="presParOf" srcId="{90CCC2AB-14D0-4822-BDEB-6E4BF91D94ED}" destId="{27502A3D-AD77-4D49-9B1F-1C04D03B3EEB}" srcOrd="1" destOrd="0" presId="urn:microsoft.com/office/officeart/2008/layout/LinedList"/>
    <dgm:cxn modelId="{1CA0DA96-14C9-48A6-B38A-1D372FC1E282}" type="presParOf" srcId="{27502A3D-AD77-4D49-9B1F-1C04D03B3EEB}" destId="{2704FE45-254C-4D32-AC5B-8758E8FA7241}" srcOrd="0" destOrd="0" presId="urn:microsoft.com/office/officeart/2008/layout/LinedList"/>
    <dgm:cxn modelId="{4355314C-744D-48CE-96B7-C63FED4D6AB7}" type="presParOf" srcId="{27502A3D-AD77-4D49-9B1F-1C04D03B3EEB}" destId="{15C557CC-FD1B-4CFE-B2EE-9F0794CBF8C6}" srcOrd="1" destOrd="0" presId="urn:microsoft.com/office/officeart/2008/layout/LinedList"/>
    <dgm:cxn modelId="{7C232DBF-7D06-4614-9D66-D5C43454EAC6}" type="presParOf" srcId="{15C557CC-FD1B-4CFE-B2EE-9F0794CBF8C6}" destId="{47B91A44-F6DD-432B-A2FA-E56A631EEA21}" srcOrd="0" destOrd="0" presId="urn:microsoft.com/office/officeart/2008/layout/LinedList"/>
    <dgm:cxn modelId="{6AB6A0A2-BE13-4C7F-B740-03F9005E26BF}" type="presParOf" srcId="{15C557CC-FD1B-4CFE-B2EE-9F0794CBF8C6}" destId="{BFA61A50-0941-4CAA-B16E-68126A980694}" srcOrd="1" destOrd="0" presId="urn:microsoft.com/office/officeart/2008/layout/LinedList"/>
    <dgm:cxn modelId="{ADE078B4-9124-480F-A0ED-6362BAD7F9FA}" type="presParOf" srcId="{BFA61A50-0941-4CAA-B16E-68126A980694}" destId="{5A2DB9E8-A204-4252-89A5-DA4A94C42B8E}" srcOrd="0" destOrd="0" presId="urn:microsoft.com/office/officeart/2008/layout/LinedList"/>
    <dgm:cxn modelId="{65115D75-3926-444B-84D3-79EF0DA03A92}" type="presParOf" srcId="{BFA61A50-0941-4CAA-B16E-68126A980694}" destId="{5636FF3A-F51E-4C1C-9B44-5CCB7CA2CBB4}" srcOrd="1" destOrd="0" presId="urn:microsoft.com/office/officeart/2008/layout/LinedList"/>
    <dgm:cxn modelId="{B80EF187-7D07-488D-B97F-87C08CA541B3}" type="presParOf" srcId="{BFA61A50-0941-4CAA-B16E-68126A980694}" destId="{ED5B7E67-4935-4942-9262-35F99BEBA491}" srcOrd="2" destOrd="0" presId="urn:microsoft.com/office/officeart/2008/layout/LinedList"/>
    <dgm:cxn modelId="{DDA1B75F-DA50-4A88-A1D4-1AF3059D676E}" type="presParOf" srcId="{15C557CC-FD1B-4CFE-B2EE-9F0794CBF8C6}" destId="{41C8925B-B6EB-4D7F-A48C-8C714C1F79DE}" srcOrd="2" destOrd="0" presId="urn:microsoft.com/office/officeart/2008/layout/LinedList"/>
    <dgm:cxn modelId="{2D6B24BC-C997-4963-93F0-36871BC9112A}" type="presParOf" srcId="{15C557CC-FD1B-4CFE-B2EE-9F0794CBF8C6}" destId="{60950AF8-93FF-4F3F-AC2D-C2FED259D19C}" srcOrd="3" destOrd="0" presId="urn:microsoft.com/office/officeart/2008/layout/LinedList"/>
    <dgm:cxn modelId="{EFF6580C-0285-49E1-8095-1E3B656BE26A}" type="presParOf" srcId="{15C557CC-FD1B-4CFE-B2EE-9F0794CBF8C6}" destId="{4493E383-0F75-4F15-B1C7-A0408FBD2CFE}" srcOrd="4" destOrd="0" presId="urn:microsoft.com/office/officeart/2008/layout/LinedList"/>
    <dgm:cxn modelId="{2BDE5DDD-CC2D-43F2-B08D-626A04E4EA79}" type="presParOf" srcId="{4493E383-0F75-4F15-B1C7-A0408FBD2CFE}" destId="{41CBC09B-C1B2-436C-89B1-00A1044B9CFC}" srcOrd="0" destOrd="0" presId="urn:microsoft.com/office/officeart/2008/layout/LinedList"/>
    <dgm:cxn modelId="{B638892D-BFD1-49F4-A52A-ED55E96FCD8F}" type="presParOf" srcId="{4493E383-0F75-4F15-B1C7-A0408FBD2CFE}" destId="{70ABF9EA-47D2-4915-AC90-B5938A4DE1F4}" srcOrd="1" destOrd="0" presId="urn:microsoft.com/office/officeart/2008/layout/LinedList"/>
    <dgm:cxn modelId="{7A17454B-F8DB-436C-833D-1C985BBF8FC3}" type="presParOf" srcId="{4493E383-0F75-4F15-B1C7-A0408FBD2CFE}" destId="{DC6C52D2-0E39-4807-8ED9-5024042918FE}" srcOrd="2" destOrd="0" presId="urn:microsoft.com/office/officeart/2008/layout/LinedList"/>
    <dgm:cxn modelId="{C79564D4-2A98-4D0D-AD6C-1632F6820DF1}" type="presParOf" srcId="{15C557CC-FD1B-4CFE-B2EE-9F0794CBF8C6}" destId="{61B4F7DC-DD50-4DF4-88F2-0AB3E0068323}" srcOrd="5" destOrd="0" presId="urn:microsoft.com/office/officeart/2008/layout/LinedList"/>
    <dgm:cxn modelId="{D5688BDF-B30D-4FD4-88BC-74E6BB8327C9}" type="presParOf" srcId="{15C557CC-FD1B-4CFE-B2EE-9F0794CBF8C6}" destId="{B7407427-D37F-406F-BB63-633BF2866548}" srcOrd="6" destOrd="0" presId="urn:microsoft.com/office/officeart/2008/layout/LinedList"/>
    <dgm:cxn modelId="{5FCA9B76-08D4-49A3-9F04-B88B9D60FA40}" type="presParOf" srcId="{15C557CC-FD1B-4CFE-B2EE-9F0794CBF8C6}" destId="{F6F069F9-99E0-4DB3-BBD8-F707ABB63A4F}" srcOrd="7" destOrd="0" presId="urn:microsoft.com/office/officeart/2008/layout/LinedList"/>
    <dgm:cxn modelId="{05737C3E-21D8-4FA7-9C0F-03E9725076B5}" type="presParOf" srcId="{F6F069F9-99E0-4DB3-BBD8-F707ABB63A4F}" destId="{EE88B7E7-9E1D-4B71-A567-5A090048E34C}" srcOrd="0" destOrd="0" presId="urn:microsoft.com/office/officeart/2008/layout/LinedList"/>
    <dgm:cxn modelId="{BC58094A-FE36-4DDD-B886-E9B50A606577}" type="presParOf" srcId="{F6F069F9-99E0-4DB3-BBD8-F707ABB63A4F}" destId="{EE82B532-EDE4-4A8F-B317-363493E9467C}" srcOrd="1" destOrd="0" presId="urn:microsoft.com/office/officeart/2008/layout/LinedList"/>
    <dgm:cxn modelId="{B62D5554-4F26-4102-852B-C23101843B6A}" type="presParOf" srcId="{F6F069F9-99E0-4DB3-BBD8-F707ABB63A4F}" destId="{CC48C0BF-8D81-4315-8858-446670A95ADC}" srcOrd="2" destOrd="0" presId="urn:microsoft.com/office/officeart/2008/layout/LinedList"/>
    <dgm:cxn modelId="{7EBD61AD-9BAC-49BA-BA50-D2095051AA70}" type="presParOf" srcId="{15C557CC-FD1B-4CFE-B2EE-9F0794CBF8C6}" destId="{3B7FDA9C-A819-491B-9D5B-83D341DD5D86}" srcOrd="8" destOrd="0" presId="urn:microsoft.com/office/officeart/2008/layout/LinedList"/>
    <dgm:cxn modelId="{272A7286-9B13-4DED-8618-F73AE285CC05}" type="presParOf" srcId="{15C557CC-FD1B-4CFE-B2EE-9F0794CBF8C6}" destId="{19ABA136-6F0B-474A-90EA-10D3A981C76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0CF7D7-B6BC-4D06-9BED-8C288634ABA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FAC8CCF-430D-4B5C-924A-EF21951CA914}">
      <dgm:prSet phldrT="[Texto]"/>
      <dgm:spPr/>
      <dgm:t>
        <a:bodyPr/>
        <a:lstStyle/>
        <a:p>
          <a:r>
            <a:rPr lang="es-EC" b="1" dirty="0" smtClean="0"/>
            <a:t>Objetivo general</a:t>
          </a:r>
          <a:endParaRPr lang="es-EC" dirty="0"/>
        </a:p>
      </dgm:t>
    </dgm:pt>
    <dgm:pt modelId="{71D49615-646D-41BF-99A9-E9FB43E31E48}" type="parTrans" cxnId="{8BCC5DF3-2FA8-4231-A4BB-F783958A6C15}">
      <dgm:prSet/>
      <dgm:spPr/>
      <dgm:t>
        <a:bodyPr/>
        <a:lstStyle/>
        <a:p>
          <a:endParaRPr lang="es-EC"/>
        </a:p>
      </dgm:t>
    </dgm:pt>
    <dgm:pt modelId="{A52ADA7E-38AA-4A86-933D-7F71769591A4}" type="sibTrans" cxnId="{8BCC5DF3-2FA8-4231-A4BB-F783958A6C15}">
      <dgm:prSet/>
      <dgm:spPr/>
      <dgm:t>
        <a:bodyPr/>
        <a:lstStyle/>
        <a:p>
          <a:endParaRPr lang="es-EC"/>
        </a:p>
      </dgm:t>
    </dgm:pt>
    <dgm:pt modelId="{909A9CE8-939A-4D94-B75B-4EF2A5055BB9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Analizar los impactos económicos y comerciales de la aplicación de la salvaguardia impuesta por el Ecuador (Resolución 011 - 2015), gravada específicamente al sector de las motos, periodo 2013-2015.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2345D-73A0-4051-94B2-F5AA8C054F0A}" type="parTrans" cxnId="{CCA9B7D9-EC15-449C-8DA6-D4A8E86E65CE}">
      <dgm:prSet/>
      <dgm:spPr/>
      <dgm:t>
        <a:bodyPr/>
        <a:lstStyle/>
        <a:p>
          <a:endParaRPr lang="es-EC"/>
        </a:p>
      </dgm:t>
    </dgm:pt>
    <dgm:pt modelId="{F0C66302-D58E-41C6-9D1A-1A45E21F51B2}" type="sibTrans" cxnId="{CCA9B7D9-EC15-449C-8DA6-D4A8E86E65CE}">
      <dgm:prSet/>
      <dgm:spPr/>
      <dgm:t>
        <a:bodyPr/>
        <a:lstStyle/>
        <a:p>
          <a:endParaRPr lang="es-EC"/>
        </a:p>
      </dgm:t>
    </dgm:pt>
    <dgm:pt modelId="{955D6EF1-9DAB-48E6-BE84-3DDEBC9EB6F8}">
      <dgm:prSet phldrT="[Texto]"/>
      <dgm:spPr/>
      <dgm:t>
        <a:bodyPr/>
        <a:lstStyle/>
        <a:p>
          <a:r>
            <a:rPr lang="es-EC" b="1" dirty="0" smtClean="0"/>
            <a:t>Objetivos específicos</a:t>
          </a:r>
          <a:endParaRPr lang="es-EC" dirty="0"/>
        </a:p>
      </dgm:t>
    </dgm:pt>
    <dgm:pt modelId="{98CFE3B7-D3A6-4BB3-9A9B-2069AB0C56CA}" type="parTrans" cxnId="{85F81A18-DD13-4005-860B-7A51C52E0986}">
      <dgm:prSet/>
      <dgm:spPr/>
      <dgm:t>
        <a:bodyPr/>
        <a:lstStyle/>
        <a:p>
          <a:endParaRPr lang="es-EC"/>
        </a:p>
      </dgm:t>
    </dgm:pt>
    <dgm:pt modelId="{0F07FB49-A49D-43FF-8EF8-0663334FCDA0}" type="sibTrans" cxnId="{85F81A18-DD13-4005-860B-7A51C52E0986}">
      <dgm:prSet/>
      <dgm:spPr/>
      <dgm:t>
        <a:bodyPr/>
        <a:lstStyle/>
        <a:p>
          <a:endParaRPr lang="es-EC"/>
        </a:p>
      </dgm:t>
    </dgm:pt>
    <dgm:pt modelId="{2DF67049-7253-426B-BE63-3B0997889061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Conocer la situación comercial actual de los Importadores en el sector  de las motos.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26BF3-BD0E-4505-BE8C-320181FA67DF}" type="parTrans" cxnId="{742AFBE6-59B1-40A2-98A5-DE02195747EA}">
      <dgm:prSet/>
      <dgm:spPr/>
      <dgm:t>
        <a:bodyPr/>
        <a:lstStyle/>
        <a:p>
          <a:endParaRPr lang="es-EC"/>
        </a:p>
      </dgm:t>
    </dgm:pt>
    <dgm:pt modelId="{3B3C043D-FC26-4550-A3C5-E14CB972995A}" type="sibTrans" cxnId="{742AFBE6-59B1-40A2-98A5-DE02195747EA}">
      <dgm:prSet/>
      <dgm:spPr/>
      <dgm:t>
        <a:bodyPr/>
        <a:lstStyle/>
        <a:p>
          <a:endParaRPr lang="es-EC"/>
        </a:p>
      </dgm:t>
    </dgm:pt>
    <dgm:pt modelId="{A6EB9877-3104-4747-86D5-31FB26080C59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Analizar si se ha logrado promover el desarrollo de la producción nacional en el sector de las motos a través de un análisis del periodo 2013-2015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23E0F-070F-41C5-8289-A1AF90D8B43A}" type="parTrans" cxnId="{4D87AC33-4E37-475D-88B4-5FDFEB84BC25}">
      <dgm:prSet/>
      <dgm:spPr/>
      <dgm:t>
        <a:bodyPr/>
        <a:lstStyle/>
        <a:p>
          <a:endParaRPr lang="es-EC"/>
        </a:p>
      </dgm:t>
    </dgm:pt>
    <dgm:pt modelId="{C32EA940-487F-4711-B3C2-A62031C31DBF}" type="sibTrans" cxnId="{4D87AC33-4E37-475D-88B4-5FDFEB84BC25}">
      <dgm:prSet/>
      <dgm:spPr/>
      <dgm:t>
        <a:bodyPr/>
        <a:lstStyle/>
        <a:p>
          <a:endParaRPr lang="es-EC"/>
        </a:p>
      </dgm:t>
    </dgm:pt>
    <dgm:pt modelId="{19806E01-D5BA-4CAE-9989-B0AB8B091BC8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Conocer los impactos negativos que han tenido sobre los agentes económicos que integran el sector de las motos durante el período 2013-2015.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B9C41-23A6-4860-ADEF-590BFD60531F}" type="parTrans" cxnId="{B2326BD0-6BF7-4D1C-BB91-182386910C07}">
      <dgm:prSet/>
      <dgm:spPr/>
      <dgm:t>
        <a:bodyPr/>
        <a:lstStyle/>
        <a:p>
          <a:endParaRPr lang="es-EC"/>
        </a:p>
      </dgm:t>
    </dgm:pt>
    <dgm:pt modelId="{DA188B5C-8B66-41CF-9FE2-BF9C0C198666}" type="sibTrans" cxnId="{B2326BD0-6BF7-4D1C-BB91-182386910C07}">
      <dgm:prSet/>
      <dgm:spPr/>
      <dgm:t>
        <a:bodyPr/>
        <a:lstStyle/>
        <a:p>
          <a:endParaRPr lang="es-EC"/>
        </a:p>
      </dgm:t>
    </dgm:pt>
    <dgm:pt modelId="{CE964714-D759-4F37-AF0F-9D141D08FCFE}">
      <dgm:prSet phldrT="[Texto]" custT="1"/>
      <dgm:spPr/>
      <dgm:t>
        <a:bodyPr/>
        <a:lstStyle/>
        <a:p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637C6-B938-447A-8A2E-7C0578A6921F}" type="parTrans" cxnId="{1D55D60D-9A56-4B69-8279-71ED17799B51}">
      <dgm:prSet/>
      <dgm:spPr/>
      <dgm:t>
        <a:bodyPr/>
        <a:lstStyle/>
        <a:p>
          <a:endParaRPr lang="es-EC"/>
        </a:p>
      </dgm:t>
    </dgm:pt>
    <dgm:pt modelId="{5F23520D-25C0-48F3-8828-311AD85E321F}" type="sibTrans" cxnId="{1D55D60D-9A56-4B69-8279-71ED17799B51}">
      <dgm:prSet/>
      <dgm:spPr/>
      <dgm:t>
        <a:bodyPr/>
        <a:lstStyle/>
        <a:p>
          <a:endParaRPr lang="es-EC"/>
        </a:p>
      </dgm:t>
    </dgm:pt>
    <dgm:pt modelId="{237C8825-B3E2-4A4E-8430-A3179C4CFFB7}">
      <dgm:prSet phldrT="[Texto]" custT="1"/>
      <dgm:spPr/>
      <dgm:t>
        <a:bodyPr/>
        <a:lstStyle/>
        <a:p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1C8C14-78E9-4E77-9D8C-A1BCEC1870C4}" type="parTrans" cxnId="{874D246D-6D7F-4EB8-B2C5-A6182F66D66E}">
      <dgm:prSet/>
      <dgm:spPr/>
      <dgm:t>
        <a:bodyPr/>
        <a:lstStyle/>
        <a:p>
          <a:endParaRPr lang="es-EC"/>
        </a:p>
      </dgm:t>
    </dgm:pt>
    <dgm:pt modelId="{DA918015-6C55-465F-9645-594CCFA9341E}" type="sibTrans" cxnId="{874D246D-6D7F-4EB8-B2C5-A6182F66D66E}">
      <dgm:prSet/>
      <dgm:spPr/>
      <dgm:t>
        <a:bodyPr/>
        <a:lstStyle/>
        <a:p>
          <a:endParaRPr lang="es-EC"/>
        </a:p>
      </dgm:t>
    </dgm:pt>
    <dgm:pt modelId="{DC3C7E50-AF1C-43AD-ABB7-9F3F0AE10127}" type="pres">
      <dgm:prSet presAssocID="{4C0CF7D7-B6BC-4D06-9BED-8C288634ABA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3D55A54A-D126-4748-932B-9D65C52714AF}" type="pres">
      <dgm:prSet presAssocID="{CFAC8CCF-430D-4B5C-924A-EF21951CA914}" presName="root" presStyleCnt="0">
        <dgm:presLayoutVars>
          <dgm:chMax/>
          <dgm:chPref/>
        </dgm:presLayoutVars>
      </dgm:prSet>
      <dgm:spPr/>
    </dgm:pt>
    <dgm:pt modelId="{96099F57-0F45-43A6-B89A-80810B8725AC}" type="pres">
      <dgm:prSet presAssocID="{CFAC8CCF-430D-4B5C-924A-EF21951CA914}" presName="rootComposite" presStyleCnt="0">
        <dgm:presLayoutVars/>
      </dgm:prSet>
      <dgm:spPr/>
    </dgm:pt>
    <dgm:pt modelId="{166DCACC-3E4E-4D23-B3B0-54696D2DE774}" type="pres">
      <dgm:prSet presAssocID="{CFAC8CCF-430D-4B5C-924A-EF21951CA914}" presName="ParentAccent" presStyleLbl="alignNode1" presStyleIdx="0" presStyleCnt="2"/>
      <dgm:spPr/>
    </dgm:pt>
    <dgm:pt modelId="{B0D0C0FF-AE0C-4933-8E49-16F4E1FFE0B6}" type="pres">
      <dgm:prSet presAssocID="{CFAC8CCF-430D-4B5C-924A-EF21951CA914}" presName="ParentSmallAccent" presStyleLbl="fgAcc1" presStyleIdx="0" presStyleCnt="2"/>
      <dgm:spPr/>
    </dgm:pt>
    <dgm:pt modelId="{430F98DD-5BDF-4F53-8AB9-1544423A677C}" type="pres">
      <dgm:prSet presAssocID="{CFAC8CCF-430D-4B5C-924A-EF21951CA91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5AEBA8-C6C2-4E75-8924-052FD4F8F7FE}" type="pres">
      <dgm:prSet presAssocID="{CFAC8CCF-430D-4B5C-924A-EF21951CA914}" presName="childShape" presStyleCnt="0">
        <dgm:presLayoutVars>
          <dgm:chMax val="0"/>
          <dgm:chPref val="0"/>
        </dgm:presLayoutVars>
      </dgm:prSet>
      <dgm:spPr/>
    </dgm:pt>
    <dgm:pt modelId="{527FBDF1-08EE-4574-986B-901AB71E700E}" type="pres">
      <dgm:prSet presAssocID="{909A9CE8-939A-4D94-B75B-4EF2A5055BB9}" presName="childComposite" presStyleCnt="0">
        <dgm:presLayoutVars>
          <dgm:chMax val="0"/>
          <dgm:chPref val="0"/>
        </dgm:presLayoutVars>
      </dgm:prSet>
      <dgm:spPr/>
    </dgm:pt>
    <dgm:pt modelId="{DACBB4BB-A5CD-4B23-9685-2BF78ED60E4A}" type="pres">
      <dgm:prSet presAssocID="{909A9CE8-939A-4D94-B75B-4EF2A5055BB9}" presName="ChildAccent" presStyleLbl="solidFgAcc1" presStyleIdx="0" presStyleCnt="6"/>
      <dgm:spPr/>
    </dgm:pt>
    <dgm:pt modelId="{3F7F4778-B167-4FDC-B65C-841C42EC58D1}" type="pres">
      <dgm:prSet presAssocID="{909A9CE8-939A-4D94-B75B-4EF2A5055BB9}" presName="Child" presStyleLbl="revTx" presStyleIdx="1" presStyleCnt="8" custFlipVert="0" custScaleY="556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B14E83-A639-4920-9308-D2CC3A838F19}" type="pres">
      <dgm:prSet presAssocID="{955D6EF1-9DAB-48E6-BE84-3DDEBC9EB6F8}" presName="root" presStyleCnt="0">
        <dgm:presLayoutVars>
          <dgm:chMax/>
          <dgm:chPref/>
        </dgm:presLayoutVars>
      </dgm:prSet>
      <dgm:spPr/>
    </dgm:pt>
    <dgm:pt modelId="{FFEAD8A1-9193-47AC-A6FC-6C16256BDE28}" type="pres">
      <dgm:prSet presAssocID="{955D6EF1-9DAB-48E6-BE84-3DDEBC9EB6F8}" presName="rootComposite" presStyleCnt="0">
        <dgm:presLayoutVars/>
      </dgm:prSet>
      <dgm:spPr/>
    </dgm:pt>
    <dgm:pt modelId="{C8D63512-0A9B-4F6F-8D58-B2DAA5086E4C}" type="pres">
      <dgm:prSet presAssocID="{955D6EF1-9DAB-48E6-BE84-3DDEBC9EB6F8}" presName="ParentAccent" presStyleLbl="alignNode1" presStyleIdx="1" presStyleCnt="2"/>
      <dgm:spPr/>
    </dgm:pt>
    <dgm:pt modelId="{52B39775-3017-4ADC-8E5B-FAE33DE3DC6C}" type="pres">
      <dgm:prSet presAssocID="{955D6EF1-9DAB-48E6-BE84-3DDEBC9EB6F8}" presName="ParentSmallAccent" presStyleLbl="fgAcc1" presStyleIdx="1" presStyleCnt="2"/>
      <dgm:spPr/>
    </dgm:pt>
    <dgm:pt modelId="{9F2535B9-7076-4B07-9ACA-F96186F8AE01}" type="pres">
      <dgm:prSet presAssocID="{955D6EF1-9DAB-48E6-BE84-3DDEBC9EB6F8}" presName="Parent" presStyleLbl="revTx" presStyleIdx="2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82CC63-D763-444B-B6EA-F007C18501F7}" type="pres">
      <dgm:prSet presAssocID="{955D6EF1-9DAB-48E6-BE84-3DDEBC9EB6F8}" presName="childShape" presStyleCnt="0">
        <dgm:presLayoutVars>
          <dgm:chMax val="0"/>
          <dgm:chPref val="0"/>
        </dgm:presLayoutVars>
      </dgm:prSet>
      <dgm:spPr/>
    </dgm:pt>
    <dgm:pt modelId="{AA0E712F-4FC0-4665-B30B-00AFFFB8365D}" type="pres">
      <dgm:prSet presAssocID="{2DF67049-7253-426B-BE63-3B0997889061}" presName="childComposite" presStyleCnt="0">
        <dgm:presLayoutVars>
          <dgm:chMax val="0"/>
          <dgm:chPref val="0"/>
        </dgm:presLayoutVars>
      </dgm:prSet>
      <dgm:spPr/>
    </dgm:pt>
    <dgm:pt modelId="{B888BD49-35A4-4FF3-A3DE-4278189A23DD}" type="pres">
      <dgm:prSet presAssocID="{2DF67049-7253-426B-BE63-3B0997889061}" presName="ChildAccent" presStyleLbl="solidFgAcc1" presStyleIdx="1" presStyleCnt="6"/>
      <dgm:spPr/>
    </dgm:pt>
    <dgm:pt modelId="{ECC14D45-13FD-4238-B241-913DFBB0C350}" type="pres">
      <dgm:prSet presAssocID="{2DF67049-7253-426B-BE63-3B0997889061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1228BF-C0E4-45D1-99ED-BDD1B7808519}" type="pres">
      <dgm:prSet presAssocID="{CE964714-D759-4F37-AF0F-9D141D08FCFE}" presName="childComposite" presStyleCnt="0">
        <dgm:presLayoutVars>
          <dgm:chMax val="0"/>
          <dgm:chPref val="0"/>
        </dgm:presLayoutVars>
      </dgm:prSet>
      <dgm:spPr/>
    </dgm:pt>
    <dgm:pt modelId="{FECC7022-547E-455D-B7E6-1B45EE546C3B}" type="pres">
      <dgm:prSet presAssocID="{CE964714-D759-4F37-AF0F-9D141D08FCFE}" presName="ChildAccent" presStyleLbl="solidFgAcc1" presStyleIdx="2" presStyleCnt="6"/>
      <dgm:spPr/>
    </dgm:pt>
    <dgm:pt modelId="{4BFF1B2F-4E0A-4F0A-BF7D-1D11A5ED4064}" type="pres">
      <dgm:prSet presAssocID="{CE964714-D759-4F37-AF0F-9D141D08FCFE}" presName="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D90110-0DCA-4FAC-B3ED-43FA1309C450}" type="pres">
      <dgm:prSet presAssocID="{A6EB9877-3104-4747-86D5-31FB26080C59}" presName="childComposite" presStyleCnt="0">
        <dgm:presLayoutVars>
          <dgm:chMax val="0"/>
          <dgm:chPref val="0"/>
        </dgm:presLayoutVars>
      </dgm:prSet>
      <dgm:spPr/>
    </dgm:pt>
    <dgm:pt modelId="{2F7CB57A-4933-4275-B30C-22AA36EE822E}" type="pres">
      <dgm:prSet presAssocID="{A6EB9877-3104-4747-86D5-31FB26080C59}" presName="ChildAccent" presStyleLbl="solidFgAcc1" presStyleIdx="3" presStyleCnt="6"/>
      <dgm:spPr/>
    </dgm:pt>
    <dgm:pt modelId="{2E5071AB-174B-437A-A0D5-7E38E76CCC09}" type="pres">
      <dgm:prSet presAssocID="{A6EB9877-3104-4747-86D5-31FB26080C59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965CE1-DDDA-4DF4-9501-1748A1799AB7}" type="pres">
      <dgm:prSet presAssocID="{237C8825-B3E2-4A4E-8430-A3179C4CFFB7}" presName="childComposite" presStyleCnt="0">
        <dgm:presLayoutVars>
          <dgm:chMax val="0"/>
          <dgm:chPref val="0"/>
        </dgm:presLayoutVars>
      </dgm:prSet>
      <dgm:spPr/>
    </dgm:pt>
    <dgm:pt modelId="{A937D8CF-28AE-4AE6-9A0D-21D90949A964}" type="pres">
      <dgm:prSet presAssocID="{237C8825-B3E2-4A4E-8430-A3179C4CFFB7}" presName="ChildAccent" presStyleLbl="solidFgAcc1" presStyleIdx="4" presStyleCnt="6"/>
      <dgm:spPr/>
    </dgm:pt>
    <dgm:pt modelId="{287A9F93-DC28-4212-844F-D9CA5B03A381}" type="pres">
      <dgm:prSet presAssocID="{237C8825-B3E2-4A4E-8430-A3179C4CFFB7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717AC8-3C64-401B-ABD0-5732D52ECEBE}" type="pres">
      <dgm:prSet presAssocID="{19806E01-D5BA-4CAE-9989-B0AB8B091BC8}" presName="childComposite" presStyleCnt="0">
        <dgm:presLayoutVars>
          <dgm:chMax val="0"/>
          <dgm:chPref val="0"/>
        </dgm:presLayoutVars>
      </dgm:prSet>
      <dgm:spPr/>
    </dgm:pt>
    <dgm:pt modelId="{E5F4453C-0CF8-4B26-9961-5D18C9D36E89}" type="pres">
      <dgm:prSet presAssocID="{19806E01-D5BA-4CAE-9989-B0AB8B091BC8}" presName="ChildAccent" presStyleLbl="solidFgAcc1" presStyleIdx="5" presStyleCnt="6"/>
      <dgm:spPr/>
    </dgm:pt>
    <dgm:pt modelId="{2A106449-B1A6-4B83-9BD0-A6CB5C84AE00}" type="pres">
      <dgm:prSet presAssocID="{19806E01-D5BA-4CAE-9989-B0AB8B091BC8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CC5DF3-2FA8-4231-A4BB-F783958A6C15}" srcId="{4C0CF7D7-B6BC-4D06-9BED-8C288634ABAE}" destId="{CFAC8CCF-430D-4B5C-924A-EF21951CA914}" srcOrd="0" destOrd="0" parTransId="{71D49615-646D-41BF-99A9-E9FB43E31E48}" sibTransId="{A52ADA7E-38AA-4A86-933D-7F71769591A4}"/>
    <dgm:cxn modelId="{B455642E-735C-49B7-A995-3741D03B27B4}" type="presOf" srcId="{237C8825-B3E2-4A4E-8430-A3179C4CFFB7}" destId="{287A9F93-DC28-4212-844F-D9CA5B03A381}" srcOrd="0" destOrd="0" presId="urn:microsoft.com/office/officeart/2008/layout/SquareAccentList"/>
    <dgm:cxn modelId="{85F81A18-DD13-4005-860B-7A51C52E0986}" srcId="{4C0CF7D7-B6BC-4D06-9BED-8C288634ABAE}" destId="{955D6EF1-9DAB-48E6-BE84-3DDEBC9EB6F8}" srcOrd="1" destOrd="0" parTransId="{98CFE3B7-D3A6-4BB3-9A9B-2069AB0C56CA}" sibTransId="{0F07FB49-A49D-43FF-8EF8-0663334FCDA0}"/>
    <dgm:cxn modelId="{6E83EFD2-EFCC-4C9D-AD24-C04FF89E1E78}" type="presOf" srcId="{A6EB9877-3104-4747-86D5-31FB26080C59}" destId="{2E5071AB-174B-437A-A0D5-7E38E76CCC09}" srcOrd="0" destOrd="0" presId="urn:microsoft.com/office/officeart/2008/layout/SquareAccentList"/>
    <dgm:cxn modelId="{4D87AC33-4E37-475D-88B4-5FDFEB84BC25}" srcId="{955D6EF1-9DAB-48E6-BE84-3DDEBC9EB6F8}" destId="{A6EB9877-3104-4747-86D5-31FB26080C59}" srcOrd="2" destOrd="0" parTransId="{2F623E0F-070F-41C5-8289-A1AF90D8B43A}" sibTransId="{C32EA940-487F-4711-B3C2-A62031C31DBF}"/>
    <dgm:cxn modelId="{B2326BD0-6BF7-4D1C-BB91-182386910C07}" srcId="{955D6EF1-9DAB-48E6-BE84-3DDEBC9EB6F8}" destId="{19806E01-D5BA-4CAE-9989-B0AB8B091BC8}" srcOrd="4" destOrd="0" parTransId="{B40B9C41-23A6-4860-ADEF-590BFD60531F}" sibTransId="{DA188B5C-8B66-41CF-9FE2-BF9C0C198666}"/>
    <dgm:cxn modelId="{ACA4691D-02CC-413C-A4A8-E8CA6EE9536B}" type="presOf" srcId="{CFAC8CCF-430D-4B5C-924A-EF21951CA914}" destId="{430F98DD-5BDF-4F53-8AB9-1544423A677C}" srcOrd="0" destOrd="0" presId="urn:microsoft.com/office/officeart/2008/layout/SquareAccentList"/>
    <dgm:cxn modelId="{742AFBE6-59B1-40A2-98A5-DE02195747EA}" srcId="{955D6EF1-9DAB-48E6-BE84-3DDEBC9EB6F8}" destId="{2DF67049-7253-426B-BE63-3B0997889061}" srcOrd="0" destOrd="0" parTransId="{38F26BF3-BD0E-4505-BE8C-320181FA67DF}" sibTransId="{3B3C043D-FC26-4550-A3C5-E14CB972995A}"/>
    <dgm:cxn modelId="{81FD6781-268D-41FE-9F23-6D2718AEAE4E}" type="presOf" srcId="{CE964714-D759-4F37-AF0F-9D141D08FCFE}" destId="{4BFF1B2F-4E0A-4F0A-BF7D-1D11A5ED4064}" srcOrd="0" destOrd="0" presId="urn:microsoft.com/office/officeart/2008/layout/SquareAccentList"/>
    <dgm:cxn modelId="{D411D2A2-1DB5-4D45-8DC2-C81AC198534D}" type="presOf" srcId="{2DF67049-7253-426B-BE63-3B0997889061}" destId="{ECC14D45-13FD-4238-B241-913DFBB0C350}" srcOrd="0" destOrd="0" presId="urn:microsoft.com/office/officeart/2008/layout/SquareAccentList"/>
    <dgm:cxn modelId="{95BC929A-21E6-473D-BF3A-86625DE27536}" type="presOf" srcId="{909A9CE8-939A-4D94-B75B-4EF2A5055BB9}" destId="{3F7F4778-B167-4FDC-B65C-841C42EC58D1}" srcOrd="0" destOrd="0" presId="urn:microsoft.com/office/officeart/2008/layout/SquareAccentList"/>
    <dgm:cxn modelId="{DB7FB7FE-D733-4F88-8C1A-61FC119C9764}" type="presOf" srcId="{19806E01-D5BA-4CAE-9989-B0AB8B091BC8}" destId="{2A106449-B1A6-4B83-9BD0-A6CB5C84AE00}" srcOrd="0" destOrd="0" presId="urn:microsoft.com/office/officeart/2008/layout/SquareAccentList"/>
    <dgm:cxn modelId="{CCA9B7D9-EC15-449C-8DA6-D4A8E86E65CE}" srcId="{CFAC8CCF-430D-4B5C-924A-EF21951CA914}" destId="{909A9CE8-939A-4D94-B75B-4EF2A5055BB9}" srcOrd="0" destOrd="0" parTransId="{E0B2345D-73A0-4051-94B2-F5AA8C054F0A}" sibTransId="{F0C66302-D58E-41C6-9D1A-1A45E21F51B2}"/>
    <dgm:cxn modelId="{1D55D60D-9A56-4B69-8279-71ED17799B51}" srcId="{955D6EF1-9DAB-48E6-BE84-3DDEBC9EB6F8}" destId="{CE964714-D759-4F37-AF0F-9D141D08FCFE}" srcOrd="1" destOrd="0" parTransId="{4D9637C6-B938-447A-8A2E-7C0578A6921F}" sibTransId="{5F23520D-25C0-48F3-8828-311AD85E321F}"/>
    <dgm:cxn modelId="{DCCE327A-DE1B-46C8-805F-F9BD208CA15A}" type="presOf" srcId="{955D6EF1-9DAB-48E6-BE84-3DDEBC9EB6F8}" destId="{9F2535B9-7076-4B07-9ACA-F96186F8AE01}" srcOrd="0" destOrd="0" presId="urn:microsoft.com/office/officeart/2008/layout/SquareAccentList"/>
    <dgm:cxn modelId="{0E83D218-A22A-4E90-8D48-392A3AFC240F}" type="presOf" srcId="{4C0CF7D7-B6BC-4D06-9BED-8C288634ABAE}" destId="{DC3C7E50-AF1C-43AD-ABB7-9F3F0AE10127}" srcOrd="0" destOrd="0" presId="urn:microsoft.com/office/officeart/2008/layout/SquareAccentList"/>
    <dgm:cxn modelId="{874D246D-6D7F-4EB8-B2C5-A6182F66D66E}" srcId="{955D6EF1-9DAB-48E6-BE84-3DDEBC9EB6F8}" destId="{237C8825-B3E2-4A4E-8430-A3179C4CFFB7}" srcOrd="3" destOrd="0" parTransId="{6B1C8C14-78E9-4E77-9D8C-A1BCEC1870C4}" sibTransId="{DA918015-6C55-465F-9645-594CCFA9341E}"/>
    <dgm:cxn modelId="{E2A1D96C-F7D3-4C06-AF8A-53376F19D647}" type="presParOf" srcId="{DC3C7E50-AF1C-43AD-ABB7-9F3F0AE10127}" destId="{3D55A54A-D126-4748-932B-9D65C52714AF}" srcOrd="0" destOrd="0" presId="urn:microsoft.com/office/officeart/2008/layout/SquareAccentList"/>
    <dgm:cxn modelId="{5234756D-A9E0-4BB9-A2AA-E67C9D2FB80C}" type="presParOf" srcId="{3D55A54A-D126-4748-932B-9D65C52714AF}" destId="{96099F57-0F45-43A6-B89A-80810B8725AC}" srcOrd="0" destOrd="0" presId="urn:microsoft.com/office/officeart/2008/layout/SquareAccentList"/>
    <dgm:cxn modelId="{A773C4AF-8608-4A9C-826B-B9305441EC25}" type="presParOf" srcId="{96099F57-0F45-43A6-B89A-80810B8725AC}" destId="{166DCACC-3E4E-4D23-B3B0-54696D2DE774}" srcOrd="0" destOrd="0" presId="urn:microsoft.com/office/officeart/2008/layout/SquareAccentList"/>
    <dgm:cxn modelId="{9D4AB631-E475-42DB-8B27-64F6D3D5F414}" type="presParOf" srcId="{96099F57-0F45-43A6-B89A-80810B8725AC}" destId="{B0D0C0FF-AE0C-4933-8E49-16F4E1FFE0B6}" srcOrd="1" destOrd="0" presId="urn:microsoft.com/office/officeart/2008/layout/SquareAccentList"/>
    <dgm:cxn modelId="{F4D80B76-2CA1-47FB-8807-2D2D2BDC974A}" type="presParOf" srcId="{96099F57-0F45-43A6-B89A-80810B8725AC}" destId="{430F98DD-5BDF-4F53-8AB9-1544423A677C}" srcOrd="2" destOrd="0" presId="urn:microsoft.com/office/officeart/2008/layout/SquareAccentList"/>
    <dgm:cxn modelId="{DF6F9689-1134-4ED2-8C70-A711D97981E8}" type="presParOf" srcId="{3D55A54A-D126-4748-932B-9D65C52714AF}" destId="{655AEBA8-C6C2-4E75-8924-052FD4F8F7FE}" srcOrd="1" destOrd="0" presId="urn:microsoft.com/office/officeart/2008/layout/SquareAccentList"/>
    <dgm:cxn modelId="{708E5D17-8376-4A27-BEF2-E1C130B46532}" type="presParOf" srcId="{655AEBA8-C6C2-4E75-8924-052FD4F8F7FE}" destId="{527FBDF1-08EE-4574-986B-901AB71E700E}" srcOrd="0" destOrd="0" presId="urn:microsoft.com/office/officeart/2008/layout/SquareAccentList"/>
    <dgm:cxn modelId="{8E90D4B1-84E9-4C2A-BF5B-769BABD87A76}" type="presParOf" srcId="{527FBDF1-08EE-4574-986B-901AB71E700E}" destId="{DACBB4BB-A5CD-4B23-9685-2BF78ED60E4A}" srcOrd="0" destOrd="0" presId="urn:microsoft.com/office/officeart/2008/layout/SquareAccentList"/>
    <dgm:cxn modelId="{958315F6-DB80-41E8-9C89-39C07A391A37}" type="presParOf" srcId="{527FBDF1-08EE-4574-986B-901AB71E700E}" destId="{3F7F4778-B167-4FDC-B65C-841C42EC58D1}" srcOrd="1" destOrd="0" presId="urn:microsoft.com/office/officeart/2008/layout/SquareAccentList"/>
    <dgm:cxn modelId="{2F95CF3C-A075-4169-B4BB-BAD3D5AD773F}" type="presParOf" srcId="{DC3C7E50-AF1C-43AD-ABB7-9F3F0AE10127}" destId="{CEB14E83-A639-4920-9308-D2CC3A838F19}" srcOrd="1" destOrd="0" presId="urn:microsoft.com/office/officeart/2008/layout/SquareAccentList"/>
    <dgm:cxn modelId="{5F00BB84-8E01-450D-BE83-76C9C8949C51}" type="presParOf" srcId="{CEB14E83-A639-4920-9308-D2CC3A838F19}" destId="{FFEAD8A1-9193-47AC-A6FC-6C16256BDE28}" srcOrd="0" destOrd="0" presId="urn:microsoft.com/office/officeart/2008/layout/SquareAccentList"/>
    <dgm:cxn modelId="{D830B09D-EA79-42F8-9537-970BC4C6A883}" type="presParOf" srcId="{FFEAD8A1-9193-47AC-A6FC-6C16256BDE28}" destId="{C8D63512-0A9B-4F6F-8D58-B2DAA5086E4C}" srcOrd="0" destOrd="0" presId="urn:microsoft.com/office/officeart/2008/layout/SquareAccentList"/>
    <dgm:cxn modelId="{B4DDD936-8959-4478-8C8C-DD7B7F33B1F2}" type="presParOf" srcId="{FFEAD8A1-9193-47AC-A6FC-6C16256BDE28}" destId="{52B39775-3017-4ADC-8E5B-FAE33DE3DC6C}" srcOrd="1" destOrd="0" presId="urn:microsoft.com/office/officeart/2008/layout/SquareAccentList"/>
    <dgm:cxn modelId="{2E1DD1E4-8DDB-4F9C-9D07-6B5697AD4FAA}" type="presParOf" srcId="{FFEAD8A1-9193-47AC-A6FC-6C16256BDE28}" destId="{9F2535B9-7076-4B07-9ACA-F96186F8AE01}" srcOrd="2" destOrd="0" presId="urn:microsoft.com/office/officeart/2008/layout/SquareAccentList"/>
    <dgm:cxn modelId="{1780877B-D483-4C0D-834F-8D01B8793B09}" type="presParOf" srcId="{CEB14E83-A639-4920-9308-D2CC3A838F19}" destId="{CA82CC63-D763-444B-B6EA-F007C18501F7}" srcOrd="1" destOrd="0" presId="urn:microsoft.com/office/officeart/2008/layout/SquareAccentList"/>
    <dgm:cxn modelId="{F3FF9509-01CF-4C6E-8E02-E24BB240C50E}" type="presParOf" srcId="{CA82CC63-D763-444B-B6EA-F007C18501F7}" destId="{AA0E712F-4FC0-4665-B30B-00AFFFB8365D}" srcOrd="0" destOrd="0" presId="urn:microsoft.com/office/officeart/2008/layout/SquareAccentList"/>
    <dgm:cxn modelId="{9C16ED99-45E1-426B-9FAD-729A6065347C}" type="presParOf" srcId="{AA0E712F-4FC0-4665-B30B-00AFFFB8365D}" destId="{B888BD49-35A4-4FF3-A3DE-4278189A23DD}" srcOrd="0" destOrd="0" presId="urn:microsoft.com/office/officeart/2008/layout/SquareAccentList"/>
    <dgm:cxn modelId="{64A1822B-62F6-41C5-AF05-85B25A48AA9E}" type="presParOf" srcId="{AA0E712F-4FC0-4665-B30B-00AFFFB8365D}" destId="{ECC14D45-13FD-4238-B241-913DFBB0C350}" srcOrd="1" destOrd="0" presId="urn:microsoft.com/office/officeart/2008/layout/SquareAccentList"/>
    <dgm:cxn modelId="{D1DF6999-0A52-42CA-81C7-2EC59A4E5FE0}" type="presParOf" srcId="{CA82CC63-D763-444B-B6EA-F007C18501F7}" destId="{431228BF-C0E4-45D1-99ED-BDD1B7808519}" srcOrd="1" destOrd="0" presId="urn:microsoft.com/office/officeart/2008/layout/SquareAccentList"/>
    <dgm:cxn modelId="{B40FDB9A-793B-4D2C-B8A5-F30790B2549F}" type="presParOf" srcId="{431228BF-C0E4-45D1-99ED-BDD1B7808519}" destId="{FECC7022-547E-455D-B7E6-1B45EE546C3B}" srcOrd="0" destOrd="0" presId="urn:microsoft.com/office/officeart/2008/layout/SquareAccentList"/>
    <dgm:cxn modelId="{BDA7DA57-8441-4DCA-B800-DF05D39CE534}" type="presParOf" srcId="{431228BF-C0E4-45D1-99ED-BDD1B7808519}" destId="{4BFF1B2F-4E0A-4F0A-BF7D-1D11A5ED4064}" srcOrd="1" destOrd="0" presId="urn:microsoft.com/office/officeart/2008/layout/SquareAccentList"/>
    <dgm:cxn modelId="{5243A4C3-0E7F-4BF8-8498-1E93AC381AE4}" type="presParOf" srcId="{CA82CC63-D763-444B-B6EA-F007C18501F7}" destId="{C4D90110-0DCA-4FAC-B3ED-43FA1309C450}" srcOrd="2" destOrd="0" presId="urn:microsoft.com/office/officeart/2008/layout/SquareAccentList"/>
    <dgm:cxn modelId="{6FC03013-5EE8-4A61-B2DE-27A3D2DBC64A}" type="presParOf" srcId="{C4D90110-0DCA-4FAC-B3ED-43FA1309C450}" destId="{2F7CB57A-4933-4275-B30C-22AA36EE822E}" srcOrd="0" destOrd="0" presId="urn:microsoft.com/office/officeart/2008/layout/SquareAccentList"/>
    <dgm:cxn modelId="{11CD38BE-45A8-48E1-8A0E-19A962BA98BF}" type="presParOf" srcId="{C4D90110-0DCA-4FAC-B3ED-43FA1309C450}" destId="{2E5071AB-174B-437A-A0D5-7E38E76CCC09}" srcOrd="1" destOrd="0" presId="urn:microsoft.com/office/officeart/2008/layout/SquareAccentList"/>
    <dgm:cxn modelId="{FF21DB02-68CF-437D-939D-4E12B5D2ACC6}" type="presParOf" srcId="{CA82CC63-D763-444B-B6EA-F007C18501F7}" destId="{36965CE1-DDDA-4DF4-9501-1748A1799AB7}" srcOrd="3" destOrd="0" presId="urn:microsoft.com/office/officeart/2008/layout/SquareAccentList"/>
    <dgm:cxn modelId="{3FE4699C-96E3-480F-92F8-27A241403D98}" type="presParOf" srcId="{36965CE1-DDDA-4DF4-9501-1748A1799AB7}" destId="{A937D8CF-28AE-4AE6-9A0D-21D90949A964}" srcOrd="0" destOrd="0" presId="urn:microsoft.com/office/officeart/2008/layout/SquareAccentList"/>
    <dgm:cxn modelId="{DDFC388A-01F9-4C19-9C3A-EE80F11C3D59}" type="presParOf" srcId="{36965CE1-DDDA-4DF4-9501-1748A1799AB7}" destId="{287A9F93-DC28-4212-844F-D9CA5B03A381}" srcOrd="1" destOrd="0" presId="urn:microsoft.com/office/officeart/2008/layout/SquareAccentList"/>
    <dgm:cxn modelId="{6E4BBA7A-F5E0-4A38-8C1C-D051647B9D53}" type="presParOf" srcId="{CA82CC63-D763-444B-B6EA-F007C18501F7}" destId="{64717AC8-3C64-401B-ABD0-5732D52ECEBE}" srcOrd="4" destOrd="0" presId="urn:microsoft.com/office/officeart/2008/layout/SquareAccentList"/>
    <dgm:cxn modelId="{52A26208-CC04-4090-B905-F1E9172FD333}" type="presParOf" srcId="{64717AC8-3C64-401B-ABD0-5732D52ECEBE}" destId="{E5F4453C-0CF8-4B26-9961-5D18C9D36E89}" srcOrd="0" destOrd="0" presId="urn:microsoft.com/office/officeart/2008/layout/SquareAccentList"/>
    <dgm:cxn modelId="{5655275D-FE28-44F9-AEF3-09EA47B59B41}" type="presParOf" srcId="{64717AC8-3C64-401B-ABD0-5732D52ECEBE}" destId="{2A106449-B1A6-4B83-9BD0-A6CB5C84AE0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141639-FE70-4044-B985-9E143971008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CDDF51C-0B9F-47A7-AB7A-093C0F8AC43C}">
      <dgm:prSet phldrT="[Texto]"/>
      <dgm:spPr/>
      <dgm:t>
        <a:bodyPr/>
        <a:lstStyle/>
        <a:p>
          <a:r>
            <a:rPr lang="es-EC" b="1" dirty="0" smtClean="0"/>
            <a:t>Hipótesis</a:t>
          </a:r>
          <a:endParaRPr lang="es-EC" b="1" dirty="0"/>
        </a:p>
      </dgm:t>
    </dgm:pt>
    <dgm:pt modelId="{85020FCF-CA64-47F6-9856-CF9EA2B40FC2}" type="parTrans" cxnId="{4E4D8A58-3191-4A52-BB35-94261513E120}">
      <dgm:prSet/>
      <dgm:spPr/>
      <dgm:t>
        <a:bodyPr/>
        <a:lstStyle/>
        <a:p>
          <a:endParaRPr lang="es-EC"/>
        </a:p>
      </dgm:t>
    </dgm:pt>
    <dgm:pt modelId="{47D70462-71D8-4B52-81A4-FF99C7A52FEA}" type="sibTrans" cxnId="{4E4D8A58-3191-4A52-BB35-94261513E120}">
      <dgm:prSet/>
      <dgm:spPr/>
      <dgm:t>
        <a:bodyPr/>
        <a:lstStyle/>
        <a:p>
          <a:endParaRPr lang="es-EC"/>
        </a:p>
      </dgm:t>
    </dgm:pt>
    <dgm:pt modelId="{FAA5F6B7-7638-4A18-A2CB-098661ADE850}">
      <dgm:prSet phldrT="[Texto]"/>
      <dgm:spPr/>
      <dgm:t>
        <a:bodyPr/>
        <a:lstStyle/>
        <a:p>
          <a:r>
            <a:rPr lang="es-EC" dirty="0" smtClean="0"/>
            <a:t>¿La implementación de salvaguardias en el Ecuador tendrá como resultado un bajo beneficio dentro de la producción nacional y afectará a las ensambladoras de motos en el país en relación a precios y demanda?</a:t>
          </a:r>
          <a:endParaRPr lang="es-EC" dirty="0"/>
        </a:p>
      </dgm:t>
    </dgm:pt>
    <dgm:pt modelId="{9FEA05CB-0C16-41AC-A3A9-E744B73CA480}" type="parTrans" cxnId="{7401177D-84B0-4CAC-A872-998CD3646828}">
      <dgm:prSet/>
      <dgm:spPr/>
      <dgm:t>
        <a:bodyPr/>
        <a:lstStyle/>
        <a:p>
          <a:endParaRPr lang="es-EC"/>
        </a:p>
      </dgm:t>
    </dgm:pt>
    <dgm:pt modelId="{6DAE4684-B3B7-4B4E-937D-05F6B3B739C0}" type="sibTrans" cxnId="{7401177D-84B0-4CAC-A872-998CD3646828}">
      <dgm:prSet/>
      <dgm:spPr/>
      <dgm:t>
        <a:bodyPr/>
        <a:lstStyle/>
        <a:p>
          <a:endParaRPr lang="es-EC"/>
        </a:p>
      </dgm:t>
    </dgm:pt>
    <dgm:pt modelId="{8F8A7697-420A-4A91-8A78-1813E4F8DEEF}">
      <dgm:prSet phldrT="[Texto]"/>
      <dgm:spPr/>
      <dgm:t>
        <a:bodyPr/>
        <a:lstStyle/>
        <a:p>
          <a:r>
            <a:rPr lang="es-EC" dirty="0" smtClean="0"/>
            <a:t>Para el estudio se ha establecido una población equivalente a 12 ensambladoras  que trabajan con CKD’s importados</a:t>
          </a:r>
          <a:endParaRPr lang="es-EC" dirty="0"/>
        </a:p>
      </dgm:t>
    </dgm:pt>
    <dgm:pt modelId="{A75DCECC-27D9-41CC-BBAC-809DD5FFCC67}" type="parTrans" cxnId="{EC17AC12-09BF-46F7-8F17-1C31F2ACACF2}">
      <dgm:prSet/>
      <dgm:spPr/>
      <dgm:t>
        <a:bodyPr/>
        <a:lstStyle/>
        <a:p>
          <a:endParaRPr lang="es-EC"/>
        </a:p>
      </dgm:t>
    </dgm:pt>
    <dgm:pt modelId="{72EBDCEF-74A5-4206-828B-3D17209FF907}" type="sibTrans" cxnId="{EC17AC12-09BF-46F7-8F17-1C31F2ACACF2}">
      <dgm:prSet/>
      <dgm:spPr/>
      <dgm:t>
        <a:bodyPr/>
        <a:lstStyle/>
        <a:p>
          <a:endParaRPr lang="es-EC"/>
        </a:p>
      </dgm:t>
    </dgm:pt>
    <dgm:pt modelId="{FF1E355F-7234-428A-8242-340FE050C528}" type="pres">
      <dgm:prSet presAssocID="{08141639-FE70-4044-B985-9E143971008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00CE6EE-22E9-4AB4-9F69-A934BB91E9F5}" type="pres">
      <dgm:prSet presAssocID="{7CDDF51C-0B9F-47A7-AB7A-093C0F8AC43C}" presName="thickLine" presStyleLbl="alignNode1" presStyleIdx="0" presStyleCnt="1"/>
      <dgm:spPr/>
    </dgm:pt>
    <dgm:pt modelId="{F18ADA80-6BAC-435B-8266-FA96435244CB}" type="pres">
      <dgm:prSet presAssocID="{7CDDF51C-0B9F-47A7-AB7A-093C0F8AC43C}" presName="horz1" presStyleCnt="0"/>
      <dgm:spPr/>
    </dgm:pt>
    <dgm:pt modelId="{4235BFB4-2D1C-4E23-A448-C22B13D561CC}" type="pres">
      <dgm:prSet presAssocID="{7CDDF51C-0B9F-47A7-AB7A-093C0F8AC43C}" presName="tx1" presStyleLbl="revTx" presStyleIdx="0" presStyleCnt="3"/>
      <dgm:spPr/>
      <dgm:t>
        <a:bodyPr/>
        <a:lstStyle/>
        <a:p>
          <a:endParaRPr lang="es-EC"/>
        </a:p>
      </dgm:t>
    </dgm:pt>
    <dgm:pt modelId="{0F477E5E-CA25-4E79-9AAC-57A0A2A2615C}" type="pres">
      <dgm:prSet presAssocID="{7CDDF51C-0B9F-47A7-AB7A-093C0F8AC43C}" presName="vert1" presStyleCnt="0"/>
      <dgm:spPr/>
    </dgm:pt>
    <dgm:pt modelId="{AE870C6A-5D07-4DD4-A292-3DB03B2C5809}" type="pres">
      <dgm:prSet presAssocID="{FAA5F6B7-7638-4A18-A2CB-098661ADE850}" presName="vertSpace2a" presStyleCnt="0"/>
      <dgm:spPr/>
    </dgm:pt>
    <dgm:pt modelId="{E71F4F28-AC6F-424D-A7A4-CFB9F6FE2A31}" type="pres">
      <dgm:prSet presAssocID="{FAA5F6B7-7638-4A18-A2CB-098661ADE850}" presName="horz2" presStyleCnt="0"/>
      <dgm:spPr/>
    </dgm:pt>
    <dgm:pt modelId="{63380B88-5234-4853-A90C-E1EBF224EC1F}" type="pres">
      <dgm:prSet presAssocID="{FAA5F6B7-7638-4A18-A2CB-098661ADE850}" presName="horzSpace2" presStyleCnt="0"/>
      <dgm:spPr/>
    </dgm:pt>
    <dgm:pt modelId="{BDA8CB66-91BF-4CC1-A3C7-AD6DB8A06E10}" type="pres">
      <dgm:prSet presAssocID="{FAA5F6B7-7638-4A18-A2CB-098661ADE850}" presName="tx2" presStyleLbl="revTx" presStyleIdx="1" presStyleCnt="3"/>
      <dgm:spPr/>
      <dgm:t>
        <a:bodyPr/>
        <a:lstStyle/>
        <a:p>
          <a:endParaRPr lang="es-EC"/>
        </a:p>
      </dgm:t>
    </dgm:pt>
    <dgm:pt modelId="{7FEF8990-9FF9-4D78-8422-9DB8F268C6E0}" type="pres">
      <dgm:prSet presAssocID="{FAA5F6B7-7638-4A18-A2CB-098661ADE850}" presName="vert2" presStyleCnt="0"/>
      <dgm:spPr/>
    </dgm:pt>
    <dgm:pt modelId="{BFD63F28-0FF2-45FA-8397-1D48F9A9AAB0}" type="pres">
      <dgm:prSet presAssocID="{FAA5F6B7-7638-4A18-A2CB-098661ADE850}" presName="thinLine2b" presStyleLbl="callout" presStyleIdx="0" presStyleCnt="2"/>
      <dgm:spPr/>
    </dgm:pt>
    <dgm:pt modelId="{B2B91CA6-9040-457A-B01D-263C8C0E4DDC}" type="pres">
      <dgm:prSet presAssocID="{FAA5F6B7-7638-4A18-A2CB-098661ADE850}" presName="vertSpace2b" presStyleCnt="0"/>
      <dgm:spPr/>
    </dgm:pt>
    <dgm:pt modelId="{87A62D50-5895-4767-99BE-72D37E62E7D4}" type="pres">
      <dgm:prSet presAssocID="{8F8A7697-420A-4A91-8A78-1813E4F8DEEF}" presName="horz2" presStyleCnt="0"/>
      <dgm:spPr/>
    </dgm:pt>
    <dgm:pt modelId="{5E9835AF-4240-4AA7-963D-C4D4C344442C}" type="pres">
      <dgm:prSet presAssocID="{8F8A7697-420A-4A91-8A78-1813E4F8DEEF}" presName="horzSpace2" presStyleCnt="0"/>
      <dgm:spPr/>
    </dgm:pt>
    <dgm:pt modelId="{A589D249-2B5D-478D-BE41-76F969A8E039}" type="pres">
      <dgm:prSet presAssocID="{8F8A7697-420A-4A91-8A78-1813E4F8DEEF}" presName="tx2" presStyleLbl="revTx" presStyleIdx="2" presStyleCnt="3"/>
      <dgm:spPr/>
      <dgm:t>
        <a:bodyPr/>
        <a:lstStyle/>
        <a:p>
          <a:endParaRPr lang="es-EC"/>
        </a:p>
      </dgm:t>
    </dgm:pt>
    <dgm:pt modelId="{8C3695A9-A450-41CC-89EA-78B190D1CBC5}" type="pres">
      <dgm:prSet presAssocID="{8F8A7697-420A-4A91-8A78-1813E4F8DEEF}" presName="vert2" presStyleCnt="0"/>
      <dgm:spPr/>
    </dgm:pt>
    <dgm:pt modelId="{DA1D1823-3D70-43D5-8BEC-2B25D5A83E7F}" type="pres">
      <dgm:prSet presAssocID="{8F8A7697-420A-4A91-8A78-1813E4F8DEEF}" presName="thinLine2b" presStyleLbl="callout" presStyleIdx="1" presStyleCnt="2"/>
      <dgm:spPr/>
    </dgm:pt>
    <dgm:pt modelId="{4DA9C2DF-285B-49A2-869D-85B3E8BD38BD}" type="pres">
      <dgm:prSet presAssocID="{8F8A7697-420A-4A91-8A78-1813E4F8DEEF}" presName="vertSpace2b" presStyleCnt="0"/>
      <dgm:spPr/>
    </dgm:pt>
  </dgm:ptLst>
  <dgm:cxnLst>
    <dgm:cxn modelId="{4E4D8A58-3191-4A52-BB35-94261513E120}" srcId="{08141639-FE70-4044-B985-9E1439710085}" destId="{7CDDF51C-0B9F-47A7-AB7A-093C0F8AC43C}" srcOrd="0" destOrd="0" parTransId="{85020FCF-CA64-47F6-9856-CF9EA2B40FC2}" sibTransId="{47D70462-71D8-4B52-81A4-FF99C7A52FEA}"/>
    <dgm:cxn modelId="{7B090075-1993-4454-ADDC-37E6B2A80612}" type="presOf" srcId="{7CDDF51C-0B9F-47A7-AB7A-093C0F8AC43C}" destId="{4235BFB4-2D1C-4E23-A448-C22B13D561CC}" srcOrd="0" destOrd="0" presId="urn:microsoft.com/office/officeart/2008/layout/LinedList"/>
    <dgm:cxn modelId="{BCEF31A4-80A8-4481-8B99-E66AE501BD7F}" type="presOf" srcId="{8F8A7697-420A-4A91-8A78-1813E4F8DEEF}" destId="{A589D249-2B5D-478D-BE41-76F969A8E039}" srcOrd="0" destOrd="0" presId="urn:microsoft.com/office/officeart/2008/layout/LinedList"/>
    <dgm:cxn modelId="{EC17AC12-09BF-46F7-8F17-1C31F2ACACF2}" srcId="{7CDDF51C-0B9F-47A7-AB7A-093C0F8AC43C}" destId="{8F8A7697-420A-4A91-8A78-1813E4F8DEEF}" srcOrd="1" destOrd="0" parTransId="{A75DCECC-27D9-41CC-BBAC-809DD5FFCC67}" sibTransId="{72EBDCEF-74A5-4206-828B-3D17209FF907}"/>
    <dgm:cxn modelId="{7401177D-84B0-4CAC-A872-998CD3646828}" srcId="{7CDDF51C-0B9F-47A7-AB7A-093C0F8AC43C}" destId="{FAA5F6B7-7638-4A18-A2CB-098661ADE850}" srcOrd="0" destOrd="0" parTransId="{9FEA05CB-0C16-41AC-A3A9-E744B73CA480}" sibTransId="{6DAE4684-B3B7-4B4E-937D-05F6B3B739C0}"/>
    <dgm:cxn modelId="{6F113FA1-74B4-4B7A-89B0-1B43794B1A1B}" type="presOf" srcId="{08141639-FE70-4044-B985-9E1439710085}" destId="{FF1E355F-7234-428A-8242-340FE050C528}" srcOrd="0" destOrd="0" presId="urn:microsoft.com/office/officeart/2008/layout/LinedList"/>
    <dgm:cxn modelId="{9C51804E-8663-41B6-BFDF-EAA3F93F00B1}" type="presOf" srcId="{FAA5F6B7-7638-4A18-A2CB-098661ADE850}" destId="{BDA8CB66-91BF-4CC1-A3C7-AD6DB8A06E10}" srcOrd="0" destOrd="0" presId="urn:microsoft.com/office/officeart/2008/layout/LinedList"/>
    <dgm:cxn modelId="{11150C02-FDE3-4A3A-A41C-B93808430D45}" type="presParOf" srcId="{FF1E355F-7234-428A-8242-340FE050C528}" destId="{700CE6EE-22E9-4AB4-9F69-A934BB91E9F5}" srcOrd="0" destOrd="0" presId="urn:microsoft.com/office/officeart/2008/layout/LinedList"/>
    <dgm:cxn modelId="{EC078F83-0E86-4848-A674-7DDFDAB498A7}" type="presParOf" srcId="{FF1E355F-7234-428A-8242-340FE050C528}" destId="{F18ADA80-6BAC-435B-8266-FA96435244CB}" srcOrd="1" destOrd="0" presId="urn:microsoft.com/office/officeart/2008/layout/LinedList"/>
    <dgm:cxn modelId="{193CE04A-771F-4060-A197-898BCE779007}" type="presParOf" srcId="{F18ADA80-6BAC-435B-8266-FA96435244CB}" destId="{4235BFB4-2D1C-4E23-A448-C22B13D561CC}" srcOrd="0" destOrd="0" presId="urn:microsoft.com/office/officeart/2008/layout/LinedList"/>
    <dgm:cxn modelId="{35C21079-2316-447A-AC68-DC57FA4BAC9D}" type="presParOf" srcId="{F18ADA80-6BAC-435B-8266-FA96435244CB}" destId="{0F477E5E-CA25-4E79-9AAC-57A0A2A2615C}" srcOrd="1" destOrd="0" presId="urn:microsoft.com/office/officeart/2008/layout/LinedList"/>
    <dgm:cxn modelId="{D06FDA88-BEAF-431C-8754-C5358AF4A3CC}" type="presParOf" srcId="{0F477E5E-CA25-4E79-9AAC-57A0A2A2615C}" destId="{AE870C6A-5D07-4DD4-A292-3DB03B2C5809}" srcOrd="0" destOrd="0" presId="urn:microsoft.com/office/officeart/2008/layout/LinedList"/>
    <dgm:cxn modelId="{FAF39895-E862-48B8-883B-BA8379D1CB15}" type="presParOf" srcId="{0F477E5E-CA25-4E79-9AAC-57A0A2A2615C}" destId="{E71F4F28-AC6F-424D-A7A4-CFB9F6FE2A31}" srcOrd="1" destOrd="0" presId="urn:microsoft.com/office/officeart/2008/layout/LinedList"/>
    <dgm:cxn modelId="{89681E82-7556-4F77-8007-6EF306B0142B}" type="presParOf" srcId="{E71F4F28-AC6F-424D-A7A4-CFB9F6FE2A31}" destId="{63380B88-5234-4853-A90C-E1EBF224EC1F}" srcOrd="0" destOrd="0" presId="urn:microsoft.com/office/officeart/2008/layout/LinedList"/>
    <dgm:cxn modelId="{17B49237-019C-4F31-8D05-607DEA854F52}" type="presParOf" srcId="{E71F4F28-AC6F-424D-A7A4-CFB9F6FE2A31}" destId="{BDA8CB66-91BF-4CC1-A3C7-AD6DB8A06E10}" srcOrd="1" destOrd="0" presId="urn:microsoft.com/office/officeart/2008/layout/LinedList"/>
    <dgm:cxn modelId="{66716F19-3654-4A3D-8D13-02707E006171}" type="presParOf" srcId="{E71F4F28-AC6F-424D-A7A4-CFB9F6FE2A31}" destId="{7FEF8990-9FF9-4D78-8422-9DB8F268C6E0}" srcOrd="2" destOrd="0" presId="urn:microsoft.com/office/officeart/2008/layout/LinedList"/>
    <dgm:cxn modelId="{2ED593AA-957A-4788-AE8A-F10D9A0B3655}" type="presParOf" srcId="{0F477E5E-CA25-4E79-9AAC-57A0A2A2615C}" destId="{BFD63F28-0FF2-45FA-8397-1D48F9A9AAB0}" srcOrd="2" destOrd="0" presId="urn:microsoft.com/office/officeart/2008/layout/LinedList"/>
    <dgm:cxn modelId="{B2915C72-5DFC-470F-AA03-2AAAD984D9B3}" type="presParOf" srcId="{0F477E5E-CA25-4E79-9AAC-57A0A2A2615C}" destId="{B2B91CA6-9040-457A-B01D-263C8C0E4DDC}" srcOrd="3" destOrd="0" presId="urn:microsoft.com/office/officeart/2008/layout/LinedList"/>
    <dgm:cxn modelId="{5910B14C-7DA9-4690-81D8-072A9561AD6A}" type="presParOf" srcId="{0F477E5E-CA25-4E79-9AAC-57A0A2A2615C}" destId="{87A62D50-5895-4767-99BE-72D37E62E7D4}" srcOrd="4" destOrd="0" presId="urn:microsoft.com/office/officeart/2008/layout/LinedList"/>
    <dgm:cxn modelId="{9736156C-25D2-4C60-991B-675D8A7C5F10}" type="presParOf" srcId="{87A62D50-5895-4767-99BE-72D37E62E7D4}" destId="{5E9835AF-4240-4AA7-963D-C4D4C344442C}" srcOrd="0" destOrd="0" presId="urn:microsoft.com/office/officeart/2008/layout/LinedList"/>
    <dgm:cxn modelId="{EBF9190D-053E-4BFA-9220-2FD975DCA1DE}" type="presParOf" srcId="{87A62D50-5895-4767-99BE-72D37E62E7D4}" destId="{A589D249-2B5D-478D-BE41-76F969A8E039}" srcOrd="1" destOrd="0" presId="urn:microsoft.com/office/officeart/2008/layout/LinedList"/>
    <dgm:cxn modelId="{8F00DAF5-A023-4DE6-8F27-F483F0A2D00B}" type="presParOf" srcId="{87A62D50-5895-4767-99BE-72D37E62E7D4}" destId="{8C3695A9-A450-41CC-89EA-78B190D1CBC5}" srcOrd="2" destOrd="0" presId="urn:microsoft.com/office/officeart/2008/layout/LinedList"/>
    <dgm:cxn modelId="{B688AEA8-5873-42E3-8077-F8ABC99047AF}" type="presParOf" srcId="{0F477E5E-CA25-4E79-9AAC-57A0A2A2615C}" destId="{DA1D1823-3D70-43D5-8BEC-2B25D5A83E7F}" srcOrd="5" destOrd="0" presId="urn:microsoft.com/office/officeart/2008/layout/LinedList"/>
    <dgm:cxn modelId="{14CCEBF2-8EBE-42AE-A9A1-178CFF8B018C}" type="presParOf" srcId="{0F477E5E-CA25-4E79-9AAC-57A0A2A2615C}" destId="{4DA9C2DF-285B-49A2-869D-85B3E8BD38B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3E71AB-9235-479A-94AA-0B7433CC68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8164043-D70B-4EEF-B4FA-2A3FC7403476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las salvaguardias impuestas por el gobierno ayudan a proteger la industria nacional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FBB90E-B24E-4933-9A8E-D86AA2E5ECB4}" type="parTrans" cxnId="{477C6D53-52A7-4BAD-A089-44B53984C625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AB124-8FF4-41D6-BF04-473278C71F19}" type="sibTrans" cxnId="{477C6D53-52A7-4BAD-A089-44B53984C625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13BDF-9B0B-490F-8B51-36E0DDD86312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sobre todo a promover la productividad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8ACC5-2D19-45E3-8FEE-0119DF0CDD1E}" type="parTrans" cxnId="{E0D45FA9-30E9-494C-A193-9E5CD9C0327A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210C61-C3DE-49A8-B596-ACAEAF295D71}" type="sibTrans" cxnId="{E0D45FA9-30E9-494C-A193-9E5CD9C0327A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C025FF-73B9-4E99-803D-27B1446AC432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el Ecuador existen empresas capaces de producir piezas y partes para las motos y ensamblaras aquí pero estas empresa no pueden cubrir el la demanda nacional de motos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EF3A5D-88C6-4107-9CB8-DC9D33694B32}" type="parTrans" cxnId="{AD8DEF89-136F-42DE-A22F-293C3A1FBA7B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B15BDF-82EC-4A18-B5F4-25E874BDF48F}" type="sibTrans" cxnId="{AD8DEF89-136F-42DE-A22F-293C3A1FBA7B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4F2D37-6960-4DEB-9BFE-B9AB20204B5D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además de eso estas empresas solo se encargan de fabricar ciertas partes y piezas por lo cual deben importar en su mayoría pates electrónicas de la motos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E674B-EA84-45DE-A7DE-56551EDFD44B}" type="parTrans" cxnId="{3D9EC520-3160-43E4-B55D-EAB7BE33C93F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BD55BE-55B9-409C-B770-B6EAEF6B345B}" type="sibTrans" cxnId="{3D9EC520-3160-43E4-B55D-EAB7BE33C93F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E7083D-7ECE-417C-8623-EBD971C3AEC2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un país donde no se tiene la capacidad aun de producir estos tipos de piezas es algo ilógico poner salvaguardias tan altas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0DC3B-E9E5-46A3-BA41-DE6D8F11AE0D}" type="parTrans" cxnId="{4BC689AF-FC89-4AF0-881D-1765A5FD49E1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0BF8D-6BB2-459D-B8D7-DCC617D5254E}" type="sibTrans" cxnId="{4BC689AF-FC89-4AF0-881D-1765A5FD49E1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53749-9BCB-4875-9036-9085C67B61A4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esta manera en forma directa estos afectan al precio final de la motos y al final los compradores no se sentirán en la capacidad de poder comprar una de estas y muchas personas utilizan las motos como fuente trabajo.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1F54F-3536-4E79-A412-0BA7B815056A}" type="parTrans" cxnId="{49F17CB5-9F14-4DF7-BBB4-470FB73E4373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73CE0A-DFF2-4449-BB04-1495EC152FD1}" type="sibTrans" cxnId="{49F17CB5-9F14-4DF7-BBB4-470FB73E4373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BC695D-854B-4490-AE6E-3FA58BCB9A2F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Encarecerá los procesos productivos y disminuirá la capacidad adquisitiva que deberán pagar casi un 50% mas por producto importado.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71A32-8AAC-47D0-AE2A-00D21B8E8FAF}" type="parTrans" cxnId="{AE99E66C-5295-44B2-BAC8-D34CB6A18728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EAE4F-B5DA-4E81-B880-C53E13FC15AC}" type="sibTrans" cxnId="{AE99E66C-5295-44B2-BAC8-D34CB6A18728}">
      <dgm:prSet/>
      <dgm:spPr/>
      <dgm:t>
        <a:bodyPr/>
        <a:lstStyle/>
        <a:p>
          <a:endParaRPr lang="es-EC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5FB74-15FF-43A9-863E-9039B6F7357D}" type="pres">
      <dgm:prSet presAssocID="{CA3E71AB-9235-479A-94AA-0B7433CC68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2E77C5-315B-49C3-9757-77E8E91C58DF}" type="pres">
      <dgm:prSet presAssocID="{68164043-D70B-4EEF-B4FA-2A3FC740347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11D524-F923-41F5-94B8-67A8F14061C0}" type="pres">
      <dgm:prSet presAssocID="{DACAB124-8FF4-41D6-BF04-473278C71F19}" presName="sibTrans" presStyleCnt="0"/>
      <dgm:spPr/>
    </dgm:pt>
    <dgm:pt modelId="{962ED447-E508-4B95-8506-2BCF59BB98A6}" type="pres">
      <dgm:prSet presAssocID="{81013BDF-9B0B-490F-8B51-36E0DDD8631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76B055-8928-4F2F-A6EC-189FA9FF126C}" type="pres">
      <dgm:prSet presAssocID="{26210C61-C3DE-49A8-B596-ACAEAF295D71}" presName="sibTrans" presStyleCnt="0"/>
      <dgm:spPr/>
    </dgm:pt>
    <dgm:pt modelId="{6854E521-2A84-4976-8AB2-88CC9F071EA7}" type="pres">
      <dgm:prSet presAssocID="{D8C025FF-73B9-4E99-803D-27B1446AC43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8E6C61-BD5E-4E62-8512-A3F6480DE738}" type="pres">
      <dgm:prSet presAssocID="{B6B15BDF-82EC-4A18-B5F4-25E874BDF48F}" presName="sibTrans" presStyleCnt="0"/>
      <dgm:spPr/>
    </dgm:pt>
    <dgm:pt modelId="{07DA9F10-822B-40DB-AD20-D388B73C3BDF}" type="pres">
      <dgm:prSet presAssocID="{E44F2D37-6960-4DEB-9BFE-B9AB20204B5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BABF19-7F89-450F-8CEB-4FF2B67DF7E3}" type="pres">
      <dgm:prSet presAssocID="{EEBD55BE-55B9-409C-B770-B6EAEF6B345B}" presName="sibTrans" presStyleCnt="0"/>
      <dgm:spPr/>
    </dgm:pt>
    <dgm:pt modelId="{04E598DD-9CBF-475E-A506-57EAC9EE40B9}" type="pres">
      <dgm:prSet presAssocID="{75E7083D-7ECE-417C-8623-EBD971C3AEC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CB5646-4F9A-47A0-8014-1F863D2A9591}" type="pres">
      <dgm:prSet presAssocID="{1660BF8D-6BB2-459D-B8D7-DCC617D5254E}" presName="sibTrans" presStyleCnt="0"/>
      <dgm:spPr/>
    </dgm:pt>
    <dgm:pt modelId="{17BCCFFC-A86A-4701-8D51-158DA867E4E4}" type="pres">
      <dgm:prSet presAssocID="{08E53749-9BCB-4875-9036-9085C67B61A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4323A0-4096-4014-B13D-5A4CF0D35095}" type="pres">
      <dgm:prSet presAssocID="{CC73CE0A-DFF2-4449-BB04-1495EC152FD1}" presName="sibTrans" presStyleCnt="0"/>
      <dgm:spPr/>
    </dgm:pt>
    <dgm:pt modelId="{D650D8FC-BA12-4B43-86C7-2A03DFE45CFE}" type="pres">
      <dgm:prSet presAssocID="{ECBC695D-854B-4490-AE6E-3FA58BCB9A2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8DEF89-136F-42DE-A22F-293C3A1FBA7B}" srcId="{CA3E71AB-9235-479A-94AA-0B7433CC6878}" destId="{D8C025FF-73B9-4E99-803D-27B1446AC432}" srcOrd="2" destOrd="0" parTransId="{75EF3A5D-88C6-4107-9CB8-DC9D33694B32}" sibTransId="{B6B15BDF-82EC-4A18-B5F4-25E874BDF48F}"/>
    <dgm:cxn modelId="{4BC689AF-FC89-4AF0-881D-1765A5FD49E1}" srcId="{CA3E71AB-9235-479A-94AA-0B7433CC6878}" destId="{75E7083D-7ECE-417C-8623-EBD971C3AEC2}" srcOrd="4" destOrd="0" parTransId="{5600DC3B-E9E5-46A3-BA41-DE6D8F11AE0D}" sibTransId="{1660BF8D-6BB2-459D-B8D7-DCC617D5254E}"/>
    <dgm:cxn modelId="{477C6D53-52A7-4BAD-A089-44B53984C625}" srcId="{CA3E71AB-9235-479A-94AA-0B7433CC6878}" destId="{68164043-D70B-4EEF-B4FA-2A3FC7403476}" srcOrd="0" destOrd="0" parTransId="{9EFBB90E-B24E-4933-9A8E-D86AA2E5ECB4}" sibTransId="{DACAB124-8FF4-41D6-BF04-473278C71F19}"/>
    <dgm:cxn modelId="{CDDC3ECF-3718-4533-90BA-D4B6F7141BDA}" type="presOf" srcId="{D8C025FF-73B9-4E99-803D-27B1446AC432}" destId="{6854E521-2A84-4976-8AB2-88CC9F071EA7}" srcOrd="0" destOrd="0" presId="urn:microsoft.com/office/officeart/2005/8/layout/default"/>
    <dgm:cxn modelId="{49F17CB5-9F14-4DF7-BBB4-470FB73E4373}" srcId="{CA3E71AB-9235-479A-94AA-0B7433CC6878}" destId="{08E53749-9BCB-4875-9036-9085C67B61A4}" srcOrd="5" destOrd="0" parTransId="{24C1F54F-3536-4E79-A412-0BA7B815056A}" sibTransId="{CC73CE0A-DFF2-4449-BB04-1495EC152FD1}"/>
    <dgm:cxn modelId="{CB0EF660-1814-4EDB-BB91-C898337CDCF3}" type="presOf" srcId="{E44F2D37-6960-4DEB-9BFE-B9AB20204B5D}" destId="{07DA9F10-822B-40DB-AD20-D388B73C3BDF}" srcOrd="0" destOrd="0" presId="urn:microsoft.com/office/officeart/2005/8/layout/default"/>
    <dgm:cxn modelId="{E0D45FA9-30E9-494C-A193-9E5CD9C0327A}" srcId="{CA3E71AB-9235-479A-94AA-0B7433CC6878}" destId="{81013BDF-9B0B-490F-8B51-36E0DDD86312}" srcOrd="1" destOrd="0" parTransId="{3008ACC5-2D19-45E3-8FEE-0119DF0CDD1E}" sibTransId="{26210C61-C3DE-49A8-B596-ACAEAF295D71}"/>
    <dgm:cxn modelId="{F16A41C8-0336-4795-9063-B949DF5B95CF}" type="presOf" srcId="{08E53749-9BCB-4875-9036-9085C67B61A4}" destId="{17BCCFFC-A86A-4701-8D51-158DA867E4E4}" srcOrd="0" destOrd="0" presId="urn:microsoft.com/office/officeart/2005/8/layout/default"/>
    <dgm:cxn modelId="{AE99E66C-5295-44B2-BAC8-D34CB6A18728}" srcId="{CA3E71AB-9235-479A-94AA-0B7433CC6878}" destId="{ECBC695D-854B-4490-AE6E-3FA58BCB9A2F}" srcOrd="6" destOrd="0" parTransId="{7BE71A32-8AAC-47D0-AE2A-00D21B8E8FAF}" sibTransId="{4E2EAE4F-B5DA-4E81-B880-C53E13FC15AC}"/>
    <dgm:cxn modelId="{1F31D5D1-9B5A-449B-84A0-54E20C10EE98}" type="presOf" srcId="{81013BDF-9B0B-490F-8B51-36E0DDD86312}" destId="{962ED447-E508-4B95-8506-2BCF59BB98A6}" srcOrd="0" destOrd="0" presId="urn:microsoft.com/office/officeart/2005/8/layout/default"/>
    <dgm:cxn modelId="{447B17D8-EA4C-4554-93EA-1867BE4F1A37}" type="presOf" srcId="{75E7083D-7ECE-417C-8623-EBD971C3AEC2}" destId="{04E598DD-9CBF-475E-A506-57EAC9EE40B9}" srcOrd="0" destOrd="0" presId="urn:microsoft.com/office/officeart/2005/8/layout/default"/>
    <dgm:cxn modelId="{1BFBC97B-0264-4299-B606-60ED805FA92A}" type="presOf" srcId="{68164043-D70B-4EEF-B4FA-2A3FC7403476}" destId="{D72E77C5-315B-49C3-9757-77E8E91C58DF}" srcOrd="0" destOrd="0" presId="urn:microsoft.com/office/officeart/2005/8/layout/default"/>
    <dgm:cxn modelId="{AD007DFD-5B9F-46B3-A17E-F3BD5E96B7F0}" type="presOf" srcId="{ECBC695D-854B-4490-AE6E-3FA58BCB9A2F}" destId="{D650D8FC-BA12-4B43-86C7-2A03DFE45CFE}" srcOrd="0" destOrd="0" presId="urn:microsoft.com/office/officeart/2005/8/layout/default"/>
    <dgm:cxn modelId="{2019A387-08CD-4D0E-B35F-856964410C73}" type="presOf" srcId="{CA3E71AB-9235-479A-94AA-0B7433CC6878}" destId="{51B5FB74-15FF-43A9-863E-9039B6F7357D}" srcOrd="0" destOrd="0" presId="urn:microsoft.com/office/officeart/2005/8/layout/default"/>
    <dgm:cxn modelId="{3D9EC520-3160-43E4-B55D-EAB7BE33C93F}" srcId="{CA3E71AB-9235-479A-94AA-0B7433CC6878}" destId="{E44F2D37-6960-4DEB-9BFE-B9AB20204B5D}" srcOrd="3" destOrd="0" parTransId="{E23E674B-EA84-45DE-A7DE-56551EDFD44B}" sibTransId="{EEBD55BE-55B9-409C-B770-B6EAEF6B345B}"/>
    <dgm:cxn modelId="{29883F7E-ACD0-4A0E-9049-C4A42F922F80}" type="presParOf" srcId="{51B5FB74-15FF-43A9-863E-9039B6F7357D}" destId="{D72E77C5-315B-49C3-9757-77E8E91C58DF}" srcOrd="0" destOrd="0" presId="urn:microsoft.com/office/officeart/2005/8/layout/default"/>
    <dgm:cxn modelId="{E2290247-4A90-42F5-96B2-FF2DF3F43561}" type="presParOf" srcId="{51B5FB74-15FF-43A9-863E-9039B6F7357D}" destId="{5611D524-F923-41F5-94B8-67A8F14061C0}" srcOrd="1" destOrd="0" presId="urn:microsoft.com/office/officeart/2005/8/layout/default"/>
    <dgm:cxn modelId="{FEA352AB-1116-4A72-89F4-E77A2473038B}" type="presParOf" srcId="{51B5FB74-15FF-43A9-863E-9039B6F7357D}" destId="{962ED447-E508-4B95-8506-2BCF59BB98A6}" srcOrd="2" destOrd="0" presId="urn:microsoft.com/office/officeart/2005/8/layout/default"/>
    <dgm:cxn modelId="{E74D3A0F-9B53-495B-9200-0E07A67F072F}" type="presParOf" srcId="{51B5FB74-15FF-43A9-863E-9039B6F7357D}" destId="{8576B055-8928-4F2F-A6EC-189FA9FF126C}" srcOrd="3" destOrd="0" presId="urn:microsoft.com/office/officeart/2005/8/layout/default"/>
    <dgm:cxn modelId="{6257C8E8-9849-4840-8B9F-55ED10DDB173}" type="presParOf" srcId="{51B5FB74-15FF-43A9-863E-9039B6F7357D}" destId="{6854E521-2A84-4976-8AB2-88CC9F071EA7}" srcOrd="4" destOrd="0" presId="urn:microsoft.com/office/officeart/2005/8/layout/default"/>
    <dgm:cxn modelId="{589ADD1B-B003-4B0D-B67F-1104AD0063CC}" type="presParOf" srcId="{51B5FB74-15FF-43A9-863E-9039B6F7357D}" destId="{1C8E6C61-BD5E-4E62-8512-A3F6480DE738}" srcOrd="5" destOrd="0" presId="urn:microsoft.com/office/officeart/2005/8/layout/default"/>
    <dgm:cxn modelId="{260C6206-1A7D-4BA1-BDD9-F2D270D9B782}" type="presParOf" srcId="{51B5FB74-15FF-43A9-863E-9039B6F7357D}" destId="{07DA9F10-822B-40DB-AD20-D388B73C3BDF}" srcOrd="6" destOrd="0" presId="urn:microsoft.com/office/officeart/2005/8/layout/default"/>
    <dgm:cxn modelId="{D10CE354-E0FE-491D-BF38-9B8A34C8CF8C}" type="presParOf" srcId="{51B5FB74-15FF-43A9-863E-9039B6F7357D}" destId="{80BABF19-7F89-450F-8CEB-4FF2B67DF7E3}" srcOrd="7" destOrd="0" presId="urn:microsoft.com/office/officeart/2005/8/layout/default"/>
    <dgm:cxn modelId="{4A2A4D3C-40A3-4600-9B38-0FA7DC8793B1}" type="presParOf" srcId="{51B5FB74-15FF-43A9-863E-9039B6F7357D}" destId="{04E598DD-9CBF-475E-A506-57EAC9EE40B9}" srcOrd="8" destOrd="0" presId="urn:microsoft.com/office/officeart/2005/8/layout/default"/>
    <dgm:cxn modelId="{5407C0D0-2574-40D4-87E0-13E8DCF454A3}" type="presParOf" srcId="{51B5FB74-15FF-43A9-863E-9039B6F7357D}" destId="{FCCB5646-4F9A-47A0-8014-1F863D2A9591}" srcOrd="9" destOrd="0" presId="urn:microsoft.com/office/officeart/2005/8/layout/default"/>
    <dgm:cxn modelId="{E0053709-C322-4F4C-8D76-C8D3AB42F5D9}" type="presParOf" srcId="{51B5FB74-15FF-43A9-863E-9039B6F7357D}" destId="{17BCCFFC-A86A-4701-8D51-158DA867E4E4}" srcOrd="10" destOrd="0" presId="urn:microsoft.com/office/officeart/2005/8/layout/default"/>
    <dgm:cxn modelId="{D0AEC6FB-D51C-4464-9C46-43B3674742BF}" type="presParOf" srcId="{51B5FB74-15FF-43A9-863E-9039B6F7357D}" destId="{2D4323A0-4096-4014-B13D-5A4CF0D35095}" srcOrd="11" destOrd="0" presId="urn:microsoft.com/office/officeart/2005/8/layout/default"/>
    <dgm:cxn modelId="{2D41B0C0-ACD7-442C-9433-B82475E1D144}" type="presParOf" srcId="{51B5FB74-15FF-43A9-863E-9039B6F7357D}" destId="{D650D8FC-BA12-4B43-86C7-2A03DFE45CF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AE457-3B3E-458A-BCD7-81300D6FFC83}">
      <dsp:nvSpPr>
        <dsp:cNvPr id="0" name=""/>
        <dsp:cNvSpPr/>
      </dsp:nvSpPr>
      <dsp:spPr>
        <a:xfrm>
          <a:off x="0" y="0"/>
          <a:ext cx="720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FF7A4-510F-4F8E-8EF7-1A39E97CE9E3}">
      <dsp:nvSpPr>
        <dsp:cNvPr id="0" name=""/>
        <dsp:cNvSpPr/>
      </dsp:nvSpPr>
      <dsp:spPr>
        <a:xfrm>
          <a:off x="0" y="0"/>
          <a:ext cx="1440160" cy="440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Salvaguardia</a:t>
          </a:r>
          <a:r>
            <a:rPr lang="es-EC" sz="1600" kern="1200" dirty="0" smtClean="0"/>
            <a:t> </a:t>
          </a:r>
          <a:endParaRPr lang="es-EC" sz="1600" kern="1200" dirty="0"/>
        </a:p>
      </dsp:txBody>
      <dsp:txXfrm>
        <a:off x="0" y="0"/>
        <a:ext cx="1440160" cy="4408264"/>
      </dsp:txXfrm>
    </dsp:sp>
    <dsp:sp modelId="{D088AD08-54AC-4425-80B4-2D7393EF5F96}">
      <dsp:nvSpPr>
        <dsp:cNvPr id="0" name=""/>
        <dsp:cNvSpPr/>
      </dsp:nvSpPr>
      <dsp:spPr>
        <a:xfrm>
          <a:off x="1548172" y="102457"/>
          <a:ext cx="5652628" cy="204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Herramienta de política comercial de los países</a:t>
          </a:r>
          <a:endParaRPr lang="es-EC" sz="3200" kern="1200" dirty="0"/>
        </a:p>
      </dsp:txBody>
      <dsp:txXfrm>
        <a:off x="1548172" y="102457"/>
        <a:ext cx="5652628" cy="2049153"/>
      </dsp:txXfrm>
    </dsp:sp>
    <dsp:sp modelId="{40CCBFBA-64DA-4905-AF7A-76AAB05BA212}">
      <dsp:nvSpPr>
        <dsp:cNvPr id="0" name=""/>
        <dsp:cNvSpPr/>
      </dsp:nvSpPr>
      <dsp:spPr>
        <a:xfrm>
          <a:off x="1440160" y="2151611"/>
          <a:ext cx="5760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32624-3CB2-4588-B777-2B83C428F096}">
      <dsp:nvSpPr>
        <dsp:cNvPr id="0" name=""/>
        <dsp:cNvSpPr/>
      </dsp:nvSpPr>
      <dsp:spPr>
        <a:xfrm>
          <a:off x="1548172" y="2254069"/>
          <a:ext cx="5652628" cy="204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Comprende la aplicación de una sobretasa arancelaria a la importación de productos</a:t>
          </a:r>
          <a:endParaRPr lang="es-EC" sz="3200" kern="1200" dirty="0"/>
        </a:p>
      </dsp:txBody>
      <dsp:txXfrm>
        <a:off x="1548172" y="2254069"/>
        <a:ext cx="5652628" cy="2049153"/>
      </dsp:txXfrm>
    </dsp:sp>
    <dsp:sp modelId="{7E9177CB-09E3-412D-ABC8-3016F3FD3337}">
      <dsp:nvSpPr>
        <dsp:cNvPr id="0" name=""/>
        <dsp:cNvSpPr/>
      </dsp:nvSpPr>
      <dsp:spPr>
        <a:xfrm>
          <a:off x="1440160" y="4303223"/>
          <a:ext cx="5760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2D380-C61C-4208-8122-5837DEDD29A0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No es un país industrializado, por lo que necesita de la importación de productos</a:t>
          </a:r>
          <a:endParaRPr lang="es-EC" sz="1900" kern="1200" dirty="0"/>
        </a:p>
      </dsp:txBody>
      <dsp:txXfrm>
        <a:off x="1346200" y="0"/>
        <a:ext cx="4749800" cy="1269999"/>
      </dsp:txXfrm>
    </dsp:sp>
    <dsp:sp modelId="{0B4A0BD0-B26C-4BCA-A739-615F09F700A9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AEEA6-7045-4531-9C70-0B52F117F387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los cuales no es posible fabricar dentro del  país por la falta de tecnología y de preparación de la mano de obra. </a:t>
          </a:r>
          <a:endParaRPr lang="es-EC" sz="1900" kern="1200" dirty="0"/>
        </a:p>
      </dsp:txBody>
      <dsp:txXfrm>
        <a:off x="1346200" y="1396999"/>
        <a:ext cx="4749800" cy="1269999"/>
      </dsp:txXfrm>
    </dsp:sp>
    <dsp:sp modelId="{46164F01-547E-45E5-8275-2E38E2291AD6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9E22A-6702-40FA-B9B5-CD25FE403A6C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las nuevas políticas se ha enfocado en la transformación del sector industrial con el apoyo de países que tienen la tecnología que Ecuador necesita</a:t>
          </a:r>
          <a:endParaRPr lang="es-EC" sz="1900" kern="1200" dirty="0"/>
        </a:p>
      </dsp:txBody>
      <dsp:txXfrm>
        <a:off x="1346200" y="2793999"/>
        <a:ext cx="4749800" cy="1269999"/>
      </dsp:txXfrm>
    </dsp:sp>
    <dsp:sp modelId="{4112D145-24E7-44C6-A51B-A5FA1BF20E01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DE1B3-FA32-43B1-9CD3-1FB9FAD9E5B2}">
      <dsp:nvSpPr>
        <dsp:cNvPr id="0" name=""/>
        <dsp:cNvSpPr/>
      </dsp:nvSpPr>
      <dsp:spPr>
        <a:xfrm>
          <a:off x="492" y="760196"/>
          <a:ext cx="2119672" cy="254360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b="0" kern="1200">
            <a:solidFill>
              <a:schemeClr val="tx1"/>
            </a:solidFill>
          </a:endParaRPr>
        </a:p>
      </dsp:txBody>
      <dsp:txXfrm rot="16200000">
        <a:off x="-830419" y="1591108"/>
        <a:ext cx="2085757" cy="423934"/>
      </dsp:txXfrm>
    </dsp:sp>
    <dsp:sp modelId="{D9752668-B453-4DC1-8ADE-6920DB977E39}">
      <dsp:nvSpPr>
        <dsp:cNvPr id="0" name=""/>
        <dsp:cNvSpPr/>
      </dsp:nvSpPr>
      <dsp:spPr>
        <a:xfrm>
          <a:off x="424427" y="760196"/>
          <a:ext cx="1579156" cy="254360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/>
            <a:t>Los sectores más afectados por la sobretasa arancelaria está el sector automotriz</a:t>
          </a:r>
          <a:endParaRPr lang="es-EC" sz="1900" b="0" kern="1200" dirty="0"/>
        </a:p>
      </dsp:txBody>
      <dsp:txXfrm>
        <a:off x="424427" y="760196"/>
        <a:ext cx="1579156" cy="2543607"/>
      </dsp:txXfrm>
    </dsp:sp>
    <dsp:sp modelId="{D51EB25A-41D3-464A-AEB0-B8029DC5A5BD}">
      <dsp:nvSpPr>
        <dsp:cNvPr id="0" name=""/>
        <dsp:cNvSpPr/>
      </dsp:nvSpPr>
      <dsp:spPr>
        <a:xfrm>
          <a:off x="2194353" y="760196"/>
          <a:ext cx="2119672" cy="2543607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b="0" kern="1200">
            <a:solidFill>
              <a:schemeClr val="tx1"/>
            </a:solidFill>
          </a:endParaRPr>
        </a:p>
      </dsp:txBody>
      <dsp:txXfrm rot="16200000">
        <a:off x="1363442" y="1591108"/>
        <a:ext cx="2085757" cy="423934"/>
      </dsp:txXfrm>
    </dsp:sp>
    <dsp:sp modelId="{CF76BC59-4F59-4ABB-BF19-D2DC52FD7A91}">
      <dsp:nvSpPr>
        <dsp:cNvPr id="0" name=""/>
        <dsp:cNvSpPr/>
      </dsp:nvSpPr>
      <dsp:spPr>
        <a:xfrm rot="5400000">
          <a:off x="2018156" y="2780502"/>
          <a:ext cx="373591" cy="31795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614DC-ED67-405F-90DE-2C066DE58FCA}">
      <dsp:nvSpPr>
        <dsp:cNvPr id="0" name=""/>
        <dsp:cNvSpPr/>
      </dsp:nvSpPr>
      <dsp:spPr>
        <a:xfrm>
          <a:off x="2618288" y="760196"/>
          <a:ext cx="1579156" cy="254360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/>
            <a:t>presenta problemas ya que estos al carecer de industria avanzada</a:t>
          </a:r>
          <a:endParaRPr lang="es-EC" sz="1900" b="0" kern="1200" dirty="0"/>
        </a:p>
      </dsp:txBody>
      <dsp:txXfrm>
        <a:off x="2618288" y="760196"/>
        <a:ext cx="1579156" cy="2543607"/>
      </dsp:txXfrm>
    </dsp:sp>
    <dsp:sp modelId="{DBF86B0A-2430-4EE0-BD46-7F5EFFA965EA}">
      <dsp:nvSpPr>
        <dsp:cNvPr id="0" name=""/>
        <dsp:cNvSpPr/>
      </dsp:nvSpPr>
      <dsp:spPr>
        <a:xfrm>
          <a:off x="4388214" y="760196"/>
          <a:ext cx="2119672" cy="2543607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b="0" kern="1200">
            <a:solidFill>
              <a:schemeClr val="tx1"/>
            </a:solidFill>
          </a:endParaRPr>
        </a:p>
      </dsp:txBody>
      <dsp:txXfrm rot="16200000">
        <a:off x="3557303" y="1591108"/>
        <a:ext cx="2085757" cy="423934"/>
      </dsp:txXfrm>
    </dsp:sp>
    <dsp:sp modelId="{AD45FCB1-D599-4A47-A350-C3297671642F}">
      <dsp:nvSpPr>
        <dsp:cNvPr id="0" name=""/>
        <dsp:cNvSpPr/>
      </dsp:nvSpPr>
      <dsp:spPr>
        <a:xfrm rot="5400000">
          <a:off x="4212017" y="2780502"/>
          <a:ext cx="373591" cy="31795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EB419-17BB-458F-BB28-DDDA9E8D0FF9}">
      <dsp:nvSpPr>
        <dsp:cNvPr id="0" name=""/>
        <dsp:cNvSpPr/>
      </dsp:nvSpPr>
      <dsp:spPr>
        <a:xfrm>
          <a:off x="4812149" y="760196"/>
          <a:ext cx="1579156" cy="254360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/>
            <a:t>importar hasta el 80% de  las partes de  las motos para su ensamblaje en el país.</a:t>
          </a:r>
          <a:endParaRPr lang="es-EC" sz="1900" b="0" kern="1200" dirty="0"/>
        </a:p>
      </dsp:txBody>
      <dsp:txXfrm>
        <a:off x="4812149" y="760196"/>
        <a:ext cx="1579156" cy="2543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C19E8-661E-49A9-BDF9-C45F0FC78400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Este mecanismo ya fue aplicado en el 2009</a:t>
          </a:r>
          <a:endParaRPr lang="es-EC" sz="2500" kern="1200" dirty="0"/>
        </a:p>
      </dsp:txBody>
      <dsp:txXfrm>
        <a:off x="744" y="145603"/>
        <a:ext cx="2902148" cy="1741289"/>
      </dsp:txXfrm>
    </dsp:sp>
    <dsp:sp modelId="{082F4FCE-1695-49E4-AC6A-5B9F71411216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Su resultado como tal fue poco efectivo </a:t>
          </a:r>
          <a:endParaRPr lang="es-EC" sz="2500" kern="1200" dirty="0"/>
        </a:p>
      </dsp:txBody>
      <dsp:txXfrm>
        <a:off x="3193107" y="145603"/>
        <a:ext cx="2902148" cy="1741289"/>
      </dsp:txXfrm>
    </dsp:sp>
    <dsp:sp modelId="{3A37680B-0A4E-4319-B783-D8BA67AC5EA1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Mejorar la balanza de pagos	</a:t>
          </a:r>
          <a:endParaRPr lang="es-EC" sz="2500" kern="1200" dirty="0"/>
        </a:p>
      </dsp:txBody>
      <dsp:txXfrm>
        <a:off x="744" y="2177107"/>
        <a:ext cx="2902148" cy="1741289"/>
      </dsp:txXfrm>
    </dsp:sp>
    <dsp:sp modelId="{802F9092-C84F-4598-AB2C-50D472A0FDD8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Sacrificando al sector comercial y bienestar de los consumidores.</a:t>
          </a:r>
          <a:endParaRPr lang="es-EC" sz="2500" kern="1200" dirty="0"/>
        </a:p>
      </dsp:txBody>
      <dsp:txXfrm>
        <a:off x="3193107" y="2177107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60F32-A9D9-4C8B-B698-8DD64E8D4B39}">
      <dsp:nvSpPr>
        <dsp:cNvPr id="0" name=""/>
        <dsp:cNvSpPr/>
      </dsp:nvSpPr>
      <dsp:spPr>
        <a:xfrm>
          <a:off x="0" y="0"/>
          <a:ext cx="7416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4FE45-254C-4D32-AC5B-8758E8FA7241}">
      <dsp:nvSpPr>
        <dsp:cNvPr id="0" name=""/>
        <dsp:cNvSpPr/>
      </dsp:nvSpPr>
      <dsp:spPr>
        <a:xfrm>
          <a:off x="0" y="0"/>
          <a:ext cx="1483364" cy="512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 smtClean="0"/>
            <a:t>Balanza de pagos</a:t>
          </a:r>
          <a:endParaRPr lang="es-EC" sz="2600" b="1" kern="1200" dirty="0"/>
        </a:p>
      </dsp:txBody>
      <dsp:txXfrm>
        <a:off x="0" y="0"/>
        <a:ext cx="1483364" cy="5128344"/>
      </dsp:txXfrm>
    </dsp:sp>
    <dsp:sp modelId="{5636FF3A-F51E-4C1C-9B44-5CCB7CA2CBB4}">
      <dsp:nvSpPr>
        <dsp:cNvPr id="0" name=""/>
        <dsp:cNvSpPr/>
      </dsp:nvSpPr>
      <dsp:spPr>
        <a:xfrm>
          <a:off x="1594617" y="80130"/>
          <a:ext cx="5822206" cy="1602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 un registro de las transacciones económicas y financieras entre los habitantes de un país y el resto del mundo. </a:t>
          </a:r>
          <a:endParaRPr lang="es-EC" sz="1400" kern="1200" dirty="0"/>
        </a:p>
      </dsp:txBody>
      <dsp:txXfrm>
        <a:off x="1594617" y="80130"/>
        <a:ext cx="5822206" cy="1602607"/>
      </dsp:txXfrm>
    </dsp:sp>
    <dsp:sp modelId="{41C8925B-B6EB-4D7F-A48C-8C714C1F79DE}">
      <dsp:nvSpPr>
        <dsp:cNvPr id="0" name=""/>
        <dsp:cNvSpPr/>
      </dsp:nvSpPr>
      <dsp:spPr>
        <a:xfrm>
          <a:off x="1483364" y="1682737"/>
          <a:ext cx="5933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BF9EA-47D2-4915-AC90-B5938A4DE1F4}">
      <dsp:nvSpPr>
        <dsp:cNvPr id="0" name=""/>
        <dsp:cNvSpPr/>
      </dsp:nvSpPr>
      <dsp:spPr>
        <a:xfrm>
          <a:off x="1594617" y="1762868"/>
          <a:ext cx="5822206" cy="1602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balanza de pagos se compone de dos cuentas: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1) Cuenta Corriente y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2) Cuenta de Capital y Financiera.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>
        <a:off x="1594617" y="1762868"/>
        <a:ext cx="5822206" cy="1602607"/>
      </dsp:txXfrm>
    </dsp:sp>
    <dsp:sp modelId="{61B4F7DC-DD50-4DF4-88F2-0AB3E0068323}">
      <dsp:nvSpPr>
        <dsp:cNvPr id="0" name=""/>
        <dsp:cNvSpPr/>
      </dsp:nvSpPr>
      <dsp:spPr>
        <a:xfrm>
          <a:off x="1483364" y="3365475"/>
          <a:ext cx="5933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2B532-EDE4-4A8F-B317-363493E9467C}">
      <dsp:nvSpPr>
        <dsp:cNvPr id="0" name=""/>
        <dsp:cNvSpPr/>
      </dsp:nvSpPr>
      <dsp:spPr>
        <a:xfrm>
          <a:off x="1594617" y="3445606"/>
          <a:ext cx="5822206" cy="1602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Cuenta corriente: balanza comercial (exportaciones menos importaciones), la balanza de servicios y la balanza de renta y transferencias.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Cuenta de capital y financiera: entrada y salida de capitales, así como los ingresos y egresos para inversiones directas o financieras y los préstamos y desembolsos desde y hacia el exterior.</a:t>
          </a:r>
          <a:endParaRPr lang="es-EC" sz="1400" kern="1200" dirty="0"/>
        </a:p>
      </dsp:txBody>
      <dsp:txXfrm>
        <a:off x="1594617" y="3445606"/>
        <a:ext cx="5822206" cy="1602607"/>
      </dsp:txXfrm>
    </dsp:sp>
    <dsp:sp modelId="{3B7FDA9C-A819-491B-9D5B-83D341DD5D86}">
      <dsp:nvSpPr>
        <dsp:cNvPr id="0" name=""/>
        <dsp:cNvSpPr/>
      </dsp:nvSpPr>
      <dsp:spPr>
        <a:xfrm>
          <a:off x="1483364" y="5048213"/>
          <a:ext cx="5933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DCACC-3E4E-4D23-B3B0-54696D2DE774}">
      <dsp:nvSpPr>
        <dsp:cNvPr id="0" name=""/>
        <dsp:cNvSpPr/>
      </dsp:nvSpPr>
      <dsp:spPr>
        <a:xfrm>
          <a:off x="1235" y="628209"/>
          <a:ext cx="2972453" cy="34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0C0FF-AE0C-4933-8E49-16F4E1FFE0B6}">
      <dsp:nvSpPr>
        <dsp:cNvPr id="0" name=""/>
        <dsp:cNvSpPr/>
      </dsp:nvSpPr>
      <dsp:spPr>
        <a:xfrm>
          <a:off x="1235" y="759542"/>
          <a:ext cx="218367" cy="2183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F98DD-5BDF-4F53-8AB9-1544423A677C}">
      <dsp:nvSpPr>
        <dsp:cNvPr id="0" name=""/>
        <dsp:cNvSpPr/>
      </dsp:nvSpPr>
      <dsp:spPr>
        <a:xfrm>
          <a:off x="1235" y="0"/>
          <a:ext cx="2972453" cy="62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Objetivo general</a:t>
          </a:r>
          <a:endParaRPr lang="es-EC" sz="2100" kern="1200" dirty="0"/>
        </a:p>
      </dsp:txBody>
      <dsp:txXfrm>
        <a:off x="1235" y="0"/>
        <a:ext cx="2972453" cy="628209"/>
      </dsp:txXfrm>
    </dsp:sp>
    <dsp:sp modelId="{DACBB4BB-A5CD-4B23-9685-2BF78ED60E4A}">
      <dsp:nvSpPr>
        <dsp:cNvPr id="0" name=""/>
        <dsp:cNvSpPr/>
      </dsp:nvSpPr>
      <dsp:spPr>
        <a:xfrm>
          <a:off x="1235" y="2430361"/>
          <a:ext cx="218361" cy="218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F4778-B167-4FDC-B65C-841C42EC58D1}">
      <dsp:nvSpPr>
        <dsp:cNvPr id="0" name=""/>
        <dsp:cNvSpPr/>
      </dsp:nvSpPr>
      <dsp:spPr>
        <a:xfrm>
          <a:off x="209306" y="1123229"/>
          <a:ext cx="2764381" cy="283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Analizar los impactos económicos y comerciales de la aplicación de la salvaguardia impuesta por el Ecuador (Resolución 011 - 2015), gravada específicamente al sector de las motos, periodo 2013-2015.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306" y="1123229"/>
        <a:ext cx="2764381" cy="2832625"/>
      </dsp:txXfrm>
    </dsp:sp>
    <dsp:sp modelId="{C8D63512-0A9B-4F6F-8D58-B2DAA5086E4C}">
      <dsp:nvSpPr>
        <dsp:cNvPr id="0" name=""/>
        <dsp:cNvSpPr/>
      </dsp:nvSpPr>
      <dsp:spPr>
        <a:xfrm>
          <a:off x="3122311" y="628209"/>
          <a:ext cx="2972453" cy="34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39775-3017-4ADC-8E5B-FAE33DE3DC6C}">
      <dsp:nvSpPr>
        <dsp:cNvPr id="0" name=""/>
        <dsp:cNvSpPr/>
      </dsp:nvSpPr>
      <dsp:spPr>
        <a:xfrm>
          <a:off x="3122311" y="759542"/>
          <a:ext cx="218367" cy="2183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535B9-7076-4B07-9ACA-F96186F8AE01}">
      <dsp:nvSpPr>
        <dsp:cNvPr id="0" name=""/>
        <dsp:cNvSpPr/>
      </dsp:nvSpPr>
      <dsp:spPr>
        <a:xfrm>
          <a:off x="3122311" y="0"/>
          <a:ext cx="2972453" cy="62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Objetivos específicos</a:t>
          </a:r>
          <a:endParaRPr lang="es-EC" sz="2100" kern="1200" dirty="0"/>
        </a:p>
      </dsp:txBody>
      <dsp:txXfrm>
        <a:off x="3122311" y="0"/>
        <a:ext cx="2972453" cy="628209"/>
      </dsp:txXfrm>
    </dsp:sp>
    <dsp:sp modelId="{B888BD49-35A4-4FF3-A3DE-4278189A23DD}">
      <dsp:nvSpPr>
        <dsp:cNvPr id="0" name=""/>
        <dsp:cNvSpPr/>
      </dsp:nvSpPr>
      <dsp:spPr>
        <a:xfrm>
          <a:off x="3122311" y="1268549"/>
          <a:ext cx="218361" cy="218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4D45-13FD-4238-B241-913DFBB0C350}">
      <dsp:nvSpPr>
        <dsp:cNvPr id="0" name=""/>
        <dsp:cNvSpPr/>
      </dsp:nvSpPr>
      <dsp:spPr>
        <a:xfrm>
          <a:off x="3330383" y="1123229"/>
          <a:ext cx="2764381" cy="50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Conocer la situación comercial actual de los Importadores en el sector  de las motos.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0383" y="1123229"/>
        <a:ext cx="2764381" cy="509001"/>
      </dsp:txXfrm>
    </dsp:sp>
    <dsp:sp modelId="{FECC7022-547E-455D-B7E6-1B45EE546C3B}">
      <dsp:nvSpPr>
        <dsp:cNvPr id="0" name=""/>
        <dsp:cNvSpPr/>
      </dsp:nvSpPr>
      <dsp:spPr>
        <a:xfrm>
          <a:off x="3122311" y="1777551"/>
          <a:ext cx="218361" cy="218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F1B2F-4E0A-4F0A-BF7D-1D11A5ED4064}">
      <dsp:nvSpPr>
        <dsp:cNvPr id="0" name=""/>
        <dsp:cNvSpPr/>
      </dsp:nvSpPr>
      <dsp:spPr>
        <a:xfrm>
          <a:off x="3330383" y="1632231"/>
          <a:ext cx="2764381" cy="50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0383" y="1632231"/>
        <a:ext cx="2764381" cy="509001"/>
      </dsp:txXfrm>
    </dsp:sp>
    <dsp:sp modelId="{2F7CB57A-4933-4275-B30C-22AA36EE822E}">
      <dsp:nvSpPr>
        <dsp:cNvPr id="0" name=""/>
        <dsp:cNvSpPr/>
      </dsp:nvSpPr>
      <dsp:spPr>
        <a:xfrm>
          <a:off x="3122311" y="2286553"/>
          <a:ext cx="218361" cy="218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071AB-174B-437A-A0D5-7E38E76CCC09}">
      <dsp:nvSpPr>
        <dsp:cNvPr id="0" name=""/>
        <dsp:cNvSpPr/>
      </dsp:nvSpPr>
      <dsp:spPr>
        <a:xfrm>
          <a:off x="3330383" y="2141233"/>
          <a:ext cx="2764381" cy="50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Analizar si se ha logrado promover el desarrollo de la producción nacional en el sector de las motos a través de un análisis del periodo 2013-2015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0383" y="2141233"/>
        <a:ext cx="2764381" cy="509001"/>
      </dsp:txXfrm>
    </dsp:sp>
    <dsp:sp modelId="{A937D8CF-28AE-4AE6-9A0D-21D90949A964}">
      <dsp:nvSpPr>
        <dsp:cNvPr id="0" name=""/>
        <dsp:cNvSpPr/>
      </dsp:nvSpPr>
      <dsp:spPr>
        <a:xfrm>
          <a:off x="3122311" y="2795555"/>
          <a:ext cx="218361" cy="218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A9F93-DC28-4212-844F-D9CA5B03A381}">
      <dsp:nvSpPr>
        <dsp:cNvPr id="0" name=""/>
        <dsp:cNvSpPr/>
      </dsp:nvSpPr>
      <dsp:spPr>
        <a:xfrm>
          <a:off x="3330383" y="2650235"/>
          <a:ext cx="2764381" cy="50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0383" y="2650235"/>
        <a:ext cx="2764381" cy="509001"/>
      </dsp:txXfrm>
    </dsp:sp>
    <dsp:sp modelId="{E5F4453C-0CF8-4B26-9961-5D18C9D36E89}">
      <dsp:nvSpPr>
        <dsp:cNvPr id="0" name=""/>
        <dsp:cNvSpPr/>
      </dsp:nvSpPr>
      <dsp:spPr>
        <a:xfrm>
          <a:off x="3122311" y="3304556"/>
          <a:ext cx="218361" cy="218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06449-B1A6-4B83-9BD0-A6CB5C84AE00}">
      <dsp:nvSpPr>
        <dsp:cNvPr id="0" name=""/>
        <dsp:cNvSpPr/>
      </dsp:nvSpPr>
      <dsp:spPr>
        <a:xfrm>
          <a:off x="3330383" y="3159236"/>
          <a:ext cx="2764381" cy="50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Conocer los impactos negativos que han tenido sobre los agentes económicos que integran el sector de las motos durante el período 2013-2015.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0383" y="3159236"/>
        <a:ext cx="2764381" cy="509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CE6EE-22E9-4AB4-9F69-A934BB91E9F5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5BFB4-2D1C-4E23-A448-C22B13D561CC}">
      <dsp:nvSpPr>
        <dsp:cNvPr id="0" name=""/>
        <dsp:cNvSpPr/>
      </dsp:nvSpPr>
      <dsp:spPr>
        <a:xfrm>
          <a:off x="0" y="0"/>
          <a:ext cx="1219200" cy="491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Hipótesis</a:t>
          </a:r>
          <a:endParaRPr lang="es-EC" sz="1900" b="1" kern="1200" dirty="0"/>
        </a:p>
      </dsp:txBody>
      <dsp:txXfrm>
        <a:off x="0" y="0"/>
        <a:ext cx="1219200" cy="4912320"/>
      </dsp:txXfrm>
    </dsp:sp>
    <dsp:sp modelId="{BDA8CB66-91BF-4CC1-A3C7-AD6DB8A06E10}">
      <dsp:nvSpPr>
        <dsp:cNvPr id="0" name=""/>
        <dsp:cNvSpPr/>
      </dsp:nvSpPr>
      <dsp:spPr>
        <a:xfrm>
          <a:off x="1310640" y="114173"/>
          <a:ext cx="4785360" cy="228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¿La implementación de salvaguardias en el Ecuador tendrá como resultado un bajo beneficio dentro de la producción nacional y afectará a las ensambladoras de motos en el país en relación a precios y demanda?</a:t>
          </a:r>
          <a:endParaRPr lang="es-EC" sz="2100" kern="1200" dirty="0"/>
        </a:p>
      </dsp:txBody>
      <dsp:txXfrm>
        <a:off x="1310640" y="114173"/>
        <a:ext cx="4785360" cy="2283461"/>
      </dsp:txXfrm>
    </dsp:sp>
    <dsp:sp modelId="{BFD63F28-0FF2-45FA-8397-1D48F9A9AAB0}">
      <dsp:nvSpPr>
        <dsp:cNvPr id="0" name=""/>
        <dsp:cNvSpPr/>
      </dsp:nvSpPr>
      <dsp:spPr>
        <a:xfrm>
          <a:off x="1219199" y="239763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9D249-2B5D-478D-BE41-76F969A8E039}">
      <dsp:nvSpPr>
        <dsp:cNvPr id="0" name=""/>
        <dsp:cNvSpPr/>
      </dsp:nvSpPr>
      <dsp:spPr>
        <a:xfrm>
          <a:off x="1310640" y="2511807"/>
          <a:ext cx="4785360" cy="228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Para el estudio se ha establecido una población equivalente a 12 ensambladoras  que trabajan con CKD’s importados</a:t>
          </a:r>
          <a:endParaRPr lang="es-EC" sz="2100" kern="1200" dirty="0"/>
        </a:p>
      </dsp:txBody>
      <dsp:txXfrm>
        <a:off x="1310640" y="2511807"/>
        <a:ext cx="4785360" cy="2283461"/>
      </dsp:txXfrm>
    </dsp:sp>
    <dsp:sp modelId="{DA1D1823-3D70-43D5-8BEC-2B25D5A83E7F}">
      <dsp:nvSpPr>
        <dsp:cNvPr id="0" name=""/>
        <dsp:cNvSpPr/>
      </dsp:nvSpPr>
      <dsp:spPr>
        <a:xfrm>
          <a:off x="1219199" y="479526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E77C5-315B-49C3-9757-77E8E91C58DF}">
      <dsp:nvSpPr>
        <dsp:cNvPr id="0" name=""/>
        <dsp:cNvSpPr/>
      </dsp:nvSpPr>
      <dsp:spPr>
        <a:xfrm>
          <a:off x="0" y="30390"/>
          <a:ext cx="2317757" cy="1390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las salvaguardias impuestas por el gobierno ayudan a proteger la industria nacional</a:t>
          </a:r>
          <a:endParaRPr lang="es-EC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390"/>
        <a:ext cx="2317757" cy="1390654"/>
      </dsp:txXfrm>
    </dsp:sp>
    <dsp:sp modelId="{962ED447-E508-4B95-8506-2BCF59BB98A6}">
      <dsp:nvSpPr>
        <dsp:cNvPr id="0" name=""/>
        <dsp:cNvSpPr/>
      </dsp:nvSpPr>
      <dsp:spPr>
        <a:xfrm>
          <a:off x="2549533" y="30390"/>
          <a:ext cx="2317757" cy="1390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sobre todo a promover la productividad</a:t>
          </a:r>
          <a:endParaRPr lang="es-EC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9533" y="30390"/>
        <a:ext cx="2317757" cy="1390654"/>
      </dsp:txXfrm>
    </dsp:sp>
    <dsp:sp modelId="{6854E521-2A84-4976-8AB2-88CC9F071EA7}">
      <dsp:nvSpPr>
        <dsp:cNvPr id="0" name=""/>
        <dsp:cNvSpPr/>
      </dsp:nvSpPr>
      <dsp:spPr>
        <a:xfrm>
          <a:off x="5099066" y="30390"/>
          <a:ext cx="2317757" cy="1390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el Ecuador existen empresas capaces de producir piezas y partes para las motos y ensamblaras aquí pero estas empresa no pueden cubrir el la demanda nacional de motos</a:t>
          </a:r>
          <a:endParaRPr lang="es-EC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9066" y="30390"/>
        <a:ext cx="2317757" cy="1390654"/>
      </dsp:txXfrm>
    </dsp:sp>
    <dsp:sp modelId="{07DA9F10-822B-40DB-AD20-D388B73C3BDF}">
      <dsp:nvSpPr>
        <dsp:cNvPr id="0" name=""/>
        <dsp:cNvSpPr/>
      </dsp:nvSpPr>
      <dsp:spPr>
        <a:xfrm>
          <a:off x="0" y="1652820"/>
          <a:ext cx="2317757" cy="1390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además de eso estas empresas solo se encargan de fabricar ciertas partes y piezas por lo cual deben importar en su mayoría pates electrónicas de la motos</a:t>
          </a:r>
          <a:endParaRPr lang="es-EC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52820"/>
        <a:ext cx="2317757" cy="1390654"/>
      </dsp:txXfrm>
    </dsp:sp>
    <dsp:sp modelId="{04E598DD-9CBF-475E-A506-57EAC9EE40B9}">
      <dsp:nvSpPr>
        <dsp:cNvPr id="0" name=""/>
        <dsp:cNvSpPr/>
      </dsp:nvSpPr>
      <dsp:spPr>
        <a:xfrm>
          <a:off x="2549533" y="1652820"/>
          <a:ext cx="2317757" cy="1390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un país donde no se tiene la capacidad aun de producir estos tipos de piezas es algo ilógico poner salvaguardias tan altas</a:t>
          </a:r>
          <a:endParaRPr lang="es-EC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9533" y="1652820"/>
        <a:ext cx="2317757" cy="1390654"/>
      </dsp:txXfrm>
    </dsp:sp>
    <dsp:sp modelId="{17BCCFFC-A86A-4701-8D51-158DA867E4E4}">
      <dsp:nvSpPr>
        <dsp:cNvPr id="0" name=""/>
        <dsp:cNvSpPr/>
      </dsp:nvSpPr>
      <dsp:spPr>
        <a:xfrm>
          <a:off x="5099066" y="1652820"/>
          <a:ext cx="2317757" cy="1390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esta manera en forma directa estos afectan al precio final de la motos y al final los compradores no se sentirán en la capacidad de poder comprar una de estas y muchas personas utilizan las motos como fuente trabajo.</a:t>
          </a:r>
          <a:endParaRPr lang="es-EC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9066" y="1652820"/>
        <a:ext cx="2317757" cy="1390654"/>
      </dsp:txXfrm>
    </dsp:sp>
    <dsp:sp modelId="{D650D8FC-BA12-4B43-86C7-2A03DFE45CFE}">
      <dsp:nvSpPr>
        <dsp:cNvPr id="0" name=""/>
        <dsp:cNvSpPr/>
      </dsp:nvSpPr>
      <dsp:spPr>
        <a:xfrm>
          <a:off x="2549533" y="3275250"/>
          <a:ext cx="2317757" cy="1390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Encarecerá los procesos productivos y disminuirá la capacidad adquisitiva que deberán pagar casi un 50% mas por producto importado.</a:t>
          </a:r>
          <a:endParaRPr lang="es-EC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9533" y="3275250"/>
        <a:ext cx="2317757" cy="1390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5FFC-2482-447A-BD25-A63471A54C22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1F970-EA08-4227-AF1F-BD922DA82F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953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F970-EA08-4227-AF1F-BD922DA82F42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760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F970-EA08-4227-AF1F-BD922DA82F42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904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1CB5D1E-154E-4CDC-843B-0D359ED7B7E5}" type="datetimeFigureOut">
              <a:rPr lang="es-EC" smtClean="0"/>
              <a:t>25/02/2019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1C38363-2F2B-4396-B44D-F1B67CC6A2A4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600400" cy="1656184"/>
          </a:xfrm>
        </p:spPr>
        <p:txBody>
          <a:bodyPr>
            <a:noAutofit/>
          </a:bodyPr>
          <a:lstStyle/>
          <a:p>
            <a:r>
              <a:rPr lang="es-EC" sz="2000" b="1" dirty="0">
                <a:ln>
                  <a:solidFill>
                    <a:schemeClr val="tx1"/>
                  </a:solidFill>
                </a:ln>
              </a:rPr>
              <a:t>PROYECTO PREVIO A LA OBTENCIÓN DEL TÍTULO DE INGENIERO EN COMERCIO EXTERIOR Y NEGOCIACIÓN INTERNACIONAL</a:t>
            </a:r>
            <a:endParaRPr lang="es-EC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4008" y="4221088"/>
            <a:ext cx="3600400" cy="1800200"/>
          </a:xfrm>
        </p:spPr>
        <p:txBody>
          <a:bodyPr>
            <a:normAutofit fontScale="92500" lnSpcReduction="20000"/>
          </a:bodyPr>
          <a:lstStyle/>
          <a:p>
            <a:r>
              <a:rPr lang="es-EC" sz="1600" b="1" dirty="0">
                <a:solidFill>
                  <a:schemeClr val="tx1"/>
                </a:solidFill>
              </a:rPr>
              <a:t>AUTOR: </a:t>
            </a:r>
            <a:r>
              <a:rPr lang="es-EC" sz="1600" b="1" dirty="0" smtClean="0">
                <a:solidFill>
                  <a:schemeClr val="tx1"/>
                </a:solidFill>
              </a:rPr>
              <a:t>CALVACHE CRUZ, JUAN CARLOS</a:t>
            </a:r>
          </a:p>
          <a:p>
            <a:endParaRPr lang="es-EC" sz="1600" dirty="0">
              <a:solidFill>
                <a:schemeClr val="tx1"/>
              </a:solidFill>
            </a:endParaRPr>
          </a:p>
          <a:p>
            <a:r>
              <a:rPr lang="es-EC" sz="1600" b="1" dirty="0">
                <a:solidFill>
                  <a:schemeClr val="tx1"/>
                </a:solidFill>
              </a:rPr>
              <a:t>DIRECTOR: </a:t>
            </a:r>
            <a:r>
              <a:rPr lang="es-EC" sz="1600" b="1" dirty="0" smtClean="0">
                <a:solidFill>
                  <a:schemeClr val="tx1"/>
                </a:solidFill>
              </a:rPr>
              <a:t>Ing. LEGARDA RIERA, ANGEL RAMIRO</a:t>
            </a:r>
          </a:p>
          <a:p>
            <a:endParaRPr lang="es-EC" sz="1600" b="1" dirty="0">
              <a:solidFill>
                <a:schemeClr val="tx1"/>
              </a:solidFill>
            </a:endParaRPr>
          </a:p>
          <a:p>
            <a:pPr algn="ctr"/>
            <a:r>
              <a:rPr lang="es-EC" sz="1600" b="1" dirty="0">
                <a:solidFill>
                  <a:schemeClr val="tx1"/>
                </a:solidFill>
              </a:rPr>
              <a:t>SANGOLQUÍ</a:t>
            </a:r>
            <a:endParaRPr lang="es-EC" sz="1600" dirty="0">
              <a:solidFill>
                <a:schemeClr val="tx1"/>
              </a:solidFill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2019</a:t>
            </a:r>
            <a:endParaRPr lang="es-EC" sz="1600" b="1" dirty="0">
              <a:solidFill>
                <a:schemeClr val="tx1"/>
              </a:solidFill>
            </a:endParaRPr>
          </a:p>
        </p:txBody>
      </p:sp>
      <p:pic>
        <p:nvPicPr>
          <p:cNvPr id="4" name="3 Imagen" descr="http://sege.espe.edu.ec/wp-content/uploads/2013/08/cropped-Comunicado-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0" y="-13529"/>
            <a:ext cx="3700118" cy="1210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644008" y="1196753"/>
            <a:ext cx="3600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</a:t>
            </a:r>
            <a:r>
              <a:rPr lang="es-EC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es-EC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ERA </a:t>
            </a:r>
            <a:r>
              <a:rPr lang="es-EC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COMERCIO EXTERIOR Y NEGOCIACIÓN INTERNACIONAL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249610"/>
            <a:ext cx="4572000" cy="35394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IMPACTOS ECONÓMICOS DE LAS MEDIDAS SALVAGUARDIAS, SECTOR AUTOMOTRIZ MOTOS (PERIODO 2013-2015)</a:t>
            </a:r>
            <a:endParaRPr lang="es-EC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6" y="3947884"/>
            <a:ext cx="3823647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0727027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84187434"/>
              </p:ext>
            </p:extLst>
          </p:nvPr>
        </p:nvGraphicFramePr>
        <p:xfrm>
          <a:off x="1043608" y="980728"/>
          <a:ext cx="741682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7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30640" t="39523" r="47641" b="54468"/>
          <a:stretch/>
        </p:blipFill>
        <p:spPr bwMode="auto">
          <a:xfrm>
            <a:off x="600018" y="5805264"/>
            <a:ext cx="3384376" cy="508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https://www.bce.fin.ec/images/bannersbce/Captura%20de%20pantalla%202015-12-29%20a%20las%205.21.12%20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0485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6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46396705"/>
              </p:ext>
            </p:extLst>
          </p:nvPr>
        </p:nvGraphicFramePr>
        <p:xfrm>
          <a:off x="1524000" y="908720"/>
          <a:ext cx="6096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25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33110063"/>
              </p:ext>
            </p:extLst>
          </p:nvPr>
        </p:nvGraphicFramePr>
        <p:xfrm>
          <a:off x="2195736" y="1252984"/>
          <a:ext cx="6096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hipotesi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0" t="10868" r="22139" b="8460"/>
          <a:stretch/>
        </p:blipFill>
        <p:spPr bwMode="auto">
          <a:xfrm>
            <a:off x="539552" y="2276872"/>
            <a:ext cx="2948940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078968"/>
              </p:ext>
            </p:extLst>
          </p:nvPr>
        </p:nvGraphicFramePr>
        <p:xfrm>
          <a:off x="755576" y="2564904"/>
          <a:ext cx="7632848" cy="2280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16424"/>
                <a:gridCol w="3816424"/>
              </a:tblGrid>
              <a:tr h="325754">
                <a:tc>
                  <a:txBody>
                    <a:bodyPr/>
                    <a:lstStyle/>
                    <a:p>
                      <a:r>
                        <a:rPr lang="es-EC" sz="1200" dirty="0"/>
                        <a:t>SECCIÓN:XVII</a:t>
                      </a:r>
                      <a:endParaRPr lang="es-EC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/>
                        <a:t>MATERIAL DE TRANSPORTE</a:t>
                      </a:r>
                      <a:endParaRPr lang="es-EC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77263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effectLst/>
                        </a:rPr>
                        <a:t>CAPITULO:87</a:t>
                      </a:r>
                      <a:endParaRPr lang="es-EC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/>
                        <a:t/>
                      </a:r>
                      <a:br>
                        <a:rPr lang="es-EC" sz="1200" dirty="0"/>
                      </a:br>
                      <a:r>
                        <a:rPr lang="es-EC" sz="1200" dirty="0"/>
                        <a:t>VEHÍCULOS AUTOMÓVILES, TRACTORES, VELOCÍPEDOS Y DEMÁS VEHÍCULOS TERRESTRES; SUS PARTES Y ACCESORIOS</a:t>
                      </a:r>
                      <a:endParaRPr lang="es-EC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77263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effectLst/>
                        </a:rPr>
                        <a:t>8711.20.00.00</a:t>
                      </a:r>
                      <a:endParaRPr lang="es-EC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/>
                        <a:t/>
                      </a:r>
                      <a:br>
                        <a:rPr lang="es-EC" sz="1200" dirty="0"/>
                      </a:br>
                      <a:r>
                        <a:rPr lang="es-EC" sz="1200" dirty="0"/>
                        <a:t>- Con motor de émbolo (pistón) alternativo de cilindrada superior a 50 cm3 pero inferior o igual a 250 cm3</a:t>
                      </a:r>
                      <a:endParaRPr lang="es-EC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115616" y="143194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CÓDIGO ARANCELARIO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78608"/>
              </p:ext>
            </p:extLst>
          </p:nvPr>
        </p:nvGraphicFramePr>
        <p:xfrm>
          <a:off x="1354325" y="980724"/>
          <a:ext cx="6154362" cy="482454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077181"/>
                <a:gridCol w="3077181"/>
              </a:tblGrid>
              <a:tr h="7136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Subpartida Nadina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Asociación de empresas ensambladoras de motocicletas y afines (Aeame)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8711.20.00.10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Imveresa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8711.20.00.10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Vehículos y comercio Astudillo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8711.20.00.10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Unnomotors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8711.20.00.10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Metaltronic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8711.20.00.10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Prointer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8711.20.00.10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Motosa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8711.20.00.10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Dukare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8711.20.00.10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Indufrance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8711.20.00.10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Assembkimotos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8711.20.00.10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Mercantil Dismayor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8711.20.00.10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Massline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  <a:tr h="342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8711.20.00.10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Ivthuder Motors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79" marR="62279" marT="0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33164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Fuente: (Banco Central del Ecuador 2013-2015)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98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000" b="1" dirty="0"/>
              <a:t>Arancel adicional de 25% para las partes y piezas que se utilizan en el ensamblaje de motos (CKD´s).</a:t>
            </a:r>
            <a:br>
              <a:rPr lang="es-EC" sz="2000" b="1" dirty="0"/>
            </a:br>
            <a:endParaRPr lang="es-EC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4176579" cy="369763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C" dirty="0"/>
              <a:t>Según los datos obtenidos a través  de las encuestas nos indica que para 9 de las 12 ensambladoras han tenido una alta afectación por la implementación de las salvaguardias del 25% a los CKDs debido </a:t>
            </a:r>
            <a:r>
              <a:rPr lang="es-EC" dirty="0" smtClean="0"/>
              <a:t>a que estas empresas  </a:t>
            </a:r>
            <a:r>
              <a:rPr lang="es-EC" dirty="0"/>
              <a:t>trabajan con partes importadas de  China y solo 3 empresas ensambladoras han tenido un impacto un poco más bajo debido q que estas incluyen en un 3% piezas nacionales, ya que ellos confían en la calidad del producto fabricado dentro del país.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800879865"/>
              </p:ext>
            </p:extLst>
          </p:nvPr>
        </p:nvGraphicFramePr>
        <p:xfrm>
          <a:off x="5076056" y="2132856"/>
          <a:ext cx="35814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81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3100" b="1" dirty="0"/>
              <a:t>Cupos de importación para los Ckd´s.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68295"/>
            <a:ext cx="3744531" cy="350897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C" dirty="0"/>
              <a:t>Para la mayoría de ensambladoras el cupo de importación de </a:t>
            </a:r>
            <a:r>
              <a:rPr lang="es-EC" dirty="0" smtClean="0"/>
              <a:t>CKD´s </a:t>
            </a:r>
            <a:r>
              <a:rPr lang="es-EC" dirty="0"/>
              <a:t>fue una afectación muy alta ya que para poder cumplir </a:t>
            </a:r>
            <a:r>
              <a:rPr lang="es-EC" dirty="0" smtClean="0"/>
              <a:t>sus </a:t>
            </a:r>
            <a:r>
              <a:rPr lang="es-EC" dirty="0"/>
              <a:t>objetivos </a:t>
            </a:r>
            <a:r>
              <a:rPr lang="es-EC" dirty="0" smtClean="0"/>
              <a:t> </a:t>
            </a:r>
            <a:r>
              <a:rPr lang="es-EC" dirty="0"/>
              <a:t>debieron realizar inversiones muy altas, ya que las empresas se las hacía más </a:t>
            </a:r>
            <a:r>
              <a:rPr lang="es-EC" dirty="0" smtClean="0"/>
              <a:t>rentable importar los CKD´S QUE LOS </a:t>
            </a:r>
            <a:r>
              <a:rPr lang="es-EC" dirty="0" err="1" smtClean="0"/>
              <a:t>CBU´s</a:t>
            </a:r>
            <a:r>
              <a:rPr lang="es-EC" dirty="0" smtClean="0"/>
              <a:t>, según la AEMAE (asociación de empresas ensambladoras de motocicletas y afines) las importaciones de CKD´S cayo un 14% mientras que los CBU´S incrementaron un 37%.</a:t>
            </a:r>
            <a:endParaRPr lang="es-EC" dirty="0"/>
          </a:p>
          <a:p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5765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8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Ensamble de motos con partes y piezas nacionales.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323652"/>
            <a:ext cx="3168468" cy="38416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C" dirty="0"/>
              <a:t>Según los datos obtenidos por la ensambladoras aseguran que la producción de partes y piezas nacional hechas en Ecuador no lograría cumplir con la demanda de las motos, ya que </a:t>
            </a:r>
            <a:r>
              <a:rPr lang="es-EC" dirty="0" smtClean="0"/>
              <a:t>en base </a:t>
            </a:r>
            <a:r>
              <a:rPr lang="es-EC" dirty="0"/>
              <a:t>con el acuerdo ministerial de industrias y productividad no. 14264 establece que hasta el 1 de junio del 2105 las motos debían estar ensambladas hasta con el 20% de producción nacional.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588061617"/>
              </p:ext>
            </p:extLst>
          </p:nvPr>
        </p:nvGraphicFramePr>
        <p:xfrm>
          <a:off x="4644008" y="2564904"/>
          <a:ext cx="358965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37445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INTRODUCCIÓN</a:t>
            </a:r>
            <a:br>
              <a:rPr lang="es-EC" dirty="0" smtClean="0"/>
            </a:br>
            <a:endParaRPr lang="es-EC" dirty="0"/>
          </a:p>
        </p:txBody>
      </p:sp>
      <p:pic>
        <p:nvPicPr>
          <p:cNvPr id="2052" name="Picture 4" descr="Resultado de imagen para caida precios del petroleo 2014 ecu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3924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94840" y="1052736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	II semestre del 2014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Caída del precio del petróleo.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Ecuador depende en gran medida de esta materia.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/>
              <a:t> </a:t>
            </a:r>
            <a:r>
              <a:rPr lang="es-EC" b="1" dirty="0" smtClean="0"/>
              <a:t>A esto se suma la apreciación de dólar (6%) con referencia a otras monedas.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La política comercial busca proteger la industria nacional.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Aranceles a las importaciones y cupos.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5133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Importaciones de CKD’s por años (unidades)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323652"/>
            <a:ext cx="3600516" cy="405767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C" dirty="0"/>
              <a:t>En base a la fuentes de investigación se logró conocer las importaciones totales por unidades de los CKD’s, reflejando que en el años 2013 y 2014 </a:t>
            </a:r>
            <a:r>
              <a:rPr lang="es-EC" dirty="0" smtClean="0"/>
              <a:t>las </a:t>
            </a:r>
            <a:r>
              <a:rPr lang="es-EC" dirty="0"/>
              <a:t>importaciones eran casi del mismo volumen pero a partir del 2015 debido a las salvaguardias  impuestas por el gobierno se evidencia claramente un decrecimiento   en la importación de estas unidades, por lo cual las ensambladoras nacionales prefirieron importar motos completas realizando grandes inversiones  y haciendo ajuste en sus nóminas, para mantener el precio de las motos y así no afectar al bolsillo de los consumidores.</a:t>
            </a:r>
          </a:p>
          <a:p>
            <a:endParaRPr lang="es-EC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50"/>
            <a:ext cx="3744416" cy="411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3100" b="1" dirty="0"/>
              <a:t>Importación de CKD’s en dólares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3456384" cy="4392488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En base a un rango determinado se pudo obtener información de cuanto importa cada una de </a:t>
            </a:r>
            <a:r>
              <a:rPr lang="es-EC" dirty="0" smtClean="0"/>
              <a:t>las ensambladoras.</a:t>
            </a:r>
            <a:endParaRPr lang="es-EC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3270"/>
            <a:ext cx="4080644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C" dirty="0"/>
              <a:t>Incremento en el precio de las motos.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323652"/>
            <a:ext cx="3096460" cy="350897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C" dirty="0"/>
              <a:t>Según las ensambladoras </a:t>
            </a:r>
            <a:r>
              <a:rPr lang="es-EC" dirty="0" smtClean="0"/>
              <a:t>encuestadas </a:t>
            </a:r>
            <a:r>
              <a:rPr lang="es-EC" dirty="0"/>
              <a:t>preveían </a:t>
            </a:r>
            <a:r>
              <a:rPr lang="es-EC" dirty="0" smtClean="0"/>
              <a:t>el </a:t>
            </a:r>
            <a:r>
              <a:rPr lang="es-EC" dirty="0"/>
              <a:t>aumento en el precio de la motos para la demanda local ya que la mayoría de ellas anticipaba por lo menos un incremento del 35% al producto terminado, por lo este incremento se vería reflejado en la </a:t>
            </a:r>
            <a:r>
              <a:rPr lang="es-EC" dirty="0" smtClean="0"/>
              <a:t>caída </a:t>
            </a:r>
            <a:r>
              <a:rPr lang="es-EC" dirty="0"/>
              <a:t>de sus ventas ya que para mucho de sus compradores se les haría difícil adquirir una de estas por su alto poder adquisitivo.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053702606"/>
              </p:ext>
            </p:extLst>
          </p:nvPr>
        </p:nvGraphicFramePr>
        <p:xfrm>
          <a:off x="4355976" y="2060848"/>
          <a:ext cx="35814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91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kosnegocios.com/negocios/especiales/images/263/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6696744" cy="38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9087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BALANZA DE BIENES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5611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 fontScale="92500"/>
          </a:bodyPr>
          <a:lstStyle/>
          <a:p>
            <a:r>
              <a:rPr lang="es-EC" dirty="0"/>
              <a:t>A partir de 2010 (con excepción del 2012) la balanza de bienes ha registrado un saldo negativo debido al aumento del monto de importaciones comparado al valor de exportaciones</a:t>
            </a:r>
            <a:r>
              <a:rPr lang="es-EC" dirty="0" smtClean="0"/>
              <a:t>.</a:t>
            </a:r>
          </a:p>
          <a:p>
            <a:r>
              <a:rPr lang="es-EC" dirty="0" smtClean="0"/>
              <a:t> </a:t>
            </a:r>
            <a:r>
              <a:rPr lang="es-EC" dirty="0"/>
              <a:t>Al considerar las estadísticas hasta noviembre del 2015, se destaca que las importaciones se han visto reducidas en un 21,2% respecto al mismo periodo en el 2014, en tanto que las exportaciones presentaron una disminución aún mayor del 29,2% lo que ocasionó que se cierre con una balanza de bienes de USD -2.028 millones.</a:t>
            </a:r>
          </a:p>
        </p:txBody>
      </p:sp>
    </p:spTree>
    <p:extLst>
      <p:ext uri="{BB962C8B-B14F-4D97-AF65-F5344CB8AC3E}">
        <p14:creationId xmlns:p14="http://schemas.microsoft.com/office/powerpoint/2010/main" val="22255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104574" cy="745152"/>
          </a:xfrm>
        </p:spPr>
        <p:txBody>
          <a:bodyPr>
            <a:normAutofit fontScale="90000"/>
          </a:bodyPr>
          <a:lstStyle/>
          <a:p>
            <a:pPr lvl="0"/>
            <a:r>
              <a:rPr lang="es-EC" b="1" dirty="0"/>
              <a:t>DISCUSIÓN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88817864"/>
              </p:ext>
            </p:extLst>
          </p:nvPr>
        </p:nvGraphicFramePr>
        <p:xfrm>
          <a:off x="755576" y="1397000"/>
          <a:ext cx="741682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2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04717" y="2967335"/>
            <a:ext cx="3334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GRACIAS</a:t>
            </a:r>
          </a:p>
          <a:p>
            <a:pPr algn="ctr"/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3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quilibrar balanza de pag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equilibrar balanza de pag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data:image/png;base64,iVBORw0KGgoAAAANSUhEUgAAAQMAAADCCAIAAADCcDA5AAAgAElEQVR4nJScd3Rc1fW2j3rvzXJvdPiRhCQEAgFCGiQhBEghCS0JxWAMNu69917UrG4Vq/deZ6TRaPpI03vvfe6dO0Xlfn+c0bUwTtaXtd51ly2wlst95t3v3vscsP/PP9z/5x8e+MszB//6w8N/+/GRvz979L1nj7737LH3f3zs/R+f+PAnJz967vS/njvz7+fPfvzTc58+f2HLCxc/f+HSFy9e+fKla1+9cmP7q7e++eWtb35ZtPs3xXteK9n7eun+35Ud+H3FoT9UHn6z6sgf646/VXf8rfoTbzec+lPTmb80n/1ry7l3W8//rePSe52X3++68kH31Q97r/+z78a/Bm59PHDr48GCfw8VfjxY/MlQyacjpVtGyz4fq9g6VrF1vHrbePU20p2vJmq3k+t3TNz9ZrJh52TDTnrzfkbLAUbLAVbbIXb7YU7HEXbncXbncU73KU73KW7P6ZneMzMDF2YHL/KGLgkGL4iHL0mHLsqGL8mGL0lHr8jGrsrGb8jGbyjIt5QTBfLJIgWlWDlVoqLeVlLLlLRSFb1MwbitZJarWBVqdqWaXalh39Gw7+i4dTpunX6mXj9Tb5htNPKajLwmE7/ZzG+zCFstwlarqMUqabFKWmzSZpu02aXpVnFr9cI24XStUzU67+DiqPT8vk9zoyMzAMiNikkBYG1yfAoAh7780K3mInpO0DaDGOhSVkvAxrAqBp2aUYdmyKV6sByKgQfKLu//L7LJ+myyPqu0NyxZt13cZZd0QNnE7VBWUfgPZRG2mgUtUCZ+s4nfaOU3WQWNFn6DmXfXNFtvmq03ztQZZ+oM3FoDt1bPqdFzanTsO1pWtZZVrWFWqRmVakalil6mpJUqqbeV1NvKqSLlVJF8skA+WaAg31CQb8jJ12Skq7KxK9LxK5Kxy8KxS6KRi8LhC4Kh8/zBc/z+s7y+M/ye07zuU7NdJ2c6T8x0HOe2H+O0HWW3HWU0H55uPkRtOjjVeIB6d99U/V5K3R5K3Z6JOzvI1dvJVdtIlV+OV2wdK/9ivPSz8dLPh4q3DBV/MVj0OTjwlx8d+MuPDv71h4fe/dHhv/346D9+cvS9Z4+9/5PjHzx7/INnT3703Kl/Ph/G4JMXzn/204ufv3jpixcvb/3Z1W0vX//65zd3/KJg568Kdv4KYnB732/LDvy+/OAbEIPqo2/Vn3i7/sTbd0++03j6zwQGbRf+TmDQc+2jvhv/6r/578GCTwYLPhkq/Hi46B4G4xVbxyu/JFVtI935ilzz9UTt9sm6MAaUxl2Uxl2MlgPM1oPM1oMQA27nUU7XCU7XCW7PaYjBbN9ZiAF/+DJ/+LJk5LJs+JJ85LJ09LJs7Kp8/JqcdFNOuqmcKFBQCgkM1NOlqulyFb1CzShXMkshBhpOlYZTpeXUaDk1kAH9TL1h9i5kwMRvNgtaLIJ2i7DVKmqziVtt0jabtNUua7PK28zSFrOkXctvC1imAxZ6151zuz7+XV4cSAVgRWxsBgBrkhJSAMiKBLkx4Acbs9585f+qbxx0aaj4okbKanHrSAtulmKmyaUZdqsfIKdy8IH6T4QshwTyAGWXdjuknVDLebCK2qDuQ8ImaLYKGgkY/hMPy2HQMKvUjHIVvUw1XaqaLlVRi1XUYuVUkYJSqJq8pZy4qZi4LidfU5CuyUhXxaQrovHL4tF7MAgGzgkGzgl6z/B7TvN7Ts92nZwlYGg/Rm89Qms5TGs5TG06ON2wH8IwVb93suabiTs7Ju98TcBAKttCKvtiuOTz4ZKtwyVbAcEAdINj7//k+AfPnfjwecgAdINzn7xw/tMXL2556eLnL17e+tKVL19ajkHR7t8U7f7N7X2/Xe4G1UffunPs7Zrj7zSc+hPhBpCB9ov/6Lj0HmSAcIOhwk+Hiz4bLvps+PZnw7c/GyndMlb+BWSAXP3VxJ2vJ+t2LGdgqmk3tXnPdMtewgogA9zukzM9p2Z6Ts32neX1n5sZuAAZEIxcEYxdFY5elY1dDQMwfk1Buq4g31BOFCgnClTU22FNl6ppFRp6pYZeqWFWaVlLAHCrddxaHbdWP1Onn6kzzN418hrCPiBoId6P8OeopMMua7fL2h3yDrui067otCu6Hap+r56EmaavHPtkUzbIiAT5CeCp1dnpESA7BqxMis1PjMpPjEoBYGUySAIgKxa8/9bzLv2020DVS/uM8n6/jeLWjng0D9AD8fgvhHyXFkiFU94L5ZD1QNml3XZpt03SBWUVd0JZRB0WUZtN3GoVtVhFLRZhs1nQZOI3mviNRl4DlGH2Lvy80HHrtJxaLadWx74DqYA8qBnlalqZmlamni5RT5eoqIXKqQLV5C2IhHLipnTimnTimoR8VUy6QvAgHL4AeRD2nYVIzHadhP7AbD/GbD/GaDtKbz1CazlEbTpAazww3bB/qm7XVN0uSu2OyZrtkAeIxGjp1tHSbaOl28CRvz975O/PHv3HT46999zxD547+dFPT37001P/fOH0v3565t8vnP34p+c/ffHCZz+79PnLl7945cqXL1/76hWiKCrc9WvCCsoPvkFURHeOvV174k91J/9cd/LPREUEGSCsoO/GvwgrGC76bKR4y2jJ52O3vxgr/2Ks/Ivxiq3kqm0Td76erNlOqd0xVfcNtWEXteEeALTWffS2/Yz2A9zOo9zOozNdx2a7j8/0nOL1neH3n+UNnBUMXhAMXoAMCEevisevi0jXJaQbctJNJfmGknxDOXFTNXlLTSlQU4pU1GINrUxNK9PQy7WMCh2zWses1rPu6Nh3dNxa3cwd/WyNfrbGMFtv5N018RtM/AazoMksaIIMWEVtEAC7pMMh7bRLOx2yLqe826XocSh7nKpeh6rfpug3iLpxVNBdd2FNKkgB4PnHV77xs6efXJu1KScxJw6sz0zIiARJAHxvw8rNOanf25i3IgmkR4EvP3rNZ2V7TVStuBs1k736MUT3AHm1ow/UA7G5D57lVZZbOehW9kO5FH0uRR/BxnfxgAZil7TZJd9CAlKxHAwCCSO3/ttGUaljVmoZFTpGhY5RpqWXamjFWmqRllqkmSpUUQsVlFuKqZtyyg3Z5HUZ6SqslyRjl8XDF8XDFyWDF8QD50X95wS9ZwS9Z2Z7T3O6TnK6TrI7T7A6jjPbj9JbDzNbDjOaD9Ea9tIa9k7f3UOt30mt+4ZSs51Ss33yztekiu1Q4Nh7zx1///kTHz6/BMCLZ/79wpl/v3Duk5+d//SlMANbX7q67ZVrX/38+tev3tzxC8IKiFRQfvANWAtBH6g7+ee7p//acObdhjPvNp//W8uFv7de/Ef75fc7rnzQde2j7uv/7Lnxr/6CT/oLPhko/HSoeMvI7S9GS7eOlX05Xr6NXPk1ufLriTs7Jmu+marbRa3fPd24d7pxL715P715P63lAL31IKPjMLPzCKvrKKvr6EzPiZmeE7O9pyEDwsHzgsELwqGL4pHLwtHLorFr4vHrYvINycRN6UShfLJANVmophSpKUWaqWIttURDu62hlWnp5XpG+O3Xc2oMnDoDp87IrTfO1Bl5dw38u0ZBg1HQYBI2mUXNFnGLRdxiEbVZRG1WcadN0hV+J2Q9DlmPS9HjUvS4lb1OVa9L3efWDLrVw27tmEM5YhAN4h7R33/3bAoALz+z6ZVnHk0F4L03X5Ywh55Yk54EwKbslOcef+ixlXlr05I3Zac998TGlckgNwFQBio8xmmbZhQ1TaLGiQcKMZAfKK+e9N/l0Y1DubVjhOE8EBKXauj+okvZ55R3O+XdDlmXQ9Zll3baJB1WcTsU/CsyC1tNghaToMXIbzYK7jmGYbZeP1OnC1NRbWBXGziVenaFnl2hZ5ZDKrT0EvV0kYpWpJwuVFALFJRb8smbsokbUvJ12fg16dhV6egVychl8fAl0dBF4eAFwcB5Xu/5md5z3J7TnO5TEAlO+zF221Fmy2FGywFG03564z5aw+7pu7um63dS676ZrNk1WbNr4s5OcPLDF05++MISAz87+/FLkIGLW14J+8DWn1/76uc3tv/i5o5f3tzxy4KdvyKsYHkkqDn+Ts3xd2pP/Kn+1F8azrzbePZvTef+3nz+H22X3oMMdF79EDLQd+vjvlsfDxZ9NlS8Zbjkc8gAqeIrcuXXE1XbKXe+marZCRmgNeylN+4jAjGj7RCz/TCr4wi7+xin5zi39wS39wSv7xS//7Rg4Jxw8Lxo6IJo5KJ45LJk9Ip4/KqEdE1KvimbuCWjFMinChVTJYqpEvV0iZZaopu+raWX6hhlOkaFnlmpY1YaObUGbq1xps7IrTfN3DXPNlh4jSZ+o0nYZBY1mUVNFnGzVQJL/zb4T26XdkIAnPJe+PHpUvR5VH0udZ9b0+/RDnm0Qx7dqFdP8ugnvXoqamSiBu7/bUjPjgX/tz4vIxLkJ0WySa2YlS9jj+zf+kFT6a2QzfzqMz/MiYlNBmB1SmJmNEiNAGXXDnhNDI9xas7D8pkp2P8in2nygXogRV49CdGR7jMZyMZye1nOiUc14Fb2upW9LkXPciSgCDAgElDLHcO4lCtMs/XmmVoTt8Y0U23iVBnZlQZWhZ5doWOVa5m3NYwSNb1YRSuC5ZOCcks5cVNBviEnXZePX5MtQ0IweIk/cJHXf2627+xs75mZntOwaoI8sFsPsVoOMpsPMJr2Mhr30Br2Uuv3Uuv3TtXtAd9l4MJnL1/c8gpk4OqXr0IMbn3zq4Kdvy7Y+WvYI4LJuOLQHwgrgLUQtALIQMuF91ovhhmAVtB789/QBwYKPx0u+RxawXj5NlLFVxNV2yerd1DuLPnA3T30xn305v3M1oMwCbA6jrA7j3K6wgzM9J2c7T/FG7jHgHg4zIB0bBkDk0VySrFiqkRJva2klappZVp6uZZeDgEwsKr0rDsGdo2BXWOeuQsBuJd9ha3QAaySVsgALHscsi6iTnDK+12KAbdy0K0c9KiGPKohj3bIrRvw6IY9umGvfgwxkFHDFGKge7QMzCLU8CefWpe9OiU2PQrkxEX/689v4Itmg2zcbxfjqN6tkwZtZlJXVyIAa1IzVqemrk5LSI0EhRf34rje7+TYtWN+6/QDhVmoD5TPPPXfhZooUIhxEnkQG1DLf0zYiEc36tYMujWDLvWASz3gVPU7lH0OZZ9d0Qtlk/dYZd0WaZdF2mWWdJol7WbJt+1CCCuoBrOg0cJvsPAbzLy6MBLcGiO3ysCp1LErdOwKDbNMzShV02+raCUqWgnsOCkohcqJAjnppmz8hnTsunTsumj4imj4inDosmDwEsHDbO+Zmc4TM50nuB3HOR1HCB6YzQdoDfunG/ZPN+wHyzB4mcDg4paXlmNwc8cvC3b+unDXb4p2v0a0SqEbEBVR/am/QAwaz/4NYtB26YO2S/cwgG4wUPjpYNFng0WfERURdAOIAaV25/TdPdN399Aa9jKavoUBp+vYdzHgD54RDV0IYzB6aRkG18NWsISBarpURS9TM8q1jAo9s1LPrCQYMHJqDZw682yDkdcAGTALWszC1nAilHTYpG3QAWD1Dx3AKe8lMPCohjzKEa9q1K0eXmJgBGKAGKdQI8NrZHv0M4hRSB1oXZ+VlBEN8hLiV6emPrQinT7WgGMyl56tEVAW3GaTRPjS957Jjklcm5adCEBufExGNOiqL8QDWq1keNEn9FnpPtu0///7iVloqJX6X56IZcpnnkYsU6iJukTFJGqYRIwTqGHSayAj+gmvgQy/An/s1ZE9epJXR/bqSW7tiFs75NYMujSDLvWAQ9XvUPbZIQ/KPrui1wphWOLBIu2ySDvMks5vGYWgySJstgiblvWg6swztabZWgP3jm6mSs+p1rErNMwKNaNUTStT028rqbdV1GLlVImCUiifLJKTbspJBbLxG+KRq+KRq8th4Pef4/Wdne0Kt1y5Hce57UfYrYcgD7TGA1DgzL9fOPvxi+c++dmSFbwKGbjx9a9u7vjlrW9+VbgrbAJEJCC6Q0QkuHv6r4QPtF36oP3yh51X/9l17V/d1//dW/Bxb8HH/UWfDhR/NnT78+HSL0bKto6Wf0mq+ppcvZ3IA/DtpzXsZTYfYrYcZrUeYbcd5XYcn+1a6gX1np7tP8MbOMsfPMcfuSAcuyQavywavywduyobvyYbv6Yg31BO3FRQbsFPCxh/NfRyLatSx76j59TAoGaeqTfP1Ftmw/WPld9kEzTD1GsVtxN1v03eY5MRn23dDmWfU9XvVPW71AOwMPBoRrzacShER0J0ZERHRnQkxDCOI4ygg+rRk1xaMmZj2dVT825pwCY1Spkbc5IfWZ27aUV2cgTYlJcXD8BDa+KnSfX4nBHHDEzywP9t2pAVl5ASEbMmIycrLiEjNjovJbq6+Dwe0GEuQcjDD7i4LiMFR4VBN8drovnsDLeB6ney/HY25mD+/z8xG8tnZ9z3xGwMgrT7OCFo8ZopqInqMU0ixinEOOk1jnsMY179mMcw5tGNuvWjHt2oSzfi1o7Ap1M77NIMO7XDTvWQUz3kUA3alX125QB0DJu8yyrrtEs7reJ2q2R5G6rRwm8w8RuMvLt6Xq1htl4/W6Pj1mq51XpOjY5dpWVVaxkVWkaVmlammi5XUW8rKaXKqRIpuUBCuiUh3RKNXSOQEA5dFAyc5/efIxpN0Bw4HUfYbUehwLlPfkYEAwKDa9t+ATEo2Pnrot2vLU/G9zWIiFTQcuE9WA4tx6Dnxsd9hZ/0FX4yUPzZYMkWAoOxim0EBpTanUQkoDfuIzDgtB+b6TwRZmAZBoKh84LRi6Lxy2LSFTHpCsRATrquIN9QUG4ppwpU1GLldDHEQMOs0LIqIQaww22arTfPNhAYWITNFmGrZRkGVll3uLMu77fL+8O58L9hQEZ0ZFQ/geonEAPZb6O4dCOoaTLoYmpFA5iVO+eSeIx8fM7xz7/+LiUK5CRGxwMQB0ACAFmJUSszQV4aKC840XG3eG1WSn5q8pqMjLyklNTI6Ky4uHgA1mQlbl6ZymcM4gtml5mNhxSIleGzszxmmt/JwefkuF+Mh2R+J+d/EuZgP1g2ls9Kh0ItNEKIeZqQ10T1mqge45THOOU1kL3Gca+B7DGMefQkj2HMrRt360fh06Udc+lGXNoxp3bYqRmFPDhUgw7VoF05YFP02+Q9NnmPVdZpk3SEQ8Wy7pNJ2Gjg3zXw7+p59XpeOGFrl0/rGFUaeqWaVqGaLldSy1RTZTJysZRcICUXiMdvSkbDMIiGr8A8Lew7J+g9w+s+NdN5AnYdOe3HoMCFz14m3AAycP2rX97Y/oulcug3y2qhNyoP3+sRERgsJeMPCDeADPTe/KTv1qcDxZ8N3N4yWPr5UNkXIxVfjlZuG6/+erz664nabybrdlLqd03d3Q1bQzAZs9uOstuOcTtOzHSenOk5Pdt7htd3ltd/jj9wnj9wnj98UTBySTR2RTx+VUy+JiVfD08lJwsUlELlVJF6ukQ1XaqmlemYlYQb6Li1hlk4Amsw8RuXTwCsojabqNMq7rRLu63S3iUGBu3KIbsy/G/mUA061UMuzbBbO+LWjsES2asje3VkRD+B6CmInoIaplDDFGqYRE2TRkXvAsLxWqadhmnMzlPyxvBFR3XRxZykiPW5KXEA7N++9b0/v7kqOzUtFmzKT4kHIC0GZCeCrPjIDbmZadGRSQDkJSU9vXnjs08+mhkPkiPBCz94OORRBz1yn3MWc80uYBK/m4fYOT7njNvC9DlnMNfs/ySfc+YBcoUJ8dlZUKiNSQixMqC8FjqUx0z1mile86THNOkxTbiNE24jGT5dBrLLQHLqSU79uFNPcujGHLpxh27MqRl1akYd6hG7etCuXuJB0WuVdVtlnRZpmIdwkBA1m4RNekGjXtCo4zfoeXf1vLu62XsDCh2rRsu8o2FUq+lVKlqlarpcTrktp9yWTxbJJgolpFuQB8noNdHwFeFSf2n5CALOYTldJ8Clz39++YtXr2z9xbVtv7r+1S9vbv81tILiPa8X73n928n4zTvH/ggbRLAoIiJB68X3O658BK0AMtBf8NlA4ZaB4s+Hbn8+VPbFcPnW0cptY1Vfke5sJ9fsmKj9ZurubsgArWkfnBPDSAAZmO06xes+zes7Kxg4DycDwqGLouFLwtHLorErEtI12cQNGeWmjHJTQbmlmrylnIIzgdtaeqmWUaFlVOg51XpOddgKeHeJCQABQHgIIOmwS7uhD4RnrsoBh2rYqR5xqkdcmlGXZhQy4NGNenTjMDsiBjJqmEQNkxAAn5HqM1Ix07TPPGXXjgY9zJCX7TJSQm6BxzLrMMxKuKS12fFZSWBVZsKPn35k0e9Siblv/+4XCZEgHoBH1mSnxYBEALITojbn5+QmxeUkxuanJuolvMaK4tRokJcSvTI99sD2T/EFu1FFwVyzeFAeQoSog+u1sV1mBurg+t28/0n/iRC/c+Y+0yCoWM4GQQVqoSGWKSivmQLlMU26jROEXAayy0B26klOPcmtI7l14y7tGOTBoVmyCHk/US8RTSezpN0kbjOKmo2iZoOwyShoNPAbDPwGPe8uHFAYOHV69j0eNIxqaA7KqRIFpRjyQORpyeg1ychl0dBF8cD5eyO53tOzvadnek6Bez7w9a9u7fhN4c7Xi3a/VrQ7HAyWYvGbNcffqj3xdt3Je8m46dzfiVTQceWjb/lA4Zah4i+GS7YO3d46Wv7lcgYIH6A17aM1hbtDxJB4puvYTM9paAX8/nPCwQuioYui4UvikcuisSvQCqTk6zLKTfnULQW1QDldqKIWq6dLwgwwy3Sscj2rysCuhoUQwYBF2GwVtdjErcvDwFIPtN8u73cqhx2qYciASz3m0o67tOPupSYJBAC+/T4jxWekLL39dMxE95sZUJiF5jFN4iGBXUcOoXzUwXMYuPii47Wf/yAOgJQYEAdAf2ddCDXjOLLlk78kRIINeTnpsTHJkWBVZsrjG1YPtDdsWpmREAH++NrP8EUEX0Te+9PrmQkgJRrkpsS21ZeEUDmO6xeDctQ1G0RFIZ8Y8/AR54zfK/ifhHn4D9L9qNxnGqiDizq4iJ0TloPlszN8dgZqo6M2OmKlEfKYqVBu05TbNOUyUlxGist0jw2nftyhGwu7hHbYoRp0qPrtSzmbqJos0g6TtN0kbTdK2oyiVoOwBcrIbzbym428JsNso36mQcup13Lqdaya5fWSinqbQEJBviUn3ZSPX4P9VmL+AGfV/P6z4MbXv4IMFHzzWtGu3xbv/l3J3t/e3ve7byfjt+pOvnP39J8bzvyF6A7dFwn6bn0KGRgs+ny4ZOvI7S9HS7eNln9Fqvqa8AFK/S5qwx44KSN8ADIw232c13OC33Oa13eW339OMHBeOHhBPHxJMnJZOnZ1WUfohnzyJmRATS9W04u19FI4GdAzyw2cSiO3Cjbgwi05QaNF2GQTt9olbQ5pu0PavgyAXqe816HsC0+LlhzArR1z60gePdmjJ3sN4X4iapzwmSZ9RgpmmvKbqX4z1W+m+c00v5kRsDChglZWwMYIuVkWzUgQ4S1gkhAiQe2iqpKzcQDkpUXGR4LXXn0Wn3NoVdyFkOXLz9+NBmB1ZlZmXFpuUloiAK+9/FM2ZTg/Izo9Aez88j23RYLY5XjA9tTmVclRICkSvPDM4yYNA8e1eEjh9wrmMEkAEcLXOoAI/yf9J0KCXkHAw4d6oIF8iwon2+/kYA4mFKQCCrHSvJZpKIKKpWoqbBouA8llILl1427duEsz7NIMO9UDzqVuLGxXWBVdFnmnRd5plnVAizCJ24yi1nDfSdBiWsaDjntXz6rRs+7omNVaRpWGVqaeLg0v0UwWqiYLleQbCtL15fMH8fBF2H4EkIHCna8X7fotZKDswBtlB4gVujcJDBrP/rXpXDgVEBgQVgAZgFYwWrptrOwrUsX28crtE3d2EJGA2rAH+gC9eT+xLwQXJfi9JwV9p4SwHOq/KBy4JB66Ihm9Jh27Lhu/ISfdlE3cgo1RBbVIRStR029rGKVaZpmeWa5nlhtYFUZ2pZFzx8StMc3Wmnl1NmGTTdgEfSCMgbzDqegkGHAp+pzKwfD0VDPs1o7dx4DHOIUYJ+9jAO7PBa2MgIUesNAhAEELJ2TlhqzcoI2NOZgaWR++oAh4BCFUjgcMzz+zIScV5KZH5qRFjPY3zgetGKIN+fV3qi6mJoJV6blxIC4lMjEOgKcf2vTOb3++Ni8uDoCr53bjuH0B0+N+a0XBpbTYiEfWrMpOih4fqvU4uCFMEkBFC0F50CfG55Q4rg2gov9JfkT4XQUQYQgRhhBh8NtILKdiORg+Fyfg4gZc7ICL7Xey/E4WQcV9LkFQEWbDQvFYwjx4DWSPnuTWL3WclvHgVPXbFL1WZa9V3mORdVtk3ebwXOLe7pNZ2G7mt5l4rcbZFsNso5FTZ+TUGthhHjT0Si29XEMr00wVa6aK1ZQi5USBYvk8buyyePSSePQSWDYoeP32Ptgg+gOxPQGLIugGTefg6sR7sCjquPIRkQr6bn1KYDBy+0uIAblyB7lyx2TNPQyIZLy8IoJuwOs7JYSj4oFLwoErosGr4pGryzGQTxbAUbFyulhNv61mlGqZZTpmpZ5VpWdVwbGAiVtnmq038+6a+A12YYtV1LKUBO4tAi2fA7hUIy7ViFs96tKMerUkj5bk1ZG9uslwAjZRURMVMnAPAxsjaGUEbIyAjRGwsgJWVsDKCdq4QRs3ZJ8JOGZsBspiUGLRT835ZGYtHZ8z//WPL6XFg5XZsSsyo81afsCr99qVOO5CXfLnfvBoekzS6vSVKSAuPTZuRWpyZgKIA+AHT6zy2iQWLRdzqfBFz8UT+xMjQFIE2LQ6W6ek47gRn1NjXtFiSDXnl8/55ZhXFPRJ/5P82D3d+yIihgp4v6UQIoIKeoVQARvAyZAAACAASURBVI9gufxuvt/Nx1w8zMXDXLNB90zQzYEwEDz4nSxIwnIeUAvNa5lGLTTESkPM04hlymuiekyTXsMSDOGlDwKGIYeq364csKn6bIp+q7zHIuv99lyii4DByG818luNvCa4I2Pg1H27v1Suni5VT5eoqMUKSqGCfEtOWtrXGLsqHr8qGb0Cbu/77fJIUHXkD9VH37pz7I91J98hKqIlBv7eevEfy5Px8kiwnIGJqm8od3ZN1eym1u6hNeynNexnNB1kNh9itx7htB3ltB/jdhzndp/kdp+E+0KCgXOCofOioQui4UuS0RuSkVvS0QIJ6ZZsolA+WaSgFMqnClW0EiWtREW/raLfVjPKVawKLatSy6o2chuM3AbTTLN5tsXCa7UI2i2Cdouowy5e2p2UddvkPdBqHYoBOALzqkYR9RiqIaEakk9LRnTkgIGKGaiYgeo30qECJkbAxAhY6H4rPfzq2xh+OztoY/vtbL+dHXDM+J0zfsdswMmDwlw8p4UZwmQOC9ePSFGXBMftTpPgFy8+FQdAHABfffoPPOBCrRp8AV1ArFNDPbmJiQ/l52fHxiYCsD4nIzUKZCVGTQx24AuoXScNeEwOozInNTY5BiRFgcKrZ0M+7ZxP9V3NY2oo+NMQqgyhyiCq9PuUGHZPfp/S71MGUWWI+IXotzSHyB+okFf2ACESPChxWahu63QInfV7OH4PZx6ZxRxMxDwdcLD8dqbPSodPzEILOtmYmYFaGD4T3Wee9pno8OPmvjk30ZlFDOFtKNi3cKpHYPvVrhyAFgEH2MurJpOgxShoNPKaYKTWcev07Nql7dcKLaNCHS6ZiuHcSTZRKJ0olE0Ugtv7Xivd/3rZgd9WHPp95eE3lhpEb9Wf+lP9qT/BoojAoO3Se/dGZjc/6S/4DKYCIhiMl39Nqtg+Wb2TcmcXtXbPdN1eeuMBeuMBRtNBVsthTttRbvsxbsdxOCiAswJ+/1nB0HnhMLEydEM6WiAZL5SSiiAJ8qlCBbVoGQalyw/NGLlNJm6rcbbNxGs38zssgk6LqMsq7rZJeuzS3nBjVNFvU/TDv0G3etStHkPU4x7NOKqZQLSTmI6C6igBPQ0z0IIGut9IDxqYARMrZGQFTCy/hQlJwGwMCIDfzsYcbH+4XJ5d+nTk+d18zC30IdJQQGUxcYOocg7TLgT0+JxtcqQlNRZ8/7G18QBcP3sEn8dQow73o4tux9b3/54IQHZsVHZsVDwA+amJZTev4AHErlPiC4E51Pnma69mp8TFAbB96ydzqDWE6udQzXc179NCEV8JIeogqsZ8ahRTY7578vvUQVQd8mnmUM38khYRzSKimUc1c4jygQp5FQ+SLIQI/R7OnE+wGBCGUD7mZgdcXJ+dgc8pUAvNa6LNe2bmnTOYhYYaaYhh2m9hY2YWZmZgZobPRIdILPFAJWAI82AgE9uBLs0obOjBXpNV3gNLJrO0yyzrCEdqSRuRpw28Jthyhf1WDfuOmlWtYVbAPXDVdKlyulhJvS2bLIECZQd+W37wdxWHfl915A/Le0TQDQgMiEU6IhgQGEAGxsq+ghhAQ6DW7qHV76PV72M0HmI2HWY1H+G0HuO0Hyc6pMsHBXB1VDJ6RTJ6BQ4IpeQC2URheGuIWqScLoa77GEGWNUa9h0Nt0bDrTXOthAYWIVdNlG3TdJjk/Qsn47ZlQNwJuBUD8E84NWOe/UkREdG9BM+/RRqmPIbpzHTdMDE8JuhFTCDZnbAzA5YWZiNhdlYYQycHL9zxu+cgQ6AuXiYh4+5hZhb6PeIMK/I7RT4fAqbjRfAVIvzJqddFPBqcdx19fzhWACe2rxq08qM4a5mfB7zWY1zbrtXr8mNj8lLiF2XkZqdEPO7V17EMe+c244HkJDHXnj1fHwEyEiM/uFTjxiU4kW/I4TqQz7NdzWHaQkRXwyiav/S208oiIZJgDCEQbqnBxgOYTLfkXzeL533iwKIwO+dncPEIZ8g6BUs+EWoje2zsxZ94jkvz2Ok++1s3Cfx27mYjYPZOD4r22dloxYGofDY7jvdWBjb3DqSW0eCvVendtihGbKpBqzKfquy16LoMcu7TbIuk6zDJIVd11ajqFUvaDbwmvSzjbrZet1sPRzJEeYAjwopaaWKqVLFVKmcchtAK6g68gdoBXUn34FW0HTuXVgUEQvVcIMIpgICA+gDkAFy5Q7oBtN1e2n1+xgNB5iNB9ktR9ktRzmtx2baT0AG+D1niAYRsUEtGb0iG78GN+cgBstXhpS0Ui3r3slJLadGO1ML/4Rmfhu0Aquwyy7usUt7HbI+h6yPOJnlVIbnYktjgXEP3CSDXVETxWek+szTfjMNs9ACFqYf9oKsrKCFE7Byvu0DHL9zJgD77u5w59HvEUEG/IjYh0hdLhGCyDweCYLI5kMG1KO0W8T4nAPHkT+89iKskTasyJilkfEAsoi4Ou5UrstIzYyOyI6NykuO//mzz+glAqdOFfLYJ4d6N6zMXpWdGh8BBrta8MVA0Gue8xmWv/SE5v26eb/uuzD8J4V/le9BWiq0luuBJAR9cnxBuxhSoG5eABHiuHYhIENdswuYdNEvw4NKHJPNeYQht2DBIwo5+ZiV67eHBZHAbCyflbkkOmqhoVYqaqUSMwrEOIkYYZaY8OjJcBbh0i0N5tSDNlUf5MGi6DEvazGFKyV+s4HXZODDAxJ1y89FaJgVGmaFarocChDlUO2Jt4lyqPHsX4lyaPlCde/Nf/cXbekv2jJY8sVw6Zej5V+NV24nVe0gV38zcWfnZM0uSu1uav1eIhiwWg5z247PtJ+Y6TwJGRD2hTukwqVhmXjkcnhKMHFDNnGDSMYKapGSeltFL1PRy9SMSj2nRsup0XHrIAB63l0Dr8nAa7IKO6zCDpuo0y7uIhakHco+uB3p0gy6NINu7ZBHN+wxjHgMY14D2W0kI8YJr3nSZ55CLFOYhYpaqX4rHbMxYBUEk0DQxg44OH47F5rA0hw37APE2+9HpH5EiqEyDJVhqGJx0ej2ylFM7UWVfkyL4/b5OUvIbw76LAHU/Mj63PgIkJsWt25F+q9ffv5HTz6SFg3SI0FOXPTDK3Jy4qITAdiQm/nY2pWbV+XmpyclRYI4AM4dP4gvBgIeW8BjCmKGIKb7rkJ+PRTxlYBPG/Jp59D/IEz3ID2Asf+KlmoxpJkLqv0+OT6nxXGzH5E6LNwQKsfc4kVMtYip8KAWD2qdOpZDy8RxY9DBCzp4AftswDETcMwsgcH229mYjQFFrHv4rHSfeXqpfKIgxslwyaQnhTc4tMMOzRDkASIBSyarrNss6TSJOyAPSxuv8MxQvXGmjjhgTRytBveVQ0Q4JsohYqG679bH/QWfDJZ8MXR7K4HBcgam6vYQGMBUwGk7Ottxktd5itd9WtB7Vth3TjxwQTR0UTx8CTIAt0chBgrKLfnUrTAD08XwNL2aUalhVqmY1fqZBt1Mg3620cBrMvBa9IJWg7DNIGyzSbrs4i6HpNsh63Ep+tzKfsiARzsUBkA37NWPIIZRr3EUMZG85kmPZRKxULxWCmqlovZpn23a56D57UzMwYTPgIPjd3KCTm4gPHOdIcLAvVoIEfsRaQCVBVAZhipgEsV8ahy3O1wSn187t2DGfJq5kHlx3hHATIsh52LIyaaOJEWDFRkJsQDEApAAQCIAK5MTEgFYlZKYGR2xMjkhKz46NQqsSEnISozJSox5/vtP2g0qzGUJeu0BjynkNxMv/XLNBQzfhWEO080j2kWvdtGrnUe088g9EhYw/bxfP/+d7zPv10N7uU8PxCPo16JeBYaqfIgSQ1V+rxJxSoOoGsftmEs+79POo5qAWxHyqhZ82kVEs4ioQk5hyMmHCjp4QWcYiYBjJuDgBBwcv50JBanwW+l+Kx2z0DALzWeeJoIE7DW5deMu3QjkwaEZsqv77coB27JtcLMkfMrUKmojzpeaZxvgSWsD995pUkCUQxADaAWtF/9BlENhKyj4BC5UD5d+OVT65Uj5V2OV20nV30zU7Jqs3U2p2zNVv5d6d990w35600Fmy2H2Uo+I132a33NO0HteREwJhq9KR66JR65KRq+Jx6/DgwQKShgABbVAMV2spJUoGGVKRqWKWa1m1arZd/WzrQZem2G2Q8/vNAg6DKJOg6jTJOqC5dCyxugQ3JDz6EY9ulGvfsxrHEdMJMREQs1kr4XstVLcNgpio3psVNQ+jThomIOJOpmYg+lzsfxODuyRY25uwDXrdy8B4BL43cKlPCDBvJIAKgsgYQD8PnUA0/gxjR/TYAGdy6tweVWBOTPq0zldKgTVexHdXNBuNcvwec/Zk/uiAcjNTFiVnZwcBbJiQX5iTEYkyE+MSQIgPzl2ZUpcegxIBCA/NT45CojYVMxhxBewRZ8TcxlCfnMwYPyuQkFTKGgifhrwGwJ+w5zPgCMG3GvAvQYcMeCIYQE1LKCGeZ9hATPOY8Z5zBjyG0N+4vvo5wKGB+qB+IX8ep9XhSIq1KN02SUep2w+aFwIGFxWEY7b3TYxvmDDcYdDz5vzavBFh9ssmHNLQ24RVNAlDLr4QRc/4JoldN+OoN/OhjmN2AiEcWJpuwnuNY07dGN2LZxVD99b75P1EUcjrOJOa/iSjualQ0INhtm7cF9Dz64FBAbLw3HbpfeWH6+5d66gZMtI2bbhsm2jFV+PV+0g39l5Hwa0xgOM5kOs1iOcpR4RxEDYd0E4cEk0eBliAJdApGPXJaQbcFagnCpSTheraCUKWqGcXiKnl0IMVKxaNbtRzWo2zHbqZrv1vB69oNcg7DMIe4yiXqOo1yYbcMr7nbJBOB9wq4c9mjG3dsSrJ3n1Y14DGTGREOMEaib7zBRoBR4b1WOjeu3TiIOBOpmok+lzsXwuDlR4/SY8ReJjLgHmEvhdYr9LjLnFfo/E75FhHlkQVcI86vepAz5twKcN+HUBv86LaOZxu9UhtdhlqM+AoPq5eTuOuwOYBV/0OK2qAGr5y9uvRwOQFg8yEyI35abnxUdlRYMkALKiQW5CVG5CVCIAuUkxWfGRBRdOhTzWecQe8lgxhzHoNYdJ+M4zFLCEgqZQwAK/EvAbAphpzmfAERPuNeDepSdiwBHTAmpY8JkXMOM8Zg75jcu/51zANBcwfPcZ8htDfv13nsb5oDkUNC2EbHMBE467cdxlN4pb7xb97Z1f/e2dX0yNdpg1M5+9/9YrP3msuboAtUnn3PI5j/iBPATdvO/yEHBwlmonls/KJGDwGKeWFjfuweDQjTnC/aVhu3IAXmBjkfRYpOGWuk3UCa/ngIuYRl6DkVsPD+sCODmGyZhIBfedrSGOGo+Wf0mu/oZ8Zye0gqn6vfDtpzUeWL5KPdt1kt9zWtB7Rth3FgJAWAExLFOQbxELpJABOC+TUG/JmbfVnColq9rIbxZOVroVIxpuJ3OoaqKrBNUz5u08Bat7sve2STKK6KkCSs28nW4W9zkUQ14tyS4fnHcw3doxRD+BGCdQE8VnpqBWqs9Gxew0zEn3uRiIi+l1MrxOBuJkY56ZAMIL+QQ+9+xCQIqH5HB5Yd4vXQjIgl4xPm8IOEQeCz/kVeAB3ZxPNe/T4gtWv1cZRDV4yIQ4ZUHM4HEqQn6jD9Uu4i6nS4XjbgQ1zgXtQb/VYpKGArY5vz3os6IOHb6IGlWi7z++MRaArMSojEiQFQGyI0FWNMiKBtkxIDsuIjsuIiMavPXrVwIOEx7w4gEv7nNhDuMcag36LCa9AMeRgM8457f5vLqgz4Ihej9img9aUbceQ/SY14jjbnzR63Np1Dy6S8nHXSZ8zo0H3QseQ8ihD7n1mFOH+634nAvH3fMBO457/IgJx90LfstiwLzgt8z5DHjIjuMufN4Z8GpDqDGE6ud8pnnMCP8fPGhbCNnmAhbErQmg5oDP6LIo8JC9uvRqRhJIjgZJUWB9bvIzj63JSYqIB2BDdtLZg9tw3G5UUkNeRcAtCXllqIO3gMkXMHkIkXx7nMcPePghD/8/JGz6veXw8OIG3H4lukzjLqLxqhx2Kgdtsj6bvAde0mEVd1pEbRZB+9KtTc1GXhO4LxgsxwAWRYNFnxGnjccqthEYUOr2EOUQvekgUQ7NdJ7gdZ8KY9B37oEYyEk3v4uBhlGqYZaZhXVSerFgssgh65JO1yw6WaMt1157bn1eLHg8P+7igS2XDn+xMQukAfD6Tx9WcHpCNrZR0BeyMFzKcVRHcatIOMKfs7NQExWGLcxC81npmI3htzP9TlbAO+v3zvq9fKgAIoB7OHhIMYdJYP2z4Ffh8/oFvwq1C0IuGR4y4ot2fMHqNQlkvPFZWv8MvR9zKfCQFV90Okwij02xELLhIXsQM6FeHea34Iset1MzH3K4nRocR4I+i8OixAPOgMeE2LX4vO/gri/T40AiABmRIDsSZEeCnCiQHQNyYiNyYsMkiOiT+Dzm0MqdOoVRJsAXMI9Zs+h34Iter12NeY34ggfzGnEcwedcOI54HJo5nwXHEb1y9saVE7/5+Y9/8r2Hnlib88TKzBef3Pzpu2+WXj7FHO1BTUp8Hgm5jYuYzWtVIQ5NwGvEcQRz6/0eA77oxXEPvujBF1yLmCXg1Qc9+jmfaR41PfBpM0hwHJnzWRYDdnzB09VSlRABclOj1uQk5qVEpceCtdmJG7KTHlqRlhYJsuJAX2sZjluDHnnALZtHVahdMI8q8IAyhEigvj3Y5vsds9+BgYPZWIiZvvykBAHDspbruEs95tKMwk0Cu3zQLu93yPrs0u7wFTWCdougHZJg4jcDokdEYNBz41/QDZbfPQGPWZKqvp6s3U2u2z1Rv4fSsI/adGC6+SCt5RC99XD45rmuE8RVK4KBc8LBC5Lhq5Lh65LRG9Kxm7LxWwpyIZyXLd0zdzt8uIxZAfukel6tWdrEmyzW89sDZipjqOqXP1qbCsDD2bEpAOTGgrwEkATA2oyIFAB+8liujjfo00/jbn7AxAhaWV7dlN/M8GgpTvWEW0txG6ioheG3s+fcs/MIf9EndltYXhsHc/GCXuEcKg4hoqBXHPCInEaO3yXG/eo5RO61CtxmXsAtw0MmfMHuM4smeuuO7fr41R8/vD47emNu/Pcfzf/Rk2vOHNnBnRrEAzZ8EfHa1ahdgzg0+KLX49IFUAuOoziOzgcc+CK6gNnxRXQBteELKNTZI7vjAUiJBJlREIOI3OjIvJionNio3Ljo3Ljo9ZlpAuokPhfAPU58PoD7PIhZjy9gHrMKD7kDLuMcag15zB6r2mfXBTymkMfsMivxgKvxTvFDq7PiAFidlbg6K/Gx1dnr0hNyYkFmFEiPAOsyE3//8k8ObPtEyJzAMUf49+N3Yi6Dx6wKeowLPqvPocXs2gWfFQ+6cL8d99nwkCvoMgQ9xjmPaQ4xL6LWRcyG+x14wIGHPEGv2awSLqA2MWfq6YfXrEiNWZeTnAjA+qykDdnJm3JT8xOjNuekbs5JzYoBb//6WRy3wxHeIqbxu6TzqAr+tS+DQbwkYcAp8DtmoTD7DObgYg6uz85BrKylwxLTxMar20DxGiheA8Wjn3TrJlxaMsGDUznsUAzZ5YM2WZ9d2muT9FjF3RZRB3FRFfhPPaJwPi75HB66hxdPTNzZMVW/l9Kwb6pxP7XpAGSA2X6U2X7v1i3ithXR0AXx8CXZ6HXZ6E3Z+C05qUBBLlROhK9bVE+XEvcLaVmVOnaVnlOtm7mjZFXZFZ0mcYeM1eg3M95+9clUAFYng3QANuekP74qNysa5CdG5caDzbkpmdHg83d/ibtEdinZb2DN23kLDv68nReyzy66hYtu4ZxLMOcSwDYFXIjA57V4QDOPKgJuic8hxJwiv0sacMvwgCHkVfkc0jlEjS/Y8UVH0K2yqTg3Tux8+9UfrogHaQCsS4t8KC9xY3bc2szYZx5ZlQxAIgBnDn2DB5y43wFfKTzo8ji0i34HPu/VymYcepnPrsPnvBODHWcO7Wy5UzLS1Vh+7dyvn/9BWiRYm5EAGYAYrIiNzo+LyYuPyYuPSQbgxaef/OjtNy8fPbTl/b+9/tJPCy+exQMojrn9TgMe8swj1oDTgGMO3O/EF1A85Am4jCf3b0+NASlRYPOqzJXpcZvy0zfmpKzNSNiYlfzY6uzH1+Ssz0rKiQfpUSA7MeLt116+cuoghzIccpvCSATd+AKKY/Z5lzHg1AdsWp9NM+8y4pgdxxw4ZscR67zXPOc0+B06v1WDWtWoVbOI2vCAC/c7e5qqEwFYnRaXCMDqlNjVKbHZMWB9WnxeLMiLBY/mpa9KjMxNBDO0XjxgwP36RUwXrjnDk2z5A3hwCQNOQcApCDh5BBJ+54zPzvHZOaiNvXRyaGnj1TiFGKcQ4xTBg0c74daMu9VjLtUI5MEpG3Qs8WATdcIb/kDn1Q8JK7iPAeLuCXjifqpmJ6V253TDfmgF9NbDjLYjrI5jhBUQS0TCwfPi4YuSkUvS0SvwqDXBAFyRVU+Hz9PomJU6dpWBe8c4U2OarTXM1htFzRJmNWIY9xmppRe/yYwEebFgVWJUCgDpICINgEQAViQmJAKwJi15VUr0psxIPX/EZ2CHrDyvloHqWW4N3ama9hk5qJmLmrk+y4zPNuuzzWJ2HmYToBYBYuZ7TTyvieeziufcShzT4yEzHrLiATPut+CIwSRjNZZffetXP0mPBKkA5EaDjenRT65M/7/VmY/npz2en/bkqqx1qbErk6Ifyk3blJt67uBOBXfab9UHHCbMYcQXMXzet4A65hE7Po/h89hEf+eTG1alAJCXGLkyJSYjEqQAkBcfkQ5AXkzUiuioFdFR+THR+XExK+NjV8bH5ifGpQKQFx+zJi05EYCsmMj8pPh4APpbGnC/x6VXzrss8DtjNgOOuanDvesyk1/+0dPZcREpkWB9Vsojq3Nf/fH3ju766vyhPbfOnyy6cOrQjq3vvvGbn37v8cdW567LTN6QnboyJS4rFqxOS3juyYc/fPv3108cbq0oGu9o1AnZeAjB51F8DsVRO4658HkUD3jwoAcPevGQ995/nUfxeQT3WvB5RMNnvPnq8w/lpa5KiV6RGPFQdvLKhIjsKPBIdsqm9IQsADalJ6xMABkx4NMP33BbRPi8BS6J4PMWn0sy51PN+RRzPkUIlUMFEVkQkQXckoBH5HcLoYh2ts85Gz4s4WB57UyPjeGxMbwWOmKmI2a610TzGKcRwzTkwaMne7Sk/8BD+IY/QEQCIhwPl3xOBIPlGEzX7Z6+u4fRfIjWcojRdoTZfhQysNwKBAPn4E0T0tHLsrEr8vFryokC5USRarJYTQnfNxq+aYtVZWBXEwyYeXUWfr2J32CRdshYdUZxT9DK+vkza9MAWJsSmxkZmRUVmwwiMiIT0iNiEwFYlZyWCMDatMQV8eDsno8X7FIc1eIeFY7pcVSz4JThXlVYiBr3aXBMi2Na3K/D5yz4oh1fcOALDhzV21QzQvrw9HBre03BtVP7Pn739z99etOq1JgUALLjwKacxMdXpP7xxR/s/ue7l/dvbyq8PNXdONHe0FJy46M3frMuNe7Zh9clAZAEwIqE6Ocef0hIm5ByaBa1ZHqkb6K/Uy/hddSU9zXW/PCRDVmx4PFVuTmxIAmANckxa1NiN2UmrU6Kzo+Jzo+JXhkbszI2ZmV87KqEuNWJ8asT41enJK5JTUoG4OkNazdkpa9OTXpk9YoViXFbP3j34fysq8cOfvzXt/71zh92b/nX9zasfnRVzvqM5M15Geszkv9vw6qc2IhLR/f7zTp8HsPnfPi8D/d75j02v90on2GUX7vw0TtvPLV+ZU585JNrVjy1Nn9jVmpOFMgEIBOAvFjws6cf3fr3dw5++cmhrR/v3fLPfZ99tOuTD45+9dmRr7ec/Gbrqd1fXdj/zaXDe64f23/t+IEz+76+dGT3J3/9w/c25qcCsDopKjsKPLkqKy8arEmMejQn9dHslA0psbmR4Im89O+vy9mYG5+XDkZ6a3DcEULUC5gOnzNjLvnS+qDifh480qBHCivYJSTuLcOGT0o42ZAHr53pszKX1jfocNMJWgSin/DqyF4tyaMZd6tHXaoRt2LYpRhwyvvhnT2g9+a/iXEBxGD5NUTLMaDf3Utr2EtvPUxvP8LoOMrqOs7uPsHtPTXTd3q2/ww8aw8X6SRjl6XjV+Tka3LSddVksXqyVD1Zqp0q10xXaGmVOnqVjl5l5NQaObXwZJmF32AVNFqETWZRk17QbFP0yzktVTf2bsgE+fEgGYCViUmZEQk5MWmrknJyYtISQNQjKzfkJKSsSklOAeDhnJiCU7u6qq+zR1tljCGoWUo3h9xBG20m99UOtZd3NxS21VxvrrxaeeNExfXjJRePnDuw7Yv33vzls09uyIpPAiA7FsB3emVy1KrkmBUJkT9+ZP0///h6d2WhmkbC7XocteOYGw8heBDF3Vbcaz+/Z/uaxNg0AB7JyXg0NzMFgO9vXJcRBdZkpubGx6xIjHt0ZV4SAE+tzc+JjUiPAI+vyF6fFr8hPeGR7NTcKJABwMq4iDADsTGr4u5hsCYpYX1G6qrkhHXpKRuz0lMAWJEY91Be9ubcrGQA8uJjcqMjc+Oic6MjkwB4ODszPzEuBYDvbVi7JikhOybyNz/+IR7E8FAAMxtcerXfbV30uRdQF4558AA657DalbKTu3ZszErfkJayLiXp4ezM761e9Wh21vqUhM0ZSevT4lfGRWRGgHQAMiPAihiQHx+RGwVyokFOJMiOAtkRICsSZEeAzAiQEw3SAEgHYG1KzEPZyRvT4n/9w6dSAXgqP3NjatyGlNgsAB5KjX80I+mxzOSHMxMeX5seB8A3W/+G446lMZ9m3qdd8GuWrdMu48ErC3ll9/EQ8IiWeAgfHiIO0xF7TaiFBTf8wrt98KC5fgLRYTMdrgAAIABJREFUkT1L5uBSDbkUA/DKNjBw62NiXEBgcN+ldNTaXdN39zAa9tEb9zHajjA6jjI7j7G7T3B6TkIMeANnBUPnBUPnhUMXhaOX4REzOem6bOKGmlKipJRqKGVqarmWVqllVMFbR03cOuKAJcTAKmqxiNpMoi67YtgoHvrehsTMSPBwTtLG9NTMyKhViemrk7LSQVwGiM9PzEgCEU+sXpefkLAxI2FFLEgFYE0S+PHm3O9vyNyYHrk5O2ZNClidDFYkgZx4kBkD0iJBCgDJAKxIBDlxICMKpEXANQewKiV6XUb8xuyklclRG7OSH1uZlRcfsT4j8ej2rT69AvdYcbsRd5pw1IH7nLjTglsNizYD7rHZJbynVuZuSE3MigB5MRGP5mZnArAuPWF1Suyj+Znr0hMyo8CTa3JTAXgoN21jVurK+Oj1qYkb05LSAFgdF/1QesrKmMiVcVEr46JWxcWujo9bkxDGYE1SQmYUWJ+Rmp8Ylxcfsz4zbUNW+rqM1EdX5q1OTXo4L/MHm9avS0/anJP5yIqsJACeyM95es2qp9fkr09NXpsU99ITj+OoO6DX4T4ED/rwIDqPOFGbEbUY5tx2PIjhc4Gj27dlRILNmembM9M3pCQ/nJmxJiF+VVxsThTIiQXrUhIezc98Ij9nU3bK5szUR1ZkPJSV9lBu2hP5OU+vz//x5vXPP7H55f97/OXvP/6b537wh1d+8qNH1j6ck7IuNfaZDXmP5aW8/OSmH6zNeSwz8fsrMzckRj6/adXzm1Y9szr3xcfWP7IqLScF/PSHm3HcNe8zBL1q1CHD560LmG4B0xGLT/c2/5Ytgd8HAzwsQRyjgzDA/LAEAwO2mAgYoDMsVUqjbvUoPLHoVg6C0aJPR0s+G7u9Zbz0c3L51snKbRPVX01Uf0Wp2T5Vu4Nav3P67i5G015Gyz526wF2+2FWxzGYDbjdSxj0n+MPnF86Z3xdTL4RPlxGKZRPFcLLJjS0Mg29HKYCuPJhmlm6aULYZBW1WCWtdmmnVdZtkQ7hqLS75sKaZLA+FfxgfW5O5P+j7rzjqyzP//9Adk6Sk73IDoQRlqNWraK29ttlW7uHtctRW+ueKKKiqIA4qYo4WYKgskSGsjcJBJKQvU7OSc589j2fcf/+uM85OQnQan+1Ul/X6/zh4gW53+fan0soSU0uS0vLj0vIj0soTkopTkopS0srS0vLjx89LttR7hDKHcK4rESnIGQIQkmy4BSEgoSwFSYKhYlCUZJQlCwUJQnFqUJBkpAbLxQkCaVpo6uzk8flpo7NSckZLVQ4k0oc8WXpieUZSUXJo66/5ttth3YzojGsMtEL+7vIQC9TQkyTWMjHVFHsbC1PTylJTRybnTE+L2t8Xtblk8dVZI66+sKxVdmjL64dc9WFY6ePzf/ON6blJgllWSkFyXElqYm1BfnV6c6xjoxxaZljRieUJieUJseVJieUpCSUpiaWpiaWpCaWOpLyEuPG5edU5ebkJiaUZTonFBelCsKUqrLHH7zrqUfuXfjkIy88Pfu5Jx558qG7Zv795rtv+N3Y7IwSR/yEvKzKtKTzSoree2khw5ARyDSFEcgIZEhnmtx74tjLTz5+zaUXFyUlVGSkjcvJ4m5hypiiay69+MZf/HT2nbcteWnB3i2bWo4dbK0/3Hhkb2v94a6m+p6mhr7WE4OdrSF3F/APGGqAQZURDYcG5YGufZ98eEFNaVGyML0se1JBSnW6MDEn4cJS54TM+MoUYXK+Y2JOcpUjbsqYrLLc1OrSrAunVgGpH8ouG/sZDQKpxwAeA3hGDEGZwBWzO9E1ZKCDqK0jloe4cSqiWgR6oC68JDR4MCzQ5NkbsxW0k5vSt1PYufiWnYtv2fXG33a/eevet2/jJOxbdueBFXcfXHnPwffuPbz6/iNrH6z78KFj62YdWzcrNkU+8clTjVufado6v3nbgtZdL8Vq8UZlGHuPLOk9siS2RuQ6vry/YUVYWLz5fW/LWn/rukDben/HhkDHJ3DwiNJ36N0XZmUKQnGykB8vVDmTKzOSx+dkV6Q5KtMzxmZmjc10js/JnpCbU5mRWu6Izx8tjEkSvn1ezcybfrtw5u0vzb5nxUtPvvvcY+8+99jbz85+c/6sN+Y9/PrTM1+be/+rT93/3Oy7Xnzi/hcfv3f2nTf84UdXXzq5sjIzMTteyIsXClKEDEHIjhMmFWWXOZMzBaEkPfHvv/3lqsWLQh0tjOgMaQxrjEJmQCsw+NQDd6cLwti8zHE5TocgTC0p/OCNRVtXL+4+vq1h94fuln3utoP7P12zc+OKJx+6/coLaqdVlWTHCemCkCsIEzNzJzjzCoTRERLiylLiOQmljqRSR1KxI7kgOSFdEIocqeePrf71D3/wwN//tmH1chtJzFSYrTNbZ5bOsESkAeDt3bZm+Xe/Pj13lDDWmVqWEn9RWfH8u2+v3/Jx4+6dbUcONuz49N2Xnr/xp9eeV1VekpqcnxSfKQjFjuQrptQ+cMtNn76/KtTdwYDGDMwMyGwcNqyaQGJYZSa0oGxB2QSSoYtUCxE1iJUAVgIMSoxqrtbj5dkp5VmJU0syLqrOKxglVDmE2tz4CVlxNc5RUwpSJ2QnlaYIFc6E/LS4yuLM6pJsxd/LuxBQdjNTNMCgAQbDPMRQwQfFT4eBV5a4Z4iFIewipOPR5IHvzUXbcMrgvuiKnNy/K+wf+nYJ3BtEMTiw9E7uDQ5EMDi6JozB8fWPNGyYHZsiN26Z17xtAdcgatv9cvueRW17Xoky0HVoSdehJb1H3+Ljr9wbeCL3Bwaa3x88tcZ76kNfy0e+9vWBzo3Brk3Bzi3Brl00ePLlJ+8oShUqs0ZV5ySOSR1dmCSUpaUWJsYXJyeWOlLGpCSVpaVWZKQWJY+qyIgfn5dU6hDeena21tfIoNf0dzIzyKh/pBEfIz5mSsySwp+aV3a3djccPLFv+6Ft63dvWrN4/hN/+On3L55YVZHjKEiOK05Pyo4TchKFmoLsn1w9Y8GsBz58d8naN197Zd4T37xgqnO0kB0nVOdnOgThmisu6Wk4ykzNklzMClpyL9PdzAgyGmKWEnS3SZ7Owc5Tm1Yu+9t1v75swsR8YbRTEMY5s0qTE8pS4sPmSCpzJJU6ksrSkvMS46aUjbnqgunPPz6788RxZlJmUmYhrAcIDJlYsohsI8nUgljyouAAM+Fga+PdN/y+1JFUmppY4UjOFYSK9JQJRfnFaSl5iXGFqUmFKYnOUUJ2nFDkSP7dD7//1gsL5b5uZmBmYFMMmCE/QzrDGlGDWnBACw5gJcCfPlYCYTYsxAzAiGYjhf8jJHuZBXV/39wH76gtzZ5UmDoxP7kqTahyCOMyhPHOuPHOuAnZSeOc8eWO0SWOUaU5qbnpcT+75ptAdFPNx6gIpH7GNBN6Yyw8E2Uid3RrYgQPVO2Ith1inQNUGoEcSR7EY1oorEwTXqH27le9+4ePee/lJux+89Y9b/09ikHYFay859Cq+8IYrJ3JMTix8dGGTXNiq6XN2xZENYjCG/f7XuvcvziqQ9pz5E1X/TvRdkE0MRhoXBUW321dF2hbH+jcGLkzsM3b/hkzXa/NuztdELJHC2UZozIEIT9ByB0tOAUhWxByRwtZgpAzSsiPF7IEIV0QStMFpyB01n3KFBcDHib1GIEOK9Rli9222M2kHib3MqWPKX1MdZmyC4a6ga8DS70M+pkpM6owLDIsGcog04PM0pmptzccXPT047/98fcmlhVW5mfmpcY7BCFFENJGCemjhbRRQmF6UkmWY3xJfrIg3Pe3GxlSGNGoPGjKbkvxkFCf6u1EkptR0UYhPdRvghCzMDMxA2qwvf3+G28sjE+sSEsvS0ksS4kvT00oT00ocySVpyWXpSWXpCdfMmn84e1bmCYzEzODGIpkKJKpKxTJBEoEShiIFEgmkCwoM6iog/3MxEyT17371g8u+Xp5uqMkNTk3YXRhalJeamJhesqYzLSKvKwZF0yb88A9ez7ZyAzECGBYZ0hjSGO6bMhBHPJZUCZqEMl+C8pRzwAlnxn5tWyk2EhhWGVEY0SDks8EIVMLGsrgr743oyIzbnxeUm1hSm1e0vjM0eOdcWMzRlU6hKqMuJrslOrs1OqizIoi5+5t6xgW9VC/jUIMiwbwmdB/ZhhAvwVcFnBZoDfGuoeSh2gPjsOgNnOtmigMPFLSA3V64AhXZ4rZFN0XKbPuE/a+fce+d+7c/+5dB5fdw2tEh997ICzXviYsRsT37k98/MTJzU82bXmmadu82A2btt0vt+1+mU9Tdx14vefQGz1H3ubT1H1170YFSQdPvscTA67AFYmINgU6Pw6vE/Rtk/o+DXbvtqTmxn0fzJhWMqEwOXu0kDNayBKEoqS4vDihKClhTEpSfrxQmDi6JDWxKFmoyIkbkyH8+geXMsvP1D5T6mSG1xA7GOxnsJ8BF9N6baXbkrsMsYNKXUTus4CXoYANfUTqh2KfoQwyFGQgSBUvIzIzNSr59ICbEY1Z0NPZsvH9Fbff9MeLpkwoyEjJSBCciaNyUhOSBCE/Pbk8P2vp4kXMwkQOqD43syAjGoMSM4EJQiaWGINIDeqSj9nYwjpVJYYAM+gzDz6YM2pUebqjzJHEMahwJJanJVekp5Snp5RmpFw8scbf2cYMjEM+pqu2rlJZtLBuW9g0oEEBJbpFATMRsymzqAVURjEzCDMp07XNq9677frrr//xj3589Tev/b+r/3L9da899+yxfXt0v5e7FywGTVVmCDCKGUHh/9aizKLMQCbSTKTZBDAKLaxToJzFJGYARhRmQVsPrHlzUWGycH5F9vjcxOnF6bV5yZNykybmJNZkJtRkp9QWZNYUOjMShNv/9ifGILOBJg3osofZmib1U+gPG/JGjZNwxi0ivjFH9U6itRGtLaxIEKNhA5UYySbpOAwdA8Hw8kNU3DKSPBxQPfuF/e/edWDp3VEMjqyK6JOufTgWg6bNT4YvFfBS6acLY1YL/tG575XuQ4u7Dy3mrqCv7l1X/VI++T2kRtq4KqrA5WsJK7AHuzZzDJTwLsGuUM8e2XXIDJ1qPbzp+5dOKkkTChKF7FFCSWpicXJ8ebqj0plenBw/JiWhIiO11JlYljOqJFfYtuFNZg5StQuKbRbohWKbDfts2Me/Qky9J9LF7EVyL1L6qeqh+oCpD5rQy1CQURGJHqwMWnrA0P1E9lEtYOkhKA0yovGvRjU0uHvbpkcfuvfa733rkgunXv/La195cYEeGmQ2Dnp6mIWYjWVfPzOJockM6boUAGrItjBGqm1hSfRBTbQJgGKAQX3Ovfdkjh5VU5BbnpZc4UiscCRWpiVxDCoyUsucqVlxQt3uzyxVxJKfmZRhAMUAYxRBFUBF11UdyLquIqgaCJoYMMsKeT1EVkxdlTwDzDSYYVFZMjTZRBojkFmEWZTZlKpSyOtmFBlQJYqINckCKgUKCPkDAy6sSUSXKVBMpDEKmU3DRqFNgE2AhXUL6ybSDKgaULWwzmxsIwUEPdpA19fGl5SmC1NLMibkJdUWpk4rSpta7Jw2Jru2yDk+N706Nz0/PbGl8QgzVGZqJpZCvl6bKgT4DRQ0UGDIsI+bBQcs6LagmxeXwob6YnZKh3gIm97CYcBKc1STJqztF9kHGlJ9HTyoDx7UBg4I+5fds384BkfXPFS3duiU5fGNj5/4OHqw42m+dx+RowsP0nUeeJWrkXJX4Kpfyncs+xtWRNVIuRIjl6QOtG0UO8NiE1LPdq61qLp3au69+sBhxXN0oH0Ps703/+a7ztFCbqJQ6kwsSI4rSI4rzUgpc6bmJ43OTxpdmpE0xhmXnyHc/Mf/w2o7kFps3GuALii36uIponVQvZPq3QbosVCfjV02dtnEw5hk0QBSPLrsprrXQAGq+TTJbeh+E4dsJJlYYobGLN2CsiZ6DShDLYi1kIEVCiSoBS2sMoZtojGGfe5uVfKaSFElL1KDStDLKDUxYTZjNmPMsm1T0xQdyDajBOsm0YOD/czG8x+f5YwXClMSy9OSqx1JlWlJlWlJlRnJFc5kTkJ2/KgtH6wmcsDQRRtqzEBIFSkBhCBiYGJQ/kkpJoRQgpCmM9tiFjMAMFSAREnxBkAwRHTFNiAzEIEKUkUCFQOqGMi6FMBAZhQyCzMD8X+HmRjIQaiEiC6bSOOP3oAq0WUL65yEqDEKGYWK6GM21UODzILMUF9bMGdSkXPKGGd1VsLk4oxJ+Y7xeY5ppTkTCzMrnMnVuen33nozs7Ec8DCqM6orIbdFZGYqBgpGbBgPFhyImDvG+g29b/iOdYQH0E5AO9bbkNaKlBak8mR6GA9hiUt/HfDXRXvSAsfg4Ir7eFDEMeDe4Ni62cc2PNawac7JzU9yDJq3z4+9WMO9QdfB17oOvtZ7+M3eo2+NwKC/YWUEgw9iMQi0beQYiN3b+HpxWG90YF+wby8KNgR69pNQy2fr3nQIQqkzPj9ZKEqNK0pNqMhKq8xOL0yJL0yJL89MKctOLMwW9u5cbuIur/swAZ0W6WWGyyK9zOxnZj+jbgu7TNRnwF4K+jDs05VeDAYsErJIyEABCv0WEZmpMKbbVAKKVxU9qugJ+XqV4ACzkW3oAIQwEBlDzEYQirriByDEbBQMui2qMYaZjQAIQS3IbAPrQJU1TYGaBgBAECNMic0saiIdyIxRqInMxvOfeCQzaXRVnrMiPYmTUJWezEmodDrKshzFTsfHa9/jSarkH2CMMkYhUCAGgGBiUGoaxKCIYAihruvMshGAUkhEms5sxgyTQsQs00A6JbqBNYxUiwJmE2YT04DMJpaJTKJDIENNRFBhJmKMMpvYBPDgh8NAgYJUMeoQuDegQCG6jIGsyyFNClKg2Eghso+B4N9//4vcOGFcTsrUksyqzMTilFE1eenV2Y7StITxxbn9Ha3c7TADmEghusgsxEzNQGIMDEM8mNAbA8MQDzxqivIQVRggoJOAdgI6sd6G1VYU04ZDciNfQoShBq4KHplpPaJ5jwh85fLQqplRLRa+aXBy45AeUWz/uH3nC7xM1LH3H1yHK3xLNJIb9NYvdR1fwc+zek6uCqtSt6znUqRi52apa6vYvY0Lrw9p7g7sC5v3CAo2eNp2okCjNtD4h59+k/d985MEhyAUpSaMy88qzUiaWJxT7IgvcAgz7/09BG0G7caogzEv0NoJ6pbFZor7KO6juH/IwmtWXoL8EQsMGQwRGOLJaKxhpCKsnv5JsIaJNuKTYJ0gSpBJoIWRibAJCAUEAwqxhRRNZIwqcoDZeMmi51LjhLzU+OKkUWPTkiflZVamJY3PzZhSkleYOLoqz5kRJxzcsZVhldmY2QRBhRIdYQ0RCAjmhmIs+hdBMYYhwTom+uf8JFg30BczVZEI1uWQl9mYYYUhkemBR+64sTRt9ISC9PMqCicVZU0tzc9NEK6YXtt0eL8FVAo1CjWK1BiTKZIpEikSwz8IFMDQT4BveBrtjdaUom2HqIoH0Xu5jhOFXUTvJqCT8xBOJIZ4aMJiY2Qf6ATnAQbqBY7B4dUPHXn/YS7OxQ8r8FIp1yNq2jaPY3Bqx3M8Pw7HRQdfi+YGfC2a66/wk938UDGfAueivFyOl7sCjkFYft2zl2OgDx5UBg7JnoOK5ygONumDTZ7Wgz+84nyHIEyvKqrMdhSmxOcnCTUFmaUZSWXO5CsvnHDqxHbG3LrWQkkXsz1isJHiHqh3hTEIv/6BqMVg8AVION0w0c5gGBJECbQwGkkCoLrNDB1IBGsGVh57+L5sR1x5bkZFelJ5Uty49JTy1IQxyaOzRwnFjsSqPGdmwqjGugOM6kgP8a9qgjVM9H9Jwml/QUz0z29fCAaCdUkKYQwpAczCSPYbaoARxdV09LKp42qLsyePyblofEVugnDr73/t72xjCBgcg6idiQf+s8AgiKGfjqwphXmINhwocFHgisLAdQYo6CF6N9G7sd5BtA5OQnRsiUhNYbE26SQKNoRJOLzq4cOrHj6yelbdmtn1Hz527KPHj6+b07D+CS5YffKTcOMsWi1t37Oobe+i4dXSIW/Qd2x5f8PK/hOrPY1rBprWDjZ/4GtZH9Xh4pLUfHNCiaovevbz/J3nLoHePUg8rvuPB/oOMdtra309jfu/d/l5qYJQlZdWkeMocSZNrx7jEITvfuP8o7s/ZsyHYZeutjE2aNJ+oHUy5kWgdzgDkXJEuEARGG4hCkMGlGNM5UaRipGG8BnszC+Jk4BMjEyMKcIU8VdLIaaAk2AaEAPxuXlP5DtTqguzK9OSCgWhPCmuJiuttjC3PD1lQlHumMzUJEE4cWQfszHUgpaJEFYl2U8MiAhEwxn454Yx/EJGvqBRSgHQbMvAusKn/XR/HzP1q782NS9RuHhi1fTK4uw4YeuaVcygVBYNqGEEMAIYaTGmEqwRomAsYywjJHEjMERhwIT+GIshIdKAi8DgInovhn0Ri8CgdWG9AyltaGhmiY+1NkOpkS88wFCDcGT1LC7OdeyDoRMeDZvmckmiKAZci6V11wvt+8L3yzgGfUdG5AYr3Sfe8zSuGWz+wHvqQ++pdVEMxM4toa7tXIdUdu3klzj4XgXHAHgPad5DNjgV7N9nqM2G0jrQsZ9ZASp2Nx7cOq2qyDlayE8ZVZyekCoIV14w6cS+7Qz7gNwphZpM2mebHqB1mtTDbB/S+4YAOMPT/1JJwARRgjDG/C1C7hAMC4tygOcJFlbrD+2pKS8qyXKMz3ZWpyZWO5JKk+MqHMn58ULmKKEky3HFRee1NtYzGxmGhommAlFSA5gCRCAiEGMc/eS/ytk+v1QSMIY2Y7KqYIw1VWQ2ZTb29bZZmv+2P/46L1GoyknLT4nLEIS3F71gawrDiEIQIWEYDwTrBGsEa7EwEChRGDJBwAT/ggdOAgYuAvsJcnEYeLwU5kHtxGo7UdpjYUDyKSw2cvkSoe6DR+s+eLT+w8eiAnXcGzRvnR/FgFeKuG47P+fKMeCugFdLOQPuk+9HXMFH3rZ1vvaNwfbNofatwc5toa7tUs8OpW8X9waae7/q2a95DmmeQ+rgYc17hA/TMtYj+Q4juZEZPSHPMS3QKg00M+QtzIgvzIifOra4Ij8tbbTw4O03MiqqvnaodFnYxcwBJdgqB1oocCG1hxEeX/rDf4ggFGOBGBv6+3yawAJqjGnclQ//9or9yZ3BDDT0ShCBiOiI6Ihq2NAVPcQYlYKDzAA2Un73sx8VpyeVJieUJ46udiSVpyaMy0yfXlb8g8u+vuWD9w7t3IbUIAaibUOEVWpBm1FI1EgMA6Of+J98fvHv+C9KAiJYAzohRFUkOeA1gWQDkQHph1deOq4we8Z5tX/+xY8nl42ZPq5a6u83NIVCgCHCEI3gIUoCwRpGKjdOwvCvrZE9BwI93DBwcxIw6iewn8MQ0fzrJloX0Tqw2h7mQW6LbD6EZ7yFYx89ziOiqDhXWKAuoszFK0WR2wWvRDHg3mDomN/JVQONq6MY8Dkif8cmLjzBvYHSt0t17eZHmcJBkeeQPjCEgR6og6E6CzVrweNasIExb0/LPoYHVV/7L35wVUa8kJUkpI0WUgXhxt9eC4O9DHsZHWTWINF7NbGdGV4LDWqhLmZJEQxCvDlq6oqpKyaQhsMwRAJvndpQizHdRPoXJ0E3sGYgPRzWU40bxwAjVQ55GdUZ0V5/8dnitJTzS4urUxPLEkeXpcTXZGXU5Gb+5dc/s7UQszAzANSCjGEViDpRzQgJp/+i/zTu/1JJwABiSA3TtjCGId8ABQqzsaWHshKFW3//a1PyMRM/98TjqYLw2cYNzLQox+A0GCgBlIAhz8BhwDIFZ4bBQIHTYSDQg5GHkxCFgacQYdE+rYNokRnvocnWZiQ3CcfXPdmwfu6JDU+d3Pj0yY/nNX2yoHnLs81bnj21/bmWT58/teOF1l1DWixd+1+NVIre7Kt7O3LFbKX7xHtcY4xj4Gtf7+/YwBWqQ11bxe5PpZ4dcu9O1bVb69/DJ8XDucHAYTB4RPfV67564D/GJwdF7wEkN2Kl2dt3kDG/t+cYg4O/vfb/kgXh6UfuWbv0tYunjk0WhO3rV1Ct39BdBnRBpZvRQcYkZgYt5BuGAWdAV01dNXXF0kOWHrD0UIxJ4dl9qDCgMaAxoHOzoT4yw4vY2ZJIE2kGVgwe9RINE4UbRBJjGEIRqAFGEQPaptXv5SXGTczNqkiKq3Yk1WSlXVxdcX5FyftLXmEmxErAohohCmNYVPwhNaATFRo6wZoRY2S4nZbE6wRDA+HPb+SLGMaYUBMZpsVs06QW798RDYa859VU/OHnP9J9nhMH9txzy825qckfLl/GLE4CwafxQAk6AwxDJISG8+DnNdYYGAYJHCTQE5F7ingG4IoUl7pJGIauIR5iJjWEhvVzG9bPPbnx6RObnmncPD9MwraFHIOWnVyc65XOfa907V/cuX/x0GHj+nf6jy3rbwgXTMPn7E996G1bF5mo2xzq2hrq2s5J4A5Bc+/lpwnCKXLYIdRzyVgQPG7jVsl3OOA+SNRTzHZrgVM2cIueU2OLM668aBII9DBLq9uzpTgz8Y6bfsNMCchdXLnNoj6suggc5CoPJghQGDKBRIFi6goFHIaoW5CGTFdMPdYb6FHjPuELkRD2Cae9S8aw19vLLGjoIh9AWvvWEj6XOi495cKSwork+Mq0lIJ4Yd/H66Cv31BDzMYW1SBSJCUIqK5hFZmQ4LDPiX5Gnk7YC3EAIhh86SQAiFWILGZDDAyDUAJCXjcz0QtzH08VhIpsZ82YgiJn+tenTWY2Ff2DwxgYSQKKkKATHMmkoUSBNJyHEIWBaM+BuwgCfAT4CBzkqk1Rz4AjlaUoDCQWBm1ojE+I3rds2jLv1NaFp7Y/x287t+9cxDWr2/e+2rl/SfcmE+2+AAAgAElEQVTBJVxIte/IUBe5v2ElL5V6GsNzRPyScbBrc7D7k8jJyh1y3y4lHBTtD9/n8x4K6+j7j8HAcRRsgKGw/CifoyLqKaK2UrXD0LpNvc/UXOdNKKgsTNm7bU3Hif11ezYnC8JLz8xmtsJVqygaIPy7Afkp9BPkJ8CPQZCAIAYi0UUMRN4JIkAlkZL2WZ4yjLUvHDPEvJJwGkp0THRmE4pUNeBhBmSavOKVFy+uqcoQhNLkhLLE+LLE+PHO9HHpKTVZabNvvYkpfmZCzeuGYoCZBGOoaCq1eW4K+fv+fJ9fskUKA4BgnUJAISI6wbqJNKarixfMrx0zpjA15YffnNHX3sQYlpXA5/6fh38X0W+WiCkGVgws8eYDRSLFwRjjYxqDBh6MlA3dsTk0rynxMmu42BpBYoiE5q3zuSvgOo1cvb1tz2sd+17vOvBG98E3ew691XPkbT5X11u/1HV8ebh91rhmoGlt+J4uP9vR/UmoZ0tYpb1vVywJYOAgLxPpvqPAX8dJiGKAQid5ak/UVqq1GVpnmAS975F7b0gWhKnj8r8+tbwgfdS4Mc72hgM2DFDkJUM21CvA0I+hH4NgjIkYyAiqCOrR8PRLeByUIIoxt6GKPkWqEvQauih7+u780+9qi/KcgjC5ILtgtFCSFF8SP7oqNXFcekpBnDC1KPfGn10j97QyEzIMGUVBf8BmDGFqmDbG+L/xxD+3hUmgUKdQNaBOISa6gXRmUgb0BTNn3nrddYOdrczGmhYAWPmiiJ7ubDkMsc24WCQiM0uDQx2kiF5yLAxRI1oXN6Hxk2fCDmHbAo5BNCJq3/NKx77XO/cvCWNw+J3eI9GC6YqIQ1g92PzBYPMH/o5NQ9drurdGhdqjfQPNvVcbOBCjxlUH/HUgeJxXc6MqvNxV8YFbQ+s29R5T77OAy9L758y8pTQ3IVkQrvp67ab332KWZuo+ehoD/7RfpnzZJEQYoBjToYo+0RmjFtaZAXZs/Cg7Tqh0OqrSk2vzsyocieOz0ytTEsqTR0/Jz5yQ6yhNGV2WnvD3636uuLsZ0Q2oIqjbjEmyqunw3CMB8krxCBI07wAz6P033njJxIkMKIzqHk8Xotp/ggTNwNoZSEBiDAk+irwREjxhEobBELYhEqKHLlu2P8tPm/EucvieTQSDviPv9B1d6qpbFu0bhDGIbNvws6F8tjT2jnf0grfu2acPHgyLHvuPhGVfg2GHgKWT/CwN9wZU7TC0TlPvsUAvH0+HoU4Q7Fi7bNFf//gTFOpjhoRFtzjQcc6TEA6QdCXIbKr43bUVJdW5zrK05KJ4oSo9uTBOqEhLKI4TcgShPFmoyU4Zn5M6oSD9strqroZDzIIhrwsjDWIAEORcfeWv/2wkcMNEN5HOCGIYv/Pcc9dcdhkjAEo+24Y6kP67JHgjJHiG1PaRK9aoFi4rCc3bFkaDIq7WGDnksSQaFPUeebfv6NL++uX99ctjJilW80oRvyDNGYh6A9n1mezeIffvUj17o70z6DuMIgzwoCjqDcIDIUpzJCjqNPUuPlNtw34b9mOp29Tcx/ZtufVPv2BE0nw9hjLIqBTOCs7KwLlCgkUB0WUbKbf9+fcTinLHZmeMSRw1uSB7XFZqbUHG1ALnlIK0KQVpE/NSpxRlfH18cV68sG7Z64q3R5MGGKOmTSxmKpp8jpMAIiTYmsJ0vbuu7rHbb2cUSl4XY1hRg/9fJMTwECFhOA94aHRveFnJc+a7E5wErZdqvQKvlkYx6Nj7j859r3XtXzyEwdF3OAbuY+GIKOoNOAa8ZhqK5AZDF+09OxX3bj5NFIPB0ciJmkiKLJ2MYoCVlhgMui3Qa8M+htwMerDUqwc6D3y67rYbfsVMlVmaqXrFgY6zkTD82yL6R6Z+VSQwRuXAIDPAqjcXl6QnX1BZOq04b2pxzvlleeeVZl9cVXDFxLIZE0ovqs67pKbwyumVzzx4KxVdVB2kMBAI9COq6UTToXYOkhALQ5QEBnRGafPuPQ//9a/MxFQLMYYZo/85EtQzkBAeaB2qKUULrNFgaYTqPdH7wiREc4O23S+373mlc99rXfuWdB14I3x153AYA9fxFf0Nq9wnVvNKER+miGCwKdD5caRS9KnU/5nMLzh59qiePfrgfp4bcG8wdLIy5kJHGAO1FautkZXtHu4NOAYMDSCxh9lS76kjs+6+hUgDhuIFARcz1AgJI73BcAaGxry+KhKk4CBSxZ7Wk4XpKZNLCzMFoSheGJ+TVpoilCQL5SlCRapQlSZMzE86r8w5vSLrxp9/W/G0YNljUwljmZggpAZFLXSukUBOI4HgCAmEvDV/wW3XXccMbCMlFPKoWuiLkxBrQzAMH9obQiI61x3tPPDqakxbeiDG3NGZJSF60YPnBtwbhEk48nbvkXdddcv4XJ37xGrPyfdjRus+8rat4x20QNdmXikSXWESOAbawL7hgtX1KHgs7AfC95oiGAwngXuDMAlogKEBPdCJQn2BvpZF8x+z9YCheBkM2SBIYeALkAA1BPWvhASoiYzC/s5T11x1eW1JwbTSokl5mRVpCWMzkyblO2rzksuShTEJQm1hyteqciYWpUwqdrQf28VwQJPcjEEVBKEBTGacyySACAk21JmqsFDovj/9+a+/+hUzMJEDFMk2I/9/JAzBcNoEa9iiew7RNhwBfgJ8I2Y0hmAYImHXouitS54bRL1B75F3+44u7zu2sr9hlefk+1xc23vqw8HWIQZCQ32DIW8gD+xRBveq3v2a74DmPcSHKYC/jt8sC4+GhyOiFqS0YLWVD5FTvd2GPTGLly7eTDA1NyMhEOjpPVV3582/M1UfowozIcMSAX4M/VEGTouI1FgMKNS+/GdxZhJMomuin9n4o+XvXDJp3JQxBZeNr7p8YtVlE8ovrRlz6diCb0+runpqxTenVfz0iunXXDZ55StPM1M09UGLiAiFEFUUKEu6eK6RQCHQVNkwiMksaCBMkU0RkkKMEobQ3375qysnTwl0tlm6xBg2DfjFSYh2/YbBcNpEdxgJA3IYohbrIkbOLFE0YIYParmHSIitFHFv0Hvk3d76Fa7j7/GgaLBp7WDzB/wENCeBZ8lhEvo/iyVB9e5TvftjMYCB+pgyUZgEjgEngertVO/kGAyRoLlMzW1qbhjsZZYCg66brvsJA0HR3WHIfmbosSScKTc4h0ggusxsvH7l0glFuRMLcmrzs6aX5E0tzppcmD4pN+W8MRnTitKmFDsuHV94flXO8kVzGQ0amtciIkISNnQVKQo85zJmCgEEGiGImoTPoVsEWppqi+LMm27OEoSa7JwpZWMMORjyuv6tPAGfEYazrTcMDRQP5+FsM3xhLRnkFlp3v9q257X2vYuHHELEG/TWr+AOwX1y7UDTh4PNH3lPrfO2bfC2bfC1bwx0fhy9cyz1fRo+/+bZIw/sVQb3ab4Dqv+A5j+s+47qvno9cAwEjw/Pj1tQxCFgvYNvGBmgiwdFNuznPYQoCaY64Go9tvS1579z+YXutkZGdVMJGGqAxtSIwn8W4c7LSAa+chIYhRaU169cmp80elyOc0ziqGpn8uRC56R8R01mQm1e6oTspPG5ieeXZ9XkJy19aS7DQaIMWETEWKYWBFSHGJxrJBCgEwwB0DSgIgIJQSYGjJLVixeXJKe8u2DhiudfvHxqrberjdlYlfz/fyQMwXC2dZ/oRP2wMXsknm2m1YzshQocg2gjuffw27xmOoTBidUcA1/Les6Ar32jv2NTsGtzbFykuHcr7t0cA9W7X/cf1AIH9cAR3kiO7RvwxCDWG3AMKOyisItjMJIEdYBZ2gO33ZAsCOPGZH/r4vM7TxzVff0MyXQIAzGKwTlIgoE1RqEJpLXvvpk5SqjOSi+KFyociZMLsyYXOsdnJtfmpU7KTZlSlHHx2KIJhY53np/LYIjIgxaRCdZMmxADY4rOQRJsSnRNEcUgB5VCjZnGrL///U8//BFDlGH6jckTN61ewWxM4L/RYz59OIqTAP4VCcN4iJlcGsYDvzdnwQGhY9/rQ43ksDdY6qpb5jr+Xn/Dqv4TazyNH3AMogz4Oz8OdG0Zah307+Ipsjywh2Og+Q/rgSMgeBQEj+qBuigG0fyYqKfCAjV6R5QBA3UbqDtMAnBber+lezgGpjrQeHhnRrzw/NxZ77/z6qP33n7rH3/LTKx4+2lMbhDBQBuqLQwbmwMUfgnjFZ+PBIpUC+uM6itefyUvcVR1VvpYZ2pNVlplWlK1M7ksaVSVI67GmTS1OOuScSU1eY53X3iGQZHIPgurBOumbfAV/nONBAoBM2iUBIQABSozjT9ee+0DN9zIfEHscn+tuvL5Jx9jJtSVf6OfgA1IwxYDQyQ/H+kZDKhFbBgPp8/wjSShc/+SaHoQxaC/frn7xGr3idVRDAJtG3m11N/5caBrM4+LpL5Plf4d3Bsog3t5bqD7D3IMYKgOhupO9wbhq3JcmibiDQzUbeIeE/VZZyFh4RMzkwXB1XqcWfrN1/3CGS90nTzGLGwMYSBxEkyim0Q/B0kwoMps/NbLzxelJlRlpk0uyJ6Y6yxPTahKTy5NGFWRElfjTDm/LO/yiVU1eenLXlrAsEqVoE0AwdCwTEwMhOm5Nm1hIWRTghHQdRUgHQANazLT9et/8IO//uwXTIMH1m14/I7b5j/6sAXlgLf/C5MQxWAYCfhzkDAMhjMOtA4jgddMuw6GWweuumV9x1a6jr/nOfm+5+T7A00f8tzA37Ep0PFJsHML9wbRLJlfvVc9e3ilSPUf0IOHOAZIrEdifbiRHDqJxcYwBhGFJqq3x2JAcZ+FXWcj4Z6//mHcmKz33lzk6279869+NrYob/Fz8xkFBpRjgyKTqGESTmPgqyXBwBoXyVrywrO5CUJFRuqkvMyarLTx2c7a/Jyxaalj05InZWd8vbrkytqacbnpK//xHDOAqcqMIoIwNSyICID4XCOBEWJiZBrEMAgAGtBVpErQ73/q3ns3vPEW7nHNv+veeQ/c99rCeU31B/+djPlfkDCSB+MMFkPCSB4CFvBbwGsBr8DTg+5Db8c00d7jJAw0ruFZcjgx6NwS6toaJSHcS/bsVD17tIG9wHtA8x0IX72PkIClBhhqAOIJFIpxCGEMOqneySdjDdhroj4Luy0clXYaCN/QVge4PTXrzjtv+O0vvntle/3+RU8/uvqNRff/9QbgdxtQpkiNjqNwDEwMvioSCMKnD6JyzS9mIGbA159fkC4I5WnJY51pFY7E2vycqUW549JTqlMTJzgdXy8rumxceZkjYeWrLzATWkC1OQnUBBDrOoxot5wrZlsGRsC2TcYsCDSgiFgWJbfrjuuvP7Vrz57Va6+eNnX1q//Yuf7DXZ9sYDY10L+VJwzH4J+QEOUh/InC++gUSHzVgW+EkggJ0d1ooefQW72H3+478k5/3VL3sRUDDWEGuFBXVKco1PFxsHNLsHNLeCW/d4fq2qX179Y8e3TPvhEdNBQ8hkPHidiApQYkN0KliUu3RvoGHVQPXxOK6F32m6DfBB4DeCzkM8AgM0LMVojiVv1dzFIWP//EgW0fPnzbnz94e9HsO2/at3H19jVv/ePJh9rq9hpQPdN25Zf/4s9OQozWEDedYJ0iFUlBZtKX587JEoTJhQXVGemVaSkT8pyVGUnVqQk1qYlTs9IvryieUV1SW5Dx6YcrGJZsQyVEAVAhBJnUwPpX9/s6k2EMLUY1IMtqCBPdxMDCAIWCJOD/2VVXXf+9715RO6nckeprbmras2P16/9gFFIw1OP/Yn+qn/dfDu/Q8pUmvuJHiEKRjLFMkYixGP6MbDXwhkOYBH7qxnN85UDDe7x1EJGs2xBLQqhrKydB6dvJSdDde3TPPjCwn2OA/Edw4OhwEpqg0oTUZqydivQNOqnePYIBE3j4fV+keGwq2jhItEEo9tswwEz5yYdu7206sHjB7PYjn/34ivMDbUcXzbm37eDWt198yoDq8N3wL23x4PNZePPr9J8NDJPw0pw5WYJQW5A/Ni2tKj11Yn5mZUZSdWrc+NT4aZmOGeXFV1QVTylI27HuPWZIFlUwUQCUKQE2NQj46l//CBIMRhUo61BBWDMxYBhSKcQQXDLv6dqigqnFRdd/77uP/O3mB2/6U/vBvczAsSR8OT+m2A1vjYvHRPVjMBZjLIhxMFpuEcJqRUeX9tcv9xxfOXhi1WDTWm/zB76W9b6W9ZwEniGEuraGurZyhxAmwb03jMHA/si4dR0M1HMMqHSCyCe4N+AkRNtn/NL92UhgpkK0QV10QbGfmYqte9/+x7ynH77tl9/9xtvPz/nxFeczsffFR+/qqd/53GP3nXsknL7pFl7jwnKImXTho7NzRgkT83LHpqVVZzgm5mdWOZOrU+MmOBKmZ6fOqCjkJOz9eC0zZZPImCgQKecsCZQRFSnURBAonARbU5hBn77vnnRBeOruu95eMH9sVvqzM++zg14S8H4FJMSIxwwnIewfwiSElVrql7uPrRg8scp7cnVYw7R1Q9QhBDo+4RiI3duUvp1Rh6C593IMgPcA8h+JmbELk0CVJqw0cyFvordEMfgnJNgoZBERym4D+LDssWGA4WB/W/30sYU1xWmTS5zpgvD7a2ZcUJlz759/vnnVm/9DJBBFZCZ9euaDuaOF8TnZY9PSxmWmcxLGOuJHkHB4+wZmKRSJnARMdIvQ07zNV08CsbGKFJsZQJctAhmGDGjMoDf97Ce/vPqb7zy7gBF875+uXzDzPkYh05VzlwRX3TJX3TKeIQw0rolK+XIdX3/75iGH0LNN7N2uunaprl3R5ZvYuAhG4iIsnSRyI1WaDLWZqKei3oAfVIzJEIYY4GaAQUYkAwWh5GFEouqgoXmZqer+7imVectfe/aR2/54/Q+vvHbG+ZeMH/Pna69mRP5fISF8PMGkj99zd17cqLGZzmqHY3y2c1JBFidhYlri9OzUKyqLrqweM7UwvWHPVmarGAQRlhFWEdZMTExMvvLXP5IEA2pY5SQwihgEDOqBrs4//uiaBTMfmHPn7Yzid56b//ff/rLv+FFm/pejoyEeIiSM5CE6uifw/ZtoXBSraM29QTCiZMr7aFFvwDGAgwdiMKjj3iAGg2ait0S8QbsBukzYbaE+C/aP8AYREnwE+E0cIqrXBAGqDjIUZFj85INl2YkCDvZuWra4q37X2tefe/yOG35/zZXMUP9XSLAJMDSZmXTW7bcVJMRVZaRXOxwTc7MmFWRVZ6ZwEs7LcURJaDm8izENan6EZUw0hDUDYYvQr/z1jyCBS5sZJoJAYSaxNJXp6qaVK56+754l855+c8E8K+D76M3FC2Y9UL9j61dJAlL/BQm8Zspn7LzNH8RkyZuHHELPp2LvZ1LfDqlvR+w2ZtQbIP8Rvn/DO2gcA6qdotopordwFW8Ku3i11ET9Fo5oHYfV/Pi1OZ8BfEjzGkg0dL8JApYeYEi0NN99t/5pxnkTGAq8Pu/RQ598sOzFufMeuPUbE0vBYPf/EAmmrjCTPvi3vxYmxlekOapSU2vzczgJ49ISOAlXVhVfNbZkamF6R/0+xjSg+hCWCdUhUg2EbWp85a9/BAkQa5gCABUCVGZRKkumIj1829+3rVr56G23Lnx4JqP4xJ7P7r3pj5tWvENE/5dPwhmpGJISG2HDSIiu4HjD8nXD4qJg99YRJESWkofiomjlFIknog6BRnIDAtrD8xQxfYMzk6D7CQgizW+CAKMyQyJVvJbmv+4n33nw1j8zU2vet+2jtxZtfPfV15+ZdcWUStXd8T9Hwv23/KUwMb7ckfpPSJhWlNHdcJAxTVe8URIoROcaCQRDiFRqQEUOUqgxyyCSSKXQL7/7HUsM/P6a7299bwUzcOO+nc8+OvPxe2+3dIn8V0kYgiGqMHlWEngvma+hRYpFH/vbuWhXmAHZtVPu36W49yjuPVFda44BDBzlWTIRT0bTA6KeolqLobcasM2EnXygyEDdBuw1YK8BXQZ0mchtwoGI1Ks/qmEKVZ9/oAtKg8yGMDRAFW97w8GLJlevfuNlZmr9J4+8v/j5fRtW7Vi7tCRV6Dt5FCoh2zJURWLMEkMB0yCMWV/hyzgbCRQojCIG9Vuv/11BQtz0kjE1GRk1WRk1Oek1OWkVScKk9KTzchzfHl8+o7LogtLs3pOHqe4lMMQYJlQnFFCIzrWMmWBo2UTTJVkKGEgnitR2/Nivrvn+tMqKh2695QeXXfKr736bYcCU4ILZD8657w5mYZsiTZWBrnKpL4Pi/zAPZ+nnjEigo9VVAsMm8D5ajML7Bn/75jAJPdtCPZ9KfTuks5AAYvaS+f4NkRux0kTUU4beauitBugwYfeZSOiPHFccSYLo72MMMqKogX4biAwrm9cuK89L83c1W/Ig8fY+88AdR7d+tO6tRdNKc9YvXcJsKoYCBsW6phgUM9tUFckyv7J4+l+QgMDffnddYWL8tDHF451OTsL43PTK5FG1GcnTs1M5CReW5biajhrAd+6ToAOZ2dSmSA54GSX3/OUvwe6uF5+Y8+2LLmg7cnDFKy8vnv80A9KNv/lZzZi8OTPvDXo9vButqbKmyrqmAF1F8D+nUzbykMrZYRhJQuMHnsYPwvNFrZt8bR/zuCjU82mo51OxZ4fYt1NyhTFQPXvDF9rOtH8TnbGj4UpRByfBhN2nd5QtOGABrwX8FvBbeoCbCQLM1Awo+/u7mI2Zob+y8KnxJfnjxmSLfW3M1BmWZ99204IH7/rs/WXXf/9bLzz+kIk0VZEMihVZNCi2TCqGAucoCQQyBG757W+KkhKmFheNdzrHZaaPy04bn5telTJ6sjNlenbq1TVlMyqLvlae62k5ZqEABkGbIUw0TgKF6Ct/+iOMMYMxQwp4mW2sW7niuTlzmEG3r1lz2ZRJthT0tp16+sH73C0n5jxw18fvL3/+mTkfvv8eYxYHwDSIZVLTIP9JtzBCsvIMMAzjITqgIXAMwusHrZs4BoGucJbMMZD7d3MMuFBFVMEudi8ZSye5rC+fLPpXJHj42NNpJIQY0fjNVij5Zt93+6Y1yz/bsPb5J2e/u+hZUxpkWuDZh++pcib/9IqLvz629LuXnL9980bTILqmMNsUQwGCoUExBF/6HsK/QwLSGUE3//pXxcmJkwsLJmRmchIm5GWMdcRPyUydnp36rXGlMyqLLqrI83c2MhJCesC0AMLquUwCx4BZxqL58wba2xlCa5YsufaqGYyi/qYTcx+419Vy4tnHH2Ym6Gtvmv3QAxgBRRaBrjJmcTPof87Xna7fegYYzkQCx2Dg1IbBlo2+to8DHZ8EurYFuraJvZ+JfTs4BpJ7n+zZrwwcUP+pN+CbaHykIoJB5xAG/5qEkAlCasCjiV4k+4Oenicfvh+JPmbCYF/HvFn3MlM/tX/H/Jl3qz2tb85/4uafXXNo64aXFs5vbWlGUGfMUhXJNAizTV1TzkESbKgxim/4xc9LUpMn5uVOzMoa60wbm+WYmO+sSU+cmuWYlpXyzbElMyqLLq4qkPpamSFBzU8NDSKFUGAgfK71mAmGFGpAEZltUFV+ed4zKBBghLz69NOP3H4rM3B73eFnZz/MoPz4/XdSxc9sPG/uHFWRINAUWYRA49rA/+noKCI3/Dk8wxAJfNp0sGVj1CEEu7cHu7eLfTskVzguimKgDh7khw7CDkE8wXMDIjdGN9GiDmEkBsO7aWcjgdmYAgnJ/mMHd8+d9QAIDjITfrZh7esL5zI96Gmqf++V5xnVnrnv9vv+fB0z9DUrly15/TXGLFkK8S8YCLRz0yeYusIM8qef/bTUkTIhN2diVlZ1hqM6M3VivnOCM3ladtq0rJSrqsfMqCy6dGyRPtDFLAWoPkJViBRqwHOTBBMDZhI96Pf19Txy110MYyMQWLJgwbY1q2wp2HRg7/xZM2HAc9/fb5K8vcwAS99a0tx00jIpRgDoKtBVVZFkKfSfI4GegYQhGEaSEBXLEDzN66MOwd++Odi5Jdi9PdTzqeTaFY2LZM9+joHmPcT1TGPjIiI1Ubk5qlk0FBrx5ZszzZwOIyHmmoEJQorfzSxiAmn9+8sVbz+zsNjf9eZLzx7ctolh1dd6Yt6Dd1l+9/uvvnjt5RcxrPR2tC6Y/4xtGX7fIGOWZVKgq+cmCbyz9oefXFue7qjJzpqUnV2d4ahypkwqyJyYmTI9J31aVsqVVcUzKou+Ma4Y+XqZrfIqKoAyJ+Fcm0UlGDKLKkEfM+mhXTsWL1zIDINROm/mzPajhxjUDm/f8o+nn2QmfGXhU3s/3cRsvGXT+vdWLue1DUqQaRAItP+oT/jnJIzkYYiEgVMbBk5t4LlypIEwkoRIXHRI8x7SA3V6oA4E62HoGM8NqNwcFiw6Ewm8XmQClwFdJug3YGT6GnhN6OdZMmcg7BMsbGqi4u2/8y9/1gMDNpAZ0WfddZvs6TPFANPEmX+7iVF4fMcnX6sqIf5+RtGypW8pclBVQoosKrLImKWq8r99Qu9LMN3AWgwJPypPd9RkZUzKzhyblspJmJSVdl5u2tTM5CsqCy6vKri0ZgwOuJitq6ofIgVAxaDQQBDrXxnhZzMl5Ge2wWzj6N7db730ki3LjNLLa2uffejBtxcumHv/PR++8yYz8YbVS1e/s4QRrel43YvPzsO6YiBdl0OmgSyT8sL3f+aHFX769OzZwllI4HFRFAOxe1u4iRaTKA+R4D+sher1UIMeauC6XUBuRPIpKJ+KrOd38PUDPl9kwF4T9VPcbyI3RW4TDlA0YEKuruGn0B9z74Pf9QgxKDOqu5pOzJv9EDOpocgt9XVPPjSTmQYWQ+62lpeengu9HjDQN2NKjefUcWbDRS8+c/L4IdOAECiWZWCKMCWxxyfDzzF8OPVLfhxo+AXYCAkGVBnRGQY/uuLSKlfikGYAACAASURBVKdjUl7m1LysSVnpNVkZVempU3KdU3NSp2Ynfqe29OsV2d+cPtbW/QRKCGsRPQvdRJqJtH/npMOXaYwZkuhjjB7Ysb2qIO9r1dV3/Oa6Ax+s+78p0783/YIfXXwpE0WmKMHujmdmzwIBX+OhAy8/85ShSFSVdClAoGJbJOAfwERHkdtw4T+3M7zgL8LDF/xPBG/rpigJkfmiz6S+HXL/7jOTEDyuiQ2a2KBLJ4DcCJUmOJwEvow2goQz3IQNn8QMURiKrtWZIMSozqC0a8NHi+bNld1uZhpvLvrHmqXLNH+AmRYz6A2/+RUDOjPAT781o+XIHhsEX3ruiX27PmEMq0rQMFFQDMm6FnOxOEJC+NTNl/syTr+FHCFBZkRnWL12xqWVGcmTczOn5mVOzEyrycqszkifkuuckp0yLSfh27XFF1VkX33hOEsPEChBDHSMEAIxJPxXToR8zt8s0SFSLRszRp+cNfPoZ5+ufvXVeXfec2DtR3tWrFZa2p+67U7s9jBKmUEfufvOy86bdsV5U++/5SZmYEZ0U1cMrGEgM0Y5CZHLov/fJHxxE6I9BB4XhTFw7YxmCFEMdN9hzX9YD3EMTurSySgJSGnBanuMQ+gxQM+/SYIWwj4XDfruueXGKy+88IWn5j5y731IlGwA9UCQEfzOK4vefvGFm3790+9ecmHHsQPM0rd+/P7O7RuYjQjWENZsxhRNPRdJwBrD6o+uCJMwJdfJSRjrzJickzElO2l6buLVk4ouqsj+/qW1/ysk6EDWdBFq4kN338EM6mpoWPXSopULX6jfuJkB/Pgtt4I+F1MUhsCqt95Y+MTjn6xeufDRWZ3HjtpApqrEGGWMmhY6Awn/XROirbTopJ3s2im5dvJWGieBYwD8R/RAXZQEIDdyEriAV/RKT3gRhyfKqO/MJAzdSB5BgqQP9jGsMKA+eu+df/rVL//wi58HXP3MtBjCMCQy09D93pefeaoyN+PpB+958oE7vnnJ9PNrKw/u2mJgxbYwY4YoSzZj5xoJFEichB/OuGQECeMy02uz0ydnJZ6Xl/StiYVfK8/6yVXn/0+QQLAOkapqoQN7d7y/9G3s99Vt27Zj1fvP3z8z2HiK+UMP3/QXJitmMGjI4pp33+5uOskMvGH5u0sXvcgsbMPw6jnC6ldPAp+tCHRtizoEniGonr3yQCQuCusX1YNgvR6KcQjyKTQkbMox6I46BAv1hUkYEun+5yQoJpAY1eW+dqW/d+Gc2fV792xfv84GkFkWVlVmmMw0qCwSMfjti8/f/N7S2/746wdvv2nRwieWvbGIUd3A2sCgy2I2MWjMnfpziQSk/HDGJRXpSbU5zsk5GROcjpqszJqsjElZaZOzEi8oSLlqfP6FZZm/+d6l/yskAF1mjD634Km6fbuZST96++2TO3a++PAj2OVmsjr3rrsZIUYoyEy6+u03l7/+GvIN+Dvb5j38IDMRs6iBNVXynzk6+u+TwLtpMcN2uxX3HmVwnzK4L5oecBJiMYiSMDxD6I5iYKE+C7uHy9VHMTg7CWqQmfq+rR9v/fD9pa+9emDHp8wwRK+XUQplGYQCpiozk/7k/66cdcdfl7/6vK0H5MHuJx66Rw8N2gZkzJBlOSiGYkkYSlu/WhKQekYSxmc7J2Y6ajMTLixMvbIm74JS559+8s3/IRIsCuY+Nsvb28VMuujJJ/Xevmfuvc/2+v2nWh68+WaGENNVW1eb648sW/wqMzAz8KN33Y5EH6OImYiZSAfSOUBC51buEEI9n4p9EQwilVPVd0Tzcx27el08xknQpCZdbgbKKai2QLUFae1Iaw/fuw2rtrj4EkKEhIHTMoRIkhBhgJsJJEsNMi2wafUKV0vjzDtuZxQzy0KKwihlhEAxyEwKA76Xn5nzk6tn/OOZx2zFxyx97qz7Au5uE2ly0GdZFmNsBAmYRHvsXw0JRBc5CddcfnFFetKk7IwoCRNyMidkOWozE75W5LhiXO4Fpc6bf/md/xUSKNR6u1qfmzeXIdDRcOz5Rx9llM695x5f86nNy5cvWbCAUcIMQqSQONC/+PmFTJUsKfjs7IdFT6+hyZocYBaWZP+5RELvZ1ESonHRSBKkE7p0UpebPzcJnuGHG86WKw+RAAMeZul33PjHrqbjzz89Vw35oSxbCDFKmWVpAR8UA8ykHyx943uXXbTsledaj+61ZO9nG9Y21x1k1v+j7i7Dq7q2xeFz77+naDwhCa4h7k6UuBJ3d/cE4iQhwUIIEIJTKNYiLaVKvUgpLVKkQHHi2brc15rvhwUpbU/Pe3tOSzg861O+8GSzf4w15hzCAIFVyhX/LRKWqE4RJSxRn2Ko/pr9jGlui7RsZqvlxwf+F0noe/hzR1M9oIi9W7rfPbAfMMyezk7TGTOWu7v33boJcFTe/xTwDI8j7fW1skf3AUvt3LD2iw/eBTwDAMOQCMsR4y9B9vgL2eMv5E++FBkoB89CgxegwQvoyPciA1TyAyK9isquibkyAd/C4dsiAxK9R2H3KfThmAEGf/q8/aBfHMb9B9FAClgECLh8pA9wFEdi4rgywDMCrpA8ubNtfcfJQ298ePI4EFgShkkUIVEEg5SAZ1gUAjT54OZle5PF5z5655vTxwGLXTv7+b6tmwBDDvc9BhzPsuyrJoFC5YDBSdmQi5mhgZbKErWpVnpa5joaC1VVjHU0TXXUzHQm2+lPDbSca643JTfWH5AKjkYohiQYeuw+gSWQV0GC2GRDEhiNI0Bg5YN97Y11NkZL6kqLAUkABL5z6bva/Px19XWAIgUUBhwjECiPI8cP7r/w8QeApY7v3fXxO28DnqEJmMIhcWTBqyJB2fe1YuAXCcjoMwmI7PILEq4T0O0XowGF3X8xGvzfJbCkAnAEIh/lKYwjMYEmMKWMw2BAQuc/fW9n94Z92zc/ffAzS6BA4AWGBgJPogiNwSSiADzz+PY1O+NFqRGBR7Z1ARaTPrjTu2EN4BjAkBxFK2RycU/wqyaBkA4uNV1ioKViqD7NUlfTTFt9oaqKkbaGqY6apc4UO/2pARZzLPSn5scH/l7CsxGf4y1hrN1MlEAq5YBjWlfWLHO0BxxDyiSAY04dPnhkx/aNrasufPrJ3q2bezrXrW9tPn7kzaNv7GksLQpydbZeNP/+jSs8jgCeYin0lcgTRAayp9/I+84q+s8pB84rhy5Cw9+JDGDJFZEBIr+GKq6LEgjoLgn/TCH3KOQBjT4Ul3iy2FMWe8piY+0HAzwxJmHk9xkChcoFGqVQJYPDHIkBhpQPD1OQQsAV2YkRmpNfKy/IImAFENjRwQGx8UA2MswSKBCYwYf36isKQ5a5bF/fuqo0DzAYJx/p6WgDHANYGpLIgADEb+KLEigapehxfTuiMVwyIEow0lCx1NU01VJbpKZqpK1hqqUqSvA3n22hP7UkZfl/iwQaVgKOWWppvml1K49AgMAAx3x66p3j+/cVZaRlxscGeLrFhYVEhASkJcY2VJVX5WTGB/kf3t5z7MAewDPDA48BYPr6H46/BPmTL1+UAA1eECWgkh9g6TMJiFy8V76OKW+IDEQJYwz+UALxrLbi9xkChcpZAhJoXJTAkRgkkQASP7S759DuLccO7m2pqwICi0FyAHggcM8q2gWWp7BHt29u6+oYeXwXcFhLSd7O1c3tlaXH9+wU/xlYnAQcL1Y9vDoSGFwJaAwd6XMyXmygpWKsqWqpq2msobJYXc1QS91US9Vq+lQ7/am+pjOtZqpUZUX/t0gAFPnT99+ZLZj37WdnCOkoYGnAMccPvNFUVZGbmpSXlpyTnlxVWpibkRIfFbamuWFVRemGxrovT53saFzJIEockUPyEZyAxl+C9MnXsqffyJ5+o+g/pxg8rxy6AA1/Bw1/B0uujDFA5M8YYMobzxk8GAsIzw28KGFQnMT9i4TfnZxyJMzgMGApnsI5gqBRlMEwwFDleemYtI+EJCvLC3FIDgQWAP7xowcA8AxNMgRKwPKBBz+va63jMTky+PDU3u3Oi+dZzNJjRoYAhsLDQ4ADFIa/ahLEO2Z46Imj0aIl2qomWmqWuprizdoSTTUTTRVr3Wm2elO8jfWtZ6nWFyb910jg2K/eO5WTGK8c6AMsPfLoAcDRvdu2pMREFmSnlxflFedlVZUWlhXnxceEr13VuKGxrq4of1/3xjd39lz86nMAGMlw3ytxnyBKEAPCmAR45JLIAJaJAeEZA1z505iE370X/TkJgCXFaCDQBEcQFIIAjht4/KCjsQawyOULX+3u7ZYO9bMkJjY3YSgsl0lYEgOAoSB5dUkOoBHAYZfPvL8qL8vfxhJ+/BDgGDQ0yMAY4IVXTQJHwoBElAOPHAwXLtFWNdVWt9TVXKI6xVBL00BD1URTxUZPxVZvyjJDXZvZaq0Vmf8VEhgcARjWUFKcHhkBOIaQSQCBAZ7Zu6MnNyOlpry4sqQgKzWxMC+zpam2uCB7Q0fr4e09dUX5x/fuOnX0zc/ePwUAA3iKZrDxlyAGhOcSvn3GYOQSIr2KSK8i8h9/CQjQTQz66bcBAX/MYk85vI/Fnj3/RMIzBr+WIDA8heGQnMERjiBYHAc8OHH00IcnDgu47LMP3nnvxBEgsDxNcCwtlY5yHAMADwQWg2WodKShuljAFQCRXPv0w9O7eqPcXba3twGGASxLKRGeZl5NCYr+h/ZLFhjqqJnpaFjqahqoTBYlGGtMs9VXtdWbIt4xd9Tk/tdIYNkgV5cd69cBjgEMBUj8iw9Px0UuDwvyS06IzstOS4qPSk2Kra0pLynMaWuq29TSlBIWkpcQe/HLM+8ePQQAAytGX4mY8KIEMUP41xLERPlfShh8JgEfEZsQfi+BJuRAoABDQNIRAlYIBAZoBjBs84rqe9cvA57Y2b3hwa3r4tsRLU6ipUmlQobDEBBYwDNVxbmDD34CLPr4+4sH1q2pyUzd0bEakCQlk3EIypMkS44VSI9JwCj6b/8a/ZEEQYwJfQ/sDOYbaauZ6WhYT9dcPG2SkbaWgYb6mAQPAx3bOerragvGT4JYuP/CT35d6E+RzzdR4BiHYvt7eoz0Z9y/chmwFDoyIOCK5pryW1cuFmQmRwT5RAT5pMVHdjSvOLq/t7W+vCQnMT0qOCMyeFNrHTrS19nWxOAwhSppHKGpX5dkv3wJiifnlE/PK/ovQIMX4aHv0JHvUckVTHoVkV5DpNdQ2Y+Y/DqmuIUpbuHKn3DlT2MLEFj84bPCCqKfJ/qfrf94DmCsM5N71oQgZQjp2JJMkpQDgWRIiMYgBlEClgYUCQ0MrGtqADT+5M6NFSX5uFwCy0YBzwGOFziewnAKQzmKZAmUhhVv9G7+8NgRwBE/fv7Z3nVr39u7J97PB9A0wFBCImEgpUBgHPGsfYx6vj37ZXzEv+0OebZTnkZkgKOG7twwm6lroqVmrKFiq6dtpaO5RFNjiaaGmbaaqcYkG93JfmazrGepdjWVjtN9wrOalLG/haIocTEKy/IszREYiUEwT9I8hgOOb6qqPrRtV158Su/aNYAjkMEH+OjD1uoigEnTo4Ijfd38l9oUp8UWpYQXJAfnJvokhDpG+trFBjoXJC2/8s2HW9a0IKMDgKFHHj9hcZLFSXHmPkeJLWc4Q7+8Hr1/T8LPz5sQXpTwIgPJ2CNOMXpRAknKSVLOcZhSOQwEBvCMcrAfcAxAkRh/v0c3r310/OiOrk4eRwDHA45DlRDgeArDSRQDDAN4BnDst59/2rOufbmnW4SH29Mrl+9+e3721MmPrl4FKAJInFLIBALjSGysr4WiCPF6YVwkcCTKoHLAkoO3r5vNmD4mwVJbY4mmhqGWpqmWqqnGJFu9KeLZ0eaWinGKCeJNNixu4ngeVBmK5FCEZGiBpzgWpzmUEDD8xrff7ty4EZCMAEE7NrQP3LkKeLnk4eXVK3I45eO0MC83s4WupgsCnEzDPCxD3Q19HWa4WWoFuhl4OywqTgurL00vTov77oszgGMBQfIYyWM0RzAcQbEkwVEvXYK877y875kEZPjSixJQ2Y9jEkQGBHT7P5QgMiBJOQAUikolg48FEgYcQ8mlnU2NDkaGOlNeT40KoxQywJC4TA44DvACSzOAF1iSYjAMU8oEDGUgxdPbN5KWB5w5ehjIZdTQgLOhwbWvvgIsAwiMgRT/TALxvC513CQM/PSjqb6Okbaaiaaqja6WhZb6CxJet9Of6mMyw2qmSm/HildLAsXAEM6xALBAoDgGxgBJHdm16+rXX/GKUcAiR3d2Xvjk8Gfvbu9qzWupTv75ysflWeFLzefYG+kbzZrmYjHL3Ubf1ULTzUYnxNMoJdyto67gwY9n0aGHe7d0AobCJFIeI3mMZHFSlMCSxDhIUPRfUA58OyYBk17FpFd/YfBcgtib9m9LoMlfSZBK+ykKUoz2M6gccIzk8cOmslJWLvnxwjeNFUWAoWQDT1kcBxxLESSkULI0w9KMwNACTdCwElAo4Kjj+3bsWb8W0BQnGbEzWBjo7Hzuww8AQ/1BTBhvCTTed/Oqsa6WkbaaqZaaja6WmYbqEk0NI20NE00VE/V/2M+Y5m2sbzlj2t6NTeMqAf29BIrkeB7wFMeTNA3BHAK/2duLDD5+ev383q76lsr43g3Fnc2pe7eW9azL76hPXduQFRfk6GIxx8pA2912jputvqutlpvddE+72bGBDqcO9cCDdwCtfPfQvsc/3QQcy6GYKIHFyedTEX6XsbwcCfDQd8jwJWz0B0x6FZddG2OAK26MBYS/UAJJKglCAXiSRmSETHJ0z64jO7YDlgI4XJqVImAIoHDA8wrJKALBQADiw1Ek4GjAUCwiBwRy+aszm5sbAUVuqF3x9q7t17766oMjh5/evgU45lWTwGIKQGGPf/zBaLqmKMF6uqaJ2rQlmhom07WMNaYZq73mOEt1maGuhf7Uw9s6XjUJPA9omqUxisVJHsMH7987snvnvSvnt3WUtlRE7lifu7ElvqN2+c6NmVvWZfSsz+1qz6sqCHcyn+HhuNDNfq6F4TQrk6lL5v+Pk8X0+GCno7s3QAO3ZX23z3/63menTwKO4TCEQzEGw1gcZwj85bdrT1D0X3gxSRiT8AsDxY0xBuI4o79EAsdhMtkAjSkAiwOO6WprQQcHyNGhK2e/3Lq+DXA0ppRyBAFYBggAhRGB44EAEIVcNjLIYQhgMMCRjHy4Mj0VQMquhjrAkIBhrn3z9ZHdO19RCST68OqlJdrqRtpqZtrq1tM1jVSmLNHUMNXVNlKfaqz2mtNsNc8l0y30p57c2zV+ErB/KoFhOIIgaJygURQw1IXPzuzsWr+ne3VbVezGptjOxoiWKr/N7dE7NqYe3F68fWP+po785pUptqa6Hk4GTjazjQ2mLnWY4WSrGxfiUJYZ0VCW1n/n0ujjm/evXzxz6m1KKeEwmMMQBkcYDHtJW1J/J+GccuD8mARcchmXXXtRAqG8KUp41p6G/UxhzzeKP1sg28+R/2zi7wtzf59JIKUkKX2eJ5CCQAAGY1C55MmjitxsgKGAwtc0rPz641OAJgBHAYaBZFJYCWEYplAoCAxnSQJRSGlYCVicUko4WNpUVPDw0ne71nbQkmF8cHD0/r31zY2voAQOVwISvX/5ooGWmpG2mrmOhpWOxpKpk0QJS9SnGKn+P+c56u6Ltc31ppx+c+urJgHHcYqiGALHITngmfePHW6vq6ktTu1qTtvblb17Y9rmtojtG+J3dCW/e7D2zR1VG1qz6ytTvF1NfD0sA71tXZwXR4Q5pSR4FqYFp4R7FKSEpkf71ZZmXj77yVtv9PKYnMUULAoxOMLgiCjhJU///0WCmCSIEgj5jy9KGAsIf6EEklSiqBQIFIcrPz31zoHeHsAyHCxvb1gBOAxQOIkoAM/RFIFhGM/zgiCgKAoALzAkR2JAoEjFKMAUDQV58p/vHtvRy8klAIYBAne1tQCGehUlEMj9yxcXa6r+RoKZns4S9SlL1P7f0rkaooQPD/e+YhIoHMc5jmFJTCkZAgL13lsHGsoL60tTt7RkvvfGik+ONW5fl3BkV8GB3rzNa1OPHVjVUJ1Ylh+bGh8UG+mfkxEbEuQWGeGRmhQQH+6WtNwtJWJZWpR3VmJw/HKvxuqC0Sd3WEzGYgoGhxkcoXFsHCSINdhikvCbtyPx1eg3Emj83tiOHFHCszLsP5DAYhIWk4xJoCiZuNUHw2Q8jyPyYSBQb+3b89mpdwDL3Lh4blNHC41IWBTCIRlPUygCAQAQBJHJZCRJCjyLQXIKhURCb+/b4WFumhW2fEPtCvmj+4AkAcvs7Ook5VJA4jyFiyfTYxII6mVsJv/DtyOOuvLlmYXq04x11M201a10NOxn6Jrp6S5UnbpEfYqZzmS3Bdrui7WNtP5x5u1d43Wf8KIEiiBJkiSe/wGAZ0mMQpWARY/u21aWk1yZG7ttdd7WluS3dla8ubXgzW2FB7YVv7GtojI/NDXWuywvOTUuItjPK8Dbo6w4p7Q4PSUxOCbEJTHUtbY4OS8pOCsxODtxeVpc0PvH9w8/uU3Bo4AlORJDFHLAsbASYiiaJLB/Z3/zfy4Bl1z+TZ7wryWIHWr/hgSJpG909CkQKCBQ+3q2HNzRK3/8aHd352enTwqkkkKVBKrgOQbHUQAAhmEMw9A0TRIYRaICQ/IUMvL0/srSvPuXLt779kKsj9fN89/gg4OAwE8dPvjpqXd+L4Gg8HGXcPmLT8SxX6IEO/3pYxLMtSa5ztdyX6xtrP36Z8f3jNcd85gEisRflMBxDE7AADCwbEg+9GhD28rc5MiOuoIN9Rm71xd1NSVvbc94s7ds79ay5pr4hqrkjISQvNS4wsz08sLCopycorzsovyMqrLsxAiv7Di/qry47PiAxqrsbZ2N+RkR6fHBt66e5XAp4AiBxglEyVEkpFBiCPqihL8VwwRo8KKYJIgHR/80T3hRgrg7cOyOeWyf7B9lzL+SQMhfWPYGAUCRiAyWDMj6niy1NPe0sd6ypk0x+ATQMIUqaQIWeJamSZZlCYrECBxCYIlkhOcoILCAxWHJQEl2CmAoQFOrSoq6W5oAwwAce/+tI9cunHs1Jfzw+cfzVaeIA/AstdVt9XRMdacvVJ1qqDbFXGuSyzxN98XaptMnffXu/nGVgLEk8RsJNE0qlBKewQUGHnx0q7Y8Jy8lYmVR0samwj1dVe0rknZvLOtqy9zYmlWUEbC6IT8rKbwyP3fVipW1ldU1ZRXFubk56clJ0UFZcYHFaWG1xcmVubErSpKba7LzM8KSon2OHeqlkCGWVPAUxtMET1MUQVIE+VIlvPhq9NIkKJXDNA2zBAR4EnCMv+vSD48eASQKOJIh5AyJMDTGMhTL0gRFEhTJ8hwPBBSFAWABSzEkRGOKivwMbLBPkIxeeP89P0c7bGCga1XzuqaG+9evvZoSvjvzwTyVyWMSrKdrmepOX6Q2zUh9qrnWJOc56m6LtMz1ppz/4PArJgGDYJkAaEg+BABx8euPqopSMxOCIv0cavLjmitSu1cXfXBsU31FdFXB8owEr9yUkLzUmJKsjMqCwvS4xLLcvJry4obq0vz0mJqCpPKsqOr8+NaanIbKjJripMqihLz05WtbKwhogEQlHIkCgeUoUuB4lmZengR46LsXJRDSK/86Y/6rJAgCgaJSnkIAT3504pjJvDmAoRmlFFAIBg0LLMGxBElgDEPhJIFRJMkyAgAEgQmAYQiUISHA4g2VRcTwAKCpK5+dqc7JLElJcTQ2WllcyMLKV00ChysBS3778ek5Uyca66hbTNe00FKz1NYQJRhrTDPTnOg0W81tkZbVTJVLZ469ShIwgsBgRA4Ag0KjAGA7tnTs37EhPS4gxNumOD2ypiChq610/87m6pKI0rzgopzQgszwpprCosykrIS4uNDgzITo5JjggozYouzo9Gi/wuSwFYWJrTU5lYVxBRnL89JDQ/3sWhuKOGKEIcSvBEMgME1SOIq9VAnI8KWxVyNxP8hLkMAwCMdhkHQQCNTuzZt8nB0FSAkwiIKlODwiSiAIjKQJgiIxilSiCEoSEKQQqzsFFgMMtqG1/uz7pwAM3fj6y7d3bf/46NGbF85/8PbRwfs/v4oSGOL8h6dmTf6HsY66pa6WhZaauaaaqe70xeoqogSHmSquCzVtZqtd/fLdV00CwxJKSMIzqMAoe7tX88TQytKUrMTAZUtNslNCa8oS2hozt2wsa65LTopxi1nuEuRlnxQZWJabVlmQubIsu7IoqbwgriBjeWVubE5cUHZ8QGlmZGqsd3iAfXTo0shgp3Wry1l8mCGkLAHxNIHDEEPRDEWTOPFSJfx+U87fLQHH5TQNAxYHAhUdFPDW3t2AZbDRQYGEOUpJ4RDL4CxL4yRG0hTB0IzAP/tOMDiGKlFolERkJw7uOXVgH5DL8P6njSWFI3fvnti396Pjb3/35eevmgSegACNn33/nZmTXhMlmGuqmqqriBJMNFXMNCfaz5jmulDTbq7GjbPvv2oSWI4cGn4ssIh0+P72zW0AKNsbCnPTQpNifDOSgoP9rHw8DZLilmaneyfHLc1M9gn1s4sJ9Qz1dvZ1sYwMdFrdkHv8YOfXH77Rs2ZFTlzQci+bmEDnlBiv1NhlidHuKbHeO7auotF+hpBQmJTElAQCMxQNBPDyJIgB4c9IeDA2626sOeHZBsF/KUGswKMoBUMqKErBUjAGS+QjfQMP7+iqTH106wYhHQUUAQQKAAqGpAyNA8DjOEoxNMtzOElACEzTJE2TMCRTKkYBoEb7HsQH+vW2tixQV92yqokYHvj69Lt3v7945p1jgMDGMIwdoT6fwD5OEijsm9MnX5RgojbNfPp0Aw1VE82pogSXBRr289Vvnf/4RQliCe3LkcA+l8AQzySQOEEQGIYqKRJhSMXNNv71WAAAIABJREFUa+eqStJOHO2pKk6IC3fLSg5KifXJzwxpqEkqyg2sKA7LTvPyX2bs62bi42IW6mNflRdXkRuZnegR6rV4ubdBqLtxynKXvET/UE9zb6eF0SH20SGO4UF277zdC+hRwEEkJkWUEqVCgsDK/2OeINYp/bMdLn9GAjb0Azb0AzpyGRu9gkuukrIfCdl1Un4Dk9/EFbdwxS1C+dNYFz8J//xrAH1i5z5PDP1mU45ASMUH0EoMGiSQYZ5WsKSCwmUCAwsswhIQLBsCDHFw365QXy9AE4BnaAx6dqfzQunVHzRwYDSFCQR2/4cfAu0dKlNTjm/vBbDy3Hsn8f7HvWtaAQajkkEeR0gU4jgGwWCSZTCKHC8JYn/Cu/t3L1Cbaqypaq6jYaGlZqunY6KlYaShYqoxxVT9NZe5al6Gus6LtR9e+RqQCo7GKIYmGJakGIqiWBJjiL+95w4I7MjAU44igcBLh0eAAASGhRRKwLGwXIJCozyrTEsODQ1y3Lq5ITcjOD3KKy/etyTVvyovtCjDLynCISl8aUqMp9ViHZsl+k5mc10t53pY60X5LUmPNA1yne5rpxvoNNfHbuZy98U+DrOXe5lE+lunxi67d/MbAurDoAHpyGMAKIKEAWDlilEKQykMp3Hil22LDE4zv/yPxpIER1AC/uz5tzH8OQkUcu+fzbAY+iMJPCkFlIJERwhkmCGkHKVkSQWJSjBoGPCkZPDxrm2bjRfPT0+KE2gckY8CwPyp34QjsYsff7KtpRXg2IrMDEAgvW3N0ns3921aC1iCUY4yiFJgCYoiYBTiAEBJgqL+5haFfynhnTd2zVedMibBRlfLVFPDRFPVTHOymcY/xiQ8uvoNIBUMjREMjbPPJFAk/jIksBRPEwyBA4EHAiBRTCmVAQEAgeVIFAj4xXMfv3/qjS8/P1pRFtvakLGyIKy5JKquMLQ03Ts/0S0r3jUpwinMx8rX2dRwlvoC7YmWCzVtF6k4GU/1c9Twc1TzslRzMZpsu/Af7pYaAc6zY4OsMmLcirKWH9i19vvzH4wO/oyjwwQhA4DCCQWCyikMpVGcwQjx1vlFCdTzaCAaABgDMOrfXlk9ARn+ARn+JxJ+YfBcAoXc+z9LGBGIUVGCQMoZQkogwxQ2CliEJRWIYhCS9QOBqqsuPbx/15rWhvqaivffOQYEBlaM/lkJI/fu1WRlcSPDRXGxAFFsXdUAoNEj27vFwdQUJAeAwTEEwWAOAIwix1fCyX0756lMNtJWE8+OrKdrmmpqmGqpWWhPNdd83WWu2rIl05ca6Dz58RygxkcCy1AA8AyBi9PWCAQmIAgI7OjAI9ng/RuXv9y0fkVzXVZTXWpTbeKunop93cXb2tPbV4TVlfg2V4asqokszvKLDbb3dTa1N5rnZLLA1WLRUuMZnlYzvKy17Ra/5mE2zdNcxd9R199pRojbfH+XBZF+FvHhzscOdl/4+iSifCKXPrp376oCGlQohwFgaBQV557QOEaROE1hFI29IIFiSWpMgoD/dRII6bXfSCCh22MB4d+QACgFS8pIdIQhpIBDaVyGwyM8DT36+WZVab54x/zN559s6+4EAsNSf257EkdiT2/e7Gpo4EdHKlNTlA/u/vjFmc76qsCltn03rwIWpyA54EgcQzACJVmOZJnxksCgcsBRx/dsnzttkpG2mpgnWOlomGiom2mrW01XsdCaOCah78aF8ZLAsTSKQBxFMgQuHR4CAivQ+KM71899fnp3z+rslKCW2oy2htSGmqhjbzZVFnj2rkva1Zl4dHf+ge05G1uj6isCVpSErG3KDvdxcLEwcDJeaDl/htlMtWVW88PcDENd57uZTHUy+IfDkteNZ0xwNdcI9zKsygttXZm6r7fl+KHND25/O9h3Uyl/QpJSgpBJJH0UCrEoTKMojSMMgVIk+qwl/fneHZakxLej5xL+zV/8X0kQA4IoQWRAo/f/tAQGonEJjUsACwkMTKISjlICQOzdseXkW28CgQIsvndHz3sn3gIMwZDIn5UAaLoiI0OQSdavrLl/6cL1rz7zd7DMT4j84PB+AZXzKEyhSpoiSJqQwwgn8OMlQbxZe3vXtjlTJxppq1npaZtrqlpoqZloqJvraNjoqVnpTHaZq+ZpoOOyZPrArYvjFhNoRiGT0xRB49joYB8QmOvfnz+wq7uuMrOxOq1rdf7u7oqt67I7V8W1VAdtbIt4c1tKV6v/1nWhe7YmHNmTu39HfkttVG1pVE1Bgpe9mY+9VYzfsnA3R1eTuYY6rxvrTXA3neZqMtHdQsXFdGpyqEVRimdJhn9siO2JQxsvfPX2nRtfSYZvP7z3Q//TWxQxSqASBlEyiJLGYAqDaRyhSPQ3u9hECSIGsd/tr5Ew9nY0xoCC7zyfeHf/35HAQmKSAHiEJRU0LgMcCnisua7q6YPbooSK4vz+R/eAwPDMn2vR4EgMEERXU5Ps3t3WspKrn39ycvf2/hs/ABZ7c2vX6KO7gMRJRMEyFMcxMrmS4djxksDhSsBRR3dsFe8TrPV1zDVVzTRUjNXVLKZr2s3QsNGd6jJXzWOxtsuS6UO3L70oAadfngSKIBmKxjGEIlHA0/2P7nY0V68sT2+ty+5szd21qXRDc/yGpqiejviqHIcNTQEbmr32bon6/HTViUM5u7fE93Ylr26IXrcqs6M+38XCwHS2nqPRogB7y3B3G2+rBf72c3xttHxs1JZZq3paqSUGGVdm+TSVRVfmhqyuS3/3aPeZ029Q6JPR/psY/EQ68vOTBz8ysIRF5AwqpzGIJmCKREkS/81WwrGw8LdLGAsINHqfwZ+KD0v0sUQ/R4ojH4dYfJDFB59X4I3w5ChPSnlSytMKRNHPkjKBURLIMOBgnobu3b6Sn5UCGAww2NMHtzvXtGFK6ZP7dwBH/mkJLPv27l0OhouDXJwAjR/b0XPty48Bi3109M2r574ANCnQOEPggsDhBIUR+HhJ4AkIcNSR7VtECTYzpptrqpqqTzNWV7PU1XKYpWWrN02U4GqoO3znu99IIOmXJIEkSQAAgaMsQwCOOPhGT2Vxamle9Nqm7O723O3rcvZszDq4JadndfgbXQmbW4P2dkXv2xLzwbHiI3szDuxIP7y3aF1LQntD8urabC8HEzuDuVYLZjobzvK1W2w9b5rpzAnpoWZ5MZaF8TaFiQ6py80Sg00SQ80zYp1SY5ySop1iQh3aGnM/OLmr7+El+chPkOQeA48wsIRBpTSmoAmYJBCSxEkSF+vFxySwJMURxNg0k79YAgndHpPwyxq1PymBIaSQ7ClDSFlShioHAMBIVPLR6bd7N2/gKYRC5R+eOvbGrl4gMEBgOBr7U78JS2LIyPCtby+EL3OvLci9+c0XP5376sxbBwAJXT//5afvvg0YCggMgcBA4AAASqXyb1/n+C8lHO7dLN4n2M7UNddUNVGbKkpwnK39XIKmq6HuyN3fxoSXJoFhOJqmGZrkOWqk/2FFSUb3uhUry+L39qzYtbHwwNaivV2ZX7/TtKMjaldH+MEtSQc2J3c2B+3dnLxnS/L+3sx9vXkttVFrmlIbypPNF2ga6KlYL9JdaqznbTszxGVOdbZXc7FfZfrSjDDjvBjLaJ/5cf4GGZHWzRUR4b6GMSGWjZVxoX5m+emBxbnL3zu+DZbcYeFBFh5mkVEWkzG4kiZg6o8l/Ef3CX9KAoM9+CMJv67K/qU2G4eHAI8AFsLhIQwaBCzEEPK9O7vPfvExicgAgzXVVj59cJfBYcDTPIPzNMUy1Mjw4PDQgMCz4hxIcZk7TREYCqMIRJG4wLNA4HiaoJWKc5989MbmLtmj+6vKi5RP7h/Z3g0oGBl83N3eDGgSlY5gCgVJYBhGsCw7XhLEjHlza6NYi2qsoWKprW6jq2Who22oNtVGT81+hqrbfA2nOVODHQwUj64JpJymUJymMIYRJYjy/24JBEFxHDc02C+TDq2oLMjOiNyyYeWaVTld7TkHesp3b8x5e3fJ0W25vasjtreFbW+P3LEmaXdn9sn9Nbs3Ze/pzmlZGd7VkVGWGxjsaWK+UMNqkZa9sbaj0bTlnnM2NkWuqQ1uq/BryPeszlxaGG+TGmaUFWVZlLI0P8k5P8klNco+O8EtN8WzIi8kL90vPNCytS5T/vQ6PHxfIKTKkUc8hQDAAIHDcZykGFIcNUAxzz38R5/P3y6BwkYZQioywKBBjpIDFrly6evMlLjKkryeTetKC7IEGgcCM9z3iKMxEkXEQagA8Aq5FIYUQOBwDBEHx4s/51iaInGWoYDAAhwbeXi/Y2X16P27lVmpgCWay/IHfroKUPnbe3qlTx4BnmFxHJJJgQAAAOMlQcyY/7UE13nqjrOnhTgugZ5cHy8JDMMgCAIA++mnp8uK0qvK0+qqU7d0VtSVR2xoSd7Vmb1/c94HB1fs35T+7t7iE7vLPjjQ8v6bHcd2N+zsLNi8OqOxMqy+IjIjztXHeZHx3KkuljPsTdS87bXWN4Yf7M3obgttKfXsqg/fsyFte3vy2prQ1srgppLA0nS3gkTnxrLQ8izv5AjbxDDbDa3Z2QluWQnue7c0Dd//Qd5/BwgoBY9SOAQAL5fLfyuBIv7DzfN/WsIfZcy/G4A3Ig7AE49QxVSBwqQ0LuNpiMZllSV5eloq+3dvQ+TDPIVB0mEKVWKwDAi8ZHQYhhTiN16pkAHA4xjy4P7PN65fu/zDpe8vXTx39uvPPztz7uzXt3688vjOT8jIUErkcnx4IDsmHKCKk/u29928DFji+L4dP33/HQMpAMcDngMCGB4cGi8JYsbc3dIwT2WyyXQNE01VS2116+maogRbfXU7fRWXuWqOs6eFOhliA3d+I0FMb16CBAD4keFBAJiurtWNtcUBvnYbOspaGzIqCkO3dRZ2rU7b012wti6ypz2puyVu94b8Pesr9qyv6ahJXd+QsbE5a1V1fFrMUk+HOWYLpgW4GRrPed3BdJqXneqe7pSH17e/vTf95O7C9/dXf3Cg5tDWvG2r43vakza3xq8qD2wo8q/I8lxbG1ed57uyMCg/xS0twi4r3rUkI7i7vRIISknfHSAQKCRlaPJ5TOCee6DE0qz/ZCrMH56i/lUSeEL2bJ0UwAQGpjCpeJ9gtGjOho5VitF+EpEBgRFoXD4yAAADyaRiNBB4FlLKYUjx2aefrF3TnpKcGODv6+a61NfHy9/Px8Pd1dPDbXmQf3Vx4ca2lrzkeFwy1FCa33/r2tMbP7RVFZ/Yu6O5okj59Akplz4bH0Iw4gztcZEg5gldzXVzp00y1dU001a31Fa30tEw19Yak+A8W8Vh1tSwpcbUyP0XJYj/2C9HAs8xPEcplcN7d20uKkgO8ndIT/JdWRVfXxO/rjW7Z0NRVX5Ad3v25tVZB3qqNrXk1OfF7uxYsWNNde+astbKpJQIRy+nec4W+vN0/ifc13qx/v84mE5zt550cHs2MnTs7Ed1595rPrWvbN+GtO7GiM76sG2r47e1Ja6uDl6Zv6w236c627OzKbE03W1Ta2pximthskdSqO2qqpRLX5zksGFAKRSjg4BlaJqlSI6kxOe/RAKDjooHR0BAWVLBEHIKkz59eGvi/0745P2TgMUpVC4d6gM8DQQGko8AgX/08D5DkzCkoEg8OysjNSUpOSkhLTU5KjI8Lja6ID+3tKQoPS0lLjY6JSH20Bt7YoIDsxNiagpz06NC+366BqDR1LAAbzvLpOUBF898AhgKUDSgaUyJihtGxkWCQMKAozY21c6ZOtFMT0vs6LfQUjPX1jJSn2arr26rN81x5lT7mVMiXE15+ZPxkkCRKI4pASC2bV1TtzI/Ps7bxmpWTkZAZWlUx6qcsoKw2oq41Y2ZZ97b9UZP09r6vLr8+K2ryretruhszGksiV3uZbTUSs/WSMtozjQ7Y73QZabeTrP9nLRPH175/Rcdt77ruvF110eHqg5uzty9LnFLc9T62pDVlf51eR4b6yMbin172lPWroxqKQ8pTXepzferzPLKT/SoKYj4+MQuQI6wyCiJyHiaYhju9xL+wwnQf/vbEQUPU9goS8pweAiDhllSAQT85Nv7DebPfHj3BiQdBAwGBIYlEEwpZSmURBGKxHEMwTGkqrK8uKggPS0lIz01LTU5LTU5NyerrLS4ID83Pi4mKjI8KS56+5ZNdRWlnW1NdaWF6VGhjWUFP39/7uiOzYCAKengG5u7GUhBKZQ8hjMYBcnk4yUBUAjgqA0NK2ZPed1MT8tSV8tKR8NcU9VMS9NIfZp4n2CvP9luxuQod3OADI6TBAxF5DQNk/jo8ODdrIzIwoKYkCB7L0/j1GTfotzw1sbcwpyI7g0rd2xp7d3UvGpFXn1+YkdlxpqajPaa1NrC8BDPJU4W003mTbNcpO1pt7g0I7wgxTc+0KSxzPfEvuI732+7dXbLJ0dqDm/N3t4e21rqXZPp2FjkuXZF8Obm2I31kWtWLj++p7qp1L+5LKAwya6+MGB1dVxuotf9q59Bw7cFQgoEisJQkqQpkiMp/hcJz2ah//tna3+7BAYdxeEhlpQhin4MGiZRCeDQjJRofy9XwOIsAUHSQfEIlUKVHI3xNMXQJMtQw0MDmRlpdbUrsrMy0tNSqirLqyrLq6sqKivKCgvysrMysrMyivKyt2/ZtHXD2tSY8E2rV3W11CeHBX781oFju3sEpQRwRGdTIzIyBDhewAnAAaVUNm4SaBSw5Pr6mtlTXjfX17bS07bS0TDTUBmTYD19ip3eJFv9STGeloAYHS8JNKEkUAlNSgFADx/sCQl2bGzIdXczCgywTUrwyc+JrK5IryjJWNO2srm+YteWNU0lKV0NORsbsza15GRGO7vZ6FobqlkZaDqYzIzydy7PjFlTl1+TE+Juqba5Nf70oerDW7O3toSvW+HXUupenmpVlmK5uty3ty2uucRrVal3Y5FnTZbL5ubYd/dWn9hV0VIe0tOe17kq5+Pj24Agp6BBnkKAwMMw+qIEkqbIV18CT0oxaABwkLg/AVH0Y9Dg4vl627euZ3AlYDAgUBSqfFZ8TyA0jgCBIXD4yJtvZKQm1K+sLMzLrCwrzEpPys5Izs1KLczNqigprKkorygpLs7L7l7XtrN7XVN10Zs7Nm1bu6q2IPPY7p6DPRvJkaeAJY7s2Hb94gVAk6hcDjgeh5G/+Zv0xxIYDLD4urrqWZP/n7m+tpWelijBVEvVSH2q/Qw16+mTbHUn2upPivO0AqQEEHKaQkmawmlmrCr7JUhAYBkAFE0rSXxUOnovLTUkNMSpqiI5JsrV090wwNsyNMAuIzkwKzU4Nz28o6mwsyGjItXd31E3K8omwmtRXKCZp42+0eyJQUtN3MznVmZGbWjI39Ze5O+gnxVlWZvnurUlsrspdHt79K61cV0NoasrvJsKPVZkOXVUB7ZXBdRkO7eW+1ZnLl2zcvnRbcWXPtvx+TtbizOCL3xxTD50GwgYg8MCQ3MM/+LbEUkT5H+8KWYCNnQJGxrr1Hmx7ugGobz5vO7oDoXcFW+aGfSJ+LzoQdyjw+GDHDb84sPiw4CV0kQ/onwEKx6y1CgA8OED29SnTZCNPMSgYUDDQCAEEuYJiMNgGoMAR0LyIQCoI2/ujArzycuKK8lLaK4tzE4OS4kJSowIKEhPKM3NWllatqappa6irLer7ei+jfnJy+uL0xqKUqO8nBoK0z86vBftuw9Y4uwH75159yQQWBrH5DIJy9IvRQLzBxkz0VyWP191otl0VTOdqRbaU001JhlpTDRUf811vo6d3qSls6bY6r+eHugMlP0AV7IkRlHM8+MRQtxs8HcPzWUYCsMhGJGhqJQmpe+c2OvrZe3pYhgf6VReEBobahXkMS942dwQj9nL7DRz462TguaVJVu3lvqsyHLZ3Jhgt+B/zfQnJAZYBdjODXMzbK9MbiqOjPY29LfT8bPTyIow7m6M2NEW017p01Hlu7Y68N095Qe6s9qr/Lubo1aVeldkOldlu9QXebXVBG9dnXygp6J7bWVaQvD5L08TykEClgKeoXEMRzGafHaEOpYkkMy/I4F9fjE3AR387o8k4IobYxLI5zUXDPboRQkvYPjnEnhyGFE+AEBBYv2Ak6+oyg72d5n02oRvvjgNAIFI+yl4lCcggYR5HCEUUo5EWQoGgHhz39ZQf+ectLC0eL+ESI/mFVm1ZamlObErS7IaKosaKktW1VRX5GfVV2RuWl2WE++fEe0d4GCUGe6zuiLv/f07n1z7DsAy2aP7e7Z0CzQh8DRBYBCk+PslML+VQKEcCfOEAnBoU1nufLV/mOuqmelMtdCebKY50VTjdVPNf7jO17LXn+gye7Kd3uuZwS4AGgC4knsugaIY+rmEvzUsUBTBcKwAgEwmGRp+evfu1d6eNalJQSnxPmEBFv7u8xKWWxSluhQm21dlO29oDNvaGtVZ599e6bm6dFlNppO53oSUQKO8SMdQx3mm0yf4Ws+oSPFZVRQe6KAf4T7Hy1ItM9xkW2ts54rAbW3RzcXum5siOyr9d61L3toaW5ZquzLHrb7Iq77IZ1VF0Nq6yDW1UQ3lkSG+tq1NldLhRwKNkphSYEixeUj8hF/cmUQyKMn8BxJ+3dF/lZBeEzv6xyQQz4eiimHh2drZZxKestjTX0n4tQcWH+YICQBo36MbgIMunvskLyseCNils58WZiUBgRLfjgQcUg49pZQSgUBZAoWkIzyFHdq/PTzIPSLYLdDLKiLIMdjbIsTHMjzAvq0u/6OT+z44tm/9qqqYYI8IP7twX+usWN9IX7vcaL+MMO+W0uzvPz71xYnD2OATxZOHe7Z0cyQGKaUcxwgCN54SGLihJHuB+utm+uqm2lPMtSZZaE8215pkoTPJZb66KMFW9x85y90BMjReEnCS4ACQKaT3H9z54IMTDXUlVeUZ1WVJ5YWRkcEWuUluZZmehalOOXFWbTXBrVV+Mb46CYH6rsYTvKwmlyY6JvgtKUvycjfRclqsEuy8IDfGpTDBzcd2epy/wXL32fmxVvkxJhVp1vu70rasiji0Oacu12XdypCOquBtHcnr6iLrCr2rsjwaSoKaykJy4+39XOaF+jm8e3w/gYxC0kEMlhGIkqFohXjy8ddIePb8ZsrLFUJ6bWzKC654Xpv9PCyQ8J0/KWEUk/cjikHAoQAQZUWZ3549AwTi6zPvraotBwKByQeR0T4ek8MjT1lESshHAMuRMAxI/O0390QEefp52ng4LQkLtI0Pd64oiCzPjyjICEqOdgtcZhLhZ5MW7RnhZ5MY5uLrZJgYtDQ1xLMsJaKpMEuQDvSuXgUI+OO339q6bg1gKQqDCRzlOeblSXj2k2cSOFwOSEVdUeYC9dfNZ2iYaE0215pkNX2qpc4UG/1pS+epOcyY5Dpnis301woivQA2MvZ2hNMvVYICUtI8h+LYT3du7Ny1paQko7I8q7wkMS3RJzfdr6owtLYktKkqPDPWKi54UVqkUcBS1RB3zdXVgbUFXhsbkzY1ZUQtMzad8VqYm2FikG19fnhurGtmhG1cgOFy99l+jhpFiRb1+UtbSj1XZDs0Frivrw09vLXwzNGWhmLfhiL/hqLAmhzvzCi7aN8licFm+cleEUFLu9Y3X7rw+YM71ykcYkmMpRme5f56CdDgBXjo299M/iLkP2LyHzH5j7+flf3LKnL88XMJfWJT/2894IMsPsrhSsDTLIH0P7qXm5oEBIqCpQf39Hx44rBy6CENDROyfsCjLDwMWJhRjkJDg4BmAMce2t0b5ucW6uvk7mhga67nYDl92dK5Lta6AR4LEyPsIgJM/V3nutnoetrNDXY3TQh0Xma9IDvSrzI9+vKZ0wCRPr5yqSIzxdXC/NyZjwHPkigEBF6pkI2jBAGTrshPW6gx0WKmponWZDPNiTZ6KjZ6Kg6z1Z3nqooSrHX+X0msHyCl4yUBwlAZApEsc/XHK50b15SV5eTkJORkR+bnRlSVxRbnBRXn+hVmeJbleFXm+6xvimutCa7McWmpDG6rjihKdrNdNMXDUj852DEj3DUt3CU31sPHYXao+4JIX4PCZOeaPM8VOc4dVd51ec61uU7FSZaFCRZRy2Ys99CPD1gS6KzvbTc9fNnClFDb5BCbSB+TIHcjW9O5QX4ubx3a/ejnmwJLAJaiCBII4G+RMDYX9dcz8EQM13+zP0EcbPF/l0DAUiCwNAZ/8O7xno1rMPkwoOHkqCAGGVYM3AXEcP+9H258+9HJA5vfP7r92L7u00cPfPPJ+zcund2xqSMlJiA80NnBcrapgfriOa9Zm6hZG01zttL0tJ/uaq25zFFnmYO+xbzJTsa6/o6G+fEBQU4m61YUyu79iPbdA7Dk8ldnvjj9ztXzZwFL0Rg80tfHUeSf/aT+KgksJmPhkerclIUaEy1naRlrTjLTnGg/U91uhtrS+dpOc1QcZ052mzvVSvt/KxKDAC0fLwk0L0ggiGSZ76/9sGHj2uqakuzs+OycmKhIz9hoj7KiyI1rC6tLwlfVJaxaEVOa69Vcs7w4y3VNY7yd8RRvp9lFab5pUW55if5+jovTwt0Kk/xK0nzzEtyL0zxK0t0bS/07qgMaCpxLky2yowzrC9xLk+1y46wKEuwzIqwKk1xL07xyY13Tw52TQ+wjvS18nA1NF+naWy/Zvb3r3k/XWAoFHI3CCIagf5+Eb5Hhi+jId7jke0x6GZddQZ9jwBXXcegmAd8i4FsEdFucF09jj8TxwGMTgp8//SzRL1Zos/ggi48CgXpy/w7gmRVlBR++cwQI2M/Xvy3IiP7x4kdv9LTu2Fjb1Va8qa1wXWPmzo2Vm9uLt6ypbq0t2NZZv3ntirqK1ORoD0frWY7WMxbM/B8rY9Wl1jrLnGY4mavaGLzuZqXmYq4R7LLYbpF68FKjaG/bxEDnooRu4+KaAAAgAElEQVTg+z98Kbt/HSCjFz459em7b3944iigcCAwSskwiULjKIFWDlVmJy3SnGQ1W9tIY6KZ5kSHWRoOszTcFum+KKE6JRSwyvGSQLIcRBA4Td15cHfPvp21DZXllXnFJWlJCUH+PtZBAdbJ8R6piR5FuYGVRcsLsrzT4+2CvOYuc9Jrqo5LjnSsLogqzYpwMp9VlRuzsjChKC0wP9mnINUrN8klL2VpbbFPW7V/S7nHylynpKC5NdnOmVEm2dFWOTG2ObGO6RF2sX7mkd5m8YEO8YEOy6wXLNSdaLxA18vdtmt9y48/XAAcCQQWCIDA8L9OAiY+E5QD51+UgI1eGpMgYhAljGEQB2X/nyUMM4QUg4ZZTFaWn8qTo4CRbFpb01CV2lSZ3FAWs7E152Bvzfb1eesbE3rX5Wxpzzyyu3Hz2sLezvLudcXrWnOqS6J8PQysTbUN5kw0WjDJxkjVy2G2p42em4Wmt52e3aJJizQnOBtrLbOaHe5hXl8Qt6Gu4Mt33kAH744+vP7g2rfnP33v3Cenhx7exRUjNKxgiT/XJ/3XSqAUgxVZiYs0J1nP0THSmGiq8brjbE3H2ZoeBvqOs6c5zZriNneqpdb/rEgLG0cJCgQmOAajyFGF5L3332lctaKpeUVFVW5JUXJcrI+15UyDRSrx0S5hwVaB3sapCa5JsQ5VZSHpCa5hAWarVqYvc16cEOpWkRNTW5ycFu0V6Wvj67yguiA0L9m1tjSosTygIsuhZ3Vkd3N4SbJVWbp9foJNfMDiIJeZUT6G0T4myaEOWdHLEgKdvWwW2izUNp2nuWS+TmpiWO+WdT/fugoAQyBKnuUogvzrJSgGvlEOnoWGzsHD50UMqOQSKrmEyq+g8ivPJdzAoRsEfJOAb5HoXRK9R2H3Kez+77co/MoD0c/ig3LJfUT5hCNG8jMjm1dmr27KK8tf3laXvHltbmdrSueqhE0tCZ3Nkesalm/tiH9zW97urow93Tn7thXt6Sld3ZS0tjWjtTHNxX5OZJBtTKiDm81s4zmTHJao28yfbD7jf32tZ4Q4zXdYrBLhYZwX47GmJqM8LfTU/m5W8YiD+pT9d06/te+7Lz8cenCTVAxj0iHA0QyBinfYHEuLPQ8kgeHYX3fj9gcSeEIBSEVeQriB9hRD7amWeqqmGq/bzVBbOk/HfbGe+yIt59lTfQw0zTUm1GZEjOPbkVwp4wAvkY0KgF9RW1XbUNm9eV3NysLS4rTCgrjkBL/gQDtrM33DhSqGC1VsLLR9li309lyQHLc0O9WnJC8iLz20rjytsSo7IdRtrvb/Opnp2hmpLfc2SI+1rcz1rM53byrzqityrS/2SAyZV1/kWZziUJHlmRVtW5TskRm9NMLLNHCpoa+TodUi7flarxvMUA3wcsjNjHvn2IGhp/cpHAIcLXA891eeoj5bQT1BMfCNiOGPJGDyHzHl9TEJBHKHRO+JGP7/JRD9DN7HM8M09jQt0ac4d3lF4fKqwuDtGws625I6V8VsaIrY0Bi6rj6wsyFgW3v43u7Ed98sObG/5NCu/N6NGasbojety13blrPMZdGSuVMcTPVCPS1D3U09LWbaz1e1mvn6MlOdYPs5YS7zi+LcKzP8G4tjipJ9929uenDt83MfH0WGbp/95MTXHx377L2jgJQDSsnhcrHtS5TAMhRDky9PAiHPiVtuoD3FSGeapZ6qmebEMQluCzXHJNRnRY2jBCWsQDClANivz36Rl5+5sra8srpg06a2xvqSyvKM6or0wrzootyo6DCX8GDHYH+LYH8T96VzfJctSYx1W1Wb07OxfuPq6uKs6Pk6/zBfqGE0e6K30+yoAKP4YKN1jdErCtzyE83zEkxSwxdlRBomBC2oyfUoSXON8TPwcZjhZTdjqamO5fxpC3Rem6k6wWSOqrejcUSwR3tLzZVLX6OKEQJVUBgszkv9iyRgL0r4WjHw9VhYQEe/RUa/G5OAyq9giquiBBy6QcC3nt+y3X1h7+BDFn/IEU844snz7PlZDs0S/bDsLk/1ffP5keR4j4qiiPwMn47GpE3t6fu2FOzfmrt3U8b2NTFb28K2d4TtXh+xtzPqcG/yoe1pezen9qxL3NCWtG1TcXNdsoOV/qJZk43mTPOyN3Azm203Ty3UYXGmv11huPPKNN+yRLfcCLv0UMvcGJfUcPukEPvUyKWlWWHrWoq62qsufH782rkPsZF7lOwJYGAKhygSF8OCKIEicQL/67oi/4UEXJYeGWigPcVEV9V8+jRzrUl2M9Sc52q7LdJ1ma/uMlfFx0DTTH1Cc17ceEmgKYJmcCUkGRh8XFdfWVCQ0d5en5eX0rm+qburZcPa2tUtZe2tpW1Nha2N+c11OS0NOb1bVuzZ0bh3Z9OeHc1bNqzctLamKDPK3X6Ji+U8GwMtNws9e8Op0f4GXasS21eGdrfFrK0LaSrzaiheFuUzw2jWBJvFE0LcZzmbTDGcMWGB9oTF+hMsF02zNdR0Npvh5Wjg52bWUl/62ccnIFk/TyEEqiBRiCYpHMX+egny/q9elICMXBAlILLLiOzymIQxDCTy0/NbtrvPKpH+WAKH99HYEwAknWvKq0tjN6zOqywIObhjZc+arKM7K07uqzy+q+TAptR9nQlHt6a9vS3t0Ob4g1uS3tiUuKszuWdtypa1Wd1r8vIz/I0WqBnOVbVYqOVuPd/NbGbsMrP24uj2/PCqeLfMQNNUf8NAe51Ij7nZUfYrC4My41wiA82Kc4JzUn0yE30LM0MP7ugY+PkioEclT26RiEL83r8ogST+uq/XH5+i8qgkMcTbQHuKmb66eMdsN0Pt/yPuLKPbutK9f2IGSZaZmZlJtiWjzMzMzMx24oDDUEhTSJu2004KmWTK06RN0zaFpA2THTODWDok2u8H2Y7Tpnem9/a+1+u/9vLy8gfreP/Og/vZgWbaIdZ6FHMS1VIj0lbTRQPa01j4f0eCAMf4IhH/zOmTtVWFTfVlRw4N93TVDfQ07NnV9tyxoecOD7z8/O4De1pfPD547GDX80d7Xjs1/PKLffv31O8equlozOtvK81PiwhwMQlwNgpy0Xe3VKb7GxwcyP37qebn9mQPt4YfH8k8PJTaUOg10h6XFmna1xCVG29H89LwtFEIdCbFh9okhtlTvYxigm1qi2IGOkovfXZ2fXlCKuSKUa4I44sxWIjhXDbnLyNB9lRlJGzCcGWDhLUfeGs/8BjXeIxrG5aBdUPAvglzbj3LLIzLLMMGCb/jAQAGY/lub1txX0fRYGdRd2Pa8/sbXj3a9PKhmjMn6t46XvP6oZK/HSu78Er9x6cbzr1U9eU7XR+canz9WM2L+yqPDFf0Nmcl0b0dLDVcbXRp3tbRAbbFib5HegpPDZfsqY4aKAlqzfYZrAxrK/BvKQooSXGrzPHNT/GoLAhqrIptb0juas7MTPLJSw587Xjf6sTPAF5GuOuwgIcigi2zgGPIXzmE+Y9JEHFXMughdjpqHibaztqqHrpqvkYaAaZaIdZ6gWbEMButSFtNZxJ0sL38/5AEHnsFAEFPR+1gb1NmKn3nQMtwf/Porvaj+/uOjHa/cWp/V3Ph8QPduwfqzry87/kj3S+/OPDiia6DexpGd9XXl6eU5tKjg5y97fSC3IwdDOX87YmpYRafn93166UTfz9Z8+7Jyq/Oj5x/q+vdl5sHmqP6G+nFqU41BX41+QGVOX6ZcU7ZCS6lWQF1pZF9rRlDHblNVclXLp4TcBZFKAvjM4EEk+AIjmI8DvcvJYErwrhPkSAzC9zVq7y1H7jrP/MY12RmQUaCgH1TwL4ty6VuMwtj/4YECfPdM8fb6nMri+KbqzOO7m7srE09PlL96sGG1w/VvXGo5q3D1WdP1Jw/1XThpaYPn6//8IWWM4frX95Xc6C3pL8huzA1zNfF1Nlaz8Vah+ptGelrtqc985+n+471JB1qCXvvSNHJvrQXBjP2NtP3dyX11kV01ITXFgf1tCSU5gfmZ/rWV0Qf3lubEeNWkBLw0v5WwJ8XsFf5PM5vzMJfuZn+OHck5Cwnhfrb6ah5mek6aal46qnLSAi20vU3UY+w04m01XQiQsd6av6vSBChAhxmCJG17tbKPUMt4cEebQ1Fnc2lh/d2HtnX9eoLe/raS1840t/VXPi304f272o6sLtx/0jdnp2Vo7tq9wxVlebSo4OdKK6mAc5GRcnB1tpQbIBJQrDR1Y8PCeY//eLdrjvfnjj7SuMbz1Xt7kp4bm/+6WM1rx2t7qgJbywNKsvxaa2OHOnJHOnO7myIb6mOaa6Kri6hnzjUPzd1F+Gt4gIWkOIon4MI4L8ud7SNBMbc19tI+Ja7/B139Sp39Sp3/WcZDHzmdT7rxiYMt2W51N9HC2JkSoxM/Y6EeSBi7h1u72urzM+I7G4qfuXY4N6eyqPDNWeOdr22v/HVfbVvHqx750j92weq3txT9vqe8ud6ip/vqzjaXdleklqSEkEP9HA01/Nzs7bQV3G3IYd5G1w4MzBz/fX3niv650tFF9+s+frtjveeq3l+KP3lfQUnR4v29aW1VFPb6yN39WfXV0bkpnv2tqfnJnm1VsY3Fke9dmyIx1zmcdmyEHl73Pz/gQSMtRgX7G2no+Zjoe9AVvLSJ/gaafibaAZZ6vgaqUY56MlIeH6g4f+MBIwvhtcx3sKegeae1tKMBFpmErWuPL29Ln+gvaK7qfC150eeP9j75UdvHBvtODjSXFue+On5F48fbOltzasujsmKDwz2NPd10PeyJicE2SfT7HxtlCrS3H7+7PDdKyfuXzl28b3uC291vn6i+sxz9aO9aUdH8gZbY4/tLjyyK//AcP7BnQWDnSnN1RGttVGdDfEt1fTaMnpjdfbk2A2ZTZCKEAGHiaPYX9dtsY0E1uzXzPnL7LnLmyR8z1u5yl29yl/bImHDQYI3SLi73Szg/DFZtPAHJMyJ4cXjB3p39dWlxwXWliS3VKa/cqTv6EjD8V11+3qK9nUVHh+uPDlSe6y/5GBX/pHu4lMj9a/uaTvaW1OSSIv2dwp0tnC3MkyM8A9wMfFxIAe7kj4/O8x8/MHPnwxOfL//0t9qnhuIe24w5YXhjJN7cw/2p7RXUZrKAnb1JPe1xg20JY30ZI4O5jWWhLZXRJel+3XUpAmY83w2A+VzcEzwhAThZs/cxpSE/8E8/j/yjvgMjLUQHehhp6Pmb6nnQFbwMSD6GZH8TclBllq+Rsp0J91IW7IjEXpxqAHg6wBhilEBhmFPjun875CAbfvCMQFjcRLgrBcOD7c3FDTX5LjY6laXJGUmBe/qq97VV727v+bNl/e9eKTvxL6O4Y6y/YO13S0ZrXWJO7vy22tT8pICPKzJ3jaafraaGZGudbm07Ei7ijS3M0cqf/zkwMNvn5+8fvrc6+2nDpW+sK/4+Eh+R03oUFvcaH96V13k7u7Ul49Uv3i4cqQ3racprrU6oqkitLMhubkqe33uMZAiGHddjPJRPgdIxGCzk/LJZMiNkzq/fziCzfWZ4m/zjqa+Ykx/xZr+mjV7mT33DXfhe+7C95zFq4LV6/y164L1rUtpZQ2qtzej57sI9x7Ku4/y7svcJAk6ifPHgHAOiOZh9pgInhYjMwCfl2IzLz/XM9RdWJJLiwi2qi6hVxVFD3UVdzRlHdjdePrUyCfnX33h2MDontaezop33zh8eLBqf09xZSY10ts8nuLgZkay01PKpHvH+FsHOWtmRtl8/Gb/ve9evHvl2M+fDX13oefVA9mvHy08MpA02hs33BrZW0890Je8vzfphb0Fg01RnVW0piJKV0VoV3n4UH1cT23CwxuXhQgTSFBUwJaIMYlExOPx+AJkc16IUDZDSooIACyQIn9uEhmOISJEKEKEoo3xO8jGYAuMDRAmZ3482s/FTkvZWVvZ35RMMdMKMCFRLDT8zdRCrAlRjpqRdgQnEvTq3haArQCEIUb5GIag+MYelf3D/ickbFaREBGKyOpTCIKIxFKRGCCoiAcLMUwohLmM+YnDe/tb6gpqytLKSxIpAdYZaUGVpTF1VYkdTTmdjXn7+mv39tQ8N9LeVZ1xoL/k5IHa47vLi1K8I7wNg5y13E0VQ9308mM9dzakvzrakEwxLklwPvdy18V3dr55tOrwcOZga3RvY0R9sW9HdciBgbSd7bGDzTE72+LbK6l99ZEv7C16/VjN8V15hwYyn99Tvaulijn1GF1dAgIOgPliARcAIYpwcYyP4XzZqODtn1GIwEKE/0QoT7aKtm36TbFFGFeIcoQoT4jyIMbkJebUV6zpr9kzl9lz33Lmv5PBwF+5xl+5xl/7VUbCVlueDIatqvMWCTh/TIxMAHxWBE8inHGAzwPhggieXJj8rqIwrKU2sTSPGkkxT43zyE7xOzLa2NdRMNRbPrKz/rkTg3v3dYzsbq9vLB7Z1by7t+TYrqre+pSsGDdva4KfraariUoS1b6vJqWxIDQnynaogX7tX0enb75+6/Khz95tO7k/+9UjBaO9cUd3pu7riR3tjdvTHt1dRXn3xbqX9uW/dqB0Z2PUSFNsY67PvrbE7qqYufEfpShTgnM4zCUU4YlEOB8WICguO/0kI0EKIwAWAJgP4D9dk/4tCRhfjPKlKBugLPb8Q7qfo72Okouusr8piWKqEWBKoFgSA8xVqTbqUU4aUfbqLprQ6dEWgC0BhCFGuZskIH85CVKxBENQHk/A5QkwXCKSAlwMEBQHUtGHb792+bNzN376MictvKI4vqkhPZruFBvlkJboUZxDrS6gDzTmjbSXnNrbNdpZ2l0Tmx5lFUsxTIuwyqY70dy0vM2VciKd02l23eVxZw619FXG+FspVqd5H2hLOzGYd7A/Y29v8mvHKnsbwvf2JA220Pf2JO1sjx1siuqsCmks8u2pDX39cNXFD/d+eXbkrROdLUUZzMePgUAAREIgxBD2Ko6wUZSN4dwNEjbtgOxz/RaDDXG27f5N4UwRxn6KhO0wcOeuyGCQdafKGlQF6zdkPGw0I20mVTdiBt59lHcf4TwQCsYBPitBp4WCCYw3LkGnxcjUmVO7XjvRf+7tgx11qW1VSclRLvmpAYXplLbq1PaatJ6W/JG+yiOjrc8d6unvKB3sLNk/WNpSHlGVExTpZxzpZ+JtQ4wNtAr3Mh5pyXl5f0NzMTU13Pjl/YUfv9Vx7nTdKwezjgwnNRZ7lGfaNRS5H9uVsaudfnQ4Y39vUnWm62B9xIHu1POnu08fqn71QOWpfWX7unMm7l3BeStSIVfAXUNgLoYhCIaKAZAdDXvaJvClf7474w9JwNisuQdRvg4Ousqueip+JsRAE1KgGZFiSQy0UKPaqEc6kugOBHcd6MzB9j8g4a/0jpiMNRQRiMViXCjGcBEilLD5yMrKCsZhXnj3NHN+DOfM7h2oT4z2jKTa9HVmp8Y7ZyW6Zca5JFCtE4Otkqk2VSmBOZHOtbkBldk+B/vz+hviQ921wzx0Umi2gQ6k/Gi3kabM9qKIfLpjUqBJRbJHW1HIS7uLXjlU1lEdNNqTeGIk+52T9YNNEb11YaM9yUMtsft6Une2xXdWh+7rSjv7SudHbw299VxPSVrs1K1b+Po6QBAgxGAOA+GzJGJUdlZzkwTBRmUAFfyOAZ4Q5WySsI0BmTZI4AhRDrQ+cXF94qIMBvbMZc7sN5z57zjz320/t8Bf+1VmHATrN/iMm3zWLT7r1paPJIMBZt8XsO5J0GkgXgD4LHP5JsJ5hLDGSrMiMebjg4MNBcnBlTlReUkBDSVxUX7muXG+xSmBtXkRlVm0rpqk3Z35g82Zw61Zod7a7VWR/k5q+Ykefg5EJxO57Gi3UA/91uLo04dbemtjQj0I+bGWPdVBhwfijwzG7euJfu1o8RsnyoZbw1vL/doq/IeaI7uqqZ3lQUMN9CP9mYf7sj77285zr/R+9MZQXT715g+fstamAUAkEhgXClCMj+LYBgkbfsjGXWNShC9G/zoScA5z9n6kj72jnrKbvqqPkXqAsXqQhQbFkkixVKfZEiIciNGOGj6G0DvHegC+DBCGCONiGAL/75AgmykoFAphGEYQRCwWSwEAQAIzlo/s7Fl8dHNx7PqJA12VhfSUWNeyXEpSlE1Fnn9zCa2xMLilMGRnfcKpXWWjbem9tdH7+zKrsv3cLSA/W9W8WNdsukukt2GEu95IU2ZDdjDFViWdapkYaNCQ4//KvtJDfckH+1NGWumjPYnHdma+c7L+8GBGW3lweyW1qSSorYK2qyP1xJ7SIzsL26sicxK8Xjo4ImSxAJ8PEBhIRVIhKuCzcaHgz5IgRFlPhDG2hCNMHGHjCBtaf/wvxsSXjIkvWVOXNn2kb9hz3/AWr/IWr/6eh+1dGDDrNsK+g7Dvopx7CPs+zLon5I8J+WMAm0XZj3Du+C/fny/NjAYSdkdV7qlD/fFBLgUJwRWZ4S3F8SlUh8wI5zy6a2KAaW6kfWNOYGteUEdp6O7OlOoi//1DeY7mUJi3XnGqH81dLzPKpbc2ZVdrdm6ME9WNEOal3ljkfXw49bmR1OZSr92d9L3dcWdfaTzQl/zivvy++vB93UnlGa47WxKqs733dKQdGy689OGhU/uri1P9Ht/7nsWYkYp4UikiEiMoxhcgfBTHZNqcpP2k9Pind9gfkSDkrk/fjfC2c9JX8TBU9zZU8zdSC7YkUyyJQVYEmi0p3J4Q40SmmCm99/wQwFf/KhL+aA4AABKJWAgLeBgKy9IGGAoLYd4PFz8/MtS9PnX/3JvPD7QW7+ws7m5KTYy0jaTo1xYE9tRE9lSFdhQF7q6PPtCcUJ/pUZjoGOyhRvfXay6hdVTG5Ma5hnvqu5nKl6b4tZbQSxO9on30MmhW6TSz5nxKWZLjoZ6kF/fknNyd884LNfs64wbqQ/sbIk6OluztTmuvimitCB/qSB1sS6vMo6RE2cfRHP/+2kmMzRFyeUKBAEglsksocRGC4gL0SZTMlz1nMfpMBraRsI2BbSQwcYQJrY1/IYOBOXlxW8CwFTr/yFn8UQYDd+U6b/WXjdrztp5thH0XYd+VTcHAeY/W5n8W8ScAWAHozNF9raeOjnzxj78dGuo8//ZLBUlh+UnUtHCvZKpTUwG9qyy2tyK6tyx8T0PcyYHsfQ3RIw1RvQ3hNcV+/m7KNF8teqBhUqi1q6lCkLPWYGNGRQYl0ls3McQ4NlC3qdhvf3f8rpbw14+XDjaH7myLOjyUevpo+f7elK5qandNWF8dvaeGPtqdeWSw4IU95SWpXoUJbr2N6QLWFJ+7CMPrKMrEcS6K8Xh8FpPNQHEExbfuNdxILPw3js//IQli/trUnTBPGxdDNU8jgpeBqq+BSoiVJsWSGGJDCrXTCLMlxrlo0azV/3FqNxCuAYQhwvgYhm2OgvyLSUARAQLzN2bLinFcwBEhPCARvv/Gq1e/+Gh5/M6evqZdPdUtNemFWcED7Rn1JaG7u9IHG2Nbi/2LYixrUh2qEm3pHqp5cXYjnWl7OjP2def01iX62as5G0G1OdSiRO+e6sSKFP+KFN+UILOkQKPieKfeytCdjeEHe+IG62jtJb4v7sn919+H//X+7oMD2d110W01Uc0VkdVFtJxkr0S6Y0aiZ1leVG9b3Y2fflpfXJQNwsIwBEYFUiDZImHrychIECHPJOEZ1uD3JHy2Nv7ZFgysma/YM5fZM5c3fKRNHjZh+Jm7fv1JI4asU5V1G2bdxrj3+YxbIsE4c+kXlPMAgEWc96i6OI65OF5TnHN8dOdAe92egdb9wy3d9fmxwY4VWcH1edT6nIDuEmpvWeDehoiqeLOiaONQb+XIIHJRpltLVXhNYYinnUqYt2FWjFtbWWxhondCiEV2jH1mlHVRskN7RWB7ZcDRwdSX9uVdeLOrtcz/YH/akaHMVw9XDjXF7e3O6KmNaSgMHu3JbSoOz4pxzo1zfXDtI9bKOJsxjwrWhUIOirIFMBtGODDClT3Z7W+aTbP7F5EgEaxO3g71sHY1UvcyJnrqq/joK1OttYIsyVRbzVBbcpgtMd5VO8Je45+v7gPCNYAwnyZhs2vyLyIBgbkowhOhAgkmkKJcKcwCCBtgvL+9/NKu7s5DI4MHd/UNdNU1VGeUFdCbapIqi8JaqunVef7NpcH1uZ7DDZEHO+L7a0IHmmKPjZSM9uXU5AdF+hlG+hmXpgbkxXnWZtPqcmmR3oYpNOuqdN+WwpDKNK/+6siBWtpANaUl36Mp36M0xTYugJwaZppBt46nmsTRzBMi7NITPEpyaaX5YYnR7j7uJrVleZe//JzHXANSESzg8XgcAcKXAsnGm2uTBDHKlaJcMcoVIZzfCmXJhi/KppIKkXUhsrYl2YVPOLwGrY59+hQJmz4SZ/bbLRhkJMjEX7sug4HP/PXJAQbWbZRzb33hJ4BNieHHKOcBb/32+sK1opzweze+TU2MPPncge72mtrK3KryjNyMsMri2L6W7L7m1PqCoOZC/9J4q8Zsh2R/5axwck89dXQo/cT+0vbaKG8HNR9HYn6id1l6cHt5QmVmcGaUc3KoZWGiS06MTVc1daQ9Zl9nXHuZX0up3xvHq996vu78md6emsiOqoi9XZmDTcnlGb6RfoZZMa4VWcGpEY4nD3Xe+eWb+ZmHsnPVIozL462JxQIAhFtO52/0v0SCh56yj74yzUZbRkKYnWaYrUa8q26Uo+bHp/f/jgThNhL+5N/zh1OSBCifg/HZQIICCSJYnvrk3Ve768qCPD1MtHUCPNz27Rpsri9rqCusKE3JyQrr7Szo68xprYkdHczb2Za8pyNlZ1NMeznt6HBRfRE10l+fHmCcEm5fmOxbmUmN8DbpKEsoTvTtrkzsKI9tzKW2FYcd6snrKA3trqD0VwUVxpgO1NIa873bK0Lq8gJqCyh1hSHVRbTK/LSQAUcAACAASURBVNDCrOCslIDYCFcfd0NLE9XMpMizb59enBmXihAWc5XLYwqFmIyELadRjHLFGFuKsqUoW/IsDEQoaxsGf0DC2qNP1h59sj72KWP8sy0YmNOXWNNfbxUZOPPfbYYNP3BXfuSt/iTr0pOd6ZElWLkr1wE+wVm6DtAJ7vIvQDx79eJbOiTIz9vmjdMndu3q7OysbWwuzcuPr6hMH+ivys4MrquMriqiDLbGdlRS9nXQu8o8emsD9g+m7B5IqyoK9HVVjQgwSY92Lcmg5iUF5Cf4Z0R5xAdZlaX71eYFVef69TfSO6tCOsoDOisC+2vDWov9s6ItEkMM06OsEkJMYgKNqB7a1bnUnASv9Gj3NLqbr6N2ZWHc+fdOz07eAwABAMEE6zIkGKtzUpEARbhSCSaWoDDCFYlRCRAL/ny3thgViVGRGMPFGCrGUDEukGACgHHW58ZaKnIifexdDNW8TUiB5uQoBwMfQxWarV6wlaaXvly4HTk70DKLYnOwvRRw539bY0ax/zkJ2ypoyOrKAgBCAXOZvTQ99st3I22V9rrKVprKNkaGfp6+cfTo4aGBfXt3lZbkl1fmlZSmh1BdUpIp5aUxzfVJXc1p3U3JjWXhJZm+NB+d9BinxjJ6eXbI7o7CvHifvHi/mtzInur0vFjf/FjfqgxqabJ/awl9f3f+vvb0nY1RNWmOJYnWTfneDXk+dXl+9fmUypyAvAT3tFiXFLprbioliuYY7G9tY67uaKOZEhN09syLAuY8AAgAmIDPQmAum7O+cbMOyheiPNmOlyAsCcISw2wxzBbDzKe1viFkbZue3G0gRtag1Ycfb5HAHH9iGbbHDBt51cWrvMWrvOUfZTDw136Wld5k1QaAjGHsOwAssBevzY99DcDC/qHK9986lJIY/PWl86+8eqS3v7GlrSKvKDE5PTw7L2pgqKqtLaunM+Pg3uL9w1kDzRHdtZThtqjqIt/EKIsIimFFfnBFDjWN7pEc7t5eldlSklKXH9NYSG8qiuyojNndkT7UEt9YHNCY712V6dRVEdxWQmkoCKjPD2woDK7M8m8tp9cWhZdlBRenB6VHe/o563vYakdTXetKcxqrit44dXx2/A7AOADjiGEmEAuECBPhrgu4ayIhLBahKMZHcYTFYf5VJNy4einAxcKMtMOcANmSIEcNyJUMeegqBFlq0Wx1aDYaASZKNAt1X0P53HCPmRvfbCNB/IQE9M9X+p5FAoYhQCphLM8vTz0c//X70tRIO20FN0MVW21FU21NWwsbNyfn0uKSncODHZ0tzW31WbkpARTXoBD38AjPhHi/jLSggpyQ0vywquKInGSv9pqE8mxaaWZIVrRXY1F8U1HSgd7aZKqbg76ylzmpNDmooyyhszy+vzZ1V1PKa/srR5qjazLcW4sDy1JcChOdE6nmiTSrVLpTcSYlNdarIIMW7GtlY67uYE12d9DrqM0+NNy8Mn0L48wzFh8DgAi4DCEOYygfQzfSRJskMKQwQwwzf0fCMzFY+81dH9Dag3+uPfjn+sOP1sc+Zox/xnz8+Ub0PHlRZhlkqVXu3BUZDNylH5466rn6M7z2C7z2C7J+E1m/OX7zY4BPsud/Bujk7asfjPQUv/Xavge3v3791YOdHWXNbaXV9XlZebHUcM/QKPesvIjegeK62riWhti6sqDKXE8vR6iyMLAw27+6KKy2mJ4Z50MPcixMCe1vKkqN9EmN9G4uia/OpVVnhww1p/Q1xA63Jgw3RlWmOzfm+xbG21ZmelZn+1Zk+pSkehUm+xSk+GXH+6ZFewd7mpvpybvZ6mTG0/pbaxwtjJUhyFhLva4k+9svzq9M3QcwQwozgJDHYy5LhDAAIi6PyYd5bO6fnhT2RyTc/+W7yAAXOz1VG005awLkqAFZKkBOGpADCTKVh5zJkIcORLNQ9zGQL4jyXXv0y7NIQP5CEvhsFpAKZx7eOv/mSZ0dkKMWFGyt4WmibkpWM9fXNdXRjaRSGxvqhocHR/YMV1aX1TZUpmUmBAa5ObmY2drpOTvpUYMc0pMCUmO9aovpRanUfb1VrRXp+3prk6ieAQ7G1pqKhsqQpcaOMA+LsmRqe2liX01Gf11KaxG1uzKspTB4tDuzvz6urz6hPMO/vjC8Ki80PdYjie7u5aSrT4ZsTNWsTdTiIzwGm7JPHWibuvnl2C8XgZQtYMwi7GUgxraXz7ZIkCCMZzPwFAYrv9OSGFmBVu6dX71/YROGJ5ZBxgNj8gkMsrBh+wSATR6uC1avs+Z/FHHuCdl3JbwHQDjzw5dnuutTcxK8rnx6uq06taoo9uSJwa72svyChIamktRMOoXq7uRuHBXjHR/vnZtJyU7z6aiPqy0Jy03zy00LaKlMjqU61Rcnd9Tk7e6sS6B62+qrORirp4S5VWWHNhVF9tbFD7ckHx8pHKiLrM507SwPyY+1zYmxS6aZJdEscuJci1P946h2hWnUcIq9vRnR1oToaKFZU5Qx1N7obmlmRFTWUd5BgiBrXUJJWuzPFz+CV2aARAAQNhAjQIqzWWsbdzyi8DP1Z0kAOOf82y+Vp9NDXc2CbfXpLqYUU2KQhUaItY6XgXKAqRrNmpTmbVYd7/fRq4ck69MAZotQBEPFMCbBUPF/lwSBeJtP9cQ7QjEgxlHO2syDX7+58Haos5GXvhzFTMVaBQpyNPd1sLLS1bAzNaD6eRfkZgwN9u7aOdDcUl9dU1ZYlJWZnRAbGxJIcfHysPRyNwvxtYqlOuUnhXTX5eUnhsYFu7ua6FhpqloQlZwNNRz1iQ56asGOxhlhXo15sXvaCqpzgtorImpyKQ2F1Lp8anVucHKYXRzVhupjHEt1cLBQd7YmWRoqmerJJ0R65iYFDNQnJwWZvrCz8s4373/78RmcOQ0QJsD5QpgrhLk4wsURthBmC5Gtff9fk/BbBrbO3EPLd/+xcu/8yr3z2y0DY/yz9cf/ehJGb8LAnvuGvfit7FgPZ+m77Tysz3zLXvhheeIbjHn73Fv7SrMocw8ulWUEZoXbj7bnDNan1+RG7hmo3T/S1txYUlaWVVCU7h/o4upm4eRgaGmm7mRNjgt3zUjwL8wMzU8PHeworypM6m0szYim0ryc1CCILAfpqUDOxuq5cb7tlfE9dYkjnek9dVENeT6NuT5725P7aiJbS2nFyW558W4NRREFiX6BrvpBHma2JuoW+io+LuY0f6f68pyu2nJnE0MLkpqNFslKQ9VUTd5UTT4xyPPKhbOC5WkgFAAJBsQYwmMLhZhYLP6zJPwXETOyNtVUlBrsaERzMAq106daaobZ6QZbace6W4Tb64RYEiJtyaP1WYA/L1qdBDD3aRKEfwkJ6OZ1TAiPDaSYhLP85dlXzr2wM83PItqeFOOk5awJueqr2WuruBiRPawMQ7ydCjOSW2oqdw30jAz3DQ329Pa29nW3DPW37Rxo3dnXdHy0p7s+v6YgKTue5udgbqWjbqFJMCYoOxvqOhtp22oR7LQJLkZkZ0NijJ/DQH1udS6tNN0vLtjSxUw+1Es/3M8kyF3X2VzZ2VLFQhcKcDV0MFX1tNNKjvbKSQzsb0w/3JnekuVpT4L2t2RceHXft/98E4i5CGNeImCLBVwhzBXCGyQIkQ0SJAKmRLD+RPDaNq1I4JXtM63F8KJsQBG0dOfc0p1zMh62LMP62Kdr419slRpklmGDh/krW0efOducJdlISQDmUcatyjwqxrydGetenuZXFGFbFGY9XBk3UJVUlxvVWpk5Otwx1Nfa1FRVW1Oen5+eFB8Z4GkfFeJFD/YIdLfOTQkrzopuKMupyEsJ93U31yIYqquYaxHIOyBzTSVLTbkgF8PkMPuyDP+d7amt5dSWIkpVmmtejE1Vhkd9PqUwwS0uyCyGYuFurW5vokJShAzJO+zNtWj+Ti11Rd1NlSFuzjZkDRNVRQ0I0oAgC4Kio5aal5nuUH3F9x9/AHhrQIwBHJHgiBDDcRz/q0jAOctC1lxiiIejnrK7gZqFEmStBHkbKNsRIFdtBQciFGiq4qu3oz6ZAoRrgL/8l5OAYciT2ZIohsM8gPOAmCuYvfPe0f5d5fGHapNaE70DDeV8dHd46sj5GhPcDQn2uupu5gYhHk5BXq5x4bS8tOSS/OyK4tyK4tyCzMRkekgM1cvf2dxcW9laj2hKUvazt3Iw1CPvgAyUlKzIJEuSmjlByVZL3VZb1cNMJzbQqTo/orE8prUyPi7UNjXKNdTHJNTHxMVCxddJh+pt6mWvHRloW5wRWpAa0lSalBnl/OFzje8eKI50kHfRhL59//inZ44I5u4BMV/KZ27CIMNgI0kqEfw5EmSzfUWCOWj59vsrdz5YunNuy03ayCY9+nz90ecbMGw2JrGmv5ZVoDnzVzjzV7bCaP7SD0LGTcB/wFv4+esLL555rvvcG3tiKObHB4tpJlAl1fRQTUJ+iG2Ek152pF9LeV5bbcVwX3drY0NbU+Ph0T2Hdu/a29+7t6/r1KG9nfVl5bnJQR5OtkY6GgpyJPkdRAgyIqgbE5StdQkORkR7I2UnE7lIP8PqvIC2ClpLEaU82cnDDKL7kOl+uoEOarZ6kBkZ8rIjB7oZOVpoBHpYRoV4ZKdGtdWXZidF2enr6O6ATJQVXHU1bYmq+hCkD0GW6lB1SsybR0eR5RmA88U8DhDjKF+AoxiKCJ6pP20ThNz16bs0dysPU5KHobqNGmQhD3noKnjoqbpqKzhpQOF2mjQL9cxAG+nyQyDiPosE7M83ij+DBFmbNxBhQILwF8eBaO3mJ28cbcqsCLM9VBHdk+pTEmSR5KRFt9YIMFZ1IsvbkOSd9MkupgZOJoa2RnpW+toW+lo2xnr2ZvoOZrr6ajsstNWMiIpmmurqEGSqQTIlEk0IBCIEmREI5kSi9g7IUEnOTptor0O01FRwtyGHUSxqiqKqS+hN5YnlOeF1xbGlWaHJEa4xwXbF6SFZcT41BfTK3IjoAGtvc4XPXm698mZbToBGdbzdaFPKjS/eBPga4CwB3pqYzxAJWCIBC4cZOMyQJUOfYuApErbdZ/BHJCzffn+7WZBlk9YefrZFwlZjkswssGZlYcMV3vz33IXv+QtXeYtXRYybK+NfAe7D6duf7WzJOjxUnhpmnx1u7a4KjRYEXnqxoyPVN8ZRx01H3klPPdLXLdTXOzM+rjAjMzclPT8lIy85PZ4WFujq6mplZqGvpaumogJBRiQSSU6OrKBkSCTqqSirQZAhQd6QCBmoQ7aG8q6WqhEBJvUFtKHmtLQIu4aiiESarbe9hpcdOczPih7iEuhhGU3zig3zy8+I62isjA2n6KkrGyoqWKmpmSnIG0KQIQTZEZWctFS0Iai9MO3l0UHB/GMgYMCMZSDCBRy2VIjjsABFeDjM+80qQjd6XbavIhQRIuim4M14jidBWFKY8es3n/vY6LubkJy0Fb0M1G1UIEfiDgtFKMBMM9CM6KELBVmqVcT7onO3gWANwFwxgsnuy/hv24SNnnB0ox632c2P4RjCZiwDjANEbMCfB5zJD54b6C+Obk/1S3UlZrmTG6IcdhaEDxfHVMb6hNkbeBoTjZUhPQVIVwEyIsibaigZkxTNtVTtDMk2ekRjooIpSdmUpGpKUtdRlDNWVbXU0DBXJxgrqxgoKBooyOvJ7dDZAZkoy9nqEDxsdMz15RwtCUHeZtHBDonhbunRnvE0x5rcyOaS+JqcsHAvYx8rgquxYlKwXT7dcfq71+58euiFntSeEupIXRLgPAbYChCsbpLAEAm2MFjF4VUxsva0EVh7CoCnMZAgC09IWLz57uLNdxduv7d45/3lex+u3D+38uDCyoMLyw8/Xn748cqjT1bHPl19/MX65Jfrk18ypi4ypi4ypy+xpi6xZr7iyNJKsszSzLf8hav4yi9AOnv2pX6KMykpxDLWSyvcHHqlJebme3uG8gLiHYnWipAjGbJQgwyUIF2lHTpKilpKKtoqJB01LT2Crj5RV11OkSCvQJRXIMgrkBQUSQqKJHllDUUlFQhShSCC3A4NRXltNUV9kqqRppqxlqq7vVE0zaskJ76uIqe+MreyOD0vPTYpmpaTGpuZFFOQkVqam5VEj3SystAlqhuoqRpAkBNBzUtX00oRciAqmCtDWhAU72tfnEj7/pN3ALoGcA7AuEAoAKgASIWysOz3q6yq/9sV4QsRWCwUoTAilYiAGAdAiHCZCHsVY69c+eRDXWXIRkvFjqxoqQo5aSh56hFtVeScycp+JkRrIuRqCFEcibeufAjELIzFkGJiiRAI+CIUEQmFQj6Pyeevb02q+g8lRvlilCtG+dsa9PkijCtzJ6QYA4hYAFl+fPPyib2dmRGugcZQlJVcjK0yzXRHuLVyWaTTzoqEPQ0ZXSWx9Vlh+XTvaB9rfzsdF2N1O11FGy0F3R2QnhxkoAAZKUGmKvLmaoqWBFUropqZqspvZKGiYqqmpK0E6RIgMy0Fa31VeyM1e31lWx05ay3IUgOyJkHuhnJeRnJh9qShivh3DrQe68yry/RrKQyhOBIrM4OZUz8DCUOwNAaEXKlgXSLYCIuFyJoQXRGiS0J0SYIu/6GwRQm6LEYXxOjCkylE/FmcN43zpqGFG+9skbB094Plex8u3z+/8uDC0oOPZDDISFib+JcMBlmClTV1iT39FXv6a87MZe7sN9zZb3iz38ELP2DL17kz3/Nmr9746s2W4gg/c6gywnQg02n24gsn25Ji7ZRiHIne+jsslCBTZchYZYeRuooRgaBP0NJR09ZQ1iIqkcjKaprKKprKKloqqjJpq6ppq6ptfaOjpq6rTtAjEPWJJD0SwURf08pM19XBys/TmeLrTg30jgoNjqeH56QkZiXFRwZT7MxMZL9srKllRiJZKOywVdqR7OFsp7rDXAFy01fNjfTuKk/755njqxPXgZAB4FUpzBDzGWKYDaTYRkD2Oz2jqo9whChPKsSBVCwW4UAqRHhsHnNVJGABlAcErF8uf+6gr2FBVAqwMTZWgLwMtdy0CT56Ok4aKrYkiGJHcjSAfOxUH/3yCcqaBjBfgorECEAFEgwR4TgKIyw+vCZruPhPJau/bgljb0mEMoCIg8OrCG8JAL5UyPrh288ODjVFumgFmUEUU4hqKe9vBHnpQBQTKNRWJZNiWhrt0pFH212bsr8pc1dtcmdhRENGcGU8JT/SJ8XPMczJJNBM28uI5G2g4WVE9jHU8jTQ9NTVdNEmuZAJ9iQ1e3UVa4KSgz7R3pDgZKTuYkJ0MyF5mJK8zdR9zdXivUziPAwrYjyGSuh9+bTWNL+KcLtoF43YAJMwb8OGkph7P34CpAzAX8RYc0LOkszzkSWFNjFYEKILEmzxmZIB8FsM4A0McN40NP/r3xZuvLNw452lW3+XwbB078Olex8u3z+/fP+8jAdZR8baxL/WJv7FmPiCMfHFNhi+4sxc5sxc5s1+J2HcYE58jSz+CPgPAfr4/vdn8yJsQs2g2giTr15q+/HtXcMFVD99yEMTSvO3cdRSsNVUsdBQMVZXN1Al6Kpo6Khq6qhqEHfsIMpBRDmIJL9DJg0FOQ0FOUMSwYCork9Q01VT0VZR0lJWJCvKkxV3EOQhDSXISFPFzlTH3lTHVFvNkKRioqmuAkGaSnI6qopqEESCIDOyho2erqUG0VpZ3lFN0YWoEmFnlhHo1pAZXRDtN9pRLlwdA/gKQFZE3EUpsi7krqGctQ0SNgKyp7RVxt8uIcoRYzCbtba+vABEGJCKpDgMJChjfgqIkf6mqtgAD2uyqpMe0VWP5Guia0tQdNPS8NTTcNJWpNiSvSyVi1P9Hlz7BGCrQIIBRCTki4SoFENwDOXjIg6Mrm2+1P9T/REJmGAVSHhAxEb5y0DEBoCP8JYe3fymLIUS6aLlaQj5m8r5m8r5GkFBpjtCrRWj7JRj7JXiHFWSXdUyPTUKAnTKqEYV4eYNiR41iV618Z7VCZ618d61ib4NiQENKZTmlOCmtJDWtNCW9LD2jPC2zKjOTHp7TnRTdlRNVnhVKrU8MaAswb8q0b82NbAhLTA7yLo0wrGS7pQTaJLgTEh0IRYEGpdG2sVTzKryQi9dOAVEKwBdFLJmgIQLEMZ2EmT5UBkJYnT+j7Q1mU4Iz8qEC2Zw3jTGm8B4E9DcL2/P/fK2jIf5W2cXbr+3cOf9xbsfLN49t3TvH4v3/ymDYeXRJyvjn68+/mL98efr26pvrKlL7Omv2dNfMx5/JV7/lTV5Wbh6fW3sK9bkFQCPXXpnX6ABlOyilOND3lsWfqIldag4Ii/IzttAMdhK29OYbEVS1pWDSBBEgCAyJK+joKgpB2nKQVryG9JW2JCeMqSrBOkoQtoKkKYcpAFBJAgiQZCeCqStCGkpQNqKEFkOUocgIgQRIEhfCdKUgzQhSBOCNCCICEEaEKS3A/Iz1omwM4u0N6+Mo8V52wbZ6sf5213/8ixAlwG6JObMibiLQMSRwgyEvSyGn8HAfyEcYQIpLhYhqICNwRz22hJndR5IMJy1MnHzRz97izAPBxNVOQuCvKeRlqsO0VJF3kVbw8dYx8eMbKgMGapCSaF2Ay15OHMaiDEA4ygHlWBSEYohMFcq5WEYY+uM1X+oZzbhiFCWBGeJMaYQ2XCvhciaCF0H2AqA5758//nqTFqIo2aIvUayrxHdmeRChELNoCgrKNlhR7arYr6HYqGnQpG7fK6bfKK9XLyzYrKrSpoXIdtXKzdANz/AIJ9imOtnkONvkO1jkOmtn+Gpm+ahk+qqneSuTXcmhzto0GwJVCs1mo1qpB0h2pEY70JO89YrDrEsCDLJ89evCLOsi7avjbKtjnHurIj59rPXceZDIF4F+LKUtwDQdRF3WSxYFQtWRfCqCF4WwYsiZB5H5nF07ulZjHO/3/0bAAhmMP40xp+UYYByH0Mz196cufbm7PW35n55e+7mO/O33l24/d7C7fcW7ny4cOfDLR62wobN3tXf8rD88DPOzGV85drS/c9Zk5eRxR8X7n4K1n8ZrY2OtIbotgqhlnK2SlBukGUe1a40yiPG1STEWs9FR81UCdKCIDIEaUOQLgQZKUHGyhsyUXkic3XIXB2yIOywIOywJMpZEuWsSPJWGjuMlCFjFchQCdKVg/QVIFM1yIoAmRMgO7K8oSJkpADZkRVd9Qmu+gRfM70IV6tQWxNnsnKKr0uQtb6vGZnqYHT+tSOAPy9mTEi5M1LeAoBXgZgLhBwhfx3jrj7dw/hvhCNMxuocm73MY6+IMK4E4wEpAlDOD5c+bq0oSA0PstJUJUOQsz7ZQAGyJalYqMqbKu4wVYLsNRUsSZC5BhTqadRQnCBkzUj5bIAiGJsnQXExgiB8BgB8Ec4Qoqyn2+7/jf6IBAAEOLzGZc7y2fOYYAWHVzHBilCwhLCncebk0thPF9482l2ZXJnsX5/i3ZDoVk4zrgjRqQoi11IILVRiT4TmzhjdXYnGHXFG9XTD8hBynq9Klod8hrtctodijrdycYBGYQCp0I+Y70fI8yZke6ple6hmeKrH2CtFO6jGOqknuZLSPLWyffTy/PULAg2zvLWzfXRyfHUrw8xrIq2yvMilIcb7a+PuXPk7xrov4U0AZA5IGfDqGHdlDIjYTy4xk5XGNhyeOTE899TAoU1t3fuB8ydlkjGAcR5jnDGMMwZN/fTG9M9ntmCYvfG3uZt/n791du7W+/O3P5i//cHi3XML9y7IjMPSg49Wxz6VaauDVcbD+uMv2dNf82a/Y01elsUMvNnvpKvXHn712nApLdxaIcaZSLNUDDFXdNaAAkyUo5z0I+wNabYGwZZ6/ua6via6PsZ6PsY6nkYETyMVL2N1L2NVbxOCt4mabHU3UPEwVPYyVvcxVfcz1wiw1KBYa4dYa9HstMIcdKjWZD9TVX8ztWArTYqFhpeBcqA5mWKhGWylTbXRp9kahFjr+ZloeOip+ptrJ/o6pga66kKQg5ZCZ1n61K9fAc6MhDMN0GUgYgB8VYqtASELYCwx/J8ysCVZbx+OrgMgAFIBwDkvHNxloqFMdXfIjQnzsTQyUIR0d0BGSpAVSdlMTd6WrG5DVjVWhhwNVAxVIFsdufL0yKKUqJXH9wGGiLgcsYAnRfgwdwWIOX8hCQhvWYKzxBgD5i7C3EUJzpQKWZhgRYIzxcgKwNcAPL86/uO1L858+ELP8105B6ojD1dSj5T5Hy50P5BttyfZeGesdj9dqzvBsCVevzFKpyqMWBlCKAtWrwwhVFCJBd6K+b5KRb7Khf4qJf7qxYGEskBiKUUj24eU7auV7auV46ed66+TH6hXQNEvDDIopZlUhFkWBRkXBRk3xDqOVkV9+8YwWPgBSOYBMoMxxwAyJ+HNwKtjAFkG2KpIsLCpOSEs06wQnhXB08/UbwBAuY9R7mOUO4ayH8kETf14evqn12d+fmPm+pktGGQ8zN38u4yHDcvw4Pzig/MrYx+tjH20DYbPZTywpi5xZy+vjn0hWr+2NnZx6f7nABtnT1wCK9fA/NWRyugwO1WqtVKgmXyoDSHARIlqRQy11oxw0I92No1zNY93tYp3tYpzNY9xNoxx0Yt1NYh11Y91NYhzM4hzM4xzMygMcykKdymOcCuNci+P9qqI8aqK862K86mN8y2g2iW46NIsVUPMlcOtSXR7rWgH7Qh7rXA7zSBzNR99RV8DJYqpeoCxqruOvLuBWpCtviYEOegq7W4pxVceATEDSBgAWQL4KhAxALaC8RZE8KoEZ4rQpzp4n+7mXX2meJx5mL/EZc5ighXu6hTKnB9qrbHVJyUG+9BcbAPtzK3JqiQIctAlWWmoWJKUrTRUHfU0zIny9rqqjvqq3pbau5rLvSz1b3/zBcB5QMASslclCIPPnpcI18X4mhBZ/1MO21OB/rafs9dnxBgTAL4EZ6L8ZSGyJhWyXEj12wAAIABJREFUpEIWEHP47HmYPQvQJYAsAM6YdO22aPaHG/888e2Z/vf3FL5YH7a/wH00x+lIoeuJcq/hbLuBHLuBLPveTOvuVKu2JLPmWKP6aP3mWJPGGOMGumFNhF5VqHZZCLk0iFRMITXEWtfQLSvCTctCjcvDzKqirOrjHJuTXItCzZqSPQaKaSd7c3/64Aj/0Zdg9VewfhNwx8WCaSBcBGAN4EtSZB6I1hjzd7ayn5vauOtMKJiSDeD6jWT3ZWK8cZQ7JhPCeYRwHqHsRyjnAcK+D039ePoJDNssw+yNd7dIkLlJC/f/sfjg/PKjfy4/+qcsu7p1ymf98b9WHn3GmPhSsPDd0oNP+XPfY8s/T9+4IFq5hs5ckSz8sHzjwvN9BemBZgmeelGOmvHu+oGmygEmSv7GSn5GigGGygGGyoFGKhRj5UBj+UDjHRSjHRQTuSBjOYqJXLCJfJCpfLiVapi1aoS1WriNWqSNeoSteqSNeqSNerStWqiZfKiZfIydeoKTRqSNeoipQpCxHN1OI9RKjWqhEmpJCLMiBpkoe2lDjiTIzVDJlADlRPl99eFr8MI9wJ4GwlUJbwbw50W8WdlVQAhnDuMtCNEVDF7ayND9bsXhVRxZ/v0qFTNxbInDnADCNSm8BCTcgwOtNDe7zPCg+ABPEgSZqsk7G2hakpStNFQcDcguxjqWWuqW2mp6ipAVWUkTgqoz4+tykq6cfwfgbICs48xZKbIqYE1J0OW/kASpkM1nL/BYcxKcCSRcIbKG8JZweBXlLws4C2JkBYjWgXAZiJYBNith3AHwOGDfBnPfsm59+OizE9+c7v5wX/HpvrTnW+hHGsL2lAcM5Ht0ZTp1pDt0pDt0ZjjWxVo8U21pLg1JTjVxdjVxDi1pHgPFtP1NiSe6cs4ea7ly9uDyzY8B9x7AJgH7HmDeB8gUQGcBWBPxp8SCabFglrNyH+dOAcDY3P1PGBAJZkXw9DMx2CJhOwMI5xHCebBxpyb7PjR59eXJqy9P/vDa1I+ntyzD7PW35m6+M3dzI4ae3wijzy3ePbf08MLSwwsbPIx9tDq+mVna1p3BnLzEnLzEmvqKM/kV5/HXyNS3YPk6Ov3dTxde2NeQmh9ml+JnHOemF+uqG+usTXcg0+00omxJMoVbK4dZKUZYKoZaKtBMdwSZQBQDyN8ACjOXp1nI/2YNM5ePslKKtlGJs1dPdCIlu5CTXbVS3LQT3bSibAkxDhp0BxLVQsVLD/LSg0IsVWPc9Bvzo957ZZQ5cQ2gC4A3J+FMA2QJiNYlgq0bsTaEI4s4sriZoftPV1gwAwBTii/BrAkgZlz/6kIK1YvqZEl1snTWJ+nLQ9oQZKauaKNNMCcp6yhCWoqQIUHBQlvdnKyqqwDp7ICc9clRng7XPvsA8Bc5M7cBbxYABgAMhD2JcGbEyNpTjWX/Rn9Iwu/PrMgkwlYl6KoEXZaiy1J0EaALAFkA8BxAZgA8BeApIJgA8GMgeAwEY0DwkDd2kXnnk/mf3r//5Ws/fHjoi9cH//FC+9mjjad3lz1T7x6u//D5ji/fHLn+yYvTP73HHv9KtHINsO8B+DGAHwN4AggmgWAaCKaAYAoIZqTIvASZ35gih8yI4GmxYFosmJbAcxJ4RiyYFQumRfwpEX9KxJ8R8aeEvMeyw/RC/hjOeyQTxn0oE7q59WHWPQHzroB5F2HcRRi34fVb0MT3p7ZI2G4Z5n/929zNd2QxgyyhtBFDPzi/+OC8DIanPaUvtsFwcQsG3vQV3vQV7sRlwfS3+MKPzPv/uvz3Q8/15ufSbHJCLDICzdJ8DFK89JI9dVM8dVM8dWMc1RKcCSnu5DRPrRR3coIzIdpOOdJagW6rFG2nHOugGu+knuhCTHbTSPXQTPPUyvHVz/LWzfDUTnEnJzprxDsS4xwI0Q7qie7aqd76af4m2cGW5bFuQxWxbx9ouvjuobXxKzjzIRAuAGRewpkWc6elvLktayB6BglLf0YLYtESjzMmRmaAaAkIV1tL06zJcvG+TsaKkKkSZKmmYENWtdFUNycp6ypBpB2QsaaKtipEVoQMVJXMCGqmqipmqgpWJEVXfbXJaxeBeAXAM2LuY5Q9DvAlnDe30VMpyx7+2xVef8os/FsS0BUJuixFF5/W8m+0VasC6AKAZwEyBZBZgM8C0TwQzwPxAhDPA3jidxoH8DgQTgPhNMCnAD4JsCmATgJ0EqDTAJkByIwUmd3c9xs33kuQhc3v52Qev1gwLeJPiAXTYsHkNgymhLxpIW9SRsLvGZBhICNhCwM+4xa8fgtm3NwgQQbD1A+vTP346vRPr8ksgyy1KuNhAwYZD/c/XHxwbvHBuaWH/9iyDL/hYbtlmL19AVm6Ctg30YXvuVNfY/Pfo3PfsR99sXjj/M8XTrw6UtGU7pviq093Jia4a6b56uYFmeQFG+VQDLIC9NJ9tZM9NeJd1WOdVdN8tNJ8tNJ9tdN9tTP8dDL8dDL9dTP9dZPdNBJdiAnOhDhnQqKbZqqPXjbFJJdqkRFkWp3ksach5c0DjZf+fnD86lls/geATgBkAsATQvYYvPYAYz6WIvMAXRLD8yLBgnBTGDy3JVmW+j8VNo8IHvO494FoHiAzwvVH0X427obqib6ONgQ5a4KCpZqCoSKkDUFa8pCBuqKpFkFPQ1GboKCnrmxEIBgqqehB8iYKCrYkFXcDtW8+OMWa+B6w7wPpAhBMAWweiLeftPpP1rU/RYIYWZGii1J0QYouSNFFWVFWhK2K0HUhto5hDAxjoTgLwVkIzhEIORjGEvOWAHcOcBcAbx7w5gF/HvAXAH8eIEsAWQLowtOaA7zHgP9YyhsX88ZEnHGMM4ayxxHOuASRZf0XZC8gFFlA4SUMXtrKC8mi4c0wYFzEnxAJxiW8CTH3sUwizoSIMy7iPhJxH4i4D4Sc+0LOfZx9b0sY6y7Guosy78iMwIbWbsBrv8BrN6Dxb08+/u6lTcsgg+H1mZ/f2Mir/vL2/K8b2aT5W2fnbp1dvPvB/L0PZDw85Sk9+mTl0Scrjz5bHdvsVnr8JWPiInv6a1n1jT391dr4v9Yffc6fuQwY14VLV7GF7wSTXy3dPHfri5OfvNb3ykjJodaU/qLgjmzfugSn4nCLvGCj3GCjAqpJYahZDsUgm2KQHaifFaifFaCXGaCXFaCX4a+bTTHKCjTMCTLND7Wqindty6XsrI4dbUn9/K3dP392av7WR/DCD4B1C/DvAcEjgI7jrDs474FIMC7iTwh5kyLBrOzNJ/wNCcisTDg6h8ty1f+J0BlY8AiIp4F0FmXeu3bxb2HuxunBLskBTh4GBFdddXuymgVB0VhFTl9lh56qvI66giZRTldTxVRb04RI1oIUyRBkS9AIsTEPczLZ35Z/uDd/qDF58uZHgD8GsAWMMylBlp511uSP9KdJkCALEplDgi6IkSUhuoSjKzi6hqLrCMaEMTYfZ/NwLg/ncoQ8GOMCjAUQBoAZAGEAeFUmKbwE+IsSwTzgzz+1wnMS3pSIPyEWTIqRKQk6K8XmpPiiFF+UPUAM3WAARpYQwSIiWMTgJdk/Bd+MhnH+GL7p/4h5YyLuIxFn/P/Vdt7RbV13nr/oAMFeQJGyLFuSZXVZtmMn2WzKTGZns5tsZrLZbNruSZlstpw4xUk8dhInznE8sS3ZlkSJYhXV5SJboiSKHUQlAIIEQRK9995ewXsAy9s/7sMjBJKOvdk553vueYZ8jq337uf+7v39fvf3W87aixlHMWMrZi3lAMDZzzDAYIDFDVjcgMZn4e0aLDYDHFOnnbIOu7zDqTxbsgx97uk+n27Ap6v0JvkM14IL7/gX3wksVfLAZGdErXcgDFC5wFTIMhiy3EFDU4WEBg1IM54xzD+J+SfxgJQMyoph2VpUwShhfN+rvmS8c2r84u8/OPWzUg3t75/85dfe/NXXTv/666ef/0bnC9/s/N23u3/3na7f//fb3b8Z6ntx/Mormlun7IrLScswFZ+l8laq6KSW3RTpoBBTIT1PpA0rORNF2CnSQRVdVNG7RnpJxImm7XjWVcSCRSxcxMIkHiRxhgQPmfcUCP/HkZei/BTlWyXtFOEceOu5J3dVf+Wpvf/x2J7HWqqONov314sfqua1CVnNAlaTkNtcw9smqWqo5dUL+Y38qlZObTunZq+4/hNtkmOtwu9/6diJf/7Wyz//B9/CbWotQBWD1Gr8/gSyv6CVfPTj7o7KsxLuI4GEMCTyZAInU1B5MkXmIoVcGIa61rAoRcQpMkYVYsWcv4B4izlvAfEUEQ89oq4VzAOXdhJ15XMOPGvHMg4s4yDzPsYOE1ggjwcILJBH/QQWIrBQAQ0UMB+JukjMQSJWEjUXEHMBoRf+5YylmLYWU/Zi2lrILJGZBSgibWSUh4V9YYflxBwan0VieiSmR6M6NKpBItPALj1ll56yyU7b5R3MmcGl7vVqzzNnBo/+onf2km/uqm/uasD4tm/hbf8izUPQ9B70KYVMt8oC0kPQOETt9wKmm1HnUMY3nvVPZHzjGd84EpTmw/KcbyLrHc94RzKue4xyrmHCM1bwTawFFVRMRSVnqKyeys1TyBwVUq6F5VRYRUWVVHSaiqupuJZK6qgVF0XaKGSRShlW4/pibGY5Obucml/LLhYzRiyhT4W1ibAmm5glUfNawZHPLeaSc7mkgcjZSNSFZRxI0oml3QU0VEBDBBYgMB+BewncTeBOAneSeQ9jHz6CXMtFB7XmWiWtq5jl+rkXv/V3h794oG1fLdjFB3vF7Eeqee18UAeAGIBmEW+HpLalSSAWgioWu4ErbuM1tLFq2wF/Jwfs4oPP7hGfefG7gwMvYEEFhZiw6Hwh7VzDgx+LhPsOzR+BhE3PPwUS8kD/KXwuENEiEaWKKaqQpIj4aj5cRANE1o2nnVjKXkTXg1nlnk241y/15vOuEL5VwrdC+GAf17LoL5SXwEJ5NEgiQRL1EoiTQK0kaiZRE5lbInP0wl9MmwspUyFpK6QsZHqxYvYzAEAGGAxy0ZlcVAuvmuXCamCbPAlhcMo61rdJqi6Ppt+j6WeCbtA4eGcv+Y1XvcarvgWah8DSu0HT+1CQh7B5MGK5C2GI2IaS7pGo847PdMNlfDtku5UNjmcCYxHbYMY3mvIMx513Y/bbMfvtuONO0jWUdQ9nbfdQ5yjpmSoGZCsBJemT4s6JnH2YimioqJoKT69FVGsh9UpIsRpULQeVuF+OBVRYQIWFNPmILh+dySdm86l5ND6LpeYJZKmAW4m8FUNN2exSJj2/TNrQrBHLLq4W3NRKuIB5sylnNuWEa89fT0IioV1btpLI/PR4/9CV15//0Vc+u6dpOwCtADzEA4/WCvY2ineIBU18UMsDYgEQi4FAAMQ8XhO/TsKqbwZVO4DgUZFgnxg8vYP98+881fHSt7RDZ5CAkloNE0nrvy4J+TiZj9AiaJ9BoSx8u4p7V3FvybHjpjD3Muot5rxFxFPIuQs5N5l1wKjtWt6zRrjWCNca4VgjHGuEfY2wrxEOquinCr410gvL5i7jrmX0PndnAXVAkYidRJwkEsyjwTwaxBEPgTjziIVATASyRGQXiZyRzCyQ6cVCykQml4oJK5k0E2ljPjUHhSdnGWEJPZbQo/EZND6DxHS5qDYb0WQjmlxYjYbVSEgFbJOnbZMn7dIOx9QZu/wsc4CGJJRHoH0zF72zl3zzV/zGq/75676Ft4ML9DaJ4YH2LJVSlSK2O/6lG0HrzYRrKOG5F7XfDlpvRmyDCddQxDYYd95NeYaz/rGsfyztHUm67yUc9zDfFO6XkQElGVIWQ+pCWFUIqsiQEvfKcL+M8CuIoKIYUi9Hp1ej2pWYNh9W5SMaMqYrJPXFpIFMGYjkHOwnjaQMubQBSRtz2QUkt4ggZgw1FQkrmjUiaWMBtxdxD551kqhnbTlawHwE5itgPgL3FjA3gTth5+ki7oHByw2T3lPEPcW8axl3LeOOFdyxgtvWcDMSV6ygmrR37PXffPvqqee/+++O7asFT22v/+RDksPNNTtE7BY2aOaB1ipuS7WgqZrbUMMW8YAQgFo2v5VTu4Nff6iu+VPb2z69o25fNfjW5x8eu/R7s7RPe7eDwswUaqOdjLiHwnwU7lvLB9bw4Go+WDb7K0hIFPMpmEAFQ+b0SB8M4kUiWj4yGEASylMYyhhwUpiTwuwU5iwiriLqXcY9q4RvjfTCtgHUsm8ZdyzjjuW8bTlvW85bS7It4w7YmG8Zd63Q782xgjuWMfsyZq9wgJKInUS9edSPIx4CcecRG0NCPrOQh7ug9CKZXCCTS4W4iUgsEsn5CgwgAwwJEANIQi6sycKKLSEVsI132CdO2yfPOqSdzqlzLlmXU9HtUvbAPRJ0rXp05z26896ZAe/MQCnOcDWwcC1ovBZcvB5aeju09DZzcgia3gtabjCK2AYjtjtR652o/W7Mdjdqv3t/5tJwKbl1JOUaSbpHYD+HlFua8k5mvLKMfyrrk2cDMjSoQkIKLKRGw0ospMYiKjw8jUVUeFiFR9VQ+ZgWltvAEjosQReuRFIGKDRtRNNGLLOAZRbwjAnPmPCMBUZY8Bw9EjlbHrGRiJ1ArSRiJRE7lrbmEiYSca4VAitEACKBo85UbH4Zd1AF5xq6uJrRF2IqPDBBBobTlkvx+T6XvPPin3986dVf/OdPHZAAsFPM3S5ktwlZ2wSgmQ8auKCWA6pZoJoFarmglgsaOKCRzW5hcdoAtx1wdgBwrEncDsCXDrTcOv3c0lDH5MALRefQineECk1RKV3afIfwK1aT89Syj8p782nHCh5YJUNUMU6tJqmVJFWMrxDBIhaER+dVvHJcy8dWidhaPrZGRikiThViFJmgCrHKHOb7msLQNqFcK4RvE5GeYt5VwJ1QsHs3FOzG9CHKZ81Q8BthWQsU/cmyi7D6aPmZuJCiYSCTCyVfUKXyiVn4gMVm0KgOXjbOhTWZoBIKknDGNnGmnASnorucBLe2nyEBpnCXcvWuhRauQxgCJQVN7wTM7wQt7wYt7wYtNyLWW3Qqq/UOfe/HdjdmuwtJqIAh6R5LuMdj7sm4R5rwTiV9sqRPlvLLU345rKnBVNagL09HVVhEiUWUkAQ0psbi02Uw6JgqrkwhVyy9BAXfLPPeGTGNs2hlbfm0rYi4VvLeQumQh2bMWMq4jCyiYaXbcN0kP2eWnl4aP7408rLswv8wvv/L0XP/++Uffv4nX/nk3+xt31sjfLhasKOK2y7mtonZrWIgEQGJiNUiZDcLWBIhkAjBNgFoE3Da+bztfN5OHv9hHns7AE9KxP9wbOdPv/rUS9/73ETPr6LT3c7xE67xNyOa7ujMBY+636O5upYyUAVPPrlI5Bwk6lnOB5ZLU3k571/GGMd8qGKEN7bW6OhBhCLDFBmlyDB0HK0Hs/D7g7gVwj3LeW+B2EQE7obKY6485sJRJ446CdT+sTDAMyYsu4hlF/EyMSSs+4WSC1BEcp7xBVVoUwxyYfU6CdbxDut4h23ijH3y7KYkuKf7IAkQBhhkgPd7IAzBxetQoTIYIA8B83thC339rZyHDTmtNAwJ12jCPZ5wjyc9E0nPRMo7mfZJS81+5FBISAGFhpVoWAlJwCIqLEIbB1iICfZXp20ibJAFebifBAaGciqYD0PmLKuofQ11raGuFcy1grnWCBdFutcIO7XipFZseFi6OHVG9cEfZm//ce72i9PXfz7/3s9sg88PnfrBC9984tOtrAM14LGW6r11ogOSuv2tNftbxfu2ife11uzdVrOvtW5fa90eiXh3q3iPpOZRSd2+lroDLY2HmhsPN9ftFoInt1UdawFPtIDPPAjudf4sqOrMGAbC6jP20VeXne/HDZft8t5CREGtutdQyxrhWiO9q4SviHuInAPP2KBKs9ZfMcJYFRyh5xRGEphcTvpoe9+pdzPhnmLetVHrRgC1Q+URWx6xbVx6NopmAH6pzEKF8PQCnl4od4wSCSOt5Hw+OpOPabcSHtVgkWksMg3PBkhIlQ0o4KV8YBk7zZAAzYJD3uVUdDtV6xskt7afgeH++wxX4TYpsEDz4F+87l+8TtsH8zsB83vMMRqKoYJJW2J4SDjuJVzDCddo3DXG8MDAAP93S5UE1qlAw1A0DFhEhUY1aBSW6KOr9JVbBjRtRFOLG3koF8MDmbOs5mwU7iqmzUh4DonO4klDPjFLJrRUTk8hOsJ/1zr11uzg7xyTrzjG/jh95X+6h1+Yf/tnir5nXv3RF55uBkdqwad3tDy1Q3KwufqARHygVXRgW9XBNvGh9trD2xsObW94pK3mkbaaR7bV7d1Wt39bw4HWhoOShiOtDYdbxEeaeUeawBf2iv9uH3+o+1mvotMzddInP37j+Dfi+nOI+apnuidju0ll9VR+iSraqRUPtexZzTvhJpvCndSyr4i4mDTMcjFTmcnWrMhe3iSBeRPZC6ijfPOzFQB4zornrHjuLwOwzkB6CW5oK4SljFjKCCMDtOLzUHh8Do/o8KhmK5UzAKtfwwoVGf8UTYJ1vKOcBIe8y6nqYWBwadbNwv0RNxqGoPEa5AEiUcbD/Z4l8wd08MFyE7qMGMdR3HEn4bwbd96LO0dizkoYyo0DU1kDCg3J0ZC8zESoykqSaaGvAFoGJDGHJg3wPWIpI1xa8PQCtLYV/wibQhDZpUJqkUKsGd+0Y3bQNvO+Tf+eafqyRXPBpRsIGQYis93W0ZeNt37tGvut+ebP7xz/T7Zbv5zq+oF64NkXv/3JTzaDY/WsgzW8h/lgBw/AqxQPiMCOKrBDBB6sYj0gZrWIQJMINInoLdM2EbtdxNouAg/XsA+0cI+2sZ/eyXlyO+h/5XsZ8w2n7FR8puPiH/8+PP0G5Xs3Y7qIOG/g/nt4eCLmGIq7RuMeadQljbqkmaB6JbdIrXgLiLWQs3+4ioijiDiWUecy6oTPzB/B3P2tRORsJGJf30mWaavdTj5jYt7wRsFPwHwjLAVn/zzdvCY1j93vGM0nDHh8Diofnc1HZ7GwFq76G4WW3ES5oJIuYxdQwHmV9kmBZex0uVlwTp2zy8455F0OZfc6DJp1s8B4VBkYIA9+I63AwjXfwjX/Og83oCqQgDkadA5fCYa4fSjmGI45RytgqOCBQSLjn0KCMiQou3/LpM6F1SXLMMPAgCTmkMQcmpzfFIaKH+GHIdOL+egslV2M2ScMkwMGaf+SbMA4cc40dcYmO+2SvRnRnAwpXvGMvBCceGHhnR+9/YfPRqb+NHf9uXf//L2vHqrdCcBePmgHoBGAbSwg4YAWDmjhghYOrWYOqOGAai6o5oBaLqjlgAYuaOSAZg7YLgLtAtDOAxI2aATgv/7trtl7p/LuwaDq+Luv/gf35EuYuTs805ExXfTquozSkzZNn013wTZz1ay5Ypq+7Jn/IOubWssZC1mItHmrkcyZyJyFzJnWE3XgLC8l7ufTli212UHrQ9Z4LL3EvPOtRAOQnIdiHB5IygCtenlkAI/PYbFZKDyixyM6ON03FWMKsgFFxi/P+OXMdEr7pMA8eqpig8SQAGGAJDAw+HQXfLoL/pmL5YlJFTxA4wB5gHl7MK8b3nOAilluxSy34tbBuHUwYbsNBasHwAICsIYALKXBKO2dSHsnMr5JRjQJQRkSlKFBCIMaZUiI6mATUTQ+U+qONb8pDJv+SGYW0JCGyi7E7SOG8R6z/LxXd8mrPR+d7U/O9QYVJ5Ka41ndq9Gp38Skz1nf++GNP30+MPXa4uC//OTLBx8RgBYAdgnAwyLeNg7YLmS3CUGrCEiEoEUAmvmghQsaeaCOz6oVsOoE3Ho+t57PbRTwmvm8Fj6nrYrXAICEC3ZUAQkLtPPBD7/6pEt13id/Xdr337yyPxSd/XlbH5W+m3ddiy9djC1diZqvh5beds1csmgueObfRvyTFDpPZuZh36OKEU8vlLrALBDZJYIGBhJiZnI2Yb7ah+ijrPHly/yHA1COAZIwIAkDkpijfYBJfbk/lDkKo1EdHtHhER0W1mJhLRZSYyHlRqFBBRKQIwF5zi/L+qZgk5CMV5r2TMJJtTkJdtm5v0xCCQboSqJ1v2XwLVwLlC6CMjBAHiAJHw5DeV2ZChgYHnKBqVxgiiEBDdIF7vEtSMATW5Kw8XcibUSDKio7H7cM6YdPm6TnvNrzPnVXXN+d0nc6R37vHf1taPwF1+Az7sH/s3DpO++89DnT3Zd1N098cgd7Jw88KABtfHabQNAqEEiEvCYhu1EI6vmgjgdq2KCaBcQAiDmsKh67uqyqTR2H18DhbKsSNXFZjSxQD4CEC+oAOLRdYJkaCKnf0l77sX3sN0VHD2bupvzXE/NdadN5v747YOjzzvSbFecWpGfs2v6M6+5adoZMzeIZA542fsiYzyzks/P5zALkYSMDMHNzM205szdO8Yo3vJW2wmBTEmBTzHUMItNoUAWnQYUYDBgS6L4IpekElobfWhp+C/IAYbBNddpl5+yKLruCtgwOdY9zmubBqx3wa2kYAiWzEJy7UspNonlgztChhXfokhmL79JVZJbeowsrmW5ETTdi5vfjlg8S1psJ601IQtR+N+YYijvhAXo46R5JukeYh5RnNO0dg4kbWf8E4p+CQgMyJCBHgwpYiYw2iBEt00QUjeqRmB7ywHQThc0fthKRnCvGtVRmxqo8bxg5FdJfDmp7o9rujKE3MPWa6dZz7qHnXXd+uXT9x+5bz0y89eXbJ74688G/fPOL+1sAaGaDVh6nVSiWVNUKAVvIAVACNi0+YPMBV8DiCVg8ERBAVQFBFeCJAa+ZV1UH2LUAtPI4LVxQA8CuBsHXPvOIV3YqpHhF/95Po5oThKUXN/dFdKci+jMxQ29kvj+6cCGycMmt73fOnI9Zb5AJGZmeIdKzRNqQT+nzqTk8OYMnZ/EHbzpnAAANFklEQVQkPDvpNox6mJq2UWhsbkvBBnx/nXLRmU2FJPW5xAwTG0ZiOugGpad+WIuGNFhIg4U0aBBioNo49cvtQNozmXJPwJazCedYwjUKpxlYvPfm0vBbppGT0DIwJNjkZTCoe5zTvVA+zYBPM8BYBgaGskS9K+UOJUjCpjBAHiAJEIa49SZDAgMDQwJ8hiQwMDAkIP4p+JenXwfcI4U0ZTDo0ai+vI8oA8NWyidmCrHptbjKpug1jp4MzwwENV0x7bnMXFdGf3bu2jOO2/+89M4zhiv/yz34K8Olf3rtR489840njz1c1cwFLXxQz+XXckQ1/Bou4PG5PD6Pw+ex+DyWgMMWcLgCtpDPEgpZQiFLWAVEJQnFQFgNhA1ccRNX1MITtleJ20SiGgCaWOBIm/DZbxw6/YvPqK/8NKU/m9B1ZOa7s8aeqO5sfK43OtcXnR+IGAd8+j6nrjdqeZeISsm0jkjP5lN6KDw5AwXjLRtUWinihooRic4iMf0mY0yPxOAq81HGLbUFCVrYw4nBAInR0QAGA3Qdg+mtMMj5Zet7oRIJ5RgkXMNgYegNCANjFqzSs7apTpt8HQa7ah0G7/R57/R5n+Y+y+AvqfwMHTReCxqvwYsNFTAwPJSbhbjlg7j1JhOAq4g2MA8p10jaPZrxjGU8Y1nvOOqVol5pzjeF+GWIX4YG5EhAiQSUNAzwTYW1WFiLRGaQyMx6k+mygMtWIuK6YlSeD4xY5V2L46eC2t7A9LmopjOl7/JNvDre+UPnnT+YbjxvuPas6cbz1pu//c6nqndWAQkfNPFAE49byxFUs8UCtogN+AKekM/n8vgsHp/F5/J4HD6PLRKwRSK2SMwSVZepBohqgKCOLWrkVTdxRS18UZuouoHFrgZAwgYPssCXD4Lx3p8EFB22kdeimk7cdDll6EvO9kf1vRHD+RIJ3aGlq0hguJjSEUk9VD4xA4XHdRgTj68UfDOzFSMa1ZdWk4pRh0Y1eOQjjlsKzu8KQRJgDyckpoFewXJHEBZSYyE1vfb5lahfiQbkaECGBmRwccz5pFBZ7yQsz5V2j6dcY7ASRcIxwswuYLx7AsJgGjlpHj1lHe+wTJ6xSs9aZZ1WWSeEwaYswaDq8aj7Pep+yINXO8CcGRifUjkMgfmr67d8SjxstA/lMMQstzbCUBGQLocB8UwinklYhw/ykPMrcn4FfDtIcBoJTkMeIAn375d0W4UkofKx6UJElrDesMg7TZOnfOouv7ozrO6Ma7qd917TXn7OPXLcMviKrPcXN0/88NYb/3S0AbSyQHsVaOQAMQB1HEENR8wDfB7g8zhcHhfwuIDLAXw2i8/m8ACfD/giwKsCnHKJAUsMWNWAXcPiiAEQA9DAYtcDVhOHs6deIAHg023gxokfqy+/OH31d0u3X3OMvhlWnUvo+yMzvdHZ/ojxon+236nr9RsvJV2DhaS2HAM8roP6SyRUaosZvKXnfit9LBKQiBYykItO56J00mi5L4j+ynDt8ysRv4zZIJQzsBUG5VMLzN85XgGDeaLDPNFhmTprmToLYbApSzAou92qPq+yz63qgzz4NAOQB4jE/fcZrvgNV2DdVajw/LXw/LWI8Tqj6MLbscV3YovvxJfeTZjei5nfj5pvMifphO120n4nab+TctxlHtLOobRzKOO6l3UPZ92jOfcE4plEPFLEQ9elzHnlOS9tGXIBNYQBCU6jIR0a0jGtE5l3/SELFR5VE6EJj/6CWXbWKjvjVpz1Kc8FVZ0RdY9X2mG9e0I+8ILu+p+mzr841vs76cWXn/vuF/bUgkcauRIOqAGgmSuoZfMFANTy+PCQUAXFAlUAVAGOCLDhXC9XDQA1ANSyQC2LLljWwAa1AGwTcR9/SPI3jzb/+EtH1ddeN93uDCouW4ZOKy78Nj17Oa67ENb2hWf6w4ZL/tkBp7bfM3cxZH2/kNQRybl8YpZJvIHa+m+t2VRwPd4oLDKNh1UfUVipu8Amy3/pu1SI+Q/BFBsmYa6cAcSnoOWXoV4p6puAQrzjUDnPWNY9mnWPZlwjaedw2jmcctyDfUJSjntwdgHD7dcNt1+HMMADw9LYKdP4abP0DAODVUHD4FB2OxU9HkWvS9nLwODRnPdqaR5g1qp3dh0GmKcEszMYGMqRKIchano3Zrq5KQzQs1QBQ8Z1L+eeyLkncu7JnHsS1qWEJEDLkPWrcgF1iQctEtTCDtPl3US3XI0iWiyiygfHl+QdpqnTDuU5m+y0R9npU54LKLrdk533zj777X/zwD8+0frvDzX//aHWz+1tPNgAHq4Cj9SCnQLQxgU7RFXNLE4dAA/U1kDHUaMQNAtBEx8080Azl9vM5TYLWPB3Rs3w3xGAVjFor2btqOM+UMtp4gGJEBxqr91bDQ7Xg7/d03i0Dnz2Ac7ndrD+8UjtRM+v47pLwem+kO582HApMHfJru2z6897Fq6TCW0FBh+6xn88Ej4WBjQM4Y9HAgQAMkBnnQWVuaCSZiCgzPkViE9Bf3TfFCSBAYBRxjVSgQHsE8IssmBu8DXD7dehZYAHhqWxU0tjp8zSMwwMFjkNg13R5VT0uOU9bnmPR0HDQG+WtAPe+y8zwJM041xiYNhoHyAMkITo0gewRPFGB+umMGRd41nXOCQh555EPNKsR5b1yLI+CIMqV4IhF9AgQW3pudxWaLYSFlKiwRH96PEl6SnX9DmL9KRbcdar6PLIu13Snv7ff+9IPdglBLtFYG8dq50LdorAI1VgXw3YVw0O1PEPNtburhU/VCPa21K7u1G4u4m7q5G9q5G9u4G3u46/u1a0q070UCNvZxNnZzN7ZzN7ZzPY2QweagIPNYEd9WBPK3dPK39PK39vm/DhZu72WrCrnv0AFzwqAseahEfrwBON4HAV+JQEXH7p+zHtpYC6PzB9Pmy44jdcsWv7LZo+x+xVMjFDxg1k3EDE5ogYHYjNR2EcaqO2TFXYKnD7/0DCptrqE+TC6lxESfdwKmXZ5IL0aRgeDuFegK7P65mswGBTawAxSNhoDJL2O2D21qsQhgqzYJ7osEyeYc4MzAEa5mK45T0uZY9b1bcOQ4mE9dqSHxmG+83CjYjpRsx0n1lI2G4zD5CEEgzDWdd42j2edU1kPJM592TGM8mQUIJh3TLkAuqsX8V0XGdg2IoHLKTEAsOaoT8vTr7p1nRZJ95yK8565Ofcsi7z8Nk3f/H1xyXgUBM40io6sq3mwSrOo/XCx1v5jzWxDtezH2sWPbW9+akdkmPtjYck4sfaqx/bXnW0XXC0XfBYm+jotqpjkpqjrTWH20WHtgsObRccfIB3qEx7JeDIg4L927h7msDhB6qO7arbv024qw483lp7pEF0sIYDYThWD764S3TxpR9EtFf86n6fti80dzFouGzX9lune226S5AEiMFfQ8JWgdtNw1hbS824MSpU/i3WFVIhIUU2TCcQQAbo3LMSCeUYZL30qSDnnsh4xnLuCYhB1j3KYFBOQtx6Z50Ew+Cf52+/On/7VeOd1xbuvr5w9/XFoeML944vDp9YHD6xNPLG0sgbptE3zWNvWcZPWsZPmidPmaWnrdKzVtkZmg1lt1PV41D2OFW9TlWve7rfM33Bq7no017yae9zK22FRAUeoYXrESNdwp5xLjFdHcrP03TdMedY0jmWcI6lXOPJkui4Ca2pkiaZNI2MfwqG3KFyQWXGL097FSmPPO1VZf3TaEiXj6jNii7V+39cnHhjceyES37aNdXhmupwTZ01D3d8+9/ueHo755iEc7iJ/2i9cF999d460YF6zqEGcKiefaiRd6SRf6RZcKRZcLSFf6yV/3gr//FW7uOt3Cck3Cck3E+08J+Q8J9s5T2xjffENt6xbdzHW7mPtXKgjrTyDku4h1p4B5u5B5o4+5rY+xpYj9aDfbWs/TWsfdWso02CI/W8JyT8/TXgxC++bpd1+bR9gdn+wGy/V9tnlp21ynsipltkTLfpjmjrndLmuyMspt10p7QxsYfJa9hUJZf/R5cCCa07RsujY5uKDh7DkJl7Iu0ehypnIGm9nbAMwq6zcN8Rs9wChsE/QxjKSVgcOr5078TSvROm4TdMw2+YR960jL5lHVsnwTLVYZWdscnP2hWdDAkQhr+eBGbLVB6A29jfhE5ldYzGHaMJ5xhs/LMFCevK+KUZv3QjD1uSMNWleO8PxpHX54dfc06dtE++6Zg8ZZ84PXfzta99ouVYEzhYDx6tAburOHuqhbur+QfquAfqWQcb2IcaOUcauUcauUebOUebOfTsp8X+hIT9VAv7qRb20xLO0xIO/OUTEu6TLZzHWziPt3Aea+E+1sI92sQ70sg91Mg5UM86UM/aXwf214D9NWBfNetIo+BwA+/xVv6+GnD82f9ik3d5dT2B2d7AbK9X12OWnrHJeiKLN/9VSciF1ZumuP3/JaE8RPARSJBlvDImbpAqwfAXSfi/mXkHnRv5qyo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data:image/png;base64,iVBORw0KGgoAAAANSUhEUgAAAQMAAADCCAIAAADCcDA5AAAgAElEQVR4nJScd3Rc1fW2j3rvzXJvdPiRhCQEAgFCGiQhBEghCS0JxWAMNu69917UrG4Vq/deZ6TRaPpI03vvfe6dO0Xlfn+c0bUwTtaXtd51ly2wlst95t3v3vscsP/PP9z/5x8e+MszB//6w8N/+/GRvz979L1nj7737LH3f3zs/R+f+PAnJz967vS/njvz7+fPfvzTc58+f2HLCxc/f+HSFy9e+fKla1+9cmP7q7e++eWtb35ZtPs3xXteK9n7eun+35Ud+H3FoT9UHn6z6sgf646/VXf8rfoTbzec+lPTmb80n/1ry7l3W8//rePSe52X3++68kH31Q97r/+z78a/Bm59PHDr48GCfw8VfjxY/MlQyacjpVtGyz4fq9g6VrF1vHrbePU20p2vJmq3k+t3TNz9ZrJh52TDTnrzfkbLAUbLAVbbIXb7YU7HEXbncXbncU73KU73KW7P6ZneMzMDF2YHL/KGLgkGL4iHL0mHLsqGL8mGL0lHr8jGrsrGb8jGbyjIt5QTBfLJIgWlWDlVoqLeVlLLlLRSFb1MwbitZJarWBVqdqWaXalh39Gw7+i4dTpunX6mXj9Tb5htNPKajLwmE7/ZzG+zCFstwlarqMUqabFKWmzSZpu02aXpVnFr9cI24XStUzU67+DiqPT8vk9zoyMzAMiNikkBYG1yfAoAh7780K3mInpO0DaDGOhSVkvAxrAqBp2aUYdmyKV6sByKgQfKLu//L7LJ+myyPqu0NyxZt13cZZd0QNnE7VBWUfgPZRG2mgUtUCZ+s4nfaOU3WQWNFn6DmXfXNFtvmq03ztQZZ+oM3FoDt1bPqdFzanTsO1pWtZZVrWFWqRmVakalil6mpJUqqbeV1NvKqSLlVJF8skA+WaAg31CQb8jJ12Skq7KxK9LxK5Kxy8KxS6KRi8LhC4Kh8/zBc/z+s7y+M/ye07zuU7NdJ2c6T8x0HOe2H+O0HWW3HWU0H55uPkRtOjjVeIB6d99U/V5K3R5K3Z6JOzvI1dvJVdtIlV+OV2wdK/9ivPSz8dLPh4q3DBV/MVj0OTjwlx8d+MuPDv71h4fe/dHhv/346D9+cvS9Z4+9/5PjHzx7/INnT3703Kl/Ph/G4JMXzn/204ufv3jpixcvb/3Z1W0vX//65zd3/KJg568Kdv4KYnB732/LDvy+/OAbEIPqo2/Vn3i7/sTbd0++03j6zwQGbRf+TmDQc+2jvhv/6r/578GCTwYLPhkq/Hi46B4G4xVbxyu/JFVtI935ilzz9UTt9sm6MAaUxl2Uxl2MlgPM1oPM1oMQA27nUU7XCU7XCW7PaYjBbN9ZiAF/+DJ/+LJk5LJs+JJ85LJ09LJs7Kp8/JqcdFNOuqmcKFBQCgkM1NOlqulyFb1CzShXMkshBhpOlYZTpeXUaDk1kAH9TL1h9i5kwMRvNgtaLIJ2i7DVKmqziVtt0jabtNUua7PK28zSFrOkXctvC1imAxZ6151zuz7+XV4cSAVgRWxsBgBrkhJSAMiKBLkx4Acbs9585f+qbxx0aaj4okbKanHrSAtulmKmyaUZdqsfIKdy8IH6T4QshwTyAGWXdjuknVDLebCK2qDuQ8ImaLYKGgkY/hMPy2HQMKvUjHIVvUw1XaqaLlVRi1XUYuVUkYJSqJq8pZy4qZi4LidfU5CuyUhXxaQrovHL4tF7MAgGzgkGzgl6z/B7TvN7Ts92nZwlYGg/Rm89Qms5TGs5TG06ON2wH8IwVb93suabiTs7Ju98TcBAKttCKvtiuOTz4ZKtwyVbAcEAdINj7//k+AfPnfjwecgAdINzn7xw/tMXL2556eLnL17e+tKVL19ajkHR7t8U7f7N7X2/Xe4G1UffunPs7Zrj7zSc+hPhBpCB9ov/6Lj0HmSAcIOhwk+Hiz4bLvps+PZnw7c/GyndMlb+BWSAXP3VxJ2vJ+t2LGdgqmk3tXnPdMtewgogA9zukzM9p2Z6Ts32neX1n5sZuAAZEIxcEYxdFY5elY1dDQMwfk1Buq4g31BOFCgnClTU22FNl6ppFRp6pYZeqWFWaVlLAHCrddxaHbdWP1Onn6kzzN418hrCPiBoId6P8OeopMMua7fL2h3yDrui067otCu6Hap+r56EmaavHPtkUzbIiAT5CeCp1dnpESA7BqxMis1PjMpPjEoBYGUySAIgKxa8/9bzLv2020DVS/uM8n6/jeLWjng0D9AD8fgvhHyXFkiFU94L5ZD1QNml3XZpt03SBWUVd0JZRB0WUZtN3GoVtVhFLRZhs1nQZOI3mviNRl4DlGH2Lvy80HHrtJxaLadWx74DqYA8qBnlalqZmlamni5RT5eoqIXKqQLV5C2IhHLipnTimnTimoR8VUy6QvAgHL4AeRD2nYVIzHadhP7AbD/GbD/GaDtKbz1CazlEbTpAazww3bB/qm7XVN0uSu2OyZrtkAeIxGjp1tHSbaOl28CRvz975O/PHv3HT46999zxD547+dFPT37001P/fOH0v3565t8vnP34p+c/ffHCZz+79PnLl7945cqXL1/76hWiKCrc9WvCCsoPvkFURHeOvV174k91J/9cd/LPREUEGSCsoO/GvwgrGC76bKR4y2jJ52O3vxgr/2Ks/Ivxiq3kqm0Td76erNlOqd0xVfcNtWEXteEeALTWffS2/Yz2A9zOo9zOozNdx2a7j8/0nOL1neH3n+UNnBUMXhAMXoAMCEevisevi0jXJaQbctJNJfmGknxDOXFTNXlLTSlQU4pU1GINrUxNK9PQy7WMCh2zWses1rPu6Nh3dNxa3cwd/WyNfrbGMFtv5N018RtM/AazoMksaIIMWEVtEAC7pMMh7bRLOx2yLqe826XocSh7nKpeh6rfpug3iLpxVNBdd2FNKkgB4PnHV77xs6efXJu1KScxJw6sz0zIiARJAHxvw8rNOanf25i3IgmkR4EvP3rNZ2V7TVStuBs1k736MUT3AHm1ow/UA7G5D57lVZZbOehW9kO5FH0uRR/BxnfxgAZil7TZJd9CAlKxHAwCCSO3/ttGUaljVmoZFTpGhY5RpqWXamjFWmqRllqkmSpUUQsVlFuKqZtyyg3Z5HUZ6SqslyRjl8XDF8XDFyWDF8QD50X95wS9ZwS9Z2Z7T3O6TnK6TrI7T7A6jjPbj9JbDzNbDjOaD9Ea9tIa9k7f3UOt30mt+4ZSs51Ss33yztekiu1Q4Nh7zx1///kTHz6/BMCLZ/79wpl/v3Duk5+d//SlMANbX7q67ZVrX/38+tev3tzxC8IKiFRQfvANWAtBH6g7+ee7p//acObdhjPvNp//W8uFv7de/Ef75fc7rnzQde2j7uv/7Lnxr/6CT/oLPhko/HSoeMvI7S9GS7eOlX05Xr6NXPk1ufLriTs7Jmu+marbRa3fPd24d7pxL715P715P63lAL31IKPjMLPzCKvrKKvr6EzPiZmeE7O9pyEDwsHzgsELwqGL4pHLwtHLorFr4vHrYvINycRN6UShfLJANVmophSpKUWaqWIttURDu62hlWnp5XpG+O3Xc2oMnDoDp87IrTfO1Bl5dw38u0ZBg1HQYBI2mUXNFnGLRdxiEbVZRG1WcadN0hV+J2Q9DlmPS9HjUvS4lb1OVa9L3efWDLrVw27tmEM5YhAN4h7R33/3bAoALz+z6ZVnHk0F4L03X5Ywh55Yk54EwKbslOcef+ixlXlr05I3Zac998TGlckgNwFQBio8xmmbZhQ1TaLGiQcKMZAfKK+e9N/l0Y1DubVjhOE8EBKXauj+okvZ55R3O+XdDlmXQ9Zll3baJB1WcTsU/CsyC1tNghaToMXIbzYK7jmGYbZeP1OnC1NRbWBXGziVenaFnl2hZ5ZDKrT0EvV0kYpWpJwuVFALFJRb8smbsokbUvJ12fg16dhV6egVychl8fAl0dBF4eAFwcB5Xu/5md5z3J7TnO5TEAlO+zF221Fmy2FGywFG03564z5aw+7pu7um63dS676ZrNk1WbNr4s5OcPLDF05++MISAz87+/FLkIGLW14J+8DWn1/76uc3tv/i5o5f3tzxy4KdvyKsYHkkqDn+Ts3xd2pP/Kn+1F8azrzbePZvTef+3nz+H22X3oMMdF79EDLQd+vjvlsfDxZ9NlS8Zbjkc8gAqeIrcuXXE1XbKXe+marZCRmgNeylN+4jAjGj7RCz/TCr4wi7+xin5zi39wS39wSv7xS//7Rg4Jxw8Lxo6IJo5KJ45LJk9Ip4/KqEdE1KvimbuCWjFMinChVTJYqpEvV0iZZaopu+raWX6hhlOkaFnlmpY1YaObUGbq1xps7IrTfN3DXPNlh4jSZ+o0nYZBY1mUVNFnGzVQJL/zb4T26XdkIAnPJe+PHpUvR5VH0udZ9b0+/RDnm0Qx7dqFdP8ugnvXoqamSiBu7/bUjPjgX/tz4vIxLkJ0WySa2YlS9jj+zf+kFT6a2QzfzqMz/MiYlNBmB1SmJmNEiNAGXXDnhNDI9xas7D8pkp2P8in2nygXogRV49CdGR7jMZyMZye1nOiUc14Fb2upW9LkXPciSgCDAgElDLHcO4lCtMs/XmmVoTt8Y0U23iVBnZlQZWhZ5doWOVa5m3NYwSNb1YRSuC5ZOCcks5cVNBviEnXZePX5MtQ0IweIk/cJHXf2627+xs75mZntOwaoI8sFsPsVoOMpsPMJr2Mhr30Br2Uuv3Uuv3TtXtAd9l4MJnL1/c8gpk4OqXr0IMbn3zq4Kdvy7Y+WvYI4LJuOLQHwgrgLUQtALIQMuF91ovhhmAVtB789/QBwYKPx0u+RxawXj5NlLFVxNV2yerd1DuLPnA3T30xn305v3M1oMwCbA6jrA7j3K6wgzM9J2c7T/FG7jHgHg4zIB0bBkDk0VySrFiqkRJva2klappZVp6uZZeDgEwsKr0rDsGdo2BXWOeuQsBuJd9ha3QAaySVsgALHscsi6iTnDK+12KAbdy0K0c9KiGPKohj3bIrRvw6IY9umGvfgwxkFHDFGKge7QMzCLU8CefWpe9OiU2PQrkxEX/689v4Itmg2zcbxfjqN6tkwZtZlJXVyIAa1IzVqemrk5LSI0EhRf34rje7+TYtWN+6/QDhVmoD5TPPPXfhZooUIhxEnkQG1DLf0zYiEc36tYMujWDLvWASz3gVPU7lH0OZZ9d0Qtlk/dYZd0WaZdF2mWWdJol7WbJt+1CCCuoBrOg0cJvsPAbzLy6MBLcGiO3ysCp1LErdOwKDbNMzShV02+raCUqWgnsOCkohcqJAjnppmz8hnTsunTsumj4imj4inDosmDwEsHDbO+Zmc4TM50nuB3HOR1HCB6YzQdoDfunG/ZPN+wHyzB4mcDg4paXlmNwc8cvC3b+unDXb4p2v0a0SqEbEBVR/am/QAwaz/4NYtB26YO2S/cwgG4wUPjpYNFng0WfERURdAOIAaV25/TdPdN399Aa9jKavoUBp+vYdzHgD54RDV0IYzB6aRkG18NWsISBarpURS9TM8q1jAo9s1LPrCQYMHJqDZw682yDkdcAGTALWszC1nAilHTYpG3QAWD1Dx3AKe8lMPCohjzKEa9q1K0eXmJgBGKAGKdQI8NrZHv0M4hRSB1oXZ+VlBEN8hLiV6emPrQinT7WgGMyl56tEVAW3GaTRPjS957Jjklcm5adCEBufExGNOiqL8QDWq1keNEn9FnpPtu0///7iVloqJX6X56IZcpnnkYsU6iJukTFJGqYRIwTqGHSayAj+gmvgQy/An/s1ZE9epJXR/bqSW7tiFs75NYMujSDLvWAQ9XvUPbZIQ/KPrui1wphWOLBIu2ySDvMks5vGYWgySJstgiblvWg6swztabZWgP3jm6mSs+p1rErNMwKNaNUTStT028rqbdV1GLlVImCUiifLJKTbspJBbLxG+KRq+KRq8th4Pef4/Wdne0Kt1y5Hce57UfYrYcgD7TGA1DgzL9fOPvxi+c++dmSFbwKGbjx9a9u7vjlrW9+VbgrbAJEJCC6Q0QkuHv6r4QPtF36oP3yh51X/9l17V/d1//dW/Bxb8HH/UWfDhR/NnT78+HSL0bKto6Wf0mq+ppcvZ3IA/DtpzXsZTYfYrYcZrUeYbcd5XYcn+1a6gX1np7tP8MbOMsfPMcfuSAcuyQavywavywduyobvyYbv6Yg31BO3FRQbsFPCxh/NfRyLatSx76j59TAoGaeqTfP1Ftmw/WPld9kEzTD1GsVtxN1v03eY5MRn23dDmWfU9XvVPW71AOwMPBoRrzacShER0J0ZERHRnQkxDCOI4ygg+rRk1xaMmZj2dVT825pwCY1Spkbc5IfWZ27aUV2cgTYlJcXD8BDa+KnSfX4nBHHDEzywP9t2pAVl5ASEbMmIycrLiEjNjovJbq6+Dwe0GEuQcjDD7i4LiMFR4VBN8drovnsDLeB6ney/HY25mD+/z8xG8tnZ9z3xGwMgrT7OCFo8ZopqInqMU0ixinEOOk1jnsMY179mMcw5tGNuvWjHt2oSzfi1o7Ap1M77NIMO7XDTvWQUz3kUA3alX125QB0DJu8yyrrtEs7reJ2q2R5G6rRwm8w8RuMvLt6Xq1htl4/W6Pj1mq51XpOjY5dpWVVaxkVWkaVmlammi5XUW8rKaXKqRIpuUBCuiUh3RKNXSOQEA5dFAyc5/efIxpN0Bw4HUfYbUehwLlPfkYEAwKDa9t+ATEo2Pnrot2vLU/G9zWIiFTQcuE9WA4tx6Dnxsd9hZ/0FX4yUPzZYMkWAoOxim0EBpTanUQkoDfuIzDgtB+b6TwRZmAZBoKh84LRi6Lxy2LSFTHpCsRATrquIN9QUG4ppwpU1GLldDHEQMOs0LIqIQaww22arTfPNhAYWITNFmGrZRkGVll3uLMu77fL+8O58L9hQEZ0ZFQ/geonEAPZb6O4dCOoaTLoYmpFA5iVO+eSeIx8fM7xz7/+LiUK5CRGxwMQB0ACAFmJUSszQV4aKC840XG3eG1WSn5q8pqMjLyklNTI6Ky4uHgA1mQlbl6ZymcM4gtml5mNhxSIleGzszxmmt/JwefkuF+Mh2R+J+d/EuZgP1g2ls9Kh0ItNEKIeZqQ10T1mqge45THOOU1kL3Gca+B7DGMefQkj2HMrRt360fh06Udc+lGXNoxp3bYqRmFPDhUgw7VoF05YFP02+Q9NnmPVdZpk3SEQ8Wy7pNJ2Gjg3zXw7+p59XpeOGFrl0/rGFUaeqWaVqGaLldSy1RTZTJysZRcICUXiMdvSkbDMIiGr8A8Lew7J+g9w+s+NdN5AnYdOe3HoMCFz14m3AAycP2rX97Y/oulcug3y2qhNyoP3+sRERgsJeMPCDeADPTe/KTv1qcDxZ8N3N4yWPr5UNkXIxVfjlZuG6/+erz664nabybrdlLqd03d3Q1bQzAZs9uOstuOcTtOzHSenOk5Pdt7htd3ltd/jj9wnj9wnj98UTBySTR2RTx+VUy+JiVfD08lJwsUlELlVJF6ukQ1XaqmlemYlYQb6Li1hlk4Amsw8RuXTwCsojabqNMq7rRLu63S3iUGBu3KIbsy/G/mUA061UMuzbBbO+LWjsES2asje3VkRD+B6CmInoIaplDDFGqYRE2TRkXvAsLxWqadhmnMzlPyxvBFR3XRxZykiPW5KXEA7N++9b0/v7kqOzUtFmzKT4kHIC0GZCeCrPjIDbmZadGRSQDkJSU9vXnjs08+mhkPkiPBCz94OORRBz1yn3MWc80uYBK/m4fYOT7njNvC9DlnMNfs/ySfc+YBcoUJ8dlZUKiNSQixMqC8FjqUx0z1mile86THNOkxTbiNE24jGT5dBrLLQHLqSU79uFNPcujGHLpxh27MqRl1akYd6hG7etCuXuJB0WuVdVtlnRZpmIdwkBA1m4RNekGjXtCo4zfoeXf1vLu62XsDCh2rRsu8o2FUq+lVKlqlarpcTrktp9yWTxbJJgolpFuQB8noNdHwFeFSf2n5CALOYTldJ8Clz39++YtXr2z9xbVtv7r+1S9vbv81tILiPa8X73n928n4zTvH/ggbRLAoIiJB68X3O658BK0AMtBf8NlA4ZaB4s+Hbn8+VPbFcPnW0cptY1Vfke5sJ9fsmKj9ZurubsgArWkfnBPDSAAZmO06xes+zes7Kxg4DycDwqGLouFLwtHLorErEtI12cQNGeWmjHJTQbmlmrylnIIzgdtaeqmWUaFlVOg51XpOddgKeHeJCQABQHgIIOmwS7uhD4RnrsoBh2rYqR5xqkdcmlGXZhQy4NGNenTjMDsiBjJqmEQNkxAAn5HqM1Ix07TPPGXXjgY9zJCX7TJSQm6BxzLrMMxKuKS12fFZSWBVZsKPn35k0e9Siblv/+4XCZEgHoBH1mSnxYBEALITojbn5+QmxeUkxuanJuolvMaK4tRokJcSvTI99sD2T/EFu1FFwVyzeFAeQoSog+u1sV1mBurg+t28/0n/iRC/c+Y+0yCoWM4GQQVqoSGWKSivmQLlMU26jROEXAayy0B26klOPcmtI7l14y7tGOTBoVmyCHk/US8RTSezpN0kbjOKmo2iZoOwyShoNPAbDPwGPe8uHFAYOHV69j0eNIxqaA7KqRIFpRjyQORpyeg1ychl0dBF8cD5eyO53tOzvadnek6Bez7w9a9u7fhN4c7Xi3a/VrQ7HAyWYvGbNcffqj3xdt3Je8m46dzfiVTQceWjb/lA4Zah4i+GS7YO3d46Wv7lcgYIH6A17aM1hbtDxJB4puvYTM9paAX8/nPCwQuioYui4UvikcuisSvQCqTk6zLKTfnULQW1QDldqKIWq6dLwgwwy3Sscj2rysCuhoUQwYBF2GwVtdjErcvDwFIPtN8u73cqhx2qYciASz3m0o67tOPupSYJBAC+/T4jxWekLL39dMxE95sZUJiF5jFN4iGBXUcOoXzUwXMYuPii47Wf/yAOgJQYEAdAf2ddCDXjOLLlk78kRIINeTnpsTHJkWBVZsrjG1YPtDdsWpmREAH++NrP8EUEX0Te+9PrmQkgJRrkpsS21ZeEUDmO6xeDctQ1G0RFIZ8Y8/AR54zfK/ifhHn4D9L9qNxnGqiDizq4iJ0TloPlszN8dgZqo6M2OmKlEfKYqVBu05TbNOUyUlxGist0jw2nftyhGwu7hHbYoRp0qPrtSzmbqJos0g6TtN0kbTdK2oyiVoOwBcrIbzbym428JsNso36mQcup13Lqdaya5fWSinqbQEJBviUn3ZSPX4P9VmL+AGfV/P6z4MbXv4IMFHzzWtGu3xbv/l3J3t/e3ve7byfjt+pOvnP39J8bzvyF6A7dFwn6bn0KGRgs+ny4ZOvI7S9HS7eNln9Fqvqa8AFK/S5qwx44KSN8ADIw232c13OC33Oa13eW339OMHBeOHhBPHxJMnJZOnZ1WUfohnzyJmRATS9W04u19FI4GdAzyw2cSiO3Cjbgwi05QaNF2GQTt9olbQ5pu0PavgyAXqe816HsC0+LlhzArR1z60gePdmjJ3sN4X4iapzwmSZ9RgpmmvKbqX4z1W+m+c00v5kRsDChglZWwMYIuVkWzUgQ4S1gkhAiQe2iqpKzcQDkpUXGR4LXXn0Wn3NoVdyFkOXLz9+NBmB1ZlZmXFpuUloiAK+9/FM2ZTg/Izo9Aez88j23RYLY5XjA9tTmVclRICkSvPDM4yYNA8e1eEjh9wrmMEkAEcLXOoAI/yf9J0KCXkHAw4d6oIF8iwon2+/kYA4mFKQCCrHSvJZpKIKKpWoqbBouA8llILl1427duEsz7NIMO9UDzqVuLGxXWBVdFnmnRd5plnVAizCJ24yi1nDfSdBiWsaDjntXz6rRs+7omNVaRpWGVqaeLg0v0UwWqiYLleQbCtL15fMH8fBF2H4EkIHCna8X7fotZKDswBtlB4gVujcJDBrP/rXpXDgVEBgQVgAZgFYwWrptrOwrUsX28crtE3d2EJGA2rAH+gC9eT+xLwQXJfi9JwV9p4SwHOq/KBy4JB66Ihm9Jh27Lhu/ISfdlE3cgo1RBbVIRStR029rGKVaZpmeWa5nlhtYFUZ2pZFzx8StMc3Wmnl1NmGTTdgEfSCMgbzDqegkGHAp+pzKwfD0VDPs1o7dx4DHOIUYJ+9jAO7PBa2MgIUesNAhAEELJ2TlhqzcoI2NOZgaWR++oAh4BCFUjgcMzz+zIScV5KZH5qRFjPY3zgetGKIN+fV3qi6mJoJV6blxIC4lMjEOgKcf2vTOb3++Ni8uDoCr53bjuH0B0+N+a0XBpbTYiEfWrMpOih4fqvU4uCFMEkBFC0F50CfG55Q4rg2gov9JfkT4XQUQYQgRhhBh8NtILKdiORg+Fyfg4gZc7ICL7Xey/E4WQcV9LkFQEWbDQvFYwjx4DWSPnuTWL3WclvHgVPXbFL1WZa9V3mORdVtk3ebwXOLe7pNZ2G7mt5l4rcbZFsNso5FTZ+TUGthhHjT0Si29XEMr00wVa6aK1ZQi5USBYvk8buyyePSSePQSWDYoeP32Ptgg+gOxPQGLIugGTefg6sR7sCjquPIRkQr6bn1KYDBy+0uIAblyB7lyx2TNPQyIZLy8IoJuwOs7JYSj4oFLwoErosGr4pGryzGQTxbAUbFyulhNv61mlGqZZTpmpZ5VpWdVwbGAiVtnmq038+6a+A12YYtV1LKUBO4tAi2fA7hUIy7ViFs96tKMerUkj5bk1ZG9uslwAjZRURMVMnAPAxsjaGUEbIyAjRGwsgJWVsDKCdq4QRs3ZJ8JOGZsBspiUGLRT835ZGYtHZ8z//WPL6XFg5XZsSsyo81afsCr99qVOO5CXfLnfvBoekzS6vSVKSAuPTZuRWpyZgKIA+AHT6zy2iQWLRdzqfBFz8UT+xMjQFIE2LQ6W6ek47gRn1NjXtFiSDXnl8/55ZhXFPRJ/5P82D3d+yIihgp4v6UQIoIKeoVQARvAyZAAACAASURBVI9gufxuvt/Nx1w8zMXDXLNB90zQzYEwEDz4nSxIwnIeUAvNa5lGLTTESkPM04hlymuiekyTXsMSDOGlDwKGIYeq364csKn6bIp+q7zHIuv99lyii4DByG818luNvCa4I2Pg1H27v1Suni5VT5eoqMUKSqGCfEtOWtrXGLsqHr8qGb0Cbu/77fJIUHXkD9VH37pz7I91J98hKqIlBv7eevEfy5Px8kiwnIGJqm8od3ZN1eym1u6hNeynNexnNB1kNh9itx7htB3ltB/jdhzndp/kdp+E+0KCgXOCofOioQui4UuS0RuSkVvS0QIJ6ZZsolA+WaSgFMqnClW0EiWtREW/raLfVjPKVawKLatSy6o2chuM3AbTTLN5tsXCa7UI2i2Cdouowy5e2p2UddvkPdBqHYoBOALzqkYR9RiqIaEakk9LRnTkgIGKGaiYgeo30qECJkbAxAhY6H4rPfzq2xh+OztoY/vtbL+dHXDM+J0zfsdswMmDwlw8p4UZwmQOC9ePSFGXBMftTpPgFy8+FQdAHABfffoPPOBCrRp8AV1ArFNDPbmJiQ/l52fHxiYCsD4nIzUKZCVGTQx24AuoXScNeEwOozInNTY5BiRFgcKrZ0M+7ZxP9V3NY2oo+NMQqgyhyiCq9PuUGHZPfp/S71MGUWWI+IXotzSHyB+okFf2ACESPChxWahu63QInfV7OH4PZx6ZxRxMxDwdcLD8dqbPSodPzEILOtmYmYFaGD4T3Wee9pno8OPmvjk30ZlFDOFtKNi3cKpHYPvVrhyAFgEH2MurJpOgxShoNPKaYKTWcev07Nql7dcKLaNCHS6ZiuHcSTZRKJ0olE0Ugtv7Xivd/3rZgd9WHPp95eE3lhpEb9Wf+lP9qT/BoojAoO3Se/dGZjc/6S/4DKYCIhiMl39Nqtg+Wb2TcmcXtXbPdN1eeuMBeuMBRtNBVsthTttRbvsxbsdxOCiAswJ+/1nB0HnhMLEydEM6WiAZL5SSiiAJ8qlCBbVoGQalyw/NGLlNJm6rcbbNxGs38zssgk6LqMsq7rZJeuzS3nBjVNFvU/TDv0G3etStHkPU4x7NOKqZQLSTmI6C6igBPQ0z0IIGut9IDxqYARMrZGQFTCy/hQlJwGwMCIDfzsYcbH+4XJ5d+nTk+d18zC30IdJQQGUxcYOocg7TLgT0+JxtcqQlNRZ8/7G18QBcP3sEn8dQow73o4tux9b3/54IQHZsVHZsVDwA+amJZTev4AHErlPiC4E51Pnma69mp8TFAbB96ydzqDWE6udQzXc179NCEV8JIeogqsZ8ahRTY7578vvUQVQd8mnmUM38khYRzSKimUc1c4jygQp5FQ+SLIQI/R7OnE+wGBCGUD7mZgdcXJ+dgc8pUAvNa6LNe2bmnTOYhYYaaYhh2m9hY2YWZmZgZobPRIdILPFAJWAI82AgE9uBLs0obOjBXpNV3gNLJrO0yyzrCEdqSRuRpw28Jthyhf1WDfuOmlWtYVbAPXDVdKlyulhJvS2bLIECZQd+W37wdxWHfl915A/Le0TQDQgMiEU6IhgQGEAGxsq+ghhAQ6DW7qHV76PV72M0HmI2HWY1H+G0HuO0Hyc6pMsHBXB1VDJ6RTJ6BQ4IpeQC2URheGuIWqScLoa77GEGWNUa9h0Nt0bDrTXOthAYWIVdNlG3TdJjk/Qsn47ZlQNwJuBUD8E84NWOe/UkREdG9BM+/RRqmPIbpzHTdMDE8JuhFTCDZnbAzA5YWZiNhdlYYQycHL9zxu+cgQ6AuXiYh4+5hZhb6PeIMK/I7RT4fAqbjRfAVIvzJqddFPBqcdx19fzhWACe2rxq08qM4a5mfB7zWY1zbrtXr8mNj8lLiF2XkZqdEPO7V17EMe+c244HkJDHXnj1fHwEyEiM/uFTjxiU4kW/I4TqQz7NdzWHaQkRXwyiav/S208oiIZJgDCEQbqnBxgOYTLfkXzeL533iwKIwO+dncPEIZ8g6BUs+EWoje2zsxZ94jkvz2Ok++1s3Cfx27mYjYPZOD4r22dloxYGofDY7jvdWBjb3DqSW0eCvVendtihGbKpBqzKfquy16LoMcu7TbIuk6zDJIVd11ajqFUvaDbwmvSzjbrZet1sPRzJEeYAjwopaaWKqVLFVKmcchtAK6g68gdoBXUn34FW0HTuXVgUEQvVcIMIpgICA+gDkAFy5Q7oBtN1e2n1+xgNB5iNB9ktR9ktRzmtx2baT0AG+D1niAYRsUEtGb0iG78GN+cgBstXhpS0Ui3r3slJLadGO1ML/4Rmfhu0Aquwyy7usUt7HbI+h6yPOJnlVIbnYktjgXEP3CSDXVETxWek+szTfjMNs9ACFqYf9oKsrKCFE7Byvu0DHL9zJgD77u5w59HvEUEG/IjYh0hdLhGCyDweCYLI5kMG1KO0W8T4nAPHkT+89iKskTasyJilkfEAsoi4Ou5UrstIzYyOyI6NykuO//mzz+glAqdOFfLYJ4d6N6zMXpWdGh8BBrta8MVA0Gue8xmWv/SE5v26eb/uuzD8J4V/le9BWiq0luuBJAR9cnxBuxhSoG5eABHiuHYhIENdswuYdNEvw4NKHJPNeYQht2DBIwo5+ZiV67eHBZHAbCyflbkkOmqhoVYqaqUSMwrEOIkYYZaY8OjJcBbh0i0N5tSDNlUf5MGi6DEvazGFKyV+s4HXZODDAxJ1y89FaJgVGmaFarocChDlUO2Jt4lyqPHsX4lyaPlCde/Nf/cXbekv2jJY8sVw6Zej5V+NV24nVe0gV38zcWfnZM0uSu1uav1eIhiwWg5z247PtJ+Y6TwJGRD2hTukwqVhmXjkcnhKMHFDNnGDSMYKapGSeltFL1PRy9SMSj2nRsup0XHrIAB63l0Dr8nAa7IKO6zCDpuo0y7uIhakHco+uB3p0gy6NINu7ZBHN+wxjHgMY14D2W0kI8YJr3nSZ55CLFOYhYpaqX4rHbMxYBUEk0DQxg44OH47F5rA0hw37APE2+9HpH5EiqEyDJVhqGJx0ej2ylFM7UWVfkyL4/b5OUvIbw76LAHU/Mj63PgIkJsWt25F+q9ffv5HTz6SFg3SI0FOXPTDK3Jy4qITAdiQm/nY2pWbV+XmpyclRYI4AM4dP4gvBgIeW8BjCmKGIKb7rkJ+PRTxlYBPG/Jp59D/IEz3ID2Asf+KlmoxpJkLqv0+OT6nxXGzH5E6LNwQKsfc4kVMtYip8KAWD2qdOpZDy8RxY9DBCzp4AftswDETcMwsgcH229mYjQFFrHv4rHSfeXqpfKIgxslwyaQnhTc4tMMOzRDkASIBSyarrNss6TSJOyAPSxuv8MxQvXGmjjhgTRytBveVQ0Q4JsohYqG679bH/QWfDJZ8MXR7K4HBcgam6vYQGMBUwGk7Ottxktd5itd9WtB7Vth3TjxwQTR0UTx8CTIAt0chBgrKLfnUrTAD08XwNL2aUalhVqmY1fqZBt1Mg3620cBrMvBa9IJWg7DNIGyzSbrs4i6HpNsh63Ep+tzKfsiARzsUBkA37NWPIIZRr3EUMZG85kmPZRKxULxWCmqlovZpn23a56D57UzMwYTPgIPjd3KCTm4gPHOdIcLAvVoIEfsRaQCVBVAZhipgEsV8ahy3O1wSn187t2DGfJq5kHlx3hHATIsh52LIyaaOJEWDFRkJsQDEApAAQCIAK5MTEgFYlZKYGR2xMjkhKz46NQqsSEnISozJSox5/vtP2g0qzGUJeu0BjynkNxMv/XLNBQzfhWEO080j2kWvdtGrnUe088g9EhYw/bxfP/+d7zPv10N7uU8PxCPo16JeBYaqfIgSQ1V+rxJxSoOoGsftmEs+79POo5qAWxHyqhZ82kVEs4ioQk5hyMmHCjp4QWcYiYBjJuDgBBwcv50JBanwW+l+Kx2z0DALzWeeJoIE7DW5deMu3QjkwaEZsqv77coB27JtcLMkfMrUKmojzpeaZxvgSWsD995pUkCUQxADaAWtF/9BlENhKyj4BC5UD5d+OVT65Uj5V2OV20nV30zU7Jqs3U2p2zNVv5d6d990w35600Fmy2H2Uo+I132a33NO0HteREwJhq9KR66JR65KRq+Jx6/DgwQKShgABbVAMV2spJUoGGVKRqWKWa1m1arZd/WzrQZem2G2Q8/vNAg6DKJOg6jTJOqC5dCyxugQ3JDz6EY9ulGvfsxrHEdMJMREQs1kr4XstVLcNgpio3psVNQ+jThomIOJOpmYg+lzsfxODuyRY25uwDXrdy8B4BL43cKlPCDBvJIAKgsgYQD8PnUA0/gxjR/TYAGdy6tweVWBOTPq0zldKgTVexHdXNBuNcvwec/Zk/uiAcjNTFiVnZwcBbJiQX5iTEYkyE+MSQIgPzl2ZUpcegxIBCA/NT45CojYVMxhxBewRZ8TcxlCfnMwYPyuQkFTKGgifhrwGwJ+w5zPgCMG3GvAvQYcMeCIYQE1LKCGeZ9hATPOY8Z5zBjyG0N+4vvo5wKGB+qB+IX8ep9XhSIq1KN02SUep2w+aFwIGFxWEY7b3TYxvmDDcYdDz5vzavBFh9ssmHNLQ24RVNAlDLr4QRc/4JoldN+OoN/OhjmN2AiEcWJpuwnuNY07dGN2LZxVD99b75P1EUcjrOJOa/iSjualQ0INhtm7cF9Dz64FBAbLw3HbpfeWH6+5d66gZMtI2bbhsm2jFV+PV+0g39l5Hwa0xgOM5kOs1iOcpR4RxEDYd0E4cEk0eBliAJdApGPXJaQbcFagnCpSTheraCUKWqGcXiKnl0IMVKxaNbtRzWo2zHbqZrv1vB69oNcg7DMIe4yiXqOo1yYbcMr7nbJBOB9wq4c9mjG3dsSrJ3n1Y14DGTGREOMEaib7zBRoBR4b1WOjeu3TiIOBOpmok+lzsXwuDlR4/SY8ReJjLgHmEvhdYr9LjLnFfo/E75FhHlkQVcI86vepAz5twKcN+HUBv86LaOZxu9UhtdhlqM+AoPq5eTuOuwOYBV/0OK2qAGr5y9uvRwOQFg8yEyI35abnxUdlRYMkALKiQW5CVG5CVCIAuUkxWfGRBRdOhTzWecQe8lgxhzHoNYdJ+M4zFLCEgqZQwAK/EvAbAphpzmfAERPuNeDepSdiwBHTAmpY8JkXMOM8Zg75jcu/51zANBcwfPcZ8htDfv13nsb5oDkUNC2EbHMBE467cdxlN4pb7xb97Z1f/e2dX0yNdpg1M5+9/9YrP3msuboAtUnn3PI5j/iBPATdvO/yEHBwlmonls/KJGDwGKeWFjfuweDQjTnC/aVhu3IAXmBjkfRYpOGWuk3UCa/ngIuYRl6DkVsPD+sCODmGyZhIBfedrSGOGo+Wf0mu/oZ8Zye0gqn6vfDtpzUeWL5KPdt1kt9zWtB7Rth3FgJAWAExLFOQbxELpJABOC+TUG/JmbfVnColq9rIbxZOVroVIxpuJ3OoaqKrBNUz5u08Bat7sve2STKK6KkCSs28nW4W9zkUQ14tyS4fnHcw3doxRD+BGCdQE8VnpqBWqs9Gxew0zEn3uRiIi+l1MrxOBuJkY56ZAMIL+QQ+9+xCQIqH5HB5Yd4vXQjIgl4xPm8IOEQeCz/kVeAB3ZxPNe/T4gtWv1cZRDV4yIQ4ZUHM4HEqQn6jD9Uu4i6nS4XjbgQ1zgXtQb/VYpKGArY5vz3os6IOHb6IGlWi7z++MRaArMSojEiQFQGyI0FWNMiKBtkxIDsuIjsuIiMavPXrVwIOEx7w4gEv7nNhDuMcag36LCa9AMeRgM8457f5vLqgz4Ihej9img9aUbceQ/SY14jjbnzR63Np1Dy6S8nHXSZ8zo0H3QseQ8ihD7n1mFOH+634nAvH3fMBO457/IgJx90LfstiwLzgt8z5DHjIjuMufN4Z8GpDqDGE6ud8pnnMCP8fPGhbCNnmAhbErQmg5oDP6LIo8JC9uvRqRhJIjgZJUWB9bvIzj63JSYqIB2BDdtLZg9tw3G5UUkNeRcAtCXllqIO3gMkXMHkIkXx7nMcPePghD/8/JGz6veXw8OIG3H4lukzjLqLxqhx2Kgdtsj6bvAde0mEVd1pEbRZB+9KtTc1GXhO4LxgsxwAWRYNFnxGnjccqthEYUOr2EOUQvekgUQ7NdJ7gdZ8KY9B37oEYyEk3v4uBhlGqYZaZhXVSerFgssgh65JO1yw6WaMt1157bn1eLHg8P+7igS2XDn+xMQukAfD6Tx9WcHpCNrZR0BeyMFzKcVRHcatIOMKfs7NQExWGLcxC81npmI3htzP9TlbAO+v3zvq9fKgAIoB7OHhIMYdJYP2z4Ffh8/oFvwq1C0IuGR4y4ot2fMHqNQlkvPFZWv8MvR9zKfCQFV90Okwij02xELLhIXsQM6FeHea34Iset1MzH3K4nRocR4I+i8OixAPOgMeE2LX4vO/gri/T40AiABmRIDsSZEeCnCiQHQNyYiNyYsMkiOiT+Dzm0MqdOoVRJsAXMI9Zs+h34Iter12NeY34ggfzGnEcwedcOI54HJo5nwXHEb1y9saVE7/5+Y9/8r2Hnlib88TKzBef3Pzpu2+WXj7FHO1BTUp8Hgm5jYuYzWtVIQ5NwGvEcQRz6/0eA77oxXEPvujBF1yLmCXg1Qc9+jmfaR41PfBpM0hwHJnzWRYDdnzB09VSlRABclOj1uQk5qVEpceCtdmJG7KTHlqRlhYJsuJAX2sZjluDHnnALZtHVahdMI8q8IAyhEigvj3Y5vsds9+BgYPZWIiZvvykBAHDspbruEs95tKMwk0Cu3zQLu93yPrs0u7wFTWCdougHZJg4jcDokdEYNBz41/QDZbfPQGPWZKqvp6s3U2u2z1Rv4fSsI/adGC6+SCt5RC99XD45rmuE8RVK4KBc8LBC5Lhq5Lh65LRG9Kxm7LxWwpyIZyXLd0zdzt8uIxZAfukel6tWdrEmyzW89sDZipjqOqXP1qbCsDD2bEpAOTGgrwEkATA2oyIFAB+8liujjfo00/jbn7AxAhaWV7dlN/M8GgpTvWEW0txG6ioheG3s+fcs/MIf9EndltYXhsHc/GCXuEcKg4hoqBXHPCInEaO3yXG/eo5RO61CtxmXsAtw0MmfMHuM4smeuuO7fr41R8/vD47emNu/Pcfzf/Rk2vOHNnBnRrEAzZ8EfHa1ahdgzg0+KLX49IFUAuOoziOzgcc+CK6gNnxRXQBteELKNTZI7vjAUiJBJlREIOI3OjIvJionNio3Ljo3Ljo9ZlpAuokPhfAPU58PoD7PIhZjy9gHrMKD7kDLuMcag15zB6r2mfXBTymkMfsMivxgKvxTvFDq7PiAFidlbg6K/Gx1dnr0hNyYkFmFEiPAOsyE3//8k8ObPtEyJzAMUf49+N3Yi6Dx6wKeowLPqvPocXs2gWfFQ+6cL8d99nwkCvoMgQ9xjmPaQ4xL6LWRcyG+x14wIGHPEGv2awSLqA2MWfq6YfXrEiNWZeTnAjA+qykDdnJm3JT8xOjNuekbs5JzYoBb//6WRy3wxHeIqbxu6TzqAr+tS+DQbwkYcAp8DtmoTD7DObgYg6uz85BrKylwxLTxMar20DxGiheA8Wjn3TrJlxaMsGDUznsUAzZ5YM2WZ9d2muT9FjF3RZRB3FRFfhPPaJwPi75HB66hxdPTNzZMVW/l9Kwb6pxP7XpAGSA2X6U2X7v1i3ithXR0AXx8CXZ6HXZ6E3Z+C05qUBBLlROhK9bVE+XEvcLaVmVOnaVnlOtm7mjZFXZFZ0mcYeM1eg3M95+9clUAFYng3QANuekP74qNysa5CdG5caDzbkpmdHg83d/ibtEdinZb2DN23kLDv68nReyzy66hYtu4ZxLMOcSwDYFXIjA57V4QDOPKgJuic8hxJwiv0sacMvwgCHkVfkc0jlEjS/Y8UVH0K2yqTg3Tux8+9UfrogHaQCsS4t8KC9xY3bc2szYZx5ZlQxAIgBnDn2DB5y43wFfKTzo8ji0i34HPu/VymYcepnPrsPnvBODHWcO7Wy5UzLS1Vh+7dyvn/9BWiRYm5EAGYAYrIiNzo+LyYuPyYuPSQbgxaef/OjtNy8fPbTl/b+9/tJPCy+exQMojrn9TgMe8swj1oDTgGMO3O/EF1A85Am4jCf3b0+NASlRYPOqzJXpcZvy0zfmpKzNSNiYlfzY6uzH1+Ssz0rKiQfpUSA7MeLt116+cuoghzIccpvCSATd+AKKY/Z5lzHg1AdsWp9NM+8y4pgdxxw4ZscR67zXPOc0+B06v1WDWtWoVbOI2vCAC/c7e5qqEwFYnRaXCMDqlNjVKbHZMWB9WnxeLMiLBY/mpa9KjMxNBDO0XjxgwP36RUwXrjnDk2z5A3hwCQNOQcApCDh5BBJ+54zPzvHZOaiNvXRyaGnj1TiFGKcQ4xTBg0c74daMu9VjLtUI5MEpG3Qs8WATdcIb/kDn1Q8JK7iPAeLuCXjifqpmJ6V253TDfmgF9NbDjLYjrI5jhBUQS0TCwfPi4YuSkUvS0SvwqDXBAFyRVU+Hz9PomJU6dpWBe8c4U2OarTXM1htFzRJmNWIY9xmppRe/yYwEebFgVWJUCgDpICINgEQAViQmJAKwJi15VUr0psxIPX/EZ2CHrDyvloHqWW4N3ama9hk5qJmLmrk+y4zPNuuzzWJ2HmYToBYBYuZ7TTyvieeziufcShzT4yEzHrLiATPut+CIwSRjNZZffetXP0mPBKkA5EaDjenRT65M/7/VmY/npz2en/bkqqx1qbErk6Ifyk3blJt67uBOBXfab9UHHCbMYcQXMXzet4A65hE7Po/h89hEf+eTG1alAJCXGLkyJSYjEqQAkBcfkQ5AXkzUiuioFdFR+THR+XExK+NjV8bH5ifGpQKQFx+zJi05EYCsmMj8pPh4APpbGnC/x6VXzrss8DtjNgOOuanDvesyk1/+0dPZcREpkWB9Vsojq3Nf/fH3ju766vyhPbfOnyy6cOrQjq3vvvGbn37v8cdW567LTN6QnboyJS4rFqxOS3juyYc/fPv3108cbq0oGu9o1AnZeAjB51F8DsVRO4658HkUD3jwoAcPevGQ995/nUfxeQT3WvB5RMNnvPnq8w/lpa5KiV6RGPFQdvLKhIjsKPBIdsqm9IQsADalJ6xMABkx4NMP33BbRPi8BS6J4PMWn0sy51PN+RRzPkUIlUMFEVkQkQXckoBH5HcLoYh2ts85Gz4s4WB57UyPjeGxMbwWOmKmI2a610TzGKcRwzTkwaMne7Sk/8BD+IY/QEQCIhwPl3xOBIPlGEzX7Z6+u4fRfIjWcojRdoTZfhQysNwKBAPn4E0T0tHLsrEr8vFryokC5USRarJYTQnfNxq+aYtVZWBXEwyYeXUWfr2J32CRdshYdUZxT9DK+vkza9MAWJsSmxkZmRUVmwwiMiIT0iNiEwFYlZyWCMDatMQV8eDsno8X7FIc1eIeFY7pcVSz4JThXlVYiBr3aXBMi2Na3K/D5yz4oh1fcOALDhzV21QzQvrw9HBre03BtVP7Pn739z99etOq1JgUALLjwKacxMdXpP7xxR/s/ue7l/dvbyq8PNXdONHe0FJy46M3frMuNe7Zh9clAZAEwIqE6Ocef0hIm5ByaBa1ZHqkb6K/Uy/hddSU9zXW/PCRDVmx4PFVuTmxIAmANckxa1NiN2UmrU6Kzo+Jzo+JXhkbszI2ZmV87KqEuNWJ8asT41enJK5JTUoG4OkNazdkpa9OTXpk9YoViXFbP3j34fysq8cOfvzXt/71zh92b/nX9zasfnRVzvqM5M15Geszkv9vw6qc2IhLR/f7zTp8HsPnfPi8D/d75j02v90on2GUX7vw0TtvPLV+ZU585JNrVjy1Nn9jVmpOFMgEIBOAvFjws6cf3fr3dw5++cmhrR/v3fLPfZ99tOuTD45+9dmRr7ec/Gbrqd1fXdj/zaXDe64f23/t+IEz+76+dGT3J3/9w/c25qcCsDopKjsKPLkqKy8arEmMejQn9dHslA0psbmR4Im89O+vy9mYG5+XDkZ6a3DcEULUC5gOnzNjLvnS+qDifh480qBHCivYJSTuLcOGT0o42ZAHr53pszKX1jfocNMJWgSin/DqyF4tyaMZd6tHXaoRt2LYpRhwyvvhnT2g9+a/iXEBxGD5NUTLMaDf3Utr2EtvPUxvP8LoOMrqOs7uPsHtPTXTd3q2/ww8aw8X6SRjl6XjV+Tka3LSddVksXqyVD1Zqp0q10xXaGmVOnqVjl5l5NQaObXwZJmF32AVNFqETWZRk17QbFP0yzktVTf2bsgE+fEgGYCViUmZEQk5MWmrknJyYtISQNQjKzfkJKSsSklOAeDhnJiCU7u6qq+zR1tljCGoWUo3h9xBG20m99UOtZd3NxS21VxvrrxaeeNExfXjJRePnDuw7Yv33vzls09uyIpPAiA7FsB3emVy1KrkmBUJkT9+ZP0///h6d2WhmkbC7XocteOYGw8heBDF3Vbcaz+/Z/uaxNg0AB7JyXg0NzMFgO9vXJcRBdZkpubGx6xIjHt0ZV4SAE+tzc+JjUiPAI+vyF6fFr8hPeGR7NTcKJABwMq4iDADsTGr4u5hsCYpYX1G6qrkhHXpKRuz0lMAWJEY91Be9ubcrGQA8uJjcqMjc+Oic6MjkwB4ODszPzEuBYDvbVi7JikhOybyNz/+IR7E8FAAMxtcerXfbV30uRdQF4558AA657DalbKTu3ZszErfkJayLiXp4ezM761e9Wh21vqUhM0ZSevT4lfGRWRGgHQAMiPAihiQHx+RGwVyokFOJMiOAtkRICsSZEeAzAiQEw3SAEgHYG1KzEPZyRvT4n/9w6dSAXgqP3NjatyGlNgsAB5KjX80I+mxzOSHMxMeX5seB8A3W/+G446lMZ9m3qdd8GuWrdMu48ErC3ll9/EQ8IiWeAgfHiIO0xF7TaiFBTf8wrt98KC5fgLRYTMdrgAAIABJREFUkT1L5uBSDbkUA/DKNjBw62NiXEBgcN+ldNTaXdN39zAa9tEb9zHajjA6jjI7j7G7T3B6TkIMeANnBUPnBUPnhUMXhaOX4REzOem6bOKGmlKipJRqKGVqarmWVqllVMFbR03cOuKAJcTAKmqxiNpMoi67YtgoHvrehsTMSPBwTtLG9NTMyKhViemrk7LSQVwGiM9PzEgCEU+sXpefkLAxI2FFLEgFYE0S+PHm3O9vyNyYHrk5O2ZNClidDFYkgZx4kBkD0iJBCgDJAKxIBDlxICMKpEXANQewKiV6XUb8xuyklclRG7OSH1uZlRcfsT4j8ej2rT69AvdYcbsRd5pw1IH7nLjTglsNizYD7rHZJbynVuZuSE3MigB5MRGP5mZnArAuPWF1Suyj+Znr0hMyo8CTa3JTAXgoN21jVurK+Oj1qYkb05LSAFgdF/1QesrKmMiVcVEr46JWxcWujo9bkxDGYE1SQmYUWJ+Rmp8Ylxcfsz4zbUNW+rqM1EdX5q1OTXo4L/MHm9avS0/anJP5yIqsJACeyM95es2qp9fkr09NXpsU99ITj+OoO6DX4T4ED/rwIDqPOFGbEbUY5tx2PIjhc4Gj27dlRILNmembM9M3pCQ/nJmxJiF+VVxsThTIiQXrUhIezc98Ij9nU3bK5szUR1ZkPJSV9lBu2hP5OU+vz//x5vXPP7H55f97/OXvP/6b537wh1d+8qNH1j6ck7IuNfaZDXmP5aW8/OSmH6zNeSwz8fsrMzckRj6/adXzm1Y9szr3xcfWP7IqLScF/PSHm3HcNe8zBL1q1CHD560LmG4B0xGLT/c2/5Ytgd8HAzwsQRyjgzDA/LAEAwO2mAgYoDMsVUqjbvUoPLHoVg6C0aJPR0s+G7u9Zbz0c3L51snKbRPVX01Uf0Wp2T5Vu4Nav3P67i5G015Gyz526wF2+2FWxzGYDbjdSxj0n+MPnF86Z3xdTL4RPlxGKZRPFcLLJjS0Mg29HKYCuPJhmlm6aULYZBW1WCWtdmmnVdZtkQ7hqLS75sKaZLA+FfxgfW5O5P+j7rzjqyzP//9Adk6Sk73IDoQRlqNWraK29ttlW7uHtctRW+ueKKKiqIA4qYo4WYKgskSGsjcJBJKQvU7OSc589j2fcf/+uM85OQnQan+1Ul/X6/zh4gW53+fan0soSU0uS0vLj0vIj0soTkopTkopS0srS0vLjx89LttR7hDKHcK4rESnIGQIQkmy4BSEgoSwFSYKhYlCUZJQlCwUJQnFqUJBkpAbLxQkCaVpo6uzk8flpo7NSckZLVQ4k0oc8WXpieUZSUXJo66/5ttth3YzojGsMtEL+7vIQC9TQkyTWMjHVFHsbC1PTylJTRybnTE+L2t8Xtblk8dVZI66+sKxVdmjL64dc9WFY6ePzf/ON6blJgllWSkFyXElqYm1BfnV6c6xjoxxaZljRieUJieUJseVJieUpCSUpiaWpiaWpCaWOpLyEuPG5edU5ebkJiaUZTonFBelCsKUqrLHH7zrqUfuXfjkIy88Pfu5Jx558qG7Zv795rtv+N3Y7IwSR/yEvKzKtKTzSoree2khw5ARyDSFEcgIZEhnmtx74tjLTz5+zaUXFyUlVGSkjcvJ4m5hypiiay69+MZf/HT2nbcteWnB3i2bWo4dbK0/3Hhkb2v94a6m+p6mhr7WE4OdrSF3F/APGGqAQZURDYcG5YGufZ98eEFNaVGyML0se1JBSnW6MDEn4cJS54TM+MoUYXK+Y2JOcpUjbsqYrLLc1OrSrAunVgGpH8ouG/sZDQKpxwAeA3hGDEGZwBWzO9E1ZKCDqK0jloe4cSqiWgR6oC68JDR4MCzQ5NkbsxW0k5vSt1PYufiWnYtv2fXG33a/eevet2/jJOxbdueBFXcfXHnPwffuPbz6/iNrH6z78KFj62YdWzcrNkU+8clTjVufado6v3nbgtZdL8Vq8UZlGHuPLOk9siS2RuQ6vry/YUVYWLz5fW/LWn/rukDben/HhkDHJ3DwiNJ36N0XZmUKQnGykB8vVDmTKzOSx+dkV6Q5KtMzxmZmjc10js/JnpCbU5mRWu6Izx8tjEkSvn1ezcybfrtw5u0vzb5nxUtPvvvcY+8+99jbz85+c/6sN+Y9/PrTM1+be/+rT93/3Oy7Xnzi/hcfv3f2nTf84UdXXzq5sjIzMTteyIsXClKEDEHIjhMmFWWXOZMzBaEkPfHvv/3lqsWLQh0tjOgMaQxrjEJmQCsw+NQDd6cLwti8zHE5TocgTC0p/OCNRVtXL+4+vq1h94fuln3utoP7P12zc+OKJx+6/coLaqdVlWTHCemCkCsIEzNzJzjzCoTRERLiylLiOQmljqRSR1KxI7kgOSFdEIocqeePrf71D3/wwN//tmH1chtJzFSYrTNbZ5bOsESkAeDt3bZm+Xe/Pj13lDDWmVqWEn9RWfH8u2+v3/Jx4+6dbUcONuz49N2Xnr/xp9eeV1VekpqcnxSfKQjFjuQrptQ+cMtNn76/KtTdwYDGDMwMyGwcNqyaQGJYZSa0oGxB2QSSoYtUCxE1iJUAVgIMSoxqrtbj5dkp5VmJU0syLqrOKxglVDmE2tz4CVlxNc5RUwpSJ2QnlaYIFc6E/LS4yuLM6pJsxd/LuxBQdjNTNMCgAQbDPMRQwQfFT4eBV5a4Z4iFIewipOPR5IHvzUXbcMrgvuiKnNy/K+wf+nYJ3BtEMTiw9E7uDQ5EMDi6JozB8fWPNGyYHZsiN26Z17xtAdcgatv9cvueRW17Xoky0HVoSdehJb1H3+Ljr9wbeCL3Bwaa3x88tcZ76kNfy0e+9vWBzo3Brk3Bzi3Brl00ePLlJ+8oShUqs0ZV5ySOSR1dmCSUpaUWJsYXJyeWOlLGpCSVpaVWZKQWJY+qyIgfn5dU6hDeena21tfIoNf0dzIzyKh/pBEfIz5mSsySwp+aV3a3djccPLFv+6Ft63dvWrN4/hN/+On3L55YVZHjKEiOK05Pyo4TchKFmoLsn1w9Y8GsBz58d8naN197Zd4T37xgqnO0kB0nVOdnOgThmisu6Wk4ykzNklzMClpyL9PdzAgyGmKWEnS3SZ7Owc5Tm1Yu+9t1v75swsR8YbRTEMY5s0qTE8pS4sPmSCpzJJU6ksrSkvMS46aUjbnqgunPPz6788RxZlJmUmYhrAcIDJlYsohsI8nUgljyouAAM+Fga+PdN/y+1JFUmppY4UjOFYSK9JQJRfnFaSl5iXGFqUmFKYnOUUJ2nFDkSP7dD7//1gsL5b5uZmBmYFMMmCE/QzrDGlGDWnBACw5gJcCfPlYCYTYsxAzAiGYjhf8jJHuZBXV/39wH76gtzZ5UmDoxP7kqTahyCOMyhPHOuPHOuAnZSeOc8eWO0SWOUaU5qbnpcT+75ptAdFPNx6gIpH7GNBN6Yyw8E2Uid3RrYgQPVO2Ith1inQNUGoEcSR7EY1oorEwTXqH27le9+4ePee/lJux+89Y9b/09ikHYFay859Cq+8IYrJ3JMTix8dGGTXNiq6XN2xZENYjCG/f7XuvcvziqQ9pz5E1X/TvRdkE0MRhoXBUW321dF2hbH+jcGLkzsM3b/hkzXa/NuztdELJHC2UZozIEIT9ByB0tOAUhWxByRwtZgpAzSsiPF7IEIV0QStMFpyB01n3KFBcDHib1GIEOK9Rli9222M2kHib3MqWPKX1MdZmyC4a6ga8DS70M+pkpM6owLDIsGcog04PM0pmptzccXPT047/98fcmlhVW5mfmpcY7BCFFENJGCemjhbRRQmF6UkmWY3xJfrIg3Pe3GxlSGNGoPGjKbkvxkFCf6u1EkptR0UYhPdRvghCzMDMxA2qwvf3+G28sjE+sSEsvS0ksS4kvT00oT00ocySVpyWXpSWXpCdfMmn84e1bmCYzEzODGIpkKJKpKxTJBEoEShiIFEgmkCwoM6iog/3MxEyT17371g8u+Xp5uqMkNTk3YXRhalJeamJhesqYzLSKvKwZF0yb88A9ez7ZyAzECGBYZ0hjSGO6bMhBHPJZUCZqEMl+C8pRzwAlnxn5tWyk2EhhWGVEY0SDks8EIVMLGsrgr743oyIzbnxeUm1hSm1e0vjM0eOdcWMzRlU6hKqMuJrslOrs1OqizIoi5+5t6xgW9VC/jUIMiwbwmdB/ZhhAvwVcFnBZoDfGuoeSh2gPjsOgNnOtmigMPFLSA3V64AhXZ4rZFN0XKbPuE/a+fce+d+7c/+5dB5fdw2tEh997ICzXviYsRsT37k98/MTJzU82bXmmadu82A2btt0vt+1+mU9Tdx14vefQGz1H3ubT1H1170YFSQdPvscTA67AFYmINgU6Pw6vE/Rtk/o+DXbvtqTmxn0fzJhWMqEwOXu0kDNayBKEoqS4vDihKClhTEpSfrxQmDi6JDWxKFmoyIkbkyH8+geXMsvP1D5T6mSG1xA7GOxnsJ8BF9N6baXbkrsMsYNKXUTus4CXoYANfUTqh2KfoQwyFGQgSBUvIzIzNSr59ICbEY1Z0NPZsvH9Fbff9MeLpkwoyEjJSBCciaNyUhOSBCE/Pbk8P2vp4kXMwkQOqD43syAjGoMSM4EJQiaWGINIDeqSj9nYwjpVJYYAM+gzDz6YM2pUebqjzJHEMahwJJanJVekp5Snp5RmpFw8scbf2cYMjEM+pqu2rlJZtLBuW9g0oEEBJbpFATMRsymzqAVURjEzCDMp07XNq9677frrr//xj3589Tev/b+r/3L9da899+yxfXt0v5e7FywGTVVmCDCKGUHh/9aizKLMQCbSTKTZBDAKLaxToJzFJGYARhRmQVsPrHlzUWGycH5F9vjcxOnF6bV5yZNykybmJNZkJtRkp9QWZNYUOjMShNv/9ifGILOBJg3osofZmib1U+gPG/JGjZNwxi0ivjFH9U6itRGtLaxIEKNhA5UYySbpOAwdA8Hw8kNU3DKSPBxQPfuF/e/edWDp3VEMjqyK6JOufTgWg6bNT4YvFfBS6acLY1YL/tG575XuQ4u7Dy3mrqCv7l1X/VI++T2kRtq4KqrA5WsJK7AHuzZzDJTwLsGuUM8e2XXIDJ1qPbzp+5dOKkkTChKF7FFCSWpicXJ8ebqj0plenBw/JiWhIiO11JlYljOqJFfYtuFNZg5StQuKbRbohWKbDfts2Me/Qky9J9LF7EVyL1L6qeqh+oCpD5rQy1CQURGJHqwMWnrA0P1E9lEtYOkhKA0yovGvRjU0uHvbpkcfuvfa733rkgunXv/La195cYEeGmQ2Dnp6mIWYjWVfPzOJockM6boUAGrItjBGqm1hSfRBTbQJgGKAQX3Ovfdkjh5VU5BbnpZc4UiscCRWpiVxDCoyUsucqVlxQt3uzyxVxJKfmZRhAMUAYxRBFUBF11UdyLquIqgaCJoYMMsKeT1EVkxdlTwDzDSYYVFZMjTZRBojkFmEWZTZlKpSyOtmFBlQJYqINckCKgUKCPkDAy6sSUSXKVBMpDEKmU3DRqFNgE2AhXUL6ybSDKgaULWwzmxsIwUEPdpA19fGl5SmC1NLMibkJdUWpk4rSpta7Jw2Jru2yDk+N706Nz0/PbGl8QgzVGZqJpZCvl6bKgT4DRQ0UGDIsI+bBQcs6LagmxeXwob6YnZKh3gIm97CYcBKc1STJqztF9kHGlJ9HTyoDx7UBg4I+5fds384BkfXPFS3duiU5fGNj5/4OHqw42m+dx+RowsP0nUeeJWrkXJX4Kpfyncs+xtWRNVIuRIjl6QOtG0UO8NiE1LPdq61qLp3au69+sBhxXN0oH0Ps703/+a7ztFCbqJQ6kwsSI4rSI4rzUgpc6bmJ43OTxpdmpE0xhmXnyHc/Mf/w2o7kFps3GuALii36uIponVQvZPq3QbosVCfjV02dtnEw5hk0QBSPLrsprrXQAGq+TTJbeh+E4dsJJlYYobGLN2CsiZ6DShDLYi1kIEVCiSoBS2sMoZtojGGfe5uVfKaSFElL1KDStDLKDUxYTZjNmPMsm1T0xQdyDajBOsm0YOD/czG8x+f5YwXClMSy9OSqx1JlWlJlWlJlRnJFc5kTkJ2/KgtH6wmcsDQRRtqzEBIFSkBhCBiYGJQ/kkpJoRQgpCmM9tiFjMAMFSAREnxBkAwRHTFNiAzEIEKUkUCFQOqGMi6FMBAZhQyCzMD8X+HmRjIQaiEiC6bSOOP3oAq0WUL65yEqDEKGYWK6GM21UODzILMUF9bMGdSkXPKGGd1VsLk4oxJ+Y7xeY5ppTkTCzMrnMnVuen33nozs7Ec8DCqM6orIbdFZGYqBgpGbBgPFhyImDvG+g29b/iOdYQH0E5AO9bbkNaKlBak8mR6GA9hiUt/HfDXRXvSAsfg4Ir7eFDEMeDe4Ni62cc2PNawac7JzU9yDJq3z4+9WMO9QdfB17oOvtZ7+M3eo2+NwKC/YWUEgw9iMQi0beQYiN3b+HpxWG90YF+wby8KNgR69pNQy2fr3nQIQqkzPj9ZKEqNK0pNqMhKq8xOL0yJL0yJL89MKctOLMwW9u5cbuIur/swAZ0W6WWGyyK9zOxnZj+jbgu7TNRnwF4K+jDs05VeDAYsErJIyEABCv0WEZmpMKbbVAKKVxU9qugJ+XqV4ACzkW3oAIQwEBlDzEYQirriByDEbBQMui2qMYaZjQAIQS3IbAPrQJU1TYGaBgBAECNMic0saiIdyIxRqInMxvOfeCQzaXRVnrMiPYmTUJWezEmodDrKshzFTsfHa9/jSarkH2CMMkYhUCAGgGBiUGoaxKCIYAihruvMshGAUkhEms5sxgyTQsQs00A6JbqBNYxUiwJmE2YT04DMJpaJTKJDIENNRFBhJmKMMpvYBPDgh8NAgYJUMeoQuDegQCG6jIGsyyFNClKg2Eghso+B4N9//4vcOGFcTsrUksyqzMTilFE1eenV2Y7StITxxbn9Ha3c7TADmEghusgsxEzNQGIMDEM8mNAbA8MQDzxqivIQVRggoJOAdgI6sd6G1VYU04ZDciNfQoShBq4KHplpPaJ5jwh85fLQqplRLRa+aXBy45AeUWz/uH3nC7xM1LH3H1yHK3xLNJIb9NYvdR1fwc+zek6uCqtSt6znUqRi52apa6vYvY0Lrw9p7g7sC5v3CAo2eNp2okCjNtD4h59+k/d985MEhyAUpSaMy88qzUiaWJxT7IgvcAgz7/09BG0G7caogzEv0NoJ6pbFZor7KO6juH/IwmtWXoL8EQsMGQwRGOLJaKxhpCKsnv5JsIaJNuKTYJ0gSpBJoIWRibAJCAUEAwqxhRRNZIwqcoDZeMmi51LjhLzU+OKkUWPTkiflZVamJY3PzZhSkleYOLoqz5kRJxzcsZVhldmY2QRBhRIdYQ0RCAjmhmIs+hdBMYYhwTom+uf8JFg30BczVZEI1uWQl9mYYYUhkemBR+64sTRt9ISC9PMqCicVZU0tzc9NEK6YXtt0eL8FVAo1CjWK1BiTKZIpEikSwz8IFMDQT4BveBrtjdaUom2HqIoH0Xu5jhOFXUTvJqCT8xBOJIZ4aMJiY2Qf6ATnAQbqBY7B4dUPHXn/YS7OxQ8r8FIp1yNq2jaPY3Bqx3M8Pw7HRQdfi+YGfC2a66/wk938UDGfAueivFyOl7sCjkFYft2zl2OgDx5UBg7JnoOK5ygONumDTZ7Wgz+84nyHIEyvKqrMdhSmxOcnCTUFmaUZSWXO5CsvnHDqxHbG3LrWQkkXsz1isJHiHqh3hTEIv/6BqMVg8AVION0w0c5gGBJECbQwGkkCoLrNDB1IBGsGVh57+L5sR1x5bkZFelJ5Uty49JTy1IQxyaOzRwnFjsSqPGdmwqjGugOM6kgP8a9qgjVM9H9Jwml/QUz0z29fCAaCdUkKYQwpAczCSPYbaoARxdV09LKp42qLsyePyblofEVugnDr73/t72xjCBgcg6idiQf+s8AgiKGfjqwphXmINhwocFHgisLAdQYo6CF6N9G7sd5BtA5OQnRsiUhNYbE26SQKNoRJOLzq4cOrHj6yelbdmtn1Hz527KPHj6+b07D+CS5YffKTcOMsWi1t37Oobe+i4dXSIW/Qd2x5f8PK/hOrPY1rBprWDjZ/4GtZH9Xh4pLUfHNCiaovevbz/J3nLoHePUg8rvuPB/oOMdtra309jfu/d/l5qYJQlZdWkeMocSZNrx7jEITvfuP8o7s/ZsyHYZeutjE2aNJ+oHUy5kWgdzgDkXJEuEARGG4hCkMGlGNM5UaRipGG8BnszC+Jk4BMjEyMKcIU8VdLIaaAk2AaEAPxuXlP5DtTqguzK9OSCgWhPCmuJiuttjC3PD1lQlHumMzUJEE4cWQfszHUgpaJEFYl2U8MiAhEwxn454Yx/EJGvqBRSgHQbMvAusKn/XR/HzP1q782NS9RuHhi1fTK4uw4YeuaVcygVBYNqGEEMAIYaTGmEqwRomAsYywjJHEjMERhwIT+GIshIdKAi8DgInovhn0Ri8CgdWG9AyltaGhmiY+1NkOpkS88wFCDcGT1LC7OdeyDoRMeDZvmckmiKAZci6V11wvt+8L3yzgGfUdG5AYr3Sfe8zSuGWz+wHvqQ++pdVEMxM4toa7tXIdUdu3klzj4XgXHAHgPad5DNjgV7N9nqM2G0jrQsZ9ZASp2Nx7cOq2qyDlayE8ZVZyekCoIV14w6cS+7Qz7gNwphZpM2mebHqB1mtTDbB/S+4YAOMPT/1JJwARRgjDG/C1C7hAMC4tygOcJFlbrD+2pKS8qyXKMz3ZWpyZWO5JKk+MqHMn58ULmKKEky3HFRee1NtYzGxmGhommAlFSA5gCRCAiEGMc/eS/ytk+v1QSMIY2Y7KqYIw1VWQ2ZTb29bZZmv+2P/46L1GoyknLT4nLEIS3F71gawrDiEIQIWEYDwTrBGsEa7EwEChRGDJBwAT/ggdOAgYuAvsJcnEYeLwU5kHtxGo7UdpjYUDyKSw2cvkSoe6DR+s+eLT+w8eiAnXcGzRvnR/FgFeKuG47P+fKMeCugFdLOQPuk+9HXMFH3rZ1vvaNwfbNofatwc5toa7tUs8OpW8X9waae7/q2a95DmmeQ+rgYc17hA/TMtYj+Q4juZEZPSHPMS3QKg00M+QtzIgvzIifOra4Ij8tbbTw4O03MiqqvnaodFnYxcwBJdgqB1oocCG1hxEeX/rDf4ggFGOBGBv6+3yawAJqjGnclQ//9or9yZ3BDDT0ShCBiOiI6Ihq2NAVPcQYlYKDzAA2Un73sx8VpyeVJieUJ46udiSVpyaMy0yfXlb8g8u+vuWD9w7t3IbUIAaibUOEVWpBm1FI1EgMA6Of+J98fvHv+C9KAiJYAzohRFUkOeA1gWQDkQHph1deOq4we8Z5tX/+xY8nl42ZPq5a6u83NIVCgCHCEI3gIUoCwRpGKjdOwvCvrZE9BwI93DBwcxIw6iewn8MQ0fzrJloX0Tqw2h7mQW6LbD6EZ7yFYx89ziOiqDhXWKAuoszFK0WR2wWvRDHg3mDomN/JVQONq6MY8Dkif8cmLjzBvYHSt0t17eZHmcJBkeeQPjCEgR6og6E6CzVrweNasIExb0/LPoYHVV/7L35wVUa8kJUkpI0WUgXhxt9eC4O9DHsZHWTWINF7NbGdGV4LDWqhLmZJEQxCvDlq6oqpKyaQhsMwRAJvndpQizHdRPoXJ0E3sGYgPRzWU40bxwAjVQ55GdUZ0V5/8dnitJTzS4urUxPLEkeXpcTXZGXU5Gb+5dc/s7UQszAzANSCjGEViDpRzQgJp/+i/zTu/1JJwABiSA3TtjCGId8ABQqzsaWHshKFW3//a1PyMRM/98TjqYLw2cYNzLQox+A0GCgBlIAhz8BhwDIFZ4bBQIHTYSDQg5GHkxCFgacQYdE+rYNokRnvocnWZiQ3CcfXPdmwfu6JDU+d3Pj0yY/nNX2yoHnLs81bnj21/bmWT58/teOF1l1DWixd+1+NVIre7Kt7O3LFbKX7xHtcY4xj4Gtf7+/YwBWqQ11bxe5PpZ4dcu9O1bVb69/DJ8XDucHAYTB4RPfV67564D/GJwdF7wEkN2Kl2dt3kDG/t+cYg4O/vfb/kgXh6UfuWbv0tYunjk0WhO3rV1Ct39BdBnRBpZvRQcYkZgYt5BuGAWdAV01dNXXF0kOWHrD0UIxJ4dl9qDCgMaAxoHOzoT4yw4vY2ZJIE2kGVgwe9RINE4UbRBJjGEIRqAFGEQPaptXv5SXGTczNqkiKq3Yk1WSlXVxdcX5FyftLXmEmxErAohohCmNYVPwhNaATFRo6wZoRY2S4nZbE6wRDA+HPb+SLGMaYUBMZpsVs06QW798RDYa859VU/OHnP9J9nhMH9txzy825qckfLl/GLE4CwafxQAk6AwxDJISG8+DnNdYYGAYJHCTQE5F7ingG4IoUl7pJGIauIR5iJjWEhvVzG9bPPbnx6RObnmncPD9MwraFHIOWnVyc65XOfa907V/cuX/x0GHj+nf6jy3rbwgXTMPn7E996G1bF5mo2xzq2hrq2s5J4A5Bc+/lpwnCKXLYIdRzyVgQPG7jVsl3OOA+SNRTzHZrgVM2cIueU2OLM668aBII9DBLq9uzpTgz8Y6bfsNMCchdXLnNoj6suggc5CoPJghQGDKBRIFi6goFHIaoW5CGTFdMPdYb6FHjPuELkRD2Cae9S8aw19vLLGjoIh9AWvvWEj6XOi495cKSwork+Mq0lIJ4Yd/H66Cv31BDzMYW1SBSJCUIqK5hFZmQ4LDPiX5Gnk7YC3EAIhh86SQAiFWILGZDDAyDUAJCXjcz0QtzH08VhIpsZ82YgiJn+tenTWY2Ff2DwxgYSQKKkKATHMmkoUSBNJyHEIWBaM+BuwgCfAT4CBzkqk1Rz4AjlaUoDCQWBm1ojE+I3rds2jLv1NaFp7Y/x287t+9cxDWr2/e+2rl/SfcmE+2+AAAgAElEQVTBJVxIte/IUBe5v2ElL5V6GsNzRPyScbBrc7D7k8jJyh1y3y4lHBTtD9/n8x4K6+j7j8HAcRRsgKGw/CifoyLqKaK2UrXD0LpNvc/UXOdNKKgsTNm7bU3Hif11ezYnC8JLz8xmtsJVqygaIPy7Afkp9BPkJ8CPQZCAIAYi0UUMRN4JIkAlkZL2WZ4yjLUvHDPEvJJwGkp0THRmE4pUNeBhBmSavOKVFy+uqcoQhNLkhLLE+LLE+PHO9HHpKTVZabNvvYkpfmZCzeuGYoCZBGOoaCq1eW4K+fv+fJ9fskUKA4BgnUJAISI6wbqJNKarixfMrx0zpjA15YffnNHX3sQYlpXA5/6fh38X0W+WiCkGVgws8eYDRSLFwRjjYxqDBh6MlA3dsTk0rynxMmu42BpBYoiE5q3zuSvgOo1cvb1tz2sd+17vOvBG98E3ew691XPkbT5X11u/1HV8ebh91rhmoGlt+J4uP9vR/UmoZ0tYpb1vVywJYOAgLxPpvqPAX8dJiGKAQid5ak/UVqq1GVpnmAS975F7b0gWhKnj8r8+tbwgfdS4Mc72hgM2DFDkJUM21CvA0I+hH4NgjIkYyAiqCOrR8PRLeByUIIoxt6GKPkWqEvQauih7+u780+9qi/KcgjC5ILtgtFCSFF8SP7oqNXFcekpBnDC1KPfGn10j97QyEzIMGUVBf8BmDGFqmDbG+L/xxD+3hUmgUKdQNaBOISa6gXRmUgb0BTNn3nrddYOdrczGmhYAWPmiiJ7ubDkMsc24WCQiM0uDQx2kiF5yLAxRI1oXN6Hxk2fCDmHbAo5BNCJq3/NKx77XO/cvCWNw+J3eI9GC6YqIQ1g92PzBYPMH/o5NQ9drurdGhdqjfQPNvVcbOBCjxlUH/HUgeJxXc6MqvNxV8YFbQ+s29R5T77OAy9L758y8pTQ3IVkQrvp67ab332KWZuo+ehoD/7RfpnzZJEQYoBjToYo+0RmjFtaZAXZs/Cg7Tqh0OqrSk2vzsyocieOz0ytTEsqTR0/Jz5yQ6yhNGV2WnvD3636uuLsZ0Q2oIqjbjEmyqunw3CMB8krxCBI07wAz6P033njJxIkMKIzqHk8Xotp/ggTNwNoZSEBiDAk+irwREjxhEobBELYhEqKHLlu2P8tPm/EucvieTQSDviPv9B1d6qpbFu0bhDGIbNvws6F8tjT2jnf0grfu2acPHgyLHvuPhGVfg2GHgKWT/CwN9wZU7TC0TlPvsUAvH0+HoU4Q7Fi7bNFf//gTFOpjhoRFtzjQcc6TEA6QdCXIbKr43bUVJdW5zrK05KJ4oSo9uTBOqEhLKI4TcgShPFmoyU4Zn5M6oSD9strqroZDzIIhrwsjDWIAEORcfeWv/2wkcMNEN5HOCGIYv/Pcc9dcdhkjAEo+24Y6kP67JHgjJHiG1PaRK9aoFi4rCc3bFkaDIq7WGDnksSQaFPUeebfv6NL++uX99ctjJilW80oRvyDNGYh6A9n1mezeIffvUj17o70z6DuMIgzwoCjqDcIDIUpzJCjqNPUuPlNtw34b9mOp29Tcx/ZtufVPv2BE0nw9hjLIqBTOCs7KwLlCgkUB0WUbKbf9+fcTinLHZmeMSRw1uSB7XFZqbUHG1ALnlIK0KQVpE/NSpxRlfH18cV68sG7Z64q3R5MGGKOmTSxmKpp8jpMAIiTYmsJ0vbuu7rHbb2cUSl4XY1hRg/9fJMTwECFhOA94aHRveFnJc+a7E5wErZdqvQKvlkYx6Nj7j859r3XtXzyEwdF3OAbuY+GIKOoNOAa8ZhqK5AZDF+09OxX3bj5NFIPB0ciJmkiKLJ2MYoCVlhgMui3Qa8M+htwMerDUqwc6D3y67rYbfsVMlVmaqXrFgY6zkTD82yL6R6Z+VSQwRuXAIDPAqjcXl6QnX1BZOq04b2pxzvlleeeVZl9cVXDFxLIZE0ovqs67pKbwyumVzzx4KxVdVB2kMBAI9COq6UTToXYOkhALQ5QEBnRGafPuPQ//9a/MxFQLMYYZo/85EtQzkBAeaB2qKUULrNFgaYTqPdH7wiREc4O23S+373mlc99rXfuWdB14I3x153AYA9fxFf0Nq9wnVvNKER+miGCwKdD5caRS9KnU/5nMLzh59qiePfrgfp4bcG8wdLIy5kJHGAO1FautkZXtHu4NOAYMDSCxh9lS76kjs+6+hUgDhuIFARcz1AgJI73BcAaGxry+KhKk4CBSxZ7Wk4XpKZNLCzMFoSheGJ+TVpoilCQL5SlCRapQlSZMzE86r8w5vSLrxp9/W/G0YNljUwljmZggpAZFLXSukUBOI4HgCAmEvDV/wW3XXccMbCMlFPKoWuiLkxBrQzAMH9obQiI61x3tPPDqakxbeiDG3NGZJSF60YPnBtwbhEk48nbvkXdddcv4XJ37xGrPyfdjRus+8rat4x20QNdmXikSXWESOAbawL7hgtX1KHgs7AfC95oiGAwngXuDMAlogKEBPdCJQn2BvpZF8x+z9YCheBkM2SBIYeALkAA1BPWvhASoiYzC/s5T11x1eW1JwbTSokl5mRVpCWMzkyblO2rzksuShTEJQm1hyteqciYWpUwqdrQf28VwQJPcjEEVBKEBTGacyySACAk21JmqsFDovj/9+a+/+hUzMJEDFMk2I/9/JAzBcNoEa9iiew7RNhwBfgJ8I2Y0hmAYImHXouitS54bRL1B75F3+44u7zu2sr9hlefk+1xc23vqw8HWIQZCQ32DIW8gD+xRBveq3v2a74DmPcSHKYC/jt8sC4+GhyOiFqS0YLWVD5FTvd2GPTGLly7eTDA1NyMhEOjpPVV3582/M1UfowozIcMSAX4M/VEGTouI1FgMKNS+/GdxZhJMomuin9n4o+XvXDJp3JQxBZeNr7p8YtVlE8ovrRlz6diCb0+runpqxTenVfz0iunXXDZ55StPM1M09UGLiAiFEFUUKEu6eK6RQCHQVNkwiMksaCBMkU0RkkKMEobQ3375qysnTwl0tlm6xBg2DfjFSYh2/YbBcNpEdxgJA3IYohbrIkbOLFE0YIYParmHSIitFHFv0Hvk3d76Fa7j7/GgaLBp7WDzB/wENCeBZ8lhEvo/iyVB9e5TvftjMYCB+pgyUZgEjgEngertVO/kGAyRoLlMzW1qbhjsZZYCg66brvsJA0HR3WHIfmbosSScKTc4h0ggusxsvH7l0glFuRMLcmrzs6aX5E0tzppcmD4pN+W8MRnTitKmFDsuHV94flXO8kVzGQ0amtciIkISNnQVKQo85zJmCgEEGiGImoTPoVsEWppqi+LMm27OEoSa7JwpZWMMORjyuv6tPAGfEYazrTcMDRQP5+FsM3xhLRnkFlp3v9q257X2vYuHHELEG/TWr+AOwX1y7UDTh4PNH3lPrfO2bfC2bfC1bwx0fhy9cyz1fRo+/+bZIw/sVQb3ab4Dqv+A5j+s+47qvno9cAwEjw/Pj1tQxCFgvYNvGBmgiwdFNuznPYQoCaY64Go9tvS1579z+YXutkZGdVMJGGqAxtSIwn8W4c7LSAa+chIYhRaU169cmp80elyOc0ziqGpn8uRC56R8R01mQm1e6oTspPG5ieeXZ9XkJy19aS7DQaIMWETEWKYWBFSHGJxrJBCgEwwB0DSgIgIJQSYGjJLVixeXJKe8u2DhiudfvHxqrberjdlYlfz/fyQMwXC2dZ/oRP2wMXsknm2m1YzshQocg2gjuffw27xmOoTBidUcA1/Les6Ar32jv2NTsGtzbFykuHcr7t0cA9W7X/cf1AIH9cAR3kiO7RvwxCDWG3AMKOyisItjMJIEdYBZ2gO33ZAsCOPGZH/r4vM7TxzVff0MyXQIAzGKwTlIgoE1RqEJpLXvvpk5SqjOSi+KFyociZMLsyYXOsdnJtfmpU7KTZlSlHHx2KIJhY53np/LYIjIgxaRCdZMmxADY4rOQRJsSnRNEcUgB5VCjZnGrL///U8//BFDlGH6jckTN61ewWxM4L/RYz59OIqTAP4VCcN4iJlcGsYDvzdnwQGhY9/rQ43ksDdY6qpb5jr+Xn/Dqv4TazyNH3AMogz4Oz8OdG0Zah307+Ipsjywh2Og+Q/rgSMgeBQEj+qBuigG0fyYqKfCAjV6R5QBA3UbqDtMAnBber+lezgGpjrQeHhnRrzw/NxZ77/z6qP33n7rH3/LTKx4+2lMbhDBQBuqLQwbmwMUfgnjFZ+PBIpUC+uM6itefyUvcVR1VvpYZ2pNVlplWlK1M7ksaVSVI67GmTS1OOuScSU1eY53X3iGQZHIPgurBOumbfAV/nONBAoBM2iUBIQABSozjT9ee+0DN9zIfEHscn+tuvL5Jx9jJtSVf6OfgA1IwxYDQyQ/H+kZDKhFbBgPp8/wjSShc/+SaHoQxaC/frn7xGr3idVRDAJtG3m11N/5caBrM4+LpL5Plf4d3Bsog3t5bqD7D3IMYKgOhupO9wbhq3JcmibiDQzUbeIeE/VZZyFh4RMzkwXB1XqcWfrN1/3CGS90nTzGLGwMYSBxEkyim0Q/B0kwoMps/NbLzxelJlRlpk0uyJ6Y6yxPTahKTy5NGFWRElfjTDm/LO/yiVU1eenLXlrAsEqVoE0AwdCwTEwMhOm5Nm1hIWRTghHQdRUgHQANazLT9et/8IO//uwXTIMH1m14/I7b5j/6sAXlgLf/C5MQxWAYCfhzkDAMhjMOtA4jgddMuw6GWweuumV9x1a6jr/nOfm+5+T7A00f8tzA37Ep0PFJsHML9wbRLJlfvVc9e3ilSPUf0IOHOAZIrEdifbiRHDqJxcYwBhGFJqq3x2JAcZ+FXWcj4Z6//mHcmKz33lzk6279869+NrYob/Fz8xkFBpRjgyKTqGESTmPgqyXBwBoXyVrywrO5CUJFRuqkvMyarLTx2c7a/Jyxaalj05InZWd8vbrkytqacbnpK//xHDOAqcqMIoIwNSyICID4XCOBEWJiZBrEMAgAGtBVpErQ73/q3ns3vPEW7nHNv+veeQ/c99rCeU31B/+djPlfkDCSB+MMFkPCSB4CFvBbwGsBr8DTg+5Db8c00d7jJAw0ruFZcjgx6NwS6toaJSHcS/bsVD17tIG9wHtA8x0IX72PkIClBhhqAOIJFIpxCGEMOqneySdjDdhroj4Luy0clXYaCN/QVge4PTXrzjtv+O0vvntle/3+RU8/uvqNRff/9QbgdxtQpkiNjqNwDEwMvioSCMKnD6JyzS9mIGbA159fkC4I5WnJY51pFY7E2vycqUW549JTqlMTJzgdXy8rumxceZkjYeWrLzATWkC1OQnUBBDrOoxot5wrZlsGRsC2TcYsCDSgiFgWJbfrjuuvP7Vrz57Va6+eNnX1q//Yuf7DXZ9sYDY10L+VJwzH4J+QEOUh/InC++gUSHzVgW+EkggJ0d1ooefQW72H3+478k5/3VL3sRUDDWEGuFBXVKco1PFxsHNLsHNLeCW/d4fq2qX179Y8e3TPvhEdNBQ8hkPHidiApQYkN0KliUu3RvoGHVQPXxOK6F32m6DfBB4DeCzkM8AgM0LMVojiVv1dzFIWP//EgW0fPnzbnz94e9HsO2/at3H19jVv/ePJh9rq9hpQPdN25Zf/4s9OQozWEDedYJ0iFUlBZtKX587JEoTJhQXVGemVaSkT8pyVGUnVqQk1qYlTs9IvryieUV1SW5Dx6YcrGJZsQyVEAVAhBJnUwPpX9/s6k2EMLUY1IMtqCBPdxMDCAIWCJOD/2VVXXf+9715RO6nckeprbmras2P16/9gFFIw1OP/Yn+qn/dfDu/Q8pUmvuJHiEKRjLFMkYixGP6MbDXwhkOYBH7qxnN85UDDe7x1EJGs2xBLQqhrKydB6dvJSdDde3TPPjCwn2OA/Edw4OhwEpqg0oTUZqydivQNOqnePYIBE3j4fV+keGwq2jhItEEo9tswwEz5yYdu7206sHjB7PYjn/34ivMDbUcXzbm37eDWt198yoDq8N3wL23x4PNZePPr9J8NDJPw0pw5WYJQW5A/Ni2tKj11Yn5mZUZSdWrc+NT4aZmOGeXFV1QVTylI27HuPWZIFlUwUQCUKQE2NQj46l//CBIMRhUo61BBWDMxYBhSKcQQXDLv6dqigqnFRdd/77uP/O3mB2/6U/vBvczAsSR8OT+m2A1vjYvHRPVjMBZjLIhxMFpuEcJqRUeX9tcv9xxfOXhi1WDTWm/zB76W9b6W9ZwEniGEuraGurZyhxAmwb03jMHA/si4dR0M1HMMqHSCyCe4N+AkRNtn/NL92UhgpkK0QV10QbGfmYqte9/+x7ynH77tl9/9xtvPz/nxFeczsffFR+/qqd/53GP3nXsknL7pFl7jwnKImXTho7NzRgkT83LHpqVVZzgm5mdWOZOrU+MmOBKmZ6fOqCjkJOz9eC0zZZPImCgQKecsCZQRFSnURBAonARbU5hBn77vnnRBeOruu95eMH9sVvqzM++zg14S8H4FJMSIxwwnIewfwiSElVrql7uPrRg8scp7cnVYw7R1Q9QhBDo+4RiI3duUvp1Rh6C593IMgPcA8h+JmbELk0CVJqw0cyFvordEMfgnJNgoZBERym4D+LDssWGA4WB/W/30sYU1xWmTS5zpgvD7a2ZcUJlz759/vnnVm/9DJBBFZCZ9euaDuaOF8TnZY9PSxmWmcxLGOuJHkHB4+wZmKRSJnARMdIvQ07zNV08CsbGKFJsZQJctAhmGDGjMoDf97Ce/vPqb7zy7gBF875+uXzDzPkYh05VzlwRX3TJX3TKeIQw0rolK+XIdX3/75iGH0LNN7N2uunaprl3R5ZvYuAhG4iIsnSRyI1WaDLWZqKei3oAfVIzJEIYY4GaAQUYkAwWh5GFEouqgoXmZqer+7imVectfe/aR2/54/Q+vvHbG+ZeMH/Pna69mRP5fISF8PMGkj99zd17cqLGZzmqHY3y2c1JBFidhYlri9OzUKyqLrqweM7UwvWHPVmarGAQRlhFWEdZMTExMvvLXP5IEA2pY5SQwihgEDOqBrs4//uiaBTMfmHPn7Yzid56b//ff/rLv+FFm/pejoyEeIiSM5CE6uifw/ZtoXBSraM29QTCiZMr7aFFvwDGAgwdiMKjj3iAGg2ait0S8QbsBukzYbaE+C/aP8AYREnwE+E0cIqrXBAGqDjIUZFj85INl2YkCDvZuWra4q37X2tefe/yOG35/zZXMUP9XSLAJMDSZmXTW7bcVJMRVZaRXOxwTc7MmFWRVZ6ZwEs7LcURJaDm8izENan6EZUw0hDUDYYvQr/z1jyCBS5sZJoJAYSaxNJXp6qaVK56+754l855+c8E8K+D76M3FC2Y9UL9j61dJAlL/BQm8Zspn7LzNH8RkyZuHHELPp2LvZ1LfDqlvR+w2ZtQbIP8Rvn/DO2gcA6qdotopordwFW8Ku3i11ET9Fo5oHYfV/Pi1OZ8BfEjzGkg0dL8JApYeYEi0NN99t/5pxnkTGAq8Pu/RQ598sOzFufMeuPUbE0vBYPf/EAmmrjCTPvi3vxYmxlekOapSU2vzczgJ49ISOAlXVhVfNbZkamF6R/0+xjSg+hCWCdUhUg2EbWp85a9/BAkQa5gCABUCVGZRKkumIj1829+3rVr56G23Lnx4JqP4xJ7P7r3pj5tWvENE/5dPwhmpGJISG2HDSIiu4HjD8nXD4qJg99YRJESWkofiomjlFIknog6BRnIDAtrD8xQxfYMzk6D7CQgizW+CAKMyQyJVvJbmv+4n33nw1j8zU2vet+2jtxZtfPfV15+ZdcWUStXd8T9Hwv23/KUwMb7ckfpPSJhWlNHdcJAxTVe8URIoROcaCQRDiFRqQEUOUqgxyyCSSKXQL7/7HUsM/P6a7299bwUzcOO+nc8+OvPxe2+3dIn8V0kYgiGqMHlWEngvma+hRYpFH/vbuWhXmAHZtVPu36W49yjuPVFda44BDBzlWTIRT0bTA6KeolqLobcasM2EnXygyEDdBuw1YK8BXQZ0mchtwoGI1Ks/qmEKVZ9/oAtKg8yGMDRAFW97w8GLJlevfuNlZmr9J4+8v/j5fRtW7Vi7tCRV6Dt5FCoh2zJURWLMEkMB0yCMWV/hyzgbCRQojCIG9Vuv/11BQtz0kjE1GRk1WRk1Oek1OWkVScKk9KTzchzfHl8+o7LogtLs3pOHqe4lMMQYJlQnFFCIzrWMmWBo2UTTJVkKGEgnitR2/Nivrvn+tMqKh2695QeXXfKr736bYcCU4ILZD8657w5mYZsiTZWBrnKpL4Pi/zAPZ+nnjEigo9VVAsMm8D5ajML7Bn/75jAJPdtCPZ9KfTuks5AAYvaS+f4NkRux0kTUU4beauitBugwYfeZSOiPHFccSYLo72MMMqKogX4biAwrm9cuK89L83c1W/Ig8fY+88AdR7d+tO6tRdNKc9YvXcJsKoYCBsW6phgUM9tUFckyv7J4+l+QgMDffnddYWL8tDHF451OTsL43PTK5FG1GcnTs1M5CReW5biajhrAd+6ToAOZ2dSmSA54GSX3/OUvwe6uF5+Y8+2LLmg7cnDFKy8vnv80A9KNv/lZzZi8OTPvDXo9vButqbKmyrqmAF1F8D+nUzbykMrZYRhJQuMHnsYPwvNFrZt8bR/zuCjU82mo51OxZ4fYt1NyhTFQPXvDF9rOtH8TnbGj4UpRByfBhN2nd5QtOGABrwX8FvBbeoCbCQLM1Awo+/u7mI2Zob+y8KnxJfnjxmSLfW3M1BmWZ99204IH7/rs/WXXf/9bLzz+kIk0VZEMihVZNCi2TCqGAucoCQQyBG757W+KkhKmFheNdzrHZaaPy04bn5telTJ6sjNlenbq1TVlMyqLvlae62k5ZqEABkGbIUw0TgKF6Ct/+iOMMYMxQwp4mW2sW7niuTlzmEG3r1lz2ZRJthT0tp16+sH73C0n5jxw18fvL3/+mTkfvv8eYxYHwDSIZVLTIP9JtzBCsvIMMAzjITqgIXAMwusHrZs4BoGucJbMMZD7d3MMuFBFVMEudi8ZSye5rC+fLPpXJHj42NNpJIQY0fjNVij5Zt93+6Y1yz/bsPb5J2e/u+hZUxpkWuDZh++pcib/9IqLvz629LuXnL9980bTILqmMNsUQwGCoUExBF/6HsK/QwLSGUE3//pXxcmJkwsLJmRmchIm5GWMdcRPyUydnp36rXGlMyqLLqrI83c2MhJCesC0AMLquUwCx4BZxqL58wba2xlCa5YsufaqGYyi/qYTcx+419Vy4tnHH2Ym6Gtvmv3QAxgBRRaBrjJmcTPof87Xna7fegYYzkQCx2Dg1IbBlo2+to8DHZ8EurYFuraJvZ+JfTs4BpJ7n+zZrwwcUP+pN+CbaHykIoJB5xAG/5qEkAlCasCjiV4k+4Oenicfvh+JPmbCYF/HvFn3MlM/tX/H/Jl3qz2tb85/4uafXXNo64aXFs5vbWlGUGfMUhXJNAizTV1TzkESbKgxim/4xc9LUpMn5uVOzMoa60wbm+WYmO+sSU+cmuWYlpXyzbElMyqLLq4qkPpamSFBzU8NDSKFUGAgfK71mAmGFGpAEZltUFV+ed4zKBBghLz69NOP3H4rM3B73eFnZz/MoPz4/XdSxc9sPG/uHFWRINAUWYRA49rA/+noKCI3/Dk8wxAJfNp0sGVj1CEEu7cHu7eLfTskVzguimKgDh7khw7CDkE8wXMDIjdGN9GiDmEkBsO7aWcjgdmYAgnJ/mMHd8+d9QAIDjITfrZh7esL5zI96Gmqf++V5xnVnrnv9vv+fB0z9DUrly15/TXGLFkK8S8YCLRz0yeYusIM8qef/bTUkTIhN2diVlZ1hqM6M3VivnOCM3ladtq0rJSrqsfMqCy6dGyRPtDFLAWoPkJViBRqwHOTBBMDZhI96Pf19Txy110MYyMQWLJgwbY1q2wp2HRg7/xZM2HAc9/fb5K8vcwAS99a0tx00jIpRgDoKtBVVZFkKfSfI4GegYQhGEaSEBXLEDzN66MOwd++Odi5Jdi9PdTzqeTaFY2LZM9+joHmPcT1TGPjIiI1Ubk5qlk0FBrx5ZszzZwOIyHmmoEJQorfzSxiAmn9+8sVbz+zsNjf9eZLzx7ctolh1dd6Yt6Dd1l+9/uvvnjt5RcxrPR2tC6Y/4xtGX7fIGOWZVKgq+cmCbyz9oefXFue7qjJzpqUnV2d4ahypkwqyJyYmTI9J31aVsqVVcUzKou+Ma4Y+XqZrfIqKoAyJ+Fcm0UlGDKLKkEfM+mhXTsWL1zIDINROm/mzPajhxjUDm/f8o+nn2QmfGXhU3s/3cRsvGXT+vdWLue1DUqQaRAItP+oT/jnJIzkYYiEgVMbBk5t4LlypIEwkoRIXHRI8x7SA3V6oA4E62HoGM8NqNwcFiw6Ewm8XmQClwFdJug3YGT6GnhN6OdZMmcg7BMsbGqi4u2/8y9/1gMDNpAZ0WfddZvs6TPFANPEmX+7iVF4fMcnX6sqIf5+RtGypW8pclBVQoosKrLImKWq8r99Qu9LMN3AWgwJPypPd9RkZUzKzhyblspJmJSVdl5u2tTM5CsqCy6vKri0ZgwOuJitq6ofIgVAxaDQQBDrXxnhZzMl5Ge2wWzj6N7db730ki3LjNLLa2uffejBtxcumHv/PR++8yYz8YbVS1e/s4QRrel43YvPzsO6YiBdl0OmgSyT8sL3f+aHFX769OzZwllI4HFRFAOxe1u4iRaTKA+R4D+sher1UIMeauC6XUBuRPIpKJ+KrOd38PUDPl9kwF4T9VPcbyI3RW4TDlA0YEKuruGn0B9z74Pf9QgxKDOqu5pOzJv9EDOpocgt9XVPPjSTmQYWQ+62lpeengu9HjDQN2NKjefUcWbDRS8+c/L4IdOAECiWZWCKMCWxxyfDzzF8OPVLfhxo+AXYCAkGVBnRGQY/uuLSKlfikGYAACAASURBVKdjUl7m1LysSVnpNVkZVempU3KdU3NSp2Ynfqe29OsV2d+cPtbW/QRKCGsRPQvdRJqJtH/npMOXaYwZkuhjjB7Ysb2qIO9r1dV3/Oa6Ax+s+78p0783/YIfXXwpE0WmKMHujmdmzwIBX+OhAy8/85ShSFSVdClAoGJbJOAfwERHkdtw4T+3M7zgL8LDF/xPBG/rpigJkfmiz6S+HXL/7jOTEDyuiQ2a2KBLJ4DcCJUmOJwEvow2goQz3IQNn8QMURiKrtWZIMSozqC0a8NHi+bNld1uZhpvLvrHmqXLNH+AmRYz6A2/+RUDOjPAT781o+XIHhsEX3ruiX27PmEMq0rQMFFQDMm6FnOxOEJC+NTNl/syTr+FHCFBZkRnWL12xqWVGcmTczOn5mVOzEyrycqszkifkuuckp0yLSfh27XFF1VkX33hOEsPEChBDHSMEAIxJPxXToR8zt8s0SFSLRszRp+cNfPoZ5+ufvXVeXfec2DtR3tWrFZa2p+67U7s9jBKmUEfufvOy86bdsV5U++/5SZmYEZ0U1cMrGEgM0Y5CZHLov/fJHxxE6I9BB4XhTFw7YxmCFEMdN9hzX9YD3EMTurSySgJSGnBanuMQ+gxQM+/SYIWwj4XDfruueXGKy+88IWn5j5y731IlGwA9UCQEfzOK4vefvGFm3790+9ecmHHsQPM0rd+/P7O7RuYjQjWENZsxhRNPRdJwBrD6o+uCJMwJdfJSRjrzJickzElO2l6buLVk4ouqsj+/qW1/ysk6EDWdBFq4kN338EM6mpoWPXSopULX6jfuJkB/Pgtt4I+F1MUhsCqt95Y+MTjn6xeufDRWZ3HjtpApqrEGGWMmhY6Awn/XROirbTopJ3s2im5dvJWGieBYwD8R/RAXZQEIDdyEriAV/RKT3gRhyfKqO/MJAzdSB5BgqQP9jGsMKA+eu+df/rVL//wi58HXP3MtBjCMCQy09D93pefeaoyN+PpB+958oE7vnnJ9PNrKw/u2mJgxbYwY4YoSzZj5xoJFEichB/OuGQECeMy02uz0ydnJZ6Xl/StiYVfK8/6yVXn/0+QQLAOkapqoQN7d7y/9G3s99Vt27Zj1fvP3z8z2HiK+UMP3/QXJitmMGjI4pp33+5uOskMvGH5u0sXvcgsbMPw6jnC6ldPAp+tCHRtizoEniGonr3yQCQuCusX1YNgvR6KcQjyKTQkbMox6I46BAv1hUkYEun+5yQoJpAY1eW+dqW/d+Gc2fV792xfv84GkFkWVlVmmMw0qCwSMfjti8/f/N7S2/746wdvv2nRwieWvbGIUd3A2sCgy2I2MWjMnfpziQSk/HDGJRXpSbU5zsk5GROcjpqszJqsjElZaZOzEi8oSLlqfP6FZZm/+d6l/yskAF1mjD634Km6fbuZST96++2TO3a++PAj2OVmsjr3rrsZIUYoyEy6+u03l7/+GvIN+Dvb5j38IDMRs6iBNVXynzk6+u+TwLtpMcN2uxX3HmVwnzK4L5oecBJiMYiSMDxD6I5iYKE+C7uHy9VHMTg7CWqQmfq+rR9v/fD9pa+9emDHp8wwRK+XUQplGYQCpiozk/7k/66cdcdfl7/6vK0H5MHuJx66Rw8N2gZkzJBlOSiGYkkYSlu/WhKQekYSxmc7J2Y6ajMTLixMvbIm74JS559+8s3/IRIsCuY+Nsvb28VMuujJJ/Xevmfuvc/2+v2nWh68+WaGENNVW1eb648sW/wqMzAz8KN33Y5EH6OImYiZSAfSOUBC51buEEI9n4p9EQwilVPVd0Tzcx27el08xknQpCZdbgbKKai2QLUFae1Iaw/fuw2rtrj4EkKEhIHTMoRIkhBhgJsJJEsNMi2wafUKV0vjzDtuZxQzy0KKwihlhEAxyEwKA76Xn5nzk6tn/OOZx2zFxyx97qz7Au5uE2ly0GdZFmNsBAmYRHvsXw0JRBc5CddcfnFFetKk7IwoCRNyMidkOWozE75W5LhiXO4Fpc6bf/md/xUSKNR6u1qfmzeXIdDRcOz5Rx9llM695x5f86nNy5cvWbCAUcIMQqSQONC/+PmFTJUsKfjs7IdFT6+hyZocYBaWZP+5RELvZ1ESonHRSBKkE7p0UpebPzcJnuGHG86WKw+RAAMeZul33PjHrqbjzz89Vw35oSxbCDFKmWVpAR8UA8ykHyx943uXXbTsledaj+61ZO9nG9Y21x1k1v+j7i7Dq7q2xeFz77+naDwhCa4h7k6UuBJ3d/cE4iQhwUIIEIJTKNYiLaVKvUgpLVKkQHHi2brc15rvhwUpbU/Pe3tOSzg861O+8GSzf4w15hzCAIFVyhX/LRKWqE4RJSxRn2Ko/pr9jGlui7RsZqvlxwf+F0noe/hzR1M9oIi9W7rfPbAfMMyezk7TGTOWu7v33boJcFTe/xTwDI8j7fW1skf3AUvt3LD2iw/eBTwDAMOQCMsR4y9B9vgL2eMv5E++FBkoB89CgxegwQvoyPciA1TyAyK9isquibkyAd/C4dsiAxK9R2H3KfThmAEGf/q8/aBfHMb9B9FAClgECLh8pA9wFEdi4rgywDMCrpA8ubNtfcfJQ298ePI4EFgShkkUIVEEg5SAZ1gUAjT54OZle5PF5z5655vTxwGLXTv7+b6tmwBDDvc9BhzPsuyrJoFC5YDBSdmQi5mhgZbKErWpVnpa5joaC1VVjHU0TXXUzHQm2+lPDbSca643JTfWH5AKjkYohiQYeuw+gSWQV0GC2GRDEhiNI0Bg5YN97Y11NkZL6kqLAUkABL5z6bva/Px19XWAIgUUBhwjECiPI8cP7r/w8QeApY7v3fXxO28DnqEJmMIhcWTBqyJB2fe1YuAXCcjoMwmI7PILEq4T0O0XowGF3X8xGvzfJbCkAnAEIh/lKYwjMYEmMKWMw2BAQuc/fW9n94Z92zc/ffAzS6BA4AWGBgJPogiNwSSiADzz+PY1O+NFqRGBR7Z1ARaTPrjTu2EN4BjAkBxFK2RycU/wqyaBkA4uNV1ioKViqD7NUlfTTFt9oaqKkbaGqY6apc4UO/2pARZzLPSn5scH/l7CsxGf4y1hrN1MlEAq5YBjWlfWLHO0BxxDyiSAY04dPnhkx/aNrasufPrJ3q2bezrXrW9tPn7kzaNv7GksLQpydbZeNP/+jSs8jgCeYin0lcgTRAayp9/I+84q+s8pB84rhy5Cw9+JDGDJFZEBIr+GKq6LEgjoLgn/TCH3KOQBjT4Ul3iy2FMWe8piY+0HAzwxJmHk9xkChcoFGqVQJYPDHIkBhpQPD1OQQsAV2YkRmpNfKy/IImAFENjRwQGx8UA2MswSKBCYwYf36isKQ5a5bF/fuqo0DzAYJx/p6WgDHANYGpLIgADEb+KLEigapehxfTuiMVwyIEow0lCx1NU01VJbpKZqpK1hqqUqSvA3n22hP7UkZfl/iwQaVgKOWWppvml1K49AgMAAx3x66p3j+/cVZaRlxscGeLrFhYVEhASkJcY2VJVX5WTGB/kf3t5z7MAewDPDA48BYPr6H46/BPmTL1+UAA1eECWgkh9g6TMJiFy8V76OKW+IDEQJYwz+UALxrLbi9xkChcpZAhJoXJTAkRgkkQASP7S759DuLccO7m2pqwICi0FyAHggcM8q2gWWp7BHt29u6+oYeXwXcFhLSd7O1c3tlaXH9+wU/xlYnAQcL1Y9vDoSGFwJaAwd6XMyXmygpWKsqWqpq2msobJYXc1QS91US9Vq+lQ7/am+pjOtZqpUZUX/t0gAFPnT99+ZLZj37WdnCOkoYGnAMccPvNFUVZGbmpSXlpyTnlxVWpibkRIfFbamuWFVRemGxrovT53saFzJIEockUPyEZyAxl+C9MnXsqffyJ5+o+g/pxg8rxy6AA1/Bw1/B0uujDFA5M8YYMobzxk8GAsIzw28KGFQnMT9i4TfnZxyJMzgMGApnsI5gqBRlMEwwFDleemYtI+EJCvLC3FIDgQWAP7xowcA8AxNMgRKwPKBBz+va63jMTky+PDU3u3Oi+dZzNJjRoYAhsLDQ4ADFIa/ahLEO2Z46Imj0aIl2qomWmqWuprizdoSTTUTTRVr3Wm2elO8jfWtZ6nWFyb910jg2K/eO5WTGK8c6AMsPfLoAcDRvdu2pMREFmSnlxflFedlVZUWlhXnxceEr13VuKGxrq4of1/3xjd39lz86nMAGMlw3ytxnyBKEAPCmAR45JLIAJaJAeEZA1z505iE370X/TkJgCXFaCDQBEcQFIIAjht4/KCjsQawyOULX+3u7ZYO9bMkJjY3YSgsl0lYEgOAoSB5dUkOoBHAYZfPvL8qL8vfxhJ+/BDgGDQ0yMAY4IVXTQJHwoBElAOPHAwXLtFWNdVWt9TVXKI6xVBL00BD1URTxUZPxVZvyjJDXZvZaq0Vmf8VEhgcARjWUFKcHhkBOIaQSQCBAZ7Zu6MnNyOlpry4sqQgKzWxMC+zpam2uCB7Q0fr4e09dUX5x/fuOnX0zc/ePwUAA3iKZrDxlyAGhOcSvn3GYOQSIr2KSK8i8h9/CQjQTQz66bcBAX/MYk85vI/Fnj3/RMIzBr+WIDA8heGQnMERjiBYHAc8OHH00IcnDgu47LMP3nnvxBEgsDxNcCwtlY5yHAMADwQWg2WodKShuljAFQCRXPv0w9O7eqPcXba3twGGASxLKRGeZl5NCYr+h/ZLFhjqqJnpaFjqahqoTBYlGGtMs9VXtdWbIt4xd9Tk/tdIYNkgV5cd69cBjgEMBUj8iw9Px0UuDwvyS06IzstOS4qPSk2Kra0pLynMaWuq29TSlBIWkpcQe/HLM+8ePQQAAytGX4mY8KIEMUP41xLERPlfShh8JgEfEZsQfi+BJuRAoABDQNIRAlYIBAZoBjBs84rqe9cvA57Y2b3hwa3r4tsRLU6ipUmlQobDEBBYwDNVxbmDD34CLPr4+4sH1q2pyUzd0bEakCQlk3EIypMkS44VSI9JwCj6b/8a/ZEEQYwJfQ/sDOYbaauZ6WhYT9dcPG2SkbaWgYb6mAQPAx3bOerragvGT4JYuP/CT35d6E+RzzdR4BiHYvt7eoz0Z9y/chmwFDoyIOCK5pryW1cuFmQmRwT5RAT5pMVHdjSvOLq/t7W+vCQnMT0qOCMyeFNrHTrS19nWxOAwhSppHKGpX5dkv3wJiifnlE/PK/ovQIMX4aHv0JHvUckVTHoVkV5DpNdQ2Y+Y/DqmuIUpbuHKn3DlT2MLEFj84bPCCqKfJ/qfrf94DmCsM5N71oQgZQjp2JJMkpQDgWRIiMYgBlEClgYUCQ0MrGtqADT+5M6NFSX5uFwCy0YBzwGOFziewnAKQzmKZAmUhhVv9G7+8NgRwBE/fv7Z3nVr39u7J97PB9A0wFBCImEgpUBgHPGsfYx6vj37ZXzEv+0OebZTnkZkgKOG7twwm6lroqVmrKFiq6dtpaO5RFNjiaaGmbaaqcYkG93JfmazrGepdjWVjtN9wrOalLG/haIocTEKy/IszREYiUEwT9I8hgOOb6qqPrRtV158Su/aNYAjkMEH+OjD1uoigEnTo4Ijfd38l9oUp8UWpYQXJAfnJvokhDpG+trFBjoXJC2/8s2HW9a0IKMDgKFHHj9hcZLFSXHmPkeJLWc4Q7+8Hr1/T8LPz5sQXpTwIgPJ2CNOMXpRAknKSVLOcZhSOQwEBvCMcrAfcAxAkRh/v0c3r310/OiOrk4eRwDHA45DlRDgeArDSRQDDAN4BnDst59/2rOufbmnW4SH29Mrl+9+e3721MmPrl4FKAJInFLIBALjSGysr4WiCPF6YVwkcCTKoHLAkoO3r5vNmD4mwVJbY4mmhqGWpqmWqqnGJFu9KeLZ0eaWinGKCeJNNixu4ngeVBmK5FCEZGiBpzgWpzmUEDD8xrff7ty4EZCMAEE7NrQP3LkKeLnk4eXVK3I45eO0MC83s4WupgsCnEzDPCxD3Q19HWa4WWoFuhl4OywqTgurL00vTov77oszgGMBQfIYyWM0RzAcQbEkwVEvXYK877y875kEZPjSixJQ2Y9jEkQGBHT7P5QgMiBJOQAUikolg48FEgYcQ8mlnU2NDkaGOlNeT40KoxQywJC4TA44DvACSzOAF1iSYjAMU8oEDGUgxdPbN5KWB5w5ehjIZdTQgLOhwbWvvgIsAwiMgRT/TALxvC513CQM/PSjqb6Okbaaiaaqja6WhZb6CxJet9Of6mMyw2qmSm/HildLAsXAEM6xALBAoDgGxgBJHdm16+rXX/GKUcAiR3d2Xvjk8Gfvbu9qzWupTv75ysflWeFLzefYG+kbzZrmYjHL3Ubf1ULTzUYnxNMoJdyto67gwY9n0aGHe7d0AobCJFIeI3mMZHFSlMCSxDhIUPRfUA58OyYBk17FpFd/YfBcgtib9m9LoMlfSZBK+ykKUoz2M6gccIzk8cOmslJWLvnxwjeNFUWAoWQDT1kcBxxLESSkULI0w9KMwNACTdCwElAo4Kjj+3bsWb8W0BQnGbEzWBjo7Hzuww8AQ/1BTBhvCTTed/Oqsa6WkbaaqZaaja6WmYbqEk0NI20NE00VE/V/2M+Y5m2sbzlj2t6NTeMqAf29BIrkeB7wFMeTNA3BHAK/2duLDD5+ev383q76lsr43g3Fnc2pe7eW9azL76hPXduQFRfk6GIxx8pA2912jputvqutlpvddE+72bGBDqcO9cCDdwCtfPfQvsc/3QQcy6GYKIHFyedTEX6XsbwcCfDQd8jwJWz0B0x6FZddG2OAK26MBYS/UAJJKglCAXiSRmSETHJ0z64jO7YDlgI4XJqVImAIoHDA8wrJKALBQADiw1Ek4GjAUCwiBwRy+aszm5sbAUVuqF3x9q7t17766oMjh5/evgU45lWTwGIKQGGPf/zBaLqmKMF6uqaJ2rQlmhom07WMNaYZq73mOEt1maGuhf7Uw9s6XjUJPA9omqUxisVJHsMH7987snvnvSvnt3WUtlRE7lifu7ElvqN2+c6NmVvWZfSsz+1qz6sqCHcyn+HhuNDNfq6F4TQrk6lL5v+Pk8X0+GCno7s3QAO3ZX23z3/63menTwKO4TCEQzEGw1gcZwj85bdrT1D0X3gxSRiT8AsDxY0xBuI4o79EAsdhMtkAjSkAiwOO6WprQQcHyNGhK2e/3Lq+DXA0ppRyBAFYBggAhRGB44EAEIVcNjLIYQhgMMCRjHy4Mj0VQMquhjrAkIBhrn3z9ZHdO19RCST68OqlJdrqRtpqZtrq1tM1jVSmLNHUMNXVNlKfaqz2mtNsNc8l0y30p57c2zV+ErB/KoFhOIIgaJygURQw1IXPzuzsWr+ne3VbVezGptjOxoiWKr/N7dE7NqYe3F68fWP+po785pUptqa6Hk4GTjazjQ2mLnWY4WSrGxfiUJYZ0VCW1n/n0ujjm/evXzxz6m1KKeEwmMMQBkcYDHtJW1J/J+GccuD8mARcchmXXXtRAqG8KUp41p6G/UxhzzeKP1sg28+R/2zi7wtzf59JIKUkKX2eJ5CCQAAGY1C55MmjitxsgKGAwtc0rPz641OAJgBHAYaBZFJYCWEYplAoCAxnSQJRSGlYCVicUko4WNpUVPDw0ne71nbQkmF8cHD0/r31zY2voAQOVwISvX/5ooGWmpG2mrmOhpWOxpKpk0QJS9SnGKn+P+c56u6Ltc31ppx+c+urJgHHcYqiGALHITngmfePHW6vq6ktTu1qTtvblb17Y9rmtojtG+J3dCW/e7D2zR1VG1qz6ytTvF1NfD0sA71tXZwXR4Q5pSR4FqYFp4R7FKSEpkf71ZZmXj77yVtv9PKYnMUULAoxOMLgiCjhJU///0WCmCSIEgj5jy9KGAsIf6EEklSiqBQIFIcrPz31zoHeHsAyHCxvb1gBOAxQOIkoAM/RFIFhGM/zgiCgKAoALzAkR2JAoEjFKMAUDQV58p/vHtvRy8klAIYBAne1tQCGehUlEMj9yxcXa6r+RoKZns4S9SlL1P7f0rkaooQPD/e+YhIoHMc5jmFJTCkZAgL13lsHGsoL60tTt7RkvvfGik+ONW5fl3BkV8GB3rzNa1OPHVjVUJ1Ylh+bGh8UG+mfkxEbEuQWGeGRmhQQH+6WtNwtJWJZWpR3VmJw/HKvxuqC0Sd3WEzGYgoGhxkcoXFsHCSINdhikvCbtyPx1eg3Emj83tiOHFHCszLsP5DAYhIWk4xJoCiZuNUHw2Q8jyPyYSBQb+3b89mpdwDL3Lh4blNHC41IWBTCIRlPUygCAQAQBJHJZCRJCjyLQXIKhURCb+/b4WFumhW2fEPtCvmj+4AkAcvs7Ook5VJA4jyFiyfTYxII6mVsJv/DtyOOuvLlmYXq04x11M201a10NOxn6Jrp6S5UnbpEfYqZzmS3Bdrui7WNtP5x5u1d43Wf8KIEiiBJkiSe/wGAZ0mMQpWARY/u21aWk1yZG7ttdd7WluS3dla8ubXgzW2FB7YVv7GtojI/NDXWuywvOTUuItjPK8Dbo6w4p7Q4PSUxOCbEJTHUtbY4OS8pOCsxODtxeVpc0PvH9w8/uU3Bo4AlORJDFHLAsbASYiiaJLB/Z3/zfy4Bl1z+TZ7wryWIHWr/hgSJpG909CkQKCBQ+3q2HNzRK3/8aHd352enTwqkkkKVBKrgOQbHUQAAhmEMw9A0TRIYRaICQ/IUMvL0/srSvPuXLt779kKsj9fN89/gg4OAwE8dPvjpqXd+L4Gg8HGXcPmLT8SxX6IEO/3pYxLMtSa5ztdyX6xtrP36Z8f3jNcd85gEisRflMBxDE7AADCwbEg+9GhD28rc5MiOuoIN9Rm71xd1NSVvbc94s7ds79ay5pr4hqrkjISQvNS4wsz08sLCopycorzsovyMqrLsxAiv7Di/qry47PiAxqrsbZ2N+RkR6fHBt66e5XAp4AiBxglEyVEkpFBiCPqihL8VwwRo8KKYJIgHR/80T3hRgrg7cOyOeWyf7B9lzL+SQMhfWPYGAUCRiAyWDMj6niy1NPe0sd6ypk0x+ATQMIUqaQIWeJamSZZlCYrECBxCYIlkhOcoILCAxWHJQEl2CmAoQFOrSoq6W5oAwwAce/+tI9cunHs1Jfzw+cfzVaeIA/AstdVt9XRMdacvVJ1qqDbFXGuSyzxN98XaptMnffXu/nGVgLEk8RsJNE0qlBKewQUGHnx0q7Y8Jy8lYmVR0samwj1dVe0rknZvLOtqy9zYmlWUEbC6IT8rKbwyP3fVipW1ldU1ZRXFubk56clJ0UFZcYHFaWG1xcmVubErSpKba7LzM8KSon2OHeqlkCGWVPAUxtMET1MUQVIE+VIlvPhq9NIkKJXDNA2zBAR4EnCMv+vSD48eASQKOJIh5AyJMDTGMhTL0gRFEhTJ8hwPBBSFAWABSzEkRGOKivwMbLBPkIxeeP89P0c7bGCga1XzuqaG+9evvZoSvjvzwTyVyWMSrKdrmepOX6Q2zUh9qrnWJOc56m6LtMz1ppz/4PArJgGDYJkAaEg+BABx8euPqopSMxOCIv0cavLjmitSu1cXfXBsU31FdFXB8owEr9yUkLzUmJKsjMqCwvS4xLLcvJry4obq0vz0mJqCpPKsqOr8+NaanIbKjJripMqihLz05WtbKwhogEQlHIkCgeUoUuB4lmZengR46LsXJRDSK/86Y/6rJAgCgaJSnkIAT3504pjJvDmAoRmlFFAIBg0LLMGxBElgDEPhJIFRJMkyAgAEgQmAYQiUISHA4g2VRcTwAKCpK5+dqc7JLElJcTQ2WllcyMLKV00ChysBS3778ek5Uyca66hbTNe00FKz1NYQJRhrTDPTnOg0W81tkZbVTJVLZ469ShIwgsBgRA4Ag0KjAGA7tnTs37EhPS4gxNumOD2ypiChq610/87m6pKI0rzgopzQgszwpprCosykrIS4uNDgzITo5JjggozYouzo9Gi/wuSwFYWJrTU5lYVxBRnL89JDQ/3sWhuKOGKEIcSvBEMgME1SOIq9VAnI8KWxVyNxP8hLkMAwCMdhkHQQCNTuzZt8nB0FSAkwiIKlODwiSiAIjKQJgiIxilSiCEoSEKQQqzsFFgMMtqG1/uz7pwAM3fj6y7d3bf/46NGbF85/8PbRwfs/v4oSGOL8h6dmTf6HsY66pa6WhZaauaaaqe70xeoqogSHmSquCzVtZqtd/fLdV00CwxJKSMIzqMAoe7tX88TQytKUrMTAZUtNslNCa8oS2hozt2wsa65LTopxi1nuEuRlnxQZWJabVlmQubIsu7IoqbwgriBjeWVubE5cUHZ8QGlmZGqsd3iAfXTo0shgp3Wry1l8mCGkLAHxNIHDEEPRDEWTOPFSJfx+U87fLQHH5TQNAxYHAhUdFPDW3t2AZbDRQYGEOUpJ4RDL4CxL4yRG0hTB0IzAP/tOMDiGKlFolERkJw7uOXVgH5DL8P6njSWFI3fvnti396Pjb3/35eevmgSegACNn33/nZmTXhMlmGuqmqqriBJMNFXMNCfaz5jmulDTbq7GjbPvv2oSWI4cGn4ssIh0+P72zW0AKNsbCnPTQpNifDOSgoP9rHw8DZLilmaneyfHLc1M9gn1s4sJ9Qz1dvZ1sYwMdFrdkHv8YOfXH77Rs2ZFTlzQci+bmEDnlBiv1NhlidHuKbHeO7auotF+hpBQmJTElAQCMxQNBPDyJIgB4c9IeDA2626sOeHZBsF/KUGswKMoBUMqKErBUjAGS+QjfQMP7+iqTH106wYhHQUUAQQKAAqGpAyNA8DjOEoxNMtzOElACEzTJE2TMCRTKkYBoEb7HsQH+vW2tixQV92yqokYHvj69Lt3v7945p1jgMDGMIwdoT6fwD5OEijsm9MnX5RgojbNfPp0Aw1VE82pogSXBRr289Vvnf/4RQliCe3LkcA+l8AQzySQOEEQGIYqKRJhSMXNNv71WAAAIABJREFUa+eqStJOHO2pKk6IC3fLSg5KifXJzwxpqEkqyg2sKA7LTvPyX2bs62bi42IW6mNflRdXkRuZnegR6rV4ubdBqLtxynKXvET/UE9zb6eF0SH20SGO4UF277zdC+hRwEEkJkWUEqVCgsDK/2OeINYp/bMdLn9GAjb0Azb0AzpyGRu9gkuukrIfCdl1Un4Dk9/EFbdwxS1C+dNYFz8J//xrAH1i5z5PDP1mU45ASMUH0EoMGiSQYZ5WsKSCwmUCAwsswhIQLBsCDHFw365QXy9AE4BnaAx6dqfzQunVHzRwYDSFCQR2/4cfAu0dKlNTjm/vBbDy3Hsn8f7HvWtaAQajkkEeR0gU4jgGwWCSZTCKHC8JYn/Cu/t3L1Cbaqypaq6jYaGlZqunY6KlYaShYqoxxVT9NZe5al6Gus6LtR9e+RqQCo7GKIYmGJakGIqiWBJjiL+95w4I7MjAU44igcBLh0eAAASGhRRKwLGwXIJCozyrTEsODQ1y3Lq5ITcjOD3KKy/etyTVvyovtCjDLynCISl8aUqMp9ViHZsl+k5mc10t53pY60X5LUmPNA1yne5rpxvoNNfHbuZy98U+DrOXe5lE+lunxi67d/MbAurDoAHpyGMAKIKEAWDlilEKQykMp3Hil22LDE4zv/yPxpIER1AC/uz5tzH8OQkUcu+fzbAY+iMJPCkFlIJERwhkmCGkHKVkSQWJSjBoGPCkZPDxrm2bjRfPT0+KE2gckY8CwPyp34QjsYsff7KtpRXg2IrMDEAgvW3N0ns3921aC1iCUY4yiFJgCYoiYBTiAEBJgqL+5haFfynhnTd2zVedMibBRlfLVFPDRFPVTHOymcY/xiQ8uvoNIBUMjREMjbPPJFAk/jIksBRPEwyBA4EHAiBRTCmVAQEAgeVIFAj4xXMfv3/qjS8/P1pRFtvakLGyIKy5JKquMLQ03Ts/0S0r3jUpwinMx8rX2dRwlvoC7YmWCzVtF6k4GU/1c9Twc1TzslRzMZpsu/Af7pYaAc6zY4OsMmLcirKWH9i19vvzH4wO/oyjwwQhA4DCCQWCyikMpVGcwQjx1vlFCdTzaCAaABgDMOrfXlk9ARn+ARn+JxJ+YfBcAoXc+z9LGBGIUVGCQMoZQkogwxQ2CliEJRWIYhCS9QOBqqsuPbx/15rWhvqaivffOQYEBlaM/lkJI/fu1WRlcSPDRXGxAFFsXdUAoNEj27vFwdQUJAeAwTEEwWAOAIwix1fCyX0756lMNtJWE8+OrKdrmmpqmGqpWWhPNdd83WWu2rIl05ca6Dz58RygxkcCy1AA8AyBi9PWCAQmIAgI7OjAI9ng/RuXv9y0fkVzXVZTXWpTbeKunop93cXb2tPbV4TVlfg2V4asqokszvKLDbb3dTa1N5rnZLLA1WLRUuMZnlYzvKy17Ra/5mE2zdNcxd9R199pRojbfH+XBZF+FvHhzscOdl/4+iSifCKXPrp376oCGlQohwFgaBQV557QOEaROE1hFI29IIFiSWpMgoD/dRII6bXfSCCh22MB4d+QACgFS8pIdIQhpIBDaVyGwyM8DT36+WZVab54x/zN559s6+4EAsNSf257EkdiT2/e7Gpo4EdHKlNTlA/u/vjFmc76qsCltn03rwIWpyA54EgcQzACJVmOZJnxksCgcsBRx/dsnzttkpG2mpgnWOlomGiom2mrW01XsdCaOCah78aF8ZLAsTSKQBxFMgQuHR4CAivQ+KM71899fnp3z+rslKCW2oy2htSGmqhjbzZVFnj2rkva1Zl4dHf+ge05G1uj6isCVpSErG3KDvdxcLEwcDJeaDl/htlMtWVW88PcDENd57uZTHUy+IfDkteNZ0xwNdcI9zKsygttXZm6r7fl+KHND25/O9h3Uyl/QpJSgpBJJH0UCrEoTKMojSMMgVIk+qwl/fneHZakxLej5xL+zV/8X0kQA4IoQWRAo/f/tAQGonEJjUsACwkMTKISjlICQOzdseXkW28CgQIsvndHz3sn3gIMwZDIn5UAaLoiI0OQSdavrLl/6cL1rz7zd7DMT4j84PB+AZXzKEyhSpoiSJqQwwgn8OMlQbxZe3vXtjlTJxppq1npaZtrqlpoqZloqJvraNjoqVnpTHaZq+ZpoOOyZPrArYvjFhNoRiGT0xRB49joYB8QmOvfnz+wq7uuMrOxOq1rdf7u7oqt67I7V8W1VAdtbIt4c1tKV6v/1nWhe7YmHNmTu39HfkttVG1pVE1Bgpe9mY+9VYzfsnA3R1eTuYY6rxvrTXA3neZqMtHdQsXFdGpyqEVRimdJhn9siO2JQxsvfPX2nRtfSYZvP7z3Q//TWxQxSqASBlEyiJLGYAqDaRyhSPQ3u9hECSIGsd/tr5Ew9nY0xoCC7zyfeHf/35HAQmKSAHiEJRU0LgMcCnisua7q6YPbooSK4vz+R/eAwPDMn2vR4EgMEERXU5Ps3t3WspKrn39ycvf2/hs/ABZ7c2vX6KO7gMRJRMEyFMcxMrmS4djxksDhSsBRR3dsFe8TrPV1zDVVzTRUjNXVLKZr2s3QsNGd6jJXzWOxtsuS6UO3L70oAadfngSKIBmKxjGEIlHA0/2P7nY0V68sT2+ty+5szd21qXRDc/yGpqiejviqHIcNTQEbmr32bon6/HTViUM5u7fE93Ylr26IXrcqs6M+38XCwHS2nqPRogB7y3B3G2+rBf72c3xttHxs1JZZq3paqSUGGVdm+TSVRVfmhqyuS3/3aPeZ029Q6JPR/psY/EQ68vOTBz8ysIRF5AwqpzGIJmCKREkS/81WwrGw8LdLGAsINHqfwZ+KD0v0sUQ/R4ojH4dYfJDFB59X4I3w5ChPSnlSytMKRNHPkjKBURLIMOBgnobu3b6Sn5UCGAww2NMHtzvXtGFK6ZP7dwBH/mkJLPv27l0OhouDXJwAjR/b0XPty48Bi3109M2r574ANCnQOEPggsDhBIUR+HhJ4AkIcNSR7VtECTYzpptrqpqqTzNWV7PU1XKYpWWrN02U4GqoO3znu99IIOmXJIEkSQAAgaMsQwCOOPhGT2Vxamle9Nqm7O723O3rcvZszDq4JadndfgbXQmbW4P2dkXv2xLzwbHiI3szDuxIP7y3aF1LQntD8urabC8HEzuDuVYLZjobzvK1W2w9b5rpzAnpoWZ5MZaF8TaFiQ6py80Sg00SQ80zYp1SY5ySop1iQh3aGnM/OLmr7+El+chPkOQeA48wsIRBpTSmoAmYJBCSxEkSF+vFxySwJMURxNg0k79YAgndHpPwyxq1PymBIaSQ7ClDSFlShioHAMBIVPLR6bd7N2/gKYRC5R+eOvbGrl4gMEBgOBr7U78JS2LIyPCtby+EL3OvLci9+c0XP5376sxbBwAJXT//5afvvg0YCggMgcBA4AAASqXyb1/n+C8lHO7dLN4n2M7UNddUNVGbKkpwnK39XIKmq6HuyN3fxoSXJoFhOJqmGZrkOWqk/2FFSUb3uhUry+L39qzYtbHwwNaivV2ZX7/TtKMjaldH+MEtSQc2J3c2B+3dnLxnS/L+3sx9vXkttVFrmlIbypPNF2ga6KlYL9JdaqznbTszxGVOdbZXc7FfZfrSjDDjvBjLaJ/5cf4GGZHWzRUR4b6GMSGWjZVxoX5m+emBxbnL3zu+DZbcYeFBFh5mkVEWkzG4kiZg6o8l/Ef3CX9KAoM9+CMJv67K/qU2G4eHAI8AFsLhIQwaBCzEEPK9O7vPfvExicgAgzXVVj59cJfBYcDTPIPzNMUy1Mjw4PDQgMCz4hxIcZk7TREYCqMIRJG4wLNA4HiaoJWKc5989MbmLtmj+6vKi5RP7h/Z3g0oGBl83N3eDGgSlY5gCgVJYBhGsCw7XhLEjHlza6NYi2qsoWKprW6jq2Who22oNtVGT81+hqrbfA2nOVODHQwUj64JpJymUJymMIYRJYjy/24JBEFxHDc02C+TDq2oLMjOiNyyYeWaVTld7TkHesp3b8x5e3fJ0W25vasjtreFbW+P3LEmaXdn9sn9Nbs3Ze/pzmlZGd7VkVGWGxjsaWK+UMNqkZa9sbaj0bTlnnM2NkWuqQ1uq/BryPeszlxaGG+TGmaUFWVZlLI0P8k5P8klNco+O8EtN8WzIi8kL90vPNCytS5T/vQ6PHxfIKTKkUc8hQDAAIHDcZykGFIcNUAxzz38R5/P3y6BwkYZQioywKBBjpIDFrly6evMlLjKkryeTetKC7IEGgcCM9z3iKMxEkXEQagA8Aq5FIYUQOBwDBEHx4s/51iaInGWoYDAAhwbeXi/Y2X16P27lVmpgCWay/IHfroKUPnbe3qlTx4BnmFxHJJJgQAAAOMlQcyY/7UE13nqjrOnhTgugZ5cHy8JDMMgCAIA++mnp8uK0qvK0+qqU7d0VtSVR2xoSd7Vmb1/c94HB1fs35T+7t7iE7vLPjjQ8v6bHcd2N+zsLNi8OqOxMqy+IjIjztXHeZHx3KkuljPsTdS87bXWN4Yf7M3obgttKfXsqg/fsyFte3vy2prQ1srgppLA0nS3gkTnxrLQ8izv5AjbxDDbDa3Z2QluWQnue7c0Dd//Qd5/BwgoBY9SOAQAL5fLfyuBIv7DzfN/WsIfZcy/G4A3Ig7AE49QxVSBwqQ0LuNpiMZllSV5eloq+3dvQ+TDPIVB0mEKVWKwDAi8ZHQYhhTiN16pkAHA4xjy4P7PN65fu/zDpe8vXTx39uvPPztz7uzXt3688vjOT8jIUErkcnx4IDsmHKCKk/u29928DFji+L4dP33/HQMpAMcDngMCGB4cGi8JYsbc3dIwT2WyyXQNE01VS2116+maogRbfXU7fRWXuWqOs6eFOhliA3d+I0FMb16CBAD4keFBAJiurtWNtcUBvnYbOspaGzIqCkO3dRZ2rU7b012wti6ypz2puyVu94b8Pesr9qyv6ahJXd+QsbE5a1V1fFrMUk+HOWYLpgW4GRrPed3BdJqXneqe7pSH17e/vTf95O7C9/dXf3Cg5tDWvG2r43vakza3xq8qD2wo8q/I8lxbG1ed57uyMCg/xS0twi4r3rUkI7i7vRIISknfHSAQKCRlaPJ5TOCee6DE0qz/ZCrMH56i/lUSeEL2bJ0UwAQGpjCpeJ9gtGjOho5VitF+EpEBgRFoXD4yAAADyaRiNBB4FlLKYUjx2aefrF3TnpKcGODv6+a61NfHy9/Px8Pd1dPDbXmQf3Vx4ca2lrzkeFwy1FCa33/r2tMbP7RVFZ/Yu6O5okj59Akplz4bH0Iw4gztcZEg5gldzXVzp00y1dU001a31Fa30tEw19Yak+A8W8Vh1tSwpcbUyP0XJYj/2C9HAs8xPEcplcN7d20uKkgO8ndIT/JdWRVfXxO/rjW7Z0NRVX5Ad3v25tVZB3qqNrXk1OfF7uxYsWNNde+astbKpJQIRy+nec4W+vN0/ifc13qx/v84mE5zt550cHs2MnTs7Ed1595rPrWvbN+GtO7GiM76sG2r47e1Ja6uDl6Zv6w236c627OzKbE03W1Ta2pximthskdSqO2qqpRLX5zksGFAKRSjg4BlaJqlSI6kxOe/RAKDjooHR0BAWVLBEHIKkz59eGvi/0745P2TgMUpVC4d6gM8DQQGko8AgX/08D5DkzCkoEg8OysjNSUpOSkhLTU5KjI8Lja6ID+3tKQoPS0lLjY6JSH20Bt7YoIDsxNiagpz06NC+366BqDR1LAAbzvLpOUBF898AhgKUDSgaUyJihtGxkWCQMKAozY21c6ZOtFMT0vs6LfQUjPX1jJSn2arr26rN81x5lT7mVMiXE15+ZPxkkCRKI4pASC2bV1TtzI/Ps7bxmpWTkZAZWlUx6qcsoKw2oq41Y2ZZ97b9UZP09r6vLr8+K2ryretruhszGksiV3uZbTUSs/WSMtozjQ7Y73QZabeTrP9nLRPH175/Rcdt77ruvF110eHqg5uzty9LnFLc9T62pDVlf51eR4b6yMbin172lPWroxqKQ8pTXepzferzPLKT/SoKYj4+MQuQI6wyCiJyHiaYhju9xL+wwnQf/vbEQUPU9goS8pweAiDhllSAQT85Nv7DebPfHj3BiQdBAwGBIYlEEwpZSmURBGKxHEMwTGkqrK8uKggPS0lIz01LTU5LTU5NyerrLS4ID83Pi4mKjI8KS56+5ZNdRWlnW1NdaWF6VGhjWUFP39/7uiOzYCAKengG5u7GUhBKZQ8hjMYBcnk4yUBUAjgqA0NK2ZPed1MT8tSV8tKR8NcU9VMS9NIfZp4n2CvP9luxuQod3OADI6TBAxF5DQNk/jo8ODdrIzIwoKYkCB7L0/j1GTfotzw1sbcwpyI7g0rd2xp7d3UvGpFXn1+YkdlxpqajPaa1NrC8BDPJU4W003mTbNcpO1pt7g0I7wgxTc+0KSxzPfEvuI732+7dXbLJ0dqDm/N3t4e21rqXZPp2FjkuXZF8Obm2I31kWtWLj++p7qp1L+5LKAwya6+MGB1dVxuotf9q59Bw7cFQgoEisJQkqQpkiMp/hcJz2ah//tna3+7BAYdxeEhlpQhin4MGiZRCeDQjJRofy9XwOIsAUHSQfEIlUKVHI3xNMXQJMtQw0MDmRlpdbUrsrMy0tNSqirLqyrLq6sqKivKCgvysrMysrMyivKyt2/ZtHXD2tSY8E2rV3W11CeHBX781oFju3sEpQRwRGdTIzIyBDhewAnAAaVUNm4SaBSw5Pr6mtlTXjfX17bS07bS0TDTUBmTYD19ip3eJFv9STGeloAYHS8JNKEkUAlNSgFADx/sCQl2bGzIdXczCgywTUrwyc+JrK5IryjJWNO2srm+YteWNU0lKV0NORsbsza15GRGO7vZ6FobqlkZaDqYzIzydy7PjFlTl1+TE+Juqba5Nf70oerDW7O3toSvW+HXUupenmpVlmK5uty3ty2uucRrVal3Y5FnTZbL5ubYd/dWn9hV0VIe0tOe17kq5+Pj24Agp6BBnkKAwMMw+qIEkqbIV18CT0oxaABwkLg/AVH0Y9Dg4vl627euZ3AlYDAgUBSqfFZ8TyA0jgCBIXD4yJtvZKQm1K+sLMzLrCwrzEpPys5Izs1KLczNqigprKkorygpLs7L7l7XtrN7XVN10Zs7Nm1bu6q2IPPY7p6DPRvJkaeAJY7s2Hb94gVAk6hcDjgeh5G/+Zv0xxIYDLD4urrqWZP/n7m+tpWelijBVEvVSH2q/Qw16+mTbHUn2upPivO0AqQEEHKaQkmawmlmrCr7JUhAYBkAFE0rSXxUOnovLTUkNMSpqiI5JsrV090wwNsyNMAuIzkwKzU4Nz28o6mwsyGjItXd31E3K8omwmtRXKCZp42+0eyJQUtN3MznVmZGbWjI39Ze5O+gnxVlWZvnurUlsrspdHt79K61cV0NoasrvJsKPVZkOXVUB7ZXBdRkO7eW+1ZnLl2zcvnRbcWXPtvx+TtbizOCL3xxTD50GwgYg8MCQ3MM/+LbEUkT5H+8KWYCNnQJGxrr1Hmx7ugGobz5vO7oDoXcFW+aGfSJ+LzoQdyjw+GDHDb84sPiw4CV0kQ/onwEKx6y1CgA8OED29SnTZCNPMSgYUDDQCAEEuYJiMNgGoMAR0LyIQCoI2/ujArzycuKK8lLaK4tzE4OS4kJSowIKEhPKM3NWllatqappa6irLer7ei+jfnJy+uL0xqKUqO8nBoK0z86vBftuw9Y4uwH75159yQQWBrH5DIJy9IvRQLzBxkz0VyWP191otl0VTOdqRbaU001JhlpTDRUf811vo6d3qSls6bY6r+eHugMlP0AV7IkRlHM8+MRQtxs8HcPzWUYCsMhGJGhqJQmpe+c2OvrZe3pYhgf6VReEBobahXkMS942dwQj9nL7DRz462TguaVJVu3lvqsyHLZ3Jhgt+B/zfQnJAZYBdjODXMzbK9MbiqOjPY29LfT8bPTyIow7m6M2NEW017p01Hlu7Y68N095Qe6s9qr/Lubo1aVeldkOldlu9QXebXVBG9dnXygp6J7bWVaQvD5L08TykEClgKeoXEMRzGafHaEOpYkkMy/I4F9fjE3AR387o8k4IobYxLI5zUXDPboRQkvYPjnEnhyGFE+AEBBYv2Ak6+oyg72d5n02oRvvjgNAIFI+yl4lCcggYR5HCEUUo5EWQoGgHhz39ZQf+ectLC0eL+ESI/mFVm1ZamlObErS7IaKosaKktW1VRX5GfVV2RuWl2WE++fEe0d4GCUGe6zuiLv/f07n1z7DsAy2aP7e7Z0CzQh8DRBYBCk+PslML+VQKEcCfOEAnBoU1nufLV/mOuqmelMtdCebKY50VTjdVPNf7jO17LXn+gye7Kd3uuZwS4AGgC4knsugaIY+rmEvzUsUBTBcKwAgEwmGRp+evfu1d6eNalJQSnxPmEBFv7u8xKWWxSluhQm21dlO29oDNvaGtVZ599e6bm6dFlNppO53oSUQKO8SMdQx3mm0yf4Ws+oSPFZVRQe6KAf4T7Hy1ItM9xkW2ts54rAbW3RzcXum5siOyr9d61L3toaW5ZquzLHrb7Iq77IZ1VF0Nq6yDW1UQ3lkSG+tq1NldLhRwKNkphSYEixeUj8hF/cmUQyKMn8BxJ+3dF/lZBeEzv6xyQQz4eiimHh2drZZxKestjTX0n4tQcWH+YICQBo36MbgIMunvskLyseCNils58WZiUBgRLfjgQcUg49pZQSgUBZAoWkIzyFHdq/PTzIPSLYLdDLKiLIMdjbIsTHMjzAvq0u/6OT+z44tm/9qqqYYI8IP7twX+usWN9IX7vcaL+MMO+W0uzvPz71xYnD2OATxZOHe7Z0cyQGKaUcxwgCN54SGLihJHuB+utm+uqm2lPMtSZZaE8215pkoTPJZb66KMFW9x85y90BMjReEnCS4ACQKaT3H9z54IMTDXUlVeUZ1WVJ5YWRkcEWuUluZZmehalOOXFWbTXBrVV+Mb46CYH6rsYTvKwmlyY6JvgtKUvycjfRclqsEuy8IDfGpTDBzcd2epy/wXL32fmxVvkxJhVp1vu70rasiji0Oacu12XdypCOquBtHcnr6iLrCr2rsjwaSoKaykJy4+39XOaF+jm8e3w/gYxC0kEMlhGIkqFohXjy8ddIePb8ZsrLFUJ6bWzKC654Xpv9PCyQ8J0/KWEUk/cjikHAoQAQZUWZ3549AwTi6zPvraotBwKByQeR0T4ek8MjT1lESshHAMuRMAxI/O0390QEefp52ng4LQkLtI0Pd64oiCzPjyjICEqOdgtcZhLhZ5MW7RnhZ5MY5uLrZJgYtDQ1xLMsJaKpMEuQDvSuXgUI+OO339q6bg1gKQqDCRzlOeblSXj2k2cSOFwOSEVdUeYC9dfNZ2iYaE0215pkNX2qpc4UG/1pS+epOcyY5Dpnis301woivQA2MvZ2hNMvVYICUtI8h+LYT3du7Ny1paQko7I8q7wkMS3RJzfdr6owtLYktKkqPDPWKi54UVqkUcBS1RB3zdXVgbUFXhsbkzY1ZUQtMzad8VqYm2FikG19fnhurGtmhG1cgOFy99l+jhpFiRb1+UtbSj1XZDs0Frivrw09vLXwzNGWhmLfhiL/hqLAmhzvzCi7aN8licFm+cleEUFLu9Y3X7rw+YM71ykcYkmMpRme5f56CdDgBXjo299M/iLkP2LyHzH5j7+flf3LKnL88XMJfWJT/2894IMsPsrhSsDTLIH0P7qXm5oEBIqCpQf39Hx44rBy6CENDROyfsCjLDwMWJhRjkJDg4BmAMce2t0b5ucW6uvk7mhga67nYDl92dK5Lta6AR4LEyPsIgJM/V3nutnoetrNDXY3TQh0Xma9IDvSrzI9+vKZ0wCRPr5yqSIzxdXC/NyZjwHPkigEBF6pkI2jBAGTrshPW6gx0WKmponWZDPNiTZ6KjZ6Kg6z1Z3nqooSrHX+X0msHyCl4yUBwlAZApEsc/XHK50b15SV5eTkJORkR+bnRlSVxRbnBRXn+hVmeJbleFXm+6xvimutCa7McWmpDG6rjihKdrNdNMXDUj852DEj3DUt3CU31sPHYXao+4JIX4PCZOeaPM8VOc4dVd51ec61uU7FSZaFCRZRy2Ys99CPD1gS6KzvbTc9fNnClFDb5BCbSB+TIHcjW9O5QX4ubx3a/ejnmwJLAJaiCBII4G+RMDYX9dcz8EQM13+zP0EcbPF/l0DAUiCwNAZ/8O7xno1rMPkwoOHkqCAGGVYM3AXEcP+9H258+9HJA5vfP7r92L7u00cPfPPJ+zcund2xqSMlJiA80NnBcrapgfriOa9Zm6hZG01zttL0tJ/uaq25zFFnmYO+xbzJTsa6/o6G+fEBQU4m61YUyu79iPbdA7Dk8ldnvjj9ztXzZwFL0Rg80tfHUeSf/aT+KgksJmPhkerclIUaEy1naRlrTjLTnGg/U91uhtrS+dpOc1QcZ052mzvVSvt/KxKDAC0fLwk0L0ggiGSZ76/9sGHj2uqakuzs+OycmKhIz9hoj7KiyI1rC6tLwlfVJaxaEVOa69Vcs7w4y3VNY7yd8RRvp9lFab5pUW55if5+jovTwt0Kk/xK0nzzEtyL0zxK0t0bS/07qgMaCpxLky2yowzrC9xLk+1y46wKEuwzIqwKk1xL07xyY13Tw52TQ+wjvS18nA1NF+naWy/Zvb3r3k/XWAoFHI3CCIagf5+Eb5Hhi+jId7jke0x6GZddQZ9jwBXXcegmAd8i4FsEdFucF09jj8TxwGMTgp8//SzRL1Zos/ggi48CgXpy/w7gmRVlBR++cwQI2M/Xvy3IiP7x4kdv9LTu2Fjb1Va8qa1wXWPmzo2Vm9uLt6ypbq0t2NZZv3ntirqK1ORoD0frWY7WMxbM/B8rY9Wl1jrLnGY4mavaGLzuZqXmYq4R7LLYbpF68FKjaG/bxEDnooRu4+KaAAAgAElEQVTg+z98Kbt/HSCjFz459em7b3944iigcCAwSskwiULjKIFWDlVmJy3SnGQ1W9tIY6KZ5kSHWRoOszTcFum+KKE6JRSwyvGSQLIcRBA4Td15cHfPvp21DZXllXnFJWlJCUH+PtZBAdbJ8R6piR5FuYGVRcsLsrzT4+2CvOYuc9Jrqo5LjnSsLogqzYpwMp9VlRuzsjChKC0wP9mnINUrN8klL2VpbbFPW7V/S7nHylynpKC5NdnOmVEm2dFWOTG2ObGO6RF2sX7mkd5m8YEO8YEOy6wXLNSdaLxA18vdtmt9y48/XAAcCQQWCIDA8L9OAiY+E5QD51+UgI1eGpMgYhAljGEQB2X/nyUMM4QUg4ZZTFaWn8qTo4CRbFpb01CV2lSZ3FAWs7E152Bvzfb1eesbE3rX5Wxpzzyyu3Hz2sLezvLudcXrWnOqS6J8PQysTbUN5kw0WjDJxkjVy2G2p42em4Wmt52e3aJJizQnOBtrLbOaHe5hXl8Qt6Gu4Mt33kAH744+vP7g2rfnP33v3Cenhx7exRUjNKxgiT/XJ/3XSqAUgxVZiYs0J1nP0THSmGiq8brjbE3H2ZoeBvqOs6c5zZriNneqpdb/rEgLG0cJCgQmOAajyFGF5L3332lctaKpeUVFVW5JUXJcrI+15UyDRSrx0S5hwVaB3sapCa5JsQ5VZSHpCa5hAWarVqYvc16cEOpWkRNTW5ycFu0V6Wvj67yguiA0L9m1tjSosTygIsuhZ3Vkd3N4SbJVWbp9foJNfMDiIJeZUT6G0T4myaEOWdHLEgKdvWwW2izUNp2nuWS+TmpiWO+WdT/fugoAQyBKnuUogvzrJSgGvlEOnoWGzsHD50UMqOQSKrmEyq+g8ivPJdzAoRsEfJOAb5HoXRK9R2H3Kez+77co/MoD0c/ig3LJfUT5hCNG8jMjm1dmr27KK8tf3laXvHltbmdrSueqhE0tCZ3Nkesalm/tiH9zW97urow93Tn7thXt6Sld3ZS0tjWjtTHNxX5OZJBtTKiDm81s4zmTHJao28yfbD7jf32tZ4Q4zXdYrBLhYZwX47GmJqM8LfTU/m5W8YiD+pT9d06/te+7Lz8cenCTVAxj0iHA0QyBinfYHEuLPQ8kgeHYX3fj9gcSeEIBSEVeQriB9hRD7amWeqqmGq/bzVBbOk/HfbGe+yIt59lTfQw0zTUm1GZEjOPbkVwp4wAvkY0KgF9RW1XbUNm9eV3NysLS4rTCgrjkBL/gQDtrM33DhSqGC1VsLLR9li309lyQHLc0O9WnJC8iLz20rjytsSo7IdRtrvb/Opnp2hmpLfc2SI+1rcz1rM53byrzqityrS/2SAyZV1/kWZziUJHlmRVtW5TskRm9NMLLNHCpoa+TodUi7flarxvMUA3wcsjNjHvn2IGhp/cpHAIcLXA891eeoj5bQT1BMfCNiOGPJGDyHzHl9TEJBHKHRO+JGP7/JRD9DN7HM8M09jQt0ac4d3lF4fKqwuDtGws625I6V8VsaIrY0Bi6rj6wsyFgW3v43u7Ed98sObG/5NCu/N6NGasbojety13blrPMZdGSuVMcTPVCPS1D3U09LWbaz1e1mvn6MlOdYPs5YS7zi+LcKzP8G4tjipJ9929uenDt83MfH0WGbp/95MTXHx377L2jgJQDSsnhcrHtS5TAMhRDky9PAiHPiVtuoD3FSGeapZ6qmebEMQluCzXHJNRnRY2jBCWsQDClANivz36Rl5+5sra8srpg06a2xvqSyvKM6or0wrzootyo6DCX8GDHYH+LYH8T96VzfJctSYx1W1Wb07OxfuPq6uKs6Pk6/zBfqGE0e6K30+yoAKP4YKN1jdErCtzyE83zEkxSwxdlRBomBC2oyfUoSXON8TPwcZjhZTdjqamO5fxpC3Rem6k6wWSOqrejcUSwR3tLzZVLX6OKEQJVUBgszkv9iyRgL0r4WjHw9VhYQEe/RUa/G5OAyq9giquiBBy6QcC3nt+y3X1h7+BDFn/IEU844snz7PlZDs0S/bDsLk/1ffP5keR4j4qiiPwMn47GpE3t6fu2FOzfmrt3U8b2NTFb28K2d4TtXh+xtzPqcG/yoe1pezen9qxL3NCWtG1TcXNdsoOV/qJZk43mTPOyN3Azm203Ty3UYXGmv11huPPKNN+yRLfcCLv0UMvcGJfUcPukEPvUyKWlWWHrWoq62qsufH782rkPsZF7lOwJYGAKhygSF8OCKIEicQL/67oi/4UEXJYeGWigPcVEV9V8+jRzrUl2M9Sc52q7LdJ1ma/uMlfFx0DTTH1Cc17ceEmgKYJmcCUkGRh8XFdfWVCQ0d5en5eX0rm+qburZcPa2tUtZe2tpW1Nha2N+c11OS0NOb1bVuzZ0bh3Z9OeHc1bNqzctLamKDPK3X6Ji+U8GwMtNws9e8Op0f4GXasS21eGdrfFrK0LaSrzaiheFuUzw2jWBJvFE0LcZzmbTDGcMWGB9oTF+hMsF02zNdR0Npvh5Wjg52bWUl/62ccnIFk/TyEEqiBRiCYpHMX+egny/q9elICMXBAlILLLiOzymIQxDCTy0/NbtrvPKpH+WAKH99HYEwAknWvKq0tjN6zOqywIObhjZc+arKM7K07uqzy+q+TAptR9nQlHt6a9vS3t0Ob4g1uS3tiUuKszuWdtypa1Wd1r8vIz/I0WqBnOVbVYqOVuPd/NbGbsMrP24uj2/PCqeLfMQNNUf8NAe51Ij7nZUfYrC4My41wiA82Kc4JzUn0yE30LM0MP7ugY+PkioEclT26RiEL83r8ogST+uq/XH5+i8qgkMcTbQHuKmb66eMdsN0Pt/yPuLKPbutK9f2IGSZaZmZlJtiWjzMzMzMx24oDDUEhTSJu2004KmWTK06RN0zaFpA2THTODWDok2u8H2Y7Tpnem9/a+1+u/9vLy8gfreP/Og/vZgWbaIdZ6FHMS1VIj0lbTRQPa01j4f0eCAMf4IhH/zOmTtVWFTfVlRw4N93TVDfQ07NnV9tyxoecOD7z8/O4De1pfPD547GDX80d7Xjs1/PKLffv31O8equlozOtvK81PiwhwMQlwNgpy0Xe3VKb7GxwcyP37qebn9mQPt4YfH8k8PJTaUOg10h6XFmna1xCVG29H89LwtFEIdCbFh9okhtlTvYxigm1qi2IGOkovfXZ2fXlCKuSKUa4I44sxWIjhXDbnLyNB9lRlJGzCcGWDhLUfeGs/8BjXeIxrG5aBdUPAvglzbj3LLIzLLMMGCb/jAQAGY/lub1txX0fRYGdRd2Pa8/sbXj3a9PKhmjMn6t46XvP6oZK/HSu78Er9x6cbzr1U9eU7XR+canz9WM2L+yqPDFf0Nmcl0b0dLDVcbXRp3tbRAbbFib5HegpPDZfsqY4aKAlqzfYZrAxrK/BvKQooSXGrzPHNT/GoLAhqrIptb0juas7MTPLJSw587Xjf6sTPAF5GuOuwgIcigi2zgGPIXzmE+Y9JEHFXMughdjpqHibaztqqHrpqvkYaAaZaIdZ6gWbEMButSFtNZxJ0sL38/5AEHnsFAEFPR+1gb1NmKn3nQMtwf/Porvaj+/uOjHa/cWp/V3Ph8QPduwfqzry87/kj3S+/OPDiia6DexpGd9XXl6eU5tKjg5y97fSC3IwdDOX87YmpYRafn93166UTfz9Z8+7Jyq/Oj5x/q+vdl5sHmqP6G+nFqU41BX41+QGVOX6ZcU7ZCS6lWQF1pZF9rRlDHblNVclXLp4TcBZFKAvjM4EEk+AIjmI8DvcvJYErwrhPkSAzC9zVq7y1H7jrP/MY12RmQUaCgH1TwL4ty6VuMwtj/4YECfPdM8fb6nMri+KbqzOO7m7srE09PlL96sGG1w/VvXGo5q3D1WdP1Jw/1XThpaYPn6//8IWWM4frX95Xc6C3pL8huzA1zNfF1Nlaz8Vah+ptGelrtqc985+n+471JB1qCXvvSNHJvrQXBjP2NtP3dyX11kV01ITXFgf1tCSU5gfmZ/rWV0Qf3lubEeNWkBLw0v5WwJ8XsFf5PM5vzMJfuZn+OHck5Cwnhfrb6ah5mek6aal46qnLSAi20vU3UY+w04m01XQiQsd6av6vSBChAhxmCJG17tbKPUMt4cEebQ1Fnc2lh/d2HtnX9eoLe/raS1840t/VXPi304f272o6sLtx/0jdnp2Vo7tq9wxVlebSo4OdKK6mAc5GRcnB1tpQbIBJQrDR1Y8PCeY//eLdrjvfnjj7SuMbz1Xt7kp4bm/+6WM1rx2t7qgJbywNKsvxaa2OHOnJHOnO7myIb6mOaa6Kri6hnzjUPzd1F+Gt4gIWkOIon4MI4L8ud7SNBMbc19tI+Ja7/B139Sp39Sp3/WcZDHzmdT7rxiYMt2W51N9HC2JkSoxM/Y6EeSBi7h1u72urzM+I7G4qfuXY4N6eyqPDNWeOdr22v/HVfbVvHqx750j92weq3txT9vqe8ud6ip/vqzjaXdleklqSEkEP9HA01/Nzs7bQV3G3IYd5G1w4MzBz/fX3niv650tFF9+s+frtjveeq3l+KP3lfQUnR4v29aW1VFPb6yN39WfXV0bkpnv2tqfnJnm1VsY3Fke9dmyIx1zmcdmyEHl73Pz/gQSMtRgX7G2no+Zjoe9AVvLSJ/gaafibaAZZ6vgaqUY56MlIeH6g4f+MBIwvhtcx3sKegeae1tKMBFpmErWuPL29Ln+gvaK7qfC150eeP9j75UdvHBvtODjSXFue+On5F48fbOltzasujsmKDwz2NPd10PeyJicE2SfT7HxtlCrS3H7+7PDdKyfuXzl28b3uC291vn6i+sxz9aO9aUdH8gZbY4/tLjyyK//AcP7BnQWDnSnN1RGttVGdDfEt1fTaMnpjdfbk2A2ZTZCKEAGHiaPYX9dtsY0E1uzXzPnL7LnLmyR8z1u5yl29yl/bImHDQYI3SLi73Szg/DFZtPAHJMyJ4cXjB3p39dWlxwXWliS3VKa/cqTv6EjD8V11+3qK9nUVHh+uPDlSe6y/5GBX/pHu4lMj9a/uaTvaW1OSSIv2dwp0tnC3MkyM8A9wMfFxIAe7kj4/O8x8/MHPnwxOfL//0t9qnhuIe24w5YXhjJN7cw/2p7RXUZrKAnb1JPe1xg20JY30ZI4O5jWWhLZXRJel+3XUpAmY83w2A+VzcEzwhAThZs/cxpSE/8E8/j/yjvgMjLUQHehhp6Pmb6nnQFbwMSD6GZH8TclBllq+Rsp0J91IW7IjEXpxqAHg6wBhilEBhmFPjun875CAbfvCMQFjcRLgrBcOD7c3FDTX5LjY6laXJGUmBe/qq97VV727v+bNl/e9eKTvxL6O4Y6y/YO13S0ZrXWJO7vy22tT8pICPKzJ3jaafraaGZGudbm07Ei7ijS3M0cqf/zkwMNvn5+8fvrc6+2nDpW+sK/4+Eh+R03oUFvcaH96V13k7u7Ul49Uv3i4cqQ3racprrU6oqkitLMhubkqe33uMZAiGHddjPJRPgdIxGCzk/LJZMiNkzq/fziCzfWZ4m/zjqa+Ykx/xZr+mjV7mT33DXfhe+7C95zFq4LV6/y164L1rUtpZQ2qtzej57sI9x7Ku4/y7svcJAk6ifPHgHAOiOZh9pgInhYjMwCfl2IzLz/XM9RdWJJLiwi2qi6hVxVFD3UVdzRlHdjdePrUyCfnX33h2MDontaezop33zh8eLBqf09xZSY10ts8nuLgZkay01PKpHvH+FsHOWtmRtl8/Gb/ve9evHvl2M+fDX13oefVA9mvHy08MpA02hs33BrZW0890Je8vzfphb0Fg01RnVW0piJKV0VoV3n4UH1cT23CwxuXhQgTSFBUwJaIMYlExOPx+AJkc16IUDZDSooIACyQIn9uEhmOISJEKEKEoo3xO8jGYAuMDRAmZ3482s/FTkvZWVvZ35RMMdMKMCFRLDT8zdRCrAlRjpqRdgQnEvTq3haArQCEIUb5GIag+MYelf3D/ickbFaREBGKyOpTCIKIxFKRGCCoiAcLMUwohLmM+YnDe/tb6gpqytLKSxIpAdYZaUGVpTF1VYkdTTmdjXn7+mv39tQ8N9LeVZ1xoL/k5IHa47vLi1K8I7wNg5y13E0VQ9308mM9dzakvzrakEwxLklwPvdy18V3dr55tOrwcOZga3RvY0R9sW9HdciBgbSd7bGDzTE72+LbK6l99ZEv7C16/VjN8V15hwYyn99Tvaulijn1GF1dAgIOgPliARcAIYpwcYyP4XzZqODtn1GIwEKE/0QoT7aKtm36TbFFGFeIcoQoT4jyIMbkJebUV6zpr9kzl9lz33Lmv5PBwF+5xl+5xl/7VUbCVlueDIatqvMWCTh/TIxMAHxWBE8inHGAzwPhggieXJj8rqIwrKU2sTSPGkkxT43zyE7xOzLa2NdRMNRbPrKz/rkTg3v3dYzsbq9vLB7Z1by7t+TYrqre+pSsGDdva4KfraariUoS1b6vJqWxIDQnynaogX7tX0enb75+6/Khz95tO7k/+9UjBaO9cUd3pu7riR3tjdvTHt1dRXn3xbqX9uW/dqB0Z2PUSFNsY67PvrbE7qqYufEfpShTgnM4zCUU4YlEOB8WICguO/0kI0EKIwAWAJgP4D9dk/4tCRhfjPKlKBugLPb8Q7qfo72Okouusr8piWKqEWBKoFgSA8xVqTbqUU4aUfbqLprQ6dEWgC0BhCFGuZskIH85CVKxBENQHk/A5QkwXCKSAlwMEBQHUtGHb792+bNzN376MictvKI4vqkhPZruFBvlkJboUZxDrS6gDzTmjbSXnNrbNdpZ2l0Tmx5lFUsxTIuwyqY70dy0vM2VciKd02l23eVxZw619FXG+FspVqd5H2hLOzGYd7A/Y29v8mvHKnsbwvf2JA220Pf2JO1sjx1siuqsCmks8u2pDX39cNXFD/d+eXbkrROdLUUZzMePgUAAREIgxBD2Ko6wUZSN4dwNEjbtgOxz/RaDDXG27f5N4UwRxn6KhO0wcOeuyGCQdafKGlQF6zdkPGw0I20mVTdiBt59lHcf4TwQCsYBPitBp4WCCYw3LkGnxcjUmVO7XjvRf+7tgx11qW1VSclRLvmpAYXplLbq1PaatJ6W/JG+yiOjrc8d6unvKB3sLNk/WNpSHlGVExTpZxzpZ+JtQ4wNtAr3Mh5pyXl5f0NzMTU13Pjl/YUfv9Vx7nTdKwezjgwnNRZ7lGfaNRS5H9uVsaudfnQ4Y39vUnWm62B9xIHu1POnu08fqn71QOWpfWX7unMm7l3BeStSIVfAXUNgLoYhCIaKAZAdDXvaJvClf7474w9JwNisuQdRvg4Ousqueip+JsRAE1KgGZFiSQy0UKPaqEc6kugOBHcd6MzB9j8g4a/0jpiMNRQRiMViXCjGcBEilLD5yMrKCsZhXnj3NHN+DOfM7h2oT4z2jKTa9HVmp8Y7ZyW6Zca5JFCtE4Otkqk2VSmBOZHOtbkBldk+B/vz+hviQ921wzx0Umi2gQ6k/Gi3kabM9qKIfLpjUqBJRbJHW1HIS7uLXjlU1lEdNNqTeGIk+52T9YNNEb11YaM9yUMtsft6Une2xXdWh+7rSjv7SudHbw299VxPSVrs1K1b+Po6QBAgxGAOA+GzJGJUdlZzkwTBRmUAFfyOAZ4Q5WySsI0BmTZI4AhRDrQ+cXF94qIMBvbMZc7sN5z57zjz320/t8Bf+1VmHATrN/iMm3zWLT7r1paPJIMBZt8XsO5J0GkgXgD4LHP5JsJ5hLDGSrMiMebjg4MNBcnBlTlReUkBDSVxUX7muXG+xSmBtXkRlVm0rpqk3Z35g82Zw61Zod7a7VWR/k5q+Ykefg5EJxO57Gi3UA/91uLo04dbemtjQj0I+bGWPdVBhwfijwzG7euJfu1o8RsnyoZbw1vL/doq/IeaI7uqqZ3lQUMN9CP9mYf7sj77285zr/R+9MZQXT715g+fstamAUAkEhgXClCMj+LYBgkbfsjGXWNShC9G/zoScA5z9n6kj72jnrKbvqqPkXqAsXqQhQbFkkixVKfZEiIciNGOGj6G0DvHegC+DBCGCONiGAL/75AgmykoFAphGEYQRCwWSwEAQAIzlo/s7Fl8dHNx7PqJA12VhfSUWNeyXEpSlE1Fnn9zCa2xMLilMGRnfcKpXWWjbem9tdH7+zKrsv3cLSA/W9W8WNdsukukt2GEu95IU2ZDdjDFViWdapkYaNCQ4//KvtJDfckH+1NGWumjPYnHdma+c7L+8GBGW3lweyW1qSSorYK2qyP1xJ7SIzsL26sicxK8Xjo4ImSxAJ8PEBhIRVIhKuCzcaHgz5IgRFlPhDG2hCNMHGHjCBtaf/wvxsSXjIkvWVOXNn2kb9hz3/AWr/IWr/6eh+1dGDDrNsK+g7Dvopx7CPs+zLon5I8J+WMAm0XZj3Du+C/fny/NjAYSdkdV7qlD/fFBLgUJwRWZ4S3F8SlUh8wI5zy6a2KAaW6kfWNOYGteUEdp6O7OlOoi//1DeY7mUJi3XnGqH81dLzPKpbc2ZVdrdm6ME9WNEOal3ljkfXw49bmR1OZSr92d9L3dcWdfaTzQl/zivvy++vB93UnlGa47WxKqs733dKQdGy689OGhU/uri1P9Ht/7nsWYkYp4UikiEiMoxhcgfBTHZNqcpP2k9Pind9gfkSDkrk/fjfC2c9JX8TBU9zZU8zdSC7YkUyyJQVYEmi0p3J4Q40SmmCm99/wQwFf/KhL+aA4AABKJWAgLeBgKy9IGGAoLYd4PFz8/MtS9PnX/3JvPD7QW7+ws7m5KTYy0jaTo1xYE9tRE9lSFdhQF7q6PPtCcUJ/pUZjoGOyhRvfXay6hdVTG5Ma5hnvqu5nKl6b4tZbQSxO9on30MmhW6TSz5nxKWZLjoZ6kF/fknNyd884LNfs64wbqQ/sbIk6OluztTmuvimitCB/qSB1sS6vMo6RE2cfRHP/+2kmMzRFyeUKBAEglsksocRGC4gL0SZTMlz1nMfpMBraRsI2BbSQwcYQJrY1/IYOBOXlxW8CwFTr/yFn8UQYDd+U6b/WXjdrztp5thH0XYd+VTcHAeY/W5n8W8ScAWAHozNF9raeOjnzxj78dGuo8//ZLBUlh+UnUtHCvZKpTUwG9qyy2tyK6tyx8T0PcyYHsfQ3RIw1RvQ3hNcV+/m7KNF8teqBhUqi1q6lCkLPWYGNGRQYl0ls3McQ4NlC3qdhvf3f8rpbw14+XDjaH7myLOjyUevpo+f7elK5qandNWF8dvaeGPtqdeWSw4IU95SWpXoUJbr2N6QLWFJ+7CMPrKMrEcS6K8Xh8FpPNQHEExbfuNdxILPw3js//IQli/trUnTBPGxdDNU8jgpeBqq+BSoiVJsWSGGJDCrXTCLMlxrlo0azV/3FqNxCuAYQhwvgYhm2OgvyLSUARAQLzN2bLinFcwBEhPCARvv/Gq1e/+Gh5/M6evqZdPdUtNemFWcED7Rn1JaG7u9IHG2Nbi/2LYixrUh2qEm3pHqp5cXYjnWl7OjP2def01iX62as5G0G1OdSiRO+e6sSKFP+KFN+UILOkQKPieKfeytCdjeEHe+IG62jtJb4v7sn919+H//X+7oMD2d110W01Uc0VkdVFtJxkr0S6Y0aiZ1leVG9b3Y2fflpfXJQNwsIwBEYFUiDZImHrychIECHPJOEZ1uD3JHy2Nv7ZFgysma/YM5fZM5c3fKRNHjZh+Jm7fv1JI4asU5V1G2bdxrj3+YxbIsE4c+kXlPMAgEWc96i6OI65OF5TnHN8dOdAe92egdb9wy3d9fmxwY4VWcH1edT6nIDuEmpvWeDehoiqeLOiaONQb+XIIHJRpltLVXhNYYinnUqYt2FWjFtbWWxhondCiEV2jH1mlHVRskN7RWB7ZcDRwdSX9uVdeLOrtcz/YH/akaHMVw9XDjXF7e3O6KmNaSgMHu3JbSoOz4pxzo1zfXDtI9bKOJsxjwrWhUIOirIFMBtGODDClT3Z7W+aTbP7F5EgEaxO3g71sHY1UvcyJnrqq/joK1OttYIsyVRbzVBbcpgtMd5VO8Je45+v7gPCNYAwnyZhs2vyLyIBgbkowhOhAgkmkKJcKcwCCBtgvL+9/NKu7s5DI4MHd/UNdNU1VGeUFdCbapIqi8JaqunVef7NpcH1uZ7DDZEHO+L7a0IHmmKPjZSM9uXU5AdF+hlG+hmXpgbkxXnWZtPqcmmR3oYpNOuqdN+WwpDKNK/+6siBWtpANaUl36Mp36M0xTYugJwaZppBt46nmsTRzBMi7NITPEpyaaX5YYnR7j7uJrVleZe//JzHXANSESzg8XgcAcKXAsnGm2uTBDHKlaJcMcoVIZzfCmXJhi/KppIKkXUhsrYl2YVPOLwGrY59+hQJmz4SZ/bbLRhkJMjEX7sug4HP/PXJAQbWbZRzb33hJ4BNieHHKOcBb/32+sK1opzweze+TU2MPPncge72mtrK3KryjNyMsMri2L6W7L7m1PqCoOZC/9J4q8Zsh2R/5axwck89dXQo/cT+0vbaKG8HNR9HYn6id1l6cHt5QmVmcGaUc3KoZWGiS06MTVc1daQ9Zl9nXHuZX0up3xvHq996vu78md6emsiOqoi9XZmDTcnlGb6RfoZZMa4VWcGpEY4nD3Xe+eWb+ZmHsnPVIozL462JxQIAhFtO52/0v0SCh56yj74yzUZbRkKYnWaYrUa8q26Uo+bHp/f/jgThNhL+5N/zh1OSBCifg/HZQIICCSJYnvrk3Ve768qCPD1MtHUCPNz27Rpsri9rqCusKE3JyQrr7Szo68xprYkdHczb2Za8pyNlZ1NMeznt6HBRfRE10l+fHmCcEm5fmOxbmUmN8DbpKEsoTvTtrkzsKI9tzKW2FYcd6snrKA3trqD0VwUVxpgO1NIa873bK0Lq8gJqCyh1hSHVRbTK/LSQAUcAACAASURBVNDCrOCslIDYCFcfd0NLE9XMpMizb59enBmXihAWc5XLYwqFmIyELadRjHLFGFuKsqUoW/IsDEQoaxsGf0DC2qNP1h59sj72KWP8sy0YmNOXWNNfbxUZOPPfbYYNP3BXfuSt/iTr0pOd6ZElWLkr1wE+wVm6DtAJ7vIvQDx79eJbOiTIz9vmjdMndu3q7OysbWwuzcuPr6hMH+ivys4MrquMriqiDLbGdlRS9nXQu8o8emsD9g+m7B5IqyoK9HVVjQgwSY92Lcmg5iUF5Cf4Z0R5xAdZlaX71eYFVef69TfSO6tCOsoDOisC+2vDWov9s6ItEkMM06OsEkJMYgKNqB7a1bnUnASv9Gj3NLqbr6N2ZWHc+fdOz07eAwABAMEE6zIkGKtzUpEARbhSCSaWoDDCFYlRCRAL/ny3thgViVGRGMPFGCrGUDEukGACgHHW58ZaKnIifexdDNW8TUiB5uQoBwMfQxWarV6wlaaXvly4HTk70DKLYnOwvRRw539bY0ax/zkJ2ypoyOrKAgBCAXOZvTQ99st3I22V9rrKVprKNkaGfp6+cfTo4aGBfXt3lZbkl1fmlZSmh1BdUpIp5aUxzfVJXc1p3U3JjWXhJZm+NB+d9BinxjJ6eXbI7o7CvHifvHi/mtzInur0vFjf/FjfqgxqabJ/awl9f3f+vvb0nY1RNWmOJYnWTfneDXk+dXl+9fmUypyAvAT3tFiXFLprbioliuYY7G9tY67uaKOZEhN09syLAuY8AAgAmIDPQmAum7O+cbMOyheiPNmOlyAsCcISw2wxzBbDzKe1viFkbZue3G0gRtag1Ycfb5HAHH9iGbbHDBt51cWrvMWrvOUfZTDw136Wld5k1QaAjGHsOwAssBevzY99DcDC/qHK9986lJIY/PWl86+8eqS3v7GlrSKvKDE5PTw7L2pgqKqtLaunM+Pg3uL9w1kDzRHdtZThtqjqIt/EKIsIimFFfnBFDjWN7pEc7t5eldlSklKXH9NYSG8qiuyojNndkT7UEt9YHNCY712V6dRVEdxWQmkoCKjPD2woDK7M8m8tp9cWhZdlBRenB6VHe/o563vYakdTXetKcxqrit44dXx2/A7AOADjiGEmEAuECBPhrgu4ayIhLBahKMZHcYTFYf5VJNy4einAxcKMtMOcANmSIEcNyJUMeegqBFlq0Wx1aDYaASZKNAt1X0P53HCPmRvfbCNB/IQE9M9X+p5FAoYhQCphLM8vTz0c//X70tRIO20FN0MVW21FU21NWwsbNyfn0uKSncODHZ0tzW31WbkpARTXoBD38AjPhHi/jLSggpyQ0vywquKInGSv9pqE8mxaaWZIVrRXY1F8U1HSgd7aZKqbg76ylzmpNDmooyyhszy+vzZ1V1PKa/srR5qjazLcW4sDy1JcChOdE6nmiTSrVLpTcSYlNdarIIMW7GtlY67uYE12d9DrqM0+NNy8Mn0L48wzFh8DgAi4DCEOYygfQzfSRJskMKQwQwwzf0fCMzFY+81dH9Dag3+uPfjn+sOP1sc+Zox/xnz8+Ub0PHlRZhlkqVXu3BUZDNylH5466rn6M7z2C7z2C7J+E1m/OX7zY4BPsud/Bujk7asfjPQUv/Xavge3v3791YOdHWXNbaXV9XlZebHUcM/QKPesvIjegeK62riWhti6sqDKXE8vR6iyMLAw27+6KKy2mJ4Z50MPcixMCe1vKkqN9EmN9G4uia/OpVVnhww1p/Q1xA63Jgw3RlWmOzfm+xbG21ZmelZn+1Zk+pSkehUm+xSk+GXH+6ZFewd7mpvpybvZ6mTG0/pbaxwtjJUhyFhLva4k+9svzq9M3QcwQwozgJDHYy5LhDAAIi6PyYd5bO6fnhT2RyTc/+W7yAAXOz1VG005awLkqAFZKkBOGpADCTKVh5zJkIcORLNQ9zGQL4jyXXv0y7NIQP5CEvhsFpAKZx7eOv/mSZ0dkKMWFGyt4WmibkpWM9fXNdXRjaRSGxvqhocHR/YMV1aX1TZUpmUmBAa5ObmY2drpOTvpUYMc0pMCUmO9aovpRanUfb1VrRXp+3prk6ieAQ7G1pqKhsqQpcaOMA+LsmRqe2liX01Gf11KaxG1uzKspTB4tDuzvz6urz6hPMO/vjC8Ki80PdYjie7u5aSrT4ZsTNWsTdTiIzwGm7JPHWibuvnl2C8XgZQtYMwi7GUgxraXz7ZIkCCMZzPwFAYrv9OSGFmBVu6dX71/YROGJ5ZBxgNj8gkMsrBh+wSATR6uC1avs+Z/FHHuCdl3JbwHQDjzw5dnuutTcxK8rnx6uq06taoo9uSJwa72svyChIamktRMOoXq7uRuHBXjHR/vnZtJyU7z6aiPqy0Jy03zy00LaKlMjqU61Rcnd9Tk7e6sS6B62+qrORirp4S5VWWHNhVF9tbFD7ckHx8pHKiLrM507SwPyY+1zYmxS6aZJdEscuJci1P946h2hWnUcIq9vRnR1oToaKFZU5Qx1N7obmlmRFTWUd5BgiBrXUJJWuzPFz+CV2aARAAQNhAjQIqzWWsbdzyi8DP1Z0kAOOf82y+Vp9NDXc2CbfXpLqYUU2KQhUaItY6XgXKAqRrNmpTmbVYd7/fRq4ck69MAZotQBEPFMCbBUPF/lwSBeJtP9cQ7QjEgxlHO2syDX7+58Haos5GXvhzFTMVaBQpyNPd1sLLS1bAzNaD6eRfkZgwN9u7aOdDcUl9dU1ZYlJWZnRAbGxJIcfHysPRyNwvxtYqlOuUnhXTX5eUnhsYFu7ua6FhpqloQlZwNNRz1iQ56asGOxhlhXo15sXvaCqpzgtorImpyKQ2F1Lp8anVucHKYXRzVhupjHEt1cLBQd7YmWRoqmerJJ0R65iYFDNQnJwWZvrCz8s4373/78RmcOQ0QJsD5QpgrhLk4wsURthBmC5Gtff9fk/BbBrbO3EPLd/+xcu/8yr3z2y0DY/yz9cf/ehJGb8LAnvuGvfit7FgPZ+m77Tysz3zLXvhheeIbjHn73Fv7SrMocw8ulWUEZoXbj7bnDNan1+RG7hmo3T/S1txYUlaWVVCU7h/o4upm4eRgaGmm7mRNjgt3zUjwL8wMzU8PHeworypM6m0szYim0ryc1CCILAfpqUDOxuq5cb7tlfE9dYkjnek9dVENeT6NuT5725P7aiJbS2nFyW558W4NRREFiX6BrvpBHma2JuoW+io+LuY0f6f68pyu2nJnE0MLkpqNFslKQ9VUTd5UTT4xyPPKhbOC5WkgFAAJBsQYwmMLhZhYLP6zJPwXETOyNtVUlBrsaERzMAq106daaobZ6QZbace6W4Tb64RYEiJtyaP1WYA/L1qdBDD3aRKEfwkJ6OZ1TAiPDaSYhLP85dlXzr2wM83PItqeFOOk5awJueqr2WuruBiRPawMQ7ydCjOSW2oqdw30jAz3DQ329Pa29nW3DPW37Rxo3dnXdHy0p7s+v6YgKTue5udgbqWjbqFJMCYoOxvqOhtp22oR7LQJLkZkZ0NijJ/DQH1udS6tNN0vLtjSxUw+1Es/3M8kyF3X2VzZ2VLFQhcKcDV0MFX1tNNKjvbKSQzsb0w/3JnekuVpT4L2t2RceHXft/98E4i5CGNeImCLBVwhzBXCGyQIkQ0SJAKmRLD+RPDaNq1I4JXtM63F8KJsQBG0dOfc0p1zMh62LMP62Kdr419slRpklmGDh/krW0efOducJdlISQDmUcatyjwqxrydGetenuZXFGFbFGY9XBk3UJVUlxvVWpk5Otwx1Nfa1FRVW1Oen5+eFB8Z4GkfFeJFD/YIdLfOTQkrzopuKMupyEsJ93U31yIYqquYaxHIOyBzTSVLTbkgF8PkMPuyDP+d7amt5dSWIkpVmmtejE1Vhkd9PqUwwS0uyCyGYuFurW5vokJShAzJO+zNtWj+Ti11Rd1NlSFuzjZkDRNVRQ0I0oAgC4Kio5aal5nuUH3F9x9/AHhrQIwBHJHgiBDDcRz/q0jAOctC1lxiiIejnrK7gZqFEmStBHkbKNsRIFdtBQciFGiq4qu3oz6ZAoRrgL/8l5OAYciT2ZIohsM8gPOAmCuYvfPe0f5d5fGHapNaE70DDeV8dHd46sj5GhPcDQn2uupu5gYhHk5BXq5x4bS8tOSS/OyK4tyK4tyCzMRkekgM1cvf2dxcW9laj2hKUvazt3Iw1CPvgAyUlKzIJEuSmjlByVZL3VZb1cNMJzbQqTo/orE8prUyPi7UNjXKNdTHJNTHxMVCxddJh+pt6mWvHRloW5wRWpAa0lSalBnl/OFzje8eKI50kHfRhL59//inZ44I5u4BMV/KZ27CIMNgI0kqEfw5EmSzfUWCOWj59vsrdz5YunNuy03ayCY9+nz90ecbMGw2JrGmv5ZVoDnzVzjzV7bCaP7SD0LGTcB/wFv4+esLL555rvvcG3tiKObHB4tpJlAl1fRQTUJ+iG2Ek152pF9LeV5bbcVwX3drY0NbU+Ph0T2Hdu/a29+7t6/r1KG9nfVl5bnJQR5OtkY6GgpyJPkdRAgyIqgbE5StdQkORkR7I2UnE7lIP8PqvIC2ClpLEaU82cnDDKL7kOl+uoEOarZ6kBkZ8rIjB7oZOVpoBHpYRoV4ZKdGtdWXZidF2enr6O6ATJQVXHU1bYmq+hCkD0GW6lB1SsybR0eR5RmA88U8DhDjKF+AoxiKCJ6pP20ThNz16bs0dysPU5KHobqNGmQhD3noKnjoqbpqKzhpQOF2mjQL9cxAG+nyQyDiPosE7M83ij+DBFmbNxBhQILwF8eBaO3mJ28cbcqsCLM9VBHdk+pTEmSR5KRFt9YIMFZ1IsvbkOSd9MkupgZOJoa2RnpW+toW+lo2xnr2ZvoOZrr6ajsstNWMiIpmmurqEGSqQTIlEk0IBCIEmREI5kSi9g7IUEnOTptor0O01FRwtyGHUSxqiqKqS+hN5YnlOeF1xbGlWaHJEa4xwXbF6SFZcT41BfTK3IjoAGtvc4XPXm698mZbToBGdbzdaFPKjS/eBPga4CwB3pqYzxAJWCIBC4cZOMyQJUOfYuApErbdZ/BHJCzffn+7WZBlk9YefrZFwlZjkswssGZlYcMV3vz33IXv+QtXeYtXRYybK+NfAe7D6duf7WzJOjxUnhpmnx1u7a4KjRYEXnqxoyPVN8ZRx01H3klPPdLXLdTXOzM+rjAjMzclPT8lIy85PZ4WFujq6mplZqGvpaumogJBRiQSSU6OrKBkSCTqqSirQZAhQd6QCBmoQ7aG8q6WqhEBJvUFtKHmtLQIu4aiiESarbe9hpcdOczPih7iEuhhGU3zig3zy8+I62isjA2n6KkrGyoqWKmpmSnIG0KQIQTZEZWctFS0Iai9MO3l0UHB/GMgYMCMZSDCBRy2VIjjsABFeDjM+80qQjd6XbavIhQRIuim4M14jidBWFKY8es3n/vY6LubkJy0Fb0M1G1UIEfiDgtFKMBMM9CM6KELBVmqVcT7onO3gWANwFwxgsnuy/hv24SNnnB0ox632c2P4RjCZiwDjANEbMCfB5zJD54b6C+Obk/1S3UlZrmTG6IcdhaEDxfHVMb6hNkbeBoTjZUhPQVIVwEyIsibaigZkxTNtVTtDMk2ekRjooIpSdmUpGpKUtdRlDNWVbXU0DBXJxgrqxgoKBooyOvJ7dDZAZkoy9nqEDxsdMz15RwtCUHeZtHBDonhbunRnvE0x5rcyOaS+JqcsHAvYx8rgquxYlKwXT7dcfq71+58euiFntSeEupIXRLgPAbYChCsbpLAEAm2MFjF4VUxsva0EVh7CoCnMZAgC09IWLz57uLNdxduv7d45/3lex+u3D+38uDCyoMLyw8/Xn748cqjT1bHPl19/MX65Jfrk18ypi4ypi4ypy+xpi6xZr7iyNJKsszSzLf8hav4yi9AOnv2pX6KMykpxDLWSyvcHHqlJebme3uG8gLiHYnWipAjGbJQgwyUIF2lHTpKilpKKtoqJB01LT2Crj5RV11OkSCvQJRXIMgrkBQUSQqKJHllDUUlFQhShSCC3A4NRXltNUV9kqqRppqxlqq7vVE0zaskJ76uIqe+MreyOD0vPTYpmpaTGpuZFFOQkVqam5VEj3SystAlqhuoqRpAkBNBzUtX00oRciAqmCtDWhAU72tfnEj7/pN3ALoGcA7AuEAoAKgASIWysOz3q6yq/9sV4QsRWCwUoTAilYiAGAdAiHCZCHsVY69c+eRDXWXIRkvFjqxoqQo5aSh56hFtVeScycp+JkRrIuRqCFEcibeufAjELIzFkGJiiRAI+CIUEQmFQj6Pyeevb02q+g8lRvlilCtG+dsa9PkijCtzJ6QYA4hYAFl+fPPyib2dmRGugcZQlJVcjK0yzXRHuLVyWaTTzoqEPQ0ZXSWx9Vlh+XTvaB9rfzsdF2N1O11FGy0F3R2QnhxkoAAZKUGmKvLmaoqWBFUropqZqspvZKGiYqqmpK0E6RIgMy0Fa31VeyM1e31lWx05ay3IUgOyJkHuhnJeRnJh9qShivh3DrQe68yry/RrKQyhOBIrM4OZUz8DCUOwNAaEXKlgXSLYCIuFyJoQXRGiS0J0SYIu/6GwRQm6LEYXxOjCkylE/FmcN43zpqGFG+9skbB094Plex8u3z+/8uDC0oOPZDDISFib+JcMBlmClTV1iT39FXv6a87MZe7sN9zZb3iz38ELP2DL17kz3/Nmr9746s2W4gg/c6gywnQg02n24gsn25Ji7ZRiHIne+jsslCBTZchYZYeRuooRgaBP0NJR09ZQ1iIqkcjKaprKKprKKloqqjJpq6ppq6ptfaOjpq6rTtAjEPWJJD0SwURf08pM19XBys/TmeLrTg30jgoNjqeH56QkZiXFRwZT7MxMZL9srKllRiJZKOywVdqR7OFsp7rDXAFy01fNjfTuKk/755njqxPXgZAB4FUpzBDzGWKYDaTYRkD2Oz2jqo9whChPKsSBVCwW4UAqRHhsHnNVJGABlAcErF8uf+6gr2FBVAqwMTZWgLwMtdy0CT56Ok4aKrYkiGJHcjSAfOxUH/3yCcqaBjBfgorECEAFEgwR4TgKIyw+vCZruPhPJau/bgljb0mEMoCIg8OrCG8JAL5UyPrh288ODjVFumgFmUEUU4hqKe9vBHnpQBQTKNRWJZNiWhrt0pFH212bsr8pc1dtcmdhRENGcGU8JT/SJ8XPMczJJNBM28uI5G2g4WVE9jHU8jTQ9NTVdNEmuZAJ9iQ1e3UVa4KSgz7R3pDgZKTuYkJ0MyF5mJK8zdR9zdXivUziPAwrYjyGSuh9+bTWNL+KcLtoF43YAJMwb8OGkph7P34CpAzAX8RYc0LOkszzkSWFNjFYEKILEmzxmZIB8FsM4A0McN40NP/r3xZuvLNw452lW3+XwbB078Olex8u3z+/fP+8jAdZR8baxL/WJv7FmPiCMfHFNhi+4sxc5sxc5s1+J2HcYE58jSz+CPgPAfr4/vdn8yJsQs2g2giTr15q+/HtXcMFVD99yEMTSvO3cdRSsNVUsdBQMVZXN1Al6Kpo6Khq6qhqEHfsIMpBRDmIJL9DJg0FOQ0FOUMSwYCork9Q01VT0VZR0lJWJCvKkxV3EOQhDSXISFPFzlTH3lTHVFvNkKRioqmuAkGaSnI6qopqEESCIDOyho2erqUG0VpZ3lFN0YWoEmFnlhHo1pAZXRDtN9pRLlwdA/gKQFZE3EUpsi7krqGctQ0SNgKyp7RVxt8uIcoRYzCbtba+vABEGJCKpDgMJChjfgqIkf6mqtgAD2uyqpMe0VWP5Guia0tQdNPS8NTTcNJWpNiSvSyVi1P9Hlz7BGCrQIIBRCTki4SoFENwDOXjIg6Mrm2+1P9T/REJmGAVSHhAxEb5y0DEBoCP8JYe3fymLIUS6aLlaQj5m8r5m8r5GkFBpjtCrRWj7JRj7JXiHFWSXdUyPTUKAnTKqEYV4eYNiR41iV618Z7VCZ618d61ib4NiQENKZTmlOCmtJDWtNCW9LD2jPC2zKjOTHp7TnRTdlRNVnhVKrU8MaAswb8q0b82NbAhLTA7yLo0wrGS7pQTaJLgTEh0IRYEGpdG2sVTzKryQi9dOAVEKwBdFLJmgIQLEMZ2EmT5UBkJYnT+j7Q1mU4Iz8qEC2Zw3jTGm8B4E9DcL2/P/fK2jIf5W2cXbr+3cOf9xbsfLN49t3TvH4v3/ymDYeXRJyvjn68+/mL98efr26pvrKlL7Omv2dNfMx5/JV7/lTV5Wbh6fW3sK9bkFQCPXXpnX6ABlOyilOND3lsWfqIldag4Ii/IzttAMdhK29OYbEVS1pWDSBBEgCAyJK+joKgpB2nKQVryG9JW2JCeMqSrBOkoQtoKkKYcpAFBJAgiQZCeCqStCGkpQNqKEFkOUocgIgQRIEhfCdKUgzQhSBOCNCCICEEaEKS3A/Iz1omwM4u0N6+Mo8V52wbZ6sf5213/8ixAlwG6JObMibiLQMSRwgyEvSyGn8HAfyEcYQIpLhYhqICNwRz22hJndR5IMJy1MnHzRz97izAPBxNVOQuCvKeRlqsO0VJF3kVbw8dYx8eMbKgMGapCSaF2Ay15OHMaiDEA4ygHlWBSEYohMFcq5WEYY+uM1X+oZzbhiFCWBGeJMaYQ2XCvhciaCF0H2AqA5758//nqTFqIo2aIvUayrxHdmeRChELNoCgrKNlhR7arYr6HYqGnQpG7fK6bfKK9XLyzYrKrSpoXIdtXKzdANz/AIJ9imOtnkONvkO1jkOmtn+Gpm+ahk+qqneSuTXcmhzto0GwJVCs1mo1qpB0h2pEY70JO89YrDrEsCDLJ89evCLOsi7avjbKtjnHurIj59rPXceZDIF4F+LKUtwDQdRF3WSxYFQtWRfCqCF4WwYsiZB5H5nF07ulZjHO/3/0bAAhmMP40xp+UYYByH0Mz196cufbm7PW35n55e+7mO/O33l24/d7C7fcW7ny4cOfDLR62wobN3tXf8rD88DPOzGV85drS/c9Zk5eRxR8X7n4K1n8ZrY2OtIbotgqhlnK2SlBukGUe1a40yiPG1STEWs9FR81UCdKCIDIEaUOQLgQZKUHGyhsyUXkic3XIXB2yIOywIOywJMpZEuWsSPJWGjuMlCFjFchQCdKVg/QVIFM1yIoAmRMgO7K8oSJkpADZkRVd9Qmu+gRfM70IV6tQWxNnsnKKr0uQtb6vGZnqYHT+tSOAPy9mTEi5M1LeAoBXgZgLhBwhfx3jrj7dw/hvhCNMxuocm73MY6+IMK4E4wEpAlDOD5c+bq0oSA0PstJUJUOQsz7ZQAGyJalYqMqbKu4wVYLsNRUsSZC5BhTqadRQnCBkzUj5bIAiGJsnQXExgiB8BgB8Ec4Qoqyn2+7/jf6IBAAEOLzGZc7y2fOYYAWHVzHBilCwhLCncebk0thPF9482l2ZXJnsX5/i3ZDoVk4zrgjRqQoi11IILVRiT4TmzhjdXYnGHXFG9XTD8hBynq9Klod8hrtctodijrdycYBGYQCp0I+Y70fI8yZke6ple6hmeKrH2CtFO6jGOqknuZLSPLWyffTy/PULAg2zvLWzfXRyfHUrw8xrIq2yvMilIcb7a+PuXPk7xrov4U0AZA5IGfDqGHdlDIjYTy4xk5XGNhyeOTE899TAoU1t3fuB8ydlkjGAcR5jnDGMMwZN/fTG9M9ntmCYvfG3uZt/n791du7W+/O3P5i//cHi3XML9y7IjMPSg49Wxz6VaauDVcbD+uMv2dNf82a/Y01elsUMvNnvpKvXHn712nApLdxaIcaZSLNUDDFXdNaAAkyUo5z0I+wNabYGwZZ6/ua6via6PsZ6PsY6nkYETyMVL2N1L2NVbxOCt4mabHU3UPEwVPYyVvcxVfcz1wiw1KBYa4dYa9HstMIcdKjWZD9TVX8ztWArTYqFhpeBcqA5mWKhGWylTbXRp9kahFjr+ZloeOip+ptrJ/o6pga66kKQg5ZCZ1n61K9fAc6MhDMN0GUgYgB8VYqtASELYCwx/J8ysCVZbx+OrgMgAFIBwDkvHNxloqFMdXfIjQnzsTQyUIR0d0BGSpAVSdlMTd6WrG5DVjVWhhwNVAxVIFsdufL0yKKUqJXH9wGGiLgcsYAnRfgwdwWIOX8hCQhvWYKzxBgD5i7C3EUJzpQKWZhgRYIzxcgKwNcAPL86/uO1L858+ELP8105B6ojD1dSj5T5Hy50P5BttyfZeGesdj9dqzvBsCVevzFKpyqMWBlCKAtWrwwhVFCJBd6K+b5KRb7Khf4qJf7qxYGEskBiKUUj24eU7auV7auV46ed66+TH6hXQNEvDDIopZlUhFkWBRkXBRk3xDqOVkV9+8YwWPgBSOYBMoMxxwAyJ+HNwKtjAFkG2KpIsLCpOSEs06wQnhXB08/UbwBAuY9R7mOUO4ayH8kETf14evqn12d+fmPm+pktGGQ8zN38u4yHDcvw4Pzig/MrYx+tjH20DYbPZTywpi5xZy+vjn0hWr+2NnZx6f7nABtnT1wCK9fA/NWRyugwO1WqtVKgmXyoDSHARIlqRQy11oxw0I92No1zNY93tYp3tYpzNY9xNoxx0Yt1NYh11Y91NYhzM4hzM4xzMygMcykKdymOcCuNci+P9qqI8aqK862K86mN8y2g2iW46NIsVUPMlcOtSXR7rWgH7Qh7rXA7zSBzNR99RV8DJYqpeoCxqruOvLuBWpCtviYEOegq7W4pxVceATEDSBgAWQL4KhAxALaC8RZE8KoEZ4rQpzp4n+7mXX2meJx5mL/EZc5ighXu6hTKnB9qrbHVJyUG+9BcbAPtzK3JqiQIctAlWWmoWJKUrTRUHfU0zIny9rqqjvqq3pbau5rLvSz1b3/zBcB5QMASslclCIPPnpcI18X4mhBZ/1MO21OB/rafs9dnxBgTAL4EZ6L8ZSGyJhWyXEj12wAAIABJREFUpEIWEHP47HmYPQvQJYAsAM6YdO22aPaHG/888e2Z/vf3FL5YH7a/wH00x+lIoeuJcq/hbLuBHLuBLPveTOvuVKu2JLPmWKP6aP3mWJPGGOMGumFNhF5VqHZZCLk0iFRMITXEWtfQLSvCTctCjcvDzKqirOrjHJuTXItCzZqSPQaKaSd7c3/64Aj/0Zdg9VewfhNwx8WCaSBcBGAN4EtSZB6I1hjzd7ayn5vauOtMKJiSDeD6jWT3ZWK8cZQ7JhPCeYRwHqHsRyjnAcK+D039ePoJDNssw+yNd7dIkLlJC/f/sfjg/PKjfy4/+qcsu7p1ymf98b9WHn3GmPhSsPDd0oNP+XPfY8s/T9+4IFq5hs5ckSz8sHzjwvN9BemBZgmeelGOmvHu+oGmygEmSv7GSn5GigGGygGGyoFGKhRj5UBj+UDjHRSjHRQTuSBjOYqJXLCJfJCpfLiVapi1aoS1WriNWqSNeoSteqSNeqSNerStWqiZfKiZfIydeoKTRqSNeoipQpCxHN1OI9RKjWqhEmpJCLMiBpkoe2lDjiTIzVDJlADlRPl99eFr8MI9wJ4GwlUJbwbw50W8WdlVQAhnDuMtCNEVDF7ayND9bsXhVRxZ/v0qFTNxbInDnADCNSm8BCTcgwOtNDe7zPCg+ABPEgSZqsk7G2hakpStNFQcDcguxjqWWuqW2mp6ipAVWUkTgqoz4+tykq6cfwfgbICs48xZKbIqYE1J0OW/kASpkM1nL/BYcxKcCSRcIbKG8JZweBXlLws4C2JkBYjWgXAZiJYBNith3AHwOGDfBnPfsm59+OizE9+c7v5wX/HpvrTnW+hHGsL2lAcM5Ht0ZTp1pDt0pDt0ZjjWxVo8U21pLg1JTjVxdjVxDi1pHgPFtP1NiSe6cs4ea7ly9uDyzY8B9x7AJgH7HmDeB8gUQGcBWBPxp8SCabFglrNyH+dOAcDY3P1PGBAJZkXw9DMx2CJhOwMI5xHCebBxpyb7PjR59eXJqy9P/vDa1I+ntyzD7PW35m6+M3dzI4ae3wijzy3ePbf08MLSwwsbPIx9tDq+mVna1p3BnLzEnLzEmvqKM/kV5/HXyNS3YPk6Ov3dTxde2NeQmh9ml+JnHOemF+uqG+usTXcg0+00omxJMoVbK4dZKUZYKoZaKtBMdwSZQBQDyN8ACjOXp1nI/2YNM5ePslKKtlGJs1dPdCIlu5CTXbVS3LQT3bSibAkxDhp0BxLVQsVLD/LSg0IsVWPc9Bvzo957ZZQ5cQ2gC4A3J+FMA2QJiNYlgq0bsTaEI4s4sriZoftPV1gwAwBTii/BrAkgZlz/6kIK1YvqZEl1snTWJ+nLQ9oQZKauaKNNMCcp6yhCWoqQIUHBQlvdnKyqqwDp7ICc9clRng7XPvsA8Bc5M7cBbxYABgAMhD2JcGbEyNpTjWX/Rn9Iwu/PrMgkwlYl6KoEXZaiy1J0EaALAFkA8BxAZgA8BeApIJgA8GMgeAwEY0DwkDd2kXnnk/mf3r//5Ws/fHjoi9cH//FC+9mjjad3lz1T7x6u//D5ji/fHLn+yYvTP73HHv9KtHINsO8B+DGAHwN4AggmgWAaCKaAYAoIZqTIvASZ35gih8yI4GmxYFosmJbAcxJ4RiyYFQumRfwpEX9KxJ8R8aeEvMeyw/RC/hjOeyQTxn0oE7q59WHWPQHzroB5F2HcRRi34fVb0MT3p7ZI2G4Z5n/929zNd2QxgyyhtBFDPzi/+OC8DIanPaUvtsFwcQsG3vQV3vQV7sRlwfS3+MKPzPv/uvz3Q8/15ufSbHJCLDICzdJ8DFK89JI9dVM8dVM8dWMc1RKcCSnu5DRPrRR3coIzIdpOOdJagW6rFG2nHOugGu+knuhCTHbTSPXQTPPUyvHVz/LWzfDUTnEnJzprxDsS4xwI0Q7qie7aqd76af4m2cGW5bFuQxWxbx9ouvjuobXxKzjzIRAuAGRewpkWc6elvLktayB6BglLf0YLYtESjzMmRmaAaAkIV1tL06zJcvG+TsaKkKkSZKmmYENWtdFUNycp6ypBpB2QsaaKtipEVoQMVJXMCGqmqipmqgpWJEVXfbXJaxeBeAXAM2LuY5Q9DvAlnDe30VMpyx7+2xVef8os/FsS0BUJuixFF5/W8m+0VasC6AKAZwEyBZBZgM8C0TwQzwPxAhDPA3jidxoH8DgQTgPhNMCnAD4JsCmATgJ0EqDTAJkByIwUmd3c9xs33kuQhc3v52Qev1gwLeJPiAXTYsHkNgymhLxpIW9SRsLvGZBhICNhCwM+4xa8fgtm3NwgQQbD1A+vTP346vRPr8ksgyy1KuNhAwYZD/c/XHxwbvHBuaWH/9iyDL/hYbtlmL19AVm6Ctg30YXvuVNfY/Pfo3PfsR99sXjj/M8XTrw6UtGU7pviq093Jia4a6b56uYFmeQFG+VQDLIC9NJ9tZM9NeJd1WOdVdN8tNJ8tNJ9tdN9tTP8dDL8dDL9dTP9dZPdNBJdiAnOhDhnQqKbZqqPXjbFJJdqkRFkWp3ksach5c0DjZf+fnD86lls/geATgBkAsATQvYYvPYAYz6WIvMAXRLD8yLBgnBTGDy3JVmW+j8VNo8IHvO494FoHiAzwvVH0X427obqib6ONgQ5a4KCpZqCoSKkDUFa8pCBuqKpFkFPQ1GboKCnrmxEIBgqqehB8iYKCrYkFXcDtW8+OMWa+B6w7wPpAhBMAWweiLeftPpP1rU/RYIYWZGii1J0QYouSNFFWVFWhK2K0HUhto5hDAxjoTgLwVkIzhEIORjGEvOWAHcOcBcAbx7w5gF/HvAXAH8eIEsAWQLowtOaA7zHgP9YyhsX88ZEnHGMM4ayxxHOuASRZf0XZC8gFFlA4SUMXtrKC8mi4c0wYFzEnxAJxiW8CTH3sUwizoSIMy7iPhJxH4i4D4Sc+0LOfZx9b0sY6y7Guosy78iMwIbWbsBrv8BrN6Dxb08+/u6lTcsgg+H1mZ/f2Mir/vL2/K8b2aT5W2fnbp1dvPvB/L0PZDw85Sk9+mTl0Scrjz5bHdvsVnr8JWPiInv6a1n1jT391dr4v9Yffc6fuQwY14VLV7GF7wSTXy3dPHfri5OfvNb3ykjJodaU/qLgjmzfugSn4nCLvGCj3GCjAqpJYahZDsUgm2KQHaifFaifFaCXGaCXFaCX4a+bTTHKCjTMCTLND7Wqindty6XsrI4dbUn9/K3dP392av7WR/DCD4B1C/DvAcEjgI7jrDs474FIMC7iTwh5kyLBrOzNJ/wNCcisTDg6h8ty1f+J0BlY8AiIp4F0FmXeu3bxb2HuxunBLskBTh4GBFdddXuymgVB0VhFTl9lh56qvI66giZRTldTxVRb04RI1oIUyRBkS9AIsTEPczLZ35Z/uDd/qDF58uZHgD8GsAWMMylBlp511uSP9KdJkCALEplDgi6IkSUhuoSjKzi6hqLrCMaEMTYfZ/NwLg/ncoQ8GOMCjAUQBoAZAGEAeFUmKbwE+IsSwTzgzz+1wnMS3pSIPyEWTIqRKQk6K8XmpPiiFF+UPUAM3WAARpYQwSIiWMTgJdk/Bd+MhnH+GL7p/4h5YyLuIxFn/P/Vdt7RbV13nr/oAMFeQJGyLFuSZXVZtmMn2WzKTGZns5tsZrLZbNruSZlstpw4xUk8dhInznE8sS3ZlkSJYhXV5SJboiSKHUQlAIIEQRK9995ewXsAy9s/7sMjBJKOvdk553vueYZ8jq337uf+7v39fvf3W87aixlHMWMrZi3lAMDZzzDAYIDFDVjcgMZn4e0aLDYDHFOnnbIOu7zDqTxbsgx97uk+n27Ap6v0JvkM14IL7/gX3wksVfLAZGdErXcgDFC5wFTIMhiy3EFDU4WEBg1IM54xzD+J+SfxgJQMyoph2VpUwShhfN+rvmS8c2r84u8/OPWzUg3t75/85dfe/NXXTv/666ef/0bnC9/s/N23u3/3na7f//fb3b8Z6ntx/Mormlun7IrLScswFZ+l8laq6KSW3RTpoBBTIT1PpA0rORNF2CnSQRVdVNG7RnpJxImm7XjWVcSCRSxcxMIkHiRxhgQPmfcUCP/HkZei/BTlWyXtFOEceOu5J3dVf+Wpvf/x2J7HWqqONov314sfqua1CVnNAlaTkNtcw9smqWqo5dUL+Y38qlZObTunZq+4/hNtkmOtwu9/6diJf/7Wyz//B9/CbWotQBWD1Gr8/gSyv6CVfPTj7o7KsxLuI4GEMCTyZAInU1B5MkXmIoVcGIa61rAoRcQpMkYVYsWcv4B4izlvAfEUEQ89oq4VzAOXdhJ15XMOPGvHMg4s4yDzPsYOE1ggjwcILJBH/QQWIrBQAQ0UMB+JukjMQSJWEjUXEHMBoRf+5YylmLYWU/Zi2lrILJGZBSgibWSUh4V9YYflxBwan0VieiSmR6M6NKpBItPALj1ll56yyU7b5R3MmcGl7vVqzzNnBo/+onf2km/uqm/uasD4tm/hbf8izUPQ9B70KYVMt8oC0kPQOETt9wKmm1HnUMY3nvVPZHzjGd84EpTmw/KcbyLrHc94RzKue4xyrmHCM1bwTawFFVRMRSVnqKyeys1TyBwVUq6F5VRYRUWVVHSaiqupuJZK6qgVF0XaKGSRShlW4/pibGY5Obucml/LLhYzRiyhT4W1ibAmm5glUfNawZHPLeaSc7mkgcjZSNSFZRxI0oml3QU0VEBDBBYgMB+BewncTeBOAneSeQ9jHz6CXMtFB7XmWiWtq5jl+rkXv/V3h794oG1fLdjFB3vF7Eeqee18UAeAGIBmEW+HpLalSSAWgioWu4ErbuM1tLFq2wF/Jwfs4oPP7hGfefG7gwMvYEEFhZiw6Hwh7VzDgx+LhPsOzR+BhE3PPwUS8kD/KXwuENEiEaWKKaqQpIj4aj5cRANE1o2nnVjKXkTXg1nlnk241y/15vOuEL5VwrdC+GAf17LoL5SXwEJ5NEgiQRL1EoiTQK0kaiZRE5lbInP0wl9MmwspUyFpK6QsZHqxYvYzAEAGGAxy0ZlcVAuvmuXCamCbPAlhcMo61rdJqi6Ppt+j6WeCbtA4eGcv+Y1XvcarvgWah8DSu0HT+1CQh7B5MGK5C2GI2IaS7pGo847PdMNlfDtku5UNjmcCYxHbYMY3mvIMx513Y/bbMfvtuONO0jWUdQ9nbfdQ5yjpmSoGZCsBJemT4s6JnH2YimioqJoKT69FVGsh9UpIsRpULQeVuF+OBVRYQIWFNPmILh+dySdm86l5ND6LpeYJZKmAW4m8FUNN2exSJj2/TNrQrBHLLq4W3NRKuIB5sylnNuWEa89fT0IioV1btpLI/PR4/9CV15//0Vc+u6dpOwCtADzEA4/WCvY2ineIBU18UMsDYgEQi4FAAMQ8XhO/TsKqbwZVO4DgUZFgnxg8vYP98+881fHSt7RDZ5CAkloNE0nrvy4J+TiZj9AiaJ9BoSx8u4p7V3FvybHjpjD3Muot5rxFxFPIuQs5N5l1wKjtWt6zRrjWCNca4VgjHGuEfY2wrxEOquinCr410gvL5i7jrmX0PndnAXVAkYidRJwkEsyjwTwaxBEPgTjziIVATASyRGQXiZyRzCyQ6cVCykQml4oJK5k0E2ljPjUHhSdnGWEJPZbQo/EZND6DxHS5qDYb0WQjmlxYjYbVSEgFbJOnbZMn7dIOx9QZu/wsc4CGJJRHoH0zF72zl3zzV/zGq/75676Ft4ML9DaJ4YH2LJVSlSK2O/6lG0HrzYRrKOG5F7XfDlpvRmyDCddQxDYYd95NeYaz/rGsfyztHUm67yUc9zDfFO6XkQElGVIWQ+pCWFUIqsiQEvfKcL+M8CuIoKIYUi9Hp1ej2pWYNh9W5SMaMqYrJPXFpIFMGYjkHOwnjaQMubQBSRtz2QUkt4ggZgw1FQkrmjUiaWMBtxdxD551kqhnbTlawHwE5itgPgL3FjA3gTth5+ki7oHByw2T3lPEPcW8axl3LeOOFdyxgtvWcDMSV6ygmrR37PXffPvqqee/+++O7asFT22v/+RDksPNNTtE7BY2aOaB1ipuS7WgqZrbUMMW8YAQgFo2v5VTu4Nff6iu+VPb2z69o25fNfjW5x8eu/R7s7RPe7eDwswUaqOdjLiHwnwU7lvLB9bw4Go+WDb7K0hIFPMpmEAFQ+b0SB8M4kUiWj4yGEASylMYyhhwUpiTwuwU5iwiriLqXcY9q4RvjfTCtgHUsm8ZdyzjjuW8bTlvW85bS7It4w7YmG8Zd63Q782xgjuWMfsyZq9wgJKInUS9edSPIx4CcecRG0NCPrOQh7ug9CKZXCCTS4W4iUgsEsn5CgwgAwwJEANIQi6sycKKLSEVsI132CdO2yfPOqSdzqlzLlmXU9HtUvbAPRJ0rXp05z26896ZAe/MQCnOcDWwcC1ovBZcvB5aeju09DZzcgia3gtabjCK2AYjtjtR652o/W7Mdjdqv3t/5tJwKbl1JOUaSbpHYD+HlFua8k5mvLKMfyrrk2cDMjSoQkIKLKRGw0ospMYiKjw8jUVUeFiFR9VQ+ZgWltvAEjosQReuRFIGKDRtRNNGLLOAZRbwjAnPmPCMBUZY8Bw9EjlbHrGRiJ1ArSRiJRE7lrbmEiYSca4VAitEACKBo85UbH4Zd1AF5xq6uJrRF2IqPDBBBobTlkvx+T6XvPPin3986dVf/OdPHZAAsFPM3S5ktwlZ2wSgmQ8auKCWA6pZoJoFarmglgsaOKCRzW5hcdoAtx1wdgBwrEncDsCXDrTcOv3c0lDH5MALRefQineECk1RKV3afIfwK1aT89Syj8p782nHCh5YJUNUMU6tJqmVJFWMrxDBIhaER+dVvHJcy8dWidhaPrZGRikiThViFJmgCrHKHOb7msLQNqFcK4RvE5GeYt5VwJ1QsHs3FOzG9CHKZ81Q8BthWQsU/cmyi7D6aPmZuJCiYSCTCyVfUKXyiVn4gMVm0KgOXjbOhTWZoBIKknDGNnGmnASnorucBLe2nyEBpnCXcvWuhRauQxgCJQVN7wTM7wQt7wYt7wYtNyLWW3Qqq/UOfe/HdjdmuwtJqIAh6R5LuMdj7sm4R5rwTiV9sqRPlvLLU345rKnBVNagL09HVVhEiUWUkAQ0psbi02Uw6JgqrkwhVyy9BAXfLPPeGTGNs2hlbfm0rYi4VvLeQumQh2bMWMq4jCyiYaXbcN0kP2eWnl4aP7408rLswv8wvv/L0XP/++Uffv4nX/nk3+xt31sjfLhasKOK2y7mtonZrWIgEQGJiNUiZDcLWBIhkAjBNgFoE3Da+bztfN5OHv9hHns7AE9KxP9wbOdPv/rUS9/73ETPr6LT3c7xE67xNyOa7ujMBY+636O5upYyUAVPPrlI5Bwk6lnOB5ZLU3k571/GGMd8qGKEN7bW6OhBhCLDFBmlyDB0HK0Hs/D7g7gVwj3LeW+B2EQE7obKY6485sJRJ446CdT+sTDAMyYsu4hlF/EyMSSs+4WSC1BEcp7xBVVoUwxyYfU6CdbxDut4h23ijH3y7KYkuKf7IAkQBhhkgPd7IAzBxetQoTIYIA8B83thC339rZyHDTmtNAwJ12jCPZ5wjyc9E0nPRMo7mfZJS81+5FBISAGFhpVoWAlJwCIqLEIbB1iICfZXp20ibJAFebifBAaGciqYD0PmLKuofQ11raGuFcy1grnWCBdFutcIO7XipFZseFi6OHVG9cEfZm//ce72i9PXfz7/3s9sg88PnfrBC9984tOtrAM14LGW6r11ogOSuv2tNftbxfu2ife11uzdVrOvtW5fa90eiXh3q3iPpOZRSd2+lroDLY2HmhsPN9ftFoInt1UdawFPtIDPPAjudf4sqOrMGAbC6jP20VeXne/HDZft8t5CREGtutdQyxrhWiO9q4SviHuInAPP2KBKs9ZfMcJYFRyh5xRGEphcTvpoe9+pdzPhnmLetVHrRgC1Q+URWx6xbVx6NopmAH6pzEKF8PQCnl4od4wSCSOt5Hw+OpOPabcSHtVgkWksMg3PBkhIlQ0o4KV8YBk7zZAAzYJD3uVUdDtV6xskt7afgeH++wxX4TYpsEDz4F+87l+8TtsH8zsB83vMMRqKoYJJW2J4SDjuJVzDCddo3DXG8MDAAP93S5UE1qlAw1A0DFhEhUY1aBSW6KOr9JVbBjRtRFOLG3koF8MDmbOs5mwU7iqmzUh4DonO4klDPjFLJrRUTk8hOsJ/1zr11uzg7xyTrzjG/jh95X+6h1+Yf/tnir5nXv3RF55uBkdqwad3tDy1Q3KwufqARHygVXRgW9XBNvGh9trD2xsObW94pK3mkbaaR7bV7d1Wt39bw4HWhoOShiOtDYdbxEeaeUeawBf2iv9uH3+o+1mvotMzddInP37j+Dfi+nOI+apnuidju0ll9VR+iSraqRUPtexZzTvhJpvCndSyr4i4mDTMcjFTmcnWrMhe3iSBeRPZC6ijfPOzFQB4zornrHjuLwOwzkB6CW5oK4SljFjKCCMDtOLzUHh8Do/o8KhmK5UzAKtfwwoVGf8UTYJ1vKOcBIe8y6nqYWBwadbNwv0RNxqGoPEa5AEiUcbD/Z4l8wd08MFyE7qMGMdR3HEn4bwbd96LO0dizkoYyo0DU1kDCg3J0ZC8zESoykqSaaGvAFoGJDGHJg3wPWIpI1xa8PQCtLYV/wibQhDZpUJqkUKsGd+0Y3bQNvO+Tf+eafqyRXPBpRsIGQYis93W0ZeNt37tGvut+ebP7xz/T7Zbv5zq+oF64NkXv/3JTzaDY/WsgzW8h/lgBw/AqxQPiMCOKrBDBB6sYj0gZrWIQJMINInoLdM2EbtdxNouAg/XsA+0cI+2sZ/eyXlyO+h/5XsZ8w2n7FR8puPiH/8+PP0G5Xs3Y7qIOG/g/nt4eCLmGIq7RuMeadQljbqkmaB6JbdIrXgLiLWQs3+4ioijiDiWUecy6oTPzB/B3P2tRORsJGJf30mWaavdTj5jYt7wRsFPwHwjLAVn/zzdvCY1j93vGM0nDHh8Diofnc1HZ7GwFq76G4WW3ES5oJIuYxdQwHmV9kmBZex0uVlwTp2zy8455F0OZfc6DJp1s8B4VBkYIA9+I63AwjXfwjX/Og83oCqQgDkadA5fCYa4fSjmGI45RytgqOCBQSLjn0KCMiQou3/LpM6F1SXLMMPAgCTmkMQcmpzfFIaKH+GHIdOL+egslV2M2ScMkwMGaf+SbMA4cc40dcYmO+2SvRnRnAwpXvGMvBCceGHhnR+9/YfPRqb+NHf9uXf//L2vHqrdCcBePmgHoBGAbSwg4YAWDmjhghYOrWYOqOGAai6o5oBaLqjlgAYuaOSAZg7YLgLtAtDOAxI2aATgv/7trtl7p/LuwaDq+Luv/gf35EuYuTs805ExXfTquozSkzZNn013wTZz1ay5Ypq+7Jn/IOubWssZC1mItHmrkcyZyJyFzJnWE3XgLC8l7ufTli212UHrQ9Z4LL3EvPOtRAOQnIdiHB5IygCtenlkAI/PYbFZKDyixyM6ON03FWMKsgFFxi/P+OXMdEr7pMA8eqpig8SQAGGAJDAw+HQXfLoL/pmL5YlJFTxA4wB5gHl7MK8b3nOAilluxSy34tbBuHUwYbsNBasHwAICsIYALKXBKO2dSHsnMr5JRjQJQRkSlKFBCIMaZUiI6mATUTQ+U+qONb8pDJv+SGYW0JCGyi7E7SOG8R6z/LxXd8mrPR+d7U/O9QYVJ5Ka41ndq9Gp38Skz1nf++GNP30+MPXa4uC//OTLBx8RgBYAdgnAwyLeNg7YLmS3CUGrCEiEoEUAmvmghQsaeaCOz6oVsOoE3Ho+t57PbRTwmvm8Fj6nrYrXAICEC3ZUAQkLtPPBD7/6pEt13id/Xdr337yyPxSd/XlbH5W+m3ddiy9djC1diZqvh5beds1csmgueObfRvyTFDpPZuZh36OKEU8vlLrALBDZJYIGBhJiZnI2Yb7ah+ijrPHly/yHA1COAZIwIAkDkpijfYBJfbk/lDkKo1EdHtHhER0W1mJhLRZSYyHlRqFBBRKQIwF5zi/L+qZgk5CMV5r2TMJJtTkJdtm5v0xCCQboSqJ1v2XwLVwLlC6CMjBAHiAJHw5DeV2ZChgYHnKBqVxgiiEBDdIF7vEtSMATW5Kw8XcibUSDKio7H7cM6YdPm6TnvNrzPnVXXN+d0nc6R37vHf1taPwF1+Az7sH/s3DpO++89DnT3Zd1N098cgd7Jw88KABtfHabQNAqEEiEvCYhu1EI6vmgjgdq2KCaBcQAiDmsKh67uqyqTR2H18DhbKsSNXFZjSxQD4CEC+oAOLRdYJkaCKnf0l77sX3sN0VHD2bupvzXE/NdadN5v747YOjzzvSbFecWpGfs2v6M6+5adoZMzeIZA542fsiYzyzks/P5zALkYSMDMHNzM205szdO8Yo3vJW2wmBTEmBTzHUMItNoUAWnQYUYDBgS6L4IpekElobfWhp+C/IAYbBNddpl5+yKLruCtgwOdY9zmubBqx3wa2kYAiWzEJy7UspNonlgztChhXfokhmL79JVZJbeowsrmW5ETTdi5vfjlg8S1psJ601IQtR+N+YYijvhAXo46R5JukeYh5RnNO0dg4kbWf8E4p+CQgMyJCBHgwpYiYw2iBEt00QUjeqRmB7ywHQThc0fthKRnCvGtVRmxqo8bxg5FdJfDmp7o9rujKE3MPWa6dZz7qHnXXd+uXT9x+5bz0y89eXbJ74688G/fPOL+1sAaGaDVh6nVSiWVNUKAVvIAVACNi0+YPMBV8DiCVg8ERBAVQFBFeCJAa+ZV1UH2LUAtPI4LVxQA8CuBsHXPvOIV3YqpHhF/95Po5oThKUXN/dFdKci+jMxQ29kvj+6cCGycMmt73fOnI9Zb5AJGZmeIdKzRNqQT+nzqTk8OYMnZ/EHbzpnAAANFklEQVQkPDvpNox6mJq2UWhsbkvBBnx/nXLRmU2FJPW5xAwTG0ZiOugGpad+WIuGNFhIg4U0aBBioNo49cvtQNozmXJPwJazCedYwjUKpxlYvPfm0vBbppGT0DIwJNjkZTCoe5zTvVA+zYBPM8BYBgaGskS9K+UOJUjCpjBAHiAJEIa49SZDAgMDQwJ8hiQwMDAkIP4p+JenXwfcI4U0ZTDo0ai+vI8oA8NWyidmCrHptbjKpug1jp4MzwwENV0x7bnMXFdGf3bu2jOO2/+89M4zhiv/yz34K8Olf3rtR489840njz1c1cwFLXxQz+XXckQ1/Bou4PG5PD6Pw+ex+DyWgMMWcLgCtpDPEgpZQiFLWAVEJQnFQFgNhA1ccRNX1MITtleJ20SiGgCaWOBIm/DZbxw6/YvPqK/8NKU/m9B1ZOa7s8aeqO5sfK43OtcXnR+IGAd8+j6nrjdqeZeISsm0jkjP5lN6KDw5AwXjLRtUWinihooRic4iMf0mY0yPxOAq81HGLbUFCVrYw4nBAInR0QAGA3Qdg+mtMMj5Zet7oRIJ5RgkXMNgYegNCANjFqzSs7apTpt8HQa7ah0G7/R57/R5n+Y+y+AvqfwMHTReCxqvwYsNFTAwPJSbhbjlg7j1JhOAq4g2MA8p10jaPZrxjGU8Y1nvOOqVol5pzjeF+GWIX4YG5EhAiQSUNAzwTYW1WFiLRGaQyMx6k+mygMtWIuK6YlSeD4xY5V2L46eC2t7A9LmopjOl7/JNvDre+UPnnT+YbjxvuPas6cbz1pu//c6nqndWAQkfNPFAE49byxFUs8UCtogN+AKekM/n8vgsHp/F5/J4HD6PLRKwRSK2SMwSVZepBohqgKCOLWrkVTdxRS18UZuouoHFrgZAwgYPssCXD4Lx3p8EFB22kdeimk7cdDll6EvO9kf1vRHD+RIJ3aGlq0hguJjSEUk9VD4xA4XHdRgTj68UfDOzFSMa1ZdWk4pRh0Y1eOQjjlsKzu8KQRJgDyckpoFewXJHEBZSYyE1vfb5lahfiQbkaECGBmRwccz5pFBZ7yQsz5V2j6dcY7ASRcIxwswuYLx7AsJgGjlpHj1lHe+wTJ6xSs9aZZ1WWSeEwaYswaDq8aj7Pep+yINXO8CcGRifUjkMgfmr67d8SjxstA/lMMQstzbCUBGQLocB8UwinklYhw/ykPMrcn4FfDtIcBoJTkMeIAn375d0W4UkofKx6UJElrDesMg7TZOnfOouv7ozrO6Ma7qd917TXn7OPXLcMviKrPcXN0/88NYb/3S0AbSyQHsVaOQAMQB1HEENR8wDfB7g8zhcHhfwuIDLAXw2i8/m8ACfD/giwKsCnHKJAUsMWNWAXcPiiAEQA9DAYtcDVhOHs6deIAHg023gxokfqy+/OH31d0u3X3OMvhlWnUvo+yMzvdHZ/ojxon+236nr9RsvJV2DhaS2HAM8roP6SyRUaosZvKXnfit9LBKQiBYykItO56J00mi5L4j+ynDt8ysRv4zZIJQzsBUG5VMLzN85XgGDeaLDPNFhmTprmToLYbApSzAou92qPq+yz63qgzz4NAOQB4jE/fcZrvgNV2DdVajw/LXw/LWI8Tqj6MLbscV3YovvxJfeTZjei5nfj5pvMifphO120n4nab+TctxlHtLOobRzKOO6l3UPZ92jOfcE4plEPFLEQ9elzHnlOS9tGXIBNYQBCU6jIR0a0jGtE5l3/SELFR5VE6EJj/6CWXbWKjvjVpz1Kc8FVZ0RdY9X2mG9e0I+8ILu+p+mzr841vs76cWXn/vuF/bUgkcauRIOqAGgmSuoZfMFANTy+PCQUAXFAlUAVAGOCLDhXC9XDQA1ANSyQC2LLljWwAa1AGwTcR9/SPI3jzb/+EtH1ddeN93uDCouW4ZOKy78Nj17Oa67ENb2hWf6w4ZL/tkBp7bfM3cxZH2/kNQRybl8YpZJvIHa+m+t2VRwPd4oLDKNh1UfUVipu8Amy3/pu1SI+Q/BFBsmYa6cAcSnoOWXoV4p6puAQrzjUDnPWNY9mnWPZlwjaedw2jmcctyDfUJSjntwdgHD7dcNt1+HMMADw9LYKdP4abP0DAODVUHD4FB2OxU9HkWvS9nLwODRnPdqaR5g1qp3dh0GmKcEszMYGMqRKIchano3Zrq5KQzQs1QBQ8Z1L+eeyLkncu7JnHsS1qWEJEDLkPWrcgF1iQctEtTCDtPl3US3XI0iWiyiygfHl+QdpqnTDuU5m+y0R9npU54LKLrdk533zj777X/zwD8+0frvDzX//aHWz+1tPNgAHq4Cj9SCnQLQxgU7RFXNLE4dAA/U1kDHUaMQNAtBEx8080Azl9vM5TYLWPB3Rs3w3xGAVjFor2btqOM+UMtp4gGJEBxqr91bDQ7Xg7/d03i0Dnz2Ac7ndrD+8UjtRM+v47pLwem+kO582HApMHfJru2z6897Fq6TCW0FBh+6xn88Ej4WBjQM4Y9HAgQAMkBnnQWVuaCSZiCgzPkViE9Bf3TfFCSBAYBRxjVSgQHsE8IssmBu8DXD7dehZYAHhqWxU0tjp8zSMwwMFjkNg13R5VT0uOU9bnmPR0HDQG+WtAPe+y8zwJM041xiYNhoHyAMkITo0gewRPFGB+umMGRd41nXOCQh555EPNKsR5b1yLI+CIMqV4IhF9AgQW3pudxWaLYSFlKiwRH96PEl6SnX9DmL9KRbcdar6PLIu13Snv7ff+9IPdglBLtFYG8dq50LdorAI1VgXw3YVw0O1PEPNtburhU/VCPa21K7u1G4u4m7q5G9q5G9u4G3u46/u1a0q070UCNvZxNnZzN7ZzN7ZzPY2QweagIPNYEd9WBPK3dPK39PK39vm/DhZu72WrCrnv0AFzwqAseahEfrwBON4HAV+JQEXH7p+zHtpYC6PzB9Pmy44jdcsWv7LZo+x+xVMjFDxg1k3EDE5ogYHYjNR2EcaqO2TFXYKnD7/0DCptrqE+TC6lxESfdwKmXZ5IL0aRgeDuFegK7P65mswGBTawAxSNhoDJL2O2D21qsQhgqzYJ7osEyeYc4MzAEa5mK45T0uZY9b1bcOQ4mE9dqSHxmG+83CjYjpRsx0n1lI2G4zD5CEEgzDWdd42j2edU1kPJM592TGM8mQUIJh3TLkAuqsX8V0XGdg2IoHLKTEAsOaoT8vTr7p1nRZJ95yK8565Ofcsi7z8Nk3f/H1xyXgUBM40io6sq3mwSrOo/XCx1v5jzWxDtezH2sWPbW9+akdkmPtjYck4sfaqx/bXnW0XXC0XfBYm+jotqpjkpqjrTWH20WHtgsObRccfIB3qEx7JeDIg4L927h7msDhB6qO7arbv024qw483lp7pEF0sIYDYThWD764S3TxpR9EtFf86n6fti80dzFouGzX9lune226S5AEiMFfQ8JWgdtNw1hbS824MSpU/i3WFVIhIUU2TCcQQAbo3LMSCeUYZL30qSDnnsh4xnLuCYhB1j3KYFBOQtx6Z50Ew+Cf52+/On/7VeOd1xbuvr5w9/XFoeML944vDp9YHD6xNPLG0sgbptE3zWNvWcZPWsZPmidPmaWnrdKzVtkZmg1lt1PV41D2OFW9TlWve7rfM33Bq7no017yae9zK22FRAUeoYXrESNdwp5xLjFdHcrP03TdMedY0jmWcI6lXOPJkui4Ca2pkiaZNI2MfwqG3KFyQWXGL097FSmPPO1VZf3TaEiXj6jNii7V+39cnHhjceyES37aNdXhmupwTZ01D3d8+9/ueHo755iEc7iJ/2i9cF999d460YF6zqEGcKiefaiRd6SRf6RZcKRZcLSFf6yV/3gr//FW7uOt3Cck3Cck3E+08J+Q8J9s5T2xjffENt6xbdzHW7mPtXKgjrTyDku4h1p4B5u5B5o4+5rY+xpYj9aDfbWs/TWsfdWso02CI/W8JyT8/TXgxC++bpd1+bR9gdn+wGy/V9tnlp21ynsipltkTLfpjmjrndLmuyMspt10p7QxsYfJa9hUJZf/R5cCCa07RsujY5uKDh7DkJl7Iu0ehypnIGm9nbAMwq6zcN8Rs9wChsE/QxjKSVgcOr5078TSvROm4TdMw2+YR960jL5lHVsnwTLVYZWdscnP2hWdDAkQhr+eBGbLVB6A29jfhE5ldYzGHaMJ5xhs/LMFCevK+KUZv3QjD1uSMNWleO8PxpHX54dfc06dtE++6Zg8ZZ84PXfzta99ouVYEzhYDx6tAburOHuqhbur+QfquAfqWQcb2IcaOUcauUcauUebOUebOfTsp8X+hIT9VAv7qRb20xLO0xIO/OUTEu6TLZzHWziPt3Aea+E+1sI92sQ70sg91Mg5UM86UM/aXwf214D9NWBfNetIo+BwA+/xVv6+GnD82f9ik3d5dT2B2d7AbK9X12OWnrHJeiKLN/9VSciF1ZumuP3/JaE8RPARSJBlvDImbpAqwfAXSfi/mXkHnRv5qyo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" name="Picture 6" descr="Resultado de imagen para resolucion 011-2015 ecu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7" y="534193"/>
            <a:ext cx="3168352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283968" y="2344812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Controversia en varios sectores del país.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11 de marzo del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/>
              <a:t>Carácter temporal (15 meses</a:t>
            </a:r>
            <a:r>
              <a:rPr lang="es-EC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2955 partidas afectas</a:t>
            </a:r>
            <a:endParaRPr lang="es-EC" b="1" dirty="0"/>
          </a:p>
        </p:txBody>
      </p:sp>
      <p:sp>
        <p:nvSpPr>
          <p:cNvPr id="9" name="AutoShape 13" descr="Resultado de imagen para ensamble de moto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69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59632" y="393305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Mejoramiento de la balanza de pagos.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Sector automotriz-motos</a:t>
            </a:r>
            <a:endParaRPr lang="es-EC" dirty="0"/>
          </a:p>
        </p:txBody>
      </p:sp>
      <p:pic>
        <p:nvPicPr>
          <p:cNvPr id="2052" name="Picture 4" descr="Resultado de imagen para ensamble de m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764704"/>
            <a:ext cx="3240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Para este sector la situación es compleja.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En 2014 se firmo el convenio de alcanzar el 20% de producto nacional.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Adquirir partes y piezas dentro del país.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A un precio mayor a las importadas.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Plásticos, algunas partes metálicas, asientos, entre otras.</a:t>
            </a:r>
            <a:endParaRPr lang="es-EC" b="1" dirty="0"/>
          </a:p>
        </p:txBody>
      </p:sp>
      <p:pic>
        <p:nvPicPr>
          <p:cNvPr id="4098" name="Picture 2" descr="Resultado de imagen para partes y pieza de m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196752"/>
            <a:ext cx="38164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332656"/>
            <a:ext cx="32403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Hasta el 2013 el % de componente era del 5% , para el primer semestre del 2014 bordea el 15%.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Las empresa han hecho diferentes inversiones y con la aplicación de la medida deberán enfrentar el impacto de sobretasa para los CKD´s y </a:t>
            </a:r>
            <a:r>
              <a:rPr lang="es-EC" b="1" dirty="0" err="1" smtClean="0"/>
              <a:t>CBU´s</a:t>
            </a:r>
            <a:r>
              <a:rPr lang="es-EC" b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Importados desde China, Europa, Taiwán entre otros.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smtClean="0"/>
              <a:t>Se debe tomar en cuenta que el arancel base de la motos completas es del 30% y esto se le aplica la sobretasa del 45%.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b="1" dirty="0"/>
          </a:p>
        </p:txBody>
      </p:sp>
      <p:pic>
        <p:nvPicPr>
          <p:cNvPr id="5122" name="Picture 2" descr="Resultado de imagen para import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320480" cy="38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78316572"/>
              </p:ext>
            </p:extLst>
          </p:nvPr>
        </p:nvGraphicFramePr>
        <p:xfrm>
          <a:off x="1043608" y="1052736"/>
          <a:ext cx="72008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788024" y="7598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OBJETO DE ESTUDIO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3928282" cy="1008112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chemeClr val="tx1"/>
                </a:solidFill>
              </a:rPr>
              <a:t>Planteamiento del problema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535460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12149926"/>
              </p:ext>
            </p:extLst>
          </p:nvPr>
        </p:nvGraphicFramePr>
        <p:xfrm>
          <a:off x="1447996" y="548680"/>
          <a:ext cx="6508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sector moto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46"/>
          <a:stretch/>
        </p:blipFill>
        <p:spPr bwMode="auto">
          <a:xfrm>
            <a:off x="3275856" y="4005064"/>
            <a:ext cx="2440280" cy="22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Resultado de imagen para incremento de pre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42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415</TotalTime>
  <Words>1336</Words>
  <Application>Microsoft Office PowerPoint</Application>
  <PresentationFormat>Presentación en pantalla (4:3)</PresentationFormat>
  <Paragraphs>141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2</vt:lpstr>
      <vt:lpstr>Austin</vt:lpstr>
      <vt:lpstr>PROYECTO PREVIO A LA OBTENCIÓN DEL TÍTULO DE INGENIERO EN COMERCIO EXTERIOR Y NEGOCIACIÓN INTERNACIONAL</vt:lpstr>
      <vt:lpstr>INTRODUCCIÓN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Planteamiento del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Arancel adicional de 25% para las partes y piezas que se utilizan en el ensamblaje de motos (CKD´s). </vt:lpstr>
      <vt:lpstr>Cupos de importación para los Ckd´s. </vt:lpstr>
      <vt:lpstr>Ensamble de motos con partes y piezas nacionales.</vt:lpstr>
      <vt:lpstr>Importaciones de CKD’s por años (unidades)</vt:lpstr>
      <vt:lpstr>Importación de CKD’s en dólares </vt:lpstr>
      <vt:lpstr>Incremento en el precio de las motos.</vt:lpstr>
      <vt:lpstr>Presentación de PowerPoint</vt:lpstr>
      <vt:lpstr>Presentación de PowerPoint</vt:lpstr>
      <vt:lpstr>DISCUSIÓN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PREVIO A LA OBTENCIÓN DEL TÍTULO DE INGENIERO EN COMERCIO EXTERIOR Y NEGOCIACIÓN INTERNACIONAL</dc:title>
  <dc:creator>ANDROID SOLUCIONES</dc:creator>
  <cp:lastModifiedBy>CLIENTE</cp:lastModifiedBy>
  <cp:revision>32</cp:revision>
  <dcterms:created xsi:type="dcterms:W3CDTF">2019-02-05T13:19:29Z</dcterms:created>
  <dcterms:modified xsi:type="dcterms:W3CDTF">2019-02-26T02:52:49Z</dcterms:modified>
</cp:coreProperties>
</file>