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sldIdLst>
    <p:sldId id="257" r:id="rId2"/>
    <p:sldId id="259" r:id="rId3"/>
    <p:sldId id="272" r:id="rId4"/>
    <p:sldId id="276" r:id="rId5"/>
    <p:sldId id="260" r:id="rId6"/>
    <p:sldId id="261" r:id="rId7"/>
    <p:sldId id="263" r:id="rId8"/>
    <p:sldId id="264" r:id="rId9"/>
    <p:sldId id="275" r:id="rId10"/>
    <p:sldId id="262" r:id="rId11"/>
    <p:sldId id="265" r:id="rId12"/>
    <p:sldId id="266" r:id="rId13"/>
    <p:sldId id="267" r:id="rId14"/>
    <p:sldId id="268" r:id="rId15"/>
    <p:sldId id="269" r:id="rId16"/>
    <p:sldId id="270" r:id="rId17"/>
    <p:sldId id="271" r:id="rId18"/>
    <p:sldId id="273" r:id="rId19"/>
    <p:sldId id="274" r:id="rId2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37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C0AABE35-51C9-4FF8-9AA0-6527BA1910FB}" type="datetimeFigureOut">
              <a:rPr lang="es-EC" smtClean="0"/>
              <a:t>30/1/2019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260904FA-7833-42B9-8AFA-C8134FDC76CA}" type="slidenum">
              <a:rPr lang="es-EC" smtClean="0"/>
              <a:t>‹Nº›</a:t>
            </a:fld>
            <a:endParaRPr lang="es-EC"/>
          </a:p>
        </p:txBody>
      </p:sp>
    </p:spTree>
    <p:extLst>
      <p:ext uri="{BB962C8B-B14F-4D97-AF65-F5344CB8AC3E}">
        <p14:creationId xmlns:p14="http://schemas.microsoft.com/office/powerpoint/2010/main" val="1972545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C0AABE35-51C9-4FF8-9AA0-6527BA1910FB}" type="datetimeFigureOut">
              <a:rPr lang="es-EC" smtClean="0"/>
              <a:t>30/1/2019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260904FA-7833-42B9-8AFA-C8134FDC76CA}" type="slidenum">
              <a:rPr lang="es-EC" smtClean="0"/>
              <a:t>‹Nº›</a:t>
            </a:fld>
            <a:endParaRPr lang="es-EC"/>
          </a:p>
        </p:txBody>
      </p:sp>
    </p:spTree>
    <p:extLst>
      <p:ext uri="{BB962C8B-B14F-4D97-AF65-F5344CB8AC3E}">
        <p14:creationId xmlns:p14="http://schemas.microsoft.com/office/powerpoint/2010/main" val="2955722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C0AABE35-51C9-4FF8-9AA0-6527BA1910FB}" type="datetimeFigureOut">
              <a:rPr lang="es-EC" smtClean="0"/>
              <a:t>30/1/2019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260904FA-7833-42B9-8AFA-C8134FDC76CA}" type="slidenum">
              <a:rPr lang="es-EC" smtClean="0"/>
              <a:t>‹Nº›</a:t>
            </a:fld>
            <a:endParaRPr lang="es-EC"/>
          </a:p>
        </p:txBody>
      </p:sp>
    </p:spTree>
    <p:extLst>
      <p:ext uri="{BB962C8B-B14F-4D97-AF65-F5344CB8AC3E}">
        <p14:creationId xmlns:p14="http://schemas.microsoft.com/office/powerpoint/2010/main" val="2779917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C0AABE35-51C9-4FF8-9AA0-6527BA1910FB}" type="datetimeFigureOut">
              <a:rPr lang="es-EC" smtClean="0"/>
              <a:t>30/1/2019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260904FA-7833-42B9-8AFA-C8134FDC76CA}" type="slidenum">
              <a:rPr lang="es-EC" smtClean="0"/>
              <a:t>‹Nº›</a:t>
            </a:fld>
            <a:endParaRPr lang="es-EC"/>
          </a:p>
        </p:txBody>
      </p:sp>
    </p:spTree>
    <p:extLst>
      <p:ext uri="{BB962C8B-B14F-4D97-AF65-F5344CB8AC3E}">
        <p14:creationId xmlns:p14="http://schemas.microsoft.com/office/powerpoint/2010/main" val="1403453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C0AABE35-51C9-4FF8-9AA0-6527BA1910FB}" type="datetimeFigureOut">
              <a:rPr lang="es-EC" smtClean="0"/>
              <a:t>30/1/2019</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260904FA-7833-42B9-8AFA-C8134FDC76CA}" type="slidenum">
              <a:rPr lang="es-EC" smtClean="0"/>
              <a:t>‹Nº›</a:t>
            </a:fld>
            <a:endParaRPr lang="es-EC"/>
          </a:p>
        </p:txBody>
      </p:sp>
    </p:spTree>
    <p:extLst>
      <p:ext uri="{BB962C8B-B14F-4D97-AF65-F5344CB8AC3E}">
        <p14:creationId xmlns:p14="http://schemas.microsoft.com/office/powerpoint/2010/main" val="3496107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C0AABE35-51C9-4FF8-9AA0-6527BA1910FB}" type="datetimeFigureOut">
              <a:rPr lang="es-EC" smtClean="0"/>
              <a:t>30/1/2019</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260904FA-7833-42B9-8AFA-C8134FDC76CA}" type="slidenum">
              <a:rPr lang="es-EC" smtClean="0"/>
              <a:t>‹Nº›</a:t>
            </a:fld>
            <a:endParaRPr lang="es-EC"/>
          </a:p>
        </p:txBody>
      </p:sp>
    </p:spTree>
    <p:extLst>
      <p:ext uri="{BB962C8B-B14F-4D97-AF65-F5344CB8AC3E}">
        <p14:creationId xmlns:p14="http://schemas.microsoft.com/office/powerpoint/2010/main" val="2405715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C0AABE35-51C9-4FF8-9AA0-6527BA1910FB}" type="datetimeFigureOut">
              <a:rPr lang="es-EC" smtClean="0"/>
              <a:t>30/1/2019</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260904FA-7833-42B9-8AFA-C8134FDC76CA}" type="slidenum">
              <a:rPr lang="es-EC" smtClean="0"/>
              <a:t>‹Nº›</a:t>
            </a:fld>
            <a:endParaRPr lang="es-EC"/>
          </a:p>
        </p:txBody>
      </p:sp>
    </p:spTree>
    <p:extLst>
      <p:ext uri="{BB962C8B-B14F-4D97-AF65-F5344CB8AC3E}">
        <p14:creationId xmlns:p14="http://schemas.microsoft.com/office/powerpoint/2010/main" val="1882124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C0AABE35-51C9-4FF8-9AA0-6527BA1910FB}" type="datetimeFigureOut">
              <a:rPr lang="es-EC" smtClean="0"/>
              <a:t>30/1/2019</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260904FA-7833-42B9-8AFA-C8134FDC76CA}" type="slidenum">
              <a:rPr lang="es-EC" smtClean="0"/>
              <a:t>‹Nº›</a:t>
            </a:fld>
            <a:endParaRPr lang="es-EC"/>
          </a:p>
        </p:txBody>
      </p:sp>
    </p:spTree>
    <p:extLst>
      <p:ext uri="{BB962C8B-B14F-4D97-AF65-F5344CB8AC3E}">
        <p14:creationId xmlns:p14="http://schemas.microsoft.com/office/powerpoint/2010/main" val="1465113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0AABE35-51C9-4FF8-9AA0-6527BA1910FB}" type="datetimeFigureOut">
              <a:rPr lang="es-EC" smtClean="0"/>
              <a:t>30/1/2019</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260904FA-7833-42B9-8AFA-C8134FDC76CA}" type="slidenum">
              <a:rPr lang="es-EC" smtClean="0"/>
              <a:t>‹Nº›</a:t>
            </a:fld>
            <a:endParaRPr lang="es-EC"/>
          </a:p>
        </p:txBody>
      </p:sp>
    </p:spTree>
    <p:extLst>
      <p:ext uri="{BB962C8B-B14F-4D97-AF65-F5344CB8AC3E}">
        <p14:creationId xmlns:p14="http://schemas.microsoft.com/office/powerpoint/2010/main" val="2880627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C0AABE35-51C9-4FF8-9AA0-6527BA1910FB}" type="datetimeFigureOut">
              <a:rPr lang="es-EC" smtClean="0"/>
              <a:t>30/1/2019</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260904FA-7833-42B9-8AFA-C8134FDC76CA}" type="slidenum">
              <a:rPr lang="es-EC" smtClean="0"/>
              <a:t>‹Nº›</a:t>
            </a:fld>
            <a:endParaRPr lang="es-EC"/>
          </a:p>
        </p:txBody>
      </p:sp>
    </p:spTree>
    <p:extLst>
      <p:ext uri="{BB962C8B-B14F-4D97-AF65-F5344CB8AC3E}">
        <p14:creationId xmlns:p14="http://schemas.microsoft.com/office/powerpoint/2010/main" val="1829761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C0AABE35-51C9-4FF8-9AA0-6527BA1910FB}" type="datetimeFigureOut">
              <a:rPr lang="es-EC" smtClean="0"/>
              <a:t>30/1/2019</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260904FA-7833-42B9-8AFA-C8134FDC76CA}" type="slidenum">
              <a:rPr lang="es-EC" smtClean="0"/>
              <a:t>‹Nº›</a:t>
            </a:fld>
            <a:endParaRPr lang="es-EC"/>
          </a:p>
        </p:txBody>
      </p:sp>
    </p:spTree>
    <p:extLst>
      <p:ext uri="{BB962C8B-B14F-4D97-AF65-F5344CB8AC3E}">
        <p14:creationId xmlns:p14="http://schemas.microsoft.com/office/powerpoint/2010/main" val="746352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AABE35-51C9-4FF8-9AA0-6527BA1910FB}" type="datetimeFigureOut">
              <a:rPr lang="es-EC" smtClean="0"/>
              <a:t>30/1/2019</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0904FA-7833-42B9-8AFA-C8134FDC76CA}" type="slidenum">
              <a:rPr lang="es-EC" smtClean="0"/>
              <a:t>‹Nº›</a:t>
            </a:fld>
            <a:endParaRPr lang="es-EC"/>
          </a:p>
        </p:txBody>
      </p:sp>
    </p:spTree>
    <p:extLst>
      <p:ext uri="{BB962C8B-B14F-4D97-AF65-F5344CB8AC3E}">
        <p14:creationId xmlns:p14="http://schemas.microsoft.com/office/powerpoint/2010/main" val="1885323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9.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506063" y="423052"/>
            <a:ext cx="4534533" cy="1543265"/>
          </a:xfrm>
          <a:prstGeom prst="rect">
            <a:avLst/>
          </a:prstGeom>
        </p:spPr>
      </p:pic>
      <p:sp>
        <p:nvSpPr>
          <p:cNvPr id="4" name="Rectángulo 3"/>
          <p:cNvSpPr/>
          <p:nvPr/>
        </p:nvSpPr>
        <p:spPr>
          <a:xfrm>
            <a:off x="0" y="0"/>
            <a:ext cx="965200" cy="685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Rectángulo 4"/>
          <p:cNvSpPr/>
          <p:nvPr/>
        </p:nvSpPr>
        <p:spPr>
          <a:xfrm>
            <a:off x="1024249" y="0"/>
            <a:ext cx="965200" cy="685800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 name="Imagen 5"/>
          <p:cNvPicPr>
            <a:picLocks noChangeAspect="1"/>
          </p:cNvPicPr>
          <p:nvPr/>
        </p:nvPicPr>
        <p:blipFill>
          <a:blip r:embed="rId3"/>
          <a:stretch>
            <a:fillRect/>
          </a:stretch>
        </p:blipFill>
        <p:spPr>
          <a:xfrm>
            <a:off x="37462" y="4318856"/>
            <a:ext cx="1914525" cy="2381250"/>
          </a:xfrm>
          <a:prstGeom prst="rect">
            <a:avLst/>
          </a:prstGeom>
        </p:spPr>
      </p:pic>
      <p:pic>
        <p:nvPicPr>
          <p:cNvPr id="7" name="Imagen 6"/>
          <p:cNvPicPr>
            <a:picLocks noChangeAspect="1"/>
          </p:cNvPicPr>
          <p:nvPr/>
        </p:nvPicPr>
        <p:blipFill>
          <a:blip r:embed="rId4"/>
          <a:stretch>
            <a:fillRect/>
          </a:stretch>
        </p:blipFill>
        <p:spPr>
          <a:xfrm>
            <a:off x="3805761" y="2109953"/>
            <a:ext cx="6944694" cy="962159"/>
          </a:xfrm>
          <a:prstGeom prst="rect">
            <a:avLst/>
          </a:prstGeom>
        </p:spPr>
      </p:pic>
      <p:pic>
        <p:nvPicPr>
          <p:cNvPr id="8" name="Imagen 7"/>
          <p:cNvPicPr>
            <a:picLocks noChangeAspect="1"/>
          </p:cNvPicPr>
          <p:nvPr/>
        </p:nvPicPr>
        <p:blipFill>
          <a:blip r:embed="rId5"/>
          <a:stretch>
            <a:fillRect/>
          </a:stretch>
        </p:blipFill>
        <p:spPr>
          <a:xfrm>
            <a:off x="4092097" y="3403600"/>
            <a:ext cx="6134956" cy="1181265"/>
          </a:xfrm>
          <a:prstGeom prst="rect">
            <a:avLst/>
          </a:prstGeom>
        </p:spPr>
      </p:pic>
      <p:sp>
        <p:nvSpPr>
          <p:cNvPr id="10" name="CuadroTexto 9"/>
          <p:cNvSpPr txBox="1"/>
          <p:nvPr/>
        </p:nvSpPr>
        <p:spPr>
          <a:xfrm>
            <a:off x="4423828" y="5355592"/>
            <a:ext cx="5139267" cy="307777"/>
          </a:xfrm>
          <a:prstGeom prst="rect">
            <a:avLst/>
          </a:prstGeom>
          <a:noFill/>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AUTOR</a:t>
            </a:r>
            <a:r>
              <a:rPr lang="es-EC" sz="1400" b="1" dirty="0" smtClean="0">
                <a:latin typeface="Times New Roman" panose="02020603050405020304" pitchFamily="18" charset="0"/>
                <a:cs typeface="Times New Roman" panose="02020603050405020304" pitchFamily="18" charset="0"/>
              </a:rPr>
              <a:t>: CRNL. E.M. JOSE LUIS GARCES NARANJO</a:t>
            </a:r>
            <a:endParaRPr lang="es-EC"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6422235"/>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2000" cy="6858000"/>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3116374235"/>
              </p:ext>
            </p:extLst>
          </p:nvPr>
        </p:nvGraphicFramePr>
        <p:xfrm>
          <a:off x="2976116" y="1614160"/>
          <a:ext cx="7989056" cy="4356825"/>
        </p:xfrm>
        <a:graphic>
          <a:graphicData uri="http://schemas.openxmlformats.org/drawingml/2006/table">
            <a:tbl>
              <a:tblPr firstRow="1" firstCol="1" bandRow="1"/>
              <a:tblGrid>
                <a:gridCol w="2976315"/>
                <a:gridCol w="2036426"/>
                <a:gridCol w="2976315"/>
              </a:tblGrid>
              <a:tr h="336503">
                <a:tc>
                  <a:txBody>
                    <a:bodyPr/>
                    <a:lstStyle/>
                    <a:p>
                      <a:pPr marL="0" marR="0" indent="180340" algn="just">
                        <a:lnSpc>
                          <a:spcPct val="200000"/>
                        </a:lnSpc>
                        <a:spcBef>
                          <a:spcPts val="0"/>
                        </a:spcBef>
                        <a:spcAft>
                          <a:spcPts val="800"/>
                        </a:spcAft>
                      </a:pPr>
                      <a:r>
                        <a:rPr lang="es-EC" sz="1100" b="1">
                          <a:effectLst/>
                          <a:latin typeface="Times New Roman" panose="02020603050405020304" pitchFamily="18" charset="0"/>
                          <a:ea typeface="Times New Roman" panose="02020603050405020304" pitchFamily="18" charset="0"/>
                          <a:cs typeface="Times New Roman" panose="02020603050405020304" pitchFamily="18" charset="0"/>
                        </a:rPr>
                        <a:t>  PREVENTIVA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3820" marR="27849" marT="232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marL="0" marR="0" indent="180340" algn="just">
                        <a:lnSpc>
                          <a:spcPct val="200000"/>
                        </a:lnSpc>
                        <a:spcBef>
                          <a:spcPts val="0"/>
                        </a:spcBef>
                        <a:spcAft>
                          <a:spcPts val="800"/>
                        </a:spcAft>
                      </a:pPr>
                      <a:r>
                        <a:rPr lang="es-EC" sz="1100" b="1">
                          <a:effectLst/>
                          <a:latin typeface="Times New Roman" panose="02020603050405020304" pitchFamily="18" charset="0"/>
                          <a:ea typeface="Times New Roman" panose="02020603050405020304" pitchFamily="18" charset="0"/>
                          <a:cs typeface="Times New Roman" panose="02020603050405020304" pitchFamily="18" charset="0"/>
                        </a:rPr>
                        <a:t>DISUASIVA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3820" marR="27849" marT="232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c>
                  <a:txBody>
                    <a:bodyPr/>
                    <a:lstStyle/>
                    <a:p>
                      <a:pPr marL="0" marR="0" indent="180340" algn="just">
                        <a:lnSpc>
                          <a:spcPct val="200000"/>
                        </a:lnSpc>
                        <a:spcBef>
                          <a:spcPts val="0"/>
                        </a:spcBef>
                        <a:spcAft>
                          <a:spcPts val="800"/>
                        </a:spcAft>
                      </a:pPr>
                      <a:r>
                        <a:rPr lang="es-EC" sz="1100" b="1">
                          <a:effectLst/>
                          <a:latin typeface="Times New Roman" panose="02020603050405020304" pitchFamily="18" charset="0"/>
                          <a:ea typeface="Times New Roman" panose="02020603050405020304" pitchFamily="18" charset="0"/>
                          <a:cs typeface="Times New Roman" panose="02020603050405020304" pitchFamily="18" charset="0"/>
                        </a:rPr>
                        <a:t>REACTIVA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3820" marR="27849" marT="232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A1C7"/>
                    </a:solidFill>
                  </a:tcPr>
                </a:tc>
              </a:tr>
              <a:tr h="1339052">
                <a:tc>
                  <a:txBody>
                    <a:bodyPr/>
                    <a:lstStyle/>
                    <a:p>
                      <a:pPr marL="0" marR="0" algn="just">
                        <a:lnSpc>
                          <a:spcPct val="200000"/>
                        </a:lnSpc>
                        <a:spcBef>
                          <a:spcPts val="0"/>
                        </a:spcBef>
                        <a:spcAft>
                          <a:spcPts val="800"/>
                        </a:spcAft>
                      </a:pPr>
                      <a:r>
                        <a:rPr lang="es-EC" sz="1100">
                          <a:effectLst/>
                          <a:latin typeface="Times New Roman" panose="02020603050405020304" pitchFamily="18" charset="0"/>
                          <a:ea typeface="Times New Roman" panose="02020603050405020304" pitchFamily="18" charset="0"/>
                          <a:cs typeface="Times New Roman" panose="02020603050405020304" pitchFamily="18" charset="0"/>
                        </a:rPr>
                        <a:t>Campañas permanentes de concientización para la reducción de violencia en los estadios.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3820" marR="27849" marT="232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200000"/>
                        </a:lnSpc>
                        <a:spcBef>
                          <a:spcPts val="0"/>
                        </a:spcBef>
                        <a:spcAft>
                          <a:spcPts val="800"/>
                        </a:spcAft>
                      </a:pPr>
                      <a:r>
                        <a:rPr lang="es-EC" sz="1100">
                          <a:effectLst/>
                          <a:latin typeface="Times New Roman" panose="02020603050405020304" pitchFamily="18" charset="0"/>
                          <a:ea typeface="Times New Roman" panose="02020603050405020304" pitchFamily="18" charset="0"/>
                          <a:cs typeface="Times New Roman" panose="02020603050405020304" pitchFamily="18" charset="0"/>
                        </a:rPr>
                        <a:t>CCTV con cámaras en la parte exterior e Interior del estadio, presencia de fuerzas de seguridad (policial y privada)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3820" marR="27849" marT="232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200000"/>
                        </a:lnSpc>
                        <a:spcBef>
                          <a:spcPts val="0"/>
                        </a:spcBef>
                        <a:spcAft>
                          <a:spcPts val="800"/>
                        </a:spcAft>
                      </a:pPr>
                      <a:r>
                        <a:rPr lang="es-EC" sz="1100">
                          <a:effectLst/>
                          <a:latin typeface="Times New Roman" panose="02020603050405020304" pitchFamily="18" charset="0"/>
                          <a:ea typeface="Times New Roman" panose="02020603050405020304" pitchFamily="18" charset="0"/>
                          <a:cs typeface="Times New Roman" panose="02020603050405020304" pitchFamily="18" charset="0"/>
                        </a:rPr>
                        <a:t>Control Policial: Registro corporal, paquetería y malatería, en los accesos e inmediaciones del estadio.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3820" marR="27849" marT="232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5783">
                <a:tc>
                  <a:txBody>
                    <a:bodyPr/>
                    <a:lstStyle/>
                    <a:p>
                      <a:pPr marL="0" marR="0" algn="just">
                        <a:lnSpc>
                          <a:spcPct val="200000"/>
                        </a:lnSpc>
                        <a:spcBef>
                          <a:spcPts val="0"/>
                        </a:spcBef>
                        <a:spcAft>
                          <a:spcPts val="800"/>
                        </a:spcAft>
                      </a:pPr>
                      <a:r>
                        <a:rPr lang="es-EC" sz="1100">
                          <a:effectLst/>
                          <a:latin typeface="Times New Roman" panose="02020603050405020304" pitchFamily="18" charset="0"/>
                          <a:ea typeface="Times New Roman" panose="02020603050405020304" pitchFamily="18" charset="0"/>
                          <a:cs typeface="Times New Roman" panose="02020603050405020304" pitchFamily="18" charset="0"/>
                        </a:rPr>
                        <a:t>Reuniones periódicas previas a los encuentros deportivos, entre dirigentes de los equipos, autoridades de la Concentración Deportiva de Pichincha, AFNA, organismos de socorro, SNGR, autoridades municipales, Fiscalía, Intendencia, Comisarias, con la finalidad de determinar acciones y responsabilidades en el desarrollo del evento.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3820" marR="27849" marT="232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200000"/>
                        </a:lnSpc>
                        <a:spcBef>
                          <a:spcPts val="0"/>
                        </a:spcBef>
                        <a:spcAft>
                          <a:spcPts val="800"/>
                        </a:spcAft>
                      </a:pPr>
                      <a:r>
                        <a:rPr lang="es-EC" sz="1100">
                          <a:effectLst/>
                          <a:latin typeface="Times New Roman" panose="02020603050405020304" pitchFamily="18" charset="0"/>
                          <a:ea typeface="Times New Roman" panose="02020603050405020304" pitchFamily="18" charset="0"/>
                          <a:cs typeface="Times New Roman" panose="02020603050405020304" pitchFamily="18" charset="0"/>
                        </a:rPr>
                        <a:t>Utilización de medios visuales, auditivos y físicos </a:t>
                      </a:r>
                      <a:r>
                        <a:rPr lang="es-EC" sz="1000">
                          <a:effectLst/>
                          <a:latin typeface="Times New Roman" panose="02020603050405020304" pitchFamily="18" charset="0"/>
                          <a:ea typeface="Times New Roman" panose="02020603050405020304" pitchFamily="18" charset="0"/>
                          <a:cs typeface="Times New Roman" panose="02020603050405020304" pitchFamily="18" charset="0"/>
                        </a:rPr>
                        <a:t>las prohibiciones existentes para el acceso y permanencia de los asistentes en el escenario deportivo.</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3820" marR="27849" marT="232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200000"/>
                        </a:lnSpc>
                        <a:spcBef>
                          <a:spcPts val="0"/>
                        </a:spcBef>
                        <a:spcAft>
                          <a:spcPts val="800"/>
                        </a:spcAft>
                      </a:pPr>
                      <a:r>
                        <a:rPr lang="es-EC" sz="1100" dirty="0">
                          <a:effectLst/>
                          <a:latin typeface="Times New Roman" panose="02020603050405020304" pitchFamily="18" charset="0"/>
                          <a:ea typeface="Times New Roman" panose="02020603050405020304" pitchFamily="18" charset="0"/>
                          <a:cs typeface="Times New Roman" panose="02020603050405020304" pitchFamily="18" charset="0"/>
                        </a:rPr>
                        <a:t>Coordinar acciones con los operadores de justicia, para la sanción respectiva a las personas que violentan las normas legales y de convivencia social o espectadores que protagonicen comportamientos violentos dentro de los escenarios.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820" marR="27849" marT="232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CuadroTexto 4"/>
          <p:cNvSpPr txBox="1"/>
          <p:nvPr/>
        </p:nvSpPr>
        <p:spPr>
          <a:xfrm>
            <a:off x="2976116" y="727145"/>
            <a:ext cx="4478232" cy="646331"/>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COMO DEBEMOS ACTUAR PARA MINIMIZAR EL RIESGO</a:t>
            </a:r>
            <a:endParaRPr 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2380070"/>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9513" y="-69574"/>
            <a:ext cx="12192000" cy="6858000"/>
          </a:xfrm>
          <a:prstGeom prst="rect">
            <a:avLst/>
          </a:prstGeom>
        </p:spPr>
      </p:pic>
      <p:pic>
        <p:nvPicPr>
          <p:cNvPr id="4" name="Imagen 3"/>
          <p:cNvPicPr>
            <a:picLocks noChangeAspect="1"/>
          </p:cNvPicPr>
          <p:nvPr/>
        </p:nvPicPr>
        <p:blipFill>
          <a:blip r:embed="rId3"/>
          <a:stretch>
            <a:fillRect/>
          </a:stretch>
        </p:blipFill>
        <p:spPr>
          <a:xfrm>
            <a:off x="2344337" y="1515509"/>
            <a:ext cx="5328671" cy="4805320"/>
          </a:xfrm>
          <a:prstGeom prst="rect">
            <a:avLst/>
          </a:prstGeom>
          <a:ln>
            <a:noFill/>
          </a:ln>
          <a:effectLst>
            <a:softEdge rad="112500"/>
          </a:effectLst>
        </p:spPr>
      </p:pic>
      <p:sp>
        <p:nvSpPr>
          <p:cNvPr id="5" name="CuadroTexto 4"/>
          <p:cNvSpPr txBox="1"/>
          <p:nvPr/>
        </p:nvSpPr>
        <p:spPr>
          <a:xfrm>
            <a:off x="2344337" y="1101911"/>
            <a:ext cx="3623733"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PLAN DE SEGURIDAD</a:t>
            </a:r>
            <a:endParaRPr lang="es-EC" b="1"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5968070" y="329157"/>
            <a:ext cx="2013051" cy="461665"/>
          </a:xfrm>
          <a:prstGeom prst="rect">
            <a:avLst/>
          </a:prstGeom>
          <a:noFill/>
        </p:spPr>
        <p:txBody>
          <a:bodyPr wrap="square" rtlCol="0">
            <a:spAutoFit/>
          </a:bodyPr>
          <a:lstStyle/>
          <a:p>
            <a:r>
              <a:rPr lang="es-EC" sz="2400" b="1" dirty="0" smtClean="0">
                <a:latin typeface="Times New Roman" panose="02020603050405020304" pitchFamily="18" charset="0"/>
                <a:cs typeface="Times New Roman" panose="02020603050405020304" pitchFamily="18" charset="0"/>
              </a:rPr>
              <a:t>PROPUESTA</a:t>
            </a:r>
            <a:endParaRPr lang="es-EC" sz="2400" b="1" dirty="0">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4"/>
          <a:stretch>
            <a:fillRect/>
          </a:stretch>
        </p:blipFill>
        <p:spPr>
          <a:xfrm>
            <a:off x="7964536" y="1383094"/>
            <a:ext cx="3535037" cy="2691950"/>
          </a:xfrm>
          <a:prstGeom prst="rect">
            <a:avLst/>
          </a:prstGeom>
        </p:spPr>
      </p:pic>
      <p:pic>
        <p:nvPicPr>
          <p:cNvPr id="9" name="Imagen 8"/>
          <p:cNvPicPr>
            <a:picLocks noChangeAspect="1"/>
          </p:cNvPicPr>
          <p:nvPr/>
        </p:nvPicPr>
        <p:blipFill>
          <a:blip r:embed="rId5"/>
          <a:stretch>
            <a:fillRect/>
          </a:stretch>
        </p:blipFill>
        <p:spPr>
          <a:xfrm>
            <a:off x="7981121" y="4274625"/>
            <a:ext cx="3518453" cy="1917430"/>
          </a:xfrm>
          <a:prstGeom prst="rect">
            <a:avLst/>
          </a:prstGeom>
        </p:spPr>
      </p:pic>
    </p:spTree>
    <p:extLst>
      <p:ext uri="{BB962C8B-B14F-4D97-AF65-F5344CB8AC3E}">
        <p14:creationId xmlns:p14="http://schemas.microsoft.com/office/powerpoint/2010/main" val="3855878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2000" cy="6858000"/>
          </a:xfrm>
          <a:prstGeom prst="rect">
            <a:avLst/>
          </a:prstGeom>
        </p:spPr>
      </p:pic>
      <p:sp>
        <p:nvSpPr>
          <p:cNvPr id="4" name="Rectángulo 3"/>
          <p:cNvSpPr/>
          <p:nvPr/>
        </p:nvSpPr>
        <p:spPr>
          <a:xfrm>
            <a:off x="2466999" y="469332"/>
            <a:ext cx="6093528" cy="4719241"/>
          </a:xfrm>
          <a:prstGeom prst="rect">
            <a:avLst/>
          </a:prstGeom>
        </p:spPr>
        <p:txBody>
          <a:bodyPr wrap="none">
            <a:spAutoFit/>
          </a:bodyPr>
          <a:lstStyle/>
          <a:p>
            <a:pPr algn="just">
              <a:lnSpc>
                <a:spcPct val="200000"/>
              </a:lnSpc>
              <a:spcAft>
                <a:spcPts val="800"/>
              </a:spcAft>
            </a:pPr>
            <a:r>
              <a:rPr lang="es-EC" b="1" dirty="0" smtClean="0">
                <a:effectLst/>
                <a:latin typeface="Times New Roman" panose="02020603050405020304" pitchFamily="18" charset="0"/>
                <a:ea typeface="Calibri" panose="020F0502020204030204" pitchFamily="34" charset="0"/>
                <a:cs typeface="Times New Roman" panose="02020603050405020304" pitchFamily="18" charset="0"/>
              </a:rPr>
              <a:t>PLAN GENERAL</a:t>
            </a:r>
          </a:p>
          <a:p>
            <a:r>
              <a:rPr lang="es-EC" sz="1600" b="1" dirty="0"/>
              <a:t>PLANES DE ACCION</a:t>
            </a:r>
            <a:endParaRPr lang="es-EC" sz="1600" dirty="0"/>
          </a:p>
          <a:p>
            <a:pPr marL="342900" lvl="0" indent="-342900">
              <a:buAutoNum type="arabicPeriod"/>
            </a:pPr>
            <a:r>
              <a:rPr lang="es-EC" sz="1600" b="1" dirty="0" smtClean="0"/>
              <a:t>PLAN </a:t>
            </a:r>
            <a:r>
              <a:rPr lang="es-EC" sz="1600" b="1" dirty="0"/>
              <a:t>DE </a:t>
            </a:r>
            <a:r>
              <a:rPr lang="es-EC" sz="1600" b="1" dirty="0" smtClean="0"/>
              <a:t>EMERGENCIA</a:t>
            </a:r>
          </a:p>
          <a:p>
            <a:pPr marL="342900" indent="-342900">
              <a:buFontTx/>
              <a:buAutoNum type="arabicPeriod"/>
            </a:pPr>
            <a:r>
              <a:rPr lang="es-EC" sz="1600" b="1" dirty="0" smtClean="0"/>
              <a:t>PLAN </a:t>
            </a:r>
            <a:r>
              <a:rPr lang="es-EC" sz="1600" b="1" dirty="0"/>
              <a:t>DE </a:t>
            </a:r>
            <a:r>
              <a:rPr lang="es-EC" sz="1600" b="1" dirty="0" smtClean="0"/>
              <a:t>LOGISTICA</a:t>
            </a:r>
          </a:p>
          <a:p>
            <a:pPr marL="342900" indent="-342900">
              <a:buFontTx/>
              <a:buAutoNum type="arabicPeriod"/>
            </a:pPr>
            <a:r>
              <a:rPr lang="es-EC" sz="1600" b="1" dirty="0"/>
              <a:t>PLAN DE SEGURIDAD EN CASO DE INCENDIOS</a:t>
            </a:r>
            <a:endParaRPr lang="es-EC" sz="1600" dirty="0"/>
          </a:p>
          <a:p>
            <a:pPr marL="342900" indent="-342900">
              <a:buFontTx/>
              <a:buAutoNum type="arabicPeriod"/>
            </a:pPr>
            <a:r>
              <a:rPr lang="es-EC" sz="1600" b="1" dirty="0"/>
              <a:t>PLAN DE EVACUACION </a:t>
            </a:r>
            <a:endParaRPr lang="es-EC" sz="1600" b="1" dirty="0" smtClean="0"/>
          </a:p>
          <a:p>
            <a:pPr marL="342900" indent="-342900">
              <a:buFontTx/>
              <a:buAutoNum type="arabicPeriod"/>
            </a:pPr>
            <a:r>
              <a:rPr lang="es-EC" sz="1600" b="1" dirty="0"/>
              <a:t>PLAN DE ATENCION MÉDICA Y PRIMEROS AUXILIOS</a:t>
            </a:r>
            <a:endParaRPr lang="es-EC" sz="1600" dirty="0"/>
          </a:p>
          <a:p>
            <a:pPr marL="342900" indent="-342900">
              <a:buFontTx/>
              <a:buAutoNum type="arabicPeriod"/>
            </a:pPr>
            <a:r>
              <a:rPr lang="es-EC" sz="1600" b="1" dirty="0"/>
              <a:t>PLAN DEL MANEJO INTERNO DE LA ADMINISTRACION DEL LUGAR</a:t>
            </a:r>
            <a:endParaRPr lang="es-EC" sz="1600" dirty="0"/>
          </a:p>
          <a:p>
            <a:pPr marL="342900" indent="-342900">
              <a:buFontTx/>
              <a:buAutoNum type="arabicPeriod"/>
            </a:pPr>
            <a:r>
              <a:rPr lang="es-EC" sz="1600" b="1" dirty="0"/>
              <a:t>PLAN DE MANEJO DE PERSONAS CON CAPACIDADES </a:t>
            </a:r>
            <a:r>
              <a:rPr lang="es-EC" sz="1600" b="1" dirty="0" smtClean="0"/>
              <a:t>ESPECIALES</a:t>
            </a:r>
          </a:p>
          <a:p>
            <a:pPr marL="342900" indent="-342900">
              <a:buFontTx/>
              <a:buAutoNum type="arabicPeriod"/>
            </a:pPr>
            <a:endParaRPr lang="es-EC" sz="1600" b="1" dirty="0"/>
          </a:p>
          <a:p>
            <a:r>
              <a:rPr lang="es-EC" sz="1600" b="1" dirty="0"/>
              <a:t>DIRECTRICES DE SEGURIDAD </a:t>
            </a:r>
            <a:r>
              <a:rPr lang="es-EC" sz="1600" b="1" dirty="0" smtClean="0"/>
              <a:t>FISICA</a:t>
            </a:r>
          </a:p>
          <a:p>
            <a:r>
              <a:rPr lang="es-EC" sz="1600" b="1" dirty="0"/>
              <a:t>ACCIONES OPERATIVAS DE COORDINACIÓN</a:t>
            </a:r>
            <a:endParaRPr lang="es-EC" sz="1600" dirty="0"/>
          </a:p>
          <a:p>
            <a:r>
              <a:rPr lang="es-EC" sz="1600" b="1" dirty="0"/>
              <a:t>EVALUACION DEL ESCENARIO </a:t>
            </a:r>
            <a:endParaRPr lang="es-EC" sz="1600" dirty="0"/>
          </a:p>
          <a:p>
            <a:r>
              <a:rPr lang="es-EC" sz="1600" b="1" dirty="0"/>
              <a:t>NORMATIVA MINIMA PARA EL ESCENARIO DEPORTIVO</a:t>
            </a:r>
            <a:endParaRPr lang="es-EC" sz="1600" dirty="0"/>
          </a:p>
          <a:p>
            <a:pPr marL="342900" lvl="0" indent="-342900">
              <a:buAutoNum type="arabicPeriod"/>
            </a:pPr>
            <a:endParaRPr lang="es-EC" sz="1600" dirty="0"/>
          </a:p>
          <a:p>
            <a:pPr indent="180340" algn="just">
              <a:lnSpc>
                <a:spcPct val="200000"/>
              </a:lnSpc>
              <a:spcAft>
                <a:spcPts val="80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a:picLocks noChangeAspect="1"/>
          </p:cNvPicPr>
          <p:nvPr/>
        </p:nvPicPr>
        <p:blipFill>
          <a:blip r:embed="rId3"/>
          <a:stretch>
            <a:fillRect/>
          </a:stretch>
        </p:blipFill>
        <p:spPr>
          <a:xfrm>
            <a:off x="8931882" y="4713862"/>
            <a:ext cx="3027690" cy="1888082"/>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4"/>
          <a:stretch>
            <a:fillRect/>
          </a:stretch>
        </p:blipFill>
        <p:spPr>
          <a:xfrm>
            <a:off x="8931882" y="2862470"/>
            <a:ext cx="3027690" cy="1851391"/>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5"/>
          <a:stretch>
            <a:fillRect/>
          </a:stretch>
        </p:blipFill>
        <p:spPr>
          <a:xfrm>
            <a:off x="5727116" y="4713863"/>
            <a:ext cx="3204766" cy="1888081"/>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6"/>
          <a:stretch>
            <a:fillRect/>
          </a:stretch>
        </p:blipFill>
        <p:spPr>
          <a:xfrm>
            <a:off x="2536842" y="4713864"/>
            <a:ext cx="3190525" cy="18880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70971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1"/>
            <a:ext cx="12192000" cy="6858000"/>
          </a:xfrm>
          <a:prstGeom prst="rect">
            <a:avLst/>
          </a:prstGeom>
        </p:spPr>
      </p:pic>
      <p:sp>
        <p:nvSpPr>
          <p:cNvPr id="4" name="CuadroTexto 3"/>
          <p:cNvSpPr txBox="1"/>
          <p:nvPr/>
        </p:nvSpPr>
        <p:spPr>
          <a:xfrm>
            <a:off x="2261069" y="323148"/>
            <a:ext cx="6266705"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PLAN DE SEGURIDAD EN CASO DE INCENDIOS</a:t>
            </a:r>
            <a:endParaRPr lang="es-EC" b="1" dirty="0">
              <a:latin typeface="Times New Roman" panose="02020603050405020304" pitchFamily="18" charset="0"/>
              <a:cs typeface="Times New Roman" panose="02020603050405020304" pitchFamily="18" charset="0"/>
            </a:endParaRPr>
          </a:p>
        </p:txBody>
      </p:sp>
      <p:pic>
        <p:nvPicPr>
          <p:cNvPr id="6170"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069" y="737586"/>
            <a:ext cx="4622966" cy="366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1"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1534" y="908004"/>
            <a:ext cx="4938713"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2"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9836" y="2569405"/>
            <a:ext cx="45624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3"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1069" y="4396039"/>
            <a:ext cx="4622965" cy="239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4" name="Picture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9470" y="3110233"/>
            <a:ext cx="4910777" cy="3679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4956435"/>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2000" cy="6858000"/>
          </a:xfrm>
          <a:prstGeom prst="rect">
            <a:avLst/>
          </a:prstGeom>
        </p:spPr>
      </p:pic>
      <p:sp>
        <p:nvSpPr>
          <p:cNvPr id="4" name="CuadroTexto 3"/>
          <p:cNvSpPr txBox="1"/>
          <p:nvPr/>
        </p:nvSpPr>
        <p:spPr>
          <a:xfrm>
            <a:off x="2138240" y="436656"/>
            <a:ext cx="6266705"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PLAN DE EVACUACION</a:t>
            </a:r>
            <a:endParaRPr lang="es-EC" b="1" dirty="0">
              <a:latin typeface="Times New Roman" panose="02020603050405020304" pitchFamily="18" charset="0"/>
              <a:cs typeface="Times New Roman" panose="02020603050405020304" pitchFamily="18" charset="0"/>
            </a:endParaRPr>
          </a:p>
        </p:txBody>
      </p:sp>
      <p:pic>
        <p:nvPicPr>
          <p:cNvPr id="10" name="Imagen 9"/>
          <p:cNvPicPr>
            <a:picLocks noChangeAspect="1"/>
          </p:cNvPicPr>
          <p:nvPr/>
        </p:nvPicPr>
        <p:blipFill>
          <a:blip r:embed="rId3"/>
          <a:stretch>
            <a:fillRect/>
          </a:stretch>
        </p:blipFill>
        <p:spPr>
          <a:xfrm>
            <a:off x="2138240" y="950684"/>
            <a:ext cx="4726140" cy="5222763"/>
          </a:xfrm>
          <a:prstGeom prst="rect">
            <a:avLst/>
          </a:prstGeom>
          <a:noFill/>
          <a:ln>
            <a:noFill/>
          </a:ln>
        </p:spPr>
      </p:pic>
      <p:graphicFrame>
        <p:nvGraphicFramePr>
          <p:cNvPr id="11" name="Tabla 10"/>
          <p:cNvGraphicFramePr>
            <a:graphicFrameLocks noGrp="1"/>
          </p:cNvGraphicFramePr>
          <p:nvPr>
            <p:extLst>
              <p:ext uri="{D42A27DB-BD31-4B8C-83A1-F6EECF244321}">
                <p14:modId xmlns:p14="http://schemas.microsoft.com/office/powerpoint/2010/main" val="3016415146"/>
              </p:ext>
            </p:extLst>
          </p:nvPr>
        </p:nvGraphicFramePr>
        <p:xfrm>
          <a:off x="6640722" y="1043608"/>
          <a:ext cx="5435782" cy="2236305"/>
        </p:xfrm>
        <a:graphic>
          <a:graphicData uri="http://schemas.openxmlformats.org/drawingml/2006/table">
            <a:tbl>
              <a:tblPr firstRow="1" firstCol="1" bandRow="1">
                <a:tableStyleId>{3C2FFA5D-87B4-456A-9821-1D502468CF0F}</a:tableStyleId>
              </a:tblPr>
              <a:tblGrid>
                <a:gridCol w="2739820"/>
                <a:gridCol w="2695962"/>
              </a:tblGrid>
              <a:tr h="447261">
                <a:tc gridSpan="2">
                  <a:txBody>
                    <a:bodyPr/>
                    <a:lstStyle/>
                    <a:p>
                      <a:pPr marL="0" marR="0" indent="180340" algn="just">
                        <a:lnSpc>
                          <a:spcPct val="200000"/>
                        </a:lnSpc>
                        <a:spcBef>
                          <a:spcPts val="0"/>
                        </a:spcBef>
                        <a:spcAft>
                          <a:spcPts val="800"/>
                        </a:spcAft>
                      </a:pPr>
                      <a:r>
                        <a:rPr lang="es-EC" sz="1200" dirty="0">
                          <a:effectLst/>
                        </a:rPr>
                        <a:t>COMPOSICIÓN DE BRIGADAS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r>
              <a:tr h="447261">
                <a:tc>
                  <a:txBody>
                    <a:bodyPr/>
                    <a:lstStyle/>
                    <a:p>
                      <a:pPr marL="0" marR="0" algn="just">
                        <a:lnSpc>
                          <a:spcPct val="200000"/>
                        </a:lnSpc>
                        <a:spcBef>
                          <a:spcPts val="0"/>
                        </a:spcBef>
                        <a:spcAft>
                          <a:spcPts val="800"/>
                        </a:spcAft>
                      </a:pPr>
                      <a:r>
                        <a:rPr lang="es-EC" sz="1200">
                          <a:effectLst/>
                        </a:rPr>
                        <a:t>BRIGADAS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180340" algn="just">
                        <a:lnSpc>
                          <a:spcPct val="200000"/>
                        </a:lnSpc>
                        <a:spcBef>
                          <a:spcPts val="0"/>
                        </a:spcBef>
                        <a:spcAft>
                          <a:spcPts val="800"/>
                        </a:spcAft>
                      </a:pPr>
                      <a:r>
                        <a:rPr lang="es-EC" sz="1200" dirty="0">
                          <a:effectLst/>
                        </a:rPr>
                        <a:t>NUMERO DE INTEGRANTES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47261">
                <a:tc>
                  <a:txBody>
                    <a:bodyPr/>
                    <a:lstStyle/>
                    <a:p>
                      <a:pPr marL="0" marR="0" algn="just">
                        <a:lnSpc>
                          <a:spcPct val="200000"/>
                        </a:lnSpc>
                        <a:spcBef>
                          <a:spcPts val="0"/>
                        </a:spcBef>
                        <a:spcAft>
                          <a:spcPts val="800"/>
                        </a:spcAft>
                      </a:pPr>
                      <a:r>
                        <a:rPr lang="es-EC" sz="1200">
                          <a:effectLst/>
                        </a:rPr>
                        <a:t>DIRECTOR DE EMERGENCIAS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180340" algn="just">
                        <a:lnSpc>
                          <a:spcPct val="200000"/>
                        </a:lnSpc>
                        <a:spcBef>
                          <a:spcPts val="0"/>
                        </a:spcBef>
                        <a:spcAft>
                          <a:spcPts val="800"/>
                        </a:spcAft>
                      </a:pPr>
                      <a:r>
                        <a:rPr lang="es-EC" sz="1200">
                          <a:effectLst/>
                        </a:rPr>
                        <a:t>1 (JEFE ADMINISTRATIVO)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47261">
                <a:tc>
                  <a:txBody>
                    <a:bodyPr/>
                    <a:lstStyle/>
                    <a:p>
                      <a:pPr marL="0" marR="0" algn="just">
                        <a:lnSpc>
                          <a:spcPct val="200000"/>
                        </a:lnSpc>
                        <a:spcBef>
                          <a:spcPts val="0"/>
                        </a:spcBef>
                        <a:spcAft>
                          <a:spcPts val="800"/>
                        </a:spcAft>
                      </a:pPr>
                      <a:r>
                        <a:rPr lang="es-EC" sz="1200">
                          <a:effectLst/>
                        </a:rPr>
                        <a:t>COORDINADOR EMERGENCIAS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180340" algn="just">
                        <a:lnSpc>
                          <a:spcPct val="200000"/>
                        </a:lnSpc>
                        <a:spcBef>
                          <a:spcPts val="0"/>
                        </a:spcBef>
                        <a:spcAft>
                          <a:spcPts val="800"/>
                        </a:spcAft>
                      </a:pPr>
                      <a:r>
                        <a:rPr lang="es-EC" sz="1200">
                          <a:effectLst/>
                        </a:rPr>
                        <a:t> 1 (JEFE DE EMERGENCIAS)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47261">
                <a:tc>
                  <a:txBody>
                    <a:bodyPr/>
                    <a:lstStyle/>
                    <a:p>
                      <a:pPr marL="0" marR="0" algn="just">
                        <a:lnSpc>
                          <a:spcPct val="200000"/>
                        </a:lnSpc>
                        <a:spcBef>
                          <a:spcPts val="0"/>
                        </a:spcBef>
                        <a:spcAft>
                          <a:spcPts val="800"/>
                        </a:spcAft>
                      </a:pPr>
                      <a:r>
                        <a:rPr lang="es-EC" sz="1200">
                          <a:effectLst/>
                        </a:rPr>
                        <a:t>BRIGADA INCIPIENTE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180340" algn="just">
                        <a:lnSpc>
                          <a:spcPct val="200000"/>
                        </a:lnSpc>
                        <a:spcBef>
                          <a:spcPts val="0"/>
                        </a:spcBef>
                        <a:spcAft>
                          <a:spcPts val="800"/>
                        </a:spcAft>
                      </a:pPr>
                      <a:r>
                        <a:rPr lang="es-EC" sz="1200" dirty="0">
                          <a:effectLst/>
                        </a:rPr>
                        <a:t>4 ( JEFE DE SEGURIDAD)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8194"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394421" y="3562066"/>
            <a:ext cx="6797580" cy="31900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9278823"/>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2000" cy="6858000"/>
          </a:xfrm>
          <a:prstGeom prst="rect">
            <a:avLst/>
          </a:prstGeom>
        </p:spPr>
      </p:pic>
      <p:pic>
        <p:nvPicPr>
          <p:cNvPr id="4" name="Imagen 3"/>
          <p:cNvPicPr>
            <a:picLocks noChangeAspect="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400000"/>
                    </a14:imgEffect>
                    <a14:imgEffect>
                      <a14:brightnessContrast contrast="-40000"/>
                    </a14:imgEffect>
                  </a14:imgLayer>
                </a14:imgProps>
              </a:ext>
            </a:extLst>
          </a:blip>
          <a:stretch>
            <a:fillRect/>
          </a:stretch>
        </p:blipFill>
        <p:spPr>
          <a:xfrm>
            <a:off x="2093461" y="258417"/>
            <a:ext cx="4663151" cy="2858994"/>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400000"/>
                    </a14:imgEffect>
                    <a14:imgEffect>
                      <a14:brightnessContrast contrast="-40000"/>
                    </a14:imgEffect>
                  </a14:imgLayer>
                </a14:imgProps>
              </a:ext>
            </a:extLst>
          </a:blip>
          <a:stretch>
            <a:fillRect/>
          </a:stretch>
        </p:blipFill>
        <p:spPr>
          <a:xfrm>
            <a:off x="6875881" y="963482"/>
            <a:ext cx="4599313" cy="2803995"/>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400000"/>
                    </a14:imgEffect>
                    <a14:imgEffect>
                      <a14:brightnessContrast contrast="-40000"/>
                    </a14:imgEffect>
                  </a14:imgLayer>
                </a14:imgProps>
              </a:ext>
            </a:extLst>
          </a:blip>
          <a:stretch>
            <a:fillRect/>
          </a:stretch>
        </p:blipFill>
        <p:spPr>
          <a:xfrm>
            <a:off x="2129238" y="3429000"/>
            <a:ext cx="4591595" cy="2793510"/>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9">
            <a:duotone>
              <a:prstClr val="black"/>
              <a:schemeClr val="accent2">
                <a:tint val="45000"/>
                <a:satMod val="400000"/>
              </a:schemeClr>
            </a:duotone>
            <a:extLst>
              <a:ext uri="{BEBA8EAE-BF5A-486C-A8C5-ECC9F3942E4B}">
                <a14:imgProps xmlns:a14="http://schemas.microsoft.com/office/drawing/2010/main">
                  <a14:imgLayer r:embed="rId10">
                    <a14:imgEffect>
                      <a14:sharpenSoften amount="50000"/>
                    </a14:imgEffect>
                    <a14:imgEffect>
                      <a14:colorTemperature colorTemp="4700"/>
                    </a14:imgEffect>
                    <a14:imgEffect>
                      <a14:saturation sat="400000"/>
                    </a14:imgEffect>
                    <a14:imgEffect>
                      <a14:brightnessContrast contrast="-40000"/>
                    </a14:imgEffect>
                  </a14:imgLayer>
                </a14:imgProps>
              </a:ext>
            </a:extLst>
          </a:blip>
          <a:stretch>
            <a:fillRect/>
          </a:stretch>
        </p:blipFill>
        <p:spPr>
          <a:xfrm>
            <a:off x="6875880" y="3943087"/>
            <a:ext cx="4599313" cy="27393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8011015"/>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2000" cy="6858000"/>
          </a:xfrm>
          <a:prstGeom prst="rect">
            <a:avLst/>
          </a:prstGeom>
        </p:spPr>
      </p:pic>
      <p:sp>
        <p:nvSpPr>
          <p:cNvPr id="4" name="CuadroTexto 3"/>
          <p:cNvSpPr txBox="1"/>
          <p:nvPr/>
        </p:nvSpPr>
        <p:spPr>
          <a:xfrm>
            <a:off x="2161677" y="404736"/>
            <a:ext cx="6266705" cy="369332"/>
          </a:xfrm>
          <a:prstGeom prst="rect">
            <a:avLst/>
          </a:prstGeom>
          <a:noFill/>
        </p:spPr>
        <p:txBody>
          <a:bodyPr wrap="square" rtlCol="0">
            <a:spAutoFit/>
          </a:bodyPr>
          <a:lstStyle/>
          <a:p>
            <a:r>
              <a:rPr lang="es-EC" b="1" dirty="0"/>
              <a:t>EXPOSICIÓN DE PROHIBICIONES EN LETREROS Y BOLETOS</a:t>
            </a:r>
            <a:endParaRPr lang="es-EC" dirty="0"/>
          </a:p>
        </p:txBody>
      </p:sp>
      <p:pic>
        <p:nvPicPr>
          <p:cNvPr id="5" name="Imagen 4"/>
          <p:cNvPicPr>
            <a:picLocks noChangeAspect="1"/>
          </p:cNvPicPr>
          <p:nvPr/>
        </p:nvPicPr>
        <p:blipFill>
          <a:blip r:embed="rId3"/>
          <a:stretch>
            <a:fillRect/>
          </a:stretch>
        </p:blipFill>
        <p:spPr>
          <a:xfrm>
            <a:off x="2261069" y="941449"/>
            <a:ext cx="5340559" cy="2494722"/>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4"/>
          <a:stretch>
            <a:fillRect/>
          </a:stretch>
        </p:blipFill>
        <p:spPr>
          <a:xfrm>
            <a:off x="2261068" y="3820111"/>
            <a:ext cx="5340559" cy="2501176"/>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5"/>
          <a:stretch>
            <a:fillRect/>
          </a:stretch>
        </p:blipFill>
        <p:spPr>
          <a:xfrm>
            <a:off x="7712765" y="1401416"/>
            <a:ext cx="4094922" cy="4651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0826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2000" cy="6858000"/>
          </a:xfrm>
          <a:prstGeom prst="rect">
            <a:avLst/>
          </a:prstGeom>
        </p:spPr>
      </p:pic>
      <p:sp>
        <p:nvSpPr>
          <p:cNvPr id="10" name="CuadroTexto 9"/>
          <p:cNvSpPr txBox="1"/>
          <p:nvPr/>
        </p:nvSpPr>
        <p:spPr>
          <a:xfrm>
            <a:off x="2476908" y="629879"/>
            <a:ext cx="2965482" cy="923330"/>
          </a:xfrm>
          <a:prstGeom prst="rect">
            <a:avLst/>
          </a:prstGeom>
          <a:noFill/>
        </p:spPr>
        <p:txBody>
          <a:bodyPr wrap="square" rtlCol="0">
            <a:spAutoFit/>
          </a:bodyPr>
          <a:lstStyle/>
          <a:p>
            <a:r>
              <a:rPr lang="es-EC" b="1" dirty="0"/>
              <a:t>MATRIZ DE CALIFICACIÓN </a:t>
            </a:r>
            <a:endParaRPr lang="es-EC" b="1" dirty="0" smtClean="0"/>
          </a:p>
          <a:p>
            <a:r>
              <a:rPr lang="es-EC" b="1" dirty="0" smtClean="0"/>
              <a:t>DEL </a:t>
            </a:r>
            <a:r>
              <a:rPr lang="es-EC" b="1" dirty="0"/>
              <a:t>RIESGO </a:t>
            </a:r>
            <a:endParaRPr lang="es-EC" b="1" dirty="0" smtClean="0"/>
          </a:p>
          <a:p>
            <a:r>
              <a:rPr lang="es-EC" b="1" dirty="0" smtClean="0"/>
              <a:t>POR </a:t>
            </a:r>
            <a:r>
              <a:rPr lang="es-EC" b="1" dirty="0"/>
              <a:t>EVENTO DEPORTIVO.</a:t>
            </a:r>
            <a:endParaRPr lang="es-EC"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7210" y="1716982"/>
            <a:ext cx="3569050" cy="4362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976312"/>
            <a:ext cx="3952875" cy="4905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9103" y="4125037"/>
            <a:ext cx="3981450" cy="2486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28237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7999"/>
          </a:xfrm>
          <a:prstGeom prst="rect">
            <a:avLst/>
          </a:prstGeom>
        </p:spPr>
      </p:pic>
      <p:pic>
        <p:nvPicPr>
          <p:cNvPr id="3" name="Imagen 2"/>
          <p:cNvPicPr>
            <a:picLocks noChangeAspect="1"/>
          </p:cNvPicPr>
          <p:nvPr/>
        </p:nvPicPr>
        <p:blipFill>
          <a:blip r:embed="rId3"/>
          <a:stretch>
            <a:fillRect/>
          </a:stretch>
        </p:blipFill>
        <p:spPr>
          <a:xfrm>
            <a:off x="2541387" y="621322"/>
            <a:ext cx="5706067" cy="6236677"/>
          </a:xfrm>
          <a:prstGeom prst="rect">
            <a:avLst/>
          </a:prstGeom>
        </p:spPr>
      </p:pic>
      <p:sp>
        <p:nvSpPr>
          <p:cNvPr id="4" name="CuadroTexto 3"/>
          <p:cNvSpPr txBox="1"/>
          <p:nvPr/>
        </p:nvSpPr>
        <p:spPr>
          <a:xfrm>
            <a:off x="2261069" y="436656"/>
            <a:ext cx="6266705"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MANUAL DEL ESTADIO SEGURO</a:t>
            </a:r>
            <a:endParaRPr lang="es-EC" b="1" dirty="0">
              <a:latin typeface="Times New Roman" panose="02020603050405020304" pitchFamily="18" charset="0"/>
              <a:cs typeface="Times New Roman" panose="02020603050405020304" pitchFamily="18" charset="0"/>
            </a:endParaRPr>
          </a:p>
        </p:txBody>
      </p:sp>
      <p:sp>
        <p:nvSpPr>
          <p:cNvPr id="5" name="Rectángulo 4"/>
          <p:cNvSpPr/>
          <p:nvPr/>
        </p:nvSpPr>
        <p:spPr>
          <a:xfrm>
            <a:off x="7927424" y="5281856"/>
            <a:ext cx="4325223" cy="830997"/>
          </a:xfrm>
          <a:prstGeom prst="rect">
            <a:avLst/>
          </a:prstGeom>
        </p:spPr>
        <p:txBody>
          <a:bodyPr wrap="none">
            <a:spAutoFit/>
          </a:bodyPr>
          <a:lstStyle/>
          <a:p>
            <a:pPr marL="285750" indent="-285750">
              <a:buFont typeface="Arial" panose="020B0604020202020204" pitchFamily="34" charset="0"/>
              <a:buChar char="•"/>
            </a:pPr>
            <a:r>
              <a:rPr lang="es-EC" sz="1600" b="1" dirty="0" smtClean="0">
                <a:effectLst/>
                <a:latin typeface="Times New Roman" panose="02020603050405020304" pitchFamily="18" charset="0"/>
                <a:ea typeface="Calibri" panose="020F0502020204030204" pitchFamily="34" charset="0"/>
              </a:rPr>
              <a:t>ORGANIZADOR DEL EVENTO</a:t>
            </a:r>
          </a:p>
          <a:p>
            <a:pPr marL="285750" indent="-285750">
              <a:buFont typeface="Arial" panose="020B0604020202020204" pitchFamily="34" charset="0"/>
              <a:buChar char="•"/>
            </a:pPr>
            <a:r>
              <a:rPr lang="es-EC" sz="1600" b="1" dirty="0" smtClean="0">
                <a:latin typeface="Times New Roman" panose="02020603050405020304" pitchFamily="18" charset="0"/>
              </a:rPr>
              <a:t>FUERZA PUBLICA</a:t>
            </a:r>
          </a:p>
          <a:p>
            <a:pPr marL="285750" indent="-285750">
              <a:buFont typeface="Arial" panose="020B0604020202020204" pitchFamily="34" charset="0"/>
              <a:buChar char="•"/>
            </a:pPr>
            <a:r>
              <a:rPr lang="es-EC" sz="1600" b="1" dirty="0" smtClean="0">
                <a:latin typeface="Times New Roman" panose="02020603050405020304" pitchFamily="18" charset="0"/>
              </a:rPr>
              <a:t>REGULACION DE INFRAESTRUCTURA</a:t>
            </a:r>
            <a:endParaRPr lang="es-EC" sz="1600" dirty="0"/>
          </a:p>
        </p:txBody>
      </p:sp>
      <p:pic>
        <p:nvPicPr>
          <p:cNvPr id="6" name="Imagen 5"/>
          <p:cNvPicPr>
            <a:picLocks noChangeAspect="1"/>
          </p:cNvPicPr>
          <p:nvPr/>
        </p:nvPicPr>
        <p:blipFill>
          <a:blip r:embed="rId4"/>
          <a:stretch>
            <a:fillRect/>
          </a:stretch>
        </p:blipFill>
        <p:spPr>
          <a:xfrm>
            <a:off x="8110331" y="1242644"/>
            <a:ext cx="3786808" cy="3449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66691421"/>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7999"/>
          </a:xfrm>
          <a:prstGeom prst="rect">
            <a:avLst/>
          </a:prstGeom>
        </p:spPr>
      </p:pic>
      <p:pic>
        <p:nvPicPr>
          <p:cNvPr id="3" name="Imagen 2"/>
          <p:cNvPicPr>
            <a:picLocks noChangeAspect="1"/>
          </p:cNvPicPr>
          <p:nvPr/>
        </p:nvPicPr>
        <p:blipFill>
          <a:blip r:embed="rId3"/>
          <a:stretch>
            <a:fillRect/>
          </a:stretch>
        </p:blipFill>
        <p:spPr>
          <a:xfrm>
            <a:off x="2398409" y="924339"/>
            <a:ext cx="9389399" cy="5635487"/>
          </a:xfrm>
          <a:prstGeom prst="rect">
            <a:avLst/>
          </a:prstGeom>
          <a:ln>
            <a:noFill/>
          </a:ln>
          <a:effectLst>
            <a:outerShdw blurRad="292100" dist="139700" dir="2700000" algn="tl" rotWithShape="0">
              <a:srgbClr val="333333">
                <a:alpha val="65000"/>
              </a:srgbClr>
            </a:outerShdw>
          </a:effectLst>
        </p:spPr>
      </p:pic>
      <p:sp>
        <p:nvSpPr>
          <p:cNvPr id="4" name="CuadroTexto 3"/>
          <p:cNvSpPr txBox="1"/>
          <p:nvPr/>
        </p:nvSpPr>
        <p:spPr>
          <a:xfrm>
            <a:off x="2882349" y="1192696"/>
            <a:ext cx="6281530" cy="1754326"/>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GRACIAS </a:t>
            </a:r>
          </a:p>
          <a:p>
            <a:r>
              <a:rPr lang="es-EC" sz="3600" b="1" dirty="0" smtClean="0">
                <a:latin typeface="Times New Roman" panose="02020603050405020304" pitchFamily="18" charset="0"/>
                <a:cs typeface="Times New Roman" panose="02020603050405020304" pitchFamily="18" charset="0"/>
              </a:rPr>
              <a:t>POR SU GENTIL </a:t>
            </a:r>
          </a:p>
          <a:p>
            <a:r>
              <a:rPr lang="es-EC" sz="3600" b="1" dirty="0" smtClean="0">
                <a:latin typeface="Times New Roman" panose="02020603050405020304" pitchFamily="18" charset="0"/>
                <a:cs typeface="Times New Roman" panose="02020603050405020304" pitchFamily="18" charset="0"/>
              </a:rPr>
              <a:t>ATENCION</a:t>
            </a:r>
            <a:endParaRPr lang="es-EC"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709757"/>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65200" cy="685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a:off x="1024249" y="0"/>
            <a:ext cx="965200" cy="685800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Imagen 3"/>
          <p:cNvPicPr>
            <a:picLocks noChangeAspect="1"/>
          </p:cNvPicPr>
          <p:nvPr/>
        </p:nvPicPr>
        <p:blipFill>
          <a:blip r:embed="rId2"/>
          <a:stretch>
            <a:fillRect/>
          </a:stretch>
        </p:blipFill>
        <p:spPr>
          <a:xfrm>
            <a:off x="37462" y="4318856"/>
            <a:ext cx="1914525" cy="2381250"/>
          </a:xfrm>
          <a:prstGeom prst="rect">
            <a:avLst/>
          </a:prstGeom>
        </p:spPr>
      </p:pic>
      <p:pic>
        <p:nvPicPr>
          <p:cNvPr id="5" name="Imagen 4"/>
          <p:cNvPicPr>
            <a:picLocks noChangeAspect="1"/>
          </p:cNvPicPr>
          <p:nvPr/>
        </p:nvPicPr>
        <p:blipFill>
          <a:blip r:embed="rId3"/>
          <a:stretch>
            <a:fillRect/>
          </a:stretch>
        </p:blipFill>
        <p:spPr>
          <a:xfrm>
            <a:off x="9263691" y="0"/>
            <a:ext cx="2928309" cy="995783"/>
          </a:xfrm>
          <a:prstGeom prst="rect">
            <a:avLst/>
          </a:prstGeom>
        </p:spPr>
      </p:pic>
      <p:sp>
        <p:nvSpPr>
          <p:cNvPr id="6" name="CuadroTexto 5"/>
          <p:cNvSpPr txBox="1"/>
          <p:nvPr/>
        </p:nvSpPr>
        <p:spPr>
          <a:xfrm>
            <a:off x="2252595" y="477144"/>
            <a:ext cx="3623733" cy="646331"/>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ANTECEDENTES DEL PROBLEMA</a:t>
            </a:r>
            <a:endParaRPr lang="es-EC" b="1" dirty="0">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4"/>
          <a:stretch>
            <a:fillRect/>
          </a:stretch>
        </p:blipFill>
        <p:spPr>
          <a:xfrm>
            <a:off x="7122059" y="1123475"/>
            <a:ext cx="2687488" cy="1763664"/>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a:blip r:embed="rId5"/>
          <a:stretch>
            <a:fillRect/>
          </a:stretch>
        </p:blipFill>
        <p:spPr>
          <a:xfrm>
            <a:off x="9323916" y="2955564"/>
            <a:ext cx="2597150" cy="1728545"/>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6"/>
          <a:stretch>
            <a:fillRect/>
          </a:stretch>
        </p:blipFill>
        <p:spPr>
          <a:xfrm>
            <a:off x="7261993" y="4752534"/>
            <a:ext cx="2547554" cy="1853185"/>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a:blip r:embed="rId7"/>
          <a:stretch>
            <a:fillRect/>
          </a:stretch>
        </p:blipFill>
        <p:spPr>
          <a:xfrm>
            <a:off x="2389338" y="1084009"/>
            <a:ext cx="4732721" cy="5521710"/>
          </a:xfrm>
          <a:prstGeom prst="rect">
            <a:avLst/>
          </a:prstGeom>
        </p:spPr>
      </p:pic>
    </p:spTree>
    <p:extLst>
      <p:ext uri="{BB962C8B-B14F-4D97-AF65-F5344CB8AC3E}">
        <p14:creationId xmlns:p14="http://schemas.microsoft.com/office/powerpoint/2010/main" val="7159586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8860" y="0"/>
            <a:ext cx="12192000" cy="6858000"/>
          </a:xfrm>
          <a:prstGeom prst="rect">
            <a:avLst/>
          </a:prstGeom>
        </p:spPr>
      </p:pic>
      <p:sp>
        <p:nvSpPr>
          <p:cNvPr id="3" name="CuadroTexto 2"/>
          <p:cNvSpPr txBox="1"/>
          <p:nvPr/>
        </p:nvSpPr>
        <p:spPr>
          <a:xfrm>
            <a:off x="2083261" y="471427"/>
            <a:ext cx="3623733" cy="369332"/>
          </a:xfrm>
          <a:prstGeom prst="rect">
            <a:avLst/>
          </a:prstGeom>
          <a:noFill/>
        </p:spPr>
        <p:txBody>
          <a:bodyPr wrap="square" rtlCol="0">
            <a:spAutoFit/>
          </a:bodyPr>
          <a:lstStyle/>
          <a:p>
            <a:r>
              <a:rPr lang="es-EC" b="1" dirty="0">
                <a:latin typeface="Times New Roman" panose="02020603050405020304" pitchFamily="18" charset="0"/>
                <a:cs typeface="Times New Roman" panose="02020603050405020304" pitchFamily="18" charset="0"/>
              </a:rPr>
              <a:t>EL PROBLEMA</a:t>
            </a:r>
          </a:p>
        </p:txBody>
      </p:sp>
      <p:pic>
        <p:nvPicPr>
          <p:cNvPr id="7" name="Imagen 6"/>
          <p:cNvPicPr>
            <a:picLocks noChangeAspect="1"/>
          </p:cNvPicPr>
          <p:nvPr/>
        </p:nvPicPr>
        <p:blipFill>
          <a:blip r:embed="rId3"/>
          <a:stretch>
            <a:fillRect/>
          </a:stretch>
        </p:blipFill>
        <p:spPr>
          <a:xfrm>
            <a:off x="6798380" y="1259883"/>
            <a:ext cx="4743234" cy="2417714"/>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4"/>
          <a:stretch>
            <a:fillRect/>
          </a:stretch>
        </p:blipFill>
        <p:spPr>
          <a:xfrm>
            <a:off x="6798380" y="4246235"/>
            <a:ext cx="4743234" cy="2393711"/>
          </a:xfrm>
          <a:prstGeom prst="rect">
            <a:avLst/>
          </a:prstGeom>
          <a:ln>
            <a:noFill/>
          </a:ln>
          <a:effectLst>
            <a:outerShdw blurRad="292100" dist="139700" dir="2700000" algn="tl" rotWithShape="0">
              <a:srgbClr val="333333">
                <a:alpha val="65000"/>
              </a:srgbClr>
            </a:outerShdw>
          </a:effectLst>
        </p:spPr>
      </p:pic>
      <p:sp>
        <p:nvSpPr>
          <p:cNvPr id="13" name="CuadroTexto 12"/>
          <p:cNvSpPr txBox="1"/>
          <p:nvPr/>
        </p:nvSpPr>
        <p:spPr>
          <a:xfrm>
            <a:off x="6798380" y="881707"/>
            <a:ext cx="4016986"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Formulación del problema a resolver</a:t>
            </a:r>
            <a:endParaRPr lang="es-EC" b="1" dirty="0">
              <a:latin typeface="Times New Roman" panose="02020603050405020304" pitchFamily="18" charset="0"/>
              <a:cs typeface="Times New Roman" panose="02020603050405020304" pitchFamily="18" charset="0"/>
            </a:endParaRPr>
          </a:p>
        </p:txBody>
      </p:sp>
      <p:sp>
        <p:nvSpPr>
          <p:cNvPr id="14" name="CuadroTexto 13"/>
          <p:cNvSpPr txBox="1"/>
          <p:nvPr/>
        </p:nvSpPr>
        <p:spPr>
          <a:xfrm>
            <a:off x="6798380" y="3897217"/>
            <a:ext cx="4016986"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Objetivos</a:t>
            </a:r>
            <a:endParaRPr lang="es-EC" b="1"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5"/>
          <a:stretch>
            <a:fillRect/>
          </a:stretch>
        </p:blipFill>
        <p:spPr>
          <a:xfrm>
            <a:off x="1957610" y="688313"/>
            <a:ext cx="5127180" cy="6169687"/>
          </a:xfrm>
          <a:prstGeom prst="rect">
            <a:avLst/>
          </a:prstGeom>
        </p:spPr>
      </p:pic>
    </p:spTree>
    <p:extLst>
      <p:ext uri="{BB962C8B-B14F-4D97-AF65-F5344CB8AC3E}">
        <p14:creationId xmlns:p14="http://schemas.microsoft.com/office/powerpoint/2010/main" val="5160205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1"/>
            <a:ext cx="12192000" cy="6857999"/>
          </a:xfrm>
          <a:prstGeom prst="rect">
            <a:avLst/>
          </a:prstGeom>
        </p:spPr>
      </p:pic>
      <p:pic>
        <p:nvPicPr>
          <p:cNvPr id="4" name="Imagen 3"/>
          <p:cNvPicPr>
            <a:picLocks noChangeAspect="1"/>
          </p:cNvPicPr>
          <p:nvPr/>
        </p:nvPicPr>
        <p:blipFill>
          <a:blip r:embed="rId3"/>
          <a:stretch>
            <a:fillRect/>
          </a:stretch>
        </p:blipFill>
        <p:spPr>
          <a:xfrm>
            <a:off x="2500290" y="1576658"/>
            <a:ext cx="3822699" cy="4697142"/>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4"/>
          <a:stretch>
            <a:fillRect/>
          </a:stretch>
        </p:blipFill>
        <p:spPr>
          <a:xfrm>
            <a:off x="6697132" y="4179230"/>
            <a:ext cx="4936067" cy="2363316"/>
          </a:xfrm>
          <a:prstGeom prst="rect">
            <a:avLst/>
          </a:prstGeom>
          <a:ln>
            <a:noFill/>
          </a:ln>
          <a:effectLst>
            <a:outerShdw blurRad="292100" dist="139700" dir="2700000" algn="tl" rotWithShape="0">
              <a:srgbClr val="333333">
                <a:alpha val="65000"/>
              </a:srgbClr>
            </a:outerShdw>
          </a:effectLst>
        </p:spPr>
      </p:pic>
      <p:sp>
        <p:nvSpPr>
          <p:cNvPr id="6" name="CuadroTexto 5"/>
          <p:cNvSpPr txBox="1"/>
          <p:nvPr/>
        </p:nvSpPr>
        <p:spPr>
          <a:xfrm>
            <a:off x="2611967" y="818561"/>
            <a:ext cx="6532033" cy="646331"/>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LA RESPONSABILIDAD </a:t>
            </a:r>
            <a:r>
              <a:rPr lang="es-EC" b="1" dirty="0">
                <a:latin typeface="Times New Roman" panose="02020603050405020304" pitchFamily="18" charset="0"/>
                <a:cs typeface="Times New Roman" panose="02020603050405020304" pitchFamily="18" charset="0"/>
              </a:rPr>
              <a:t>DEL ESTADO EN LA VIOLENCIA DEL FUTBOL</a:t>
            </a:r>
          </a:p>
        </p:txBody>
      </p:sp>
      <p:pic>
        <p:nvPicPr>
          <p:cNvPr id="8" name="Imagen 7"/>
          <p:cNvPicPr>
            <a:picLocks noChangeAspect="1"/>
          </p:cNvPicPr>
          <p:nvPr/>
        </p:nvPicPr>
        <p:blipFill>
          <a:blip r:embed="rId5"/>
          <a:stretch>
            <a:fillRect/>
          </a:stretch>
        </p:blipFill>
        <p:spPr>
          <a:xfrm>
            <a:off x="7255636" y="1576658"/>
            <a:ext cx="4504564" cy="24704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58399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2000" cy="6858000"/>
          </a:xfrm>
          <a:prstGeom prst="rect">
            <a:avLst/>
          </a:prstGeom>
        </p:spPr>
      </p:pic>
      <p:sp>
        <p:nvSpPr>
          <p:cNvPr id="4" name="CuadroTexto 3"/>
          <p:cNvSpPr txBox="1"/>
          <p:nvPr/>
        </p:nvSpPr>
        <p:spPr>
          <a:xfrm>
            <a:off x="2252595" y="477144"/>
            <a:ext cx="3623733"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FUNDAMENTO LEGAL</a:t>
            </a:r>
            <a:endParaRPr lang="es-EC" b="1"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3"/>
          <a:stretch>
            <a:fillRect/>
          </a:stretch>
        </p:blipFill>
        <p:spPr>
          <a:xfrm>
            <a:off x="2499302" y="910694"/>
            <a:ext cx="2955554" cy="4224867"/>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4"/>
          <a:stretch>
            <a:fillRect/>
          </a:stretch>
        </p:blipFill>
        <p:spPr>
          <a:xfrm>
            <a:off x="5602174" y="1701800"/>
            <a:ext cx="3038907" cy="4149637"/>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5"/>
          <a:stretch>
            <a:fillRect/>
          </a:stretch>
        </p:blipFill>
        <p:spPr>
          <a:xfrm>
            <a:off x="8921115" y="2700866"/>
            <a:ext cx="2990850" cy="39200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2833641"/>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2000" cy="6858000"/>
          </a:xfrm>
          <a:prstGeom prst="rect">
            <a:avLst/>
          </a:prstGeom>
          <a:ln>
            <a:solidFill>
              <a:schemeClr val="tx1"/>
            </a:solidFill>
          </a:ln>
        </p:spPr>
      </p:pic>
      <p:pic>
        <p:nvPicPr>
          <p:cNvPr id="4" name="Imagen 3"/>
          <p:cNvPicPr>
            <a:picLocks noChangeAspect="1"/>
          </p:cNvPicPr>
          <p:nvPr/>
        </p:nvPicPr>
        <p:blipFill>
          <a:blip r:embed="rId3"/>
          <a:stretch>
            <a:fillRect/>
          </a:stretch>
        </p:blipFill>
        <p:spPr>
          <a:xfrm>
            <a:off x="6000604" y="1123475"/>
            <a:ext cx="5845802" cy="2200946"/>
          </a:xfrm>
          <a:prstGeom prst="rect">
            <a:avLst/>
          </a:prstGeom>
          <a:ln>
            <a:noFill/>
          </a:ln>
          <a:effectLst>
            <a:outerShdw blurRad="292100" dist="139700" dir="2700000" algn="tl" rotWithShape="0">
              <a:srgbClr val="333333">
                <a:alpha val="65000"/>
              </a:srgbClr>
            </a:outerShdw>
          </a:effectLst>
        </p:spPr>
      </p:pic>
      <p:sp>
        <p:nvSpPr>
          <p:cNvPr id="5" name="CuadroTexto 4"/>
          <p:cNvSpPr txBox="1"/>
          <p:nvPr/>
        </p:nvSpPr>
        <p:spPr>
          <a:xfrm>
            <a:off x="2252595" y="477144"/>
            <a:ext cx="3623733" cy="646331"/>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TECNICAS E INSTRUMENTOS APLICADOS</a:t>
            </a:r>
            <a:endParaRPr lang="es-EC" b="1"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4"/>
          <a:stretch>
            <a:fillRect/>
          </a:stretch>
        </p:blipFill>
        <p:spPr>
          <a:xfrm>
            <a:off x="2192375" y="1245019"/>
            <a:ext cx="3462635" cy="5314807"/>
          </a:xfrm>
          <a:prstGeom prst="rect">
            <a:avLst/>
          </a:prstGeom>
          <a:ln w="88900" cap="sq" cmpd="thickThin">
            <a:solidFill>
              <a:srgbClr val="000000"/>
            </a:solidFill>
            <a:prstDash val="solid"/>
            <a:miter lim="800000"/>
          </a:ln>
          <a:effectLst>
            <a:innerShdw blurRad="76200">
              <a:srgbClr val="000000"/>
            </a:innerShdw>
          </a:effectLst>
        </p:spPr>
      </p:pic>
      <p:graphicFrame>
        <p:nvGraphicFramePr>
          <p:cNvPr id="10" name="Tabla 9"/>
          <p:cNvGraphicFramePr>
            <a:graphicFrameLocks noGrp="1"/>
          </p:cNvGraphicFramePr>
          <p:nvPr>
            <p:extLst>
              <p:ext uri="{D42A27DB-BD31-4B8C-83A1-F6EECF244321}">
                <p14:modId xmlns:p14="http://schemas.microsoft.com/office/powerpoint/2010/main" val="467319800"/>
              </p:ext>
            </p:extLst>
          </p:nvPr>
        </p:nvGraphicFramePr>
        <p:xfrm>
          <a:off x="6000604" y="3478825"/>
          <a:ext cx="5845802" cy="3224771"/>
        </p:xfrm>
        <a:graphic>
          <a:graphicData uri="http://schemas.openxmlformats.org/drawingml/2006/table">
            <a:tbl>
              <a:tblPr firstRow="1" firstCol="1" bandRow="1">
                <a:tableStyleId>{3C2FFA5D-87B4-456A-9821-1D502468CF0F}</a:tableStyleId>
              </a:tblPr>
              <a:tblGrid>
                <a:gridCol w="1675787"/>
                <a:gridCol w="887057"/>
                <a:gridCol w="3282958"/>
              </a:tblGrid>
              <a:tr h="427845">
                <a:tc>
                  <a:txBody>
                    <a:bodyPr/>
                    <a:lstStyle/>
                    <a:p>
                      <a:pPr marL="0" marR="0" indent="180340" algn="ctr">
                        <a:lnSpc>
                          <a:spcPct val="200000"/>
                        </a:lnSpc>
                        <a:spcBef>
                          <a:spcPts val="0"/>
                        </a:spcBef>
                        <a:spcAft>
                          <a:spcPts val="800"/>
                        </a:spcAft>
                      </a:pPr>
                      <a:r>
                        <a:rPr lang="es-EC" sz="900" dirty="0">
                          <a:effectLst/>
                        </a:rPr>
                        <a:t>TIPO DE RIESGOS</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1394" marR="41394" marT="0" marB="0"/>
                </a:tc>
                <a:tc>
                  <a:txBody>
                    <a:bodyPr/>
                    <a:lstStyle/>
                    <a:p>
                      <a:pPr marL="91440" marR="0" algn="ctr">
                        <a:lnSpc>
                          <a:spcPct val="200000"/>
                        </a:lnSpc>
                        <a:spcBef>
                          <a:spcPts val="0"/>
                        </a:spcBef>
                        <a:spcAft>
                          <a:spcPts val="800"/>
                        </a:spcAft>
                      </a:pPr>
                      <a:r>
                        <a:rPr lang="es-EC" sz="900" dirty="0">
                          <a:effectLst/>
                        </a:rPr>
                        <a:t>CLASE DE RIESGO</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1394" marR="41394" marT="0" marB="0"/>
                </a:tc>
                <a:tc>
                  <a:txBody>
                    <a:bodyPr/>
                    <a:lstStyle/>
                    <a:p>
                      <a:pPr marL="0" marR="0" indent="180340" algn="ctr">
                        <a:lnSpc>
                          <a:spcPct val="200000"/>
                        </a:lnSpc>
                        <a:spcBef>
                          <a:spcPts val="0"/>
                        </a:spcBef>
                        <a:spcAft>
                          <a:spcPts val="800"/>
                        </a:spcAft>
                        <a:tabLst>
                          <a:tab pos="1590675" algn="l"/>
                        </a:tabLst>
                      </a:pPr>
                      <a:r>
                        <a:rPr lang="es-EC" sz="900" dirty="0">
                          <a:effectLst/>
                        </a:rPr>
                        <a:t>TRATAMIENTO</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41394" marR="41394" marT="0" marB="0"/>
                </a:tc>
              </a:tr>
              <a:tr h="423078">
                <a:tc>
                  <a:txBody>
                    <a:bodyPr/>
                    <a:lstStyle/>
                    <a:p>
                      <a:pPr marL="0" marR="0" indent="0" algn="ctr">
                        <a:lnSpc>
                          <a:spcPct val="200000"/>
                        </a:lnSpc>
                        <a:spcBef>
                          <a:spcPts val="0"/>
                        </a:spcBef>
                        <a:spcAft>
                          <a:spcPts val="800"/>
                        </a:spcAft>
                      </a:pPr>
                      <a:r>
                        <a:rPr lang="es-EC" sz="900" dirty="0">
                          <a:effectLst/>
                        </a:rPr>
                        <a:t>Hechos </a:t>
                      </a:r>
                      <a:r>
                        <a:rPr lang="es-EC" sz="900" dirty="0" smtClean="0">
                          <a:effectLst/>
                        </a:rPr>
                        <a:t>con </a:t>
                      </a:r>
                      <a:r>
                        <a:rPr lang="es-EC" sz="900" dirty="0">
                          <a:effectLst/>
                        </a:rPr>
                        <a:t>violencia</a:t>
                      </a:r>
                      <a:endParaRPr lang="es-EC" sz="9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4" marR="41394" marT="0" marB="0"/>
                </a:tc>
                <a:tc>
                  <a:txBody>
                    <a:bodyPr/>
                    <a:lstStyle/>
                    <a:p>
                      <a:pPr marL="0" marR="0" indent="60325" algn="ctr">
                        <a:lnSpc>
                          <a:spcPct val="200000"/>
                        </a:lnSpc>
                        <a:spcBef>
                          <a:spcPts val="0"/>
                        </a:spcBef>
                        <a:spcAft>
                          <a:spcPts val="800"/>
                        </a:spcAft>
                      </a:pPr>
                      <a:r>
                        <a:rPr lang="es-EC" sz="900" dirty="0" smtClean="0">
                          <a:effectLst/>
                        </a:rPr>
                        <a:t>900</a:t>
                      </a:r>
                    </a:p>
                    <a:p>
                      <a:pPr marL="0" marR="0" indent="60325" algn="ctr">
                        <a:lnSpc>
                          <a:spcPct val="200000"/>
                        </a:lnSpc>
                        <a:spcBef>
                          <a:spcPts val="0"/>
                        </a:spcBef>
                        <a:spcAft>
                          <a:spcPts val="800"/>
                        </a:spcAft>
                      </a:pPr>
                      <a:r>
                        <a:rPr lang="es-EC" sz="900" dirty="0" smtClean="0">
                          <a:effectLst/>
                        </a:rPr>
                        <a:t>Medio </a:t>
                      </a:r>
                      <a:r>
                        <a:rPr lang="es-EC" sz="900" dirty="0">
                          <a:effectLst/>
                        </a:rPr>
                        <a:t>Alto</a:t>
                      </a:r>
                      <a:endParaRPr lang="es-EC" sz="9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4" marR="41394" marT="0" marB="0"/>
                </a:tc>
                <a:tc>
                  <a:txBody>
                    <a:bodyPr/>
                    <a:lstStyle/>
                    <a:p>
                      <a:pPr marL="168275" marR="0" indent="0" algn="just">
                        <a:lnSpc>
                          <a:spcPct val="200000"/>
                        </a:lnSpc>
                        <a:spcBef>
                          <a:spcPts val="0"/>
                        </a:spcBef>
                        <a:spcAft>
                          <a:spcPts val="800"/>
                        </a:spcAft>
                      </a:pPr>
                      <a:r>
                        <a:rPr lang="es-EC" sz="900" dirty="0">
                          <a:effectLst/>
                        </a:rPr>
                        <a:t>Reducirlo, Prevención, Transferencia Operativa</a:t>
                      </a:r>
                      <a:endParaRPr lang="es-EC" sz="9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4" marR="41394" marT="0" marB="0"/>
                </a:tc>
              </a:tr>
              <a:tr h="675297">
                <a:tc>
                  <a:txBody>
                    <a:bodyPr/>
                    <a:lstStyle/>
                    <a:p>
                      <a:pPr marL="347663" marR="0" indent="0" algn="just">
                        <a:lnSpc>
                          <a:spcPct val="200000"/>
                        </a:lnSpc>
                        <a:spcBef>
                          <a:spcPts val="0"/>
                        </a:spcBef>
                        <a:spcAft>
                          <a:spcPts val="800"/>
                        </a:spcAft>
                      </a:pPr>
                      <a:r>
                        <a:rPr lang="es-EC" sz="900" dirty="0">
                          <a:effectLst/>
                        </a:rPr>
                        <a:t> </a:t>
                      </a:r>
                      <a:r>
                        <a:rPr lang="es-EC" sz="900" dirty="0" smtClean="0">
                          <a:effectLst/>
                        </a:rPr>
                        <a:t>Hechos </a:t>
                      </a:r>
                      <a:r>
                        <a:rPr lang="es-EC" sz="900" dirty="0">
                          <a:effectLst/>
                        </a:rPr>
                        <a:t>	con </a:t>
                      </a:r>
                      <a:r>
                        <a:rPr lang="es-EC" sz="900" dirty="0" smtClean="0">
                          <a:effectLst/>
                        </a:rPr>
                        <a:t>inteligencia </a:t>
                      </a:r>
                      <a:endParaRPr lang="es-EC" sz="9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4" marR="41394" marT="0" marB="0"/>
                </a:tc>
                <a:tc>
                  <a:txBody>
                    <a:bodyPr/>
                    <a:lstStyle/>
                    <a:p>
                      <a:pPr marL="0" marR="0" indent="180340" algn="just">
                        <a:lnSpc>
                          <a:spcPct val="200000"/>
                        </a:lnSpc>
                        <a:spcBef>
                          <a:spcPts val="0"/>
                        </a:spcBef>
                        <a:spcAft>
                          <a:spcPts val="800"/>
                        </a:spcAft>
                      </a:pPr>
                      <a:r>
                        <a:rPr lang="es-EC" sz="900" dirty="0" smtClean="0">
                          <a:effectLst/>
                        </a:rPr>
                        <a:t>     512</a:t>
                      </a:r>
                      <a:endParaRPr lang="es-EC" sz="900" dirty="0">
                        <a:effectLst/>
                      </a:endParaRPr>
                    </a:p>
                    <a:p>
                      <a:pPr marL="0" marR="0" indent="180340" algn="just">
                        <a:lnSpc>
                          <a:spcPct val="200000"/>
                        </a:lnSpc>
                        <a:spcBef>
                          <a:spcPts val="0"/>
                        </a:spcBef>
                        <a:spcAft>
                          <a:spcPts val="800"/>
                        </a:spcAft>
                      </a:pPr>
                      <a:r>
                        <a:rPr lang="es-EC" sz="900" dirty="0" smtClean="0">
                          <a:effectLst/>
                        </a:rPr>
                        <a:t>   Medio </a:t>
                      </a:r>
                      <a:endParaRPr lang="es-EC" sz="9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4" marR="41394" marT="0" marB="0"/>
                </a:tc>
                <a:tc>
                  <a:txBody>
                    <a:bodyPr/>
                    <a:lstStyle/>
                    <a:p>
                      <a:pPr marL="0" marR="0" indent="180340" algn="just">
                        <a:lnSpc>
                          <a:spcPct val="200000"/>
                        </a:lnSpc>
                        <a:spcBef>
                          <a:spcPts val="0"/>
                        </a:spcBef>
                        <a:spcAft>
                          <a:spcPts val="800"/>
                        </a:spcAft>
                      </a:pPr>
                      <a:r>
                        <a:rPr lang="es-EC" sz="900" dirty="0">
                          <a:effectLst/>
                        </a:rPr>
                        <a:t> </a:t>
                      </a:r>
                      <a:r>
                        <a:rPr lang="es-EC" sz="900" dirty="0" smtClean="0">
                          <a:effectLst/>
                        </a:rPr>
                        <a:t>Reducirlo</a:t>
                      </a:r>
                      <a:r>
                        <a:rPr lang="es-EC" sz="900" dirty="0">
                          <a:effectLst/>
                        </a:rPr>
                        <a:t>, Prevención </a:t>
                      </a:r>
                      <a:endParaRPr lang="es-EC" sz="9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4" marR="41394" marT="0" marB="0"/>
                </a:tc>
              </a:tr>
              <a:tr h="675297">
                <a:tc>
                  <a:txBody>
                    <a:bodyPr/>
                    <a:lstStyle/>
                    <a:p>
                      <a:pPr marL="0" marR="0" indent="347663" algn="just">
                        <a:lnSpc>
                          <a:spcPct val="200000"/>
                        </a:lnSpc>
                        <a:spcBef>
                          <a:spcPts val="0"/>
                        </a:spcBef>
                        <a:spcAft>
                          <a:spcPts val="800"/>
                        </a:spcAft>
                      </a:pPr>
                      <a:r>
                        <a:rPr lang="es-EC" sz="900" dirty="0">
                          <a:effectLst/>
                        </a:rPr>
                        <a:t> </a:t>
                      </a:r>
                      <a:r>
                        <a:rPr lang="es-EC" sz="900" dirty="0" smtClean="0">
                          <a:effectLst/>
                        </a:rPr>
                        <a:t>Hechos </a:t>
                      </a:r>
                      <a:endParaRPr lang="es-EC" sz="900" dirty="0">
                        <a:effectLst/>
                      </a:endParaRPr>
                    </a:p>
                    <a:p>
                      <a:pPr marL="361950" marR="0" algn="just">
                        <a:lnSpc>
                          <a:spcPct val="200000"/>
                        </a:lnSpc>
                        <a:spcBef>
                          <a:spcPts val="0"/>
                        </a:spcBef>
                        <a:spcAft>
                          <a:spcPts val="800"/>
                        </a:spcAft>
                      </a:pPr>
                      <a:r>
                        <a:rPr lang="es-EC" sz="900" dirty="0">
                          <a:effectLst/>
                        </a:rPr>
                        <a:t>accidentales </a:t>
                      </a:r>
                      <a:endParaRPr lang="es-EC" sz="9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4" marR="41394" marT="0" marB="0"/>
                </a:tc>
                <a:tc>
                  <a:txBody>
                    <a:bodyPr/>
                    <a:lstStyle/>
                    <a:p>
                      <a:pPr marL="0" marR="0" indent="180340" algn="just">
                        <a:lnSpc>
                          <a:spcPct val="200000"/>
                        </a:lnSpc>
                        <a:spcBef>
                          <a:spcPts val="0"/>
                        </a:spcBef>
                        <a:spcAft>
                          <a:spcPts val="800"/>
                        </a:spcAft>
                      </a:pPr>
                      <a:r>
                        <a:rPr lang="es-EC" sz="900" dirty="0" smtClean="0">
                          <a:effectLst/>
                        </a:rPr>
                        <a:t>     820</a:t>
                      </a:r>
                      <a:endParaRPr lang="es-EC" sz="900" dirty="0">
                        <a:effectLst/>
                      </a:endParaRPr>
                    </a:p>
                    <a:p>
                      <a:pPr marL="0" marR="0" indent="60325" algn="just">
                        <a:lnSpc>
                          <a:spcPct val="200000"/>
                        </a:lnSpc>
                        <a:spcBef>
                          <a:spcPts val="0"/>
                        </a:spcBef>
                        <a:spcAft>
                          <a:spcPts val="800"/>
                        </a:spcAft>
                      </a:pPr>
                      <a:r>
                        <a:rPr lang="es-EC" sz="900" dirty="0" smtClean="0">
                          <a:effectLst/>
                        </a:rPr>
                        <a:t>   Medio </a:t>
                      </a:r>
                      <a:r>
                        <a:rPr lang="es-EC" sz="900" dirty="0">
                          <a:effectLst/>
                        </a:rPr>
                        <a:t>Alto  </a:t>
                      </a:r>
                      <a:endParaRPr lang="es-EC" sz="9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4" marR="41394" marT="0" marB="0"/>
                </a:tc>
                <a:tc>
                  <a:txBody>
                    <a:bodyPr/>
                    <a:lstStyle/>
                    <a:p>
                      <a:pPr marL="0" marR="0" indent="180340" algn="just">
                        <a:lnSpc>
                          <a:spcPct val="200000"/>
                        </a:lnSpc>
                        <a:spcBef>
                          <a:spcPts val="0"/>
                        </a:spcBef>
                        <a:spcAft>
                          <a:spcPts val="800"/>
                        </a:spcAft>
                      </a:pPr>
                      <a:r>
                        <a:rPr lang="es-EC" sz="900" dirty="0">
                          <a:effectLst/>
                        </a:rPr>
                        <a:t> </a:t>
                      </a:r>
                      <a:r>
                        <a:rPr lang="es-EC" sz="900" dirty="0" smtClean="0">
                          <a:effectLst/>
                        </a:rPr>
                        <a:t>Reducirlo</a:t>
                      </a:r>
                      <a:r>
                        <a:rPr lang="es-EC" sz="900" dirty="0">
                          <a:effectLst/>
                        </a:rPr>
                        <a:t>, Prevención, Transferencia Operativa</a:t>
                      </a:r>
                    </a:p>
                    <a:p>
                      <a:pPr marL="0" marR="0" indent="180340" algn="just">
                        <a:lnSpc>
                          <a:spcPct val="200000"/>
                        </a:lnSpc>
                        <a:spcBef>
                          <a:spcPts val="0"/>
                        </a:spcBef>
                        <a:spcAft>
                          <a:spcPts val="800"/>
                        </a:spcAft>
                      </a:pPr>
                      <a:r>
                        <a:rPr lang="es-EC" sz="900" dirty="0">
                          <a:effectLst/>
                        </a:rPr>
                        <a:t> </a:t>
                      </a:r>
                      <a:endParaRPr lang="es-EC" sz="9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4" marR="41394" marT="0" marB="0"/>
                </a:tc>
              </a:tr>
              <a:tr h="675297">
                <a:tc>
                  <a:txBody>
                    <a:bodyPr/>
                    <a:lstStyle/>
                    <a:p>
                      <a:pPr marL="0" marR="0" indent="347663" algn="just">
                        <a:lnSpc>
                          <a:spcPct val="200000"/>
                        </a:lnSpc>
                        <a:spcBef>
                          <a:spcPts val="0"/>
                        </a:spcBef>
                        <a:spcAft>
                          <a:spcPts val="800"/>
                        </a:spcAft>
                      </a:pPr>
                      <a:r>
                        <a:rPr lang="es-EC" sz="900" dirty="0">
                          <a:effectLst/>
                        </a:rPr>
                        <a:t> </a:t>
                      </a:r>
                      <a:r>
                        <a:rPr lang="es-EC" sz="900" dirty="0" smtClean="0">
                          <a:effectLst/>
                        </a:rPr>
                        <a:t>Hechos </a:t>
                      </a:r>
                      <a:endParaRPr lang="es-EC" sz="900" dirty="0">
                        <a:effectLst/>
                      </a:endParaRPr>
                    </a:p>
                    <a:p>
                      <a:pPr marL="361950" marR="0" algn="just">
                        <a:lnSpc>
                          <a:spcPct val="200000"/>
                        </a:lnSpc>
                        <a:spcBef>
                          <a:spcPts val="0"/>
                        </a:spcBef>
                        <a:spcAft>
                          <a:spcPts val="800"/>
                        </a:spcAft>
                      </a:pPr>
                      <a:r>
                        <a:rPr lang="es-EC" sz="900" dirty="0">
                          <a:effectLst/>
                        </a:rPr>
                        <a:t>intencionales </a:t>
                      </a:r>
                      <a:endParaRPr lang="es-EC" sz="9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4" marR="41394" marT="0" marB="0"/>
                </a:tc>
                <a:tc>
                  <a:txBody>
                    <a:bodyPr/>
                    <a:lstStyle/>
                    <a:p>
                      <a:pPr marL="0" marR="0" indent="180340" algn="just">
                        <a:lnSpc>
                          <a:spcPct val="200000"/>
                        </a:lnSpc>
                        <a:spcBef>
                          <a:spcPts val="0"/>
                        </a:spcBef>
                        <a:spcAft>
                          <a:spcPts val="800"/>
                        </a:spcAft>
                      </a:pPr>
                      <a:r>
                        <a:rPr lang="es-EC" sz="900" dirty="0" smtClean="0">
                          <a:effectLst/>
                        </a:rPr>
                        <a:t>    448</a:t>
                      </a:r>
                      <a:endParaRPr lang="es-EC" sz="900" dirty="0">
                        <a:effectLst/>
                      </a:endParaRPr>
                    </a:p>
                    <a:p>
                      <a:pPr marL="0" marR="0" indent="180340" algn="just">
                        <a:lnSpc>
                          <a:spcPct val="200000"/>
                        </a:lnSpc>
                        <a:spcBef>
                          <a:spcPts val="0"/>
                        </a:spcBef>
                        <a:spcAft>
                          <a:spcPts val="800"/>
                        </a:spcAft>
                      </a:pPr>
                      <a:r>
                        <a:rPr lang="es-EC" sz="900" dirty="0" smtClean="0">
                          <a:effectLst/>
                        </a:rPr>
                        <a:t> Normal </a:t>
                      </a:r>
                      <a:endParaRPr lang="es-EC" sz="9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4" marR="41394" marT="0" marB="0"/>
                </a:tc>
                <a:tc>
                  <a:txBody>
                    <a:bodyPr/>
                    <a:lstStyle/>
                    <a:p>
                      <a:pPr marL="0" marR="0" indent="180340" algn="just">
                        <a:lnSpc>
                          <a:spcPct val="200000"/>
                        </a:lnSpc>
                        <a:spcBef>
                          <a:spcPts val="0"/>
                        </a:spcBef>
                        <a:spcAft>
                          <a:spcPts val="800"/>
                        </a:spcAft>
                      </a:pPr>
                      <a:r>
                        <a:rPr lang="es-EC" sz="900" dirty="0">
                          <a:effectLst/>
                        </a:rPr>
                        <a:t> </a:t>
                      </a:r>
                      <a:r>
                        <a:rPr lang="es-EC" sz="900" dirty="0" smtClean="0">
                          <a:effectLst/>
                        </a:rPr>
                        <a:t>Asumirlo</a:t>
                      </a:r>
                      <a:r>
                        <a:rPr lang="es-EC" sz="900" dirty="0">
                          <a:effectLst/>
                        </a:rPr>
                        <a:t>, Reducirlo </a:t>
                      </a:r>
                    </a:p>
                    <a:p>
                      <a:pPr marL="0" marR="0" indent="180340" algn="just">
                        <a:lnSpc>
                          <a:spcPct val="200000"/>
                        </a:lnSpc>
                        <a:spcBef>
                          <a:spcPts val="0"/>
                        </a:spcBef>
                        <a:spcAft>
                          <a:spcPts val="800"/>
                        </a:spcAft>
                      </a:pPr>
                      <a:r>
                        <a:rPr lang="es-EC" sz="900" dirty="0">
                          <a:effectLst/>
                        </a:rPr>
                        <a:t> </a:t>
                      </a:r>
                      <a:endParaRPr lang="es-EC" sz="9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394" marR="41394" marT="0" marB="0"/>
                </a:tc>
              </a:tr>
            </a:tbl>
          </a:graphicData>
        </a:graphic>
      </p:graphicFrame>
    </p:spTree>
    <p:extLst>
      <p:ext uri="{BB962C8B-B14F-4D97-AF65-F5344CB8AC3E}">
        <p14:creationId xmlns:p14="http://schemas.microsoft.com/office/powerpoint/2010/main" val="1921606351"/>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2000" cy="6858000"/>
          </a:xfrm>
          <a:prstGeom prst="rect">
            <a:avLst/>
          </a:prstGeom>
        </p:spPr>
      </p:pic>
      <p:sp>
        <p:nvSpPr>
          <p:cNvPr id="4" name="Rectángulo 3"/>
          <p:cNvSpPr/>
          <p:nvPr/>
        </p:nvSpPr>
        <p:spPr>
          <a:xfrm>
            <a:off x="2411895" y="1121849"/>
            <a:ext cx="9554817" cy="5673348"/>
          </a:xfrm>
          <a:prstGeom prst="rect">
            <a:avLst/>
          </a:prstGeom>
        </p:spPr>
        <p:txBody>
          <a:bodyPr wrap="square">
            <a:spAutoFit/>
          </a:bodyPr>
          <a:lstStyle/>
          <a:p>
            <a:pPr marL="342900" marR="0" lvl="0" indent="-342900" algn="just">
              <a:lnSpc>
                <a:spcPct val="200000"/>
              </a:lnSpc>
              <a:spcBef>
                <a:spcPts val="0"/>
              </a:spcBef>
              <a:spcAft>
                <a:spcPts val="0"/>
              </a:spcAft>
              <a:buFont typeface="Symbol" panose="05050102010706020507" pitchFamily="18" charset="2"/>
              <a:buChar char=""/>
            </a:pP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No existe un estudio técnico orientado a la resistencia de materiales de la infraestructura, que permita implementar un mantenimiento preventivo y correctivo del mismo.</a:t>
            </a:r>
          </a:p>
          <a:p>
            <a:pPr marL="342900" marR="0" lvl="0" indent="-342900" algn="just">
              <a:lnSpc>
                <a:spcPct val="200000"/>
              </a:lnSpc>
              <a:spcBef>
                <a:spcPts val="0"/>
              </a:spcBef>
              <a:spcAft>
                <a:spcPts val="0"/>
              </a:spcAft>
              <a:buClr>
                <a:srgbClr val="000000"/>
              </a:buClr>
              <a:buFont typeface="Symbol" panose="05050102010706020507" pitchFamily="18" charset="2"/>
              <a:buChar char=""/>
            </a:pP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No cuenta con recursos tecnológicos acordes al cumplimiento de normativas de gestión de riesgos y colaboración judicial.</a:t>
            </a:r>
          </a:p>
          <a:p>
            <a:pPr marL="342900" marR="0" lvl="0" indent="-342900" algn="just">
              <a:lnSpc>
                <a:spcPct val="200000"/>
              </a:lnSpc>
              <a:spcBef>
                <a:spcPts val="0"/>
              </a:spcBef>
              <a:spcAft>
                <a:spcPts val="0"/>
              </a:spcAft>
              <a:buClr>
                <a:srgbClr val="000000"/>
              </a:buClr>
              <a:buFont typeface="Symbol" panose="05050102010706020507" pitchFamily="18" charset="2"/>
              <a:buChar char=""/>
            </a:pP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El control del orden público de los espectáculos que se desarrollan en este escenario deportivos, a pesar de ser de tipo privado, está bajo responsabilidad de la Policía Nacional.  </a:t>
            </a:r>
          </a:p>
          <a:p>
            <a:pPr marL="342900" marR="0" lvl="0" indent="-342900" algn="just">
              <a:lnSpc>
                <a:spcPct val="200000"/>
              </a:lnSpc>
              <a:spcBef>
                <a:spcPts val="0"/>
              </a:spcBef>
              <a:spcAft>
                <a:spcPts val="0"/>
              </a:spcAft>
              <a:buClr>
                <a:srgbClr val="000000"/>
              </a:buClr>
              <a:buFont typeface="Symbol" panose="05050102010706020507" pitchFamily="18" charset="2"/>
              <a:buChar char=""/>
            </a:pP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El escenario cuenta con un Estudio de Seguridad que requiere ser actualizado para garantizar el desarrollo de actividades de afluencia masiva.</a:t>
            </a:r>
          </a:p>
          <a:p>
            <a:pPr marL="342900" marR="0" lvl="0" indent="-342900" algn="just">
              <a:lnSpc>
                <a:spcPct val="200000"/>
              </a:lnSpc>
              <a:spcBef>
                <a:spcPts val="0"/>
              </a:spcBef>
              <a:spcAft>
                <a:spcPts val="0"/>
              </a:spcAft>
              <a:buClr>
                <a:srgbClr val="000000"/>
              </a:buClr>
              <a:buFont typeface="Symbol" panose="05050102010706020507" pitchFamily="18" charset="2"/>
              <a:buChar char=""/>
            </a:pP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Escasa coordinación con las institución encargadas de respuesta ante emergencias y que participan en el desarrollo de los operativos de seguridad en el estadio.</a:t>
            </a:r>
          </a:p>
          <a:p>
            <a:pPr marL="342900" marR="0" lvl="0" indent="-342900" algn="just">
              <a:lnSpc>
                <a:spcPct val="200000"/>
              </a:lnSpc>
              <a:spcBef>
                <a:spcPts val="0"/>
              </a:spcBef>
              <a:spcAft>
                <a:spcPts val="0"/>
              </a:spcAft>
              <a:buFont typeface="Symbol" panose="05050102010706020507" pitchFamily="18" charset="2"/>
              <a:buChar char=""/>
            </a:pP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No cuenta con señalética prohibitiva de permanencia en las boleterías del estadio, accesos y papelería, a fin de que el aficionado conozca la reglamentación al respecto. </a:t>
            </a:r>
          </a:p>
          <a:p>
            <a:pPr marL="342900" marR="0" lvl="0" indent="-342900" algn="just">
              <a:lnSpc>
                <a:spcPct val="200000"/>
              </a:lnSpc>
              <a:spcBef>
                <a:spcPts val="0"/>
              </a:spcBef>
              <a:spcAft>
                <a:spcPts val="800"/>
              </a:spcAft>
              <a:buFont typeface="Symbol" panose="05050102010706020507" pitchFamily="18" charset="2"/>
              <a:buChar char=""/>
            </a:pP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Los riegos antrópicos que obtuvieron mayor nivel de riesgo (medio alto), fueron los “Hechos con violencia” (Agresiones mutuas individuales y/o entre hinchadas; Destrucción voluntaria y violenta de bienes; Multitud descontrolada con actitud violenta; Acciones violentas en contra de jugadores, técnico, árbitros o directivos) y los “Hechos Accidentales” (Incendio, explosión, asfixia por acción de multitud descontrolada).</a:t>
            </a:r>
          </a:p>
          <a:p>
            <a:pPr marL="342900" marR="0" lvl="0" indent="-342900" algn="just">
              <a:lnSpc>
                <a:spcPct val="200000"/>
              </a:lnSpc>
              <a:spcBef>
                <a:spcPts val="0"/>
              </a:spcBef>
              <a:spcAft>
                <a:spcPts val="800"/>
              </a:spcAft>
              <a:buFont typeface="Symbol" panose="05050102010706020507" pitchFamily="18" charset="2"/>
              <a:buChar char=""/>
            </a:pPr>
            <a:r>
              <a:rPr lang="es-EC" sz="1100" dirty="0" smtClean="0">
                <a:effectLst/>
                <a:latin typeface="Calibri" panose="020F0502020204030204" pitchFamily="34" charset="0"/>
                <a:ea typeface="Calibri" panose="020F0502020204030204" pitchFamily="34" charset="0"/>
                <a:cs typeface="Times New Roman" panose="02020603050405020304" pitchFamily="18" charset="0"/>
              </a:rPr>
              <a:t>No existe un Plan de Seguridad, que involucre la participación de los organismos actores de la atención a emergencias y que permita coordinar acciones para minimizar la materialización de los riesgos antrópicos identificados</a:t>
            </a:r>
            <a:endParaRPr lang="es-EC" dirty="0"/>
          </a:p>
        </p:txBody>
      </p:sp>
      <p:sp>
        <p:nvSpPr>
          <p:cNvPr id="6" name="CuadroTexto 5"/>
          <p:cNvSpPr txBox="1"/>
          <p:nvPr/>
        </p:nvSpPr>
        <p:spPr>
          <a:xfrm>
            <a:off x="2779368" y="689714"/>
            <a:ext cx="3623733"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CONCLUSIONES</a:t>
            </a:r>
            <a:endParaRPr 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277303"/>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2000" cy="6858000"/>
          </a:xfrm>
          <a:prstGeom prst="rect">
            <a:avLst/>
          </a:prstGeom>
        </p:spPr>
      </p:pic>
      <p:sp>
        <p:nvSpPr>
          <p:cNvPr id="4" name="Rectángulo 3"/>
          <p:cNvSpPr/>
          <p:nvPr/>
        </p:nvSpPr>
        <p:spPr>
          <a:xfrm>
            <a:off x="2421835" y="1580321"/>
            <a:ext cx="9144000" cy="4626908"/>
          </a:xfrm>
          <a:prstGeom prst="rect">
            <a:avLst/>
          </a:prstGeom>
        </p:spPr>
        <p:txBody>
          <a:bodyPr wrap="square">
            <a:spAutoFit/>
          </a:bodyPr>
          <a:lstStyle/>
          <a:p>
            <a:pPr marL="342900" marR="0" lvl="0" indent="-342900" algn="just">
              <a:lnSpc>
                <a:spcPct val="200000"/>
              </a:lnSpc>
              <a:spcBef>
                <a:spcPts val="0"/>
              </a:spcBef>
              <a:spcAft>
                <a:spcPts val="0"/>
              </a:spcAft>
              <a:buFont typeface="Symbol" panose="05050102010706020507" pitchFamily="18" charset="2"/>
              <a:buChar char=""/>
            </a:pP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Establecer un Puesto de Mando Unificado que permita la coordinación interinstitucional, antes, durante y después, en respuesta a la emergencia.</a:t>
            </a:r>
          </a:p>
          <a:p>
            <a:pPr marL="342900" marR="0" lvl="0" indent="-342900" algn="just">
              <a:lnSpc>
                <a:spcPct val="200000"/>
              </a:lnSpc>
              <a:spcBef>
                <a:spcPts val="0"/>
              </a:spcBef>
              <a:spcAft>
                <a:spcPts val="0"/>
              </a:spcAft>
              <a:buFont typeface="Symbol" panose="05050102010706020507" pitchFamily="18" charset="2"/>
              <a:buChar char=""/>
            </a:pP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La Concentración Deportiva de Pichincha debe contar con un estudio técnico de la infraestructura e instalaciones del Estadio Olímpico Atahualpa, que permita implementar un mantenimiento preventivo y correctivo del mismo.</a:t>
            </a:r>
          </a:p>
          <a:p>
            <a:pPr marL="342900" marR="0" lvl="0" indent="-342900" algn="just">
              <a:lnSpc>
                <a:spcPct val="200000"/>
              </a:lnSpc>
              <a:spcBef>
                <a:spcPts val="0"/>
              </a:spcBef>
              <a:spcAft>
                <a:spcPts val="0"/>
              </a:spcAft>
              <a:buFont typeface="Symbol" panose="05050102010706020507" pitchFamily="18" charset="2"/>
              <a:buChar char=""/>
            </a:pP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La implementación de recursos tecnológicos que admitan el cumplimiento normativas específicas como la de gestión de riesgos y la aplicación del derecho de admisión, garantizando de esta forma la seguridad del aforo total del escenario deportivo. </a:t>
            </a:r>
          </a:p>
          <a:p>
            <a:pPr marL="342900" marR="0" lvl="0" indent="-342900" algn="just">
              <a:lnSpc>
                <a:spcPct val="200000"/>
              </a:lnSpc>
              <a:spcBef>
                <a:spcPts val="0"/>
              </a:spcBef>
              <a:spcAft>
                <a:spcPts val="0"/>
              </a:spcAft>
              <a:buFont typeface="Symbol" panose="05050102010706020507" pitchFamily="18" charset="2"/>
              <a:buChar char=""/>
            </a:pP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Implementar un plan de capacitación en emergencias para el personal inmerso en la ejecución de los planes de acción.</a:t>
            </a:r>
          </a:p>
          <a:p>
            <a:pPr marL="342900" marR="0" lvl="0" indent="-342900" algn="just">
              <a:lnSpc>
                <a:spcPct val="200000"/>
              </a:lnSpc>
              <a:spcBef>
                <a:spcPts val="0"/>
              </a:spcBef>
              <a:spcAft>
                <a:spcPts val="0"/>
              </a:spcAft>
              <a:buFont typeface="Symbol" panose="05050102010706020507" pitchFamily="18" charset="2"/>
              <a:buChar char=""/>
            </a:pP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Proponer un Plan de Seguridad Integral, que involucre la parte preventiva, disuasiva y reactiva, para enfrentar los riesgos antrópicos identificados, en coordinación con los organismos competentes en materia de atención a emergencias.</a:t>
            </a:r>
          </a:p>
          <a:p>
            <a:pPr marL="342900" marR="0" lvl="0" indent="-342900" algn="just">
              <a:lnSpc>
                <a:spcPct val="200000"/>
              </a:lnSpc>
              <a:spcBef>
                <a:spcPts val="0"/>
              </a:spcBef>
              <a:spcAft>
                <a:spcPts val="800"/>
              </a:spcAft>
              <a:buFont typeface="Symbol" panose="05050102010706020507" pitchFamily="18" charset="2"/>
              <a:buChar char=""/>
            </a:pP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Socializar el Plan de Seguridad del Estadio Olímpico Atahualpa de Quito, con los funcionarios y representantes de las instituciones y organismos de primera respuesta ante emergencias.</a:t>
            </a:r>
          </a:p>
          <a:p>
            <a:pPr indent="180340" algn="just">
              <a:lnSpc>
                <a:spcPct val="200000"/>
              </a:lnSpc>
              <a:spcAft>
                <a:spcPts val="800"/>
              </a:spcAft>
            </a:pPr>
            <a:r>
              <a:rPr lang="es-EC" sz="1200" b="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p:cNvSpPr txBox="1"/>
          <p:nvPr/>
        </p:nvSpPr>
        <p:spPr>
          <a:xfrm>
            <a:off x="2809186" y="1027645"/>
            <a:ext cx="3623733"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RECOMENDACIONES</a:t>
            </a:r>
            <a:endParaRPr 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3858885"/>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7999"/>
          </a:xfrm>
          <a:prstGeom prst="rect">
            <a:avLst/>
          </a:prstGeom>
        </p:spPr>
      </p:pic>
      <p:pic>
        <p:nvPicPr>
          <p:cNvPr id="3" name="Imagen 2"/>
          <p:cNvPicPr>
            <a:picLocks noChangeAspect="1"/>
          </p:cNvPicPr>
          <p:nvPr/>
        </p:nvPicPr>
        <p:blipFill>
          <a:blip r:embed="rId3"/>
          <a:stretch>
            <a:fillRect/>
          </a:stretch>
        </p:blipFill>
        <p:spPr>
          <a:xfrm>
            <a:off x="2970651" y="1340535"/>
            <a:ext cx="8052949" cy="4679267"/>
          </a:xfrm>
          <a:prstGeom prst="rect">
            <a:avLst/>
          </a:prstGeom>
          <a:ln>
            <a:noFill/>
          </a:ln>
          <a:effectLst>
            <a:outerShdw blurRad="292100" dist="139700" dir="2700000" algn="tl" rotWithShape="0">
              <a:srgbClr val="333333">
                <a:alpha val="65000"/>
              </a:srgbClr>
            </a:outerShdw>
          </a:effectLst>
        </p:spPr>
      </p:pic>
      <p:sp>
        <p:nvSpPr>
          <p:cNvPr id="4" name="CuadroTexto 3"/>
          <p:cNvSpPr txBox="1"/>
          <p:nvPr/>
        </p:nvSpPr>
        <p:spPr>
          <a:xfrm>
            <a:off x="2970651" y="807138"/>
            <a:ext cx="3623733"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RIESGOS</a:t>
            </a:r>
            <a:endParaRPr 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833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825</Words>
  <Application>Microsoft Office PowerPoint</Application>
  <PresentationFormat>Panorámica</PresentationFormat>
  <Paragraphs>97</Paragraphs>
  <Slides>19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19</vt:i4>
      </vt:variant>
    </vt:vector>
  </HeadingPairs>
  <TitlesOfParts>
    <vt:vector size="25" baseType="lpstr">
      <vt:lpstr>Arial</vt:lpstr>
      <vt:lpstr>Calibri</vt:lpstr>
      <vt:lpstr>Calibri Light</vt:lpstr>
      <vt:lpstr>Symbol</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GINA GUEVARA</dc:creator>
  <cp:lastModifiedBy>GINA GUEVARA</cp:lastModifiedBy>
  <cp:revision>33</cp:revision>
  <dcterms:created xsi:type="dcterms:W3CDTF">2019-01-29T03:25:46Z</dcterms:created>
  <dcterms:modified xsi:type="dcterms:W3CDTF">2019-01-30T13:02:06Z</dcterms:modified>
</cp:coreProperties>
</file>