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6" r:id="rId2"/>
    <p:sldId id="259" r:id="rId3"/>
    <p:sldId id="258" r:id="rId4"/>
    <p:sldId id="265" r:id="rId5"/>
    <p:sldId id="260" r:id="rId6"/>
    <p:sldId id="263" r:id="rId7"/>
    <p:sldId id="262" r:id="rId8"/>
    <p:sldId id="261"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2" d="100"/>
          <a:sy n="42" d="100"/>
        </p:scale>
        <p:origin x="9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6B483-A38E-4D40-BA37-5006A560AC57}"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C"/>
        </a:p>
      </dgm:t>
    </dgm:pt>
    <dgm:pt modelId="{10932FBC-18CE-4CEB-B02E-7B8C039AAB1C}">
      <dgm:prSet phldrT="[Texto]"/>
      <dgm:spPr/>
      <dgm:t>
        <a:bodyPr/>
        <a:lstStyle/>
        <a:p>
          <a:pPr rtl="0"/>
          <a:r>
            <a:rPr lang="es-EC" dirty="0"/>
            <a:t>Este impacto ocasiono que el Ecuador se viera afectado por la disminución de exportaciones</a:t>
          </a:r>
        </a:p>
      </dgm:t>
    </dgm:pt>
    <dgm:pt modelId="{D3820CE7-125D-467E-A43E-2DB853A59011}" type="parTrans" cxnId="{066B017C-706B-498C-9D35-10BC40E15F6F}">
      <dgm:prSet/>
      <dgm:spPr/>
      <dgm:t>
        <a:bodyPr/>
        <a:lstStyle/>
        <a:p>
          <a:endParaRPr lang="es-EC"/>
        </a:p>
      </dgm:t>
    </dgm:pt>
    <dgm:pt modelId="{49B9C637-2DAA-4E41-B953-E93944FC1B0C}" type="sibTrans" cxnId="{066B017C-706B-498C-9D35-10BC40E15F6F}">
      <dgm:prSet/>
      <dgm:spPr/>
      <dgm:t>
        <a:bodyPr/>
        <a:lstStyle/>
        <a:p>
          <a:endParaRPr lang="es-EC"/>
        </a:p>
      </dgm:t>
    </dgm:pt>
    <dgm:pt modelId="{FF296778-2893-4796-8EEE-0D9D9553F8AA}">
      <dgm:prSet/>
      <dgm:spPr/>
      <dgm:t>
        <a:bodyPr/>
        <a:lstStyle/>
        <a:p>
          <a:pPr rtl="0"/>
          <a:r>
            <a:rPr lang="es-EC" dirty="0"/>
            <a:t>razón por la cual se introdujo salvaguardias con el fin de reducir las   importaciones y   equilibrar   la   balanza comercial</a:t>
          </a:r>
          <a:r>
            <a:rPr lang="es-ES" b="0" i="0" u="none" strike="noStrike" cap="none" dirty="0">
              <a:latin typeface="Calibri"/>
              <a:ea typeface="Calibri"/>
              <a:cs typeface="Calibri"/>
              <a:sym typeface="Calibri"/>
            </a:rPr>
            <a:t>. </a:t>
          </a:r>
        </a:p>
      </dgm:t>
    </dgm:pt>
    <dgm:pt modelId="{880E2CCF-1E1D-4F06-8A1E-161893EB5B55}" type="parTrans" cxnId="{0C7385A6-800E-4E84-BCF4-95F560E6AE1D}">
      <dgm:prSet/>
      <dgm:spPr/>
      <dgm:t>
        <a:bodyPr/>
        <a:lstStyle/>
        <a:p>
          <a:endParaRPr lang="es-EC"/>
        </a:p>
      </dgm:t>
    </dgm:pt>
    <dgm:pt modelId="{5E1CCC30-BB7F-4854-BDBA-D917FB9B68B2}" type="sibTrans" cxnId="{0C7385A6-800E-4E84-BCF4-95F560E6AE1D}">
      <dgm:prSet/>
      <dgm:spPr/>
      <dgm:t>
        <a:bodyPr/>
        <a:lstStyle/>
        <a:p>
          <a:endParaRPr lang="es-EC"/>
        </a:p>
      </dgm:t>
    </dgm:pt>
    <dgm:pt modelId="{7A04E81D-827D-4006-AB17-CA10B836BBD7}">
      <dgm:prSet/>
      <dgm:spPr/>
      <dgm:t>
        <a:bodyPr/>
        <a:lstStyle/>
        <a:p>
          <a:pPr rtl="0"/>
          <a:r>
            <a:rPr lang="es-EC" dirty="0"/>
            <a:t>La crisis financiera presentada en Estados Unidos a inicios del año 2009 provoco la recesión y amenaza a la economía mundial</a:t>
          </a:r>
          <a:r>
            <a:rPr lang="es-ES" b="0" i="0" u="none" strike="noStrike" cap="none" dirty="0">
              <a:latin typeface="Calibri"/>
              <a:ea typeface="Calibri"/>
              <a:cs typeface="Calibri"/>
              <a:sym typeface="Calibri"/>
            </a:rPr>
            <a:t>  </a:t>
          </a:r>
          <a:endParaRPr lang="es-EC" dirty="0"/>
        </a:p>
      </dgm:t>
    </dgm:pt>
    <dgm:pt modelId="{85F93982-13FE-47DC-9C7F-8125759E6FB2}" type="parTrans" cxnId="{6F03C426-5E8C-4B4D-9B88-98E8E05A0CB5}">
      <dgm:prSet/>
      <dgm:spPr/>
      <dgm:t>
        <a:bodyPr/>
        <a:lstStyle/>
        <a:p>
          <a:endParaRPr lang="es-ES"/>
        </a:p>
      </dgm:t>
    </dgm:pt>
    <dgm:pt modelId="{EE030F04-F7FF-42DC-BED3-E2B601005A67}" type="sibTrans" cxnId="{6F03C426-5E8C-4B4D-9B88-98E8E05A0CB5}">
      <dgm:prSet/>
      <dgm:spPr/>
      <dgm:t>
        <a:bodyPr/>
        <a:lstStyle/>
        <a:p>
          <a:endParaRPr lang="es-EC"/>
        </a:p>
      </dgm:t>
    </dgm:pt>
    <dgm:pt modelId="{A54CE8BC-4B76-45E9-9727-ED2C183F9631}" type="pres">
      <dgm:prSet presAssocID="{D2B6B483-A38E-4D40-BA37-5006A560AC57}" presName="outerComposite" presStyleCnt="0">
        <dgm:presLayoutVars>
          <dgm:chMax val="5"/>
          <dgm:dir/>
          <dgm:resizeHandles val="exact"/>
        </dgm:presLayoutVars>
      </dgm:prSet>
      <dgm:spPr/>
      <dgm:t>
        <a:bodyPr/>
        <a:lstStyle/>
        <a:p>
          <a:endParaRPr lang="es-EC"/>
        </a:p>
      </dgm:t>
    </dgm:pt>
    <dgm:pt modelId="{024E77F8-5DE3-496F-B0A0-D959E7D46560}" type="pres">
      <dgm:prSet presAssocID="{D2B6B483-A38E-4D40-BA37-5006A560AC57}" presName="dummyMaxCanvas" presStyleCnt="0">
        <dgm:presLayoutVars/>
      </dgm:prSet>
      <dgm:spPr/>
    </dgm:pt>
    <dgm:pt modelId="{2C8482C6-643D-4D99-966E-0BCD2B2D7B63}" type="pres">
      <dgm:prSet presAssocID="{D2B6B483-A38E-4D40-BA37-5006A560AC57}" presName="ThreeNodes_1" presStyleLbl="node1" presStyleIdx="0" presStyleCnt="3" custLinFactNeighborY="-1011">
        <dgm:presLayoutVars>
          <dgm:bulletEnabled val="1"/>
        </dgm:presLayoutVars>
      </dgm:prSet>
      <dgm:spPr/>
      <dgm:t>
        <a:bodyPr/>
        <a:lstStyle/>
        <a:p>
          <a:endParaRPr lang="es-EC"/>
        </a:p>
      </dgm:t>
    </dgm:pt>
    <dgm:pt modelId="{216B7F65-DDFA-4B17-A40A-B9DB89D2F343}" type="pres">
      <dgm:prSet presAssocID="{D2B6B483-A38E-4D40-BA37-5006A560AC57}" presName="ThreeNodes_2" presStyleLbl="node1" presStyleIdx="1" presStyleCnt="3">
        <dgm:presLayoutVars>
          <dgm:bulletEnabled val="1"/>
        </dgm:presLayoutVars>
      </dgm:prSet>
      <dgm:spPr/>
      <dgm:t>
        <a:bodyPr/>
        <a:lstStyle/>
        <a:p>
          <a:endParaRPr lang="es-EC"/>
        </a:p>
      </dgm:t>
    </dgm:pt>
    <dgm:pt modelId="{FDD939A8-23A0-4E20-93A3-5DF78627D66D}" type="pres">
      <dgm:prSet presAssocID="{D2B6B483-A38E-4D40-BA37-5006A560AC57}" presName="ThreeNodes_3" presStyleLbl="node1" presStyleIdx="2" presStyleCnt="3">
        <dgm:presLayoutVars>
          <dgm:bulletEnabled val="1"/>
        </dgm:presLayoutVars>
      </dgm:prSet>
      <dgm:spPr/>
      <dgm:t>
        <a:bodyPr/>
        <a:lstStyle/>
        <a:p>
          <a:endParaRPr lang="es-EC"/>
        </a:p>
      </dgm:t>
    </dgm:pt>
    <dgm:pt modelId="{A4C32A66-8AC3-4A02-A509-7CAF0F11D2A5}" type="pres">
      <dgm:prSet presAssocID="{D2B6B483-A38E-4D40-BA37-5006A560AC57}" presName="ThreeConn_1-2" presStyleLbl="fgAccFollowNode1" presStyleIdx="0" presStyleCnt="2">
        <dgm:presLayoutVars>
          <dgm:bulletEnabled val="1"/>
        </dgm:presLayoutVars>
      </dgm:prSet>
      <dgm:spPr/>
      <dgm:t>
        <a:bodyPr/>
        <a:lstStyle/>
        <a:p>
          <a:endParaRPr lang="es-EC"/>
        </a:p>
      </dgm:t>
    </dgm:pt>
    <dgm:pt modelId="{76969ACC-83D1-4EE9-88C4-DEC6BFFA40CD}" type="pres">
      <dgm:prSet presAssocID="{D2B6B483-A38E-4D40-BA37-5006A560AC57}" presName="ThreeConn_2-3" presStyleLbl="fgAccFollowNode1" presStyleIdx="1" presStyleCnt="2">
        <dgm:presLayoutVars>
          <dgm:bulletEnabled val="1"/>
        </dgm:presLayoutVars>
      </dgm:prSet>
      <dgm:spPr/>
      <dgm:t>
        <a:bodyPr/>
        <a:lstStyle/>
        <a:p>
          <a:endParaRPr lang="es-EC"/>
        </a:p>
      </dgm:t>
    </dgm:pt>
    <dgm:pt modelId="{654BE3D4-C75A-4DFB-8D1D-E1DE359150DB}" type="pres">
      <dgm:prSet presAssocID="{D2B6B483-A38E-4D40-BA37-5006A560AC57}" presName="ThreeNodes_1_text" presStyleLbl="node1" presStyleIdx="2" presStyleCnt="3">
        <dgm:presLayoutVars>
          <dgm:bulletEnabled val="1"/>
        </dgm:presLayoutVars>
      </dgm:prSet>
      <dgm:spPr/>
      <dgm:t>
        <a:bodyPr/>
        <a:lstStyle/>
        <a:p>
          <a:endParaRPr lang="es-EC"/>
        </a:p>
      </dgm:t>
    </dgm:pt>
    <dgm:pt modelId="{8B2EF131-2A22-4076-BD58-79C1604121E2}" type="pres">
      <dgm:prSet presAssocID="{D2B6B483-A38E-4D40-BA37-5006A560AC57}" presName="ThreeNodes_2_text" presStyleLbl="node1" presStyleIdx="2" presStyleCnt="3">
        <dgm:presLayoutVars>
          <dgm:bulletEnabled val="1"/>
        </dgm:presLayoutVars>
      </dgm:prSet>
      <dgm:spPr/>
      <dgm:t>
        <a:bodyPr/>
        <a:lstStyle/>
        <a:p>
          <a:endParaRPr lang="es-EC"/>
        </a:p>
      </dgm:t>
    </dgm:pt>
    <dgm:pt modelId="{78775695-896B-4E1A-8AC9-3E7A2DD21FE3}" type="pres">
      <dgm:prSet presAssocID="{D2B6B483-A38E-4D40-BA37-5006A560AC57}" presName="ThreeNodes_3_text" presStyleLbl="node1" presStyleIdx="2" presStyleCnt="3">
        <dgm:presLayoutVars>
          <dgm:bulletEnabled val="1"/>
        </dgm:presLayoutVars>
      </dgm:prSet>
      <dgm:spPr/>
      <dgm:t>
        <a:bodyPr/>
        <a:lstStyle/>
        <a:p>
          <a:endParaRPr lang="es-EC"/>
        </a:p>
      </dgm:t>
    </dgm:pt>
  </dgm:ptLst>
  <dgm:cxnLst>
    <dgm:cxn modelId="{F2B4306C-D823-42BB-92DE-BB31C4565F0A}" type="presOf" srcId="{7A04E81D-827D-4006-AB17-CA10B836BBD7}" destId="{654BE3D4-C75A-4DFB-8D1D-E1DE359150DB}" srcOrd="1" destOrd="0" presId="urn:microsoft.com/office/officeart/2005/8/layout/vProcess5"/>
    <dgm:cxn modelId="{0CCAF57E-372E-435C-A40B-16C980C29B20}" type="presOf" srcId="{49B9C637-2DAA-4E41-B953-E93944FC1B0C}" destId="{76969ACC-83D1-4EE9-88C4-DEC6BFFA40CD}" srcOrd="0" destOrd="0" presId="urn:microsoft.com/office/officeart/2005/8/layout/vProcess5"/>
    <dgm:cxn modelId="{776A6AE6-DB17-4F6A-8948-C1C794A106D4}" type="presOf" srcId="{7A04E81D-827D-4006-AB17-CA10B836BBD7}" destId="{2C8482C6-643D-4D99-966E-0BCD2B2D7B63}" srcOrd="0" destOrd="0" presId="urn:microsoft.com/office/officeart/2005/8/layout/vProcess5"/>
    <dgm:cxn modelId="{0C7385A6-800E-4E84-BCF4-95F560E6AE1D}" srcId="{D2B6B483-A38E-4D40-BA37-5006A560AC57}" destId="{FF296778-2893-4796-8EEE-0D9D9553F8AA}" srcOrd="2" destOrd="0" parTransId="{880E2CCF-1E1D-4F06-8A1E-161893EB5B55}" sibTransId="{5E1CCC30-BB7F-4854-BDBA-D917FB9B68B2}"/>
    <dgm:cxn modelId="{CFCF0AA8-5436-4D29-B04A-70FE837F61A7}" type="presOf" srcId="{FF296778-2893-4796-8EEE-0D9D9553F8AA}" destId="{78775695-896B-4E1A-8AC9-3E7A2DD21FE3}" srcOrd="1" destOrd="0" presId="urn:microsoft.com/office/officeart/2005/8/layout/vProcess5"/>
    <dgm:cxn modelId="{6F03C426-5E8C-4B4D-9B88-98E8E05A0CB5}" srcId="{D2B6B483-A38E-4D40-BA37-5006A560AC57}" destId="{7A04E81D-827D-4006-AB17-CA10B836BBD7}" srcOrd="0" destOrd="0" parTransId="{85F93982-13FE-47DC-9C7F-8125759E6FB2}" sibTransId="{EE030F04-F7FF-42DC-BED3-E2B601005A67}"/>
    <dgm:cxn modelId="{00903168-FAF1-4883-A01F-9B5D6D3B7C3B}" type="presOf" srcId="{10932FBC-18CE-4CEB-B02E-7B8C039AAB1C}" destId="{216B7F65-DDFA-4B17-A40A-B9DB89D2F343}" srcOrd="0" destOrd="0" presId="urn:microsoft.com/office/officeart/2005/8/layout/vProcess5"/>
    <dgm:cxn modelId="{97C18A5B-0D2C-484A-A5CA-E5B0EBAEA829}" type="presOf" srcId="{EE030F04-F7FF-42DC-BED3-E2B601005A67}" destId="{A4C32A66-8AC3-4A02-A509-7CAF0F11D2A5}" srcOrd="0" destOrd="0" presId="urn:microsoft.com/office/officeart/2005/8/layout/vProcess5"/>
    <dgm:cxn modelId="{6EAF69CB-D18C-47F4-8C45-A396F9991786}" type="presOf" srcId="{10932FBC-18CE-4CEB-B02E-7B8C039AAB1C}" destId="{8B2EF131-2A22-4076-BD58-79C1604121E2}" srcOrd="1" destOrd="0" presId="urn:microsoft.com/office/officeart/2005/8/layout/vProcess5"/>
    <dgm:cxn modelId="{066B017C-706B-498C-9D35-10BC40E15F6F}" srcId="{D2B6B483-A38E-4D40-BA37-5006A560AC57}" destId="{10932FBC-18CE-4CEB-B02E-7B8C039AAB1C}" srcOrd="1" destOrd="0" parTransId="{D3820CE7-125D-467E-A43E-2DB853A59011}" sibTransId="{49B9C637-2DAA-4E41-B953-E93944FC1B0C}"/>
    <dgm:cxn modelId="{5780537A-0C34-4602-9DBB-F2D94B99B89E}" type="presOf" srcId="{D2B6B483-A38E-4D40-BA37-5006A560AC57}" destId="{A54CE8BC-4B76-45E9-9727-ED2C183F9631}" srcOrd="0" destOrd="0" presId="urn:microsoft.com/office/officeart/2005/8/layout/vProcess5"/>
    <dgm:cxn modelId="{76059ECB-943C-4539-B063-5A09927FBB6B}" type="presOf" srcId="{FF296778-2893-4796-8EEE-0D9D9553F8AA}" destId="{FDD939A8-23A0-4E20-93A3-5DF78627D66D}" srcOrd="0" destOrd="0" presId="urn:microsoft.com/office/officeart/2005/8/layout/vProcess5"/>
    <dgm:cxn modelId="{57105720-2E1E-491E-91F0-D9CAAC2BEF58}" type="presParOf" srcId="{A54CE8BC-4B76-45E9-9727-ED2C183F9631}" destId="{024E77F8-5DE3-496F-B0A0-D959E7D46560}" srcOrd="0" destOrd="0" presId="urn:microsoft.com/office/officeart/2005/8/layout/vProcess5"/>
    <dgm:cxn modelId="{141A1B13-1AED-4C5C-8520-505A7319ED2B}" type="presParOf" srcId="{A54CE8BC-4B76-45E9-9727-ED2C183F9631}" destId="{2C8482C6-643D-4D99-966E-0BCD2B2D7B63}" srcOrd="1" destOrd="0" presId="urn:microsoft.com/office/officeart/2005/8/layout/vProcess5"/>
    <dgm:cxn modelId="{71F76173-81CB-4AAC-A25C-0F6ABD6E9F43}" type="presParOf" srcId="{A54CE8BC-4B76-45E9-9727-ED2C183F9631}" destId="{216B7F65-DDFA-4B17-A40A-B9DB89D2F343}" srcOrd="2" destOrd="0" presId="urn:microsoft.com/office/officeart/2005/8/layout/vProcess5"/>
    <dgm:cxn modelId="{0D6AF19D-EC51-4CE0-91C4-CEB76190E0F4}" type="presParOf" srcId="{A54CE8BC-4B76-45E9-9727-ED2C183F9631}" destId="{FDD939A8-23A0-4E20-93A3-5DF78627D66D}" srcOrd="3" destOrd="0" presId="urn:microsoft.com/office/officeart/2005/8/layout/vProcess5"/>
    <dgm:cxn modelId="{296D9B87-70B1-4025-B8D0-814B235A477B}" type="presParOf" srcId="{A54CE8BC-4B76-45E9-9727-ED2C183F9631}" destId="{A4C32A66-8AC3-4A02-A509-7CAF0F11D2A5}" srcOrd="4" destOrd="0" presId="urn:microsoft.com/office/officeart/2005/8/layout/vProcess5"/>
    <dgm:cxn modelId="{7C7D591D-A3C0-4AF5-B4E4-18FE8044B5B1}" type="presParOf" srcId="{A54CE8BC-4B76-45E9-9727-ED2C183F9631}" destId="{76969ACC-83D1-4EE9-88C4-DEC6BFFA40CD}" srcOrd="5" destOrd="0" presId="urn:microsoft.com/office/officeart/2005/8/layout/vProcess5"/>
    <dgm:cxn modelId="{7C260333-A784-4677-851A-D63C9FF435AD}" type="presParOf" srcId="{A54CE8BC-4B76-45E9-9727-ED2C183F9631}" destId="{654BE3D4-C75A-4DFB-8D1D-E1DE359150DB}" srcOrd="6" destOrd="0" presId="urn:microsoft.com/office/officeart/2005/8/layout/vProcess5"/>
    <dgm:cxn modelId="{D6A3EFD7-5BC6-49A6-AFBC-0BEC081D7BF5}" type="presParOf" srcId="{A54CE8BC-4B76-45E9-9727-ED2C183F9631}" destId="{8B2EF131-2A22-4076-BD58-79C1604121E2}" srcOrd="7" destOrd="0" presId="urn:microsoft.com/office/officeart/2005/8/layout/vProcess5"/>
    <dgm:cxn modelId="{1D94B552-959C-4D21-9E60-5931B0F5D94A}" type="presParOf" srcId="{A54CE8BC-4B76-45E9-9727-ED2C183F9631}" destId="{78775695-896B-4E1A-8AC9-3E7A2DD21FE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B9441A-CCC6-4E73-9B75-53DC07801588}" type="doc">
      <dgm:prSet loTypeId="urn:microsoft.com/office/officeart/2005/8/layout/equation1" loCatId="relationship" qsTypeId="urn:microsoft.com/office/officeart/2005/8/quickstyle/simple1" qsCatId="simple" csTypeId="urn:microsoft.com/office/officeart/2005/8/colors/accent2_1" csCatId="accent2" phldr="1"/>
      <dgm:spPr/>
    </dgm:pt>
    <dgm:pt modelId="{D159133B-10BF-4883-BBBB-34299D17EEDE}">
      <dgm:prSet phldrT="[Texto]"/>
      <dgm:spPr/>
      <dgm:t>
        <a:bodyPr/>
        <a:lstStyle/>
        <a:p>
          <a:r>
            <a:rPr lang="es-EC" b="1" dirty="0">
              <a:latin typeface="Times New Roman" panose="02020603050405020304" pitchFamily="18" charset="0"/>
              <a:ea typeface="Times New Roman" panose="02020603050405020304" pitchFamily="18" charset="0"/>
            </a:rPr>
            <a:t>Teoría de Adam Smith</a:t>
          </a:r>
        </a:p>
        <a:p>
          <a:r>
            <a:rPr lang="es-EC" dirty="0">
              <a:latin typeface="Times New Roman" panose="02020603050405020304" pitchFamily="18" charset="0"/>
              <a:ea typeface="Times New Roman" panose="02020603050405020304" pitchFamily="18" charset="0"/>
            </a:rPr>
            <a:t>Sostenía que una sociedad podía normalizar por sí sola sin la interposición del estado</a:t>
          </a:r>
          <a:endParaRPr lang="es-ES" dirty="0"/>
        </a:p>
      </dgm:t>
    </dgm:pt>
    <dgm:pt modelId="{7B995D51-731F-44A0-9230-BE1C82027EB5}" type="parTrans" cxnId="{E3B0C86F-CC00-4037-9DA0-F4EECC8C9B37}">
      <dgm:prSet/>
      <dgm:spPr/>
      <dgm:t>
        <a:bodyPr/>
        <a:lstStyle/>
        <a:p>
          <a:endParaRPr lang="es-ES"/>
        </a:p>
      </dgm:t>
    </dgm:pt>
    <dgm:pt modelId="{6A113FF8-758D-4F42-AE37-E5869BC9BFF4}" type="sibTrans" cxnId="{E3B0C86F-CC00-4037-9DA0-F4EECC8C9B37}">
      <dgm:prSet/>
      <dgm:spPr/>
      <dgm:t>
        <a:bodyPr/>
        <a:lstStyle/>
        <a:p>
          <a:endParaRPr lang="es-ES"/>
        </a:p>
      </dgm:t>
    </dgm:pt>
    <dgm:pt modelId="{A7CE87F2-F329-4D8C-BD5B-4565C2C32161}">
      <dgm:prSet phldrT="[Texto]"/>
      <dgm:spPr/>
      <dgm:t>
        <a:bodyPr/>
        <a:lstStyle/>
        <a:p>
          <a:r>
            <a:rPr lang="es-EC" b="1" dirty="0">
              <a:latin typeface="Times New Roman" panose="02020603050405020304" pitchFamily="18" charset="0"/>
            </a:rPr>
            <a:t>Teoría de los mercantilistas</a:t>
          </a:r>
        </a:p>
        <a:p>
          <a:r>
            <a:rPr lang="es-EC" dirty="0">
              <a:latin typeface="Times New Roman" panose="02020603050405020304" pitchFamily="18" charset="0"/>
            </a:rPr>
            <a:t>Inducir las exportaciones a través de subsidios y limitar las importaciones.</a:t>
          </a:r>
          <a:endParaRPr lang="es-ES" dirty="0"/>
        </a:p>
      </dgm:t>
    </dgm:pt>
    <dgm:pt modelId="{69BE33FD-7CB9-4769-9DD6-A802B025A806}" type="parTrans" cxnId="{11C779AE-B1BC-4930-9638-432270E3D9BD}">
      <dgm:prSet/>
      <dgm:spPr/>
      <dgm:t>
        <a:bodyPr/>
        <a:lstStyle/>
        <a:p>
          <a:endParaRPr lang="es-ES"/>
        </a:p>
      </dgm:t>
    </dgm:pt>
    <dgm:pt modelId="{28240881-5F22-44CB-BACA-0A81C1BDF9E7}" type="sibTrans" cxnId="{11C779AE-B1BC-4930-9638-432270E3D9BD}">
      <dgm:prSet/>
      <dgm:spPr/>
      <dgm:t>
        <a:bodyPr/>
        <a:lstStyle/>
        <a:p>
          <a:endParaRPr lang="es-ES"/>
        </a:p>
      </dgm:t>
    </dgm:pt>
    <dgm:pt modelId="{1EDAB080-A74F-43BF-BAD2-D12D64140A3A}">
      <dgm:prSet phldrT="[Texto]"/>
      <dgm:spPr/>
      <dgm:t>
        <a:bodyPr/>
        <a:lstStyle/>
        <a:p>
          <a:r>
            <a:rPr lang="es-EC" dirty="0"/>
            <a:t>La política comercial de los gobiernos anteriores está cambiando por políticas proteccionistas que buscan alentar la producción nacional con barreras al comercio, como las salvaguardias; las mismas que se utilizan para reducir las importaciones.</a:t>
          </a:r>
          <a:endParaRPr lang="es-ES" dirty="0"/>
        </a:p>
      </dgm:t>
    </dgm:pt>
    <dgm:pt modelId="{4157BB90-0383-49A4-85CE-76AC4EAA86C1}" type="parTrans" cxnId="{6A351FD5-F298-45F5-88E1-71FF45E9370E}">
      <dgm:prSet/>
      <dgm:spPr/>
      <dgm:t>
        <a:bodyPr/>
        <a:lstStyle/>
        <a:p>
          <a:endParaRPr lang="es-ES"/>
        </a:p>
      </dgm:t>
    </dgm:pt>
    <dgm:pt modelId="{D9A2D2B5-AF08-4BF4-9347-0AC9B2409F11}" type="sibTrans" cxnId="{6A351FD5-F298-45F5-88E1-71FF45E9370E}">
      <dgm:prSet/>
      <dgm:spPr/>
      <dgm:t>
        <a:bodyPr/>
        <a:lstStyle/>
        <a:p>
          <a:endParaRPr lang="es-ES"/>
        </a:p>
      </dgm:t>
    </dgm:pt>
    <dgm:pt modelId="{A59C1101-1422-4CFD-86F3-029403A07274}" type="pres">
      <dgm:prSet presAssocID="{3BB9441A-CCC6-4E73-9B75-53DC07801588}" presName="linearFlow" presStyleCnt="0">
        <dgm:presLayoutVars>
          <dgm:dir/>
          <dgm:resizeHandles val="exact"/>
        </dgm:presLayoutVars>
      </dgm:prSet>
      <dgm:spPr/>
    </dgm:pt>
    <dgm:pt modelId="{8A4100EE-F08D-49A2-A122-4932BD4EA3B4}" type="pres">
      <dgm:prSet presAssocID="{D159133B-10BF-4883-BBBB-34299D17EEDE}" presName="node" presStyleLbl="node1" presStyleIdx="0" presStyleCnt="3">
        <dgm:presLayoutVars>
          <dgm:bulletEnabled val="1"/>
        </dgm:presLayoutVars>
      </dgm:prSet>
      <dgm:spPr>
        <a:prstGeom prst="rect">
          <a:avLst/>
        </a:prstGeom>
      </dgm:spPr>
      <dgm:t>
        <a:bodyPr/>
        <a:lstStyle/>
        <a:p>
          <a:endParaRPr lang="es-EC"/>
        </a:p>
      </dgm:t>
    </dgm:pt>
    <dgm:pt modelId="{8E06C17E-E628-445A-8131-2FDA1666AD80}" type="pres">
      <dgm:prSet presAssocID="{6A113FF8-758D-4F42-AE37-E5869BC9BFF4}" presName="spacerL" presStyleCnt="0"/>
      <dgm:spPr/>
    </dgm:pt>
    <dgm:pt modelId="{F58CD079-3F32-42FF-911C-520B4B1E2266}" type="pres">
      <dgm:prSet presAssocID="{6A113FF8-758D-4F42-AE37-E5869BC9BFF4}" presName="sibTrans" presStyleLbl="sibTrans2D1" presStyleIdx="0" presStyleCnt="2"/>
      <dgm:spPr/>
      <dgm:t>
        <a:bodyPr/>
        <a:lstStyle/>
        <a:p>
          <a:endParaRPr lang="es-EC"/>
        </a:p>
      </dgm:t>
    </dgm:pt>
    <dgm:pt modelId="{C8099748-83A2-43C3-A05F-024B561C3A76}" type="pres">
      <dgm:prSet presAssocID="{6A113FF8-758D-4F42-AE37-E5869BC9BFF4}" presName="spacerR" presStyleCnt="0"/>
      <dgm:spPr/>
    </dgm:pt>
    <dgm:pt modelId="{42B19EB0-BC80-4041-AAEB-4B2D95A77321}" type="pres">
      <dgm:prSet presAssocID="{A7CE87F2-F329-4D8C-BD5B-4565C2C32161}" presName="node" presStyleLbl="node1" presStyleIdx="1" presStyleCnt="3">
        <dgm:presLayoutVars>
          <dgm:bulletEnabled val="1"/>
        </dgm:presLayoutVars>
      </dgm:prSet>
      <dgm:spPr>
        <a:prstGeom prst="rect">
          <a:avLst/>
        </a:prstGeom>
      </dgm:spPr>
      <dgm:t>
        <a:bodyPr/>
        <a:lstStyle/>
        <a:p>
          <a:endParaRPr lang="es-EC"/>
        </a:p>
      </dgm:t>
    </dgm:pt>
    <dgm:pt modelId="{3BDCEDE2-94C9-47C1-A257-0196BFAA239E}" type="pres">
      <dgm:prSet presAssocID="{28240881-5F22-44CB-BACA-0A81C1BDF9E7}" presName="spacerL" presStyleCnt="0"/>
      <dgm:spPr/>
    </dgm:pt>
    <dgm:pt modelId="{8861B635-46F6-4C26-9FE4-C62BD6B44CE6}" type="pres">
      <dgm:prSet presAssocID="{28240881-5F22-44CB-BACA-0A81C1BDF9E7}" presName="sibTrans" presStyleLbl="sibTrans2D1" presStyleIdx="1" presStyleCnt="2"/>
      <dgm:spPr/>
      <dgm:t>
        <a:bodyPr/>
        <a:lstStyle/>
        <a:p>
          <a:endParaRPr lang="es-EC"/>
        </a:p>
      </dgm:t>
    </dgm:pt>
    <dgm:pt modelId="{F3F88E0D-C441-4C61-BD0D-445112587D88}" type="pres">
      <dgm:prSet presAssocID="{28240881-5F22-44CB-BACA-0A81C1BDF9E7}" presName="spacerR" presStyleCnt="0"/>
      <dgm:spPr/>
    </dgm:pt>
    <dgm:pt modelId="{93003FDD-E462-44F5-B705-3380A2EA1295}" type="pres">
      <dgm:prSet presAssocID="{1EDAB080-A74F-43BF-BAD2-D12D64140A3A}" presName="node" presStyleLbl="node1" presStyleIdx="2" presStyleCnt="3" custScaleX="104806" custScaleY="151145">
        <dgm:presLayoutVars>
          <dgm:bulletEnabled val="1"/>
        </dgm:presLayoutVars>
      </dgm:prSet>
      <dgm:spPr>
        <a:prstGeom prst="rect">
          <a:avLst/>
        </a:prstGeom>
      </dgm:spPr>
      <dgm:t>
        <a:bodyPr/>
        <a:lstStyle/>
        <a:p>
          <a:endParaRPr lang="es-EC"/>
        </a:p>
      </dgm:t>
    </dgm:pt>
  </dgm:ptLst>
  <dgm:cxnLst>
    <dgm:cxn modelId="{9ABE25FF-B4DB-4A68-B3EB-C7A9AF998DF8}" type="presOf" srcId="{6A113FF8-758D-4F42-AE37-E5869BC9BFF4}" destId="{F58CD079-3F32-42FF-911C-520B4B1E2266}" srcOrd="0" destOrd="0" presId="urn:microsoft.com/office/officeart/2005/8/layout/equation1"/>
    <dgm:cxn modelId="{8A7E92B0-016C-4867-AC30-D703C42FC2D0}" type="presOf" srcId="{28240881-5F22-44CB-BACA-0A81C1BDF9E7}" destId="{8861B635-46F6-4C26-9FE4-C62BD6B44CE6}" srcOrd="0" destOrd="0" presId="urn:microsoft.com/office/officeart/2005/8/layout/equation1"/>
    <dgm:cxn modelId="{3E518416-A97E-4AC8-B850-7EC531FFD0FB}" type="presOf" srcId="{1EDAB080-A74F-43BF-BAD2-D12D64140A3A}" destId="{93003FDD-E462-44F5-B705-3380A2EA1295}" srcOrd="0" destOrd="0" presId="urn:microsoft.com/office/officeart/2005/8/layout/equation1"/>
    <dgm:cxn modelId="{E3B0C86F-CC00-4037-9DA0-F4EECC8C9B37}" srcId="{3BB9441A-CCC6-4E73-9B75-53DC07801588}" destId="{D159133B-10BF-4883-BBBB-34299D17EEDE}" srcOrd="0" destOrd="0" parTransId="{7B995D51-731F-44A0-9230-BE1C82027EB5}" sibTransId="{6A113FF8-758D-4F42-AE37-E5869BC9BFF4}"/>
    <dgm:cxn modelId="{FE5557A7-7D37-484A-A2CC-55D479E7E286}" type="presOf" srcId="{A7CE87F2-F329-4D8C-BD5B-4565C2C32161}" destId="{42B19EB0-BC80-4041-AAEB-4B2D95A77321}" srcOrd="0" destOrd="0" presId="urn:microsoft.com/office/officeart/2005/8/layout/equation1"/>
    <dgm:cxn modelId="{3D88F8A8-947D-4C19-80DB-5EBE6B2366AF}" type="presOf" srcId="{D159133B-10BF-4883-BBBB-34299D17EEDE}" destId="{8A4100EE-F08D-49A2-A122-4932BD4EA3B4}" srcOrd="0" destOrd="0" presId="urn:microsoft.com/office/officeart/2005/8/layout/equation1"/>
    <dgm:cxn modelId="{6A351FD5-F298-45F5-88E1-71FF45E9370E}" srcId="{3BB9441A-CCC6-4E73-9B75-53DC07801588}" destId="{1EDAB080-A74F-43BF-BAD2-D12D64140A3A}" srcOrd="2" destOrd="0" parTransId="{4157BB90-0383-49A4-85CE-76AC4EAA86C1}" sibTransId="{D9A2D2B5-AF08-4BF4-9347-0AC9B2409F11}"/>
    <dgm:cxn modelId="{11C779AE-B1BC-4930-9638-432270E3D9BD}" srcId="{3BB9441A-CCC6-4E73-9B75-53DC07801588}" destId="{A7CE87F2-F329-4D8C-BD5B-4565C2C32161}" srcOrd="1" destOrd="0" parTransId="{69BE33FD-7CB9-4769-9DD6-A802B025A806}" sibTransId="{28240881-5F22-44CB-BACA-0A81C1BDF9E7}"/>
    <dgm:cxn modelId="{CD4D0708-E63A-4BE6-8CC4-8540F483FC8D}" type="presOf" srcId="{3BB9441A-CCC6-4E73-9B75-53DC07801588}" destId="{A59C1101-1422-4CFD-86F3-029403A07274}" srcOrd="0" destOrd="0" presId="urn:microsoft.com/office/officeart/2005/8/layout/equation1"/>
    <dgm:cxn modelId="{934ACF2A-99AC-49AB-8D83-F7C8CD9E11CB}" type="presParOf" srcId="{A59C1101-1422-4CFD-86F3-029403A07274}" destId="{8A4100EE-F08D-49A2-A122-4932BD4EA3B4}" srcOrd="0" destOrd="0" presId="urn:microsoft.com/office/officeart/2005/8/layout/equation1"/>
    <dgm:cxn modelId="{752938F7-672A-4201-A192-889ADE4F2C7C}" type="presParOf" srcId="{A59C1101-1422-4CFD-86F3-029403A07274}" destId="{8E06C17E-E628-445A-8131-2FDA1666AD80}" srcOrd="1" destOrd="0" presId="urn:microsoft.com/office/officeart/2005/8/layout/equation1"/>
    <dgm:cxn modelId="{5237D343-9C70-4CDA-B0CE-75DC98B926A6}" type="presParOf" srcId="{A59C1101-1422-4CFD-86F3-029403A07274}" destId="{F58CD079-3F32-42FF-911C-520B4B1E2266}" srcOrd="2" destOrd="0" presId="urn:microsoft.com/office/officeart/2005/8/layout/equation1"/>
    <dgm:cxn modelId="{9956AE3E-E5D6-44D6-BBD0-FF28D8877510}" type="presParOf" srcId="{A59C1101-1422-4CFD-86F3-029403A07274}" destId="{C8099748-83A2-43C3-A05F-024B561C3A76}" srcOrd="3" destOrd="0" presId="urn:microsoft.com/office/officeart/2005/8/layout/equation1"/>
    <dgm:cxn modelId="{3D00C81B-E39E-429D-ADCC-DD5425465411}" type="presParOf" srcId="{A59C1101-1422-4CFD-86F3-029403A07274}" destId="{42B19EB0-BC80-4041-AAEB-4B2D95A77321}" srcOrd="4" destOrd="0" presId="urn:microsoft.com/office/officeart/2005/8/layout/equation1"/>
    <dgm:cxn modelId="{D60C2CF4-993C-4FCB-AD75-E1DBD25C9588}" type="presParOf" srcId="{A59C1101-1422-4CFD-86F3-029403A07274}" destId="{3BDCEDE2-94C9-47C1-A257-0196BFAA239E}" srcOrd="5" destOrd="0" presId="urn:microsoft.com/office/officeart/2005/8/layout/equation1"/>
    <dgm:cxn modelId="{37C91FA5-B5A9-4835-B7CA-BB3AA00763DE}" type="presParOf" srcId="{A59C1101-1422-4CFD-86F3-029403A07274}" destId="{8861B635-46F6-4C26-9FE4-C62BD6B44CE6}" srcOrd="6" destOrd="0" presId="urn:microsoft.com/office/officeart/2005/8/layout/equation1"/>
    <dgm:cxn modelId="{8263ED5A-C155-4849-BA7C-1F6323D23F81}" type="presParOf" srcId="{A59C1101-1422-4CFD-86F3-029403A07274}" destId="{F3F88E0D-C441-4C61-BD0D-445112587D88}" srcOrd="7" destOrd="0" presId="urn:microsoft.com/office/officeart/2005/8/layout/equation1"/>
    <dgm:cxn modelId="{58A79B7D-F6B2-4A92-9264-43E3D467BC6C}" type="presParOf" srcId="{A59C1101-1422-4CFD-86F3-029403A07274}" destId="{93003FDD-E462-44F5-B705-3380A2EA1295}"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93341-720F-47DB-B311-1CF6050F4092}"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ES"/>
        </a:p>
      </dgm:t>
    </dgm:pt>
    <dgm:pt modelId="{980F1FDC-E5B0-419B-BAB7-A530F15A562A}">
      <dgm:prSet phldrT="[Texto]"/>
      <dgm:spPr/>
      <dgm:t>
        <a:bodyPr/>
        <a:lstStyle/>
        <a:p>
          <a:r>
            <a:rPr lang="es-ES" dirty="0"/>
            <a:t>Problema</a:t>
          </a:r>
        </a:p>
      </dgm:t>
    </dgm:pt>
    <dgm:pt modelId="{6D919CC1-881C-4039-83FC-DF9A8BBFA8AF}" type="parTrans" cxnId="{2D47EB36-2E71-4379-8AE5-E8566BDB18A6}">
      <dgm:prSet/>
      <dgm:spPr/>
      <dgm:t>
        <a:bodyPr/>
        <a:lstStyle/>
        <a:p>
          <a:endParaRPr lang="es-ES"/>
        </a:p>
      </dgm:t>
    </dgm:pt>
    <dgm:pt modelId="{21C83953-65D8-4F54-BE60-91223F6A4D05}" type="sibTrans" cxnId="{2D47EB36-2E71-4379-8AE5-E8566BDB18A6}">
      <dgm:prSet/>
      <dgm:spPr/>
      <dgm:t>
        <a:bodyPr/>
        <a:lstStyle/>
        <a:p>
          <a:endParaRPr lang="es-ES"/>
        </a:p>
      </dgm:t>
    </dgm:pt>
    <dgm:pt modelId="{DD2D108C-F488-4B76-B64E-F6C9921D8EBC}">
      <dgm:prSet phldrT="[Texto]"/>
      <dgm:spPr/>
      <dgm:t>
        <a:bodyPr/>
        <a:lstStyle/>
        <a:p>
          <a:r>
            <a:rPr lang="es-ES" dirty="0"/>
            <a:t>El Impacto de las salvaguardias en el comportamiento de compra de productos de cuidado capilar en </a:t>
          </a:r>
          <a:r>
            <a:rPr lang="es-ES" dirty="0" err="1"/>
            <a:t>en</a:t>
          </a:r>
          <a:r>
            <a:rPr lang="es-ES" dirty="0"/>
            <a:t> DMQ.</a:t>
          </a:r>
        </a:p>
      </dgm:t>
    </dgm:pt>
    <dgm:pt modelId="{FF70B1F3-1908-41FF-8678-33E61B95FA35}" type="parTrans" cxnId="{C72E5F8A-053A-4A25-90F6-8A0A632D4E05}">
      <dgm:prSet/>
      <dgm:spPr/>
      <dgm:t>
        <a:bodyPr/>
        <a:lstStyle/>
        <a:p>
          <a:endParaRPr lang="es-ES"/>
        </a:p>
      </dgm:t>
    </dgm:pt>
    <dgm:pt modelId="{5E27293F-3F12-4DFF-95A3-5533B6E1691B}" type="sibTrans" cxnId="{C72E5F8A-053A-4A25-90F6-8A0A632D4E05}">
      <dgm:prSet/>
      <dgm:spPr/>
      <dgm:t>
        <a:bodyPr/>
        <a:lstStyle/>
        <a:p>
          <a:endParaRPr lang="es-ES"/>
        </a:p>
      </dgm:t>
    </dgm:pt>
    <dgm:pt modelId="{7476182A-975E-4C29-8F29-CFEEB475FB0A}">
      <dgm:prSet phldrT="[Texto]"/>
      <dgm:spPr/>
      <dgm:t>
        <a:bodyPr/>
        <a:lstStyle/>
        <a:p>
          <a:r>
            <a:rPr lang="es-ES" dirty="0"/>
            <a:t>Población</a:t>
          </a:r>
        </a:p>
      </dgm:t>
    </dgm:pt>
    <dgm:pt modelId="{4CEE3A54-CE33-499C-8354-FBDC991C0FDA}" type="parTrans" cxnId="{6A589C2D-77F9-4DB5-BBF1-DC33DBDB5CCB}">
      <dgm:prSet/>
      <dgm:spPr/>
      <dgm:t>
        <a:bodyPr/>
        <a:lstStyle/>
        <a:p>
          <a:endParaRPr lang="es-ES"/>
        </a:p>
      </dgm:t>
    </dgm:pt>
    <dgm:pt modelId="{6DA2C7BC-BA9F-474A-9C55-26F9CC450AAE}" type="sibTrans" cxnId="{6A589C2D-77F9-4DB5-BBF1-DC33DBDB5CCB}">
      <dgm:prSet/>
      <dgm:spPr/>
      <dgm:t>
        <a:bodyPr/>
        <a:lstStyle/>
        <a:p>
          <a:endParaRPr lang="es-ES"/>
        </a:p>
      </dgm:t>
    </dgm:pt>
    <dgm:pt modelId="{7590481D-96DB-462D-8BDD-02815AB982D7}">
      <dgm:prSet phldrT="[Texto]"/>
      <dgm:spPr/>
      <dgm:t>
        <a:bodyPr/>
        <a:lstStyle/>
        <a:p>
          <a:r>
            <a:rPr lang="es-ES" dirty="0"/>
            <a:t>Ciudadanos que residen en la ciudad de Quito</a:t>
          </a:r>
        </a:p>
      </dgm:t>
    </dgm:pt>
    <dgm:pt modelId="{938C9B66-9D9B-4685-AD7F-E2FDB1D7E6A2}" type="parTrans" cxnId="{30332D63-26DF-46E4-A1D5-620A72515B12}">
      <dgm:prSet/>
      <dgm:spPr/>
      <dgm:t>
        <a:bodyPr/>
        <a:lstStyle/>
        <a:p>
          <a:endParaRPr lang="es-ES"/>
        </a:p>
      </dgm:t>
    </dgm:pt>
    <dgm:pt modelId="{9A719D02-FD48-4826-8C7E-9F84A9E6C4CB}" type="sibTrans" cxnId="{30332D63-26DF-46E4-A1D5-620A72515B12}">
      <dgm:prSet/>
      <dgm:spPr/>
      <dgm:t>
        <a:bodyPr/>
        <a:lstStyle/>
        <a:p>
          <a:endParaRPr lang="es-ES"/>
        </a:p>
      </dgm:t>
    </dgm:pt>
    <dgm:pt modelId="{2CA0D993-6D81-45C6-AE01-118C10A3F0F6}">
      <dgm:prSet phldrT="[Texto]"/>
      <dgm:spPr/>
      <dgm:t>
        <a:bodyPr/>
        <a:lstStyle/>
        <a:p>
          <a:r>
            <a:rPr lang="es-ES" dirty="0"/>
            <a:t>Muestra</a:t>
          </a:r>
        </a:p>
      </dgm:t>
    </dgm:pt>
    <dgm:pt modelId="{7E3516F6-DC37-4080-84AC-AF9F820740D8}" type="parTrans" cxnId="{F8D378DB-452A-440B-8800-465EA73B308F}">
      <dgm:prSet/>
      <dgm:spPr/>
      <dgm:t>
        <a:bodyPr/>
        <a:lstStyle/>
        <a:p>
          <a:endParaRPr lang="es-ES"/>
        </a:p>
      </dgm:t>
    </dgm:pt>
    <dgm:pt modelId="{A7F0F4F8-8D7E-4DFA-A7C3-E86B7D6115BF}" type="sibTrans" cxnId="{F8D378DB-452A-440B-8800-465EA73B308F}">
      <dgm:prSet/>
      <dgm:spPr/>
      <dgm:t>
        <a:bodyPr/>
        <a:lstStyle/>
        <a:p>
          <a:endParaRPr lang="es-ES"/>
        </a:p>
      </dgm:t>
    </dgm:pt>
    <dgm:pt modelId="{EE17541C-2A08-4CBD-922C-B9E02B60AE2E}">
      <dgm:prSet phldrT="[Texto]"/>
      <dgm:spPr/>
      <dgm:t>
        <a:bodyPr/>
        <a:lstStyle/>
        <a:p>
          <a:r>
            <a:rPr lang="es-ES" dirty="0"/>
            <a:t>Compra de productos de cuidado capilar</a:t>
          </a:r>
        </a:p>
      </dgm:t>
    </dgm:pt>
    <dgm:pt modelId="{970562F7-A89C-41E4-9CC3-5A799231C5D6}" type="parTrans" cxnId="{B2DB80E6-3A0A-449B-99A8-BB79A3127120}">
      <dgm:prSet/>
      <dgm:spPr/>
      <dgm:t>
        <a:bodyPr/>
        <a:lstStyle/>
        <a:p>
          <a:endParaRPr lang="es-ES"/>
        </a:p>
      </dgm:t>
    </dgm:pt>
    <dgm:pt modelId="{697564B2-C5EF-45CD-9332-0EDA4CE74691}" type="sibTrans" cxnId="{B2DB80E6-3A0A-449B-99A8-BB79A3127120}">
      <dgm:prSet/>
      <dgm:spPr/>
      <dgm:t>
        <a:bodyPr/>
        <a:lstStyle/>
        <a:p>
          <a:endParaRPr lang="es-ES"/>
        </a:p>
      </dgm:t>
    </dgm:pt>
    <dgm:pt modelId="{D430F0B2-E476-4BD2-BE03-E09866108CA5}">
      <dgm:prSet phldrT="[Texto]"/>
      <dgm:spPr/>
      <dgm:t>
        <a:bodyPr/>
        <a:lstStyle/>
        <a:p>
          <a:r>
            <a:rPr lang="es-ES" dirty="0"/>
            <a:t>Marco muestral</a:t>
          </a:r>
        </a:p>
      </dgm:t>
    </dgm:pt>
    <dgm:pt modelId="{ABEB7992-FBD2-4804-B65A-3C8CC5E14966}" type="parTrans" cxnId="{EA4A4161-D10C-4559-A8C6-CC0B720319EF}">
      <dgm:prSet/>
      <dgm:spPr/>
      <dgm:t>
        <a:bodyPr/>
        <a:lstStyle/>
        <a:p>
          <a:endParaRPr lang="es-ES"/>
        </a:p>
      </dgm:t>
    </dgm:pt>
    <dgm:pt modelId="{1159C949-D349-4462-8BBB-9FB42C1EF8E7}" type="sibTrans" cxnId="{EA4A4161-D10C-4559-A8C6-CC0B720319EF}">
      <dgm:prSet/>
      <dgm:spPr/>
      <dgm:t>
        <a:bodyPr/>
        <a:lstStyle/>
        <a:p>
          <a:endParaRPr lang="es-ES"/>
        </a:p>
      </dgm:t>
    </dgm:pt>
    <dgm:pt modelId="{530F8335-31D7-49E2-AB2C-7ECDF16B30E7}">
      <dgm:prSet phldrT="[Texto]"/>
      <dgm:spPr/>
      <dgm:t>
        <a:bodyPr/>
        <a:lstStyle/>
        <a:p>
          <a:r>
            <a:rPr lang="es-ES" dirty="0"/>
            <a:t>Unidad muestral</a:t>
          </a:r>
        </a:p>
      </dgm:t>
    </dgm:pt>
    <dgm:pt modelId="{4275AE68-2A23-46E2-AEF3-DDF013081B85}" type="parTrans" cxnId="{D5D30BD8-8DC1-4D5E-9E4E-F5070EF4178F}">
      <dgm:prSet/>
      <dgm:spPr/>
      <dgm:t>
        <a:bodyPr/>
        <a:lstStyle/>
        <a:p>
          <a:endParaRPr lang="es-ES"/>
        </a:p>
      </dgm:t>
    </dgm:pt>
    <dgm:pt modelId="{326751FA-C85B-4932-B23D-674DD41A8F00}" type="sibTrans" cxnId="{D5D30BD8-8DC1-4D5E-9E4E-F5070EF4178F}">
      <dgm:prSet/>
      <dgm:spPr/>
      <dgm:t>
        <a:bodyPr/>
        <a:lstStyle/>
        <a:p>
          <a:endParaRPr lang="es-ES"/>
        </a:p>
      </dgm:t>
    </dgm:pt>
    <dgm:pt modelId="{DD74F2C0-3C39-4B6E-9C57-B2DE6B0F502D}">
      <dgm:prSet phldrT="[Texto]"/>
      <dgm:spPr/>
      <dgm:t>
        <a:bodyPr/>
        <a:lstStyle/>
        <a:p>
          <a:r>
            <a:rPr lang="es-ES" dirty="0"/>
            <a:t>Unidad de análisis </a:t>
          </a:r>
        </a:p>
      </dgm:t>
    </dgm:pt>
    <dgm:pt modelId="{81A4FB64-532F-4508-B2D3-1C3FE2046C49}" type="parTrans" cxnId="{3A12C5E1-6BCC-46E4-A66D-0752419CF0B2}">
      <dgm:prSet/>
      <dgm:spPr/>
      <dgm:t>
        <a:bodyPr/>
        <a:lstStyle/>
        <a:p>
          <a:endParaRPr lang="es-ES"/>
        </a:p>
      </dgm:t>
    </dgm:pt>
    <dgm:pt modelId="{943E29BD-05E9-4B5A-B3B2-305408C14A52}" type="sibTrans" cxnId="{3A12C5E1-6BCC-46E4-A66D-0752419CF0B2}">
      <dgm:prSet/>
      <dgm:spPr/>
      <dgm:t>
        <a:bodyPr/>
        <a:lstStyle/>
        <a:p>
          <a:endParaRPr lang="es-ES"/>
        </a:p>
      </dgm:t>
    </dgm:pt>
    <dgm:pt modelId="{5DEE26AD-591F-47CC-BBBE-40AF8D2ECB66}">
      <dgm:prSet phldrT="[Texto]"/>
      <dgm:spPr/>
      <dgm:t>
        <a:bodyPr/>
        <a:lstStyle/>
        <a:p>
          <a:r>
            <a:rPr lang="es-ES" dirty="0"/>
            <a:t>Listado de las empresas productoras y comercializadoras de productos de cuidado capilar.</a:t>
          </a:r>
        </a:p>
      </dgm:t>
    </dgm:pt>
    <dgm:pt modelId="{1786D46B-481A-43FC-B5D3-7E636A7CDC1F}" type="parTrans" cxnId="{93A7D00C-56E4-4DA1-AAA1-694360BD3534}">
      <dgm:prSet/>
      <dgm:spPr/>
      <dgm:t>
        <a:bodyPr/>
        <a:lstStyle/>
        <a:p>
          <a:endParaRPr lang="es-ES"/>
        </a:p>
      </dgm:t>
    </dgm:pt>
    <dgm:pt modelId="{0845524B-4C3D-43B0-9001-161BA93C6071}" type="sibTrans" cxnId="{93A7D00C-56E4-4DA1-AAA1-694360BD3534}">
      <dgm:prSet/>
      <dgm:spPr/>
      <dgm:t>
        <a:bodyPr/>
        <a:lstStyle/>
        <a:p>
          <a:endParaRPr lang="es-ES"/>
        </a:p>
      </dgm:t>
    </dgm:pt>
    <dgm:pt modelId="{DE132C68-7706-41CD-9F36-A828D3FC2ED1}">
      <dgm:prSet phldrT="[Texto]"/>
      <dgm:spPr/>
      <dgm:t>
        <a:bodyPr/>
        <a:lstStyle/>
        <a:p>
          <a:r>
            <a:rPr lang="es-ES" dirty="0"/>
            <a:t>Empresas dedicadas a la producción y comercialización de productos de cuidado capilar.</a:t>
          </a:r>
        </a:p>
      </dgm:t>
    </dgm:pt>
    <dgm:pt modelId="{59124C6C-9CA0-4E4B-B30E-6E6C42DDA680}" type="parTrans" cxnId="{F04E4C5F-B4A1-447B-A6EC-338B4EFFA35E}">
      <dgm:prSet/>
      <dgm:spPr/>
      <dgm:t>
        <a:bodyPr/>
        <a:lstStyle/>
        <a:p>
          <a:endParaRPr lang="es-ES"/>
        </a:p>
      </dgm:t>
    </dgm:pt>
    <dgm:pt modelId="{A2AB567D-E405-4E85-97AB-9380CAE3BCAA}" type="sibTrans" cxnId="{F04E4C5F-B4A1-447B-A6EC-338B4EFFA35E}">
      <dgm:prSet/>
      <dgm:spPr/>
      <dgm:t>
        <a:bodyPr/>
        <a:lstStyle/>
        <a:p>
          <a:endParaRPr lang="es-ES"/>
        </a:p>
      </dgm:t>
    </dgm:pt>
    <dgm:pt modelId="{7EC34814-10DE-4DB2-B2A1-84BCDDC96A43}">
      <dgm:prSet phldrT="[Texto]"/>
      <dgm:spPr/>
      <dgm:t>
        <a:bodyPr/>
        <a:lstStyle/>
        <a:p>
          <a:r>
            <a:rPr lang="es-ES" dirty="0"/>
            <a:t>Encuesta </a:t>
          </a:r>
        </a:p>
      </dgm:t>
    </dgm:pt>
    <dgm:pt modelId="{0C3E8CA7-5160-451F-9A64-57C22F39820F}" type="parTrans" cxnId="{0562CFA7-B133-48ED-BB9E-AC97598ED209}">
      <dgm:prSet/>
      <dgm:spPr/>
      <dgm:t>
        <a:bodyPr/>
        <a:lstStyle/>
        <a:p>
          <a:endParaRPr lang="es-ES"/>
        </a:p>
      </dgm:t>
    </dgm:pt>
    <dgm:pt modelId="{9747B850-3EC9-4326-9EA0-593EACA5CDD8}" type="sibTrans" cxnId="{0562CFA7-B133-48ED-BB9E-AC97598ED209}">
      <dgm:prSet/>
      <dgm:spPr/>
      <dgm:t>
        <a:bodyPr/>
        <a:lstStyle/>
        <a:p>
          <a:endParaRPr lang="es-ES"/>
        </a:p>
      </dgm:t>
    </dgm:pt>
    <dgm:pt modelId="{4E69FEE0-C410-43C8-92DB-D8FD4AD8115B}">
      <dgm:prSet phldrT="[Texto]"/>
      <dgm:spPr/>
      <dgm:t>
        <a:bodyPr/>
        <a:lstStyle/>
        <a:p>
          <a:r>
            <a:rPr lang="es-ES" dirty="0"/>
            <a:t>Unidad de observación </a:t>
          </a:r>
        </a:p>
      </dgm:t>
    </dgm:pt>
    <dgm:pt modelId="{3B8FA9BA-081E-4090-9159-D41F144485BE}" type="parTrans" cxnId="{B840F845-95C8-403F-91C3-36BE26424CBD}">
      <dgm:prSet/>
      <dgm:spPr/>
      <dgm:t>
        <a:bodyPr/>
        <a:lstStyle/>
        <a:p>
          <a:endParaRPr lang="es-ES"/>
        </a:p>
      </dgm:t>
    </dgm:pt>
    <dgm:pt modelId="{BE4F7A0B-153C-44A4-90E8-63AA3290E119}" type="sibTrans" cxnId="{B840F845-95C8-403F-91C3-36BE26424CBD}">
      <dgm:prSet/>
      <dgm:spPr/>
      <dgm:t>
        <a:bodyPr/>
        <a:lstStyle/>
        <a:p>
          <a:endParaRPr lang="es-ES"/>
        </a:p>
      </dgm:t>
    </dgm:pt>
    <dgm:pt modelId="{17A9105B-42BB-40FB-AB87-A23CF6B8D3C4}">
      <dgm:prSet phldrT="[Texto]"/>
      <dgm:spPr/>
      <dgm:t>
        <a:bodyPr/>
        <a:lstStyle/>
        <a:p>
          <a:r>
            <a:rPr lang="es-ES" dirty="0"/>
            <a:t>Laboratorios Rene </a:t>
          </a:r>
          <a:r>
            <a:rPr lang="es-ES" dirty="0" err="1"/>
            <a:t>Chardon</a:t>
          </a:r>
          <a:r>
            <a:rPr lang="es-ES" dirty="0"/>
            <a:t> del Ecuador</a:t>
          </a:r>
        </a:p>
      </dgm:t>
    </dgm:pt>
    <dgm:pt modelId="{1D3211E4-6FF1-4B22-AD22-E632E06D0BBD}" type="parTrans" cxnId="{50F6D997-A200-4E01-8B74-C2A68EAE8851}">
      <dgm:prSet/>
      <dgm:spPr/>
      <dgm:t>
        <a:bodyPr/>
        <a:lstStyle/>
        <a:p>
          <a:endParaRPr lang="es-ES"/>
        </a:p>
      </dgm:t>
    </dgm:pt>
    <dgm:pt modelId="{67EFC91C-2865-4271-B293-8E4315C31891}" type="sibTrans" cxnId="{50F6D997-A200-4E01-8B74-C2A68EAE8851}">
      <dgm:prSet/>
      <dgm:spPr/>
      <dgm:t>
        <a:bodyPr/>
        <a:lstStyle/>
        <a:p>
          <a:endParaRPr lang="es-ES"/>
        </a:p>
      </dgm:t>
    </dgm:pt>
    <dgm:pt modelId="{B9228095-5343-4F4B-BEC6-6C10119F37B5}" type="pres">
      <dgm:prSet presAssocID="{C4B93341-720F-47DB-B311-1CF6050F4092}" presName="linearFlow" presStyleCnt="0">
        <dgm:presLayoutVars>
          <dgm:dir/>
          <dgm:animLvl val="lvl"/>
          <dgm:resizeHandles val="exact"/>
        </dgm:presLayoutVars>
      </dgm:prSet>
      <dgm:spPr/>
      <dgm:t>
        <a:bodyPr/>
        <a:lstStyle/>
        <a:p>
          <a:endParaRPr lang="es-EC"/>
        </a:p>
      </dgm:t>
    </dgm:pt>
    <dgm:pt modelId="{87E970D2-AA7F-4A6C-890F-38B22ED27966}" type="pres">
      <dgm:prSet presAssocID="{980F1FDC-E5B0-419B-BAB7-A530F15A562A}" presName="composite" presStyleCnt="0"/>
      <dgm:spPr/>
    </dgm:pt>
    <dgm:pt modelId="{3ABBACF0-3364-4A80-8D63-630CA4136582}" type="pres">
      <dgm:prSet presAssocID="{980F1FDC-E5B0-419B-BAB7-A530F15A562A}" presName="parentText" presStyleLbl="alignNode1" presStyleIdx="0" presStyleCnt="7">
        <dgm:presLayoutVars>
          <dgm:chMax val="1"/>
          <dgm:bulletEnabled val="1"/>
        </dgm:presLayoutVars>
      </dgm:prSet>
      <dgm:spPr/>
      <dgm:t>
        <a:bodyPr/>
        <a:lstStyle/>
        <a:p>
          <a:endParaRPr lang="es-EC"/>
        </a:p>
      </dgm:t>
    </dgm:pt>
    <dgm:pt modelId="{80AF1DBB-278B-4F7A-9729-8148EBD4E566}" type="pres">
      <dgm:prSet presAssocID="{980F1FDC-E5B0-419B-BAB7-A530F15A562A}" presName="descendantText" presStyleLbl="alignAcc1" presStyleIdx="0" presStyleCnt="7">
        <dgm:presLayoutVars>
          <dgm:bulletEnabled val="1"/>
        </dgm:presLayoutVars>
      </dgm:prSet>
      <dgm:spPr/>
      <dgm:t>
        <a:bodyPr/>
        <a:lstStyle/>
        <a:p>
          <a:endParaRPr lang="es-EC"/>
        </a:p>
      </dgm:t>
    </dgm:pt>
    <dgm:pt modelId="{71EBE6C4-8C3C-4BBF-B2A0-35FB8CA35430}" type="pres">
      <dgm:prSet presAssocID="{21C83953-65D8-4F54-BE60-91223F6A4D05}" presName="sp" presStyleCnt="0"/>
      <dgm:spPr/>
    </dgm:pt>
    <dgm:pt modelId="{801C2B78-6E54-4188-A208-85310EC2F355}" type="pres">
      <dgm:prSet presAssocID="{7476182A-975E-4C29-8F29-CFEEB475FB0A}" presName="composite" presStyleCnt="0"/>
      <dgm:spPr/>
    </dgm:pt>
    <dgm:pt modelId="{44A05C79-D763-460C-83A7-3EBA94D3736F}" type="pres">
      <dgm:prSet presAssocID="{7476182A-975E-4C29-8F29-CFEEB475FB0A}" presName="parentText" presStyleLbl="alignNode1" presStyleIdx="1" presStyleCnt="7">
        <dgm:presLayoutVars>
          <dgm:chMax val="1"/>
          <dgm:bulletEnabled val="1"/>
        </dgm:presLayoutVars>
      </dgm:prSet>
      <dgm:spPr/>
      <dgm:t>
        <a:bodyPr/>
        <a:lstStyle/>
        <a:p>
          <a:endParaRPr lang="es-EC"/>
        </a:p>
      </dgm:t>
    </dgm:pt>
    <dgm:pt modelId="{4AE92F2F-2EF1-429C-B9C1-8457D03B768F}" type="pres">
      <dgm:prSet presAssocID="{7476182A-975E-4C29-8F29-CFEEB475FB0A}" presName="descendantText" presStyleLbl="alignAcc1" presStyleIdx="1" presStyleCnt="7">
        <dgm:presLayoutVars>
          <dgm:bulletEnabled val="1"/>
        </dgm:presLayoutVars>
      </dgm:prSet>
      <dgm:spPr/>
      <dgm:t>
        <a:bodyPr/>
        <a:lstStyle/>
        <a:p>
          <a:endParaRPr lang="es-EC"/>
        </a:p>
      </dgm:t>
    </dgm:pt>
    <dgm:pt modelId="{E8483FBD-2138-4BCB-A826-0770C765107A}" type="pres">
      <dgm:prSet presAssocID="{6DA2C7BC-BA9F-474A-9C55-26F9CC450AAE}" presName="sp" presStyleCnt="0"/>
      <dgm:spPr/>
    </dgm:pt>
    <dgm:pt modelId="{05254AFF-7C9D-4DF2-B210-961356080BB3}" type="pres">
      <dgm:prSet presAssocID="{2CA0D993-6D81-45C6-AE01-118C10A3F0F6}" presName="composite" presStyleCnt="0"/>
      <dgm:spPr/>
    </dgm:pt>
    <dgm:pt modelId="{6A6629F5-B72B-4360-9456-77324B68212C}" type="pres">
      <dgm:prSet presAssocID="{2CA0D993-6D81-45C6-AE01-118C10A3F0F6}" presName="parentText" presStyleLbl="alignNode1" presStyleIdx="2" presStyleCnt="7">
        <dgm:presLayoutVars>
          <dgm:chMax val="1"/>
          <dgm:bulletEnabled val="1"/>
        </dgm:presLayoutVars>
      </dgm:prSet>
      <dgm:spPr/>
      <dgm:t>
        <a:bodyPr/>
        <a:lstStyle/>
        <a:p>
          <a:endParaRPr lang="es-EC"/>
        </a:p>
      </dgm:t>
    </dgm:pt>
    <dgm:pt modelId="{FC17F8A0-C978-43C8-A341-A42C88A028B3}" type="pres">
      <dgm:prSet presAssocID="{2CA0D993-6D81-45C6-AE01-118C10A3F0F6}" presName="descendantText" presStyleLbl="alignAcc1" presStyleIdx="2" presStyleCnt="7">
        <dgm:presLayoutVars>
          <dgm:bulletEnabled val="1"/>
        </dgm:presLayoutVars>
      </dgm:prSet>
      <dgm:spPr/>
      <dgm:t>
        <a:bodyPr/>
        <a:lstStyle/>
        <a:p>
          <a:endParaRPr lang="es-EC"/>
        </a:p>
      </dgm:t>
    </dgm:pt>
    <dgm:pt modelId="{794D7DA9-65D2-4F20-BCE9-18016FC92ECE}" type="pres">
      <dgm:prSet presAssocID="{A7F0F4F8-8D7E-4DFA-A7C3-E86B7D6115BF}" presName="sp" presStyleCnt="0"/>
      <dgm:spPr/>
    </dgm:pt>
    <dgm:pt modelId="{43671D40-458A-4C7F-993C-361F2F91DF00}" type="pres">
      <dgm:prSet presAssocID="{D430F0B2-E476-4BD2-BE03-E09866108CA5}" presName="composite" presStyleCnt="0"/>
      <dgm:spPr/>
    </dgm:pt>
    <dgm:pt modelId="{EE12EFCF-AF24-4674-AD41-833B1B406D61}" type="pres">
      <dgm:prSet presAssocID="{D430F0B2-E476-4BD2-BE03-E09866108CA5}" presName="parentText" presStyleLbl="alignNode1" presStyleIdx="3" presStyleCnt="7">
        <dgm:presLayoutVars>
          <dgm:chMax val="1"/>
          <dgm:bulletEnabled val="1"/>
        </dgm:presLayoutVars>
      </dgm:prSet>
      <dgm:spPr/>
      <dgm:t>
        <a:bodyPr/>
        <a:lstStyle/>
        <a:p>
          <a:endParaRPr lang="es-EC"/>
        </a:p>
      </dgm:t>
    </dgm:pt>
    <dgm:pt modelId="{E6142A2B-F6E7-451E-A115-00BB2F37B3D0}" type="pres">
      <dgm:prSet presAssocID="{D430F0B2-E476-4BD2-BE03-E09866108CA5}" presName="descendantText" presStyleLbl="alignAcc1" presStyleIdx="3" presStyleCnt="7">
        <dgm:presLayoutVars>
          <dgm:bulletEnabled val="1"/>
        </dgm:presLayoutVars>
      </dgm:prSet>
      <dgm:spPr/>
      <dgm:t>
        <a:bodyPr/>
        <a:lstStyle/>
        <a:p>
          <a:endParaRPr lang="es-EC"/>
        </a:p>
      </dgm:t>
    </dgm:pt>
    <dgm:pt modelId="{97B99085-68B9-4D92-A8E6-1DC84BD55F89}" type="pres">
      <dgm:prSet presAssocID="{1159C949-D349-4462-8BBB-9FB42C1EF8E7}" presName="sp" presStyleCnt="0"/>
      <dgm:spPr/>
    </dgm:pt>
    <dgm:pt modelId="{5C929498-D74E-4178-9A1D-C17494C43FB8}" type="pres">
      <dgm:prSet presAssocID="{530F8335-31D7-49E2-AB2C-7ECDF16B30E7}" presName="composite" presStyleCnt="0"/>
      <dgm:spPr/>
    </dgm:pt>
    <dgm:pt modelId="{B4C4A767-B813-4361-87FD-F397EB81068C}" type="pres">
      <dgm:prSet presAssocID="{530F8335-31D7-49E2-AB2C-7ECDF16B30E7}" presName="parentText" presStyleLbl="alignNode1" presStyleIdx="4" presStyleCnt="7">
        <dgm:presLayoutVars>
          <dgm:chMax val="1"/>
          <dgm:bulletEnabled val="1"/>
        </dgm:presLayoutVars>
      </dgm:prSet>
      <dgm:spPr/>
      <dgm:t>
        <a:bodyPr/>
        <a:lstStyle/>
        <a:p>
          <a:endParaRPr lang="es-EC"/>
        </a:p>
      </dgm:t>
    </dgm:pt>
    <dgm:pt modelId="{85FC234C-28F9-42D6-8B93-C6120D6BA7D0}" type="pres">
      <dgm:prSet presAssocID="{530F8335-31D7-49E2-AB2C-7ECDF16B30E7}" presName="descendantText" presStyleLbl="alignAcc1" presStyleIdx="4" presStyleCnt="7">
        <dgm:presLayoutVars>
          <dgm:bulletEnabled val="1"/>
        </dgm:presLayoutVars>
      </dgm:prSet>
      <dgm:spPr/>
      <dgm:t>
        <a:bodyPr/>
        <a:lstStyle/>
        <a:p>
          <a:endParaRPr lang="es-EC"/>
        </a:p>
      </dgm:t>
    </dgm:pt>
    <dgm:pt modelId="{E56B5AC2-BDCF-497C-82A3-84CB8DC7446D}" type="pres">
      <dgm:prSet presAssocID="{326751FA-C85B-4932-B23D-674DD41A8F00}" presName="sp" presStyleCnt="0"/>
      <dgm:spPr/>
    </dgm:pt>
    <dgm:pt modelId="{38C75BC9-F400-43B7-9C3B-2D3378A09387}" type="pres">
      <dgm:prSet presAssocID="{DD74F2C0-3C39-4B6E-9C57-B2DE6B0F502D}" presName="composite" presStyleCnt="0"/>
      <dgm:spPr/>
    </dgm:pt>
    <dgm:pt modelId="{681EBCE4-3C41-4925-B005-6652467E9DC0}" type="pres">
      <dgm:prSet presAssocID="{DD74F2C0-3C39-4B6E-9C57-B2DE6B0F502D}" presName="parentText" presStyleLbl="alignNode1" presStyleIdx="5" presStyleCnt="7">
        <dgm:presLayoutVars>
          <dgm:chMax val="1"/>
          <dgm:bulletEnabled val="1"/>
        </dgm:presLayoutVars>
      </dgm:prSet>
      <dgm:spPr/>
      <dgm:t>
        <a:bodyPr/>
        <a:lstStyle/>
        <a:p>
          <a:endParaRPr lang="es-EC"/>
        </a:p>
      </dgm:t>
    </dgm:pt>
    <dgm:pt modelId="{C23FB65C-1262-4B9B-84B7-806E7A80A754}" type="pres">
      <dgm:prSet presAssocID="{DD74F2C0-3C39-4B6E-9C57-B2DE6B0F502D}" presName="descendantText" presStyleLbl="alignAcc1" presStyleIdx="5" presStyleCnt="7">
        <dgm:presLayoutVars>
          <dgm:bulletEnabled val="1"/>
        </dgm:presLayoutVars>
      </dgm:prSet>
      <dgm:spPr/>
      <dgm:t>
        <a:bodyPr/>
        <a:lstStyle/>
        <a:p>
          <a:endParaRPr lang="es-EC"/>
        </a:p>
      </dgm:t>
    </dgm:pt>
    <dgm:pt modelId="{EABF3BD2-78CC-4B9E-8D3B-D80C6CF9B5E9}" type="pres">
      <dgm:prSet presAssocID="{943E29BD-05E9-4B5A-B3B2-305408C14A52}" presName="sp" presStyleCnt="0"/>
      <dgm:spPr/>
    </dgm:pt>
    <dgm:pt modelId="{C42E2FFF-8BCF-483F-AE21-A1819C8C2F03}" type="pres">
      <dgm:prSet presAssocID="{4E69FEE0-C410-43C8-92DB-D8FD4AD8115B}" presName="composite" presStyleCnt="0"/>
      <dgm:spPr/>
    </dgm:pt>
    <dgm:pt modelId="{BBEC3372-6183-43D1-856F-73459BD2CFB5}" type="pres">
      <dgm:prSet presAssocID="{4E69FEE0-C410-43C8-92DB-D8FD4AD8115B}" presName="parentText" presStyleLbl="alignNode1" presStyleIdx="6" presStyleCnt="7">
        <dgm:presLayoutVars>
          <dgm:chMax val="1"/>
          <dgm:bulletEnabled val="1"/>
        </dgm:presLayoutVars>
      </dgm:prSet>
      <dgm:spPr/>
      <dgm:t>
        <a:bodyPr/>
        <a:lstStyle/>
        <a:p>
          <a:endParaRPr lang="es-EC"/>
        </a:p>
      </dgm:t>
    </dgm:pt>
    <dgm:pt modelId="{951EC779-A9E7-49C0-B167-0F890D950CCB}" type="pres">
      <dgm:prSet presAssocID="{4E69FEE0-C410-43C8-92DB-D8FD4AD8115B}" presName="descendantText" presStyleLbl="alignAcc1" presStyleIdx="6" presStyleCnt="7">
        <dgm:presLayoutVars>
          <dgm:bulletEnabled val="1"/>
        </dgm:presLayoutVars>
      </dgm:prSet>
      <dgm:spPr/>
      <dgm:t>
        <a:bodyPr/>
        <a:lstStyle/>
        <a:p>
          <a:endParaRPr lang="es-EC"/>
        </a:p>
      </dgm:t>
    </dgm:pt>
  </dgm:ptLst>
  <dgm:cxnLst>
    <dgm:cxn modelId="{6C6BBE0D-516A-4E41-BE82-C1EEC660D8C5}" type="presOf" srcId="{2CA0D993-6D81-45C6-AE01-118C10A3F0F6}" destId="{6A6629F5-B72B-4360-9456-77324B68212C}" srcOrd="0" destOrd="0" presId="urn:microsoft.com/office/officeart/2005/8/layout/chevron2"/>
    <dgm:cxn modelId="{30332D63-26DF-46E4-A1D5-620A72515B12}" srcId="{7476182A-975E-4C29-8F29-CFEEB475FB0A}" destId="{7590481D-96DB-462D-8BDD-02815AB982D7}" srcOrd="0" destOrd="0" parTransId="{938C9B66-9D9B-4685-AD7F-E2FDB1D7E6A2}" sibTransId="{9A719D02-FD48-4826-8C7E-9F84A9E6C4CB}"/>
    <dgm:cxn modelId="{EA4A4161-D10C-4559-A8C6-CC0B720319EF}" srcId="{C4B93341-720F-47DB-B311-1CF6050F4092}" destId="{D430F0B2-E476-4BD2-BE03-E09866108CA5}" srcOrd="3" destOrd="0" parTransId="{ABEB7992-FBD2-4804-B65A-3C8CC5E14966}" sibTransId="{1159C949-D349-4462-8BBB-9FB42C1EF8E7}"/>
    <dgm:cxn modelId="{B840F845-95C8-403F-91C3-36BE26424CBD}" srcId="{C4B93341-720F-47DB-B311-1CF6050F4092}" destId="{4E69FEE0-C410-43C8-92DB-D8FD4AD8115B}" srcOrd="6" destOrd="0" parTransId="{3B8FA9BA-081E-4090-9159-D41F144485BE}" sibTransId="{BE4F7A0B-153C-44A4-90E8-63AA3290E119}"/>
    <dgm:cxn modelId="{3B37DCF6-350B-4D8C-8A33-1C40B8398426}" type="presOf" srcId="{DD74F2C0-3C39-4B6E-9C57-B2DE6B0F502D}" destId="{681EBCE4-3C41-4925-B005-6652467E9DC0}" srcOrd="0" destOrd="0" presId="urn:microsoft.com/office/officeart/2005/8/layout/chevron2"/>
    <dgm:cxn modelId="{3BB460EA-B777-40F2-99B2-3CF0E9B8498D}" type="presOf" srcId="{17A9105B-42BB-40FB-AB87-A23CF6B8D3C4}" destId="{951EC779-A9E7-49C0-B167-0F890D950CCB}" srcOrd="0" destOrd="0" presId="urn:microsoft.com/office/officeart/2005/8/layout/chevron2"/>
    <dgm:cxn modelId="{F8D378DB-452A-440B-8800-465EA73B308F}" srcId="{C4B93341-720F-47DB-B311-1CF6050F4092}" destId="{2CA0D993-6D81-45C6-AE01-118C10A3F0F6}" srcOrd="2" destOrd="0" parTransId="{7E3516F6-DC37-4080-84AC-AF9F820740D8}" sibTransId="{A7F0F4F8-8D7E-4DFA-A7C3-E86B7D6115BF}"/>
    <dgm:cxn modelId="{93A7D00C-56E4-4DA1-AAA1-694360BD3534}" srcId="{D430F0B2-E476-4BD2-BE03-E09866108CA5}" destId="{5DEE26AD-591F-47CC-BBBE-40AF8D2ECB66}" srcOrd="0" destOrd="0" parTransId="{1786D46B-481A-43FC-B5D3-7E636A7CDC1F}" sibTransId="{0845524B-4C3D-43B0-9001-161BA93C6071}"/>
    <dgm:cxn modelId="{50F6D997-A200-4E01-8B74-C2A68EAE8851}" srcId="{4E69FEE0-C410-43C8-92DB-D8FD4AD8115B}" destId="{17A9105B-42BB-40FB-AB87-A23CF6B8D3C4}" srcOrd="0" destOrd="0" parTransId="{1D3211E4-6FF1-4B22-AD22-E632E06D0BBD}" sibTransId="{67EFC91C-2865-4271-B293-8E4315C31891}"/>
    <dgm:cxn modelId="{A98CC7C8-6483-47F3-BAF2-7A969DB1820E}" type="presOf" srcId="{4E69FEE0-C410-43C8-92DB-D8FD4AD8115B}" destId="{BBEC3372-6183-43D1-856F-73459BD2CFB5}" srcOrd="0" destOrd="0" presId="urn:microsoft.com/office/officeart/2005/8/layout/chevron2"/>
    <dgm:cxn modelId="{9AE53CB3-E517-4E99-A450-4A424DF06846}" type="presOf" srcId="{C4B93341-720F-47DB-B311-1CF6050F4092}" destId="{B9228095-5343-4F4B-BEC6-6C10119F37B5}" srcOrd="0" destOrd="0" presId="urn:microsoft.com/office/officeart/2005/8/layout/chevron2"/>
    <dgm:cxn modelId="{6A589C2D-77F9-4DB5-BBF1-DC33DBDB5CCB}" srcId="{C4B93341-720F-47DB-B311-1CF6050F4092}" destId="{7476182A-975E-4C29-8F29-CFEEB475FB0A}" srcOrd="1" destOrd="0" parTransId="{4CEE3A54-CE33-499C-8354-FBDC991C0FDA}" sibTransId="{6DA2C7BC-BA9F-474A-9C55-26F9CC450AAE}"/>
    <dgm:cxn modelId="{B2DB80E6-3A0A-449B-99A8-BB79A3127120}" srcId="{2CA0D993-6D81-45C6-AE01-118C10A3F0F6}" destId="{EE17541C-2A08-4CBD-922C-B9E02B60AE2E}" srcOrd="0" destOrd="0" parTransId="{970562F7-A89C-41E4-9CC3-5A799231C5D6}" sibTransId="{697564B2-C5EF-45CD-9332-0EDA4CE74691}"/>
    <dgm:cxn modelId="{D4377DEE-6897-4BF9-BC29-84E3EFD54D40}" type="presOf" srcId="{DE132C68-7706-41CD-9F36-A828D3FC2ED1}" destId="{85FC234C-28F9-42D6-8B93-C6120D6BA7D0}" srcOrd="0" destOrd="0" presId="urn:microsoft.com/office/officeart/2005/8/layout/chevron2"/>
    <dgm:cxn modelId="{7423D0A8-6A3F-4981-B349-8F0386D98108}" type="presOf" srcId="{DD2D108C-F488-4B76-B64E-F6C9921D8EBC}" destId="{80AF1DBB-278B-4F7A-9729-8148EBD4E566}" srcOrd="0" destOrd="0" presId="urn:microsoft.com/office/officeart/2005/8/layout/chevron2"/>
    <dgm:cxn modelId="{D5D30BD8-8DC1-4D5E-9E4E-F5070EF4178F}" srcId="{C4B93341-720F-47DB-B311-1CF6050F4092}" destId="{530F8335-31D7-49E2-AB2C-7ECDF16B30E7}" srcOrd="4" destOrd="0" parTransId="{4275AE68-2A23-46E2-AEF3-DDF013081B85}" sibTransId="{326751FA-C85B-4932-B23D-674DD41A8F00}"/>
    <dgm:cxn modelId="{3A12C5E1-6BCC-46E4-A66D-0752419CF0B2}" srcId="{C4B93341-720F-47DB-B311-1CF6050F4092}" destId="{DD74F2C0-3C39-4B6E-9C57-B2DE6B0F502D}" srcOrd="5" destOrd="0" parTransId="{81A4FB64-532F-4508-B2D3-1C3FE2046C49}" sibTransId="{943E29BD-05E9-4B5A-B3B2-305408C14A52}"/>
    <dgm:cxn modelId="{4684CA6E-8B99-455F-94DB-A7E8463E3DEC}" type="presOf" srcId="{7476182A-975E-4C29-8F29-CFEEB475FB0A}" destId="{44A05C79-D763-460C-83A7-3EBA94D3736F}" srcOrd="0" destOrd="0" presId="urn:microsoft.com/office/officeart/2005/8/layout/chevron2"/>
    <dgm:cxn modelId="{CFADD3F9-510A-4C48-AA59-7174B602F252}" type="presOf" srcId="{D430F0B2-E476-4BD2-BE03-E09866108CA5}" destId="{EE12EFCF-AF24-4674-AD41-833B1B406D61}" srcOrd="0" destOrd="0" presId="urn:microsoft.com/office/officeart/2005/8/layout/chevron2"/>
    <dgm:cxn modelId="{F04E4C5F-B4A1-447B-A6EC-338B4EFFA35E}" srcId="{530F8335-31D7-49E2-AB2C-7ECDF16B30E7}" destId="{DE132C68-7706-41CD-9F36-A828D3FC2ED1}" srcOrd="0" destOrd="0" parTransId="{59124C6C-9CA0-4E4B-B30E-6E6C42DDA680}" sibTransId="{A2AB567D-E405-4E85-97AB-9380CAE3BCAA}"/>
    <dgm:cxn modelId="{0DA36974-8807-47FB-8EF1-E8C453629B4F}" type="presOf" srcId="{EE17541C-2A08-4CBD-922C-B9E02B60AE2E}" destId="{FC17F8A0-C978-43C8-A341-A42C88A028B3}" srcOrd="0" destOrd="0" presId="urn:microsoft.com/office/officeart/2005/8/layout/chevron2"/>
    <dgm:cxn modelId="{4E2E08E6-9DB7-45CC-83C1-DE984F1BC641}" type="presOf" srcId="{7590481D-96DB-462D-8BDD-02815AB982D7}" destId="{4AE92F2F-2EF1-429C-B9C1-8457D03B768F}" srcOrd="0" destOrd="0" presId="urn:microsoft.com/office/officeart/2005/8/layout/chevron2"/>
    <dgm:cxn modelId="{3CD6D416-1527-462F-88B5-188A95E6C6D9}" type="presOf" srcId="{530F8335-31D7-49E2-AB2C-7ECDF16B30E7}" destId="{B4C4A767-B813-4361-87FD-F397EB81068C}" srcOrd="0" destOrd="0" presId="urn:microsoft.com/office/officeart/2005/8/layout/chevron2"/>
    <dgm:cxn modelId="{02B71B07-B5C3-489C-84DB-29B29C105010}" type="presOf" srcId="{5DEE26AD-591F-47CC-BBBE-40AF8D2ECB66}" destId="{E6142A2B-F6E7-451E-A115-00BB2F37B3D0}" srcOrd="0" destOrd="0" presId="urn:microsoft.com/office/officeart/2005/8/layout/chevron2"/>
    <dgm:cxn modelId="{8DD423F8-CF8E-410B-9BA7-A1A68710090A}" type="presOf" srcId="{7EC34814-10DE-4DB2-B2A1-84BCDDC96A43}" destId="{C23FB65C-1262-4B9B-84B7-806E7A80A754}" srcOrd="0" destOrd="0" presId="urn:microsoft.com/office/officeart/2005/8/layout/chevron2"/>
    <dgm:cxn modelId="{2D47EB36-2E71-4379-8AE5-E8566BDB18A6}" srcId="{C4B93341-720F-47DB-B311-1CF6050F4092}" destId="{980F1FDC-E5B0-419B-BAB7-A530F15A562A}" srcOrd="0" destOrd="0" parTransId="{6D919CC1-881C-4039-83FC-DF9A8BBFA8AF}" sibTransId="{21C83953-65D8-4F54-BE60-91223F6A4D05}"/>
    <dgm:cxn modelId="{0562CFA7-B133-48ED-BB9E-AC97598ED209}" srcId="{DD74F2C0-3C39-4B6E-9C57-B2DE6B0F502D}" destId="{7EC34814-10DE-4DB2-B2A1-84BCDDC96A43}" srcOrd="0" destOrd="0" parTransId="{0C3E8CA7-5160-451F-9A64-57C22F39820F}" sibTransId="{9747B850-3EC9-4326-9EA0-593EACA5CDD8}"/>
    <dgm:cxn modelId="{BB5C7C57-7EF0-4F89-9994-3834D45A1768}" type="presOf" srcId="{980F1FDC-E5B0-419B-BAB7-A530F15A562A}" destId="{3ABBACF0-3364-4A80-8D63-630CA4136582}" srcOrd="0" destOrd="0" presId="urn:microsoft.com/office/officeart/2005/8/layout/chevron2"/>
    <dgm:cxn modelId="{C72E5F8A-053A-4A25-90F6-8A0A632D4E05}" srcId="{980F1FDC-E5B0-419B-BAB7-A530F15A562A}" destId="{DD2D108C-F488-4B76-B64E-F6C9921D8EBC}" srcOrd="0" destOrd="0" parTransId="{FF70B1F3-1908-41FF-8678-33E61B95FA35}" sibTransId="{5E27293F-3F12-4DFF-95A3-5533B6E1691B}"/>
    <dgm:cxn modelId="{0CB8EAE1-5681-4F6B-8C8C-000B7B7A712C}" type="presParOf" srcId="{B9228095-5343-4F4B-BEC6-6C10119F37B5}" destId="{87E970D2-AA7F-4A6C-890F-38B22ED27966}" srcOrd="0" destOrd="0" presId="urn:microsoft.com/office/officeart/2005/8/layout/chevron2"/>
    <dgm:cxn modelId="{581386D3-7F32-41E6-B04C-F155DE450CFC}" type="presParOf" srcId="{87E970D2-AA7F-4A6C-890F-38B22ED27966}" destId="{3ABBACF0-3364-4A80-8D63-630CA4136582}" srcOrd="0" destOrd="0" presId="urn:microsoft.com/office/officeart/2005/8/layout/chevron2"/>
    <dgm:cxn modelId="{BAC40117-F977-4271-8B8D-E660E9650EAD}" type="presParOf" srcId="{87E970D2-AA7F-4A6C-890F-38B22ED27966}" destId="{80AF1DBB-278B-4F7A-9729-8148EBD4E566}" srcOrd="1" destOrd="0" presId="urn:microsoft.com/office/officeart/2005/8/layout/chevron2"/>
    <dgm:cxn modelId="{65F12004-C5D7-4C7A-A1FE-992B3B7E92F4}" type="presParOf" srcId="{B9228095-5343-4F4B-BEC6-6C10119F37B5}" destId="{71EBE6C4-8C3C-4BBF-B2A0-35FB8CA35430}" srcOrd="1" destOrd="0" presId="urn:microsoft.com/office/officeart/2005/8/layout/chevron2"/>
    <dgm:cxn modelId="{F1C31844-BAEA-43F9-8BFE-BD85AD9C340D}" type="presParOf" srcId="{B9228095-5343-4F4B-BEC6-6C10119F37B5}" destId="{801C2B78-6E54-4188-A208-85310EC2F355}" srcOrd="2" destOrd="0" presId="urn:microsoft.com/office/officeart/2005/8/layout/chevron2"/>
    <dgm:cxn modelId="{87731E14-A2A5-4287-9E46-87B0EA0EBD1F}" type="presParOf" srcId="{801C2B78-6E54-4188-A208-85310EC2F355}" destId="{44A05C79-D763-460C-83A7-3EBA94D3736F}" srcOrd="0" destOrd="0" presId="urn:microsoft.com/office/officeart/2005/8/layout/chevron2"/>
    <dgm:cxn modelId="{C94B0249-7B97-4BCD-9137-B4BB5D0CCD2E}" type="presParOf" srcId="{801C2B78-6E54-4188-A208-85310EC2F355}" destId="{4AE92F2F-2EF1-429C-B9C1-8457D03B768F}" srcOrd="1" destOrd="0" presId="urn:microsoft.com/office/officeart/2005/8/layout/chevron2"/>
    <dgm:cxn modelId="{ABFC6F3E-3430-4AA2-B736-B7C5173571AE}" type="presParOf" srcId="{B9228095-5343-4F4B-BEC6-6C10119F37B5}" destId="{E8483FBD-2138-4BCB-A826-0770C765107A}" srcOrd="3" destOrd="0" presId="urn:microsoft.com/office/officeart/2005/8/layout/chevron2"/>
    <dgm:cxn modelId="{663E11B5-5615-4E2F-BE28-3E0A429E6757}" type="presParOf" srcId="{B9228095-5343-4F4B-BEC6-6C10119F37B5}" destId="{05254AFF-7C9D-4DF2-B210-961356080BB3}" srcOrd="4" destOrd="0" presId="urn:microsoft.com/office/officeart/2005/8/layout/chevron2"/>
    <dgm:cxn modelId="{6BAA22BC-744A-49C3-A1BC-DFE1F94EFFA1}" type="presParOf" srcId="{05254AFF-7C9D-4DF2-B210-961356080BB3}" destId="{6A6629F5-B72B-4360-9456-77324B68212C}" srcOrd="0" destOrd="0" presId="urn:microsoft.com/office/officeart/2005/8/layout/chevron2"/>
    <dgm:cxn modelId="{2AF1C4C4-52C1-477A-B2C8-2C0F62DC9790}" type="presParOf" srcId="{05254AFF-7C9D-4DF2-B210-961356080BB3}" destId="{FC17F8A0-C978-43C8-A341-A42C88A028B3}" srcOrd="1" destOrd="0" presId="urn:microsoft.com/office/officeart/2005/8/layout/chevron2"/>
    <dgm:cxn modelId="{C3DB1E11-ED9A-4DA5-A6DB-863A3DF604B5}" type="presParOf" srcId="{B9228095-5343-4F4B-BEC6-6C10119F37B5}" destId="{794D7DA9-65D2-4F20-BCE9-18016FC92ECE}" srcOrd="5" destOrd="0" presId="urn:microsoft.com/office/officeart/2005/8/layout/chevron2"/>
    <dgm:cxn modelId="{14BBAF36-0ADE-4267-B1AF-0DD08C098C5F}" type="presParOf" srcId="{B9228095-5343-4F4B-BEC6-6C10119F37B5}" destId="{43671D40-458A-4C7F-993C-361F2F91DF00}" srcOrd="6" destOrd="0" presId="urn:microsoft.com/office/officeart/2005/8/layout/chevron2"/>
    <dgm:cxn modelId="{C0D7F185-20D7-491D-B3C8-1ED8D62E5872}" type="presParOf" srcId="{43671D40-458A-4C7F-993C-361F2F91DF00}" destId="{EE12EFCF-AF24-4674-AD41-833B1B406D61}" srcOrd="0" destOrd="0" presId="urn:microsoft.com/office/officeart/2005/8/layout/chevron2"/>
    <dgm:cxn modelId="{41531457-9EF5-42B2-9C7D-0219A1DA6390}" type="presParOf" srcId="{43671D40-458A-4C7F-993C-361F2F91DF00}" destId="{E6142A2B-F6E7-451E-A115-00BB2F37B3D0}" srcOrd="1" destOrd="0" presId="urn:microsoft.com/office/officeart/2005/8/layout/chevron2"/>
    <dgm:cxn modelId="{DAB703A4-F0BF-47B0-A6DD-6745165F5778}" type="presParOf" srcId="{B9228095-5343-4F4B-BEC6-6C10119F37B5}" destId="{97B99085-68B9-4D92-A8E6-1DC84BD55F89}" srcOrd="7" destOrd="0" presId="urn:microsoft.com/office/officeart/2005/8/layout/chevron2"/>
    <dgm:cxn modelId="{A5A5E36E-3DC1-4844-9E2B-AA391F2A74BB}" type="presParOf" srcId="{B9228095-5343-4F4B-BEC6-6C10119F37B5}" destId="{5C929498-D74E-4178-9A1D-C17494C43FB8}" srcOrd="8" destOrd="0" presId="urn:microsoft.com/office/officeart/2005/8/layout/chevron2"/>
    <dgm:cxn modelId="{A62C6EBE-14EF-48C1-822B-528C56B34288}" type="presParOf" srcId="{5C929498-D74E-4178-9A1D-C17494C43FB8}" destId="{B4C4A767-B813-4361-87FD-F397EB81068C}" srcOrd="0" destOrd="0" presId="urn:microsoft.com/office/officeart/2005/8/layout/chevron2"/>
    <dgm:cxn modelId="{4C6DF0BB-EB91-4BA2-8A7C-0ED1FFF86FB7}" type="presParOf" srcId="{5C929498-D74E-4178-9A1D-C17494C43FB8}" destId="{85FC234C-28F9-42D6-8B93-C6120D6BA7D0}" srcOrd="1" destOrd="0" presId="urn:microsoft.com/office/officeart/2005/8/layout/chevron2"/>
    <dgm:cxn modelId="{1E9466DF-99A1-43DC-9410-94BC8F76B24C}" type="presParOf" srcId="{B9228095-5343-4F4B-BEC6-6C10119F37B5}" destId="{E56B5AC2-BDCF-497C-82A3-84CB8DC7446D}" srcOrd="9" destOrd="0" presId="urn:microsoft.com/office/officeart/2005/8/layout/chevron2"/>
    <dgm:cxn modelId="{21F4C2A3-FCFE-45D2-9542-90BAF25D6230}" type="presParOf" srcId="{B9228095-5343-4F4B-BEC6-6C10119F37B5}" destId="{38C75BC9-F400-43B7-9C3B-2D3378A09387}" srcOrd="10" destOrd="0" presId="urn:microsoft.com/office/officeart/2005/8/layout/chevron2"/>
    <dgm:cxn modelId="{D7ECD586-956A-4282-A8EF-C79F7EA30F12}" type="presParOf" srcId="{38C75BC9-F400-43B7-9C3B-2D3378A09387}" destId="{681EBCE4-3C41-4925-B005-6652467E9DC0}" srcOrd="0" destOrd="0" presId="urn:microsoft.com/office/officeart/2005/8/layout/chevron2"/>
    <dgm:cxn modelId="{4BA0CC0B-8888-46A4-AB12-4CBD10164E7B}" type="presParOf" srcId="{38C75BC9-F400-43B7-9C3B-2D3378A09387}" destId="{C23FB65C-1262-4B9B-84B7-806E7A80A754}" srcOrd="1" destOrd="0" presId="urn:microsoft.com/office/officeart/2005/8/layout/chevron2"/>
    <dgm:cxn modelId="{B12D3416-AADC-498B-B524-F06729767B73}" type="presParOf" srcId="{B9228095-5343-4F4B-BEC6-6C10119F37B5}" destId="{EABF3BD2-78CC-4B9E-8D3B-D80C6CF9B5E9}" srcOrd="11" destOrd="0" presId="urn:microsoft.com/office/officeart/2005/8/layout/chevron2"/>
    <dgm:cxn modelId="{62F05A6B-4A40-4931-A5D3-6F9383AA45D1}" type="presParOf" srcId="{B9228095-5343-4F4B-BEC6-6C10119F37B5}" destId="{C42E2FFF-8BCF-483F-AE21-A1819C8C2F03}" srcOrd="12" destOrd="0" presId="urn:microsoft.com/office/officeart/2005/8/layout/chevron2"/>
    <dgm:cxn modelId="{D60A35F9-1E3B-4BDE-B33E-699EA7C98CA5}" type="presParOf" srcId="{C42E2FFF-8BCF-483F-AE21-A1819C8C2F03}" destId="{BBEC3372-6183-43D1-856F-73459BD2CFB5}" srcOrd="0" destOrd="0" presId="urn:microsoft.com/office/officeart/2005/8/layout/chevron2"/>
    <dgm:cxn modelId="{5ADCD3CF-EFC8-4C0F-814F-D1F40D7748A9}" type="presParOf" srcId="{C42E2FFF-8BCF-483F-AE21-A1819C8C2F03}" destId="{951EC779-A9E7-49C0-B167-0F890D950C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B80506-762F-415A-ACC6-83721003221D}"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C"/>
        </a:p>
      </dgm:t>
    </dgm:pt>
    <dgm:pt modelId="{4AE56F91-6C8C-40E4-B55D-1DEE9F573563}">
      <dgm:prSet/>
      <dgm:spPr/>
      <dgm:t>
        <a:bodyPr/>
        <a:lstStyle/>
        <a:p>
          <a:pPr rtl="0"/>
          <a:r>
            <a:rPr lang="es-EC" dirty="0"/>
            <a:t>conocer las diferentes variables o motivos que inciden en las decisiones de compra de los consumidores teniendo en cuenta la incidencia de las tasas arancelarias en estos productos.</a:t>
          </a:r>
          <a:endParaRPr lang="es-ES" b="0" i="0" u="none" strike="noStrike" cap="none" dirty="0">
            <a:latin typeface="Calibri"/>
            <a:ea typeface="Calibri"/>
            <a:cs typeface="Calibri"/>
            <a:sym typeface="Calibri"/>
          </a:endParaRPr>
        </a:p>
      </dgm:t>
    </dgm:pt>
    <dgm:pt modelId="{29D63261-41F8-4F1F-B169-078EFC9F7BE6}" type="parTrans" cxnId="{81196605-3B59-4925-82B5-C5D2265A7A32}">
      <dgm:prSet/>
      <dgm:spPr/>
      <dgm:t>
        <a:bodyPr/>
        <a:lstStyle/>
        <a:p>
          <a:endParaRPr lang="es-EC"/>
        </a:p>
      </dgm:t>
    </dgm:pt>
    <dgm:pt modelId="{980876B1-AC32-4AF5-9D73-30FA7D7D2C0F}" type="sibTrans" cxnId="{81196605-3B59-4925-82B5-C5D2265A7A32}">
      <dgm:prSet/>
      <dgm:spPr/>
      <dgm:t>
        <a:bodyPr/>
        <a:lstStyle/>
        <a:p>
          <a:endParaRPr lang="es-EC"/>
        </a:p>
      </dgm:t>
    </dgm:pt>
    <dgm:pt modelId="{0A700F94-B638-4BC0-BCA9-8A2A35039310}">
      <dgm:prSet phldrT="[Texto]"/>
      <dgm:spPr/>
      <dgm:t>
        <a:bodyPr/>
        <a:lstStyle/>
        <a:p>
          <a:pPr rtl="0"/>
          <a:r>
            <a:rPr lang="es-EC" dirty="0"/>
            <a:t>La presente investigación tiene como propósito analizar el impacto las salvaguardias en el comportamiento de compra de productos de cuidado capilar en el Distrito Metropolitano de Quito. </a:t>
          </a:r>
        </a:p>
      </dgm:t>
    </dgm:pt>
    <dgm:pt modelId="{826009BB-8ADF-495E-A8DC-2CB7577BADFD}" type="parTrans" cxnId="{907AEB67-3501-48D9-A78F-ACF77570C862}">
      <dgm:prSet/>
      <dgm:spPr/>
      <dgm:t>
        <a:bodyPr/>
        <a:lstStyle/>
        <a:p>
          <a:endParaRPr lang="es-EC"/>
        </a:p>
      </dgm:t>
    </dgm:pt>
    <dgm:pt modelId="{E30234EB-8E92-42E0-BF8F-4097F4982F43}" type="sibTrans" cxnId="{907AEB67-3501-48D9-A78F-ACF77570C862}">
      <dgm:prSet/>
      <dgm:spPr/>
      <dgm:t>
        <a:bodyPr/>
        <a:lstStyle/>
        <a:p>
          <a:endParaRPr lang="es-EC"/>
        </a:p>
      </dgm:t>
    </dgm:pt>
    <dgm:pt modelId="{C128F405-E659-4530-8B16-9728E6F06271}" type="pres">
      <dgm:prSet presAssocID="{0DB80506-762F-415A-ACC6-83721003221D}" presName="linearFlow" presStyleCnt="0">
        <dgm:presLayoutVars>
          <dgm:dir/>
          <dgm:resizeHandles val="exact"/>
        </dgm:presLayoutVars>
      </dgm:prSet>
      <dgm:spPr/>
      <dgm:t>
        <a:bodyPr/>
        <a:lstStyle/>
        <a:p>
          <a:endParaRPr lang="es-EC"/>
        </a:p>
      </dgm:t>
    </dgm:pt>
    <dgm:pt modelId="{CACBC384-1051-4170-928D-D2337077DB41}" type="pres">
      <dgm:prSet presAssocID="{0A700F94-B638-4BC0-BCA9-8A2A35039310}" presName="composite" presStyleCnt="0"/>
      <dgm:spPr/>
    </dgm:pt>
    <dgm:pt modelId="{4BD72D55-73B6-47DB-9AFB-503F0E552352}" type="pres">
      <dgm:prSet presAssocID="{0A700F94-B638-4BC0-BCA9-8A2A35039310}" presName="imgShp" presStyleLbl="fgImgPlace1"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C53EC06-EF12-432A-88CF-2ED78EAC9367}" type="pres">
      <dgm:prSet presAssocID="{0A700F94-B638-4BC0-BCA9-8A2A35039310}" presName="txShp" presStyleLbl="node1" presStyleIdx="0" presStyleCnt="2">
        <dgm:presLayoutVars>
          <dgm:bulletEnabled val="1"/>
        </dgm:presLayoutVars>
      </dgm:prSet>
      <dgm:spPr/>
      <dgm:t>
        <a:bodyPr/>
        <a:lstStyle/>
        <a:p>
          <a:endParaRPr lang="es-EC"/>
        </a:p>
      </dgm:t>
    </dgm:pt>
    <dgm:pt modelId="{4A69EBD9-1897-46E8-AD33-30F30A4FB00E}" type="pres">
      <dgm:prSet presAssocID="{E30234EB-8E92-42E0-BF8F-4097F4982F43}" presName="spacing" presStyleCnt="0"/>
      <dgm:spPr/>
    </dgm:pt>
    <dgm:pt modelId="{D37F9454-39FA-48F3-A143-83187FCCC400}" type="pres">
      <dgm:prSet presAssocID="{4AE56F91-6C8C-40E4-B55D-1DEE9F573563}" presName="composite" presStyleCnt="0"/>
      <dgm:spPr/>
    </dgm:pt>
    <dgm:pt modelId="{E92A923C-16E6-4B3B-9F24-2D0CB47A6031}" type="pres">
      <dgm:prSet presAssocID="{4AE56F91-6C8C-40E4-B55D-1DEE9F573563}" presName="imgShp" presStyleLbl="fgImgPlac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35CB9BEC-D171-4E76-9970-61F78B01397D}" type="pres">
      <dgm:prSet presAssocID="{4AE56F91-6C8C-40E4-B55D-1DEE9F573563}" presName="txShp" presStyleLbl="node1" presStyleIdx="1" presStyleCnt="2">
        <dgm:presLayoutVars>
          <dgm:bulletEnabled val="1"/>
        </dgm:presLayoutVars>
      </dgm:prSet>
      <dgm:spPr/>
      <dgm:t>
        <a:bodyPr/>
        <a:lstStyle/>
        <a:p>
          <a:endParaRPr lang="es-EC"/>
        </a:p>
      </dgm:t>
    </dgm:pt>
  </dgm:ptLst>
  <dgm:cxnLst>
    <dgm:cxn modelId="{81196605-3B59-4925-82B5-C5D2265A7A32}" srcId="{0DB80506-762F-415A-ACC6-83721003221D}" destId="{4AE56F91-6C8C-40E4-B55D-1DEE9F573563}" srcOrd="1" destOrd="0" parTransId="{29D63261-41F8-4F1F-B169-078EFC9F7BE6}" sibTransId="{980876B1-AC32-4AF5-9D73-30FA7D7D2C0F}"/>
    <dgm:cxn modelId="{907AEB67-3501-48D9-A78F-ACF77570C862}" srcId="{0DB80506-762F-415A-ACC6-83721003221D}" destId="{0A700F94-B638-4BC0-BCA9-8A2A35039310}" srcOrd="0" destOrd="0" parTransId="{826009BB-8ADF-495E-A8DC-2CB7577BADFD}" sibTransId="{E30234EB-8E92-42E0-BF8F-4097F4982F43}"/>
    <dgm:cxn modelId="{2E6E044E-BCEC-4A51-BF62-478000B893A6}" type="presOf" srcId="{0DB80506-762F-415A-ACC6-83721003221D}" destId="{C128F405-E659-4530-8B16-9728E6F06271}" srcOrd="0" destOrd="0" presId="urn:microsoft.com/office/officeart/2005/8/layout/vList3"/>
    <dgm:cxn modelId="{02A3AFE7-DE18-4970-AED6-F09B7B694DAF}" type="presOf" srcId="{0A700F94-B638-4BC0-BCA9-8A2A35039310}" destId="{DC53EC06-EF12-432A-88CF-2ED78EAC9367}" srcOrd="0" destOrd="0" presId="urn:microsoft.com/office/officeart/2005/8/layout/vList3"/>
    <dgm:cxn modelId="{7AD4EE57-DA96-4EE2-BB78-E617E88683C2}" type="presOf" srcId="{4AE56F91-6C8C-40E4-B55D-1DEE9F573563}" destId="{35CB9BEC-D171-4E76-9970-61F78B01397D}" srcOrd="0" destOrd="0" presId="urn:microsoft.com/office/officeart/2005/8/layout/vList3"/>
    <dgm:cxn modelId="{45F95A53-A0DC-40D1-8251-042CBB9EB022}" type="presParOf" srcId="{C128F405-E659-4530-8B16-9728E6F06271}" destId="{CACBC384-1051-4170-928D-D2337077DB41}" srcOrd="0" destOrd="0" presId="urn:microsoft.com/office/officeart/2005/8/layout/vList3"/>
    <dgm:cxn modelId="{51607A84-DF32-4579-8763-6401FF7C2312}" type="presParOf" srcId="{CACBC384-1051-4170-928D-D2337077DB41}" destId="{4BD72D55-73B6-47DB-9AFB-503F0E552352}" srcOrd="0" destOrd="0" presId="urn:microsoft.com/office/officeart/2005/8/layout/vList3"/>
    <dgm:cxn modelId="{346B554C-3029-4B1F-8242-974C5C60B9F9}" type="presParOf" srcId="{CACBC384-1051-4170-928D-D2337077DB41}" destId="{DC53EC06-EF12-432A-88CF-2ED78EAC9367}" srcOrd="1" destOrd="0" presId="urn:microsoft.com/office/officeart/2005/8/layout/vList3"/>
    <dgm:cxn modelId="{CA49E48E-DEF6-4DC6-A9E8-C494FE988EDD}" type="presParOf" srcId="{C128F405-E659-4530-8B16-9728E6F06271}" destId="{4A69EBD9-1897-46E8-AD33-30F30A4FB00E}" srcOrd="1" destOrd="0" presId="urn:microsoft.com/office/officeart/2005/8/layout/vList3"/>
    <dgm:cxn modelId="{5565F3AB-BF73-4FA2-8829-9B4CB5056BD5}" type="presParOf" srcId="{C128F405-E659-4530-8B16-9728E6F06271}" destId="{D37F9454-39FA-48F3-A143-83187FCCC400}" srcOrd="2" destOrd="0" presId="urn:microsoft.com/office/officeart/2005/8/layout/vList3"/>
    <dgm:cxn modelId="{5527C2FF-6CC9-4A71-8DC8-9B095D20C706}" type="presParOf" srcId="{D37F9454-39FA-48F3-A143-83187FCCC400}" destId="{E92A923C-16E6-4B3B-9F24-2D0CB47A6031}" srcOrd="0" destOrd="0" presId="urn:microsoft.com/office/officeart/2005/8/layout/vList3"/>
    <dgm:cxn modelId="{3AE22AA1-6430-48E9-B6FE-B71308B31E2D}" type="presParOf" srcId="{D37F9454-39FA-48F3-A143-83187FCCC400}" destId="{35CB9BEC-D171-4E76-9970-61F78B01397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11188E-5A05-42C6-B87F-F63B47A65DE2}"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ES"/>
        </a:p>
      </dgm:t>
    </dgm:pt>
    <dgm:pt modelId="{A864929B-3834-40E8-B284-C553092FA674}">
      <dgm:prSet phldrT="[Texto]"/>
      <dgm:spPr/>
      <dgm:t>
        <a:bodyPr/>
        <a:lstStyle/>
        <a:p>
          <a:r>
            <a:rPr lang="es-ES" dirty="0"/>
            <a:t>Problema</a:t>
          </a:r>
        </a:p>
      </dgm:t>
    </dgm:pt>
    <dgm:pt modelId="{B673BD1B-8394-47C1-AC8B-888DB96BD5EE}" type="parTrans" cxnId="{0AF86632-FF07-415E-8901-198C3334EDCE}">
      <dgm:prSet/>
      <dgm:spPr/>
      <dgm:t>
        <a:bodyPr/>
        <a:lstStyle/>
        <a:p>
          <a:endParaRPr lang="es-ES"/>
        </a:p>
      </dgm:t>
    </dgm:pt>
    <dgm:pt modelId="{2981592E-C09B-47DE-B096-D0F885215FA7}" type="sibTrans" cxnId="{0AF86632-FF07-415E-8901-198C3334EDCE}">
      <dgm:prSet/>
      <dgm:spPr/>
      <dgm:t>
        <a:bodyPr/>
        <a:lstStyle/>
        <a:p>
          <a:endParaRPr lang="es-ES"/>
        </a:p>
      </dgm:t>
    </dgm:pt>
    <dgm:pt modelId="{0C28E7B2-3501-4F68-8A95-E9A1E77C465A}">
      <dgm:prSet phldrT="[Texto]"/>
      <dgm:spPr/>
      <dgm:t>
        <a:bodyPr/>
        <a:lstStyle/>
        <a:p>
          <a:r>
            <a:rPr lang="es-EC" dirty="0"/>
            <a:t>El desconocer cuál ha sido el</a:t>
          </a:r>
          <a:endParaRPr lang="es-ES" dirty="0"/>
        </a:p>
      </dgm:t>
    </dgm:pt>
    <dgm:pt modelId="{53A7CC9F-642A-43AF-8E2B-354C89BD692F}" type="parTrans" cxnId="{0DC6DA65-BFAD-4601-9593-8EF649059F67}">
      <dgm:prSet/>
      <dgm:spPr/>
      <dgm:t>
        <a:bodyPr/>
        <a:lstStyle/>
        <a:p>
          <a:endParaRPr lang="es-ES"/>
        </a:p>
      </dgm:t>
    </dgm:pt>
    <dgm:pt modelId="{79889CF6-7D71-43DE-B473-6461F18494A7}" type="sibTrans" cxnId="{0DC6DA65-BFAD-4601-9593-8EF649059F67}">
      <dgm:prSet/>
      <dgm:spPr/>
      <dgm:t>
        <a:bodyPr/>
        <a:lstStyle/>
        <a:p>
          <a:endParaRPr lang="es-ES"/>
        </a:p>
      </dgm:t>
    </dgm:pt>
    <dgm:pt modelId="{D9D2529D-D5B2-4F63-9A23-0DAFE5045E03}">
      <dgm:prSet phldrT="[Texto]"/>
      <dgm:spPr/>
      <dgm:t>
        <a:bodyPr/>
        <a:lstStyle/>
        <a:p>
          <a:r>
            <a:rPr lang="es-EC" dirty="0"/>
            <a:t>“impacto de las salvaguardias en el comportamiento de compra de productos de cuidado capilar en el distrito metropolitano de quito</a:t>
          </a:r>
          <a:endParaRPr lang="es-ES" dirty="0"/>
        </a:p>
      </dgm:t>
    </dgm:pt>
    <dgm:pt modelId="{EEC23C22-6F75-44BA-8EB0-56BE04C7B23D}" type="parTrans" cxnId="{B2AC0706-D0E3-43A5-A6D0-B268D2095921}">
      <dgm:prSet/>
      <dgm:spPr/>
      <dgm:t>
        <a:bodyPr/>
        <a:lstStyle/>
        <a:p>
          <a:endParaRPr lang="es-ES"/>
        </a:p>
      </dgm:t>
    </dgm:pt>
    <dgm:pt modelId="{AF62E210-E24E-404E-80FE-AB6CDB7EB7F0}" type="sibTrans" cxnId="{B2AC0706-D0E3-43A5-A6D0-B268D2095921}">
      <dgm:prSet/>
      <dgm:spPr/>
      <dgm:t>
        <a:bodyPr/>
        <a:lstStyle/>
        <a:p>
          <a:endParaRPr lang="es-ES"/>
        </a:p>
      </dgm:t>
    </dgm:pt>
    <dgm:pt modelId="{072D870A-483B-44D8-9B8E-C465163EFB86}">
      <dgm:prSet phldrT="[Texto]"/>
      <dgm:spPr/>
      <dgm:t>
        <a:bodyPr/>
        <a:lstStyle/>
        <a:p>
          <a:r>
            <a:rPr lang="es-EC" dirty="0"/>
            <a:t>si la aplicación del sistema de salvaguardias incide de forma positiva o negativa en la compra de productos de cuidado capilar.</a:t>
          </a:r>
          <a:endParaRPr lang="es-ES" dirty="0"/>
        </a:p>
      </dgm:t>
    </dgm:pt>
    <dgm:pt modelId="{F956E521-3196-491B-91FB-F63B741B0578}" type="parTrans" cxnId="{AB177227-D11F-4D33-9FCD-292D3F213045}">
      <dgm:prSet/>
      <dgm:spPr/>
      <dgm:t>
        <a:bodyPr/>
        <a:lstStyle/>
        <a:p>
          <a:endParaRPr lang="es-ES"/>
        </a:p>
      </dgm:t>
    </dgm:pt>
    <dgm:pt modelId="{C268B4C9-CC34-450F-8C1B-9CFD9910C7FD}" type="sibTrans" cxnId="{AB177227-D11F-4D33-9FCD-292D3F213045}">
      <dgm:prSet/>
      <dgm:spPr/>
      <dgm:t>
        <a:bodyPr/>
        <a:lstStyle/>
        <a:p>
          <a:endParaRPr lang="es-ES"/>
        </a:p>
      </dgm:t>
    </dgm:pt>
    <dgm:pt modelId="{0E8DF14D-2A0D-4EBC-A9A6-68612B6AAD80}">
      <dgm:prSet phldrT="[Texto]"/>
      <dgm:spPr/>
      <dgm:t>
        <a:bodyPr/>
        <a:lstStyle/>
        <a:p>
          <a:r>
            <a:rPr lang="es-EC" dirty="0"/>
            <a:t>impulsa a llevar a cabo un estudio donde se pueda determinar</a:t>
          </a:r>
          <a:endParaRPr lang="es-ES" dirty="0"/>
        </a:p>
      </dgm:t>
    </dgm:pt>
    <dgm:pt modelId="{0E237C13-FE1F-4438-967E-E5AD8C01E9B7}" type="parTrans" cxnId="{627A4E26-FF64-4C57-980E-42AF9F4686CE}">
      <dgm:prSet/>
      <dgm:spPr/>
      <dgm:t>
        <a:bodyPr/>
        <a:lstStyle/>
        <a:p>
          <a:endParaRPr lang="es-ES"/>
        </a:p>
      </dgm:t>
    </dgm:pt>
    <dgm:pt modelId="{9B34C060-56E2-4C1E-82E2-7F714224DBDE}" type="sibTrans" cxnId="{627A4E26-FF64-4C57-980E-42AF9F4686CE}">
      <dgm:prSet/>
      <dgm:spPr/>
      <dgm:t>
        <a:bodyPr/>
        <a:lstStyle/>
        <a:p>
          <a:endParaRPr lang="es-ES"/>
        </a:p>
      </dgm:t>
    </dgm:pt>
    <dgm:pt modelId="{C439CFC2-ED80-4B94-991A-B83B53EBDB7B}" type="pres">
      <dgm:prSet presAssocID="{A511188E-5A05-42C6-B87F-F63B47A65DE2}" presName="diagram" presStyleCnt="0">
        <dgm:presLayoutVars>
          <dgm:chMax val="1"/>
          <dgm:dir/>
          <dgm:animLvl val="ctr"/>
          <dgm:resizeHandles val="exact"/>
        </dgm:presLayoutVars>
      </dgm:prSet>
      <dgm:spPr/>
      <dgm:t>
        <a:bodyPr/>
        <a:lstStyle/>
        <a:p>
          <a:endParaRPr lang="es-EC"/>
        </a:p>
      </dgm:t>
    </dgm:pt>
    <dgm:pt modelId="{8BE4D669-5565-4F07-A703-97EAAAFB6003}" type="pres">
      <dgm:prSet presAssocID="{A511188E-5A05-42C6-B87F-F63B47A65DE2}" presName="matrix" presStyleCnt="0"/>
      <dgm:spPr/>
    </dgm:pt>
    <dgm:pt modelId="{5F8212CE-EA65-4173-85C8-C304216B1053}" type="pres">
      <dgm:prSet presAssocID="{A511188E-5A05-42C6-B87F-F63B47A65DE2}" presName="tile1" presStyleLbl="node1" presStyleIdx="0" presStyleCnt="4"/>
      <dgm:spPr/>
      <dgm:t>
        <a:bodyPr/>
        <a:lstStyle/>
        <a:p>
          <a:endParaRPr lang="es-EC"/>
        </a:p>
      </dgm:t>
    </dgm:pt>
    <dgm:pt modelId="{27E3FB92-3C64-41AF-9A0E-6B57157B167F}" type="pres">
      <dgm:prSet presAssocID="{A511188E-5A05-42C6-B87F-F63B47A65DE2}" presName="tile1text" presStyleLbl="node1" presStyleIdx="0" presStyleCnt="4">
        <dgm:presLayoutVars>
          <dgm:chMax val="0"/>
          <dgm:chPref val="0"/>
          <dgm:bulletEnabled val="1"/>
        </dgm:presLayoutVars>
      </dgm:prSet>
      <dgm:spPr/>
      <dgm:t>
        <a:bodyPr/>
        <a:lstStyle/>
        <a:p>
          <a:endParaRPr lang="es-EC"/>
        </a:p>
      </dgm:t>
    </dgm:pt>
    <dgm:pt modelId="{24A7A951-F1EF-42E3-9EFF-40C6D30398E2}" type="pres">
      <dgm:prSet presAssocID="{A511188E-5A05-42C6-B87F-F63B47A65DE2}" presName="tile2" presStyleLbl="node1" presStyleIdx="1" presStyleCnt="4" custLinFactNeighborY="0"/>
      <dgm:spPr/>
      <dgm:t>
        <a:bodyPr/>
        <a:lstStyle/>
        <a:p>
          <a:endParaRPr lang="es-EC"/>
        </a:p>
      </dgm:t>
    </dgm:pt>
    <dgm:pt modelId="{959CA1C8-07B4-4703-A547-AD71CC466E1F}" type="pres">
      <dgm:prSet presAssocID="{A511188E-5A05-42C6-B87F-F63B47A65DE2}" presName="tile2text" presStyleLbl="node1" presStyleIdx="1" presStyleCnt="4">
        <dgm:presLayoutVars>
          <dgm:chMax val="0"/>
          <dgm:chPref val="0"/>
          <dgm:bulletEnabled val="1"/>
        </dgm:presLayoutVars>
      </dgm:prSet>
      <dgm:spPr/>
      <dgm:t>
        <a:bodyPr/>
        <a:lstStyle/>
        <a:p>
          <a:endParaRPr lang="es-EC"/>
        </a:p>
      </dgm:t>
    </dgm:pt>
    <dgm:pt modelId="{606D23BD-136C-4DDD-9970-703D5205C3E8}" type="pres">
      <dgm:prSet presAssocID="{A511188E-5A05-42C6-B87F-F63B47A65DE2}" presName="tile3" presStyleLbl="node1" presStyleIdx="2" presStyleCnt="4"/>
      <dgm:spPr/>
      <dgm:t>
        <a:bodyPr/>
        <a:lstStyle/>
        <a:p>
          <a:endParaRPr lang="es-EC"/>
        </a:p>
      </dgm:t>
    </dgm:pt>
    <dgm:pt modelId="{233D541F-7C8B-442B-9AA6-6F00F1CC2530}" type="pres">
      <dgm:prSet presAssocID="{A511188E-5A05-42C6-B87F-F63B47A65DE2}" presName="tile3text" presStyleLbl="node1" presStyleIdx="2" presStyleCnt="4">
        <dgm:presLayoutVars>
          <dgm:chMax val="0"/>
          <dgm:chPref val="0"/>
          <dgm:bulletEnabled val="1"/>
        </dgm:presLayoutVars>
      </dgm:prSet>
      <dgm:spPr/>
      <dgm:t>
        <a:bodyPr/>
        <a:lstStyle/>
        <a:p>
          <a:endParaRPr lang="es-EC"/>
        </a:p>
      </dgm:t>
    </dgm:pt>
    <dgm:pt modelId="{6BE5DDB3-D7DB-4F35-B84B-BAF067B1AB52}" type="pres">
      <dgm:prSet presAssocID="{A511188E-5A05-42C6-B87F-F63B47A65DE2}" presName="tile4" presStyleLbl="node1" presStyleIdx="3" presStyleCnt="4"/>
      <dgm:spPr/>
      <dgm:t>
        <a:bodyPr/>
        <a:lstStyle/>
        <a:p>
          <a:endParaRPr lang="es-EC"/>
        </a:p>
      </dgm:t>
    </dgm:pt>
    <dgm:pt modelId="{2CC1D93A-6B1A-4E55-ACCE-5B69459DFCDC}" type="pres">
      <dgm:prSet presAssocID="{A511188E-5A05-42C6-B87F-F63B47A65DE2}" presName="tile4text" presStyleLbl="node1" presStyleIdx="3" presStyleCnt="4">
        <dgm:presLayoutVars>
          <dgm:chMax val="0"/>
          <dgm:chPref val="0"/>
          <dgm:bulletEnabled val="1"/>
        </dgm:presLayoutVars>
      </dgm:prSet>
      <dgm:spPr/>
      <dgm:t>
        <a:bodyPr/>
        <a:lstStyle/>
        <a:p>
          <a:endParaRPr lang="es-EC"/>
        </a:p>
      </dgm:t>
    </dgm:pt>
    <dgm:pt modelId="{74F072F9-6BB5-44FC-B982-09EDFC828FFD}" type="pres">
      <dgm:prSet presAssocID="{A511188E-5A05-42C6-B87F-F63B47A65DE2}" presName="centerTile" presStyleLbl="fgShp" presStyleIdx="0" presStyleCnt="1">
        <dgm:presLayoutVars>
          <dgm:chMax val="0"/>
          <dgm:chPref val="0"/>
        </dgm:presLayoutVars>
      </dgm:prSet>
      <dgm:spPr/>
      <dgm:t>
        <a:bodyPr/>
        <a:lstStyle/>
        <a:p>
          <a:endParaRPr lang="es-EC"/>
        </a:p>
      </dgm:t>
    </dgm:pt>
  </dgm:ptLst>
  <dgm:cxnLst>
    <dgm:cxn modelId="{6B18775F-0CB0-40CC-83CF-6675438B4775}" type="presOf" srcId="{072D870A-483B-44D8-9B8E-C465163EFB86}" destId="{606D23BD-136C-4DDD-9970-703D5205C3E8}" srcOrd="0" destOrd="0" presId="urn:microsoft.com/office/officeart/2005/8/layout/matrix1"/>
    <dgm:cxn modelId="{5E7EF68B-49FF-4F2F-8486-DC669CDF96FF}" type="presOf" srcId="{0E8DF14D-2A0D-4EBC-A9A6-68612B6AAD80}" destId="{6BE5DDB3-D7DB-4F35-B84B-BAF067B1AB52}" srcOrd="0" destOrd="0" presId="urn:microsoft.com/office/officeart/2005/8/layout/matrix1"/>
    <dgm:cxn modelId="{352DDA7C-170B-4E52-94E4-EC908E67F1A9}" type="presOf" srcId="{A864929B-3834-40E8-B284-C553092FA674}" destId="{74F072F9-6BB5-44FC-B982-09EDFC828FFD}" srcOrd="0" destOrd="0" presId="urn:microsoft.com/office/officeart/2005/8/layout/matrix1"/>
    <dgm:cxn modelId="{F4D2957D-8ADC-4258-B942-591667EB6641}" type="presOf" srcId="{D9D2529D-D5B2-4F63-9A23-0DAFE5045E03}" destId="{24A7A951-F1EF-42E3-9EFF-40C6D30398E2}" srcOrd="0" destOrd="0" presId="urn:microsoft.com/office/officeart/2005/8/layout/matrix1"/>
    <dgm:cxn modelId="{0DC6DA65-BFAD-4601-9593-8EF649059F67}" srcId="{A864929B-3834-40E8-B284-C553092FA674}" destId="{0C28E7B2-3501-4F68-8A95-E9A1E77C465A}" srcOrd="0" destOrd="0" parTransId="{53A7CC9F-642A-43AF-8E2B-354C89BD692F}" sibTransId="{79889CF6-7D71-43DE-B473-6461F18494A7}"/>
    <dgm:cxn modelId="{627A4E26-FF64-4C57-980E-42AF9F4686CE}" srcId="{A864929B-3834-40E8-B284-C553092FA674}" destId="{0E8DF14D-2A0D-4EBC-A9A6-68612B6AAD80}" srcOrd="3" destOrd="0" parTransId="{0E237C13-FE1F-4438-967E-E5AD8C01E9B7}" sibTransId="{9B34C060-56E2-4C1E-82E2-7F714224DBDE}"/>
    <dgm:cxn modelId="{7051D1BE-C1DD-4282-BB41-2D17B1DF1FFC}" type="presOf" srcId="{0C28E7B2-3501-4F68-8A95-E9A1E77C465A}" destId="{27E3FB92-3C64-41AF-9A0E-6B57157B167F}" srcOrd="1" destOrd="0" presId="urn:microsoft.com/office/officeart/2005/8/layout/matrix1"/>
    <dgm:cxn modelId="{CA10F2D1-CC2C-4809-AEA9-C39922A67574}" type="presOf" srcId="{D9D2529D-D5B2-4F63-9A23-0DAFE5045E03}" destId="{959CA1C8-07B4-4703-A547-AD71CC466E1F}" srcOrd="1" destOrd="0" presId="urn:microsoft.com/office/officeart/2005/8/layout/matrix1"/>
    <dgm:cxn modelId="{0AF86632-FF07-415E-8901-198C3334EDCE}" srcId="{A511188E-5A05-42C6-B87F-F63B47A65DE2}" destId="{A864929B-3834-40E8-B284-C553092FA674}" srcOrd="0" destOrd="0" parTransId="{B673BD1B-8394-47C1-AC8B-888DB96BD5EE}" sibTransId="{2981592E-C09B-47DE-B096-D0F885215FA7}"/>
    <dgm:cxn modelId="{B2AC0706-D0E3-43A5-A6D0-B268D2095921}" srcId="{A864929B-3834-40E8-B284-C553092FA674}" destId="{D9D2529D-D5B2-4F63-9A23-0DAFE5045E03}" srcOrd="1" destOrd="0" parTransId="{EEC23C22-6F75-44BA-8EB0-56BE04C7B23D}" sibTransId="{AF62E210-E24E-404E-80FE-AB6CDB7EB7F0}"/>
    <dgm:cxn modelId="{A0C00901-512E-4104-BBB6-DC4DE79EA775}" type="presOf" srcId="{A511188E-5A05-42C6-B87F-F63B47A65DE2}" destId="{C439CFC2-ED80-4B94-991A-B83B53EBDB7B}" srcOrd="0" destOrd="0" presId="urn:microsoft.com/office/officeart/2005/8/layout/matrix1"/>
    <dgm:cxn modelId="{164B1351-951E-4061-9BDD-2261EFA16AFA}" type="presOf" srcId="{0C28E7B2-3501-4F68-8A95-E9A1E77C465A}" destId="{5F8212CE-EA65-4173-85C8-C304216B1053}" srcOrd="0" destOrd="0" presId="urn:microsoft.com/office/officeart/2005/8/layout/matrix1"/>
    <dgm:cxn modelId="{6DA6857D-91A5-4A68-94CC-21134ACCC82C}" type="presOf" srcId="{0E8DF14D-2A0D-4EBC-A9A6-68612B6AAD80}" destId="{2CC1D93A-6B1A-4E55-ACCE-5B69459DFCDC}" srcOrd="1" destOrd="0" presId="urn:microsoft.com/office/officeart/2005/8/layout/matrix1"/>
    <dgm:cxn modelId="{BA2B6080-BDE4-450C-B1F6-F308A77BC092}" type="presOf" srcId="{072D870A-483B-44D8-9B8E-C465163EFB86}" destId="{233D541F-7C8B-442B-9AA6-6F00F1CC2530}" srcOrd="1" destOrd="0" presId="urn:microsoft.com/office/officeart/2005/8/layout/matrix1"/>
    <dgm:cxn modelId="{AB177227-D11F-4D33-9FCD-292D3F213045}" srcId="{A864929B-3834-40E8-B284-C553092FA674}" destId="{072D870A-483B-44D8-9B8E-C465163EFB86}" srcOrd="2" destOrd="0" parTransId="{F956E521-3196-491B-91FB-F63B741B0578}" sibTransId="{C268B4C9-CC34-450F-8C1B-9CFD9910C7FD}"/>
    <dgm:cxn modelId="{B3B55823-C9D5-4D9D-8440-1CDCA443AE9B}" type="presParOf" srcId="{C439CFC2-ED80-4B94-991A-B83B53EBDB7B}" destId="{8BE4D669-5565-4F07-A703-97EAAAFB6003}" srcOrd="0" destOrd="0" presId="urn:microsoft.com/office/officeart/2005/8/layout/matrix1"/>
    <dgm:cxn modelId="{30FCF5D4-E934-403F-B8EA-864BBFE08AB7}" type="presParOf" srcId="{8BE4D669-5565-4F07-A703-97EAAAFB6003}" destId="{5F8212CE-EA65-4173-85C8-C304216B1053}" srcOrd="0" destOrd="0" presId="urn:microsoft.com/office/officeart/2005/8/layout/matrix1"/>
    <dgm:cxn modelId="{384CE7DC-D558-4267-A60C-94E4024F09B9}" type="presParOf" srcId="{8BE4D669-5565-4F07-A703-97EAAAFB6003}" destId="{27E3FB92-3C64-41AF-9A0E-6B57157B167F}" srcOrd="1" destOrd="0" presId="urn:microsoft.com/office/officeart/2005/8/layout/matrix1"/>
    <dgm:cxn modelId="{6AA0EAFE-BF3C-4654-A94D-03C0BE04F246}" type="presParOf" srcId="{8BE4D669-5565-4F07-A703-97EAAAFB6003}" destId="{24A7A951-F1EF-42E3-9EFF-40C6D30398E2}" srcOrd="2" destOrd="0" presId="urn:microsoft.com/office/officeart/2005/8/layout/matrix1"/>
    <dgm:cxn modelId="{284C4AB7-26DC-41DC-80EA-6521B29F7F31}" type="presParOf" srcId="{8BE4D669-5565-4F07-A703-97EAAAFB6003}" destId="{959CA1C8-07B4-4703-A547-AD71CC466E1F}" srcOrd="3" destOrd="0" presId="urn:microsoft.com/office/officeart/2005/8/layout/matrix1"/>
    <dgm:cxn modelId="{478A73DF-C576-4112-B193-4D45BE6A5C80}" type="presParOf" srcId="{8BE4D669-5565-4F07-A703-97EAAAFB6003}" destId="{606D23BD-136C-4DDD-9970-703D5205C3E8}" srcOrd="4" destOrd="0" presId="urn:microsoft.com/office/officeart/2005/8/layout/matrix1"/>
    <dgm:cxn modelId="{EC1D7444-72D9-4BD7-987C-FF947609AC85}" type="presParOf" srcId="{8BE4D669-5565-4F07-A703-97EAAAFB6003}" destId="{233D541F-7C8B-442B-9AA6-6F00F1CC2530}" srcOrd="5" destOrd="0" presId="urn:microsoft.com/office/officeart/2005/8/layout/matrix1"/>
    <dgm:cxn modelId="{F20E6F75-5C9C-49C0-900A-BCEF01C670F7}" type="presParOf" srcId="{8BE4D669-5565-4F07-A703-97EAAAFB6003}" destId="{6BE5DDB3-D7DB-4F35-B84B-BAF067B1AB52}" srcOrd="6" destOrd="0" presId="urn:microsoft.com/office/officeart/2005/8/layout/matrix1"/>
    <dgm:cxn modelId="{29F1D1F7-110D-47BC-A62E-DF0EE077A692}" type="presParOf" srcId="{8BE4D669-5565-4F07-A703-97EAAAFB6003}" destId="{2CC1D93A-6B1A-4E55-ACCE-5B69459DFCDC}" srcOrd="7" destOrd="0" presId="urn:microsoft.com/office/officeart/2005/8/layout/matrix1"/>
    <dgm:cxn modelId="{51EABD4D-9AD3-4E50-8821-B8E9F21A3E33}" type="presParOf" srcId="{C439CFC2-ED80-4B94-991A-B83B53EBDB7B}" destId="{74F072F9-6BB5-44FC-B982-09EDFC828FF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F74CCB-D8AC-4745-8A41-ED34E0F25D84}" type="doc">
      <dgm:prSet loTypeId="urn:microsoft.com/office/officeart/2005/8/layout/arrow4" loCatId="relationship" qsTypeId="urn:microsoft.com/office/officeart/2005/8/quickstyle/simple1" qsCatId="simple" csTypeId="urn:microsoft.com/office/officeart/2005/8/colors/colorful4" csCatId="colorful" phldr="1"/>
      <dgm:spPr/>
      <dgm:t>
        <a:bodyPr/>
        <a:lstStyle/>
        <a:p>
          <a:endParaRPr lang="es-ES"/>
        </a:p>
      </dgm:t>
    </dgm:pt>
    <dgm:pt modelId="{3F868B1C-BC8D-4172-9269-20530817F7A8}">
      <dgm:prSet phldrT="[Texto]"/>
      <dgm:spPr/>
      <dgm:t>
        <a:bodyPr/>
        <a:lstStyle/>
        <a:p>
          <a:r>
            <a:rPr lang="es-ES" b="1" dirty="0"/>
            <a:t>Objetivo general</a:t>
          </a:r>
        </a:p>
        <a:p>
          <a:r>
            <a:rPr lang="es-EC" dirty="0"/>
            <a:t>Determinar el impacto de las salvaguardias en el comportamiento de compra de productos de cuidado capilar en el Distrito Metropolitano de Quito.</a:t>
          </a:r>
          <a:endParaRPr lang="es-ES" dirty="0"/>
        </a:p>
      </dgm:t>
    </dgm:pt>
    <dgm:pt modelId="{2B72BD3F-445E-42F5-8FB9-2FB9C4F9EF04}" type="parTrans" cxnId="{7B20E309-A466-4C23-9D95-6F55AFDC0241}">
      <dgm:prSet/>
      <dgm:spPr/>
      <dgm:t>
        <a:bodyPr/>
        <a:lstStyle/>
        <a:p>
          <a:endParaRPr lang="es-ES"/>
        </a:p>
      </dgm:t>
    </dgm:pt>
    <dgm:pt modelId="{BF397F16-B5F9-434E-8A5B-A4CC32D677C4}" type="sibTrans" cxnId="{7B20E309-A466-4C23-9D95-6F55AFDC0241}">
      <dgm:prSet/>
      <dgm:spPr/>
      <dgm:t>
        <a:bodyPr/>
        <a:lstStyle/>
        <a:p>
          <a:endParaRPr lang="es-ES"/>
        </a:p>
      </dgm:t>
    </dgm:pt>
    <dgm:pt modelId="{D73E196F-0619-4D01-97B9-A8709A21497B}">
      <dgm:prSet phldrT="[Texto]" custT="1"/>
      <dgm:spPr/>
      <dgm:t>
        <a:bodyPr/>
        <a:lstStyle/>
        <a:p>
          <a:r>
            <a:rPr lang="es-ES" sz="1800" b="1" dirty="0"/>
            <a:t>Objetivos específicos</a:t>
          </a:r>
        </a:p>
        <a:p>
          <a:r>
            <a:rPr lang="es-EC" sz="1800" dirty="0"/>
            <a:t>1. Identificar el porcentaje de incidencia de</a:t>
          </a:r>
          <a:r>
            <a:rPr lang="es-ES" sz="1800" dirty="0"/>
            <a:t> la implementación de las salvaguardias de productos de cuidado capilar en la decisión de compra de los consumidores </a:t>
          </a:r>
          <a:endParaRPr lang="en-US" sz="1800" dirty="0"/>
        </a:p>
        <a:p>
          <a:r>
            <a:rPr lang="es-EC" sz="1800" dirty="0"/>
            <a:t>2. Determinar los factores que inciden en la decisión de compra de consumidores de productos de cuidado capilar.</a:t>
          </a:r>
          <a:endParaRPr lang="en-US" sz="1800" dirty="0"/>
        </a:p>
        <a:p>
          <a:r>
            <a:rPr lang="es-EC" sz="1800" dirty="0"/>
            <a:t>3. Identificar el nivel de información que poseen los encuestados con respecto a la aplicación del sistema de salvaguardias </a:t>
          </a:r>
          <a:endParaRPr lang="en-US" sz="1800" dirty="0"/>
        </a:p>
        <a:p>
          <a:r>
            <a:rPr lang="es-EC" sz="1800" dirty="0"/>
            <a:t>4. Determinar el nivel de percepción de las personas con respecto a los productos de cuidado capilar nacionales e importados</a:t>
          </a:r>
          <a:endParaRPr lang="en-US" sz="1800" dirty="0"/>
        </a:p>
        <a:p>
          <a:r>
            <a:rPr lang="es-EC" sz="1800" dirty="0"/>
            <a:t>5. Determinar el comportamiento de los consumidores de productos de cuidado capilar con respecto a la aplicación del sistema de salvaguardias.</a:t>
          </a:r>
          <a:endParaRPr lang="es-ES" sz="1800" dirty="0"/>
        </a:p>
        <a:p>
          <a:endParaRPr lang="es-ES" sz="1600" dirty="0"/>
        </a:p>
      </dgm:t>
    </dgm:pt>
    <dgm:pt modelId="{2A5C8D24-71E4-428B-8079-E441B67C54A5}" type="parTrans" cxnId="{C32C7490-0996-4A4D-9D86-1012DC486A4F}">
      <dgm:prSet/>
      <dgm:spPr/>
      <dgm:t>
        <a:bodyPr/>
        <a:lstStyle/>
        <a:p>
          <a:endParaRPr lang="es-ES"/>
        </a:p>
      </dgm:t>
    </dgm:pt>
    <dgm:pt modelId="{492A6EF0-5F08-4E57-AAA9-D69DFF6392C5}" type="sibTrans" cxnId="{C32C7490-0996-4A4D-9D86-1012DC486A4F}">
      <dgm:prSet/>
      <dgm:spPr/>
      <dgm:t>
        <a:bodyPr/>
        <a:lstStyle/>
        <a:p>
          <a:endParaRPr lang="es-ES"/>
        </a:p>
      </dgm:t>
    </dgm:pt>
    <dgm:pt modelId="{EC1C00DB-8D0E-4261-B378-0EB58AA7E15E}">
      <dgm:prSet/>
      <dgm:spPr/>
      <dgm:t>
        <a:bodyPr/>
        <a:lstStyle/>
        <a:p>
          <a:endParaRPr lang="es-EC"/>
        </a:p>
      </dgm:t>
    </dgm:pt>
    <dgm:pt modelId="{D68439A5-0B18-4091-9220-B4BA96208053}" type="parTrans" cxnId="{CAECCED8-D2F5-4F92-9BA6-96FC07116AE5}">
      <dgm:prSet/>
      <dgm:spPr/>
      <dgm:t>
        <a:bodyPr/>
        <a:lstStyle/>
        <a:p>
          <a:endParaRPr lang="es-ES"/>
        </a:p>
      </dgm:t>
    </dgm:pt>
    <dgm:pt modelId="{D63B4AD2-D37D-444C-B9FE-C2E939BC55F3}" type="sibTrans" cxnId="{CAECCED8-D2F5-4F92-9BA6-96FC07116AE5}">
      <dgm:prSet/>
      <dgm:spPr/>
      <dgm:t>
        <a:bodyPr/>
        <a:lstStyle/>
        <a:p>
          <a:endParaRPr lang="es-ES"/>
        </a:p>
      </dgm:t>
    </dgm:pt>
    <dgm:pt modelId="{15CFC070-7B8A-4A94-9010-0CB7F58A9C6E}">
      <dgm:prSet/>
      <dgm:spPr/>
      <dgm:t>
        <a:bodyPr/>
        <a:lstStyle/>
        <a:p>
          <a:endParaRPr lang="es-EC"/>
        </a:p>
      </dgm:t>
    </dgm:pt>
    <dgm:pt modelId="{EA84D17A-B70D-4CBE-93D3-A67793E58A93}" type="parTrans" cxnId="{24889C63-2D6B-430A-8540-87216BB7B7DE}">
      <dgm:prSet/>
      <dgm:spPr/>
      <dgm:t>
        <a:bodyPr/>
        <a:lstStyle/>
        <a:p>
          <a:endParaRPr lang="es-ES"/>
        </a:p>
      </dgm:t>
    </dgm:pt>
    <dgm:pt modelId="{24C61194-1488-43F0-8C1D-749651318C0B}" type="sibTrans" cxnId="{24889C63-2D6B-430A-8540-87216BB7B7DE}">
      <dgm:prSet/>
      <dgm:spPr/>
      <dgm:t>
        <a:bodyPr/>
        <a:lstStyle/>
        <a:p>
          <a:endParaRPr lang="es-ES"/>
        </a:p>
      </dgm:t>
    </dgm:pt>
    <dgm:pt modelId="{CD09F791-6B9F-480C-A881-C04E9634BFD4}">
      <dgm:prSet/>
      <dgm:spPr/>
      <dgm:t>
        <a:bodyPr/>
        <a:lstStyle/>
        <a:p>
          <a:endParaRPr lang="es-EC"/>
        </a:p>
      </dgm:t>
    </dgm:pt>
    <dgm:pt modelId="{9B665179-934F-49F8-AAED-85E5A672004E}" type="parTrans" cxnId="{76A723A9-761A-44BC-8FBA-5625749648F9}">
      <dgm:prSet/>
      <dgm:spPr/>
      <dgm:t>
        <a:bodyPr/>
        <a:lstStyle/>
        <a:p>
          <a:endParaRPr lang="es-ES"/>
        </a:p>
      </dgm:t>
    </dgm:pt>
    <dgm:pt modelId="{C8D759A3-132B-420F-9756-945F5CD553A5}" type="sibTrans" cxnId="{76A723A9-761A-44BC-8FBA-5625749648F9}">
      <dgm:prSet/>
      <dgm:spPr/>
      <dgm:t>
        <a:bodyPr/>
        <a:lstStyle/>
        <a:p>
          <a:endParaRPr lang="es-ES"/>
        </a:p>
      </dgm:t>
    </dgm:pt>
    <dgm:pt modelId="{58AAC1E6-66A5-4696-A18F-45D4BCE01EA5}">
      <dgm:prSet/>
      <dgm:spPr/>
      <dgm:t>
        <a:bodyPr/>
        <a:lstStyle/>
        <a:p>
          <a:endParaRPr lang="es-EC"/>
        </a:p>
      </dgm:t>
    </dgm:pt>
    <dgm:pt modelId="{0D700593-2770-4393-8878-6919E89FE288}" type="parTrans" cxnId="{D875D5E6-5975-4C99-84E5-5B07D72CCDB3}">
      <dgm:prSet/>
      <dgm:spPr/>
      <dgm:t>
        <a:bodyPr/>
        <a:lstStyle/>
        <a:p>
          <a:endParaRPr lang="es-ES"/>
        </a:p>
      </dgm:t>
    </dgm:pt>
    <dgm:pt modelId="{33625A20-BCCD-47E7-9E7A-7DF681214D8C}" type="sibTrans" cxnId="{D875D5E6-5975-4C99-84E5-5B07D72CCDB3}">
      <dgm:prSet/>
      <dgm:spPr/>
      <dgm:t>
        <a:bodyPr/>
        <a:lstStyle/>
        <a:p>
          <a:endParaRPr lang="es-ES"/>
        </a:p>
      </dgm:t>
    </dgm:pt>
    <dgm:pt modelId="{630379AD-FF4A-4E87-A77C-2F52E5B9EAE6}">
      <dgm:prSet/>
      <dgm:spPr/>
      <dgm:t>
        <a:bodyPr/>
        <a:lstStyle/>
        <a:p>
          <a:endParaRPr lang="es-EC"/>
        </a:p>
      </dgm:t>
    </dgm:pt>
    <dgm:pt modelId="{1FF7F717-684C-418B-8767-F0EA380B1D66}" type="parTrans" cxnId="{CAD90A8E-6B0C-4AFE-9A49-FBECE05CC25D}">
      <dgm:prSet/>
      <dgm:spPr/>
      <dgm:t>
        <a:bodyPr/>
        <a:lstStyle/>
        <a:p>
          <a:endParaRPr lang="es-ES"/>
        </a:p>
      </dgm:t>
    </dgm:pt>
    <dgm:pt modelId="{876C5BB1-2A96-4450-85DD-07F6F8782CA2}" type="sibTrans" cxnId="{CAD90A8E-6B0C-4AFE-9A49-FBECE05CC25D}">
      <dgm:prSet/>
      <dgm:spPr/>
      <dgm:t>
        <a:bodyPr/>
        <a:lstStyle/>
        <a:p>
          <a:endParaRPr lang="es-ES"/>
        </a:p>
      </dgm:t>
    </dgm:pt>
    <dgm:pt modelId="{18111BFA-E9D4-477C-B5CC-09F2604FF1E9}" type="pres">
      <dgm:prSet presAssocID="{B3F74CCB-D8AC-4745-8A41-ED34E0F25D84}" presName="compositeShape" presStyleCnt="0">
        <dgm:presLayoutVars>
          <dgm:chMax val="2"/>
          <dgm:dir/>
          <dgm:resizeHandles val="exact"/>
        </dgm:presLayoutVars>
      </dgm:prSet>
      <dgm:spPr/>
      <dgm:t>
        <a:bodyPr/>
        <a:lstStyle/>
        <a:p>
          <a:endParaRPr lang="es-EC"/>
        </a:p>
      </dgm:t>
    </dgm:pt>
    <dgm:pt modelId="{20A5F899-DE4C-4B59-9D7D-12E828A8C1D1}" type="pres">
      <dgm:prSet presAssocID="{3F868B1C-BC8D-4172-9269-20530817F7A8}" presName="upArrow" presStyleLbl="node1" presStyleIdx="0" presStyleCnt="2" custScaleX="63368" custScaleY="85860" custLinFactNeighborY="5367"/>
      <dgm:spPr/>
    </dgm:pt>
    <dgm:pt modelId="{EFFE44B0-6A88-4DD5-B771-F93E81B573A8}" type="pres">
      <dgm:prSet presAssocID="{3F868B1C-BC8D-4172-9269-20530817F7A8}" presName="upArrowText" presStyleLbl="revTx" presStyleIdx="0" presStyleCnt="2" custScaleX="84475" custScaleY="63838" custLinFactNeighborX="-14045" custLinFactNeighborY="-2215">
        <dgm:presLayoutVars>
          <dgm:chMax val="0"/>
          <dgm:bulletEnabled val="1"/>
        </dgm:presLayoutVars>
      </dgm:prSet>
      <dgm:spPr/>
      <dgm:t>
        <a:bodyPr/>
        <a:lstStyle/>
        <a:p>
          <a:endParaRPr lang="es-EC"/>
        </a:p>
      </dgm:t>
    </dgm:pt>
    <dgm:pt modelId="{A9E2B5E8-0BA2-49E0-93AA-E71D6507EFE1}" type="pres">
      <dgm:prSet presAssocID="{D73E196F-0619-4D01-97B9-A8709A21497B}" presName="downArrow" presStyleLbl="node1" presStyleIdx="1" presStyleCnt="2" custScaleX="61109" custScaleY="85039"/>
      <dgm:spPr/>
    </dgm:pt>
    <dgm:pt modelId="{4DCF4CC6-036A-4C80-A6F4-F8C62135250D}" type="pres">
      <dgm:prSet presAssocID="{D73E196F-0619-4D01-97B9-A8709A21497B}" presName="downArrowText" presStyleLbl="revTx" presStyleIdx="1" presStyleCnt="2" custScaleX="119771" custScaleY="135106" custLinFactNeighborX="4762" custLinFactNeighborY="-2215">
        <dgm:presLayoutVars>
          <dgm:chMax val="0"/>
          <dgm:bulletEnabled val="1"/>
        </dgm:presLayoutVars>
      </dgm:prSet>
      <dgm:spPr/>
      <dgm:t>
        <a:bodyPr/>
        <a:lstStyle/>
        <a:p>
          <a:endParaRPr lang="es-EC"/>
        </a:p>
      </dgm:t>
    </dgm:pt>
  </dgm:ptLst>
  <dgm:cxnLst>
    <dgm:cxn modelId="{53DFA621-0796-4D9A-95CA-FEF0F4FA5F63}" type="presOf" srcId="{B3F74CCB-D8AC-4745-8A41-ED34E0F25D84}" destId="{18111BFA-E9D4-477C-B5CC-09F2604FF1E9}" srcOrd="0" destOrd="0" presId="urn:microsoft.com/office/officeart/2005/8/layout/arrow4"/>
    <dgm:cxn modelId="{C78ACD5C-99CF-4139-B66C-C3AFC906B718}" type="presOf" srcId="{3F868B1C-BC8D-4172-9269-20530817F7A8}" destId="{EFFE44B0-6A88-4DD5-B771-F93E81B573A8}" srcOrd="0" destOrd="0" presId="urn:microsoft.com/office/officeart/2005/8/layout/arrow4"/>
    <dgm:cxn modelId="{D875D5E6-5975-4C99-84E5-5B07D72CCDB3}" srcId="{B3F74CCB-D8AC-4745-8A41-ED34E0F25D84}" destId="{58AAC1E6-66A5-4696-A18F-45D4BCE01EA5}" srcOrd="5" destOrd="0" parTransId="{0D700593-2770-4393-8878-6919E89FE288}" sibTransId="{33625A20-BCCD-47E7-9E7A-7DF681214D8C}"/>
    <dgm:cxn modelId="{76A723A9-761A-44BC-8FBA-5625749648F9}" srcId="{B3F74CCB-D8AC-4745-8A41-ED34E0F25D84}" destId="{CD09F791-6B9F-480C-A881-C04E9634BFD4}" srcOrd="4" destOrd="0" parTransId="{9B665179-934F-49F8-AAED-85E5A672004E}" sibTransId="{C8D759A3-132B-420F-9756-945F5CD553A5}"/>
    <dgm:cxn modelId="{C32C7490-0996-4A4D-9D86-1012DC486A4F}" srcId="{B3F74CCB-D8AC-4745-8A41-ED34E0F25D84}" destId="{D73E196F-0619-4D01-97B9-A8709A21497B}" srcOrd="1" destOrd="0" parTransId="{2A5C8D24-71E4-428B-8079-E441B67C54A5}" sibTransId="{492A6EF0-5F08-4E57-AAA9-D69DFF6392C5}"/>
    <dgm:cxn modelId="{CAD90A8E-6B0C-4AFE-9A49-FBECE05CC25D}" srcId="{B3F74CCB-D8AC-4745-8A41-ED34E0F25D84}" destId="{630379AD-FF4A-4E87-A77C-2F52E5B9EAE6}" srcOrd="6" destOrd="0" parTransId="{1FF7F717-684C-418B-8767-F0EA380B1D66}" sibTransId="{876C5BB1-2A96-4450-85DD-07F6F8782CA2}"/>
    <dgm:cxn modelId="{24889C63-2D6B-430A-8540-87216BB7B7DE}" srcId="{B3F74CCB-D8AC-4745-8A41-ED34E0F25D84}" destId="{15CFC070-7B8A-4A94-9010-0CB7F58A9C6E}" srcOrd="3" destOrd="0" parTransId="{EA84D17A-B70D-4CBE-93D3-A67793E58A93}" sibTransId="{24C61194-1488-43F0-8C1D-749651318C0B}"/>
    <dgm:cxn modelId="{7B20E309-A466-4C23-9D95-6F55AFDC0241}" srcId="{B3F74CCB-D8AC-4745-8A41-ED34E0F25D84}" destId="{3F868B1C-BC8D-4172-9269-20530817F7A8}" srcOrd="0" destOrd="0" parTransId="{2B72BD3F-445E-42F5-8FB9-2FB9C4F9EF04}" sibTransId="{BF397F16-B5F9-434E-8A5B-A4CC32D677C4}"/>
    <dgm:cxn modelId="{CAECCED8-D2F5-4F92-9BA6-96FC07116AE5}" srcId="{B3F74CCB-D8AC-4745-8A41-ED34E0F25D84}" destId="{EC1C00DB-8D0E-4261-B378-0EB58AA7E15E}" srcOrd="2" destOrd="0" parTransId="{D68439A5-0B18-4091-9220-B4BA96208053}" sibTransId="{D63B4AD2-D37D-444C-B9FE-C2E939BC55F3}"/>
    <dgm:cxn modelId="{0E9317DA-87F4-4E1F-A78F-75F32322EBCD}" type="presOf" srcId="{D73E196F-0619-4D01-97B9-A8709A21497B}" destId="{4DCF4CC6-036A-4C80-A6F4-F8C62135250D}" srcOrd="0" destOrd="0" presId="urn:microsoft.com/office/officeart/2005/8/layout/arrow4"/>
    <dgm:cxn modelId="{55086C5B-566F-479F-A48C-45DF2135173A}" type="presParOf" srcId="{18111BFA-E9D4-477C-B5CC-09F2604FF1E9}" destId="{20A5F899-DE4C-4B59-9D7D-12E828A8C1D1}" srcOrd="0" destOrd="0" presId="urn:microsoft.com/office/officeart/2005/8/layout/arrow4"/>
    <dgm:cxn modelId="{8417AA36-847E-4821-8A25-1A11B2598141}" type="presParOf" srcId="{18111BFA-E9D4-477C-B5CC-09F2604FF1E9}" destId="{EFFE44B0-6A88-4DD5-B771-F93E81B573A8}" srcOrd="1" destOrd="0" presId="urn:microsoft.com/office/officeart/2005/8/layout/arrow4"/>
    <dgm:cxn modelId="{31A7A64F-DDFA-4644-BB8A-52E8AC373D89}" type="presParOf" srcId="{18111BFA-E9D4-477C-B5CC-09F2604FF1E9}" destId="{A9E2B5E8-0BA2-49E0-93AA-E71D6507EFE1}" srcOrd="2" destOrd="0" presId="urn:microsoft.com/office/officeart/2005/8/layout/arrow4"/>
    <dgm:cxn modelId="{C4936D02-A3F6-403C-9A97-B77994C56851}" type="presParOf" srcId="{18111BFA-E9D4-477C-B5CC-09F2604FF1E9}" destId="{4DCF4CC6-036A-4C80-A6F4-F8C62135250D}"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5D6C04-50E6-4376-A51E-DE7780B19679}"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6B2EA6DE-90F0-49DE-B38D-E3C4DD9493D6}">
      <dgm:prSet phldrT="[Texto]"/>
      <dgm:spPr/>
      <dgm:t>
        <a:bodyPr/>
        <a:lstStyle/>
        <a:p>
          <a:r>
            <a:rPr lang="es-EC" dirty="0"/>
            <a:t>Las salvaguardias han tenido un impacto positivo en el comportamiento de compra de productos nacionales de cuidado capilar en el Distrito Metropolitano de Quito.</a:t>
          </a:r>
          <a:endParaRPr lang="es-ES" dirty="0"/>
        </a:p>
      </dgm:t>
    </dgm:pt>
    <dgm:pt modelId="{C511AD75-B7CE-49AE-84D4-E661D27C6481}" type="parTrans" cxnId="{4AB973E5-4573-4F36-B61F-100FFEF58F0E}">
      <dgm:prSet/>
      <dgm:spPr/>
      <dgm:t>
        <a:bodyPr/>
        <a:lstStyle/>
        <a:p>
          <a:endParaRPr lang="es-ES"/>
        </a:p>
      </dgm:t>
    </dgm:pt>
    <dgm:pt modelId="{D9B6BCB9-A5E5-4395-B85C-04E69D63C017}" type="sibTrans" cxnId="{4AB973E5-4573-4F36-B61F-100FFEF58F0E}">
      <dgm:prSet/>
      <dgm:spPr/>
      <dgm:t>
        <a:bodyPr/>
        <a:lstStyle/>
        <a:p>
          <a:endParaRPr lang="es-ES"/>
        </a:p>
      </dgm:t>
    </dgm:pt>
    <dgm:pt modelId="{9EEFE214-2D3B-4C74-B543-269357E94AEF}">
      <dgm:prSet phldrT="[Texto]"/>
      <dgm:spPr/>
      <dgm:t>
        <a:bodyPr/>
        <a:lstStyle/>
        <a:p>
          <a:r>
            <a:rPr lang="es-EC" dirty="0"/>
            <a:t>H1: El 30% de los consumidores del DMQ prefieren productos de cuidado capilar importados.</a:t>
          </a:r>
          <a:endParaRPr lang="es-ES" dirty="0"/>
        </a:p>
      </dgm:t>
    </dgm:pt>
    <dgm:pt modelId="{06CA712E-4D20-475B-B423-B4DCEFEBD328}" type="parTrans" cxnId="{B4A93DF5-4334-4F54-871B-1DB17917DE64}">
      <dgm:prSet/>
      <dgm:spPr/>
      <dgm:t>
        <a:bodyPr/>
        <a:lstStyle/>
        <a:p>
          <a:endParaRPr lang="es-ES"/>
        </a:p>
      </dgm:t>
    </dgm:pt>
    <dgm:pt modelId="{CE0FF3F6-40B0-433C-81C6-88CC3877C253}" type="sibTrans" cxnId="{B4A93DF5-4334-4F54-871B-1DB17917DE64}">
      <dgm:prSet/>
      <dgm:spPr/>
      <dgm:t>
        <a:bodyPr/>
        <a:lstStyle/>
        <a:p>
          <a:endParaRPr lang="es-ES"/>
        </a:p>
      </dgm:t>
    </dgm:pt>
    <dgm:pt modelId="{24B7D9EE-3F42-4B3A-AB68-A5C32FCE3F4D}">
      <dgm:prSet phldrT="[Texto]"/>
      <dgm:spPr/>
      <dgm:t>
        <a:bodyPr/>
        <a:lstStyle/>
        <a:p>
          <a:r>
            <a:rPr lang="es-EC" dirty="0"/>
            <a:t>H2: El 70% de los consumidores del DMQ prefieren productos de cuidado capilar nacional.</a:t>
          </a:r>
          <a:endParaRPr lang="es-ES" dirty="0"/>
        </a:p>
      </dgm:t>
    </dgm:pt>
    <dgm:pt modelId="{F1739AF7-E2B0-4E88-804B-BCAF17E778EB}" type="parTrans" cxnId="{92630953-2B15-47CD-BB62-AC0CC0B2B6EC}">
      <dgm:prSet/>
      <dgm:spPr/>
      <dgm:t>
        <a:bodyPr/>
        <a:lstStyle/>
        <a:p>
          <a:endParaRPr lang="es-ES"/>
        </a:p>
      </dgm:t>
    </dgm:pt>
    <dgm:pt modelId="{EA9CA152-85D6-4393-80C7-92384DA09E8F}" type="sibTrans" cxnId="{92630953-2B15-47CD-BB62-AC0CC0B2B6EC}">
      <dgm:prSet/>
      <dgm:spPr/>
      <dgm:t>
        <a:bodyPr/>
        <a:lstStyle/>
        <a:p>
          <a:endParaRPr lang="es-ES"/>
        </a:p>
      </dgm:t>
    </dgm:pt>
    <dgm:pt modelId="{56A83391-F2DB-4B53-AC9F-428C2E02F4B2}">
      <dgm:prSet phldrT="[Texto]"/>
      <dgm:spPr/>
      <dgm:t>
        <a:bodyPr/>
        <a:lstStyle/>
        <a:p>
          <a:r>
            <a:rPr lang="es-EC" dirty="0"/>
            <a:t>H3: Las salvaguardias han tenido un impacto negativo en las empresas de producción extranjera.</a:t>
          </a:r>
          <a:endParaRPr lang="es-ES" dirty="0"/>
        </a:p>
      </dgm:t>
    </dgm:pt>
    <dgm:pt modelId="{1DC7B400-3A3D-46DE-A741-294266148D4C}" type="parTrans" cxnId="{4CA410C5-CA95-4BC9-B56B-563F5C3C9A6D}">
      <dgm:prSet/>
      <dgm:spPr/>
      <dgm:t>
        <a:bodyPr/>
        <a:lstStyle/>
        <a:p>
          <a:endParaRPr lang="es-ES"/>
        </a:p>
      </dgm:t>
    </dgm:pt>
    <dgm:pt modelId="{DDBE7F0B-1D3E-4B5F-8BF3-378C3F70FB97}" type="sibTrans" cxnId="{4CA410C5-CA95-4BC9-B56B-563F5C3C9A6D}">
      <dgm:prSet/>
      <dgm:spPr/>
      <dgm:t>
        <a:bodyPr/>
        <a:lstStyle/>
        <a:p>
          <a:endParaRPr lang="es-ES"/>
        </a:p>
      </dgm:t>
    </dgm:pt>
    <dgm:pt modelId="{6B3BFE22-34B5-4279-BF66-6CD98B4D9CAE}" type="pres">
      <dgm:prSet presAssocID="{745D6C04-50E6-4376-A51E-DE7780B19679}" presName="diagram" presStyleCnt="0">
        <dgm:presLayoutVars>
          <dgm:chPref val="1"/>
          <dgm:dir/>
          <dgm:animOne val="branch"/>
          <dgm:animLvl val="lvl"/>
          <dgm:resizeHandles val="exact"/>
        </dgm:presLayoutVars>
      </dgm:prSet>
      <dgm:spPr/>
      <dgm:t>
        <a:bodyPr/>
        <a:lstStyle/>
        <a:p>
          <a:endParaRPr lang="es-EC"/>
        </a:p>
      </dgm:t>
    </dgm:pt>
    <dgm:pt modelId="{6C95B25B-D0C0-4AEB-BAAE-58F8005B3FA2}" type="pres">
      <dgm:prSet presAssocID="{6B2EA6DE-90F0-49DE-B38D-E3C4DD9493D6}" presName="root1" presStyleCnt="0"/>
      <dgm:spPr/>
    </dgm:pt>
    <dgm:pt modelId="{6F25D125-4F28-4328-B427-96CD78F142B2}" type="pres">
      <dgm:prSet presAssocID="{6B2EA6DE-90F0-49DE-B38D-E3C4DD9493D6}" presName="LevelOneTextNode" presStyleLbl="node0" presStyleIdx="0" presStyleCnt="1" custScaleY="129645" custLinFactNeighborX="-25084">
        <dgm:presLayoutVars>
          <dgm:chPref val="3"/>
        </dgm:presLayoutVars>
      </dgm:prSet>
      <dgm:spPr/>
      <dgm:t>
        <a:bodyPr/>
        <a:lstStyle/>
        <a:p>
          <a:endParaRPr lang="es-EC"/>
        </a:p>
      </dgm:t>
    </dgm:pt>
    <dgm:pt modelId="{0A6A2E55-6EA8-409B-9017-206DC248E283}" type="pres">
      <dgm:prSet presAssocID="{6B2EA6DE-90F0-49DE-B38D-E3C4DD9493D6}" presName="level2hierChild" presStyleCnt="0"/>
      <dgm:spPr/>
    </dgm:pt>
    <dgm:pt modelId="{EA48E07E-7F64-4B53-B8C0-6E1FBE53324A}" type="pres">
      <dgm:prSet presAssocID="{06CA712E-4D20-475B-B423-B4DCEFEBD328}" presName="conn2-1" presStyleLbl="parChTrans1D2" presStyleIdx="0" presStyleCnt="3"/>
      <dgm:spPr/>
      <dgm:t>
        <a:bodyPr/>
        <a:lstStyle/>
        <a:p>
          <a:endParaRPr lang="es-EC"/>
        </a:p>
      </dgm:t>
    </dgm:pt>
    <dgm:pt modelId="{38598D57-96CF-4BE4-AEA8-A40ADC534B5F}" type="pres">
      <dgm:prSet presAssocID="{06CA712E-4D20-475B-B423-B4DCEFEBD328}" presName="connTx" presStyleLbl="parChTrans1D2" presStyleIdx="0" presStyleCnt="3"/>
      <dgm:spPr/>
      <dgm:t>
        <a:bodyPr/>
        <a:lstStyle/>
        <a:p>
          <a:endParaRPr lang="es-EC"/>
        </a:p>
      </dgm:t>
    </dgm:pt>
    <dgm:pt modelId="{EED35E47-244F-4B0D-8708-09CDDFB52703}" type="pres">
      <dgm:prSet presAssocID="{9EEFE214-2D3B-4C74-B543-269357E94AEF}" presName="root2" presStyleCnt="0"/>
      <dgm:spPr/>
    </dgm:pt>
    <dgm:pt modelId="{3E386F2B-F089-4600-937B-DCE8D28343D2}" type="pres">
      <dgm:prSet presAssocID="{9EEFE214-2D3B-4C74-B543-269357E94AEF}" presName="LevelTwoTextNode" presStyleLbl="node2" presStyleIdx="0" presStyleCnt="3">
        <dgm:presLayoutVars>
          <dgm:chPref val="3"/>
        </dgm:presLayoutVars>
      </dgm:prSet>
      <dgm:spPr/>
      <dgm:t>
        <a:bodyPr/>
        <a:lstStyle/>
        <a:p>
          <a:endParaRPr lang="es-EC"/>
        </a:p>
      </dgm:t>
    </dgm:pt>
    <dgm:pt modelId="{A672CE30-1283-4ED3-82BB-2F82A41C6CE3}" type="pres">
      <dgm:prSet presAssocID="{9EEFE214-2D3B-4C74-B543-269357E94AEF}" presName="level3hierChild" presStyleCnt="0"/>
      <dgm:spPr/>
    </dgm:pt>
    <dgm:pt modelId="{CA523A22-008B-4C1D-9674-154FCD913C3B}" type="pres">
      <dgm:prSet presAssocID="{F1739AF7-E2B0-4E88-804B-BCAF17E778EB}" presName="conn2-1" presStyleLbl="parChTrans1D2" presStyleIdx="1" presStyleCnt="3"/>
      <dgm:spPr/>
      <dgm:t>
        <a:bodyPr/>
        <a:lstStyle/>
        <a:p>
          <a:endParaRPr lang="es-EC"/>
        </a:p>
      </dgm:t>
    </dgm:pt>
    <dgm:pt modelId="{9C81F4C5-9927-45C6-8EC7-36EBADC93047}" type="pres">
      <dgm:prSet presAssocID="{F1739AF7-E2B0-4E88-804B-BCAF17E778EB}" presName="connTx" presStyleLbl="parChTrans1D2" presStyleIdx="1" presStyleCnt="3"/>
      <dgm:spPr/>
      <dgm:t>
        <a:bodyPr/>
        <a:lstStyle/>
        <a:p>
          <a:endParaRPr lang="es-EC"/>
        </a:p>
      </dgm:t>
    </dgm:pt>
    <dgm:pt modelId="{9EB9F4EB-19B0-477A-8EE7-30114F8BED9D}" type="pres">
      <dgm:prSet presAssocID="{24B7D9EE-3F42-4B3A-AB68-A5C32FCE3F4D}" presName="root2" presStyleCnt="0"/>
      <dgm:spPr/>
    </dgm:pt>
    <dgm:pt modelId="{91456B1E-3DA5-4A3C-BFDB-65CA5A2D5FF7}" type="pres">
      <dgm:prSet presAssocID="{24B7D9EE-3F42-4B3A-AB68-A5C32FCE3F4D}" presName="LevelTwoTextNode" presStyleLbl="node2" presStyleIdx="1" presStyleCnt="3">
        <dgm:presLayoutVars>
          <dgm:chPref val="3"/>
        </dgm:presLayoutVars>
      </dgm:prSet>
      <dgm:spPr/>
      <dgm:t>
        <a:bodyPr/>
        <a:lstStyle/>
        <a:p>
          <a:endParaRPr lang="es-EC"/>
        </a:p>
      </dgm:t>
    </dgm:pt>
    <dgm:pt modelId="{0E321253-C33B-43D8-9898-AD3991F82BFA}" type="pres">
      <dgm:prSet presAssocID="{24B7D9EE-3F42-4B3A-AB68-A5C32FCE3F4D}" presName="level3hierChild" presStyleCnt="0"/>
      <dgm:spPr/>
    </dgm:pt>
    <dgm:pt modelId="{F81E0657-5922-4CDB-A69D-CA8D1F7FEEA1}" type="pres">
      <dgm:prSet presAssocID="{1DC7B400-3A3D-46DE-A741-294266148D4C}" presName="conn2-1" presStyleLbl="parChTrans1D2" presStyleIdx="2" presStyleCnt="3"/>
      <dgm:spPr/>
      <dgm:t>
        <a:bodyPr/>
        <a:lstStyle/>
        <a:p>
          <a:endParaRPr lang="es-EC"/>
        </a:p>
      </dgm:t>
    </dgm:pt>
    <dgm:pt modelId="{EBFD468D-F6A9-4165-9E82-F42009ED4552}" type="pres">
      <dgm:prSet presAssocID="{1DC7B400-3A3D-46DE-A741-294266148D4C}" presName="connTx" presStyleLbl="parChTrans1D2" presStyleIdx="2" presStyleCnt="3"/>
      <dgm:spPr/>
      <dgm:t>
        <a:bodyPr/>
        <a:lstStyle/>
        <a:p>
          <a:endParaRPr lang="es-EC"/>
        </a:p>
      </dgm:t>
    </dgm:pt>
    <dgm:pt modelId="{69ED2A78-35CD-4FE1-AAFF-ADD8E85827D4}" type="pres">
      <dgm:prSet presAssocID="{56A83391-F2DB-4B53-AC9F-428C2E02F4B2}" presName="root2" presStyleCnt="0"/>
      <dgm:spPr/>
    </dgm:pt>
    <dgm:pt modelId="{06353203-F7C0-49CC-A1C4-69025227994E}" type="pres">
      <dgm:prSet presAssocID="{56A83391-F2DB-4B53-AC9F-428C2E02F4B2}" presName="LevelTwoTextNode" presStyleLbl="node2" presStyleIdx="2" presStyleCnt="3">
        <dgm:presLayoutVars>
          <dgm:chPref val="3"/>
        </dgm:presLayoutVars>
      </dgm:prSet>
      <dgm:spPr/>
      <dgm:t>
        <a:bodyPr/>
        <a:lstStyle/>
        <a:p>
          <a:endParaRPr lang="es-EC"/>
        </a:p>
      </dgm:t>
    </dgm:pt>
    <dgm:pt modelId="{E8322EFF-405A-4117-8A92-4731E0FBEB53}" type="pres">
      <dgm:prSet presAssocID="{56A83391-F2DB-4B53-AC9F-428C2E02F4B2}" presName="level3hierChild" presStyleCnt="0"/>
      <dgm:spPr/>
    </dgm:pt>
  </dgm:ptLst>
  <dgm:cxnLst>
    <dgm:cxn modelId="{B4A93DF5-4334-4F54-871B-1DB17917DE64}" srcId="{6B2EA6DE-90F0-49DE-B38D-E3C4DD9493D6}" destId="{9EEFE214-2D3B-4C74-B543-269357E94AEF}" srcOrd="0" destOrd="0" parTransId="{06CA712E-4D20-475B-B423-B4DCEFEBD328}" sibTransId="{CE0FF3F6-40B0-433C-81C6-88CC3877C253}"/>
    <dgm:cxn modelId="{EAA57B01-C35F-429D-8967-06C90A9C3144}" type="presOf" srcId="{F1739AF7-E2B0-4E88-804B-BCAF17E778EB}" destId="{CA523A22-008B-4C1D-9674-154FCD913C3B}" srcOrd="0" destOrd="0" presId="urn:microsoft.com/office/officeart/2005/8/layout/hierarchy2"/>
    <dgm:cxn modelId="{467952A2-6D47-41D7-9B8B-7E83A8CF8419}" type="presOf" srcId="{F1739AF7-E2B0-4E88-804B-BCAF17E778EB}" destId="{9C81F4C5-9927-45C6-8EC7-36EBADC93047}" srcOrd="1" destOrd="0" presId="urn:microsoft.com/office/officeart/2005/8/layout/hierarchy2"/>
    <dgm:cxn modelId="{6B987A46-C93D-4260-AB34-CD0DA08E3615}" type="presOf" srcId="{6B2EA6DE-90F0-49DE-B38D-E3C4DD9493D6}" destId="{6F25D125-4F28-4328-B427-96CD78F142B2}" srcOrd="0" destOrd="0" presId="urn:microsoft.com/office/officeart/2005/8/layout/hierarchy2"/>
    <dgm:cxn modelId="{44CC2570-FF9C-423D-A412-7CA56D416833}" type="presOf" srcId="{24B7D9EE-3F42-4B3A-AB68-A5C32FCE3F4D}" destId="{91456B1E-3DA5-4A3C-BFDB-65CA5A2D5FF7}" srcOrd="0" destOrd="0" presId="urn:microsoft.com/office/officeart/2005/8/layout/hierarchy2"/>
    <dgm:cxn modelId="{73FFD3A0-1F01-4CBF-AF72-C4B042BED482}" type="presOf" srcId="{56A83391-F2DB-4B53-AC9F-428C2E02F4B2}" destId="{06353203-F7C0-49CC-A1C4-69025227994E}" srcOrd="0" destOrd="0" presId="urn:microsoft.com/office/officeart/2005/8/layout/hierarchy2"/>
    <dgm:cxn modelId="{4AB973E5-4573-4F36-B61F-100FFEF58F0E}" srcId="{745D6C04-50E6-4376-A51E-DE7780B19679}" destId="{6B2EA6DE-90F0-49DE-B38D-E3C4DD9493D6}" srcOrd="0" destOrd="0" parTransId="{C511AD75-B7CE-49AE-84D4-E661D27C6481}" sibTransId="{D9B6BCB9-A5E5-4395-B85C-04E69D63C017}"/>
    <dgm:cxn modelId="{F3A55940-176D-4F4B-A478-0F954868A004}" type="presOf" srcId="{1DC7B400-3A3D-46DE-A741-294266148D4C}" destId="{EBFD468D-F6A9-4165-9E82-F42009ED4552}" srcOrd="1" destOrd="0" presId="urn:microsoft.com/office/officeart/2005/8/layout/hierarchy2"/>
    <dgm:cxn modelId="{E31BC1B4-477C-42F7-AE9C-CF3808642884}" type="presOf" srcId="{06CA712E-4D20-475B-B423-B4DCEFEBD328}" destId="{EA48E07E-7F64-4B53-B8C0-6E1FBE53324A}" srcOrd="0" destOrd="0" presId="urn:microsoft.com/office/officeart/2005/8/layout/hierarchy2"/>
    <dgm:cxn modelId="{6E2A5D12-2EE7-4CF3-9652-484541141070}" type="presOf" srcId="{9EEFE214-2D3B-4C74-B543-269357E94AEF}" destId="{3E386F2B-F089-4600-937B-DCE8D28343D2}" srcOrd="0" destOrd="0" presId="urn:microsoft.com/office/officeart/2005/8/layout/hierarchy2"/>
    <dgm:cxn modelId="{92630953-2B15-47CD-BB62-AC0CC0B2B6EC}" srcId="{6B2EA6DE-90F0-49DE-B38D-E3C4DD9493D6}" destId="{24B7D9EE-3F42-4B3A-AB68-A5C32FCE3F4D}" srcOrd="1" destOrd="0" parTransId="{F1739AF7-E2B0-4E88-804B-BCAF17E778EB}" sibTransId="{EA9CA152-85D6-4393-80C7-92384DA09E8F}"/>
    <dgm:cxn modelId="{2B4AC8B0-A02B-492C-88B1-09B8B1C6657C}" type="presOf" srcId="{745D6C04-50E6-4376-A51E-DE7780B19679}" destId="{6B3BFE22-34B5-4279-BF66-6CD98B4D9CAE}" srcOrd="0" destOrd="0" presId="urn:microsoft.com/office/officeart/2005/8/layout/hierarchy2"/>
    <dgm:cxn modelId="{18930A58-5691-4BFC-973F-E1A4B32A4DCA}" type="presOf" srcId="{1DC7B400-3A3D-46DE-A741-294266148D4C}" destId="{F81E0657-5922-4CDB-A69D-CA8D1F7FEEA1}" srcOrd="0" destOrd="0" presId="urn:microsoft.com/office/officeart/2005/8/layout/hierarchy2"/>
    <dgm:cxn modelId="{E0A7BACC-373D-4859-8D17-3D17E71DC2F1}" type="presOf" srcId="{06CA712E-4D20-475B-B423-B4DCEFEBD328}" destId="{38598D57-96CF-4BE4-AEA8-A40ADC534B5F}" srcOrd="1" destOrd="0" presId="urn:microsoft.com/office/officeart/2005/8/layout/hierarchy2"/>
    <dgm:cxn modelId="{4CA410C5-CA95-4BC9-B56B-563F5C3C9A6D}" srcId="{6B2EA6DE-90F0-49DE-B38D-E3C4DD9493D6}" destId="{56A83391-F2DB-4B53-AC9F-428C2E02F4B2}" srcOrd="2" destOrd="0" parTransId="{1DC7B400-3A3D-46DE-A741-294266148D4C}" sibTransId="{DDBE7F0B-1D3E-4B5F-8BF3-378C3F70FB97}"/>
    <dgm:cxn modelId="{D52D9D91-F381-40EF-9D37-5932175E4D29}" type="presParOf" srcId="{6B3BFE22-34B5-4279-BF66-6CD98B4D9CAE}" destId="{6C95B25B-D0C0-4AEB-BAAE-58F8005B3FA2}" srcOrd="0" destOrd="0" presId="urn:microsoft.com/office/officeart/2005/8/layout/hierarchy2"/>
    <dgm:cxn modelId="{17EA491A-F368-477C-AE6B-84BDF5CCB6F0}" type="presParOf" srcId="{6C95B25B-D0C0-4AEB-BAAE-58F8005B3FA2}" destId="{6F25D125-4F28-4328-B427-96CD78F142B2}" srcOrd="0" destOrd="0" presId="urn:microsoft.com/office/officeart/2005/8/layout/hierarchy2"/>
    <dgm:cxn modelId="{EA3F5282-09A2-4A66-A846-E3812E21D3E1}" type="presParOf" srcId="{6C95B25B-D0C0-4AEB-BAAE-58F8005B3FA2}" destId="{0A6A2E55-6EA8-409B-9017-206DC248E283}" srcOrd="1" destOrd="0" presId="urn:microsoft.com/office/officeart/2005/8/layout/hierarchy2"/>
    <dgm:cxn modelId="{CB0B7BA8-B867-4FCE-8F65-3FE005C14E66}" type="presParOf" srcId="{0A6A2E55-6EA8-409B-9017-206DC248E283}" destId="{EA48E07E-7F64-4B53-B8C0-6E1FBE53324A}" srcOrd="0" destOrd="0" presId="urn:microsoft.com/office/officeart/2005/8/layout/hierarchy2"/>
    <dgm:cxn modelId="{45831FC5-A0D5-48D0-A3DA-57539220BB48}" type="presParOf" srcId="{EA48E07E-7F64-4B53-B8C0-6E1FBE53324A}" destId="{38598D57-96CF-4BE4-AEA8-A40ADC534B5F}" srcOrd="0" destOrd="0" presId="urn:microsoft.com/office/officeart/2005/8/layout/hierarchy2"/>
    <dgm:cxn modelId="{7D33529A-9D2E-435B-932D-468429A98603}" type="presParOf" srcId="{0A6A2E55-6EA8-409B-9017-206DC248E283}" destId="{EED35E47-244F-4B0D-8708-09CDDFB52703}" srcOrd="1" destOrd="0" presId="urn:microsoft.com/office/officeart/2005/8/layout/hierarchy2"/>
    <dgm:cxn modelId="{843E13F0-B1A5-40C7-A558-836F6D4D8F99}" type="presParOf" srcId="{EED35E47-244F-4B0D-8708-09CDDFB52703}" destId="{3E386F2B-F089-4600-937B-DCE8D28343D2}" srcOrd="0" destOrd="0" presId="urn:microsoft.com/office/officeart/2005/8/layout/hierarchy2"/>
    <dgm:cxn modelId="{BB8E3AC9-AC88-42D7-AC52-7575FA7BD744}" type="presParOf" srcId="{EED35E47-244F-4B0D-8708-09CDDFB52703}" destId="{A672CE30-1283-4ED3-82BB-2F82A41C6CE3}" srcOrd="1" destOrd="0" presId="urn:microsoft.com/office/officeart/2005/8/layout/hierarchy2"/>
    <dgm:cxn modelId="{E05882DE-3BB4-4F9E-9327-AE36CD4255E8}" type="presParOf" srcId="{0A6A2E55-6EA8-409B-9017-206DC248E283}" destId="{CA523A22-008B-4C1D-9674-154FCD913C3B}" srcOrd="2" destOrd="0" presId="urn:microsoft.com/office/officeart/2005/8/layout/hierarchy2"/>
    <dgm:cxn modelId="{534F0EAD-F017-4203-BBEE-8DDF853F9E4A}" type="presParOf" srcId="{CA523A22-008B-4C1D-9674-154FCD913C3B}" destId="{9C81F4C5-9927-45C6-8EC7-36EBADC93047}" srcOrd="0" destOrd="0" presId="urn:microsoft.com/office/officeart/2005/8/layout/hierarchy2"/>
    <dgm:cxn modelId="{C4282A6F-7964-4490-826E-53CA37BAEFEF}" type="presParOf" srcId="{0A6A2E55-6EA8-409B-9017-206DC248E283}" destId="{9EB9F4EB-19B0-477A-8EE7-30114F8BED9D}" srcOrd="3" destOrd="0" presId="urn:microsoft.com/office/officeart/2005/8/layout/hierarchy2"/>
    <dgm:cxn modelId="{FE51C2BF-D57A-4788-810B-C1E7A13ED17B}" type="presParOf" srcId="{9EB9F4EB-19B0-477A-8EE7-30114F8BED9D}" destId="{91456B1E-3DA5-4A3C-BFDB-65CA5A2D5FF7}" srcOrd="0" destOrd="0" presId="urn:microsoft.com/office/officeart/2005/8/layout/hierarchy2"/>
    <dgm:cxn modelId="{31B659BE-2B1D-4335-8DBD-623A7F9CDE61}" type="presParOf" srcId="{9EB9F4EB-19B0-477A-8EE7-30114F8BED9D}" destId="{0E321253-C33B-43D8-9898-AD3991F82BFA}" srcOrd="1" destOrd="0" presId="urn:microsoft.com/office/officeart/2005/8/layout/hierarchy2"/>
    <dgm:cxn modelId="{B36B6892-B9FE-4745-97B6-242348EFC9C5}" type="presParOf" srcId="{0A6A2E55-6EA8-409B-9017-206DC248E283}" destId="{F81E0657-5922-4CDB-A69D-CA8D1F7FEEA1}" srcOrd="4" destOrd="0" presId="urn:microsoft.com/office/officeart/2005/8/layout/hierarchy2"/>
    <dgm:cxn modelId="{08A403B4-F409-4209-811E-02882744E39C}" type="presParOf" srcId="{F81E0657-5922-4CDB-A69D-CA8D1F7FEEA1}" destId="{EBFD468D-F6A9-4165-9E82-F42009ED4552}" srcOrd="0" destOrd="0" presId="urn:microsoft.com/office/officeart/2005/8/layout/hierarchy2"/>
    <dgm:cxn modelId="{25051097-3C5D-4CB2-AE38-78BF0426EA89}" type="presParOf" srcId="{0A6A2E55-6EA8-409B-9017-206DC248E283}" destId="{69ED2A78-35CD-4FE1-AAFF-ADD8E85827D4}" srcOrd="5" destOrd="0" presId="urn:microsoft.com/office/officeart/2005/8/layout/hierarchy2"/>
    <dgm:cxn modelId="{14D795D3-605F-40E8-9FEA-070539501C94}" type="presParOf" srcId="{69ED2A78-35CD-4FE1-AAFF-ADD8E85827D4}" destId="{06353203-F7C0-49CC-A1C4-69025227994E}" srcOrd="0" destOrd="0" presId="urn:microsoft.com/office/officeart/2005/8/layout/hierarchy2"/>
    <dgm:cxn modelId="{039171F1-6253-4959-BF28-A65602FB6F65}" type="presParOf" srcId="{69ED2A78-35CD-4FE1-AAFF-ADD8E85827D4}" destId="{E8322EFF-405A-4117-8A92-4731E0FBEB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831274-3D7A-4E61-A7D7-D12DD4C15DE2}"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s-ES"/>
        </a:p>
      </dgm:t>
    </dgm:pt>
    <dgm:pt modelId="{BABC8721-FA48-4428-82B0-41887B6D0A70}">
      <dgm:prSet phldrT="[Texto]"/>
      <dgm:spPr/>
      <dgm:t>
        <a:bodyPr/>
        <a:lstStyle/>
        <a:p>
          <a:r>
            <a:rPr lang="es-EC" b="1" dirty="0">
              <a:latin typeface="Times New Roman" panose="02020603050405020304" pitchFamily="18" charset="0"/>
              <a:ea typeface="Times New Roman" panose="02020603050405020304" pitchFamily="18" charset="0"/>
            </a:rPr>
            <a:t>Estrategia de </a:t>
          </a:r>
          <a:r>
            <a:rPr lang="es-EC" b="1" dirty="0" err="1">
              <a:latin typeface="Times New Roman" panose="02020603050405020304" pitchFamily="18" charset="0"/>
              <a:ea typeface="Times New Roman" panose="02020603050405020304" pitchFamily="18" charset="0"/>
            </a:rPr>
            <a:t>Trademarketing</a:t>
          </a:r>
          <a:endParaRPr lang="es-ES" dirty="0"/>
        </a:p>
      </dgm:t>
    </dgm:pt>
    <dgm:pt modelId="{42A33843-1963-4C2F-B20E-F87050AEB6FA}" type="parTrans" cxnId="{6BB0000B-EE6A-4D7C-8308-20A053E2C49E}">
      <dgm:prSet/>
      <dgm:spPr/>
      <dgm:t>
        <a:bodyPr/>
        <a:lstStyle/>
        <a:p>
          <a:endParaRPr lang="es-ES"/>
        </a:p>
      </dgm:t>
    </dgm:pt>
    <dgm:pt modelId="{C5A3FDC3-C80A-4F64-AA08-EA9B17A4A4A8}" type="sibTrans" cxnId="{6BB0000B-EE6A-4D7C-8308-20A053E2C49E}">
      <dgm:prSet/>
      <dgm:spPr/>
      <dgm:t>
        <a:bodyPr/>
        <a:lstStyle/>
        <a:p>
          <a:endParaRPr lang="es-ES"/>
        </a:p>
      </dgm:t>
    </dgm:pt>
    <dgm:pt modelId="{4DA7A542-985F-45B0-A17A-6EA5DC52CB1B}">
      <dgm:prSet phldrT="[Texto]"/>
      <dgm:spPr/>
      <dgm:t>
        <a:bodyPr/>
        <a:lstStyle/>
        <a:p>
          <a:r>
            <a:rPr lang="es-EC" dirty="0"/>
            <a:t>Premiar (monetario) al Dependiente</a:t>
          </a:r>
          <a:endParaRPr lang="es-ES" dirty="0"/>
        </a:p>
      </dgm:t>
    </dgm:pt>
    <dgm:pt modelId="{79EFFC6D-E46E-4C34-A6F5-853B0E2030E5}" type="parTrans" cxnId="{2E012756-3074-4B5C-8847-7292EDE0E146}">
      <dgm:prSet/>
      <dgm:spPr/>
      <dgm:t>
        <a:bodyPr/>
        <a:lstStyle/>
        <a:p>
          <a:endParaRPr lang="es-ES"/>
        </a:p>
      </dgm:t>
    </dgm:pt>
    <dgm:pt modelId="{B437BDF3-E71F-481F-BB9F-F8102ED81741}" type="sibTrans" cxnId="{2E012756-3074-4B5C-8847-7292EDE0E146}">
      <dgm:prSet/>
      <dgm:spPr/>
      <dgm:t>
        <a:bodyPr/>
        <a:lstStyle/>
        <a:p>
          <a:endParaRPr lang="es-ES"/>
        </a:p>
      </dgm:t>
    </dgm:pt>
    <dgm:pt modelId="{93C28720-5EFB-448A-B160-225DF9A0279D}">
      <dgm:prSet phldrT="[Texto]"/>
      <dgm:spPr/>
      <dgm:t>
        <a:bodyPr/>
        <a:lstStyle/>
        <a:p>
          <a:pPr>
            <a:buFont typeface="Symbol" panose="05050102010706020507" pitchFamily="18" charset="2"/>
            <a:buChar char=""/>
          </a:pPr>
          <a:r>
            <a:rPr lang="es-EC" dirty="0"/>
            <a:t>El pago de la cartilla se la realizara solo una vez llena la misma.</a:t>
          </a:r>
          <a:endParaRPr lang="en-US" dirty="0"/>
        </a:p>
        <a:p>
          <a:pPr>
            <a:buFont typeface="Symbol" panose="05050102010706020507" pitchFamily="18" charset="2"/>
            <a:buChar char=""/>
          </a:pPr>
          <a:r>
            <a:rPr lang="es-EC" dirty="0"/>
            <a:t>Las cartillas estarán numeradas</a:t>
          </a:r>
          <a:endParaRPr lang="en-US" dirty="0"/>
        </a:p>
        <a:p>
          <a:pPr>
            <a:buFont typeface="Symbol" panose="05050102010706020507" pitchFamily="18" charset="2"/>
            <a:buChar char=""/>
          </a:pPr>
          <a:r>
            <a:rPr lang="es-EC" dirty="0"/>
            <a:t>El pago se lo realizara inmediatamente una vez llenada la cartilla 100%</a:t>
          </a:r>
          <a:endParaRPr lang="es-ES" dirty="0"/>
        </a:p>
      </dgm:t>
    </dgm:pt>
    <dgm:pt modelId="{A3584066-94B6-4393-9310-E29F3B22CC8B}" type="parTrans" cxnId="{D9ED223B-9B31-4E05-BED6-D2498FA18249}">
      <dgm:prSet/>
      <dgm:spPr/>
      <dgm:t>
        <a:bodyPr/>
        <a:lstStyle/>
        <a:p>
          <a:endParaRPr lang="es-ES"/>
        </a:p>
      </dgm:t>
    </dgm:pt>
    <dgm:pt modelId="{12A8440B-C5CD-4901-8F73-87AD906A3D90}" type="sibTrans" cxnId="{D9ED223B-9B31-4E05-BED6-D2498FA18249}">
      <dgm:prSet/>
      <dgm:spPr/>
      <dgm:t>
        <a:bodyPr/>
        <a:lstStyle/>
        <a:p>
          <a:endParaRPr lang="es-ES"/>
        </a:p>
      </dgm:t>
    </dgm:pt>
    <dgm:pt modelId="{83A01894-8ABA-4F4A-8284-280C0B6328AE}">
      <dgm:prSet phldrT="[Texto]"/>
      <dgm:spPr/>
      <dgm:t>
        <a:bodyPr/>
        <a:lstStyle/>
        <a:p>
          <a:pPr>
            <a:buFont typeface="Symbol" panose="05050102010706020507" pitchFamily="18" charset="2"/>
            <a:buChar char=""/>
          </a:pPr>
          <a:r>
            <a:rPr lang="es-EC" dirty="0"/>
            <a:t>Se realizará material de comunicación para Clientes como Dependientes</a:t>
          </a:r>
          <a:endParaRPr lang="en-US" dirty="0"/>
        </a:p>
        <a:p>
          <a:pPr>
            <a:buFont typeface="Symbol" panose="05050102010706020507" pitchFamily="18" charset="2"/>
            <a:buChar char=""/>
          </a:pPr>
          <a:r>
            <a:rPr lang="es-EC" dirty="0"/>
            <a:t>El formato de Convenio será un A4 membretado</a:t>
          </a:r>
          <a:endParaRPr lang="es-ES" dirty="0"/>
        </a:p>
      </dgm:t>
    </dgm:pt>
    <dgm:pt modelId="{A8F3BA43-3B3F-4380-BDA3-36B54023F941}" type="parTrans" cxnId="{0CC7271C-211B-4B97-83EC-34DE10035C55}">
      <dgm:prSet/>
      <dgm:spPr/>
      <dgm:t>
        <a:bodyPr/>
        <a:lstStyle/>
        <a:p>
          <a:endParaRPr lang="es-ES"/>
        </a:p>
      </dgm:t>
    </dgm:pt>
    <dgm:pt modelId="{0196B4DC-574A-4D8A-B9A0-D3C2D411138E}" type="sibTrans" cxnId="{0CC7271C-211B-4B97-83EC-34DE10035C55}">
      <dgm:prSet/>
      <dgm:spPr/>
      <dgm:t>
        <a:bodyPr/>
        <a:lstStyle/>
        <a:p>
          <a:endParaRPr lang="es-ES"/>
        </a:p>
      </dgm:t>
    </dgm:pt>
    <dgm:pt modelId="{D6479FF4-FA94-4808-9D23-529785E02E90}" type="pres">
      <dgm:prSet presAssocID="{5D831274-3D7A-4E61-A7D7-D12DD4C15DE2}" presName="Name0" presStyleCnt="0">
        <dgm:presLayoutVars>
          <dgm:chMax val="1"/>
          <dgm:chPref val="1"/>
          <dgm:dir/>
          <dgm:animOne val="branch"/>
          <dgm:animLvl val="lvl"/>
        </dgm:presLayoutVars>
      </dgm:prSet>
      <dgm:spPr/>
      <dgm:t>
        <a:bodyPr/>
        <a:lstStyle/>
        <a:p>
          <a:endParaRPr lang="es-EC"/>
        </a:p>
      </dgm:t>
    </dgm:pt>
    <dgm:pt modelId="{07CEFB46-0704-4ABE-AF89-C52096CA0FD6}" type="pres">
      <dgm:prSet presAssocID="{BABC8721-FA48-4428-82B0-41887B6D0A70}" presName="singleCycle" presStyleCnt="0"/>
      <dgm:spPr/>
    </dgm:pt>
    <dgm:pt modelId="{27F7481E-E5B7-4D89-B429-817F07DBDAF1}" type="pres">
      <dgm:prSet presAssocID="{BABC8721-FA48-4428-82B0-41887B6D0A70}" presName="singleCenter" presStyleLbl="node1" presStyleIdx="0" presStyleCnt="4" custScaleX="90024" custScaleY="91421" custLinFactNeighborX="1488" custLinFactNeighborY="-2375">
        <dgm:presLayoutVars>
          <dgm:chMax val="7"/>
          <dgm:chPref val="7"/>
        </dgm:presLayoutVars>
      </dgm:prSet>
      <dgm:spPr/>
      <dgm:t>
        <a:bodyPr/>
        <a:lstStyle/>
        <a:p>
          <a:endParaRPr lang="es-EC"/>
        </a:p>
      </dgm:t>
    </dgm:pt>
    <dgm:pt modelId="{3B598910-E90E-4935-BB1A-B796A4686570}" type="pres">
      <dgm:prSet presAssocID="{79EFFC6D-E46E-4C34-A6F5-853B0E2030E5}" presName="Name56" presStyleLbl="parChTrans1D2" presStyleIdx="0" presStyleCnt="3"/>
      <dgm:spPr/>
      <dgm:t>
        <a:bodyPr/>
        <a:lstStyle/>
        <a:p>
          <a:endParaRPr lang="es-EC"/>
        </a:p>
      </dgm:t>
    </dgm:pt>
    <dgm:pt modelId="{2BECD704-A8D9-4F4B-99ED-DB5C42CB656B}" type="pres">
      <dgm:prSet presAssocID="{4DA7A542-985F-45B0-A17A-6EA5DC52CB1B}" presName="text0" presStyleLbl="node1" presStyleIdx="1" presStyleCnt="4" custScaleX="306610" custScaleY="112313" custRadScaleRad="78850" custRadScaleInc="0">
        <dgm:presLayoutVars>
          <dgm:bulletEnabled val="1"/>
        </dgm:presLayoutVars>
      </dgm:prSet>
      <dgm:spPr/>
      <dgm:t>
        <a:bodyPr/>
        <a:lstStyle/>
        <a:p>
          <a:endParaRPr lang="es-EC"/>
        </a:p>
      </dgm:t>
    </dgm:pt>
    <dgm:pt modelId="{8B472D3F-3930-4B73-80EE-07B1195EBACC}" type="pres">
      <dgm:prSet presAssocID="{A3584066-94B6-4393-9310-E29F3B22CC8B}" presName="Name56" presStyleLbl="parChTrans1D2" presStyleIdx="1" presStyleCnt="3"/>
      <dgm:spPr/>
      <dgm:t>
        <a:bodyPr/>
        <a:lstStyle/>
        <a:p>
          <a:endParaRPr lang="es-EC"/>
        </a:p>
      </dgm:t>
    </dgm:pt>
    <dgm:pt modelId="{10B3A022-26DC-4F9A-8739-D61AE95FC421}" type="pres">
      <dgm:prSet presAssocID="{93C28720-5EFB-448A-B160-225DF9A0279D}" presName="text0" presStyleLbl="node1" presStyleIdx="2" presStyleCnt="4" custScaleX="310241" custScaleY="142400" custRadScaleRad="135138" custRadScaleInc="-29011">
        <dgm:presLayoutVars>
          <dgm:bulletEnabled val="1"/>
        </dgm:presLayoutVars>
      </dgm:prSet>
      <dgm:spPr/>
      <dgm:t>
        <a:bodyPr/>
        <a:lstStyle/>
        <a:p>
          <a:endParaRPr lang="es-EC"/>
        </a:p>
      </dgm:t>
    </dgm:pt>
    <dgm:pt modelId="{8E10832F-65FA-4B79-A153-BF27CD0DC30E}" type="pres">
      <dgm:prSet presAssocID="{A8F3BA43-3B3F-4380-BDA3-36B54023F941}" presName="Name56" presStyleLbl="parChTrans1D2" presStyleIdx="2" presStyleCnt="3"/>
      <dgm:spPr/>
      <dgm:t>
        <a:bodyPr/>
        <a:lstStyle/>
        <a:p>
          <a:endParaRPr lang="es-EC"/>
        </a:p>
      </dgm:t>
    </dgm:pt>
    <dgm:pt modelId="{1B4C13A7-6193-4ADC-BBC5-F9805DDE4362}" type="pres">
      <dgm:prSet presAssocID="{83A01894-8ABA-4F4A-8284-280C0B6328AE}" presName="text0" presStyleLbl="node1" presStyleIdx="3" presStyleCnt="4" custScaleX="309579" custScaleY="145224" custRadScaleRad="133419" custRadScaleInc="29987">
        <dgm:presLayoutVars>
          <dgm:bulletEnabled val="1"/>
        </dgm:presLayoutVars>
      </dgm:prSet>
      <dgm:spPr/>
      <dgm:t>
        <a:bodyPr/>
        <a:lstStyle/>
        <a:p>
          <a:endParaRPr lang="es-EC"/>
        </a:p>
      </dgm:t>
    </dgm:pt>
  </dgm:ptLst>
  <dgm:cxnLst>
    <dgm:cxn modelId="{0CC7271C-211B-4B97-83EC-34DE10035C55}" srcId="{BABC8721-FA48-4428-82B0-41887B6D0A70}" destId="{83A01894-8ABA-4F4A-8284-280C0B6328AE}" srcOrd="2" destOrd="0" parTransId="{A8F3BA43-3B3F-4380-BDA3-36B54023F941}" sibTransId="{0196B4DC-574A-4D8A-B9A0-D3C2D411138E}"/>
    <dgm:cxn modelId="{1B09290D-893B-40FD-A0A2-AE221AE7C59A}" type="presOf" srcId="{79EFFC6D-E46E-4C34-A6F5-853B0E2030E5}" destId="{3B598910-E90E-4935-BB1A-B796A4686570}" srcOrd="0" destOrd="0" presId="urn:microsoft.com/office/officeart/2008/layout/RadialCluster"/>
    <dgm:cxn modelId="{007E4EDE-9308-4F75-B758-10E2F7E642B2}" type="presOf" srcId="{A8F3BA43-3B3F-4380-BDA3-36B54023F941}" destId="{8E10832F-65FA-4B79-A153-BF27CD0DC30E}" srcOrd="0" destOrd="0" presId="urn:microsoft.com/office/officeart/2008/layout/RadialCluster"/>
    <dgm:cxn modelId="{08B89091-CD16-4C77-8BFC-B36ABE78C262}" type="presOf" srcId="{A3584066-94B6-4393-9310-E29F3B22CC8B}" destId="{8B472D3F-3930-4B73-80EE-07B1195EBACC}" srcOrd="0" destOrd="0" presId="urn:microsoft.com/office/officeart/2008/layout/RadialCluster"/>
    <dgm:cxn modelId="{C063F2DA-8605-4D7A-B04B-E76EF4E58E36}" type="presOf" srcId="{93C28720-5EFB-448A-B160-225DF9A0279D}" destId="{10B3A022-26DC-4F9A-8739-D61AE95FC421}" srcOrd="0" destOrd="0" presId="urn:microsoft.com/office/officeart/2008/layout/RadialCluster"/>
    <dgm:cxn modelId="{D9ED223B-9B31-4E05-BED6-D2498FA18249}" srcId="{BABC8721-FA48-4428-82B0-41887B6D0A70}" destId="{93C28720-5EFB-448A-B160-225DF9A0279D}" srcOrd="1" destOrd="0" parTransId="{A3584066-94B6-4393-9310-E29F3B22CC8B}" sibTransId="{12A8440B-C5CD-4901-8F73-87AD906A3D90}"/>
    <dgm:cxn modelId="{5F5A895C-E761-4A6D-98B9-2938C976A443}" type="presOf" srcId="{5D831274-3D7A-4E61-A7D7-D12DD4C15DE2}" destId="{D6479FF4-FA94-4808-9D23-529785E02E90}" srcOrd="0" destOrd="0" presId="urn:microsoft.com/office/officeart/2008/layout/RadialCluster"/>
    <dgm:cxn modelId="{F1E0444C-D940-45AD-B459-B5F65CBCD306}" type="presOf" srcId="{4DA7A542-985F-45B0-A17A-6EA5DC52CB1B}" destId="{2BECD704-A8D9-4F4B-99ED-DB5C42CB656B}" srcOrd="0" destOrd="0" presId="urn:microsoft.com/office/officeart/2008/layout/RadialCluster"/>
    <dgm:cxn modelId="{81646687-5F3F-4727-A63F-F26B869BCB3E}" type="presOf" srcId="{BABC8721-FA48-4428-82B0-41887B6D0A70}" destId="{27F7481E-E5B7-4D89-B429-817F07DBDAF1}" srcOrd="0" destOrd="0" presId="urn:microsoft.com/office/officeart/2008/layout/RadialCluster"/>
    <dgm:cxn modelId="{2E012756-3074-4B5C-8847-7292EDE0E146}" srcId="{BABC8721-FA48-4428-82B0-41887B6D0A70}" destId="{4DA7A542-985F-45B0-A17A-6EA5DC52CB1B}" srcOrd="0" destOrd="0" parTransId="{79EFFC6D-E46E-4C34-A6F5-853B0E2030E5}" sibTransId="{B437BDF3-E71F-481F-BB9F-F8102ED81741}"/>
    <dgm:cxn modelId="{6BB0000B-EE6A-4D7C-8308-20A053E2C49E}" srcId="{5D831274-3D7A-4E61-A7D7-D12DD4C15DE2}" destId="{BABC8721-FA48-4428-82B0-41887B6D0A70}" srcOrd="0" destOrd="0" parTransId="{42A33843-1963-4C2F-B20E-F87050AEB6FA}" sibTransId="{C5A3FDC3-C80A-4F64-AA08-EA9B17A4A4A8}"/>
    <dgm:cxn modelId="{F750E8AE-A0CB-44DD-AD82-834B3D21378E}" type="presOf" srcId="{83A01894-8ABA-4F4A-8284-280C0B6328AE}" destId="{1B4C13A7-6193-4ADC-BBC5-F9805DDE4362}" srcOrd="0" destOrd="0" presId="urn:microsoft.com/office/officeart/2008/layout/RadialCluster"/>
    <dgm:cxn modelId="{19E63DAF-95FA-47A5-A6FE-1262647822FF}" type="presParOf" srcId="{D6479FF4-FA94-4808-9D23-529785E02E90}" destId="{07CEFB46-0704-4ABE-AF89-C52096CA0FD6}" srcOrd="0" destOrd="0" presId="urn:microsoft.com/office/officeart/2008/layout/RadialCluster"/>
    <dgm:cxn modelId="{3AE417F6-70E7-4F9C-9284-E2944EA19F4C}" type="presParOf" srcId="{07CEFB46-0704-4ABE-AF89-C52096CA0FD6}" destId="{27F7481E-E5B7-4D89-B429-817F07DBDAF1}" srcOrd="0" destOrd="0" presId="urn:microsoft.com/office/officeart/2008/layout/RadialCluster"/>
    <dgm:cxn modelId="{DE7C0550-2EBC-49DE-8D72-C2789C8122CD}" type="presParOf" srcId="{07CEFB46-0704-4ABE-AF89-C52096CA0FD6}" destId="{3B598910-E90E-4935-BB1A-B796A4686570}" srcOrd="1" destOrd="0" presId="urn:microsoft.com/office/officeart/2008/layout/RadialCluster"/>
    <dgm:cxn modelId="{C2B5A487-FC68-4062-B921-0B46E7D880E1}" type="presParOf" srcId="{07CEFB46-0704-4ABE-AF89-C52096CA0FD6}" destId="{2BECD704-A8D9-4F4B-99ED-DB5C42CB656B}" srcOrd="2" destOrd="0" presId="urn:microsoft.com/office/officeart/2008/layout/RadialCluster"/>
    <dgm:cxn modelId="{65AD6263-4FE5-4ECB-A32E-F4BA8698BDDF}" type="presParOf" srcId="{07CEFB46-0704-4ABE-AF89-C52096CA0FD6}" destId="{8B472D3F-3930-4B73-80EE-07B1195EBACC}" srcOrd="3" destOrd="0" presId="urn:microsoft.com/office/officeart/2008/layout/RadialCluster"/>
    <dgm:cxn modelId="{1A975645-4B0E-4E4C-B9C4-FA2466242F77}" type="presParOf" srcId="{07CEFB46-0704-4ABE-AF89-C52096CA0FD6}" destId="{10B3A022-26DC-4F9A-8739-D61AE95FC421}" srcOrd="4" destOrd="0" presId="urn:microsoft.com/office/officeart/2008/layout/RadialCluster"/>
    <dgm:cxn modelId="{FAABF25E-7CD3-4FFB-AA6E-6E2C71FB4893}" type="presParOf" srcId="{07CEFB46-0704-4ABE-AF89-C52096CA0FD6}" destId="{8E10832F-65FA-4B79-A153-BF27CD0DC30E}" srcOrd="5" destOrd="0" presId="urn:microsoft.com/office/officeart/2008/layout/RadialCluster"/>
    <dgm:cxn modelId="{15C5A2C3-5F59-4717-8E5C-DB11C8F5DB98}" type="presParOf" srcId="{07CEFB46-0704-4ABE-AF89-C52096CA0FD6}" destId="{1B4C13A7-6193-4ADC-BBC5-F9805DDE436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48D7F-67B2-45C8-9606-86AC55B95A98}" type="datetimeFigureOut">
              <a:rPr lang="en-US" smtClean="0"/>
              <a:t>4/9/2019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8BD00-524E-458E-861A-FC4B63ACAC29}" type="slidenum">
              <a:rPr lang="en-US" smtClean="0"/>
              <a:t>‹Nº›</a:t>
            </a:fld>
            <a:endParaRPr lang="en-US"/>
          </a:p>
        </p:txBody>
      </p:sp>
    </p:spTree>
    <p:extLst>
      <p:ext uri="{BB962C8B-B14F-4D97-AF65-F5344CB8AC3E}">
        <p14:creationId xmlns:p14="http://schemas.microsoft.com/office/powerpoint/2010/main" val="279974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46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 </a:t>
            </a:r>
            <a:r>
              <a:rPr lang="es-ES" sz="1200" b="1" i="0" kern="1200" dirty="0">
                <a:solidFill>
                  <a:schemeClr val="tx1"/>
                </a:solidFill>
                <a:effectLst/>
                <a:latin typeface="+mn-lt"/>
                <a:ea typeface="+mn-ea"/>
                <a:cs typeface="+mn-cs"/>
              </a:rPr>
              <a:t>mercantilismo</a:t>
            </a:r>
            <a:r>
              <a:rPr lang="es-ES" sz="1200" b="0" i="0" kern="1200" dirty="0">
                <a:solidFill>
                  <a:schemeClr val="tx1"/>
                </a:solidFill>
                <a:effectLst/>
                <a:latin typeface="+mn-lt"/>
                <a:ea typeface="+mn-ea"/>
                <a:cs typeface="+mn-cs"/>
              </a:rPr>
              <a:t> a un conjunto de ideas políticas o ideas económicas de gran pragmatismo que se desarrollaron durante los siglos XVI, XVII y la primera mitad del siglo XVIII en Europa.</a:t>
            </a:r>
            <a:endParaRPr lang="en-US" dirty="0"/>
          </a:p>
        </p:txBody>
      </p:sp>
      <p:sp>
        <p:nvSpPr>
          <p:cNvPr id="4" name="Marcador de número de diapositiva 3"/>
          <p:cNvSpPr>
            <a:spLocks noGrp="1"/>
          </p:cNvSpPr>
          <p:nvPr>
            <p:ph type="sldNum" sz="quarter" idx="10"/>
          </p:nvPr>
        </p:nvSpPr>
        <p:spPr/>
        <p:txBody>
          <a:bodyPr/>
          <a:lstStyle/>
          <a:p>
            <a:fld id="{96E8BD00-524E-458E-861A-FC4B63ACAC29}" type="slidenum">
              <a:rPr lang="en-US" smtClean="0"/>
              <a:t>3</a:t>
            </a:fld>
            <a:endParaRPr lang="en-US"/>
          </a:p>
        </p:txBody>
      </p:sp>
    </p:spTree>
    <p:extLst>
      <p:ext uri="{BB962C8B-B14F-4D97-AF65-F5344CB8AC3E}">
        <p14:creationId xmlns:p14="http://schemas.microsoft.com/office/powerpoint/2010/main" val="47771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C1FB58BF-FAAC-4F4F-AD97-2AF483B4E921}" type="datetimeFigureOut">
              <a:rPr lang="en-US" smtClean="0"/>
              <a:t>4/9/2019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311917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C1FB58BF-FAAC-4F4F-AD97-2AF483B4E921}" type="datetimeFigureOut">
              <a:rPr lang="en-US" smtClean="0"/>
              <a:t>4/9/2019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105242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C1FB58BF-FAAC-4F4F-AD97-2AF483B4E921}" type="datetimeFigureOut">
              <a:rPr lang="en-US" smtClean="0"/>
              <a:t>4/9/2019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223485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C1FB58BF-FAAC-4F4F-AD97-2AF483B4E921}" type="datetimeFigureOut">
              <a:rPr lang="en-US" smtClean="0"/>
              <a:t>4/9/2019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406316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1FB58BF-FAAC-4F4F-AD97-2AF483B4E921}" type="datetimeFigureOut">
              <a:rPr lang="en-US" smtClean="0"/>
              <a:t>4/9/2019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406855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C1FB58BF-FAAC-4F4F-AD97-2AF483B4E921}" type="datetimeFigureOut">
              <a:rPr lang="en-US" smtClean="0"/>
              <a:t>4/9/2019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312177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C1FB58BF-FAAC-4F4F-AD97-2AF483B4E921}" type="datetimeFigureOut">
              <a:rPr lang="en-US" smtClean="0"/>
              <a:t>4/9/2019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220942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C1FB58BF-FAAC-4F4F-AD97-2AF483B4E921}" type="datetimeFigureOut">
              <a:rPr lang="en-US" smtClean="0"/>
              <a:t>4/9/2019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130632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1FB58BF-FAAC-4F4F-AD97-2AF483B4E921}" type="datetimeFigureOut">
              <a:rPr lang="en-US" smtClean="0"/>
              <a:t>4/9/2019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93524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1FB58BF-FAAC-4F4F-AD97-2AF483B4E921}" type="datetimeFigureOut">
              <a:rPr lang="en-US" smtClean="0"/>
              <a:t>4/9/2019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340283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1FB58BF-FAAC-4F4F-AD97-2AF483B4E921}" type="datetimeFigureOut">
              <a:rPr lang="en-US" smtClean="0"/>
              <a:t>4/9/2019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37ABD22-9156-4B70-B267-4742AA475239}" type="slidenum">
              <a:rPr lang="en-US" smtClean="0"/>
              <a:t>‹Nº›</a:t>
            </a:fld>
            <a:endParaRPr lang="en-US"/>
          </a:p>
        </p:txBody>
      </p:sp>
    </p:spTree>
    <p:extLst>
      <p:ext uri="{BB962C8B-B14F-4D97-AF65-F5344CB8AC3E}">
        <p14:creationId xmlns:p14="http://schemas.microsoft.com/office/powerpoint/2010/main" val="52348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B58BF-FAAC-4F4F-AD97-2AF483B4E921}" type="datetimeFigureOut">
              <a:rPr lang="en-US" smtClean="0"/>
              <a:t>4/9/2019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BD22-9156-4B70-B267-4742AA475239}" type="slidenum">
              <a:rPr lang="en-US" smtClean="0"/>
              <a:t>‹Nº›</a:t>
            </a:fld>
            <a:endParaRPr lang="en-US"/>
          </a:p>
        </p:txBody>
      </p:sp>
    </p:spTree>
    <p:extLst>
      <p:ext uri="{BB962C8B-B14F-4D97-AF65-F5344CB8AC3E}">
        <p14:creationId xmlns:p14="http://schemas.microsoft.com/office/powerpoint/2010/main" val="1782930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idx="4294967295"/>
          </p:nvPr>
        </p:nvSpPr>
        <p:spPr>
          <a:xfrm>
            <a:off x="0" y="1778000"/>
            <a:ext cx="12052300" cy="4484688"/>
          </a:xfrm>
          <a:prstGeom prst="rect">
            <a:avLst/>
          </a:prstGeom>
          <a:noFill/>
          <a:ln>
            <a:noFill/>
          </a:ln>
        </p:spPr>
        <p:txBody>
          <a:bodyPr lIns="91425" tIns="45700" rIns="91425" bIns="45700" anchor="b" anchorCtr="0">
            <a:noAutofit/>
          </a:bodyPr>
          <a:lstStyle/>
          <a:p>
            <a:pPr lvl="0" algn="ctr">
              <a:lnSpc>
                <a:spcPct val="90000"/>
              </a:lnSpc>
              <a:spcBef>
                <a:spcPts val="0"/>
              </a:spcBef>
              <a:buClr>
                <a:schemeClr val="dk1"/>
              </a:buClr>
              <a:buSzPct val="25000"/>
            </a:pPr>
            <a:r>
              <a:rPr lang="es-ES" sz="2160" b="1" dirty="0">
                <a:solidFill>
                  <a:schemeClr val="dk1"/>
                </a:solidFill>
                <a:latin typeface="Calibri"/>
                <a:ea typeface="Calibri"/>
                <a:cs typeface="Calibri"/>
                <a:sym typeface="Calibri"/>
              </a:rPr>
              <a:t>DEPARTAMENTO DE CIENCIAS ECONOMICAS ADMINISTRATIVAS Y DE COMERCIO</a:t>
            </a:r>
            <a:br>
              <a:rPr lang="es-ES" sz="2160" b="1" dirty="0">
                <a:solidFill>
                  <a:schemeClr val="dk1"/>
                </a:solidFill>
                <a:latin typeface="Calibri"/>
                <a:ea typeface="Calibri"/>
                <a:cs typeface="Calibri"/>
                <a:sym typeface="Calibri"/>
              </a:rPr>
            </a:br>
            <a:r>
              <a:rPr lang="es-ES" sz="2160" b="1" dirty="0">
                <a:solidFill>
                  <a:schemeClr val="dk1"/>
                </a:solidFill>
                <a:latin typeface="Calibri"/>
                <a:ea typeface="Calibri"/>
                <a:cs typeface="Calibri"/>
                <a:sym typeface="Calibri"/>
              </a:rPr>
              <a:t/>
            </a:r>
            <a:br>
              <a:rPr lang="es-ES" sz="2160" b="1" dirty="0">
                <a:solidFill>
                  <a:schemeClr val="dk1"/>
                </a:solidFill>
                <a:latin typeface="Calibri"/>
                <a:ea typeface="Calibri"/>
                <a:cs typeface="Calibri"/>
                <a:sym typeface="Calibri"/>
              </a:rPr>
            </a:br>
            <a:r>
              <a:rPr lang="es-ES" sz="2160" b="1" dirty="0">
                <a:solidFill>
                  <a:schemeClr val="dk1"/>
                </a:solidFill>
                <a:latin typeface="Calibri"/>
                <a:ea typeface="Calibri"/>
                <a:cs typeface="Calibri"/>
                <a:sym typeface="Calibri"/>
              </a:rPr>
              <a:t/>
            </a:r>
            <a:br>
              <a:rPr lang="es-ES" sz="2160" b="1" dirty="0">
                <a:solidFill>
                  <a:schemeClr val="dk1"/>
                </a:solidFill>
                <a:latin typeface="Calibri"/>
                <a:ea typeface="Calibri"/>
                <a:cs typeface="Calibri"/>
                <a:sym typeface="Calibri"/>
              </a:rPr>
            </a:br>
            <a:r>
              <a:rPr lang="es-ES" sz="2160" b="1" dirty="0">
                <a:solidFill>
                  <a:schemeClr val="dk1"/>
                </a:solidFill>
                <a:latin typeface="Calibri"/>
                <a:ea typeface="Calibri"/>
                <a:cs typeface="Calibri"/>
                <a:sym typeface="Calibri"/>
              </a:rPr>
              <a:t>TEMA:“IMPACTO DE LAS SALVAGUARDIAS EN EL COMPORTAMIENTO DE COMPRA DE PRODUCTOS DE CUIDADO CAPILAR EN EL DISTRITO METROPOLITANO DE QUITO”</a:t>
            </a:r>
            <a:br>
              <a:rPr lang="es-ES" sz="2160" b="1" dirty="0">
                <a:solidFill>
                  <a:schemeClr val="dk1"/>
                </a:solidFill>
                <a:latin typeface="Calibri"/>
                <a:ea typeface="Calibri"/>
                <a:cs typeface="Calibri"/>
                <a:sym typeface="Calibri"/>
              </a:rPr>
            </a:br>
            <a:r>
              <a:rPr lang="es-ES" sz="2160" b="1" dirty="0">
                <a:solidFill>
                  <a:schemeClr val="dk1"/>
                </a:solidFill>
                <a:latin typeface="Calibri"/>
                <a:ea typeface="Calibri"/>
                <a:cs typeface="Calibri"/>
                <a:sym typeface="Calibri"/>
              </a:rPr>
              <a:t/>
            </a:r>
            <a:br>
              <a:rPr lang="es-ES" sz="2160" b="1" dirty="0">
                <a:solidFill>
                  <a:schemeClr val="dk1"/>
                </a:solidFill>
                <a:latin typeface="Calibri"/>
                <a:ea typeface="Calibri"/>
                <a:cs typeface="Calibri"/>
                <a:sym typeface="Calibri"/>
              </a:rPr>
            </a:br>
            <a:r>
              <a:rPr lang="es-ES" sz="2160" b="1" dirty="0">
                <a:solidFill>
                  <a:schemeClr val="dk1"/>
                </a:solidFill>
                <a:latin typeface="Calibri"/>
                <a:ea typeface="Calibri"/>
                <a:cs typeface="Calibri"/>
                <a:sym typeface="Calibri"/>
              </a:rPr>
              <a:t>AUTOR: </a:t>
            </a:r>
            <a:r>
              <a:rPr lang="es-ES" sz="2160" b="1" dirty="0" smtClean="0">
                <a:solidFill>
                  <a:schemeClr val="dk1"/>
                </a:solidFill>
                <a:latin typeface="Calibri"/>
                <a:ea typeface="Calibri"/>
                <a:cs typeface="Calibri"/>
                <a:sym typeface="Calibri"/>
              </a:rPr>
              <a:t>FUENTES BONIFAZ, GUIDO XAVIER</a:t>
            </a: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TUTOR : ING</a:t>
            </a:r>
            <a:r>
              <a:rPr lang="es-ES" sz="2160" b="1" i="0" u="none" strike="noStrike" cap="none" dirty="0" smtClean="0">
                <a:solidFill>
                  <a:schemeClr val="dk1"/>
                </a:solidFill>
                <a:latin typeface="Calibri"/>
                <a:ea typeface="Calibri"/>
                <a:cs typeface="Calibri"/>
                <a:sym typeface="Calibri"/>
              </a:rPr>
              <a:t>. CARRILLO PUNINA, ÁLVARO PATRICIO </a:t>
            </a:r>
            <a:r>
              <a:rPr lang="es-ES" sz="2160" b="1" i="0" u="none" strike="noStrike" cap="none" dirty="0">
                <a:solidFill>
                  <a:schemeClr val="dk1"/>
                </a:solidFill>
                <a:latin typeface="Calibri"/>
                <a:ea typeface="Calibri"/>
                <a:cs typeface="Calibri"/>
                <a:sym typeface="Calibri"/>
              </a:rPr>
              <a:t>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SANGOLQUI, MAYO 2017</a:t>
            </a:r>
            <a:br>
              <a:rPr lang="es-ES" sz="2160" b="1" i="0" u="none" strike="noStrike" cap="none" dirty="0">
                <a:solidFill>
                  <a:schemeClr val="dk1"/>
                </a:solidFill>
                <a:latin typeface="Calibri"/>
                <a:ea typeface="Calibri"/>
                <a:cs typeface="Calibri"/>
                <a:sym typeface="Calibri"/>
              </a:rPr>
            </a:br>
            <a:endParaRPr lang="es-ES" sz="2160" b="1" i="0" u="none" strike="noStrike" cap="none" dirty="0">
              <a:solidFill>
                <a:schemeClr val="dk1"/>
              </a:solidFill>
              <a:latin typeface="Calibri"/>
              <a:ea typeface="Calibri"/>
              <a:cs typeface="Calibri"/>
              <a:sym typeface="Calibri"/>
            </a:endParaRPr>
          </a:p>
        </p:txBody>
      </p:sp>
      <p:pic>
        <p:nvPicPr>
          <p:cNvPr id="85" name="Shape 85"/>
          <p:cNvPicPr preferRelativeResize="0"/>
          <p:nvPr/>
        </p:nvPicPr>
        <p:blipFill rotWithShape="1">
          <a:blip r:embed="rId3">
            <a:alphaModFix/>
          </a:blip>
          <a:srcRect/>
          <a:stretch/>
        </p:blipFill>
        <p:spPr>
          <a:xfrm>
            <a:off x="3155505" y="199263"/>
            <a:ext cx="5600065" cy="1324737"/>
          </a:xfrm>
          <a:prstGeom prst="rect">
            <a:avLst/>
          </a:prstGeom>
          <a:noFill/>
          <a:ln>
            <a:noFill/>
          </a:ln>
        </p:spPr>
      </p:pic>
    </p:spTree>
    <p:extLst>
      <p:ext uri="{BB962C8B-B14F-4D97-AF65-F5344CB8AC3E}">
        <p14:creationId xmlns:p14="http://schemas.microsoft.com/office/powerpoint/2010/main" val="2741136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lstStyle/>
          <a:p>
            <a:r>
              <a:rPr lang="es-ES" dirty="0"/>
              <a:t>Muestra</a:t>
            </a: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2182820072"/>
              </p:ext>
            </p:extLst>
          </p:nvPr>
        </p:nvGraphicFramePr>
        <p:xfrm>
          <a:off x="609600" y="2112066"/>
          <a:ext cx="4713713" cy="3320955"/>
        </p:xfrm>
        <a:graphic>
          <a:graphicData uri="http://schemas.openxmlformats.org/drawingml/2006/table">
            <a:tbl>
              <a:tblPr firstRow="1" firstCol="1" bandRow="1">
                <a:tableStyleId>{5C22544A-7EE6-4342-B048-85BDC9FD1C3A}</a:tableStyleId>
              </a:tblPr>
              <a:tblGrid>
                <a:gridCol w="2846169">
                  <a:extLst>
                    <a:ext uri="{9D8B030D-6E8A-4147-A177-3AD203B41FA5}">
                      <a16:colId xmlns="" xmlns:a16="http://schemas.microsoft.com/office/drawing/2014/main" val="4032790968"/>
                    </a:ext>
                  </a:extLst>
                </a:gridCol>
                <a:gridCol w="1867544">
                  <a:extLst>
                    <a:ext uri="{9D8B030D-6E8A-4147-A177-3AD203B41FA5}">
                      <a16:colId xmlns="" xmlns:a16="http://schemas.microsoft.com/office/drawing/2014/main" val="4260968812"/>
                    </a:ext>
                  </a:extLst>
                </a:gridCol>
              </a:tblGrid>
              <a:tr h="499599">
                <a:tc>
                  <a:txBody>
                    <a:bodyPr/>
                    <a:lstStyle/>
                    <a:p>
                      <a:pPr indent="252095" algn="just">
                        <a:lnSpc>
                          <a:spcPct val="150000"/>
                        </a:lnSpc>
                        <a:spcAft>
                          <a:spcPts val="0"/>
                        </a:spcAft>
                      </a:pPr>
                      <a:r>
                        <a:rPr lang="es-EC" sz="1800" dirty="0">
                          <a:effectLst/>
                        </a:rPr>
                        <a:t>n= Tamaño de la muestra</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n = ?</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634794310"/>
                  </a:ext>
                </a:extLst>
              </a:tr>
              <a:tr h="499599">
                <a:tc>
                  <a:txBody>
                    <a:bodyPr/>
                    <a:lstStyle/>
                    <a:p>
                      <a:pPr indent="252095" algn="just">
                        <a:lnSpc>
                          <a:spcPct val="150000"/>
                        </a:lnSpc>
                        <a:spcAft>
                          <a:spcPts val="0"/>
                        </a:spcAft>
                      </a:pPr>
                      <a:r>
                        <a:rPr lang="es-EC" sz="1800" dirty="0">
                          <a:effectLst/>
                        </a:rPr>
                        <a:t>z= Nivel de confianza</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z = 95% = 1,96</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189680214"/>
                  </a:ext>
                </a:extLst>
              </a:tr>
              <a:tr h="499599">
                <a:tc>
                  <a:txBody>
                    <a:bodyPr/>
                    <a:lstStyle/>
                    <a:p>
                      <a:pPr indent="252095" algn="just">
                        <a:lnSpc>
                          <a:spcPct val="150000"/>
                        </a:lnSpc>
                        <a:spcAft>
                          <a:spcPts val="0"/>
                        </a:spcAft>
                      </a:pPr>
                      <a:r>
                        <a:rPr lang="es-EC" sz="1800" dirty="0">
                          <a:effectLst/>
                        </a:rPr>
                        <a:t>p= Probabilidad a Favor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p = 80%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00363792"/>
                  </a:ext>
                </a:extLst>
              </a:tr>
              <a:tr h="499599">
                <a:tc>
                  <a:txBody>
                    <a:bodyPr/>
                    <a:lstStyle/>
                    <a:p>
                      <a:pPr indent="252095" algn="just">
                        <a:lnSpc>
                          <a:spcPct val="150000"/>
                        </a:lnSpc>
                        <a:spcAft>
                          <a:spcPts val="0"/>
                        </a:spcAft>
                      </a:pPr>
                      <a:r>
                        <a:rPr lang="es-EC" sz="1800" dirty="0">
                          <a:effectLst/>
                        </a:rPr>
                        <a:t>q= Probabilidad en Contra</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q =20%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807684756"/>
                  </a:ext>
                </a:extLst>
              </a:tr>
              <a:tr h="499599">
                <a:tc>
                  <a:txBody>
                    <a:bodyPr/>
                    <a:lstStyle/>
                    <a:p>
                      <a:pPr indent="252095" algn="just">
                        <a:lnSpc>
                          <a:spcPct val="150000"/>
                        </a:lnSpc>
                        <a:spcAft>
                          <a:spcPts val="0"/>
                        </a:spcAft>
                      </a:pPr>
                      <a:r>
                        <a:rPr lang="es-EC" sz="1800">
                          <a:effectLst/>
                        </a:rPr>
                        <a:t>N= Población o Universo</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N = 2.010.537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618293049"/>
                  </a:ext>
                </a:extLst>
              </a:tr>
              <a:tr h="499599">
                <a:tc>
                  <a:txBody>
                    <a:bodyPr/>
                    <a:lstStyle/>
                    <a:p>
                      <a:pPr indent="252095" algn="just">
                        <a:lnSpc>
                          <a:spcPct val="150000"/>
                        </a:lnSpc>
                        <a:spcAft>
                          <a:spcPts val="0"/>
                        </a:spcAft>
                      </a:pPr>
                      <a:r>
                        <a:rPr lang="es-EC" sz="1800" dirty="0">
                          <a:effectLst/>
                        </a:rPr>
                        <a:t>e= Error Muestral</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e = 5%</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157948805"/>
                  </a:ext>
                </a:extLst>
              </a:tr>
            </a:tbl>
          </a:graphicData>
        </a:graphic>
      </p:graphicFrame>
      <mc:AlternateContent xmlns:mc="http://schemas.openxmlformats.org/markup-compatibility/2006" xmlns:a14="http://schemas.microsoft.com/office/drawing/2010/main">
        <mc:Choice Requires="a14">
          <p:sp>
            <p:nvSpPr>
              <p:cNvPr id="5" name="Rectángulo 4"/>
              <p:cNvSpPr/>
              <p:nvPr/>
            </p:nvSpPr>
            <p:spPr>
              <a:xfrm>
                <a:off x="5849552" y="3120957"/>
                <a:ext cx="5011628"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𝑛</m:t>
                      </m:r>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0">
                                  <a:latin typeface="Cambria Math" panose="02040503050406030204" pitchFamily="18" charset="0"/>
                                </a:rPr>
                                <m:t>1,96</m:t>
                              </m:r>
                            </m:e>
                            <m:sup>
                              <m:r>
                                <a:rPr lang="en-US" i="0">
                                  <a:latin typeface="Cambria Math" panose="02040503050406030204" pitchFamily="18" charset="0"/>
                                </a:rPr>
                                <m:t>2</m:t>
                              </m:r>
                            </m:sup>
                          </m:sSup>
                          <m:d>
                            <m:dPr>
                              <m:ctrlPr>
                                <a:rPr lang="en-US" i="1">
                                  <a:latin typeface="Cambria Math" panose="02040503050406030204" pitchFamily="18" charset="0"/>
                                </a:rPr>
                              </m:ctrlPr>
                            </m:dPr>
                            <m:e>
                              <m:r>
                                <a:rPr lang="en-US" i="0">
                                  <a:latin typeface="Cambria Math" panose="02040503050406030204" pitchFamily="18" charset="0"/>
                                </a:rPr>
                                <m:t>0,80</m:t>
                              </m:r>
                            </m:e>
                          </m:d>
                          <m:d>
                            <m:dPr>
                              <m:ctrlPr>
                                <a:rPr lang="en-US" i="1">
                                  <a:latin typeface="Cambria Math" panose="02040503050406030204" pitchFamily="18" charset="0"/>
                                </a:rPr>
                              </m:ctrlPr>
                            </m:dPr>
                            <m:e>
                              <m:r>
                                <a:rPr lang="en-US" i="0">
                                  <a:latin typeface="Cambria Math" panose="02040503050406030204" pitchFamily="18" charset="0"/>
                                </a:rPr>
                                <m:t>0,20</m:t>
                              </m:r>
                            </m:e>
                          </m:d>
                          <m:r>
                            <a:rPr lang="en-US" i="0">
                              <a:latin typeface="Cambria Math" panose="02040503050406030204" pitchFamily="18" charset="0"/>
                            </a:rPr>
                            <m:t>2010537</m:t>
                          </m:r>
                        </m:num>
                        <m:den>
                          <m:d>
                            <m:dPr>
                              <m:beg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0">
                                      <a:latin typeface="Cambria Math" panose="02040503050406030204" pitchFamily="18" charset="0"/>
                                    </a:rPr>
                                    <m:t>0.05</m:t>
                                  </m:r>
                                </m:e>
                                <m:sup>
                                  <m:r>
                                    <a:rPr lang="en-US" i="0">
                                      <a:latin typeface="Cambria Math" panose="02040503050406030204" pitchFamily="18" charset="0"/>
                                    </a:rPr>
                                    <m:t>2</m:t>
                                  </m:r>
                                </m:sup>
                              </m:sSup>
                              <m:d>
                                <m:dPr>
                                  <m:ctrlPr>
                                    <a:rPr lang="en-US" i="1">
                                      <a:latin typeface="Cambria Math" panose="02040503050406030204" pitchFamily="18" charset="0"/>
                                    </a:rPr>
                                  </m:ctrlPr>
                                </m:dPr>
                                <m:e>
                                  <m:r>
                                    <a:rPr lang="en-US" i="0">
                                      <a:latin typeface="Cambria Math" panose="02040503050406030204" pitchFamily="18" charset="0"/>
                                    </a:rPr>
                                    <m:t>2010537−1</m:t>
                                  </m:r>
                                </m:e>
                              </m:d>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1,96</m:t>
                                  </m:r>
                                </m:e>
                                <m:sup>
                                  <m:r>
                                    <a:rPr lang="en-US" i="0">
                                      <a:latin typeface="Cambria Math" panose="02040503050406030204" pitchFamily="18" charset="0"/>
                                    </a:rPr>
                                    <m:t>2</m:t>
                                  </m:r>
                                </m:sup>
                              </m:sSup>
                              <m:d>
                                <m:dPr>
                                  <m:ctrlPr>
                                    <a:rPr lang="en-US" i="1">
                                      <a:latin typeface="Cambria Math" panose="02040503050406030204" pitchFamily="18" charset="0"/>
                                    </a:rPr>
                                  </m:ctrlPr>
                                </m:dPr>
                                <m:e>
                                  <m:r>
                                    <a:rPr lang="en-US" i="0">
                                      <a:latin typeface="Cambria Math" panose="02040503050406030204" pitchFamily="18" charset="0"/>
                                    </a:rPr>
                                    <m:t>0,80</m:t>
                                  </m:r>
                                </m:e>
                              </m:d>
                              <m:r>
                                <a:rPr lang="en-US" i="0">
                                  <a:latin typeface="Cambria Math" panose="02040503050406030204" pitchFamily="18" charset="0"/>
                                </a:rPr>
                                <m:t>(0,20</m:t>
                              </m:r>
                            </m:e>
                          </m:d>
                        </m:den>
                      </m:f>
                      <m:r>
                        <a:rPr lang="en-US" i="0">
                          <a:latin typeface="Cambria Math" panose="02040503050406030204" pitchFamily="18" charset="0"/>
                        </a:rPr>
                        <m:t>=</m:t>
                      </m:r>
                    </m:oMath>
                  </m:oMathPara>
                </a14:m>
                <a:endParaRPr lang="en-US" dirty="0"/>
              </a:p>
            </p:txBody>
          </p:sp>
        </mc:Choice>
        <mc:Fallback xmlns="">
          <p:sp>
            <p:nvSpPr>
              <p:cNvPr id="5" name="Rectángulo 4"/>
              <p:cNvSpPr>
                <a:spLocks noRot="1" noChangeAspect="1" noMove="1" noResize="1" noEditPoints="1" noAdjustHandles="1" noChangeArrowheads="1" noChangeShapeType="1" noTextEdit="1"/>
              </p:cNvSpPr>
              <p:nvPr/>
            </p:nvSpPr>
            <p:spPr>
              <a:xfrm>
                <a:off x="5849552" y="3120957"/>
                <a:ext cx="5011628" cy="6973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550221" y="4264471"/>
                <a:ext cx="16450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246</m:t>
                      </m:r>
                      <m:r>
                        <a:rPr lang="en-US" i="0">
                          <a:latin typeface="Cambria Math" panose="02040503050406030204" pitchFamily="18" charset="0"/>
                        </a:rPr>
                        <m:t> </m:t>
                      </m:r>
                      <m:r>
                        <m:rPr>
                          <m:sty m:val="p"/>
                        </m:rPr>
                        <a:rPr lang="es-ES" b="0" i="0" smtClean="0">
                          <a:latin typeface="Cambria Math" panose="02040503050406030204" pitchFamily="18" charset="0"/>
                        </a:rPr>
                        <m:t>encuestas</m:t>
                      </m:r>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7550221" y="4264471"/>
                <a:ext cx="164500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897090" y="1855644"/>
                <a:ext cx="2399310" cy="694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𝑛</m:t>
                      </m:r>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i="0">
                                  <a:latin typeface="Cambria Math" panose="02040503050406030204" pitchFamily="18" charset="0"/>
                                </a:rPr>
                                <m:t>z</m:t>
                              </m:r>
                            </m:e>
                            <m:sup>
                              <m:r>
                                <a:rPr lang="en-US" i="0">
                                  <a:latin typeface="Cambria Math" panose="02040503050406030204" pitchFamily="18" charset="0"/>
                                </a:rPr>
                                <m:t>2</m:t>
                              </m:r>
                            </m:sup>
                          </m:sSup>
                          <m:r>
                            <m:rPr>
                              <m:sty m:val="p"/>
                            </m:rPr>
                            <a:rPr lang="en-US" i="0">
                              <a:latin typeface="Cambria Math" panose="02040503050406030204" pitchFamily="18" charset="0"/>
                            </a:rPr>
                            <m:t>pqN</m:t>
                          </m:r>
                        </m:num>
                        <m:den>
                          <m:sSup>
                            <m:sSupPr>
                              <m:ctrlPr>
                                <a:rPr lang="en-US" i="1">
                                  <a:latin typeface="Cambria Math" panose="02040503050406030204" pitchFamily="18" charset="0"/>
                                </a:rPr>
                              </m:ctrlPr>
                            </m:sSupPr>
                            <m:e>
                              <m:r>
                                <m:rPr>
                                  <m:sty m:val="p"/>
                                </m:rPr>
                                <a:rPr lang="en-US" i="0">
                                  <a:latin typeface="Cambria Math" panose="02040503050406030204" pitchFamily="18" charset="0"/>
                                </a:rPr>
                                <m:t>e</m:t>
                              </m:r>
                            </m:e>
                            <m:sup>
                              <m:r>
                                <a:rPr lang="en-US" i="0">
                                  <a:latin typeface="Cambria Math" panose="02040503050406030204" pitchFamily="18" charset="0"/>
                                </a:rPr>
                                <m:t>2</m:t>
                              </m:r>
                            </m:sup>
                          </m:sSup>
                          <m:d>
                            <m:dPr>
                              <m:ctrlPr>
                                <a:rPr lang="en-US" i="1">
                                  <a:latin typeface="Cambria Math" panose="02040503050406030204" pitchFamily="18" charset="0"/>
                                </a:rPr>
                              </m:ctrlPr>
                            </m:dPr>
                            <m:e>
                              <m:r>
                                <m:rPr>
                                  <m:sty m:val="p"/>
                                </m:rPr>
                                <a:rPr lang="en-US" i="0">
                                  <a:latin typeface="Cambria Math" panose="02040503050406030204" pitchFamily="18" charset="0"/>
                                </a:rPr>
                                <m:t>N</m:t>
                              </m:r>
                              <m:r>
                                <a:rPr lang="en-US" i="0">
                                  <a:latin typeface="Cambria Math" panose="02040503050406030204" pitchFamily="18" charset="0"/>
                                </a:rPr>
                                <m:t>−1</m:t>
                              </m:r>
                            </m:e>
                          </m:d>
                          <m:r>
                            <a:rPr lang="en-US" i="0">
                              <a:latin typeface="Cambria Math" panose="02040503050406030204" pitchFamily="18" charset="0"/>
                            </a:rPr>
                            <m:t>+</m:t>
                          </m:r>
                          <m:sSup>
                            <m:sSupPr>
                              <m:ctrlPr>
                                <a:rPr lang="en-US" i="1">
                                  <a:latin typeface="Cambria Math" panose="02040503050406030204" pitchFamily="18" charset="0"/>
                                </a:rPr>
                              </m:ctrlPr>
                            </m:sSupPr>
                            <m:e>
                              <m:r>
                                <m:rPr>
                                  <m:sty m:val="p"/>
                                </m:rPr>
                                <a:rPr lang="en-US" i="0">
                                  <a:latin typeface="Cambria Math" panose="02040503050406030204" pitchFamily="18" charset="0"/>
                                </a:rPr>
                                <m:t>z</m:t>
                              </m:r>
                            </m:e>
                            <m:sup>
                              <m:r>
                                <a:rPr lang="en-US" i="0">
                                  <a:latin typeface="Cambria Math" panose="02040503050406030204" pitchFamily="18" charset="0"/>
                                </a:rPr>
                                <m:t>2</m:t>
                              </m:r>
                            </m:sup>
                          </m:sSup>
                          <m:r>
                            <m:rPr>
                              <m:sty m:val="p"/>
                            </m:rPr>
                            <a:rPr lang="en-US" i="0">
                              <a:latin typeface="Cambria Math" panose="02040503050406030204" pitchFamily="18" charset="0"/>
                            </a:rPr>
                            <m:t>pq</m:t>
                          </m:r>
                        </m:den>
                      </m:f>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6897090" y="1855644"/>
                <a:ext cx="2399310" cy="694806"/>
              </a:xfrm>
              <a:prstGeom prst="rect">
                <a:avLst/>
              </a:prstGeom>
              <a:blipFill>
                <a:blip r:embed="rId4"/>
                <a:stretch>
                  <a:fillRect/>
                </a:stretch>
              </a:blipFill>
            </p:spPr>
            <p:txBody>
              <a:bodyPr/>
              <a:lstStyle/>
              <a:p>
                <a:r>
                  <a:rPr lang="en-US">
                    <a:noFill/>
                  </a:rPr>
                  <a:t> </a:t>
                </a:r>
              </a:p>
            </p:txBody>
          </p:sp>
        </mc:Fallback>
      </mc:AlternateContent>
      <p:sp>
        <p:nvSpPr>
          <p:cNvPr id="9" name="Elipse 8"/>
          <p:cNvSpPr/>
          <p:nvPr/>
        </p:nvSpPr>
        <p:spPr>
          <a:xfrm>
            <a:off x="7449045" y="3846013"/>
            <a:ext cx="1847355" cy="1206249"/>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0" name="Conector recto 9"/>
          <p:cNvCxnSpPr/>
          <p:nvPr/>
        </p:nvCxnSpPr>
        <p:spPr>
          <a:xfrm>
            <a:off x="0" y="123444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8182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Análisis </a:t>
            </a:r>
            <a:r>
              <a:rPr lang="es-ES" dirty="0" err="1"/>
              <a:t>Univariado</a:t>
            </a: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4241958348"/>
              </p:ext>
            </p:extLst>
          </p:nvPr>
        </p:nvGraphicFramePr>
        <p:xfrm>
          <a:off x="510495" y="2304466"/>
          <a:ext cx="5257346" cy="2021310"/>
        </p:xfrm>
        <a:graphic>
          <a:graphicData uri="http://schemas.openxmlformats.org/drawingml/2006/table">
            <a:tbl>
              <a:tblPr/>
              <a:tblGrid>
                <a:gridCol w="614243">
                  <a:extLst>
                    <a:ext uri="{9D8B030D-6E8A-4147-A177-3AD203B41FA5}">
                      <a16:colId xmlns="" xmlns:a16="http://schemas.microsoft.com/office/drawing/2014/main" val="1801198961"/>
                    </a:ext>
                  </a:extLst>
                </a:gridCol>
                <a:gridCol w="822573">
                  <a:extLst>
                    <a:ext uri="{9D8B030D-6E8A-4147-A177-3AD203B41FA5}">
                      <a16:colId xmlns="" xmlns:a16="http://schemas.microsoft.com/office/drawing/2014/main" val="2808594841"/>
                    </a:ext>
                  </a:extLst>
                </a:gridCol>
                <a:gridCol w="822573">
                  <a:extLst>
                    <a:ext uri="{9D8B030D-6E8A-4147-A177-3AD203B41FA5}">
                      <a16:colId xmlns="" xmlns:a16="http://schemas.microsoft.com/office/drawing/2014/main" val="1550935611"/>
                    </a:ext>
                  </a:extLst>
                </a:gridCol>
                <a:gridCol w="999319">
                  <a:extLst>
                    <a:ext uri="{9D8B030D-6E8A-4147-A177-3AD203B41FA5}">
                      <a16:colId xmlns="" xmlns:a16="http://schemas.microsoft.com/office/drawing/2014/main" val="1891434781"/>
                    </a:ext>
                  </a:extLst>
                </a:gridCol>
                <a:gridCol w="999319">
                  <a:extLst>
                    <a:ext uri="{9D8B030D-6E8A-4147-A177-3AD203B41FA5}">
                      <a16:colId xmlns="" xmlns:a16="http://schemas.microsoft.com/office/drawing/2014/main" val="3719422420"/>
                    </a:ext>
                  </a:extLst>
                </a:gridCol>
                <a:gridCol w="999319">
                  <a:extLst>
                    <a:ext uri="{9D8B030D-6E8A-4147-A177-3AD203B41FA5}">
                      <a16:colId xmlns="" xmlns:a16="http://schemas.microsoft.com/office/drawing/2014/main" val="2228638503"/>
                    </a:ext>
                  </a:extLst>
                </a:gridCol>
              </a:tblGrid>
              <a:tr h="548176">
                <a:tc gridSpan="6">
                  <a:txBody>
                    <a:bodyPr/>
                    <a:lstStyle/>
                    <a:p>
                      <a:pPr marL="38100" marR="38100" indent="252095" algn="ctr">
                        <a:lnSpc>
                          <a:spcPts val="1600"/>
                        </a:lnSpc>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¿Considera usted negativa la aplicación del sistema de salvaguardias en los productos de cuidado capilar en el Distrito Metropolitano de Quito?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568154691"/>
                  </a:ext>
                </a:extLst>
              </a:tr>
              <a:tr h="548176">
                <a:tc gridSpan="2">
                  <a:txBody>
                    <a:bodyPr/>
                    <a:lstStyle/>
                    <a:p>
                      <a:pPr marL="38100" marR="38100" indent="252095" algn="l">
                        <a:lnSpc>
                          <a:spcPts val="16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8100" marR="38100" indent="252095" algn="ct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Frecuencia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1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válido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acumulado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723434939"/>
                  </a:ext>
                </a:extLst>
              </a:tr>
              <a:tr h="256739">
                <a:tc rowSpan="3">
                  <a:txBody>
                    <a:bodyPr/>
                    <a:lstStyle/>
                    <a:p>
                      <a:pPr marL="38100" marR="38100" indent="252095" algn="l">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Válidos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l">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2927922245"/>
                  </a:ext>
                </a:extLst>
              </a:tr>
              <a:tr h="256739">
                <a:tc vMerge="1">
                  <a:txBody>
                    <a:bodyPr/>
                    <a:lstStyle/>
                    <a:p>
                      <a:endParaRPr lang="en-US"/>
                    </a:p>
                  </a:txBody>
                  <a:tcPr/>
                </a:tc>
                <a:tc>
                  <a:txBody>
                    <a:bodyPr/>
                    <a:lstStyle/>
                    <a:p>
                      <a:pPr marL="38100" marR="38100" indent="252095" algn="l">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867646548"/>
                  </a:ext>
                </a:extLst>
              </a:tr>
              <a:tr h="346264">
                <a:tc vMerge="1">
                  <a:txBody>
                    <a:bodyPr/>
                    <a:lstStyle/>
                    <a:p>
                      <a:endParaRPr lang="en-US"/>
                    </a:p>
                  </a:txBody>
                  <a:tcPr/>
                </a:tc>
                <a:tc>
                  <a:txBody>
                    <a:bodyPr/>
                    <a:lstStyle/>
                    <a:p>
                      <a:pPr marL="38100" marR="38100" indent="252095" algn="l">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r">
                        <a:lnSpc>
                          <a:spcPts val="16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252095" algn="l">
                        <a:lnSpc>
                          <a:spcPct val="150000"/>
                        </a:lnSpc>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6322877"/>
                  </a:ext>
                </a:extLst>
              </a:tr>
            </a:tbl>
          </a:graphicData>
        </a:graphic>
      </p:graphicFrame>
      <p:sp>
        <p:nvSpPr>
          <p:cNvPr id="6" name="Rectangle 2"/>
          <p:cNvSpPr>
            <a:spLocks noChangeArrowheads="1"/>
          </p:cNvSpPr>
          <p:nvPr/>
        </p:nvSpPr>
        <p:spPr bwMode="auto">
          <a:xfrm>
            <a:off x="185513" y="1185750"/>
            <a:ext cx="1081631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just" defTabSz="914400" rtl="0" eaLnBrk="0" fontAlgn="base" latinLnBrk="0" hangingPunct="0">
              <a:lnSpc>
                <a:spcPct val="100000"/>
              </a:lnSpc>
              <a:spcBef>
                <a:spcPct val="0"/>
              </a:spcBef>
              <a:spcAft>
                <a:spcPct val="0"/>
              </a:spcAft>
              <a:buClrTx/>
              <a:buSzTx/>
              <a:buFontTx/>
              <a:buNone/>
              <a:tabLst/>
            </a:pPr>
            <a:r>
              <a:rPr kumimoji="0" lang="es-EC"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es-EC"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Pregunta 1.</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es-EC"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¿Considera usted negativa la aplicación del sistema de salvaguardias en los productos de cuidado capilar en el Distrito Metropolitano de Quito?</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8" name="Imagen 7"/>
          <p:cNvPicPr/>
          <p:nvPr/>
        </p:nvPicPr>
        <p:blipFill>
          <a:blip r:embed="rId2" cstate="email">
            <a:extLst>
              <a:ext uri="{28A0092B-C50C-407E-A947-70E740481C1C}">
                <a14:useLocalDpi xmlns:a14="http://schemas.microsoft.com/office/drawing/2010/main"/>
              </a:ext>
            </a:extLst>
          </a:blip>
          <a:srcRect/>
          <a:stretch>
            <a:fillRect/>
          </a:stretch>
        </p:blipFill>
        <p:spPr bwMode="auto">
          <a:xfrm>
            <a:off x="7104925" y="2304466"/>
            <a:ext cx="4916532" cy="3809697"/>
          </a:xfrm>
          <a:prstGeom prst="rect">
            <a:avLst/>
          </a:prstGeom>
          <a:noFill/>
          <a:ln>
            <a:noFill/>
          </a:ln>
        </p:spPr>
      </p:pic>
      <p:sp>
        <p:nvSpPr>
          <p:cNvPr id="9" name="Rectángulo 8"/>
          <p:cNvSpPr/>
          <p:nvPr/>
        </p:nvSpPr>
        <p:spPr>
          <a:xfrm>
            <a:off x="185513" y="4685074"/>
            <a:ext cx="7057116" cy="20313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indent="252095" algn="just">
              <a:lnSpc>
                <a:spcPct val="150000"/>
              </a:lnSpc>
            </a:pPr>
            <a:r>
              <a:rPr lang="es-EC" sz="1400" b="1" dirty="0">
                <a:solidFill>
                  <a:schemeClr val="dk1"/>
                </a:solidFill>
                <a:latin typeface="Times New Roman" panose="02020603050405020304" pitchFamily="18" charset="0"/>
              </a:rPr>
              <a:t>ANÁLISIS</a:t>
            </a:r>
            <a:r>
              <a:rPr lang="es-EC" sz="1400" dirty="0">
                <a:solidFill>
                  <a:schemeClr val="dk1"/>
                </a:solidFill>
                <a:latin typeface="Times New Roman" panose="02020603050405020304" pitchFamily="18" charset="0"/>
              </a:rPr>
              <a:t> </a:t>
            </a:r>
            <a:endParaRPr lang="en-US" sz="1400" dirty="0">
              <a:solidFill>
                <a:schemeClr val="dk1"/>
              </a:solidFill>
              <a:latin typeface="Times New Roman" panose="02020603050405020304" pitchFamily="18" charset="0"/>
            </a:endParaRPr>
          </a:p>
          <a:p>
            <a:pPr indent="252095" algn="just">
              <a:lnSpc>
                <a:spcPct val="150000"/>
              </a:lnSpc>
            </a:pPr>
            <a:r>
              <a:rPr lang="es-EC" sz="1400" dirty="0">
                <a:solidFill>
                  <a:schemeClr val="dk1"/>
                </a:solidFill>
                <a:latin typeface="Times New Roman" panose="02020603050405020304" pitchFamily="18" charset="0"/>
              </a:rPr>
              <a:t>De un total de 246 encuestas se identifica que el 96,75% considera negativo la aplicación del sistema de salvaguardias en los productos de cuidado capilar en el Distrito Metropolitano de Quito, mientras que el 3,25% considera positivo la aplicación del mismo</a:t>
            </a:r>
            <a:r>
              <a:rPr lang="es-EC" sz="1400" dirty="0">
                <a:latin typeface="Times New Roman" panose="02020603050405020304" pitchFamily="18" charset="0"/>
              </a:rPr>
              <a:t>, por tal razón las personas se inclinarían por los productos de cuidado capilar nacionales ya que por las salvaguardias los productos importados sufrirían un incremento en el precio.</a:t>
            </a:r>
            <a:endParaRPr lang="en-US" sz="1400" dirty="0">
              <a:solidFill>
                <a:schemeClr val="dk1"/>
              </a:solidFill>
              <a:latin typeface="Times New Roman" panose="02020603050405020304" pitchFamily="18" charset="0"/>
            </a:endParaRPr>
          </a:p>
        </p:txBody>
      </p:sp>
      <p:cxnSp>
        <p:nvCxnSpPr>
          <p:cNvPr id="10" name="Conector recto 9"/>
          <p:cNvCxnSpPr/>
          <p:nvPr/>
        </p:nvCxnSpPr>
        <p:spPr>
          <a:xfrm>
            <a:off x="0" y="123444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1783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1886" y="828914"/>
            <a:ext cx="10961914" cy="625299"/>
          </a:xfrm>
          <a:prstGeom prst="rect">
            <a:avLst/>
          </a:prstGeom>
        </p:spPr>
        <p:txBody>
          <a:bodyPr wrap="square">
            <a:spAutoFit/>
          </a:bodyPr>
          <a:lstStyle/>
          <a:p>
            <a:pPr indent="252095" algn="just">
              <a:lnSpc>
                <a:spcPts val="2000"/>
              </a:lnSpc>
              <a:spcAft>
                <a:spcPts val="0"/>
              </a:spcAft>
            </a:pPr>
            <a:r>
              <a:rPr lang="es-EC" sz="2400" b="1" dirty="0">
                <a:latin typeface="Times New Roman" panose="02020603050405020304" pitchFamily="18" charset="0"/>
                <a:ea typeface="Times New Roman" panose="02020603050405020304" pitchFamily="18" charset="0"/>
              </a:rPr>
              <a:t>¿Cuál considera usted que es el impacto de las salvaguardias a los precios de los productos de cuidado capilar importados?</a:t>
            </a:r>
            <a:endParaRPr lang="en-US" sz="2400" dirty="0">
              <a:latin typeface="Times New Roman" panose="02020603050405020304" pitchFamily="18" charset="0"/>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054091084"/>
              </p:ext>
            </p:extLst>
          </p:nvPr>
        </p:nvGraphicFramePr>
        <p:xfrm>
          <a:off x="508001" y="1924364"/>
          <a:ext cx="5152573" cy="2448560"/>
        </p:xfrm>
        <a:graphic>
          <a:graphicData uri="http://schemas.openxmlformats.org/drawingml/2006/table">
            <a:tbl>
              <a:tblPr/>
              <a:tblGrid>
                <a:gridCol w="1092050">
                  <a:extLst>
                    <a:ext uri="{9D8B030D-6E8A-4147-A177-3AD203B41FA5}">
                      <a16:colId xmlns="" xmlns:a16="http://schemas.microsoft.com/office/drawing/2014/main" val="1609861519"/>
                    </a:ext>
                  </a:extLst>
                </a:gridCol>
                <a:gridCol w="1092050">
                  <a:extLst>
                    <a:ext uri="{9D8B030D-6E8A-4147-A177-3AD203B41FA5}">
                      <a16:colId xmlns="" xmlns:a16="http://schemas.microsoft.com/office/drawing/2014/main" val="369916194"/>
                    </a:ext>
                  </a:extLst>
                </a:gridCol>
                <a:gridCol w="638904">
                  <a:extLst>
                    <a:ext uri="{9D8B030D-6E8A-4147-A177-3AD203B41FA5}">
                      <a16:colId xmlns="" xmlns:a16="http://schemas.microsoft.com/office/drawing/2014/main" val="1863434417"/>
                    </a:ext>
                  </a:extLst>
                </a:gridCol>
                <a:gridCol w="776523">
                  <a:extLst>
                    <a:ext uri="{9D8B030D-6E8A-4147-A177-3AD203B41FA5}">
                      <a16:colId xmlns="" xmlns:a16="http://schemas.microsoft.com/office/drawing/2014/main" val="2711812367"/>
                    </a:ext>
                  </a:extLst>
                </a:gridCol>
                <a:gridCol w="776523">
                  <a:extLst>
                    <a:ext uri="{9D8B030D-6E8A-4147-A177-3AD203B41FA5}">
                      <a16:colId xmlns="" xmlns:a16="http://schemas.microsoft.com/office/drawing/2014/main" val="1146593103"/>
                    </a:ext>
                  </a:extLst>
                </a:gridCol>
                <a:gridCol w="776523">
                  <a:extLst>
                    <a:ext uri="{9D8B030D-6E8A-4147-A177-3AD203B41FA5}">
                      <a16:colId xmlns="" xmlns:a16="http://schemas.microsoft.com/office/drawing/2014/main" val="73658122"/>
                    </a:ext>
                  </a:extLst>
                </a:gridCol>
              </a:tblGrid>
              <a:tr h="352787">
                <a:tc gridSpan="6">
                  <a:txBody>
                    <a:bodyPr/>
                    <a:lstStyle/>
                    <a:p>
                      <a:pPr marL="38100" marR="38100" indent="252095" algn="ctr">
                        <a:lnSpc>
                          <a:spcPts val="1600"/>
                        </a:lnSpc>
                        <a:spcAft>
                          <a:spcPts val="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¿Cuál considera usted que es el impacto de las salvaguardias a los precios de los productos de cuidado capilar importados?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213357380"/>
                  </a:ext>
                </a:extLst>
              </a:tr>
              <a:tr h="538893">
                <a:tc gridSpan="2">
                  <a:txBody>
                    <a:bodyPr/>
                    <a:lstStyle/>
                    <a:p>
                      <a:pPr marL="38100" marR="38100" indent="252095" algn="l">
                        <a:lnSpc>
                          <a:spcPts val="1600"/>
                        </a:lnSpc>
                        <a:spcAft>
                          <a:spcPts val="0"/>
                        </a:spcAft>
                      </a:pPr>
                      <a:r>
                        <a:rPr lang="es-E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8100" marR="38100" indent="252095" algn="ct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Frecuencia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9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válido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acumulado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542215818"/>
                  </a:ext>
                </a:extLst>
              </a:tr>
              <a:tr h="166681">
                <a:tc rowSpan="3">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Válidos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HAN SUBIDO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367641831"/>
                  </a:ext>
                </a:extLst>
              </a:tr>
              <a:tr h="352787">
                <a:tc vMerge="1">
                  <a:txBody>
                    <a:bodyPr/>
                    <a:lstStyle/>
                    <a:p>
                      <a:endParaRPr lang="en-US"/>
                    </a:p>
                  </a:txBody>
                  <a:tcPr/>
                </a:tc>
                <a:tc>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 HAN MANTENIDO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430584339"/>
                  </a:ext>
                </a:extLst>
              </a:tr>
              <a:tr h="258048">
                <a:tc vMerge="1">
                  <a:txBody>
                    <a:bodyPr/>
                    <a:lstStyle/>
                    <a:p>
                      <a:endParaRPr lang="en-US"/>
                    </a:p>
                  </a:txBody>
                  <a:tcPr/>
                </a:tc>
                <a:tc>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252095" algn="l">
                        <a:lnSpc>
                          <a:spcPct val="15000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22488275"/>
                  </a:ext>
                </a:extLst>
              </a:tr>
              <a:tr h="258048">
                <a:tc>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Perdidos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252095" algn="l">
                        <a:lnSpc>
                          <a:spcPct val="15000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252095" algn="l">
                        <a:lnSpc>
                          <a:spcPct val="150000"/>
                        </a:lnSpc>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572877838"/>
                  </a:ext>
                </a:extLst>
              </a:tr>
              <a:tr h="258048">
                <a:tc gridSpan="2">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252095" algn="l">
                        <a:lnSpc>
                          <a:spcPct val="150000"/>
                        </a:lnSpc>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252095" algn="l">
                        <a:lnSpc>
                          <a:spcPct val="150000"/>
                        </a:lnSpc>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31610108"/>
                  </a:ext>
                </a:extLst>
              </a:tr>
            </a:tbl>
          </a:graphicData>
        </a:graphic>
      </p:graphicFrame>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8457" y="1918001"/>
            <a:ext cx="4550183" cy="3524855"/>
          </a:xfrm>
          <a:prstGeom prst="rect">
            <a:avLst/>
          </a:prstGeom>
          <a:noFill/>
          <a:ln>
            <a:noFill/>
          </a:ln>
        </p:spPr>
      </p:pic>
      <p:sp>
        <p:nvSpPr>
          <p:cNvPr id="7" name="Rectángulo 6"/>
          <p:cNvSpPr/>
          <p:nvPr/>
        </p:nvSpPr>
        <p:spPr>
          <a:xfrm>
            <a:off x="203201" y="4697487"/>
            <a:ext cx="7271656"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252095" algn="just">
              <a:lnSpc>
                <a:spcPct val="150000"/>
              </a:lnSpc>
            </a:pPr>
            <a:r>
              <a:rPr lang="es-EC" sz="1400" dirty="0">
                <a:solidFill>
                  <a:schemeClr val="dk1"/>
                </a:solidFill>
                <a:latin typeface="Times New Roman" panose="02020603050405020304" pitchFamily="18" charset="0"/>
              </a:rPr>
              <a:t>ANÁLISIS</a:t>
            </a:r>
            <a:endParaRPr lang="en-US" sz="1400" dirty="0">
              <a:solidFill>
                <a:schemeClr val="dk1"/>
              </a:solidFill>
              <a:latin typeface="Times New Roman" panose="02020603050405020304" pitchFamily="18" charset="0"/>
            </a:endParaRPr>
          </a:p>
          <a:p>
            <a:pPr indent="252095" algn="just">
              <a:lnSpc>
                <a:spcPct val="150000"/>
              </a:lnSpc>
            </a:pPr>
            <a:r>
              <a:rPr lang="es-EC" sz="1400" dirty="0">
                <a:solidFill>
                  <a:schemeClr val="dk1"/>
                </a:solidFill>
                <a:latin typeface="Times New Roman" panose="02020603050405020304" pitchFamily="18" charset="0"/>
              </a:rPr>
              <a:t>Como se puede notar en el gráfico, con un 62,6% consideran que existe un incremento en los precios de los productos de cuidado capilar, mientras que un 34,15% consideran que los precios se han mantenido</a:t>
            </a:r>
            <a:r>
              <a:rPr lang="es-EC" sz="1400" dirty="0">
                <a:latin typeface="Times New Roman" panose="02020603050405020304" pitchFamily="18" charset="0"/>
              </a:rPr>
              <a:t>, por tal motivo las empresas dedicadas a la importación de productos de cuidado capilar se vieron afectadas por la variación que se presenta en los precios de estos productos, teniendo asi una ventaja la producción nacional.</a:t>
            </a:r>
            <a:endParaRPr lang="en-US" sz="1400" dirty="0">
              <a:solidFill>
                <a:schemeClr val="dk1"/>
              </a:solidFill>
              <a:latin typeface="Times New Roman" panose="02020603050405020304" pitchFamily="18" charset="0"/>
            </a:endParaRPr>
          </a:p>
        </p:txBody>
      </p:sp>
    </p:spTree>
    <p:extLst>
      <p:ext uri="{BB962C8B-B14F-4D97-AF65-F5344CB8AC3E}">
        <p14:creationId xmlns:p14="http://schemas.microsoft.com/office/powerpoint/2010/main" val="355930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9988" y="437257"/>
            <a:ext cx="10203543" cy="869790"/>
          </a:xfrm>
          <a:prstGeom prst="rect">
            <a:avLst/>
          </a:prstGeom>
        </p:spPr>
        <p:txBody>
          <a:bodyPr wrap="square">
            <a:spAutoFit/>
          </a:bodyPr>
          <a:lstStyle/>
          <a:p>
            <a:pPr indent="252095" algn="just">
              <a:lnSpc>
                <a:spcPts val="2000"/>
              </a:lnSpc>
              <a:spcAft>
                <a:spcPts val="0"/>
              </a:spcAft>
            </a:pPr>
            <a:r>
              <a:rPr lang="es-EC" sz="2400" b="1" dirty="0">
                <a:latin typeface="Times New Roman" panose="02020603050405020304" pitchFamily="18" charset="0"/>
                <a:ea typeface="Times New Roman" panose="02020603050405020304" pitchFamily="18" charset="0"/>
              </a:rPr>
              <a:t>Pregunta 11</a:t>
            </a:r>
          </a:p>
          <a:p>
            <a:pPr indent="252095" algn="just">
              <a:lnSpc>
                <a:spcPts val="2000"/>
              </a:lnSpc>
              <a:spcAft>
                <a:spcPts val="0"/>
              </a:spcAft>
            </a:pPr>
            <a:endParaRPr lang="en-US" sz="2400" dirty="0">
              <a:latin typeface="Times New Roman" panose="02020603050405020304" pitchFamily="18" charset="0"/>
              <a:ea typeface="Times New Roman" panose="02020603050405020304" pitchFamily="18" charset="0"/>
            </a:endParaRPr>
          </a:p>
          <a:p>
            <a:pPr indent="252095" algn="just">
              <a:lnSpc>
                <a:spcPts val="2000"/>
              </a:lnSpc>
              <a:spcAft>
                <a:spcPts val="0"/>
              </a:spcAft>
            </a:pPr>
            <a:r>
              <a:rPr lang="es-EC" sz="2400" b="1" dirty="0">
                <a:latin typeface="Times New Roman" panose="02020603050405020304" pitchFamily="18" charset="0"/>
                <a:ea typeface="Times New Roman" panose="02020603050405020304" pitchFamily="18" charset="0"/>
              </a:rPr>
              <a:t>¿Con que frecuencia compra usted productos de cuidado capilar?</a:t>
            </a:r>
            <a:endParaRPr lang="en-US" sz="2400" dirty="0">
              <a:latin typeface="Times New Roman" panose="02020603050405020304" pitchFamily="18" charset="0"/>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837996587"/>
              </p:ext>
            </p:extLst>
          </p:nvPr>
        </p:nvGraphicFramePr>
        <p:xfrm>
          <a:off x="162561" y="1315952"/>
          <a:ext cx="4548413" cy="3484880"/>
        </p:xfrm>
        <a:graphic>
          <a:graphicData uri="http://schemas.openxmlformats.org/drawingml/2006/table">
            <a:tbl>
              <a:tblPr/>
              <a:tblGrid>
                <a:gridCol w="759403">
                  <a:extLst>
                    <a:ext uri="{9D8B030D-6E8A-4147-A177-3AD203B41FA5}">
                      <a16:colId xmlns="" xmlns:a16="http://schemas.microsoft.com/office/drawing/2014/main" val="2012777571"/>
                    </a:ext>
                  </a:extLst>
                </a:gridCol>
                <a:gridCol w="759403">
                  <a:extLst>
                    <a:ext uri="{9D8B030D-6E8A-4147-A177-3AD203B41FA5}">
                      <a16:colId xmlns="" xmlns:a16="http://schemas.microsoft.com/office/drawing/2014/main" val="1124610437"/>
                    </a:ext>
                  </a:extLst>
                </a:gridCol>
                <a:gridCol w="652137">
                  <a:extLst>
                    <a:ext uri="{9D8B030D-6E8A-4147-A177-3AD203B41FA5}">
                      <a16:colId xmlns="" xmlns:a16="http://schemas.microsoft.com/office/drawing/2014/main" val="2721298083"/>
                    </a:ext>
                  </a:extLst>
                </a:gridCol>
                <a:gridCol w="792490">
                  <a:extLst>
                    <a:ext uri="{9D8B030D-6E8A-4147-A177-3AD203B41FA5}">
                      <a16:colId xmlns="" xmlns:a16="http://schemas.microsoft.com/office/drawing/2014/main" val="4194018428"/>
                    </a:ext>
                  </a:extLst>
                </a:gridCol>
                <a:gridCol w="792490">
                  <a:extLst>
                    <a:ext uri="{9D8B030D-6E8A-4147-A177-3AD203B41FA5}">
                      <a16:colId xmlns="" xmlns:a16="http://schemas.microsoft.com/office/drawing/2014/main" val="2786827544"/>
                    </a:ext>
                  </a:extLst>
                </a:gridCol>
                <a:gridCol w="792490">
                  <a:extLst>
                    <a:ext uri="{9D8B030D-6E8A-4147-A177-3AD203B41FA5}">
                      <a16:colId xmlns="" xmlns:a16="http://schemas.microsoft.com/office/drawing/2014/main" val="2305904937"/>
                    </a:ext>
                  </a:extLst>
                </a:gridCol>
              </a:tblGrid>
              <a:tr h="175840">
                <a:tc gridSpan="6">
                  <a:txBody>
                    <a:bodyPr/>
                    <a:lstStyle/>
                    <a:p>
                      <a:pPr marL="38100" marR="38100" indent="252095" algn="ctr">
                        <a:lnSpc>
                          <a:spcPts val="16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 que frecuencia compra usted productos de cuidado capilar?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063052175"/>
                  </a:ext>
                </a:extLst>
              </a:tr>
              <a:tr h="527519">
                <a:tc gridSpan="2">
                  <a:txBody>
                    <a:bodyPr/>
                    <a:lstStyle/>
                    <a:p>
                      <a:pPr marL="38100" marR="38100" indent="252095" algn="l">
                        <a:lnSpc>
                          <a:spcPts val="16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8100" marR="38100" indent="252095" algn="ct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Frecuencia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válido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acumulado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10568471"/>
                  </a:ext>
                </a:extLst>
              </a:tr>
              <a:tr h="351680">
                <a:tc rowSpan="5">
                  <a:txBody>
                    <a:bodyPr/>
                    <a:lstStyle/>
                    <a:p>
                      <a:pPr marL="38100" marR="38100" indent="252095" algn="l">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Válidos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l">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MENSUAL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3830771115"/>
                  </a:ext>
                </a:extLst>
              </a:tr>
              <a:tr h="351680">
                <a:tc vMerge="1">
                  <a:txBody>
                    <a:bodyPr/>
                    <a:lstStyle/>
                    <a:p>
                      <a:endParaRPr lang="en-US"/>
                    </a:p>
                  </a:txBody>
                  <a:tcPr/>
                </a:tc>
                <a:tc>
                  <a:txBody>
                    <a:bodyPr/>
                    <a:lstStyle/>
                    <a:p>
                      <a:pPr marL="38100" marR="38100" indent="252095" algn="l">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BIMENSUAL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510535434"/>
                  </a:ext>
                </a:extLst>
              </a:tr>
              <a:tr h="351680">
                <a:tc vMerge="1">
                  <a:txBody>
                    <a:bodyPr/>
                    <a:lstStyle/>
                    <a:p>
                      <a:endParaRPr lang="en-US"/>
                    </a:p>
                  </a:txBody>
                  <a:tcPr/>
                </a:tc>
                <a:tc>
                  <a:txBody>
                    <a:bodyPr/>
                    <a:lstStyle/>
                    <a:p>
                      <a:pPr marL="38100" marR="38100" indent="252095" algn="l">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TRIMESTRAL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3221609130"/>
                  </a:ext>
                </a:extLst>
              </a:tr>
              <a:tr h="351680">
                <a:tc vMerge="1">
                  <a:txBody>
                    <a:bodyPr/>
                    <a:lstStyle/>
                    <a:p>
                      <a:endParaRPr lang="en-US"/>
                    </a:p>
                  </a:txBody>
                  <a:tcPr/>
                </a:tc>
                <a:tc>
                  <a:txBody>
                    <a:bodyPr/>
                    <a:lstStyle/>
                    <a:p>
                      <a:pPr marL="38100" marR="38100" indent="252095" algn="l">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SEMESTRAL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649163536"/>
                  </a:ext>
                </a:extLst>
              </a:tr>
              <a:tr h="276948">
                <a:tc vMerge="1">
                  <a:txBody>
                    <a:bodyPr/>
                    <a:lstStyle/>
                    <a:p>
                      <a:endParaRPr lang="en-US"/>
                    </a:p>
                  </a:txBody>
                  <a:tcPr/>
                </a:tc>
                <a:tc>
                  <a:txBody>
                    <a:bodyPr/>
                    <a:lstStyle/>
                    <a:p>
                      <a:pPr marL="38100" marR="38100" indent="252095" algn="l">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252095" algn="l">
                        <a:lnSpc>
                          <a:spcPct val="150000"/>
                        </a:lnSpc>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938167973"/>
                  </a:ext>
                </a:extLst>
              </a:tr>
              <a:tr h="351680">
                <a:tc>
                  <a:txBody>
                    <a:bodyPr/>
                    <a:lstStyle/>
                    <a:p>
                      <a:pPr marL="38100" marR="38100" indent="252095" algn="l">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Perdidos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38100" marR="38100" indent="252095" algn="l">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252095" algn="l">
                        <a:lnSpc>
                          <a:spcPct val="150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252095" algn="l">
                        <a:lnSpc>
                          <a:spcPct val="150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4292990209"/>
                  </a:ext>
                </a:extLst>
              </a:tr>
              <a:tr h="276948">
                <a:tc gridSpan="2">
                  <a:txBody>
                    <a:bodyPr/>
                    <a:lstStyle/>
                    <a:p>
                      <a:pPr marL="38100" marR="38100" indent="252095" algn="l">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r">
                        <a:lnSpc>
                          <a:spcPts val="16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252095" algn="l">
                        <a:lnSpc>
                          <a:spcPct val="150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252095" algn="l">
                        <a:lnSpc>
                          <a:spcPct val="150000"/>
                        </a:lnSpc>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97940646"/>
                  </a:ext>
                </a:extLst>
              </a:tr>
            </a:tbl>
          </a:graphicData>
        </a:graphic>
      </p:graphicFrame>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6927441" y="1438507"/>
            <a:ext cx="4055745" cy="3239770"/>
          </a:xfrm>
          <a:prstGeom prst="rect">
            <a:avLst/>
          </a:prstGeom>
          <a:noFill/>
          <a:ln>
            <a:noFill/>
          </a:ln>
        </p:spPr>
      </p:pic>
      <p:sp>
        <p:nvSpPr>
          <p:cNvPr id="7" name="Rectángulo 6"/>
          <p:cNvSpPr/>
          <p:nvPr/>
        </p:nvSpPr>
        <p:spPr>
          <a:xfrm>
            <a:off x="162561" y="5025894"/>
            <a:ext cx="11797210" cy="17081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252095" algn="just">
              <a:lnSpc>
                <a:spcPct val="150000"/>
              </a:lnSpc>
            </a:pPr>
            <a:r>
              <a:rPr lang="es-EC" sz="1400" b="1" dirty="0">
                <a:solidFill>
                  <a:schemeClr val="dk1"/>
                </a:solidFill>
                <a:latin typeface="Times New Roman" panose="02020603050405020304" pitchFamily="18" charset="0"/>
              </a:rPr>
              <a:t>ANÁLISIS </a:t>
            </a:r>
            <a:endParaRPr lang="en-US" sz="1400" b="1" dirty="0">
              <a:solidFill>
                <a:schemeClr val="dk1"/>
              </a:solidFill>
              <a:latin typeface="Times New Roman" panose="02020603050405020304" pitchFamily="18" charset="0"/>
            </a:endParaRPr>
          </a:p>
          <a:p>
            <a:pPr indent="252095" algn="just">
              <a:lnSpc>
                <a:spcPct val="150000"/>
              </a:lnSpc>
            </a:pPr>
            <a:r>
              <a:rPr lang="es-EC" sz="1400" dirty="0">
                <a:solidFill>
                  <a:schemeClr val="dk1"/>
                </a:solidFill>
                <a:latin typeface="Times New Roman" panose="02020603050405020304" pitchFamily="18" charset="0"/>
              </a:rPr>
              <a:t>Como se puede notar en el gráfico, el 50% del total de encuestados tiene una frecuencia bimensual en tanto se refiere a la compra de productos de cuidado capilar, el 30,9% tiene una frecuencia trimestral de compra de los mismos, y frecuencia mensual lo hacen el 14,2% de las personas encuestadas</a:t>
            </a:r>
            <a:r>
              <a:rPr lang="es-EC" sz="1400" dirty="0">
                <a:latin typeface="Times New Roman" panose="02020603050405020304" pitchFamily="18" charset="0"/>
              </a:rPr>
              <a:t>, por  lo tanto este resultado tendrá afectación directamente a la venta de las empresas siendo que necesitarían ampliar la cartera de clientes ya que el tiempo de recompra es bimensual.</a:t>
            </a:r>
            <a:endParaRPr lang="en-US" sz="1400" dirty="0">
              <a:solidFill>
                <a:schemeClr val="dk1"/>
              </a:solidFill>
              <a:latin typeface="Times New Roman" panose="02020603050405020304" pitchFamily="18" charset="0"/>
            </a:endParaRPr>
          </a:p>
        </p:txBody>
      </p:sp>
    </p:spTree>
    <p:extLst>
      <p:ext uri="{BB962C8B-B14F-4D97-AF65-F5344CB8AC3E}">
        <p14:creationId xmlns:p14="http://schemas.microsoft.com/office/powerpoint/2010/main" val="69506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218" y="183112"/>
            <a:ext cx="11588901" cy="1384995"/>
          </a:xfrm>
          <a:prstGeom prst="rect">
            <a:avLst/>
          </a:prstGeom>
        </p:spPr>
        <p:txBody>
          <a:bodyPr wrap="square">
            <a:spAutoFit/>
          </a:bodyPr>
          <a:lstStyle/>
          <a:p>
            <a:pPr indent="252095" algn="just">
              <a:lnSpc>
                <a:spcPct val="150000"/>
              </a:lnSpc>
              <a:spcAft>
                <a:spcPts val="0"/>
              </a:spcAft>
            </a:pPr>
            <a:r>
              <a:rPr lang="es-EC" sz="2000" b="1" dirty="0">
                <a:latin typeface="Times New Roman" panose="02020603050405020304" pitchFamily="18" charset="0"/>
                <a:ea typeface="Times New Roman" panose="02020603050405020304" pitchFamily="18" charset="0"/>
              </a:rPr>
              <a:t>Edad* Marque con una “X” el nivel de importancia de los factores que influyen en la decisión de compra de productos de cuidado </a:t>
            </a:r>
            <a:r>
              <a:rPr lang="es-EC" sz="2000" b="1" dirty="0" err="1">
                <a:latin typeface="Times New Roman" panose="02020603050405020304" pitchFamily="18" charset="0"/>
                <a:ea typeface="Times New Roman" panose="02020603050405020304" pitchFamily="18" charset="0"/>
              </a:rPr>
              <a:t>capilar_Precio</a:t>
            </a:r>
            <a:r>
              <a:rPr lang="es-EC" sz="2000" b="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indent="252095" algn="just">
              <a:lnSpc>
                <a:spcPct val="150000"/>
              </a:lnSpc>
              <a:spcAft>
                <a:spcPts val="0"/>
              </a:spcAft>
            </a:pPr>
            <a:r>
              <a:rPr lang="es-EC" sz="1600" b="1" dirty="0">
                <a:latin typeface="Times New Roman" panose="02020603050405020304" pitchFamily="18" charset="0"/>
                <a:ea typeface="Times New Roman" panose="02020603050405020304" pitchFamily="18" charset="0"/>
              </a:rPr>
              <a:t> </a:t>
            </a:r>
            <a:endParaRPr lang="en-US" sz="1600" b="1" dirty="0">
              <a:latin typeface="Times New Roman" panose="02020603050405020304" pitchFamily="18" charset="0"/>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100759646"/>
              </p:ext>
            </p:extLst>
          </p:nvPr>
        </p:nvGraphicFramePr>
        <p:xfrm>
          <a:off x="411094" y="1999367"/>
          <a:ext cx="4501016" cy="2103120"/>
        </p:xfrm>
        <a:graphic>
          <a:graphicData uri="http://schemas.openxmlformats.org/drawingml/2006/table">
            <a:tbl>
              <a:tblPr/>
              <a:tblGrid>
                <a:gridCol w="805239">
                  <a:extLst>
                    <a:ext uri="{9D8B030D-6E8A-4147-A177-3AD203B41FA5}">
                      <a16:colId xmlns="" xmlns:a16="http://schemas.microsoft.com/office/drawing/2014/main" val="1253722437"/>
                    </a:ext>
                  </a:extLst>
                </a:gridCol>
                <a:gridCol w="909871">
                  <a:extLst>
                    <a:ext uri="{9D8B030D-6E8A-4147-A177-3AD203B41FA5}">
                      <a16:colId xmlns="" xmlns:a16="http://schemas.microsoft.com/office/drawing/2014/main" val="2340194366"/>
                    </a:ext>
                  </a:extLst>
                </a:gridCol>
                <a:gridCol w="625345">
                  <a:extLst>
                    <a:ext uri="{9D8B030D-6E8A-4147-A177-3AD203B41FA5}">
                      <a16:colId xmlns="" xmlns:a16="http://schemas.microsoft.com/office/drawing/2014/main" val="4075901255"/>
                    </a:ext>
                  </a:extLst>
                </a:gridCol>
                <a:gridCol w="909871">
                  <a:extLst>
                    <a:ext uri="{9D8B030D-6E8A-4147-A177-3AD203B41FA5}">
                      <a16:colId xmlns="" xmlns:a16="http://schemas.microsoft.com/office/drawing/2014/main" val="3171289242"/>
                    </a:ext>
                  </a:extLst>
                </a:gridCol>
                <a:gridCol w="625345">
                  <a:extLst>
                    <a:ext uri="{9D8B030D-6E8A-4147-A177-3AD203B41FA5}">
                      <a16:colId xmlns="" xmlns:a16="http://schemas.microsoft.com/office/drawing/2014/main" val="140245633"/>
                    </a:ext>
                  </a:extLst>
                </a:gridCol>
                <a:gridCol w="625345">
                  <a:extLst>
                    <a:ext uri="{9D8B030D-6E8A-4147-A177-3AD203B41FA5}">
                      <a16:colId xmlns="" xmlns:a16="http://schemas.microsoft.com/office/drawing/2014/main" val="3712582422"/>
                    </a:ext>
                  </a:extLst>
                </a:gridCol>
              </a:tblGrid>
              <a:tr h="191937">
                <a:tc gridSpan="6">
                  <a:txBody>
                    <a:bodyPr/>
                    <a:lstStyle/>
                    <a:p>
                      <a:pPr marL="38100" marR="38100" indent="252095" algn="ctr">
                        <a:lnSpc>
                          <a:spcPts val="1600"/>
                        </a:lnSpc>
                        <a:spcAft>
                          <a:spcPts val="0"/>
                        </a:spcAft>
                      </a:pPr>
                      <a:r>
                        <a:rPr lang="es-EC" sz="900" b="1">
                          <a:effectLst/>
                          <a:latin typeface="Arial" panose="020B0604020202020204" pitchFamily="34" charset="0"/>
                          <a:ea typeface="Times New Roman" panose="02020603050405020304" pitchFamily="18" charset="0"/>
                          <a:cs typeface="Times New Roman" panose="02020603050405020304" pitchFamily="18" charset="0"/>
                        </a:rPr>
                        <a:t>ANOVA de un factor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67586441"/>
                  </a:ext>
                </a:extLst>
              </a:tr>
              <a:tr h="383875">
                <a:tc gridSpan="6">
                  <a:txBody>
                    <a:bodyPr/>
                    <a:lstStyle/>
                    <a:p>
                      <a:pPr marL="38100" marR="38100" indent="252095" algn="just">
                        <a:lnSpc>
                          <a:spcPts val="1600"/>
                        </a:lnSpc>
                        <a:spcAft>
                          <a:spcPts val="0"/>
                        </a:spcAft>
                      </a:pPr>
                      <a:r>
                        <a:rPr lang="es-ES" sz="900" dirty="0">
                          <a:effectLst/>
                          <a:latin typeface="Arial" panose="020B0604020202020204" pitchFamily="34" charset="0"/>
                          <a:ea typeface="Times New Roman" panose="02020603050405020304" pitchFamily="18" charset="0"/>
                          <a:cs typeface="Times New Roman" panose="02020603050405020304" pitchFamily="18" charset="0"/>
                        </a:rPr>
                        <a:t>Marque con una “X” el nivel de importancia de los factores que influyen en la decisión de compra de productos de cuidado capilar.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515199625"/>
                  </a:ext>
                </a:extLst>
              </a:tr>
              <a:tr h="383875">
                <a:tc>
                  <a:txBody>
                    <a:bodyPr/>
                    <a:lstStyle/>
                    <a:p>
                      <a:pPr marL="38100" marR="38100" indent="252095" algn="just">
                        <a:lnSpc>
                          <a:spcPts val="16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Suma de cuadrados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Media cuadrática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Sig.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34604739"/>
                  </a:ext>
                </a:extLst>
              </a:tr>
              <a:tr h="383875">
                <a:tc>
                  <a:txBody>
                    <a:bodyPr/>
                    <a:lstStyle/>
                    <a:p>
                      <a:pPr marL="38100" marR="38100" indent="252095" algn="just">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Inter-grupos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15,597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7,799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s-EC" sz="900" dirty="0">
                          <a:effectLst/>
                          <a:latin typeface="Arial" panose="020B0604020202020204" pitchFamily="34" charset="0"/>
                          <a:ea typeface="Times New Roman" panose="02020603050405020304" pitchFamily="18" charset="0"/>
                          <a:cs typeface="Times New Roman" panose="02020603050405020304" pitchFamily="18" charset="0"/>
                        </a:rPr>
                        <a:t>43,509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974992503"/>
                  </a:ext>
                </a:extLst>
              </a:tr>
              <a:tr h="383875">
                <a:tc>
                  <a:txBody>
                    <a:bodyPr/>
                    <a:lstStyle/>
                    <a:p>
                      <a:pPr marL="38100" marR="38100" indent="252095" algn="just">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Intra-grupos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42,121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235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,179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252095" algn="just">
                        <a:lnSpc>
                          <a:spcPct val="150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252095" algn="just">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598260010"/>
                  </a:ext>
                </a:extLst>
              </a:tr>
              <a:tr h="259116">
                <a:tc>
                  <a:txBody>
                    <a:bodyPr/>
                    <a:lstStyle/>
                    <a:p>
                      <a:pPr marL="38100" marR="38100" indent="252095" algn="just">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57,718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r">
                        <a:lnSpc>
                          <a:spcPts val="1600"/>
                        </a:lnSpc>
                        <a:spcAft>
                          <a:spcPts val="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237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252095" algn="just">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252095" algn="just">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252095" algn="just">
                        <a:lnSpc>
                          <a:spcPct val="150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127927534"/>
                  </a:ext>
                </a:extLst>
              </a:tr>
            </a:tbl>
          </a:graphicData>
        </a:graphic>
      </p:graphicFrame>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3699" y="3287882"/>
            <a:ext cx="4503420" cy="3594100"/>
          </a:xfrm>
          <a:prstGeom prst="rect">
            <a:avLst/>
          </a:prstGeom>
          <a:noFill/>
          <a:ln>
            <a:noFill/>
          </a:ln>
        </p:spPr>
      </p:pic>
      <p:sp>
        <p:nvSpPr>
          <p:cNvPr id="7" name="Rectángulo 6"/>
          <p:cNvSpPr/>
          <p:nvPr/>
        </p:nvSpPr>
        <p:spPr>
          <a:xfrm>
            <a:off x="201749" y="4694668"/>
            <a:ext cx="6096000" cy="170816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indent="252095" algn="just">
              <a:lnSpc>
                <a:spcPct val="150000"/>
              </a:lnSpc>
              <a:spcAft>
                <a:spcPts val="0"/>
              </a:spcAft>
            </a:pPr>
            <a:r>
              <a:rPr lang="es-EC" sz="1400" dirty="0">
                <a:latin typeface="Times New Roman" panose="02020603050405020304" pitchFamily="18" charset="0"/>
                <a:ea typeface="Times New Roman" panose="02020603050405020304" pitchFamily="18" charset="0"/>
              </a:rPr>
              <a:t>El nivel de significancia 0,000 es menor a 0,05 lo que significa que las variables se encuentran relacionadas, y sus medidas son parecidas, en consecuencia se acepta la hipótesis nula (H0: Las personas entre 18 y 22 años consideran que el precio es un factor muy importante en la decisión de compra de productos de cuidado capilar.)</a:t>
            </a:r>
            <a:endParaRPr lang="en-US" sz="1400" dirty="0">
              <a:latin typeface="Times New Roman" panose="02020603050405020304" pitchFamily="18" charset="0"/>
              <a:ea typeface="Times New Roman" panose="02020603050405020304" pitchFamily="18" charset="0"/>
            </a:endParaRPr>
          </a:p>
        </p:txBody>
      </p:sp>
      <p:sp>
        <p:nvSpPr>
          <p:cNvPr id="8" name="Elipse 7"/>
          <p:cNvSpPr/>
          <p:nvPr/>
        </p:nvSpPr>
        <p:spPr>
          <a:xfrm>
            <a:off x="4429996" y="3004854"/>
            <a:ext cx="653143" cy="566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5742092" y="1621811"/>
            <a:ext cx="6096000" cy="119263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indent="252095" algn="just">
              <a:lnSpc>
                <a:spcPct val="150000"/>
              </a:lnSpc>
              <a:spcAft>
                <a:spcPts val="0"/>
              </a:spcAft>
            </a:pPr>
            <a:r>
              <a:rPr lang="es-EC" sz="1100" dirty="0">
                <a:latin typeface="Times New Roman" panose="02020603050405020304" pitchFamily="18" charset="0"/>
                <a:ea typeface="Times New Roman" panose="02020603050405020304" pitchFamily="18" charset="0"/>
              </a:rPr>
              <a:t>H0:  Las personas entre 18 y 22 años consideran que el precio es un factor muy importante en la decisión de compra de productos de cuidado capilar.</a:t>
            </a:r>
            <a:endParaRPr lang="en-US" sz="1100" dirty="0">
              <a:latin typeface="Times New Roman" panose="02020603050405020304" pitchFamily="18" charset="0"/>
              <a:ea typeface="Times New Roman" panose="02020603050405020304" pitchFamily="18" charset="0"/>
            </a:endParaRPr>
          </a:p>
          <a:p>
            <a:pPr indent="252095" algn="just">
              <a:lnSpc>
                <a:spcPct val="150000"/>
              </a:lnSpc>
              <a:spcAft>
                <a:spcPts val="0"/>
              </a:spcAft>
            </a:pPr>
            <a:r>
              <a:rPr lang="es-EC" sz="1100" dirty="0">
                <a:latin typeface="Times New Roman" panose="020206030504050203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r>
              <a:rPr lang="es-EC" sz="1100" dirty="0">
                <a:latin typeface="Times New Roman" panose="02020603050405020304" pitchFamily="18" charset="0"/>
                <a:ea typeface="Times New Roman" panose="02020603050405020304" pitchFamily="18" charset="0"/>
              </a:rPr>
              <a:t>H1: Las personas entre 18 y 22 años consideran que el precio no es un factor muy importante en la decisión de compra de productos de cuidado capilar</a:t>
            </a:r>
            <a:endParaRPr lang="en-US" sz="1100" dirty="0"/>
          </a:p>
        </p:txBody>
      </p:sp>
    </p:spTree>
    <p:extLst>
      <p:ext uri="{BB962C8B-B14F-4D97-AF65-F5344CB8AC3E}">
        <p14:creationId xmlns:p14="http://schemas.microsoft.com/office/powerpoint/2010/main" val="378757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Rectángulo 2"/>
          <p:cNvSpPr/>
          <p:nvPr/>
        </p:nvSpPr>
        <p:spPr>
          <a:xfrm>
            <a:off x="566056" y="486002"/>
            <a:ext cx="9797143" cy="461665"/>
          </a:xfrm>
          <a:prstGeom prst="rect">
            <a:avLst/>
          </a:prstGeom>
        </p:spPr>
        <p:txBody>
          <a:bodyPr wrap="square">
            <a:spAutoFit/>
          </a:bodyPr>
          <a:lstStyle/>
          <a:p>
            <a:r>
              <a:rPr lang="es-EC" sz="2400" b="1"/>
              <a:t>Edad * ¿Qué tipo de productos de cuidado capilar es de su preferencia?</a:t>
            </a:r>
            <a:endParaRPr lang="en-US" sz="2400"/>
          </a:p>
        </p:txBody>
      </p:sp>
      <p:sp>
        <p:nvSpPr>
          <p:cNvPr id="4" name="Rectángulo 3"/>
          <p:cNvSpPr/>
          <p:nvPr/>
        </p:nvSpPr>
        <p:spPr>
          <a:xfrm>
            <a:off x="5849258" y="1415174"/>
            <a:ext cx="6096000" cy="1167114"/>
          </a:xfrm>
          <a:prstGeom prst="rect">
            <a:avLst/>
          </a:prstGeom>
        </p:spPr>
        <p:txBody>
          <a:bodyPr>
            <a:spAutoFit/>
          </a:bodyPr>
          <a:lstStyle/>
          <a:p>
            <a:pPr indent="252095" algn="just">
              <a:lnSpc>
                <a:spcPct val="150000"/>
              </a:lnSpc>
              <a:spcAft>
                <a:spcPts val="0"/>
              </a:spcAft>
            </a:pPr>
            <a:r>
              <a:rPr lang="es-EC" sz="1200" dirty="0">
                <a:latin typeface="Times New Roman" panose="02020603050405020304" pitchFamily="18" charset="0"/>
                <a:ea typeface="Times New Roman" panose="02020603050405020304" pitchFamily="18" charset="0"/>
              </a:rPr>
              <a:t> </a:t>
            </a:r>
            <a:r>
              <a:rPr lang="es-EC" sz="1200" dirty="0">
                <a:latin typeface="Times New Roman" panose="02020603050405020304" pitchFamily="18" charset="0"/>
                <a:ea typeface="Calibri" panose="020F0502020204030204" pitchFamily="34" charset="0"/>
              </a:rPr>
              <a:t>H0: La edad </a:t>
            </a:r>
            <a:r>
              <a:rPr lang="es-EC" sz="1200" dirty="0">
                <a:latin typeface="Times New Roman" panose="02020603050405020304" pitchFamily="18" charset="0"/>
                <a:ea typeface="Times New Roman" panose="02020603050405020304" pitchFamily="18" charset="0"/>
              </a:rPr>
              <a:t>si está asociada con la preferencia de los encuestados sobre el tipo de productos de cuidado capilar. </a:t>
            </a:r>
            <a:endParaRPr lang="en-US" sz="1200" dirty="0">
              <a:latin typeface="Times New Roman" panose="02020603050405020304" pitchFamily="18" charset="0"/>
              <a:ea typeface="Times New Roman" panose="02020603050405020304" pitchFamily="18" charset="0"/>
            </a:endParaRPr>
          </a:p>
          <a:p>
            <a:pPr indent="252095" algn="just">
              <a:lnSpc>
                <a:spcPct val="150000"/>
              </a:lnSpc>
              <a:spcAft>
                <a:spcPts val="0"/>
              </a:spcAft>
            </a:pPr>
            <a:r>
              <a:rPr lang="es-EC" sz="1200" dirty="0">
                <a:latin typeface="Times New Roman" panose="02020603050405020304" pitchFamily="18" charset="0"/>
                <a:ea typeface="Times New Roman" panose="02020603050405020304" pitchFamily="18" charset="0"/>
              </a:rPr>
              <a:t>H1: </a:t>
            </a:r>
            <a:r>
              <a:rPr lang="es-EC" sz="1200" dirty="0">
                <a:latin typeface="Times New Roman" panose="02020603050405020304" pitchFamily="18" charset="0"/>
                <a:ea typeface="Calibri" panose="020F0502020204030204" pitchFamily="34" charset="0"/>
              </a:rPr>
              <a:t>La edad no </a:t>
            </a:r>
            <a:r>
              <a:rPr lang="es-EC" sz="1200" dirty="0">
                <a:latin typeface="Times New Roman" panose="02020603050405020304" pitchFamily="18" charset="0"/>
                <a:ea typeface="Times New Roman" panose="02020603050405020304" pitchFamily="18" charset="0"/>
              </a:rPr>
              <a:t>está asociada con la preferencia de los encuestados sobre el tipo de productos de cuidado capilar.</a:t>
            </a:r>
            <a:endParaRPr lang="en-US" sz="1200" dirty="0">
              <a:latin typeface="Times New Roman" panose="02020603050405020304" pitchFamily="18" charset="0"/>
              <a:ea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85801679"/>
              </p:ext>
            </p:extLst>
          </p:nvPr>
        </p:nvGraphicFramePr>
        <p:xfrm>
          <a:off x="1026795" y="1811565"/>
          <a:ext cx="3829049" cy="2306320"/>
        </p:xfrm>
        <a:graphic>
          <a:graphicData uri="http://schemas.openxmlformats.org/drawingml/2006/table">
            <a:tbl>
              <a:tblPr/>
              <a:tblGrid>
                <a:gridCol w="1579022">
                  <a:extLst>
                    <a:ext uri="{9D8B030D-6E8A-4147-A177-3AD203B41FA5}">
                      <a16:colId xmlns="" xmlns:a16="http://schemas.microsoft.com/office/drawing/2014/main" val="632934017"/>
                    </a:ext>
                  </a:extLst>
                </a:gridCol>
                <a:gridCol w="651307">
                  <a:extLst>
                    <a:ext uri="{9D8B030D-6E8A-4147-A177-3AD203B41FA5}">
                      <a16:colId xmlns="" xmlns:a16="http://schemas.microsoft.com/office/drawing/2014/main" val="2721860697"/>
                    </a:ext>
                  </a:extLst>
                </a:gridCol>
                <a:gridCol w="651307">
                  <a:extLst>
                    <a:ext uri="{9D8B030D-6E8A-4147-A177-3AD203B41FA5}">
                      <a16:colId xmlns="" xmlns:a16="http://schemas.microsoft.com/office/drawing/2014/main" val="1277713613"/>
                    </a:ext>
                  </a:extLst>
                </a:gridCol>
                <a:gridCol w="947413">
                  <a:extLst>
                    <a:ext uri="{9D8B030D-6E8A-4147-A177-3AD203B41FA5}">
                      <a16:colId xmlns="" xmlns:a16="http://schemas.microsoft.com/office/drawing/2014/main" val="3343545332"/>
                    </a:ext>
                  </a:extLst>
                </a:gridCol>
              </a:tblGrid>
              <a:tr h="0">
                <a:tc gridSpan="4">
                  <a:txBody>
                    <a:bodyPr/>
                    <a:lstStyle/>
                    <a:p>
                      <a:pPr marL="38100" marR="38100" indent="252095" algn="ctr">
                        <a:lnSpc>
                          <a:spcPts val="1600"/>
                        </a:lnSpc>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Pruebas de chi-cuadrado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81267089"/>
                  </a:ext>
                </a:extLst>
              </a:tr>
              <a:tr h="0">
                <a:tc>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ct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Sig. asintótica (bilateral)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862669624"/>
                  </a:ext>
                </a:extLst>
              </a:tr>
              <a:tr h="0">
                <a:tc>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Chi-cuadrado de Pearson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39,295</a:t>
                      </a:r>
                      <a:r>
                        <a:rPr lang="en-US" sz="900"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3788622707"/>
                  </a:ext>
                </a:extLst>
              </a:tr>
              <a:tr h="0">
                <a:tc>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Razón de verosimilitudes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41,015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92628897"/>
                  </a:ext>
                </a:extLst>
              </a:tr>
              <a:tr h="0">
                <a:tc>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Asociación lineal por lineal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57046492"/>
                  </a:ext>
                </a:extLst>
              </a:tr>
              <a:tr h="0">
                <a:tc>
                  <a:txBody>
                    <a:bodyPr/>
                    <a:lstStyle/>
                    <a:p>
                      <a:pPr marL="38100" marR="38100" indent="252095" algn="l">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de casos válidos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252095" algn="r">
                        <a:lnSpc>
                          <a:spcPts val="16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252095" algn="l">
                        <a:lnSpc>
                          <a:spcPct val="15000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252095" algn="l">
                        <a:lnSpc>
                          <a:spcPct val="150000"/>
                        </a:lnSpc>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60796931"/>
                  </a:ext>
                </a:extLst>
              </a:tr>
            </a:tbl>
          </a:graphicData>
        </a:graphic>
      </p:graphicFrame>
      <p:sp>
        <p:nvSpPr>
          <p:cNvPr id="7" name="Rectángulo 6"/>
          <p:cNvSpPr/>
          <p:nvPr/>
        </p:nvSpPr>
        <p:spPr>
          <a:xfrm>
            <a:off x="289560" y="4828208"/>
            <a:ext cx="6096000" cy="152541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indent="252095" algn="just">
              <a:lnSpc>
                <a:spcPct val="150000"/>
              </a:lnSpc>
              <a:spcAft>
                <a:spcPts val="0"/>
              </a:spcAft>
            </a:pPr>
            <a:r>
              <a:rPr lang="es-EC" sz="1600" dirty="0">
                <a:latin typeface="Times New Roman" panose="02020603050405020304" pitchFamily="18" charset="0"/>
                <a:ea typeface="Times New Roman" panose="02020603050405020304" pitchFamily="18" charset="0"/>
              </a:rPr>
              <a:t>En el análisis CHI CUADRADO se puede observar que la significancia 0,00 es menor a 0,05; es decir la edad si está asociada con la preferencia de los encuestados sobre el tipo de productos de cuidado capilar, en consecuencia se acepta la hipótesis nula.</a:t>
            </a:r>
            <a:endParaRPr lang="en-US" sz="1600" dirty="0">
              <a:latin typeface="Times New Roman" panose="02020603050405020304" pitchFamily="18" charset="0"/>
              <a:ea typeface="Times New Roman" panose="02020603050405020304" pitchFamily="18" charset="0"/>
            </a:endParaRPr>
          </a:p>
        </p:txBody>
      </p:sp>
      <p:pic>
        <p:nvPicPr>
          <p:cNvPr id="8" name="Imagen 7"/>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3177" y="2740737"/>
            <a:ext cx="5196840" cy="3771338"/>
          </a:xfrm>
          <a:prstGeom prst="rect">
            <a:avLst/>
          </a:prstGeom>
          <a:noFill/>
          <a:ln>
            <a:noFill/>
          </a:ln>
        </p:spPr>
      </p:pic>
    </p:spTree>
    <p:extLst>
      <p:ext uri="{BB962C8B-B14F-4D97-AF65-F5344CB8AC3E}">
        <p14:creationId xmlns:p14="http://schemas.microsoft.com/office/powerpoint/2010/main" val="328988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 de marketing</a:t>
            </a:r>
            <a:endParaRPr lang="en-US" dirty="0"/>
          </a:p>
        </p:txBody>
      </p:sp>
      <p:sp>
        <p:nvSpPr>
          <p:cNvPr id="3" name="Rectángulo 2"/>
          <p:cNvSpPr/>
          <p:nvPr/>
        </p:nvSpPr>
        <p:spPr>
          <a:xfrm>
            <a:off x="301481" y="1690688"/>
            <a:ext cx="2262158"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Estrategia de producto</a:t>
            </a:r>
            <a:endParaRPr lang="en-US" dirty="0"/>
          </a:p>
        </p:txBody>
      </p:sp>
      <p:sp>
        <p:nvSpPr>
          <p:cNvPr id="4" name="Rectángulo 3"/>
          <p:cNvSpPr/>
          <p:nvPr/>
        </p:nvSpPr>
        <p:spPr>
          <a:xfrm>
            <a:off x="326000" y="2369920"/>
            <a:ext cx="1153999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C" dirty="0">
                <a:latin typeface="Times New Roman" panose="02020603050405020304" pitchFamily="18" charset="0"/>
                <a:ea typeface="Times New Roman" panose="02020603050405020304" pitchFamily="18" charset="0"/>
              </a:rPr>
              <a:t>Estimular la innovación en los procesos de desarrollo de productos de cuidado capilar nacionales para el mejoramiento de la calidad de los productos </a:t>
            </a:r>
            <a:endParaRPr lang="en-US" dirty="0"/>
          </a:p>
        </p:txBody>
      </p:sp>
      <p:pic>
        <p:nvPicPr>
          <p:cNvPr id="5" name="Imagen 4"/>
          <p:cNvPicPr/>
          <p:nvPr/>
        </p:nvPicPr>
        <p:blipFill rotWithShape="1">
          <a:blip r:embed="rId2" cstate="email">
            <a:extLst>
              <a:ext uri="{28A0092B-C50C-407E-A947-70E740481C1C}">
                <a14:useLocalDpi xmlns:a14="http://schemas.microsoft.com/office/drawing/2010/main"/>
              </a:ext>
            </a:extLst>
          </a:blip>
          <a:srcRect/>
          <a:stretch/>
        </p:blipFill>
        <p:spPr bwMode="auto">
          <a:xfrm>
            <a:off x="2966402" y="3695483"/>
            <a:ext cx="5116195" cy="2422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6" name="Conector recto 5"/>
          <p:cNvCxnSpPr/>
          <p:nvPr/>
        </p:nvCxnSpPr>
        <p:spPr>
          <a:xfrm>
            <a:off x="0" y="123444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7192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 de marketing</a:t>
            </a:r>
            <a:endParaRPr lang="en-US" dirty="0"/>
          </a:p>
        </p:txBody>
      </p:sp>
      <p:sp>
        <p:nvSpPr>
          <p:cNvPr id="3" name="Rectángulo 2"/>
          <p:cNvSpPr/>
          <p:nvPr/>
        </p:nvSpPr>
        <p:spPr>
          <a:xfrm>
            <a:off x="606189" y="1690688"/>
            <a:ext cx="2018501"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Estrategia de precio</a:t>
            </a:r>
            <a:endParaRPr lang="en-US" dirty="0"/>
          </a:p>
        </p:txBody>
      </p:sp>
      <p:pic>
        <p:nvPicPr>
          <p:cNvPr id="5" name="Imagen 4"/>
          <p:cNvPicPr>
            <a:picLocks noChangeAspect="1"/>
          </p:cNvPicPr>
          <p:nvPr/>
        </p:nvPicPr>
        <p:blipFill>
          <a:blip r:embed="rId2"/>
          <a:stretch>
            <a:fillRect/>
          </a:stretch>
        </p:blipFill>
        <p:spPr>
          <a:xfrm>
            <a:off x="235820" y="3649011"/>
            <a:ext cx="4777740" cy="2396406"/>
          </a:xfrm>
          <a:prstGeom prst="rect">
            <a:avLst/>
          </a:prstGeom>
        </p:spPr>
      </p:pic>
      <p:sp>
        <p:nvSpPr>
          <p:cNvPr id="6" name="Rectángulo 5"/>
          <p:cNvSpPr/>
          <p:nvPr/>
        </p:nvSpPr>
        <p:spPr>
          <a:xfrm>
            <a:off x="320040" y="2254351"/>
            <a:ext cx="40005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S" dirty="0">
                <a:latin typeface="Times New Roman" panose="02020603050405020304" pitchFamily="18" charset="0"/>
                <a:ea typeface="Times New Roman" panose="02020603050405020304" pitchFamily="18" charset="0"/>
              </a:rPr>
              <a:t>analizar los precios de la competencia con la finalidad de bajar el precio en un porcentaje disminuyendo la utilidad en ese mismo valor. </a:t>
            </a:r>
            <a:endParaRPr lang="en-US" dirty="0"/>
          </a:p>
        </p:txBody>
      </p:sp>
      <p:pic>
        <p:nvPicPr>
          <p:cNvPr id="7" name="Imagen 6"/>
          <p:cNvPicPr/>
          <p:nvPr/>
        </p:nvPicPr>
        <p:blipFill>
          <a:blip r:embed="rId3">
            <a:extLst>
              <a:ext uri="{28A0092B-C50C-407E-A947-70E740481C1C}">
                <a14:useLocalDpi xmlns:a14="http://schemas.microsoft.com/office/drawing/2010/main"/>
              </a:ext>
            </a:extLst>
          </a:blip>
          <a:srcRect/>
          <a:stretch>
            <a:fillRect/>
          </a:stretch>
        </p:blipFill>
        <p:spPr bwMode="auto">
          <a:xfrm>
            <a:off x="6386612" y="1439619"/>
            <a:ext cx="4596965" cy="5363872"/>
          </a:xfrm>
          <a:prstGeom prst="rect">
            <a:avLst/>
          </a:prstGeom>
          <a:noFill/>
          <a:ln>
            <a:noFill/>
          </a:ln>
        </p:spPr>
      </p:pic>
      <p:cxnSp>
        <p:nvCxnSpPr>
          <p:cNvPr id="8" name="Conector recto 7"/>
          <p:cNvCxnSpPr/>
          <p:nvPr/>
        </p:nvCxnSpPr>
        <p:spPr>
          <a:xfrm>
            <a:off x="0" y="123444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6375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 de marketing</a:t>
            </a:r>
            <a:endParaRPr lang="en-US" dirty="0"/>
          </a:p>
        </p:txBody>
      </p:sp>
      <p:sp>
        <p:nvSpPr>
          <p:cNvPr id="3" name="Rectángulo 2"/>
          <p:cNvSpPr/>
          <p:nvPr/>
        </p:nvSpPr>
        <p:spPr>
          <a:xfrm>
            <a:off x="651073" y="1690688"/>
            <a:ext cx="1928733"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Estrategia de plaza</a:t>
            </a:r>
            <a:endParaRPr lang="en-US" dirty="0"/>
          </a:p>
        </p:txBody>
      </p:sp>
      <p:sp>
        <p:nvSpPr>
          <p:cNvPr id="4" name="Rectángulo 3"/>
          <p:cNvSpPr/>
          <p:nvPr/>
        </p:nvSpPr>
        <p:spPr>
          <a:xfrm>
            <a:off x="4629431" y="2050934"/>
            <a:ext cx="2337371"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PLAN COBERTURA</a:t>
            </a:r>
            <a:endParaRPr lang="en-US" dirty="0"/>
          </a:p>
        </p:txBody>
      </p:sp>
      <p:sp>
        <p:nvSpPr>
          <p:cNvPr id="5" name="Rectángulo 4"/>
          <p:cNvSpPr/>
          <p:nvPr/>
        </p:nvSpPr>
        <p:spPr>
          <a:xfrm>
            <a:off x="487680" y="2420266"/>
            <a:ext cx="10226040" cy="507831"/>
          </a:xfrm>
          <a:prstGeom prst="rect">
            <a:avLst/>
          </a:prstGeom>
        </p:spPr>
        <p:txBody>
          <a:bodyPr wrap="square">
            <a:spAutoFit/>
          </a:bodyPr>
          <a:lstStyle/>
          <a:p>
            <a:pPr indent="252095" algn="just">
              <a:lnSpc>
                <a:spcPct val="150000"/>
              </a:lnSpc>
              <a:spcAft>
                <a:spcPts val="0"/>
              </a:spcAft>
            </a:pPr>
            <a:r>
              <a:rPr lang="es-ES" dirty="0">
                <a:latin typeface="Times New Roman" panose="02020603050405020304" pitchFamily="18" charset="0"/>
                <a:ea typeface="Times New Roman" panose="02020603050405020304" pitchFamily="18" charset="0"/>
              </a:rPr>
              <a:t>Este Plan ambicioso ha revolucionado la actividad comercial de la empresa, en los siguientes aspectos:</a:t>
            </a:r>
            <a:endParaRPr lang="en-US" dirty="0">
              <a:latin typeface="Times New Roman" panose="02020603050405020304" pitchFamily="18" charset="0"/>
              <a:ea typeface="Times New Roman" panose="02020603050405020304" pitchFamily="18" charset="0"/>
            </a:endParaRPr>
          </a:p>
        </p:txBody>
      </p:sp>
      <p:sp>
        <p:nvSpPr>
          <p:cNvPr id="6" name="Rectángulo 5"/>
          <p:cNvSpPr/>
          <p:nvPr/>
        </p:nvSpPr>
        <p:spPr>
          <a:xfrm>
            <a:off x="974725" y="2928097"/>
            <a:ext cx="6096000" cy="1338828"/>
          </a:xfrm>
          <a:prstGeom prst="rect">
            <a:avLst/>
          </a:prstGeom>
        </p:spPr>
        <p:txBody>
          <a:bodyPr>
            <a:spAutoFit/>
          </a:bodyPr>
          <a:lstStyle/>
          <a:p>
            <a:pPr indent="252095" algn="just">
              <a:lnSpc>
                <a:spcPct val="150000"/>
              </a:lnSpc>
              <a:spcAft>
                <a:spcPts val="0"/>
              </a:spcAft>
            </a:pPr>
            <a:r>
              <a:rPr lang="es-ES" dirty="0">
                <a:latin typeface="Times New Roman" panose="02020603050405020304" pitchFamily="18" charset="0"/>
                <a:ea typeface="Times New Roman" panose="02020603050405020304" pitchFamily="18" charset="0"/>
              </a:rPr>
              <a:t>Aumento significativo de clientes</a:t>
            </a:r>
            <a:endParaRPr lang="en-US" dirty="0">
              <a:latin typeface="Times New Roman" panose="02020603050405020304" pitchFamily="18" charset="0"/>
              <a:ea typeface="Times New Roman" panose="02020603050405020304" pitchFamily="18" charset="0"/>
            </a:endParaRPr>
          </a:p>
          <a:p>
            <a:pPr indent="252095" algn="just">
              <a:lnSpc>
                <a:spcPct val="150000"/>
              </a:lnSpc>
              <a:spcAft>
                <a:spcPts val="0"/>
              </a:spcAft>
            </a:pPr>
            <a:r>
              <a:rPr lang="es-ES" dirty="0">
                <a:latin typeface="Times New Roman" panose="02020603050405020304" pitchFamily="18" charset="0"/>
                <a:ea typeface="Times New Roman" panose="02020603050405020304" pitchFamily="18" charset="0"/>
              </a:rPr>
              <a:t>•Aumento de ventas</a:t>
            </a:r>
            <a:endParaRPr lang="en-US" dirty="0">
              <a:latin typeface="Times New Roman" panose="02020603050405020304" pitchFamily="18" charset="0"/>
              <a:ea typeface="Times New Roman" panose="02020603050405020304" pitchFamily="18" charset="0"/>
            </a:endParaRPr>
          </a:p>
          <a:p>
            <a:pPr indent="252095" algn="just">
              <a:lnSpc>
                <a:spcPct val="150000"/>
              </a:lnSpc>
              <a:spcAft>
                <a:spcPts val="0"/>
              </a:spcAft>
            </a:pPr>
            <a:r>
              <a:rPr lang="es-ES" dirty="0">
                <a:latin typeface="Times New Roman" panose="02020603050405020304" pitchFamily="18" charset="0"/>
                <a:ea typeface="Times New Roman" panose="02020603050405020304" pitchFamily="18" charset="0"/>
              </a:rPr>
              <a:t>•Crecimientos exponenciales de ventas por marcas</a:t>
            </a:r>
            <a:endParaRPr lang="en-US" dirty="0">
              <a:latin typeface="Times New Roman" panose="02020603050405020304" pitchFamily="18" charset="0"/>
              <a:ea typeface="Times New Roman" panose="02020603050405020304" pitchFamily="18" charset="0"/>
            </a:endParaRPr>
          </a:p>
        </p:txBody>
      </p:sp>
      <p:pic>
        <p:nvPicPr>
          <p:cNvPr id="7" name="Imagen 6"/>
          <p:cNvPicPr/>
          <p:nvPr/>
        </p:nvPicPr>
        <p:blipFill rotWithShape="1">
          <a:blip r:embed="rId2" cstate="email">
            <a:extLst>
              <a:ext uri="{28A0092B-C50C-407E-A947-70E740481C1C}">
                <a14:useLocalDpi xmlns:a14="http://schemas.microsoft.com/office/drawing/2010/main"/>
              </a:ext>
            </a:extLst>
          </a:blip>
          <a:srcRect/>
          <a:stretch/>
        </p:blipFill>
        <p:spPr bwMode="auto">
          <a:xfrm>
            <a:off x="647065" y="4608994"/>
            <a:ext cx="3253105" cy="1907540"/>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cstate="email">
            <a:extLst>
              <a:ext uri="{28A0092B-C50C-407E-A947-70E740481C1C}">
                <a14:useLocalDpi xmlns:a14="http://schemas.microsoft.com/office/drawing/2010/main"/>
              </a:ext>
            </a:extLst>
          </a:blip>
          <a:srcRect/>
          <a:stretch/>
        </p:blipFill>
        <p:spPr bwMode="auto">
          <a:xfrm>
            <a:off x="4384753" y="4608994"/>
            <a:ext cx="3693160" cy="1979930"/>
          </a:xfrm>
          <a:prstGeom prst="rect">
            <a:avLst/>
          </a:prstGeom>
          <a:ln>
            <a:noFill/>
          </a:ln>
          <a:extLst>
            <a:ext uri="{53640926-AAD7-44D8-BBD7-CCE9431645EC}">
              <a14:shadowObscured xmlns:a14="http://schemas.microsoft.com/office/drawing/2010/main"/>
            </a:ext>
          </a:extLst>
        </p:spPr>
      </p:pic>
      <p:cxnSp>
        <p:nvCxnSpPr>
          <p:cNvPr id="9" name="Conector recto 8"/>
          <p:cNvCxnSpPr/>
          <p:nvPr/>
        </p:nvCxnSpPr>
        <p:spPr>
          <a:xfrm>
            <a:off x="0" y="134874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11" name="Picture 2" descr="http://raudamkt.com/conexion/wp-content/uploads/2014/05/canal-de-distribucion.png"/>
          <p:cNvPicPr/>
          <p:nvPr/>
        </p:nvPicPr>
        <p:blipFill rotWithShape="1">
          <a:blip r:embed="rId4" cstate="email">
            <a:extLst>
              <a:ext uri="{28A0092B-C50C-407E-A947-70E740481C1C}">
                <a14:useLocalDpi xmlns:a14="http://schemas.microsoft.com/office/drawing/2010/main"/>
              </a:ext>
            </a:extLst>
          </a:blip>
          <a:srcRect t="-837"/>
          <a:stretch/>
        </p:blipFill>
        <p:spPr bwMode="auto">
          <a:xfrm>
            <a:off x="8886544" y="2999441"/>
            <a:ext cx="2467256" cy="3355639"/>
          </a:xfrm>
          <a:prstGeom prst="rect">
            <a:avLst/>
          </a:prstGeom>
          <a:noFill/>
          <a:extLst/>
        </p:spPr>
      </p:pic>
    </p:spTree>
    <p:extLst>
      <p:ext uri="{BB962C8B-B14F-4D97-AF65-F5344CB8AC3E}">
        <p14:creationId xmlns:p14="http://schemas.microsoft.com/office/powerpoint/2010/main" val="29086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4036281970"/>
              </p:ext>
            </p:extLst>
          </p:nvPr>
        </p:nvGraphicFramePr>
        <p:xfrm>
          <a:off x="167640" y="1187926"/>
          <a:ext cx="12024360" cy="6263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p:txBody>
          <a:bodyPr/>
          <a:lstStyle/>
          <a:p>
            <a:r>
              <a:rPr lang="es-ES" dirty="0"/>
              <a:t>Plan de marketing</a:t>
            </a:r>
            <a:endParaRPr lang="en-US" dirty="0"/>
          </a:p>
        </p:txBody>
      </p:sp>
      <p:cxnSp>
        <p:nvCxnSpPr>
          <p:cNvPr id="3" name="Conector recto 2"/>
          <p:cNvCxnSpPr/>
          <p:nvPr/>
        </p:nvCxnSpPr>
        <p:spPr>
          <a:xfrm>
            <a:off x="0" y="130302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4" name="Rectángulo 3"/>
          <p:cNvSpPr/>
          <p:nvPr/>
        </p:nvSpPr>
        <p:spPr>
          <a:xfrm>
            <a:off x="838200" y="1506022"/>
            <a:ext cx="2441694"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Estrategia de promoción</a:t>
            </a:r>
            <a:endParaRPr lang="en-US" dirty="0"/>
          </a:p>
        </p:txBody>
      </p:sp>
    </p:spTree>
    <p:extLst>
      <p:ext uri="{BB962C8B-B14F-4D97-AF65-F5344CB8AC3E}">
        <p14:creationId xmlns:p14="http://schemas.microsoft.com/office/powerpoint/2010/main" val="39676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INTRODUCCION</a:t>
            </a:r>
            <a:endParaRPr lang="en-US" dirty="0"/>
          </a:p>
        </p:txBody>
      </p:sp>
      <p:graphicFrame>
        <p:nvGraphicFramePr>
          <p:cNvPr id="5" name="Diagrama 4"/>
          <p:cNvGraphicFramePr/>
          <p:nvPr>
            <p:extLst>
              <p:ext uri="{D42A27DB-BD31-4B8C-83A1-F6EECF244321}">
                <p14:modId xmlns:p14="http://schemas.microsoft.com/office/powerpoint/2010/main" val="2530097718"/>
              </p:ext>
            </p:extLst>
          </p:nvPr>
        </p:nvGraphicFramePr>
        <p:xfrm>
          <a:off x="838200" y="1407160"/>
          <a:ext cx="10027920" cy="5024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6"/>
          <p:cNvCxnSpPr/>
          <p:nvPr/>
        </p:nvCxnSpPr>
        <p:spPr>
          <a:xfrm>
            <a:off x="0" y="123444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255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 de marketing</a:t>
            </a:r>
            <a:endParaRPr lang="en-US" dirty="0"/>
          </a:p>
        </p:txBody>
      </p:sp>
      <p:pic>
        <p:nvPicPr>
          <p:cNvPr id="3" name="Imagen 2"/>
          <p:cNvPicPr/>
          <p:nvPr/>
        </p:nvPicPr>
        <p:blipFill rotWithShape="1">
          <a:blip r:embed="rId2" cstate="email">
            <a:extLst>
              <a:ext uri="{28A0092B-C50C-407E-A947-70E740481C1C}">
                <a14:useLocalDpi xmlns:a14="http://schemas.microsoft.com/office/drawing/2010/main"/>
              </a:ext>
            </a:extLst>
          </a:blip>
          <a:srcRect/>
          <a:stretch/>
        </p:blipFill>
        <p:spPr bwMode="auto">
          <a:xfrm>
            <a:off x="1440180" y="1440180"/>
            <a:ext cx="9311640" cy="5267007"/>
          </a:xfrm>
          <a:prstGeom prst="rect">
            <a:avLst/>
          </a:prstGeom>
          <a:ln>
            <a:noFill/>
          </a:ln>
          <a:extLst>
            <a:ext uri="{53640926-AAD7-44D8-BBD7-CCE9431645EC}">
              <a14:shadowObscured xmlns:a14="http://schemas.microsoft.com/office/drawing/2010/main"/>
            </a:ext>
          </a:extLst>
        </p:spPr>
      </p:pic>
      <p:cxnSp>
        <p:nvCxnSpPr>
          <p:cNvPr id="4" name="Conector recto 3"/>
          <p:cNvCxnSpPr/>
          <p:nvPr/>
        </p:nvCxnSpPr>
        <p:spPr>
          <a:xfrm>
            <a:off x="0" y="132588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5813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 de marketing </a:t>
            </a:r>
            <a:endParaRPr lang="en-US" dirty="0"/>
          </a:p>
        </p:txBody>
      </p:sp>
      <p:pic>
        <p:nvPicPr>
          <p:cNvPr id="3" name="Imagen 2"/>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39" y="1690688"/>
            <a:ext cx="10708005" cy="4888071"/>
          </a:xfrm>
          <a:prstGeom prst="rect">
            <a:avLst/>
          </a:prstGeom>
          <a:noFill/>
          <a:ln>
            <a:noFill/>
          </a:ln>
        </p:spPr>
      </p:pic>
      <p:cxnSp>
        <p:nvCxnSpPr>
          <p:cNvPr id="4" name="Conector recto 3"/>
          <p:cNvCxnSpPr/>
          <p:nvPr/>
        </p:nvCxnSpPr>
        <p:spPr>
          <a:xfrm>
            <a:off x="0" y="132588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1309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87985"/>
            <a:ext cx="10515600" cy="1325563"/>
          </a:xfrm>
        </p:spPr>
        <p:txBody>
          <a:bodyPr/>
          <a:lstStyle/>
          <a:p>
            <a:r>
              <a:rPr lang="es-ES" dirty="0"/>
              <a:t>Conclusiones</a:t>
            </a:r>
            <a:endParaRPr lang="en-US" dirty="0"/>
          </a:p>
        </p:txBody>
      </p:sp>
      <p:sp>
        <p:nvSpPr>
          <p:cNvPr id="3" name="Rectángulo 2"/>
          <p:cNvSpPr/>
          <p:nvPr/>
        </p:nvSpPr>
        <p:spPr>
          <a:xfrm>
            <a:off x="373743" y="1410355"/>
            <a:ext cx="11125200" cy="544764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C" sz="1600" dirty="0">
                <a:latin typeface="Times New Roman" panose="02020603050405020304" pitchFamily="18" charset="0"/>
              </a:rPr>
              <a:t>Las personas se inclinarían por los productos de cuidado capilar nacionales ya que por las salvaguardias los productos importados sufrirían un incremento en el precio.</a:t>
            </a:r>
          </a:p>
          <a:p>
            <a:pPr marL="342900" indent="-342900" algn="just">
              <a:lnSpc>
                <a:spcPct val="150000"/>
              </a:lnSpc>
              <a:buFont typeface="Arial" panose="020B0604020202020204" pitchFamily="34" charset="0"/>
              <a:buChar char="-"/>
            </a:pPr>
            <a:endParaRPr lang="es-EC" sz="1600" dirty="0">
              <a:latin typeface="Times New Roman" panose="02020603050405020304" pitchFamily="18" charset="0"/>
              <a:ea typeface="Calibri" panose="020F0502020204030204" pitchFamily="34" charset="0"/>
            </a:endParaRPr>
          </a:p>
          <a:p>
            <a:pPr marL="342900" indent="-342900" algn="just">
              <a:lnSpc>
                <a:spcPct val="150000"/>
              </a:lnSpc>
              <a:buFont typeface="Arial" panose="020B0604020202020204" pitchFamily="34" charset="0"/>
              <a:buChar char="-"/>
            </a:pPr>
            <a:r>
              <a:rPr lang="es-EC" sz="1600" dirty="0">
                <a:latin typeface="Times New Roman" panose="02020603050405020304" pitchFamily="18" charset="0"/>
                <a:ea typeface="Calibri" panose="020F0502020204030204" pitchFamily="34" charset="0"/>
              </a:rPr>
              <a:t>La percepción acerca de los productos de cuidado capilar nacionales es considerada como productos con un excelente desarrollo por lo que se puede aprovechar ventajosamente esta percepción de las personas acerca de los productos nacionales para que las personas se inclinen más por la producción nacional.</a:t>
            </a:r>
            <a:r>
              <a:rPr lang="es-EC" sz="1600" dirty="0"/>
              <a:t> </a:t>
            </a:r>
          </a:p>
          <a:p>
            <a:pPr marL="342900" indent="-342900" algn="just">
              <a:lnSpc>
                <a:spcPct val="150000"/>
              </a:lnSpc>
              <a:buFont typeface="Arial" panose="020B0604020202020204" pitchFamily="34" charset="0"/>
              <a:buChar char="-"/>
            </a:pPr>
            <a:endParaRPr lang="es-EC" sz="1600" dirty="0"/>
          </a:p>
          <a:p>
            <a:pPr marL="342900" indent="-342900" algn="just">
              <a:lnSpc>
                <a:spcPct val="150000"/>
              </a:lnSpc>
              <a:buFont typeface="Arial" panose="020B0604020202020204" pitchFamily="34" charset="0"/>
              <a:buChar char="-"/>
            </a:pPr>
            <a:r>
              <a:rPr lang="es-EC" sz="1600" dirty="0"/>
              <a:t>Las personas consideran que los factores que influyen a la decisión de compra de productos de cuidado capilar son el precio y la marca con una calificación de “muy importante”, esta información es muy relevante para las empresas nacionales de esta industria para la toma de decisiones con respecto al desarrollo de nuevas líneas de producto capilar</a:t>
            </a:r>
          </a:p>
          <a:p>
            <a:pPr marL="342900" indent="-342900" algn="just">
              <a:lnSpc>
                <a:spcPct val="150000"/>
              </a:lnSpc>
              <a:buFont typeface="Arial" panose="020B0604020202020204" pitchFamily="34" charset="0"/>
              <a:buChar char="-"/>
            </a:pPr>
            <a:endParaRPr lang="es-EC" sz="1600" dirty="0"/>
          </a:p>
          <a:p>
            <a:pPr marL="342900" indent="-342900" algn="just">
              <a:lnSpc>
                <a:spcPct val="150000"/>
              </a:lnSpc>
              <a:buFont typeface="Arial" panose="020B0604020202020204" pitchFamily="34" charset="0"/>
              <a:buChar char="-"/>
            </a:pPr>
            <a:r>
              <a:rPr lang="es-EC" sz="1600" dirty="0"/>
              <a:t>Con la propuesta de marketing se podrá captar mas clientes, haciendo que las personas se fidelicen y tengan inclinación hacia los productos de cuidado capilar nacionales.</a:t>
            </a:r>
            <a:endParaRPr lang="en-US" sz="1600" dirty="0"/>
          </a:p>
          <a:p>
            <a:pPr marL="342900" lvl="0" indent="-342900" algn="just">
              <a:lnSpc>
                <a:spcPct val="150000"/>
              </a:lnSpc>
              <a:spcAft>
                <a:spcPts val="0"/>
              </a:spcAft>
              <a:buFont typeface="Arial" panose="020B0604020202020204" pitchFamily="34" charset="0"/>
              <a:buChar char="-"/>
            </a:pPr>
            <a:endParaRPr lang="en-US" sz="1600" dirty="0">
              <a:latin typeface="Times New Roman" panose="02020603050405020304" pitchFamily="18" charset="0"/>
              <a:ea typeface="Calibri" panose="020F0502020204030204" pitchFamily="34" charset="0"/>
            </a:endParaRPr>
          </a:p>
        </p:txBody>
      </p:sp>
      <p:cxnSp>
        <p:nvCxnSpPr>
          <p:cNvPr id="4" name="Conector recto 3"/>
          <p:cNvCxnSpPr/>
          <p:nvPr/>
        </p:nvCxnSpPr>
        <p:spPr>
          <a:xfrm>
            <a:off x="0" y="132588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01165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Recomendaciones</a:t>
            </a:r>
            <a:endParaRPr lang="en-US" dirty="0"/>
          </a:p>
        </p:txBody>
      </p:sp>
      <p:cxnSp>
        <p:nvCxnSpPr>
          <p:cNvPr id="3" name="Conector recto 2"/>
          <p:cNvCxnSpPr/>
          <p:nvPr/>
        </p:nvCxnSpPr>
        <p:spPr>
          <a:xfrm>
            <a:off x="0" y="132588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4" name="Rectángulo 3"/>
          <p:cNvSpPr/>
          <p:nvPr/>
        </p:nvSpPr>
        <p:spPr>
          <a:xfrm>
            <a:off x="373743" y="1395841"/>
            <a:ext cx="11542486" cy="535531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S" sz="1600" dirty="0">
                <a:latin typeface="Times New Roman" panose="02020603050405020304" pitchFamily="18" charset="0"/>
              </a:rPr>
              <a:t>Se recomienda que el sector nacional de productos de cuidado capilar aproveche esta transición con respecto a la aplicación de las salvaguardias ya que frente a los productos importados se considera como una ventaja</a:t>
            </a:r>
          </a:p>
          <a:p>
            <a:pPr marL="342900" indent="-342900" algn="just">
              <a:lnSpc>
                <a:spcPct val="150000"/>
              </a:lnSpc>
              <a:buFont typeface="Arial" panose="020B0604020202020204" pitchFamily="34" charset="0"/>
              <a:buChar char="-"/>
            </a:pPr>
            <a:endParaRPr lang="es-EC" sz="1600" dirty="0">
              <a:latin typeface="Times New Roman" panose="02020603050405020304" pitchFamily="18" charset="0"/>
              <a:ea typeface="Calibri" panose="020F0502020204030204" pitchFamily="34" charset="0"/>
            </a:endParaRPr>
          </a:p>
          <a:p>
            <a:pPr marL="342900" indent="-342900" algn="just">
              <a:lnSpc>
                <a:spcPct val="150000"/>
              </a:lnSpc>
              <a:buFont typeface="Arial" panose="020B0604020202020204" pitchFamily="34" charset="0"/>
              <a:buChar char="-"/>
            </a:pPr>
            <a:r>
              <a:rPr lang="es-EC" sz="1600" dirty="0">
                <a:latin typeface="Times New Roman" panose="02020603050405020304" pitchFamily="18" charset="0"/>
                <a:ea typeface="Calibri" panose="020F0502020204030204" pitchFamily="34" charset="0"/>
              </a:rPr>
              <a:t>La percepción acerca de los productos de cuidado capilar nacionales es considerada como productos con un excelente desarrollo por lo que se puede aprovechar ventajosamente esta percepción de las personas acerca de los productos nacionales para que las personas se inclinen más por la producción nacional.</a:t>
            </a:r>
            <a:r>
              <a:rPr lang="es-EC" sz="1600" dirty="0"/>
              <a:t> </a:t>
            </a:r>
          </a:p>
          <a:p>
            <a:pPr marL="342900" indent="-342900" algn="just">
              <a:lnSpc>
                <a:spcPct val="150000"/>
              </a:lnSpc>
              <a:buFont typeface="Arial" panose="020B0604020202020204" pitchFamily="34" charset="0"/>
              <a:buChar char="-"/>
            </a:pPr>
            <a:endParaRPr lang="es-EC" sz="1600" dirty="0"/>
          </a:p>
          <a:p>
            <a:pPr marL="342900" indent="-342900" algn="just">
              <a:lnSpc>
                <a:spcPct val="150000"/>
              </a:lnSpc>
              <a:buFont typeface="Arial" panose="020B0604020202020204" pitchFamily="34" charset="0"/>
              <a:buChar char="-"/>
            </a:pPr>
            <a:r>
              <a:rPr lang="es-ES" sz="1600" dirty="0"/>
              <a:t>Para futuros análisis de factores de influencia en la compra de productos de cuidado capilar se recomienda enfatizar en el factor precio y marca, ya que estas son las principales razones por las cuales las personas se inclinan por un producto en especial. </a:t>
            </a:r>
          </a:p>
          <a:p>
            <a:pPr marL="342900" indent="-342900" algn="just">
              <a:lnSpc>
                <a:spcPct val="150000"/>
              </a:lnSpc>
              <a:buFont typeface="Arial" panose="020B0604020202020204" pitchFamily="34" charset="0"/>
              <a:buChar char="-"/>
            </a:pPr>
            <a:endParaRPr lang="es-EC" sz="1600" dirty="0"/>
          </a:p>
          <a:p>
            <a:pPr marL="342900" indent="-342900" algn="just">
              <a:lnSpc>
                <a:spcPct val="150000"/>
              </a:lnSpc>
              <a:buFont typeface="Arial" panose="020B0604020202020204" pitchFamily="34" charset="0"/>
              <a:buChar char="-"/>
            </a:pPr>
            <a:r>
              <a:rPr lang="es-EC" dirty="0"/>
              <a:t>Manejar estrategias enfocadas prioritariamente en las necesidades de los consumidores, tal que, a mediano plazo la inclinación sea más por un producto de cuidado capilar nacional a un importado. </a:t>
            </a:r>
            <a:endParaRPr lang="en-US" dirty="0"/>
          </a:p>
          <a:p>
            <a:pPr marL="342900" indent="-342900" algn="just">
              <a:lnSpc>
                <a:spcPct val="150000"/>
              </a:lnSpc>
              <a:buFont typeface="Arial" panose="020B0604020202020204" pitchFamily="34" charset="0"/>
              <a:buChar char="-"/>
            </a:pPr>
            <a:endParaRPr lang="en-US" sz="1600" dirty="0"/>
          </a:p>
          <a:p>
            <a:pPr marL="342900" lvl="0" indent="-342900" algn="just">
              <a:lnSpc>
                <a:spcPct val="150000"/>
              </a:lnSpc>
              <a:spcAft>
                <a:spcPts val="0"/>
              </a:spcAft>
              <a:buFont typeface="Arial" panose="020B0604020202020204" pitchFamily="34" charset="0"/>
              <a:buChar char="-"/>
            </a:pPr>
            <a:endParaRPr lang="en-US" sz="1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1898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1985396263"/>
              </p:ext>
            </p:extLst>
          </p:nvPr>
        </p:nvGraphicFramePr>
        <p:xfrm>
          <a:off x="726440" y="1114591"/>
          <a:ext cx="10891520" cy="6673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title"/>
          </p:nvPr>
        </p:nvSpPr>
        <p:spPr>
          <a:xfrm>
            <a:off x="838200" y="365125"/>
            <a:ext cx="5334000" cy="1063625"/>
          </a:xfrm>
        </p:spPr>
        <p:txBody>
          <a:bodyPr/>
          <a:lstStyle/>
          <a:p>
            <a:r>
              <a:rPr lang="es-ES" dirty="0"/>
              <a:t>TEORÍAS </a:t>
            </a:r>
            <a:endParaRPr lang="en-US" dirty="0"/>
          </a:p>
        </p:txBody>
      </p:sp>
      <p:pic>
        <p:nvPicPr>
          <p:cNvPr id="6" name="Imagen 5"/>
          <p:cNvPicPr>
            <a:picLocks noChangeAspect="1"/>
          </p:cNvPicPr>
          <p:nvPr/>
        </p:nvPicPr>
        <p:blipFill>
          <a:blip r:embed="rId8"/>
          <a:stretch>
            <a:fillRect/>
          </a:stretch>
        </p:blipFill>
        <p:spPr>
          <a:xfrm>
            <a:off x="983128" y="1790942"/>
            <a:ext cx="1942951" cy="1233292"/>
          </a:xfrm>
          <a:prstGeom prst="rect">
            <a:avLst/>
          </a:prstGeom>
        </p:spPr>
      </p:pic>
      <p:pic>
        <p:nvPicPr>
          <p:cNvPr id="7" name="Imagen 6"/>
          <p:cNvPicPr>
            <a:picLocks noChangeAspect="1"/>
          </p:cNvPicPr>
          <p:nvPr/>
        </p:nvPicPr>
        <p:blipFill rotWithShape="1">
          <a:blip r:embed="rId9"/>
          <a:srcRect l="49859" t="48171" r="29597" b="34616"/>
          <a:stretch/>
        </p:blipFill>
        <p:spPr>
          <a:xfrm>
            <a:off x="4917231" y="1790942"/>
            <a:ext cx="2509937" cy="1182306"/>
          </a:xfrm>
          <a:prstGeom prst="rect">
            <a:avLst/>
          </a:prstGeom>
        </p:spPr>
      </p:pic>
      <p:pic>
        <p:nvPicPr>
          <p:cNvPr id="11" name="Imagen 10"/>
          <p:cNvPicPr>
            <a:picLocks noChangeAspect="1"/>
          </p:cNvPicPr>
          <p:nvPr/>
        </p:nvPicPr>
        <p:blipFill>
          <a:blip r:embed="rId10"/>
          <a:stretch>
            <a:fillRect/>
          </a:stretch>
        </p:blipFill>
        <p:spPr>
          <a:xfrm>
            <a:off x="9745345" y="1428750"/>
            <a:ext cx="1334135" cy="999313"/>
          </a:xfrm>
          <a:prstGeom prst="rect">
            <a:avLst/>
          </a:prstGeom>
        </p:spPr>
      </p:pic>
      <p:cxnSp>
        <p:nvCxnSpPr>
          <p:cNvPr id="12" name="Conector recto 11"/>
          <p:cNvCxnSpPr/>
          <p:nvPr/>
        </p:nvCxnSpPr>
        <p:spPr>
          <a:xfrm>
            <a:off x="0" y="123444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366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4300"/>
            <a:ext cx="10515600" cy="1325563"/>
          </a:xfrm>
        </p:spPr>
        <p:txBody>
          <a:bodyPr/>
          <a:lstStyle/>
          <a:p>
            <a:r>
              <a:rPr lang="es-ES" dirty="0"/>
              <a:t>ESTUDIO DE MERCADOS</a:t>
            </a:r>
            <a:endParaRPr lang="en-US" dirty="0"/>
          </a:p>
        </p:txBody>
      </p:sp>
      <p:graphicFrame>
        <p:nvGraphicFramePr>
          <p:cNvPr id="3" name="Diagrama 2"/>
          <p:cNvGraphicFramePr/>
          <p:nvPr>
            <p:extLst>
              <p:ext uri="{D42A27DB-BD31-4B8C-83A1-F6EECF244321}">
                <p14:modId xmlns:p14="http://schemas.microsoft.com/office/powerpoint/2010/main" val="2668976233"/>
              </p:ext>
            </p:extLst>
          </p:nvPr>
        </p:nvGraphicFramePr>
        <p:xfrm>
          <a:off x="180340" y="879686"/>
          <a:ext cx="11638280" cy="5612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34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JUSTIFICACIÓN</a:t>
            </a:r>
            <a:endParaRPr lang="en-US" dirty="0"/>
          </a:p>
        </p:txBody>
      </p:sp>
      <p:graphicFrame>
        <p:nvGraphicFramePr>
          <p:cNvPr id="3" name="Diagrama 2"/>
          <p:cNvGraphicFramePr/>
          <p:nvPr>
            <p:extLst>
              <p:ext uri="{D42A27DB-BD31-4B8C-83A1-F6EECF244321}">
                <p14:modId xmlns:p14="http://schemas.microsoft.com/office/powerpoint/2010/main" val="3727800522"/>
              </p:ext>
            </p:extLst>
          </p:nvPr>
        </p:nvGraphicFramePr>
        <p:xfrm>
          <a:off x="1098470" y="1569720"/>
          <a:ext cx="10148650" cy="4623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p:cNvCxnSpPr/>
          <p:nvPr/>
        </p:nvCxnSpPr>
        <p:spPr>
          <a:xfrm>
            <a:off x="0" y="123444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975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Problema</a:t>
            </a:r>
            <a:endParaRPr lang="en-US" dirty="0"/>
          </a:p>
        </p:txBody>
      </p:sp>
      <p:graphicFrame>
        <p:nvGraphicFramePr>
          <p:cNvPr id="3" name="Diagrama 2"/>
          <p:cNvGraphicFramePr/>
          <p:nvPr>
            <p:extLst>
              <p:ext uri="{D42A27DB-BD31-4B8C-83A1-F6EECF244321}">
                <p14:modId xmlns:p14="http://schemas.microsoft.com/office/powerpoint/2010/main" val="363206316"/>
              </p:ext>
            </p:extLst>
          </p:nvPr>
        </p:nvGraphicFramePr>
        <p:xfrm>
          <a:off x="1635125" y="1500188"/>
          <a:ext cx="8921750" cy="4904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p:cNvCxnSpPr/>
          <p:nvPr/>
        </p:nvCxnSpPr>
        <p:spPr>
          <a:xfrm>
            <a:off x="0" y="125730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1251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6275" y="136525"/>
            <a:ext cx="10515600" cy="1325563"/>
          </a:xfrm>
        </p:spPr>
        <p:txBody>
          <a:bodyPr/>
          <a:lstStyle/>
          <a:p>
            <a:r>
              <a:rPr lang="es-ES" dirty="0"/>
              <a:t>Objetivos</a:t>
            </a:r>
            <a:endParaRPr lang="en-US" dirty="0"/>
          </a:p>
        </p:txBody>
      </p:sp>
      <p:graphicFrame>
        <p:nvGraphicFramePr>
          <p:cNvPr id="3" name="Diagrama 2"/>
          <p:cNvGraphicFramePr/>
          <p:nvPr>
            <p:extLst>
              <p:ext uri="{D42A27DB-BD31-4B8C-83A1-F6EECF244321}">
                <p14:modId xmlns:p14="http://schemas.microsoft.com/office/powerpoint/2010/main" val="2461898044"/>
              </p:ext>
            </p:extLst>
          </p:nvPr>
        </p:nvGraphicFramePr>
        <p:xfrm>
          <a:off x="0" y="1198562"/>
          <a:ext cx="11868150" cy="5376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p:cNvCxnSpPr/>
          <p:nvPr/>
        </p:nvCxnSpPr>
        <p:spPr>
          <a:xfrm>
            <a:off x="0" y="123444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9484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59" y="365125"/>
            <a:ext cx="10515602" cy="1325563"/>
          </a:xfrm>
        </p:spPr>
        <p:txBody>
          <a:bodyPr/>
          <a:lstStyle/>
          <a:p>
            <a:r>
              <a:rPr lang="es-ES" dirty="0"/>
              <a:t>	HIPÓTESIS</a:t>
            </a:r>
            <a:endParaRPr lang="en-US" dirty="0"/>
          </a:p>
        </p:txBody>
      </p:sp>
      <p:graphicFrame>
        <p:nvGraphicFramePr>
          <p:cNvPr id="3" name="Diagrama 2"/>
          <p:cNvGraphicFramePr/>
          <p:nvPr>
            <p:extLst>
              <p:ext uri="{D42A27DB-BD31-4B8C-83A1-F6EECF244321}">
                <p14:modId xmlns:p14="http://schemas.microsoft.com/office/powerpoint/2010/main" val="623396936"/>
              </p:ext>
            </p:extLst>
          </p:nvPr>
        </p:nvGraphicFramePr>
        <p:xfrm>
          <a:off x="599441" y="1439333"/>
          <a:ext cx="1009904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p:cNvCxnSpPr/>
          <p:nvPr/>
        </p:nvCxnSpPr>
        <p:spPr>
          <a:xfrm>
            <a:off x="0" y="1234440"/>
            <a:ext cx="12192000"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72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500" y="136524"/>
            <a:ext cx="10515600" cy="1325563"/>
          </a:xfrm>
        </p:spPr>
        <p:txBody>
          <a:bodyPr/>
          <a:lstStyle/>
          <a:p>
            <a:r>
              <a:rPr lang="es-EC" b="1" dirty="0"/>
              <a:t>Perfil del mercado meta</a:t>
            </a:r>
            <a:r>
              <a:rPr lang="en-US" b="1" dirty="0"/>
              <a:t/>
            </a:r>
            <a:br>
              <a:rPr lang="en-US" b="1" dirty="0"/>
            </a:b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3428988197"/>
              </p:ext>
            </p:extLst>
          </p:nvPr>
        </p:nvGraphicFramePr>
        <p:xfrm>
          <a:off x="160020" y="799305"/>
          <a:ext cx="11944350" cy="6685617"/>
        </p:xfrm>
        <a:graphic>
          <a:graphicData uri="http://schemas.openxmlformats.org/drawingml/2006/table">
            <a:tbl>
              <a:tblPr firstRow="1" firstCol="1" bandRow="1">
                <a:tableStyleId>{68D230F3-CF80-4859-8CE7-A43EE81993B5}</a:tableStyleId>
              </a:tblPr>
              <a:tblGrid>
                <a:gridCol w="2784186">
                  <a:extLst>
                    <a:ext uri="{9D8B030D-6E8A-4147-A177-3AD203B41FA5}">
                      <a16:colId xmlns="" xmlns:a16="http://schemas.microsoft.com/office/drawing/2014/main" val="788196785"/>
                    </a:ext>
                  </a:extLst>
                </a:gridCol>
                <a:gridCol w="9160164">
                  <a:extLst>
                    <a:ext uri="{9D8B030D-6E8A-4147-A177-3AD203B41FA5}">
                      <a16:colId xmlns="" xmlns:a16="http://schemas.microsoft.com/office/drawing/2014/main" val="535185661"/>
                    </a:ext>
                  </a:extLst>
                </a:gridCol>
              </a:tblGrid>
              <a:tr h="226252">
                <a:tc>
                  <a:txBody>
                    <a:bodyPr/>
                    <a:lstStyle/>
                    <a:p>
                      <a:pPr indent="252095" algn="l">
                        <a:lnSpc>
                          <a:spcPct val="150000"/>
                        </a:lnSpc>
                        <a:spcAft>
                          <a:spcPts val="0"/>
                        </a:spcAft>
                      </a:pPr>
                      <a:r>
                        <a:rPr lang="es-EC" sz="1600" u="sng">
                          <a:effectLst/>
                        </a:rPr>
                        <a:t>VARIABLES</a:t>
                      </a:r>
                      <a:endParaRPr lang="en-US" sz="1600" b="1">
                        <a:effectLst/>
                        <a:latin typeface="Times New Roman" panose="02020603050405020304" pitchFamily="18" charset="0"/>
                        <a:ea typeface="Times New Roman" panose="02020603050405020304" pitchFamily="18" charset="0"/>
                      </a:endParaRPr>
                    </a:p>
                  </a:txBody>
                  <a:tcPr marL="45326" marR="45326" marT="0" marB="0" anchor="ctr"/>
                </a:tc>
                <a:tc>
                  <a:txBody>
                    <a:bodyPr/>
                    <a:lstStyle/>
                    <a:p>
                      <a:pPr indent="252095" algn="ctr">
                        <a:lnSpc>
                          <a:spcPct val="150000"/>
                        </a:lnSpc>
                        <a:spcAft>
                          <a:spcPts val="0"/>
                        </a:spcAft>
                      </a:pPr>
                      <a:r>
                        <a:rPr lang="es-EC" sz="1600" u="sng" dirty="0">
                          <a:effectLst/>
                        </a:rPr>
                        <a:t>CARACTERÍSTICAS</a:t>
                      </a:r>
                      <a:endParaRPr lang="en-US" sz="1600" b="1" dirty="0">
                        <a:effectLst/>
                        <a:latin typeface="Times New Roman" panose="02020603050405020304" pitchFamily="18" charset="0"/>
                        <a:ea typeface="Times New Roman" panose="02020603050405020304" pitchFamily="18" charset="0"/>
                      </a:endParaRPr>
                    </a:p>
                  </a:txBody>
                  <a:tcPr marL="45326" marR="45326" marT="0" marB="0"/>
                </a:tc>
                <a:extLst>
                  <a:ext uri="{0D108BD9-81ED-4DB2-BD59-A6C34878D82A}">
                    <a16:rowId xmlns="" xmlns:a16="http://schemas.microsoft.com/office/drawing/2014/main" val="701576269"/>
                  </a:ext>
                </a:extLst>
              </a:tr>
              <a:tr h="905008">
                <a:tc>
                  <a:txBody>
                    <a:bodyPr/>
                    <a:lstStyle/>
                    <a:p>
                      <a:pPr indent="252095" algn="l">
                        <a:lnSpc>
                          <a:spcPct val="150000"/>
                        </a:lnSpc>
                        <a:spcAft>
                          <a:spcPts val="0"/>
                        </a:spcAft>
                      </a:pPr>
                      <a:r>
                        <a:rPr lang="es-EC" sz="1600">
                          <a:effectLst/>
                        </a:rPr>
                        <a:t>1. GEOGRÁFICAS</a:t>
                      </a:r>
                      <a:endParaRPr lang="en-US" sz="1600" b="1">
                        <a:effectLst/>
                        <a:latin typeface="Times New Roman" panose="02020603050405020304" pitchFamily="18" charset="0"/>
                        <a:ea typeface="Times New Roman" panose="02020603050405020304" pitchFamily="18" charset="0"/>
                      </a:endParaRPr>
                    </a:p>
                  </a:txBody>
                  <a:tcPr marL="45326" marR="45326" marT="0" marB="0" anchor="ctr"/>
                </a:tc>
                <a:tc>
                  <a:txBody>
                    <a:bodyPr/>
                    <a:lstStyle/>
                    <a:p>
                      <a:pPr indent="252095" algn="just">
                        <a:lnSpc>
                          <a:spcPct val="150000"/>
                        </a:lnSpc>
                        <a:spcAft>
                          <a:spcPts val="0"/>
                        </a:spcAft>
                      </a:pPr>
                      <a:r>
                        <a:rPr lang="es-EC" sz="1600" dirty="0">
                          <a:effectLst/>
                        </a:rPr>
                        <a:t>- Región: Sierra</a:t>
                      </a:r>
                      <a:endParaRPr lang="en-US" sz="1600" dirty="0">
                        <a:effectLst/>
                      </a:endParaRPr>
                    </a:p>
                    <a:p>
                      <a:pPr indent="252095" algn="just">
                        <a:lnSpc>
                          <a:spcPct val="150000"/>
                        </a:lnSpc>
                        <a:spcAft>
                          <a:spcPts val="0"/>
                        </a:spcAft>
                      </a:pPr>
                      <a:r>
                        <a:rPr lang="es-EC" sz="1600" dirty="0">
                          <a:effectLst/>
                        </a:rPr>
                        <a:t>- Provincia: Pichincha</a:t>
                      </a:r>
                      <a:endParaRPr lang="en-US" sz="1600" dirty="0">
                        <a:effectLst/>
                      </a:endParaRPr>
                    </a:p>
                    <a:p>
                      <a:pPr indent="252095" algn="just">
                        <a:lnSpc>
                          <a:spcPct val="150000"/>
                        </a:lnSpc>
                        <a:spcAft>
                          <a:spcPts val="0"/>
                        </a:spcAft>
                      </a:pPr>
                      <a:r>
                        <a:rPr lang="es-EC" sz="1600" dirty="0">
                          <a:effectLst/>
                        </a:rPr>
                        <a:t>- Ciudad: Quito</a:t>
                      </a:r>
                      <a:endParaRPr lang="en-US" sz="1600" dirty="0">
                        <a:effectLst/>
                      </a:endParaRPr>
                    </a:p>
                    <a:p>
                      <a:pPr indent="252095" algn="just">
                        <a:lnSpc>
                          <a:spcPct val="150000"/>
                        </a:lnSpc>
                        <a:spcAft>
                          <a:spcPts val="0"/>
                        </a:spcAft>
                      </a:pPr>
                      <a:r>
                        <a:rPr lang="es-EC" sz="1600" dirty="0">
                          <a:effectLst/>
                        </a:rPr>
                        <a:t>- Zona: Urbana</a:t>
                      </a:r>
                      <a:endParaRPr lang="en-US" sz="1600" dirty="0">
                        <a:effectLst/>
                        <a:latin typeface="Times New Roman" panose="02020603050405020304" pitchFamily="18" charset="0"/>
                        <a:ea typeface="Times New Roman" panose="02020603050405020304" pitchFamily="18" charset="0"/>
                      </a:endParaRPr>
                    </a:p>
                  </a:txBody>
                  <a:tcPr marL="45326" marR="45326" marT="0" marB="0"/>
                </a:tc>
                <a:extLst>
                  <a:ext uri="{0D108BD9-81ED-4DB2-BD59-A6C34878D82A}">
                    <a16:rowId xmlns="" xmlns:a16="http://schemas.microsoft.com/office/drawing/2014/main" val="786399"/>
                  </a:ext>
                </a:extLst>
              </a:tr>
              <a:tr h="226252">
                <a:tc>
                  <a:txBody>
                    <a:bodyPr/>
                    <a:lstStyle/>
                    <a:p>
                      <a:pPr indent="252095" algn="l">
                        <a:lnSpc>
                          <a:spcPct val="150000"/>
                        </a:lnSpc>
                        <a:spcAft>
                          <a:spcPts val="0"/>
                        </a:spcAft>
                      </a:pPr>
                      <a:r>
                        <a:rPr lang="es-EC" sz="1600" dirty="0">
                          <a:effectLst/>
                        </a:rPr>
                        <a:t>2. DEMOGRÁFICAS</a:t>
                      </a:r>
                      <a:endParaRPr lang="en-US" sz="1600" b="1" dirty="0">
                        <a:effectLst/>
                        <a:latin typeface="Times New Roman" panose="02020603050405020304" pitchFamily="18" charset="0"/>
                        <a:ea typeface="Times New Roman" panose="02020603050405020304" pitchFamily="18" charset="0"/>
                      </a:endParaRPr>
                    </a:p>
                  </a:txBody>
                  <a:tcPr marL="45326" marR="45326" marT="0" marB="0" anchor="ctr"/>
                </a:tc>
                <a:tc>
                  <a:txBody>
                    <a:bodyPr/>
                    <a:lstStyle/>
                    <a:p>
                      <a:pPr indent="252095" algn="just">
                        <a:lnSpc>
                          <a:spcPct val="150000"/>
                        </a:lnSpc>
                        <a:spcAft>
                          <a:spcPts val="0"/>
                        </a:spcAft>
                      </a:pPr>
                      <a:r>
                        <a:rPr lang="es-EC" sz="1600">
                          <a:effectLst/>
                        </a:rPr>
                        <a:t> </a:t>
                      </a:r>
                      <a:endParaRPr lang="en-US" sz="1600">
                        <a:effectLst/>
                        <a:latin typeface="Times New Roman" panose="02020603050405020304" pitchFamily="18" charset="0"/>
                        <a:ea typeface="Times New Roman" panose="02020603050405020304" pitchFamily="18" charset="0"/>
                      </a:endParaRPr>
                    </a:p>
                  </a:txBody>
                  <a:tcPr marL="45326" marR="45326" marT="0" marB="0"/>
                </a:tc>
                <a:extLst>
                  <a:ext uri="{0D108BD9-81ED-4DB2-BD59-A6C34878D82A}">
                    <a16:rowId xmlns="" xmlns:a16="http://schemas.microsoft.com/office/drawing/2014/main" val="3655932430"/>
                  </a:ext>
                </a:extLst>
              </a:tr>
              <a:tr h="226252">
                <a:tc>
                  <a:txBody>
                    <a:bodyPr/>
                    <a:lstStyle/>
                    <a:p>
                      <a:pPr indent="252095" algn="l">
                        <a:lnSpc>
                          <a:spcPct val="150000"/>
                        </a:lnSpc>
                        <a:spcAft>
                          <a:spcPts val="0"/>
                        </a:spcAft>
                      </a:pPr>
                      <a:r>
                        <a:rPr lang="es-EC" sz="1600">
                          <a:effectLst/>
                        </a:rPr>
                        <a:t>2.1 TAMAÑO</a:t>
                      </a:r>
                      <a:endParaRPr lang="en-US" sz="1600" b="1">
                        <a:effectLst/>
                        <a:latin typeface="Times New Roman" panose="02020603050405020304" pitchFamily="18" charset="0"/>
                        <a:ea typeface="Times New Roman" panose="02020603050405020304" pitchFamily="18" charset="0"/>
                      </a:endParaRPr>
                    </a:p>
                  </a:txBody>
                  <a:tcPr marL="45326" marR="45326" marT="0" marB="0" anchor="ctr"/>
                </a:tc>
                <a:tc>
                  <a:txBody>
                    <a:bodyPr/>
                    <a:lstStyle/>
                    <a:p>
                      <a:pPr indent="252095" algn="just">
                        <a:lnSpc>
                          <a:spcPct val="150000"/>
                        </a:lnSpc>
                        <a:spcAft>
                          <a:spcPts val="0"/>
                        </a:spcAft>
                      </a:pPr>
                      <a:r>
                        <a:rPr lang="es-EC" sz="1600" dirty="0">
                          <a:effectLst/>
                        </a:rPr>
                        <a:t>-Edad: 18-65 años en adelante</a:t>
                      </a:r>
                      <a:endParaRPr lang="en-US" sz="1600" dirty="0">
                        <a:effectLst/>
                        <a:latin typeface="Times New Roman" panose="02020603050405020304" pitchFamily="18" charset="0"/>
                        <a:ea typeface="Times New Roman" panose="02020603050405020304" pitchFamily="18" charset="0"/>
                      </a:endParaRPr>
                    </a:p>
                  </a:txBody>
                  <a:tcPr marL="45326" marR="45326" marT="0" marB="0"/>
                </a:tc>
                <a:extLst>
                  <a:ext uri="{0D108BD9-81ED-4DB2-BD59-A6C34878D82A}">
                    <a16:rowId xmlns="" xmlns:a16="http://schemas.microsoft.com/office/drawing/2014/main" val="300036957"/>
                  </a:ext>
                </a:extLst>
              </a:tr>
              <a:tr h="452504">
                <a:tc>
                  <a:txBody>
                    <a:bodyPr/>
                    <a:lstStyle/>
                    <a:p>
                      <a:pPr indent="252095" algn="l">
                        <a:lnSpc>
                          <a:spcPct val="150000"/>
                        </a:lnSpc>
                        <a:spcAft>
                          <a:spcPts val="0"/>
                        </a:spcAft>
                      </a:pPr>
                      <a:r>
                        <a:rPr lang="es-EC" sz="1600">
                          <a:effectLst/>
                        </a:rPr>
                        <a:t>2.2 ACTIVIDAD</a:t>
                      </a:r>
                      <a:endParaRPr lang="en-US" sz="1600" b="1">
                        <a:effectLst/>
                        <a:latin typeface="Times New Roman" panose="02020603050405020304" pitchFamily="18" charset="0"/>
                        <a:ea typeface="Times New Roman" panose="02020603050405020304" pitchFamily="18" charset="0"/>
                      </a:endParaRPr>
                    </a:p>
                  </a:txBody>
                  <a:tcPr marL="45326" marR="45326" marT="0" marB="0" anchor="ctr"/>
                </a:tc>
                <a:tc>
                  <a:txBody>
                    <a:bodyPr/>
                    <a:lstStyle/>
                    <a:p>
                      <a:pPr indent="252095" algn="just">
                        <a:lnSpc>
                          <a:spcPct val="150000"/>
                        </a:lnSpc>
                        <a:spcAft>
                          <a:spcPts val="0"/>
                        </a:spcAft>
                      </a:pPr>
                      <a:r>
                        <a:rPr lang="es-EC" sz="1600">
                          <a:effectLst/>
                        </a:rPr>
                        <a:t>-Compra de productos importados de cuidado capilar</a:t>
                      </a:r>
                      <a:endParaRPr lang="en-US" sz="1600">
                        <a:effectLst/>
                        <a:latin typeface="Times New Roman" panose="02020603050405020304" pitchFamily="18" charset="0"/>
                        <a:ea typeface="Times New Roman" panose="02020603050405020304" pitchFamily="18" charset="0"/>
                      </a:endParaRPr>
                    </a:p>
                  </a:txBody>
                  <a:tcPr marL="45326" marR="45326" marT="0" marB="0"/>
                </a:tc>
                <a:extLst>
                  <a:ext uri="{0D108BD9-81ED-4DB2-BD59-A6C34878D82A}">
                    <a16:rowId xmlns="" xmlns:a16="http://schemas.microsoft.com/office/drawing/2014/main" val="3258414187"/>
                  </a:ext>
                </a:extLst>
              </a:tr>
              <a:tr h="226252">
                <a:tc>
                  <a:txBody>
                    <a:bodyPr/>
                    <a:lstStyle/>
                    <a:p>
                      <a:pPr indent="252095" algn="l">
                        <a:lnSpc>
                          <a:spcPct val="150000"/>
                        </a:lnSpc>
                        <a:spcAft>
                          <a:spcPts val="0"/>
                        </a:spcAft>
                      </a:pPr>
                      <a:r>
                        <a:rPr lang="es-EC" sz="1600">
                          <a:effectLst/>
                        </a:rPr>
                        <a:t>2.3 DISTRIBUCIÓN</a:t>
                      </a:r>
                      <a:endParaRPr lang="en-US" sz="1600" b="1">
                        <a:effectLst/>
                        <a:latin typeface="Times New Roman" panose="02020603050405020304" pitchFamily="18" charset="0"/>
                        <a:ea typeface="Times New Roman" panose="02020603050405020304" pitchFamily="18" charset="0"/>
                      </a:endParaRPr>
                    </a:p>
                  </a:txBody>
                  <a:tcPr marL="45326" marR="45326" marT="0" marB="0" anchor="ctr"/>
                </a:tc>
                <a:tc>
                  <a:txBody>
                    <a:bodyPr/>
                    <a:lstStyle/>
                    <a:p>
                      <a:pPr indent="252095" algn="just">
                        <a:lnSpc>
                          <a:spcPct val="150000"/>
                        </a:lnSpc>
                        <a:spcAft>
                          <a:spcPts val="0"/>
                        </a:spcAft>
                      </a:pPr>
                      <a:r>
                        <a:rPr lang="es-EC" sz="1600">
                          <a:effectLst/>
                        </a:rPr>
                        <a:t>-Compra directa</a:t>
                      </a:r>
                      <a:endParaRPr lang="en-US" sz="1600">
                        <a:effectLst/>
                        <a:latin typeface="Times New Roman" panose="02020603050405020304" pitchFamily="18" charset="0"/>
                        <a:ea typeface="Times New Roman" panose="02020603050405020304" pitchFamily="18" charset="0"/>
                      </a:endParaRPr>
                    </a:p>
                  </a:txBody>
                  <a:tcPr marL="45326" marR="45326" marT="0" marB="0"/>
                </a:tc>
                <a:extLst>
                  <a:ext uri="{0D108BD9-81ED-4DB2-BD59-A6C34878D82A}">
                    <a16:rowId xmlns="" xmlns:a16="http://schemas.microsoft.com/office/drawing/2014/main" val="3094586924"/>
                  </a:ext>
                </a:extLst>
              </a:tr>
              <a:tr h="226252">
                <a:tc>
                  <a:txBody>
                    <a:bodyPr/>
                    <a:lstStyle/>
                    <a:p>
                      <a:pPr indent="252095" algn="l">
                        <a:lnSpc>
                          <a:spcPct val="150000"/>
                        </a:lnSpc>
                        <a:spcAft>
                          <a:spcPts val="0"/>
                        </a:spcAft>
                      </a:pPr>
                      <a:r>
                        <a:rPr lang="es-EC" sz="1600">
                          <a:effectLst/>
                        </a:rPr>
                        <a:t>3. SOCIOECONÒMICA</a:t>
                      </a:r>
                      <a:endParaRPr lang="en-US" sz="1600" b="1">
                        <a:effectLst/>
                        <a:latin typeface="Times New Roman" panose="02020603050405020304" pitchFamily="18" charset="0"/>
                        <a:ea typeface="Times New Roman" panose="02020603050405020304" pitchFamily="18" charset="0"/>
                      </a:endParaRPr>
                    </a:p>
                  </a:txBody>
                  <a:tcPr marL="45326" marR="45326" marT="0" marB="0" anchor="ctr"/>
                </a:tc>
                <a:tc>
                  <a:txBody>
                    <a:bodyPr/>
                    <a:lstStyle/>
                    <a:p>
                      <a:pPr indent="252095" algn="just">
                        <a:lnSpc>
                          <a:spcPct val="150000"/>
                        </a:lnSpc>
                        <a:spcAft>
                          <a:spcPts val="0"/>
                        </a:spcAft>
                      </a:pPr>
                      <a:r>
                        <a:rPr lang="es-EC" sz="1600">
                          <a:effectLst/>
                        </a:rPr>
                        <a:t>-Poder adquisitivo</a:t>
                      </a:r>
                      <a:endParaRPr lang="en-US" sz="1600">
                        <a:effectLst/>
                        <a:latin typeface="Times New Roman" panose="02020603050405020304" pitchFamily="18" charset="0"/>
                        <a:ea typeface="Times New Roman" panose="02020603050405020304" pitchFamily="18" charset="0"/>
                      </a:endParaRPr>
                    </a:p>
                  </a:txBody>
                  <a:tcPr marL="45326" marR="45326" marT="0" marB="0"/>
                </a:tc>
                <a:extLst>
                  <a:ext uri="{0D108BD9-81ED-4DB2-BD59-A6C34878D82A}">
                    <a16:rowId xmlns="" xmlns:a16="http://schemas.microsoft.com/office/drawing/2014/main" val="316105382"/>
                  </a:ext>
                </a:extLst>
              </a:tr>
              <a:tr h="1583762">
                <a:tc>
                  <a:txBody>
                    <a:bodyPr/>
                    <a:lstStyle/>
                    <a:p>
                      <a:pPr indent="252095" algn="l">
                        <a:lnSpc>
                          <a:spcPct val="150000"/>
                        </a:lnSpc>
                        <a:spcAft>
                          <a:spcPts val="0"/>
                        </a:spcAft>
                      </a:pPr>
                      <a:r>
                        <a:rPr lang="es-EC" sz="1600">
                          <a:effectLst/>
                        </a:rPr>
                        <a:t>3. CONDUCTUALES</a:t>
                      </a:r>
                      <a:endParaRPr lang="en-US" sz="1600" b="1">
                        <a:effectLst/>
                        <a:latin typeface="Times New Roman" panose="02020603050405020304" pitchFamily="18" charset="0"/>
                        <a:ea typeface="Times New Roman" panose="02020603050405020304" pitchFamily="18" charset="0"/>
                      </a:endParaRPr>
                    </a:p>
                  </a:txBody>
                  <a:tcPr marL="45326" marR="45326" marT="0" marB="0" anchor="ctr"/>
                </a:tc>
                <a:tc>
                  <a:txBody>
                    <a:bodyPr/>
                    <a:lstStyle/>
                    <a:p>
                      <a:pPr indent="252095" algn="l">
                        <a:lnSpc>
                          <a:spcPct val="150000"/>
                        </a:lnSpc>
                        <a:spcAft>
                          <a:spcPts val="0"/>
                        </a:spcAft>
                      </a:pPr>
                      <a:r>
                        <a:rPr lang="es-EC" sz="1600">
                          <a:effectLst/>
                        </a:rPr>
                        <a:t>- Beneficios buscados: Consumidores preocupados por el bienestar y apariencia de su cabello.</a:t>
                      </a:r>
                      <a:endParaRPr lang="en-US" sz="1600">
                        <a:effectLst/>
                      </a:endParaRPr>
                    </a:p>
                    <a:p>
                      <a:pPr indent="252095" algn="l">
                        <a:lnSpc>
                          <a:spcPct val="150000"/>
                        </a:lnSpc>
                        <a:spcAft>
                          <a:spcPts val="0"/>
                        </a:spcAft>
                      </a:pPr>
                      <a:r>
                        <a:rPr lang="es-EC" sz="1600">
                          <a:effectLst/>
                        </a:rPr>
                        <a:t>- Frecuencia de uso: Clientes permanentes.</a:t>
                      </a:r>
                      <a:endParaRPr lang="en-US" sz="1600">
                        <a:effectLst/>
                      </a:endParaRPr>
                    </a:p>
                    <a:p>
                      <a:pPr indent="252095" algn="ctr">
                        <a:lnSpc>
                          <a:spcPct val="150000"/>
                        </a:lnSpc>
                        <a:spcAft>
                          <a:spcPts val="0"/>
                        </a:spcAft>
                      </a:pPr>
                      <a:r>
                        <a:rPr lang="es-EC" sz="1600">
                          <a:effectLst/>
                        </a:rPr>
                        <a:t>- Estatus del usuario: usuarios potenciales, de primera vez y regulares.</a:t>
                      </a:r>
                      <a:endParaRPr lang="en-US" sz="1600">
                        <a:effectLst/>
                        <a:latin typeface="Times New Roman" panose="02020603050405020304" pitchFamily="18" charset="0"/>
                        <a:ea typeface="Times New Roman" panose="02020603050405020304" pitchFamily="18" charset="0"/>
                      </a:endParaRPr>
                    </a:p>
                  </a:txBody>
                  <a:tcPr marL="45326" marR="45326" marT="0" marB="0"/>
                </a:tc>
                <a:extLst>
                  <a:ext uri="{0D108BD9-81ED-4DB2-BD59-A6C34878D82A}">
                    <a16:rowId xmlns="" xmlns:a16="http://schemas.microsoft.com/office/drawing/2014/main" val="3818209828"/>
                  </a:ext>
                </a:extLst>
              </a:tr>
              <a:tr h="1357511">
                <a:tc>
                  <a:txBody>
                    <a:bodyPr/>
                    <a:lstStyle/>
                    <a:p>
                      <a:pPr indent="252095" algn="l">
                        <a:lnSpc>
                          <a:spcPct val="150000"/>
                        </a:lnSpc>
                        <a:spcAft>
                          <a:spcPts val="0"/>
                        </a:spcAft>
                      </a:pPr>
                      <a:r>
                        <a:rPr lang="es-EC" sz="1600" dirty="0">
                          <a:effectLst/>
                        </a:rPr>
                        <a:t>4. PSICOGRÁFICAS</a:t>
                      </a:r>
                      <a:endParaRPr lang="en-US" sz="1600" b="1" dirty="0">
                        <a:effectLst/>
                        <a:latin typeface="Times New Roman" panose="02020603050405020304" pitchFamily="18" charset="0"/>
                        <a:ea typeface="Times New Roman" panose="02020603050405020304" pitchFamily="18" charset="0"/>
                      </a:endParaRPr>
                    </a:p>
                  </a:txBody>
                  <a:tcPr marL="45326" marR="45326" marT="0" marB="0"/>
                </a:tc>
                <a:tc>
                  <a:txBody>
                    <a:bodyPr/>
                    <a:lstStyle/>
                    <a:p>
                      <a:pPr indent="252095" algn="just">
                        <a:lnSpc>
                          <a:spcPct val="150000"/>
                        </a:lnSpc>
                        <a:spcAft>
                          <a:spcPts val="0"/>
                        </a:spcAft>
                      </a:pPr>
                      <a:r>
                        <a:rPr lang="es-EC" sz="1600" dirty="0">
                          <a:effectLst/>
                        </a:rPr>
                        <a:t>- Intereses: Consumidores preocupados por la imagen, calidad, innovación y marca de productos capilares.</a:t>
                      </a:r>
                      <a:endParaRPr lang="en-US" sz="1600" dirty="0">
                        <a:effectLst/>
                      </a:endParaRPr>
                    </a:p>
                    <a:p>
                      <a:pPr indent="252095" algn="just">
                        <a:lnSpc>
                          <a:spcPct val="150000"/>
                        </a:lnSpc>
                        <a:spcAft>
                          <a:spcPts val="0"/>
                        </a:spcAft>
                      </a:pPr>
                      <a:r>
                        <a:rPr lang="es-EC" sz="1600" dirty="0">
                          <a:effectLst/>
                        </a:rPr>
                        <a:t>-     Estilo de vida: Alto, medio, preocupación por el cuidado capilar</a:t>
                      </a:r>
                      <a:endParaRPr lang="en-US" sz="1600" dirty="0">
                        <a:effectLst/>
                        <a:latin typeface="Times New Roman" panose="02020603050405020304" pitchFamily="18" charset="0"/>
                        <a:ea typeface="Times New Roman" panose="02020603050405020304" pitchFamily="18" charset="0"/>
                      </a:endParaRPr>
                    </a:p>
                  </a:txBody>
                  <a:tcPr marL="45326" marR="45326" marT="0" marB="0"/>
                </a:tc>
                <a:extLst>
                  <a:ext uri="{0D108BD9-81ED-4DB2-BD59-A6C34878D82A}">
                    <a16:rowId xmlns="" xmlns:a16="http://schemas.microsoft.com/office/drawing/2014/main" val="4017572228"/>
                  </a:ext>
                </a:extLst>
              </a:tr>
            </a:tbl>
          </a:graphicData>
        </a:graphic>
      </p:graphicFrame>
    </p:spTree>
    <p:extLst>
      <p:ext uri="{BB962C8B-B14F-4D97-AF65-F5344CB8AC3E}">
        <p14:creationId xmlns:p14="http://schemas.microsoft.com/office/powerpoint/2010/main" val="17216325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2712</TotalTime>
  <Words>1774</Words>
  <Application>Microsoft Office PowerPoint</Application>
  <PresentationFormat>Panorámica</PresentationFormat>
  <Paragraphs>301</Paragraphs>
  <Slides>23</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Calibri Light</vt:lpstr>
      <vt:lpstr>Cambria Math</vt:lpstr>
      <vt:lpstr>Symbol</vt:lpstr>
      <vt:lpstr>Times New Roman</vt:lpstr>
      <vt:lpstr>Tema de Office</vt:lpstr>
      <vt:lpstr>DEPARTAMENTO DE CIENCIAS ECONOMICAS ADMINISTRATIVAS Y DE COMERCIO   TEMA:“IMPACTO DE LAS SALVAGUARDIAS EN EL COMPORTAMIENTO DE COMPRA DE PRODUCTOS DE CUIDADO CAPILAR EN EL DISTRITO METROPOLITANO DE QUITO”  AUTOR: FUENTES BONIFAZ, GUIDO XAVIER   TUTOR : ING. CARRILLO PUNINA, ÁLVARO PATRICIO     SANGOLQUI, MAYO 2017 </vt:lpstr>
      <vt:lpstr>INTRODUCCION</vt:lpstr>
      <vt:lpstr>TEORÍAS </vt:lpstr>
      <vt:lpstr>ESTUDIO DE MERCADOS</vt:lpstr>
      <vt:lpstr>JUSTIFICACIÓN</vt:lpstr>
      <vt:lpstr>Problema</vt:lpstr>
      <vt:lpstr>Objetivos</vt:lpstr>
      <vt:lpstr> HIPÓTESIS</vt:lpstr>
      <vt:lpstr>Perfil del mercado meta </vt:lpstr>
      <vt:lpstr>Muestra</vt:lpstr>
      <vt:lpstr>Análisis Univariado</vt:lpstr>
      <vt:lpstr>Presentación de PowerPoint</vt:lpstr>
      <vt:lpstr>Presentación de PowerPoint</vt:lpstr>
      <vt:lpstr>Presentación de PowerPoint</vt:lpstr>
      <vt:lpstr>Presentación de PowerPoint</vt:lpstr>
      <vt:lpstr>Plan de marketing</vt:lpstr>
      <vt:lpstr>Plan de marketing</vt:lpstr>
      <vt:lpstr>Plan de marketing</vt:lpstr>
      <vt:lpstr>Plan de marketing</vt:lpstr>
      <vt:lpstr>Plan de marketing</vt:lpstr>
      <vt:lpstr>Plan de marketing </vt:lpstr>
      <vt:lpstr>Conclusiones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1</dc:title>
  <dc:creator>Xavier.. Fuentes</dc:creator>
  <cp:lastModifiedBy>carlosrubbru@hotmail.com</cp:lastModifiedBy>
  <cp:revision>43</cp:revision>
  <dcterms:created xsi:type="dcterms:W3CDTF">2017-05-31T00:52:28Z</dcterms:created>
  <dcterms:modified xsi:type="dcterms:W3CDTF">2019-04-10T00:09:06Z</dcterms:modified>
</cp:coreProperties>
</file>