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4"/>
  </p:notesMasterIdLst>
  <p:sldIdLst>
    <p:sldId id="258" r:id="rId2"/>
    <p:sldId id="299" r:id="rId3"/>
    <p:sldId id="262" r:id="rId4"/>
    <p:sldId id="261" r:id="rId5"/>
    <p:sldId id="499" r:id="rId6"/>
    <p:sldId id="500" r:id="rId7"/>
    <p:sldId id="501" r:id="rId8"/>
    <p:sldId id="455" r:id="rId9"/>
    <p:sldId id="498" r:id="rId10"/>
    <p:sldId id="504" r:id="rId11"/>
    <p:sldId id="505" r:id="rId12"/>
    <p:sldId id="456" r:id="rId13"/>
    <p:sldId id="297" r:id="rId14"/>
    <p:sldId id="314" r:id="rId15"/>
    <p:sldId id="506" r:id="rId16"/>
    <p:sldId id="264" r:id="rId17"/>
    <p:sldId id="451" r:id="rId18"/>
    <p:sldId id="462" r:id="rId19"/>
    <p:sldId id="533" r:id="rId20"/>
    <p:sldId id="535" r:id="rId21"/>
    <p:sldId id="537" r:id="rId22"/>
    <p:sldId id="538" r:id="rId23"/>
    <p:sldId id="539" r:id="rId24"/>
    <p:sldId id="540" r:id="rId25"/>
    <p:sldId id="269" r:id="rId26"/>
    <p:sldId id="507" r:id="rId27"/>
    <p:sldId id="509" r:id="rId28"/>
    <p:sldId id="510" r:id="rId29"/>
    <p:sldId id="511" r:id="rId30"/>
    <p:sldId id="306" r:id="rId31"/>
    <p:sldId id="512" r:id="rId32"/>
    <p:sldId id="270" r:id="rId33"/>
    <p:sldId id="271" r:id="rId34"/>
    <p:sldId id="513" r:id="rId35"/>
    <p:sldId id="514" r:id="rId36"/>
    <p:sldId id="409" r:id="rId37"/>
    <p:sldId id="277" r:id="rId38"/>
    <p:sldId id="515" r:id="rId39"/>
    <p:sldId id="517" r:id="rId40"/>
    <p:sldId id="518" r:id="rId41"/>
    <p:sldId id="519" r:id="rId42"/>
    <p:sldId id="520" r:id="rId43"/>
    <p:sldId id="522" r:id="rId44"/>
    <p:sldId id="521" r:id="rId45"/>
    <p:sldId id="523" r:id="rId46"/>
    <p:sldId id="524" r:id="rId47"/>
    <p:sldId id="525" r:id="rId48"/>
    <p:sldId id="526" r:id="rId49"/>
    <p:sldId id="529" r:id="rId50"/>
    <p:sldId id="541" r:id="rId51"/>
    <p:sldId id="527" r:id="rId52"/>
    <p:sldId id="530" r:id="rId53"/>
    <p:sldId id="528" r:id="rId54"/>
    <p:sldId id="350" r:id="rId55"/>
    <p:sldId id="532" r:id="rId56"/>
    <p:sldId id="531" r:id="rId57"/>
    <p:sldId id="543" r:id="rId58"/>
    <p:sldId id="544" r:id="rId59"/>
    <p:sldId id="545" r:id="rId60"/>
    <p:sldId id="496" r:id="rId61"/>
    <p:sldId id="497" r:id="rId62"/>
    <p:sldId id="385" r:id="rId6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5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AAC6B5"/>
    <a:srgbClr val="9EB786"/>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2153" autoAdjust="0"/>
  </p:normalViewPr>
  <p:slideViewPr>
    <p:cSldViewPr>
      <p:cViewPr>
        <p:scale>
          <a:sx n="70" d="100"/>
          <a:sy n="70" d="100"/>
        </p:scale>
        <p:origin x="-2994" y="-906"/>
      </p:cViewPr>
      <p:guideLst>
        <p:guide orient="horz" pos="2160"/>
        <p:guide pos="256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dginp\Desktop\Tesis%20Memory%20Flas\&#9644;TESIS%20DENISE%20GARRIDO\Notas%20Tesi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ginp\Desktop\Tesis%20Memory%20Flas\Instituto%20de%20la%20ciudad\Administraci&#243;n%20Eugenio%20Espejo\Tabulados%20CPV%202010%20%20Eugenio%20Espejo.xlsm"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dginp\Desktop\Tesis%20Memory%20Flas\ANALISIS%20DE%20DATOS\Nivel%20de%20Satisfacci&#243;n.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dginp\Desktop\Tesis%20Memory%20Flas\ANALISIS%20DE%20DATOS\Nivel%20de%20Satisfacc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dirty="0" smtClean="0">
                <a:solidFill>
                  <a:sysClr val="windowText" lastClr="000000"/>
                </a:solidFill>
              </a:rPr>
              <a:t>Número de Clínicas Veterinarias por Administración Zonal - Distrito Metropolitano de Quito</a:t>
            </a:r>
            <a:endParaRPr lang="es-EC" dirty="0">
              <a:solidFill>
                <a:sysClr val="windowText" lastClr="000000"/>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Hoja3!$B$6:$B$13</c:f>
              <c:strCache>
                <c:ptCount val="8"/>
                <c:pt idx="0">
                  <c:v>Eloy Alfaro</c:v>
                </c:pt>
                <c:pt idx="1">
                  <c:v>La Delicia</c:v>
                </c:pt>
                <c:pt idx="2">
                  <c:v>Eugenio Espejo</c:v>
                </c:pt>
                <c:pt idx="3">
                  <c:v>Quitumbe</c:v>
                </c:pt>
                <c:pt idx="4">
                  <c:v>Tumbaco</c:v>
                </c:pt>
                <c:pt idx="5">
                  <c:v>Manuela Sáenz</c:v>
                </c:pt>
                <c:pt idx="6">
                  <c:v>Los Chillos</c:v>
                </c:pt>
                <c:pt idx="7">
                  <c:v>Calderón</c:v>
                </c:pt>
              </c:strCache>
            </c:strRef>
          </c:cat>
          <c:val>
            <c:numRef>
              <c:f>Hoja3!$C$6:$C$13</c:f>
              <c:numCache>
                <c:formatCode>General</c:formatCode>
                <c:ptCount val="8"/>
                <c:pt idx="0">
                  <c:v>10</c:v>
                </c:pt>
                <c:pt idx="1">
                  <c:v>9</c:v>
                </c:pt>
                <c:pt idx="2">
                  <c:v>23</c:v>
                </c:pt>
                <c:pt idx="3">
                  <c:v>2</c:v>
                </c:pt>
                <c:pt idx="4">
                  <c:v>7</c:v>
                </c:pt>
                <c:pt idx="5">
                  <c:v>1</c:v>
                </c:pt>
                <c:pt idx="6">
                  <c:v>5</c:v>
                </c:pt>
                <c:pt idx="7">
                  <c:v>3</c:v>
                </c:pt>
              </c:numCache>
            </c:numRef>
          </c:val>
          <c:extLst xmlns:c16r2="http://schemas.microsoft.com/office/drawing/2015/06/chart">
            <c:ext xmlns:c16="http://schemas.microsoft.com/office/drawing/2014/chart" uri="{C3380CC4-5D6E-409C-BE32-E72D297353CC}">
              <c16:uniqueId val="{00000000-B11C-4272-8F64-87DD875356C7}"/>
            </c:ext>
          </c:extLst>
        </c:ser>
        <c:dLbls>
          <c:dLblPos val="outEnd"/>
          <c:showLegendKey val="0"/>
          <c:showVal val="1"/>
          <c:showCatName val="0"/>
          <c:showSerName val="0"/>
          <c:showPercent val="0"/>
          <c:showBubbleSize val="0"/>
        </c:dLbls>
        <c:gapWidth val="219"/>
        <c:overlap val="-27"/>
        <c:axId val="325174016"/>
        <c:axId val="325175168"/>
      </c:barChart>
      <c:catAx>
        <c:axId val="32517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325175168"/>
        <c:crosses val="autoZero"/>
        <c:auto val="1"/>
        <c:lblAlgn val="ctr"/>
        <c:lblOffset val="100"/>
        <c:noMultiLvlLbl val="0"/>
      </c:catAx>
      <c:valAx>
        <c:axId val="32517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3251740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dirty="0"/>
              <a:t>Población (Porcentaje)</a:t>
            </a:r>
          </a:p>
        </c:rich>
      </c:tx>
      <c:layout/>
      <c:overlay val="0"/>
      <c:spPr>
        <a:noFill/>
        <a:ln>
          <a:noFill/>
        </a:ln>
        <a:effectLst/>
      </c:spPr>
    </c:title>
    <c:autoTitleDeleted val="0"/>
    <c:view3D>
      <c:rotX val="30"/>
      <c:rotY val="18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877153942713899E-2"/>
          <c:y val="0.25808801702529982"/>
          <c:w val="0.57970044505306462"/>
          <c:h val="0.65946170973832952"/>
        </c:manualLayout>
      </c:layout>
      <c:pie3DChart>
        <c:varyColors val="1"/>
        <c:ser>
          <c:idx val="0"/>
          <c:order val="0"/>
          <c:tx>
            <c:strRef>
              <c:f>'Pob1'!$B$6</c:f>
              <c:strCache>
                <c:ptCount val="1"/>
                <c:pt idx="0">
                  <c:v>Población (Porcentaje)</c:v>
                </c:pt>
              </c:strCache>
            </c:strRef>
          </c:tx>
          <c:explosion val="25"/>
          <c:dPt>
            <c:idx val="0"/>
            <c:bubble3D val="0"/>
            <c:spPr>
              <a:gradFill rotWithShape="1">
                <a:gsLst>
                  <a:gs pos="0">
                    <a:schemeClr val="accent1">
                      <a:shade val="76000"/>
                      <a:shade val="51000"/>
                      <a:satMod val="130000"/>
                    </a:schemeClr>
                  </a:gs>
                  <a:gs pos="80000">
                    <a:schemeClr val="accent1">
                      <a:shade val="76000"/>
                      <a:shade val="93000"/>
                      <a:satMod val="130000"/>
                    </a:schemeClr>
                  </a:gs>
                  <a:gs pos="100000">
                    <a:schemeClr val="accent1">
                      <a:shade val="76000"/>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DA2E-4691-8A61-94C45BF5FB2C}"/>
              </c:ext>
            </c:extLst>
          </c:dPt>
          <c:dPt>
            <c:idx val="1"/>
            <c:bubble3D val="0"/>
            <c:spPr>
              <a:gradFill rotWithShape="1">
                <a:gsLst>
                  <a:gs pos="0">
                    <a:schemeClr val="accent1">
                      <a:tint val="77000"/>
                      <a:shade val="51000"/>
                      <a:satMod val="130000"/>
                    </a:schemeClr>
                  </a:gs>
                  <a:gs pos="80000">
                    <a:schemeClr val="accent1">
                      <a:tint val="77000"/>
                      <a:shade val="93000"/>
                      <a:satMod val="130000"/>
                    </a:schemeClr>
                  </a:gs>
                  <a:gs pos="100000">
                    <a:schemeClr val="accent1">
                      <a:tint val="77000"/>
                      <a:shade val="94000"/>
                      <a:satMod val="135000"/>
                    </a:schemeClr>
                  </a:gs>
                </a:gsLst>
                <a:lin ang="16200000" scaled="0"/>
              </a:gradFill>
              <a:ln>
                <a:noFill/>
              </a:ln>
              <a:effectLst>
                <a:outerShdw blurRad="40000" dist="230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8342-418B-87A6-EE5F5A6738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'Pob1'!$C$5:$D$5</c:f>
              <c:strCache>
                <c:ptCount val="2"/>
                <c:pt idx="0">
                  <c:v>EUGENIO ESPEJO</c:v>
                </c:pt>
                <c:pt idx="1">
                  <c:v>OTROS</c:v>
                </c:pt>
              </c:strCache>
            </c:strRef>
          </c:cat>
          <c:val>
            <c:numRef>
              <c:f>'Pob1'!$C$6:$D$6</c:f>
              <c:numCache>
                <c:formatCode>0%</c:formatCode>
                <c:ptCount val="2"/>
                <c:pt idx="0">
                  <c:v>0.18856899657063644</c:v>
                </c:pt>
                <c:pt idx="1">
                  <c:v>0.81143100342936358</c:v>
                </c:pt>
              </c:numCache>
            </c:numRef>
          </c:val>
          <c:extLst xmlns:c16r2="http://schemas.microsoft.com/office/drawing/2015/06/chart">
            <c:ext xmlns:c16="http://schemas.microsoft.com/office/drawing/2014/chart" uri="{C3380CC4-5D6E-409C-BE32-E72D297353CC}">
              <c16:uniqueId val="{00000002-DA2E-4691-8A61-94C45BF5FB2C}"/>
            </c:ext>
          </c:extLst>
        </c:ser>
        <c:dLbls>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dirty="0"/>
              <a:t>Nivel de Satisfacción por Dimensiones del </a:t>
            </a:r>
            <a:r>
              <a:rPr lang="es-EC" dirty="0" smtClean="0"/>
              <a:t>Servicio</a:t>
            </a:r>
            <a:endParaRPr lang="es-EC"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 TOP TWO BOX'!$B$1:$E$1</c:f>
              <c:strCache>
                <c:ptCount val="4"/>
                <c:pt idx="0">
                  <c:v>TANGIBILIDAD</c:v>
                </c:pt>
                <c:pt idx="1">
                  <c:v>CAPACIDAD DE RESPUESTA</c:v>
                </c:pt>
                <c:pt idx="2">
                  <c:v>CONFIABILIDAD</c:v>
                </c:pt>
                <c:pt idx="3">
                  <c:v>EMPATÍA</c:v>
                </c:pt>
              </c:strCache>
            </c:strRef>
          </c:cat>
          <c:val>
            <c:numRef>
              <c:f>'NS TOP TWO BOX'!$B$2:$E$2</c:f>
              <c:numCache>
                <c:formatCode>0.00</c:formatCode>
                <c:ptCount val="4"/>
                <c:pt idx="0">
                  <c:v>3.5621744791666665</c:v>
                </c:pt>
                <c:pt idx="1">
                  <c:v>3.5699869791666665</c:v>
                </c:pt>
                <c:pt idx="2">
                  <c:v>3.7924479166666654</c:v>
                </c:pt>
                <c:pt idx="3">
                  <c:v>3.8232886904761898</c:v>
                </c:pt>
              </c:numCache>
            </c:numRef>
          </c:val>
          <c:extLst xmlns:c16r2="http://schemas.microsoft.com/office/drawing/2015/06/chart">
            <c:ext xmlns:c16="http://schemas.microsoft.com/office/drawing/2014/chart" uri="{C3380CC4-5D6E-409C-BE32-E72D297353CC}">
              <c16:uniqueId val="{00000000-ADC3-46A2-9DD0-4FE4E505825B}"/>
            </c:ext>
          </c:extLst>
        </c:ser>
        <c:dLbls>
          <c:showLegendKey val="0"/>
          <c:showVal val="0"/>
          <c:showCatName val="0"/>
          <c:showSerName val="0"/>
          <c:showPercent val="0"/>
          <c:showBubbleSize val="0"/>
        </c:dLbls>
        <c:gapWidth val="150"/>
        <c:shape val="box"/>
        <c:axId val="165897728"/>
        <c:axId val="165899264"/>
        <c:axId val="0"/>
      </c:bar3DChart>
      <c:catAx>
        <c:axId val="165897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65899264"/>
        <c:crosses val="autoZero"/>
        <c:auto val="1"/>
        <c:lblAlgn val="ctr"/>
        <c:lblOffset val="100"/>
        <c:noMultiLvlLbl val="0"/>
      </c:catAx>
      <c:valAx>
        <c:axId val="165899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658977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dirty="0"/>
              <a:t>Nivel de Satisfacción por Dimensiones del Servicio Porcentaje sobre 100%</a:t>
            </a:r>
          </a:p>
        </c:rich>
      </c:tx>
      <c:layout>
        <c:manualLayout>
          <c:xMode val="edge"/>
          <c:yMode val="edge"/>
          <c:x val="0.11843514063167568"/>
          <c:y val="4.6296296296296294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Dimensiones del Servicio</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Hoja7!$C$5:$C$8</c:f>
              <c:strCache>
                <c:ptCount val="4"/>
                <c:pt idx="0">
                  <c:v>Tangibilidad</c:v>
                </c:pt>
                <c:pt idx="1">
                  <c:v>Capacidad de respuesta</c:v>
                </c:pt>
                <c:pt idx="2">
                  <c:v>Confiabilidad</c:v>
                </c:pt>
                <c:pt idx="3">
                  <c:v>Empatía</c:v>
                </c:pt>
              </c:strCache>
            </c:strRef>
          </c:cat>
          <c:val>
            <c:numRef>
              <c:f>Hoja7!$D$5:$D$8</c:f>
              <c:numCache>
                <c:formatCode>0.00%</c:formatCode>
                <c:ptCount val="4"/>
                <c:pt idx="0">
                  <c:v>0.71240000000000003</c:v>
                </c:pt>
                <c:pt idx="1">
                  <c:v>0.71399999999999997</c:v>
                </c:pt>
                <c:pt idx="2">
                  <c:v>0.75849999999999995</c:v>
                </c:pt>
                <c:pt idx="3">
                  <c:v>0.76470000000000005</c:v>
                </c:pt>
              </c:numCache>
            </c:numRef>
          </c:val>
          <c:extLst xmlns:c16r2="http://schemas.microsoft.com/office/drawing/2015/06/chart">
            <c:ext xmlns:c16="http://schemas.microsoft.com/office/drawing/2014/chart" uri="{C3380CC4-5D6E-409C-BE32-E72D297353CC}">
              <c16:uniqueId val="{00000000-7266-4F96-A1F4-0CBA19377A57}"/>
            </c:ext>
          </c:extLst>
        </c:ser>
        <c:dLbls>
          <c:showLegendKey val="0"/>
          <c:showVal val="0"/>
          <c:showCatName val="0"/>
          <c:showSerName val="0"/>
          <c:showPercent val="0"/>
          <c:showBubbleSize val="0"/>
        </c:dLbls>
        <c:gapWidth val="150"/>
        <c:shape val="box"/>
        <c:axId val="324338432"/>
        <c:axId val="324339968"/>
        <c:axId val="0"/>
      </c:bar3DChart>
      <c:catAx>
        <c:axId val="3243384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24339968"/>
        <c:crosses val="autoZero"/>
        <c:auto val="1"/>
        <c:lblAlgn val="ctr"/>
        <c:lblOffset val="100"/>
        <c:noMultiLvlLbl val="0"/>
      </c:catAx>
      <c:valAx>
        <c:axId val="3243399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dirty="0"/>
                  <a:t>Porcentaje sobre 100%</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32433843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diagrams/_rels/data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slide" Target="../slides/slide32.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 Target="../slides/slide3.xml"/></Relationships>
</file>

<file path=ppt/diagrams/_rels/data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 Target="../slides/slide4.xml"/></Relationships>
</file>

<file path=ppt/diagrams/_rels/data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 Target="../slides/slide3.xml"/></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989B6-21AE-4966-9B94-F7EC3DE426F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DC39F44B-2712-4222-88E5-DC7B9DA1A5C0}">
      <dgm:prSet phldrT="[Texto]" custT="1"/>
      <dgm:spPr/>
      <dgm:t>
        <a:bodyPr/>
        <a:lstStyle/>
        <a:p>
          <a:r>
            <a:rPr lang="es-EC" sz="1600" b="1" dirty="0" smtClean="0"/>
            <a:t>1. INTRODUCCIÓN</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1843EBF-15EC-4AD2-B4FE-A266C0211E8D}" type="parTrans" cxnId="{3F911DE3-2D2B-481F-BAA0-2FE3308DCECD}">
      <dgm:prSet/>
      <dgm:spPr/>
      <dgm:t>
        <a:bodyPr/>
        <a:lstStyle/>
        <a:p>
          <a:endParaRPr lang="es-EC" sz="1600" b="1">
            <a:solidFill>
              <a:schemeClr val="tx1"/>
            </a:solidFill>
          </a:endParaRPr>
        </a:p>
      </dgm:t>
    </dgm:pt>
    <dgm:pt modelId="{85D78B9D-28BA-44FF-B90E-CF3ED879D0C8}" type="sibTrans" cxnId="{3F911DE3-2D2B-481F-BAA0-2FE3308DCECD}">
      <dgm:prSet/>
      <dgm:spPr/>
      <dgm:t>
        <a:bodyPr/>
        <a:lstStyle/>
        <a:p>
          <a:endParaRPr lang="es-EC" sz="1600" b="1">
            <a:solidFill>
              <a:schemeClr val="tx1"/>
            </a:solidFill>
          </a:endParaRPr>
        </a:p>
      </dgm:t>
    </dgm:pt>
    <dgm:pt modelId="{5FA10261-42A9-46CE-B429-E80C0A1689E9}">
      <dgm:prSet phldrT="[Texto]" custT="1"/>
      <dgm:spPr/>
      <dgm:t>
        <a:bodyPr/>
        <a:lstStyle/>
        <a:p>
          <a:r>
            <a:rPr lang="es-EC" sz="1600" b="1" dirty="0" smtClean="0"/>
            <a:t>2. MARCO TEÓRICO</a:t>
          </a:r>
          <a:endParaRPr lang="es-EC" sz="16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A51C652-F3E8-4B2A-9DFF-9C50222A0777}" type="parTrans" cxnId="{80960206-9910-443A-B93E-7516293DA3EB}">
      <dgm:prSet/>
      <dgm:spPr/>
      <dgm:t>
        <a:bodyPr/>
        <a:lstStyle/>
        <a:p>
          <a:endParaRPr lang="es-EC" sz="1600" b="1">
            <a:solidFill>
              <a:schemeClr val="tx1"/>
            </a:solidFill>
          </a:endParaRPr>
        </a:p>
      </dgm:t>
    </dgm:pt>
    <dgm:pt modelId="{0207426F-2D9C-4A75-89B9-DFD7752D52E5}" type="sibTrans" cxnId="{80960206-9910-443A-B93E-7516293DA3EB}">
      <dgm:prSet/>
      <dgm:spPr/>
      <dgm:t>
        <a:bodyPr/>
        <a:lstStyle/>
        <a:p>
          <a:endParaRPr lang="es-EC" sz="1600" b="1">
            <a:solidFill>
              <a:schemeClr val="tx1"/>
            </a:solidFill>
          </a:endParaRPr>
        </a:p>
      </dgm:t>
    </dgm:pt>
    <dgm:pt modelId="{9370C630-41B5-4389-B704-DA897E6884AF}">
      <dgm:prSet phldrT="[Texto]" custT="1"/>
      <dgm:spPr/>
      <dgm:t>
        <a:bodyPr/>
        <a:lstStyle/>
        <a:p>
          <a:r>
            <a:rPr lang="es-EC" sz="1600" b="1" dirty="0" smtClean="0"/>
            <a:t>3. MARCO METODOLÓGICO</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2B79547-41B0-40D2-A6A5-D7ED63BBD1EC}" type="parTrans" cxnId="{6DB1D390-EC0E-421D-9659-885EB110D6A6}">
      <dgm:prSet/>
      <dgm:spPr/>
      <dgm:t>
        <a:bodyPr/>
        <a:lstStyle/>
        <a:p>
          <a:endParaRPr lang="es-EC" sz="1600" b="1">
            <a:solidFill>
              <a:schemeClr val="tx1"/>
            </a:solidFill>
          </a:endParaRPr>
        </a:p>
      </dgm:t>
    </dgm:pt>
    <dgm:pt modelId="{09858900-A8FB-44D8-951A-72D47158C5EF}" type="sibTrans" cxnId="{6DB1D390-EC0E-421D-9659-885EB110D6A6}">
      <dgm:prSet/>
      <dgm:spPr/>
      <dgm:t>
        <a:bodyPr/>
        <a:lstStyle/>
        <a:p>
          <a:endParaRPr lang="es-EC" sz="1600" b="1">
            <a:solidFill>
              <a:schemeClr val="tx1"/>
            </a:solidFill>
          </a:endParaRPr>
        </a:p>
      </dgm:t>
    </dgm:pt>
    <dgm:pt modelId="{C7037444-A9D7-4C75-A055-4D269C0F2D18}">
      <dgm:prSet phldrT="[Texto]" custT="1"/>
      <dgm:spPr/>
      <dgm:t>
        <a:bodyPr/>
        <a:lstStyle/>
        <a:p>
          <a:r>
            <a:rPr lang="es-EC" sz="1600" b="1" dirty="0" smtClean="0"/>
            <a:t>6. CONCLUSIONES Y RECOMENDACIONES</a:t>
          </a:r>
          <a:endParaRPr lang="es-EC" sz="16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315525B-37CA-4BC6-A657-76FF4C636ED3}" type="parTrans" cxnId="{4DC8B9F7-61F2-4B44-8531-015653AAA94E}">
      <dgm:prSet/>
      <dgm:spPr/>
      <dgm:t>
        <a:bodyPr/>
        <a:lstStyle/>
        <a:p>
          <a:endParaRPr lang="es-EC" sz="1600" b="1"/>
        </a:p>
      </dgm:t>
    </dgm:pt>
    <dgm:pt modelId="{74125FF9-268D-4982-9885-520C93C40426}" type="sibTrans" cxnId="{4DC8B9F7-61F2-4B44-8531-015653AAA94E}">
      <dgm:prSet/>
      <dgm:spPr/>
      <dgm:t>
        <a:bodyPr/>
        <a:lstStyle/>
        <a:p>
          <a:endParaRPr lang="es-EC" sz="1600" b="1"/>
        </a:p>
      </dgm:t>
    </dgm:pt>
    <dgm:pt modelId="{DAE6845A-B7B4-4C88-837F-05826B3CA290}">
      <dgm:prSet phldrT="[Texto]" custT="1"/>
      <dgm:spPr/>
      <dgm:t>
        <a:bodyPr/>
        <a:lstStyle/>
        <a:p>
          <a:r>
            <a:rPr lang="es-EC" sz="1600" b="1" dirty="0" smtClean="0"/>
            <a:t>4. RESULTADOS</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029B5A7-F05D-4B2B-BF04-38E6CA8FBB7D}" type="parTrans" cxnId="{85F300B3-FDE9-41A6-8BA8-A4A6AEDD9F01}">
      <dgm:prSet/>
      <dgm:spPr/>
      <dgm:t>
        <a:bodyPr/>
        <a:lstStyle/>
        <a:p>
          <a:endParaRPr lang="es-ES"/>
        </a:p>
      </dgm:t>
    </dgm:pt>
    <dgm:pt modelId="{68A7C037-2A27-4660-93D1-AD75E26BBA85}" type="sibTrans" cxnId="{85F300B3-FDE9-41A6-8BA8-A4A6AEDD9F01}">
      <dgm:prSet/>
      <dgm:spPr/>
      <dgm:t>
        <a:bodyPr/>
        <a:lstStyle/>
        <a:p>
          <a:endParaRPr lang="es-ES"/>
        </a:p>
      </dgm:t>
    </dgm:pt>
    <dgm:pt modelId="{C08C9D86-D121-47B0-9DD0-CA5C801682C5}">
      <dgm:prSet phldrT="[Texto]" custT="1"/>
      <dgm:spPr/>
      <dgm:t>
        <a:bodyPr/>
        <a:lstStyle/>
        <a:p>
          <a:r>
            <a:rPr lang="es-EC" sz="1600" b="1" dirty="0" smtClean="0"/>
            <a:t>5. PROPUESTA</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51C326E-5694-48C4-BC91-F0FD3C3A6525}" type="parTrans" cxnId="{3B021289-34D7-40DA-98EE-8CDCC8082851}">
      <dgm:prSet/>
      <dgm:spPr/>
      <dgm:t>
        <a:bodyPr/>
        <a:lstStyle/>
        <a:p>
          <a:endParaRPr lang="es-ES"/>
        </a:p>
      </dgm:t>
    </dgm:pt>
    <dgm:pt modelId="{66A5D423-9F91-41D8-B747-486D0EC207C5}" type="sibTrans" cxnId="{3B021289-34D7-40DA-98EE-8CDCC8082851}">
      <dgm:prSet/>
      <dgm:spPr/>
      <dgm:t>
        <a:bodyPr/>
        <a:lstStyle/>
        <a:p>
          <a:endParaRPr lang="es-ES"/>
        </a:p>
      </dgm:t>
    </dgm:pt>
    <dgm:pt modelId="{CD31D621-F60C-4A24-8375-CC804A99612D}" type="pres">
      <dgm:prSet presAssocID="{840989B6-21AE-4966-9B94-F7EC3DE426F6}" presName="Name0" presStyleCnt="0">
        <dgm:presLayoutVars>
          <dgm:chMax val="7"/>
          <dgm:chPref val="7"/>
          <dgm:dir/>
        </dgm:presLayoutVars>
      </dgm:prSet>
      <dgm:spPr/>
      <dgm:t>
        <a:bodyPr/>
        <a:lstStyle/>
        <a:p>
          <a:endParaRPr lang="es-EC"/>
        </a:p>
      </dgm:t>
    </dgm:pt>
    <dgm:pt modelId="{5E022285-97BC-4B2E-82D5-4798C83438EA}" type="pres">
      <dgm:prSet presAssocID="{840989B6-21AE-4966-9B94-F7EC3DE426F6}" presName="Name1" presStyleCnt="0"/>
      <dgm:spPr/>
      <dgm:t>
        <a:bodyPr/>
        <a:lstStyle/>
        <a:p>
          <a:endParaRPr lang="es-ES"/>
        </a:p>
      </dgm:t>
    </dgm:pt>
    <dgm:pt modelId="{CD201702-1C81-42BB-9420-9B552466D63E}" type="pres">
      <dgm:prSet presAssocID="{840989B6-21AE-4966-9B94-F7EC3DE426F6}" presName="cycle" presStyleCnt="0"/>
      <dgm:spPr/>
      <dgm:t>
        <a:bodyPr/>
        <a:lstStyle/>
        <a:p>
          <a:endParaRPr lang="es-ES"/>
        </a:p>
      </dgm:t>
    </dgm:pt>
    <dgm:pt modelId="{F4987E6F-A8CC-4625-A382-5E3184D62F4A}" type="pres">
      <dgm:prSet presAssocID="{840989B6-21AE-4966-9B94-F7EC3DE426F6}" presName="srcNode" presStyleLbl="node1" presStyleIdx="0" presStyleCnt="6"/>
      <dgm:spPr/>
      <dgm:t>
        <a:bodyPr/>
        <a:lstStyle/>
        <a:p>
          <a:endParaRPr lang="es-ES"/>
        </a:p>
      </dgm:t>
    </dgm:pt>
    <dgm:pt modelId="{B7DB88FA-B287-4924-BD79-06F8C8DF6D67}" type="pres">
      <dgm:prSet presAssocID="{840989B6-21AE-4966-9B94-F7EC3DE426F6}" presName="conn" presStyleLbl="parChTrans1D2" presStyleIdx="0" presStyleCnt="1" custScaleX="7629" custScaleY="56805"/>
      <dgm:spPr/>
      <dgm:t>
        <a:bodyPr/>
        <a:lstStyle/>
        <a:p>
          <a:endParaRPr lang="es-EC"/>
        </a:p>
      </dgm:t>
    </dgm:pt>
    <dgm:pt modelId="{79292267-75EB-41F0-8078-B82BC9547CB2}" type="pres">
      <dgm:prSet presAssocID="{840989B6-21AE-4966-9B94-F7EC3DE426F6}" presName="extraNode" presStyleLbl="node1" presStyleIdx="0" presStyleCnt="6"/>
      <dgm:spPr/>
      <dgm:t>
        <a:bodyPr/>
        <a:lstStyle/>
        <a:p>
          <a:endParaRPr lang="es-ES"/>
        </a:p>
      </dgm:t>
    </dgm:pt>
    <dgm:pt modelId="{C0EF5C94-47D4-4F02-A76C-409188E4820C}" type="pres">
      <dgm:prSet presAssocID="{840989B6-21AE-4966-9B94-F7EC3DE426F6}" presName="dstNode" presStyleLbl="node1" presStyleIdx="0" presStyleCnt="6"/>
      <dgm:spPr/>
      <dgm:t>
        <a:bodyPr/>
        <a:lstStyle/>
        <a:p>
          <a:endParaRPr lang="es-ES"/>
        </a:p>
      </dgm:t>
    </dgm:pt>
    <dgm:pt modelId="{4FA20D40-3D39-4635-8EF2-BF04EFD292AE}" type="pres">
      <dgm:prSet presAssocID="{DC39F44B-2712-4222-88E5-DC7B9DA1A5C0}" presName="text_1" presStyleLbl="node1" presStyleIdx="0" presStyleCnt="6">
        <dgm:presLayoutVars>
          <dgm:bulletEnabled val="1"/>
        </dgm:presLayoutVars>
      </dgm:prSet>
      <dgm:spPr/>
      <dgm:t>
        <a:bodyPr/>
        <a:lstStyle/>
        <a:p>
          <a:endParaRPr lang="es-EC"/>
        </a:p>
      </dgm:t>
    </dgm:pt>
    <dgm:pt modelId="{8CF3EC9C-A49A-41DC-BF72-DFB1D57AA261}" type="pres">
      <dgm:prSet presAssocID="{DC39F44B-2712-4222-88E5-DC7B9DA1A5C0}" presName="accent_1" presStyleCnt="0"/>
      <dgm:spPr/>
      <dgm:t>
        <a:bodyPr/>
        <a:lstStyle/>
        <a:p>
          <a:endParaRPr lang="es-ES"/>
        </a:p>
      </dgm:t>
    </dgm:pt>
    <dgm:pt modelId="{72D71292-F8A9-4DB8-8CAA-5C7B9158E982}" type="pres">
      <dgm:prSet presAssocID="{DC39F44B-2712-4222-88E5-DC7B9DA1A5C0}" presName="accentRepeatNode" presStyleLbl="solidFgAcc1" presStyleIdx="0" presStyleCnt="6"/>
      <dgm:spPr>
        <a:solidFill>
          <a:srgbClr val="336600"/>
        </a:solidFill>
      </dgm:spPr>
      <dgm:t>
        <a:bodyPr/>
        <a:lstStyle/>
        <a:p>
          <a:endParaRPr lang="es-ES"/>
        </a:p>
      </dgm:t>
    </dgm:pt>
    <dgm:pt modelId="{EAD039CD-B561-4A21-91EE-29B32783302F}" type="pres">
      <dgm:prSet presAssocID="{5FA10261-42A9-46CE-B429-E80C0A1689E9}" presName="text_2" presStyleLbl="node1" presStyleIdx="1" presStyleCnt="6">
        <dgm:presLayoutVars>
          <dgm:bulletEnabled val="1"/>
        </dgm:presLayoutVars>
      </dgm:prSet>
      <dgm:spPr/>
      <dgm:t>
        <a:bodyPr/>
        <a:lstStyle/>
        <a:p>
          <a:endParaRPr lang="es-EC"/>
        </a:p>
      </dgm:t>
    </dgm:pt>
    <dgm:pt modelId="{D8FA4A6A-7921-452B-B33E-03E9AD369EA1}" type="pres">
      <dgm:prSet presAssocID="{5FA10261-42A9-46CE-B429-E80C0A1689E9}" presName="accent_2" presStyleCnt="0"/>
      <dgm:spPr/>
      <dgm:t>
        <a:bodyPr/>
        <a:lstStyle/>
        <a:p>
          <a:endParaRPr lang="es-ES"/>
        </a:p>
      </dgm:t>
    </dgm:pt>
    <dgm:pt modelId="{741CD813-FDB6-4DB0-9480-3227A3B120FE}" type="pres">
      <dgm:prSet presAssocID="{5FA10261-42A9-46CE-B429-E80C0A1689E9}" presName="accentRepeatNode" presStyleLbl="solidFgAcc1" presStyleIdx="1" presStyleCnt="6"/>
      <dgm:spPr>
        <a:solidFill>
          <a:srgbClr val="336600"/>
        </a:solidFill>
      </dgm:spPr>
      <dgm:t>
        <a:bodyPr/>
        <a:lstStyle/>
        <a:p>
          <a:endParaRPr lang="es-ES"/>
        </a:p>
      </dgm:t>
    </dgm:pt>
    <dgm:pt modelId="{7ED1038F-EFF6-4BED-9CF9-0992C644D9B1}" type="pres">
      <dgm:prSet presAssocID="{9370C630-41B5-4389-B704-DA897E6884AF}" presName="text_3" presStyleLbl="node1" presStyleIdx="2" presStyleCnt="6">
        <dgm:presLayoutVars>
          <dgm:bulletEnabled val="1"/>
        </dgm:presLayoutVars>
      </dgm:prSet>
      <dgm:spPr/>
      <dgm:t>
        <a:bodyPr/>
        <a:lstStyle/>
        <a:p>
          <a:endParaRPr lang="es-EC"/>
        </a:p>
      </dgm:t>
    </dgm:pt>
    <dgm:pt modelId="{5AEC33AA-E1ED-40A4-9688-CDA802C09F14}" type="pres">
      <dgm:prSet presAssocID="{9370C630-41B5-4389-B704-DA897E6884AF}" presName="accent_3" presStyleCnt="0"/>
      <dgm:spPr/>
      <dgm:t>
        <a:bodyPr/>
        <a:lstStyle/>
        <a:p>
          <a:endParaRPr lang="es-ES"/>
        </a:p>
      </dgm:t>
    </dgm:pt>
    <dgm:pt modelId="{7BC97D4E-0F7A-4E16-9B25-FA94A814502F}" type="pres">
      <dgm:prSet presAssocID="{9370C630-41B5-4389-B704-DA897E6884AF}" presName="accentRepeatNode" presStyleLbl="solidFgAcc1" presStyleIdx="2" presStyleCnt="6"/>
      <dgm:spPr>
        <a:solidFill>
          <a:srgbClr val="336600"/>
        </a:solidFill>
      </dgm:spPr>
      <dgm:t>
        <a:bodyPr/>
        <a:lstStyle/>
        <a:p>
          <a:endParaRPr lang="es-ES"/>
        </a:p>
      </dgm:t>
    </dgm:pt>
    <dgm:pt modelId="{69332AF0-9EC5-47D3-8CE7-7B4AAD52D94F}" type="pres">
      <dgm:prSet presAssocID="{DAE6845A-B7B4-4C88-837F-05826B3CA290}" presName="text_4" presStyleLbl="node1" presStyleIdx="3" presStyleCnt="6">
        <dgm:presLayoutVars>
          <dgm:bulletEnabled val="1"/>
        </dgm:presLayoutVars>
      </dgm:prSet>
      <dgm:spPr/>
      <dgm:t>
        <a:bodyPr/>
        <a:lstStyle/>
        <a:p>
          <a:endParaRPr lang="es-ES"/>
        </a:p>
      </dgm:t>
    </dgm:pt>
    <dgm:pt modelId="{1A2B092B-4867-434B-A926-31BC8625F0FB}" type="pres">
      <dgm:prSet presAssocID="{DAE6845A-B7B4-4C88-837F-05826B3CA290}" presName="accent_4" presStyleCnt="0"/>
      <dgm:spPr/>
    </dgm:pt>
    <dgm:pt modelId="{A84BEC69-D0EA-4D37-AD57-7020B18A68A0}" type="pres">
      <dgm:prSet presAssocID="{DAE6845A-B7B4-4C88-837F-05826B3CA290}" presName="accentRepeatNode" presStyleLbl="solidFgAcc1" presStyleIdx="3" presStyleCnt="6"/>
      <dgm:spPr>
        <a:solidFill>
          <a:srgbClr val="336600"/>
        </a:solidFill>
      </dgm:spPr>
      <dgm:t>
        <a:bodyPr/>
        <a:lstStyle/>
        <a:p>
          <a:endParaRPr lang="es-ES"/>
        </a:p>
      </dgm:t>
    </dgm:pt>
    <dgm:pt modelId="{1A87C309-3FB2-4822-8EE5-F6669E2A66A1}" type="pres">
      <dgm:prSet presAssocID="{C08C9D86-D121-47B0-9DD0-CA5C801682C5}" presName="text_5" presStyleLbl="node1" presStyleIdx="4" presStyleCnt="6">
        <dgm:presLayoutVars>
          <dgm:bulletEnabled val="1"/>
        </dgm:presLayoutVars>
      </dgm:prSet>
      <dgm:spPr/>
      <dgm:t>
        <a:bodyPr/>
        <a:lstStyle/>
        <a:p>
          <a:endParaRPr lang="es-ES"/>
        </a:p>
      </dgm:t>
    </dgm:pt>
    <dgm:pt modelId="{623E4C59-032B-4DD5-BB37-DD418B9C80F8}" type="pres">
      <dgm:prSet presAssocID="{C08C9D86-D121-47B0-9DD0-CA5C801682C5}" presName="accent_5" presStyleCnt="0"/>
      <dgm:spPr/>
    </dgm:pt>
    <dgm:pt modelId="{A210FF32-4C12-46E7-A40F-FC17BED93636}" type="pres">
      <dgm:prSet presAssocID="{C08C9D86-D121-47B0-9DD0-CA5C801682C5}" presName="accentRepeatNode" presStyleLbl="solidFgAcc1" presStyleIdx="4" presStyleCnt="6"/>
      <dgm:spPr>
        <a:solidFill>
          <a:srgbClr val="336600"/>
        </a:solidFill>
      </dgm:spPr>
      <dgm:t>
        <a:bodyPr/>
        <a:lstStyle/>
        <a:p>
          <a:endParaRPr lang="es-ES"/>
        </a:p>
      </dgm:t>
    </dgm:pt>
    <dgm:pt modelId="{7C92B047-BD31-4476-A3FD-F857D9FA7918}" type="pres">
      <dgm:prSet presAssocID="{C7037444-A9D7-4C75-A055-4D269C0F2D18}" presName="text_6" presStyleLbl="node1" presStyleIdx="5" presStyleCnt="6">
        <dgm:presLayoutVars>
          <dgm:bulletEnabled val="1"/>
        </dgm:presLayoutVars>
      </dgm:prSet>
      <dgm:spPr/>
      <dgm:t>
        <a:bodyPr/>
        <a:lstStyle/>
        <a:p>
          <a:endParaRPr lang="es-ES"/>
        </a:p>
      </dgm:t>
    </dgm:pt>
    <dgm:pt modelId="{FDDBC004-E7FB-4E42-A7FD-FD993616C4C0}" type="pres">
      <dgm:prSet presAssocID="{C7037444-A9D7-4C75-A055-4D269C0F2D18}" presName="accent_6" presStyleCnt="0"/>
      <dgm:spPr/>
    </dgm:pt>
    <dgm:pt modelId="{85E12810-FC6F-4358-A09E-2D086D7CC835}" type="pres">
      <dgm:prSet presAssocID="{C7037444-A9D7-4C75-A055-4D269C0F2D18}" presName="accentRepeatNode" presStyleLbl="solidFgAcc1" presStyleIdx="5" presStyleCnt="6" custLinFactNeighborX="8521" custLinFactNeighborY="1107"/>
      <dgm:spPr>
        <a:solidFill>
          <a:srgbClr val="336600"/>
        </a:solidFill>
      </dgm:spPr>
      <dgm:t>
        <a:bodyPr/>
        <a:lstStyle/>
        <a:p>
          <a:endParaRPr lang="es-ES"/>
        </a:p>
      </dgm:t>
    </dgm:pt>
  </dgm:ptLst>
  <dgm:cxnLst>
    <dgm:cxn modelId="{85F300B3-FDE9-41A6-8BA8-A4A6AEDD9F01}" srcId="{840989B6-21AE-4966-9B94-F7EC3DE426F6}" destId="{DAE6845A-B7B4-4C88-837F-05826B3CA290}" srcOrd="3" destOrd="0" parTransId="{5029B5A7-F05D-4B2B-BF04-38E6CA8FBB7D}" sibTransId="{68A7C037-2A27-4660-93D1-AD75E26BBA85}"/>
    <dgm:cxn modelId="{65360786-678D-4BA3-B504-37F5F29D4712}" type="presOf" srcId="{85D78B9D-28BA-44FF-B90E-CF3ED879D0C8}" destId="{B7DB88FA-B287-4924-BD79-06F8C8DF6D67}" srcOrd="0" destOrd="0" presId="urn:microsoft.com/office/officeart/2008/layout/VerticalCurvedList"/>
    <dgm:cxn modelId="{49C31290-79B7-4F7D-86E8-B0E20F4583A1}" type="presOf" srcId="{DAE6845A-B7B4-4C88-837F-05826B3CA290}" destId="{69332AF0-9EC5-47D3-8CE7-7B4AAD52D94F}" srcOrd="0" destOrd="0" presId="urn:microsoft.com/office/officeart/2008/layout/VerticalCurvedList"/>
    <dgm:cxn modelId="{80960206-9910-443A-B93E-7516293DA3EB}" srcId="{840989B6-21AE-4966-9B94-F7EC3DE426F6}" destId="{5FA10261-42A9-46CE-B429-E80C0A1689E9}" srcOrd="1" destOrd="0" parTransId="{1A51C652-F3E8-4B2A-9DFF-9C50222A0777}" sibTransId="{0207426F-2D9C-4A75-89B9-DFD7752D52E5}"/>
    <dgm:cxn modelId="{0465C06B-661F-463C-B3E8-366764A5531C}" type="presOf" srcId="{5FA10261-42A9-46CE-B429-E80C0A1689E9}" destId="{EAD039CD-B561-4A21-91EE-29B32783302F}" srcOrd="0" destOrd="0" presId="urn:microsoft.com/office/officeart/2008/layout/VerticalCurvedList"/>
    <dgm:cxn modelId="{C45CE7A7-928A-4059-BBDE-0FB988C09B08}" type="presOf" srcId="{840989B6-21AE-4966-9B94-F7EC3DE426F6}" destId="{CD31D621-F60C-4A24-8375-CC804A99612D}" srcOrd="0" destOrd="0" presId="urn:microsoft.com/office/officeart/2008/layout/VerticalCurvedList"/>
    <dgm:cxn modelId="{4DC8B9F7-61F2-4B44-8531-015653AAA94E}" srcId="{840989B6-21AE-4966-9B94-F7EC3DE426F6}" destId="{C7037444-A9D7-4C75-A055-4D269C0F2D18}" srcOrd="5" destOrd="0" parTransId="{7315525B-37CA-4BC6-A657-76FF4C636ED3}" sibTransId="{74125FF9-268D-4982-9885-520C93C40426}"/>
    <dgm:cxn modelId="{E2F64EB7-B02B-494C-BF3F-B402CE17DE08}" type="presOf" srcId="{C08C9D86-D121-47B0-9DD0-CA5C801682C5}" destId="{1A87C309-3FB2-4822-8EE5-F6669E2A66A1}" srcOrd="0" destOrd="0" presId="urn:microsoft.com/office/officeart/2008/layout/VerticalCurvedList"/>
    <dgm:cxn modelId="{3B021289-34D7-40DA-98EE-8CDCC8082851}" srcId="{840989B6-21AE-4966-9B94-F7EC3DE426F6}" destId="{C08C9D86-D121-47B0-9DD0-CA5C801682C5}" srcOrd="4" destOrd="0" parTransId="{A51C326E-5694-48C4-BC91-F0FD3C3A6525}" sibTransId="{66A5D423-9F91-41D8-B747-486D0EC207C5}"/>
    <dgm:cxn modelId="{A77E49BA-2286-4E02-8A45-95D7604B1BBD}" type="presOf" srcId="{9370C630-41B5-4389-B704-DA897E6884AF}" destId="{7ED1038F-EFF6-4BED-9CF9-0992C644D9B1}" srcOrd="0" destOrd="0" presId="urn:microsoft.com/office/officeart/2008/layout/VerticalCurvedList"/>
    <dgm:cxn modelId="{3F911DE3-2D2B-481F-BAA0-2FE3308DCECD}" srcId="{840989B6-21AE-4966-9B94-F7EC3DE426F6}" destId="{DC39F44B-2712-4222-88E5-DC7B9DA1A5C0}" srcOrd="0" destOrd="0" parTransId="{01843EBF-15EC-4AD2-B4FE-A266C0211E8D}" sibTransId="{85D78B9D-28BA-44FF-B90E-CF3ED879D0C8}"/>
    <dgm:cxn modelId="{6DB1D390-EC0E-421D-9659-885EB110D6A6}" srcId="{840989B6-21AE-4966-9B94-F7EC3DE426F6}" destId="{9370C630-41B5-4389-B704-DA897E6884AF}" srcOrd="2" destOrd="0" parTransId="{B2B79547-41B0-40D2-A6A5-D7ED63BBD1EC}" sibTransId="{09858900-A8FB-44D8-951A-72D47158C5EF}"/>
    <dgm:cxn modelId="{A87CFA5A-0445-4411-A90F-FEBE9C410653}" type="presOf" srcId="{C7037444-A9D7-4C75-A055-4D269C0F2D18}" destId="{7C92B047-BD31-4476-A3FD-F857D9FA7918}" srcOrd="0" destOrd="0" presId="urn:microsoft.com/office/officeart/2008/layout/VerticalCurvedList"/>
    <dgm:cxn modelId="{60E1F532-5B3F-44ED-8EA3-D5392C0EAD70}" type="presOf" srcId="{DC39F44B-2712-4222-88E5-DC7B9DA1A5C0}" destId="{4FA20D40-3D39-4635-8EF2-BF04EFD292AE}" srcOrd="0" destOrd="0" presId="urn:microsoft.com/office/officeart/2008/layout/VerticalCurvedList"/>
    <dgm:cxn modelId="{3CE9B286-F6D0-4879-8F42-383B0EF48FD7}" type="presParOf" srcId="{CD31D621-F60C-4A24-8375-CC804A99612D}" destId="{5E022285-97BC-4B2E-82D5-4798C83438EA}" srcOrd="0" destOrd="0" presId="urn:microsoft.com/office/officeart/2008/layout/VerticalCurvedList"/>
    <dgm:cxn modelId="{4B616877-16F6-458F-985F-94E4ACFC6E78}" type="presParOf" srcId="{5E022285-97BC-4B2E-82D5-4798C83438EA}" destId="{CD201702-1C81-42BB-9420-9B552466D63E}" srcOrd="0" destOrd="0" presId="urn:microsoft.com/office/officeart/2008/layout/VerticalCurvedList"/>
    <dgm:cxn modelId="{B6375BC8-FA93-4CD1-ADDE-24222FDE5185}" type="presParOf" srcId="{CD201702-1C81-42BB-9420-9B552466D63E}" destId="{F4987E6F-A8CC-4625-A382-5E3184D62F4A}" srcOrd="0" destOrd="0" presId="urn:microsoft.com/office/officeart/2008/layout/VerticalCurvedList"/>
    <dgm:cxn modelId="{E09E5A3C-BBA5-4282-965A-ACBFCF698483}" type="presParOf" srcId="{CD201702-1C81-42BB-9420-9B552466D63E}" destId="{B7DB88FA-B287-4924-BD79-06F8C8DF6D67}" srcOrd="1" destOrd="0" presId="urn:microsoft.com/office/officeart/2008/layout/VerticalCurvedList"/>
    <dgm:cxn modelId="{7AE54852-4D81-46EF-90E7-33A4B34A573A}" type="presParOf" srcId="{CD201702-1C81-42BB-9420-9B552466D63E}" destId="{79292267-75EB-41F0-8078-B82BC9547CB2}" srcOrd="2" destOrd="0" presId="urn:microsoft.com/office/officeart/2008/layout/VerticalCurvedList"/>
    <dgm:cxn modelId="{2455636D-D05D-434D-9C70-3B80700DD34D}" type="presParOf" srcId="{CD201702-1C81-42BB-9420-9B552466D63E}" destId="{C0EF5C94-47D4-4F02-A76C-409188E4820C}" srcOrd="3" destOrd="0" presId="urn:microsoft.com/office/officeart/2008/layout/VerticalCurvedList"/>
    <dgm:cxn modelId="{F36545D4-4A13-455F-BCF6-D7046CA43A57}" type="presParOf" srcId="{5E022285-97BC-4B2E-82D5-4798C83438EA}" destId="{4FA20D40-3D39-4635-8EF2-BF04EFD292AE}" srcOrd="1" destOrd="0" presId="urn:microsoft.com/office/officeart/2008/layout/VerticalCurvedList"/>
    <dgm:cxn modelId="{C0E6E7E4-3AF9-4658-B7EA-8DB692F2C295}" type="presParOf" srcId="{5E022285-97BC-4B2E-82D5-4798C83438EA}" destId="{8CF3EC9C-A49A-41DC-BF72-DFB1D57AA261}" srcOrd="2" destOrd="0" presId="urn:microsoft.com/office/officeart/2008/layout/VerticalCurvedList"/>
    <dgm:cxn modelId="{3A44989B-8887-4B90-AFA9-82C12F4AE52E}" type="presParOf" srcId="{8CF3EC9C-A49A-41DC-BF72-DFB1D57AA261}" destId="{72D71292-F8A9-4DB8-8CAA-5C7B9158E982}" srcOrd="0" destOrd="0" presId="urn:microsoft.com/office/officeart/2008/layout/VerticalCurvedList"/>
    <dgm:cxn modelId="{9AEAB496-AAF7-4C18-8983-FF168ACB47CD}" type="presParOf" srcId="{5E022285-97BC-4B2E-82D5-4798C83438EA}" destId="{EAD039CD-B561-4A21-91EE-29B32783302F}" srcOrd="3" destOrd="0" presId="urn:microsoft.com/office/officeart/2008/layout/VerticalCurvedList"/>
    <dgm:cxn modelId="{75762BE9-6B4C-4F89-AEC8-A44DA9B1A68F}" type="presParOf" srcId="{5E022285-97BC-4B2E-82D5-4798C83438EA}" destId="{D8FA4A6A-7921-452B-B33E-03E9AD369EA1}" srcOrd="4" destOrd="0" presId="urn:microsoft.com/office/officeart/2008/layout/VerticalCurvedList"/>
    <dgm:cxn modelId="{459BDAE3-23CC-4539-A18D-EDABF7E36392}" type="presParOf" srcId="{D8FA4A6A-7921-452B-B33E-03E9AD369EA1}" destId="{741CD813-FDB6-4DB0-9480-3227A3B120FE}" srcOrd="0" destOrd="0" presId="urn:microsoft.com/office/officeart/2008/layout/VerticalCurvedList"/>
    <dgm:cxn modelId="{E164A793-5DE1-48C0-B518-D5DC70BA8692}" type="presParOf" srcId="{5E022285-97BC-4B2E-82D5-4798C83438EA}" destId="{7ED1038F-EFF6-4BED-9CF9-0992C644D9B1}" srcOrd="5" destOrd="0" presId="urn:microsoft.com/office/officeart/2008/layout/VerticalCurvedList"/>
    <dgm:cxn modelId="{85EE8733-7E88-47C1-A715-6217391E1E8E}" type="presParOf" srcId="{5E022285-97BC-4B2E-82D5-4798C83438EA}" destId="{5AEC33AA-E1ED-40A4-9688-CDA802C09F14}" srcOrd="6" destOrd="0" presId="urn:microsoft.com/office/officeart/2008/layout/VerticalCurvedList"/>
    <dgm:cxn modelId="{3C2A7EF4-B3B9-4579-8603-E502EB8544C2}" type="presParOf" srcId="{5AEC33AA-E1ED-40A4-9688-CDA802C09F14}" destId="{7BC97D4E-0F7A-4E16-9B25-FA94A814502F}" srcOrd="0" destOrd="0" presId="urn:microsoft.com/office/officeart/2008/layout/VerticalCurvedList"/>
    <dgm:cxn modelId="{EDED4903-2DE0-4A5B-878F-C63823934D72}" type="presParOf" srcId="{5E022285-97BC-4B2E-82D5-4798C83438EA}" destId="{69332AF0-9EC5-47D3-8CE7-7B4AAD52D94F}" srcOrd="7" destOrd="0" presId="urn:microsoft.com/office/officeart/2008/layout/VerticalCurvedList"/>
    <dgm:cxn modelId="{5230FDC8-D55E-495E-8797-08CF4CCE22C9}" type="presParOf" srcId="{5E022285-97BC-4B2E-82D5-4798C83438EA}" destId="{1A2B092B-4867-434B-A926-31BC8625F0FB}" srcOrd="8" destOrd="0" presId="urn:microsoft.com/office/officeart/2008/layout/VerticalCurvedList"/>
    <dgm:cxn modelId="{6EAF8CFE-024F-4231-8B44-7CE9101B3414}" type="presParOf" srcId="{1A2B092B-4867-434B-A926-31BC8625F0FB}" destId="{A84BEC69-D0EA-4D37-AD57-7020B18A68A0}" srcOrd="0" destOrd="0" presId="urn:microsoft.com/office/officeart/2008/layout/VerticalCurvedList"/>
    <dgm:cxn modelId="{4DF82691-91ED-47E7-84E5-0FE864F39CA5}" type="presParOf" srcId="{5E022285-97BC-4B2E-82D5-4798C83438EA}" destId="{1A87C309-3FB2-4822-8EE5-F6669E2A66A1}" srcOrd="9" destOrd="0" presId="urn:microsoft.com/office/officeart/2008/layout/VerticalCurvedList"/>
    <dgm:cxn modelId="{25D7CD2D-13AC-46A0-B15B-7ACD3E64C054}" type="presParOf" srcId="{5E022285-97BC-4B2E-82D5-4798C83438EA}" destId="{623E4C59-032B-4DD5-BB37-DD418B9C80F8}" srcOrd="10" destOrd="0" presId="urn:microsoft.com/office/officeart/2008/layout/VerticalCurvedList"/>
    <dgm:cxn modelId="{17AE82B1-FBBB-4938-8FEB-7F31A7AEBF97}" type="presParOf" srcId="{623E4C59-032B-4DD5-BB37-DD418B9C80F8}" destId="{A210FF32-4C12-46E7-A40F-FC17BED93636}" srcOrd="0" destOrd="0" presId="urn:microsoft.com/office/officeart/2008/layout/VerticalCurvedList"/>
    <dgm:cxn modelId="{598FD9E5-6FFA-4AE6-A261-756888F99FAC}" type="presParOf" srcId="{5E022285-97BC-4B2E-82D5-4798C83438EA}" destId="{7C92B047-BD31-4476-A3FD-F857D9FA7918}" srcOrd="11" destOrd="0" presId="urn:microsoft.com/office/officeart/2008/layout/VerticalCurvedList"/>
    <dgm:cxn modelId="{A781F708-08C5-431F-825A-E1E60FE2CE89}" type="presParOf" srcId="{5E022285-97BC-4B2E-82D5-4798C83438EA}" destId="{FDDBC004-E7FB-4E42-A7FD-FD993616C4C0}" srcOrd="12" destOrd="0" presId="urn:microsoft.com/office/officeart/2008/layout/VerticalCurvedList"/>
    <dgm:cxn modelId="{AFD6BE95-E6D1-41EC-8E9E-6F0506BA6647}" type="presParOf" srcId="{FDDBC004-E7FB-4E42-A7FD-FD993616C4C0}" destId="{85E12810-FC6F-4358-A09E-2D086D7CC8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2B5888-C348-428B-AD62-D7AAD2CBFFED}" type="doc">
      <dgm:prSet loTypeId="urn:microsoft.com/office/officeart/2005/8/layout/vList2" loCatId="list" qsTypeId="urn:microsoft.com/office/officeart/2005/8/quickstyle/3d3" qsCatId="3D" csTypeId="urn:microsoft.com/office/officeart/2005/8/colors/accent0_1" csCatId="mainScheme" phldr="1"/>
      <dgm:spPr/>
      <dgm:t>
        <a:bodyPr/>
        <a:lstStyle/>
        <a:p>
          <a:endParaRPr lang="es-ES"/>
        </a:p>
      </dgm:t>
    </dgm:pt>
    <dgm:pt modelId="{30BFBAC2-2BAC-48BD-B1CD-BDBE4BF1A4C4}">
      <dgm:prSet phldrT="[Texto]" custT="1"/>
      <dgm:spPr/>
      <dgm:t>
        <a:bodyPr/>
        <a:lstStyle/>
        <a:p>
          <a:r>
            <a:rPr lang="es-EC" sz="1500" b="1" dirty="0" smtClean="0"/>
            <a:t>H0.</a:t>
          </a:r>
          <a:r>
            <a:rPr lang="es-EC" sz="1500" dirty="0" smtClean="0"/>
            <a:t>  La inversión mensual que los clientes destinan para el cuidado de su mascota no depende de sus ingresos familiares.</a:t>
          </a:r>
          <a:endParaRPr lang="es-ES" sz="1500" dirty="0"/>
        </a:p>
      </dgm:t>
    </dgm:pt>
    <dgm:pt modelId="{567725BB-1634-4AA4-AE3F-96AAA1FD0ACB}" type="parTrans" cxnId="{0C450D36-A0C6-4F48-A2B4-3139494992F8}">
      <dgm:prSet/>
      <dgm:spPr/>
      <dgm:t>
        <a:bodyPr/>
        <a:lstStyle/>
        <a:p>
          <a:endParaRPr lang="es-ES" sz="1500"/>
        </a:p>
      </dgm:t>
    </dgm:pt>
    <dgm:pt modelId="{8ADD1D3D-0DDF-4C1E-9CD8-F5A89BABC0AD}" type="sibTrans" cxnId="{0C450D36-A0C6-4F48-A2B4-3139494992F8}">
      <dgm:prSet/>
      <dgm:spPr/>
      <dgm:t>
        <a:bodyPr/>
        <a:lstStyle/>
        <a:p>
          <a:endParaRPr lang="es-ES" sz="1500"/>
        </a:p>
      </dgm:t>
    </dgm:pt>
    <dgm:pt modelId="{05CDA98D-8B71-4CB8-A476-704A3D952C1C}">
      <dgm:prSet custT="1"/>
      <dgm:spPr/>
      <dgm:t>
        <a:bodyPr/>
        <a:lstStyle/>
        <a:p>
          <a:r>
            <a:rPr lang="es-EC" sz="1500" b="1" dirty="0" smtClean="0"/>
            <a:t>H1.</a:t>
          </a:r>
          <a:r>
            <a:rPr lang="es-EC" sz="1500" dirty="0" smtClean="0"/>
            <a:t>  La inversión mensual que los clientes destinan para el cuidado de su mascota depende de sus ingresos familiares.</a:t>
          </a:r>
          <a:endParaRPr lang="es-EC" sz="1500" dirty="0"/>
        </a:p>
      </dgm:t>
    </dgm:pt>
    <dgm:pt modelId="{4E84F703-6344-4A62-BC12-10B310E94942}" type="parTrans" cxnId="{B4DAFEF9-C5FA-4F33-8067-F91B31718319}">
      <dgm:prSet/>
      <dgm:spPr/>
      <dgm:t>
        <a:bodyPr/>
        <a:lstStyle/>
        <a:p>
          <a:endParaRPr lang="es-ES" sz="1500"/>
        </a:p>
      </dgm:t>
    </dgm:pt>
    <dgm:pt modelId="{FFFEFE6B-2642-453A-84F4-96350DD4CA7D}" type="sibTrans" cxnId="{B4DAFEF9-C5FA-4F33-8067-F91B31718319}">
      <dgm:prSet/>
      <dgm:spPr/>
      <dgm:t>
        <a:bodyPr/>
        <a:lstStyle/>
        <a:p>
          <a:endParaRPr lang="es-ES" sz="1500"/>
        </a:p>
      </dgm:t>
    </dgm:pt>
    <dgm:pt modelId="{86E21C98-9E13-41E7-AC02-CD4AE0FD239C}">
      <dgm:prSet custT="1"/>
      <dgm:spPr/>
      <dgm:t>
        <a:bodyPr/>
        <a:lstStyle/>
        <a:p>
          <a:r>
            <a:rPr lang="es-EC" sz="1500" b="1" dirty="0" smtClean="0"/>
            <a:t>H0.</a:t>
          </a:r>
          <a:r>
            <a:rPr lang="es-EC" sz="1500" dirty="0" smtClean="0"/>
            <a:t> La frecuencia con la que acuden los clientes a una clínica veterinaria no está relacionada con el tipo de servicio que más utilizan. </a:t>
          </a:r>
          <a:endParaRPr lang="es-EC" sz="1500" dirty="0"/>
        </a:p>
      </dgm:t>
    </dgm:pt>
    <dgm:pt modelId="{345A7D81-12E4-4805-A950-89CA0AAD91F0}" type="parTrans" cxnId="{6B9E4884-00E3-47B4-93B5-BE1B8E0D8FD6}">
      <dgm:prSet/>
      <dgm:spPr/>
      <dgm:t>
        <a:bodyPr/>
        <a:lstStyle/>
        <a:p>
          <a:endParaRPr lang="es-ES" sz="1500"/>
        </a:p>
      </dgm:t>
    </dgm:pt>
    <dgm:pt modelId="{7067880E-2056-4F12-ADC3-ED3743A16AA7}" type="sibTrans" cxnId="{6B9E4884-00E3-47B4-93B5-BE1B8E0D8FD6}">
      <dgm:prSet/>
      <dgm:spPr/>
      <dgm:t>
        <a:bodyPr/>
        <a:lstStyle/>
        <a:p>
          <a:endParaRPr lang="es-ES" sz="1500"/>
        </a:p>
      </dgm:t>
    </dgm:pt>
    <dgm:pt modelId="{0B6C0E2B-DD6B-4E53-8E9A-FAD8246987A8}">
      <dgm:prSet custT="1"/>
      <dgm:spPr/>
      <dgm:t>
        <a:bodyPr/>
        <a:lstStyle/>
        <a:p>
          <a:r>
            <a:rPr lang="es-MX" sz="1500" b="1" dirty="0" smtClean="0"/>
            <a:t>H1.</a:t>
          </a:r>
          <a:r>
            <a:rPr lang="es-MX" sz="1500" dirty="0" smtClean="0"/>
            <a:t> La frecuencia con la que acuden los clientes a una clínica veterinaria está relacionada con el tipo de servicio que más utilizan.</a:t>
          </a:r>
          <a:endParaRPr lang="es-EC" sz="1500" dirty="0"/>
        </a:p>
      </dgm:t>
    </dgm:pt>
    <dgm:pt modelId="{263F6457-D4AF-44A4-87AC-6AC47F62AF77}" type="parTrans" cxnId="{20C1B05E-9BF9-4EBC-8CB6-35BC1A893D12}">
      <dgm:prSet/>
      <dgm:spPr/>
      <dgm:t>
        <a:bodyPr/>
        <a:lstStyle/>
        <a:p>
          <a:endParaRPr lang="es-ES" sz="1500"/>
        </a:p>
      </dgm:t>
    </dgm:pt>
    <dgm:pt modelId="{67F67A51-7067-4B2F-B60C-2CAD01940EEA}" type="sibTrans" cxnId="{20C1B05E-9BF9-4EBC-8CB6-35BC1A893D12}">
      <dgm:prSet/>
      <dgm:spPr/>
      <dgm:t>
        <a:bodyPr/>
        <a:lstStyle/>
        <a:p>
          <a:endParaRPr lang="es-ES" sz="1500"/>
        </a:p>
      </dgm:t>
    </dgm:pt>
    <dgm:pt modelId="{016203FD-E40A-48A3-83BD-2C0BAA3CDD15}">
      <dgm:prSet custT="1"/>
      <dgm:spPr/>
      <dgm:t>
        <a:bodyPr/>
        <a:lstStyle/>
        <a:p>
          <a:r>
            <a:rPr lang="es-MX" sz="1500" b="1" dirty="0" smtClean="0"/>
            <a:t>H0. </a:t>
          </a:r>
          <a:r>
            <a:rPr lang="es-MX" sz="1500" dirty="0" smtClean="0"/>
            <a:t>Los clientes de las clínicas veterinarias de todos los niveles de instrucción no se encuentran muy satisfechos respecto a las dimensiones de la calidad de servicio analizadas. </a:t>
          </a:r>
          <a:endParaRPr lang="es-EC" sz="1500" dirty="0"/>
        </a:p>
      </dgm:t>
    </dgm:pt>
    <dgm:pt modelId="{B52252CD-F9E6-4F90-A444-6B41E9016D87}" type="parTrans" cxnId="{72ED9DFF-C89C-427F-B7A9-449A0D7D68E0}">
      <dgm:prSet/>
      <dgm:spPr/>
      <dgm:t>
        <a:bodyPr/>
        <a:lstStyle/>
        <a:p>
          <a:endParaRPr lang="es-ES" sz="1500"/>
        </a:p>
      </dgm:t>
    </dgm:pt>
    <dgm:pt modelId="{2FFA8E53-E943-4AB0-9233-C38514E888F2}" type="sibTrans" cxnId="{72ED9DFF-C89C-427F-B7A9-449A0D7D68E0}">
      <dgm:prSet/>
      <dgm:spPr/>
      <dgm:t>
        <a:bodyPr/>
        <a:lstStyle/>
        <a:p>
          <a:endParaRPr lang="es-ES" sz="1500"/>
        </a:p>
      </dgm:t>
    </dgm:pt>
    <dgm:pt modelId="{0B40D205-982B-4164-9AA5-17230FCA35D1}">
      <dgm:prSet custT="1"/>
      <dgm:spPr/>
      <dgm:t>
        <a:bodyPr/>
        <a:lstStyle/>
        <a:p>
          <a:r>
            <a:rPr lang="es-MX" sz="1500" b="1" dirty="0" smtClean="0"/>
            <a:t>H1.</a:t>
          </a:r>
          <a:r>
            <a:rPr lang="es-MX" sz="1500" dirty="0" smtClean="0"/>
            <a:t> Los clientes de las clínicas veterinarias de todos los niveles de instrucción se encuentran satisfechos respecto a las dimensiones de la calidad de servicio analizadas. </a:t>
          </a:r>
          <a:endParaRPr lang="es-EC" sz="1500" dirty="0"/>
        </a:p>
      </dgm:t>
    </dgm:pt>
    <dgm:pt modelId="{1F619B10-2F73-4197-BEDB-E3CE2F62DF61}" type="parTrans" cxnId="{DB21FC98-B704-46BA-BCE6-8BBB73B100D7}">
      <dgm:prSet/>
      <dgm:spPr/>
      <dgm:t>
        <a:bodyPr/>
        <a:lstStyle/>
        <a:p>
          <a:endParaRPr lang="es-ES" sz="1500"/>
        </a:p>
      </dgm:t>
    </dgm:pt>
    <dgm:pt modelId="{78565CA8-020F-4333-8E0F-75EE6F9B9FCD}" type="sibTrans" cxnId="{DB21FC98-B704-46BA-BCE6-8BBB73B100D7}">
      <dgm:prSet/>
      <dgm:spPr/>
      <dgm:t>
        <a:bodyPr/>
        <a:lstStyle/>
        <a:p>
          <a:endParaRPr lang="es-ES" sz="1500"/>
        </a:p>
      </dgm:t>
    </dgm:pt>
    <dgm:pt modelId="{66497FDF-D7EC-4FF7-81C2-376A7B6950B7}" type="pres">
      <dgm:prSet presAssocID="{132B5888-C348-428B-AD62-D7AAD2CBFFED}" presName="linear" presStyleCnt="0">
        <dgm:presLayoutVars>
          <dgm:animLvl val="lvl"/>
          <dgm:resizeHandles val="exact"/>
        </dgm:presLayoutVars>
      </dgm:prSet>
      <dgm:spPr/>
      <dgm:t>
        <a:bodyPr/>
        <a:lstStyle/>
        <a:p>
          <a:endParaRPr lang="es-ES"/>
        </a:p>
      </dgm:t>
    </dgm:pt>
    <dgm:pt modelId="{1B1CD692-508D-4B7B-ACA9-713145691B5E}" type="pres">
      <dgm:prSet presAssocID="{30BFBAC2-2BAC-48BD-B1CD-BDBE4BF1A4C4}" presName="parentText" presStyleLbl="node1" presStyleIdx="0" presStyleCnt="3">
        <dgm:presLayoutVars>
          <dgm:chMax val="0"/>
          <dgm:bulletEnabled val="1"/>
        </dgm:presLayoutVars>
      </dgm:prSet>
      <dgm:spPr/>
      <dgm:t>
        <a:bodyPr/>
        <a:lstStyle/>
        <a:p>
          <a:endParaRPr lang="es-ES"/>
        </a:p>
      </dgm:t>
    </dgm:pt>
    <dgm:pt modelId="{793C9038-823D-4560-B4C4-6488E0EC43EC}" type="pres">
      <dgm:prSet presAssocID="{30BFBAC2-2BAC-48BD-B1CD-BDBE4BF1A4C4}" presName="childText" presStyleLbl="revTx" presStyleIdx="0" presStyleCnt="3">
        <dgm:presLayoutVars>
          <dgm:bulletEnabled val="1"/>
        </dgm:presLayoutVars>
      </dgm:prSet>
      <dgm:spPr/>
      <dgm:t>
        <a:bodyPr/>
        <a:lstStyle/>
        <a:p>
          <a:endParaRPr lang="es-ES"/>
        </a:p>
      </dgm:t>
    </dgm:pt>
    <dgm:pt modelId="{1EC2B3F5-6221-40D6-A091-5B16C52DE881}" type="pres">
      <dgm:prSet presAssocID="{86E21C98-9E13-41E7-AC02-CD4AE0FD239C}" presName="parentText" presStyleLbl="node1" presStyleIdx="1" presStyleCnt="3">
        <dgm:presLayoutVars>
          <dgm:chMax val="0"/>
          <dgm:bulletEnabled val="1"/>
        </dgm:presLayoutVars>
      </dgm:prSet>
      <dgm:spPr/>
      <dgm:t>
        <a:bodyPr/>
        <a:lstStyle/>
        <a:p>
          <a:endParaRPr lang="es-ES"/>
        </a:p>
      </dgm:t>
    </dgm:pt>
    <dgm:pt modelId="{D57733A5-4B05-47AA-B932-18DDCB85F6AD}" type="pres">
      <dgm:prSet presAssocID="{86E21C98-9E13-41E7-AC02-CD4AE0FD239C}" presName="childText" presStyleLbl="revTx" presStyleIdx="1" presStyleCnt="3">
        <dgm:presLayoutVars>
          <dgm:bulletEnabled val="1"/>
        </dgm:presLayoutVars>
      </dgm:prSet>
      <dgm:spPr/>
      <dgm:t>
        <a:bodyPr/>
        <a:lstStyle/>
        <a:p>
          <a:endParaRPr lang="es-ES"/>
        </a:p>
      </dgm:t>
    </dgm:pt>
    <dgm:pt modelId="{49753256-0B02-4961-8989-EF8BF21A0B9D}" type="pres">
      <dgm:prSet presAssocID="{016203FD-E40A-48A3-83BD-2C0BAA3CDD15}" presName="parentText" presStyleLbl="node1" presStyleIdx="2" presStyleCnt="3">
        <dgm:presLayoutVars>
          <dgm:chMax val="0"/>
          <dgm:bulletEnabled val="1"/>
        </dgm:presLayoutVars>
      </dgm:prSet>
      <dgm:spPr/>
      <dgm:t>
        <a:bodyPr/>
        <a:lstStyle/>
        <a:p>
          <a:endParaRPr lang="es-ES"/>
        </a:p>
      </dgm:t>
    </dgm:pt>
    <dgm:pt modelId="{6B994F71-67E0-4ECB-9DB0-7EAD83CBBE2C}" type="pres">
      <dgm:prSet presAssocID="{016203FD-E40A-48A3-83BD-2C0BAA3CDD15}" presName="childText" presStyleLbl="revTx" presStyleIdx="2" presStyleCnt="3">
        <dgm:presLayoutVars>
          <dgm:bulletEnabled val="1"/>
        </dgm:presLayoutVars>
      </dgm:prSet>
      <dgm:spPr/>
      <dgm:t>
        <a:bodyPr/>
        <a:lstStyle/>
        <a:p>
          <a:endParaRPr lang="es-ES"/>
        </a:p>
      </dgm:t>
    </dgm:pt>
  </dgm:ptLst>
  <dgm:cxnLst>
    <dgm:cxn modelId="{43368523-AC06-4B12-8D1B-50E4F1101271}" type="presOf" srcId="{016203FD-E40A-48A3-83BD-2C0BAA3CDD15}" destId="{49753256-0B02-4961-8989-EF8BF21A0B9D}" srcOrd="0" destOrd="0" presId="urn:microsoft.com/office/officeart/2005/8/layout/vList2"/>
    <dgm:cxn modelId="{914FDB6E-DA97-48F0-AD2F-13F5DE8B3EDD}" type="presOf" srcId="{0B6C0E2B-DD6B-4E53-8E9A-FAD8246987A8}" destId="{D57733A5-4B05-47AA-B932-18DDCB85F6AD}" srcOrd="0" destOrd="0" presId="urn:microsoft.com/office/officeart/2005/8/layout/vList2"/>
    <dgm:cxn modelId="{6B9E4884-00E3-47B4-93B5-BE1B8E0D8FD6}" srcId="{132B5888-C348-428B-AD62-D7AAD2CBFFED}" destId="{86E21C98-9E13-41E7-AC02-CD4AE0FD239C}" srcOrd="1" destOrd="0" parTransId="{345A7D81-12E4-4805-A950-89CA0AAD91F0}" sibTransId="{7067880E-2056-4F12-ADC3-ED3743A16AA7}"/>
    <dgm:cxn modelId="{DB21FC98-B704-46BA-BCE6-8BBB73B100D7}" srcId="{016203FD-E40A-48A3-83BD-2C0BAA3CDD15}" destId="{0B40D205-982B-4164-9AA5-17230FCA35D1}" srcOrd="0" destOrd="0" parTransId="{1F619B10-2F73-4197-BEDB-E3CE2F62DF61}" sibTransId="{78565CA8-020F-4333-8E0F-75EE6F9B9FCD}"/>
    <dgm:cxn modelId="{20C1B05E-9BF9-4EBC-8CB6-35BC1A893D12}" srcId="{86E21C98-9E13-41E7-AC02-CD4AE0FD239C}" destId="{0B6C0E2B-DD6B-4E53-8E9A-FAD8246987A8}" srcOrd="0" destOrd="0" parTransId="{263F6457-D4AF-44A4-87AC-6AC47F62AF77}" sibTransId="{67F67A51-7067-4B2F-B60C-2CAD01940EEA}"/>
    <dgm:cxn modelId="{371F191E-863A-4B05-8A91-CD918036306D}" type="presOf" srcId="{30BFBAC2-2BAC-48BD-B1CD-BDBE4BF1A4C4}" destId="{1B1CD692-508D-4B7B-ACA9-713145691B5E}" srcOrd="0" destOrd="0" presId="urn:microsoft.com/office/officeart/2005/8/layout/vList2"/>
    <dgm:cxn modelId="{DB3759B6-2B84-41E8-815F-6418284D3AB5}" type="presOf" srcId="{132B5888-C348-428B-AD62-D7AAD2CBFFED}" destId="{66497FDF-D7EC-4FF7-81C2-376A7B6950B7}" srcOrd="0" destOrd="0" presId="urn:microsoft.com/office/officeart/2005/8/layout/vList2"/>
    <dgm:cxn modelId="{0C450D36-A0C6-4F48-A2B4-3139494992F8}" srcId="{132B5888-C348-428B-AD62-D7AAD2CBFFED}" destId="{30BFBAC2-2BAC-48BD-B1CD-BDBE4BF1A4C4}" srcOrd="0" destOrd="0" parTransId="{567725BB-1634-4AA4-AE3F-96AAA1FD0ACB}" sibTransId="{8ADD1D3D-0DDF-4C1E-9CD8-F5A89BABC0AD}"/>
    <dgm:cxn modelId="{56346BC3-3D11-46B7-9A60-5B24E516E607}" type="presOf" srcId="{86E21C98-9E13-41E7-AC02-CD4AE0FD239C}" destId="{1EC2B3F5-6221-40D6-A091-5B16C52DE881}" srcOrd="0" destOrd="0" presId="urn:microsoft.com/office/officeart/2005/8/layout/vList2"/>
    <dgm:cxn modelId="{ACB3C5D8-72C6-4716-80DA-727C9C5CBA4C}" type="presOf" srcId="{05CDA98D-8B71-4CB8-A476-704A3D952C1C}" destId="{793C9038-823D-4560-B4C4-6488E0EC43EC}" srcOrd="0" destOrd="0" presId="urn:microsoft.com/office/officeart/2005/8/layout/vList2"/>
    <dgm:cxn modelId="{648469E3-B546-432E-A7EC-33ABAE8D6A28}" type="presOf" srcId="{0B40D205-982B-4164-9AA5-17230FCA35D1}" destId="{6B994F71-67E0-4ECB-9DB0-7EAD83CBBE2C}" srcOrd="0" destOrd="0" presId="urn:microsoft.com/office/officeart/2005/8/layout/vList2"/>
    <dgm:cxn modelId="{72ED9DFF-C89C-427F-B7A9-449A0D7D68E0}" srcId="{132B5888-C348-428B-AD62-D7AAD2CBFFED}" destId="{016203FD-E40A-48A3-83BD-2C0BAA3CDD15}" srcOrd="2" destOrd="0" parTransId="{B52252CD-F9E6-4F90-A444-6B41E9016D87}" sibTransId="{2FFA8E53-E943-4AB0-9233-C38514E888F2}"/>
    <dgm:cxn modelId="{B4DAFEF9-C5FA-4F33-8067-F91B31718319}" srcId="{30BFBAC2-2BAC-48BD-B1CD-BDBE4BF1A4C4}" destId="{05CDA98D-8B71-4CB8-A476-704A3D952C1C}" srcOrd="0" destOrd="0" parTransId="{4E84F703-6344-4A62-BC12-10B310E94942}" sibTransId="{FFFEFE6B-2642-453A-84F4-96350DD4CA7D}"/>
    <dgm:cxn modelId="{0DC70005-677D-437D-9214-586BDC1A39B0}" type="presParOf" srcId="{66497FDF-D7EC-4FF7-81C2-376A7B6950B7}" destId="{1B1CD692-508D-4B7B-ACA9-713145691B5E}" srcOrd="0" destOrd="0" presId="urn:microsoft.com/office/officeart/2005/8/layout/vList2"/>
    <dgm:cxn modelId="{36B63AB2-7512-44E2-9B4A-35ECAFD602A3}" type="presParOf" srcId="{66497FDF-D7EC-4FF7-81C2-376A7B6950B7}" destId="{793C9038-823D-4560-B4C4-6488E0EC43EC}" srcOrd="1" destOrd="0" presId="urn:microsoft.com/office/officeart/2005/8/layout/vList2"/>
    <dgm:cxn modelId="{C5299E36-E190-473A-B71E-586B65A8A886}" type="presParOf" srcId="{66497FDF-D7EC-4FF7-81C2-376A7B6950B7}" destId="{1EC2B3F5-6221-40D6-A091-5B16C52DE881}" srcOrd="2" destOrd="0" presId="urn:microsoft.com/office/officeart/2005/8/layout/vList2"/>
    <dgm:cxn modelId="{DDEE975D-6632-404B-ABCA-9365D0564234}" type="presParOf" srcId="{66497FDF-D7EC-4FF7-81C2-376A7B6950B7}" destId="{D57733A5-4B05-47AA-B932-18DDCB85F6AD}" srcOrd="3" destOrd="0" presId="urn:microsoft.com/office/officeart/2005/8/layout/vList2"/>
    <dgm:cxn modelId="{8528E3C6-6B10-48E2-BA36-A1042A5EC66C}" type="presParOf" srcId="{66497FDF-D7EC-4FF7-81C2-376A7B6950B7}" destId="{49753256-0B02-4961-8989-EF8BF21A0B9D}" srcOrd="4" destOrd="0" presId="urn:microsoft.com/office/officeart/2005/8/layout/vList2"/>
    <dgm:cxn modelId="{C065B90C-F673-4079-86F9-1CBF4F00971C}" type="presParOf" srcId="{66497FDF-D7EC-4FF7-81C2-376A7B6950B7}" destId="{6B994F71-67E0-4ECB-9DB0-7EAD83CBBE2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B31D74-57FC-4742-9BE3-00BCF539F17A}" type="doc">
      <dgm:prSet loTypeId="urn:microsoft.com/office/officeart/2005/8/layout/lProcess2" loCatId="list" qsTypeId="urn:microsoft.com/office/officeart/2005/8/quickstyle/3d4" qsCatId="3D" csTypeId="urn:microsoft.com/office/officeart/2005/8/colors/accent0_1" csCatId="mainScheme" phldr="1"/>
      <dgm:spPr/>
      <dgm:t>
        <a:bodyPr/>
        <a:lstStyle/>
        <a:p>
          <a:endParaRPr lang="es-EC"/>
        </a:p>
      </dgm:t>
    </dgm:pt>
    <dgm:pt modelId="{A11363E1-5695-4743-9D12-FB32B6A9FE96}">
      <dgm:prSet phldrT="[Texto]" custT="1"/>
      <dgm:spPr/>
      <dgm:t>
        <a:bodyPr/>
        <a:lstStyle/>
        <a:p>
          <a:r>
            <a:rPr lang="es-EC" sz="1400" b="1" dirty="0" smtClean="0">
              <a:effectLst/>
            </a:rPr>
            <a:t>Investigación Exploratoria</a:t>
          </a:r>
          <a:endParaRPr lang="es-EC" sz="1400" b="1" dirty="0">
            <a:effectLst/>
          </a:endParaRPr>
        </a:p>
      </dgm:t>
    </dgm:pt>
    <dgm:pt modelId="{A1479F4E-A4D5-49DF-A3FB-1D83C8F894CC}" type="parTrans" cxnId="{334197F8-7DA4-4B85-A1D4-939D879B9B89}">
      <dgm:prSet/>
      <dgm:spPr/>
      <dgm:t>
        <a:bodyPr/>
        <a:lstStyle/>
        <a:p>
          <a:endParaRPr lang="es-EC" sz="1400">
            <a:solidFill>
              <a:schemeClr val="tx1"/>
            </a:solidFill>
            <a:effectLst/>
          </a:endParaRPr>
        </a:p>
      </dgm:t>
    </dgm:pt>
    <dgm:pt modelId="{B3B4341B-AC21-4114-8DD0-8208E2622215}" type="sibTrans" cxnId="{334197F8-7DA4-4B85-A1D4-939D879B9B89}">
      <dgm:prSet/>
      <dgm:spPr/>
      <dgm:t>
        <a:bodyPr/>
        <a:lstStyle/>
        <a:p>
          <a:endParaRPr lang="es-EC" sz="1400">
            <a:solidFill>
              <a:schemeClr val="tx1"/>
            </a:solidFill>
            <a:effectLst/>
          </a:endParaRPr>
        </a:p>
      </dgm:t>
    </dgm:pt>
    <dgm:pt modelId="{EE9BB6F0-AF37-4262-9189-E5AB8D77F8EA}">
      <dgm:prSet phldrT="[Texto]" custT="1"/>
      <dgm:spPr/>
      <dgm:t>
        <a:bodyPr/>
        <a:lstStyle/>
        <a:p>
          <a:r>
            <a:rPr lang="es-EC" sz="1400" dirty="0" smtClean="0"/>
            <a:t>Estudiar un problema o situación para proporcionar conocimiento y entendimiento al investigador. (Malhotra, 2004)</a:t>
          </a:r>
          <a:endParaRPr lang="es-EC" sz="1400" dirty="0">
            <a:effectLst/>
          </a:endParaRPr>
        </a:p>
      </dgm:t>
    </dgm:pt>
    <dgm:pt modelId="{BAF64D94-170D-427B-BCD1-1BE937D2D905}" type="parTrans" cxnId="{3685BC82-A969-43C8-8898-27AD97C5C61C}">
      <dgm:prSet/>
      <dgm:spPr/>
      <dgm:t>
        <a:bodyPr/>
        <a:lstStyle/>
        <a:p>
          <a:endParaRPr lang="es-EC" sz="1400">
            <a:solidFill>
              <a:schemeClr val="tx1"/>
            </a:solidFill>
            <a:effectLst/>
          </a:endParaRPr>
        </a:p>
      </dgm:t>
    </dgm:pt>
    <dgm:pt modelId="{A92E302A-6197-4509-8C95-DE1E97FC0B3D}" type="sibTrans" cxnId="{3685BC82-A969-43C8-8898-27AD97C5C61C}">
      <dgm:prSet/>
      <dgm:spPr/>
      <dgm:t>
        <a:bodyPr/>
        <a:lstStyle/>
        <a:p>
          <a:endParaRPr lang="es-EC" sz="1400">
            <a:solidFill>
              <a:schemeClr val="tx1"/>
            </a:solidFill>
            <a:effectLst/>
          </a:endParaRPr>
        </a:p>
      </dgm:t>
    </dgm:pt>
    <dgm:pt modelId="{6D962557-C8E3-4A45-8B4C-306970349C5D}">
      <dgm:prSet phldrT="[Texto]" custT="1"/>
      <dgm:spPr/>
      <dgm:t>
        <a:bodyPr/>
        <a:lstStyle/>
        <a:p>
          <a:r>
            <a:rPr lang="es-EC" sz="1400" b="1" dirty="0" smtClean="0">
              <a:effectLst/>
            </a:rPr>
            <a:t>Investigación Descriptiva</a:t>
          </a:r>
          <a:endParaRPr lang="es-EC" sz="1400" b="1" dirty="0">
            <a:effectLst/>
          </a:endParaRPr>
        </a:p>
      </dgm:t>
    </dgm:pt>
    <dgm:pt modelId="{2017E937-0EF3-4704-BB00-91A1C108B30F}" type="parTrans" cxnId="{0455D602-66A1-4F57-ABA7-942D40142DB0}">
      <dgm:prSet/>
      <dgm:spPr/>
      <dgm:t>
        <a:bodyPr/>
        <a:lstStyle/>
        <a:p>
          <a:endParaRPr lang="es-EC" sz="1400">
            <a:solidFill>
              <a:schemeClr val="tx1"/>
            </a:solidFill>
            <a:effectLst/>
          </a:endParaRPr>
        </a:p>
      </dgm:t>
    </dgm:pt>
    <dgm:pt modelId="{BCE85B8D-F9C9-450F-94C8-8D954C784011}" type="sibTrans" cxnId="{0455D602-66A1-4F57-ABA7-942D40142DB0}">
      <dgm:prSet/>
      <dgm:spPr/>
      <dgm:t>
        <a:bodyPr/>
        <a:lstStyle/>
        <a:p>
          <a:endParaRPr lang="es-EC" sz="1400">
            <a:solidFill>
              <a:schemeClr val="tx1"/>
            </a:solidFill>
            <a:effectLst/>
          </a:endParaRPr>
        </a:p>
      </dgm:t>
    </dgm:pt>
    <dgm:pt modelId="{863BEC59-A996-4682-85D9-6D5A3AC5D248}">
      <dgm:prSet phldrT="[Texto]" custT="1"/>
      <dgm:spPr/>
      <dgm:t>
        <a:bodyPr/>
        <a:lstStyle/>
        <a:p>
          <a:r>
            <a:rPr lang="es-EC" sz="1400" dirty="0" smtClean="0"/>
            <a:t>El  detalle de las características o funciones de mercado. </a:t>
          </a:r>
        </a:p>
        <a:p>
          <a:r>
            <a:rPr lang="es-EC" sz="1400" dirty="0" smtClean="0"/>
            <a:t>(Malhotra, 2004).</a:t>
          </a:r>
          <a:endParaRPr lang="es-EC" sz="1400" dirty="0">
            <a:effectLst/>
          </a:endParaRPr>
        </a:p>
      </dgm:t>
    </dgm:pt>
    <dgm:pt modelId="{DE0558C5-675F-4F4F-92CE-99114F40196B}" type="parTrans" cxnId="{F886710B-A954-473F-8534-82198FD18957}">
      <dgm:prSet/>
      <dgm:spPr/>
      <dgm:t>
        <a:bodyPr/>
        <a:lstStyle/>
        <a:p>
          <a:endParaRPr lang="es-EC" sz="1400">
            <a:solidFill>
              <a:schemeClr val="tx1"/>
            </a:solidFill>
            <a:effectLst/>
          </a:endParaRPr>
        </a:p>
      </dgm:t>
    </dgm:pt>
    <dgm:pt modelId="{9B588BBD-B7C9-464F-B5EE-3BA98554BD2A}" type="sibTrans" cxnId="{F886710B-A954-473F-8534-82198FD18957}">
      <dgm:prSet/>
      <dgm:spPr/>
      <dgm:t>
        <a:bodyPr/>
        <a:lstStyle/>
        <a:p>
          <a:endParaRPr lang="es-EC" sz="1400">
            <a:solidFill>
              <a:schemeClr val="tx1"/>
            </a:solidFill>
            <a:effectLst/>
          </a:endParaRPr>
        </a:p>
      </dgm:t>
    </dgm:pt>
    <dgm:pt modelId="{AD53F5B5-1077-4094-8A7B-640ACD21D84B}" type="pres">
      <dgm:prSet presAssocID="{5CB31D74-57FC-4742-9BE3-00BCF539F17A}" presName="theList" presStyleCnt="0">
        <dgm:presLayoutVars>
          <dgm:dir/>
          <dgm:animLvl val="lvl"/>
          <dgm:resizeHandles val="exact"/>
        </dgm:presLayoutVars>
      </dgm:prSet>
      <dgm:spPr/>
      <dgm:t>
        <a:bodyPr/>
        <a:lstStyle/>
        <a:p>
          <a:endParaRPr lang="es-EC"/>
        </a:p>
      </dgm:t>
    </dgm:pt>
    <dgm:pt modelId="{823013C7-5828-446B-8914-2EB2DAB636AE}" type="pres">
      <dgm:prSet presAssocID="{A11363E1-5695-4743-9D12-FB32B6A9FE96}" presName="compNode" presStyleCnt="0"/>
      <dgm:spPr/>
      <dgm:t>
        <a:bodyPr/>
        <a:lstStyle/>
        <a:p>
          <a:endParaRPr lang="es-ES"/>
        </a:p>
      </dgm:t>
    </dgm:pt>
    <dgm:pt modelId="{46335CFC-4FA5-48C1-8D29-94D06A800493}" type="pres">
      <dgm:prSet presAssocID="{A11363E1-5695-4743-9D12-FB32B6A9FE96}" presName="aNode" presStyleLbl="bgShp" presStyleIdx="0" presStyleCnt="2"/>
      <dgm:spPr/>
      <dgm:t>
        <a:bodyPr/>
        <a:lstStyle/>
        <a:p>
          <a:endParaRPr lang="es-EC"/>
        </a:p>
      </dgm:t>
    </dgm:pt>
    <dgm:pt modelId="{E3854869-0489-42A3-B03C-E4DA34A732A4}" type="pres">
      <dgm:prSet presAssocID="{A11363E1-5695-4743-9D12-FB32B6A9FE96}" presName="textNode" presStyleLbl="bgShp" presStyleIdx="0" presStyleCnt="2"/>
      <dgm:spPr/>
      <dgm:t>
        <a:bodyPr/>
        <a:lstStyle/>
        <a:p>
          <a:endParaRPr lang="es-EC"/>
        </a:p>
      </dgm:t>
    </dgm:pt>
    <dgm:pt modelId="{4FF33E22-6D2E-4949-99E3-3A43D727D70D}" type="pres">
      <dgm:prSet presAssocID="{A11363E1-5695-4743-9D12-FB32B6A9FE96}" presName="compChildNode" presStyleCnt="0"/>
      <dgm:spPr/>
      <dgm:t>
        <a:bodyPr/>
        <a:lstStyle/>
        <a:p>
          <a:endParaRPr lang="es-ES"/>
        </a:p>
      </dgm:t>
    </dgm:pt>
    <dgm:pt modelId="{68C6A88B-C596-4C81-98CD-31B5FCECE6A8}" type="pres">
      <dgm:prSet presAssocID="{A11363E1-5695-4743-9D12-FB32B6A9FE96}" presName="theInnerList" presStyleCnt="0"/>
      <dgm:spPr/>
      <dgm:t>
        <a:bodyPr/>
        <a:lstStyle/>
        <a:p>
          <a:endParaRPr lang="es-ES"/>
        </a:p>
      </dgm:t>
    </dgm:pt>
    <dgm:pt modelId="{B04AB696-041C-41AC-9238-B9DAF44F4482}" type="pres">
      <dgm:prSet presAssocID="{EE9BB6F0-AF37-4262-9189-E5AB8D77F8EA}" presName="childNode" presStyleLbl="node1" presStyleIdx="0" presStyleCnt="2">
        <dgm:presLayoutVars>
          <dgm:bulletEnabled val="1"/>
        </dgm:presLayoutVars>
      </dgm:prSet>
      <dgm:spPr/>
      <dgm:t>
        <a:bodyPr/>
        <a:lstStyle/>
        <a:p>
          <a:endParaRPr lang="es-EC"/>
        </a:p>
      </dgm:t>
    </dgm:pt>
    <dgm:pt modelId="{682D1372-BEF9-40EA-806D-AF97328ADB18}" type="pres">
      <dgm:prSet presAssocID="{A11363E1-5695-4743-9D12-FB32B6A9FE96}" presName="aSpace" presStyleCnt="0"/>
      <dgm:spPr/>
      <dgm:t>
        <a:bodyPr/>
        <a:lstStyle/>
        <a:p>
          <a:endParaRPr lang="es-ES"/>
        </a:p>
      </dgm:t>
    </dgm:pt>
    <dgm:pt modelId="{5D4D75E1-7AF3-4163-A449-A8D8D874CB4C}" type="pres">
      <dgm:prSet presAssocID="{6D962557-C8E3-4A45-8B4C-306970349C5D}" presName="compNode" presStyleCnt="0"/>
      <dgm:spPr/>
      <dgm:t>
        <a:bodyPr/>
        <a:lstStyle/>
        <a:p>
          <a:endParaRPr lang="es-ES"/>
        </a:p>
      </dgm:t>
    </dgm:pt>
    <dgm:pt modelId="{FBE0294D-0E8B-4075-BF7B-A2DF1BDEB1DF}" type="pres">
      <dgm:prSet presAssocID="{6D962557-C8E3-4A45-8B4C-306970349C5D}" presName="aNode" presStyleLbl="bgShp" presStyleIdx="1" presStyleCnt="2"/>
      <dgm:spPr/>
      <dgm:t>
        <a:bodyPr/>
        <a:lstStyle/>
        <a:p>
          <a:endParaRPr lang="es-EC"/>
        </a:p>
      </dgm:t>
    </dgm:pt>
    <dgm:pt modelId="{58EA285F-35E3-40BE-9924-0400C93BC18E}" type="pres">
      <dgm:prSet presAssocID="{6D962557-C8E3-4A45-8B4C-306970349C5D}" presName="textNode" presStyleLbl="bgShp" presStyleIdx="1" presStyleCnt="2"/>
      <dgm:spPr/>
      <dgm:t>
        <a:bodyPr/>
        <a:lstStyle/>
        <a:p>
          <a:endParaRPr lang="es-EC"/>
        </a:p>
      </dgm:t>
    </dgm:pt>
    <dgm:pt modelId="{748067CB-2C1E-4C02-80F2-9B8225F36FAB}" type="pres">
      <dgm:prSet presAssocID="{6D962557-C8E3-4A45-8B4C-306970349C5D}" presName="compChildNode" presStyleCnt="0"/>
      <dgm:spPr/>
      <dgm:t>
        <a:bodyPr/>
        <a:lstStyle/>
        <a:p>
          <a:endParaRPr lang="es-ES"/>
        </a:p>
      </dgm:t>
    </dgm:pt>
    <dgm:pt modelId="{96ACC4A3-28E4-4D5B-92A9-05318674A075}" type="pres">
      <dgm:prSet presAssocID="{6D962557-C8E3-4A45-8B4C-306970349C5D}" presName="theInnerList" presStyleCnt="0"/>
      <dgm:spPr/>
      <dgm:t>
        <a:bodyPr/>
        <a:lstStyle/>
        <a:p>
          <a:endParaRPr lang="es-ES"/>
        </a:p>
      </dgm:t>
    </dgm:pt>
    <dgm:pt modelId="{E4AE3AA3-9A9B-429C-8314-93CD058BD693}" type="pres">
      <dgm:prSet presAssocID="{863BEC59-A996-4682-85D9-6D5A3AC5D248}" presName="childNode" presStyleLbl="node1" presStyleIdx="1" presStyleCnt="2">
        <dgm:presLayoutVars>
          <dgm:bulletEnabled val="1"/>
        </dgm:presLayoutVars>
      </dgm:prSet>
      <dgm:spPr/>
      <dgm:t>
        <a:bodyPr/>
        <a:lstStyle/>
        <a:p>
          <a:endParaRPr lang="es-EC"/>
        </a:p>
      </dgm:t>
    </dgm:pt>
  </dgm:ptLst>
  <dgm:cxnLst>
    <dgm:cxn modelId="{3CB4E881-EEB1-4E29-AB3A-358C3837198D}" type="presOf" srcId="{A11363E1-5695-4743-9D12-FB32B6A9FE96}" destId="{E3854869-0489-42A3-B03C-E4DA34A732A4}" srcOrd="1" destOrd="0" presId="urn:microsoft.com/office/officeart/2005/8/layout/lProcess2"/>
    <dgm:cxn modelId="{2F7DF70C-5042-4D6A-9CCF-D489D411F97A}" type="presOf" srcId="{863BEC59-A996-4682-85D9-6D5A3AC5D248}" destId="{E4AE3AA3-9A9B-429C-8314-93CD058BD693}" srcOrd="0" destOrd="0" presId="urn:microsoft.com/office/officeart/2005/8/layout/lProcess2"/>
    <dgm:cxn modelId="{4F2AD643-2554-4E03-B2DA-4FD69420AEBE}" type="presOf" srcId="{EE9BB6F0-AF37-4262-9189-E5AB8D77F8EA}" destId="{B04AB696-041C-41AC-9238-B9DAF44F4482}" srcOrd="0" destOrd="0" presId="urn:microsoft.com/office/officeart/2005/8/layout/lProcess2"/>
    <dgm:cxn modelId="{62F8AA93-752B-4011-9FEC-953E5AFCBD32}" type="presOf" srcId="{6D962557-C8E3-4A45-8B4C-306970349C5D}" destId="{58EA285F-35E3-40BE-9924-0400C93BC18E}" srcOrd="1" destOrd="0" presId="urn:microsoft.com/office/officeart/2005/8/layout/lProcess2"/>
    <dgm:cxn modelId="{0455D602-66A1-4F57-ABA7-942D40142DB0}" srcId="{5CB31D74-57FC-4742-9BE3-00BCF539F17A}" destId="{6D962557-C8E3-4A45-8B4C-306970349C5D}" srcOrd="1" destOrd="0" parTransId="{2017E937-0EF3-4704-BB00-91A1C108B30F}" sibTransId="{BCE85B8D-F9C9-450F-94C8-8D954C784011}"/>
    <dgm:cxn modelId="{5712F864-EA5C-4833-A55F-53B35E7C7EF2}" type="presOf" srcId="{6D962557-C8E3-4A45-8B4C-306970349C5D}" destId="{FBE0294D-0E8B-4075-BF7B-A2DF1BDEB1DF}" srcOrd="0" destOrd="0" presId="urn:microsoft.com/office/officeart/2005/8/layout/lProcess2"/>
    <dgm:cxn modelId="{0533D2B5-7276-4ADD-A73C-A1F51F5DD404}" type="presOf" srcId="{A11363E1-5695-4743-9D12-FB32B6A9FE96}" destId="{46335CFC-4FA5-48C1-8D29-94D06A800493}" srcOrd="0" destOrd="0" presId="urn:microsoft.com/office/officeart/2005/8/layout/lProcess2"/>
    <dgm:cxn modelId="{F886710B-A954-473F-8534-82198FD18957}" srcId="{6D962557-C8E3-4A45-8B4C-306970349C5D}" destId="{863BEC59-A996-4682-85D9-6D5A3AC5D248}" srcOrd="0" destOrd="0" parTransId="{DE0558C5-675F-4F4F-92CE-99114F40196B}" sibTransId="{9B588BBD-B7C9-464F-B5EE-3BA98554BD2A}"/>
    <dgm:cxn modelId="{334197F8-7DA4-4B85-A1D4-939D879B9B89}" srcId="{5CB31D74-57FC-4742-9BE3-00BCF539F17A}" destId="{A11363E1-5695-4743-9D12-FB32B6A9FE96}" srcOrd="0" destOrd="0" parTransId="{A1479F4E-A4D5-49DF-A3FB-1D83C8F894CC}" sibTransId="{B3B4341B-AC21-4114-8DD0-8208E2622215}"/>
    <dgm:cxn modelId="{E2F2B6C1-1DA2-4FCC-9F44-8F44ADAFBBBB}" type="presOf" srcId="{5CB31D74-57FC-4742-9BE3-00BCF539F17A}" destId="{AD53F5B5-1077-4094-8A7B-640ACD21D84B}" srcOrd="0" destOrd="0" presId="urn:microsoft.com/office/officeart/2005/8/layout/lProcess2"/>
    <dgm:cxn modelId="{3685BC82-A969-43C8-8898-27AD97C5C61C}" srcId="{A11363E1-5695-4743-9D12-FB32B6A9FE96}" destId="{EE9BB6F0-AF37-4262-9189-E5AB8D77F8EA}" srcOrd="0" destOrd="0" parTransId="{BAF64D94-170D-427B-BCD1-1BE937D2D905}" sibTransId="{A92E302A-6197-4509-8C95-DE1E97FC0B3D}"/>
    <dgm:cxn modelId="{D4D8DB62-F4BB-4949-8E24-A6AF95E08EED}" type="presParOf" srcId="{AD53F5B5-1077-4094-8A7B-640ACD21D84B}" destId="{823013C7-5828-446B-8914-2EB2DAB636AE}" srcOrd="0" destOrd="0" presId="urn:microsoft.com/office/officeart/2005/8/layout/lProcess2"/>
    <dgm:cxn modelId="{52C641B1-8BF2-47D3-8990-AA1D2F4D67B9}" type="presParOf" srcId="{823013C7-5828-446B-8914-2EB2DAB636AE}" destId="{46335CFC-4FA5-48C1-8D29-94D06A800493}" srcOrd="0" destOrd="0" presId="urn:microsoft.com/office/officeart/2005/8/layout/lProcess2"/>
    <dgm:cxn modelId="{25618F5B-1FF6-4BBE-8152-AF34286BDDB1}" type="presParOf" srcId="{823013C7-5828-446B-8914-2EB2DAB636AE}" destId="{E3854869-0489-42A3-B03C-E4DA34A732A4}" srcOrd="1" destOrd="0" presId="urn:microsoft.com/office/officeart/2005/8/layout/lProcess2"/>
    <dgm:cxn modelId="{4DE54EA7-9D31-4C78-95FB-B98F1742B2D6}" type="presParOf" srcId="{823013C7-5828-446B-8914-2EB2DAB636AE}" destId="{4FF33E22-6D2E-4949-99E3-3A43D727D70D}" srcOrd="2" destOrd="0" presId="urn:microsoft.com/office/officeart/2005/8/layout/lProcess2"/>
    <dgm:cxn modelId="{1A9948F7-8892-46F6-8433-D36B53758941}" type="presParOf" srcId="{4FF33E22-6D2E-4949-99E3-3A43D727D70D}" destId="{68C6A88B-C596-4C81-98CD-31B5FCECE6A8}" srcOrd="0" destOrd="0" presId="urn:microsoft.com/office/officeart/2005/8/layout/lProcess2"/>
    <dgm:cxn modelId="{E5519518-4216-46CA-A00C-FBFE7ABF719F}" type="presParOf" srcId="{68C6A88B-C596-4C81-98CD-31B5FCECE6A8}" destId="{B04AB696-041C-41AC-9238-B9DAF44F4482}" srcOrd="0" destOrd="0" presId="urn:microsoft.com/office/officeart/2005/8/layout/lProcess2"/>
    <dgm:cxn modelId="{29EB8FE9-8921-41F6-847A-66DB5D470DFA}" type="presParOf" srcId="{AD53F5B5-1077-4094-8A7B-640ACD21D84B}" destId="{682D1372-BEF9-40EA-806D-AF97328ADB18}" srcOrd="1" destOrd="0" presId="urn:microsoft.com/office/officeart/2005/8/layout/lProcess2"/>
    <dgm:cxn modelId="{1A7AC94A-506A-47BD-A27A-3F1A0AF66C38}" type="presParOf" srcId="{AD53F5B5-1077-4094-8A7B-640ACD21D84B}" destId="{5D4D75E1-7AF3-4163-A449-A8D8D874CB4C}" srcOrd="2" destOrd="0" presId="urn:microsoft.com/office/officeart/2005/8/layout/lProcess2"/>
    <dgm:cxn modelId="{24AC2179-740E-4524-AB1B-09270F4D6B73}" type="presParOf" srcId="{5D4D75E1-7AF3-4163-A449-A8D8D874CB4C}" destId="{FBE0294D-0E8B-4075-BF7B-A2DF1BDEB1DF}" srcOrd="0" destOrd="0" presId="urn:microsoft.com/office/officeart/2005/8/layout/lProcess2"/>
    <dgm:cxn modelId="{9DA8C983-E935-4ECF-8DC3-00E7081FC0C8}" type="presParOf" srcId="{5D4D75E1-7AF3-4163-A449-A8D8D874CB4C}" destId="{58EA285F-35E3-40BE-9924-0400C93BC18E}" srcOrd="1" destOrd="0" presId="urn:microsoft.com/office/officeart/2005/8/layout/lProcess2"/>
    <dgm:cxn modelId="{D8D97B18-200B-422E-9929-DE10826A11CB}" type="presParOf" srcId="{5D4D75E1-7AF3-4163-A449-A8D8D874CB4C}" destId="{748067CB-2C1E-4C02-80F2-9B8225F36FAB}" srcOrd="2" destOrd="0" presId="urn:microsoft.com/office/officeart/2005/8/layout/lProcess2"/>
    <dgm:cxn modelId="{F2C35E42-B5A1-4996-9565-350102A64465}" type="presParOf" srcId="{748067CB-2C1E-4C02-80F2-9B8225F36FAB}" destId="{96ACC4A3-28E4-4D5B-92A9-05318674A075}" srcOrd="0" destOrd="0" presId="urn:microsoft.com/office/officeart/2005/8/layout/lProcess2"/>
    <dgm:cxn modelId="{6E84F59D-1E13-4EA0-A824-2C6D5F2B14D2}" type="presParOf" srcId="{96ACC4A3-28E4-4D5B-92A9-05318674A075}" destId="{E4AE3AA3-9A9B-429C-8314-93CD058BD693}"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8C4434-6086-49FC-8446-275296EC889F}" type="doc">
      <dgm:prSet loTypeId="urn:diagrams.loki3.com/BracketList+Icon" loCatId="list" qsTypeId="urn:microsoft.com/office/officeart/2005/8/quickstyle/3d1" qsCatId="3D" csTypeId="urn:microsoft.com/office/officeart/2005/8/colors/accent0_1" csCatId="mainScheme" phldr="1"/>
      <dgm:spPr/>
      <dgm:t>
        <a:bodyPr/>
        <a:lstStyle/>
        <a:p>
          <a:endParaRPr lang="es-EC"/>
        </a:p>
      </dgm:t>
    </dgm:pt>
    <dgm:pt modelId="{14FE7C1A-7971-48A4-9DBD-AF92600A84F5}">
      <dgm:prSet phldrT="[Texto]" custT="1"/>
      <dgm:spPr/>
      <dgm:t>
        <a:bodyPr/>
        <a:lstStyle/>
        <a:p>
          <a:pPr algn="ctr"/>
          <a:r>
            <a:rPr lang="es-EC" sz="1600" b="1" dirty="0" smtClean="0"/>
            <a:t>Datos primarios</a:t>
          </a:r>
          <a:endParaRPr lang="es-EC" sz="1600" b="1" dirty="0"/>
        </a:p>
      </dgm:t>
    </dgm:pt>
    <dgm:pt modelId="{B3AD8EB9-5C7C-4BDF-9C96-9C97397E8A3B}" type="parTrans" cxnId="{68476F8D-BE5D-4DE5-8D7E-39E9D9AE5DF7}">
      <dgm:prSet/>
      <dgm:spPr/>
      <dgm:t>
        <a:bodyPr/>
        <a:lstStyle/>
        <a:p>
          <a:endParaRPr lang="es-EC" sz="1400" b="1"/>
        </a:p>
      </dgm:t>
    </dgm:pt>
    <dgm:pt modelId="{EF0653B8-4D64-4EB3-8F7D-6EADC21EDABA}" type="sibTrans" cxnId="{68476F8D-BE5D-4DE5-8D7E-39E9D9AE5DF7}">
      <dgm:prSet/>
      <dgm:spPr/>
      <dgm:t>
        <a:bodyPr/>
        <a:lstStyle/>
        <a:p>
          <a:endParaRPr lang="es-EC" sz="1400" b="1"/>
        </a:p>
      </dgm:t>
    </dgm:pt>
    <dgm:pt modelId="{838B1474-EEE0-45D6-BBBC-4A7E0A2E9FCF}">
      <dgm:prSet phldrT="[Texto]" custT="1"/>
      <dgm:spPr/>
      <dgm:t>
        <a:bodyPr/>
        <a:lstStyle/>
        <a:p>
          <a:r>
            <a:rPr lang="es-EC" sz="1400" b="1" dirty="0" smtClean="0"/>
            <a:t>Datos originados por el investigador con el propósito específico de abordar el problema de investigación. </a:t>
          </a:r>
          <a:endParaRPr lang="es-EC" sz="1400" b="1" dirty="0"/>
        </a:p>
      </dgm:t>
    </dgm:pt>
    <dgm:pt modelId="{E0688D60-D3B3-4230-B074-FE5D96B8F49C}" type="parTrans" cxnId="{206B809E-E98C-448B-B05E-6667ACE2641C}">
      <dgm:prSet/>
      <dgm:spPr/>
      <dgm:t>
        <a:bodyPr/>
        <a:lstStyle/>
        <a:p>
          <a:endParaRPr lang="es-EC" sz="1400" b="1"/>
        </a:p>
      </dgm:t>
    </dgm:pt>
    <dgm:pt modelId="{B8AD2718-49F6-458C-833F-3D1B8F4ABDDA}" type="sibTrans" cxnId="{206B809E-E98C-448B-B05E-6667ACE2641C}">
      <dgm:prSet/>
      <dgm:spPr/>
      <dgm:t>
        <a:bodyPr/>
        <a:lstStyle/>
        <a:p>
          <a:endParaRPr lang="es-EC" sz="1400" b="1"/>
        </a:p>
      </dgm:t>
    </dgm:pt>
    <dgm:pt modelId="{C89200CC-F13D-441B-878F-B733E8D77DD7}">
      <dgm:prSet phldrT="[Texto]" custT="1"/>
      <dgm:spPr/>
      <dgm:t>
        <a:bodyPr/>
        <a:lstStyle/>
        <a:p>
          <a:pPr algn="ctr"/>
          <a:r>
            <a:rPr lang="es-EC" sz="1600" b="1" dirty="0" smtClean="0"/>
            <a:t>Datos secundarios</a:t>
          </a:r>
          <a:endParaRPr lang="es-EC" sz="1600" b="1" dirty="0"/>
        </a:p>
      </dgm:t>
    </dgm:pt>
    <dgm:pt modelId="{1BAC4BFB-0F81-41CF-8557-9FA882534D4C}" type="parTrans" cxnId="{AEFC0A6C-229C-4221-B519-6251E7288DBC}">
      <dgm:prSet/>
      <dgm:spPr/>
      <dgm:t>
        <a:bodyPr/>
        <a:lstStyle/>
        <a:p>
          <a:endParaRPr lang="es-EC" sz="1400" b="1"/>
        </a:p>
      </dgm:t>
    </dgm:pt>
    <dgm:pt modelId="{ADA2F194-E690-4427-8C90-4A7D4EB40D4E}" type="sibTrans" cxnId="{AEFC0A6C-229C-4221-B519-6251E7288DBC}">
      <dgm:prSet/>
      <dgm:spPr/>
      <dgm:t>
        <a:bodyPr/>
        <a:lstStyle/>
        <a:p>
          <a:endParaRPr lang="es-EC" sz="1400" b="1"/>
        </a:p>
      </dgm:t>
    </dgm:pt>
    <dgm:pt modelId="{59610E6F-D98C-45D4-91AE-3374A6052F6E}">
      <dgm:prSet phldrT="[Texto]" custT="1"/>
      <dgm:spPr/>
      <dgm:t>
        <a:bodyPr/>
        <a:lstStyle/>
        <a:p>
          <a:r>
            <a:rPr lang="es-EC" sz="1400" b="1" u="none" dirty="0" smtClean="0"/>
            <a:t>INEC, INSTITUTO DE LA CIUDAD, AGROCALIDAD</a:t>
          </a:r>
          <a:endParaRPr lang="es-EC" sz="1400" b="1" u="none" dirty="0"/>
        </a:p>
      </dgm:t>
    </dgm:pt>
    <dgm:pt modelId="{84D71D4C-8C44-46D3-8DB2-313A9292AD0F}" type="parTrans" cxnId="{84B5B8DC-C2AE-4371-A12D-A7A734ADFBC3}">
      <dgm:prSet/>
      <dgm:spPr/>
      <dgm:t>
        <a:bodyPr/>
        <a:lstStyle/>
        <a:p>
          <a:endParaRPr lang="es-EC" sz="1400" b="1"/>
        </a:p>
      </dgm:t>
    </dgm:pt>
    <dgm:pt modelId="{CBEA75D5-23A0-4CDD-98D9-44AB54942B08}" type="sibTrans" cxnId="{84B5B8DC-C2AE-4371-A12D-A7A734ADFBC3}">
      <dgm:prSet/>
      <dgm:spPr/>
      <dgm:t>
        <a:bodyPr/>
        <a:lstStyle/>
        <a:p>
          <a:endParaRPr lang="es-EC" sz="1400" b="1"/>
        </a:p>
      </dgm:t>
    </dgm:pt>
    <dgm:pt modelId="{8C02AF02-1B4B-4393-B787-DB58B5A2C7F6}">
      <dgm:prSet phldrT="[Texto]" custT="1"/>
      <dgm:spPr/>
      <dgm:t>
        <a:bodyPr/>
        <a:lstStyle/>
        <a:p>
          <a:r>
            <a:rPr lang="es-EC" sz="1400" b="1" dirty="0" smtClean="0"/>
            <a:t> ENCUESTAS</a:t>
          </a:r>
          <a:endParaRPr lang="es-EC" sz="1400" b="1" dirty="0"/>
        </a:p>
      </dgm:t>
    </dgm:pt>
    <dgm:pt modelId="{F4D1C040-D840-4850-9349-E82863BBB9BA}" type="parTrans" cxnId="{E78F0818-9E8B-4097-9830-08767636D1A3}">
      <dgm:prSet/>
      <dgm:spPr/>
      <dgm:t>
        <a:bodyPr/>
        <a:lstStyle/>
        <a:p>
          <a:endParaRPr lang="es-EC" b="1"/>
        </a:p>
      </dgm:t>
    </dgm:pt>
    <dgm:pt modelId="{ABE96E1F-AAA0-47A1-AB8C-F932C20FA3DB}" type="sibTrans" cxnId="{E78F0818-9E8B-4097-9830-08767636D1A3}">
      <dgm:prSet/>
      <dgm:spPr/>
      <dgm:t>
        <a:bodyPr/>
        <a:lstStyle/>
        <a:p>
          <a:endParaRPr lang="es-EC" b="1"/>
        </a:p>
      </dgm:t>
    </dgm:pt>
    <dgm:pt modelId="{91C143A9-25A1-4762-9C16-B5A171BD122C}">
      <dgm:prSet phldrT="[Texto]" custT="1"/>
      <dgm:spPr/>
      <dgm:t>
        <a:bodyPr/>
        <a:lstStyle/>
        <a:p>
          <a:r>
            <a:rPr lang="es-EC" sz="1400" b="1" dirty="0" smtClean="0"/>
            <a:t>Modelo de Ciclos de Servicio basado en el Modelo de Gestión de AVATIUN CONSULT  </a:t>
          </a:r>
          <a:endParaRPr lang="es-EC" sz="1400" b="1" dirty="0"/>
        </a:p>
      </dgm:t>
    </dgm:pt>
    <dgm:pt modelId="{0BE81329-6617-43D3-9D5D-CE82AC6D78F6}" type="parTrans" cxnId="{AFE154FF-B512-4402-BEFE-2BC59DDC3FDB}">
      <dgm:prSet/>
      <dgm:spPr/>
      <dgm:t>
        <a:bodyPr/>
        <a:lstStyle/>
        <a:p>
          <a:endParaRPr lang="es-EC" b="1"/>
        </a:p>
      </dgm:t>
    </dgm:pt>
    <dgm:pt modelId="{7DEEA6DF-A873-4B3D-802D-BFD07EE46A3F}" type="sibTrans" cxnId="{AFE154FF-B512-4402-BEFE-2BC59DDC3FDB}">
      <dgm:prSet/>
      <dgm:spPr/>
      <dgm:t>
        <a:bodyPr/>
        <a:lstStyle/>
        <a:p>
          <a:endParaRPr lang="es-EC" b="1"/>
        </a:p>
      </dgm:t>
    </dgm:pt>
    <dgm:pt modelId="{326DD8BE-715B-4105-82B4-C074E7F7B4B5}" type="pres">
      <dgm:prSet presAssocID="{888C4434-6086-49FC-8446-275296EC889F}" presName="Name0" presStyleCnt="0">
        <dgm:presLayoutVars>
          <dgm:dir/>
          <dgm:animLvl val="lvl"/>
          <dgm:resizeHandles val="exact"/>
        </dgm:presLayoutVars>
      </dgm:prSet>
      <dgm:spPr/>
      <dgm:t>
        <a:bodyPr/>
        <a:lstStyle/>
        <a:p>
          <a:endParaRPr lang="es-EC"/>
        </a:p>
      </dgm:t>
    </dgm:pt>
    <dgm:pt modelId="{DEF8418F-49AC-4E49-968C-CDB33C99C8A7}" type="pres">
      <dgm:prSet presAssocID="{14FE7C1A-7971-48A4-9DBD-AF92600A84F5}" presName="linNode" presStyleCnt="0"/>
      <dgm:spPr/>
      <dgm:t>
        <a:bodyPr/>
        <a:lstStyle/>
        <a:p>
          <a:endParaRPr lang="es-ES"/>
        </a:p>
      </dgm:t>
    </dgm:pt>
    <dgm:pt modelId="{C410FE1A-6CDD-46C1-9DD3-66DC3AB2DA11}" type="pres">
      <dgm:prSet presAssocID="{14FE7C1A-7971-48A4-9DBD-AF92600A84F5}" presName="parTx" presStyleLbl="revTx" presStyleIdx="0" presStyleCnt="2">
        <dgm:presLayoutVars>
          <dgm:chMax val="1"/>
          <dgm:bulletEnabled val="1"/>
        </dgm:presLayoutVars>
      </dgm:prSet>
      <dgm:spPr/>
      <dgm:t>
        <a:bodyPr/>
        <a:lstStyle/>
        <a:p>
          <a:endParaRPr lang="es-EC"/>
        </a:p>
      </dgm:t>
    </dgm:pt>
    <dgm:pt modelId="{04296091-05ED-48A9-8E2F-49F84B52BF7A}" type="pres">
      <dgm:prSet presAssocID="{14FE7C1A-7971-48A4-9DBD-AF92600A84F5}" presName="bracket" presStyleLbl="parChTrans1D1" presStyleIdx="0" presStyleCnt="2"/>
      <dgm:spPr/>
      <dgm:t>
        <a:bodyPr/>
        <a:lstStyle/>
        <a:p>
          <a:endParaRPr lang="es-ES"/>
        </a:p>
      </dgm:t>
    </dgm:pt>
    <dgm:pt modelId="{8482C37F-2657-41AE-B262-2AF74E4247D3}" type="pres">
      <dgm:prSet presAssocID="{14FE7C1A-7971-48A4-9DBD-AF92600A84F5}" presName="spH" presStyleCnt="0"/>
      <dgm:spPr/>
      <dgm:t>
        <a:bodyPr/>
        <a:lstStyle/>
        <a:p>
          <a:endParaRPr lang="es-ES"/>
        </a:p>
      </dgm:t>
    </dgm:pt>
    <dgm:pt modelId="{6D1A4A77-1AA7-45E8-AAC5-9DEED62419AC}" type="pres">
      <dgm:prSet presAssocID="{14FE7C1A-7971-48A4-9DBD-AF92600A84F5}" presName="desTx" presStyleLbl="node1" presStyleIdx="0" presStyleCnt="2">
        <dgm:presLayoutVars>
          <dgm:bulletEnabled val="1"/>
        </dgm:presLayoutVars>
      </dgm:prSet>
      <dgm:spPr/>
      <dgm:t>
        <a:bodyPr/>
        <a:lstStyle/>
        <a:p>
          <a:endParaRPr lang="es-EC"/>
        </a:p>
      </dgm:t>
    </dgm:pt>
    <dgm:pt modelId="{85F20E6E-4F6E-4A93-8A0D-232990664C62}" type="pres">
      <dgm:prSet presAssocID="{EF0653B8-4D64-4EB3-8F7D-6EADC21EDABA}" presName="spV" presStyleCnt="0"/>
      <dgm:spPr/>
      <dgm:t>
        <a:bodyPr/>
        <a:lstStyle/>
        <a:p>
          <a:endParaRPr lang="es-ES"/>
        </a:p>
      </dgm:t>
    </dgm:pt>
    <dgm:pt modelId="{8C15BCD6-11C5-4956-A178-D4995C534B9D}" type="pres">
      <dgm:prSet presAssocID="{C89200CC-F13D-441B-878F-B733E8D77DD7}" presName="linNode" presStyleCnt="0"/>
      <dgm:spPr/>
      <dgm:t>
        <a:bodyPr/>
        <a:lstStyle/>
        <a:p>
          <a:endParaRPr lang="es-ES"/>
        </a:p>
      </dgm:t>
    </dgm:pt>
    <dgm:pt modelId="{AC457232-3DE0-4B8C-AE8C-7F9C944E7F5E}" type="pres">
      <dgm:prSet presAssocID="{C89200CC-F13D-441B-878F-B733E8D77DD7}" presName="parTx" presStyleLbl="revTx" presStyleIdx="1" presStyleCnt="2">
        <dgm:presLayoutVars>
          <dgm:chMax val="1"/>
          <dgm:bulletEnabled val="1"/>
        </dgm:presLayoutVars>
      </dgm:prSet>
      <dgm:spPr/>
      <dgm:t>
        <a:bodyPr/>
        <a:lstStyle/>
        <a:p>
          <a:endParaRPr lang="es-EC"/>
        </a:p>
      </dgm:t>
    </dgm:pt>
    <dgm:pt modelId="{F4238F79-D9F7-4145-94A2-BDE1A4A2CC25}" type="pres">
      <dgm:prSet presAssocID="{C89200CC-F13D-441B-878F-B733E8D77DD7}" presName="bracket" presStyleLbl="parChTrans1D1" presStyleIdx="1" presStyleCnt="2"/>
      <dgm:spPr/>
      <dgm:t>
        <a:bodyPr/>
        <a:lstStyle/>
        <a:p>
          <a:endParaRPr lang="es-ES"/>
        </a:p>
      </dgm:t>
    </dgm:pt>
    <dgm:pt modelId="{336F1C99-3F4A-4E2B-AAAE-DF652FF68EFA}" type="pres">
      <dgm:prSet presAssocID="{C89200CC-F13D-441B-878F-B733E8D77DD7}" presName="spH" presStyleCnt="0"/>
      <dgm:spPr/>
      <dgm:t>
        <a:bodyPr/>
        <a:lstStyle/>
        <a:p>
          <a:endParaRPr lang="es-ES"/>
        </a:p>
      </dgm:t>
    </dgm:pt>
    <dgm:pt modelId="{55317B21-FF12-4267-807F-1135DCAD6FCA}" type="pres">
      <dgm:prSet presAssocID="{C89200CC-F13D-441B-878F-B733E8D77DD7}" presName="desTx" presStyleLbl="node1" presStyleIdx="1" presStyleCnt="2">
        <dgm:presLayoutVars>
          <dgm:bulletEnabled val="1"/>
        </dgm:presLayoutVars>
      </dgm:prSet>
      <dgm:spPr/>
      <dgm:t>
        <a:bodyPr/>
        <a:lstStyle/>
        <a:p>
          <a:endParaRPr lang="es-EC"/>
        </a:p>
      </dgm:t>
    </dgm:pt>
  </dgm:ptLst>
  <dgm:cxnLst>
    <dgm:cxn modelId="{AEFC0A6C-229C-4221-B519-6251E7288DBC}" srcId="{888C4434-6086-49FC-8446-275296EC889F}" destId="{C89200CC-F13D-441B-878F-B733E8D77DD7}" srcOrd="1" destOrd="0" parTransId="{1BAC4BFB-0F81-41CF-8557-9FA882534D4C}" sibTransId="{ADA2F194-E690-4427-8C90-4A7D4EB40D4E}"/>
    <dgm:cxn modelId="{8D6CCDAE-B5C8-4507-9983-8EAF80F602FF}" type="presOf" srcId="{838B1474-EEE0-45D6-BBBC-4A7E0A2E9FCF}" destId="{6D1A4A77-1AA7-45E8-AAC5-9DEED62419AC}" srcOrd="0" destOrd="0" presId="urn:diagrams.loki3.com/BracketList+Icon"/>
    <dgm:cxn modelId="{68476F8D-BE5D-4DE5-8D7E-39E9D9AE5DF7}" srcId="{888C4434-6086-49FC-8446-275296EC889F}" destId="{14FE7C1A-7971-48A4-9DBD-AF92600A84F5}" srcOrd="0" destOrd="0" parTransId="{B3AD8EB9-5C7C-4BDF-9C96-9C97397E8A3B}" sibTransId="{EF0653B8-4D64-4EB3-8F7D-6EADC21EDABA}"/>
    <dgm:cxn modelId="{A347FB4C-C655-4AAD-97B8-4399A62AF54E}" type="presOf" srcId="{C89200CC-F13D-441B-878F-B733E8D77DD7}" destId="{AC457232-3DE0-4B8C-AE8C-7F9C944E7F5E}" srcOrd="0" destOrd="0" presId="urn:diagrams.loki3.com/BracketList+Icon"/>
    <dgm:cxn modelId="{AFE154FF-B512-4402-BEFE-2BC59DDC3FDB}" srcId="{14FE7C1A-7971-48A4-9DBD-AF92600A84F5}" destId="{91C143A9-25A1-4762-9C16-B5A171BD122C}" srcOrd="2" destOrd="0" parTransId="{0BE81329-6617-43D3-9D5D-CE82AC6D78F6}" sibTransId="{7DEEA6DF-A873-4B3D-802D-BFD07EE46A3F}"/>
    <dgm:cxn modelId="{E78F0818-9E8B-4097-9830-08767636D1A3}" srcId="{14FE7C1A-7971-48A4-9DBD-AF92600A84F5}" destId="{8C02AF02-1B4B-4393-B787-DB58B5A2C7F6}" srcOrd="1" destOrd="0" parTransId="{F4D1C040-D840-4850-9349-E82863BBB9BA}" sibTransId="{ABE96E1F-AAA0-47A1-AB8C-F932C20FA3DB}"/>
    <dgm:cxn modelId="{EB088EB6-6D3D-4CEE-84A5-1CE9EAD77DC4}" type="presOf" srcId="{14FE7C1A-7971-48A4-9DBD-AF92600A84F5}" destId="{C410FE1A-6CDD-46C1-9DD3-66DC3AB2DA11}" srcOrd="0" destOrd="0" presId="urn:diagrams.loki3.com/BracketList+Icon"/>
    <dgm:cxn modelId="{206B809E-E98C-448B-B05E-6667ACE2641C}" srcId="{14FE7C1A-7971-48A4-9DBD-AF92600A84F5}" destId="{838B1474-EEE0-45D6-BBBC-4A7E0A2E9FCF}" srcOrd="0" destOrd="0" parTransId="{E0688D60-D3B3-4230-B074-FE5D96B8F49C}" sibTransId="{B8AD2718-49F6-458C-833F-3D1B8F4ABDDA}"/>
    <dgm:cxn modelId="{098AC955-2B22-43A7-A7E9-08EB59B8E55E}" type="presOf" srcId="{8C02AF02-1B4B-4393-B787-DB58B5A2C7F6}" destId="{6D1A4A77-1AA7-45E8-AAC5-9DEED62419AC}" srcOrd="0" destOrd="1" presId="urn:diagrams.loki3.com/BracketList+Icon"/>
    <dgm:cxn modelId="{84B5B8DC-C2AE-4371-A12D-A7A734ADFBC3}" srcId="{C89200CC-F13D-441B-878F-B733E8D77DD7}" destId="{59610E6F-D98C-45D4-91AE-3374A6052F6E}" srcOrd="0" destOrd="0" parTransId="{84D71D4C-8C44-46D3-8DB2-313A9292AD0F}" sibTransId="{CBEA75D5-23A0-4CDD-98D9-44AB54942B08}"/>
    <dgm:cxn modelId="{65491CB5-B3AA-4ADE-B1BB-27BB91C0A417}" type="presOf" srcId="{888C4434-6086-49FC-8446-275296EC889F}" destId="{326DD8BE-715B-4105-82B4-C074E7F7B4B5}" srcOrd="0" destOrd="0" presId="urn:diagrams.loki3.com/BracketList+Icon"/>
    <dgm:cxn modelId="{CB678610-3927-4BFC-9B13-B068EE8266DD}" type="presOf" srcId="{59610E6F-D98C-45D4-91AE-3374A6052F6E}" destId="{55317B21-FF12-4267-807F-1135DCAD6FCA}" srcOrd="0" destOrd="0" presId="urn:diagrams.loki3.com/BracketList+Icon"/>
    <dgm:cxn modelId="{1CC2BFAC-D25B-4618-8CBA-B1148F3CCE75}" type="presOf" srcId="{91C143A9-25A1-4762-9C16-B5A171BD122C}" destId="{6D1A4A77-1AA7-45E8-AAC5-9DEED62419AC}" srcOrd="0" destOrd="2" presId="urn:diagrams.loki3.com/BracketList+Icon"/>
    <dgm:cxn modelId="{C93A4743-B399-4DD2-8602-5444D0105F4C}" type="presParOf" srcId="{326DD8BE-715B-4105-82B4-C074E7F7B4B5}" destId="{DEF8418F-49AC-4E49-968C-CDB33C99C8A7}" srcOrd="0" destOrd="0" presId="urn:diagrams.loki3.com/BracketList+Icon"/>
    <dgm:cxn modelId="{0CC827A7-27F3-4B8C-BEA5-F3CF42613E49}" type="presParOf" srcId="{DEF8418F-49AC-4E49-968C-CDB33C99C8A7}" destId="{C410FE1A-6CDD-46C1-9DD3-66DC3AB2DA11}" srcOrd="0" destOrd="0" presId="urn:diagrams.loki3.com/BracketList+Icon"/>
    <dgm:cxn modelId="{BA02824C-84DA-47EB-B15E-86743CFADFFC}" type="presParOf" srcId="{DEF8418F-49AC-4E49-968C-CDB33C99C8A7}" destId="{04296091-05ED-48A9-8E2F-49F84B52BF7A}" srcOrd="1" destOrd="0" presId="urn:diagrams.loki3.com/BracketList+Icon"/>
    <dgm:cxn modelId="{6BB7A086-3ECC-4E8B-BBB6-8557D448FFD6}" type="presParOf" srcId="{DEF8418F-49AC-4E49-968C-CDB33C99C8A7}" destId="{8482C37F-2657-41AE-B262-2AF74E4247D3}" srcOrd="2" destOrd="0" presId="urn:diagrams.loki3.com/BracketList+Icon"/>
    <dgm:cxn modelId="{A771E830-2D09-41AA-B7A2-02A429F9E92B}" type="presParOf" srcId="{DEF8418F-49AC-4E49-968C-CDB33C99C8A7}" destId="{6D1A4A77-1AA7-45E8-AAC5-9DEED62419AC}" srcOrd="3" destOrd="0" presId="urn:diagrams.loki3.com/BracketList+Icon"/>
    <dgm:cxn modelId="{06CCE882-162F-4BD9-9835-D6172387E06B}" type="presParOf" srcId="{326DD8BE-715B-4105-82B4-C074E7F7B4B5}" destId="{85F20E6E-4F6E-4A93-8A0D-232990664C62}" srcOrd="1" destOrd="0" presId="urn:diagrams.loki3.com/BracketList+Icon"/>
    <dgm:cxn modelId="{A4920A16-D273-43AD-9A55-F1BDEDF91A7B}" type="presParOf" srcId="{326DD8BE-715B-4105-82B4-C074E7F7B4B5}" destId="{8C15BCD6-11C5-4956-A178-D4995C534B9D}" srcOrd="2" destOrd="0" presId="urn:diagrams.loki3.com/BracketList+Icon"/>
    <dgm:cxn modelId="{13A58D51-3EF9-4A54-B636-F2364ABA128B}" type="presParOf" srcId="{8C15BCD6-11C5-4956-A178-D4995C534B9D}" destId="{AC457232-3DE0-4B8C-AE8C-7F9C944E7F5E}" srcOrd="0" destOrd="0" presId="urn:diagrams.loki3.com/BracketList+Icon"/>
    <dgm:cxn modelId="{5037DF3A-F142-477B-9CAD-06B04F78269C}" type="presParOf" srcId="{8C15BCD6-11C5-4956-A178-D4995C534B9D}" destId="{F4238F79-D9F7-4145-94A2-BDE1A4A2CC25}" srcOrd="1" destOrd="0" presId="urn:diagrams.loki3.com/BracketList+Icon"/>
    <dgm:cxn modelId="{814B5AFB-2F17-4942-B280-A8AC45FE3B76}" type="presParOf" srcId="{8C15BCD6-11C5-4956-A178-D4995C534B9D}" destId="{336F1C99-3F4A-4E2B-AAAE-DF652FF68EFA}" srcOrd="2" destOrd="0" presId="urn:diagrams.loki3.com/BracketList+Icon"/>
    <dgm:cxn modelId="{6F40BEB4-6A16-404B-80C7-857FB729FBE5}" type="presParOf" srcId="{8C15BCD6-11C5-4956-A178-D4995C534B9D}" destId="{55317B21-FF12-4267-807F-1135DCAD6FCA}" srcOrd="3" destOrd="0" presId="urn:diagrams.loki3.com/BracketList+Icon"/>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DBF152-0822-49A8-AD35-E8642A1F4429}"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s-EC"/>
        </a:p>
      </dgm:t>
    </dgm:pt>
    <dgm:pt modelId="{5BBBC4A0-7BF4-4C82-B67E-A43318B7F4B8}">
      <dgm:prSet phldrT="[Texto]" custT="1"/>
      <dgm:spPr>
        <a:ln>
          <a:solidFill>
            <a:schemeClr val="tx1"/>
          </a:solidFill>
        </a:ln>
      </dgm:spPr>
      <dgm:t>
        <a:bodyPr/>
        <a:lstStyle/>
        <a:p>
          <a:pPr algn="ctr"/>
          <a:r>
            <a:rPr lang="es-EC" sz="1400" b="1" dirty="0" smtClean="0"/>
            <a:t>1. Coordinación de autoridad: </a:t>
          </a:r>
        </a:p>
        <a:p>
          <a:pPr algn="just"/>
          <a:r>
            <a:rPr lang="es-EC" sz="1400" dirty="0" smtClean="0"/>
            <a:t>Antes de iniciar el trabajo de campo en las Administraciones Zonales pertenecientes al Distrito Metropolitano de Quito, los supervisores deben informar de su presencia y los objetivos del estudio.</a:t>
          </a:r>
          <a:endParaRPr lang="es-EC" sz="1400" dirty="0"/>
        </a:p>
      </dgm:t>
    </dgm:pt>
    <dgm:pt modelId="{8F2BDDD3-CDCA-4614-BBFB-A26CD7B514CD}" type="parTrans" cxnId="{F5886215-0004-48BE-AF13-B89D073AD1B8}">
      <dgm:prSet/>
      <dgm:spPr/>
      <dgm:t>
        <a:bodyPr/>
        <a:lstStyle/>
        <a:p>
          <a:endParaRPr lang="es-EC" sz="1400"/>
        </a:p>
      </dgm:t>
    </dgm:pt>
    <dgm:pt modelId="{A6F6E57F-4167-49F3-88F9-72CE9049C618}" type="sibTrans" cxnId="{F5886215-0004-48BE-AF13-B89D073AD1B8}">
      <dgm:prSet/>
      <dgm:spPr/>
      <dgm:t>
        <a:bodyPr/>
        <a:lstStyle/>
        <a:p>
          <a:endParaRPr lang="es-EC" sz="1400"/>
        </a:p>
      </dgm:t>
    </dgm:pt>
    <dgm:pt modelId="{8A5A3B1F-032B-4EA7-910D-308E0EBB4385}">
      <dgm:prSet phldrT="[Texto]" custT="1"/>
      <dgm:spPr>
        <a:ln>
          <a:solidFill>
            <a:schemeClr val="tx1"/>
          </a:solidFill>
        </a:ln>
      </dgm:spPr>
      <dgm:t>
        <a:bodyPr/>
        <a:lstStyle/>
        <a:p>
          <a:r>
            <a:rPr lang="es-ES" sz="1400" b="1" u="none" dirty="0" smtClean="0"/>
            <a:t>2. </a:t>
          </a:r>
          <a:r>
            <a:rPr lang="x-none" sz="1400" b="1" u="none" dirty="0" smtClean="0"/>
            <a:t>Ubicación en campo</a:t>
          </a:r>
          <a:r>
            <a:rPr lang="es-EC" sz="1400" u="sng" dirty="0" smtClean="0"/>
            <a:t>: </a:t>
          </a:r>
        </a:p>
        <a:p>
          <a:r>
            <a:rPr lang="es-EC" sz="1400" dirty="0" smtClean="0"/>
            <a:t>En las clínicas veterinarias ubicadas en cada una de las Administraciones Zonales del DMQ.</a:t>
          </a:r>
          <a:endParaRPr lang="es-EC" sz="1400" dirty="0"/>
        </a:p>
      </dgm:t>
    </dgm:pt>
    <dgm:pt modelId="{E5B62FAC-1416-4E9C-A7D9-FC48DA6A6352}" type="parTrans" cxnId="{F774E9C4-099F-4F84-9BC3-D63C12925B6E}">
      <dgm:prSet/>
      <dgm:spPr/>
      <dgm:t>
        <a:bodyPr/>
        <a:lstStyle/>
        <a:p>
          <a:endParaRPr lang="es-EC" sz="1400"/>
        </a:p>
      </dgm:t>
    </dgm:pt>
    <dgm:pt modelId="{4C691CA3-0462-430D-A309-9208F31DD910}" type="sibTrans" cxnId="{F774E9C4-099F-4F84-9BC3-D63C12925B6E}">
      <dgm:prSet/>
      <dgm:spPr/>
      <dgm:t>
        <a:bodyPr/>
        <a:lstStyle/>
        <a:p>
          <a:endParaRPr lang="es-EC" sz="1400"/>
        </a:p>
      </dgm:t>
    </dgm:pt>
    <dgm:pt modelId="{E7BCB25A-C5D7-4A79-B87F-9EFCEB0E18A4}">
      <dgm:prSet phldrT="[Texto]" custT="1"/>
      <dgm:spPr>
        <a:ln>
          <a:solidFill>
            <a:schemeClr val="tx1"/>
          </a:solidFill>
        </a:ln>
      </dgm:spPr>
      <dgm:t>
        <a:bodyPr/>
        <a:lstStyle/>
        <a:p>
          <a:r>
            <a:rPr lang="es-ES" sz="1400" b="1" u="none" dirty="0" smtClean="0"/>
            <a:t>3. </a:t>
          </a:r>
          <a:r>
            <a:rPr lang="x-none" sz="1400" b="1" u="none" dirty="0" smtClean="0"/>
            <a:t>Revisión del formulario</a:t>
          </a:r>
          <a:r>
            <a:rPr lang="es-ES" sz="1400" b="1" u="none" dirty="0" smtClean="0"/>
            <a:t>:</a:t>
          </a:r>
          <a:endParaRPr lang="es-EC" sz="1400" b="1" u="none" dirty="0" smtClean="0"/>
        </a:p>
        <a:p>
          <a:r>
            <a:rPr lang="es-EC" sz="1400" dirty="0" smtClean="0"/>
            <a:t>Debe considerarse una norma del supervisor, integrarse inmediatamente a la revisión de los formularios (encuestas).</a:t>
          </a:r>
          <a:endParaRPr lang="es-EC" sz="1400" dirty="0"/>
        </a:p>
      </dgm:t>
    </dgm:pt>
    <dgm:pt modelId="{CB74E851-6630-4F1E-A1DC-02880F4D6F63}" type="parTrans" cxnId="{0885D3B7-E121-418E-A37A-1E52728ADE47}">
      <dgm:prSet/>
      <dgm:spPr/>
      <dgm:t>
        <a:bodyPr/>
        <a:lstStyle/>
        <a:p>
          <a:endParaRPr lang="es-EC" sz="1400"/>
        </a:p>
      </dgm:t>
    </dgm:pt>
    <dgm:pt modelId="{02882482-02C8-4872-84B9-9DF2D9EBEEFE}" type="sibTrans" cxnId="{0885D3B7-E121-418E-A37A-1E52728ADE47}">
      <dgm:prSet/>
      <dgm:spPr/>
      <dgm:t>
        <a:bodyPr/>
        <a:lstStyle/>
        <a:p>
          <a:endParaRPr lang="es-EC" sz="1400"/>
        </a:p>
      </dgm:t>
    </dgm:pt>
    <dgm:pt modelId="{6B5EDC0F-6E2E-432D-8A1A-AA0AD5801120}" type="pres">
      <dgm:prSet presAssocID="{7FDBF152-0822-49A8-AD35-E8642A1F4429}" presName="Name0" presStyleCnt="0">
        <dgm:presLayoutVars>
          <dgm:dir/>
          <dgm:resizeHandles val="exact"/>
        </dgm:presLayoutVars>
      </dgm:prSet>
      <dgm:spPr/>
      <dgm:t>
        <a:bodyPr/>
        <a:lstStyle/>
        <a:p>
          <a:endParaRPr lang="es-EC"/>
        </a:p>
      </dgm:t>
    </dgm:pt>
    <dgm:pt modelId="{179E2382-9700-419B-B3DA-3BD5F6E89774}" type="pres">
      <dgm:prSet presAssocID="{7FDBF152-0822-49A8-AD35-E8642A1F4429}" presName="arrow" presStyleLbl="bgShp" presStyleIdx="0" presStyleCnt="1"/>
      <dgm:spPr/>
      <dgm:t>
        <a:bodyPr/>
        <a:lstStyle/>
        <a:p>
          <a:endParaRPr lang="es-ES"/>
        </a:p>
      </dgm:t>
    </dgm:pt>
    <dgm:pt modelId="{47DD0158-E47D-4E31-8F06-5A697C4EB16B}" type="pres">
      <dgm:prSet presAssocID="{7FDBF152-0822-49A8-AD35-E8642A1F4429}" presName="points" presStyleCnt="0"/>
      <dgm:spPr/>
      <dgm:t>
        <a:bodyPr/>
        <a:lstStyle/>
        <a:p>
          <a:endParaRPr lang="es-ES"/>
        </a:p>
      </dgm:t>
    </dgm:pt>
    <dgm:pt modelId="{4A6428CB-048D-4E14-A5D3-7019FB7051A4}" type="pres">
      <dgm:prSet presAssocID="{5BBBC4A0-7BF4-4C82-B67E-A43318B7F4B8}" presName="compositeA" presStyleCnt="0"/>
      <dgm:spPr/>
      <dgm:t>
        <a:bodyPr/>
        <a:lstStyle/>
        <a:p>
          <a:endParaRPr lang="es-ES"/>
        </a:p>
      </dgm:t>
    </dgm:pt>
    <dgm:pt modelId="{A14334A2-B691-439F-AFE4-733292E2D35A}" type="pres">
      <dgm:prSet presAssocID="{5BBBC4A0-7BF4-4C82-B67E-A43318B7F4B8}" presName="textA" presStyleLbl="revTx" presStyleIdx="0" presStyleCnt="3" custScaleX="310469" custScaleY="78791" custLinFactNeighborY="10063">
        <dgm:presLayoutVars>
          <dgm:bulletEnabled val="1"/>
        </dgm:presLayoutVars>
      </dgm:prSet>
      <dgm:spPr/>
      <dgm:t>
        <a:bodyPr/>
        <a:lstStyle/>
        <a:p>
          <a:endParaRPr lang="es-EC"/>
        </a:p>
      </dgm:t>
    </dgm:pt>
    <dgm:pt modelId="{E9E22669-D688-4109-B908-C7DB840E913A}" type="pres">
      <dgm:prSet presAssocID="{5BBBC4A0-7BF4-4C82-B67E-A43318B7F4B8}" presName="circleA" presStyleLbl="node1" presStyleIdx="0" presStyleCnt="3"/>
      <dgm:spPr/>
      <dgm:t>
        <a:bodyPr/>
        <a:lstStyle/>
        <a:p>
          <a:endParaRPr lang="es-ES"/>
        </a:p>
      </dgm:t>
    </dgm:pt>
    <dgm:pt modelId="{639A54A8-1257-4A64-9D93-309EFE7D26BE}" type="pres">
      <dgm:prSet presAssocID="{5BBBC4A0-7BF4-4C82-B67E-A43318B7F4B8}" presName="spaceA" presStyleCnt="0"/>
      <dgm:spPr/>
      <dgm:t>
        <a:bodyPr/>
        <a:lstStyle/>
        <a:p>
          <a:endParaRPr lang="es-ES"/>
        </a:p>
      </dgm:t>
    </dgm:pt>
    <dgm:pt modelId="{BF6BCB2F-5CD1-46B6-BDD4-8ED632C6172A}" type="pres">
      <dgm:prSet presAssocID="{A6F6E57F-4167-49F3-88F9-72CE9049C618}" presName="space" presStyleCnt="0"/>
      <dgm:spPr/>
      <dgm:t>
        <a:bodyPr/>
        <a:lstStyle/>
        <a:p>
          <a:endParaRPr lang="es-ES"/>
        </a:p>
      </dgm:t>
    </dgm:pt>
    <dgm:pt modelId="{27BF7DEA-6EF0-429D-86D6-60A6CC52AF6F}" type="pres">
      <dgm:prSet presAssocID="{8A5A3B1F-032B-4EA7-910D-308E0EBB4385}" presName="compositeB" presStyleCnt="0"/>
      <dgm:spPr/>
      <dgm:t>
        <a:bodyPr/>
        <a:lstStyle/>
        <a:p>
          <a:endParaRPr lang="es-ES"/>
        </a:p>
      </dgm:t>
    </dgm:pt>
    <dgm:pt modelId="{CA45808F-1863-4FAA-B72E-F20733E478FF}" type="pres">
      <dgm:prSet presAssocID="{8A5A3B1F-032B-4EA7-910D-308E0EBB4385}" presName="textB" presStyleLbl="revTx" presStyleIdx="1" presStyleCnt="3" custScaleX="249815" custScaleY="88312">
        <dgm:presLayoutVars>
          <dgm:bulletEnabled val="1"/>
        </dgm:presLayoutVars>
      </dgm:prSet>
      <dgm:spPr/>
      <dgm:t>
        <a:bodyPr/>
        <a:lstStyle/>
        <a:p>
          <a:endParaRPr lang="es-EC"/>
        </a:p>
      </dgm:t>
    </dgm:pt>
    <dgm:pt modelId="{EA40AA90-CEE6-4151-B13A-C9965F17C39D}" type="pres">
      <dgm:prSet presAssocID="{8A5A3B1F-032B-4EA7-910D-308E0EBB4385}" presName="circleB" presStyleLbl="node1" presStyleIdx="1" presStyleCnt="3"/>
      <dgm:spPr/>
      <dgm:t>
        <a:bodyPr/>
        <a:lstStyle/>
        <a:p>
          <a:endParaRPr lang="es-ES"/>
        </a:p>
      </dgm:t>
    </dgm:pt>
    <dgm:pt modelId="{ABC64315-06F1-4C0C-B768-7EEEB701D6CD}" type="pres">
      <dgm:prSet presAssocID="{8A5A3B1F-032B-4EA7-910D-308E0EBB4385}" presName="spaceB" presStyleCnt="0"/>
      <dgm:spPr/>
      <dgm:t>
        <a:bodyPr/>
        <a:lstStyle/>
        <a:p>
          <a:endParaRPr lang="es-ES"/>
        </a:p>
      </dgm:t>
    </dgm:pt>
    <dgm:pt modelId="{E97DE829-B9EF-4425-8C96-22A68A14309B}" type="pres">
      <dgm:prSet presAssocID="{4C691CA3-0462-430D-A309-9208F31DD910}" presName="space" presStyleCnt="0"/>
      <dgm:spPr/>
      <dgm:t>
        <a:bodyPr/>
        <a:lstStyle/>
        <a:p>
          <a:endParaRPr lang="es-ES"/>
        </a:p>
      </dgm:t>
    </dgm:pt>
    <dgm:pt modelId="{9B279E97-9118-46A7-A2E1-98A610F6DDFA}" type="pres">
      <dgm:prSet presAssocID="{E7BCB25A-C5D7-4A79-B87F-9EFCEB0E18A4}" presName="compositeA" presStyleCnt="0"/>
      <dgm:spPr/>
      <dgm:t>
        <a:bodyPr/>
        <a:lstStyle/>
        <a:p>
          <a:endParaRPr lang="es-ES"/>
        </a:p>
      </dgm:t>
    </dgm:pt>
    <dgm:pt modelId="{51E945A6-772A-4591-816C-6BB54BDA1D5A}" type="pres">
      <dgm:prSet presAssocID="{E7BCB25A-C5D7-4A79-B87F-9EFCEB0E18A4}" presName="textA" presStyleLbl="revTx" presStyleIdx="2" presStyleCnt="3" custScaleX="252679" custScaleY="78791" custLinFactNeighborY="10063">
        <dgm:presLayoutVars>
          <dgm:bulletEnabled val="1"/>
        </dgm:presLayoutVars>
      </dgm:prSet>
      <dgm:spPr/>
      <dgm:t>
        <a:bodyPr/>
        <a:lstStyle/>
        <a:p>
          <a:endParaRPr lang="es-EC"/>
        </a:p>
      </dgm:t>
    </dgm:pt>
    <dgm:pt modelId="{4E99D946-5F97-46C0-98A2-C2A76DED7C2A}" type="pres">
      <dgm:prSet presAssocID="{E7BCB25A-C5D7-4A79-B87F-9EFCEB0E18A4}" presName="circleA" presStyleLbl="node1" presStyleIdx="2" presStyleCnt="3"/>
      <dgm:spPr/>
      <dgm:t>
        <a:bodyPr/>
        <a:lstStyle/>
        <a:p>
          <a:endParaRPr lang="es-ES"/>
        </a:p>
      </dgm:t>
    </dgm:pt>
    <dgm:pt modelId="{08F306B5-8CEA-4E59-813D-CED2F700D05A}" type="pres">
      <dgm:prSet presAssocID="{E7BCB25A-C5D7-4A79-B87F-9EFCEB0E18A4}" presName="spaceA" presStyleCnt="0"/>
      <dgm:spPr/>
      <dgm:t>
        <a:bodyPr/>
        <a:lstStyle/>
        <a:p>
          <a:endParaRPr lang="es-ES"/>
        </a:p>
      </dgm:t>
    </dgm:pt>
  </dgm:ptLst>
  <dgm:cxnLst>
    <dgm:cxn modelId="{F5886215-0004-48BE-AF13-B89D073AD1B8}" srcId="{7FDBF152-0822-49A8-AD35-E8642A1F4429}" destId="{5BBBC4A0-7BF4-4C82-B67E-A43318B7F4B8}" srcOrd="0" destOrd="0" parTransId="{8F2BDDD3-CDCA-4614-BBFB-A26CD7B514CD}" sibTransId="{A6F6E57F-4167-49F3-88F9-72CE9049C618}"/>
    <dgm:cxn modelId="{1B6FB990-2D91-47B4-9711-688AA39E8D18}" type="presOf" srcId="{E7BCB25A-C5D7-4A79-B87F-9EFCEB0E18A4}" destId="{51E945A6-772A-4591-816C-6BB54BDA1D5A}" srcOrd="0" destOrd="0" presId="urn:microsoft.com/office/officeart/2005/8/layout/hProcess11"/>
    <dgm:cxn modelId="{10A2E3F0-8B22-4B4B-874B-22AE5FF43953}" type="presOf" srcId="{7FDBF152-0822-49A8-AD35-E8642A1F4429}" destId="{6B5EDC0F-6E2E-432D-8A1A-AA0AD5801120}" srcOrd="0" destOrd="0" presId="urn:microsoft.com/office/officeart/2005/8/layout/hProcess11"/>
    <dgm:cxn modelId="{0885D3B7-E121-418E-A37A-1E52728ADE47}" srcId="{7FDBF152-0822-49A8-AD35-E8642A1F4429}" destId="{E7BCB25A-C5D7-4A79-B87F-9EFCEB0E18A4}" srcOrd="2" destOrd="0" parTransId="{CB74E851-6630-4F1E-A1DC-02880F4D6F63}" sibTransId="{02882482-02C8-4872-84B9-9DF2D9EBEEFE}"/>
    <dgm:cxn modelId="{F774E9C4-099F-4F84-9BC3-D63C12925B6E}" srcId="{7FDBF152-0822-49A8-AD35-E8642A1F4429}" destId="{8A5A3B1F-032B-4EA7-910D-308E0EBB4385}" srcOrd="1" destOrd="0" parTransId="{E5B62FAC-1416-4E9C-A7D9-FC48DA6A6352}" sibTransId="{4C691CA3-0462-430D-A309-9208F31DD910}"/>
    <dgm:cxn modelId="{4310B024-CF70-409B-8083-585C8DA845AA}" type="presOf" srcId="{5BBBC4A0-7BF4-4C82-B67E-A43318B7F4B8}" destId="{A14334A2-B691-439F-AFE4-733292E2D35A}" srcOrd="0" destOrd="0" presId="urn:microsoft.com/office/officeart/2005/8/layout/hProcess11"/>
    <dgm:cxn modelId="{24E793F9-A5EA-4933-92A0-8B8646335CDC}" type="presOf" srcId="{8A5A3B1F-032B-4EA7-910D-308E0EBB4385}" destId="{CA45808F-1863-4FAA-B72E-F20733E478FF}" srcOrd="0" destOrd="0" presId="urn:microsoft.com/office/officeart/2005/8/layout/hProcess11"/>
    <dgm:cxn modelId="{358C5796-20B9-4D43-A54F-A367016CAD27}" type="presParOf" srcId="{6B5EDC0F-6E2E-432D-8A1A-AA0AD5801120}" destId="{179E2382-9700-419B-B3DA-3BD5F6E89774}" srcOrd="0" destOrd="0" presId="urn:microsoft.com/office/officeart/2005/8/layout/hProcess11"/>
    <dgm:cxn modelId="{994768DA-191D-4B5F-800E-955820322EBE}" type="presParOf" srcId="{6B5EDC0F-6E2E-432D-8A1A-AA0AD5801120}" destId="{47DD0158-E47D-4E31-8F06-5A697C4EB16B}" srcOrd="1" destOrd="0" presId="urn:microsoft.com/office/officeart/2005/8/layout/hProcess11"/>
    <dgm:cxn modelId="{54E23026-959A-4805-88BC-90C971710080}" type="presParOf" srcId="{47DD0158-E47D-4E31-8F06-5A697C4EB16B}" destId="{4A6428CB-048D-4E14-A5D3-7019FB7051A4}" srcOrd="0" destOrd="0" presId="urn:microsoft.com/office/officeart/2005/8/layout/hProcess11"/>
    <dgm:cxn modelId="{F6DE1A97-4E0C-4C2D-B1FA-A8663A4E3D50}" type="presParOf" srcId="{4A6428CB-048D-4E14-A5D3-7019FB7051A4}" destId="{A14334A2-B691-439F-AFE4-733292E2D35A}" srcOrd="0" destOrd="0" presId="urn:microsoft.com/office/officeart/2005/8/layout/hProcess11"/>
    <dgm:cxn modelId="{817B6428-2A73-4540-B4A7-DA874F0EEC44}" type="presParOf" srcId="{4A6428CB-048D-4E14-A5D3-7019FB7051A4}" destId="{E9E22669-D688-4109-B908-C7DB840E913A}" srcOrd="1" destOrd="0" presId="urn:microsoft.com/office/officeart/2005/8/layout/hProcess11"/>
    <dgm:cxn modelId="{7320B853-4248-4267-91DA-58298F3B0EC3}" type="presParOf" srcId="{4A6428CB-048D-4E14-A5D3-7019FB7051A4}" destId="{639A54A8-1257-4A64-9D93-309EFE7D26BE}" srcOrd="2" destOrd="0" presId="urn:microsoft.com/office/officeart/2005/8/layout/hProcess11"/>
    <dgm:cxn modelId="{B793B3E7-A56A-4295-A05A-8D3F35F9BD25}" type="presParOf" srcId="{47DD0158-E47D-4E31-8F06-5A697C4EB16B}" destId="{BF6BCB2F-5CD1-46B6-BDD4-8ED632C6172A}" srcOrd="1" destOrd="0" presId="urn:microsoft.com/office/officeart/2005/8/layout/hProcess11"/>
    <dgm:cxn modelId="{DD8A123E-E8EC-4B10-A7F7-CAEBBD1F204E}" type="presParOf" srcId="{47DD0158-E47D-4E31-8F06-5A697C4EB16B}" destId="{27BF7DEA-6EF0-429D-86D6-60A6CC52AF6F}" srcOrd="2" destOrd="0" presId="urn:microsoft.com/office/officeart/2005/8/layout/hProcess11"/>
    <dgm:cxn modelId="{2A5627CD-77AC-4C5C-9E22-345A075EB87C}" type="presParOf" srcId="{27BF7DEA-6EF0-429D-86D6-60A6CC52AF6F}" destId="{CA45808F-1863-4FAA-B72E-F20733E478FF}" srcOrd="0" destOrd="0" presId="urn:microsoft.com/office/officeart/2005/8/layout/hProcess11"/>
    <dgm:cxn modelId="{88D54F04-D4A4-4BC5-A950-B4D55D148C91}" type="presParOf" srcId="{27BF7DEA-6EF0-429D-86D6-60A6CC52AF6F}" destId="{EA40AA90-CEE6-4151-B13A-C9965F17C39D}" srcOrd="1" destOrd="0" presId="urn:microsoft.com/office/officeart/2005/8/layout/hProcess11"/>
    <dgm:cxn modelId="{5BBFB06B-6E0D-4093-9059-B1F08E965E64}" type="presParOf" srcId="{27BF7DEA-6EF0-429D-86D6-60A6CC52AF6F}" destId="{ABC64315-06F1-4C0C-B768-7EEEB701D6CD}" srcOrd="2" destOrd="0" presId="urn:microsoft.com/office/officeart/2005/8/layout/hProcess11"/>
    <dgm:cxn modelId="{87338994-95BD-42D7-B355-9D90CBB6C687}" type="presParOf" srcId="{47DD0158-E47D-4E31-8F06-5A697C4EB16B}" destId="{E97DE829-B9EF-4425-8C96-22A68A14309B}" srcOrd="3" destOrd="0" presId="urn:microsoft.com/office/officeart/2005/8/layout/hProcess11"/>
    <dgm:cxn modelId="{0C596610-64AB-4849-8AB7-5C6AE38D4314}" type="presParOf" srcId="{47DD0158-E47D-4E31-8F06-5A697C4EB16B}" destId="{9B279E97-9118-46A7-A2E1-98A610F6DDFA}" srcOrd="4" destOrd="0" presId="urn:microsoft.com/office/officeart/2005/8/layout/hProcess11"/>
    <dgm:cxn modelId="{B8CA5BBC-759B-4D67-B7C1-F0AF0180569D}" type="presParOf" srcId="{9B279E97-9118-46A7-A2E1-98A610F6DDFA}" destId="{51E945A6-772A-4591-816C-6BB54BDA1D5A}" srcOrd="0" destOrd="0" presId="urn:microsoft.com/office/officeart/2005/8/layout/hProcess11"/>
    <dgm:cxn modelId="{39017720-2036-4412-B198-F1DD779C7024}" type="presParOf" srcId="{9B279E97-9118-46A7-A2E1-98A610F6DDFA}" destId="{4E99D946-5F97-46C0-98A2-C2A76DED7C2A}" srcOrd="1" destOrd="0" presId="urn:microsoft.com/office/officeart/2005/8/layout/hProcess11"/>
    <dgm:cxn modelId="{64D59831-05A5-41BC-9AFD-489BA8F7E2C0}" type="presParOf" srcId="{9B279E97-9118-46A7-A2E1-98A610F6DDFA}" destId="{08F306B5-8CEA-4E59-813D-CED2F700D05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0989B6-21AE-4966-9B94-F7EC3DE426F6}"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s-EC"/>
        </a:p>
      </dgm:t>
    </dgm:pt>
    <dgm:pt modelId="{DC39F44B-2712-4222-88E5-DC7B9DA1A5C0}">
      <dgm:prSet phldrT="[Texto]" custT="1"/>
      <dgm:spPr/>
      <dgm:t>
        <a:bodyPr/>
        <a:lstStyle/>
        <a:p>
          <a:r>
            <a:rPr lang="es-EC" sz="1600" dirty="0" smtClean="0">
              <a:solidFill>
                <a:schemeClr val="tx1"/>
              </a:solidFill>
            </a:rPr>
            <a:t>1. UNIDAD / ELEMENTOS MUESTRALES</a:t>
          </a:r>
          <a:endParaRPr lang="es-EC" sz="16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1843EBF-15EC-4AD2-B4FE-A266C0211E8D}" type="parTrans" cxnId="{3F911DE3-2D2B-481F-BAA0-2FE3308DCECD}">
      <dgm:prSet/>
      <dgm:spPr/>
      <dgm:t>
        <a:bodyPr/>
        <a:lstStyle/>
        <a:p>
          <a:endParaRPr lang="es-EC" sz="1400">
            <a:solidFill>
              <a:schemeClr val="tx1"/>
            </a:solidFill>
          </a:endParaRPr>
        </a:p>
      </dgm:t>
    </dgm:pt>
    <dgm:pt modelId="{85D78B9D-28BA-44FF-B90E-CF3ED879D0C8}" type="sibTrans" cxnId="{3F911DE3-2D2B-481F-BAA0-2FE3308DCECD}">
      <dgm:prSet/>
      <dgm:spPr/>
      <dgm:t>
        <a:bodyPr/>
        <a:lstStyle/>
        <a:p>
          <a:endParaRPr lang="es-EC" sz="1400">
            <a:solidFill>
              <a:schemeClr val="tx1"/>
            </a:solidFill>
          </a:endParaRPr>
        </a:p>
      </dgm:t>
    </dgm:pt>
    <dgm:pt modelId="{F65E659C-1B37-431E-B5DA-6078CA1FAC95}">
      <dgm:prSet phldrT="[Texto]" custT="1"/>
      <dgm:spPr/>
      <dgm:t>
        <a:bodyPr/>
        <a:lstStyle/>
        <a:p>
          <a:r>
            <a:rPr lang="es-EC" sz="1600" dirty="0" smtClean="0">
              <a:solidFill>
                <a:schemeClr val="tx1"/>
              </a:solidFill>
            </a:rPr>
            <a:t>2. TÉCNICA DE MUESTREO</a:t>
          </a:r>
          <a:endParaRPr lang="es-EC" sz="16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2E52ED3-8CC8-4869-859C-B709E9938B1F}" type="parTrans" cxnId="{2B4F6076-F937-4F6E-87A3-F4C0108897B1}">
      <dgm:prSet/>
      <dgm:spPr/>
      <dgm:t>
        <a:bodyPr/>
        <a:lstStyle/>
        <a:p>
          <a:endParaRPr lang="es-EC" sz="1800"/>
        </a:p>
      </dgm:t>
    </dgm:pt>
    <dgm:pt modelId="{383E6704-2B95-464C-870A-FB6C479DBA4B}" type="sibTrans" cxnId="{2B4F6076-F937-4F6E-87A3-F4C0108897B1}">
      <dgm:prSet/>
      <dgm:spPr/>
      <dgm:t>
        <a:bodyPr/>
        <a:lstStyle/>
        <a:p>
          <a:endParaRPr lang="es-EC" sz="1800"/>
        </a:p>
      </dgm:t>
    </dgm:pt>
    <dgm:pt modelId="{559B6300-658B-49CF-A390-9A6BAEF053D1}">
      <dgm:prSet phldrT="[Texto]" custT="1"/>
      <dgm:spPr/>
      <dgm:t>
        <a:bodyPr/>
        <a:lstStyle/>
        <a:p>
          <a:r>
            <a:rPr lang="es-EC" sz="1600" dirty="0" smtClean="0">
              <a:solidFill>
                <a:schemeClr val="tx1"/>
              </a:solidFill>
            </a:rPr>
            <a:t>3. TAMAÑO DE LA MUESTRA</a:t>
          </a:r>
          <a:endParaRPr lang="es-EC" sz="1600"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4C26C3B-8A49-4F76-8B54-5755BEC6D4E6}" type="parTrans" cxnId="{A48D5E81-A3F5-4FCB-8D83-4D451E907022}">
      <dgm:prSet/>
      <dgm:spPr/>
      <dgm:t>
        <a:bodyPr/>
        <a:lstStyle/>
        <a:p>
          <a:endParaRPr lang="es-EC" sz="1800"/>
        </a:p>
      </dgm:t>
    </dgm:pt>
    <dgm:pt modelId="{6A92DC94-3710-4D55-850E-703846E03652}" type="sibTrans" cxnId="{A48D5E81-A3F5-4FCB-8D83-4D451E907022}">
      <dgm:prSet/>
      <dgm:spPr/>
      <dgm:t>
        <a:bodyPr/>
        <a:lstStyle/>
        <a:p>
          <a:endParaRPr lang="es-EC" sz="1800"/>
        </a:p>
      </dgm:t>
    </dgm:pt>
    <dgm:pt modelId="{CD31D621-F60C-4A24-8375-CC804A99612D}" type="pres">
      <dgm:prSet presAssocID="{840989B6-21AE-4966-9B94-F7EC3DE426F6}" presName="Name0" presStyleCnt="0">
        <dgm:presLayoutVars>
          <dgm:chMax val="7"/>
          <dgm:chPref val="7"/>
          <dgm:dir/>
        </dgm:presLayoutVars>
      </dgm:prSet>
      <dgm:spPr/>
      <dgm:t>
        <a:bodyPr/>
        <a:lstStyle/>
        <a:p>
          <a:endParaRPr lang="es-EC"/>
        </a:p>
      </dgm:t>
    </dgm:pt>
    <dgm:pt modelId="{5E022285-97BC-4B2E-82D5-4798C83438EA}" type="pres">
      <dgm:prSet presAssocID="{840989B6-21AE-4966-9B94-F7EC3DE426F6}" presName="Name1" presStyleCnt="0"/>
      <dgm:spPr/>
      <dgm:t>
        <a:bodyPr/>
        <a:lstStyle/>
        <a:p>
          <a:endParaRPr lang="es-ES"/>
        </a:p>
      </dgm:t>
    </dgm:pt>
    <dgm:pt modelId="{CD201702-1C81-42BB-9420-9B552466D63E}" type="pres">
      <dgm:prSet presAssocID="{840989B6-21AE-4966-9B94-F7EC3DE426F6}" presName="cycle" presStyleCnt="0"/>
      <dgm:spPr/>
      <dgm:t>
        <a:bodyPr/>
        <a:lstStyle/>
        <a:p>
          <a:endParaRPr lang="es-ES"/>
        </a:p>
      </dgm:t>
    </dgm:pt>
    <dgm:pt modelId="{F4987E6F-A8CC-4625-A382-5E3184D62F4A}" type="pres">
      <dgm:prSet presAssocID="{840989B6-21AE-4966-9B94-F7EC3DE426F6}" presName="srcNode" presStyleLbl="node1" presStyleIdx="0" presStyleCnt="3"/>
      <dgm:spPr/>
      <dgm:t>
        <a:bodyPr/>
        <a:lstStyle/>
        <a:p>
          <a:endParaRPr lang="es-ES"/>
        </a:p>
      </dgm:t>
    </dgm:pt>
    <dgm:pt modelId="{B7DB88FA-B287-4924-BD79-06F8C8DF6D67}" type="pres">
      <dgm:prSet presAssocID="{840989B6-21AE-4966-9B94-F7EC3DE426F6}" presName="conn" presStyleLbl="parChTrans1D2" presStyleIdx="0" presStyleCnt="1"/>
      <dgm:spPr/>
      <dgm:t>
        <a:bodyPr/>
        <a:lstStyle/>
        <a:p>
          <a:endParaRPr lang="es-EC"/>
        </a:p>
      </dgm:t>
    </dgm:pt>
    <dgm:pt modelId="{79292267-75EB-41F0-8078-B82BC9547CB2}" type="pres">
      <dgm:prSet presAssocID="{840989B6-21AE-4966-9B94-F7EC3DE426F6}" presName="extraNode" presStyleLbl="node1" presStyleIdx="0" presStyleCnt="3"/>
      <dgm:spPr/>
      <dgm:t>
        <a:bodyPr/>
        <a:lstStyle/>
        <a:p>
          <a:endParaRPr lang="es-ES"/>
        </a:p>
      </dgm:t>
    </dgm:pt>
    <dgm:pt modelId="{C0EF5C94-47D4-4F02-A76C-409188E4820C}" type="pres">
      <dgm:prSet presAssocID="{840989B6-21AE-4966-9B94-F7EC3DE426F6}" presName="dstNode" presStyleLbl="node1" presStyleIdx="0" presStyleCnt="3"/>
      <dgm:spPr/>
      <dgm:t>
        <a:bodyPr/>
        <a:lstStyle/>
        <a:p>
          <a:endParaRPr lang="es-ES"/>
        </a:p>
      </dgm:t>
    </dgm:pt>
    <dgm:pt modelId="{4FA20D40-3D39-4635-8EF2-BF04EFD292AE}" type="pres">
      <dgm:prSet presAssocID="{DC39F44B-2712-4222-88E5-DC7B9DA1A5C0}" presName="text_1" presStyleLbl="node1" presStyleIdx="0" presStyleCnt="3">
        <dgm:presLayoutVars>
          <dgm:bulletEnabled val="1"/>
        </dgm:presLayoutVars>
      </dgm:prSet>
      <dgm:spPr/>
      <dgm:t>
        <a:bodyPr/>
        <a:lstStyle/>
        <a:p>
          <a:endParaRPr lang="es-EC"/>
        </a:p>
      </dgm:t>
    </dgm:pt>
    <dgm:pt modelId="{8CF3EC9C-A49A-41DC-BF72-DFB1D57AA261}" type="pres">
      <dgm:prSet presAssocID="{DC39F44B-2712-4222-88E5-DC7B9DA1A5C0}" presName="accent_1" presStyleCnt="0"/>
      <dgm:spPr/>
      <dgm:t>
        <a:bodyPr/>
        <a:lstStyle/>
        <a:p>
          <a:endParaRPr lang="es-ES"/>
        </a:p>
      </dgm:t>
    </dgm:pt>
    <dgm:pt modelId="{72D71292-F8A9-4DB8-8CAA-5C7B9158E982}" type="pres">
      <dgm:prSet presAssocID="{DC39F44B-2712-4222-88E5-DC7B9DA1A5C0}" presName="accentRepeatNode" presStyleLbl="solidFgAcc1" presStyleIdx="0" presStyleCnt="3"/>
      <dgm:spPr/>
      <dgm:t>
        <a:bodyPr/>
        <a:lstStyle/>
        <a:p>
          <a:endParaRPr lang="es-ES"/>
        </a:p>
      </dgm:t>
    </dgm:pt>
    <dgm:pt modelId="{8FF38958-5CE1-4BB5-946D-E0523D7BDFF8}" type="pres">
      <dgm:prSet presAssocID="{F65E659C-1B37-431E-B5DA-6078CA1FAC95}" presName="text_2" presStyleLbl="node1" presStyleIdx="1" presStyleCnt="3">
        <dgm:presLayoutVars>
          <dgm:bulletEnabled val="1"/>
        </dgm:presLayoutVars>
      </dgm:prSet>
      <dgm:spPr/>
      <dgm:t>
        <a:bodyPr/>
        <a:lstStyle/>
        <a:p>
          <a:endParaRPr lang="es-EC"/>
        </a:p>
      </dgm:t>
    </dgm:pt>
    <dgm:pt modelId="{D64991A9-DBF8-46A2-B5A1-196F37FBCDA1}" type="pres">
      <dgm:prSet presAssocID="{F65E659C-1B37-431E-B5DA-6078CA1FAC95}" presName="accent_2" presStyleCnt="0"/>
      <dgm:spPr/>
      <dgm:t>
        <a:bodyPr/>
        <a:lstStyle/>
        <a:p>
          <a:endParaRPr lang="es-ES"/>
        </a:p>
      </dgm:t>
    </dgm:pt>
    <dgm:pt modelId="{3D8D7337-7327-4D4A-ACCB-9B7C304AD408}" type="pres">
      <dgm:prSet presAssocID="{F65E659C-1B37-431E-B5DA-6078CA1FAC95}" presName="accentRepeatNode" presStyleLbl="solidFgAcc1" presStyleIdx="1" presStyleCnt="3"/>
      <dgm:spPr/>
      <dgm:t>
        <a:bodyPr/>
        <a:lstStyle/>
        <a:p>
          <a:endParaRPr lang="es-ES"/>
        </a:p>
      </dgm:t>
    </dgm:pt>
    <dgm:pt modelId="{87A5492B-4D02-4280-9192-F82F7EA21E68}" type="pres">
      <dgm:prSet presAssocID="{559B6300-658B-49CF-A390-9A6BAEF053D1}" presName="text_3" presStyleLbl="node1" presStyleIdx="2" presStyleCnt="3">
        <dgm:presLayoutVars>
          <dgm:bulletEnabled val="1"/>
        </dgm:presLayoutVars>
      </dgm:prSet>
      <dgm:spPr/>
      <dgm:t>
        <a:bodyPr/>
        <a:lstStyle/>
        <a:p>
          <a:endParaRPr lang="es-EC"/>
        </a:p>
      </dgm:t>
    </dgm:pt>
    <dgm:pt modelId="{6E33E0B6-BD51-430B-885C-463EDF2DAD78}" type="pres">
      <dgm:prSet presAssocID="{559B6300-658B-49CF-A390-9A6BAEF053D1}" presName="accent_3" presStyleCnt="0"/>
      <dgm:spPr/>
      <dgm:t>
        <a:bodyPr/>
        <a:lstStyle/>
        <a:p>
          <a:endParaRPr lang="es-ES"/>
        </a:p>
      </dgm:t>
    </dgm:pt>
    <dgm:pt modelId="{983FED46-8BDF-4030-840F-21638AF60F1E}" type="pres">
      <dgm:prSet presAssocID="{559B6300-658B-49CF-A390-9A6BAEF053D1}" presName="accentRepeatNode" presStyleLbl="solidFgAcc1" presStyleIdx="2" presStyleCnt="3"/>
      <dgm:spPr/>
      <dgm:t>
        <a:bodyPr/>
        <a:lstStyle/>
        <a:p>
          <a:endParaRPr lang="es-ES"/>
        </a:p>
      </dgm:t>
    </dgm:pt>
  </dgm:ptLst>
  <dgm:cxnLst>
    <dgm:cxn modelId="{321DDCAD-F399-4CE3-9001-315CEA285DA4}" type="presOf" srcId="{559B6300-658B-49CF-A390-9A6BAEF053D1}" destId="{87A5492B-4D02-4280-9192-F82F7EA21E68}" srcOrd="0" destOrd="0" presId="urn:microsoft.com/office/officeart/2008/layout/VerticalCurvedList"/>
    <dgm:cxn modelId="{C881617D-5264-4701-995A-B07C6F293808}" type="presOf" srcId="{840989B6-21AE-4966-9B94-F7EC3DE426F6}" destId="{CD31D621-F60C-4A24-8375-CC804A99612D}" srcOrd="0" destOrd="0" presId="urn:microsoft.com/office/officeart/2008/layout/VerticalCurvedList"/>
    <dgm:cxn modelId="{A48D5E81-A3F5-4FCB-8D83-4D451E907022}" srcId="{840989B6-21AE-4966-9B94-F7EC3DE426F6}" destId="{559B6300-658B-49CF-A390-9A6BAEF053D1}" srcOrd="2" destOrd="0" parTransId="{C4C26C3B-8A49-4F76-8B54-5755BEC6D4E6}" sibTransId="{6A92DC94-3710-4D55-850E-703846E03652}"/>
    <dgm:cxn modelId="{19BD49A0-49B3-4AEA-A25D-6054CE2D8866}" type="presOf" srcId="{F65E659C-1B37-431E-B5DA-6078CA1FAC95}" destId="{8FF38958-5CE1-4BB5-946D-E0523D7BDFF8}" srcOrd="0" destOrd="0" presId="urn:microsoft.com/office/officeart/2008/layout/VerticalCurvedList"/>
    <dgm:cxn modelId="{69C33E43-8509-4E8E-B13F-90A02E83B2DA}" type="presOf" srcId="{DC39F44B-2712-4222-88E5-DC7B9DA1A5C0}" destId="{4FA20D40-3D39-4635-8EF2-BF04EFD292AE}" srcOrd="0" destOrd="0" presId="urn:microsoft.com/office/officeart/2008/layout/VerticalCurvedList"/>
    <dgm:cxn modelId="{2B4F6076-F937-4F6E-87A3-F4C0108897B1}" srcId="{840989B6-21AE-4966-9B94-F7EC3DE426F6}" destId="{F65E659C-1B37-431E-B5DA-6078CA1FAC95}" srcOrd="1" destOrd="0" parTransId="{92E52ED3-8CC8-4869-859C-B709E9938B1F}" sibTransId="{383E6704-2B95-464C-870A-FB6C479DBA4B}"/>
    <dgm:cxn modelId="{3F911DE3-2D2B-481F-BAA0-2FE3308DCECD}" srcId="{840989B6-21AE-4966-9B94-F7EC3DE426F6}" destId="{DC39F44B-2712-4222-88E5-DC7B9DA1A5C0}" srcOrd="0" destOrd="0" parTransId="{01843EBF-15EC-4AD2-B4FE-A266C0211E8D}" sibTransId="{85D78B9D-28BA-44FF-B90E-CF3ED879D0C8}"/>
    <dgm:cxn modelId="{A8518FB0-0683-4291-8028-CA8E66D35360}" type="presOf" srcId="{85D78B9D-28BA-44FF-B90E-CF3ED879D0C8}" destId="{B7DB88FA-B287-4924-BD79-06F8C8DF6D67}" srcOrd="0" destOrd="0" presId="urn:microsoft.com/office/officeart/2008/layout/VerticalCurvedList"/>
    <dgm:cxn modelId="{F02A3121-529C-4893-B468-17F99AFBC917}" type="presParOf" srcId="{CD31D621-F60C-4A24-8375-CC804A99612D}" destId="{5E022285-97BC-4B2E-82D5-4798C83438EA}" srcOrd="0" destOrd="0" presId="urn:microsoft.com/office/officeart/2008/layout/VerticalCurvedList"/>
    <dgm:cxn modelId="{BAA3E957-7B81-407A-B35B-0FF814A020C8}" type="presParOf" srcId="{5E022285-97BC-4B2E-82D5-4798C83438EA}" destId="{CD201702-1C81-42BB-9420-9B552466D63E}" srcOrd="0" destOrd="0" presId="urn:microsoft.com/office/officeart/2008/layout/VerticalCurvedList"/>
    <dgm:cxn modelId="{8F1A91BE-B74D-4DE3-83E6-BA7F5C2E74A5}" type="presParOf" srcId="{CD201702-1C81-42BB-9420-9B552466D63E}" destId="{F4987E6F-A8CC-4625-A382-5E3184D62F4A}" srcOrd="0" destOrd="0" presId="urn:microsoft.com/office/officeart/2008/layout/VerticalCurvedList"/>
    <dgm:cxn modelId="{91C471D2-A550-45C9-AC28-D2D5EE724FC3}" type="presParOf" srcId="{CD201702-1C81-42BB-9420-9B552466D63E}" destId="{B7DB88FA-B287-4924-BD79-06F8C8DF6D67}" srcOrd="1" destOrd="0" presId="urn:microsoft.com/office/officeart/2008/layout/VerticalCurvedList"/>
    <dgm:cxn modelId="{6E6B2A78-E58E-4791-ADAE-D6C9451DC048}" type="presParOf" srcId="{CD201702-1C81-42BB-9420-9B552466D63E}" destId="{79292267-75EB-41F0-8078-B82BC9547CB2}" srcOrd="2" destOrd="0" presId="urn:microsoft.com/office/officeart/2008/layout/VerticalCurvedList"/>
    <dgm:cxn modelId="{0CF38FFB-60BA-488E-A96A-99C5453AC295}" type="presParOf" srcId="{CD201702-1C81-42BB-9420-9B552466D63E}" destId="{C0EF5C94-47D4-4F02-A76C-409188E4820C}" srcOrd="3" destOrd="0" presId="urn:microsoft.com/office/officeart/2008/layout/VerticalCurvedList"/>
    <dgm:cxn modelId="{A0614AA5-7173-41DD-BB24-37C333F030D1}" type="presParOf" srcId="{5E022285-97BC-4B2E-82D5-4798C83438EA}" destId="{4FA20D40-3D39-4635-8EF2-BF04EFD292AE}" srcOrd="1" destOrd="0" presId="urn:microsoft.com/office/officeart/2008/layout/VerticalCurvedList"/>
    <dgm:cxn modelId="{1F5214C1-C944-4788-BEB8-079139131033}" type="presParOf" srcId="{5E022285-97BC-4B2E-82D5-4798C83438EA}" destId="{8CF3EC9C-A49A-41DC-BF72-DFB1D57AA261}" srcOrd="2" destOrd="0" presId="urn:microsoft.com/office/officeart/2008/layout/VerticalCurvedList"/>
    <dgm:cxn modelId="{3AE48517-189E-4636-8B8E-8F2E5330C91B}" type="presParOf" srcId="{8CF3EC9C-A49A-41DC-BF72-DFB1D57AA261}" destId="{72D71292-F8A9-4DB8-8CAA-5C7B9158E982}" srcOrd="0" destOrd="0" presId="urn:microsoft.com/office/officeart/2008/layout/VerticalCurvedList"/>
    <dgm:cxn modelId="{354BC02B-8F12-4DA9-9323-25816D72898F}" type="presParOf" srcId="{5E022285-97BC-4B2E-82D5-4798C83438EA}" destId="{8FF38958-5CE1-4BB5-946D-E0523D7BDFF8}" srcOrd="3" destOrd="0" presId="urn:microsoft.com/office/officeart/2008/layout/VerticalCurvedList"/>
    <dgm:cxn modelId="{A6B813A2-95D3-41AC-BC68-434F253487B3}" type="presParOf" srcId="{5E022285-97BC-4B2E-82D5-4798C83438EA}" destId="{D64991A9-DBF8-46A2-B5A1-196F37FBCDA1}" srcOrd="4" destOrd="0" presId="urn:microsoft.com/office/officeart/2008/layout/VerticalCurvedList"/>
    <dgm:cxn modelId="{787E5E3A-7215-42D1-9FA2-823143670CCA}" type="presParOf" srcId="{D64991A9-DBF8-46A2-B5A1-196F37FBCDA1}" destId="{3D8D7337-7327-4D4A-ACCB-9B7C304AD408}" srcOrd="0" destOrd="0" presId="urn:microsoft.com/office/officeart/2008/layout/VerticalCurvedList"/>
    <dgm:cxn modelId="{3B4542CC-496A-4617-96E9-B0FE7E7FDC04}" type="presParOf" srcId="{5E022285-97BC-4B2E-82D5-4798C83438EA}" destId="{87A5492B-4D02-4280-9192-F82F7EA21E68}" srcOrd="5" destOrd="0" presId="urn:microsoft.com/office/officeart/2008/layout/VerticalCurvedList"/>
    <dgm:cxn modelId="{E20D9032-77CC-4A86-8A51-FB1819204EF5}" type="presParOf" srcId="{5E022285-97BC-4B2E-82D5-4798C83438EA}" destId="{6E33E0B6-BD51-430B-885C-463EDF2DAD78}" srcOrd="6" destOrd="0" presId="urn:microsoft.com/office/officeart/2008/layout/VerticalCurvedList"/>
    <dgm:cxn modelId="{5C5B03BA-7E22-4022-B5EE-4860D7F24087}" type="presParOf" srcId="{6E33E0B6-BD51-430B-885C-463EDF2DAD78}" destId="{983FED46-8BDF-4030-840F-21638AF60F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3F2E60-BA1C-4EEA-A072-4D12D8E5EA44}" type="doc">
      <dgm:prSet loTypeId="urn:microsoft.com/office/officeart/2005/8/layout/lProcess3" loCatId="process" qsTypeId="urn:microsoft.com/office/officeart/2005/8/quickstyle/simple1" qsCatId="simple" csTypeId="urn:microsoft.com/office/officeart/2005/8/colors/accent0_2" csCatId="mainScheme" phldr="1"/>
      <dgm:spPr/>
      <dgm:t>
        <a:bodyPr/>
        <a:lstStyle/>
        <a:p>
          <a:endParaRPr lang="es-ES"/>
        </a:p>
      </dgm:t>
    </dgm:pt>
    <dgm:pt modelId="{0DAF760A-35E7-415F-AA62-C50BABA26B69}">
      <dgm:prSet phldrT="[Texto]" custT="1"/>
      <dgm:spPr/>
      <dgm:t>
        <a:bodyPr/>
        <a:lstStyle/>
        <a:p>
          <a:r>
            <a:rPr lang="es-ES" sz="1500" dirty="0" smtClean="0"/>
            <a:t>POR SU PROFUNDIDAD</a:t>
          </a:r>
          <a:endParaRPr lang="es-ES" sz="1500" dirty="0"/>
        </a:p>
      </dgm:t>
    </dgm:pt>
    <dgm:pt modelId="{3EA9D6D8-6F9E-4854-9616-C97AB69F2BB9}" type="parTrans" cxnId="{9AE058F7-CFF7-4ED9-BEE1-94A2A3450B69}">
      <dgm:prSet/>
      <dgm:spPr/>
      <dgm:t>
        <a:bodyPr/>
        <a:lstStyle/>
        <a:p>
          <a:endParaRPr lang="es-ES" sz="1500"/>
        </a:p>
      </dgm:t>
    </dgm:pt>
    <dgm:pt modelId="{A5B60255-FDC1-4A90-A54E-DB47A766FA23}" type="sibTrans" cxnId="{9AE058F7-CFF7-4ED9-BEE1-94A2A3450B69}">
      <dgm:prSet custT="1"/>
      <dgm:spPr/>
      <dgm:t>
        <a:bodyPr/>
        <a:lstStyle/>
        <a:p>
          <a:endParaRPr lang="es-ES" sz="1500"/>
        </a:p>
      </dgm:t>
    </dgm:pt>
    <dgm:pt modelId="{679B5072-6135-4429-9456-0BB91697DBF7}">
      <dgm:prSet phldrT="[Texto]" custT="1"/>
      <dgm:spPr/>
      <dgm:t>
        <a:bodyPr/>
        <a:lstStyle/>
        <a:p>
          <a:r>
            <a:rPr lang="es-ES" sz="1500" dirty="0" smtClean="0"/>
            <a:t>DESCRIPTIVA Y CORRELACIONAL</a:t>
          </a:r>
          <a:endParaRPr lang="es-ES" sz="1500" dirty="0"/>
        </a:p>
      </dgm:t>
    </dgm:pt>
    <dgm:pt modelId="{51704FB8-FD2C-4E7A-8FC5-ACB5D0444C12}" type="parTrans" cxnId="{DC5D7931-7A17-4BAA-AD07-5DD1E9A2FE8A}">
      <dgm:prSet/>
      <dgm:spPr/>
      <dgm:t>
        <a:bodyPr/>
        <a:lstStyle/>
        <a:p>
          <a:endParaRPr lang="es-ES" sz="1500"/>
        </a:p>
      </dgm:t>
    </dgm:pt>
    <dgm:pt modelId="{24AB6B25-F760-4745-B52C-65CEF825C0FD}" type="sibTrans" cxnId="{DC5D7931-7A17-4BAA-AD07-5DD1E9A2FE8A}">
      <dgm:prSet/>
      <dgm:spPr/>
      <dgm:t>
        <a:bodyPr/>
        <a:lstStyle/>
        <a:p>
          <a:endParaRPr lang="es-ES" sz="1500"/>
        </a:p>
      </dgm:t>
    </dgm:pt>
    <dgm:pt modelId="{F77E22B0-2623-40A0-AC4F-B879C6BCA716}">
      <dgm:prSet phldrT="[Texto]" custT="1"/>
      <dgm:spPr/>
      <dgm:t>
        <a:bodyPr/>
        <a:lstStyle/>
        <a:p>
          <a:r>
            <a:rPr lang="es-ES" sz="1500" dirty="0" smtClean="0"/>
            <a:t>POR SU ALCANCE</a:t>
          </a:r>
          <a:endParaRPr lang="es-ES" sz="1500" dirty="0"/>
        </a:p>
      </dgm:t>
    </dgm:pt>
    <dgm:pt modelId="{3B01A8D0-6B95-4B3B-AF9F-EBD1BDFF6272}" type="parTrans" cxnId="{21BBA8F3-6DAA-478E-8304-5FDA22C353D8}">
      <dgm:prSet/>
      <dgm:spPr/>
      <dgm:t>
        <a:bodyPr/>
        <a:lstStyle/>
        <a:p>
          <a:endParaRPr lang="es-ES" sz="1500"/>
        </a:p>
      </dgm:t>
    </dgm:pt>
    <dgm:pt modelId="{56250EF9-2E20-460F-B3C6-2028F5A8B0CD}" type="sibTrans" cxnId="{21BBA8F3-6DAA-478E-8304-5FDA22C353D8}">
      <dgm:prSet custT="1"/>
      <dgm:spPr/>
      <dgm:t>
        <a:bodyPr/>
        <a:lstStyle/>
        <a:p>
          <a:endParaRPr lang="es-ES" sz="1500"/>
        </a:p>
      </dgm:t>
    </dgm:pt>
    <dgm:pt modelId="{73D7A6D3-F5AB-4A17-9912-FDA437929142}">
      <dgm:prSet phldrT="[Texto]" custT="1"/>
      <dgm:spPr/>
      <dgm:t>
        <a:bodyPr/>
        <a:lstStyle/>
        <a:p>
          <a:r>
            <a:rPr lang="es-ES" sz="1500" dirty="0" smtClean="0"/>
            <a:t>TRANSVERSAL</a:t>
          </a:r>
          <a:endParaRPr lang="es-ES" sz="1500" dirty="0"/>
        </a:p>
      </dgm:t>
    </dgm:pt>
    <dgm:pt modelId="{E16D63D2-5B7B-443B-82BD-61AD97228379}" type="parTrans" cxnId="{49C07807-2EF5-4F9E-8DAF-1971792D26B3}">
      <dgm:prSet/>
      <dgm:spPr/>
      <dgm:t>
        <a:bodyPr/>
        <a:lstStyle/>
        <a:p>
          <a:endParaRPr lang="es-ES" sz="1500"/>
        </a:p>
      </dgm:t>
    </dgm:pt>
    <dgm:pt modelId="{92F2FA02-7A50-4110-84EB-7944DD81D951}" type="sibTrans" cxnId="{49C07807-2EF5-4F9E-8DAF-1971792D26B3}">
      <dgm:prSet/>
      <dgm:spPr/>
      <dgm:t>
        <a:bodyPr/>
        <a:lstStyle/>
        <a:p>
          <a:endParaRPr lang="es-ES" sz="1500"/>
        </a:p>
      </dgm:t>
    </dgm:pt>
    <dgm:pt modelId="{E815B465-8569-46B0-A4A4-024FCD76BCB1}">
      <dgm:prSet phldrT="[Texto]" custT="1"/>
      <dgm:spPr/>
      <dgm:t>
        <a:bodyPr/>
        <a:lstStyle/>
        <a:p>
          <a:r>
            <a:rPr lang="es-ES" sz="1500" dirty="0" smtClean="0"/>
            <a:t>POR SUS FUENTES</a:t>
          </a:r>
          <a:endParaRPr lang="es-ES" sz="1500" dirty="0"/>
        </a:p>
      </dgm:t>
    </dgm:pt>
    <dgm:pt modelId="{D4D85CE5-6AC7-4828-92FF-A8A79988E6D7}" type="parTrans" cxnId="{0DC66C78-402A-4EE4-9F17-81504D4F1BB2}">
      <dgm:prSet/>
      <dgm:spPr/>
      <dgm:t>
        <a:bodyPr/>
        <a:lstStyle/>
        <a:p>
          <a:endParaRPr lang="es-ES" sz="1500"/>
        </a:p>
      </dgm:t>
    </dgm:pt>
    <dgm:pt modelId="{B1F1D16F-0940-4E6A-905D-A335CA963F67}" type="sibTrans" cxnId="{0DC66C78-402A-4EE4-9F17-81504D4F1BB2}">
      <dgm:prSet custT="1"/>
      <dgm:spPr/>
      <dgm:t>
        <a:bodyPr/>
        <a:lstStyle/>
        <a:p>
          <a:endParaRPr lang="es-ES" sz="1500"/>
        </a:p>
      </dgm:t>
    </dgm:pt>
    <dgm:pt modelId="{75AB207F-F137-4CF8-893E-6464BDC31958}">
      <dgm:prSet phldrT="[Texto]" custT="1"/>
      <dgm:spPr/>
      <dgm:t>
        <a:bodyPr/>
        <a:lstStyle/>
        <a:p>
          <a:r>
            <a:rPr lang="es-ES" sz="1500" dirty="0" smtClean="0"/>
            <a:t>MIXTA</a:t>
          </a:r>
          <a:endParaRPr lang="es-ES" sz="1500" dirty="0"/>
        </a:p>
      </dgm:t>
    </dgm:pt>
    <dgm:pt modelId="{621DC865-8716-479D-9A6C-2346FDAB3302}" type="parTrans" cxnId="{6DDD0EF8-2D4B-4FD3-9E72-A19681206FB1}">
      <dgm:prSet/>
      <dgm:spPr/>
      <dgm:t>
        <a:bodyPr/>
        <a:lstStyle/>
        <a:p>
          <a:endParaRPr lang="es-ES" sz="1500"/>
        </a:p>
      </dgm:t>
    </dgm:pt>
    <dgm:pt modelId="{43C92FF1-7821-404A-BFA3-39AF99DBCEF2}" type="sibTrans" cxnId="{6DDD0EF8-2D4B-4FD3-9E72-A19681206FB1}">
      <dgm:prSet/>
      <dgm:spPr/>
      <dgm:t>
        <a:bodyPr/>
        <a:lstStyle/>
        <a:p>
          <a:endParaRPr lang="es-ES" sz="1500"/>
        </a:p>
      </dgm:t>
    </dgm:pt>
    <dgm:pt modelId="{B844E883-7B95-43DB-9C27-698E38732306}">
      <dgm:prSet phldrT="[Texto]" custT="1"/>
      <dgm:spPr/>
      <dgm:t>
        <a:bodyPr/>
        <a:lstStyle/>
        <a:p>
          <a:r>
            <a:rPr lang="es-ES" sz="1500" dirty="0" smtClean="0"/>
            <a:t>APLICADA</a:t>
          </a:r>
          <a:endParaRPr lang="es-ES" sz="1500" dirty="0"/>
        </a:p>
      </dgm:t>
    </dgm:pt>
    <dgm:pt modelId="{2D1017B9-4495-42FF-9B8B-7A20D93CE08E}" type="parTrans" cxnId="{D3844762-2524-47C5-9425-197DB6F9948A}">
      <dgm:prSet/>
      <dgm:spPr/>
      <dgm:t>
        <a:bodyPr/>
        <a:lstStyle/>
        <a:p>
          <a:endParaRPr lang="es-ES" sz="1500"/>
        </a:p>
      </dgm:t>
    </dgm:pt>
    <dgm:pt modelId="{7658898D-2B1F-4C14-A01A-EF42D45FFCE0}" type="sibTrans" cxnId="{D3844762-2524-47C5-9425-197DB6F9948A}">
      <dgm:prSet/>
      <dgm:spPr/>
      <dgm:t>
        <a:bodyPr/>
        <a:lstStyle/>
        <a:p>
          <a:endParaRPr lang="es-ES" sz="1500"/>
        </a:p>
      </dgm:t>
    </dgm:pt>
    <dgm:pt modelId="{5BFD983B-3D47-40C9-B4C8-E69EFFAB2840}">
      <dgm:prSet phldrT="[Texto]" custT="1"/>
      <dgm:spPr/>
      <dgm:t>
        <a:bodyPr/>
        <a:lstStyle/>
        <a:p>
          <a:r>
            <a:rPr lang="es-ES" sz="1500" dirty="0" smtClean="0"/>
            <a:t>POR SU FINALIDAD</a:t>
          </a:r>
          <a:endParaRPr lang="es-ES" sz="1500" dirty="0"/>
        </a:p>
      </dgm:t>
    </dgm:pt>
    <dgm:pt modelId="{6C15A0C1-A484-4954-9D52-9B4668A95747}" type="parTrans" cxnId="{AB1E4C3C-A503-4C1A-8D1E-5EC65626FD75}">
      <dgm:prSet/>
      <dgm:spPr/>
      <dgm:t>
        <a:bodyPr/>
        <a:lstStyle/>
        <a:p>
          <a:endParaRPr lang="es-ES" sz="1500"/>
        </a:p>
      </dgm:t>
    </dgm:pt>
    <dgm:pt modelId="{22751FBC-2A3F-4768-BFCE-D4AB3CFD22E7}" type="sibTrans" cxnId="{AB1E4C3C-A503-4C1A-8D1E-5EC65626FD75}">
      <dgm:prSet custT="1"/>
      <dgm:spPr/>
      <dgm:t>
        <a:bodyPr/>
        <a:lstStyle/>
        <a:p>
          <a:endParaRPr lang="es-ES" sz="1500"/>
        </a:p>
      </dgm:t>
    </dgm:pt>
    <dgm:pt modelId="{8CAC6CE4-96F5-47DF-817D-5F6D4D0E8BC8}">
      <dgm:prSet phldrT="[Texto]" custT="1"/>
      <dgm:spPr/>
      <dgm:t>
        <a:bodyPr/>
        <a:lstStyle/>
        <a:p>
          <a:r>
            <a:rPr lang="es-ES" sz="1500" dirty="0" smtClean="0"/>
            <a:t>POR SU MARCO INVESTIGATIVO</a:t>
          </a:r>
          <a:endParaRPr lang="es-ES" sz="1500" dirty="0"/>
        </a:p>
      </dgm:t>
    </dgm:pt>
    <dgm:pt modelId="{827EBC3D-DE37-4E1C-8E7A-BD7B3EF47319}" type="parTrans" cxnId="{1C02CA40-69AD-4570-8F49-2AFA09222753}">
      <dgm:prSet/>
      <dgm:spPr/>
      <dgm:t>
        <a:bodyPr/>
        <a:lstStyle/>
        <a:p>
          <a:endParaRPr lang="es-ES" sz="1500"/>
        </a:p>
      </dgm:t>
    </dgm:pt>
    <dgm:pt modelId="{E2005A31-DD82-4E72-A633-D74E75B3D0D8}" type="sibTrans" cxnId="{1C02CA40-69AD-4570-8F49-2AFA09222753}">
      <dgm:prSet/>
      <dgm:spPr/>
      <dgm:t>
        <a:bodyPr/>
        <a:lstStyle/>
        <a:p>
          <a:endParaRPr lang="es-ES" sz="1500"/>
        </a:p>
      </dgm:t>
    </dgm:pt>
    <dgm:pt modelId="{5AE88162-ACB2-4D1F-ADE4-FC70745D811B}">
      <dgm:prSet phldrT="[Texto]" custT="1"/>
      <dgm:spPr/>
      <dgm:t>
        <a:bodyPr/>
        <a:lstStyle/>
        <a:p>
          <a:r>
            <a:rPr lang="es-ES" sz="1500" dirty="0" smtClean="0"/>
            <a:t>DE CAMPO</a:t>
          </a:r>
          <a:endParaRPr lang="es-ES" sz="1500" dirty="0"/>
        </a:p>
      </dgm:t>
    </dgm:pt>
    <dgm:pt modelId="{D351443E-E0A6-4600-8B57-19BC6993FE02}" type="parTrans" cxnId="{AE8BE88F-19FD-46F8-85F0-4C2C67383B52}">
      <dgm:prSet/>
      <dgm:spPr/>
      <dgm:t>
        <a:bodyPr/>
        <a:lstStyle/>
        <a:p>
          <a:endParaRPr lang="es-ES" sz="1500"/>
        </a:p>
      </dgm:t>
    </dgm:pt>
    <dgm:pt modelId="{BAAE78FC-023D-4C7A-85A1-8696A5536D20}" type="sibTrans" cxnId="{AE8BE88F-19FD-46F8-85F0-4C2C67383B52}">
      <dgm:prSet/>
      <dgm:spPr/>
      <dgm:t>
        <a:bodyPr/>
        <a:lstStyle/>
        <a:p>
          <a:endParaRPr lang="es-ES" sz="1500"/>
        </a:p>
      </dgm:t>
    </dgm:pt>
    <dgm:pt modelId="{0EEDCB1A-C115-4932-A408-1E26DF01BD31}" type="pres">
      <dgm:prSet presAssocID="{FC3F2E60-BA1C-4EEA-A072-4D12D8E5EA44}" presName="Name0" presStyleCnt="0">
        <dgm:presLayoutVars>
          <dgm:chPref val="3"/>
          <dgm:dir/>
          <dgm:animLvl val="lvl"/>
          <dgm:resizeHandles/>
        </dgm:presLayoutVars>
      </dgm:prSet>
      <dgm:spPr/>
      <dgm:t>
        <a:bodyPr/>
        <a:lstStyle/>
        <a:p>
          <a:endParaRPr lang="es-ES"/>
        </a:p>
      </dgm:t>
    </dgm:pt>
    <dgm:pt modelId="{890206A2-0C5D-4F57-833C-722791E57094}" type="pres">
      <dgm:prSet presAssocID="{5BFD983B-3D47-40C9-B4C8-E69EFFAB2840}" presName="horFlow" presStyleCnt="0"/>
      <dgm:spPr/>
    </dgm:pt>
    <dgm:pt modelId="{3E1BF033-13E8-4C65-BCD2-6765AB0FFFF9}" type="pres">
      <dgm:prSet presAssocID="{5BFD983B-3D47-40C9-B4C8-E69EFFAB2840}" presName="bigChev" presStyleLbl="node1" presStyleIdx="0" presStyleCnt="5" custScaleX="123921"/>
      <dgm:spPr/>
      <dgm:t>
        <a:bodyPr/>
        <a:lstStyle/>
        <a:p>
          <a:endParaRPr lang="es-ES"/>
        </a:p>
      </dgm:t>
    </dgm:pt>
    <dgm:pt modelId="{339F7B58-5782-46D9-9113-3569958B82B9}" type="pres">
      <dgm:prSet presAssocID="{2D1017B9-4495-42FF-9B8B-7A20D93CE08E}" presName="parTrans" presStyleCnt="0"/>
      <dgm:spPr/>
    </dgm:pt>
    <dgm:pt modelId="{9DDB40BB-9A4F-49B8-A502-99D98C16DE0C}" type="pres">
      <dgm:prSet presAssocID="{B844E883-7B95-43DB-9C27-698E38732306}" presName="node" presStyleLbl="alignAccFollowNode1" presStyleIdx="0" presStyleCnt="5" custScaleX="150136">
        <dgm:presLayoutVars>
          <dgm:bulletEnabled val="1"/>
        </dgm:presLayoutVars>
      </dgm:prSet>
      <dgm:spPr/>
      <dgm:t>
        <a:bodyPr/>
        <a:lstStyle/>
        <a:p>
          <a:endParaRPr lang="es-ES"/>
        </a:p>
      </dgm:t>
    </dgm:pt>
    <dgm:pt modelId="{44C63AE0-460B-4D9D-BB12-31ADD0B6BA59}" type="pres">
      <dgm:prSet presAssocID="{5BFD983B-3D47-40C9-B4C8-E69EFFAB2840}" presName="vSp" presStyleCnt="0"/>
      <dgm:spPr/>
    </dgm:pt>
    <dgm:pt modelId="{D4AA549E-B62D-4503-93F6-E13D40CB3256}" type="pres">
      <dgm:prSet presAssocID="{0DAF760A-35E7-415F-AA62-C50BABA26B69}" presName="horFlow" presStyleCnt="0"/>
      <dgm:spPr/>
    </dgm:pt>
    <dgm:pt modelId="{50C1DCC7-E9CB-4D49-9453-6FDEFC4E309A}" type="pres">
      <dgm:prSet presAssocID="{0DAF760A-35E7-415F-AA62-C50BABA26B69}" presName="bigChev" presStyleLbl="node1" presStyleIdx="1" presStyleCnt="5" custScaleX="135075"/>
      <dgm:spPr/>
      <dgm:t>
        <a:bodyPr/>
        <a:lstStyle/>
        <a:p>
          <a:endParaRPr lang="es-ES"/>
        </a:p>
      </dgm:t>
    </dgm:pt>
    <dgm:pt modelId="{28A59673-5F94-4DCC-AC9E-8B4B8258068F}" type="pres">
      <dgm:prSet presAssocID="{51704FB8-FD2C-4E7A-8FC5-ACB5D0444C12}" presName="parTrans" presStyleCnt="0"/>
      <dgm:spPr/>
    </dgm:pt>
    <dgm:pt modelId="{8A7D8CBE-1ED5-4013-B0A8-CD38831C3D29}" type="pres">
      <dgm:prSet presAssocID="{679B5072-6135-4429-9456-0BB91697DBF7}" presName="node" presStyleLbl="alignAccFollowNode1" presStyleIdx="1" presStyleCnt="5" custScaleX="190771">
        <dgm:presLayoutVars>
          <dgm:bulletEnabled val="1"/>
        </dgm:presLayoutVars>
      </dgm:prSet>
      <dgm:spPr/>
      <dgm:t>
        <a:bodyPr/>
        <a:lstStyle/>
        <a:p>
          <a:endParaRPr lang="es-ES"/>
        </a:p>
      </dgm:t>
    </dgm:pt>
    <dgm:pt modelId="{600D8034-E408-4916-87D3-5C9CDD4D1014}" type="pres">
      <dgm:prSet presAssocID="{0DAF760A-35E7-415F-AA62-C50BABA26B69}" presName="vSp" presStyleCnt="0"/>
      <dgm:spPr/>
    </dgm:pt>
    <dgm:pt modelId="{475E121D-3874-4983-B00E-CAE14F9DF2B0}" type="pres">
      <dgm:prSet presAssocID="{F77E22B0-2623-40A0-AC4F-B879C6BCA716}" presName="horFlow" presStyleCnt="0"/>
      <dgm:spPr/>
    </dgm:pt>
    <dgm:pt modelId="{41372D59-7373-4BBC-B390-51ADF2978D54}" type="pres">
      <dgm:prSet presAssocID="{F77E22B0-2623-40A0-AC4F-B879C6BCA716}" presName="bigChev" presStyleLbl="node1" presStyleIdx="2" presStyleCnt="5" custScaleX="128273"/>
      <dgm:spPr/>
      <dgm:t>
        <a:bodyPr/>
        <a:lstStyle/>
        <a:p>
          <a:endParaRPr lang="es-ES"/>
        </a:p>
      </dgm:t>
    </dgm:pt>
    <dgm:pt modelId="{CA080344-0A34-44B0-A5CB-CA94499806B9}" type="pres">
      <dgm:prSet presAssocID="{E16D63D2-5B7B-443B-82BD-61AD97228379}" presName="parTrans" presStyleCnt="0"/>
      <dgm:spPr/>
    </dgm:pt>
    <dgm:pt modelId="{10C329D0-FBE0-4F31-8594-507C454462F8}" type="pres">
      <dgm:prSet presAssocID="{73D7A6D3-F5AB-4A17-9912-FDA437929142}" presName="node" presStyleLbl="alignAccFollowNode1" presStyleIdx="2" presStyleCnt="5" custScaleX="174402">
        <dgm:presLayoutVars>
          <dgm:bulletEnabled val="1"/>
        </dgm:presLayoutVars>
      </dgm:prSet>
      <dgm:spPr/>
      <dgm:t>
        <a:bodyPr/>
        <a:lstStyle/>
        <a:p>
          <a:endParaRPr lang="es-ES"/>
        </a:p>
      </dgm:t>
    </dgm:pt>
    <dgm:pt modelId="{BDAF4A23-3092-4803-AAC7-4DC1646EFA9C}" type="pres">
      <dgm:prSet presAssocID="{F77E22B0-2623-40A0-AC4F-B879C6BCA716}" presName="vSp" presStyleCnt="0"/>
      <dgm:spPr/>
    </dgm:pt>
    <dgm:pt modelId="{64DB2C3F-BB28-4356-B531-4686224E6D26}" type="pres">
      <dgm:prSet presAssocID="{E815B465-8569-46B0-A4A4-024FCD76BCB1}" presName="horFlow" presStyleCnt="0"/>
      <dgm:spPr/>
    </dgm:pt>
    <dgm:pt modelId="{672C4151-1F46-4756-BBEF-F0BD22B8D37D}" type="pres">
      <dgm:prSet presAssocID="{E815B465-8569-46B0-A4A4-024FCD76BCB1}" presName="bigChev" presStyleLbl="node1" presStyleIdx="3" presStyleCnt="5" custScaleX="120388"/>
      <dgm:spPr/>
      <dgm:t>
        <a:bodyPr/>
        <a:lstStyle/>
        <a:p>
          <a:endParaRPr lang="es-ES"/>
        </a:p>
      </dgm:t>
    </dgm:pt>
    <dgm:pt modelId="{7229504D-A25A-47D9-83CC-BE04E1BD6D76}" type="pres">
      <dgm:prSet presAssocID="{621DC865-8716-479D-9A6C-2346FDAB3302}" presName="parTrans" presStyleCnt="0"/>
      <dgm:spPr/>
    </dgm:pt>
    <dgm:pt modelId="{E24BBCBE-914F-4D36-AF5A-38C79D19E985}" type="pres">
      <dgm:prSet presAssocID="{75AB207F-F137-4CF8-893E-6464BDC31958}" presName="node" presStyleLbl="alignAccFollowNode1" presStyleIdx="3" presStyleCnt="5" custScaleX="102966">
        <dgm:presLayoutVars>
          <dgm:bulletEnabled val="1"/>
        </dgm:presLayoutVars>
      </dgm:prSet>
      <dgm:spPr/>
      <dgm:t>
        <a:bodyPr/>
        <a:lstStyle/>
        <a:p>
          <a:endParaRPr lang="es-ES"/>
        </a:p>
      </dgm:t>
    </dgm:pt>
    <dgm:pt modelId="{CE0C58A5-0B02-46AB-94DF-B01B2BCA1B10}" type="pres">
      <dgm:prSet presAssocID="{E815B465-8569-46B0-A4A4-024FCD76BCB1}" presName="vSp" presStyleCnt="0"/>
      <dgm:spPr/>
    </dgm:pt>
    <dgm:pt modelId="{02648D93-1CD4-4349-9D82-5EC831E786AB}" type="pres">
      <dgm:prSet presAssocID="{8CAC6CE4-96F5-47DF-817D-5F6D4D0E8BC8}" presName="horFlow" presStyleCnt="0"/>
      <dgm:spPr/>
    </dgm:pt>
    <dgm:pt modelId="{FF2AEBB6-8CF0-422F-B91C-AB116DD69945}" type="pres">
      <dgm:prSet presAssocID="{8CAC6CE4-96F5-47DF-817D-5F6D4D0E8BC8}" presName="bigChev" presStyleLbl="node1" presStyleIdx="4" presStyleCnt="5" custScaleX="136159"/>
      <dgm:spPr/>
      <dgm:t>
        <a:bodyPr/>
        <a:lstStyle/>
        <a:p>
          <a:endParaRPr lang="es-ES"/>
        </a:p>
      </dgm:t>
    </dgm:pt>
    <dgm:pt modelId="{DBE69044-036F-47B7-AF73-E9A6E4CB1D71}" type="pres">
      <dgm:prSet presAssocID="{D351443E-E0A6-4600-8B57-19BC6993FE02}" presName="parTrans" presStyleCnt="0"/>
      <dgm:spPr/>
    </dgm:pt>
    <dgm:pt modelId="{49A92F10-BA27-4879-AEA2-CE1E93A84439}" type="pres">
      <dgm:prSet presAssocID="{5AE88162-ACB2-4D1F-ADE4-FC70745D811B}" presName="node" presStyleLbl="alignAccFollowNode1" presStyleIdx="4" presStyleCnt="5" custScaleX="126900">
        <dgm:presLayoutVars>
          <dgm:bulletEnabled val="1"/>
        </dgm:presLayoutVars>
      </dgm:prSet>
      <dgm:spPr/>
      <dgm:t>
        <a:bodyPr/>
        <a:lstStyle/>
        <a:p>
          <a:endParaRPr lang="es-ES"/>
        </a:p>
      </dgm:t>
    </dgm:pt>
  </dgm:ptLst>
  <dgm:cxnLst>
    <dgm:cxn modelId="{5B98A1C2-48EB-4B65-AE0C-A9AFFD810580}" type="presOf" srcId="{73D7A6D3-F5AB-4A17-9912-FDA437929142}" destId="{10C329D0-FBE0-4F31-8594-507C454462F8}" srcOrd="0" destOrd="0" presId="urn:microsoft.com/office/officeart/2005/8/layout/lProcess3"/>
    <dgm:cxn modelId="{21BBA8F3-6DAA-478E-8304-5FDA22C353D8}" srcId="{FC3F2E60-BA1C-4EEA-A072-4D12D8E5EA44}" destId="{F77E22B0-2623-40A0-AC4F-B879C6BCA716}" srcOrd="2" destOrd="0" parTransId="{3B01A8D0-6B95-4B3B-AF9F-EBD1BDFF6272}" sibTransId="{56250EF9-2E20-460F-B3C6-2028F5A8B0CD}"/>
    <dgm:cxn modelId="{9AE058F7-CFF7-4ED9-BEE1-94A2A3450B69}" srcId="{FC3F2E60-BA1C-4EEA-A072-4D12D8E5EA44}" destId="{0DAF760A-35E7-415F-AA62-C50BABA26B69}" srcOrd="1" destOrd="0" parTransId="{3EA9D6D8-6F9E-4854-9616-C97AB69F2BB9}" sibTransId="{A5B60255-FDC1-4A90-A54E-DB47A766FA23}"/>
    <dgm:cxn modelId="{0DC66C78-402A-4EE4-9F17-81504D4F1BB2}" srcId="{FC3F2E60-BA1C-4EEA-A072-4D12D8E5EA44}" destId="{E815B465-8569-46B0-A4A4-024FCD76BCB1}" srcOrd="3" destOrd="0" parTransId="{D4D85CE5-6AC7-4828-92FF-A8A79988E6D7}" sibTransId="{B1F1D16F-0940-4E6A-905D-A335CA963F67}"/>
    <dgm:cxn modelId="{1C02CA40-69AD-4570-8F49-2AFA09222753}" srcId="{FC3F2E60-BA1C-4EEA-A072-4D12D8E5EA44}" destId="{8CAC6CE4-96F5-47DF-817D-5F6D4D0E8BC8}" srcOrd="4" destOrd="0" parTransId="{827EBC3D-DE37-4E1C-8E7A-BD7B3EF47319}" sibTransId="{E2005A31-DD82-4E72-A633-D74E75B3D0D8}"/>
    <dgm:cxn modelId="{BA70DA72-10B9-406A-8237-26144037C2B8}" type="presOf" srcId="{679B5072-6135-4429-9456-0BB91697DBF7}" destId="{8A7D8CBE-1ED5-4013-B0A8-CD38831C3D29}" srcOrd="0" destOrd="0" presId="urn:microsoft.com/office/officeart/2005/8/layout/lProcess3"/>
    <dgm:cxn modelId="{D3844762-2524-47C5-9425-197DB6F9948A}" srcId="{5BFD983B-3D47-40C9-B4C8-E69EFFAB2840}" destId="{B844E883-7B95-43DB-9C27-698E38732306}" srcOrd="0" destOrd="0" parTransId="{2D1017B9-4495-42FF-9B8B-7A20D93CE08E}" sibTransId="{7658898D-2B1F-4C14-A01A-EF42D45FFCE0}"/>
    <dgm:cxn modelId="{6DDD0EF8-2D4B-4FD3-9E72-A19681206FB1}" srcId="{E815B465-8569-46B0-A4A4-024FCD76BCB1}" destId="{75AB207F-F137-4CF8-893E-6464BDC31958}" srcOrd="0" destOrd="0" parTransId="{621DC865-8716-479D-9A6C-2346FDAB3302}" sibTransId="{43C92FF1-7821-404A-BFA3-39AF99DBCEF2}"/>
    <dgm:cxn modelId="{49C07807-2EF5-4F9E-8DAF-1971792D26B3}" srcId="{F77E22B0-2623-40A0-AC4F-B879C6BCA716}" destId="{73D7A6D3-F5AB-4A17-9912-FDA437929142}" srcOrd="0" destOrd="0" parTransId="{E16D63D2-5B7B-443B-82BD-61AD97228379}" sibTransId="{92F2FA02-7A50-4110-84EB-7944DD81D951}"/>
    <dgm:cxn modelId="{AE8BE88F-19FD-46F8-85F0-4C2C67383B52}" srcId="{8CAC6CE4-96F5-47DF-817D-5F6D4D0E8BC8}" destId="{5AE88162-ACB2-4D1F-ADE4-FC70745D811B}" srcOrd="0" destOrd="0" parTransId="{D351443E-E0A6-4600-8B57-19BC6993FE02}" sibTransId="{BAAE78FC-023D-4C7A-85A1-8696A5536D20}"/>
    <dgm:cxn modelId="{DC5D7931-7A17-4BAA-AD07-5DD1E9A2FE8A}" srcId="{0DAF760A-35E7-415F-AA62-C50BABA26B69}" destId="{679B5072-6135-4429-9456-0BB91697DBF7}" srcOrd="0" destOrd="0" parTransId="{51704FB8-FD2C-4E7A-8FC5-ACB5D0444C12}" sibTransId="{24AB6B25-F760-4745-B52C-65CEF825C0FD}"/>
    <dgm:cxn modelId="{3C6ADD5D-097B-42EC-A4F1-E3E0A30CF4DE}" type="presOf" srcId="{F77E22B0-2623-40A0-AC4F-B879C6BCA716}" destId="{41372D59-7373-4BBC-B390-51ADF2978D54}" srcOrd="0" destOrd="0" presId="urn:microsoft.com/office/officeart/2005/8/layout/lProcess3"/>
    <dgm:cxn modelId="{483D9F01-8634-4A1D-BA1F-638BA263B237}" type="presOf" srcId="{75AB207F-F137-4CF8-893E-6464BDC31958}" destId="{E24BBCBE-914F-4D36-AF5A-38C79D19E985}" srcOrd="0" destOrd="0" presId="urn:microsoft.com/office/officeart/2005/8/layout/lProcess3"/>
    <dgm:cxn modelId="{878C9BBC-95FD-44C2-B416-431BC68B90EB}" type="presOf" srcId="{0DAF760A-35E7-415F-AA62-C50BABA26B69}" destId="{50C1DCC7-E9CB-4D49-9453-6FDEFC4E309A}" srcOrd="0" destOrd="0" presId="urn:microsoft.com/office/officeart/2005/8/layout/lProcess3"/>
    <dgm:cxn modelId="{976A5902-BE52-4A62-B22D-CD7F44BAC3CB}" type="presOf" srcId="{E815B465-8569-46B0-A4A4-024FCD76BCB1}" destId="{672C4151-1F46-4756-BBEF-F0BD22B8D37D}" srcOrd="0" destOrd="0" presId="urn:microsoft.com/office/officeart/2005/8/layout/lProcess3"/>
    <dgm:cxn modelId="{00CD4D6C-F278-4915-AE27-39F370921F36}" type="presOf" srcId="{B844E883-7B95-43DB-9C27-698E38732306}" destId="{9DDB40BB-9A4F-49B8-A502-99D98C16DE0C}" srcOrd="0" destOrd="0" presId="urn:microsoft.com/office/officeart/2005/8/layout/lProcess3"/>
    <dgm:cxn modelId="{AB1E4C3C-A503-4C1A-8D1E-5EC65626FD75}" srcId="{FC3F2E60-BA1C-4EEA-A072-4D12D8E5EA44}" destId="{5BFD983B-3D47-40C9-B4C8-E69EFFAB2840}" srcOrd="0" destOrd="0" parTransId="{6C15A0C1-A484-4954-9D52-9B4668A95747}" sibTransId="{22751FBC-2A3F-4768-BFCE-D4AB3CFD22E7}"/>
    <dgm:cxn modelId="{68224CF5-9052-4681-B614-4653F40B8E3B}" type="presOf" srcId="{FC3F2E60-BA1C-4EEA-A072-4D12D8E5EA44}" destId="{0EEDCB1A-C115-4932-A408-1E26DF01BD31}" srcOrd="0" destOrd="0" presId="urn:microsoft.com/office/officeart/2005/8/layout/lProcess3"/>
    <dgm:cxn modelId="{1F2D3D7B-D12C-4A74-A5B8-5EDDB4764F8D}" type="presOf" srcId="{5BFD983B-3D47-40C9-B4C8-E69EFFAB2840}" destId="{3E1BF033-13E8-4C65-BCD2-6765AB0FFFF9}" srcOrd="0" destOrd="0" presId="urn:microsoft.com/office/officeart/2005/8/layout/lProcess3"/>
    <dgm:cxn modelId="{7012A19B-4533-436A-83C5-D0D082C87CD2}" type="presOf" srcId="{5AE88162-ACB2-4D1F-ADE4-FC70745D811B}" destId="{49A92F10-BA27-4879-AEA2-CE1E93A84439}" srcOrd="0" destOrd="0" presId="urn:microsoft.com/office/officeart/2005/8/layout/lProcess3"/>
    <dgm:cxn modelId="{01751215-8259-477F-A2A3-2340AAEF2ED5}" type="presOf" srcId="{8CAC6CE4-96F5-47DF-817D-5F6D4D0E8BC8}" destId="{FF2AEBB6-8CF0-422F-B91C-AB116DD69945}" srcOrd="0" destOrd="0" presId="urn:microsoft.com/office/officeart/2005/8/layout/lProcess3"/>
    <dgm:cxn modelId="{B0A32AF2-5251-499B-8950-B89BA554AAF9}" type="presParOf" srcId="{0EEDCB1A-C115-4932-A408-1E26DF01BD31}" destId="{890206A2-0C5D-4F57-833C-722791E57094}" srcOrd="0" destOrd="0" presId="urn:microsoft.com/office/officeart/2005/8/layout/lProcess3"/>
    <dgm:cxn modelId="{AC75BF5E-FB4A-4CD9-ADC6-44F28D876D66}" type="presParOf" srcId="{890206A2-0C5D-4F57-833C-722791E57094}" destId="{3E1BF033-13E8-4C65-BCD2-6765AB0FFFF9}" srcOrd="0" destOrd="0" presId="urn:microsoft.com/office/officeart/2005/8/layout/lProcess3"/>
    <dgm:cxn modelId="{8096F3B9-E44A-44CA-95CF-AC9D63221F7C}" type="presParOf" srcId="{890206A2-0C5D-4F57-833C-722791E57094}" destId="{339F7B58-5782-46D9-9113-3569958B82B9}" srcOrd="1" destOrd="0" presId="urn:microsoft.com/office/officeart/2005/8/layout/lProcess3"/>
    <dgm:cxn modelId="{4354C1D7-68E2-41DE-A893-8FB1DFF7EA60}" type="presParOf" srcId="{890206A2-0C5D-4F57-833C-722791E57094}" destId="{9DDB40BB-9A4F-49B8-A502-99D98C16DE0C}" srcOrd="2" destOrd="0" presId="urn:microsoft.com/office/officeart/2005/8/layout/lProcess3"/>
    <dgm:cxn modelId="{6FD1E575-0D55-4040-AAE4-DEADAEEE6FC7}" type="presParOf" srcId="{0EEDCB1A-C115-4932-A408-1E26DF01BD31}" destId="{44C63AE0-460B-4D9D-BB12-31ADD0B6BA59}" srcOrd="1" destOrd="0" presId="urn:microsoft.com/office/officeart/2005/8/layout/lProcess3"/>
    <dgm:cxn modelId="{B8BEDD35-C533-4564-83C0-F4ECCF432B78}" type="presParOf" srcId="{0EEDCB1A-C115-4932-A408-1E26DF01BD31}" destId="{D4AA549E-B62D-4503-93F6-E13D40CB3256}" srcOrd="2" destOrd="0" presId="urn:microsoft.com/office/officeart/2005/8/layout/lProcess3"/>
    <dgm:cxn modelId="{DE5C847A-B535-4E64-B7BC-CB394F8B3232}" type="presParOf" srcId="{D4AA549E-B62D-4503-93F6-E13D40CB3256}" destId="{50C1DCC7-E9CB-4D49-9453-6FDEFC4E309A}" srcOrd="0" destOrd="0" presId="urn:microsoft.com/office/officeart/2005/8/layout/lProcess3"/>
    <dgm:cxn modelId="{9CD66A82-B3C7-4FBB-BB42-C8371D06C927}" type="presParOf" srcId="{D4AA549E-B62D-4503-93F6-E13D40CB3256}" destId="{28A59673-5F94-4DCC-AC9E-8B4B8258068F}" srcOrd="1" destOrd="0" presId="urn:microsoft.com/office/officeart/2005/8/layout/lProcess3"/>
    <dgm:cxn modelId="{26F9090B-DC63-48CB-B694-D365C7C6373B}" type="presParOf" srcId="{D4AA549E-B62D-4503-93F6-E13D40CB3256}" destId="{8A7D8CBE-1ED5-4013-B0A8-CD38831C3D29}" srcOrd="2" destOrd="0" presId="urn:microsoft.com/office/officeart/2005/8/layout/lProcess3"/>
    <dgm:cxn modelId="{6C65FE94-4F8C-463A-BC73-4DE0F7989802}" type="presParOf" srcId="{0EEDCB1A-C115-4932-A408-1E26DF01BD31}" destId="{600D8034-E408-4916-87D3-5C9CDD4D1014}" srcOrd="3" destOrd="0" presId="urn:microsoft.com/office/officeart/2005/8/layout/lProcess3"/>
    <dgm:cxn modelId="{79E932E7-CBB1-41B1-9703-34BACB599B07}" type="presParOf" srcId="{0EEDCB1A-C115-4932-A408-1E26DF01BD31}" destId="{475E121D-3874-4983-B00E-CAE14F9DF2B0}" srcOrd="4" destOrd="0" presId="urn:microsoft.com/office/officeart/2005/8/layout/lProcess3"/>
    <dgm:cxn modelId="{2EC7F713-B50C-48B9-8BB4-6A941D25190E}" type="presParOf" srcId="{475E121D-3874-4983-B00E-CAE14F9DF2B0}" destId="{41372D59-7373-4BBC-B390-51ADF2978D54}" srcOrd="0" destOrd="0" presId="urn:microsoft.com/office/officeart/2005/8/layout/lProcess3"/>
    <dgm:cxn modelId="{0C9F64D3-57CC-4F69-8FFA-91311F12B2FF}" type="presParOf" srcId="{475E121D-3874-4983-B00E-CAE14F9DF2B0}" destId="{CA080344-0A34-44B0-A5CB-CA94499806B9}" srcOrd="1" destOrd="0" presId="urn:microsoft.com/office/officeart/2005/8/layout/lProcess3"/>
    <dgm:cxn modelId="{C8F4BED5-5966-432D-9C4A-B81C3718ACBB}" type="presParOf" srcId="{475E121D-3874-4983-B00E-CAE14F9DF2B0}" destId="{10C329D0-FBE0-4F31-8594-507C454462F8}" srcOrd="2" destOrd="0" presId="urn:microsoft.com/office/officeart/2005/8/layout/lProcess3"/>
    <dgm:cxn modelId="{81C897E0-1361-4566-B13C-C18072793C5B}" type="presParOf" srcId="{0EEDCB1A-C115-4932-A408-1E26DF01BD31}" destId="{BDAF4A23-3092-4803-AAC7-4DC1646EFA9C}" srcOrd="5" destOrd="0" presId="urn:microsoft.com/office/officeart/2005/8/layout/lProcess3"/>
    <dgm:cxn modelId="{661D591D-3C6F-47E6-8778-6F928C5B09FD}" type="presParOf" srcId="{0EEDCB1A-C115-4932-A408-1E26DF01BD31}" destId="{64DB2C3F-BB28-4356-B531-4686224E6D26}" srcOrd="6" destOrd="0" presId="urn:microsoft.com/office/officeart/2005/8/layout/lProcess3"/>
    <dgm:cxn modelId="{2C036A40-5378-44B3-9180-74A5644F4CC9}" type="presParOf" srcId="{64DB2C3F-BB28-4356-B531-4686224E6D26}" destId="{672C4151-1F46-4756-BBEF-F0BD22B8D37D}" srcOrd="0" destOrd="0" presId="urn:microsoft.com/office/officeart/2005/8/layout/lProcess3"/>
    <dgm:cxn modelId="{3E750E5C-8BB4-4CB4-B2A7-6F66877352FD}" type="presParOf" srcId="{64DB2C3F-BB28-4356-B531-4686224E6D26}" destId="{7229504D-A25A-47D9-83CC-BE04E1BD6D76}" srcOrd="1" destOrd="0" presId="urn:microsoft.com/office/officeart/2005/8/layout/lProcess3"/>
    <dgm:cxn modelId="{726CDED4-F50A-429B-B340-A1F9D6948F2A}" type="presParOf" srcId="{64DB2C3F-BB28-4356-B531-4686224E6D26}" destId="{E24BBCBE-914F-4D36-AF5A-38C79D19E985}" srcOrd="2" destOrd="0" presId="urn:microsoft.com/office/officeart/2005/8/layout/lProcess3"/>
    <dgm:cxn modelId="{43B13077-43CB-41DE-9DB0-267B85AC6C6D}" type="presParOf" srcId="{0EEDCB1A-C115-4932-A408-1E26DF01BD31}" destId="{CE0C58A5-0B02-46AB-94DF-B01B2BCA1B10}" srcOrd="7" destOrd="0" presId="urn:microsoft.com/office/officeart/2005/8/layout/lProcess3"/>
    <dgm:cxn modelId="{7915EEF8-8D50-425D-A5A9-EC4CEE80A6E4}" type="presParOf" srcId="{0EEDCB1A-C115-4932-A408-1E26DF01BD31}" destId="{02648D93-1CD4-4349-9D82-5EC831E786AB}" srcOrd="8" destOrd="0" presId="urn:microsoft.com/office/officeart/2005/8/layout/lProcess3"/>
    <dgm:cxn modelId="{1699B39D-BB2D-4AB6-A638-6117B8604498}" type="presParOf" srcId="{02648D93-1CD4-4349-9D82-5EC831E786AB}" destId="{FF2AEBB6-8CF0-422F-B91C-AB116DD69945}" srcOrd="0" destOrd="0" presId="urn:microsoft.com/office/officeart/2005/8/layout/lProcess3"/>
    <dgm:cxn modelId="{B92B53F2-E6DF-4468-8C49-FC4DABC560CD}" type="presParOf" srcId="{02648D93-1CD4-4349-9D82-5EC831E786AB}" destId="{DBE69044-036F-47B7-AF73-E9A6E4CB1D71}" srcOrd="1" destOrd="0" presId="urn:microsoft.com/office/officeart/2005/8/layout/lProcess3"/>
    <dgm:cxn modelId="{08F7809A-98BB-4357-AF66-43575D8FFBC8}" type="presParOf" srcId="{02648D93-1CD4-4349-9D82-5EC831E786AB}" destId="{49A92F10-BA27-4879-AEA2-CE1E93A8443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247278-816F-469E-A9B6-84F3E16573CE}" type="doc">
      <dgm:prSet loTypeId="urn:microsoft.com/office/officeart/2005/8/layout/StepDownProcess" loCatId="process" qsTypeId="urn:microsoft.com/office/officeart/2005/8/quickstyle/simple2" qsCatId="simple" csTypeId="urn:microsoft.com/office/officeart/2005/8/colors/accent0_1" csCatId="mainScheme" phldr="1"/>
      <dgm:spPr/>
      <dgm:t>
        <a:bodyPr/>
        <a:lstStyle/>
        <a:p>
          <a:endParaRPr lang="es-EC"/>
        </a:p>
      </dgm:t>
    </dgm:pt>
    <dgm:pt modelId="{3CD901DF-619C-47C8-AA8A-CC7EE752F9D2}">
      <dgm:prSet phldrT="[Texto]" custT="1"/>
      <dgm:spPr/>
      <dgm:t>
        <a:bodyPr/>
        <a:lstStyle/>
        <a:p>
          <a:r>
            <a:rPr lang="es-EC" sz="2800" b="1" dirty="0" smtClean="0"/>
            <a:t>Muestreo aleatorio simple no probabilístico</a:t>
          </a:r>
          <a:endParaRPr lang="es-EC" sz="2800" b="1" dirty="0"/>
        </a:p>
      </dgm:t>
    </dgm:pt>
    <dgm:pt modelId="{601C15BD-5356-44FE-BE93-4CAD3958E240}" type="parTrans" cxnId="{806FD5D2-2CF3-4542-AA66-E877C9E65ACF}">
      <dgm:prSet/>
      <dgm:spPr/>
      <dgm:t>
        <a:bodyPr/>
        <a:lstStyle/>
        <a:p>
          <a:endParaRPr lang="es-EC"/>
        </a:p>
      </dgm:t>
    </dgm:pt>
    <dgm:pt modelId="{1EDD9A50-FC8E-4E4D-BF97-9D73BBC3BB0B}" type="sibTrans" cxnId="{806FD5D2-2CF3-4542-AA66-E877C9E65ACF}">
      <dgm:prSet/>
      <dgm:spPr/>
      <dgm:t>
        <a:bodyPr/>
        <a:lstStyle/>
        <a:p>
          <a:endParaRPr lang="es-EC"/>
        </a:p>
      </dgm:t>
    </dgm:pt>
    <dgm:pt modelId="{2C767011-D55B-497D-9E0F-52B857078B60}">
      <dgm:prSet phldrT="[Texto]" custT="1"/>
      <dgm:spPr/>
      <dgm:t>
        <a:bodyPr/>
        <a:lstStyle/>
        <a:p>
          <a:pPr algn="just"/>
          <a:endParaRPr lang="es-EC" sz="1400" dirty="0"/>
        </a:p>
      </dgm:t>
    </dgm:pt>
    <dgm:pt modelId="{7E05BD1B-1868-4267-9DB1-367492738451}" type="parTrans" cxnId="{42B75C53-258C-4D5D-BD64-9999895C728D}">
      <dgm:prSet/>
      <dgm:spPr/>
      <dgm:t>
        <a:bodyPr/>
        <a:lstStyle/>
        <a:p>
          <a:endParaRPr lang="es-EC"/>
        </a:p>
      </dgm:t>
    </dgm:pt>
    <dgm:pt modelId="{AB3C8F21-4D90-4145-AE3F-BABFFB25A225}" type="sibTrans" cxnId="{42B75C53-258C-4D5D-BD64-9999895C728D}">
      <dgm:prSet/>
      <dgm:spPr/>
      <dgm:t>
        <a:bodyPr/>
        <a:lstStyle/>
        <a:p>
          <a:endParaRPr lang="es-EC"/>
        </a:p>
      </dgm:t>
    </dgm:pt>
    <dgm:pt modelId="{3E959BC4-537F-4C28-A3D1-5DB0938E357A}">
      <dgm:prSet phldrT="[Texto]" custT="1"/>
      <dgm:spPr/>
      <dgm:t>
        <a:bodyPr/>
        <a:lstStyle/>
        <a:p>
          <a:pPr algn="just"/>
          <a:r>
            <a:rPr lang="es-EC" sz="1400" dirty="0" smtClean="0"/>
            <a:t>Aplicar la Encuestas, tomando como población a los propietarios de mascotas que se encuentren dentro de las Clínicas Veterinarias establecidas en las ocho Administraciones Zonales del DMQ, en la que se refleja las características del universo.</a:t>
          </a:r>
          <a:endParaRPr lang="es-EC" sz="1400" dirty="0"/>
        </a:p>
      </dgm:t>
    </dgm:pt>
    <dgm:pt modelId="{D0EE84CC-F8F6-487B-BE95-63BC5FEF0796}" type="parTrans" cxnId="{4881F26F-4E41-4DE7-AB8D-DBD60A661178}">
      <dgm:prSet/>
      <dgm:spPr/>
      <dgm:t>
        <a:bodyPr/>
        <a:lstStyle/>
        <a:p>
          <a:endParaRPr lang="es-EC"/>
        </a:p>
      </dgm:t>
    </dgm:pt>
    <dgm:pt modelId="{AB92A886-2377-4BBE-A956-712200676557}" type="sibTrans" cxnId="{4881F26F-4E41-4DE7-AB8D-DBD60A661178}">
      <dgm:prSet/>
      <dgm:spPr/>
      <dgm:t>
        <a:bodyPr/>
        <a:lstStyle/>
        <a:p>
          <a:endParaRPr lang="es-EC"/>
        </a:p>
      </dgm:t>
    </dgm:pt>
    <dgm:pt modelId="{01AA31CA-255E-4BB5-BF84-714FD7AC2050}">
      <dgm:prSet phldrT="[Texto]" custT="1"/>
      <dgm:spPr/>
      <dgm:t>
        <a:bodyPr/>
        <a:lstStyle/>
        <a:p>
          <a:pPr algn="just"/>
          <a:endParaRPr lang="es-EC" sz="1400" dirty="0"/>
        </a:p>
      </dgm:t>
    </dgm:pt>
    <dgm:pt modelId="{809357DE-DB81-4CB7-9D9E-0089F19A1D85}" type="parTrans" cxnId="{620643EA-392D-4973-AB51-873B900E8D1D}">
      <dgm:prSet/>
      <dgm:spPr/>
      <dgm:t>
        <a:bodyPr/>
        <a:lstStyle/>
        <a:p>
          <a:endParaRPr lang="es-ES"/>
        </a:p>
      </dgm:t>
    </dgm:pt>
    <dgm:pt modelId="{04901E13-9CB0-47A1-95FB-1A0DC378D242}" type="sibTrans" cxnId="{620643EA-392D-4973-AB51-873B900E8D1D}">
      <dgm:prSet/>
      <dgm:spPr/>
      <dgm:t>
        <a:bodyPr/>
        <a:lstStyle/>
        <a:p>
          <a:endParaRPr lang="es-ES"/>
        </a:p>
      </dgm:t>
    </dgm:pt>
    <dgm:pt modelId="{15B50E3F-7265-4C95-BF96-E4AAAF055511}">
      <dgm:prSet phldrT="[Texto]" custT="1"/>
      <dgm:spPr/>
      <dgm:t>
        <a:bodyPr/>
        <a:lstStyle/>
        <a:p>
          <a:pPr algn="just"/>
          <a:endParaRPr lang="es-EC" sz="1400" dirty="0"/>
        </a:p>
      </dgm:t>
    </dgm:pt>
    <dgm:pt modelId="{4AEFCD6B-D77A-4D79-92B5-9B0D90E2BDF2}" type="parTrans" cxnId="{4C87BA61-135B-4C13-9173-4E4E7F2284F3}">
      <dgm:prSet/>
      <dgm:spPr/>
      <dgm:t>
        <a:bodyPr/>
        <a:lstStyle/>
        <a:p>
          <a:endParaRPr lang="es-ES"/>
        </a:p>
      </dgm:t>
    </dgm:pt>
    <dgm:pt modelId="{8E535827-AD12-454F-917F-6ED84F138968}" type="sibTrans" cxnId="{4C87BA61-135B-4C13-9173-4E4E7F2284F3}">
      <dgm:prSet/>
      <dgm:spPr/>
      <dgm:t>
        <a:bodyPr/>
        <a:lstStyle/>
        <a:p>
          <a:endParaRPr lang="es-ES"/>
        </a:p>
      </dgm:t>
    </dgm:pt>
    <dgm:pt modelId="{C0617E99-28F0-42F3-A65E-666CA2683EFD}" type="pres">
      <dgm:prSet presAssocID="{06247278-816F-469E-A9B6-84F3E16573CE}" presName="rootnode" presStyleCnt="0">
        <dgm:presLayoutVars>
          <dgm:chMax/>
          <dgm:chPref/>
          <dgm:dir/>
          <dgm:animLvl val="lvl"/>
        </dgm:presLayoutVars>
      </dgm:prSet>
      <dgm:spPr/>
      <dgm:t>
        <a:bodyPr/>
        <a:lstStyle/>
        <a:p>
          <a:endParaRPr lang="es-ES"/>
        </a:p>
      </dgm:t>
    </dgm:pt>
    <dgm:pt modelId="{1096656A-9DEC-4F6E-AF3E-6F6DCA71CBAA}" type="pres">
      <dgm:prSet presAssocID="{3CD901DF-619C-47C8-AA8A-CC7EE752F9D2}" presName="composite" presStyleCnt="0"/>
      <dgm:spPr/>
      <dgm:t>
        <a:bodyPr/>
        <a:lstStyle/>
        <a:p>
          <a:endParaRPr lang="es-EC"/>
        </a:p>
      </dgm:t>
    </dgm:pt>
    <dgm:pt modelId="{9106EB89-B43D-4BEE-8130-759E4A64D76A}" type="pres">
      <dgm:prSet presAssocID="{3CD901DF-619C-47C8-AA8A-CC7EE752F9D2}" presName="ParentText" presStyleLbl="node1" presStyleIdx="0" presStyleCnt="1" custScaleX="115858" custScaleY="60863" custLinFactNeighborX="-24479" custLinFactNeighborY="-7336">
        <dgm:presLayoutVars>
          <dgm:chMax val="1"/>
          <dgm:chPref val="1"/>
          <dgm:bulletEnabled val="1"/>
        </dgm:presLayoutVars>
      </dgm:prSet>
      <dgm:spPr/>
      <dgm:t>
        <a:bodyPr/>
        <a:lstStyle/>
        <a:p>
          <a:endParaRPr lang="es-ES"/>
        </a:p>
      </dgm:t>
    </dgm:pt>
    <dgm:pt modelId="{D2BE400E-ADF1-412C-815F-3AB8F57A7CB9}" type="pres">
      <dgm:prSet presAssocID="{3CD901DF-619C-47C8-AA8A-CC7EE752F9D2}" presName="FinalChildText" presStyleLbl="revTx" presStyleIdx="0" presStyleCnt="1" custScaleX="138163" custScaleY="163104" custLinFactNeighborX="26759" custLinFactNeighborY="69169">
        <dgm:presLayoutVars>
          <dgm:chMax val="0"/>
          <dgm:chPref val="0"/>
          <dgm:bulletEnabled val="1"/>
        </dgm:presLayoutVars>
      </dgm:prSet>
      <dgm:spPr/>
      <dgm:t>
        <a:bodyPr/>
        <a:lstStyle/>
        <a:p>
          <a:endParaRPr lang="es-ES"/>
        </a:p>
      </dgm:t>
    </dgm:pt>
  </dgm:ptLst>
  <dgm:cxnLst>
    <dgm:cxn modelId="{4C87BA61-135B-4C13-9173-4E4E7F2284F3}" srcId="{3CD901DF-619C-47C8-AA8A-CC7EE752F9D2}" destId="{15B50E3F-7265-4C95-BF96-E4AAAF055511}" srcOrd="1" destOrd="0" parTransId="{4AEFCD6B-D77A-4D79-92B5-9B0D90E2BDF2}" sibTransId="{8E535827-AD12-454F-917F-6ED84F138968}"/>
    <dgm:cxn modelId="{7D7A3518-1CCD-404C-B1F8-18407EAC2374}" type="presOf" srcId="{2C767011-D55B-497D-9E0F-52B857078B60}" destId="{D2BE400E-ADF1-412C-815F-3AB8F57A7CB9}" srcOrd="0" destOrd="0" presId="urn:microsoft.com/office/officeart/2005/8/layout/StepDownProcess"/>
    <dgm:cxn modelId="{42B75C53-258C-4D5D-BD64-9999895C728D}" srcId="{3CD901DF-619C-47C8-AA8A-CC7EE752F9D2}" destId="{2C767011-D55B-497D-9E0F-52B857078B60}" srcOrd="0" destOrd="0" parTransId="{7E05BD1B-1868-4267-9DB1-367492738451}" sibTransId="{AB3C8F21-4D90-4145-AE3F-BABFFB25A225}"/>
    <dgm:cxn modelId="{620643EA-392D-4973-AB51-873B900E8D1D}" srcId="{3CD901DF-619C-47C8-AA8A-CC7EE752F9D2}" destId="{01AA31CA-255E-4BB5-BF84-714FD7AC2050}" srcOrd="2" destOrd="0" parTransId="{809357DE-DB81-4CB7-9D9E-0089F19A1D85}" sibTransId="{04901E13-9CB0-47A1-95FB-1A0DC378D242}"/>
    <dgm:cxn modelId="{D14BF27C-34F1-44C8-AFD5-A70919E18DD4}" type="presOf" srcId="{06247278-816F-469E-A9B6-84F3E16573CE}" destId="{C0617E99-28F0-42F3-A65E-666CA2683EFD}" srcOrd="0" destOrd="0" presId="urn:microsoft.com/office/officeart/2005/8/layout/StepDownProcess"/>
    <dgm:cxn modelId="{090882FD-937A-4A8D-A979-CC1D59862AFA}" type="presOf" srcId="{15B50E3F-7265-4C95-BF96-E4AAAF055511}" destId="{D2BE400E-ADF1-412C-815F-3AB8F57A7CB9}" srcOrd="0" destOrd="1" presId="urn:microsoft.com/office/officeart/2005/8/layout/StepDownProcess"/>
    <dgm:cxn modelId="{806FD5D2-2CF3-4542-AA66-E877C9E65ACF}" srcId="{06247278-816F-469E-A9B6-84F3E16573CE}" destId="{3CD901DF-619C-47C8-AA8A-CC7EE752F9D2}" srcOrd="0" destOrd="0" parTransId="{601C15BD-5356-44FE-BE93-4CAD3958E240}" sibTransId="{1EDD9A50-FC8E-4E4D-BF97-9D73BBC3BB0B}"/>
    <dgm:cxn modelId="{45E76AD6-BE21-4BCD-8940-088B8878D71C}" type="presOf" srcId="{3E959BC4-537F-4C28-A3D1-5DB0938E357A}" destId="{D2BE400E-ADF1-412C-815F-3AB8F57A7CB9}" srcOrd="0" destOrd="3" presId="urn:microsoft.com/office/officeart/2005/8/layout/StepDownProcess"/>
    <dgm:cxn modelId="{71EB2653-2CF5-4F57-BAFA-F83224417452}" type="presOf" srcId="{3CD901DF-619C-47C8-AA8A-CC7EE752F9D2}" destId="{9106EB89-B43D-4BEE-8130-759E4A64D76A}" srcOrd="0" destOrd="0" presId="urn:microsoft.com/office/officeart/2005/8/layout/StepDownProcess"/>
    <dgm:cxn modelId="{34F3D69D-2714-4490-B782-98E27F824164}" type="presOf" srcId="{01AA31CA-255E-4BB5-BF84-714FD7AC2050}" destId="{D2BE400E-ADF1-412C-815F-3AB8F57A7CB9}" srcOrd="0" destOrd="2" presId="urn:microsoft.com/office/officeart/2005/8/layout/StepDownProcess"/>
    <dgm:cxn modelId="{4881F26F-4E41-4DE7-AB8D-DBD60A661178}" srcId="{3CD901DF-619C-47C8-AA8A-CC7EE752F9D2}" destId="{3E959BC4-537F-4C28-A3D1-5DB0938E357A}" srcOrd="3" destOrd="0" parTransId="{D0EE84CC-F8F6-487B-BE95-63BC5FEF0796}" sibTransId="{AB92A886-2377-4BBE-A956-712200676557}"/>
    <dgm:cxn modelId="{170054DF-506B-4E06-94D0-2D6741734A4D}" type="presParOf" srcId="{C0617E99-28F0-42F3-A65E-666CA2683EFD}" destId="{1096656A-9DEC-4F6E-AF3E-6F6DCA71CBAA}" srcOrd="0" destOrd="0" presId="urn:microsoft.com/office/officeart/2005/8/layout/StepDownProcess"/>
    <dgm:cxn modelId="{DE02D8D7-70BA-49F9-8547-6E1DE175B025}" type="presParOf" srcId="{1096656A-9DEC-4F6E-AF3E-6F6DCA71CBAA}" destId="{9106EB89-B43D-4BEE-8130-759E4A64D76A}" srcOrd="0" destOrd="0" presId="urn:microsoft.com/office/officeart/2005/8/layout/StepDownProcess"/>
    <dgm:cxn modelId="{07A30B4E-F344-47A0-BB45-46CE1EE1EAD1}" type="presParOf" srcId="{1096656A-9DEC-4F6E-AF3E-6F6DCA71CBAA}" destId="{D2BE400E-ADF1-412C-815F-3AB8F57A7CB9}"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459B09-0081-4AE4-8258-4766F5AB2258}"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C3D6254D-25D7-45BD-A38B-CCDAD003E8D8}">
      <dgm:prSet phldrT="[Texto]"/>
      <dgm:spPr/>
      <dgm:t>
        <a:bodyPr/>
        <a:lstStyle/>
        <a:p>
          <a:r>
            <a:rPr lang="es-EC" dirty="0" smtClean="0"/>
            <a:t>Determinar las causas comunes de insatisfacción, realizando una medición porcentual sobre 100 en cada una de las dimensiones de la calidad del servicio, con el fin de mejorar el nivel de satisfacción de los clientes.</a:t>
          </a:r>
          <a:endParaRPr lang="es-EC" dirty="0"/>
        </a:p>
      </dgm:t>
    </dgm:pt>
    <dgm:pt modelId="{FFBDFAC7-6740-482A-A334-D74FADAA88B0}" type="parTrans" cxnId="{9B23EBFE-A42F-42DE-8261-7A2987DF4FBC}">
      <dgm:prSet/>
      <dgm:spPr/>
      <dgm:t>
        <a:bodyPr/>
        <a:lstStyle/>
        <a:p>
          <a:endParaRPr lang="es-EC"/>
        </a:p>
      </dgm:t>
    </dgm:pt>
    <dgm:pt modelId="{0DAE8986-506F-4C9D-A9F8-0949CF7B763B}" type="sibTrans" cxnId="{9B23EBFE-A42F-42DE-8261-7A2987DF4FBC}">
      <dgm:prSet/>
      <dgm:spPr/>
      <dgm:t>
        <a:bodyPr/>
        <a:lstStyle/>
        <a:p>
          <a:endParaRPr lang="es-EC"/>
        </a:p>
      </dgm:t>
    </dgm:pt>
    <dgm:pt modelId="{AB350409-E31A-4F4B-A2A0-4C0FE777A6AF}">
      <dgm:prSet/>
      <dgm:spPr/>
      <dgm:t>
        <a:bodyPr/>
        <a:lstStyle/>
        <a:p>
          <a:r>
            <a:rPr lang="es-EC" dirty="0" smtClean="0"/>
            <a:t>Establecer recomendaciones sobre los hallazgos obtenidos por cada una de las clínicas veterinarias, para que sean analizados por los propietarios de estos establecimientos con el fin de plasmar una mejora continua a corto o mediano plazo.</a:t>
          </a:r>
          <a:endParaRPr lang="es-EC" dirty="0"/>
        </a:p>
      </dgm:t>
    </dgm:pt>
    <dgm:pt modelId="{02C2FDCB-A395-4062-9284-E2BF79D3338C}" type="parTrans" cxnId="{AD3894D3-69CE-4F18-875B-CFCE0E5DBD0E}">
      <dgm:prSet/>
      <dgm:spPr/>
      <dgm:t>
        <a:bodyPr/>
        <a:lstStyle/>
        <a:p>
          <a:endParaRPr lang="es-EC"/>
        </a:p>
      </dgm:t>
    </dgm:pt>
    <dgm:pt modelId="{138215D2-E6E3-4133-9FD5-140BE24911F9}" type="sibTrans" cxnId="{AD3894D3-69CE-4F18-875B-CFCE0E5DBD0E}">
      <dgm:prSet/>
      <dgm:spPr/>
      <dgm:t>
        <a:bodyPr/>
        <a:lstStyle/>
        <a:p>
          <a:endParaRPr lang="es-EC"/>
        </a:p>
      </dgm:t>
    </dgm:pt>
    <dgm:pt modelId="{17DEFC31-EB30-4106-8C3D-20D6B70B7E85}">
      <dgm:prSet/>
      <dgm:spPr/>
      <dgm:t>
        <a:bodyPr/>
        <a:lstStyle/>
        <a:p>
          <a:r>
            <a:rPr lang="es-EC" dirty="0" smtClean="0"/>
            <a:t>Desarrollar la Metodología de Ciclos del servicio para proponer estrategias, tácticas y acciones, que permitan incrementar el nivel de satisfacción de los clientes.</a:t>
          </a:r>
          <a:endParaRPr lang="es-EC" dirty="0"/>
        </a:p>
      </dgm:t>
    </dgm:pt>
    <dgm:pt modelId="{FD32C2C1-454E-4EE5-A9B5-0628480F0059}" type="parTrans" cxnId="{906495D1-AE6F-467E-BBB8-0401051892DE}">
      <dgm:prSet/>
      <dgm:spPr/>
      <dgm:t>
        <a:bodyPr/>
        <a:lstStyle/>
        <a:p>
          <a:endParaRPr lang="es-EC"/>
        </a:p>
      </dgm:t>
    </dgm:pt>
    <dgm:pt modelId="{61805EC0-D68C-4664-AE0F-F98495A4F992}" type="sibTrans" cxnId="{906495D1-AE6F-467E-BBB8-0401051892DE}">
      <dgm:prSet/>
      <dgm:spPr/>
      <dgm:t>
        <a:bodyPr/>
        <a:lstStyle/>
        <a:p>
          <a:endParaRPr lang="es-EC"/>
        </a:p>
      </dgm:t>
    </dgm:pt>
    <dgm:pt modelId="{D0FDFC7A-72B3-4C17-BAA0-85016C278F14}" type="pres">
      <dgm:prSet presAssocID="{6E459B09-0081-4AE4-8258-4766F5AB2258}" presName="diagram" presStyleCnt="0">
        <dgm:presLayoutVars>
          <dgm:dir/>
          <dgm:resizeHandles val="exact"/>
        </dgm:presLayoutVars>
      </dgm:prSet>
      <dgm:spPr/>
      <dgm:t>
        <a:bodyPr/>
        <a:lstStyle/>
        <a:p>
          <a:endParaRPr lang="es-ES"/>
        </a:p>
      </dgm:t>
    </dgm:pt>
    <dgm:pt modelId="{2D9FC1E4-A5C7-48E2-AD4C-7234704AA359}" type="pres">
      <dgm:prSet presAssocID="{C3D6254D-25D7-45BD-A38B-CCDAD003E8D8}" presName="node" presStyleLbl="node1" presStyleIdx="0" presStyleCnt="3">
        <dgm:presLayoutVars>
          <dgm:bulletEnabled val="1"/>
        </dgm:presLayoutVars>
      </dgm:prSet>
      <dgm:spPr/>
      <dgm:t>
        <a:bodyPr/>
        <a:lstStyle/>
        <a:p>
          <a:endParaRPr lang="es-EC"/>
        </a:p>
      </dgm:t>
    </dgm:pt>
    <dgm:pt modelId="{8D2C3598-095A-4B18-9543-A93F1176FE70}" type="pres">
      <dgm:prSet presAssocID="{0DAE8986-506F-4C9D-A9F8-0949CF7B763B}" presName="sibTrans" presStyleCnt="0"/>
      <dgm:spPr/>
    </dgm:pt>
    <dgm:pt modelId="{F12392FD-9116-4F88-AB92-FBE6FFB23DC7}" type="pres">
      <dgm:prSet presAssocID="{AB350409-E31A-4F4B-A2A0-4C0FE777A6AF}" presName="node" presStyleLbl="node1" presStyleIdx="1" presStyleCnt="3">
        <dgm:presLayoutVars>
          <dgm:bulletEnabled val="1"/>
        </dgm:presLayoutVars>
      </dgm:prSet>
      <dgm:spPr/>
      <dgm:t>
        <a:bodyPr/>
        <a:lstStyle/>
        <a:p>
          <a:endParaRPr lang="es-EC"/>
        </a:p>
      </dgm:t>
    </dgm:pt>
    <dgm:pt modelId="{20798DA0-6C09-4572-B2C4-FF759FD5FA5D}" type="pres">
      <dgm:prSet presAssocID="{138215D2-E6E3-4133-9FD5-140BE24911F9}" presName="sibTrans" presStyleCnt="0"/>
      <dgm:spPr/>
    </dgm:pt>
    <dgm:pt modelId="{6CCD8D5E-6C97-481A-BD88-1425E033AA46}" type="pres">
      <dgm:prSet presAssocID="{17DEFC31-EB30-4106-8C3D-20D6B70B7E85}" presName="node" presStyleLbl="node1" presStyleIdx="2" presStyleCnt="3">
        <dgm:presLayoutVars>
          <dgm:bulletEnabled val="1"/>
        </dgm:presLayoutVars>
      </dgm:prSet>
      <dgm:spPr/>
      <dgm:t>
        <a:bodyPr/>
        <a:lstStyle/>
        <a:p>
          <a:endParaRPr lang="es-ES"/>
        </a:p>
      </dgm:t>
    </dgm:pt>
  </dgm:ptLst>
  <dgm:cxnLst>
    <dgm:cxn modelId="{906495D1-AE6F-467E-BBB8-0401051892DE}" srcId="{6E459B09-0081-4AE4-8258-4766F5AB2258}" destId="{17DEFC31-EB30-4106-8C3D-20D6B70B7E85}" srcOrd="2" destOrd="0" parTransId="{FD32C2C1-454E-4EE5-A9B5-0628480F0059}" sibTransId="{61805EC0-D68C-4664-AE0F-F98495A4F992}"/>
    <dgm:cxn modelId="{FC033A87-030B-46D9-A2E6-9BE71CCE5F1B}" type="presOf" srcId="{17DEFC31-EB30-4106-8C3D-20D6B70B7E85}" destId="{6CCD8D5E-6C97-481A-BD88-1425E033AA46}" srcOrd="0" destOrd="0" presId="urn:microsoft.com/office/officeart/2005/8/layout/default"/>
    <dgm:cxn modelId="{9B23EBFE-A42F-42DE-8261-7A2987DF4FBC}" srcId="{6E459B09-0081-4AE4-8258-4766F5AB2258}" destId="{C3D6254D-25D7-45BD-A38B-CCDAD003E8D8}" srcOrd="0" destOrd="0" parTransId="{FFBDFAC7-6740-482A-A334-D74FADAA88B0}" sibTransId="{0DAE8986-506F-4C9D-A9F8-0949CF7B763B}"/>
    <dgm:cxn modelId="{AD3894D3-69CE-4F18-875B-CFCE0E5DBD0E}" srcId="{6E459B09-0081-4AE4-8258-4766F5AB2258}" destId="{AB350409-E31A-4F4B-A2A0-4C0FE777A6AF}" srcOrd="1" destOrd="0" parTransId="{02C2FDCB-A395-4062-9284-E2BF79D3338C}" sibTransId="{138215D2-E6E3-4133-9FD5-140BE24911F9}"/>
    <dgm:cxn modelId="{BEC3213A-762B-4178-904F-59495698677A}" type="presOf" srcId="{C3D6254D-25D7-45BD-A38B-CCDAD003E8D8}" destId="{2D9FC1E4-A5C7-48E2-AD4C-7234704AA359}" srcOrd="0" destOrd="0" presId="urn:microsoft.com/office/officeart/2005/8/layout/default"/>
    <dgm:cxn modelId="{4DE76BFE-0520-4446-B59C-5CAE8EC20ADC}" type="presOf" srcId="{AB350409-E31A-4F4B-A2A0-4C0FE777A6AF}" destId="{F12392FD-9116-4F88-AB92-FBE6FFB23DC7}" srcOrd="0" destOrd="0" presId="urn:microsoft.com/office/officeart/2005/8/layout/default"/>
    <dgm:cxn modelId="{CEE8F782-9DB5-44DB-981A-364A3C243EAB}" type="presOf" srcId="{6E459B09-0081-4AE4-8258-4766F5AB2258}" destId="{D0FDFC7A-72B3-4C17-BAA0-85016C278F14}" srcOrd="0" destOrd="0" presId="urn:microsoft.com/office/officeart/2005/8/layout/default"/>
    <dgm:cxn modelId="{E5563F8B-9E1F-4384-A710-5D85912E7BF5}" type="presParOf" srcId="{D0FDFC7A-72B3-4C17-BAA0-85016C278F14}" destId="{2D9FC1E4-A5C7-48E2-AD4C-7234704AA359}" srcOrd="0" destOrd="0" presId="urn:microsoft.com/office/officeart/2005/8/layout/default"/>
    <dgm:cxn modelId="{0819F665-4F14-4F62-8CAB-E7CC4EA4B05E}" type="presParOf" srcId="{D0FDFC7A-72B3-4C17-BAA0-85016C278F14}" destId="{8D2C3598-095A-4B18-9543-A93F1176FE70}" srcOrd="1" destOrd="0" presId="urn:microsoft.com/office/officeart/2005/8/layout/default"/>
    <dgm:cxn modelId="{1B750D82-DC87-44B2-BD7F-11BCF8B5196F}" type="presParOf" srcId="{D0FDFC7A-72B3-4C17-BAA0-85016C278F14}" destId="{F12392FD-9116-4F88-AB92-FBE6FFB23DC7}" srcOrd="2" destOrd="0" presId="urn:microsoft.com/office/officeart/2005/8/layout/default"/>
    <dgm:cxn modelId="{F9D8A14D-F06B-4C5D-9E9F-BAC57265091A}" type="presParOf" srcId="{D0FDFC7A-72B3-4C17-BAA0-85016C278F14}" destId="{20798DA0-6C09-4572-B2C4-FF759FD5FA5D}" srcOrd="3" destOrd="0" presId="urn:microsoft.com/office/officeart/2005/8/layout/default"/>
    <dgm:cxn modelId="{EFC6A643-4848-4E9F-9DE5-857DE43CA9ED}" type="presParOf" srcId="{D0FDFC7A-72B3-4C17-BAA0-85016C278F14}" destId="{6CCD8D5E-6C97-481A-BD88-1425E033AA4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1F89E6-3C23-41A9-91DC-80FB03FD0B67}" type="doc">
      <dgm:prSet loTypeId="urn:microsoft.com/office/officeart/2005/8/layout/vProcess5" loCatId="process" qsTypeId="urn:microsoft.com/office/officeart/2005/8/quickstyle/simple3" qsCatId="simple" csTypeId="urn:microsoft.com/office/officeart/2005/8/colors/accent2_5" csCatId="accent2" phldr="1"/>
      <dgm:spPr/>
      <dgm:t>
        <a:bodyPr/>
        <a:lstStyle/>
        <a:p>
          <a:endParaRPr lang="es-EC"/>
        </a:p>
      </dgm:t>
    </dgm:pt>
    <dgm:pt modelId="{5D9255CE-5125-4AE7-90A8-3950DF7E6188}">
      <dgm:prSet phldrT="[Texto]" custT="1"/>
      <dgm:spPr/>
      <dgm:t>
        <a:bodyPr/>
        <a:lstStyle/>
        <a:p>
          <a:pPr algn="just"/>
          <a:r>
            <a:rPr lang="es-EC" sz="1200" dirty="0" smtClean="0"/>
            <a:t>El desarrollo de la Investigación permitió cumplir con los objetivos planteados, ya que mediante la correcta implementación de la técnica de recolección de datos se pudo obtener información sumamente valiosa para el análisis de la calidad del servicio y la experiencia de compra basada en la aplicación de un Modelo de Gestión de Calidad en el Servicio mismo que fue otorgado por la empresa AVATIUN CONSULT.</a:t>
          </a:r>
          <a:endParaRPr lang="es-EC" sz="1200" dirty="0"/>
        </a:p>
      </dgm:t>
    </dgm:pt>
    <dgm:pt modelId="{1990622A-F6BD-4E5B-AC37-287B3B9CB53A}" type="parTrans" cxnId="{4E3EA8D7-976B-4BAF-8090-35A6F2053376}">
      <dgm:prSet/>
      <dgm:spPr/>
      <dgm:t>
        <a:bodyPr/>
        <a:lstStyle/>
        <a:p>
          <a:endParaRPr lang="es-EC" sz="1200">
            <a:solidFill>
              <a:schemeClr val="tx1"/>
            </a:solidFill>
          </a:endParaRPr>
        </a:p>
      </dgm:t>
    </dgm:pt>
    <dgm:pt modelId="{27BFA8EF-1548-4D2A-A584-E5FD07465545}" type="sibTrans" cxnId="{4E3EA8D7-976B-4BAF-8090-35A6F2053376}">
      <dgm:prSet custT="1"/>
      <dgm:spPr/>
      <dgm:t>
        <a:bodyPr/>
        <a:lstStyle/>
        <a:p>
          <a:endParaRPr lang="es-EC" sz="1200" dirty="0">
            <a:solidFill>
              <a:schemeClr val="tx1"/>
            </a:solidFill>
          </a:endParaRPr>
        </a:p>
      </dgm:t>
    </dgm:pt>
    <dgm:pt modelId="{DEA7CC0C-6F34-4921-9820-9FA6A9929DAB}">
      <dgm:prSet/>
      <dgm:spPr/>
      <dgm:t>
        <a:bodyPr/>
        <a:lstStyle/>
        <a:p>
          <a:endParaRPr lang="es-EC" dirty="0"/>
        </a:p>
      </dgm:t>
    </dgm:pt>
    <dgm:pt modelId="{98C4E283-D9AC-4F0F-82EA-DB0C8FD87DAF}" type="parTrans" cxnId="{25D1B088-2CB2-4972-9E94-684412E168EE}">
      <dgm:prSet/>
      <dgm:spPr/>
      <dgm:t>
        <a:bodyPr/>
        <a:lstStyle/>
        <a:p>
          <a:endParaRPr lang="es-ES"/>
        </a:p>
      </dgm:t>
    </dgm:pt>
    <dgm:pt modelId="{5620FC6D-790E-4C27-A9C0-D8B0C2CA90D1}" type="sibTrans" cxnId="{25D1B088-2CB2-4972-9E94-684412E168EE}">
      <dgm:prSet/>
      <dgm:spPr/>
      <dgm:t>
        <a:bodyPr/>
        <a:lstStyle/>
        <a:p>
          <a:endParaRPr lang="es-ES"/>
        </a:p>
      </dgm:t>
    </dgm:pt>
    <dgm:pt modelId="{D22536A4-2CEE-4573-8945-5B500981BD8D}">
      <dgm:prSet/>
      <dgm:spPr/>
      <dgm:t>
        <a:bodyPr/>
        <a:lstStyle/>
        <a:p>
          <a:r>
            <a:rPr lang="es-EC" dirty="0" smtClean="0"/>
            <a:t>Las ponderaciones más altas encontradas respecto al perfil de los clientes establecen que la mayoría de clientes que demandan los servicios en una Clínica Veterinaria son mujeres, esto se puede deber a que el género femenino crea y fomenta lazos más afectivos con las mascotas y por ende se preocupan más por la calidad de vida; con una ponderación de casi 75% de la muestra se encuentra tiene una edad entre los 35 y 39 años, además el 51.3% de estas mujeres tienen nivel de instrucción de Tercer Nivel y en su mayoría son casadas.</a:t>
          </a:r>
          <a:endParaRPr lang="es-EC" dirty="0"/>
        </a:p>
      </dgm:t>
    </dgm:pt>
    <dgm:pt modelId="{7A239773-E2EB-4E74-B3E8-F819E7A9BAF7}" type="parTrans" cxnId="{688E9C0C-0142-4190-9647-2482B0F7D358}">
      <dgm:prSet/>
      <dgm:spPr/>
      <dgm:t>
        <a:bodyPr/>
        <a:lstStyle/>
        <a:p>
          <a:endParaRPr lang="es-ES"/>
        </a:p>
      </dgm:t>
    </dgm:pt>
    <dgm:pt modelId="{D31BA16D-16B0-4486-B44B-E8B84F636622}" type="sibTrans" cxnId="{688E9C0C-0142-4190-9647-2482B0F7D358}">
      <dgm:prSet/>
      <dgm:spPr/>
      <dgm:t>
        <a:bodyPr/>
        <a:lstStyle/>
        <a:p>
          <a:endParaRPr lang="es-ES" dirty="0"/>
        </a:p>
      </dgm:t>
    </dgm:pt>
    <dgm:pt modelId="{808FCFB6-9E6D-408F-B5B6-190E267E7F79}">
      <dgm:prSet/>
      <dgm:spPr/>
      <dgm:t>
        <a:bodyPr/>
        <a:lstStyle/>
        <a:p>
          <a:endParaRPr lang="es-EC" dirty="0"/>
        </a:p>
      </dgm:t>
    </dgm:pt>
    <dgm:pt modelId="{921CE68E-AAC6-43F3-BAF4-F50CDF797288}" type="parTrans" cxnId="{13F5524C-75F1-4FA1-8B65-9B1CCE052AFC}">
      <dgm:prSet/>
      <dgm:spPr/>
      <dgm:t>
        <a:bodyPr/>
        <a:lstStyle/>
        <a:p>
          <a:endParaRPr lang="es-ES"/>
        </a:p>
      </dgm:t>
    </dgm:pt>
    <dgm:pt modelId="{97774507-0A2C-4FF3-B68D-4E8E4F752E61}" type="sibTrans" cxnId="{13F5524C-75F1-4FA1-8B65-9B1CCE052AFC}">
      <dgm:prSet/>
      <dgm:spPr/>
      <dgm:t>
        <a:bodyPr/>
        <a:lstStyle/>
        <a:p>
          <a:endParaRPr lang="es-ES"/>
        </a:p>
      </dgm:t>
    </dgm:pt>
    <dgm:pt modelId="{42C6C97D-E56F-422A-919C-D7868BAAF08A}">
      <dgm:prSet/>
      <dgm:spPr/>
      <dgm:t>
        <a:bodyPr/>
        <a:lstStyle/>
        <a:p>
          <a:r>
            <a:rPr lang="es-EC" dirty="0" smtClean="0"/>
            <a:t>El nivel de satisfacción global de la muestra está sobre el 75% permaneciendo en el nivel Neutro de satisfacción respecto a la escala de Likert, no obstante, la dimensión de Empatía se acerca a un nivel de Muy Satisfecho con una ponderación del 76.47%/100% de la muestra, esta dimensión expresa el trato que el establecimiento tiene para el cliente en términos de ser amables, agradables y claros en la información que transmiten.</a:t>
          </a:r>
          <a:endParaRPr lang="es-EC" dirty="0"/>
        </a:p>
      </dgm:t>
    </dgm:pt>
    <dgm:pt modelId="{51CE8230-E1D3-4288-BBD2-DDFEA6E55CB7}" type="parTrans" cxnId="{B2EBE262-0FC0-4D9A-8EF3-A375BEC16782}">
      <dgm:prSet/>
      <dgm:spPr/>
      <dgm:t>
        <a:bodyPr/>
        <a:lstStyle/>
        <a:p>
          <a:endParaRPr lang="es-ES"/>
        </a:p>
      </dgm:t>
    </dgm:pt>
    <dgm:pt modelId="{46E58A8E-D451-4141-A89C-8E294179EAEE}" type="sibTrans" cxnId="{B2EBE262-0FC0-4D9A-8EF3-A375BEC16782}">
      <dgm:prSet/>
      <dgm:spPr/>
      <dgm:t>
        <a:bodyPr/>
        <a:lstStyle/>
        <a:p>
          <a:endParaRPr lang="es-ES"/>
        </a:p>
      </dgm:t>
    </dgm:pt>
    <dgm:pt modelId="{FD51FB8A-FE1B-4EEF-9495-033FAE35071C}" type="pres">
      <dgm:prSet presAssocID="{031F89E6-3C23-41A9-91DC-80FB03FD0B67}" presName="outerComposite" presStyleCnt="0">
        <dgm:presLayoutVars>
          <dgm:chMax val="5"/>
          <dgm:dir/>
          <dgm:resizeHandles val="exact"/>
        </dgm:presLayoutVars>
      </dgm:prSet>
      <dgm:spPr/>
      <dgm:t>
        <a:bodyPr/>
        <a:lstStyle/>
        <a:p>
          <a:endParaRPr lang="es-EC"/>
        </a:p>
      </dgm:t>
    </dgm:pt>
    <dgm:pt modelId="{859C15B6-B957-463B-BCBE-47B9E33032DF}" type="pres">
      <dgm:prSet presAssocID="{031F89E6-3C23-41A9-91DC-80FB03FD0B67}" presName="dummyMaxCanvas" presStyleCnt="0">
        <dgm:presLayoutVars/>
      </dgm:prSet>
      <dgm:spPr/>
      <dgm:t>
        <a:bodyPr/>
        <a:lstStyle/>
        <a:p>
          <a:endParaRPr lang="es-ES"/>
        </a:p>
      </dgm:t>
    </dgm:pt>
    <dgm:pt modelId="{D8FE14A5-C3BB-45F9-BEFC-F21D46CB05D7}" type="pres">
      <dgm:prSet presAssocID="{031F89E6-3C23-41A9-91DC-80FB03FD0B67}" presName="ThreeNodes_1" presStyleLbl="node1" presStyleIdx="0" presStyleCnt="3" custScaleX="117647">
        <dgm:presLayoutVars>
          <dgm:bulletEnabled val="1"/>
        </dgm:presLayoutVars>
      </dgm:prSet>
      <dgm:spPr/>
      <dgm:t>
        <a:bodyPr/>
        <a:lstStyle/>
        <a:p>
          <a:endParaRPr lang="es-ES"/>
        </a:p>
      </dgm:t>
    </dgm:pt>
    <dgm:pt modelId="{4A563EA5-423A-484A-B028-F765A3B52565}" type="pres">
      <dgm:prSet presAssocID="{031F89E6-3C23-41A9-91DC-80FB03FD0B67}" presName="ThreeNodes_2" presStyleLbl="node1" presStyleIdx="1" presStyleCnt="3">
        <dgm:presLayoutVars>
          <dgm:bulletEnabled val="1"/>
        </dgm:presLayoutVars>
      </dgm:prSet>
      <dgm:spPr/>
      <dgm:t>
        <a:bodyPr/>
        <a:lstStyle/>
        <a:p>
          <a:endParaRPr lang="es-ES"/>
        </a:p>
      </dgm:t>
    </dgm:pt>
    <dgm:pt modelId="{3C29BD2C-253A-4962-9733-DD62F7333CC5}" type="pres">
      <dgm:prSet presAssocID="{031F89E6-3C23-41A9-91DC-80FB03FD0B67}" presName="ThreeNodes_3" presStyleLbl="node1" presStyleIdx="2" presStyleCnt="3">
        <dgm:presLayoutVars>
          <dgm:bulletEnabled val="1"/>
        </dgm:presLayoutVars>
      </dgm:prSet>
      <dgm:spPr/>
      <dgm:t>
        <a:bodyPr/>
        <a:lstStyle/>
        <a:p>
          <a:endParaRPr lang="es-ES"/>
        </a:p>
      </dgm:t>
    </dgm:pt>
    <dgm:pt modelId="{A9901E8A-3E1C-4F05-A18F-1C7967134B17}" type="pres">
      <dgm:prSet presAssocID="{031F89E6-3C23-41A9-91DC-80FB03FD0B67}" presName="ThreeConn_1-2" presStyleLbl="fgAccFollowNode1" presStyleIdx="0" presStyleCnt="2">
        <dgm:presLayoutVars>
          <dgm:bulletEnabled val="1"/>
        </dgm:presLayoutVars>
      </dgm:prSet>
      <dgm:spPr/>
      <dgm:t>
        <a:bodyPr/>
        <a:lstStyle/>
        <a:p>
          <a:endParaRPr lang="es-ES"/>
        </a:p>
      </dgm:t>
    </dgm:pt>
    <dgm:pt modelId="{42F1D5B8-10CE-4A67-ACFA-8D1AB9906FF9}" type="pres">
      <dgm:prSet presAssocID="{031F89E6-3C23-41A9-91DC-80FB03FD0B67}" presName="ThreeConn_2-3" presStyleLbl="fgAccFollowNode1" presStyleIdx="1" presStyleCnt="2">
        <dgm:presLayoutVars>
          <dgm:bulletEnabled val="1"/>
        </dgm:presLayoutVars>
      </dgm:prSet>
      <dgm:spPr/>
      <dgm:t>
        <a:bodyPr/>
        <a:lstStyle/>
        <a:p>
          <a:endParaRPr lang="es-ES"/>
        </a:p>
      </dgm:t>
    </dgm:pt>
    <dgm:pt modelId="{C24E2DFC-6AFE-4437-99B5-0816F8FD6F79}" type="pres">
      <dgm:prSet presAssocID="{031F89E6-3C23-41A9-91DC-80FB03FD0B67}" presName="ThreeNodes_1_text" presStyleLbl="node1" presStyleIdx="2" presStyleCnt="3">
        <dgm:presLayoutVars>
          <dgm:bulletEnabled val="1"/>
        </dgm:presLayoutVars>
      </dgm:prSet>
      <dgm:spPr/>
      <dgm:t>
        <a:bodyPr/>
        <a:lstStyle/>
        <a:p>
          <a:endParaRPr lang="es-ES"/>
        </a:p>
      </dgm:t>
    </dgm:pt>
    <dgm:pt modelId="{B800485F-0213-420D-BF78-AC83E343A8CA}" type="pres">
      <dgm:prSet presAssocID="{031F89E6-3C23-41A9-91DC-80FB03FD0B67}" presName="ThreeNodes_2_text" presStyleLbl="node1" presStyleIdx="2" presStyleCnt="3">
        <dgm:presLayoutVars>
          <dgm:bulletEnabled val="1"/>
        </dgm:presLayoutVars>
      </dgm:prSet>
      <dgm:spPr/>
      <dgm:t>
        <a:bodyPr/>
        <a:lstStyle/>
        <a:p>
          <a:endParaRPr lang="es-ES"/>
        </a:p>
      </dgm:t>
    </dgm:pt>
    <dgm:pt modelId="{1C5A6D53-19CE-408E-801D-266D4DA1CA30}" type="pres">
      <dgm:prSet presAssocID="{031F89E6-3C23-41A9-91DC-80FB03FD0B67}" presName="ThreeNodes_3_text" presStyleLbl="node1" presStyleIdx="2" presStyleCnt="3">
        <dgm:presLayoutVars>
          <dgm:bulletEnabled val="1"/>
        </dgm:presLayoutVars>
      </dgm:prSet>
      <dgm:spPr/>
      <dgm:t>
        <a:bodyPr/>
        <a:lstStyle/>
        <a:p>
          <a:endParaRPr lang="es-ES"/>
        </a:p>
      </dgm:t>
    </dgm:pt>
  </dgm:ptLst>
  <dgm:cxnLst>
    <dgm:cxn modelId="{0CF7FBD5-5E85-4C30-A6E3-C4CC9E006F79}" type="presOf" srcId="{27BFA8EF-1548-4D2A-A584-E5FD07465545}" destId="{A9901E8A-3E1C-4F05-A18F-1C7967134B17}" srcOrd="0" destOrd="0" presId="urn:microsoft.com/office/officeart/2005/8/layout/vProcess5"/>
    <dgm:cxn modelId="{44392255-4AB2-4CFB-A7CA-B52E9DE35BA3}" type="presOf" srcId="{42C6C97D-E56F-422A-919C-D7868BAAF08A}" destId="{3C29BD2C-253A-4962-9733-DD62F7333CC5}" srcOrd="0" destOrd="0" presId="urn:microsoft.com/office/officeart/2005/8/layout/vProcess5"/>
    <dgm:cxn modelId="{7BAC7FFF-4609-4224-89A7-D015FFA7FD5D}" type="presOf" srcId="{5D9255CE-5125-4AE7-90A8-3950DF7E6188}" destId="{D8FE14A5-C3BB-45F9-BEFC-F21D46CB05D7}" srcOrd="0" destOrd="0" presId="urn:microsoft.com/office/officeart/2005/8/layout/vProcess5"/>
    <dgm:cxn modelId="{13F5524C-75F1-4FA1-8B65-9B1CCE052AFC}" srcId="{D22536A4-2CEE-4573-8945-5B500981BD8D}" destId="{808FCFB6-9E6D-408F-B5B6-190E267E7F79}" srcOrd="0" destOrd="0" parTransId="{921CE68E-AAC6-43F3-BAF4-F50CDF797288}" sibTransId="{97774507-0A2C-4FF3-B68D-4E8E4F752E61}"/>
    <dgm:cxn modelId="{30B1C62D-53FC-40BA-B4A4-1A4944CA90A7}" type="presOf" srcId="{5D9255CE-5125-4AE7-90A8-3950DF7E6188}" destId="{C24E2DFC-6AFE-4437-99B5-0816F8FD6F79}" srcOrd="1" destOrd="0" presId="urn:microsoft.com/office/officeart/2005/8/layout/vProcess5"/>
    <dgm:cxn modelId="{4E3EA8D7-976B-4BAF-8090-35A6F2053376}" srcId="{031F89E6-3C23-41A9-91DC-80FB03FD0B67}" destId="{5D9255CE-5125-4AE7-90A8-3950DF7E6188}" srcOrd="0" destOrd="0" parTransId="{1990622A-F6BD-4E5B-AC37-287B3B9CB53A}" sibTransId="{27BFA8EF-1548-4D2A-A584-E5FD07465545}"/>
    <dgm:cxn modelId="{5F0DE3EC-980B-4047-8B15-A7955B00A1AC}" type="presOf" srcId="{D22536A4-2CEE-4573-8945-5B500981BD8D}" destId="{4A563EA5-423A-484A-B028-F765A3B52565}" srcOrd="0" destOrd="0" presId="urn:microsoft.com/office/officeart/2005/8/layout/vProcess5"/>
    <dgm:cxn modelId="{ECEEA425-02EB-4FB7-827E-B2B9EBA3F29B}" type="presOf" srcId="{031F89E6-3C23-41A9-91DC-80FB03FD0B67}" destId="{FD51FB8A-FE1B-4EEF-9495-033FAE35071C}" srcOrd="0" destOrd="0" presId="urn:microsoft.com/office/officeart/2005/8/layout/vProcess5"/>
    <dgm:cxn modelId="{B2EBE262-0FC0-4D9A-8EF3-A375BEC16782}" srcId="{031F89E6-3C23-41A9-91DC-80FB03FD0B67}" destId="{42C6C97D-E56F-422A-919C-D7868BAAF08A}" srcOrd="2" destOrd="0" parTransId="{51CE8230-E1D3-4288-BBD2-DDFEA6E55CB7}" sibTransId="{46E58A8E-D451-4141-A89C-8E294179EAEE}"/>
    <dgm:cxn modelId="{25D1B088-2CB2-4972-9E94-684412E168EE}" srcId="{5D9255CE-5125-4AE7-90A8-3950DF7E6188}" destId="{DEA7CC0C-6F34-4921-9820-9FA6A9929DAB}" srcOrd="0" destOrd="0" parTransId="{98C4E283-D9AC-4F0F-82EA-DB0C8FD87DAF}" sibTransId="{5620FC6D-790E-4C27-A9C0-D8B0C2CA90D1}"/>
    <dgm:cxn modelId="{B80CCF42-27A2-4CE7-85A8-E4D10C3AB936}" type="presOf" srcId="{D31BA16D-16B0-4486-B44B-E8B84F636622}" destId="{42F1D5B8-10CE-4A67-ACFA-8D1AB9906FF9}" srcOrd="0" destOrd="0" presId="urn:microsoft.com/office/officeart/2005/8/layout/vProcess5"/>
    <dgm:cxn modelId="{470BCFF3-5AA2-4CA6-B6C9-25568A8ADEC0}" type="presOf" srcId="{808FCFB6-9E6D-408F-B5B6-190E267E7F79}" destId="{4A563EA5-423A-484A-B028-F765A3B52565}" srcOrd="0" destOrd="1" presId="urn:microsoft.com/office/officeart/2005/8/layout/vProcess5"/>
    <dgm:cxn modelId="{C436AE3B-5456-4411-9F3F-C521FDCB7F55}" type="presOf" srcId="{DEA7CC0C-6F34-4921-9820-9FA6A9929DAB}" destId="{C24E2DFC-6AFE-4437-99B5-0816F8FD6F79}" srcOrd="1" destOrd="1" presId="urn:microsoft.com/office/officeart/2005/8/layout/vProcess5"/>
    <dgm:cxn modelId="{F9D5C062-07E1-44BB-A866-A6BD8EEFA451}" type="presOf" srcId="{42C6C97D-E56F-422A-919C-D7868BAAF08A}" destId="{1C5A6D53-19CE-408E-801D-266D4DA1CA30}" srcOrd="1" destOrd="0" presId="urn:microsoft.com/office/officeart/2005/8/layout/vProcess5"/>
    <dgm:cxn modelId="{688E9C0C-0142-4190-9647-2482B0F7D358}" srcId="{031F89E6-3C23-41A9-91DC-80FB03FD0B67}" destId="{D22536A4-2CEE-4573-8945-5B500981BD8D}" srcOrd="1" destOrd="0" parTransId="{7A239773-E2EB-4E74-B3E8-F819E7A9BAF7}" sibTransId="{D31BA16D-16B0-4486-B44B-E8B84F636622}"/>
    <dgm:cxn modelId="{23FC50F8-9261-47BF-922D-35F4873E425D}" type="presOf" srcId="{D22536A4-2CEE-4573-8945-5B500981BD8D}" destId="{B800485F-0213-420D-BF78-AC83E343A8CA}" srcOrd="1" destOrd="0" presId="urn:microsoft.com/office/officeart/2005/8/layout/vProcess5"/>
    <dgm:cxn modelId="{4A34636C-EDC3-426E-9414-DD52797D4BF9}" type="presOf" srcId="{808FCFB6-9E6D-408F-B5B6-190E267E7F79}" destId="{B800485F-0213-420D-BF78-AC83E343A8CA}" srcOrd="1" destOrd="1" presId="urn:microsoft.com/office/officeart/2005/8/layout/vProcess5"/>
    <dgm:cxn modelId="{85FC856A-692A-4B88-A371-13CB26BCBD59}" type="presOf" srcId="{DEA7CC0C-6F34-4921-9820-9FA6A9929DAB}" destId="{D8FE14A5-C3BB-45F9-BEFC-F21D46CB05D7}" srcOrd="0" destOrd="1" presId="urn:microsoft.com/office/officeart/2005/8/layout/vProcess5"/>
    <dgm:cxn modelId="{4DB34AAF-445E-4172-A7ED-EF65CD0256EF}" type="presParOf" srcId="{FD51FB8A-FE1B-4EEF-9495-033FAE35071C}" destId="{859C15B6-B957-463B-BCBE-47B9E33032DF}" srcOrd="0" destOrd="0" presId="urn:microsoft.com/office/officeart/2005/8/layout/vProcess5"/>
    <dgm:cxn modelId="{25D244AA-328E-4611-979A-6FB462F76225}" type="presParOf" srcId="{FD51FB8A-FE1B-4EEF-9495-033FAE35071C}" destId="{D8FE14A5-C3BB-45F9-BEFC-F21D46CB05D7}" srcOrd="1" destOrd="0" presId="urn:microsoft.com/office/officeart/2005/8/layout/vProcess5"/>
    <dgm:cxn modelId="{5DB3D103-53C5-4C52-915A-B12588F962D1}" type="presParOf" srcId="{FD51FB8A-FE1B-4EEF-9495-033FAE35071C}" destId="{4A563EA5-423A-484A-B028-F765A3B52565}" srcOrd="2" destOrd="0" presId="urn:microsoft.com/office/officeart/2005/8/layout/vProcess5"/>
    <dgm:cxn modelId="{F54307F5-43CF-479F-8859-76E76244272F}" type="presParOf" srcId="{FD51FB8A-FE1B-4EEF-9495-033FAE35071C}" destId="{3C29BD2C-253A-4962-9733-DD62F7333CC5}" srcOrd="3" destOrd="0" presId="urn:microsoft.com/office/officeart/2005/8/layout/vProcess5"/>
    <dgm:cxn modelId="{ACF5D848-E6C1-4500-B911-0A11D2B438F5}" type="presParOf" srcId="{FD51FB8A-FE1B-4EEF-9495-033FAE35071C}" destId="{A9901E8A-3E1C-4F05-A18F-1C7967134B17}" srcOrd="4" destOrd="0" presId="urn:microsoft.com/office/officeart/2005/8/layout/vProcess5"/>
    <dgm:cxn modelId="{4CD0321C-4283-47BF-974F-A81273F9DECD}" type="presParOf" srcId="{FD51FB8A-FE1B-4EEF-9495-033FAE35071C}" destId="{42F1D5B8-10CE-4A67-ACFA-8D1AB9906FF9}" srcOrd="5" destOrd="0" presId="urn:microsoft.com/office/officeart/2005/8/layout/vProcess5"/>
    <dgm:cxn modelId="{2E71BB43-B06E-45AA-806E-F9E52CAB328B}" type="presParOf" srcId="{FD51FB8A-FE1B-4EEF-9495-033FAE35071C}" destId="{C24E2DFC-6AFE-4437-99B5-0816F8FD6F79}" srcOrd="6" destOrd="0" presId="urn:microsoft.com/office/officeart/2005/8/layout/vProcess5"/>
    <dgm:cxn modelId="{DFAD3FDC-D8B3-4CFA-B953-C69E0B8482D1}" type="presParOf" srcId="{FD51FB8A-FE1B-4EEF-9495-033FAE35071C}" destId="{B800485F-0213-420D-BF78-AC83E343A8CA}" srcOrd="7" destOrd="0" presId="urn:microsoft.com/office/officeart/2005/8/layout/vProcess5"/>
    <dgm:cxn modelId="{EB28E26D-A6AC-4877-A6A0-74D15C2273A3}" type="presParOf" srcId="{FD51FB8A-FE1B-4EEF-9495-033FAE35071C}" destId="{1C5A6D53-19CE-408E-801D-266D4DA1CA3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9D807C-959D-4569-B223-C0F22089290F}" type="doc">
      <dgm:prSet loTypeId="urn:microsoft.com/office/officeart/2005/8/layout/vProcess5" loCatId="process" qsTypeId="urn:microsoft.com/office/officeart/2005/8/quickstyle/3d4" qsCatId="3D" csTypeId="urn:microsoft.com/office/officeart/2005/8/colors/accent2_5" csCatId="accent2" phldr="1"/>
      <dgm:spPr/>
      <dgm:t>
        <a:bodyPr/>
        <a:lstStyle/>
        <a:p>
          <a:endParaRPr lang="es-EC"/>
        </a:p>
      </dgm:t>
    </dgm:pt>
    <dgm:pt modelId="{E8025ED7-187B-4030-9DE0-FEED7E877023}">
      <dgm:prSet/>
      <dgm:spPr/>
      <dgm:t>
        <a:bodyPr/>
        <a:lstStyle/>
        <a:p>
          <a:r>
            <a:rPr lang="es-EC" dirty="0" smtClean="0"/>
            <a:t>Se recomienda a todas la Clínicas Veterinarias adoptar sistemas de medición para conocer la satisfacción de calidad en el servicio que tienen sus clientes, este medio ayudará a detectar fallas en los procesos de servicio e fallas en cuanto a la imagen corporativa que tiene el negocio, con la finalidad de platear acciones futuras enfocadas al ciclo de mejora continua.</a:t>
          </a:r>
          <a:endParaRPr lang="es-EC" dirty="0"/>
        </a:p>
      </dgm:t>
    </dgm:pt>
    <dgm:pt modelId="{1B7E6A6A-AE69-431F-ADA2-1A5CD219D949}" type="parTrans" cxnId="{70FA352B-4512-47F5-B13A-3932BE4E322D}">
      <dgm:prSet/>
      <dgm:spPr/>
      <dgm:t>
        <a:bodyPr/>
        <a:lstStyle/>
        <a:p>
          <a:endParaRPr lang="es-ES"/>
        </a:p>
      </dgm:t>
    </dgm:pt>
    <dgm:pt modelId="{75C29392-F0F4-4149-BD25-79D354C91CE0}" type="sibTrans" cxnId="{70FA352B-4512-47F5-B13A-3932BE4E322D}">
      <dgm:prSet/>
      <dgm:spPr/>
      <dgm:t>
        <a:bodyPr/>
        <a:lstStyle/>
        <a:p>
          <a:endParaRPr lang="es-ES" dirty="0"/>
        </a:p>
      </dgm:t>
    </dgm:pt>
    <dgm:pt modelId="{DD57C6EF-9742-4116-9649-3E85CEB52504}">
      <dgm:prSet/>
      <dgm:spPr/>
      <dgm:t>
        <a:bodyPr/>
        <a:lstStyle/>
        <a:p>
          <a:endParaRPr lang="es-EC" dirty="0"/>
        </a:p>
      </dgm:t>
    </dgm:pt>
    <dgm:pt modelId="{05CD25EA-1A5D-4047-8AA6-5A9426B4E5CC}" type="parTrans" cxnId="{090318F3-3A5D-4F03-97B4-5DD56C34E3E2}">
      <dgm:prSet/>
      <dgm:spPr/>
      <dgm:t>
        <a:bodyPr/>
        <a:lstStyle/>
        <a:p>
          <a:endParaRPr lang="es-ES"/>
        </a:p>
      </dgm:t>
    </dgm:pt>
    <dgm:pt modelId="{A832E0CE-9DCF-408C-A417-9445FA395938}" type="sibTrans" cxnId="{090318F3-3A5D-4F03-97B4-5DD56C34E3E2}">
      <dgm:prSet/>
      <dgm:spPr/>
      <dgm:t>
        <a:bodyPr/>
        <a:lstStyle/>
        <a:p>
          <a:endParaRPr lang="es-ES"/>
        </a:p>
      </dgm:t>
    </dgm:pt>
    <dgm:pt modelId="{F8D08484-4C8A-4E2C-BDCF-ACCC04A36B33}">
      <dgm:prSet/>
      <dgm:spPr/>
      <dgm:t>
        <a:bodyPr/>
        <a:lstStyle/>
        <a:p>
          <a:r>
            <a:rPr lang="es-EC" dirty="0" smtClean="0"/>
            <a:t>Capacitar constantemente a su cuerpo laboral para que el mismo tenga un valor de pertenencia con la clínica, para que cuide de ella en su proyección de servicio al cliente manejando correctamente las dimensiones de la calidad del servicio en sus aspectos de tangibilidad, capacidad de respuesta, confiabilidad y empatía.</a:t>
          </a:r>
          <a:endParaRPr lang="es-EC" dirty="0"/>
        </a:p>
      </dgm:t>
    </dgm:pt>
    <dgm:pt modelId="{EED8F1AC-70F1-4F02-A217-2CD30B46C36F}" type="parTrans" cxnId="{C66B9143-44CD-45BF-B516-FDFD7E93B278}">
      <dgm:prSet/>
      <dgm:spPr/>
      <dgm:t>
        <a:bodyPr/>
        <a:lstStyle/>
        <a:p>
          <a:endParaRPr lang="es-ES"/>
        </a:p>
      </dgm:t>
    </dgm:pt>
    <dgm:pt modelId="{0DF437A0-BA97-4F8D-BFF9-64783E357D56}" type="sibTrans" cxnId="{C66B9143-44CD-45BF-B516-FDFD7E93B278}">
      <dgm:prSet/>
      <dgm:spPr/>
      <dgm:t>
        <a:bodyPr/>
        <a:lstStyle/>
        <a:p>
          <a:endParaRPr lang="es-ES" dirty="0"/>
        </a:p>
      </dgm:t>
    </dgm:pt>
    <dgm:pt modelId="{AAD7BE2D-3DEA-4873-A622-07B4442AA73D}">
      <dgm:prSet/>
      <dgm:spPr/>
      <dgm:t>
        <a:bodyPr/>
        <a:lstStyle/>
        <a:p>
          <a:r>
            <a:rPr lang="es-EC" dirty="0" smtClean="0"/>
            <a:t>Rediseñar los aspectos que puedan influir en la satisfacción del cliente ya que su percepción y expectativa varía drásticamente gracias a los nuevos procesos y uso de tecnología, pues, las exigencias de los clientes están en crecimiento, nunca estarán en declive, en la actualidad tenemos clientes más culturizados e informados por ende demandarán servicios más especializados. </a:t>
          </a:r>
          <a:endParaRPr lang="es-EC" dirty="0"/>
        </a:p>
      </dgm:t>
    </dgm:pt>
    <dgm:pt modelId="{8EE6D0B6-50C4-461C-B874-AF78A727254D}" type="parTrans" cxnId="{08372771-667A-45FF-B426-5A624D184C6D}">
      <dgm:prSet/>
      <dgm:spPr/>
      <dgm:t>
        <a:bodyPr/>
        <a:lstStyle/>
        <a:p>
          <a:endParaRPr lang="es-ES"/>
        </a:p>
      </dgm:t>
    </dgm:pt>
    <dgm:pt modelId="{D0111D45-876D-4560-880F-1030C45DB729}" type="sibTrans" cxnId="{08372771-667A-45FF-B426-5A624D184C6D}">
      <dgm:prSet/>
      <dgm:spPr/>
      <dgm:t>
        <a:bodyPr/>
        <a:lstStyle/>
        <a:p>
          <a:endParaRPr lang="es-ES" dirty="0"/>
        </a:p>
      </dgm:t>
    </dgm:pt>
    <dgm:pt modelId="{E3B3993D-DFCC-4D0A-97EC-3A65F21EDB27}">
      <dgm:prSet/>
      <dgm:spPr/>
      <dgm:t>
        <a:bodyPr/>
        <a:lstStyle/>
        <a:p>
          <a:r>
            <a:rPr lang="es-EC" dirty="0" smtClean="0"/>
            <a:t>Segura que este estudio contribuirá a visualizar el panorama general de atención al cliente y usuario en Clínicas Veterinarias, sugiero a las autoridades y entes de control se vinculen más con estos establecimientos para capacitarlos en temas de administración, calidad en el servicio, y bienestar animal.</a:t>
          </a:r>
          <a:endParaRPr lang="es-EC" dirty="0"/>
        </a:p>
      </dgm:t>
    </dgm:pt>
    <dgm:pt modelId="{9855008D-AF59-457C-AD1A-22EB0FFE18B9}" type="parTrans" cxnId="{1FD336ED-BF68-4449-B9F4-7A8896B4A657}">
      <dgm:prSet/>
      <dgm:spPr/>
      <dgm:t>
        <a:bodyPr/>
        <a:lstStyle/>
        <a:p>
          <a:endParaRPr lang="es-ES"/>
        </a:p>
      </dgm:t>
    </dgm:pt>
    <dgm:pt modelId="{25E8CF53-346B-4EB5-AE3B-A5121AF916DA}" type="sibTrans" cxnId="{1FD336ED-BF68-4449-B9F4-7A8896B4A657}">
      <dgm:prSet/>
      <dgm:spPr/>
      <dgm:t>
        <a:bodyPr/>
        <a:lstStyle/>
        <a:p>
          <a:endParaRPr lang="es-ES"/>
        </a:p>
      </dgm:t>
    </dgm:pt>
    <dgm:pt modelId="{AD396661-93C2-4417-BF84-76E18F998A5A}" type="pres">
      <dgm:prSet presAssocID="{F39D807C-959D-4569-B223-C0F22089290F}" presName="outerComposite" presStyleCnt="0">
        <dgm:presLayoutVars>
          <dgm:chMax val="5"/>
          <dgm:dir/>
          <dgm:resizeHandles val="exact"/>
        </dgm:presLayoutVars>
      </dgm:prSet>
      <dgm:spPr/>
      <dgm:t>
        <a:bodyPr/>
        <a:lstStyle/>
        <a:p>
          <a:endParaRPr lang="es-EC"/>
        </a:p>
      </dgm:t>
    </dgm:pt>
    <dgm:pt modelId="{2801AB34-4663-47ED-A101-29658866DC40}" type="pres">
      <dgm:prSet presAssocID="{F39D807C-959D-4569-B223-C0F22089290F}" presName="dummyMaxCanvas" presStyleCnt="0">
        <dgm:presLayoutVars/>
      </dgm:prSet>
      <dgm:spPr/>
      <dgm:t>
        <a:bodyPr/>
        <a:lstStyle/>
        <a:p>
          <a:endParaRPr lang="es-ES"/>
        </a:p>
      </dgm:t>
    </dgm:pt>
    <dgm:pt modelId="{4C99B8A8-5C59-4ACC-9133-4709151B9055}" type="pres">
      <dgm:prSet presAssocID="{F39D807C-959D-4569-B223-C0F22089290F}" presName="FourNodes_1" presStyleLbl="node1" presStyleIdx="0" presStyleCnt="4">
        <dgm:presLayoutVars>
          <dgm:bulletEnabled val="1"/>
        </dgm:presLayoutVars>
      </dgm:prSet>
      <dgm:spPr/>
      <dgm:t>
        <a:bodyPr/>
        <a:lstStyle/>
        <a:p>
          <a:endParaRPr lang="es-ES"/>
        </a:p>
      </dgm:t>
    </dgm:pt>
    <dgm:pt modelId="{080E9811-2A22-4870-98AA-82284E92B058}" type="pres">
      <dgm:prSet presAssocID="{F39D807C-959D-4569-B223-C0F22089290F}" presName="FourNodes_2" presStyleLbl="node1" presStyleIdx="1" presStyleCnt="4">
        <dgm:presLayoutVars>
          <dgm:bulletEnabled val="1"/>
        </dgm:presLayoutVars>
      </dgm:prSet>
      <dgm:spPr/>
      <dgm:t>
        <a:bodyPr/>
        <a:lstStyle/>
        <a:p>
          <a:endParaRPr lang="es-ES"/>
        </a:p>
      </dgm:t>
    </dgm:pt>
    <dgm:pt modelId="{9DC8E32F-2D75-4B2C-A550-50FC68221067}" type="pres">
      <dgm:prSet presAssocID="{F39D807C-959D-4569-B223-C0F22089290F}" presName="FourNodes_3" presStyleLbl="node1" presStyleIdx="2" presStyleCnt="4">
        <dgm:presLayoutVars>
          <dgm:bulletEnabled val="1"/>
        </dgm:presLayoutVars>
      </dgm:prSet>
      <dgm:spPr/>
      <dgm:t>
        <a:bodyPr/>
        <a:lstStyle/>
        <a:p>
          <a:endParaRPr lang="es-ES"/>
        </a:p>
      </dgm:t>
    </dgm:pt>
    <dgm:pt modelId="{0A6B4DB7-E37E-429B-9304-C7993EE4D6F7}" type="pres">
      <dgm:prSet presAssocID="{F39D807C-959D-4569-B223-C0F22089290F}" presName="FourNodes_4" presStyleLbl="node1" presStyleIdx="3" presStyleCnt="4">
        <dgm:presLayoutVars>
          <dgm:bulletEnabled val="1"/>
        </dgm:presLayoutVars>
      </dgm:prSet>
      <dgm:spPr/>
      <dgm:t>
        <a:bodyPr/>
        <a:lstStyle/>
        <a:p>
          <a:endParaRPr lang="es-ES"/>
        </a:p>
      </dgm:t>
    </dgm:pt>
    <dgm:pt modelId="{F00AC78D-ABD4-45A2-9E94-64FC4A14CEA0}" type="pres">
      <dgm:prSet presAssocID="{F39D807C-959D-4569-B223-C0F22089290F}" presName="FourConn_1-2" presStyleLbl="fgAccFollowNode1" presStyleIdx="0" presStyleCnt="3">
        <dgm:presLayoutVars>
          <dgm:bulletEnabled val="1"/>
        </dgm:presLayoutVars>
      </dgm:prSet>
      <dgm:spPr/>
      <dgm:t>
        <a:bodyPr/>
        <a:lstStyle/>
        <a:p>
          <a:endParaRPr lang="es-ES"/>
        </a:p>
      </dgm:t>
    </dgm:pt>
    <dgm:pt modelId="{26A3D14A-97A9-4F8B-8AAB-ECBE6D0A3C7D}" type="pres">
      <dgm:prSet presAssocID="{F39D807C-959D-4569-B223-C0F22089290F}" presName="FourConn_2-3" presStyleLbl="fgAccFollowNode1" presStyleIdx="1" presStyleCnt="3">
        <dgm:presLayoutVars>
          <dgm:bulletEnabled val="1"/>
        </dgm:presLayoutVars>
      </dgm:prSet>
      <dgm:spPr/>
      <dgm:t>
        <a:bodyPr/>
        <a:lstStyle/>
        <a:p>
          <a:endParaRPr lang="es-ES"/>
        </a:p>
      </dgm:t>
    </dgm:pt>
    <dgm:pt modelId="{759779D6-21C5-431D-8451-36D84026C429}" type="pres">
      <dgm:prSet presAssocID="{F39D807C-959D-4569-B223-C0F22089290F}" presName="FourConn_3-4" presStyleLbl="fgAccFollowNode1" presStyleIdx="2" presStyleCnt="3">
        <dgm:presLayoutVars>
          <dgm:bulletEnabled val="1"/>
        </dgm:presLayoutVars>
      </dgm:prSet>
      <dgm:spPr/>
      <dgm:t>
        <a:bodyPr/>
        <a:lstStyle/>
        <a:p>
          <a:endParaRPr lang="es-ES"/>
        </a:p>
      </dgm:t>
    </dgm:pt>
    <dgm:pt modelId="{13FFD80A-B5CE-43E3-8C90-ECD65D363BC7}" type="pres">
      <dgm:prSet presAssocID="{F39D807C-959D-4569-B223-C0F22089290F}" presName="FourNodes_1_text" presStyleLbl="node1" presStyleIdx="3" presStyleCnt="4">
        <dgm:presLayoutVars>
          <dgm:bulletEnabled val="1"/>
        </dgm:presLayoutVars>
      </dgm:prSet>
      <dgm:spPr/>
      <dgm:t>
        <a:bodyPr/>
        <a:lstStyle/>
        <a:p>
          <a:endParaRPr lang="es-ES"/>
        </a:p>
      </dgm:t>
    </dgm:pt>
    <dgm:pt modelId="{AA7B341F-19E9-4356-A89F-AF2D8727BF25}" type="pres">
      <dgm:prSet presAssocID="{F39D807C-959D-4569-B223-C0F22089290F}" presName="FourNodes_2_text" presStyleLbl="node1" presStyleIdx="3" presStyleCnt="4">
        <dgm:presLayoutVars>
          <dgm:bulletEnabled val="1"/>
        </dgm:presLayoutVars>
      </dgm:prSet>
      <dgm:spPr/>
      <dgm:t>
        <a:bodyPr/>
        <a:lstStyle/>
        <a:p>
          <a:endParaRPr lang="es-ES"/>
        </a:p>
      </dgm:t>
    </dgm:pt>
    <dgm:pt modelId="{2F6959D1-EB6E-4036-B52D-E197A9A0D0F0}" type="pres">
      <dgm:prSet presAssocID="{F39D807C-959D-4569-B223-C0F22089290F}" presName="FourNodes_3_text" presStyleLbl="node1" presStyleIdx="3" presStyleCnt="4">
        <dgm:presLayoutVars>
          <dgm:bulletEnabled val="1"/>
        </dgm:presLayoutVars>
      </dgm:prSet>
      <dgm:spPr/>
      <dgm:t>
        <a:bodyPr/>
        <a:lstStyle/>
        <a:p>
          <a:endParaRPr lang="es-ES"/>
        </a:p>
      </dgm:t>
    </dgm:pt>
    <dgm:pt modelId="{A6C2FADC-D9F4-43E4-8B38-6EFA30645C4D}" type="pres">
      <dgm:prSet presAssocID="{F39D807C-959D-4569-B223-C0F22089290F}" presName="FourNodes_4_text" presStyleLbl="node1" presStyleIdx="3" presStyleCnt="4">
        <dgm:presLayoutVars>
          <dgm:bulletEnabled val="1"/>
        </dgm:presLayoutVars>
      </dgm:prSet>
      <dgm:spPr/>
      <dgm:t>
        <a:bodyPr/>
        <a:lstStyle/>
        <a:p>
          <a:endParaRPr lang="es-ES"/>
        </a:p>
      </dgm:t>
    </dgm:pt>
  </dgm:ptLst>
  <dgm:cxnLst>
    <dgm:cxn modelId="{A58C1F07-8B9A-4F67-B210-1BE54A0C0CBA}" type="presOf" srcId="{F8D08484-4C8A-4E2C-BDCF-ACCC04A36B33}" destId="{080E9811-2A22-4870-98AA-82284E92B058}" srcOrd="0" destOrd="0" presId="urn:microsoft.com/office/officeart/2005/8/layout/vProcess5"/>
    <dgm:cxn modelId="{386F221F-D8AE-4AE0-9503-165C59491ED6}" type="presOf" srcId="{E3B3993D-DFCC-4D0A-97EC-3A65F21EDB27}" destId="{A6C2FADC-D9F4-43E4-8B38-6EFA30645C4D}" srcOrd="1" destOrd="0" presId="urn:microsoft.com/office/officeart/2005/8/layout/vProcess5"/>
    <dgm:cxn modelId="{95D30CCB-C833-4403-BE06-2B60F6426FAA}" type="presOf" srcId="{D0111D45-876D-4560-880F-1030C45DB729}" destId="{759779D6-21C5-431D-8451-36D84026C429}" srcOrd="0" destOrd="0" presId="urn:microsoft.com/office/officeart/2005/8/layout/vProcess5"/>
    <dgm:cxn modelId="{090318F3-3A5D-4F03-97B4-5DD56C34E3E2}" srcId="{E8025ED7-187B-4030-9DE0-FEED7E877023}" destId="{DD57C6EF-9742-4116-9649-3E85CEB52504}" srcOrd="0" destOrd="0" parTransId="{05CD25EA-1A5D-4047-8AA6-5A9426B4E5CC}" sibTransId="{A832E0CE-9DCF-408C-A417-9445FA395938}"/>
    <dgm:cxn modelId="{D91D4DC1-AABE-457E-88F2-B98DF5684F27}" type="presOf" srcId="{F39D807C-959D-4569-B223-C0F22089290F}" destId="{AD396661-93C2-4417-BF84-76E18F998A5A}" srcOrd="0" destOrd="0" presId="urn:microsoft.com/office/officeart/2005/8/layout/vProcess5"/>
    <dgm:cxn modelId="{41969DFA-EE4A-4087-974C-11A92CE7A831}" type="presOf" srcId="{E3B3993D-DFCC-4D0A-97EC-3A65F21EDB27}" destId="{0A6B4DB7-E37E-429B-9304-C7993EE4D6F7}" srcOrd="0" destOrd="0" presId="urn:microsoft.com/office/officeart/2005/8/layout/vProcess5"/>
    <dgm:cxn modelId="{08372771-667A-45FF-B426-5A624D184C6D}" srcId="{F39D807C-959D-4569-B223-C0F22089290F}" destId="{AAD7BE2D-3DEA-4873-A622-07B4442AA73D}" srcOrd="2" destOrd="0" parTransId="{8EE6D0B6-50C4-461C-B874-AF78A727254D}" sibTransId="{D0111D45-876D-4560-880F-1030C45DB729}"/>
    <dgm:cxn modelId="{1E042F50-58D6-4C47-8DC0-21EE2A5D1FA5}" type="presOf" srcId="{AAD7BE2D-3DEA-4873-A622-07B4442AA73D}" destId="{9DC8E32F-2D75-4B2C-A550-50FC68221067}" srcOrd="0" destOrd="0" presId="urn:microsoft.com/office/officeart/2005/8/layout/vProcess5"/>
    <dgm:cxn modelId="{1749CF70-3A11-4370-8597-2E114D348A7A}" type="presOf" srcId="{75C29392-F0F4-4149-BD25-79D354C91CE0}" destId="{F00AC78D-ABD4-45A2-9E94-64FC4A14CEA0}" srcOrd="0" destOrd="0" presId="urn:microsoft.com/office/officeart/2005/8/layout/vProcess5"/>
    <dgm:cxn modelId="{823E6B7F-23CF-4B7D-B620-D3FD8590E728}" type="presOf" srcId="{E8025ED7-187B-4030-9DE0-FEED7E877023}" destId="{4C99B8A8-5C59-4ACC-9133-4709151B9055}" srcOrd="0" destOrd="0" presId="urn:microsoft.com/office/officeart/2005/8/layout/vProcess5"/>
    <dgm:cxn modelId="{6F6C6353-BAD1-4E90-9C38-6084D022A5F1}" type="presOf" srcId="{DD57C6EF-9742-4116-9649-3E85CEB52504}" destId="{13FFD80A-B5CE-43E3-8C90-ECD65D363BC7}" srcOrd="1" destOrd="1" presId="urn:microsoft.com/office/officeart/2005/8/layout/vProcess5"/>
    <dgm:cxn modelId="{E812912C-31CE-4D6C-A8F3-1EBBBE397D9A}" type="presOf" srcId="{0DF437A0-BA97-4F8D-BFF9-64783E357D56}" destId="{26A3D14A-97A9-4F8B-8AAB-ECBE6D0A3C7D}" srcOrd="0" destOrd="0" presId="urn:microsoft.com/office/officeart/2005/8/layout/vProcess5"/>
    <dgm:cxn modelId="{EE7589C5-C136-4CA4-8BBA-11DDE21BDFFC}" type="presOf" srcId="{AAD7BE2D-3DEA-4873-A622-07B4442AA73D}" destId="{2F6959D1-EB6E-4036-B52D-E197A9A0D0F0}" srcOrd="1" destOrd="0" presId="urn:microsoft.com/office/officeart/2005/8/layout/vProcess5"/>
    <dgm:cxn modelId="{1FD336ED-BF68-4449-B9F4-7A8896B4A657}" srcId="{F39D807C-959D-4569-B223-C0F22089290F}" destId="{E3B3993D-DFCC-4D0A-97EC-3A65F21EDB27}" srcOrd="3" destOrd="0" parTransId="{9855008D-AF59-457C-AD1A-22EB0FFE18B9}" sibTransId="{25E8CF53-346B-4EB5-AE3B-A5121AF916DA}"/>
    <dgm:cxn modelId="{11604894-4849-4D64-9AFC-F405D4499C9D}" type="presOf" srcId="{DD57C6EF-9742-4116-9649-3E85CEB52504}" destId="{4C99B8A8-5C59-4ACC-9133-4709151B9055}" srcOrd="0" destOrd="1" presId="urn:microsoft.com/office/officeart/2005/8/layout/vProcess5"/>
    <dgm:cxn modelId="{66284610-8833-4D83-8CD9-F93D248DFC26}" type="presOf" srcId="{F8D08484-4C8A-4E2C-BDCF-ACCC04A36B33}" destId="{AA7B341F-19E9-4356-A89F-AF2D8727BF25}" srcOrd="1" destOrd="0" presId="urn:microsoft.com/office/officeart/2005/8/layout/vProcess5"/>
    <dgm:cxn modelId="{991B3A18-0FB2-40B3-AC5D-FA83BA5EC500}" type="presOf" srcId="{E8025ED7-187B-4030-9DE0-FEED7E877023}" destId="{13FFD80A-B5CE-43E3-8C90-ECD65D363BC7}" srcOrd="1" destOrd="0" presId="urn:microsoft.com/office/officeart/2005/8/layout/vProcess5"/>
    <dgm:cxn modelId="{C66B9143-44CD-45BF-B516-FDFD7E93B278}" srcId="{F39D807C-959D-4569-B223-C0F22089290F}" destId="{F8D08484-4C8A-4E2C-BDCF-ACCC04A36B33}" srcOrd="1" destOrd="0" parTransId="{EED8F1AC-70F1-4F02-A217-2CD30B46C36F}" sibTransId="{0DF437A0-BA97-4F8D-BFF9-64783E357D56}"/>
    <dgm:cxn modelId="{70FA352B-4512-47F5-B13A-3932BE4E322D}" srcId="{F39D807C-959D-4569-B223-C0F22089290F}" destId="{E8025ED7-187B-4030-9DE0-FEED7E877023}" srcOrd="0" destOrd="0" parTransId="{1B7E6A6A-AE69-431F-ADA2-1A5CD219D949}" sibTransId="{75C29392-F0F4-4149-BD25-79D354C91CE0}"/>
    <dgm:cxn modelId="{D006400E-AFA9-408F-9B56-34CFFB9687C5}" type="presParOf" srcId="{AD396661-93C2-4417-BF84-76E18F998A5A}" destId="{2801AB34-4663-47ED-A101-29658866DC40}" srcOrd="0" destOrd="0" presId="urn:microsoft.com/office/officeart/2005/8/layout/vProcess5"/>
    <dgm:cxn modelId="{5F055409-4B39-46C2-AAD3-B2ECD168A75E}" type="presParOf" srcId="{AD396661-93C2-4417-BF84-76E18F998A5A}" destId="{4C99B8A8-5C59-4ACC-9133-4709151B9055}" srcOrd="1" destOrd="0" presId="urn:microsoft.com/office/officeart/2005/8/layout/vProcess5"/>
    <dgm:cxn modelId="{0F851936-BE30-4E4F-AFD1-2AB7D83B2A2C}" type="presParOf" srcId="{AD396661-93C2-4417-BF84-76E18F998A5A}" destId="{080E9811-2A22-4870-98AA-82284E92B058}" srcOrd="2" destOrd="0" presId="urn:microsoft.com/office/officeart/2005/8/layout/vProcess5"/>
    <dgm:cxn modelId="{082C8A39-AD5C-4A68-9342-EDE969DC8881}" type="presParOf" srcId="{AD396661-93C2-4417-BF84-76E18F998A5A}" destId="{9DC8E32F-2D75-4B2C-A550-50FC68221067}" srcOrd="3" destOrd="0" presId="urn:microsoft.com/office/officeart/2005/8/layout/vProcess5"/>
    <dgm:cxn modelId="{2098FA30-4667-47F8-855C-CE01BA0DDE2D}" type="presParOf" srcId="{AD396661-93C2-4417-BF84-76E18F998A5A}" destId="{0A6B4DB7-E37E-429B-9304-C7993EE4D6F7}" srcOrd="4" destOrd="0" presId="urn:microsoft.com/office/officeart/2005/8/layout/vProcess5"/>
    <dgm:cxn modelId="{EBAA115B-9B2F-4C0F-97D1-F8D9D66D392C}" type="presParOf" srcId="{AD396661-93C2-4417-BF84-76E18F998A5A}" destId="{F00AC78D-ABD4-45A2-9E94-64FC4A14CEA0}" srcOrd="5" destOrd="0" presId="urn:microsoft.com/office/officeart/2005/8/layout/vProcess5"/>
    <dgm:cxn modelId="{F3750538-63DA-4214-8FB0-BCDAAA1F07AA}" type="presParOf" srcId="{AD396661-93C2-4417-BF84-76E18F998A5A}" destId="{26A3D14A-97A9-4F8B-8AAB-ECBE6D0A3C7D}" srcOrd="6" destOrd="0" presId="urn:microsoft.com/office/officeart/2005/8/layout/vProcess5"/>
    <dgm:cxn modelId="{902C1F84-F16F-402E-955F-8D1365EE257F}" type="presParOf" srcId="{AD396661-93C2-4417-BF84-76E18F998A5A}" destId="{759779D6-21C5-431D-8451-36D84026C429}" srcOrd="7" destOrd="0" presId="urn:microsoft.com/office/officeart/2005/8/layout/vProcess5"/>
    <dgm:cxn modelId="{5E65CE8F-D2D0-42E2-BC8B-98E92A8552F4}" type="presParOf" srcId="{AD396661-93C2-4417-BF84-76E18F998A5A}" destId="{13FFD80A-B5CE-43E3-8C90-ECD65D363BC7}" srcOrd="8" destOrd="0" presId="urn:microsoft.com/office/officeart/2005/8/layout/vProcess5"/>
    <dgm:cxn modelId="{772E9296-C289-49FE-846A-E3DDC5197E4D}" type="presParOf" srcId="{AD396661-93C2-4417-BF84-76E18F998A5A}" destId="{AA7B341F-19E9-4356-A89F-AF2D8727BF25}" srcOrd="9" destOrd="0" presId="urn:microsoft.com/office/officeart/2005/8/layout/vProcess5"/>
    <dgm:cxn modelId="{6D442F22-528F-4985-943F-0EEAFE782652}" type="presParOf" srcId="{AD396661-93C2-4417-BF84-76E18F998A5A}" destId="{2F6959D1-EB6E-4036-B52D-E197A9A0D0F0}" srcOrd="10" destOrd="0" presId="urn:microsoft.com/office/officeart/2005/8/layout/vProcess5"/>
    <dgm:cxn modelId="{A87B3E3C-E203-4389-A99F-AF515EC2525E}" type="presParOf" srcId="{AD396661-93C2-4417-BF84-76E18F998A5A}" destId="{A6C2FADC-D9F4-43E4-8B38-6EFA30645C4D}"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989B6-21AE-4966-9B94-F7EC3DE426F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DC39F44B-2712-4222-88E5-DC7B9DA1A5C0}">
      <dgm:prSet phldrT="[Texto]" custT="1"/>
      <dgm:spPr/>
      <dgm:t>
        <a:bodyPr/>
        <a:lstStyle/>
        <a:p>
          <a:r>
            <a:rPr lang="es-EC" sz="1800" b="1" dirty="0" smtClean="0"/>
            <a:t>1. ANTECEDENTES</a:t>
          </a:r>
          <a:endParaRPr lang="es-EC" sz="18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1843EBF-15EC-4AD2-B4FE-A266C0211E8D}" type="parTrans" cxnId="{3F911DE3-2D2B-481F-BAA0-2FE3308DCECD}">
      <dgm:prSet/>
      <dgm:spPr/>
      <dgm:t>
        <a:bodyPr/>
        <a:lstStyle/>
        <a:p>
          <a:endParaRPr lang="es-EC" sz="1600" b="1">
            <a:solidFill>
              <a:schemeClr val="tx1"/>
            </a:solidFill>
          </a:endParaRPr>
        </a:p>
      </dgm:t>
    </dgm:pt>
    <dgm:pt modelId="{85D78B9D-28BA-44FF-B90E-CF3ED879D0C8}" type="sibTrans" cxnId="{3F911DE3-2D2B-481F-BAA0-2FE3308DCECD}">
      <dgm:prSet/>
      <dgm:spPr/>
      <dgm:t>
        <a:bodyPr/>
        <a:lstStyle/>
        <a:p>
          <a:endParaRPr lang="es-EC" sz="1600" b="1">
            <a:solidFill>
              <a:schemeClr val="tx1"/>
            </a:solidFill>
          </a:endParaRPr>
        </a:p>
      </dgm:t>
    </dgm:pt>
    <dgm:pt modelId="{CD31D621-F60C-4A24-8375-CC804A99612D}" type="pres">
      <dgm:prSet presAssocID="{840989B6-21AE-4966-9B94-F7EC3DE426F6}" presName="Name0" presStyleCnt="0">
        <dgm:presLayoutVars>
          <dgm:chMax val="7"/>
          <dgm:chPref val="7"/>
          <dgm:dir/>
        </dgm:presLayoutVars>
      </dgm:prSet>
      <dgm:spPr/>
      <dgm:t>
        <a:bodyPr/>
        <a:lstStyle/>
        <a:p>
          <a:endParaRPr lang="es-EC"/>
        </a:p>
      </dgm:t>
    </dgm:pt>
    <dgm:pt modelId="{5E022285-97BC-4B2E-82D5-4798C83438EA}" type="pres">
      <dgm:prSet presAssocID="{840989B6-21AE-4966-9B94-F7EC3DE426F6}" presName="Name1" presStyleCnt="0"/>
      <dgm:spPr/>
      <dgm:t>
        <a:bodyPr/>
        <a:lstStyle/>
        <a:p>
          <a:endParaRPr lang="es-ES"/>
        </a:p>
      </dgm:t>
    </dgm:pt>
    <dgm:pt modelId="{CD201702-1C81-42BB-9420-9B552466D63E}" type="pres">
      <dgm:prSet presAssocID="{840989B6-21AE-4966-9B94-F7EC3DE426F6}" presName="cycle" presStyleCnt="0"/>
      <dgm:spPr/>
      <dgm:t>
        <a:bodyPr/>
        <a:lstStyle/>
        <a:p>
          <a:endParaRPr lang="es-ES"/>
        </a:p>
      </dgm:t>
    </dgm:pt>
    <dgm:pt modelId="{F4987E6F-A8CC-4625-A382-5E3184D62F4A}" type="pres">
      <dgm:prSet presAssocID="{840989B6-21AE-4966-9B94-F7EC3DE426F6}" presName="srcNode" presStyleLbl="node1" presStyleIdx="0" presStyleCnt="1"/>
      <dgm:spPr/>
      <dgm:t>
        <a:bodyPr/>
        <a:lstStyle/>
        <a:p>
          <a:endParaRPr lang="es-ES"/>
        </a:p>
      </dgm:t>
    </dgm:pt>
    <dgm:pt modelId="{B7DB88FA-B287-4924-BD79-06F8C8DF6D67}" type="pres">
      <dgm:prSet presAssocID="{840989B6-21AE-4966-9B94-F7EC3DE426F6}" presName="conn" presStyleLbl="parChTrans1D2" presStyleIdx="0" presStyleCnt="1" custScaleX="7629" custScaleY="56805"/>
      <dgm:spPr/>
      <dgm:t>
        <a:bodyPr/>
        <a:lstStyle/>
        <a:p>
          <a:endParaRPr lang="es-EC"/>
        </a:p>
      </dgm:t>
    </dgm:pt>
    <dgm:pt modelId="{79292267-75EB-41F0-8078-B82BC9547CB2}" type="pres">
      <dgm:prSet presAssocID="{840989B6-21AE-4966-9B94-F7EC3DE426F6}" presName="extraNode" presStyleLbl="node1" presStyleIdx="0" presStyleCnt="1"/>
      <dgm:spPr/>
      <dgm:t>
        <a:bodyPr/>
        <a:lstStyle/>
        <a:p>
          <a:endParaRPr lang="es-ES"/>
        </a:p>
      </dgm:t>
    </dgm:pt>
    <dgm:pt modelId="{C0EF5C94-47D4-4F02-A76C-409188E4820C}" type="pres">
      <dgm:prSet presAssocID="{840989B6-21AE-4966-9B94-F7EC3DE426F6}" presName="dstNode" presStyleLbl="node1" presStyleIdx="0" presStyleCnt="1"/>
      <dgm:spPr/>
      <dgm:t>
        <a:bodyPr/>
        <a:lstStyle/>
        <a:p>
          <a:endParaRPr lang="es-ES"/>
        </a:p>
      </dgm:t>
    </dgm:pt>
    <dgm:pt modelId="{4FA20D40-3D39-4635-8EF2-BF04EFD292AE}" type="pres">
      <dgm:prSet presAssocID="{DC39F44B-2712-4222-88E5-DC7B9DA1A5C0}" presName="text_1" presStyleLbl="node1" presStyleIdx="0" presStyleCnt="1">
        <dgm:presLayoutVars>
          <dgm:bulletEnabled val="1"/>
        </dgm:presLayoutVars>
      </dgm:prSet>
      <dgm:spPr/>
      <dgm:t>
        <a:bodyPr/>
        <a:lstStyle/>
        <a:p>
          <a:endParaRPr lang="es-EC"/>
        </a:p>
      </dgm:t>
    </dgm:pt>
    <dgm:pt modelId="{8CF3EC9C-A49A-41DC-BF72-DFB1D57AA261}" type="pres">
      <dgm:prSet presAssocID="{DC39F44B-2712-4222-88E5-DC7B9DA1A5C0}" presName="accent_1" presStyleCnt="0"/>
      <dgm:spPr/>
      <dgm:t>
        <a:bodyPr/>
        <a:lstStyle/>
        <a:p>
          <a:endParaRPr lang="es-ES"/>
        </a:p>
      </dgm:t>
    </dgm:pt>
    <dgm:pt modelId="{72D71292-F8A9-4DB8-8CAA-5C7B9158E982}" type="pres">
      <dgm:prSet presAssocID="{DC39F44B-2712-4222-88E5-DC7B9DA1A5C0}" presName="accentRepeatNode" presStyleLbl="solidFgAcc1" presStyleIdx="0" presStyleCnt="1"/>
      <dgm:spPr>
        <a:blipFill rotWithShape="0">
          <a:blip xmlns:r="http://schemas.openxmlformats.org/officeDocument/2006/relationships" r:embed="rId2"/>
          <a:stretch>
            <a:fillRect/>
          </a:stretch>
        </a:blipFill>
      </dgm:spPr>
      <dgm:t>
        <a:bodyPr/>
        <a:lstStyle/>
        <a:p>
          <a:endParaRPr lang="es-ES"/>
        </a:p>
      </dgm:t>
    </dgm:pt>
  </dgm:ptLst>
  <dgm:cxnLst>
    <dgm:cxn modelId="{3F911DE3-2D2B-481F-BAA0-2FE3308DCECD}" srcId="{840989B6-21AE-4966-9B94-F7EC3DE426F6}" destId="{DC39F44B-2712-4222-88E5-DC7B9DA1A5C0}" srcOrd="0" destOrd="0" parTransId="{01843EBF-15EC-4AD2-B4FE-A266C0211E8D}" sibTransId="{85D78B9D-28BA-44FF-B90E-CF3ED879D0C8}"/>
    <dgm:cxn modelId="{3F85E035-2072-4530-BAB6-1C94E42D4154}" type="presOf" srcId="{DC39F44B-2712-4222-88E5-DC7B9DA1A5C0}" destId="{4FA20D40-3D39-4635-8EF2-BF04EFD292AE}" srcOrd="0" destOrd="0" presId="urn:microsoft.com/office/officeart/2008/layout/VerticalCurvedList"/>
    <dgm:cxn modelId="{50E8AA51-22FE-47F9-90CD-A2AB799D453E}" type="presOf" srcId="{85D78B9D-28BA-44FF-B90E-CF3ED879D0C8}" destId="{B7DB88FA-B287-4924-BD79-06F8C8DF6D67}" srcOrd="0" destOrd="0" presId="urn:microsoft.com/office/officeart/2008/layout/VerticalCurvedList"/>
    <dgm:cxn modelId="{D88EAF85-50FC-4681-87EE-389FF73007B3}" type="presOf" srcId="{840989B6-21AE-4966-9B94-F7EC3DE426F6}" destId="{CD31D621-F60C-4A24-8375-CC804A99612D}" srcOrd="0" destOrd="0" presId="urn:microsoft.com/office/officeart/2008/layout/VerticalCurvedList"/>
    <dgm:cxn modelId="{93509ACB-C4A5-4969-A789-C78AC1A815A9}" type="presParOf" srcId="{CD31D621-F60C-4A24-8375-CC804A99612D}" destId="{5E022285-97BC-4B2E-82D5-4798C83438EA}" srcOrd="0" destOrd="0" presId="urn:microsoft.com/office/officeart/2008/layout/VerticalCurvedList"/>
    <dgm:cxn modelId="{18486D15-01B0-4E89-8AB2-D2558CAD0C29}" type="presParOf" srcId="{5E022285-97BC-4B2E-82D5-4798C83438EA}" destId="{CD201702-1C81-42BB-9420-9B552466D63E}" srcOrd="0" destOrd="0" presId="urn:microsoft.com/office/officeart/2008/layout/VerticalCurvedList"/>
    <dgm:cxn modelId="{611EC1EF-EAD5-4AB5-BDE7-C480D5E7D311}" type="presParOf" srcId="{CD201702-1C81-42BB-9420-9B552466D63E}" destId="{F4987E6F-A8CC-4625-A382-5E3184D62F4A}" srcOrd="0" destOrd="0" presId="urn:microsoft.com/office/officeart/2008/layout/VerticalCurvedList"/>
    <dgm:cxn modelId="{E751E9DB-882A-4A97-93F1-71D8B4B53007}" type="presParOf" srcId="{CD201702-1C81-42BB-9420-9B552466D63E}" destId="{B7DB88FA-B287-4924-BD79-06F8C8DF6D67}" srcOrd="1" destOrd="0" presId="urn:microsoft.com/office/officeart/2008/layout/VerticalCurvedList"/>
    <dgm:cxn modelId="{E8246BAF-7E87-47A4-B44C-38A601C8122C}" type="presParOf" srcId="{CD201702-1C81-42BB-9420-9B552466D63E}" destId="{79292267-75EB-41F0-8078-B82BC9547CB2}" srcOrd="2" destOrd="0" presId="urn:microsoft.com/office/officeart/2008/layout/VerticalCurvedList"/>
    <dgm:cxn modelId="{A12C2E8A-45E7-447D-A9FC-C4536EA194B3}" type="presParOf" srcId="{CD201702-1C81-42BB-9420-9B552466D63E}" destId="{C0EF5C94-47D4-4F02-A76C-409188E4820C}" srcOrd="3" destOrd="0" presId="urn:microsoft.com/office/officeart/2008/layout/VerticalCurvedList"/>
    <dgm:cxn modelId="{D2323C1D-FEB7-48CA-9A9C-C435CA82D722}" type="presParOf" srcId="{5E022285-97BC-4B2E-82D5-4798C83438EA}" destId="{4FA20D40-3D39-4635-8EF2-BF04EFD292AE}" srcOrd="1" destOrd="0" presId="urn:microsoft.com/office/officeart/2008/layout/VerticalCurvedList"/>
    <dgm:cxn modelId="{1D68E643-6A37-4210-A772-FB612DC2EF52}" type="presParOf" srcId="{5E022285-97BC-4B2E-82D5-4798C83438EA}" destId="{8CF3EC9C-A49A-41DC-BF72-DFB1D57AA261}" srcOrd="2" destOrd="0" presId="urn:microsoft.com/office/officeart/2008/layout/VerticalCurvedList"/>
    <dgm:cxn modelId="{A058825D-2523-4710-843A-CF3898E165B4}" type="presParOf" srcId="{8CF3EC9C-A49A-41DC-BF72-DFB1D57AA261}" destId="{72D71292-F8A9-4DB8-8CAA-5C7B9158E98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D5DD06-61B5-4E6E-A0A3-91DEA725D571}"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es-ES"/>
        </a:p>
      </dgm:t>
    </dgm:pt>
    <dgm:pt modelId="{0D206D6F-271B-4E98-928D-72DFEF3284E7}">
      <dgm:prSet phldrT="[Texto]" custT="1"/>
      <dgm:spPr/>
      <dgm:t>
        <a:bodyPr/>
        <a:lstStyle/>
        <a:p>
          <a:r>
            <a:rPr lang="es-EC" sz="1100" b="1" dirty="0" smtClean="0"/>
            <a:t>´Clínicas Veterinarias Controladas por .</a:t>
          </a:r>
        </a:p>
        <a:p>
          <a:endParaRPr lang="es-EC" sz="1100" b="1" dirty="0" smtClean="0"/>
        </a:p>
        <a:p>
          <a:r>
            <a:rPr lang="es-EC" sz="1100" b="1" dirty="0" smtClean="0"/>
            <a:t>AGROCALIDAD - MAGAP</a:t>
          </a:r>
          <a:endParaRPr lang="es-ES" sz="1100" b="1" dirty="0"/>
        </a:p>
      </dgm:t>
    </dgm:pt>
    <dgm:pt modelId="{7DFBD496-A6DC-41B0-92DA-52818F7029C7}" type="parTrans" cxnId="{EF4BA509-30D9-4DB4-897C-A5BF965B347A}">
      <dgm:prSet/>
      <dgm:spPr/>
      <dgm:t>
        <a:bodyPr/>
        <a:lstStyle/>
        <a:p>
          <a:endParaRPr lang="es-ES" sz="1100" b="1"/>
        </a:p>
      </dgm:t>
    </dgm:pt>
    <dgm:pt modelId="{2D31B6B9-19F6-40ED-A8B4-79A17EADBEC6}" type="sibTrans" cxnId="{EF4BA509-30D9-4DB4-897C-A5BF965B347A}">
      <dgm:prSet/>
      <dgm:spPr/>
      <dgm:t>
        <a:bodyPr/>
        <a:lstStyle/>
        <a:p>
          <a:endParaRPr lang="es-ES" sz="1100" b="1"/>
        </a:p>
      </dgm:t>
    </dgm:pt>
    <dgm:pt modelId="{147AA76A-437E-49F9-8E5C-1FED285458A5}">
      <dgm:prSet phldrT="[Texto]" custT="1"/>
      <dgm:spPr/>
      <dgm:t>
        <a:bodyPr/>
        <a:lstStyle/>
        <a:p>
          <a:r>
            <a:rPr lang="es-EC" sz="1100" b="1" dirty="0" smtClean="0"/>
            <a:t>(INEC) </a:t>
          </a:r>
        </a:p>
        <a:p>
          <a:r>
            <a:rPr lang="es-EC" sz="1100" b="1" dirty="0" smtClean="0"/>
            <a:t>- 160 CLÍNICAS VETERINARIAS A NIVEL NACIONAL</a:t>
          </a:r>
        </a:p>
        <a:p>
          <a:r>
            <a:rPr lang="es-EC" sz="1100" b="1" dirty="0" smtClean="0"/>
            <a:t>- 60 SE UBICAN EN PICHINCHA</a:t>
          </a:r>
          <a:endParaRPr lang="es-ES" sz="1100" b="1" dirty="0"/>
        </a:p>
      </dgm:t>
    </dgm:pt>
    <dgm:pt modelId="{F1C23FCD-6865-4B77-95FF-EBA6E8D56235}" type="parTrans" cxnId="{004125D0-8101-4ABC-83B1-7531652995C9}">
      <dgm:prSet/>
      <dgm:spPr/>
      <dgm:t>
        <a:bodyPr/>
        <a:lstStyle/>
        <a:p>
          <a:endParaRPr lang="es-ES" sz="1100" b="1"/>
        </a:p>
      </dgm:t>
    </dgm:pt>
    <dgm:pt modelId="{6410F0E2-9ABD-4C66-B8F2-358C1A741A27}" type="sibTrans" cxnId="{004125D0-8101-4ABC-83B1-7531652995C9}">
      <dgm:prSet/>
      <dgm:spPr/>
      <dgm:t>
        <a:bodyPr/>
        <a:lstStyle/>
        <a:p>
          <a:endParaRPr lang="es-ES" sz="1100" b="1"/>
        </a:p>
      </dgm:t>
    </dgm:pt>
    <dgm:pt modelId="{B4FEC797-6F96-4083-A4AE-930B1ADD3D67}">
      <dgm:prSet phldrT="[Texto]" custT="1"/>
      <dgm:spPr/>
      <dgm:t>
        <a:bodyPr/>
        <a:lstStyle/>
        <a:p>
          <a:r>
            <a:rPr lang="es-EC" sz="1100" dirty="0" smtClean="0"/>
            <a:t>En el aspecto de la salud de los animales, dependiendo de los tratamientos o procedimiento que requieren, en promedio la atención veterinaria puede ir de entre USD 80 a USD 500. (EL COMERCIO, 2016)</a:t>
          </a:r>
          <a:endParaRPr lang="es-ES" sz="1100" b="1" dirty="0"/>
        </a:p>
      </dgm:t>
    </dgm:pt>
    <dgm:pt modelId="{2AC906DB-07D0-4E3C-AD8C-5910391FCE3B}" type="parTrans" cxnId="{7562AC31-BCBF-4E55-AAF8-9BE5718AF4AA}">
      <dgm:prSet/>
      <dgm:spPr/>
      <dgm:t>
        <a:bodyPr/>
        <a:lstStyle/>
        <a:p>
          <a:endParaRPr lang="es-ES" sz="1100" b="1"/>
        </a:p>
      </dgm:t>
    </dgm:pt>
    <dgm:pt modelId="{C5AD6142-5F1F-4188-B213-BD863A139F63}" type="sibTrans" cxnId="{7562AC31-BCBF-4E55-AAF8-9BE5718AF4AA}">
      <dgm:prSet/>
      <dgm:spPr/>
      <dgm:t>
        <a:bodyPr/>
        <a:lstStyle/>
        <a:p>
          <a:endParaRPr lang="es-ES" sz="1100" b="1"/>
        </a:p>
      </dgm:t>
    </dgm:pt>
    <dgm:pt modelId="{26827E9D-D9B3-4E47-8053-59DD175A5328}">
      <dgm:prSet phldrT="[Texto]" custT="1"/>
      <dgm:spPr/>
      <dgm:t>
        <a:bodyPr/>
        <a:lstStyle/>
        <a:p>
          <a:r>
            <a:rPr lang="es-EC" sz="1100" dirty="0" smtClean="0"/>
            <a:t>Registro Oficial Nº813</a:t>
          </a:r>
          <a:r>
            <a:rPr lang="es-EC" sz="1100" b="1" dirty="0" smtClean="0"/>
            <a:t>.</a:t>
          </a:r>
          <a:endParaRPr lang="es-ES" sz="1100" b="1" dirty="0"/>
        </a:p>
      </dgm:t>
    </dgm:pt>
    <dgm:pt modelId="{6167DF91-862E-4755-842F-A72027218EAD}" type="parTrans" cxnId="{4F924E7D-BBB4-4BDB-954C-2E31C764238D}">
      <dgm:prSet/>
      <dgm:spPr/>
      <dgm:t>
        <a:bodyPr/>
        <a:lstStyle/>
        <a:p>
          <a:endParaRPr lang="es-ES" sz="1100" b="1"/>
        </a:p>
      </dgm:t>
    </dgm:pt>
    <dgm:pt modelId="{05305083-E853-4FFC-A35F-6460F79254A1}" type="sibTrans" cxnId="{4F924E7D-BBB4-4BDB-954C-2E31C764238D}">
      <dgm:prSet/>
      <dgm:spPr/>
      <dgm:t>
        <a:bodyPr/>
        <a:lstStyle/>
        <a:p>
          <a:endParaRPr lang="es-ES" sz="1100" b="1"/>
        </a:p>
      </dgm:t>
    </dgm:pt>
    <dgm:pt modelId="{AAB5E07A-537A-458E-B7EA-B2B76FD6CB75}" type="pres">
      <dgm:prSet presAssocID="{4CD5DD06-61B5-4E6E-A0A3-91DEA725D571}" presName="Name0" presStyleCnt="0">
        <dgm:presLayoutVars>
          <dgm:dir/>
          <dgm:resizeHandles val="exact"/>
        </dgm:presLayoutVars>
      </dgm:prSet>
      <dgm:spPr/>
      <dgm:t>
        <a:bodyPr/>
        <a:lstStyle/>
        <a:p>
          <a:endParaRPr lang="es-ES"/>
        </a:p>
      </dgm:t>
    </dgm:pt>
    <dgm:pt modelId="{CB570521-B231-42E2-9479-CD3301D43123}" type="pres">
      <dgm:prSet presAssocID="{4CD5DD06-61B5-4E6E-A0A3-91DEA725D571}" presName="cycle" presStyleCnt="0"/>
      <dgm:spPr/>
      <dgm:t>
        <a:bodyPr/>
        <a:lstStyle/>
        <a:p>
          <a:endParaRPr lang="es-ES"/>
        </a:p>
      </dgm:t>
    </dgm:pt>
    <dgm:pt modelId="{DDB54F8D-3A85-40CC-9431-DFD398C82F36}" type="pres">
      <dgm:prSet presAssocID="{0D206D6F-271B-4E98-928D-72DFEF3284E7}" presName="nodeFirstNode" presStyleLbl="node1" presStyleIdx="0" presStyleCnt="4" custScaleY="83939" custRadScaleRad="125576" custRadScaleInc="1022">
        <dgm:presLayoutVars>
          <dgm:bulletEnabled val="1"/>
        </dgm:presLayoutVars>
      </dgm:prSet>
      <dgm:spPr/>
      <dgm:t>
        <a:bodyPr/>
        <a:lstStyle/>
        <a:p>
          <a:endParaRPr lang="es-ES"/>
        </a:p>
      </dgm:t>
    </dgm:pt>
    <dgm:pt modelId="{1F58B7DF-66EE-4231-B9C1-94B29B64B273}" type="pres">
      <dgm:prSet presAssocID="{2D31B6B9-19F6-40ED-A8B4-79A17EADBEC6}" presName="sibTransFirstNode" presStyleLbl="bgShp" presStyleIdx="0" presStyleCnt="1" custLinFactNeighborX="-1838" custLinFactNeighborY="8527"/>
      <dgm:spPr/>
      <dgm:t>
        <a:bodyPr/>
        <a:lstStyle/>
        <a:p>
          <a:endParaRPr lang="es-ES"/>
        </a:p>
      </dgm:t>
    </dgm:pt>
    <dgm:pt modelId="{427D1269-4DC8-4F7E-8CC0-5E606DDC0C6A}" type="pres">
      <dgm:prSet presAssocID="{147AA76A-437E-49F9-8E5C-1FED285458A5}" presName="nodeFollowingNodes" presStyleLbl="node1" presStyleIdx="1" presStyleCnt="4" custScaleX="80026" custRadScaleRad="200265" custRadScaleInc="-1980">
        <dgm:presLayoutVars>
          <dgm:bulletEnabled val="1"/>
        </dgm:presLayoutVars>
      </dgm:prSet>
      <dgm:spPr/>
      <dgm:t>
        <a:bodyPr/>
        <a:lstStyle/>
        <a:p>
          <a:endParaRPr lang="es-ES"/>
        </a:p>
      </dgm:t>
    </dgm:pt>
    <dgm:pt modelId="{3E1FE6D3-51C1-4047-88D0-4C3D2B39502D}" type="pres">
      <dgm:prSet presAssocID="{B4FEC797-6F96-4083-A4AE-930B1ADD3D67}" presName="nodeFollowingNodes" presStyleLbl="node1" presStyleIdx="2" presStyleCnt="4" custScaleX="188895" custScaleY="64194">
        <dgm:presLayoutVars>
          <dgm:bulletEnabled val="1"/>
        </dgm:presLayoutVars>
      </dgm:prSet>
      <dgm:spPr/>
      <dgm:t>
        <a:bodyPr/>
        <a:lstStyle/>
        <a:p>
          <a:endParaRPr lang="es-ES"/>
        </a:p>
      </dgm:t>
    </dgm:pt>
    <dgm:pt modelId="{BB09D168-0E7F-46DE-B06D-748D19D30F62}" type="pres">
      <dgm:prSet presAssocID="{26827E9D-D9B3-4E47-8053-59DD175A5328}" presName="nodeFollowingNodes" presStyleLbl="node1" presStyleIdx="3" presStyleCnt="4" custScaleX="79441" custRadScaleRad="190039" custRadScaleInc="2088">
        <dgm:presLayoutVars>
          <dgm:bulletEnabled val="1"/>
        </dgm:presLayoutVars>
      </dgm:prSet>
      <dgm:spPr/>
      <dgm:t>
        <a:bodyPr/>
        <a:lstStyle/>
        <a:p>
          <a:endParaRPr lang="es-ES"/>
        </a:p>
      </dgm:t>
    </dgm:pt>
  </dgm:ptLst>
  <dgm:cxnLst>
    <dgm:cxn modelId="{F4DC7BF3-576D-4AA5-9B43-F490A68464C7}" type="presOf" srcId="{B4FEC797-6F96-4083-A4AE-930B1ADD3D67}" destId="{3E1FE6D3-51C1-4047-88D0-4C3D2B39502D}" srcOrd="0" destOrd="0" presId="urn:microsoft.com/office/officeart/2005/8/layout/cycle3"/>
    <dgm:cxn modelId="{EF4BA509-30D9-4DB4-897C-A5BF965B347A}" srcId="{4CD5DD06-61B5-4E6E-A0A3-91DEA725D571}" destId="{0D206D6F-271B-4E98-928D-72DFEF3284E7}" srcOrd="0" destOrd="0" parTransId="{7DFBD496-A6DC-41B0-92DA-52818F7029C7}" sibTransId="{2D31B6B9-19F6-40ED-A8B4-79A17EADBEC6}"/>
    <dgm:cxn modelId="{121BEA4C-9DB9-4EBD-9983-C6F4E8ED3DFD}" type="presOf" srcId="{26827E9D-D9B3-4E47-8053-59DD175A5328}" destId="{BB09D168-0E7F-46DE-B06D-748D19D30F62}" srcOrd="0" destOrd="0" presId="urn:microsoft.com/office/officeart/2005/8/layout/cycle3"/>
    <dgm:cxn modelId="{4F924E7D-BBB4-4BDB-954C-2E31C764238D}" srcId="{4CD5DD06-61B5-4E6E-A0A3-91DEA725D571}" destId="{26827E9D-D9B3-4E47-8053-59DD175A5328}" srcOrd="3" destOrd="0" parTransId="{6167DF91-862E-4755-842F-A72027218EAD}" sibTransId="{05305083-E853-4FFC-A35F-6460F79254A1}"/>
    <dgm:cxn modelId="{004125D0-8101-4ABC-83B1-7531652995C9}" srcId="{4CD5DD06-61B5-4E6E-A0A3-91DEA725D571}" destId="{147AA76A-437E-49F9-8E5C-1FED285458A5}" srcOrd="1" destOrd="0" parTransId="{F1C23FCD-6865-4B77-95FF-EBA6E8D56235}" sibTransId="{6410F0E2-9ABD-4C66-B8F2-358C1A741A27}"/>
    <dgm:cxn modelId="{C56C1C61-B5FD-4901-8948-CD3B6E199E3A}" type="presOf" srcId="{0D206D6F-271B-4E98-928D-72DFEF3284E7}" destId="{DDB54F8D-3A85-40CC-9431-DFD398C82F36}" srcOrd="0" destOrd="0" presId="urn:microsoft.com/office/officeart/2005/8/layout/cycle3"/>
    <dgm:cxn modelId="{C90295F0-6F82-4957-BD47-ED774C3A3D93}" type="presOf" srcId="{147AA76A-437E-49F9-8E5C-1FED285458A5}" destId="{427D1269-4DC8-4F7E-8CC0-5E606DDC0C6A}" srcOrd="0" destOrd="0" presId="urn:microsoft.com/office/officeart/2005/8/layout/cycle3"/>
    <dgm:cxn modelId="{7395CAE8-F1D3-4CC5-8245-182BC12EAFB8}" type="presOf" srcId="{4CD5DD06-61B5-4E6E-A0A3-91DEA725D571}" destId="{AAB5E07A-537A-458E-B7EA-B2B76FD6CB75}" srcOrd="0" destOrd="0" presId="urn:microsoft.com/office/officeart/2005/8/layout/cycle3"/>
    <dgm:cxn modelId="{7562AC31-BCBF-4E55-AAF8-9BE5718AF4AA}" srcId="{4CD5DD06-61B5-4E6E-A0A3-91DEA725D571}" destId="{B4FEC797-6F96-4083-A4AE-930B1ADD3D67}" srcOrd="2" destOrd="0" parTransId="{2AC906DB-07D0-4E3C-AD8C-5910391FCE3B}" sibTransId="{C5AD6142-5F1F-4188-B213-BD863A139F63}"/>
    <dgm:cxn modelId="{B8C0F821-1580-4F66-9B36-63FD663F48C9}" type="presOf" srcId="{2D31B6B9-19F6-40ED-A8B4-79A17EADBEC6}" destId="{1F58B7DF-66EE-4231-B9C1-94B29B64B273}" srcOrd="0" destOrd="0" presId="urn:microsoft.com/office/officeart/2005/8/layout/cycle3"/>
    <dgm:cxn modelId="{4F239007-94DD-43A1-AEE9-DB299FCF3091}" type="presParOf" srcId="{AAB5E07A-537A-458E-B7EA-B2B76FD6CB75}" destId="{CB570521-B231-42E2-9479-CD3301D43123}" srcOrd="0" destOrd="0" presId="urn:microsoft.com/office/officeart/2005/8/layout/cycle3"/>
    <dgm:cxn modelId="{6882F73B-45FE-4AAF-8672-CB505C4DAEB4}" type="presParOf" srcId="{CB570521-B231-42E2-9479-CD3301D43123}" destId="{DDB54F8D-3A85-40CC-9431-DFD398C82F36}" srcOrd="0" destOrd="0" presId="urn:microsoft.com/office/officeart/2005/8/layout/cycle3"/>
    <dgm:cxn modelId="{330C3802-AD3E-4C17-990A-1AE31D4965FC}" type="presParOf" srcId="{CB570521-B231-42E2-9479-CD3301D43123}" destId="{1F58B7DF-66EE-4231-B9C1-94B29B64B273}" srcOrd="1" destOrd="0" presId="urn:microsoft.com/office/officeart/2005/8/layout/cycle3"/>
    <dgm:cxn modelId="{4B5024A7-17B5-4554-B2C0-16326A30E701}" type="presParOf" srcId="{CB570521-B231-42E2-9479-CD3301D43123}" destId="{427D1269-4DC8-4F7E-8CC0-5E606DDC0C6A}" srcOrd="2" destOrd="0" presId="urn:microsoft.com/office/officeart/2005/8/layout/cycle3"/>
    <dgm:cxn modelId="{B861DD97-D079-4791-AF7A-866171742A2B}" type="presParOf" srcId="{CB570521-B231-42E2-9479-CD3301D43123}" destId="{3E1FE6D3-51C1-4047-88D0-4C3D2B39502D}" srcOrd="3" destOrd="0" presId="urn:microsoft.com/office/officeart/2005/8/layout/cycle3"/>
    <dgm:cxn modelId="{F2D78983-4E32-484D-BEFC-7D6C30000B32}" type="presParOf" srcId="{CB570521-B231-42E2-9479-CD3301D43123}" destId="{BB09D168-0E7F-46DE-B06D-748D19D30F62}"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7B7F6D-6BC4-4958-93DF-1808910E9BE2}"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S"/>
        </a:p>
      </dgm:t>
    </dgm:pt>
    <dgm:pt modelId="{3E93FFD4-49DC-4D0E-A81E-7E17B6EB083B}">
      <dgm:prSet phldrT="[Texto]"/>
      <dgm:spPr/>
      <dgm:t>
        <a:bodyPr/>
        <a:lstStyle/>
        <a:p>
          <a:r>
            <a:rPr lang="es-EC" dirty="0" smtClean="0"/>
            <a:t>Establecer el marco teórico referencial y conceptual, referente a la calidad de servicio de las clínicas veterinarias, recopilando información de fuentes secundarias para sustentar el desarrollo del presente proyecto.</a:t>
          </a:r>
          <a:endParaRPr lang="es-ES" dirty="0"/>
        </a:p>
      </dgm:t>
    </dgm:pt>
    <dgm:pt modelId="{50B29D18-757E-446C-9B81-1EEB74FC3EF5}" type="parTrans" cxnId="{2FEA8210-9975-41C2-842C-9D4CCF7095A1}">
      <dgm:prSet/>
      <dgm:spPr/>
      <dgm:t>
        <a:bodyPr/>
        <a:lstStyle/>
        <a:p>
          <a:endParaRPr lang="es-ES"/>
        </a:p>
      </dgm:t>
    </dgm:pt>
    <dgm:pt modelId="{3620968B-F5D2-42CA-9203-80DFB719FFFC}" type="sibTrans" cxnId="{2FEA8210-9975-41C2-842C-9D4CCF7095A1}">
      <dgm:prSet/>
      <dgm:spPr/>
      <dgm:t>
        <a:bodyPr/>
        <a:lstStyle/>
        <a:p>
          <a:endParaRPr lang="es-ES"/>
        </a:p>
      </dgm:t>
    </dgm:pt>
    <dgm:pt modelId="{7DBAD791-F07C-4201-BB97-7D9A066C4233}">
      <dgm:prSet/>
      <dgm:spPr/>
      <dgm:t>
        <a:bodyPr/>
        <a:lstStyle/>
        <a:p>
          <a:r>
            <a:rPr lang="es-EC" dirty="0" smtClean="0"/>
            <a:t>Definir las características cualitativas y cuantitativas de los clientes que utilizan los servicios veterinarios, utilizando instrumentos de medición para conocer su panorama actual.</a:t>
          </a:r>
          <a:endParaRPr lang="es-EC" dirty="0"/>
        </a:p>
      </dgm:t>
    </dgm:pt>
    <dgm:pt modelId="{A91C8F96-C971-417F-A045-3270D9A691B5}" type="parTrans" cxnId="{EA997A32-0295-40CF-B187-F5B0518E1DDB}">
      <dgm:prSet/>
      <dgm:spPr/>
      <dgm:t>
        <a:bodyPr/>
        <a:lstStyle/>
        <a:p>
          <a:endParaRPr lang="es-ES"/>
        </a:p>
      </dgm:t>
    </dgm:pt>
    <dgm:pt modelId="{F05BDDAA-03C8-4D80-8AF2-CF057266F26A}" type="sibTrans" cxnId="{EA997A32-0295-40CF-B187-F5B0518E1DDB}">
      <dgm:prSet/>
      <dgm:spPr/>
      <dgm:t>
        <a:bodyPr/>
        <a:lstStyle/>
        <a:p>
          <a:endParaRPr lang="es-ES"/>
        </a:p>
      </dgm:t>
    </dgm:pt>
    <dgm:pt modelId="{FE571CEC-6798-4817-A805-DCCE1C772DF5}">
      <dgm:prSet/>
      <dgm:spPr/>
      <dgm:t>
        <a:bodyPr/>
        <a:lstStyle/>
        <a:p>
          <a:r>
            <a:rPr lang="es-EC" dirty="0" smtClean="0"/>
            <a:t>Diseñar un plan de gestión de ciclo del servicio, tomando como referencia un modelo de calidad en el servicio, para mejorar la experiencia de compra en las clínicas veterinarias del Distrito Metropolitano de Quito.</a:t>
          </a:r>
          <a:endParaRPr lang="es-EC" dirty="0"/>
        </a:p>
      </dgm:t>
    </dgm:pt>
    <dgm:pt modelId="{E0CA2EF3-F36D-4A38-B967-AA8B2F89690F}" type="parTrans" cxnId="{12FC4F4C-2515-41A0-BAD7-A930EE13764E}">
      <dgm:prSet/>
      <dgm:spPr/>
      <dgm:t>
        <a:bodyPr/>
        <a:lstStyle/>
        <a:p>
          <a:endParaRPr lang="es-ES"/>
        </a:p>
      </dgm:t>
    </dgm:pt>
    <dgm:pt modelId="{548E650A-5054-49DC-A63A-ED319C5F3BAC}" type="sibTrans" cxnId="{12FC4F4C-2515-41A0-BAD7-A930EE13764E}">
      <dgm:prSet/>
      <dgm:spPr/>
      <dgm:t>
        <a:bodyPr/>
        <a:lstStyle/>
        <a:p>
          <a:endParaRPr lang="es-ES"/>
        </a:p>
      </dgm:t>
    </dgm:pt>
    <dgm:pt modelId="{73376F76-A2DF-4B59-A68F-7BC020D950F9}">
      <dgm:prSet/>
      <dgm:spPr/>
      <dgm:t>
        <a:bodyPr/>
        <a:lstStyle/>
        <a:p>
          <a:r>
            <a:rPr lang="es-EC" dirty="0" smtClean="0"/>
            <a:t>Establecer conclusiones y recomendaciones, mediante la interpretación de los resultados del estudio, para contribuir al mejoramiento de la calidad del servicio y la experiencia de compra en clínicas veterinarias.</a:t>
          </a:r>
          <a:endParaRPr lang="es-EC" dirty="0"/>
        </a:p>
      </dgm:t>
    </dgm:pt>
    <dgm:pt modelId="{57C742A7-8F07-462A-881E-641ECCFFC86E}" type="parTrans" cxnId="{80D1A3F2-43C6-46DE-A824-7D58226DD1B7}">
      <dgm:prSet/>
      <dgm:spPr/>
      <dgm:t>
        <a:bodyPr/>
        <a:lstStyle/>
        <a:p>
          <a:endParaRPr lang="es-ES"/>
        </a:p>
      </dgm:t>
    </dgm:pt>
    <dgm:pt modelId="{B7A4BDEF-7F39-4B66-9AFF-2DD27A0C5F5F}" type="sibTrans" cxnId="{80D1A3F2-43C6-46DE-A824-7D58226DD1B7}">
      <dgm:prSet/>
      <dgm:spPr/>
      <dgm:t>
        <a:bodyPr/>
        <a:lstStyle/>
        <a:p>
          <a:endParaRPr lang="es-ES"/>
        </a:p>
      </dgm:t>
    </dgm:pt>
    <dgm:pt modelId="{5479192B-414B-448D-A1EF-550D6D189C13}" type="pres">
      <dgm:prSet presAssocID="{707B7F6D-6BC4-4958-93DF-1808910E9BE2}" presName="diagram" presStyleCnt="0">
        <dgm:presLayoutVars>
          <dgm:dir/>
          <dgm:resizeHandles val="exact"/>
        </dgm:presLayoutVars>
      </dgm:prSet>
      <dgm:spPr/>
      <dgm:t>
        <a:bodyPr/>
        <a:lstStyle/>
        <a:p>
          <a:endParaRPr lang="es-ES"/>
        </a:p>
      </dgm:t>
    </dgm:pt>
    <dgm:pt modelId="{2D9A53A4-57E1-4CD2-95C7-E9ABF519A35C}" type="pres">
      <dgm:prSet presAssocID="{3E93FFD4-49DC-4D0E-A81E-7E17B6EB083B}" presName="node" presStyleLbl="node1" presStyleIdx="0" presStyleCnt="4" custLinFactNeighborY="17356">
        <dgm:presLayoutVars>
          <dgm:bulletEnabled val="1"/>
        </dgm:presLayoutVars>
      </dgm:prSet>
      <dgm:spPr/>
      <dgm:t>
        <a:bodyPr/>
        <a:lstStyle/>
        <a:p>
          <a:endParaRPr lang="es-ES"/>
        </a:p>
      </dgm:t>
    </dgm:pt>
    <dgm:pt modelId="{D604BACA-386E-412B-9BE2-79A89F3E537C}" type="pres">
      <dgm:prSet presAssocID="{3620968B-F5D2-42CA-9203-80DFB719FFFC}" presName="sibTrans" presStyleCnt="0"/>
      <dgm:spPr/>
    </dgm:pt>
    <dgm:pt modelId="{FD418692-9A0F-47E6-B4B3-E8AAFCAE76E9}" type="pres">
      <dgm:prSet presAssocID="{7DBAD791-F07C-4201-BB97-7D9A066C4233}" presName="node" presStyleLbl="node1" presStyleIdx="1" presStyleCnt="4" custLinFactNeighborY="17356">
        <dgm:presLayoutVars>
          <dgm:bulletEnabled val="1"/>
        </dgm:presLayoutVars>
      </dgm:prSet>
      <dgm:spPr/>
      <dgm:t>
        <a:bodyPr/>
        <a:lstStyle/>
        <a:p>
          <a:endParaRPr lang="es-ES"/>
        </a:p>
      </dgm:t>
    </dgm:pt>
    <dgm:pt modelId="{21BD87A8-19A2-4E0F-A9F3-8CA529E31D9F}" type="pres">
      <dgm:prSet presAssocID="{F05BDDAA-03C8-4D80-8AF2-CF057266F26A}" presName="sibTrans" presStyleCnt="0"/>
      <dgm:spPr/>
    </dgm:pt>
    <dgm:pt modelId="{DABC7C68-2C96-4DDD-A8B7-5841A380FA98}" type="pres">
      <dgm:prSet presAssocID="{FE571CEC-6798-4817-A805-DCCE1C772DF5}" presName="node" presStyleLbl="node1" presStyleIdx="2" presStyleCnt="4" custLinFactNeighborY="3534">
        <dgm:presLayoutVars>
          <dgm:bulletEnabled val="1"/>
        </dgm:presLayoutVars>
      </dgm:prSet>
      <dgm:spPr/>
      <dgm:t>
        <a:bodyPr/>
        <a:lstStyle/>
        <a:p>
          <a:endParaRPr lang="es-ES"/>
        </a:p>
      </dgm:t>
    </dgm:pt>
    <dgm:pt modelId="{77097B06-E8A5-4212-8A46-BA7D33FC4DEB}" type="pres">
      <dgm:prSet presAssocID="{548E650A-5054-49DC-A63A-ED319C5F3BAC}" presName="sibTrans" presStyleCnt="0"/>
      <dgm:spPr/>
    </dgm:pt>
    <dgm:pt modelId="{12080325-E488-4571-9A10-DE08245F2843}" type="pres">
      <dgm:prSet presAssocID="{73376F76-A2DF-4B59-A68F-7BC020D950F9}" presName="node" presStyleLbl="node1" presStyleIdx="3" presStyleCnt="4" custLinFactNeighborY="3534">
        <dgm:presLayoutVars>
          <dgm:bulletEnabled val="1"/>
        </dgm:presLayoutVars>
      </dgm:prSet>
      <dgm:spPr/>
      <dgm:t>
        <a:bodyPr/>
        <a:lstStyle/>
        <a:p>
          <a:endParaRPr lang="es-ES"/>
        </a:p>
      </dgm:t>
    </dgm:pt>
  </dgm:ptLst>
  <dgm:cxnLst>
    <dgm:cxn modelId="{2FEA8210-9975-41C2-842C-9D4CCF7095A1}" srcId="{707B7F6D-6BC4-4958-93DF-1808910E9BE2}" destId="{3E93FFD4-49DC-4D0E-A81E-7E17B6EB083B}" srcOrd="0" destOrd="0" parTransId="{50B29D18-757E-446C-9B81-1EEB74FC3EF5}" sibTransId="{3620968B-F5D2-42CA-9203-80DFB719FFFC}"/>
    <dgm:cxn modelId="{1B6C868C-205A-4F42-B7A3-8FB61BDD1CC9}" type="presOf" srcId="{FE571CEC-6798-4817-A805-DCCE1C772DF5}" destId="{DABC7C68-2C96-4DDD-A8B7-5841A380FA98}" srcOrd="0" destOrd="0" presId="urn:microsoft.com/office/officeart/2005/8/layout/default"/>
    <dgm:cxn modelId="{E44E9A2F-DB63-45A5-932E-2F16D18F6ACC}" type="presOf" srcId="{707B7F6D-6BC4-4958-93DF-1808910E9BE2}" destId="{5479192B-414B-448D-A1EF-550D6D189C13}" srcOrd="0" destOrd="0" presId="urn:microsoft.com/office/officeart/2005/8/layout/default"/>
    <dgm:cxn modelId="{12FC4F4C-2515-41A0-BAD7-A930EE13764E}" srcId="{707B7F6D-6BC4-4958-93DF-1808910E9BE2}" destId="{FE571CEC-6798-4817-A805-DCCE1C772DF5}" srcOrd="2" destOrd="0" parTransId="{E0CA2EF3-F36D-4A38-B967-AA8B2F89690F}" sibTransId="{548E650A-5054-49DC-A63A-ED319C5F3BAC}"/>
    <dgm:cxn modelId="{CC2968A2-8F29-47F3-B3BB-4A7170A31022}" type="presOf" srcId="{3E93FFD4-49DC-4D0E-A81E-7E17B6EB083B}" destId="{2D9A53A4-57E1-4CD2-95C7-E9ABF519A35C}" srcOrd="0" destOrd="0" presId="urn:microsoft.com/office/officeart/2005/8/layout/default"/>
    <dgm:cxn modelId="{80D1A3F2-43C6-46DE-A824-7D58226DD1B7}" srcId="{707B7F6D-6BC4-4958-93DF-1808910E9BE2}" destId="{73376F76-A2DF-4B59-A68F-7BC020D950F9}" srcOrd="3" destOrd="0" parTransId="{57C742A7-8F07-462A-881E-641ECCFFC86E}" sibTransId="{B7A4BDEF-7F39-4B66-9AFF-2DD27A0C5F5F}"/>
    <dgm:cxn modelId="{7A91344A-3501-436A-B587-E45976CA90B5}" type="presOf" srcId="{73376F76-A2DF-4B59-A68F-7BC020D950F9}" destId="{12080325-E488-4571-9A10-DE08245F2843}" srcOrd="0" destOrd="0" presId="urn:microsoft.com/office/officeart/2005/8/layout/default"/>
    <dgm:cxn modelId="{C36AAC85-9820-45B9-9E73-336096563AEE}" type="presOf" srcId="{7DBAD791-F07C-4201-BB97-7D9A066C4233}" destId="{FD418692-9A0F-47E6-B4B3-E8AAFCAE76E9}" srcOrd="0" destOrd="0" presId="urn:microsoft.com/office/officeart/2005/8/layout/default"/>
    <dgm:cxn modelId="{EA997A32-0295-40CF-B187-F5B0518E1DDB}" srcId="{707B7F6D-6BC4-4958-93DF-1808910E9BE2}" destId="{7DBAD791-F07C-4201-BB97-7D9A066C4233}" srcOrd="1" destOrd="0" parTransId="{A91C8F96-C971-417F-A045-3270D9A691B5}" sibTransId="{F05BDDAA-03C8-4D80-8AF2-CF057266F26A}"/>
    <dgm:cxn modelId="{02D8B4C3-E3D1-41D6-ACA3-5619828B76E3}" type="presParOf" srcId="{5479192B-414B-448D-A1EF-550D6D189C13}" destId="{2D9A53A4-57E1-4CD2-95C7-E9ABF519A35C}" srcOrd="0" destOrd="0" presId="urn:microsoft.com/office/officeart/2005/8/layout/default"/>
    <dgm:cxn modelId="{AD451864-85AF-4D30-B22B-A765FB09F4EA}" type="presParOf" srcId="{5479192B-414B-448D-A1EF-550D6D189C13}" destId="{D604BACA-386E-412B-9BE2-79A89F3E537C}" srcOrd="1" destOrd="0" presId="urn:microsoft.com/office/officeart/2005/8/layout/default"/>
    <dgm:cxn modelId="{0F6FC8AF-DB3B-4E5D-A5D4-1D207BE10FB3}" type="presParOf" srcId="{5479192B-414B-448D-A1EF-550D6D189C13}" destId="{FD418692-9A0F-47E6-B4B3-E8AAFCAE76E9}" srcOrd="2" destOrd="0" presId="urn:microsoft.com/office/officeart/2005/8/layout/default"/>
    <dgm:cxn modelId="{45994826-39A3-4FFA-B730-F1E4C66DCDB2}" type="presParOf" srcId="{5479192B-414B-448D-A1EF-550D6D189C13}" destId="{21BD87A8-19A2-4E0F-A9F3-8CA529E31D9F}" srcOrd="3" destOrd="0" presId="urn:microsoft.com/office/officeart/2005/8/layout/default"/>
    <dgm:cxn modelId="{2A8A379E-214F-4572-B823-5056701017F6}" type="presParOf" srcId="{5479192B-414B-448D-A1EF-550D6D189C13}" destId="{DABC7C68-2C96-4DDD-A8B7-5841A380FA98}" srcOrd="4" destOrd="0" presId="urn:microsoft.com/office/officeart/2005/8/layout/default"/>
    <dgm:cxn modelId="{FE5D976C-AA64-45A3-BA3F-9FE775B6BAF4}" type="presParOf" srcId="{5479192B-414B-448D-A1EF-550D6D189C13}" destId="{77097B06-E8A5-4212-8A46-BA7D33FC4DEB}" srcOrd="5" destOrd="0" presId="urn:microsoft.com/office/officeart/2005/8/layout/default"/>
    <dgm:cxn modelId="{A88CA86C-9068-41D0-9D2C-0803DD84FBB3}" type="presParOf" srcId="{5479192B-414B-448D-A1EF-550D6D189C13}" destId="{12080325-E488-4571-9A10-DE08245F284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0989B6-21AE-4966-9B94-F7EC3DE426F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5FA10261-42A9-46CE-B429-E80C0A1689E9}">
      <dgm:prSet phldrT="[Texto]" custT="1"/>
      <dgm:spPr/>
      <dgm:t>
        <a:bodyPr/>
        <a:lstStyle/>
        <a:p>
          <a:r>
            <a:rPr lang="es-EC" sz="1600" b="1" dirty="0" smtClean="0"/>
            <a:t>2. MARCO TEÓRICO</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A51C652-F3E8-4B2A-9DFF-9C50222A0777}" type="parTrans" cxnId="{80960206-9910-443A-B93E-7516293DA3EB}">
      <dgm:prSet/>
      <dgm:spPr/>
      <dgm:t>
        <a:bodyPr/>
        <a:lstStyle/>
        <a:p>
          <a:endParaRPr lang="es-EC" sz="1600" b="1">
            <a:solidFill>
              <a:schemeClr val="tx1"/>
            </a:solidFill>
          </a:endParaRPr>
        </a:p>
      </dgm:t>
    </dgm:pt>
    <dgm:pt modelId="{0207426F-2D9C-4A75-89B9-DFD7752D52E5}" type="sibTrans" cxnId="{80960206-9910-443A-B93E-7516293DA3EB}">
      <dgm:prSet/>
      <dgm:spPr/>
      <dgm:t>
        <a:bodyPr/>
        <a:lstStyle/>
        <a:p>
          <a:endParaRPr lang="es-EC" sz="1600" b="1">
            <a:solidFill>
              <a:schemeClr val="tx1"/>
            </a:solidFill>
          </a:endParaRPr>
        </a:p>
      </dgm:t>
    </dgm:pt>
    <dgm:pt modelId="{CD31D621-F60C-4A24-8375-CC804A99612D}" type="pres">
      <dgm:prSet presAssocID="{840989B6-21AE-4966-9B94-F7EC3DE426F6}" presName="Name0" presStyleCnt="0">
        <dgm:presLayoutVars>
          <dgm:chMax val="7"/>
          <dgm:chPref val="7"/>
          <dgm:dir/>
        </dgm:presLayoutVars>
      </dgm:prSet>
      <dgm:spPr/>
      <dgm:t>
        <a:bodyPr/>
        <a:lstStyle/>
        <a:p>
          <a:endParaRPr lang="es-EC"/>
        </a:p>
      </dgm:t>
    </dgm:pt>
    <dgm:pt modelId="{5E022285-97BC-4B2E-82D5-4798C83438EA}" type="pres">
      <dgm:prSet presAssocID="{840989B6-21AE-4966-9B94-F7EC3DE426F6}" presName="Name1" presStyleCnt="0"/>
      <dgm:spPr/>
      <dgm:t>
        <a:bodyPr/>
        <a:lstStyle/>
        <a:p>
          <a:endParaRPr lang="es-ES"/>
        </a:p>
      </dgm:t>
    </dgm:pt>
    <dgm:pt modelId="{CD201702-1C81-42BB-9420-9B552466D63E}" type="pres">
      <dgm:prSet presAssocID="{840989B6-21AE-4966-9B94-F7EC3DE426F6}" presName="cycle" presStyleCnt="0"/>
      <dgm:spPr/>
      <dgm:t>
        <a:bodyPr/>
        <a:lstStyle/>
        <a:p>
          <a:endParaRPr lang="es-ES"/>
        </a:p>
      </dgm:t>
    </dgm:pt>
    <dgm:pt modelId="{F4987E6F-A8CC-4625-A382-5E3184D62F4A}" type="pres">
      <dgm:prSet presAssocID="{840989B6-21AE-4966-9B94-F7EC3DE426F6}" presName="srcNode" presStyleLbl="node1" presStyleIdx="0" presStyleCnt="1"/>
      <dgm:spPr/>
      <dgm:t>
        <a:bodyPr/>
        <a:lstStyle/>
        <a:p>
          <a:endParaRPr lang="es-ES"/>
        </a:p>
      </dgm:t>
    </dgm:pt>
    <dgm:pt modelId="{B7DB88FA-B287-4924-BD79-06F8C8DF6D67}" type="pres">
      <dgm:prSet presAssocID="{840989B6-21AE-4966-9B94-F7EC3DE426F6}" presName="conn" presStyleLbl="parChTrans1D2" presStyleIdx="0" presStyleCnt="1" custScaleX="7629" custScaleY="56805"/>
      <dgm:spPr/>
      <dgm:t>
        <a:bodyPr/>
        <a:lstStyle/>
        <a:p>
          <a:endParaRPr lang="es-EC"/>
        </a:p>
      </dgm:t>
    </dgm:pt>
    <dgm:pt modelId="{79292267-75EB-41F0-8078-B82BC9547CB2}" type="pres">
      <dgm:prSet presAssocID="{840989B6-21AE-4966-9B94-F7EC3DE426F6}" presName="extraNode" presStyleLbl="node1" presStyleIdx="0" presStyleCnt="1"/>
      <dgm:spPr/>
      <dgm:t>
        <a:bodyPr/>
        <a:lstStyle/>
        <a:p>
          <a:endParaRPr lang="es-ES"/>
        </a:p>
      </dgm:t>
    </dgm:pt>
    <dgm:pt modelId="{C0EF5C94-47D4-4F02-A76C-409188E4820C}" type="pres">
      <dgm:prSet presAssocID="{840989B6-21AE-4966-9B94-F7EC3DE426F6}" presName="dstNode" presStyleLbl="node1" presStyleIdx="0" presStyleCnt="1"/>
      <dgm:spPr/>
      <dgm:t>
        <a:bodyPr/>
        <a:lstStyle/>
        <a:p>
          <a:endParaRPr lang="es-ES"/>
        </a:p>
      </dgm:t>
    </dgm:pt>
    <dgm:pt modelId="{920D9BCA-1EEA-4DB1-B656-A9A342B05CD8}" type="pres">
      <dgm:prSet presAssocID="{5FA10261-42A9-46CE-B429-E80C0A1689E9}" presName="text_1" presStyleLbl="node1" presStyleIdx="0" presStyleCnt="1">
        <dgm:presLayoutVars>
          <dgm:bulletEnabled val="1"/>
        </dgm:presLayoutVars>
      </dgm:prSet>
      <dgm:spPr/>
      <dgm:t>
        <a:bodyPr/>
        <a:lstStyle/>
        <a:p>
          <a:endParaRPr lang="es-ES"/>
        </a:p>
      </dgm:t>
    </dgm:pt>
    <dgm:pt modelId="{CD6A91BC-782B-4E05-8C79-A78D6847D4E3}" type="pres">
      <dgm:prSet presAssocID="{5FA10261-42A9-46CE-B429-E80C0A1689E9}" presName="accent_1" presStyleCnt="0"/>
      <dgm:spPr/>
    </dgm:pt>
    <dgm:pt modelId="{741CD813-FDB6-4DB0-9480-3227A3B120FE}" type="pres">
      <dgm:prSet presAssocID="{5FA10261-42A9-46CE-B429-E80C0A1689E9}" presName="accentRepeatNode" presStyleLbl="solidFgAcc1" presStyleIdx="0" presStyleCnt="1"/>
      <dgm:spPr>
        <a:blipFill rotWithShape="0">
          <a:blip xmlns:r="http://schemas.openxmlformats.org/officeDocument/2006/relationships" r:embed="rId2"/>
          <a:stretch>
            <a:fillRect/>
          </a:stretch>
        </a:blipFill>
      </dgm:spPr>
      <dgm:t>
        <a:bodyPr/>
        <a:lstStyle/>
        <a:p>
          <a:endParaRPr lang="es-ES"/>
        </a:p>
      </dgm:t>
    </dgm:pt>
  </dgm:ptLst>
  <dgm:cxnLst>
    <dgm:cxn modelId="{AE039CF7-CCDD-460B-9F3C-EB479973647B}" type="presOf" srcId="{5FA10261-42A9-46CE-B429-E80C0A1689E9}" destId="{920D9BCA-1EEA-4DB1-B656-A9A342B05CD8}" srcOrd="0" destOrd="0" presId="urn:microsoft.com/office/officeart/2008/layout/VerticalCurvedList"/>
    <dgm:cxn modelId="{D6CFC72D-8808-4846-95C8-4A15D7F375A5}" type="presOf" srcId="{0207426F-2D9C-4A75-89B9-DFD7752D52E5}" destId="{B7DB88FA-B287-4924-BD79-06F8C8DF6D67}" srcOrd="0" destOrd="0" presId="urn:microsoft.com/office/officeart/2008/layout/VerticalCurvedList"/>
    <dgm:cxn modelId="{AD055649-B430-42DF-BABA-3C9219CC029E}" type="presOf" srcId="{840989B6-21AE-4966-9B94-F7EC3DE426F6}" destId="{CD31D621-F60C-4A24-8375-CC804A99612D}" srcOrd="0" destOrd="0" presId="urn:microsoft.com/office/officeart/2008/layout/VerticalCurvedList"/>
    <dgm:cxn modelId="{80960206-9910-443A-B93E-7516293DA3EB}" srcId="{840989B6-21AE-4966-9B94-F7EC3DE426F6}" destId="{5FA10261-42A9-46CE-B429-E80C0A1689E9}" srcOrd="0" destOrd="0" parTransId="{1A51C652-F3E8-4B2A-9DFF-9C50222A0777}" sibTransId="{0207426F-2D9C-4A75-89B9-DFD7752D52E5}"/>
    <dgm:cxn modelId="{465B9B4F-0B0D-4292-80BA-E3940DD5504A}" type="presParOf" srcId="{CD31D621-F60C-4A24-8375-CC804A99612D}" destId="{5E022285-97BC-4B2E-82D5-4798C83438EA}" srcOrd="0" destOrd="0" presId="urn:microsoft.com/office/officeart/2008/layout/VerticalCurvedList"/>
    <dgm:cxn modelId="{6DA695EE-6668-47F6-A41B-70D1F05BA342}" type="presParOf" srcId="{5E022285-97BC-4B2E-82D5-4798C83438EA}" destId="{CD201702-1C81-42BB-9420-9B552466D63E}" srcOrd="0" destOrd="0" presId="urn:microsoft.com/office/officeart/2008/layout/VerticalCurvedList"/>
    <dgm:cxn modelId="{AD09796D-6CF2-4324-BFD2-13DDBFC3DBB9}" type="presParOf" srcId="{CD201702-1C81-42BB-9420-9B552466D63E}" destId="{F4987E6F-A8CC-4625-A382-5E3184D62F4A}" srcOrd="0" destOrd="0" presId="urn:microsoft.com/office/officeart/2008/layout/VerticalCurvedList"/>
    <dgm:cxn modelId="{D1FF0CA0-011E-4707-B8B3-36434408D661}" type="presParOf" srcId="{CD201702-1C81-42BB-9420-9B552466D63E}" destId="{B7DB88FA-B287-4924-BD79-06F8C8DF6D67}" srcOrd="1" destOrd="0" presId="urn:microsoft.com/office/officeart/2008/layout/VerticalCurvedList"/>
    <dgm:cxn modelId="{E040D6E3-FDF3-44A9-91E4-86ED28EA304E}" type="presParOf" srcId="{CD201702-1C81-42BB-9420-9B552466D63E}" destId="{79292267-75EB-41F0-8078-B82BC9547CB2}" srcOrd="2" destOrd="0" presId="urn:microsoft.com/office/officeart/2008/layout/VerticalCurvedList"/>
    <dgm:cxn modelId="{73D70421-4D8D-4393-A592-25A3CFE4EC90}" type="presParOf" srcId="{CD201702-1C81-42BB-9420-9B552466D63E}" destId="{C0EF5C94-47D4-4F02-A76C-409188E4820C}" srcOrd="3" destOrd="0" presId="urn:microsoft.com/office/officeart/2008/layout/VerticalCurvedList"/>
    <dgm:cxn modelId="{89753EDE-8C5D-4FE0-89BA-7BCDE27336E4}" type="presParOf" srcId="{5E022285-97BC-4B2E-82D5-4798C83438EA}" destId="{920D9BCA-1EEA-4DB1-B656-A9A342B05CD8}" srcOrd="1" destOrd="0" presId="urn:microsoft.com/office/officeart/2008/layout/VerticalCurvedList"/>
    <dgm:cxn modelId="{9BD6992C-0A37-41F9-93FD-A8089F85EADF}" type="presParOf" srcId="{5E022285-97BC-4B2E-82D5-4798C83438EA}" destId="{CD6A91BC-782B-4E05-8C79-A78D6847D4E3}" srcOrd="2" destOrd="0" presId="urn:microsoft.com/office/officeart/2008/layout/VerticalCurvedList"/>
    <dgm:cxn modelId="{8609EEA7-0313-40C0-ADB5-EDA8BB133B35}" type="presParOf" srcId="{CD6A91BC-782B-4E05-8C79-A78D6847D4E3}" destId="{741CD813-FDB6-4DB0-9480-3227A3B120F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0989B6-21AE-4966-9B94-F7EC3DE426F6}"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9370C630-41B5-4389-B704-DA897E6884AF}">
      <dgm:prSet phldrT="[Texto]" custT="1"/>
      <dgm:spPr/>
      <dgm:t>
        <a:bodyPr/>
        <a:lstStyle/>
        <a:p>
          <a:r>
            <a:rPr lang="es-EC" sz="1600" b="1" dirty="0" smtClean="0"/>
            <a:t>3. MARCO METODOLÓGICO</a:t>
          </a:r>
          <a:endParaRPr lang="es-EC" sz="16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2B79547-41B0-40D2-A6A5-D7ED63BBD1EC}" type="parTrans" cxnId="{6DB1D390-EC0E-421D-9659-885EB110D6A6}">
      <dgm:prSet/>
      <dgm:spPr/>
      <dgm:t>
        <a:bodyPr/>
        <a:lstStyle/>
        <a:p>
          <a:endParaRPr lang="es-EC" sz="1600" b="1">
            <a:solidFill>
              <a:schemeClr val="tx1"/>
            </a:solidFill>
          </a:endParaRPr>
        </a:p>
      </dgm:t>
    </dgm:pt>
    <dgm:pt modelId="{09858900-A8FB-44D8-951A-72D47158C5EF}" type="sibTrans" cxnId="{6DB1D390-EC0E-421D-9659-885EB110D6A6}">
      <dgm:prSet/>
      <dgm:spPr/>
      <dgm:t>
        <a:bodyPr/>
        <a:lstStyle/>
        <a:p>
          <a:endParaRPr lang="es-EC" sz="1600" b="1">
            <a:solidFill>
              <a:schemeClr val="tx1"/>
            </a:solidFill>
          </a:endParaRPr>
        </a:p>
      </dgm:t>
    </dgm:pt>
    <dgm:pt modelId="{CD31D621-F60C-4A24-8375-CC804A99612D}" type="pres">
      <dgm:prSet presAssocID="{840989B6-21AE-4966-9B94-F7EC3DE426F6}" presName="Name0" presStyleCnt="0">
        <dgm:presLayoutVars>
          <dgm:chMax val="7"/>
          <dgm:chPref val="7"/>
          <dgm:dir/>
        </dgm:presLayoutVars>
      </dgm:prSet>
      <dgm:spPr/>
      <dgm:t>
        <a:bodyPr/>
        <a:lstStyle/>
        <a:p>
          <a:endParaRPr lang="es-EC"/>
        </a:p>
      </dgm:t>
    </dgm:pt>
    <dgm:pt modelId="{5E022285-97BC-4B2E-82D5-4798C83438EA}" type="pres">
      <dgm:prSet presAssocID="{840989B6-21AE-4966-9B94-F7EC3DE426F6}" presName="Name1" presStyleCnt="0"/>
      <dgm:spPr/>
      <dgm:t>
        <a:bodyPr/>
        <a:lstStyle/>
        <a:p>
          <a:endParaRPr lang="es-ES"/>
        </a:p>
      </dgm:t>
    </dgm:pt>
    <dgm:pt modelId="{CD201702-1C81-42BB-9420-9B552466D63E}" type="pres">
      <dgm:prSet presAssocID="{840989B6-21AE-4966-9B94-F7EC3DE426F6}" presName="cycle" presStyleCnt="0"/>
      <dgm:spPr/>
      <dgm:t>
        <a:bodyPr/>
        <a:lstStyle/>
        <a:p>
          <a:endParaRPr lang="es-ES"/>
        </a:p>
      </dgm:t>
    </dgm:pt>
    <dgm:pt modelId="{F4987E6F-A8CC-4625-A382-5E3184D62F4A}" type="pres">
      <dgm:prSet presAssocID="{840989B6-21AE-4966-9B94-F7EC3DE426F6}" presName="srcNode" presStyleLbl="node1" presStyleIdx="0" presStyleCnt="1"/>
      <dgm:spPr/>
      <dgm:t>
        <a:bodyPr/>
        <a:lstStyle/>
        <a:p>
          <a:endParaRPr lang="es-ES"/>
        </a:p>
      </dgm:t>
    </dgm:pt>
    <dgm:pt modelId="{B7DB88FA-B287-4924-BD79-06F8C8DF6D67}" type="pres">
      <dgm:prSet presAssocID="{840989B6-21AE-4966-9B94-F7EC3DE426F6}" presName="conn" presStyleLbl="parChTrans1D2" presStyleIdx="0" presStyleCnt="1" custScaleX="7629" custScaleY="56805"/>
      <dgm:spPr/>
      <dgm:t>
        <a:bodyPr/>
        <a:lstStyle/>
        <a:p>
          <a:endParaRPr lang="es-EC"/>
        </a:p>
      </dgm:t>
    </dgm:pt>
    <dgm:pt modelId="{79292267-75EB-41F0-8078-B82BC9547CB2}" type="pres">
      <dgm:prSet presAssocID="{840989B6-21AE-4966-9B94-F7EC3DE426F6}" presName="extraNode" presStyleLbl="node1" presStyleIdx="0" presStyleCnt="1"/>
      <dgm:spPr/>
      <dgm:t>
        <a:bodyPr/>
        <a:lstStyle/>
        <a:p>
          <a:endParaRPr lang="es-ES"/>
        </a:p>
      </dgm:t>
    </dgm:pt>
    <dgm:pt modelId="{C0EF5C94-47D4-4F02-A76C-409188E4820C}" type="pres">
      <dgm:prSet presAssocID="{840989B6-21AE-4966-9B94-F7EC3DE426F6}" presName="dstNode" presStyleLbl="node1" presStyleIdx="0" presStyleCnt="1"/>
      <dgm:spPr/>
      <dgm:t>
        <a:bodyPr/>
        <a:lstStyle/>
        <a:p>
          <a:endParaRPr lang="es-ES"/>
        </a:p>
      </dgm:t>
    </dgm:pt>
    <dgm:pt modelId="{CECD8920-1705-4040-8781-E5CB1A99A9B0}" type="pres">
      <dgm:prSet presAssocID="{9370C630-41B5-4389-B704-DA897E6884AF}" presName="text_1" presStyleLbl="node1" presStyleIdx="0" presStyleCnt="1" custLinFactNeighborX="0" custLinFactNeighborY="6007">
        <dgm:presLayoutVars>
          <dgm:bulletEnabled val="1"/>
        </dgm:presLayoutVars>
      </dgm:prSet>
      <dgm:spPr/>
      <dgm:t>
        <a:bodyPr/>
        <a:lstStyle/>
        <a:p>
          <a:endParaRPr lang="es-ES"/>
        </a:p>
      </dgm:t>
    </dgm:pt>
    <dgm:pt modelId="{4DE47BC0-6C66-414E-B54B-71EB132FC584}" type="pres">
      <dgm:prSet presAssocID="{9370C630-41B5-4389-B704-DA897E6884AF}" presName="accent_1" presStyleCnt="0"/>
      <dgm:spPr/>
    </dgm:pt>
    <dgm:pt modelId="{7BC97D4E-0F7A-4E16-9B25-FA94A814502F}" type="pres">
      <dgm:prSet presAssocID="{9370C630-41B5-4389-B704-DA897E6884AF}" presName="accentRepeatNode" presStyleLbl="solidFgAcc1" presStyleIdx="0" presStyleCnt="1"/>
      <dgm:spPr>
        <a:blipFill rotWithShape="0">
          <a:blip xmlns:r="http://schemas.openxmlformats.org/officeDocument/2006/relationships" r:embed="rId2"/>
          <a:stretch>
            <a:fillRect/>
          </a:stretch>
        </a:blipFill>
      </dgm:spPr>
      <dgm:t>
        <a:bodyPr/>
        <a:lstStyle/>
        <a:p>
          <a:endParaRPr lang="es-ES"/>
        </a:p>
      </dgm:t>
    </dgm:pt>
  </dgm:ptLst>
  <dgm:cxnLst>
    <dgm:cxn modelId="{6DB1D390-EC0E-421D-9659-885EB110D6A6}" srcId="{840989B6-21AE-4966-9B94-F7EC3DE426F6}" destId="{9370C630-41B5-4389-B704-DA897E6884AF}" srcOrd="0" destOrd="0" parTransId="{B2B79547-41B0-40D2-A6A5-D7ED63BBD1EC}" sibTransId="{09858900-A8FB-44D8-951A-72D47158C5EF}"/>
    <dgm:cxn modelId="{C85BED71-A81E-478F-84DB-8E94DDB1EF20}" type="presOf" srcId="{09858900-A8FB-44D8-951A-72D47158C5EF}" destId="{B7DB88FA-B287-4924-BD79-06F8C8DF6D67}" srcOrd="0" destOrd="0" presId="urn:microsoft.com/office/officeart/2008/layout/VerticalCurvedList"/>
    <dgm:cxn modelId="{BB8B96BD-55BF-4EFA-B85D-5130C3AA9817}" type="presOf" srcId="{840989B6-21AE-4966-9B94-F7EC3DE426F6}" destId="{CD31D621-F60C-4A24-8375-CC804A99612D}" srcOrd="0" destOrd="0" presId="urn:microsoft.com/office/officeart/2008/layout/VerticalCurvedList"/>
    <dgm:cxn modelId="{E36C139F-114E-4128-882E-4F9F08D94A2A}" type="presOf" srcId="{9370C630-41B5-4389-B704-DA897E6884AF}" destId="{CECD8920-1705-4040-8781-E5CB1A99A9B0}" srcOrd="0" destOrd="0" presId="urn:microsoft.com/office/officeart/2008/layout/VerticalCurvedList"/>
    <dgm:cxn modelId="{4FECE821-FC44-4179-85C7-4B13FFFC6C92}" type="presParOf" srcId="{CD31D621-F60C-4A24-8375-CC804A99612D}" destId="{5E022285-97BC-4B2E-82D5-4798C83438EA}" srcOrd="0" destOrd="0" presId="urn:microsoft.com/office/officeart/2008/layout/VerticalCurvedList"/>
    <dgm:cxn modelId="{C581398E-E297-464C-941C-045BEE703E29}" type="presParOf" srcId="{5E022285-97BC-4B2E-82D5-4798C83438EA}" destId="{CD201702-1C81-42BB-9420-9B552466D63E}" srcOrd="0" destOrd="0" presId="urn:microsoft.com/office/officeart/2008/layout/VerticalCurvedList"/>
    <dgm:cxn modelId="{AF4663EA-35DC-4C59-AF8C-5D592123BF9F}" type="presParOf" srcId="{CD201702-1C81-42BB-9420-9B552466D63E}" destId="{F4987E6F-A8CC-4625-A382-5E3184D62F4A}" srcOrd="0" destOrd="0" presId="urn:microsoft.com/office/officeart/2008/layout/VerticalCurvedList"/>
    <dgm:cxn modelId="{7BF225C4-BD56-4F9B-A731-373D8C834002}" type="presParOf" srcId="{CD201702-1C81-42BB-9420-9B552466D63E}" destId="{B7DB88FA-B287-4924-BD79-06F8C8DF6D67}" srcOrd="1" destOrd="0" presId="urn:microsoft.com/office/officeart/2008/layout/VerticalCurvedList"/>
    <dgm:cxn modelId="{349D75F0-6CCD-41BA-85E1-4CF907E74D7F}" type="presParOf" srcId="{CD201702-1C81-42BB-9420-9B552466D63E}" destId="{79292267-75EB-41F0-8078-B82BC9547CB2}" srcOrd="2" destOrd="0" presId="urn:microsoft.com/office/officeart/2008/layout/VerticalCurvedList"/>
    <dgm:cxn modelId="{27C2F2B4-2873-4861-9DFA-1D7225668F0D}" type="presParOf" srcId="{CD201702-1C81-42BB-9420-9B552466D63E}" destId="{C0EF5C94-47D4-4F02-A76C-409188E4820C}" srcOrd="3" destOrd="0" presId="urn:microsoft.com/office/officeart/2008/layout/VerticalCurvedList"/>
    <dgm:cxn modelId="{77045188-605C-4FFC-B9F7-EB0ED5039773}" type="presParOf" srcId="{5E022285-97BC-4B2E-82D5-4798C83438EA}" destId="{CECD8920-1705-4040-8781-E5CB1A99A9B0}" srcOrd="1" destOrd="0" presId="urn:microsoft.com/office/officeart/2008/layout/VerticalCurvedList"/>
    <dgm:cxn modelId="{19EDB33A-8C3A-41FF-BED9-A712F78CCCA0}" type="presParOf" srcId="{5E022285-97BC-4B2E-82D5-4798C83438EA}" destId="{4DE47BC0-6C66-414E-B54B-71EB132FC584}" srcOrd="2" destOrd="0" presId="urn:microsoft.com/office/officeart/2008/layout/VerticalCurvedList"/>
    <dgm:cxn modelId="{CFF4E92D-E78F-401D-A619-F220427B77CD}" type="presParOf" srcId="{4DE47BC0-6C66-414E-B54B-71EB132FC584}" destId="{7BC97D4E-0F7A-4E16-9B25-FA94A814502F}"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202768-32A4-443D-AA06-8AC1F7A4F150}" type="doc">
      <dgm:prSet loTypeId="urn:microsoft.com/office/officeart/2005/8/layout/vProcess5" loCatId="process" qsTypeId="urn:microsoft.com/office/officeart/2005/8/quickstyle/simple3" qsCatId="simple" csTypeId="urn:microsoft.com/office/officeart/2005/8/colors/accent0_1" csCatId="mainScheme" phldr="1"/>
      <dgm:spPr/>
      <dgm:t>
        <a:bodyPr/>
        <a:lstStyle/>
        <a:p>
          <a:endParaRPr lang="es-MX"/>
        </a:p>
      </dgm:t>
    </dgm:pt>
    <dgm:pt modelId="{0804D574-ABF1-4191-B82C-8598B521E5ED}">
      <dgm:prSet phldrT="[Texto]" custT="1"/>
      <dgm:spPr/>
      <dgm:t>
        <a:bodyPr/>
        <a:lstStyle/>
        <a:p>
          <a:pPr algn="l"/>
          <a:r>
            <a:rPr lang="es-MX" sz="1400" b="1" dirty="0" smtClean="0">
              <a:latin typeface="+mn-lt"/>
              <a:cs typeface="Times New Roman" pitchFamily="18" charset="0"/>
            </a:rPr>
            <a:t>a. Objetivos de la Investigación.</a:t>
          </a:r>
          <a:endParaRPr lang="es-MX" sz="1400" b="1" dirty="0">
            <a:latin typeface="+mn-lt"/>
            <a:cs typeface="Times New Roman" pitchFamily="18" charset="0"/>
          </a:endParaRPr>
        </a:p>
      </dgm:t>
    </dgm:pt>
    <dgm:pt modelId="{3653F416-24D8-4C80-97F2-9E97177731E7}" type="parTrans" cxnId="{33EE809C-190B-420D-BEA5-0FE1317BB69A}">
      <dgm:prSet/>
      <dgm:spPr/>
      <dgm:t>
        <a:bodyPr/>
        <a:lstStyle/>
        <a:p>
          <a:endParaRPr lang="es-MX" sz="1400" b="1">
            <a:solidFill>
              <a:sysClr val="windowText" lastClr="000000"/>
            </a:solidFill>
            <a:latin typeface="+mn-lt"/>
            <a:cs typeface="Times New Roman" pitchFamily="18" charset="0"/>
          </a:endParaRPr>
        </a:p>
      </dgm:t>
    </dgm:pt>
    <dgm:pt modelId="{2C7185D6-DB9C-46AF-8DDC-D782A7AC3957}" type="sibTrans" cxnId="{33EE809C-190B-420D-BEA5-0FE1317BB69A}">
      <dgm:prSet custT="1"/>
      <dgm:spPr/>
      <dgm:t>
        <a:bodyPr/>
        <a:lstStyle/>
        <a:p>
          <a:endParaRPr lang="es-MX" sz="1400" b="1" dirty="0">
            <a:solidFill>
              <a:sysClr val="windowText" lastClr="000000"/>
            </a:solidFill>
            <a:latin typeface="+mn-lt"/>
            <a:cs typeface="Times New Roman" pitchFamily="18" charset="0"/>
          </a:endParaRPr>
        </a:p>
      </dgm:t>
    </dgm:pt>
    <dgm:pt modelId="{46BA3C89-094F-4F34-A4A4-36A139AC9F22}">
      <dgm:prSet custT="1"/>
      <dgm:spPr/>
      <dgm:t>
        <a:bodyPr/>
        <a:lstStyle/>
        <a:p>
          <a:pPr algn="l"/>
          <a:r>
            <a:rPr lang="es-MX" sz="1400" b="1" dirty="0" smtClean="0">
              <a:latin typeface="+mn-lt"/>
              <a:cs typeface="Times New Roman" pitchFamily="18" charset="0"/>
            </a:rPr>
            <a:t>c. Diseño de la Investigación</a:t>
          </a:r>
          <a:endParaRPr lang="es-MX" sz="1400" b="1" dirty="0">
            <a:latin typeface="+mn-lt"/>
            <a:cs typeface="Times New Roman" pitchFamily="18" charset="0"/>
          </a:endParaRPr>
        </a:p>
      </dgm:t>
    </dgm:pt>
    <dgm:pt modelId="{5F4D97BB-AA3C-4C3C-AF36-AC636AD25EE9}" type="parTrans" cxnId="{0D1F2800-D165-4F52-AD70-3A155C246B5D}">
      <dgm:prSet/>
      <dgm:spPr/>
      <dgm:t>
        <a:bodyPr/>
        <a:lstStyle/>
        <a:p>
          <a:endParaRPr lang="es-EC" sz="1400" b="1">
            <a:solidFill>
              <a:sysClr val="windowText" lastClr="000000"/>
            </a:solidFill>
            <a:latin typeface="+mn-lt"/>
            <a:cs typeface="Times New Roman" panose="02020603050405020304" pitchFamily="18" charset="0"/>
          </a:endParaRPr>
        </a:p>
      </dgm:t>
    </dgm:pt>
    <dgm:pt modelId="{DB05EB9A-95A3-4B9F-BC3A-05A05B3E7EF1}" type="sibTrans" cxnId="{0D1F2800-D165-4F52-AD70-3A155C246B5D}">
      <dgm:prSet custT="1"/>
      <dgm:spPr/>
      <dgm:t>
        <a:bodyPr/>
        <a:lstStyle/>
        <a:p>
          <a:endParaRPr lang="es-EC" sz="1400" b="1" dirty="0">
            <a:solidFill>
              <a:sysClr val="windowText" lastClr="000000"/>
            </a:solidFill>
            <a:latin typeface="+mn-lt"/>
            <a:cs typeface="Times New Roman" panose="02020603050405020304" pitchFamily="18" charset="0"/>
          </a:endParaRPr>
        </a:p>
      </dgm:t>
    </dgm:pt>
    <dgm:pt modelId="{92491F21-6EFE-4205-BEE4-F719E82A5EC2}">
      <dgm:prSet custT="1"/>
      <dgm:spPr/>
      <dgm:t>
        <a:bodyPr/>
        <a:lstStyle/>
        <a:p>
          <a:pPr algn="l"/>
          <a:r>
            <a:rPr lang="es-MX" sz="1400" b="1" dirty="0" smtClean="0">
              <a:latin typeface="+mn-lt"/>
              <a:cs typeface="Times New Roman" pitchFamily="18" charset="0"/>
            </a:rPr>
            <a:t>d. </a:t>
          </a:r>
          <a:r>
            <a:rPr lang="es-MX" sz="1400" b="1" dirty="0">
              <a:latin typeface="+mn-lt"/>
              <a:cs typeface="Times New Roman" pitchFamily="18" charset="0"/>
            </a:rPr>
            <a:t>Preparación y Análisis de Datos</a:t>
          </a:r>
        </a:p>
      </dgm:t>
    </dgm:pt>
    <dgm:pt modelId="{7BA86A01-87A2-4C1B-8562-543E676EA3C7}" type="parTrans" cxnId="{3DFA5211-E042-4B30-817C-BA6E57B3BBE6}">
      <dgm:prSet/>
      <dgm:spPr/>
      <dgm:t>
        <a:bodyPr/>
        <a:lstStyle/>
        <a:p>
          <a:endParaRPr lang="es-EC" sz="1400" b="1">
            <a:solidFill>
              <a:sysClr val="windowText" lastClr="000000"/>
            </a:solidFill>
            <a:latin typeface="+mn-lt"/>
            <a:cs typeface="Times New Roman" panose="02020603050405020304" pitchFamily="18" charset="0"/>
          </a:endParaRPr>
        </a:p>
      </dgm:t>
    </dgm:pt>
    <dgm:pt modelId="{D9ECC579-98C7-4438-B480-28F89AAE776B}" type="sibTrans" cxnId="{3DFA5211-E042-4B30-817C-BA6E57B3BBE6}">
      <dgm:prSet/>
      <dgm:spPr/>
      <dgm:t>
        <a:bodyPr/>
        <a:lstStyle/>
        <a:p>
          <a:endParaRPr lang="es-EC" sz="1400" b="1">
            <a:solidFill>
              <a:sysClr val="windowText" lastClr="000000"/>
            </a:solidFill>
            <a:latin typeface="+mn-lt"/>
            <a:cs typeface="Times New Roman" panose="02020603050405020304" pitchFamily="18" charset="0"/>
          </a:endParaRPr>
        </a:p>
      </dgm:t>
    </dgm:pt>
    <dgm:pt modelId="{7CB78532-EE09-44E5-9691-2957125060A7}">
      <dgm:prSet custT="1"/>
      <dgm:spPr/>
      <dgm:t>
        <a:bodyPr/>
        <a:lstStyle/>
        <a:p>
          <a:pPr algn="l"/>
          <a:r>
            <a:rPr lang="es-MX" sz="1400" b="1" dirty="0" smtClean="0">
              <a:latin typeface="+mn-lt"/>
              <a:cs typeface="Times New Roman" pitchFamily="18" charset="0"/>
            </a:rPr>
            <a:t>b. Hipótesis de la Investigación.</a:t>
          </a:r>
          <a:endParaRPr lang="es-MX" sz="1400" b="1" dirty="0">
            <a:latin typeface="+mn-lt"/>
            <a:cs typeface="Times New Roman" pitchFamily="18" charset="0"/>
          </a:endParaRPr>
        </a:p>
      </dgm:t>
    </dgm:pt>
    <dgm:pt modelId="{1994A01F-8FB2-4644-BE77-8CB6755A846B}" type="sibTrans" cxnId="{4BA05A22-14DD-4D47-A49B-1A711A2EBB38}">
      <dgm:prSet custT="1"/>
      <dgm:spPr/>
      <dgm:t>
        <a:bodyPr/>
        <a:lstStyle/>
        <a:p>
          <a:endParaRPr lang="es-EC" sz="1400" b="1" dirty="0">
            <a:solidFill>
              <a:sysClr val="windowText" lastClr="000000"/>
            </a:solidFill>
            <a:latin typeface="+mn-lt"/>
            <a:cs typeface="Times New Roman" panose="02020603050405020304" pitchFamily="18" charset="0"/>
          </a:endParaRPr>
        </a:p>
      </dgm:t>
    </dgm:pt>
    <dgm:pt modelId="{DB86B1D8-211A-4419-9E6F-6F71BCDCD83E}" type="parTrans" cxnId="{4BA05A22-14DD-4D47-A49B-1A711A2EBB38}">
      <dgm:prSet/>
      <dgm:spPr/>
      <dgm:t>
        <a:bodyPr/>
        <a:lstStyle/>
        <a:p>
          <a:endParaRPr lang="es-EC" sz="1400" b="1">
            <a:solidFill>
              <a:sysClr val="windowText" lastClr="000000"/>
            </a:solidFill>
            <a:latin typeface="+mn-lt"/>
            <a:cs typeface="Times New Roman" panose="02020603050405020304" pitchFamily="18" charset="0"/>
          </a:endParaRPr>
        </a:p>
      </dgm:t>
    </dgm:pt>
    <dgm:pt modelId="{C5F81E11-DDF1-4263-9E9F-F39C21DF469E}" type="pres">
      <dgm:prSet presAssocID="{2E202768-32A4-443D-AA06-8AC1F7A4F150}" presName="outerComposite" presStyleCnt="0">
        <dgm:presLayoutVars>
          <dgm:chMax val="5"/>
          <dgm:dir/>
          <dgm:resizeHandles val="exact"/>
        </dgm:presLayoutVars>
      </dgm:prSet>
      <dgm:spPr/>
      <dgm:t>
        <a:bodyPr/>
        <a:lstStyle/>
        <a:p>
          <a:endParaRPr lang="es-EC"/>
        </a:p>
      </dgm:t>
    </dgm:pt>
    <dgm:pt modelId="{B9DBB827-BD4A-48B1-9ED0-7535056253EE}" type="pres">
      <dgm:prSet presAssocID="{2E202768-32A4-443D-AA06-8AC1F7A4F150}" presName="dummyMaxCanvas" presStyleCnt="0">
        <dgm:presLayoutVars/>
      </dgm:prSet>
      <dgm:spPr/>
      <dgm:t>
        <a:bodyPr/>
        <a:lstStyle/>
        <a:p>
          <a:endParaRPr lang="es-EC"/>
        </a:p>
      </dgm:t>
    </dgm:pt>
    <dgm:pt modelId="{1ED0EDFD-8827-4C06-BA11-E84F2E4509D0}" type="pres">
      <dgm:prSet presAssocID="{2E202768-32A4-443D-AA06-8AC1F7A4F150}" presName="FourNodes_1" presStyleLbl="node1" presStyleIdx="0" presStyleCnt="4">
        <dgm:presLayoutVars>
          <dgm:bulletEnabled val="1"/>
        </dgm:presLayoutVars>
      </dgm:prSet>
      <dgm:spPr/>
      <dgm:t>
        <a:bodyPr/>
        <a:lstStyle/>
        <a:p>
          <a:endParaRPr lang="es-ES"/>
        </a:p>
      </dgm:t>
    </dgm:pt>
    <dgm:pt modelId="{0D9C67FF-D14E-41A0-93E9-89799DD2E20A}" type="pres">
      <dgm:prSet presAssocID="{2E202768-32A4-443D-AA06-8AC1F7A4F150}" presName="FourNodes_2" presStyleLbl="node1" presStyleIdx="1" presStyleCnt="4">
        <dgm:presLayoutVars>
          <dgm:bulletEnabled val="1"/>
        </dgm:presLayoutVars>
      </dgm:prSet>
      <dgm:spPr/>
      <dgm:t>
        <a:bodyPr/>
        <a:lstStyle/>
        <a:p>
          <a:endParaRPr lang="es-ES"/>
        </a:p>
      </dgm:t>
    </dgm:pt>
    <dgm:pt modelId="{DBC0A53C-5DF1-4CDE-BE10-59A0825FC82A}" type="pres">
      <dgm:prSet presAssocID="{2E202768-32A4-443D-AA06-8AC1F7A4F150}" presName="FourNodes_3" presStyleLbl="node1" presStyleIdx="2" presStyleCnt="4">
        <dgm:presLayoutVars>
          <dgm:bulletEnabled val="1"/>
        </dgm:presLayoutVars>
      </dgm:prSet>
      <dgm:spPr/>
      <dgm:t>
        <a:bodyPr/>
        <a:lstStyle/>
        <a:p>
          <a:endParaRPr lang="es-ES"/>
        </a:p>
      </dgm:t>
    </dgm:pt>
    <dgm:pt modelId="{5777470A-9282-4261-9FD8-2B0387A68FB0}" type="pres">
      <dgm:prSet presAssocID="{2E202768-32A4-443D-AA06-8AC1F7A4F150}" presName="FourNodes_4" presStyleLbl="node1" presStyleIdx="3" presStyleCnt="4">
        <dgm:presLayoutVars>
          <dgm:bulletEnabled val="1"/>
        </dgm:presLayoutVars>
      </dgm:prSet>
      <dgm:spPr/>
      <dgm:t>
        <a:bodyPr/>
        <a:lstStyle/>
        <a:p>
          <a:endParaRPr lang="es-ES"/>
        </a:p>
      </dgm:t>
    </dgm:pt>
    <dgm:pt modelId="{C71F2146-6EB7-4312-B87F-75D1367FF486}" type="pres">
      <dgm:prSet presAssocID="{2E202768-32A4-443D-AA06-8AC1F7A4F150}" presName="FourConn_1-2" presStyleLbl="fgAccFollowNode1" presStyleIdx="0" presStyleCnt="3">
        <dgm:presLayoutVars>
          <dgm:bulletEnabled val="1"/>
        </dgm:presLayoutVars>
      </dgm:prSet>
      <dgm:spPr/>
      <dgm:t>
        <a:bodyPr/>
        <a:lstStyle/>
        <a:p>
          <a:endParaRPr lang="es-ES"/>
        </a:p>
      </dgm:t>
    </dgm:pt>
    <dgm:pt modelId="{0C4726C5-74C3-4ED5-914D-51BB229BD156}" type="pres">
      <dgm:prSet presAssocID="{2E202768-32A4-443D-AA06-8AC1F7A4F150}" presName="FourConn_2-3" presStyleLbl="fgAccFollowNode1" presStyleIdx="1" presStyleCnt="3">
        <dgm:presLayoutVars>
          <dgm:bulletEnabled val="1"/>
        </dgm:presLayoutVars>
      </dgm:prSet>
      <dgm:spPr/>
      <dgm:t>
        <a:bodyPr/>
        <a:lstStyle/>
        <a:p>
          <a:endParaRPr lang="es-ES"/>
        </a:p>
      </dgm:t>
    </dgm:pt>
    <dgm:pt modelId="{9657DAD7-0BEA-44A0-917A-2939A94186C2}" type="pres">
      <dgm:prSet presAssocID="{2E202768-32A4-443D-AA06-8AC1F7A4F150}" presName="FourConn_3-4" presStyleLbl="fgAccFollowNode1" presStyleIdx="2" presStyleCnt="3">
        <dgm:presLayoutVars>
          <dgm:bulletEnabled val="1"/>
        </dgm:presLayoutVars>
      </dgm:prSet>
      <dgm:spPr/>
      <dgm:t>
        <a:bodyPr/>
        <a:lstStyle/>
        <a:p>
          <a:endParaRPr lang="es-ES"/>
        </a:p>
      </dgm:t>
    </dgm:pt>
    <dgm:pt modelId="{3CA080FA-A25D-4396-B173-93CE85769FAA}" type="pres">
      <dgm:prSet presAssocID="{2E202768-32A4-443D-AA06-8AC1F7A4F150}" presName="FourNodes_1_text" presStyleLbl="node1" presStyleIdx="3" presStyleCnt="4">
        <dgm:presLayoutVars>
          <dgm:bulletEnabled val="1"/>
        </dgm:presLayoutVars>
      </dgm:prSet>
      <dgm:spPr/>
      <dgm:t>
        <a:bodyPr/>
        <a:lstStyle/>
        <a:p>
          <a:endParaRPr lang="es-ES"/>
        </a:p>
      </dgm:t>
    </dgm:pt>
    <dgm:pt modelId="{1A38147C-71A7-4E15-A3B3-B0F2DD54A408}" type="pres">
      <dgm:prSet presAssocID="{2E202768-32A4-443D-AA06-8AC1F7A4F150}" presName="FourNodes_2_text" presStyleLbl="node1" presStyleIdx="3" presStyleCnt="4">
        <dgm:presLayoutVars>
          <dgm:bulletEnabled val="1"/>
        </dgm:presLayoutVars>
      </dgm:prSet>
      <dgm:spPr/>
      <dgm:t>
        <a:bodyPr/>
        <a:lstStyle/>
        <a:p>
          <a:endParaRPr lang="es-ES"/>
        </a:p>
      </dgm:t>
    </dgm:pt>
    <dgm:pt modelId="{9C4E9B1B-67CA-4E61-AB86-D4329DB3BC0B}" type="pres">
      <dgm:prSet presAssocID="{2E202768-32A4-443D-AA06-8AC1F7A4F150}" presName="FourNodes_3_text" presStyleLbl="node1" presStyleIdx="3" presStyleCnt="4">
        <dgm:presLayoutVars>
          <dgm:bulletEnabled val="1"/>
        </dgm:presLayoutVars>
      </dgm:prSet>
      <dgm:spPr/>
      <dgm:t>
        <a:bodyPr/>
        <a:lstStyle/>
        <a:p>
          <a:endParaRPr lang="es-ES"/>
        </a:p>
      </dgm:t>
    </dgm:pt>
    <dgm:pt modelId="{4C476D06-B0FD-4B73-B4E9-8B35F8BD8F55}" type="pres">
      <dgm:prSet presAssocID="{2E202768-32A4-443D-AA06-8AC1F7A4F150}" presName="FourNodes_4_text" presStyleLbl="node1" presStyleIdx="3" presStyleCnt="4">
        <dgm:presLayoutVars>
          <dgm:bulletEnabled val="1"/>
        </dgm:presLayoutVars>
      </dgm:prSet>
      <dgm:spPr/>
      <dgm:t>
        <a:bodyPr/>
        <a:lstStyle/>
        <a:p>
          <a:endParaRPr lang="es-ES"/>
        </a:p>
      </dgm:t>
    </dgm:pt>
  </dgm:ptLst>
  <dgm:cxnLst>
    <dgm:cxn modelId="{2AF50C9D-6719-481B-8B97-4AFDC623CB8C}" type="presOf" srcId="{46BA3C89-094F-4F34-A4A4-36A139AC9F22}" destId="{9C4E9B1B-67CA-4E61-AB86-D4329DB3BC0B}" srcOrd="1" destOrd="0" presId="urn:microsoft.com/office/officeart/2005/8/layout/vProcess5"/>
    <dgm:cxn modelId="{0DFBBB7D-2C3A-4BD1-99D6-02888E36B08D}" type="presOf" srcId="{2C7185D6-DB9C-46AF-8DDC-D782A7AC3957}" destId="{C71F2146-6EB7-4312-B87F-75D1367FF486}" srcOrd="0" destOrd="0" presId="urn:microsoft.com/office/officeart/2005/8/layout/vProcess5"/>
    <dgm:cxn modelId="{8CDEB587-619A-44E2-AECC-4404D957B577}" type="presOf" srcId="{92491F21-6EFE-4205-BEE4-F719E82A5EC2}" destId="{4C476D06-B0FD-4B73-B4E9-8B35F8BD8F55}" srcOrd="1" destOrd="0" presId="urn:microsoft.com/office/officeart/2005/8/layout/vProcess5"/>
    <dgm:cxn modelId="{33EE809C-190B-420D-BEA5-0FE1317BB69A}" srcId="{2E202768-32A4-443D-AA06-8AC1F7A4F150}" destId="{0804D574-ABF1-4191-B82C-8598B521E5ED}" srcOrd="0" destOrd="0" parTransId="{3653F416-24D8-4C80-97F2-9E97177731E7}" sibTransId="{2C7185D6-DB9C-46AF-8DDC-D782A7AC3957}"/>
    <dgm:cxn modelId="{3DFA5211-E042-4B30-817C-BA6E57B3BBE6}" srcId="{2E202768-32A4-443D-AA06-8AC1F7A4F150}" destId="{92491F21-6EFE-4205-BEE4-F719E82A5EC2}" srcOrd="3" destOrd="0" parTransId="{7BA86A01-87A2-4C1B-8562-543E676EA3C7}" sibTransId="{D9ECC579-98C7-4438-B480-28F89AAE776B}"/>
    <dgm:cxn modelId="{4BA05A22-14DD-4D47-A49B-1A711A2EBB38}" srcId="{2E202768-32A4-443D-AA06-8AC1F7A4F150}" destId="{7CB78532-EE09-44E5-9691-2957125060A7}" srcOrd="1" destOrd="0" parTransId="{DB86B1D8-211A-4419-9E6F-6F71BCDCD83E}" sibTransId="{1994A01F-8FB2-4644-BE77-8CB6755A846B}"/>
    <dgm:cxn modelId="{13B17A8F-B282-48E4-BED3-3A37A3BFA345}" type="presOf" srcId="{0804D574-ABF1-4191-B82C-8598B521E5ED}" destId="{1ED0EDFD-8827-4C06-BA11-E84F2E4509D0}" srcOrd="0" destOrd="0" presId="urn:microsoft.com/office/officeart/2005/8/layout/vProcess5"/>
    <dgm:cxn modelId="{0D1F2800-D165-4F52-AD70-3A155C246B5D}" srcId="{2E202768-32A4-443D-AA06-8AC1F7A4F150}" destId="{46BA3C89-094F-4F34-A4A4-36A139AC9F22}" srcOrd="2" destOrd="0" parTransId="{5F4D97BB-AA3C-4C3C-AF36-AC636AD25EE9}" sibTransId="{DB05EB9A-95A3-4B9F-BC3A-05A05B3E7EF1}"/>
    <dgm:cxn modelId="{65B2338E-003C-48EC-A832-5A96968D2EA4}" type="presOf" srcId="{0804D574-ABF1-4191-B82C-8598B521E5ED}" destId="{3CA080FA-A25D-4396-B173-93CE85769FAA}" srcOrd="1" destOrd="0" presId="urn:microsoft.com/office/officeart/2005/8/layout/vProcess5"/>
    <dgm:cxn modelId="{7E0FCF92-79BD-4D82-A896-5E6623636081}" type="presOf" srcId="{7CB78532-EE09-44E5-9691-2957125060A7}" destId="{0D9C67FF-D14E-41A0-93E9-89799DD2E20A}" srcOrd="0" destOrd="0" presId="urn:microsoft.com/office/officeart/2005/8/layout/vProcess5"/>
    <dgm:cxn modelId="{1E90A9FB-4296-4DC1-A89D-7E4876D23C9A}" type="presOf" srcId="{1994A01F-8FB2-4644-BE77-8CB6755A846B}" destId="{0C4726C5-74C3-4ED5-914D-51BB229BD156}" srcOrd="0" destOrd="0" presId="urn:microsoft.com/office/officeart/2005/8/layout/vProcess5"/>
    <dgm:cxn modelId="{1785E715-958A-4B40-A40D-7311FB3D4819}" type="presOf" srcId="{7CB78532-EE09-44E5-9691-2957125060A7}" destId="{1A38147C-71A7-4E15-A3B3-B0F2DD54A408}" srcOrd="1" destOrd="0" presId="urn:microsoft.com/office/officeart/2005/8/layout/vProcess5"/>
    <dgm:cxn modelId="{88E3EA7D-8D05-4573-9CB0-54F1CEE4A578}" type="presOf" srcId="{92491F21-6EFE-4205-BEE4-F719E82A5EC2}" destId="{5777470A-9282-4261-9FD8-2B0387A68FB0}" srcOrd="0" destOrd="0" presId="urn:microsoft.com/office/officeart/2005/8/layout/vProcess5"/>
    <dgm:cxn modelId="{E681788E-4C32-4B44-83BF-C2630CA93ADB}" type="presOf" srcId="{2E202768-32A4-443D-AA06-8AC1F7A4F150}" destId="{C5F81E11-DDF1-4263-9E9F-F39C21DF469E}" srcOrd="0" destOrd="0" presId="urn:microsoft.com/office/officeart/2005/8/layout/vProcess5"/>
    <dgm:cxn modelId="{FA71E8F8-4B37-42B9-A426-7749FF661857}" type="presOf" srcId="{46BA3C89-094F-4F34-A4A4-36A139AC9F22}" destId="{DBC0A53C-5DF1-4CDE-BE10-59A0825FC82A}" srcOrd="0" destOrd="0" presId="urn:microsoft.com/office/officeart/2005/8/layout/vProcess5"/>
    <dgm:cxn modelId="{2CCF0689-2CBD-403A-ACA5-562FE6664152}" type="presOf" srcId="{DB05EB9A-95A3-4B9F-BC3A-05A05B3E7EF1}" destId="{9657DAD7-0BEA-44A0-917A-2939A94186C2}" srcOrd="0" destOrd="0" presId="urn:microsoft.com/office/officeart/2005/8/layout/vProcess5"/>
    <dgm:cxn modelId="{CE954F32-5782-45B0-A0C1-805F6515D2F5}" type="presParOf" srcId="{C5F81E11-DDF1-4263-9E9F-F39C21DF469E}" destId="{B9DBB827-BD4A-48B1-9ED0-7535056253EE}" srcOrd="0" destOrd="0" presId="urn:microsoft.com/office/officeart/2005/8/layout/vProcess5"/>
    <dgm:cxn modelId="{5B07C70D-9EEC-424A-850A-A29CFA78C8C7}" type="presParOf" srcId="{C5F81E11-DDF1-4263-9E9F-F39C21DF469E}" destId="{1ED0EDFD-8827-4C06-BA11-E84F2E4509D0}" srcOrd="1" destOrd="0" presId="urn:microsoft.com/office/officeart/2005/8/layout/vProcess5"/>
    <dgm:cxn modelId="{DAFBC389-450C-47E2-8F76-C4F0B693339E}" type="presParOf" srcId="{C5F81E11-DDF1-4263-9E9F-F39C21DF469E}" destId="{0D9C67FF-D14E-41A0-93E9-89799DD2E20A}" srcOrd="2" destOrd="0" presId="urn:microsoft.com/office/officeart/2005/8/layout/vProcess5"/>
    <dgm:cxn modelId="{02C5B583-4111-47E1-B49C-EB318AF8D695}" type="presParOf" srcId="{C5F81E11-DDF1-4263-9E9F-F39C21DF469E}" destId="{DBC0A53C-5DF1-4CDE-BE10-59A0825FC82A}" srcOrd="3" destOrd="0" presId="urn:microsoft.com/office/officeart/2005/8/layout/vProcess5"/>
    <dgm:cxn modelId="{BDC435B5-3FE7-4D21-AD3A-F3AB1B0CA1CD}" type="presParOf" srcId="{C5F81E11-DDF1-4263-9E9F-F39C21DF469E}" destId="{5777470A-9282-4261-9FD8-2B0387A68FB0}" srcOrd="4" destOrd="0" presId="urn:microsoft.com/office/officeart/2005/8/layout/vProcess5"/>
    <dgm:cxn modelId="{73E8A453-2080-4E36-B443-DC41E7BD2E0B}" type="presParOf" srcId="{C5F81E11-DDF1-4263-9E9F-F39C21DF469E}" destId="{C71F2146-6EB7-4312-B87F-75D1367FF486}" srcOrd="5" destOrd="0" presId="urn:microsoft.com/office/officeart/2005/8/layout/vProcess5"/>
    <dgm:cxn modelId="{5E07F152-E114-40DA-B9DC-C4B5F9764D21}" type="presParOf" srcId="{C5F81E11-DDF1-4263-9E9F-F39C21DF469E}" destId="{0C4726C5-74C3-4ED5-914D-51BB229BD156}" srcOrd="6" destOrd="0" presId="urn:microsoft.com/office/officeart/2005/8/layout/vProcess5"/>
    <dgm:cxn modelId="{7ED0E8CF-917D-498A-A1C7-F3DF4BC0FEFD}" type="presParOf" srcId="{C5F81E11-DDF1-4263-9E9F-F39C21DF469E}" destId="{9657DAD7-0BEA-44A0-917A-2939A94186C2}" srcOrd="7" destOrd="0" presId="urn:microsoft.com/office/officeart/2005/8/layout/vProcess5"/>
    <dgm:cxn modelId="{81E51456-0B13-4C9A-9589-A3EABCDF8AF8}" type="presParOf" srcId="{C5F81E11-DDF1-4263-9E9F-F39C21DF469E}" destId="{3CA080FA-A25D-4396-B173-93CE85769FAA}" srcOrd="8" destOrd="0" presId="urn:microsoft.com/office/officeart/2005/8/layout/vProcess5"/>
    <dgm:cxn modelId="{1CD8D871-FDC7-4294-B2B0-789A3489CD48}" type="presParOf" srcId="{C5F81E11-DDF1-4263-9E9F-F39C21DF469E}" destId="{1A38147C-71A7-4E15-A3B3-B0F2DD54A408}" srcOrd="9" destOrd="0" presId="urn:microsoft.com/office/officeart/2005/8/layout/vProcess5"/>
    <dgm:cxn modelId="{D08BA20A-8BB3-4D65-BF30-745777E50357}" type="presParOf" srcId="{C5F81E11-DDF1-4263-9E9F-F39C21DF469E}" destId="{9C4E9B1B-67CA-4E61-AB86-D4329DB3BC0B}" srcOrd="10" destOrd="0" presId="urn:microsoft.com/office/officeart/2005/8/layout/vProcess5"/>
    <dgm:cxn modelId="{23482D74-BE99-4CAE-9CFC-792F29550D94}" type="presParOf" srcId="{C5F81E11-DDF1-4263-9E9F-F39C21DF469E}" destId="{4C476D06-B0FD-4B73-B4E9-8B35F8BD8F55}"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AABAA4-168B-48F1-821E-87D4447988CA}" type="doc">
      <dgm:prSet loTypeId="urn:microsoft.com/office/officeart/2005/8/layout/list1" loCatId="list" qsTypeId="urn:microsoft.com/office/officeart/2005/8/quickstyle/simple5" qsCatId="simple" csTypeId="urn:microsoft.com/office/officeart/2005/8/colors/accent0_1" csCatId="mainScheme" phldr="1"/>
      <dgm:spPr/>
      <dgm:t>
        <a:bodyPr/>
        <a:lstStyle/>
        <a:p>
          <a:endParaRPr lang="es-EC"/>
        </a:p>
      </dgm:t>
    </dgm:pt>
    <dgm:pt modelId="{77C50D67-21F3-4AE6-8CD8-8C8F972C50DD}">
      <dgm:prSet phldrT="[Texto]" custT="1"/>
      <dgm:spPr/>
      <dgm:t>
        <a:bodyPr/>
        <a:lstStyle/>
        <a:p>
          <a:pPr algn="just"/>
          <a:r>
            <a:rPr lang="es-EC" sz="1600" b="1" dirty="0" smtClean="0"/>
            <a:t>GENERAL</a:t>
          </a:r>
          <a:endParaRPr lang="es-EC" sz="1600" b="1" dirty="0"/>
        </a:p>
      </dgm:t>
    </dgm:pt>
    <dgm:pt modelId="{727A68BC-C471-4760-8264-FB89A6FB7DB7}" type="parTrans" cxnId="{D3B8C176-3DD4-4058-83DC-04F1D57CED46}">
      <dgm:prSet/>
      <dgm:spPr/>
      <dgm:t>
        <a:bodyPr/>
        <a:lstStyle/>
        <a:p>
          <a:pPr algn="just"/>
          <a:endParaRPr lang="es-EC" sz="1600"/>
        </a:p>
      </dgm:t>
    </dgm:pt>
    <dgm:pt modelId="{37C4A2E6-9348-4BBA-AD87-E90C0AA41E73}" type="sibTrans" cxnId="{D3B8C176-3DD4-4058-83DC-04F1D57CED46}">
      <dgm:prSet/>
      <dgm:spPr/>
      <dgm:t>
        <a:bodyPr/>
        <a:lstStyle/>
        <a:p>
          <a:pPr algn="just"/>
          <a:endParaRPr lang="es-EC" sz="1600"/>
        </a:p>
      </dgm:t>
    </dgm:pt>
    <dgm:pt modelId="{FC0A6B8E-4003-417E-B905-FF4418E44047}">
      <dgm:prSet phldrT="[Texto]" custT="1"/>
      <dgm:spPr/>
      <dgm:t>
        <a:bodyPr/>
        <a:lstStyle/>
        <a:p>
          <a:pPr algn="just"/>
          <a:r>
            <a:rPr lang="es-EC" sz="1400" dirty="0" smtClean="0"/>
            <a:t>Analizar los factores determinantes que los clientes califican en cuanto a la calidad del servicio y la experiencia de compra percibida en las clínicas veterinarias del Distrito Metropolitano de Quito, para proponer un plan de gestión bajo el enfoque de Ciclo del Servicio.</a:t>
          </a:r>
          <a:r>
            <a:rPr lang="es-EC" sz="1400" b="1" dirty="0" smtClean="0"/>
            <a:t>.</a:t>
          </a:r>
          <a:endParaRPr lang="es-EC" sz="1400" b="1" dirty="0"/>
        </a:p>
      </dgm:t>
    </dgm:pt>
    <dgm:pt modelId="{CA48BFB9-0861-489D-B2E1-AEED50CBFEB2}" type="parTrans" cxnId="{3B5C15BA-EFEE-4C46-A724-6C323546E571}">
      <dgm:prSet/>
      <dgm:spPr/>
      <dgm:t>
        <a:bodyPr/>
        <a:lstStyle/>
        <a:p>
          <a:endParaRPr lang="es-EC"/>
        </a:p>
      </dgm:t>
    </dgm:pt>
    <dgm:pt modelId="{ACF169FD-BE66-49B0-B3DF-EF961D4D1963}" type="sibTrans" cxnId="{3B5C15BA-EFEE-4C46-A724-6C323546E571}">
      <dgm:prSet/>
      <dgm:spPr/>
      <dgm:t>
        <a:bodyPr/>
        <a:lstStyle/>
        <a:p>
          <a:endParaRPr lang="es-EC"/>
        </a:p>
      </dgm:t>
    </dgm:pt>
    <dgm:pt modelId="{37521EC9-D846-41B8-8A61-7EDDEB30AE30}" type="pres">
      <dgm:prSet presAssocID="{1BAABAA4-168B-48F1-821E-87D4447988CA}" presName="linear" presStyleCnt="0">
        <dgm:presLayoutVars>
          <dgm:dir/>
          <dgm:animLvl val="lvl"/>
          <dgm:resizeHandles val="exact"/>
        </dgm:presLayoutVars>
      </dgm:prSet>
      <dgm:spPr/>
      <dgm:t>
        <a:bodyPr/>
        <a:lstStyle/>
        <a:p>
          <a:endParaRPr lang="es-EC"/>
        </a:p>
      </dgm:t>
    </dgm:pt>
    <dgm:pt modelId="{33938843-0082-47CA-9FC1-A80CFB9889F3}" type="pres">
      <dgm:prSet presAssocID="{77C50D67-21F3-4AE6-8CD8-8C8F972C50DD}" presName="parentLin" presStyleCnt="0"/>
      <dgm:spPr/>
      <dgm:t>
        <a:bodyPr/>
        <a:lstStyle/>
        <a:p>
          <a:endParaRPr lang="es-ES"/>
        </a:p>
      </dgm:t>
    </dgm:pt>
    <dgm:pt modelId="{D1F9CDC6-1916-41EC-B61D-C6ED10428FBA}" type="pres">
      <dgm:prSet presAssocID="{77C50D67-21F3-4AE6-8CD8-8C8F972C50DD}" presName="parentLeftMargin" presStyleLbl="node1" presStyleIdx="0" presStyleCnt="1"/>
      <dgm:spPr/>
      <dgm:t>
        <a:bodyPr/>
        <a:lstStyle/>
        <a:p>
          <a:endParaRPr lang="es-EC"/>
        </a:p>
      </dgm:t>
    </dgm:pt>
    <dgm:pt modelId="{657B9309-F588-42B4-89B4-EF5F78600676}" type="pres">
      <dgm:prSet presAssocID="{77C50D67-21F3-4AE6-8CD8-8C8F972C50DD}" presName="parentText" presStyleLbl="node1" presStyleIdx="0" presStyleCnt="1" custScaleY="30613">
        <dgm:presLayoutVars>
          <dgm:chMax val="0"/>
          <dgm:bulletEnabled val="1"/>
        </dgm:presLayoutVars>
      </dgm:prSet>
      <dgm:spPr/>
      <dgm:t>
        <a:bodyPr/>
        <a:lstStyle/>
        <a:p>
          <a:endParaRPr lang="es-EC"/>
        </a:p>
      </dgm:t>
    </dgm:pt>
    <dgm:pt modelId="{61F4D32D-766A-408F-B79C-D37972C4634A}" type="pres">
      <dgm:prSet presAssocID="{77C50D67-21F3-4AE6-8CD8-8C8F972C50DD}" presName="negativeSpace" presStyleCnt="0"/>
      <dgm:spPr/>
      <dgm:t>
        <a:bodyPr/>
        <a:lstStyle/>
        <a:p>
          <a:endParaRPr lang="es-ES"/>
        </a:p>
      </dgm:t>
    </dgm:pt>
    <dgm:pt modelId="{52123439-00DB-44AD-9676-D1BAC8E1E600}" type="pres">
      <dgm:prSet presAssocID="{77C50D67-21F3-4AE6-8CD8-8C8F972C50DD}" presName="childText" presStyleLbl="conFgAcc1" presStyleIdx="0" presStyleCnt="1" custLinFactNeighborX="-1551" custLinFactNeighborY="-62394">
        <dgm:presLayoutVars>
          <dgm:bulletEnabled val="1"/>
        </dgm:presLayoutVars>
      </dgm:prSet>
      <dgm:spPr/>
      <dgm:t>
        <a:bodyPr/>
        <a:lstStyle/>
        <a:p>
          <a:endParaRPr lang="es-EC"/>
        </a:p>
      </dgm:t>
    </dgm:pt>
  </dgm:ptLst>
  <dgm:cxnLst>
    <dgm:cxn modelId="{3B5C15BA-EFEE-4C46-A724-6C323546E571}" srcId="{77C50D67-21F3-4AE6-8CD8-8C8F972C50DD}" destId="{FC0A6B8E-4003-417E-B905-FF4418E44047}" srcOrd="0" destOrd="0" parTransId="{CA48BFB9-0861-489D-B2E1-AEED50CBFEB2}" sibTransId="{ACF169FD-BE66-49B0-B3DF-EF961D4D1963}"/>
    <dgm:cxn modelId="{ABAFC94D-386F-4393-A337-81D69807F8D7}" type="presOf" srcId="{1BAABAA4-168B-48F1-821E-87D4447988CA}" destId="{37521EC9-D846-41B8-8A61-7EDDEB30AE30}" srcOrd="0" destOrd="0" presId="urn:microsoft.com/office/officeart/2005/8/layout/list1"/>
    <dgm:cxn modelId="{1C2A134A-CD3D-4B62-AB43-E0DB0171ACC3}" type="presOf" srcId="{FC0A6B8E-4003-417E-B905-FF4418E44047}" destId="{52123439-00DB-44AD-9676-D1BAC8E1E600}" srcOrd="0" destOrd="0" presId="urn:microsoft.com/office/officeart/2005/8/layout/list1"/>
    <dgm:cxn modelId="{73242DBF-13DC-4AA1-9C1A-FE917289DFF1}" type="presOf" srcId="{77C50D67-21F3-4AE6-8CD8-8C8F972C50DD}" destId="{657B9309-F588-42B4-89B4-EF5F78600676}" srcOrd="1" destOrd="0" presId="urn:microsoft.com/office/officeart/2005/8/layout/list1"/>
    <dgm:cxn modelId="{D3B8C176-3DD4-4058-83DC-04F1D57CED46}" srcId="{1BAABAA4-168B-48F1-821E-87D4447988CA}" destId="{77C50D67-21F3-4AE6-8CD8-8C8F972C50DD}" srcOrd="0" destOrd="0" parTransId="{727A68BC-C471-4760-8264-FB89A6FB7DB7}" sibTransId="{37C4A2E6-9348-4BBA-AD87-E90C0AA41E73}"/>
    <dgm:cxn modelId="{7BBD0C11-794F-461A-8AE6-5C53D16B69E5}" type="presOf" srcId="{77C50D67-21F3-4AE6-8CD8-8C8F972C50DD}" destId="{D1F9CDC6-1916-41EC-B61D-C6ED10428FBA}" srcOrd="0" destOrd="0" presId="urn:microsoft.com/office/officeart/2005/8/layout/list1"/>
    <dgm:cxn modelId="{2E2F25A0-16B0-45FA-A1C4-6460DE2CAEF6}" type="presParOf" srcId="{37521EC9-D846-41B8-8A61-7EDDEB30AE30}" destId="{33938843-0082-47CA-9FC1-A80CFB9889F3}" srcOrd="0" destOrd="0" presId="urn:microsoft.com/office/officeart/2005/8/layout/list1"/>
    <dgm:cxn modelId="{3B311436-906C-47D3-866B-EBFC38F659C3}" type="presParOf" srcId="{33938843-0082-47CA-9FC1-A80CFB9889F3}" destId="{D1F9CDC6-1916-41EC-B61D-C6ED10428FBA}" srcOrd="0" destOrd="0" presId="urn:microsoft.com/office/officeart/2005/8/layout/list1"/>
    <dgm:cxn modelId="{DB401342-D05B-40A0-8393-01C0284BB6C2}" type="presParOf" srcId="{33938843-0082-47CA-9FC1-A80CFB9889F3}" destId="{657B9309-F588-42B4-89B4-EF5F78600676}" srcOrd="1" destOrd="0" presId="urn:microsoft.com/office/officeart/2005/8/layout/list1"/>
    <dgm:cxn modelId="{9166FE22-511D-470D-AF64-A822178686AD}" type="presParOf" srcId="{37521EC9-D846-41B8-8A61-7EDDEB30AE30}" destId="{61F4D32D-766A-408F-B79C-D37972C4634A}" srcOrd="1" destOrd="0" presId="urn:microsoft.com/office/officeart/2005/8/layout/list1"/>
    <dgm:cxn modelId="{08C0AF47-B78F-44B2-A151-CFC7F4D9C4AA}" type="presParOf" srcId="{37521EC9-D846-41B8-8A61-7EDDEB30AE30}" destId="{52123439-00DB-44AD-9676-D1BAC8E1E600}"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290A32-0293-42D3-B7F5-CE3D41D3B558}" type="doc">
      <dgm:prSet loTypeId="urn:microsoft.com/office/officeart/2005/8/layout/process1" loCatId="process" qsTypeId="urn:microsoft.com/office/officeart/2005/8/quickstyle/simple3" qsCatId="simple" csTypeId="urn:microsoft.com/office/officeart/2005/8/colors/accent0_1" csCatId="mainScheme" phldr="1"/>
      <dgm:spPr/>
      <dgm:t>
        <a:bodyPr/>
        <a:lstStyle/>
        <a:p>
          <a:endParaRPr lang="es-EC"/>
        </a:p>
      </dgm:t>
    </dgm:pt>
    <dgm:pt modelId="{7CB59524-4571-4961-9F22-F260818E50DC}">
      <dgm:prSet phldrT="[Texto]" custT="1"/>
      <dgm:spPr/>
      <dgm:t>
        <a:bodyPr/>
        <a:lstStyle/>
        <a:p>
          <a:r>
            <a:rPr lang="es-EC" sz="1400" b="1" dirty="0" smtClean="0"/>
            <a:t>ESPECÍFICOS</a:t>
          </a:r>
          <a:endParaRPr lang="es-EC" sz="1400" b="1" dirty="0"/>
        </a:p>
      </dgm:t>
    </dgm:pt>
    <dgm:pt modelId="{74B1D184-8246-4956-8958-2A3D20DDF2E3}" type="parTrans" cxnId="{1A92CB68-28D6-49B3-9717-F93C55CBB5E3}">
      <dgm:prSet/>
      <dgm:spPr/>
      <dgm:t>
        <a:bodyPr/>
        <a:lstStyle/>
        <a:p>
          <a:endParaRPr lang="es-EC" sz="1400" b="1">
            <a:solidFill>
              <a:schemeClr val="tx1"/>
            </a:solidFill>
          </a:endParaRPr>
        </a:p>
      </dgm:t>
    </dgm:pt>
    <dgm:pt modelId="{E316C7F3-4694-45FA-9689-B7EFECA1551F}" type="sibTrans" cxnId="{1A92CB68-28D6-49B3-9717-F93C55CBB5E3}">
      <dgm:prSet custT="1"/>
      <dgm:spPr/>
      <dgm:t>
        <a:bodyPr/>
        <a:lstStyle/>
        <a:p>
          <a:endParaRPr lang="es-EC" sz="1400" b="1" dirty="0">
            <a:solidFill>
              <a:schemeClr val="tx1"/>
            </a:solidFill>
          </a:endParaRPr>
        </a:p>
      </dgm:t>
    </dgm:pt>
    <dgm:pt modelId="{EDF6264D-7B0A-44EB-B9AB-BCC1B6BB019F}">
      <dgm:prSet phldrT="[Texto]" custT="1"/>
      <dgm:spPr/>
      <dgm:t>
        <a:bodyPr/>
        <a:lstStyle/>
        <a:p>
          <a:r>
            <a:rPr lang="es-MX" sz="1400" dirty="0" smtClean="0"/>
            <a:t>Determinar las características demográficas y geográficas de los clientes mediante la aplicación de una encuesta para determinar su perfil actual.</a:t>
          </a:r>
          <a:endParaRPr lang="es-EC" sz="1400" b="1" dirty="0"/>
        </a:p>
      </dgm:t>
    </dgm:pt>
    <dgm:pt modelId="{4603438D-C771-479D-AB3B-D3B7142435DF}" type="parTrans" cxnId="{82842119-FAF7-492A-A59E-B42371592889}">
      <dgm:prSet/>
      <dgm:spPr/>
      <dgm:t>
        <a:bodyPr/>
        <a:lstStyle/>
        <a:p>
          <a:endParaRPr lang="es-EC" sz="1400" b="1">
            <a:solidFill>
              <a:schemeClr val="tx1"/>
            </a:solidFill>
          </a:endParaRPr>
        </a:p>
      </dgm:t>
    </dgm:pt>
    <dgm:pt modelId="{F03A4AA5-024A-4562-A014-ADE9ED9F30B4}" type="sibTrans" cxnId="{82842119-FAF7-492A-A59E-B42371592889}">
      <dgm:prSet custT="1"/>
      <dgm:spPr/>
      <dgm:t>
        <a:bodyPr/>
        <a:lstStyle/>
        <a:p>
          <a:endParaRPr lang="es-EC" sz="1400" b="1" dirty="0">
            <a:solidFill>
              <a:schemeClr val="tx1"/>
            </a:solidFill>
          </a:endParaRPr>
        </a:p>
      </dgm:t>
    </dgm:pt>
    <dgm:pt modelId="{299A3F70-9643-4B56-9394-D4177AF85638}">
      <dgm:prSet/>
      <dgm:spPr/>
      <dgm:t>
        <a:bodyPr/>
        <a:lstStyle/>
        <a:p>
          <a:r>
            <a:rPr lang="es-EC" dirty="0" smtClean="0"/>
            <a:t>Establecer las características psicográficas de los clientes de las clínicas veterinarias, mediante la aplicación de un enfoque cualitativo para conocer su comportamiento de compra.</a:t>
          </a:r>
          <a:endParaRPr lang="es-EC" dirty="0"/>
        </a:p>
      </dgm:t>
    </dgm:pt>
    <dgm:pt modelId="{488B441A-8C33-4249-9E98-CCEFD2DF1962}" type="parTrans" cxnId="{A6C6AE15-2FD5-404F-96F8-C40041F439BD}">
      <dgm:prSet/>
      <dgm:spPr/>
      <dgm:t>
        <a:bodyPr/>
        <a:lstStyle/>
        <a:p>
          <a:endParaRPr lang="es-ES"/>
        </a:p>
      </dgm:t>
    </dgm:pt>
    <dgm:pt modelId="{C7B8527D-5EF1-4309-B894-7DFFE86502CC}" type="sibTrans" cxnId="{A6C6AE15-2FD5-404F-96F8-C40041F439BD}">
      <dgm:prSet/>
      <dgm:spPr/>
      <dgm:t>
        <a:bodyPr/>
        <a:lstStyle/>
        <a:p>
          <a:endParaRPr lang="es-ES" dirty="0"/>
        </a:p>
      </dgm:t>
    </dgm:pt>
    <dgm:pt modelId="{EF92CFB5-F9ED-4C7A-96C8-D144E2EE7BC8}">
      <dgm:prSet/>
      <dgm:spPr/>
      <dgm:t>
        <a:bodyPr/>
        <a:lstStyle/>
        <a:p>
          <a:r>
            <a:rPr lang="es-EC" dirty="0" smtClean="0"/>
            <a:t>Identificar la perspectiva que tienen los clientes respecto a los servicios veterinarios, mediante la evaluación de las dimensiones de calidad en el servicio para medir su nivel de satisfacción.</a:t>
          </a:r>
          <a:endParaRPr lang="es-EC" dirty="0"/>
        </a:p>
      </dgm:t>
    </dgm:pt>
    <dgm:pt modelId="{53A8E7BE-AD1F-4F90-8924-901D4D76FEAD}" type="parTrans" cxnId="{5D346686-CAC7-4A85-957C-AFCFC6841F83}">
      <dgm:prSet/>
      <dgm:spPr/>
      <dgm:t>
        <a:bodyPr/>
        <a:lstStyle/>
        <a:p>
          <a:endParaRPr lang="es-ES"/>
        </a:p>
      </dgm:t>
    </dgm:pt>
    <dgm:pt modelId="{4FEAFA36-7542-4A74-B84B-CA308D26D2FD}" type="sibTrans" cxnId="{5D346686-CAC7-4A85-957C-AFCFC6841F83}">
      <dgm:prSet/>
      <dgm:spPr/>
      <dgm:t>
        <a:bodyPr/>
        <a:lstStyle/>
        <a:p>
          <a:endParaRPr lang="es-ES"/>
        </a:p>
      </dgm:t>
    </dgm:pt>
    <dgm:pt modelId="{D39DE6D3-E7E5-4589-AD88-4E982D031D46}" type="pres">
      <dgm:prSet presAssocID="{0B290A32-0293-42D3-B7F5-CE3D41D3B558}" presName="Name0" presStyleCnt="0">
        <dgm:presLayoutVars>
          <dgm:dir/>
          <dgm:resizeHandles val="exact"/>
        </dgm:presLayoutVars>
      </dgm:prSet>
      <dgm:spPr/>
      <dgm:t>
        <a:bodyPr/>
        <a:lstStyle/>
        <a:p>
          <a:endParaRPr lang="es-EC"/>
        </a:p>
      </dgm:t>
    </dgm:pt>
    <dgm:pt modelId="{B0B9C540-5428-482F-9895-A5A2D32B1C98}" type="pres">
      <dgm:prSet presAssocID="{7CB59524-4571-4961-9F22-F260818E50DC}" presName="node" presStyleLbl="node1" presStyleIdx="0" presStyleCnt="4" custScaleX="96283" custScaleY="57345" custLinFactNeighborX="45872">
        <dgm:presLayoutVars>
          <dgm:bulletEnabled val="1"/>
        </dgm:presLayoutVars>
      </dgm:prSet>
      <dgm:spPr/>
      <dgm:t>
        <a:bodyPr/>
        <a:lstStyle/>
        <a:p>
          <a:endParaRPr lang="es-EC"/>
        </a:p>
      </dgm:t>
    </dgm:pt>
    <dgm:pt modelId="{7D67E592-8B3A-4F88-9310-72FCC47FF91A}" type="pres">
      <dgm:prSet presAssocID="{E316C7F3-4694-45FA-9689-B7EFECA1551F}" presName="sibTrans" presStyleLbl="sibTrans2D1" presStyleIdx="0" presStyleCnt="3"/>
      <dgm:spPr/>
      <dgm:t>
        <a:bodyPr/>
        <a:lstStyle/>
        <a:p>
          <a:endParaRPr lang="es-EC"/>
        </a:p>
      </dgm:t>
    </dgm:pt>
    <dgm:pt modelId="{84E47E88-5A17-45D5-B17C-7A0648D4D75B}" type="pres">
      <dgm:prSet presAssocID="{E316C7F3-4694-45FA-9689-B7EFECA1551F}" presName="connectorText" presStyleLbl="sibTrans2D1" presStyleIdx="0" presStyleCnt="3"/>
      <dgm:spPr/>
      <dgm:t>
        <a:bodyPr/>
        <a:lstStyle/>
        <a:p>
          <a:endParaRPr lang="es-EC"/>
        </a:p>
      </dgm:t>
    </dgm:pt>
    <dgm:pt modelId="{A54A457B-CB30-4CFE-947E-6B5DB3CEB3AC}" type="pres">
      <dgm:prSet presAssocID="{EDF6264D-7B0A-44EB-B9AB-BCC1B6BB019F}" presName="node" presStyleLbl="node1" presStyleIdx="1" presStyleCnt="4" custLinFactNeighborX="30118">
        <dgm:presLayoutVars>
          <dgm:bulletEnabled val="1"/>
        </dgm:presLayoutVars>
      </dgm:prSet>
      <dgm:spPr/>
      <dgm:t>
        <a:bodyPr/>
        <a:lstStyle/>
        <a:p>
          <a:endParaRPr lang="es-EC"/>
        </a:p>
      </dgm:t>
    </dgm:pt>
    <dgm:pt modelId="{09046896-801C-49EA-9F2D-FE23854EB027}" type="pres">
      <dgm:prSet presAssocID="{F03A4AA5-024A-4562-A014-ADE9ED9F30B4}" presName="sibTrans" presStyleLbl="sibTrans2D1" presStyleIdx="1" presStyleCnt="3" custLinFactNeighborX="-12399"/>
      <dgm:spPr/>
      <dgm:t>
        <a:bodyPr/>
        <a:lstStyle/>
        <a:p>
          <a:endParaRPr lang="es-EC"/>
        </a:p>
      </dgm:t>
    </dgm:pt>
    <dgm:pt modelId="{88B3923A-A604-45A7-B9B5-3BF00E815C9F}" type="pres">
      <dgm:prSet presAssocID="{F03A4AA5-024A-4562-A014-ADE9ED9F30B4}" presName="connectorText" presStyleLbl="sibTrans2D1" presStyleIdx="1" presStyleCnt="3"/>
      <dgm:spPr/>
      <dgm:t>
        <a:bodyPr/>
        <a:lstStyle/>
        <a:p>
          <a:endParaRPr lang="es-EC"/>
        </a:p>
      </dgm:t>
    </dgm:pt>
    <dgm:pt modelId="{081293E4-B4F9-4440-AE4E-61F97E2E8AED}" type="pres">
      <dgm:prSet presAssocID="{299A3F70-9643-4B56-9394-D4177AF85638}" presName="node" presStyleLbl="node1" presStyleIdx="2" presStyleCnt="4">
        <dgm:presLayoutVars>
          <dgm:bulletEnabled val="1"/>
        </dgm:presLayoutVars>
      </dgm:prSet>
      <dgm:spPr/>
      <dgm:t>
        <a:bodyPr/>
        <a:lstStyle/>
        <a:p>
          <a:endParaRPr lang="es-ES"/>
        </a:p>
      </dgm:t>
    </dgm:pt>
    <dgm:pt modelId="{F1E2FF69-26BE-4631-A7CC-0BADDC505B7C}" type="pres">
      <dgm:prSet presAssocID="{C7B8527D-5EF1-4309-B894-7DFFE86502CC}" presName="sibTrans" presStyleLbl="sibTrans2D1" presStyleIdx="2" presStyleCnt="3"/>
      <dgm:spPr/>
      <dgm:t>
        <a:bodyPr/>
        <a:lstStyle/>
        <a:p>
          <a:endParaRPr lang="es-ES"/>
        </a:p>
      </dgm:t>
    </dgm:pt>
    <dgm:pt modelId="{7B73CCE0-8F92-423A-A129-A6F8F311EEDE}" type="pres">
      <dgm:prSet presAssocID="{C7B8527D-5EF1-4309-B894-7DFFE86502CC}" presName="connectorText" presStyleLbl="sibTrans2D1" presStyleIdx="2" presStyleCnt="3"/>
      <dgm:spPr/>
      <dgm:t>
        <a:bodyPr/>
        <a:lstStyle/>
        <a:p>
          <a:endParaRPr lang="es-ES"/>
        </a:p>
      </dgm:t>
    </dgm:pt>
    <dgm:pt modelId="{25C673C0-10C9-4823-B61A-F310C8B1C650}" type="pres">
      <dgm:prSet presAssocID="{EF92CFB5-F9ED-4C7A-96C8-D144E2EE7BC8}" presName="node" presStyleLbl="node1" presStyleIdx="3" presStyleCnt="4">
        <dgm:presLayoutVars>
          <dgm:bulletEnabled val="1"/>
        </dgm:presLayoutVars>
      </dgm:prSet>
      <dgm:spPr/>
      <dgm:t>
        <a:bodyPr/>
        <a:lstStyle/>
        <a:p>
          <a:endParaRPr lang="es-ES"/>
        </a:p>
      </dgm:t>
    </dgm:pt>
  </dgm:ptLst>
  <dgm:cxnLst>
    <dgm:cxn modelId="{49A48D56-811C-45FD-975D-6ED8F90F9802}" type="presOf" srcId="{E316C7F3-4694-45FA-9689-B7EFECA1551F}" destId="{84E47E88-5A17-45D5-B17C-7A0648D4D75B}" srcOrd="1" destOrd="0" presId="urn:microsoft.com/office/officeart/2005/8/layout/process1"/>
    <dgm:cxn modelId="{D5BCBCAC-26F9-4E56-B8F2-F49F93BC7819}" type="presOf" srcId="{0B290A32-0293-42D3-B7F5-CE3D41D3B558}" destId="{D39DE6D3-E7E5-4589-AD88-4E982D031D46}" srcOrd="0" destOrd="0" presId="urn:microsoft.com/office/officeart/2005/8/layout/process1"/>
    <dgm:cxn modelId="{82842119-FAF7-492A-A59E-B42371592889}" srcId="{0B290A32-0293-42D3-B7F5-CE3D41D3B558}" destId="{EDF6264D-7B0A-44EB-B9AB-BCC1B6BB019F}" srcOrd="1" destOrd="0" parTransId="{4603438D-C771-479D-AB3B-D3B7142435DF}" sibTransId="{F03A4AA5-024A-4562-A014-ADE9ED9F30B4}"/>
    <dgm:cxn modelId="{487D4E44-2DD1-4422-8136-84D0ECF32FFB}" type="presOf" srcId="{299A3F70-9643-4B56-9394-D4177AF85638}" destId="{081293E4-B4F9-4440-AE4E-61F97E2E8AED}" srcOrd="0" destOrd="0" presId="urn:microsoft.com/office/officeart/2005/8/layout/process1"/>
    <dgm:cxn modelId="{4F6B845C-750F-4FEE-87ED-E96FC4021AB9}" type="presOf" srcId="{E316C7F3-4694-45FA-9689-B7EFECA1551F}" destId="{7D67E592-8B3A-4F88-9310-72FCC47FF91A}" srcOrd="0" destOrd="0" presId="urn:microsoft.com/office/officeart/2005/8/layout/process1"/>
    <dgm:cxn modelId="{0D440011-BD0C-4F9D-8C9B-5DA96EE2224D}" type="presOf" srcId="{EDF6264D-7B0A-44EB-B9AB-BCC1B6BB019F}" destId="{A54A457B-CB30-4CFE-947E-6B5DB3CEB3AC}" srcOrd="0" destOrd="0" presId="urn:microsoft.com/office/officeart/2005/8/layout/process1"/>
    <dgm:cxn modelId="{F24A7424-7908-4785-A3D5-19597005BA9F}" type="presOf" srcId="{F03A4AA5-024A-4562-A014-ADE9ED9F30B4}" destId="{88B3923A-A604-45A7-B9B5-3BF00E815C9F}" srcOrd="1" destOrd="0" presId="urn:microsoft.com/office/officeart/2005/8/layout/process1"/>
    <dgm:cxn modelId="{95A9D894-2363-4D22-8CC9-D39147407654}" type="presOf" srcId="{F03A4AA5-024A-4562-A014-ADE9ED9F30B4}" destId="{09046896-801C-49EA-9F2D-FE23854EB027}" srcOrd="0" destOrd="0" presId="urn:microsoft.com/office/officeart/2005/8/layout/process1"/>
    <dgm:cxn modelId="{E516AB57-9B4B-42DA-96E2-2EAB4297A790}" type="presOf" srcId="{C7B8527D-5EF1-4309-B894-7DFFE86502CC}" destId="{7B73CCE0-8F92-423A-A129-A6F8F311EEDE}" srcOrd="1" destOrd="0" presId="urn:microsoft.com/office/officeart/2005/8/layout/process1"/>
    <dgm:cxn modelId="{28325D1B-07E4-4DBA-87D2-5109DFF86621}" type="presOf" srcId="{EF92CFB5-F9ED-4C7A-96C8-D144E2EE7BC8}" destId="{25C673C0-10C9-4823-B61A-F310C8B1C650}" srcOrd="0" destOrd="0" presId="urn:microsoft.com/office/officeart/2005/8/layout/process1"/>
    <dgm:cxn modelId="{D9F1B7D7-18BB-4B62-87C0-EB4868C11067}" type="presOf" srcId="{C7B8527D-5EF1-4309-B894-7DFFE86502CC}" destId="{F1E2FF69-26BE-4631-A7CC-0BADDC505B7C}" srcOrd="0" destOrd="0" presId="urn:microsoft.com/office/officeart/2005/8/layout/process1"/>
    <dgm:cxn modelId="{4AF807EF-B2AD-4265-A156-02123969A824}" type="presOf" srcId="{7CB59524-4571-4961-9F22-F260818E50DC}" destId="{B0B9C540-5428-482F-9895-A5A2D32B1C98}" srcOrd="0" destOrd="0" presId="urn:microsoft.com/office/officeart/2005/8/layout/process1"/>
    <dgm:cxn modelId="{1A92CB68-28D6-49B3-9717-F93C55CBB5E3}" srcId="{0B290A32-0293-42D3-B7F5-CE3D41D3B558}" destId="{7CB59524-4571-4961-9F22-F260818E50DC}" srcOrd="0" destOrd="0" parTransId="{74B1D184-8246-4956-8958-2A3D20DDF2E3}" sibTransId="{E316C7F3-4694-45FA-9689-B7EFECA1551F}"/>
    <dgm:cxn modelId="{5D346686-CAC7-4A85-957C-AFCFC6841F83}" srcId="{0B290A32-0293-42D3-B7F5-CE3D41D3B558}" destId="{EF92CFB5-F9ED-4C7A-96C8-D144E2EE7BC8}" srcOrd="3" destOrd="0" parTransId="{53A8E7BE-AD1F-4F90-8924-901D4D76FEAD}" sibTransId="{4FEAFA36-7542-4A74-B84B-CA308D26D2FD}"/>
    <dgm:cxn modelId="{A6C6AE15-2FD5-404F-96F8-C40041F439BD}" srcId="{0B290A32-0293-42D3-B7F5-CE3D41D3B558}" destId="{299A3F70-9643-4B56-9394-D4177AF85638}" srcOrd="2" destOrd="0" parTransId="{488B441A-8C33-4249-9E98-CCEFD2DF1962}" sibTransId="{C7B8527D-5EF1-4309-B894-7DFFE86502CC}"/>
    <dgm:cxn modelId="{67E128B3-FDD5-4321-BFF2-DBAB42B7256D}" type="presParOf" srcId="{D39DE6D3-E7E5-4589-AD88-4E982D031D46}" destId="{B0B9C540-5428-482F-9895-A5A2D32B1C98}" srcOrd="0" destOrd="0" presId="urn:microsoft.com/office/officeart/2005/8/layout/process1"/>
    <dgm:cxn modelId="{7DF9BDD5-1ED4-4097-9944-EA3AE414370E}" type="presParOf" srcId="{D39DE6D3-E7E5-4589-AD88-4E982D031D46}" destId="{7D67E592-8B3A-4F88-9310-72FCC47FF91A}" srcOrd="1" destOrd="0" presId="urn:microsoft.com/office/officeart/2005/8/layout/process1"/>
    <dgm:cxn modelId="{956ACC6A-7F1B-4B82-819D-985DB0AB1EA3}" type="presParOf" srcId="{7D67E592-8B3A-4F88-9310-72FCC47FF91A}" destId="{84E47E88-5A17-45D5-B17C-7A0648D4D75B}" srcOrd="0" destOrd="0" presId="urn:microsoft.com/office/officeart/2005/8/layout/process1"/>
    <dgm:cxn modelId="{79539E8A-5D1E-430A-9C19-F84599B606A0}" type="presParOf" srcId="{D39DE6D3-E7E5-4589-AD88-4E982D031D46}" destId="{A54A457B-CB30-4CFE-947E-6B5DB3CEB3AC}" srcOrd="2" destOrd="0" presId="urn:microsoft.com/office/officeart/2005/8/layout/process1"/>
    <dgm:cxn modelId="{BE212A81-AD7C-4A94-B5AA-A01E1842711C}" type="presParOf" srcId="{D39DE6D3-E7E5-4589-AD88-4E982D031D46}" destId="{09046896-801C-49EA-9F2D-FE23854EB027}" srcOrd="3" destOrd="0" presId="urn:microsoft.com/office/officeart/2005/8/layout/process1"/>
    <dgm:cxn modelId="{F35C7FB1-3CE4-43DB-A1F6-0B62528CC69C}" type="presParOf" srcId="{09046896-801C-49EA-9F2D-FE23854EB027}" destId="{88B3923A-A604-45A7-B9B5-3BF00E815C9F}" srcOrd="0" destOrd="0" presId="urn:microsoft.com/office/officeart/2005/8/layout/process1"/>
    <dgm:cxn modelId="{E98A708E-5261-499C-ABEA-8F2820B0F5B4}" type="presParOf" srcId="{D39DE6D3-E7E5-4589-AD88-4E982D031D46}" destId="{081293E4-B4F9-4440-AE4E-61F97E2E8AED}" srcOrd="4" destOrd="0" presId="urn:microsoft.com/office/officeart/2005/8/layout/process1"/>
    <dgm:cxn modelId="{75DAEB36-5FCC-4659-ABDA-3D10ADC79E04}" type="presParOf" srcId="{D39DE6D3-E7E5-4589-AD88-4E982D031D46}" destId="{F1E2FF69-26BE-4631-A7CC-0BADDC505B7C}" srcOrd="5" destOrd="0" presId="urn:microsoft.com/office/officeart/2005/8/layout/process1"/>
    <dgm:cxn modelId="{ED2CEF0B-56DA-4F4F-8B1C-CEF0A39D521A}" type="presParOf" srcId="{F1E2FF69-26BE-4631-A7CC-0BADDC505B7C}" destId="{7B73CCE0-8F92-423A-A129-A6F8F311EEDE}" srcOrd="0" destOrd="0" presId="urn:microsoft.com/office/officeart/2005/8/layout/process1"/>
    <dgm:cxn modelId="{F7F62881-FCC4-437E-B834-FAFE4210489F}" type="presParOf" srcId="{D39DE6D3-E7E5-4589-AD88-4E982D031D46}" destId="{25C673C0-10C9-4823-B61A-F310C8B1C650}"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88FA-B287-4924-BD79-06F8C8DF6D67}">
      <dsp:nvSpPr>
        <dsp:cNvPr id="0" name=""/>
        <dsp:cNvSpPr/>
      </dsp:nvSpPr>
      <dsp:spPr>
        <a:xfrm>
          <a:off x="-2491825" y="576048"/>
          <a:ext cx="502884" cy="3744446"/>
        </a:xfrm>
        <a:prstGeom prst="blockArc">
          <a:avLst>
            <a:gd name="adj1" fmla="val 18900000"/>
            <a:gd name="adj2" fmla="val 2700000"/>
            <a:gd name="adj3" fmla="val 328"/>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20D40-3D39-4635-8EF2-BF04EFD292AE}">
      <dsp:nvSpPr>
        <dsp:cNvPr id="0" name=""/>
        <dsp:cNvSpPr/>
      </dsp:nvSpPr>
      <dsp:spPr>
        <a:xfrm>
          <a:off x="393408" y="257852"/>
          <a:ext cx="4579386" cy="5155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1. INTRODUCCIÓN</a:t>
          </a:r>
          <a:endParaRPr lang="es-EC" sz="1600" b="1" kern="1200" dirty="0"/>
        </a:p>
      </dsp:txBody>
      <dsp:txXfrm>
        <a:off x="393408" y="257852"/>
        <a:ext cx="4579386" cy="515508"/>
      </dsp:txXfrm>
    </dsp:sp>
    <dsp:sp modelId="{72D71292-F8A9-4DB8-8CAA-5C7B9158E982}">
      <dsp:nvSpPr>
        <dsp:cNvPr id="0" name=""/>
        <dsp:cNvSpPr/>
      </dsp:nvSpPr>
      <dsp:spPr>
        <a:xfrm>
          <a:off x="71215" y="193413"/>
          <a:ext cx="644385" cy="644385"/>
        </a:xfrm>
        <a:prstGeom prst="ellipse">
          <a:avLst/>
        </a:prstGeom>
        <a:solidFill>
          <a:srgbClr val="3366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D039CD-B561-4A21-91EE-29B32783302F}">
      <dsp:nvSpPr>
        <dsp:cNvPr id="0" name=""/>
        <dsp:cNvSpPr/>
      </dsp:nvSpPr>
      <dsp:spPr>
        <a:xfrm>
          <a:off x="817449" y="1031016"/>
          <a:ext cx="4155346" cy="5155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2. MARCO TEÓRICO</a:t>
          </a:r>
          <a:endParaRPr lang="es-EC" sz="1600" b="1" kern="1200" dirty="0"/>
        </a:p>
      </dsp:txBody>
      <dsp:txXfrm>
        <a:off x="817449" y="1031016"/>
        <a:ext cx="4155346" cy="515508"/>
      </dsp:txXfrm>
    </dsp:sp>
    <dsp:sp modelId="{741CD813-FDB6-4DB0-9480-3227A3B120FE}">
      <dsp:nvSpPr>
        <dsp:cNvPr id="0" name=""/>
        <dsp:cNvSpPr/>
      </dsp:nvSpPr>
      <dsp:spPr>
        <a:xfrm>
          <a:off x="495256" y="966577"/>
          <a:ext cx="644385" cy="644385"/>
        </a:xfrm>
        <a:prstGeom prst="ellipse">
          <a:avLst/>
        </a:prstGeom>
        <a:solidFill>
          <a:srgbClr val="3366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1038F-EFF6-4BED-9CF9-0992C644D9B1}">
      <dsp:nvSpPr>
        <dsp:cNvPr id="0" name=""/>
        <dsp:cNvSpPr/>
      </dsp:nvSpPr>
      <dsp:spPr>
        <a:xfrm>
          <a:off x="1011352" y="1804180"/>
          <a:ext cx="3961443" cy="5155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3. MARCO METODOLÓGICO</a:t>
          </a:r>
          <a:endParaRPr lang="es-EC" sz="1600" b="1" kern="1200" dirty="0"/>
        </a:p>
      </dsp:txBody>
      <dsp:txXfrm>
        <a:off x="1011352" y="1804180"/>
        <a:ext cx="3961443" cy="515508"/>
      </dsp:txXfrm>
    </dsp:sp>
    <dsp:sp modelId="{7BC97D4E-0F7A-4E16-9B25-FA94A814502F}">
      <dsp:nvSpPr>
        <dsp:cNvPr id="0" name=""/>
        <dsp:cNvSpPr/>
      </dsp:nvSpPr>
      <dsp:spPr>
        <a:xfrm>
          <a:off x="689159" y="1739742"/>
          <a:ext cx="644385" cy="644385"/>
        </a:xfrm>
        <a:prstGeom prst="ellipse">
          <a:avLst/>
        </a:prstGeom>
        <a:solidFill>
          <a:srgbClr val="3366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32AF0-9EC5-47D3-8CE7-7B4AAD52D94F}">
      <dsp:nvSpPr>
        <dsp:cNvPr id="0" name=""/>
        <dsp:cNvSpPr/>
      </dsp:nvSpPr>
      <dsp:spPr>
        <a:xfrm>
          <a:off x="1011352" y="2576855"/>
          <a:ext cx="3961443" cy="5155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4. RESULTADOS</a:t>
          </a:r>
          <a:endParaRPr lang="es-EC" sz="1600" b="1" kern="1200" dirty="0"/>
        </a:p>
      </dsp:txBody>
      <dsp:txXfrm>
        <a:off x="1011352" y="2576855"/>
        <a:ext cx="3961443" cy="515508"/>
      </dsp:txXfrm>
    </dsp:sp>
    <dsp:sp modelId="{A84BEC69-D0EA-4D37-AD57-7020B18A68A0}">
      <dsp:nvSpPr>
        <dsp:cNvPr id="0" name=""/>
        <dsp:cNvSpPr/>
      </dsp:nvSpPr>
      <dsp:spPr>
        <a:xfrm>
          <a:off x="689159" y="2512416"/>
          <a:ext cx="644385" cy="644385"/>
        </a:xfrm>
        <a:prstGeom prst="ellipse">
          <a:avLst/>
        </a:prstGeom>
        <a:solidFill>
          <a:srgbClr val="3366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7C309-3FB2-4822-8EE5-F6669E2A66A1}">
      <dsp:nvSpPr>
        <dsp:cNvPr id="0" name=""/>
        <dsp:cNvSpPr/>
      </dsp:nvSpPr>
      <dsp:spPr>
        <a:xfrm>
          <a:off x="817449" y="3350019"/>
          <a:ext cx="4155346" cy="5155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5. PROPUESTA</a:t>
          </a:r>
          <a:endParaRPr lang="es-EC" sz="1600" b="1" kern="1200" dirty="0"/>
        </a:p>
      </dsp:txBody>
      <dsp:txXfrm>
        <a:off x="817449" y="3350019"/>
        <a:ext cx="4155346" cy="515508"/>
      </dsp:txXfrm>
    </dsp:sp>
    <dsp:sp modelId="{A210FF32-4C12-46E7-A40F-FC17BED93636}">
      <dsp:nvSpPr>
        <dsp:cNvPr id="0" name=""/>
        <dsp:cNvSpPr/>
      </dsp:nvSpPr>
      <dsp:spPr>
        <a:xfrm>
          <a:off x="495256" y="3285581"/>
          <a:ext cx="644385" cy="644385"/>
        </a:xfrm>
        <a:prstGeom prst="ellipse">
          <a:avLst/>
        </a:prstGeom>
        <a:solidFill>
          <a:srgbClr val="3366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92B047-BD31-4476-A3FD-F857D9FA7918}">
      <dsp:nvSpPr>
        <dsp:cNvPr id="0" name=""/>
        <dsp:cNvSpPr/>
      </dsp:nvSpPr>
      <dsp:spPr>
        <a:xfrm>
          <a:off x="393408" y="4123183"/>
          <a:ext cx="4579386" cy="51550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185"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6. CONCLUSIONES Y RECOMENDACIONES</a:t>
          </a:r>
          <a:endParaRPr lang="es-EC" sz="1600" b="1" kern="1200" dirty="0"/>
        </a:p>
      </dsp:txBody>
      <dsp:txXfrm>
        <a:off x="393408" y="4123183"/>
        <a:ext cx="4579386" cy="515508"/>
      </dsp:txXfrm>
    </dsp:sp>
    <dsp:sp modelId="{85E12810-FC6F-4358-A09E-2D086D7CC835}">
      <dsp:nvSpPr>
        <dsp:cNvPr id="0" name=""/>
        <dsp:cNvSpPr/>
      </dsp:nvSpPr>
      <dsp:spPr>
        <a:xfrm>
          <a:off x="126123" y="4065878"/>
          <a:ext cx="644385" cy="644385"/>
        </a:xfrm>
        <a:prstGeom prst="ellipse">
          <a:avLst/>
        </a:prstGeom>
        <a:solidFill>
          <a:srgbClr val="336600"/>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CD692-508D-4B7B-ACA9-713145691B5E}">
      <dsp:nvSpPr>
        <dsp:cNvPr id="0" name=""/>
        <dsp:cNvSpPr/>
      </dsp:nvSpPr>
      <dsp:spPr>
        <a:xfrm>
          <a:off x="0" y="40341"/>
          <a:ext cx="8229599" cy="7862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t>H0.</a:t>
          </a:r>
          <a:r>
            <a:rPr lang="es-EC" sz="1500" kern="1200" dirty="0" smtClean="0"/>
            <a:t>  La inversión mensual que los clientes destinan para el cuidado de su mascota no depende de sus ingresos familiares.</a:t>
          </a:r>
          <a:endParaRPr lang="es-ES" sz="1500" kern="1200" dirty="0"/>
        </a:p>
      </dsp:txBody>
      <dsp:txXfrm>
        <a:off x="38381" y="78722"/>
        <a:ext cx="8152837" cy="709477"/>
      </dsp:txXfrm>
    </dsp:sp>
    <dsp:sp modelId="{793C9038-823D-4560-B4C4-6488E0EC43EC}">
      <dsp:nvSpPr>
        <dsp:cNvPr id="0" name=""/>
        <dsp:cNvSpPr/>
      </dsp:nvSpPr>
      <dsp:spPr>
        <a:xfrm>
          <a:off x="0" y="826581"/>
          <a:ext cx="8229599" cy="6955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s-EC" sz="1500" b="1" kern="1200" dirty="0" smtClean="0"/>
            <a:t>H1.</a:t>
          </a:r>
          <a:r>
            <a:rPr lang="es-EC" sz="1500" kern="1200" dirty="0" smtClean="0"/>
            <a:t>  La inversión mensual que los clientes destinan para el cuidado de su mascota depende de sus ingresos familiares.</a:t>
          </a:r>
          <a:endParaRPr lang="es-EC" sz="1500" kern="1200" dirty="0"/>
        </a:p>
      </dsp:txBody>
      <dsp:txXfrm>
        <a:off x="0" y="826581"/>
        <a:ext cx="8229599" cy="695520"/>
      </dsp:txXfrm>
    </dsp:sp>
    <dsp:sp modelId="{1EC2B3F5-6221-40D6-A091-5B16C52DE881}">
      <dsp:nvSpPr>
        <dsp:cNvPr id="0" name=""/>
        <dsp:cNvSpPr/>
      </dsp:nvSpPr>
      <dsp:spPr>
        <a:xfrm>
          <a:off x="0" y="1522101"/>
          <a:ext cx="8229599" cy="7862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b="1" kern="1200" dirty="0" smtClean="0"/>
            <a:t>H0.</a:t>
          </a:r>
          <a:r>
            <a:rPr lang="es-EC" sz="1500" kern="1200" dirty="0" smtClean="0"/>
            <a:t> La frecuencia con la que acuden los clientes a una clínica veterinaria no está relacionada con el tipo de servicio que más utilizan. </a:t>
          </a:r>
          <a:endParaRPr lang="es-EC" sz="1500" kern="1200" dirty="0"/>
        </a:p>
      </dsp:txBody>
      <dsp:txXfrm>
        <a:off x="38381" y="1560482"/>
        <a:ext cx="8152837" cy="709477"/>
      </dsp:txXfrm>
    </dsp:sp>
    <dsp:sp modelId="{D57733A5-4B05-47AA-B932-18DDCB85F6AD}">
      <dsp:nvSpPr>
        <dsp:cNvPr id="0" name=""/>
        <dsp:cNvSpPr/>
      </dsp:nvSpPr>
      <dsp:spPr>
        <a:xfrm>
          <a:off x="0" y="2308341"/>
          <a:ext cx="8229599" cy="6955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s-MX" sz="1500" b="1" kern="1200" dirty="0" smtClean="0"/>
            <a:t>H1.</a:t>
          </a:r>
          <a:r>
            <a:rPr lang="es-MX" sz="1500" kern="1200" dirty="0" smtClean="0"/>
            <a:t> La frecuencia con la que acuden los clientes a una clínica veterinaria está relacionada con el tipo de servicio que más utilizan.</a:t>
          </a:r>
          <a:endParaRPr lang="es-EC" sz="1500" kern="1200" dirty="0"/>
        </a:p>
      </dsp:txBody>
      <dsp:txXfrm>
        <a:off x="0" y="2308341"/>
        <a:ext cx="8229599" cy="695520"/>
      </dsp:txXfrm>
    </dsp:sp>
    <dsp:sp modelId="{49753256-0B02-4961-8989-EF8BF21A0B9D}">
      <dsp:nvSpPr>
        <dsp:cNvPr id="0" name=""/>
        <dsp:cNvSpPr/>
      </dsp:nvSpPr>
      <dsp:spPr>
        <a:xfrm>
          <a:off x="0" y="3003861"/>
          <a:ext cx="8229599" cy="7862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MX" sz="1500" b="1" kern="1200" dirty="0" smtClean="0"/>
            <a:t>H0. </a:t>
          </a:r>
          <a:r>
            <a:rPr lang="es-MX" sz="1500" kern="1200" dirty="0" smtClean="0"/>
            <a:t>Los clientes de las clínicas veterinarias de todos los niveles de instrucción no se encuentran muy satisfechos respecto a las dimensiones de la calidad de servicio analizadas. </a:t>
          </a:r>
          <a:endParaRPr lang="es-EC" sz="1500" kern="1200" dirty="0"/>
        </a:p>
      </dsp:txBody>
      <dsp:txXfrm>
        <a:off x="38381" y="3042242"/>
        <a:ext cx="8152837" cy="709477"/>
      </dsp:txXfrm>
    </dsp:sp>
    <dsp:sp modelId="{6B994F71-67E0-4ECB-9DB0-7EAD83CBBE2C}">
      <dsp:nvSpPr>
        <dsp:cNvPr id="0" name=""/>
        <dsp:cNvSpPr/>
      </dsp:nvSpPr>
      <dsp:spPr>
        <a:xfrm>
          <a:off x="0" y="3790101"/>
          <a:ext cx="8229599" cy="69552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s-MX" sz="1500" b="1" kern="1200" dirty="0" smtClean="0"/>
            <a:t>H1.</a:t>
          </a:r>
          <a:r>
            <a:rPr lang="es-MX" sz="1500" kern="1200" dirty="0" smtClean="0"/>
            <a:t> Los clientes de las clínicas veterinarias de todos los niveles de instrucción se encuentran satisfechos respecto a las dimensiones de la calidad de servicio analizadas. </a:t>
          </a:r>
          <a:endParaRPr lang="es-EC" sz="1500" kern="1200" dirty="0"/>
        </a:p>
      </dsp:txBody>
      <dsp:txXfrm>
        <a:off x="0" y="3790101"/>
        <a:ext cx="8229599" cy="695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5CFC-4FA5-48C1-8D29-94D06A800493}">
      <dsp:nvSpPr>
        <dsp:cNvPr id="0" name=""/>
        <dsp:cNvSpPr/>
      </dsp:nvSpPr>
      <dsp:spPr>
        <a:xfrm>
          <a:off x="3603" y="0"/>
          <a:ext cx="3466791" cy="1807092"/>
        </a:xfrm>
        <a:prstGeom prst="roundRect">
          <a:avLst>
            <a:gd name="adj" fmla="val 10000"/>
          </a:avLst>
        </a:prstGeom>
        <a:solidFill>
          <a:schemeClr val="dk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effectLst/>
            </a:rPr>
            <a:t>Investigación Exploratoria</a:t>
          </a:r>
          <a:endParaRPr lang="es-EC" sz="1400" b="1" kern="1200" dirty="0">
            <a:effectLst/>
          </a:endParaRPr>
        </a:p>
      </dsp:txBody>
      <dsp:txXfrm>
        <a:off x="3603" y="0"/>
        <a:ext cx="3466791" cy="542127"/>
      </dsp:txXfrm>
    </dsp:sp>
    <dsp:sp modelId="{B04AB696-041C-41AC-9238-B9DAF44F4482}">
      <dsp:nvSpPr>
        <dsp:cNvPr id="0" name=""/>
        <dsp:cNvSpPr/>
      </dsp:nvSpPr>
      <dsp:spPr>
        <a:xfrm>
          <a:off x="350283" y="542127"/>
          <a:ext cx="2773433" cy="117461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Estudiar un problema o situación para proporcionar conocimiento y entendimiento al investigador. (Malhotra, 2004)</a:t>
          </a:r>
          <a:endParaRPr lang="es-EC" sz="1400" kern="1200" dirty="0">
            <a:effectLst/>
          </a:endParaRPr>
        </a:p>
      </dsp:txBody>
      <dsp:txXfrm>
        <a:off x="384686" y="576530"/>
        <a:ext cx="2704627" cy="1105804"/>
      </dsp:txXfrm>
    </dsp:sp>
    <dsp:sp modelId="{FBE0294D-0E8B-4075-BF7B-A2DF1BDEB1DF}">
      <dsp:nvSpPr>
        <dsp:cNvPr id="0" name=""/>
        <dsp:cNvSpPr/>
      </dsp:nvSpPr>
      <dsp:spPr>
        <a:xfrm>
          <a:off x="3730404" y="0"/>
          <a:ext cx="3466791" cy="1807092"/>
        </a:xfrm>
        <a:prstGeom prst="roundRect">
          <a:avLst>
            <a:gd name="adj" fmla="val 10000"/>
          </a:avLst>
        </a:prstGeom>
        <a:solidFill>
          <a:schemeClr val="dk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effectLst/>
            </a:rPr>
            <a:t>Investigación Descriptiva</a:t>
          </a:r>
          <a:endParaRPr lang="es-EC" sz="1400" b="1" kern="1200" dirty="0">
            <a:effectLst/>
          </a:endParaRPr>
        </a:p>
      </dsp:txBody>
      <dsp:txXfrm>
        <a:off x="3730404" y="0"/>
        <a:ext cx="3466791" cy="542127"/>
      </dsp:txXfrm>
    </dsp:sp>
    <dsp:sp modelId="{E4AE3AA3-9A9B-429C-8314-93CD058BD693}">
      <dsp:nvSpPr>
        <dsp:cNvPr id="0" name=""/>
        <dsp:cNvSpPr/>
      </dsp:nvSpPr>
      <dsp:spPr>
        <a:xfrm>
          <a:off x="4077083" y="542127"/>
          <a:ext cx="2773433" cy="117461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C" sz="1400" kern="1200" dirty="0" smtClean="0"/>
            <a:t>El  detalle de las características o funciones de mercado. </a:t>
          </a:r>
        </a:p>
        <a:p>
          <a:pPr lvl="0" algn="ctr" defTabSz="622300">
            <a:lnSpc>
              <a:spcPct val="90000"/>
            </a:lnSpc>
            <a:spcBef>
              <a:spcPct val="0"/>
            </a:spcBef>
            <a:spcAft>
              <a:spcPct val="35000"/>
            </a:spcAft>
          </a:pPr>
          <a:r>
            <a:rPr lang="es-EC" sz="1400" kern="1200" dirty="0" smtClean="0"/>
            <a:t>(Malhotra, 2004).</a:t>
          </a:r>
          <a:endParaRPr lang="es-EC" sz="1400" kern="1200" dirty="0">
            <a:effectLst/>
          </a:endParaRPr>
        </a:p>
      </dsp:txBody>
      <dsp:txXfrm>
        <a:off x="4111486" y="576530"/>
        <a:ext cx="2704627" cy="11058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0FE1A-6CDD-46C1-9DD3-66DC3AB2DA11}">
      <dsp:nvSpPr>
        <dsp:cNvPr id="0" name=""/>
        <dsp:cNvSpPr/>
      </dsp:nvSpPr>
      <dsp:spPr>
        <a:xfrm>
          <a:off x="0" y="280919"/>
          <a:ext cx="1530169" cy="73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s-EC" sz="1600" b="1" kern="1200" dirty="0" smtClean="0"/>
            <a:t>Datos primarios</a:t>
          </a:r>
          <a:endParaRPr lang="es-EC" sz="1600" b="1" kern="1200" dirty="0"/>
        </a:p>
      </dsp:txBody>
      <dsp:txXfrm>
        <a:off x="0" y="280919"/>
        <a:ext cx="1530169" cy="732600"/>
      </dsp:txXfrm>
    </dsp:sp>
    <dsp:sp modelId="{04296091-05ED-48A9-8E2F-49F84B52BF7A}">
      <dsp:nvSpPr>
        <dsp:cNvPr id="0" name=""/>
        <dsp:cNvSpPr/>
      </dsp:nvSpPr>
      <dsp:spPr>
        <a:xfrm>
          <a:off x="1530169" y="6194"/>
          <a:ext cx="306034" cy="1282050"/>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D1A4A77-1AA7-45E8-AAC5-9DEED62419AC}">
      <dsp:nvSpPr>
        <dsp:cNvPr id="0" name=""/>
        <dsp:cNvSpPr/>
      </dsp:nvSpPr>
      <dsp:spPr>
        <a:xfrm>
          <a:off x="1958617" y="6194"/>
          <a:ext cx="4162062" cy="128205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b="1" kern="1200" dirty="0" smtClean="0"/>
            <a:t>Datos originados por el investigador con el propósito específico de abordar el problema de investigación. </a:t>
          </a:r>
          <a:endParaRPr lang="es-EC" sz="1400" b="1" kern="1200" dirty="0"/>
        </a:p>
        <a:p>
          <a:pPr marL="114300" lvl="1" indent="-114300" algn="l" defTabSz="622300">
            <a:lnSpc>
              <a:spcPct val="90000"/>
            </a:lnSpc>
            <a:spcBef>
              <a:spcPct val="0"/>
            </a:spcBef>
            <a:spcAft>
              <a:spcPct val="15000"/>
            </a:spcAft>
            <a:buChar char="••"/>
          </a:pPr>
          <a:r>
            <a:rPr lang="es-EC" sz="1400" b="1" kern="1200" dirty="0" smtClean="0"/>
            <a:t> ENCUESTAS</a:t>
          </a:r>
          <a:endParaRPr lang="es-EC" sz="1400" b="1" kern="1200" dirty="0"/>
        </a:p>
        <a:p>
          <a:pPr marL="114300" lvl="1" indent="-114300" algn="l" defTabSz="622300">
            <a:lnSpc>
              <a:spcPct val="90000"/>
            </a:lnSpc>
            <a:spcBef>
              <a:spcPct val="0"/>
            </a:spcBef>
            <a:spcAft>
              <a:spcPct val="15000"/>
            </a:spcAft>
            <a:buChar char="••"/>
          </a:pPr>
          <a:r>
            <a:rPr lang="es-EC" sz="1400" b="1" kern="1200" dirty="0" smtClean="0"/>
            <a:t>Modelo de Ciclos de Servicio basado en el Modelo de Gestión de AVATIUN CONSULT  </a:t>
          </a:r>
          <a:endParaRPr lang="es-EC" sz="1400" b="1" kern="1200" dirty="0"/>
        </a:p>
      </dsp:txBody>
      <dsp:txXfrm>
        <a:off x="1958617" y="6194"/>
        <a:ext cx="4162062" cy="1282050"/>
      </dsp:txXfrm>
    </dsp:sp>
    <dsp:sp modelId="{AC457232-3DE0-4B8C-AE8C-7F9C944E7F5E}">
      <dsp:nvSpPr>
        <dsp:cNvPr id="0" name=""/>
        <dsp:cNvSpPr/>
      </dsp:nvSpPr>
      <dsp:spPr>
        <a:xfrm>
          <a:off x="0" y="1421444"/>
          <a:ext cx="1530169" cy="73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ctr" defTabSz="711200">
            <a:lnSpc>
              <a:spcPct val="90000"/>
            </a:lnSpc>
            <a:spcBef>
              <a:spcPct val="0"/>
            </a:spcBef>
            <a:spcAft>
              <a:spcPct val="35000"/>
            </a:spcAft>
          </a:pPr>
          <a:r>
            <a:rPr lang="es-EC" sz="1600" b="1" kern="1200" dirty="0" smtClean="0"/>
            <a:t>Datos secundarios</a:t>
          </a:r>
          <a:endParaRPr lang="es-EC" sz="1600" b="1" kern="1200" dirty="0"/>
        </a:p>
      </dsp:txBody>
      <dsp:txXfrm>
        <a:off x="0" y="1421444"/>
        <a:ext cx="1530169" cy="732600"/>
      </dsp:txXfrm>
    </dsp:sp>
    <dsp:sp modelId="{F4238F79-D9F7-4145-94A2-BDE1A4A2CC25}">
      <dsp:nvSpPr>
        <dsp:cNvPr id="0" name=""/>
        <dsp:cNvSpPr/>
      </dsp:nvSpPr>
      <dsp:spPr>
        <a:xfrm>
          <a:off x="1530169" y="1421444"/>
          <a:ext cx="306034" cy="732600"/>
        </a:xfrm>
        <a:prstGeom prst="leftBrace">
          <a:avLst>
            <a:gd name="adj1" fmla="val 35000"/>
            <a:gd name="adj2" fmla="val 50000"/>
          </a:avLst>
        </a:prstGeom>
        <a:noFill/>
        <a:ln w="254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317B21-FF12-4267-807F-1135DCAD6FCA}">
      <dsp:nvSpPr>
        <dsp:cNvPr id="0" name=""/>
        <dsp:cNvSpPr/>
      </dsp:nvSpPr>
      <dsp:spPr>
        <a:xfrm>
          <a:off x="1958617" y="1421444"/>
          <a:ext cx="4162062" cy="73260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s-EC" sz="1400" b="1" u="none" kern="1200" dirty="0" smtClean="0"/>
            <a:t>INEC, INSTITUTO DE LA CIUDAD, AGROCALIDAD</a:t>
          </a:r>
          <a:endParaRPr lang="es-EC" sz="1400" b="1" u="none" kern="1200" dirty="0"/>
        </a:p>
      </dsp:txBody>
      <dsp:txXfrm>
        <a:off x="1958617" y="1421444"/>
        <a:ext cx="4162062" cy="732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E2382-9700-419B-B3DA-3BD5F6E89774}">
      <dsp:nvSpPr>
        <dsp:cNvPr id="0" name=""/>
        <dsp:cNvSpPr/>
      </dsp:nvSpPr>
      <dsp:spPr>
        <a:xfrm>
          <a:off x="0" y="1663384"/>
          <a:ext cx="8424936" cy="2217846"/>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334A2-B691-439F-AFE4-733292E2D35A}">
      <dsp:nvSpPr>
        <dsp:cNvPr id="0" name=""/>
        <dsp:cNvSpPr/>
      </dsp:nvSpPr>
      <dsp:spPr>
        <a:xfrm>
          <a:off x="1628" y="340777"/>
          <a:ext cx="2859305" cy="17474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C" sz="1400" b="1" kern="1200" dirty="0" smtClean="0"/>
            <a:t>1. Coordinación de autoridad: </a:t>
          </a:r>
        </a:p>
        <a:p>
          <a:pPr lvl="0" algn="just" defTabSz="622300">
            <a:lnSpc>
              <a:spcPct val="90000"/>
            </a:lnSpc>
            <a:spcBef>
              <a:spcPct val="0"/>
            </a:spcBef>
            <a:spcAft>
              <a:spcPct val="35000"/>
            </a:spcAft>
          </a:pPr>
          <a:r>
            <a:rPr lang="es-EC" sz="1400" kern="1200" dirty="0" smtClean="0"/>
            <a:t>Antes de iniciar el trabajo de campo en las Administraciones Zonales pertenecientes al Distrito Metropolitano de Quito, los supervisores deben informar de su presencia y los objetivos del estudio.</a:t>
          </a:r>
          <a:endParaRPr lang="es-EC" sz="1400" kern="1200" dirty="0"/>
        </a:p>
      </dsp:txBody>
      <dsp:txXfrm>
        <a:off x="1628" y="340777"/>
        <a:ext cx="2859305" cy="1747463"/>
      </dsp:txXfrm>
    </dsp:sp>
    <dsp:sp modelId="{E9E22669-D688-4109-B908-C7DB840E913A}">
      <dsp:nvSpPr>
        <dsp:cNvPr id="0" name=""/>
        <dsp:cNvSpPr/>
      </dsp:nvSpPr>
      <dsp:spPr>
        <a:xfrm>
          <a:off x="1154049" y="2377481"/>
          <a:ext cx="554461" cy="55446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5808F-1863-4FAA-B72E-F20733E478FF}">
      <dsp:nvSpPr>
        <dsp:cNvPr id="0" name=""/>
        <dsp:cNvSpPr/>
      </dsp:nvSpPr>
      <dsp:spPr>
        <a:xfrm>
          <a:off x="2906981" y="3521186"/>
          <a:ext cx="2300704" cy="1958624"/>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1" u="none" kern="1200" dirty="0" smtClean="0"/>
            <a:t>2. </a:t>
          </a:r>
          <a:r>
            <a:rPr lang="x-none" sz="1400" b="1" u="none" kern="1200" dirty="0" smtClean="0"/>
            <a:t>Ubicación en campo</a:t>
          </a:r>
          <a:r>
            <a:rPr lang="es-EC" sz="1400" u="sng" kern="1200" dirty="0" smtClean="0"/>
            <a:t>: </a:t>
          </a:r>
        </a:p>
        <a:p>
          <a:pPr lvl="0" algn="ctr" defTabSz="622300">
            <a:lnSpc>
              <a:spcPct val="90000"/>
            </a:lnSpc>
            <a:spcBef>
              <a:spcPct val="0"/>
            </a:spcBef>
            <a:spcAft>
              <a:spcPct val="35000"/>
            </a:spcAft>
          </a:pPr>
          <a:r>
            <a:rPr lang="es-EC" sz="1400" kern="1200" dirty="0" smtClean="0"/>
            <a:t>En las clínicas veterinarias ubicadas en cada una de las Administraciones Zonales del DMQ.</a:t>
          </a:r>
          <a:endParaRPr lang="es-EC" sz="1400" kern="1200" dirty="0"/>
        </a:p>
      </dsp:txBody>
      <dsp:txXfrm>
        <a:off x="2906981" y="3521186"/>
        <a:ext cx="2300704" cy="1958624"/>
      </dsp:txXfrm>
    </dsp:sp>
    <dsp:sp modelId="{EA40AA90-CEE6-4151-B13A-C9965F17C39D}">
      <dsp:nvSpPr>
        <dsp:cNvPr id="0" name=""/>
        <dsp:cNvSpPr/>
      </dsp:nvSpPr>
      <dsp:spPr>
        <a:xfrm>
          <a:off x="3780102" y="2559882"/>
          <a:ext cx="554461" cy="55446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E945A6-772A-4591-816C-6BB54BDA1D5A}">
      <dsp:nvSpPr>
        <dsp:cNvPr id="0" name=""/>
        <dsp:cNvSpPr/>
      </dsp:nvSpPr>
      <dsp:spPr>
        <a:xfrm>
          <a:off x="5253733" y="340777"/>
          <a:ext cx="2327080" cy="1747463"/>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S" sz="1400" b="1" u="none" kern="1200" dirty="0" smtClean="0"/>
            <a:t>3. </a:t>
          </a:r>
          <a:r>
            <a:rPr lang="x-none" sz="1400" b="1" u="none" kern="1200" dirty="0" smtClean="0"/>
            <a:t>Revisión del formulario</a:t>
          </a:r>
          <a:r>
            <a:rPr lang="es-ES" sz="1400" b="1" u="none" kern="1200" dirty="0" smtClean="0"/>
            <a:t>:</a:t>
          </a:r>
          <a:endParaRPr lang="es-EC" sz="1400" b="1" u="none" kern="1200" dirty="0" smtClean="0"/>
        </a:p>
        <a:p>
          <a:pPr lvl="0" algn="ctr" defTabSz="622300">
            <a:lnSpc>
              <a:spcPct val="90000"/>
            </a:lnSpc>
            <a:spcBef>
              <a:spcPct val="0"/>
            </a:spcBef>
            <a:spcAft>
              <a:spcPct val="35000"/>
            </a:spcAft>
          </a:pPr>
          <a:r>
            <a:rPr lang="es-EC" sz="1400" kern="1200" dirty="0" smtClean="0"/>
            <a:t>Debe considerarse una norma del supervisor, integrarse inmediatamente a la revisión de los formularios (encuestas).</a:t>
          </a:r>
          <a:endParaRPr lang="es-EC" sz="1400" kern="1200" dirty="0"/>
        </a:p>
      </dsp:txBody>
      <dsp:txXfrm>
        <a:off x="5253733" y="340777"/>
        <a:ext cx="2327080" cy="1747463"/>
      </dsp:txXfrm>
    </dsp:sp>
    <dsp:sp modelId="{4E99D946-5F97-46C0-98A2-C2A76DED7C2A}">
      <dsp:nvSpPr>
        <dsp:cNvPr id="0" name=""/>
        <dsp:cNvSpPr/>
      </dsp:nvSpPr>
      <dsp:spPr>
        <a:xfrm>
          <a:off x="6140043" y="2377481"/>
          <a:ext cx="554461" cy="55446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88FA-B287-4924-BD79-06F8C8DF6D67}">
      <dsp:nvSpPr>
        <dsp:cNvPr id="0" name=""/>
        <dsp:cNvSpPr/>
      </dsp:nvSpPr>
      <dsp:spPr>
        <a:xfrm>
          <a:off x="-5535497" y="-847605"/>
          <a:ext cx="6591755" cy="6591755"/>
        </a:xfrm>
        <a:prstGeom prst="blockArc">
          <a:avLst>
            <a:gd name="adj1" fmla="val 18900000"/>
            <a:gd name="adj2" fmla="val 2700000"/>
            <a:gd name="adj3" fmla="val 328"/>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20D40-3D39-4635-8EF2-BF04EFD292AE}">
      <dsp:nvSpPr>
        <dsp:cNvPr id="0" name=""/>
        <dsp:cNvSpPr/>
      </dsp:nvSpPr>
      <dsp:spPr>
        <a:xfrm>
          <a:off x="679640" y="489654"/>
          <a:ext cx="4653387" cy="979308"/>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32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1. UNIDAD / ELEMENTOS MUESTRALES</a:t>
          </a:r>
          <a:endParaRPr lang="es-EC" sz="1600" kern="1200" dirty="0">
            <a:solidFill>
              <a:schemeClr val="tx1"/>
            </a:solidFill>
          </a:endParaRPr>
        </a:p>
      </dsp:txBody>
      <dsp:txXfrm>
        <a:off x="679640" y="489654"/>
        <a:ext cx="4653387" cy="979308"/>
      </dsp:txXfrm>
    </dsp:sp>
    <dsp:sp modelId="{72D71292-F8A9-4DB8-8CAA-5C7B9158E982}">
      <dsp:nvSpPr>
        <dsp:cNvPr id="0" name=""/>
        <dsp:cNvSpPr/>
      </dsp:nvSpPr>
      <dsp:spPr>
        <a:xfrm>
          <a:off x="67572" y="367240"/>
          <a:ext cx="1224135" cy="1224135"/>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F38958-5CE1-4BB5-946D-E0523D7BDFF8}">
      <dsp:nvSpPr>
        <dsp:cNvPr id="0" name=""/>
        <dsp:cNvSpPr/>
      </dsp:nvSpPr>
      <dsp:spPr>
        <a:xfrm>
          <a:off x="1035619" y="1958617"/>
          <a:ext cx="4297408" cy="979308"/>
        </a:xfrm>
        <a:prstGeom prst="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32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2. TÉCNICA DE MUESTREO</a:t>
          </a:r>
          <a:endParaRPr lang="es-EC" sz="1600" kern="1200" dirty="0">
            <a:solidFill>
              <a:schemeClr val="tx1"/>
            </a:solidFill>
          </a:endParaRPr>
        </a:p>
      </dsp:txBody>
      <dsp:txXfrm>
        <a:off x="1035619" y="1958617"/>
        <a:ext cx="4297408" cy="979308"/>
      </dsp:txXfrm>
    </dsp:sp>
    <dsp:sp modelId="{3D8D7337-7327-4D4A-ACCB-9B7C304AD408}">
      <dsp:nvSpPr>
        <dsp:cNvPr id="0" name=""/>
        <dsp:cNvSpPr/>
      </dsp:nvSpPr>
      <dsp:spPr>
        <a:xfrm>
          <a:off x="423551" y="1836204"/>
          <a:ext cx="1224135" cy="1224135"/>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87A5492B-4D02-4280-9192-F82F7EA21E68}">
      <dsp:nvSpPr>
        <dsp:cNvPr id="0" name=""/>
        <dsp:cNvSpPr/>
      </dsp:nvSpPr>
      <dsp:spPr>
        <a:xfrm>
          <a:off x="679640" y="3427580"/>
          <a:ext cx="4653387" cy="979308"/>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7326" tIns="40640" rIns="40640" bIns="4064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3. TAMAÑO DE LA MUESTRA</a:t>
          </a:r>
          <a:endParaRPr lang="es-EC" sz="1600" kern="1200" dirty="0">
            <a:solidFill>
              <a:schemeClr val="tx1"/>
            </a:solidFill>
          </a:endParaRPr>
        </a:p>
      </dsp:txBody>
      <dsp:txXfrm>
        <a:off x="679640" y="3427580"/>
        <a:ext cx="4653387" cy="979308"/>
      </dsp:txXfrm>
    </dsp:sp>
    <dsp:sp modelId="{983FED46-8BDF-4030-840F-21638AF60F1E}">
      <dsp:nvSpPr>
        <dsp:cNvPr id="0" name=""/>
        <dsp:cNvSpPr/>
      </dsp:nvSpPr>
      <dsp:spPr>
        <a:xfrm>
          <a:off x="67572" y="3305167"/>
          <a:ext cx="1224135" cy="1224135"/>
        </a:xfrm>
        <a:prstGeom prst="ellipse">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BF033-13E8-4C65-BCD2-6765AB0FFFF9}">
      <dsp:nvSpPr>
        <dsp:cNvPr id="0" name=""/>
        <dsp:cNvSpPr/>
      </dsp:nvSpPr>
      <dsp:spPr>
        <a:xfrm>
          <a:off x="1339592" y="1105"/>
          <a:ext cx="2263224" cy="7305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POR SU FINALIDAD</a:t>
          </a:r>
          <a:endParaRPr lang="es-ES" sz="1500" kern="1200" dirty="0"/>
        </a:p>
      </dsp:txBody>
      <dsp:txXfrm>
        <a:off x="1704861" y="1105"/>
        <a:ext cx="1532687" cy="730537"/>
      </dsp:txXfrm>
    </dsp:sp>
    <dsp:sp modelId="{9DDB40BB-9A4F-49B8-A502-99D98C16DE0C}">
      <dsp:nvSpPr>
        <dsp:cNvPr id="0" name=""/>
        <dsp:cNvSpPr/>
      </dsp:nvSpPr>
      <dsp:spPr>
        <a:xfrm>
          <a:off x="3365392" y="63200"/>
          <a:ext cx="2275860" cy="606346"/>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APLICADA</a:t>
          </a:r>
          <a:endParaRPr lang="es-ES" sz="1500" kern="1200" dirty="0"/>
        </a:p>
      </dsp:txBody>
      <dsp:txXfrm>
        <a:off x="3668565" y="63200"/>
        <a:ext cx="1669514" cy="606346"/>
      </dsp:txXfrm>
    </dsp:sp>
    <dsp:sp modelId="{50C1DCC7-E9CB-4D49-9453-6FDEFC4E309A}">
      <dsp:nvSpPr>
        <dsp:cNvPr id="0" name=""/>
        <dsp:cNvSpPr/>
      </dsp:nvSpPr>
      <dsp:spPr>
        <a:xfrm>
          <a:off x="1339592" y="833918"/>
          <a:ext cx="2466934" cy="7305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POR SU PROFUNDIDAD</a:t>
          </a:r>
          <a:endParaRPr lang="es-ES" sz="1500" kern="1200" dirty="0"/>
        </a:p>
      </dsp:txBody>
      <dsp:txXfrm>
        <a:off x="1704861" y="833918"/>
        <a:ext cx="1736397" cy="730537"/>
      </dsp:txXfrm>
    </dsp:sp>
    <dsp:sp modelId="{8A7D8CBE-1ED5-4013-B0A8-CD38831C3D29}">
      <dsp:nvSpPr>
        <dsp:cNvPr id="0" name=""/>
        <dsp:cNvSpPr/>
      </dsp:nvSpPr>
      <dsp:spPr>
        <a:xfrm>
          <a:off x="3569102" y="896013"/>
          <a:ext cx="2891832" cy="606346"/>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DESCRIPTIVA Y CORRELACIONAL</a:t>
          </a:r>
          <a:endParaRPr lang="es-ES" sz="1500" kern="1200" dirty="0"/>
        </a:p>
      </dsp:txBody>
      <dsp:txXfrm>
        <a:off x="3872275" y="896013"/>
        <a:ext cx="2285486" cy="606346"/>
      </dsp:txXfrm>
    </dsp:sp>
    <dsp:sp modelId="{41372D59-7373-4BBC-B390-51ADF2978D54}">
      <dsp:nvSpPr>
        <dsp:cNvPr id="0" name=""/>
        <dsp:cNvSpPr/>
      </dsp:nvSpPr>
      <dsp:spPr>
        <a:xfrm>
          <a:off x="1339592" y="1666731"/>
          <a:ext cx="2342706" cy="7305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POR SU ALCANCE</a:t>
          </a:r>
          <a:endParaRPr lang="es-ES" sz="1500" kern="1200" dirty="0"/>
        </a:p>
      </dsp:txBody>
      <dsp:txXfrm>
        <a:off x="1704861" y="1666731"/>
        <a:ext cx="1612169" cy="730537"/>
      </dsp:txXfrm>
    </dsp:sp>
    <dsp:sp modelId="{10C329D0-FBE0-4F31-8594-507C454462F8}">
      <dsp:nvSpPr>
        <dsp:cNvPr id="0" name=""/>
        <dsp:cNvSpPr/>
      </dsp:nvSpPr>
      <dsp:spPr>
        <a:xfrm>
          <a:off x="3444874" y="1728826"/>
          <a:ext cx="2643700" cy="606346"/>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TRANSVERSAL</a:t>
          </a:r>
          <a:endParaRPr lang="es-ES" sz="1500" kern="1200" dirty="0"/>
        </a:p>
      </dsp:txBody>
      <dsp:txXfrm>
        <a:off x="3748047" y="1728826"/>
        <a:ext cx="2037354" cy="606346"/>
      </dsp:txXfrm>
    </dsp:sp>
    <dsp:sp modelId="{672C4151-1F46-4756-BBEF-F0BD22B8D37D}">
      <dsp:nvSpPr>
        <dsp:cNvPr id="0" name=""/>
        <dsp:cNvSpPr/>
      </dsp:nvSpPr>
      <dsp:spPr>
        <a:xfrm>
          <a:off x="1339592" y="2499544"/>
          <a:ext cx="2198699" cy="7305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POR SUS FUENTES</a:t>
          </a:r>
          <a:endParaRPr lang="es-ES" sz="1500" kern="1200" dirty="0"/>
        </a:p>
      </dsp:txBody>
      <dsp:txXfrm>
        <a:off x="1704861" y="2499544"/>
        <a:ext cx="1468162" cy="730537"/>
      </dsp:txXfrm>
    </dsp:sp>
    <dsp:sp modelId="{E24BBCBE-914F-4D36-AF5A-38C79D19E985}">
      <dsp:nvSpPr>
        <dsp:cNvPr id="0" name=""/>
        <dsp:cNvSpPr/>
      </dsp:nvSpPr>
      <dsp:spPr>
        <a:xfrm>
          <a:off x="3300867" y="2561639"/>
          <a:ext cx="1560826" cy="606346"/>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MIXTA</a:t>
          </a:r>
          <a:endParaRPr lang="es-ES" sz="1500" kern="1200" dirty="0"/>
        </a:p>
      </dsp:txBody>
      <dsp:txXfrm>
        <a:off x="3604040" y="2561639"/>
        <a:ext cx="954480" cy="606346"/>
      </dsp:txXfrm>
    </dsp:sp>
    <dsp:sp modelId="{FF2AEBB6-8CF0-422F-B91C-AB116DD69945}">
      <dsp:nvSpPr>
        <dsp:cNvPr id="0" name=""/>
        <dsp:cNvSpPr/>
      </dsp:nvSpPr>
      <dsp:spPr>
        <a:xfrm>
          <a:off x="1339592" y="3332357"/>
          <a:ext cx="2486732" cy="730537"/>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POR SU MARCO INVESTIGATIVO</a:t>
          </a:r>
          <a:endParaRPr lang="es-ES" sz="1500" kern="1200" dirty="0"/>
        </a:p>
      </dsp:txBody>
      <dsp:txXfrm>
        <a:off x="1704861" y="3332357"/>
        <a:ext cx="1756195" cy="730537"/>
      </dsp:txXfrm>
    </dsp:sp>
    <dsp:sp modelId="{49A92F10-BA27-4879-AEA2-CE1E93A84439}">
      <dsp:nvSpPr>
        <dsp:cNvPr id="0" name=""/>
        <dsp:cNvSpPr/>
      </dsp:nvSpPr>
      <dsp:spPr>
        <a:xfrm>
          <a:off x="3588900" y="3394452"/>
          <a:ext cx="1923633" cy="606346"/>
        </a:xfrm>
        <a:prstGeom prst="chevron">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S" sz="1500" kern="1200" dirty="0" smtClean="0"/>
            <a:t>DE CAMPO</a:t>
          </a:r>
          <a:endParaRPr lang="es-ES" sz="1500" kern="1200" dirty="0"/>
        </a:p>
      </dsp:txBody>
      <dsp:txXfrm>
        <a:off x="3892073" y="3394452"/>
        <a:ext cx="1317287" cy="6063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EB89-B43D-4BEE-8130-759E4A64D76A}">
      <dsp:nvSpPr>
        <dsp:cNvPr id="0" name=""/>
        <dsp:cNvSpPr/>
      </dsp:nvSpPr>
      <dsp:spPr>
        <a:xfrm>
          <a:off x="0" y="1631497"/>
          <a:ext cx="3974183" cy="1461346"/>
        </a:xfrm>
        <a:prstGeom prst="roundRect">
          <a:avLst>
            <a:gd name="adj" fmla="val 1667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t>Muestreo aleatorio simple no probabilístico</a:t>
          </a:r>
          <a:endParaRPr lang="es-EC" sz="2800" b="1" kern="1200" dirty="0"/>
        </a:p>
      </dsp:txBody>
      <dsp:txXfrm>
        <a:off x="71350" y="1702847"/>
        <a:ext cx="3831483" cy="1318646"/>
      </dsp:txXfrm>
    </dsp:sp>
    <dsp:sp modelId="{D2BE400E-ADF1-412C-815F-3AB8F57A7CB9}">
      <dsp:nvSpPr>
        <dsp:cNvPr id="0" name=""/>
        <dsp:cNvSpPr/>
      </dsp:nvSpPr>
      <dsp:spPr>
        <a:xfrm>
          <a:off x="4697668" y="1691070"/>
          <a:ext cx="3446910" cy="3165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Aplicar la Encuestas, tomando como población a los propietarios de mascotas que se encuentren dentro de las Clínicas Veterinarias establecidas en las ocho Administraciones Zonales del DMQ, en la que se refleja las características del universo.</a:t>
          </a:r>
          <a:endParaRPr lang="es-EC" sz="1400" kern="1200" dirty="0"/>
        </a:p>
      </dsp:txBody>
      <dsp:txXfrm>
        <a:off x="4697668" y="1691070"/>
        <a:ext cx="3446910" cy="31652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FC1E4-A5C7-48E2-AD4C-7234704AA359}">
      <dsp:nvSpPr>
        <dsp:cNvPr id="0" name=""/>
        <dsp:cNvSpPr/>
      </dsp:nvSpPr>
      <dsp:spPr>
        <a:xfrm>
          <a:off x="584" y="75370"/>
          <a:ext cx="2277983" cy="13667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Determinar las causas comunes de insatisfacción, realizando una medición porcentual sobre 100 en cada una de las dimensiones de la calidad del servicio, con el fin de mejorar el nivel de satisfacción de los clientes.</a:t>
          </a:r>
          <a:endParaRPr lang="es-EC" sz="1100" kern="1200" dirty="0"/>
        </a:p>
      </dsp:txBody>
      <dsp:txXfrm>
        <a:off x="584" y="75370"/>
        <a:ext cx="2277983" cy="1366790"/>
      </dsp:txXfrm>
    </dsp:sp>
    <dsp:sp modelId="{F12392FD-9116-4F88-AB92-FBE6FFB23DC7}">
      <dsp:nvSpPr>
        <dsp:cNvPr id="0" name=""/>
        <dsp:cNvSpPr/>
      </dsp:nvSpPr>
      <dsp:spPr>
        <a:xfrm>
          <a:off x="2506366" y="75370"/>
          <a:ext cx="2277983" cy="13667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Establecer recomendaciones sobre los hallazgos obtenidos por cada una de las clínicas veterinarias, para que sean analizados por los propietarios de estos establecimientos con el fin de plasmar una mejora continua a corto o mediano plazo.</a:t>
          </a:r>
          <a:endParaRPr lang="es-EC" sz="1100" kern="1200" dirty="0"/>
        </a:p>
      </dsp:txBody>
      <dsp:txXfrm>
        <a:off x="2506366" y="75370"/>
        <a:ext cx="2277983" cy="1366790"/>
      </dsp:txXfrm>
    </dsp:sp>
    <dsp:sp modelId="{6CCD8D5E-6C97-481A-BD88-1425E033AA46}">
      <dsp:nvSpPr>
        <dsp:cNvPr id="0" name=""/>
        <dsp:cNvSpPr/>
      </dsp:nvSpPr>
      <dsp:spPr>
        <a:xfrm>
          <a:off x="1253475" y="1669959"/>
          <a:ext cx="2277983" cy="13667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Desarrollar la Metodología de Ciclos del servicio para proponer estrategias, tácticas y acciones, que permitan incrementar el nivel de satisfacción de los clientes.</a:t>
          </a:r>
          <a:endParaRPr lang="es-EC" sz="1100" kern="1200" dirty="0"/>
        </a:p>
      </dsp:txBody>
      <dsp:txXfrm>
        <a:off x="1253475" y="1669959"/>
        <a:ext cx="2277983" cy="13667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14A5-C3BB-45F9-BEFC-F21D46CB05D7}">
      <dsp:nvSpPr>
        <dsp:cNvPr id="0" name=""/>
        <dsp:cNvSpPr/>
      </dsp:nvSpPr>
      <dsp:spPr>
        <a:xfrm>
          <a:off x="-288931" y="0"/>
          <a:ext cx="7704852" cy="1300876"/>
        </a:xfrm>
        <a:prstGeom prst="roundRect">
          <a:avLst>
            <a:gd name="adj" fmla="val 10000"/>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El desarrollo de la Investigación permitió cumplir con los objetivos planteados, ya que mediante la correcta implementación de la técnica de recolección de datos se pudo obtener información sumamente valiosa para el análisis de la calidad del servicio y la experiencia de compra basada en la aplicación de un Modelo de Gestión de Calidad en el Servicio mismo que fue otorgado por la empresa AVATIUN CONSULT.</a:t>
          </a:r>
          <a:endParaRPr lang="es-EC" sz="1200" kern="1200" dirty="0"/>
        </a:p>
        <a:p>
          <a:pPr marL="285750" lvl="1" indent="-285750" algn="l" defTabSz="1600200">
            <a:lnSpc>
              <a:spcPct val="90000"/>
            </a:lnSpc>
            <a:spcBef>
              <a:spcPct val="0"/>
            </a:spcBef>
            <a:spcAft>
              <a:spcPct val="15000"/>
            </a:spcAft>
            <a:buChar char="••"/>
          </a:pPr>
          <a:endParaRPr lang="es-EC" sz="3600" kern="1200" dirty="0"/>
        </a:p>
      </dsp:txBody>
      <dsp:txXfrm>
        <a:off x="-250830" y="38101"/>
        <a:ext cx="6066833" cy="1224674"/>
      </dsp:txXfrm>
    </dsp:sp>
    <dsp:sp modelId="{4A563EA5-423A-484A-B028-F765A3B52565}">
      <dsp:nvSpPr>
        <dsp:cNvPr id="0" name=""/>
        <dsp:cNvSpPr/>
      </dsp:nvSpPr>
      <dsp:spPr>
        <a:xfrm>
          <a:off x="866795" y="1517689"/>
          <a:ext cx="6549127" cy="1300876"/>
        </a:xfrm>
        <a:prstGeom prst="roundRect">
          <a:avLst>
            <a:gd name="adj" fmla="val 10000"/>
          </a:avLst>
        </a:prstGeom>
        <a:gradFill rotWithShape="0">
          <a:gsLst>
            <a:gs pos="0">
              <a:schemeClr val="accent2">
                <a:alpha val="90000"/>
                <a:hueOff val="0"/>
                <a:satOff val="0"/>
                <a:lumOff val="0"/>
                <a:alphaOff val="-20000"/>
                <a:tint val="50000"/>
                <a:satMod val="300000"/>
              </a:schemeClr>
            </a:gs>
            <a:gs pos="35000">
              <a:schemeClr val="accent2">
                <a:alpha val="90000"/>
                <a:hueOff val="0"/>
                <a:satOff val="0"/>
                <a:lumOff val="0"/>
                <a:alphaOff val="-20000"/>
                <a:tint val="37000"/>
                <a:satMod val="300000"/>
              </a:schemeClr>
            </a:gs>
            <a:gs pos="100000">
              <a:schemeClr val="accent2">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Las ponderaciones más altas encontradas respecto al perfil de los clientes establecen que la mayoría de clientes que demandan los servicios en una Clínica Veterinaria son mujeres, esto se puede deber a que el género femenino crea y fomenta lazos más afectivos con las mascotas y por ende se preocupan más por la calidad de vida; con una ponderación de casi 75% de la muestra se encuentra tiene una edad entre los 35 y 39 años, además el 51.3% de estas mujeres tienen nivel de instrucción de Tercer Nivel y en su mayoría son casadas.</a:t>
          </a:r>
          <a:endParaRPr lang="es-EC" sz="1000" kern="1200" dirty="0"/>
        </a:p>
        <a:p>
          <a:pPr marL="57150" lvl="1" indent="-57150" algn="l" defTabSz="355600">
            <a:lnSpc>
              <a:spcPct val="90000"/>
            </a:lnSpc>
            <a:spcBef>
              <a:spcPct val="0"/>
            </a:spcBef>
            <a:spcAft>
              <a:spcPct val="15000"/>
            </a:spcAft>
            <a:buChar char="••"/>
          </a:pPr>
          <a:endParaRPr lang="es-EC" sz="800" kern="1200" dirty="0"/>
        </a:p>
      </dsp:txBody>
      <dsp:txXfrm>
        <a:off x="904896" y="1555790"/>
        <a:ext cx="5049491" cy="1224674"/>
      </dsp:txXfrm>
    </dsp:sp>
    <dsp:sp modelId="{3C29BD2C-253A-4962-9733-DD62F7333CC5}">
      <dsp:nvSpPr>
        <dsp:cNvPr id="0" name=""/>
        <dsp:cNvSpPr/>
      </dsp:nvSpPr>
      <dsp:spPr>
        <a:xfrm>
          <a:off x="1444659" y="3035379"/>
          <a:ext cx="6549127" cy="1300876"/>
        </a:xfrm>
        <a:prstGeom prst="roundRect">
          <a:avLst>
            <a:gd name="adj" fmla="val 10000"/>
          </a:avLst>
        </a:prstGeom>
        <a:gradFill rotWithShape="0">
          <a:gsLst>
            <a:gs pos="0">
              <a:schemeClr val="accent2">
                <a:alpha val="90000"/>
                <a:hueOff val="0"/>
                <a:satOff val="0"/>
                <a:lumOff val="0"/>
                <a:alphaOff val="-40000"/>
                <a:tint val="50000"/>
                <a:satMod val="300000"/>
              </a:schemeClr>
            </a:gs>
            <a:gs pos="35000">
              <a:schemeClr val="accent2">
                <a:alpha val="90000"/>
                <a:hueOff val="0"/>
                <a:satOff val="0"/>
                <a:lumOff val="0"/>
                <a:alphaOff val="-40000"/>
                <a:tint val="37000"/>
                <a:satMod val="300000"/>
              </a:schemeClr>
            </a:gs>
            <a:gs pos="100000">
              <a:schemeClr val="accent2">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El nivel de satisfacción global de la muestra está sobre el 75% permaneciendo en el nivel Neutro de satisfacción respecto a la escala de Likert, no obstante, la dimensión de Empatía se acerca a un nivel de Muy Satisfecho con una ponderación del 76.47%/100% de la muestra, esta dimensión expresa el trato que el establecimiento tiene para el cliente en términos de ser amables, agradables y claros en la información que transmiten.</a:t>
          </a:r>
          <a:endParaRPr lang="es-EC" sz="1000" kern="1200" dirty="0"/>
        </a:p>
      </dsp:txBody>
      <dsp:txXfrm>
        <a:off x="1482760" y="3073480"/>
        <a:ext cx="5049491" cy="1224674"/>
      </dsp:txXfrm>
    </dsp:sp>
    <dsp:sp modelId="{A9901E8A-3E1C-4F05-A18F-1C7967134B17}">
      <dsp:nvSpPr>
        <dsp:cNvPr id="0" name=""/>
        <dsp:cNvSpPr/>
      </dsp:nvSpPr>
      <dsp:spPr>
        <a:xfrm>
          <a:off x="5992488" y="986498"/>
          <a:ext cx="845569" cy="845569"/>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C" sz="1200" kern="1200" dirty="0">
            <a:solidFill>
              <a:schemeClr val="tx1"/>
            </a:solidFill>
          </a:endParaRPr>
        </a:p>
      </dsp:txBody>
      <dsp:txXfrm>
        <a:off x="6182741" y="986498"/>
        <a:ext cx="465063" cy="636291"/>
      </dsp:txXfrm>
    </dsp:sp>
    <dsp:sp modelId="{42F1D5B8-10CE-4A67-ACFA-8D1AB9906FF9}">
      <dsp:nvSpPr>
        <dsp:cNvPr id="0" name=""/>
        <dsp:cNvSpPr/>
      </dsp:nvSpPr>
      <dsp:spPr>
        <a:xfrm>
          <a:off x="6570353" y="2495515"/>
          <a:ext cx="845569" cy="845569"/>
        </a:xfrm>
        <a:prstGeom prst="downArrow">
          <a:avLst>
            <a:gd name="adj1" fmla="val 55000"/>
            <a:gd name="adj2" fmla="val 45000"/>
          </a:avLst>
        </a:prstGeom>
        <a:solidFill>
          <a:schemeClr val="accent2">
            <a:alpha val="90000"/>
            <a:tint val="40000"/>
            <a:hueOff val="0"/>
            <a:satOff val="0"/>
            <a:lumOff val="0"/>
            <a:alphaOff val="-4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dirty="0"/>
        </a:p>
      </dsp:txBody>
      <dsp:txXfrm>
        <a:off x="6760606" y="2495515"/>
        <a:ext cx="465063" cy="6362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9B8A8-5C59-4ACC-9133-4709151B9055}">
      <dsp:nvSpPr>
        <dsp:cNvPr id="0" name=""/>
        <dsp:cNvSpPr/>
      </dsp:nvSpPr>
      <dsp:spPr>
        <a:xfrm>
          <a:off x="0" y="0"/>
          <a:ext cx="6682342" cy="1029861"/>
        </a:xfrm>
        <a:prstGeom prst="roundRect">
          <a:avLst>
            <a:gd name="adj" fmla="val 10000"/>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Se recomienda a todas la Clínicas Veterinarias adoptar sistemas de medición para conocer la satisfacción de calidad en el servicio que tienen sus clientes, este medio ayudará a detectar fallas en los procesos de servicio e fallas en cuanto a la imagen corporativa que tiene el negocio, con la finalidad de platear acciones futuras enfocadas al ciclo de mejora continua.</a:t>
          </a:r>
          <a:endParaRPr lang="es-EC" sz="1000" kern="1200" dirty="0"/>
        </a:p>
        <a:p>
          <a:pPr marL="57150" lvl="1" indent="-57150" algn="l" defTabSz="355600">
            <a:lnSpc>
              <a:spcPct val="90000"/>
            </a:lnSpc>
            <a:spcBef>
              <a:spcPct val="0"/>
            </a:spcBef>
            <a:spcAft>
              <a:spcPct val="15000"/>
            </a:spcAft>
            <a:buChar char="••"/>
          </a:pPr>
          <a:endParaRPr lang="es-EC" sz="800" kern="1200" dirty="0"/>
        </a:p>
      </dsp:txBody>
      <dsp:txXfrm>
        <a:off x="30164" y="30164"/>
        <a:ext cx="5484017" cy="969533"/>
      </dsp:txXfrm>
    </dsp:sp>
    <dsp:sp modelId="{080E9811-2A22-4870-98AA-82284E92B058}">
      <dsp:nvSpPr>
        <dsp:cNvPr id="0" name=""/>
        <dsp:cNvSpPr/>
      </dsp:nvSpPr>
      <dsp:spPr>
        <a:xfrm>
          <a:off x="559646" y="1217109"/>
          <a:ext cx="6682342" cy="1029861"/>
        </a:xfrm>
        <a:prstGeom prst="roundRect">
          <a:avLst>
            <a:gd name="adj" fmla="val 10000"/>
          </a:avLst>
        </a:prstGeom>
        <a:solidFill>
          <a:schemeClr val="accent2">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Capacitar constantemente a su cuerpo laboral para que el mismo tenga un valor de pertenencia con la clínica, para que cuide de ella en su proyección de servicio al cliente manejando correctamente las dimensiones de la calidad del servicio en sus aspectos de tangibilidad, capacidad de respuesta, confiabilidad y empatía.</a:t>
          </a:r>
          <a:endParaRPr lang="es-EC" sz="1000" kern="1200" dirty="0"/>
        </a:p>
      </dsp:txBody>
      <dsp:txXfrm>
        <a:off x="589810" y="1247273"/>
        <a:ext cx="5392958" cy="969533"/>
      </dsp:txXfrm>
    </dsp:sp>
    <dsp:sp modelId="{9DC8E32F-2D75-4B2C-A550-50FC68221067}">
      <dsp:nvSpPr>
        <dsp:cNvPr id="0" name=""/>
        <dsp:cNvSpPr/>
      </dsp:nvSpPr>
      <dsp:spPr>
        <a:xfrm>
          <a:off x="1110939" y="2434218"/>
          <a:ext cx="6682342" cy="1029861"/>
        </a:xfrm>
        <a:prstGeom prst="roundRect">
          <a:avLst>
            <a:gd name="adj" fmla="val 10000"/>
          </a:avLst>
        </a:prstGeom>
        <a:solidFill>
          <a:schemeClr val="accent2">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Rediseñar los aspectos que puedan influir en la satisfacción del cliente ya que su percepción y expectativa varía drásticamente gracias a los nuevos procesos y uso de tecnología, pues, las exigencias de los clientes están en crecimiento, nunca estarán en declive, en la actualidad tenemos clientes más culturizados e informados por ende demandarán servicios más especializados. </a:t>
          </a:r>
          <a:endParaRPr lang="es-EC" sz="1000" kern="1200" dirty="0"/>
        </a:p>
      </dsp:txBody>
      <dsp:txXfrm>
        <a:off x="1141103" y="2464382"/>
        <a:ext cx="5401310" cy="969533"/>
      </dsp:txXfrm>
    </dsp:sp>
    <dsp:sp modelId="{0A6B4DB7-E37E-429B-9304-C7993EE4D6F7}">
      <dsp:nvSpPr>
        <dsp:cNvPr id="0" name=""/>
        <dsp:cNvSpPr/>
      </dsp:nvSpPr>
      <dsp:spPr>
        <a:xfrm>
          <a:off x="1670585" y="3651328"/>
          <a:ext cx="6682342" cy="1029861"/>
        </a:xfrm>
        <a:prstGeom prst="roundRect">
          <a:avLst>
            <a:gd name="adj" fmla="val 10000"/>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C" sz="1000" kern="1200" dirty="0" smtClean="0"/>
            <a:t>Segura que este estudio contribuirá a visualizar el panorama general de atención al cliente y usuario en Clínicas Veterinarias, sugiero a las autoridades y entes de control se vinculen más con estos establecimientos para capacitarlos en temas de administración, calidad en el servicio, y bienestar animal.</a:t>
          </a:r>
          <a:endParaRPr lang="es-EC" sz="1000" kern="1200" dirty="0"/>
        </a:p>
      </dsp:txBody>
      <dsp:txXfrm>
        <a:off x="1700749" y="3681492"/>
        <a:ext cx="5392958" cy="969533"/>
      </dsp:txXfrm>
    </dsp:sp>
    <dsp:sp modelId="{F00AC78D-ABD4-45A2-9E94-64FC4A14CEA0}">
      <dsp:nvSpPr>
        <dsp:cNvPr id="0" name=""/>
        <dsp:cNvSpPr/>
      </dsp:nvSpPr>
      <dsp:spPr>
        <a:xfrm>
          <a:off x="6012932" y="788780"/>
          <a:ext cx="669410" cy="669410"/>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dirty="0"/>
        </a:p>
      </dsp:txBody>
      <dsp:txXfrm>
        <a:off x="6163549" y="788780"/>
        <a:ext cx="368176" cy="503731"/>
      </dsp:txXfrm>
    </dsp:sp>
    <dsp:sp modelId="{26A3D14A-97A9-4F8B-8AAB-ECBE6D0A3C7D}">
      <dsp:nvSpPr>
        <dsp:cNvPr id="0" name=""/>
        <dsp:cNvSpPr/>
      </dsp:nvSpPr>
      <dsp:spPr>
        <a:xfrm>
          <a:off x="6572578" y="2005889"/>
          <a:ext cx="669410" cy="669410"/>
        </a:xfrm>
        <a:prstGeom prst="downArrow">
          <a:avLst>
            <a:gd name="adj1" fmla="val 55000"/>
            <a:gd name="adj2" fmla="val 45000"/>
          </a:avLst>
        </a:prstGeom>
        <a:solidFill>
          <a:schemeClr val="accent2">
            <a:alpha val="90000"/>
            <a:tint val="40000"/>
            <a:hueOff val="0"/>
            <a:satOff val="0"/>
            <a:lumOff val="0"/>
            <a:alphaOff val="-2000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dirty="0"/>
        </a:p>
      </dsp:txBody>
      <dsp:txXfrm>
        <a:off x="6723195" y="2005889"/>
        <a:ext cx="368176" cy="503731"/>
      </dsp:txXfrm>
    </dsp:sp>
    <dsp:sp modelId="{759779D6-21C5-431D-8451-36D84026C429}">
      <dsp:nvSpPr>
        <dsp:cNvPr id="0" name=""/>
        <dsp:cNvSpPr/>
      </dsp:nvSpPr>
      <dsp:spPr>
        <a:xfrm>
          <a:off x="7123871" y="3222999"/>
          <a:ext cx="669410" cy="669410"/>
        </a:xfrm>
        <a:prstGeom prst="downArrow">
          <a:avLst>
            <a:gd name="adj1" fmla="val 55000"/>
            <a:gd name="adj2" fmla="val 45000"/>
          </a:avLst>
        </a:prstGeom>
        <a:solidFill>
          <a:schemeClr val="accent2">
            <a:alpha val="90000"/>
            <a:tint val="40000"/>
            <a:hueOff val="0"/>
            <a:satOff val="0"/>
            <a:lumOff val="0"/>
            <a:alphaOff val="-40000"/>
          </a:schemeClr>
        </a:solidFill>
        <a:ln w="9525" cap="flat" cmpd="sng" algn="ctr">
          <a:solidFill>
            <a:schemeClr val="accent2">
              <a:alpha val="90000"/>
              <a:tint val="4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dirty="0"/>
        </a:p>
      </dsp:txBody>
      <dsp:txXfrm>
        <a:off x="7274488" y="3222999"/>
        <a:ext cx="368176" cy="503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88FA-B287-4924-BD79-06F8C8DF6D67}">
      <dsp:nvSpPr>
        <dsp:cNvPr id="0" name=""/>
        <dsp:cNvSpPr/>
      </dsp:nvSpPr>
      <dsp:spPr>
        <a:xfrm>
          <a:off x="-535142" y="150227"/>
          <a:ext cx="133722" cy="995688"/>
        </a:xfrm>
        <a:prstGeom prst="blockArc">
          <a:avLst>
            <a:gd name="adj1" fmla="val 18900000"/>
            <a:gd name="adj2" fmla="val 2700000"/>
            <a:gd name="adj3" fmla="val 1232"/>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A20D40-3D39-4635-8EF2-BF04EFD292AE}">
      <dsp:nvSpPr>
        <dsp:cNvPr id="0" name=""/>
        <dsp:cNvSpPr/>
      </dsp:nvSpPr>
      <dsp:spPr>
        <a:xfrm>
          <a:off x="395906" y="331346"/>
          <a:ext cx="4500638" cy="63345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407" tIns="45720" rIns="45720" bIns="45720" numCol="1" spcCol="1270" anchor="ctr" anchorCtr="0">
          <a:noAutofit/>
        </a:bodyPr>
        <a:lstStyle/>
        <a:p>
          <a:pPr lvl="0" algn="l" defTabSz="800100">
            <a:lnSpc>
              <a:spcPct val="90000"/>
            </a:lnSpc>
            <a:spcBef>
              <a:spcPct val="0"/>
            </a:spcBef>
            <a:spcAft>
              <a:spcPct val="35000"/>
            </a:spcAft>
          </a:pPr>
          <a:r>
            <a:rPr lang="es-EC" sz="1800" b="1" kern="1200" dirty="0" smtClean="0"/>
            <a:t>1. ANTECEDENTES</a:t>
          </a:r>
          <a:endParaRPr lang="es-EC" sz="1800" b="1" kern="1200" dirty="0"/>
        </a:p>
      </dsp:txBody>
      <dsp:txXfrm>
        <a:off x="395906" y="331346"/>
        <a:ext cx="4500638" cy="633450"/>
      </dsp:txXfrm>
    </dsp:sp>
    <dsp:sp modelId="{72D71292-F8A9-4DB8-8CAA-5C7B9158E982}">
      <dsp:nvSpPr>
        <dsp:cNvPr id="0" name=""/>
        <dsp:cNvSpPr/>
      </dsp:nvSpPr>
      <dsp:spPr>
        <a:xfrm>
          <a:off x="0" y="252165"/>
          <a:ext cx="791813" cy="791813"/>
        </a:xfrm>
        <a:prstGeom prst="ellipse">
          <a:avLst/>
        </a:prstGeom>
        <a:blipFill rotWithShape="0">
          <a:blip xmlns:r="http://schemas.openxmlformats.org/officeDocument/2006/relationships" r:embed="rId1"/>
          <a:stretch>
            <a:fillRect/>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8B7DF-66EE-4231-B9C1-94B29B64B273}">
      <dsp:nvSpPr>
        <dsp:cNvPr id="0" name=""/>
        <dsp:cNvSpPr/>
      </dsp:nvSpPr>
      <dsp:spPr>
        <a:xfrm>
          <a:off x="720096" y="144010"/>
          <a:ext cx="3155188" cy="3155188"/>
        </a:xfrm>
        <a:prstGeom prst="circularArrow">
          <a:avLst>
            <a:gd name="adj1" fmla="val 4668"/>
            <a:gd name="adj2" fmla="val 272909"/>
            <a:gd name="adj3" fmla="val 13112481"/>
            <a:gd name="adj4" fmla="val 17842288"/>
            <a:gd name="adj5" fmla="val 484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54F8D-3A85-40CC-9431-DFD398C82F36}">
      <dsp:nvSpPr>
        <dsp:cNvPr id="0" name=""/>
        <dsp:cNvSpPr/>
      </dsp:nvSpPr>
      <dsp:spPr>
        <a:xfrm>
          <a:off x="1382098" y="0"/>
          <a:ext cx="1947169" cy="81721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´Clínicas Veterinarias Controladas por .</a:t>
          </a:r>
        </a:p>
        <a:p>
          <a:pPr lvl="0" algn="ctr" defTabSz="488950">
            <a:lnSpc>
              <a:spcPct val="90000"/>
            </a:lnSpc>
            <a:spcBef>
              <a:spcPct val="0"/>
            </a:spcBef>
            <a:spcAft>
              <a:spcPct val="35000"/>
            </a:spcAft>
          </a:pPr>
          <a:endParaRPr lang="es-EC" sz="1100" b="1" kern="1200" dirty="0" smtClean="0"/>
        </a:p>
        <a:p>
          <a:pPr lvl="0" algn="ctr" defTabSz="488950">
            <a:lnSpc>
              <a:spcPct val="90000"/>
            </a:lnSpc>
            <a:spcBef>
              <a:spcPct val="0"/>
            </a:spcBef>
            <a:spcAft>
              <a:spcPct val="35000"/>
            </a:spcAft>
          </a:pPr>
          <a:r>
            <a:rPr lang="es-EC" sz="1100" b="1" kern="1200" dirty="0" smtClean="0"/>
            <a:t>AGROCALIDAD - MAGAP</a:t>
          </a:r>
          <a:endParaRPr lang="es-ES" sz="1100" b="1" kern="1200" dirty="0"/>
        </a:p>
      </dsp:txBody>
      <dsp:txXfrm>
        <a:off x="1421991" y="39893"/>
        <a:ext cx="1867383" cy="737431"/>
      </dsp:txXfrm>
    </dsp:sp>
    <dsp:sp modelId="{427D1269-4DC8-4F7E-8CC0-5E606DDC0C6A}">
      <dsp:nvSpPr>
        <dsp:cNvPr id="0" name=""/>
        <dsp:cNvSpPr/>
      </dsp:nvSpPr>
      <dsp:spPr>
        <a:xfrm>
          <a:off x="3122278" y="1124999"/>
          <a:ext cx="1558241" cy="97358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b="1" kern="1200" dirty="0" smtClean="0"/>
            <a:t>(INEC) </a:t>
          </a:r>
        </a:p>
        <a:p>
          <a:pPr lvl="0" algn="ctr" defTabSz="488950">
            <a:lnSpc>
              <a:spcPct val="90000"/>
            </a:lnSpc>
            <a:spcBef>
              <a:spcPct val="0"/>
            </a:spcBef>
            <a:spcAft>
              <a:spcPct val="35000"/>
            </a:spcAft>
          </a:pPr>
          <a:r>
            <a:rPr lang="es-EC" sz="1100" b="1" kern="1200" dirty="0" smtClean="0"/>
            <a:t>- 160 CLÍNICAS VETERINARIAS A NIVEL NACIONAL</a:t>
          </a:r>
        </a:p>
        <a:p>
          <a:pPr lvl="0" algn="ctr" defTabSz="488950">
            <a:lnSpc>
              <a:spcPct val="90000"/>
            </a:lnSpc>
            <a:spcBef>
              <a:spcPct val="0"/>
            </a:spcBef>
            <a:spcAft>
              <a:spcPct val="35000"/>
            </a:spcAft>
          </a:pPr>
          <a:r>
            <a:rPr lang="es-EC" sz="1100" b="1" kern="1200" dirty="0" smtClean="0"/>
            <a:t>- 60 SE UBICAN EN PICHINCHA</a:t>
          </a:r>
          <a:endParaRPr lang="es-ES" sz="1100" b="1" kern="1200" dirty="0"/>
        </a:p>
      </dsp:txBody>
      <dsp:txXfrm>
        <a:off x="3169804" y="1172525"/>
        <a:ext cx="1463189" cy="878532"/>
      </dsp:txXfrm>
    </dsp:sp>
    <dsp:sp modelId="{3E1FE6D3-51C1-4047-88D0-4C3D2B39502D}">
      <dsp:nvSpPr>
        <dsp:cNvPr id="0" name=""/>
        <dsp:cNvSpPr/>
      </dsp:nvSpPr>
      <dsp:spPr>
        <a:xfrm>
          <a:off x="498359" y="2488669"/>
          <a:ext cx="3678105" cy="62498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En el aspecto de la salud de los animales, dependiendo de los tratamientos o procedimiento que requieren, en promedio la atención veterinaria puede ir de entre USD 80 a USD 500. (EL COMERCIO, 2016)</a:t>
          </a:r>
          <a:endParaRPr lang="es-ES" sz="1100" b="1" kern="1200" dirty="0"/>
        </a:p>
      </dsp:txBody>
      <dsp:txXfrm>
        <a:off x="528868" y="2519178"/>
        <a:ext cx="3617087" cy="563964"/>
      </dsp:txXfrm>
    </dsp:sp>
    <dsp:sp modelId="{BB09D168-0E7F-46DE-B06D-748D19D30F62}">
      <dsp:nvSpPr>
        <dsp:cNvPr id="0" name=""/>
        <dsp:cNvSpPr/>
      </dsp:nvSpPr>
      <dsp:spPr>
        <a:xfrm>
          <a:off x="0" y="1124961"/>
          <a:ext cx="1546850" cy="97358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Registro Oficial Nº813</a:t>
          </a:r>
          <a:r>
            <a:rPr lang="es-EC" sz="1100" b="1" kern="1200" dirty="0" smtClean="0"/>
            <a:t>.</a:t>
          </a:r>
          <a:endParaRPr lang="es-ES" sz="1100" b="1" kern="1200" dirty="0"/>
        </a:p>
      </dsp:txBody>
      <dsp:txXfrm>
        <a:off x="47526" y="1172487"/>
        <a:ext cx="1451798" cy="878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A53A4-57E1-4CD2-95C7-E9ABF519A35C}">
      <dsp:nvSpPr>
        <dsp:cNvPr id="0" name=""/>
        <dsp:cNvSpPr/>
      </dsp:nvSpPr>
      <dsp:spPr>
        <a:xfrm>
          <a:off x="744" y="447821"/>
          <a:ext cx="2902148" cy="174128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Establecer el marco teórico referencial y conceptual, referente a la calidad de servicio de las clínicas veterinarias, recopilando información de fuentes secundarias para sustentar el desarrollo del presente proyecto.</a:t>
          </a:r>
          <a:endParaRPr lang="es-ES" sz="1500" kern="1200" dirty="0"/>
        </a:p>
      </dsp:txBody>
      <dsp:txXfrm>
        <a:off x="744" y="447821"/>
        <a:ext cx="2902148" cy="1741289"/>
      </dsp:txXfrm>
    </dsp:sp>
    <dsp:sp modelId="{FD418692-9A0F-47E6-B4B3-E8AAFCAE76E9}">
      <dsp:nvSpPr>
        <dsp:cNvPr id="0" name=""/>
        <dsp:cNvSpPr/>
      </dsp:nvSpPr>
      <dsp:spPr>
        <a:xfrm>
          <a:off x="3193107" y="447821"/>
          <a:ext cx="2902148" cy="174128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Definir las características cualitativas y cuantitativas de los clientes que utilizan los servicios veterinarios, utilizando instrumentos de medición para conocer su panorama actual.</a:t>
          </a:r>
          <a:endParaRPr lang="es-EC" sz="1500" kern="1200" dirty="0"/>
        </a:p>
      </dsp:txBody>
      <dsp:txXfrm>
        <a:off x="3193107" y="447821"/>
        <a:ext cx="2902148" cy="1741289"/>
      </dsp:txXfrm>
    </dsp:sp>
    <dsp:sp modelId="{DABC7C68-2C96-4DDD-A8B7-5841A380FA98}">
      <dsp:nvSpPr>
        <dsp:cNvPr id="0" name=""/>
        <dsp:cNvSpPr/>
      </dsp:nvSpPr>
      <dsp:spPr>
        <a:xfrm>
          <a:off x="744" y="2238644"/>
          <a:ext cx="2902148" cy="174128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Diseñar un plan de gestión de ciclo del servicio, tomando como referencia un modelo de calidad en el servicio, para mejorar la experiencia de compra en las clínicas veterinarias del Distrito Metropolitano de Quito.</a:t>
          </a:r>
          <a:endParaRPr lang="es-EC" sz="1500" kern="1200" dirty="0"/>
        </a:p>
      </dsp:txBody>
      <dsp:txXfrm>
        <a:off x="744" y="2238644"/>
        <a:ext cx="2902148" cy="1741289"/>
      </dsp:txXfrm>
    </dsp:sp>
    <dsp:sp modelId="{12080325-E488-4571-9A10-DE08245F2843}">
      <dsp:nvSpPr>
        <dsp:cNvPr id="0" name=""/>
        <dsp:cNvSpPr/>
      </dsp:nvSpPr>
      <dsp:spPr>
        <a:xfrm>
          <a:off x="3193107" y="2238644"/>
          <a:ext cx="2902148" cy="174128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Establecer conclusiones y recomendaciones, mediante la interpretación de los resultados del estudio, para contribuir al mejoramiento de la calidad del servicio y la experiencia de compra en clínicas veterinarias.</a:t>
          </a:r>
          <a:endParaRPr lang="es-EC" sz="1500" kern="1200" dirty="0"/>
        </a:p>
      </dsp:txBody>
      <dsp:txXfrm>
        <a:off x="3193107" y="2238644"/>
        <a:ext cx="2902148" cy="1741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88FA-B287-4924-BD79-06F8C8DF6D67}">
      <dsp:nvSpPr>
        <dsp:cNvPr id="0" name=""/>
        <dsp:cNvSpPr/>
      </dsp:nvSpPr>
      <dsp:spPr>
        <a:xfrm>
          <a:off x="-595103" y="167260"/>
          <a:ext cx="148488" cy="1105638"/>
        </a:xfrm>
        <a:prstGeom prst="blockArc">
          <a:avLst>
            <a:gd name="adj1" fmla="val 18900000"/>
            <a:gd name="adj2" fmla="val 2700000"/>
            <a:gd name="adj3" fmla="val 111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D9BCA-1EEA-4DB1-B656-A9A342B05CD8}">
      <dsp:nvSpPr>
        <dsp:cNvPr id="0" name=""/>
        <dsp:cNvSpPr/>
      </dsp:nvSpPr>
      <dsp:spPr>
        <a:xfrm>
          <a:off x="439111" y="368791"/>
          <a:ext cx="4602019" cy="70257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64"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2. MARCO TEÓRICO</a:t>
          </a:r>
          <a:endParaRPr lang="es-EC" sz="1600" b="1" kern="1200" dirty="0"/>
        </a:p>
      </dsp:txBody>
      <dsp:txXfrm>
        <a:off x="439111" y="368791"/>
        <a:ext cx="4602019" cy="702577"/>
      </dsp:txXfrm>
    </dsp:sp>
    <dsp:sp modelId="{741CD813-FDB6-4DB0-9480-3227A3B120FE}">
      <dsp:nvSpPr>
        <dsp:cNvPr id="0" name=""/>
        <dsp:cNvSpPr/>
      </dsp:nvSpPr>
      <dsp:spPr>
        <a:xfrm>
          <a:off x="0" y="280968"/>
          <a:ext cx="878222" cy="878222"/>
        </a:xfrm>
        <a:prstGeom prst="ellipse">
          <a:avLst/>
        </a:prstGeom>
        <a:blipFill rotWithShape="0">
          <a:blip xmlns:r="http://schemas.openxmlformats.org/officeDocument/2006/relationships" r:embed="rId1"/>
          <a:stretch>
            <a:fillRect/>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B88FA-B287-4924-BD79-06F8C8DF6D67}">
      <dsp:nvSpPr>
        <dsp:cNvPr id="0" name=""/>
        <dsp:cNvSpPr/>
      </dsp:nvSpPr>
      <dsp:spPr>
        <a:xfrm>
          <a:off x="-504950" y="141711"/>
          <a:ext cx="126339" cy="940712"/>
        </a:xfrm>
        <a:prstGeom prst="blockArc">
          <a:avLst>
            <a:gd name="adj1" fmla="val 18900000"/>
            <a:gd name="adj2" fmla="val 2700000"/>
            <a:gd name="adj3" fmla="val 130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CD8920-1705-4040-8781-E5CB1A99A9B0}">
      <dsp:nvSpPr>
        <dsp:cNvPr id="0" name=""/>
        <dsp:cNvSpPr/>
      </dsp:nvSpPr>
      <dsp:spPr>
        <a:xfrm>
          <a:off x="374610" y="348384"/>
          <a:ext cx="4666520" cy="59937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829" tIns="40640" rIns="40640" bIns="40640" numCol="1" spcCol="1270" anchor="ctr" anchorCtr="0">
          <a:noAutofit/>
        </a:bodyPr>
        <a:lstStyle/>
        <a:p>
          <a:pPr lvl="0" algn="l" defTabSz="711200">
            <a:lnSpc>
              <a:spcPct val="90000"/>
            </a:lnSpc>
            <a:spcBef>
              <a:spcPct val="0"/>
            </a:spcBef>
            <a:spcAft>
              <a:spcPct val="35000"/>
            </a:spcAft>
          </a:pPr>
          <a:r>
            <a:rPr lang="es-EC" sz="1600" b="1" kern="1200" dirty="0" smtClean="0"/>
            <a:t>3. MARCO METODOLÓGICO</a:t>
          </a:r>
          <a:endParaRPr lang="es-EC" sz="1600" b="1" kern="1200" dirty="0"/>
        </a:p>
      </dsp:txBody>
      <dsp:txXfrm>
        <a:off x="374610" y="348384"/>
        <a:ext cx="4666520" cy="599376"/>
      </dsp:txXfrm>
    </dsp:sp>
    <dsp:sp modelId="{7BC97D4E-0F7A-4E16-9B25-FA94A814502F}">
      <dsp:nvSpPr>
        <dsp:cNvPr id="0" name=""/>
        <dsp:cNvSpPr/>
      </dsp:nvSpPr>
      <dsp:spPr>
        <a:xfrm>
          <a:off x="0" y="237457"/>
          <a:ext cx="749220" cy="749220"/>
        </a:xfrm>
        <a:prstGeom prst="ellipse">
          <a:avLst/>
        </a:prstGeom>
        <a:blipFill rotWithShape="0">
          <a:blip xmlns:r="http://schemas.openxmlformats.org/officeDocument/2006/relationships" r:embed="rId1"/>
          <a:stretch>
            <a:fillRect/>
          </a:stretch>
        </a:blip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0EDFD-8827-4C06-BA11-E84F2E4509D0}">
      <dsp:nvSpPr>
        <dsp:cNvPr id="0" name=""/>
        <dsp:cNvSpPr/>
      </dsp:nvSpPr>
      <dsp:spPr>
        <a:xfrm>
          <a:off x="0" y="0"/>
          <a:ext cx="4861741" cy="7920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mn-lt"/>
              <a:cs typeface="Times New Roman" pitchFamily="18" charset="0"/>
            </a:rPr>
            <a:t>a. Objetivos de la Investigación.</a:t>
          </a:r>
          <a:endParaRPr lang="es-MX" sz="1400" b="1" kern="1200" dirty="0">
            <a:latin typeface="+mn-lt"/>
            <a:cs typeface="Times New Roman" pitchFamily="18" charset="0"/>
          </a:endParaRPr>
        </a:p>
      </dsp:txBody>
      <dsp:txXfrm>
        <a:off x="23199" y="23199"/>
        <a:ext cx="3940086" cy="745690"/>
      </dsp:txXfrm>
    </dsp:sp>
    <dsp:sp modelId="{0D9C67FF-D14E-41A0-93E9-89799DD2E20A}">
      <dsp:nvSpPr>
        <dsp:cNvPr id="0" name=""/>
        <dsp:cNvSpPr/>
      </dsp:nvSpPr>
      <dsp:spPr>
        <a:xfrm>
          <a:off x="407170" y="936104"/>
          <a:ext cx="4861741" cy="7920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mn-lt"/>
              <a:cs typeface="Times New Roman" pitchFamily="18" charset="0"/>
            </a:rPr>
            <a:t>b. Hipótesis de la Investigación.</a:t>
          </a:r>
          <a:endParaRPr lang="es-MX" sz="1400" b="1" kern="1200" dirty="0">
            <a:latin typeface="+mn-lt"/>
            <a:cs typeface="Times New Roman" pitchFamily="18" charset="0"/>
          </a:endParaRPr>
        </a:p>
      </dsp:txBody>
      <dsp:txXfrm>
        <a:off x="430369" y="959303"/>
        <a:ext cx="3893315" cy="745690"/>
      </dsp:txXfrm>
    </dsp:sp>
    <dsp:sp modelId="{DBC0A53C-5DF1-4CDE-BE10-59A0825FC82A}">
      <dsp:nvSpPr>
        <dsp:cNvPr id="0" name=""/>
        <dsp:cNvSpPr/>
      </dsp:nvSpPr>
      <dsp:spPr>
        <a:xfrm>
          <a:off x="808264" y="1872208"/>
          <a:ext cx="4861741" cy="7920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mn-lt"/>
              <a:cs typeface="Times New Roman" pitchFamily="18" charset="0"/>
            </a:rPr>
            <a:t>c. Diseño de la Investigación</a:t>
          </a:r>
          <a:endParaRPr lang="es-MX" sz="1400" b="1" kern="1200" dirty="0">
            <a:latin typeface="+mn-lt"/>
            <a:cs typeface="Times New Roman" pitchFamily="18" charset="0"/>
          </a:endParaRPr>
        </a:p>
      </dsp:txBody>
      <dsp:txXfrm>
        <a:off x="831463" y="1895407"/>
        <a:ext cx="3899392" cy="745690"/>
      </dsp:txXfrm>
    </dsp:sp>
    <dsp:sp modelId="{5777470A-9282-4261-9FD8-2B0387A68FB0}">
      <dsp:nvSpPr>
        <dsp:cNvPr id="0" name=""/>
        <dsp:cNvSpPr/>
      </dsp:nvSpPr>
      <dsp:spPr>
        <a:xfrm>
          <a:off x="1215435" y="2808311"/>
          <a:ext cx="4861741" cy="7920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b="1" kern="1200" dirty="0" smtClean="0">
              <a:latin typeface="+mn-lt"/>
              <a:cs typeface="Times New Roman" pitchFamily="18" charset="0"/>
            </a:rPr>
            <a:t>d. </a:t>
          </a:r>
          <a:r>
            <a:rPr lang="es-MX" sz="1400" b="1" kern="1200" dirty="0">
              <a:latin typeface="+mn-lt"/>
              <a:cs typeface="Times New Roman" pitchFamily="18" charset="0"/>
            </a:rPr>
            <a:t>Preparación y Análisis de Datos</a:t>
          </a:r>
        </a:p>
      </dsp:txBody>
      <dsp:txXfrm>
        <a:off x="1238634" y="2831510"/>
        <a:ext cx="3893315" cy="745690"/>
      </dsp:txXfrm>
    </dsp:sp>
    <dsp:sp modelId="{C71F2146-6EB7-4312-B87F-75D1367FF486}">
      <dsp:nvSpPr>
        <dsp:cNvPr id="0" name=""/>
        <dsp:cNvSpPr/>
      </dsp:nvSpPr>
      <dsp:spPr>
        <a:xfrm>
          <a:off x="4346884" y="606667"/>
          <a:ext cx="514857" cy="51485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MX" sz="1400" b="1" kern="1200" dirty="0">
            <a:solidFill>
              <a:sysClr val="windowText" lastClr="000000"/>
            </a:solidFill>
            <a:latin typeface="+mn-lt"/>
            <a:cs typeface="Times New Roman" pitchFamily="18" charset="0"/>
          </a:endParaRPr>
        </a:p>
      </dsp:txBody>
      <dsp:txXfrm>
        <a:off x="4462727" y="606667"/>
        <a:ext cx="283171" cy="387430"/>
      </dsp:txXfrm>
    </dsp:sp>
    <dsp:sp modelId="{0C4726C5-74C3-4ED5-914D-51BB229BD156}">
      <dsp:nvSpPr>
        <dsp:cNvPr id="0" name=""/>
        <dsp:cNvSpPr/>
      </dsp:nvSpPr>
      <dsp:spPr>
        <a:xfrm>
          <a:off x="4754055" y="1542771"/>
          <a:ext cx="514857" cy="51485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b="1" kern="1200" dirty="0">
            <a:solidFill>
              <a:sysClr val="windowText" lastClr="000000"/>
            </a:solidFill>
            <a:latin typeface="+mn-lt"/>
            <a:cs typeface="Times New Roman" panose="02020603050405020304" pitchFamily="18" charset="0"/>
          </a:endParaRPr>
        </a:p>
      </dsp:txBody>
      <dsp:txXfrm>
        <a:off x="4869898" y="1542771"/>
        <a:ext cx="283171" cy="387430"/>
      </dsp:txXfrm>
    </dsp:sp>
    <dsp:sp modelId="{9657DAD7-0BEA-44A0-917A-2939A94186C2}">
      <dsp:nvSpPr>
        <dsp:cNvPr id="0" name=""/>
        <dsp:cNvSpPr/>
      </dsp:nvSpPr>
      <dsp:spPr>
        <a:xfrm>
          <a:off x="5155148" y="2478875"/>
          <a:ext cx="514857" cy="514857"/>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EC" sz="1400" b="1" kern="1200" dirty="0">
            <a:solidFill>
              <a:sysClr val="windowText" lastClr="000000"/>
            </a:solidFill>
            <a:latin typeface="+mn-lt"/>
            <a:cs typeface="Times New Roman" panose="02020603050405020304" pitchFamily="18" charset="0"/>
          </a:endParaRPr>
        </a:p>
      </dsp:txBody>
      <dsp:txXfrm>
        <a:off x="5270991" y="2478875"/>
        <a:ext cx="283171" cy="3874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23439-00DB-44AD-9676-D1BAC8E1E600}">
      <dsp:nvSpPr>
        <dsp:cNvPr id="0" name=""/>
        <dsp:cNvSpPr/>
      </dsp:nvSpPr>
      <dsp:spPr>
        <a:xfrm>
          <a:off x="0" y="0"/>
          <a:ext cx="7728519" cy="18522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99819" tIns="999744" rIns="599819" bIns="99568"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t>Analizar los factores determinantes que los clientes califican en cuanto a la calidad del servicio y la experiencia de compra percibida en las clínicas veterinarias del Distrito Metropolitano de Quito, para proponer un plan de gestión bajo el enfoque de Ciclo del Servicio.</a:t>
          </a:r>
          <a:r>
            <a:rPr lang="es-EC" sz="1400" b="1" kern="1200" dirty="0" smtClean="0"/>
            <a:t>.</a:t>
          </a:r>
          <a:endParaRPr lang="es-EC" sz="1400" b="1" kern="1200" dirty="0"/>
        </a:p>
      </dsp:txBody>
      <dsp:txXfrm>
        <a:off x="0" y="0"/>
        <a:ext cx="7728519" cy="1852200"/>
      </dsp:txXfrm>
    </dsp:sp>
    <dsp:sp modelId="{657B9309-F588-42B4-89B4-EF5F78600676}">
      <dsp:nvSpPr>
        <dsp:cNvPr id="0" name=""/>
        <dsp:cNvSpPr/>
      </dsp:nvSpPr>
      <dsp:spPr>
        <a:xfrm>
          <a:off x="386426" y="284710"/>
          <a:ext cx="5409964" cy="43377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4484" tIns="0" rIns="204484" bIns="0" numCol="1" spcCol="1270" anchor="ctr" anchorCtr="0">
          <a:noAutofit/>
        </a:bodyPr>
        <a:lstStyle/>
        <a:p>
          <a:pPr lvl="0" algn="just" defTabSz="711200">
            <a:lnSpc>
              <a:spcPct val="90000"/>
            </a:lnSpc>
            <a:spcBef>
              <a:spcPct val="0"/>
            </a:spcBef>
            <a:spcAft>
              <a:spcPct val="35000"/>
            </a:spcAft>
          </a:pPr>
          <a:r>
            <a:rPr lang="es-EC" sz="1600" b="1" kern="1200" dirty="0" smtClean="0"/>
            <a:t>GENERAL</a:t>
          </a:r>
          <a:endParaRPr lang="es-EC" sz="1600" b="1" kern="1200" dirty="0"/>
        </a:p>
      </dsp:txBody>
      <dsp:txXfrm>
        <a:off x="407601" y="305885"/>
        <a:ext cx="5367614" cy="3914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9C540-5428-482F-9895-A5A2D32B1C98}">
      <dsp:nvSpPr>
        <dsp:cNvPr id="0" name=""/>
        <dsp:cNvSpPr/>
      </dsp:nvSpPr>
      <dsp:spPr>
        <a:xfrm>
          <a:off x="297214" y="301831"/>
          <a:ext cx="1528706" cy="128432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ESPECÍFICOS</a:t>
          </a:r>
          <a:endParaRPr lang="es-EC" sz="1400" b="1" kern="1200" dirty="0"/>
        </a:p>
      </dsp:txBody>
      <dsp:txXfrm>
        <a:off x="334830" y="339447"/>
        <a:ext cx="1453474" cy="1209088"/>
      </dsp:txXfrm>
    </dsp:sp>
    <dsp:sp modelId="{7D67E592-8B3A-4F88-9310-72FCC47FF91A}">
      <dsp:nvSpPr>
        <dsp:cNvPr id="0" name=""/>
        <dsp:cNvSpPr/>
      </dsp:nvSpPr>
      <dsp:spPr>
        <a:xfrm>
          <a:off x="1959679" y="747114"/>
          <a:ext cx="283569" cy="393755"/>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1" kern="1200" dirty="0">
            <a:solidFill>
              <a:schemeClr val="tx1"/>
            </a:solidFill>
          </a:endParaRPr>
        </a:p>
      </dsp:txBody>
      <dsp:txXfrm>
        <a:off x="1959679" y="825865"/>
        <a:ext cx="198498" cy="236253"/>
      </dsp:txXfrm>
    </dsp:sp>
    <dsp:sp modelId="{A54A457B-CB30-4CFE-947E-6B5DB3CEB3AC}">
      <dsp:nvSpPr>
        <dsp:cNvPr id="0" name=""/>
        <dsp:cNvSpPr/>
      </dsp:nvSpPr>
      <dsp:spPr>
        <a:xfrm>
          <a:off x="2360957" y="-175827"/>
          <a:ext cx="1587722" cy="22396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Determinar las características demográficas y geográficas de los clientes mediante la aplicación de una encuesta para determinar su perfil actual.</a:t>
          </a:r>
          <a:endParaRPr lang="es-EC" sz="1400" b="1" kern="1200" dirty="0"/>
        </a:p>
      </dsp:txBody>
      <dsp:txXfrm>
        <a:off x="2407460" y="-129324"/>
        <a:ext cx="1494716" cy="2146632"/>
      </dsp:txXfrm>
    </dsp:sp>
    <dsp:sp modelId="{09046896-801C-49EA-9F2D-FE23854EB027}">
      <dsp:nvSpPr>
        <dsp:cNvPr id="0" name=""/>
        <dsp:cNvSpPr/>
      </dsp:nvSpPr>
      <dsp:spPr>
        <a:xfrm>
          <a:off x="4030467" y="747114"/>
          <a:ext cx="235220" cy="393755"/>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b="1" kern="1200" dirty="0">
            <a:solidFill>
              <a:schemeClr val="tx1"/>
            </a:solidFill>
          </a:endParaRPr>
        </a:p>
      </dsp:txBody>
      <dsp:txXfrm>
        <a:off x="4030467" y="825865"/>
        <a:ext cx="164654" cy="236253"/>
      </dsp:txXfrm>
    </dsp:sp>
    <dsp:sp modelId="{081293E4-B4F9-4440-AE4E-61F97E2E8AED}">
      <dsp:nvSpPr>
        <dsp:cNvPr id="0" name=""/>
        <dsp:cNvSpPr/>
      </dsp:nvSpPr>
      <dsp:spPr>
        <a:xfrm>
          <a:off x="4392492" y="-175827"/>
          <a:ext cx="1587722" cy="22396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Establecer las características psicográficas de los clientes de las clínicas veterinarias, mediante la aplicación de un enfoque cualitativo para conocer su comportamiento de compra.</a:t>
          </a:r>
          <a:endParaRPr lang="es-EC" sz="1200" kern="1200" dirty="0"/>
        </a:p>
      </dsp:txBody>
      <dsp:txXfrm>
        <a:off x="4438995" y="-129324"/>
        <a:ext cx="1494716" cy="2146632"/>
      </dsp:txXfrm>
    </dsp:sp>
    <dsp:sp modelId="{F1E2FF69-26BE-4631-A7CC-0BADDC505B7C}">
      <dsp:nvSpPr>
        <dsp:cNvPr id="0" name=""/>
        <dsp:cNvSpPr/>
      </dsp:nvSpPr>
      <dsp:spPr>
        <a:xfrm>
          <a:off x="6138987" y="747114"/>
          <a:ext cx="336597" cy="393755"/>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dirty="0"/>
        </a:p>
      </dsp:txBody>
      <dsp:txXfrm>
        <a:off x="6138987" y="825865"/>
        <a:ext cx="235618" cy="236253"/>
      </dsp:txXfrm>
    </dsp:sp>
    <dsp:sp modelId="{25C673C0-10C9-4823-B61A-F310C8B1C650}">
      <dsp:nvSpPr>
        <dsp:cNvPr id="0" name=""/>
        <dsp:cNvSpPr/>
      </dsp:nvSpPr>
      <dsp:spPr>
        <a:xfrm>
          <a:off x="6615303" y="-175827"/>
          <a:ext cx="1587722" cy="223963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Identificar la perspectiva que tienen los clientes respecto a los servicios veterinarios, mediante la evaluación de las dimensiones de calidad en el servicio para medir su nivel de satisfacción.</a:t>
          </a:r>
          <a:endParaRPr lang="es-EC" sz="1200" kern="1200" dirty="0"/>
        </a:p>
      </dsp:txBody>
      <dsp:txXfrm>
        <a:off x="6661806" y="-129324"/>
        <a:ext cx="1494716" cy="21466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0F874F8-F494-47D5-ABEC-F9376B609384}" type="datetimeFigureOut">
              <a:rPr lang="es-EC"/>
              <a:pPr>
                <a:defRPr/>
              </a:pPr>
              <a:t>02/04/2019</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A2431E7-2426-438C-8CCF-283F639F9858}" type="slidenum">
              <a:rPr lang="es-EC" altLang="es-EC"/>
              <a:pPr/>
              <a:t>‹Nº›</a:t>
            </a:fld>
            <a:endParaRPr lang="es-EC" altLang="es-EC" dirty="0"/>
          </a:p>
        </p:txBody>
      </p:sp>
    </p:spTree>
    <p:extLst>
      <p:ext uri="{BB962C8B-B14F-4D97-AF65-F5344CB8AC3E}">
        <p14:creationId xmlns:p14="http://schemas.microsoft.com/office/powerpoint/2010/main" val="3741581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dirty="0" smtClean="0"/>
          </a:p>
        </p:txBody>
      </p:sp>
      <p:sp>
        <p:nvSpPr>
          <p:cNvPr id="140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E73BFB-DE0D-4B4F-94FA-161D1C4D371B}" type="slidenum">
              <a:rPr lang="es-EC" altLang="es-EC">
                <a:latin typeface="Arial" panose="020B0604020202020204" pitchFamily="34" charset="0"/>
              </a:rPr>
              <a:pPr eaLnBrk="1" hangingPunct="1">
                <a:spcBef>
                  <a:spcPct val="0"/>
                </a:spcBef>
              </a:pPr>
              <a:t>2</a:t>
            </a:fld>
            <a:endParaRPr lang="es-EC" altLang="es-EC"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AA73189A-4EC1-49BD-9C5D-8FBCC201E436}" type="slidenum">
              <a:rPr lang="es-EC" smtClean="0"/>
              <a:t>5</a:t>
            </a:fld>
            <a:endParaRPr lang="es-EC" dirty="0"/>
          </a:p>
        </p:txBody>
      </p:sp>
    </p:spTree>
    <p:extLst>
      <p:ext uri="{BB962C8B-B14F-4D97-AF65-F5344CB8AC3E}">
        <p14:creationId xmlns:p14="http://schemas.microsoft.com/office/powerpoint/2010/main" val="268703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dirty="0" smtClean="0"/>
          </a:p>
        </p:txBody>
      </p:sp>
      <p:sp>
        <p:nvSpPr>
          <p:cNvPr id="141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64093D-AC99-4A29-B5FE-71FBC0B122B7}" type="slidenum">
              <a:rPr lang="es-EC" altLang="es-EC">
                <a:latin typeface="Arial" panose="020B0604020202020204" pitchFamily="34" charset="0"/>
              </a:rPr>
              <a:pPr eaLnBrk="1" hangingPunct="1">
                <a:spcBef>
                  <a:spcPct val="0"/>
                </a:spcBef>
              </a:pPr>
              <a:t>12</a:t>
            </a:fld>
            <a:endParaRPr lang="es-EC" altLang="es-EC"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45448" name="CorelDRAW" r:id="rId3" imgW="7748626" imgH="4759452" progId="CorelDRAW.Graphic.12">
                  <p:embed/>
                </p:oleObj>
              </mc:Choice>
              <mc:Fallback>
                <p:oleObj name="CorelDRAW" r:id="rId3" imgW="7748626" imgH="4759452" progId="CorelDRAW.Graphic.12">
                  <p:embed/>
                  <p:pic>
                    <p:nvPicPr>
                      <p:cNvPr id="205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dirty="0">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dirty="0">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dirty="0">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dirty="0">
              <a:cs typeface="+mn-cs"/>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dirty="0">
              <a:cs typeface="+mn-cs"/>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048633"/>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50649312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808924519"/>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FC5CCF5-D0AE-4C4F-BA03-804128096692}" type="datetimeFigureOut">
              <a:rPr lang="es-ES"/>
              <a:pPr>
                <a:defRPr/>
              </a:pPr>
              <a:t>02/04/2019</a:t>
            </a:fld>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04F2306-3382-4EDB-A4CE-DC6DA1B3EF60}" type="slidenum">
              <a:rPr lang="es-ES" altLang="es-EC"/>
              <a:pPr/>
              <a:t>‹Nº›</a:t>
            </a:fld>
            <a:endParaRPr lang="es-ES" altLang="es-EC" dirty="0"/>
          </a:p>
        </p:txBody>
      </p:sp>
    </p:spTree>
    <p:extLst>
      <p:ext uri="{BB962C8B-B14F-4D97-AF65-F5344CB8AC3E}">
        <p14:creationId xmlns:p14="http://schemas.microsoft.com/office/powerpoint/2010/main" val="347812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59884733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334447803"/>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997920948"/>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1720988782"/>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2591678710"/>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682443"/>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8432409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2296697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dirty="0">
              <a:cs typeface="+mn-cs"/>
            </a:endParaRPr>
          </a:p>
        </p:txBody>
      </p:sp>
      <p:sp>
        <p:nvSpPr>
          <p:cNvPr id="1027"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dirty="0">
              <a:cs typeface="+mn-cs"/>
            </a:endParaRPr>
          </a:p>
        </p:txBody>
      </p:sp>
      <p:sp>
        <p:nvSpPr>
          <p:cNvPr id="1028"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dirty="0"/>
          </a:p>
        </p:txBody>
      </p:sp>
      <p:sp>
        <p:nvSpPr>
          <p:cNvPr id="1029"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C" dirty="0"/>
          </a:p>
        </p:txBody>
      </p:sp>
      <p:pic>
        <p:nvPicPr>
          <p:cNvPr id="1030" name="Picture 26" descr="LOGO ESPE ORIGINAL copia"/>
          <p:cNvPicPr>
            <a:picLocks noChangeAspect="1" noChangeArrowheads="1"/>
          </p:cNvPicPr>
          <p:nvPr/>
        </p:nvPicPr>
        <p:blipFill>
          <a:blip r:embed="rId14">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5"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6" r:id="rId12"/>
  </p:sldLayoutIdLst>
  <p:transition spd="slow">
    <p:pull/>
  </p:transition>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slide" Target="slide1.xml"/><Relationship Id="rId7" Type="http://schemas.openxmlformats.org/officeDocument/2006/relationships/diagramLayout" Target="../diagrams/layout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18.jpeg"/><Relationship Id="rId10" Type="http://schemas.microsoft.com/office/2007/relationships/diagramDrawing" Target="../diagrams/drawing6.xml"/><Relationship Id="rId4" Type="http://schemas.openxmlformats.org/officeDocument/2006/relationships/image" Target="../media/image7.jpeg"/><Relationship Id="rId9" Type="http://schemas.openxmlformats.org/officeDocument/2006/relationships/diagramColors" Target="../diagrams/colors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7.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0.xml"/><Relationship Id="rId7" Type="http://schemas.openxmlformats.org/officeDocument/2006/relationships/slide" Target="slide23.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slide" Target="slide5.xml"/><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image" Target="../media/image7.jpeg"/><Relationship Id="rId9" Type="http://schemas.microsoft.com/office/2007/relationships/diagramDrawing" Target="../diagrams/drawing11.xml"/><Relationship Id="rId14" Type="http://schemas.microsoft.com/office/2007/relationships/diagramDrawing" Target="../diagrams/drawing12.xml"/></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diagramLayout" Target="../diagrams/layout13.xml"/><Relationship Id="rId7" Type="http://schemas.openxmlformats.org/officeDocument/2006/relationships/image" Target="../media/image2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1.png"/><Relationship Id="rId5" Type="http://schemas.openxmlformats.org/officeDocument/2006/relationships/diagramLayout" Target="../diagrams/layout2.xml"/><Relationship Id="rId10" Type="http://schemas.openxmlformats.org/officeDocument/2006/relationships/image" Target="../media/image10.png"/><Relationship Id="rId4" Type="http://schemas.openxmlformats.org/officeDocument/2006/relationships/diagramData" Target="../diagrams/data2.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4.xml"/><Relationship Id="rId7" Type="http://schemas.openxmlformats.org/officeDocument/2006/relationships/slide" Target="slide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8.jpeg"/></Relationships>
</file>

<file path=ppt/slides/_rels/slide3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Layout" Target="../diagrams/layout15.xml"/><Relationship Id="rId7" Type="http://schemas.openxmlformats.org/officeDocument/2006/relationships/image" Target="../media/image3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7.jpeg"/><Relationship Id="rId4" Type="http://schemas.openxmlformats.org/officeDocument/2006/relationships/diagramQuickStyle" Target="../diagrams/quickStyle15.xml"/><Relationship Id="rId9" Type="http://schemas.openxmlformats.org/officeDocument/2006/relationships/slide" Target="slide5.xml"/></Relationships>
</file>

<file path=ppt/slides/_rels/slide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7.jpeg"/><Relationship Id="rId7" Type="http://schemas.openxmlformats.org/officeDocument/2006/relationships/diagramColors" Target="../diagrams/colors16.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0.png"/></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5.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chart" Target="../charts/chart2.xml"/><Relationship Id="rId4" Type="http://schemas.openxmlformats.org/officeDocument/2006/relationships/diagramData" Target="../diagrams/data3.xml"/><Relationship Id="rId9"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3.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3.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slide" Target="slide23.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9.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slide" Target="slide23.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63.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7.jpeg"/><Relationship Id="rId7" Type="http://schemas.openxmlformats.org/officeDocument/2006/relationships/diagramColors" Target="../diagrams/colors17.xml"/><Relationship Id="rId2" Type="http://schemas.openxmlformats.org/officeDocument/2006/relationships/slide" Target="slide23.xml"/><Relationship Id="rId1" Type="http://schemas.openxmlformats.org/officeDocument/2006/relationships/slideLayout" Target="../slideLayouts/slideLayout1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12.xml"/><Relationship Id="rId5" Type="http://schemas.openxmlformats.org/officeDocument/2006/relationships/image" Target="../media/image65.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3.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7.jpeg"/><Relationship Id="rId7" Type="http://schemas.openxmlformats.org/officeDocument/2006/relationships/diagramColors" Target="../diagrams/colors1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4.xml"/><Relationship Id="rId7" Type="http://schemas.openxmlformats.org/officeDocument/2006/relationships/slide" Target="slide9.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2 CuadroTexto"/>
          <p:cNvSpPr txBox="1">
            <a:spLocks noChangeArrowheads="1"/>
          </p:cNvSpPr>
          <p:nvPr/>
        </p:nvSpPr>
        <p:spPr bwMode="auto">
          <a:xfrm>
            <a:off x="4787900" y="4221088"/>
            <a:ext cx="446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EC" sz="1400" b="1" dirty="0" smtClean="0">
                <a:latin typeface="Times New Roman" panose="02020603050405020304" pitchFamily="18" charset="0"/>
                <a:cs typeface="Times New Roman" panose="02020603050405020304" pitchFamily="18" charset="0"/>
              </a:rPr>
              <a:t>DIRECTOR DE TESIS:</a:t>
            </a:r>
            <a:r>
              <a:rPr lang="es-ES_tradnl" altLang="es-EC" sz="1400" dirty="0" smtClean="0">
                <a:latin typeface="Times New Roman" panose="02020603050405020304" pitchFamily="18" charset="0"/>
                <a:cs typeface="Times New Roman" panose="02020603050405020304" pitchFamily="18" charset="0"/>
              </a:rPr>
              <a:t> </a:t>
            </a:r>
            <a:r>
              <a:rPr lang="es-ES_tradnl" altLang="es-EC" sz="1400" dirty="0">
                <a:latin typeface="Times New Roman" panose="02020603050405020304" pitchFamily="18" charset="0"/>
                <a:cs typeface="Times New Roman" panose="02020603050405020304" pitchFamily="18" charset="0"/>
              </a:rPr>
              <a:t>ING. </a:t>
            </a:r>
            <a:r>
              <a:rPr lang="es-ES_tradnl" altLang="es-EC" sz="1400" dirty="0" smtClean="0">
                <a:latin typeface="Times New Roman" panose="02020603050405020304" pitchFamily="18" charset="0"/>
                <a:cs typeface="Times New Roman" panose="02020603050405020304" pitchFamily="18" charset="0"/>
              </a:rPr>
              <a:t>MARCELO VEGA</a:t>
            </a:r>
            <a:endParaRPr lang="es-EC" altLang="es-EC" sz="1400" dirty="0">
              <a:latin typeface="Times New Roman" panose="02020603050405020304" pitchFamily="18" charset="0"/>
              <a:cs typeface="Times New Roman" panose="02020603050405020304" pitchFamily="18" charset="0"/>
            </a:endParaRPr>
          </a:p>
          <a:p>
            <a:pPr eaLnBrk="1" hangingPunct="1"/>
            <a:endParaRPr lang="es-EC" altLang="es-EC" sz="1400" dirty="0">
              <a:latin typeface="Times New Roman" panose="02020603050405020304" pitchFamily="18" charset="0"/>
              <a:cs typeface="Times New Roman" panose="02020603050405020304" pitchFamily="18" charset="0"/>
            </a:endParaRPr>
          </a:p>
        </p:txBody>
      </p:sp>
      <p:sp>
        <p:nvSpPr>
          <p:cNvPr id="4102" name="3 Rectángulo"/>
          <p:cNvSpPr>
            <a:spLocks noChangeArrowheads="1"/>
          </p:cNvSpPr>
          <p:nvPr/>
        </p:nvSpPr>
        <p:spPr bwMode="auto">
          <a:xfrm>
            <a:off x="3131840" y="5168225"/>
            <a:ext cx="286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EC" sz="1200" dirty="0" smtClean="0">
                <a:latin typeface="Times New Roman" panose="02020603050405020304" pitchFamily="18" charset="0"/>
                <a:cs typeface="Times New Roman" panose="02020603050405020304" pitchFamily="18" charset="0"/>
              </a:rPr>
              <a:t>SANGOLQUÍ, 11 DE FEBRERO DE 2019</a:t>
            </a:r>
            <a:endParaRPr lang="es-EC" altLang="es-EC" sz="1200" dirty="0">
              <a:latin typeface="Times New Roman" panose="02020603050405020304" pitchFamily="18" charset="0"/>
              <a:cs typeface="Times New Roman" panose="02020603050405020304" pitchFamily="18" charset="0"/>
            </a:endParaRPr>
          </a:p>
        </p:txBody>
      </p:sp>
      <p:sp>
        <p:nvSpPr>
          <p:cNvPr id="4105" name="8 CuadroTexto"/>
          <p:cNvSpPr txBox="1">
            <a:spLocks noChangeArrowheads="1"/>
          </p:cNvSpPr>
          <p:nvPr/>
        </p:nvSpPr>
        <p:spPr bwMode="auto">
          <a:xfrm>
            <a:off x="1116013" y="4241800"/>
            <a:ext cx="4464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EC" sz="1400" b="1" dirty="0" smtClean="0">
                <a:latin typeface="Times New Roman" panose="02020603050405020304" pitchFamily="18" charset="0"/>
                <a:cs typeface="Times New Roman" panose="02020603050405020304" pitchFamily="18" charset="0"/>
              </a:rPr>
              <a:t>AUTORA:  DENISE ESTEFANÍA</a:t>
            </a:r>
          </a:p>
          <a:p>
            <a:pPr eaLnBrk="1" hangingPunct="1"/>
            <a:r>
              <a:rPr lang="es-ES_tradnl" altLang="es-EC" sz="1400" b="1" dirty="0">
                <a:latin typeface="Times New Roman" panose="02020603050405020304" pitchFamily="18" charset="0"/>
                <a:cs typeface="Times New Roman" panose="02020603050405020304" pitchFamily="18" charset="0"/>
              </a:rPr>
              <a:t>	</a:t>
            </a:r>
            <a:r>
              <a:rPr lang="es-ES_tradnl" altLang="es-EC" sz="1400" b="1" dirty="0" smtClean="0">
                <a:latin typeface="Times New Roman" panose="02020603050405020304" pitchFamily="18" charset="0"/>
                <a:cs typeface="Times New Roman" panose="02020603050405020304" pitchFamily="18" charset="0"/>
              </a:rPr>
              <a:t>GARRIDO PÉREZ </a:t>
            </a:r>
            <a:r>
              <a:rPr lang="es-ES_tradnl" altLang="es-EC" sz="1400" dirty="0" smtClean="0">
                <a:latin typeface="Times New Roman" panose="02020603050405020304" pitchFamily="18" charset="0"/>
                <a:cs typeface="Times New Roman" panose="02020603050405020304" pitchFamily="18" charset="0"/>
              </a:rPr>
              <a:t> </a:t>
            </a:r>
            <a:endParaRPr lang="es-EC" altLang="es-EC" sz="1400" dirty="0">
              <a:latin typeface="Times New Roman" panose="02020603050405020304" pitchFamily="18" charset="0"/>
              <a:cs typeface="Times New Roman" panose="02020603050405020304" pitchFamily="18" charset="0"/>
            </a:endParaRPr>
          </a:p>
        </p:txBody>
      </p:sp>
      <p:sp>
        <p:nvSpPr>
          <p:cNvPr id="2" name="Rectángulo 1"/>
          <p:cNvSpPr/>
          <p:nvPr/>
        </p:nvSpPr>
        <p:spPr>
          <a:xfrm>
            <a:off x="0" y="0"/>
            <a:ext cx="8027988"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2952328" cy="889649"/>
          </a:xfrm>
          <a:prstGeom prst="rect">
            <a:avLst/>
          </a:prstGeom>
          <a:noFill/>
          <a:ln>
            <a:noFill/>
          </a:ln>
        </p:spPr>
      </p:pic>
      <p:sp>
        <p:nvSpPr>
          <p:cNvPr id="13" name="Title 1"/>
          <p:cNvSpPr txBox="1">
            <a:spLocks/>
          </p:cNvSpPr>
          <p:nvPr/>
        </p:nvSpPr>
        <p:spPr>
          <a:xfrm>
            <a:off x="860500" y="1057781"/>
            <a:ext cx="8103988" cy="1072850"/>
          </a:xfrm>
          <a:prstGeom prst="rect">
            <a:avLst/>
          </a:prstGeom>
          <a:solidFill>
            <a:schemeClr val="bg1"/>
          </a:solidFill>
          <a:ln>
            <a:noFill/>
          </a:ln>
        </p:spPr>
        <p:txBody>
          <a:bodyPr>
            <a:noAutofit/>
          </a:bodyPr>
          <a:lstStyle/>
          <a:p>
            <a:pPr algn="ctr">
              <a:spcBef>
                <a:spcPct val="0"/>
              </a:spcBef>
              <a:defRPr/>
            </a:pPr>
            <a:r>
              <a:rPr lang="es-EC" b="1" dirty="0">
                <a:latin typeface="Times New Roman" pitchFamily="18" charset="0"/>
                <a:cs typeface="Times New Roman" pitchFamily="18" charset="0"/>
              </a:rPr>
              <a:t>DEPARTAMENTO DE CIENCIAS ECONÓMICAS,</a:t>
            </a:r>
            <a:br>
              <a:rPr lang="es-EC" b="1" dirty="0">
                <a:latin typeface="Times New Roman" pitchFamily="18" charset="0"/>
                <a:cs typeface="Times New Roman" pitchFamily="18" charset="0"/>
              </a:rPr>
            </a:br>
            <a:r>
              <a:rPr lang="es-EC" b="1" dirty="0">
                <a:latin typeface="Times New Roman" pitchFamily="18" charset="0"/>
                <a:cs typeface="Times New Roman" pitchFamily="18" charset="0"/>
              </a:rPr>
              <a:t> ADMINISTRATIVAS Y DE COMERCIO</a:t>
            </a:r>
            <a:br>
              <a:rPr lang="es-EC" b="1" dirty="0">
                <a:latin typeface="Times New Roman" pitchFamily="18" charset="0"/>
                <a:cs typeface="Times New Roman" pitchFamily="18" charset="0"/>
              </a:rPr>
            </a:br>
            <a:endParaRPr lang="es-EC" b="1" dirty="0">
              <a:latin typeface="Times New Roman" pitchFamily="18" charset="0"/>
              <a:cs typeface="Times New Roman" pitchFamily="18" charset="0"/>
            </a:endParaRPr>
          </a:p>
          <a:p>
            <a:pPr algn="ctr">
              <a:spcBef>
                <a:spcPct val="0"/>
              </a:spcBef>
              <a:defRPr/>
            </a:pPr>
            <a:r>
              <a:rPr lang="es-EC" sz="1650" b="1" dirty="0">
                <a:latin typeface="Times New Roman" pitchFamily="18" charset="0"/>
                <a:cs typeface="Times New Roman" pitchFamily="18" charset="0"/>
              </a:rPr>
              <a:t>TESIS PRESENTADA COMO REQUISITO PREVIOA </a:t>
            </a:r>
            <a:r>
              <a:rPr lang="es-EC" sz="1650" b="1" dirty="0" smtClean="0">
                <a:latin typeface="Times New Roman" pitchFamily="18" charset="0"/>
                <a:cs typeface="Times New Roman" pitchFamily="18" charset="0"/>
              </a:rPr>
              <a:t>LA OBTENCIÓN DEL TÍTULO DE INGENIERA EN MERCADOTECNIA</a:t>
            </a:r>
            <a:endParaRPr lang="es-EC" sz="1650" b="1" dirty="0">
              <a:latin typeface="Times New Roman" pitchFamily="18" charset="0"/>
              <a:cs typeface="Times New Roman" pitchFamily="18" charset="0"/>
            </a:endParaRPr>
          </a:p>
        </p:txBody>
      </p:sp>
      <p:sp>
        <p:nvSpPr>
          <p:cNvPr id="14" name="Subtitle 2"/>
          <p:cNvSpPr txBox="1">
            <a:spLocks/>
          </p:cNvSpPr>
          <p:nvPr/>
        </p:nvSpPr>
        <p:spPr>
          <a:xfrm>
            <a:off x="971872" y="2904356"/>
            <a:ext cx="7848600" cy="1028700"/>
          </a:xfrm>
          <a:prstGeom prst="rect">
            <a:avLst/>
          </a:prstGeom>
          <a:solidFill>
            <a:schemeClr val="bg1"/>
          </a:solidFill>
          <a:ln>
            <a:noFill/>
          </a:ln>
        </p:spPr>
        <p:txBody>
          <a:bodyPr>
            <a:noAutofit/>
          </a:bodyPr>
          <a:lstStyle/>
          <a:p>
            <a:pPr marL="257175" indent="-257175" algn="ctr">
              <a:spcBef>
                <a:spcPct val="20000"/>
              </a:spcBef>
              <a:defRPr/>
            </a:pPr>
            <a:r>
              <a:rPr lang="es-ES_tradnl" altLang="es-EC" b="1" dirty="0">
                <a:latin typeface="Times New Roman" panose="02020603050405020304" pitchFamily="18" charset="0"/>
                <a:cs typeface="Times New Roman" panose="02020603050405020304" pitchFamily="18" charset="0"/>
              </a:rPr>
              <a:t>TEMA: “</a:t>
            </a:r>
            <a:r>
              <a:rPr lang="es-EC" b="1" dirty="0">
                <a:latin typeface="Times New Roman" panose="02020603050405020304" pitchFamily="18" charset="0"/>
                <a:cs typeface="Times New Roman" panose="02020603050405020304" pitchFamily="18" charset="0"/>
              </a:rPr>
              <a:t>ANÁLISIS DE LA CALIDAD DE SERVICIO Y LA EXPERIENCIA DE COMPRA QUE PRESTAN LAS CLÍNICAS VETERINARIAS DEL DISTRITO METROPOLITANO DE QUITO</a:t>
            </a:r>
            <a:r>
              <a:rPr lang="es-EC" b="1"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
        <p:nvSpPr>
          <p:cNvPr id="18" name="2 CuadroTexto"/>
          <p:cNvSpPr txBox="1">
            <a:spLocks noChangeArrowheads="1"/>
          </p:cNvSpPr>
          <p:nvPr/>
        </p:nvSpPr>
        <p:spPr bwMode="auto">
          <a:xfrm>
            <a:off x="4788024" y="4633317"/>
            <a:ext cx="4464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_tradnl" altLang="es-EC" sz="1400" b="1" dirty="0" smtClean="0">
                <a:latin typeface="Times New Roman" panose="02020603050405020304" pitchFamily="18" charset="0"/>
                <a:cs typeface="Times New Roman" panose="02020603050405020304" pitchFamily="18" charset="0"/>
              </a:rPr>
              <a:t>OPONENTE DE TESIS:</a:t>
            </a:r>
            <a:r>
              <a:rPr lang="es-ES_tradnl" altLang="es-EC" sz="1400" dirty="0" smtClean="0">
                <a:latin typeface="Times New Roman" panose="02020603050405020304" pitchFamily="18" charset="0"/>
                <a:cs typeface="Times New Roman" panose="02020603050405020304" pitchFamily="18" charset="0"/>
              </a:rPr>
              <a:t> </a:t>
            </a:r>
            <a:r>
              <a:rPr lang="es-ES_tradnl" altLang="es-EC" sz="1400" dirty="0">
                <a:latin typeface="Times New Roman" panose="02020603050405020304" pitchFamily="18" charset="0"/>
                <a:cs typeface="Times New Roman" panose="02020603050405020304" pitchFamily="18" charset="0"/>
              </a:rPr>
              <a:t>ING. </a:t>
            </a:r>
            <a:r>
              <a:rPr lang="es-ES_tradnl" altLang="es-EC" sz="1400" dirty="0" smtClean="0">
                <a:latin typeface="Times New Roman" panose="02020603050405020304" pitchFamily="18" charset="0"/>
                <a:cs typeface="Times New Roman" panose="02020603050405020304" pitchFamily="18" charset="0"/>
              </a:rPr>
              <a:t>MARCO JARAMILLO</a:t>
            </a:r>
            <a:endParaRPr lang="es-EC" altLang="es-EC" sz="1400" dirty="0">
              <a:latin typeface="Times New Roman" panose="02020603050405020304" pitchFamily="18" charset="0"/>
              <a:cs typeface="Times New Roman" panose="02020603050405020304" pitchFamily="18" charset="0"/>
            </a:endParaRPr>
          </a:p>
          <a:p>
            <a:pPr eaLnBrk="1" hangingPunct="1"/>
            <a:endParaRPr lang="es-EC" altLang="es-EC" sz="14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6324600" y="5949950"/>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144017" y="44624"/>
            <a:ext cx="8748463" cy="523220"/>
          </a:xfrm>
          <a:prstGeom prst="rect">
            <a:avLst/>
          </a:prstGeom>
          <a:noFill/>
        </p:spPr>
        <p:txBody>
          <a:bodyPr wrap="square">
            <a:spAutoFit/>
          </a:bodyPr>
          <a:lstStyle/>
          <a:p>
            <a:pPr algn="ctr">
              <a:defRPr/>
            </a:pP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PERSPECTIVA ACTUAL CLÍNICAS VETERINARIAS</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pic>
        <p:nvPicPr>
          <p:cNvPr id="8" name="Imagen 7"/>
          <p:cNvPicPr/>
          <p:nvPr/>
        </p:nvPicPr>
        <p:blipFill rotWithShape="1">
          <a:blip r:embed="rId4"/>
          <a:srcRect l="3376" t="28192" r="61749" b="12459"/>
          <a:stretch/>
        </p:blipFill>
        <p:spPr bwMode="auto">
          <a:xfrm>
            <a:off x="35495" y="692696"/>
            <a:ext cx="9073579" cy="6093866"/>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rotWithShape="1">
          <a:blip r:embed="rId5"/>
          <a:srcRect l="42245" t="8414"/>
          <a:stretch/>
        </p:blipFill>
        <p:spPr>
          <a:xfrm>
            <a:off x="3031583" y="2636912"/>
            <a:ext cx="3081402" cy="1968121"/>
          </a:xfrm>
          <a:prstGeom prst="rect">
            <a:avLst/>
          </a:prstGeom>
        </p:spPr>
      </p:pic>
      <p:pic>
        <p:nvPicPr>
          <p:cNvPr id="11" name="3 Imagen">
            <a:hlinkClick r:id="rId6"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1018" t="37073" r="11110" b="29042"/>
          <a:stretch/>
        </p:blipFill>
        <p:spPr bwMode="auto">
          <a:xfrm>
            <a:off x="6660232" y="6101282"/>
            <a:ext cx="2448272" cy="75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0441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38401527"/>
              </p:ext>
            </p:extLst>
          </p:nvPr>
        </p:nvGraphicFramePr>
        <p:xfrm>
          <a:off x="0" y="116632"/>
          <a:ext cx="4499992" cy="6741368"/>
        </p:xfrm>
        <a:graphic>
          <a:graphicData uri="http://schemas.openxmlformats.org/drawingml/2006/table">
            <a:tbl>
              <a:tblPr firstRow="1" firstCol="1" bandRow="1">
                <a:tableStyleId>{91EBBBCC-DAD2-459C-BE2E-F6DE35CF9A28}</a:tableStyleId>
              </a:tblPr>
              <a:tblGrid>
                <a:gridCol w="642856">
                  <a:extLst>
                    <a:ext uri="{9D8B030D-6E8A-4147-A177-3AD203B41FA5}">
                      <a16:colId xmlns:a16="http://schemas.microsoft.com/office/drawing/2014/main" xmlns="" val="4217555386"/>
                    </a:ext>
                  </a:extLst>
                </a:gridCol>
                <a:gridCol w="642856">
                  <a:extLst>
                    <a:ext uri="{9D8B030D-6E8A-4147-A177-3AD203B41FA5}">
                      <a16:colId xmlns:a16="http://schemas.microsoft.com/office/drawing/2014/main" xmlns="" val="1963829979"/>
                    </a:ext>
                  </a:extLst>
                </a:gridCol>
                <a:gridCol w="642856">
                  <a:extLst>
                    <a:ext uri="{9D8B030D-6E8A-4147-A177-3AD203B41FA5}">
                      <a16:colId xmlns:a16="http://schemas.microsoft.com/office/drawing/2014/main" xmlns="" val="3929077849"/>
                    </a:ext>
                  </a:extLst>
                </a:gridCol>
                <a:gridCol w="642856">
                  <a:extLst>
                    <a:ext uri="{9D8B030D-6E8A-4147-A177-3AD203B41FA5}">
                      <a16:colId xmlns:a16="http://schemas.microsoft.com/office/drawing/2014/main" xmlns="" val="1259762165"/>
                    </a:ext>
                  </a:extLst>
                </a:gridCol>
                <a:gridCol w="642856">
                  <a:extLst>
                    <a:ext uri="{9D8B030D-6E8A-4147-A177-3AD203B41FA5}">
                      <a16:colId xmlns:a16="http://schemas.microsoft.com/office/drawing/2014/main" xmlns="" val="2672054253"/>
                    </a:ext>
                  </a:extLst>
                </a:gridCol>
                <a:gridCol w="642856">
                  <a:extLst>
                    <a:ext uri="{9D8B030D-6E8A-4147-A177-3AD203B41FA5}">
                      <a16:colId xmlns:a16="http://schemas.microsoft.com/office/drawing/2014/main" xmlns="" val="2595771034"/>
                    </a:ext>
                  </a:extLst>
                </a:gridCol>
                <a:gridCol w="642856">
                  <a:extLst>
                    <a:ext uri="{9D8B030D-6E8A-4147-A177-3AD203B41FA5}">
                      <a16:colId xmlns:a16="http://schemas.microsoft.com/office/drawing/2014/main" xmlns="" val="379600274"/>
                    </a:ext>
                  </a:extLst>
                </a:gridCol>
              </a:tblGrid>
              <a:tr h="102142">
                <a:tc gridSpan="3">
                  <a:txBody>
                    <a:bodyPr/>
                    <a:lstStyle/>
                    <a:p>
                      <a:pPr marR="71755" algn="ctr">
                        <a:spcAft>
                          <a:spcPts val="0"/>
                        </a:spcAft>
                      </a:pPr>
                      <a:r>
                        <a:rPr lang="es-EC" sz="600" dirty="0">
                          <a:effectLst/>
                        </a:rPr>
                        <a:t>Segmento</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C" sz="600" dirty="0">
                          <a:effectLst/>
                        </a:rPr>
                        <a:t>Propietarios de mascotas </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182483457"/>
                  </a:ext>
                </a:extLst>
              </a:tr>
              <a:tr h="102142">
                <a:tc gridSpan="3">
                  <a:txBody>
                    <a:bodyPr/>
                    <a:lstStyle/>
                    <a:p>
                      <a:pPr marR="71755" algn="ctr">
                        <a:spcAft>
                          <a:spcPts val="0"/>
                        </a:spcAft>
                      </a:pPr>
                      <a:r>
                        <a:rPr lang="es-EC" sz="600" dirty="0">
                          <a:effectLst/>
                        </a:rPr>
                        <a:t>Canal</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C" sz="600" dirty="0">
                          <a:effectLst/>
                        </a:rPr>
                        <a:t>Atención directa en instalaciones de Clínica Veterinaria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378154485"/>
                  </a:ext>
                </a:extLst>
              </a:tr>
              <a:tr h="102142">
                <a:tc gridSpan="3">
                  <a:txBody>
                    <a:bodyPr/>
                    <a:lstStyle/>
                    <a:p>
                      <a:pPr marR="71755" algn="ctr">
                        <a:spcAft>
                          <a:spcPts val="0"/>
                        </a:spcAft>
                      </a:pPr>
                      <a:r>
                        <a:rPr lang="es-EC" sz="600" dirty="0">
                          <a:effectLst/>
                        </a:rPr>
                        <a:t>Producto / Servicio</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C" sz="600" dirty="0">
                          <a:effectLst/>
                        </a:rPr>
                        <a:t>Adquisición de bienes o servicios veterinarios para su mascota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772894975"/>
                  </a:ext>
                </a:extLst>
              </a:tr>
              <a:tr h="204284">
                <a:tc gridSpan="3">
                  <a:txBody>
                    <a:bodyPr/>
                    <a:lstStyle/>
                    <a:p>
                      <a:pPr marR="71755" algn="ctr">
                        <a:spcAft>
                          <a:spcPts val="0"/>
                        </a:spcAft>
                      </a:pPr>
                      <a:r>
                        <a:rPr lang="es-EC" sz="600" dirty="0">
                          <a:effectLst/>
                        </a:rPr>
                        <a:t>Necesidad del Cliente</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gridSpan="4">
                  <a:txBody>
                    <a:bodyPr/>
                    <a:lstStyle/>
                    <a:p>
                      <a:pPr marR="71755" algn="ctr">
                        <a:spcAft>
                          <a:spcPts val="0"/>
                        </a:spcAft>
                      </a:pPr>
                      <a:r>
                        <a:rPr lang="es-EC" sz="600" dirty="0">
                          <a:effectLst/>
                        </a:rPr>
                        <a:t>Medicina Preventiva, Medicina Interna, Estética Pet Shop para su mascota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783252359"/>
                  </a:ext>
                </a:extLst>
              </a:tr>
              <a:tr h="306426">
                <a:tc>
                  <a:txBody>
                    <a:bodyPr/>
                    <a:lstStyle/>
                    <a:p>
                      <a:pPr marR="71755" algn="ctr">
                        <a:spcAft>
                          <a:spcPts val="0"/>
                        </a:spcAft>
                      </a:pPr>
                      <a:r>
                        <a:rPr lang="es-ES" sz="600" dirty="0">
                          <a:effectLst/>
                        </a:rPr>
                        <a:t> </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ctr">
                        <a:spcAft>
                          <a:spcPts val="0"/>
                        </a:spcAft>
                      </a:pPr>
                      <a:r>
                        <a:rPr lang="es-EC" sz="600" dirty="0">
                          <a:effectLst/>
                        </a:rPr>
                        <a:t>Momentos</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ctr">
                        <a:spcAft>
                          <a:spcPts val="0"/>
                        </a:spcAft>
                      </a:pPr>
                      <a:r>
                        <a:rPr lang="es-EC" sz="600" dirty="0">
                          <a:effectLst/>
                        </a:rPr>
                        <a:t>Descripción</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ctr">
                        <a:spcAft>
                          <a:spcPts val="0"/>
                        </a:spcAft>
                      </a:pPr>
                      <a:r>
                        <a:rPr lang="es-EC" sz="600" dirty="0">
                          <a:effectLst/>
                        </a:rPr>
                        <a:t>Tangibilidad</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ctr">
                        <a:spcAft>
                          <a:spcPts val="0"/>
                        </a:spcAft>
                      </a:pPr>
                      <a:r>
                        <a:rPr lang="es-EC" sz="600" dirty="0">
                          <a:effectLst/>
                        </a:rPr>
                        <a:t>Capacidad de respuesta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ctr">
                        <a:spcAft>
                          <a:spcPts val="0"/>
                        </a:spcAft>
                      </a:pPr>
                      <a:r>
                        <a:rPr lang="es-EC" sz="600" dirty="0">
                          <a:effectLst/>
                        </a:rPr>
                        <a:t>Empatía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ctr">
                        <a:spcAft>
                          <a:spcPts val="0"/>
                        </a:spcAft>
                      </a:pPr>
                      <a:r>
                        <a:rPr lang="es-EC" sz="600" dirty="0">
                          <a:effectLst/>
                        </a:rPr>
                        <a:t>Confiabilidad</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extLst>
                  <a:ext uri="{0D108BD9-81ED-4DB2-BD59-A6C34878D82A}">
                    <a16:rowId xmlns:a16="http://schemas.microsoft.com/office/drawing/2014/main" xmlns="" val="855150964"/>
                  </a:ext>
                </a:extLst>
              </a:tr>
              <a:tr h="2757832">
                <a:tc>
                  <a:txBody>
                    <a:bodyPr/>
                    <a:lstStyle/>
                    <a:p>
                      <a:pPr marR="71755" algn="l">
                        <a:spcAft>
                          <a:spcPts val="0"/>
                        </a:spcAft>
                      </a:pPr>
                      <a:r>
                        <a:rPr lang="es-EC" sz="600" dirty="0">
                          <a:effectLst/>
                        </a:rPr>
                        <a:t>1</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nchor="ctr"/>
                </a:tc>
                <a:tc>
                  <a:txBody>
                    <a:bodyPr/>
                    <a:lstStyle/>
                    <a:p>
                      <a:pPr marR="71755" algn="l">
                        <a:spcAft>
                          <a:spcPts val="0"/>
                        </a:spcAft>
                      </a:pPr>
                      <a:r>
                        <a:rPr lang="es-EC" sz="600" dirty="0">
                          <a:effectLst/>
                        </a:rPr>
                        <a:t>Acude a Clínica Veterinaria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nchor="ctr"/>
                </a:tc>
                <a:tc>
                  <a:txBody>
                    <a:bodyPr/>
                    <a:lstStyle/>
                    <a:p>
                      <a:pPr marR="71755" algn="l">
                        <a:spcAft>
                          <a:spcPts val="0"/>
                        </a:spcAft>
                      </a:pPr>
                      <a:r>
                        <a:rPr lang="es-EC" sz="600" dirty="0">
                          <a:effectLst/>
                        </a:rPr>
                        <a:t>El cliente arriba la clínica veterinaria, llega por medios de transporte público (buses o taxis), vehículo propio o a pie. Se fija si tiene parqueadero en sitio o lejos. Si el parqueadero está cubierto o no.</a:t>
                      </a:r>
                    </a:p>
                    <a:p>
                      <a:pPr marR="71755" algn="l">
                        <a:spcAft>
                          <a:spcPts val="0"/>
                        </a:spcAft>
                      </a:pPr>
                      <a:r>
                        <a:rPr lang="es-EC" sz="600" dirty="0">
                          <a:effectLst/>
                        </a:rPr>
                        <a:t>Se fija si tiene seguridad en el parqueadero y para el local.</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 </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Disponibilidad de parqueo</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 </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Seguridad</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extLst>
                  <a:ext uri="{0D108BD9-81ED-4DB2-BD59-A6C34878D82A}">
                    <a16:rowId xmlns:a16="http://schemas.microsoft.com/office/drawing/2014/main" xmlns="" val="3706706549"/>
                  </a:ext>
                </a:extLst>
              </a:tr>
              <a:tr h="1838555">
                <a:tc>
                  <a:txBody>
                    <a:bodyPr/>
                    <a:lstStyle/>
                    <a:p>
                      <a:pPr marR="71755" algn="l">
                        <a:spcAft>
                          <a:spcPts val="0"/>
                        </a:spcAft>
                      </a:pPr>
                      <a:r>
                        <a:rPr lang="es-EC" sz="600" dirty="0">
                          <a:effectLst/>
                        </a:rPr>
                        <a:t>2</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nchor="ctr"/>
                </a:tc>
                <a:tc>
                  <a:txBody>
                    <a:bodyPr/>
                    <a:lstStyle/>
                    <a:p>
                      <a:pPr marR="71755" algn="l">
                        <a:spcAft>
                          <a:spcPts val="0"/>
                        </a:spcAft>
                      </a:pPr>
                      <a:r>
                        <a:rPr lang="es-EC" sz="600" dirty="0">
                          <a:effectLst/>
                        </a:rPr>
                        <a:t>Mira la fachada de la clínica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nchor="ctr"/>
                </a:tc>
                <a:tc>
                  <a:txBody>
                    <a:bodyPr/>
                    <a:lstStyle/>
                    <a:p>
                      <a:pPr marR="71755" algn="l">
                        <a:spcAft>
                          <a:spcPts val="0"/>
                        </a:spcAft>
                      </a:pPr>
                      <a:r>
                        <a:rPr lang="es-EC" sz="600" dirty="0">
                          <a:effectLst/>
                        </a:rPr>
                        <a:t>El cliente observa el exterior de las instalaciones / fachada, los letreros, señalética, publicidad, ornamentos, se fija si la Clínica cumple los horarios de atención que promociona. </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Estado de las instalaciones (exterior /fachada/infraestructura)</a:t>
                      </a:r>
                    </a:p>
                    <a:p>
                      <a:pPr marR="71755" algn="l">
                        <a:spcAft>
                          <a:spcPts val="0"/>
                        </a:spcAft>
                      </a:pPr>
                      <a:r>
                        <a:rPr lang="es-EC" sz="600" dirty="0">
                          <a:effectLst/>
                        </a:rPr>
                        <a:t>pintura y mantenimiento de instalaciones iluminación, ventanas limpias, la información exterior es atractiva, es organizada.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 </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Imagen corporativa de la Clínica en su ambiente externo</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 </a:t>
                      </a:r>
                    </a:p>
                    <a:p>
                      <a:pPr marR="71755" algn="l">
                        <a:spcAft>
                          <a:spcPts val="0"/>
                        </a:spcAft>
                      </a:pPr>
                      <a:r>
                        <a:rPr lang="es-EC" sz="600" dirty="0">
                          <a:effectLst/>
                        </a:rPr>
                        <a:t>Horarios de atención</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extLst>
                  <a:ext uri="{0D108BD9-81ED-4DB2-BD59-A6C34878D82A}">
                    <a16:rowId xmlns:a16="http://schemas.microsoft.com/office/drawing/2014/main" xmlns="" val="577681379"/>
                  </a:ext>
                </a:extLst>
              </a:tr>
              <a:tr h="1327845">
                <a:tc>
                  <a:txBody>
                    <a:bodyPr/>
                    <a:lstStyle/>
                    <a:p>
                      <a:pPr marR="71755" algn="l">
                        <a:spcAft>
                          <a:spcPts val="0"/>
                        </a:spcAft>
                      </a:pPr>
                      <a:r>
                        <a:rPr lang="es-ES" sz="600" dirty="0">
                          <a:effectLst/>
                        </a:rPr>
                        <a:t>3</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nchor="ctr"/>
                </a:tc>
                <a:tc>
                  <a:txBody>
                    <a:bodyPr/>
                    <a:lstStyle/>
                    <a:p>
                      <a:pPr marR="71755" algn="l">
                        <a:spcAft>
                          <a:spcPts val="0"/>
                        </a:spcAft>
                      </a:pPr>
                      <a:r>
                        <a:rPr lang="es-ES" sz="600" dirty="0">
                          <a:effectLst/>
                        </a:rPr>
                        <a:t>Ingresa a la Clínica Veterinaria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nchor="ctr"/>
                </a:tc>
                <a:tc>
                  <a:txBody>
                    <a:bodyPr/>
                    <a:lstStyle/>
                    <a:p>
                      <a:pPr marR="71755" algn="l">
                        <a:spcAft>
                          <a:spcPts val="0"/>
                        </a:spcAft>
                      </a:pPr>
                      <a:r>
                        <a:rPr lang="es-ES" sz="600" dirty="0">
                          <a:effectLst/>
                        </a:rPr>
                        <a:t>Ingresa o solicita el ingreso y saluda, al entrar se percata del ambiente interno de la Clínica, fácil acceso, distribución de las áreas, señalética.</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S" sz="600" dirty="0">
                          <a:effectLst/>
                        </a:rPr>
                        <a:t>Estado de las instalaciones (interior)</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S" sz="600" dirty="0">
                          <a:effectLst/>
                        </a:rPr>
                        <a:t>Disposición de elementos visuales / señalética</a:t>
                      </a:r>
                      <a:endParaRPr lang="es-EC" sz="600" dirty="0">
                        <a:effectLst/>
                      </a:endParaRPr>
                    </a:p>
                    <a:p>
                      <a:pPr marR="71755" algn="l">
                        <a:spcAft>
                          <a:spcPts val="0"/>
                        </a:spcAft>
                      </a:pPr>
                      <a:r>
                        <a:rPr lang="es-ES" sz="600" dirty="0">
                          <a:effectLst/>
                        </a:rPr>
                        <a:t>Distribución de áreas y perchas</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C" sz="600" dirty="0">
                          <a:effectLst/>
                        </a:rPr>
                        <a:t>Imagen corporativa de la Clínica en su ambiente interno</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tc>
                  <a:txBody>
                    <a:bodyPr/>
                    <a:lstStyle/>
                    <a:p>
                      <a:pPr marR="71755" algn="l">
                        <a:spcAft>
                          <a:spcPts val="0"/>
                        </a:spcAft>
                      </a:pPr>
                      <a:r>
                        <a:rPr lang="es-ES" sz="600" dirty="0">
                          <a:effectLst/>
                        </a:rPr>
                        <a:t>Seguridad</a:t>
                      </a:r>
                      <a:endParaRPr lang="es-EC" sz="600" dirty="0">
                        <a:effectLst/>
                      </a:endParaRPr>
                    </a:p>
                    <a:p>
                      <a:pPr marR="71755" algn="l">
                        <a:spcAft>
                          <a:spcPts val="0"/>
                        </a:spcAft>
                      </a:pPr>
                      <a:r>
                        <a:rPr lang="es-ES" sz="600" dirty="0">
                          <a:effectLst/>
                        </a:rPr>
                        <a:t> </a:t>
                      </a:r>
                      <a:endParaRPr lang="es-EC" sz="600" dirty="0">
                        <a:effectLst/>
                        <a:latin typeface="Arial" panose="020B0604020202020204" pitchFamily="34" charset="0"/>
                        <a:ea typeface="Calibri" panose="020F0502020204030204" pitchFamily="34" charset="0"/>
                        <a:cs typeface="Calibri" panose="020F0502020204030204" pitchFamily="34" charset="0"/>
                      </a:endParaRPr>
                    </a:p>
                  </a:txBody>
                  <a:tcPr marL="35606" marR="35606" marT="0" marB="0"/>
                </a:tc>
                <a:extLst>
                  <a:ext uri="{0D108BD9-81ED-4DB2-BD59-A6C34878D82A}">
                    <a16:rowId xmlns:a16="http://schemas.microsoft.com/office/drawing/2014/main" xmlns="" val="2362383827"/>
                  </a:ext>
                </a:extLst>
              </a:tr>
            </a:tbl>
          </a:graphicData>
        </a:graphic>
      </p:graphicFrame>
      <p:sp>
        <p:nvSpPr>
          <p:cNvPr id="6" name="14 Rectángulo"/>
          <p:cNvSpPr/>
          <p:nvPr/>
        </p:nvSpPr>
        <p:spPr>
          <a:xfrm>
            <a:off x="4789060" y="2834933"/>
            <a:ext cx="4355976" cy="954107"/>
          </a:xfrm>
          <a:prstGeom prst="rect">
            <a:avLst/>
          </a:prstGeom>
          <a:noFill/>
        </p:spPr>
        <p:txBody>
          <a:bodyPr wrap="square">
            <a:spAutoFit/>
          </a:bodyPr>
          <a:lstStyle/>
          <a:p>
            <a:pPr algn="ctr">
              <a:defRPr/>
            </a:pP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Matriz de ciclo del servicio</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pic>
        <p:nvPicPr>
          <p:cNvPr id="7"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086667"/>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Rectángulo"/>
          <p:cNvSpPr/>
          <p:nvPr/>
        </p:nvSpPr>
        <p:spPr>
          <a:xfrm>
            <a:off x="33280" y="35913"/>
            <a:ext cx="2646878"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CONTENIDO</a:t>
            </a:r>
          </a:p>
        </p:txBody>
      </p:sp>
      <p:pic>
        <p:nvPicPr>
          <p:cNvPr id="17411"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l="11018" t="37073" r="9053" b="29042"/>
          <a:stretch>
            <a:fillRect/>
          </a:stretch>
        </p:blipFill>
        <p:spPr bwMode="auto">
          <a:xfrm>
            <a:off x="6324600" y="5949950"/>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www.rss.com.ar/productos/EO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2492375"/>
            <a:ext cx="41179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 name="48 Diagrama"/>
          <p:cNvGraphicFramePr/>
          <p:nvPr/>
        </p:nvGraphicFramePr>
        <p:xfrm>
          <a:off x="4102869" y="1268760"/>
          <a:ext cx="5041131" cy="12241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11863"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a:graphicFrameLocks/>
          </p:cNvGraphicFramePr>
          <p:nvPr>
            <p:extLst>
              <p:ext uri="{D42A27DB-BD31-4B8C-83A1-F6EECF244321}">
                <p14:modId xmlns:p14="http://schemas.microsoft.com/office/powerpoint/2010/main" val="3132076719"/>
              </p:ext>
            </p:extLst>
          </p:nvPr>
        </p:nvGraphicFramePr>
        <p:xfrm>
          <a:off x="251520" y="1484784"/>
          <a:ext cx="6077177" cy="36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108520" y="44624"/>
            <a:ext cx="6432023" cy="523220"/>
          </a:xfrm>
          <a:prstGeom prst="rect">
            <a:avLst/>
          </a:prstGeom>
          <a:noFill/>
        </p:spPr>
        <p:txBody>
          <a:bodyPr>
            <a:spAutoFit/>
          </a:bodyPr>
          <a:lstStyle/>
          <a:p>
            <a:pPr algn="ctr">
              <a:defRPr/>
            </a:pP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PROCESO DE LA INVESTIGACIÓN</a:t>
            </a:r>
          </a:p>
        </p:txBody>
      </p:sp>
      <p:pic>
        <p:nvPicPr>
          <p:cNvPr id="18437" name="Picture 8" descr="http://www.puntodigitalypunto.com/wp-content/uploads/2013/10/sidebars-encuest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010484" y="1398330"/>
            <a:ext cx="292883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Diagrama"/>
          <p:cNvGraphicFramePr/>
          <p:nvPr>
            <p:extLst>
              <p:ext uri="{D42A27DB-BD31-4B8C-83A1-F6EECF244321}">
                <p14:modId xmlns:p14="http://schemas.microsoft.com/office/powerpoint/2010/main" val="913016981"/>
              </p:ext>
            </p:extLst>
          </p:nvPr>
        </p:nvGraphicFramePr>
        <p:xfrm>
          <a:off x="683568" y="1484784"/>
          <a:ext cx="7728520" cy="1872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1 Diagrama"/>
          <p:cNvGraphicFramePr/>
          <p:nvPr>
            <p:extLst>
              <p:ext uri="{D42A27DB-BD31-4B8C-83A1-F6EECF244321}">
                <p14:modId xmlns:p14="http://schemas.microsoft.com/office/powerpoint/2010/main" val="902787124"/>
              </p:ext>
            </p:extLst>
          </p:nvPr>
        </p:nvGraphicFramePr>
        <p:xfrm>
          <a:off x="323528" y="3773264"/>
          <a:ext cx="8208912" cy="18879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6 Rectángulo"/>
          <p:cNvSpPr/>
          <p:nvPr/>
        </p:nvSpPr>
        <p:spPr>
          <a:xfrm>
            <a:off x="-108519" y="44624"/>
            <a:ext cx="7416824" cy="523220"/>
          </a:xfrm>
          <a:prstGeom prst="rect">
            <a:avLst/>
          </a:prstGeom>
          <a:noFill/>
        </p:spPr>
        <p:txBody>
          <a:bodyPr>
            <a:spAutoFit/>
          </a:bodyPr>
          <a:lstStyle/>
          <a:p>
            <a:pPr algn="ctr">
              <a:defRPr/>
            </a:pP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A.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OBJETIVOS de la investigación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3449874467"/>
              </p:ext>
            </p:extLst>
          </p:nvPr>
        </p:nvGraphicFramePr>
        <p:xfrm>
          <a:off x="395536"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Rectángulo"/>
          <p:cNvSpPr/>
          <p:nvPr/>
        </p:nvSpPr>
        <p:spPr>
          <a:xfrm>
            <a:off x="-108520" y="44624"/>
            <a:ext cx="7344816" cy="523220"/>
          </a:xfrm>
          <a:prstGeom prst="rect">
            <a:avLst/>
          </a:prstGeom>
          <a:noFill/>
        </p:spPr>
        <p:txBody>
          <a:bodyPr wrap="square">
            <a:spAutoFit/>
          </a:bodyPr>
          <a:lstStyle/>
          <a:p>
            <a:pPr algn="ctr">
              <a:defRPr/>
            </a:pP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B. HIPÓTESIS DE LA INVESTIGACIÓN</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pic>
        <p:nvPicPr>
          <p:cNvPr id="4" name="3 Imag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8745993"/>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san.edu.pe/conexion/actualidad/assets_c/2012/10/investigacion_mercados-miniatura-290xauto-72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2263497" cy="2068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07"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l="11018" t="37073" b="29042"/>
          <a:stretch>
            <a:fillRect/>
          </a:stretch>
        </p:blipFill>
        <p:spPr bwMode="auto">
          <a:xfrm>
            <a:off x="6045200" y="5876925"/>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Diagrama"/>
          <p:cNvGraphicFramePr/>
          <p:nvPr/>
        </p:nvGraphicFramePr>
        <p:xfrm>
          <a:off x="1115616" y="1268760"/>
          <a:ext cx="7200800" cy="180709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Rectángulo"/>
          <p:cNvSpPr/>
          <p:nvPr/>
        </p:nvSpPr>
        <p:spPr>
          <a:xfrm>
            <a:off x="146473" y="44624"/>
            <a:ext cx="6153719" cy="523220"/>
          </a:xfrm>
          <a:prstGeom prst="rect">
            <a:avLst/>
          </a:prstGeom>
          <a:noFill/>
        </p:spPr>
        <p:txBody>
          <a:bodyPr>
            <a:spAutoFit/>
          </a:bodyPr>
          <a:lstStyle/>
          <a:p>
            <a:pPr algn="ctr">
              <a:defRPr/>
            </a:pP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 DISEÑO de la investigación</a:t>
            </a:r>
          </a:p>
        </p:txBody>
      </p:sp>
      <p:graphicFrame>
        <p:nvGraphicFramePr>
          <p:cNvPr id="10" name="9 Diagrama"/>
          <p:cNvGraphicFramePr/>
          <p:nvPr>
            <p:extLst>
              <p:ext uri="{D42A27DB-BD31-4B8C-83A1-F6EECF244321}">
                <p14:modId xmlns:p14="http://schemas.microsoft.com/office/powerpoint/2010/main" val="1813134858"/>
              </p:ext>
            </p:extLst>
          </p:nvPr>
        </p:nvGraphicFramePr>
        <p:xfrm>
          <a:off x="2195736" y="3481144"/>
          <a:ext cx="6120680" cy="2160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04296091-05ED-48A9-8E2F-49F84B52BF7A}"/>
                                            </p:graphicEl>
                                          </p:spTgt>
                                        </p:tgtEl>
                                        <p:attrNameLst>
                                          <p:attrName>style.visibility</p:attrName>
                                        </p:attrNameLst>
                                      </p:cBhvr>
                                      <p:to>
                                        <p:strVal val="visible"/>
                                      </p:to>
                                    </p:set>
                                    <p:animEffect transition="in" filter="wipe(down)">
                                      <p:cBhvr>
                                        <p:cTn id="7" dur="500"/>
                                        <p:tgtEl>
                                          <p:spTgt spid="10">
                                            <p:graphicEl>
                                              <a:dgm id="{04296091-05ED-48A9-8E2F-49F84B52BF7A}"/>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graphicEl>
                                              <a:dgm id="{C410FE1A-6CDD-46C1-9DD3-66DC3AB2DA11}"/>
                                            </p:graphicEl>
                                          </p:spTgt>
                                        </p:tgtEl>
                                        <p:attrNameLst>
                                          <p:attrName>style.visibility</p:attrName>
                                        </p:attrNameLst>
                                      </p:cBhvr>
                                      <p:to>
                                        <p:strVal val="visible"/>
                                      </p:to>
                                    </p:set>
                                    <p:animEffect transition="in" filter="wipe(down)">
                                      <p:cBhvr>
                                        <p:cTn id="10" dur="500"/>
                                        <p:tgtEl>
                                          <p:spTgt spid="10">
                                            <p:graphicEl>
                                              <a:dgm id="{C410FE1A-6CDD-46C1-9DD3-66DC3AB2DA1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graphicEl>
                                              <a:dgm id="{6D1A4A77-1AA7-45E8-AAC5-9DEED62419AC}"/>
                                            </p:graphicEl>
                                          </p:spTgt>
                                        </p:tgtEl>
                                        <p:attrNameLst>
                                          <p:attrName>style.visibility</p:attrName>
                                        </p:attrNameLst>
                                      </p:cBhvr>
                                      <p:to>
                                        <p:strVal val="visible"/>
                                      </p:to>
                                    </p:set>
                                    <p:animEffect transition="in" filter="wipe(down)">
                                      <p:cBhvr>
                                        <p:cTn id="15" dur="500"/>
                                        <p:tgtEl>
                                          <p:spTgt spid="10">
                                            <p:graphicEl>
                                              <a:dgm id="{6D1A4A77-1AA7-45E8-AAC5-9DEED62419A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graphicEl>
                                              <a:dgm id="{F4238F79-D9F7-4145-94A2-BDE1A4A2CC25}"/>
                                            </p:graphicEl>
                                          </p:spTgt>
                                        </p:tgtEl>
                                        <p:attrNameLst>
                                          <p:attrName>style.visibility</p:attrName>
                                        </p:attrNameLst>
                                      </p:cBhvr>
                                      <p:to>
                                        <p:strVal val="visible"/>
                                      </p:to>
                                    </p:set>
                                    <p:animEffect transition="in" filter="wipe(down)">
                                      <p:cBhvr>
                                        <p:cTn id="20" dur="500"/>
                                        <p:tgtEl>
                                          <p:spTgt spid="10">
                                            <p:graphicEl>
                                              <a:dgm id="{F4238F79-D9F7-4145-94A2-BDE1A4A2CC25}"/>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graphicEl>
                                              <a:dgm id="{AC457232-3DE0-4B8C-AE8C-7F9C944E7F5E}"/>
                                            </p:graphicEl>
                                          </p:spTgt>
                                        </p:tgtEl>
                                        <p:attrNameLst>
                                          <p:attrName>style.visibility</p:attrName>
                                        </p:attrNameLst>
                                      </p:cBhvr>
                                      <p:to>
                                        <p:strVal val="visible"/>
                                      </p:to>
                                    </p:set>
                                    <p:animEffect transition="in" filter="wipe(down)">
                                      <p:cBhvr>
                                        <p:cTn id="23" dur="500"/>
                                        <p:tgtEl>
                                          <p:spTgt spid="10">
                                            <p:graphicEl>
                                              <a:dgm id="{AC457232-3DE0-4B8C-AE8C-7F9C944E7F5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graphicEl>
                                              <a:dgm id="{55317B21-FF12-4267-807F-1135DCAD6FCA}"/>
                                            </p:graphicEl>
                                          </p:spTgt>
                                        </p:tgtEl>
                                        <p:attrNameLst>
                                          <p:attrName>style.visibility</p:attrName>
                                        </p:attrNameLst>
                                      </p:cBhvr>
                                      <p:to>
                                        <p:strVal val="visible"/>
                                      </p:to>
                                    </p:set>
                                    <p:animEffect transition="in" filter="wipe(down)">
                                      <p:cBhvr>
                                        <p:cTn id="28" dur="500"/>
                                        <p:tgtEl>
                                          <p:spTgt spid="10">
                                            <p:graphicEl>
                                              <a:dgm id="{55317B21-FF12-4267-807F-1135DCAD6F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57607660"/>
              </p:ext>
            </p:extLst>
          </p:nvPr>
        </p:nvGraphicFramePr>
        <p:xfrm>
          <a:off x="395536" y="332656"/>
          <a:ext cx="842493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3" name="Picture 2"/>
          <p:cNvPicPr>
            <a:picLocks noChangeAspect="1" noChangeArrowheads="1"/>
          </p:cNvPicPr>
          <p:nvPr/>
        </p:nvPicPr>
        <p:blipFill>
          <a:blip r:embed="rId7">
            <a:extLst>
              <a:ext uri="{28A0092B-C50C-407E-A947-70E740481C1C}">
                <a14:useLocalDpi xmlns:a14="http://schemas.microsoft.com/office/drawing/2010/main" val="0"/>
              </a:ext>
            </a:extLst>
          </a:blip>
          <a:srcRect l="21666" r="27739"/>
          <a:stretch>
            <a:fillRect/>
          </a:stretch>
        </p:blipFill>
        <p:spPr bwMode="auto">
          <a:xfrm>
            <a:off x="3636454" y="855876"/>
            <a:ext cx="1943100" cy="154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46473" y="44624"/>
            <a:ext cx="4785567" cy="523220"/>
          </a:xfrm>
          <a:prstGeom prst="rect">
            <a:avLst/>
          </a:prstGeom>
          <a:noFill/>
        </p:spPr>
        <p:txBody>
          <a:bodyPr>
            <a:spAutoFit/>
          </a:bodyPr>
          <a:lstStyle/>
          <a:p>
            <a:pPr algn="ctr">
              <a:defRPr/>
            </a:pP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Trabajo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de campo</a:t>
            </a:r>
          </a:p>
        </p:txBody>
      </p:sp>
      <p:pic>
        <p:nvPicPr>
          <p:cNvPr id="5" name="3 Imagen">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a:spLocks noChangeArrowheads="1"/>
          </p:cNvSpPr>
          <p:nvPr/>
        </p:nvSpPr>
        <p:spPr bwMode="auto">
          <a:xfrm>
            <a:off x="428625" y="18891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s-ES" altLang="es-EC" b="1" dirty="0"/>
              <a:t>Matriz </a:t>
            </a:r>
            <a:r>
              <a:rPr lang="es-ES" altLang="es-EC" b="1" dirty="0" smtClean="0"/>
              <a:t>Determinación de Variables</a:t>
            </a:r>
            <a:endParaRPr lang="es-ES" altLang="es-EC" b="1" dirty="0"/>
          </a:p>
        </p:txBody>
      </p:sp>
      <p:pic>
        <p:nvPicPr>
          <p:cNvPr id="26627"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521244135"/>
              </p:ext>
            </p:extLst>
          </p:nvPr>
        </p:nvGraphicFramePr>
        <p:xfrm>
          <a:off x="107504" y="734720"/>
          <a:ext cx="8856985" cy="5470398"/>
        </p:xfrm>
        <a:graphic>
          <a:graphicData uri="http://schemas.openxmlformats.org/drawingml/2006/table">
            <a:tbl>
              <a:tblPr firstRow="1" firstCol="1" bandRow="1">
                <a:tableStyleId>{5940675A-B579-460E-94D1-54222C63F5DA}</a:tableStyleId>
              </a:tblPr>
              <a:tblGrid>
                <a:gridCol w="1566781">
                  <a:extLst>
                    <a:ext uri="{9D8B030D-6E8A-4147-A177-3AD203B41FA5}">
                      <a16:colId xmlns:a16="http://schemas.microsoft.com/office/drawing/2014/main" xmlns="" val="3658590445"/>
                    </a:ext>
                  </a:extLst>
                </a:gridCol>
                <a:gridCol w="1299803">
                  <a:extLst>
                    <a:ext uri="{9D8B030D-6E8A-4147-A177-3AD203B41FA5}">
                      <a16:colId xmlns:a16="http://schemas.microsoft.com/office/drawing/2014/main" xmlns="" val="2121352116"/>
                    </a:ext>
                  </a:extLst>
                </a:gridCol>
                <a:gridCol w="1356317">
                  <a:extLst>
                    <a:ext uri="{9D8B030D-6E8A-4147-A177-3AD203B41FA5}">
                      <a16:colId xmlns:a16="http://schemas.microsoft.com/office/drawing/2014/main" xmlns="" val="4210588402"/>
                    </a:ext>
                  </a:extLst>
                </a:gridCol>
                <a:gridCol w="865238">
                  <a:extLst>
                    <a:ext uri="{9D8B030D-6E8A-4147-A177-3AD203B41FA5}">
                      <a16:colId xmlns:a16="http://schemas.microsoft.com/office/drawing/2014/main" xmlns="" val="3566034512"/>
                    </a:ext>
                  </a:extLst>
                </a:gridCol>
                <a:gridCol w="1056212">
                  <a:extLst>
                    <a:ext uri="{9D8B030D-6E8A-4147-A177-3AD203B41FA5}">
                      <a16:colId xmlns:a16="http://schemas.microsoft.com/office/drawing/2014/main" xmlns="" val="860810808"/>
                    </a:ext>
                  </a:extLst>
                </a:gridCol>
                <a:gridCol w="1356317">
                  <a:extLst>
                    <a:ext uri="{9D8B030D-6E8A-4147-A177-3AD203B41FA5}">
                      <a16:colId xmlns:a16="http://schemas.microsoft.com/office/drawing/2014/main" xmlns="" val="1505617200"/>
                    </a:ext>
                  </a:extLst>
                </a:gridCol>
                <a:gridCol w="1356317">
                  <a:extLst>
                    <a:ext uri="{9D8B030D-6E8A-4147-A177-3AD203B41FA5}">
                      <a16:colId xmlns:a16="http://schemas.microsoft.com/office/drawing/2014/main" xmlns="" val="4275139188"/>
                    </a:ext>
                  </a:extLst>
                </a:gridCol>
              </a:tblGrid>
              <a:tr h="349758">
                <a:tc>
                  <a:txBody>
                    <a:bodyPr/>
                    <a:lstStyle/>
                    <a:p>
                      <a:pPr indent="255905" algn="ctr">
                        <a:lnSpc>
                          <a:spcPct val="200000"/>
                        </a:lnSpc>
                        <a:spcAft>
                          <a:spcPts val="0"/>
                        </a:spcAft>
                      </a:pPr>
                      <a:r>
                        <a:rPr lang="es-MX" sz="800" dirty="0">
                          <a:effectLst/>
                        </a:rPr>
                        <a:t>Objetivo específico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ctr">
                        <a:lnSpc>
                          <a:spcPct val="200000"/>
                        </a:lnSpc>
                        <a:spcAft>
                          <a:spcPts val="0"/>
                        </a:spcAft>
                      </a:pPr>
                      <a:r>
                        <a:rPr lang="es-MX" sz="800" dirty="0">
                          <a:effectLst/>
                        </a:rPr>
                        <a:t>Hipótesis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ctr">
                        <a:lnSpc>
                          <a:spcPct val="200000"/>
                        </a:lnSpc>
                        <a:spcAft>
                          <a:spcPts val="0"/>
                        </a:spcAft>
                      </a:pPr>
                      <a:r>
                        <a:rPr lang="es-MX" sz="800" dirty="0">
                          <a:effectLst/>
                        </a:rPr>
                        <a:t>Dimensión</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ctr">
                        <a:lnSpc>
                          <a:spcPct val="200000"/>
                        </a:lnSpc>
                        <a:spcAft>
                          <a:spcPts val="0"/>
                        </a:spcAft>
                      </a:pPr>
                      <a:r>
                        <a:rPr lang="es-MX" sz="800" dirty="0">
                          <a:effectLst/>
                        </a:rPr>
                        <a:t>Variables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ctr">
                        <a:lnSpc>
                          <a:spcPct val="200000"/>
                        </a:lnSpc>
                        <a:spcAft>
                          <a:spcPts val="0"/>
                        </a:spcAft>
                      </a:pPr>
                      <a:r>
                        <a:rPr lang="es-MX" sz="800" dirty="0">
                          <a:effectLst/>
                        </a:rPr>
                        <a:t>Indicador</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ctr">
                        <a:lnSpc>
                          <a:spcPct val="200000"/>
                        </a:lnSpc>
                        <a:spcAft>
                          <a:spcPts val="0"/>
                        </a:spcAft>
                      </a:pPr>
                      <a:r>
                        <a:rPr lang="es-MX" sz="800" dirty="0">
                          <a:effectLst/>
                        </a:rPr>
                        <a:t>Ítem</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ctr">
                        <a:lnSpc>
                          <a:spcPct val="200000"/>
                        </a:lnSpc>
                        <a:spcAft>
                          <a:spcPts val="0"/>
                        </a:spcAft>
                      </a:pPr>
                      <a:r>
                        <a:rPr lang="es-MX" sz="800" dirty="0">
                          <a:effectLst/>
                        </a:rPr>
                        <a:t>Instrumento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extLst>
                  <a:ext uri="{0D108BD9-81ED-4DB2-BD59-A6C34878D82A}">
                    <a16:rowId xmlns:a16="http://schemas.microsoft.com/office/drawing/2014/main" xmlns="" val="2214328792"/>
                  </a:ext>
                </a:extLst>
              </a:tr>
              <a:tr h="1224150">
                <a:tc>
                  <a:txBody>
                    <a:bodyPr/>
                    <a:lstStyle/>
                    <a:p>
                      <a:pPr indent="255905" algn="l">
                        <a:lnSpc>
                          <a:spcPct val="200000"/>
                        </a:lnSpc>
                        <a:spcAft>
                          <a:spcPts val="0"/>
                        </a:spcAft>
                      </a:pPr>
                      <a:r>
                        <a:rPr lang="es-MX" sz="800" dirty="0">
                          <a:effectLst/>
                        </a:rPr>
                        <a:t>Determinar las características demográficas y geográficas de los clientes mediante la aplicación de una encuesta para determinar su perfil actual.</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La inversión mensual que los clientes destinan para el cuidado de su mascota depende de sus ingresos familiares.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Demográfico</a:t>
                      </a:r>
                      <a:endParaRPr lang="es-EC" sz="800" dirty="0">
                        <a:effectLst/>
                      </a:endParaRPr>
                    </a:p>
                    <a:p>
                      <a:pPr indent="255905" algn="l">
                        <a:lnSpc>
                          <a:spcPct val="200000"/>
                        </a:lnSpc>
                        <a:spcAft>
                          <a:spcPts val="0"/>
                        </a:spcAft>
                      </a:pPr>
                      <a:r>
                        <a:rPr lang="es-MX" sz="800" dirty="0">
                          <a:effectLst/>
                        </a:rPr>
                        <a:t>Geográfico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Nivel geográfico y demográfico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Inversión mensual/Ingresos familiares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¿La cantidad de dinero que invierten mensualmente los clientes en el cuidado de sus mascotas depende de sus ingresos familiares?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Fuente primaria</a:t>
                      </a:r>
                      <a:endParaRPr lang="es-EC" sz="800" dirty="0">
                        <a:effectLst/>
                      </a:endParaRPr>
                    </a:p>
                    <a:p>
                      <a:pPr indent="255905" algn="l">
                        <a:lnSpc>
                          <a:spcPct val="200000"/>
                        </a:lnSpc>
                        <a:spcAft>
                          <a:spcPts val="0"/>
                        </a:spcAft>
                      </a:pPr>
                      <a:r>
                        <a:rPr lang="es-MX" sz="800" dirty="0">
                          <a:effectLst/>
                        </a:rPr>
                        <a:t>(encuesta)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extLst>
                  <a:ext uri="{0D108BD9-81ED-4DB2-BD59-A6C34878D82A}">
                    <a16:rowId xmlns:a16="http://schemas.microsoft.com/office/drawing/2014/main" xmlns="" val="1368723897"/>
                  </a:ext>
                </a:extLst>
              </a:tr>
              <a:tr h="1573908">
                <a:tc>
                  <a:txBody>
                    <a:bodyPr/>
                    <a:lstStyle/>
                    <a:p>
                      <a:pPr indent="255905" algn="l">
                        <a:lnSpc>
                          <a:spcPct val="200000"/>
                        </a:lnSpc>
                        <a:spcAft>
                          <a:spcPts val="0"/>
                        </a:spcAft>
                      </a:pPr>
                      <a:r>
                        <a:rPr lang="es-MX" sz="800" dirty="0">
                          <a:effectLst/>
                        </a:rPr>
                        <a:t>Establecer las características psicográficas de los clientes de las clínicas veterinarias, mediante la aplicación de un enfoque cualitativo para conocer su comportamiento de compra.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EC" sz="800" dirty="0">
                          <a:effectLst/>
                        </a:rPr>
                        <a:t>La frecuencia con la que acuden los clientes a una clínica veterinaria no está relacionada con el tipo de servicio que más utilizan.</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Psicográfico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Experiencia de compra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Nivel de demanda de servicio </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¿La frecuencia con la que acuden los clientes a una clínica veterinaria está relacionada con el servicio que más utilizan?</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Fuente primaria</a:t>
                      </a:r>
                      <a:endParaRPr lang="es-EC" sz="800" dirty="0">
                        <a:effectLst/>
                      </a:endParaRPr>
                    </a:p>
                    <a:p>
                      <a:pPr indent="255905" algn="l">
                        <a:lnSpc>
                          <a:spcPct val="200000"/>
                        </a:lnSpc>
                        <a:spcAft>
                          <a:spcPts val="0"/>
                        </a:spcAft>
                      </a:pPr>
                      <a:r>
                        <a:rPr lang="es-MX" sz="800" dirty="0">
                          <a:effectLst/>
                        </a:rPr>
                        <a:t>(encuesta)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extLst>
                  <a:ext uri="{0D108BD9-81ED-4DB2-BD59-A6C34878D82A}">
                    <a16:rowId xmlns:a16="http://schemas.microsoft.com/office/drawing/2014/main" xmlns="" val="154542997"/>
                  </a:ext>
                </a:extLst>
              </a:tr>
              <a:tr h="1748787">
                <a:tc>
                  <a:txBody>
                    <a:bodyPr/>
                    <a:lstStyle/>
                    <a:p>
                      <a:pPr indent="255905" algn="l">
                        <a:lnSpc>
                          <a:spcPct val="200000"/>
                        </a:lnSpc>
                        <a:spcAft>
                          <a:spcPts val="0"/>
                        </a:spcAft>
                      </a:pPr>
                      <a:r>
                        <a:rPr lang="es-MX" sz="800" dirty="0">
                          <a:effectLst/>
                        </a:rPr>
                        <a:t>Identificar la perspectiva que tienen los clientes respecto a los servicios veterinarios, mediante la evaluación de las dimensiones de calidad en el servicio para medir su nivel de satisfacción que mejore su servicio.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Los clientes de las clínicas veterinarias de todos los niveles de instrucción no se encuentran muy satisfechos respecto a las dimensiones de la calidad de servicio analizadas..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Momentos de verdad</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Nivel de satisfacción</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Nivel de satisfacción de la calidad de servicio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¿Los clientes sin importan su niveles de educación se encuentran satisfechos respecto a las dimensiones de la calidad de servicio?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tc>
                  <a:txBody>
                    <a:bodyPr/>
                    <a:lstStyle/>
                    <a:p>
                      <a:pPr indent="255905" algn="l">
                        <a:lnSpc>
                          <a:spcPct val="200000"/>
                        </a:lnSpc>
                        <a:spcAft>
                          <a:spcPts val="0"/>
                        </a:spcAft>
                      </a:pPr>
                      <a:r>
                        <a:rPr lang="es-MX" sz="800" dirty="0">
                          <a:effectLst/>
                        </a:rPr>
                        <a:t>Fuente primaria</a:t>
                      </a:r>
                      <a:endParaRPr lang="es-EC" sz="800" dirty="0">
                        <a:effectLst/>
                      </a:endParaRPr>
                    </a:p>
                    <a:p>
                      <a:pPr indent="255905" algn="l">
                        <a:lnSpc>
                          <a:spcPct val="200000"/>
                        </a:lnSpc>
                        <a:spcAft>
                          <a:spcPts val="0"/>
                        </a:spcAft>
                      </a:pPr>
                      <a:r>
                        <a:rPr lang="es-MX" sz="800" dirty="0">
                          <a:effectLst/>
                        </a:rPr>
                        <a:t>(encuesta)</a:t>
                      </a:r>
                      <a:endParaRPr lang="es-EC" sz="800" dirty="0">
                        <a:effectLst/>
                      </a:endParaRPr>
                    </a:p>
                    <a:p>
                      <a:pPr indent="255905" algn="just">
                        <a:lnSpc>
                          <a:spcPct val="200000"/>
                        </a:lnSpc>
                        <a:spcAft>
                          <a:spcPts val="0"/>
                        </a:spcAft>
                      </a:pPr>
                      <a:r>
                        <a:rPr lang="es-MX" sz="800" dirty="0">
                          <a:effectLst/>
                        </a:rPr>
                        <a:t> </a:t>
                      </a:r>
                      <a:endParaRPr lang="es-EC" sz="800" dirty="0">
                        <a:effectLst/>
                      </a:endParaRPr>
                    </a:p>
                    <a:p>
                      <a:pPr indent="255905" algn="just">
                        <a:lnSpc>
                          <a:spcPct val="200000"/>
                        </a:lnSpc>
                        <a:spcAft>
                          <a:spcPts val="0"/>
                        </a:spcAft>
                      </a:pPr>
                      <a:r>
                        <a:rPr lang="es-MX" sz="800" dirty="0">
                          <a:effectLst/>
                        </a:rPr>
                        <a:t> </a:t>
                      </a:r>
                      <a:endParaRPr lang="es-EC" sz="800" dirty="0">
                        <a:effectLst/>
                      </a:endParaRPr>
                    </a:p>
                    <a:p>
                      <a:pPr indent="255905" algn="just">
                        <a:lnSpc>
                          <a:spcPct val="200000"/>
                        </a:lnSpc>
                        <a:spcAft>
                          <a:spcPts val="0"/>
                        </a:spcAft>
                      </a:pPr>
                      <a:r>
                        <a:rPr lang="es-MX" sz="800" dirty="0">
                          <a:effectLst/>
                        </a:rPr>
                        <a:t> </a:t>
                      </a:r>
                      <a:endParaRPr lang="es-EC" sz="800" dirty="0">
                        <a:effectLst/>
                      </a:endParaRPr>
                    </a:p>
                    <a:p>
                      <a:pPr indent="255905" algn="just">
                        <a:lnSpc>
                          <a:spcPct val="200000"/>
                        </a:lnSpc>
                        <a:spcAft>
                          <a:spcPts val="0"/>
                        </a:spcAft>
                      </a:pPr>
                      <a:r>
                        <a:rPr lang="es-MX" sz="800" dirty="0">
                          <a:effectLst/>
                        </a:rPr>
                        <a:t> </a:t>
                      </a:r>
                      <a:endParaRPr lang="es-EC" sz="800" dirty="0">
                        <a:effectLst/>
                      </a:endParaRPr>
                    </a:p>
                    <a:p>
                      <a:pPr indent="255905" algn="just">
                        <a:lnSpc>
                          <a:spcPct val="200000"/>
                        </a:lnSpc>
                        <a:spcAft>
                          <a:spcPts val="0"/>
                        </a:spcAft>
                      </a:pPr>
                      <a:r>
                        <a:rPr lang="es-MX" sz="800" dirty="0">
                          <a:effectLst/>
                        </a:rPr>
                        <a:t> </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966" marR="34966" marT="0" marB="0"/>
                </a:tc>
                <a:extLst>
                  <a:ext uri="{0D108BD9-81ED-4DB2-BD59-A6C34878D82A}">
                    <a16:rowId xmlns:a16="http://schemas.microsoft.com/office/drawing/2014/main" xmlns="" val="351689397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5949280"/>
            <a:ext cx="9144000" cy="9087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12122021"/>
              </p:ext>
            </p:extLst>
          </p:nvPr>
        </p:nvGraphicFramePr>
        <p:xfrm>
          <a:off x="179512" y="498991"/>
          <a:ext cx="8784976" cy="6431280"/>
        </p:xfrm>
        <a:graphic>
          <a:graphicData uri="http://schemas.openxmlformats.org/drawingml/2006/table">
            <a:tbl>
              <a:tblPr firstRow="1" firstCol="1" bandRow="1">
                <a:tableStyleId>{5940675A-B579-460E-94D1-54222C63F5DA}</a:tableStyleId>
              </a:tblPr>
              <a:tblGrid>
                <a:gridCol w="1440161">
                  <a:extLst>
                    <a:ext uri="{9D8B030D-6E8A-4147-A177-3AD203B41FA5}">
                      <a16:colId xmlns:a16="http://schemas.microsoft.com/office/drawing/2014/main" xmlns="" val="2276650100"/>
                    </a:ext>
                  </a:extLst>
                </a:gridCol>
                <a:gridCol w="1080120">
                  <a:extLst>
                    <a:ext uri="{9D8B030D-6E8A-4147-A177-3AD203B41FA5}">
                      <a16:colId xmlns:a16="http://schemas.microsoft.com/office/drawing/2014/main" xmlns="" val="3395321528"/>
                    </a:ext>
                  </a:extLst>
                </a:gridCol>
                <a:gridCol w="1152128">
                  <a:extLst>
                    <a:ext uri="{9D8B030D-6E8A-4147-A177-3AD203B41FA5}">
                      <a16:colId xmlns:a16="http://schemas.microsoft.com/office/drawing/2014/main" xmlns="" val="1706566410"/>
                    </a:ext>
                  </a:extLst>
                </a:gridCol>
                <a:gridCol w="1152127">
                  <a:extLst>
                    <a:ext uri="{9D8B030D-6E8A-4147-A177-3AD203B41FA5}">
                      <a16:colId xmlns:a16="http://schemas.microsoft.com/office/drawing/2014/main" xmlns="" val="300611295"/>
                    </a:ext>
                  </a:extLst>
                </a:gridCol>
                <a:gridCol w="1152129">
                  <a:extLst>
                    <a:ext uri="{9D8B030D-6E8A-4147-A177-3AD203B41FA5}">
                      <a16:colId xmlns:a16="http://schemas.microsoft.com/office/drawing/2014/main" xmlns="" val="4269665184"/>
                    </a:ext>
                  </a:extLst>
                </a:gridCol>
                <a:gridCol w="2808311">
                  <a:extLst>
                    <a:ext uri="{9D8B030D-6E8A-4147-A177-3AD203B41FA5}">
                      <a16:colId xmlns:a16="http://schemas.microsoft.com/office/drawing/2014/main" xmlns="" val="2938543073"/>
                    </a:ext>
                  </a:extLst>
                </a:gridCol>
              </a:tblGrid>
              <a:tr h="231217">
                <a:tc>
                  <a:txBody>
                    <a:bodyPr/>
                    <a:lstStyle/>
                    <a:p>
                      <a:pPr indent="255905" algn="ctr">
                        <a:lnSpc>
                          <a:spcPct val="200000"/>
                        </a:lnSpc>
                        <a:spcAft>
                          <a:spcPts val="0"/>
                        </a:spcAft>
                      </a:pPr>
                      <a:r>
                        <a:rPr lang="es-EC" sz="800" dirty="0">
                          <a:effectLst/>
                        </a:rPr>
                        <a:t>Objetivos específicos</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ctr">
                        <a:lnSpc>
                          <a:spcPct val="200000"/>
                        </a:lnSpc>
                        <a:spcAft>
                          <a:spcPts val="0"/>
                        </a:spcAft>
                      </a:pPr>
                      <a:r>
                        <a:rPr lang="es-EC" sz="800" dirty="0">
                          <a:effectLst/>
                        </a:rPr>
                        <a:t>Variable genérica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ctr">
                        <a:lnSpc>
                          <a:spcPct val="200000"/>
                        </a:lnSpc>
                        <a:spcAft>
                          <a:spcPts val="0"/>
                        </a:spcAft>
                      </a:pPr>
                      <a:r>
                        <a:rPr lang="es-EC" sz="800" dirty="0">
                          <a:effectLst/>
                        </a:rPr>
                        <a:t>Variable específica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ctr">
                        <a:lnSpc>
                          <a:spcPct val="200000"/>
                        </a:lnSpc>
                        <a:spcAft>
                          <a:spcPts val="0"/>
                        </a:spcAft>
                      </a:pPr>
                      <a:r>
                        <a:rPr lang="es-EC" sz="800" dirty="0">
                          <a:effectLst/>
                        </a:rPr>
                        <a:t>Escala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ctr">
                        <a:lnSpc>
                          <a:spcPct val="200000"/>
                        </a:lnSpc>
                        <a:spcAft>
                          <a:spcPts val="0"/>
                        </a:spcAft>
                      </a:pPr>
                      <a:r>
                        <a:rPr lang="es-EC" sz="800" dirty="0">
                          <a:effectLst/>
                        </a:rPr>
                        <a:t>Pregunta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ctr">
                        <a:lnSpc>
                          <a:spcPct val="200000"/>
                        </a:lnSpc>
                        <a:spcAft>
                          <a:spcPts val="0"/>
                        </a:spcAft>
                      </a:pPr>
                      <a:r>
                        <a:rPr lang="es-EC" sz="800" dirty="0">
                          <a:effectLst/>
                        </a:rPr>
                        <a:t>Opciones de respuesta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3188221712"/>
                  </a:ext>
                </a:extLst>
              </a:tr>
              <a:tr h="202315">
                <a:tc rowSpan="29">
                  <a:txBody>
                    <a:bodyPr/>
                    <a:lstStyle/>
                    <a:p>
                      <a:pPr indent="255905" algn="l">
                        <a:lnSpc>
                          <a:spcPct val="200000"/>
                        </a:lnSpc>
                        <a:spcAft>
                          <a:spcPts val="0"/>
                        </a:spcAft>
                      </a:pPr>
                      <a:r>
                        <a:rPr lang="es-EC" sz="1000" dirty="0">
                          <a:effectLst/>
                        </a:rPr>
                        <a:t>Determinar las características demográficas y geográficas de los clientes mediante la aplicación de una encuesta para determinar su perfil actual.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29">
                  <a:txBody>
                    <a:bodyPr/>
                    <a:lstStyle/>
                    <a:p>
                      <a:pPr indent="255905" algn="l">
                        <a:lnSpc>
                          <a:spcPct val="200000"/>
                        </a:lnSpc>
                        <a:spcAft>
                          <a:spcPts val="0"/>
                        </a:spcAft>
                      </a:pPr>
                      <a:r>
                        <a:rPr lang="es-EC" sz="1000" dirty="0">
                          <a:effectLst/>
                        </a:rPr>
                        <a:t>Características demográficas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3">
                  <a:txBody>
                    <a:bodyPr/>
                    <a:lstStyle/>
                    <a:p>
                      <a:pPr indent="255905" algn="l">
                        <a:lnSpc>
                          <a:spcPct val="200000"/>
                        </a:lnSpc>
                        <a:spcAft>
                          <a:spcPts val="0"/>
                        </a:spcAft>
                      </a:pPr>
                      <a:r>
                        <a:rPr lang="es-EC" sz="1000" dirty="0">
                          <a:effectLst/>
                        </a:rPr>
                        <a:t>Género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3">
                  <a:txBody>
                    <a:bodyPr/>
                    <a:lstStyle/>
                    <a:p>
                      <a:pPr indent="255905" algn="l">
                        <a:lnSpc>
                          <a:spcPct val="200000"/>
                        </a:lnSpc>
                        <a:spcAft>
                          <a:spcPts val="0"/>
                        </a:spcAft>
                      </a:pPr>
                      <a:r>
                        <a:rPr lang="es-EC" sz="1000" dirty="0">
                          <a:effectLst/>
                        </a:rPr>
                        <a:t>nominal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3">
                  <a:txBody>
                    <a:bodyPr/>
                    <a:lstStyle/>
                    <a:p>
                      <a:pPr indent="255905" algn="just">
                        <a:lnSpc>
                          <a:spcPct val="200000"/>
                        </a:lnSpc>
                        <a:spcAft>
                          <a:spcPts val="0"/>
                        </a:spcAft>
                      </a:pPr>
                      <a:r>
                        <a:rPr lang="es-EC" sz="1000" dirty="0">
                          <a:effectLst/>
                        </a:rPr>
                        <a:t>1. Género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l">
                        <a:lnSpc>
                          <a:spcPct val="200000"/>
                        </a:lnSpc>
                        <a:spcAft>
                          <a:spcPts val="0"/>
                        </a:spcAft>
                      </a:pPr>
                      <a:r>
                        <a:rPr lang="es-EC" sz="700" dirty="0">
                          <a:effectLst/>
                        </a:rPr>
                        <a:t>Femenino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2374316900"/>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Masculino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2347460782"/>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GLBTI</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987801605"/>
                  </a:ext>
                </a:extLst>
              </a:tr>
              <a:tr h="202315">
                <a:tc vMerge="1">
                  <a:txBody>
                    <a:bodyPr/>
                    <a:lstStyle/>
                    <a:p>
                      <a:endParaRPr lang="es-EC"/>
                    </a:p>
                  </a:txBody>
                  <a:tcPr/>
                </a:tc>
                <a:tc vMerge="1">
                  <a:txBody>
                    <a:bodyPr/>
                    <a:lstStyle/>
                    <a:p>
                      <a:endParaRPr lang="es-EC"/>
                    </a:p>
                  </a:txBody>
                  <a:tcPr/>
                </a:tc>
                <a:tc rowSpan="10">
                  <a:txBody>
                    <a:bodyPr/>
                    <a:lstStyle/>
                    <a:p>
                      <a:pPr indent="255905" algn="l">
                        <a:lnSpc>
                          <a:spcPct val="200000"/>
                        </a:lnSpc>
                        <a:spcAft>
                          <a:spcPts val="0"/>
                        </a:spcAft>
                      </a:pPr>
                      <a:r>
                        <a:rPr lang="es-EC" sz="1000" dirty="0">
                          <a:effectLst/>
                        </a:rPr>
                        <a:t>Edad</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10">
                  <a:txBody>
                    <a:bodyPr/>
                    <a:lstStyle/>
                    <a:p>
                      <a:pPr indent="255905" algn="l">
                        <a:lnSpc>
                          <a:spcPct val="200000"/>
                        </a:lnSpc>
                        <a:spcAft>
                          <a:spcPts val="0"/>
                        </a:spcAft>
                      </a:pPr>
                      <a:r>
                        <a:rPr lang="es-EC" sz="1000" dirty="0">
                          <a:effectLst/>
                        </a:rPr>
                        <a:t>razón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10">
                  <a:txBody>
                    <a:bodyPr/>
                    <a:lstStyle/>
                    <a:p>
                      <a:pPr indent="255905" algn="l">
                        <a:lnSpc>
                          <a:spcPct val="200000"/>
                        </a:lnSpc>
                        <a:spcAft>
                          <a:spcPts val="0"/>
                        </a:spcAft>
                      </a:pPr>
                      <a:r>
                        <a:rPr lang="es-EC" sz="1000" dirty="0">
                          <a:effectLst/>
                        </a:rPr>
                        <a:t>2. Edad</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l">
                        <a:lnSpc>
                          <a:spcPct val="200000"/>
                        </a:lnSpc>
                        <a:spcAft>
                          <a:spcPts val="0"/>
                        </a:spcAft>
                      </a:pPr>
                      <a:r>
                        <a:rPr lang="es-EC" sz="700" dirty="0">
                          <a:effectLst/>
                        </a:rPr>
                        <a:t>Menor de 24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759835491"/>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25 a 29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3381834794"/>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30 a 34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2215558897"/>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35 a 39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652759817"/>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40 a 44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3996239210"/>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45 a 49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3873434524"/>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50 a 54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2147577522"/>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55 a 59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4197153288"/>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60 a 64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2292448843"/>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Más de 65 años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4165746626"/>
                  </a:ext>
                </a:extLst>
              </a:tr>
              <a:tr h="202315">
                <a:tc vMerge="1">
                  <a:txBody>
                    <a:bodyPr/>
                    <a:lstStyle/>
                    <a:p>
                      <a:endParaRPr lang="es-EC"/>
                    </a:p>
                  </a:txBody>
                  <a:tcPr/>
                </a:tc>
                <a:tc vMerge="1">
                  <a:txBody>
                    <a:bodyPr/>
                    <a:lstStyle/>
                    <a:p>
                      <a:endParaRPr lang="es-EC"/>
                    </a:p>
                  </a:txBody>
                  <a:tcPr/>
                </a:tc>
                <a:tc rowSpan="5">
                  <a:txBody>
                    <a:bodyPr/>
                    <a:lstStyle/>
                    <a:p>
                      <a:pPr indent="255905" algn="l">
                        <a:lnSpc>
                          <a:spcPct val="200000"/>
                        </a:lnSpc>
                        <a:spcAft>
                          <a:spcPts val="0"/>
                        </a:spcAft>
                      </a:pPr>
                      <a:r>
                        <a:rPr lang="es-EC" sz="1000" dirty="0">
                          <a:effectLst/>
                        </a:rPr>
                        <a:t>Nivel de educación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5">
                  <a:txBody>
                    <a:bodyPr/>
                    <a:lstStyle/>
                    <a:p>
                      <a:pPr indent="255905" algn="l">
                        <a:lnSpc>
                          <a:spcPct val="200000"/>
                        </a:lnSpc>
                        <a:spcAft>
                          <a:spcPts val="0"/>
                        </a:spcAft>
                      </a:pPr>
                      <a:r>
                        <a:rPr lang="es-EC" sz="1000" dirty="0">
                          <a:effectLst/>
                        </a:rPr>
                        <a:t>nominal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5">
                  <a:txBody>
                    <a:bodyPr/>
                    <a:lstStyle/>
                    <a:p>
                      <a:pPr indent="255905" algn="l">
                        <a:lnSpc>
                          <a:spcPct val="200000"/>
                        </a:lnSpc>
                        <a:spcAft>
                          <a:spcPts val="0"/>
                        </a:spcAft>
                      </a:pPr>
                      <a:r>
                        <a:rPr lang="es-EC" sz="1000" dirty="0">
                          <a:effectLst/>
                        </a:rPr>
                        <a:t>3. Instrucción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l">
                        <a:lnSpc>
                          <a:spcPct val="200000"/>
                        </a:lnSpc>
                        <a:spcAft>
                          <a:spcPts val="0"/>
                        </a:spcAft>
                      </a:pPr>
                      <a:r>
                        <a:rPr lang="es-EC" sz="700" dirty="0">
                          <a:effectLst/>
                        </a:rPr>
                        <a:t>Primaria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4079219754"/>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Bachiller</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3014649482"/>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Técnico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2510420039"/>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Tercer nivel</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3322544392"/>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Cuarto nivel</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620889620"/>
                  </a:ext>
                </a:extLst>
              </a:tr>
              <a:tr h="202315">
                <a:tc vMerge="1">
                  <a:txBody>
                    <a:bodyPr/>
                    <a:lstStyle/>
                    <a:p>
                      <a:endParaRPr lang="es-EC"/>
                    </a:p>
                  </a:txBody>
                  <a:tcPr/>
                </a:tc>
                <a:tc vMerge="1">
                  <a:txBody>
                    <a:bodyPr/>
                    <a:lstStyle/>
                    <a:p>
                      <a:endParaRPr lang="es-EC"/>
                    </a:p>
                  </a:txBody>
                  <a:tcPr/>
                </a:tc>
                <a:tc rowSpan="5">
                  <a:txBody>
                    <a:bodyPr/>
                    <a:lstStyle/>
                    <a:p>
                      <a:pPr indent="255905" algn="l">
                        <a:lnSpc>
                          <a:spcPct val="200000"/>
                        </a:lnSpc>
                        <a:spcAft>
                          <a:spcPts val="0"/>
                        </a:spcAft>
                      </a:pPr>
                      <a:r>
                        <a:rPr lang="es-EC" sz="1000" dirty="0">
                          <a:effectLst/>
                        </a:rPr>
                        <a:t>Ingresos familiares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5">
                  <a:txBody>
                    <a:bodyPr/>
                    <a:lstStyle/>
                    <a:p>
                      <a:pPr indent="255905" algn="l">
                        <a:lnSpc>
                          <a:spcPct val="200000"/>
                        </a:lnSpc>
                        <a:spcAft>
                          <a:spcPts val="0"/>
                        </a:spcAft>
                      </a:pPr>
                      <a:r>
                        <a:rPr lang="es-EC" sz="1000" dirty="0">
                          <a:effectLst/>
                        </a:rPr>
                        <a:t>razón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5">
                  <a:txBody>
                    <a:bodyPr/>
                    <a:lstStyle/>
                    <a:p>
                      <a:pPr indent="255905" algn="l">
                        <a:lnSpc>
                          <a:spcPct val="200000"/>
                        </a:lnSpc>
                        <a:spcAft>
                          <a:spcPts val="0"/>
                        </a:spcAft>
                      </a:pPr>
                      <a:r>
                        <a:rPr lang="es-EC" sz="1000" dirty="0">
                          <a:effectLst/>
                        </a:rPr>
                        <a:t>4. Ingresos familiares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l">
                        <a:lnSpc>
                          <a:spcPct val="200000"/>
                        </a:lnSpc>
                        <a:spcAft>
                          <a:spcPts val="0"/>
                        </a:spcAft>
                      </a:pPr>
                      <a:r>
                        <a:rPr lang="es-EC" sz="700" dirty="0">
                          <a:effectLst/>
                        </a:rPr>
                        <a:t>Menos de $500,00</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4222260071"/>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$ 501,00 a $1000,00</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881459669"/>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$ 1001,00 a $1500,00</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4144787878"/>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 $ 1501,00 a $2000,00</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3035654736"/>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Más de 2001,00</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4130338827"/>
                  </a:ext>
                </a:extLst>
              </a:tr>
              <a:tr h="202315">
                <a:tc vMerge="1">
                  <a:txBody>
                    <a:bodyPr/>
                    <a:lstStyle/>
                    <a:p>
                      <a:endParaRPr lang="es-EC"/>
                    </a:p>
                  </a:txBody>
                  <a:tcPr/>
                </a:tc>
                <a:tc vMerge="1">
                  <a:txBody>
                    <a:bodyPr/>
                    <a:lstStyle/>
                    <a:p>
                      <a:endParaRPr lang="es-EC"/>
                    </a:p>
                  </a:txBody>
                  <a:tcPr/>
                </a:tc>
                <a:tc rowSpan="6">
                  <a:txBody>
                    <a:bodyPr/>
                    <a:lstStyle/>
                    <a:p>
                      <a:pPr indent="255905" algn="l">
                        <a:lnSpc>
                          <a:spcPct val="200000"/>
                        </a:lnSpc>
                        <a:spcAft>
                          <a:spcPts val="0"/>
                        </a:spcAft>
                      </a:pPr>
                      <a:r>
                        <a:rPr lang="es-EC" sz="1000" dirty="0">
                          <a:effectLst/>
                        </a:rPr>
                        <a:t>Estado Civil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6">
                  <a:txBody>
                    <a:bodyPr/>
                    <a:lstStyle/>
                    <a:p>
                      <a:pPr indent="255905" algn="l">
                        <a:lnSpc>
                          <a:spcPct val="200000"/>
                        </a:lnSpc>
                        <a:spcAft>
                          <a:spcPts val="0"/>
                        </a:spcAft>
                      </a:pPr>
                      <a:r>
                        <a:rPr lang="es-EC" sz="1000" dirty="0">
                          <a:effectLst/>
                        </a:rPr>
                        <a:t>nominal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rowSpan="6">
                  <a:txBody>
                    <a:bodyPr/>
                    <a:lstStyle/>
                    <a:p>
                      <a:pPr indent="255905" algn="l">
                        <a:lnSpc>
                          <a:spcPct val="200000"/>
                        </a:lnSpc>
                        <a:spcAft>
                          <a:spcPts val="0"/>
                        </a:spcAft>
                      </a:pPr>
                      <a:r>
                        <a:rPr lang="es-EC" sz="1000" dirty="0">
                          <a:effectLst/>
                        </a:rPr>
                        <a:t>5. Estado civil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tc>
                  <a:txBody>
                    <a:bodyPr/>
                    <a:lstStyle/>
                    <a:p>
                      <a:pPr indent="255905" algn="l">
                        <a:lnSpc>
                          <a:spcPct val="200000"/>
                        </a:lnSpc>
                        <a:spcAft>
                          <a:spcPts val="0"/>
                        </a:spcAft>
                      </a:pPr>
                      <a:r>
                        <a:rPr lang="es-EC" sz="700" dirty="0">
                          <a:effectLst/>
                        </a:rPr>
                        <a:t>Soltero/a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1560666110"/>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Casado/a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8541289"/>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Divorciado/a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2939652320"/>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Viudo/a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4058876218"/>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Unión libre</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782161790"/>
                  </a:ext>
                </a:extLst>
              </a:tr>
              <a:tr h="2023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Unión de hecho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713" marR="9713" marT="0" marB="0"/>
                </a:tc>
                <a:extLst>
                  <a:ext uri="{0D108BD9-81ED-4DB2-BD59-A6C34878D82A}">
                    <a16:rowId xmlns:a16="http://schemas.microsoft.com/office/drawing/2014/main" xmlns="" val="1563649473"/>
                  </a:ext>
                </a:extLst>
              </a:tr>
            </a:tbl>
          </a:graphicData>
        </a:graphic>
      </p:graphicFrame>
      <p:sp>
        <p:nvSpPr>
          <p:cNvPr id="6" name="4 Rectángulo"/>
          <p:cNvSpPr>
            <a:spLocks noChangeArrowheads="1"/>
          </p:cNvSpPr>
          <p:nvPr/>
        </p:nvSpPr>
        <p:spPr bwMode="auto">
          <a:xfrm>
            <a:off x="428625" y="18891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s-ES" altLang="es-EC" b="1" dirty="0"/>
              <a:t>Matriz </a:t>
            </a:r>
            <a:r>
              <a:rPr lang="es-ES" altLang="es-EC" b="1" dirty="0" smtClean="0"/>
              <a:t>Planteamiento del Cuestionario</a:t>
            </a:r>
            <a:endParaRPr lang="es-ES" altLang="es-EC" b="1" dirty="0"/>
          </a:p>
        </p:txBody>
      </p:sp>
    </p:spTree>
    <p:extLst>
      <p:ext uri="{BB962C8B-B14F-4D97-AF65-F5344CB8AC3E}">
        <p14:creationId xmlns:p14="http://schemas.microsoft.com/office/powerpoint/2010/main" val="39700768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48 Diagrama"/>
          <p:cNvGraphicFramePr/>
          <p:nvPr>
            <p:extLst>
              <p:ext uri="{D42A27DB-BD31-4B8C-83A1-F6EECF244321}">
                <p14:modId xmlns:p14="http://schemas.microsoft.com/office/powerpoint/2010/main" val="1817837799"/>
              </p:ext>
            </p:extLst>
          </p:nvPr>
        </p:nvGraphicFramePr>
        <p:xfrm>
          <a:off x="4067943" y="980728"/>
          <a:ext cx="5041131"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 name="52 Rectángulo"/>
          <p:cNvSpPr/>
          <p:nvPr/>
        </p:nvSpPr>
        <p:spPr>
          <a:xfrm>
            <a:off x="33280" y="35913"/>
            <a:ext cx="2646878"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CONTENIDO</a:t>
            </a:r>
          </a:p>
        </p:txBody>
      </p:sp>
      <p:pic>
        <p:nvPicPr>
          <p:cNvPr id="5124" name="Picture 4" descr="http://1.bp.blogspot.com/-4_dz3TqMu0g/T7nK_CL-5II/AAAAAAAAAV8/B6Y6zUTZWhk/s1600/Tema+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 y="1628775"/>
            <a:ext cx="36449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732240" y="5898813"/>
            <a:ext cx="2411760" cy="95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6" name="Imagen 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2240" y="6018824"/>
            <a:ext cx="2376834" cy="722544"/>
          </a:xfrm>
          <a:prstGeom prst="rect">
            <a:avLst/>
          </a:prstGeom>
          <a:noFill/>
          <a:ln>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5949280"/>
            <a:ext cx="9144000" cy="9087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6" name="4 Rectángulo"/>
          <p:cNvSpPr>
            <a:spLocks noChangeArrowheads="1"/>
          </p:cNvSpPr>
          <p:nvPr/>
        </p:nvSpPr>
        <p:spPr bwMode="auto">
          <a:xfrm>
            <a:off x="35496" y="-27384"/>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s-ES" altLang="es-EC" b="1" dirty="0"/>
              <a:t>Matriz </a:t>
            </a:r>
            <a:r>
              <a:rPr lang="es-ES" altLang="es-EC" b="1" dirty="0" smtClean="0"/>
              <a:t>Planteamiento del Cuestionario</a:t>
            </a:r>
            <a:endParaRPr lang="es-ES" altLang="es-EC" b="1" dirty="0"/>
          </a:p>
        </p:txBody>
      </p:sp>
      <p:graphicFrame>
        <p:nvGraphicFramePr>
          <p:cNvPr id="2" name="Tabla 1"/>
          <p:cNvGraphicFramePr>
            <a:graphicFrameLocks noGrp="1"/>
          </p:cNvGraphicFramePr>
          <p:nvPr>
            <p:extLst>
              <p:ext uri="{D42A27DB-BD31-4B8C-83A1-F6EECF244321}">
                <p14:modId xmlns:p14="http://schemas.microsoft.com/office/powerpoint/2010/main" val="1555954354"/>
              </p:ext>
            </p:extLst>
          </p:nvPr>
        </p:nvGraphicFramePr>
        <p:xfrm>
          <a:off x="107504" y="332657"/>
          <a:ext cx="8856983" cy="6390868"/>
        </p:xfrm>
        <a:graphic>
          <a:graphicData uri="http://schemas.openxmlformats.org/drawingml/2006/table">
            <a:tbl>
              <a:tblPr firstRow="1" firstCol="1" bandRow="1">
                <a:tableStyleId>{5940675A-B579-460E-94D1-54222C63F5DA}</a:tableStyleId>
              </a:tblPr>
              <a:tblGrid>
                <a:gridCol w="2214246">
                  <a:extLst>
                    <a:ext uri="{9D8B030D-6E8A-4147-A177-3AD203B41FA5}">
                      <a16:colId xmlns:a16="http://schemas.microsoft.com/office/drawing/2014/main" xmlns="" val="352486973"/>
                    </a:ext>
                  </a:extLst>
                </a:gridCol>
                <a:gridCol w="1098122">
                  <a:extLst>
                    <a:ext uri="{9D8B030D-6E8A-4147-A177-3AD203B41FA5}">
                      <a16:colId xmlns:a16="http://schemas.microsoft.com/office/drawing/2014/main" xmlns="" val="397371599"/>
                    </a:ext>
                  </a:extLst>
                </a:gridCol>
                <a:gridCol w="1224136">
                  <a:extLst>
                    <a:ext uri="{9D8B030D-6E8A-4147-A177-3AD203B41FA5}">
                      <a16:colId xmlns:a16="http://schemas.microsoft.com/office/drawing/2014/main" xmlns="" val="3538551112"/>
                    </a:ext>
                  </a:extLst>
                </a:gridCol>
                <a:gridCol w="1008112">
                  <a:extLst>
                    <a:ext uri="{9D8B030D-6E8A-4147-A177-3AD203B41FA5}">
                      <a16:colId xmlns:a16="http://schemas.microsoft.com/office/drawing/2014/main" xmlns="" val="1980761433"/>
                    </a:ext>
                  </a:extLst>
                </a:gridCol>
                <a:gridCol w="1850984">
                  <a:extLst>
                    <a:ext uri="{9D8B030D-6E8A-4147-A177-3AD203B41FA5}">
                      <a16:colId xmlns:a16="http://schemas.microsoft.com/office/drawing/2014/main" xmlns="" val="1890687162"/>
                    </a:ext>
                  </a:extLst>
                </a:gridCol>
                <a:gridCol w="1461383">
                  <a:extLst>
                    <a:ext uri="{9D8B030D-6E8A-4147-A177-3AD203B41FA5}">
                      <a16:colId xmlns:a16="http://schemas.microsoft.com/office/drawing/2014/main" xmlns="" val="452720407"/>
                    </a:ext>
                  </a:extLst>
                </a:gridCol>
              </a:tblGrid>
              <a:tr h="233090">
                <a:tc>
                  <a:txBody>
                    <a:bodyPr/>
                    <a:lstStyle/>
                    <a:p>
                      <a:pPr indent="255905" algn="ctr">
                        <a:lnSpc>
                          <a:spcPct val="200000"/>
                        </a:lnSpc>
                        <a:spcAft>
                          <a:spcPts val="0"/>
                        </a:spcAft>
                      </a:pPr>
                      <a:r>
                        <a:rPr lang="es-EC" sz="800" dirty="0">
                          <a:effectLst/>
                        </a:rPr>
                        <a:t>Objetivos específicos</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marL="0" indent="0" algn="ctr">
                        <a:lnSpc>
                          <a:spcPct val="200000"/>
                        </a:lnSpc>
                        <a:spcAft>
                          <a:spcPts val="0"/>
                        </a:spcAft>
                      </a:pPr>
                      <a:r>
                        <a:rPr lang="es-EC" sz="800" dirty="0">
                          <a:effectLst/>
                        </a:rPr>
                        <a:t>Variable genérica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ctr">
                        <a:lnSpc>
                          <a:spcPct val="200000"/>
                        </a:lnSpc>
                        <a:spcAft>
                          <a:spcPts val="0"/>
                        </a:spcAft>
                      </a:pPr>
                      <a:r>
                        <a:rPr lang="es-EC" sz="800" dirty="0">
                          <a:effectLst/>
                        </a:rPr>
                        <a:t>Variable específica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ctr">
                        <a:lnSpc>
                          <a:spcPct val="200000"/>
                        </a:lnSpc>
                        <a:spcAft>
                          <a:spcPts val="0"/>
                        </a:spcAft>
                      </a:pPr>
                      <a:r>
                        <a:rPr lang="es-EC" sz="800" dirty="0">
                          <a:effectLst/>
                        </a:rPr>
                        <a:t>Escala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ctr">
                        <a:lnSpc>
                          <a:spcPct val="200000"/>
                        </a:lnSpc>
                        <a:spcAft>
                          <a:spcPts val="0"/>
                        </a:spcAft>
                      </a:pPr>
                      <a:r>
                        <a:rPr lang="es-EC" sz="800" dirty="0">
                          <a:effectLst/>
                        </a:rPr>
                        <a:t>Pregunta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ctr">
                        <a:lnSpc>
                          <a:spcPct val="200000"/>
                        </a:lnSpc>
                        <a:spcAft>
                          <a:spcPts val="0"/>
                        </a:spcAft>
                      </a:pPr>
                      <a:r>
                        <a:rPr lang="es-EC" sz="600" dirty="0">
                          <a:effectLst/>
                        </a:rPr>
                        <a:t>Opciones de respuesta</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145618791"/>
                  </a:ext>
                </a:extLst>
              </a:tr>
              <a:tr h="176310">
                <a:tc rowSpan="8">
                  <a:txBody>
                    <a:bodyPr/>
                    <a:lstStyle/>
                    <a:p>
                      <a:pPr indent="255905" algn="l">
                        <a:lnSpc>
                          <a:spcPct val="200000"/>
                        </a:lnSpc>
                        <a:spcAft>
                          <a:spcPts val="0"/>
                        </a:spcAft>
                      </a:pPr>
                      <a:r>
                        <a:rPr lang="es-MX" sz="900" dirty="0">
                          <a:effectLst/>
                        </a:rPr>
                        <a:t>Determinar las características demográficas y geográficas de los clientes mediante la aplicación de una encuesta para determinar su perfil actual.</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8">
                  <a:txBody>
                    <a:bodyPr/>
                    <a:lstStyle/>
                    <a:p>
                      <a:pPr indent="255905" algn="l">
                        <a:lnSpc>
                          <a:spcPct val="200000"/>
                        </a:lnSpc>
                        <a:spcAft>
                          <a:spcPts val="0"/>
                        </a:spcAft>
                      </a:pPr>
                      <a:r>
                        <a:rPr lang="es-EC" sz="1000" dirty="0">
                          <a:effectLst/>
                        </a:rPr>
                        <a:t>Características geográficas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8">
                  <a:txBody>
                    <a:bodyPr/>
                    <a:lstStyle/>
                    <a:p>
                      <a:pPr indent="255905" algn="l">
                        <a:lnSpc>
                          <a:spcPct val="200000"/>
                        </a:lnSpc>
                        <a:spcAft>
                          <a:spcPts val="0"/>
                        </a:spcAft>
                      </a:pPr>
                      <a:r>
                        <a:rPr lang="es-EC" sz="1000" dirty="0">
                          <a:effectLst/>
                        </a:rPr>
                        <a:t>Lugar de domicilio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8">
                  <a:txBody>
                    <a:bodyPr/>
                    <a:lstStyle/>
                    <a:p>
                      <a:pPr indent="255905" algn="l">
                        <a:lnSpc>
                          <a:spcPct val="200000"/>
                        </a:lnSpc>
                        <a:spcAft>
                          <a:spcPts val="0"/>
                        </a:spcAft>
                      </a:pPr>
                      <a:r>
                        <a:rPr lang="es-EC" sz="1000" dirty="0">
                          <a:effectLst/>
                        </a:rPr>
                        <a:t>nominal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8">
                  <a:txBody>
                    <a:bodyPr/>
                    <a:lstStyle/>
                    <a:p>
                      <a:pPr indent="255905" algn="l">
                        <a:lnSpc>
                          <a:spcPct val="200000"/>
                        </a:lnSpc>
                        <a:spcAft>
                          <a:spcPts val="0"/>
                        </a:spcAft>
                      </a:pPr>
                      <a:r>
                        <a:rPr lang="es-EC" sz="1000" dirty="0">
                          <a:effectLst/>
                        </a:rPr>
                        <a:t>6. Administración Zonal a la que pertenece</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l">
                        <a:lnSpc>
                          <a:spcPct val="200000"/>
                        </a:lnSpc>
                        <a:spcAft>
                          <a:spcPts val="0"/>
                        </a:spcAft>
                      </a:pPr>
                      <a:r>
                        <a:rPr lang="es-EC" sz="600" dirty="0">
                          <a:effectLst/>
                        </a:rPr>
                        <a:t>Calderón </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728016496"/>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Eloy Alfaro</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811148036"/>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Eugenio Espejo</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1568698690"/>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La Delicia</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1390220035"/>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Los Chillos</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733161388"/>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Manuela Sáenz</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153236759"/>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Quitumbe</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1952836739"/>
                  </a:ext>
                </a:extLst>
              </a:tr>
              <a:tr h="213348">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Tumbaco</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4055986381"/>
                  </a:ext>
                </a:extLst>
              </a:tr>
              <a:tr h="176310">
                <a:tc rowSpan="22">
                  <a:txBody>
                    <a:bodyPr/>
                    <a:lstStyle/>
                    <a:p>
                      <a:pPr indent="255905" algn="l">
                        <a:lnSpc>
                          <a:spcPct val="200000"/>
                        </a:lnSpc>
                        <a:spcAft>
                          <a:spcPts val="0"/>
                        </a:spcAft>
                      </a:pPr>
                      <a:r>
                        <a:rPr lang="es-MX" sz="1000" dirty="0">
                          <a:effectLst/>
                        </a:rPr>
                        <a:t>Establecer las características psicográficas de los clientes de las clínicas veterinarias, mediante la aplicación de un enfoque cualitativo para conocer su comportamiento de compra.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12">
                  <a:txBody>
                    <a:bodyPr/>
                    <a:lstStyle/>
                    <a:p>
                      <a:pPr indent="255905" algn="l">
                        <a:lnSpc>
                          <a:spcPct val="200000"/>
                        </a:lnSpc>
                        <a:spcAft>
                          <a:spcPts val="0"/>
                        </a:spcAft>
                      </a:pPr>
                      <a:r>
                        <a:rPr lang="es-EC" sz="1000" dirty="0">
                          <a:effectLst/>
                        </a:rPr>
                        <a:t>Características psicográficas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4">
                  <a:txBody>
                    <a:bodyPr/>
                    <a:lstStyle/>
                    <a:p>
                      <a:pPr indent="255905" algn="l">
                        <a:lnSpc>
                          <a:spcPct val="200000"/>
                        </a:lnSpc>
                        <a:spcAft>
                          <a:spcPts val="0"/>
                        </a:spcAft>
                      </a:pPr>
                      <a:r>
                        <a:rPr lang="es-EC" sz="1000" dirty="0">
                          <a:effectLst/>
                        </a:rPr>
                        <a:t>Mascota que posee</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4">
                  <a:txBody>
                    <a:bodyPr/>
                    <a:lstStyle/>
                    <a:p>
                      <a:pPr indent="255905" algn="l">
                        <a:lnSpc>
                          <a:spcPct val="200000"/>
                        </a:lnSpc>
                        <a:spcAft>
                          <a:spcPts val="0"/>
                        </a:spcAft>
                      </a:pPr>
                      <a:r>
                        <a:rPr lang="es-EC" sz="1000" dirty="0">
                          <a:effectLst/>
                        </a:rPr>
                        <a:t>nominal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4">
                  <a:txBody>
                    <a:bodyPr/>
                    <a:lstStyle/>
                    <a:p>
                      <a:pPr indent="255905" algn="l">
                        <a:lnSpc>
                          <a:spcPct val="200000"/>
                        </a:lnSpc>
                        <a:spcAft>
                          <a:spcPts val="0"/>
                        </a:spcAft>
                      </a:pPr>
                      <a:r>
                        <a:rPr lang="es-EC" sz="1000" dirty="0">
                          <a:effectLst/>
                        </a:rPr>
                        <a:t>7. ¿Qué mascotas tiene?</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l">
                        <a:lnSpc>
                          <a:spcPct val="200000"/>
                        </a:lnSpc>
                        <a:spcAft>
                          <a:spcPts val="0"/>
                        </a:spcAft>
                      </a:pPr>
                      <a:r>
                        <a:rPr lang="es-EC" sz="600" dirty="0">
                          <a:effectLst/>
                        </a:rPr>
                        <a:t>Perro</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2338319276"/>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Gato</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1487988674"/>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Perro y Gato</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564131181"/>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Otros</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536400687"/>
                  </a:ext>
                </a:extLst>
              </a:tr>
              <a:tr h="176310">
                <a:tc vMerge="1">
                  <a:txBody>
                    <a:bodyPr/>
                    <a:lstStyle/>
                    <a:p>
                      <a:endParaRPr lang="es-EC"/>
                    </a:p>
                  </a:txBody>
                  <a:tcPr/>
                </a:tc>
                <a:tc vMerge="1">
                  <a:txBody>
                    <a:bodyPr/>
                    <a:lstStyle/>
                    <a:p>
                      <a:endParaRPr lang="es-EC"/>
                    </a:p>
                  </a:txBody>
                  <a:tcPr/>
                </a:tc>
                <a:tc rowSpan="3">
                  <a:txBody>
                    <a:bodyPr/>
                    <a:lstStyle/>
                    <a:p>
                      <a:pPr indent="255905" algn="l">
                        <a:lnSpc>
                          <a:spcPct val="200000"/>
                        </a:lnSpc>
                        <a:spcAft>
                          <a:spcPts val="0"/>
                        </a:spcAft>
                      </a:pPr>
                      <a:r>
                        <a:rPr lang="es-EC" sz="1000" dirty="0">
                          <a:effectLst/>
                        </a:rPr>
                        <a:t>Número de macotas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3">
                  <a:txBody>
                    <a:bodyPr/>
                    <a:lstStyle/>
                    <a:p>
                      <a:pPr indent="255905" algn="l">
                        <a:lnSpc>
                          <a:spcPct val="200000"/>
                        </a:lnSpc>
                        <a:spcAft>
                          <a:spcPts val="0"/>
                        </a:spcAft>
                      </a:pPr>
                      <a:r>
                        <a:rPr lang="es-EC" sz="1000" dirty="0">
                          <a:effectLst/>
                        </a:rPr>
                        <a:t>intervalo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3">
                  <a:txBody>
                    <a:bodyPr/>
                    <a:lstStyle/>
                    <a:p>
                      <a:pPr indent="255905" algn="l">
                        <a:lnSpc>
                          <a:spcPct val="200000"/>
                        </a:lnSpc>
                        <a:spcAft>
                          <a:spcPts val="0"/>
                        </a:spcAft>
                      </a:pPr>
                      <a:r>
                        <a:rPr lang="es-EC" sz="1000" dirty="0">
                          <a:effectLst/>
                        </a:rPr>
                        <a:t>8. ¿Cuántas mascotas tiene?</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l">
                        <a:lnSpc>
                          <a:spcPct val="200000"/>
                        </a:lnSpc>
                        <a:spcAft>
                          <a:spcPts val="0"/>
                        </a:spcAft>
                      </a:pPr>
                      <a:r>
                        <a:rPr lang="es-EC" sz="600" dirty="0">
                          <a:effectLst/>
                        </a:rPr>
                        <a:t>De 1 a 2</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45417789"/>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De 3 a 4</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581894323"/>
                  </a:ext>
                </a:extLst>
              </a:tr>
              <a:tr h="23508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5 o más</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2513213223"/>
                  </a:ext>
                </a:extLst>
              </a:tr>
              <a:tr h="176310">
                <a:tc vMerge="1">
                  <a:txBody>
                    <a:bodyPr/>
                    <a:lstStyle/>
                    <a:p>
                      <a:endParaRPr lang="es-EC"/>
                    </a:p>
                  </a:txBody>
                  <a:tcPr/>
                </a:tc>
                <a:tc vMerge="1">
                  <a:txBody>
                    <a:bodyPr/>
                    <a:lstStyle/>
                    <a:p>
                      <a:endParaRPr lang="es-EC"/>
                    </a:p>
                  </a:txBody>
                  <a:tcPr/>
                </a:tc>
                <a:tc rowSpan="5">
                  <a:txBody>
                    <a:bodyPr/>
                    <a:lstStyle/>
                    <a:p>
                      <a:pPr indent="255905" algn="l">
                        <a:lnSpc>
                          <a:spcPct val="200000"/>
                        </a:lnSpc>
                        <a:spcAft>
                          <a:spcPts val="0"/>
                        </a:spcAft>
                      </a:pPr>
                      <a:r>
                        <a:rPr lang="es-EC" sz="1000" dirty="0">
                          <a:effectLst/>
                        </a:rPr>
                        <a:t>Gasto en mascotas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5">
                  <a:txBody>
                    <a:bodyPr/>
                    <a:lstStyle/>
                    <a:p>
                      <a:pPr indent="255905" algn="l">
                        <a:lnSpc>
                          <a:spcPct val="200000"/>
                        </a:lnSpc>
                        <a:spcAft>
                          <a:spcPts val="0"/>
                        </a:spcAft>
                      </a:pPr>
                      <a:r>
                        <a:rPr lang="es-EC" sz="1000" dirty="0">
                          <a:effectLst/>
                        </a:rPr>
                        <a:t>razón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5">
                  <a:txBody>
                    <a:bodyPr/>
                    <a:lstStyle/>
                    <a:p>
                      <a:pPr indent="255905" algn="l">
                        <a:lnSpc>
                          <a:spcPct val="200000"/>
                        </a:lnSpc>
                        <a:spcAft>
                          <a:spcPts val="0"/>
                        </a:spcAft>
                      </a:pPr>
                      <a:r>
                        <a:rPr lang="es-EC" sz="1000" dirty="0">
                          <a:effectLst/>
                        </a:rPr>
                        <a:t>9. ¿Cuánto invierte en el cuidado de su mascota mensualmente?</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l">
                        <a:lnSpc>
                          <a:spcPct val="200000"/>
                        </a:lnSpc>
                        <a:spcAft>
                          <a:spcPts val="0"/>
                        </a:spcAft>
                      </a:pPr>
                      <a:r>
                        <a:rPr lang="es-EC" sz="600" dirty="0">
                          <a:effectLst/>
                        </a:rPr>
                        <a:t>Menos de $ 100,00</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793897647"/>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De $101,00 a $500,00</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1175928220"/>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De $501,00 a $1000,00</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203805816"/>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De $1001,00 a $1500,00</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13191212"/>
                  </a:ext>
                </a:extLst>
              </a:tr>
              <a:tr h="27172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Más de $1501,00</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4218910016"/>
                  </a:ext>
                </a:extLst>
              </a:tr>
              <a:tr h="176310">
                <a:tc vMerge="1">
                  <a:txBody>
                    <a:bodyPr/>
                    <a:lstStyle/>
                    <a:p>
                      <a:endParaRPr lang="es-EC"/>
                    </a:p>
                  </a:txBody>
                  <a:tcPr/>
                </a:tc>
                <a:tc rowSpan="2">
                  <a:txBody>
                    <a:bodyPr/>
                    <a:lstStyle/>
                    <a:p>
                      <a:pPr indent="255905" algn="l">
                        <a:lnSpc>
                          <a:spcPct val="200000"/>
                        </a:lnSpc>
                        <a:spcAft>
                          <a:spcPts val="0"/>
                        </a:spcAft>
                      </a:pPr>
                      <a:r>
                        <a:rPr lang="es-EC" sz="1000" dirty="0">
                          <a:effectLst/>
                        </a:rPr>
                        <a:t>Visita a una Clínica Veterinaria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2">
                  <a:txBody>
                    <a:bodyPr/>
                    <a:lstStyle/>
                    <a:p>
                      <a:pPr indent="255905" algn="l">
                        <a:lnSpc>
                          <a:spcPct val="200000"/>
                        </a:lnSpc>
                        <a:spcAft>
                          <a:spcPts val="0"/>
                        </a:spcAft>
                      </a:pPr>
                      <a:r>
                        <a:rPr lang="es-EC" sz="1000" dirty="0">
                          <a:effectLst/>
                        </a:rPr>
                        <a:t>Visita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2">
                  <a:txBody>
                    <a:bodyPr/>
                    <a:lstStyle/>
                    <a:p>
                      <a:pPr indent="255905" algn="l">
                        <a:lnSpc>
                          <a:spcPct val="200000"/>
                        </a:lnSpc>
                        <a:spcAft>
                          <a:spcPts val="0"/>
                        </a:spcAft>
                      </a:pPr>
                      <a:r>
                        <a:rPr lang="es-EC" sz="1000" dirty="0">
                          <a:effectLst/>
                        </a:rPr>
                        <a:t>nominal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2">
                  <a:txBody>
                    <a:bodyPr/>
                    <a:lstStyle/>
                    <a:p>
                      <a:pPr indent="255905" algn="l">
                        <a:lnSpc>
                          <a:spcPct val="200000"/>
                        </a:lnSpc>
                        <a:spcAft>
                          <a:spcPts val="0"/>
                        </a:spcAft>
                      </a:pPr>
                      <a:r>
                        <a:rPr lang="es-EC" sz="1000" dirty="0">
                          <a:effectLst/>
                        </a:rPr>
                        <a:t>10. ¿Es la primera vez que acude a una clínica veterinaria?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l">
                        <a:lnSpc>
                          <a:spcPct val="200000"/>
                        </a:lnSpc>
                        <a:spcAft>
                          <a:spcPts val="0"/>
                        </a:spcAft>
                      </a:pPr>
                      <a:r>
                        <a:rPr lang="es-EC" sz="600" dirty="0">
                          <a:effectLst/>
                        </a:rPr>
                        <a:t>Si</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907877360"/>
                  </a:ext>
                </a:extLst>
              </a:tr>
              <a:tr h="44479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No</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2248139881"/>
                  </a:ext>
                </a:extLst>
              </a:tr>
              <a:tr h="176310">
                <a:tc vMerge="1">
                  <a:txBody>
                    <a:bodyPr/>
                    <a:lstStyle/>
                    <a:p>
                      <a:endParaRPr lang="es-EC"/>
                    </a:p>
                  </a:txBody>
                  <a:tcPr/>
                </a:tc>
                <a:tc rowSpan="8">
                  <a:txBody>
                    <a:bodyPr/>
                    <a:lstStyle/>
                    <a:p>
                      <a:pPr indent="255905" algn="l">
                        <a:lnSpc>
                          <a:spcPct val="200000"/>
                        </a:lnSpc>
                        <a:spcAft>
                          <a:spcPts val="0"/>
                        </a:spcAft>
                      </a:pPr>
                      <a:r>
                        <a:rPr lang="es-EC" sz="1000" dirty="0">
                          <a:effectLst/>
                        </a:rPr>
                        <a:t>Uso del Servicio Clínica Veterinaria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8">
                  <a:txBody>
                    <a:bodyPr/>
                    <a:lstStyle/>
                    <a:p>
                      <a:pPr indent="255905" algn="l">
                        <a:lnSpc>
                          <a:spcPct val="200000"/>
                        </a:lnSpc>
                        <a:spcAft>
                          <a:spcPts val="0"/>
                        </a:spcAft>
                      </a:pPr>
                      <a:r>
                        <a:rPr lang="es-EC" sz="1000" dirty="0">
                          <a:effectLst/>
                        </a:rPr>
                        <a:t>Frecuencia de compra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8">
                  <a:txBody>
                    <a:bodyPr/>
                    <a:lstStyle/>
                    <a:p>
                      <a:pPr indent="255905" algn="l">
                        <a:lnSpc>
                          <a:spcPct val="200000"/>
                        </a:lnSpc>
                        <a:spcAft>
                          <a:spcPts val="0"/>
                        </a:spcAft>
                      </a:pPr>
                      <a:r>
                        <a:rPr lang="es-EC" sz="1000" dirty="0">
                          <a:effectLst/>
                        </a:rPr>
                        <a:t>nominal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rowSpan="8">
                  <a:txBody>
                    <a:bodyPr/>
                    <a:lstStyle/>
                    <a:p>
                      <a:pPr indent="255905" algn="l">
                        <a:lnSpc>
                          <a:spcPct val="200000"/>
                        </a:lnSpc>
                        <a:spcAft>
                          <a:spcPts val="0"/>
                        </a:spcAft>
                      </a:pPr>
                      <a:r>
                        <a:rPr lang="es-EC" sz="1000" dirty="0">
                          <a:effectLst/>
                        </a:rPr>
                        <a:t>11. ¿Con qué frecuencia utiliza los servicios de una clínica veterinaria?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tc>
                  <a:txBody>
                    <a:bodyPr/>
                    <a:lstStyle/>
                    <a:p>
                      <a:pPr indent="255905" algn="l">
                        <a:lnSpc>
                          <a:spcPct val="200000"/>
                        </a:lnSpc>
                        <a:spcAft>
                          <a:spcPts val="0"/>
                        </a:spcAft>
                      </a:pPr>
                      <a:r>
                        <a:rPr lang="es-EC" sz="600" dirty="0">
                          <a:effectLst/>
                        </a:rPr>
                        <a:t>Semanal</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708086833"/>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Quincenal</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115222915"/>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Mensual</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3773214130"/>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Bimensual</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2302389875"/>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Trimestral</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81608265"/>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Semestral</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2678580549"/>
                  </a:ext>
                </a:extLst>
              </a:tr>
              <a:tr h="176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600" dirty="0">
                          <a:effectLst/>
                        </a:rPr>
                        <a:t>Anual</a:t>
                      </a:r>
                      <a:endParaRPr lang="es-EC" sz="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959" marR="26959" marT="0" marB="0"/>
                </a:tc>
                <a:extLst>
                  <a:ext uri="{0D108BD9-81ED-4DB2-BD59-A6C34878D82A}">
                    <a16:rowId xmlns:a16="http://schemas.microsoft.com/office/drawing/2014/main" xmlns="" val="2090037493"/>
                  </a:ext>
                </a:extLst>
              </a:tr>
              <a:tr h="38690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indent="0" algn="ctr">
                        <a:lnSpc>
                          <a:spcPct val="200000"/>
                        </a:lnSpc>
                        <a:spcAft>
                          <a:spcPts val="1000"/>
                        </a:spcAft>
                      </a:pPr>
                      <a:r>
                        <a:rPr lang="es-EC" sz="600" dirty="0" smtClean="0">
                          <a:effectLst/>
                        </a:rPr>
                        <a:t>CONTINÚA</a:t>
                      </a:r>
                      <a:endParaRPr lang="es-EC" sz="600" dirty="0">
                        <a:effectLst/>
                      </a:endParaRPr>
                    </a:p>
                    <a:p>
                      <a:pPr algn="just"/>
                      <a:r>
                        <a:rPr lang="es-EC" sz="600" dirty="0">
                          <a:effectLst/>
                        </a:rPr>
                        <a:t>Deja pasar más de un año </a:t>
                      </a:r>
                      <a:endParaRPr lang="es-EC" sz="600" dirty="0">
                        <a:effectLst/>
                        <a:latin typeface="Times New Roman" panose="02020603050405020304" pitchFamily="18" charset="0"/>
                        <a:cs typeface="Times New Roman" panose="02020603050405020304" pitchFamily="18" charset="0"/>
                      </a:endParaRPr>
                    </a:p>
                  </a:txBody>
                  <a:tcPr marL="26959" marR="26959" marT="0" marB="0"/>
                </a:tc>
                <a:extLst>
                  <a:ext uri="{0D108BD9-81ED-4DB2-BD59-A6C34878D82A}">
                    <a16:rowId xmlns:a16="http://schemas.microsoft.com/office/drawing/2014/main" xmlns="" val="2611505811"/>
                  </a:ext>
                </a:extLst>
              </a:tr>
            </a:tbl>
          </a:graphicData>
        </a:graphic>
      </p:graphicFrame>
    </p:spTree>
    <p:extLst>
      <p:ext uri="{BB962C8B-B14F-4D97-AF65-F5344CB8AC3E}">
        <p14:creationId xmlns:p14="http://schemas.microsoft.com/office/powerpoint/2010/main" val="30850746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5949280"/>
            <a:ext cx="9144000" cy="9087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980766844"/>
              </p:ext>
            </p:extLst>
          </p:nvPr>
        </p:nvGraphicFramePr>
        <p:xfrm>
          <a:off x="395536" y="85661"/>
          <a:ext cx="8352928" cy="7894320"/>
        </p:xfrm>
        <a:graphic>
          <a:graphicData uri="http://schemas.openxmlformats.org/drawingml/2006/table">
            <a:tbl>
              <a:tblPr firstRow="1" firstCol="1" bandRow="1">
                <a:tableStyleId>{5940675A-B579-460E-94D1-54222C63F5DA}</a:tableStyleId>
              </a:tblPr>
              <a:tblGrid>
                <a:gridCol w="2409181">
                  <a:extLst>
                    <a:ext uri="{9D8B030D-6E8A-4147-A177-3AD203B41FA5}">
                      <a16:colId xmlns:a16="http://schemas.microsoft.com/office/drawing/2014/main" xmlns="" val="1641332148"/>
                    </a:ext>
                  </a:extLst>
                </a:gridCol>
                <a:gridCol w="1087558">
                  <a:extLst>
                    <a:ext uri="{9D8B030D-6E8A-4147-A177-3AD203B41FA5}">
                      <a16:colId xmlns:a16="http://schemas.microsoft.com/office/drawing/2014/main" xmlns="" val="2242263773"/>
                    </a:ext>
                  </a:extLst>
                </a:gridCol>
                <a:gridCol w="1073731">
                  <a:extLst>
                    <a:ext uri="{9D8B030D-6E8A-4147-A177-3AD203B41FA5}">
                      <a16:colId xmlns:a16="http://schemas.microsoft.com/office/drawing/2014/main" xmlns="" val="1056377965"/>
                    </a:ext>
                  </a:extLst>
                </a:gridCol>
                <a:gridCol w="1079460">
                  <a:extLst>
                    <a:ext uri="{9D8B030D-6E8A-4147-A177-3AD203B41FA5}">
                      <a16:colId xmlns:a16="http://schemas.microsoft.com/office/drawing/2014/main" xmlns="" val="195534466"/>
                    </a:ext>
                  </a:extLst>
                </a:gridCol>
                <a:gridCol w="922866">
                  <a:extLst>
                    <a:ext uri="{9D8B030D-6E8A-4147-A177-3AD203B41FA5}">
                      <a16:colId xmlns:a16="http://schemas.microsoft.com/office/drawing/2014/main" xmlns="" val="1553266948"/>
                    </a:ext>
                  </a:extLst>
                </a:gridCol>
                <a:gridCol w="1780132">
                  <a:extLst>
                    <a:ext uri="{9D8B030D-6E8A-4147-A177-3AD203B41FA5}">
                      <a16:colId xmlns:a16="http://schemas.microsoft.com/office/drawing/2014/main" xmlns="" val="2779549954"/>
                    </a:ext>
                  </a:extLst>
                </a:gridCol>
              </a:tblGrid>
              <a:tr h="174045">
                <a:tc>
                  <a:txBody>
                    <a:bodyPr/>
                    <a:lstStyle/>
                    <a:p>
                      <a:pPr indent="255905" algn="ctr">
                        <a:lnSpc>
                          <a:spcPct val="200000"/>
                        </a:lnSpc>
                        <a:spcAft>
                          <a:spcPts val="0"/>
                        </a:spcAft>
                      </a:pPr>
                      <a:r>
                        <a:rPr lang="es-EC" sz="400" dirty="0">
                          <a:effectLst/>
                        </a:rPr>
                        <a:t>Objetivos específicos</a:t>
                      </a:r>
                      <a:endParaRPr lang="es-EC" sz="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ctr">
                        <a:lnSpc>
                          <a:spcPct val="200000"/>
                        </a:lnSpc>
                        <a:spcAft>
                          <a:spcPts val="0"/>
                        </a:spcAft>
                      </a:pPr>
                      <a:r>
                        <a:rPr lang="es-EC" sz="400" dirty="0">
                          <a:effectLst/>
                        </a:rPr>
                        <a:t>Variable genérica</a:t>
                      </a:r>
                      <a:endParaRPr lang="es-EC" sz="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ctr">
                        <a:lnSpc>
                          <a:spcPct val="200000"/>
                        </a:lnSpc>
                        <a:spcAft>
                          <a:spcPts val="0"/>
                        </a:spcAft>
                      </a:pPr>
                      <a:r>
                        <a:rPr lang="es-EC" sz="400" dirty="0">
                          <a:effectLst/>
                        </a:rPr>
                        <a:t>Variable específica</a:t>
                      </a:r>
                      <a:endParaRPr lang="es-EC" sz="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ctr">
                        <a:lnSpc>
                          <a:spcPct val="200000"/>
                        </a:lnSpc>
                        <a:spcAft>
                          <a:spcPts val="0"/>
                        </a:spcAft>
                      </a:pPr>
                      <a:r>
                        <a:rPr lang="es-EC" sz="400" dirty="0">
                          <a:effectLst/>
                        </a:rPr>
                        <a:t>Escala</a:t>
                      </a:r>
                      <a:endParaRPr lang="es-EC" sz="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ctr">
                        <a:lnSpc>
                          <a:spcPct val="200000"/>
                        </a:lnSpc>
                        <a:spcAft>
                          <a:spcPts val="0"/>
                        </a:spcAft>
                      </a:pPr>
                      <a:r>
                        <a:rPr lang="es-EC" sz="400" dirty="0">
                          <a:effectLst/>
                        </a:rPr>
                        <a:t>Pregunta</a:t>
                      </a:r>
                      <a:endParaRPr lang="es-EC" sz="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ctr">
                        <a:lnSpc>
                          <a:spcPct val="200000"/>
                        </a:lnSpc>
                        <a:spcAft>
                          <a:spcPts val="0"/>
                        </a:spcAft>
                      </a:pPr>
                      <a:r>
                        <a:rPr lang="es-EC" sz="700" dirty="0">
                          <a:effectLst/>
                        </a:rPr>
                        <a:t>Opciones de respuesta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204907722"/>
                  </a:ext>
                </a:extLst>
              </a:tr>
              <a:tr h="174045">
                <a:tc rowSpan="36">
                  <a:txBody>
                    <a:bodyPr/>
                    <a:lstStyle/>
                    <a:p>
                      <a:pPr indent="255905" algn="l">
                        <a:lnSpc>
                          <a:spcPct val="200000"/>
                        </a:lnSpc>
                        <a:spcAft>
                          <a:spcPts val="0"/>
                        </a:spcAft>
                      </a:pPr>
                      <a:r>
                        <a:rPr lang="es-EC" sz="1200" dirty="0">
                          <a:effectLst/>
                        </a:rPr>
                        <a:t>Identificar la perspectiva que tienen los clientes respecto a los servicios veterinarios, mediante la evaluación de las dimensiones de calidad en el servicio para medir su nivel de satisfacción.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9">
                  <a:txBody>
                    <a:bodyPr/>
                    <a:lstStyle/>
                    <a:p>
                      <a:pPr indent="255905" algn="l">
                        <a:lnSpc>
                          <a:spcPct val="200000"/>
                        </a:lnSpc>
                        <a:spcAft>
                          <a:spcPts val="0"/>
                        </a:spcAft>
                      </a:pPr>
                      <a:r>
                        <a:rPr lang="es-EC" sz="900" dirty="0">
                          <a:effectLst/>
                        </a:rPr>
                        <a:t>Motivo de selección de clínica veterinaria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9">
                  <a:txBody>
                    <a:bodyPr/>
                    <a:lstStyle/>
                    <a:p>
                      <a:pPr indent="255905" algn="l">
                        <a:lnSpc>
                          <a:spcPct val="200000"/>
                        </a:lnSpc>
                        <a:spcAft>
                          <a:spcPts val="0"/>
                        </a:spcAft>
                      </a:pPr>
                      <a:r>
                        <a:rPr lang="es-EC" sz="900" dirty="0">
                          <a:effectLst/>
                        </a:rPr>
                        <a:t>Atributo</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9">
                  <a:txBody>
                    <a:bodyPr/>
                    <a:lstStyle/>
                    <a:p>
                      <a:pPr indent="255905" algn="l">
                        <a:lnSpc>
                          <a:spcPct val="200000"/>
                        </a:lnSpc>
                        <a:spcAft>
                          <a:spcPts val="0"/>
                        </a:spcAft>
                      </a:pPr>
                      <a:r>
                        <a:rPr lang="es-EC" sz="900" dirty="0">
                          <a:effectLst/>
                        </a:rPr>
                        <a:t>nominal</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9">
                  <a:txBody>
                    <a:bodyPr/>
                    <a:lstStyle/>
                    <a:p>
                      <a:pPr indent="255905" algn="l">
                        <a:lnSpc>
                          <a:spcPct val="200000"/>
                        </a:lnSpc>
                        <a:spcAft>
                          <a:spcPts val="0"/>
                        </a:spcAft>
                      </a:pPr>
                      <a:r>
                        <a:rPr lang="es-EC" sz="900" dirty="0">
                          <a:effectLst/>
                        </a:rPr>
                        <a:t>12. Elija la razón más relevante por la que acude a las clínicas veterinarias.</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l">
                        <a:lnSpc>
                          <a:spcPct val="200000"/>
                        </a:lnSpc>
                        <a:spcAft>
                          <a:spcPts val="0"/>
                        </a:spcAft>
                      </a:pPr>
                      <a:r>
                        <a:rPr lang="es-EC" sz="700" dirty="0">
                          <a:effectLst/>
                        </a:rPr>
                        <a:t>Calidad en el servicio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875522302"/>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Horarios de atención</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238480760"/>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Variedad de Productos y Servicios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4245455303"/>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Personal Especializado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239066535"/>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Ubicación</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2652147660"/>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Precio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430658722"/>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Prestigio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763954023"/>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Descuentos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231395198"/>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Otro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469586032"/>
                  </a:ext>
                </a:extLst>
              </a:tr>
              <a:tr h="174045">
                <a:tc vMerge="1">
                  <a:txBody>
                    <a:bodyPr/>
                    <a:lstStyle/>
                    <a:p>
                      <a:endParaRPr lang="es-EC"/>
                    </a:p>
                  </a:txBody>
                  <a:tcPr/>
                </a:tc>
                <a:tc rowSpan="18">
                  <a:txBody>
                    <a:bodyPr/>
                    <a:lstStyle/>
                    <a:p>
                      <a:pPr indent="255905" algn="l">
                        <a:lnSpc>
                          <a:spcPct val="200000"/>
                        </a:lnSpc>
                        <a:spcAft>
                          <a:spcPts val="0"/>
                        </a:spcAft>
                      </a:pPr>
                      <a:r>
                        <a:rPr lang="es-EC" sz="900" dirty="0">
                          <a:effectLst/>
                        </a:rPr>
                        <a:t>Cartera de servicios</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18">
                  <a:txBody>
                    <a:bodyPr/>
                    <a:lstStyle/>
                    <a:p>
                      <a:pPr indent="255905" algn="l">
                        <a:lnSpc>
                          <a:spcPct val="200000"/>
                        </a:lnSpc>
                        <a:spcAft>
                          <a:spcPts val="0"/>
                        </a:spcAft>
                      </a:pPr>
                      <a:r>
                        <a:rPr lang="es-EC" sz="900" dirty="0">
                          <a:effectLst/>
                        </a:rPr>
                        <a:t>Servicios más seleccionados</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18">
                  <a:txBody>
                    <a:bodyPr/>
                    <a:lstStyle/>
                    <a:p>
                      <a:pPr indent="255905" algn="l">
                        <a:lnSpc>
                          <a:spcPct val="200000"/>
                        </a:lnSpc>
                        <a:spcAft>
                          <a:spcPts val="0"/>
                        </a:spcAft>
                      </a:pPr>
                      <a:r>
                        <a:rPr lang="es-EC" sz="900" dirty="0">
                          <a:effectLst/>
                        </a:rPr>
                        <a:t>nominal</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18">
                  <a:txBody>
                    <a:bodyPr/>
                    <a:lstStyle/>
                    <a:p>
                      <a:pPr indent="255905" algn="l">
                        <a:lnSpc>
                          <a:spcPct val="200000"/>
                        </a:lnSpc>
                        <a:spcAft>
                          <a:spcPts val="0"/>
                        </a:spcAft>
                      </a:pPr>
                      <a:r>
                        <a:rPr lang="es-EC" sz="900" dirty="0">
                          <a:effectLst/>
                        </a:rPr>
                        <a:t>13. ¿Seleccione el servicio que más utiliza en una clínica veterinaria?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l">
                        <a:lnSpc>
                          <a:spcPct val="200000"/>
                        </a:lnSpc>
                        <a:spcAft>
                          <a:spcPts val="0"/>
                        </a:spcAft>
                      </a:pPr>
                      <a:r>
                        <a:rPr lang="es-EC" sz="700" dirty="0">
                          <a:effectLst/>
                        </a:rPr>
                        <a:t>Consulta Veterinaria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2477939939"/>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Odontología Veterinaria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973473910"/>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Laboratorio Clínico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557966974"/>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Imagenología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349885413"/>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Hospitalización/recuperación</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2662674682"/>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Rehabilitación física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309927852"/>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Cirugía general y especializada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2146455834"/>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just">
                        <a:lnSpc>
                          <a:spcPct val="200000"/>
                        </a:lnSpc>
                        <a:spcAft>
                          <a:spcPts val="0"/>
                        </a:spcAft>
                      </a:pPr>
                      <a:r>
                        <a:rPr lang="es-EC" sz="700" dirty="0">
                          <a:effectLst/>
                        </a:rPr>
                        <a:t>Servicios exequiales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4164572225"/>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Cardiología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804685883"/>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Dermatología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250944526"/>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Oncología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549446497"/>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Gastroenterología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450767709"/>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Peluquería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4178566078"/>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Pet Shop</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615710295"/>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Hospedaje</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687190438"/>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Guardería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706181141"/>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Farmacia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700001674"/>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Otro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2956083990"/>
                  </a:ext>
                </a:extLst>
              </a:tr>
              <a:tr h="174045">
                <a:tc vMerge="1">
                  <a:txBody>
                    <a:bodyPr/>
                    <a:lstStyle/>
                    <a:p>
                      <a:endParaRPr lang="es-EC"/>
                    </a:p>
                  </a:txBody>
                  <a:tcPr/>
                </a:tc>
                <a:tc rowSpan="9">
                  <a:txBody>
                    <a:bodyPr/>
                    <a:lstStyle/>
                    <a:p>
                      <a:pPr indent="255905" algn="l">
                        <a:lnSpc>
                          <a:spcPct val="200000"/>
                        </a:lnSpc>
                        <a:spcAft>
                          <a:spcPts val="0"/>
                        </a:spcAft>
                      </a:pPr>
                      <a:r>
                        <a:rPr lang="es-EC" sz="900" dirty="0">
                          <a:effectLst/>
                        </a:rPr>
                        <a:t>Publicidad</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9">
                  <a:txBody>
                    <a:bodyPr/>
                    <a:lstStyle/>
                    <a:p>
                      <a:pPr indent="255905" algn="l">
                        <a:lnSpc>
                          <a:spcPct val="200000"/>
                        </a:lnSpc>
                        <a:spcAft>
                          <a:spcPts val="0"/>
                        </a:spcAft>
                      </a:pPr>
                      <a:r>
                        <a:rPr lang="es-EC" sz="900" dirty="0">
                          <a:effectLst/>
                        </a:rPr>
                        <a:t>Medios de promoción y publicidad</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9">
                  <a:txBody>
                    <a:bodyPr/>
                    <a:lstStyle/>
                    <a:p>
                      <a:pPr indent="255905" algn="l">
                        <a:lnSpc>
                          <a:spcPct val="200000"/>
                        </a:lnSpc>
                        <a:spcAft>
                          <a:spcPts val="0"/>
                        </a:spcAft>
                      </a:pPr>
                      <a:r>
                        <a:rPr lang="es-EC" sz="900" dirty="0">
                          <a:effectLst/>
                        </a:rPr>
                        <a:t>nominal</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rowSpan="9">
                  <a:txBody>
                    <a:bodyPr/>
                    <a:lstStyle/>
                    <a:p>
                      <a:pPr indent="255905" algn="l">
                        <a:lnSpc>
                          <a:spcPct val="200000"/>
                        </a:lnSpc>
                        <a:spcAft>
                          <a:spcPts val="0"/>
                        </a:spcAft>
                      </a:pPr>
                      <a:r>
                        <a:rPr lang="es-EC" sz="900" dirty="0">
                          <a:effectLst/>
                        </a:rPr>
                        <a:t>14. ¿Cómo se enteró de los servicios que brinda esta clínica veterinaria?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tc>
                  <a:txBody>
                    <a:bodyPr/>
                    <a:lstStyle/>
                    <a:p>
                      <a:pPr indent="255905" algn="l">
                        <a:lnSpc>
                          <a:spcPct val="200000"/>
                        </a:lnSpc>
                        <a:spcAft>
                          <a:spcPts val="0"/>
                        </a:spcAft>
                      </a:pPr>
                      <a:r>
                        <a:rPr lang="es-EC" sz="700" dirty="0">
                          <a:effectLst/>
                        </a:rPr>
                        <a:t>Referidos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971392057"/>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Redes sociales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405136768"/>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Página web</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2163241072"/>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Radio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541340118"/>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Televisión</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89962464"/>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Páginas amarillas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338298823"/>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Prensa escrita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3124010834"/>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Flyers</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510787994"/>
                  </a:ext>
                </a:extLst>
              </a:tr>
              <a:tr h="17404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Otro</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668" marR="29668" marT="0" marB="0"/>
                </a:tc>
                <a:extLst>
                  <a:ext uri="{0D108BD9-81ED-4DB2-BD59-A6C34878D82A}">
                    <a16:rowId xmlns:a16="http://schemas.microsoft.com/office/drawing/2014/main" xmlns="" val="1283438295"/>
                  </a:ext>
                </a:extLst>
              </a:tr>
            </a:tbl>
          </a:graphicData>
        </a:graphic>
      </p:graphicFrame>
    </p:spTree>
    <p:extLst>
      <p:ext uri="{BB962C8B-B14F-4D97-AF65-F5344CB8AC3E}">
        <p14:creationId xmlns:p14="http://schemas.microsoft.com/office/powerpoint/2010/main" val="61344014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5949280"/>
            <a:ext cx="9144000" cy="9087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953818716"/>
              </p:ext>
            </p:extLst>
          </p:nvPr>
        </p:nvGraphicFramePr>
        <p:xfrm>
          <a:off x="179512" y="188640"/>
          <a:ext cx="8964488" cy="6583680"/>
        </p:xfrm>
        <a:graphic>
          <a:graphicData uri="http://schemas.openxmlformats.org/drawingml/2006/table">
            <a:tbl>
              <a:tblPr firstRow="1" firstCol="1" bandRow="1">
                <a:tableStyleId>{5940675A-B579-460E-94D1-54222C63F5DA}</a:tableStyleId>
              </a:tblPr>
              <a:tblGrid>
                <a:gridCol w="2911793">
                  <a:extLst>
                    <a:ext uri="{9D8B030D-6E8A-4147-A177-3AD203B41FA5}">
                      <a16:colId xmlns:a16="http://schemas.microsoft.com/office/drawing/2014/main" xmlns="" val="1807232848"/>
                    </a:ext>
                  </a:extLst>
                </a:gridCol>
                <a:gridCol w="896012">
                  <a:extLst>
                    <a:ext uri="{9D8B030D-6E8A-4147-A177-3AD203B41FA5}">
                      <a16:colId xmlns:a16="http://schemas.microsoft.com/office/drawing/2014/main" xmlns="" val="1992681802"/>
                    </a:ext>
                  </a:extLst>
                </a:gridCol>
                <a:gridCol w="620689">
                  <a:extLst>
                    <a:ext uri="{9D8B030D-6E8A-4147-A177-3AD203B41FA5}">
                      <a16:colId xmlns:a16="http://schemas.microsoft.com/office/drawing/2014/main" xmlns="" val="4285069682"/>
                    </a:ext>
                  </a:extLst>
                </a:gridCol>
                <a:gridCol w="620689">
                  <a:extLst>
                    <a:ext uri="{9D8B030D-6E8A-4147-A177-3AD203B41FA5}">
                      <a16:colId xmlns:a16="http://schemas.microsoft.com/office/drawing/2014/main" xmlns="" val="3159609686"/>
                    </a:ext>
                  </a:extLst>
                </a:gridCol>
                <a:gridCol w="2911793">
                  <a:extLst>
                    <a:ext uri="{9D8B030D-6E8A-4147-A177-3AD203B41FA5}">
                      <a16:colId xmlns:a16="http://schemas.microsoft.com/office/drawing/2014/main" xmlns="" val="2245332007"/>
                    </a:ext>
                  </a:extLst>
                </a:gridCol>
                <a:gridCol w="1003512">
                  <a:extLst>
                    <a:ext uri="{9D8B030D-6E8A-4147-A177-3AD203B41FA5}">
                      <a16:colId xmlns:a16="http://schemas.microsoft.com/office/drawing/2014/main" xmlns="" val="1470467364"/>
                    </a:ext>
                  </a:extLst>
                </a:gridCol>
              </a:tblGrid>
              <a:tr h="637323">
                <a:tc>
                  <a:txBody>
                    <a:bodyPr/>
                    <a:lstStyle/>
                    <a:p>
                      <a:pPr indent="255905" algn="l">
                        <a:lnSpc>
                          <a:spcPct val="200000"/>
                        </a:lnSpc>
                        <a:spcAft>
                          <a:spcPts val="0"/>
                        </a:spcAft>
                      </a:pPr>
                      <a:r>
                        <a:rPr lang="es-EC" sz="900" dirty="0">
                          <a:effectLst/>
                        </a:rPr>
                        <a:t>Objetivos específicos</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a:txBody>
                    <a:bodyPr/>
                    <a:lstStyle/>
                    <a:p>
                      <a:pPr indent="255905" algn="ctr">
                        <a:lnSpc>
                          <a:spcPct val="200000"/>
                        </a:lnSpc>
                        <a:spcAft>
                          <a:spcPts val="0"/>
                        </a:spcAft>
                      </a:pPr>
                      <a:r>
                        <a:rPr lang="es-EC" sz="900" dirty="0">
                          <a:effectLst/>
                        </a:rPr>
                        <a:t>Variable genérica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a:txBody>
                    <a:bodyPr/>
                    <a:lstStyle/>
                    <a:p>
                      <a:pPr indent="255905" algn="ctr">
                        <a:lnSpc>
                          <a:spcPct val="200000"/>
                        </a:lnSpc>
                        <a:spcAft>
                          <a:spcPts val="0"/>
                        </a:spcAft>
                      </a:pPr>
                      <a:r>
                        <a:rPr lang="es-EC" sz="900" dirty="0">
                          <a:effectLst/>
                        </a:rPr>
                        <a:t>Variable específica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a:txBody>
                    <a:bodyPr/>
                    <a:lstStyle/>
                    <a:p>
                      <a:pPr indent="255905" algn="ctr">
                        <a:lnSpc>
                          <a:spcPct val="200000"/>
                        </a:lnSpc>
                        <a:spcAft>
                          <a:spcPts val="0"/>
                        </a:spcAft>
                      </a:pPr>
                      <a:r>
                        <a:rPr lang="es-EC" sz="900" dirty="0">
                          <a:effectLst/>
                        </a:rPr>
                        <a:t>Escala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a:txBody>
                    <a:bodyPr/>
                    <a:lstStyle/>
                    <a:p>
                      <a:pPr indent="255905" algn="ctr">
                        <a:lnSpc>
                          <a:spcPct val="200000"/>
                        </a:lnSpc>
                        <a:spcAft>
                          <a:spcPts val="0"/>
                        </a:spcAft>
                      </a:pPr>
                      <a:r>
                        <a:rPr lang="es-EC" sz="900" dirty="0">
                          <a:effectLst/>
                        </a:rPr>
                        <a:t>Pregunta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a:txBody>
                    <a:bodyPr/>
                    <a:lstStyle/>
                    <a:p>
                      <a:pPr indent="255905" algn="ctr">
                        <a:lnSpc>
                          <a:spcPct val="200000"/>
                        </a:lnSpc>
                        <a:spcAft>
                          <a:spcPts val="0"/>
                        </a:spcAft>
                      </a:pPr>
                      <a:r>
                        <a:rPr lang="es-EC" sz="900" dirty="0">
                          <a:effectLst/>
                        </a:rPr>
                        <a:t>Opciones de respuesta</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extLst>
                  <a:ext uri="{0D108BD9-81ED-4DB2-BD59-A6C34878D82A}">
                    <a16:rowId xmlns:a16="http://schemas.microsoft.com/office/drawing/2014/main" xmlns="" val="4120936625"/>
                  </a:ext>
                </a:extLst>
              </a:tr>
              <a:tr h="371772">
                <a:tc rowSpan="3">
                  <a:txBody>
                    <a:bodyPr/>
                    <a:lstStyle/>
                    <a:p>
                      <a:pPr indent="255905" algn="l">
                        <a:lnSpc>
                          <a:spcPct val="200000"/>
                        </a:lnSpc>
                        <a:spcAft>
                          <a:spcPts val="0"/>
                        </a:spcAft>
                      </a:pPr>
                      <a:r>
                        <a:rPr lang="es-EC" sz="1000" dirty="0">
                          <a:effectLst/>
                        </a:rPr>
                        <a:t>Identificar la perspectiva que tienen los clientes respecto a los servicios veterinarios, mediante la evaluación de las dimensiones de calidad en el servicio para medir su nivel de satisfacción.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rowSpan="3">
                  <a:txBody>
                    <a:bodyPr/>
                    <a:lstStyle/>
                    <a:p>
                      <a:pPr indent="255905" algn="l">
                        <a:lnSpc>
                          <a:spcPct val="200000"/>
                        </a:lnSpc>
                        <a:spcAft>
                          <a:spcPts val="0"/>
                        </a:spcAft>
                      </a:pPr>
                      <a:r>
                        <a:rPr lang="es-EC" sz="800" dirty="0">
                          <a:effectLst/>
                        </a:rPr>
                        <a:t>Momentos de verdad</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rowSpan="3">
                  <a:txBody>
                    <a:bodyPr/>
                    <a:lstStyle/>
                    <a:p>
                      <a:pPr indent="255905" algn="l">
                        <a:lnSpc>
                          <a:spcPct val="200000"/>
                        </a:lnSpc>
                        <a:spcAft>
                          <a:spcPts val="0"/>
                        </a:spcAft>
                      </a:pPr>
                      <a:r>
                        <a:rPr lang="es-EC" sz="800" dirty="0">
                          <a:effectLst/>
                        </a:rPr>
                        <a:t>Experiencia percibida</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rowSpan="3">
                  <a:txBody>
                    <a:bodyPr/>
                    <a:lstStyle/>
                    <a:p>
                      <a:pPr indent="255905" algn="l">
                        <a:lnSpc>
                          <a:spcPct val="200000"/>
                        </a:lnSpc>
                        <a:spcAft>
                          <a:spcPts val="0"/>
                        </a:spcAft>
                      </a:pPr>
                      <a:r>
                        <a:rPr lang="es-EC" sz="800" dirty="0">
                          <a:effectLst/>
                        </a:rPr>
                        <a:t>intervalo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a:txBody>
                    <a:bodyPr/>
                    <a:lstStyle/>
                    <a:p>
                      <a:pPr indent="255905" algn="l">
                        <a:lnSpc>
                          <a:spcPct val="200000"/>
                        </a:lnSpc>
                        <a:spcAft>
                          <a:spcPts val="0"/>
                        </a:spcAft>
                      </a:pPr>
                      <a:r>
                        <a:rPr lang="es-EC" sz="700" dirty="0">
                          <a:effectLst/>
                        </a:rPr>
                        <a:t>15. Valore del 1 al 5 la experiencia percibida en esta Clínica Veterinaria</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rowSpan="3">
                  <a:txBody>
                    <a:bodyPr/>
                    <a:lstStyle/>
                    <a:p>
                      <a:pPr indent="255905" algn="l">
                        <a:lnSpc>
                          <a:spcPct val="200000"/>
                        </a:lnSpc>
                        <a:spcAft>
                          <a:spcPts val="0"/>
                        </a:spcAft>
                      </a:pPr>
                      <a:r>
                        <a:rPr lang="es-EC" sz="800" dirty="0">
                          <a:effectLst/>
                        </a:rPr>
                        <a:t>1. Nada satisfecho                     2. Poco satisfecho                   3. Neutral                             4. Muy Satisfecho                    5. Totalmente satisfecho</a:t>
                      </a:r>
                      <a:endParaRPr lang="es-EC"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extLst>
                  <a:ext uri="{0D108BD9-81ED-4DB2-BD59-A6C34878D82A}">
                    <a16:rowId xmlns:a16="http://schemas.microsoft.com/office/drawing/2014/main" xmlns="" val="1683542210"/>
                  </a:ext>
                </a:extLst>
              </a:tr>
              <a:tr h="185886">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l">
                        <a:lnSpc>
                          <a:spcPct val="200000"/>
                        </a:lnSpc>
                        <a:spcAft>
                          <a:spcPts val="0"/>
                        </a:spcAft>
                      </a:pPr>
                      <a:r>
                        <a:rPr lang="es-EC" sz="700" dirty="0">
                          <a:effectLst/>
                        </a:rPr>
                        <a:t>Tangibilidad</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vMerge="1">
                  <a:txBody>
                    <a:bodyPr/>
                    <a:lstStyle/>
                    <a:p>
                      <a:endParaRPr lang="es-EC"/>
                    </a:p>
                  </a:txBody>
                  <a:tcPr/>
                </a:tc>
                <a:extLst>
                  <a:ext uri="{0D108BD9-81ED-4DB2-BD59-A6C34878D82A}">
                    <a16:rowId xmlns:a16="http://schemas.microsoft.com/office/drawing/2014/main" xmlns="" val="2373671358"/>
                  </a:ext>
                </a:extLst>
              </a:tr>
              <a:tr h="4925699">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55905" algn="just">
                        <a:lnSpc>
                          <a:spcPct val="200000"/>
                        </a:lnSpc>
                        <a:spcAft>
                          <a:spcPts val="0"/>
                        </a:spcAft>
                      </a:pPr>
                      <a:r>
                        <a:rPr lang="es-EC" sz="700" dirty="0">
                          <a:effectLst/>
                        </a:rPr>
                        <a:t>15.1 ¿La fachada de la clínica está en excelentes condiciones?</a:t>
                      </a:r>
                    </a:p>
                    <a:p>
                      <a:pPr indent="255905" algn="just">
                        <a:lnSpc>
                          <a:spcPct val="200000"/>
                        </a:lnSpc>
                        <a:spcAft>
                          <a:spcPts val="0"/>
                        </a:spcAft>
                      </a:pPr>
                      <a:r>
                        <a:rPr lang="es-EC" sz="700" dirty="0">
                          <a:effectLst/>
                        </a:rPr>
                        <a:t>15.2 El mantenimiento de las instalaciones se encuentra en buenas condiciones.</a:t>
                      </a:r>
                    </a:p>
                    <a:p>
                      <a:pPr indent="255905" algn="just">
                        <a:lnSpc>
                          <a:spcPct val="200000"/>
                        </a:lnSpc>
                        <a:spcAft>
                          <a:spcPts val="0"/>
                        </a:spcAft>
                      </a:pPr>
                      <a:r>
                        <a:rPr lang="es-EC" sz="700" dirty="0">
                          <a:effectLst/>
                        </a:rPr>
                        <a:t>15.3 La luminaria externa permite ver que la clínica se vea bien.</a:t>
                      </a:r>
                    </a:p>
                    <a:p>
                      <a:pPr indent="255905" algn="just">
                        <a:lnSpc>
                          <a:spcPct val="200000"/>
                        </a:lnSpc>
                        <a:spcAft>
                          <a:spcPts val="0"/>
                        </a:spcAft>
                      </a:pPr>
                      <a:r>
                        <a:rPr lang="es-EC" sz="700" dirty="0">
                          <a:effectLst/>
                        </a:rPr>
                        <a:t>15.4 Las instalaciones internas mantienen una buena iluminación.</a:t>
                      </a:r>
                    </a:p>
                    <a:p>
                      <a:pPr indent="255905" algn="just">
                        <a:lnSpc>
                          <a:spcPct val="200000"/>
                        </a:lnSpc>
                        <a:spcAft>
                          <a:spcPts val="0"/>
                        </a:spcAft>
                      </a:pPr>
                      <a:r>
                        <a:rPr lang="es-EC" sz="700" dirty="0">
                          <a:effectLst/>
                        </a:rPr>
                        <a:t>15.5 Observa innovación en el diseño del establecimiento.</a:t>
                      </a:r>
                    </a:p>
                    <a:p>
                      <a:pPr indent="255905" algn="just">
                        <a:lnSpc>
                          <a:spcPct val="200000"/>
                        </a:lnSpc>
                        <a:spcAft>
                          <a:spcPts val="0"/>
                        </a:spcAft>
                      </a:pPr>
                      <a:r>
                        <a:rPr lang="es-EC" sz="700" dirty="0">
                          <a:effectLst/>
                        </a:rPr>
                        <a:t>15.6 La distribución de las áreas son correctas y funcionales.</a:t>
                      </a:r>
                    </a:p>
                    <a:p>
                      <a:pPr indent="255905" algn="just">
                        <a:lnSpc>
                          <a:spcPct val="200000"/>
                        </a:lnSpc>
                        <a:spcAft>
                          <a:spcPts val="0"/>
                        </a:spcAft>
                      </a:pPr>
                      <a:r>
                        <a:rPr lang="es-EC" sz="700" dirty="0">
                          <a:effectLst/>
                        </a:rPr>
                        <a:t>15.7 Las instalaciones cuentan con señalética para que el usuario e direccione y pueda acceder a las diferentes áreas.</a:t>
                      </a:r>
                    </a:p>
                    <a:p>
                      <a:pPr indent="255905" algn="just">
                        <a:lnSpc>
                          <a:spcPct val="200000"/>
                        </a:lnSpc>
                        <a:spcAft>
                          <a:spcPts val="0"/>
                        </a:spcAft>
                      </a:pPr>
                      <a:r>
                        <a:rPr lang="es-EC" sz="700" dirty="0">
                          <a:effectLst/>
                        </a:rPr>
                        <a:t>15.8 La ventilación de la clínica es adecuada.</a:t>
                      </a:r>
                    </a:p>
                    <a:p>
                      <a:pPr indent="255905" algn="just">
                        <a:lnSpc>
                          <a:spcPct val="200000"/>
                        </a:lnSpc>
                        <a:spcAft>
                          <a:spcPts val="0"/>
                        </a:spcAft>
                      </a:pPr>
                      <a:r>
                        <a:rPr lang="es-EC" sz="700" dirty="0">
                          <a:effectLst/>
                        </a:rPr>
                        <a:t>15.9 Observa que se realice la limpieza constante de las instalaciones.</a:t>
                      </a:r>
                    </a:p>
                    <a:p>
                      <a:pPr indent="255905" algn="just">
                        <a:lnSpc>
                          <a:spcPct val="200000"/>
                        </a:lnSpc>
                        <a:spcAft>
                          <a:spcPts val="0"/>
                        </a:spcAft>
                      </a:pPr>
                      <a:r>
                        <a:rPr lang="es-EC" sz="700" dirty="0">
                          <a:effectLst/>
                        </a:rPr>
                        <a:t>15.10 Identifica malos olores dentro del establecimiento.</a:t>
                      </a:r>
                    </a:p>
                    <a:p>
                      <a:pPr indent="255905" algn="just">
                        <a:lnSpc>
                          <a:spcPct val="200000"/>
                        </a:lnSpc>
                        <a:spcAft>
                          <a:spcPts val="0"/>
                        </a:spcAft>
                      </a:pPr>
                      <a:r>
                        <a:rPr lang="es-EC" sz="700" dirty="0">
                          <a:effectLst/>
                        </a:rPr>
                        <a:t>15.11 El mobiliario de la clínica se encuentra en buen estado.</a:t>
                      </a:r>
                    </a:p>
                    <a:p>
                      <a:pPr indent="255905" algn="just">
                        <a:lnSpc>
                          <a:spcPct val="200000"/>
                        </a:lnSpc>
                        <a:spcAft>
                          <a:spcPts val="0"/>
                        </a:spcAft>
                      </a:pPr>
                      <a:r>
                        <a:rPr lang="es-EC" sz="700" dirty="0">
                          <a:effectLst/>
                        </a:rPr>
                        <a:t>15.12 El instrumental del médico veterinario le parece moderno.</a:t>
                      </a:r>
                    </a:p>
                    <a:p>
                      <a:pPr indent="255905" algn="just">
                        <a:lnSpc>
                          <a:spcPct val="200000"/>
                        </a:lnSpc>
                        <a:spcAft>
                          <a:spcPts val="0"/>
                        </a:spcAft>
                      </a:pPr>
                      <a:r>
                        <a:rPr lang="es-EC" sz="700" dirty="0">
                          <a:effectLst/>
                        </a:rPr>
                        <a:t>15.13 El personal de la clínica está bien presentado (uniformado, limpio y peinado)</a:t>
                      </a:r>
                    </a:p>
                    <a:p>
                      <a:pPr indent="255905" algn="just">
                        <a:lnSpc>
                          <a:spcPct val="200000"/>
                        </a:lnSpc>
                        <a:spcAft>
                          <a:spcPts val="0"/>
                        </a:spcAft>
                      </a:pPr>
                      <a:r>
                        <a:rPr lang="es-EC" sz="700" dirty="0">
                          <a:effectLst/>
                        </a:rPr>
                        <a:t>15.14 El material médico utilizado en la consulta presenta asepsia.</a:t>
                      </a:r>
                    </a:p>
                    <a:p>
                      <a:pPr indent="255905" algn="just">
                        <a:lnSpc>
                          <a:spcPct val="200000"/>
                        </a:lnSpc>
                        <a:spcAft>
                          <a:spcPts val="0"/>
                        </a:spcAft>
                      </a:pPr>
                      <a:r>
                        <a:rPr lang="es-EC" sz="700" dirty="0">
                          <a:effectLst/>
                        </a:rPr>
                        <a:t>15.15 La documentación clínica lleva la imagen corporativa de la clínica veterinaria.</a:t>
                      </a:r>
                    </a:p>
                    <a:p>
                      <a:pPr indent="255905" algn="l">
                        <a:lnSpc>
                          <a:spcPct val="200000"/>
                        </a:lnSpc>
                        <a:spcAft>
                          <a:spcPts val="0"/>
                        </a:spcAft>
                      </a:pPr>
                      <a:r>
                        <a:rPr lang="es-EC" sz="700" dirty="0">
                          <a:effectLst/>
                        </a:rPr>
                        <a:t>15.16 En la sala de espera encuentra material publicitario interesante.</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595" marR="34595" marT="0" marB="0"/>
                </a:tc>
                <a:tc vMerge="1">
                  <a:txBody>
                    <a:bodyPr/>
                    <a:lstStyle/>
                    <a:p>
                      <a:endParaRPr lang="es-EC"/>
                    </a:p>
                  </a:txBody>
                  <a:tcPr/>
                </a:tc>
                <a:extLst>
                  <a:ext uri="{0D108BD9-81ED-4DB2-BD59-A6C34878D82A}">
                    <a16:rowId xmlns:a16="http://schemas.microsoft.com/office/drawing/2014/main" xmlns="" val="1052652979"/>
                  </a:ext>
                </a:extLst>
              </a:tr>
            </a:tbl>
          </a:graphicData>
        </a:graphic>
      </p:graphicFrame>
    </p:spTree>
    <p:extLst>
      <p:ext uri="{BB962C8B-B14F-4D97-AF65-F5344CB8AC3E}">
        <p14:creationId xmlns:p14="http://schemas.microsoft.com/office/powerpoint/2010/main" val="2784983500"/>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2328" t="28345" r="21775" b="18500"/>
          <a:stretch/>
        </p:blipFill>
        <p:spPr>
          <a:xfrm>
            <a:off x="0" y="1024404"/>
            <a:ext cx="9144000" cy="4888872"/>
          </a:xfrm>
          <a:prstGeom prst="rect">
            <a:avLst/>
          </a:prstGeom>
        </p:spPr>
      </p:pic>
      <p:pic>
        <p:nvPicPr>
          <p:cNvPr id="6"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l="11018" t="37073" b="29042"/>
          <a:stretch>
            <a:fillRect/>
          </a:stretch>
        </p:blipFill>
        <p:spPr bwMode="auto">
          <a:xfrm>
            <a:off x="6732241" y="5913276"/>
            <a:ext cx="2380664" cy="64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115917"/>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5134" t="25391" r="14580" b="12595"/>
          <a:stretch/>
        </p:blipFill>
        <p:spPr>
          <a:xfrm>
            <a:off x="179512" y="1412776"/>
            <a:ext cx="8965504" cy="4447455"/>
          </a:xfrm>
          <a:prstGeom prst="rect">
            <a:avLst/>
          </a:prstGeom>
          <a:ln>
            <a:solidFill>
              <a:schemeClr val="tx1"/>
            </a:solidFill>
          </a:ln>
        </p:spPr>
      </p:pic>
      <p:pic>
        <p:nvPicPr>
          <p:cNvPr id="4"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l="11018" t="37073" b="29042"/>
          <a:stretch>
            <a:fillRect/>
          </a:stretch>
        </p:blipFill>
        <p:spPr bwMode="auto">
          <a:xfrm>
            <a:off x="6576162" y="6021288"/>
            <a:ext cx="2568854" cy="69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10802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04564" y="0"/>
            <a:ext cx="712879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Encuesta planteada</a:t>
            </a:r>
          </a:p>
        </p:txBody>
      </p:sp>
      <p:pic>
        <p:nvPicPr>
          <p:cNvPr id="3" name="Imagen 2"/>
          <p:cNvPicPr>
            <a:picLocks noChangeAspect="1"/>
          </p:cNvPicPr>
          <p:nvPr/>
        </p:nvPicPr>
        <p:blipFill rotWithShape="1">
          <a:blip r:embed="rId4"/>
          <a:srcRect l="12367" t="22438" r="14580" b="14562"/>
          <a:stretch/>
        </p:blipFill>
        <p:spPr>
          <a:xfrm>
            <a:off x="251520" y="1188391"/>
            <a:ext cx="8640960" cy="4189556"/>
          </a:xfrm>
          <a:prstGeom prst="rect">
            <a:avLst/>
          </a:prstGeom>
          <a:ln w="3175">
            <a:solidFill>
              <a:schemeClr val="tx1"/>
            </a:solid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04564" y="0"/>
            <a:ext cx="712879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Encuesta planteada</a:t>
            </a:r>
          </a:p>
        </p:txBody>
      </p:sp>
      <p:pic>
        <p:nvPicPr>
          <p:cNvPr id="4" name="Imagen 3"/>
          <p:cNvPicPr>
            <a:picLocks noChangeAspect="1"/>
          </p:cNvPicPr>
          <p:nvPr/>
        </p:nvPicPr>
        <p:blipFill rotWithShape="1">
          <a:blip r:embed="rId4"/>
          <a:srcRect l="12367" t="24407" r="14580" b="13579"/>
          <a:stretch/>
        </p:blipFill>
        <p:spPr>
          <a:xfrm>
            <a:off x="124848" y="1124744"/>
            <a:ext cx="9004562" cy="4297632"/>
          </a:xfrm>
          <a:prstGeom prst="rect">
            <a:avLst/>
          </a:prstGeom>
          <a:ln>
            <a:solidFill>
              <a:schemeClr val="tx1"/>
            </a:solidFill>
          </a:ln>
        </p:spPr>
      </p:pic>
    </p:spTree>
    <p:extLst>
      <p:ext uri="{BB962C8B-B14F-4D97-AF65-F5344CB8AC3E}">
        <p14:creationId xmlns:p14="http://schemas.microsoft.com/office/powerpoint/2010/main" val="9288057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04564" y="0"/>
            <a:ext cx="712879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Encuesta planteada</a:t>
            </a:r>
          </a:p>
        </p:txBody>
      </p:sp>
      <p:pic>
        <p:nvPicPr>
          <p:cNvPr id="3" name="Imagen 2"/>
          <p:cNvPicPr>
            <a:picLocks noChangeAspect="1"/>
          </p:cNvPicPr>
          <p:nvPr/>
        </p:nvPicPr>
        <p:blipFill rotWithShape="1">
          <a:blip r:embed="rId4"/>
          <a:srcRect l="12367" t="27359" r="14580" b="22438"/>
          <a:stretch/>
        </p:blipFill>
        <p:spPr>
          <a:xfrm>
            <a:off x="179512" y="1614953"/>
            <a:ext cx="8712968" cy="3366374"/>
          </a:xfrm>
          <a:prstGeom prst="rect">
            <a:avLst/>
          </a:prstGeom>
          <a:ln>
            <a:solidFill>
              <a:schemeClr val="tx1"/>
            </a:solidFill>
          </a:ln>
        </p:spPr>
      </p:pic>
    </p:spTree>
    <p:extLst>
      <p:ext uri="{BB962C8B-B14F-4D97-AF65-F5344CB8AC3E}">
        <p14:creationId xmlns:p14="http://schemas.microsoft.com/office/powerpoint/2010/main" val="39201645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04564" y="0"/>
            <a:ext cx="712879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Encuesta planteada</a:t>
            </a:r>
          </a:p>
        </p:txBody>
      </p:sp>
      <p:pic>
        <p:nvPicPr>
          <p:cNvPr id="5" name="Imagen 4"/>
          <p:cNvPicPr>
            <a:picLocks noChangeAspect="1"/>
          </p:cNvPicPr>
          <p:nvPr/>
        </p:nvPicPr>
        <p:blipFill rotWithShape="1">
          <a:blip r:embed="rId4"/>
          <a:srcRect l="12367" t="23422" r="14580" b="9641"/>
          <a:stretch/>
        </p:blipFill>
        <p:spPr>
          <a:xfrm>
            <a:off x="293877" y="1124744"/>
            <a:ext cx="8526595" cy="4392488"/>
          </a:xfrm>
          <a:prstGeom prst="rect">
            <a:avLst/>
          </a:prstGeom>
          <a:ln>
            <a:solidFill>
              <a:schemeClr val="tx1"/>
            </a:solidFill>
          </a:ln>
        </p:spPr>
      </p:pic>
    </p:spTree>
    <p:extLst>
      <p:ext uri="{BB962C8B-B14F-4D97-AF65-F5344CB8AC3E}">
        <p14:creationId xmlns:p14="http://schemas.microsoft.com/office/powerpoint/2010/main" val="11201711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04564" y="0"/>
            <a:ext cx="7128792"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rPr>
              <a:t>Encuesta planteada</a:t>
            </a:r>
          </a:p>
        </p:txBody>
      </p:sp>
      <p:pic>
        <p:nvPicPr>
          <p:cNvPr id="3" name="Imagen 2"/>
          <p:cNvPicPr>
            <a:picLocks noChangeAspect="1"/>
          </p:cNvPicPr>
          <p:nvPr/>
        </p:nvPicPr>
        <p:blipFill rotWithShape="1">
          <a:blip r:embed="rId4"/>
          <a:srcRect l="12367" t="48112" r="14580" b="13578"/>
          <a:stretch/>
        </p:blipFill>
        <p:spPr>
          <a:xfrm>
            <a:off x="179512" y="1986335"/>
            <a:ext cx="8777566" cy="2587860"/>
          </a:xfrm>
          <a:prstGeom prst="rect">
            <a:avLst/>
          </a:prstGeom>
          <a:ln>
            <a:solidFill>
              <a:schemeClr val="tx1"/>
            </a:solidFill>
          </a:ln>
        </p:spPr>
      </p:pic>
    </p:spTree>
    <p:extLst>
      <p:ext uri="{BB962C8B-B14F-4D97-AF65-F5344CB8AC3E}">
        <p14:creationId xmlns:p14="http://schemas.microsoft.com/office/powerpoint/2010/main" val="24403720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6324600" y="5949950"/>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13 Diagrama"/>
          <p:cNvGraphicFramePr/>
          <p:nvPr/>
        </p:nvGraphicFramePr>
        <p:xfrm>
          <a:off x="4067943" y="980728"/>
          <a:ext cx="4896545"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14 Rectángulo"/>
          <p:cNvSpPr/>
          <p:nvPr/>
        </p:nvSpPr>
        <p:spPr>
          <a:xfrm>
            <a:off x="33280" y="35913"/>
            <a:ext cx="2646878"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CONTENIDO</a:t>
            </a:r>
          </a:p>
        </p:txBody>
      </p:sp>
      <p:pic>
        <p:nvPicPr>
          <p:cNvPr id="3" name="Imagen 2"/>
          <p:cNvPicPr>
            <a:picLocks noChangeAspect="1"/>
          </p:cNvPicPr>
          <p:nvPr/>
        </p:nvPicPr>
        <p:blipFill>
          <a:blip r:embed="rId9"/>
          <a:stretch>
            <a:fillRect/>
          </a:stretch>
        </p:blipFill>
        <p:spPr>
          <a:xfrm>
            <a:off x="107504" y="2276872"/>
            <a:ext cx="5474406" cy="2815558"/>
          </a:xfrm>
          <a:prstGeom prst="rect">
            <a:avLst/>
          </a:prstGeom>
        </p:spPr>
      </p:pic>
      <p:pic>
        <p:nvPicPr>
          <p:cNvPr id="4" name="Imagen 3"/>
          <p:cNvPicPr>
            <a:picLocks noChangeAspect="1"/>
          </p:cNvPicPr>
          <p:nvPr/>
        </p:nvPicPr>
        <p:blipFill>
          <a:blip r:embed="rId10"/>
          <a:stretch>
            <a:fillRect/>
          </a:stretch>
        </p:blipFill>
        <p:spPr>
          <a:xfrm>
            <a:off x="5581910" y="3573016"/>
            <a:ext cx="3562952" cy="1971675"/>
          </a:xfrm>
          <a:prstGeom prst="rect">
            <a:avLst/>
          </a:prstGeom>
        </p:spPr>
      </p:pic>
      <p:pic>
        <p:nvPicPr>
          <p:cNvPr id="2" name="Imagen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7593" y="3119045"/>
            <a:ext cx="1131212" cy="1131212"/>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275856" y="980728"/>
          <a:ext cx="5400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59" name="3 Imag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107504" y="0"/>
            <a:ext cx="5352747"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Muestreo Estadístico</a:t>
            </a:r>
          </a:p>
        </p:txBody>
      </p:sp>
      <p:pic>
        <p:nvPicPr>
          <p:cNvPr id="45061" name="Picture 4" descr="http://www.rss.com.ar/productos/EO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2205038"/>
            <a:ext cx="30638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700820942"/>
              </p:ext>
            </p:extLst>
          </p:nvPr>
        </p:nvGraphicFramePr>
        <p:xfrm>
          <a:off x="-612576" y="1340768"/>
          <a:ext cx="78005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376758" y="38217"/>
            <a:ext cx="4535152" cy="738664"/>
          </a:xfrm>
          <a:prstGeom prst="rect">
            <a:avLst/>
          </a:prstGeom>
        </p:spPr>
        <p:txBody>
          <a:bodyPr wrap="none">
            <a:spAutoFit/>
          </a:bodyPr>
          <a:lstStyle/>
          <a:p>
            <a:pPr>
              <a:lnSpc>
                <a:spcPct val="150000"/>
              </a:lnSpc>
              <a:spcAft>
                <a:spcPts val="0"/>
              </a:spcAft>
            </a:pPr>
            <a:r>
              <a:rPr lang="es-ES" sz="2800" b="1" dirty="0" smtClean="0">
                <a:effectLst/>
                <a:latin typeface="Times New Roman" panose="02020603050405020304" pitchFamily="18" charset="0"/>
                <a:ea typeface="Calibri" panose="020F0502020204030204" pitchFamily="34" charset="0"/>
                <a:cs typeface="Times New Roman" panose="02020603050405020304" pitchFamily="18" charset="0"/>
              </a:rPr>
              <a:t>Tipología de la investigación</a:t>
            </a:r>
            <a:endParaRPr lang="es-EC"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764704"/>
            <a:ext cx="2989700" cy="246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6712" y="3720291"/>
            <a:ext cx="3997288" cy="2026023"/>
          </a:xfrm>
          <a:prstGeom prst="rect">
            <a:avLst/>
          </a:prstGeom>
        </p:spPr>
      </p:pic>
      <p:pic>
        <p:nvPicPr>
          <p:cNvPr id="9" name="3 Image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l="11018" t="37073" b="29042"/>
          <a:stretch>
            <a:fillRect/>
          </a:stretch>
        </p:blipFill>
        <p:spPr bwMode="auto">
          <a:xfrm>
            <a:off x="6045200" y="5975176"/>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30252"/>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2036729539"/>
              </p:ext>
            </p:extLst>
          </p:nvPr>
        </p:nvGraphicFramePr>
        <p:xfrm>
          <a:off x="306388" y="-341463"/>
          <a:ext cx="8280920" cy="4856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80255" y="0"/>
            <a:ext cx="5407250"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Técnicas de Muestreo</a:t>
            </a:r>
          </a:p>
        </p:txBody>
      </p:sp>
      <p:sp>
        <p:nvSpPr>
          <p:cNvPr id="4" name="3 Flecha derecha"/>
          <p:cNvSpPr/>
          <p:nvPr/>
        </p:nvSpPr>
        <p:spPr>
          <a:xfrm>
            <a:off x="3851275" y="2852738"/>
            <a:ext cx="792163" cy="504825"/>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s-ES" dirty="0"/>
          </a:p>
        </p:txBody>
      </p:sp>
      <p:sp>
        <p:nvSpPr>
          <p:cNvPr id="3" name="Rectángulo 2"/>
          <p:cNvSpPr/>
          <p:nvPr/>
        </p:nvSpPr>
        <p:spPr>
          <a:xfrm>
            <a:off x="4756077" y="1052736"/>
            <a:ext cx="4104456" cy="1200329"/>
          </a:xfrm>
          <a:prstGeom prst="rect">
            <a:avLst/>
          </a:prstGeom>
        </p:spPr>
        <p:txBody>
          <a:bodyPr wrap="square">
            <a:spAutoFit/>
          </a:bodyPr>
          <a:lstStyle/>
          <a:p>
            <a:pPr algn="just"/>
            <a:r>
              <a:rPr lang="es-EC" dirty="0" smtClean="0"/>
              <a:t>En donde las muestras se recogen en un proceso que no brinda a todos los individuos de la población iguales oportunidades de ser seleccionados.</a:t>
            </a:r>
            <a:endParaRPr lang="es-EC" dirty="0"/>
          </a:p>
        </p:txBody>
      </p:sp>
      <p:pic>
        <p:nvPicPr>
          <p:cNvPr id="7" name="Imagen 6"/>
          <p:cNvPicPr>
            <a:picLocks noChangeAspect="1"/>
          </p:cNvPicPr>
          <p:nvPr/>
        </p:nvPicPr>
        <p:blipFill>
          <a:blip r:embed="rId9"/>
          <a:stretch>
            <a:fillRect/>
          </a:stretch>
        </p:blipFill>
        <p:spPr>
          <a:xfrm>
            <a:off x="527050" y="3628623"/>
            <a:ext cx="3554185" cy="2321327"/>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30804" y="0"/>
            <a:ext cx="7637540"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CÁLCULO Tamaño de </a:t>
            </a: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la </a:t>
            </a: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muestra</a:t>
            </a:r>
          </a:p>
        </p:txBody>
      </p:sp>
      <p:sp>
        <p:nvSpPr>
          <p:cNvPr id="2" name="Rectángulo 1"/>
          <p:cNvSpPr/>
          <p:nvPr/>
        </p:nvSpPr>
        <p:spPr>
          <a:xfrm>
            <a:off x="30804" y="2897935"/>
            <a:ext cx="4572000" cy="2951064"/>
          </a:xfrm>
          <a:prstGeom prst="rect">
            <a:avLst/>
          </a:prstGeom>
        </p:spPr>
        <p:txBody>
          <a:bodyPr>
            <a:spAutoFit/>
          </a:bodyPr>
          <a:lstStyle/>
          <a:p>
            <a:pPr marL="180975" algn="just">
              <a:lnSpc>
                <a:spcPct val="150000"/>
              </a:lnSpc>
              <a:spcAft>
                <a:spcPts val="0"/>
              </a:spcAft>
            </a:pP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Z= Nivel de confianza</a:t>
            </a:r>
            <a:endParaRPr lang="es-EC"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975" algn="just">
              <a:lnSpc>
                <a:spcPct val="150000"/>
              </a:lnSpc>
              <a:spcAft>
                <a:spcPts val="0"/>
              </a:spcAft>
            </a:pP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p= Probabilidad a favor / de ocurrencia 0,50</a:t>
            </a:r>
            <a:endParaRPr lang="es-EC"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975" algn="just">
              <a:lnSpc>
                <a:spcPct val="150000"/>
              </a:lnSpc>
              <a:spcAft>
                <a:spcPts val="0"/>
              </a:spcAft>
            </a:pP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q= Probabilidad en contra / de no concurrencia 0,50</a:t>
            </a:r>
          </a:p>
          <a:p>
            <a:pPr marL="180975" algn="just">
              <a:lnSpc>
                <a:spcPct val="150000"/>
              </a:lnSpc>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p y q son 0,50 porque no hay indicación que la población posee o no el atributo de estudio.</a:t>
            </a:r>
            <a:endParaRPr lang="es-EC"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975" algn="just">
              <a:lnSpc>
                <a:spcPct val="150000"/>
              </a:lnSpc>
              <a:spcAft>
                <a:spcPts val="0"/>
              </a:spcAft>
            </a:pP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e= Error de estimación</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ángulo 2"/>
              <p:cNvSpPr/>
              <p:nvPr/>
            </p:nvSpPr>
            <p:spPr>
              <a:xfrm>
                <a:off x="4860032" y="2422070"/>
                <a:ext cx="4572000" cy="2911438"/>
              </a:xfrm>
              <a:prstGeom prst="rect">
                <a:avLst/>
              </a:prstGeom>
            </p:spPr>
            <p:txBody>
              <a:bodyPr>
                <a:spAutoFit/>
              </a:bodyPr>
              <a:lstStyle/>
              <a:p>
                <a:pPr indent="252095" algn="just">
                  <a:lnSpc>
                    <a:spcPct val="150000"/>
                  </a:lnSpc>
                  <a:spcAft>
                    <a:spcPts val="0"/>
                  </a:spcAft>
                </a:pPr>
                <a:r>
                  <a:rPr lang="es-EC" sz="1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a:rPr lang="es-EC" sz="1800" i="1">
                          <a:effectLst/>
                          <a:latin typeface="Cambria Math" panose="02040503050406030204" pitchFamily="18" charset="0"/>
                          <a:ea typeface="Calibri" panose="020F0502020204030204" pitchFamily="34" charset="0"/>
                          <a:cs typeface="Times New Roman" panose="02020603050405020304" pitchFamily="18" charset="0"/>
                        </a:rPr>
                        <m:t>𝑛</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800" i="1">
                              <a:effectLst/>
                              <a:latin typeface="Cambria Math"/>
                              <a:ea typeface="Calibri" panose="020F0502020204030204" pitchFamily="34" charset="0"/>
                              <a:cs typeface="Times New Roman" panose="02020603050405020304" pitchFamily="18" charset="0"/>
                            </a:rPr>
                          </m:ctrlPr>
                        </m:fPr>
                        <m:num>
                          <m:sSup>
                            <m:sSupPr>
                              <m:ctrlPr>
                                <a:rPr lang="es-EC" sz="1800" i="1">
                                  <a:effectLst/>
                                  <a:latin typeface="Cambria Math"/>
                                  <a:ea typeface="Calibri" panose="020F0502020204030204" pitchFamily="34"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800" i="1">
                              <a:effectLst/>
                              <a:latin typeface="Cambria Math" panose="02040503050406030204" pitchFamily="18" charset="0"/>
                              <a:ea typeface="Calibri" panose="020F0502020204030204" pitchFamily="34" charset="0"/>
                              <a:cs typeface="Times New Roman" panose="02020603050405020304" pitchFamily="18" charset="0"/>
                            </a:rPr>
                            <m:t>×0.5×0.5</m:t>
                          </m:r>
                        </m:num>
                        <m:den>
                          <m:sSup>
                            <m:sSupPr>
                              <m:ctrlPr>
                                <a:rPr lang="es-EC" sz="1800" i="1">
                                  <a:effectLst/>
                                  <a:latin typeface="Cambria Math"/>
                                  <a:ea typeface="Calibri" panose="020F0502020204030204" pitchFamily="34" charset="0"/>
                                  <a:cs typeface="Times New Roman" panose="02020603050405020304" pitchFamily="18" charset="0"/>
                                </a:rPr>
                              </m:ctrlPr>
                            </m:sSupPr>
                            <m:e>
                              <m:r>
                                <a:rPr lang="es-EC" sz="1800" i="1">
                                  <a:effectLst/>
                                  <a:latin typeface="Cambria Math" panose="02040503050406030204" pitchFamily="18" charset="0"/>
                                  <a:ea typeface="Calibri" panose="020F0502020204030204" pitchFamily="34" charset="0"/>
                                  <a:cs typeface="Times New Roman" panose="02020603050405020304" pitchFamily="18" charset="0"/>
                                </a:rPr>
                                <m:t>0.05</m:t>
                              </m:r>
                            </m:e>
                            <m:sup>
                              <m:r>
                                <a:rPr lang="es-EC" sz="18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s-EC" sz="18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a:rPr lang="es-EC" sz="1800" i="1">
                          <a:effectLst/>
                          <a:latin typeface="Cambria Math" panose="02040503050406030204" pitchFamily="18" charset="0"/>
                          <a:ea typeface="Calibri" panose="020F0502020204030204" pitchFamily="34" charset="0"/>
                          <a:cs typeface="Times New Roman" panose="02020603050405020304" pitchFamily="18" charset="0"/>
                        </a:rPr>
                        <m:t>𝑛</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800" i="1">
                              <a:effectLst/>
                              <a:latin typeface="Cambria Math"/>
                              <a:ea typeface="Calibri" panose="020F0502020204030204" pitchFamily="34"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3.8416×0.5×0.5</m:t>
                          </m:r>
                        </m:num>
                        <m:den>
                          <m:r>
                            <a:rPr lang="es-EC" sz="1800" i="1">
                              <a:effectLst/>
                              <a:latin typeface="Cambria Math" panose="02040503050406030204" pitchFamily="18" charset="0"/>
                              <a:ea typeface="Calibri" panose="020F0502020204030204" pitchFamily="34" charset="0"/>
                              <a:cs typeface="Times New Roman" panose="02020603050405020304" pitchFamily="18" charset="0"/>
                            </a:rPr>
                            <m:t>0.0025</m:t>
                          </m:r>
                        </m:den>
                      </m:f>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Para xmlns:m="http://schemas.openxmlformats.org/officeDocument/2006/math">
                    <m:oMathParaPr>
                      <m:jc m:val="centerGroup"/>
                    </m:oMathParaPr>
                    <m:oMath xmlns:m="http://schemas.openxmlformats.org/officeDocument/2006/math">
                      <m:r>
                        <a:rPr lang="es-EC" sz="1800" i="1">
                          <a:effectLst/>
                          <a:latin typeface="Cambria Math" panose="02040503050406030204" pitchFamily="18" charset="0"/>
                          <a:ea typeface="Calibri" panose="020F0502020204030204" pitchFamily="34" charset="0"/>
                          <a:cs typeface="Times New Roman" panose="02020603050405020304" pitchFamily="18" charset="0"/>
                        </a:rPr>
                        <m:t>𝑛</m:t>
                      </m:r>
                      <m:r>
                        <a:rPr lang="es-EC"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1800" i="1">
                              <a:effectLst/>
                              <a:latin typeface="Cambria Math"/>
                              <a:ea typeface="Calibri" panose="020F0502020204030204" pitchFamily="34" charset="0"/>
                              <a:cs typeface="Times New Roman" panose="02020603050405020304" pitchFamily="18" charset="0"/>
                            </a:rPr>
                          </m:ctrlPr>
                        </m:fPr>
                        <m:num>
                          <m:r>
                            <a:rPr lang="es-EC" sz="1800" i="1">
                              <a:effectLst/>
                              <a:latin typeface="Cambria Math" panose="02040503050406030204" pitchFamily="18" charset="0"/>
                              <a:ea typeface="Calibri" panose="020F0502020204030204" pitchFamily="34" charset="0"/>
                              <a:cs typeface="Times New Roman" panose="02020603050405020304" pitchFamily="18" charset="0"/>
                            </a:rPr>
                            <m:t>0.9604</m:t>
                          </m:r>
                        </m:num>
                        <m:den>
                          <m:r>
                            <a:rPr lang="es-EC" sz="1800" i="1">
                              <a:effectLst/>
                              <a:latin typeface="Cambria Math" panose="02040503050406030204" pitchFamily="18" charset="0"/>
                              <a:ea typeface="Calibri" panose="020F0502020204030204" pitchFamily="34" charset="0"/>
                              <a:cs typeface="Times New Roman" panose="02020603050405020304" pitchFamily="18" charset="0"/>
                            </a:rPr>
                            <m:t>0.0025</m:t>
                          </m:r>
                        </m:den>
                      </m:f>
                      <m:r>
                        <a:rPr lang="es-EC" sz="1800" i="1">
                          <a:effectLst/>
                          <a:latin typeface="Cambria Math" panose="02040503050406030204" pitchFamily="18" charset="0"/>
                          <a:ea typeface="Calibri" panose="020F0502020204030204" pitchFamily="34" charset="0"/>
                          <a:cs typeface="Times New Roman" panose="02020603050405020304" pitchFamily="18" charset="0"/>
                        </a:rPr>
                        <m:t>=3.84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𝟑𝟖𝟒</m:t>
                      </m:r>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4860032" y="2422070"/>
                <a:ext cx="4572000" cy="2911438"/>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316804" y="1634164"/>
                <a:ext cx="4375001" cy="12039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3600" b="1" i="1" smtClean="0">
                          <a:latin typeface="Cambria Math" panose="02040503050406030204" pitchFamily="18" charset="0"/>
                        </a:rPr>
                        <m:t>𝒏</m:t>
                      </m:r>
                      <m:r>
                        <a:rPr lang="es-EC" sz="3600" b="0" i="0">
                          <a:latin typeface="Cambria Math" panose="02040503050406030204" pitchFamily="18" charset="0"/>
                        </a:rPr>
                        <m:t>=</m:t>
                      </m:r>
                      <m:f>
                        <m:fPr>
                          <m:ctrlPr>
                            <a:rPr lang="es-EC" sz="3600" b="0" i="1">
                              <a:latin typeface="Cambria Math"/>
                            </a:rPr>
                          </m:ctrlPr>
                        </m:fPr>
                        <m:num>
                          <m:sSup>
                            <m:sSupPr>
                              <m:ctrlPr>
                                <a:rPr lang="es-EC" sz="3600" b="0" i="1">
                                  <a:latin typeface="Cambria Math"/>
                                </a:rPr>
                              </m:ctrlPr>
                            </m:sSupPr>
                            <m:e>
                              <m:r>
                                <a:rPr lang="es-EC" sz="3600" b="1" i="1">
                                  <a:latin typeface="Cambria Math" panose="02040503050406030204" pitchFamily="18" charset="0"/>
                                </a:rPr>
                                <m:t>𝒛</m:t>
                              </m:r>
                            </m:e>
                            <m:sup>
                              <m:r>
                                <a:rPr lang="es-EC" sz="3600" b="0" i="0">
                                  <a:latin typeface="Cambria Math" panose="02040503050406030204" pitchFamily="18" charset="0"/>
                                </a:rPr>
                                <m:t>2</m:t>
                              </m:r>
                            </m:sup>
                          </m:sSup>
                          <m:r>
                            <a:rPr lang="es-EC" sz="3600" b="0" i="0">
                              <a:latin typeface="Cambria Math" panose="02040503050406030204" pitchFamily="18" charset="0"/>
                            </a:rPr>
                            <m:t>×</m:t>
                          </m:r>
                          <m:r>
                            <a:rPr lang="es-EC" sz="3600" b="1" i="1">
                              <a:latin typeface="Cambria Math" panose="02040503050406030204" pitchFamily="18" charset="0"/>
                            </a:rPr>
                            <m:t>𝒑</m:t>
                          </m:r>
                          <m:r>
                            <a:rPr lang="es-EC" sz="3600" b="0" i="0">
                              <a:latin typeface="Cambria Math" panose="02040503050406030204" pitchFamily="18" charset="0"/>
                            </a:rPr>
                            <m:t>×</m:t>
                          </m:r>
                          <m:r>
                            <a:rPr lang="es-EC" sz="3600" b="1" i="1">
                              <a:latin typeface="Cambria Math" panose="02040503050406030204" pitchFamily="18" charset="0"/>
                            </a:rPr>
                            <m:t>𝒒</m:t>
                          </m:r>
                        </m:num>
                        <m:den>
                          <m:sSup>
                            <m:sSupPr>
                              <m:ctrlPr>
                                <a:rPr lang="es-EC" sz="3600" b="1" i="1">
                                  <a:latin typeface="Cambria Math"/>
                                </a:rPr>
                              </m:ctrlPr>
                            </m:sSupPr>
                            <m:e>
                              <m:r>
                                <a:rPr lang="es-EC" sz="3600" b="1" i="1">
                                  <a:latin typeface="Cambria Math" panose="02040503050406030204" pitchFamily="18" charset="0"/>
                                </a:rPr>
                                <m:t>𝒆</m:t>
                              </m:r>
                            </m:e>
                            <m:sup>
                              <m:r>
                                <a:rPr lang="es-EC" sz="3600" b="0" i="0">
                                  <a:latin typeface="Cambria Math" panose="02040503050406030204" pitchFamily="18" charset="0"/>
                                </a:rPr>
                                <m:t>2</m:t>
                              </m:r>
                            </m:sup>
                          </m:sSup>
                        </m:den>
                      </m:f>
                    </m:oMath>
                  </m:oMathPara>
                </a14:m>
                <a:endParaRPr lang="es-EC" sz="3600" dirty="0"/>
              </a:p>
            </p:txBody>
          </p:sp>
        </mc:Choice>
        <mc:Fallback xmlns="">
          <p:sp>
            <p:nvSpPr>
              <p:cNvPr id="5" name="Rectángulo 4"/>
              <p:cNvSpPr>
                <a:spLocks noRot="1" noChangeAspect="1" noMove="1" noResize="1" noEditPoints="1" noAdjustHandles="1" noChangeArrowheads="1" noChangeShapeType="1" noTextEdit="1"/>
              </p:cNvSpPr>
              <p:nvPr/>
            </p:nvSpPr>
            <p:spPr>
              <a:xfrm>
                <a:off x="2316804" y="1634164"/>
                <a:ext cx="4375001" cy="1203919"/>
              </a:xfrm>
              <a:prstGeom prst="rect">
                <a:avLst/>
              </a:prstGeom>
              <a:blipFill>
                <a:blip r:embed="rId5"/>
                <a:stretch>
                  <a:fillRect/>
                </a:stretch>
              </a:blipFill>
            </p:spPr>
            <p:txBody>
              <a:bodyPr/>
              <a:lstStyle/>
              <a:p>
                <a:r>
                  <a:rPr lang="es-EC">
                    <a:noFill/>
                  </a:rPr>
                  <a:t> </a:t>
                </a:r>
              </a:p>
            </p:txBody>
          </p:sp>
        </mc:Fallback>
      </mc:AlternateContent>
      <p:sp>
        <p:nvSpPr>
          <p:cNvPr id="13" name="11 Rectángulo"/>
          <p:cNvSpPr/>
          <p:nvPr/>
        </p:nvSpPr>
        <p:spPr>
          <a:xfrm>
            <a:off x="13067" y="784921"/>
            <a:ext cx="6216189" cy="461665"/>
          </a:xfrm>
          <a:prstGeom prst="rect">
            <a:avLst/>
          </a:prstGeom>
          <a:noFill/>
        </p:spPr>
        <p:txBody>
          <a:bodyPr wrap="none">
            <a:spAutoFit/>
          </a:bodyPr>
          <a:lstStyle/>
          <a:p>
            <a:pPr algn="ctr">
              <a:defRPr/>
            </a:pP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 Población infinita / desconocida</a:t>
            </a: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9332" t="33426" r="26947" b="16372"/>
          <a:stretch/>
        </p:blipFill>
        <p:spPr>
          <a:xfrm>
            <a:off x="179512" y="332656"/>
            <a:ext cx="8588716" cy="5544616"/>
          </a:xfrm>
          <a:prstGeom prst="rect">
            <a:avLst/>
          </a:prstGeom>
          <a:ln>
            <a:solidFill>
              <a:schemeClr val="tx1"/>
            </a:solidFill>
          </a:ln>
        </p:spPr>
      </p:pic>
      <p:pic>
        <p:nvPicPr>
          <p:cNvPr id="5"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750995"/>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5687" t="23422" r="15687" b="15548"/>
          <a:stretch/>
        </p:blipFill>
        <p:spPr>
          <a:xfrm>
            <a:off x="251520" y="908720"/>
            <a:ext cx="8676456" cy="4338228"/>
          </a:xfrm>
          <a:prstGeom prst="rect">
            <a:avLst/>
          </a:prstGeom>
          <a:ln>
            <a:solidFill>
              <a:schemeClr val="tx1"/>
            </a:solidFill>
          </a:ln>
        </p:spPr>
      </p:pic>
      <p:sp>
        <p:nvSpPr>
          <p:cNvPr id="5" name="11 Rectángulo"/>
          <p:cNvSpPr/>
          <p:nvPr/>
        </p:nvSpPr>
        <p:spPr>
          <a:xfrm>
            <a:off x="179512" y="19109"/>
            <a:ext cx="5509843" cy="584775"/>
          </a:xfrm>
          <a:prstGeom prst="rect">
            <a:avLst/>
          </a:prstGeom>
          <a:noFill/>
        </p:spPr>
        <p:txBody>
          <a:bodyPr wrap="none">
            <a:spAutoFit/>
          </a:bodyPr>
          <a:lstStyle/>
          <a:p>
            <a:pPr algn="ctr">
              <a:defRPr/>
            </a:pP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MATRIZ DE CODIFICACIÓN</a:t>
            </a:r>
            <a:endPar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pic>
        <p:nvPicPr>
          <p:cNvPr id="6"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164813"/>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RESULTADOS UNIVARIADO </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2" name="Imagen 1"/>
          <p:cNvPicPr>
            <a:picLocks noChangeAspect="1"/>
          </p:cNvPicPr>
          <p:nvPr/>
        </p:nvPicPr>
        <p:blipFill rotWithShape="1">
          <a:blip r:embed="rId2"/>
          <a:srcRect l="32290" t="39172" r="28969" b="36219"/>
          <a:stretch/>
        </p:blipFill>
        <p:spPr>
          <a:xfrm>
            <a:off x="395536" y="883187"/>
            <a:ext cx="5040560" cy="1800200"/>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4716601" y="2566769"/>
            <a:ext cx="4391903" cy="3382511"/>
          </a:xfrm>
          <a:prstGeom prst="rect">
            <a:avLst/>
          </a:prstGeom>
          <a:noFill/>
          <a:ln>
            <a:noFill/>
          </a:ln>
        </p:spPr>
      </p:pic>
      <p:pic>
        <p:nvPicPr>
          <p:cNvPr id="9" name="3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11 Rectángulo"/>
          <p:cNvSpPr>
            <a:spLocks noChangeArrowheads="1"/>
          </p:cNvSpPr>
          <p:nvPr/>
        </p:nvSpPr>
        <p:spPr bwMode="auto">
          <a:xfrm>
            <a:off x="366638" y="703452"/>
            <a:ext cx="6848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altLang="es-EC" sz="1600" b="1" dirty="0" smtClean="0"/>
              <a:t>Edad</a:t>
            </a:r>
            <a:endParaRPr lang="es-EC" altLang="es-EC" sz="1600" b="1" dirty="0"/>
          </a:p>
        </p:txBody>
      </p:sp>
      <p:sp>
        <p:nvSpPr>
          <p:cNvPr id="8" name="7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RESULTADOS </a:t>
            </a: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UNIVARIADO</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 </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2" name="Imagen 1"/>
          <p:cNvPicPr>
            <a:picLocks noChangeAspect="1"/>
          </p:cNvPicPr>
          <p:nvPr/>
        </p:nvPicPr>
        <p:blipFill rotWithShape="1">
          <a:blip r:embed="rId4"/>
          <a:srcRect l="31183" t="37204" r="26756" b="29328"/>
          <a:stretch/>
        </p:blipFill>
        <p:spPr>
          <a:xfrm>
            <a:off x="107504" y="1124744"/>
            <a:ext cx="5472608" cy="2448272"/>
          </a:xfrm>
          <a:prstGeom prst="rect">
            <a:avLst/>
          </a:prstGeom>
          <a:ln>
            <a:solidFill>
              <a:schemeClr val="tx1"/>
            </a:solidFill>
          </a:ln>
        </p:spPr>
      </p:pic>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3960004" y="3507002"/>
            <a:ext cx="5183996" cy="328114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11 Rectángulo"/>
          <p:cNvSpPr>
            <a:spLocks noChangeArrowheads="1"/>
          </p:cNvSpPr>
          <p:nvPr/>
        </p:nvSpPr>
        <p:spPr bwMode="auto">
          <a:xfrm>
            <a:off x="366638" y="703452"/>
            <a:ext cx="1606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altLang="es-EC" sz="1600" b="1" dirty="0" smtClean="0"/>
              <a:t>INSTRUCCIÓN</a:t>
            </a:r>
            <a:endParaRPr lang="es-EC" altLang="es-EC" sz="1600" b="1" dirty="0"/>
          </a:p>
        </p:txBody>
      </p:sp>
      <p:sp>
        <p:nvSpPr>
          <p:cNvPr id="8" name="7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RESULTADOS </a:t>
            </a: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UNIVARIADO</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 </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3" name="Imagen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31737" t="24406" r="26756" b="42125"/>
          <a:stretch/>
        </p:blipFill>
        <p:spPr>
          <a:xfrm>
            <a:off x="179512" y="1233443"/>
            <a:ext cx="4896544" cy="2219767"/>
          </a:xfrm>
          <a:prstGeom prst="rect">
            <a:avLst/>
          </a:prstGeom>
          <a:ln>
            <a:solidFill>
              <a:schemeClr val="tx1"/>
            </a:solidFill>
          </a:ln>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5220072" y="2780928"/>
            <a:ext cx="3923928" cy="2990702"/>
          </a:xfrm>
          <a:prstGeom prst="rect">
            <a:avLst/>
          </a:prstGeom>
          <a:noFill/>
        </p:spPr>
      </p:pic>
    </p:spTree>
    <p:extLst>
      <p:ext uri="{BB962C8B-B14F-4D97-AF65-F5344CB8AC3E}">
        <p14:creationId xmlns:p14="http://schemas.microsoft.com/office/powerpoint/2010/main" val="98047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11 Rectángulo"/>
          <p:cNvSpPr>
            <a:spLocks noChangeArrowheads="1"/>
          </p:cNvSpPr>
          <p:nvPr/>
        </p:nvSpPr>
        <p:spPr bwMode="auto">
          <a:xfrm>
            <a:off x="366638" y="703452"/>
            <a:ext cx="1604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altLang="es-EC" sz="1600" b="1" dirty="0" smtClean="0"/>
              <a:t>ESTADO CIVIL</a:t>
            </a:r>
            <a:endParaRPr lang="es-EC" altLang="es-EC" sz="1600" b="1" dirty="0"/>
          </a:p>
        </p:txBody>
      </p:sp>
      <p:sp>
        <p:nvSpPr>
          <p:cNvPr id="8" name="7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RESULTADOS </a:t>
            </a: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UNIVARIADO</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 </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2" name="Imagen 1"/>
          <p:cNvPicPr>
            <a:picLocks noChangeAspect="1"/>
          </p:cNvPicPr>
          <p:nvPr/>
        </p:nvPicPr>
        <p:blipFill rotWithShape="1">
          <a:blip r:embed="rId4"/>
          <a:srcRect l="30630" t="27360" r="26756" b="37203"/>
          <a:stretch/>
        </p:blipFill>
        <p:spPr>
          <a:xfrm>
            <a:off x="323943" y="1064418"/>
            <a:ext cx="5544616" cy="2592288"/>
          </a:xfrm>
          <a:prstGeom prst="rect">
            <a:avLst/>
          </a:prstGeom>
          <a:ln>
            <a:solidFill>
              <a:schemeClr val="tx1"/>
            </a:solid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679119"/>
            <a:ext cx="3743831" cy="3109032"/>
          </a:xfrm>
          <a:prstGeom prst="rect">
            <a:avLst/>
          </a:prstGeom>
          <a:noFill/>
          <a:ln>
            <a:noFill/>
          </a:ln>
        </p:spPr>
      </p:pic>
    </p:spTree>
    <p:extLst>
      <p:ext uri="{BB962C8B-B14F-4D97-AF65-F5344CB8AC3E}">
        <p14:creationId xmlns:p14="http://schemas.microsoft.com/office/powerpoint/2010/main" val="879682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1601232883"/>
              </p:ext>
            </p:extLst>
          </p:nvPr>
        </p:nvGraphicFramePr>
        <p:xfrm>
          <a:off x="23519" y="1695204"/>
          <a:ext cx="4680520"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a:off x="107504" y="0"/>
            <a:ext cx="3524995" cy="584775"/>
          </a:xfrm>
          <a:prstGeom prst="rect">
            <a:avLst/>
          </a:prstGeom>
          <a:noFill/>
        </p:spPr>
        <p:txBody>
          <a:bodyPr wrap="square">
            <a:spAutoFit/>
          </a:bodyPr>
          <a:lstStyle/>
          <a:p>
            <a:pPr algn="ctr">
              <a:defRPr/>
            </a:pPr>
            <a:r>
              <a:rPr lang="es-E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INTRODUCCIÓN</a:t>
            </a:r>
            <a:endPar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graphicFrame>
        <p:nvGraphicFramePr>
          <p:cNvPr id="8" name="Gráfico 7"/>
          <p:cNvGraphicFramePr/>
          <p:nvPr>
            <p:extLst>
              <p:ext uri="{D42A27DB-BD31-4B8C-83A1-F6EECF244321}">
                <p14:modId xmlns:p14="http://schemas.microsoft.com/office/powerpoint/2010/main" val="895881897"/>
              </p:ext>
            </p:extLst>
          </p:nvPr>
        </p:nvGraphicFramePr>
        <p:xfrm>
          <a:off x="4933950" y="1407172"/>
          <a:ext cx="4210050" cy="224345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Gráfico 8"/>
          <p:cNvGraphicFramePr/>
          <p:nvPr>
            <p:extLst>
              <p:ext uri="{D42A27DB-BD31-4B8C-83A1-F6EECF244321}">
                <p14:modId xmlns:p14="http://schemas.microsoft.com/office/powerpoint/2010/main" val="2721216969"/>
              </p:ext>
            </p:extLst>
          </p:nvPr>
        </p:nvGraphicFramePr>
        <p:xfrm>
          <a:off x="4355976" y="4035769"/>
          <a:ext cx="3959860" cy="179959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11 Rectángulo"/>
          <p:cNvSpPr>
            <a:spLocks noChangeArrowheads="1"/>
          </p:cNvSpPr>
          <p:nvPr/>
        </p:nvSpPr>
        <p:spPr bwMode="auto">
          <a:xfrm>
            <a:off x="366638" y="703452"/>
            <a:ext cx="7703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altLang="es-EC" sz="1600" b="1" dirty="0" smtClean="0"/>
              <a:t>ADMINISTRACIÓN ZONAL A LA QUE PERTENECE EL CLÍNICA VETERINARIA</a:t>
            </a:r>
            <a:endParaRPr lang="es-EC" altLang="es-EC" sz="1600" b="1" dirty="0"/>
          </a:p>
        </p:txBody>
      </p:sp>
      <p:sp>
        <p:nvSpPr>
          <p:cNvPr id="8" name="7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RESULTADOS UNIVARIADO </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3" name="Imagen 2"/>
          <p:cNvPicPr>
            <a:picLocks noChangeAspect="1"/>
          </p:cNvPicPr>
          <p:nvPr/>
        </p:nvPicPr>
        <p:blipFill rotWithShape="1">
          <a:blip r:embed="rId4"/>
          <a:srcRect l="31183" t="24406" r="26203" b="37203"/>
          <a:stretch/>
        </p:blipFill>
        <p:spPr>
          <a:xfrm>
            <a:off x="179512" y="1233443"/>
            <a:ext cx="5544616" cy="2808312"/>
          </a:xfrm>
          <a:prstGeom prst="rect">
            <a:avLst/>
          </a:prstGeom>
          <a:ln>
            <a:solidFill>
              <a:schemeClr val="tx1"/>
            </a:solidFill>
          </a:ln>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988650"/>
            <a:ext cx="3958590" cy="2857500"/>
          </a:xfrm>
          <a:prstGeom prst="rect">
            <a:avLst/>
          </a:prstGeom>
          <a:noFill/>
          <a:ln>
            <a:noFill/>
          </a:ln>
        </p:spPr>
      </p:pic>
    </p:spTree>
    <p:extLst>
      <p:ext uri="{BB962C8B-B14F-4D97-AF65-F5344CB8AC3E}">
        <p14:creationId xmlns:p14="http://schemas.microsoft.com/office/powerpoint/2010/main" val="790092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11 Rectángulo"/>
          <p:cNvSpPr>
            <a:spLocks noChangeArrowheads="1"/>
          </p:cNvSpPr>
          <p:nvPr/>
        </p:nvSpPr>
        <p:spPr bwMode="auto">
          <a:xfrm>
            <a:off x="366638" y="703452"/>
            <a:ext cx="23594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altLang="es-EC" sz="1600" b="1" dirty="0" smtClean="0"/>
              <a:t>QUÉ MASCOTA TIENE</a:t>
            </a:r>
            <a:endParaRPr lang="es-EC" altLang="es-EC" sz="1600" b="1" dirty="0"/>
          </a:p>
        </p:txBody>
      </p:sp>
      <p:sp>
        <p:nvSpPr>
          <p:cNvPr id="8" name="7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RESULTADOS UNIVARIADO </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2" name="Imagen 1"/>
          <p:cNvPicPr>
            <a:picLocks noChangeAspect="1"/>
          </p:cNvPicPr>
          <p:nvPr/>
        </p:nvPicPr>
        <p:blipFill rotWithShape="1">
          <a:blip r:embed="rId4"/>
          <a:srcRect l="30439" t="22408" r="26394" b="43139"/>
          <a:stretch/>
        </p:blipFill>
        <p:spPr>
          <a:xfrm>
            <a:off x="342030" y="1256944"/>
            <a:ext cx="5616624" cy="2520280"/>
          </a:xfrm>
          <a:prstGeom prst="rect">
            <a:avLst/>
          </a:prstGeom>
          <a:ln>
            <a:solidFill>
              <a:schemeClr val="tx1"/>
            </a:solidFill>
          </a:ln>
        </p:spPr>
      </p:pic>
      <p:pic>
        <p:nvPicPr>
          <p:cNvPr id="10" name="Imagen 9"/>
          <p:cNvPicPr/>
          <p:nvPr/>
        </p:nvPicPr>
        <p:blipFill>
          <a:blip r:embed="rId5">
            <a:extLst>
              <a:ext uri="{28A0092B-C50C-407E-A947-70E740481C1C}">
                <a14:useLocalDpi xmlns:a14="http://schemas.microsoft.com/office/drawing/2010/main" val="0"/>
              </a:ext>
            </a:extLst>
          </a:blip>
          <a:srcRect/>
          <a:stretch>
            <a:fillRect/>
          </a:stretch>
        </p:blipFill>
        <p:spPr bwMode="auto">
          <a:xfrm>
            <a:off x="5076057" y="3777225"/>
            <a:ext cx="4067944" cy="3116764"/>
          </a:xfrm>
          <a:prstGeom prst="rect">
            <a:avLst/>
          </a:prstGeom>
          <a:noFill/>
          <a:ln>
            <a:noFill/>
          </a:ln>
        </p:spPr>
      </p:pic>
    </p:spTree>
    <p:extLst>
      <p:ext uri="{BB962C8B-B14F-4D97-AF65-F5344CB8AC3E}">
        <p14:creationId xmlns:p14="http://schemas.microsoft.com/office/powerpoint/2010/main" val="342808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11 Rectángulo"/>
          <p:cNvSpPr>
            <a:spLocks noChangeArrowheads="1"/>
          </p:cNvSpPr>
          <p:nvPr/>
        </p:nvSpPr>
        <p:spPr bwMode="auto">
          <a:xfrm>
            <a:off x="366638" y="703452"/>
            <a:ext cx="58077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C" altLang="es-EC" sz="1600" b="1" dirty="0" smtClean="0"/>
              <a:t>INVERSIÓN MENSUAL EN EL CUIDADO DE SU MASCOTA</a:t>
            </a:r>
            <a:endParaRPr lang="es-EC" altLang="es-EC" sz="1600" b="1" dirty="0"/>
          </a:p>
        </p:txBody>
      </p:sp>
      <p:sp>
        <p:nvSpPr>
          <p:cNvPr id="8" name="7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RESULTADOS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 UNIVARIADO</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3" name="Imagen 2"/>
          <p:cNvPicPr>
            <a:picLocks noChangeAspect="1"/>
          </p:cNvPicPr>
          <p:nvPr/>
        </p:nvPicPr>
        <p:blipFill rotWithShape="1">
          <a:blip r:embed="rId4"/>
          <a:srcRect l="31737" t="23422" r="27310" b="35235"/>
          <a:stretch/>
        </p:blipFill>
        <p:spPr>
          <a:xfrm>
            <a:off x="379414" y="1330764"/>
            <a:ext cx="5328592" cy="3024336"/>
          </a:xfrm>
          <a:prstGeom prst="rect">
            <a:avLst/>
          </a:prstGeom>
          <a:ln>
            <a:solidFill>
              <a:schemeClr val="tx1"/>
            </a:solidFill>
          </a:ln>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066343"/>
            <a:ext cx="3605392" cy="2791658"/>
          </a:xfrm>
          <a:prstGeom prst="rect">
            <a:avLst/>
          </a:prstGeom>
          <a:noFill/>
          <a:ln>
            <a:noFill/>
          </a:ln>
        </p:spPr>
      </p:pic>
    </p:spTree>
    <p:extLst>
      <p:ext uri="{BB962C8B-B14F-4D97-AF65-F5344CB8AC3E}">
        <p14:creationId xmlns:p14="http://schemas.microsoft.com/office/powerpoint/2010/main" val="152570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92883" y="50350"/>
            <a:ext cx="6840760" cy="461665"/>
          </a:xfrm>
          <a:prstGeom prst="rect">
            <a:avLst/>
          </a:prstGeom>
          <a:noFill/>
        </p:spPr>
        <p:txBody>
          <a:bodyPr>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ANÁLISIS DE </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rPr>
              <a:t>RESULTADOS BIVARIADO </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mn-cs"/>
            </a:endParaRPr>
          </a:p>
        </p:txBody>
      </p:sp>
      <p:pic>
        <p:nvPicPr>
          <p:cNvPr id="3" name="Imagen 2"/>
          <p:cNvPicPr>
            <a:picLocks noChangeAspect="1"/>
          </p:cNvPicPr>
          <p:nvPr/>
        </p:nvPicPr>
        <p:blipFill rotWithShape="1">
          <a:blip r:embed="rId2"/>
          <a:srcRect l="33397" t="22439" r="29523" b="8656"/>
          <a:stretch/>
        </p:blipFill>
        <p:spPr>
          <a:xfrm>
            <a:off x="3268395" y="512015"/>
            <a:ext cx="5875606" cy="6196223"/>
          </a:xfrm>
          <a:prstGeom prst="rect">
            <a:avLst/>
          </a:prstGeom>
          <a:ln>
            <a:solidFill>
              <a:schemeClr val="tx1"/>
            </a:solidFill>
          </a:ln>
        </p:spPr>
      </p:pic>
      <p:sp>
        <p:nvSpPr>
          <p:cNvPr id="6" name="11 Rectángulo"/>
          <p:cNvSpPr>
            <a:spLocks noChangeArrowheads="1"/>
          </p:cNvSpPr>
          <p:nvPr/>
        </p:nvSpPr>
        <p:spPr bwMode="auto">
          <a:xfrm>
            <a:off x="243101" y="3136612"/>
            <a:ext cx="3016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altLang="es-EC" sz="1600" b="1" dirty="0" smtClean="0"/>
              <a:t>Relación significativa entre </a:t>
            </a:r>
          </a:p>
          <a:p>
            <a:pPr algn="ctr" eaLnBrk="1" hangingPunct="1"/>
            <a:r>
              <a:rPr lang="es-EC" altLang="es-EC" sz="1600" b="1" dirty="0" smtClean="0"/>
              <a:t>EDAD Vs. GÉNERO</a:t>
            </a:r>
            <a:endParaRPr lang="es-EC" altLang="es-EC" sz="1600" b="1" dirty="0"/>
          </a:p>
        </p:txBody>
      </p:sp>
    </p:spTree>
    <p:extLst>
      <p:ext uri="{BB962C8B-B14F-4D97-AF65-F5344CB8AC3E}">
        <p14:creationId xmlns:p14="http://schemas.microsoft.com/office/powerpoint/2010/main" val="1573767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5057" t="44094" r="31184" b="32281"/>
          <a:stretch/>
        </p:blipFill>
        <p:spPr>
          <a:xfrm>
            <a:off x="-1" y="18782"/>
            <a:ext cx="6105353" cy="2402106"/>
          </a:xfrm>
          <a:prstGeom prst="rect">
            <a:avLst/>
          </a:prstGeom>
          <a:ln>
            <a:solidFill>
              <a:schemeClr val="tx1"/>
            </a:solid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20888"/>
            <a:ext cx="4679950" cy="3747135"/>
          </a:xfrm>
          <a:prstGeom prst="rect">
            <a:avLst/>
          </a:prstGeom>
          <a:noFill/>
          <a:ln>
            <a:noFill/>
          </a:ln>
        </p:spPr>
      </p:pic>
      <p:sp>
        <p:nvSpPr>
          <p:cNvPr id="6" name="11 Rectángulo"/>
          <p:cNvSpPr>
            <a:spLocks noChangeArrowheads="1"/>
          </p:cNvSpPr>
          <p:nvPr/>
        </p:nvSpPr>
        <p:spPr bwMode="auto">
          <a:xfrm>
            <a:off x="5939582" y="3429000"/>
            <a:ext cx="3016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C" altLang="es-EC" sz="1600" b="1" dirty="0" smtClean="0"/>
              <a:t>Relación significativa entre </a:t>
            </a:r>
          </a:p>
          <a:p>
            <a:pPr algn="ctr" eaLnBrk="1" hangingPunct="1"/>
            <a:r>
              <a:rPr lang="es-EC" altLang="es-EC" sz="1600" b="1" dirty="0" smtClean="0"/>
              <a:t>EDAD Vs. GÉNERO</a:t>
            </a:r>
            <a:endParaRPr lang="es-EC" altLang="es-EC" sz="1600" b="1" dirty="0"/>
          </a:p>
        </p:txBody>
      </p:sp>
      <p:sp>
        <p:nvSpPr>
          <p:cNvPr id="7" name="Elipse 6"/>
          <p:cNvSpPr/>
          <p:nvPr/>
        </p:nvSpPr>
        <p:spPr>
          <a:xfrm>
            <a:off x="5076056" y="1219835"/>
            <a:ext cx="1224136" cy="192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8" name="3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l="11018" t="37073" b="29042"/>
          <a:stretch>
            <a:fillRect/>
          </a:stretch>
        </p:blipFill>
        <p:spPr bwMode="auto">
          <a:xfrm>
            <a:off x="6045200" y="594928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807286"/>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6592" y="188640"/>
            <a:ext cx="5832648" cy="369332"/>
          </a:xfrm>
          <a:prstGeom prst="rect">
            <a:avLst/>
          </a:prstGeom>
        </p:spPr>
        <p:txBody>
          <a:bodyPr wrap="square">
            <a:spAutoFit/>
          </a:bodyPr>
          <a:lstStyle/>
          <a:p>
            <a:pPr marL="1143000" lvl="2" indent="-228600" algn="just">
              <a:lnSpc>
                <a:spcPct val="150000"/>
              </a:lnSpc>
              <a:spcBef>
                <a:spcPts val="1000"/>
              </a:spcBef>
              <a:spcAft>
                <a:spcPts val="0"/>
              </a:spcAft>
              <a:buFont typeface="+mj-lt"/>
              <a:buAutoNum type="arabicPeriod"/>
            </a:pPr>
            <a:r>
              <a:rPr lang="es-ES" sz="1200" b="1" dirty="0" smtClean="0">
                <a:effectLst/>
                <a:latin typeface="Times New Roman" panose="02020603050405020304" pitchFamily="18" charset="0"/>
                <a:ea typeface="Calibri" panose="020F0502020204030204" pitchFamily="34" charset="0"/>
              </a:rPr>
              <a:t>Tabla cruzada. Administración Zonal – Estado Civil</a:t>
            </a:r>
            <a:endParaRPr lang="es-EC" sz="1200" b="1" dirty="0">
              <a:effectLst/>
              <a:latin typeface="Times New Roman" panose="02020603050405020304" pitchFamily="18" charset="0"/>
              <a:ea typeface="Calibri" panose="020F0502020204030204" pitchFamily="34" charset="0"/>
            </a:endParaRPr>
          </a:p>
        </p:txBody>
      </p:sp>
      <p:pic>
        <p:nvPicPr>
          <p:cNvPr id="3" name="Imagen 2"/>
          <p:cNvPicPr>
            <a:picLocks noChangeAspect="1"/>
          </p:cNvPicPr>
          <p:nvPr/>
        </p:nvPicPr>
        <p:blipFill rotWithShape="1">
          <a:blip r:embed="rId2"/>
          <a:srcRect l="33759" t="22640" r="30268" b="7470"/>
          <a:stretch/>
        </p:blipFill>
        <p:spPr>
          <a:xfrm>
            <a:off x="-1" y="-27384"/>
            <a:ext cx="4871577" cy="5321261"/>
          </a:xfrm>
          <a:prstGeom prst="rect">
            <a:avLst/>
          </a:prstGeom>
          <a:ln>
            <a:solidFill>
              <a:schemeClr val="tx1"/>
            </a:solidFill>
          </a:ln>
        </p:spPr>
      </p:pic>
      <p:pic>
        <p:nvPicPr>
          <p:cNvPr id="6" name="Imagen 5"/>
          <p:cNvPicPr>
            <a:picLocks noChangeAspect="1"/>
          </p:cNvPicPr>
          <p:nvPr/>
        </p:nvPicPr>
        <p:blipFill rotWithShape="1">
          <a:blip r:embed="rId3"/>
          <a:srcRect l="35058" t="39172" r="30630" b="42125"/>
          <a:stretch/>
        </p:blipFill>
        <p:spPr>
          <a:xfrm>
            <a:off x="4679504" y="5445224"/>
            <a:ext cx="4464496" cy="1368152"/>
          </a:xfrm>
          <a:prstGeom prst="rect">
            <a:avLst/>
          </a:prstGeom>
          <a:ln>
            <a:solidFill>
              <a:schemeClr val="tx1"/>
            </a:solid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076055" y="1052736"/>
            <a:ext cx="3975541" cy="3960440"/>
          </a:xfrm>
          <a:prstGeom prst="rect">
            <a:avLst/>
          </a:prstGeom>
          <a:noFill/>
          <a:ln>
            <a:noFill/>
          </a:ln>
        </p:spPr>
      </p:pic>
    </p:spTree>
    <p:extLst>
      <p:ext uri="{BB962C8B-B14F-4D97-AF65-F5344CB8AC3E}">
        <p14:creationId xmlns:p14="http://schemas.microsoft.com/office/powerpoint/2010/main" val="3555803941"/>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6592" y="188640"/>
            <a:ext cx="5832648" cy="369332"/>
          </a:xfrm>
          <a:prstGeom prst="rect">
            <a:avLst/>
          </a:prstGeom>
        </p:spPr>
        <p:txBody>
          <a:bodyPr wrap="square">
            <a:spAutoFit/>
          </a:bodyPr>
          <a:lstStyle/>
          <a:p>
            <a:pPr marL="1143000" lvl="2" indent="-228600" algn="just">
              <a:lnSpc>
                <a:spcPct val="150000"/>
              </a:lnSpc>
              <a:spcBef>
                <a:spcPts val="1000"/>
              </a:spcBef>
              <a:spcAft>
                <a:spcPts val="0"/>
              </a:spcAft>
              <a:buFont typeface="+mj-lt"/>
              <a:buAutoNum type="arabicPeriod"/>
            </a:pPr>
            <a:r>
              <a:rPr lang="es-ES" sz="1200" b="1" dirty="0" smtClean="0">
                <a:effectLst/>
                <a:latin typeface="Times New Roman" panose="02020603050405020304" pitchFamily="18" charset="0"/>
                <a:ea typeface="Calibri" panose="020F0502020204030204" pitchFamily="34" charset="0"/>
              </a:rPr>
              <a:t>Tabla cruzada. Administración Zonal – Estado Civil</a:t>
            </a:r>
            <a:endParaRPr lang="es-EC" sz="1200" b="1" dirty="0">
              <a:effectLst/>
              <a:latin typeface="Times New Roman" panose="02020603050405020304" pitchFamily="18" charset="0"/>
              <a:ea typeface="Calibri" panose="020F0502020204030204" pitchFamily="34" charset="0"/>
            </a:endParaRPr>
          </a:p>
        </p:txBody>
      </p:sp>
      <p:pic>
        <p:nvPicPr>
          <p:cNvPr id="3" name="Imagen 2"/>
          <p:cNvPicPr>
            <a:picLocks noChangeAspect="1"/>
          </p:cNvPicPr>
          <p:nvPr/>
        </p:nvPicPr>
        <p:blipFill rotWithShape="1">
          <a:blip r:embed="rId2"/>
          <a:srcRect l="33759" t="22640" r="30268" b="7470"/>
          <a:stretch/>
        </p:blipFill>
        <p:spPr>
          <a:xfrm>
            <a:off x="-1" y="51955"/>
            <a:ext cx="4871577" cy="5321261"/>
          </a:xfrm>
          <a:prstGeom prst="rect">
            <a:avLst/>
          </a:prstGeom>
          <a:ln>
            <a:solidFill>
              <a:schemeClr val="tx1"/>
            </a:solidFill>
          </a:ln>
        </p:spPr>
      </p:pic>
      <p:pic>
        <p:nvPicPr>
          <p:cNvPr id="6" name="Imagen 5"/>
          <p:cNvPicPr>
            <a:picLocks noChangeAspect="1"/>
          </p:cNvPicPr>
          <p:nvPr/>
        </p:nvPicPr>
        <p:blipFill rotWithShape="1">
          <a:blip r:embed="rId3"/>
          <a:srcRect l="35058" t="39172" r="30630" b="42125"/>
          <a:stretch/>
        </p:blipFill>
        <p:spPr>
          <a:xfrm>
            <a:off x="4650406" y="5489848"/>
            <a:ext cx="4464496" cy="1368152"/>
          </a:xfrm>
          <a:prstGeom prst="rect">
            <a:avLst/>
          </a:prstGeom>
          <a:ln>
            <a:solidFill>
              <a:schemeClr val="tx1"/>
            </a:solidFill>
          </a:ln>
        </p:spPr>
      </p:pic>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420979"/>
            <a:ext cx="4008496" cy="3952237"/>
          </a:xfrm>
          <a:prstGeom prst="rect">
            <a:avLst/>
          </a:prstGeom>
          <a:noFill/>
          <a:ln>
            <a:noFill/>
          </a:ln>
        </p:spPr>
      </p:pic>
    </p:spTree>
    <p:extLst>
      <p:ext uri="{BB962C8B-B14F-4D97-AF65-F5344CB8AC3E}">
        <p14:creationId xmlns:p14="http://schemas.microsoft.com/office/powerpoint/2010/main" val="2263160883"/>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5058" t="24406" r="30630" b="13579"/>
          <a:stretch/>
        </p:blipFill>
        <p:spPr>
          <a:xfrm>
            <a:off x="6388" y="116632"/>
            <a:ext cx="6519581" cy="6624736"/>
          </a:xfrm>
          <a:prstGeom prst="rect">
            <a:avLst/>
          </a:prstGeom>
          <a:ln>
            <a:solidFill>
              <a:schemeClr val="tx1"/>
            </a:solidFill>
          </a:ln>
        </p:spPr>
      </p:pic>
      <p:pic>
        <p:nvPicPr>
          <p:cNvPr id="8" name="Imagen 7"/>
          <p:cNvPicPr>
            <a:picLocks noChangeAspect="1"/>
          </p:cNvPicPr>
          <p:nvPr/>
        </p:nvPicPr>
        <p:blipFill rotWithShape="1">
          <a:blip r:embed="rId3"/>
          <a:srcRect l="42245" t="8414"/>
          <a:stretch/>
        </p:blipFill>
        <p:spPr>
          <a:xfrm>
            <a:off x="6732240" y="4677081"/>
            <a:ext cx="2217306" cy="1416215"/>
          </a:xfrm>
          <a:prstGeom prst="rect">
            <a:avLst/>
          </a:prstGeom>
        </p:spPr>
      </p:pic>
      <p:pic>
        <p:nvPicPr>
          <p:cNvPr id="9" name="3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l="11018" t="37073" b="29042"/>
          <a:stretch>
            <a:fillRect/>
          </a:stretch>
        </p:blipFill>
        <p:spPr bwMode="auto">
          <a:xfrm>
            <a:off x="6308934" y="6021288"/>
            <a:ext cx="2835066" cy="7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072332"/>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42245" t="8414"/>
          <a:stretch/>
        </p:blipFill>
        <p:spPr>
          <a:xfrm>
            <a:off x="5400600" y="3645024"/>
            <a:ext cx="3494933" cy="2232248"/>
          </a:xfrm>
          <a:prstGeom prst="rect">
            <a:avLst/>
          </a:prstGeom>
        </p:spPr>
      </p:pic>
      <p:pic>
        <p:nvPicPr>
          <p:cNvPr id="2" name="Imagen 1"/>
          <p:cNvPicPr>
            <a:picLocks noChangeAspect="1"/>
          </p:cNvPicPr>
          <p:nvPr/>
        </p:nvPicPr>
        <p:blipFill rotWithShape="1">
          <a:blip r:embed="rId3"/>
          <a:srcRect l="35058" t="39172" r="30630" b="37203"/>
          <a:stretch/>
        </p:blipFill>
        <p:spPr>
          <a:xfrm>
            <a:off x="3608634" y="258325"/>
            <a:ext cx="5400600" cy="2090555"/>
          </a:xfrm>
          <a:prstGeom prst="rect">
            <a:avLst/>
          </a:prstGeom>
          <a:ln>
            <a:solidFill>
              <a:schemeClr val="tx1"/>
            </a:solidFill>
          </a:ln>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360325" y="2492896"/>
            <a:ext cx="4679950" cy="3740150"/>
          </a:xfrm>
          <a:prstGeom prst="rect">
            <a:avLst/>
          </a:prstGeom>
          <a:noFill/>
          <a:ln>
            <a:solidFill>
              <a:schemeClr val="tx1"/>
            </a:solidFill>
          </a:ln>
        </p:spPr>
      </p:pic>
      <p:pic>
        <p:nvPicPr>
          <p:cNvPr id="6" name="3 Imagen">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l="11018" t="37073" b="29042"/>
          <a:stretch>
            <a:fillRect/>
          </a:stretch>
        </p:blipFill>
        <p:spPr bwMode="auto">
          <a:xfrm>
            <a:off x="6308934" y="6021288"/>
            <a:ext cx="2835066" cy="7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123315"/>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252536" y="116632"/>
            <a:ext cx="6561470" cy="461665"/>
          </a:xfrm>
          <a:prstGeom prst="rect">
            <a:avLst/>
          </a:prstGeom>
        </p:spPr>
        <p:txBody>
          <a:bodyPr wrap="square">
            <a:spAutoFit/>
          </a:bodyPr>
          <a:lstStyle/>
          <a:p>
            <a:pPr marL="742950" lvl="1" indent="-285750" algn="just">
              <a:lnSpc>
                <a:spcPct val="150000"/>
              </a:lnSpc>
              <a:spcBef>
                <a:spcPts val="600"/>
              </a:spcBef>
              <a:spcAft>
                <a:spcPts val="600"/>
              </a:spcAft>
              <a:buFont typeface="+mj-lt"/>
              <a:buAutoNum type="arabicPeriod"/>
            </a:pPr>
            <a:r>
              <a:rPr lang="es-ES" sz="1600" b="1" dirty="0" smtClean="0">
                <a:effectLst/>
                <a:latin typeface="Times New Roman" panose="02020603050405020304" pitchFamily="18" charset="0"/>
                <a:ea typeface="Calibri" panose="020F0502020204030204" pitchFamily="34" charset="0"/>
              </a:rPr>
              <a:t>Análisis de la satisfacción total por dimensiones de servicio</a:t>
            </a:r>
            <a:endParaRPr lang="es-EC" sz="1600" b="1" dirty="0">
              <a:effectLst/>
              <a:latin typeface="Times New Roman" panose="02020603050405020304" pitchFamily="18" charset="0"/>
              <a:ea typeface="Calibri" panose="020F0502020204030204" pitchFamily="34" charset="0"/>
            </a:endParaRPr>
          </a:p>
        </p:txBody>
      </p:sp>
      <p:pic>
        <p:nvPicPr>
          <p:cNvPr id="8" name="7 Imagen"/>
          <p:cNvPicPr/>
          <p:nvPr/>
        </p:nvPicPr>
        <p:blipFill rotWithShape="1">
          <a:blip r:embed="rId4"/>
          <a:srcRect l="50907" t="40225" r="8588" b="30255"/>
          <a:stretch/>
        </p:blipFill>
        <p:spPr bwMode="auto">
          <a:xfrm>
            <a:off x="2195736" y="980728"/>
            <a:ext cx="4968552" cy="1829192"/>
          </a:xfrm>
          <a:prstGeom prst="rect">
            <a:avLst/>
          </a:prstGeom>
          <a:ln>
            <a:noFill/>
          </a:ln>
          <a:extLst>
            <a:ext uri="{53640926-AAD7-44D8-BBD7-CCE9431645EC}">
              <a14:shadowObscured xmlns:a14="http://schemas.microsoft.com/office/drawing/2010/main"/>
            </a:ext>
          </a:extLst>
        </p:spPr>
      </p:pic>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2051720" y="3046265"/>
            <a:ext cx="5379127" cy="2808312"/>
          </a:xfrm>
          <a:prstGeom prst="rect">
            <a:avLst/>
          </a:prstGeom>
          <a:noFill/>
          <a:ln>
            <a:noFill/>
          </a:ln>
        </p:spPr>
      </p:pic>
    </p:spTree>
    <p:extLst>
      <p:ext uri="{BB962C8B-B14F-4D97-AF65-F5344CB8AC3E}">
        <p14:creationId xmlns:p14="http://schemas.microsoft.com/office/powerpoint/2010/main" val="343468388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990600"/>
          </a:xfrm>
        </p:spPr>
        <p:style>
          <a:lnRef idx="2">
            <a:schemeClr val="accent2"/>
          </a:lnRef>
          <a:fillRef idx="1">
            <a:schemeClr val="lt1"/>
          </a:fillRef>
          <a:effectRef idx="0">
            <a:schemeClr val="accent2"/>
          </a:effectRef>
          <a:fontRef idx="minor">
            <a:schemeClr val="dk1"/>
          </a:fontRef>
        </p:style>
        <p:txBody>
          <a:bodyPr/>
          <a:lstStyle/>
          <a:p>
            <a:pPr algn="ctr"/>
            <a:r>
              <a:rPr lang="es-EC" dirty="0" smtClean="0">
                <a:solidFill>
                  <a:schemeClr val="tx1"/>
                </a:solidFill>
              </a:rPr>
              <a:t>Formulación</a:t>
            </a:r>
            <a:r>
              <a:rPr lang="es-EC" b="1" dirty="0" smtClean="0">
                <a:solidFill>
                  <a:schemeClr val="tx1"/>
                </a:solidFill>
              </a:rPr>
              <a:t> del problema</a:t>
            </a:r>
            <a:endParaRPr lang="es-EC" b="1" dirty="0">
              <a:solidFill>
                <a:schemeClr val="tx1"/>
              </a:solidFill>
            </a:endParaRPr>
          </a:p>
        </p:txBody>
      </p:sp>
      <p:sp>
        <p:nvSpPr>
          <p:cNvPr id="5" name="4 Rectángulo"/>
          <p:cNvSpPr/>
          <p:nvPr/>
        </p:nvSpPr>
        <p:spPr>
          <a:xfrm>
            <a:off x="1475656" y="2204864"/>
            <a:ext cx="648072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dirty="0"/>
              <a:t>¿Qué impacto genera la toma de decisiones de las clínicas veterinarias en el proceso de definir los estándares de calidad en el servicio y como afecta a la experiencia de compra de sus usuarios?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915" y="3573016"/>
            <a:ext cx="2842858" cy="2599184"/>
          </a:xfrm>
          <a:prstGeom prst="rect">
            <a:avLst/>
          </a:prstGeom>
        </p:spPr>
      </p:pic>
      <p:pic>
        <p:nvPicPr>
          <p:cNvPr id="6" name="3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244322"/>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5"/>
          <p:cNvGraphicFramePr>
            <a:graphicFrameLocks noGrp="1"/>
          </p:cNvGraphicFramePr>
          <p:nvPr>
            <p:extLst>
              <p:ext uri="{D42A27DB-BD31-4B8C-83A1-F6EECF244321}">
                <p14:modId xmlns:p14="http://schemas.microsoft.com/office/powerpoint/2010/main" val="116013648"/>
              </p:ext>
            </p:extLst>
          </p:nvPr>
        </p:nvGraphicFramePr>
        <p:xfrm>
          <a:off x="395536" y="1263228"/>
          <a:ext cx="2717800" cy="101917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xmlns="" val="3231269597"/>
                    </a:ext>
                  </a:extLst>
                </a:gridCol>
                <a:gridCol w="812800">
                  <a:extLst>
                    <a:ext uri="{9D8B030D-6E8A-4147-A177-3AD203B41FA5}">
                      <a16:colId xmlns:a16="http://schemas.microsoft.com/office/drawing/2014/main" xmlns="" val="2441410259"/>
                    </a:ext>
                  </a:extLst>
                </a:gridCol>
              </a:tblGrid>
              <a:tr h="257175">
                <a:tc>
                  <a:txBody>
                    <a:bodyPr/>
                    <a:lstStyle/>
                    <a:p>
                      <a:pPr algn="l" fontAlgn="b"/>
                      <a:r>
                        <a:rPr lang="es-EC" sz="1100" u="none" strike="noStrike" dirty="0">
                          <a:effectLst/>
                        </a:rPr>
                        <a:t>NADA SATISFECHO</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16803674"/>
                  </a:ext>
                </a:extLst>
              </a:tr>
              <a:tr h="190500">
                <a:tc>
                  <a:txBody>
                    <a:bodyPr/>
                    <a:lstStyle/>
                    <a:p>
                      <a:pPr algn="l" fontAlgn="b"/>
                      <a:r>
                        <a:rPr lang="es-EC" sz="1100" u="none" strike="noStrike" dirty="0">
                          <a:effectLst/>
                        </a:rPr>
                        <a:t>POCO SATISFECHO</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02709974"/>
                  </a:ext>
                </a:extLst>
              </a:tr>
              <a:tr h="190500">
                <a:tc>
                  <a:txBody>
                    <a:bodyPr/>
                    <a:lstStyle/>
                    <a:p>
                      <a:pPr algn="l" fontAlgn="b"/>
                      <a:r>
                        <a:rPr lang="es-EC" sz="1100" u="none" strike="noStrike" dirty="0" smtClean="0">
                          <a:effectLst/>
                        </a:rPr>
                        <a:t>ACEPTABLE</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3</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27932749"/>
                  </a:ext>
                </a:extLst>
              </a:tr>
              <a:tr h="190500">
                <a:tc>
                  <a:txBody>
                    <a:bodyPr/>
                    <a:lstStyle/>
                    <a:p>
                      <a:pPr algn="l" fontAlgn="b"/>
                      <a:r>
                        <a:rPr lang="es-EC" sz="1100" u="none" strike="noStrike" dirty="0">
                          <a:effectLst/>
                        </a:rPr>
                        <a:t>MUY SATISFECHO</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4</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01560611"/>
                  </a:ext>
                </a:extLst>
              </a:tr>
              <a:tr h="190500">
                <a:tc>
                  <a:txBody>
                    <a:bodyPr/>
                    <a:lstStyle/>
                    <a:p>
                      <a:pPr algn="l" fontAlgn="b"/>
                      <a:r>
                        <a:rPr lang="es-EC" sz="1100" u="none" strike="noStrike" dirty="0">
                          <a:effectLst/>
                        </a:rPr>
                        <a:t>TOTALMENTE SATISFECHO</a:t>
                      </a:r>
                      <a:endParaRPr lang="es-EC"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EC" sz="1100" u="none" strike="noStrike" dirty="0">
                          <a:effectLst/>
                        </a:rPr>
                        <a:t>5</a:t>
                      </a:r>
                      <a:endParaRPr lang="es-EC"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63156434"/>
                  </a:ext>
                </a:extLst>
              </a:tr>
            </a:tbl>
          </a:graphicData>
        </a:graphic>
      </p:graphicFrame>
      <p:sp>
        <p:nvSpPr>
          <p:cNvPr id="7" name="Rectángulo 6"/>
          <p:cNvSpPr/>
          <p:nvPr/>
        </p:nvSpPr>
        <p:spPr>
          <a:xfrm>
            <a:off x="251520" y="108284"/>
            <a:ext cx="8568952" cy="307777"/>
          </a:xfrm>
          <a:prstGeom prst="rect">
            <a:avLst/>
          </a:prstGeom>
        </p:spPr>
        <p:txBody>
          <a:bodyPr wrap="square">
            <a:spAutoFit/>
          </a:bodyPr>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400" b="1" dirty="0"/>
              <a:t>Nivel de Satisfacción por Dimensiones del Servicio - Escala de Likert</a:t>
            </a:r>
          </a:p>
        </p:txBody>
      </p:sp>
      <p:graphicFrame>
        <p:nvGraphicFramePr>
          <p:cNvPr id="8" name="Gráfico 7"/>
          <p:cNvGraphicFramePr>
            <a:graphicFrameLocks/>
          </p:cNvGraphicFramePr>
          <p:nvPr>
            <p:extLst>
              <p:ext uri="{D42A27DB-BD31-4B8C-83A1-F6EECF244321}">
                <p14:modId xmlns:p14="http://schemas.microsoft.com/office/powerpoint/2010/main" val="3051727213"/>
              </p:ext>
            </p:extLst>
          </p:nvPr>
        </p:nvGraphicFramePr>
        <p:xfrm>
          <a:off x="2699792" y="1775883"/>
          <a:ext cx="6118755" cy="39573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7177629"/>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42245" t="8414"/>
          <a:stretch/>
        </p:blipFill>
        <p:spPr>
          <a:xfrm>
            <a:off x="-944" y="1052736"/>
            <a:ext cx="3494933" cy="2232248"/>
          </a:xfrm>
          <a:prstGeom prst="rect">
            <a:avLst/>
          </a:prstGeom>
        </p:spPr>
      </p:pic>
      <p:sp>
        <p:nvSpPr>
          <p:cNvPr id="3" name="Rectángulo 2"/>
          <p:cNvSpPr/>
          <p:nvPr/>
        </p:nvSpPr>
        <p:spPr>
          <a:xfrm>
            <a:off x="-252536" y="116632"/>
            <a:ext cx="7200800" cy="507831"/>
          </a:xfrm>
          <a:prstGeom prst="rect">
            <a:avLst/>
          </a:prstGeom>
        </p:spPr>
        <p:txBody>
          <a:bodyPr wrap="square">
            <a:spAutoFit/>
          </a:bodyPr>
          <a:lstStyle/>
          <a:p>
            <a:pPr lvl="1" algn="just">
              <a:lnSpc>
                <a:spcPct val="150000"/>
              </a:lnSpc>
              <a:spcBef>
                <a:spcPts val="600"/>
              </a:spcBef>
              <a:spcAft>
                <a:spcPts val="600"/>
              </a:spcAft>
            </a:pPr>
            <a:r>
              <a:rPr lang="es-ES" b="1" dirty="0" smtClean="0">
                <a:effectLst/>
                <a:latin typeface="Times New Roman" panose="02020603050405020304" pitchFamily="18" charset="0"/>
                <a:ea typeface="Calibri" panose="020F0502020204030204" pitchFamily="34" charset="0"/>
              </a:rPr>
              <a:t>Análisis de la satisfacción total por dimensiones de servicio</a:t>
            </a:r>
            <a:endParaRPr lang="es-EC" b="1" dirty="0">
              <a:effectLst/>
              <a:latin typeface="Times New Roman" panose="02020603050405020304" pitchFamily="18" charset="0"/>
              <a:ea typeface="Calibri" panose="020F0502020204030204" pitchFamily="34" charset="0"/>
            </a:endParaRPr>
          </a:p>
        </p:txBody>
      </p:sp>
      <p:graphicFrame>
        <p:nvGraphicFramePr>
          <p:cNvPr id="6" name="Gráfico 5"/>
          <p:cNvGraphicFramePr/>
          <p:nvPr>
            <p:extLst>
              <p:ext uri="{D42A27DB-BD31-4B8C-83A1-F6EECF244321}">
                <p14:modId xmlns:p14="http://schemas.microsoft.com/office/powerpoint/2010/main" val="3436169250"/>
              </p:ext>
            </p:extLst>
          </p:nvPr>
        </p:nvGraphicFramePr>
        <p:xfrm>
          <a:off x="2411760" y="2204864"/>
          <a:ext cx="6732240" cy="3634912"/>
        </p:xfrm>
        <a:graphic>
          <a:graphicData uri="http://schemas.openxmlformats.org/drawingml/2006/chart">
            <c:chart xmlns:c="http://schemas.openxmlformats.org/drawingml/2006/chart" xmlns:r="http://schemas.openxmlformats.org/officeDocument/2006/relationships" r:id="rId3"/>
          </a:graphicData>
        </a:graphic>
      </p:graphicFrame>
      <p:pic>
        <p:nvPicPr>
          <p:cNvPr id="7" name="3 Imagen">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74351"/>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21221" t="28344" r="35611" b="13579"/>
          <a:stretch/>
        </p:blipFill>
        <p:spPr>
          <a:xfrm>
            <a:off x="971600" y="188640"/>
            <a:ext cx="7330931" cy="5545192"/>
          </a:xfrm>
          <a:prstGeom prst="rect">
            <a:avLst/>
          </a:prstGeom>
        </p:spPr>
      </p:pic>
    </p:spTree>
    <p:extLst>
      <p:ext uri="{BB962C8B-B14F-4D97-AF65-F5344CB8AC3E}">
        <p14:creationId xmlns:p14="http://schemas.microsoft.com/office/powerpoint/2010/main" val="1851332563"/>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Marcador de contenido 3"/>
          <p:cNvGraphicFramePr>
            <a:graphicFrameLocks noGrp="1"/>
          </p:cNvGraphicFramePr>
          <p:nvPr>
            <p:ph idx="1"/>
            <p:extLst>
              <p:ext uri="{D42A27DB-BD31-4B8C-83A1-F6EECF244321}">
                <p14:modId xmlns:p14="http://schemas.microsoft.com/office/powerpoint/2010/main" val="860035890"/>
              </p:ext>
            </p:extLst>
          </p:nvPr>
        </p:nvGraphicFramePr>
        <p:xfrm>
          <a:off x="467544" y="376704"/>
          <a:ext cx="8424937" cy="5500568"/>
        </p:xfrm>
        <a:graphic>
          <a:graphicData uri="http://schemas.openxmlformats.org/drawingml/2006/table">
            <a:tbl>
              <a:tblPr firstRow="1" firstCol="1" bandRow="1">
                <a:tableStyleId>{1E171933-4619-4E11-9A3F-F7608DF75F80}</a:tableStyleId>
              </a:tblPr>
              <a:tblGrid>
                <a:gridCol w="3931948">
                  <a:extLst>
                    <a:ext uri="{9D8B030D-6E8A-4147-A177-3AD203B41FA5}">
                      <a16:colId xmlns:a16="http://schemas.microsoft.com/office/drawing/2014/main" xmlns="" val="3661322381"/>
                    </a:ext>
                  </a:extLst>
                </a:gridCol>
                <a:gridCol w="1435066">
                  <a:extLst>
                    <a:ext uri="{9D8B030D-6E8A-4147-A177-3AD203B41FA5}">
                      <a16:colId xmlns:a16="http://schemas.microsoft.com/office/drawing/2014/main" xmlns="" val="3893706149"/>
                    </a:ext>
                  </a:extLst>
                </a:gridCol>
                <a:gridCol w="3057923">
                  <a:extLst>
                    <a:ext uri="{9D8B030D-6E8A-4147-A177-3AD203B41FA5}">
                      <a16:colId xmlns:a16="http://schemas.microsoft.com/office/drawing/2014/main" xmlns="" val="1057454585"/>
                    </a:ext>
                  </a:extLst>
                </a:gridCol>
              </a:tblGrid>
              <a:tr h="442003">
                <a:tc>
                  <a:txBody>
                    <a:bodyPr/>
                    <a:lstStyle/>
                    <a:p>
                      <a:pPr indent="255905" algn="ctr">
                        <a:lnSpc>
                          <a:spcPct val="150000"/>
                        </a:lnSpc>
                        <a:spcAft>
                          <a:spcPts val="0"/>
                        </a:spcAft>
                      </a:pPr>
                      <a:r>
                        <a:rPr lang="es-EC" sz="1050" dirty="0">
                          <a:effectLst/>
                        </a:rPr>
                        <a:t>Hipótesis</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ctr">
                        <a:lnSpc>
                          <a:spcPct val="150000"/>
                        </a:lnSpc>
                        <a:spcAft>
                          <a:spcPts val="0"/>
                        </a:spcAft>
                      </a:pPr>
                      <a:r>
                        <a:rPr lang="es-EC" sz="1050" dirty="0">
                          <a:effectLst/>
                        </a:rPr>
                        <a:t>Nivel de significancia</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ctr">
                        <a:lnSpc>
                          <a:spcPct val="150000"/>
                        </a:lnSpc>
                        <a:spcAft>
                          <a:spcPts val="0"/>
                        </a:spcAft>
                      </a:pPr>
                      <a:r>
                        <a:rPr lang="es-EC" sz="1050" dirty="0">
                          <a:effectLst/>
                        </a:rPr>
                        <a:t>Análisis</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extLst>
                  <a:ext uri="{0D108BD9-81ED-4DB2-BD59-A6C34878D82A}">
                    <a16:rowId xmlns:a16="http://schemas.microsoft.com/office/drawing/2014/main" xmlns="" val="2179468848"/>
                  </a:ext>
                </a:extLst>
              </a:tr>
              <a:tr h="1407862">
                <a:tc>
                  <a:txBody>
                    <a:bodyPr/>
                    <a:lstStyle/>
                    <a:p>
                      <a:pPr marL="342900" lvl="0" indent="-342900" algn="just">
                        <a:lnSpc>
                          <a:spcPct val="150000"/>
                        </a:lnSpc>
                        <a:spcAft>
                          <a:spcPts val="800"/>
                        </a:spcAft>
                        <a:buFont typeface="+mj-lt"/>
                        <a:buAutoNum type="arabicPeriod"/>
                      </a:pPr>
                      <a:r>
                        <a:rPr lang="es-EC" sz="1050" dirty="0">
                          <a:effectLst/>
                        </a:rPr>
                        <a:t>H0. La inversión </a:t>
                      </a:r>
                      <a:r>
                        <a:rPr lang="es-EC" sz="1050" dirty="0" smtClean="0">
                          <a:effectLst/>
                        </a:rPr>
                        <a:t>mensual que los </a:t>
                      </a:r>
                      <a:r>
                        <a:rPr lang="es-EC" sz="1050" dirty="0">
                          <a:effectLst/>
                        </a:rPr>
                        <a:t>clientes destinan para el cuidado de su mascota no depende de sus ingresos familiares.</a:t>
                      </a:r>
                    </a:p>
                    <a:p>
                      <a:pPr marL="180340" indent="269875" algn="just">
                        <a:lnSpc>
                          <a:spcPct val="150000"/>
                        </a:lnSpc>
                        <a:spcAft>
                          <a:spcPts val="0"/>
                        </a:spcAft>
                      </a:pPr>
                      <a:r>
                        <a:rPr lang="es-EC" sz="1050" dirty="0">
                          <a:effectLst/>
                        </a:rPr>
                        <a:t>H1.  La inversión mensual que los clientes destinan para el cuidado de su mascota depende de sus ingresos familiares.</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ctr">
                        <a:lnSpc>
                          <a:spcPct val="150000"/>
                        </a:lnSpc>
                        <a:spcAft>
                          <a:spcPts val="0"/>
                        </a:spcAft>
                      </a:pPr>
                      <a:r>
                        <a:rPr lang="es-EC" sz="1050" dirty="0">
                          <a:effectLst/>
                        </a:rPr>
                        <a:t>0.000</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just">
                        <a:lnSpc>
                          <a:spcPct val="150000"/>
                        </a:lnSpc>
                        <a:spcAft>
                          <a:spcPts val="0"/>
                        </a:spcAft>
                      </a:pPr>
                      <a:r>
                        <a:rPr lang="es-EC" sz="1050" dirty="0">
                          <a:effectLst/>
                        </a:rPr>
                        <a:t>0,000 ≤ 0,05 se rechaza H0 y se acepta H1.                                     Si existe diferencia significativa entre la media de la Inversión en el cuidado de su mascota mensualmente y la variable ingresos Familiares.</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extLst>
                  <a:ext uri="{0D108BD9-81ED-4DB2-BD59-A6C34878D82A}">
                    <a16:rowId xmlns:a16="http://schemas.microsoft.com/office/drawing/2014/main" xmlns="" val="1696597787"/>
                  </a:ext>
                </a:extLst>
              </a:tr>
              <a:tr h="1628863">
                <a:tc>
                  <a:txBody>
                    <a:bodyPr/>
                    <a:lstStyle/>
                    <a:p>
                      <a:pPr marL="342900" lvl="0" indent="-342900" algn="just">
                        <a:lnSpc>
                          <a:spcPct val="150000"/>
                        </a:lnSpc>
                        <a:spcAft>
                          <a:spcPts val="800"/>
                        </a:spcAft>
                        <a:buFont typeface="+mj-lt"/>
                        <a:buAutoNum type="arabicPeriod"/>
                      </a:pPr>
                      <a:r>
                        <a:rPr lang="es-EC" sz="1050" dirty="0">
                          <a:effectLst/>
                        </a:rPr>
                        <a:t>H0. La frecuencia con la que acuden los clientes a una clínica veterinaria no está relacionada con el tipo de servicio que más utilizan. </a:t>
                      </a:r>
                    </a:p>
                    <a:p>
                      <a:pPr marL="180340" indent="269875" algn="just">
                        <a:lnSpc>
                          <a:spcPct val="150000"/>
                        </a:lnSpc>
                        <a:spcAft>
                          <a:spcPts val="0"/>
                        </a:spcAft>
                      </a:pPr>
                      <a:r>
                        <a:rPr lang="es-MX" sz="1050" dirty="0">
                          <a:effectLst/>
                        </a:rPr>
                        <a:t>H1. La frecuencia con la que acuden los clientes a una clínica veterinaria está relacionada con el tipo de servicio que más utilizan.</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ctr">
                        <a:lnSpc>
                          <a:spcPct val="150000"/>
                        </a:lnSpc>
                        <a:spcAft>
                          <a:spcPts val="0"/>
                        </a:spcAft>
                      </a:pPr>
                      <a:r>
                        <a:rPr lang="es-EC" sz="1050" dirty="0">
                          <a:effectLst/>
                        </a:rPr>
                        <a:t>0.000</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just">
                        <a:lnSpc>
                          <a:spcPct val="150000"/>
                        </a:lnSpc>
                        <a:spcAft>
                          <a:spcPts val="0"/>
                        </a:spcAft>
                      </a:pPr>
                      <a:r>
                        <a:rPr lang="es-EC" sz="1050" dirty="0">
                          <a:effectLst/>
                        </a:rPr>
                        <a:t>0,000 ≤ 0,05 se rechaza H0 y se acepta H1.                                     Si existe diferencia significativa entre la media de la Frecuencia y tipo de servicio que más utiliza.</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extLst>
                  <a:ext uri="{0D108BD9-81ED-4DB2-BD59-A6C34878D82A}">
                    <a16:rowId xmlns:a16="http://schemas.microsoft.com/office/drawing/2014/main" xmlns="" val="3445781296"/>
                  </a:ext>
                </a:extLst>
              </a:tr>
              <a:tr h="1849865">
                <a:tc>
                  <a:txBody>
                    <a:bodyPr/>
                    <a:lstStyle/>
                    <a:p>
                      <a:pPr marL="342900" lvl="0" indent="-342900" algn="just">
                        <a:lnSpc>
                          <a:spcPct val="150000"/>
                        </a:lnSpc>
                        <a:spcAft>
                          <a:spcPts val="800"/>
                        </a:spcAft>
                        <a:buFont typeface="+mj-lt"/>
                        <a:buAutoNum type="arabicPeriod"/>
                      </a:pPr>
                      <a:r>
                        <a:rPr lang="es-MX" sz="1050" dirty="0">
                          <a:effectLst/>
                        </a:rPr>
                        <a:t>H0. Los resultados del estudio de las dimensiones de calidad en el servicio demuestran que el nivel de satisfacción de los clientes sobrepasa el 80%.</a:t>
                      </a:r>
                      <a:endParaRPr lang="es-EC" sz="1050" dirty="0">
                        <a:effectLst/>
                      </a:endParaRPr>
                    </a:p>
                    <a:p>
                      <a:pPr marL="180340" indent="269875" algn="just">
                        <a:lnSpc>
                          <a:spcPct val="150000"/>
                        </a:lnSpc>
                        <a:spcAft>
                          <a:spcPts val="800"/>
                        </a:spcAft>
                      </a:pPr>
                      <a:r>
                        <a:rPr lang="es-MX" sz="1050" dirty="0">
                          <a:effectLst/>
                        </a:rPr>
                        <a:t>H1. Los resultados del estudio de las dimensiones de calidad en el servicio demuestran que el nivel de satisfacción de los clientes no sobrepasa el 80%.</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just">
                        <a:lnSpc>
                          <a:spcPct val="150000"/>
                        </a:lnSpc>
                        <a:spcAft>
                          <a:spcPts val="0"/>
                        </a:spcAft>
                      </a:pPr>
                      <a:r>
                        <a:rPr lang="es-EC" sz="1050" dirty="0">
                          <a:effectLst/>
                        </a:rPr>
                        <a:t>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tc>
                  <a:txBody>
                    <a:bodyPr/>
                    <a:lstStyle/>
                    <a:p>
                      <a:pPr indent="255905" algn="just">
                        <a:lnSpc>
                          <a:spcPct val="150000"/>
                        </a:lnSpc>
                        <a:spcAft>
                          <a:spcPts val="0"/>
                        </a:spcAft>
                      </a:pPr>
                      <a:r>
                        <a:rPr lang="es-EC" sz="1050" dirty="0">
                          <a:effectLst/>
                        </a:rPr>
                        <a:t>Según el hallazgo encontrado, se concluye que el nivel de satisfacción total es del 73.29%, mismo que no sobrepasa el 80%. </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734" marR="40734" marT="0" marB="0"/>
                </a:tc>
                <a:extLst>
                  <a:ext uri="{0D108BD9-81ED-4DB2-BD59-A6C34878D82A}">
                    <a16:rowId xmlns:a16="http://schemas.microsoft.com/office/drawing/2014/main" xmlns="" val="2090352274"/>
                  </a:ext>
                </a:extLst>
              </a:tr>
            </a:tbl>
          </a:graphicData>
        </a:graphic>
      </p:graphicFrame>
    </p:spTree>
    <p:extLst>
      <p:ext uri="{BB962C8B-B14F-4D97-AF65-F5344CB8AC3E}">
        <p14:creationId xmlns:p14="http://schemas.microsoft.com/office/powerpoint/2010/main" val="897722085"/>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724128" y="2420888"/>
            <a:ext cx="2390976" cy="523220"/>
          </a:xfrm>
          <a:prstGeom prst="rect">
            <a:avLst/>
          </a:prstGeom>
          <a:noFill/>
        </p:spPr>
        <p:txBody>
          <a:bodyPr wrap="none">
            <a:spAutoFit/>
          </a:bodyPr>
          <a:lstStyle/>
          <a:p>
            <a:pPr algn="ctr">
              <a:defRPr/>
            </a:pP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PROPUESTA</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endParaRP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4824536" cy="6669360"/>
          </a:xfrm>
          <a:prstGeom prst="rect">
            <a:avLst/>
          </a:prstGeom>
          <a:noFill/>
          <a:ln>
            <a:solidFill>
              <a:schemeClr val="tx1"/>
            </a:solidFill>
          </a:ln>
        </p:spPr>
      </p:pic>
      <p:pic>
        <p:nvPicPr>
          <p:cNvPr id="4"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51520" y="188640"/>
            <a:ext cx="4572000" cy="2031325"/>
          </a:xfrm>
          <a:prstGeom prst="rect">
            <a:avLst/>
          </a:prstGeom>
        </p:spPr>
        <p:txBody>
          <a:bodyPr>
            <a:spAutoFit/>
          </a:bodyPr>
          <a:lstStyle/>
          <a:p>
            <a:pPr algn="just"/>
            <a:r>
              <a:rPr lang="es-EC" b="1" dirty="0">
                <a:solidFill>
                  <a:srgbClr val="FF0000"/>
                </a:solidFill>
              </a:rPr>
              <a:t>Objetivo General de la propuesta</a:t>
            </a:r>
            <a:endParaRPr lang="es-EC" dirty="0">
              <a:solidFill>
                <a:srgbClr val="FF0000"/>
              </a:solidFill>
            </a:endParaRPr>
          </a:p>
          <a:p>
            <a:pPr algn="just"/>
            <a:r>
              <a:rPr lang="es-EC" dirty="0"/>
              <a:t>Determinar el nivel de satisfacción actual de los clientes, a través de la interpretación de los hallazgos de la investigación de mercados, aplicando la metodología de calidad en el servicio, para mejorar su experiencia de compra.</a:t>
            </a:r>
          </a:p>
        </p:txBody>
      </p:sp>
      <p:graphicFrame>
        <p:nvGraphicFramePr>
          <p:cNvPr id="6" name="5 Diagrama"/>
          <p:cNvGraphicFramePr/>
          <p:nvPr>
            <p:extLst>
              <p:ext uri="{D42A27DB-BD31-4B8C-83A1-F6EECF244321}">
                <p14:modId xmlns:p14="http://schemas.microsoft.com/office/powerpoint/2010/main" val="2783260939"/>
              </p:ext>
            </p:extLst>
          </p:nvPr>
        </p:nvGraphicFramePr>
        <p:xfrm>
          <a:off x="4211960" y="2492896"/>
          <a:ext cx="4784934" cy="3112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Rectángulo"/>
          <p:cNvSpPr/>
          <p:nvPr/>
        </p:nvSpPr>
        <p:spPr>
          <a:xfrm>
            <a:off x="885375" y="4005064"/>
            <a:ext cx="2582758" cy="369332"/>
          </a:xfrm>
          <a:prstGeom prst="rect">
            <a:avLst/>
          </a:prstGeom>
        </p:spPr>
        <p:txBody>
          <a:bodyPr wrap="none">
            <a:spAutoFit/>
          </a:bodyPr>
          <a:lstStyle/>
          <a:p>
            <a:pPr algn="just"/>
            <a:r>
              <a:rPr lang="es-EC" b="1" dirty="0" smtClean="0">
                <a:solidFill>
                  <a:srgbClr val="FF0000"/>
                </a:solidFill>
              </a:rPr>
              <a:t>Objetivos Específicos</a:t>
            </a:r>
            <a:endParaRPr lang="es-EC" dirty="0">
              <a:solidFill>
                <a:srgbClr val="FF0000"/>
              </a:solidFill>
            </a:endParaRPr>
          </a:p>
        </p:txBody>
      </p:sp>
    </p:spTree>
    <p:extLst>
      <p:ext uri="{BB962C8B-B14F-4D97-AF65-F5344CB8AC3E}">
        <p14:creationId xmlns:p14="http://schemas.microsoft.com/office/powerpoint/2010/main" val="3648108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164" t="18707" r="13880" b="17877"/>
          <a:stretch/>
        </p:blipFill>
        <p:spPr bwMode="auto">
          <a:xfrm>
            <a:off x="251520" y="167470"/>
            <a:ext cx="4380931" cy="652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436" name="Picture 4" descr="Resultado de imagen para recomendaci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2509737"/>
            <a:ext cx="3678188" cy="1839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8636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403648" y="613028"/>
            <a:ext cx="6167137" cy="523220"/>
          </a:xfrm>
          <a:prstGeom prst="rect">
            <a:avLst/>
          </a:prstGeom>
          <a:noFill/>
        </p:spPr>
        <p:txBody>
          <a:bodyPr wrap="none">
            <a:spAutoFit/>
          </a:bodyPr>
          <a:lstStyle/>
          <a:p>
            <a:pPr algn="ctr">
              <a:defRPr/>
            </a:pP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DESARROLLO DE LA PROPUESTA</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endParaRP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229" t="36482" r="17604" b="8888"/>
          <a:stretch/>
        </p:blipFill>
        <p:spPr bwMode="auto">
          <a:xfrm>
            <a:off x="107504" y="1340768"/>
            <a:ext cx="8875762" cy="4250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655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403648" y="613028"/>
            <a:ext cx="6167137" cy="523220"/>
          </a:xfrm>
          <a:prstGeom prst="rect">
            <a:avLst/>
          </a:prstGeom>
          <a:noFill/>
        </p:spPr>
        <p:txBody>
          <a:bodyPr wrap="none">
            <a:spAutoFit/>
          </a:bodyPr>
          <a:lstStyle/>
          <a:p>
            <a:pPr algn="ctr">
              <a:defRPr/>
            </a:pP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DESARROLLO DE LA PROPUESTA</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endParaRP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209" t="36352" r="14850" b="22653"/>
          <a:stretch/>
        </p:blipFill>
        <p:spPr bwMode="auto">
          <a:xfrm>
            <a:off x="30527" y="1844824"/>
            <a:ext cx="9113473" cy="313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11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308934" y="5877272"/>
            <a:ext cx="283506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403648" y="613028"/>
            <a:ext cx="6167137" cy="523220"/>
          </a:xfrm>
          <a:prstGeom prst="rect">
            <a:avLst/>
          </a:prstGeom>
          <a:noFill/>
        </p:spPr>
        <p:txBody>
          <a:bodyPr wrap="none">
            <a:spAutoFit/>
          </a:bodyPr>
          <a:lstStyle/>
          <a:p>
            <a:pPr algn="ctr">
              <a:defRPr/>
            </a:pP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DESARROLLO DE LA PROPUESTA</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endParaRPr>
          </a:p>
        </p:txBody>
      </p:sp>
      <p:pic>
        <p:nvPicPr>
          <p:cNvPr id="14643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8242" t="35025" r="17686" b="14413"/>
          <a:stretch/>
        </p:blipFill>
        <p:spPr bwMode="auto">
          <a:xfrm>
            <a:off x="24130" y="1556792"/>
            <a:ext cx="908437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484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67544" y="404664"/>
            <a:ext cx="8229600" cy="990600"/>
          </a:xfrm>
        </p:spPr>
        <p:style>
          <a:lnRef idx="2">
            <a:schemeClr val="accent2"/>
          </a:lnRef>
          <a:fillRef idx="1">
            <a:schemeClr val="lt1"/>
          </a:fillRef>
          <a:effectRef idx="0">
            <a:schemeClr val="accent2"/>
          </a:effectRef>
          <a:fontRef idx="minor">
            <a:schemeClr val="dk1"/>
          </a:fontRef>
        </p:style>
        <p:txBody>
          <a:bodyPr/>
          <a:lstStyle/>
          <a:p>
            <a:pPr algn="ctr"/>
            <a:r>
              <a:rPr lang="es-EC" b="1" dirty="0" smtClean="0">
                <a:solidFill>
                  <a:schemeClr val="tx1"/>
                </a:solidFill>
              </a:rPr>
              <a:t>Objetivo General</a:t>
            </a:r>
            <a:endParaRPr lang="es-EC" b="1" dirty="0">
              <a:solidFill>
                <a:schemeClr val="tx1"/>
              </a:solidFill>
            </a:endParaRPr>
          </a:p>
        </p:txBody>
      </p:sp>
      <p:sp>
        <p:nvSpPr>
          <p:cNvPr id="3" name="2 Marcador de contenido"/>
          <p:cNvSpPr>
            <a:spLocks noGrp="1"/>
          </p:cNvSpPr>
          <p:nvPr>
            <p:ph idx="1"/>
          </p:nvPr>
        </p:nvSpPr>
        <p:spPr>
          <a:xfrm>
            <a:off x="539552" y="2060848"/>
            <a:ext cx="8064896" cy="2016224"/>
          </a:xfrm>
          <a:solidFill>
            <a:srgbClr val="ECE4EB"/>
          </a:solidFill>
        </p:spPr>
        <p:style>
          <a:lnRef idx="2">
            <a:schemeClr val="accent5"/>
          </a:lnRef>
          <a:fillRef idx="1">
            <a:schemeClr val="lt1"/>
          </a:fillRef>
          <a:effectRef idx="0">
            <a:schemeClr val="accent5"/>
          </a:effectRef>
          <a:fontRef idx="minor">
            <a:schemeClr val="dk1"/>
          </a:fontRef>
        </p:style>
        <p:txBody>
          <a:bodyPr>
            <a:normAutofit/>
          </a:bodyPr>
          <a:lstStyle/>
          <a:p>
            <a:pPr lvl="0" algn="just"/>
            <a:r>
              <a:rPr lang="es-EC" dirty="0"/>
              <a:t>Evaluar la experiencia de compra y la calidad del servicio que ofrecen las clínicas veterinarias del Distrito Metropolitano de Quito, mediante el Modelo de Ciclo de Servicio a fin de establecer una propuesta para su mejora continua</a:t>
            </a:r>
            <a:r>
              <a:rPr lang="es-EC" dirty="0" smtClean="0"/>
              <a:t>.</a:t>
            </a:r>
            <a:endParaRPr lang="es-EC" dirty="0"/>
          </a:p>
        </p:txBody>
      </p:sp>
      <p:pic>
        <p:nvPicPr>
          <p:cNvPr id="4" name="Picture 3" descr="C:\Users\user\AppData\Local\Microsoft\Windows\Temporary Internet Files\Content.IE5\NRJC35R4\l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861048"/>
            <a:ext cx="2915816" cy="2347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660232" y="5949280"/>
            <a:ext cx="2483768"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3 Imagen">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l="11018" t="37073" b="29042"/>
          <a:stretch>
            <a:fillRect/>
          </a:stretch>
        </p:blipFill>
        <p:spPr bwMode="auto">
          <a:xfrm>
            <a:off x="6045200" y="5975176"/>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45335"/>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3 Imagen"/>
          <p:cNvPicPr>
            <a:picLocks noChangeAspect="1"/>
          </p:cNvPicPr>
          <p:nvPr/>
        </p:nvPicPr>
        <p:blipFill>
          <a:blip r:embed="rId2">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79512" y="116632"/>
            <a:ext cx="3960440" cy="523220"/>
          </a:xfrm>
          <a:prstGeom prst="rect">
            <a:avLst/>
          </a:prstGeom>
          <a:noFill/>
        </p:spPr>
        <p:txBody>
          <a:bodyPr>
            <a:spAutoFit/>
          </a:bodyPr>
          <a:lstStyle/>
          <a:p>
            <a:pPr algn="ctr">
              <a:defRPr/>
            </a:pPr>
            <a:r>
              <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CONCLUSIONES</a:t>
            </a:r>
          </a:p>
        </p:txBody>
      </p:sp>
      <p:graphicFrame>
        <p:nvGraphicFramePr>
          <p:cNvPr id="2" name="1 Diagrama"/>
          <p:cNvGraphicFramePr/>
          <p:nvPr>
            <p:extLst>
              <p:ext uri="{D42A27DB-BD31-4B8C-83A1-F6EECF244321}">
                <p14:modId xmlns:p14="http://schemas.microsoft.com/office/powerpoint/2010/main" val="937285014"/>
              </p:ext>
            </p:extLst>
          </p:nvPr>
        </p:nvGraphicFramePr>
        <p:xfrm>
          <a:off x="827584" y="980728"/>
          <a:ext cx="770485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07504" y="116632"/>
            <a:ext cx="4752528" cy="461665"/>
          </a:xfrm>
          <a:prstGeom prst="rect">
            <a:avLst/>
          </a:prstGeom>
          <a:noFill/>
        </p:spPr>
        <p:txBody>
          <a:bodyPr>
            <a:spAutoFit/>
          </a:bodyPr>
          <a:lstStyle/>
          <a:p>
            <a:pPr algn="ctr">
              <a:defRPr/>
            </a:pPr>
            <a:r>
              <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RECOMENDACIONES</a:t>
            </a:r>
          </a:p>
        </p:txBody>
      </p:sp>
      <p:graphicFrame>
        <p:nvGraphicFramePr>
          <p:cNvPr id="2" name="1 Diagrama"/>
          <p:cNvGraphicFramePr/>
          <p:nvPr>
            <p:extLst>
              <p:ext uri="{D42A27DB-BD31-4B8C-83A1-F6EECF244321}">
                <p14:modId xmlns:p14="http://schemas.microsoft.com/office/powerpoint/2010/main" val="3722120788"/>
              </p:ext>
            </p:extLst>
          </p:nvPr>
        </p:nvGraphicFramePr>
        <p:xfrm>
          <a:off x="395536" y="1268760"/>
          <a:ext cx="8352928" cy="4681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041576" y="5016250"/>
            <a:ext cx="7848872" cy="646331"/>
          </a:xfrm>
          <a:prstGeom prst="rect">
            <a:avLst/>
          </a:prstGeom>
          <a:noFill/>
        </p:spPr>
        <p:txBody>
          <a:bodyPr>
            <a:spAutoFit/>
          </a:bodyPr>
          <a:lstStyle/>
          <a:p>
            <a:pPr algn="ctr">
              <a:defRPr/>
            </a:pPr>
            <a:r>
              <a:rPr lang="es-E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mn-cs"/>
              </a:rPr>
              <a:t>¡Muchas Gracias!</a:t>
            </a:r>
          </a:p>
        </p:txBody>
      </p:sp>
      <p:sp>
        <p:nvSpPr>
          <p:cNvPr id="2" name="Rectángulo 1"/>
          <p:cNvSpPr/>
          <p:nvPr/>
        </p:nvSpPr>
        <p:spPr>
          <a:xfrm>
            <a:off x="2051720" y="4129112"/>
            <a:ext cx="6289558" cy="646331"/>
          </a:xfrm>
          <a:prstGeom prst="rect">
            <a:avLst/>
          </a:prstGeom>
        </p:spPr>
        <p:txBody>
          <a:bodyPr wrap="square">
            <a:spAutoFit/>
          </a:bodyPr>
          <a:lstStyle/>
          <a:p>
            <a:pPr algn="just"/>
            <a:r>
              <a:rPr lang="es-EC" i="1" dirty="0" smtClean="0">
                <a:latin typeface="Gabriola" panose="04040605051002020D02" pitchFamily="82" charset="0"/>
              </a:rPr>
              <a:t>Los animales no son propiedades o cosas, sino organismos vivientes, sujetos de una vida, que merecen nuestra compasión, respeto, amistad y apoyo (Marc Bekoff)</a:t>
            </a:r>
            <a:endParaRPr lang="es-EC" i="1" dirty="0">
              <a:latin typeface="Gabriola" panose="04040605051002020D02" pitchFamily="82"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 y="4030035"/>
            <a:ext cx="3393558" cy="2827965"/>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2" y="137718"/>
            <a:ext cx="9144000" cy="380782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404664"/>
            <a:ext cx="8229600" cy="9906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s-EC" b="1" dirty="0" smtClean="0">
                <a:solidFill>
                  <a:schemeClr val="tx1"/>
                </a:solidFill>
              </a:rPr>
              <a:t>Objetivos Específicos</a:t>
            </a:r>
            <a:endParaRPr lang="es-EC" b="1" dirty="0">
              <a:solidFill>
                <a:schemeClr val="tx1"/>
              </a:solidFill>
            </a:endParaRPr>
          </a:p>
        </p:txBody>
      </p:sp>
      <p:graphicFrame>
        <p:nvGraphicFramePr>
          <p:cNvPr id="2" name="Diagrama 1"/>
          <p:cNvGraphicFramePr/>
          <p:nvPr>
            <p:extLst>
              <p:ext uri="{D42A27DB-BD31-4B8C-83A1-F6EECF244321}">
                <p14:modId xmlns:p14="http://schemas.microsoft.com/office/powerpoint/2010/main" val="198743451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3 Imagen">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51382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r="9053" b="29042"/>
          <a:stretch>
            <a:fillRect/>
          </a:stretch>
        </p:blipFill>
        <p:spPr bwMode="auto">
          <a:xfrm>
            <a:off x="6324600" y="5949950"/>
            <a:ext cx="278447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p:cNvSpPr/>
          <p:nvPr/>
        </p:nvSpPr>
        <p:spPr>
          <a:xfrm>
            <a:off x="33280" y="35913"/>
            <a:ext cx="2646878" cy="584775"/>
          </a:xfrm>
          <a:prstGeom prst="rect">
            <a:avLst/>
          </a:prstGeom>
          <a:noFill/>
        </p:spPr>
        <p:txBody>
          <a:bodyPr wrap="none">
            <a:spAutoFit/>
          </a:bodyPr>
          <a:lstStyle/>
          <a:p>
            <a:pPr algn="ctr">
              <a:defRPr/>
            </a:pPr>
            <a:r>
              <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CONTENIDO</a:t>
            </a:r>
          </a:p>
        </p:txBody>
      </p:sp>
      <p:graphicFrame>
        <p:nvGraphicFramePr>
          <p:cNvPr id="6" name="5 Diagrama"/>
          <p:cNvGraphicFramePr/>
          <p:nvPr/>
        </p:nvGraphicFramePr>
        <p:xfrm>
          <a:off x="4067943" y="980728"/>
          <a:ext cx="5041131"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197" name="Picture 2" descr="http://www.mercado.com.ar/public/imagenes/000004511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2492375"/>
            <a:ext cx="419417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p:cNvSpPr>
            <a:spLocks noGrp="1"/>
          </p:cNvSpPr>
          <p:nvPr>
            <p:ph idx="1"/>
          </p:nvPr>
        </p:nvSpPr>
        <p:spPr>
          <a:xfrm>
            <a:off x="457200" y="1772816"/>
            <a:ext cx="2458616" cy="460648"/>
          </a:xfrm>
        </p:spPr>
        <p:txBody>
          <a:bodyPr/>
          <a:lstStyle/>
          <a:p>
            <a:pPr marL="0" indent="0">
              <a:buNone/>
            </a:pPr>
            <a:r>
              <a:rPr lang="es-ES" b="1" dirty="0">
                <a:solidFill>
                  <a:schemeClr val="tx1"/>
                </a:solidFill>
              </a:rPr>
              <a:t>Teoría de la satisfacción del cliente y sus </a:t>
            </a:r>
            <a:r>
              <a:rPr lang="es-ES" b="1" dirty="0" smtClean="0">
                <a:solidFill>
                  <a:schemeClr val="tx1"/>
                </a:solidFill>
              </a:rPr>
              <a:t>modelos</a:t>
            </a:r>
          </a:p>
          <a:p>
            <a:pPr marL="0" indent="0">
              <a:buNone/>
            </a:pPr>
            <a:r>
              <a:rPr lang="es-ES" b="1" dirty="0" smtClean="0">
                <a:solidFill>
                  <a:schemeClr val="tx1"/>
                </a:solidFill>
              </a:rPr>
              <a:t>SERVQUAL</a:t>
            </a:r>
            <a:endParaRPr lang="es-EC" b="1" dirty="0">
              <a:solidFill>
                <a:schemeClr val="tx1"/>
              </a:solidFill>
            </a:endParaRPr>
          </a:p>
          <a:p>
            <a:endParaRPr lang="es-EC" dirty="0">
              <a:solidFill>
                <a:schemeClr val="tx1"/>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3826066369"/>
              </p:ext>
            </p:extLst>
          </p:nvPr>
        </p:nvGraphicFramePr>
        <p:xfrm>
          <a:off x="2915816" y="764704"/>
          <a:ext cx="5959574" cy="4328160"/>
        </p:xfrm>
        <a:graphic>
          <a:graphicData uri="http://schemas.openxmlformats.org/drawingml/2006/table">
            <a:tbl>
              <a:tblPr firstRow="1" firstCol="1" bandRow="1">
                <a:tableStyleId>{5940675A-B579-460E-94D1-54222C63F5DA}</a:tableStyleId>
              </a:tblPr>
              <a:tblGrid>
                <a:gridCol w="1826013">
                  <a:extLst>
                    <a:ext uri="{9D8B030D-6E8A-4147-A177-3AD203B41FA5}">
                      <a16:colId xmlns:a16="http://schemas.microsoft.com/office/drawing/2014/main" xmlns="" val="2714397066"/>
                    </a:ext>
                  </a:extLst>
                </a:gridCol>
                <a:gridCol w="4133561">
                  <a:extLst>
                    <a:ext uri="{9D8B030D-6E8A-4147-A177-3AD203B41FA5}">
                      <a16:colId xmlns:a16="http://schemas.microsoft.com/office/drawing/2014/main" xmlns="" val="3084354392"/>
                    </a:ext>
                  </a:extLst>
                </a:gridCol>
              </a:tblGrid>
              <a:tr h="237442">
                <a:tc>
                  <a:txBody>
                    <a:bodyPr/>
                    <a:lstStyle/>
                    <a:p>
                      <a:pPr indent="255905" algn="just">
                        <a:lnSpc>
                          <a:spcPct val="200000"/>
                        </a:lnSpc>
                        <a:spcAft>
                          <a:spcPts val="0"/>
                        </a:spcAft>
                      </a:pPr>
                      <a:r>
                        <a:rPr lang="es-EC" sz="1000" dirty="0">
                          <a:effectLst/>
                        </a:rPr>
                        <a:t>Criterios</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5905" algn="just">
                        <a:lnSpc>
                          <a:spcPct val="200000"/>
                        </a:lnSpc>
                        <a:spcAft>
                          <a:spcPts val="0"/>
                        </a:spcAft>
                      </a:pPr>
                      <a:r>
                        <a:rPr lang="es-EC" sz="1000" dirty="0">
                          <a:effectLst/>
                        </a:rPr>
                        <a:t>Declaraciones correspondientes al criterio</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06306902"/>
                  </a:ext>
                </a:extLst>
              </a:tr>
              <a:tr h="569862">
                <a:tc>
                  <a:txBody>
                    <a:bodyPr/>
                    <a:lstStyle/>
                    <a:p>
                      <a:pPr indent="255905">
                        <a:lnSpc>
                          <a:spcPct val="200000"/>
                        </a:lnSpc>
                        <a:spcAft>
                          <a:spcPts val="0"/>
                        </a:spcAft>
                      </a:pPr>
                      <a:r>
                        <a:rPr lang="es-EC" sz="1000" dirty="0">
                          <a:effectLst/>
                        </a:rPr>
                        <a:t>Elementos Tangibles</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50000"/>
                        </a:lnSpc>
                        <a:spcAft>
                          <a:spcPts val="0"/>
                        </a:spcAft>
                        <a:buFont typeface="+mj-lt"/>
                        <a:buAutoNum type="arabicPeriod"/>
                      </a:pPr>
                      <a:r>
                        <a:rPr lang="es-EC" sz="800" dirty="0">
                          <a:effectLst/>
                        </a:rPr>
                        <a:t>Equipamiento de aspecto moderno</a:t>
                      </a:r>
                      <a:endParaRPr lang="es-EC" sz="1200" dirty="0">
                        <a:effectLst/>
                      </a:endParaRPr>
                    </a:p>
                    <a:p>
                      <a:pPr marL="342900" lvl="0" indent="-342900">
                        <a:lnSpc>
                          <a:spcPct val="150000"/>
                        </a:lnSpc>
                        <a:spcAft>
                          <a:spcPts val="0"/>
                        </a:spcAft>
                        <a:buFont typeface="+mj-lt"/>
                        <a:buAutoNum type="arabicPeriod"/>
                      </a:pPr>
                      <a:r>
                        <a:rPr lang="es-EC" sz="800" dirty="0">
                          <a:effectLst/>
                        </a:rPr>
                        <a:t>Instalaciones visualmente atractivas</a:t>
                      </a:r>
                      <a:endParaRPr lang="es-EC" sz="1200" dirty="0">
                        <a:effectLst/>
                      </a:endParaRPr>
                    </a:p>
                    <a:p>
                      <a:pPr marL="342900" lvl="0" indent="-342900">
                        <a:lnSpc>
                          <a:spcPct val="150000"/>
                        </a:lnSpc>
                        <a:spcAft>
                          <a:spcPts val="0"/>
                        </a:spcAft>
                        <a:buFont typeface="+mj-lt"/>
                        <a:buAutoNum type="arabicPeriod"/>
                      </a:pPr>
                      <a:r>
                        <a:rPr lang="es-EC" sz="800" dirty="0">
                          <a:effectLst/>
                        </a:rPr>
                        <a:t>Apariencia del personal</a:t>
                      </a:r>
                      <a:endParaRPr lang="es-EC" sz="1200" dirty="0">
                        <a:effectLst/>
                      </a:endParaRPr>
                    </a:p>
                    <a:p>
                      <a:pPr marL="342900" lvl="0" indent="-342900">
                        <a:lnSpc>
                          <a:spcPct val="150000"/>
                        </a:lnSpc>
                        <a:spcAft>
                          <a:spcPts val="0"/>
                        </a:spcAft>
                        <a:buFont typeface="+mj-lt"/>
                        <a:buAutoNum type="arabicPeriod"/>
                      </a:pPr>
                      <a:r>
                        <a:rPr lang="es-EC" sz="800" dirty="0">
                          <a:effectLst/>
                        </a:rPr>
                        <a:t>Elementos tangibles atractivos</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6833977"/>
                  </a:ext>
                </a:extLst>
              </a:tr>
              <a:tr h="712327">
                <a:tc>
                  <a:txBody>
                    <a:bodyPr/>
                    <a:lstStyle/>
                    <a:p>
                      <a:pPr indent="255905">
                        <a:lnSpc>
                          <a:spcPct val="200000"/>
                        </a:lnSpc>
                        <a:spcAft>
                          <a:spcPts val="0"/>
                        </a:spcAft>
                      </a:pPr>
                      <a:r>
                        <a:rPr lang="es-EC" sz="1000" dirty="0">
                          <a:effectLst/>
                        </a:rPr>
                        <a:t>Fiabilidad</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50000"/>
                        </a:lnSpc>
                        <a:spcAft>
                          <a:spcPts val="0"/>
                        </a:spcAft>
                        <a:buFont typeface="+mj-lt"/>
                        <a:buAutoNum type="arabicPeriod"/>
                      </a:pPr>
                      <a:r>
                        <a:rPr lang="es-EC" sz="800" dirty="0">
                          <a:effectLst/>
                        </a:rPr>
                        <a:t>Cumplimiento de promesas</a:t>
                      </a:r>
                      <a:endParaRPr lang="es-EC" sz="1200" dirty="0">
                        <a:effectLst/>
                      </a:endParaRPr>
                    </a:p>
                    <a:p>
                      <a:pPr marL="342900" lvl="0" indent="-342900">
                        <a:lnSpc>
                          <a:spcPct val="150000"/>
                        </a:lnSpc>
                        <a:spcAft>
                          <a:spcPts val="0"/>
                        </a:spcAft>
                        <a:buFont typeface="+mj-lt"/>
                        <a:buAutoNum type="arabicPeriod"/>
                      </a:pPr>
                      <a:r>
                        <a:rPr lang="es-EC" sz="800" dirty="0">
                          <a:effectLst/>
                        </a:rPr>
                        <a:t>Interés en la resolución de problemas</a:t>
                      </a:r>
                      <a:endParaRPr lang="es-EC" sz="1200" dirty="0">
                        <a:effectLst/>
                      </a:endParaRPr>
                    </a:p>
                    <a:p>
                      <a:pPr marL="342900" lvl="0" indent="-342900">
                        <a:lnSpc>
                          <a:spcPct val="150000"/>
                        </a:lnSpc>
                        <a:spcAft>
                          <a:spcPts val="0"/>
                        </a:spcAft>
                        <a:buFont typeface="+mj-lt"/>
                        <a:buAutoNum type="arabicPeriod"/>
                      </a:pPr>
                      <a:r>
                        <a:rPr lang="es-EC" sz="800" dirty="0">
                          <a:effectLst/>
                        </a:rPr>
                        <a:t>Realización del servicio a la primera</a:t>
                      </a:r>
                      <a:endParaRPr lang="es-EC" sz="1200" dirty="0">
                        <a:effectLst/>
                      </a:endParaRPr>
                    </a:p>
                    <a:p>
                      <a:pPr marL="342900" lvl="0" indent="-342900">
                        <a:lnSpc>
                          <a:spcPct val="150000"/>
                        </a:lnSpc>
                        <a:spcAft>
                          <a:spcPts val="0"/>
                        </a:spcAft>
                        <a:buFont typeface="+mj-lt"/>
                        <a:buAutoNum type="arabicPeriod"/>
                      </a:pPr>
                      <a:r>
                        <a:rPr lang="es-EC" sz="800" dirty="0">
                          <a:effectLst/>
                        </a:rPr>
                        <a:t>Conclusión en el plazo prometido</a:t>
                      </a:r>
                      <a:endParaRPr lang="es-EC" sz="1200" dirty="0">
                        <a:effectLst/>
                      </a:endParaRPr>
                    </a:p>
                    <a:p>
                      <a:pPr marL="342900" lvl="0" indent="-342900">
                        <a:lnSpc>
                          <a:spcPct val="150000"/>
                        </a:lnSpc>
                        <a:spcAft>
                          <a:spcPts val="0"/>
                        </a:spcAft>
                        <a:buFont typeface="+mj-lt"/>
                        <a:buAutoNum type="arabicPeriod"/>
                      </a:pPr>
                      <a:r>
                        <a:rPr lang="es-EC" sz="800" dirty="0">
                          <a:effectLst/>
                        </a:rPr>
                        <a:t>Ausencia de errores</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52587397"/>
                  </a:ext>
                </a:extLst>
              </a:tr>
              <a:tr h="569862">
                <a:tc>
                  <a:txBody>
                    <a:bodyPr/>
                    <a:lstStyle/>
                    <a:p>
                      <a:pPr indent="255905">
                        <a:lnSpc>
                          <a:spcPct val="200000"/>
                        </a:lnSpc>
                        <a:spcAft>
                          <a:spcPts val="0"/>
                        </a:spcAft>
                      </a:pPr>
                      <a:r>
                        <a:rPr lang="es-EC" sz="1000" dirty="0">
                          <a:effectLst/>
                        </a:rPr>
                        <a:t>Capacidad de respuesta</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50000"/>
                        </a:lnSpc>
                        <a:spcAft>
                          <a:spcPts val="0"/>
                        </a:spcAft>
                        <a:buFont typeface="+mj-lt"/>
                        <a:buAutoNum type="arabicPeriod"/>
                      </a:pPr>
                      <a:r>
                        <a:rPr lang="es-EC" sz="800" dirty="0">
                          <a:effectLst/>
                        </a:rPr>
                        <a:t>Personal comunicativo</a:t>
                      </a:r>
                      <a:endParaRPr lang="es-EC" sz="1200" dirty="0">
                        <a:effectLst/>
                      </a:endParaRPr>
                    </a:p>
                    <a:p>
                      <a:pPr marL="342900" lvl="0" indent="-342900">
                        <a:lnSpc>
                          <a:spcPct val="150000"/>
                        </a:lnSpc>
                        <a:spcAft>
                          <a:spcPts val="0"/>
                        </a:spcAft>
                        <a:buFont typeface="+mj-lt"/>
                        <a:buAutoNum type="arabicPeriod"/>
                      </a:pPr>
                      <a:r>
                        <a:rPr lang="es-EC" sz="800" dirty="0">
                          <a:effectLst/>
                        </a:rPr>
                        <a:t>Personal rápido</a:t>
                      </a:r>
                      <a:endParaRPr lang="es-EC" sz="1200" dirty="0">
                        <a:effectLst/>
                      </a:endParaRPr>
                    </a:p>
                    <a:p>
                      <a:pPr marL="342900" lvl="0" indent="-342900">
                        <a:lnSpc>
                          <a:spcPct val="150000"/>
                        </a:lnSpc>
                        <a:spcAft>
                          <a:spcPts val="0"/>
                        </a:spcAft>
                        <a:buFont typeface="+mj-lt"/>
                        <a:buAutoNum type="arabicPeriod"/>
                      </a:pPr>
                      <a:r>
                        <a:rPr lang="es-EC" sz="800" dirty="0">
                          <a:effectLst/>
                        </a:rPr>
                        <a:t>Personal colaborador</a:t>
                      </a:r>
                      <a:endParaRPr lang="es-EC" sz="1200" dirty="0">
                        <a:effectLst/>
                      </a:endParaRPr>
                    </a:p>
                    <a:p>
                      <a:pPr marL="342900" lvl="0" indent="-342900">
                        <a:lnSpc>
                          <a:spcPct val="150000"/>
                        </a:lnSpc>
                        <a:spcAft>
                          <a:spcPts val="0"/>
                        </a:spcAft>
                        <a:buFont typeface="+mj-lt"/>
                        <a:buAutoNum type="arabicPeriod"/>
                      </a:pPr>
                      <a:r>
                        <a:rPr lang="es-EC" sz="800" dirty="0">
                          <a:effectLst/>
                        </a:rPr>
                        <a:t>Personal informado</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9785887"/>
                  </a:ext>
                </a:extLst>
              </a:tr>
              <a:tr h="569862">
                <a:tc>
                  <a:txBody>
                    <a:bodyPr/>
                    <a:lstStyle/>
                    <a:p>
                      <a:pPr indent="255905">
                        <a:lnSpc>
                          <a:spcPct val="200000"/>
                        </a:lnSpc>
                        <a:spcAft>
                          <a:spcPts val="0"/>
                        </a:spcAft>
                      </a:pPr>
                      <a:r>
                        <a:rPr lang="es-EC" sz="1000" dirty="0">
                          <a:effectLst/>
                        </a:rPr>
                        <a:t>Seguridad</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50000"/>
                        </a:lnSpc>
                        <a:spcAft>
                          <a:spcPts val="0"/>
                        </a:spcAft>
                        <a:buFont typeface="+mj-lt"/>
                        <a:buAutoNum type="arabicPeriod"/>
                      </a:pPr>
                      <a:r>
                        <a:rPr lang="es-EC" sz="800" dirty="0">
                          <a:effectLst/>
                        </a:rPr>
                        <a:t>Personal que transmite confianza</a:t>
                      </a:r>
                      <a:endParaRPr lang="es-EC" sz="1200" dirty="0">
                        <a:effectLst/>
                      </a:endParaRPr>
                    </a:p>
                    <a:p>
                      <a:pPr marL="342900" lvl="0" indent="-342900">
                        <a:lnSpc>
                          <a:spcPct val="150000"/>
                        </a:lnSpc>
                        <a:spcAft>
                          <a:spcPts val="0"/>
                        </a:spcAft>
                        <a:buFont typeface="+mj-lt"/>
                        <a:buAutoNum type="arabicPeriod"/>
                      </a:pPr>
                      <a:r>
                        <a:rPr lang="es-EC" sz="800" dirty="0">
                          <a:effectLst/>
                        </a:rPr>
                        <a:t>Cliente seguro con su proveedor</a:t>
                      </a:r>
                      <a:endParaRPr lang="es-EC" sz="1200" dirty="0">
                        <a:effectLst/>
                      </a:endParaRPr>
                    </a:p>
                    <a:p>
                      <a:pPr marL="342900" lvl="0" indent="-342900">
                        <a:lnSpc>
                          <a:spcPct val="150000"/>
                        </a:lnSpc>
                        <a:spcAft>
                          <a:spcPts val="0"/>
                        </a:spcAft>
                        <a:buFont typeface="+mj-lt"/>
                        <a:buAutoNum type="arabicPeriod"/>
                      </a:pPr>
                      <a:r>
                        <a:rPr lang="es-EC" sz="800" dirty="0">
                          <a:effectLst/>
                        </a:rPr>
                        <a:t>Personal Amable</a:t>
                      </a:r>
                      <a:endParaRPr lang="es-EC" sz="1200" dirty="0">
                        <a:effectLst/>
                      </a:endParaRPr>
                    </a:p>
                    <a:p>
                      <a:pPr marL="342900" lvl="0" indent="-342900">
                        <a:lnSpc>
                          <a:spcPct val="150000"/>
                        </a:lnSpc>
                        <a:spcAft>
                          <a:spcPts val="0"/>
                        </a:spcAft>
                        <a:buFont typeface="+mj-lt"/>
                        <a:buAutoNum type="arabicPeriod"/>
                      </a:pPr>
                      <a:r>
                        <a:rPr lang="es-EC" sz="800" dirty="0">
                          <a:effectLst/>
                        </a:rPr>
                        <a:t>Personal bien formado</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29552516"/>
                  </a:ext>
                </a:extLst>
              </a:tr>
              <a:tr h="712327">
                <a:tc>
                  <a:txBody>
                    <a:bodyPr/>
                    <a:lstStyle/>
                    <a:p>
                      <a:pPr indent="255905">
                        <a:lnSpc>
                          <a:spcPct val="200000"/>
                        </a:lnSpc>
                        <a:spcAft>
                          <a:spcPts val="0"/>
                        </a:spcAft>
                      </a:pPr>
                      <a:r>
                        <a:rPr lang="es-EC" sz="1000" dirty="0">
                          <a:effectLst/>
                        </a:rPr>
                        <a:t>Empatía</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nSpc>
                          <a:spcPct val="150000"/>
                        </a:lnSpc>
                        <a:spcAft>
                          <a:spcPts val="0"/>
                        </a:spcAft>
                        <a:buFont typeface="+mj-lt"/>
                        <a:buAutoNum type="arabicPeriod"/>
                      </a:pPr>
                      <a:r>
                        <a:rPr lang="es-EC" sz="800" dirty="0">
                          <a:effectLst/>
                        </a:rPr>
                        <a:t>Atención individualizada al cliente</a:t>
                      </a:r>
                      <a:endParaRPr lang="es-EC" sz="1200" dirty="0">
                        <a:effectLst/>
                      </a:endParaRPr>
                    </a:p>
                    <a:p>
                      <a:pPr marL="342900" lvl="0" indent="-342900">
                        <a:lnSpc>
                          <a:spcPct val="150000"/>
                        </a:lnSpc>
                        <a:spcAft>
                          <a:spcPts val="0"/>
                        </a:spcAft>
                        <a:buFont typeface="+mj-lt"/>
                        <a:buAutoNum type="arabicPeriod"/>
                      </a:pPr>
                      <a:r>
                        <a:rPr lang="es-EC" sz="800" dirty="0">
                          <a:effectLst/>
                        </a:rPr>
                        <a:t>Horario conveniente</a:t>
                      </a:r>
                      <a:endParaRPr lang="es-EC" sz="1200" dirty="0">
                        <a:effectLst/>
                      </a:endParaRPr>
                    </a:p>
                    <a:p>
                      <a:pPr marL="342900" lvl="0" indent="-342900">
                        <a:lnSpc>
                          <a:spcPct val="150000"/>
                        </a:lnSpc>
                        <a:spcAft>
                          <a:spcPts val="0"/>
                        </a:spcAft>
                        <a:buFont typeface="+mj-lt"/>
                        <a:buAutoNum type="arabicPeriod"/>
                      </a:pPr>
                      <a:r>
                        <a:rPr lang="es-EC" sz="800" dirty="0">
                          <a:effectLst/>
                        </a:rPr>
                        <a:t>Atención personalizada de los colaboradores</a:t>
                      </a:r>
                      <a:endParaRPr lang="es-EC" sz="1200" dirty="0">
                        <a:effectLst/>
                      </a:endParaRPr>
                    </a:p>
                    <a:p>
                      <a:pPr marL="342900" lvl="0" indent="-342900">
                        <a:lnSpc>
                          <a:spcPct val="150000"/>
                        </a:lnSpc>
                        <a:spcAft>
                          <a:spcPts val="0"/>
                        </a:spcAft>
                        <a:buFont typeface="+mj-lt"/>
                        <a:buAutoNum type="arabicPeriod"/>
                      </a:pPr>
                      <a:r>
                        <a:rPr lang="es-EC" sz="800" dirty="0">
                          <a:effectLst/>
                        </a:rPr>
                        <a:t>Preocupación por los intereses del cliente</a:t>
                      </a:r>
                      <a:endParaRPr lang="es-EC" sz="1200" dirty="0">
                        <a:effectLst/>
                      </a:endParaRPr>
                    </a:p>
                    <a:p>
                      <a:pPr marL="342900" lvl="0" indent="-342900">
                        <a:lnSpc>
                          <a:spcPct val="150000"/>
                        </a:lnSpc>
                        <a:spcAft>
                          <a:spcPts val="0"/>
                        </a:spcAft>
                        <a:buFont typeface="+mj-lt"/>
                        <a:buAutoNum type="arabicPeriod"/>
                      </a:pPr>
                      <a:r>
                        <a:rPr lang="es-EC" sz="800" dirty="0">
                          <a:effectLst/>
                        </a:rPr>
                        <a:t>Comprensión a las necesidades del cliente</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4745155"/>
                  </a:ext>
                </a:extLst>
              </a:tr>
            </a:tbl>
          </a:graphicData>
        </a:graphic>
      </p:graphicFrame>
      <p:sp>
        <p:nvSpPr>
          <p:cNvPr id="12" name="Rectángulo 11"/>
          <p:cNvSpPr/>
          <p:nvPr/>
        </p:nvSpPr>
        <p:spPr>
          <a:xfrm>
            <a:off x="-180528" y="5301208"/>
            <a:ext cx="8784976" cy="458074"/>
          </a:xfrm>
          <a:prstGeom prst="rect">
            <a:avLst/>
          </a:prstGeom>
        </p:spPr>
        <p:txBody>
          <a:bodyPr wrap="square">
            <a:spAutoFit/>
          </a:bodyPr>
          <a:lstStyle/>
          <a:p>
            <a:pPr lvl="2" algn="just">
              <a:lnSpc>
                <a:spcPct val="150000"/>
              </a:lnSpc>
              <a:spcBef>
                <a:spcPts val="1000"/>
              </a:spcBef>
              <a:spcAft>
                <a:spcPts val="0"/>
              </a:spcAft>
            </a:pPr>
            <a:r>
              <a:rPr lang="es-ES" b="1" dirty="0" smtClean="0">
                <a:effectLst/>
                <a:latin typeface="Times New Roman" panose="02020603050405020304" pitchFamily="18" charset="0"/>
                <a:ea typeface="Calibri" panose="020F0502020204030204" pitchFamily="34" charset="0"/>
              </a:rPr>
              <a:t>Experiencia de Compra/Customer Experience Management</a:t>
            </a:r>
            <a:endParaRPr lang="es-EC" b="1" dirty="0">
              <a:effectLst/>
              <a:latin typeface="Times New Roman" panose="02020603050405020304" pitchFamily="18" charset="0"/>
              <a:ea typeface="Calibri" panose="020F0502020204030204" pitchFamily="34" charset="0"/>
            </a:endParaRPr>
          </a:p>
        </p:txBody>
      </p:sp>
      <p:pic>
        <p:nvPicPr>
          <p:cNvPr id="13" name="3 Imagen">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l="11018" t="37073" b="29042"/>
          <a:stretch>
            <a:fillRect/>
          </a:stretch>
        </p:blipFill>
        <p:spPr bwMode="auto">
          <a:xfrm>
            <a:off x="6045200" y="5949950"/>
            <a:ext cx="309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13234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10736</TotalTime>
  <Words>3638</Words>
  <Application>Microsoft Office PowerPoint</Application>
  <PresentationFormat>Presentación en pantalla (4:3)</PresentationFormat>
  <Paragraphs>503</Paragraphs>
  <Slides>62</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62</vt:i4>
      </vt:variant>
    </vt:vector>
  </HeadingPairs>
  <TitlesOfParts>
    <vt:vector size="64" baseType="lpstr">
      <vt:lpstr>Diseño predeterminado</vt:lpstr>
      <vt:lpstr>CorelDRAW</vt:lpstr>
      <vt:lpstr>Presentación de PowerPoint</vt:lpstr>
      <vt:lpstr>Presentación de PowerPoint</vt:lpstr>
      <vt:lpstr>Presentación de PowerPoint</vt:lpstr>
      <vt:lpstr>Presentación de PowerPoint</vt:lpstr>
      <vt:lpstr>Formulación del problema</vt:lpstr>
      <vt:lpstr>Objetivo General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 GARRIDO PÉREZ DENISE ESTEFANÍA</dc:title>
  <dc:creator>lcifuentes</dc:creator>
  <cp:lastModifiedBy>Propietario</cp:lastModifiedBy>
  <cp:revision>351</cp:revision>
  <dcterms:created xsi:type="dcterms:W3CDTF">2008-02-13T16:07:44Z</dcterms:created>
  <dcterms:modified xsi:type="dcterms:W3CDTF">2019-04-02T22:11:32Z</dcterms:modified>
</cp:coreProperties>
</file>