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2"/>
  </p:sldMasterIdLst>
  <p:notesMasterIdLst>
    <p:notesMasterId r:id="rId61"/>
  </p:notesMasterIdLst>
  <p:sldIdLst>
    <p:sldId id="321" r:id="rId3"/>
    <p:sldId id="256" r:id="rId4"/>
    <p:sldId id="261" r:id="rId5"/>
    <p:sldId id="264" r:id="rId6"/>
    <p:sldId id="263" r:id="rId7"/>
    <p:sldId id="265" r:id="rId8"/>
    <p:sldId id="267" r:id="rId9"/>
    <p:sldId id="266" r:id="rId10"/>
    <p:sldId id="269" r:id="rId11"/>
    <p:sldId id="271" r:id="rId12"/>
    <p:sldId id="272" r:id="rId13"/>
    <p:sldId id="273" r:id="rId14"/>
    <p:sldId id="274" r:id="rId15"/>
    <p:sldId id="318" r:id="rId16"/>
    <p:sldId id="319" r:id="rId17"/>
    <p:sldId id="275" r:id="rId18"/>
    <p:sldId id="320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10" r:id="rId52"/>
    <p:sldId id="309" r:id="rId53"/>
    <p:sldId id="311" r:id="rId54"/>
    <p:sldId id="312" r:id="rId55"/>
    <p:sldId id="313" r:id="rId56"/>
    <p:sldId id="314" r:id="rId57"/>
    <p:sldId id="317" r:id="rId58"/>
    <p:sldId id="315" r:id="rId59"/>
    <p:sldId id="316" r:id="rId6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94624" autoAdjust="0"/>
  </p:normalViewPr>
  <p:slideViewPr>
    <p:cSldViewPr>
      <p:cViewPr varScale="1">
        <p:scale>
          <a:sx n="72" d="100"/>
          <a:sy n="72" d="100"/>
        </p:scale>
        <p:origin x="13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7A318-E049-4775-9DE2-E2A0448388B8}" type="doc">
      <dgm:prSet loTypeId="urn:microsoft.com/office/officeart/2005/8/layout/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5DBD0C81-CC10-4208-873C-47257FC246A6}">
      <dgm:prSet phldrT="[Texto]"/>
      <dgm:spPr/>
      <dgm:t>
        <a:bodyPr/>
        <a:lstStyle/>
        <a:p>
          <a:r>
            <a:rPr lang="es-ES"/>
            <a:t>1.- Definición del problema y su dominio.</a:t>
          </a:r>
        </a:p>
      </dgm:t>
    </dgm:pt>
    <dgm:pt modelId="{81D80502-F79D-4F29-837B-827EF5CFA1EA}" type="parTrans" cxnId="{AA7537F8-DB7B-4E48-864B-80B5A3D8F4CB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ABBA3A6E-27B0-4805-8E20-E73AA9B88F46}" type="sibTrans" cxnId="{AA7537F8-DB7B-4E48-864B-80B5A3D8F4CB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AD4CF09E-4B40-4D8F-9CA9-F9595C84E0FD}">
      <dgm:prSet/>
      <dgm:spPr/>
      <dgm:t>
        <a:bodyPr/>
        <a:lstStyle/>
        <a:p>
          <a:r>
            <a:rPr lang="es-ES"/>
            <a:t>2.- Discretización del dominio (Pre-proceso).</a:t>
          </a:r>
          <a:endParaRPr lang="es-ES" dirty="0"/>
        </a:p>
      </dgm:t>
    </dgm:pt>
    <dgm:pt modelId="{D60F30F9-D7A3-4E0E-B201-F2E7FD85B216}" type="parTrans" cxnId="{9EB45252-82E2-418B-9C91-956564A7A33B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66156AF0-C9F8-4250-96C3-6766622033CC}" type="sibTrans" cxnId="{9EB45252-82E2-418B-9C91-956564A7A33B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76CBEE05-FF26-4DB6-BFB2-ADF7BCDEDD5B}">
      <dgm:prSet/>
      <dgm:spPr/>
      <dgm:t>
        <a:bodyPr/>
        <a:lstStyle/>
        <a:p>
          <a:r>
            <a:rPr lang="es-ES"/>
            <a:t>3.- Construcción de las funciones de aproximación de los elementos.</a:t>
          </a:r>
          <a:endParaRPr lang="es-ES" dirty="0"/>
        </a:p>
      </dgm:t>
    </dgm:pt>
    <dgm:pt modelId="{A1917720-A52D-4C91-8604-84FE7A49C9AA}" type="parTrans" cxnId="{60188B4B-1CD3-47D4-B0AD-FBE7931AA8C5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04E05992-5DC1-49C0-B0F2-C81206E958FD}" type="sibTrans" cxnId="{60188B4B-1CD3-47D4-B0AD-FBE7931AA8C5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562098CE-EA00-4C74-9748-D73B6FB3ECED}">
      <dgm:prSet/>
      <dgm:spPr/>
      <dgm:t>
        <a:bodyPr/>
        <a:lstStyle/>
        <a:p>
          <a:r>
            <a:rPr lang="es-ES"/>
            <a:t>4.- Determinación de las ecuaciones a nivel de cada elemento.</a:t>
          </a:r>
          <a:endParaRPr lang="es-ES" dirty="0"/>
        </a:p>
      </dgm:t>
    </dgm:pt>
    <dgm:pt modelId="{A6A7D81D-3A41-4FCF-98F6-DA7C8E800F12}" type="parTrans" cxnId="{BD8BF635-B605-4F6F-9C80-FF3B6F4DE7C5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AC571206-EC56-406A-AD1E-468044C6A9F4}" type="sibTrans" cxnId="{BD8BF635-B605-4F6F-9C80-FF3B6F4DE7C5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B54C1988-F01A-4F73-A066-D9EC701151EE}">
      <dgm:prSet/>
      <dgm:spPr/>
      <dgm:t>
        <a:bodyPr/>
        <a:lstStyle/>
        <a:p>
          <a:r>
            <a:rPr lang="es-ES"/>
            <a:t>5.- Ensamblaje de las ecuaciones de los elementos. </a:t>
          </a:r>
          <a:endParaRPr lang="es-ES" dirty="0"/>
        </a:p>
      </dgm:t>
    </dgm:pt>
    <dgm:pt modelId="{78E1FF9C-103D-48EA-87A3-9FAC912B5206}" type="parTrans" cxnId="{BFF243CA-D137-4CE1-9276-44F3DFF110C8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5ADF08DF-CF6C-474D-9D71-A89A6B3B5877}" type="sibTrans" cxnId="{BFF243CA-D137-4CE1-9276-44F3DFF110C8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5F79CAFC-696F-492F-973C-292D1840F8C6}">
      <dgm:prSet/>
      <dgm:spPr/>
      <dgm:t>
        <a:bodyPr/>
        <a:lstStyle/>
        <a:p>
          <a:r>
            <a:rPr lang="es-ES"/>
            <a:t>6.- Imposición de las condiciones de contorno.</a:t>
          </a:r>
          <a:endParaRPr lang="es-ES" dirty="0"/>
        </a:p>
      </dgm:t>
    </dgm:pt>
    <dgm:pt modelId="{A6271537-737B-4317-86D8-3D86523C111D}" type="parTrans" cxnId="{7D949FA8-3E82-4AD4-BA21-D1924D0EBBE3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95657B52-E159-41C0-A2FB-66B7BF4EE35C}" type="sibTrans" cxnId="{7D949FA8-3E82-4AD4-BA21-D1924D0EBBE3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A9528A2A-6D8A-427A-8256-998B9027F80B}">
      <dgm:prSet/>
      <dgm:spPr/>
      <dgm:t>
        <a:bodyPr/>
        <a:lstStyle/>
        <a:p>
          <a:r>
            <a:rPr lang="es-ES"/>
            <a:t>7.- Solución del sistema de ecuaciones simultáneas resultante. </a:t>
          </a:r>
          <a:endParaRPr lang="es-ES" dirty="0"/>
        </a:p>
      </dgm:t>
    </dgm:pt>
    <dgm:pt modelId="{0F3706AF-6587-4C40-93E1-73BBEF7A24F7}" type="parTrans" cxnId="{F79F8164-396B-44C6-B3DB-F15F83F585B5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29A1B68A-D9D8-4477-83BC-8B9A845C6918}" type="sibTrans" cxnId="{F79F8164-396B-44C6-B3DB-F15F83F585B5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4DCDD718-0989-4FFA-8E8C-F8AB24A2E1E0}">
      <dgm:prSet/>
      <dgm:spPr/>
      <dgm:t>
        <a:bodyPr/>
        <a:lstStyle/>
        <a:p>
          <a:r>
            <a:rPr lang="es-ES"/>
            <a:t>8.- Interpretación de los resultados.</a:t>
          </a:r>
          <a:endParaRPr lang="es-ES" dirty="0"/>
        </a:p>
      </dgm:t>
    </dgm:pt>
    <dgm:pt modelId="{301BAD33-B666-4974-B94B-8E64F9A754AA}" type="parTrans" cxnId="{528079C8-571E-41BC-8FA1-0A98FF698AA0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EF14DFF2-CC07-4EDA-BD2B-CF0DBA302B03}" type="sibTrans" cxnId="{528079C8-571E-41BC-8FA1-0A98FF698AA0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AFAEDCE1-7A49-4140-84F7-EC2E61E0DFD5}" type="pres">
      <dgm:prSet presAssocID="{C057A318-E049-4775-9DE2-E2A0448388B8}" presName="diagram" presStyleCnt="0">
        <dgm:presLayoutVars>
          <dgm:dir/>
          <dgm:resizeHandles val="exact"/>
        </dgm:presLayoutVars>
      </dgm:prSet>
      <dgm:spPr/>
    </dgm:pt>
    <dgm:pt modelId="{8A863081-3D1A-4614-BF5C-A62671AE4726}" type="pres">
      <dgm:prSet presAssocID="{5DBD0C81-CC10-4208-873C-47257FC246A6}" presName="node" presStyleLbl="node1" presStyleIdx="0" presStyleCnt="8">
        <dgm:presLayoutVars>
          <dgm:bulletEnabled val="1"/>
        </dgm:presLayoutVars>
      </dgm:prSet>
      <dgm:spPr/>
    </dgm:pt>
    <dgm:pt modelId="{CB61452C-2112-4E0D-B5DB-7D367395EA80}" type="pres">
      <dgm:prSet presAssocID="{ABBA3A6E-27B0-4805-8E20-E73AA9B88F46}" presName="sibTrans" presStyleLbl="sibTrans2D1" presStyleIdx="0" presStyleCnt="7"/>
      <dgm:spPr/>
    </dgm:pt>
    <dgm:pt modelId="{4852C96F-ADFF-4FEC-9AD9-B8A00C3D7022}" type="pres">
      <dgm:prSet presAssocID="{ABBA3A6E-27B0-4805-8E20-E73AA9B88F46}" presName="connectorText" presStyleLbl="sibTrans2D1" presStyleIdx="0" presStyleCnt="7"/>
      <dgm:spPr/>
    </dgm:pt>
    <dgm:pt modelId="{CB578218-7E11-48B0-8537-2B8500274B64}" type="pres">
      <dgm:prSet presAssocID="{AD4CF09E-4B40-4D8F-9CA9-F9595C84E0FD}" presName="node" presStyleLbl="node1" presStyleIdx="1" presStyleCnt="8">
        <dgm:presLayoutVars>
          <dgm:bulletEnabled val="1"/>
        </dgm:presLayoutVars>
      </dgm:prSet>
      <dgm:spPr/>
    </dgm:pt>
    <dgm:pt modelId="{3BDEE31A-5815-43B1-98CC-4F387B30B91E}" type="pres">
      <dgm:prSet presAssocID="{66156AF0-C9F8-4250-96C3-6766622033CC}" presName="sibTrans" presStyleLbl="sibTrans2D1" presStyleIdx="1" presStyleCnt="7"/>
      <dgm:spPr/>
    </dgm:pt>
    <dgm:pt modelId="{081D9DE8-211D-46FF-92AA-50AF2EC1EEEE}" type="pres">
      <dgm:prSet presAssocID="{66156AF0-C9F8-4250-96C3-6766622033CC}" presName="connectorText" presStyleLbl="sibTrans2D1" presStyleIdx="1" presStyleCnt="7"/>
      <dgm:spPr/>
    </dgm:pt>
    <dgm:pt modelId="{9474E460-BC18-4973-983E-0823BA9FDF28}" type="pres">
      <dgm:prSet presAssocID="{76CBEE05-FF26-4DB6-BFB2-ADF7BCDEDD5B}" presName="node" presStyleLbl="node1" presStyleIdx="2" presStyleCnt="8">
        <dgm:presLayoutVars>
          <dgm:bulletEnabled val="1"/>
        </dgm:presLayoutVars>
      </dgm:prSet>
      <dgm:spPr/>
    </dgm:pt>
    <dgm:pt modelId="{CF8E913D-8476-4B5A-BAE2-C427C61AEDD3}" type="pres">
      <dgm:prSet presAssocID="{04E05992-5DC1-49C0-B0F2-C81206E958FD}" presName="sibTrans" presStyleLbl="sibTrans2D1" presStyleIdx="2" presStyleCnt="7"/>
      <dgm:spPr/>
    </dgm:pt>
    <dgm:pt modelId="{09A1394A-D110-4D87-A9CB-FDA3618EFB8E}" type="pres">
      <dgm:prSet presAssocID="{04E05992-5DC1-49C0-B0F2-C81206E958FD}" presName="connectorText" presStyleLbl="sibTrans2D1" presStyleIdx="2" presStyleCnt="7"/>
      <dgm:spPr/>
    </dgm:pt>
    <dgm:pt modelId="{74FDBAA5-C1CD-4BBA-95EB-1A5F7F134F61}" type="pres">
      <dgm:prSet presAssocID="{562098CE-EA00-4C74-9748-D73B6FB3ECED}" presName="node" presStyleLbl="node1" presStyleIdx="3" presStyleCnt="8">
        <dgm:presLayoutVars>
          <dgm:bulletEnabled val="1"/>
        </dgm:presLayoutVars>
      </dgm:prSet>
      <dgm:spPr/>
    </dgm:pt>
    <dgm:pt modelId="{B84F454E-C7DE-47CA-A3E1-9200232C9DE1}" type="pres">
      <dgm:prSet presAssocID="{AC571206-EC56-406A-AD1E-468044C6A9F4}" presName="sibTrans" presStyleLbl="sibTrans2D1" presStyleIdx="3" presStyleCnt="7"/>
      <dgm:spPr/>
    </dgm:pt>
    <dgm:pt modelId="{D83F19DB-450A-4FD4-8508-66075F9825C1}" type="pres">
      <dgm:prSet presAssocID="{AC571206-EC56-406A-AD1E-468044C6A9F4}" presName="connectorText" presStyleLbl="sibTrans2D1" presStyleIdx="3" presStyleCnt="7"/>
      <dgm:spPr/>
    </dgm:pt>
    <dgm:pt modelId="{324C67B9-45B8-4868-9686-DF047C084138}" type="pres">
      <dgm:prSet presAssocID="{B54C1988-F01A-4F73-A066-D9EC701151EE}" presName="node" presStyleLbl="node1" presStyleIdx="4" presStyleCnt="8">
        <dgm:presLayoutVars>
          <dgm:bulletEnabled val="1"/>
        </dgm:presLayoutVars>
      </dgm:prSet>
      <dgm:spPr/>
    </dgm:pt>
    <dgm:pt modelId="{E5DDC5F4-5397-402B-92FF-035F8D0BF126}" type="pres">
      <dgm:prSet presAssocID="{5ADF08DF-CF6C-474D-9D71-A89A6B3B5877}" presName="sibTrans" presStyleLbl="sibTrans2D1" presStyleIdx="4" presStyleCnt="7"/>
      <dgm:spPr/>
    </dgm:pt>
    <dgm:pt modelId="{0582A6D4-0868-4388-A4E8-686EDE356C5D}" type="pres">
      <dgm:prSet presAssocID="{5ADF08DF-CF6C-474D-9D71-A89A6B3B5877}" presName="connectorText" presStyleLbl="sibTrans2D1" presStyleIdx="4" presStyleCnt="7"/>
      <dgm:spPr/>
    </dgm:pt>
    <dgm:pt modelId="{0315DA4E-FB2C-4592-91BA-F9A30501D636}" type="pres">
      <dgm:prSet presAssocID="{5F79CAFC-696F-492F-973C-292D1840F8C6}" presName="node" presStyleLbl="node1" presStyleIdx="5" presStyleCnt="8">
        <dgm:presLayoutVars>
          <dgm:bulletEnabled val="1"/>
        </dgm:presLayoutVars>
      </dgm:prSet>
      <dgm:spPr/>
    </dgm:pt>
    <dgm:pt modelId="{662FA450-2EC7-482E-A6D5-75C692225CFB}" type="pres">
      <dgm:prSet presAssocID="{95657B52-E159-41C0-A2FB-66B7BF4EE35C}" presName="sibTrans" presStyleLbl="sibTrans2D1" presStyleIdx="5" presStyleCnt="7"/>
      <dgm:spPr/>
    </dgm:pt>
    <dgm:pt modelId="{C9613E48-03D2-4AE2-9A89-71A71489663F}" type="pres">
      <dgm:prSet presAssocID="{95657B52-E159-41C0-A2FB-66B7BF4EE35C}" presName="connectorText" presStyleLbl="sibTrans2D1" presStyleIdx="5" presStyleCnt="7"/>
      <dgm:spPr/>
    </dgm:pt>
    <dgm:pt modelId="{38EA1625-C5FD-4F32-A7FF-E9835826D3FA}" type="pres">
      <dgm:prSet presAssocID="{A9528A2A-6D8A-427A-8256-998B9027F80B}" presName="node" presStyleLbl="node1" presStyleIdx="6" presStyleCnt="8">
        <dgm:presLayoutVars>
          <dgm:bulletEnabled val="1"/>
        </dgm:presLayoutVars>
      </dgm:prSet>
      <dgm:spPr/>
    </dgm:pt>
    <dgm:pt modelId="{9F2C3904-0BB4-42B0-A7E9-DD37D93BF01C}" type="pres">
      <dgm:prSet presAssocID="{29A1B68A-D9D8-4477-83BC-8B9A845C6918}" presName="sibTrans" presStyleLbl="sibTrans2D1" presStyleIdx="6" presStyleCnt="7"/>
      <dgm:spPr/>
    </dgm:pt>
    <dgm:pt modelId="{0019D208-0DC7-4B55-87D5-630E6741D447}" type="pres">
      <dgm:prSet presAssocID="{29A1B68A-D9D8-4477-83BC-8B9A845C6918}" presName="connectorText" presStyleLbl="sibTrans2D1" presStyleIdx="6" presStyleCnt="7"/>
      <dgm:spPr/>
    </dgm:pt>
    <dgm:pt modelId="{EE2584E5-7045-4DA5-928A-AF789E0E6403}" type="pres">
      <dgm:prSet presAssocID="{4DCDD718-0989-4FFA-8E8C-F8AB24A2E1E0}" presName="node" presStyleLbl="node1" presStyleIdx="7" presStyleCnt="8">
        <dgm:presLayoutVars>
          <dgm:bulletEnabled val="1"/>
        </dgm:presLayoutVars>
      </dgm:prSet>
      <dgm:spPr/>
    </dgm:pt>
  </dgm:ptLst>
  <dgm:cxnLst>
    <dgm:cxn modelId="{BD8BF635-B605-4F6F-9C80-FF3B6F4DE7C5}" srcId="{C057A318-E049-4775-9DE2-E2A0448388B8}" destId="{562098CE-EA00-4C74-9748-D73B6FB3ECED}" srcOrd="3" destOrd="0" parTransId="{A6A7D81D-3A41-4FCF-98F6-DA7C8E800F12}" sibTransId="{AC571206-EC56-406A-AD1E-468044C6A9F4}"/>
    <dgm:cxn modelId="{945A0AA0-D96D-4A6E-BF0D-9706947D2C7F}" type="presOf" srcId="{ABBA3A6E-27B0-4805-8E20-E73AA9B88F46}" destId="{4852C96F-ADFF-4FEC-9AD9-B8A00C3D7022}" srcOrd="1" destOrd="0" presId="urn:microsoft.com/office/officeart/2005/8/layout/process5"/>
    <dgm:cxn modelId="{7D949FA8-3E82-4AD4-BA21-D1924D0EBBE3}" srcId="{C057A318-E049-4775-9DE2-E2A0448388B8}" destId="{5F79CAFC-696F-492F-973C-292D1840F8C6}" srcOrd="5" destOrd="0" parTransId="{A6271537-737B-4317-86D8-3D86523C111D}" sibTransId="{95657B52-E159-41C0-A2FB-66B7BF4EE35C}"/>
    <dgm:cxn modelId="{F79F8164-396B-44C6-B3DB-F15F83F585B5}" srcId="{C057A318-E049-4775-9DE2-E2A0448388B8}" destId="{A9528A2A-6D8A-427A-8256-998B9027F80B}" srcOrd="6" destOrd="0" parTransId="{0F3706AF-6587-4C40-93E1-73BBEF7A24F7}" sibTransId="{29A1B68A-D9D8-4477-83BC-8B9A845C6918}"/>
    <dgm:cxn modelId="{BD87F3C5-B4C3-42CF-8976-C84425AB8FBC}" type="presOf" srcId="{04E05992-5DC1-49C0-B0F2-C81206E958FD}" destId="{CF8E913D-8476-4B5A-BAE2-C427C61AEDD3}" srcOrd="0" destOrd="0" presId="urn:microsoft.com/office/officeart/2005/8/layout/process5"/>
    <dgm:cxn modelId="{70F92A74-F469-43A3-8CEA-FCA3E49F5C56}" type="presOf" srcId="{04E05992-5DC1-49C0-B0F2-C81206E958FD}" destId="{09A1394A-D110-4D87-A9CB-FDA3618EFB8E}" srcOrd="1" destOrd="0" presId="urn:microsoft.com/office/officeart/2005/8/layout/process5"/>
    <dgm:cxn modelId="{07F4CBDE-8146-4EDE-97FA-58C0693AC214}" type="presOf" srcId="{5DBD0C81-CC10-4208-873C-47257FC246A6}" destId="{8A863081-3D1A-4614-BF5C-A62671AE4726}" srcOrd="0" destOrd="0" presId="urn:microsoft.com/office/officeart/2005/8/layout/process5"/>
    <dgm:cxn modelId="{21CEDB84-4EBB-467E-933F-A3395C37CB3E}" type="presOf" srcId="{29A1B68A-D9D8-4477-83BC-8B9A845C6918}" destId="{0019D208-0DC7-4B55-87D5-630E6741D447}" srcOrd="1" destOrd="0" presId="urn:microsoft.com/office/officeart/2005/8/layout/process5"/>
    <dgm:cxn modelId="{BBFC7473-CF30-4A75-99A7-11381F4FCF30}" type="presOf" srcId="{AD4CF09E-4B40-4D8F-9CA9-F9595C84E0FD}" destId="{CB578218-7E11-48B0-8537-2B8500274B64}" srcOrd="0" destOrd="0" presId="urn:microsoft.com/office/officeart/2005/8/layout/process5"/>
    <dgm:cxn modelId="{3477DA38-4BB1-4E95-B6AF-957757222C72}" type="presOf" srcId="{66156AF0-C9F8-4250-96C3-6766622033CC}" destId="{081D9DE8-211D-46FF-92AA-50AF2EC1EEEE}" srcOrd="1" destOrd="0" presId="urn:microsoft.com/office/officeart/2005/8/layout/process5"/>
    <dgm:cxn modelId="{9170E186-4284-4363-A7D4-5CE821AF92BE}" type="presOf" srcId="{562098CE-EA00-4C74-9748-D73B6FB3ECED}" destId="{74FDBAA5-C1CD-4BBA-95EB-1A5F7F134F61}" srcOrd="0" destOrd="0" presId="urn:microsoft.com/office/officeart/2005/8/layout/process5"/>
    <dgm:cxn modelId="{BF98C7EF-7126-4F76-94F2-102164B99843}" type="presOf" srcId="{5F79CAFC-696F-492F-973C-292D1840F8C6}" destId="{0315DA4E-FB2C-4592-91BA-F9A30501D636}" srcOrd="0" destOrd="0" presId="urn:microsoft.com/office/officeart/2005/8/layout/process5"/>
    <dgm:cxn modelId="{41664CD3-84E8-403A-A30D-EB1ED91FCFEB}" type="presOf" srcId="{AC571206-EC56-406A-AD1E-468044C6A9F4}" destId="{B84F454E-C7DE-47CA-A3E1-9200232C9DE1}" srcOrd="0" destOrd="0" presId="urn:microsoft.com/office/officeart/2005/8/layout/process5"/>
    <dgm:cxn modelId="{921F05CA-B5E5-4E47-AF3C-04E2E22F6F79}" type="presOf" srcId="{C057A318-E049-4775-9DE2-E2A0448388B8}" destId="{AFAEDCE1-7A49-4140-84F7-EC2E61E0DFD5}" srcOrd="0" destOrd="0" presId="urn:microsoft.com/office/officeart/2005/8/layout/process5"/>
    <dgm:cxn modelId="{1FB1C7DE-80F8-4E65-8296-8E08A1F78DD0}" type="presOf" srcId="{95657B52-E159-41C0-A2FB-66B7BF4EE35C}" destId="{C9613E48-03D2-4AE2-9A89-71A71489663F}" srcOrd="1" destOrd="0" presId="urn:microsoft.com/office/officeart/2005/8/layout/process5"/>
    <dgm:cxn modelId="{9EB45252-82E2-418B-9C91-956564A7A33B}" srcId="{C057A318-E049-4775-9DE2-E2A0448388B8}" destId="{AD4CF09E-4B40-4D8F-9CA9-F9595C84E0FD}" srcOrd="1" destOrd="0" parTransId="{D60F30F9-D7A3-4E0E-B201-F2E7FD85B216}" sibTransId="{66156AF0-C9F8-4250-96C3-6766622033CC}"/>
    <dgm:cxn modelId="{528079C8-571E-41BC-8FA1-0A98FF698AA0}" srcId="{C057A318-E049-4775-9DE2-E2A0448388B8}" destId="{4DCDD718-0989-4FFA-8E8C-F8AB24A2E1E0}" srcOrd="7" destOrd="0" parTransId="{301BAD33-B666-4974-B94B-8E64F9A754AA}" sibTransId="{EF14DFF2-CC07-4EDA-BD2B-CF0DBA302B03}"/>
    <dgm:cxn modelId="{969DDA63-CFBD-4DB0-B1CB-865E33C7BD0F}" type="presOf" srcId="{29A1B68A-D9D8-4477-83BC-8B9A845C6918}" destId="{9F2C3904-0BB4-42B0-A7E9-DD37D93BF01C}" srcOrd="0" destOrd="0" presId="urn:microsoft.com/office/officeart/2005/8/layout/process5"/>
    <dgm:cxn modelId="{AA7537F8-DB7B-4E48-864B-80B5A3D8F4CB}" srcId="{C057A318-E049-4775-9DE2-E2A0448388B8}" destId="{5DBD0C81-CC10-4208-873C-47257FC246A6}" srcOrd="0" destOrd="0" parTransId="{81D80502-F79D-4F29-837B-827EF5CFA1EA}" sibTransId="{ABBA3A6E-27B0-4805-8E20-E73AA9B88F46}"/>
    <dgm:cxn modelId="{B534A458-2596-428E-A761-E0A21E3FEC10}" type="presOf" srcId="{5ADF08DF-CF6C-474D-9D71-A89A6B3B5877}" destId="{0582A6D4-0868-4388-A4E8-686EDE356C5D}" srcOrd="1" destOrd="0" presId="urn:microsoft.com/office/officeart/2005/8/layout/process5"/>
    <dgm:cxn modelId="{965C21A0-909F-4B44-98EF-67F561F7CAE0}" type="presOf" srcId="{ABBA3A6E-27B0-4805-8E20-E73AA9B88F46}" destId="{CB61452C-2112-4E0D-B5DB-7D367395EA80}" srcOrd="0" destOrd="0" presId="urn:microsoft.com/office/officeart/2005/8/layout/process5"/>
    <dgm:cxn modelId="{60188B4B-1CD3-47D4-B0AD-FBE7931AA8C5}" srcId="{C057A318-E049-4775-9DE2-E2A0448388B8}" destId="{76CBEE05-FF26-4DB6-BFB2-ADF7BCDEDD5B}" srcOrd="2" destOrd="0" parTransId="{A1917720-A52D-4C91-8604-84FE7A49C9AA}" sibTransId="{04E05992-5DC1-49C0-B0F2-C81206E958FD}"/>
    <dgm:cxn modelId="{BFF243CA-D137-4CE1-9276-44F3DFF110C8}" srcId="{C057A318-E049-4775-9DE2-E2A0448388B8}" destId="{B54C1988-F01A-4F73-A066-D9EC701151EE}" srcOrd="4" destOrd="0" parTransId="{78E1FF9C-103D-48EA-87A3-9FAC912B5206}" sibTransId="{5ADF08DF-CF6C-474D-9D71-A89A6B3B5877}"/>
    <dgm:cxn modelId="{2E04F5FE-E09D-4C6E-A4AC-31F60DBE9836}" type="presOf" srcId="{5ADF08DF-CF6C-474D-9D71-A89A6B3B5877}" destId="{E5DDC5F4-5397-402B-92FF-035F8D0BF126}" srcOrd="0" destOrd="0" presId="urn:microsoft.com/office/officeart/2005/8/layout/process5"/>
    <dgm:cxn modelId="{B87BC352-D293-4E60-BA5B-268EEF2ADD5E}" type="presOf" srcId="{A9528A2A-6D8A-427A-8256-998B9027F80B}" destId="{38EA1625-C5FD-4F32-A7FF-E9835826D3FA}" srcOrd="0" destOrd="0" presId="urn:microsoft.com/office/officeart/2005/8/layout/process5"/>
    <dgm:cxn modelId="{849B72AC-7EDD-4A3C-A6FD-F9E607D065ED}" type="presOf" srcId="{B54C1988-F01A-4F73-A066-D9EC701151EE}" destId="{324C67B9-45B8-4868-9686-DF047C084138}" srcOrd="0" destOrd="0" presId="urn:microsoft.com/office/officeart/2005/8/layout/process5"/>
    <dgm:cxn modelId="{F13EDD27-6EEA-40F6-B8B9-3C2254C65EED}" type="presOf" srcId="{95657B52-E159-41C0-A2FB-66B7BF4EE35C}" destId="{662FA450-2EC7-482E-A6D5-75C692225CFB}" srcOrd="0" destOrd="0" presId="urn:microsoft.com/office/officeart/2005/8/layout/process5"/>
    <dgm:cxn modelId="{BCE5BB63-6FF4-4E36-B0E2-EA0E26B27AB4}" type="presOf" srcId="{76CBEE05-FF26-4DB6-BFB2-ADF7BCDEDD5B}" destId="{9474E460-BC18-4973-983E-0823BA9FDF28}" srcOrd="0" destOrd="0" presId="urn:microsoft.com/office/officeart/2005/8/layout/process5"/>
    <dgm:cxn modelId="{F534B735-7356-4C37-9217-010804FEA267}" type="presOf" srcId="{AC571206-EC56-406A-AD1E-468044C6A9F4}" destId="{D83F19DB-450A-4FD4-8508-66075F9825C1}" srcOrd="1" destOrd="0" presId="urn:microsoft.com/office/officeart/2005/8/layout/process5"/>
    <dgm:cxn modelId="{E9DA2853-2E4E-4BF9-8400-E308D6AF50BA}" type="presOf" srcId="{66156AF0-C9F8-4250-96C3-6766622033CC}" destId="{3BDEE31A-5815-43B1-98CC-4F387B30B91E}" srcOrd="0" destOrd="0" presId="urn:microsoft.com/office/officeart/2005/8/layout/process5"/>
    <dgm:cxn modelId="{0AC74600-6D05-4E7C-8607-3629ADEE253A}" type="presOf" srcId="{4DCDD718-0989-4FFA-8E8C-F8AB24A2E1E0}" destId="{EE2584E5-7045-4DA5-928A-AF789E0E6403}" srcOrd="0" destOrd="0" presId="urn:microsoft.com/office/officeart/2005/8/layout/process5"/>
    <dgm:cxn modelId="{A4FADD51-F16D-4938-A79C-9E30DEA360E6}" type="presParOf" srcId="{AFAEDCE1-7A49-4140-84F7-EC2E61E0DFD5}" destId="{8A863081-3D1A-4614-BF5C-A62671AE4726}" srcOrd="0" destOrd="0" presId="urn:microsoft.com/office/officeart/2005/8/layout/process5"/>
    <dgm:cxn modelId="{E64E3E07-1175-4D86-A0DB-6CCA3A96060C}" type="presParOf" srcId="{AFAEDCE1-7A49-4140-84F7-EC2E61E0DFD5}" destId="{CB61452C-2112-4E0D-B5DB-7D367395EA80}" srcOrd="1" destOrd="0" presId="urn:microsoft.com/office/officeart/2005/8/layout/process5"/>
    <dgm:cxn modelId="{8B35569F-189F-4A35-B672-F04FC117B724}" type="presParOf" srcId="{CB61452C-2112-4E0D-B5DB-7D367395EA80}" destId="{4852C96F-ADFF-4FEC-9AD9-B8A00C3D7022}" srcOrd="0" destOrd="0" presId="urn:microsoft.com/office/officeart/2005/8/layout/process5"/>
    <dgm:cxn modelId="{4FDD871D-A793-4890-B47F-C90C7B3DEB1E}" type="presParOf" srcId="{AFAEDCE1-7A49-4140-84F7-EC2E61E0DFD5}" destId="{CB578218-7E11-48B0-8537-2B8500274B64}" srcOrd="2" destOrd="0" presId="urn:microsoft.com/office/officeart/2005/8/layout/process5"/>
    <dgm:cxn modelId="{73FCC699-E4AF-4873-85ED-01017D79D6EF}" type="presParOf" srcId="{AFAEDCE1-7A49-4140-84F7-EC2E61E0DFD5}" destId="{3BDEE31A-5815-43B1-98CC-4F387B30B91E}" srcOrd="3" destOrd="0" presId="urn:microsoft.com/office/officeart/2005/8/layout/process5"/>
    <dgm:cxn modelId="{2B5FCB37-25B2-4930-BD82-ADACCEDDC639}" type="presParOf" srcId="{3BDEE31A-5815-43B1-98CC-4F387B30B91E}" destId="{081D9DE8-211D-46FF-92AA-50AF2EC1EEEE}" srcOrd="0" destOrd="0" presId="urn:microsoft.com/office/officeart/2005/8/layout/process5"/>
    <dgm:cxn modelId="{9DAC2E60-981B-4BAD-9806-CDB41D6E5CB9}" type="presParOf" srcId="{AFAEDCE1-7A49-4140-84F7-EC2E61E0DFD5}" destId="{9474E460-BC18-4973-983E-0823BA9FDF28}" srcOrd="4" destOrd="0" presId="urn:microsoft.com/office/officeart/2005/8/layout/process5"/>
    <dgm:cxn modelId="{7FBE269E-FC46-4342-9804-5B9ADB7F5DC2}" type="presParOf" srcId="{AFAEDCE1-7A49-4140-84F7-EC2E61E0DFD5}" destId="{CF8E913D-8476-4B5A-BAE2-C427C61AEDD3}" srcOrd="5" destOrd="0" presId="urn:microsoft.com/office/officeart/2005/8/layout/process5"/>
    <dgm:cxn modelId="{70809117-326D-478F-8D4C-C5A7D70BC00E}" type="presParOf" srcId="{CF8E913D-8476-4B5A-BAE2-C427C61AEDD3}" destId="{09A1394A-D110-4D87-A9CB-FDA3618EFB8E}" srcOrd="0" destOrd="0" presId="urn:microsoft.com/office/officeart/2005/8/layout/process5"/>
    <dgm:cxn modelId="{B2E8EF42-D587-4B74-A0E0-4CE19D1CB219}" type="presParOf" srcId="{AFAEDCE1-7A49-4140-84F7-EC2E61E0DFD5}" destId="{74FDBAA5-C1CD-4BBA-95EB-1A5F7F134F61}" srcOrd="6" destOrd="0" presId="urn:microsoft.com/office/officeart/2005/8/layout/process5"/>
    <dgm:cxn modelId="{034349D8-E258-4ECF-8094-B13383F12CA6}" type="presParOf" srcId="{AFAEDCE1-7A49-4140-84F7-EC2E61E0DFD5}" destId="{B84F454E-C7DE-47CA-A3E1-9200232C9DE1}" srcOrd="7" destOrd="0" presId="urn:microsoft.com/office/officeart/2005/8/layout/process5"/>
    <dgm:cxn modelId="{2468C4E1-B336-4515-B7D2-BE14139D09DA}" type="presParOf" srcId="{B84F454E-C7DE-47CA-A3E1-9200232C9DE1}" destId="{D83F19DB-450A-4FD4-8508-66075F9825C1}" srcOrd="0" destOrd="0" presId="urn:microsoft.com/office/officeart/2005/8/layout/process5"/>
    <dgm:cxn modelId="{29DD01C3-4732-42F9-AE43-3D29761C1644}" type="presParOf" srcId="{AFAEDCE1-7A49-4140-84F7-EC2E61E0DFD5}" destId="{324C67B9-45B8-4868-9686-DF047C084138}" srcOrd="8" destOrd="0" presId="urn:microsoft.com/office/officeart/2005/8/layout/process5"/>
    <dgm:cxn modelId="{DFBD95A8-1567-4A79-9630-DCDAE5794D92}" type="presParOf" srcId="{AFAEDCE1-7A49-4140-84F7-EC2E61E0DFD5}" destId="{E5DDC5F4-5397-402B-92FF-035F8D0BF126}" srcOrd="9" destOrd="0" presId="urn:microsoft.com/office/officeart/2005/8/layout/process5"/>
    <dgm:cxn modelId="{57A93DD9-C3D5-4360-A537-E17DC4B7CE07}" type="presParOf" srcId="{E5DDC5F4-5397-402B-92FF-035F8D0BF126}" destId="{0582A6D4-0868-4388-A4E8-686EDE356C5D}" srcOrd="0" destOrd="0" presId="urn:microsoft.com/office/officeart/2005/8/layout/process5"/>
    <dgm:cxn modelId="{359C0D07-E327-44F6-8342-94D87C9F1B1F}" type="presParOf" srcId="{AFAEDCE1-7A49-4140-84F7-EC2E61E0DFD5}" destId="{0315DA4E-FB2C-4592-91BA-F9A30501D636}" srcOrd="10" destOrd="0" presId="urn:microsoft.com/office/officeart/2005/8/layout/process5"/>
    <dgm:cxn modelId="{66829796-D687-4812-B05F-4D126E2A9C67}" type="presParOf" srcId="{AFAEDCE1-7A49-4140-84F7-EC2E61E0DFD5}" destId="{662FA450-2EC7-482E-A6D5-75C692225CFB}" srcOrd="11" destOrd="0" presId="urn:microsoft.com/office/officeart/2005/8/layout/process5"/>
    <dgm:cxn modelId="{96C4DADC-D62E-4585-9284-84BDAF1F7FD3}" type="presParOf" srcId="{662FA450-2EC7-482E-A6D5-75C692225CFB}" destId="{C9613E48-03D2-4AE2-9A89-71A71489663F}" srcOrd="0" destOrd="0" presId="urn:microsoft.com/office/officeart/2005/8/layout/process5"/>
    <dgm:cxn modelId="{E4D5DA37-9AC0-4D49-85DC-1668B7B8413D}" type="presParOf" srcId="{AFAEDCE1-7A49-4140-84F7-EC2E61E0DFD5}" destId="{38EA1625-C5FD-4F32-A7FF-E9835826D3FA}" srcOrd="12" destOrd="0" presId="urn:microsoft.com/office/officeart/2005/8/layout/process5"/>
    <dgm:cxn modelId="{19FF3CDB-0F9C-44BE-B14C-8123FFD9009F}" type="presParOf" srcId="{AFAEDCE1-7A49-4140-84F7-EC2E61E0DFD5}" destId="{9F2C3904-0BB4-42B0-A7E9-DD37D93BF01C}" srcOrd="13" destOrd="0" presId="urn:microsoft.com/office/officeart/2005/8/layout/process5"/>
    <dgm:cxn modelId="{3ED4D86B-2C69-4872-8606-6E09C2B15096}" type="presParOf" srcId="{9F2C3904-0BB4-42B0-A7E9-DD37D93BF01C}" destId="{0019D208-0DC7-4B55-87D5-630E6741D447}" srcOrd="0" destOrd="0" presId="urn:microsoft.com/office/officeart/2005/8/layout/process5"/>
    <dgm:cxn modelId="{4A9BD640-BA02-47E0-83E5-5481F76BFBEE}" type="presParOf" srcId="{AFAEDCE1-7A49-4140-84F7-EC2E61E0DFD5}" destId="{EE2584E5-7045-4DA5-928A-AF789E0E6403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A14C0F-F333-4770-8101-66E4918231A6}" type="doc">
      <dgm:prSet loTypeId="urn:microsoft.com/office/officeart/2005/8/layout/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34EB69DC-D834-4CA5-ACC3-C7ADA349BDD1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headEnd type="none" w="med" len="med"/>
          <a:tailEnd type="none" w="med" len="med"/>
        </a:ln>
      </dgm:spPr>
      <dgm:t>
        <a:bodyPr/>
        <a:lstStyle/>
        <a:p>
          <a:r>
            <a:rPr lang="es-EC" dirty="0"/>
            <a:t>Espacios vectorial continuo</a:t>
          </a:r>
        </a:p>
      </dgm:t>
    </dgm:pt>
    <dgm:pt modelId="{414A547F-1F5A-4E4F-AFF2-AF79C4390C07}" type="parTrans" cxnId="{77F842C6-8F72-4E1B-9805-943840CE69A7}">
      <dgm:prSet/>
      <dgm:spPr/>
      <dgm:t>
        <a:bodyPr/>
        <a:lstStyle/>
        <a:p>
          <a:endParaRPr lang="es-EC"/>
        </a:p>
      </dgm:t>
    </dgm:pt>
    <dgm:pt modelId="{EE584013-1F36-4B30-95E1-96A23B5AA6DB}" type="sibTrans" cxnId="{77F842C6-8F72-4E1B-9805-943840CE69A7}">
      <dgm:prSet/>
      <dgm:spPr/>
      <dgm:t>
        <a:bodyPr/>
        <a:lstStyle/>
        <a:p>
          <a:endParaRPr lang="es-EC"/>
        </a:p>
      </dgm:t>
    </dgm:pt>
    <dgm:pt modelId="{9475828C-7C59-40F5-85B1-4B3F313F186E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C" dirty="0"/>
            <a:t>Proyección sub-espacio vectorial -finito</a:t>
          </a:r>
        </a:p>
      </dgm:t>
    </dgm:pt>
    <dgm:pt modelId="{22F5564D-AE5A-42DC-939C-06A452AEB5B2}" type="parTrans" cxnId="{E102379D-FDE5-4060-ABAF-320B62FC5274}">
      <dgm:prSet/>
      <dgm:spPr/>
      <dgm:t>
        <a:bodyPr/>
        <a:lstStyle/>
        <a:p>
          <a:endParaRPr lang="es-EC"/>
        </a:p>
      </dgm:t>
    </dgm:pt>
    <dgm:pt modelId="{96DC5828-9525-4B61-9B46-9C49F35D04AD}" type="sibTrans" cxnId="{E102379D-FDE5-4060-ABAF-320B62FC5274}">
      <dgm:prSet/>
      <dgm:spPr/>
      <dgm:t>
        <a:bodyPr/>
        <a:lstStyle/>
        <a:p>
          <a:endParaRPr lang="es-EC"/>
        </a:p>
      </dgm:t>
    </dgm:pt>
    <dgm:pt modelId="{402D2974-9407-45D2-90C2-1D5D46CEA0E2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C" dirty="0"/>
            <a:t>Número finito de ecuaciones</a:t>
          </a:r>
        </a:p>
      </dgm:t>
    </dgm:pt>
    <dgm:pt modelId="{075F2AFF-2170-4C88-B05A-19F58B847B50}" type="parTrans" cxnId="{D27D605C-F3D2-46A8-A935-6D568094E1A5}">
      <dgm:prSet/>
      <dgm:spPr/>
      <dgm:t>
        <a:bodyPr/>
        <a:lstStyle/>
        <a:p>
          <a:endParaRPr lang="es-EC"/>
        </a:p>
      </dgm:t>
    </dgm:pt>
    <dgm:pt modelId="{1FA923B8-B667-4399-A7A8-560A2E097DCF}" type="sibTrans" cxnId="{D27D605C-F3D2-46A8-A935-6D568094E1A5}">
      <dgm:prSet/>
      <dgm:spPr/>
      <dgm:t>
        <a:bodyPr/>
        <a:lstStyle/>
        <a:p>
          <a:endParaRPr lang="es-EC"/>
        </a:p>
      </dgm:t>
    </dgm:pt>
    <dgm:pt modelId="{3E5F3E51-201A-4FE6-B5BE-2D57D5E74EB5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C" dirty="0"/>
            <a:t>Solución </a:t>
          </a:r>
        </a:p>
        <a:p>
          <a:r>
            <a:rPr lang="es-EC" dirty="0"/>
            <a:t>aproximada </a:t>
          </a:r>
        </a:p>
      </dgm:t>
    </dgm:pt>
    <dgm:pt modelId="{F83501FA-E2B4-4C33-9586-44274A3DCC86}" type="parTrans" cxnId="{075C06F9-31C1-48DE-A975-00D4E8EC53BF}">
      <dgm:prSet/>
      <dgm:spPr/>
      <dgm:t>
        <a:bodyPr/>
        <a:lstStyle/>
        <a:p>
          <a:endParaRPr lang="es-EC"/>
        </a:p>
      </dgm:t>
    </dgm:pt>
    <dgm:pt modelId="{DC373718-56F6-4BEF-AF6D-51CBB8A03A06}" type="sibTrans" cxnId="{075C06F9-31C1-48DE-A975-00D4E8EC53BF}">
      <dgm:prSet/>
      <dgm:spPr/>
      <dgm:t>
        <a:bodyPr/>
        <a:lstStyle/>
        <a:p>
          <a:endParaRPr lang="es-EC"/>
        </a:p>
      </dgm:t>
    </dgm:pt>
    <dgm:pt modelId="{AD000AB9-BD2E-4EF8-B32A-A60D1B1D683E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C" dirty="0"/>
            <a:t>Proyección de la solución real</a:t>
          </a:r>
        </a:p>
        <a:p>
          <a:endParaRPr lang="es-EC" dirty="0"/>
        </a:p>
      </dgm:t>
    </dgm:pt>
    <dgm:pt modelId="{97CF0F44-DD8E-4F2C-A0B3-EE46483A0FBC}" type="parTrans" cxnId="{AAA40CDA-B486-401C-8E57-F9E5E1D943D2}">
      <dgm:prSet/>
      <dgm:spPr/>
      <dgm:t>
        <a:bodyPr/>
        <a:lstStyle/>
        <a:p>
          <a:endParaRPr lang="es-EC"/>
        </a:p>
      </dgm:t>
    </dgm:pt>
    <dgm:pt modelId="{2AFC57D3-E60E-447D-9224-1FEC65BE05CF}" type="sibTrans" cxnId="{AAA40CDA-B486-401C-8E57-F9E5E1D943D2}">
      <dgm:prSet/>
      <dgm:spPr/>
      <dgm:t>
        <a:bodyPr/>
        <a:lstStyle/>
        <a:p>
          <a:endParaRPr lang="es-EC"/>
        </a:p>
      </dgm:t>
    </dgm:pt>
    <dgm:pt modelId="{59DFAA57-50D0-4826-8B68-DEF5D24693A3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C" dirty="0"/>
            <a:t>Sub-espacio vectorial</a:t>
          </a:r>
        </a:p>
      </dgm:t>
    </dgm:pt>
    <dgm:pt modelId="{AE42F56D-7B5C-4F8B-BAF0-4082BED5DF7F}" type="parTrans" cxnId="{5C89F964-AA18-42D2-A0CA-CE170149D778}">
      <dgm:prSet/>
      <dgm:spPr/>
      <dgm:t>
        <a:bodyPr/>
        <a:lstStyle/>
        <a:p>
          <a:endParaRPr lang="es-EC"/>
        </a:p>
      </dgm:t>
    </dgm:pt>
    <dgm:pt modelId="{69F8268A-AEEF-44A0-8CE8-FF4EC8332467}" type="sibTrans" cxnId="{5C89F964-AA18-42D2-A0CA-CE170149D778}">
      <dgm:prSet/>
      <dgm:spPr/>
      <dgm:t>
        <a:bodyPr/>
        <a:lstStyle/>
        <a:p>
          <a:endParaRPr lang="es-EC"/>
        </a:p>
      </dgm:t>
    </dgm:pt>
    <dgm:pt modelId="{AB486AC2-07E9-481E-A87B-8DEC5D07BBB3}" type="pres">
      <dgm:prSet presAssocID="{1BA14C0F-F333-4770-8101-66E4918231A6}" presName="diagram" presStyleCnt="0">
        <dgm:presLayoutVars>
          <dgm:dir/>
          <dgm:resizeHandles val="exact"/>
        </dgm:presLayoutVars>
      </dgm:prSet>
      <dgm:spPr/>
    </dgm:pt>
    <dgm:pt modelId="{EF462646-F407-4073-B4EC-BC26CBB4319B}" type="pres">
      <dgm:prSet presAssocID="{34EB69DC-D834-4CA5-ACC3-C7ADA349BDD1}" presName="node" presStyleLbl="node1" presStyleIdx="0" presStyleCnt="6">
        <dgm:presLayoutVars>
          <dgm:bulletEnabled val="1"/>
        </dgm:presLayoutVars>
      </dgm:prSet>
      <dgm:spPr/>
    </dgm:pt>
    <dgm:pt modelId="{D3913FAF-34D7-4886-8BC8-C26DBC2AEB17}" type="pres">
      <dgm:prSet presAssocID="{EE584013-1F36-4B30-95E1-96A23B5AA6DB}" presName="sibTrans" presStyleLbl="sibTrans2D1" presStyleIdx="0" presStyleCnt="5"/>
      <dgm:spPr/>
    </dgm:pt>
    <dgm:pt modelId="{70E712B2-1332-43BB-BA8A-EFC09093B3DB}" type="pres">
      <dgm:prSet presAssocID="{EE584013-1F36-4B30-95E1-96A23B5AA6DB}" presName="connectorText" presStyleLbl="sibTrans2D1" presStyleIdx="0" presStyleCnt="5"/>
      <dgm:spPr/>
    </dgm:pt>
    <dgm:pt modelId="{FE906A09-5F6B-4BD6-A4CC-9B291CD40EBA}" type="pres">
      <dgm:prSet presAssocID="{9475828C-7C59-40F5-85B1-4B3F313F186E}" presName="node" presStyleLbl="node1" presStyleIdx="1" presStyleCnt="6">
        <dgm:presLayoutVars>
          <dgm:bulletEnabled val="1"/>
        </dgm:presLayoutVars>
      </dgm:prSet>
      <dgm:spPr/>
    </dgm:pt>
    <dgm:pt modelId="{C88664B4-BCFE-4D2A-9A0B-AA2858D219C2}" type="pres">
      <dgm:prSet presAssocID="{96DC5828-9525-4B61-9B46-9C49F35D04AD}" presName="sibTrans" presStyleLbl="sibTrans2D1" presStyleIdx="1" presStyleCnt="5"/>
      <dgm:spPr/>
    </dgm:pt>
    <dgm:pt modelId="{10509D92-EB51-4129-B127-26BE4ED399F6}" type="pres">
      <dgm:prSet presAssocID="{96DC5828-9525-4B61-9B46-9C49F35D04AD}" presName="connectorText" presStyleLbl="sibTrans2D1" presStyleIdx="1" presStyleCnt="5"/>
      <dgm:spPr/>
    </dgm:pt>
    <dgm:pt modelId="{008509CB-3087-4201-81E9-723BFB9A6E20}" type="pres">
      <dgm:prSet presAssocID="{402D2974-9407-45D2-90C2-1D5D46CEA0E2}" presName="node" presStyleLbl="node1" presStyleIdx="2" presStyleCnt="6" custScaleX="89976" custScaleY="73876">
        <dgm:presLayoutVars>
          <dgm:bulletEnabled val="1"/>
        </dgm:presLayoutVars>
      </dgm:prSet>
      <dgm:spPr/>
    </dgm:pt>
    <dgm:pt modelId="{F779D4C2-33FF-4D9B-9B82-B52AEBBB97B7}" type="pres">
      <dgm:prSet presAssocID="{1FA923B8-B667-4399-A7A8-560A2E097DCF}" presName="sibTrans" presStyleLbl="sibTrans2D1" presStyleIdx="2" presStyleCnt="5"/>
      <dgm:spPr/>
    </dgm:pt>
    <dgm:pt modelId="{76A908C6-1588-4821-9116-E4C5D87C32B5}" type="pres">
      <dgm:prSet presAssocID="{1FA923B8-B667-4399-A7A8-560A2E097DCF}" presName="connectorText" presStyleLbl="sibTrans2D1" presStyleIdx="2" presStyleCnt="5"/>
      <dgm:spPr/>
    </dgm:pt>
    <dgm:pt modelId="{DA405DDD-1E7F-4E8C-BDA3-344A8B75E515}" type="pres">
      <dgm:prSet presAssocID="{3E5F3E51-201A-4FE6-B5BE-2D57D5E74EB5}" presName="node" presStyleLbl="node1" presStyleIdx="3" presStyleCnt="6" custScaleX="91854" custScaleY="61166" custLinFactNeighborX="-18015" custLinFactNeighborY="2270">
        <dgm:presLayoutVars>
          <dgm:bulletEnabled val="1"/>
        </dgm:presLayoutVars>
      </dgm:prSet>
      <dgm:spPr/>
    </dgm:pt>
    <dgm:pt modelId="{2EF7525B-C808-48E8-8B43-7734AE3F043D}" type="pres">
      <dgm:prSet presAssocID="{DC373718-56F6-4BEF-AF6D-51CBB8A03A06}" presName="sibTrans" presStyleLbl="sibTrans2D1" presStyleIdx="3" presStyleCnt="5"/>
      <dgm:spPr/>
    </dgm:pt>
    <dgm:pt modelId="{C835612C-C899-4B2F-9220-35DF41EE044D}" type="pres">
      <dgm:prSet presAssocID="{DC373718-56F6-4BEF-AF6D-51CBB8A03A06}" presName="connectorText" presStyleLbl="sibTrans2D1" presStyleIdx="3" presStyleCnt="5"/>
      <dgm:spPr/>
    </dgm:pt>
    <dgm:pt modelId="{4F921D76-FAAE-4703-A89D-6CD8D49C5DF6}" type="pres">
      <dgm:prSet presAssocID="{AD000AB9-BD2E-4EF8-B32A-A60D1B1D683E}" presName="node" presStyleLbl="node1" presStyleIdx="4" presStyleCnt="6" custLinFactNeighborX="-15232" custLinFactNeighborY="-4616">
        <dgm:presLayoutVars>
          <dgm:bulletEnabled val="1"/>
        </dgm:presLayoutVars>
      </dgm:prSet>
      <dgm:spPr/>
    </dgm:pt>
    <dgm:pt modelId="{A642F341-0D49-4776-963E-1A8C13DDB29F}" type="pres">
      <dgm:prSet presAssocID="{2AFC57D3-E60E-447D-9224-1FEC65BE05CF}" presName="sibTrans" presStyleLbl="sibTrans2D1" presStyleIdx="4" presStyleCnt="5"/>
      <dgm:spPr/>
    </dgm:pt>
    <dgm:pt modelId="{6375B3BC-1233-4456-8B0E-114E1779E557}" type="pres">
      <dgm:prSet presAssocID="{2AFC57D3-E60E-447D-9224-1FEC65BE05CF}" presName="connectorText" presStyleLbl="sibTrans2D1" presStyleIdx="4" presStyleCnt="5"/>
      <dgm:spPr/>
    </dgm:pt>
    <dgm:pt modelId="{753E2A14-9084-4343-92C5-FD57BAB9E94B}" type="pres">
      <dgm:prSet presAssocID="{59DFAA57-50D0-4826-8B68-DEF5D24693A3}" presName="node" presStyleLbl="node1" presStyleIdx="5" presStyleCnt="6" custScaleY="106303" custLinFactNeighborX="-9534">
        <dgm:presLayoutVars>
          <dgm:bulletEnabled val="1"/>
        </dgm:presLayoutVars>
      </dgm:prSet>
      <dgm:spPr/>
    </dgm:pt>
  </dgm:ptLst>
  <dgm:cxnLst>
    <dgm:cxn modelId="{B5509560-1283-463D-8BF1-65FBDE692E10}" type="presOf" srcId="{DC373718-56F6-4BEF-AF6D-51CBB8A03A06}" destId="{C835612C-C899-4B2F-9220-35DF41EE044D}" srcOrd="1" destOrd="0" presId="urn:microsoft.com/office/officeart/2005/8/layout/process5"/>
    <dgm:cxn modelId="{AAA40CDA-B486-401C-8E57-F9E5E1D943D2}" srcId="{1BA14C0F-F333-4770-8101-66E4918231A6}" destId="{AD000AB9-BD2E-4EF8-B32A-A60D1B1D683E}" srcOrd="4" destOrd="0" parTransId="{97CF0F44-DD8E-4F2C-A0B3-EE46483A0FBC}" sibTransId="{2AFC57D3-E60E-447D-9224-1FEC65BE05CF}"/>
    <dgm:cxn modelId="{A2B1BDF3-A7E7-4B4D-AAF5-4E792820D8A2}" type="presOf" srcId="{1FA923B8-B667-4399-A7A8-560A2E097DCF}" destId="{F779D4C2-33FF-4D9B-9B82-B52AEBBB97B7}" srcOrd="0" destOrd="0" presId="urn:microsoft.com/office/officeart/2005/8/layout/process5"/>
    <dgm:cxn modelId="{E3F09D13-230D-475B-812F-CFD7896712BA}" type="presOf" srcId="{9475828C-7C59-40F5-85B1-4B3F313F186E}" destId="{FE906A09-5F6B-4BD6-A4CC-9B291CD40EBA}" srcOrd="0" destOrd="0" presId="urn:microsoft.com/office/officeart/2005/8/layout/process5"/>
    <dgm:cxn modelId="{D27D605C-F3D2-46A8-A935-6D568094E1A5}" srcId="{1BA14C0F-F333-4770-8101-66E4918231A6}" destId="{402D2974-9407-45D2-90C2-1D5D46CEA0E2}" srcOrd="2" destOrd="0" parTransId="{075F2AFF-2170-4C88-B05A-19F58B847B50}" sibTransId="{1FA923B8-B667-4399-A7A8-560A2E097DCF}"/>
    <dgm:cxn modelId="{15AC9356-7758-4E66-A07C-542194CA77D1}" type="presOf" srcId="{2AFC57D3-E60E-447D-9224-1FEC65BE05CF}" destId="{6375B3BC-1233-4456-8B0E-114E1779E557}" srcOrd="1" destOrd="0" presId="urn:microsoft.com/office/officeart/2005/8/layout/process5"/>
    <dgm:cxn modelId="{3F09CAC4-36E7-4800-A99D-7EC5AE510B4F}" type="presOf" srcId="{1FA923B8-B667-4399-A7A8-560A2E097DCF}" destId="{76A908C6-1588-4821-9116-E4C5D87C32B5}" srcOrd="1" destOrd="0" presId="urn:microsoft.com/office/officeart/2005/8/layout/process5"/>
    <dgm:cxn modelId="{E71B83A5-79DF-45E6-AFB6-036FBFFA36C9}" type="presOf" srcId="{1BA14C0F-F333-4770-8101-66E4918231A6}" destId="{AB486AC2-07E9-481E-A87B-8DEC5D07BBB3}" srcOrd="0" destOrd="0" presId="urn:microsoft.com/office/officeart/2005/8/layout/process5"/>
    <dgm:cxn modelId="{082CF834-D702-4D2C-9597-619603F89301}" type="presOf" srcId="{DC373718-56F6-4BEF-AF6D-51CBB8A03A06}" destId="{2EF7525B-C808-48E8-8B43-7734AE3F043D}" srcOrd="0" destOrd="0" presId="urn:microsoft.com/office/officeart/2005/8/layout/process5"/>
    <dgm:cxn modelId="{42189F20-F096-4E6A-8F9D-92D8ED45CD8B}" type="presOf" srcId="{96DC5828-9525-4B61-9B46-9C49F35D04AD}" destId="{C88664B4-BCFE-4D2A-9A0B-AA2858D219C2}" srcOrd="0" destOrd="0" presId="urn:microsoft.com/office/officeart/2005/8/layout/process5"/>
    <dgm:cxn modelId="{AC78863C-22B7-4F2F-B549-B161938836CE}" type="presOf" srcId="{96DC5828-9525-4B61-9B46-9C49F35D04AD}" destId="{10509D92-EB51-4129-B127-26BE4ED399F6}" srcOrd="1" destOrd="0" presId="urn:microsoft.com/office/officeart/2005/8/layout/process5"/>
    <dgm:cxn modelId="{5C89F964-AA18-42D2-A0CA-CE170149D778}" srcId="{1BA14C0F-F333-4770-8101-66E4918231A6}" destId="{59DFAA57-50D0-4826-8B68-DEF5D24693A3}" srcOrd="5" destOrd="0" parTransId="{AE42F56D-7B5C-4F8B-BAF0-4082BED5DF7F}" sibTransId="{69F8268A-AEEF-44A0-8CE8-FF4EC8332467}"/>
    <dgm:cxn modelId="{E102379D-FDE5-4060-ABAF-320B62FC5274}" srcId="{1BA14C0F-F333-4770-8101-66E4918231A6}" destId="{9475828C-7C59-40F5-85B1-4B3F313F186E}" srcOrd="1" destOrd="0" parTransId="{22F5564D-AE5A-42DC-939C-06A452AEB5B2}" sibTransId="{96DC5828-9525-4B61-9B46-9C49F35D04AD}"/>
    <dgm:cxn modelId="{77F842C6-8F72-4E1B-9805-943840CE69A7}" srcId="{1BA14C0F-F333-4770-8101-66E4918231A6}" destId="{34EB69DC-D834-4CA5-ACC3-C7ADA349BDD1}" srcOrd="0" destOrd="0" parTransId="{414A547F-1F5A-4E4F-AFF2-AF79C4390C07}" sibTransId="{EE584013-1F36-4B30-95E1-96A23B5AA6DB}"/>
    <dgm:cxn modelId="{69A21B38-E842-402B-942A-557774F0523F}" type="presOf" srcId="{34EB69DC-D834-4CA5-ACC3-C7ADA349BDD1}" destId="{EF462646-F407-4073-B4EC-BC26CBB4319B}" srcOrd="0" destOrd="0" presId="urn:microsoft.com/office/officeart/2005/8/layout/process5"/>
    <dgm:cxn modelId="{8A4DDD94-A6BC-499A-B049-9F4D62346A62}" type="presOf" srcId="{2AFC57D3-E60E-447D-9224-1FEC65BE05CF}" destId="{A642F341-0D49-4776-963E-1A8C13DDB29F}" srcOrd="0" destOrd="0" presId="urn:microsoft.com/office/officeart/2005/8/layout/process5"/>
    <dgm:cxn modelId="{E3EF3CBF-D4B2-4EFD-B342-DF4A9868FC95}" type="presOf" srcId="{3E5F3E51-201A-4FE6-B5BE-2D57D5E74EB5}" destId="{DA405DDD-1E7F-4E8C-BDA3-344A8B75E515}" srcOrd="0" destOrd="0" presId="urn:microsoft.com/office/officeart/2005/8/layout/process5"/>
    <dgm:cxn modelId="{AC1E1425-FFAA-4855-B14A-D6C51E814655}" type="presOf" srcId="{59DFAA57-50D0-4826-8B68-DEF5D24693A3}" destId="{753E2A14-9084-4343-92C5-FD57BAB9E94B}" srcOrd="0" destOrd="0" presId="urn:microsoft.com/office/officeart/2005/8/layout/process5"/>
    <dgm:cxn modelId="{B68AE6C0-7400-4F0A-BC27-09A8C25FD081}" type="presOf" srcId="{AD000AB9-BD2E-4EF8-B32A-A60D1B1D683E}" destId="{4F921D76-FAAE-4703-A89D-6CD8D49C5DF6}" srcOrd="0" destOrd="0" presId="urn:microsoft.com/office/officeart/2005/8/layout/process5"/>
    <dgm:cxn modelId="{075C06F9-31C1-48DE-A975-00D4E8EC53BF}" srcId="{1BA14C0F-F333-4770-8101-66E4918231A6}" destId="{3E5F3E51-201A-4FE6-B5BE-2D57D5E74EB5}" srcOrd="3" destOrd="0" parTransId="{F83501FA-E2B4-4C33-9586-44274A3DCC86}" sibTransId="{DC373718-56F6-4BEF-AF6D-51CBB8A03A06}"/>
    <dgm:cxn modelId="{FF0DFA48-9681-4BE7-9D9C-6F88BEA7F8E5}" type="presOf" srcId="{EE584013-1F36-4B30-95E1-96A23B5AA6DB}" destId="{D3913FAF-34D7-4886-8BC8-C26DBC2AEB17}" srcOrd="0" destOrd="0" presId="urn:microsoft.com/office/officeart/2005/8/layout/process5"/>
    <dgm:cxn modelId="{5E3843E2-9F66-4B6C-BB02-3627D3763F6C}" type="presOf" srcId="{402D2974-9407-45D2-90C2-1D5D46CEA0E2}" destId="{008509CB-3087-4201-81E9-723BFB9A6E20}" srcOrd="0" destOrd="0" presId="urn:microsoft.com/office/officeart/2005/8/layout/process5"/>
    <dgm:cxn modelId="{47497143-01A2-40A5-A140-4BAF5129C04F}" type="presOf" srcId="{EE584013-1F36-4B30-95E1-96A23B5AA6DB}" destId="{70E712B2-1332-43BB-BA8A-EFC09093B3DB}" srcOrd="1" destOrd="0" presId="urn:microsoft.com/office/officeart/2005/8/layout/process5"/>
    <dgm:cxn modelId="{58ADEA84-288E-4D3E-BEE5-435A5D705130}" type="presParOf" srcId="{AB486AC2-07E9-481E-A87B-8DEC5D07BBB3}" destId="{EF462646-F407-4073-B4EC-BC26CBB4319B}" srcOrd="0" destOrd="0" presId="urn:microsoft.com/office/officeart/2005/8/layout/process5"/>
    <dgm:cxn modelId="{37B15E0F-6D19-4A81-8E88-83298742EFEE}" type="presParOf" srcId="{AB486AC2-07E9-481E-A87B-8DEC5D07BBB3}" destId="{D3913FAF-34D7-4886-8BC8-C26DBC2AEB17}" srcOrd="1" destOrd="0" presId="urn:microsoft.com/office/officeart/2005/8/layout/process5"/>
    <dgm:cxn modelId="{6E47895B-8243-476A-A370-F2C02E03A7F5}" type="presParOf" srcId="{D3913FAF-34D7-4886-8BC8-C26DBC2AEB17}" destId="{70E712B2-1332-43BB-BA8A-EFC09093B3DB}" srcOrd="0" destOrd="0" presId="urn:microsoft.com/office/officeart/2005/8/layout/process5"/>
    <dgm:cxn modelId="{C2779591-9771-4A1F-A8B9-DD06BB6CD1A8}" type="presParOf" srcId="{AB486AC2-07E9-481E-A87B-8DEC5D07BBB3}" destId="{FE906A09-5F6B-4BD6-A4CC-9B291CD40EBA}" srcOrd="2" destOrd="0" presId="urn:microsoft.com/office/officeart/2005/8/layout/process5"/>
    <dgm:cxn modelId="{40E91232-9EF0-4FEA-BC9D-8F58ACB27979}" type="presParOf" srcId="{AB486AC2-07E9-481E-A87B-8DEC5D07BBB3}" destId="{C88664B4-BCFE-4D2A-9A0B-AA2858D219C2}" srcOrd="3" destOrd="0" presId="urn:microsoft.com/office/officeart/2005/8/layout/process5"/>
    <dgm:cxn modelId="{DEC81493-4FC0-451E-85D8-4030F341F526}" type="presParOf" srcId="{C88664B4-BCFE-4D2A-9A0B-AA2858D219C2}" destId="{10509D92-EB51-4129-B127-26BE4ED399F6}" srcOrd="0" destOrd="0" presId="urn:microsoft.com/office/officeart/2005/8/layout/process5"/>
    <dgm:cxn modelId="{B04DECEC-92EB-4157-A790-F5C1AD41BB6C}" type="presParOf" srcId="{AB486AC2-07E9-481E-A87B-8DEC5D07BBB3}" destId="{008509CB-3087-4201-81E9-723BFB9A6E20}" srcOrd="4" destOrd="0" presId="urn:microsoft.com/office/officeart/2005/8/layout/process5"/>
    <dgm:cxn modelId="{6B765B61-A845-4258-88FF-CC094E0238F2}" type="presParOf" srcId="{AB486AC2-07E9-481E-A87B-8DEC5D07BBB3}" destId="{F779D4C2-33FF-4D9B-9B82-B52AEBBB97B7}" srcOrd="5" destOrd="0" presId="urn:microsoft.com/office/officeart/2005/8/layout/process5"/>
    <dgm:cxn modelId="{EBA998E8-6321-4291-A5B5-A6D607EF5CC4}" type="presParOf" srcId="{F779D4C2-33FF-4D9B-9B82-B52AEBBB97B7}" destId="{76A908C6-1588-4821-9116-E4C5D87C32B5}" srcOrd="0" destOrd="0" presId="urn:microsoft.com/office/officeart/2005/8/layout/process5"/>
    <dgm:cxn modelId="{E50158A3-3BE4-4A4C-B9C6-71000EE1E5AF}" type="presParOf" srcId="{AB486AC2-07E9-481E-A87B-8DEC5D07BBB3}" destId="{DA405DDD-1E7F-4E8C-BDA3-344A8B75E515}" srcOrd="6" destOrd="0" presId="urn:microsoft.com/office/officeart/2005/8/layout/process5"/>
    <dgm:cxn modelId="{47460AD9-3AD5-479A-BE1F-7D624B0F0667}" type="presParOf" srcId="{AB486AC2-07E9-481E-A87B-8DEC5D07BBB3}" destId="{2EF7525B-C808-48E8-8B43-7734AE3F043D}" srcOrd="7" destOrd="0" presId="urn:microsoft.com/office/officeart/2005/8/layout/process5"/>
    <dgm:cxn modelId="{582EA965-11B1-428F-9CCD-2878A704EDE0}" type="presParOf" srcId="{2EF7525B-C808-48E8-8B43-7734AE3F043D}" destId="{C835612C-C899-4B2F-9220-35DF41EE044D}" srcOrd="0" destOrd="0" presId="urn:microsoft.com/office/officeart/2005/8/layout/process5"/>
    <dgm:cxn modelId="{0F3A28D8-C180-4646-912F-4E905505E9EE}" type="presParOf" srcId="{AB486AC2-07E9-481E-A87B-8DEC5D07BBB3}" destId="{4F921D76-FAAE-4703-A89D-6CD8D49C5DF6}" srcOrd="8" destOrd="0" presId="urn:microsoft.com/office/officeart/2005/8/layout/process5"/>
    <dgm:cxn modelId="{E02BADCE-3818-47D9-8DFC-9944D86FF38F}" type="presParOf" srcId="{AB486AC2-07E9-481E-A87B-8DEC5D07BBB3}" destId="{A642F341-0D49-4776-963E-1A8C13DDB29F}" srcOrd="9" destOrd="0" presId="urn:microsoft.com/office/officeart/2005/8/layout/process5"/>
    <dgm:cxn modelId="{A5DADF9A-FEAF-4735-B201-77AE8BD0B240}" type="presParOf" srcId="{A642F341-0D49-4776-963E-1A8C13DDB29F}" destId="{6375B3BC-1233-4456-8B0E-114E1779E557}" srcOrd="0" destOrd="0" presId="urn:microsoft.com/office/officeart/2005/8/layout/process5"/>
    <dgm:cxn modelId="{2BA2D24F-93AE-428F-9EFC-6C5DF8F07106}" type="presParOf" srcId="{AB486AC2-07E9-481E-A87B-8DEC5D07BBB3}" destId="{753E2A14-9084-4343-92C5-FD57BAB9E94B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ED40D1-061B-42A7-9B68-CD2B293A8D52}" type="doc">
      <dgm:prSet loTypeId="urn:microsoft.com/office/officeart/2005/8/layout/process2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C4E371B0-4710-4511-96FD-6F1208DF4684}">
      <dgm:prSet phldrT="[Texto]"/>
      <dgm:spPr/>
      <dgm:t>
        <a:bodyPr/>
        <a:lstStyle/>
        <a:p>
          <a:r>
            <a:rPr lang="es-EC" dirty="0"/>
            <a:t>Los valores prescritos</a:t>
          </a:r>
        </a:p>
      </dgm:t>
    </dgm:pt>
    <dgm:pt modelId="{BB6BC0A9-9D92-4029-9067-84D252E2F1C9}" type="parTrans" cxnId="{B552934F-36A9-4980-90DB-84B6A3E336FD}">
      <dgm:prSet/>
      <dgm:spPr/>
      <dgm:t>
        <a:bodyPr/>
        <a:lstStyle/>
        <a:p>
          <a:endParaRPr lang="es-EC"/>
        </a:p>
      </dgm:t>
    </dgm:pt>
    <dgm:pt modelId="{9B8BFD89-6F5B-46A4-AF50-E38271EC516E}" type="sibTrans" cxnId="{B552934F-36A9-4980-90DB-84B6A3E336FD}">
      <dgm:prSet/>
      <dgm:spPr/>
      <dgm:t>
        <a:bodyPr/>
        <a:lstStyle/>
        <a:p>
          <a:endParaRPr lang="es-EC"/>
        </a:p>
      </dgm:t>
    </dgm:pt>
    <dgm:pt modelId="{959CFE3C-AC4B-4EAE-9D5A-78D77C13D56F}">
      <dgm:prSet phldrT="[Texto]"/>
      <dgm:spPr/>
      <dgm:t>
        <a:bodyPr/>
        <a:lstStyle/>
        <a:p>
          <a:r>
            <a:rPr lang="es-EC" dirty="0"/>
            <a:t>Introducen </a:t>
          </a:r>
        </a:p>
      </dgm:t>
    </dgm:pt>
    <dgm:pt modelId="{076DDEB8-8313-49D7-B555-35B6886BE9B6}" type="parTrans" cxnId="{6A890A22-2CE5-45D1-A76E-EA37424E997F}">
      <dgm:prSet/>
      <dgm:spPr/>
      <dgm:t>
        <a:bodyPr/>
        <a:lstStyle/>
        <a:p>
          <a:endParaRPr lang="es-EC"/>
        </a:p>
      </dgm:t>
    </dgm:pt>
    <dgm:pt modelId="{EA1986A7-6C12-4F41-9955-9B378B729FBF}" type="sibTrans" cxnId="{6A890A22-2CE5-45D1-A76E-EA37424E997F}">
      <dgm:prSet/>
      <dgm:spPr/>
      <dgm:t>
        <a:bodyPr/>
        <a:lstStyle/>
        <a:p>
          <a:endParaRPr lang="es-EC"/>
        </a:p>
      </dgm:t>
    </dgm:pt>
    <dgm:pt modelId="{19928A05-8821-4F7E-8CFB-69E6885F02D0}">
      <dgm:prSet phldrT="[Texto]"/>
      <dgm:spPr/>
      <dgm:t>
        <a:bodyPr/>
        <a:lstStyle/>
        <a:p>
          <a:r>
            <a:rPr lang="es-EC" dirty="0"/>
            <a:t>En la matriz global del sistema</a:t>
          </a:r>
        </a:p>
      </dgm:t>
    </dgm:pt>
    <dgm:pt modelId="{4FCEDE31-C58A-4F8B-8B0A-96CF31184BAE}" type="parTrans" cxnId="{683D0555-B584-40DF-BAF4-CF5979B8EEFE}">
      <dgm:prSet/>
      <dgm:spPr/>
      <dgm:t>
        <a:bodyPr/>
        <a:lstStyle/>
        <a:p>
          <a:endParaRPr lang="es-EC"/>
        </a:p>
      </dgm:t>
    </dgm:pt>
    <dgm:pt modelId="{6C70CD2A-6D68-40BF-82BC-F191A8FC4B77}" type="sibTrans" cxnId="{683D0555-B584-40DF-BAF4-CF5979B8EEFE}">
      <dgm:prSet/>
      <dgm:spPr/>
      <dgm:t>
        <a:bodyPr/>
        <a:lstStyle/>
        <a:p>
          <a:endParaRPr lang="es-EC"/>
        </a:p>
      </dgm:t>
    </dgm:pt>
    <dgm:pt modelId="{811AB83A-7B3E-4BC2-9ECD-4E2EF85F158C}" type="pres">
      <dgm:prSet presAssocID="{8EED40D1-061B-42A7-9B68-CD2B293A8D52}" presName="linearFlow" presStyleCnt="0">
        <dgm:presLayoutVars>
          <dgm:resizeHandles val="exact"/>
        </dgm:presLayoutVars>
      </dgm:prSet>
      <dgm:spPr/>
    </dgm:pt>
    <dgm:pt modelId="{8A21D3B6-FD92-4D65-84BC-0E4C0DBB5296}" type="pres">
      <dgm:prSet presAssocID="{C4E371B0-4710-4511-96FD-6F1208DF4684}" presName="node" presStyleLbl="node1" presStyleIdx="0" presStyleCnt="3">
        <dgm:presLayoutVars>
          <dgm:bulletEnabled val="1"/>
        </dgm:presLayoutVars>
      </dgm:prSet>
      <dgm:spPr/>
    </dgm:pt>
    <dgm:pt modelId="{5F6FF94C-DBBE-48A7-BECE-A04440BDB164}" type="pres">
      <dgm:prSet presAssocID="{9B8BFD89-6F5B-46A4-AF50-E38271EC516E}" presName="sibTrans" presStyleLbl="sibTrans2D1" presStyleIdx="0" presStyleCnt="2"/>
      <dgm:spPr/>
    </dgm:pt>
    <dgm:pt modelId="{01CEEDE6-2791-4E07-9C3C-8C3FC05A44A0}" type="pres">
      <dgm:prSet presAssocID="{9B8BFD89-6F5B-46A4-AF50-E38271EC516E}" presName="connectorText" presStyleLbl="sibTrans2D1" presStyleIdx="0" presStyleCnt="2"/>
      <dgm:spPr/>
    </dgm:pt>
    <dgm:pt modelId="{425BEE08-FE31-48F5-BC6C-92ADA9E20A6B}" type="pres">
      <dgm:prSet presAssocID="{959CFE3C-AC4B-4EAE-9D5A-78D77C13D56F}" presName="node" presStyleLbl="node1" presStyleIdx="1" presStyleCnt="3">
        <dgm:presLayoutVars>
          <dgm:bulletEnabled val="1"/>
        </dgm:presLayoutVars>
      </dgm:prSet>
      <dgm:spPr/>
    </dgm:pt>
    <dgm:pt modelId="{CC7150E3-8088-4027-AFA8-C53A8B89F4B5}" type="pres">
      <dgm:prSet presAssocID="{EA1986A7-6C12-4F41-9955-9B378B729FBF}" presName="sibTrans" presStyleLbl="sibTrans2D1" presStyleIdx="1" presStyleCnt="2"/>
      <dgm:spPr/>
    </dgm:pt>
    <dgm:pt modelId="{9F79DCB0-8827-4C14-854E-88496046546B}" type="pres">
      <dgm:prSet presAssocID="{EA1986A7-6C12-4F41-9955-9B378B729FBF}" presName="connectorText" presStyleLbl="sibTrans2D1" presStyleIdx="1" presStyleCnt="2"/>
      <dgm:spPr/>
    </dgm:pt>
    <dgm:pt modelId="{A718200E-9709-4A88-A712-AA083C03186B}" type="pres">
      <dgm:prSet presAssocID="{19928A05-8821-4F7E-8CFB-69E6885F02D0}" presName="node" presStyleLbl="node1" presStyleIdx="2" presStyleCnt="3">
        <dgm:presLayoutVars>
          <dgm:bulletEnabled val="1"/>
        </dgm:presLayoutVars>
      </dgm:prSet>
      <dgm:spPr/>
    </dgm:pt>
  </dgm:ptLst>
  <dgm:cxnLst>
    <dgm:cxn modelId="{F3FD97CA-218E-4473-BE07-5A15AA4225DB}" type="presOf" srcId="{959CFE3C-AC4B-4EAE-9D5A-78D77C13D56F}" destId="{425BEE08-FE31-48F5-BC6C-92ADA9E20A6B}" srcOrd="0" destOrd="0" presId="urn:microsoft.com/office/officeart/2005/8/layout/process2"/>
    <dgm:cxn modelId="{4BC703F2-95EF-40A6-9753-DE71FC064C0B}" type="presOf" srcId="{8EED40D1-061B-42A7-9B68-CD2B293A8D52}" destId="{811AB83A-7B3E-4BC2-9ECD-4E2EF85F158C}" srcOrd="0" destOrd="0" presId="urn:microsoft.com/office/officeart/2005/8/layout/process2"/>
    <dgm:cxn modelId="{08AC9468-8A47-4A56-B699-5943AFE867AB}" type="presOf" srcId="{9B8BFD89-6F5B-46A4-AF50-E38271EC516E}" destId="{01CEEDE6-2791-4E07-9C3C-8C3FC05A44A0}" srcOrd="1" destOrd="0" presId="urn:microsoft.com/office/officeart/2005/8/layout/process2"/>
    <dgm:cxn modelId="{683D0555-B584-40DF-BAF4-CF5979B8EEFE}" srcId="{8EED40D1-061B-42A7-9B68-CD2B293A8D52}" destId="{19928A05-8821-4F7E-8CFB-69E6885F02D0}" srcOrd="2" destOrd="0" parTransId="{4FCEDE31-C58A-4F8B-8B0A-96CF31184BAE}" sibTransId="{6C70CD2A-6D68-40BF-82BC-F191A8FC4B77}"/>
    <dgm:cxn modelId="{4048764D-3480-40E1-9283-39E09C9091D1}" type="presOf" srcId="{9B8BFD89-6F5B-46A4-AF50-E38271EC516E}" destId="{5F6FF94C-DBBE-48A7-BECE-A04440BDB164}" srcOrd="0" destOrd="0" presId="urn:microsoft.com/office/officeart/2005/8/layout/process2"/>
    <dgm:cxn modelId="{6A890A22-2CE5-45D1-A76E-EA37424E997F}" srcId="{8EED40D1-061B-42A7-9B68-CD2B293A8D52}" destId="{959CFE3C-AC4B-4EAE-9D5A-78D77C13D56F}" srcOrd="1" destOrd="0" parTransId="{076DDEB8-8313-49D7-B555-35B6886BE9B6}" sibTransId="{EA1986A7-6C12-4F41-9955-9B378B729FBF}"/>
    <dgm:cxn modelId="{97BBBB25-A3C6-4220-9B86-177F369C1028}" type="presOf" srcId="{19928A05-8821-4F7E-8CFB-69E6885F02D0}" destId="{A718200E-9709-4A88-A712-AA083C03186B}" srcOrd="0" destOrd="0" presId="urn:microsoft.com/office/officeart/2005/8/layout/process2"/>
    <dgm:cxn modelId="{94CB3A53-127E-4BEE-98E7-384880449332}" type="presOf" srcId="{EA1986A7-6C12-4F41-9955-9B378B729FBF}" destId="{CC7150E3-8088-4027-AFA8-C53A8B89F4B5}" srcOrd="0" destOrd="0" presId="urn:microsoft.com/office/officeart/2005/8/layout/process2"/>
    <dgm:cxn modelId="{97488E74-3579-4A2F-8563-4D361BAC5D85}" type="presOf" srcId="{C4E371B0-4710-4511-96FD-6F1208DF4684}" destId="{8A21D3B6-FD92-4D65-84BC-0E4C0DBB5296}" srcOrd="0" destOrd="0" presId="urn:microsoft.com/office/officeart/2005/8/layout/process2"/>
    <dgm:cxn modelId="{B552934F-36A9-4980-90DB-84B6A3E336FD}" srcId="{8EED40D1-061B-42A7-9B68-CD2B293A8D52}" destId="{C4E371B0-4710-4511-96FD-6F1208DF4684}" srcOrd="0" destOrd="0" parTransId="{BB6BC0A9-9D92-4029-9067-84D252E2F1C9}" sibTransId="{9B8BFD89-6F5B-46A4-AF50-E38271EC516E}"/>
    <dgm:cxn modelId="{A2FEB959-755C-4ACF-9042-E58ECD0F5672}" type="presOf" srcId="{EA1986A7-6C12-4F41-9955-9B378B729FBF}" destId="{9F79DCB0-8827-4C14-854E-88496046546B}" srcOrd="1" destOrd="0" presId="urn:microsoft.com/office/officeart/2005/8/layout/process2"/>
    <dgm:cxn modelId="{A5D9B38C-EFB2-494F-9A13-24A21B789B13}" type="presParOf" srcId="{811AB83A-7B3E-4BC2-9ECD-4E2EF85F158C}" destId="{8A21D3B6-FD92-4D65-84BC-0E4C0DBB5296}" srcOrd="0" destOrd="0" presId="urn:microsoft.com/office/officeart/2005/8/layout/process2"/>
    <dgm:cxn modelId="{3B9987A6-CDD6-4922-9D44-1F7714D2E099}" type="presParOf" srcId="{811AB83A-7B3E-4BC2-9ECD-4E2EF85F158C}" destId="{5F6FF94C-DBBE-48A7-BECE-A04440BDB164}" srcOrd="1" destOrd="0" presId="urn:microsoft.com/office/officeart/2005/8/layout/process2"/>
    <dgm:cxn modelId="{F080543B-39CA-4DF1-AE97-D80CFB818FFD}" type="presParOf" srcId="{5F6FF94C-DBBE-48A7-BECE-A04440BDB164}" destId="{01CEEDE6-2791-4E07-9C3C-8C3FC05A44A0}" srcOrd="0" destOrd="0" presId="urn:microsoft.com/office/officeart/2005/8/layout/process2"/>
    <dgm:cxn modelId="{46360CDA-1644-4699-98BB-465BE143C32E}" type="presParOf" srcId="{811AB83A-7B3E-4BC2-9ECD-4E2EF85F158C}" destId="{425BEE08-FE31-48F5-BC6C-92ADA9E20A6B}" srcOrd="2" destOrd="0" presId="urn:microsoft.com/office/officeart/2005/8/layout/process2"/>
    <dgm:cxn modelId="{ECE83C59-8A00-4E12-8B31-2040871BB16F}" type="presParOf" srcId="{811AB83A-7B3E-4BC2-9ECD-4E2EF85F158C}" destId="{CC7150E3-8088-4027-AFA8-C53A8B89F4B5}" srcOrd="3" destOrd="0" presId="urn:microsoft.com/office/officeart/2005/8/layout/process2"/>
    <dgm:cxn modelId="{1AF5278D-A85D-4162-AB49-FD66E222FEA5}" type="presParOf" srcId="{CC7150E3-8088-4027-AFA8-C53A8B89F4B5}" destId="{9F79DCB0-8827-4C14-854E-88496046546B}" srcOrd="0" destOrd="0" presId="urn:microsoft.com/office/officeart/2005/8/layout/process2"/>
    <dgm:cxn modelId="{43A6CC07-82C4-4057-B8BF-2286C992F86A}" type="presParOf" srcId="{811AB83A-7B3E-4BC2-9ECD-4E2EF85F158C}" destId="{A718200E-9709-4A88-A712-AA083C03186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ED40D1-061B-42A7-9B68-CD2B293A8D52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C4E371B0-4710-4511-96FD-6F1208DF4684}">
      <dgm:prSet phldrT="[Texto]"/>
      <dgm:spPr/>
      <dgm:t>
        <a:bodyPr/>
        <a:lstStyle/>
        <a:p>
          <a:r>
            <a:rPr lang="es-EC" dirty="0"/>
            <a:t>Sistema de ecuaciones simultáneas</a:t>
          </a:r>
        </a:p>
      </dgm:t>
    </dgm:pt>
    <dgm:pt modelId="{BB6BC0A9-9D92-4029-9067-84D252E2F1C9}" type="parTrans" cxnId="{B552934F-36A9-4980-90DB-84B6A3E336FD}">
      <dgm:prSet/>
      <dgm:spPr/>
      <dgm:t>
        <a:bodyPr/>
        <a:lstStyle/>
        <a:p>
          <a:endParaRPr lang="es-EC"/>
        </a:p>
      </dgm:t>
    </dgm:pt>
    <dgm:pt modelId="{9B8BFD89-6F5B-46A4-AF50-E38271EC516E}" type="sibTrans" cxnId="{B552934F-36A9-4980-90DB-84B6A3E336FD}">
      <dgm:prSet/>
      <dgm:spPr/>
      <dgm:t>
        <a:bodyPr/>
        <a:lstStyle/>
        <a:p>
          <a:endParaRPr lang="es-EC"/>
        </a:p>
      </dgm:t>
    </dgm:pt>
    <dgm:pt modelId="{959CFE3C-AC4B-4EAE-9D5A-78D77C13D56F}">
      <dgm:prSet phldrT="[Texto]"/>
      <dgm:spPr/>
      <dgm:t>
        <a:bodyPr/>
        <a:lstStyle/>
        <a:p>
          <a:r>
            <a:rPr lang="es-EC" dirty="0"/>
            <a:t>Resuelve </a:t>
          </a:r>
        </a:p>
      </dgm:t>
    </dgm:pt>
    <dgm:pt modelId="{076DDEB8-8313-49D7-B555-35B6886BE9B6}" type="parTrans" cxnId="{6A890A22-2CE5-45D1-A76E-EA37424E997F}">
      <dgm:prSet/>
      <dgm:spPr/>
      <dgm:t>
        <a:bodyPr/>
        <a:lstStyle/>
        <a:p>
          <a:endParaRPr lang="es-EC"/>
        </a:p>
      </dgm:t>
    </dgm:pt>
    <dgm:pt modelId="{EA1986A7-6C12-4F41-9955-9B378B729FBF}" type="sibTrans" cxnId="{6A890A22-2CE5-45D1-A76E-EA37424E997F}">
      <dgm:prSet/>
      <dgm:spPr/>
      <dgm:t>
        <a:bodyPr/>
        <a:lstStyle/>
        <a:p>
          <a:endParaRPr lang="es-EC"/>
        </a:p>
      </dgm:t>
    </dgm:pt>
    <dgm:pt modelId="{19928A05-8821-4F7E-8CFB-69E6885F02D0}">
      <dgm:prSet phldrT="[Texto]"/>
      <dgm:spPr/>
      <dgm:t>
        <a:bodyPr/>
        <a:lstStyle/>
        <a:p>
          <a:r>
            <a:rPr lang="es-EC" dirty="0"/>
            <a:t>Método directo</a:t>
          </a:r>
        </a:p>
      </dgm:t>
    </dgm:pt>
    <dgm:pt modelId="{4FCEDE31-C58A-4F8B-8B0A-96CF31184BAE}" type="parTrans" cxnId="{683D0555-B584-40DF-BAF4-CF5979B8EEFE}">
      <dgm:prSet/>
      <dgm:spPr/>
      <dgm:t>
        <a:bodyPr/>
        <a:lstStyle/>
        <a:p>
          <a:endParaRPr lang="es-EC"/>
        </a:p>
      </dgm:t>
    </dgm:pt>
    <dgm:pt modelId="{6C70CD2A-6D68-40BF-82BC-F191A8FC4B77}" type="sibTrans" cxnId="{683D0555-B584-40DF-BAF4-CF5979B8EEFE}">
      <dgm:prSet/>
      <dgm:spPr/>
      <dgm:t>
        <a:bodyPr/>
        <a:lstStyle/>
        <a:p>
          <a:endParaRPr lang="es-EC"/>
        </a:p>
      </dgm:t>
    </dgm:pt>
    <dgm:pt modelId="{1E4E027A-DBC9-4A79-A8AA-4AC742BBA50E}" type="pres">
      <dgm:prSet presAssocID="{8EED40D1-061B-42A7-9B68-CD2B293A8D52}" presName="CompostProcess" presStyleCnt="0">
        <dgm:presLayoutVars>
          <dgm:dir/>
          <dgm:resizeHandles val="exact"/>
        </dgm:presLayoutVars>
      </dgm:prSet>
      <dgm:spPr/>
    </dgm:pt>
    <dgm:pt modelId="{0997CB22-1660-4CE1-9D9E-FF9DA8DB5634}" type="pres">
      <dgm:prSet presAssocID="{8EED40D1-061B-42A7-9B68-CD2B293A8D52}" presName="arrow" presStyleLbl="bgShp" presStyleIdx="0" presStyleCnt="1"/>
      <dgm:spPr/>
    </dgm:pt>
    <dgm:pt modelId="{BF6FDC54-B161-4793-AB51-BBDDDD98632D}" type="pres">
      <dgm:prSet presAssocID="{8EED40D1-061B-42A7-9B68-CD2B293A8D52}" presName="linearProcess" presStyleCnt="0"/>
      <dgm:spPr/>
    </dgm:pt>
    <dgm:pt modelId="{9AF4092A-F970-4EAE-B19B-C49816B43B98}" type="pres">
      <dgm:prSet presAssocID="{C4E371B0-4710-4511-96FD-6F1208DF4684}" presName="textNode" presStyleLbl="node1" presStyleIdx="0" presStyleCnt="3">
        <dgm:presLayoutVars>
          <dgm:bulletEnabled val="1"/>
        </dgm:presLayoutVars>
      </dgm:prSet>
      <dgm:spPr/>
    </dgm:pt>
    <dgm:pt modelId="{D2FDF77A-F768-49F8-8057-9DF45F16C10A}" type="pres">
      <dgm:prSet presAssocID="{9B8BFD89-6F5B-46A4-AF50-E38271EC516E}" presName="sibTrans" presStyleCnt="0"/>
      <dgm:spPr/>
    </dgm:pt>
    <dgm:pt modelId="{A2EC4D15-4044-4C51-A4BB-EBFB20E0387E}" type="pres">
      <dgm:prSet presAssocID="{959CFE3C-AC4B-4EAE-9D5A-78D77C13D56F}" presName="textNode" presStyleLbl="node1" presStyleIdx="1" presStyleCnt="3">
        <dgm:presLayoutVars>
          <dgm:bulletEnabled val="1"/>
        </dgm:presLayoutVars>
      </dgm:prSet>
      <dgm:spPr/>
    </dgm:pt>
    <dgm:pt modelId="{A9CD032A-050E-47D2-A040-F0DBE338758A}" type="pres">
      <dgm:prSet presAssocID="{EA1986A7-6C12-4F41-9955-9B378B729FBF}" presName="sibTrans" presStyleCnt="0"/>
      <dgm:spPr/>
    </dgm:pt>
    <dgm:pt modelId="{8ACA346A-52C5-4127-927F-086CC2295D73}" type="pres">
      <dgm:prSet presAssocID="{19928A05-8821-4F7E-8CFB-69E6885F02D0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08508C19-257B-40D0-B35F-063F2D2D9CAF}" type="presOf" srcId="{8EED40D1-061B-42A7-9B68-CD2B293A8D52}" destId="{1E4E027A-DBC9-4A79-A8AA-4AC742BBA50E}" srcOrd="0" destOrd="0" presId="urn:microsoft.com/office/officeart/2005/8/layout/hProcess9"/>
    <dgm:cxn modelId="{683D0555-B584-40DF-BAF4-CF5979B8EEFE}" srcId="{8EED40D1-061B-42A7-9B68-CD2B293A8D52}" destId="{19928A05-8821-4F7E-8CFB-69E6885F02D0}" srcOrd="2" destOrd="0" parTransId="{4FCEDE31-C58A-4F8B-8B0A-96CF31184BAE}" sibTransId="{6C70CD2A-6D68-40BF-82BC-F191A8FC4B77}"/>
    <dgm:cxn modelId="{BA1538A7-F1BA-46A4-9CD1-A71D07AA0048}" type="presOf" srcId="{959CFE3C-AC4B-4EAE-9D5A-78D77C13D56F}" destId="{A2EC4D15-4044-4C51-A4BB-EBFB20E0387E}" srcOrd="0" destOrd="0" presId="urn:microsoft.com/office/officeart/2005/8/layout/hProcess9"/>
    <dgm:cxn modelId="{4B1DE57B-7126-4C22-9082-C22440E854A7}" type="presOf" srcId="{19928A05-8821-4F7E-8CFB-69E6885F02D0}" destId="{8ACA346A-52C5-4127-927F-086CC2295D73}" srcOrd="0" destOrd="0" presId="urn:microsoft.com/office/officeart/2005/8/layout/hProcess9"/>
    <dgm:cxn modelId="{6A890A22-2CE5-45D1-A76E-EA37424E997F}" srcId="{8EED40D1-061B-42A7-9B68-CD2B293A8D52}" destId="{959CFE3C-AC4B-4EAE-9D5A-78D77C13D56F}" srcOrd="1" destOrd="0" parTransId="{076DDEB8-8313-49D7-B555-35B6886BE9B6}" sibTransId="{EA1986A7-6C12-4F41-9955-9B378B729FBF}"/>
    <dgm:cxn modelId="{8F541C11-404C-4461-961B-9AE328FA0013}" type="presOf" srcId="{C4E371B0-4710-4511-96FD-6F1208DF4684}" destId="{9AF4092A-F970-4EAE-B19B-C49816B43B98}" srcOrd="0" destOrd="0" presId="urn:microsoft.com/office/officeart/2005/8/layout/hProcess9"/>
    <dgm:cxn modelId="{B552934F-36A9-4980-90DB-84B6A3E336FD}" srcId="{8EED40D1-061B-42A7-9B68-CD2B293A8D52}" destId="{C4E371B0-4710-4511-96FD-6F1208DF4684}" srcOrd="0" destOrd="0" parTransId="{BB6BC0A9-9D92-4029-9067-84D252E2F1C9}" sibTransId="{9B8BFD89-6F5B-46A4-AF50-E38271EC516E}"/>
    <dgm:cxn modelId="{C10E60EE-4789-403C-B2FA-DD37FDEFB97F}" type="presParOf" srcId="{1E4E027A-DBC9-4A79-A8AA-4AC742BBA50E}" destId="{0997CB22-1660-4CE1-9D9E-FF9DA8DB5634}" srcOrd="0" destOrd="0" presId="urn:microsoft.com/office/officeart/2005/8/layout/hProcess9"/>
    <dgm:cxn modelId="{FB14558D-3CB3-452C-ABC1-ADEF788F5E43}" type="presParOf" srcId="{1E4E027A-DBC9-4A79-A8AA-4AC742BBA50E}" destId="{BF6FDC54-B161-4793-AB51-BBDDDD98632D}" srcOrd="1" destOrd="0" presId="urn:microsoft.com/office/officeart/2005/8/layout/hProcess9"/>
    <dgm:cxn modelId="{1534AA3F-F586-4260-A0BD-28DC2E459386}" type="presParOf" srcId="{BF6FDC54-B161-4793-AB51-BBDDDD98632D}" destId="{9AF4092A-F970-4EAE-B19B-C49816B43B98}" srcOrd="0" destOrd="0" presId="urn:microsoft.com/office/officeart/2005/8/layout/hProcess9"/>
    <dgm:cxn modelId="{6B491800-2646-462F-85F2-D236ECB5A861}" type="presParOf" srcId="{BF6FDC54-B161-4793-AB51-BBDDDD98632D}" destId="{D2FDF77A-F768-49F8-8057-9DF45F16C10A}" srcOrd="1" destOrd="0" presId="urn:microsoft.com/office/officeart/2005/8/layout/hProcess9"/>
    <dgm:cxn modelId="{7BFF6227-3AA4-4A87-88F1-FBB5BDFD1E2B}" type="presParOf" srcId="{BF6FDC54-B161-4793-AB51-BBDDDD98632D}" destId="{A2EC4D15-4044-4C51-A4BB-EBFB20E0387E}" srcOrd="2" destOrd="0" presId="urn:microsoft.com/office/officeart/2005/8/layout/hProcess9"/>
    <dgm:cxn modelId="{DF14397C-EA0F-4818-9F81-A0E863C8BB50}" type="presParOf" srcId="{BF6FDC54-B161-4793-AB51-BBDDDD98632D}" destId="{A9CD032A-050E-47D2-A040-F0DBE338758A}" srcOrd="3" destOrd="0" presId="urn:microsoft.com/office/officeart/2005/8/layout/hProcess9"/>
    <dgm:cxn modelId="{D70324E0-D3CB-404D-B4B9-A4E301A7EEA5}" type="presParOf" srcId="{BF6FDC54-B161-4793-AB51-BBDDDD98632D}" destId="{8ACA346A-52C5-4127-927F-086CC2295D7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ED40D1-061B-42A7-9B68-CD2B293A8D52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C4E371B0-4710-4511-96FD-6F1208DF4684}">
      <dgm:prSet phldrT="[Texto]"/>
      <dgm:spPr/>
      <dgm:t>
        <a:bodyPr/>
        <a:lstStyle/>
        <a:p>
          <a:r>
            <a:rPr lang="es-EC" dirty="0"/>
            <a:t>Resuelto el sistema de ecuaciones</a:t>
          </a:r>
        </a:p>
      </dgm:t>
    </dgm:pt>
    <dgm:pt modelId="{BB6BC0A9-9D92-4029-9067-84D252E2F1C9}" type="parTrans" cxnId="{B552934F-36A9-4980-90DB-84B6A3E336FD}">
      <dgm:prSet/>
      <dgm:spPr/>
      <dgm:t>
        <a:bodyPr/>
        <a:lstStyle/>
        <a:p>
          <a:endParaRPr lang="es-EC"/>
        </a:p>
      </dgm:t>
    </dgm:pt>
    <dgm:pt modelId="{9B8BFD89-6F5B-46A4-AF50-E38271EC516E}" type="sibTrans" cxnId="{B552934F-36A9-4980-90DB-84B6A3E336FD}">
      <dgm:prSet/>
      <dgm:spPr/>
      <dgm:t>
        <a:bodyPr/>
        <a:lstStyle/>
        <a:p>
          <a:endParaRPr lang="es-EC"/>
        </a:p>
      </dgm:t>
    </dgm:pt>
    <dgm:pt modelId="{959CFE3C-AC4B-4EAE-9D5A-78D77C13D56F}">
      <dgm:prSet phldrT="[Texto]"/>
      <dgm:spPr/>
      <dgm:t>
        <a:bodyPr/>
        <a:lstStyle/>
        <a:p>
          <a:r>
            <a:rPr lang="es-EC" dirty="0"/>
            <a:t>Interpreta los resultados</a:t>
          </a:r>
        </a:p>
      </dgm:t>
    </dgm:pt>
    <dgm:pt modelId="{076DDEB8-8313-49D7-B555-35B6886BE9B6}" type="parTrans" cxnId="{6A890A22-2CE5-45D1-A76E-EA37424E997F}">
      <dgm:prSet/>
      <dgm:spPr/>
      <dgm:t>
        <a:bodyPr/>
        <a:lstStyle/>
        <a:p>
          <a:endParaRPr lang="es-EC"/>
        </a:p>
      </dgm:t>
    </dgm:pt>
    <dgm:pt modelId="{EA1986A7-6C12-4F41-9955-9B378B729FBF}" type="sibTrans" cxnId="{6A890A22-2CE5-45D1-A76E-EA37424E997F}">
      <dgm:prSet/>
      <dgm:spPr/>
      <dgm:t>
        <a:bodyPr/>
        <a:lstStyle/>
        <a:p>
          <a:endParaRPr lang="es-EC"/>
        </a:p>
      </dgm:t>
    </dgm:pt>
    <dgm:pt modelId="{19928A05-8821-4F7E-8CFB-69E6885F02D0}">
      <dgm:prSet phldrT="[Texto]"/>
      <dgm:spPr/>
      <dgm:t>
        <a:bodyPr/>
        <a:lstStyle/>
        <a:p>
          <a:r>
            <a:rPr lang="es-EC" dirty="0"/>
            <a:t>Todo el dominio</a:t>
          </a:r>
        </a:p>
      </dgm:t>
    </dgm:pt>
    <dgm:pt modelId="{4FCEDE31-C58A-4F8B-8B0A-96CF31184BAE}" type="parTrans" cxnId="{683D0555-B584-40DF-BAF4-CF5979B8EEFE}">
      <dgm:prSet/>
      <dgm:spPr/>
      <dgm:t>
        <a:bodyPr/>
        <a:lstStyle/>
        <a:p>
          <a:endParaRPr lang="es-EC"/>
        </a:p>
      </dgm:t>
    </dgm:pt>
    <dgm:pt modelId="{6C70CD2A-6D68-40BF-82BC-F191A8FC4B77}" type="sibTrans" cxnId="{683D0555-B584-40DF-BAF4-CF5979B8EEFE}">
      <dgm:prSet/>
      <dgm:spPr/>
      <dgm:t>
        <a:bodyPr/>
        <a:lstStyle/>
        <a:p>
          <a:endParaRPr lang="es-EC"/>
        </a:p>
      </dgm:t>
    </dgm:pt>
    <dgm:pt modelId="{2CDB3234-9B44-40A4-838C-E5CA1503ECAA}">
      <dgm:prSet phldrT="[Texto]"/>
      <dgm:spPr/>
      <dgm:t>
        <a:bodyPr/>
        <a:lstStyle/>
        <a:p>
          <a:r>
            <a:rPr lang="es-EC" dirty="0"/>
            <a:t>Ciertas partes del dominio</a:t>
          </a:r>
        </a:p>
      </dgm:t>
    </dgm:pt>
    <dgm:pt modelId="{C27CD200-18FB-4D83-97D1-7A969A3ACA2E}" type="parTrans" cxnId="{1EC21F8E-DE23-4231-A922-381486A7AF3B}">
      <dgm:prSet/>
      <dgm:spPr/>
      <dgm:t>
        <a:bodyPr/>
        <a:lstStyle/>
        <a:p>
          <a:endParaRPr lang="es-EC"/>
        </a:p>
      </dgm:t>
    </dgm:pt>
    <dgm:pt modelId="{609C0690-1ED2-460D-8541-02AA64DAE672}" type="sibTrans" cxnId="{1EC21F8E-DE23-4231-A922-381486A7AF3B}">
      <dgm:prSet/>
      <dgm:spPr/>
      <dgm:t>
        <a:bodyPr/>
        <a:lstStyle/>
        <a:p>
          <a:endParaRPr lang="es-EC"/>
        </a:p>
      </dgm:t>
    </dgm:pt>
    <dgm:pt modelId="{B79CC8D5-B02C-4A7B-9476-072842128F6F}" type="pres">
      <dgm:prSet presAssocID="{8EED40D1-061B-42A7-9B68-CD2B293A8D52}" presName="rootnode" presStyleCnt="0">
        <dgm:presLayoutVars>
          <dgm:chMax/>
          <dgm:chPref/>
          <dgm:dir/>
          <dgm:animLvl val="lvl"/>
        </dgm:presLayoutVars>
      </dgm:prSet>
      <dgm:spPr/>
    </dgm:pt>
    <dgm:pt modelId="{9424D7AE-9858-418E-B4BD-B8A314DB3C27}" type="pres">
      <dgm:prSet presAssocID="{C4E371B0-4710-4511-96FD-6F1208DF4684}" presName="composite" presStyleCnt="0"/>
      <dgm:spPr/>
    </dgm:pt>
    <dgm:pt modelId="{101B55EE-51CC-4028-B37E-C767C1B974BE}" type="pres">
      <dgm:prSet presAssocID="{C4E371B0-4710-4511-96FD-6F1208DF4684}" presName="bentUpArrow1" presStyleLbl="alignImgPlace1" presStyleIdx="0" presStyleCnt="3"/>
      <dgm:spPr/>
    </dgm:pt>
    <dgm:pt modelId="{08182E2F-41DE-459B-9453-A15E0A276AB6}" type="pres">
      <dgm:prSet presAssocID="{C4E371B0-4710-4511-96FD-6F1208DF4684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6B353A12-07F9-4E13-BD4D-EDF234A8ACA5}" type="pres">
      <dgm:prSet presAssocID="{C4E371B0-4710-4511-96FD-6F1208DF4684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9C2C7B1-0871-490D-A724-4891461A8679}" type="pres">
      <dgm:prSet presAssocID="{9B8BFD89-6F5B-46A4-AF50-E38271EC516E}" presName="sibTrans" presStyleCnt="0"/>
      <dgm:spPr/>
    </dgm:pt>
    <dgm:pt modelId="{9BC83F03-A02F-497C-B368-3150FF0468D3}" type="pres">
      <dgm:prSet presAssocID="{959CFE3C-AC4B-4EAE-9D5A-78D77C13D56F}" presName="composite" presStyleCnt="0"/>
      <dgm:spPr/>
    </dgm:pt>
    <dgm:pt modelId="{41A55E7B-E8AC-4770-A7A7-77D3F4A0FE8D}" type="pres">
      <dgm:prSet presAssocID="{959CFE3C-AC4B-4EAE-9D5A-78D77C13D56F}" presName="bentUpArrow1" presStyleLbl="alignImgPlace1" presStyleIdx="1" presStyleCnt="3"/>
      <dgm:spPr/>
    </dgm:pt>
    <dgm:pt modelId="{9A7DF1D1-1247-4799-8C8B-EFD633C105A1}" type="pres">
      <dgm:prSet presAssocID="{959CFE3C-AC4B-4EAE-9D5A-78D77C13D56F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03F779D1-B736-42A8-A2B8-5F5571BE8DBD}" type="pres">
      <dgm:prSet presAssocID="{959CFE3C-AC4B-4EAE-9D5A-78D77C13D56F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EBB40E0B-FC22-4F0E-9F84-1615B5A84B5A}" type="pres">
      <dgm:prSet presAssocID="{EA1986A7-6C12-4F41-9955-9B378B729FBF}" presName="sibTrans" presStyleCnt="0"/>
      <dgm:spPr/>
    </dgm:pt>
    <dgm:pt modelId="{66DA0565-1564-4455-A683-720AB161047A}" type="pres">
      <dgm:prSet presAssocID="{19928A05-8821-4F7E-8CFB-69E6885F02D0}" presName="composite" presStyleCnt="0"/>
      <dgm:spPr/>
    </dgm:pt>
    <dgm:pt modelId="{7143F887-9798-4EF4-86EB-32394D47D963}" type="pres">
      <dgm:prSet presAssocID="{19928A05-8821-4F7E-8CFB-69E6885F02D0}" presName="bentUpArrow1" presStyleLbl="alignImgPlace1" presStyleIdx="2" presStyleCnt="3"/>
      <dgm:spPr/>
    </dgm:pt>
    <dgm:pt modelId="{BD0FB3B7-F849-4D69-B7D9-BE325710EE41}" type="pres">
      <dgm:prSet presAssocID="{19928A05-8821-4F7E-8CFB-69E6885F02D0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51F31F47-BDA7-470D-A55E-1090FB05A2D2}" type="pres">
      <dgm:prSet presAssocID="{19928A05-8821-4F7E-8CFB-69E6885F02D0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2341F5D1-73EA-4F6E-807A-33472DC62141}" type="pres">
      <dgm:prSet presAssocID="{6C70CD2A-6D68-40BF-82BC-F191A8FC4B77}" presName="sibTrans" presStyleCnt="0"/>
      <dgm:spPr/>
    </dgm:pt>
    <dgm:pt modelId="{1FBAB035-5FE3-4446-A8AE-EBD51DE634D0}" type="pres">
      <dgm:prSet presAssocID="{2CDB3234-9B44-40A4-838C-E5CA1503ECAA}" presName="composite" presStyleCnt="0"/>
      <dgm:spPr/>
    </dgm:pt>
    <dgm:pt modelId="{07EE2069-34FC-4CC5-BAA7-B337AD09C082}" type="pres">
      <dgm:prSet presAssocID="{2CDB3234-9B44-40A4-838C-E5CA1503ECAA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7CA56946-02A9-44A6-B364-FE8597800033}" type="presOf" srcId="{C4E371B0-4710-4511-96FD-6F1208DF4684}" destId="{08182E2F-41DE-459B-9453-A15E0A276AB6}" srcOrd="0" destOrd="0" presId="urn:microsoft.com/office/officeart/2005/8/layout/StepDownProcess"/>
    <dgm:cxn modelId="{864BFE63-5B87-4AC7-BD74-C6829B904C20}" type="presOf" srcId="{959CFE3C-AC4B-4EAE-9D5A-78D77C13D56F}" destId="{9A7DF1D1-1247-4799-8C8B-EFD633C105A1}" srcOrd="0" destOrd="0" presId="urn:microsoft.com/office/officeart/2005/8/layout/StepDownProcess"/>
    <dgm:cxn modelId="{B552934F-36A9-4980-90DB-84B6A3E336FD}" srcId="{8EED40D1-061B-42A7-9B68-CD2B293A8D52}" destId="{C4E371B0-4710-4511-96FD-6F1208DF4684}" srcOrd="0" destOrd="0" parTransId="{BB6BC0A9-9D92-4029-9067-84D252E2F1C9}" sibTransId="{9B8BFD89-6F5B-46A4-AF50-E38271EC516E}"/>
    <dgm:cxn modelId="{1EC21F8E-DE23-4231-A922-381486A7AF3B}" srcId="{8EED40D1-061B-42A7-9B68-CD2B293A8D52}" destId="{2CDB3234-9B44-40A4-838C-E5CA1503ECAA}" srcOrd="3" destOrd="0" parTransId="{C27CD200-18FB-4D83-97D1-7A969A3ACA2E}" sibTransId="{609C0690-1ED2-460D-8541-02AA64DAE672}"/>
    <dgm:cxn modelId="{6A890A22-2CE5-45D1-A76E-EA37424E997F}" srcId="{8EED40D1-061B-42A7-9B68-CD2B293A8D52}" destId="{959CFE3C-AC4B-4EAE-9D5A-78D77C13D56F}" srcOrd="1" destOrd="0" parTransId="{076DDEB8-8313-49D7-B555-35B6886BE9B6}" sibTransId="{EA1986A7-6C12-4F41-9955-9B378B729FBF}"/>
    <dgm:cxn modelId="{683D0555-B584-40DF-BAF4-CF5979B8EEFE}" srcId="{8EED40D1-061B-42A7-9B68-CD2B293A8D52}" destId="{19928A05-8821-4F7E-8CFB-69E6885F02D0}" srcOrd="2" destOrd="0" parTransId="{4FCEDE31-C58A-4F8B-8B0A-96CF31184BAE}" sibTransId="{6C70CD2A-6D68-40BF-82BC-F191A8FC4B77}"/>
    <dgm:cxn modelId="{251473F0-8871-4515-80F2-25FC8FBCB534}" type="presOf" srcId="{2CDB3234-9B44-40A4-838C-E5CA1503ECAA}" destId="{07EE2069-34FC-4CC5-BAA7-B337AD09C082}" srcOrd="0" destOrd="0" presId="urn:microsoft.com/office/officeart/2005/8/layout/StepDownProcess"/>
    <dgm:cxn modelId="{9C3848D8-3F38-484E-A939-74982FF88EC9}" type="presOf" srcId="{8EED40D1-061B-42A7-9B68-CD2B293A8D52}" destId="{B79CC8D5-B02C-4A7B-9476-072842128F6F}" srcOrd="0" destOrd="0" presId="urn:microsoft.com/office/officeart/2005/8/layout/StepDownProcess"/>
    <dgm:cxn modelId="{E940E879-3D3E-4BAE-8C71-92D76638D0E9}" type="presOf" srcId="{19928A05-8821-4F7E-8CFB-69E6885F02D0}" destId="{BD0FB3B7-F849-4D69-B7D9-BE325710EE41}" srcOrd="0" destOrd="0" presId="urn:microsoft.com/office/officeart/2005/8/layout/StepDownProcess"/>
    <dgm:cxn modelId="{958738BC-6979-4CE6-84DB-AB9063C844A7}" type="presParOf" srcId="{B79CC8D5-B02C-4A7B-9476-072842128F6F}" destId="{9424D7AE-9858-418E-B4BD-B8A314DB3C27}" srcOrd="0" destOrd="0" presId="urn:microsoft.com/office/officeart/2005/8/layout/StepDownProcess"/>
    <dgm:cxn modelId="{FDC3C210-6239-41AA-86EB-87D553E9AE47}" type="presParOf" srcId="{9424D7AE-9858-418E-B4BD-B8A314DB3C27}" destId="{101B55EE-51CC-4028-B37E-C767C1B974BE}" srcOrd="0" destOrd="0" presId="urn:microsoft.com/office/officeart/2005/8/layout/StepDownProcess"/>
    <dgm:cxn modelId="{FF39F294-9B8C-40C6-916E-ED1F912B1197}" type="presParOf" srcId="{9424D7AE-9858-418E-B4BD-B8A314DB3C27}" destId="{08182E2F-41DE-459B-9453-A15E0A276AB6}" srcOrd="1" destOrd="0" presId="urn:microsoft.com/office/officeart/2005/8/layout/StepDownProcess"/>
    <dgm:cxn modelId="{C318B345-A404-4BFD-B36A-F0E0577A85B3}" type="presParOf" srcId="{9424D7AE-9858-418E-B4BD-B8A314DB3C27}" destId="{6B353A12-07F9-4E13-BD4D-EDF234A8ACA5}" srcOrd="2" destOrd="0" presId="urn:microsoft.com/office/officeart/2005/8/layout/StepDownProcess"/>
    <dgm:cxn modelId="{9A279214-325E-4F13-8EED-078D311EF389}" type="presParOf" srcId="{B79CC8D5-B02C-4A7B-9476-072842128F6F}" destId="{B9C2C7B1-0871-490D-A724-4891461A8679}" srcOrd="1" destOrd="0" presId="urn:microsoft.com/office/officeart/2005/8/layout/StepDownProcess"/>
    <dgm:cxn modelId="{C66BAA41-080C-4DFC-AA71-4695A9475AD1}" type="presParOf" srcId="{B79CC8D5-B02C-4A7B-9476-072842128F6F}" destId="{9BC83F03-A02F-497C-B368-3150FF0468D3}" srcOrd="2" destOrd="0" presId="urn:microsoft.com/office/officeart/2005/8/layout/StepDownProcess"/>
    <dgm:cxn modelId="{9A1E6D48-5E1C-48B8-AE7F-8337A00D0F79}" type="presParOf" srcId="{9BC83F03-A02F-497C-B368-3150FF0468D3}" destId="{41A55E7B-E8AC-4770-A7A7-77D3F4A0FE8D}" srcOrd="0" destOrd="0" presId="urn:microsoft.com/office/officeart/2005/8/layout/StepDownProcess"/>
    <dgm:cxn modelId="{68244B3C-308E-4551-8D05-D76D7C047DC2}" type="presParOf" srcId="{9BC83F03-A02F-497C-B368-3150FF0468D3}" destId="{9A7DF1D1-1247-4799-8C8B-EFD633C105A1}" srcOrd="1" destOrd="0" presId="urn:microsoft.com/office/officeart/2005/8/layout/StepDownProcess"/>
    <dgm:cxn modelId="{D5211C30-7835-41FB-A2CD-5D0C3C52B2CB}" type="presParOf" srcId="{9BC83F03-A02F-497C-B368-3150FF0468D3}" destId="{03F779D1-B736-42A8-A2B8-5F5571BE8DBD}" srcOrd="2" destOrd="0" presId="urn:microsoft.com/office/officeart/2005/8/layout/StepDownProcess"/>
    <dgm:cxn modelId="{597434E4-657B-4DA2-B292-7824C45D24F8}" type="presParOf" srcId="{B79CC8D5-B02C-4A7B-9476-072842128F6F}" destId="{EBB40E0B-FC22-4F0E-9F84-1615B5A84B5A}" srcOrd="3" destOrd="0" presId="urn:microsoft.com/office/officeart/2005/8/layout/StepDownProcess"/>
    <dgm:cxn modelId="{53D06BCA-E402-4251-A68C-38BA67DA3851}" type="presParOf" srcId="{B79CC8D5-B02C-4A7B-9476-072842128F6F}" destId="{66DA0565-1564-4455-A683-720AB161047A}" srcOrd="4" destOrd="0" presId="urn:microsoft.com/office/officeart/2005/8/layout/StepDownProcess"/>
    <dgm:cxn modelId="{9AB9CA0C-E8B0-42E2-AE35-76E3C88ECA83}" type="presParOf" srcId="{66DA0565-1564-4455-A683-720AB161047A}" destId="{7143F887-9798-4EF4-86EB-32394D47D963}" srcOrd="0" destOrd="0" presId="urn:microsoft.com/office/officeart/2005/8/layout/StepDownProcess"/>
    <dgm:cxn modelId="{ABB3060D-8C4E-4624-A850-71870CB37F15}" type="presParOf" srcId="{66DA0565-1564-4455-A683-720AB161047A}" destId="{BD0FB3B7-F849-4D69-B7D9-BE325710EE41}" srcOrd="1" destOrd="0" presId="urn:microsoft.com/office/officeart/2005/8/layout/StepDownProcess"/>
    <dgm:cxn modelId="{6635AA0B-5BE9-4503-A768-F756F4BBAE95}" type="presParOf" srcId="{66DA0565-1564-4455-A683-720AB161047A}" destId="{51F31F47-BDA7-470D-A55E-1090FB05A2D2}" srcOrd="2" destOrd="0" presId="urn:microsoft.com/office/officeart/2005/8/layout/StepDownProcess"/>
    <dgm:cxn modelId="{4D2C6FF6-4DA4-4C82-A352-D1DBA57C6392}" type="presParOf" srcId="{B79CC8D5-B02C-4A7B-9476-072842128F6F}" destId="{2341F5D1-73EA-4F6E-807A-33472DC62141}" srcOrd="5" destOrd="0" presId="urn:microsoft.com/office/officeart/2005/8/layout/StepDownProcess"/>
    <dgm:cxn modelId="{C327D3CE-10B3-43F7-B822-8603AB5CDE6A}" type="presParOf" srcId="{B79CC8D5-B02C-4A7B-9476-072842128F6F}" destId="{1FBAB035-5FE3-4446-A8AE-EBD51DE634D0}" srcOrd="6" destOrd="0" presId="urn:microsoft.com/office/officeart/2005/8/layout/StepDownProcess"/>
    <dgm:cxn modelId="{E4A13797-A4EE-4742-B335-C23ED60508BC}" type="presParOf" srcId="{1FBAB035-5FE3-4446-A8AE-EBD51DE634D0}" destId="{07EE2069-34FC-4CC5-BAA7-B337AD09C08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C0CBBB-0EA6-4F67-A4E2-43BDE8E7D492}" type="doc">
      <dgm:prSet loTypeId="urn:microsoft.com/office/officeart/2005/8/layout/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3E0179C6-68B7-44B4-9F1C-E867DA062CE0}">
      <dgm:prSet phldrT="[Texto]" custT="1"/>
      <dgm:spPr/>
      <dgm:t>
        <a:bodyPr/>
        <a:lstStyle/>
        <a:p>
          <a:r>
            <a:rPr lang="es-ES" sz="1050" dirty="0"/>
            <a:t>2</a:t>
          </a:r>
          <a:r>
            <a:rPr lang="es-ES" sz="1200" dirty="0"/>
            <a:t>.- Importar como imagen </a:t>
          </a:r>
          <a:r>
            <a:rPr lang="es-ES" sz="1200" dirty="0" err="1"/>
            <a:t>raster</a:t>
          </a:r>
          <a:r>
            <a:rPr lang="es-ES" sz="1200" dirty="0"/>
            <a:t> y etiquetar *.</a:t>
          </a:r>
          <a:r>
            <a:rPr lang="es-ES" sz="1200" dirty="0" err="1"/>
            <a:t>dwg</a:t>
          </a:r>
          <a:endParaRPr lang="es-ES" sz="1200" dirty="0"/>
        </a:p>
      </dgm:t>
    </dgm:pt>
    <dgm:pt modelId="{023A9441-C636-44D6-9C3F-9A84488A6B27}" type="parTrans" cxnId="{494BF4B3-1EFC-4DB6-9D58-ECACB13CABD6}">
      <dgm:prSet/>
      <dgm:spPr/>
      <dgm:t>
        <a:bodyPr/>
        <a:lstStyle/>
        <a:p>
          <a:endParaRPr lang="es-ES"/>
        </a:p>
      </dgm:t>
    </dgm:pt>
    <dgm:pt modelId="{81683802-25B3-4A3F-AB58-E2787A5574FB}" type="sibTrans" cxnId="{494BF4B3-1EFC-4DB6-9D58-ECACB13CABD6}">
      <dgm:prSet custT="1"/>
      <dgm:spPr/>
      <dgm:t>
        <a:bodyPr/>
        <a:lstStyle/>
        <a:p>
          <a:endParaRPr lang="es-ES" sz="1000"/>
        </a:p>
      </dgm:t>
    </dgm:pt>
    <dgm:pt modelId="{31B3DA64-B8B9-48AF-BD94-10DE9E8E1A88}">
      <dgm:prSet phldrT="[Texto]" custT="1"/>
      <dgm:spPr/>
      <dgm:t>
        <a:bodyPr/>
        <a:lstStyle/>
        <a:p>
          <a:r>
            <a:rPr lang="es-ES" sz="1200" dirty="0"/>
            <a:t>3.- Obtener puntos del modelo para interpolar</a:t>
          </a:r>
          <a:endParaRPr lang="es-ES" sz="900" dirty="0"/>
        </a:p>
      </dgm:t>
    </dgm:pt>
    <dgm:pt modelId="{D2B844FA-19B7-4794-BC18-A36B223FED94}" type="parTrans" cxnId="{F91466AD-8AB6-48B1-A454-0BD1F1F803A7}">
      <dgm:prSet/>
      <dgm:spPr/>
      <dgm:t>
        <a:bodyPr/>
        <a:lstStyle/>
        <a:p>
          <a:endParaRPr lang="es-ES"/>
        </a:p>
      </dgm:t>
    </dgm:pt>
    <dgm:pt modelId="{0A884BB4-08BC-41E3-A61A-DDD4078EBD7B}" type="sibTrans" cxnId="{F91466AD-8AB6-48B1-A454-0BD1F1F803A7}">
      <dgm:prSet custT="1"/>
      <dgm:spPr/>
      <dgm:t>
        <a:bodyPr/>
        <a:lstStyle/>
        <a:p>
          <a:endParaRPr lang="es-ES" sz="1000"/>
        </a:p>
      </dgm:t>
    </dgm:pt>
    <dgm:pt modelId="{EAD5F546-3B77-4DDF-AA03-A7EC66E1EAB8}">
      <dgm:prSet custT="1"/>
      <dgm:spPr/>
      <dgm:t>
        <a:bodyPr/>
        <a:lstStyle/>
        <a:p>
          <a:r>
            <a:rPr lang="es-ES" sz="1200" dirty="0"/>
            <a:t>4.- Numerar y seleccionar escala de puntos</a:t>
          </a:r>
        </a:p>
      </dgm:t>
    </dgm:pt>
    <dgm:pt modelId="{69DFCAFA-0862-4EF9-A741-BA724BC0A630}" type="parTrans" cxnId="{C6A058D1-77D8-4E21-B8E1-19805C424E94}">
      <dgm:prSet/>
      <dgm:spPr/>
      <dgm:t>
        <a:bodyPr/>
        <a:lstStyle/>
        <a:p>
          <a:endParaRPr lang="es-ES"/>
        </a:p>
      </dgm:t>
    </dgm:pt>
    <dgm:pt modelId="{5C95CC5C-7F34-4609-BA4F-7BE81F89EBAD}" type="sibTrans" cxnId="{C6A058D1-77D8-4E21-B8E1-19805C424E94}">
      <dgm:prSet custT="1"/>
      <dgm:spPr/>
      <dgm:t>
        <a:bodyPr/>
        <a:lstStyle/>
        <a:p>
          <a:endParaRPr lang="es-ES" sz="1000"/>
        </a:p>
      </dgm:t>
    </dgm:pt>
    <dgm:pt modelId="{D4C074A2-AA75-4A16-B602-AC0EB69D027C}">
      <dgm:prSet custT="1"/>
      <dgm:spPr/>
      <dgm:t>
        <a:bodyPr/>
        <a:lstStyle/>
        <a:p>
          <a:r>
            <a:rPr lang="es-ES" sz="1200" dirty="0"/>
            <a:t>5.- Exportar datos en formato *.</a:t>
          </a:r>
          <a:r>
            <a:rPr lang="es-ES" sz="1200" dirty="0" err="1"/>
            <a:t>nXY</a:t>
          </a:r>
          <a:r>
            <a:rPr lang="es-ES" sz="1200" dirty="0"/>
            <a:t> guardar en Excel</a:t>
          </a:r>
        </a:p>
      </dgm:t>
    </dgm:pt>
    <dgm:pt modelId="{856360D3-3BAC-4C13-8998-C7F5563460A5}" type="parTrans" cxnId="{0E3AA0DF-ACCE-4F8E-899A-FFA4F6486975}">
      <dgm:prSet/>
      <dgm:spPr/>
      <dgm:t>
        <a:bodyPr/>
        <a:lstStyle/>
        <a:p>
          <a:endParaRPr lang="es-ES"/>
        </a:p>
      </dgm:t>
    </dgm:pt>
    <dgm:pt modelId="{C12203DA-F449-44BD-93FD-4137B80EAE48}" type="sibTrans" cxnId="{0E3AA0DF-ACCE-4F8E-899A-FFA4F6486975}">
      <dgm:prSet custT="1"/>
      <dgm:spPr/>
      <dgm:t>
        <a:bodyPr/>
        <a:lstStyle/>
        <a:p>
          <a:endParaRPr lang="es-ES" sz="1000"/>
        </a:p>
      </dgm:t>
    </dgm:pt>
    <dgm:pt modelId="{69FD6F40-5AC8-40AB-BFF1-DC098C0F2CE5}">
      <dgm:prSet custT="1"/>
      <dgm:spPr/>
      <dgm:t>
        <a:bodyPr/>
        <a:lstStyle/>
        <a:p>
          <a:r>
            <a:rPr lang="es-ES" sz="1200" dirty="0"/>
            <a:t>6.-  Generar funciones aleatorias usando </a:t>
          </a:r>
          <a:r>
            <a:rPr lang="es-ES" sz="1200" dirty="0" err="1"/>
            <a:t>GeoGebra</a:t>
          </a:r>
          <a:r>
            <a:rPr lang="es-ES" sz="1200" dirty="0"/>
            <a:t> </a:t>
          </a:r>
        </a:p>
      </dgm:t>
    </dgm:pt>
    <dgm:pt modelId="{982CB887-FBAF-4221-808B-8081031BEB87}" type="parTrans" cxnId="{483E0231-22F6-4F5E-9A29-861FBDBB409B}">
      <dgm:prSet/>
      <dgm:spPr/>
      <dgm:t>
        <a:bodyPr/>
        <a:lstStyle/>
        <a:p>
          <a:endParaRPr lang="es-ES"/>
        </a:p>
      </dgm:t>
    </dgm:pt>
    <dgm:pt modelId="{9B3E0183-2D7D-4A14-9B96-8B63C3C08972}" type="sibTrans" cxnId="{483E0231-22F6-4F5E-9A29-861FBDBB409B}">
      <dgm:prSet custT="1"/>
      <dgm:spPr/>
      <dgm:t>
        <a:bodyPr/>
        <a:lstStyle/>
        <a:p>
          <a:endParaRPr lang="es-ES" sz="1000"/>
        </a:p>
      </dgm:t>
    </dgm:pt>
    <dgm:pt modelId="{C6ED93FD-ED1C-4697-85C3-4B9FCF13D47C}">
      <dgm:prSet custT="1"/>
      <dgm:spPr/>
      <dgm:t>
        <a:bodyPr/>
        <a:lstStyle/>
        <a:p>
          <a:r>
            <a:rPr lang="es-ES" sz="1200" dirty="0"/>
            <a:t>7.- Desplazar y ajustar la función de la curva interpolada</a:t>
          </a:r>
        </a:p>
      </dgm:t>
    </dgm:pt>
    <dgm:pt modelId="{B653B0F3-3DEE-4E19-9E8B-55CA5C8D7D4F}" type="parTrans" cxnId="{0E0FDAB3-D350-4F76-9738-1B7D86C323E9}">
      <dgm:prSet/>
      <dgm:spPr/>
      <dgm:t>
        <a:bodyPr/>
        <a:lstStyle/>
        <a:p>
          <a:endParaRPr lang="es-ES"/>
        </a:p>
      </dgm:t>
    </dgm:pt>
    <dgm:pt modelId="{4B4E01D7-1D99-4C60-9345-1FFCA6F8ED16}" type="sibTrans" cxnId="{0E0FDAB3-D350-4F76-9738-1B7D86C323E9}">
      <dgm:prSet custT="1"/>
      <dgm:spPr/>
      <dgm:t>
        <a:bodyPr/>
        <a:lstStyle/>
        <a:p>
          <a:endParaRPr lang="es-ES" sz="1000"/>
        </a:p>
      </dgm:t>
    </dgm:pt>
    <dgm:pt modelId="{0F07F1C7-50FA-4156-AB49-B8D9752E8B5A}">
      <dgm:prSet custT="1"/>
      <dgm:spPr/>
      <dgm:t>
        <a:bodyPr/>
        <a:lstStyle/>
        <a:p>
          <a:r>
            <a:rPr lang="es-ES" sz="1200" dirty="0"/>
            <a:t>8. - Generar la siguiente función interpolada </a:t>
          </a:r>
          <a:endParaRPr lang="es-ES" sz="1100" dirty="0"/>
        </a:p>
      </dgm:t>
    </dgm:pt>
    <dgm:pt modelId="{37F9D37B-205A-4BB1-9D21-1F46C7156422}" type="parTrans" cxnId="{55ACB5BD-FF78-4848-8721-B9578AAB7987}">
      <dgm:prSet/>
      <dgm:spPr/>
      <dgm:t>
        <a:bodyPr/>
        <a:lstStyle/>
        <a:p>
          <a:endParaRPr lang="es-ES"/>
        </a:p>
      </dgm:t>
    </dgm:pt>
    <dgm:pt modelId="{760EA32B-1478-48E6-A317-BABC2617FFCB}" type="sibTrans" cxnId="{55ACB5BD-FF78-4848-8721-B9578AAB7987}">
      <dgm:prSet custT="1"/>
      <dgm:spPr/>
      <dgm:t>
        <a:bodyPr/>
        <a:lstStyle/>
        <a:p>
          <a:endParaRPr lang="es-ES" sz="1000"/>
        </a:p>
      </dgm:t>
    </dgm:pt>
    <dgm:pt modelId="{996B1AE1-5ECC-4765-A1AF-7D8693386D55}">
      <dgm:prSet custT="1"/>
      <dgm:spPr/>
      <dgm:t>
        <a:bodyPr/>
        <a:lstStyle/>
        <a:p>
          <a:r>
            <a:rPr lang="es-ES" sz="1200" dirty="0"/>
            <a:t>9.-Determinar el punto de intersección de las funciones generadas</a:t>
          </a:r>
        </a:p>
      </dgm:t>
    </dgm:pt>
    <dgm:pt modelId="{F96AEA66-0B1A-44A2-8391-B34854DF3BF4}" type="parTrans" cxnId="{9BCE2755-35BC-478D-8E79-9BAFC10415D8}">
      <dgm:prSet/>
      <dgm:spPr/>
      <dgm:t>
        <a:bodyPr/>
        <a:lstStyle/>
        <a:p>
          <a:endParaRPr lang="es-ES"/>
        </a:p>
      </dgm:t>
    </dgm:pt>
    <dgm:pt modelId="{DF25BAB8-82E8-4AA4-8E25-831022A535FA}" type="sibTrans" cxnId="{9BCE2755-35BC-478D-8E79-9BAFC10415D8}">
      <dgm:prSet custT="1"/>
      <dgm:spPr/>
      <dgm:t>
        <a:bodyPr/>
        <a:lstStyle/>
        <a:p>
          <a:endParaRPr lang="es-ES" sz="1000"/>
        </a:p>
      </dgm:t>
    </dgm:pt>
    <dgm:pt modelId="{214F41E8-C722-412E-9C0D-782C26C4235B}">
      <dgm:prSet custT="1"/>
      <dgm:spPr/>
      <dgm:t>
        <a:bodyPr/>
        <a:lstStyle/>
        <a:p>
          <a:r>
            <a:rPr lang="es-ES" sz="1100" dirty="0"/>
            <a:t>10.- Modelar usando funciones por partes</a:t>
          </a:r>
        </a:p>
      </dgm:t>
    </dgm:pt>
    <dgm:pt modelId="{C939D4D6-5F08-45D7-9A67-C7213730EB23}" type="parTrans" cxnId="{8337C84A-E204-4465-9873-DD3CB21E0AE1}">
      <dgm:prSet/>
      <dgm:spPr/>
      <dgm:t>
        <a:bodyPr/>
        <a:lstStyle/>
        <a:p>
          <a:endParaRPr lang="es-ES"/>
        </a:p>
      </dgm:t>
    </dgm:pt>
    <dgm:pt modelId="{C42CA377-AB3B-4A02-988D-182E3E322911}" type="sibTrans" cxnId="{8337C84A-E204-4465-9873-DD3CB21E0AE1}">
      <dgm:prSet/>
      <dgm:spPr/>
      <dgm:t>
        <a:bodyPr/>
        <a:lstStyle/>
        <a:p>
          <a:endParaRPr lang="es-ES"/>
        </a:p>
      </dgm:t>
    </dgm:pt>
    <dgm:pt modelId="{4E0A85FC-A00F-49D2-A863-300184FE4060}">
      <dgm:prSet phldrT="[Texto]" custT="1"/>
      <dgm:spPr/>
      <dgm:t>
        <a:bodyPr/>
        <a:lstStyle/>
        <a:p>
          <a:r>
            <a:rPr lang="es-ES" sz="1200" dirty="0"/>
            <a:t>1.- Dibujar el modelo y escanear *.</a:t>
          </a:r>
          <a:r>
            <a:rPr lang="es-ES" sz="1200" dirty="0" err="1"/>
            <a:t>jpg</a:t>
          </a:r>
          <a:endParaRPr lang="es-ES" sz="1200" dirty="0"/>
        </a:p>
      </dgm:t>
    </dgm:pt>
    <dgm:pt modelId="{B3F645D7-E2F5-4D7F-971E-BFF08D611136}" type="sibTrans" cxnId="{B1127B1D-0124-4FF9-A62F-A6BBE9B3F4DA}">
      <dgm:prSet custT="1"/>
      <dgm:spPr/>
      <dgm:t>
        <a:bodyPr/>
        <a:lstStyle/>
        <a:p>
          <a:endParaRPr lang="es-ES" sz="1000"/>
        </a:p>
      </dgm:t>
    </dgm:pt>
    <dgm:pt modelId="{F89E5933-230D-4746-B487-03A1EEF0875A}" type="parTrans" cxnId="{B1127B1D-0124-4FF9-A62F-A6BBE9B3F4DA}">
      <dgm:prSet/>
      <dgm:spPr/>
      <dgm:t>
        <a:bodyPr/>
        <a:lstStyle/>
        <a:p>
          <a:endParaRPr lang="es-ES"/>
        </a:p>
      </dgm:t>
    </dgm:pt>
    <dgm:pt modelId="{43343196-6E4F-4514-A169-8C2880574856}" type="pres">
      <dgm:prSet presAssocID="{7CC0CBBB-0EA6-4F67-A4E2-43BDE8E7D492}" presName="diagram" presStyleCnt="0">
        <dgm:presLayoutVars>
          <dgm:dir/>
          <dgm:resizeHandles val="exact"/>
        </dgm:presLayoutVars>
      </dgm:prSet>
      <dgm:spPr/>
    </dgm:pt>
    <dgm:pt modelId="{3B0D6F70-6BF9-4B16-A84E-17F91A4DB387}" type="pres">
      <dgm:prSet presAssocID="{4E0A85FC-A00F-49D2-A863-300184FE4060}" presName="node" presStyleLbl="node1" presStyleIdx="0" presStyleCnt="10">
        <dgm:presLayoutVars>
          <dgm:bulletEnabled val="1"/>
        </dgm:presLayoutVars>
      </dgm:prSet>
      <dgm:spPr/>
    </dgm:pt>
    <dgm:pt modelId="{F245FF59-2E54-4424-B493-79FFBA9A55CE}" type="pres">
      <dgm:prSet presAssocID="{B3F645D7-E2F5-4D7F-971E-BFF08D611136}" presName="sibTrans" presStyleLbl="sibTrans2D1" presStyleIdx="0" presStyleCnt="9"/>
      <dgm:spPr/>
    </dgm:pt>
    <dgm:pt modelId="{32B302BD-EDA5-4DFB-A472-D142753ACA42}" type="pres">
      <dgm:prSet presAssocID="{B3F645D7-E2F5-4D7F-971E-BFF08D611136}" presName="connectorText" presStyleLbl="sibTrans2D1" presStyleIdx="0" presStyleCnt="9"/>
      <dgm:spPr/>
    </dgm:pt>
    <dgm:pt modelId="{7D51AD9E-C3E3-41CF-989E-8F0AA8CC1F0B}" type="pres">
      <dgm:prSet presAssocID="{3E0179C6-68B7-44B4-9F1C-E867DA062CE0}" presName="node" presStyleLbl="node1" presStyleIdx="1" presStyleCnt="10">
        <dgm:presLayoutVars>
          <dgm:bulletEnabled val="1"/>
        </dgm:presLayoutVars>
      </dgm:prSet>
      <dgm:spPr/>
    </dgm:pt>
    <dgm:pt modelId="{B8460638-7154-49AB-95D3-4754CB563F3C}" type="pres">
      <dgm:prSet presAssocID="{81683802-25B3-4A3F-AB58-E2787A5574FB}" presName="sibTrans" presStyleLbl="sibTrans2D1" presStyleIdx="1" presStyleCnt="9"/>
      <dgm:spPr/>
    </dgm:pt>
    <dgm:pt modelId="{B609CCB4-5282-4C58-ADD9-F70F3E522EF3}" type="pres">
      <dgm:prSet presAssocID="{81683802-25B3-4A3F-AB58-E2787A5574FB}" presName="connectorText" presStyleLbl="sibTrans2D1" presStyleIdx="1" presStyleCnt="9"/>
      <dgm:spPr/>
    </dgm:pt>
    <dgm:pt modelId="{7345B43B-F841-4138-906E-6513E6DD9AE6}" type="pres">
      <dgm:prSet presAssocID="{31B3DA64-B8B9-48AF-BD94-10DE9E8E1A88}" presName="node" presStyleLbl="node1" presStyleIdx="2" presStyleCnt="10">
        <dgm:presLayoutVars>
          <dgm:bulletEnabled val="1"/>
        </dgm:presLayoutVars>
      </dgm:prSet>
      <dgm:spPr/>
    </dgm:pt>
    <dgm:pt modelId="{F083840C-477D-4BA5-AF22-0A51C5F62B9B}" type="pres">
      <dgm:prSet presAssocID="{0A884BB4-08BC-41E3-A61A-DDD4078EBD7B}" presName="sibTrans" presStyleLbl="sibTrans2D1" presStyleIdx="2" presStyleCnt="9"/>
      <dgm:spPr/>
    </dgm:pt>
    <dgm:pt modelId="{B1B61A04-CBB3-4B2C-B58B-D58F61FDB3AF}" type="pres">
      <dgm:prSet presAssocID="{0A884BB4-08BC-41E3-A61A-DDD4078EBD7B}" presName="connectorText" presStyleLbl="sibTrans2D1" presStyleIdx="2" presStyleCnt="9"/>
      <dgm:spPr/>
    </dgm:pt>
    <dgm:pt modelId="{D8B16279-7F74-4C3A-B885-A33B7B6968A4}" type="pres">
      <dgm:prSet presAssocID="{EAD5F546-3B77-4DDF-AA03-A7EC66E1EAB8}" presName="node" presStyleLbl="node1" presStyleIdx="3" presStyleCnt="10">
        <dgm:presLayoutVars>
          <dgm:bulletEnabled val="1"/>
        </dgm:presLayoutVars>
      </dgm:prSet>
      <dgm:spPr/>
    </dgm:pt>
    <dgm:pt modelId="{F1EE9863-D78F-4A13-8968-74180B85D1C9}" type="pres">
      <dgm:prSet presAssocID="{5C95CC5C-7F34-4609-BA4F-7BE81F89EBAD}" presName="sibTrans" presStyleLbl="sibTrans2D1" presStyleIdx="3" presStyleCnt="9"/>
      <dgm:spPr/>
    </dgm:pt>
    <dgm:pt modelId="{4E5A07CF-594F-4627-9058-D99C9D175877}" type="pres">
      <dgm:prSet presAssocID="{5C95CC5C-7F34-4609-BA4F-7BE81F89EBAD}" presName="connectorText" presStyleLbl="sibTrans2D1" presStyleIdx="3" presStyleCnt="9"/>
      <dgm:spPr/>
    </dgm:pt>
    <dgm:pt modelId="{8904E23C-1478-4E57-95E5-9E914D050850}" type="pres">
      <dgm:prSet presAssocID="{D4C074A2-AA75-4A16-B602-AC0EB69D027C}" presName="node" presStyleLbl="node1" presStyleIdx="4" presStyleCnt="10">
        <dgm:presLayoutVars>
          <dgm:bulletEnabled val="1"/>
        </dgm:presLayoutVars>
      </dgm:prSet>
      <dgm:spPr/>
    </dgm:pt>
    <dgm:pt modelId="{B6A43BD0-E602-4E3C-B9A2-7A1FFE4D73E3}" type="pres">
      <dgm:prSet presAssocID="{C12203DA-F449-44BD-93FD-4137B80EAE48}" presName="sibTrans" presStyleLbl="sibTrans2D1" presStyleIdx="4" presStyleCnt="9"/>
      <dgm:spPr/>
    </dgm:pt>
    <dgm:pt modelId="{9FA48B3A-77B9-4A15-A190-750C245C4FCE}" type="pres">
      <dgm:prSet presAssocID="{C12203DA-F449-44BD-93FD-4137B80EAE48}" presName="connectorText" presStyleLbl="sibTrans2D1" presStyleIdx="4" presStyleCnt="9"/>
      <dgm:spPr/>
    </dgm:pt>
    <dgm:pt modelId="{1D40A8C5-42D6-4357-AEA2-56AD5E47272C}" type="pres">
      <dgm:prSet presAssocID="{69FD6F40-5AC8-40AB-BFF1-DC098C0F2CE5}" presName="node" presStyleLbl="node1" presStyleIdx="5" presStyleCnt="10">
        <dgm:presLayoutVars>
          <dgm:bulletEnabled val="1"/>
        </dgm:presLayoutVars>
      </dgm:prSet>
      <dgm:spPr/>
    </dgm:pt>
    <dgm:pt modelId="{2D71036B-D382-4237-B8CB-31F4711B9FFA}" type="pres">
      <dgm:prSet presAssocID="{9B3E0183-2D7D-4A14-9B96-8B63C3C08972}" presName="sibTrans" presStyleLbl="sibTrans2D1" presStyleIdx="5" presStyleCnt="9"/>
      <dgm:spPr/>
    </dgm:pt>
    <dgm:pt modelId="{8A806EF5-9558-42B6-AAE8-B6497D661C4C}" type="pres">
      <dgm:prSet presAssocID="{9B3E0183-2D7D-4A14-9B96-8B63C3C08972}" presName="connectorText" presStyleLbl="sibTrans2D1" presStyleIdx="5" presStyleCnt="9"/>
      <dgm:spPr/>
    </dgm:pt>
    <dgm:pt modelId="{9C80CD8A-AB26-4248-99D3-DBC4B6181BFD}" type="pres">
      <dgm:prSet presAssocID="{C6ED93FD-ED1C-4697-85C3-4B9FCF13D47C}" presName="node" presStyleLbl="node1" presStyleIdx="6" presStyleCnt="10">
        <dgm:presLayoutVars>
          <dgm:bulletEnabled val="1"/>
        </dgm:presLayoutVars>
      </dgm:prSet>
      <dgm:spPr/>
    </dgm:pt>
    <dgm:pt modelId="{B66E96BD-18A9-4E87-9712-37F397C79202}" type="pres">
      <dgm:prSet presAssocID="{4B4E01D7-1D99-4C60-9345-1FFCA6F8ED16}" presName="sibTrans" presStyleLbl="sibTrans2D1" presStyleIdx="6" presStyleCnt="9"/>
      <dgm:spPr/>
    </dgm:pt>
    <dgm:pt modelId="{61A66716-D47C-48C5-904E-E506F6AC743B}" type="pres">
      <dgm:prSet presAssocID="{4B4E01D7-1D99-4C60-9345-1FFCA6F8ED16}" presName="connectorText" presStyleLbl="sibTrans2D1" presStyleIdx="6" presStyleCnt="9"/>
      <dgm:spPr/>
    </dgm:pt>
    <dgm:pt modelId="{4F9C8794-DB16-4F12-BA40-13AB9888C534}" type="pres">
      <dgm:prSet presAssocID="{0F07F1C7-50FA-4156-AB49-B8D9752E8B5A}" presName="node" presStyleLbl="node1" presStyleIdx="7" presStyleCnt="10">
        <dgm:presLayoutVars>
          <dgm:bulletEnabled val="1"/>
        </dgm:presLayoutVars>
      </dgm:prSet>
      <dgm:spPr/>
    </dgm:pt>
    <dgm:pt modelId="{27B5E3B2-B995-432A-BA34-4CABD08BB6A3}" type="pres">
      <dgm:prSet presAssocID="{760EA32B-1478-48E6-A317-BABC2617FFCB}" presName="sibTrans" presStyleLbl="sibTrans2D1" presStyleIdx="7" presStyleCnt="9"/>
      <dgm:spPr/>
    </dgm:pt>
    <dgm:pt modelId="{BD593628-3F5A-4CD8-BDDA-E2D6E0E9629E}" type="pres">
      <dgm:prSet presAssocID="{760EA32B-1478-48E6-A317-BABC2617FFCB}" presName="connectorText" presStyleLbl="sibTrans2D1" presStyleIdx="7" presStyleCnt="9"/>
      <dgm:spPr/>
    </dgm:pt>
    <dgm:pt modelId="{666A0DF4-3DD5-4408-B3A8-0021B9CAF244}" type="pres">
      <dgm:prSet presAssocID="{996B1AE1-5ECC-4765-A1AF-7D8693386D55}" presName="node" presStyleLbl="node1" presStyleIdx="8" presStyleCnt="10" custScaleX="116521" custLinFactNeighborX="-8796">
        <dgm:presLayoutVars>
          <dgm:bulletEnabled val="1"/>
        </dgm:presLayoutVars>
      </dgm:prSet>
      <dgm:spPr/>
    </dgm:pt>
    <dgm:pt modelId="{29BB0FE4-69D0-414D-800C-5365EBEA3CA3}" type="pres">
      <dgm:prSet presAssocID="{DF25BAB8-82E8-4AA4-8E25-831022A535FA}" presName="sibTrans" presStyleLbl="sibTrans2D1" presStyleIdx="8" presStyleCnt="9"/>
      <dgm:spPr/>
    </dgm:pt>
    <dgm:pt modelId="{A43A2CF2-715E-4F7D-9D0B-8047CAB658B8}" type="pres">
      <dgm:prSet presAssocID="{DF25BAB8-82E8-4AA4-8E25-831022A535FA}" presName="connectorText" presStyleLbl="sibTrans2D1" presStyleIdx="8" presStyleCnt="9"/>
      <dgm:spPr/>
    </dgm:pt>
    <dgm:pt modelId="{36341C5B-9512-4EC0-9D0E-AD5D0523A194}" type="pres">
      <dgm:prSet presAssocID="{214F41E8-C722-412E-9C0D-782C26C4235B}" presName="node" presStyleLbl="node1" presStyleIdx="9" presStyleCnt="10">
        <dgm:presLayoutVars>
          <dgm:bulletEnabled val="1"/>
        </dgm:presLayoutVars>
      </dgm:prSet>
      <dgm:spPr/>
    </dgm:pt>
  </dgm:ptLst>
  <dgm:cxnLst>
    <dgm:cxn modelId="{DD51A6AD-4FFD-4A8B-B662-1BBB3EDEDAF7}" type="presOf" srcId="{B3F645D7-E2F5-4D7F-971E-BFF08D611136}" destId="{32B302BD-EDA5-4DFB-A472-D142753ACA42}" srcOrd="1" destOrd="0" presId="urn:microsoft.com/office/officeart/2005/8/layout/process5"/>
    <dgm:cxn modelId="{C798F00E-BC55-4EA4-9269-40A2396545DC}" type="presOf" srcId="{C6ED93FD-ED1C-4697-85C3-4B9FCF13D47C}" destId="{9C80CD8A-AB26-4248-99D3-DBC4B6181BFD}" srcOrd="0" destOrd="0" presId="urn:microsoft.com/office/officeart/2005/8/layout/process5"/>
    <dgm:cxn modelId="{C11341CF-69C3-43A9-9B0B-1DC0A1724256}" type="presOf" srcId="{DF25BAB8-82E8-4AA4-8E25-831022A535FA}" destId="{A43A2CF2-715E-4F7D-9D0B-8047CAB658B8}" srcOrd="1" destOrd="0" presId="urn:microsoft.com/office/officeart/2005/8/layout/process5"/>
    <dgm:cxn modelId="{B542DE2C-8FE6-4985-BBD8-312D91DFD2B1}" type="presOf" srcId="{3E0179C6-68B7-44B4-9F1C-E867DA062CE0}" destId="{7D51AD9E-C3E3-41CF-989E-8F0AA8CC1F0B}" srcOrd="0" destOrd="0" presId="urn:microsoft.com/office/officeart/2005/8/layout/process5"/>
    <dgm:cxn modelId="{0B76E80E-EC8A-4E2E-A031-4AEAC1940EE5}" type="presOf" srcId="{B3F645D7-E2F5-4D7F-971E-BFF08D611136}" destId="{F245FF59-2E54-4424-B493-79FFBA9A55CE}" srcOrd="0" destOrd="0" presId="urn:microsoft.com/office/officeart/2005/8/layout/process5"/>
    <dgm:cxn modelId="{B1127B1D-0124-4FF9-A62F-A6BBE9B3F4DA}" srcId="{7CC0CBBB-0EA6-4F67-A4E2-43BDE8E7D492}" destId="{4E0A85FC-A00F-49D2-A863-300184FE4060}" srcOrd="0" destOrd="0" parTransId="{F89E5933-230D-4746-B487-03A1EEF0875A}" sibTransId="{B3F645D7-E2F5-4D7F-971E-BFF08D611136}"/>
    <dgm:cxn modelId="{098879C3-60A1-4AD9-ADE4-52C8174BA2EC}" type="presOf" srcId="{0F07F1C7-50FA-4156-AB49-B8D9752E8B5A}" destId="{4F9C8794-DB16-4F12-BA40-13AB9888C534}" srcOrd="0" destOrd="0" presId="urn:microsoft.com/office/officeart/2005/8/layout/process5"/>
    <dgm:cxn modelId="{F50577EE-58D4-46D4-9853-34982AEDE70A}" type="presOf" srcId="{4E0A85FC-A00F-49D2-A863-300184FE4060}" destId="{3B0D6F70-6BF9-4B16-A84E-17F91A4DB387}" srcOrd="0" destOrd="0" presId="urn:microsoft.com/office/officeart/2005/8/layout/process5"/>
    <dgm:cxn modelId="{0BB93635-93BC-427E-BC7C-1686B0708967}" type="presOf" srcId="{D4C074A2-AA75-4A16-B602-AC0EB69D027C}" destId="{8904E23C-1478-4E57-95E5-9E914D050850}" srcOrd="0" destOrd="0" presId="urn:microsoft.com/office/officeart/2005/8/layout/process5"/>
    <dgm:cxn modelId="{7AAE1367-6276-464E-90D7-3DA1C6506683}" type="presOf" srcId="{81683802-25B3-4A3F-AB58-E2787A5574FB}" destId="{B609CCB4-5282-4C58-ADD9-F70F3E522EF3}" srcOrd="1" destOrd="0" presId="urn:microsoft.com/office/officeart/2005/8/layout/process5"/>
    <dgm:cxn modelId="{C1A17F50-91C8-41CF-9CBF-4BA1D1DD1B57}" type="presOf" srcId="{5C95CC5C-7F34-4609-BA4F-7BE81F89EBAD}" destId="{F1EE9863-D78F-4A13-8968-74180B85D1C9}" srcOrd="0" destOrd="0" presId="urn:microsoft.com/office/officeart/2005/8/layout/process5"/>
    <dgm:cxn modelId="{6452CD54-4C01-4AB7-8A53-41B0E7D3BCA8}" type="presOf" srcId="{996B1AE1-5ECC-4765-A1AF-7D8693386D55}" destId="{666A0DF4-3DD5-4408-B3A8-0021B9CAF244}" srcOrd="0" destOrd="0" presId="urn:microsoft.com/office/officeart/2005/8/layout/process5"/>
    <dgm:cxn modelId="{873870A5-2347-4553-8682-A8BD6E1D5D42}" type="presOf" srcId="{9B3E0183-2D7D-4A14-9B96-8B63C3C08972}" destId="{8A806EF5-9558-42B6-AAE8-B6497D661C4C}" srcOrd="1" destOrd="0" presId="urn:microsoft.com/office/officeart/2005/8/layout/process5"/>
    <dgm:cxn modelId="{0E0FDAB3-D350-4F76-9738-1B7D86C323E9}" srcId="{7CC0CBBB-0EA6-4F67-A4E2-43BDE8E7D492}" destId="{C6ED93FD-ED1C-4697-85C3-4B9FCF13D47C}" srcOrd="6" destOrd="0" parTransId="{B653B0F3-3DEE-4E19-9E8B-55CA5C8D7D4F}" sibTransId="{4B4E01D7-1D99-4C60-9345-1FFCA6F8ED16}"/>
    <dgm:cxn modelId="{C4426ADB-1A6D-4DB0-8084-BF5666343337}" type="presOf" srcId="{0A884BB4-08BC-41E3-A61A-DDD4078EBD7B}" destId="{F083840C-477D-4BA5-AF22-0A51C5F62B9B}" srcOrd="0" destOrd="0" presId="urn:microsoft.com/office/officeart/2005/8/layout/process5"/>
    <dgm:cxn modelId="{55ACB5BD-FF78-4848-8721-B9578AAB7987}" srcId="{7CC0CBBB-0EA6-4F67-A4E2-43BDE8E7D492}" destId="{0F07F1C7-50FA-4156-AB49-B8D9752E8B5A}" srcOrd="7" destOrd="0" parTransId="{37F9D37B-205A-4BB1-9D21-1F46C7156422}" sibTransId="{760EA32B-1478-48E6-A317-BABC2617FFCB}"/>
    <dgm:cxn modelId="{F8EC446B-B09C-4503-9F2B-00FDD6938718}" type="presOf" srcId="{5C95CC5C-7F34-4609-BA4F-7BE81F89EBAD}" destId="{4E5A07CF-594F-4627-9058-D99C9D175877}" srcOrd="1" destOrd="0" presId="urn:microsoft.com/office/officeart/2005/8/layout/process5"/>
    <dgm:cxn modelId="{5B19ECE7-1DE6-4E39-8584-983E04547044}" type="presOf" srcId="{9B3E0183-2D7D-4A14-9B96-8B63C3C08972}" destId="{2D71036B-D382-4237-B8CB-31F4711B9FFA}" srcOrd="0" destOrd="0" presId="urn:microsoft.com/office/officeart/2005/8/layout/process5"/>
    <dgm:cxn modelId="{EB435B36-B1CD-4D59-B79C-F63DF7711DB4}" type="presOf" srcId="{4B4E01D7-1D99-4C60-9345-1FFCA6F8ED16}" destId="{61A66716-D47C-48C5-904E-E506F6AC743B}" srcOrd="1" destOrd="0" presId="urn:microsoft.com/office/officeart/2005/8/layout/process5"/>
    <dgm:cxn modelId="{78546905-F629-48FD-B8AF-EE5F2AE7FEA9}" type="presOf" srcId="{81683802-25B3-4A3F-AB58-E2787A5574FB}" destId="{B8460638-7154-49AB-95D3-4754CB563F3C}" srcOrd="0" destOrd="0" presId="urn:microsoft.com/office/officeart/2005/8/layout/process5"/>
    <dgm:cxn modelId="{1BB54C44-CC6F-4668-9F7F-03DCA3DCDCE6}" type="presOf" srcId="{C12203DA-F449-44BD-93FD-4137B80EAE48}" destId="{B6A43BD0-E602-4E3C-B9A2-7A1FFE4D73E3}" srcOrd="0" destOrd="0" presId="urn:microsoft.com/office/officeart/2005/8/layout/process5"/>
    <dgm:cxn modelId="{FEF64963-CE3E-4ABC-ABBE-42BC7A5E5F20}" type="presOf" srcId="{760EA32B-1478-48E6-A317-BABC2617FFCB}" destId="{27B5E3B2-B995-432A-BA34-4CABD08BB6A3}" srcOrd="0" destOrd="0" presId="urn:microsoft.com/office/officeart/2005/8/layout/process5"/>
    <dgm:cxn modelId="{B3BF9C66-4A98-41BB-BCFF-94B31E4EDB57}" type="presOf" srcId="{31B3DA64-B8B9-48AF-BD94-10DE9E8E1A88}" destId="{7345B43B-F841-4138-906E-6513E6DD9AE6}" srcOrd="0" destOrd="0" presId="urn:microsoft.com/office/officeart/2005/8/layout/process5"/>
    <dgm:cxn modelId="{F1D0521D-0B5D-4759-96BD-03BB69F03AE2}" type="presOf" srcId="{7CC0CBBB-0EA6-4F67-A4E2-43BDE8E7D492}" destId="{43343196-6E4F-4514-A169-8C2880574856}" srcOrd="0" destOrd="0" presId="urn:microsoft.com/office/officeart/2005/8/layout/process5"/>
    <dgm:cxn modelId="{4326BAB0-4C68-4707-82C5-88FFF3F416B7}" type="presOf" srcId="{4B4E01D7-1D99-4C60-9345-1FFCA6F8ED16}" destId="{B66E96BD-18A9-4E87-9712-37F397C79202}" srcOrd="0" destOrd="0" presId="urn:microsoft.com/office/officeart/2005/8/layout/process5"/>
    <dgm:cxn modelId="{C6A058D1-77D8-4E21-B8E1-19805C424E94}" srcId="{7CC0CBBB-0EA6-4F67-A4E2-43BDE8E7D492}" destId="{EAD5F546-3B77-4DDF-AA03-A7EC66E1EAB8}" srcOrd="3" destOrd="0" parTransId="{69DFCAFA-0862-4EF9-A741-BA724BC0A630}" sibTransId="{5C95CC5C-7F34-4609-BA4F-7BE81F89EBAD}"/>
    <dgm:cxn modelId="{8503C803-B858-461B-AC96-2EDEDC2C7939}" type="presOf" srcId="{C12203DA-F449-44BD-93FD-4137B80EAE48}" destId="{9FA48B3A-77B9-4A15-A190-750C245C4FCE}" srcOrd="1" destOrd="0" presId="urn:microsoft.com/office/officeart/2005/8/layout/process5"/>
    <dgm:cxn modelId="{31F7C9B2-A5C6-404C-856D-D19AAC66CF68}" type="presOf" srcId="{69FD6F40-5AC8-40AB-BFF1-DC098C0F2CE5}" destId="{1D40A8C5-42D6-4357-AEA2-56AD5E47272C}" srcOrd="0" destOrd="0" presId="urn:microsoft.com/office/officeart/2005/8/layout/process5"/>
    <dgm:cxn modelId="{F91466AD-8AB6-48B1-A454-0BD1F1F803A7}" srcId="{7CC0CBBB-0EA6-4F67-A4E2-43BDE8E7D492}" destId="{31B3DA64-B8B9-48AF-BD94-10DE9E8E1A88}" srcOrd="2" destOrd="0" parTransId="{D2B844FA-19B7-4794-BC18-A36B223FED94}" sibTransId="{0A884BB4-08BC-41E3-A61A-DDD4078EBD7B}"/>
    <dgm:cxn modelId="{8337C84A-E204-4465-9873-DD3CB21E0AE1}" srcId="{7CC0CBBB-0EA6-4F67-A4E2-43BDE8E7D492}" destId="{214F41E8-C722-412E-9C0D-782C26C4235B}" srcOrd="9" destOrd="0" parTransId="{C939D4D6-5F08-45D7-9A67-C7213730EB23}" sibTransId="{C42CA377-AB3B-4A02-988D-182E3E322911}"/>
    <dgm:cxn modelId="{9206A21E-FC69-4BD7-9167-71A88FE0982E}" type="presOf" srcId="{EAD5F546-3B77-4DDF-AA03-A7EC66E1EAB8}" destId="{D8B16279-7F74-4C3A-B885-A33B7B6968A4}" srcOrd="0" destOrd="0" presId="urn:microsoft.com/office/officeart/2005/8/layout/process5"/>
    <dgm:cxn modelId="{0E3AA0DF-ACCE-4F8E-899A-FFA4F6486975}" srcId="{7CC0CBBB-0EA6-4F67-A4E2-43BDE8E7D492}" destId="{D4C074A2-AA75-4A16-B602-AC0EB69D027C}" srcOrd="4" destOrd="0" parTransId="{856360D3-3BAC-4C13-8998-C7F5563460A5}" sibTransId="{C12203DA-F449-44BD-93FD-4137B80EAE48}"/>
    <dgm:cxn modelId="{8B92CD22-E478-482F-B79E-FABAEA58462C}" type="presOf" srcId="{214F41E8-C722-412E-9C0D-782C26C4235B}" destId="{36341C5B-9512-4EC0-9D0E-AD5D0523A194}" srcOrd="0" destOrd="0" presId="urn:microsoft.com/office/officeart/2005/8/layout/process5"/>
    <dgm:cxn modelId="{494BF4B3-1EFC-4DB6-9D58-ECACB13CABD6}" srcId="{7CC0CBBB-0EA6-4F67-A4E2-43BDE8E7D492}" destId="{3E0179C6-68B7-44B4-9F1C-E867DA062CE0}" srcOrd="1" destOrd="0" parTransId="{023A9441-C636-44D6-9C3F-9A84488A6B27}" sibTransId="{81683802-25B3-4A3F-AB58-E2787A5574FB}"/>
    <dgm:cxn modelId="{9C7148AA-9170-4640-9BCF-F9F726C476EB}" type="presOf" srcId="{0A884BB4-08BC-41E3-A61A-DDD4078EBD7B}" destId="{B1B61A04-CBB3-4B2C-B58B-D58F61FDB3AF}" srcOrd="1" destOrd="0" presId="urn:microsoft.com/office/officeart/2005/8/layout/process5"/>
    <dgm:cxn modelId="{E21FA14E-F7F3-4CA7-AC0C-AA1F86A31E31}" type="presOf" srcId="{760EA32B-1478-48E6-A317-BABC2617FFCB}" destId="{BD593628-3F5A-4CD8-BDDA-E2D6E0E9629E}" srcOrd="1" destOrd="0" presId="urn:microsoft.com/office/officeart/2005/8/layout/process5"/>
    <dgm:cxn modelId="{8E729F4E-832A-4458-817D-89874E28D052}" type="presOf" srcId="{DF25BAB8-82E8-4AA4-8E25-831022A535FA}" destId="{29BB0FE4-69D0-414D-800C-5365EBEA3CA3}" srcOrd="0" destOrd="0" presId="urn:microsoft.com/office/officeart/2005/8/layout/process5"/>
    <dgm:cxn modelId="{9BCE2755-35BC-478D-8E79-9BAFC10415D8}" srcId="{7CC0CBBB-0EA6-4F67-A4E2-43BDE8E7D492}" destId="{996B1AE1-5ECC-4765-A1AF-7D8693386D55}" srcOrd="8" destOrd="0" parTransId="{F96AEA66-0B1A-44A2-8391-B34854DF3BF4}" sibTransId="{DF25BAB8-82E8-4AA4-8E25-831022A535FA}"/>
    <dgm:cxn modelId="{483E0231-22F6-4F5E-9A29-861FBDBB409B}" srcId="{7CC0CBBB-0EA6-4F67-A4E2-43BDE8E7D492}" destId="{69FD6F40-5AC8-40AB-BFF1-DC098C0F2CE5}" srcOrd="5" destOrd="0" parTransId="{982CB887-FBAF-4221-808B-8081031BEB87}" sibTransId="{9B3E0183-2D7D-4A14-9B96-8B63C3C08972}"/>
    <dgm:cxn modelId="{9D395F39-6A76-42F2-9DA0-471941C652EE}" type="presParOf" srcId="{43343196-6E4F-4514-A169-8C2880574856}" destId="{3B0D6F70-6BF9-4B16-A84E-17F91A4DB387}" srcOrd="0" destOrd="0" presId="urn:microsoft.com/office/officeart/2005/8/layout/process5"/>
    <dgm:cxn modelId="{F8973B6E-EC48-46E5-84EA-1ED4B6DFD9E1}" type="presParOf" srcId="{43343196-6E4F-4514-A169-8C2880574856}" destId="{F245FF59-2E54-4424-B493-79FFBA9A55CE}" srcOrd="1" destOrd="0" presId="urn:microsoft.com/office/officeart/2005/8/layout/process5"/>
    <dgm:cxn modelId="{35AD5BBF-3FE2-4A26-8488-B56E213620B0}" type="presParOf" srcId="{F245FF59-2E54-4424-B493-79FFBA9A55CE}" destId="{32B302BD-EDA5-4DFB-A472-D142753ACA42}" srcOrd="0" destOrd="0" presId="urn:microsoft.com/office/officeart/2005/8/layout/process5"/>
    <dgm:cxn modelId="{D83B2666-8F72-4EF9-A357-AB0E922CD7E5}" type="presParOf" srcId="{43343196-6E4F-4514-A169-8C2880574856}" destId="{7D51AD9E-C3E3-41CF-989E-8F0AA8CC1F0B}" srcOrd="2" destOrd="0" presId="urn:microsoft.com/office/officeart/2005/8/layout/process5"/>
    <dgm:cxn modelId="{CF4A0FE1-065D-4CD7-B673-F06A4BBD9F64}" type="presParOf" srcId="{43343196-6E4F-4514-A169-8C2880574856}" destId="{B8460638-7154-49AB-95D3-4754CB563F3C}" srcOrd="3" destOrd="0" presId="urn:microsoft.com/office/officeart/2005/8/layout/process5"/>
    <dgm:cxn modelId="{2B8ED423-4EC9-4B7F-AE7C-6C8E7146613F}" type="presParOf" srcId="{B8460638-7154-49AB-95D3-4754CB563F3C}" destId="{B609CCB4-5282-4C58-ADD9-F70F3E522EF3}" srcOrd="0" destOrd="0" presId="urn:microsoft.com/office/officeart/2005/8/layout/process5"/>
    <dgm:cxn modelId="{5B5A543D-106B-4004-9E6C-53E40FB8B850}" type="presParOf" srcId="{43343196-6E4F-4514-A169-8C2880574856}" destId="{7345B43B-F841-4138-906E-6513E6DD9AE6}" srcOrd="4" destOrd="0" presId="urn:microsoft.com/office/officeart/2005/8/layout/process5"/>
    <dgm:cxn modelId="{8838F255-3D8F-44DB-822C-4833AF8C6EF0}" type="presParOf" srcId="{43343196-6E4F-4514-A169-8C2880574856}" destId="{F083840C-477D-4BA5-AF22-0A51C5F62B9B}" srcOrd="5" destOrd="0" presId="urn:microsoft.com/office/officeart/2005/8/layout/process5"/>
    <dgm:cxn modelId="{8408B124-EDCC-456E-9238-5399DD69B1E0}" type="presParOf" srcId="{F083840C-477D-4BA5-AF22-0A51C5F62B9B}" destId="{B1B61A04-CBB3-4B2C-B58B-D58F61FDB3AF}" srcOrd="0" destOrd="0" presId="urn:microsoft.com/office/officeart/2005/8/layout/process5"/>
    <dgm:cxn modelId="{7564CEA1-4B29-41C7-8245-1296DEBFDC68}" type="presParOf" srcId="{43343196-6E4F-4514-A169-8C2880574856}" destId="{D8B16279-7F74-4C3A-B885-A33B7B6968A4}" srcOrd="6" destOrd="0" presId="urn:microsoft.com/office/officeart/2005/8/layout/process5"/>
    <dgm:cxn modelId="{1AEB3BBE-21B8-4500-BCE9-2CEA0A62BDF1}" type="presParOf" srcId="{43343196-6E4F-4514-A169-8C2880574856}" destId="{F1EE9863-D78F-4A13-8968-74180B85D1C9}" srcOrd="7" destOrd="0" presId="urn:microsoft.com/office/officeart/2005/8/layout/process5"/>
    <dgm:cxn modelId="{FD33987D-EABA-48EC-8DA8-921504BD3B0E}" type="presParOf" srcId="{F1EE9863-D78F-4A13-8968-74180B85D1C9}" destId="{4E5A07CF-594F-4627-9058-D99C9D175877}" srcOrd="0" destOrd="0" presId="urn:microsoft.com/office/officeart/2005/8/layout/process5"/>
    <dgm:cxn modelId="{03DA5959-EABB-425C-B15A-251AFFE30504}" type="presParOf" srcId="{43343196-6E4F-4514-A169-8C2880574856}" destId="{8904E23C-1478-4E57-95E5-9E914D050850}" srcOrd="8" destOrd="0" presId="urn:microsoft.com/office/officeart/2005/8/layout/process5"/>
    <dgm:cxn modelId="{6B73884E-7E89-4A16-A9E3-1EC6C6587EC0}" type="presParOf" srcId="{43343196-6E4F-4514-A169-8C2880574856}" destId="{B6A43BD0-E602-4E3C-B9A2-7A1FFE4D73E3}" srcOrd="9" destOrd="0" presId="urn:microsoft.com/office/officeart/2005/8/layout/process5"/>
    <dgm:cxn modelId="{7DB4F98F-B617-461D-A7EE-66D6C29A9153}" type="presParOf" srcId="{B6A43BD0-E602-4E3C-B9A2-7A1FFE4D73E3}" destId="{9FA48B3A-77B9-4A15-A190-750C245C4FCE}" srcOrd="0" destOrd="0" presId="urn:microsoft.com/office/officeart/2005/8/layout/process5"/>
    <dgm:cxn modelId="{8544A8C5-A916-40FD-8277-2C78F17D640E}" type="presParOf" srcId="{43343196-6E4F-4514-A169-8C2880574856}" destId="{1D40A8C5-42D6-4357-AEA2-56AD5E47272C}" srcOrd="10" destOrd="0" presId="urn:microsoft.com/office/officeart/2005/8/layout/process5"/>
    <dgm:cxn modelId="{4DCCF69D-4D3C-4BD8-B1AC-9053C50F3E24}" type="presParOf" srcId="{43343196-6E4F-4514-A169-8C2880574856}" destId="{2D71036B-D382-4237-B8CB-31F4711B9FFA}" srcOrd="11" destOrd="0" presId="urn:microsoft.com/office/officeart/2005/8/layout/process5"/>
    <dgm:cxn modelId="{C72C436D-6936-434A-9ADD-153B71523FAC}" type="presParOf" srcId="{2D71036B-D382-4237-B8CB-31F4711B9FFA}" destId="{8A806EF5-9558-42B6-AAE8-B6497D661C4C}" srcOrd="0" destOrd="0" presId="urn:microsoft.com/office/officeart/2005/8/layout/process5"/>
    <dgm:cxn modelId="{6AE0B7E1-7882-4AA8-B028-1CE4968A1085}" type="presParOf" srcId="{43343196-6E4F-4514-A169-8C2880574856}" destId="{9C80CD8A-AB26-4248-99D3-DBC4B6181BFD}" srcOrd="12" destOrd="0" presId="urn:microsoft.com/office/officeart/2005/8/layout/process5"/>
    <dgm:cxn modelId="{903F883A-C6EE-44F6-970C-4A95A4BDD772}" type="presParOf" srcId="{43343196-6E4F-4514-A169-8C2880574856}" destId="{B66E96BD-18A9-4E87-9712-37F397C79202}" srcOrd="13" destOrd="0" presId="urn:microsoft.com/office/officeart/2005/8/layout/process5"/>
    <dgm:cxn modelId="{73524108-9AFB-4151-A788-F6895CA07AE7}" type="presParOf" srcId="{B66E96BD-18A9-4E87-9712-37F397C79202}" destId="{61A66716-D47C-48C5-904E-E506F6AC743B}" srcOrd="0" destOrd="0" presId="urn:microsoft.com/office/officeart/2005/8/layout/process5"/>
    <dgm:cxn modelId="{8C14F178-CE71-44AC-9D9A-5207243C5F42}" type="presParOf" srcId="{43343196-6E4F-4514-A169-8C2880574856}" destId="{4F9C8794-DB16-4F12-BA40-13AB9888C534}" srcOrd="14" destOrd="0" presId="urn:microsoft.com/office/officeart/2005/8/layout/process5"/>
    <dgm:cxn modelId="{0568B070-6C01-4D34-8CDF-322E04A349CA}" type="presParOf" srcId="{43343196-6E4F-4514-A169-8C2880574856}" destId="{27B5E3B2-B995-432A-BA34-4CABD08BB6A3}" srcOrd="15" destOrd="0" presId="urn:microsoft.com/office/officeart/2005/8/layout/process5"/>
    <dgm:cxn modelId="{EEF6159A-2D5E-4B68-8180-49D01381055E}" type="presParOf" srcId="{27B5E3B2-B995-432A-BA34-4CABD08BB6A3}" destId="{BD593628-3F5A-4CD8-BDDA-E2D6E0E9629E}" srcOrd="0" destOrd="0" presId="urn:microsoft.com/office/officeart/2005/8/layout/process5"/>
    <dgm:cxn modelId="{B573A59B-AA51-4E2A-B171-3C0F6ECCD066}" type="presParOf" srcId="{43343196-6E4F-4514-A169-8C2880574856}" destId="{666A0DF4-3DD5-4408-B3A8-0021B9CAF244}" srcOrd="16" destOrd="0" presId="urn:microsoft.com/office/officeart/2005/8/layout/process5"/>
    <dgm:cxn modelId="{9E748C87-D773-4183-92C5-A231E1CB17B7}" type="presParOf" srcId="{43343196-6E4F-4514-A169-8C2880574856}" destId="{29BB0FE4-69D0-414D-800C-5365EBEA3CA3}" srcOrd="17" destOrd="0" presId="urn:microsoft.com/office/officeart/2005/8/layout/process5"/>
    <dgm:cxn modelId="{D9E76187-3FBC-42B2-836C-49D541273C8C}" type="presParOf" srcId="{29BB0FE4-69D0-414D-800C-5365EBEA3CA3}" destId="{A43A2CF2-715E-4F7D-9D0B-8047CAB658B8}" srcOrd="0" destOrd="0" presId="urn:microsoft.com/office/officeart/2005/8/layout/process5"/>
    <dgm:cxn modelId="{60830EBA-9785-4A0D-8FD8-BFD322F4DFD9}" type="presParOf" srcId="{43343196-6E4F-4514-A169-8C2880574856}" destId="{36341C5B-9512-4EC0-9D0E-AD5D0523A194}" srcOrd="1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C0CBBB-0EA6-4F67-A4E2-43BDE8E7D492}" type="doc">
      <dgm:prSet loTypeId="urn:microsoft.com/office/officeart/2005/8/layout/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3E0179C6-68B7-44B4-9F1C-E867DA062CE0}">
      <dgm:prSet phldrT="[Texto]" custT="1"/>
      <dgm:spPr/>
      <dgm:t>
        <a:bodyPr/>
        <a:lstStyle/>
        <a:p>
          <a:r>
            <a:rPr lang="es-ES" sz="1050" dirty="0"/>
            <a:t>2</a:t>
          </a:r>
          <a:r>
            <a:rPr lang="es-ES" sz="1200" dirty="0"/>
            <a:t>.- Generación de nodos en el interior</a:t>
          </a:r>
        </a:p>
      </dgm:t>
    </dgm:pt>
    <dgm:pt modelId="{023A9441-C636-44D6-9C3F-9A84488A6B27}" type="parTrans" cxnId="{494BF4B3-1EFC-4DB6-9D58-ECACB13CABD6}">
      <dgm:prSet/>
      <dgm:spPr/>
      <dgm:t>
        <a:bodyPr/>
        <a:lstStyle/>
        <a:p>
          <a:endParaRPr lang="es-ES"/>
        </a:p>
      </dgm:t>
    </dgm:pt>
    <dgm:pt modelId="{81683802-25B3-4A3F-AB58-E2787A5574FB}" type="sibTrans" cxnId="{494BF4B3-1EFC-4DB6-9D58-ECACB13CABD6}">
      <dgm:prSet custT="1"/>
      <dgm:spPr/>
      <dgm:t>
        <a:bodyPr/>
        <a:lstStyle/>
        <a:p>
          <a:endParaRPr lang="es-ES" sz="1000"/>
        </a:p>
      </dgm:t>
    </dgm:pt>
    <dgm:pt modelId="{31B3DA64-B8B9-48AF-BD94-10DE9E8E1A88}">
      <dgm:prSet phldrT="[Texto]" custT="1"/>
      <dgm:spPr/>
      <dgm:t>
        <a:bodyPr/>
        <a:lstStyle/>
        <a:p>
          <a:r>
            <a:rPr lang="es-ES" sz="1200" dirty="0"/>
            <a:t>3.- Generación de nodos fantasmas</a:t>
          </a:r>
          <a:endParaRPr lang="es-ES" sz="900" dirty="0"/>
        </a:p>
      </dgm:t>
    </dgm:pt>
    <dgm:pt modelId="{D2B844FA-19B7-4794-BC18-A36B223FED94}" type="parTrans" cxnId="{F91466AD-8AB6-48B1-A454-0BD1F1F803A7}">
      <dgm:prSet/>
      <dgm:spPr/>
      <dgm:t>
        <a:bodyPr/>
        <a:lstStyle/>
        <a:p>
          <a:endParaRPr lang="es-ES"/>
        </a:p>
      </dgm:t>
    </dgm:pt>
    <dgm:pt modelId="{0A884BB4-08BC-41E3-A61A-DDD4078EBD7B}" type="sibTrans" cxnId="{F91466AD-8AB6-48B1-A454-0BD1F1F803A7}">
      <dgm:prSet custT="1"/>
      <dgm:spPr/>
      <dgm:t>
        <a:bodyPr/>
        <a:lstStyle/>
        <a:p>
          <a:endParaRPr lang="es-ES" sz="1000"/>
        </a:p>
      </dgm:t>
    </dgm:pt>
    <dgm:pt modelId="{EAD5F546-3B77-4DDF-AA03-A7EC66E1EAB8}">
      <dgm:prSet custT="1"/>
      <dgm:spPr/>
      <dgm:t>
        <a:bodyPr/>
        <a:lstStyle/>
        <a:p>
          <a:r>
            <a:rPr lang="es-ES" sz="1200" dirty="0"/>
            <a:t>4.- Eliminar triángulos no deseados</a:t>
          </a:r>
        </a:p>
      </dgm:t>
    </dgm:pt>
    <dgm:pt modelId="{69DFCAFA-0862-4EF9-A741-BA724BC0A630}" type="parTrans" cxnId="{C6A058D1-77D8-4E21-B8E1-19805C424E94}">
      <dgm:prSet/>
      <dgm:spPr/>
      <dgm:t>
        <a:bodyPr/>
        <a:lstStyle/>
        <a:p>
          <a:endParaRPr lang="es-ES"/>
        </a:p>
      </dgm:t>
    </dgm:pt>
    <dgm:pt modelId="{5C95CC5C-7F34-4609-BA4F-7BE81F89EBAD}" type="sibTrans" cxnId="{C6A058D1-77D8-4E21-B8E1-19805C424E94}">
      <dgm:prSet custT="1"/>
      <dgm:spPr/>
      <dgm:t>
        <a:bodyPr/>
        <a:lstStyle/>
        <a:p>
          <a:endParaRPr lang="es-ES" sz="1000"/>
        </a:p>
      </dgm:t>
    </dgm:pt>
    <dgm:pt modelId="{D4C074A2-AA75-4A16-B602-AC0EB69D027C}">
      <dgm:prSet custT="1"/>
      <dgm:spPr/>
      <dgm:t>
        <a:bodyPr/>
        <a:lstStyle/>
        <a:p>
          <a:r>
            <a:rPr lang="es-ES" sz="1200" dirty="0"/>
            <a:t>5.- Realizar la triangulación</a:t>
          </a:r>
        </a:p>
      </dgm:t>
    </dgm:pt>
    <dgm:pt modelId="{856360D3-3BAC-4C13-8998-C7F5563460A5}" type="parTrans" cxnId="{0E3AA0DF-ACCE-4F8E-899A-FFA4F6486975}">
      <dgm:prSet/>
      <dgm:spPr/>
      <dgm:t>
        <a:bodyPr/>
        <a:lstStyle/>
        <a:p>
          <a:endParaRPr lang="es-ES"/>
        </a:p>
      </dgm:t>
    </dgm:pt>
    <dgm:pt modelId="{C12203DA-F449-44BD-93FD-4137B80EAE48}" type="sibTrans" cxnId="{0E3AA0DF-ACCE-4F8E-899A-FFA4F6486975}">
      <dgm:prSet custT="1"/>
      <dgm:spPr/>
      <dgm:t>
        <a:bodyPr/>
        <a:lstStyle/>
        <a:p>
          <a:endParaRPr lang="es-ES" sz="1000"/>
        </a:p>
      </dgm:t>
    </dgm:pt>
    <dgm:pt modelId="{4E0A85FC-A00F-49D2-A863-300184FE4060}">
      <dgm:prSet phldrT="[Texto]" custT="1"/>
      <dgm:spPr/>
      <dgm:t>
        <a:bodyPr/>
        <a:lstStyle/>
        <a:p>
          <a:r>
            <a:rPr lang="es-ES" sz="1200" dirty="0"/>
            <a:t>1.- Generación de nodos en la frontera</a:t>
          </a:r>
        </a:p>
      </dgm:t>
    </dgm:pt>
    <dgm:pt modelId="{B3F645D7-E2F5-4D7F-971E-BFF08D611136}" type="sibTrans" cxnId="{B1127B1D-0124-4FF9-A62F-A6BBE9B3F4DA}">
      <dgm:prSet custT="1"/>
      <dgm:spPr/>
      <dgm:t>
        <a:bodyPr/>
        <a:lstStyle/>
        <a:p>
          <a:endParaRPr lang="es-ES" sz="1000"/>
        </a:p>
      </dgm:t>
    </dgm:pt>
    <dgm:pt modelId="{F89E5933-230D-4746-B487-03A1EEF0875A}" type="parTrans" cxnId="{B1127B1D-0124-4FF9-A62F-A6BBE9B3F4DA}">
      <dgm:prSet/>
      <dgm:spPr/>
      <dgm:t>
        <a:bodyPr/>
        <a:lstStyle/>
        <a:p>
          <a:endParaRPr lang="es-ES"/>
        </a:p>
      </dgm:t>
    </dgm:pt>
    <dgm:pt modelId="{43343196-6E4F-4514-A169-8C2880574856}" type="pres">
      <dgm:prSet presAssocID="{7CC0CBBB-0EA6-4F67-A4E2-43BDE8E7D492}" presName="diagram" presStyleCnt="0">
        <dgm:presLayoutVars>
          <dgm:dir/>
          <dgm:resizeHandles val="exact"/>
        </dgm:presLayoutVars>
      </dgm:prSet>
      <dgm:spPr/>
    </dgm:pt>
    <dgm:pt modelId="{3B0D6F70-6BF9-4B16-A84E-17F91A4DB387}" type="pres">
      <dgm:prSet presAssocID="{4E0A85FC-A00F-49D2-A863-300184FE4060}" presName="node" presStyleLbl="node1" presStyleIdx="0" presStyleCnt="5">
        <dgm:presLayoutVars>
          <dgm:bulletEnabled val="1"/>
        </dgm:presLayoutVars>
      </dgm:prSet>
      <dgm:spPr/>
    </dgm:pt>
    <dgm:pt modelId="{F245FF59-2E54-4424-B493-79FFBA9A55CE}" type="pres">
      <dgm:prSet presAssocID="{B3F645D7-E2F5-4D7F-971E-BFF08D611136}" presName="sibTrans" presStyleLbl="sibTrans2D1" presStyleIdx="0" presStyleCnt="4"/>
      <dgm:spPr/>
    </dgm:pt>
    <dgm:pt modelId="{32B302BD-EDA5-4DFB-A472-D142753ACA42}" type="pres">
      <dgm:prSet presAssocID="{B3F645D7-E2F5-4D7F-971E-BFF08D611136}" presName="connectorText" presStyleLbl="sibTrans2D1" presStyleIdx="0" presStyleCnt="4"/>
      <dgm:spPr/>
    </dgm:pt>
    <dgm:pt modelId="{7D51AD9E-C3E3-41CF-989E-8F0AA8CC1F0B}" type="pres">
      <dgm:prSet presAssocID="{3E0179C6-68B7-44B4-9F1C-E867DA062CE0}" presName="node" presStyleLbl="node1" presStyleIdx="1" presStyleCnt="5">
        <dgm:presLayoutVars>
          <dgm:bulletEnabled val="1"/>
        </dgm:presLayoutVars>
      </dgm:prSet>
      <dgm:spPr/>
    </dgm:pt>
    <dgm:pt modelId="{B8460638-7154-49AB-95D3-4754CB563F3C}" type="pres">
      <dgm:prSet presAssocID="{81683802-25B3-4A3F-AB58-E2787A5574FB}" presName="sibTrans" presStyleLbl="sibTrans2D1" presStyleIdx="1" presStyleCnt="4"/>
      <dgm:spPr/>
    </dgm:pt>
    <dgm:pt modelId="{B609CCB4-5282-4C58-ADD9-F70F3E522EF3}" type="pres">
      <dgm:prSet presAssocID="{81683802-25B3-4A3F-AB58-E2787A5574FB}" presName="connectorText" presStyleLbl="sibTrans2D1" presStyleIdx="1" presStyleCnt="4"/>
      <dgm:spPr/>
    </dgm:pt>
    <dgm:pt modelId="{7345B43B-F841-4138-906E-6513E6DD9AE6}" type="pres">
      <dgm:prSet presAssocID="{31B3DA64-B8B9-48AF-BD94-10DE9E8E1A88}" presName="node" presStyleLbl="node1" presStyleIdx="2" presStyleCnt="5">
        <dgm:presLayoutVars>
          <dgm:bulletEnabled val="1"/>
        </dgm:presLayoutVars>
      </dgm:prSet>
      <dgm:spPr/>
    </dgm:pt>
    <dgm:pt modelId="{F083840C-477D-4BA5-AF22-0A51C5F62B9B}" type="pres">
      <dgm:prSet presAssocID="{0A884BB4-08BC-41E3-A61A-DDD4078EBD7B}" presName="sibTrans" presStyleLbl="sibTrans2D1" presStyleIdx="2" presStyleCnt="4"/>
      <dgm:spPr/>
    </dgm:pt>
    <dgm:pt modelId="{B1B61A04-CBB3-4B2C-B58B-D58F61FDB3AF}" type="pres">
      <dgm:prSet presAssocID="{0A884BB4-08BC-41E3-A61A-DDD4078EBD7B}" presName="connectorText" presStyleLbl="sibTrans2D1" presStyleIdx="2" presStyleCnt="4"/>
      <dgm:spPr/>
    </dgm:pt>
    <dgm:pt modelId="{D8B16279-7F74-4C3A-B885-A33B7B6968A4}" type="pres">
      <dgm:prSet presAssocID="{EAD5F546-3B77-4DDF-AA03-A7EC66E1EAB8}" presName="node" presStyleLbl="node1" presStyleIdx="3" presStyleCnt="5">
        <dgm:presLayoutVars>
          <dgm:bulletEnabled val="1"/>
        </dgm:presLayoutVars>
      </dgm:prSet>
      <dgm:spPr/>
    </dgm:pt>
    <dgm:pt modelId="{F1EE9863-D78F-4A13-8968-74180B85D1C9}" type="pres">
      <dgm:prSet presAssocID="{5C95CC5C-7F34-4609-BA4F-7BE81F89EBAD}" presName="sibTrans" presStyleLbl="sibTrans2D1" presStyleIdx="3" presStyleCnt="4"/>
      <dgm:spPr/>
    </dgm:pt>
    <dgm:pt modelId="{4E5A07CF-594F-4627-9058-D99C9D175877}" type="pres">
      <dgm:prSet presAssocID="{5C95CC5C-7F34-4609-BA4F-7BE81F89EBAD}" presName="connectorText" presStyleLbl="sibTrans2D1" presStyleIdx="3" presStyleCnt="4"/>
      <dgm:spPr/>
    </dgm:pt>
    <dgm:pt modelId="{8904E23C-1478-4E57-95E5-9E914D050850}" type="pres">
      <dgm:prSet presAssocID="{D4C074A2-AA75-4A16-B602-AC0EB69D027C}" presName="node" presStyleLbl="node1" presStyleIdx="4" presStyleCnt="5">
        <dgm:presLayoutVars>
          <dgm:bulletEnabled val="1"/>
        </dgm:presLayoutVars>
      </dgm:prSet>
      <dgm:spPr/>
    </dgm:pt>
  </dgm:ptLst>
  <dgm:cxnLst>
    <dgm:cxn modelId="{494BF4B3-1EFC-4DB6-9D58-ECACB13CABD6}" srcId="{7CC0CBBB-0EA6-4F67-A4E2-43BDE8E7D492}" destId="{3E0179C6-68B7-44B4-9F1C-E867DA062CE0}" srcOrd="1" destOrd="0" parTransId="{023A9441-C636-44D6-9C3F-9A84488A6B27}" sibTransId="{81683802-25B3-4A3F-AB58-E2787A5574FB}"/>
    <dgm:cxn modelId="{3289814C-4D76-489A-BAC9-FE904FC23433}" type="presOf" srcId="{B3F645D7-E2F5-4D7F-971E-BFF08D611136}" destId="{32B302BD-EDA5-4DFB-A472-D142753ACA42}" srcOrd="1" destOrd="0" presId="urn:microsoft.com/office/officeart/2005/8/layout/process5"/>
    <dgm:cxn modelId="{4EF36E8E-5554-411C-B617-3BF6E70B63E4}" type="presOf" srcId="{81683802-25B3-4A3F-AB58-E2787A5574FB}" destId="{B609CCB4-5282-4C58-ADD9-F70F3E522EF3}" srcOrd="1" destOrd="0" presId="urn:microsoft.com/office/officeart/2005/8/layout/process5"/>
    <dgm:cxn modelId="{8211EACF-3164-4EA6-BACB-A400AAC5EAED}" type="presOf" srcId="{5C95CC5C-7F34-4609-BA4F-7BE81F89EBAD}" destId="{F1EE9863-D78F-4A13-8968-74180B85D1C9}" srcOrd="0" destOrd="0" presId="urn:microsoft.com/office/officeart/2005/8/layout/process5"/>
    <dgm:cxn modelId="{10FB1D92-511A-41BA-96A6-418B14CA9922}" type="presOf" srcId="{EAD5F546-3B77-4DDF-AA03-A7EC66E1EAB8}" destId="{D8B16279-7F74-4C3A-B885-A33B7B6968A4}" srcOrd="0" destOrd="0" presId="urn:microsoft.com/office/officeart/2005/8/layout/process5"/>
    <dgm:cxn modelId="{C98342CF-825B-4DAF-9606-6D063F0CE383}" type="presOf" srcId="{81683802-25B3-4A3F-AB58-E2787A5574FB}" destId="{B8460638-7154-49AB-95D3-4754CB563F3C}" srcOrd="0" destOrd="0" presId="urn:microsoft.com/office/officeart/2005/8/layout/process5"/>
    <dgm:cxn modelId="{0E3AA0DF-ACCE-4F8E-899A-FFA4F6486975}" srcId="{7CC0CBBB-0EA6-4F67-A4E2-43BDE8E7D492}" destId="{D4C074A2-AA75-4A16-B602-AC0EB69D027C}" srcOrd="4" destOrd="0" parTransId="{856360D3-3BAC-4C13-8998-C7F5563460A5}" sibTransId="{C12203DA-F449-44BD-93FD-4137B80EAE48}"/>
    <dgm:cxn modelId="{15A3FF09-F4A7-4C44-B763-88231CF8A1C0}" type="presOf" srcId="{4E0A85FC-A00F-49D2-A863-300184FE4060}" destId="{3B0D6F70-6BF9-4B16-A84E-17F91A4DB387}" srcOrd="0" destOrd="0" presId="urn:microsoft.com/office/officeart/2005/8/layout/process5"/>
    <dgm:cxn modelId="{73E3FB45-FBC0-4A81-84E5-7B6D711F906E}" type="presOf" srcId="{D4C074A2-AA75-4A16-B602-AC0EB69D027C}" destId="{8904E23C-1478-4E57-95E5-9E914D050850}" srcOrd="0" destOrd="0" presId="urn:microsoft.com/office/officeart/2005/8/layout/process5"/>
    <dgm:cxn modelId="{CE0BB669-7C86-4418-B2B1-59DD4ADC2756}" type="presOf" srcId="{31B3DA64-B8B9-48AF-BD94-10DE9E8E1A88}" destId="{7345B43B-F841-4138-906E-6513E6DD9AE6}" srcOrd="0" destOrd="0" presId="urn:microsoft.com/office/officeart/2005/8/layout/process5"/>
    <dgm:cxn modelId="{B1127B1D-0124-4FF9-A62F-A6BBE9B3F4DA}" srcId="{7CC0CBBB-0EA6-4F67-A4E2-43BDE8E7D492}" destId="{4E0A85FC-A00F-49D2-A863-300184FE4060}" srcOrd="0" destOrd="0" parTransId="{F89E5933-230D-4746-B487-03A1EEF0875A}" sibTransId="{B3F645D7-E2F5-4D7F-971E-BFF08D611136}"/>
    <dgm:cxn modelId="{51CC7537-1C45-4CE7-8366-3A72F3920E4B}" type="presOf" srcId="{5C95CC5C-7F34-4609-BA4F-7BE81F89EBAD}" destId="{4E5A07CF-594F-4627-9058-D99C9D175877}" srcOrd="1" destOrd="0" presId="urn:microsoft.com/office/officeart/2005/8/layout/process5"/>
    <dgm:cxn modelId="{9EDE0576-6E93-4557-95EC-0CF8C6C0C865}" type="presOf" srcId="{0A884BB4-08BC-41E3-A61A-DDD4078EBD7B}" destId="{F083840C-477D-4BA5-AF22-0A51C5F62B9B}" srcOrd="0" destOrd="0" presId="urn:microsoft.com/office/officeart/2005/8/layout/process5"/>
    <dgm:cxn modelId="{F872443F-37DB-443A-B7CF-A8F5B4842AFC}" type="presOf" srcId="{7CC0CBBB-0EA6-4F67-A4E2-43BDE8E7D492}" destId="{43343196-6E4F-4514-A169-8C2880574856}" srcOrd="0" destOrd="0" presId="urn:microsoft.com/office/officeart/2005/8/layout/process5"/>
    <dgm:cxn modelId="{F91466AD-8AB6-48B1-A454-0BD1F1F803A7}" srcId="{7CC0CBBB-0EA6-4F67-A4E2-43BDE8E7D492}" destId="{31B3DA64-B8B9-48AF-BD94-10DE9E8E1A88}" srcOrd="2" destOrd="0" parTransId="{D2B844FA-19B7-4794-BC18-A36B223FED94}" sibTransId="{0A884BB4-08BC-41E3-A61A-DDD4078EBD7B}"/>
    <dgm:cxn modelId="{C6A058D1-77D8-4E21-B8E1-19805C424E94}" srcId="{7CC0CBBB-0EA6-4F67-A4E2-43BDE8E7D492}" destId="{EAD5F546-3B77-4DDF-AA03-A7EC66E1EAB8}" srcOrd="3" destOrd="0" parTransId="{69DFCAFA-0862-4EF9-A741-BA724BC0A630}" sibTransId="{5C95CC5C-7F34-4609-BA4F-7BE81F89EBAD}"/>
    <dgm:cxn modelId="{C8287750-F982-46B8-92FD-50302598DAB8}" type="presOf" srcId="{B3F645D7-E2F5-4D7F-971E-BFF08D611136}" destId="{F245FF59-2E54-4424-B493-79FFBA9A55CE}" srcOrd="0" destOrd="0" presId="urn:microsoft.com/office/officeart/2005/8/layout/process5"/>
    <dgm:cxn modelId="{DCEEDBA5-D590-4F31-9603-21B3C4BDD635}" type="presOf" srcId="{3E0179C6-68B7-44B4-9F1C-E867DA062CE0}" destId="{7D51AD9E-C3E3-41CF-989E-8F0AA8CC1F0B}" srcOrd="0" destOrd="0" presId="urn:microsoft.com/office/officeart/2005/8/layout/process5"/>
    <dgm:cxn modelId="{33526B20-5692-4EEE-803B-8106A0EA1345}" type="presOf" srcId="{0A884BB4-08BC-41E3-A61A-DDD4078EBD7B}" destId="{B1B61A04-CBB3-4B2C-B58B-D58F61FDB3AF}" srcOrd="1" destOrd="0" presId="urn:microsoft.com/office/officeart/2005/8/layout/process5"/>
    <dgm:cxn modelId="{0D8B1ED1-FC3F-4485-93ED-3ABA9D21707A}" type="presParOf" srcId="{43343196-6E4F-4514-A169-8C2880574856}" destId="{3B0D6F70-6BF9-4B16-A84E-17F91A4DB387}" srcOrd="0" destOrd="0" presId="urn:microsoft.com/office/officeart/2005/8/layout/process5"/>
    <dgm:cxn modelId="{3D210B58-62A3-445A-B6DB-9079C639D697}" type="presParOf" srcId="{43343196-6E4F-4514-A169-8C2880574856}" destId="{F245FF59-2E54-4424-B493-79FFBA9A55CE}" srcOrd="1" destOrd="0" presId="urn:microsoft.com/office/officeart/2005/8/layout/process5"/>
    <dgm:cxn modelId="{577D5D49-4B40-4749-9997-45C5165C66BE}" type="presParOf" srcId="{F245FF59-2E54-4424-B493-79FFBA9A55CE}" destId="{32B302BD-EDA5-4DFB-A472-D142753ACA42}" srcOrd="0" destOrd="0" presId="urn:microsoft.com/office/officeart/2005/8/layout/process5"/>
    <dgm:cxn modelId="{5C8C7052-C635-4D92-AA55-616B530A1A75}" type="presParOf" srcId="{43343196-6E4F-4514-A169-8C2880574856}" destId="{7D51AD9E-C3E3-41CF-989E-8F0AA8CC1F0B}" srcOrd="2" destOrd="0" presId="urn:microsoft.com/office/officeart/2005/8/layout/process5"/>
    <dgm:cxn modelId="{9305DBA2-04DC-4AA5-8EF9-C9488CF89044}" type="presParOf" srcId="{43343196-6E4F-4514-A169-8C2880574856}" destId="{B8460638-7154-49AB-95D3-4754CB563F3C}" srcOrd="3" destOrd="0" presId="urn:microsoft.com/office/officeart/2005/8/layout/process5"/>
    <dgm:cxn modelId="{A7CB059A-D56C-4748-8A81-8EC67BD87A07}" type="presParOf" srcId="{B8460638-7154-49AB-95D3-4754CB563F3C}" destId="{B609CCB4-5282-4C58-ADD9-F70F3E522EF3}" srcOrd="0" destOrd="0" presId="urn:microsoft.com/office/officeart/2005/8/layout/process5"/>
    <dgm:cxn modelId="{195AA643-06E3-4DDA-9F7F-9A595E5183A3}" type="presParOf" srcId="{43343196-6E4F-4514-A169-8C2880574856}" destId="{7345B43B-F841-4138-906E-6513E6DD9AE6}" srcOrd="4" destOrd="0" presId="urn:microsoft.com/office/officeart/2005/8/layout/process5"/>
    <dgm:cxn modelId="{1918356D-896E-4AAB-8CB3-9CB323F56A5B}" type="presParOf" srcId="{43343196-6E4F-4514-A169-8C2880574856}" destId="{F083840C-477D-4BA5-AF22-0A51C5F62B9B}" srcOrd="5" destOrd="0" presId="urn:microsoft.com/office/officeart/2005/8/layout/process5"/>
    <dgm:cxn modelId="{73A86E9C-5E18-460D-8C71-E84747A84048}" type="presParOf" srcId="{F083840C-477D-4BA5-AF22-0A51C5F62B9B}" destId="{B1B61A04-CBB3-4B2C-B58B-D58F61FDB3AF}" srcOrd="0" destOrd="0" presId="urn:microsoft.com/office/officeart/2005/8/layout/process5"/>
    <dgm:cxn modelId="{78CE0D43-E1EA-4D30-B179-BC6FC23BA06A}" type="presParOf" srcId="{43343196-6E4F-4514-A169-8C2880574856}" destId="{D8B16279-7F74-4C3A-B885-A33B7B6968A4}" srcOrd="6" destOrd="0" presId="urn:microsoft.com/office/officeart/2005/8/layout/process5"/>
    <dgm:cxn modelId="{FF93A337-A92E-4757-BD8E-01EBD5E126DE}" type="presParOf" srcId="{43343196-6E4F-4514-A169-8C2880574856}" destId="{F1EE9863-D78F-4A13-8968-74180B85D1C9}" srcOrd="7" destOrd="0" presId="urn:microsoft.com/office/officeart/2005/8/layout/process5"/>
    <dgm:cxn modelId="{5C1CA652-3DBB-4808-BE99-16EF88C36E19}" type="presParOf" srcId="{F1EE9863-D78F-4A13-8968-74180B85D1C9}" destId="{4E5A07CF-594F-4627-9058-D99C9D175877}" srcOrd="0" destOrd="0" presId="urn:microsoft.com/office/officeart/2005/8/layout/process5"/>
    <dgm:cxn modelId="{8A75E244-1A27-4827-86F8-E4812E22E086}" type="presParOf" srcId="{43343196-6E4F-4514-A169-8C2880574856}" destId="{8904E23C-1478-4E57-95E5-9E914D050850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63081-3D1A-4614-BF5C-A62671AE4726}">
      <dsp:nvSpPr>
        <dsp:cNvPr id="0" name=""/>
        <dsp:cNvSpPr/>
      </dsp:nvSpPr>
      <dsp:spPr>
        <a:xfrm>
          <a:off x="831181" y="2314"/>
          <a:ext cx="1687598" cy="10125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1.- Definición del problema y su dominio.</a:t>
          </a:r>
        </a:p>
      </dsp:txBody>
      <dsp:txXfrm>
        <a:off x="860838" y="31971"/>
        <a:ext cx="1628284" cy="953245"/>
      </dsp:txXfrm>
    </dsp:sp>
    <dsp:sp modelId="{CB61452C-2112-4E0D-B5DB-7D367395EA80}">
      <dsp:nvSpPr>
        <dsp:cNvPr id="0" name=""/>
        <dsp:cNvSpPr/>
      </dsp:nvSpPr>
      <dsp:spPr>
        <a:xfrm>
          <a:off x="2667289" y="299331"/>
          <a:ext cx="357770" cy="4185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>
            <a:solidFill>
              <a:schemeClr val="bg1"/>
            </a:solidFill>
          </a:endParaRPr>
        </a:p>
      </dsp:txBody>
      <dsp:txXfrm>
        <a:off x="2667289" y="383036"/>
        <a:ext cx="250439" cy="251114"/>
      </dsp:txXfrm>
    </dsp:sp>
    <dsp:sp modelId="{CB578218-7E11-48B0-8537-2B8500274B64}">
      <dsp:nvSpPr>
        <dsp:cNvPr id="0" name=""/>
        <dsp:cNvSpPr/>
      </dsp:nvSpPr>
      <dsp:spPr>
        <a:xfrm>
          <a:off x="3193820" y="2314"/>
          <a:ext cx="1687598" cy="10125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2.- Discretización del dominio (Pre-proceso).</a:t>
          </a:r>
          <a:endParaRPr lang="es-ES" sz="1100" kern="1200" dirty="0"/>
        </a:p>
      </dsp:txBody>
      <dsp:txXfrm>
        <a:off x="3223477" y="31971"/>
        <a:ext cx="1628284" cy="953245"/>
      </dsp:txXfrm>
    </dsp:sp>
    <dsp:sp modelId="{3BDEE31A-5815-43B1-98CC-4F387B30B91E}">
      <dsp:nvSpPr>
        <dsp:cNvPr id="0" name=""/>
        <dsp:cNvSpPr/>
      </dsp:nvSpPr>
      <dsp:spPr>
        <a:xfrm>
          <a:off x="5029928" y="299331"/>
          <a:ext cx="357770" cy="4185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" kern="1200">
            <a:solidFill>
              <a:schemeClr val="bg1"/>
            </a:solidFill>
          </a:endParaRPr>
        </a:p>
      </dsp:txBody>
      <dsp:txXfrm>
        <a:off x="5029928" y="383036"/>
        <a:ext cx="250439" cy="251114"/>
      </dsp:txXfrm>
    </dsp:sp>
    <dsp:sp modelId="{9474E460-BC18-4973-983E-0823BA9FDF28}">
      <dsp:nvSpPr>
        <dsp:cNvPr id="0" name=""/>
        <dsp:cNvSpPr/>
      </dsp:nvSpPr>
      <dsp:spPr>
        <a:xfrm>
          <a:off x="5556459" y="2314"/>
          <a:ext cx="1687598" cy="10125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3.- Construcción de las funciones de aproximación de los elementos.</a:t>
          </a:r>
          <a:endParaRPr lang="es-ES" sz="1100" kern="1200" dirty="0"/>
        </a:p>
      </dsp:txBody>
      <dsp:txXfrm>
        <a:off x="5586116" y="31971"/>
        <a:ext cx="1628284" cy="953245"/>
      </dsp:txXfrm>
    </dsp:sp>
    <dsp:sp modelId="{CF8E913D-8476-4B5A-BAE2-C427C61AEDD3}">
      <dsp:nvSpPr>
        <dsp:cNvPr id="0" name=""/>
        <dsp:cNvSpPr/>
      </dsp:nvSpPr>
      <dsp:spPr>
        <a:xfrm rot="5400000">
          <a:off x="6221373" y="1133005"/>
          <a:ext cx="357770" cy="4185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" kern="1200">
            <a:solidFill>
              <a:schemeClr val="bg1"/>
            </a:solidFill>
          </a:endParaRPr>
        </a:p>
      </dsp:txBody>
      <dsp:txXfrm rot="-5400000">
        <a:off x="6274702" y="1163382"/>
        <a:ext cx="251114" cy="250439"/>
      </dsp:txXfrm>
    </dsp:sp>
    <dsp:sp modelId="{74FDBAA5-C1CD-4BBA-95EB-1A5F7F134F61}">
      <dsp:nvSpPr>
        <dsp:cNvPr id="0" name=""/>
        <dsp:cNvSpPr/>
      </dsp:nvSpPr>
      <dsp:spPr>
        <a:xfrm>
          <a:off x="5556459" y="1689913"/>
          <a:ext cx="1687598" cy="10125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4.- Determinación de las ecuaciones a nivel de cada elemento.</a:t>
          </a:r>
          <a:endParaRPr lang="es-ES" sz="1100" kern="1200" dirty="0"/>
        </a:p>
      </dsp:txBody>
      <dsp:txXfrm>
        <a:off x="5586116" y="1719570"/>
        <a:ext cx="1628284" cy="953245"/>
      </dsp:txXfrm>
    </dsp:sp>
    <dsp:sp modelId="{B84F454E-C7DE-47CA-A3E1-9200232C9DE1}">
      <dsp:nvSpPr>
        <dsp:cNvPr id="0" name=""/>
        <dsp:cNvSpPr/>
      </dsp:nvSpPr>
      <dsp:spPr>
        <a:xfrm rot="10800000">
          <a:off x="5050179" y="1986930"/>
          <a:ext cx="357770" cy="4185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" kern="1200">
            <a:solidFill>
              <a:schemeClr val="bg1"/>
            </a:solidFill>
          </a:endParaRPr>
        </a:p>
      </dsp:txBody>
      <dsp:txXfrm rot="10800000">
        <a:off x="5157510" y="2070635"/>
        <a:ext cx="250439" cy="251114"/>
      </dsp:txXfrm>
    </dsp:sp>
    <dsp:sp modelId="{324C67B9-45B8-4868-9686-DF047C084138}">
      <dsp:nvSpPr>
        <dsp:cNvPr id="0" name=""/>
        <dsp:cNvSpPr/>
      </dsp:nvSpPr>
      <dsp:spPr>
        <a:xfrm>
          <a:off x="3193820" y="1689913"/>
          <a:ext cx="1687598" cy="10125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5.- Ensamblaje de las ecuaciones de los elementos. </a:t>
          </a:r>
          <a:endParaRPr lang="es-ES" sz="1100" kern="1200" dirty="0"/>
        </a:p>
      </dsp:txBody>
      <dsp:txXfrm>
        <a:off x="3223477" y="1719570"/>
        <a:ext cx="1628284" cy="953245"/>
      </dsp:txXfrm>
    </dsp:sp>
    <dsp:sp modelId="{E5DDC5F4-5397-402B-92FF-035F8D0BF126}">
      <dsp:nvSpPr>
        <dsp:cNvPr id="0" name=""/>
        <dsp:cNvSpPr/>
      </dsp:nvSpPr>
      <dsp:spPr>
        <a:xfrm rot="10800000">
          <a:off x="2687540" y="1986930"/>
          <a:ext cx="357770" cy="4185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" kern="1200">
            <a:solidFill>
              <a:schemeClr val="bg1"/>
            </a:solidFill>
          </a:endParaRPr>
        </a:p>
      </dsp:txBody>
      <dsp:txXfrm rot="10800000">
        <a:off x="2794871" y="2070635"/>
        <a:ext cx="250439" cy="251114"/>
      </dsp:txXfrm>
    </dsp:sp>
    <dsp:sp modelId="{0315DA4E-FB2C-4592-91BA-F9A30501D636}">
      <dsp:nvSpPr>
        <dsp:cNvPr id="0" name=""/>
        <dsp:cNvSpPr/>
      </dsp:nvSpPr>
      <dsp:spPr>
        <a:xfrm>
          <a:off x="831181" y="1689913"/>
          <a:ext cx="1687598" cy="10125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6.- Imposición de las condiciones de contorno.</a:t>
          </a:r>
          <a:endParaRPr lang="es-ES" sz="1100" kern="1200" dirty="0"/>
        </a:p>
      </dsp:txBody>
      <dsp:txXfrm>
        <a:off x="860838" y="1719570"/>
        <a:ext cx="1628284" cy="953245"/>
      </dsp:txXfrm>
    </dsp:sp>
    <dsp:sp modelId="{662FA450-2EC7-482E-A6D5-75C692225CFB}">
      <dsp:nvSpPr>
        <dsp:cNvPr id="0" name=""/>
        <dsp:cNvSpPr/>
      </dsp:nvSpPr>
      <dsp:spPr>
        <a:xfrm rot="5400000">
          <a:off x="1496095" y="2820604"/>
          <a:ext cx="357770" cy="4185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" kern="1200">
            <a:solidFill>
              <a:schemeClr val="bg1"/>
            </a:solidFill>
          </a:endParaRPr>
        </a:p>
      </dsp:txBody>
      <dsp:txXfrm rot="-5400000">
        <a:off x="1549424" y="2850981"/>
        <a:ext cx="251114" cy="250439"/>
      </dsp:txXfrm>
    </dsp:sp>
    <dsp:sp modelId="{38EA1625-C5FD-4F32-A7FF-E9835826D3FA}">
      <dsp:nvSpPr>
        <dsp:cNvPr id="0" name=""/>
        <dsp:cNvSpPr/>
      </dsp:nvSpPr>
      <dsp:spPr>
        <a:xfrm>
          <a:off x="831181" y="3377512"/>
          <a:ext cx="1687598" cy="10125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7.- Solución del sistema de ecuaciones simultáneas resultante. </a:t>
          </a:r>
          <a:endParaRPr lang="es-ES" sz="1100" kern="1200" dirty="0"/>
        </a:p>
      </dsp:txBody>
      <dsp:txXfrm>
        <a:off x="860838" y="3407169"/>
        <a:ext cx="1628284" cy="953245"/>
      </dsp:txXfrm>
    </dsp:sp>
    <dsp:sp modelId="{9F2C3904-0BB4-42B0-A7E9-DD37D93BF01C}">
      <dsp:nvSpPr>
        <dsp:cNvPr id="0" name=""/>
        <dsp:cNvSpPr/>
      </dsp:nvSpPr>
      <dsp:spPr>
        <a:xfrm>
          <a:off x="2667289" y="3674529"/>
          <a:ext cx="357770" cy="4185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" kern="1200">
            <a:solidFill>
              <a:schemeClr val="bg1"/>
            </a:solidFill>
          </a:endParaRPr>
        </a:p>
      </dsp:txBody>
      <dsp:txXfrm>
        <a:off x="2667289" y="3758234"/>
        <a:ext cx="250439" cy="251114"/>
      </dsp:txXfrm>
    </dsp:sp>
    <dsp:sp modelId="{EE2584E5-7045-4DA5-928A-AF789E0E6403}">
      <dsp:nvSpPr>
        <dsp:cNvPr id="0" name=""/>
        <dsp:cNvSpPr/>
      </dsp:nvSpPr>
      <dsp:spPr>
        <a:xfrm>
          <a:off x="3193820" y="3377512"/>
          <a:ext cx="1687598" cy="10125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8.- Interpretación de los resultados.</a:t>
          </a:r>
          <a:endParaRPr lang="es-ES" sz="1100" kern="1200" dirty="0"/>
        </a:p>
      </dsp:txBody>
      <dsp:txXfrm>
        <a:off x="3223477" y="3407169"/>
        <a:ext cx="1628284" cy="9532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62646-F407-4073-B4EC-BC26CBB4319B}">
      <dsp:nvSpPr>
        <dsp:cNvPr id="0" name=""/>
        <dsp:cNvSpPr/>
      </dsp:nvSpPr>
      <dsp:spPr>
        <a:xfrm>
          <a:off x="676" y="85534"/>
          <a:ext cx="1507424" cy="90445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  <a:headEnd type="none" w="med" len="med"/>
          <a:tailEnd type="none" w="med" len="me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 dirty="0"/>
            <a:t>Espacios vectorial continuo</a:t>
          </a:r>
        </a:p>
      </dsp:txBody>
      <dsp:txXfrm>
        <a:off x="27167" y="112025"/>
        <a:ext cx="1454442" cy="851472"/>
      </dsp:txXfrm>
    </dsp:sp>
    <dsp:sp modelId="{D3913FAF-34D7-4886-8BC8-C26DBC2AEB17}">
      <dsp:nvSpPr>
        <dsp:cNvPr id="0" name=""/>
        <dsp:cNvSpPr/>
      </dsp:nvSpPr>
      <dsp:spPr>
        <a:xfrm>
          <a:off x="1640754" y="350841"/>
          <a:ext cx="319573" cy="3738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800" kern="1200"/>
        </a:p>
      </dsp:txBody>
      <dsp:txXfrm>
        <a:off x="1640754" y="425609"/>
        <a:ext cx="223701" cy="224305"/>
      </dsp:txXfrm>
    </dsp:sp>
    <dsp:sp modelId="{FE906A09-5F6B-4BD6-A4CC-9B291CD40EBA}">
      <dsp:nvSpPr>
        <dsp:cNvPr id="0" name=""/>
        <dsp:cNvSpPr/>
      </dsp:nvSpPr>
      <dsp:spPr>
        <a:xfrm>
          <a:off x="2111070" y="85534"/>
          <a:ext cx="1507424" cy="90445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 dirty="0"/>
            <a:t>Proyección sub-espacio vectorial -finito</a:t>
          </a:r>
        </a:p>
      </dsp:txBody>
      <dsp:txXfrm>
        <a:off x="2137561" y="112025"/>
        <a:ext cx="1454442" cy="851472"/>
      </dsp:txXfrm>
    </dsp:sp>
    <dsp:sp modelId="{C88664B4-BCFE-4D2A-9A0B-AA2858D219C2}">
      <dsp:nvSpPr>
        <dsp:cNvPr id="0" name=""/>
        <dsp:cNvSpPr/>
      </dsp:nvSpPr>
      <dsp:spPr>
        <a:xfrm rot="5213232">
          <a:off x="2745256" y="1095509"/>
          <a:ext cx="320046" cy="3738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800" kern="1200"/>
        </a:p>
      </dsp:txBody>
      <dsp:txXfrm rot="-5400000">
        <a:off x="2790520" y="1122477"/>
        <a:ext cx="224305" cy="224032"/>
      </dsp:txXfrm>
    </dsp:sp>
    <dsp:sp modelId="{008509CB-3087-4201-81E9-723BFB9A6E20}">
      <dsp:nvSpPr>
        <dsp:cNvPr id="0" name=""/>
        <dsp:cNvSpPr/>
      </dsp:nvSpPr>
      <dsp:spPr>
        <a:xfrm>
          <a:off x="2262175" y="1592959"/>
          <a:ext cx="1356320" cy="6681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 dirty="0"/>
            <a:t>Número finito de ecuaciones</a:t>
          </a:r>
        </a:p>
      </dsp:txBody>
      <dsp:txXfrm>
        <a:off x="2281745" y="1612529"/>
        <a:ext cx="1317180" cy="629034"/>
      </dsp:txXfrm>
    </dsp:sp>
    <dsp:sp modelId="{F779D4C2-33FF-4D9B-9B82-B52AEBBB97B7}">
      <dsp:nvSpPr>
        <dsp:cNvPr id="0" name=""/>
        <dsp:cNvSpPr/>
      </dsp:nvSpPr>
      <dsp:spPr>
        <a:xfrm rot="10768562">
          <a:off x="1606266" y="1750206"/>
          <a:ext cx="463521" cy="3738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800" kern="1200"/>
        </a:p>
      </dsp:txBody>
      <dsp:txXfrm rot="10800000">
        <a:off x="1718416" y="1824461"/>
        <a:ext cx="351369" cy="224305"/>
      </dsp:txXfrm>
    </dsp:sp>
    <dsp:sp modelId="{DA405DDD-1E7F-4E8C-BDA3-344A8B75E515}">
      <dsp:nvSpPr>
        <dsp:cNvPr id="0" name=""/>
        <dsp:cNvSpPr/>
      </dsp:nvSpPr>
      <dsp:spPr>
        <a:xfrm>
          <a:off x="3013" y="1670968"/>
          <a:ext cx="1384629" cy="55321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 dirty="0"/>
            <a:t>Solución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 dirty="0"/>
            <a:t>aproximada </a:t>
          </a:r>
        </a:p>
      </dsp:txBody>
      <dsp:txXfrm>
        <a:off x="19216" y="1687171"/>
        <a:ext cx="1352223" cy="520812"/>
      </dsp:txXfrm>
    </dsp:sp>
    <dsp:sp modelId="{2EF7525B-C808-48E8-8B43-7734AE3F043D}">
      <dsp:nvSpPr>
        <dsp:cNvPr id="0" name=""/>
        <dsp:cNvSpPr/>
      </dsp:nvSpPr>
      <dsp:spPr>
        <a:xfrm rot="5138399">
          <a:off x="573041" y="2341201"/>
          <a:ext cx="333099" cy="3738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800" kern="1200"/>
        </a:p>
      </dsp:txBody>
      <dsp:txXfrm rot="-5400000">
        <a:off x="623639" y="2361717"/>
        <a:ext cx="224305" cy="233169"/>
      </dsp:txXfrm>
    </dsp:sp>
    <dsp:sp modelId="{4F921D76-FAAE-4703-A89D-6CD8D49C5DF6}">
      <dsp:nvSpPr>
        <dsp:cNvPr id="0" name=""/>
        <dsp:cNvSpPr/>
      </dsp:nvSpPr>
      <dsp:spPr>
        <a:xfrm>
          <a:off x="44964" y="2850858"/>
          <a:ext cx="1507424" cy="90445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 dirty="0"/>
            <a:t>Proyección de la solución real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000" kern="1200" dirty="0"/>
        </a:p>
      </dsp:txBody>
      <dsp:txXfrm>
        <a:off x="71455" y="2877349"/>
        <a:ext cx="1454442" cy="851472"/>
      </dsp:txXfrm>
    </dsp:sp>
    <dsp:sp modelId="{A642F341-0D49-4776-963E-1A8C13DDB29F}">
      <dsp:nvSpPr>
        <dsp:cNvPr id="0" name=""/>
        <dsp:cNvSpPr/>
      </dsp:nvSpPr>
      <dsp:spPr>
        <a:xfrm rot="65341">
          <a:off x="1703906" y="3136843"/>
          <a:ext cx="365163" cy="3738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800" kern="1200"/>
        </a:p>
      </dsp:txBody>
      <dsp:txXfrm>
        <a:off x="1703916" y="3210570"/>
        <a:ext cx="255614" cy="224305"/>
      </dsp:txXfrm>
    </dsp:sp>
    <dsp:sp modelId="{753E2A14-9084-4343-92C5-FD57BAB9E94B}">
      <dsp:nvSpPr>
        <dsp:cNvPr id="0" name=""/>
        <dsp:cNvSpPr/>
      </dsp:nvSpPr>
      <dsp:spPr>
        <a:xfrm>
          <a:off x="2241252" y="2864103"/>
          <a:ext cx="1507424" cy="96146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 dirty="0"/>
            <a:t>Sub-espacio vectorial</a:t>
          </a:r>
        </a:p>
      </dsp:txBody>
      <dsp:txXfrm>
        <a:off x="2269412" y="2892263"/>
        <a:ext cx="1451104" cy="9051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1D3B6-FD92-4D65-84BC-0E4C0DBB5296}">
      <dsp:nvSpPr>
        <dsp:cNvPr id="0" name=""/>
        <dsp:cNvSpPr/>
      </dsp:nvSpPr>
      <dsp:spPr>
        <a:xfrm>
          <a:off x="1924050" y="0"/>
          <a:ext cx="2247900" cy="1016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Los valores prescritos</a:t>
          </a:r>
        </a:p>
      </dsp:txBody>
      <dsp:txXfrm>
        <a:off x="1953808" y="29758"/>
        <a:ext cx="2188384" cy="956484"/>
      </dsp:txXfrm>
    </dsp:sp>
    <dsp:sp modelId="{5F6FF94C-DBBE-48A7-BECE-A04440BDB164}">
      <dsp:nvSpPr>
        <dsp:cNvPr id="0" name=""/>
        <dsp:cNvSpPr/>
      </dsp:nvSpPr>
      <dsp:spPr>
        <a:xfrm rot="5400000">
          <a:off x="2857500" y="1041399"/>
          <a:ext cx="380999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/>
        </a:p>
      </dsp:txBody>
      <dsp:txXfrm rot="-5400000">
        <a:off x="2910840" y="1079499"/>
        <a:ext cx="274320" cy="266699"/>
      </dsp:txXfrm>
    </dsp:sp>
    <dsp:sp modelId="{425BEE08-FE31-48F5-BC6C-92ADA9E20A6B}">
      <dsp:nvSpPr>
        <dsp:cNvPr id="0" name=""/>
        <dsp:cNvSpPr/>
      </dsp:nvSpPr>
      <dsp:spPr>
        <a:xfrm>
          <a:off x="1924050" y="1523999"/>
          <a:ext cx="2247900" cy="1016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Introducen </a:t>
          </a:r>
        </a:p>
      </dsp:txBody>
      <dsp:txXfrm>
        <a:off x="1953808" y="1553757"/>
        <a:ext cx="2188384" cy="956484"/>
      </dsp:txXfrm>
    </dsp:sp>
    <dsp:sp modelId="{CC7150E3-8088-4027-AFA8-C53A8B89F4B5}">
      <dsp:nvSpPr>
        <dsp:cNvPr id="0" name=""/>
        <dsp:cNvSpPr/>
      </dsp:nvSpPr>
      <dsp:spPr>
        <a:xfrm rot="5400000">
          <a:off x="2857500" y="2565399"/>
          <a:ext cx="381000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/>
        </a:p>
      </dsp:txBody>
      <dsp:txXfrm rot="-5400000">
        <a:off x="2910840" y="2603499"/>
        <a:ext cx="274320" cy="266700"/>
      </dsp:txXfrm>
    </dsp:sp>
    <dsp:sp modelId="{A718200E-9709-4A88-A712-AA083C03186B}">
      <dsp:nvSpPr>
        <dsp:cNvPr id="0" name=""/>
        <dsp:cNvSpPr/>
      </dsp:nvSpPr>
      <dsp:spPr>
        <a:xfrm>
          <a:off x="1924050" y="3047999"/>
          <a:ext cx="2247900" cy="1016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En la matriz global del sistema</a:t>
          </a:r>
        </a:p>
      </dsp:txBody>
      <dsp:txXfrm>
        <a:off x="1953808" y="3077757"/>
        <a:ext cx="2188384" cy="9564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7CB22-1660-4CE1-9D9E-FF9DA8DB5634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F4092A-F970-4EAE-B19B-C49816B43B98}">
      <dsp:nvSpPr>
        <dsp:cNvPr id="0" name=""/>
        <dsp:cNvSpPr/>
      </dsp:nvSpPr>
      <dsp:spPr>
        <a:xfrm>
          <a:off x="6548" y="1219199"/>
          <a:ext cx="1962150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Sistema de ecuaciones simultáneas</a:t>
          </a:r>
        </a:p>
      </dsp:txBody>
      <dsp:txXfrm>
        <a:off x="85903" y="1298554"/>
        <a:ext cx="1803440" cy="1466890"/>
      </dsp:txXfrm>
    </dsp:sp>
    <dsp:sp modelId="{A2EC4D15-4044-4C51-A4BB-EBFB20E0387E}">
      <dsp:nvSpPr>
        <dsp:cNvPr id="0" name=""/>
        <dsp:cNvSpPr/>
      </dsp:nvSpPr>
      <dsp:spPr>
        <a:xfrm>
          <a:off x="2066925" y="1219199"/>
          <a:ext cx="1962150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Resuelve </a:t>
          </a:r>
        </a:p>
      </dsp:txBody>
      <dsp:txXfrm>
        <a:off x="2146280" y="1298554"/>
        <a:ext cx="1803440" cy="1466890"/>
      </dsp:txXfrm>
    </dsp:sp>
    <dsp:sp modelId="{8ACA346A-52C5-4127-927F-086CC2295D73}">
      <dsp:nvSpPr>
        <dsp:cNvPr id="0" name=""/>
        <dsp:cNvSpPr/>
      </dsp:nvSpPr>
      <dsp:spPr>
        <a:xfrm>
          <a:off x="4127301" y="1219199"/>
          <a:ext cx="1962150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Método directo</a:t>
          </a:r>
        </a:p>
      </dsp:txBody>
      <dsp:txXfrm>
        <a:off x="4206656" y="1298554"/>
        <a:ext cx="1803440" cy="14668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B55EE-51CC-4028-B37E-C767C1B974BE}">
      <dsp:nvSpPr>
        <dsp:cNvPr id="0" name=""/>
        <dsp:cNvSpPr/>
      </dsp:nvSpPr>
      <dsp:spPr>
        <a:xfrm rot="5400000">
          <a:off x="964861" y="888273"/>
          <a:ext cx="780097" cy="8881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82E2F-41DE-459B-9453-A15E0A276AB6}">
      <dsp:nvSpPr>
        <dsp:cNvPr id="0" name=""/>
        <dsp:cNvSpPr/>
      </dsp:nvSpPr>
      <dsp:spPr>
        <a:xfrm>
          <a:off x="758182" y="23520"/>
          <a:ext cx="1313224" cy="91921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Resuelto el sistema de ecuaciones</a:t>
          </a:r>
        </a:p>
      </dsp:txBody>
      <dsp:txXfrm>
        <a:off x="803062" y="68400"/>
        <a:ext cx="1223464" cy="829454"/>
      </dsp:txXfrm>
    </dsp:sp>
    <dsp:sp modelId="{6B353A12-07F9-4E13-BD4D-EDF234A8ACA5}">
      <dsp:nvSpPr>
        <dsp:cNvPr id="0" name=""/>
        <dsp:cNvSpPr/>
      </dsp:nvSpPr>
      <dsp:spPr>
        <a:xfrm>
          <a:off x="2071407" y="111188"/>
          <a:ext cx="955114" cy="742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55E7B-E8AC-4770-A7A7-77D3F4A0FE8D}">
      <dsp:nvSpPr>
        <dsp:cNvPr id="0" name=""/>
        <dsp:cNvSpPr/>
      </dsp:nvSpPr>
      <dsp:spPr>
        <a:xfrm rot="5400000">
          <a:off x="2053664" y="1920855"/>
          <a:ext cx="780097" cy="8881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7DF1D1-1247-4799-8C8B-EFD633C105A1}">
      <dsp:nvSpPr>
        <dsp:cNvPr id="0" name=""/>
        <dsp:cNvSpPr/>
      </dsp:nvSpPr>
      <dsp:spPr>
        <a:xfrm>
          <a:off x="1846985" y="1056101"/>
          <a:ext cx="1313224" cy="91921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Interpreta los resultados</a:t>
          </a:r>
        </a:p>
      </dsp:txBody>
      <dsp:txXfrm>
        <a:off x="1891865" y="1100981"/>
        <a:ext cx="1223464" cy="829454"/>
      </dsp:txXfrm>
    </dsp:sp>
    <dsp:sp modelId="{03F779D1-B736-42A8-A2B8-5F5571BE8DBD}">
      <dsp:nvSpPr>
        <dsp:cNvPr id="0" name=""/>
        <dsp:cNvSpPr/>
      </dsp:nvSpPr>
      <dsp:spPr>
        <a:xfrm>
          <a:off x="3160210" y="1143769"/>
          <a:ext cx="955114" cy="742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3F887-9798-4EF4-86EB-32394D47D963}">
      <dsp:nvSpPr>
        <dsp:cNvPr id="0" name=""/>
        <dsp:cNvSpPr/>
      </dsp:nvSpPr>
      <dsp:spPr>
        <a:xfrm rot="5400000">
          <a:off x="3142467" y="2953437"/>
          <a:ext cx="780097" cy="8881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0FB3B7-F849-4D69-B7D9-BE325710EE41}">
      <dsp:nvSpPr>
        <dsp:cNvPr id="0" name=""/>
        <dsp:cNvSpPr/>
      </dsp:nvSpPr>
      <dsp:spPr>
        <a:xfrm>
          <a:off x="2935789" y="2088683"/>
          <a:ext cx="1313224" cy="91921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Todo el dominio</a:t>
          </a:r>
        </a:p>
      </dsp:txBody>
      <dsp:txXfrm>
        <a:off x="2980669" y="2133563"/>
        <a:ext cx="1223464" cy="829454"/>
      </dsp:txXfrm>
    </dsp:sp>
    <dsp:sp modelId="{51F31F47-BDA7-470D-A55E-1090FB05A2D2}">
      <dsp:nvSpPr>
        <dsp:cNvPr id="0" name=""/>
        <dsp:cNvSpPr/>
      </dsp:nvSpPr>
      <dsp:spPr>
        <a:xfrm>
          <a:off x="4249014" y="2176351"/>
          <a:ext cx="955114" cy="742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E2069-34FC-4CC5-BAA7-B337AD09C082}">
      <dsp:nvSpPr>
        <dsp:cNvPr id="0" name=""/>
        <dsp:cNvSpPr/>
      </dsp:nvSpPr>
      <dsp:spPr>
        <a:xfrm>
          <a:off x="4024592" y="3121264"/>
          <a:ext cx="1313224" cy="91921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Ciertas partes del dominio</a:t>
          </a:r>
        </a:p>
      </dsp:txBody>
      <dsp:txXfrm>
        <a:off x="4069472" y="3166144"/>
        <a:ext cx="1223464" cy="8294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D6F70-6BF9-4B16-A84E-17F91A4DB387}">
      <dsp:nvSpPr>
        <dsp:cNvPr id="0" name=""/>
        <dsp:cNvSpPr/>
      </dsp:nvSpPr>
      <dsp:spPr>
        <a:xfrm>
          <a:off x="253603" y="1841"/>
          <a:ext cx="1660921" cy="996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1.- Dibujar el modelo y escanear *.</a:t>
          </a:r>
          <a:r>
            <a:rPr lang="es-ES" sz="1200" kern="1200" dirty="0" err="1"/>
            <a:t>jpg</a:t>
          </a:r>
          <a:endParaRPr lang="es-ES" sz="1200" kern="1200" dirty="0"/>
        </a:p>
      </dsp:txBody>
      <dsp:txXfrm>
        <a:off x="282791" y="31029"/>
        <a:ext cx="1602545" cy="938177"/>
      </dsp:txXfrm>
    </dsp:sp>
    <dsp:sp modelId="{F245FF59-2E54-4424-B493-79FFBA9A55CE}">
      <dsp:nvSpPr>
        <dsp:cNvPr id="0" name=""/>
        <dsp:cNvSpPr/>
      </dsp:nvSpPr>
      <dsp:spPr>
        <a:xfrm>
          <a:off x="2060686" y="294163"/>
          <a:ext cx="352115" cy="411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/>
        </a:p>
      </dsp:txBody>
      <dsp:txXfrm>
        <a:off x="2060686" y="376545"/>
        <a:ext cx="246481" cy="247144"/>
      </dsp:txXfrm>
    </dsp:sp>
    <dsp:sp modelId="{7D51AD9E-C3E3-41CF-989E-8F0AA8CC1F0B}">
      <dsp:nvSpPr>
        <dsp:cNvPr id="0" name=""/>
        <dsp:cNvSpPr/>
      </dsp:nvSpPr>
      <dsp:spPr>
        <a:xfrm>
          <a:off x="2578893" y="1841"/>
          <a:ext cx="1660921" cy="996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/>
            <a:t>2</a:t>
          </a:r>
          <a:r>
            <a:rPr lang="es-ES" sz="1200" kern="1200" dirty="0"/>
            <a:t>.- Importar como imagen </a:t>
          </a:r>
          <a:r>
            <a:rPr lang="es-ES" sz="1200" kern="1200" dirty="0" err="1"/>
            <a:t>raster</a:t>
          </a:r>
          <a:r>
            <a:rPr lang="es-ES" sz="1200" kern="1200" dirty="0"/>
            <a:t> y etiquetar *.</a:t>
          </a:r>
          <a:r>
            <a:rPr lang="es-ES" sz="1200" kern="1200" dirty="0" err="1"/>
            <a:t>dwg</a:t>
          </a:r>
          <a:endParaRPr lang="es-ES" sz="1200" kern="1200" dirty="0"/>
        </a:p>
      </dsp:txBody>
      <dsp:txXfrm>
        <a:off x="2608081" y="31029"/>
        <a:ext cx="1602545" cy="938177"/>
      </dsp:txXfrm>
    </dsp:sp>
    <dsp:sp modelId="{B8460638-7154-49AB-95D3-4754CB563F3C}">
      <dsp:nvSpPr>
        <dsp:cNvPr id="0" name=""/>
        <dsp:cNvSpPr/>
      </dsp:nvSpPr>
      <dsp:spPr>
        <a:xfrm>
          <a:off x="4385976" y="294163"/>
          <a:ext cx="352115" cy="411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/>
        </a:p>
      </dsp:txBody>
      <dsp:txXfrm>
        <a:off x="4385976" y="376545"/>
        <a:ext cx="246481" cy="247144"/>
      </dsp:txXfrm>
    </dsp:sp>
    <dsp:sp modelId="{7345B43B-F841-4138-906E-6513E6DD9AE6}">
      <dsp:nvSpPr>
        <dsp:cNvPr id="0" name=""/>
        <dsp:cNvSpPr/>
      </dsp:nvSpPr>
      <dsp:spPr>
        <a:xfrm>
          <a:off x="4904184" y="1841"/>
          <a:ext cx="1660921" cy="996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3.- Obtener puntos del modelo para interpolar</a:t>
          </a:r>
          <a:endParaRPr lang="es-ES" sz="900" kern="1200" dirty="0"/>
        </a:p>
      </dsp:txBody>
      <dsp:txXfrm>
        <a:off x="4933372" y="31029"/>
        <a:ext cx="1602545" cy="938177"/>
      </dsp:txXfrm>
    </dsp:sp>
    <dsp:sp modelId="{F083840C-477D-4BA5-AF22-0A51C5F62B9B}">
      <dsp:nvSpPr>
        <dsp:cNvPr id="0" name=""/>
        <dsp:cNvSpPr/>
      </dsp:nvSpPr>
      <dsp:spPr>
        <a:xfrm>
          <a:off x="6711267" y="294163"/>
          <a:ext cx="352115" cy="411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/>
        </a:p>
      </dsp:txBody>
      <dsp:txXfrm>
        <a:off x="6711267" y="376545"/>
        <a:ext cx="246481" cy="247144"/>
      </dsp:txXfrm>
    </dsp:sp>
    <dsp:sp modelId="{D8B16279-7F74-4C3A-B885-A33B7B6968A4}">
      <dsp:nvSpPr>
        <dsp:cNvPr id="0" name=""/>
        <dsp:cNvSpPr/>
      </dsp:nvSpPr>
      <dsp:spPr>
        <a:xfrm>
          <a:off x="7229475" y="1841"/>
          <a:ext cx="1660921" cy="996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4.- Numerar y seleccionar escala de puntos</a:t>
          </a:r>
        </a:p>
      </dsp:txBody>
      <dsp:txXfrm>
        <a:off x="7258663" y="31029"/>
        <a:ext cx="1602545" cy="938177"/>
      </dsp:txXfrm>
    </dsp:sp>
    <dsp:sp modelId="{F1EE9863-D78F-4A13-8968-74180B85D1C9}">
      <dsp:nvSpPr>
        <dsp:cNvPr id="0" name=""/>
        <dsp:cNvSpPr/>
      </dsp:nvSpPr>
      <dsp:spPr>
        <a:xfrm rot="5400000">
          <a:off x="7883878" y="1114659"/>
          <a:ext cx="352115" cy="411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/>
        </a:p>
      </dsp:txBody>
      <dsp:txXfrm rot="-5400000">
        <a:off x="7936364" y="1144555"/>
        <a:ext cx="247144" cy="246481"/>
      </dsp:txXfrm>
    </dsp:sp>
    <dsp:sp modelId="{8904E23C-1478-4E57-95E5-9E914D050850}">
      <dsp:nvSpPr>
        <dsp:cNvPr id="0" name=""/>
        <dsp:cNvSpPr/>
      </dsp:nvSpPr>
      <dsp:spPr>
        <a:xfrm>
          <a:off x="7229475" y="1662763"/>
          <a:ext cx="1660921" cy="996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5.- Exportar datos en formato *.</a:t>
          </a:r>
          <a:r>
            <a:rPr lang="es-ES" sz="1200" kern="1200" dirty="0" err="1"/>
            <a:t>nXY</a:t>
          </a:r>
          <a:r>
            <a:rPr lang="es-ES" sz="1200" kern="1200" dirty="0"/>
            <a:t> guardar en Excel</a:t>
          </a:r>
        </a:p>
      </dsp:txBody>
      <dsp:txXfrm>
        <a:off x="7258663" y="1691951"/>
        <a:ext cx="1602545" cy="938177"/>
      </dsp:txXfrm>
    </dsp:sp>
    <dsp:sp modelId="{B6A43BD0-E602-4E3C-B9A2-7A1FFE4D73E3}">
      <dsp:nvSpPr>
        <dsp:cNvPr id="0" name=""/>
        <dsp:cNvSpPr/>
      </dsp:nvSpPr>
      <dsp:spPr>
        <a:xfrm rot="10800000">
          <a:off x="6731198" y="1955085"/>
          <a:ext cx="352115" cy="411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/>
        </a:p>
      </dsp:txBody>
      <dsp:txXfrm rot="10800000">
        <a:off x="6836832" y="2037467"/>
        <a:ext cx="246481" cy="247144"/>
      </dsp:txXfrm>
    </dsp:sp>
    <dsp:sp modelId="{1D40A8C5-42D6-4357-AEA2-56AD5E47272C}">
      <dsp:nvSpPr>
        <dsp:cNvPr id="0" name=""/>
        <dsp:cNvSpPr/>
      </dsp:nvSpPr>
      <dsp:spPr>
        <a:xfrm>
          <a:off x="4904184" y="1662763"/>
          <a:ext cx="1660921" cy="996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6.-  Generar funciones aleatorias usando </a:t>
          </a:r>
          <a:r>
            <a:rPr lang="es-ES" sz="1200" kern="1200" dirty="0" err="1"/>
            <a:t>GeoGebra</a:t>
          </a:r>
          <a:r>
            <a:rPr lang="es-ES" sz="1200" kern="1200" dirty="0"/>
            <a:t> </a:t>
          </a:r>
        </a:p>
      </dsp:txBody>
      <dsp:txXfrm>
        <a:off x="4933372" y="1691951"/>
        <a:ext cx="1602545" cy="938177"/>
      </dsp:txXfrm>
    </dsp:sp>
    <dsp:sp modelId="{2D71036B-D382-4237-B8CB-31F4711B9FFA}">
      <dsp:nvSpPr>
        <dsp:cNvPr id="0" name=""/>
        <dsp:cNvSpPr/>
      </dsp:nvSpPr>
      <dsp:spPr>
        <a:xfrm rot="10800000">
          <a:off x="4405907" y="1955085"/>
          <a:ext cx="352115" cy="411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/>
        </a:p>
      </dsp:txBody>
      <dsp:txXfrm rot="10800000">
        <a:off x="4511541" y="2037467"/>
        <a:ext cx="246481" cy="247144"/>
      </dsp:txXfrm>
    </dsp:sp>
    <dsp:sp modelId="{9C80CD8A-AB26-4248-99D3-DBC4B6181BFD}">
      <dsp:nvSpPr>
        <dsp:cNvPr id="0" name=""/>
        <dsp:cNvSpPr/>
      </dsp:nvSpPr>
      <dsp:spPr>
        <a:xfrm>
          <a:off x="2578893" y="1662763"/>
          <a:ext cx="1660921" cy="996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7.- Desplazar y ajustar la función de la curva interpolada</a:t>
          </a:r>
        </a:p>
      </dsp:txBody>
      <dsp:txXfrm>
        <a:off x="2608081" y="1691951"/>
        <a:ext cx="1602545" cy="938177"/>
      </dsp:txXfrm>
    </dsp:sp>
    <dsp:sp modelId="{B66E96BD-18A9-4E87-9712-37F397C79202}">
      <dsp:nvSpPr>
        <dsp:cNvPr id="0" name=""/>
        <dsp:cNvSpPr/>
      </dsp:nvSpPr>
      <dsp:spPr>
        <a:xfrm rot="10800000">
          <a:off x="2080617" y="1955085"/>
          <a:ext cx="352115" cy="411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/>
        </a:p>
      </dsp:txBody>
      <dsp:txXfrm rot="10800000">
        <a:off x="2186251" y="2037467"/>
        <a:ext cx="246481" cy="247144"/>
      </dsp:txXfrm>
    </dsp:sp>
    <dsp:sp modelId="{4F9C8794-DB16-4F12-BA40-13AB9888C534}">
      <dsp:nvSpPr>
        <dsp:cNvPr id="0" name=""/>
        <dsp:cNvSpPr/>
      </dsp:nvSpPr>
      <dsp:spPr>
        <a:xfrm>
          <a:off x="253603" y="1662763"/>
          <a:ext cx="1660921" cy="996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8. - Generar la siguiente función interpolada </a:t>
          </a:r>
          <a:endParaRPr lang="es-ES" sz="1100" kern="1200" dirty="0"/>
        </a:p>
      </dsp:txBody>
      <dsp:txXfrm>
        <a:off x="282791" y="1691951"/>
        <a:ext cx="1602545" cy="938177"/>
      </dsp:txXfrm>
    </dsp:sp>
    <dsp:sp modelId="{27B5E3B2-B995-432A-BA34-4CABD08BB6A3}">
      <dsp:nvSpPr>
        <dsp:cNvPr id="0" name=""/>
        <dsp:cNvSpPr/>
      </dsp:nvSpPr>
      <dsp:spPr>
        <a:xfrm rot="5418409">
          <a:off x="903610" y="2775581"/>
          <a:ext cx="352120" cy="411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/>
        </a:p>
      </dsp:txBody>
      <dsp:txXfrm rot="-5400000">
        <a:off x="956381" y="2805476"/>
        <a:ext cx="247144" cy="246484"/>
      </dsp:txXfrm>
    </dsp:sp>
    <dsp:sp modelId="{666A0DF4-3DD5-4408-B3A8-0021B9CAF244}">
      <dsp:nvSpPr>
        <dsp:cNvPr id="0" name=""/>
        <dsp:cNvSpPr/>
      </dsp:nvSpPr>
      <dsp:spPr>
        <a:xfrm>
          <a:off x="107508" y="3323685"/>
          <a:ext cx="1935322" cy="996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9.-Determinar el punto de intersección de las funciones generadas</a:t>
          </a:r>
        </a:p>
      </dsp:txBody>
      <dsp:txXfrm>
        <a:off x="136696" y="3352873"/>
        <a:ext cx="1876946" cy="938177"/>
      </dsp:txXfrm>
    </dsp:sp>
    <dsp:sp modelId="{29BB0FE4-69D0-414D-800C-5365EBEA3CA3}">
      <dsp:nvSpPr>
        <dsp:cNvPr id="0" name=""/>
        <dsp:cNvSpPr/>
      </dsp:nvSpPr>
      <dsp:spPr>
        <a:xfrm>
          <a:off x="2221133" y="3616007"/>
          <a:ext cx="429545" cy="411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/>
        </a:p>
      </dsp:txBody>
      <dsp:txXfrm>
        <a:off x="2221133" y="3698389"/>
        <a:ext cx="305973" cy="247144"/>
      </dsp:txXfrm>
    </dsp:sp>
    <dsp:sp modelId="{36341C5B-9512-4EC0-9D0E-AD5D0523A194}">
      <dsp:nvSpPr>
        <dsp:cNvPr id="0" name=""/>
        <dsp:cNvSpPr/>
      </dsp:nvSpPr>
      <dsp:spPr>
        <a:xfrm>
          <a:off x="2853294" y="3323685"/>
          <a:ext cx="1660921" cy="996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10.- Modelar usando funciones por partes</a:t>
          </a:r>
        </a:p>
      </dsp:txBody>
      <dsp:txXfrm>
        <a:off x="2882482" y="3352873"/>
        <a:ext cx="1602545" cy="9381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D6F70-6BF9-4B16-A84E-17F91A4DB387}">
      <dsp:nvSpPr>
        <dsp:cNvPr id="0" name=""/>
        <dsp:cNvSpPr/>
      </dsp:nvSpPr>
      <dsp:spPr>
        <a:xfrm>
          <a:off x="6771" y="397800"/>
          <a:ext cx="2024029" cy="12144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1.- Generación de nodos en la frontera</a:t>
          </a:r>
        </a:p>
      </dsp:txBody>
      <dsp:txXfrm>
        <a:off x="42340" y="433369"/>
        <a:ext cx="1952891" cy="1143279"/>
      </dsp:txXfrm>
    </dsp:sp>
    <dsp:sp modelId="{F245FF59-2E54-4424-B493-79FFBA9A55CE}">
      <dsp:nvSpPr>
        <dsp:cNvPr id="0" name=""/>
        <dsp:cNvSpPr/>
      </dsp:nvSpPr>
      <dsp:spPr>
        <a:xfrm>
          <a:off x="2208916" y="754029"/>
          <a:ext cx="429094" cy="501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/>
        </a:p>
      </dsp:txBody>
      <dsp:txXfrm>
        <a:off x="2208916" y="854421"/>
        <a:ext cx="300366" cy="301175"/>
      </dsp:txXfrm>
    </dsp:sp>
    <dsp:sp modelId="{7D51AD9E-C3E3-41CF-989E-8F0AA8CC1F0B}">
      <dsp:nvSpPr>
        <dsp:cNvPr id="0" name=""/>
        <dsp:cNvSpPr/>
      </dsp:nvSpPr>
      <dsp:spPr>
        <a:xfrm>
          <a:off x="2840413" y="397800"/>
          <a:ext cx="2024029" cy="12144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/>
            <a:t>2</a:t>
          </a:r>
          <a:r>
            <a:rPr lang="es-ES" sz="1200" kern="1200" dirty="0"/>
            <a:t>.- Generación de nodos en el interior</a:t>
          </a:r>
        </a:p>
      </dsp:txBody>
      <dsp:txXfrm>
        <a:off x="2875982" y="433369"/>
        <a:ext cx="1952891" cy="1143279"/>
      </dsp:txXfrm>
    </dsp:sp>
    <dsp:sp modelId="{B8460638-7154-49AB-95D3-4754CB563F3C}">
      <dsp:nvSpPr>
        <dsp:cNvPr id="0" name=""/>
        <dsp:cNvSpPr/>
      </dsp:nvSpPr>
      <dsp:spPr>
        <a:xfrm>
          <a:off x="5042557" y="754029"/>
          <a:ext cx="429094" cy="501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/>
        </a:p>
      </dsp:txBody>
      <dsp:txXfrm>
        <a:off x="5042557" y="854421"/>
        <a:ext cx="300366" cy="301175"/>
      </dsp:txXfrm>
    </dsp:sp>
    <dsp:sp modelId="{7345B43B-F841-4138-906E-6513E6DD9AE6}">
      <dsp:nvSpPr>
        <dsp:cNvPr id="0" name=""/>
        <dsp:cNvSpPr/>
      </dsp:nvSpPr>
      <dsp:spPr>
        <a:xfrm>
          <a:off x="5674054" y="397800"/>
          <a:ext cx="2024029" cy="12144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3.- Generación de nodos fantasmas</a:t>
          </a:r>
          <a:endParaRPr lang="es-ES" sz="900" kern="1200" dirty="0"/>
        </a:p>
      </dsp:txBody>
      <dsp:txXfrm>
        <a:off x="5709623" y="433369"/>
        <a:ext cx="1952891" cy="1143279"/>
      </dsp:txXfrm>
    </dsp:sp>
    <dsp:sp modelId="{F083840C-477D-4BA5-AF22-0A51C5F62B9B}">
      <dsp:nvSpPr>
        <dsp:cNvPr id="0" name=""/>
        <dsp:cNvSpPr/>
      </dsp:nvSpPr>
      <dsp:spPr>
        <a:xfrm rot="5400000">
          <a:off x="6471522" y="1753900"/>
          <a:ext cx="429094" cy="501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/>
        </a:p>
      </dsp:txBody>
      <dsp:txXfrm rot="-5400000">
        <a:off x="6535482" y="1790332"/>
        <a:ext cx="301175" cy="300366"/>
      </dsp:txXfrm>
    </dsp:sp>
    <dsp:sp modelId="{D8B16279-7F74-4C3A-B885-A33B7B6968A4}">
      <dsp:nvSpPr>
        <dsp:cNvPr id="0" name=""/>
        <dsp:cNvSpPr/>
      </dsp:nvSpPr>
      <dsp:spPr>
        <a:xfrm>
          <a:off x="5674054" y="2421829"/>
          <a:ext cx="2024029" cy="12144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4.- Eliminar triángulos no deseados</a:t>
          </a:r>
        </a:p>
      </dsp:txBody>
      <dsp:txXfrm>
        <a:off x="5709623" y="2457398"/>
        <a:ext cx="1952891" cy="1143279"/>
      </dsp:txXfrm>
    </dsp:sp>
    <dsp:sp modelId="{F1EE9863-D78F-4A13-8968-74180B85D1C9}">
      <dsp:nvSpPr>
        <dsp:cNvPr id="0" name=""/>
        <dsp:cNvSpPr/>
      </dsp:nvSpPr>
      <dsp:spPr>
        <a:xfrm rot="10800000">
          <a:off x="5066845" y="2778059"/>
          <a:ext cx="429094" cy="501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/>
        </a:p>
      </dsp:txBody>
      <dsp:txXfrm rot="10800000">
        <a:off x="5195573" y="2878451"/>
        <a:ext cx="300366" cy="301175"/>
      </dsp:txXfrm>
    </dsp:sp>
    <dsp:sp modelId="{8904E23C-1478-4E57-95E5-9E914D050850}">
      <dsp:nvSpPr>
        <dsp:cNvPr id="0" name=""/>
        <dsp:cNvSpPr/>
      </dsp:nvSpPr>
      <dsp:spPr>
        <a:xfrm>
          <a:off x="2840413" y="2421829"/>
          <a:ext cx="2024029" cy="12144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5.- Realizar la triangulación</a:t>
          </a:r>
        </a:p>
      </dsp:txBody>
      <dsp:txXfrm>
        <a:off x="2875982" y="2457398"/>
        <a:ext cx="1952891" cy="1143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62AB2-7DAA-4CBE-970D-94E8DF2AEDD3}" type="datetimeFigureOut">
              <a:rPr lang="es-CO" smtClean="0"/>
              <a:t>07/04/2019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1C68E-A67F-4379-8E7C-0F7BC0A89EA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029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C"/>
              <a:t>Haga clic para modificar el estilo de título del patrón</a:t>
            </a:r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C"/>
              <a:t>Haga clic para modificar el estilo de subtítulo del patrón</a:t>
            </a:r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47C6A1E-E8C6-4E91-9CFC-FB012D964BA0}" type="datetimeFigureOut">
              <a:rPr lang="es-EC" smtClean="0"/>
              <a:t>07/04/2019</a:t>
            </a:fld>
            <a:endParaRPr lang="es-EC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7B7C4E0-2512-4AAB-A024-3736F6DE31E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C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s-EC"/>
              <a:t>Haga clic para modificar el estilo de texto del patrón</a:t>
            </a:r>
          </a:p>
          <a:p>
            <a:pPr lvl="1" eaLnBrk="1" latinLnBrk="0" hangingPunct="1"/>
            <a:r>
              <a:rPr lang="es-EC"/>
              <a:t>Segundo nivel</a:t>
            </a:r>
          </a:p>
          <a:p>
            <a:pPr lvl="2" eaLnBrk="1" latinLnBrk="0" hangingPunct="1"/>
            <a:r>
              <a:rPr lang="es-EC"/>
              <a:t>Tercer nivel</a:t>
            </a:r>
          </a:p>
          <a:p>
            <a:pPr lvl="3" eaLnBrk="1" latinLnBrk="0" hangingPunct="1"/>
            <a:r>
              <a:rPr lang="es-EC"/>
              <a:t>Cuarto nivel</a:t>
            </a:r>
          </a:p>
          <a:p>
            <a:pPr lvl="4" eaLnBrk="1" latinLnBrk="0" hangingPunct="1"/>
            <a:r>
              <a:rPr lang="es-EC"/>
              <a:t>Quinto nivel</a:t>
            </a:r>
            <a:endParaRPr kumimoji="0"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6A1E-E8C6-4E91-9CFC-FB012D964BA0}" type="datetimeFigureOut">
              <a:rPr lang="es-EC" smtClean="0"/>
              <a:t>07/04/2019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C4E0-2512-4AAB-A024-3736F6DE31E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s-EC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s-EC"/>
              <a:t>Haga clic para modificar el estilo de texto del patrón</a:t>
            </a:r>
          </a:p>
          <a:p>
            <a:pPr lvl="1" eaLnBrk="1" latinLnBrk="0" hangingPunct="1"/>
            <a:r>
              <a:rPr lang="es-EC"/>
              <a:t>Segundo nivel</a:t>
            </a:r>
          </a:p>
          <a:p>
            <a:pPr lvl="2" eaLnBrk="1" latinLnBrk="0" hangingPunct="1"/>
            <a:r>
              <a:rPr lang="es-EC"/>
              <a:t>Tercer nivel</a:t>
            </a:r>
          </a:p>
          <a:p>
            <a:pPr lvl="3" eaLnBrk="1" latinLnBrk="0" hangingPunct="1"/>
            <a:r>
              <a:rPr lang="es-EC"/>
              <a:t>Cuarto nivel</a:t>
            </a:r>
          </a:p>
          <a:p>
            <a:pPr lvl="4" eaLnBrk="1" latinLnBrk="0" hangingPunct="1"/>
            <a:r>
              <a:rPr lang="es-EC"/>
              <a:t>Quinto nivel</a:t>
            </a:r>
            <a:endParaRPr kumimoji="0"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6A1E-E8C6-4E91-9CFC-FB012D964BA0}" type="datetimeFigureOut">
              <a:rPr lang="es-EC" smtClean="0"/>
              <a:t>07/04/2019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C4E0-2512-4AAB-A024-3736F6DE31E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C"/>
              <a:t>Haga clic para modificar el estilo de texto del patrón</a:t>
            </a:r>
          </a:p>
          <a:p>
            <a:pPr lvl="1" eaLnBrk="1" latinLnBrk="0" hangingPunct="1"/>
            <a:r>
              <a:rPr lang="es-EC"/>
              <a:t>Segundo nivel</a:t>
            </a:r>
          </a:p>
          <a:p>
            <a:pPr lvl="2" eaLnBrk="1" latinLnBrk="0" hangingPunct="1"/>
            <a:r>
              <a:rPr lang="es-EC"/>
              <a:t>Tercer nivel</a:t>
            </a:r>
          </a:p>
          <a:p>
            <a:pPr lvl="3" eaLnBrk="1" latinLnBrk="0" hangingPunct="1"/>
            <a:r>
              <a:rPr lang="es-EC"/>
              <a:t>Cuarto nivel</a:t>
            </a:r>
          </a:p>
          <a:p>
            <a:pPr lvl="4" eaLnBrk="1" latinLnBrk="0" hangingPunct="1"/>
            <a:r>
              <a:rPr lang="es-EC"/>
              <a:t>Quinto nivel</a:t>
            </a:r>
            <a:endParaRPr kumimoji="0"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6A1E-E8C6-4E91-9CFC-FB012D964BA0}" type="datetimeFigureOut">
              <a:rPr lang="es-EC" smtClean="0"/>
              <a:t>07/04/2019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C4E0-2512-4AAB-A024-3736F6DE31E5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C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C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C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6A1E-E8C6-4E91-9CFC-FB012D964BA0}" type="datetimeFigureOut">
              <a:rPr lang="es-EC" smtClean="0"/>
              <a:t>07/04/2019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C4E0-2512-4AAB-A024-3736F6DE31E5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C"/>
              <a:t>Haga clic para modificar el estilo de texto del patrón</a:t>
            </a:r>
          </a:p>
          <a:p>
            <a:pPr lvl="1" eaLnBrk="1" latinLnBrk="0" hangingPunct="1"/>
            <a:r>
              <a:rPr lang="es-EC"/>
              <a:t>Segundo nivel</a:t>
            </a:r>
          </a:p>
          <a:p>
            <a:pPr lvl="2" eaLnBrk="1" latinLnBrk="0" hangingPunct="1"/>
            <a:r>
              <a:rPr lang="es-EC"/>
              <a:t>Tercer nivel</a:t>
            </a:r>
          </a:p>
          <a:p>
            <a:pPr lvl="3" eaLnBrk="1" latinLnBrk="0" hangingPunct="1"/>
            <a:r>
              <a:rPr lang="es-EC"/>
              <a:t>Cuarto nivel</a:t>
            </a:r>
          </a:p>
          <a:p>
            <a:pPr lvl="4" eaLnBrk="1" latinLnBrk="0" hangingPunct="1"/>
            <a:r>
              <a:rPr lang="es-EC"/>
              <a:t>Quinto nivel</a:t>
            </a:r>
            <a:endParaRPr kumimoji="0"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C"/>
              <a:t>Haga clic para modificar el estilo de texto del patrón</a:t>
            </a:r>
          </a:p>
          <a:p>
            <a:pPr lvl="1" eaLnBrk="1" latinLnBrk="0" hangingPunct="1"/>
            <a:r>
              <a:rPr lang="es-EC"/>
              <a:t>Segundo nivel</a:t>
            </a:r>
          </a:p>
          <a:p>
            <a:pPr lvl="2" eaLnBrk="1" latinLnBrk="0" hangingPunct="1"/>
            <a:r>
              <a:rPr lang="es-EC"/>
              <a:t>Tercer nivel</a:t>
            </a:r>
          </a:p>
          <a:p>
            <a:pPr lvl="3" eaLnBrk="1" latinLnBrk="0" hangingPunct="1"/>
            <a:r>
              <a:rPr lang="es-EC"/>
              <a:t>Cuarto nivel</a:t>
            </a:r>
          </a:p>
          <a:p>
            <a:pPr lvl="4" eaLnBrk="1" latinLnBrk="0" hangingPunct="1"/>
            <a:r>
              <a:rPr lang="es-EC"/>
              <a:t>Quinto nivel</a:t>
            </a:r>
            <a:endParaRPr kumimoji="0"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6A1E-E8C6-4E91-9CFC-FB012D964BA0}" type="datetimeFigureOut">
              <a:rPr lang="es-EC" smtClean="0"/>
              <a:t>07/04/2019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C4E0-2512-4AAB-A024-3736F6DE31E5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C"/>
              <a:t>Haga clic para modificar el estilo de título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C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C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C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C"/>
              <a:t>Haga clic para modificar el estilo de texto del patrón</a:t>
            </a:r>
          </a:p>
          <a:p>
            <a:pPr lvl="1" eaLnBrk="1" latinLnBrk="0" hangingPunct="1"/>
            <a:r>
              <a:rPr lang="es-EC"/>
              <a:t>Segundo nivel</a:t>
            </a:r>
          </a:p>
          <a:p>
            <a:pPr lvl="2" eaLnBrk="1" latinLnBrk="0" hangingPunct="1"/>
            <a:r>
              <a:rPr lang="es-EC"/>
              <a:t>Tercer nivel</a:t>
            </a:r>
          </a:p>
          <a:p>
            <a:pPr lvl="3" eaLnBrk="1" latinLnBrk="0" hangingPunct="1"/>
            <a:r>
              <a:rPr lang="es-EC"/>
              <a:t>Cuarto nivel</a:t>
            </a:r>
          </a:p>
          <a:p>
            <a:pPr lvl="4" eaLnBrk="1" latinLnBrk="0" hangingPunct="1"/>
            <a:r>
              <a:rPr lang="es-EC"/>
              <a:t>Quinto nivel</a:t>
            </a:r>
            <a:endParaRPr kumimoji="0" lang="es-EC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C"/>
              <a:t>Haga clic para modificar el estilo de texto del patrón</a:t>
            </a:r>
          </a:p>
          <a:p>
            <a:pPr lvl="1" eaLnBrk="1" latinLnBrk="0" hangingPunct="1"/>
            <a:r>
              <a:rPr lang="es-EC"/>
              <a:t>Segundo nivel</a:t>
            </a:r>
          </a:p>
          <a:p>
            <a:pPr lvl="2" eaLnBrk="1" latinLnBrk="0" hangingPunct="1"/>
            <a:r>
              <a:rPr lang="es-EC"/>
              <a:t>Tercer nivel</a:t>
            </a:r>
          </a:p>
          <a:p>
            <a:pPr lvl="3" eaLnBrk="1" latinLnBrk="0" hangingPunct="1"/>
            <a:r>
              <a:rPr lang="es-EC"/>
              <a:t>Cuarto nivel</a:t>
            </a:r>
          </a:p>
          <a:p>
            <a:pPr lvl="4" eaLnBrk="1" latinLnBrk="0" hangingPunct="1"/>
            <a:r>
              <a:rPr lang="es-EC"/>
              <a:t>Quinto nivel</a:t>
            </a:r>
            <a:endParaRPr kumimoji="0"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6A1E-E8C6-4E91-9CFC-FB012D964BA0}" type="datetimeFigureOut">
              <a:rPr lang="es-EC" smtClean="0"/>
              <a:t>07/04/2019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C4E0-2512-4AAB-A024-3736F6DE31E5}" type="slidenum">
              <a:rPr lang="es-EC" smtClean="0"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6A1E-E8C6-4E91-9CFC-FB012D964BA0}" type="datetimeFigureOut">
              <a:rPr lang="es-EC" smtClean="0"/>
              <a:t>07/04/2019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C4E0-2512-4AAB-A024-3736F6DE31E5}" type="slidenum">
              <a:rPr lang="es-EC" smtClean="0"/>
              <a:t>‹Nº›</a:t>
            </a:fld>
            <a:endParaRPr lang="es-EC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C"/>
              <a:t>Haga clic para modificar el estilo de título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6A1E-E8C6-4E91-9CFC-FB012D964BA0}" type="datetimeFigureOut">
              <a:rPr lang="es-EC" smtClean="0"/>
              <a:t>07/04/2019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C4E0-2512-4AAB-A024-3736F6DE31E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C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C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C"/>
              <a:t>Haga clic para modificar el estilo de texto del patrón</a:t>
            </a:r>
          </a:p>
          <a:p>
            <a:pPr lvl="1" eaLnBrk="1" latinLnBrk="0" hangingPunct="1"/>
            <a:r>
              <a:rPr lang="es-EC"/>
              <a:t>Segundo nivel</a:t>
            </a:r>
          </a:p>
          <a:p>
            <a:pPr lvl="2" eaLnBrk="1" latinLnBrk="0" hangingPunct="1"/>
            <a:r>
              <a:rPr lang="es-EC"/>
              <a:t>Tercer nivel</a:t>
            </a:r>
          </a:p>
          <a:p>
            <a:pPr lvl="3" eaLnBrk="1" latinLnBrk="0" hangingPunct="1"/>
            <a:r>
              <a:rPr lang="es-EC"/>
              <a:t>Cuarto nivel</a:t>
            </a:r>
          </a:p>
          <a:p>
            <a:pPr lvl="4" eaLnBrk="1" latinLnBrk="0" hangingPunct="1"/>
            <a:r>
              <a:rPr lang="es-EC"/>
              <a:t>Quinto nivel</a:t>
            </a:r>
            <a:endParaRPr kumimoji="0"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47C6A1E-E8C6-4E91-9CFC-FB012D964BA0}" type="datetimeFigureOut">
              <a:rPr lang="es-EC" smtClean="0"/>
              <a:t>07/04/2019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C4E0-2512-4AAB-A024-3736F6DE31E5}" type="slidenum">
              <a:rPr lang="es-EC" smtClean="0"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C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C"/>
              <a:t>Haga clic en el icono para agregar una imagen</a:t>
            </a:r>
            <a:endParaRPr kumimoji="0" lang="es-EC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47C6A1E-E8C6-4E91-9CFC-FB012D964BA0}" type="datetimeFigureOut">
              <a:rPr lang="es-EC" smtClean="0"/>
              <a:t>07/04/2019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7B7C4E0-2512-4AAB-A024-3736F6DE31E5}" type="slidenum">
              <a:rPr lang="es-EC" smtClean="0"/>
              <a:t>‹Nº›</a:t>
            </a:fld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C"/>
              <a:t>Haga clic para modificar el estilo de título del patrón</a:t>
            </a: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C"/>
              <a:t>Haga clic para modificar el estilo de título del patrón</a:t>
            </a:r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C"/>
              <a:t>Haga clic para modificar el estilo de texto del patrón</a:t>
            </a:r>
          </a:p>
          <a:p>
            <a:pPr lvl="1" eaLnBrk="1" latinLnBrk="0" hangingPunct="1"/>
            <a:r>
              <a:rPr kumimoji="0" lang="es-EC"/>
              <a:t>Segundo nivel</a:t>
            </a:r>
          </a:p>
          <a:p>
            <a:pPr lvl="2" eaLnBrk="1" latinLnBrk="0" hangingPunct="1"/>
            <a:r>
              <a:rPr kumimoji="0" lang="es-EC"/>
              <a:t>Tercer nivel</a:t>
            </a:r>
          </a:p>
          <a:p>
            <a:pPr lvl="3" eaLnBrk="1" latinLnBrk="0" hangingPunct="1"/>
            <a:r>
              <a:rPr kumimoji="0" lang="es-EC"/>
              <a:t>Cuarto nivel</a:t>
            </a:r>
          </a:p>
          <a:p>
            <a:pPr lvl="4" eaLnBrk="1" latinLnBrk="0" hangingPunct="1"/>
            <a:r>
              <a:rPr kumimoji="0" lang="es-EC"/>
              <a:t>Quinto nivel</a:t>
            </a:r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47C6A1E-E8C6-4E91-9CFC-FB012D964BA0}" type="datetimeFigureOut">
              <a:rPr lang="es-EC" smtClean="0"/>
              <a:t>07/04/2019</a:t>
            </a:fld>
            <a:endParaRPr lang="es-EC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7B7C4E0-2512-4AAB-A024-3736F6DE31E5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../clipboard/media/image7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../clipboard/media/image6.png"/><Relationship Id="rId12" Type="http://schemas.openxmlformats.org/officeDocument/2006/relationships/image" Target="../../clipboard/media/image11.png"/><Relationship Id="rId2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5.png"/><Relationship Id="rId11" Type="http://schemas.openxmlformats.org/officeDocument/2006/relationships/image" Target="../../clipboard/media/image10.png"/><Relationship Id="rId5" Type="http://schemas.openxmlformats.org/officeDocument/2006/relationships/image" Target="../../clipboard/media/image4.png"/><Relationship Id="rId10" Type="http://schemas.openxmlformats.org/officeDocument/2006/relationships/image" Target="../../clipboard/media/image9.png"/><Relationship Id="rId4" Type="http://schemas.openxmlformats.org/officeDocument/2006/relationships/image" Target="../media/image14.png"/><Relationship Id="rId9" Type="http://schemas.openxmlformats.org/officeDocument/2006/relationships/image" Target="../../clipboard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../clipboard/media/image6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6.xml"/><Relationship Id="rId7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7.xml"/><Relationship Id="rId7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g"/><Relationship Id="rId4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2.png"/><Relationship Id="rId7" Type="http://schemas.openxmlformats.org/officeDocument/2006/relationships/image" Target="../media/image70.png"/><Relationship Id="rId2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5.png"/><Relationship Id="rId2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2.png"/><Relationship Id="rId7" Type="http://schemas.openxmlformats.org/officeDocument/2006/relationships/image" Target="../media/image79.png"/><Relationship Id="rId2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2.png"/><Relationship Id="rId4" Type="http://schemas.openxmlformats.org/officeDocument/2006/relationships/image" Target="../media/image7.jpeg"/><Relationship Id="rId9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.ec/url?sa=i&amp;rct=j&amp;q=&amp;esrc=s&amp;source=images&amp;cd=&amp;cad=rja&amp;uact=8&amp;ved=0ahUKEwjSqOjlrYzKAhXFTZAKHYbdCzoQjRwIBw&amp;url=http://mercadotecnia.espe.edu.ec/&amp;psig=AFQjCNFKZ54k2rStECQMW1O-bgrZ15GtPw&amp;ust=145186635358691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333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/>
              <a:t>3. OBJETIVOS</a:t>
            </a:r>
          </a:p>
        </p:txBody>
      </p:sp>
      <p:pic>
        <p:nvPicPr>
          <p:cNvPr id="31" name="Picture 9" descr="http://mercadotecnia.espe.edu.ec/wp-content/uploads/tmp/LOGO-PRINCIPAL-ESPE2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Ing. Edison Guamán </a:t>
            </a:r>
          </a:p>
        </p:txBody>
      </p:sp>
      <p:sp>
        <p:nvSpPr>
          <p:cNvPr id="35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981252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8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Conclusiones y Recomendaciones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Pruebas y Resultados</a:t>
              </a:r>
            </a:p>
          </p:txBody>
        </p:sp>
        <p:sp>
          <p:nvSpPr>
            <p:cNvPr id="10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Discretización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Análisis</a:t>
              </a:r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</a:t>
              </a: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MEF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   </a:t>
              </a:r>
              <a:r>
                <a:rPr lang="en-US" sz="1200" b="1" dirty="0">
                  <a:solidFill>
                    <a:prstClr val="white"/>
                  </a:solidFill>
                  <a:latin typeface="Calibri"/>
                </a:rPr>
                <a:t>Objetivos</a:t>
              </a:r>
            </a:p>
          </p:txBody>
        </p:sp>
        <p:sp>
          <p:nvSpPr>
            <p:cNvPr id="13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Planteamiento</a:t>
              </a:r>
            </a:p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Del Problema</a:t>
              </a:r>
            </a:p>
          </p:txBody>
        </p:sp>
        <p:sp>
          <p:nvSpPr>
            <p:cNvPr id="14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Introducción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5" name="Marcador de contenido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z="2600" dirty="0"/>
              <a:t>Modelamiento y Simulación Numérica sobre la Anatomía de la Planta del Pie.</a:t>
            </a:r>
          </a:p>
          <a:p>
            <a:endParaRPr lang="es-EC" dirty="0"/>
          </a:p>
        </p:txBody>
      </p:sp>
      <p:sp>
        <p:nvSpPr>
          <p:cNvPr id="17" name="Título 2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es-EC" dirty="0"/>
              <a:t>General</a:t>
            </a:r>
          </a:p>
        </p:txBody>
      </p:sp>
      <p:pic>
        <p:nvPicPr>
          <p:cNvPr id="18" name="Picture 9" descr="http://mercadotecnia.espe.edu.ec/wp-content/uploads/tmp/LOGO-PRINCIPAL-ESPE2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20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98098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8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Conclusiones y Recomendaciones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Pruebas y Resultados</a:t>
              </a:r>
            </a:p>
          </p:txBody>
        </p:sp>
        <p:sp>
          <p:nvSpPr>
            <p:cNvPr id="10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Discretización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Análisis</a:t>
              </a:r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</a:t>
              </a: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MEF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   </a:t>
              </a:r>
              <a:r>
                <a:rPr lang="en-US" sz="1200" b="1" dirty="0">
                  <a:solidFill>
                    <a:prstClr val="white"/>
                  </a:solidFill>
                  <a:latin typeface="Calibri"/>
                </a:rPr>
                <a:t>Objetivos</a:t>
              </a:r>
            </a:p>
          </p:txBody>
        </p:sp>
        <p:sp>
          <p:nvSpPr>
            <p:cNvPr id="13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Planteamiento</a:t>
              </a:r>
            </a:p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Del Problema</a:t>
              </a:r>
            </a:p>
          </p:txBody>
        </p:sp>
        <p:sp>
          <p:nvSpPr>
            <p:cNvPr id="14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Introducción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5" name="Marcador de contenido 1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es-ES" sz="2600" dirty="0"/>
              <a:t>Desarrollar el proceso de modelar el contorno de la planta de un pie.</a:t>
            </a:r>
          </a:p>
          <a:p>
            <a:pPr lvl="0" algn="just"/>
            <a:endParaRPr lang="es-ES" sz="2600" dirty="0"/>
          </a:p>
          <a:p>
            <a:pPr lvl="0" algn="just"/>
            <a:r>
              <a:rPr lang="es-ES" sz="2600" dirty="0"/>
              <a:t>Desarrollar el proceso de discretización de la planta de un pie.</a:t>
            </a:r>
          </a:p>
          <a:p>
            <a:pPr lvl="0" algn="just"/>
            <a:endParaRPr lang="es-ES" sz="2600" dirty="0"/>
          </a:p>
          <a:p>
            <a:pPr lvl="0" algn="just"/>
            <a:r>
              <a:rPr lang="es-ES" sz="2600" dirty="0"/>
              <a:t>Desarrollar la metodología para la solución aproximada de la Ecuación de Poisson, usando MEF.</a:t>
            </a:r>
          </a:p>
          <a:p>
            <a:pPr lvl="0" algn="just"/>
            <a:endParaRPr lang="es-ES" sz="2600" dirty="0"/>
          </a:p>
          <a:p>
            <a:pPr lvl="0" algn="just"/>
            <a:r>
              <a:rPr lang="es-ES" sz="2600" dirty="0"/>
              <a:t>Presentar un material teórico-científico  didáctico para la enseñanza y aprendizaje de la ecuación de Poisson sobre una región no regular.</a:t>
            </a:r>
          </a:p>
          <a:p>
            <a:pPr marL="109728" indent="0">
              <a:buNone/>
            </a:pPr>
            <a:endParaRPr lang="es-EC" dirty="0"/>
          </a:p>
        </p:txBody>
      </p:sp>
      <p:sp>
        <p:nvSpPr>
          <p:cNvPr id="17" name="Título 2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es-EC" dirty="0"/>
              <a:t>Específicos</a:t>
            </a:r>
          </a:p>
        </p:txBody>
      </p:sp>
      <p:pic>
        <p:nvPicPr>
          <p:cNvPr id="16" name="Picture 9" descr="http://mercadotecnia.espe.edu.ec/wp-content/uploads/tmp/LOGO-PRINCIPAL-ESPE2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457973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/>
              <a:t>4. ANÁLISIS DEL MÉTODO DE ELEMENTOS FINITOS (MEF)</a:t>
            </a:r>
          </a:p>
        </p:txBody>
      </p:sp>
      <p:pic>
        <p:nvPicPr>
          <p:cNvPr id="31" name="Picture 9" descr="http://mercadotecnia.espe.edu.ec/wp-content/uploads/tmp/LOGO-PRINCIPAL-ESPE2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Ing. Edison Guamán </a:t>
            </a:r>
          </a:p>
        </p:txBody>
      </p:sp>
      <p:sp>
        <p:nvSpPr>
          <p:cNvPr id="35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720954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Conector recto de flecha 118"/>
          <p:cNvCxnSpPr>
            <a:stCxn id="23" idx="3"/>
            <a:endCxn id="47" idx="1"/>
          </p:cNvCxnSpPr>
          <p:nvPr/>
        </p:nvCxnSpPr>
        <p:spPr>
          <a:xfrm>
            <a:off x="3324508" y="1844824"/>
            <a:ext cx="32170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Conector recto de flecha 106"/>
          <p:cNvCxnSpPr/>
          <p:nvPr/>
        </p:nvCxnSpPr>
        <p:spPr>
          <a:xfrm>
            <a:off x="3419872" y="5373216"/>
            <a:ext cx="3408504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Conector recto de flecha 105"/>
          <p:cNvCxnSpPr/>
          <p:nvPr/>
        </p:nvCxnSpPr>
        <p:spPr>
          <a:xfrm>
            <a:off x="3413143" y="5013176"/>
            <a:ext cx="34085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9" descr="http://mercadotecnia.espe.edu.ec/wp-content/uploads/tmp/LOGO-PRINCIPAL-ESPE2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6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13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8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Conclusiones y Recomendaciones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Pruebas y Resultados</a:t>
              </a:r>
            </a:p>
          </p:txBody>
        </p:sp>
        <p:sp>
          <p:nvSpPr>
            <p:cNvPr id="11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Discretización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Análisis</a:t>
              </a:r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</a:t>
              </a: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MEF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Objetivos</a:t>
              </a:r>
            </a:p>
          </p:txBody>
        </p:sp>
        <p:sp>
          <p:nvSpPr>
            <p:cNvPr id="14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1200" b="1" dirty="0">
                  <a:solidFill>
                    <a:prstClr val="white"/>
                  </a:solidFill>
                  <a:latin typeface="Calibri"/>
                </a:rPr>
                <a:t>Planteamiento</a:t>
              </a:r>
            </a:p>
            <a:p>
              <a:pPr algn="r"/>
              <a:r>
                <a:rPr lang="en-US" sz="1200" b="1" dirty="0">
                  <a:solidFill>
                    <a:prstClr val="white"/>
                  </a:solidFill>
                  <a:latin typeface="Calibri"/>
                </a:rPr>
                <a:t>Del Problema</a:t>
              </a:r>
            </a:p>
          </p:txBody>
        </p:sp>
        <p:sp>
          <p:nvSpPr>
            <p:cNvPr id="15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Introducción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6" name="Título 2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es-EC" dirty="0"/>
              <a:t>Fundamentos - MEF</a:t>
            </a:r>
          </a:p>
        </p:txBody>
      </p:sp>
      <p:grpSp>
        <p:nvGrpSpPr>
          <p:cNvPr id="45" name="Grupo 44"/>
          <p:cNvGrpSpPr/>
          <p:nvPr/>
        </p:nvGrpSpPr>
        <p:grpSpPr>
          <a:xfrm>
            <a:off x="1524000" y="1484784"/>
            <a:ext cx="2345454" cy="4104456"/>
            <a:chOff x="5163469" y="1752154"/>
            <a:chExt cx="2345454" cy="4104456"/>
          </a:xfrm>
        </p:grpSpPr>
        <p:sp>
          <p:nvSpPr>
            <p:cNvPr id="23" name="Proceso alternativo 22"/>
            <p:cNvSpPr/>
            <p:nvPr/>
          </p:nvSpPr>
          <p:spPr>
            <a:xfrm>
              <a:off x="5708412" y="1752154"/>
              <a:ext cx="1255565" cy="720080"/>
            </a:xfrm>
            <a:prstGeom prst="flowChartAlternate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100" dirty="0"/>
                <a:t>MODELO MATEMÁTICO</a:t>
              </a:r>
              <a:endParaRPr lang="es-EC" sz="1400" dirty="0"/>
            </a:p>
          </p:txBody>
        </p:sp>
        <p:sp>
          <p:nvSpPr>
            <p:cNvPr id="24" name="Pantalla 23"/>
            <p:cNvSpPr/>
            <p:nvPr/>
          </p:nvSpPr>
          <p:spPr>
            <a:xfrm>
              <a:off x="5163469" y="3120306"/>
              <a:ext cx="2345454" cy="648072"/>
            </a:xfrm>
            <a:prstGeom prst="flowChartDisplay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100" dirty="0"/>
                <a:t>SUPOSICIONES, JUICIOS DE INGENEIRÍA, ETC</a:t>
              </a:r>
            </a:p>
          </p:txBody>
        </p:sp>
        <p:sp>
          <p:nvSpPr>
            <p:cNvPr id="25" name="Datos almacenados 24"/>
            <p:cNvSpPr/>
            <p:nvPr/>
          </p:nvSpPr>
          <p:spPr>
            <a:xfrm>
              <a:off x="5174678" y="4056410"/>
              <a:ext cx="2323035" cy="809502"/>
            </a:xfrm>
            <a:prstGeom prst="flowChartOnlineStorag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100" dirty="0"/>
                <a:t>CIENCIA DE MATERIALES PROPIEDADES MECÁNICAS, ET</a:t>
              </a:r>
            </a:p>
          </p:txBody>
        </p:sp>
        <p:sp>
          <p:nvSpPr>
            <p:cNvPr id="26" name="Proceso alternativo 25"/>
            <p:cNvSpPr/>
            <p:nvPr/>
          </p:nvSpPr>
          <p:spPr>
            <a:xfrm>
              <a:off x="5619776" y="5136530"/>
              <a:ext cx="1432836" cy="720080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100" dirty="0"/>
                <a:t>SISTEMA FÍSICO. VARIABLES DE ESTADO</a:t>
              </a:r>
              <a:endParaRPr lang="es-EC" sz="1400" dirty="0"/>
            </a:p>
          </p:txBody>
        </p:sp>
        <p:cxnSp>
          <p:nvCxnSpPr>
            <p:cNvPr id="28" name="Conector recto de flecha 27"/>
            <p:cNvCxnSpPr>
              <a:stCxn id="26" idx="0"/>
              <a:endCxn id="25" idx="2"/>
            </p:cNvCxnSpPr>
            <p:nvPr/>
          </p:nvCxnSpPr>
          <p:spPr>
            <a:xfrm flipV="1">
              <a:off x="6336194" y="4865912"/>
              <a:ext cx="2" cy="2706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ector recto de flecha 29"/>
            <p:cNvCxnSpPr>
              <a:stCxn id="25" idx="0"/>
              <a:endCxn id="24" idx="2"/>
            </p:cNvCxnSpPr>
            <p:nvPr/>
          </p:nvCxnSpPr>
          <p:spPr>
            <a:xfrm flipV="1">
              <a:off x="6336196" y="3768378"/>
              <a:ext cx="0" cy="2880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ector recto de flecha 39"/>
            <p:cNvCxnSpPr>
              <a:stCxn id="24" idx="0"/>
              <a:endCxn id="23" idx="2"/>
            </p:cNvCxnSpPr>
            <p:nvPr/>
          </p:nvCxnSpPr>
          <p:spPr>
            <a:xfrm flipH="1" flipV="1">
              <a:off x="6336195" y="2472234"/>
              <a:ext cx="1" cy="6480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0" name="Grupo 69"/>
          <p:cNvGrpSpPr/>
          <p:nvPr/>
        </p:nvGrpSpPr>
        <p:grpSpPr>
          <a:xfrm>
            <a:off x="6541542" y="1556792"/>
            <a:ext cx="2117996" cy="4032448"/>
            <a:chOff x="5497707" y="1589125"/>
            <a:chExt cx="2117996" cy="4032448"/>
          </a:xfrm>
        </p:grpSpPr>
        <p:sp>
          <p:nvSpPr>
            <p:cNvPr id="47" name="Preparación 46"/>
            <p:cNvSpPr/>
            <p:nvPr/>
          </p:nvSpPr>
          <p:spPr>
            <a:xfrm>
              <a:off x="5497707" y="1589125"/>
              <a:ext cx="2117996" cy="576064"/>
            </a:xfrm>
            <a:prstGeom prst="flowChartPreparation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100" dirty="0"/>
                <a:t>SOLUCIÓN APROXIMADA</a:t>
              </a:r>
            </a:p>
          </p:txBody>
        </p:sp>
        <p:sp>
          <p:nvSpPr>
            <p:cNvPr id="48" name="Terminador 47"/>
            <p:cNvSpPr/>
            <p:nvPr/>
          </p:nvSpPr>
          <p:spPr>
            <a:xfrm>
              <a:off x="5766965" y="2889503"/>
              <a:ext cx="1579480" cy="571830"/>
            </a:xfrm>
            <a:prstGeom prst="flowChartTerminator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100" dirty="0"/>
                <a:t>SOLUCIÓN EXACTA</a:t>
              </a:r>
            </a:p>
          </p:txBody>
        </p:sp>
        <p:sp>
          <p:nvSpPr>
            <p:cNvPr id="50" name="Proceso 49"/>
            <p:cNvSpPr/>
            <p:nvPr/>
          </p:nvSpPr>
          <p:spPr>
            <a:xfrm>
              <a:off x="5643643" y="2357015"/>
              <a:ext cx="1827043" cy="31223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100" dirty="0">
                  <a:solidFill>
                    <a:schemeClr val="tx1"/>
                  </a:solidFill>
                </a:rPr>
                <a:t>Errores </a:t>
              </a:r>
            </a:p>
            <a:p>
              <a:pPr algn="ctr"/>
              <a:r>
                <a:rPr lang="es-EC" sz="1100" dirty="0">
                  <a:solidFill>
                    <a:schemeClr val="tx1"/>
                  </a:solidFill>
                </a:rPr>
                <a:t>Numéricos</a:t>
              </a:r>
            </a:p>
          </p:txBody>
        </p:sp>
        <p:sp>
          <p:nvSpPr>
            <p:cNvPr id="51" name="Proceso 50"/>
            <p:cNvSpPr/>
            <p:nvPr/>
          </p:nvSpPr>
          <p:spPr>
            <a:xfrm>
              <a:off x="5643643" y="4033173"/>
              <a:ext cx="1827043" cy="364264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100" dirty="0">
                  <a:solidFill>
                    <a:schemeClr val="tx1"/>
                  </a:solidFill>
                </a:rPr>
                <a:t>Errores </a:t>
              </a:r>
            </a:p>
            <a:p>
              <a:pPr algn="ctr"/>
              <a:r>
                <a:rPr lang="es-EC" sz="1100" dirty="0">
                  <a:solidFill>
                    <a:schemeClr val="tx1"/>
                  </a:solidFill>
                </a:rPr>
                <a:t>Experimentales</a:t>
              </a:r>
            </a:p>
          </p:txBody>
        </p:sp>
        <p:sp>
          <p:nvSpPr>
            <p:cNvPr id="52" name="Cinta perforada 51"/>
            <p:cNvSpPr/>
            <p:nvPr/>
          </p:nvSpPr>
          <p:spPr>
            <a:xfrm>
              <a:off x="5777812" y="4829485"/>
              <a:ext cx="1557786" cy="792088"/>
            </a:xfrm>
            <a:prstGeom prst="flowChartPunchedTap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100" dirty="0"/>
                <a:t>SOLUCIÓN OBSERVADA</a:t>
              </a:r>
            </a:p>
          </p:txBody>
        </p:sp>
        <p:cxnSp>
          <p:nvCxnSpPr>
            <p:cNvPr id="54" name="Conector angular 53"/>
            <p:cNvCxnSpPr>
              <a:stCxn id="52" idx="0"/>
              <a:endCxn id="51" idx="2"/>
            </p:cNvCxnSpPr>
            <p:nvPr/>
          </p:nvCxnSpPr>
          <p:spPr>
            <a:xfrm rot="5400000" flipH="1" flipV="1">
              <a:off x="6301307" y="4652836"/>
              <a:ext cx="511257" cy="460"/>
            </a:xfrm>
            <a:prstGeom prst="bentConnector3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angular 56"/>
            <p:cNvCxnSpPr>
              <a:stCxn id="51" idx="0"/>
              <a:endCxn id="48" idx="2"/>
            </p:cNvCxnSpPr>
            <p:nvPr/>
          </p:nvCxnSpPr>
          <p:spPr>
            <a:xfrm rot="16200000" flipV="1">
              <a:off x="6271015" y="3747023"/>
              <a:ext cx="571840" cy="460"/>
            </a:xfrm>
            <a:prstGeom prst="bentConnector3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angular 61"/>
            <p:cNvCxnSpPr>
              <a:stCxn id="50" idx="0"/>
              <a:endCxn id="47" idx="2"/>
            </p:cNvCxnSpPr>
            <p:nvPr/>
          </p:nvCxnSpPr>
          <p:spPr>
            <a:xfrm rot="16200000" flipV="1">
              <a:off x="6461022" y="2260872"/>
              <a:ext cx="191826" cy="460"/>
            </a:xfrm>
            <a:prstGeom prst="bentConnector3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angular 63"/>
            <p:cNvCxnSpPr>
              <a:stCxn id="48" idx="0"/>
              <a:endCxn id="50" idx="2"/>
            </p:cNvCxnSpPr>
            <p:nvPr/>
          </p:nvCxnSpPr>
          <p:spPr>
            <a:xfrm rot="5400000" flipH="1" flipV="1">
              <a:off x="6446806" y="2779144"/>
              <a:ext cx="220258" cy="460"/>
            </a:xfrm>
            <a:prstGeom prst="bentConnector3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Proceso 86"/>
          <p:cNvSpPr/>
          <p:nvPr/>
        </p:nvSpPr>
        <p:spPr>
          <a:xfrm>
            <a:off x="166771" y="3501009"/>
            <a:ext cx="1238477" cy="60865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>
                <a:solidFill>
                  <a:schemeClr val="tx1"/>
                </a:solidFill>
              </a:rPr>
              <a:t>Errores del modelo matemático </a:t>
            </a:r>
          </a:p>
        </p:txBody>
      </p:sp>
      <p:cxnSp>
        <p:nvCxnSpPr>
          <p:cNvPr id="91" name="Conector angular 90"/>
          <p:cNvCxnSpPr>
            <a:stCxn id="26" idx="1"/>
            <a:endCxn id="87" idx="2"/>
          </p:cNvCxnSpPr>
          <p:nvPr/>
        </p:nvCxnSpPr>
        <p:spPr>
          <a:xfrm rot="10800000">
            <a:off x="786011" y="4109662"/>
            <a:ext cx="1194297" cy="1119539"/>
          </a:xfrm>
          <a:prstGeom prst="bentConnector2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Conector angular 92"/>
          <p:cNvCxnSpPr>
            <a:stCxn id="87" idx="0"/>
            <a:endCxn id="23" idx="1"/>
          </p:cNvCxnSpPr>
          <p:nvPr/>
        </p:nvCxnSpPr>
        <p:spPr>
          <a:xfrm rot="5400000" flipH="1" flipV="1">
            <a:off x="599384" y="2031451"/>
            <a:ext cx="1656185" cy="1282933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Proceso 107"/>
          <p:cNvSpPr/>
          <p:nvPr/>
        </p:nvSpPr>
        <p:spPr>
          <a:xfrm>
            <a:off x="4283968" y="4883819"/>
            <a:ext cx="1356468" cy="705421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>
                <a:solidFill>
                  <a:schemeClr val="tx1"/>
                </a:solidFill>
              </a:rPr>
              <a:t>Experimentos</a:t>
            </a:r>
          </a:p>
          <a:p>
            <a:pPr algn="ctr"/>
            <a:endParaRPr lang="es-EC" sz="1100" dirty="0">
              <a:solidFill>
                <a:schemeClr val="tx1"/>
              </a:solidFill>
            </a:endParaRPr>
          </a:p>
          <a:p>
            <a:pPr algn="ctr"/>
            <a:r>
              <a:rPr lang="es-EC" sz="1100" dirty="0">
                <a:solidFill>
                  <a:schemeClr val="tx1"/>
                </a:solidFill>
              </a:rPr>
              <a:t>Errores experimentales </a:t>
            </a:r>
          </a:p>
        </p:txBody>
      </p:sp>
      <p:sp>
        <p:nvSpPr>
          <p:cNvPr id="109" name="Proceso 108"/>
          <p:cNvSpPr/>
          <p:nvPr/>
        </p:nvSpPr>
        <p:spPr>
          <a:xfrm>
            <a:off x="4156698" y="3803202"/>
            <a:ext cx="1827043" cy="63228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b="1" u="sng" dirty="0">
                <a:solidFill>
                  <a:schemeClr val="tx1"/>
                </a:solidFill>
              </a:rPr>
              <a:t>Variables de estado:</a:t>
            </a:r>
          </a:p>
          <a:p>
            <a:pPr algn="ctr"/>
            <a:r>
              <a:rPr lang="es-EC" sz="1100" dirty="0">
                <a:solidFill>
                  <a:schemeClr val="tx1"/>
                </a:solidFill>
              </a:rPr>
              <a:t>Precisión, velocidades, desplazamiento, etc.</a:t>
            </a:r>
          </a:p>
        </p:txBody>
      </p:sp>
      <p:sp>
        <p:nvSpPr>
          <p:cNvPr id="110" name="Proceso 109"/>
          <p:cNvSpPr/>
          <p:nvPr/>
        </p:nvSpPr>
        <p:spPr>
          <a:xfrm>
            <a:off x="3730274" y="1513660"/>
            <a:ext cx="2502530" cy="619196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>
                <a:solidFill>
                  <a:schemeClr val="tx1"/>
                </a:solidFill>
              </a:rPr>
              <a:t>Aproximación discreta. Técnicas numéricas (métodos de los elementos finitos, diferencias finitas, etc.) </a:t>
            </a:r>
          </a:p>
        </p:txBody>
      </p:sp>
      <p:cxnSp>
        <p:nvCxnSpPr>
          <p:cNvPr id="117" name="Conector recto de flecha 116"/>
          <p:cNvCxnSpPr>
            <a:endCxn id="48" idx="1"/>
          </p:cNvCxnSpPr>
          <p:nvPr/>
        </p:nvCxnSpPr>
        <p:spPr>
          <a:xfrm>
            <a:off x="3324508" y="2132856"/>
            <a:ext cx="3486292" cy="1010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0" name="Proceso 119"/>
          <p:cNvSpPr/>
          <p:nvPr/>
        </p:nvSpPr>
        <p:spPr>
          <a:xfrm>
            <a:off x="4572000" y="2348880"/>
            <a:ext cx="2067766" cy="619196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>
                <a:solidFill>
                  <a:schemeClr val="tx1"/>
                </a:solidFill>
              </a:rPr>
              <a:t>Aproximación continua. (herramientas matemáticas poderosas: geometría y contornos simples.)</a:t>
            </a:r>
          </a:p>
        </p:txBody>
      </p:sp>
      <p:grpSp>
        <p:nvGrpSpPr>
          <p:cNvPr id="96" name="Grupo 95"/>
          <p:cNvGrpSpPr/>
          <p:nvPr/>
        </p:nvGrpSpPr>
        <p:grpSpPr>
          <a:xfrm>
            <a:off x="1691680" y="1340768"/>
            <a:ext cx="7200800" cy="2592288"/>
            <a:chOff x="1691680" y="1340768"/>
            <a:chExt cx="7200800" cy="2592288"/>
          </a:xfrm>
        </p:grpSpPr>
        <p:cxnSp>
          <p:nvCxnSpPr>
            <p:cNvPr id="80" name="Conector recto 79"/>
            <p:cNvCxnSpPr/>
            <p:nvPr/>
          </p:nvCxnSpPr>
          <p:spPr>
            <a:xfrm>
              <a:off x="1691680" y="1340768"/>
              <a:ext cx="72008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Conector recto 81"/>
            <p:cNvCxnSpPr/>
            <p:nvPr/>
          </p:nvCxnSpPr>
          <p:spPr>
            <a:xfrm>
              <a:off x="1691680" y="1340768"/>
              <a:ext cx="0" cy="93610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Conector recto 83"/>
            <p:cNvCxnSpPr/>
            <p:nvPr/>
          </p:nvCxnSpPr>
          <p:spPr>
            <a:xfrm>
              <a:off x="1691680" y="2276872"/>
              <a:ext cx="7200800" cy="165618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Conector recto 85"/>
            <p:cNvCxnSpPr/>
            <p:nvPr/>
          </p:nvCxnSpPr>
          <p:spPr>
            <a:xfrm>
              <a:off x="8892480" y="1340768"/>
              <a:ext cx="0" cy="25922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1" name="Proceso 120"/>
          <p:cNvSpPr/>
          <p:nvPr/>
        </p:nvSpPr>
        <p:spPr>
          <a:xfrm>
            <a:off x="2491797" y="5830918"/>
            <a:ext cx="4528475" cy="50182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100" dirty="0">
                <a:solidFill>
                  <a:schemeClr val="tx1"/>
                </a:solidFill>
              </a:rPr>
              <a:t>       Proceso deductivo / analítico</a:t>
            </a:r>
          </a:p>
          <a:p>
            <a:r>
              <a:rPr lang="es-EC" sz="1100" dirty="0">
                <a:solidFill>
                  <a:schemeClr val="tx1"/>
                </a:solidFill>
              </a:rPr>
              <a:t>--- Fuentes de discrepancia: realidad / modelo matemático </a:t>
            </a:r>
          </a:p>
        </p:txBody>
      </p:sp>
      <p:cxnSp>
        <p:nvCxnSpPr>
          <p:cNvPr id="123" name="Conector recto 122"/>
          <p:cNvCxnSpPr/>
          <p:nvPr/>
        </p:nvCxnSpPr>
        <p:spPr>
          <a:xfrm>
            <a:off x="2586835" y="5949280"/>
            <a:ext cx="2569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718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9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Conclusiones y Recomendaciones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Pruebas y Resultados</a:t>
              </a:r>
            </a:p>
          </p:txBody>
        </p:sp>
        <p:sp>
          <p:nvSpPr>
            <p:cNvPr id="14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Discretización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Análisis</a:t>
              </a:r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</a:t>
              </a: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MEF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Objetivos</a:t>
              </a:r>
            </a:p>
          </p:txBody>
        </p:sp>
        <p:sp>
          <p:nvSpPr>
            <p:cNvPr id="17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1200" b="1" dirty="0">
                  <a:solidFill>
                    <a:prstClr val="white"/>
                  </a:solidFill>
                  <a:latin typeface="Calibri"/>
                </a:rPr>
                <a:t>Planteamiento</a:t>
              </a:r>
            </a:p>
            <a:p>
              <a:pPr algn="r"/>
              <a:r>
                <a:rPr lang="en-US" sz="1200" b="1" dirty="0">
                  <a:solidFill>
                    <a:prstClr val="white"/>
                  </a:solidFill>
                  <a:latin typeface="Calibri"/>
                </a:rPr>
                <a:t>Del Problema</a:t>
              </a:r>
            </a:p>
          </p:txBody>
        </p:sp>
        <p:sp>
          <p:nvSpPr>
            <p:cNvPr id="18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Introducción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9" name="Título 2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es-EC" dirty="0"/>
              <a:t>Fundamentos - MEF</a:t>
            </a:r>
          </a:p>
        </p:txBody>
      </p:sp>
      <p:pic>
        <p:nvPicPr>
          <p:cNvPr id="20" name="Picture 9" descr="http://mercadotecnia.espe.edu.ec/wp-content/uploads/tmp/LOGO-PRINCIPAL-ESPE2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22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14</a:t>
            </a:r>
          </a:p>
        </p:txBody>
      </p:sp>
      <p:grpSp>
        <p:nvGrpSpPr>
          <p:cNvPr id="64" name="Grupo 63"/>
          <p:cNvGrpSpPr/>
          <p:nvPr/>
        </p:nvGrpSpPr>
        <p:grpSpPr>
          <a:xfrm>
            <a:off x="35496" y="1764219"/>
            <a:ext cx="4556353" cy="3320965"/>
            <a:chOff x="35496" y="1764219"/>
            <a:chExt cx="4556353" cy="3320965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4"/>
            <a:srcRect t="24486" r="62232" b="20970"/>
            <a:stretch/>
          </p:blipFill>
          <p:spPr>
            <a:xfrm>
              <a:off x="35496" y="2166652"/>
              <a:ext cx="1631579" cy="1656184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/>
          </p:nvSpPr>
          <p:spPr>
            <a:xfrm>
              <a:off x="145826" y="1767234"/>
              <a:ext cx="1262292" cy="360040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200" dirty="0"/>
                <a:t>Fenómeno físico</a:t>
              </a: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1561910" y="1764219"/>
              <a:ext cx="1449122" cy="360040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200" dirty="0"/>
                <a:t>Modelo Matemático</a:t>
              </a:r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3164824" y="1764219"/>
              <a:ext cx="1427025" cy="360040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200" dirty="0"/>
                <a:t>Ecuación Diferencial</a:t>
              </a:r>
            </a:p>
          </p:txBody>
        </p:sp>
        <p:cxnSp>
          <p:nvCxnSpPr>
            <p:cNvPr id="7" name="Conector recto de flecha 6"/>
            <p:cNvCxnSpPr>
              <a:stCxn id="5" idx="3"/>
              <a:endCxn id="23" idx="1"/>
            </p:cNvCxnSpPr>
            <p:nvPr/>
          </p:nvCxnSpPr>
          <p:spPr>
            <a:xfrm flipV="1">
              <a:off x="1408118" y="1944239"/>
              <a:ext cx="153792" cy="30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ector recto de flecha 24"/>
            <p:cNvCxnSpPr>
              <a:stCxn id="23" idx="3"/>
              <a:endCxn id="24" idx="1"/>
            </p:cNvCxnSpPr>
            <p:nvPr/>
          </p:nvCxnSpPr>
          <p:spPr>
            <a:xfrm>
              <a:off x="3011032" y="1944239"/>
              <a:ext cx="1537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uadroTexto 25"/>
                <p:cNvSpPr txBox="1"/>
                <p:nvPr/>
              </p:nvSpPr>
              <p:spPr>
                <a:xfrm>
                  <a:off x="2431609" y="2370405"/>
                  <a:ext cx="2160240" cy="75770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s-EC" sz="1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s-EC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s-EC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EC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s-EC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</m:t>
                      </m:r>
                      <m:r>
                        <a:rPr lang="es-EC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𝑒𝑛</m:t>
                      </m:r>
                      <m:r>
                        <a:rPr lang="es-EC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lang="es-EC" sz="1400" dirty="0"/>
                    <a:t>     (1)</a:t>
                  </a:r>
                </a:p>
                <a:p>
                  <a:endParaRPr lang="es-EC" sz="1400" dirty="0"/>
                </a:p>
                <a:p>
                  <a:r>
                    <a:rPr lang="es-EC" sz="1400" dirty="0">
                      <a:ea typeface="Cambria Math" panose="02040503050406030204" pitchFamily="18" charset="0"/>
                    </a:rPr>
                    <a:t>          </a:t>
                  </a:r>
                  <a14:m>
                    <m:oMath xmlns:m="http://schemas.openxmlformats.org/officeDocument/2006/math">
                      <m:r>
                        <a:rPr lang="es-EC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s-EC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s-EC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C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r>
                        <a:rPr lang="es-EC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C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𝑒𝑛</m:t>
                      </m:r>
                      <m:r>
                        <a:rPr lang="es-EC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C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lang="es-EC" sz="1400" dirty="0"/>
                    <a:t>   (2)</a:t>
                  </a:r>
                </a:p>
              </p:txBody>
            </p:sp>
          </mc:Choice>
          <mc:Fallback xmlns="">
            <p:sp>
              <p:nvSpPr>
                <p:cNvPr id="26" name="CuadroTex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1609" y="2370405"/>
                  <a:ext cx="2160240" cy="75770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476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ángulo 27"/>
                <p:cNvSpPr/>
                <p:nvPr/>
              </p:nvSpPr>
              <p:spPr>
                <a:xfrm>
                  <a:off x="145826" y="4545184"/>
                  <a:ext cx="4446023" cy="540000"/>
                </a:xfrm>
                <a:prstGeom prst="rect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C" sz="1200" dirty="0"/>
                    <a:t>Solución: Encontrar </a:t>
                  </a:r>
                  <a14:m>
                    <m:oMath xmlns:m="http://schemas.openxmlformats.org/officeDocument/2006/math">
                      <m:r>
                        <a:rPr lang="es-EC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a14:m>
                  <a:r>
                    <a:rPr lang="es-EC" sz="1200" dirty="0"/>
                    <a:t> que satisface (1) y condiciones de borde (2) </a:t>
                  </a:r>
                </a:p>
              </p:txBody>
            </p:sp>
          </mc:Choice>
          <mc:Fallback xmlns="">
            <p:sp>
              <p:nvSpPr>
                <p:cNvPr id="28" name="Rectángulo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826" y="4545184"/>
                  <a:ext cx="4446023" cy="54000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28575"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uadroTexto 26"/>
                <p:cNvSpPr txBox="1"/>
                <p:nvPr/>
              </p:nvSpPr>
              <p:spPr>
                <a:xfrm>
                  <a:off x="1364725" y="3349343"/>
                  <a:ext cx="3227124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lang="es-EC" sz="1200" dirty="0"/>
                    <a:t>: Dominio delimitado por </a:t>
                  </a:r>
                  <a14:m>
                    <m:oMath xmlns:m="http://schemas.openxmlformats.org/officeDocument/2006/math">
                      <m:r>
                        <a:rPr lang="es-EC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m:rPr>
                          <m:sty m:val="p"/>
                        </m:rPr>
                        <a:rPr lang="el-G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lang="es-EC" sz="1200" dirty="0"/>
                    <a:t> </a:t>
                  </a:r>
                </a:p>
                <a:p>
                  <a14:m>
                    <m:oMath xmlns:m="http://schemas.openxmlformats.org/officeDocument/2006/math">
                      <m:r>
                        <a:rPr lang="es-EC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m:rPr>
                          <m:sty m:val="p"/>
                        </m:rPr>
                        <a:rPr lang="el-G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lang="es-EC" sz="1200" dirty="0"/>
                    <a:t>: Superficie que delimita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a14:m>
                  <a:endParaRPr lang="es-EC" sz="1200" dirty="0"/>
                </a:p>
                <a:p>
                  <a14:m>
                    <m:oMath xmlns:m="http://schemas.openxmlformats.org/officeDocument/2006/math">
                      <m:r>
                        <a:rPr lang="es-EC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a14:m>
                  <a:r>
                    <a:rPr lang="es-EC" sz="1200" dirty="0"/>
                    <a:t>: variable</a:t>
                  </a:r>
                </a:p>
                <a:p>
                  <a14:m>
                    <m:oMath xmlns:m="http://schemas.openxmlformats.org/officeDocument/2006/math">
                      <m:r>
                        <a:rPr lang="es-EC" sz="12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es-EC" sz="1200" dirty="0"/>
                    <a:t>: función independiente de </a:t>
                  </a:r>
                  <a14:m>
                    <m:oMath xmlns:m="http://schemas.openxmlformats.org/officeDocument/2006/math">
                      <m:r>
                        <a:rPr lang="es-EC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a14:m>
                  <a:endParaRPr lang="es-EC" sz="1200" dirty="0"/>
                </a:p>
                <a:p>
                  <a14:m>
                    <m:oMath xmlns:m="http://schemas.openxmlformats.org/officeDocument/2006/math">
                      <m:r>
                        <a:rPr lang="es-EC" sz="12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a14:m>
                  <a:r>
                    <a:rPr lang="es-EC" sz="1200" dirty="0"/>
                    <a:t>: operador diferencial (lineal o no lineal)</a:t>
                  </a:r>
                </a:p>
              </p:txBody>
            </p:sp>
          </mc:Choice>
          <mc:Fallback xmlns="">
            <p:sp>
              <p:nvSpPr>
                <p:cNvPr id="27" name="Cuadro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4725" y="3349343"/>
                  <a:ext cx="3227124" cy="101566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419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CuadroTexto 33"/>
          <p:cNvSpPr txBox="1"/>
          <p:nvPr/>
        </p:nvSpPr>
        <p:spPr>
          <a:xfrm>
            <a:off x="178668" y="1340768"/>
            <a:ext cx="3157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/>
              <a:t>Modelación de Fenómenos Físicos</a:t>
            </a:r>
          </a:p>
        </p:txBody>
      </p:sp>
      <p:grpSp>
        <p:nvGrpSpPr>
          <p:cNvPr id="38" name="Grupo 37"/>
          <p:cNvGrpSpPr/>
          <p:nvPr/>
        </p:nvGrpSpPr>
        <p:grpSpPr>
          <a:xfrm>
            <a:off x="4843672" y="1916832"/>
            <a:ext cx="1944216" cy="1200329"/>
            <a:chOff x="5148064" y="1844824"/>
            <a:chExt cx="1944216" cy="1200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uadroTexto 35"/>
                <p:cNvSpPr txBox="1"/>
                <p:nvPr/>
              </p:nvSpPr>
              <p:spPr>
                <a:xfrm>
                  <a:off x="5148064" y="1844824"/>
                  <a:ext cx="1944216" cy="1200329"/>
                </a:xfrm>
                <a:prstGeom prst="rect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s-CO"/>
                  </a:defPPr>
                  <a:lvl1pPr algn="ctr">
                    <a:defRPr sz="1200">
                      <a:solidFill>
                        <a:schemeClr val="dk1"/>
                      </a:solidFill>
                    </a:defRPr>
                  </a:lvl1pPr>
                  <a:lvl2pPr>
                    <a:defRPr>
                      <a:solidFill>
                        <a:schemeClr val="dk1"/>
                      </a:solidFill>
                    </a:defRPr>
                  </a:lvl2pPr>
                  <a:lvl3pPr>
                    <a:defRPr>
                      <a:solidFill>
                        <a:schemeClr val="dk1"/>
                      </a:solidFill>
                    </a:defRPr>
                  </a:lvl3pPr>
                  <a:lvl4pPr>
                    <a:defRPr>
                      <a:solidFill>
                        <a:schemeClr val="dk1"/>
                      </a:solidFill>
                    </a:defRPr>
                  </a:lvl4pPr>
                  <a:lvl5pPr>
                    <a:defRPr>
                      <a:solidFill>
                        <a:schemeClr val="dk1"/>
                      </a:solidFill>
                    </a:defRPr>
                  </a:lvl5pPr>
                  <a:lvl6pPr>
                    <a:defRPr>
                      <a:solidFill>
                        <a:schemeClr val="dk1"/>
                      </a:solidFill>
                    </a:defRPr>
                  </a:lvl6pPr>
                  <a:lvl7pPr>
                    <a:defRPr>
                      <a:solidFill>
                        <a:schemeClr val="dk1"/>
                      </a:solidFill>
                    </a:defRPr>
                  </a:lvl7pPr>
                  <a:lvl8pPr>
                    <a:defRPr>
                      <a:solidFill>
                        <a:schemeClr val="dk1"/>
                      </a:solidFill>
                    </a:defRPr>
                  </a:lvl8pPr>
                  <a:lvl9pPr>
                    <a:defRPr>
                      <a:solidFill>
                        <a:schemeClr val="dk1"/>
                      </a:solidFill>
                    </a:defRPr>
                  </a:lvl9pPr>
                </a:lstStyle>
                <a:p>
                  <a:endParaRPr lang="es-EC" dirty="0"/>
                </a:p>
                <a:p>
                  <a:endParaRPr lang="es-EC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C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  <m:r>
                          <a:rPr lang="es-EC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EC" i="1" dirty="0"/>
                </a:p>
                <a:p>
                  <a:r>
                    <a:rPr lang="es-EC" dirty="0"/>
                    <a:t>Formulación Diferencial del Problema</a:t>
                  </a:r>
                </a:p>
              </p:txBody>
            </p:sp>
          </mc:Choice>
          <mc:Fallback xmlns="">
            <p:sp>
              <p:nvSpPr>
                <p:cNvPr id="36" name="CuadroTexto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8064" y="1844824"/>
                  <a:ext cx="1944216" cy="120032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1238"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ángulo 36"/>
            <p:cNvSpPr/>
            <p:nvPr/>
          </p:nvSpPr>
          <p:spPr>
            <a:xfrm>
              <a:off x="5422669" y="1916832"/>
              <a:ext cx="1447200" cy="360040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000" dirty="0"/>
                <a:t>Ecuación Diferencial</a:t>
              </a: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7384895" y="1916832"/>
            <a:ext cx="1668464" cy="1200329"/>
            <a:chOff x="5274535" y="1844824"/>
            <a:chExt cx="1668464" cy="1200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CuadroTexto 39"/>
                <p:cNvSpPr txBox="1"/>
                <p:nvPr/>
              </p:nvSpPr>
              <p:spPr>
                <a:xfrm>
                  <a:off x="5274535" y="1844824"/>
                  <a:ext cx="1668464" cy="1200329"/>
                </a:xfrm>
                <a:prstGeom prst="rect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s-CO"/>
                  </a:defPPr>
                  <a:lvl1pPr algn="ctr">
                    <a:defRPr sz="1200">
                      <a:solidFill>
                        <a:schemeClr val="dk1"/>
                      </a:solidFill>
                    </a:defRPr>
                  </a:lvl1pPr>
                  <a:lvl2pPr>
                    <a:defRPr>
                      <a:solidFill>
                        <a:schemeClr val="dk1"/>
                      </a:solidFill>
                    </a:defRPr>
                  </a:lvl2pPr>
                  <a:lvl3pPr>
                    <a:defRPr>
                      <a:solidFill>
                        <a:schemeClr val="dk1"/>
                      </a:solidFill>
                    </a:defRPr>
                  </a:lvl3pPr>
                  <a:lvl4pPr>
                    <a:defRPr>
                      <a:solidFill>
                        <a:schemeClr val="dk1"/>
                      </a:solidFill>
                    </a:defRPr>
                  </a:lvl4pPr>
                  <a:lvl5pPr>
                    <a:defRPr>
                      <a:solidFill>
                        <a:schemeClr val="dk1"/>
                      </a:solidFill>
                    </a:defRPr>
                  </a:lvl5pPr>
                  <a:lvl6pPr>
                    <a:defRPr>
                      <a:solidFill>
                        <a:schemeClr val="dk1"/>
                      </a:solidFill>
                    </a:defRPr>
                  </a:lvl6pPr>
                  <a:lvl7pPr>
                    <a:defRPr>
                      <a:solidFill>
                        <a:schemeClr val="dk1"/>
                      </a:solidFill>
                    </a:defRPr>
                  </a:lvl7pPr>
                  <a:lvl8pPr>
                    <a:defRPr>
                      <a:solidFill>
                        <a:schemeClr val="dk1"/>
                      </a:solidFill>
                    </a:defRPr>
                  </a:lvl8pPr>
                  <a:lvl9pPr>
                    <a:defRPr>
                      <a:solidFill>
                        <a:schemeClr val="dk1"/>
                      </a:solidFill>
                    </a:defRPr>
                  </a:lvl9pPr>
                </a:lstStyle>
                <a:p>
                  <a:endParaRPr lang="es-EC" dirty="0"/>
                </a:p>
                <a:p>
                  <a:endParaRPr lang="es-EC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C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s-EC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C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acc>
                          </m:e>
                        </m:d>
                        <m:r>
                          <a:rPr lang="es-EC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C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s-EC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EC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s-EC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s-EC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s-EC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es-EC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24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sub>
                          <m:sup/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sSub>
                              <m:sSubPr>
                                <m:ctrlPr>
                                  <a:rPr lang="es-EC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C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s-EC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  <m:r>
                              <a:rPr lang="es-EC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e>
                        </m:nary>
                      </m:oMath>
                    </m:oMathPara>
                  </a14:m>
                  <a:endParaRPr lang="es-EC" dirty="0"/>
                </a:p>
              </p:txBody>
            </p:sp>
          </mc:Choice>
          <mc:Fallback xmlns="">
            <p:sp>
              <p:nvSpPr>
                <p:cNvPr id="40" name="CuadroTexto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4535" y="1844824"/>
                  <a:ext cx="1668464" cy="120032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6846" t="-5446" b="-82178"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Rectángulo 40"/>
            <p:cNvSpPr/>
            <p:nvPr/>
          </p:nvSpPr>
          <p:spPr>
            <a:xfrm>
              <a:off x="5385167" y="1894490"/>
              <a:ext cx="1447200" cy="360040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000" dirty="0"/>
                <a:t>Residuo</a:t>
              </a:r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6212421" y="3465896"/>
            <a:ext cx="1717718" cy="1115232"/>
            <a:chOff x="6178900" y="3578537"/>
            <a:chExt cx="1717718" cy="11152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ángulo 41"/>
                <p:cNvSpPr/>
                <p:nvPr/>
              </p:nvSpPr>
              <p:spPr>
                <a:xfrm>
                  <a:off x="6178900" y="3578537"/>
                  <a:ext cx="1717718" cy="360040"/>
                </a:xfrm>
                <a:prstGeom prst="rect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C" sz="1200" dirty="0"/>
                    <a:t>Reemplazar </a:t>
                  </a:r>
                  <a14:m>
                    <m:oMath xmlns:m="http://schemas.openxmlformats.org/officeDocument/2006/math">
                      <m:r>
                        <a:rPr lang="es-EC" sz="1200">
                          <a:latin typeface="Cambria Math" panose="02040503050406030204" pitchFamily="18" charset="0"/>
                        </a:rPr>
                        <m:t>𝜑</m:t>
                      </m:r>
                    </m:oMath>
                  </a14:m>
                  <a:r>
                    <a:rPr lang="es-EC" sz="1200" dirty="0"/>
                    <a:t> por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EC" sz="1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C" sz="120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acc>
                    </m:oMath>
                  </a14:m>
                  <a:endParaRPr lang="es-EC" sz="1200" dirty="0"/>
                </a:p>
              </p:txBody>
            </p:sp>
          </mc:Choice>
          <mc:Fallback xmlns="">
            <p:sp>
              <p:nvSpPr>
                <p:cNvPr id="42" name="Rectángulo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8900" y="3578537"/>
                  <a:ext cx="1717718" cy="36004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6620"/>
                  </a:stretch>
                </a:blipFill>
                <a:ln w="28575">
                  <a:solidFill>
                    <a:schemeClr val="accent5"/>
                  </a:solidFill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ángulo 42"/>
                <p:cNvSpPr/>
                <p:nvPr/>
              </p:nvSpPr>
              <p:spPr>
                <a:xfrm>
                  <a:off x="6473949" y="4054469"/>
                  <a:ext cx="1127620" cy="639300"/>
                </a:xfrm>
                <a:prstGeom prst="rect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s-EC" sz="1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  <m:r>
                          <a:rPr lang="es-EC" sz="1200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s-EC" sz="1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EC" sz="1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EC" sz="12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s-EC" sz="1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sSub>
                              <m:sSubPr>
                                <m:ctrlPr>
                                  <a:rPr lang="es-EC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C" sz="1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s-EC" sz="1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s-EC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C" sz="12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s-EC" sz="1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s-EC" sz="1200" i="1" dirty="0"/>
                </a:p>
              </p:txBody>
            </p:sp>
          </mc:Choice>
          <mc:Fallback xmlns="">
            <p:sp>
              <p:nvSpPr>
                <p:cNvPr id="43" name="Rectángulo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3949" y="4054469"/>
                  <a:ext cx="1127620" cy="63930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3369" t="-83962" r="-56150" b="-133962"/>
                  </a:stretch>
                </a:blipFill>
                <a:ln w="95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6" name="Conector recto de flecha 45"/>
          <p:cNvCxnSpPr/>
          <p:nvPr/>
        </p:nvCxnSpPr>
        <p:spPr>
          <a:xfrm>
            <a:off x="6507470" y="3117161"/>
            <a:ext cx="0" cy="348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/>
          <p:nvPr/>
        </p:nvCxnSpPr>
        <p:spPr>
          <a:xfrm flipV="1">
            <a:off x="7740352" y="3117161"/>
            <a:ext cx="0" cy="348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ángulo 48"/>
          <p:cNvSpPr/>
          <p:nvPr/>
        </p:nvSpPr>
        <p:spPr>
          <a:xfrm>
            <a:off x="5033647" y="4095071"/>
            <a:ext cx="1255500" cy="360040"/>
          </a:xfrm>
          <a:prstGeom prst="rect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/>
              <a:t>Integrar EDP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ángulo 49"/>
              <p:cNvSpPr/>
              <p:nvPr/>
            </p:nvSpPr>
            <p:spPr>
              <a:xfrm>
                <a:off x="7856559" y="3941828"/>
                <a:ext cx="1196799" cy="731240"/>
              </a:xfrm>
              <a:prstGeom prst="rect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C" sz="1200" dirty="0"/>
                  <a:t>Galerkin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EC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4"/>
                            </m:rPr>
                            <a:rPr lang="el-G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s-EC" sz="1200" i="1">
                              <a:latin typeface="Cambria Math" panose="02040503050406030204" pitchFamily="18" charset="0"/>
                            </a:rPr>
                            <m:t>𝑟</m:t>
                          </m:r>
                          <m:sSub>
                            <m:sSubPr>
                              <m:ctrlPr>
                                <a:rPr lang="es-EC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1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EC" sz="1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s-EC" sz="12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s-EC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s-EC" sz="1200" dirty="0"/>
              </a:p>
            </p:txBody>
          </p:sp>
        </mc:Choice>
        <mc:Fallback xmlns="">
          <p:sp>
            <p:nvSpPr>
              <p:cNvPr id="50" name="Rectángulo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559" y="3941828"/>
                <a:ext cx="1196799" cy="731240"/>
              </a:xfrm>
              <a:prstGeom prst="rect">
                <a:avLst/>
              </a:prstGeom>
              <a:blipFill rotWithShape="0">
                <a:blip r:embed="rId12"/>
                <a:stretch>
                  <a:fillRect l="-42289" t="-65600" b="-137600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ángulo 50"/>
          <p:cNvSpPr/>
          <p:nvPr/>
        </p:nvSpPr>
        <p:spPr>
          <a:xfrm>
            <a:off x="5484161" y="5160927"/>
            <a:ext cx="3174238" cy="360040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/>
              <a:t>Solución aproximada del problema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4843671" y="1340767"/>
            <a:ext cx="4209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/>
              <a:t>Métodos de Aproximación Globales:</a:t>
            </a:r>
          </a:p>
          <a:p>
            <a:r>
              <a:rPr lang="es-EC" sz="1400" b="1" dirty="0"/>
              <a:t>Métodos de residuos ponderados (</a:t>
            </a:r>
            <a:r>
              <a:rPr lang="es-EC" sz="1400" b="1" dirty="0" err="1"/>
              <a:t>Galerkin</a:t>
            </a:r>
            <a:r>
              <a:rPr lang="es-EC" sz="1400" b="1" dirty="0"/>
              <a:t>)</a:t>
            </a:r>
          </a:p>
        </p:txBody>
      </p:sp>
      <p:cxnSp>
        <p:nvCxnSpPr>
          <p:cNvPr id="57" name="Conector recto de flecha 56"/>
          <p:cNvCxnSpPr/>
          <p:nvPr/>
        </p:nvCxnSpPr>
        <p:spPr>
          <a:xfrm>
            <a:off x="5484161" y="3117161"/>
            <a:ext cx="0" cy="97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ector recto de flecha 58"/>
          <p:cNvCxnSpPr/>
          <p:nvPr/>
        </p:nvCxnSpPr>
        <p:spPr>
          <a:xfrm>
            <a:off x="8658399" y="3117161"/>
            <a:ext cx="0" cy="824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ector recto de flecha 60"/>
          <p:cNvCxnSpPr>
            <a:stCxn id="49" idx="2"/>
            <a:endCxn id="51" idx="0"/>
          </p:cNvCxnSpPr>
          <p:nvPr/>
        </p:nvCxnSpPr>
        <p:spPr>
          <a:xfrm>
            <a:off x="5661397" y="4455111"/>
            <a:ext cx="1409883" cy="705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ector recto de flecha 62"/>
          <p:cNvCxnSpPr>
            <a:stCxn id="50" idx="2"/>
            <a:endCxn id="51" idx="0"/>
          </p:cNvCxnSpPr>
          <p:nvPr/>
        </p:nvCxnSpPr>
        <p:spPr>
          <a:xfrm flipH="1">
            <a:off x="7071280" y="4673068"/>
            <a:ext cx="1383679" cy="487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5" name="Imagen 6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8668" y="2279140"/>
            <a:ext cx="1274241" cy="1755499"/>
          </a:xfrm>
          <a:prstGeom prst="rect">
            <a:avLst/>
          </a:prstGeom>
        </p:spPr>
      </p:pic>
      <p:sp>
        <p:nvSpPr>
          <p:cNvPr id="66" name="CuadroTexto 65"/>
          <p:cNvSpPr txBox="1"/>
          <p:nvPr/>
        </p:nvSpPr>
        <p:spPr>
          <a:xfrm>
            <a:off x="4815307" y="4160113"/>
            <a:ext cx="260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8179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940182"/>
              </p:ext>
            </p:extLst>
          </p:nvPr>
        </p:nvGraphicFramePr>
        <p:xfrm>
          <a:off x="457201" y="1556792"/>
          <a:ext cx="8075240" cy="4392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7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Conclusiones y Recomendaciones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Pruebas y Resultados</a:t>
              </a:r>
            </a:p>
          </p:txBody>
        </p:sp>
        <p:sp>
          <p:nvSpPr>
            <p:cNvPr id="9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Discretización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Análisis MEF</a:t>
              </a:r>
              <a:endParaRPr lang="en-US" sz="12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  </a:t>
              </a: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Objetivos</a:t>
              </a:r>
            </a:p>
          </p:txBody>
        </p:sp>
        <p:sp>
          <p:nvSpPr>
            <p:cNvPr id="12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Planteamiento</a:t>
              </a:r>
            </a:p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Del Problema</a:t>
              </a:r>
            </a:p>
          </p:txBody>
        </p:sp>
        <p:sp>
          <p:nvSpPr>
            <p:cNvPr id="13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Introducción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4" name="Título 2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dirty="0"/>
              <a:t>Etapas en el análisis del MEF</a:t>
            </a:r>
          </a:p>
        </p:txBody>
      </p:sp>
      <p:pic>
        <p:nvPicPr>
          <p:cNvPr id="15" name="Picture 9" descr="http://mercadotecnia.espe.edu.ec/wp-content/uploads/tmp/LOGO-PRINCIPAL-ESPE2.pn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17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912140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19799" b="71973"/>
          <a:stretch/>
        </p:blipFill>
        <p:spPr>
          <a:xfrm>
            <a:off x="4666276" y="1523393"/>
            <a:ext cx="4477724" cy="1185527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3"/>
          <a:srcRect r="14017"/>
          <a:stretch/>
        </p:blipFill>
        <p:spPr>
          <a:xfrm>
            <a:off x="237538" y="2390908"/>
            <a:ext cx="4077633" cy="375802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38" y="1762162"/>
            <a:ext cx="1866995" cy="1551404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9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Conclusiones y Recomendaciones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Pruebas y Resultados</a:t>
              </a:r>
            </a:p>
          </p:txBody>
        </p:sp>
        <p:sp>
          <p:nvSpPr>
            <p:cNvPr id="11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Discretización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Análisis MEF</a:t>
              </a:r>
              <a:endParaRPr lang="en-US" sz="12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  </a:t>
              </a: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Objetivos</a:t>
              </a:r>
            </a:p>
          </p:txBody>
        </p:sp>
        <p:sp>
          <p:nvSpPr>
            <p:cNvPr id="14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Planteamiento</a:t>
              </a:r>
            </a:p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Del Problema</a:t>
              </a:r>
            </a:p>
          </p:txBody>
        </p:sp>
        <p:sp>
          <p:nvSpPr>
            <p:cNvPr id="15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Introducción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6" name="Título 2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sz="2800" dirty="0"/>
              <a:t>1. Definición del problema y su dominio</a:t>
            </a:r>
            <a:endParaRPr lang="es-EC" dirty="0"/>
          </a:p>
        </p:txBody>
      </p:sp>
      <p:pic>
        <p:nvPicPr>
          <p:cNvPr id="17" name="Picture 9" descr="http://mercadotecnia.espe.edu.ec/wp-content/uploads/tmp/LOGO-PRINCIPAL-ESPE2.pn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16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2"/>
          <a:srcRect t="39978" r="19799" b="1"/>
          <a:stretch/>
        </p:blipFill>
        <p:spPr>
          <a:xfrm>
            <a:off x="4666276" y="3212975"/>
            <a:ext cx="4477724" cy="25388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/>
              <p:cNvSpPr txBox="1"/>
              <p:nvPr/>
            </p:nvSpPr>
            <p:spPr>
              <a:xfrm>
                <a:off x="4666276" y="2828190"/>
                <a:ext cx="3218092" cy="38478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C" sz="12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s-EC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C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s-EC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:=</m:t>
                    </m:r>
                    <m:f>
                      <m:fPr>
                        <m:ctrlPr>
                          <a:rPr lang="es-EC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s-EC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s-EC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es-EC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C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C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s-EC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f>
                          <m:fPr>
                            <m:ctrlPr>
                              <a:rPr lang="es-EC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C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𝜕𝜙</m:t>
                            </m:r>
                          </m:num>
                          <m:den>
                            <m:r>
                              <a:rPr lang="es-EC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s-EC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s-EC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s-EC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s-EC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s-EC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  <m:d>
                      <m:dPr>
                        <m:ctrlPr>
                          <a:rPr lang="es-EC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C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C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s-EC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f>
                          <m:fPr>
                            <m:ctrlPr>
                              <a:rPr lang="es-EC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C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𝜕𝜙</m:t>
                            </m:r>
                          </m:num>
                          <m:den>
                            <m:r>
                              <a:rPr lang="es-EC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s-EC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e>
                    </m:d>
                    <m:r>
                      <a:rPr lang="es-EC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s-EC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s-EC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 </m:t>
                    </m:r>
                    <m:r>
                      <a:rPr lang="es-EC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𝑒𝑛</m:t>
                    </m:r>
                    <m:r>
                      <a:rPr lang="es-EC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s-EC" sz="1200" dirty="0"/>
                  <a:t>         </a:t>
                </a:r>
              </a:p>
            </p:txBody>
          </p:sp>
        </mc:Choice>
        <mc:Fallback xmlns="">
          <p:sp>
            <p:nvSpPr>
              <p:cNvPr id="22" name="Cuadro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276" y="2828190"/>
                <a:ext cx="3218092" cy="38478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/>
          <p:cNvSpPr txBox="1"/>
          <p:nvPr/>
        </p:nvSpPr>
        <p:spPr>
          <a:xfrm>
            <a:off x="8388424" y="2924944"/>
            <a:ext cx="504056" cy="24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(1.1)</a:t>
            </a:r>
          </a:p>
        </p:txBody>
      </p:sp>
    </p:spTree>
    <p:extLst>
      <p:ext uri="{BB962C8B-B14F-4D97-AF65-F5344CB8AC3E}">
        <p14:creationId xmlns:p14="http://schemas.microsoft.com/office/powerpoint/2010/main" val="173636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1405534"/>
            <a:ext cx="2381250" cy="1685925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3995936" y="1544334"/>
            <a:ext cx="1508760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50" dirty="0"/>
              <a:t>EL PROBLEMA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6228184" y="1544333"/>
            <a:ext cx="1822773" cy="63690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50" dirty="0"/>
              <a:t>Definido sobre un dominio continuo 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7377545" y="2954391"/>
            <a:ext cx="1617260" cy="7907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50" dirty="0"/>
              <a:t>Las </a:t>
            </a:r>
            <a:r>
              <a:rPr lang="es-MX" sz="1350" dirty="0" err="1"/>
              <a:t>ed</a:t>
            </a:r>
            <a:r>
              <a:rPr lang="es-MX" sz="1350" dirty="0"/>
              <a:t> gobernantes del problema  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5065002" y="2919765"/>
            <a:ext cx="1945889" cy="9475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50" dirty="0"/>
              <a:t>Válidas en todo su dominio,  lo son también en una porción de él 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821618" y="3213688"/>
            <a:ext cx="2154986" cy="258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0" dirty="0"/>
              <a:t>ELEMENTOS FINITOS</a:t>
            </a:r>
          </a:p>
        </p:txBody>
      </p:sp>
      <p:sp>
        <p:nvSpPr>
          <p:cNvPr id="14" name="Flecha derecha 13"/>
          <p:cNvSpPr/>
          <p:nvPr/>
        </p:nvSpPr>
        <p:spPr>
          <a:xfrm>
            <a:off x="2908485" y="5406076"/>
            <a:ext cx="612997" cy="192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6" name="Flecha izquierda 15"/>
          <p:cNvSpPr/>
          <p:nvPr/>
        </p:nvSpPr>
        <p:spPr>
          <a:xfrm>
            <a:off x="7004358" y="3250687"/>
            <a:ext cx="335345" cy="1883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7" name="Flecha izquierda 16"/>
          <p:cNvSpPr/>
          <p:nvPr/>
        </p:nvSpPr>
        <p:spPr>
          <a:xfrm>
            <a:off x="4767609" y="3273218"/>
            <a:ext cx="271940" cy="1360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8" name="CuadroTexto 17"/>
          <p:cNvSpPr txBox="1"/>
          <p:nvPr/>
        </p:nvSpPr>
        <p:spPr>
          <a:xfrm>
            <a:off x="856984" y="3836662"/>
            <a:ext cx="20601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dirty="0"/>
              <a:t>Interconectados de diferente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125569" y="4432079"/>
            <a:ext cx="1316342" cy="368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50" dirty="0"/>
              <a:t>FORMA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2386656" y="4400134"/>
            <a:ext cx="1351437" cy="4001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50" dirty="0"/>
              <a:t>TAMAÑO</a:t>
            </a:r>
          </a:p>
        </p:txBody>
      </p:sp>
      <p:cxnSp>
        <p:nvCxnSpPr>
          <p:cNvPr id="24" name="Conector recto 23"/>
          <p:cNvCxnSpPr>
            <a:stCxn id="11" idx="2"/>
            <a:endCxn id="18" idx="0"/>
          </p:cNvCxnSpPr>
          <p:nvPr/>
        </p:nvCxnSpPr>
        <p:spPr>
          <a:xfrm flipH="1">
            <a:off x="1887074" y="3472188"/>
            <a:ext cx="12037" cy="364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764178" y="4242498"/>
            <a:ext cx="22698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764177" y="4242498"/>
            <a:ext cx="0" cy="21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>
            <a:off x="3034044" y="4242498"/>
            <a:ext cx="0" cy="239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redondeado 33"/>
          <p:cNvSpPr/>
          <p:nvPr/>
        </p:nvSpPr>
        <p:spPr>
          <a:xfrm>
            <a:off x="856984" y="5309830"/>
            <a:ext cx="1887349" cy="417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0" dirty="0"/>
              <a:t>DISCRETIZACIÓN</a:t>
            </a:r>
          </a:p>
        </p:txBody>
      </p:sp>
      <p:cxnSp>
        <p:nvCxnSpPr>
          <p:cNvPr id="36" name="Conector recto 35"/>
          <p:cNvCxnSpPr/>
          <p:nvPr/>
        </p:nvCxnSpPr>
        <p:spPr>
          <a:xfrm>
            <a:off x="764178" y="4852036"/>
            <a:ext cx="1105210" cy="195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>
            <a:stCxn id="22" idx="2"/>
          </p:cNvCxnSpPr>
          <p:nvPr/>
        </p:nvCxnSpPr>
        <p:spPr>
          <a:xfrm flipH="1">
            <a:off x="1899111" y="4800255"/>
            <a:ext cx="1163264" cy="267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/>
          <p:cNvSpPr txBox="1"/>
          <p:nvPr/>
        </p:nvSpPr>
        <p:spPr>
          <a:xfrm>
            <a:off x="1207387" y="5067616"/>
            <a:ext cx="13590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/>
              <a:t>CB simples</a:t>
            </a:r>
          </a:p>
          <a:p>
            <a:pPr algn="ctr"/>
            <a:endParaRPr lang="es-MX" sz="1050" dirty="0"/>
          </a:p>
        </p:txBody>
      </p:sp>
      <p:sp>
        <p:nvSpPr>
          <p:cNvPr id="27" name="Flecha derecha 26"/>
          <p:cNvSpPr/>
          <p:nvPr/>
        </p:nvSpPr>
        <p:spPr>
          <a:xfrm>
            <a:off x="5565903" y="1798987"/>
            <a:ext cx="612997" cy="192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30" name="Rectángulo redondeado 29"/>
          <p:cNvSpPr/>
          <p:nvPr/>
        </p:nvSpPr>
        <p:spPr>
          <a:xfrm>
            <a:off x="3659304" y="5308971"/>
            <a:ext cx="1643761" cy="4001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50" dirty="0"/>
              <a:t>Aproximaciones</a:t>
            </a:r>
          </a:p>
        </p:txBody>
      </p:sp>
      <p:sp>
        <p:nvSpPr>
          <p:cNvPr id="31" name="Rectángulo redondeado 30"/>
          <p:cNvSpPr/>
          <p:nvPr/>
        </p:nvSpPr>
        <p:spPr>
          <a:xfrm>
            <a:off x="6180135" y="5181245"/>
            <a:ext cx="1445965" cy="5520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50" dirty="0"/>
              <a:t>Dominio aproximado</a:t>
            </a:r>
          </a:p>
        </p:txBody>
      </p:sp>
      <p:sp>
        <p:nvSpPr>
          <p:cNvPr id="32" name="Flecha derecha 31"/>
          <p:cNvSpPr/>
          <p:nvPr/>
        </p:nvSpPr>
        <p:spPr>
          <a:xfrm>
            <a:off x="5508104" y="5422450"/>
            <a:ext cx="612997" cy="192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grpSp>
        <p:nvGrpSpPr>
          <p:cNvPr id="35" name="Grupo 34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37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Conclusiones y Recomendaciones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Pruebas y Resultados</a:t>
              </a:r>
            </a:p>
          </p:txBody>
        </p:sp>
        <p:sp>
          <p:nvSpPr>
            <p:cNvPr id="40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Discretización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Análisis MEF</a:t>
              </a:r>
              <a:endParaRPr lang="en-US" sz="12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  </a:t>
              </a: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Objetivos</a:t>
              </a:r>
            </a:p>
          </p:txBody>
        </p:sp>
        <p:sp>
          <p:nvSpPr>
            <p:cNvPr id="43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Planteamiento</a:t>
              </a:r>
            </a:p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Del Problema</a:t>
              </a:r>
            </a:p>
          </p:txBody>
        </p:sp>
        <p:sp>
          <p:nvSpPr>
            <p:cNvPr id="44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Introducción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5" name="Título 2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sz="2800" dirty="0"/>
              <a:t>2. Discretización del dominio</a:t>
            </a:r>
            <a:endParaRPr lang="es-EC" dirty="0"/>
          </a:p>
        </p:txBody>
      </p:sp>
      <p:pic>
        <p:nvPicPr>
          <p:cNvPr id="46" name="Picture 9" descr="http://mercadotecnia.espe.edu.ec/wp-content/uploads/tmp/LOGO-PRINCIPAL-ESPE2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48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49" name="Rectángulo redondeado 48"/>
          <p:cNvSpPr/>
          <p:nvPr/>
        </p:nvSpPr>
        <p:spPr>
          <a:xfrm>
            <a:off x="3221008" y="2998357"/>
            <a:ext cx="1508760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50" dirty="0"/>
              <a:t>Esta idealización, permite</a:t>
            </a:r>
          </a:p>
        </p:txBody>
      </p:sp>
      <p:sp>
        <p:nvSpPr>
          <p:cNvPr id="50" name="Flecha izquierda 49"/>
          <p:cNvSpPr/>
          <p:nvPr/>
        </p:nvSpPr>
        <p:spPr>
          <a:xfrm>
            <a:off x="3037306" y="3308918"/>
            <a:ext cx="137566" cy="680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52" name="Flecha curvada hacia abajo 51"/>
          <p:cNvSpPr/>
          <p:nvPr/>
        </p:nvSpPr>
        <p:spPr>
          <a:xfrm rot="4791521">
            <a:off x="7829959" y="2156850"/>
            <a:ext cx="1175303" cy="387379"/>
          </a:xfrm>
          <a:prstGeom prst="curvedDownArrow">
            <a:avLst>
              <a:gd name="adj1" fmla="val 50000"/>
              <a:gd name="adj2" fmla="val 9040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99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681284" y="4229703"/>
            <a:ext cx="4077852" cy="2424669"/>
          </a:xfrm>
        </p:spPr>
      </p:pic>
      <p:sp>
        <p:nvSpPr>
          <p:cNvPr id="7" name="CuadroTexto 6"/>
          <p:cNvSpPr txBox="1"/>
          <p:nvPr/>
        </p:nvSpPr>
        <p:spPr>
          <a:xfrm>
            <a:off x="1910148" y="2633604"/>
            <a:ext cx="10951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dirty="0"/>
              <a:t>Aproximación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1522458" y="2101477"/>
            <a:ext cx="1782371" cy="43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0" dirty="0"/>
              <a:t>MEF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1305469" y="2954893"/>
            <a:ext cx="225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redondeado 19"/>
          <p:cNvSpPr/>
          <p:nvPr/>
        </p:nvSpPr>
        <p:spPr>
          <a:xfrm>
            <a:off x="435973" y="3095886"/>
            <a:ext cx="1738993" cy="4582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50" dirty="0"/>
              <a:t>Dominio del problema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2692053" y="3094427"/>
            <a:ext cx="1738993" cy="4582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50" dirty="0"/>
              <a:t>Variables involucradas</a:t>
            </a:r>
          </a:p>
        </p:txBody>
      </p:sp>
      <p:cxnSp>
        <p:nvCxnSpPr>
          <p:cNvPr id="23" name="Conector recto 22"/>
          <p:cNvCxnSpPr>
            <a:endCxn id="20" idx="0"/>
          </p:cNvCxnSpPr>
          <p:nvPr/>
        </p:nvCxnSpPr>
        <p:spPr>
          <a:xfrm>
            <a:off x="1305469" y="2954893"/>
            <a:ext cx="1" cy="1409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>
            <a:endCxn id="21" idx="0"/>
          </p:cNvCxnSpPr>
          <p:nvPr/>
        </p:nvCxnSpPr>
        <p:spPr>
          <a:xfrm>
            <a:off x="3561549" y="2954893"/>
            <a:ext cx="1" cy="139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ángulo redondeado 34"/>
          <p:cNvSpPr/>
          <p:nvPr/>
        </p:nvSpPr>
        <p:spPr>
          <a:xfrm>
            <a:off x="1773283" y="3699475"/>
            <a:ext cx="1273298" cy="4597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0" dirty="0">
                <a:solidFill>
                  <a:schemeClr val="bg1"/>
                </a:solidFill>
              </a:rPr>
              <a:t>Funciones algebraicas</a:t>
            </a:r>
          </a:p>
        </p:txBody>
      </p:sp>
      <p:cxnSp>
        <p:nvCxnSpPr>
          <p:cNvPr id="39" name="Conector recto 38"/>
          <p:cNvCxnSpPr>
            <a:stCxn id="20" idx="2"/>
            <a:endCxn id="35" idx="1"/>
          </p:cNvCxnSpPr>
          <p:nvPr/>
        </p:nvCxnSpPr>
        <p:spPr>
          <a:xfrm>
            <a:off x="1305470" y="3554185"/>
            <a:ext cx="467813" cy="3751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>
            <a:stCxn id="35" idx="3"/>
            <a:endCxn id="21" idx="2"/>
          </p:cNvCxnSpPr>
          <p:nvPr/>
        </p:nvCxnSpPr>
        <p:spPr>
          <a:xfrm flipV="1">
            <a:off x="3046581" y="3552725"/>
            <a:ext cx="514969" cy="376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uadroTexto 49"/>
          <p:cNvSpPr txBox="1"/>
          <p:nvPr/>
        </p:nvSpPr>
        <p:spPr>
          <a:xfrm>
            <a:off x="1559889" y="4322049"/>
            <a:ext cx="18533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dirty="0"/>
              <a:t>Si tienen el mismo orden </a:t>
            </a:r>
          </a:p>
        </p:txBody>
      </p:sp>
      <p:cxnSp>
        <p:nvCxnSpPr>
          <p:cNvPr id="52" name="Conector recto 51"/>
          <p:cNvCxnSpPr/>
          <p:nvPr/>
        </p:nvCxnSpPr>
        <p:spPr>
          <a:xfrm flipH="1">
            <a:off x="2484259" y="4596997"/>
            <a:ext cx="2326" cy="124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ángulo redondeado 54"/>
          <p:cNvSpPr/>
          <p:nvPr/>
        </p:nvSpPr>
        <p:spPr>
          <a:xfrm>
            <a:off x="1228564" y="4748824"/>
            <a:ext cx="2449055" cy="2872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50" dirty="0"/>
              <a:t>Elemento isoparamétrico</a:t>
            </a:r>
          </a:p>
        </p:txBody>
      </p:sp>
      <p:sp>
        <p:nvSpPr>
          <p:cNvPr id="56" name="Rectángulo redondeado 55"/>
          <p:cNvSpPr/>
          <p:nvPr/>
        </p:nvSpPr>
        <p:spPr>
          <a:xfrm>
            <a:off x="5354366" y="2098517"/>
            <a:ext cx="3177047" cy="4313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0" dirty="0"/>
              <a:t>DISCRETIZACIÓN DEL DOMINIO </a:t>
            </a:r>
          </a:p>
        </p:txBody>
      </p:sp>
      <p:sp>
        <p:nvSpPr>
          <p:cNvPr id="57" name="CuadroTexto 56"/>
          <p:cNvSpPr txBox="1"/>
          <p:nvPr/>
        </p:nvSpPr>
        <p:spPr>
          <a:xfrm>
            <a:off x="6365063" y="2585345"/>
            <a:ext cx="14558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dirty="0"/>
              <a:t>Se realiza mediante</a:t>
            </a:r>
          </a:p>
        </p:txBody>
      </p:sp>
      <p:sp>
        <p:nvSpPr>
          <p:cNvPr id="58" name="Rectángulo redondeado 57"/>
          <p:cNvSpPr/>
          <p:nvPr/>
        </p:nvSpPr>
        <p:spPr>
          <a:xfrm>
            <a:off x="5376743" y="2954893"/>
            <a:ext cx="3154670" cy="4582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50" dirty="0"/>
              <a:t>Elementos triangulares</a:t>
            </a:r>
          </a:p>
        </p:txBody>
      </p:sp>
      <p:cxnSp>
        <p:nvCxnSpPr>
          <p:cNvPr id="60" name="Conector recto 59"/>
          <p:cNvCxnSpPr>
            <a:stCxn id="58" idx="0"/>
          </p:cNvCxnSpPr>
          <p:nvPr/>
        </p:nvCxnSpPr>
        <p:spPr>
          <a:xfrm flipH="1" flipV="1">
            <a:off x="6942889" y="2815360"/>
            <a:ext cx="11189" cy="139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/>
          <p:cNvCxnSpPr>
            <a:stCxn id="56" idx="2"/>
          </p:cNvCxnSpPr>
          <p:nvPr/>
        </p:nvCxnSpPr>
        <p:spPr>
          <a:xfrm flipH="1">
            <a:off x="6942889" y="2529851"/>
            <a:ext cx="1" cy="835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ángulo redondeado 63"/>
          <p:cNvSpPr/>
          <p:nvPr/>
        </p:nvSpPr>
        <p:spPr>
          <a:xfrm>
            <a:off x="5376743" y="3696487"/>
            <a:ext cx="3177047" cy="4582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50" dirty="0"/>
              <a:t>Campo de desplazamientos (variable de estado )</a:t>
            </a:r>
          </a:p>
        </p:txBody>
      </p:sp>
      <p:sp>
        <p:nvSpPr>
          <p:cNvPr id="65" name="Flecha curvada hacia la derecha 64"/>
          <p:cNvSpPr/>
          <p:nvPr/>
        </p:nvSpPr>
        <p:spPr>
          <a:xfrm rot="21301945">
            <a:off x="4767265" y="3069668"/>
            <a:ext cx="548640" cy="91211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>
              <a:solidFill>
                <a:schemeClr val="tx1"/>
              </a:solidFill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27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Conclusiones y Recomendaciones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Pruebas y Resultados</a:t>
              </a:r>
            </a:p>
          </p:txBody>
        </p:sp>
        <p:sp>
          <p:nvSpPr>
            <p:cNvPr id="30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Discretización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Análisis MEF</a:t>
              </a:r>
              <a:endParaRPr lang="en-US" sz="12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  </a:t>
              </a: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Objetivos</a:t>
              </a:r>
            </a:p>
          </p:txBody>
        </p:sp>
        <p:sp>
          <p:nvSpPr>
            <p:cNvPr id="33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Planteamiento</a:t>
              </a:r>
            </a:p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Del Problema</a:t>
              </a:r>
            </a:p>
          </p:txBody>
        </p:sp>
        <p:sp>
          <p:nvSpPr>
            <p:cNvPr id="34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Introducción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6" name="Título 2"/>
          <p:cNvSpPr txBox="1">
            <a:spLocks/>
          </p:cNvSpPr>
          <p:nvPr/>
        </p:nvSpPr>
        <p:spPr>
          <a:xfrm>
            <a:off x="457200" y="629816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sz="2800" dirty="0"/>
              <a:t>3. Construcción de las funciones de aproximación</a:t>
            </a:r>
            <a:endParaRPr lang="es-EC" dirty="0"/>
          </a:p>
        </p:txBody>
      </p:sp>
      <p:pic>
        <p:nvPicPr>
          <p:cNvPr id="37" name="Picture 9" descr="http://mercadotecnia.espe.edu.ec/wp-content/uploads/tmp/LOGO-PRINCIPAL-ESPE2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40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700007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8458200" cy="2160240"/>
          </a:xfrm>
        </p:spPr>
        <p:txBody>
          <a:bodyPr>
            <a:noAutofit/>
          </a:bodyPr>
          <a:lstStyle/>
          <a:p>
            <a:pPr algn="ctr"/>
            <a:r>
              <a:rPr lang="es-ES" sz="3200" dirty="0">
                <a:solidFill>
                  <a:schemeClr val="tx1"/>
                </a:solidFill>
                <a:effectLst/>
              </a:rPr>
              <a:t>MODELAMIENTO Y SIMULACIÓN NUMÉRICA SOBRE LA ANATOMÍA DE LA PLANTA DEL PIE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80535" y="3505165"/>
            <a:ext cx="8458200" cy="494937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2000" dirty="0">
                <a:effectLst/>
              </a:rPr>
              <a:t>Maestría en la Enseñanza de la Matemática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85800" y="4014183"/>
            <a:ext cx="8458200" cy="494937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2000" dirty="0">
                <a:effectLst/>
              </a:rPr>
              <a:t>AUTOR: Ing. Edison Guamán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80535" y="4518239"/>
            <a:ext cx="8458200" cy="494937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2000" dirty="0">
                <a:effectLst/>
              </a:rPr>
              <a:t>DIRECTOR: Paúl Medina PhD.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85800" y="6165304"/>
            <a:ext cx="8458200" cy="494937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2000" dirty="0">
                <a:solidFill>
                  <a:schemeClr val="bg1"/>
                </a:solidFill>
                <a:effectLst/>
              </a:rPr>
              <a:t>Sangolquí 2019</a:t>
            </a:r>
          </a:p>
        </p:txBody>
      </p:sp>
      <p:cxnSp>
        <p:nvCxnSpPr>
          <p:cNvPr id="9" name="Conector recto 8"/>
          <p:cNvCxnSpPr/>
          <p:nvPr/>
        </p:nvCxnSpPr>
        <p:spPr>
          <a:xfrm>
            <a:off x="680535" y="3068960"/>
            <a:ext cx="79239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Marcador de contenido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655" y="1852166"/>
            <a:ext cx="4177145" cy="39401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48" name="Rectangle 4"/>
          <p:cNvSpPr/>
          <p:nvPr/>
        </p:nvSpPr>
        <p:spPr>
          <a:xfrm>
            <a:off x="179512" y="3131104"/>
            <a:ext cx="2012282" cy="3482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350" dirty="0">
                <a:solidFill>
                  <a:schemeClr val="tx1"/>
                </a:solidFill>
              </a:rPr>
              <a:t>grado de libertad</a:t>
            </a:r>
          </a:p>
        </p:txBody>
      </p:sp>
      <p:sp>
        <p:nvSpPr>
          <p:cNvPr id="49" name="Rectangle 6"/>
          <p:cNvSpPr/>
          <p:nvPr/>
        </p:nvSpPr>
        <p:spPr>
          <a:xfrm>
            <a:off x="179512" y="4180237"/>
            <a:ext cx="3257550" cy="37899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350" dirty="0">
                <a:solidFill>
                  <a:schemeClr val="tx1"/>
                </a:solidFill>
              </a:rPr>
              <a:t>Infinitos grados de libertad a finitos</a:t>
            </a:r>
          </a:p>
        </p:txBody>
      </p:sp>
      <p:sp>
        <p:nvSpPr>
          <p:cNvPr id="50" name="Rectangle 7"/>
          <p:cNvSpPr/>
          <p:nvPr/>
        </p:nvSpPr>
        <p:spPr>
          <a:xfrm>
            <a:off x="974559" y="5540594"/>
            <a:ext cx="1946860" cy="37895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350" dirty="0">
                <a:solidFill>
                  <a:schemeClr val="tx1"/>
                </a:solidFill>
              </a:rPr>
              <a:t> espacio inicial de funciones</a:t>
            </a:r>
          </a:p>
        </p:txBody>
      </p:sp>
      <p:cxnSp>
        <p:nvCxnSpPr>
          <p:cNvPr id="51" name="Straight Connector 9"/>
          <p:cNvCxnSpPr/>
          <p:nvPr/>
        </p:nvCxnSpPr>
        <p:spPr>
          <a:xfrm flipH="1">
            <a:off x="682937" y="2279623"/>
            <a:ext cx="9023" cy="367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12"/>
          <p:cNvCxnSpPr/>
          <p:nvPr/>
        </p:nvCxnSpPr>
        <p:spPr>
          <a:xfrm>
            <a:off x="682937" y="2932484"/>
            <a:ext cx="0" cy="203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18"/>
          <p:cNvSpPr/>
          <p:nvPr/>
        </p:nvSpPr>
        <p:spPr>
          <a:xfrm>
            <a:off x="2734177" y="1958146"/>
            <a:ext cx="1200150" cy="2707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350" dirty="0">
                <a:solidFill>
                  <a:schemeClr val="tx1"/>
                </a:solidFill>
              </a:rPr>
              <a:t>Incógnitas</a:t>
            </a:r>
          </a:p>
        </p:txBody>
      </p:sp>
      <p:cxnSp>
        <p:nvCxnSpPr>
          <p:cNvPr id="54" name="Straight Connector 20"/>
          <p:cNvCxnSpPr>
            <a:endCxn id="53" idx="1"/>
          </p:cNvCxnSpPr>
          <p:nvPr/>
        </p:nvCxnSpPr>
        <p:spPr>
          <a:xfrm>
            <a:off x="1161801" y="2084736"/>
            <a:ext cx="1572376" cy="8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24"/>
          <p:cNvSpPr/>
          <p:nvPr/>
        </p:nvSpPr>
        <p:spPr>
          <a:xfrm>
            <a:off x="1490589" y="1902742"/>
            <a:ext cx="886645" cy="38151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350" dirty="0">
                <a:solidFill>
                  <a:schemeClr val="tx1"/>
                </a:solidFill>
              </a:rPr>
              <a:t>asocia</a:t>
            </a:r>
          </a:p>
        </p:txBody>
      </p:sp>
      <p:sp>
        <p:nvSpPr>
          <p:cNvPr id="56" name="Rectangle 26"/>
          <p:cNvSpPr/>
          <p:nvPr/>
        </p:nvSpPr>
        <p:spPr>
          <a:xfrm>
            <a:off x="245186" y="2592147"/>
            <a:ext cx="793511" cy="27215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350" dirty="0">
                <a:solidFill>
                  <a:schemeClr val="tx1"/>
                </a:solidFill>
              </a:rPr>
              <a:t>tiene</a:t>
            </a:r>
          </a:p>
        </p:txBody>
      </p:sp>
      <p:sp>
        <p:nvSpPr>
          <p:cNvPr id="57" name="Rectangle 30"/>
          <p:cNvSpPr/>
          <p:nvPr/>
        </p:nvSpPr>
        <p:spPr>
          <a:xfrm>
            <a:off x="179512" y="3689356"/>
            <a:ext cx="2012282" cy="27881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350" dirty="0">
                <a:solidFill>
                  <a:schemeClr val="tx1"/>
                </a:solidFill>
              </a:rPr>
              <a:t>transforma</a:t>
            </a:r>
          </a:p>
        </p:txBody>
      </p:sp>
      <p:sp>
        <p:nvSpPr>
          <p:cNvPr id="58" name="Rectangle 31"/>
          <p:cNvSpPr/>
          <p:nvPr/>
        </p:nvSpPr>
        <p:spPr>
          <a:xfrm>
            <a:off x="1274595" y="4864935"/>
            <a:ext cx="1028700" cy="36002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350" dirty="0">
                <a:solidFill>
                  <a:schemeClr val="tx1"/>
                </a:solidFill>
              </a:rPr>
              <a:t>cambia</a:t>
            </a:r>
          </a:p>
        </p:txBody>
      </p:sp>
      <p:cxnSp>
        <p:nvCxnSpPr>
          <p:cNvPr id="59" name="Straight Connector 33"/>
          <p:cNvCxnSpPr>
            <a:endCxn id="57" idx="0"/>
          </p:cNvCxnSpPr>
          <p:nvPr/>
        </p:nvCxnSpPr>
        <p:spPr>
          <a:xfrm>
            <a:off x="1161802" y="3513493"/>
            <a:ext cx="23851" cy="175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35"/>
          <p:cNvCxnSpPr/>
          <p:nvPr/>
        </p:nvCxnSpPr>
        <p:spPr>
          <a:xfrm>
            <a:off x="1161801" y="3968171"/>
            <a:ext cx="0" cy="218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37"/>
          <p:cNvCxnSpPr>
            <a:endCxn id="58" idx="0"/>
          </p:cNvCxnSpPr>
          <p:nvPr/>
        </p:nvCxnSpPr>
        <p:spPr>
          <a:xfrm>
            <a:off x="1788945" y="4559231"/>
            <a:ext cx="0" cy="305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39"/>
          <p:cNvCxnSpPr>
            <a:stCxn id="58" idx="2"/>
          </p:cNvCxnSpPr>
          <p:nvPr/>
        </p:nvCxnSpPr>
        <p:spPr>
          <a:xfrm>
            <a:off x="1788945" y="5224956"/>
            <a:ext cx="0" cy="315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o 20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22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Conclusiones y Recomendaciones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Pruebas y Resultados</a:t>
              </a:r>
            </a:p>
          </p:txBody>
        </p:sp>
        <p:sp>
          <p:nvSpPr>
            <p:cNvPr id="24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Discretización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Análisis MEF</a:t>
              </a:r>
              <a:endParaRPr lang="en-US" sz="12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  </a:t>
              </a: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Objetivos</a:t>
              </a:r>
            </a:p>
          </p:txBody>
        </p:sp>
        <p:sp>
          <p:nvSpPr>
            <p:cNvPr id="27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Planteamiento</a:t>
              </a:r>
            </a:p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Del Problema</a:t>
              </a:r>
            </a:p>
          </p:txBody>
        </p:sp>
        <p:sp>
          <p:nvSpPr>
            <p:cNvPr id="28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Introducción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30" name="Picture 9" descr="http://mercadotecnia.espe.edu.ec/wp-content/uploads/tmp/LOGO-PRINCIPAL-ESPE2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32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33" name="Título 2"/>
          <p:cNvSpPr txBox="1">
            <a:spLocks/>
          </p:cNvSpPr>
          <p:nvPr/>
        </p:nvSpPr>
        <p:spPr>
          <a:xfrm>
            <a:off x="457200" y="629816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sz="2800" dirty="0"/>
              <a:t>4. Determinación de las ecuaciones de cada elemento</a:t>
            </a:r>
            <a:endParaRPr lang="es-EC" dirty="0"/>
          </a:p>
        </p:txBody>
      </p:sp>
      <p:sp>
        <p:nvSpPr>
          <p:cNvPr id="34" name="Rectángulo redondeado 33"/>
          <p:cNvSpPr/>
          <p:nvPr/>
        </p:nvSpPr>
        <p:spPr>
          <a:xfrm>
            <a:off x="365638" y="1855911"/>
            <a:ext cx="768008" cy="43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350" dirty="0">
                <a:solidFill>
                  <a:schemeClr val="bg1"/>
                </a:solidFill>
              </a:rPr>
              <a:t>Nodo</a:t>
            </a:r>
          </a:p>
        </p:txBody>
      </p:sp>
    </p:spTree>
    <p:extLst>
      <p:ext uri="{BB962C8B-B14F-4D97-AF65-F5344CB8AC3E}">
        <p14:creationId xmlns:p14="http://schemas.microsoft.com/office/powerpoint/2010/main" val="938189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624779"/>
            <a:ext cx="4827547" cy="4375971"/>
          </a:xfrm>
          <a:prstGeom prst="rect">
            <a:avLst/>
          </a:prstGeom>
        </p:spPr>
      </p:pic>
      <p:graphicFrame>
        <p:nvGraphicFramePr>
          <p:cNvPr id="6" name="Diagram 1"/>
          <p:cNvGraphicFramePr/>
          <p:nvPr>
            <p:extLst>
              <p:ext uri="{D42A27DB-BD31-4B8C-83A1-F6EECF244321}">
                <p14:modId xmlns:p14="http://schemas.microsoft.com/office/powerpoint/2010/main" val="1455565239"/>
              </p:ext>
            </p:extLst>
          </p:nvPr>
        </p:nvGraphicFramePr>
        <p:xfrm>
          <a:off x="318889" y="2060848"/>
          <a:ext cx="3893071" cy="3911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2"/>
          <p:cNvSpPr/>
          <p:nvPr/>
        </p:nvSpPr>
        <p:spPr>
          <a:xfrm>
            <a:off x="1590576" y="1628800"/>
            <a:ext cx="1100890" cy="36094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350" dirty="0">
                <a:solidFill>
                  <a:schemeClr val="bg1"/>
                </a:solidFill>
              </a:rPr>
              <a:t>Resolución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9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Conclusiones y Recomendaciones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Pruebas y Resultados</a:t>
              </a:r>
            </a:p>
          </p:txBody>
        </p:sp>
        <p:sp>
          <p:nvSpPr>
            <p:cNvPr id="11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Discretización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Análisis MEF</a:t>
              </a:r>
              <a:endParaRPr lang="en-US" sz="12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  </a:t>
              </a: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Objetivos</a:t>
              </a:r>
            </a:p>
          </p:txBody>
        </p:sp>
        <p:sp>
          <p:nvSpPr>
            <p:cNvPr id="14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Planteamiento</a:t>
              </a:r>
            </a:p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Del Problema</a:t>
              </a:r>
            </a:p>
          </p:txBody>
        </p:sp>
        <p:sp>
          <p:nvSpPr>
            <p:cNvPr id="15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Introducción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6" name="Picture 9" descr="http://mercadotecnia.espe.edu.ec/wp-content/uploads/tmp/LOGO-PRINCIPAL-ESPE2.png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18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19" name="Título 2"/>
          <p:cNvSpPr txBox="1">
            <a:spLocks/>
          </p:cNvSpPr>
          <p:nvPr/>
        </p:nvSpPr>
        <p:spPr>
          <a:xfrm>
            <a:off x="457200" y="629816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sz="2800" dirty="0"/>
              <a:t>5. Ensamblaje de las ecuaciones de los elementos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36858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9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Conclusiones y Recomendaciones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Pruebas y Resultados</a:t>
              </a:r>
            </a:p>
          </p:txBody>
        </p:sp>
        <p:sp>
          <p:nvSpPr>
            <p:cNvPr id="11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Discretización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Análisis MEF</a:t>
              </a:r>
              <a:endParaRPr lang="en-US" sz="12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  </a:t>
              </a: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Objetivos</a:t>
              </a:r>
            </a:p>
          </p:txBody>
        </p:sp>
        <p:sp>
          <p:nvSpPr>
            <p:cNvPr id="14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Planteamiento</a:t>
              </a:r>
            </a:p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Del Problema</a:t>
              </a:r>
            </a:p>
          </p:txBody>
        </p:sp>
        <p:sp>
          <p:nvSpPr>
            <p:cNvPr id="15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Introducción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6" name="Picture 9" descr="http://mercadotecnia.espe.edu.ec/wp-content/uploads/tmp/LOGO-PRINCIPAL-ESPE2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18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20" name="Título 2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sz="2800" dirty="0"/>
              <a:t>6. Imposición de las condiciones de frontera</a:t>
            </a:r>
            <a:endParaRPr lang="es-EC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21039870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20692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9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Conclusiones y Recomendaciones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Pruebas y Resultados</a:t>
              </a:r>
            </a:p>
          </p:txBody>
        </p:sp>
        <p:sp>
          <p:nvSpPr>
            <p:cNvPr id="11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Discretización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Análisis MEF</a:t>
              </a:r>
              <a:endParaRPr lang="en-US" sz="12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  </a:t>
              </a: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Objetivos</a:t>
              </a:r>
            </a:p>
          </p:txBody>
        </p:sp>
        <p:sp>
          <p:nvSpPr>
            <p:cNvPr id="14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Planteamiento</a:t>
              </a:r>
            </a:p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Del Problema</a:t>
              </a:r>
            </a:p>
          </p:txBody>
        </p:sp>
        <p:sp>
          <p:nvSpPr>
            <p:cNvPr id="15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Introducción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6" name="Picture 9" descr="http://mercadotecnia.espe.edu.ec/wp-content/uploads/tmp/LOGO-PRINCIPAL-ESPE2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18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0" name="Título 2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es-EC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23134563"/>
              </p:ext>
            </p:extLst>
          </p:nvPr>
        </p:nvGraphicFramePr>
        <p:xfrm>
          <a:off x="1524000" y="17412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Título 2"/>
          <p:cNvSpPr txBox="1">
            <a:spLocks/>
          </p:cNvSpPr>
          <p:nvPr/>
        </p:nvSpPr>
        <p:spPr>
          <a:xfrm>
            <a:off x="457200" y="629816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sz="2800" dirty="0"/>
              <a:t>7. Solución del sistema de ecuaciones resultante</a:t>
            </a:r>
          </a:p>
        </p:txBody>
      </p:sp>
    </p:spTree>
    <p:extLst>
      <p:ext uri="{BB962C8B-B14F-4D97-AF65-F5344CB8AC3E}">
        <p14:creationId xmlns:p14="http://schemas.microsoft.com/office/powerpoint/2010/main" val="1421331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9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Conclusiones y Recomendaciones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Pruebas y Resultados</a:t>
              </a:r>
            </a:p>
          </p:txBody>
        </p:sp>
        <p:sp>
          <p:nvSpPr>
            <p:cNvPr id="11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Discretización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Análisis MEF</a:t>
              </a:r>
              <a:endParaRPr lang="en-US" sz="12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  </a:t>
              </a: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Objetivos</a:t>
              </a:r>
            </a:p>
          </p:txBody>
        </p:sp>
        <p:sp>
          <p:nvSpPr>
            <p:cNvPr id="14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Planteamiento</a:t>
              </a:r>
            </a:p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Del Problema</a:t>
              </a:r>
            </a:p>
          </p:txBody>
        </p:sp>
        <p:sp>
          <p:nvSpPr>
            <p:cNvPr id="15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Introducción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6" name="Picture 9" descr="http://mercadotecnia.espe.edu.ec/wp-content/uploads/tmp/LOGO-PRINCIPAL-ESPE2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18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20" name="Título 2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sz="2800" dirty="0"/>
              <a:t>8. Interpretación de resultados</a:t>
            </a:r>
            <a:endParaRPr lang="es-EC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81524269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07130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9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Conclusiones y Recomendaciones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Pruebas y Resultados</a:t>
              </a:r>
            </a:p>
          </p:txBody>
        </p:sp>
        <p:sp>
          <p:nvSpPr>
            <p:cNvPr id="11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Discretización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Análisis MEF</a:t>
              </a:r>
              <a:endParaRPr lang="en-US" sz="12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  </a:t>
              </a: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Objetivos</a:t>
              </a:r>
            </a:p>
          </p:txBody>
        </p:sp>
        <p:sp>
          <p:nvSpPr>
            <p:cNvPr id="14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Planteamiento</a:t>
              </a:r>
            </a:p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Del Problema</a:t>
              </a:r>
            </a:p>
          </p:txBody>
        </p:sp>
        <p:sp>
          <p:nvSpPr>
            <p:cNvPr id="15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Introducción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6" name="Picture 9" descr="http://mercadotecnia.espe.edu.ec/wp-content/uploads/tmp/LOGO-PRINCIPAL-ESPE2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18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24</a:t>
            </a:r>
          </a:p>
        </p:txBody>
      </p:sp>
      <p:pic>
        <p:nvPicPr>
          <p:cNvPr id="19" name="Marcador de contenido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61" y="1340768"/>
            <a:ext cx="4526440" cy="3060094"/>
          </a:xfrm>
          <a:prstGeom prst="rect">
            <a:avLst/>
          </a:prstGeom>
        </p:spPr>
      </p:pic>
      <p:pic>
        <p:nvPicPr>
          <p:cNvPr id="21" name="Marcador de contenido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0768"/>
            <a:ext cx="4160360" cy="5056246"/>
          </a:xfrm>
          <a:prstGeom prst="rect">
            <a:avLst/>
          </a:prstGeom>
        </p:spPr>
      </p:pic>
      <p:sp>
        <p:nvSpPr>
          <p:cNvPr id="22" name="Título 2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dirty="0"/>
              <a:t>Algoritmos</a:t>
            </a:r>
          </a:p>
        </p:txBody>
      </p:sp>
    </p:spTree>
    <p:extLst>
      <p:ext uri="{BB962C8B-B14F-4D97-AF65-F5344CB8AC3E}">
        <p14:creationId xmlns:p14="http://schemas.microsoft.com/office/powerpoint/2010/main" val="550224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9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Conclusiones y Recomendaciones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Pruebas y Resultados</a:t>
              </a:r>
            </a:p>
          </p:txBody>
        </p:sp>
        <p:sp>
          <p:nvSpPr>
            <p:cNvPr id="11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Discretización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Análisis MEF</a:t>
              </a:r>
              <a:endParaRPr lang="en-US" sz="12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  </a:t>
              </a: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Objetivos</a:t>
              </a:r>
            </a:p>
          </p:txBody>
        </p:sp>
        <p:sp>
          <p:nvSpPr>
            <p:cNvPr id="14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Planteamiento</a:t>
              </a:r>
            </a:p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Del Problema</a:t>
              </a:r>
            </a:p>
          </p:txBody>
        </p:sp>
        <p:sp>
          <p:nvSpPr>
            <p:cNvPr id="15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Introducción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6" name="Picture 9" descr="http://mercadotecnia.espe.edu.ec/wp-content/uploads/tmp/LOGO-PRINCIPAL-ESPE2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18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22" name="Título 2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dirty="0"/>
              <a:t>Algoritmos</a:t>
            </a:r>
          </a:p>
        </p:txBody>
      </p:sp>
      <p:pic>
        <p:nvPicPr>
          <p:cNvPr id="20" name="Marcador de contenido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7052"/>
            <a:ext cx="5152541" cy="50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69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9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Conclusiones y Recomendaciones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Pruebas y Resultados</a:t>
              </a:r>
            </a:p>
          </p:txBody>
        </p:sp>
        <p:sp>
          <p:nvSpPr>
            <p:cNvPr id="11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Discretización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Análisis MEF</a:t>
              </a:r>
              <a:endParaRPr lang="en-US" sz="12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  </a:t>
              </a: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Objetivos</a:t>
              </a:r>
            </a:p>
          </p:txBody>
        </p:sp>
        <p:sp>
          <p:nvSpPr>
            <p:cNvPr id="14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Planteamiento</a:t>
              </a:r>
            </a:p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Del Problema</a:t>
              </a:r>
            </a:p>
          </p:txBody>
        </p:sp>
        <p:sp>
          <p:nvSpPr>
            <p:cNvPr id="15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Introducción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6" name="Picture 9" descr="http://mercadotecnia.espe.edu.ec/wp-content/uploads/tmp/LOGO-PRINCIPAL-ESPE2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18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22" name="Título 2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dirty="0"/>
              <a:t>Algoritmos</a:t>
            </a:r>
          </a:p>
        </p:txBody>
      </p:sp>
      <p:pic>
        <p:nvPicPr>
          <p:cNvPr id="19" name="Marcador de contenido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268760"/>
            <a:ext cx="5181600" cy="477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8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9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Conclusiones y Recomendaciones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Pruebas y Resultados</a:t>
              </a:r>
            </a:p>
          </p:txBody>
        </p:sp>
        <p:sp>
          <p:nvSpPr>
            <p:cNvPr id="11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Discretización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Análisis MEF</a:t>
              </a:r>
              <a:endParaRPr lang="en-US" sz="12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  </a:t>
              </a: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Objetivos</a:t>
              </a:r>
            </a:p>
          </p:txBody>
        </p:sp>
        <p:sp>
          <p:nvSpPr>
            <p:cNvPr id="14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Planteamiento</a:t>
              </a:r>
            </a:p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Del Problema</a:t>
              </a:r>
            </a:p>
          </p:txBody>
        </p:sp>
        <p:sp>
          <p:nvSpPr>
            <p:cNvPr id="15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Introducción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6" name="Picture 9" descr="http://mercadotecnia.espe.edu.ec/wp-content/uploads/tmp/LOGO-PRINCIPAL-ESPE2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18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22" name="Título 2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dirty="0"/>
              <a:t>Algoritmos</a:t>
            </a:r>
          </a:p>
        </p:txBody>
      </p:sp>
      <p:pic>
        <p:nvPicPr>
          <p:cNvPr id="20" name="Marcador de contenido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41985"/>
            <a:ext cx="4320000" cy="3627314"/>
          </a:xfrm>
          <a:prstGeom prst="rect">
            <a:avLst/>
          </a:prstGeom>
        </p:spPr>
      </p:pic>
      <p:pic>
        <p:nvPicPr>
          <p:cNvPr id="21" name="Marcador de contenido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7200" y="1441985"/>
            <a:ext cx="4320000" cy="314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10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9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Conclusiones y Recomendaciones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Pruebas y Resultados</a:t>
              </a:r>
            </a:p>
          </p:txBody>
        </p:sp>
        <p:sp>
          <p:nvSpPr>
            <p:cNvPr id="11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Discretización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Análisis MEF</a:t>
              </a:r>
              <a:endParaRPr lang="en-US" sz="12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  </a:t>
              </a: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Objetivos</a:t>
              </a:r>
            </a:p>
          </p:txBody>
        </p:sp>
        <p:sp>
          <p:nvSpPr>
            <p:cNvPr id="14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Planteamiento</a:t>
              </a:r>
            </a:p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Del Problema</a:t>
              </a:r>
            </a:p>
          </p:txBody>
        </p:sp>
        <p:sp>
          <p:nvSpPr>
            <p:cNvPr id="15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Introducción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6" name="Picture 9" descr="http://mercadotecnia.espe.edu.ec/wp-content/uploads/tmp/LOGO-PRINCIPAL-ESPE2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18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22" name="Título 2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dirty="0"/>
              <a:t>Algoritmos</a:t>
            </a:r>
          </a:p>
        </p:txBody>
      </p:sp>
      <p:pic>
        <p:nvPicPr>
          <p:cNvPr id="19" name="Marcador de contenido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39924"/>
            <a:ext cx="4320000" cy="4000165"/>
          </a:xfrm>
          <a:prstGeom prst="rect">
            <a:avLst/>
          </a:prstGeom>
        </p:spPr>
      </p:pic>
      <p:pic>
        <p:nvPicPr>
          <p:cNvPr id="23" name="Marcador de contenido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00" y="1339924"/>
            <a:ext cx="4320000" cy="31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71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ClrTx/>
              <a:buSzPct val="70000"/>
              <a:buFont typeface="+mj-lt"/>
              <a:buAutoNum type="arabicPeriod"/>
            </a:pPr>
            <a:r>
              <a:rPr lang="es-EC" sz="2600" dirty="0"/>
              <a:t>Introducción</a:t>
            </a:r>
          </a:p>
          <a:p>
            <a:pPr marL="624078" indent="-514350">
              <a:buClrTx/>
              <a:buSzPct val="70000"/>
              <a:buFont typeface="+mj-lt"/>
              <a:buAutoNum type="arabicPeriod"/>
            </a:pPr>
            <a:r>
              <a:rPr lang="es-EC" sz="2600" dirty="0"/>
              <a:t>Planteamiento del Problema</a:t>
            </a:r>
          </a:p>
          <a:p>
            <a:pPr marL="624078" indent="-514350">
              <a:buClrTx/>
              <a:buSzPct val="70000"/>
              <a:buFont typeface="+mj-lt"/>
              <a:buAutoNum type="arabicPeriod"/>
            </a:pPr>
            <a:r>
              <a:rPr lang="es-EC" sz="2600" dirty="0"/>
              <a:t>Objetivos</a:t>
            </a:r>
          </a:p>
          <a:p>
            <a:pPr marL="624078" indent="-514350">
              <a:buClrTx/>
              <a:buSzPct val="70000"/>
              <a:buFont typeface="+mj-lt"/>
              <a:buAutoNum type="arabicPeriod"/>
            </a:pPr>
            <a:r>
              <a:rPr lang="es-EC" sz="2600" dirty="0"/>
              <a:t>Análisis del Método de Elementos Finitos (MEF)</a:t>
            </a:r>
          </a:p>
          <a:p>
            <a:pPr marL="624078" indent="-514350">
              <a:buClrTx/>
              <a:buSzPct val="70000"/>
              <a:buFont typeface="+mj-lt"/>
              <a:buAutoNum type="arabicPeriod"/>
            </a:pPr>
            <a:r>
              <a:rPr lang="es-EC" sz="2600" dirty="0"/>
              <a:t>Modelamiento y Discretización de la planta del pie</a:t>
            </a:r>
          </a:p>
          <a:p>
            <a:pPr marL="624078" indent="-514350">
              <a:buClrTx/>
              <a:buSzPct val="70000"/>
              <a:buFont typeface="+mj-lt"/>
              <a:buAutoNum type="arabicPeriod"/>
            </a:pPr>
            <a:r>
              <a:rPr lang="es-EC" sz="2600" dirty="0"/>
              <a:t>Experimentos y Resultados</a:t>
            </a:r>
          </a:p>
          <a:p>
            <a:pPr marL="624078" indent="-514350">
              <a:buClrTx/>
              <a:buSzPct val="70000"/>
              <a:buFont typeface="+mj-lt"/>
              <a:buAutoNum type="arabicPeriod"/>
            </a:pPr>
            <a:r>
              <a:rPr lang="es-EC" sz="2600" dirty="0"/>
              <a:t>Conclusiones y Recomendaciones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CONTENIDO</a:t>
            </a:r>
          </a:p>
        </p:txBody>
      </p:sp>
      <p:pic>
        <p:nvPicPr>
          <p:cNvPr id="4" name="Picture 9" descr="http://mercadotecnia.espe.edu.ec/wp-content/uploads/tmp/LOGO-PRINCIPAL-ESPE2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6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fld id="{B82CCC60-E8CD-4174-8B1A-7DF615B22EEF}" type="slidenum">
              <a:rPr lang="en-US" smtClean="0">
                <a:solidFill>
                  <a:schemeClr val="bg1"/>
                </a:solidFill>
              </a:rPr>
              <a:pPr algn="l">
                <a:defRPr/>
              </a:p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955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/>
              <a:t>5. MODELAMIENTO Y DISCRETIZACIÓN DE LA PLANTA DEL PIE</a:t>
            </a:r>
          </a:p>
        </p:txBody>
      </p:sp>
      <p:pic>
        <p:nvPicPr>
          <p:cNvPr id="31" name="Picture 9" descr="http://mercadotecnia.espe.edu.ec/wp-content/uploads/tmp/LOGO-PRINCIPAL-ESPE2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Ing. Edison Guamán </a:t>
            </a:r>
          </a:p>
        </p:txBody>
      </p:sp>
      <p:sp>
        <p:nvSpPr>
          <p:cNvPr id="35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7246301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191012"/>
              </p:ext>
            </p:extLst>
          </p:nvPr>
        </p:nvGraphicFramePr>
        <p:xfrm>
          <a:off x="0" y="1843224"/>
          <a:ext cx="9144000" cy="432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6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Conclusiones y Recomendaciones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Pruebas y Resultados</a:t>
              </a:r>
            </a:p>
          </p:txBody>
        </p:sp>
        <p:sp>
          <p:nvSpPr>
            <p:cNvPr id="8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Discretización</a:t>
              </a:r>
              <a:endParaRPr lang="en-US" sz="12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Análisis MEF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  </a:t>
              </a: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Objetivos</a:t>
              </a:r>
            </a:p>
          </p:txBody>
        </p:sp>
        <p:sp>
          <p:nvSpPr>
            <p:cNvPr id="11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Planteamiento</a:t>
              </a:r>
            </a:p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Del Problema</a:t>
              </a:r>
            </a:p>
          </p:txBody>
        </p:sp>
        <p:sp>
          <p:nvSpPr>
            <p:cNvPr id="12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Introducción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3" name="Título 2"/>
          <p:cNvSpPr txBox="1">
            <a:spLocks/>
          </p:cNvSpPr>
          <p:nvPr/>
        </p:nvSpPr>
        <p:spPr>
          <a:xfrm>
            <a:off x="457200" y="629816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dirty="0"/>
              <a:t>I. Etapas para modelar la planta del pie </a:t>
            </a:r>
          </a:p>
        </p:txBody>
      </p:sp>
      <p:pic>
        <p:nvPicPr>
          <p:cNvPr id="14" name="Picture 9" descr="http://mercadotecnia.espe.edu.ec/wp-content/uploads/tmp/LOGO-PRINCIPAL-ESPE2.pn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16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249375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73" y="1340768"/>
            <a:ext cx="3331615" cy="4854237"/>
          </a:xfrm>
        </p:spPr>
      </p:pic>
      <p:pic>
        <p:nvPicPr>
          <p:cNvPr id="6" name="Marcador de contenido 3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575" y="2208793"/>
            <a:ext cx="4130675" cy="3986212"/>
          </a:xfrm>
        </p:spPr>
      </p:pic>
      <p:sp>
        <p:nvSpPr>
          <p:cNvPr id="4" name="Marcador de contenido 14"/>
          <p:cNvSpPr txBox="1">
            <a:spLocks/>
          </p:cNvSpPr>
          <p:nvPr/>
        </p:nvSpPr>
        <p:spPr>
          <a:xfrm>
            <a:off x="3760846" y="735488"/>
            <a:ext cx="5383154" cy="1257300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200" b="1" dirty="0"/>
              <a:t>E1.-</a:t>
            </a:r>
            <a:r>
              <a:rPr lang="es-ES" sz="1200" dirty="0"/>
              <a:t> Dibujar un modelo y escanear *.</a:t>
            </a:r>
            <a:r>
              <a:rPr lang="es-ES" sz="1200" dirty="0" err="1"/>
              <a:t>jpg</a:t>
            </a:r>
            <a:r>
              <a:rPr lang="es-ES" sz="1200" dirty="0"/>
              <a:t>. (modelo real)</a:t>
            </a:r>
          </a:p>
          <a:p>
            <a:pPr marL="0" indent="0">
              <a:buNone/>
            </a:pPr>
            <a:r>
              <a:rPr lang="es-ES" sz="1200" b="1" dirty="0"/>
              <a:t>E2.-</a:t>
            </a:r>
            <a:r>
              <a:rPr lang="es-ES" sz="1200" dirty="0"/>
              <a:t> Importar lo escaneado  *.</a:t>
            </a:r>
            <a:r>
              <a:rPr lang="es-ES" sz="1200" dirty="0" err="1"/>
              <a:t>dwg</a:t>
            </a:r>
            <a:r>
              <a:rPr lang="es-ES" sz="1200" dirty="0"/>
              <a:t>. Utilizar </a:t>
            </a:r>
            <a:r>
              <a:rPr lang="es-ES" sz="1200" dirty="0" err="1"/>
              <a:t>Autocad</a:t>
            </a:r>
            <a:r>
              <a:rPr lang="es-ES" sz="1200" dirty="0"/>
              <a:t> y con “</a:t>
            </a:r>
            <a:r>
              <a:rPr lang="es-ES" sz="1200" dirty="0" err="1"/>
              <a:t>Spline</a:t>
            </a:r>
            <a:r>
              <a:rPr lang="es-ES" sz="1200" dirty="0"/>
              <a:t>” se interpola en un  conjunto de puntos. </a:t>
            </a:r>
          </a:p>
          <a:p>
            <a:pPr marL="0" indent="0">
              <a:buNone/>
            </a:pPr>
            <a:r>
              <a:rPr lang="es-ES" sz="1200" b="1" dirty="0"/>
              <a:t>E3.-</a:t>
            </a:r>
            <a:r>
              <a:rPr lang="es-ES" sz="1200" dirty="0"/>
              <a:t> Utilizar  </a:t>
            </a:r>
            <a:r>
              <a:rPr lang="es-ES" sz="1200" dirty="0" err="1"/>
              <a:t>CivilCAD</a:t>
            </a:r>
            <a:r>
              <a:rPr lang="es-ES" sz="1200" dirty="0"/>
              <a:t>, para obtener los puntos de control, los que permitirán después de interpolar, dibujar la curva.</a:t>
            </a:r>
          </a:p>
          <a:p>
            <a:pPr marL="0" indent="0">
              <a:buNone/>
            </a:pPr>
            <a:r>
              <a:rPr lang="es-ES" sz="1200" b="1" dirty="0"/>
              <a:t>E4.-</a:t>
            </a:r>
            <a:r>
              <a:rPr lang="es-ES" sz="1200" dirty="0"/>
              <a:t>  Numerar los puntos de control (200).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8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Conclusiones y Recomendaciones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Pruebas y Resultados</a:t>
              </a:r>
            </a:p>
          </p:txBody>
        </p:sp>
        <p:sp>
          <p:nvSpPr>
            <p:cNvPr id="10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Discretización</a:t>
              </a:r>
              <a:endParaRPr lang="en-US" sz="12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Análisis MEF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  </a:t>
              </a: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Objetivos</a:t>
              </a:r>
            </a:p>
          </p:txBody>
        </p:sp>
        <p:sp>
          <p:nvSpPr>
            <p:cNvPr id="13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Planteamiento</a:t>
              </a:r>
            </a:p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Del Problema</a:t>
              </a:r>
            </a:p>
          </p:txBody>
        </p:sp>
        <p:sp>
          <p:nvSpPr>
            <p:cNvPr id="14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Introducción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9" name="Picture 9" descr="http://mercadotecnia.espe.edu.ec/wp-content/uploads/tmp/LOGO-PRINCIPAL-ESPE2.pn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21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31</a:t>
            </a:r>
          </a:p>
        </p:txBody>
      </p:sp>
      <p:sp>
        <p:nvSpPr>
          <p:cNvPr id="22" name="Título 2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sz="2800" dirty="0"/>
              <a:t>Modelamiento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14738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9" y="2316163"/>
            <a:ext cx="4000500" cy="2990850"/>
          </a:xfrm>
        </p:spPr>
      </p:pic>
      <p:pic>
        <p:nvPicPr>
          <p:cNvPr id="10" name="Marcador de contenido 9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99" y="2316163"/>
            <a:ext cx="4986337" cy="3078163"/>
          </a:xfrm>
        </p:spPr>
      </p:pic>
      <p:sp>
        <p:nvSpPr>
          <p:cNvPr id="11" name="Rectángulo 10"/>
          <p:cNvSpPr/>
          <p:nvPr/>
        </p:nvSpPr>
        <p:spPr>
          <a:xfrm>
            <a:off x="457200" y="1228725"/>
            <a:ext cx="836327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350" b="1" dirty="0"/>
              <a:t>E5.-</a:t>
            </a:r>
            <a:r>
              <a:rPr lang="es-ES" sz="1350" dirty="0"/>
              <a:t> Exportar la tabla de datos de los puntos generados en formato *. (“n XY”) , el archivo se guarda *. </a:t>
            </a:r>
            <a:r>
              <a:rPr lang="es-ES" sz="1350" dirty="0" err="1"/>
              <a:t>Csv</a:t>
            </a:r>
            <a:r>
              <a:rPr lang="es-ES" sz="1350" dirty="0"/>
              <a:t>. Seleccionar la lista generada en Excel, escoger la opción “Crea”, a continuación la opción “Lista de puntos”, automáticamente se genera un modelo de puntos en </a:t>
            </a:r>
            <a:r>
              <a:rPr lang="es-ES" sz="1350" dirty="0" err="1"/>
              <a:t>GeoGebra</a:t>
            </a:r>
            <a:r>
              <a:rPr lang="es-ES" sz="1350" dirty="0"/>
              <a:t>.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7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Conclusiones y Recomendaciones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Pruebas y Resultados</a:t>
              </a:r>
            </a:p>
          </p:txBody>
        </p:sp>
        <p:sp>
          <p:nvSpPr>
            <p:cNvPr id="12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Discretización</a:t>
              </a:r>
              <a:endParaRPr lang="en-US" sz="12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Análisis MEF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  </a:t>
              </a: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Objetivos</a:t>
              </a:r>
            </a:p>
          </p:txBody>
        </p:sp>
        <p:sp>
          <p:nvSpPr>
            <p:cNvPr id="15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Planteamiento</a:t>
              </a:r>
            </a:p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Del Problema</a:t>
              </a:r>
            </a:p>
          </p:txBody>
        </p:sp>
        <p:sp>
          <p:nvSpPr>
            <p:cNvPr id="16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Introducción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7" name="Picture 9" descr="http://mercadotecnia.espe.edu.ec/wp-content/uploads/tmp/LOGO-PRINCIPAL-ESPE2.pn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20" name="Título 2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sz="2800" dirty="0"/>
              <a:t>Modelamiento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042763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contenido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12591"/>
            <a:ext cx="4320000" cy="3280705"/>
          </a:xfrm>
        </p:spPr>
      </p:pic>
      <p:sp>
        <p:nvSpPr>
          <p:cNvPr id="5" name="Marcador de texto 4"/>
          <p:cNvSpPr>
            <a:spLocks noGrp="1"/>
          </p:cNvSpPr>
          <p:nvPr>
            <p:ph type="body" idx="4294967295"/>
          </p:nvPr>
        </p:nvSpPr>
        <p:spPr>
          <a:xfrm>
            <a:off x="199045" y="1484784"/>
            <a:ext cx="4113213" cy="982663"/>
          </a:xfrm>
        </p:spPr>
        <p:txBody>
          <a:bodyPr>
            <a:normAutofit lnSpcReduction="10000"/>
          </a:bodyPr>
          <a:lstStyle/>
          <a:p>
            <a:pPr marL="109728" indent="0" algn="just">
              <a:buNone/>
            </a:pPr>
            <a:r>
              <a:rPr lang="es-ES" sz="1500" b="1" dirty="0"/>
              <a:t>E6.-</a:t>
            </a:r>
            <a:r>
              <a:rPr lang="es-ES" sz="1500" dirty="0"/>
              <a:t>  Generar funciones aleatorias que tengan la misma forma del modelo, modificando los valores de los coeficientes numéricos de la función.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4294967295"/>
          </p:nvPr>
        </p:nvSpPr>
        <p:spPr>
          <a:xfrm>
            <a:off x="4706194" y="1484784"/>
            <a:ext cx="4392612" cy="1071563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s-ES" sz="1500" b="1" dirty="0"/>
              <a:t>E7.-</a:t>
            </a:r>
            <a:r>
              <a:rPr lang="es-ES" sz="1500" dirty="0"/>
              <a:t> Desplazar la curva, escoger la opción “elige y mueve”. Esto nos permite desplazar la curva generada a la posición donde están los puntos del modelo.</a:t>
            </a:r>
          </a:p>
        </p:txBody>
      </p:sp>
      <p:pic>
        <p:nvPicPr>
          <p:cNvPr id="15" name="Marcador de contenido 6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88" y="2812591"/>
            <a:ext cx="4320000" cy="3280705"/>
          </a:xfrm>
        </p:spPr>
      </p:pic>
      <p:grpSp>
        <p:nvGrpSpPr>
          <p:cNvPr id="8" name="Grupo 7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9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Conclusiones y Recomendaciones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Pruebas y Resultados</a:t>
              </a:r>
            </a:p>
          </p:txBody>
        </p:sp>
        <p:sp>
          <p:nvSpPr>
            <p:cNvPr id="11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Discretización</a:t>
              </a:r>
              <a:endParaRPr lang="en-US" sz="12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Análisis MEF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  </a:t>
              </a: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Objetivos</a:t>
              </a:r>
            </a:p>
          </p:txBody>
        </p:sp>
        <p:sp>
          <p:nvSpPr>
            <p:cNvPr id="16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Planteamiento</a:t>
              </a:r>
            </a:p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Del Problema</a:t>
              </a:r>
            </a:p>
          </p:txBody>
        </p:sp>
        <p:sp>
          <p:nvSpPr>
            <p:cNvPr id="17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Introducción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8" name="Picture 9" descr="http://mercadotecnia.espe.edu.ec/wp-content/uploads/tmp/LOGO-PRINCIPAL-ESPE2.pn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20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21" name="Título 2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sz="2800" dirty="0"/>
              <a:t>Modelamiento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455340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conteni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75" y="2532860"/>
            <a:ext cx="4320000" cy="3560436"/>
          </a:xfrm>
        </p:spPr>
      </p:pic>
      <p:pic>
        <p:nvPicPr>
          <p:cNvPr id="12" name="Marcador de contenido 6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00" y="2532860"/>
            <a:ext cx="4320000" cy="3560436"/>
          </a:xfrm>
        </p:spPr>
      </p:pic>
      <p:grpSp>
        <p:nvGrpSpPr>
          <p:cNvPr id="7" name="Grupo 6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8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Conclusiones y Recomendaciones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Pruebas y Resultados</a:t>
              </a:r>
            </a:p>
          </p:txBody>
        </p:sp>
        <p:sp>
          <p:nvSpPr>
            <p:cNvPr id="10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Discretización</a:t>
              </a:r>
              <a:endParaRPr lang="en-US" sz="12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Análisis MEF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  </a:t>
              </a: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Objetivos</a:t>
              </a:r>
            </a:p>
          </p:txBody>
        </p:sp>
        <p:sp>
          <p:nvSpPr>
            <p:cNvPr id="15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Planteamiento</a:t>
              </a:r>
            </a:p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Del Problema</a:t>
              </a:r>
            </a:p>
          </p:txBody>
        </p:sp>
        <p:sp>
          <p:nvSpPr>
            <p:cNvPr id="16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Introducción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7" name="Picture 9" descr="http://mercadotecnia.espe.edu.ec/wp-content/uploads/tmp/LOGO-PRINCIPAL-ESPE2.pn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20" name="Título 2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sz="2800" dirty="0"/>
              <a:t>Modelamiento</a:t>
            </a:r>
            <a:endParaRPr lang="es-EC" dirty="0"/>
          </a:p>
        </p:txBody>
      </p:sp>
      <p:sp>
        <p:nvSpPr>
          <p:cNvPr id="21" name="Marcador de texto 4"/>
          <p:cNvSpPr txBox="1">
            <a:spLocks/>
          </p:cNvSpPr>
          <p:nvPr/>
        </p:nvSpPr>
        <p:spPr>
          <a:xfrm>
            <a:off x="199045" y="1484784"/>
            <a:ext cx="4113213" cy="9826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s-ES" sz="1500" b="1" dirty="0"/>
              <a:t>E8.-</a:t>
            </a:r>
            <a:r>
              <a:rPr lang="es-ES" sz="1500" dirty="0"/>
              <a:t>  </a:t>
            </a:r>
            <a:r>
              <a:rPr lang="es-ES" sz="1600" dirty="0"/>
              <a:t>Generar la siguiente curva, iniciar desde el punto final de la anterior función generada.</a:t>
            </a:r>
          </a:p>
        </p:txBody>
      </p:sp>
      <p:sp>
        <p:nvSpPr>
          <p:cNvPr id="22" name="Marcador de texto 6"/>
          <p:cNvSpPr txBox="1">
            <a:spLocks/>
          </p:cNvSpPr>
          <p:nvPr/>
        </p:nvSpPr>
        <p:spPr>
          <a:xfrm>
            <a:off x="4706194" y="1484784"/>
            <a:ext cx="4392612" cy="10715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s-ES" sz="1500" b="1" dirty="0"/>
              <a:t>E9.-</a:t>
            </a:r>
            <a:r>
              <a:rPr lang="es-ES" sz="1500" dirty="0"/>
              <a:t> </a:t>
            </a:r>
            <a:r>
              <a:rPr lang="es-ES" sz="1600" dirty="0"/>
              <a:t>Determinar las coordenadas del punto de intersección.</a:t>
            </a:r>
          </a:p>
        </p:txBody>
      </p:sp>
    </p:spTree>
    <p:extLst>
      <p:ext uri="{BB962C8B-B14F-4D97-AF65-F5344CB8AC3E}">
        <p14:creationId xmlns:p14="http://schemas.microsoft.com/office/powerpoint/2010/main" val="1229486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contenid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83" y="2467447"/>
            <a:ext cx="4320000" cy="3284647"/>
          </a:xfrm>
        </p:spPr>
      </p:pic>
      <p:pic>
        <p:nvPicPr>
          <p:cNvPr id="12" name="Marcador de contenido 6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321" y="2192139"/>
            <a:ext cx="4320000" cy="3835262"/>
          </a:xfrm>
        </p:spPr>
      </p:pic>
      <p:grpSp>
        <p:nvGrpSpPr>
          <p:cNvPr id="7" name="Grupo 6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8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Conclusiones y Recomendaciones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Pruebas y Resultados</a:t>
              </a:r>
            </a:p>
          </p:txBody>
        </p:sp>
        <p:sp>
          <p:nvSpPr>
            <p:cNvPr id="10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Discretización</a:t>
              </a:r>
              <a:endParaRPr lang="en-US" sz="12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Análisis MEF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  </a:t>
              </a: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Objetivos</a:t>
              </a:r>
            </a:p>
          </p:txBody>
        </p:sp>
        <p:sp>
          <p:nvSpPr>
            <p:cNvPr id="15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Planteamiento</a:t>
              </a:r>
            </a:p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Del Problema</a:t>
              </a:r>
            </a:p>
          </p:txBody>
        </p:sp>
        <p:sp>
          <p:nvSpPr>
            <p:cNvPr id="16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Introducción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7" name="Picture 9" descr="http://mercadotecnia.espe.edu.ec/wp-content/uploads/tmp/LOGO-PRINCIPAL-ESPE2.pn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20" name="Título 2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sz="2800" dirty="0"/>
              <a:t>Modelamiento</a:t>
            </a:r>
            <a:endParaRPr lang="es-EC" dirty="0"/>
          </a:p>
        </p:txBody>
      </p:sp>
      <p:sp>
        <p:nvSpPr>
          <p:cNvPr id="21" name="Marcador de texto 4"/>
          <p:cNvSpPr txBox="1">
            <a:spLocks/>
          </p:cNvSpPr>
          <p:nvPr/>
        </p:nvSpPr>
        <p:spPr>
          <a:xfrm>
            <a:off x="199045" y="1484784"/>
            <a:ext cx="4113213" cy="9826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s-ES" sz="1500" b="1" dirty="0"/>
              <a:t>E10.-</a:t>
            </a:r>
            <a:r>
              <a:rPr lang="es-ES" sz="1500" dirty="0"/>
              <a:t>  </a:t>
            </a:r>
            <a:r>
              <a:rPr lang="es-ES" sz="1600" dirty="0"/>
              <a:t>Repetir el procedimiento</a:t>
            </a:r>
          </a:p>
        </p:txBody>
      </p:sp>
      <p:sp>
        <p:nvSpPr>
          <p:cNvPr id="22" name="Marcador de texto 6"/>
          <p:cNvSpPr txBox="1">
            <a:spLocks/>
          </p:cNvSpPr>
          <p:nvPr/>
        </p:nvSpPr>
        <p:spPr>
          <a:xfrm>
            <a:off x="4706194" y="1484784"/>
            <a:ext cx="4392612" cy="10715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s-ES" sz="1600" dirty="0"/>
              <a:t>Modelo de la planta del pie, usando funciones de software </a:t>
            </a:r>
            <a:r>
              <a:rPr lang="es-ES" sz="1600" dirty="0" err="1"/>
              <a:t>GeoGebra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7321754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4926"/>
            <a:ext cx="4320000" cy="4045318"/>
          </a:xfrm>
        </p:spPr>
      </p:pic>
      <p:pic>
        <p:nvPicPr>
          <p:cNvPr id="4" name="Marcador de contenido 3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2"/>
          <a:stretch/>
        </p:blipFill>
        <p:spPr>
          <a:xfrm>
            <a:off x="4848052" y="1554926"/>
            <a:ext cx="4116436" cy="1926864"/>
          </a:xfrm>
        </p:spPr>
      </p:pic>
      <p:grpSp>
        <p:nvGrpSpPr>
          <p:cNvPr id="5" name="Grupo 4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6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Conclusiones y Recomendaciones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Pruebas y Resultados</a:t>
              </a:r>
            </a:p>
          </p:txBody>
        </p:sp>
        <p:sp>
          <p:nvSpPr>
            <p:cNvPr id="8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Discretización</a:t>
              </a:r>
              <a:endParaRPr lang="en-US" sz="12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Análisis MEF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  </a:t>
              </a: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Objetivos</a:t>
              </a:r>
            </a:p>
          </p:txBody>
        </p:sp>
        <p:sp>
          <p:nvSpPr>
            <p:cNvPr id="11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Planteamiento</a:t>
              </a:r>
            </a:p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Del Problema</a:t>
              </a:r>
            </a:p>
          </p:txBody>
        </p:sp>
        <p:sp>
          <p:nvSpPr>
            <p:cNvPr id="12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Introducción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3" name="Picture 9" descr="http://mercadotecnia.espe.edu.ec/wp-content/uploads/tmp/LOGO-PRINCIPAL-ESPE2.pn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15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17" name="Título 2"/>
          <p:cNvSpPr txBox="1">
            <a:spLocks/>
          </p:cNvSpPr>
          <p:nvPr/>
        </p:nvSpPr>
        <p:spPr>
          <a:xfrm>
            <a:off x="609600" y="56619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dirty="0"/>
              <a:t>Algoritmos</a:t>
            </a:r>
          </a:p>
        </p:txBody>
      </p:sp>
    </p:spTree>
    <p:extLst>
      <p:ext uri="{BB962C8B-B14F-4D97-AF65-F5344CB8AC3E}">
        <p14:creationId xmlns:p14="http://schemas.microsoft.com/office/powerpoint/2010/main" val="5634312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924153"/>
              </p:ext>
            </p:extLst>
          </p:nvPr>
        </p:nvGraphicFramePr>
        <p:xfrm>
          <a:off x="611560" y="1843224"/>
          <a:ext cx="7704856" cy="403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6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Conclusiones y Recomendaciones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Pruebas y Resultados</a:t>
              </a:r>
            </a:p>
          </p:txBody>
        </p:sp>
        <p:sp>
          <p:nvSpPr>
            <p:cNvPr id="8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Discretización</a:t>
              </a:r>
              <a:endParaRPr lang="en-US" sz="12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Análisis MEF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  </a:t>
              </a: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Objetivos</a:t>
              </a:r>
            </a:p>
          </p:txBody>
        </p:sp>
        <p:sp>
          <p:nvSpPr>
            <p:cNvPr id="11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Planteamiento</a:t>
              </a:r>
            </a:p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Del Problema</a:t>
              </a:r>
            </a:p>
          </p:txBody>
        </p:sp>
        <p:sp>
          <p:nvSpPr>
            <p:cNvPr id="12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Introducción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3" name="Título 2"/>
          <p:cNvSpPr txBox="1">
            <a:spLocks/>
          </p:cNvSpPr>
          <p:nvPr/>
        </p:nvSpPr>
        <p:spPr>
          <a:xfrm>
            <a:off x="457200" y="629816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dirty="0"/>
              <a:t>II. Etapas para </a:t>
            </a:r>
            <a:r>
              <a:rPr lang="es-EC" dirty="0" err="1"/>
              <a:t>discretizar</a:t>
            </a:r>
            <a:r>
              <a:rPr lang="es-EC" dirty="0"/>
              <a:t> la planta del pie </a:t>
            </a:r>
          </a:p>
        </p:txBody>
      </p:sp>
      <p:pic>
        <p:nvPicPr>
          <p:cNvPr id="14" name="Picture 9" descr="http://mercadotecnia.espe.edu.ec/wp-content/uploads/tmp/LOGO-PRINCIPAL-ESPE2.pn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16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34979150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6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Conclusiones y Recomendaciones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Pruebas y Resultados</a:t>
              </a:r>
            </a:p>
          </p:txBody>
        </p:sp>
        <p:sp>
          <p:nvSpPr>
            <p:cNvPr id="8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Discretización</a:t>
              </a:r>
              <a:endParaRPr lang="en-US" sz="12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Análisis MEF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  </a:t>
              </a: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Objetivos</a:t>
              </a:r>
            </a:p>
          </p:txBody>
        </p:sp>
        <p:sp>
          <p:nvSpPr>
            <p:cNvPr id="11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Planteamiento</a:t>
              </a:r>
            </a:p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Del Problema</a:t>
              </a:r>
            </a:p>
          </p:txBody>
        </p:sp>
        <p:sp>
          <p:nvSpPr>
            <p:cNvPr id="12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Introducción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022" y="1269320"/>
            <a:ext cx="4347342" cy="5040000"/>
          </a:xfrm>
          <a:prstGeom prst="rect">
            <a:avLst/>
          </a:prstGeom>
        </p:spPr>
      </p:pic>
      <p:pic>
        <p:nvPicPr>
          <p:cNvPr id="14" name="Picture 9" descr="http://mercadotecnia.espe.edu.ec/wp-content/uploads/tmp/LOGO-PRINCIPAL-ESPE2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16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38</a:t>
            </a:r>
          </a:p>
        </p:txBody>
      </p:sp>
      <p:sp>
        <p:nvSpPr>
          <p:cNvPr id="17" name="Título 2"/>
          <p:cNvSpPr txBox="1">
            <a:spLocks/>
          </p:cNvSpPr>
          <p:nvPr/>
        </p:nvSpPr>
        <p:spPr>
          <a:xfrm>
            <a:off x="35496" y="629816"/>
            <a:ext cx="4519565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sz="2800" dirty="0"/>
              <a:t>1. Generación de nodos frontera</a:t>
            </a:r>
          </a:p>
        </p:txBody>
      </p:sp>
      <p:pic>
        <p:nvPicPr>
          <p:cNvPr id="18" name="Marcador de contenido 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88965" y="1773296"/>
            <a:ext cx="1810827" cy="432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2018" y="2475045"/>
            <a:ext cx="3476625" cy="2933700"/>
          </a:xfrm>
          <a:prstGeom prst="rect">
            <a:avLst/>
          </a:prstGeom>
        </p:spPr>
      </p:pic>
      <p:sp>
        <p:nvSpPr>
          <p:cNvPr id="21" name="Título 2"/>
          <p:cNvSpPr txBox="1">
            <a:spLocks/>
          </p:cNvSpPr>
          <p:nvPr/>
        </p:nvSpPr>
        <p:spPr>
          <a:xfrm>
            <a:off x="4660947" y="629336"/>
            <a:ext cx="4519565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sz="2800" dirty="0"/>
              <a:t>2. Generación de nodos en el interior</a:t>
            </a:r>
          </a:p>
        </p:txBody>
      </p:sp>
    </p:spTree>
    <p:extLst>
      <p:ext uri="{BB962C8B-B14F-4D97-AF65-F5344CB8AC3E}">
        <p14:creationId xmlns:p14="http://schemas.microsoft.com/office/powerpoint/2010/main" val="1325806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/>
              <a:t>1. INTRODUCCIÓN</a:t>
            </a:r>
          </a:p>
        </p:txBody>
      </p:sp>
      <p:pic>
        <p:nvPicPr>
          <p:cNvPr id="31" name="Picture 9" descr="http://mercadotecnia.espe.edu.ec/wp-content/uploads/tmp/LOGO-PRINCIPAL-ESPE2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Ing. Edison Guamán </a:t>
            </a:r>
          </a:p>
        </p:txBody>
      </p:sp>
      <p:sp>
        <p:nvSpPr>
          <p:cNvPr id="35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609221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6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Conclusiones y Recomendaciones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Pruebas y Resultados</a:t>
              </a:r>
            </a:p>
          </p:txBody>
        </p:sp>
        <p:sp>
          <p:nvSpPr>
            <p:cNvPr id="8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Discretización</a:t>
              </a:r>
              <a:endParaRPr lang="en-US" sz="12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Análisis MEF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  </a:t>
              </a: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Objetivos</a:t>
              </a:r>
            </a:p>
          </p:txBody>
        </p:sp>
        <p:sp>
          <p:nvSpPr>
            <p:cNvPr id="11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Planteamiento</a:t>
              </a:r>
            </a:p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Del Problema</a:t>
              </a:r>
            </a:p>
          </p:txBody>
        </p:sp>
        <p:sp>
          <p:nvSpPr>
            <p:cNvPr id="12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Introducción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4" name="Picture 9" descr="http://mercadotecnia.espe.edu.ec/wp-content/uploads/tmp/LOGO-PRINCIPAL-ESPE2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16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39</a:t>
            </a:r>
          </a:p>
        </p:txBody>
      </p:sp>
      <p:pic>
        <p:nvPicPr>
          <p:cNvPr id="20" name="Marcador de contenido 10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9"/>
          <a:stretch/>
        </p:blipFill>
        <p:spPr>
          <a:xfrm>
            <a:off x="3969080" y="1357427"/>
            <a:ext cx="4842054" cy="4518992"/>
          </a:xfrm>
          <a:prstGeom prst="rect">
            <a:avLst/>
          </a:prstGeom>
        </p:spPr>
      </p:pic>
      <p:pic>
        <p:nvPicPr>
          <p:cNvPr id="22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797424" y="1341328"/>
            <a:ext cx="2798654" cy="5040000"/>
          </a:xfrm>
          <a:prstGeom prst="rect">
            <a:avLst/>
          </a:prstGeom>
        </p:spPr>
      </p:pic>
      <p:sp>
        <p:nvSpPr>
          <p:cNvPr id="23" name="Título 2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sz="2800" dirty="0"/>
              <a:t>Triangulación usando “Método </a:t>
            </a:r>
            <a:r>
              <a:rPr lang="es-EC" sz="2800" dirty="0" err="1"/>
              <a:t>Delaunay</a:t>
            </a:r>
            <a:r>
              <a:rPr lang="es-EC" sz="2800" dirty="0"/>
              <a:t>”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954688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6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Conclusiones y Recomendaciones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Pruebas y Resultados</a:t>
              </a:r>
            </a:p>
          </p:txBody>
        </p:sp>
        <p:sp>
          <p:nvSpPr>
            <p:cNvPr id="8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Discretización</a:t>
              </a:r>
              <a:endParaRPr lang="en-US" sz="12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Análisis MEF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  </a:t>
              </a: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Objetivos</a:t>
              </a:r>
            </a:p>
          </p:txBody>
        </p:sp>
        <p:sp>
          <p:nvSpPr>
            <p:cNvPr id="11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Planteamiento</a:t>
              </a:r>
            </a:p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Del Problema</a:t>
              </a:r>
            </a:p>
          </p:txBody>
        </p:sp>
        <p:sp>
          <p:nvSpPr>
            <p:cNvPr id="12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Introducción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4" name="Picture 9" descr="http://mercadotecnia.espe.edu.ec/wp-content/uploads/tmp/LOGO-PRINCIPAL-ESPE2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Marcador de contenido 16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7"/>
          <a:stretch/>
        </p:blipFill>
        <p:spPr>
          <a:xfrm>
            <a:off x="1113220" y="1216652"/>
            <a:ext cx="6480720" cy="4732628"/>
          </a:xfrm>
          <a:prstGeom prst="rect">
            <a:avLst/>
          </a:prstGeom>
        </p:spPr>
      </p:pic>
      <p:sp>
        <p:nvSpPr>
          <p:cNvPr id="15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16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20" name="Título 2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sz="2800" dirty="0"/>
              <a:t>3. Generación de nodos fantasmas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411115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6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Conclusiones y Recomendaciones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Pruebas y Resultados</a:t>
              </a:r>
            </a:p>
          </p:txBody>
        </p:sp>
        <p:sp>
          <p:nvSpPr>
            <p:cNvPr id="8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Discretización</a:t>
              </a:r>
              <a:endParaRPr lang="en-US" sz="12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Análisis MEF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  </a:t>
              </a: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Objetivos</a:t>
              </a:r>
            </a:p>
          </p:txBody>
        </p:sp>
        <p:sp>
          <p:nvSpPr>
            <p:cNvPr id="11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Planteamiento</a:t>
              </a:r>
            </a:p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Del Problema</a:t>
              </a:r>
            </a:p>
          </p:txBody>
        </p:sp>
        <p:sp>
          <p:nvSpPr>
            <p:cNvPr id="12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Introducción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4" name="Picture 9" descr="http://mercadotecnia.espe.edu.ec/wp-content/uploads/tmp/LOGO-PRINCIPAL-ESPE2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16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3" name="Título 2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sz="2800" dirty="0"/>
              <a:t>4. Eliminar triángulos no deseados</a:t>
            </a:r>
            <a:endParaRPr lang="es-EC" dirty="0"/>
          </a:p>
        </p:txBody>
      </p:sp>
      <p:pic>
        <p:nvPicPr>
          <p:cNvPr id="17" name="Marcador de contenido 7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"/>
          <a:stretch/>
        </p:blipFill>
        <p:spPr>
          <a:xfrm>
            <a:off x="3491880" y="1475968"/>
            <a:ext cx="5550190" cy="45180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1269320"/>
            <a:ext cx="2804029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238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arcador de contenido 8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" t="4187"/>
          <a:stretch/>
        </p:blipFill>
        <p:spPr>
          <a:xfrm>
            <a:off x="1387521" y="1124744"/>
            <a:ext cx="6496847" cy="4995179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6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Conclusiones y Recomendaciones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Pruebas y Resultados</a:t>
              </a:r>
            </a:p>
          </p:txBody>
        </p:sp>
        <p:sp>
          <p:nvSpPr>
            <p:cNvPr id="8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Discretización</a:t>
              </a:r>
              <a:endParaRPr lang="en-US" sz="12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Análisis MEF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  </a:t>
              </a: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Objetivos</a:t>
              </a:r>
            </a:p>
          </p:txBody>
        </p:sp>
        <p:sp>
          <p:nvSpPr>
            <p:cNvPr id="11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Planteamiento</a:t>
              </a:r>
            </a:p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Del Problema</a:t>
              </a:r>
            </a:p>
          </p:txBody>
        </p:sp>
        <p:sp>
          <p:nvSpPr>
            <p:cNvPr id="12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Introducción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4" name="Picture 9" descr="http://mercadotecnia.espe.edu.ec/wp-content/uploads/tmp/LOGO-PRINCIPAL-ESPE2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16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42</a:t>
            </a:r>
          </a:p>
        </p:txBody>
      </p:sp>
      <p:sp>
        <p:nvSpPr>
          <p:cNvPr id="20" name="Título 2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sz="2800" dirty="0"/>
              <a:t>5. Realizar la triangulación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706992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6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Conclusiones y Recomendaciones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Pruebas y Resultados</a:t>
              </a:r>
            </a:p>
          </p:txBody>
        </p:sp>
        <p:sp>
          <p:nvSpPr>
            <p:cNvPr id="8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Discretización</a:t>
              </a:r>
              <a:endParaRPr lang="en-US" sz="12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Análisis MEF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  </a:t>
              </a: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Objetivos</a:t>
              </a:r>
            </a:p>
          </p:txBody>
        </p:sp>
        <p:sp>
          <p:nvSpPr>
            <p:cNvPr id="11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Planteamiento</a:t>
              </a:r>
            </a:p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Del Problema</a:t>
              </a:r>
            </a:p>
          </p:txBody>
        </p:sp>
        <p:sp>
          <p:nvSpPr>
            <p:cNvPr id="12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Introducción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4" name="Picture 9" descr="http://mercadotecnia.espe.edu.ec/wp-content/uploads/tmp/LOGO-PRINCIPAL-ESPE2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16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43</a:t>
            </a:r>
          </a:p>
        </p:txBody>
      </p:sp>
      <p:sp>
        <p:nvSpPr>
          <p:cNvPr id="18" name="Título 2"/>
          <p:cNvSpPr txBox="1">
            <a:spLocks/>
          </p:cNvSpPr>
          <p:nvPr/>
        </p:nvSpPr>
        <p:spPr>
          <a:xfrm>
            <a:off x="609600" y="56619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dirty="0"/>
              <a:t>Algoritmos</a:t>
            </a:r>
          </a:p>
        </p:txBody>
      </p:sp>
      <p:pic>
        <p:nvPicPr>
          <p:cNvPr id="19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15020"/>
            <a:ext cx="4320000" cy="4452088"/>
          </a:xfrm>
        </p:spPr>
      </p:pic>
      <p:pic>
        <p:nvPicPr>
          <p:cNvPr id="21" name="Marcador de contenido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15020"/>
            <a:ext cx="4320000" cy="285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608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6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Conclusiones y Recomendaciones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Pruebas y Resultados</a:t>
              </a:r>
            </a:p>
          </p:txBody>
        </p:sp>
        <p:sp>
          <p:nvSpPr>
            <p:cNvPr id="8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Discretización</a:t>
              </a:r>
              <a:endParaRPr lang="en-US" sz="12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Análisis MEF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  </a:t>
              </a: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Objetivos</a:t>
              </a:r>
            </a:p>
          </p:txBody>
        </p:sp>
        <p:sp>
          <p:nvSpPr>
            <p:cNvPr id="11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Planteamiento</a:t>
              </a:r>
            </a:p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Del Problema</a:t>
              </a:r>
            </a:p>
          </p:txBody>
        </p:sp>
        <p:sp>
          <p:nvSpPr>
            <p:cNvPr id="12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Introducción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4" name="Picture 9" descr="http://mercadotecnia.espe.edu.ec/wp-content/uploads/tmp/LOGO-PRINCIPAL-ESPE2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16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44</a:t>
            </a:r>
          </a:p>
        </p:txBody>
      </p:sp>
      <p:sp>
        <p:nvSpPr>
          <p:cNvPr id="18" name="Título 2"/>
          <p:cNvSpPr txBox="1">
            <a:spLocks/>
          </p:cNvSpPr>
          <p:nvPr/>
        </p:nvSpPr>
        <p:spPr>
          <a:xfrm>
            <a:off x="609600" y="56619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dirty="0"/>
              <a:t>Algoritmos</a:t>
            </a:r>
          </a:p>
        </p:txBody>
      </p:sp>
      <p:pic>
        <p:nvPicPr>
          <p:cNvPr id="17" name="Marcador de contenido 8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500" y="1484784"/>
            <a:ext cx="4320000" cy="4067365"/>
          </a:xfrm>
          <a:prstGeom prst="rect">
            <a:avLst/>
          </a:prstGeom>
        </p:spPr>
      </p:pic>
      <p:pic>
        <p:nvPicPr>
          <p:cNvPr id="20" name="Marcador de contenido 10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484784"/>
            <a:ext cx="4320000" cy="4291735"/>
          </a:xfrm>
        </p:spPr>
      </p:pic>
    </p:spTree>
    <p:extLst>
      <p:ext uri="{BB962C8B-B14F-4D97-AF65-F5344CB8AC3E}">
        <p14:creationId xmlns:p14="http://schemas.microsoft.com/office/powerpoint/2010/main" val="1633956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6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Conclusiones y Recomendaciones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Pruebas y Resultados</a:t>
              </a:r>
            </a:p>
          </p:txBody>
        </p:sp>
        <p:sp>
          <p:nvSpPr>
            <p:cNvPr id="8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Discretización</a:t>
              </a:r>
              <a:endParaRPr lang="en-US" sz="12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Análisis MEF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  </a:t>
              </a: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Objetivos</a:t>
              </a:r>
            </a:p>
          </p:txBody>
        </p:sp>
        <p:sp>
          <p:nvSpPr>
            <p:cNvPr id="11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Planteamiento</a:t>
              </a:r>
            </a:p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Del Problema</a:t>
              </a:r>
            </a:p>
          </p:txBody>
        </p:sp>
        <p:sp>
          <p:nvSpPr>
            <p:cNvPr id="12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Introducción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4" name="Picture 9" descr="http://mercadotecnia.espe.edu.ec/wp-content/uploads/tmp/LOGO-PRINCIPAL-ESPE2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16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18" name="Título 2"/>
          <p:cNvSpPr txBox="1">
            <a:spLocks/>
          </p:cNvSpPr>
          <p:nvPr/>
        </p:nvSpPr>
        <p:spPr>
          <a:xfrm>
            <a:off x="609600" y="56619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dirty="0"/>
              <a:t>Algoritmos</a:t>
            </a:r>
          </a:p>
        </p:txBody>
      </p:sp>
      <p:pic>
        <p:nvPicPr>
          <p:cNvPr id="19" name="Marcador de contenido 9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716016" y="1511019"/>
            <a:ext cx="4320000" cy="3608064"/>
          </a:xfrm>
          <a:prstGeom prst="rect">
            <a:avLst/>
          </a:prstGeom>
        </p:spPr>
      </p:pic>
      <p:pic>
        <p:nvPicPr>
          <p:cNvPr id="21" name="Marcador de contenido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99330"/>
            <a:ext cx="4320000" cy="377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592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dirty="0"/>
              <a:t>6. PRUEBAS Y RESULTADOS</a:t>
            </a:r>
          </a:p>
        </p:txBody>
      </p:sp>
      <p:pic>
        <p:nvPicPr>
          <p:cNvPr id="31" name="Picture 9" descr="http://mercadotecnia.espe.edu.ec/wp-content/uploads/tmp/LOGO-PRINCIPAL-ESPE2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Ing. Edison Guamán </a:t>
            </a:r>
          </a:p>
        </p:txBody>
      </p:sp>
      <p:sp>
        <p:nvSpPr>
          <p:cNvPr id="35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15332700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6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Conclusiones y Recomendaciones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Pruebas y Resultados</a:t>
              </a:r>
            </a:p>
          </p:txBody>
        </p:sp>
        <p:sp>
          <p:nvSpPr>
            <p:cNvPr id="8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Discretización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Análisis MEF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  </a:t>
              </a: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Objetivos</a:t>
              </a:r>
            </a:p>
          </p:txBody>
        </p:sp>
        <p:sp>
          <p:nvSpPr>
            <p:cNvPr id="11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Planteamiento</a:t>
              </a:r>
            </a:p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Del Problema</a:t>
              </a:r>
            </a:p>
          </p:txBody>
        </p:sp>
        <p:sp>
          <p:nvSpPr>
            <p:cNvPr id="12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Introducción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4" name="Picture 9" descr="http://mercadotecnia.espe.edu.ec/wp-content/uploads/tmp/LOGO-PRINCIPAL-ESPE2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16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47</a:t>
            </a:r>
          </a:p>
        </p:txBody>
      </p:sp>
      <p:sp>
        <p:nvSpPr>
          <p:cNvPr id="18" name="Título 2"/>
          <p:cNvSpPr txBox="1">
            <a:spLocks/>
          </p:cNvSpPr>
          <p:nvPr/>
        </p:nvSpPr>
        <p:spPr>
          <a:xfrm>
            <a:off x="609600" y="56619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dirty="0"/>
              <a:t>Experimento 1</a:t>
            </a:r>
          </a:p>
        </p:txBody>
      </p:sp>
      <p:pic>
        <p:nvPicPr>
          <p:cNvPr id="17" name="Marcador de contenido 6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533401" y="1493845"/>
            <a:ext cx="3920028" cy="481547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2033554"/>
            <a:ext cx="4042468" cy="247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299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6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Conclusiones y Recomendaciones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Pruebas y Resultados</a:t>
              </a:r>
            </a:p>
          </p:txBody>
        </p:sp>
        <p:sp>
          <p:nvSpPr>
            <p:cNvPr id="8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Discretización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Análisis MEF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  </a:t>
              </a: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Objetivos</a:t>
              </a:r>
            </a:p>
          </p:txBody>
        </p:sp>
        <p:sp>
          <p:nvSpPr>
            <p:cNvPr id="11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Planteamiento</a:t>
              </a:r>
            </a:p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Del Problema</a:t>
              </a:r>
            </a:p>
          </p:txBody>
        </p:sp>
        <p:sp>
          <p:nvSpPr>
            <p:cNvPr id="12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Introducción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4" name="Picture 9" descr="http://mercadotecnia.espe.edu.ec/wp-content/uploads/tmp/LOGO-PRINCIPAL-ESPE2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16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48</a:t>
            </a:r>
          </a:p>
        </p:txBody>
      </p:sp>
      <p:sp>
        <p:nvSpPr>
          <p:cNvPr id="18" name="Título 2"/>
          <p:cNvSpPr txBox="1">
            <a:spLocks/>
          </p:cNvSpPr>
          <p:nvPr/>
        </p:nvSpPr>
        <p:spPr>
          <a:xfrm>
            <a:off x="609600" y="56619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dirty="0"/>
              <a:t>Resultados</a:t>
            </a:r>
          </a:p>
        </p:txBody>
      </p:sp>
      <p:pic>
        <p:nvPicPr>
          <p:cNvPr id="19" name="Marcador de contenido 9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29214" y="1844824"/>
            <a:ext cx="4320000" cy="3666774"/>
          </a:xfrm>
          <a:prstGeom prst="rect">
            <a:avLst/>
          </a:prstGeom>
        </p:spPr>
      </p:pic>
      <p:pic>
        <p:nvPicPr>
          <p:cNvPr id="21" name="Marcador de contenido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844824"/>
            <a:ext cx="4320000" cy="36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75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2399540" y="1335157"/>
            <a:ext cx="2557054" cy="5733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50" dirty="0"/>
              <a:t>EL PIE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2399540" y="2459855"/>
            <a:ext cx="2557054" cy="57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350" dirty="0"/>
              <a:t>Estructura fundamental</a:t>
            </a:r>
            <a:endParaRPr lang="es-MX" sz="1350" dirty="0"/>
          </a:p>
        </p:txBody>
      </p:sp>
      <p:sp>
        <p:nvSpPr>
          <p:cNvPr id="10" name="Rectángulo redondeado 9"/>
          <p:cNvSpPr/>
          <p:nvPr/>
        </p:nvSpPr>
        <p:spPr>
          <a:xfrm>
            <a:off x="2714607" y="3502767"/>
            <a:ext cx="1926920" cy="4447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350" dirty="0"/>
              <a:t>locomoción humana</a:t>
            </a:r>
            <a:endParaRPr lang="es-MX" sz="1350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5222771" y="4286677"/>
            <a:ext cx="1926026" cy="4958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350" dirty="0"/>
              <a:t>distribuye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5216979" y="3482029"/>
            <a:ext cx="1931818" cy="4447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350" dirty="0"/>
              <a:t>soporta</a:t>
            </a:r>
            <a:endParaRPr lang="es-MX" sz="1350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7594566" y="3869467"/>
            <a:ext cx="1320981" cy="4745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350" dirty="0"/>
              <a:t>Peso del cuerpo</a:t>
            </a:r>
            <a:endParaRPr lang="es-MX" sz="1350" dirty="0"/>
          </a:p>
        </p:txBody>
      </p:sp>
      <p:sp>
        <p:nvSpPr>
          <p:cNvPr id="3" name="CuadroTexto 2"/>
          <p:cNvSpPr txBox="1"/>
          <p:nvPr/>
        </p:nvSpPr>
        <p:spPr>
          <a:xfrm>
            <a:off x="3522422" y="2043157"/>
            <a:ext cx="4352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0" dirty="0"/>
              <a:t>es 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3702880" y="1947435"/>
            <a:ext cx="0" cy="13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redondeado 20"/>
          <p:cNvSpPr/>
          <p:nvPr/>
        </p:nvSpPr>
        <p:spPr>
          <a:xfrm>
            <a:off x="267387" y="3516870"/>
            <a:ext cx="1926920" cy="4447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350" dirty="0"/>
              <a:t>Conecta  el cuerpo humano </a:t>
            </a:r>
            <a:endParaRPr lang="es-MX" sz="1350" dirty="0"/>
          </a:p>
        </p:txBody>
      </p:sp>
      <p:cxnSp>
        <p:nvCxnSpPr>
          <p:cNvPr id="23" name="Conector recto 22"/>
          <p:cNvCxnSpPr>
            <a:stCxn id="12" idx="2"/>
            <a:endCxn id="11" idx="0"/>
          </p:cNvCxnSpPr>
          <p:nvPr/>
        </p:nvCxnSpPr>
        <p:spPr>
          <a:xfrm>
            <a:off x="6182889" y="3926776"/>
            <a:ext cx="2896" cy="359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>
            <a:stCxn id="12" idx="3"/>
            <a:endCxn id="13" idx="1"/>
          </p:cNvCxnSpPr>
          <p:nvPr/>
        </p:nvCxnSpPr>
        <p:spPr>
          <a:xfrm>
            <a:off x="7148797" y="3704402"/>
            <a:ext cx="445769" cy="402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>
            <a:stCxn id="11" idx="3"/>
            <a:endCxn id="13" idx="1"/>
          </p:cNvCxnSpPr>
          <p:nvPr/>
        </p:nvCxnSpPr>
        <p:spPr>
          <a:xfrm flipV="1">
            <a:off x="7148797" y="4106726"/>
            <a:ext cx="445769" cy="427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 redondeado 29"/>
          <p:cNvSpPr/>
          <p:nvPr/>
        </p:nvSpPr>
        <p:spPr>
          <a:xfrm>
            <a:off x="267387" y="4248672"/>
            <a:ext cx="1926920" cy="4447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350" dirty="0"/>
              <a:t>Suelo</a:t>
            </a:r>
            <a:endParaRPr lang="es-MX" sz="1350" dirty="0"/>
          </a:p>
        </p:txBody>
      </p:sp>
      <p:cxnSp>
        <p:nvCxnSpPr>
          <p:cNvPr id="32" name="Conector recto 31"/>
          <p:cNvCxnSpPr/>
          <p:nvPr/>
        </p:nvCxnSpPr>
        <p:spPr>
          <a:xfrm flipV="1">
            <a:off x="1238088" y="3247753"/>
            <a:ext cx="4944800" cy="6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>
            <a:endCxn id="21" idx="0"/>
          </p:cNvCxnSpPr>
          <p:nvPr/>
        </p:nvCxnSpPr>
        <p:spPr>
          <a:xfrm flipH="1">
            <a:off x="1230847" y="3251032"/>
            <a:ext cx="7730" cy="265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>
            <a:stCxn id="10" idx="0"/>
            <a:endCxn id="7" idx="2"/>
          </p:cNvCxnSpPr>
          <p:nvPr/>
        </p:nvCxnSpPr>
        <p:spPr>
          <a:xfrm flipV="1">
            <a:off x="3678067" y="3037887"/>
            <a:ext cx="0" cy="464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>
            <a:stCxn id="12" idx="0"/>
          </p:cNvCxnSpPr>
          <p:nvPr/>
        </p:nvCxnSpPr>
        <p:spPr>
          <a:xfrm flipH="1" flipV="1">
            <a:off x="6182888" y="3253943"/>
            <a:ext cx="1" cy="228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>
            <a:stCxn id="21" idx="2"/>
            <a:endCxn id="30" idx="0"/>
          </p:cNvCxnSpPr>
          <p:nvPr/>
        </p:nvCxnSpPr>
        <p:spPr>
          <a:xfrm>
            <a:off x="1230847" y="3961617"/>
            <a:ext cx="0" cy="287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/>
          <p:cNvCxnSpPr/>
          <p:nvPr/>
        </p:nvCxnSpPr>
        <p:spPr>
          <a:xfrm flipH="1">
            <a:off x="3695273" y="2249932"/>
            <a:ext cx="7607" cy="249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Resultado de imagen para el p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327" y="4196338"/>
            <a:ext cx="2354581" cy="16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el p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227" y="1359282"/>
            <a:ext cx="3057140" cy="17628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upo 23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26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Conclusiones y Recomendaciones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Pruebas y Resultados</a:t>
              </a:r>
            </a:p>
          </p:txBody>
        </p:sp>
        <p:sp>
          <p:nvSpPr>
            <p:cNvPr id="29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Discretización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Análisis</a:t>
              </a:r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</a:t>
              </a: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MEF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Objetivos</a:t>
              </a:r>
            </a:p>
          </p:txBody>
        </p:sp>
        <p:sp>
          <p:nvSpPr>
            <p:cNvPr id="35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Planteamiento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Problema</a:t>
              </a:r>
            </a:p>
          </p:txBody>
        </p:sp>
        <p:sp>
          <p:nvSpPr>
            <p:cNvPr id="36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Introducción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7" name="Picture 9" descr="http://mercadotecnia.espe.edu.ec/wp-content/uploads/tmp/LOGO-PRINCIPAL-ESPE2.pn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41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179010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6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Conclusiones y Recomendaciones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Pruebas y Resultados</a:t>
              </a:r>
            </a:p>
          </p:txBody>
        </p:sp>
        <p:sp>
          <p:nvSpPr>
            <p:cNvPr id="8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Discretización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Análisis MEF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  </a:t>
              </a: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Objetivos</a:t>
              </a:r>
            </a:p>
          </p:txBody>
        </p:sp>
        <p:sp>
          <p:nvSpPr>
            <p:cNvPr id="11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Planteamiento</a:t>
              </a:r>
            </a:p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Del Problema</a:t>
              </a:r>
            </a:p>
          </p:txBody>
        </p:sp>
        <p:sp>
          <p:nvSpPr>
            <p:cNvPr id="12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Introducción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4" name="Picture 9" descr="http://mercadotecnia.espe.edu.ec/wp-content/uploads/tmp/LOGO-PRINCIPAL-ESPE2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16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49</a:t>
            </a:r>
          </a:p>
        </p:txBody>
      </p:sp>
      <p:sp>
        <p:nvSpPr>
          <p:cNvPr id="18" name="Título 2"/>
          <p:cNvSpPr txBox="1">
            <a:spLocks/>
          </p:cNvSpPr>
          <p:nvPr/>
        </p:nvSpPr>
        <p:spPr>
          <a:xfrm>
            <a:off x="609600" y="56619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dirty="0"/>
              <a:t>Resultados</a:t>
            </a:r>
          </a:p>
        </p:txBody>
      </p:sp>
      <p:pic>
        <p:nvPicPr>
          <p:cNvPr id="19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29948" y="1926320"/>
            <a:ext cx="4320000" cy="2810602"/>
          </a:xfrm>
          <a:prstGeom prst="rect">
            <a:avLst/>
          </a:prstGeom>
        </p:spPr>
      </p:pic>
      <p:pic>
        <p:nvPicPr>
          <p:cNvPr id="21" name="Marcador de contenido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709192"/>
            <a:ext cx="4320000" cy="357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222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6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Conclusiones y Recomendaciones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Pruebas y Resultados</a:t>
              </a:r>
            </a:p>
          </p:txBody>
        </p:sp>
        <p:sp>
          <p:nvSpPr>
            <p:cNvPr id="8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Discretización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Análisis MEF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  </a:t>
              </a: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Objetivos</a:t>
              </a:r>
            </a:p>
          </p:txBody>
        </p:sp>
        <p:sp>
          <p:nvSpPr>
            <p:cNvPr id="11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Planteamiento</a:t>
              </a:r>
            </a:p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Del Problema</a:t>
              </a:r>
            </a:p>
          </p:txBody>
        </p:sp>
        <p:sp>
          <p:nvSpPr>
            <p:cNvPr id="12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Introducción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4" name="Picture 9" descr="http://mercadotecnia.espe.edu.ec/wp-content/uploads/tmp/LOGO-PRINCIPAL-ESPE2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16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18" name="Título 2"/>
          <p:cNvSpPr txBox="1">
            <a:spLocks/>
          </p:cNvSpPr>
          <p:nvPr/>
        </p:nvSpPr>
        <p:spPr>
          <a:xfrm>
            <a:off x="609600" y="56619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dirty="0"/>
              <a:t>Resultados</a:t>
            </a:r>
          </a:p>
        </p:txBody>
      </p:sp>
      <p:pic>
        <p:nvPicPr>
          <p:cNvPr id="20" name="Marcador de contenido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251" y="1988839"/>
            <a:ext cx="4320000" cy="346984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11" y="2770280"/>
            <a:ext cx="3822310" cy="2813894"/>
          </a:xfrm>
          <a:prstGeom prst="rect">
            <a:avLst/>
          </a:prstGeom>
        </p:spPr>
      </p:pic>
      <p:pic>
        <p:nvPicPr>
          <p:cNvPr id="19" name="Marcador de contenido 18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001441" y="2780928"/>
            <a:ext cx="4354917" cy="248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351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6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Conclusiones y Recomendaciones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Pruebas y Resultados</a:t>
              </a:r>
            </a:p>
          </p:txBody>
        </p:sp>
        <p:sp>
          <p:nvSpPr>
            <p:cNvPr id="8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Discretización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Análisis MEF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  </a:t>
              </a: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Objetivos</a:t>
              </a:r>
            </a:p>
          </p:txBody>
        </p:sp>
        <p:sp>
          <p:nvSpPr>
            <p:cNvPr id="11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Planteamiento</a:t>
              </a:r>
            </a:p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Del Problema</a:t>
              </a:r>
            </a:p>
          </p:txBody>
        </p:sp>
        <p:sp>
          <p:nvSpPr>
            <p:cNvPr id="12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Introducción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4" name="Picture 9" descr="http://mercadotecnia.espe.edu.ec/wp-content/uploads/tmp/LOGO-PRINCIPAL-ESPE2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16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51</a:t>
            </a:r>
          </a:p>
        </p:txBody>
      </p:sp>
      <p:sp>
        <p:nvSpPr>
          <p:cNvPr id="18" name="Título 2"/>
          <p:cNvSpPr txBox="1">
            <a:spLocks/>
          </p:cNvSpPr>
          <p:nvPr/>
        </p:nvSpPr>
        <p:spPr>
          <a:xfrm>
            <a:off x="611560" y="540819"/>
            <a:ext cx="8229600" cy="118115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dirty="0"/>
              <a:t>Experimento 2       Resultados</a:t>
            </a:r>
          </a:p>
        </p:txBody>
      </p:sp>
      <p:pic>
        <p:nvPicPr>
          <p:cNvPr id="20" name="Marcador de contenido 9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1340768"/>
            <a:ext cx="4411172" cy="330809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2784" y="1918421"/>
            <a:ext cx="4108069" cy="394925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5646" y="1230235"/>
            <a:ext cx="764904" cy="48482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117" y="2636912"/>
            <a:ext cx="1463436" cy="333509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9768" y="2618331"/>
            <a:ext cx="2020916" cy="335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289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6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Conclusiones y Recomendaciones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Pruebas y Resultados</a:t>
              </a:r>
            </a:p>
          </p:txBody>
        </p:sp>
        <p:sp>
          <p:nvSpPr>
            <p:cNvPr id="8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Discretización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Análisis MEF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  </a:t>
              </a: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Objetivos</a:t>
              </a:r>
            </a:p>
          </p:txBody>
        </p:sp>
        <p:sp>
          <p:nvSpPr>
            <p:cNvPr id="11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Planteamiento</a:t>
              </a:r>
            </a:p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Del Problema</a:t>
              </a:r>
            </a:p>
          </p:txBody>
        </p:sp>
        <p:sp>
          <p:nvSpPr>
            <p:cNvPr id="12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Introducción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4" name="Picture 9" descr="http://mercadotecnia.espe.edu.ec/wp-content/uploads/tmp/LOGO-PRINCIPAL-ESPE2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16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52</a:t>
            </a:r>
          </a:p>
        </p:txBody>
      </p:sp>
      <p:sp>
        <p:nvSpPr>
          <p:cNvPr id="18" name="Título 2"/>
          <p:cNvSpPr txBox="1">
            <a:spLocks/>
          </p:cNvSpPr>
          <p:nvPr/>
        </p:nvSpPr>
        <p:spPr>
          <a:xfrm>
            <a:off x="609600" y="56619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es-EC" dirty="0"/>
          </a:p>
        </p:txBody>
      </p:sp>
      <p:pic>
        <p:nvPicPr>
          <p:cNvPr id="19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12852" y="1552297"/>
            <a:ext cx="4320000" cy="2730297"/>
          </a:xfrm>
          <a:prstGeom prst="rect">
            <a:avLst/>
          </a:prstGeom>
        </p:spPr>
      </p:pic>
      <p:sp>
        <p:nvSpPr>
          <p:cNvPr id="20" name="Título 2"/>
          <p:cNvSpPr txBox="1">
            <a:spLocks/>
          </p:cNvSpPr>
          <p:nvPr/>
        </p:nvSpPr>
        <p:spPr>
          <a:xfrm>
            <a:off x="609600" y="528034"/>
            <a:ext cx="8229600" cy="118115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dirty="0"/>
              <a:t>Experimento 3       Resultados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72" y="2351525"/>
            <a:ext cx="2533650" cy="374332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7911" y="2399150"/>
            <a:ext cx="714375" cy="369570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5053" y="1987166"/>
            <a:ext cx="4274873" cy="390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528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6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Conclusiones y Recomendaciones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Pruebas y Resultados</a:t>
              </a:r>
            </a:p>
          </p:txBody>
        </p:sp>
        <p:sp>
          <p:nvSpPr>
            <p:cNvPr id="8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Discretización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Análisis MEF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  </a:t>
              </a: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Objetivos</a:t>
              </a:r>
            </a:p>
          </p:txBody>
        </p:sp>
        <p:sp>
          <p:nvSpPr>
            <p:cNvPr id="11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Planteamiento</a:t>
              </a:r>
            </a:p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Del Problema</a:t>
              </a:r>
            </a:p>
          </p:txBody>
        </p:sp>
        <p:sp>
          <p:nvSpPr>
            <p:cNvPr id="12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Introducción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4" name="Picture 9" descr="http://mercadotecnia.espe.edu.ec/wp-content/uploads/tmp/LOGO-PRINCIPAL-ESPE2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16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53</a:t>
            </a:r>
          </a:p>
        </p:txBody>
      </p:sp>
      <p:sp>
        <p:nvSpPr>
          <p:cNvPr id="18" name="Título 2"/>
          <p:cNvSpPr txBox="1">
            <a:spLocks/>
          </p:cNvSpPr>
          <p:nvPr/>
        </p:nvSpPr>
        <p:spPr>
          <a:xfrm>
            <a:off x="609600" y="56619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es-EC" dirty="0"/>
          </a:p>
        </p:txBody>
      </p:sp>
      <p:pic>
        <p:nvPicPr>
          <p:cNvPr id="17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52000" y="1737793"/>
            <a:ext cx="4320000" cy="3972924"/>
          </a:xfrm>
          <a:prstGeom prst="rect">
            <a:avLst/>
          </a:prstGeom>
        </p:spPr>
      </p:pic>
      <p:sp>
        <p:nvSpPr>
          <p:cNvPr id="19" name="Título 2"/>
          <p:cNvSpPr txBox="1">
            <a:spLocks/>
          </p:cNvSpPr>
          <p:nvPr/>
        </p:nvSpPr>
        <p:spPr>
          <a:xfrm>
            <a:off x="609600" y="528034"/>
            <a:ext cx="8229600" cy="118115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dirty="0"/>
              <a:t>Experimento 4       Resultados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37" y="2565529"/>
            <a:ext cx="1520093" cy="329870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0359" y="2924944"/>
            <a:ext cx="3819525" cy="30861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6762" y="1744493"/>
            <a:ext cx="600075" cy="42291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5730" y="2464583"/>
            <a:ext cx="2272087" cy="337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229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6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Conclusiones y Recomendaciones</a:t>
              </a:r>
              <a:endParaRPr lang="en-US" sz="12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Pruebas y Resultados</a:t>
              </a:r>
            </a:p>
          </p:txBody>
        </p:sp>
        <p:sp>
          <p:nvSpPr>
            <p:cNvPr id="8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Discretización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Análisis MEF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  </a:t>
              </a: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Objetivos</a:t>
              </a:r>
            </a:p>
          </p:txBody>
        </p:sp>
        <p:sp>
          <p:nvSpPr>
            <p:cNvPr id="11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Planteamiento</a:t>
              </a:r>
            </a:p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Del Problema</a:t>
              </a:r>
            </a:p>
          </p:txBody>
        </p:sp>
        <p:sp>
          <p:nvSpPr>
            <p:cNvPr id="12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Introducción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4" name="Picture 9" descr="http://mercadotecnia.espe.edu.ec/wp-content/uploads/tmp/LOGO-PRINCIPAL-ESPE2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16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54</a:t>
            </a:r>
          </a:p>
        </p:txBody>
      </p:sp>
      <p:sp>
        <p:nvSpPr>
          <p:cNvPr id="18" name="Título 2"/>
          <p:cNvSpPr txBox="1">
            <a:spLocks/>
          </p:cNvSpPr>
          <p:nvPr/>
        </p:nvSpPr>
        <p:spPr>
          <a:xfrm>
            <a:off x="609600" y="56619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dirty="0"/>
              <a:t>Conclusiones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s-ES" sz="2000" dirty="0"/>
              <a:t>Malla óptima:</a:t>
            </a:r>
          </a:p>
          <a:p>
            <a:pPr marL="0" indent="0">
              <a:buNone/>
            </a:pPr>
            <a:r>
              <a:rPr lang="es-ES" sz="2000" dirty="0"/>
              <a:t>    </a:t>
            </a:r>
            <a:r>
              <a:rPr lang="es-ES" sz="2000" dirty="0" err="1"/>
              <a:t>deltax</a:t>
            </a:r>
            <a:r>
              <a:rPr lang="es-ES" sz="2000" dirty="0"/>
              <a:t>   = 0,1844 </a:t>
            </a:r>
          </a:p>
          <a:p>
            <a:pPr marL="0" indent="0">
              <a:buNone/>
            </a:pPr>
            <a:r>
              <a:rPr lang="es-ES" sz="2000" dirty="0"/>
              <a:t>    </a:t>
            </a:r>
            <a:r>
              <a:rPr lang="es-ES" sz="2000" dirty="0" err="1"/>
              <a:t>deltay</a:t>
            </a:r>
            <a:r>
              <a:rPr lang="es-ES" sz="2000" dirty="0"/>
              <a:t>   = 0,3036 </a:t>
            </a:r>
          </a:p>
          <a:p>
            <a:pPr marL="0" indent="0">
              <a:buNone/>
            </a:pPr>
            <a:r>
              <a:rPr lang="es-ES" sz="2000" dirty="0"/>
              <a:t>    </a:t>
            </a:r>
            <a:r>
              <a:rPr lang="es-ES" sz="2000" dirty="0" err="1"/>
              <a:t>nnodes</a:t>
            </a:r>
            <a:r>
              <a:rPr lang="es-ES" sz="2000" dirty="0"/>
              <a:t> = 3.507</a:t>
            </a:r>
          </a:p>
          <a:p>
            <a:pPr marL="0" indent="0">
              <a:buNone/>
            </a:pPr>
            <a:r>
              <a:rPr lang="es-ES" sz="2000" dirty="0"/>
              <a:t>    </a:t>
            </a:r>
            <a:r>
              <a:rPr lang="es-ES" sz="2000" dirty="0" err="1"/>
              <a:t>nel</a:t>
            </a:r>
            <a:r>
              <a:rPr lang="es-ES" sz="2000" dirty="0"/>
              <a:t>       = 6.636.</a:t>
            </a:r>
          </a:p>
          <a:p>
            <a:pPr marL="0" indent="0">
              <a:buNone/>
            </a:pPr>
            <a:r>
              <a:rPr lang="es-ES" sz="2000" dirty="0"/>
              <a:t>    MEF es estable y la solución aproximada es convergente.</a:t>
            </a:r>
          </a:p>
          <a:p>
            <a:pPr marL="0" indent="0">
              <a:buNone/>
            </a:pPr>
            <a:r>
              <a:rPr lang="es-ES" sz="2000" dirty="0"/>
              <a:t>    Una malla más fina se consigue reduciendo el espaciamiento entre nodos en donde la función de aproximación esta presente.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469950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6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Conclusiones y Recomendaciones</a:t>
              </a:r>
              <a:endParaRPr lang="en-US" sz="12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Pruebas y Resultados</a:t>
              </a:r>
            </a:p>
          </p:txBody>
        </p:sp>
        <p:sp>
          <p:nvSpPr>
            <p:cNvPr id="8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Discretización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Análisis MEF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  </a:t>
              </a: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Objetivos</a:t>
              </a:r>
            </a:p>
          </p:txBody>
        </p:sp>
        <p:sp>
          <p:nvSpPr>
            <p:cNvPr id="11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Planteamiento</a:t>
              </a:r>
            </a:p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Del Problema</a:t>
              </a:r>
            </a:p>
          </p:txBody>
        </p:sp>
        <p:sp>
          <p:nvSpPr>
            <p:cNvPr id="12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Introducción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4" name="Picture 9" descr="http://mercadotecnia.espe.edu.ec/wp-content/uploads/tmp/LOGO-PRINCIPAL-ESPE2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16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55</a:t>
            </a:r>
          </a:p>
        </p:txBody>
      </p:sp>
      <p:sp>
        <p:nvSpPr>
          <p:cNvPr id="18" name="Título 2"/>
          <p:cNvSpPr txBox="1">
            <a:spLocks/>
          </p:cNvSpPr>
          <p:nvPr/>
        </p:nvSpPr>
        <p:spPr>
          <a:xfrm>
            <a:off x="609600" y="56619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dirty="0"/>
              <a:t>Conclusiones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000" dirty="0"/>
              <a:t>La </a:t>
            </a:r>
            <a:r>
              <a:rPr lang="es-ES" sz="2000" dirty="0" err="1"/>
              <a:t>discretización</a:t>
            </a:r>
            <a:r>
              <a:rPr lang="es-ES" sz="2000" dirty="0"/>
              <a:t> del dominio se fundamenta en modelar su contorno mediante funciones por partes, graficar los nodos en la frontera y en el interior del dominio. Para luego usando el método de </a:t>
            </a:r>
            <a:r>
              <a:rPr lang="es-ES" sz="2000" dirty="0" err="1"/>
              <a:t>Delaunay</a:t>
            </a:r>
            <a:r>
              <a:rPr lang="es-ES" sz="2000" dirty="0"/>
              <a:t>, </a:t>
            </a:r>
            <a:r>
              <a:rPr lang="es-ES" sz="2000" dirty="0" err="1"/>
              <a:t>discretizar</a:t>
            </a:r>
            <a:r>
              <a:rPr lang="es-ES" sz="2000" dirty="0"/>
              <a:t>.</a:t>
            </a:r>
          </a:p>
          <a:p>
            <a:r>
              <a:rPr lang="es-ES" sz="2000" dirty="0"/>
              <a:t>El MEF, se fundamenta en la aproximación del dominio(</a:t>
            </a:r>
            <a:r>
              <a:rPr lang="es-ES" sz="2000" dirty="0" err="1"/>
              <a:t>discretizando</a:t>
            </a:r>
            <a:r>
              <a:rPr lang="es-ES" sz="2000" dirty="0"/>
              <a:t>) y de las variables involucradas. </a:t>
            </a:r>
          </a:p>
          <a:p>
            <a:r>
              <a:rPr lang="es-ES" sz="2000" dirty="0"/>
              <a:t>La aproximación por el MEF permite pasar de un sistema continuo (infinitos grados de libertad), a un sistema con un número de grados de libertad finito cuyo comportamiento se modela por un sistema de ecuaciones lineales finitas.</a:t>
            </a:r>
          </a:p>
          <a:p>
            <a:r>
              <a:rPr lang="es-ES" sz="2000" dirty="0"/>
              <a:t>La metodología usada en el MEF permite convertir un problema de cálculo de derivadas parciales en un problema de álgebra lineal utilizando el manejo matricial.</a:t>
            </a:r>
          </a:p>
          <a:p>
            <a:r>
              <a:rPr lang="es-ES" sz="2000" dirty="0"/>
              <a:t>El MEF  se ajusta al análisis en regiones no regulares, con condiciones de frontera y cargas aplicadas complejas.</a:t>
            </a:r>
          </a:p>
          <a:p>
            <a:endParaRPr lang="es-ES" sz="2000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118317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6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b="1" dirty="0">
                  <a:solidFill>
                    <a:prstClr val="white"/>
                  </a:solidFill>
                  <a:latin typeface="Calibri"/>
                </a:rPr>
                <a:t>Conclusiones y Recomendaciones</a:t>
              </a:r>
              <a:endParaRPr lang="en-US" sz="12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Pruebas y Resultados</a:t>
              </a:r>
            </a:p>
          </p:txBody>
        </p:sp>
        <p:sp>
          <p:nvSpPr>
            <p:cNvPr id="8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Discretización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Análisis MEF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  </a:t>
              </a: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Objetivos</a:t>
              </a:r>
            </a:p>
          </p:txBody>
        </p:sp>
        <p:sp>
          <p:nvSpPr>
            <p:cNvPr id="11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Planteamiento</a:t>
              </a:r>
            </a:p>
            <a:p>
              <a:pPr algn="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Del Problema</a:t>
              </a:r>
            </a:p>
          </p:txBody>
        </p:sp>
        <p:sp>
          <p:nvSpPr>
            <p:cNvPr id="12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Introducción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4" name="Picture 9" descr="http://mercadotecnia.espe.edu.ec/wp-content/uploads/tmp/LOGO-PRINCIPAL-ESPE2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16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55</a:t>
            </a:r>
          </a:p>
        </p:txBody>
      </p:sp>
      <p:sp>
        <p:nvSpPr>
          <p:cNvPr id="18" name="Título 2"/>
          <p:cNvSpPr txBox="1">
            <a:spLocks/>
          </p:cNvSpPr>
          <p:nvPr/>
        </p:nvSpPr>
        <p:spPr>
          <a:xfrm>
            <a:off x="609600" y="56619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dirty="0"/>
              <a:t>Recomendaciones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s-EC" dirty="0"/>
          </a:p>
          <a:p>
            <a:r>
              <a:rPr lang="es-EC" dirty="0"/>
              <a:t>Realizar el modelamiento de la planta del pie tomando en cuenta la adquisición de fuerzas en tiempo real durante el proceso de locomoción.</a:t>
            </a:r>
          </a:p>
          <a:p>
            <a:r>
              <a:rPr lang="es-EC"/>
              <a:t>Extender a el análisis tridimensional el modelamiento y simulación numérica sobre la anatomía de un pie humano.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042217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dirty="0"/>
              <a:t>GRACIAS</a:t>
            </a:r>
          </a:p>
        </p:txBody>
      </p:sp>
      <p:pic>
        <p:nvPicPr>
          <p:cNvPr id="31" name="Picture 9" descr="http://mercadotecnia.espe.edu.ec/wp-content/uploads/tmp/LOGO-PRINCIPAL-ESPE2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Ing. Edison Guamán </a:t>
            </a:r>
          </a:p>
        </p:txBody>
      </p:sp>
      <p:sp>
        <p:nvSpPr>
          <p:cNvPr id="35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57</a:t>
            </a:r>
          </a:p>
        </p:txBody>
      </p:sp>
    </p:spTree>
    <p:extLst>
      <p:ext uri="{BB962C8B-B14F-4D97-AF65-F5344CB8AC3E}">
        <p14:creationId xmlns:p14="http://schemas.microsoft.com/office/powerpoint/2010/main" val="8817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1"/>
          <a:stretch/>
        </p:blipFill>
        <p:spPr bwMode="auto">
          <a:xfrm>
            <a:off x="3464772" y="971320"/>
            <a:ext cx="1223183" cy="142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1445193" y="987927"/>
            <a:ext cx="1812245" cy="4926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50" dirty="0"/>
              <a:t>En este proceso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347108" y="2218837"/>
            <a:ext cx="2008415" cy="4432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50" dirty="0"/>
              <a:t>Esfuerzos repetitivos 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112669" y="2957079"/>
            <a:ext cx="2008415" cy="5878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50" dirty="0"/>
              <a:t>Elevados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2699113" y="2957079"/>
            <a:ext cx="2008415" cy="5878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50" dirty="0"/>
              <a:t>Locales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796104" y="1725454"/>
            <a:ext cx="12378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50" dirty="0"/>
              <a:t>experimenta</a:t>
            </a:r>
          </a:p>
        </p:txBody>
      </p:sp>
      <p:cxnSp>
        <p:nvCxnSpPr>
          <p:cNvPr id="18" name="Conector recto de flecha 17"/>
          <p:cNvCxnSpPr/>
          <p:nvPr/>
        </p:nvCxnSpPr>
        <p:spPr>
          <a:xfrm>
            <a:off x="2351315" y="1549161"/>
            <a:ext cx="1" cy="175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 flipH="1">
            <a:off x="1116877" y="2748099"/>
            <a:ext cx="2576646" cy="97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endCxn id="9" idx="0"/>
          </p:cNvCxnSpPr>
          <p:nvPr/>
        </p:nvCxnSpPr>
        <p:spPr>
          <a:xfrm>
            <a:off x="1116877" y="2757895"/>
            <a:ext cx="0" cy="199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>
            <a:off x="3693523" y="2748099"/>
            <a:ext cx="0" cy="208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>
            <a:stCxn id="6" idx="2"/>
          </p:cNvCxnSpPr>
          <p:nvPr/>
        </p:nvCxnSpPr>
        <p:spPr>
          <a:xfrm flipH="1">
            <a:off x="2351315" y="2662062"/>
            <a:ext cx="1" cy="958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170" y="3663290"/>
            <a:ext cx="1527785" cy="208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ángulo redondeado 36"/>
          <p:cNvSpPr/>
          <p:nvPr/>
        </p:nvSpPr>
        <p:spPr>
          <a:xfrm>
            <a:off x="137501" y="4234841"/>
            <a:ext cx="2008415" cy="5878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50" dirty="0"/>
              <a:t>Las elevadas presiones plantares</a:t>
            </a:r>
          </a:p>
        </p:txBody>
      </p:sp>
      <p:cxnSp>
        <p:nvCxnSpPr>
          <p:cNvPr id="35" name="Conector recto de flecha 34"/>
          <p:cNvCxnSpPr/>
          <p:nvPr/>
        </p:nvCxnSpPr>
        <p:spPr>
          <a:xfrm flipV="1">
            <a:off x="2145575" y="4528755"/>
            <a:ext cx="69733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/>
          <p:cNvCxnSpPr>
            <a:stCxn id="37" idx="3"/>
          </p:cNvCxnSpPr>
          <p:nvPr/>
        </p:nvCxnSpPr>
        <p:spPr>
          <a:xfrm>
            <a:off x="2145916" y="4528755"/>
            <a:ext cx="822153" cy="823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echa abajo 42"/>
          <p:cNvSpPr/>
          <p:nvPr/>
        </p:nvSpPr>
        <p:spPr>
          <a:xfrm>
            <a:off x="897121" y="4881666"/>
            <a:ext cx="343842" cy="309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47" name="Rectángulo redondeado 46"/>
          <p:cNvSpPr/>
          <p:nvPr/>
        </p:nvSpPr>
        <p:spPr>
          <a:xfrm>
            <a:off x="248348" y="5271483"/>
            <a:ext cx="1872736" cy="6410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50" dirty="0"/>
              <a:t>Necesitan aliviarse al experimentar dolor</a:t>
            </a:r>
          </a:p>
        </p:txBody>
      </p:sp>
      <p:sp>
        <p:nvSpPr>
          <p:cNvPr id="48" name="Rectángulo redondeado 47"/>
          <p:cNvSpPr/>
          <p:nvPr/>
        </p:nvSpPr>
        <p:spPr>
          <a:xfrm>
            <a:off x="6007396" y="928687"/>
            <a:ext cx="1812245" cy="4772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50" dirty="0"/>
              <a:t>Dolor </a:t>
            </a:r>
          </a:p>
        </p:txBody>
      </p:sp>
      <p:sp>
        <p:nvSpPr>
          <p:cNvPr id="49" name="CuadroTexto 48"/>
          <p:cNvSpPr txBox="1"/>
          <p:nvPr/>
        </p:nvSpPr>
        <p:spPr>
          <a:xfrm>
            <a:off x="5932360" y="1647533"/>
            <a:ext cx="20842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50" dirty="0"/>
              <a:t>Puede ser causado por</a:t>
            </a:r>
          </a:p>
        </p:txBody>
      </p:sp>
      <p:cxnSp>
        <p:nvCxnSpPr>
          <p:cNvPr id="45" name="Conector recto de flecha 44"/>
          <p:cNvCxnSpPr>
            <a:stCxn id="48" idx="2"/>
            <a:endCxn id="49" idx="0"/>
          </p:cNvCxnSpPr>
          <p:nvPr/>
        </p:nvCxnSpPr>
        <p:spPr>
          <a:xfrm>
            <a:off x="6913519" y="1405890"/>
            <a:ext cx="60954" cy="241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/>
          <p:cNvCxnSpPr>
            <a:stCxn id="49" idx="2"/>
          </p:cNvCxnSpPr>
          <p:nvPr/>
        </p:nvCxnSpPr>
        <p:spPr>
          <a:xfrm flipH="1">
            <a:off x="6913518" y="1947615"/>
            <a:ext cx="60955" cy="152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/>
          <p:cNvCxnSpPr/>
          <p:nvPr/>
        </p:nvCxnSpPr>
        <p:spPr>
          <a:xfrm flipH="1">
            <a:off x="4849585" y="2100474"/>
            <a:ext cx="20639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/>
          <p:cNvCxnSpPr/>
          <p:nvPr/>
        </p:nvCxnSpPr>
        <p:spPr>
          <a:xfrm>
            <a:off x="4849586" y="2100474"/>
            <a:ext cx="47291" cy="3090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/>
          <p:cNvCxnSpPr/>
          <p:nvPr/>
        </p:nvCxnSpPr>
        <p:spPr>
          <a:xfrm>
            <a:off x="4849586" y="2591345"/>
            <a:ext cx="2547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 descr="Resultado de imagen para fascitis planta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8"/>
          <a:stretch/>
        </p:blipFill>
        <p:spPr bwMode="auto">
          <a:xfrm>
            <a:off x="5131667" y="2218839"/>
            <a:ext cx="1466088" cy="91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artritis reumatoide del pie ada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9" b="6130"/>
          <a:stretch/>
        </p:blipFill>
        <p:spPr bwMode="auto">
          <a:xfrm>
            <a:off x="5131667" y="3384659"/>
            <a:ext cx="1475264" cy="101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Conector recto 64"/>
          <p:cNvCxnSpPr>
            <a:endCxn id="2056" idx="1"/>
          </p:cNvCxnSpPr>
          <p:nvPr/>
        </p:nvCxnSpPr>
        <p:spPr>
          <a:xfrm>
            <a:off x="4877304" y="3884549"/>
            <a:ext cx="254363" cy="5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10" descr="Resultado de imagen para Ãºlceras en los pi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758" y="4673631"/>
            <a:ext cx="1457588" cy="98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sultado de imagen para personas tristes por enfermeda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8" t="1143"/>
          <a:stretch/>
        </p:blipFill>
        <p:spPr bwMode="auto">
          <a:xfrm>
            <a:off x="7123882" y="3162952"/>
            <a:ext cx="1669106" cy="129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CuadroTexto 74"/>
          <p:cNvSpPr txBox="1"/>
          <p:nvPr/>
        </p:nvSpPr>
        <p:spPr>
          <a:xfrm>
            <a:off x="5086871" y="3068251"/>
            <a:ext cx="14494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350" dirty="0"/>
              <a:t>Fascitis plantar</a:t>
            </a:r>
            <a:endParaRPr lang="es-MX" sz="1350" dirty="0"/>
          </a:p>
        </p:txBody>
      </p:sp>
      <p:sp>
        <p:nvSpPr>
          <p:cNvPr id="76" name="CuadroTexto 75"/>
          <p:cNvSpPr txBox="1"/>
          <p:nvPr/>
        </p:nvSpPr>
        <p:spPr>
          <a:xfrm>
            <a:off x="5131668" y="5635576"/>
            <a:ext cx="7938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350" dirty="0"/>
              <a:t>Úlceras</a:t>
            </a:r>
            <a:endParaRPr lang="es-MX" sz="1350" dirty="0"/>
          </a:p>
        </p:txBody>
      </p:sp>
      <p:sp>
        <p:nvSpPr>
          <p:cNvPr id="77" name="CuadroTexto 76"/>
          <p:cNvSpPr txBox="1"/>
          <p:nvPr/>
        </p:nvSpPr>
        <p:spPr>
          <a:xfrm>
            <a:off x="5086870" y="4370371"/>
            <a:ext cx="17732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350" dirty="0"/>
              <a:t>Artritis reumatoide</a:t>
            </a:r>
            <a:endParaRPr lang="es-MX" sz="1350" dirty="0"/>
          </a:p>
        </p:txBody>
      </p:sp>
      <p:sp>
        <p:nvSpPr>
          <p:cNvPr id="78" name="Rectángulo redondeado 77"/>
          <p:cNvSpPr/>
          <p:nvPr/>
        </p:nvSpPr>
        <p:spPr>
          <a:xfrm>
            <a:off x="6978361" y="2271206"/>
            <a:ext cx="2008415" cy="5878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50" dirty="0">
                <a:solidFill>
                  <a:schemeClr val="dk1"/>
                </a:solidFill>
              </a:rPr>
              <a:t>Afectando la salud y calidad de vida</a:t>
            </a:r>
          </a:p>
        </p:txBody>
      </p:sp>
      <p:cxnSp>
        <p:nvCxnSpPr>
          <p:cNvPr id="15" name="Conector recto 14"/>
          <p:cNvCxnSpPr>
            <a:endCxn id="2058" idx="1"/>
          </p:cNvCxnSpPr>
          <p:nvPr/>
        </p:nvCxnSpPr>
        <p:spPr>
          <a:xfrm flipV="1">
            <a:off x="4896877" y="5168496"/>
            <a:ext cx="255881" cy="22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6913518" y="2100474"/>
            <a:ext cx="10449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>
            <a:endCxn id="78" idx="0"/>
          </p:cNvCxnSpPr>
          <p:nvPr/>
        </p:nvCxnSpPr>
        <p:spPr>
          <a:xfrm>
            <a:off x="7958435" y="2100474"/>
            <a:ext cx="24134" cy="170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echa abajo 23"/>
          <p:cNvSpPr/>
          <p:nvPr/>
        </p:nvSpPr>
        <p:spPr>
          <a:xfrm>
            <a:off x="7867566" y="2817670"/>
            <a:ext cx="181737" cy="31725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46" name="Flecha abajo 45"/>
          <p:cNvSpPr/>
          <p:nvPr/>
        </p:nvSpPr>
        <p:spPr>
          <a:xfrm>
            <a:off x="7939134" y="4430604"/>
            <a:ext cx="181737" cy="31725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51" name="Rectángulo redondeado 50"/>
          <p:cNvSpPr/>
          <p:nvPr/>
        </p:nvSpPr>
        <p:spPr>
          <a:xfrm>
            <a:off x="7105556" y="5382490"/>
            <a:ext cx="1887494" cy="6294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50" dirty="0"/>
              <a:t>Esta idea muestra la importancia de su estudio</a:t>
            </a:r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6966" y="3663290"/>
            <a:ext cx="1846262" cy="2155229"/>
          </a:xfrm>
          <a:prstGeom prst="rect">
            <a:avLst/>
          </a:prstGeom>
        </p:spPr>
      </p:pic>
      <p:sp>
        <p:nvSpPr>
          <p:cNvPr id="54" name="Rectángulo redondeado 53"/>
          <p:cNvSpPr/>
          <p:nvPr/>
        </p:nvSpPr>
        <p:spPr>
          <a:xfrm>
            <a:off x="7123882" y="4750533"/>
            <a:ext cx="1812245" cy="4772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50" dirty="0"/>
              <a:t>Problema de salud pública</a:t>
            </a:r>
          </a:p>
        </p:txBody>
      </p:sp>
      <p:cxnSp>
        <p:nvCxnSpPr>
          <p:cNvPr id="56" name="Conector recto de flecha 55"/>
          <p:cNvCxnSpPr/>
          <p:nvPr/>
        </p:nvCxnSpPr>
        <p:spPr>
          <a:xfrm flipH="1">
            <a:off x="8030003" y="5150661"/>
            <a:ext cx="1" cy="241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/>
          <p:nvPr/>
        </p:nvCxnSpPr>
        <p:spPr>
          <a:xfrm>
            <a:off x="2351315" y="1973468"/>
            <a:ext cx="1" cy="175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9" descr="http://mercadotecnia.espe.edu.ec/wp-content/uploads/tmp/LOGO-PRINCIPAL-ESPE2.png">
            <a:hlinkClick r:id="rId9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62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64" name="Grupo 63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66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Conclusiones y Recomendaciones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Pruebas y Resultados</a:t>
              </a:r>
            </a:p>
          </p:txBody>
        </p:sp>
        <p:sp>
          <p:nvSpPr>
            <p:cNvPr id="69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Discretización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Análisis</a:t>
              </a:r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</a:t>
              </a: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MEF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Objetivos</a:t>
              </a:r>
            </a:p>
          </p:txBody>
        </p:sp>
        <p:sp>
          <p:nvSpPr>
            <p:cNvPr id="72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Planteamiento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Problema</a:t>
              </a:r>
            </a:p>
          </p:txBody>
        </p:sp>
        <p:sp>
          <p:nvSpPr>
            <p:cNvPr id="73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Introducción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129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/>
              <a:t>2. PLANTEAMIENTO DEL PROBLEMA</a:t>
            </a:r>
          </a:p>
        </p:txBody>
      </p:sp>
      <p:pic>
        <p:nvPicPr>
          <p:cNvPr id="31" name="Picture 9" descr="http://mercadotecnia.espe.edu.ec/wp-content/uploads/tmp/LOGO-PRINCIPAL-ESPE2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Ing. Edison Guamán </a:t>
            </a:r>
          </a:p>
        </p:txBody>
      </p:sp>
      <p:sp>
        <p:nvSpPr>
          <p:cNvPr id="35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70848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3124200" y="1533945"/>
            <a:ext cx="1519808" cy="4171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50" dirty="0"/>
              <a:t>Evaluar 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3072783" y="2184311"/>
            <a:ext cx="1595169" cy="4910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50" dirty="0"/>
              <a:t>Medir las tensiones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734188" y="1909641"/>
            <a:ext cx="14447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50" dirty="0"/>
              <a:t>desarrollan 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6210119" y="1646154"/>
            <a:ext cx="2507900" cy="7571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50" dirty="0"/>
              <a:t>Debido al estrés que soportan los tejidos blandos internos</a:t>
            </a:r>
          </a:p>
        </p:txBody>
      </p:sp>
      <p:sp>
        <p:nvSpPr>
          <p:cNvPr id="24" name="Cerrar llave 23"/>
          <p:cNvSpPr/>
          <p:nvPr/>
        </p:nvSpPr>
        <p:spPr>
          <a:xfrm>
            <a:off x="4691897" y="1699335"/>
            <a:ext cx="116586" cy="685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pic>
        <p:nvPicPr>
          <p:cNvPr id="5122" name="Picture 2" descr="Resultado de imagen para planta del pi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4"/>
          <a:stretch/>
        </p:blipFill>
        <p:spPr bwMode="auto">
          <a:xfrm>
            <a:off x="194724" y="707679"/>
            <a:ext cx="2878060" cy="339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uadroTexto 24"/>
          <p:cNvSpPr txBox="1"/>
          <p:nvPr/>
        </p:nvSpPr>
        <p:spPr>
          <a:xfrm>
            <a:off x="7293543" y="4495723"/>
            <a:ext cx="132921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50" dirty="0"/>
              <a:t>Mejoraría la </a:t>
            </a:r>
          </a:p>
          <a:p>
            <a:r>
              <a:rPr lang="es-MX" sz="1350" dirty="0"/>
              <a:t>comprensión </a:t>
            </a:r>
          </a:p>
        </p:txBody>
      </p:sp>
      <p:sp>
        <p:nvSpPr>
          <p:cNvPr id="27" name="Rectángulo redondeado 26"/>
          <p:cNvSpPr/>
          <p:nvPr/>
        </p:nvSpPr>
        <p:spPr>
          <a:xfrm>
            <a:off x="5267901" y="4931114"/>
            <a:ext cx="1661615" cy="49523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50" dirty="0"/>
              <a:t>Patologías relacionadas</a:t>
            </a:r>
          </a:p>
        </p:txBody>
      </p:sp>
      <p:sp>
        <p:nvSpPr>
          <p:cNvPr id="28" name="Rectángulo redondeado 27"/>
          <p:cNvSpPr/>
          <p:nvPr/>
        </p:nvSpPr>
        <p:spPr>
          <a:xfrm>
            <a:off x="5282897" y="4069256"/>
            <a:ext cx="1646618" cy="5225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50" dirty="0"/>
              <a:t>Biomecánica del pie </a:t>
            </a:r>
          </a:p>
        </p:txBody>
      </p:sp>
      <p:sp>
        <p:nvSpPr>
          <p:cNvPr id="26" name="Flecha abajo 25"/>
          <p:cNvSpPr/>
          <p:nvPr/>
        </p:nvSpPr>
        <p:spPr>
          <a:xfrm>
            <a:off x="7481794" y="2616340"/>
            <a:ext cx="612319" cy="15357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9" name="Cerrar llave 28"/>
          <p:cNvSpPr/>
          <p:nvPr/>
        </p:nvSpPr>
        <p:spPr>
          <a:xfrm>
            <a:off x="7017839" y="4365104"/>
            <a:ext cx="92923" cy="8678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30" name="Abrir llave 29"/>
          <p:cNvSpPr/>
          <p:nvPr/>
        </p:nvSpPr>
        <p:spPr>
          <a:xfrm>
            <a:off x="5024533" y="4395598"/>
            <a:ext cx="141779" cy="685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31" name="Más 30"/>
          <p:cNvSpPr/>
          <p:nvPr/>
        </p:nvSpPr>
        <p:spPr>
          <a:xfrm>
            <a:off x="4675244" y="4569158"/>
            <a:ext cx="341753" cy="33868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35" name="Flecha izquierda y derecha 34"/>
          <p:cNvSpPr/>
          <p:nvPr/>
        </p:nvSpPr>
        <p:spPr>
          <a:xfrm>
            <a:off x="2230296" y="4556902"/>
            <a:ext cx="678113" cy="48577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37" name="Rectángulo redondeado 36"/>
          <p:cNvSpPr/>
          <p:nvPr/>
        </p:nvSpPr>
        <p:spPr>
          <a:xfrm>
            <a:off x="315252" y="4466355"/>
            <a:ext cx="1791161" cy="6150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350" dirty="0"/>
              <a:t>Encontrar una solución  exacta sea imposible  </a:t>
            </a:r>
          </a:p>
        </p:txBody>
      </p:sp>
      <p:pic>
        <p:nvPicPr>
          <p:cNvPr id="36" name="Picture 2" descr="Resultado de imagen para planta del p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68" y="3938404"/>
            <a:ext cx="2268299" cy="193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upo 22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32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Conclusiones y Recomendaciones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Pruebas y Resultados</a:t>
              </a:r>
            </a:p>
          </p:txBody>
        </p:sp>
        <p:sp>
          <p:nvSpPr>
            <p:cNvPr id="34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Discretización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Análisis</a:t>
              </a:r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</a:t>
              </a: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MEF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Objetivos</a:t>
              </a:r>
            </a:p>
          </p:txBody>
        </p:sp>
        <p:sp>
          <p:nvSpPr>
            <p:cNvPr id="41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1200" b="1" dirty="0">
                  <a:solidFill>
                    <a:prstClr val="white"/>
                  </a:solidFill>
                  <a:latin typeface="Calibri"/>
                </a:rPr>
                <a:t>Planteamiento</a:t>
              </a:r>
            </a:p>
            <a:p>
              <a:pPr algn="r"/>
              <a:r>
                <a:rPr lang="en-US" sz="1200" b="1" dirty="0">
                  <a:solidFill>
                    <a:prstClr val="white"/>
                  </a:solidFill>
                  <a:latin typeface="Calibri"/>
                </a:rPr>
                <a:t>Del Problema</a:t>
              </a:r>
            </a:p>
          </p:txBody>
        </p:sp>
        <p:sp>
          <p:nvSpPr>
            <p:cNvPr id="42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Introducción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43" name="Picture 9" descr="http://mercadotecnia.espe.edu.ec/wp-content/uploads/tmp/LOGO-PRINCIPAL-ESPE2.pn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45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856769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/>
        </p:nvSpPr>
        <p:spPr>
          <a:xfrm>
            <a:off x="155556" y="1628161"/>
            <a:ext cx="1612747" cy="7891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/>
              <a:t>USANDO</a:t>
            </a:r>
          </a:p>
        </p:txBody>
      </p:sp>
      <p:sp>
        <p:nvSpPr>
          <p:cNvPr id="11" name="Flecha derecha 10"/>
          <p:cNvSpPr/>
          <p:nvPr/>
        </p:nvSpPr>
        <p:spPr>
          <a:xfrm>
            <a:off x="1922463" y="1900971"/>
            <a:ext cx="922657" cy="243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3" name="Rectángulo redondeado 12"/>
          <p:cNvSpPr/>
          <p:nvPr/>
        </p:nvSpPr>
        <p:spPr>
          <a:xfrm>
            <a:off x="2994599" y="1669826"/>
            <a:ext cx="1520651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50" dirty="0"/>
              <a:t>MÉTODO DE ELEMENTOS FINITOS</a:t>
            </a:r>
          </a:p>
        </p:txBody>
      </p:sp>
      <p:sp>
        <p:nvSpPr>
          <p:cNvPr id="14" name="Flecha derecha 13"/>
          <p:cNvSpPr/>
          <p:nvPr/>
        </p:nvSpPr>
        <p:spPr>
          <a:xfrm>
            <a:off x="4663327" y="1900971"/>
            <a:ext cx="922657" cy="243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6" name="Rectángulo redondeado 15"/>
          <p:cNvSpPr/>
          <p:nvPr/>
        </p:nvSpPr>
        <p:spPr>
          <a:xfrm>
            <a:off x="5776474" y="1653289"/>
            <a:ext cx="1849626" cy="7371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/>
              <a:t>SE IMPLEMENTARÁ LA APROXIMACIÓN 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7262645" y="3166453"/>
            <a:ext cx="1724297" cy="9993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50" dirty="0"/>
              <a:t>RESIDUOS PONDERADOS,  SE USARÁ EL M. DE GALERKIN</a:t>
            </a:r>
          </a:p>
        </p:txBody>
      </p:sp>
      <p:sp>
        <p:nvSpPr>
          <p:cNvPr id="21" name="Flecha izquierda 20"/>
          <p:cNvSpPr/>
          <p:nvPr/>
        </p:nvSpPr>
        <p:spPr>
          <a:xfrm>
            <a:off x="6361433" y="3419980"/>
            <a:ext cx="808818" cy="2980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2" name="Rectángulo redondeado 21"/>
          <p:cNvSpPr/>
          <p:nvPr/>
        </p:nvSpPr>
        <p:spPr>
          <a:xfrm>
            <a:off x="4726944" y="3286906"/>
            <a:ext cx="1520651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50" dirty="0"/>
              <a:t>FORMULACIÓN DÉBIL</a:t>
            </a:r>
          </a:p>
        </p:txBody>
      </p:sp>
      <p:sp>
        <p:nvSpPr>
          <p:cNvPr id="23" name="Flecha izquierda 22"/>
          <p:cNvSpPr/>
          <p:nvPr/>
        </p:nvSpPr>
        <p:spPr>
          <a:xfrm>
            <a:off x="3873113" y="3456947"/>
            <a:ext cx="790214" cy="2980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5" name="Rectángulo redondeado 24"/>
          <p:cNvSpPr/>
          <p:nvPr/>
        </p:nvSpPr>
        <p:spPr>
          <a:xfrm>
            <a:off x="2224938" y="3211390"/>
            <a:ext cx="1612747" cy="7891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350" dirty="0"/>
              <a:t>LA ECUACIÓN DIFERENCIAL DE POISSON</a:t>
            </a:r>
            <a:endParaRPr lang="es-MX" sz="1350" dirty="0"/>
          </a:p>
        </p:txBody>
      </p:sp>
      <p:sp>
        <p:nvSpPr>
          <p:cNvPr id="26" name="Flecha izquierda 25"/>
          <p:cNvSpPr/>
          <p:nvPr/>
        </p:nvSpPr>
        <p:spPr>
          <a:xfrm>
            <a:off x="1275670" y="3374291"/>
            <a:ext cx="872819" cy="2980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8" name="Rectángulo redondeado 27"/>
          <p:cNvSpPr/>
          <p:nvPr/>
        </p:nvSpPr>
        <p:spPr>
          <a:xfrm>
            <a:off x="4774" y="3192089"/>
            <a:ext cx="1207280" cy="8393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50" dirty="0"/>
              <a:t>TIPO DIRICHLET</a:t>
            </a:r>
          </a:p>
        </p:txBody>
      </p:sp>
      <p:sp>
        <p:nvSpPr>
          <p:cNvPr id="29" name="Rectángulo redondeado 28"/>
          <p:cNvSpPr/>
          <p:nvPr/>
        </p:nvSpPr>
        <p:spPr>
          <a:xfrm>
            <a:off x="15295" y="4641329"/>
            <a:ext cx="1207280" cy="8393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0" dirty="0"/>
              <a:t>LA SOLUCIÓN</a:t>
            </a:r>
          </a:p>
        </p:txBody>
      </p:sp>
      <p:sp>
        <p:nvSpPr>
          <p:cNvPr id="30" name="Rectángulo redondeado 29"/>
          <p:cNvSpPr/>
          <p:nvPr/>
        </p:nvSpPr>
        <p:spPr>
          <a:xfrm>
            <a:off x="1511453" y="4666416"/>
            <a:ext cx="1612747" cy="7891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350" dirty="0"/>
              <a:t>SELECCIÓN DE FUNCIONES LINEALES</a:t>
            </a:r>
            <a:endParaRPr lang="es-MX" sz="1350" dirty="0"/>
          </a:p>
        </p:txBody>
      </p:sp>
      <p:sp>
        <p:nvSpPr>
          <p:cNvPr id="31" name="Rectángulo redondeado 30"/>
          <p:cNvSpPr/>
          <p:nvPr/>
        </p:nvSpPr>
        <p:spPr>
          <a:xfrm>
            <a:off x="3432190" y="4642039"/>
            <a:ext cx="1498547" cy="7891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350" dirty="0"/>
              <a:t>DOMINIO DISCRETIZADO</a:t>
            </a:r>
            <a:endParaRPr lang="es-MX" sz="1350" dirty="0"/>
          </a:p>
        </p:txBody>
      </p:sp>
      <p:sp>
        <p:nvSpPr>
          <p:cNvPr id="32" name="Rectángulo redondeado 31"/>
          <p:cNvSpPr/>
          <p:nvPr/>
        </p:nvSpPr>
        <p:spPr>
          <a:xfrm>
            <a:off x="5212966" y="4636431"/>
            <a:ext cx="1612747" cy="7891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350" dirty="0"/>
              <a:t>NÚMERO FINITO DE ELEMENTOS TRIANGULARES</a:t>
            </a:r>
            <a:endParaRPr lang="es-MX" sz="1350" dirty="0"/>
          </a:p>
        </p:txBody>
      </p:sp>
      <p:sp>
        <p:nvSpPr>
          <p:cNvPr id="34" name="Flecha curvada hacia abajo 33"/>
          <p:cNvSpPr/>
          <p:nvPr/>
        </p:nvSpPr>
        <p:spPr>
          <a:xfrm rot="4791521">
            <a:off x="7438515" y="2242472"/>
            <a:ext cx="1141188" cy="528795"/>
          </a:xfrm>
          <a:prstGeom prst="curvedDownArrow">
            <a:avLst>
              <a:gd name="adj1" fmla="val 50000"/>
              <a:gd name="adj2" fmla="val 9040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>
              <a:solidFill>
                <a:schemeClr val="tx1"/>
              </a:solidFill>
            </a:endParaRPr>
          </a:p>
        </p:txBody>
      </p:sp>
      <p:grpSp>
        <p:nvGrpSpPr>
          <p:cNvPr id="41" name="Grupo 40"/>
          <p:cNvGrpSpPr/>
          <p:nvPr/>
        </p:nvGrpSpPr>
        <p:grpSpPr>
          <a:xfrm>
            <a:off x="0" y="-27384"/>
            <a:ext cx="9129927" cy="584780"/>
            <a:chOff x="0" y="9108"/>
            <a:chExt cx="9129927" cy="584780"/>
          </a:xfrm>
        </p:grpSpPr>
        <p:sp>
          <p:nvSpPr>
            <p:cNvPr id="42" name="Pentagon 48"/>
            <p:cNvSpPr/>
            <p:nvPr/>
          </p:nvSpPr>
          <p:spPr bwMode="auto">
            <a:xfrm>
              <a:off x="7308327" y="9108"/>
              <a:ext cx="1821600" cy="57785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Conclusiones y Recomendaciones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Pentagon 41"/>
            <p:cNvSpPr/>
            <p:nvPr/>
          </p:nvSpPr>
          <p:spPr bwMode="auto">
            <a:xfrm>
              <a:off x="6178900" y="10886"/>
              <a:ext cx="1447200" cy="578077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Pruebas y Resultados</a:t>
              </a:r>
            </a:p>
          </p:txBody>
        </p:sp>
        <p:sp>
          <p:nvSpPr>
            <p:cNvPr id="44" name="Pentagon 42"/>
            <p:cNvSpPr/>
            <p:nvPr/>
          </p:nvSpPr>
          <p:spPr bwMode="auto">
            <a:xfrm>
              <a:off x="4976765" y="14288"/>
              <a:ext cx="15804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Modelamiento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Discretización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Pentagon 44"/>
            <p:cNvSpPr/>
            <p:nvPr/>
          </p:nvSpPr>
          <p:spPr bwMode="auto">
            <a:xfrm>
              <a:off x="3503065" y="14288"/>
              <a:ext cx="18000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Análisis</a:t>
              </a:r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 </a:t>
              </a: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MEF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Pentagon 45"/>
            <p:cNvSpPr/>
            <p:nvPr/>
          </p:nvSpPr>
          <p:spPr bwMode="auto">
            <a:xfrm>
              <a:off x="2128720" y="10886"/>
              <a:ext cx="1753200" cy="5796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Objetivos</a:t>
              </a:r>
            </a:p>
          </p:txBody>
        </p:sp>
        <p:sp>
          <p:nvSpPr>
            <p:cNvPr id="47" name="Pentagon 46"/>
            <p:cNvSpPr/>
            <p:nvPr/>
          </p:nvSpPr>
          <p:spPr bwMode="auto">
            <a:xfrm>
              <a:off x="984835" y="14288"/>
              <a:ext cx="1602000" cy="579600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sz="1200" b="1" dirty="0">
                  <a:solidFill>
                    <a:prstClr val="white"/>
                  </a:solidFill>
                  <a:latin typeface="Calibri"/>
                </a:rPr>
                <a:t>Planteamiento</a:t>
              </a:r>
            </a:p>
            <a:p>
              <a:pPr algn="r"/>
              <a:r>
                <a:rPr lang="en-US" sz="1200" b="1" dirty="0">
                  <a:solidFill>
                    <a:prstClr val="white"/>
                  </a:solidFill>
                  <a:latin typeface="Calibri"/>
                </a:rPr>
                <a:t>Del Problema</a:t>
              </a:r>
            </a:p>
          </p:txBody>
        </p:sp>
        <p:sp>
          <p:nvSpPr>
            <p:cNvPr id="48" name="Pentagon 48"/>
            <p:cNvSpPr/>
            <p:nvPr/>
          </p:nvSpPr>
          <p:spPr bwMode="auto">
            <a:xfrm>
              <a:off x="0" y="10886"/>
              <a:ext cx="1440000" cy="576072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s-EC" sz="1200" dirty="0">
                  <a:solidFill>
                    <a:prstClr val="white"/>
                  </a:solidFill>
                  <a:latin typeface="Calibri"/>
                </a:rPr>
                <a:t>Introducción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9" name="Título 2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es-EC" dirty="0"/>
              <a:t>Método de Resolución</a:t>
            </a:r>
          </a:p>
        </p:txBody>
      </p:sp>
      <p:pic>
        <p:nvPicPr>
          <p:cNvPr id="50" name="Picture 9" descr="http://mercadotecnia.espe.edu.ec/wp-content/uploads/tmp/LOGO-PRINCIPAL-ESPE2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9" y="6289248"/>
            <a:ext cx="2069621" cy="49673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Marcador de pie de página 17"/>
          <p:cNvSpPr>
            <a:spLocks noGrp="1"/>
          </p:cNvSpPr>
          <p:nvPr>
            <p:ph type="ftr" sz="quarter" idx="11"/>
          </p:nvPr>
        </p:nvSpPr>
        <p:spPr>
          <a:xfrm>
            <a:off x="3124200" y="628924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Ing. Edison Guamán </a:t>
            </a:r>
          </a:p>
        </p:txBody>
      </p:sp>
      <p:sp>
        <p:nvSpPr>
          <p:cNvPr id="52" name="Marcador de número de diapositiva 18"/>
          <p:cNvSpPr>
            <a:spLocks noGrp="1"/>
          </p:cNvSpPr>
          <p:nvPr>
            <p:ph type="sldNum" sz="quarter" idx="12"/>
          </p:nvPr>
        </p:nvSpPr>
        <p:spPr>
          <a:xfrm>
            <a:off x="457200" y="6355052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56" name="Flecha izquierda 55"/>
          <p:cNvSpPr/>
          <p:nvPr/>
        </p:nvSpPr>
        <p:spPr>
          <a:xfrm rot="16200000">
            <a:off x="478606" y="4252976"/>
            <a:ext cx="428661" cy="2141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57" name="Flecha izquierda 56"/>
          <p:cNvSpPr/>
          <p:nvPr/>
        </p:nvSpPr>
        <p:spPr>
          <a:xfrm rot="10800000">
            <a:off x="1263986" y="4953845"/>
            <a:ext cx="198612" cy="1655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58" name="Flecha izquierda 57"/>
          <p:cNvSpPr/>
          <p:nvPr/>
        </p:nvSpPr>
        <p:spPr>
          <a:xfrm rot="10800000">
            <a:off x="3183544" y="4978221"/>
            <a:ext cx="198612" cy="1655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59" name="Flecha izquierda 58"/>
          <p:cNvSpPr/>
          <p:nvPr/>
        </p:nvSpPr>
        <p:spPr>
          <a:xfrm rot="10800000">
            <a:off x="4972545" y="4978221"/>
            <a:ext cx="198612" cy="1655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13429993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1562146-01D5-4230-B814-673FDE31F3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ANIMACIONES</Template>
  <TotalTime>619</TotalTime>
  <Words>2516</Words>
  <Application>Microsoft Office PowerPoint</Application>
  <PresentationFormat>Presentación en pantalla (4:3)</PresentationFormat>
  <Paragraphs>822</Paragraphs>
  <Slides>58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66" baseType="lpstr">
      <vt:lpstr>Arial</vt:lpstr>
      <vt:lpstr>Calibri</vt:lpstr>
      <vt:lpstr>Cambria Math</vt:lpstr>
      <vt:lpstr>Lucida Sans Unicode</vt:lpstr>
      <vt:lpstr>Verdana</vt:lpstr>
      <vt:lpstr>Wingdings 2</vt:lpstr>
      <vt:lpstr>Wingdings 3</vt:lpstr>
      <vt:lpstr>Concurrencia</vt:lpstr>
      <vt:lpstr>Presentación de PowerPoint</vt:lpstr>
      <vt:lpstr>MODELAMIENTO Y SIMULACIÓN NUMÉRICA SOBRE LA ANATOMÍA DE LA PLANTA DEL PIE</vt:lpstr>
      <vt:lpstr>CONTENIDO</vt:lpstr>
      <vt:lpstr>1. INTRODUCCIÓN</vt:lpstr>
      <vt:lpstr>Presentación de PowerPoint</vt:lpstr>
      <vt:lpstr>Presentación de PowerPoint</vt:lpstr>
      <vt:lpstr>2. PLANTEAMIENTO DEL PROBLEMA</vt:lpstr>
      <vt:lpstr>Presentación de PowerPoint</vt:lpstr>
      <vt:lpstr>Método de Resolución</vt:lpstr>
      <vt:lpstr>3. OBJETIVOS</vt:lpstr>
      <vt:lpstr>General</vt:lpstr>
      <vt:lpstr>Específicos</vt:lpstr>
      <vt:lpstr>4. ANÁLISIS DEL MÉTODO DE ELEMENTOS FINITOS (MEF)</vt:lpstr>
      <vt:lpstr>Fundamentos - MEF</vt:lpstr>
      <vt:lpstr>Fundamentos - MEF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5. MODELAMIENTO Y DISCRETIZACIÓN DE LA PLANTA DEL PIE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6. PRUEBAS Y RESULTADOS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MODELAMIENTO Y SIMULACIÓN NUMÉRICA SOBRE LA ANATOMÍA DE LA PLANTA DEL PIE, CONSIDERANDO FUERZAS INTERNAS</dc:title>
  <dc:creator>Usuario</dc:creator>
  <cp:keywords/>
  <cp:lastModifiedBy>Carolina</cp:lastModifiedBy>
  <cp:revision>124</cp:revision>
  <dcterms:created xsi:type="dcterms:W3CDTF">2019-03-18T23:49:08Z</dcterms:created>
  <dcterms:modified xsi:type="dcterms:W3CDTF">2019-04-08T00:18:19Z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TC020145709991</vt:lpwstr>
  </property>
</Properties>
</file>