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57"/>
  </p:notesMasterIdLst>
  <p:sldIdLst>
    <p:sldId id="256" r:id="rId2"/>
    <p:sldId id="257" r:id="rId3"/>
    <p:sldId id="289" r:id="rId4"/>
    <p:sldId id="258" r:id="rId5"/>
    <p:sldId id="332" r:id="rId6"/>
    <p:sldId id="299" r:id="rId7"/>
    <p:sldId id="290" r:id="rId8"/>
    <p:sldId id="261" r:id="rId9"/>
    <p:sldId id="333" r:id="rId10"/>
    <p:sldId id="291" r:id="rId11"/>
    <p:sldId id="284" r:id="rId12"/>
    <p:sldId id="302" r:id="rId13"/>
    <p:sldId id="292" r:id="rId14"/>
    <p:sldId id="296" r:id="rId15"/>
    <p:sldId id="303" r:id="rId16"/>
    <p:sldId id="297" r:id="rId17"/>
    <p:sldId id="285" r:id="rId18"/>
    <p:sldId id="335" r:id="rId19"/>
    <p:sldId id="350" r:id="rId20"/>
    <p:sldId id="351" r:id="rId21"/>
    <p:sldId id="352" r:id="rId22"/>
    <p:sldId id="353" r:id="rId23"/>
    <p:sldId id="349" r:id="rId24"/>
    <p:sldId id="354" r:id="rId25"/>
    <p:sldId id="355" r:id="rId26"/>
    <p:sldId id="356" r:id="rId27"/>
    <p:sldId id="357" r:id="rId28"/>
    <p:sldId id="358" r:id="rId29"/>
    <p:sldId id="364" r:id="rId30"/>
    <p:sldId id="365" r:id="rId31"/>
    <p:sldId id="366" r:id="rId32"/>
    <p:sldId id="367" r:id="rId33"/>
    <p:sldId id="368" r:id="rId34"/>
    <p:sldId id="293" r:id="rId35"/>
    <p:sldId id="311" r:id="rId36"/>
    <p:sldId id="344" r:id="rId37"/>
    <p:sldId id="343" r:id="rId38"/>
    <p:sldId id="336" r:id="rId39"/>
    <p:sldId id="345" r:id="rId40"/>
    <p:sldId id="359" r:id="rId41"/>
    <p:sldId id="360" r:id="rId42"/>
    <p:sldId id="361" r:id="rId43"/>
    <p:sldId id="363" r:id="rId44"/>
    <p:sldId id="346" r:id="rId45"/>
    <p:sldId id="294" r:id="rId46"/>
    <p:sldId id="287" r:id="rId47"/>
    <p:sldId id="362" r:id="rId48"/>
    <p:sldId id="313" r:id="rId49"/>
    <p:sldId id="295" r:id="rId50"/>
    <p:sldId id="288" r:id="rId51"/>
    <p:sldId id="320" r:id="rId52"/>
    <p:sldId id="319" r:id="rId53"/>
    <p:sldId id="347" r:id="rId54"/>
    <p:sldId id="369" r:id="rId55"/>
    <p:sldId id="279" r:id="rId56"/>
  </p:sldIdLst>
  <p:sldSz cx="9144000" cy="5143500" type="screen16x9"/>
  <p:notesSz cx="6858000" cy="9144000"/>
  <p:embeddedFontLst>
    <p:embeddedFont>
      <p:font typeface="Britannic Bold" panose="020B0903060703020204" pitchFamily="34" charset="0"/>
      <p:regular r:id="rId58"/>
    </p:embeddedFont>
    <p:embeddedFont>
      <p:font typeface="Calibri" panose="020F0502020204030204" pitchFamily="34" charset="0"/>
      <p:regular r:id="rId59"/>
      <p:bold r:id="rId60"/>
      <p:italic r:id="rId61"/>
      <p:boldItalic r:id="rId62"/>
    </p:embeddedFont>
    <p:embeddedFont>
      <p:font typeface="Georgia" panose="02040502050405020303" pitchFamily="18" charset="0"/>
      <p:regular r:id="rId63"/>
      <p:bold r:id="rId64"/>
      <p:italic r:id="rId65"/>
      <p:boldItalic r:id="rId66"/>
    </p:embeddedFont>
    <p:embeddedFont>
      <p:font typeface="Karla" panose="020B0604020202020204" charset="0"/>
      <p:regular r:id="rId67"/>
      <p:bold r:id="rId68"/>
      <p:italic r:id="rId69"/>
      <p:boldItalic r:id="rId70"/>
    </p:embeddedFont>
    <p:embeddedFont>
      <p:font typeface="Raleway" panose="020B0604020202020204" charset="0"/>
      <p:regular r:id="rId71"/>
    </p:embeddedFont>
    <p:embeddedFont>
      <p:font typeface="Trebuchet MS" panose="020B0603020202020204" pitchFamily="34" charset="0"/>
      <p:regular r:id="rId72"/>
      <p:bold r:id="rId73"/>
      <p:italic r:id="rId74"/>
      <p:boldItalic r:id="rId75"/>
    </p:embeddedFont>
    <p:embeddedFont>
      <p:font typeface="Wingdings 2" panose="05020102010507070707" pitchFamily="18" charset="2"/>
      <p:regular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558204"/>
    <a:srgbClr val="6EA40C"/>
    <a:srgbClr val="27A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34CCC1-DE58-4BC5-B4F6-41BA89460A13}">
  <a:tblStyle styleId="{2434CCC1-DE58-4BC5-B4F6-41BA89460A13}"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1551" autoAdjust="0"/>
  </p:normalViewPr>
  <p:slideViewPr>
    <p:cSldViewPr snapToGrid="0">
      <p:cViewPr varScale="1">
        <p:scale>
          <a:sx n="85" d="100"/>
          <a:sy n="85" d="100"/>
        </p:scale>
        <p:origin x="117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Análisis Comparativo</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solidFill>
          <a:schemeClr val="bg1"/>
        </a:solidFill>
        <a:ln>
          <a:solidFill>
            <a:srgbClr val="0070C0"/>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solidFill>
          <a:schemeClr val="bg1"/>
        </a:solidFill>
        <a:ln>
          <a:solidFill>
            <a:srgbClr val="0070C0"/>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solidFill>
          <a:schemeClr val="bg1"/>
        </a:solidFill>
        <a:ln>
          <a:solidFill>
            <a:srgbClr val="0070C0"/>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solidFill>
          <a:schemeClr val="bg1"/>
        </a:solidFill>
        <a:ln>
          <a:solidFill>
            <a:srgbClr val="0070C0"/>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solidFill>
          <a:schemeClr val="bg1"/>
        </a:solidFill>
        <a:ln>
          <a:solidFill>
            <a:srgbClr val="0070C0"/>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solidFill>
          <a:schemeClr val="bg1"/>
        </a:solidFill>
        <a:ln>
          <a:solidFill>
            <a:srgbClr val="0070C0"/>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Herramientas</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Análisis Comparativo</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custLinFactNeighborX="7636" custLinFactNeighborY="5012"/>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00B0F0"/>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solidFill>
          <a:schemeClr val="bg1"/>
        </a:solidFill>
        <a:ln>
          <a:solidFill>
            <a:srgbClr val="0070C0"/>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solidFill>
          <a:schemeClr val="bg1"/>
        </a:solidFill>
        <a:ln>
          <a:solidFill>
            <a:srgbClr val="0070C0"/>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solidFill>
          <a:schemeClr val="bg1"/>
        </a:solidFill>
        <a:ln>
          <a:solidFill>
            <a:srgbClr val="0070C0"/>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solidFill>
          <a:schemeClr val="bg1"/>
        </a:solidFill>
        <a:ln>
          <a:solidFill>
            <a:srgbClr val="0070C0"/>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solidFill>
          <a:schemeClr val="bg1"/>
        </a:solidFill>
        <a:ln>
          <a:solidFill>
            <a:srgbClr val="0070C0"/>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Análisis Comparativo</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solidFill>
          <a:schemeClr val="bg1"/>
        </a:solidFill>
        <a:ln>
          <a:solidFill>
            <a:srgbClr val="0070C0"/>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solidFill>
          <a:schemeClr val="bg1"/>
        </a:solidFill>
        <a:ln>
          <a:solidFill>
            <a:srgbClr val="0070C0"/>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solidFill>
          <a:schemeClr val="bg1"/>
        </a:solidFill>
        <a:ln>
          <a:solidFill>
            <a:srgbClr val="0070C0"/>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solidFill>
          <a:schemeClr val="bg1"/>
        </a:solidFill>
        <a:ln>
          <a:solidFill>
            <a:srgbClr val="0070C0"/>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custLinFactNeighborX="4082"/>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Herramientas</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solidFill>
          <a:schemeClr val="bg1"/>
        </a:solidFill>
        <a:ln>
          <a:solidFill>
            <a:srgbClr val="0070C0"/>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solidFill>
          <a:schemeClr val="bg1"/>
        </a:solidFill>
        <a:ln>
          <a:solidFill>
            <a:srgbClr val="0070C0"/>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solidFill>
          <a:schemeClr val="bg1"/>
        </a:solidFill>
        <a:ln>
          <a:solidFill>
            <a:srgbClr val="0070C0"/>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3D9659-7CA8-4C8F-A31D-583845F430FE}" type="doc">
      <dgm:prSet loTypeId="urn:microsoft.com/office/officeart/2005/8/layout/process4" loCatId="list" qsTypeId="urn:microsoft.com/office/officeart/2005/8/quickstyle/3d5" qsCatId="3D" csTypeId="urn:microsoft.com/office/officeart/2005/8/colors/colorful3" csCatId="colorful" phldr="1"/>
      <dgm:spPr/>
    </dgm:pt>
    <dgm:pt modelId="{FFC96FFC-0092-4649-ACBB-B15564F8081A}">
      <dgm:prSet phldrT="[Texto]"/>
      <dgm:spPr/>
      <dgm:t>
        <a:bodyPr/>
        <a:lstStyle/>
        <a:p>
          <a:r>
            <a:rPr lang="es-EC" dirty="0"/>
            <a:t>Garantizar la información de Albergues</a:t>
          </a:r>
        </a:p>
      </dgm:t>
    </dgm:pt>
    <dgm:pt modelId="{EF56F4AA-DED2-4458-9ABD-A411C143769F}" type="parTrans" cxnId="{A350B397-5FB3-4973-B9B4-3400E7E8BFD4}">
      <dgm:prSet/>
      <dgm:spPr/>
      <dgm:t>
        <a:bodyPr/>
        <a:lstStyle/>
        <a:p>
          <a:endParaRPr lang="es-EC"/>
        </a:p>
      </dgm:t>
    </dgm:pt>
    <dgm:pt modelId="{070421D9-E335-4004-80DA-9D8C199A562E}" type="sibTrans" cxnId="{A350B397-5FB3-4973-B9B4-3400E7E8BFD4}">
      <dgm:prSet/>
      <dgm:spPr/>
      <dgm:t>
        <a:bodyPr/>
        <a:lstStyle/>
        <a:p>
          <a:endParaRPr lang="es-EC"/>
        </a:p>
      </dgm:t>
    </dgm:pt>
    <dgm:pt modelId="{CBE060A9-27E8-4068-AE12-AA8091DD4991}">
      <dgm:prSet/>
      <dgm:spPr/>
      <dgm:t>
        <a:bodyPr/>
        <a:lstStyle/>
        <a:p>
          <a:r>
            <a:rPr lang="es-EC" dirty="0"/>
            <a:t>Reducir Costos de llevar información manual.</a:t>
          </a:r>
        </a:p>
      </dgm:t>
    </dgm:pt>
    <dgm:pt modelId="{861D8D1C-A8A7-4738-BDA8-2ED095F11A9A}" type="parTrans" cxnId="{198BAFBA-EDFE-4B21-9017-BC53F9EA33DD}">
      <dgm:prSet/>
      <dgm:spPr/>
      <dgm:t>
        <a:bodyPr/>
        <a:lstStyle/>
        <a:p>
          <a:endParaRPr lang="es-EC"/>
        </a:p>
      </dgm:t>
    </dgm:pt>
    <dgm:pt modelId="{7183F838-2FE3-4F45-98F1-92064AB18513}" type="sibTrans" cxnId="{198BAFBA-EDFE-4B21-9017-BC53F9EA33DD}">
      <dgm:prSet/>
      <dgm:spPr/>
      <dgm:t>
        <a:bodyPr/>
        <a:lstStyle/>
        <a:p>
          <a:endParaRPr lang="es-EC"/>
        </a:p>
      </dgm:t>
    </dgm:pt>
    <dgm:pt modelId="{BA527C7C-D937-4510-83C8-2B76921E03CE}">
      <dgm:prSet/>
      <dgm:spPr/>
      <dgm:t>
        <a:bodyPr/>
        <a:lstStyle/>
        <a:p>
          <a:r>
            <a:rPr lang="es-EC" dirty="0"/>
            <a:t>Maximizar la ayuda social</a:t>
          </a:r>
        </a:p>
      </dgm:t>
    </dgm:pt>
    <dgm:pt modelId="{4F463088-F343-4DC9-8419-766ED640B813}" type="parTrans" cxnId="{7DF63797-7E8A-4332-A793-395E8260DA75}">
      <dgm:prSet/>
      <dgm:spPr/>
      <dgm:t>
        <a:bodyPr/>
        <a:lstStyle/>
        <a:p>
          <a:endParaRPr lang="es-EC"/>
        </a:p>
      </dgm:t>
    </dgm:pt>
    <dgm:pt modelId="{4E4187CE-F490-42BF-90AD-9FF9D9F2876D}" type="sibTrans" cxnId="{7DF63797-7E8A-4332-A793-395E8260DA75}">
      <dgm:prSet/>
      <dgm:spPr/>
      <dgm:t>
        <a:bodyPr/>
        <a:lstStyle/>
        <a:p>
          <a:endParaRPr lang="es-EC"/>
        </a:p>
      </dgm:t>
    </dgm:pt>
    <dgm:pt modelId="{7F6FC7E7-DEBA-4527-9036-5D628E1685CC}">
      <dgm:prSet/>
      <dgm:spPr/>
      <dgm:t>
        <a:bodyPr/>
        <a:lstStyle/>
        <a:p>
          <a:r>
            <a:rPr lang="es-EC" dirty="0"/>
            <a:t>Minimizar número de personas sin albergue</a:t>
          </a:r>
        </a:p>
      </dgm:t>
    </dgm:pt>
    <dgm:pt modelId="{A5CFDF11-B89C-48D4-93FF-C8581084CF4F}" type="parTrans" cxnId="{28BE126C-475F-4FDC-9AED-0C9A60709FCF}">
      <dgm:prSet/>
      <dgm:spPr/>
      <dgm:t>
        <a:bodyPr/>
        <a:lstStyle/>
        <a:p>
          <a:endParaRPr lang="es-EC"/>
        </a:p>
      </dgm:t>
    </dgm:pt>
    <dgm:pt modelId="{889D18BA-632A-41DB-8EB6-8245F2BC5FB6}" type="sibTrans" cxnId="{28BE126C-475F-4FDC-9AED-0C9A60709FCF}">
      <dgm:prSet/>
      <dgm:spPr/>
      <dgm:t>
        <a:bodyPr/>
        <a:lstStyle/>
        <a:p>
          <a:endParaRPr lang="es-EC"/>
        </a:p>
      </dgm:t>
    </dgm:pt>
    <dgm:pt modelId="{65216D05-978B-4BB4-AEF2-0ACAF086081C}" type="pres">
      <dgm:prSet presAssocID="{083D9659-7CA8-4C8F-A31D-583845F430FE}" presName="Name0" presStyleCnt="0">
        <dgm:presLayoutVars>
          <dgm:dir/>
          <dgm:animLvl val="lvl"/>
          <dgm:resizeHandles val="exact"/>
        </dgm:presLayoutVars>
      </dgm:prSet>
      <dgm:spPr/>
    </dgm:pt>
    <dgm:pt modelId="{14AD5A27-4080-48E7-A1C6-801EAD754D66}" type="pres">
      <dgm:prSet presAssocID="{7F6FC7E7-DEBA-4527-9036-5D628E1685CC}" presName="boxAndChildren" presStyleCnt="0"/>
      <dgm:spPr/>
    </dgm:pt>
    <dgm:pt modelId="{B26CD89C-06B3-4E0A-81DE-21FC192D6739}" type="pres">
      <dgm:prSet presAssocID="{7F6FC7E7-DEBA-4527-9036-5D628E1685CC}" presName="parentTextBox" presStyleLbl="node1" presStyleIdx="0" presStyleCnt="4"/>
      <dgm:spPr/>
    </dgm:pt>
    <dgm:pt modelId="{4A121887-92C8-4A58-AE81-0B49D1A5F703}" type="pres">
      <dgm:prSet presAssocID="{4E4187CE-F490-42BF-90AD-9FF9D9F2876D}" presName="sp" presStyleCnt="0"/>
      <dgm:spPr/>
    </dgm:pt>
    <dgm:pt modelId="{62FBAF2D-1AD8-4766-819D-EAFF11224481}" type="pres">
      <dgm:prSet presAssocID="{BA527C7C-D937-4510-83C8-2B76921E03CE}" presName="arrowAndChildren" presStyleCnt="0"/>
      <dgm:spPr/>
    </dgm:pt>
    <dgm:pt modelId="{671BBEA0-DB79-47BD-90BD-C96045EB33A6}" type="pres">
      <dgm:prSet presAssocID="{BA527C7C-D937-4510-83C8-2B76921E03CE}" presName="parentTextArrow" presStyleLbl="node1" presStyleIdx="1" presStyleCnt="4"/>
      <dgm:spPr/>
    </dgm:pt>
    <dgm:pt modelId="{F86204B1-9D4B-4B84-AD2D-1FB77A161B40}" type="pres">
      <dgm:prSet presAssocID="{7183F838-2FE3-4F45-98F1-92064AB18513}" presName="sp" presStyleCnt="0"/>
      <dgm:spPr/>
    </dgm:pt>
    <dgm:pt modelId="{D97CA2F6-CF14-46B5-BCB3-314DCC2CBFA1}" type="pres">
      <dgm:prSet presAssocID="{CBE060A9-27E8-4068-AE12-AA8091DD4991}" presName="arrowAndChildren" presStyleCnt="0"/>
      <dgm:spPr/>
    </dgm:pt>
    <dgm:pt modelId="{E49F6017-B49E-43BA-A73C-19446322E39D}" type="pres">
      <dgm:prSet presAssocID="{CBE060A9-27E8-4068-AE12-AA8091DD4991}" presName="parentTextArrow" presStyleLbl="node1" presStyleIdx="2" presStyleCnt="4"/>
      <dgm:spPr/>
    </dgm:pt>
    <dgm:pt modelId="{4A421524-21FF-4230-8997-7FA8364492B5}" type="pres">
      <dgm:prSet presAssocID="{070421D9-E335-4004-80DA-9D8C199A562E}" presName="sp" presStyleCnt="0"/>
      <dgm:spPr/>
    </dgm:pt>
    <dgm:pt modelId="{5290EF9B-8E0A-4263-A520-6978CEB703D5}" type="pres">
      <dgm:prSet presAssocID="{FFC96FFC-0092-4649-ACBB-B15564F8081A}" presName="arrowAndChildren" presStyleCnt="0"/>
      <dgm:spPr/>
    </dgm:pt>
    <dgm:pt modelId="{2273AF50-56F1-4B7E-BC76-51EB01CFCA1F}" type="pres">
      <dgm:prSet presAssocID="{FFC96FFC-0092-4649-ACBB-B15564F8081A}" presName="parentTextArrow" presStyleLbl="node1" presStyleIdx="3" presStyleCnt="4"/>
      <dgm:spPr/>
    </dgm:pt>
  </dgm:ptLst>
  <dgm:cxnLst>
    <dgm:cxn modelId="{1A8E1004-1F26-4FF1-9E9D-B50B629D434C}" type="presOf" srcId="{BA527C7C-D937-4510-83C8-2B76921E03CE}" destId="{671BBEA0-DB79-47BD-90BD-C96045EB33A6}" srcOrd="0" destOrd="0" presId="urn:microsoft.com/office/officeart/2005/8/layout/process4"/>
    <dgm:cxn modelId="{94DB0D09-3050-4881-A3AE-7E2627FE1128}" type="presOf" srcId="{7F6FC7E7-DEBA-4527-9036-5D628E1685CC}" destId="{B26CD89C-06B3-4E0A-81DE-21FC192D6739}" srcOrd="0" destOrd="0" presId="urn:microsoft.com/office/officeart/2005/8/layout/process4"/>
    <dgm:cxn modelId="{F2884222-0C9C-4EF6-9DB9-CAF5479ADC2E}" type="presOf" srcId="{083D9659-7CA8-4C8F-A31D-583845F430FE}" destId="{65216D05-978B-4BB4-AEF2-0ACAF086081C}" srcOrd="0" destOrd="0" presId="urn:microsoft.com/office/officeart/2005/8/layout/process4"/>
    <dgm:cxn modelId="{28BE126C-475F-4FDC-9AED-0C9A60709FCF}" srcId="{083D9659-7CA8-4C8F-A31D-583845F430FE}" destId="{7F6FC7E7-DEBA-4527-9036-5D628E1685CC}" srcOrd="3" destOrd="0" parTransId="{A5CFDF11-B89C-48D4-93FF-C8581084CF4F}" sibTransId="{889D18BA-632A-41DB-8EB6-8245F2BC5FB6}"/>
    <dgm:cxn modelId="{7DF63797-7E8A-4332-A793-395E8260DA75}" srcId="{083D9659-7CA8-4C8F-A31D-583845F430FE}" destId="{BA527C7C-D937-4510-83C8-2B76921E03CE}" srcOrd="2" destOrd="0" parTransId="{4F463088-F343-4DC9-8419-766ED640B813}" sibTransId="{4E4187CE-F490-42BF-90AD-9FF9D9F2876D}"/>
    <dgm:cxn modelId="{A350B397-5FB3-4973-B9B4-3400E7E8BFD4}" srcId="{083D9659-7CA8-4C8F-A31D-583845F430FE}" destId="{FFC96FFC-0092-4649-ACBB-B15564F8081A}" srcOrd="0" destOrd="0" parTransId="{EF56F4AA-DED2-4458-9ABD-A411C143769F}" sibTransId="{070421D9-E335-4004-80DA-9D8C199A562E}"/>
    <dgm:cxn modelId="{94DF63A9-027D-40CD-80B4-5F995E32790E}" type="presOf" srcId="{CBE060A9-27E8-4068-AE12-AA8091DD4991}" destId="{E49F6017-B49E-43BA-A73C-19446322E39D}" srcOrd="0" destOrd="0" presId="urn:microsoft.com/office/officeart/2005/8/layout/process4"/>
    <dgm:cxn modelId="{198BAFBA-EDFE-4B21-9017-BC53F9EA33DD}" srcId="{083D9659-7CA8-4C8F-A31D-583845F430FE}" destId="{CBE060A9-27E8-4068-AE12-AA8091DD4991}" srcOrd="1" destOrd="0" parTransId="{861D8D1C-A8A7-4738-BDA8-2ED095F11A9A}" sibTransId="{7183F838-2FE3-4F45-98F1-92064AB18513}"/>
    <dgm:cxn modelId="{4C4ED5EA-5DE4-467F-960D-472653BA7AA2}" type="presOf" srcId="{FFC96FFC-0092-4649-ACBB-B15564F8081A}" destId="{2273AF50-56F1-4B7E-BC76-51EB01CFCA1F}" srcOrd="0" destOrd="0" presId="urn:microsoft.com/office/officeart/2005/8/layout/process4"/>
    <dgm:cxn modelId="{13DE5700-08F2-43A1-9162-2D2321992922}" type="presParOf" srcId="{65216D05-978B-4BB4-AEF2-0ACAF086081C}" destId="{14AD5A27-4080-48E7-A1C6-801EAD754D66}" srcOrd="0" destOrd="0" presId="urn:microsoft.com/office/officeart/2005/8/layout/process4"/>
    <dgm:cxn modelId="{990FF4A6-5183-457D-8637-2BC943935532}" type="presParOf" srcId="{14AD5A27-4080-48E7-A1C6-801EAD754D66}" destId="{B26CD89C-06B3-4E0A-81DE-21FC192D6739}" srcOrd="0" destOrd="0" presId="urn:microsoft.com/office/officeart/2005/8/layout/process4"/>
    <dgm:cxn modelId="{F1553C80-5361-4721-8694-80941CE94C83}" type="presParOf" srcId="{65216D05-978B-4BB4-AEF2-0ACAF086081C}" destId="{4A121887-92C8-4A58-AE81-0B49D1A5F703}" srcOrd="1" destOrd="0" presId="urn:microsoft.com/office/officeart/2005/8/layout/process4"/>
    <dgm:cxn modelId="{52E6D38E-F293-4EC1-90DD-232601AD7494}" type="presParOf" srcId="{65216D05-978B-4BB4-AEF2-0ACAF086081C}" destId="{62FBAF2D-1AD8-4766-819D-EAFF11224481}" srcOrd="2" destOrd="0" presId="urn:microsoft.com/office/officeart/2005/8/layout/process4"/>
    <dgm:cxn modelId="{DFBAC612-3F65-4C6F-89A2-CDD43D29AFEB}" type="presParOf" srcId="{62FBAF2D-1AD8-4766-819D-EAFF11224481}" destId="{671BBEA0-DB79-47BD-90BD-C96045EB33A6}" srcOrd="0" destOrd="0" presId="urn:microsoft.com/office/officeart/2005/8/layout/process4"/>
    <dgm:cxn modelId="{1481C380-C6CB-4DD8-A12B-817968FCA434}" type="presParOf" srcId="{65216D05-978B-4BB4-AEF2-0ACAF086081C}" destId="{F86204B1-9D4B-4B84-AD2D-1FB77A161B40}" srcOrd="3" destOrd="0" presId="urn:microsoft.com/office/officeart/2005/8/layout/process4"/>
    <dgm:cxn modelId="{63EE3958-39B3-4306-93F6-DB1E2CA1150B}" type="presParOf" srcId="{65216D05-978B-4BB4-AEF2-0ACAF086081C}" destId="{D97CA2F6-CF14-46B5-BCB3-314DCC2CBFA1}" srcOrd="4" destOrd="0" presId="urn:microsoft.com/office/officeart/2005/8/layout/process4"/>
    <dgm:cxn modelId="{7C316B71-509A-4598-B3BE-3F2670476A9C}" type="presParOf" srcId="{D97CA2F6-CF14-46B5-BCB3-314DCC2CBFA1}" destId="{E49F6017-B49E-43BA-A73C-19446322E39D}" srcOrd="0" destOrd="0" presId="urn:microsoft.com/office/officeart/2005/8/layout/process4"/>
    <dgm:cxn modelId="{F8B43DBE-612F-4129-9916-AAAB1DF4171E}" type="presParOf" srcId="{65216D05-978B-4BB4-AEF2-0ACAF086081C}" destId="{4A421524-21FF-4230-8997-7FA8364492B5}" srcOrd="5" destOrd="0" presId="urn:microsoft.com/office/officeart/2005/8/layout/process4"/>
    <dgm:cxn modelId="{05DD9B24-706A-4900-B7E6-3ECCC536F13E}" type="presParOf" srcId="{65216D05-978B-4BB4-AEF2-0ACAF086081C}" destId="{5290EF9B-8E0A-4263-A520-6978CEB703D5}" srcOrd="6" destOrd="0" presId="urn:microsoft.com/office/officeart/2005/8/layout/process4"/>
    <dgm:cxn modelId="{0AC05CAB-E07E-4EC8-9423-B67BB6DD3CC3}" type="presParOf" srcId="{5290EF9B-8E0A-4263-A520-6978CEB703D5}" destId="{2273AF50-56F1-4B7E-BC76-51EB01CFCA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Análisis Comparativo</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solidFill>
          <a:schemeClr val="bg1"/>
        </a:solidFill>
        <a:ln>
          <a:solidFill>
            <a:srgbClr val="0070C0"/>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solidFill>
          <a:schemeClr val="bg1"/>
        </a:solidFill>
        <a:ln>
          <a:solidFill>
            <a:srgbClr val="0070C0"/>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a:latin typeface="Karla" panose="020B0604020202020204" charset="0"/>
              <a:ea typeface="Karla" panose="020B0604020202020204" charset="0"/>
            </a:rPr>
            <a:t>Antecedentes</a:t>
          </a:r>
          <a:endParaRPr lang="x-none" sz="1800" dirty="0">
            <a:latin typeface="Karla" panose="020B0604020202020204" charset="0"/>
            <a:ea typeface="Karla" panose="020B0604020202020204" charset="0"/>
          </a:endParaRP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Análisis Comparativo</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solidFill>
          <a:schemeClr val="bg1"/>
        </a:solidFill>
        <a:ln>
          <a:solidFill>
            <a:srgbClr val="0070C0"/>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Análisis Comparativo</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solidFill>
          <a:schemeClr val="bg1"/>
        </a:solidFill>
        <a:ln>
          <a:solidFill>
            <a:srgbClr val="0070C0"/>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E56065-5F1E-4D6F-8549-08DCB6F7AD70}" type="doc">
      <dgm:prSet loTypeId="urn:microsoft.com/office/officeart/2005/8/layout/vList3" loCatId="list" qsTypeId="urn:microsoft.com/office/officeart/2005/8/quickstyle/simple1" qsCatId="simple" csTypeId="urn:microsoft.com/office/officeart/2005/8/colors/accent1_1" csCatId="accent1" phldr="1"/>
      <dgm:spPr/>
    </dgm:pt>
    <dgm:pt modelId="{B655474E-3D81-4C22-AEF7-D829D3C02754}">
      <dgm:prSet phldrT="[Texto]" custT="1"/>
      <dgm:spPr>
        <a:noFill/>
        <a:ln>
          <a:noFill/>
        </a:ln>
      </dgm:spPr>
      <dgm:t>
        <a:bodyPr/>
        <a:lstStyle/>
        <a:p>
          <a:pPr algn="l">
            <a:buNone/>
          </a:pPr>
          <a:r>
            <a:rPr lang="x-none" sz="1800" dirty="0">
              <a:latin typeface="Karla" panose="020B0604020202020204" charset="0"/>
              <a:ea typeface="Karla" panose="020B0604020202020204" charset="0"/>
            </a:rPr>
            <a:t>Antecedentes</a:t>
          </a:r>
        </a:p>
      </dgm:t>
    </dgm:pt>
    <dgm:pt modelId="{BBE0B933-0E71-4346-AE3D-1E963514BC71}" type="parTrans" cxnId="{E727830A-83FE-4C98-98B5-3A3CE05C3FBA}">
      <dgm:prSet/>
      <dgm:spPr/>
      <dgm:t>
        <a:bodyPr/>
        <a:lstStyle/>
        <a:p>
          <a:pPr algn="l"/>
          <a:endParaRPr lang="x-none" sz="2800">
            <a:latin typeface="Karla" panose="020B0604020202020204" charset="0"/>
            <a:ea typeface="Karla" panose="020B0604020202020204" charset="0"/>
          </a:endParaRPr>
        </a:p>
      </dgm:t>
    </dgm:pt>
    <dgm:pt modelId="{DA339B9C-7EC0-4C6E-9123-453699DBB493}" type="sibTrans" cxnId="{E727830A-83FE-4C98-98B5-3A3CE05C3FBA}">
      <dgm:prSet/>
      <dgm:spPr/>
      <dgm:t>
        <a:bodyPr/>
        <a:lstStyle/>
        <a:p>
          <a:pPr algn="l"/>
          <a:endParaRPr lang="x-none" sz="2800">
            <a:latin typeface="Karla" panose="020B0604020202020204" charset="0"/>
            <a:ea typeface="Karla" panose="020B0604020202020204" charset="0"/>
          </a:endParaRPr>
        </a:p>
      </dgm:t>
    </dgm:pt>
    <dgm:pt modelId="{64001830-D458-49F1-A2CB-5361C33402D7}">
      <dgm:prSet phldrT="[Texto]" custT="1"/>
      <dgm:spPr>
        <a:ln>
          <a:noFill/>
        </a:ln>
      </dgm:spPr>
      <dgm:t>
        <a:bodyPr/>
        <a:lstStyle/>
        <a:p>
          <a:pPr algn="l">
            <a:buNone/>
          </a:pPr>
          <a:r>
            <a:rPr lang="x-none" sz="1800" dirty="0">
              <a:latin typeface="Karla" panose="020B0604020202020204" charset="0"/>
              <a:ea typeface="Karla" panose="020B0604020202020204" charset="0"/>
            </a:rPr>
            <a:t>Planteamiento del problema</a:t>
          </a:r>
        </a:p>
      </dgm:t>
    </dgm:pt>
    <dgm:pt modelId="{981509C3-5510-45CF-94C4-CBC13ACB80F9}" type="parTrans" cxnId="{0B1FFE6A-BB09-4141-BCD6-B8D307D21FF0}">
      <dgm:prSet/>
      <dgm:spPr/>
      <dgm:t>
        <a:bodyPr/>
        <a:lstStyle/>
        <a:p>
          <a:pPr algn="l"/>
          <a:endParaRPr lang="x-none" sz="2800">
            <a:latin typeface="Karla" panose="020B0604020202020204" charset="0"/>
            <a:ea typeface="Karla" panose="020B0604020202020204" charset="0"/>
          </a:endParaRPr>
        </a:p>
      </dgm:t>
    </dgm:pt>
    <dgm:pt modelId="{C6EC050E-917A-4BAF-9F97-84C49B061D61}" type="sibTrans" cxnId="{0B1FFE6A-BB09-4141-BCD6-B8D307D21FF0}">
      <dgm:prSet/>
      <dgm:spPr/>
      <dgm:t>
        <a:bodyPr/>
        <a:lstStyle/>
        <a:p>
          <a:pPr algn="l"/>
          <a:endParaRPr lang="x-none" sz="2800">
            <a:latin typeface="Karla" panose="020B0604020202020204" charset="0"/>
            <a:ea typeface="Karla" panose="020B0604020202020204" charset="0"/>
          </a:endParaRPr>
        </a:p>
      </dgm:t>
    </dgm:pt>
    <dgm:pt modelId="{3A30CE5D-959E-44C2-8678-9BE45CDE62AB}">
      <dgm:prSet phldrT="[Texto]" custT="1"/>
      <dgm:spPr>
        <a:ln>
          <a:noFill/>
        </a:ln>
      </dgm:spPr>
      <dgm:t>
        <a:bodyPr/>
        <a:lstStyle/>
        <a:p>
          <a:pPr algn="l">
            <a:buNone/>
          </a:pPr>
          <a:r>
            <a:rPr lang="es-ES" sz="1800" dirty="0">
              <a:latin typeface="Karla" panose="020B0604020202020204" charset="0"/>
              <a:ea typeface="Karla" panose="020B0604020202020204" charset="0"/>
            </a:rPr>
            <a:t>Diseño, desarrollo e implementación</a:t>
          </a:r>
          <a:endParaRPr lang="x-none" sz="1800" dirty="0">
            <a:latin typeface="Karla" panose="020B0604020202020204" charset="0"/>
            <a:ea typeface="Karla" panose="020B0604020202020204" charset="0"/>
          </a:endParaRPr>
        </a:p>
      </dgm:t>
    </dgm:pt>
    <dgm:pt modelId="{021A498A-9D89-4423-BB95-3A2E34A55DD3}" type="parTrans" cxnId="{1743CD24-5861-4A5F-907C-5BC71983DF98}">
      <dgm:prSet/>
      <dgm:spPr/>
      <dgm:t>
        <a:bodyPr/>
        <a:lstStyle/>
        <a:p>
          <a:pPr algn="l"/>
          <a:endParaRPr lang="x-none" sz="2800">
            <a:latin typeface="Karla" panose="020B0604020202020204" charset="0"/>
            <a:ea typeface="Karla" panose="020B0604020202020204" charset="0"/>
          </a:endParaRPr>
        </a:p>
      </dgm:t>
    </dgm:pt>
    <dgm:pt modelId="{03977F6E-E565-43E5-9FC1-845A7B4F6E63}" type="sibTrans" cxnId="{1743CD24-5861-4A5F-907C-5BC71983DF98}">
      <dgm:prSet/>
      <dgm:spPr/>
      <dgm:t>
        <a:bodyPr/>
        <a:lstStyle/>
        <a:p>
          <a:pPr algn="l"/>
          <a:endParaRPr lang="x-none" sz="2800">
            <a:latin typeface="Karla" panose="020B0604020202020204" charset="0"/>
            <a:ea typeface="Karla" panose="020B0604020202020204" charset="0"/>
          </a:endParaRPr>
        </a:p>
      </dgm:t>
    </dgm:pt>
    <dgm:pt modelId="{A33D496F-E3FB-4A9C-9E1E-3D1F00C25411}">
      <dgm:prSet custT="1"/>
      <dgm:spPr>
        <a:ln>
          <a:noFill/>
        </a:ln>
      </dgm:spPr>
      <dgm:t>
        <a:bodyPr/>
        <a:lstStyle/>
        <a:p>
          <a:pPr algn="l">
            <a:buNone/>
          </a:pPr>
          <a:r>
            <a:rPr lang="es-ES" sz="1800" dirty="0">
              <a:latin typeface="Karla" panose="020B0604020202020204" charset="0"/>
              <a:ea typeface="Karla" panose="020B0604020202020204" charset="0"/>
            </a:rPr>
            <a:t>Herramientas</a:t>
          </a:r>
        </a:p>
      </dgm:t>
    </dgm:pt>
    <dgm:pt modelId="{F4707DCF-AE85-480B-80FF-97660087885D}" type="parTrans" cxnId="{BE3A553F-3246-4E90-851A-ECBBC1E2795E}">
      <dgm:prSet/>
      <dgm:spPr/>
      <dgm:t>
        <a:bodyPr/>
        <a:lstStyle/>
        <a:p>
          <a:pPr algn="l"/>
          <a:endParaRPr lang="x-none" sz="2800">
            <a:latin typeface="Karla" panose="020B0604020202020204" charset="0"/>
            <a:ea typeface="Karla" panose="020B0604020202020204" charset="0"/>
          </a:endParaRPr>
        </a:p>
      </dgm:t>
    </dgm:pt>
    <dgm:pt modelId="{372F2AC7-7738-4B14-8755-B0A2A0F4978E}" type="sibTrans" cxnId="{BE3A553F-3246-4E90-851A-ECBBC1E2795E}">
      <dgm:prSet/>
      <dgm:spPr/>
      <dgm:t>
        <a:bodyPr/>
        <a:lstStyle/>
        <a:p>
          <a:pPr algn="l"/>
          <a:endParaRPr lang="x-none" sz="2800">
            <a:latin typeface="Karla" panose="020B0604020202020204" charset="0"/>
            <a:ea typeface="Karla" panose="020B0604020202020204" charset="0"/>
          </a:endParaRPr>
        </a:p>
      </dgm:t>
    </dgm:pt>
    <dgm:pt modelId="{5E4ACD71-2F5F-4671-A889-C4DDCC1C66A5}">
      <dgm:prSet custT="1"/>
      <dgm:spPr>
        <a:ln>
          <a:noFill/>
        </a:ln>
      </dgm:spPr>
      <dgm:t>
        <a:bodyPr/>
        <a:lstStyle/>
        <a:p>
          <a:pPr algn="l"/>
          <a:r>
            <a:rPr lang="x-none" sz="1800" dirty="0">
              <a:latin typeface="Karla" panose="020B0604020202020204" charset="0"/>
              <a:ea typeface="Karla" panose="020B0604020202020204" charset="0"/>
            </a:rPr>
            <a:t>Justificación</a:t>
          </a:r>
        </a:p>
      </dgm:t>
    </dgm:pt>
    <dgm:pt modelId="{7547937B-D079-4103-87F9-306C67181ECB}" type="parTrans" cxnId="{151C4344-7522-43AE-B9BE-98681E181BFC}">
      <dgm:prSet/>
      <dgm:spPr/>
      <dgm:t>
        <a:bodyPr/>
        <a:lstStyle/>
        <a:p>
          <a:pPr algn="l"/>
          <a:endParaRPr lang="x-none" sz="2800">
            <a:latin typeface="Karla" panose="020B0604020202020204" charset="0"/>
            <a:ea typeface="Karla" panose="020B0604020202020204" charset="0"/>
          </a:endParaRPr>
        </a:p>
      </dgm:t>
    </dgm:pt>
    <dgm:pt modelId="{081206D2-E52A-4291-9FE5-F7B5F8E4905F}" type="sibTrans" cxnId="{151C4344-7522-43AE-B9BE-98681E181BFC}">
      <dgm:prSet/>
      <dgm:spPr/>
      <dgm:t>
        <a:bodyPr/>
        <a:lstStyle/>
        <a:p>
          <a:pPr algn="l"/>
          <a:endParaRPr lang="x-none" sz="2800">
            <a:latin typeface="Karla" panose="020B0604020202020204" charset="0"/>
            <a:ea typeface="Karla" panose="020B0604020202020204" charset="0"/>
          </a:endParaRPr>
        </a:p>
      </dgm:t>
    </dgm:pt>
    <dgm:pt modelId="{D22FB1FA-F3B1-4995-B30C-36F5056AC4FC}">
      <dgm:prSet custT="1"/>
      <dgm:spPr>
        <a:ln>
          <a:noFill/>
        </a:ln>
      </dgm:spPr>
      <dgm:t>
        <a:bodyPr/>
        <a:lstStyle/>
        <a:p>
          <a:pPr algn="l"/>
          <a:r>
            <a:rPr lang="x-none" sz="1800" dirty="0">
              <a:latin typeface="Karla" panose="020B0604020202020204" charset="0"/>
              <a:ea typeface="Karla" panose="020B0604020202020204" charset="0"/>
            </a:rPr>
            <a:t>Objetivos</a:t>
          </a:r>
        </a:p>
      </dgm:t>
    </dgm:pt>
    <dgm:pt modelId="{3E7C3B4B-AD19-48C3-9217-E3F841B06D5A}" type="parTrans" cxnId="{10FBBD97-BD1A-4FF8-8244-6FBEBBC771F9}">
      <dgm:prSet/>
      <dgm:spPr/>
      <dgm:t>
        <a:bodyPr/>
        <a:lstStyle/>
        <a:p>
          <a:pPr algn="l"/>
          <a:endParaRPr lang="x-none" sz="2800">
            <a:latin typeface="Karla" panose="020B0604020202020204" charset="0"/>
            <a:ea typeface="Karla" panose="020B0604020202020204" charset="0"/>
          </a:endParaRPr>
        </a:p>
      </dgm:t>
    </dgm:pt>
    <dgm:pt modelId="{0D7C775A-75FC-4E57-8586-C912AEE56832}" type="sibTrans" cxnId="{10FBBD97-BD1A-4FF8-8244-6FBEBBC771F9}">
      <dgm:prSet/>
      <dgm:spPr/>
      <dgm:t>
        <a:bodyPr/>
        <a:lstStyle/>
        <a:p>
          <a:pPr algn="l"/>
          <a:endParaRPr lang="x-none" sz="2800">
            <a:latin typeface="Karla" panose="020B0604020202020204" charset="0"/>
            <a:ea typeface="Karla" panose="020B0604020202020204" charset="0"/>
          </a:endParaRPr>
        </a:p>
      </dgm:t>
    </dgm:pt>
    <dgm:pt modelId="{353AEEEB-C68F-4252-BF0F-24C18594AB6D}">
      <dgm:prSet custT="1"/>
      <dgm:spPr>
        <a:ln>
          <a:noFill/>
        </a:ln>
      </dgm:spPr>
      <dgm:t>
        <a:bodyPr/>
        <a:lstStyle/>
        <a:p>
          <a:pPr algn="l">
            <a:buNone/>
          </a:pPr>
          <a:r>
            <a:rPr lang="x-none" sz="1800" dirty="0">
              <a:latin typeface="Karla" panose="020B0604020202020204" charset="0"/>
              <a:ea typeface="Karla" panose="020B0604020202020204" charset="0"/>
            </a:rPr>
            <a:t>Pruebas</a:t>
          </a:r>
        </a:p>
      </dgm:t>
    </dgm:pt>
    <dgm:pt modelId="{926D3AEF-F694-46B6-9811-DA8AB0676AB9}" type="parTrans" cxnId="{745FB486-31A9-4A5B-B15C-2A52E78CD209}">
      <dgm:prSet/>
      <dgm:spPr/>
      <dgm:t>
        <a:bodyPr/>
        <a:lstStyle/>
        <a:p>
          <a:pPr algn="l"/>
          <a:endParaRPr lang="x-none" sz="2800">
            <a:latin typeface="Karla" panose="020B0604020202020204" charset="0"/>
            <a:ea typeface="Karla" panose="020B0604020202020204" charset="0"/>
          </a:endParaRPr>
        </a:p>
      </dgm:t>
    </dgm:pt>
    <dgm:pt modelId="{D058F944-3F70-4C82-AD67-C6420390B78F}" type="sibTrans" cxnId="{745FB486-31A9-4A5B-B15C-2A52E78CD209}">
      <dgm:prSet/>
      <dgm:spPr/>
      <dgm:t>
        <a:bodyPr/>
        <a:lstStyle/>
        <a:p>
          <a:pPr algn="l"/>
          <a:endParaRPr lang="x-none" sz="2800">
            <a:latin typeface="Karla" panose="020B0604020202020204" charset="0"/>
            <a:ea typeface="Karla" panose="020B0604020202020204" charset="0"/>
          </a:endParaRPr>
        </a:p>
      </dgm:t>
    </dgm:pt>
    <dgm:pt modelId="{9EBCF8F0-5385-4AB0-B2F4-069E41A5544D}">
      <dgm:prSet custT="1"/>
      <dgm:spPr>
        <a:noFill/>
        <a:ln>
          <a:noFill/>
        </a:ln>
      </dgm:spPr>
      <dgm:t>
        <a:bodyPr/>
        <a:lstStyle/>
        <a:p>
          <a:pPr algn="l"/>
          <a:r>
            <a:rPr lang="x-none" sz="1800" dirty="0">
              <a:latin typeface="Karla" panose="020B0604020202020204" charset="0"/>
              <a:ea typeface="Karla" panose="020B0604020202020204" charset="0"/>
            </a:rPr>
            <a:t>Conclusiones y Recomendaciones</a:t>
          </a:r>
        </a:p>
      </dgm:t>
    </dgm:pt>
    <dgm:pt modelId="{EEA0466A-0F2D-48A1-B279-E321B8989C09}" type="parTrans" cxnId="{5D45FCE1-766C-40E6-9562-245606C28351}">
      <dgm:prSet/>
      <dgm:spPr/>
      <dgm:t>
        <a:bodyPr/>
        <a:lstStyle/>
        <a:p>
          <a:pPr algn="l"/>
          <a:endParaRPr lang="x-none" sz="2800">
            <a:latin typeface="Karla" panose="020B0604020202020204" charset="0"/>
            <a:ea typeface="Karla" panose="020B0604020202020204" charset="0"/>
          </a:endParaRPr>
        </a:p>
      </dgm:t>
    </dgm:pt>
    <dgm:pt modelId="{5A4BFFCC-F7C0-439F-910B-D7D14B19E097}" type="sibTrans" cxnId="{5D45FCE1-766C-40E6-9562-245606C28351}">
      <dgm:prSet/>
      <dgm:spPr/>
      <dgm:t>
        <a:bodyPr/>
        <a:lstStyle/>
        <a:p>
          <a:pPr algn="l"/>
          <a:endParaRPr lang="x-none" sz="2800">
            <a:latin typeface="Karla" panose="020B0604020202020204" charset="0"/>
            <a:ea typeface="Karla" panose="020B0604020202020204" charset="0"/>
          </a:endParaRPr>
        </a:p>
      </dgm:t>
    </dgm:pt>
    <dgm:pt modelId="{34F89A8B-D756-4B76-8B31-D78BD7ED9B0F}" type="pres">
      <dgm:prSet presAssocID="{8BE56065-5F1E-4D6F-8549-08DCB6F7AD70}" presName="linearFlow" presStyleCnt="0">
        <dgm:presLayoutVars>
          <dgm:dir/>
          <dgm:resizeHandles val="exact"/>
        </dgm:presLayoutVars>
      </dgm:prSet>
      <dgm:spPr/>
    </dgm:pt>
    <dgm:pt modelId="{E3999C62-4676-49A2-B99B-EC92CC7C51E5}" type="pres">
      <dgm:prSet presAssocID="{B655474E-3D81-4C22-AEF7-D829D3C02754}" presName="composite" presStyleCnt="0"/>
      <dgm:spPr/>
    </dgm:pt>
    <dgm:pt modelId="{84B8F347-9A71-4E61-9B7F-566E0AD91B0C}" type="pres">
      <dgm:prSet presAssocID="{B655474E-3D81-4C22-AEF7-D829D3C02754}" presName="imgShp" presStyleLbl="fgImgPlace1" presStyleIdx="0"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FFEC23E2-3D4C-4DAE-8D4D-27686729F3BE}" type="pres">
      <dgm:prSet presAssocID="{B655474E-3D81-4C22-AEF7-D829D3C02754}" presName="txShp" presStyleLbl="node1" presStyleIdx="0" presStyleCnt="8" custLinFactNeighborX="1446" custLinFactNeighborY="-79">
        <dgm:presLayoutVars>
          <dgm:bulletEnabled val="1"/>
        </dgm:presLayoutVars>
      </dgm:prSet>
      <dgm:spPr/>
    </dgm:pt>
    <dgm:pt modelId="{51D1CC7C-7965-480E-8B4D-42A409ED7B8A}" type="pres">
      <dgm:prSet presAssocID="{DA339B9C-7EC0-4C6E-9123-453699DBB493}" presName="spacing" presStyleCnt="0"/>
      <dgm:spPr/>
    </dgm:pt>
    <dgm:pt modelId="{3192569A-1D00-4EC9-B189-D218E5E76838}" type="pres">
      <dgm:prSet presAssocID="{64001830-D458-49F1-A2CB-5361C33402D7}" presName="composite" presStyleCnt="0"/>
      <dgm:spPr/>
    </dgm:pt>
    <dgm:pt modelId="{1243B54D-3780-4019-9428-4277DB9629F8}" type="pres">
      <dgm:prSet presAssocID="{64001830-D458-49F1-A2CB-5361C33402D7}" presName="imgShp" presStyleLbl="fgImgPlace1" presStyleIdx="1"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EA4040A2-4AC7-425C-96C3-9BEE3F7A1D29}" type="pres">
      <dgm:prSet presAssocID="{64001830-D458-49F1-A2CB-5361C33402D7}" presName="txShp" presStyleLbl="node1" presStyleIdx="1" presStyleCnt="8" custLinFactNeighborX="723">
        <dgm:presLayoutVars>
          <dgm:bulletEnabled val="1"/>
        </dgm:presLayoutVars>
      </dgm:prSet>
      <dgm:spPr/>
    </dgm:pt>
    <dgm:pt modelId="{CEAB269F-D66E-4F0D-BD36-99489E837520}" type="pres">
      <dgm:prSet presAssocID="{C6EC050E-917A-4BAF-9F97-84C49B061D61}" presName="spacing" presStyleCnt="0"/>
      <dgm:spPr/>
    </dgm:pt>
    <dgm:pt modelId="{368A7A2D-3223-49F9-BB02-3C365927C984}" type="pres">
      <dgm:prSet presAssocID="{5E4ACD71-2F5F-4671-A889-C4DDCC1C66A5}" presName="composite" presStyleCnt="0"/>
      <dgm:spPr/>
    </dgm:pt>
    <dgm:pt modelId="{B4EF8EE7-922E-4D71-A66B-AD04CF7CD379}" type="pres">
      <dgm:prSet presAssocID="{5E4ACD71-2F5F-4671-A889-C4DDCC1C66A5}" presName="imgShp" presStyleLbl="fgImgPlace1" presStyleIdx="2"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39110DC1-AEF9-414D-B430-C0C0CAA410C0}" type="pres">
      <dgm:prSet presAssocID="{5E4ACD71-2F5F-4671-A889-C4DDCC1C66A5}" presName="txShp" presStyleLbl="node1" presStyleIdx="2" presStyleCnt="8" custLinFactNeighborX="723">
        <dgm:presLayoutVars>
          <dgm:bulletEnabled val="1"/>
        </dgm:presLayoutVars>
      </dgm:prSet>
      <dgm:spPr/>
    </dgm:pt>
    <dgm:pt modelId="{4FD4144D-06FF-4B85-BBC8-32B19DEC0CC0}" type="pres">
      <dgm:prSet presAssocID="{081206D2-E52A-4291-9FE5-F7B5F8E4905F}" presName="spacing" presStyleCnt="0"/>
      <dgm:spPr/>
    </dgm:pt>
    <dgm:pt modelId="{1E16704D-F718-4756-91D0-B869742FBEBA}" type="pres">
      <dgm:prSet presAssocID="{D22FB1FA-F3B1-4995-B30C-36F5056AC4FC}" presName="composite" presStyleCnt="0"/>
      <dgm:spPr/>
    </dgm:pt>
    <dgm:pt modelId="{FC0B2BEB-B31C-4971-80B7-922B9CBDBA08}" type="pres">
      <dgm:prSet presAssocID="{D22FB1FA-F3B1-4995-B30C-36F5056AC4FC}" presName="imgShp" presStyleLbl="fgImgPlace1" presStyleIdx="3"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1F02329-C4D3-4EE4-9711-D610505F29CF}" type="pres">
      <dgm:prSet presAssocID="{D22FB1FA-F3B1-4995-B30C-36F5056AC4FC}" presName="txShp" presStyleLbl="node1" presStyleIdx="3" presStyleCnt="8" custLinFactNeighborX="482">
        <dgm:presLayoutVars>
          <dgm:bulletEnabled val="1"/>
        </dgm:presLayoutVars>
      </dgm:prSet>
      <dgm:spPr/>
    </dgm:pt>
    <dgm:pt modelId="{2E47FAD0-DDC1-42AF-B237-035D838655EB}" type="pres">
      <dgm:prSet presAssocID="{0D7C775A-75FC-4E57-8586-C912AEE56832}" presName="spacing" presStyleCnt="0"/>
      <dgm:spPr/>
    </dgm:pt>
    <dgm:pt modelId="{652213A7-70F8-472A-AC81-F50075F95685}" type="pres">
      <dgm:prSet presAssocID="{A33D496F-E3FB-4A9C-9E1E-3D1F00C25411}" presName="composite" presStyleCnt="0"/>
      <dgm:spPr/>
    </dgm:pt>
    <dgm:pt modelId="{8BCC0646-FA3F-485A-A080-EEFAAC82D365}" type="pres">
      <dgm:prSet presAssocID="{A33D496F-E3FB-4A9C-9E1E-3D1F00C25411}" presName="imgShp" presStyleLbl="fgImgPlace1" presStyleIdx="4"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5864B804-36C8-43FD-B4A9-439728AEF6AA}" type="pres">
      <dgm:prSet presAssocID="{A33D496F-E3FB-4A9C-9E1E-3D1F00C25411}" presName="txShp" presStyleLbl="node1" presStyleIdx="4" presStyleCnt="8" custLinFactNeighborX="482">
        <dgm:presLayoutVars>
          <dgm:bulletEnabled val="1"/>
        </dgm:presLayoutVars>
      </dgm:prSet>
      <dgm:spPr/>
    </dgm:pt>
    <dgm:pt modelId="{FCF2AA25-3463-4A07-ACE4-6D2B75C15789}" type="pres">
      <dgm:prSet presAssocID="{372F2AC7-7738-4B14-8755-B0A2A0F4978E}" presName="spacing" presStyleCnt="0"/>
      <dgm:spPr/>
    </dgm:pt>
    <dgm:pt modelId="{254EE0C5-93EB-4BB9-87B9-8F4AA73B72B8}" type="pres">
      <dgm:prSet presAssocID="{3A30CE5D-959E-44C2-8678-9BE45CDE62AB}" presName="composite" presStyleCnt="0"/>
      <dgm:spPr/>
    </dgm:pt>
    <dgm:pt modelId="{F26CE424-9F49-4DF8-A062-FC8E255A6EEA}" type="pres">
      <dgm:prSet presAssocID="{3A30CE5D-959E-44C2-8678-9BE45CDE62AB}" presName="imgShp" presStyleLbl="fgImgPlace1" presStyleIdx="5"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B9442AC0-D8EC-41DB-A963-2DCC502F0C08}" type="pres">
      <dgm:prSet presAssocID="{3A30CE5D-959E-44C2-8678-9BE45CDE62AB}" presName="txShp" presStyleLbl="node1" presStyleIdx="5" presStyleCnt="8" custLinFactNeighborX="482">
        <dgm:presLayoutVars>
          <dgm:bulletEnabled val="1"/>
        </dgm:presLayoutVars>
      </dgm:prSet>
      <dgm:spPr/>
    </dgm:pt>
    <dgm:pt modelId="{EE77B3E4-CF64-493D-9A55-8EC0C760667A}" type="pres">
      <dgm:prSet presAssocID="{03977F6E-E565-43E5-9FC1-845A7B4F6E63}" presName="spacing" presStyleCnt="0"/>
      <dgm:spPr/>
    </dgm:pt>
    <dgm:pt modelId="{F0005225-D3A0-48C6-A036-FDD2365E3CBF}" type="pres">
      <dgm:prSet presAssocID="{353AEEEB-C68F-4252-BF0F-24C18594AB6D}" presName="composite" presStyleCnt="0"/>
      <dgm:spPr/>
    </dgm:pt>
    <dgm:pt modelId="{FE31A7B2-3EFB-47EA-B4C0-831D354EDBC0}" type="pres">
      <dgm:prSet presAssocID="{353AEEEB-C68F-4252-BF0F-24C18594AB6D}" presName="imgShp" presStyleLbl="fgImgPlace1" presStyleIdx="6" presStyleCnt="8"/>
      <dgm:spPr>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a:solidFill>
            <a:srgbClr val="27AE02"/>
          </a:solidFill>
        </a:ln>
      </dgm:spPr>
    </dgm:pt>
    <dgm:pt modelId="{C58B5204-F073-4D25-8089-681F973B7BF8}" type="pres">
      <dgm:prSet presAssocID="{353AEEEB-C68F-4252-BF0F-24C18594AB6D}" presName="txShp" presStyleLbl="node1" presStyleIdx="6" presStyleCnt="8" custLinFactNeighborX="482">
        <dgm:presLayoutVars>
          <dgm:bulletEnabled val="1"/>
        </dgm:presLayoutVars>
      </dgm:prSet>
      <dgm:spPr/>
    </dgm:pt>
    <dgm:pt modelId="{DA23A07E-9DFB-4D54-86A1-037F4E8A8105}" type="pres">
      <dgm:prSet presAssocID="{D058F944-3F70-4C82-AD67-C6420390B78F}" presName="spacing" presStyleCnt="0"/>
      <dgm:spPr/>
    </dgm:pt>
    <dgm:pt modelId="{8356078F-A518-495C-9D98-63FDDDCB2B42}" type="pres">
      <dgm:prSet presAssocID="{9EBCF8F0-5385-4AB0-B2F4-069E41A5544D}" presName="composite" presStyleCnt="0"/>
      <dgm:spPr/>
    </dgm:pt>
    <dgm:pt modelId="{C120BEA0-07BE-41C2-8DB0-E9FE394BDD52}" type="pres">
      <dgm:prSet presAssocID="{9EBCF8F0-5385-4AB0-B2F4-069E41A5544D}" presName="imgShp" presStyleLbl="fgImgPlace1" presStyleIdx="7" presStyleCnt="8"/>
      <dgm:spPr>
        <a:solidFill>
          <a:schemeClr val="bg1"/>
        </a:solidFill>
        <a:ln>
          <a:solidFill>
            <a:srgbClr val="0070C0"/>
          </a:solidFill>
        </a:ln>
      </dgm:spPr>
    </dgm:pt>
    <dgm:pt modelId="{33ADFE46-9336-47C3-9B47-EFC29D30165F}" type="pres">
      <dgm:prSet presAssocID="{9EBCF8F0-5385-4AB0-B2F4-069E41A5544D}" presName="txShp" presStyleLbl="node1" presStyleIdx="7" presStyleCnt="8" custLinFactNeighborX="482">
        <dgm:presLayoutVars>
          <dgm:bulletEnabled val="1"/>
        </dgm:presLayoutVars>
      </dgm:prSet>
      <dgm:spPr/>
    </dgm:pt>
  </dgm:ptLst>
  <dgm:cxnLst>
    <dgm:cxn modelId="{8D484D01-F464-4625-975F-DDD4B5646C4F}" type="presOf" srcId="{5E4ACD71-2F5F-4671-A889-C4DDCC1C66A5}" destId="{39110DC1-AEF9-414D-B430-C0C0CAA410C0}" srcOrd="0" destOrd="0" presId="urn:microsoft.com/office/officeart/2005/8/layout/vList3"/>
    <dgm:cxn modelId="{E727830A-83FE-4C98-98B5-3A3CE05C3FBA}" srcId="{8BE56065-5F1E-4D6F-8549-08DCB6F7AD70}" destId="{B655474E-3D81-4C22-AEF7-D829D3C02754}" srcOrd="0" destOrd="0" parTransId="{BBE0B933-0E71-4346-AE3D-1E963514BC71}" sibTransId="{DA339B9C-7EC0-4C6E-9123-453699DBB493}"/>
    <dgm:cxn modelId="{AEDC8B0A-817F-4806-8904-28E4D0F88CE2}" type="presOf" srcId="{3A30CE5D-959E-44C2-8678-9BE45CDE62AB}" destId="{B9442AC0-D8EC-41DB-A963-2DCC502F0C08}" srcOrd="0" destOrd="0" presId="urn:microsoft.com/office/officeart/2005/8/layout/vList3"/>
    <dgm:cxn modelId="{D7F87810-67E5-4248-A568-F2B16F2E18F0}" type="presOf" srcId="{353AEEEB-C68F-4252-BF0F-24C18594AB6D}" destId="{C58B5204-F073-4D25-8089-681F973B7BF8}" srcOrd="0" destOrd="0" presId="urn:microsoft.com/office/officeart/2005/8/layout/vList3"/>
    <dgm:cxn modelId="{E15C8224-0A0A-4060-B1B1-E6FD1EFBC57B}" type="presOf" srcId="{8BE56065-5F1E-4D6F-8549-08DCB6F7AD70}" destId="{34F89A8B-D756-4B76-8B31-D78BD7ED9B0F}" srcOrd="0" destOrd="0" presId="urn:microsoft.com/office/officeart/2005/8/layout/vList3"/>
    <dgm:cxn modelId="{1743CD24-5861-4A5F-907C-5BC71983DF98}" srcId="{8BE56065-5F1E-4D6F-8549-08DCB6F7AD70}" destId="{3A30CE5D-959E-44C2-8678-9BE45CDE62AB}" srcOrd="5" destOrd="0" parTransId="{021A498A-9D89-4423-BB95-3A2E34A55DD3}" sibTransId="{03977F6E-E565-43E5-9FC1-845A7B4F6E63}"/>
    <dgm:cxn modelId="{BE3A553F-3246-4E90-851A-ECBBC1E2795E}" srcId="{8BE56065-5F1E-4D6F-8549-08DCB6F7AD70}" destId="{A33D496F-E3FB-4A9C-9E1E-3D1F00C25411}" srcOrd="4" destOrd="0" parTransId="{F4707DCF-AE85-480B-80FF-97660087885D}" sibTransId="{372F2AC7-7738-4B14-8755-B0A2A0F4978E}"/>
    <dgm:cxn modelId="{151C4344-7522-43AE-B9BE-98681E181BFC}" srcId="{8BE56065-5F1E-4D6F-8549-08DCB6F7AD70}" destId="{5E4ACD71-2F5F-4671-A889-C4DDCC1C66A5}" srcOrd="2" destOrd="0" parTransId="{7547937B-D079-4103-87F9-306C67181ECB}" sibTransId="{081206D2-E52A-4291-9FE5-F7B5F8E4905F}"/>
    <dgm:cxn modelId="{0B1FFE6A-BB09-4141-BCD6-B8D307D21FF0}" srcId="{8BE56065-5F1E-4D6F-8549-08DCB6F7AD70}" destId="{64001830-D458-49F1-A2CB-5361C33402D7}" srcOrd="1" destOrd="0" parTransId="{981509C3-5510-45CF-94C4-CBC13ACB80F9}" sibTransId="{C6EC050E-917A-4BAF-9F97-84C49B061D61}"/>
    <dgm:cxn modelId="{6724566C-37F6-4F07-B3AC-D7949D32B780}" type="presOf" srcId="{A33D496F-E3FB-4A9C-9E1E-3D1F00C25411}" destId="{5864B804-36C8-43FD-B4A9-439728AEF6AA}" srcOrd="0" destOrd="0" presId="urn:microsoft.com/office/officeart/2005/8/layout/vList3"/>
    <dgm:cxn modelId="{745FB486-31A9-4A5B-B15C-2A52E78CD209}" srcId="{8BE56065-5F1E-4D6F-8549-08DCB6F7AD70}" destId="{353AEEEB-C68F-4252-BF0F-24C18594AB6D}" srcOrd="6" destOrd="0" parTransId="{926D3AEF-F694-46B6-9811-DA8AB0676AB9}" sibTransId="{D058F944-3F70-4C82-AD67-C6420390B78F}"/>
    <dgm:cxn modelId="{10FBBD97-BD1A-4FF8-8244-6FBEBBC771F9}" srcId="{8BE56065-5F1E-4D6F-8549-08DCB6F7AD70}" destId="{D22FB1FA-F3B1-4995-B30C-36F5056AC4FC}" srcOrd="3" destOrd="0" parTransId="{3E7C3B4B-AD19-48C3-9217-E3F841B06D5A}" sibTransId="{0D7C775A-75FC-4E57-8586-C912AEE56832}"/>
    <dgm:cxn modelId="{E2415EA2-A455-45E9-891F-1D66EFCE0E6C}" type="presOf" srcId="{9EBCF8F0-5385-4AB0-B2F4-069E41A5544D}" destId="{33ADFE46-9336-47C3-9B47-EFC29D30165F}" srcOrd="0" destOrd="0" presId="urn:microsoft.com/office/officeart/2005/8/layout/vList3"/>
    <dgm:cxn modelId="{2D66B2A6-8E1D-43C0-B217-1E0541286236}" type="presOf" srcId="{D22FB1FA-F3B1-4995-B30C-36F5056AC4FC}" destId="{51F02329-C4D3-4EE4-9711-D610505F29CF}" srcOrd="0" destOrd="0" presId="urn:microsoft.com/office/officeart/2005/8/layout/vList3"/>
    <dgm:cxn modelId="{5D45FCE1-766C-40E6-9562-245606C28351}" srcId="{8BE56065-5F1E-4D6F-8549-08DCB6F7AD70}" destId="{9EBCF8F0-5385-4AB0-B2F4-069E41A5544D}" srcOrd="7" destOrd="0" parTransId="{EEA0466A-0F2D-48A1-B279-E321B8989C09}" sibTransId="{5A4BFFCC-F7C0-439F-910B-D7D14B19E097}"/>
    <dgm:cxn modelId="{CD2D67EE-021B-4616-B8CB-33F34D0708B8}" type="presOf" srcId="{64001830-D458-49F1-A2CB-5361C33402D7}" destId="{EA4040A2-4AC7-425C-96C3-9BEE3F7A1D29}" srcOrd="0" destOrd="0" presId="urn:microsoft.com/office/officeart/2005/8/layout/vList3"/>
    <dgm:cxn modelId="{C5EB63FC-2045-4D08-89D1-071DCE6BCAAB}" type="presOf" srcId="{B655474E-3D81-4C22-AEF7-D829D3C02754}" destId="{FFEC23E2-3D4C-4DAE-8D4D-27686729F3BE}" srcOrd="0" destOrd="0" presId="urn:microsoft.com/office/officeart/2005/8/layout/vList3"/>
    <dgm:cxn modelId="{B1B3D684-96C3-4441-998E-BB201D6F26D3}" type="presParOf" srcId="{34F89A8B-D756-4B76-8B31-D78BD7ED9B0F}" destId="{E3999C62-4676-49A2-B99B-EC92CC7C51E5}" srcOrd="0" destOrd="0" presId="urn:microsoft.com/office/officeart/2005/8/layout/vList3"/>
    <dgm:cxn modelId="{CB4F212A-83C3-44A4-BE47-33388CD03FB5}" type="presParOf" srcId="{E3999C62-4676-49A2-B99B-EC92CC7C51E5}" destId="{84B8F347-9A71-4E61-9B7F-566E0AD91B0C}" srcOrd="0" destOrd="0" presId="urn:microsoft.com/office/officeart/2005/8/layout/vList3"/>
    <dgm:cxn modelId="{FFFF7D7D-4564-42CD-9A58-B456BA5EF3C4}" type="presParOf" srcId="{E3999C62-4676-49A2-B99B-EC92CC7C51E5}" destId="{FFEC23E2-3D4C-4DAE-8D4D-27686729F3BE}" srcOrd="1" destOrd="0" presId="urn:microsoft.com/office/officeart/2005/8/layout/vList3"/>
    <dgm:cxn modelId="{3DC293B1-9A09-42D6-B22F-DE59AE2F79AB}" type="presParOf" srcId="{34F89A8B-D756-4B76-8B31-D78BD7ED9B0F}" destId="{51D1CC7C-7965-480E-8B4D-42A409ED7B8A}" srcOrd="1" destOrd="0" presId="urn:microsoft.com/office/officeart/2005/8/layout/vList3"/>
    <dgm:cxn modelId="{E1A16323-F1E9-4C67-B480-D505DF71A4AC}" type="presParOf" srcId="{34F89A8B-D756-4B76-8B31-D78BD7ED9B0F}" destId="{3192569A-1D00-4EC9-B189-D218E5E76838}" srcOrd="2" destOrd="0" presId="urn:microsoft.com/office/officeart/2005/8/layout/vList3"/>
    <dgm:cxn modelId="{CF10FA4A-B768-413B-B188-9039B61391AC}" type="presParOf" srcId="{3192569A-1D00-4EC9-B189-D218E5E76838}" destId="{1243B54D-3780-4019-9428-4277DB9629F8}" srcOrd="0" destOrd="0" presId="urn:microsoft.com/office/officeart/2005/8/layout/vList3"/>
    <dgm:cxn modelId="{DC6DF01A-6739-4704-9769-779F2FDB5C68}" type="presParOf" srcId="{3192569A-1D00-4EC9-B189-D218E5E76838}" destId="{EA4040A2-4AC7-425C-96C3-9BEE3F7A1D29}" srcOrd="1" destOrd="0" presId="urn:microsoft.com/office/officeart/2005/8/layout/vList3"/>
    <dgm:cxn modelId="{52338EC4-D76B-49AF-8B39-1CC610759AA6}" type="presParOf" srcId="{34F89A8B-D756-4B76-8B31-D78BD7ED9B0F}" destId="{CEAB269F-D66E-4F0D-BD36-99489E837520}" srcOrd="3" destOrd="0" presId="urn:microsoft.com/office/officeart/2005/8/layout/vList3"/>
    <dgm:cxn modelId="{DF1A7C17-7BA8-487C-8291-943CA5B31E64}" type="presParOf" srcId="{34F89A8B-D756-4B76-8B31-D78BD7ED9B0F}" destId="{368A7A2D-3223-49F9-BB02-3C365927C984}" srcOrd="4" destOrd="0" presId="urn:microsoft.com/office/officeart/2005/8/layout/vList3"/>
    <dgm:cxn modelId="{FF6BED96-9A0C-4C82-A282-E57722707B5E}" type="presParOf" srcId="{368A7A2D-3223-49F9-BB02-3C365927C984}" destId="{B4EF8EE7-922E-4D71-A66B-AD04CF7CD379}" srcOrd="0" destOrd="0" presId="urn:microsoft.com/office/officeart/2005/8/layout/vList3"/>
    <dgm:cxn modelId="{7EB1C2CF-D1A4-4E52-94A4-8DBE9881E1C1}" type="presParOf" srcId="{368A7A2D-3223-49F9-BB02-3C365927C984}" destId="{39110DC1-AEF9-414D-B430-C0C0CAA410C0}" srcOrd="1" destOrd="0" presId="urn:microsoft.com/office/officeart/2005/8/layout/vList3"/>
    <dgm:cxn modelId="{C28E8202-BA78-420D-8760-D74073708F66}" type="presParOf" srcId="{34F89A8B-D756-4B76-8B31-D78BD7ED9B0F}" destId="{4FD4144D-06FF-4B85-BBC8-32B19DEC0CC0}" srcOrd="5" destOrd="0" presId="urn:microsoft.com/office/officeart/2005/8/layout/vList3"/>
    <dgm:cxn modelId="{C681E192-A481-429E-811A-8A302152510F}" type="presParOf" srcId="{34F89A8B-D756-4B76-8B31-D78BD7ED9B0F}" destId="{1E16704D-F718-4756-91D0-B869742FBEBA}" srcOrd="6" destOrd="0" presId="urn:microsoft.com/office/officeart/2005/8/layout/vList3"/>
    <dgm:cxn modelId="{F854FE09-E728-49BB-9A10-A0562B33FE7B}" type="presParOf" srcId="{1E16704D-F718-4756-91D0-B869742FBEBA}" destId="{FC0B2BEB-B31C-4971-80B7-922B9CBDBA08}" srcOrd="0" destOrd="0" presId="urn:microsoft.com/office/officeart/2005/8/layout/vList3"/>
    <dgm:cxn modelId="{F809E5DC-DAE8-4E00-BEB4-A0F86EB31689}" type="presParOf" srcId="{1E16704D-F718-4756-91D0-B869742FBEBA}" destId="{51F02329-C4D3-4EE4-9711-D610505F29CF}" srcOrd="1" destOrd="0" presId="urn:microsoft.com/office/officeart/2005/8/layout/vList3"/>
    <dgm:cxn modelId="{57223397-03DB-4579-B901-5E4B18BB98BF}" type="presParOf" srcId="{34F89A8B-D756-4B76-8B31-D78BD7ED9B0F}" destId="{2E47FAD0-DDC1-42AF-B237-035D838655EB}" srcOrd="7" destOrd="0" presId="urn:microsoft.com/office/officeart/2005/8/layout/vList3"/>
    <dgm:cxn modelId="{54985A87-C1A4-42E9-8709-6194529B6490}" type="presParOf" srcId="{34F89A8B-D756-4B76-8B31-D78BD7ED9B0F}" destId="{652213A7-70F8-472A-AC81-F50075F95685}" srcOrd="8" destOrd="0" presId="urn:microsoft.com/office/officeart/2005/8/layout/vList3"/>
    <dgm:cxn modelId="{8DEFF049-17D2-4DD2-83BF-A44982423820}" type="presParOf" srcId="{652213A7-70F8-472A-AC81-F50075F95685}" destId="{8BCC0646-FA3F-485A-A080-EEFAAC82D365}" srcOrd="0" destOrd="0" presId="urn:microsoft.com/office/officeart/2005/8/layout/vList3"/>
    <dgm:cxn modelId="{E2EA8065-A2B0-4140-8311-D24D95205EC5}" type="presParOf" srcId="{652213A7-70F8-472A-AC81-F50075F95685}" destId="{5864B804-36C8-43FD-B4A9-439728AEF6AA}" srcOrd="1" destOrd="0" presId="urn:microsoft.com/office/officeart/2005/8/layout/vList3"/>
    <dgm:cxn modelId="{CC9F8E85-4216-471C-8815-A60201FFB048}" type="presParOf" srcId="{34F89A8B-D756-4B76-8B31-D78BD7ED9B0F}" destId="{FCF2AA25-3463-4A07-ACE4-6D2B75C15789}" srcOrd="9" destOrd="0" presId="urn:microsoft.com/office/officeart/2005/8/layout/vList3"/>
    <dgm:cxn modelId="{1D91BCC3-3DEA-4F1F-8883-AAEA733E9E09}" type="presParOf" srcId="{34F89A8B-D756-4B76-8B31-D78BD7ED9B0F}" destId="{254EE0C5-93EB-4BB9-87B9-8F4AA73B72B8}" srcOrd="10" destOrd="0" presId="urn:microsoft.com/office/officeart/2005/8/layout/vList3"/>
    <dgm:cxn modelId="{74A5D0DB-399B-48EA-B76E-452BA5A72DD1}" type="presParOf" srcId="{254EE0C5-93EB-4BB9-87B9-8F4AA73B72B8}" destId="{F26CE424-9F49-4DF8-A062-FC8E255A6EEA}" srcOrd="0" destOrd="0" presId="urn:microsoft.com/office/officeart/2005/8/layout/vList3"/>
    <dgm:cxn modelId="{F37E29DD-5ABD-4DFD-84B7-92983D7CC7E8}" type="presParOf" srcId="{254EE0C5-93EB-4BB9-87B9-8F4AA73B72B8}" destId="{B9442AC0-D8EC-41DB-A963-2DCC502F0C08}" srcOrd="1" destOrd="0" presId="urn:microsoft.com/office/officeart/2005/8/layout/vList3"/>
    <dgm:cxn modelId="{71B68F80-B825-44A8-8D99-AAF9EEC4DF40}" type="presParOf" srcId="{34F89A8B-D756-4B76-8B31-D78BD7ED9B0F}" destId="{EE77B3E4-CF64-493D-9A55-8EC0C760667A}" srcOrd="11" destOrd="0" presId="urn:microsoft.com/office/officeart/2005/8/layout/vList3"/>
    <dgm:cxn modelId="{ACE02F6A-7CED-4DB3-9491-784B1A65C935}" type="presParOf" srcId="{34F89A8B-D756-4B76-8B31-D78BD7ED9B0F}" destId="{F0005225-D3A0-48C6-A036-FDD2365E3CBF}" srcOrd="12" destOrd="0" presId="urn:microsoft.com/office/officeart/2005/8/layout/vList3"/>
    <dgm:cxn modelId="{00A14868-B091-4C61-9BBD-62BFCD5E4F01}" type="presParOf" srcId="{F0005225-D3A0-48C6-A036-FDD2365E3CBF}" destId="{FE31A7B2-3EFB-47EA-B4C0-831D354EDBC0}" srcOrd="0" destOrd="0" presId="urn:microsoft.com/office/officeart/2005/8/layout/vList3"/>
    <dgm:cxn modelId="{2F5E535D-CA97-44E3-A1F1-B42D4D77A9F4}" type="presParOf" srcId="{F0005225-D3A0-48C6-A036-FDD2365E3CBF}" destId="{C58B5204-F073-4D25-8089-681F973B7BF8}" srcOrd="1" destOrd="0" presId="urn:microsoft.com/office/officeart/2005/8/layout/vList3"/>
    <dgm:cxn modelId="{8F11AE95-D7A0-47A9-87CC-E38FB16B9017}" type="presParOf" srcId="{34F89A8B-D756-4B76-8B31-D78BD7ED9B0F}" destId="{DA23A07E-9DFB-4D54-86A1-037F4E8A8105}" srcOrd="13" destOrd="0" presId="urn:microsoft.com/office/officeart/2005/8/layout/vList3"/>
    <dgm:cxn modelId="{B6C77129-01FA-466F-8F5E-8C8D4CBD3E7A}" type="presParOf" srcId="{34F89A8B-D756-4B76-8B31-D78BD7ED9B0F}" destId="{8356078F-A518-495C-9D98-63FDDDCB2B42}" srcOrd="14" destOrd="0" presId="urn:microsoft.com/office/officeart/2005/8/layout/vList3"/>
    <dgm:cxn modelId="{70F644A4-0DA0-4143-AA56-67E69DA6D09E}" type="presParOf" srcId="{8356078F-A518-495C-9D98-63FDDDCB2B42}" destId="{C120BEA0-07BE-41C2-8DB0-E9FE394BDD52}" srcOrd="0" destOrd="0" presId="urn:microsoft.com/office/officeart/2005/8/layout/vList3"/>
    <dgm:cxn modelId="{E199490E-29D8-4397-B828-5335C0F6E021}" type="presParOf" srcId="{8356078F-A518-495C-9D98-63FDDDCB2B42}" destId="{33ADFE46-9336-47C3-9B47-EFC29D30165F}"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Análisis Comparativo</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Herramientas</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50264" y="1775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Análisis Comparativo</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Análisis Comparativo</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37869"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Herramientas</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CD89C-06B3-4E0A-81DE-21FC192D6739}">
      <dsp:nvSpPr>
        <dsp:cNvPr id="0" name=""/>
        <dsp:cNvSpPr/>
      </dsp:nvSpPr>
      <dsp:spPr>
        <a:xfrm>
          <a:off x="0" y="2540254"/>
          <a:ext cx="5078215" cy="555745"/>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Minimizar número de personas sin albergue</a:t>
          </a:r>
        </a:p>
      </dsp:txBody>
      <dsp:txXfrm>
        <a:off x="0" y="2540254"/>
        <a:ext cx="5078215" cy="555745"/>
      </dsp:txXfrm>
    </dsp:sp>
    <dsp:sp modelId="{671BBEA0-DB79-47BD-90BD-C96045EB33A6}">
      <dsp:nvSpPr>
        <dsp:cNvPr id="0" name=""/>
        <dsp:cNvSpPr/>
      </dsp:nvSpPr>
      <dsp:spPr>
        <a:xfrm rot="10800000">
          <a:off x="0" y="1693853"/>
          <a:ext cx="5078215" cy="854736"/>
        </a:xfrm>
        <a:prstGeom prst="upArrowCallout">
          <a:avLst/>
        </a:prstGeom>
        <a:solidFill>
          <a:schemeClr val="accent3">
            <a:hueOff val="-5513091"/>
            <a:satOff val="8941"/>
            <a:lumOff val="6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Maximizar la ayuda social</a:t>
          </a:r>
        </a:p>
      </dsp:txBody>
      <dsp:txXfrm rot="10800000">
        <a:off x="0" y="1693853"/>
        <a:ext cx="5078215" cy="555382"/>
      </dsp:txXfrm>
    </dsp:sp>
    <dsp:sp modelId="{E49F6017-B49E-43BA-A73C-19446322E39D}">
      <dsp:nvSpPr>
        <dsp:cNvPr id="0" name=""/>
        <dsp:cNvSpPr/>
      </dsp:nvSpPr>
      <dsp:spPr>
        <a:xfrm rot="10800000">
          <a:off x="0" y="847453"/>
          <a:ext cx="5078215" cy="854736"/>
        </a:xfrm>
        <a:prstGeom prst="upArrowCallout">
          <a:avLst/>
        </a:prstGeom>
        <a:solidFill>
          <a:schemeClr val="accent3">
            <a:hueOff val="-11026182"/>
            <a:satOff val="17881"/>
            <a:lumOff val="1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Reducir Costos de llevar información manual.</a:t>
          </a:r>
        </a:p>
      </dsp:txBody>
      <dsp:txXfrm rot="10800000">
        <a:off x="0" y="847453"/>
        <a:ext cx="5078215" cy="555382"/>
      </dsp:txXfrm>
    </dsp:sp>
    <dsp:sp modelId="{2273AF50-56F1-4B7E-BC76-51EB01CFCA1F}">
      <dsp:nvSpPr>
        <dsp:cNvPr id="0" name=""/>
        <dsp:cNvSpPr/>
      </dsp:nvSpPr>
      <dsp:spPr>
        <a:xfrm rot="10800000">
          <a:off x="0" y="1052"/>
          <a:ext cx="5078215" cy="854736"/>
        </a:xfrm>
        <a:prstGeom prst="upArrowCallout">
          <a:avLst/>
        </a:prstGeom>
        <a:solidFill>
          <a:schemeClr val="accent3">
            <a:hueOff val="-16539272"/>
            <a:satOff val="26822"/>
            <a:lumOff val="19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Garantizar la información de Albergues</a:t>
          </a:r>
        </a:p>
      </dsp:txBody>
      <dsp:txXfrm rot="10800000">
        <a:off x="0" y="1052"/>
        <a:ext cx="5078215" cy="5553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Análisis Comparativo</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a:latin typeface="Karla" panose="020B0604020202020204" charset="0"/>
              <a:ea typeface="Karla" panose="020B0604020202020204" charset="0"/>
            </a:rPr>
            <a:t>Antecedentes</a:t>
          </a:r>
          <a:endParaRPr lang="x-none" sz="1800" kern="1200" dirty="0">
            <a:latin typeface="Karla" panose="020B0604020202020204" charset="0"/>
            <a:ea typeface="Karla" panose="020B0604020202020204" charset="0"/>
          </a:endParaRP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Análisis Comparativo</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Análisis Comparativo</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23E2-3D4C-4DAE-8D4D-27686729F3BE}">
      <dsp:nvSpPr>
        <dsp:cNvPr id="0" name=""/>
        <dsp:cNvSpPr/>
      </dsp:nvSpPr>
      <dsp:spPr>
        <a:xfrm rot="10800000">
          <a:off x="1261783" y="0"/>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Antecedentes</a:t>
          </a:r>
        </a:p>
      </dsp:txBody>
      <dsp:txXfrm rot="10800000">
        <a:off x="1348973" y="0"/>
        <a:ext cx="4322943" cy="348759"/>
      </dsp:txXfrm>
    </dsp:sp>
    <dsp:sp modelId="{84B8F347-9A71-4E61-9B7F-566E0AD91B0C}">
      <dsp:nvSpPr>
        <dsp:cNvPr id="0" name=""/>
        <dsp:cNvSpPr/>
      </dsp:nvSpPr>
      <dsp:spPr>
        <a:xfrm>
          <a:off x="1023633" y="2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EA4040A2-4AC7-425C-96C3-9BEE3F7A1D29}">
      <dsp:nvSpPr>
        <dsp:cNvPr id="0" name=""/>
        <dsp:cNvSpPr/>
      </dsp:nvSpPr>
      <dsp:spPr>
        <a:xfrm rot="10800000">
          <a:off x="1229898" y="4531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Planteamiento del problema</a:t>
          </a:r>
        </a:p>
      </dsp:txBody>
      <dsp:txXfrm rot="10800000">
        <a:off x="1317088" y="453142"/>
        <a:ext cx="4322943" cy="348759"/>
      </dsp:txXfrm>
    </dsp:sp>
    <dsp:sp modelId="{1243B54D-3780-4019-9428-4277DB9629F8}">
      <dsp:nvSpPr>
        <dsp:cNvPr id="0" name=""/>
        <dsp:cNvSpPr/>
      </dsp:nvSpPr>
      <dsp:spPr>
        <a:xfrm>
          <a:off x="1023633" y="4531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9110DC1-AEF9-414D-B430-C0C0CAA410C0}">
      <dsp:nvSpPr>
        <dsp:cNvPr id="0" name=""/>
        <dsp:cNvSpPr/>
      </dsp:nvSpPr>
      <dsp:spPr>
        <a:xfrm rot="10800000">
          <a:off x="1229898" y="9060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Justificación</a:t>
          </a:r>
        </a:p>
      </dsp:txBody>
      <dsp:txXfrm rot="10800000">
        <a:off x="1317088" y="906008"/>
        <a:ext cx="4322943" cy="348759"/>
      </dsp:txXfrm>
    </dsp:sp>
    <dsp:sp modelId="{B4EF8EE7-922E-4D71-A66B-AD04CF7CD379}">
      <dsp:nvSpPr>
        <dsp:cNvPr id="0" name=""/>
        <dsp:cNvSpPr/>
      </dsp:nvSpPr>
      <dsp:spPr>
        <a:xfrm>
          <a:off x="1023633" y="9060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1F02329-C4D3-4EE4-9711-D610505F29CF}">
      <dsp:nvSpPr>
        <dsp:cNvPr id="0" name=""/>
        <dsp:cNvSpPr/>
      </dsp:nvSpPr>
      <dsp:spPr>
        <a:xfrm rot="10800000">
          <a:off x="1219269" y="13588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Objetivos</a:t>
          </a:r>
        </a:p>
      </dsp:txBody>
      <dsp:txXfrm rot="10800000">
        <a:off x="1306459" y="1358875"/>
        <a:ext cx="4322943" cy="348759"/>
      </dsp:txXfrm>
    </dsp:sp>
    <dsp:sp modelId="{FC0B2BEB-B31C-4971-80B7-922B9CBDBA08}">
      <dsp:nvSpPr>
        <dsp:cNvPr id="0" name=""/>
        <dsp:cNvSpPr/>
      </dsp:nvSpPr>
      <dsp:spPr>
        <a:xfrm>
          <a:off x="1023633" y="13588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5864B804-36C8-43FD-B4A9-439728AEF6AA}">
      <dsp:nvSpPr>
        <dsp:cNvPr id="0" name=""/>
        <dsp:cNvSpPr/>
      </dsp:nvSpPr>
      <dsp:spPr>
        <a:xfrm rot="10800000">
          <a:off x="1219269" y="1811742"/>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Herramientas</a:t>
          </a:r>
        </a:p>
      </dsp:txBody>
      <dsp:txXfrm rot="10800000">
        <a:off x="1306459" y="1811742"/>
        <a:ext cx="4322943" cy="348759"/>
      </dsp:txXfrm>
    </dsp:sp>
    <dsp:sp modelId="{8BCC0646-FA3F-485A-A080-EEFAAC82D365}">
      <dsp:nvSpPr>
        <dsp:cNvPr id="0" name=""/>
        <dsp:cNvSpPr/>
      </dsp:nvSpPr>
      <dsp:spPr>
        <a:xfrm>
          <a:off x="1023633" y="1811742"/>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B9442AC0-D8EC-41DB-A963-2DCC502F0C08}">
      <dsp:nvSpPr>
        <dsp:cNvPr id="0" name=""/>
        <dsp:cNvSpPr/>
      </dsp:nvSpPr>
      <dsp:spPr>
        <a:xfrm rot="10800000">
          <a:off x="1219269" y="2264608"/>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Karla" panose="020B0604020202020204" charset="0"/>
              <a:ea typeface="Karla" panose="020B0604020202020204" charset="0"/>
            </a:rPr>
            <a:t>Diseño, desarrollo e implementación</a:t>
          </a:r>
          <a:endParaRPr lang="x-none" sz="1800" kern="1200" dirty="0">
            <a:latin typeface="Karla" panose="020B0604020202020204" charset="0"/>
            <a:ea typeface="Karla" panose="020B0604020202020204" charset="0"/>
          </a:endParaRPr>
        </a:p>
      </dsp:txBody>
      <dsp:txXfrm rot="10800000">
        <a:off x="1306459" y="2264608"/>
        <a:ext cx="4322943" cy="348759"/>
      </dsp:txXfrm>
    </dsp:sp>
    <dsp:sp modelId="{F26CE424-9F49-4DF8-A062-FC8E255A6EEA}">
      <dsp:nvSpPr>
        <dsp:cNvPr id="0" name=""/>
        <dsp:cNvSpPr/>
      </dsp:nvSpPr>
      <dsp:spPr>
        <a:xfrm>
          <a:off x="1023633" y="2264608"/>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C58B5204-F073-4D25-8089-681F973B7BF8}">
      <dsp:nvSpPr>
        <dsp:cNvPr id="0" name=""/>
        <dsp:cNvSpPr/>
      </dsp:nvSpPr>
      <dsp:spPr>
        <a:xfrm rot="10800000">
          <a:off x="1219269" y="2717475"/>
          <a:ext cx="4410133" cy="348759"/>
        </a:xfrm>
        <a:prstGeom prst="homePlate">
          <a:avLst/>
        </a:prstGeom>
        <a:solidFill>
          <a:schemeClr val="l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Pruebas</a:t>
          </a:r>
        </a:p>
      </dsp:txBody>
      <dsp:txXfrm rot="10800000">
        <a:off x="1306459" y="2717475"/>
        <a:ext cx="4322943" cy="348759"/>
      </dsp:txXfrm>
    </dsp:sp>
    <dsp:sp modelId="{FE31A7B2-3EFB-47EA-B4C0-831D354EDBC0}">
      <dsp:nvSpPr>
        <dsp:cNvPr id="0" name=""/>
        <dsp:cNvSpPr/>
      </dsp:nvSpPr>
      <dsp:spPr>
        <a:xfrm>
          <a:off x="1023633" y="2717475"/>
          <a:ext cx="348759" cy="348759"/>
        </a:xfrm>
        <a:prstGeom prst="ellipse">
          <a:avLst/>
        </a:prstGeom>
        <a:gradFill flip="none" rotWithShape="0">
          <a:gsLst>
            <a:gs pos="0">
              <a:srgbClr val="27AE02">
                <a:shade val="30000"/>
                <a:satMod val="115000"/>
              </a:srgbClr>
            </a:gs>
            <a:gs pos="50000">
              <a:srgbClr val="27AE02">
                <a:shade val="67500"/>
                <a:satMod val="115000"/>
              </a:srgbClr>
            </a:gs>
            <a:gs pos="100000">
              <a:srgbClr val="27AE02">
                <a:shade val="100000"/>
                <a:satMod val="115000"/>
              </a:srgbClr>
            </a:gs>
          </a:gsLst>
          <a:lin ang="13500000" scaled="1"/>
          <a:tileRect/>
        </a:gradFill>
        <a:ln w="19050" cap="flat" cmpd="sng" algn="ctr">
          <a:solidFill>
            <a:srgbClr val="27AE02"/>
          </a:solidFill>
          <a:prstDash val="solid"/>
        </a:ln>
        <a:effectLst/>
      </dsp:spPr>
      <dsp:style>
        <a:lnRef idx="2">
          <a:scrgbClr r="0" g="0" b="0"/>
        </a:lnRef>
        <a:fillRef idx="1">
          <a:scrgbClr r="0" g="0" b="0"/>
        </a:fillRef>
        <a:effectRef idx="0">
          <a:scrgbClr r="0" g="0" b="0"/>
        </a:effectRef>
        <a:fontRef idx="minor"/>
      </dsp:style>
    </dsp:sp>
    <dsp:sp modelId="{33ADFE46-9336-47C3-9B47-EFC29D30165F}">
      <dsp:nvSpPr>
        <dsp:cNvPr id="0" name=""/>
        <dsp:cNvSpPr/>
      </dsp:nvSpPr>
      <dsp:spPr>
        <a:xfrm rot="10800000">
          <a:off x="1219269" y="3170342"/>
          <a:ext cx="4410133" cy="348759"/>
        </a:xfrm>
        <a:prstGeom prst="homePlate">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793" tIns="68580" rIns="128016" bIns="68580" numCol="1" spcCol="1270" anchor="ctr" anchorCtr="0">
          <a:noAutofit/>
        </a:bodyPr>
        <a:lstStyle/>
        <a:p>
          <a:pPr marL="0" lvl="0" indent="0" algn="l" defTabSz="800100">
            <a:lnSpc>
              <a:spcPct val="90000"/>
            </a:lnSpc>
            <a:spcBef>
              <a:spcPct val="0"/>
            </a:spcBef>
            <a:spcAft>
              <a:spcPct val="35000"/>
            </a:spcAft>
            <a:buNone/>
          </a:pPr>
          <a:r>
            <a:rPr lang="x-none" sz="1800" kern="1200" dirty="0">
              <a:latin typeface="Karla" panose="020B0604020202020204" charset="0"/>
              <a:ea typeface="Karla" panose="020B0604020202020204" charset="0"/>
            </a:rPr>
            <a:t>Conclusiones y Recomendaciones</a:t>
          </a:r>
        </a:p>
      </dsp:txBody>
      <dsp:txXfrm rot="10800000">
        <a:off x="1306459" y="3170342"/>
        <a:ext cx="4322943" cy="348759"/>
      </dsp:txXfrm>
    </dsp:sp>
    <dsp:sp modelId="{C120BEA0-07BE-41C2-8DB0-E9FE394BDD52}">
      <dsp:nvSpPr>
        <dsp:cNvPr id="0" name=""/>
        <dsp:cNvSpPr/>
      </dsp:nvSpPr>
      <dsp:spPr>
        <a:xfrm>
          <a:off x="1023633" y="3170342"/>
          <a:ext cx="348759" cy="348759"/>
        </a:xfrm>
        <a:prstGeom prst="ellipse">
          <a:avLst/>
        </a:prstGeom>
        <a:solidFill>
          <a:schemeClr val="bg1"/>
        </a:solidFill>
        <a:ln w="1905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824580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165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3904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66419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0811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3836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811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5284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410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1073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923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6923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923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923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923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6923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6923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692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44725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6923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6923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14547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08065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045657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800" dirty="0"/>
          </a:p>
        </p:txBody>
      </p:sp>
    </p:spTree>
    <p:extLst>
      <p:ext uri="{BB962C8B-B14F-4D97-AF65-F5344CB8AC3E}">
        <p14:creationId xmlns:p14="http://schemas.microsoft.com/office/powerpoint/2010/main" val="1045657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1561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514286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734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0215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98359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58525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4979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5515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3154680"/>
            <a:ext cx="960120" cy="342900"/>
          </a:xfrm>
        </p:spPr>
        <p:txBody>
          <a:bodyPr/>
          <a:lstStyle/>
          <a:p>
            <a:pPr eaLnBrk="1" latinLnBrk="0" hangingPunct="1"/>
            <a:fld id="{E637BB6B-EE1B-48FB-8575-0D55C373DE88}" type="datetimeFigureOut">
              <a:rPr lang="en-US" smtClean="0"/>
              <a:pPr eaLnBrk="1" latinLnBrk="0" hangingPunct="1"/>
              <a:t>2/28/2019</a:t>
            </a:fld>
            <a:endParaRPr lang="en-US"/>
          </a:p>
        </p:txBody>
      </p:sp>
      <p:sp>
        <p:nvSpPr>
          <p:cNvPr id="17" name="16 Marcador de pie de página"/>
          <p:cNvSpPr>
            <a:spLocks noGrp="1"/>
          </p:cNvSpPr>
          <p:nvPr>
            <p:ph type="ftr" sz="quarter" idx="11"/>
          </p:nvPr>
        </p:nvSpPr>
        <p:spPr>
          <a:xfrm>
            <a:off x="5410200" y="3153966"/>
            <a:ext cx="1295400" cy="342900"/>
          </a:xfrm>
        </p:spPr>
        <p:txBody>
          <a:bodyPr/>
          <a:lstStyle/>
          <a:p>
            <a:endParaRPr kumimoji="0" lang="en-US"/>
          </a:p>
        </p:txBody>
      </p:sp>
      <p:sp>
        <p:nvSpPr>
          <p:cNvPr id="29" name="28 Marcador de número de diapositiva"/>
          <p:cNvSpPr>
            <a:spLocks noGrp="1"/>
          </p:cNvSpPr>
          <p:nvPr>
            <p:ph type="sldNum" sz="quarter" idx="12"/>
          </p:nvPr>
        </p:nvSpPr>
        <p:spPr>
          <a:xfrm>
            <a:off x="8320088" y="852"/>
            <a:ext cx="747712" cy="274320"/>
          </a:xfrm>
        </p:spPr>
        <p:txBody>
          <a:bodyPr/>
          <a:lstStyle>
            <a:lvl1pPr algn="r">
              <a:defRPr sz="1800">
                <a:solidFill>
                  <a:schemeClr val="bg1"/>
                </a:solidFill>
              </a:defRPr>
            </a:lvl1p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dirty="0"/>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857250"/>
            <a:ext cx="1905000" cy="41148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857250"/>
            <a:ext cx="6248400" cy="41148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8"/>
        <p:cNvGrpSpPr/>
        <p:nvPr/>
      </p:nvGrpSpPr>
      <p:grpSpPr>
        <a:xfrm>
          <a:off x="0" y="0"/>
          <a:ext cx="0" cy="0"/>
          <a:chOff x="0" y="0"/>
          <a:chExt cx="0" cy="0"/>
        </a:xfrm>
      </p:grpSpPr>
      <p:sp>
        <p:nvSpPr>
          <p:cNvPr id="12" name="Shape 1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6"/>
        <p:cNvGrpSpPr/>
        <p:nvPr/>
      </p:nvGrpSpPr>
      <p:grpSpPr>
        <a:xfrm>
          <a:off x="0" y="0"/>
          <a:ext cx="0" cy="0"/>
          <a:chOff x="0" y="0"/>
          <a:chExt cx="0" cy="0"/>
        </a:xfrm>
      </p:grpSpPr>
      <p:sp>
        <p:nvSpPr>
          <p:cNvPr id="44" name="Shape 4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Shape 45"/>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Shape 4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34" name="Shape 3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Shape 3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857250"/>
            <a:ext cx="8382000" cy="802386"/>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pPr eaLnBrk="1" latinLnBrk="0" hangingPunct="1"/>
            <a:fld id="{E637BB6B-EE1B-48FB-8575-0D55C373DE88}" type="datetimeFigureOut">
              <a:rPr lang="en-US" smtClean="0"/>
              <a:pPr eaLnBrk="1" latinLnBrk="0" hangingPunct="1"/>
              <a:t>2/28/2019</a:t>
            </a:fld>
            <a:endParaRPr lang="en-US"/>
          </a:p>
        </p:txBody>
      </p:sp>
      <p:sp>
        <p:nvSpPr>
          <p:cNvPr id="27" name="26 Marcador de número de diapositiva"/>
          <p:cNvSpPr>
            <a:spLocks noGrp="1"/>
          </p:cNvSpPr>
          <p:nvPr>
            <p:ph type="sldNum" sz="quarter" idx="11"/>
          </p:nvPr>
        </p:nvSpPr>
        <p:spPr/>
        <p:txBody>
          <a:bodyPr rtlCol="0"/>
          <a:lstStyle/>
          <a:p>
            <a:pPr eaLnBrk="1" latinLnBrk="0" hangingPunct="1"/>
            <a:fld id="{2AA957AF-53C0-420B-9C2D-77DB1416566C}" type="slidenum">
              <a:rPr kumimoji="0" lang="en-US" smtClean="0"/>
              <a:pPr eaLnBrk="1" latinLnBrk="0" hangingPunct="1"/>
              <a:t>‹Nº›</a:t>
            </a:fld>
            <a:endParaRPr kumimoji="0" lang="en-US"/>
          </a:p>
        </p:txBody>
      </p:sp>
      <p:sp>
        <p:nvSpPr>
          <p:cNvPr id="28" name="27 Marcador de pie de página"/>
          <p:cNvSpPr>
            <a:spLocks noGrp="1"/>
          </p:cNvSpPr>
          <p:nvPr>
            <p:ph type="ftr" sz="quarter" idx="12"/>
          </p:nvPr>
        </p:nvSpPr>
        <p:spPr/>
        <p:txBody>
          <a:bodyPr rtlCol="0"/>
          <a:lstStyle/>
          <a:p>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459486"/>
            <a:ext cx="957264" cy="342900"/>
          </a:xfrm>
        </p:spPr>
        <p:txBody>
          <a:bodyPr/>
          <a:lstStyle/>
          <a:p>
            <a:pPr eaLnBrk="1" latinLnBrk="0" hangingPunct="1"/>
            <a:fld id="{E637BB6B-EE1B-48FB-8575-0D55C373DE88}" type="datetimeFigureOut">
              <a:rPr lang="en-US" smtClean="0"/>
              <a:pPr eaLnBrk="1" latinLnBrk="0" hangingPunct="1"/>
              <a:t>2/28/2019</a:t>
            </a:fld>
            <a:endParaRPr lang="en-US"/>
          </a:p>
        </p:txBody>
      </p:sp>
      <p:sp>
        <p:nvSpPr>
          <p:cNvPr id="4" name="3 Marcador de pie de página"/>
          <p:cNvSpPr>
            <a:spLocks noGrp="1"/>
          </p:cNvSpPr>
          <p:nvPr>
            <p:ph type="ftr" sz="quarter" idx="11"/>
          </p:nvPr>
        </p:nvSpPr>
        <p:spPr>
          <a:xfrm>
            <a:off x="5257800" y="459486"/>
            <a:ext cx="1325880" cy="342900"/>
          </a:xfrm>
        </p:spPr>
        <p:txBody>
          <a:bodyPr/>
          <a:lstStyle/>
          <a:p>
            <a:endParaRPr kumimoji="0" lang="en-US"/>
          </a:p>
        </p:txBody>
      </p:sp>
      <p:sp>
        <p:nvSpPr>
          <p:cNvPr id="5" name="4 Marcador de número de diapositiva"/>
          <p:cNvSpPr>
            <a:spLocks noGrp="1"/>
          </p:cNvSpPr>
          <p:nvPr>
            <p:ph type="sldNum" sz="quarter" idx="12"/>
          </p:nvPr>
        </p:nvSpPr>
        <p:spPr>
          <a:xfrm>
            <a:off x="8174736" y="1704"/>
            <a:ext cx="762000" cy="274320"/>
          </a:xfrm>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826478"/>
            <a:ext cx="3383280" cy="658368"/>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2/28/2019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‹Nº›</a:t>
            </a:fld>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857250"/>
            <a:ext cx="8229600" cy="8001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pPr eaLnBrk="1" latinLnBrk="0" hangingPunct="1"/>
            <a:fld id="{E637BB6B-EE1B-48FB-8575-0D55C373DE88}" type="datetimeFigureOut">
              <a:rPr lang="en-US" smtClean="0"/>
              <a:pPr eaLnBrk="1" latinLnBrk="0" hangingPunct="1"/>
              <a:t>2/28/2019</a:t>
            </a:fld>
            <a:endParaRPr lang="en-US" sz="1000">
              <a:solidFill>
                <a:schemeClr val="tx2">
                  <a:shade val="50000"/>
                </a:schemeClr>
              </a:solidFill>
            </a:endParaRPr>
          </a:p>
        </p:txBody>
      </p:sp>
      <p:sp>
        <p:nvSpPr>
          <p:cNvPr id="3" name="2 Marcador de pie de página"/>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pPr algn="ctr" eaLnBrk="1" latinLnBrk="0" hangingPunct="1"/>
            <a:endParaRPr kumimoji="0" lang="en-US" sz="1000" dirty="0">
              <a:solidFill>
                <a:schemeClr val="tx2">
                  <a:shade val="50000"/>
                </a:schemeClr>
              </a:solidFill>
            </a:endParaRPr>
          </a:p>
        </p:txBody>
      </p:sp>
      <p:sp>
        <p:nvSpPr>
          <p:cNvPr id="23" name="22 Marcador de número de diapositiva"/>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pPr eaLnBrk="1" latinLnBrk="0" hangingPunct="1"/>
            <a:fld id="{2AA957AF-53C0-420B-9C2D-77DB1416566C}" type="slidenum">
              <a:rPr kumimoji="0" lang="en-US" smtClean="0"/>
              <a:pPr eaLnBrk="1" latinLnBrk="0" hangingPunct="1"/>
              <a:t>‹Nº›</a:t>
            </a:fld>
            <a:endParaRPr kumimoji="0"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fade thruBlk="1"/>
  </p:transition>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5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57.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58.e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861232" y="1621784"/>
            <a:ext cx="7379870" cy="2386113"/>
          </a:xfrm>
          <a:prstGeom prst="rect">
            <a:avLst/>
          </a:prstGeom>
        </p:spPr>
        <p:txBody>
          <a:bodyPr spcFirstLastPara="1" wrap="square" lIns="91425" tIns="91425" rIns="91425" bIns="91425" anchor="ctr" anchorCtr="0">
            <a:noAutofit/>
          </a:bodyPr>
          <a:lstStyle/>
          <a:p>
            <a:pPr>
              <a:lnSpc>
                <a:spcPct val="150000"/>
              </a:lnSpc>
            </a:pPr>
            <a:r>
              <a:rPr lang="x-none" sz="2400" dirty="0">
                <a:solidFill>
                  <a:schemeClr val="bg1"/>
                </a:solidFill>
              </a:rPr>
              <a:t>TEMA:</a:t>
            </a:r>
            <a:br>
              <a:rPr lang="x-none" sz="1850">
                <a:solidFill>
                  <a:schemeClr val="tx1"/>
                </a:solidFill>
              </a:rPr>
            </a:br>
            <a:r>
              <a:rPr lang="x-none" sz="1850">
                <a:solidFill>
                  <a:schemeClr val="bg1"/>
                </a:solidFill>
              </a:rPr>
              <a:t>“</a:t>
            </a:r>
            <a:r>
              <a:rPr lang="es-ES" sz="1850" dirty="0">
                <a:solidFill>
                  <a:schemeClr val="bg1"/>
                </a:solidFill>
              </a:rPr>
              <a:t>Estudio comparativo de librerías de componentes jsf para la implementación de un sistema web utilizando arquitectura jee7, caso de estudio albergues de damnificados del terremoto de Manabí</a:t>
            </a:r>
            <a:r>
              <a:rPr lang="x-none" sz="1850">
                <a:solidFill>
                  <a:schemeClr val="bg1"/>
                </a:solidFill>
              </a:rPr>
              <a:t>”</a:t>
            </a:r>
            <a:endParaRPr sz="1850" dirty="0">
              <a:solidFill>
                <a:schemeClr val="bg1"/>
              </a:solidFill>
            </a:endParaRPr>
          </a:p>
        </p:txBody>
      </p:sp>
      <p:sp>
        <p:nvSpPr>
          <p:cNvPr id="3" name="Shape 87">
            <a:extLst>
              <a:ext uri="{FF2B5EF4-FFF2-40B4-BE49-F238E27FC236}">
                <a16:creationId xmlns:a16="http://schemas.microsoft.com/office/drawing/2014/main" id="{6144E300-01F1-418D-B3EB-63553E8B3C2E}"/>
              </a:ext>
            </a:extLst>
          </p:cNvPr>
          <p:cNvSpPr txBox="1">
            <a:spLocks/>
          </p:cNvSpPr>
          <p:nvPr/>
        </p:nvSpPr>
        <p:spPr>
          <a:xfrm>
            <a:off x="999456" y="4076809"/>
            <a:ext cx="7241646" cy="9250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1pPr>
            <a:lvl2pPr marR="0" lvl="1"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2pPr>
            <a:lvl3pPr marR="0" lvl="2"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3pPr>
            <a:lvl4pPr marR="0" lvl="3"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4pPr>
            <a:lvl5pPr marR="0" lvl="4"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5pPr>
            <a:lvl6pPr marR="0" lvl="5"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6pPr>
            <a:lvl7pPr marR="0" lvl="6"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7pPr>
            <a:lvl8pPr marR="0" lvl="7"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8pPr>
            <a:lvl9pPr marR="0" lvl="8" algn="ctr" rtl="0">
              <a:lnSpc>
                <a:spcPct val="100000"/>
              </a:lnSpc>
              <a:spcBef>
                <a:spcPts val="0"/>
              </a:spcBef>
              <a:spcAft>
                <a:spcPts val="0"/>
              </a:spcAft>
              <a:buClr>
                <a:srgbClr val="FFFFFF"/>
              </a:buClr>
              <a:buSzPts val="4800"/>
              <a:buFont typeface="Raleway"/>
              <a:buNone/>
              <a:defRPr sz="4800" b="1" i="0" u="none" strike="noStrike" cap="none">
                <a:solidFill>
                  <a:srgbClr val="FFFFFF"/>
                </a:solidFill>
                <a:latin typeface="Raleway"/>
                <a:ea typeface="Raleway"/>
                <a:cs typeface="Raleway"/>
                <a:sym typeface="Raleway"/>
              </a:defRPr>
            </a:lvl9pPr>
          </a:lstStyle>
          <a:p>
            <a:pPr algn="l"/>
            <a:r>
              <a:rPr lang="es-EC" sz="1600" dirty="0">
                <a:solidFill>
                  <a:srgbClr val="92D050"/>
                </a:solidFill>
              </a:rPr>
              <a:t>Autor:</a:t>
            </a:r>
          </a:p>
          <a:p>
            <a:pPr algn="l"/>
            <a:r>
              <a:rPr lang="es-EC" sz="1600" dirty="0">
                <a:solidFill>
                  <a:srgbClr val="92D050"/>
                </a:solidFill>
              </a:rPr>
              <a:t>Arrobo Figueroa Asdrúbal Patricio</a:t>
            </a:r>
          </a:p>
          <a:p>
            <a:pPr algn="l"/>
            <a:r>
              <a:rPr lang="es-EC" sz="1600" dirty="0">
                <a:solidFill>
                  <a:srgbClr val="92D050"/>
                </a:solidFill>
              </a:rPr>
              <a:t>Director:</a:t>
            </a:r>
          </a:p>
          <a:p>
            <a:pPr algn="l"/>
            <a:r>
              <a:rPr lang="es-EC" sz="1600" dirty="0">
                <a:solidFill>
                  <a:srgbClr val="92D050"/>
                </a:solidFill>
              </a:rPr>
              <a:t>Ing. Campaña Ortega Eduardo </a:t>
            </a:r>
            <a:r>
              <a:rPr lang="es-EC" sz="1600" dirty="0" err="1">
                <a:solidFill>
                  <a:srgbClr val="92D050"/>
                </a:solidFill>
              </a:rPr>
              <a:t>Mauricio.MsC</a:t>
            </a:r>
            <a:r>
              <a:rPr lang="es-EC" sz="1600" dirty="0">
                <a:solidFill>
                  <a:schemeClr val="bg1"/>
                </a:solidFill>
              </a:rPr>
              <a:t>                         </a:t>
            </a:r>
            <a:r>
              <a:rPr lang="es-EC" sz="1600" dirty="0">
                <a:solidFill>
                  <a:srgbClr val="92D050"/>
                </a:solidFill>
              </a:rPr>
              <a:t>Enero  2019</a:t>
            </a:r>
          </a:p>
          <a:p>
            <a:endParaRPr lang="x-none" sz="1600" dirty="0"/>
          </a:p>
        </p:txBody>
      </p:sp>
      <p:sp>
        <p:nvSpPr>
          <p:cNvPr id="11" name="Rectángulo 10">
            <a:extLst>
              <a:ext uri="{FF2B5EF4-FFF2-40B4-BE49-F238E27FC236}">
                <a16:creationId xmlns:a16="http://schemas.microsoft.com/office/drawing/2014/main" id="{08FF4530-1507-4E6D-8382-78F29D813013}"/>
              </a:ext>
            </a:extLst>
          </p:cNvPr>
          <p:cNvSpPr/>
          <p:nvPr/>
        </p:nvSpPr>
        <p:spPr>
          <a:xfrm>
            <a:off x="0" y="0"/>
            <a:ext cx="9144000" cy="148855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x-none"/>
          </a:p>
        </p:txBody>
      </p:sp>
      <p:pic>
        <p:nvPicPr>
          <p:cNvPr id="10" name="Imagen 9">
            <a:extLst>
              <a:ext uri="{FF2B5EF4-FFF2-40B4-BE49-F238E27FC236}">
                <a16:creationId xmlns:a16="http://schemas.microsoft.com/office/drawing/2014/main" id="{E7293BEE-1B03-44EC-B310-417647ACC1F2}"/>
              </a:ext>
            </a:extLst>
          </p:cNvPr>
          <p:cNvPicPr>
            <a:picLocks noChangeAspect="1"/>
          </p:cNvPicPr>
          <p:nvPr/>
        </p:nvPicPr>
        <p:blipFill rotWithShape="1">
          <a:blip r:embed="rId3"/>
          <a:srcRect l="2909" r="7020"/>
          <a:stretch/>
        </p:blipFill>
        <p:spPr>
          <a:xfrm>
            <a:off x="999456" y="114276"/>
            <a:ext cx="7241646" cy="12600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3426039970"/>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D7E07543-A19D-470F-80EB-FE4D209B3BEE}"/>
              </a:ext>
            </a:extLst>
          </p:cNvPr>
          <p:cNvCxnSpPr/>
          <p:nvPr/>
        </p:nvCxnSpPr>
        <p:spPr>
          <a:xfrm>
            <a:off x="1860698" y="173310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1F336BB-97BA-465B-9CFB-F4A3C6C20A75}"/>
              </a:ext>
            </a:extLst>
          </p:cNvPr>
          <p:cNvCxnSpPr/>
          <p:nvPr/>
        </p:nvCxnSpPr>
        <p:spPr>
          <a:xfrm>
            <a:off x="1864242" y="219385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pic>
        <p:nvPicPr>
          <p:cNvPr id="6"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1795252"/>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2239720"/>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0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2" y="353279"/>
            <a:ext cx="7370700" cy="857400"/>
          </a:xfrm>
        </p:spPr>
        <p:txBody>
          <a:bodyPr>
            <a:normAutofit/>
          </a:bodyPr>
          <a:lstStyle/>
          <a:p>
            <a:r>
              <a:rPr lang="x-none" dirty="0">
                <a:solidFill>
                  <a:schemeClr val="tx1"/>
                </a:solidFill>
                <a:latin typeface="Karla" panose="020B0604020202020204" charset="0"/>
                <a:ea typeface="Karla" panose="020B0604020202020204" charset="0"/>
              </a:rPr>
              <a:t>Justificación</a:t>
            </a:r>
            <a:endParaRPr lang="x-none" dirty="0">
              <a:solidFill>
                <a:schemeClr val="tx1"/>
              </a:solidFill>
            </a:endParaRPr>
          </a:p>
        </p:txBody>
      </p:sp>
      <p:sp>
        <p:nvSpPr>
          <p:cNvPr id="4" name="Bocadillo nube: nube 3">
            <a:extLst>
              <a:ext uri="{FF2B5EF4-FFF2-40B4-BE49-F238E27FC236}">
                <a16:creationId xmlns:a16="http://schemas.microsoft.com/office/drawing/2014/main" id="{6D005856-EF9B-4824-8EEC-12349351AA39}"/>
              </a:ext>
            </a:extLst>
          </p:cNvPr>
          <p:cNvSpPr/>
          <p:nvPr/>
        </p:nvSpPr>
        <p:spPr>
          <a:xfrm>
            <a:off x="2290028" y="1088980"/>
            <a:ext cx="1491860" cy="1174825"/>
          </a:xfrm>
          <a:prstGeom prst="cloudCallout">
            <a:avLst>
              <a:gd name="adj1" fmla="val -41760"/>
              <a:gd name="adj2" fmla="val 8016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34" name="Picture 10" descr="Resultado de imagen para flechas">
            <a:extLst>
              <a:ext uri="{FF2B5EF4-FFF2-40B4-BE49-F238E27FC236}">
                <a16:creationId xmlns:a16="http://schemas.microsoft.com/office/drawing/2014/main" id="{C7FE301A-33B3-4502-93BC-CC9EADAB654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14823">
            <a:off x="3495426" y="3338744"/>
            <a:ext cx="1145706" cy="847723"/>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64" y="2714838"/>
            <a:ext cx="3000933" cy="150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Public\Pictures\descarga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383" y="1210679"/>
            <a:ext cx="497150" cy="756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Public\Pictures\nach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127" y="1967330"/>
            <a:ext cx="3732212" cy="24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7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253C2-0870-4D4B-BC00-A3495EE66D80}"/>
              </a:ext>
            </a:extLst>
          </p:cNvPr>
          <p:cNvSpPr>
            <a:spLocks noGrp="1"/>
          </p:cNvSpPr>
          <p:nvPr>
            <p:ph type="title"/>
          </p:nvPr>
        </p:nvSpPr>
        <p:spPr/>
        <p:txBody>
          <a:bodyPr>
            <a:normAutofit/>
          </a:bodyPr>
          <a:lstStyle/>
          <a:p>
            <a:r>
              <a:rPr lang="x-none" dirty="0">
                <a:solidFill>
                  <a:schemeClr val="tx1"/>
                </a:solidFill>
                <a:latin typeface="Karla" panose="020B0604020202020204" charset="0"/>
                <a:ea typeface="Karla" panose="020B0604020202020204" charset="0"/>
              </a:rPr>
              <a:t>Justificación</a:t>
            </a:r>
            <a:endParaRPr lang="es-EC" dirty="0"/>
          </a:p>
        </p:txBody>
      </p:sp>
      <p:graphicFrame>
        <p:nvGraphicFramePr>
          <p:cNvPr id="4" name="Diagrama 3">
            <a:extLst>
              <a:ext uri="{FF2B5EF4-FFF2-40B4-BE49-F238E27FC236}">
                <a16:creationId xmlns:a16="http://schemas.microsoft.com/office/drawing/2014/main" id="{CF033AEA-A223-412C-809F-57EDF483E285}"/>
              </a:ext>
            </a:extLst>
          </p:cNvPr>
          <p:cNvGraphicFramePr/>
          <p:nvPr>
            <p:extLst>
              <p:ext uri="{D42A27DB-BD31-4B8C-83A1-F6EECF244321}">
                <p14:modId xmlns:p14="http://schemas.microsoft.com/office/powerpoint/2010/main" val="2841053665"/>
              </p:ext>
            </p:extLst>
          </p:nvPr>
        </p:nvGraphicFramePr>
        <p:xfrm>
          <a:off x="886652" y="1584251"/>
          <a:ext cx="5078215" cy="309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1203" y="3143483"/>
            <a:ext cx="2806670" cy="155926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rectangular redondeada"/>
          <p:cNvSpPr/>
          <p:nvPr/>
        </p:nvSpPr>
        <p:spPr>
          <a:xfrm>
            <a:off x="7395099" y="523785"/>
            <a:ext cx="1269505" cy="852256"/>
          </a:xfrm>
          <a:prstGeom prst="wedgeRoundRectCallout">
            <a:avLst>
              <a:gd name="adj1" fmla="val -91258"/>
              <a:gd name="adj2" fmla="val 56377"/>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es-ES" sz="1000" dirty="0"/>
              <a:t>Control de Albergues</a:t>
            </a:r>
          </a:p>
          <a:p>
            <a:pPr marL="171450" indent="-171450">
              <a:buFont typeface="Arial" panose="020B0604020202020204" pitchFamily="34" charset="0"/>
              <a:buChar char="•"/>
            </a:pPr>
            <a:r>
              <a:rPr lang="es-ES" sz="1000" dirty="0"/>
              <a:t>Control de damnificados</a:t>
            </a:r>
          </a:p>
        </p:txBody>
      </p:sp>
      <p:pic>
        <p:nvPicPr>
          <p:cNvPr id="3077" name="Picture 5" descr="C:\Users\Public\Pictures\nach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2427" y="1494053"/>
            <a:ext cx="2895446" cy="146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4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90187863"/>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D7E07543-A19D-470F-80EB-FE4D209B3BEE}"/>
              </a:ext>
            </a:extLst>
          </p:cNvPr>
          <p:cNvCxnSpPr/>
          <p:nvPr/>
        </p:nvCxnSpPr>
        <p:spPr>
          <a:xfrm>
            <a:off x="1860698" y="173310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1F336BB-97BA-465B-9CFB-F4A3C6C20A75}"/>
              </a:ext>
            </a:extLst>
          </p:cNvPr>
          <p:cNvCxnSpPr/>
          <p:nvPr/>
        </p:nvCxnSpPr>
        <p:spPr>
          <a:xfrm>
            <a:off x="1864242" y="219385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860FFDDC-108E-4505-86D4-5FEC03976333}"/>
              </a:ext>
            </a:extLst>
          </p:cNvPr>
          <p:cNvCxnSpPr/>
          <p:nvPr/>
        </p:nvCxnSpPr>
        <p:spPr>
          <a:xfrm>
            <a:off x="1864241" y="2640406"/>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pic>
        <p:nvPicPr>
          <p:cNvPr id="7"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7" y="1780954"/>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2228410"/>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2688252"/>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4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9386450-9FA6-4401-A227-03FD0B3FBFD0}"/>
              </a:ext>
            </a:extLst>
          </p:cNvPr>
          <p:cNvSpPr>
            <a:spLocks noGrp="1"/>
          </p:cNvSpPr>
          <p:nvPr>
            <p:ph type="title"/>
          </p:nvPr>
        </p:nvSpPr>
        <p:spPr/>
        <p:txBody>
          <a:bodyPr>
            <a:normAutofit/>
          </a:bodyPr>
          <a:lstStyle/>
          <a:p>
            <a:r>
              <a:rPr lang="x-none" dirty="0">
                <a:solidFill>
                  <a:schemeClr val="tx1"/>
                </a:solidFill>
              </a:rPr>
              <a:t>Objetivos</a:t>
            </a:r>
          </a:p>
        </p:txBody>
      </p:sp>
      <p:sp>
        <p:nvSpPr>
          <p:cNvPr id="6" name="Marcador de texto 5">
            <a:extLst>
              <a:ext uri="{FF2B5EF4-FFF2-40B4-BE49-F238E27FC236}">
                <a16:creationId xmlns:a16="http://schemas.microsoft.com/office/drawing/2014/main" id="{EACD9D29-95E0-4D6D-BD32-EF995E3958E0}"/>
              </a:ext>
            </a:extLst>
          </p:cNvPr>
          <p:cNvSpPr>
            <a:spLocks noGrp="1"/>
          </p:cNvSpPr>
          <p:nvPr>
            <p:ph type="body" idx="1"/>
          </p:nvPr>
        </p:nvSpPr>
        <p:spPr>
          <a:xfrm>
            <a:off x="886650" y="1364483"/>
            <a:ext cx="7370700" cy="3058657"/>
          </a:xfrm>
        </p:spPr>
        <p:txBody>
          <a:bodyPr>
            <a:normAutofit lnSpcReduction="10000"/>
          </a:bodyPr>
          <a:lstStyle/>
          <a:p>
            <a:r>
              <a:rPr lang="x-none" b="1"/>
              <a:t>Objetivo </a:t>
            </a:r>
            <a:r>
              <a:rPr lang="es-ES" b="1" dirty="0"/>
              <a:t>general</a:t>
            </a:r>
            <a:endParaRPr lang="x-none" b="1" dirty="0"/>
          </a:p>
          <a:p>
            <a:pPr marL="533400" lvl="1" indent="0" algn="just">
              <a:lnSpc>
                <a:spcPct val="150000"/>
              </a:lnSpc>
              <a:buNone/>
            </a:pPr>
            <a:endParaRPr lang="x-none" sz="1800" b="1" dirty="0"/>
          </a:p>
          <a:p>
            <a:pPr lvl="1" algn="just">
              <a:lnSpc>
                <a:spcPct val="150000"/>
              </a:lnSpc>
            </a:pPr>
            <a:r>
              <a:rPr lang="es-ES" sz="1800" dirty="0">
                <a:solidFill>
                  <a:schemeClr val="accent2">
                    <a:lumMod val="50000"/>
                  </a:schemeClr>
                </a:solidFill>
              </a:rPr>
              <a:t>Realizar un estudio comparativo de librerías de componentes JSF para la implementación de un sistema web utilizando arquitectura JEE7, aplicado a un caso de estudio de albergues de damnificados del terremoto de Manabí, para la Universidad de las Fuerzas Armadas - ESPE</a:t>
            </a:r>
            <a:endParaRPr lang="x-none" sz="1800" dirty="0">
              <a:solidFill>
                <a:schemeClr val="accent2">
                  <a:lumMod val="50000"/>
                </a:schemeClr>
              </a:solidFill>
            </a:endParaRPr>
          </a:p>
        </p:txBody>
      </p:sp>
    </p:spTree>
    <p:extLst>
      <p:ext uri="{BB962C8B-B14F-4D97-AF65-F5344CB8AC3E}">
        <p14:creationId xmlns:p14="http://schemas.microsoft.com/office/powerpoint/2010/main" val="42298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EED0B-EC5C-4D47-843D-D5BA3306D070}"/>
              </a:ext>
            </a:extLst>
          </p:cNvPr>
          <p:cNvSpPr>
            <a:spLocks noGrp="1"/>
          </p:cNvSpPr>
          <p:nvPr>
            <p:ph type="title"/>
          </p:nvPr>
        </p:nvSpPr>
        <p:spPr/>
        <p:txBody>
          <a:bodyPr>
            <a:normAutofit/>
          </a:bodyPr>
          <a:lstStyle/>
          <a:p>
            <a:r>
              <a:rPr lang="x-none" dirty="0">
                <a:solidFill>
                  <a:schemeClr val="tx1"/>
                </a:solidFill>
              </a:rPr>
              <a:t>Objetivos</a:t>
            </a:r>
            <a:endParaRPr lang="es-EC" dirty="0"/>
          </a:p>
        </p:txBody>
      </p:sp>
      <p:sp>
        <p:nvSpPr>
          <p:cNvPr id="3" name="Marcador de texto 2">
            <a:extLst>
              <a:ext uri="{FF2B5EF4-FFF2-40B4-BE49-F238E27FC236}">
                <a16:creationId xmlns:a16="http://schemas.microsoft.com/office/drawing/2014/main" id="{0E382934-2FE4-424D-8A6C-15D4CC20A8ED}"/>
              </a:ext>
            </a:extLst>
          </p:cNvPr>
          <p:cNvSpPr>
            <a:spLocks noGrp="1"/>
          </p:cNvSpPr>
          <p:nvPr>
            <p:ph type="body" idx="1"/>
          </p:nvPr>
        </p:nvSpPr>
        <p:spPr>
          <a:xfrm>
            <a:off x="785050" y="1329070"/>
            <a:ext cx="7370700" cy="623909"/>
          </a:xfrm>
        </p:spPr>
        <p:txBody>
          <a:bodyPr>
            <a:normAutofit fontScale="92500" lnSpcReduction="10000"/>
          </a:bodyPr>
          <a:lstStyle/>
          <a:p>
            <a:r>
              <a:rPr lang="x-none" b="1"/>
              <a:t>Objetiv</a:t>
            </a:r>
            <a:r>
              <a:rPr lang="es-ES" b="1" dirty="0"/>
              <a:t>os específicos</a:t>
            </a:r>
            <a:endParaRPr lang="x-none" b="1" dirty="0"/>
          </a:p>
        </p:txBody>
      </p:sp>
      <p:sp>
        <p:nvSpPr>
          <p:cNvPr id="5" name="CuadroTexto 4">
            <a:extLst>
              <a:ext uri="{FF2B5EF4-FFF2-40B4-BE49-F238E27FC236}">
                <a16:creationId xmlns:a16="http://schemas.microsoft.com/office/drawing/2014/main" id="{A1DBC586-1D36-435E-84CA-C5D0AB6724C5}"/>
              </a:ext>
            </a:extLst>
          </p:cNvPr>
          <p:cNvSpPr txBox="1"/>
          <p:nvPr/>
        </p:nvSpPr>
        <p:spPr>
          <a:xfrm>
            <a:off x="535271" y="2110999"/>
            <a:ext cx="445439" cy="400110"/>
          </a:xfrm>
          <a:prstGeom prst="rect">
            <a:avLst/>
          </a:prstGeom>
          <a:noFill/>
        </p:spPr>
        <p:txBody>
          <a:bodyPr wrap="square" rtlCol="0">
            <a:spAutoFit/>
          </a:bodyPr>
          <a:lstStyle/>
          <a:p>
            <a:r>
              <a:rPr lang="es-EC" sz="2000" b="1" dirty="0">
                <a:solidFill>
                  <a:srgbClr val="0070C0"/>
                </a:solidFill>
                <a:latin typeface="Britannic Bold" panose="020B0903060703020204" pitchFamily="34" charset="0"/>
              </a:rPr>
              <a:t>1.</a:t>
            </a:r>
          </a:p>
        </p:txBody>
      </p:sp>
      <p:sp>
        <p:nvSpPr>
          <p:cNvPr id="10" name="CuadroTexto 9">
            <a:extLst>
              <a:ext uri="{FF2B5EF4-FFF2-40B4-BE49-F238E27FC236}">
                <a16:creationId xmlns:a16="http://schemas.microsoft.com/office/drawing/2014/main" id="{89693636-8C1F-4D47-A9D4-AC4B4D6BCCB7}"/>
              </a:ext>
            </a:extLst>
          </p:cNvPr>
          <p:cNvSpPr txBox="1"/>
          <p:nvPr/>
        </p:nvSpPr>
        <p:spPr>
          <a:xfrm>
            <a:off x="1401010" y="3291186"/>
            <a:ext cx="445439" cy="400110"/>
          </a:xfrm>
          <a:prstGeom prst="rect">
            <a:avLst/>
          </a:prstGeom>
          <a:noFill/>
        </p:spPr>
        <p:txBody>
          <a:bodyPr wrap="square" rtlCol="0">
            <a:spAutoFit/>
          </a:bodyPr>
          <a:lstStyle/>
          <a:p>
            <a:r>
              <a:rPr lang="es-EC" sz="2000" b="1" dirty="0">
                <a:solidFill>
                  <a:srgbClr val="0070C0"/>
                </a:solidFill>
                <a:latin typeface="Britannic Bold" panose="020B0903060703020204" pitchFamily="34" charset="0"/>
              </a:rPr>
              <a:t>2.</a:t>
            </a:r>
          </a:p>
        </p:txBody>
      </p:sp>
      <p:sp>
        <p:nvSpPr>
          <p:cNvPr id="11" name="CuadroTexto 10">
            <a:extLst>
              <a:ext uri="{FF2B5EF4-FFF2-40B4-BE49-F238E27FC236}">
                <a16:creationId xmlns:a16="http://schemas.microsoft.com/office/drawing/2014/main" id="{C251A287-B523-4113-BD86-44A745FD5D1F}"/>
              </a:ext>
            </a:extLst>
          </p:cNvPr>
          <p:cNvSpPr txBox="1"/>
          <p:nvPr/>
        </p:nvSpPr>
        <p:spPr>
          <a:xfrm>
            <a:off x="3578474" y="2096661"/>
            <a:ext cx="485421" cy="400110"/>
          </a:xfrm>
          <a:prstGeom prst="rect">
            <a:avLst/>
          </a:prstGeom>
          <a:noFill/>
        </p:spPr>
        <p:txBody>
          <a:bodyPr wrap="square" rtlCol="0">
            <a:spAutoFit/>
          </a:bodyPr>
          <a:lstStyle/>
          <a:p>
            <a:r>
              <a:rPr lang="es-EC" sz="2000" b="1" dirty="0">
                <a:solidFill>
                  <a:srgbClr val="0070C0"/>
                </a:solidFill>
                <a:latin typeface="Britannic Bold" panose="020B0903060703020204" pitchFamily="34" charset="0"/>
              </a:rPr>
              <a:t>3.</a:t>
            </a:r>
          </a:p>
        </p:txBody>
      </p:sp>
      <p:sp>
        <p:nvSpPr>
          <p:cNvPr id="12" name="CuadroTexto 11">
            <a:extLst>
              <a:ext uri="{FF2B5EF4-FFF2-40B4-BE49-F238E27FC236}">
                <a16:creationId xmlns:a16="http://schemas.microsoft.com/office/drawing/2014/main" id="{01F95528-A94C-4A7E-A875-D0CA8E4988CA}"/>
              </a:ext>
            </a:extLst>
          </p:cNvPr>
          <p:cNvSpPr txBox="1"/>
          <p:nvPr/>
        </p:nvSpPr>
        <p:spPr>
          <a:xfrm>
            <a:off x="4033169" y="3379961"/>
            <a:ext cx="730743" cy="400110"/>
          </a:xfrm>
          <a:prstGeom prst="rect">
            <a:avLst/>
          </a:prstGeom>
          <a:noFill/>
        </p:spPr>
        <p:txBody>
          <a:bodyPr wrap="square" rtlCol="0">
            <a:spAutoFit/>
          </a:bodyPr>
          <a:lstStyle/>
          <a:p>
            <a:r>
              <a:rPr lang="es-EC" sz="2000" b="1" dirty="0">
                <a:solidFill>
                  <a:srgbClr val="0070C0"/>
                </a:solidFill>
                <a:latin typeface="Britannic Bold" panose="020B0903060703020204" pitchFamily="34" charset="0"/>
              </a:rPr>
              <a:t>4.</a:t>
            </a:r>
          </a:p>
        </p:txBody>
      </p:sp>
      <p:pic>
        <p:nvPicPr>
          <p:cNvPr id="4098" name="Picture 2" descr="C:\Users\Public\Pictures\ponderac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449" y="3686658"/>
            <a:ext cx="1909064" cy="11292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REQUISITOS HISTORIAS DE USU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604" y="1927789"/>
            <a:ext cx="2186720" cy="14521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REQUISITOS HISTORIAS DE USUAR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170" y="1954300"/>
            <a:ext cx="2135724" cy="97533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540" y="3379958"/>
            <a:ext cx="1832442" cy="121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MANUALES+DE+USUARIO+Y+TECN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539" y="2557761"/>
            <a:ext cx="19526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1">
            <a:extLst>
              <a:ext uri="{FF2B5EF4-FFF2-40B4-BE49-F238E27FC236}">
                <a16:creationId xmlns:a16="http://schemas.microsoft.com/office/drawing/2014/main" id="{01F95528-A94C-4A7E-A875-D0CA8E4988CA}"/>
              </a:ext>
            </a:extLst>
          </p:cNvPr>
          <p:cNvSpPr txBox="1"/>
          <p:nvPr/>
        </p:nvSpPr>
        <p:spPr>
          <a:xfrm>
            <a:off x="6435168" y="2009883"/>
            <a:ext cx="730743" cy="400110"/>
          </a:xfrm>
          <a:prstGeom prst="rect">
            <a:avLst/>
          </a:prstGeom>
          <a:noFill/>
        </p:spPr>
        <p:txBody>
          <a:bodyPr wrap="square" rtlCol="0">
            <a:spAutoFit/>
          </a:bodyPr>
          <a:lstStyle/>
          <a:p>
            <a:r>
              <a:rPr lang="es-EC" sz="2000" b="1" dirty="0">
                <a:solidFill>
                  <a:srgbClr val="0070C0"/>
                </a:solidFill>
                <a:latin typeface="Britannic Bold" panose="020B0903060703020204" pitchFamily="34" charset="0"/>
              </a:rPr>
              <a:t>5.</a:t>
            </a:r>
          </a:p>
        </p:txBody>
      </p:sp>
    </p:spTree>
    <p:extLst>
      <p:ext uri="{BB962C8B-B14F-4D97-AF65-F5344CB8AC3E}">
        <p14:creationId xmlns:p14="http://schemas.microsoft.com/office/powerpoint/2010/main" val="293997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x-none" dirty="0">
                <a:solidFill>
                  <a:schemeClr val="tx1"/>
                </a:solidFill>
              </a:rPr>
              <a:t>Índice</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369172753"/>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D7E07543-A19D-470F-80EB-FE4D209B3BEE}"/>
              </a:ext>
            </a:extLst>
          </p:cNvPr>
          <p:cNvCxnSpPr/>
          <p:nvPr/>
        </p:nvCxnSpPr>
        <p:spPr>
          <a:xfrm>
            <a:off x="1860698" y="173310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1F336BB-97BA-465B-9CFB-F4A3C6C20A75}"/>
              </a:ext>
            </a:extLst>
          </p:cNvPr>
          <p:cNvCxnSpPr/>
          <p:nvPr/>
        </p:nvCxnSpPr>
        <p:spPr>
          <a:xfrm>
            <a:off x="1864242" y="219385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4EFBC4E-3610-4F56-988C-61F5F6D42AC7}"/>
              </a:ext>
            </a:extLst>
          </p:cNvPr>
          <p:cNvCxnSpPr/>
          <p:nvPr/>
        </p:nvCxnSpPr>
        <p:spPr>
          <a:xfrm>
            <a:off x="1864239" y="2651051"/>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A64BF61C-9064-4A26-8B08-1DAF0A45522F}"/>
              </a:ext>
            </a:extLst>
          </p:cNvPr>
          <p:cNvCxnSpPr/>
          <p:nvPr/>
        </p:nvCxnSpPr>
        <p:spPr>
          <a:xfrm>
            <a:off x="1864236" y="309761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pic>
        <p:nvPicPr>
          <p:cNvPr id="8"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2474" y="1817367"/>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13596" y="2226718"/>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2698897"/>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17387" y="3171076"/>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7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7370700" cy="478748"/>
          </a:xfrm>
        </p:spPr>
        <p:txBody>
          <a:bodyPr>
            <a:normAutofit fontScale="62500" lnSpcReduction="20000"/>
          </a:bodyPr>
          <a:lstStyle/>
          <a:p>
            <a:r>
              <a:rPr lang="es-ES" b="1" dirty="0"/>
              <a:t>Librerías de Componentes</a:t>
            </a:r>
            <a:endParaRPr lang="x-none" b="1" dirty="0"/>
          </a:p>
        </p:txBody>
      </p:sp>
      <p:graphicFrame>
        <p:nvGraphicFramePr>
          <p:cNvPr id="5" name="Tabla 4">
            <a:extLst>
              <a:ext uri="{FF2B5EF4-FFF2-40B4-BE49-F238E27FC236}">
                <a16:creationId xmlns:a16="http://schemas.microsoft.com/office/drawing/2014/main" id="{37E4EF10-E003-40E2-803C-EBCBCF9D5630}"/>
              </a:ext>
            </a:extLst>
          </p:cNvPr>
          <p:cNvGraphicFramePr>
            <a:graphicFrameLocks noGrp="1"/>
          </p:cNvGraphicFramePr>
          <p:nvPr>
            <p:extLst>
              <p:ext uri="{D42A27DB-BD31-4B8C-83A1-F6EECF244321}">
                <p14:modId xmlns:p14="http://schemas.microsoft.com/office/powerpoint/2010/main" val="332921126"/>
              </p:ext>
            </p:extLst>
          </p:nvPr>
        </p:nvGraphicFramePr>
        <p:xfrm>
          <a:off x="1278385" y="1636260"/>
          <a:ext cx="6880194" cy="2734287"/>
        </p:xfrm>
        <a:graphic>
          <a:graphicData uri="http://schemas.openxmlformats.org/drawingml/2006/table">
            <a:tbl>
              <a:tblPr firstRow="1" firstCol="1" bandRow="1">
                <a:tableStyleId>{1E171933-4619-4E11-9A3F-F7608DF75F80}</a:tableStyleId>
              </a:tblPr>
              <a:tblGrid>
                <a:gridCol w="1446353">
                  <a:extLst>
                    <a:ext uri="{9D8B030D-6E8A-4147-A177-3AD203B41FA5}">
                      <a16:colId xmlns:a16="http://schemas.microsoft.com/office/drawing/2014/main" val="2630417733"/>
                    </a:ext>
                  </a:extLst>
                </a:gridCol>
                <a:gridCol w="1758485">
                  <a:extLst>
                    <a:ext uri="{9D8B030D-6E8A-4147-A177-3AD203B41FA5}">
                      <a16:colId xmlns:a16="http://schemas.microsoft.com/office/drawing/2014/main" val="2038945503"/>
                    </a:ext>
                  </a:extLst>
                </a:gridCol>
                <a:gridCol w="3675356">
                  <a:extLst>
                    <a:ext uri="{9D8B030D-6E8A-4147-A177-3AD203B41FA5}">
                      <a16:colId xmlns:a16="http://schemas.microsoft.com/office/drawing/2014/main" val="3023989658"/>
                    </a:ext>
                  </a:extLst>
                </a:gridCol>
              </a:tblGrid>
              <a:tr h="273519">
                <a:tc>
                  <a:txBody>
                    <a:bodyPr/>
                    <a:lstStyle/>
                    <a:p>
                      <a:pPr>
                        <a:lnSpc>
                          <a:spcPct val="150000"/>
                        </a:lnSpc>
                        <a:spcAft>
                          <a:spcPts val="0"/>
                        </a:spcAft>
                      </a:pPr>
                      <a:r>
                        <a:rPr lang="es-ES" sz="1100" dirty="0">
                          <a:effectLst/>
                        </a:rPr>
                        <a:t> </a:t>
                      </a:r>
                      <a:endParaRPr lang="es-EC"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solidFill>
                      <a:schemeClr val="accent6">
                        <a:lumMod val="75000"/>
                      </a:schemeClr>
                    </a:solidFill>
                  </a:tcPr>
                </a:tc>
                <a:tc>
                  <a:txBody>
                    <a:bodyPr/>
                    <a:lstStyle/>
                    <a:p>
                      <a:pPr algn="ctr">
                        <a:lnSpc>
                          <a:spcPct val="150000"/>
                        </a:lnSpc>
                        <a:spcAft>
                          <a:spcPts val="0"/>
                        </a:spcAft>
                      </a:pPr>
                      <a:r>
                        <a:rPr lang="es-ES" sz="1200" dirty="0">
                          <a:solidFill>
                            <a:schemeClr val="lt1"/>
                          </a:solidFill>
                          <a:effectLst/>
                          <a:latin typeface="+mn-lt"/>
                          <a:ea typeface="+mn-ea"/>
                          <a:cs typeface="+mn-cs"/>
                        </a:rPr>
                        <a:t>Librería</a:t>
                      </a:r>
                      <a:r>
                        <a:rPr lang="es-ES" sz="1200" baseline="0" dirty="0">
                          <a:solidFill>
                            <a:schemeClr val="lt1"/>
                          </a:solidFill>
                          <a:effectLst/>
                          <a:latin typeface="+mn-lt"/>
                          <a:ea typeface="+mn-ea"/>
                          <a:cs typeface="+mn-cs"/>
                        </a:rPr>
                        <a:t> de Componentes</a:t>
                      </a: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solidFill>
                      <a:schemeClr val="accent6">
                        <a:lumMod val="75000"/>
                      </a:schemeClr>
                    </a:solidFill>
                  </a:tcPr>
                </a:tc>
                <a:tc>
                  <a:txBody>
                    <a:bodyPr/>
                    <a:lstStyle/>
                    <a:p>
                      <a:pPr algn="ctr">
                        <a:lnSpc>
                          <a:spcPct val="150000"/>
                        </a:lnSpc>
                        <a:spcAft>
                          <a:spcPts val="0"/>
                        </a:spcAft>
                      </a:pPr>
                      <a:r>
                        <a:rPr lang="es-ES" sz="1200" dirty="0">
                          <a:effectLst/>
                        </a:rPr>
                        <a:t>Características</a:t>
                      </a: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solidFill>
                      <a:schemeClr val="accent6">
                        <a:lumMod val="75000"/>
                      </a:schemeClr>
                    </a:solidFill>
                  </a:tcPr>
                </a:tc>
                <a:extLst>
                  <a:ext uri="{0D108BD9-81ED-4DB2-BD59-A6C34878D82A}">
                    <a16:rowId xmlns:a16="http://schemas.microsoft.com/office/drawing/2014/main" val="173627223"/>
                  </a:ext>
                </a:extLst>
              </a:tr>
              <a:tr h="877896">
                <a:tc rowSpan="3">
                  <a:txBody>
                    <a:bodyPr/>
                    <a:lstStyle/>
                    <a:p>
                      <a:pPr algn="ctr">
                        <a:lnSpc>
                          <a:spcPct val="150000"/>
                        </a:lnSpc>
                        <a:spcAft>
                          <a:spcPts val="0"/>
                        </a:spcAft>
                      </a:pPr>
                      <a:r>
                        <a:rPr lang="es-ES" sz="2000" dirty="0">
                          <a:effectLst/>
                        </a:rPr>
                        <a:t>J</a:t>
                      </a:r>
                      <a:endParaRPr lang="es-EC" sz="2000" dirty="0">
                        <a:effectLst/>
                      </a:endParaRPr>
                    </a:p>
                    <a:p>
                      <a:pPr algn="ctr">
                        <a:lnSpc>
                          <a:spcPct val="150000"/>
                        </a:lnSpc>
                        <a:spcAft>
                          <a:spcPts val="0"/>
                        </a:spcAft>
                      </a:pPr>
                      <a:r>
                        <a:rPr lang="es-ES" sz="2000" dirty="0">
                          <a:effectLst/>
                        </a:rPr>
                        <a:t>S</a:t>
                      </a:r>
                      <a:endParaRPr lang="es-EC" sz="2000" dirty="0">
                        <a:effectLst/>
                      </a:endParaRPr>
                    </a:p>
                    <a:p>
                      <a:pPr algn="ctr">
                        <a:lnSpc>
                          <a:spcPct val="150000"/>
                        </a:lnSpc>
                        <a:spcAft>
                          <a:spcPts val="0"/>
                        </a:spcAft>
                      </a:pPr>
                      <a:r>
                        <a:rPr lang="es-ES" sz="2000" dirty="0">
                          <a:solidFill>
                            <a:schemeClr val="dk1"/>
                          </a:solidFill>
                          <a:effectLst/>
                          <a:latin typeface="+mn-lt"/>
                          <a:ea typeface="+mn-ea"/>
                          <a:cs typeface="+mn-cs"/>
                        </a:rPr>
                        <a:t>F</a:t>
                      </a:r>
                      <a:endParaRPr lang="es-EC"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tc>
                  <a:txBody>
                    <a:bodyPr/>
                    <a:lstStyle/>
                    <a:p>
                      <a:pPr marL="0" marR="0" lvl="2" indent="0" algn="l" defTabSz="914400" rtl="0" eaLnBrk="1" fontAlgn="auto" latinLnBrk="0" hangingPunct="1">
                        <a:lnSpc>
                          <a:spcPct val="150000"/>
                        </a:lnSpc>
                        <a:spcBef>
                          <a:spcPts val="0"/>
                        </a:spcBef>
                        <a:spcAft>
                          <a:spcPts val="0"/>
                        </a:spcAft>
                        <a:buClrTx/>
                        <a:buSzTx/>
                        <a:buFontTx/>
                        <a:buNone/>
                        <a:tabLst/>
                        <a:defRPr/>
                      </a:pPr>
                      <a:r>
                        <a:rPr kumimoji="0" lang="es-ES" sz="1000" b="1" kern="1200" dirty="0" err="1">
                          <a:solidFill>
                            <a:schemeClr val="dk1"/>
                          </a:solidFill>
                          <a:effectLst/>
                          <a:latin typeface="+mn-lt"/>
                          <a:ea typeface="+mn-ea"/>
                          <a:cs typeface="+mn-cs"/>
                        </a:rPr>
                        <a:t>Openfaces</a:t>
                      </a:r>
                      <a:endParaRPr kumimoji="0" lang="es-ES" sz="1000" b="1" kern="1200" dirty="0">
                        <a:solidFill>
                          <a:schemeClr val="dk1"/>
                        </a:solidFill>
                        <a:effectLst/>
                        <a:latin typeface="+mn-lt"/>
                        <a:ea typeface="+mn-ea"/>
                        <a:cs typeface="+mn-cs"/>
                      </a:endParaRPr>
                    </a:p>
                    <a:p>
                      <a:pPr>
                        <a:lnSpc>
                          <a:spcPct val="150000"/>
                        </a:lnSpc>
                        <a:spcAft>
                          <a:spcPts val="0"/>
                        </a:spcAft>
                      </a:pPr>
                      <a:endParaRPr lang="es-EC" sz="1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tc>
                  <a:txBody>
                    <a:bodyPr/>
                    <a:lstStyle/>
                    <a:p>
                      <a:pPr>
                        <a:lnSpc>
                          <a:spcPct val="150000"/>
                        </a:lnSpc>
                        <a:spcAft>
                          <a:spcPts val="0"/>
                        </a:spcAft>
                      </a:pPr>
                      <a:r>
                        <a:rPr lang="es-ES" sz="1000" dirty="0">
                          <a:effectLst/>
                        </a:rPr>
                        <a:t>Conjunto extendido de componentes JSF alimentados por AJAX para crear la interfaz de usuario para aplicaciones web.</a:t>
                      </a:r>
                      <a:endParaRPr lang="es-EC" sz="1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extLst>
                  <a:ext uri="{0D108BD9-81ED-4DB2-BD59-A6C34878D82A}">
                    <a16:rowId xmlns:a16="http://schemas.microsoft.com/office/drawing/2014/main" val="3015486575"/>
                  </a:ext>
                </a:extLst>
              </a:tr>
              <a:tr h="790113">
                <a:tc vMerge="1">
                  <a:txBody>
                    <a:bodyPr/>
                    <a:lstStyle/>
                    <a:p>
                      <a:endParaRPr lang="es-EC"/>
                    </a:p>
                  </a:txBody>
                  <a:tcPr/>
                </a:tc>
                <a:tc>
                  <a:txBody>
                    <a:bodyPr/>
                    <a:lstStyle/>
                    <a:p>
                      <a:pPr marL="0" marR="0" lvl="2" indent="0" algn="l" defTabSz="914400" rtl="0" eaLnBrk="1" fontAlgn="auto" latinLnBrk="0" hangingPunct="1">
                        <a:lnSpc>
                          <a:spcPct val="150000"/>
                        </a:lnSpc>
                        <a:spcBef>
                          <a:spcPts val="0"/>
                        </a:spcBef>
                        <a:spcAft>
                          <a:spcPts val="0"/>
                        </a:spcAft>
                        <a:buClrTx/>
                        <a:buSzTx/>
                        <a:buFontTx/>
                        <a:buNone/>
                        <a:tabLst/>
                        <a:defRPr/>
                      </a:pPr>
                      <a:r>
                        <a:rPr kumimoji="0" lang="es-EC" sz="1000" b="1" kern="1200" dirty="0">
                          <a:solidFill>
                            <a:schemeClr val="dk1"/>
                          </a:solidFill>
                          <a:effectLst/>
                          <a:latin typeface="+mn-lt"/>
                          <a:ea typeface="+mn-ea"/>
                          <a:cs typeface="+mn-cs"/>
                        </a:rPr>
                        <a:t>RichFaces</a:t>
                      </a:r>
                    </a:p>
                    <a:p>
                      <a:pPr marL="0" marR="0" lvl="2" indent="0" algn="l" defTabSz="914400" rtl="0" eaLnBrk="1" fontAlgn="auto" latinLnBrk="0" hangingPunct="1">
                        <a:lnSpc>
                          <a:spcPct val="150000"/>
                        </a:lnSpc>
                        <a:spcBef>
                          <a:spcPts val="0"/>
                        </a:spcBef>
                        <a:spcAft>
                          <a:spcPts val="0"/>
                        </a:spcAft>
                        <a:buClrTx/>
                        <a:buSzTx/>
                        <a:buFontTx/>
                        <a:buNone/>
                        <a:tabLst/>
                        <a:defRPr/>
                      </a:pPr>
                      <a:endParaRPr kumimoji="0" lang="es-EC" sz="1000" b="1" kern="1200" dirty="0">
                        <a:solidFill>
                          <a:schemeClr val="dk1"/>
                        </a:solidFill>
                        <a:effectLst/>
                        <a:latin typeface="+mn-lt"/>
                        <a:ea typeface="+mn-ea"/>
                        <a:cs typeface="+mn-cs"/>
                      </a:endParaRPr>
                    </a:p>
                  </a:txBody>
                  <a:tcPr marL="19806" marR="19806" marT="0" marB="0" anchor="ctr"/>
                </a:tc>
                <a:tc>
                  <a:txBody>
                    <a:bodyPr/>
                    <a:lstStyle/>
                    <a:p>
                      <a:pPr>
                        <a:lnSpc>
                          <a:spcPct val="150000"/>
                        </a:lnSpc>
                        <a:spcAft>
                          <a:spcPts val="0"/>
                        </a:spcAft>
                      </a:pPr>
                      <a:r>
                        <a:rPr kumimoji="0" lang="es-ES" sz="1000" kern="1200" dirty="0">
                          <a:solidFill>
                            <a:schemeClr val="dk1"/>
                          </a:solidFill>
                          <a:effectLst/>
                          <a:latin typeface="+mn-lt"/>
                          <a:ea typeface="+mn-ea"/>
                          <a:cs typeface="+mn-cs"/>
                        </a:rPr>
                        <a:t>Agrega capacidad Ajax a las páginas existentes, por lo que no es necesario generar código JavaScript.</a:t>
                      </a:r>
                      <a:endParaRPr kumimoji="0" lang="es-EC" sz="1000" kern="1200" dirty="0">
                        <a:solidFill>
                          <a:schemeClr val="dk1"/>
                        </a:solidFill>
                        <a:effectLst/>
                        <a:latin typeface="+mn-lt"/>
                        <a:ea typeface="+mn-ea"/>
                        <a:cs typeface="+mn-cs"/>
                      </a:endParaRPr>
                    </a:p>
                  </a:txBody>
                  <a:tcPr marL="19806" marR="19806" marT="0" marB="0" anchor="ctr"/>
                </a:tc>
                <a:extLst>
                  <a:ext uri="{0D108BD9-81ED-4DB2-BD59-A6C34878D82A}">
                    <a16:rowId xmlns:a16="http://schemas.microsoft.com/office/drawing/2014/main" val="2891428075"/>
                  </a:ext>
                </a:extLst>
              </a:tr>
              <a:tr h="547038">
                <a:tc vMerge="1">
                  <a:txBody>
                    <a:bodyPr/>
                    <a:lstStyle/>
                    <a:p>
                      <a:endParaRPr lang="es-EC"/>
                    </a:p>
                  </a:txBody>
                  <a:tcPr/>
                </a:tc>
                <a:tc>
                  <a:txBody>
                    <a:bodyPr/>
                    <a:lstStyle/>
                    <a:p>
                      <a:pPr marL="0" marR="0" lvl="2" indent="0" algn="l" defTabSz="914400" rtl="0" eaLnBrk="1" fontAlgn="auto" latinLnBrk="0" hangingPunct="1">
                        <a:lnSpc>
                          <a:spcPct val="150000"/>
                        </a:lnSpc>
                        <a:spcBef>
                          <a:spcPts val="0"/>
                        </a:spcBef>
                        <a:spcAft>
                          <a:spcPts val="0"/>
                        </a:spcAft>
                        <a:buClrTx/>
                        <a:buSzTx/>
                        <a:buFontTx/>
                        <a:buNone/>
                        <a:tabLst/>
                        <a:defRPr/>
                      </a:pPr>
                      <a:r>
                        <a:rPr kumimoji="0" lang="es-ES" sz="1000" b="1" kern="1200" dirty="0">
                          <a:solidFill>
                            <a:schemeClr val="dk1"/>
                          </a:solidFill>
                          <a:effectLst/>
                          <a:latin typeface="+mn-lt"/>
                          <a:ea typeface="+mn-ea"/>
                          <a:cs typeface="+mn-cs"/>
                        </a:rPr>
                        <a:t>PrimeFaces</a:t>
                      </a:r>
                    </a:p>
                    <a:p>
                      <a:pPr>
                        <a:lnSpc>
                          <a:spcPct val="150000"/>
                        </a:lnSpc>
                        <a:spcAft>
                          <a:spcPts val="0"/>
                        </a:spcAft>
                      </a:pP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tc>
                  <a:txBody>
                    <a:bodyPr/>
                    <a:lstStyle/>
                    <a:p>
                      <a:pPr>
                        <a:lnSpc>
                          <a:spcPct val="150000"/>
                        </a:lnSpc>
                        <a:spcAft>
                          <a:spcPts val="0"/>
                        </a:spcAft>
                      </a:pPr>
                      <a:r>
                        <a:rPr kumimoji="0" lang="es-ES" sz="1000" kern="1200" dirty="0">
                          <a:solidFill>
                            <a:schemeClr val="dk1"/>
                          </a:solidFill>
                          <a:effectLst/>
                          <a:latin typeface="+mn-lt"/>
                          <a:ea typeface="+mn-ea"/>
                          <a:cs typeface="+mn-cs"/>
                        </a:rPr>
                        <a:t>Agrega capacidad en la parte funcional sin tener que preocuparse del código JavaScript que se ejecutará en el cliente.</a:t>
                      </a:r>
                      <a:endParaRPr kumimoji="0" lang="es-EC" sz="1000" kern="1200" dirty="0">
                        <a:solidFill>
                          <a:schemeClr val="dk1"/>
                        </a:solidFill>
                        <a:effectLst/>
                        <a:latin typeface="+mn-lt"/>
                        <a:ea typeface="+mn-ea"/>
                        <a:cs typeface="+mn-cs"/>
                      </a:endParaRPr>
                    </a:p>
                  </a:txBody>
                  <a:tcPr marL="19806" marR="19806" marT="0" marB="0" anchor="ctr"/>
                </a:tc>
                <a:extLst>
                  <a:ext uri="{0D108BD9-81ED-4DB2-BD59-A6C34878D82A}">
                    <a16:rowId xmlns:a16="http://schemas.microsoft.com/office/drawing/2014/main" val="4065918030"/>
                  </a:ext>
                </a:extLst>
              </a:tr>
            </a:tbl>
          </a:graphicData>
        </a:graphic>
      </p:graphicFrame>
      <p:pic>
        <p:nvPicPr>
          <p:cNvPr id="6" name="5 Imagen" descr="Resultado de imagen para openfaces"/>
          <p:cNvPicPr/>
          <p:nvPr/>
        </p:nvPicPr>
        <p:blipFill>
          <a:blip r:embed="rId3">
            <a:extLst>
              <a:ext uri="{28A0092B-C50C-407E-A947-70E740481C1C}">
                <a14:useLocalDpi xmlns:a14="http://schemas.microsoft.com/office/drawing/2010/main" val="0"/>
              </a:ext>
            </a:extLst>
          </a:blip>
          <a:srcRect/>
          <a:stretch>
            <a:fillRect/>
          </a:stretch>
        </p:blipFill>
        <p:spPr bwMode="auto">
          <a:xfrm>
            <a:off x="2772388" y="2735862"/>
            <a:ext cx="1073861" cy="187325"/>
          </a:xfrm>
          <a:prstGeom prst="rect">
            <a:avLst/>
          </a:prstGeom>
          <a:noFill/>
          <a:ln>
            <a:noFill/>
          </a:ln>
        </p:spPr>
      </p:pic>
      <p:pic>
        <p:nvPicPr>
          <p:cNvPr id="7" name="6 Imagen" descr="http://www.jboss.org/dms/richfaces/images/richfaces-banner-1180px.png"/>
          <p:cNvPicPr/>
          <p:nvPr/>
        </p:nvPicPr>
        <p:blipFill>
          <a:blip r:embed="rId4" cstate="print">
            <a:extLst>
              <a:ext uri="{28A0092B-C50C-407E-A947-70E740481C1C}">
                <a14:useLocalDpi xmlns:a14="http://schemas.microsoft.com/office/drawing/2010/main" val="0"/>
              </a:ext>
            </a:extLst>
          </a:blip>
          <a:srcRect r="72859"/>
          <a:stretch>
            <a:fillRect/>
          </a:stretch>
        </p:blipFill>
        <p:spPr bwMode="auto">
          <a:xfrm>
            <a:off x="2772388" y="3511069"/>
            <a:ext cx="781146" cy="160655"/>
          </a:xfrm>
          <a:prstGeom prst="rect">
            <a:avLst/>
          </a:prstGeom>
          <a:noFill/>
          <a:ln>
            <a:noFill/>
          </a:ln>
        </p:spPr>
      </p:pic>
      <p:pic>
        <p:nvPicPr>
          <p:cNvPr id="8" name="7 Imagen" descr="C:\Users\Public\Pictures\primeface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1869" y="4083753"/>
            <a:ext cx="1032029" cy="272232"/>
          </a:xfrm>
          <a:prstGeom prst="rect">
            <a:avLst/>
          </a:prstGeom>
          <a:noFill/>
          <a:ln>
            <a:noFill/>
          </a:ln>
        </p:spPr>
      </p:pic>
    </p:spTree>
    <p:extLst>
      <p:ext uri="{BB962C8B-B14F-4D97-AF65-F5344CB8AC3E}">
        <p14:creationId xmlns:p14="http://schemas.microsoft.com/office/powerpoint/2010/main" val="263277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7370700" cy="478748"/>
          </a:xfrm>
        </p:spPr>
        <p:txBody>
          <a:bodyPr>
            <a:normAutofit fontScale="62500" lnSpcReduction="20000"/>
          </a:bodyPr>
          <a:lstStyle/>
          <a:p>
            <a:r>
              <a:rPr lang="es-ES" b="1" dirty="0"/>
              <a:t>Librerías de Componentes</a:t>
            </a:r>
            <a:endParaRPr lang="x-none" b="1" dirty="0"/>
          </a:p>
        </p:txBody>
      </p:sp>
      <p:graphicFrame>
        <p:nvGraphicFramePr>
          <p:cNvPr id="5" name="Tabla 4">
            <a:extLst>
              <a:ext uri="{FF2B5EF4-FFF2-40B4-BE49-F238E27FC236}">
                <a16:creationId xmlns:a16="http://schemas.microsoft.com/office/drawing/2014/main" id="{37E4EF10-E003-40E2-803C-EBCBCF9D5630}"/>
              </a:ext>
            </a:extLst>
          </p:cNvPr>
          <p:cNvGraphicFramePr>
            <a:graphicFrameLocks noGrp="1"/>
          </p:cNvGraphicFramePr>
          <p:nvPr>
            <p:extLst>
              <p:ext uri="{D42A27DB-BD31-4B8C-83A1-F6EECF244321}">
                <p14:modId xmlns:p14="http://schemas.microsoft.com/office/powerpoint/2010/main" val="1303847440"/>
              </p:ext>
            </p:extLst>
          </p:nvPr>
        </p:nvGraphicFramePr>
        <p:xfrm>
          <a:off x="1278385" y="1636260"/>
          <a:ext cx="6880194" cy="3025455"/>
        </p:xfrm>
        <a:graphic>
          <a:graphicData uri="http://schemas.openxmlformats.org/drawingml/2006/table">
            <a:tbl>
              <a:tblPr firstRow="1" firstCol="1" bandRow="1">
                <a:tableStyleId>{1E171933-4619-4E11-9A3F-F7608DF75F80}</a:tableStyleId>
              </a:tblPr>
              <a:tblGrid>
                <a:gridCol w="1446353">
                  <a:extLst>
                    <a:ext uri="{9D8B030D-6E8A-4147-A177-3AD203B41FA5}">
                      <a16:colId xmlns:a16="http://schemas.microsoft.com/office/drawing/2014/main" val="2630417733"/>
                    </a:ext>
                  </a:extLst>
                </a:gridCol>
                <a:gridCol w="1758485">
                  <a:extLst>
                    <a:ext uri="{9D8B030D-6E8A-4147-A177-3AD203B41FA5}">
                      <a16:colId xmlns:a16="http://schemas.microsoft.com/office/drawing/2014/main" val="2038945503"/>
                    </a:ext>
                  </a:extLst>
                </a:gridCol>
                <a:gridCol w="3675356">
                  <a:extLst>
                    <a:ext uri="{9D8B030D-6E8A-4147-A177-3AD203B41FA5}">
                      <a16:colId xmlns:a16="http://schemas.microsoft.com/office/drawing/2014/main" val="3023989658"/>
                    </a:ext>
                  </a:extLst>
                </a:gridCol>
              </a:tblGrid>
              <a:tr h="273519">
                <a:tc>
                  <a:txBody>
                    <a:bodyPr/>
                    <a:lstStyle/>
                    <a:p>
                      <a:pPr>
                        <a:lnSpc>
                          <a:spcPct val="150000"/>
                        </a:lnSpc>
                        <a:spcAft>
                          <a:spcPts val="0"/>
                        </a:spcAft>
                      </a:pPr>
                      <a:r>
                        <a:rPr lang="es-ES" sz="1100" dirty="0">
                          <a:effectLst/>
                        </a:rPr>
                        <a:t> </a:t>
                      </a:r>
                      <a:endParaRPr lang="es-EC" sz="1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solidFill>
                      <a:schemeClr val="accent6">
                        <a:lumMod val="75000"/>
                      </a:schemeClr>
                    </a:solidFill>
                  </a:tcPr>
                </a:tc>
                <a:tc>
                  <a:txBody>
                    <a:bodyPr/>
                    <a:lstStyle/>
                    <a:p>
                      <a:pPr algn="ctr">
                        <a:lnSpc>
                          <a:spcPct val="150000"/>
                        </a:lnSpc>
                        <a:spcAft>
                          <a:spcPts val="0"/>
                        </a:spcAft>
                      </a:pPr>
                      <a:r>
                        <a:rPr lang="es-ES" sz="1200" dirty="0">
                          <a:solidFill>
                            <a:schemeClr val="lt1"/>
                          </a:solidFill>
                          <a:effectLst/>
                          <a:latin typeface="+mn-lt"/>
                          <a:ea typeface="+mn-ea"/>
                          <a:cs typeface="+mn-cs"/>
                        </a:rPr>
                        <a:t>Librería</a:t>
                      </a:r>
                      <a:r>
                        <a:rPr lang="es-ES" sz="1200" baseline="0" dirty="0">
                          <a:solidFill>
                            <a:schemeClr val="lt1"/>
                          </a:solidFill>
                          <a:effectLst/>
                          <a:latin typeface="+mn-lt"/>
                          <a:ea typeface="+mn-ea"/>
                          <a:cs typeface="+mn-cs"/>
                        </a:rPr>
                        <a:t> de Componentes</a:t>
                      </a: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solidFill>
                      <a:schemeClr val="accent6">
                        <a:lumMod val="75000"/>
                      </a:schemeClr>
                    </a:solidFill>
                  </a:tcPr>
                </a:tc>
                <a:tc>
                  <a:txBody>
                    <a:bodyPr/>
                    <a:lstStyle/>
                    <a:p>
                      <a:pPr algn="ctr">
                        <a:lnSpc>
                          <a:spcPct val="150000"/>
                        </a:lnSpc>
                        <a:spcAft>
                          <a:spcPts val="0"/>
                        </a:spcAft>
                      </a:pPr>
                      <a:r>
                        <a:rPr lang="es-ES" sz="1200" dirty="0">
                          <a:effectLst/>
                        </a:rPr>
                        <a:t>Características</a:t>
                      </a: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solidFill>
                      <a:schemeClr val="accent6">
                        <a:lumMod val="75000"/>
                      </a:schemeClr>
                    </a:solidFill>
                  </a:tcPr>
                </a:tc>
                <a:extLst>
                  <a:ext uri="{0D108BD9-81ED-4DB2-BD59-A6C34878D82A}">
                    <a16:rowId xmlns:a16="http://schemas.microsoft.com/office/drawing/2014/main" val="173627223"/>
                  </a:ext>
                </a:extLst>
              </a:tr>
              <a:tr h="948917">
                <a:tc rowSpan="3">
                  <a:txBody>
                    <a:bodyPr/>
                    <a:lstStyle/>
                    <a:p>
                      <a:pPr algn="ctr">
                        <a:lnSpc>
                          <a:spcPct val="150000"/>
                        </a:lnSpc>
                        <a:spcAft>
                          <a:spcPts val="0"/>
                        </a:spcAft>
                      </a:pPr>
                      <a:r>
                        <a:rPr lang="es-ES" sz="2000" dirty="0">
                          <a:effectLst/>
                        </a:rPr>
                        <a:t>J</a:t>
                      </a:r>
                      <a:endParaRPr lang="es-EC" sz="2000" dirty="0">
                        <a:effectLst/>
                      </a:endParaRPr>
                    </a:p>
                    <a:p>
                      <a:pPr algn="ctr">
                        <a:lnSpc>
                          <a:spcPct val="150000"/>
                        </a:lnSpc>
                        <a:spcAft>
                          <a:spcPts val="0"/>
                        </a:spcAft>
                      </a:pPr>
                      <a:r>
                        <a:rPr lang="es-ES" sz="2000" dirty="0">
                          <a:effectLst/>
                        </a:rPr>
                        <a:t>S</a:t>
                      </a:r>
                      <a:endParaRPr lang="es-EC" sz="2000" dirty="0">
                        <a:effectLst/>
                      </a:endParaRPr>
                    </a:p>
                    <a:p>
                      <a:pPr algn="ctr">
                        <a:lnSpc>
                          <a:spcPct val="150000"/>
                        </a:lnSpc>
                        <a:spcAft>
                          <a:spcPts val="0"/>
                        </a:spcAft>
                      </a:pPr>
                      <a:r>
                        <a:rPr lang="es-ES" sz="2000" dirty="0">
                          <a:solidFill>
                            <a:schemeClr val="dk1"/>
                          </a:solidFill>
                          <a:effectLst/>
                          <a:latin typeface="+mn-lt"/>
                          <a:ea typeface="+mn-ea"/>
                          <a:cs typeface="+mn-cs"/>
                        </a:rPr>
                        <a:t>F</a:t>
                      </a:r>
                      <a:endParaRPr lang="es-EC"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tc>
                  <a:txBody>
                    <a:bodyPr/>
                    <a:lstStyle/>
                    <a:p>
                      <a:pPr marL="0" marR="0" lvl="2" indent="0" algn="l" defTabSz="914400" rtl="0" eaLnBrk="1" fontAlgn="auto" latinLnBrk="0" hangingPunct="1">
                        <a:lnSpc>
                          <a:spcPct val="150000"/>
                        </a:lnSpc>
                        <a:spcBef>
                          <a:spcPts val="0"/>
                        </a:spcBef>
                        <a:spcAft>
                          <a:spcPts val="0"/>
                        </a:spcAft>
                        <a:buClrTx/>
                        <a:buSzTx/>
                        <a:buFontTx/>
                        <a:buNone/>
                        <a:tabLst/>
                        <a:defRPr/>
                      </a:pPr>
                      <a:r>
                        <a:rPr kumimoji="0" lang="es-ES" sz="1000" b="1" kern="1200" dirty="0">
                          <a:solidFill>
                            <a:schemeClr val="dk1"/>
                          </a:solidFill>
                          <a:effectLst/>
                          <a:latin typeface="+mn-lt"/>
                          <a:ea typeface="+mn-ea"/>
                          <a:cs typeface="+mn-cs"/>
                        </a:rPr>
                        <a:t>ButterFaces</a:t>
                      </a:r>
                    </a:p>
                    <a:p>
                      <a:pPr>
                        <a:lnSpc>
                          <a:spcPct val="150000"/>
                        </a:lnSpc>
                        <a:spcAft>
                          <a:spcPts val="0"/>
                        </a:spcAft>
                      </a:pPr>
                      <a:endParaRPr lang="es-EC" sz="1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tc>
                  <a:txBody>
                    <a:bodyPr/>
                    <a:lstStyle/>
                    <a:p>
                      <a:pPr>
                        <a:lnSpc>
                          <a:spcPct val="150000"/>
                        </a:lnSpc>
                        <a:spcAft>
                          <a:spcPts val="0"/>
                        </a:spcAft>
                      </a:pPr>
                      <a:r>
                        <a:rPr lang="es-ES" sz="1000" dirty="0">
                          <a:effectLst/>
                        </a:rPr>
                        <a:t>Aporta</a:t>
                      </a:r>
                      <a:r>
                        <a:rPr lang="es-ES" sz="1000" baseline="0" dirty="0">
                          <a:effectLst/>
                        </a:rPr>
                        <a:t> capacidades para </a:t>
                      </a:r>
                      <a:r>
                        <a:rPr lang="es-ES" sz="1000" dirty="0">
                          <a:effectLst/>
                        </a:rPr>
                        <a:t>combinar las ventajas de </a:t>
                      </a:r>
                      <a:r>
                        <a:rPr lang="es-ES" sz="1000" dirty="0" err="1">
                          <a:effectLst/>
                        </a:rPr>
                        <a:t>Bootstrap</a:t>
                      </a:r>
                      <a:r>
                        <a:rPr lang="es-ES" sz="1000" dirty="0">
                          <a:effectLst/>
                        </a:rPr>
                        <a:t>, </a:t>
                      </a:r>
                      <a:r>
                        <a:rPr lang="es-ES" sz="1000" dirty="0" err="1">
                          <a:effectLst/>
                        </a:rPr>
                        <a:t>jQuery</a:t>
                      </a:r>
                      <a:r>
                        <a:rPr lang="es-ES" sz="1000" dirty="0">
                          <a:effectLst/>
                        </a:rPr>
                        <a:t> y HTML 5 </a:t>
                      </a:r>
                      <a:endParaRPr lang="es-EC" sz="1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extLst>
                  <a:ext uri="{0D108BD9-81ED-4DB2-BD59-A6C34878D82A}">
                    <a16:rowId xmlns:a16="http://schemas.microsoft.com/office/drawing/2014/main" val="3015486575"/>
                  </a:ext>
                </a:extLst>
              </a:tr>
              <a:tr h="790113">
                <a:tc vMerge="1">
                  <a:txBody>
                    <a:bodyPr/>
                    <a:lstStyle/>
                    <a:p>
                      <a:endParaRPr lang="es-EC"/>
                    </a:p>
                  </a:txBody>
                  <a:tcPr/>
                </a:tc>
                <a:tc>
                  <a:txBody>
                    <a:bodyPr/>
                    <a:lstStyle/>
                    <a:p>
                      <a:pPr marL="0" marR="0" lvl="2" indent="0" algn="l" defTabSz="914400" rtl="0" eaLnBrk="1" fontAlgn="auto" latinLnBrk="0" hangingPunct="1">
                        <a:lnSpc>
                          <a:spcPct val="150000"/>
                        </a:lnSpc>
                        <a:spcBef>
                          <a:spcPts val="0"/>
                        </a:spcBef>
                        <a:spcAft>
                          <a:spcPts val="0"/>
                        </a:spcAft>
                        <a:buClrTx/>
                        <a:buSzTx/>
                        <a:buFontTx/>
                        <a:buNone/>
                        <a:tabLst/>
                        <a:defRPr/>
                      </a:pPr>
                      <a:r>
                        <a:rPr kumimoji="0" lang="es-EC" sz="1000" b="1" kern="1200" dirty="0">
                          <a:solidFill>
                            <a:schemeClr val="dk1"/>
                          </a:solidFill>
                          <a:effectLst/>
                          <a:latin typeface="+mn-lt"/>
                          <a:ea typeface="+mn-ea"/>
                          <a:cs typeface="+mn-cs"/>
                        </a:rPr>
                        <a:t>OmniFaces</a:t>
                      </a:r>
                    </a:p>
                    <a:p>
                      <a:pPr marL="0" marR="0" lvl="2" indent="0" algn="l" defTabSz="914400" rtl="0" eaLnBrk="1" fontAlgn="auto" latinLnBrk="0" hangingPunct="1">
                        <a:lnSpc>
                          <a:spcPct val="150000"/>
                        </a:lnSpc>
                        <a:spcBef>
                          <a:spcPts val="0"/>
                        </a:spcBef>
                        <a:spcAft>
                          <a:spcPts val="0"/>
                        </a:spcAft>
                        <a:buClrTx/>
                        <a:buSzTx/>
                        <a:buFontTx/>
                        <a:buNone/>
                        <a:tabLst/>
                        <a:defRPr/>
                      </a:pPr>
                      <a:endParaRPr kumimoji="0" lang="es-EC" sz="1000" b="1" kern="1200" dirty="0">
                        <a:solidFill>
                          <a:schemeClr val="dk1"/>
                        </a:solidFill>
                        <a:effectLst/>
                        <a:latin typeface="+mn-lt"/>
                        <a:ea typeface="+mn-ea"/>
                        <a:cs typeface="+mn-cs"/>
                      </a:endParaRPr>
                    </a:p>
                    <a:p>
                      <a:pPr marL="0" marR="0" lvl="2" indent="0" algn="l" defTabSz="914400" rtl="0" eaLnBrk="1" fontAlgn="auto" latinLnBrk="0" hangingPunct="1">
                        <a:lnSpc>
                          <a:spcPct val="150000"/>
                        </a:lnSpc>
                        <a:spcBef>
                          <a:spcPts val="0"/>
                        </a:spcBef>
                        <a:spcAft>
                          <a:spcPts val="0"/>
                        </a:spcAft>
                        <a:buClrTx/>
                        <a:buSzTx/>
                        <a:buFontTx/>
                        <a:buNone/>
                        <a:tabLst/>
                        <a:defRPr/>
                      </a:pPr>
                      <a:endParaRPr kumimoji="0" lang="es-EC" sz="1000" b="1" kern="1200" dirty="0">
                        <a:solidFill>
                          <a:schemeClr val="dk1"/>
                        </a:solidFill>
                        <a:effectLst/>
                        <a:latin typeface="+mn-lt"/>
                        <a:ea typeface="+mn-ea"/>
                        <a:cs typeface="+mn-cs"/>
                      </a:endParaRPr>
                    </a:p>
                  </a:txBody>
                  <a:tcPr marL="19806" marR="19806" marT="0" marB="0" anchor="ctr"/>
                </a:tc>
                <a:tc>
                  <a:txBody>
                    <a:bodyPr/>
                    <a:lstStyle/>
                    <a:p>
                      <a:pPr>
                        <a:lnSpc>
                          <a:spcPct val="150000"/>
                        </a:lnSpc>
                        <a:spcAft>
                          <a:spcPts val="0"/>
                        </a:spcAft>
                      </a:pPr>
                      <a:r>
                        <a:rPr kumimoji="0" lang="es-ES" sz="1000" kern="1200" dirty="0">
                          <a:solidFill>
                            <a:schemeClr val="dk1"/>
                          </a:solidFill>
                          <a:effectLst/>
                          <a:latin typeface="+mn-lt"/>
                          <a:ea typeface="+mn-ea"/>
                          <a:cs typeface="+mn-cs"/>
                        </a:rPr>
                        <a:t>Esta desarrollado utilizando el API de JSF, y su objetivo es hacer que JSF sea más fácil de utilizar.</a:t>
                      </a:r>
                      <a:endParaRPr kumimoji="0" lang="es-EC" sz="1000" kern="1200" dirty="0">
                        <a:solidFill>
                          <a:schemeClr val="dk1"/>
                        </a:solidFill>
                        <a:effectLst/>
                        <a:latin typeface="+mn-lt"/>
                        <a:ea typeface="+mn-ea"/>
                        <a:cs typeface="+mn-cs"/>
                      </a:endParaRPr>
                    </a:p>
                  </a:txBody>
                  <a:tcPr marL="19806" marR="19806" marT="0" marB="0" anchor="ctr"/>
                </a:tc>
                <a:extLst>
                  <a:ext uri="{0D108BD9-81ED-4DB2-BD59-A6C34878D82A}">
                    <a16:rowId xmlns:a16="http://schemas.microsoft.com/office/drawing/2014/main" val="2891428075"/>
                  </a:ext>
                </a:extLst>
              </a:tr>
              <a:tr h="767185">
                <a:tc vMerge="1">
                  <a:txBody>
                    <a:bodyPr/>
                    <a:lstStyle/>
                    <a:p>
                      <a:endParaRPr lang="es-EC"/>
                    </a:p>
                  </a:txBody>
                  <a:tcPr/>
                </a:tc>
                <a:tc>
                  <a:txBody>
                    <a:bodyPr/>
                    <a:lstStyle/>
                    <a:p>
                      <a:pPr marL="0" marR="0" lvl="2" indent="0" algn="l" defTabSz="914400" rtl="0" eaLnBrk="1" fontAlgn="auto" latinLnBrk="0" hangingPunct="1">
                        <a:lnSpc>
                          <a:spcPct val="150000"/>
                        </a:lnSpc>
                        <a:spcBef>
                          <a:spcPts val="0"/>
                        </a:spcBef>
                        <a:spcAft>
                          <a:spcPts val="0"/>
                        </a:spcAft>
                        <a:buClrTx/>
                        <a:buSzTx/>
                        <a:buFontTx/>
                        <a:buNone/>
                        <a:tabLst/>
                        <a:defRPr/>
                      </a:pPr>
                      <a:r>
                        <a:rPr kumimoji="0" lang="es-ES" sz="1000" b="1" kern="1200" dirty="0">
                          <a:solidFill>
                            <a:schemeClr val="dk1"/>
                          </a:solidFill>
                          <a:effectLst/>
                          <a:latin typeface="+mn-lt"/>
                          <a:ea typeface="+mn-ea"/>
                          <a:cs typeface="+mn-cs"/>
                        </a:rPr>
                        <a:t>BootsFaces</a:t>
                      </a:r>
                    </a:p>
                    <a:p>
                      <a:pPr>
                        <a:lnSpc>
                          <a:spcPct val="150000"/>
                        </a:lnSpc>
                        <a:spcAft>
                          <a:spcPts val="0"/>
                        </a:spcAft>
                      </a:pP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s-EC" sz="12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19806" marR="19806" marT="0" marB="0" anchor="ctr"/>
                </a:tc>
                <a:tc>
                  <a:txBody>
                    <a:bodyPr/>
                    <a:lstStyle/>
                    <a:p>
                      <a:pPr>
                        <a:lnSpc>
                          <a:spcPct val="150000"/>
                        </a:lnSpc>
                        <a:spcAft>
                          <a:spcPts val="0"/>
                        </a:spcAft>
                      </a:pPr>
                      <a:r>
                        <a:rPr kumimoji="0" lang="es-ES" sz="1000" kern="1200" dirty="0">
                          <a:solidFill>
                            <a:schemeClr val="dk1"/>
                          </a:solidFill>
                          <a:effectLst/>
                          <a:latin typeface="+mn-lt"/>
                          <a:ea typeface="+mn-ea"/>
                          <a:cs typeface="+mn-cs"/>
                        </a:rPr>
                        <a:t>Es una biblioteca de utilidad del código abierto JSF  potente y liviana basado en </a:t>
                      </a:r>
                      <a:r>
                        <a:rPr kumimoji="0" lang="es-ES" sz="1000" kern="1200" dirty="0" err="1">
                          <a:solidFill>
                            <a:schemeClr val="dk1"/>
                          </a:solidFill>
                          <a:effectLst/>
                          <a:latin typeface="+mn-lt"/>
                          <a:ea typeface="+mn-ea"/>
                          <a:cs typeface="+mn-cs"/>
                        </a:rPr>
                        <a:t>Bootstrap</a:t>
                      </a:r>
                      <a:r>
                        <a:rPr kumimoji="0" lang="es-ES" sz="1000" kern="1200" dirty="0">
                          <a:solidFill>
                            <a:schemeClr val="dk1"/>
                          </a:solidFill>
                          <a:effectLst/>
                          <a:latin typeface="+mn-lt"/>
                          <a:ea typeface="+mn-ea"/>
                          <a:cs typeface="+mn-cs"/>
                        </a:rPr>
                        <a:t> 3 y </a:t>
                      </a:r>
                      <a:r>
                        <a:rPr kumimoji="0" lang="es-ES" sz="1000" kern="1200" dirty="0" err="1">
                          <a:solidFill>
                            <a:schemeClr val="dk1"/>
                          </a:solidFill>
                          <a:effectLst/>
                          <a:latin typeface="+mn-lt"/>
                          <a:ea typeface="+mn-ea"/>
                          <a:cs typeface="+mn-cs"/>
                        </a:rPr>
                        <a:t>jQuery</a:t>
                      </a:r>
                      <a:r>
                        <a:rPr kumimoji="0" lang="es-ES" sz="1000" kern="1200" dirty="0">
                          <a:solidFill>
                            <a:schemeClr val="dk1"/>
                          </a:solidFill>
                          <a:effectLst/>
                          <a:latin typeface="+mn-lt"/>
                          <a:ea typeface="+mn-ea"/>
                          <a:cs typeface="+mn-cs"/>
                        </a:rPr>
                        <a:t> UI .</a:t>
                      </a:r>
                      <a:endParaRPr kumimoji="0" lang="es-EC" sz="1000" kern="1200" dirty="0">
                        <a:solidFill>
                          <a:schemeClr val="dk1"/>
                        </a:solidFill>
                        <a:effectLst/>
                        <a:latin typeface="+mn-lt"/>
                        <a:ea typeface="+mn-ea"/>
                        <a:cs typeface="+mn-cs"/>
                      </a:endParaRPr>
                    </a:p>
                  </a:txBody>
                  <a:tcPr marL="19806" marR="19806" marT="0" marB="0" anchor="ctr"/>
                </a:tc>
                <a:extLst>
                  <a:ext uri="{0D108BD9-81ED-4DB2-BD59-A6C34878D82A}">
                    <a16:rowId xmlns:a16="http://schemas.microsoft.com/office/drawing/2014/main" val="4065918030"/>
                  </a:ext>
                </a:extLst>
              </a:tr>
            </a:tbl>
          </a:graphicData>
        </a:graphic>
      </p:graphicFrame>
      <p:pic>
        <p:nvPicPr>
          <p:cNvPr id="6" name="5 Imagen" descr="Resultado de imagen para butterfaces jsf"/>
          <p:cNvPicPr/>
          <p:nvPr/>
        </p:nvPicPr>
        <p:blipFill>
          <a:blip r:embed="rId3" cstate="print">
            <a:extLst>
              <a:ext uri="{28A0092B-C50C-407E-A947-70E740481C1C}">
                <a14:useLocalDpi xmlns:a14="http://schemas.microsoft.com/office/drawing/2010/main" val="0"/>
              </a:ext>
            </a:extLst>
          </a:blip>
          <a:srcRect t="31277" b="29076"/>
          <a:stretch>
            <a:fillRect/>
          </a:stretch>
        </p:blipFill>
        <p:spPr bwMode="auto">
          <a:xfrm>
            <a:off x="2719367" y="2784124"/>
            <a:ext cx="760679" cy="262721"/>
          </a:xfrm>
          <a:prstGeom prst="rect">
            <a:avLst/>
          </a:prstGeom>
          <a:noFill/>
          <a:ln>
            <a:noFill/>
          </a:ln>
        </p:spPr>
      </p:pic>
      <p:pic>
        <p:nvPicPr>
          <p:cNvPr id="7" name="6 Imagen" descr="OmniFace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637" y="3483792"/>
            <a:ext cx="1171575" cy="200025"/>
          </a:xfrm>
          <a:prstGeom prst="rect">
            <a:avLst/>
          </a:prstGeom>
          <a:noFill/>
          <a:ln>
            <a:noFill/>
          </a:ln>
        </p:spPr>
      </p:pic>
      <p:pic>
        <p:nvPicPr>
          <p:cNvPr id="8" name="7 Imagen" descr="Resultado de imagen para logo bootsfac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4637" y="4285233"/>
            <a:ext cx="552450" cy="438150"/>
          </a:xfrm>
          <a:prstGeom prst="rect">
            <a:avLst/>
          </a:prstGeom>
          <a:noFill/>
          <a:ln>
            <a:noFill/>
          </a:ln>
        </p:spPr>
      </p:pic>
    </p:spTree>
    <p:extLst>
      <p:ext uri="{BB962C8B-B14F-4D97-AF65-F5344CB8AC3E}">
        <p14:creationId xmlns:p14="http://schemas.microsoft.com/office/powerpoint/2010/main" val="357649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77413" y="1139165"/>
            <a:ext cx="7915605" cy="478748"/>
          </a:xfrm>
        </p:spPr>
        <p:txBody>
          <a:bodyPr>
            <a:normAutofit fontScale="62500" lnSpcReduction="20000"/>
          </a:bodyPr>
          <a:lstStyle/>
          <a:p>
            <a:r>
              <a:rPr lang="es-ES" b="1" dirty="0"/>
              <a:t>Criterios</a:t>
            </a:r>
            <a:endParaRPr lang="x-none" b="1" dirty="0"/>
          </a:p>
        </p:txBody>
      </p:sp>
      <p:graphicFrame>
        <p:nvGraphicFramePr>
          <p:cNvPr id="4" name="3 Tabla"/>
          <p:cNvGraphicFramePr>
            <a:graphicFrameLocks noGrp="1"/>
          </p:cNvGraphicFramePr>
          <p:nvPr>
            <p:extLst>
              <p:ext uri="{D42A27DB-BD31-4B8C-83A1-F6EECF244321}">
                <p14:modId xmlns:p14="http://schemas.microsoft.com/office/powerpoint/2010/main" val="479574431"/>
              </p:ext>
            </p:extLst>
          </p:nvPr>
        </p:nvGraphicFramePr>
        <p:xfrm>
          <a:off x="3334327" y="1182196"/>
          <a:ext cx="5547741" cy="3441087"/>
        </p:xfrm>
        <a:graphic>
          <a:graphicData uri="http://schemas.openxmlformats.org/drawingml/2006/table">
            <a:tbl>
              <a:tblPr firstRow="1" firstCol="1" bandRow="1">
                <a:tableStyleId>{2434CCC1-DE58-4BC5-B4F6-41BA89460A13}</a:tableStyleId>
              </a:tblPr>
              <a:tblGrid>
                <a:gridCol w="1607695">
                  <a:extLst>
                    <a:ext uri="{9D8B030D-6E8A-4147-A177-3AD203B41FA5}">
                      <a16:colId xmlns:a16="http://schemas.microsoft.com/office/drawing/2014/main" val="20000"/>
                    </a:ext>
                  </a:extLst>
                </a:gridCol>
                <a:gridCol w="1642552">
                  <a:extLst>
                    <a:ext uri="{9D8B030D-6E8A-4147-A177-3AD203B41FA5}">
                      <a16:colId xmlns:a16="http://schemas.microsoft.com/office/drawing/2014/main" val="20001"/>
                    </a:ext>
                  </a:extLst>
                </a:gridCol>
                <a:gridCol w="2297494">
                  <a:extLst>
                    <a:ext uri="{9D8B030D-6E8A-4147-A177-3AD203B41FA5}">
                      <a16:colId xmlns:a16="http://schemas.microsoft.com/office/drawing/2014/main" val="20002"/>
                    </a:ext>
                  </a:extLst>
                </a:gridCol>
              </a:tblGrid>
              <a:tr h="133030">
                <a:tc>
                  <a:txBody>
                    <a:bodyPr/>
                    <a:lstStyle/>
                    <a:p>
                      <a:pPr indent="252095" algn="ctr">
                        <a:lnSpc>
                          <a:spcPct val="150000"/>
                        </a:lnSpc>
                        <a:spcBef>
                          <a:spcPts val="600"/>
                        </a:spcBef>
                        <a:spcAft>
                          <a:spcPts val="0"/>
                        </a:spcAft>
                      </a:pPr>
                      <a:r>
                        <a:rPr lang="es-EC" sz="900" dirty="0">
                          <a:solidFill>
                            <a:schemeClr val="bg1"/>
                          </a:solidFill>
                          <a:effectLst/>
                        </a:rPr>
                        <a:t>Criterio</a:t>
                      </a:r>
                      <a:endParaRPr lang="es-ES" sz="1000" dirty="0">
                        <a:solidFill>
                          <a:schemeClr val="bg1"/>
                        </a:solidFill>
                        <a:effectLst/>
                        <a:latin typeface="Calibri"/>
                        <a:ea typeface="Times New Roman"/>
                        <a:cs typeface="Times New Roman"/>
                      </a:endParaRPr>
                    </a:p>
                  </a:txBody>
                  <a:tcPr marL="63455" marR="63455" marT="0" marB="0">
                    <a:solidFill>
                      <a:schemeClr val="accent2">
                        <a:lumMod val="75000"/>
                      </a:schemeClr>
                    </a:solidFill>
                  </a:tcPr>
                </a:tc>
                <a:tc>
                  <a:txBody>
                    <a:bodyPr/>
                    <a:lstStyle/>
                    <a:p>
                      <a:pPr indent="252095" algn="ctr">
                        <a:lnSpc>
                          <a:spcPct val="150000"/>
                        </a:lnSpc>
                        <a:spcBef>
                          <a:spcPts val="600"/>
                        </a:spcBef>
                        <a:spcAft>
                          <a:spcPts val="0"/>
                        </a:spcAft>
                      </a:pPr>
                      <a:r>
                        <a:rPr lang="es-EC" sz="900" dirty="0">
                          <a:solidFill>
                            <a:schemeClr val="bg1"/>
                          </a:solidFill>
                          <a:effectLst/>
                        </a:rPr>
                        <a:t>Requisitos</a:t>
                      </a:r>
                      <a:endParaRPr lang="es-ES" sz="1000" dirty="0">
                        <a:solidFill>
                          <a:schemeClr val="bg1"/>
                        </a:solidFill>
                        <a:effectLst/>
                        <a:latin typeface="Calibri"/>
                        <a:ea typeface="Times New Roman"/>
                        <a:cs typeface="Times New Roman"/>
                      </a:endParaRPr>
                    </a:p>
                  </a:txBody>
                  <a:tcPr marL="63455" marR="63455" marT="0" marB="0">
                    <a:solidFill>
                      <a:schemeClr val="accent2">
                        <a:lumMod val="75000"/>
                      </a:schemeClr>
                    </a:solidFill>
                  </a:tcPr>
                </a:tc>
                <a:tc>
                  <a:txBody>
                    <a:bodyPr/>
                    <a:lstStyle/>
                    <a:p>
                      <a:pPr indent="252095" algn="ctr">
                        <a:lnSpc>
                          <a:spcPct val="150000"/>
                        </a:lnSpc>
                        <a:spcBef>
                          <a:spcPts val="600"/>
                        </a:spcBef>
                        <a:spcAft>
                          <a:spcPts val="0"/>
                        </a:spcAft>
                      </a:pPr>
                      <a:r>
                        <a:rPr lang="es-EC" sz="900" dirty="0">
                          <a:solidFill>
                            <a:schemeClr val="bg1"/>
                          </a:solidFill>
                          <a:effectLst/>
                        </a:rPr>
                        <a:t>Detalle</a:t>
                      </a:r>
                      <a:endParaRPr lang="es-ES" sz="1000" dirty="0">
                        <a:solidFill>
                          <a:schemeClr val="bg1"/>
                        </a:solidFill>
                        <a:effectLst/>
                        <a:latin typeface="Calibri"/>
                        <a:ea typeface="Times New Roman"/>
                        <a:cs typeface="Times New Roman"/>
                      </a:endParaRPr>
                    </a:p>
                  </a:txBody>
                  <a:tcPr marL="63455" marR="63455" marT="0" marB="0">
                    <a:solidFill>
                      <a:schemeClr val="accent2">
                        <a:lumMod val="75000"/>
                      </a:schemeClr>
                    </a:solidFill>
                  </a:tcPr>
                </a:tc>
                <a:extLst>
                  <a:ext uri="{0D108BD9-81ED-4DB2-BD59-A6C34878D82A}">
                    <a16:rowId xmlns:a16="http://schemas.microsoft.com/office/drawing/2014/main" val="10000"/>
                  </a:ext>
                </a:extLst>
              </a:tr>
              <a:tr h="1432843">
                <a:tc>
                  <a:txBody>
                    <a:bodyPr/>
                    <a:lstStyle/>
                    <a:p>
                      <a:pPr indent="252095" algn="just">
                        <a:lnSpc>
                          <a:spcPct val="150000"/>
                        </a:lnSpc>
                        <a:spcBef>
                          <a:spcPts val="600"/>
                        </a:spcBef>
                        <a:spcAft>
                          <a:spcPts val="0"/>
                        </a:spcAft>
                      </a:pPr>
                      <a:r>
                        <a:rPr lang="es-ES" sz="900">
                          <a:effectLst/>
                        </a:rPr>
                        <a:t>Documentación</a:t>
                      </a:r>
                      <a:endParaRPr lang="es-ES" sz="1000">
                        <a:solidFill>
                          <a:srgbClr val="2E74B5"/>
                        </a:solidFill>
                        <a:effectLst/>
                        <a:latin typeface="Calibri"/>
                        <a:ea typeface="Times New Roman"/>
                        <a:cs typeface="Times New Roman"/>
                      </a:endParaRPr>
                    </a:p>
                  </a:txBody>
                  <a:tcPr marL="63455" marR="63455" marT="0" marB="0"/>
                </a:tc>
                <a:tc>
                  <a:txBody>
                    <a:bodyPr/>
                    <a:lstStyle/>
                    <a:p>
                      <a:pPr marL="342900" lvl="0" indent="-342900">
                        <a:lnSpc>
                          <a:spcPct val="115000"/>
                        </a:lnSpc>
                        <a:spcBef>
                          <a:spcPts val="600"/>
                        </a:spcBef>
                        <a:spcAft>
                          <a:spcPts val="0"/>
                        </a:spcAft>
                        <a:buFont typeface="+mj-lt"/>
                        <a:buAutoNum type="arabicPeriod"/>
                      </a:pPr>
                      <a:r>
                        <a:rPr lang="es-EC" sz="900">
                          <a:effectLst/>
                        </a:rPr>
                        <a:t>Documentación Oficial</a:t>
                      </a:r>
                      <a:endParaRPr lang="es-ES" sz="1000">
                        <a:effectLst/>
                      </a:endParaRPr>
                    </a:p>
                    <a:p>
                      <a:pPr marL="342900" lvl="0" indent="-342900">
                        <a:lnSpc>
                          <a:spcPct val="115000"/>
                        </a:lnSpc>
                        <a:spcAft>
                          <a:spcPts val="0"/>
                        </a:spcAft>
                        <a:buFont typeface="+mj-lt"/>
                        <a:buAutoNum type="arabicPeriod"/>
                      </a:pPr>
                      <a:r>
                        <a:rPr lang="es-EC" sz="900">
                          <a:effectLst/>
                        </a:rPr>
                        <a:t>Configuración</a:t>
                      </a:r>
                      <a:endParaRPr lang="es-ES" sz="1000">
                        <a:effectLst/>
                      </a:endParaRPr>
                    </a:p>
                    <a:p>
                      <a:pPr marL="342900" lvl="0" indent="-342900">
                        <a:lnSpc>
                          <a:spcPct val="115000"/>
                        </a:lnSpc>
                        <a:spcAft>
                          <a:spcPts val="0"/>
                        </a:spcAft>
                        <a:buFont typeface="+mj-lt"/>
                        <a:buAutoNum type="arabicPeriod"/>
                      </a:pPr>
                      <a:r>
                        <a:rPr lang="es-EC" sz="900">
                          <a:effectLst/>
                        </a:rPr>
                        <a:t>Showcase</a:t>
                      </a:r>
                      <a:endParaRPr lang="es-ES" sz="1000">
                        <a:effectLst/>
                      </a:endParaRPr>
                    </a:p>
                    <a:p>
                      <a:pPr marL="342900" lvl="0" indent="-342900">
                        <a:lnSpc>
                          <a:spcPct val="115000"/>
                        </a:lnSpc>
                        <a:spcAft>
                          <a:spcPts val="0"/>
                        </a:spcAft>
                        <a:buFont typeface="+mj-lt"/>
                        <a:buAutoNum type="arabicPeriod"/>
                      </a:pPr>
                      <a:r>
                        <a:rPr lang="es-EC" sz="900">
                          <a:effectLst/>
                        </a:rPr>
                        <a:t>Soporte</a:t>
                      </a:r>
                      <a:endParaRPr lang="es-ES" sz="1000">
                        <a:effectLst/>
                      </a:endParaRPr>
                    </a:p>
                    <a:p>
                      <a:pPr marL="342900" lvl="0" indent="-342900">
                        <a:lnSpc>
                          <a:spcPct val="115000"/>
                        </a:lnSpc>
                        <a:spcAft>
                          <a:spcPts val="0"/>
                        </a:spcAft>
                        <a:buFont typeface="+mj-lt"/>
                        <a:buAutoNum type="arabicPeriod"/>
                      </a:pPr>
                      <a:r>
                        <a:rPr lang="es-EC" sz="900">
                          <a:effectLst/>
                        </a:rPr>
                        <a:t>Popularidad</a:t>
                      </a:r>
                      <a:endParaRPr lang="es-ES" sz="1000">
                        <a:solidFill>
                          <a:srgbClr val="2E74B5"/>
                        </a:solidFill>
                        <a:effectLst/>
                        <a:latin typeface="Calibri"/>
                        <a:ea typeface="Calibri"/>
                        <a:cs typeface="Calibri"/>
                      </a:endParaRPr>
                    </a:p>
                  </a:txBody>
                  <a:tcPr marL="63455" marR="63455" marT="0" marB="0"/>
                </a:tc>
                <a:tc>
                  <a:txBody>
                    <a:bodyPr/>
                    <a:lstStyle/>
                    <a:p>
                      <a:pPr indent="252095" algn="l">
                        <a:lnSpc>
                          <a:spcPct val="150000"/>
                        </a:lnSpc>
                        <a:spcBef>
                          <a:spcPts val="600"/>
                        </a:spcBef>
                        <a:spcAft>
                          <a:spcPts val="0"/>
                        </a:spcAft>
                      </a:pPr>
                      <a:r>
                        <a:rPr lang="es-EC" sz="900" dirty="0">
                          <a:effectLst/>
                        </a:rPr>
                        <a:t>Mediante este criterio se podrá analizar la disponibilidad de información existente en la web en cuanto a instalación, uso y características para preveer el grado de dificultad de la herramienta.</a:t>
                      </a:r>
                      <a:endParaRPr lang="es-ES" sz="1000" dirty="0">
                        <a:solidFill>
                          <a:srgbClr val="2E74B5"/>
                        </a:solidFill>
                        <a:effectLst/>
                        <a:latin typeface="Calibri"/>
                        <a:ea typeface="Times New Roman"/>
                        <a:cs typeface="Times New Roman"/>
                      </a:endParaRPr>
                    </a:p>
                  </a:txBody>
                  <a:tcPr marL="63455" marR="63455" marT="0" marB="0"/>
                </a:tc>
                <a:extLst>
                  <a:ext uri="{0D108BD9-81ED-4DB2-BD59-A6C34878D82A}">
                    <a16:rowId xmlns:a16="http://schemas.microsoft.com/office/drawing/2014/main" val="10001"/>
                  </a:ext>
                </a:extLst>
              </a:tr>
              <a:tr h="1191928">
                <a:tc>
                  <a:txBody>
                    <a:bodyPr/>
                    <a:lstStyle/>
                    <a:p>
                      <a:pPr indent="252095" algn="just">
                        <a:lnSpc>
                          <a:spcPct val="150000"/>
                        </a:lnSpc>
                        <a:spcBef>
                          <a:spcPts val="600"/>
                        </a:spcBef>
                        <a:spcAft>
                          <a:spcPts val="0"/>
                        </a:spcAft>
                      </a:pPr>
                      <a:r>
                        <a:rPr lang="es-ES" sz="900" dirty="0">
                          <a:effectLst/>
                        </a:rPr>
                        <a:t>Infraestructura</a:t>
                      </a:r>
                      <a:endParaRPr lang="es-ES" sz="1000" dirty="0">
                        <a:solidFill>
                          <a:srgbClr val="2E74B5"/>
                        </a:solidFill>
                        <a:effectLst/>
                        <a:latin typeface="Calibri"/>
                        <a:ea typeface="Times New Roman"/>
                        <a:cs typeface="Times New Roman"/>
                      </a:endParaRPr>
                    </a:p>
                  </a:txBody>
                  <a:tcPr marL="63455" marR="63455" marT="0" marB="0">
                    <a:solidFill>
                      <a:schemeClr val="accent2">
                        <a:lumMod val="20000"/>
                        <a:lumOff val="80000"/>
                      </a:schemeClr>
                    </a:solidFill>
                  </a:tcPr>
                </a:tc>
                <a:tc>
                  <a:txBody>
                    <a:bodyPr/>
                    <a:lstStyle/>
                    <a:p>
                      <a:pPr marL="342900" lvl="0" indent="-342900" algn="l" rtl="0" eaLnBrk="1" latinLnBrk="0" hangingPunct="1">
                        <a:lnSpc>
                          <a:spcPct val="150000"/>
                        </a:lnSpc>
                        <a:spcBef>
                          <a:spcPts val="600"/>
                        </a:spcBef>
                        <a:spcAft>
                          <a:spcPts val="0"/>
                        </a:spcAft>
                        <a:buFont typeface="+mj-lt"/>
                        <a:buAutoNum type="arabicPeriod"/>
                      </a:pPr>
                      <a:r>
                        <a:rPr kumimoji="0" lang="es-EC" sz="900" kern="1200" dirty="0">
                          <a:solidFill>
                            <a:srgbClr val="000000"/>
                          </a:solidFill>
                          <a:effectLst/>
                          <a:latin typeface="Arial"/>
                          <a:ea typeface="Arial"/>
                          <a:cs typeface="Arial"/>
                        </a:rPr>
                        <a:t>Navegadores</a:t>
                      </a:r>
                      <a:endParaRPr kumimoji="0" lang="es-ES" sz="900" kern="1200" dirty="0">
                        <a:solidFill>
                          <a:srgbClr val="000000"/>
                        </a:solidFill>
                        <a:effectLst/>
                        <a:latin typeface="Arial"/>
                        <a:ea typeface="Arial"/>
                        <a:cs typeface="Arial"/>
                      </a:endParaRPr>
                    </a:p>
                    <a:p>
                      <a:pPr marL="342900" lvl="0" indent="-342900" algn="l">
                        <a:lnSpc>
                          <a:spcPct val="150000"/>
                        </a:lnSpc>
                        <a:spcBef>
                          <a:spcPts val="600"/>
                        </a:spcBef>
                        <a:spcAft>
                          <a:spcPts val="0"/>
                        </a:spcAft>
                        <a:buFont typeface="+mj-lt"/>
                        <a:buAutoNum type="arabicPeriod"/>
                      </a:pPr>
                      <a:r>
                        <a:rPr lang="es-EC" sz="900" dirty="0">
                          <a:effectLst/>
                        </a:rPr>
                        <a:t>Servidores</a:t>
                      </a:r>
                      <a:endParaRPr lang="es-ES" sz="1000" dirty="0">
                        <a:effectLst/>
                      </a:endParaRPr>
                    </a:p>
                    <a:p>
                      <a:pPr marL="342900" lvl="0" indent="-342900" algn="l">
                        <a:lnSpc>
                          <a:spcPct val="150000"/>
                        </a:lnSpc>
                        <a:spcBef>
                          <a:spcPts val="600"/>
                        </a:spcBef>
                        <a:spcAft>
                          <a:spcPts val="0"/>
                        </a:spcAft>
                        <a:buFont typeface="+mj-lt"/>
                        <a:buAutoNum type="arabicPeriod"/>
                      </a:pPr>
                      <a:r>
                        <a:rPr lang="es-EC" sz="900" dirty="0">
                          <a:effectLst/>
                        </a:rPr>
                        <a:t>Soporte de Ajax</a:t>
                      </a:r>
                      <a:endParaRPr lang="es-ES" sz="1000" dirty="0">
                        <a:effectLst/>
                      </a:endParaRPr>
                    </a:p>
                    <a:p>
                      <a:pPr marL="342900" lvl="0" indent="-342900" algn="l">
                        <a:lnSpc>
                          <a:spcPct val="150000"/>
                        </a:lnSpc>
                        <a:spcBef>
                          <a:spcPts val="600"/>
                        </a:spcBef>
                        <a:spcAft>
                          <a:spcPts val="0"/>
                        </a:spcAft>
                        <a:buFont typeface="+mj-lt"/>
                        <a:buAutoNum type="arabicPeriod"/>
                      </a:pPr>
                      <a:r>
                        <a:rPr lang="es-EC" sz="900" dirty="0">
                          <a:effectLst/>
                        </a:rPr>
                        <a:t>Controles UI</a:t>
                      </a:r>
                      <a:endParaRPr lang="es-ES" sz="1000" dirty="0">
                        <a:solidFill>
                          <a:srgbClr val="2E74B5"/>
                        </a:solidFill>
                        <a:effectLst/>
                        <a:latin typeface="Calibri"/>
                        <a:ea typeface="Times New Roman"/>
                        <a:cs typeface="Times New Roman"/>
                      </a:endParaRPr>
                    </a:p>
                  </a:txBody>
                  <a:tcPr marL="63455" marR="63455" marT="0" marB="0">
                    <a:solidFill>
                      <a:schemeClr val="accent2">
                        <a:lumMod val="20000"/>
                        <a:lumOff val="80000"/>
                      </a:schemeClr>
                    </a:solidFill>
                  </a:tcPr>
                </a:tc>
                <a:tc>
                  <a:txBody>
                    <a:bodyPr/>
                    <a:lstStyle/>
                    <a:p>
                      <a:pPr indent="252095" algn="l">
                        <a:lnSpc>
                          <a:spcPct val="150000"/>
                        </a:lnSpc>
                        <a:spcBef>
                          <a:spcPts val="600"/>
                        </a:spcBef>
                        <a:spcAft>
                          <a:spcPts val="0"/>
                        </a:spcAft>
                      </a:pPr>
                      <a:r>
                        <a:rPr lang="es-EC" sz="900" dirty="0">
                          <a:effectLst/>
                        </a:rPr>
                        <a:t>Este criterio permite  analizar el soporte ofrecido por las bibliotecas en relación a la infra estructura</a:t>
                      </a:r>
                      <a:endParaRPr lang="es-ES" sz="1000" dirty="0">
                        <a:solidFill>
                          <a:srgbClr val="2E74B5"/>
                        </a:solidFill>
                        <a:effectLst/>
                        <a:latin typeface="Calibri"/>
                        <a:ea typeface="Times New Roman"/>
                        <a:cs typeface="Times New Roman"/>
                      </a:endParaRPr>
                    </a:p>
                  </a:txBody>
                  <a:tcPr marL="63455" marR="63455" marT="0" marB="0">
                    <a:solidFill>
                      <a:schemeClr val="accent2">
                        <a:lumMod val="20000"/>
                        <a:lumOff val="80000"/>
                      </a:schemeClr>
                    </a:solidFill>
                  </a:tcPr>
                </a:tc>
                <a:extLst>
                  <a:ext uri="{0D108BD9-81ED-4DB2-BD59-A6C34878D82A}">
                    <a16:rowId xmlns:a16="http://schemas.microsoft.com/office/drawing/2014/main" val="10002"/>
                  </a:ext>
                </a:extLst>
              </a:tr>
              <a:tr h="632737">
                <a:tc>
                  <a:txBody>
                    <a:bodyPr/>
                    <a:lstStyle/>
                    <a:p>
                      <a:pPr indent="252095" algn="just">
                        <a:lnSpc>
                          <a:spcPct val="150000"/>
                        </a:lnSpc>
                        <a:spcBef>
                          <a:spcPts val="600"/>
                        </a:spcBef>
                        <a:spcAft>
                          <a:spcPts val="0"/>
                        </a:spcAft>
                      </a:pPr>
                      <a:r>
                        <a:rPr lang="es-ES" sz="900">
                          <a:effectLst/>
                        </a:rPr>
                        <a:t>Soporte a Plataformas móviles</a:t>
                      </a:r>
                      <a:endParaRPr lang="es-ES" sz="1000">
                        <a:solidFill>
                          <a:srgbClr val="2E74B5"/>
                        </a:solidFill>
                        <a:effectLst/>
                        <a:latin typeface="Calibri"/>
                        <a:ea typeface="Times New Roman"/>
                        <a:cs typeface="Times New Roman"/>
                      </a:endParaRPr>
                    </a:p>
                  </a:txBody>
                  <a:tcPr marL="63455" marR="63455" marT="0" marB="0"/>
                </a:tc>
                <a:tc>
                  <a:txBody>
                    <a:bodyPr/>
                    <a:lstStyle/>
                    <a:p>
                      <a:pPr marL="342900" lvl="0" indent="-342900">
                        <a:lnSpc>
                          <a:spcPct val="115000"/>
                        </a:lnSpc>
                        <a:spcBef>
                          <a:spcPts val="600"/>
                        </a:spcBef>
                        <a:spcAft>
                          <a:spcPts val="0"/>
                        </a:spcAft>
                        <a:buFont typeface="+mj-lt"/>
                        <a:buAutoNum type="arabicPeriod"/>
                      </a:pPr>
                      <a:r>
                        <a:rPr lang="es-EC" sz="900">
                          <a:effectLst/>
                        </a:rPr>
                        <a:t>Soporte a Plataformas móviles</a:t>
                      </a:r>
                      <a:endParaRPr lang="es-ES" sz="1000">
                        <a:solidFill>
                          <a:srgbClr val="2E74B5"/>
                        </a:solidFill>
                        <a:effectLst/>
                        <a:latin typeface="Calibri"/>
                        <a:ea typeface="Calibri"/>
                        <a:cs typeface="Calibri"/>
                      </a:endParaRPr>
                    </a:p>
                  </a:txBody>
                  <a:tcPr marL="63455" marR="63455" marT="0" marB="0"/>
                </a:tc>
                <a:tc>
                  <a:txBody>
                    <a:bodyPr/>
                    <a:lstStyle/>
                    <a:p>
                      <a:pPr indent="252095" algn="just">
                        <a:lnSpc>
                          <a:spcPct val="150000"/>
                        </a:lnSpc>
                        <a:spcBef>
                          <a:spcPts val="600"/>
                        </a:spcBef>
                        <a:spcAft>
                          <a:spcPts val="0"/>
                        </a:spcAft>
                      </a:pPr>
                      <a:r>
                        <a:rPr lang="es-EC" sz="900" dirty="0">
                          <a:effectLst/>
                        </a:rPr>
                        <a:t>En este criterio se analiza la gestión hacia herramientas móviles.</a:t>
                      </a:r>
                      <a:endParaRPr lang="es-ES" sz="1000" dirty="0">
                        <a:solidFill>
                          <a:srgbClr val="2E74B5"/>
                        </a:solidFill>
                        <a:effectLst/>
                        <a:latin typeface="Calibri"/>
                        <a:ea typeface="Times New Roman"/>
                        <a:cs typeface="Times New Roman"/>
                      </a:endParaRPr>
                    </a:p>
                  </a:txBody>
                  <a:tcPr marL="63455" marR="63455" marT="0" marB="0"/>
                </a:tc>
                <a:extLst>
                  <a:ext uri="{0D108BD9-81ED-4DB2-BD59-A6C34878D82A}">
                    <a16:rowId xmlns:a16="http://schemas.microsoft.com/office/drawing/2014/main" val="10003"/>
                  </a:ext>
                </a:extLst>
              </a:tr>
            </a:tbl>
          </a:graphicData>
        </a:graphic>
      </p:graphicFrame>
      <p:sp>
        <p:nvSpPr>
          <p:cNvPr id="5" name="4 CuadroTexto"/>
          <p:cNvSpPr txBox="1"/>
          <p:nvPr/>
        </p:nvSpPr>
        <p:spPr>
          <a:xfrm>
            <a:off x="785091" y="1791855"/>
            <a:ext cx="2290618" cy="2154436"/>
          </a:xfrm>
          <a:prstGeom prst="rect">
            <a:avLst/>
          </a:prstGeom>
          <a:noFill/>
        </p:spPr>
        <p:txBody>
          <a:bodyPr wrap="square" rtlCol="0">
            <a:spAutoFit/>
          </a:bodyPr>
          <a:lstStyle/>
          <a:p>
            <a:pPr lvl="0">
              <a:buSzPts val="1400"/>
              <a:defRPr/>
            </a:pPr>
            <a:r>
              <a:rPr lang="es-ES" sz="1000" dirty="0">
                <a:solidFill>
                  <a:schemeClr val="accent2"/>
                </a:solidFill>
              </a:rPr>
              <a:t>Para realizar esta comparativa se ha utilizado criterios y subcriterios en base a información de estudio comparativo de librerías de componentes JSF obtenida de foros, publicaciones, paginas oficiales, Documentación de  frameworks  bajo ambiente de pruebas instalando cada uno de ellos,  validando en base  a obtener información relevante de su uso y funcionalidad  en base a cada una de las características.</a:t>
            </a:r>
          </a:p>
          <a:p>
            <a:pPr lvl="0"/>
            <a:endParaRPr lang="es-ES" dirty="0"/>
          </a:p>
        </p:txBody>
      </p:sp>
    </p:spTree>
    <p:extLst>
      <p:ext uri="{BB962C8B-B14F-4D97-AF65-F5344CB8AC3E}">
        <p14:creationId xmlns:p14="http://schemas.microsoft.com/office/powerpoint/2010/main" val="161238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33926325"/>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77413" y="1139165"/>
            <a:ext cx="7915605" cy="478748"/>
          </a:xfrm>
        </p:spPr>
        <p:txBody>
          <a:bodyPr>
            <a:normAutofit fontScale="62500" lnSpcReduction="20000"/>
          </a:bodyPr>
          <a:lstStyle/>
          <a:p>
            <a:r>
              <a:rPr lang="es-ES" b="1" dirty="0"/>
              <a:t>Documentación</a:t>
            </a:r>
            <a:endParaRPr lang="x-none" b="1" dirty="0"/>
          </a:p>
        </p:txBody>
      </p:sp>
      <p:graphicFrame>
        <p:nvGraphicFramePr>
          <p:cNvPr id="6" name="5 Tabla"/>
          <p:cNvGraphicFramePr>
            <a:graphicFrameLocks noGrp="1"/>
          </p:cNvGraphicFramePr>
          <p:nvPr>
            <p:extLst>
              <p:ext uri="{D42A27DB-BD31-4B8C-83A1-F6EECF244321}">
                <p14:modId xmlns:p14="http://schemas.microsoft.com/office/powerpoint/2010/main" val="3980202080"/>
              </p:ext>
            </p:extLst>
          </p:nvPr>
        </p:nvGraphicFramePr>
        <p:xfrm>
          <a:off x="1810759" y="1719335"/>
          <a:ext cx="5762625" cy="2366772"/>
        </p:xfrm>
        <a:graphic>
          <a:graphicData uri="http://schemas.openxmlformats.org/drawingml/2006/table">
            <a:tbl>
              <a:tblPr firstRow="1" firstCol="1" bandRow="1">
                <a:tableStyleId>{2434CCC1-DE58-4BC5-B4F6-41BA89460A13}</a:tableStyleId>
              </a:tblPr>
              <a:tblGrid>
                <a:gridCol w="2679951">
                  <a:extLst>
                    <a:ext uri="{9D8B030D-6E8A-4147-A177-3AD203B41FA5}">
                      <a16:colId xmlns:a16="http://schemas.microsoft.com/office/drawing/2014/main" val="20000"/>
                    </a:ext>
                  </a:extLst>
                </a:gridCol>
                <a:gridCol w="3082674">
                  <a:extLst>
                    <a:ext uri="{9D8B030D-6E8A-4147-A177-3AD203B41FA5}">
                      <a16:colId xmlns:a16="http://schemas.microsoft.com/office/drawing/2014/main" val="20001"/>
                    </a:ext>
                  </a:extLst>
                </a:gridCol>
              </a:tblGrid>
              <a:tr h="180340">
                <a:tc>
                  <a:txBody>
                    <a:bodyPr/>
                    <a:lstStyle/>
                    <a:p>
                      <a:pPr indent="252095" algn="ctr">
                        <a:lnSpc>
                          <a:spcPct val="150000"/>
                        </a:lnSpc>
                        <a:spcBef>
                          <a:spcPts val="600"/>
                        </a:spcBef>
                        <a:spcAft>
                          <a:spcPts val="0"/>
                        </a:spcAft>
                      </a:pPr>
                      <a:r>
                        <a:rPr lang="es-ES" sz="1000" dirty="0">
                          <a:solidFill>
                            <a:schemeClr val="bg1"/>
                          </a:solidFill>
                          <a:effectLst/>
                        </a:rPr>
                        <a:t>Requisito</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tc>
                  <a:txBody>
                    <a:bodyPr/>
                    <a:lstStyle/>
                    <a:p>
                      <a:pPr indent="252095" algn="just">
                        <a:lnSpc>
                          <a:spcPct val="150000"/>
                        </a:lnSpc>
                        <a:spcBef>
                          <a:spcPts val="600"/>
                        </a:spcBef>
                        <a:spcAft>
                          <a:spcPts val="0"/>
                        </a:spcAft>
                      </a:pPr>
                      <a:r>
                        <a:rPr lang="es-EC" sz="1000" dirty="0">
                          <a:solidFill>
                            <a:schemeClr val="bg1"/>
                          </a:solidFill>
                          <a:effectLst/>
                        </a:rPr>
                        <a:t>Descripción</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180340">
                <a:tc>
                  <a:txBody>
                    <a:bodyPr/>
                    <a:lstStyle/>
                    <a:p>
                      <a:pPr indent="252095" algn="just">
                        <a:lnSpc>
                          <a:spcPct val="150000"/>
                        </a:lnSpc>
                        <a:spcBef>
                          <a:spcPts val="600"/>
                        </a:spcBef>
                        <a:spcAft>
                          <a:spcPts val="0"/>
                        </a:spcAft>
                      </a:pPr>
                      <a:r>
                        <a:rPr lang="es-ES" sz="1000">
                          <a:effectLst/>
                        </a:rPr>
                        <a:t> Documentación Oficial</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just">
                        <a:lnSpc>
                          <a:spcPct val="150000"/>
                        </a:lnSpc>
                        <a:spcBef>
                          <a:spcPts val="600"/>
                        </a:spcBef>
                        <a:spcAft>
                          <a:spcPts val="0"/>
                        </a:spcAft>
                      </a:pPr>
                      <a:r>
                        <a:rPr lang="es-ES" sz="1000" dirty="0">
                          <a:effectLst/>
                        </a:rPr>
                        <a:t>Disponibilidad de Documentación Oficial, guías de usuario, manuales, cursos.</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72085">
                <a:tc>
                  <a:txBody>
                    <a:bodyPr/>
                    <a:lstStyle/>
                    <a:p>
                      <a:pPr indent="252095" algn="just">
                        <a:lnSpc>
                          <a:spcPct val="150000"/>
                        </a:lnSpc>
                        <a:spcBef>
                          <a:spcPts val="600"/>
                        </a:spcBef>
                        <a:spcAft>
                          <a:spcPts val="0"/>
                        </a:spcAft>
                      </a:pPr>
                      <a:r>
                        <a:rPr lang="es-EC" sz="1000" dirty="0">
                          <a:effectLst/>
                        </a:rPr>
                        <a:t>Configuración</a:t>
                      </a:r>
                      <a:endParaRPr lang="es-ES" sz="1100" dirty="0">
                        <a:solidFill>
                          <a:srgbClr val="2E74B5"/>
                        </a:solidFill>
                        <a:effectLst/>
                        <a:latin typeface="Calibri"/>
                        <a:ea typeface="Times New Roman"/>
                        <a:cs typeface="Times New Roman"/>
                      </a:endParaRPr>
                    </a:p>
                  </a:txBody>
                  <a:tcPr marL="68580" marR="68580" marT="0" marB="0">
                    <a:solidFill>
                      <a:schemeClr val="accent2">
                        <a:lumMod val="20000"/>
                        <a:lumOff val="80000"/>
                      </a:schemeClr>
                    </a:solidFill>
                  </a:tcPr>
                </a:tc>
                <a:tc>
                  <a:txBody>
                    <a:bodyPr/>
                    <a:lstStyle/>
                    <a:p>
                      <a:pPr indent="252095" algn="just">
                        <a:lnSpc>
                          <a:spcPct val="150000"/>
                        </a:lnSpc>
                        <a:spcBef>
                          <a:spcPts val="600"/>
                        </a:spcBef>
                        <a:spcAft>
                          <a:spcPts val="0"/>
                        </a:spcAft>
                      </a:pPr>
                      <a:r>
                        <a:rPr lang="es-ES" sz="1000" dirty="0">
                          <a:effectLst/>
                        </a:rPr>
                        <a:t>configuraciones  del descriptor de despliegue en el archivo web.xml;</a:t>
                      </a:r>
                      <a:endParaRPr lang="es-ES" sz="1100" dirty="0">
                        <a:solidFill>
                          <a:srgbClr val="2E74B5"/>
                        </a:solidFill>
                        <a:effectLst/>
                        <a:latin typeface="Calibri"/>
                        <a:ea typeface="Times New Roman"/>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r h="172085">
                <a:tc>
                  <a:txBody>
                    <a:bodyPr/>
                    <a:lstStyle/>
                    <a:p>
                      <a:pPr indent="252095" algn="just">
                        <a:lnSpc>
                          <a:spcPct val="150000"/>
                        </a:lnSpc>
                        <a:spcBef>
                          <a:spcPts val="600"/>
                        </a:spcBef>
                        <a:spcAft>
                          <a:spcPts val="0"/>
                        </a:spcAft>
                      </a:pPr>
                      <a:r>
                        <a:rPr lang="es-ES" sz="1000">
                          <a:effectLst/>
                        </a:rPr>
                        <a:t>Showcase</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just">
                        <a:lnSpc>
                          <a:spcPct val="150000"/>
                        </a:lnSpc>
                        <a:spcBef>
                          <a:spcPts val="600"/>
                        </a:spcBef>
                        <a:spcAft>
                          <a:spcPts val="0"/>
                        </a:spcAft>
                      </a:pPr>
                      <a:r>
                        <a:rPr lang="es-ES" sz="1000" dirty="0">
                          <a:effectLst/>
                        </a:rPr>
                        <a:t>Son las librerías de utilidades cuentan con información integrada para el uso de sus componentes.</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172085">
                <a:tc>
                  <a:txBody>
                    <a:bodyPr/>
                    <a:lstStyle/>
                    <a:p>
                      <a:pPr indent="252095" algn="just">
                        <a:lnSpc>
                          <a:spcPct val="150000"/>
                        </a:lnSpc>
                        <a:spcBef>
                          <a:spcPts val="600"/>
                        </a:spcBef>
                        <a:spcAft>
                          <a:spcPts val="0"/>
                        </a:spcAft>
                      </a:pPr>
                      <a:r>
                        <a:rPr lang="es-ES" sz="1000" dirty="0">
                          <a:effectLst/>
                        </a:rPr>
                        <a:t>Soporte</a:t>
                      </a:r>
                      <a:endParaRPr lang="es-ES" sz="1100" dirty="0">
                        <a:solidFill>
                          <a:srgbClr val="2E74B5"/>
                        </a:solidFill>
                        <a:effectLst/>
                        <a:latin typeface="Calibri"/>
                        <a:ea typeface="Times New Roman"/>
                        <a:cs typeface="Times New Roman"/>
                      </a:endParaRPr>
                    </a:p>
                  </a:txBody>
                  <a:tcPr marL="68580" marR="68580" marT="0" marB="0">
                    <a:solidFill>
                      <a:schemeClr val="accent2">
                        <a:lumMod val="20000"/>
                        <a:lumOff val="80000"/>
                      </a:schemeClr>
                    </a:solidFill>
                  </a:tcPr>
                </a:tc>
                <a:tc>
                  <a:txBody>
                    <a:bodyPr/>
                    <a:lstStyle/>
                    <a:p>
                      <a:pPr indent="252095" algn="just">
                        <a:lnSpc>
                          <a:spcPct val="150000"/>
                        </a:lnSpc>
                        <a:spcBef>
                          <a:spcPts val="600"/>
                        </a:spcBef>
                        <a:spcAft>
                          <a:spcPts val="0"/>
                        </a:spcAft>
                      </a:pPr>
                      <a:r>
                        <a:rPr lang="es-EC" sz="1000" dirty="0">
                          <a:effectLst/>
                        </a:rPr>
                        <a:t>Aumentar características, mejorar o reparar</a:t>
                      </a:r>
                      <a:endParaRPr lang="es-ES" sz="1100" dirty="0">
                        <a:solidFill>
                          <a:srgbClr val="2E74B5"/>
                        </a:solidFill>
                        <a:effectLst/>
                        <a:latin typeface="Calibri"/>
                        <a:ea typeface="Times New Roman"/>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4"/>
                  </a:ext>
                </a:extLst>
              </a:tr>
              <a:tr h="172085">
                <a:tc>
                  <a:txBody>
                    <a:bodyPr/>
                    <a:lstStyle/>
                    <a:p>
                      <a:pPr indent="252095" algn="just">
                        <a:lnSpc>
                          <a:spcPct val="150000"/>
                        </a:lnSpc>
                        <a:spcBef>
                          <a:spcPts val="600"/>
                        </a:spcBef>
                        <a:spcAft>
                          <a:spcPts val="0"/>
                        </a:spcAft>
                      </a:pPr>
                      <a:r>
                        <a:rPr lang="es-EC" sz="1000">
                          <a:effectLst/>
                        </a:rPr>
                        <a:t>Popularidad</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just">
                        <a:lnSpc>
                          <a:spcPct val="150000"/>
                        </a:lnSpc>
                        <a:spcBef>
                          <a:spcPts val="600"/>
                        </a:spcBef>
                        <a:spcAft>
                          <a:spcPts val="0"/>
                        </a:spcAft>
                      </a:pPr>
                      <a:r>
                        <a:rPr lang="es-EC" sz="1000" dirty="0">
                          <a:effectLst/>
                        </a:rPr>
                        <a:t>Índices de aceptación (Ranking)  de la Librería de Componentes, </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002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77413" y="1139165"/>
            <a:ext cx="7915605" cy="478748"/>
          </a:xfrm>
        </p:spPr>
        <p:txBody>
          <a:bodyPr>
            <a:normAutofit fontScale="62500" lnSpcReduction="20000"/>
          </a:bodyPr>
          <a:lstStyle/>
          <a:p>
            <a:r>
              <a:rPr lang="es-ES" b="1" dirty="0"/>
              <a:t>Infraestructura</a:t>
            </a:r>
            <a:endParaRPr lang="x-none" b="1" dirty="0"/>
          </a:p>
        </p:txBody>
      </p:sp>
      <p:graphicFrame>
        <p:nvGraphicFramePr>
          <p:cNvPr id="4" name="3 Tabla"/>
          <p:cNvGraphicFramePr>
            <a:graphicFrameLocks noGrp="1"/>
          </p:cNvGraphicFramePr>
          <p:nvPr>
            <p:extLst>
              <p:ext uri="{D42A27DB-BD31-4B8C-83A1-F6EECF244321}">
                <p14:modId xmlns:p14="http://schemas.microsoft.com/office/powerpoint/2010/main" val="4049328712"/>
              </p:ext>
            </p:extLst>
          </p:nvPr>
        </p:nvGraphicFramePr>
        <p:xfrm>
          <a:off x="1127124" y="1602726"/>
          <a:ext cx="6529821" cy="1958848"/>
        </p:xfrm>
        <a:graphic>
          <a:graphicData uri="http://schemas.openxmlformats.org/drawingml/2006/table">
            <a:tbl>
              <a:tblPr firstRow="1" firstCol="1" bandRow="1">
                <a:tableStyleId>{2434CCC1-DE58-4BC5-B4F6-41BA89460A13}</a:tableStyleId>
              </a:tblPr>
              <a:tblGrid>
                <a:gridCol w="3085030">
                  <a:extLst>
                    <a:ext uri="{9D8B030D-6E8A-4147-A177-3AD203B41FA5}">
                      <a16:colId xmlns:a16="http://schemas.microsoft.com/office/drawing/2014/main" val="20000"/>
                    </a:ext>
                  </a:extLst>
                </a:gridCol>
                <a:gridCol w="3444791">
                  <a:extLst>
                    <a:ext uri="{9D8B030D-6E8A-4147-A177-3AD203B41FA5}">
                      <a16:colId xmlns:a16="http://schemas.microsoft.com/office/drawing/2014/main" val="20001"/>
                    </a:ext>
                  </a:extLst>
                </a:gridCol>
              </a:tblGrid>
              <a:tr h="154334">
                <a:tc>
                  <a:txBody>
                    <a:bodyPr/>
                    <a:lstStyle/>
                    <a:p>
                      <a:pPr indent="252095" algn="ctr">
                        <a:lnSpc>
                          <a:spcPct val="150000"/>
                        </a:lnSpc>
                        <a:spcBef>
                          <a:spcPts val="600"/>
                        </a:spcBef>
                        <a:spcAft>
                          <a:spcPts val="0"/>
                        </a:spcAft>
                      </a:pPr>
                      <a:r>
                        <a:rPr lang="es-ES" sz="1000" dirty="0">
                          <a:solidFill>
                            <a:schemeClr val="bg1"/>
                          </a:solidFill>
                          <a:effectLst/>
                        </a:rPr>
                        <a:t>Requisito</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tc>
                  <a:txBody>
                    <a:bodyPr/>
                    <a:lstStyle/>
                    <a:p>
                      <a:pPr indent="252095" algn="just">
                        <a:lnSpc>
                          <a:spcPct val="150000"/>
                        </a:lnSpc>
                        <a:spcBef>
                          <a:spcPts val="600"/>
                        </a:spcBef>
                        <a:spcAft>
                          <a:spcPts val="0"/>
                        </a:spcAft>
                      </a:pPr>
                      <a:r>
                        <a:rPr lang="es-EC" sz="1000" dirty="0">
                          <a:solidFill>
                            <a:schemeClr val="bg1"/>
                          </a:solidFill>
                          <a:effectLst/>
                        </a:rPr>
                        <a:t>Descripción</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327311">
                <a:tc>
                  <a:txBody>
                    <a:bodyPr/>
                    <a:lstStyle/>
                    <a:p>
                      <a:pPr indent="252095" algn="just">
                        <a:lnSpc>
                          <a:spcPct val="150000"/>
                        </a:lnSpc>
                        <a:spcBef>
                          <a:spcPts val="600"/>
                        </a:spcBef>
                        <a:spcAft>
                          <a:spcPts val="0"/>
                        </a:spcAft>
                      </a:pPr>
                      <a:r>
                        <a:rPr lang="es-ES" sz="1000" dirty="0">
                          <a:effectLst/>
                        </a:rPr>
                        <a:t>Navegadores</a:t>
                      </a:r>
                      <a:endParaRPr lang="es-ES" sz="1100" dirty="0">
                        <a:solidFill>
                          <a:srgbClr val="2E74B5"/>
                        </a:solidFill>
                        <a:effectLst/>
                        <a:latin typeface="Calibri"/>
                        <a:ea typeface="Times New Roman"/>
                        <a:cs typeface="Times New Roman"/>
                      </a:endParaRPr>
                    </a:p>
                  </a:txBody>
                  <a:tcPr marL="68580" marR="68580" marT="0" marB="0"/>
                </a:tc>
                <a:tc>
                  <a:txBody>
                    <a:bodyPr/>
                    <a:lstStyle/>
                    <a:p>
                      <a:pPr indent="252095" algn="just">
                        <a:lnSpc>
                          <a:spcPct val="150000"/>
                        </a:lnSpc>
                        <a:spcBef>
                          <a:spcPts val="600"/>
                        </a:spcBef>
                        <a:spcAft>
                          <a:spcPts val="0"/>
                        </a:spcAft>
                      </a:pPr>
                      <a:r>
                        <a:rPr lang="es-ES" sz="1000" dirty="0">
                          <a:effectLst/>
                        </a:rPr>
                        <a:t>Disponibilidad de Documentación Oficial, guías de usuario, manuales, cursos.</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27311">
                <a:tc>
                  <a:txBody>
                    <a:bodyPr/>
                    <a:lstStyle/>
                    <a:p>
                      <a:pPr indent="252095" algn="just">
                        <a:lnSpc>
                          <a:spcPct val="150000"/>
                        </a:lnSpc>
                        <a:spcBef>
                          <a:spcPts val="600"/>
                        </a:spcBef>
                        <a:spcAft>
                          <a:spcPts val="0"/>
                        </a:spcAft>
                      </a:pPr>
                      <a:r>
                        <a:rPr lang="es-EC" sz="1000" dirty="0">
                          <a:effectLst/>
                        </a:rPr>
                        <a:t>Servidores</a:t>
                      </a:r>
                      <a:endParaRPr lang="es-ES" sz="1100" dirty="0">
                        <a:solidFill>
                          <a:srgbClr val="2E74B5"/>
                        </a:solidFill>
                        <a:effectLst/>
                        <a:latin typeface="Calibri"/>
                        <a:ea typeface="Times New Roman"/>
                        <a:cs typeface="Times New Roman"/>
                      </a:endParaRPr>
                    </a:p>
                  </a:txBody>
                  <a:tcPr marL="68580" marR="68580" marT="0" marB="0">
                    <a:solidFill>
                      <a:schemeClr val="accent2">
                        <a:lumMod val="20000"/>
                        <a:lumOff val="80000"/>
                      </a:schemeClr>
                    </a:solidFill>
                  </a:tcPr>
                </a:tc>
                <a:tc>
                  <a:txBody>
                    <a:bodyPr/>
                    <a:lstStyle/>
                    <a:p>
                      <a:pPr indent="252095" algn="just">
                        <a:lnSpc>
                          <a:spcPct val="150000"/>
                        </a:lnSpc>
                        <a:spcBef>
                          <a:spcPts val="600"/>
                        </a:spcBef>
                        <a:spcAft>
                          <a:spcPts val="0"/>
                        </a:spcAft>
                      </a:pPr>
                      <a:r>
                        <a:rPr lang="es-ES" sz="1000" dirty="0">
                          <a:effectLst/>
                        </a:rPr>
                        <a:t>Configuraciones  del descriptor de despliegue en el archivo web.xml;</a:t>
                      </a:r>
                      <a:endParaRPr lang="es-ES" sz="1100" dirty="0">
                        <a:solidFill>
                          <a:srgbClr val="2E74B5"/>
                        </a:solidFill>
                        <a:effectLst/>
                        <a:latin typeface="Calibri"/>
                        <a:ea typeface="Times New Roman"/>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r h="673265">
                <a:tc>
                  <a:txBody>
                    <a:bodyPr/>
                    <a:lstStyle/>
                    <a:p>
                      <a:pPr indent="252095" algn="just">
                        <a:lnSpc>
                          <a:spcPct val="150000"/>
                        </a:lnSpc>
                        <a:spcBef>
                          <a:spcPts val="600"/>
                        </a:spcBef>
                        <a:spcAft>
                          <a:spcPts val="0"/>
                        </a:spcAft>
                      </a:pPr>
                      <a:r>
                        <a:rPr lang="es-EC" sz="1000">
                          <a:effectLst/>
                        </a:rPr>
                        <a:t>Soporte Ajax</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just">
                        <a:lnSpc>
                          <a:spcPct val="150000"/>
                        </a:lnSpc>
                        <a:spcBef>
                          <a:spcPts val="600"/>
                        </a:spcBef>
                        <a:spcAft>
                          <a:spcPts val="0"/>
                        </a:spcAft>
                      </a:pPr>
                      <a:r>
                        <a:rPr lang="es-EC" sz="1000" dirty="0">
                          <a:effectLst/>
                        </a:rPr>
                        <a:t>Ofrece soporte para la interacción asíncrona cliente-servidor. Este es  el proceso de intercambio de datos con el  servidor y actualizar partes de una página web sin volver a cargar toda la página.</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566103526"/>
              </p:ext>
            </p:extLst>
          </p:nvPr>
        </p:nvGraphicFramePr>
        <p:xfrm>
          <a:off x="1126836" y="3990108"/>
          <a:ext cx="6493163" cy="865124"/>
        </p:xfrm>
        <a:graphic>
          <a:graphicData uri="http://schemas.openxmlformats.org/drawingml/2006/table">
            <a:tbl>
              <a:tblPr firstRow="1" firstCol="1" bandRow="1">
                <a:tableStyleId>{2434CCC1-DE58-4BC5-B4F6-41BA89460A13}</a:tableStyleId>
              </a:tblPr>
              <a:tblGrid>
                <a:gridCol w="3195084">
                  <a:extLst>
                    <a:ext uri="{9D8B030D-6E8A-4147-A177-3AD203B41FA5}">
                      <a16:colId xmlns:a16="http://schemas.microsoft.com/office/drawing/2014/main" val="20000"/>
                    </a:ext>
                  </a:extLst>
                </a:gridCol>
                <a:gridCol w="3298079">
                  <a:extLst>
                    <a:ext uri="{9D8B030D-6E8A-4147-A177-3AD203B41FA5}">
                      <a16:colId xmlns:a16="http://schemas.microsoft.com/office/drawing/2014/main" val="20001"/>
                    </a:ext>
                  </a:extLst>
                </a:gridCol>
              </a:tblGrid>
              <a:tr h="195750">
                <a:tc>
                  <a:txBody>
                    <a:bodyPr/>
                    <a:lstStyle/>
                    <a:p>
                      <a:pPr indent="252095" algn="ctr">
                        <a:lnSpc>
                          <a:spcPct val="150000"/>
                        </a:lnSpc>
                        <a:spcBef>
                          <a:spcPts val="600"/>
                        </a:spcBef>
                        <a:spcAft>
                          <a:spcPts val="0"/>
                        </a:spcAft>
                      </a:pPr>
                      <a:r>
                        <a:rPr lang="es-ES" sz="1000" dirty="0">
                          <a:effectLst/>
                        </a:rPr>
                        <a:t>Requisito</a:t>
                      </a:r>
                      <a:endParaRPr lang="es-ES" sz="1100" dirty="0">
                        <a:solidFill>
                          <a:srgbClr val="2E74B5"/>
                        </a:solidFill>
                        <a:effectLst/>
                        <a:latin typeface="Calibri"/>
                        <a:ea typeface="Times New Roman"/>
                        <a:cs typeface="Times New Roman"/>
                      </a:endParaRPr>
                    </a:p>
                  </a:txBody>
                  <a:tcPr marL="68580" marR="68580" marT="0" marB="0">
                    <a:solidFill>
                      <a:schemeClr val="accent2"/>
                    </a:solidFill>
                  </a:tcPr>
                </a:tc>
                <a:tc>
                  <a:txBody>
                    <a:bodyPr/>
                    <a:lstStyle/>
                    <a:p>
                      <a:pPr indent="252095" algn="just">
                        <a:lnSpc>
                          <a:spcPct val="150000"/>
                        </a:lnSpc>
                        <a:spcBef>
                          <a:spcPts val="600"/>
                        </a:spcBef>
                        <a:spcAft>
                          <a:spcPts val="0"/>
                        </a:spcAft>
                      </a:pPr>
                      <a:r>
                        <a:rPr lang="es-EC" sz="1000" dirty="0">
                          <a:effectLst/>
                        </a:rPr>
                        <a:t>Descripción</a:t>
                      </a:r>
                      <a:endParaRPr lang="es-ES" sz="1100" dirty="0">
                        <a:solidFill>
                          <a:srgbClr val="2E74B5"/>
                        </a:solidFill>
                        <a:effectLst/>
                        <a:latin typeface="Calibri"/>
                        <a:ea typeface="Times New Roman"/>
                        <a:cs typeface="Times New Roman"/>
                      </a:endParaRPr>
                    </a:p>
                  </a:txBody>
                  <a:tcPr marL="68580" marR="68580" marT="0" marB="0">
                    <a:solidFill>
                      <a:schemeClr val="accent2"/>
                    </a:solidFill>
                  </a:tcPr>
                </a:tc>
                <a:extLst>
                  <a:ext uri="{0D108BD9-81ED-4DB2-BD59-A6C34878D82A}">
                    <a16:rowId xmlns:a16="http://schemas.microsoft.com/office/drawing/2014/main" val="10000"/>
                  </a:ext>
                </a:extLst>
              </a:tr>
              <a:tr h="587249">
                <a:tc>
                  <a:txBody>
                    <a:bodyPr/>
                    <a:lstStyle/>
                    <a:p>
                      <a:pPr indent="252095" algn="just">
                        <a:lnSpc>
                          <a:spcPct val="150000"/>
                        </a:lnSpc>
                        <a:spcBef>
                          <a:spcPts val="600"/>
                        </a:spcBef>
                        <a:spcAft>
                          <a:spcPts val="0"/>
                        </a:spcAft>
                      </a:pPr>
                      <a:r>
                        <a:rPr lang="es-EC" sz="1000" dirty="0">
                          <a:effectLst/>
                        </a:rPr>
                        <a:t>Soporte a Plataformas móviles</a:t>
                      </a:r>
                      <a:endParaRPr lang="es-ES" sz="1100" dirty="0">
                        <a:effectLst/>
                      </a:endParaRPr>
                    </a:p>
                    <a:p>
                      <a:pPr indent="252095" algn="just">
                        <a:lnSpc>
                          <a:spcPct val="150000"/>
                        </a:lnSpc>
                        <a:spcBef>
                          <a:spcPts val="600"/>
                        </a:spcBef>
                        <a:spcAft>
                          <a:spcPts val="0"/>
                        </a:spcAft>
                      </a:pPr>
                      <a:r>
                        <a:rPr lang="es-ES" sz="1000" dirty="0">
                          <a:effectLst/>
                        </a:rPr>
                        <a:t> </a:t>
                      </a:r>
                      <a:endParaRPr lang="es-ES" sz="1100" dirty="0">
                        <a:solidFill>
                          <a:srgbClr val="2E74B5"/>
                        </a:solidFill>
                        <a:effectLst/>
                        <a:latin typeface="Calibri"/>
                        <a:ea typeface="Times New Roman"/>
                        <a:cs typeface="Times New Roman"/>
                      </a:endParaRPr>
                    </a:p>
                  </a:txBody>
                  <a:tcPr marL="68580" marR="68580" marT="0" marB="0"/>
                </a:tc>
                <a:tc>
                  <a:txBody>
                    <a:bodyPr/>
                    <a:lstStyle/>
                    <a:p>
                      <a:pPr indent="252095" algn="just">
                        <a:lnSpc>
                          <a:spcPct val="150000"/>
                        </a:lnSpc>
                        <a:spcBef>
                          <a:spcPts val="600"/>
                        </a:spcBef>
                        <a:spcAft>
                          <a:spcPts val="0"/>
                        </a:spcAft>
                      </a:pPr>
                      <a:r>
                        <a:rPr lang="es-ES" sz="1000" dirty="0">
                          <a:effectLst/>
                        </a:rPr>
                        <a:t>Existencia de plataformas móviles, mejorar características de usabilidad., capacidad de funcionalidad.</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7" name="Marcador de texto 2">
            <a:extLst>
              <a:ext uri="{FF2B5EF4-FFF2-40B4-BE49-F238E27FC236}">
                <a16:creationId xmlns:a16="http://schemas.microsoft.com/office/drawing/2014/main" id="{18C25B3A-BBD0-4911-8F28-B8C4095C434A}"/>
              </a:ext>
            </a:extLst>
          </p:cNvPr>
          <p:cNvSpPr txBox="1">
            <a:spLocks/>
          </p:cNvSpPr>
          <p:nvPr/>
        </p:nvSpPr>
        <p:spPr>
          <a:xfrm>
            <a:off x="1131413" y="3545238"/>
            <a:ext cx="7915605" cy="478748"/>
          </a:xfrm>
          <a:prstGeom prst="rect">
            <a:avLst/>
          </a:prstGeom>
        </p:spPr>
        <p:txBody>
          <a:bodyPr spcFirstLastPara="1" vert="horz" wrap="square" lIns="91425" tIns="91425" rIns="91425" bIns="91425" anchor="t" anchorCtr="0">
            <a:normAutofit fontScale="62500" lnSpcReduction="20000"/>
          </a:bodyPr>
          <a:lstStyle>
            <a:lvl1pPr marL="457200" lvl="0" indent="-381000" algn="l" rtl="0" eaLnBrk="1" latinLnBrk="0" hangingPunct="1">
              <a:spcBef>
                <a:spcPts val="600"/>
              </a:spcBef>
              <a:spcAft>
                <a:spcPts val="0"/>
              </a:spcAft>
              <a:buClr>
                <a:schemeClr val="accent3"/>
              </a:buClr>
              <a:buSzPts val="2400"/>
              <a:buFont typeface="Georgia"/>
              <a:buChar char="◆"/>
              <a:defRPr kumimoji="0" sz="2800" kern="1200">
                <a:solidFill>
                  <a:schemeClr val="tx1"/>
                </a:solidFill>
                <a:latin typeface="+mn-lt"/>
                <a:ea typeface="+mn-ea"/>
                <a:cs typeface="+mn-cs"/>
              </a:defRPr>
            </a:lvl1pPr>
            <a:lvl2pPr marL="914400" lvl="1" indent="-381000" algn="l" rtl="0" eaLnBrk="1" latinLnBrk="0" hangingPunct="1">
              <a:spcBef>
                <a:spcPts val="0"/>
              </a:spcBef>
              <a:spcAft>
                <a:spcPts val="0"/>
              </a:spcAft>
              <a:buClr>
                <a:schemeClr val="accent2"/>
              </a:buClr>
              <a:buSzPts val="2400"/>
              <a:buFont typeface="Georgia"/>
              <a:buChar char="◆"/>
              <a:defRPr kumimoji="0" sz="2600" kern="1200">
                <a:solidFill>
                  <a:schemeClr val="accent2"/>
                </a:solidFill>
                <a:latin typeface="+mn-lt"/>
                <a:ea typeface="+mn-ea"/>
                <a:cs typeface="+mn-cs"/>
              </a:defRPr>
            </a:lvl2pPr>
            <a:lvl3pPr marL="1371600" lvl="2" indent="-381000" algn="l" rtl="0" eaLnBrk="1" latinLnBrk="0" hangingPunct="1">
              <a:spcBef>
                <a:spcPts val="0"/>
              </a:spcBef>
              <a:spcAft>
                <a:spcPts val="0"/>
              </a:spcAft>
              <a:buClr>
                <a:schemeClr val="accent1"/>
              </a:buClr>
              <a:buSzPts val="2400"/>
              <a:buFont typeface="Wingdings 2"/>
              <a:buChar char="◇"/>
              <a:defRPr kumimoji="0" sz="2400" kern="1200">
                <a:solidFill>
                  <a:schemeClr val="accent1"/>
                </a:solidFill>
                <a:latin typeface="+mn-lt"/>
                <a:ea typeface="+mn-ea"/>
                <a:cs typeface="+mn-cs"/>
              </a:defRPr>
            </a:lvl3pPr>
            <a:lvl4pPr marL="1828800" lvl="3" indent="-381000" algn="l" rtl="0" eaLnBrk="1" latinLnBrk="0" hangingPunct="1">
              <a:spcBef>
                <a:spcPts val="0"/>
              </a:spcBef>
              <a:spcAft>
                <a:spcPts val="0"/>
              </a:spcAft>
              <a:buClr>
                <a:schemeClr val="accent1"/>
              </a:buClr>
              <a:buSzPts val="2400"/>
              <a:buFont typeface="Wingdings 2"/>
              <a:buChar char="●"/>
              <a:defRPr kumimoji="0" sz="2200" kern="1200">
                <a:solidFill>
                  <a:schemeClr val="accent1"/>
                </a:solidFill>
                <a:latin typeface="+mn-lt"/>
                <a:ea typeface="+mn-ea"/>
                <a:cs typeface="+mn-cs"/>
              </a:defRPr>
            </a:lvl4pPr>
            <a:lvl5pPr marL="2286000" lvl="4" indent="-381000" algn="l" rtl="0" eaLnBrk="1" latinLnBrk="0" hangingPunct="1">
              <a:spcBef>
                <a:spcPts val="0"/>
              </a:spcBef>
              <a:spcAft>
                <a:spcPts val="0"/>
              </a:spcAft>
              <a:buClr>
                <a:schemeClr val="accent3"/>
              </a:buClr>
              <a:buSzPts val="2400"/>
              <a:buFont typeface="Georgia"/>
              <a:buChar char="○"/>
              <a:defRPr kumimoji="0" sz="2000" kern="1200">
                <a:solidFill>
                  <a:schemeClr val="accent3"/>
                </a:solidFill>
                <a:latin typeface="+mn-lt"/>
                <a:ea typeface="+mn-ea"/>
                <a:cs typeface="+mn-cs"/>
              </a:defRPr>
            </a:lvl5pPr>
            <a:lvl6pPr marL="2743200" lvl="5" indent="-381000" algn="l" rtl="0" eaLnBrk="1" latinLnBrk="0" hangingPunct="1">
              <a:spcBef>
                <a:spcPts val="0"/>
              </a:spcBef>
              <a:spcAft>
                <a:spcPts val="0"/>
              </a:spcAft>
              <a:buClr>
                <a:schemeClr val="accent3"/>
              </a:buClr>
              <a:buSzPts val="2400"/>
              <a:buFont typeface="Georgia"/>
              <a:buChar char="■"/>
              <a:defRPr kumimoji="0" sz="1800" kern="1200">
                <a:solidFill>
                  <a:schemeClr val="accent3"/>
                </a:solidFill>
                <a:latin typeface="+mn-lt"/>
                <a:ea typeface="+mn-ea"/>
                <a:cs typeface="+mn-cs"/>
              </a:defRPr>
            </a:lvl6pPr>
            <a:lvl7pPr marL="3200400" lvl="6" indent="-381000" algn="l" rtl="0" eaLnBrk="1" latinLnBrk="0" hangingPunct="1">
              <a:spcBef>
                <a:spcPts val="0"/>
              </a:spcBef>
              <a:spcAft>
                <a:spcPts val="0"/>
              </a:spcAft>
              <a:buClr>
                <a:schemeClr val="accent3"/>
              </a:buClr>
              <a:buSzPts val="2400"/>
              <a:buFont typeface="Georgia"/>
              <a:buChar char="●"/>
              <a:defRPr kumimoji="0" sz="1600" kern="1200">
                <a:solidFill>
                  <a:schemeClr val="accent3"/>
                </a:solidFill>
                <a:latin typeface="+mn-lt"/>
                <a:ea typeface="+mn-ea"/>
                <a:cs typeface="+mn-cs"/>
              </a:defRPr>
            </a:lvl7pPr>
            <a:lvl8pPr marL="3657600" lvl="7" indent="-381000" algn="l" rtl="0" eaLnBrk="1" latinLnBrk="0" hangingPunct="1">
              <a:spcBef>
                <a:spcPts val="0"/>
              </a:spcBef>
              <a:spcAft>
                <a:spcPts val="0"/>
              </a:spcAft>
              <a:buClr>
                <a:schemeClr val="accent3"/>
              </a:buClr>
              <a:buSzPts val="2400"/>
              <a:buFont typeface="Georgia"/>
              <a:buChar char="○"/>
              <a:defRPr kumimoji="0" sz="1500" kern="1200">
                <a:solidFill>
                  <a:schemeClr val="accent3"/>
                </a:solidFill>
                <a:latin typeface="+mn-lt"/>
                <a:ea typeface="+mn-ea"/>
                <a:cs typeface="+mn-cs"/>
              </a:defRPr>
            </a:lvl8pPr>
            <a:lvl9pPr marL="4114800" lvl="8" indent="-381000" algn="l" rtl="0" eaLnBrk="1" latinLnBrk="0" hangingPunct="1">
              <a:spcBef>
                <a:spcPts val="0"/>
              </a:spcBef>
              <a:spcAft>
                <a:spcPts val="0"/>
              </a:spcAft>
              <a:buClr>
                <a:schemeClr val="accent3"/>
              </a:buClr>
              <a:buSzPts val="2400"/>
              <a:buFont typeface="Georgia"/>
              <a:buChar char="■"/>
              <a:defRPr kumimoji="0" sz="1400" kern="1200" baseline="0">
                <a:solidFill>
                  <a:schemeClr val="accent3"/>
                </a:solidFill>
                <a:latin typeface="+mn-lt"/>
                <a:ea typeface="+mn-ea"/>
                <a:cs typeface="+mn-cs"/>
              </a:defRPr>
            </a:lvl9pPr>
          </a:lstStyle>
          <a:p>
            <a:r>
              <a:rPr lang="es-ES" b="1" dirty="0"/>
              <a:t>Plataformas Móviles</a:t>
            </a:r>
            <a:endParaRPr lang="x-none" b="1" dirty="0"/>
          </a:p>
        </p:txBody>
      </p:sp>
    </p:spTree>
    <p:extLst>
      <p:ext uri="{BB962C8B-B14F-4D97-AF65-F5344CB8AC3E}">
        <p14:creationId xmlns:p14="http://schemas.microsoft.com/office/powerpoint/2010/main" val="20871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77413" y="1139165"/>
            <a:ext cx="7915605" cy="478748"/>
          </a:xfrm>
        </p:spPr>
        <p:txBody>
          <a:bodyPr>
            <a:normAutofit fontScale="62500" lnSpcReduction="20000"/>
          </a:bodyPr>
          <a:lstStyle/>
          <a:p>
            <a:r>
              <a:rPr lang="es-ES" b="1" dirty="0"/>
              <a:t>Popularidad</a:t>
            </a:r>
            <a:endParaRPr lang="x-none" b="1" dirty="0"/>
          </a:p>
        </p:txBody>
      </p:sp>
      <p:sp>
        <p:nvSpPr>
          <p:cNvPr id="5" name="4 CuadroTexto"/>
          <p:cNvSpPr txBox="1"/>
          <p:nvPr/>
        </p:nvSpPr>
        <p:spPr>
          <a:xfrm>
            <a:off x="785091" y="1791855"/>
            <a:ext cx="2290618" cy="2154436"/>
          </a:xfrm>
          <a:prstGeom prst="rect">
            <a:avLst/>
          </a:prstGeom>
          <a:noFill/>
        </p:spPr>
        <p:txBody>
          <a:bodyPr wrap="square" rtlCol="0">
            <a:spAutoFit/>
          </a:bodyPr>
          <a:lstStyle/>
          <a:p>
            <a:pPr lvl="0" algn="just"/>
            <a:r>
              <a:rPr lang="es-ES" sz="1000" dirty="0">
                <a:solidFill>
                  <a:schemeClr val="accent2"/>
                </a:solidFill>
              </a:rPr>
              <a:t>Para analizar los índices de popularidad presentes durante el año 2019, se utilizó Herramientas de análisis de la web, encargada de medir las variantes de popularidad de rangos de datos que presenta cada framework.</a:t>
            </a:r>
          </a:p>
          <a:p>
            <a:pPr lvl="0" algn="just"/>
            <a:endParaRPr lang="es-ES" sz="1000" dirty="0">
              <a:solidFill>
                <a:schemeClr val="accent2"/>
              </a:solidFill>
            </a:endParaRPr>
          </a:p>
          <a:p>
            <a:pPr algn="just"/>
            <a:r>
              <a:rPr lang="es-ES" sz="1000" dirty="0">
                <a:solidFill>
                  <a:schemeClr val="accent2"/>
                </a:solidFill>
              </a:rPr>
              <a:t>La fórmula para calcular la cantidad de visitantes mensuales es la siguiente, como se  observa en la Figura 11.</a:t>
            </a:r>
          </a:p>
          <a:p>
            <a:pPr lvl="0"/>
            <a:endParaRPr lang="es-ES" dirty="0"/>
          </a:p>
        </p:txBody>
      </p:sp>
      <p:pic>
        <p:nvPicPr>
          <p:cNvPr id="23553" name="Imagen 20"/>
          <p:cNvPicPr>
            <a:picLocks noChangeAspect="1" noChangeArrowheads="1"/>
          </p:cNvPicPr>
          <p:nvPr/>
        </p:nvPicPr>
        <p:blipFill>
          <a:blip r:embed="rId3">
            <a:extLst>
              <a:ext uri="{28A0092B-C50C-407E-A947-70E740481C1C}">
                <a14:useLocalDpi xmlns:a14="http://schemas.microsoft.com/office/drawing/2010/main" val="0"/>
              </a:ext>
            </a:extLst>
          </a:blip>
          <a:srcRect l="30417" t="45055" r="8333" b="45831"/>
          <a:stretch>
            <a:fillRect/>
          </a:stretch>
        </p:blipFill>
        <p:spPr bwMode="auto">
          <a:xfrm>
            <a:off x="3617191" y="1501342"/>
            <a:ext cx="49149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3554" name="Imagen 23"/>
          <p:cNvPicPr>
            <a:picLocks noChangeAspect="1" noChangeArrowheads="1"/>
          </p:cNvPicPr>
          <p:nvPr/>
        </p:nvPicPr>
        <p:blipFill>
          <a:blip r:embed="rId4">
            <a:extLst>
              <a:ext uri="{28A0092B-C50C-407E-A947-70E740481C1C}">
                <a14:useLocalDpi xmlns:a14="http://schemas.microsoft.com/office/drawing/2010/main" val="0"/>
              </a:ext>
            </a:extLst>
          </a:blip>
          <a:srcRect l="30208" t="35941" r="33334" b="45309"/>
          <a:stretch>
            <a:fillRect/>
          </a:stretch>
        </p:blipFill>
        <p:spPr bwMode="auto">
          <a:xfrm>
            <a:off x="3617191" y="2220480"/>
            <a:ext cx="3648075" cy="150495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788641" y="3725430"/>
            <a:ext cx="4572000" cy="400110"/>
          </a:xfrm>
          <a:prstGeom prst="rect">
            <a:avLst/>
          </a:prstGeom>
        </p:spPr>
        <p:txBody>
          <a:bodyPr>
            <a:spAutoFit/>
          </a:bodyPr>
          <a:lstStyle/>
          <a:p>
            <a:r>
              <a:rPr lang="es-ES" sz="1000" b="1" i="1" dirty="0"/>
              <a:t>Figura 11</a:t>
            </a:r>
            <a:r>
              <a:rPr lang="es-ES" sz="1000" dirty="0"/>
              <a:t>. Formulario Alexa para calcular visitantes mensuales</a:t>
            </a:r>
          </a:p>
          <a:p>
            <a:r>
              <a:rPr lang="es-ES" sz="1000" dirty="0"/>
              <a:t>Fuente: (norfipc.com, 2017)</a:t>
            </a:r>
          </a:p>
        </p:txBody>
      </p:sp>
    </p:spTree>
    <p:extLst>
      <p:ext uri="{BB962C8B-B14F-4D97-AF65-F5344CB8AC3E}">
        <p14:creationId xmlns:p14="http://schemas.microsoft.com/office/powerpoint/2010/main" val="2539039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694587" cy="478748"/>
          </a:xfrm>
        </p:spPr>
        <p:txBody>
          <a:bodyPr>
            <a:normAutofit fontScale="62500" lnSpcReduction="20000"/>
          </a:bodyPr>
          <a:lstStyle/>
          <a:p>
            <a:r>
              <a:rPr lang="es-ES" b="1" dirty="0"/>
              <a:t>Popularidad</a:t>
            </a:r>
            <a:endParaRPr lang="x-none" b="1" dirty="0"/>
          </a:p>
        </p:txBody>
      </p:sp>
      <p:sp>
        <p:nvSpPr>
          <p:cNvPr id="13" name="12 Rectángulo"/>
          <p:cNvSpPr/>
          <p:nvPr/>
        </p:nvSpPr>
        <p:spPr>
          <a:xfrm>
            <a:off x="4974767" y="3220084"/>
            <a:ext cx="3507845" cy="400110"/>
          </a:xfrm>
          <a:prstGeom prst="rect">
            <a:avLst/>
          </a:prstGeom>
        </p:spPr>
        <p:txBody>
          <a:bodyPr wrap="square">
            <a:spAutoFit/>
          </a:bodyPr>
          <a:lstStyle/>
          <a:p>
            <a:r>
              <a:rPr lang="es-ES" sz="1000" b="1" i="1" dirty="0"/>
              <a:t>Figura 15. </a:t>
            </a:r>
            <a:r>
              <a:rPr lang="es-ES" sz="1000" i="1" dirty="0"/>
              <a:t>Datos Obtenidos de los visitantes a OpenFaces</a:t>
            </a:r>
          </a:p>
          <a:p>
            <a:r>
              <a:rPr lang="es-ES" sz="1000" i="1" dirty="0"/>
              <a:t>Fuente: (SiteRankData, 2019)</a:t>
            </a:r>
          </a:p>
        </p:txBody>
      </p:sp>
      <p:sp>
        <p:nvSpPr>
          <p:cNvPr id="6" name="5 Rectángulo"/>
          <p:cNvSpPr/>
          <p:nvPr/>
        </p:nvSpPr>
        <p:spPr>
          <a:xfrm>
            <a:off x="473219" y="3220084"/>
            <a:ext cx="3122237" cy="400110"/>
          </a:xfrm>
          <a:prstGeom prst="rect">
            <a:avLst/>
          </a:prstGeom>
        </p:spPr>
        <p:txBody>
          <a:bodyPr wrap="square">
            <a:spAutoFit/>
          </a:bodyPr>
          <a:lstStyle/>
          <a:p>
            <a:r>
              <a:rPr lang="es-ES" sz="1000" b="1" i="1" dirty="0"/>
              <a:t>Figura 12</a:t>
            </a:r>
            <a:r>
              <a:rPr lang="es-ES" sz="1000" dirty="0"/>
              <a:t>.Visitas acumuladas al sitio  OpenFaces </a:t>
            </a:r>
          </a:p>
          <a:p>
            <a:r>
              <a:rPr lang="es-ES" sz="1000" dirty="0"/>
              <a:t>Fuente: (SiteRankData, 2019)</a:t>
            </a:r>
          </a:p>
        </p:txBody>
      </p:sp>
      <p:pic>
        <p:nvPicPr>
          <p:cNvPr id="24579" name="Imagen 40"/>
          <p:cNvPicPr>
            <a:picLocks noChangeAspect="1" noChangeArrowheads="1"/>
          </p:cNvPicPr>
          <p:nvPr/>
        </p:nvPicPr>
        <p:blipFill>
          <a:blip r:embed="rId3">
            <a:extLst>
              <a:ext uri="{28A0092B-C50C-407E-A947-70E740481C1C}">
                <a14:useLocalDpi xmlns:a14="http://schemas.microsoft.com/office/drawing/2010/main" val="0"/>
              </a:ext>
            </a:extLst>
          </a:blip>
          <a:srcRect l="5115" t="47032" r="8044" b="5202"/>
          <a:stretch>
            <a:fillRect/>
          </a:stretch>
        </p:blipFill>
        <p:spPr bwMode="auto">
          <a:xfrm>
            <a:off x="5045219" y="1463662"/>
            <a:ext cx="3366943" cy="1481719"/>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4"/>
          <a:srcRect l="3422" t="36837" r="7034" b="37496"/>
          <a:stretch/>
        </p:blipFill>
        <p:spPr bwMode="auto">
          <a:xfrm>
            <a:off x="341744" y="1907002"/>
            <a:ext cx="4572000" cy="1164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754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694587" cy="478748"/>
          </a:xfrm>
        </p:spPr>
        <p:txBody>
          <a:bodyPr>
            <a:normAutofit fontScale="62500" lnSpcReduction="20000"/>
          </a:bodyPr>
          <a:lstStyle/>
          <a:p>
            <a:r>
              <a:rPr lang="es-ES" b="1" dirty="0"/>
              <a:t>Popularidad</a:t>
            </a:r>
            <a:endParaRPr lang="x-none" b="1" dirty="0"/>
          </a:p>
        </p:txBody>
      </p:sp>
      <p:sp>
        <p:nvSpPr>
          <p:cNvPr id="11" name="10 Rectángulo"/>
          <p:cNvSpPr/>
          <p:nvPr/>
        </p:nvSpPr>
        <p:spPr>
          <a:xfrm>
            <a:off x="839063" y="3132933"/>
            <a:ext cx="3050657" cy="400110"/>
          </a:xfrm>
          <a:prstGeom prst="rect">
            <a:avLst/>
          </a:prstGeom>
        </p:spPr>
        <p:txBody>
          <a:bodyPr wrap="square">
            <a:spAutoFit/>
          </a:bodyPr>
          <a:lstStyle/>
          <a:p>
            <a:r>
              <a:rPr lang="es-ES" sz="1000" b="1" i="1" dirty="0"/>
              <a:t>Figura 14</a:t>
            </a:r>
            <a:r>
              <a:rPr lang="es-ES" sz="1000" dirty="0"/>
              <a:t>.Visitas  acumuladas al sitio </a:t>
            </a:r>
            <a:r>
              <a:rPr lang="es-ES" sz="1000" dirty="0" err="1"/>
              <a:t>RichFaces</a:t>
            </a:r>
            <a:endParaRPr lang="es-ES" sz="1000" dirty="0"/>
          </a:p>
          <a:p>
            <a:r>
              <a:rPr lang="es-ES" sz="1000" dirty="0"/>
              <a:t>Fuente: (SiteRankData, 2019)</a:t>
            </a:r>
          </a:p>
        </p:txBody>
      </p:sp>
      <p:sp>
        <p:nvSpPr>
          <p:cNvPr id="13" name="12 Rectángulo"/>
          <p:cNvSpPr/>
          <p:nvPr/>
        </p:nvSpPr>
        <p:spPr>
          <a:xfrm>
            <a:off x="4442691" y="3209799"/>
            <a:ext cx="4572000" cy="400110"/>
          </a:xfrm>
          <a:prstGeom prst="rect">
            <a:avLst/>
          </a:prstGeom>
        </p:spPr>
        <p:txBody>
          <a:bodyPr>
            <a:spAutoFit/>
          </a:bodyPr>
          <a:lstStyle/>
          <a:p>
            <a:r>
              <a:rPr lang="es-ES" sz="1000" b="1" i="1" dirty="0"/>
              <a:t>Figura 15. </a:t>
            </a:r>
            <a:r>
              <a:rPr lang="es-ES" sz="1000" i="1" dirty="0"/>
              <a:t>Datos Obtenidos de los visitantes a </a:t>
            </a:r>
            <a:r>
              <a:rPr lang="es-ES" sz="1000" i="1" dirty="0" err="1"/>
              <a:t>RichFaces</a:t>
            </a:r>
            <a:endParaRPr lang="es-ES" sz="1000" i="1" dirty="0"/>
          </a:p>
          <a:p>
            <a:r>
              <a:rPr lang="es-ES" sz="1000" i="1" dirty="0"/>
              <a:t>Fuente: (SiteRankData, 2019)</a:t>
            </a:r>
          </a:p>
        </p:txBody>
      </p:sp>
      <p:pic>
        <p:nvPicPr>
          <p:cNvPr id="8" name="7 Imagen"/>
          <p:cNvPicPr/>
          <p:nvPr/>
        </p:nvPicPr>
        <p:blipFill rotWithShape="1">
          <a:blip r:embed="rId3"/>
          <a:srcRect l="2281" t="33747" r="2661" b="38447"/>
          <a:stretch/>
        </p:blipFill>
        <p:spPr bwMode="auto">
          <a:xfrm>
            <a:off x="310718" y="1813246"/>
            <a:ext cx="4248058" cy="1314345"/>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4"/>
          <a:srcRect l="4943" t="42541" r="6654" b="7790"/>
          <a:stretch/>
        </p:blipFill>
        <p:spPr bwMode="auto">
          <a:xfrm>
            <a:off x="4762057" y="1641957"/>
            <a:ext cx="3933267" cy="15678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523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694587" cy="478748"/>
          </a:xfrm>
        </p:spPr>
        <p:txBody>
          <a:bodyPr>
            <a:normAutofit fontScale="62500" lnSpcReduction="20000"/>
          </a:bodyPr>
          <a:lstStyle/>
          <a:p>
            <a:r>
              <a:rPr lang="es-ES" b="1" dirty="0"/>
              <a:t>Popularidad</a:t>
            </a:r>
            <a:endParaRPr lang="x-none" b="1" dirty="0"/>
          </a:p>
        </p:txBody>
      </p:sp>
      <p:sp>
        <p:nvSpPr>
          <p:cNvPr id="13" name="12 Rectángulo"/>
          <p:cNvSpPr/>
          <p:nvPr/>
        </p:nvSpPr>
        <p:spPr>
          <a:xfrm>
            <a:off x="4442691" y="3209799"/>
            <a:ext cx="4572000" cy="553998"/>
          </a:xfrm>
          <a:prstGeom prst="rect">
            <a:avLst/>
          </a:prstGeom>
        </p:spPr>
        <p:txBody>
          <a:bodyPr>
            <a:spAutoFit/>
          </a:bodyPr>
          <a:lstStyle/>
          <a:p>
            <a:r>
              <a:rPr lang="es-ES" sz="1000" b="1" i="1" dirty="0"/>
              <a:t>Figura 17</a:t>
            </a:r>
            <a:r>
              <a:rPr lang="es-ES" sz="1000" dirty="0"/>
              <a:t>.Datos Obtenidos de los visitantes a PrimeFaces</a:t>
            </a:r>
          </a:p>
          <a:p>
            <a:r>
              <a:rPr lang="es-ES" sz="1000" dirty="0"/>
              <a:t>Fuente: (SiteRankData, 2019)</a:t>
            </a:r>
          </a:p>
          <a:p>
            <a:endParaRPr lang="es-ES" sz="1000" i="1" dirty="0"/>
          </a:p>
        </p:txBody>
      </p:sp>
      <p:sp>
        <p:nvSpPr>
          <p:cNvPr id="4" name="3 Rectángulo"/>
          <p:cNvSpPr/>
          <p:nvPr/>
        </p:nvSpPr>
        <p:spPr>
          <a:xfrm>
            <a:off x="429491" y="3209799"/>
            <a:ext cx="4572000" cy="400110"/>
          </a:xfrm>
          <a:prstGeom prst="rect">
            <a:avLst/>
          </a:prstGeom>
        </p:spPr>
        <p:txBody>
          <a:bodyPr>
            <a:spAutoFit/>
          </a:bodyPr>
          <a:lstStyle/>
          <a:p>
            <a:r>
              <a:rPr lang="es-ES" sz="1000" b="1" i="1" dirty="0"/>
              <a:t>Figura 16</a:t>
            </a:r>
            <a:r>
              <a:rPr lang="es-ES" sz="1000" dirty="0"/>
              <a:t>.Visitas acumuladas al sitio  PrimeFaces </a:t>
            </a:r>
          </a:p>
          <a:p>
            <a:r>
              <a:rPr lang="es-ES" sz="1000" dirty="0"/>
              <a:t> </a:t>
            </a:r>
            <a:r>
              <a:rPr lang="es-ES" sz="1000" b="1" dirty="0"/>
              <a:t>Fuente:</a:t>
            </a:r>
            <a:r>
              <a:rPr lang="es-ES" sz="1000" dirty="0"/>
              <a:t> (SiteRankData, 2019)</a:t>
            </a:r>
          </a:p>
        </p:txBody>
      </p:sp>
      <p:pic>
        <p:nvPicPr>
          <p:cNvPr id="9" name="8 Imagen"/>
          <p:cNvPicPr/>
          <p:nvPr/>
        </p:nvPicPr>
        <p:blipFill rotWithShape="1">
          <a:blip r:embed="rId3"/>
          <a:srcRect l="4753" t="37073" r="6464" b="38686"/>
          <a:stretch/>
        </p:blipFill>
        <p:spPr bwMode="auto">
          <a:xfrm>
            <a:off x="683582" y="1994356"/>
            <a:ext cx="3759110" cy="908641"/>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a:srcRect l="3043" t="49907" r="6510" b="7157"/>
          <a:stretch/>
        </p:blipFill>
        <p:spPr bwMode="auto">
          <a:xfrm>
            <a:off x="4509856" y="1702087"/>
            <a:ext cx="3819824" cy="1285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569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694587" cy="478748"/>
          </a:xfrm>
        </p:spPr>
        <p:txBody>
          <a:bodyPr>
            <a:normAutofit fontScale="62500" lnSpcReduction="20000"/>
          </a:bodyPr>
          <a:lstStyle/>
          <a:p>
            <a:r>
              <a:rPr lang="es-ES" b="1" dirty="0"/>
              <a:t>Popularidad</a:t>
            </a:r>
            <a:endParaRPr lang="x-none" b="1" dirty="0"/>
          </a:p>
        </p:txBody>
      </p:sp>
      <p:sp>
        <p:nvSpPr>
          <p:cNvPr id="13" name="12 Rectángulo"/>
          <p:cNvSpPr/>
          <p:nvPr/>
        </p:nvSpPr>
        <p:spPr>
          <a:xfrm>
            <a:off x="4442691" y="3209799"/>
            <a:ext cx="4572000" cy="553998"/>
          </a:xfrm>
          <a:prstGeom prst="rect">
            <a:avLst/>
          </a:prstGeom>
        </p:spPr>
        <p:txBody>
          <a:bodyPr>
            <a:spAutoFit/>
          </a:bodyPr>
          <a:lstStyle/>
          <a:p>
            <a:r>
              <a:rPr lang="es-ES" sz="1000" b="1" i="1" dirty="0"/>
              <a:t>Figura 19</a:t>
            </a:r>
            <a:r>
              <a:rPr lang="es-ES" sz="1000" dirty="0"/>
              <a:t>.Datos Obtenidos de los visitantes a ButterFaces</a:t>
            </a:r>
          </a:p>
          <a:p>
            <a:r>
              <a:rPr lang="es-ES" sz="1000" dirty="0"/>
              <a:t>Fuente: (SiteRankData, 2019)</a:t>
            </a:r>
          </a:p>
          <a:p>
            <a:endParaRPr lang="es-ES" sz="1000" i="1" dirty="0"/>
          </a:p>
        </p:txBody>
      </p:sp>
      <p:sp>
        <p:nvSpPr>
          <p:cNvPr id="4" name="3 Rectángulo"/>
          <p:cNvSpPr/>
          <p:nvPr/>
        </p:nvSpPr>
        <p:spPr>
          <a:xfrm>
            <a:off x="429491" y="3209799"/>
            <a:ext cx="4572000" cy="553998"/>
          </a:xfrm>
          <a:prstGeom prst="rect">
            <a:avLst/>
          </a:prstGeom>
        </p:spPr>
        <p:txBody>
          <a:bodyPr>
            <a:spAutoFit/>
          </a:bodyPr>
          <a:lstStyle/>
          <a:p>
            <a:r>
              <a:rPr lang="es-ES" sz="1000" b="1" i="1" dirty="0"/>
              <a:t>Figura 18</a:t>
            </a:r>
            <a:r>
              <a:rPr lang="es-ES" sz="1000" i="1" dirty="0"/>
              <a:t> </a:t>
            </a:r>
            <a:r>
              <a:rPr lang="es-ES" sz="1000" dirty="0"/>
              <a:t>.Visitas al sitio  ButterFaces</a:t>
            </a:r>
          </a:p>
          <a:p>
            <a:r>
              <a:rPr lang="es-ES" sz="1000" i="1" dirty="0"/>
              <a:t>  </a:t>
            </a:r>
            <a:r>
              <a:rPr lang="es-ES" sz="1000" dirty="0"/>
              <a:t>Fuente: (SiteRankData, 2019)</a:t>
            </a:r>
          </a:p>
          <a:p>
            <a:endParaRPr lang="es-ES" sz="1000" dirty="0"/>
          </a:p>
        </p:txBody>
      </p:sp>
      <p:pic>
        <p:nvPicPr>
          <p:cNvPr id="8" name="7 Imagen"/>
          <p:cNvPicPr/>
          <p:nvPr/>
        </p:nvPicPr>
        <p:blipFill rotWithShape="1">
          <a:blip r:embed="rId3"/>
          <a:srcRect l="2280" t="37312" r="4183" b="38685"/>
          <a:stretch/>
        </p:blipFill>
        <p:spPr bwMode="auto">
          <a:xfrm>
            <a:off x="266033" y="1801818"/>
            <a:ext cx="4301348" cy="1075113"/>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4"/>
          <a:srcRect l="3612" t="43966" r="3612" b="6364"/>
          <a:stretch/>
        </p:blipFill>
        <p:spPr bwMode="auto">
          <a:xfrm>
            <a:off x="4634143" y="1573208"/>
            <a:ext cx="3935967" cy="15323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667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694587" cy="478748"/>
          </a:xfrm>
        </p:spPr>
        <p:txBody>
          <a:bodyPr>
            <a:normAutofit fontScale="62500" lnSpcReduction="20000"/>
          </a:bodyPr>
          <a:lstStyle/>
          <a:p>
            <a:r>
              <a:rPr lang="es-ES" b="1" dirty="0"/>
              <a:t>Popularidad</a:t>
            </a:r>
            <a:endParaRPr lang="x-none" b="1" dirty="0"/>
          </a:p>
        </p:txBody>
      </p:sp>
      <p:sp>
        <p:nvSpPr>
          <p:cNvPr id="13" name="12 Rectángulo"/>
          <p:cNvSpPr/>
          <p:nvPr/>
        </p:nvSpPr>
        <p:spPr>
          <a:xfrm>
            <a:off x="4780042" y="3325208"/>
            <a:ext cx="3831297" cy="553998"/>
          </a:xfrm>
          <a:prstGeom prst="rect">
            <a:avLst/>
          </a:prstGeom>
        </p:spPr>
        <p:txBody>
          <a:bodyPr wrap="square">
            <a:spAutoFit/>
          </a:bodyPr>
          <a:lstStyle/>
          <a:p>
            <a:r>
              <a:rPr lang="es-ES" sz="1000" b="1" i="1" dirty="0"/>
              <a:t>Figura 21</a:t>
            </a:r>
            <a:r>
              <a:rPr lang="es-ES" sz="1000" dirty="0"/>
              <a:t>.Datos Obtenidos de los visitantes a OmniFaces</a:t>
            </a:r>
          </a:p>
          <a:p>
            <a:r>
              <a:rPr lang="es-ES" sz="1000" dirty="0"/>
              <a:t>Fuente: (SiteRankData, 2019)</a:t>
            </a:r>
          </a:p>
          <a:p>
            <a:endParaRPr lang="es-ES" sz="1000" i="1" dirty="0"/>
          </a:p>
        </p:txBody>
      </p:sp>
      <p:sp>
        <p:nvSpPr>
          <p:cNvPr id="4" name="3 Rectángulo"/>
          <p:cNvSpPr/>
          <p:nvPr/>
        </p:nvSpPr>
        <p:spPr>
          <a:xfrm>
            <a:off x="322959" y="3196107"/>
            <a:ext cx="3796280" cy="553998"/>
          </a:xfrm>
          <a:prstGeom prst="rect">
            <a:avLst/>
          </a:prstGeom>
        </p:spPr>
        <p:txBody>
          <a:bodyPr wrap="square">
            <a:spAutoFit/>
          </a:bodyPr>
          <a:lstStyle/>
          <a:p>
            <a:r>
              <a:rPr lang="es-ES" sz="1000" b="1" i="1" dirty="0"/>
              <a:t>Figura 20</a:t>
            </a:r>
            <a:r>
              <a:rPr lang="es-ES" sz="1000" dirty="0"/>
              <a:t>.Cantidad de Visitas al sitio  OmniFaces</a:t>
            </a:r>
          </a:p>
          <a:p>
            <a:r>
              <a:rPr lang="es-ES" sz="1000" dirty="0"/>
              <a:t>Fuente: (SiteRankData, 2019)</a:t>
            </a:r>
          </a:p>
          <a:p>
            <a:endParaRPr lang="es-ES" sz="1000" dirty="0"/>
          </a:p>
        </p:txBody>
      </p:sp>
      <p:pic>
        <p:nvPicPr>
          <p:cNvPr id="9" name="8 Imagen"/>
          <p:cNvPicPr/>
          <p:nvPr/>
        </p:nvPicPr>
        <p:blipFill rotWithShape="1">
          <a:blip r:embed="rId3"/>
          <a:srcRect l="3613" t="38738" r="6464" b="37496"/>
          <a:stretch/>
        </p:blipFill>
        <p:spPr bwMode="auto">
          <a:xfrm>
            <a:off x="206115" y="2112885"/>
            <a:ext cx="3913124" cy="923279"/>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a:srcRect l="3042" t="42541" r="8365" b="16583"/>
          <a:stretch/>
        </p:blipFill>
        <p:spPr bwMode="auto">
          <a:xfrm>
            <a:off x="4847207" y="1517486"/>
            <a:ext cx="3531907" cy="16568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04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694587" cy="478748"/>
          </a:xfrm>
        </p:spPr>
        <p:txBody>
          <a:bodyPr>
            <a:normAutofit fontScale="62500" lnSpcReduction="20000"/>
          </a:bodyPr>
          <a:lstStyle/>
          <a:p>
            <a:r>
              <a:rPr lang="es-ES" b="1" dirty="0"/>
              <a:t>Popularidad</a:t>
            </a:r>
            <a:endParaRPr lang="x-none" b="1" dirty="0"/>
          </a:p>
        </p:txBody>
      </p:sp>
      <p:sp>
        <p:nvSpPr>
          <p:cNvPr id="13" name="12 Rectángulo"/>
          <p:cNvSpPr/>
          <p:nvPr/>
        </p:nvSpPr>
        <p:spPr>
          <a:xfrm>
            <a:off x="4442691" y="3329872"/>
            <a:ext cx="4572000" cy="553998"/>
          </a:xfrm>
          <a:prstGeom prst="rect">
            <a:avLst/>
          </a:prstGeom>
        </p:spPr>
        <p:txBody>
          <a:bodyPr>
            <a:spAutoFit/>
          </a:bodyPr>
          <a:lstStyle/>
          <a:p>
            <a:r>
              <a:rPr lang="es-ES" sz="1000" b="1" i="1" dirty="0"/>
              <a:t>Figura 23.</a:t>
            </a:r>
            <a:r>
              <a:rPr lang="es-ES" sz="1000" dirty="0"/>
              <a:t> Datos Obtenidos de los visitantes a BootsFaces</a:t>
            </a:r>
          </a:p>
          <a:p>
            <a:r>
              <a:rPr lang="es-ES" sz="1000" dirty="0"/>
              <a:t>Fuente: (SiteRankData, 2019)</a:t>
            </a:r>
          </a:p>
          <a:p>
            <a:endParaRPr lang="es-ES" sz="1000" i="1" dirty="0"/>
          </a:p>
        </p:txBody>
      </p:sp>
      <p:sp>
        <p:nvSpPr>
          <p:cNvPr id="4" name="3 Rectángulo"/>
          <p:cNvSpPr/>
          <p:nvPr/>
        </p:nvSpPr>
        <p:spPr>
          <a:xfrm>
            <a:off x="429491" y="3473106"/>
            <a:ext cx="4572000" cy="553998"/>
          </a:xfrm>
          <a:prstGeom prst="rect">
            <a:avLst/>
          </a:prstGeom>
        </p:spPr>
        <p:txBody>
          <a:bodyPr>
            <a:spAutoFit/>
          </a:bodyPr>
          <a:lstStyle/>
          <a:p>
            <a:r>
              <a:rPr lang="es-ES" sz="1000" b="1" i="1" dirty="0"/>
              <a:t>Figura 22</a:t>
            </a:r>
            <a:r>
              <a:rPr lang="es-ES" sz="1000" dirty="0"/>
              <a:t>.Cantidad de Visitas al sitio  BootsFaces</a:t>
            </a:r>
          </a:p>
          <a:p>
            <a:r>
              <a:rPr lang="es-ES" sz="1000" dirty="0"/>
              <a:t>Fuente: (SiteRankData, 2019)</a:t>
            </a:r>
          </a:p>
          <a:p>
            <a:endParaRPr lang="es-ES" sz="1000" dirty="0"/>
          </a:p>
        </p:txBody>
      </p:sp>
      <p:pic>
        <p:nvPicPr>
          <p:cNvPr id="8" name="7 Imagen"/>
          <p:cNvPicPr/>
          <p:nvPr/>
        </p:nvPicPr>
        <p:blipFill rotWithShape="1">
          <a:blip r:embed="rId3"/>
          <a:srcRect l="8175" t="37786" r="5894" b="40349"/>
          <a:stretch/>
        </p:blipFill>
        <p:spPr bwMode="auto">
          <a:xfrm>
            <a:off x="319070" y="2148395"/>
            <a:ext cx="3649247" cy="1020934"/>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a:srcRect l="4762" t="43270" r="6499" b="16996"/>
          <a:stretch/>
        </p:blipFill>
        <p:spPr bwMode="auto">
          <a:xfrm>
            <a:off x="4199137" y="1707118"/>
            <a:ext cx="3821473" cy="1622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8241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862903" cy="478748"/>
          </a:xfrm>
        </p:spPr>
        <p:txBody>
          <a:bodyPr>
            <a:normAutofit fontScale="62500" lnSpcReduction="20000"/>
          </a:bodyPr>
          <a:lstStyle/>
          <a:p>
            <a:r>
              <a:rPr lang="es-ES" b="1" dirty="0">
                <a:solidFill>
                  <a:srgbClr val="002060"/>
                </a:solidFill>
              </a:rPr>
              <a:t>Normas ISO 25000</a:t>
            </a:r>
            <a:endParaRPr lang="x-none" b="1" dirty="0">
              <a:solidFill>
                <a:srgbClr val="002060"/>
              </a:solidFill>
            </a:endParaRPr>
          </a:p>
        </p:txBody>
      </p:sp>
      <p:sp>
        <p:nvSpPr>
          <p:cNvPr id="4" name="3 Rectángulo"/>
          <p:cNvSpPr/>
          <p:nvPr/>
        </p:nvSpPr>
        <p:spPr>
          <a:xfrm>
            <a:off x="624799" y="2052677"/>
            <a:ext cx="7800109" cy="2400657"/>
          </a:xfrm>
          <a:prstGeom prst="rect">
            <a:avLst/>
          </a:prstGeom>
        </p:spPr>
        <p:txBody>
          <a:bodyPr wrap="square">
            <a:spAutoFit/>
          </a:bodyPr>
          <a:lstStyle/>
          <a:p>
            <a:pPr lvl="1" fontAlgn="base"/>
            <a:r>
              <a:rPr lang="es-EC" b="1" dirty="0">
                <a:solidFill>
                  <a:srgbClr val="002060"/>
                </a:solidFill>
                <a:effectLst>
                  <a:glow>
                    <a:srgbClr val="000000"/>
                  </a:glow>
                  <a:outerShdw sx="0" sy="0">
                    <a:srgbClr val="000000"/>
                  </a:outerShdw>
                  <a:reflection stA="0" endPos="0" fadeDir="0" sx="0" sy="0"/>
                </a:effectLst>
              </a:rPr>
              <a:t>Construcción del Modelo de Calidad</a:t>
            </a:r>
            <a:endParaRPr lang="es-ES" b="1" dirty="0">
              <a:solidFill>
                <a:srgbClr val="002060"/>
              </a:solidFill>
              <a:effectLst>
                <a:glow>
                  <a:srgbClr val="000000"/>
                </a:glow>
                <a:outerShdw sx="0" sy="0">
                  <a:srgbClr val="000000"/>
                </a:outerShdw>
                <a:reflection stA="0" endPos="0" fadeDir="0" sx="0" sy="0"/>
              </a:effectLst>
            </a:endParaRPr>
          </a:p>
          <a:p>
            <a:r>
              <a:rPr lang="es-EC" dirty="0"/>
              <a:t> </a:t>
            </a:r>
            <a:endParaRPr lang="es-ES" dirty="0"/>
          </a:p>
          <a:p>
            <a:r>
              <a:rPr lang="es-EC" kern="1200" dirty="0">
                <a:solidFill>
                  <a:schemeClr val="accent2">
                    <a:lumMod val="75000"/>
                  </a:schemeClr>
                </a:solidFill>
                <a:latin typeface="Arial" panose="020B0604020202020204" pitchFamily="34" charset="0"/>
                <a:ea typeface="+mn-ea"/>
                <a:cs typeface="Arial" panose="020B0604020202020204" pitchFamily="34" charset="0"/>
              </a:rPr>
              <a:t>Para realizar el Modelo de calidad se utilizara los lineamientos que plantea la Norma ISO 25000 respecto a guiar el desarrollo de los productos de software con la especificación y evaluación de requisitos de calidad con el fin de evaluar la comparación de librerías de componentes JSF bajo la plataforma JEE 7.</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pPr algn="just"/>
            <a:r>
              <a:rPr lang="es-EC" kern="1200" dirty="0">
                <a:solidFill>
                  <a:schemeClr val="accent2">
                    <a:lumMod val="75000"/>
                  </a:schemeClr>
                </a:solidFill>
                <a:latin typeface="Arial" panose="020B0604020202020204" pitchFamily="34" charset="0"/>
                <a:ea typeface="+mn-ea"/>
                <a:cs typeface="Arial" panose="020B0604020202020204" pitchFamily="34" charset="0"/>
              </a:rPr>
              <a:t>La matriz para la realización del estudio comparativo tiene como objetivo evaluar las características generales y los atributos específicos de cada uno de los frameworks de librerías de componentes JSF.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s-ES" sz="1000" dirty="0"/>
          </a:p>
        </p:txBody>
      </p:sp>
    </p:spTree>
    <p:extLst>
      <p:ext uri="{BB962C8B-B14F-4D97-AF65-F5344CB8AC3E}">
        <p14:creationId xmlns:p14="http://schemas.microsoft.com/office/powerpoint/2010/main" val="306233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172039955"/>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97982" y="1312787"/>
            <a:ext cx="523782" cy="5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3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862903" cy="478748"/>
          </a:xfrm>
        </p:spPr>
        <p:txBody>
          <a:bodyPr>
            <a:normAutofit fontScale="62500" lnSpcReduction="20000"/>
          </a:bodyPr>
          <a:lstStyle/>
          <a:p>
            <a:r>
              <a:rPr lang="es-ES" b="1" dirty="0">
                <a:solidFill>
                  <a:srgbClr val="002060"/>
                </a:solidFill>
              </a:rPr>
              <a:t>Normas ISO 25000</a:t>
            </a:r>
            <a:endParaRPr lang="x-none" b="1" dirty="0">
              <a:solidFill>
                <a:srgbClr val="002060"/>
              </a:solidFill>
            </a:endParaRPr>
          </a:p>
        </p:txBody>
      </p:sp>
      <p:sp>
        <p:nvSpPr>
          <p:cNvPr id="4" name="3 Rectángulo"/>
          <p:cNvSpPr/>
          <p:nvPr/>
        </p:nvSpPr>
        <p:spPr>
          <a:xfrm>
            <a:off x="624799" y="2052677"/>
            <a:ext cx="7800109" cy="2185214"/>
          </a:xfrm>
          <a:prstGeom prst="rect">
            <a:avLst/>
          </a:prstGeom>
        </p:spPr>
        <p:txBody>
          <a:bodyPr wrap="square">
            <a:spAutoFit/>
          </a:bodyPr>
          <a:lstStyle/>
          <a:p>
            <a:pPr lvl="1" fontAlgn="base"/>
            <a:r>
              <a:rPr lang="es-EC" b="1" dirty="0">
                <a:solidFill>
                  <a:srgbClr val="002060"/>
                </a:solidFill>
                <a:effectLst>
                  <a:glow>
                    <a:srgbClr val="000000"/>
                  </a:glow>
                  <a:outerShdw sx="0" sy="0">
                    <a:srgbClr val="000000"/>
                  </a:outerShdw>
                  <a:reflection stA="0" endPos="0" fadeDir="0" sx="0" sy="0"/>
                </a:effectLst>
              </a:rPr>
              <a:t>Criterios de decisión para la evaluación</a:t>
            </a:r>
            <a:endParaRPr lang="es-ES" b="1" dirty="0">
              <a:solidFill>
                <a:srgbClr val="002060"/>
              </a:solidFill>
              <a:effectLst>
                <a:glow>
                  <a:srgbClr val="000000"/>
                </a:glow>
                <a:outerShdw sx="0" sy="0">
                  <a:srgbClr val="000000"/>
                </a:outerShdw>
                <a:reflection stA="0" endPos="0" fadeDir="0" sx="0" sy="0"/>
              </a:effectLst>
            </a:endParaRPr>
          </a:p>
          <a:p>
            <a:r>
              <a:rPr lang="es-EC" b="1" dirty="0">
                <a:solidFill>
                  <a:srgbClr val="002060"/>
                </a:solidFill>
                <a:effectLst>
                  <a:glow>
                    <a:srgbClr val="000000"/>
                  </a:glow>
                  <a:outerShdw sx="0" sy="0">
                    <a:srgbClr val="000000"/>
                  </a:outerShdw>
                  <a:reflection stA="0" endPos="0" fadeDir="0" sx="0" sy="0"/>
                </a:effectLst>
              </a:rPr>
              <a:t> </a:t>
            </a:r>
            <a:endParaRPr lang="es-ES" b="1" dirty="0">
              <a:solidFill>
                <a:srgbClr val="002060"/>
              </a:solidFill>
              <a:effectLst>
                <a:glow>
                  <a:srgbClr val="000000"/>
                </a:glow>
                <a:outerShdw sx="0" sy="0">
                  <a:srgbClr val="000000"/>
                </a:outerShdw>
                <a:reflection stA="0" endPos="0" fadeDir="0" sx="0" sy="0"/>
              </a:effectLst>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En esta actividad se definen los criterios para las diferentes características evaluadas a partir de las subcaracterísticas y métricas de calidad, los cuales se han establecido de acuerdo al Nivel de importancia como: A (Alto), M (Medio), B (Bajo), N/A No Aplica.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A continuación, en la </a:t>
            </a:r>
            <a:r>
              <a:rPr lang="es-EC" b="1" kern="1200" dirty="0">
                <a:solidFill>
                  <a:schemeClr val="accent2">
                    <a:lumMod val="75000"/>
                  </a:schemeClr>
                </a:solidFill>
                <a:latin typeface="Arial" panose="020B0604020202020204" pitchFamily="34" charset="0"/>
                <a:ea typeface="+mn-ea"/>
                <a:cs typeface="Arial" panose="020B0604020202020204" pitchFamily="34" charset="0"/>
              </a:rPr>
              <a:t>Tabla 34 </a:t>
            </a:r>
            <a:r>
              <a:rPr lang="es-EC" kern="1200" dirty="0">
                <a:solidFill>
                  <a:schemeClr val="accent2">
                    <a:lumMod val="75000"/>
                  </a:schemeClr>
                </a:solidFill>
                <a:latin typeface="Arial" panose="020B0604020202020204" pitchFamily="34" charset="0"/>
                <a:ea typeface="+mn-ea"/>
                <a:cs typeface="Arial" panose="020B0604020202020204" pitchFamily="34" charset="0"/>
              </a:rPr>
              <a:t>se detallan los Indicadores que permiten realizar la valoración de la calidad del producto de software de forma general.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s-ES" sz="1000" dirty="0"/>
          </a:p>
        </p:txBody>
      </p:sp>
    </p:spTree>
    <p:extLst>
      <p:ext uri="{BB962C8B-B14F-4D97-AF65-F5344CB8AC3E}">
        <p14:creationId xmlns:p14="http://schemas.microsoft.com/office/powerpoint/2010/main" val="1219806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862903" cy="478748"/>
          </a:xfrm>
        </p:spPr>
        <p:txBody>
          <a:bodyPr>
            <a:normAutofit fontScale="62500" lnSpcReduction="20000"/>
          </a:bodyPr>
          <a:lstStyle/>
          <a:p>
            <a:r>
              <a:rPr lang="es-ES" b="1" dirty="0">
                <a:solidFill>
                  <a:srgbClr val="002060"/>
                </a:solidFill>
              </a:rPr>
              <a:t>Normas ISO 25000</a:t>
            </a:r>
            <a:endParaRPr lang="x-none" b="1" dirty="0">
              <a:solidFill>
                <a:srgbClr val="002060"/>
              </a:solidFill>
            </a:endParaRPr>
          </a:p>
        </p:txBody>
      </p:sp>
      <p:sp>
        <p:nvSpPr>
          <p:cNvPr id="4" name="3 Rectángulo"/>
          <p:cNvSpPr/>
          <p:nvPr/>
        </p:nvSpPr>
        <p:spPr>
          <a:xfrm>
            <a:off x="624799" y="1679815"/>
            <a:ext cx="7800109" cy="892552"/>
          </a:xfrm>
          <a:prstGeom prst="rect">
            <a:avLst/>
          </a:prstGeom>
        </p:spPr>
        <p:txBody>
          <a:bodyPr wrap="square">
            <a:spAutoFit/>
          </a:bodyPr>
          <a:lstStyle/>
          <a:p>
            <a:pPr lvl="1" fontAlgn="base"/>
            <a:r>
              <a:rPr lang="es-EC" b="1" dirty="0">
                <a:solidFill>
                  <a:srgbClr val="002060"/>
                </a:solidFill>
                <a:effectLst>
                  <a:glow>
                    <a:srgbClr val="000000"/>
                  </a:glow>
                  <a:outerShdw sx="0" sy="0">
                    <a:srgbClr val="000000"/>
                  </a:outerShdw>
                  <a:reflection stA="0" endPos="0" fadeDir="0" sx="0" sy="0"/>
                </a:effectLst>
              </a:rPr>
              <a:t>Criterios de decisión para la evaluación</a:t>
            </a:r>
            <a:endParaRPr lang="es-ES" b="1" dirty="0">
              <a:solidFill>
                <a:srgbClr val="002060"/>
              </a:solidFill>
              <a:effectLst>
                <a:glow>
                  <a:srgbClr val="000000"/>
                </a:glow>
                <a:outerShdw sx="0" sy="0">
                  <a:srgbClr val="000000"/>
                </a:outerShdw>
                <a:reflection stA="0" endPos="0" fadeDir="0" sx="0" sy="0"/>
              </a:effectLst>
            </a:endParaRPr>
          </a:p>
          <a:p>
            <a:r>
              <a:rPr lang="es-EC" b="1" dirty="0">
                <a:solidFill>
                  <a:srgbClr val="002060"/>
                </a:solidFill>
                <a:effectLst>
                  <a:glow>
                    <a:srgbClr val="000000"/>
                  </a:glow>
                  <a:outerShdw sx="0" sy="0">
                    <a:srgbClr val="000000"/>
                  </a:outerShdw>
                  <a:reflection stA="0" endPos="0" fadeDir="0" sx="0" sy="0"/>
                </a:effectLst>
              </a:rPr>
              <a:t> </a:t>
            </a:r>
            <a:endParaRPr lang="es-ES" b="1" dirty="0">
              <a:solidFill>
                <a:srgbClr val="002060"/>
              </a:solidFill>
              <a:effectLst>
                <a:glow>
                  <a:srgbClr val="000000"/>
                </a:glow>
                <a:outerShdw sx="0" sy="0">
                  <a:srgbClr val="000000"/>
                </a:outerShdw>
                <a:reflection stA="0" endPos="0" fadeDir="0" sx="0" sy="0"/>
              </a:effectLst>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s-ES" sz="1000" dirty="0"/>
          </a:p>
        </p:txBody>
      </p:sp>
      <p:pic>
        <p:nvPicPr>
          <p:cNvPr id="6" name="5 Imagen"/>
          <p:cNvPicPr/>
          <p:nvPr/>
        </p:nvPicPr>
        <p:blipFill rotWithShape="1">
          <a:blip r:embed="rId3"/>
          <a:srcRect l="21515" t="44976" r="27477" b="26042"/>
          <a:stretch/>
        </p:blipFill>
        <p:spPr bwMode="auto">
          <a:xfrm>
            <a:off x="1884579" y="2126090"/>
            <a:ext cx="5280547" cy="2561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509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862903" cy="478748"/>
          </a:xfrm>
        </p:spPr>
        <p:txBody>
          <a:bodyPr>
            <a:normAutofit fontScale="62500" lnSpcReduction="20000"/>
          </a:bodyPr>
          <a:lstStyle/>
          <a:p>
            <a:r>
              <a:rPr lang="es-ES" b="1" dirty="0">
                <a:solidFill>
                  <a:srgbClr val="002060"/>
                </a:solidFill>
              </a:rPr>
              <a:t>Normas ISO 25000</a:t>
            </a:r>
            <a:endParaRPr lang="x-none" b="1" dirty="0">
              <a:solidFill>
                <a:srgbClr val="002060"/>
              </a:solidFill>
            </a:endParaRPr>
          </a:p>
        </p:txBody>
      </p:sp>
      <p:sp>
        <p:nvSpPr>
          <p:cNvPr id="4" name="3 Rectángulo"/>
          <p:cNvSpPr/>
          <p:nvPr/>
        </p:nvSpPr>
        <p:spPr>
          <a:xfrm>
            <a:off x="624799" y="1679815"/>
            <a:ext cx="7800109" cy="677108"/>
          </a:xfrm>
          <a:prstGeom prst="rect">
            <a:avLst/>
          </a:prstGeom>
        </p:spPr>
        <p:txBody>
          <a:bodyPr wrap="square">
            <a:spAutoFit/>
          </a:bodyPr>
          <a:lstStyle/>
          <a:p>
            <a:pPr lvl="1" fontAlgn="base"/>
            <a:r>
              <a:rPr lang="es-EC" b="1" dirty="0">
                <a:solidFill>
                  <a:srgbClr val="002060"/>
                </a:solidFill>
                <a:effectLst>
                  <a:glow>
                    <a:srgbClr val="000000"/>
                  </a:glow>
                  <a:outerShdw sx="0" sy="0">
                    <a:srgbClr val="000000"/>
                  </a:outerShdw>
                  <a:reflection stA="0" endPos="0" fadeDir="0" sx="0" sy="0"/>
                </a:effectLst>
              </a:rPr>
              <a:t>Resultados Totales de los frameworks   </a:t>
            </a:r>
            <a:endParaRPr lang="es-ES" b="1" dirty="0">
              <a:solidFill>
                <a:srgbClr val="002060"/>
              </a:solidFill>
              <a:effectLst>
                <a:glow>
                  <a:srgbClr val="000000"/>
                </a:glow>
                <a:outerShdw sx="0" sy="0">
                  <a:srgbClr val="000000"/>
                </a:outerShdw>
                <a:reflection stA="0" endPos="0" fadeDir="0" sx="0" sy="0"/>
              </a:effectLst>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s-ES" sz="1000" dirty="0"/>
          </a:p>
        </p:txBody>
      </p:sp>
      <p:pic>
        <p:nvPicPr>
          <p:cNvPr id="7" name="6 Imagen"/>
          <p:cNvPicPr/>
          <p:nvPr/>
        </p:nvPicPr>
        <p:blipFill rotWithShape="1">
          <a:blip r:embed="rId3"/>
          <a:srcRect l="21316" t="21416" r="22111" b="40733"/>
          <a:stretch/>
        </p:blipFill>
        <p:spPr bwMode="auto">
          <a:xfrm>
            <a:off x="2139950" y="2202476"/>
            <a:ext cx="4864100" cy="2602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03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es-ES" dirty="0">
                <a:solidFill>
                  <a:schemeClr val="tx1"/>
                </a:solidFill>
                <a:latin typeface="Karla" panose="020B0604020202020204" charset="0"/>
                <a:ea typeface="Karla" panose="020B0604020202020204" charset="0"/>
              </a:rPr>
              <a:t>Análisis Comparativo</a:t>
            </a:r>
            <a:endParaRPr lang="x-none" dirty="0">
              <a:solidFill>
                <a:schemeClr val="tx1"/>
              </a:solidFill>
            </a:endParaRPr>
          </a:p>
        </p:txBody>
      </p:sp>
      <p:sp>
        <p:nvSpPr>
          <p:cNvPr id="3" name="Marcador de texto 2">
            <a:extLst>
              <a:ext uri="{FF2B5EF4-FFF2-40B4-BE49-F238E27FC236}">
                <a16:creationId xmlns:a16="http://schemas.microsoft.com/office/drawing/2014/main" id="{18C25B3A-BBD0-4911-8F28-B8C4095C434A}"/>
              </a:ext>
            </a:extLst>
          </p:cNvPr>
          <p:cNvSpPr>
            <a:spLocks noGrp="1"/>
          </p:cNvSpPr>
          <p:nvPr>
            <p:ph type="body" idx="1"/>
          </p:nvPr>
        </p:nvSpPr>
        <p:spPr>
          <a:xfrm>
            <a:off x="886650" y="1213056"/>
            <a:ext cx="3862903" cy="478748"/>
          </a:xfrm>
        </p:spPr>
        <p:txBody>
          <a:bodyPr>
            <a:normAutofit fontScale="62500" lnSpcReduction="20000"/>
          </a:bodyPr>
          <a:lstStyle/>
          <a:p>
            <a:r>
              <a:rPr lang="es-ES" b="1" dirty="0">
                <a:solidFill>
                  <a:srgbClr val="002060"/>
                </a:solidFill>
              </a:rPr>
              <a:t>Normas ISO 25000</a:t>
            </a:r>
            <a:endParaRPr lang="x-none" b="1" dirty="0">
              <a:solidFill>
                <a:srgbClr val="002060"/>
              </a:solidFill>
            </a:endParaRPr>
          </a:p>
        </p:txBody>
      </p:sp>
      <p:sp>
        <p:nvSpPr>
          <p:cNvPr id="4" name="3 Rectángulo"/>
          <p:cNvSpPr/>
          <p:nvPr/>
        </p:nvSpPr>
        <p:spPr>
          <a:xfrm>
            <a:off x="624799" y="1679815"/>
            <a:ext cx="7800109" cy="677108"/>
          </a:xfrm>
          <a:prstGeom prst="rect">
            <a:avLst/>
          </a:prstGeom>
        </p:spPr>
        <p:txBody>
          <a:bodyPr wrap="square">
            <a:spAutoFit/>
          </a:bodyPr>
          <a:lstStyle/>
          <a:p>
            <a:pPr lvl="1" fontAlgn="base"/>
            <a:r>
              <a:rPr lang="es-EC" b="1" dirty="0">
                <a:solidFill>
                  <a:srgbClr val="002060"/>
                </a:solidFill>
                <a:effectLst>
                  <a:glow>
                    <a:srgbClr val="000000"/>
                  </a:glow>
                  <a:outerShdw sx="0" sy="0">
                    <a:srgbClr val="000000"/>
                  </a:outerShdw>
                  <a:reflection stA="0" endPos="0" fadeDir="0" sx="0" sy="0"/>
                </a:effectLst>
              </a:rPr>
              <a:t>Calificación del framework   </a:t>
            </a:r>
            <a:endParaRPr lang="es-ES" b="1" dirty="0">
              <a:solidFill>
                <a:srgbClr val="002060"/>
              </a:solidFill>
              <a:effectLst>
                <a:glow>
                  <a:srgbClr val="000000"/>
                </a:glow>
                <a:outerShdw sx="0" sy="0">
                  <a:srgbClr val="000000"/>
                </a:outerShdw>
                <a:reflection stA="0" endPos="0" fadeDir="0" sx="0" sy="0"/>
              </a:effectLst>
            </a:endParaRPr>
          </a:p>
          <a:p>
            <a:r>
              <a:rPr lang="es-EC" kern="1200" dirty="0">
                <a:solidFill>
                  <a:schemeClr val="accent2">
                    <a:lumMod val="75000"/>
                  </a:schemeClr>
                </a:solidFill>
                <a:latin typeface="Arial" panose="020B0604020202020204" pitchFamily="34" charset="0"/>
                <a:ea typeface="+mn-ea"/>
                <a:cs typeface="Arial" panose="020B0604020202020204" pitchFamily="34" charset="0"/>
              </a:rPr>
              <a:t> </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endParaRPr lang="es-ES" sz="1000" dirty="0"/>
          </a:p>
        </p:txBody>
      </p:sp>
      <p:sp>
        <p:nvSpPr>
          <p:cNvPr id="5" name="4 Rectángulo"/>
          <p:cNvSpPr/>
          <p:nvPr/>
        </p:nvSpPr>
        <p:spPr>
          <a:xfrm>
            <a:off x="630314" y="2018369"/>
            <a:ext cx="7794594" cy="2246769"/>
          </a:xfrm>
          <a:prstGeom prst="rect">
            <a:avLst/>
          </a:prstGeom>
        </p:spPr>
        <p:txBody>
          <a:bodyPr wrap="square">
            <a:spAutoFit/>
          </a:bodyPr>
          <a:lstStyle/>
          <a:p>
            <a:pPr algn="just"/>
            <a:r>
              <a:rPr lang="es-EC" kern="1200" dirty="0">
                <a:solidFill>
                  <a:schemeClr val="accent2">
                    <a:lumMod val="75000"/>
                  </a:schemeClr>
                </a:solidFill>
                <a:latin typeface="Arial" panose="020B0604020202020204" pitchFamily="34" charset="0"/>
                <a:ea typeface="+mn-ea"/>
                <a:cs typeface="Arial" panose="020B0604020202020204" pitchFamily="34" charset="0"/>
              </a:rPr>
              <a:t> En base a los  Criterios de selección que cumplen con los requisitos de calidad de evaluación se ha escogido a </a:t>
            </a:r>
            <a:r>
              <a:rPr lang="es-EC" b="1" kern="1200" dirty="0">
                <a:solidFill>
                  <a:schemeClr val="accent2">
                    <a:lumMod val="75000"/>
                  </a:schemeClr>
                </a:solidFill>
                <a:latin typeface="Arial" panose="020B0604020202020204" pitchFamily="34" charset="0"/>
                <a:ea typeface="+mn-ea"/>
                <a:cs typeface="Arial" panose="020B0604020202020204" pitchFamily="34" charset="0"/>
              </a:rPr>
              <a:t>BootsFaces</a:t>
            </a:r>
            <a:r>
              <a:rPr lang="es-EC" kern="1200" dirty="0">
                <a:solidFill>
                  <a:schemeClr val="accent2">
                    <a:lumMod val="75000"/>
                  </a:schemeClr>
                </a:solidFill>
                <a:latin typeface="Arial" panose="020B0604020202020204" pitchFamily="34" charset="0"/>
                <a:ea typeface="+mn-ea"/>
                <a:cs typeface="Arial" panose="020B0604020202020204" pitchFamily="34" charset="0"/>
              </a:rPr>
              <a:t>, puesto que tiene un Grado de Satisfacción: Alto, y además cumple con todos los requisitos necesarios para el desarrollo del Sistema de damnificados del terremoto de Manabí, ofreciendo Funcionalidad, Fiabilidad, Usabilidad, Compatibilidad, Portabilidad, en cuanto a mejorar el rendimiento dependerá del servidor de aplicaciones, para el presente caso se utiliza Wildfly 11 que es uno de los más recomendados , está diseñado para un alto rendimiento  en cuanto a características ofrece administración de gran alcance,  Configuración y gestión unificadas, soporta los últimos estándares y tecnología Java EE 8 y Java modular.</a:t>
            </a:r>
            <a:endParaRPr lang="es-ES" kern="1200" dirty="0">
              <a:solidFill>
                <a:schemeClr val="accent2">
                  <a:lumMod val="75000"/>
                </a:schemeClr>
              </a:solidFill>
              <a:latin typeface="Arial" panose="020B0604020202020204" pitchFamily="34" charset="0"/>
              <a:ea typeface="+mn-ea"/>
              <a:cs typeface="Arial" panose="020B0604020202020204" pitchFamily="34" charset="0"/>
            </a:endParaRPr>
          </a:p>
          <a:p>
            <a:pPr algn="just"/>
            <a:r>
              <a:rPr lang="es-EC" dirty="0"/>
              <a:t> </a:t>
            </a:r>
            <a:endParaRPr lang="es-ES" dirty="0"/>
          </a:p>
        </p:txBody>
      </p:sp>
    </p:spTree>
    <p:extLst>
      <p:ext uri="{BB962C8B-B14F-4D97-AF65-F5344CB8AC3E}">
        <p14:creationId xmlns:p14="http://schemas.microsoft.com/office/powerpoint/2010/main" val="3063679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lang="x-none"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3097379859"/>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D7E07543-A19D-470F-80EB-FE4D209B3BEE}"/>
              </a:ext>
            </a:extLst>
          </p:cNvPr>
          <p:cNvCxnSpPr/>
          <p:nvPr/>
        </p:nvCxnSpPr>
        <p:spPr>
          <a:xfrm>
            <a:off x="1860698" y="173310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1F336BB-97BA-465B-9CFB-F4A3C6C20A75}"/>
              </a:ext>
            </a:extLst>
          </p:cNvPr>
          <p:cNvCxnSpPr/>
          <p:nvPr/>
        </p:nvCxnSpPr>
        <p:spPr>
          <a:xfrm>
            <a:off x="1864242" y="219385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65A78C9-B975-4852-87B6-D2FF8810DED1}"/>
              </a:ext>
            </a:extLst>
          </p:cNvPr>
          <p:cNvCxnSpPr/>
          <p:nvPr/>
        </p:nvCxnSpPr>
        <p:spPr>
          <a:xfrm>
            <a:off x="1864240" y="2651051"/>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3FB93D94-7BB9-4F11-B999-37447519D6B1}"/>
              </a:ext>
            </a:extLst>
          </p:cNvPr>
          <p:cNvCxnSpPr/>
          <p:nvPr/>
        </p:nvCxnSpPr>
        <p:spPr>
          <a:xfrm>
            <a:off x="1864236" y="3086989"/>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AC7348E1-3ADE-48A4-8D96-1D0ACDB87E8C}"/>
              </a:ext>
            </a:extLst>
          </p:cNvPr>
          <p:cNvCxnSpPr/>
          <p:nvPr/>
        </p:nvCxnSpPr>
        <p:spPr>
          <a:xfrm>
            <a:off x="1864242" y="3554820"/>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pic>
        <p:nvPicPr>
          <p:cNvPr id="9"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1769520"/>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2241699"/>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2691251"/>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8152" y="3163430"/>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7" y="3605530"/>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4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762362" y="377735"/>
            <a:ext cx="7946633" cy="770031"/>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15048" y="1454832"/>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841144" y="1441979"/>
            <a:ext cx="2177263" cy="369332"/>
          </a:xfrm>
          <a:prstGeom prst="rect">
            <a:avLst/>
          </a:prstGeom>
        </p:spPr>
        <p:txBody>
          <a:bodyPr wrap="square">
            <a:spAutoFit/>
          </a:bodyPr>
          <a:lstStyle/>
          <a:p>
            <a:r>
              <a:rPr lang="es-ES" sz="1800" b="1" dirty="0">
                <a:solidFill>
                  <a:srgbClr val="004C52"/>
                </a:solidFill>
                <a:latin typeface="Karla"/>
                <a:ea typeface="Karla"/>
                <a:sym typeface="Karla"/>
              </a:rPr>
              <a:t>Metodología Xp</a:t>
            </a:r>
            <a:endParaRPr lang="x-none" sz="1800" b="1" dirty="0">
              <a:solidFill>
                <a:srgbClr val="004C52"/>
              </a:solidFill>
              <a:latin typeface="Karla"/>
              <a:ea typeface="Karla"/>
              <a:sym typeface="Karla"/>
            </a:endParaRPr>
          </a:p>
        </p:txBody>
      </p:sp>
      <p:sp>
        <p:nvSpPr>
          <p:cNvPr id="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extLst>
              <p:ext uri="{D42A27DB-BD31-4B8C-83A1-F6EECF244321}">
                <p14:modId xmlns:p14="http://schemas.microsoft.com/office/powerpoint/2010/main" val="287888070"/>
              </p:ext>
            </p:extLst>
          </p:nvPr>
        </p:nvGraphicFramePr>
        <p:xfrm>
          <a:off x="1736725" y="2040414"/>
          <a:ext cx="5670550" cy="2359978"/>
        </p:xfrm>
        <a:graphic>
          <a:graphicData uri="http://schemas.openxmlformats.org/drawingml/2006/table">
            <a:tbl>
              <a:tblPr firstRow="1" firstCol="1" bandRow="1">
                <a:tableStyleId>{2434CCC1-DE58-4BC5-B4F6-41BA89460A13}</a:tableStyleId>
              </a:tblPr>
              <a:tblGrid>
                <a:gridCol w="1327150">
                  <a:extLst>
                    <a:ext uri="{9D8B030D-6E8A-4147-A177-3AD203B41FA5}">
                      <a16:colId xmlns:a16="http://schemas.microsoft.com/office/drawing/2014/main" val="20000"/>
                    </a:ext>
                  </a:extLst>
                </a:gridCol>
                <a:gridCol w="1327150">
                  <a:extLst>
                    <a:ext uri="{9D8B030D-6E8A-4147-A177-3AD203B41FA5}">
                      <a16:colId xmlns:a16="http://schemas.microsoft.com/office/drawing/2014/main" val="20001"/>
                    </a:ext>
                  </a:extLst>
                </a:gridCol>
                <a:gridCol w="1327150">
                  <a:extLst>
                    <a:ext uri="{9D8B030D-6E8A-4147-A177-3AD203B41FA5}">
                      <a16:colId xmlns:a16="http://schemas.microsoft.com/office/drawing/2014/main" val="20002"/>
                    </a:ext>
                  </a:extLst>
                </a:gridCol>
                <a:gridCol w="1689100">
                  <a:extLst>
                    <a:ext uri="{9D8B030D-6E8A-4147-A177-3AD203B41FA5}">
                      <a16:colId xmlns:a16="http://schemas.microsoft.com/office/drawing/2014/main" val="20003"/>
                    </a:ext>
                  </a:extLst>
                </a:gridCol>
              </a:tblGrid>
              <a:tr h="0">
                <a:tc>
                  <a:txBody>
                    <a:bodyPr/>
                    <a:lstStyle/>
                    <a:p>
                      <a:pPr indent="252095" algn="ctr">
                        <a:lnSpc>
                          <a:spcPct val="150000"/>
                        </a:lnSpc>
                        <a:spcBef>
                          <a:spcPts val="600"/>
                        </a:spcBef>
                        <a:spcAft>
                          <a:spcPts val="0"/>
                        </a:spcAft>
                      </a:pPr>
                      <a:r>
                        <a:rPr lang="es-ES" sz="1100" dirty="0">
                          <a:solidFill>
                            <a:schemeClr val="bg1"/>
                          </a:solidFill>
                          <a:effectLst/>
                        </a:rPr>
                        <a:t> </a:t>
                      </a:r>
                      <a:r>
                        <a:rPr lang="es-EC" sz="1000" dirty="0">
                          <a:solidFill>
                            <a:schemeClr val="bg1"/>
                          </a:solidFill>
                          <a:effectLst/>
                        </a:rPr>
                        <a:t>Planificación</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tc>
                  <a:txBody>
                    <a:bodyPr/>
                    <a:lstStyle/>
                    <a:p>
                      <a:pPr indent="252095" algn="ctr">
                        <a:lnSpc>
                          <a:spcPct val="150000"/>
                        </a:lnSpc>
                        <a:spcBef>
                          <a:spcPts val="600"/>
                        </a:spcBef>
                        <a:spcAft>
                          <a:spcPts val="0"/>
                        </a:spcAft>
                      </a:pPr>
                      <a:r>
                        <a:rPr lang="es-EC" sz="1000" dirty="0">
                          <a:solidFill>
                            <a:schemeClr val="bg1"/>
                          </a:solidFill>
                          <a:effectLst/>
                        </a:rPr>
                        <a:t>Diseño</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tc>
                  <a:txBody>
                    <a:bodyPr/>
                    <a:lstStyle/>
                    <a:p>
                      <a:pPr indent="252095" algn="ctr">
                        <a:lnSpc>
                          <a:spcPct val="150000"/>
                        </a:lnSpc>
                        <a:spcBef>
                          <a:spcPts val="600"/>
                        </a:spcBef>
                        <a:spcAft>
                          <a:spcPts val="0"/>
                        </a:spcAft>
                      </a:pPr>
                      <a:r>
                        <a:rPr lang="es-EC" sz="1000" dirty="0">
                          <a:solidFill>
                            <a:schemeClr val="bg1"/>
                          </a:solidFill>
                          <a:effectLst/>
                        </a:rPr>
                        <a:t>Desarrollo</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tc>
                  <a:txBody>
                    <a:bodyPr/>
                    <a:lstStyle/>
                    <a:p>
                      <a:pPr indent="252095" algn="ctr">
                        <a:lnSpc>
                          <a:spcPct val="150000"/>
                        </a:lnSpc>
                        <a:spcBef>
                          <a:spcPts val="600"/>
                        </a:spcBef>
                        <a:spcAft>
                          <a:spcPts val="0"/>
                        </a:spcAft>
                      </a:pPr>
                      <a:r>
                        <a:rPr lang="es-EC" sz="1000" dirty="0">
                          <a:solidFill>
                            <a:schemeClr val="bg1"/>
                          </a:solidFill>
                          <a:effectLst/>
                        </a:rPr>
                        <a:t>Pruebas</a:t>
                      </a:r>
                      <a:endParaRPr lang="es-ES" sz="1100" dirty="0">
                        <a:solidFill>
                          <a:schemeClr val="bg1"/>
                        </a:solidFill>
                        <a:effectLst/>
                        <a:latin typeface="Calibri"/>
                        <a:ea typeface="Times New Roman"/>
                        <a:cs typeface="Times New Roman"/>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0">
                <a:tc>
                  <a:txBody>
                    <a:bodyPr/>
                    <a:lstStyle/>
                    <a:p>
                      <a:pPr indent="252095" algn="l">
                        <a:lnSpc>
                          <a:spcPct val="150000"/>
                        </a:lnSpc>
                        <a:spcBef>
                          <a:spcPts val="600"/>
                        </a:spcBef>
                        <a:spcAft>
                          <a:spcPts val="0"/>
                        </a:spcAft>
                      </a:pPr>
                      <a:r>
                        <a:rPr lang="es-EC" sz="1000" dirty="0">
                          <a:effectLst/>
                        </a:rPr>
                        <a:t>1. Historias de Usuario.</a:t>
                      </a:r>
                      <a:endParaRPr lang="es-ES" sz="1100" dirty="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1. Metáfora del Sistema.</a:t>
                      </a:r>
                      <a:endParaRPr lang="es-ES" sz="1100" dirty="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1. Disponibilidad del Cliente.</a:t>
                      </a:r>
                      <a:endParaRPr lang="es-ES" sz="1100" dirty="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1. Implantación.</a:t>
                      </a:r>
                      <a:endParaRPr lang="es-ES" sz="110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0">
                <a:tc>
                  <a:txBody>
                    <a:bodyPr/>
                    <a:lstStyle/>
                    <a:p>
                      <a:pPr indent="252095" algn="l">
                        <a:lnSpc>
                          <a:spcPct val="150000"/>
                        </a:lnSpc>
                        <a:spcBef>
                          <a:spcPts val="600"/>
                        </a:spcBef>
                        <a:spcAft>
                          <a:spcPts val="0"/>
                        </a:spcAft>
                      </a:pPr>
                      <a:r>
                        <a:rPr lang="es-EC" sz="1000">
                          <a:effectLst/>
                        </a:rPr>
                        <a:t>2. Plan de Entregas.</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2. Tarjetas CRC.</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2. Unidad de Pruebas.</a:t>
                      </a:r>
                      <a:endParaRPr lang="es-ES" sz="1100" dirty="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2. Pruebas de Aceptación.</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0">
                <a:tc>
                  <a:txBody>
                    <a:bodyPr/>
                    <a:lstStyle/>
                    <a:p>
                      <a:pPr indent="252095" algn="l">
                        <a:lnSpc>
                          <a:spcPct val="150000"/>
                        </a:lnSpc>
                        <a:spcBef>
                          <a:spcPts val="600"/>
                        </a:spcBef>
                        <a:spcAft>
                          <a:spcPts val="0"/>
                        </a:spcAft>
                      </a:pPr>
                      <a:r>
                        <a:rPr lang="es-EC" sz="1000">
                          <a:effectLst/>
                        </a:rPr>
                        <a:t>3. Velocidad del Proyecto.</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3.Soluciones Puntuales</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3. Programación por pares.</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 </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0">
                <a:tc>
                  <a:txBody>
                    <a:bodyPr/>
                    <a:lstStyle/>
                    <a:p>
                      <a:pPr indent="252095" algn="l">
                        <a:lnSpc>
                          <a:spcPct val="150000"/>
                        </a:lnSpc>
                        <a:spcBef>
                          <a:spcPts val="600"/>
                        </a:spcBef>
                        <a:spcAft>
                          <a:spcPts val="0"/>
                        </a:spcAft>
                      </a:pPr>
                      <a:r>
                        <a:rPr lang="es-ES" sz="1000">
                          <a:effectLst/>
                        </a:rPr>
                        <a:t>4. Iteraciones.</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000">
                          <a:effectLst/>
                        </a:rPr>
                        <a:t>4.Funcionalidad mínima.</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000">
                          <a:effectLst/>
                        </a:rPr>
                        <a:t>4.Integración.</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S" sz="1000" dirty="0">
                          <a:effectLst/>
                        </a:rPr>
                        <a:t> </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0">
                <a:tc>
                  <a:txBody>
                    <a:bodyPr/>
                    <a:lstStyle/>
                    <a:p>
                      <a:pPr indent="252095" algn="l">
                        <a:lnSpc>
                          <a:spcPct val="150000"/>
                        </a:lnSpc>
                        <a:spcBef>
                          <a:spcPts val="600"/>
                        </a:spcBef>
                        <a:spcAft>
                          <a:spcPts val="0"/>
                        </a:spcAft>
                      </a:pPr>
                      <a:r>
                        <a:rPr lang="es-EC" sz="1000">
                          <a:effectLst/>
                        </a:rPr>
                        <a:t>5. Rotaciones.</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5.Reciclaje</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 </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 </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0">
                <a:tc>
                  <a:txBody>
                    <a:bodyPr/>
                    <a:lstStyle/>
                    <a:p>
                      <a:pPr indent="252095" algn="l">
                        <a:lnSpc>
                          <a:spcPct val="150000"/>
                        </a:lnSpc>
                        <a:spcBef>
                          <a:spcPts val="600"/>
                        </a:spcBef>
                        <a:spcAft>
                          <a:spcPts val="0"/>
                        </a:spcAft>
                      </a:pPr>
                      <a:r>
                        <a:rPr lang="es-EC" sz="1000">
                          <a:effectLst/>
                        </a:rPr>
                        <a:t>6. Reuniones.</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 </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a:effectLst/>
                        </a:rPr>
                        <a:t> </a:t>
                      </a:r>
                      <a:endParaRPr lang="es-ES" sz="1100">
                        <a:solidFill>
                          <a:srgbClr val="2E74B5"/>
                        </a:solidFill>
                        <a:effectLst/>
                        <a:latin typeface="Calibri"/>
                        <a:ea typeface="Times New Roman"/>
                        <a:cs typeface="Times New Roman"/>
                      </a:endParaRPr>
                    </a:p>
                  </a:txBody>
                  <a:tcPr marL="68580" marR="68580" marT="0" marB="0"/>
                </a:tc>
                <a:tc>
                  <a:txBody>
                    <a:bodyPr/>
                    <a:lstStyle/>
                    <a:p>
                      <a:pPr indent="252095" algn="ctr">
                        <a:lnSpc>
                          <a:spcPct val="150000"/>
                        </a:lnSpc>
                        <a:spcBef>
                          <a:spcPts val="600"/>
                        </a:spcBef>
                        <a:spcAft>
                          <a:spcPts val="0"/>
                        </a:spcAft>
                      </a:pPr>
                      <a:r>
                        <a:rPr lang="es-EC" sz="1000" dirty="0">
                          <a:effectLst/>
                        </a:rPr>
                        <a:t> </a:t>
                      </a:r>
                      <a:endParaRPr lang="es-ES" sz="1100" dirty="0">
                        <a:solidFill>
                          <a:srgbClr val="2E74B5"/>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058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762362" y="377735"/>
            <a:ext cx="7946633" cy="770031"/>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15048" y="1454832"/>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841145" y="1441979"/>
            <a:ext cx="1866426" cy="923330"/>
          </a:xfrm>
          <a:prstGeom prst="rect">
            <a:avLst/>
          </a:prstGeom>
        </p:spPr>
        <p:txBody>
          <a:bodyPr wrap="square">
            <a:spAutoFit/>
          </a:bodyPr>
          <a:lstStyle/>
          <a:p>
            <a:r>
              <a:rPr lang="es-ES" sz="1800" b="1" dirty="0">
                <a:solidFill>
                  <a:srgbClr val="004C52"/>
                </a:solidFill>
                <a:latin typeface="Karla"/>
                <a:ea typeface="Karla"/>
                <a:sym typeface="Karla"/>
              </a:rPr>
              <a:t>Etapas de la Programación extrema</a:t>
            </a:r>
            <a:endParaRPr lang="x-none" sz="1800" b="1" dirty="0">
              <a:solidFill>
                <a:srgbClr val="004C52"/>
              </a:solidFill>
              <a:latin typeface="Karla"/>
              <a:ea typeface="Karla"/>
              <a:sym typeface="Karla"/>
            </a:endParaRPr>
          </a:p>
        </p:txBody>
      </p:sp>
      <p:sp>
        <p:nvSpPr>
          <p:cNvPr id="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1563938186"/>
              </p:ext>
            </p:extLst>
          </p:nvPr>
        </p:nvGraphicFramePr>
        <p:xfrm>
          <a:off x="3062797" y="1765145"/>
          <a:ext cx="5114925" cy="2085975"/>
        </p:xfrm>
        <a:graphic>
          <a:graphicData uri="http://schemas.openxmlformats.org/presentationml/2006/ole">
            <mc:AlternateContent xmlns:mc="http://schemas.openxmlformats.org/markup-compatibility/2006">
              <mc:Choice xmlns:v="urn:schemas-microsoft-com:vml" Requires="v">
                <p:oleObj spid="_x0000_s15412" name="Visio" r:id="rId4" imgW="6515437" imgH="3331624" progId="Visio.Drawing.11">
                  <p:embed/>
                </p:oleObj>
              </mc:Choice>
              <mc:Fallback>
                <p:oleObj name="Visio" r:id="rId4" imgW="6515437" imgH="333162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797" y="1765145"/>
                        <a:ext cx="5114925" cy="208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20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762362" y="377735"/>
            <a:ext cx="7946633" cy="770031"/>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15048" y="1454832"/>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841145" y="1441979"/>
            <a:ext cx="1866426" cy="646331"/>
          </a:xfrm>
          <a:prstGeom prst="rect">
            <a:avLst/>
          </a:prstGeom>
        </p:spPr>
        <p:txBody>
          <a:bodyPr wrap="square">
            <a:spAutoFit/>
          </a:bodyPr>
          <a:lstStyle/>
          <a:p>
            <a:r>
              <a:rPr lang="es-ES" sz="1800" b="1" dirty="0">
                <a:solidFill>
                  <a:srgbClr val="004C52"/>
                </a:solidFill>
                <a:latin typeface="Karla"/>
                <a:ea typeface="Karla"/>
                <a:sym typeface="Karla"/>
              </a:rPr>
              <a:t>Diagrama de Casos de Uso</a:t>
            </a:r>
            <a:endParaRPr lang="x-none" sz="1800" b="1" dirty="0">
              <a:solidFill>
                <a:srgbClr val="004C52"/>
              </a:solidFill>
              <a:latin typeface="Karla"/>
              <a:ea typeface="Karla"/>
              <a:sym typeface="Karla"/>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546524528"/>
              </p:ext>
            </p:extLst>
          </p:nvPr>
        </p:nvGraphicFramePr>
        <p:xfrm>
          <a:off x="2263775" y="1784350"/>
          <a:ext cx="4057650" cy="2814638"/>
        </p:xfrm>
        <a:graphic>
          <a:graphicData uri="http://schemas.openxmlformats.org/presentationml/2006/ole">
            <mc:AlternateContent xmlns:mc="http://schemas.openxmlformats.org/markup-compatibility/2006">
              <mc:Choice xmlns:v="urn:schemas-microsoft-com:vml" Requires="v">
                <p:oleObj spid="_x0000_s14388" name="Visio" r:id="rId4" imgW="5405210" imgH="3923595" progId="Visio.Drawing.11">
                  <p:embed/>
                </p:oleObj>
              </mc:Choice>
              <mc:Fallback>
                <p:oleObj name="Visio" r:id="rId4" imgW="5405210" imgH="3923595" progId="Visio.Drawing.11">
                  <p:embed/>
                  <p:pic>
                    <p:nvPicPr>
                      <p:cNvPr id="0" name=""/>
                      <p:cNvPicPr>
                        <a:picLocks noChangeAspect="1" noChangeArrowheads="1"/>
                      </p:cNvPicPr>
                      <p:nvPr/>
                    </p:nvPicPr>
                    <p:blipFill>
                      <a:blip r:embed="rId5"/>
                      <a:srcRect/>
                      <a:stretch>
                        <a:fillRect/>
                      </a:stretch>
                    </p:blipFill>
                    <p:spPr bwMode="auto">
                      <a:xfrm>
                        <a:off x="2263775" y="1784350"/>
                        <a:ext cx="4057650" cy="281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p:nvPr/>
        </p:nvSpPr>
        <p:spPr>
          <a:xfrm>
            <a:off x="3196961" y="4355995"/>
            <a:ext cx="4863965" cy="307777"/>
          </a:xfrm>
          <a:prstGeom prst="rect">
            <a:avLst/>
          </a:prstGeom>
          <a:noFill/>
        </p:spPr>
        <p:txBody>
          <a:bodyPr wrap="square" rtlCol="0">
            <a:spAutoFit/>
          </a:bodyPr>
          <a:lstStyle/>
          <a:p>
            <a:r>
              <a:rPr lang="es-ES" dirty="0"/>
              <a:t>Roles del Administrador General del Albergue</a:t>
            </a:r>
          </a:p>
        </p:txBody>
      </p:sp>
    </p:spTree>
    <p:extLst>
      <p:ext uri="{BB962C8B-B14F-4D97-AF65-F5344CB8AC3E}">
        <p14:creationId xmlns:p14="http://schemas.microsoft.com/office/powerpoint/2010/main" val="3314573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49" y="296808"/>
            <a:ext cx="7946633" cy="857400"/>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10633" y="834205"/>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886650" y="1297636"/>
            <a:ext cx="1866426" cy="646331"/>
          </a:xfrm>
          <a:prstGeom prst="rect">
            <a:avLst/>
          </a:prstGeom>
        </p:spPr>
        <p:txBody>
          <a:bodyPr wrap="square">
            <a:spAutoFit/>
          </a:bodyPr>
          <a:lstStyle/>
          <a:p>
            <a:r>
              <a:rPr lang="es-ES" sz="1800" b="1" dirty="0">
                <a:solidFill>
                  <a:srgbClr val="004C52"/>
                </a:solidFill>
                <a:latin typeface="Karla"/>
                <a:ea typeface="Karla"/>
                <a:sym typeface="Karla"/>
              </a:rPr>
              <a:t>Diagrama de Casos de Uso</a:t>
            </a:r>
            <a:endParaRPr lang="x-none" sz="1800" b="1" dirty="0">
              <a:solidFill>
                <a:srgbClr val="004C52"/>
              </a:solidFill>
              <a:latin typeface="Karla"/>
              <a:ea typeface="Karla"/>
              <a:sym typeface="Karla"/>
            </a:endParaRPr>
          </a:p>
        </p:txBody>
      </p:sp>
      <p:sp>
        <p:nvSpPr>
          <p:cNvPr id="11" name="Rectángulo 10">
            <a:extLst>
              <a:ext uri="{FF2B5EF4-FFF2-40B4-BE49-F238E27FC236}">
                <a16:creationId xmlns:a16="http://schemas.microsoft.com/office/drawing/2014/main" id="{EB09C5D4-CEFA-4F16-A758-FFEB797E543C}"/>
              </a:ext>
            </a:extLst>
          </p:cNvPr>
          <p:cNvSpPr/>
          <p:nvPr/>
        </p:nvSpPr>
        <p:spPr>
          <a:xfrm>
            <a:off x="5940555" y="837452"/>
            <a:ext cx="3192812" cy="620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5 CuadroTexto"/>
          <p:cNvSpPr txBox="1"/>
          <p:nvPr/>
        </p:nvSpPr>
        <p:spPr>
          <a:xfrm>
            <a:off x="2753076" y="4065973"/>
            <a:ext cx="4863965" cy="523220"/>
          </a:xfrm>
          <a:prstGeom prst="rect">
            <a:avLst/>
          </a:prstGeom>
          <a:noFill/>
        </p:spPr>
        <p:txBody>
          <a:bodyPr wrap="square" rtlCol="0">
            <a:spAutoFit/>
          </a:bodyPr>
          <a:lstStyle/>
          <a:p>
            <a:endParaRPr lang="es-ES" dirty="0"/>
          </a:p>
          <a:p>
            <a:r>
              <a:rPr lang="es-ES" dirty="0"/>
              <a:t>Roles del Administrador de Albergue</a:t>
            </a:r>
          </a:p>
        </p:txBody>
      </p:sp>
      <p:graphicFrame>
        <p:nvGraphicFramePr>
          <p:cNvPr id="3" name="2 Objeto"/>
          <p:cNvGraphicFramePr>
            <a:graphicFrameLocks noChangeAspect="1"/>
          </p:cNvGraphicFramePr>
          <p:nvPr>
            <p:extLst>
              <p:ext uri="{D42A27DB-BD31-4B8C-83A1-F6EECF244321}">
                <p14:modId xmlns:p14="http://schemas.microsoft.com/office/powerpoint/2010/main" val="3089795473"/>
              </p:ext>
            </p:extLst>
          </p:nvPr>
        </p:nvGraphicFramePr>
        <p:xfrm>
          <a:off x="2869584" y="1297636"/>
          <a:ext cx="4059238" cy="2849562"/>
        </p:xfrm>
        <a:graphic>
          <a:graphicData uri="http://schemas.openxmlformats.org/presentationml/2006/ole">
            <mc:AlternateContent xmlns:mc="http://schemas.openxmlformats.org/markup-compatibility/2006">
              <mc:Choice xmlns:v="urn:schemas-microsoft-com:vml" Requires="v">
                <p:oleObj spid="_x0000_s7244" name="Visio" r:id="rId4" imgW="5405210" imgH="3923595" progId="Visio.Drawing.11">
                  <p:embed/>
                </p:oleObj>
              </mc:Choice>
              <mc:Fallback>
                <p:oleObj name="Visio" r:id="rId4" imgW="5405210" imgH="3923595" progId="Visio.Drawing.11">
                  <p:embed/>
                  <p:pic>
                    <p:nvPicPr>
                      <p:cNvPr id="0" name="Object 4"/>
                      <p:cNvPicPr>
                        <a:picLocks noChangeAspect="1" noChangeArrowheads="1"/>
                      </p:cNvPicPr>
                      <p:nvPr/>
                    </p:nvPicPr>
                    <p:blipFill>
                      <a:blip r:embed="rId5"/>
                      <a:srcRect/>
                      <a:stretch>
                        <a:fillRect/>
                      </a:stretch>
                    </p:blipFill>
                    <p:spPr bwMode="auto">
                      <a:xfrm>
                        <a:off x="2869584" y="1297636"/>
                        <a:ext cx="4059238" cy="284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743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0" y="446678"/>
            <a:ext cx="7946633" cy="850958"/>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951666" y="1753967"/>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993186" y="1329591"/>
            <a:ext cx="1866426" cy="646331"/>
          </a:xfrm>
          <a:prstGeom prst="rect">
            <a:avLst/>
          </a:prstGeom>
        </p:spPr>
        <p:txBody>
          <a:bodyPr wrap="square">
            <a:spAutoFit/>
          </a:bodyPr>
          <a:lstStyle/>
          <a:p>
            <a:r>
              <a:rPr lang="es-ES" sz="1800" b="1" dirty="0">
                <a:solidFill>
                  <a:srgbClr val="004C52"/>
                </a:solidFill>
                <a:latin typeface="Karla"/>
                <a:ea typeface="Karla"/>
                <a:sym typeface="Karla"/>
              </a:rPr>
              <a:t>Sistema de albergues </a:t>
            </a:r>
            <a:endParaRPr lang="x-none" sz="1800" b="1" dirty="0">
              <a:solidFill>
                <a:srgbClr val="004C52"/>
              </a:solidFill>
              <a:latin typeface="Karla"/>
              <a:ea typeface="Karla"/>
              <a:sym typeface="Karla"/>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Picture 5" descr="C:\Users\Public\Pictures\nac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047" y="1284141"/>
            <a:ext cx="3732212" cy="2418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esultado de imagen para flechas">
            <a:extLst>
              <a:ext uri="{FF2B5EF4-FFF2-40B4-BE49-F238E27FC236}">
                <a16:creationId xmlns:a16="http://schemas.microsoft.com/office/drawing/2014/main" id="{C7FE301A-33B3-4502-93BC-CC9EADAB654A}"/>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14823">
            <a:off x="3691580" y="3152314"/>
            <a:ext cx="1145706" cy="847723"/>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4" name="13 Imagen"/>
          <p:cNvPicPr/>
          <p:nvPr/>
        </p:nvPicPr>
        <p:blipFill rotWithShape="1">
          <a:blip r:embed="rId5"/>
          <a:srcRect l="29289" t="31644" r="29080" b="9253"/>
          <a:stretch/>
        </p:blipFill>
        <p:spPr bwMode="auto">
          <a:xfrm>
            <a:off x="1096420" y="2237385"/>
            <a:ext cx="2245995" cy="2550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37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pPr lvl="0"/>
            <a:r>
              <a:rPr lang="x-none" dirty="0">
                <a:solidFill>
                  <a:schemeClr val="tx1"/>
                </a:solidFill>
              </a:rPr>
              <a:t>Antecedentes</a:t>
            </a:r>
          </a:p>
        </p:txBody>
      </p:sp>
      <p:pic>
        <p:nvPicPr>
          <p:cNvPr id="3074" name="Picture 2" descr="C:\Users\Public\Pictures\eu_pri_pag_3_18042016_1ph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060" y="872329"/>
            <a:ext cx="6897950" cy="4018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0" y="446678"/>
            <a:ext cx="7946633" cy="850958"/>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951666" y="1753967"/>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993186" y="1329591"/>
            <a:ext cx="1866426" cy="646331"/>
          </a:xfrm>
          <a:prstGeom prst="rect">
            <a:avLst/>
          </a:prstGeom>
        </p:spPr>
        <p:txBody>
          <a:bodyPr wrap="square">
            <a:spAutoFit/>
          </a:bodyPr>
          <a:lstStyle/>
          <a:p>
            <a:r>
              <a:rPr lang="es-ES" sz="1800" b="1" dirty="0">
                <a:solidFill>
                  <a:srgbClr val="004C52"/>
                </a:solidFill>
                <a:latin typeface="Karla"/>
                <a:ea typeface="Karla"/>
                <a:sym typeface="Karla"/>
              </a:rPr>
              <a:t>Sistema de albergues </a:t>
            </a:r>
            <a:endParaRPr lang="x-none" sz="1800" b="1" dirty="0">
              <a:solidFill>
                <a:srgbClr val="004C52"/>
              </a:solidFill>
              <a:latin typeface="Karla"/>
              <a:ea typeface="Karla"/>
              <a:sym typeface="Karla"/>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Picture 10" descr="Resultado de imagen para flechas">
            <a:extLst>
              <a:ext uri="{FF2B5EF4-FFF2-40B4-BE49-F238E27FC236}">
                <a16:creationId xmlns:a16="http://schemas.microsoft.com/office/drawing/2014/main" id="{C7FE301A-33B3-4502-93BC-CC9EADAB654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14823">
            <a:off x="3839646" y="3293344"/>
            <a:ext cx="835720" cy="587004"/>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9" name="Picture 5" descr="C:\Users\Public\Pictures\nach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883" y="1160713"/>
            <a:ext cx="3959441" cy="2789684"/>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p:nvPr/>
        </p:nvPicPr>
        <p:blipFill rotWithShape="1">
          <a:blip r:embed="rId5"/>
          <a:srcRect l="36911" t="15358" r="-141" b="5661"/>
          <a:stretch/>
        </p:blipFill>
        <p:spPr bwMode="auto">
          <a:xfrm>
            <a:off x="221588" y="2303571"/>
            <a:ext cx="3409621" cy="2393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7041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0" y="446678"/>
            <a:ext cx="7946633" cy="850958"/>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951666" y="1753967"/>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993186" y="1329591"/>
            <a:ext cx="1866426" cy="646331"/>
          </a:xfrm>
          <a:prstGeom prst="rect">
            <a:avLst/>
          </a:prstGeom>
        </p:spPr>
        <p:txBody>
          <a:bodyPr wrap="square">
            <a:spAutoFit/>
          </a:bodyPr>
          <a:lstStyle/>
          <a:p>
            <a:r>
              <a:rPr lang="es-ES" sz="1800" b="1" dirty="0">
                <a:solidFill>
                  <a:srgbClr val="004C52"/>
                </a:solidFill>
                <a:latin typeface="Karla"/>
                <a:ea typeface="Karla"/>
                <a:sym typeface="Karla"/>
              </a:rPr>
              <a:t>Sistema de albergues </a:t>
            </a:r>
            <a:endParaRPr lang="x-none" sz="1800" b="1" dirty="0">
              <a:solidFill>
                <a:srgbClr val="004C52"/>
              </a:solidFill>
              <a:latin typeface="Karla"/>
              <a:ea typeface="Karla"/>
              <a:sym typeface="Karla"/>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Picture 10" descr="Resultado de imagen para flechas">
            <a:extLst>
              <a:ext uri="{FF2B5EF4-FFF2-40B4-BE49-F238E27FC236}">
                <a16:creationId xmlns:a16="http://schemas.microsoft.com/office/drawing/2014/main" id="{C7FE301A-33B3-4502-93BC-CC9EADAB654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14823">
            <a:off x="3849643" y="3228960"/>
            <a:ext cx="988811" cy="676712"/>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9" name="Picture 5" descr="C:\Users\Public\Pictures\nach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0" y="2153991"/>
            <a:ext cx="3574283" cy="2418239"/>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p:nvPr/>
        </p:nvPicPr>
        <p:blipFill rotWithShape="1">
          <a:blip r:embed="rId5"/>
          <a:srcRect t="2641" r="-141" b="6793"/>
          <a:stretch/>
        </p:blipFill>
        <p:spPr bwMode="auto">
          <a:xfrm>
            <a:off x="4936258" y="1096914"/>
            <a:ext cx="4014854" cy="2006600"/>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6"/>
          <a:srcRect t="10943" r="-141" b="7170"/>
          <a:stretch/>
        </p:blipFill>
        <p:spPr bwMode="auto">
          <a:xfrm>
            <a:off x="4936259" y="3115647"/>
            <a:ext cx="4014853" cy="1866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460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0" y="446678"/>
            <a:ext cx="7946633" cy="850958"/>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951666" y="1753967"/>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993186" y="1329591"/>
            <a:ext cx="1866426" cy="646331"/>
          </a:xfrm>
          <a:prstGeom prst="rect">
            <a:avLst/>
          </a:prstGeom>
        </p:spPr>
        <p:txBody>
          <a:bodyPr wrap="square">
            <a:spAutoFit/>
          </a:bodyPr>
          <a:lstStyle/>
          <a:p>
            <a:r>
              <a:rPr lang="es-ES" sz="1800" b="1" dirty="0">
                <a:solidFill>
                  <a:srgbClr val="004C52"/>
                </a:solidFill>
                <a:latin typeface="Karla"/>
                <a:ea typeface="Karla"/>
                <a:sym typeface="Karla"/>
              </a:rPr>
              <a:t>Sistema de albergues </a:t>
            </a:r>
            <a:endParaRPr lang="x-none" sz="1800" b="1" dirty="0">
              <a:solidFill>
                <a:srgbClr val="004C52"/>
              </a:solidFill>
              <a:latin typeface="Karla"/>
              <a:ea typeface="Karla"/>
              <a:sym typeface="Karla"/>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Picture 10" descr="Resultado de imagen para flechas">
            <a:extLst>
              <a:ext uri="{FF2B5EF4-FFF2-40B4-BE49-F238E27FC236}">
                <a16:creationId xmlns:a16="http://schemas.microsoft.com/office/drawing/2014/main" id="{C7FE301A-33B3-4502-93BC-CC9EADAB654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14823">
            <a:off x="4084558" y="3252924"/>
            <a:ext cx="638931" cy="54168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2" name="11 Imagen"/>
          <p:cNvPicPr/>
          <p:nvPr/>
        </p:nvPicPr>
        <p:blipFill rotWithShape="1">
          <a:blip r:embed="rId4"/>
          <a:srcRect t="2641" r="-141" b="6793"/>
          <a:stretch/>
        </p:blipFill>
        <p:spPr bwMode="auto">
          <a:xfrm>
            <a:off x="216380" y="2374756"/>
            <a:ext cx="3778571" cy="2006600"/>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5"/>
          <a:srcRect l="-1" t="12761" r="-217" b="4906"/>
          <a:stretch/>
        </p:blipFill>
        <p:spPr bwMode="auto">
          <a:xfrm>
            <a:off x="4948109" y="3202929"/>
            <a:ext cx="4080481" cy="1864360"/>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4"/>
          <a:srcRect t="2641" r="-141" b="6793"/>
          <a:stretch/>
        </p:blipFill>
        <p:spPr bwMode="auto">
          <a:xfrm>
            <a:off x="4936258" y="1105792"/>
            <a:ext cx="4092332" cy="200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1548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0" y="446678"/>
            <a:ext cx="7946633" cy="850958"/>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951666" y="1753967"/>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993186" y="1329591"/>
            <a:ext cx="1866426" cy="646331"/>
          </a:xfrm>
          <a:prstGeom prst="rect">
            <a:avLst/>
          </a:prstGeom>
        </p:spPr>
        <p:txBody>
          <a:bodyPr wrap="square">
            <a:spAutoFit/>
          </a:bodyPr>
          <a:lstStyle/>
          <a:p>
            <a:r>
              <a:rPr lang="es-ES" sz="1800" b="1" dirty="0">
                <a:solidFill>
                  <a:srgbClr val="004C52"/>
                </a:solidFill>
                <a:latin typeface="Karla"/>
                <a:ea typeface="Karla"/>
                <a:sym typeface="Karla"/>
              </a:rPr>
              <a:t>Sistema de albergues </a:t>
            </a:r>
            <a:endParaRPr lang="x-none" sz="1800" b="1" dirty="0">
              <a:solidFill>
                <a:srgbClr val="004C52"/>
              </a:solidFill>
              <a:latin typeface="Karla"/>
              <a:ea typeface="Karla"/>
              <a:sym typeface="Karla"/>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Picture 10" descr="Resultado de imagen para flechas">
            <a:extLst>
              <a:ext uri="{FF2B5EF4-FFF2-40B4-BE49-F238E27FC236}">
                <a16:creationId xmlns:a16="http://schemas.microsoft.com/office/drawing/2014/main" id="{C7FE301A-33B3-4502-93BC-CC9EADAB654A}"/>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14823">
            <a:off x="4084558" y="3252924"/>
            <a:ext cx="638931" cy="54168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2" name="11 Imagen"/>
          <p:cNvPicPr/>
          <p:nvPr/>
        </p:nvPicPr>
        <p:blipFill rotWithShape="1">
          <a:blip r:embed="rId4"/>
          <a:srcRect t="2641" r="-141" b="6793"/>
          <a:stretch/>
        </p:blipFill>
        <p:spPr bwMode="auto">
          <a:xfrm>
            <a:off x="216380" y="2374756"/>
            <a:ext cx="3778571" cy="2006600"/>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4"/>
          <a:srcRect t="2641" r="-141" b="6793"/>
          <a:stretch/>
        </p:blipFill>
        <p:spPr bwMode="auto">
          <a:xfrm>
            <a:off x="4936258" y="1105792"/>
            <a:ext cx="4092332" cy="2006600"/>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5"/>
          <a:srcRect t="21557" r="-141" b="4905"/>
          <a:stretch/>
        </p:blipFill>
        <p:spPr bwMode="auto">
          <a:xfrm>
            <a:off x="4936258" y="3112392"/>
            <a:ext cx="4092332" cy="1765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6803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886650" y="446678"/>
            <a:ext cx="7946633" cy="850958"/>
          </a:xfrm>
        </p:spPr>
        <p:txBody>
          <a:bodyPr>
            <a:normAutofit fontScale="90000"/>
          </a:bodyPr>
          <a:lstStyle/>
          <a:p>
            <a:r>
              <a:rPr lang="es-ES" dirty="0">
                <a:solidFill>
                  <a:schemeClr val="tx1"/>
                </a:solidFill>
                <a:latin typeface="Karla" panose="020B0604020202020204" charset="0"/>
                <a:ea typeface="Karla" panose="020B0604020202020204" charset="0"/>
              </a:rPr>
              <a:t>Diseño, desarrollo e implementación</a:t>
            </a:r>
            <a:endParaRPr lang="x-none" dirty="0">
              <a:solidFill>
                <a:schemeClr val="tx1"/>
              </a:solidFill>
            </a:endParaRPr>
          </a:p>
        </p:txBody>
      </p:sp>
      <p:sp>
        <p:nvSpPr>
          <p:cNvPr id="8" name="Rectángulo 7">
            <a:extLst>
              <a:ext uri="{FF2B5EF4-FFF2-40B4-BE49-F238E27FC236}">
                <a16:creationId xmlns:a16="http://schemas.microsoft.com/office/drawing/2014/main" id="{AD77B556-6994-473A-A8AB-D5110017822E}"/>
              </a:ext>
            </a:extLst>
          </p:cNvPr>
          <p:cNvSpPr/>
          <p:nvPr/>
        </p:nvSpPr>
        <p:spPr>
          <a:xfrm>
            <a:off x="951666" y="1753967"/>
            <a:ext cx="2738028" cy="62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Rectángulo 9">
            <a:extLst>
              <a:ext uri="{FF2B5EF4-FFF2-40B4-BE49-F238E27FC236}">
                <a16:creationId xmlns:a16="http://schemas.microsoft.com/office/drawing/2014/main" id="{13418FD5-6B6C-4E87-B2AF-ABFFD7BDB186}"/>
              </a:ext>
            </a:extLst>
          </p:cNvPr>
          <p:cNvSpPr/>
          <p:nvPr/>
        </p:nvSpPr>
        <p:spPr>
          <a:xfrm>
            <a:off x="993186" y="1329591"/>
            <a:ext cx="1866426" cy="646331"/>
          </a:xfrm>
          <a:prstGeom prst="rect">
            <a:avLst/>
          </a:prstGeom>
        </p:spPr>
        <p:txBody>
          <a:bodyPr wrap="square">
            <a:spAutoFit/>
          </a:bodyPr>
          <a:lstStyle/>
          <a:p>
            <a:r>
              <a:rPr lang="es-ES" sz="1800" b="1" dirty="0">
                <a:solidFill>
                  <a:srgbClr val="004C52"/>
                </a:solidFill>
                <a:latin typeface="Karla"/>
                <a:ea typeface="Karla"/>
                <a:sym typeface="Karla"/>
              </a:rPr>
              <a:t>Sistema de albergues </a:t>
            </a:r>
            <a:endParaRPr lang="x-none" sz="1800" b="1" dirty="0">
              <a:solidFill>
                <a:srgbClr val="004C52"/>
              </a:solidFill>
              <a:latin typeface="Karla"/>
              <a:ea typeface="Karla"/>
              <a:sym typeface="Karla"/>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3397104488"/>
              </p:ext>
            </p:extLst>
          </p:nvPr>
        </p:nvGraphicFramePr>
        <p:xfrm>
          <a:off x="2982898" y="1767505"/>
          <a:ext cx="4943475" cy="2895600"/>
        </p:xfrm>
        <a:graphic>
          <a:graphicData uri="http://schemas.openxmlformats.org/presentationml/2006/ole">
            <mc:AlternateContent xmlns:mc="http://schemas.openxmlformats.org/markup-compatibility/2006">
              <mc:Choice xmlns:v="urn:schemas-microsoft-com:vml" Requires="v">
                <p:oleObj spid="_x0000_s18484" name="Visio" r:id="rId4" imgW="6777889" imgH="4037342" progId="Visio.Drawing.11">
                  <p:embed/>
                </p:oleObj>
              </mc:Choice>
              <mc:Fallback>
                <p:oleObj name="Visio" r:id="rId4" imgW="6777889" imgH="40373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898" y="1767505"/>
                        <a:ext cx="4943475"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871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4134083442"/>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D7E07543-A19D-470F-80EB-FE4D209B3BEE}"/>
              </a:ext>
            </a:extLst>
          </p:cNvPr>
          <p:cNvCxnSpPr/>
          <p:nvPr/>
        </p:nvCxnSpPr>
        <p:spPr>
          <a:xfrm>
            <a:off x="1860698" y="173310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1F336BB-97BA-465B-9CFB-F4A3C6C20A75}"/>
              </a:ext>
            </a:extLst>
          </p:cNvPr>
          <p:cNvCxnSpPr/>
          <p:nvPr/>
        </p:nvCxnSpPr>
        <p:spPr>
          <a:xfrm>
            <a:off x="1864242" y="219385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8CFFBA60-86D4-418A-8059-067BF4741A14}"/>
              </a:ext>
            </a:extLst>
          </p:cNvPr>
          <p:cNvCxnSpPr/>
          <p:nvPr/>
        </p:nvCxnSpPr>
        <p:spPr>
          <a:xfrm>
            <a:off x="1867783" y="2633339"/>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1F6F7162-06A1-4968-9188-2327ECA1EFBC}"/>
              </a:ext>
            </a:extLst>
          </p:cNvPr>
          <p:cNvCxnSpPr/>
          <p:nvPr/>
        </p:nvCxnSpPr>
        <p:spPr>
          <a:xfrm>
            <a:off x="1867783" y="3090529"/>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22F671DD-4D57-48A3-8C8F-C5F74146B9C8}"/>
              </a:ext>
            </a:extLst>
          </p:cNvPr>
          <p:cNvCxnSpPr/>
          <p:nvPr/>
        </p:nvCxnSpPr>
        <p:spPr>
          <a:xfrm>
            <a:off x="1867783" y="353709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505D3B9D-7AC3-44B7-BDB7-C9499E021EDF}"/>
              </a:ext>
            </a:extLst>
          </p:cNvPr>
          <p:cNvCxnSpPr/>
          <p:nvPr/>
        </p:nvCxnSpPr>
        <p:spPr>
          <a:xfrm>
            <a:off x="1867783" y="400493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pic>
        <p:nvPicPr>
          <p:cNvPr id="12"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7" y="1780954"/>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2241699"/>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268118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6" y="313837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08508" y="360919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08507" y="4052779"/>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094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x-none">
                <a:solidFill>
                  <a:schemeClr val="tx1"/>
                </a:solidFill>
              </a:rPr>
              <a:t>Pruebas</a:t>
            </a:r>
            <a:endParaRPr lang="x-none" dirty="0">
              <a:solidFill>
                <a:schemeClr val="tx1"/>
              </a:solidFill>
            </a:endParaRPr>
          </a:p>
        </p:txBody>
      </p:sp>
      <p:pic>
        <p:nvPicPr>
          <p:cNvPr id="9218" name="Picture 2" descr="C:\Users\Public\Pictures\pruebas.png"/>
          <p:cNvPicPr>
            <a:picLocks noChangeAspect="1" noChangeArrowheads="1"/>
          </p:cNvPicPr>
          <p:nvPr/>
        </p:nvPicPr>
        <p:blipFill rotWithShape="1">
          <a:blip r:embed="rId3">
            <a:extLst>
              <a:ext uri="{28A0092B-C50C-407E-A947-70E740481C1C}">
                <a14:useLocalDpi xmlns:a14="http://schemas.microsoft.com/office/drawing/2010/main" val="0"/>
              </a:ext>
            </a:extLst>
          </a:blip>
          <a:srcRect l="4396" t="8363" r="2321" b="22483"/>
          <a:stretch/>
        </p:blipFill>
        <p:spPr bwMode="auto">
          <a:xfrm>
            <a:off x="2831977" y="1553592"/>
            <a:ext cx="4112224" cy="248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02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451644" y="380645"/>
            <a:ext cx="2247168" cy="857400"/>
          </a:xfrm>
        </p:spPr>
        <p:txBody>
          <a:bodyPr>
            <a:normAutofit/>
          </a:bodyPr>
          <a:lstStyle/>
          <a:p>
            <a:r>
              <a:rPr lang="x-none" dirty="0">
                <a:solidFill>
                  <a:schemeClr val="tx1"/>
                </a:solidFill>
              </a:rPr>
              <a:t>Pruebas</a:t>
            </a:r>
          </a:p>
        </p:txBody>
      </p:sp>
      <p:sp>
        <p:nvSpPr>
          <p:cNvPr id="6" name="Marcador de texto 2">
            <a:extLst>
              <a:ext uri="{FF2B5EF4-FFF2-40B4-BE49-F238E27FC236}">
                <a16:creationId xmlns:a16="http://schemas.microsoft.com/office/drawing/2014/main" id="{EC5730D6-0EA1-44CC-B5D8-6A73E0D37E81}"/>
              </a:ext>
            </a:extLst>
          </p:cNvPr>
          <p:cNvSpPr>
            <a:spLocks noGrp="1"/>
          </p:cNvSpPr>
          <p:nvPr>
            <p:ph type="body" idx="1"/>
          </p:nvPr>
        </p:nvSpPr>
        <p:spPr>
          <a:xfrm>
            <a:off x="292155" y="1274688"/>
            <a:ext cx="2459923" cy="838198"/>
          </a:xfrm>
        </p:spPr>
        <p:txBody>
          <a:bodyPr>
            <a:noAutofit/>
          </a:bodyPr>
          <a:lstStyle/>
          <a:p>
            <a:r>
              <a:rPr lang="es-ES" sz="1800" b="1" dirty="0"/>
              <a:t>Pruebas </a:t>
            </a:r>
          </a:p>
          <a:p>
            <a:pPr marL="76200" indent="0">
              <a:buNone/>
            </a:pPr>
            <a:r>
              <a:rPr lang="es-ES" sz="1800" b="1" dirty="0"/>
              <a:t>       de Aceptación </a:t>
            </a:r>
          </a:p>
        </p:txBody>
      </p:sp>
      <p:pic>
        <p:nvPicPr>
          <p:cNvPr id="7" name="6 Imagen"/>
          <p:cNvPicPr/>
          <p:nvPr/>
        </p:nvPicPr>
        <p:blipFill rotWithShape="1">
          <a:blip r:embed="rId3"/>
          <a:srcRect l="26135" t="32009" r="27920" b="22707"/>
          <a:stretch/>
        </p:blipFill>
        <p:spPr bwMode="auto">
          <a:xfrm>
            <a:off x="3320249" y="587748"/>
            <a:ext cx="5095781" cy="38741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859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a:xfrm>
            <a:off x="797873" y="441311"/>
            <a:ext cx="7370700" cy="857400"/>
          </a:xfrm>
        </p:spPr>
        <p:txBody>
          <a:bodyPr>
            <a:normAutofit/>
          </a:bodyPr>
          <a:lstStyle/>
          <a:p>
            <a:r>
              <a:rPr lang="x-none" dirty="0">
                <a:solidFill>
                  <a:schemeClr val="tx1"/>
                </a:solidFill>
              </a:rPr>
              <a:t>Pruebas</a:t>
            </a:r>
          </a:p>
        </p:txBody>
      </p:sp>
      <p:sp>
        <p:nvSpPr>
          <p:cNvPr id="6" name="Marcador de texto 2">
            <a:extLst>
              <a:ext uri="{FF2B5EF4-FFF2-40B4-BE49-F238E27FC236}">
                <a16:creationId xmlns:a16="http://schemas.microsoft.com/office/drawing/2014/main" id="{EC5730D6-0EA1-44CC-B5D8-6A73E0D37E81}"/>
              </a:ext>
            </a:extLst>
          </p:cNvPr>
          <p:cNvSpPr>
            <a:spLocks noGrp="1"/>
          </p:cNvSpPr>
          <p:nvPr>
            <p:ph type="body" idx="1"/>
          </p:nvPr>
        </p:nvSpPr>
        <p:spPr>
          <a:xfrm>
            <a:off x="247767" y="1310198"/>
            <a:ext cx="2291247" cy="1282082"/>
          </a:xfrm>
        </p:spPr>
        <p:txBody>
          <a:bodyPr>
            <a:noAutofit/>
          </a:bodyPr>
          <a:lstStyle/>
          <a:p>
            <a:r>
              <a:rPr lang="es-ES" sz="1800" b="1" dirty="0"/>
              <a:t>Pruebas</a:t>
            </a:r>
          </a:p>
          <a:p>
            <a:pPr marL="76200" indent="0">
              <a:buNone/>
            </a:pPr>
            <a:r>
              <a:rPr lang="es-ES" sz="1800" b="1" dirty="0"/>
              <a:t>      de Aceptación</a:t>
            </a:r>
            <a:endParaRPr lang="x-none" sz="1800" b="1" dirty="0"/>
          </a:p>
        </p:txBody>
      </p:sp>
      <p:pic>
        <p:nvPicPr>
          <p:cNvPr id="7" name="6 Imagen"/>
          <p:cNvPicPr/>
          <p:nvPr/>
        </p:nvPicPr>
        <p:blipFill rotWithShape="1">
          <a:blip r:embed="rId3"/>
          <a:srcRect l="25611" t="47241" r="27388" b="5488"/>
          <a:stretch/>
        </p:blipFill>
        <p:spPr bwMode="auto">
          <a:xfrm>
            <a:off x="3551068" y="870011"/>
            <a:ext cx="4793942" cy="3657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0438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624600" y="558198"/>
            <a:ext cx="6384162"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1166530625"/>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D7E07543-A19D-470F-80EB-FE4D209B3BEE}"/>
              </a:ext>
            </a:extLst>
          </p:cNvPr>
          <p:cNvCxnSpPr/>
          <p:nvPr/>
        </p:nvCxnSpPr>
        <p:spPr>
          <a:xfrm>
            <a:off x="1860698" y="1733108"/>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91F336BB-97BA-465B-9CFB-F4A3C6C20A75}"/>
              </a:ext>
            </a:extLst>
          </p:cNvPr>
          <p:cNvCxnSpPr/>
          <p:nvPr/>
        </p:nvCxnSpPr>
        <p:spPr>
          <a:xfrm>
            <a:off x="1864242" y="2193853"/>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6D6332D-4439-4811-8129-68913E295A11}"/>
              </a:ext>
            </a:extLst>
          </p:cNvPr>
          <p:cNvCxnSpPr/>
          <p:nvPr/>
        </p:nvCxnSpPr>
        <p:spPr>
          <a:xfrm>
            <a:off x="1867783" y="2633334"/>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BEABC28-C4AE-47EB-BD47-F1D11A362F7B}"/>
              </a:ext>
            </a:extLst>
          </p:cNvPr>
          <p:cNvCxnSpPr/>
          <p:nvPr/>
        </p:nvCxnSpPr>
        <p:spPr>
          <a:xfrm>
            <a:off x="1867783" y="3079905"/>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C966544F-81E0-4398-8487-31DF7722FF9A}"/>
              </a:ext>
            </a:extLst>
          </p:cNvPr>
          <p:cNvCxnSpPr/>
          <p:nvPr/>
        </p:nvCxnSpPr>
        <p:spPr>
          <a:xfrm>
            <a:off x="1860691" y="3540652"/>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1734927-15EE-4812-A086-4F7F98EF2BA8}"/>
              </a:ext>
            </a:extLst>
          </p:cNvPr>
          <p:cNvCxnSpPr/>
          <p:nvPr/>
        </p:nvCxnSpPr>
        <p:spPr>
          <a:xfrm>
            <a:off x="1871327" y="3997857"/>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D011919-B3E8-4B20-8CAE-FE7DFCD174D2}"/>
              </a:ext>
            </a:extLst>
          </p:cNvPr>
          <p:cNvCxnSpPr/>
          <p:nvPr/>
        </p:nvCxnSpPr>
        <p:spPr>
          <a:xfrm>
            <a:off x="1871327" y="4455060"/>
            <a:ext cx="0" cy="95693"/>
          </a:xfrm>
          <a:prstGeom prst="line">
            <a:avLst/>
          </a:prstGeom>
          <a:ln w="38100">
            <a:solidFill>
              <a:srgbClr val="27AE02"/>
            </a:solidFill>
          </a:ln>
        </p:spPr>
        <p:style>
          <a:lnRef idx="1">
            <a:schemeClr val="accent1"/>
          </a:lnRef>
          <a:fillRef idx="0">
            <a:schemeClr val="accent1"/>
          </a:fillRef>
          <a:effectRef idx="0">
            <a:schemeClr val="accent1"/>
          </a:effectRef>
          <a:fontRef idx="minor">
            <a:schemeClr val="tx1"/>
          </a:fontRef>
        </p:style>
      </p:cxnSp>
      <p:pic>
        <p:nvPicPr>
          <p:cNvPr id="12"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35237" y="1769520"/>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2239720"/>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35237" y="2703419"/>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1" y="3164166"/>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35237" y="3599338"/>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0" y="4076937"/>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03135" y="4502906"/>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ítulo 1">
            <a:extLst>
              <a:ext uri="{FF2B5EF4-FFF2-40B4-BE49-F238E27FC236}">
                <a16:creationId xmlns:a16="http://schemas.microsoft.com/office/drawing/2014/main" id="{E9CD2506-D7ED-40E6-85D9-1AFA46F9BDAF}"/>
              </a:ext>
            </a:extLst>
          </p:cNvPr>
          <p:cNvSpPr>
            <a:spLocks noGrp="1"/>
          </p:cNvSpPr>
          <p:nvPr>
            <p:ph type="title"/>
          </p:nvPr>
        </p:nvSpPr>
        <p:spPr/>
        <p:txBody>
          <a:bodyPr>
            <a:normAutofit/>
          </a:bodyPr>
          <a:lstStyle/>
          <a:p>
            <a:r>
              <a:rPr lang="x-none" dirty="0">
                <a:solidFill>
                  <a:schemeClr val="tx1"/>
                </a:solidFill>
              </a:rPr>
              <a:t>Antecedentes</a:t>
            </a:r>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69867">
            <a:off x="1660901" y="1391402"/>
            <a:ext cx="1860152" cy="119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descr="C:\Users\Public\Pictures\57157234dc43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8663">
            <a:off x="5826256" y="1145113"/>
            <a:ext cx="2390867" cy="1336073"/>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C:\Users\Public\Pictures\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917" y="3268487"/>
            <a:ext cx="3271514" cy="1713386"/>
          </a:xfrm>
          <a:prstGeom prst="rect">
            <a:avLst/>
          </a:prstGeom>
          <a:noFill/>
          <a:extLst>
            <a:ext uri="{909E8E84-426E-40DD-AFC4-6F175D3DCCD1}">
              <a14:hiddenFill xmlns:a14="http://schemas.microsoft.com/office/drawing/2010/main">
                <a:solidFill>
                  <a:srgbClr val="FFFFFF"/>
                </a:solidFill>
              </a14:hiddenFill>
            </a:ext>
          </a:extLst>
        </p:spPr>
      </p:pic>
      <p:sp>
        <p:nvSpPr>
          <p:cNvPr id="16" name="15 Preparación"/>
          <p:cNvSpPr/>
          <p:nvPr/>
        </p:nvSpPr>
        <p:spPr>
          <a:xfrm>
            <a:off x="3400149" y="2326347"/>
            <a:ext cx="2405848" cy="674305"/>
          </a:xfrm>
          <a:prstGeom prst="flowChartPreparat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solidFill>
                  <a:srgbClr val="558204"/>
                </a:solidFill>
              </a:rPr>
              <a:t>Apoyo en la Administración de Albergues</a:t>
            </a:r>
          </a:p>
        </p:txBody>
      </p:sp>
    </p:spTree>
    <p:extLst>
      <p:ext uri="{BB962C8B-B14F-4D97-AF65-F5344CB8AC3E}">
        <p14:creationId xmlns:p14="http://schemas.microsoft.com/office/powerpoint/2010/main" val="4222678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0A4A1-BBA8-40F2-AF65-53FB040B19E6}"/>
              </a:ext>
            </a:extLst>
          </p:cNvPr>
          <p:cNvSpPr>
            <a:spLocks noGrp="1"/>
          </p:cNvSpPr>
          <p:nvPr>
            <p:ph type="title"/>
          </p:nvPr>
        </p:nvSpPr>
        <p:spPr>
          <a:xfrm>
            <a:off x="1374922" y="478300"/>
            <a:ext cx="6872433" cy="857400"/>
          </a:xfrm>
        </p:spPr>
        <p:txBody>
          <a:bodyPr>
            <a:normAutofit/>
          </a:bodyPr>
          <a:lstStyle/>
          <a:p>
            <a:r>
              <a:rPr lang="x-none">
                <a:solidFill>
                  <a:schemeClr val="tx1"/>
                </a:solidFill>
              </a:rPr>
              <a:t>Conclusiones</a:t>
            </a:r>
            <a:r>
              <a:rPr lang="x-none">
                <a:solidFill>
                  <a:schemeClr val="tx1"/>
                </a:solidFill>
                <a:latin typeface="Arial" panose="020B0604020202020204" pitchFamily="34" charset="0"/>
                <a:ea typeface="Karla" panose="020B0604020202020204" charset="0"/>
                <a:cs typeface="Arial" panose="020B0604020202020204" pitchFamily="34" charset="0"/>
              </a:rPr>
              <a:t> </a:t>
            </a:r>
            <a:endParaRPr lang="x-none" dirty="0">
              <a:solidFill>
                <a:schemeClr val="tx1"/>
              </a:solidFill>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80997C8B-170F-42AA-A0F6-5603B2C45A2B}"/>
              </a:ext>
            </a:extLst>
          </p:cNvPr>
          <p:cNvSpPr>
            <a:spLocks noGrp="1"/>
          </p:cNvSpPr>
          <p:nvPr>
            <p:ph type="body" idx="1"/>
          </p:nvPr>
        </p:nvSpPr>
        <p:spPr>
          <a:xfrm>
            <a:off x="886650" y="1395222"/>
            <a:ext cx="7218772" cy="3327300"/>
          </a:xfrm>
        </p:spPr>
        <p:txBody>
          <a:bodyPr>
            <a:normAutofit lnSpcReduction="10000"/>
          </a:bodyPr>
          <a:lstStyle/>
          <a:p>
            <a:pPr algn="just"/>
            <a:r>
              <a:rPr lang="es-ES" sz="1400" dirty="0">
                <a:latin typeface="Arial" panose="020B0604020202020204" pitchFamily="34" charset="0"/>
                <a:cs typeface="Arial" panose="020B0604020202020204" pitchFamily="34" charset="0"/>
              </a:rPr>
              <a:t>     </a:t>
            </a:r>
            <a:r>
              <a:rPr lang="es-ES" sz="1400" dirty="0">
                <a:solidFill>
                  <a:schemeClr val="accent2">
                    <a:lumMod val="75000"/>
                  </a:schemeClr>
                </a:solidFill>
                <a:latin typeface="Arial" panose="020B0604020202020204" pitchFamily="34" charset="0"/>
                <a:cs typeface="Arial" panose="020B0604020202020204" pitchFamily="34" charset="0"/>
              </a:rPr>
              <a:t>Existen actualmente gran cantidad de librerías de componentes para JSF la utilización de  una u otra librería de componentes o framework,  dependerá en gran medida del rendimiento, eficiencia  y calidad acordes a la funcionalidad que nos ofrezca, tomando en cuenta factores como la estabilidad en los cambios de versión, el disponer de una buena documentación y la utilización e integración con otros estándares.</a:t>
            </a:r>
          </a:p>
          <a:p>
            <a:pPr lvl="0" algn="just"/>
            <a:r>
              <a:rPr lang="es-EC" sz="1400" dirty="0">
                <a:solidFill>
                  <a:schemeClr val="accent2">
                    <a:lumMod val="75000"/>
                  </a:schemeClr>
                </a:solidFill>
                <a:latin typeface="Arial" panose="020B0604020202020204" pitchFamily="34" charset="0"/>
                <a:cs typeface="Arial" panose="020B0604020202020204" pitchFamily="34" charset="0"/>
              </a:rPr>
              <a:t>     Para el Desarrollo del proyecto se utilizó la Metodología Xp, mediante la determinación de requisitos en las Historias de usuarios se pudo entender claramente  lo que el usuario realmente necesita  revisando los avances acorde al tiempo de desarrollo lo que permitió dar solución de manera clara y precisa de acuerdo a las reuniones establecidas en los horarios planificados. </a:t>
            </a:r>
            <a:endParaRPr lang="es-ES" sz="1400" dirty="0">
              <a:solidFill>
                <a:schemeClr val="accent2">
                  <a:lumMod val="75000"/>
                </a:schemeClr>
              </a:solidFill>
              <a:latin typeface="Arial" panose="020B0604020202020204" pitchFamily="34" charset="0"/>
              <a:cs typeface="Arial" panose="020B0604020202020204" pitchFamily="34" charset="0"/>
            </a:endParaRPr>
          </a:p>
          <a:p>
            <a:pPr lvl="0" algn="just"/>
            <a:r>
              <a:rPr lang="es-EC" sz="1400" dirty="0">
                <a:solidFill>
                  <a:schemeClr val="accent2">
                    <a:lumMod val="75000"/>
                  </a:schemeClr>
                </a:solidFill>
                <a:latin typeface="Arial" panose="020B0604020202020204" pitchFamily="34" charset="0"/>
                <a:cs typeface="Arial" panose="020B0604020202020204" pitchFamily="34" charset="0"/>
              </a:rPr>
              <a:t>     Con el levantamiento de requisitos  por medio de las Historias de usuarios se pudo planificar  la arquitectura acerca de cómo va a interactuar el usuario con la aplicación</a:t>
            </a:r>
            <a:r>
              <a:rPr lang="es-EC" sz="1800" dirty="0">
                <a:solidFill>
                  <a:schemeClr val="accent2">
                    <a:lumMod val="75000"/>
                  </a:schemeClr>
                </a:solidFill>
              </a:rPr>
              <a:t>.</a:t>
            </a:r>
            <a:endParaRPr lang="es-ES" sz="1800" dirty="0">
              <a:solidFill>
                <a:schemeClr val="accent2">
                  <a:lumMod val="75000"/>
                </a:schemeClr>
              </a:solidFill>
            </a:endParaRPr>
          </a:p>
          <a:p>
            <a:pPr algn="just"/>
            <a:endParaRPr lang="es-ES" sz="2000" dirty="0"/>
          </a:p>
        </p:txBody>
      </p:sp>
    </p:spTree>
    <p:extLst>
      <p:ext uri="{BB962C8B-B14F-4D97-AF65-F5344CB8AC3E}">
        <p14:creationId xmlns:p14="http://schemas.microsoft.com/office/powerpoint/2010/main" val="3084590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663FD-F853-4F07-83A7-D0312F98F5B3}"/>
              </a:ext>
            </a:extLst>
          </p:cNvPr>
          <p:cNvSpPr>
            <a:spLocks noGrp="1"/>
          </p:cNvSpPr>
          <p:nvPr>
            <p:ph type="title"/>
          </p:nvPr>
        </p:nvSpPr>
        <p:spPr>
          <a:xfrm>
            <a:off x="1366044" y="638098"/>
            <a:ext cx="4802950" cy="857400"/>
          </a:xfrm>
        </p:spPr>
        <p:txBody>
          <a:bodyPr>
            <a:normAutofit/>
          </a:bodyPr>
          <a:lstStyle/>
          <a:p>
            <a:r>
              <a:rPr lang="x-none">
                <a:solidFill>
                  <a:schemeClr val="tx1"/>
                </a:solidFill>
              </a:rPr>
              <a:t>Recomendaciones</a:t>
            </a:r>
            <a:endParaRPr lang="x-none" dirty="0">
              <a:solidFill>
                <a:schemeClr val="tx1"/>
              </a:solidFill>
            </a:endParaRPr>
          </a:p>
        </p:txBody>
      </p:sp>
      <p:sp>
        <p:nvSpPr>
          <p:cNvPr id="3" name="Marcador de texto 2">
            <a:extLst>
              <a:ext uri="{FF2B5EF4-FFF2-40B4-BE49-F238E27FC236}">
                <a16:creationId xmlns:a16="http://schemas.microsoft.com/office/drawing/2014/main" id="{00C9AE9D-F481-4783-882A-9422B15F9768}"/>
              </a:ext>
            </a:extLst>
          </p:cNvPr>
          <p:cNvSpPr>
            <a:spLocks noGrp="1"/>
          </p:cNvSpPr>
          <p:nvPr>
            <p:ph type="body" idx="1"/>
          </p:nvPr>
        </p:nvSpPr>
        <p:spPr>
          <a:xfrm>
            <a:off x="886650" y="1500576"/>
            <a:ext cx="7370700" cy="3244525"/>
          </a:xfrm>
        </p:spPr>
        <p:txBody>
          <a:bodyPr>
            <a:normAutofit/>
          </a:bodyPr>
          <a:lstStyle/>
          <a:p>
            <a:pPr lvl="0" algn="just"/>
            <a:r>
              <a:rPr lang="es-EC" sz="1500" dirty="0">
                <a:latin typeface="Arial" panose="020B0604020202020204" pitchFamily="34" charset="0"/>
                <a:cs typeface="Arial" panose="020B0604020202020204" pitchFamily="34" charset="0"/>
              </a:rPr>
              <a:t>     </a:t>
            </a:r>
            <a:r>
              <a:rPr lang="es-EC" sz="1400" dirty="0">
                <a:solidFill>
                  <a:schemeClr val="accent2">
                    <a:lumMod val="75000"/>
                  </a:schemeClr>
                </a:solidFill>
                <a:latin typeface="Arial" panose="020B0604020202020204" pitchFamily="34" charset="0"/>
                <a:cs typeface="Arial" panose="020B0604020202020204" pitchFamily="34" charset="0"/>
              </a:rPr>
              <a:t>Las pruebas de instalación y funcionamiento ayudaron a validar que la aplicación cumpla con las funciones escritas en las Historias de usuario.</a:t>
            </a:r>
          </a:p>
          <a:p>
            <a:pPr lvl="0" algn="just"/>
            <a:endParaRPr lang="es-ES" sz="1400" dirty="0">
              <a:solidFill>
                <a:schemeClr val="accent2">
                  <a:lumMod val="75000"/>
                </a:schemeClr>
              </a:solidFill>
              <a:latin typeface="Arial" panose="020B0604020202020204" pitchFamily="34" charset="0"/>
              <a:cs typeface="Arial" panose="020B0604020202020204" pitchFamily="34" charset="0"/>
            </a:endParaRPr>
          </a:p>
          <a:p>
            <a:pPr lvl="0" algn="just"/>
            <a:r>
              <a:rPr lang="es-EC" sz="1400" dirty="0">
                <a:solidFill>
                  <a:schemeClr val="accent2">
                    <a:lumMod val="75000"/>
                  </a:schemeClr>
                </a:solidFill>
                <a:latin typeface="Arial" panose="020B0604020202020204" pitchFamily="34" charset="0"/>
                <a:cs typeface="Arial" panose="020B0604020202020204" pitchFamily="34" charset="0"/>
              </a:rPr>
              <a:t>     Se recomienda estudiar, analizar, comparar librerías de componentes, antes de ser implementadas para considerar la elección de la librería que mayor se adapte al desarrollo de la aplicación.</a:t>
            </a:r>
          </a:p>
          <a:p>
            <a:pPr lvl="0" algn="just"/>
            <a:endParaRPr lang="es-ES" sz="1400" dirty="0">
              <a:solidFill>
                <a:schemeClr val="accent2">
                  <a:lumMod val="75000"/>
                </a:schemeClr>
              </a:solidFill>
              <a:latin typeface="Arial" panose="020B0604020202020204" pitchFamily="34" charset="0"/>
              <a:cs typeface="Arial" panose="020B0604020202020204" pitchFamily="34" charset="0"/>
            </a:endParaRPr>
          </a:p>
          <a:p>
            <a:pPr lvl="0" algn="just"/>
            <a:r>
              <a:rPr lang="es-EC" sz="1400" dirty="0">
                <a:solidFill>
                  <a:schemeClr val="accent2">
                    <a:lumMod val="75000"/>
                  </a:schemeClr>
                </a:solidFill>
                <a:latin typeface="Arial" panose="020B0604020202020204" pitchFamily="34" charset="0"/>
                <a:cs typeface="Arial" panose="020B0604020202020204" pitchFamily="34" charset="0"/>
              </a:rPr>
              <a:t>     Se recomienda siempre recopilar información de los usuarios al momento de obtener los requerimientos del sistema, ya que de esta manera se facilita la comprensión y documentación de los mismos.</a:t>
            </a:r>
            <a:endParaRPr lang="es-ES" sz="1400" dirty="0">
              <a:solidFill>
                <a:schemeClr val="accent2">
                  <a:lumMod val="75000"/>
                </a:schemeClr>
              </a:solidFill>
              <a:latin typeface="Arial" panose="020B0604020202020204" pitchFamily="34" charset="0"/>
              <a:cs typeface="Arial" panose="020B0604020202020204" pitchFamily="34" charset="0"/>
            </a:endParaRPr>
          </a:p>
          <a:p>
            <a:pPr algn="just"/>
            <a:endParaRPr lang="es-ES" sz="14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211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0A4A1-BBA8-40F2-AF65-53FB040B19E6}"/>
              </a:ext>
            </a:extLst>
          </p:cNvPr>
          <p:cNvSpPr>
            <a:spLocks noGrp="1"/>
          </p:cNvSpPr>
          <p:nvPr>
            <p:ph type="title"/>
          </p:nvPr>
        </p:nvSpPr>
        <p:spPr>
          <a:xfrm>
            <a:off x="1376039" y="834501"/>
            <a:ext cx="4380548" cy="838549"/>
          </a:xfrm>
        </p:spPr>
        <p:txBody>
          <a:bodyPr>
            <a:normAutofit/>
          </a:bodyPr>
          <a:lstStyle/>
          <a:p>
            <a:r>
              <a:rPr lang="x-none">
                <a:solidFill>
                  <a:schemeClr val="tx1"/>
                </a:solidFill>
              </a:rPr>
              <a:t>Recomendaciones</a:t>
            </a:r>
            <a:endParaRPr lang="x-none" dirty="0">
              <a:solidFill>
                <a:schemeClr val="tx1"/>
              </a:solidFill>
            </a:endParaRPr>
          </a:p>
        </p:txBody>
      </p:sp>
      <p:sp>
        <p:nvSpPr>
          <p:cNvPr id="3" name="Marcador de texto 2">
            <a:extLst>
              <a:ext uri="{FF2B5EF4-FFF2-40B4-BE49-F238E27FC236}">
                <a16:creationId xmlns:a16="http://schemas.microsoft.com/office/drawing/2014/main" id="{80997C8B-170F-42AA-A0F6-5603B2C45A2B}"/>
              </a:ext>
            </a:extLst>
          </p:cNvPr>
          <p:cNvSpPr>
            <a:spLocks noGrp="1"/>
          </p:cNvSpPr>
          <p:nvPr>
            <p:ph type="body" idx="1"/>
          </p:nvPr>
        </p:nvSpPr>
        <p:spPr>
          <a:xfrm>
            <a:off x="886652" y="1361355"/>
            <a:ext cx="7478417" cy="3571889"/>
          </a:xfrm>
        </p:spPr>
        <p:txBody>
          <a:bodyPr>
            <a:normAutofit/>
          </a:bodyPr>
          <a:lstStyle/>
          <a:p>
            <a:pPr lvl="0" algn="just"/>
            <a:endParaRPr lang="es-EC" sz="1400" dirty="0">
              <a:latin typeface="Arial" panose="020B0604020202020204" pitchFamily="34" charset="0"/>
              <a:cs typeface="Arial" panose="020B0604020202020204" pitchFamily="34" charset="0"/>
            </a:endParaRPr>
          </a:p>
          <a:p>
            <a:pPr lvl="0" algn="just"/>
            <a:endParaRPr lang="es-EC" sz="1400" dirty="0">
              <a:latin typeface="Arial" panose="020B0604020202020204" pitchFamily="34" charset="0"/>
              <a:cs typeface="Arial" panose="020B0604020202020204" pitchFamily="34" charset="0"/>
            </a:endParaRPr>
          </a:p>
          <a:p>
            <a:pPr algn="just"/>
            <a:r>
              <a:rPr lang="es-EC" sz="1400" dirty="0">
                <a:latin typeface="Arial" panose="020B0604020202020204" pitchFamily="34" charset="0"/>
                <a:cs typeface="Arial" panose="020B0604020202020204" pitchFamily="34" charset="0"/>
              </a:rPr>
              <a:t>     </a:t>
            </a:r>
            <a:r>
              <a:rPr lang="es-EC" sz="1400" dirty="0">
                <a:solidFill>
                  <a:schemeClr val="accent2">
                    <a:lumMod val="75000"/>
                  </a:schemeClr>
                </a:solidFill>
                <a:latin typeface="Arial" panose="020B0604020202020204" pitchFamily="34" charset="0"/>
                <a:cs typeface="Arial" panose="020B0604020202020204" pitchFamily="34" charset="0"/>
              </a:rPr>
              <a:t>Para no tener inconvenientes al momento de seleccionar componentes Jsf para ser instalados durante el desarrollo del proyecto, se recomienda escoger los que tengan mayores comentarios positivos en los foros y con mayores puntuaciones de aceptación, ya que estos son buenos indicadores de estabilidad y funcionalidad y rendimiento, que cuente con una amplia documentación.</a:t>
            </a:r>
            <a:endParaRPr lang="es-ES" sz="1400" dirty="0">
              <a:solidFill>
                <a:schemeClr val="accent2">
                  <a:lumMod val="75000"/>
                </a:schemeClr>
              </a:solidFill>
              <a:latin typeface="Arial" panose="020B0604020202020204" pitchFamily="34" charset="0"/>
              <a:cs typeface="Arial" panose="020B0604020202020204" pitchFamily="34" charset="0"/>
            </a:endParaRPr>
          </a:p>
          <a:p>
            <a:pPr algn="just"/>
            <a:endParaRPr lang="es-ES" sz="14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021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0A4A1-BBA8-40F2-AF65-53FB040B19E6}"/>
              </a:ext>
            </a:extLst>
          </p:cNvPr>
          <p:cNvSpPr>
            <a:spLocks noGrp="1"/>
          </p:cNvSpPr>
          <p:nvPr>
            <p:ph type="title"/>
          </p:nvPr>
        </p:nvSpPr>
        <p:spPr>
          <a:xfrm>
            <a:off x="1383800" y="593709"/>
            <a:ext cx="4470441" cy="857400"/>
          </a:xfrm>
        </p:spPr>
        <p:txBody>
          <a:bodyPr>
            <a:normAutofit/>
          </a:bodyPr>
          <a:lstStyle/>
          <a:p>
            <a:r>
              <a:rPr lang="es-ES" dirty="0">
                <a:solidFill>
                  <a:schemeClr val="tx1"/>
                </a:solidFill>
              </a:rPr>
              <a:t>Trabajos Futuros</a:t>
            </a:r>
            <a:endParaRPr lang="x-none" dirty="0">
              <a:solidFill>
                <a:schemeClr val="tx1"/>
              </a:solidFill>
            </a:endParaRPr>
          </a:p>
        </p:txBody>
      </p:sp>
      <p:sp>
        <p:nvSpPr>
          <p:cNvPr id="3" name="Marcador de texto 2">
            <a:extLst>
              <a:ext uri="{FF2B5EF4-FFF2-40B4-BE49-F238E27FC236}">
                <a16:creationId xmlns:a16="http://schemas.microsoft.com/office/drawing/2014/main" id="{80997C8B-170F-42AA-A0F6-5603B2C45A2B}"/>
              </a:ext>
            </a:extLst>
          </p:cNvPr>
          <p:cNvSpPr>
            <a:spLocks noGrp="1"/>
          </p:cNvSpPr>
          <p:nvPr>
            <p:ph type="body" idx="1"/>
          </p:nvPr>
        </p:nvSpPr>
        <p:spPr>
          <a:xfrm>
            <a:off x="886652" y="1361355"/>
            <a:ext cx="7478417" cy="3571889"/>
          </a:xfrm>
        </p:spPr>
        <p:txBody>
          <a:bodyPr>
            <a:normAutofit/>
          </a:bodyPr>
          <a:lstStyle/>
          <a:p>
            <a:pPr algn="just"/>
            <a:r>
              <a:rPr lang="es-EC" sz="1800" dirty="0"/>
              <a:t>      </a:t>
            </a:r>
            <a:r>
              <a:rPr lang="es-EC" sz="1400" dirty="0">
                <a:solidFill>
                  <a:schemeClr val="accent2">
                    <a:lumMod val="75000"/>
                  </a:schemeClr>
                </a:solidFill>
                <a:latin typeface="Arial" panose="020B0604020202020204" pitchFamily="34" charset="0"/>
                <a:cs typeface="Arial" panose="020B0604020202020204" pitchFamily="34" charset="0"/>
              </a:rPr>
              <a:t>En relación a las aportaciones de investigación que se podrían dar en el futuro,  está la utilización del framework de presentación Bootstrap, el mismo que podría ser utilizado en  la creación de páginas web orientadas a sitios de desastres naturales como: catástrofes, inundaciones, terremotos, o todo lo concerniente a brindar ayuda social, de modo que se utilice los recursos  del framework, que  incluye un conjunto de hojas de estilo (archivos .css) y JavaScript (archivos .js),  barras de título, columnas, y una gran variedad de componentes,  que pueden ser útiles en interacción con cualquiera de los lenguajes de programación ya sea Phyton,  Node.js, Angular. js, Php  con la finalidad de lograr la creación de  sitios bien diseñados y funcionales, utilizando hibérnate como medio de persistencia, dada las características que este orm posee.</a:t>
            </a:r>
            <a:endParaRPr lang="es-ES" sz="1400" dirty="0">
              <a:solidFill>
                <a:schemeClr val="accent2">
                  <a:lumMod val="75000"/>
                </a:schemeClr>
              </a:solidFill>
              <a:latin typeface="Arial" panose="020B0604020202020204" pitchFamily="34" charset="0"/>
              <a:cs typeface="Arial" panose="020B0604020202020204" pitchFamily="34" charset="0"/>
            </a:endParaRPr>
          </a:p>
          <a:p>
            <a:pPr marL="76200" indent="0" algn="just">
              <a:buNone/>
            </a:pPr>
            <a:endParaRPr lang="es-ES" sz="1800" dirty="0"/>
          </a:p>
        </p:txBody>
      </p:sp>
    </p:spTree>
    <p:extLst>
      <p:ext uri="{BB962C8B-B14F-4D97-AF65-F5344CB8AC3E}">
        <p14:creationId xmlns:p14="http://schemas.microsoft.com/office/powerpoint/2010/main" val="4726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0A4A1-BBA8-40F2-AF65-53FB040B19E6}"/>
              </a:ext>
            </a:extLst>
          </p:cNvPr>
          <p:cNvSpPr>
            <a:spLocks noGrp="1"/>
          </p:cNvSpPr>
          <p:nvPr>
            <p:ph type="title"/>
          </p:nvPr>
        </p:nvSpPr>
        <p:spPr>
          <a:xfrm>
            <a:off x="3132702" y="593709"/>
            <a:ext cx="4470441" cy="800085"/>
          </a:xfrm>
        </p:spPr>
        <p:txBody>
          <a:bodyPr>
            <a:normAutofit/>
          </a:bodyPr>
          <a:lstStyle/>
          <a:p>
            <a:r>
              <a:rPr lang="es-ES" dirty="0">
                <a:solidFill>
                  <a:schemeClr val="tx1"/>
                </a:solidFill>
              </a:rPr>
              <a:t>Bibliografía</a:t>
            </a:r>
            <a:endParaRPr lang="x-none" dirty="0">
              <a:solidFill>
                <a:schemeClr val="tx1"/>
              </a:solidFill>
            </a:endParaRPr>
          </a:p>
        </p:txBody>
      </p:sp>
      <p:sp>
        <p:nvSpPr>
          <p:cNvPr id="3" name="Marcador de texto 2">
            <a:extLst>
              <a:ext uri="{FF2B5EF4-FFF2-40B4-BE49-F238E27FC236}">
                <a16:creationId xmlns:a16="http://schemas.microsoft.com/office/drawing/2014/main" id="{80997C8B-170F-42AA-A0F6-5603B2C45A2B}"/>
              </a:ext>
            </a:extLst>
          </p:cNvPr>
          <p:cNvSpPr>
            <a:spLocks noGrp="1"/>
          </p:cNvSpPr>
          <p:nvPr>
            <p:ph type="body" idx="1"/>
          </p:nvPr>
        </p:nvSpPr>
        <p:spPr>
          <a:xfrm>
            <a:off x="886652" y="1361355"/>
            <a:ext cx="7478417" cy="3571889"/>
          </a:xfrm>
        </p:spPr>
        <p:txBody>
          <a:bodyPr>
            <a:normAutofit/>
          </a:bodyPr>
          <a:lstStyle/>
          <a:p>
            <a:r>
              <a:rPr lang="es-ES" sz="1400" dirty="0">
                <a:solidFill>
                  <a:schemeClr val="accent2">
                    <a:lumMod val="75000"/>
                  </a:schemeClr>
                </a:solidFill>
                <a:latin typeface="Arial" panose="020B0604020202020204" pitchFamily="34" charset="0"/>
                <a:cs typeface="Arial" panose="020B0604020202020204" pitchFamily="34" charset="0"/>
              </a:rPr>
              <a:t>Pressman, R. (2010). Ingeniería de Software Un enfoque práctico. Mexico: Mc Graw-Hill.</a:t>
            </a:r>
            <a:endParaRPr lang="es-EC" sz="1400" dirty="0">
              <a:solidFill>
                <a:schemeClr val="accent2">
                  <a:lumMod val="75000"/>
                </a:schemeClr>
              </a:solidFill>
              <a:latin typeface="Arial" panose="020B0604020202020204" pitchFamily="34" charset="0"/>
              <a:cs typeface="Arial" panose="020B0604020202020204" pitchFamily="34" charset="0"/>
            </a:endParaRPr>
          </a:p>
          <a:p>
            <a:r>
              <a:rPr lang="es-ES" sz="1400" dirty="0">
                <a:solidFill>
                  <a:schemeClr val="accent2">
                    <a:lumMod val="75000"/>
                  </a:schemeClr>
                </a:solidFill>
                <a:latin typeface="Arial" panose="020B0604020202020204" pitchFamily="34" charset="0"/>
                <a:cs typeface="Arial" panose="020B0604020202020204" pitchFamily="34" charset="0"/>
              </a:rPr>
              <a:t>Quora. (2018). Obtenido de https://www.quora.com/What-is-the-best-IDE-for-Java-at-2018-Eclipse-or-IntelliJ-or-other</a:t>
            </a:r>
            <a:endParaRPr lang="es-EC" sz="1400" dirty="0">
              <a:solidFill>
                <a:schemeClr val="accent2">
                  <a:lumMod val="75000"/>
                </a:schemeClr>
              </a:solidFill>
              <a:latin typeface="Arial" panose="020B0604020202020204" pitchFamily="34" charset="0"/>
              <a:cs typeface="Arial" panose="020B0604020202020204" pitchFamily="34" charset="0"/>
            </a:endParaRPr>
          </a:p>
          <a:p>
            <a:r>
              <a:rPr lang="es-ES" sz="1400" dirty="0">
                <a:solidFill>
                  <a:schemeClr val="accent2">
                    <a:lumMod val="75000"/>
                  </a:schemeClr>
                </a:solidFill>
                <a:latin typeface="Arial" panose="020B0604020202020204" pitchFamily="34" charset="0"/>
                <a:cs typeface="Arial" panose="020B0604020202020204" pitchFamily="34" charset="0"/>
              </a:rPr>
              <a:t>Reddit. (01 de 02 de 2018). Obtenido de https://www.reddit.com/r/java/comments/2lzujk/should_i_learn_java_ee_7_or_spring_framework_4x/</a:t>
            </a:r>
            <a:endParaRPr lang="es-EC" sz="1400" dirty="0">
              <a:solidFill>
                <a:schemeClr val="accent2">
                  <a:lumMod val="75000"/>
                </a:schemeClr>
              </a:solidFill>
              <a:latin typeface="Arial" panose="020B0604020202020204" pitchFamily="34" charset="0"/>
              <a:cs typeface="Arial" panose="020B0604020202020204" pitchFamily="34" charset="0"/>
            </a:endParaRPr>
          </a:p>
          <a:p>
            <a:r>
              <a:rPr lang="es-ES" sz="1400" dirty="0">
                <a:solidFill>
                  <a:schemeClr val="accent2">
                    <a:lumMod val="75000"/>
                  </a:schemeClr>
                </a:solidFill>
                <a:latin typeface="Arial" panose="020B0604020202020204" pitchFamily="34" charset="0"/>
                <a:cs typeface="Arial" panose="020B0604020202020204" pitchFamily="34" charset="0"/>
              </a:rPr>
              <a:t>Rivadeneira, F. (2007). Breves Fundamentos sobre terremotos en Ecuador. Quito: Coorporación Editora Nacional.</a:t>
            </a:r>
            <a:endParaRPr lang="es-EC" sz="1400" dirty="0">
              <a:solidFill>
                <a:schemeClr val="accent2">
                  <a:lumMod val="75000"/>
                </a:schemeClr>
              </a:solidFill>
              <a:latin typeface="Arial" panose="020B0604020202020204" pitchFamily="34" charset="0"/>
              <a:cs typeface="Arial" panose="020B0604020202020204" pitchFamily="34" charset="0"/>
            </a:endParaRPr>
          </a:p>
          <a:p>
            <a:pPr marL="76200" indent="0" algn="just">
              <a:buNone/>
            </a:pPr>
            <a:endParaRPr lang="es-ES" sz="1800" dirty="0"/>
          </a:p>
        </p:txBody>
      </p:sp>
    </p:spTree>
    <p:extLst>
      <p:ext uri="{BB962C8B-B14F-4D97-AF65-F5344CB8AC3E}">
        <p14:creationId xmlns:p14="http://schemas.microsoft.com/office/powerpoint/2010/main" val="2980891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ctrTitle" idx="4294967295"/>
          </p:nvPr>
        </p:nvSpPr>
        <p:spPr>
          <a:xfrm>
            <a:off x="0" y="1454150"/>
            <a:ext cx="8078680" cy="22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6000" dirty="0">
                <a:solidFill>
                  <a:schemeClr val="tx1"/>
                </a:solidFill>
              </a:rPr>
              <a:t>Fin de la presentación…!!</a:t>
            </a:r>
            <a:br>
              <a:rPr lang="x-none" sz="6000">
                <a:solidFill>
                  <a:schemeClr val="tx1"/>
                </a:solidFill>
              </a:rPr>
            </a:br>
            <a:endParaRPr sz="6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5102C-4124-43FF-9AE6-13EB7A97043F}"/>
              </a:ext>
            </a:extLst>
          </p:cNvPr>
          <p:cNvSpPr>
            <a:spLocks noGrp="1"/>
          </p:cNvSpPr>
          <p:nvPr>
            <p:ph type="title"/>
          </p:nvPr>
        </p:nvSpPr>
        <p:spPr/>
        <p:txBody>
          <a:bodyPr>
            <a:normAutofit/>
          </a:bodyPr>
          <a:lstStyle/>
          <a:p>
            <a:r>
              <a:rPr lang="x-none" dirty="0">
                <a:solidFill>
                  <a:schemeClr val="tx1"/>
                </a:solidFill>
              </a:rPr>
              <a:t>Antecedentes</a:t>
            </a:r>
          </a:p>
        </p:txBody>
      </p:sp>
      <p:sp>
        <p:nvSpPr>
          <p:cNvPr id="13" name="Flecha: hacia abajo 12">
            <a:extLst>
              <a:ext uri="{FF2B5EF4-FFF2-40B4-BE49-F238E27FC236}">
                <a16:creationId xmlns:a16="http://schemas.microsoft.com/office/drawing/2014/main" id="{CC2344F0-A9FE-43C0-A84A-2799A479A12B}"/>
              </a:ext>
            </a:extLst>
          </p:cNvPr>
          <p:cNvSpPr/>
          <p:nvPr/>
        </p:nvSpPr>
        <p:spPr>
          <a:xfrm>
            <a:off x="3872396" y="2739035"/>
            <a:ext cx="289382" cy="7568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x-none"/>
          </a:p>
        </p:txBody>
      </p:sp>
      <p:sp>
        <p:nvSpPr>
          <p:cNvPr id="14" name="Flecha: doblada hacia arriba 13">
            <a:extLst>
              <a:ext uri="{FF2B5EF4-FFF2-40B4-BE49-F238E27FC236}">
                <a16:creationId xmlns:a16="http://schemas.microsoft.com/office/drawing/2014/main" id="{86CA7051-AD91-4B13-9B24-BD0981119D55}"/>
              </a:ext>
            </a:extLst>
          </p:cNvPr>
          <p:cNvSpPr/>
          <p:nvPr/>
        </p:nvSpPr>
        <p:spPr>
          <a:xfrm rot="5400000">
            <a:off x="5029036" y="2296103"/>
            <a:ext cx="547123" cy="843785"/>
          </a:xfrm>
          <a:prstGeom prst="bentUpArrow">
            <a:avLst>
              <a:gd name="adj1" fmla="val 18114"/>
              <a:gd name="adj2" fmla="val 18114"/>
              <a:gd name="adj3" fmla="val 3418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x-none"/>
          </a:p>
        </p:txBody>
      </p:sp>
      <p:sp>
        <p:nvSpPr>
          <p:cNvPr id="18" name="Flecha: doblada hacia arriba 17">
            <a:extLst>
              <a:ext uri="{FF2B5EF4-FFF2-40B4-BE49-F238E27FC236}">
                <a16:creationId xmlns:a16="http://schemas.microsoft.com/office/drawing/2014/main" id="{4395CCA5-27F3-4BA7-9C0D-C39DD8CBDD14}"/>
              </a:ext>
            </a:extLst>
          </p:cNvPr>
          <p:cNvSpPr/>
          <p:nvPr/>
        </p:nvSpPr>
        <p:spPr>
          <a:xfrm rot="16200000" flipH="1">
            <a:off x="2430532" y="2262449"/>
            <a:ext cx="547123" cy="843785"/>
          </a:xfrm>
          <a:prstGeom prst="bentUpArrow">
            <a:avLst>
              <a:gd name="adj1" fmla="val 18114"/>
              <a:gd name="adj2" fmla="val 18114"/>
              <a:gd name="adj3" fmla="val 34181"/>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x-none"/>
          </a:p>
        </p:txBody>
      </p:sp>
      <p:sp>
        <p:nvSpPr>
          <p:cNvPr id="23" name="Elipse 22">
            <a:extLst>
              <a:ext uri="{FF2B5EF4-FFF2-40B4-BE49-F238E27FC236}">
                <a16:creationId xmlns:a16="http://schemas.microsoft.com/office/drawing/2014/main" id="{561FB60B-0088-4547-B32A-7E75391C7AB8}"/>
              </a:ext>
            </a:extLst>
          </p:cNvPr>
          <p:cNvSpPr/>
          <p:nvPr/>
        </p:nvSpPr>
        <p:spPr>
          <a:xfrm>
            <a:off x="214193" y="2264100"/>
            <a:ext cx="1664606" cy="1298746"/>
          </a:xfrm>
          <a:prstGeom prst="ellipse">
            <a:avLst/>
          </a:prstGeom>
          <a:noFill/>
          <a:ln w="38100">
            <a:solidFill>
              <a:srgbClr val="FF5B5B"/>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x-none"/>
          </a:p>
        </p:txBody>
      </p:sp>
      <p:cxnSp>
        <p:nvCxnSpPr>
          <p:cNvPr id="25" name="Conector recto 24">
            <a:extLst>
              <a:ext uri="{FF2B5EF4-FFF2-40B4-BE49-F238E27FC236}">
                <a16:creationId xmlns:a16="http://schemas.microsoft.com/office/drawing/2014/main" id="{AF271A7D-C650-40CC-A7BD-F7FA27F5C913}"/>
              </a:ext>
            </a:extLst>
          </p:cNvPr>
          <p:cNvCxnSpPr>
            <a:cxnSpLocks/>
            <a:stCxn id="23" idx="7"/>
            <a:endCxn id="23" idx="3"/>
          </p:cNvCxnSpPr>
          <p:nvPr/>
        </p:nvCxnSpPr>
        <p:spPr>
          <a:xfrm flipH="1">
            <a:off x="457969" y="2454297"/>
            <a:ext cx="1177054" cy="918352"/>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sp>
        <p:nvSpPr>
          <p:cNvPr id="27" name="Es igual a 26">
            <a:extLst>
              <a:ext uri="{FF2B5EF4-FFF2-40B4-BE49-F238E27FC236}">
                <a16:creationId xmlns:a16="http://schemas.microsoft.com/office/drawing/2014/main" id="{DD5E9481-F1E4-44C9-92D8-B3D827E979F5}"/>
              </a:ext>
            </a:extLst>
          </p:cNvPr>
          <p:cNvSpPr/>
          <p:nvPr/>
        </p:nvSpPr>
        <p:spPr>
          <a:xfrm>
            <a:off x="7302592" y="3241863"/>
            <a:ext cx="440266" cy="388700"/>
          </a:xfrm>
          <a:prstGeom prst="mathEqual">
            <a:avLst>
              <a:gd name="adj1" fmla="val 14807"/>
              <a:gd name="adj2" fmla="val 233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x-none">
              <a:solidFill>
                <a:schemeClr val="tx1"/>
              </a:solidFill>
            </a:endParaRPr>
          </a:p>
        </p:txBody>
      </p:sp>
      <p:sp>
        <p:nvSpPr>
          <p:cNvPr id="3" name="2 Rectángulo redondeado"/>
          <p:cNvSpPr/>
          <p:nvPr/>
        </p:nvSpPr>
        <p:spPr>
          <a:xfrm>
            <a:off x="2771585" y="1376039"/>
            <a:ext cx="2652671" cy="92479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dirty="0">
                <a:solidFill>
                  <a:srgbClr val="92D050"/>
                </a:solidFill>
              </a:rPr>
              <a:t>Sistema de albergues para  los damnificados del terremoto de Manabí</a:t>
            </a:r>
          </a:p>
        </p:txBody>
      </p:sp>
      <p:pic>
        <p:nvPicPr>
          <p:cNvPr id="11266" name="Picture 2" descr="C:\Users\Public\Pictures\RE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817" y="3652201"/>
            <a:ext cx="1407815" cy="129350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28" y="1593290"/>
            <a:ext cx="2122631" cy="14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61" y="3652201"/>
            <a:ext cx="2097498" cy="143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38005" y="2684342"/>
            <a:ext cx="997018" cy="523220"/>
          </a:xfrm>
          <a:prstGeom prst="rect">
            <a:avLst/>
          </a:prstGeom>
          <a:noFill/>
        </p:spPr>
        <p:txBody>
          <a:bodyPr wrap="square" rtlCol="0">
            <a:spAutoFit/>
          </a:bodyPr>
          <a:lstStyle/>
          <a:p>
            <a:r>
              <a:rPr lang="es-ES" b="1" dirty="0">
                <a:solidFill>
                  <a:srgbClr val="0070C0"/>
                </a:solidFill>
              </a:rPr>
              <a:t>Ingreso Manual</a:t>
            </a:r>
          </a:p>
        </p:txBody>
      </p:sp>
      <p:pic>
        <p:nvPicPr>
          <p:cNvPr id="11270" name="Picture 6" descr="C:\Users\Public\Pictures\imag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69" y="1119928"/>
            <a:ext cx="1044051" cy="94672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esultado de imagen para damnificados computadoras ecuad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1002" y="3562846"/>
            <a:ext cx="2593254" cy="122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4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1"/>
            <a:ext cx="7370700" cy="611693"/>
          </a:xfrm>
          <a:prstGeom prst="rect">
            <a:avLst/>
          </a:prstGeom>
        </p:spPr>
        <p:txBody>
          <a:bodyPr spcFirstLastPara="1" wrap="square" lIns="91425" tIns="91425" rIns="91425" bIns="91425" anchor="t" anchorCtr="0">
            <a:noAutofit/>
          </a:bodyPr>
          <a:lstStyle/>
          <a:p>
            <a:pPr lvl="0"/>
            <a:r>
              <a:rPr lang="es-ES" dirty="0">
                <a:solidFill>
                  <a:schemeClr val="tx1"/>
                </a:solidFill>
              </a:rPr>
              <a:t>Agenda</a:t>
            </a:r>
            <a:endParaRPr dirty="0">
              <a:solidFill>
                <a:schemeClr val="tx1"/>
              </a:solidFill>
            </a:endParaRPr>
          </a:p>
        </p:txBody>
      </p:sp>
      <p:graphicFrame>
        <p:nvGraphicFramePr>
          <p:cNvPr id="15" name="Diagrama 14">
            <a:extLst>
              <a:ext uri="{FF2B5EF4-FFF2-40B4-BE49-F238E27FC236}">
                <a16:creationId xmlns:a16="http://schemas.microsoft.com/office/drawing/2014/main" id="{71A09B2E-EA79-4480-85A2-2E8A5AFE6CDF}"/>
              </a:ext>
            </a:extLst>
          </p:cNvPr>
          <p:cNvGraphicFramePr/>
          <p:nvPr>
            <p:extLst>
              <p:ext uri="{D42A27DB-BD31-4B8C-83A1-F6EECF244321}">
                <p14:modId xmlns:p14="http://schemas.microsoft.com/office/powerpoint/2010/main" val="2395587180"/>
              </p:ext>
            </p:extLst>
          </p:nvPr>
        </p:nvGraphicFramePr>
        <p:xfrm>
          <a:off x="662157" y="1382232"/>
          <a:ext cx="6631779" cy="351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ector recto 3">
            <a:extLst>
              <a:ext uri="{FF2B5EF4-FFF2-40B4-BE49-F238E27FC236}">
                <a16:creationId xmlns:a16="http://schemas.microsoft.com/office/drawing/2014/main" id="{A6C62311-8273-4A6D-B0A4-D768932F5CAD}"/>
              </a:ext>
            </a:extLst>
          </p:cNvPr>
          <p:cNvCxnSpPr/>
          <p:nvPr/>
        </p:nvCxnSpPr>
        <p:spPr>
          <a:xfrm>
            <a:off x="1860698" y="1733108"/>
            <a:ext cx="0" cy="9569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50"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8" y="1349555"/>
            <a:ext cx="472179" cy="472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ublic\Pictures\power-button-blue-flash.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607" y="1821734"/>
            <a:ext cx="472179" cy="4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8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93676" y="398400"/>
            <a:ext cx="7370700" cy="857400"/>
          </a:xfrm>
          <a:prstGeom prst="rect">
            <a:avLst/>
          </a:prstGeom>
        </p:spPr>
        <p:txBody>
          <a:bodyPr spcFirstLastPara="1" wrap="square" lIns="91425" tIns="91425" rIns="91425" bIns="91425" anchor="t" anchorCtr="0">
            <a:noAutofit/>
          </a:bodyPr>
          <a:lstStyle/>
          <a:p>
            <a:pPr lvl="0"/>
            <a:r>
              <a:rPr lang="x-none" dirty="0">
                <a:solidFill>
                  <a:schemeClr val="tx1"/>
                </a:solidFill>
              </a:rPr>
              <a:t>Planteamiento del problema</a:t>
            </a:r>
          </a:p>
        </p:txBody>
      </p:sp>
      <p:sp>
        <p:nvSpPr>
          <p:cNvPr id="3" name="CuadroTexto 2">
            <a:extLst>
              <a:ext uri="{FF2B5EF4-FFF2-40B4-BE49-F238E27FC236}">
                <a16:creationId xmlns:a16="http://schemas.microsoft.com/office/drawing/2014/main" id="{0F835797-BD25-4CE3-9F3E-94C10A4ADB78}"/>
              </a:ext>
            </a:extLst>
          </p:cNvPr>
          <p:cNvSpPr txBox="1"/>
          <p:nvPr/>
        </p:nvSpPr>
        <p:spPr>
          <a:xfrm>
            <a:off x="533204" y="1391812"/>
            <a:ext cx="5238935" cy="369332"/>
          </a:xfrm>
          <a:prstGeom prst="rect">
            <a:avLst/>
          </a:prstGeom>
          <a:noFill/>
        </p:spPr>
        <p:txBody>
          <a:bodyPr wrap="none" rtlCol="0">
            <a:spAutoFit/>
          </a:bodyPr>
          <a:lstStyle/>
          <a:p>
            <a:r>
              <a:rPr lang="es-ES" sz="1800" u="sng" dirty="0">
                <a:effectLst>
                  <a:outerShdw blurRad="38100" dist="38100" dir="2700000" algn="tl">
                    <a:srgbClr val="000000">
                      <a:alpha val="43137"/>
                    </a:srgbClr>
                  </a:outerShdw>
                </a:effectLst>
                <a:latin typeface="Karla" panose="020B0604020202020204" charset="0"/>
                <a:ea typeface="Karla" panose="020B0604020202020204" charset="0"/>
              </a:rPr>
              <a:t>Mejorar el Servicio de Ayuda a los damnificados</a:t>
            </a:r>
            <a:endParaRPr lang="x-none" sz="1800" u="sng" dirty="0">
              <a:effectLst>
                <a:outerShdw blurRad="38100" dist="38100" dir="2700000" algn="tl">
                  <a:srgbClr val="000000">
                    <a:alpha val="43137"/>
                  </a:srgbClr>
                </a:outerShdw>
              </a:effectLst>
              <a:latin typeface="Karla" panose="020B0604020202020204" charset="0"/>
              <a:ea typeface="Karla" panose="020B0604020202020204" charset="0"/>
            </a:endParaRPr>
          </a:p>
        </p:txBody>
      </p:sp>
      <p:sp>
        <p:nvSpPr>
          <p:cNvPr id="4" name="Flecha: a la derecha 3">
            <a:extLst>
              <a:ext uri="{FF2B5EF4-FFF2-40B4-BE49-F238E27FC236}">
                <a16:creationId xmlns:a16="http://schemas.microsoft.com/office/drawing/2014/main" id="{DF62E27A-F605-4A19-A947-95318A030F44}"/>
              </a:ext>
            </a:extLst>
          </p:cNvPr>
          <p:cNvSpPr/>
          <p:nvPr/>
        </p:nvSpPr>
        <p:spPr>
          <a:xfrm>
            <a:off x="3452415" y="2825781"/>
            <a:ext cx="691117" cy="479794"/>
          </a:xfrm>
          <a:prstGeom prst="rightArrow">
            <a:avLst/>
          </a:prstGeom>
          <a:solidFill>
            <a:srgbClr val="27AE02"/>
          </a:solidFill>
          <a:ln>
            <a:solidFill>
              <a:srgbClr val="27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290" name="Picture 2" descr="C:\Users\Public\Pictures\PEPI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699" y="1905694"/>
            <a:ext cx="4127522" cy="22679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220" y="2213345"/>
            <a:ext cx="2564518" cy="175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6FA1D-F816-4C35-9928-F0004EA12C6C}"/>
              </a:ext>
            </a:extLst>
          </p:cNvPr>
          <p:cNvSpPr>
            <a:spLocks noGrp="1"/>
          </p:cNvSpPr>
          <p:nvPr>
            <p:ph type="title"/>
          </p:nvPr>
        </p:nvSpPr>
        <p:spPr/>
        <p:txBody>
          <a:bodyPr>
            <a:normAutofit/>
          </a:bodyPr>
          <a:lstStyle/>
          <a:p>
            <a:r>
              <a:rPr lang="x-none" dirty="0">
                <a:solidFill>
                  <a:schemeClr val="tx1"/>
                </a:solidFill>
                <a:latin typeface="Karla" panose="020B0604020202020204" charset="0"/>
                <a:ea typeface="Karla" panose="020B0604020202020204" charset="0"/>
              </a:rPr>
              <a:t>Planteamiento del problema</a:t>
            </a:r>
            <a:endParaRPr lang="x-none" dirty="0"/>
          </a:p>
        </p:txBody>
      </p:sp>
      <p:sp>
        <p:nvSpPr>
          <p:cNvPr id="9" name="Explosión: 14 puntos 8">
            <a:extLst>
              <a:ext uri="{FF2B5EF4-FFF2-40B4-BE49-F238E27FC236}">
                <a16:creationId xmlns:a16="http://schemas.microsoft.com/office/drawing/2014/main" id="{D1496F12-F216-44E2-B0CE-258F367CE870}"/>
              </a:ext>
            </a:extLst>
          </p:cNvPr>
          <p:cNvSpPr/>
          <p:nvPr/>
        </p:nvSpPr>
        <p:spPr>
          <a:xfrm rot="637911">
            <a:off x="6636196" y="2873255"/>
            <a:ext cx="2328307" cy="139831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Es igual a 6">
            <a:extLst>
              <a:ext uri="{FF2B5EF4-FFF2-40B4-BE49-F238E27FC236}">
                <a16:creationId xmlns:a16="http://schemas.microsoft.com/office/drawing/2014/main" id="{052EFACF-A7A2-45BB-98E5-E72F1DEC3517}"/>
              </a:ext>
            </a:extLst>
          </p:cNvPr>
          <p:cNvSpPr/>
          <p:nvPr/>
        </p:nvSpPr>
        <p:spPr>
          <a:xfrm>
            <a:off x="3612357" y="1670757"/>
            <a:ext cx="388911" cy="327377"/>
          </a:xfrm>
          <a:prstGeom prst="mathEqual">
            <a:avLst>
              <a:gd name="adj1" fmla="val 23520"/>
              <a:gd name="adj2" fmla="val 298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x-none">
              <a:solidFill>
                <a:schemeClr val="tx1"/>
              </a:solidFill>
            </a:endParaRPr>
          </a:p>
        </p:txBody>
      </p:sp>
      <p:sp>
        <p:nvSpPr>
          <p:cNvPr id="3" name="2 Pantalla"/>
          <p:cNvSpPr/>
          <p:nvPr/>
        </p:nvSpPr>
        <p:spPr>
          <a:xfrm>
            <a:off x="154869" y="2607185"/>
            <a:ext cx="278417" cy="327377"/>
          </a:xfrm>
          <a:prstGeom prst="flowChartDisp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2</a:t>
            </a:r>
          </a:p>
        </p:txBody>
      </p:sp>
      <p:sp>
        <p:nvSpPr>
          <p:cNvPr id="14" name="13 Pantalla"/>
          <p:cNvSpPr/>
          <p:nvPr/>
        </p:nvSpPr>
        <p:spPr>
          <a:xfrm>
            <a:off x="442164" y="1068383"/>
            <a:ext cx="278417" cy="327377"/>
          </a:xfrm>
          <a:prstGeom prst="flowChartDisp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1</a:t>
            </a:r>
          </a:p>
        </p:txBody>
      </p:sp>
      <p:sp>
        <p:nvSpPr>
          <p:cNvPr id="15" name="14 Pantalla"/>
          <p:cNvSpPr/>
          <p:nvPr/>
        </p:nvSpPr>
        <p:spPr>
          <a:xfrm>
            <a:off x="3577973" y="2837626"/>
            <a:ext cx="278417" cy="327377"/>
          </a:xfrm>
          <a:prstGeom prst="flowChartDisp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3</a:t>
            </a:r>
          </a:p>
        </p:txBody>
      </p:sp>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55" y="1335810"/>
            <a:ext cx="1680895" cy="115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015" y="1172454"/>
            <a:ext cx="2754808" cy="147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Public\Pictures\5715b23376ae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72" y="3132496"/>
            <a:ext cx="2692708" cy="149594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524" y="2713770"/>
            <a:ext cx="2233177" cy="225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7011659" y="3341577"/>
            <a:ext cx="1532248" cy="461665"/>
          </a:xfrm>
          <a:prstGeom prst="rect">
            <a:avLst/>
          </a:prstGeom>
          <a:noFill/>
        </p:spPr>
        <p:txBody>
          <a:bodyPr wrap="square" rtlCol="0">
            <a:spAutoFit/>
          </a:bodyPr>
          <a:lstStyle/>
          <a:p>
            <a:pPr algn="ctr"/>
            <a:r>
              <a:rPr lang="es-ES" sz="1200" dirty="0"/>
              <a:t>Datos recogidos de forma manual</a:t>
            </a:r>
          </a:p>
        </p:txBody>
      </p:sp>
      <p:sp>
        <p:nvSpPr>
          <p:cNvPr id="19" name="18 Llamada rectangular redondeada"/>
          <p:cNvSpPr/>
          <p:nvPr/>
        </p:nvSpPr>
        <p:spPr>
          <a:xfrm>
            <a:off x="5801321" y="4331708"/>
            <a:ext cx="938196" cy="471111"/>
          </a:xfrm>
          <a:prstGeom prst="wedgeRoundRectCallout">
            <a:avLst>
              <a:gd name="adj1" fmla="val -179370"/>
              <a:gd name="adj2" fmla="val 54294"/>
              <a:gd name="adj3" fmla="val 1666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a:t>Datos no verificados</a:t>
            </a:r>
          </a:p>
        </p:txBody>
      </p:sp>
    </p:spTree>
    <p:extLst>
      <p:ext uri="{BB962C8B-B14F-4D97-AF65-F5344CB8AC3E}">
        <p14:creationId xmlns:p14="http://schemas.microsoft.com/office/powerpoint/2010/main" val="37272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12644</TotalTime>
  <Words>2015</Words>
  <Application>Microsoft Office PowerPoint</Application>
  <PresentationFormat>Presentación en pantalla (16:9)</PresentationFormat>
  <Paragraphs>352</Paragraphs>
  <Slides>55</Slides>
  <Notes>48</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65" baseType="lpstr">
      <vt:lpstr>Georgia</vt:lpstr>
      <vt:lpstr>Calibri</vt:lpstr>
      <vt:lpstr>Karla</vt:lpstr>
      <vt:lpstr>Wingdings 2</vt:lpstr>
      <vt:lpstr>Britannic Bold</vt:lpstr>
      <vt:lpstr>Raleway</vt:lpstr>
      <vt:lpstr>Arial</vt:lpstr>
      <vt:lpstr>Trebuchet MS</vt:lpstr>
      <vt:lpstr>Urbano</vt:lpstr>
      <vt:lpstr>Visio</vt:lpstr>
      <vt:lpstr>TEMA: “Estudio comparativo de librerías de componentes jsf para la implementación de un sistema web utilizando arquitectura jee7, caso de estudio albergues de damnificados del terremoto de Manabí”</vt:lpstr>
      <vt:lpstr>Agenda</vt:lpstr>
      <vt:lpstr>Agenda</vt:lpstr>
      <vt:lpstr>Antecedentes</vt:lpstr>
      <vt:lpstr>Antecedentes</vt:lpstr>
      <vt:lpstr>Antecedentes</vt:lpstr>
      <vt:lpstr>Agenda</vt:lpstr>
      <vt:lpstr>Planteamiento del problema</vt:lpstr>
      <vt:lpstr>Planteamiento del problema</vt:lpstr>
      <vt:lpstr>Agenda</vt:lpstr>
      <vt:lpstr>Justificación</vt:lpstr>
      <vt:lpstr>Justificación</vt:lpstr>
      <vt:lpstr>Agenda</vt:lpstr>
      <vt:lpstr>Objetivos</vt:lpstr>
      <vt:lpstr>Objetivos</vt:lpstr>
      <vt:lpstr>Índice</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Análisis Comparativo</vt:lpstr>
      <vt:lpstr>Agenda</vt:lpstr>
      <vt:lpstr>Diseño, desarrollo e implementación</vt:lpstr>
      <vt:lpstr>Diseño, desarrollo e implementación</vt:lpstr>
      <vt:lpstr>Diseño, desarrollo e implementación</vt:lpstr>
      <vt:lpstr>Diseño, desarrollo e implementación</vt:lpstr>
      <vt:lpstr>Diseño, desarrollo e implementación</vt:lpstr>
      <vt:lpstr>Diseño, desarrollo e implementación</vt:lpstr>
      <vt:lpstr>Diseño, desarrollo e implementación</vt:lpstr>
      <vt:lpstr>Diseño, desarrollo e implementación</vt:lpstr>
      <vt:lpstr>Diseño, desarrollo e implementación</vt:lpstr>
      <vt:lpstr>Diseño, desarrollo e implementación</vt:lpstr>
      <vt:lpstr>Agenda</vt:lpstr>
      <vt:lpstr>Pruebas</vt:lpstr>
      <vt:lpstr>Pruebas</vt:lpstr>
      <vt:lpstr>Pruebas</vt:lpstr>
      <vt:lpstr>Agenda</vt:lpstr>
      <vt:lpstr>Conclusiones </vt:lpstr>
      <vt:lpstr>Recomendaciones</vt:lpstr>
      <vt:lpstr>Recomendaciones</vt:lpstr>
      <vt:lpstr>Trabajos Futuros</vt:lpstr>
      <vt:lpstr>Bibliografía</vt:lpstr>
      <vt:lpstr>Fin de la presentación…!!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conteo de pasajeros en tiempo real utilizando ”</dc:title>
  <dc:creator>Patricio</dc:creator>
  <cp:lastModifiedBy>PC1</cp:lastModifiedBy>
  <cp:revision>197</cp:revision>
  <dcterms:modified xsi:type="dcterms:W3CDTF">2019-02-28T20:23:48Z</dcterms:modified>
</cp:coreProperties>
</file>