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82" r:id="rId4"/>
    <p:sldId id="283" r:id="rId5"/>
    <p:sldId id="284" r:id="rId6"/>
    <p:sldId id="333" r:id="rId7"/>
    <p:sldId id="285" r:id="rId8"/>
    <p:sldId id="287" r:id="rId9"/>
    <p:sldId id="306" r:id="rId10"/>
    <p:sldId id="307" r:id="rId11"/>
    <p:sldId id="309" r:id="rId12"/>
    <p:sldId id="312" r:id="rId13"/>
    <p:sldId id="310" r:id="rId14"/>
    <p:sldId id="313" r:id="rId15"/>
    <p:sldId id="315" r:id="rId16"/>
    <p:sldId id="314" r:id="rId17"/>
    <p:sldId id="316" r:id="rId18"/>
    <p:sldId id="329" r:id="rId19"/>
    <p:sldId id="330" r:id="rId20"/>
    <p:sldId id="318" r:id="rId21"/>
    <p:sldId id="331" r:id="rId22"/>
    <p:sldId id="332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34" r:id="rId3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36D01338-B626-4DBF-BDC4-D2772B6903D5}">
          <p14:sldIdLst>
            <p14:sldId id="257"/>
          </p14:sldIdLst>
        </p14:section>
        <p14:section name="Sección sin título" id="{25D2AA64-009A-4FEA-BE0A-CB9DAF3A298A}">
          <p14:sldIdLst>
            <p14:sldId id="280"/>
            <p14:sldId id="282"/>
            <p14:sldId id="283"/>
            <p14:sldId id="284"/>
            <p14:sldId id="333"/>
            <p14:sldId id="285"/>
            <p14:sldId id="287"/>
            <p14:sldId id="306"/>
            <p14:sldId id="307"/>
            <p14:sldId id="309"/>
            <p14:sldId id="312"/>
            <p14:sldId id="310"/>
            <p14:sldId id="313"/>
            <p14:sldId id="315"/>
            <p14:sldId id="314"/>
            <p14:sldId id="316"/>
            <p14:sldId id="329"/>
            <p14:sldId id="330"/>
            <p14:sldId id="318"/>
            <p14:sldId id="331"/>
            <p14:sldId id="332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3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974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52F97A-0145-46CE-B3B9-E5AC53A93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D0F215-AE39-4E17-8193-1BC0A9BE45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24CF74-6CAC-4EDC-B032-65F7D05C7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0756-B32B-4A8E-91D2-C5595B35CB2B}" type="datetimeFigureOut">
              <a:rPr lang="es-EC" smtClean="0"/>
              <a:t>11/4/2019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E911D1-853C-4642-BDBB-69C22738F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252C20-3E2D-459B-8856-A4B801BAC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16D8B-69F1-46D3-A1F8-332E54C01B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005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A017A7-4646-47D6-8B1C-D108C4981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212D47D-6266-4216-BACB-B936C2457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479F31-CAA3-471A-A0B1-B48FE2C25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0756-B32B-4A8E-91D2-C5595B35CB2B}" type="datetimeFigureOut">
              <a:rPr lang="es-EC" smtClean="0"/>
              <a:t>11/4/2019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24B5D3-6821-457D-9650-E26EF6CA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2DAF91-33F0-4450-82E3-FFB91061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16D8B-69F1-46D3-A1F8-332E54C01B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92258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B6A931-C942-4469-9C07-F0895EB19A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6E2E91A-F277-4E86-92F1-625D56558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70DB11-E84B-4DCE-B14C-431930654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0756-B32B-4A8E-91D2-C5595B35CB2B}" type="datetimeFigureOut">
              <a:rPr lang="es-EC" smtClean="0"/>
              <a:t>11/4/2019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4646AD-94BA-4D3F-BF85-77A48BB80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A4DD00-6489-49B9-BA11-D55D283B3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16D8B-69F1-46D3-A1F8-332E54C01B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69278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/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43934" y="115888"/>
            <a:ext cx="4417484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3932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97BE61-169B-4D5B-ADA8-0DEB0FFF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95FE7A-12C3-4527-9B25-7345F1282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C2F97C-A0C2-46D0-B01D-14F28604E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0756-B32B-4A8E-91D2-C5595B35CB2B}" type="datetimeFigureOut">
              <a:rPr lang="es-EC" smtClean="0"/>
              <a:t>11/4/2019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F725C5-FDD5-4025-A39B-BF6BE7D86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84DF8E-4650-4880-ABC7-B2E6920A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16D8B-69F1-46D3-A1F8-332E54C01B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2320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FCA409-A925-453C-B304-237F5D0A6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387C32-180D-4AE6-A349-7C07E58C9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BF6FFA-E4CD-4BA6-B128-28298AFDA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0756-B32B-4A8E-91D2-C5595B35CB2B}" type="datetimeFigureOut">
              <a:rPr lang="es-EC" smtClean="0"/>
              <a:t>11/4/2019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697CD8-ACD7-41B8-AD14-D97C575E5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E5B8C7-9DD1-4F1D-A07D-D6E132E49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16D8B-69F1-46D3-A1F8-332E54C01B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2799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5C5958-4EB7-41C1-8641-DAA7BB3D8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0F30ED-C484-4D30-9E16-15A296134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CF91112-915B-4CBA-A9FC-C8904FDEA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897BBB-8135-4034-B691-CE173D55E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0756-B32B-4A8E-91D2-C5595B35CB2B}" type="datetimeFigureOut">
              <a:rPr lang="es-EC" smtClean="0"/>
              <a:t>11/4/2019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7E6AB2-0861-4EE5-9CC2-67EF07216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6A4F65-66C5-47C9-A950-E59EB82C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16D8B-69F1-46D3-A1F8-332E54C01B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70690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04859F-B8C3-4355-B8B9-ECE7A6160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1CE4EC-0840-4412-B34B-2748F1822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D794E3-99C4-4940-8494-91470C392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5A26632-361A-4078-8388-F6DD7F697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A79751C-869F-4011-A8C5-67084525F6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F75AAB8-DD97-4C1B-AFD2-2E7C7E1F7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0756-B32B-4A8E-91D2-C5595B35CB2B}" type="datetimeFigureOut">
              <a:rPr lang="es-EC" smtClean="0"/>
              <a:t>11/4/2019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CAA9AB2-C796-49ED-AA88-5DD760E16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1E29306-F8B4-4694-BC47-9650B78DF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16D8B-69F1-46D3-A1F8-332E54C01B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28088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2F32EE-E89B-493D-A537-F5D1DBF55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69641B8-1E4F-40C7-9CC5-375CB4897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0756-B32B-4A8E-91D2-C5595B35CB2B}" type="datetimeFigureOut">
              <a:rPr lang="es-EC" smtClean="0"/>
              <a:t>11/4/2019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47F377F-95DD-48E0-BBFC-620634C26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3077E44-C637-486E-BB28-468FD839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16D8B-69F1-46D3-A1F8-332E54C01B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3509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A5719C7-FBA9-4A23-B3A1-E883F689E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0756-B32B-4A8E-91D2-C5595B35CB2B}" type="datetimeFigureOut">
              <a:rPr lang="es-EC" smtClean="0"/>
              <a:t>11/4/2019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025175E-B47A-4E67-8DB1-22E01F688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E92D38-7E5C-4B5D-9A51-BAFEAA97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16D8B-69F1-46D3-A1F8-332E54C01B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71901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54690C-D255-48DE-B2C3-CBA6B708B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B1CA2E-8C23-412F-9CAE-57B2DA6F3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ED56C9-FB43-430E-A2A9-9A6CD4E2BE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9089CF-91F3-4F7D-A5EE-B36AA18EA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0756-B32B-4A8E-91D2-C5595B35CB2B}" type="datetimeFigureOut">
              <a:rPr lang="es-EC" smtClean="0"/>
              <a:t>11/4/2019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04ADC2-CE09-4498-B6F5-3C35B24DA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252D18-C783-4693-AE33-E08AD3BA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16D8B-69F1-46D3-A1F8-332E54C01B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2685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AD8258-D87E-4EFB-B701-5E22242DE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C29CC4A-287C-4EE6-978E-51214A5F40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DA34BB-5E57-4249-8C3D-4A77C62CE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049CDD-5DD4-4B3F-BA14-1AB0C667A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0756-B32B-4A8E-91D2-C5595B35CB2B}" type="datetimeFigureOut">
              <a:rPr lang="es-EC" smtClean="0"/>
              <a:t>11/4/2019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DB569F-16DC-4C6E-90EA-C9AC29CD4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5A442C-ED13-4C26-BB0C-55EF93DFB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16D8B-69F1-46D3-A1F8-332E54C01B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3131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3C7AE7-566A-4C91-9398-6607F2DBA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7B9C55-AA59-4534-8763-DB20A262A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05F9F2-A426-4B43-AFD0-B81E5DDE84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00756-B32B-4A8E-91D2-C5595B35CB2B}" type="datetimeFigureOut">
              <a:rPr lang="es-EC" smtClean="0"/>
              <a:t>11/4/2019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CC8700-5FAE-445A-8156-67AAD4AB8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0CBFFA-E5A7-4D34-B2D8-C828FFCE5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16D8B-69F1-46D3-A1F8-332E54C01B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3293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2524126" y="1244730"/>
            <a:ext cx="785812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ctr">
              <a:tabLst>
                <a:tab pos="1962150" algn="l"/>
                <a:tab pos="2879725" algn="ctr"/>
              </a:tabLst>
            </a:pPr>
            <a:r>
              <a:rPr lang="es-ES" b="1" dirty="0">
                <a:ea typeface="Times New Roman" pitchFamily="18" charset="0"/>
                <a:cs typeface="Arial" charset="0"/>
              </a:rPr>
              <a:t>DEPARTAMENTO DE CIENCIAS DE LA ENERGÍA Y MECÁNICA</a:t>
            </a:r>
          </a:p>
          <a:p>
            <a:pPr algn="ctr">
              <a:tabLst>
                <a:tab pos="1962150" algn="l"/>
                <a:tab pos="2879725" algn="ctr"/>
              </a:tabLst>
            </a:pPr>
            <a:endParaRPr lang="es-ES" b="1" dirty="0">
              <a:ea typeface="Times New Roman" pitchFamily="18" charset="0"/>
              <a:cs typeface="Arial" charset="0"/>
            </a:endParaRPr>
          </a:p>
          <a:p>
            <a:pPr algn="ctr">
              <a:tabLst>
                <a:tab pos="1962150" algn="l"/>
                <a:tab pos="2879725" algn="ctr"/>
              </a:tabLst>
            </a:pPr>
            <a:r>
              <a:rPr lang="es-ES" sz="1600" b="1" dirty="0">
                <a:ea typeface="Times New Roman" pitchFamily="18" charset="0"/>
                <a:cs typeface="Arial" charset="0"/>
              </a:rPr>
              <a:t>CARRERA DE INGENIERÍA MECÁNICA </a:t>
            </a:r>
          </a:p>
          <a:p>
            <a:pPr algn="ctr">
              <a:tabLst>
                <a:tab pos="1962150" algn="l"/>
                <a:tab pos="2879725" algn="ctr"/>
              </a:tabLst>
            </a:pPr>
            <a:endParaRPr lang="es-ES" sz="1600" b="1" dirty="0">
              <a:ea typeface="Times New Roman" pitchFamily="18" charset="0"/>
              <a:cs typeface="Arial" charset="0"/>
            </a:endParaRPr>
          </a:p>
          <a:p>
            <a:pPr algn="ctr">
              <a:tabLst>
                <a:tab pos="1962150" algn="l"/>
                <a:tab pos="2879725" algn="ctr"/>
              </a:tabLst>
            </a:pPr>
            <a:r>
              <a:rPr lang="es-EC" sz="1400" b="1" dirty="0">
                <a:ea typeface="Times New Roman" pitchFamily="18" charset="0"/>
                <a:cs typeface="Arial" charset="0"/>
              </a:rPr>
              <a:t>TESIS PRESENTADA COMO REQUISITO PREVIO A LA OBTENCIÓN DEL TÍTULO DE INGENIERO MECÁNICO.</a:t>
            </a:r>
            <a:endParaRPr lang="es-ES" sz="1400" dirty="0"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endParaRPr lang="es-EC" sz="900" dirty="0"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endParaRPr lang="es-EC" sz="900" dirty="0"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r>
              <a:rPr lang="es-EC" sz="1400" b="1" dirty="0">
                <a:latin typeface="Calibri" pitchFamily="34" charset="0"/>
                <a:ea typeface="Calibri" pitchFamily="34" charset="0"/>
                <a:cs typeface="Arial" charset="0"/>
              </a:rPr>
              <a:t>“</a:t>
            </a:r>
            <a:r>
              <a:rPr lang="es-EC" sz="2400" b="1" dirty="0"/>
              <a:t>INFLUENCIA DEL CAMPO ELÉCTRICO EN LA VISCOSIDAD DE SOLUCIONES POLIMÉRICAS</a:t>
            </a:r>
            <a:r>
              <a:rPr lang="es-EC" sz="1400" b="1" dirty="0">
                <a:latin typeface="Calibri" pitchFamily="34" charset="0"/>
                <a:cs typeface="Calibri" pitchFamily="34" charset="0"/>
              </a:rPr>
              <a:t>”</a:t>
            </a:r>
            <a:endParaRPr lang="es-EC" sz="1400" b="1" dirty="0">
              <a:cs typeface="Calibri" pitchFamily="34" charset="0"/>
            </a:endParaRP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endParaRPr lang="es-EC" sz="1400" b="1" dirty="0">
              <a:cs typeface="Arial" charset="0"/>
            </a:endParaRP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endParaRPr lang="es-EC" sz="900" dirty="0">
              <a:cs typeface="Arial" charset="0"/>
            </a:endParaRP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r>
              <a:rPr lang="es-EC" sz="1400" b="1" dirty="0">
                <a:cs typeface="Calibri" pitchFamily="34" charset="0"/>
              </a:rPr>
              <a:t>AUTOR:</a:t>
            </a: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r>
              <a:rPr lang="es-EC" sz="1400" b="1" dirty="0">
                <a:cs typeface="Calibri" pitchFamily="34" charset="0"/>
              </a:rPr>
              <a:t>CRISTOPHER JIMÉNEZ JARAMILLO</a:t>
            </a: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endParaRPr lang="es-EC" sz="1400" b="1" dirty="0">
              <a:cs typeface="Calibri" pitchFamily="34" charset="0"/>
            </a:endParaRP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r>
              <a:rPr lang="es-EC" sz="1400" b="1" dirty="0">
                <a:cs typeface="Calibri" pitchFamily="34" charset="0"/>
              </a:rPr>
              <a:t>                                             </a:t>
            </a:r>
            <a:endParaRPr lang="es-EC" sz="900" dirty="0">
              <a:cs typeface="Arial" charset="0"/>
            </a:endParaRP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r>
              <a:rPr lang="es-EC" sz="1400" dirty="0">
                <a:cs typeface="Times New Roman" pitchFamily="18" charset="0"/>
              </a:rPr>
              <a:t>     </a:t>
            </a:r>
            <a:r>
              <a:rPr lang="es-EC" sz="1400" b="1" dirty="0">
                <a:cs typeface="Times New Roman" pitchFamily="18" charset="0"/>
              </a:rPr>
              <a:t>ING. CHRISTIAN NARVAEZ MPHIL	   </a:t>
            </a: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r>
              <a:rPr lang="es-EC" sz="1400" b="1" dirty="0">
                <a:cs typeface="Times New Roman" pitchFamily="18" charset="0"/>
              </a:rPr>
              <a:t>DIRECTOR</a:t>
            </a:r>
            <a:endParaRPr lang="es-EC" sz="900" dirty="0">
              <a:cs typeface="Arial" charset="0"/>
            </a:endParaRP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r>
              <a:rPr lang="es-EC" sz="1400" b="1" dirty="0">
                <a:cs typeface="Times New Roman" pitchFamily="18" charset="0"/>
              </a:rPr>
              <a:t> </a:t>
            </a:r>
            <a:endParaRPr lang="es-EC" sz="900" dirty="0">
              <a:cs typeface="Arial" charset="0"/>
            </a:endParaRP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r>
              <a:rPr lang="es-EC" sz="1400" b="1" dirty="0">
                <a:cs typeface="Calibri" pitchFamily="34" charset="0"/>
              </a:rPr>
              <a:t>SANGOLQU</a:t>
            </a:r>
            <a:r>
              <a:rPr lang="es-EC" sz="1400" b="1" dirty="0">
                <a:latin typeface="Calibri" pitchFamily="34" charset="0"/>
                <a:cs typeface="Calibri" pitchFamily="34" charset="0"/>
              </a:rPr>
              <a:t>Í</a:t>
            </a:r>
            <a:r>
              <a:rPr lang="es-EC" sz="1400" b="1" dirty="0">
                <a:cs typeface="Calibri" pitchFamily="34" charset="0"/>
              </a:rPr>
              <a:t>, ABRIL 2019</a:t>
            </a:r>
            <a:endParaRPr lang="es-EC" dirty="0"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2790B4B-D5B4-4121-8D50-122203490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950"/>
            <a:ext cx="12192001" cy="68819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320" y="0"/>
            <a:ext cx="10515600" cy="838200"/>
          </a:xfrm>
        </p:spPr>
        <p:txBody>
          <a:bodyPr>
            <a:normAutofit fontScale="90000"/>
          </a:bodyPr>
          <a:lstStyle/>
          <a:p>
            <a:r>
              <a:rPr lang="es-EC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Ensayos de Caracterización </a:t>
            </a:r>
            <a:br>
              <a:rPr lang="es-EC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C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Reológica 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91F2715-DDCA-43C7-BCE5-F5CF3A58B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56640"/>
            <a:ext cx="6096000" cy="580135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2BCDF53-B15D-4526-9790-DA1AFCC1B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7" y="1056640"/>
            <a:ext cx="6096001" cy="580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70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2790B4B-D5B4-4121-8D50-122203490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" y="-13790"/>
            <a:ext cx="12192001" cy="68819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320" y="0"/>
            <a:ext cx="10515600" cy="838200"/>
          </a:xfrm>
        </p:spPr>
        <p:txBody>
          <a:bodyPr>
            <a:normAutofit fontScale="90000"/>
          </a:bodyPr>
          <a:lstStyle/>
          <a:p>
            <a:r>
              <a:rPr lang="es-EC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Ensayos de Caracterización </a:t>
            </a:r>
            <a:br>
              <a:rPr lang="es-EC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C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Reológica 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F4D005-2395-4374-BC37-72DE6EB47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graphicFrame>
        <p:nvGraphicFramePr>
          <p:cNvPr id="8" name="Marcador de contenido 3">
            <a:extLst>
              <a:ext uri="{FF2B5EF4-FFF2-40B4-BE49-F238E27FC236}">
                <a16:creationId xmlns:a16="http://schemas.microsoft.com/office/drawing/2014/main" id="{39601FC7-E8C8-41DA-9FCC-28E2E99041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818131"/>
              </p:ext>
            </p:extLst>
          </p:nvPr>
        </p:nvGraphicFramePr>
        <p:xfrm>
          <a:off x="838200" y="1825626"/>
          <a:ext cx="10515600" cy="4351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0494301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72996968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273161227"/>
                    </a:ext>
                  </a:extLst>
                </a:gridCol>
              </a:tblGrid>
              <a:tr h="621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Solución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>
                          <a:effectLst/>
                        </a:rPr>
                        <a:t>Viscosidad [Pa.s]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>
                          <a:effectLst/>
                        </a:rPr>
                        <a:t>Desviación 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4363965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PVP 30% + DMF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0,0782024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0,00118427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0708111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PVP 30% + Etanol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0,1026931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0,001218655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9268184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PVP 20% + DMF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0,01719388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4,9759E-05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9155608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PVP 20% + Etanol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0,02900481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7,83338E-05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0836033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PVP 10% + DMF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0,0042697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1,20945E-05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9827081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PVP 10% + Etanol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0,00776539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>
                          <a:effectLst/>
                        </a:rPr>
                        <a:t>2,48301E-05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3186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31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2790B4B-D5B4-4121-8D50-122203490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950"/>
            <a:ext cx="12192001" cy="68819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320" y="0"/>
            <a:ext cx="10515600" cy="838200"/>
          </a:xfrm>
        </p:spPr>
        <p:txBody>
          <a:bodyPr>
            <a:norm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Ensayos</a:t>
            </a:r>
            <a:r>
              <a:rPr lang="es-EC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Electroreológicos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EEF942F-4F1E-4F49-BF3E-82BE79349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B4C6904-F2AD-426C-8840-C8DEDF552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4097"/>
            <a:ext cx="12191999" cy="583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18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2790B4B-D5B4-4121-8D50-122203490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950"/>
            <a:ext cx="12192001" cy="68819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320" y="0"/>
            <a:ext cx="10515600" cy="838200"/>
          </a:xfrm>
        </p:spPr>
        <p:txBody>
          <a:bodyPr>
            <a:norm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Ensayos</a:t>
            </a:r>
            <a:r>
              <a:rPr lang="es-EC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Electroreológicos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EEF942F-4F1E-4F49-BF3E-82BE79349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CA9EE0C-CA2F-40B0-87E3-AF09FC781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3296"/>
            <a:ext cx="12192000" cy="580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22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2790B4B-D5B4-4121-8D50-122203490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950"/>
            <a:ext cx="12192001" cy="68819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320" y="0"/>
            <a:ext cx="10515600" cy="838200"/>
          </a:xfrm>
        </p:spPr>
        <p:txBody>
          <a:bodyPr>
            <a:norm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Ensayos</a:t>
            </a:r>
            <a:r>
              <a:rPr lang="es-EC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Electroreológicos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EEF942F-4F1E-4F49-BF3E-82BE79349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DC6DDF-1AA1-42DB-B2C6-C38250580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26711"/>
            <a:ext cx="12192000" cy="583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04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2790B4B-D5B4-4121-8D50-122203490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950"/>
            <a:ext cx="12192001" cy="68819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320" y="0"/>
            <a:ext cx="10515600" cy="838200"/>
          </a:xfrm>
        </p:spPr>
        <p:txBody>
          <a:bodyPr>
            <a:norm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Ensayos</a:t>
            </a:r>
            <a:r>
              <a:rPr lang="es-EC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Electroreológicos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EEF942F-4F1E-4F49-BF3E-82BE79349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63C9F91-6F13-4660-9F80-C8C61FE1B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055687"/>
            <a:ext cx="12192000" cy="580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07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2790B4B-D5B4-4121-8D50-122203490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950"/>
            <a:ext cx="12192001" cy="68819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320" y="0"/>
            <a:ext cx="10515600" cy="838200"/>
          </a:xfrm>
        </p:spPr>
        <p:txBody>
          <a:bodyPr>
            <a:norm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Ensayos</a:t>
            </a:r>
            <a:r>
              <a:rPr lang="es-EC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Electroreológicos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EEF942F-4F1E-4F49-BF3E-82BE79349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38BC1B6-A9CB-4F43-877E-DDB6A2667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0148"/>
            <a:ext cx="12192000" cy="582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33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2790B4B-D5B4-4121-8D50-122203490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950"/>
            <a:ext cx="12192001" cy="68819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320" y="0"/>
            <a:ext cx="10515600" cy="838200"/>
          </a:xfrm>
        </p:spPr>
        <p:txBody>
          <a:bodyPr>
            <a:norm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Ensayos</a:t>
            </a:r>
            <a:r>
              <a:rPr lang="es-EC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Electroreológicos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EEF942F-4F1E-4F49-BF3E-82BE79349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F7BADA3-8FFD-41AA-9DAA-119FCDCA0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6630"/>
            <a:ext cx="12192000" cy="588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31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2790B4B-D5B4-4121-8D50-122203490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950"/>
            <a:ext cx="12192001" cy="68819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320" y="0"/>
            <a:ext cx="10515600" cy="838200"/>
          </a:xfrm>
        </p:spPr>
        <p:txBody>
          <a:bodyPr>
            <a:norm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Ensayos</a:t>
            </a:r>
            <a:r>
              <a:rPr lang="es-EC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Electroreológicos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EEF942F-4F1E-4F49-BF3E-82BE79349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2B58CBC-FC0B-4012-A106-25C62B018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6320"/>
            <a:ext cx="12192000" cy="582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37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2790B4B-D5B4-4121-8D50-122203490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950"/>
            <a:ext cx="12192001" cy="68819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320" y="0"/>
            <a:ext cx="10515600" cy="838200"/>
          </a:xfrm>
        </p:spPr>
        <p:txBody>
          <a:bodyPr>
            <a:norm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Ensayos</a:t>
            </a:r>
            <a:r>
              <a:rPr lang="es-EC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Electroreológicos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EEF942F-4F1E-4F49-BF3E-82BE79349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EB426BE-7D87-4240-91F6-E56AD1CC3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9738"/>
            <a:ext cx="12192000" cy="580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07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2790B4B-D5B4-4121-8D50-122203490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950"/>
            <a:ext cx="12192001" cy="68819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320" y="0"/>
            <a:ext cx="10515600" cy="838200"/>
          </a:xfrm>
        </p:spPr>
        <p:txBody>
          <a:bodyPr>
            <a:normAutofit/>
          </a:bodyPr>
          <a:lstStyle/>
          <a:p>
            <a:r>
              <a:rPr lang="es-EC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Índice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76746" y="1042851"/>
            <a:ext cx="7110153" cy="564642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C" sz="2800" dirty="0">
                <a:solidFill>
                  <a:schemeClr val="bg2">
                    <a:lumMod val="25000"/>
                  </a:schemeClr>
                </a:solidFill>
              </a:rPr>
              <a:t> Objetivos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C" dirty="0">
                <a:solidFill>
                  <a:schemeClr val="bg2">
                    <a:lumMod val="25000"/>
                  </a:schemeClr>
                </a:solidFill>
              </a:rPr>
              <a:t>O. General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C" dirty="0">
                <a:solidFill>
                  <a:schemeClr val="bg2">
                    <a:lumMod val="25000"/>
                  </a:schemeClr>
                </a:solidFill>
              </a:rPr>
              <a:t>O. Específico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sz="2800" dirty="0">
                <a:solidFill>
                  <a:schemeClr val="bg2">
                    <a:lumMod val="25000"/>
                  </a:schemeClr>
                </a:solidFill>
              </a:rPr>
              <a:t>Alcance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sz="2800" dirty="0">
                <a:solidFill>
                  <a:schemeClr val="bg2">
                    <a:lumMod val="25000"/>
                  </a:schemeClr>
                </a:solidFill>
              </a:rPr>
              <a:t>Experimentación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sz="2800" dirty="0">
                <a:solidFill>
                  <a:schemeClr val="bg2">
                    <a:lumMod val="25000"/>
                  </a:schemeClr>
                </a:solidFill>
              </a:rPr>
              <a:t>Análisis de Resultados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sz="2800" dirty="0">
                <a:solidFill>
                  <a:schemeClr val="bg2">
                    <a:lumMod val="25000"/>
                  </a:schemeClr>
                </a:solidFill>
              </a:rPr>
              <a:t>Conclusiones</a:t>
            </a:r>
          </a:p>
          <a:p>
            <a:pPr marL="0" indent="0">
              <a:buNone/>
            </a:pPr>
            <a:endParaRPr lang="es-EC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91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2790B4B-D5B4-4121-8D50-122203490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950"/>
            <a:ext cx="12192001" cy="68819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320" y="0"/>
            <a:ext cx="10515600" cy="838200"/>
          </a:xfrm>
        </p:spPr>
        <p:txBody>
          <a:bodyPr>
            <a:norm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Ensayos</a:t>
            </a:r>
            <a:r>
              <a:rPr lang="es-EC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Electroreológicos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EEF942F-4F1E-4F49-BF3E-82BE79349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21AFC60-0215-4837-919B-4F3968A9F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450"/>
            <a:ext cx="12192000" cy="579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45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2790B4B-D5B4-4121-8D50-122203490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950"/>
            <a:ext cx="12192001" cy="68819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320" y="0"/>
            <a:ext cx="10515600" cy="838200"/>
          </a:xfrm>
        </p:spPr>
        <p:txBody>
          <a:bodyPr>
            <a:norm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Ensayos</a:t>
            </a:r>
            <a:r>
              <a:rPr lang="es-EC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Electroreológicos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EEF942F-4F1E-4F49-BF3E-82BE79349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377E0F8-193C-4D3D-8557-5365F1B91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076960"/>
            <a:ext cx="12192001" cy="578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12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2790B4B-D5B4-4121-8D50-122203490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950"/>
            <a:ext cx="12192001" cy="68819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320" y="0"/>
            <a:ext cx="10515600" cy="838200"/>
          </a:xfrm>
        </p:spPr>
        <p:txBody>
          <a:bodyPr>
            <a:norm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Ensayos</a:t>
            </a:r>
            <a:r>
              <a:rPr lang="es-EC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Electroreológicos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EEF942F-4F1E-4F49-BF3E-82BE79349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28B6D8D-BD59-447A-ADCF-D9930A9AE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5036"/>
            <a:ext cx="12192000" cy="583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3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2790B4B-D5B4-4121-8D50-122203490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950"/>
            <a:ext cx="12192001" cy="68819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320" y="0"/>
            <a:ext cx="10515600" cy="838200"/>
          </a:xfrm>
        </p:spPr>
        <p:txBody>
          <a:bodyPr>
            <a:norm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Ensayos</a:t>
            </a:r>
            <a:r>
              <a:rPr lang="es-EC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Electroreológicos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Marcador de contenido 2">
            <a:extLst>
              <a:ext uri="{FF2B5EF4-FFF2-40B4-BE49-F238E27FC236}">
                <a16:creationId xmlns:a16="http://schemas.microsoft.com/office/drawing/2014/main" id="{AEE261A9-EE07-4DC8-A439-C8B4734DD2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14734"/>
              </p:ext>
            </p:extLst>
          </p:nvPr>
        </p:nvGraphicFramePr>
        <p:xfrm>
          <a:off x="0" y="1099595"/>
          <a:ext cx="12191999" cy="5758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3782">
                  <a:extLst>
                    <a:ext uri="{9D8B030D-6E8A-4147-A177-3AD203B41FA5}">
                      <a16:colId xmlns:a16="http://schemas.microsoft.com/office/drawing/2014/main" val="2170290636"/>
                    </a:ext>
                  </a:extLst>
                </a:gridCol>
                <a:gridCol w="3092509">
                  <a:extLst>
                    <a:ext uri="{9D8B030D-6E8A-4147-A177-3AD203B41FA5}">
                      <a16:colId xmlns:a16="http://schemas.microsoft.com/office/drawing/2014/main" val="3065604495"/>
                    </a:ext>
                  </a:extLst>
                </a:gridCol>
                <a:gridCol w="2107199">
                  <a:extLst>
                    <a:ext uri="{9D8B030D-6E8A-4147-A177-3AD203B41FA5}">
                      <a16:colId xmlns:a16="http://schemas.microsoft.com/office/drawing/2014/main" val="1383534536"/>
                    </a:ext>
                  </a:extLst>
                </a:gridCol>
                <a:gridCol w="2741310">
                  <a:extLst>
                    <a:ext uri="{9D8B030D-6E8A-4147-A177-3AD203B41FA5}">
                      <a16:colId xmlns:a16="http://schemas.microsoft.com/office/drawing/2014/main" val="1940299982"/>
                    </a:ext>
                  </a:extLst>
                </a:gridCol>
                <a:gridCol w="2107199">
                  <a:extLst>
                    <a:ext uri="{9D8B030D-6E8A-4147-A177-3AD203B41FA5}">
                      <a16:colId xmlns:a16="http://schemas.microsoft.com/office/drawing/2014/main" val="953493753"/>
                    </a:ext>
                  </a:extLst>
                </a:gridCol>
              </a:tblGrid>
              <a:tr h="959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Voltaje [V]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>
                          <a:effectLst/>
                        </a:rPr>
                        <a:t>PVP + Etanol 30%</a:t>
                      </a:r>
                      <a:br>
                        <a:rPr lang="es-EC" sz="2800" dirty="0">
                          <a:effectLst/>
                        </a:rPr>
                      </a:br>
                      <a:r>
                        <a:rPr lang="es-EC" sz="2800" dirty="0">
                          <a:effectLst/>
                        </a:rPr>
                        <a:t>Viscosidad </a:t>
                      </a:r>
                      <a:r>
                        <a:rPr lang="es-EC" sz="2800" dirty="0" err="1">
                          <a:effectLst/>
                        </a:rPr>
                        <a:t>Pa,s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Desviación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>
                          <a:effectLst/>
                        </a:rPr>
                        <a:t>PVP + DMF 30%</a:t>
                      </a:r>
                      <a:br>
                        <a:rPr lang="es-EC" sz="2800" dirty="0">
                          <a:effectLst/>
                        </a:rPr>
                      </a:br>
                      <a:r>
                        <a:rPr lang="es-EC" sz="2800" dirty="0">
                          <a:effectLst/>
                        </a:rPr>
                        <a:t>Viscosidad </a:t>
                      </a:r>
                      <a:r>
                        <a:rPr lang="es-EC" sz="2800" dirty="0" err="1">
                          <a:effectLst/>
                        </a:rPr>
                        <a:t>Pa,s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Desviación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4686220"/>
                  </a:ext>
                </a:extLst>
              </a:tr>
              <a:tr h="959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0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0,10202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0,00094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0,07849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0,00048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2502321"/>
                  </a:ext>
                </a:extLst>
              </a:tr>
              <a:tr h="959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1000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0,10505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0,00145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0,09343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0,00012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9351058"/>
                  </a:ext>
                </a:extLst>
              </a:tr>
              <a:tr h="959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2000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0,10844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0,00091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0,09505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0,00006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271033"/>
                  </a:ext>
                </a:extLst>
              </a:tr>
              <a:tr h="959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3000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0,11237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0,00134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0,09597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0,00036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8546347"/>
                  </a:ext>
                </a:extLst>
              </a:tr>
              <a:tr h="959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4000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0,11865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0,00438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0,09685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800" dirty="0">
                          <a:effectLst/>
                        </a:rPr>
                        <a:t>0,00012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9694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557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2790B4B-D5B4-4121-8D50-122203490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950"/>
            <a:ext cx="12192001" cy="68819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320" y="0"/>
            <a:ext cx="10515600" cy="838200"/>
          </a:xfrm>
        </p:spPr>
        <p:txBody>
          <a:bodyPr>
            <a:norm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Ensayos</a:t>
            </a:r>
            <a:r>
              <a:rPr lang="es-EC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Electroreológicos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20DC535-1372-4483-B189-81BC2E5B5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ADDAB0B-4DC1-43B1-BFAA-073BD3FFF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34186"/>
            <a:ext cx="12192000" cy="582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8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2790B4B-D5B4-4121-8D50-122203490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950"/>
            <a:ext cx="12192001" cy="68819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320" y="0"/>
            <a:ext cx="10515600" cy="838200"/>
          </a:xfrm>
        </p:spPr>
        <p:txBody>
          <a:bodyPr>
            <a:norm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Ensayos</a:t>
            </a:r>
            <a:r>
              <a:rPr lang="es-EC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Electroreológicos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20DC535-1372-4483-B189-81BC2E5B5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97AE57D-3428-4EFA-9402-A4F42F03F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65414"/>
            <a:ext cx="12192000" cy="579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9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2790B4B-D5B4-4121-8D50-122203490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" y="-23949"/>
            <a:ext cx="12192001" cy="68819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320" y="0"/>
            <a:ext cx="10515600" cy="838200"/>
          </a:xfrm>
        </p:spPr>
        <p:txBody>
          <a:bodyPr>
            <a:normAutofit fontScale="90000"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Cámara de alta velocidad y </a:t>
            </a:r>
            <a:b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Simulación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F6C2C30-2B73-40D8-97DE-EE6257F318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9" t="41048" r="71953" b="19767"/>
          <a:stretch/>
        </p:blipFill>
        <p:spPr>
          <a:xfrm rot="5400000">
            <a:off x="7060675" y="2510029"/>
            <a:ext cx="3718884" cy="266065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B5D809F-0C13-46F3-B265-0862D354FC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04" y="1851035"/>
            <a:ext cx="4511431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88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2790B4B-D5B4-4121-8D50-122203490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950"/>
            <a:ext cx="12192001" cy="68819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320" y="0"/>
            <a:ext cx="10515600" cy="838200"/>
          </a:xfrm>
        </p:spPr>
        <p:txBody>
          <a:bodyPr>
            <a:normAutofit fontScale="90000"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Cámara de alta velocidad y </a:t>
            </a:r>
            <a:b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Simulación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A5839F97-FF3C-4239-AB5C-F9DC05B4494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8266" y="2147526"/>
            <a:ext cx="4305300" cy="425767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CA3C068-2C40-4733-A88E-E3DF00EC470C}"/>
              </a:ext>
            </a:extLst>
          </p:cNvPr>
          <p:cNvSpPr txBox="1"/>
          <p:nvPr/>
        </p:nvSpPr>
        <p:spPr>
          <a:xfrm>
            <a:off x="439838" y="1331089"/>
            <a:ext cx="277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PVP 30% + Etanol</a:t>
            </a:r>
            <a:endParaRPr lang="es-EC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2D54AFD-0DEB-4DA9-A3A8-8A2CCDCBEC5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288436" y="1981081"/>
            <a:ext cx="2839412" cy="425767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6D0D543-099A-46AC-A40E-96E6431C4F93}"/>
              </a:ext>
            </a:extLst>
          </p:cNvPr>
          <p:cNvSpPr txBox="1"/>
          <p:nvPr/>
        </p:nvSpPr>
        <p:spPr>
          <a:xfrm>
            <a:off x="2928395" y="2858947"/>
            <a:ext cx="28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27473B-7C31-4690-8C23-3B1A82669AC4}"/>
              </a:ext>
            </a:extLst>
          </p:cNvPr>
          <p:cNvSpPr/>
          <p:nvPr/>
        </p:nvSpPr>
        <p:spPr>
          <a:xfrm>
            <a:off x="2750916" y="2640250"/>
            <a:ext cx="740779" cy="542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1,90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ADEDDAD-ADB6-4C80-B0CF-ADCEB4457E10}"/>
              </a:ext>
            </a:extLst>
          </p:cNvPr>
          <p:cNvSpPr/>
          <p:nvPr/>
        </p:nvSpPr>
        <p:spPr>
          <a:xfrm>
            <a:off x="3129020" y="3687596"/>
            <a:ext cx="740779" cy="542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0,56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4D5F613-7CDB-4251-8C06-CFD66DED2D4E}"/>
              </a:ext>
            </a:extLst>
          </p:cNvPr>
          <p:cNvSpPr/>
          <p:nvPr/>
        </p:nvSpPr>
        <p:spPr>
          <a:xfrm>
            <a:off x="4447945" y="4041273"/>
            <a:ext cx="740779" cy="542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1,67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AA9F144-554B-44EF-8FBD-896DAD551280}"/>
              </a:ext>
            </a:extLst>
          </p:cNvPr>
          <p:cNvSpPr/>
          <p:nvPr/>
        </p:nvSpPr>
        <p:spPr>
          <a:xfrm>
            <a:off x="833791" y="4109918"/>
            <a:ext cx="740779" cy="542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2,20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08F68A7-76EA-4A65-8277-6BFF810900FB}"/>
              </a:ext>
            </a:extLst>
          </p:cNvPr>
          <p:cNvSpPr/>
          <p:nvPr/>
        </p:nvSpPr>
        <p:spPr>
          <a:xfrm>
            <a:off x="7967363" y="2244010"/>
            <a:ext cx="740779" cy="542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0,9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4A5A547-95A7-4F09-9841-FDF2DB4B917D}"/>
              </a:ext>
            </a:extLst>
          </p:cNvPr>
          <p:cNvSpPr/>
          <p:nvPr/>
        </p:nvSpPr>
        <p:spPr>
          <a:xfrm>
            <a:off x="8358214" y="3658367"/>
            <a:ext cx="740779" cy="542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0,75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5A233DB-85FD-47E5-A149-7E3BBF59FD15}"/>
              </a:ext>
            </a:extLst>
          </p:cNvPr>
          <p:cNvSpPr/>
          <p:nvPr/>
        </p:nvSpPr>
        <p:spPr>
          <a:xfrm>
            <a:off x="9387069" y="4109918"/>
            <a:ext cx="740779" cy="542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1,46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D10064B-96DA-4F71-A62F-0576C9DE9A7E}"/>
              </a:ext>
            </a:extLst>
          </p:cNvPr>
          <p:cNvSpPr/>
          <p:nvPr/>
        </p:nvSpPr>
        <p:spPr>
          <a:xfrm>
            <a:off x="7613948" y="4677085"/>
            <a:ext cx="740779" cy="542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2,15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7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2790B4B-D5B4-4121-8D50-122203490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21" y="0"/>
            <a:ext cx="12192001" cy="68819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320" y="0"/>
            <a:ext cx="10515600" cy="838200"/>
          </a:xfrm>
        </p:spPr>
        <p:txBody>
          <a:bodyPr>
            <a:normAutofit fontScale="90000"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Cámara de alta velocidad y </a:t>
            </a:r>
            <a:b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Simulación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CA3C068-2C40-4733-A88E-E3DF00EC470C}"/>
              </a:ext>
            </a:extLst>
          </p:cNvPr>
          <p:cNvSpPr txBox="1"/>
          <p:nvPr/>
        </p:nvSpPr>
        <p:spPr>
          <a:xfrm>
            <a:off x="439838" y="1331089"/>
            <a:ext cx="277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PVP 30% + DMF</a:t>
            </a:r>
            <a:endParaRPr lang="es-EC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6D0D543-099A-46AC-A40E-96E6431C4F93}"/>
              </a:ext>
            </a:extLst>
          </p:cNvPr>
          <p:cNvSpPr txBox="1"/>
          <p:nvPr/>
        </p:nvSpPr>
        <p:spPr>
          <a:xfrm>
            <a:off x="2928395" y="2858947"/>
            <a:ext cx="28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27473B-7C31-4690-8C23-3B1A82669AC4}"/>
              </a:ext>
            </a:extLst>
          </p:cNvPr>
          <p:cNvSpPr/>
          <p:nvPr/>
        </p:nvSpPr>
        <p:spPr>
          <a:xfrm>
            <a:off x="2750916" y="2640250"/>
            <a:ext cx="740779" cy="542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1,90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ADEDDAD-ADB6-4C80-B0CF-ADCEB4457E10}"/>
              </a:ext>
            </a:extLst>
          </p:cNvPr>
          <p:cNvSpPr/>
          <p:nvPr/>
        </p:nvSpPr>
        <p:spPr>
          <a:xfrm>
            <a:off x="3129020" y="3687596"/>
            <a:ext cx="740779" cy="542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0,56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D10064B-96DA-4F71-A62F-0576C9DE9A7E}"/>
              </a:ext>
            </a:extLst>
          </p:cNvPr>
          <p:cNvSpPr/>
          <p:nvPr/>
        </p:nvSpPr>
        <p:spPr>
          <a:xfrm>
            <a:off x="7613948" y="4677085"/>
            <a:ext cx="740779" cy="542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2,15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6D05FE1-9FC2-41B9-9073-7461614FBA9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74570" y="2175912"/>
            <a:ext cx="3444470" cy="3818488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DDDBA5D1-2DD9-4B68-A1C0-4A2AD5EDEA07}"/>
              </a:ext>
            </a:extLst>
          </p:cNvPr>
          <p:cNvSpPr/>
          <p:nvPr/>
        </p:nvSpPr>
        <p:spPr>
          <a:xfrm>
            <a:off x="2926415" y="2357204"/>
            <a:ext cx="740779" cy="542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1,90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3A5CDA7-D4E9-49C6-BB05-4B0A6B1A5C6A}"/>
              </a:ext>
            </a:extLst>
          </p:cNvPr>
          <p:cNvSpPr/>
          <p:nvPr/>
        </p:nvSpPr>
        <p:spPr>
          <a:xfrm>
            <a:off x="3333251" y="3847919"/>
            <a:ext cx="740779" cy="542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1,70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73489623-6DBE-495F-96A2-4C219FCDC8B9}"/>
              </a:ext>
            </a:extLst>
          </p:cNvPr>
          <p:cNvSpPr/>
          <p:nvPr/>
        </p:nvSpPr>
        <p:spPr>
          <a:xfrm>
            <a:off x="4508779" y="4230548"/>
            <a:ext cx="740779" cy="542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2,15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1D66818-4415-4CFA-9453-97797F12344C}"/>
              </a:ext>
            </a:extLst>
          </p:cNvPr>
          <p:cNvSpPr/>
          <p:nvPr/>
        </p:nvSpPr>
        <p:spPr>
          <a:xfrm>
            <a:off x="1434797" y="3847919"/>
            <a:ext cx="740779" cy="542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2,34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8AB5287-004D-4113-9A04-11AC4A488A4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245064" y="2333934"/>
            <a:ext cx="2701576" cy="3528385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F31788D7-2503-4DAB-AC50-263560E17855}"/>
              </a:ext>
            </a:extLst>
          </p:cNvPr>
          <p:cNvSpPr/>
          <p:nvPr/>
        </p:nvSpPr>
        <p:spPr>
          <a:xfrm>
            <a:off x="7984337" y="2471932"/>
            <a:ext cx="740779" cy="542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0,9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6218742-5573-46B6-98C0-7D1AAA518AAC}"/>
              </a:ext>
            </a:extLst>
          </p:cNvPr>
          <p:cNvSpPr/>
          <p:nvPr/>
        </p:nvSpPr>
        <p:spPr>
          <a:xfrm>
            <a:off x="9375419" y="3826650"/>
            <a:ext cx="740779" cy="542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2,1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1609C5C0-DE0F-4AF5-999B-DA306D6E35F6}"/>
              </a:ext>
            </a:extLst>
          </p:cNvPr>
          <p:cNvSpPr/>
          <p:nvPr/>
        </p:nvSpPr>
        <p:spPr>
          <a:xfrm>
            <a:off x="8199570" y="3605604"/>
            <a:ext cx="740779" cy="542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1,8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78DA1256-03FC-4A17-9A05-4637CE8BCFCB}"/>
              </a:ext>
            </a:extLst>
          </p:cNvPr>
          <p:cNvSpPr/>
          <p:nvPr/>
        </p:nvSpPr>
        <p:spPr>
          <a:xfrm>
            <a:off x="6942444" y="3959072"/>
            <a:ext cx="740779" cy="542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2,5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166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7CF457F-B390-41BE-92F3-7F61005C9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21" y="0"/>
            <a:ext cx="12192001" cy="68819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6FD73D9-E50D-4C15-8C67-29D2BE9F8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121" y="18255"/>
            <a:ext cx="10515600" cy="1325563"/>
          </a:xfrm>
        </p:spPr>
        <p:txBody>
          <a:bodyPr/>
          <a:lstStyle/>
          <a:p>
            <a:r>
              <a:rPr lang="es-ES" dirty="0"/>
              <a:t>Conclusiones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EDA150-52B4-4D03-8E14-97B178DE7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/>
              <a:t>Una vez desarrollado el ensayo reológico se encontró que se tiene una relación de corte de cizalla proporcional al esfuerzo que se le aplica; por tal motivo las seis soluciones tienen un comportamiento totalmente newtoniano. </a:t>
            </a:r>
          </a:p>
          <a:p>
            <a:r>
              <a:rPr lang="es-EC" dirty="0"/>
              <a:t>Por otra parte, La viscosidad obtenida en los ensayos de caracterización reológica, tiende a ser mayor a cantidades altas de solvente</a:t>
            </a:r>
          </a:p>
          <a:p>
            <a:pPr lvl="1"/>
            <a:r>
              <a:rPr lang="es-EC" dirty="0"/>
              <a:t>PVP disuelta con Etanol al 30 %  0,1026931 Pa.s  </a:t>
            </a:r>
          </a:p>
          <a:p>
            <a:pPr lvl="1"/>
            <a:r>
              <a:rPr lang="es-EC" dirty="0"/>
              <a:t>PVP disuelta con </a:t>
            </a:r>
            <a:r>
              <a:rPr lang="es-EC" dirty="0" err="1"/>
              <a:t>nDMF</a:t>
            </a:r>
            <a:r>
              <a:rPr lang="es-EC" dirty="0"/>
              <a:t> al 30% su viscosidad es de 0,0782024 Pa.s.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48963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2790B4B-D5B4-4121-8D50-122203490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950"/>
            <a:ext cx="12192001" cy="68819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320" y="0"/>
            <a:ext cx="10515600" cy="838200"/>
          </a:xfrm>
        </p:spPr>
        <p:txBody>
          <a:bodyPr>
            <a:normAutofit/>
          </a:bodyPr>
          <a:lstStyle/>
          <a:p>
            <a:r>
              <a:rPr lang="es-EC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ED2B05E5-9E3B-4F7F-B8CE-E3130EB9EAFB}"/>
              </a:ext>
            </a:extLst>
          </p:cNvPr>
          <p:cNvSpPr txBox="1">
            <a:spLocks/>
          </p:cNvSpPr>
          <p:nvPr/>
        </p:nvSpPr>
        <p:spPr>
          <a:xfrm>
            <a:off x="274320" y="1282120"/>
            <a:ext cx="10844834" cy="3742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C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General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C" sz="3200" dirty="0"/>
          </a:p>
          <a:p>
            <a:r>
              <a:rPr lang="es-EC" dirty="0"/>
              <a:t>Determinar la influencia del campo eléctrico en la viscosidad de soluciones poliméricas.</a:t>
            </a:r>
          </a:p>
        </p:txBody>
      </p:sp>
    </p:spTree>
    <p:extLst>
      <p:ext uri="{BB962C8B-B14F-4D97-AF65-F5344CB8AC3E}">
        <p14:creationId xmlns:p14="http://schemas.microsoft.com/office/powerpoint/2010/main" val="2153406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7CF457F-B390-41BE-92F3-7F61005C9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21" y="0"/>
            <a:ext cx="12192001" cy="68819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6FD73D9-E50D-4C15-8C67-29D2BE9F8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121" y="18255"/>
            <a:ext cx="10515600" cy="1325563"/>
          </a:xfrm>
        </p:spPr>
        <p:txBody>
          <a:bodyPr/>
          <a:lstStyle/>
          <a:p>
            <a:r>
              <a:rPr lang="es-ES" dirty="0"/>
              <a:t>Conclusiones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EDA150-52B4-4D03-8E14-97B178DE7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C" dirty="0"/>
              <a:t>Módulo viscoso (</a:t>
            </a:r>
            <a:r>
              <a:rPr lang="es-EC" dirty="0" err="1"/>
              <a:t>loss</a:t>
            </a:r>
            <a:r>
              <a:rPr lang="es-EC" dirty="0"/>
              <a:t> </a:t>
            </a:r>
            <a:r>
              <a:rPr lang="es-EC" dirty="0" err="1"/>
              <a:t>modulus</a:t>
            </a:r>
            <a:r>
              <a:rPr lang="es-EC" dirty="0"/>
              <a:t>), el cual se incrementaban a mayor campo eléctrico</a:t>
            </a:r>
          </a:p>
          <a:p>
            <a:pPr lvl="1"/>
            <a:r>
              <a:rPr lang="es-EC" dirty="0"/>
              <a:t>4000 V </a:t>
            </a:r>
          </a:p>
          <a:p>
            <a:pPr lvl="2"/>
            <a:r>
              <a:rPr lang="es-EC" dirty="0"/>
              <a:t>disuelta en etanol al 30 %  0,11865 Pa.s</a:t>
            </a:r>
          </a:p>
          <a:p>
            <a:pPr lvl="2"/>
            <a:r>
              <a:rPr lang="es-419" dirty="0"/>
              <a:t>disuelta en DMF al 30 % 0,09685 Pa.s es</a:t>
            </a:r>
            <a:endParaRPr lang="es-EC" dirty="0"/>
          </a:p>
          <a:p>
            <a:pPr lvl="0"/>
            <a:r>
              <a:rPr lang="es-EC" dirty="0"/>
              <a:t>Módulo elástico (</a:t>
            </a:r>
            <a:r>
              <a:rPr lang="es-EC" dirty="0" err="1"/>
              <a:t>storage</a:t>
            </a:r>
            <a:r>
              <a:rPr lang="es-EC" dirty="0"/>
              <a:t> </a:t>
            </a:r>
            <a:r>
              <a:rPr lang="es-EC" dirty="0" err="1"/>
              <a:t>modulus</a:t>
            </a:r>
            <a:r>
              <a:rPr lang="es-EC" dirty="0"/>
              <a:t>) cercanos a cero, por tal motivo se realizó un análisis de inercia, en el cual obtuvimos un ángulo de fase en bruto mayor a 160</a:t>
            </a:r>
          </a:p>
        </p:txBody>
      </p:sp>
    </p:spTree>
    <p:extLst>
      <p:ext uri="{BB962C8B-B14F-4D97-AF65-F5344CB8AC3E}">
        <p14:creationId xmlns:p14="http://schemas.microsoft.com/office/powerpoint/2010/main" val="3716261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7CF457F-B390-41BE-92F3-7F61005C9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21" y="0"/>
            <a:ext cx="12192001" cy="68819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6FD73D9-E50D-4C15-8C67-29D2BE9F8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121" y="18255"/>
            <a:ext cx="10515600" cy="1325563"/>
          </a:xfrm>
        </p:spPr>
        <p:txBody>
          <a:bodyPr/>
          <a:lstStyle/>
          <a:p>
            <a:r>
              <a:rPr lang="es-ES" dirty="0"/>
              <a:t>Conclusiones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EDA150-52B4-4D03-8E14-97B178DE7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C" dirty="0"/>
              <a:t>Mediante las fotos de la cámara de alta velocidad y la comparación con la simulación se tiene una gota más compacta y rígida para la disuelta en etanol, mientras que para la solución DMF se tendrá una gota que fluirá fácilmente. </a:t>
            </a:r>
          </a:p>
          <a:p>
            <a:pPr lvl="1"/>
            <a:r>
              <a:rPr lang="es-EC" dirty="0"/>
              <a:t>Por tal motivo se puede concluir que si fluye con facilidad se forma partículas y si no fluye con facilidad se forman fibras </a:t>
            </a:r>
          </a:p>
        </p:txBody>
      </p:sp>
    </p:spTree>
    <p:extLst>
      <p:ext uri="{BB962C8B-B14F-4D97-AF65-F5344CB8AC3E}">
        <p14:creationId xmlns:p14="http://schemas.microsoft.com/office/powerpoint/2010/main" val="1224153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7CF457F-B390-41BE-92F3-7F61005C9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21" y="0"/>
            <a:ext cx="12192001" cy="68819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6FD73D9-E50D-4C15-8C67-29D2BE9F8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121" y="18255"/>
            <a:ext cx="10515600" cy="1325563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EDA150-52B4-4D03-8E14-97B178DE7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s-EC" sz="16900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22929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2790B4B-D5B4-4121-8D50-122203490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950"/>
            <a:ext cx="12192001" cy="68819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320" y="0"/>
            <a:ext cx="10515600" cy="838200"/>
          </a:xfrm>
        </p:spPr>
        <p:txBody>
          <a:bodyPr>
            <a:normAutofit/>
          </a:bodyPr>
          <a:lstStyle/>
          <a:p>
            <a:r>
              <a:rPr lang="es-EC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51AB6BCE-2389-40FE-B779-6681DD559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264702"/>
            <a:ext cx="10844834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3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Específicos</a:t>
            </a:r>
          </a:p>
          <a:p>
            <a:pPr marL="0" indent="0">
              <a:buNone/>
            </a:pPr>
            <a:endParaRPr lang="es-EC" sz="3200" b="1" dirty="0">
              <a:solidFill>
                <a:schemeClr val="tx1"/>
              </a:solidFill>
            </a:endParaRPr>
          </a:p>
          <a:p>
            <a:r>
              <a:rPr lang="es-EC" dirty="0"/>
              <a:t>Validar mediante simulación en </a:t>
            </a:r>
            <a:r>
              <a:rPr lang="es-EC" dirty="0" err="1"/>
              <a:t>OpenFoam</a:t>
            </a:r>
            <a:r>
              <a:rPr lang="es-EC" dirty="0"/>
              <a:t> los datos obtenidos experimentalmente de como incide la variación del campo eléctrico en el tamaño del menisco de la concentración del fluido newtoniano.</a:t>
            </a:r>
          </a:p>
          <a:p>
            <a:r>
              <a:rPr lang="es-EC" dirty="0"/>
              <a:t>Determinar la influencia del campo eléctrico en la solución polimérica mediante un ensayo de </a:t>
            </a:r>
            <a:r>
              <a:rPr lang="es-EC" dirty="0" err="1"/>
              <a:t>electroreología</a:t>
            </a:r>
            <a:r>
              <a:rPr lang="es-EC" dirty="0"/>
              <a:t>.</a:t>
            </a:r>
          </a:p>
          <a:p>
            <a:r>
              <a:rPr lang="es-EC" dirty="0"/>
              <a:t>Analizar la uniformidad de los datos, para de esta manera ir variando los parámetros que intervienen en el proceso, conjuntamente con los datos de la simulación.</a:t>
            </a:r>
          </a:p>
        </p:txBody>
      </p:sp>
    </p:spTree>
    <p:extLst>
      <p:ext uri="{BB962C8B-B14F-4D97-AF65-F5344CB8AC3E}">
        <p14:creationId xmlns:p14="http://schemas.microsoft.com/office/powerpoint/2010/main" val="195195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2790B4B-D5B4-4121-8D50-122203490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950"/>
            <a:ext cx="12192001" cy="68819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320" y="0"/>
            <a:ext cx="10515600" cy="838200"/>
          </a:xfrm>
        </p:spPr>
        <p:txBody>
          <a:bodyPr>
            <a:normAutofit/>
          </a:bodyPr>
          <a:lstStyle/>
          <a:p>
            <a:r>
              <a:rPr lang="es-EC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Alcance 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51AB6BCE-2389-40FE-B779-6681DD559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264702"/>
            <a:ext cx="10844834" cy="512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C" dirty="0"/>
              <a:t>La variación de parámetros de campo eléctrico, con la finalidad de variar el tamaño del menisco de la concentración del fluido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C" dirty="0"/>
              <a:t>PVP: </a:t>
            </a:r>
            <a:r>
              <a:rPr lang="es-EC" dirty="0" err="1"/>
              <a:t>Polivinilpirrolidona</a:t>
            </a:r>
            <a:br>
              <a:rPr lang="es-EC" dirty="0"/>
            </a:br>
            <a:r>
              <a:rPr lang="es-EC" dirty="0"/>
              <a:t>DMF: </a:t>
            </a:r>
            <a:r>
              <a:rPr lang="es-EC" dirty="0" err="1"/>
              <a:t>Dimitilformamil</a:t>
            </a:r>
            <a:br>
              <a:rPr lang="es-EC" dirty="0"/>
            </a:br>
            <a:r>
              <a:rPr lang="es-EC" dirty="0"/>
              <a:t>Etanol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7F6AC9B-4100-4F76-869F-DAF9A2682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636" y="2126852"/>
            <a:ext cx="3514725" cy="319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59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2790B4B-D5B4-4121-8D50-122203490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950"/>
            <a:ext cx="12192001" cy="68819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320" y="0"/>
            <a:ext cx="10515600" cy="838200"/>
          </a:xfrm>
        </p:spPr>
        <p:txBody>
          <a:bodyPr>
            <a:normAutofit/>
          </a:bodyPr>
          <a:lstStyle/>
          <a:p>
            <a:r>
              <a:rPr lang="es-EC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Alcance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C73771-ED91-4D8A-B7F9-69DFE3D68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A0BDAF9-B002-4A52-81D6-FD30AEB9CEBE}"/>
              </a:ext>
            </a:extLst>
          </p:cNvPr>
          <p:cNvPicPr/>
          <p:nvPr/>
        </p:nvPicPr>
        <p:blipFill rotWithShape="1">
          <a:blip r:embed="rId3"/>
          <a:srcRect l="61439" t="18638" r="12254" b="5611"/>
          <a:stretch/>
        </p:blipFill>
        <p:spPr bwMode="auto">
          <a:xfrm>
            <a:off x="5527041" y="1037272"/>
            <a:ext cx="6664960" cy="58207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774012F-09CA-409C-A61B-42EEFCE60EA0}"/>
              </a:ext>
            </a:extLst>
          </p:cNvPr>
          <p:cNvPicPr/>
          <p:nvPr/>
        </p:nvPicPr>
        <p:blipFill rotWithShape="1">
          <a:blip r:embed="rId4"/>
          <a:srcRect l="61439" t="10221" r="12424" b="15832"/>
          <a:stretch/>
        </p:blipFill>
        <p:spPr bwMode="auto">
          <a:xfrm>
            <a:off x="0" y="1037272"/>
            <a:ext cx="5527040" cy="58207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1141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2790B4B-D5B4-4121-8D50-122203490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950"/>
            <a:ext cx="12192001" cy="68819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320" y="0"/>
            <a:ext cx="10515600" cy="838200"/>
          </a:xfrm>
        </p:spPr>
        <p:txBody>
          <a:bodyPr>
            <a:normAutofit/>
          </a:bodyPr>
          <a:lstStyle/>
          <a:p>
            <a:r>
              <a:rPr lang="es-EC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Experimentación 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Marcador de contenido 2">
                <a:extLst>
                  <a:ext uri="{FF2B5EF4-FFF2-40B4-BE49-F238E27FC236}">
                    <a16:creationId xmlns:a16="http://schemas.microsoft.com/office/drawing/2014/main" id="{51AB6BCE-2389-40FE-B779-6681DD559D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4320" y="1264702"/>
                <a:ext cx="10844834" cy="512064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EC" dirty="0"/>
                  <a:t>Diseño Experimental </a:t>
                </a:r>
              </a:p>
              <a:p>
                <a:pPr marL="0" indent="0">
                  <a:buNone/>
                </a:pPr>
                <a:endParaRPr lang="es-EC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/>
                        <m:t>3 </m:t>
                      </m:r>
                      <m:r>
                        <m:rPr>
                          <m:sty m:val="p"/>
                        </m:rPr>
                        <a:rPr lang="es-EC"/>
                        <m:t>x</m:t>
                      </m:r>
                      <m:r>
                        <a:rPr lang="es-EC"/>
                        <m:t> (</m:t>
                      </m:r>
                      <m:r>
                        <m:rPr>
                          <m:sty m:val="p"/>
                        </m:rPr>
                        <a:rPr lang="es-EC"/>
                        <m:t>A</m:t>
                      </m:r>
                      <m:r>
                        <a:rPr lang="es-EC"/>
                        <m:t> </m:t>
                      </m:r>
                      <m:r>
                        <m:rPr>
                          <m:sty m:val="p"/>
                        </m:rPr>
                        <a:rPr lang="es-EC"/>
                        <m:t>x</m:t>
                      </m:r>
                      <m:r>
                        <a:rPr lang="es-EC"/>
                        <m:t> </m:t>
                      </m:r>
                      <m:r>
                        <m:rPr>
                          <m:sty m:val="p"/>
                        </m:rPr>
                        <a:rPr lang="es-EC"/>
                        <m:t>B</m:t>
                      </m:r>
                      <m:r>
                        <a:rPr lang="es-EC"/>
                        <m:t>)=</m:t>
                      </m:r>
                      <m:r>
                        <m:rPr>
                          <m:sty m:val="p"/>
                        </m:rPr>
                        <a:rPr lang="es-EC"/>
                        <m:t>C</m:t>
                      </m:r>
                    </m:oMath>
                  </m:oMathPara>
                </a14:m>
                <a:endParaRPr lang="es-EC" dirty="0"/>
              </a:p>
              <a:p>
                <a:pPr marL="0" indent="0">
                  <a:buNone/>
                </a:pPr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Factor Principal: Campo Eléctrico de 5 niveles</a:t>
                </a:r>
              </a:p>
              <a:p>
                <a:pPr marL="0" indent="0">
                  <a:buNone/>
                </a:pPr>
                <a:r>
                  <a:rPr lang="es-EC" dirty="0"/>
                  <a:t>Factor Secundario: Porcentaje de concentración 3 Niveles </a:t>
                </a:r>
              </a:p>
              <a:p>
                <a:pPr marL="0" indent="0">
                  <a:buNone/>
                </a:pPr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Total de Pruebas: 45 </a:t>
                </a:r>
              </a:p>
              <a:p>
                <a:pPr marL="0" indent="0">
                  <a:buNone/>
                </a:pPr>
                <a:endParaRPr lang="es-EC" dirty="0"/>
              </a:p>
            </p:txBody>
          </p:sp>
        </mc:Choice>
        <mc:Fallback>
          <p:sp>
            <p:nvSpPr>
              <p:cNvPr id="5" name="Marcador de contenido 2">
                <a:extLst>
                  <a:ext uri="{FF2B5EF4-FFF2-40B4-BE49-F238E27FC236}">
                    <a16:creationId xmlns:a16="http://schemas.microsoft.com/office/drawing/2014/main" id="{51AB6BCE-2389-40FE-B779-6681DD559D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4320" y="1264702"/>
                <a:ext cx="10844834" cy="5120640"/>
              </a:xfrm>
              <a:blipFill>
                <a:blip r:embed="rId3"/>
                <a:stretch>
                  <a:fillRect l="-1124" t="-190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9274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2790B4B-D5B4-4121-8D50-122203490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950"/>
            <a:ext cx="12192001" cy="68819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320" y="0"/>
            <a:ext cx="10515600" cy="838200"/>
          </a:xfrm>
        </p:spPr>
        <p:txBody>
          <a:bodyPr>
            <a:normAutofit/>
          </a:bodyPr>
          <a:lstStyle/>
          <a:p>
            <a:r>
              <a:rPr lang="es-EC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Experimentación 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F3EB9EC-2533-4B43-8D36-7743F887A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2474"/>
            <a:ext cx="12191999" cy="577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72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2790B4B-D5B4-4121-8D50-122203490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950"/>
            <a:ext cx="12192001" cy="68819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6285" y="1724628"/>
            <a:ext cx="10515600" cy="838200"/>
          </a:xfrm>
        </p:spPr>
        <p:txBody>
          <a:bodyPr>
            <a:normAutofit/>
          </a:bodyPr>
          <a:lstStyle/>
          <a:p>
            <a:r>
              <a:rPr lang="es-EC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 Resultados </a:t>
            </a:r>
            <a:endParaRPr lang="es-EC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 descr="Resultado de imagen para reometro trios">
            <a:extLst>
              <a:ext uri="{FF2B5EF4-FFF2-40B4-BE49-F238E27FC236}">
                <a16:creationId xmlns:a16="http://schemas.microsoft.com/office/drawing/2014/main" id="{29D7184A-EF78-431F-B02A-7B0A107AA27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801" y="2562828"/>
            <a:ext cx="3122396" cy="3317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55001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1112</TotalTime>
  <Words>617</Words>
  <Application>Microsoft Office PowerPoint</Application>
  <PresentationFormat>Panorámica</PresentationFormat>
  <Paragraphs>168</Paragraphs>
  <Slides>32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Tema de Office</vt:lpstr>
      <vt:lpstr>CorelDRAW</vt:lpstr>
      <vt:lpstr>Presentación de PowerPoint</vt:lpstr>
      <vt:lpstr>Índice</vt:lpstr>
      <vt:lpstr>Objetivos</vt:lpstr>
      <vt:lpstr>Objetivos</vt:lpstr>
      <vt:lpstr>Alcance </vt:lpstr>
      <vt:lpstr>Alcance</vt:lpstr>
      <vt:lpstr>Experimentación </vt:lpstr>
      <vt:lpstr>Experimentación </vt:lpstr>
      <vt:lpstr>Análisis de Resultados </vt:lpstr>
      <vt:lpstr>Ensayos de Caracterización  Reológica </vt:lpstr>
      <vt:lpstr>Ensayos de Caracterización  Reológica </vt:lpstr>
      <vt:lpstr>Ensayos Electroreológicos</vt:lpstr>
      <vt:lpstr>Ensayos Electroreológicos</vt:lpstr>
      <vt:lpstr>Ensayos Electroreológicos</vt:lpstr>
      <vt:lpstr>Ensayos Electroreológicos</vt:lpstr>
      <vt:lpstr>Ensayos Electroreológicos</vt:lpstr>
      <vt:lpstr>Ensayos Electroreológicos</vt:lpstr>
      <vt:lpstr>Ensayos Electroreológicos</vt:lpstr>
      <vt:lpstr>Ensayos Electroreológicos</vt:lpstr>
      <vt:lpstr>Ensayos Electroreológicos</vt:lpstr>
      <vt:lpstr>Ensayos Electroreológicos</vt:lpstr>
      <vt:lpstr>Ensayos Electroreológicos</vt:lpstr>
      <vt:lpstr>Ensayos Electroreológicos</vt:lpstr>
      <vt:lpstr>Ensayos Electroreológicos</vt:lpstr>
      <vt:lpstr>Ensayos Electroreológicos</vt:lpstr>
      <vt:lpstr>Cámara de alta velocidad y  Simulación</vt:lpstr>
      <vt:lpstr>Cámara de alta velocidad y  Simulación</vt:lpstr>
      <vt:lpstr>Cámara de alta velocidad y  Simulación</vt:lpstr>
      <vt:lpstr>Conclusiones</vt:lpstr>
      <vt:lpstr>Conclusiones</vt:lpstr>
      <vt:lpstr>Conclusiones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Cristopher Jimenez</dc:creator>
  <cp:lastModifiedBy>gato</cp:lastModifiedBy>
  <cp:revision>29</cp:revision>
  <dcterms:created xsi:type="dcterms:W3CDTF">2019-04-10T14:55:41Z</dcterms:created>
  <dcterms:modified xsi:type="dcterms:W3CDTF">2019-04-12T02:46:03Z</dcterms:modified>
</cp:coreProperties>
</file>