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73" r:id="rId1"/>
  </p:sldMasterIdLst>
  <p:notesMasterIdLst>
    <p:notesMasterId r:id="rId37"/>
  </p:notesMasterIdLst>
  <p:sldIdLst>
    <p:sldId id="256" r:id="rId2"/>
    <p:sldId id="500" r:id="rId3"/>
    <p:sldId id="501" r:id="rId4"/>
    <p:sldId id="502" r:id="rId5"/>
    <p:sldId id="504" r:id="rId6"/>
    <p:sldId id="503" r:id="rId7"/>
    <p:sldId id="505" r:id="rId8"/>
    <p:sldId id="506" r:id="rId9"/>
    <p:sldId id="507" r:id="rId10"/>
    <p:sldId id="508" r:id="rId11"/>
    <p:sldId id="510" r:id="rId12"/>
    <p:sldId id="512" r:id="rId13"/>
    <p:sldId id="513" r:id="rId14"/>
    <p:sldId id="511" r:id="rId15"/>
    <p:sldId id="514" r:id="rId16"/>
    <p:sldId id="515" r:id="rId17"/>
    <p:sldId id="516" r:id="rId18"/>
    <p:sldId id="517" r:id="rId19"/>
    <p:sldId id="518" r:id="rId20"/>
    <p:sldId id="519" r:id="rId21"/>
    <p:sldId id="520" r:id="rId22"/>
    <p:sldId id="521" r:id="rId23"/>
    <p:sldId id="522" r:id="rId24"/>
    <p:sldId id="523" r:id="rId25"/>
    <p:sldId id="524" r:id="rId26"/>
    <p:sldId id="525" r:id="rId27"/>
    <p:sldId id="526" r:id="rId28"/>
    <p:sldId id="527" r:id="rId29"/>
    <p:sldId id="528" r:id="rId30"/>
    <p:sldId id="529" r:id="rId31"/>
    <p:sldId id="530" r:id="rId32"/>
    <p:sldId id="531" r:id="rId33"/>
    <p:sldId id="533" r:id="rId34"/>
    <p:sldId id="532" r:id="rId35"/>
    <p:sldId id="53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7CB342"/>
    <a:srgbClr val="BF1E32"/>
    <a:srgbClr val="114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4" autoAdjust="0"/>
    <p:restoredTop sz="93935" autoAdjust="0"/>
  </p:normalViewPr>
  <p:slideViewPr>
    <p:cSldViewPr snapToGrid="0">
      <p:cViewPr varScale="1">
        <p:scale>
          <a:sx n="70" d="100"/>
          <a:sy n="70" d="100"/>
        </p:scale>
        <p:origin x="126" y="66"/>
      </p:cViewPr>
      <p:guideLst>
        <p:guide orient="horz" pos="2160"/>
        <p:guide pos="3840"/>
      </p:guideLst>
    </p:cSldViewPr>
  </p:slideViewPr>
  <p:outlineViewPr>
    <p:cViewPr>
      <p:scale>
        <a:sx n="33" d="100"/>
        <a:sy n="33" d="100"/>
      </p:scale>
      <p:origin x="0" y="9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D5793-EF9D-42C7-9E17-45AF6B2E13FD}"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C"/>
        </a:p>
      </dgm:t>
    </dgm:pt>
    <dgm:pt modelId="{3DDFB410-7EB3-4D7B-AE73-B26797C4450A}">
      <dgm:prSet phldrT="[Texto]"/>
      <dgm:spPr/>
      <dgm:t>
        <a:bodyPr/>
        <a:lstStyle/>
        <a:p>
          <a:r>
            <a:rPr lang="es-ES" dirty="0" smtClean="0"/>
            <a:t>Conocer la capacidad de gestión para la sostenibilidad, conformación de alianzas y movilización de recursos existente en los cantones Quito y Rumiñahui para identificar las principales problemáticas.</a:t>
          </a:r>
          <a:endParaRPr lang="es-EC" dirty="0"/>
        </a:p>
      </dgm:t>
    </dgm:pt>
    <dgm:pt modelId="{D01FA963-B9D7-4A6C-956D-2C4D73161CF7}" type="parTrans" cxnId="{81AD59B6-AA9B-4276-8D58-6074724F8100}">
      <dgm:prSet/>
      <dgm:spPr/>
      <dgm:t>
        <a:bodyPr/>
        <a:lstStyle/>
        <a:p>
          <a:endParaRPr lang="es-EC"/>
        </a:p>
      </dgm:t>
    </dgm:pt>
    <dgm:pt modelId="{E0AAF024-6286-4B4C-A924-4CB58F4C31AF}" type="sibTrans" cxnId="{81AD59B6-AA9B-4276-8D58-6074724F8100}">
      <dgm:prSet/>
      <dgm:spPr/>
      <dgm:t>
        <a:bodyPr/>
        <a:lstStyle/>
        <a:p>
          <a:endParaRPr lang="es-EC"/>
        </a:p>
      </dgm:t>
    </dgm:pt>
    <dgm:pt modelId="{6A10AA5B-6CEE-41F8-84C1-399F470CC162}">
      <dgm:prSet/>
      <dgm:spPr/>
      <dgm:t>
        <a:bodyPr/>
        <a:lstStyle/>
        <a:p>
          <a:r>
            <a:rPr lang="es-ES" dirty="0" smtClean="0"/>
            <a:t>Investigar la discontinuidad de las organizaciones no financieras de la Economía Popular y Solidaria suscitados durante el periodo 2016 – 2017, a través de la aplicación de encuestas.</a:t>
          </a:r>
          <a:endParaRPr lang="es-EC" dirty="0" smtClean="0"/>
        </a:p>
      </dgm:t>
    </dgm:pt>
    <dgm:pt modelId="{805F9F0C-0332-4FB8-9384-6AAA0756B8AD}" type="parTrans" cxnId="{D3EF1DA0-0693-4160-A536-F3AAA3892B32}">
      <dgm:prSet/>
      <dgm:spPr/>
      <dgm:t>
        <a:bodyPr/>
        <a:lstStyle/>
        <a:p>
          <a:endParaRPr lang="es-EC"/>
        </a:p>
      </dgm:t>
    </dgm:pt>
    <dgm:pt modelId="{23EDAC92-E868-455C-955A-85028C199451}" type="sibTrans" cxnId="{D3EF1DA0-0693-4160-A536-F3AAA3892B32}">
      <dgm:prSet/>
      <dgm:spPr/>
      <dgm:t>
        <a:bodyPr/>
        <a:lstStyle/>
        <a:p>
          <a:endParaRPr lang="es-EC"/>
        </a:p>
      </dgm:t>
    </dgm:pt>
    <dgm:pt modelId="{48A01ED2-C160-44D5-BD56-EA653195D1C4}">
      <dgm:prSet/>
      <dgm:spPr/>
      <dgm:t>
        <a:bodyPr/>
        <a:lstStyle/>
        <a:p>
          <a:r>
            <a:rPr lang="es-ES" dirty="0" smtClean="0"/>
            <a:t>Analizar la gestión administrativa de las organizaciones y el grado de impacto en el sector no financiero. </a:t>
          </a:r>
          <a:endParaRPr lang="es-EC" dirty="0" smtClean="0"/>
        </a:p>
      </dgm:t>
    </dgm:pt>
    <dgm:pt modelId="{981B8D66-2869-45B1-82A8-C89797493145}" type="parTrans" cxnId="{7C7D284E-0849-41AB-85FB-42CA924BA15B}">
      <dgm:prSet/>
      <dgm:spPr/>
      <dgm:t>
        <a:bodyPr/>
        <a:lstStyle/>
        <a:p>
          <a:endParaRPr lang="es-EC"/>
        </a:p>
      </dgm:t>
    </dgm:pt>
    <dgm:pt modelId="{FDAD5455-10ED-469F-A306-6E29E1784F4A}" type="sibTrans" cxnId="{7C7D284E-0849-41AB-85FB-42CA924BA15B}">
      <dgm:prSet/>
      <dgm:spPr/>
      <dgm:t>
        <a:bodyPr/>
        <a:lstStyle/>
        <a:p>
          <a:endParaRPr lang="es-EC"/>
        </a:p>
      </dgm:t>
    </dgm:pt>
    <dgm:pt modelId="{6C8AB0BA-A01C-4146-B60E-7F0303B75F3E}">
      <dgm:prSet/>
      <dgm:spPr/>
      <dgm:t>
        <a:bodyPr/>
        <a:lstStyle/>
        <a:p>
          <a:r>
            <a:rPr lang="es-ES" dirty="0" smtClean="0"/>
            <a:t>Proponer un modelo de gestión administrativa que optimice el logro de los objetivos de las organizaciones de Economía Popular y Solidaria en los cantones Quito y Rumiñahui</a:t>
          </a:r>
          <a:r>
            <a:rPr lang="es-EC" dirty="0" smtClean="0"/>
            <a:t>.</a:t>
          </a:r>
          <a:endParaRPr lang="es-EC" dirty="0"/>
        </a:p>
      </dgm:t>
    </dgm:pt>
    <dgm:pt modelId="{C076F222-EE73-475A-93B1-C4F3E0AA5FEA}" type="parTrans" cxnId="{6795977D-C114-4951-9986-B21346C6207A}">
      <dgm:prSet/>
      <dgm:spPr/>
      <dgm:t>
        <a:bodyPr/>
        <a:lstStyle/>
        <a:p>
          <a:endParaRPr lang="es-EC"/>
        </a:p>
      </dgm:t>
    </dgm:pt>
    <dgm:pt modelId="{9B84B8AF-244C-406C-B1EA-1AFD14CCDD71}" type="sibTrans" cxnId="{6795977D-C114-4951-9986-B21346C6207A}">
      <dgm:prSet/>
      <dgm:spPr/>
      <dgm:t>
        <a:bodyPr/>
        <a:lstStyle/>
        <a:p>
          <a:endParaRPr lang="es-EC"/>
        </a:p>
      </dgm:t>
    </dgm:pt>
    <dgm:pt modelId="{707D36B9-F568-46A0-BC11-A8B9042073B4}">
      <dgm:prSet phldrT="[Texto]"/>
      <dgm:spPr/>
      <dgm:t>
        <a:bodyPr/>
        <a:lstStyle/>
        <a:p>
          <a:endParaRPr lang="es-EC"/>
        </a:p>
      </dgm:t>
    </dgm:pt>
    <dgm:pt modelId="{E0D4E71D-157F-439F-9B50-AFDA005C4928}" type="parTrans" cxnId="{5EA0BB04-3B94-4039-8513-096CD86137B9}">
      <dgm:prSet/>
      <dgm:spPr/>
      <dgm:t>
        <a:bodyPr/>
        <a:lstStyle/>
        <a:p>
          <a:endParaRPr lang="es-EC"/>
        </a:p>
      </dgm:t>
    </dgm:pt>
    <dgm:pt modelId="{51FEE956-10D7-4C03-A876-85D325B91DFC}" type="sibTrans" cxnId="{5EA0BB04-3B94-4039-8513-096CD86137B9}">
      <dgm:prSet/>
      <dgm:spPr/>
      <dgm:t>
        <a:bodyPr/>
        <a:lstStyle/>
        <a:p>
          <a:endParaRPr lang="es-EC"/>
        </a:p>
      </dgm:t>
    </dgm:pt>
    <dgm:pt modelId="{F19C3CC6-D5D5-4852-AFFF-19D2D347AE0E}">
      <dgm:prSet/>
      <dgm:spPr/>
      <dgm:t>
        <a:bodyPr/>
        <a:lstStyle/>
        <a:p>
          <a:endParaRPr lang="es-EC" dirty="0" smtClean="0"/>
        </a:p>
      </dgm:t>
    </dgm:pt>
    <dgm:pt modelId="{FBA43023-5365-4F8F-912C-916D31BC470E}" type="parTrans" cxnId="{D572D80A-7805-4112-9EB8-93DC370A5B63}">
      <dgm:prSet/>
      <dgm:spPr/>
      <dgm:t>
        <a:bodyPr/>
        <a:lstStyle/>
        <a:p>
          <a:endParaRPr lang="es-EC"/>
        </a:p>
      </dgm:t>
    </dgm:pt>
    <dgm:pt modelId="{0FF36655-37B4-437D-83D1-105C519D9F88}" type="sibTrans" cxnId="{D572D80A-7805-4112-9EB8-93DC370A5B63}">
      <dgm:prSet/>
      <dgm:spPr/>
      <dgm:t>
        <a:bodyPr/>
        <a:lstStyle/>
        <a:p>
          <a:endParaRPr lang="es-EC"/>
        </a:p>
      </dgm:t>
    </dgm:pt>
    <dgm:pt modelId="{4853A866-4099-4E59-B40D-32ECF8FE442E}">
      <dgm:prSet/>
      <dgm:spPr/>
      <dgm:t>
        <a:bodyPr/>
        <a:lstStyle/>
        <a:p>
          <a:endParaRPr lang="es-EC" dirty="0" smtClean="0"/>
        </a:p>
      </dgm:t>
    </dgm:pt>
    <dgm:pt modelId="{46080F81-7DB8-4C85-809E-D0FAE3D0C5FF}" type="parTrans" cxnId="{C2122F86-E80E-4009-BF13-610EF90F1597}">
      <dgm:prSet/>
      <dgm:spPr/>
      <dgm:t>
        <a:bodyPr/>
        <a:lstStyle/>
        <a:p>
          <a:endParaRPr lang="es-EC"/>
        </a:p>
      </dgm:t>
    </dgm:pt>
    <dgm:pt modelId="{0F50E4B9-1D35-4B47-A483-BBC9ED62767A}" type="sibTrans" cxnId="{C2122F86-E80E-4009-BF13-610EF90F1597}">
      <dgm:prSet/>
      <dgm:spPr/>
      <dgm:t>
        <a:bodyPr/>
        <a:lstStyle/>
        <a:p>
          <a:endParaRPr lang="es-EC"/>
        </a:p>
      </dgm:t>
    </dgm:pt>
    <dgm:pt modelId="{34FE70A0-3F7D-4652-BFEE-A9FDC32FD1D3}">
      <dgm:prSet/>
      <dgm:spPr/>
      <dgm:t>
        <a:bodyPr/>
        <a:lstStyle/>
        <a:p>
          <a:endParaRPr lang="es-EC" dirty="0"/>
        </a:p>
      </dgm:t>
    </dgm:pt>
    <dgm:pt modelId="{D894C53C-0310-44F3-B158-8EF254C956F9}" type="parTrans" cxnId="{DF81E69C-21B9-4D6A-95D1-6F3255BC5B21}">
      <dgm:prSet/>
      <dgm:spPr/>
      <dgm:t>
        <a:bodyPr/>
        <a:lstStyle/>
        <a:p>
          <a:endParaRPr lang="es-EC"/>
        </a:p>
      </dgm:t>
    </dgm:pt>
    <dgm:pt modelId="{B5157995-DED8-4AC2-B299-4398A9AEE9A7}" type="sibTrans" cxnId="{DF81E69C-21B9-4D6A-95D1-6F3255BC5B21}">
      <dgm:prSet/>
      <dgm:spPr/>
      <dgm:t>
        <a:bodyPr/>
        <a:lstStyle/>
        <a:p>
          <a:endParaRPr lang="es-EC"/>
        </a:p>
      </dgm:t>
    </dgm:pt>
    <dgm:pt modelId="{B402FDB1-D73D-4297-BF56-F4FF072FA4ED}" type="pres">
      <dgm:prSet presAssocID="{628D5793-EF9D-42C7-9E17-45AF6B2E13FD}" presName="linearFlow" presStyleCnt="0">
        <dgm:presLayoutVars>
          <dgm:dir/>
          <dgm:animLvl val="lvl"/>
          <dgm:resizeHandles val="exact"/>
        </dgm:presLayoutVars>
      </dgm:prSet>
      <dgm:spPr/>
      <dgm:t>
        <a:bodyPr/>
        <a:lstStyle/>
        <a:p>
          <a:endParaRPr lang="es-EC"/>
        </a:p>
      </dgm:t>
    </dgm:pt>
    <dgm:pt modelId="{185995FF-E622-4C70-BE6A-6FD9CA8689A0}" type="pres">
      <dgm:prSet presAssocID="{707D36B9-F568-46A0-BC11-A8B9042073B4}" presName="composite" presStyleCnt="0"/>
      <dgm:spPr/>
    </dgm:pt>
    <dgm:pt modelId="{CABACEF8-608F-41CF-A98F-446049AA6B73}" type="pres">
      <dgm:prSet presAssocID="{707D36B9-F568-46A0-BC11-A8B9042073B4}" presName="parentText" presStyleLbl="alignNode1" presStyleIdx="0" presStyleCnt="4">
        <dgm:presLayoutVars>
          <dgm:chMax val="1"/>
          <dgm:bulletEnabled val="1"/>
        </dgm:presLayoutVars>
      </dgm:prSet>
      <dgm:spPr/>
      <dgm:t>
        <a:bodyPr/>
        <a:lstStyle/>
        <a:p>
          <a:endParaRPr lang="es-EC"/>
        </a:p>
      </dgm:t>
    </dgm:pt>
    <dgm:pt modelId="{AE3C60B5-A398-4FC5-A510-8BA2F84DFBAE}" type="pres">
      <dgm:prSet presAssocID="{707D36B9-F568-46A0-BC11-A8B9042073B4}" presName="descendantText" presStyleLbl="alignAcc1" presStyleIdx="0" presStyleCnt="4">
        <dgm:presLayoutVars>
          <dgm:bulletEnabled val="1"/>
        </dgm:presLayoutVars>
      </dgm:prSet>
      <dgm:spPr/>
      <dgm:t>
        <a:bodyPr/>
        <a:lstStyle/>
        <a:p>
          <a:endParaRPr lang="es-EC"/>
        </a:p>
      </dgm:t>
    </dgm:pt>
    <dgm:pt modelId="{57A911ED-69CB-4EFA-9052-9CB00AF76A3F}" type="pres">
      <dgm:prSet presAssocID="{51FEE956-10D7-4C03-A876-85D325B91DFC}" presName="sp" presStyleCnt="0"/>
      <dgm:spPr/>
    </dgm:pt>
    <dgm:pt modelId="{7DDF0C41-5CC8-4B54-A601-D4C9697862AE}" type="pres">
      <dgm:prSet presAssocID="{F19C3CC6-D5D5-4852-AFFF-19D2D347AE0E}" presName="composite" presStyleCnt="0"/>
      <dgm:spPr/>
    </dgm:pt>
    <dgm:pt modelId="{E68C0EED-5C7B-4C85-A7F7-70D75FCFA306}" type="pres">
      <dgm:prSet presAssocID="{F19C3CC6-D5D5-4852-AFFF-19D2D347AE0E}" presName="parentText" presStyleLbl="alignNode1" presStyleIdx="1" presStyleCnt="4">
        <dgm:presLayoutVars>
          <dgm:chMax val="1"/>
          <dgm:bulletEnabled val="1"/>
        </dgm:presLayoutVars>
      </dgm:prSet>
      <dgm:spPr/>
      <dgm:t>
        <a:bodyPr/>
        <a:lstStyle/>
        <a:p>
          <a:endParaRPr lang="es-EC"/>
        </a:p>
      </dgm:t>
    </dgm:pt>
    <dgm:pt modelId="{453F12F8-8BDC-4518-BDBC-BF99B0EC6DF3}" type="pres">
      <dgm:prSet presAssocID="{F19C3CC6-D5D5-4852-AFFF-19D2D347AE0E}" presName="descendantText" presStyleLbl="alignAcc1" presStyleIdx="1" presStyleCnt="4">
        <dgm:presLayoutVars>
          <dgm:bulletEnabled val="1"/>
        </dgm:presLayoutVars>
      </dgm:prSet>
      <dgm:spPr/>
      <dgm:t>
        <a:bodyPr/>
        <a:lstStyle/>
        <a:p>
          <a:endParaRPr lang="es-EC"/>
        </a:p>
      </dgm:t>
    </dgm:pt>
    <dgm:pt modelId="{44BC6120-8902-418E-B4F1-0481D4432231}" type="pres">
      <dgm:prSet presAssocID="{0FF36655-37B4-437D-83D1-105C519D9F88}" presName="sp" presStyleCnt="0"/>
      <dgm:spPr/>
    </dgm:pt>
    <dgm:pt modelId="{B344ACCD-B549-4B18-B357-2107F45A618D}" type="pres">
      <dgm:prSet presAssocID="{4853A866-4099-4E59-B40D-32ECF8FE442E}" presName="composite" presStyleCnt="0"/>
      <dgm:spPr/>
    </dgm:pt>
    <dgm:pt modelId="{D74E5E81-FA65-4C53-BC64-5859E099261D}" type="pres">
      <dgm:prSet presAssocID="{4853A866-4099-4E59-B40D-32ECF8FE442E}" presName="parentText" presStyleLbl="alignNode1" presStyleIdx="2" presStyleCnt="4">
        <dgm:presLayoutVars>
          <dgm:chMax val="1"/>
          <dgm:bulletEnabled val="1"/>
        </dgm:presLayoutVars>
      </dgm:prSet>
      <dgm:spPr/>
      <dgm:t>
        <a:bodyPr/>
        <a:lstStyle/>
        <a:p>
          <a:endParaRPr lang="es-EC"/>
        </a:p>
      </dgm:t>
    </dgm:pt>
    <dgm:pt modelId="{CBBEF6AB-C43E-451A-A2AE-361A8F69AEF2}" type="pres">
      <dgm:prSet presAssocID="{4853A866-4099-4E59-B40D-32ECF8FE442E}" presName="descendantText" presStyleLbl="alignAcc1" presStyleIdx="2" presStyleCnt="4">
        <dgm:presLayoutVars>
          <dgm:bulletEnabled val="1"/>
        </dgm:presLayoutVars>
      </dgm:prSet>
      <dgm:spPr/>
      <dgm:t>
        <a:bodyPr/>
        <a:lstStyle/>
        <a:p>
          <a:endParaRPr lang="es-EC"/>
        </a:p>
      </dgm:t>
    </dgm:pt>
    <dgm:pt modelId="{9B4C7030-BA9D-452E-81FD-B0D6664C42EE}" type="pres">
      <dgm:prSet presAssocID="{0F50E4B9-1D35-4B47-A483-BBC9ED62767A}" presName="sp" presStyleCnt="0"/>
      <dgm:spPr/>
    </dgm:pt>
    <dgm:pt modelId="{F7691C56-8C4D-414A-8BF3-35B032AB3645}" type="pres">
      <dgm:prSet presAssocID="{34FE70A0-3F7D-4652-BFEE-A9FDC32FD1D3}" presName="composite" presStyleCnt="0"/>
      <dgm:spPr/>
    </dgm:pt>
    <dgm:pt modelId="{86910FE8-3B2E-4B2E-A901-140F25483826}" type="pres">
      <dgm:prSet presAssocID="{34FE70A0-3F7D-4652-BFEE-A9FDC32FD1D3}" presName="parentText" presStyleLbl="alignNode1" presStyleIdx="3" presStyleCnt="4">
        <dgm:presLayoutVars>
          <dgm:chMax val="1"/>
          <dgm:bulletEnabled val="1"/>
        </dgm:presLayoutVars>
      </dgm:prSet>
      <dgm:spPr/>
      <dgm:t>
        <a:bodyPr/>
        <a:lstStyle/>
        <a:p>
          <a:endParaRPr lang="es-EC"/>
        </a:p>
      </dgm:t>
    </dgm:pt>
    <dgm:pt modelId="{F366EE29-3BA9-4CE9-84B9-857F54F6F91D}" type="pres">
      <dgm:prSet presAssocID="{34FE70A0-3F7D-4652-BFEE-A9FDC32FD1D3}" presName="descendantText" presStyleLbl="alignAcc1" presStyleIdx="3" presStyleCnt="4">
        <dgm:presLayoutVars>
          <dgm:bulletEnabled val="1"/>
        </dgm:presLayoutVars>
      </dgm:prSet>
      <dgm:spPr/>
      <dgm:t>
        <a:bodyPr/>
        <a:lstStyle/>
        <a:p>
          <a:endParaRPr lang="es-EC"/>
        </a:p>
      </dgm:t>
    </dgm:pt>
  </dgm:ptLst>
  <dgm:cxnLst>
    <dgm:cxn modelId="{58DFF048-57A6-4E55-8C42-2895B15E4076}" type="presOf" srcId="{34FE70A0-3F7D-4652-BFEE-A9FDC32FD1D3}" destId="{86910FE8-3B2E-4B2E-A901-140F25483826}" srcOrd="0" destOrd="0" presId="urn:microsoft.com/office/officeart/2005/8/layout/chevron2"/>
    <dgm:cxn modelId="{D3EF1DA0-0693-4160-A536-F3AAA3892B32}" srcId="{F19C3CC6-D5D5-4852-AFFF-19D2D347AE0E}" destId="{6A10AA5B-6CEE-41F8-84C1-399F470CC162}" srcOrd="0" destOrd="0" parTransId="{805F9F0C-0332-4FB8-9384-6AAA0756B8AD}" sibTransId="{23EDAC92-E868-455C-955A-85028C199451}"/>
    <dgm:cxn modelId="{7C7D284E-0849-41AB-85FB-42CA924BA15B}" srcId="{4853A866-4099-4E59-B40D-32ECF8FE442E}" destId="{48A01ED2-C160-44D5-BD56-EA653195D1C4}" srcOrd="0" destOrd="0" parTransId="{981B8D66-2869-45B1-82A8-C89797493145}" sibTransId="{FDAD5455-10ED-469F-A306-6E29E1784F4A}"/>
    <dgm:cxn modelId="{8314492F-6CD7-43A5-959D-8E4A47E36182}" type="presOf" srcId="{4853A866-4099-4E59-B40D-32ECF8FE442E}" destId="{D74E5E81-FA65-4C53-BC64-5859E099261D}" srcOrd="0" destOrd="0" presId="urn:microsoft.com/office/officeart/2005/8/layout/chevron2"/>
    <dgm:cxn modelId="{9DA1BE64-037B-4E14-B204-7B7ED7F66FB4}" type="presOf" srcId="{6A10AA5B-6CEE-41F8-84C1-399F470CC162}" destId="{453F12F8-8BDC-4518-BDBC-BF99B0EC6DF3}" srcOrd="0" destOrd="0" presId="urn:microsoft.com/office/officeart/2005/8/layout/chevron2"/>
    <dgm:cxn modelId="{81AD59B6-AA9B-4276-8D58-6074724F8100}" srcId="{707D36B9-F568-46A0-BC11-A8B9042073B4}" destId="{3DDFB410-7EB3-4D7B-AE73-B26797C4450A}" srcOrd="0" destOrd="0" parTransId="{D01FA963-B9D7-4A6C-956D-2C4D73161CF7}" sibTransId="{E0AAF024-6286-4B4C-A924-4CB58F4C31AF}"/>
    <dgm:cxn modelId="{51C2568B-A2E9-4CDD-9557-FB4CB1D4AD0B}" type="presOf" srcId="{F19C3CC6-D5D5-4852-AFFF-19D2D347AE0E}" destId="{E68C0EED-5C7B-4C85-A7F7-70D75FCFA306}" srcOrd="0" destOrd="0" presId="urn:microsoft.com/office/officeart/2005/8/layout/chevron2"/>
    <dgm:cxn modelId="{1A792CC8-EF9B-46C0-8B1A-2CD2CF492DF9}" type="presOf" srcId="{6C8AB0BA-A01C-4146-B60E-7F0303B75F3E}" destId="{F366EE29-3BA9-4CE9-84B9-857F54F6F91D}" srcOrd="0" destOrd="0" presId="urn:microsoft.com/office/officeart/2005/8/layout/chevron2"/>
    <dgm:cxn modelId="{C2122F86-E80E-4009-BF13-610EF90F1597}" srcId="{628D5793-EF9D-42C7-9E17-45AF6B2E13FD}" destId="{4853A866-4099-4E59-B40D-32ECF8FE442E}" srcOrd="2" destOrd="0" parTransId="{46080F81-7DB8-4C85-809E-D0FAE3D0C5FF}" sibTransId="{0F50E4B9-1D35-4B47-A483-BBC9ED62767A}"/>
    <dgm:cxn modelId="{CBEB66D8-61B5-48DF-B079-8A3CDE58919D}" type="presOf" srcId="{628D5793-EF9D-42C7-9E17-45AF6B2E13FD}" destId="{B402FDB1-D73D-4297-BF56-F4FF072FA4ED}" srcOrd="0" destOrd="0" presId="urn:microsoft.com/office/officeart/2005/8/layout/chevron2"/>
    <dgm:cxn modelId="{6795977D-C114-4951-9986-B21346C6207A}" srcId="{34FE70A0-3F7D-4652-BFEE-A9FDC32FD1D3}" destId="{6C8AB0BA-A01C-4146-B60E-7F0303B75F3E}" srcOrd="0" destOrd="0" parTransId="{C076F222-EE73-475A-93B1-C4F3E0AA5FEA}" sibTransId="{9B84B8AF-244C-406C-B1EA-1AFD14CCDD71}"/>
    <dgm:cxn modelId="{DF81E69C-21B9-4D6A-95D1-6F3255BC5B21}" srcId="{628D5793-EF9D-42C7-9E17-45AF6B2E13FD}" destId="{34FE70A0-3F7D-4652-BFEE-A9FDC32FD1D3}" srcOrd="3" destOrd="0" parTransId="{D894C53C-0310-44F3-B158-8EF254C956F9}" sibTransId="{B5157995-DED8-4AC2-B299-4398A9AEE9A7}"/>
    <dgm:cxn modelId="{92D9F250-1E41-4588-A453-13C3032AE584}" type="presOf" srcId="{3DDFB410-7EB3-4D7B-AE73-B26797C4450A}" destId="{AE3C60B5-A398-4FC5-A510-8BA2F84DFBAE}" srcOrd="0" destOrd="0" presId="urn:microsoft.com/office/officeart/2005/8/layout/chevron2"/>
    <dgm:cxn modelId="{DE915C18-89F9-4950-9B17-721A269C1D2D}" type="presOf" srcId="{48A01ED2-C160-44D5-BD56-EA653195D1C4}" destId="{CBBEF6AB-C43E-451A-A2AE-361A8F69AEF2}" srcOrd="0" destOrd="0" presId="urn:microsoft.com/office/officeart/2005/8/layout/chevron2"/>
    <dgm:cxn modelId="{92487B32-8BFB-49C2-B652-A00AC2C31A34}" type="presOf" srcId="{707D36B9-F568-46A0-BC11-A8B9042073B4}" destId="{CABACEF8-608F-41CF-A98F-446049AA6B73}" srcOrd="0" destOrd="0" presId="urn:microsoft.com/office/officeart/2005/8/layout/chevron2"/>
    <dgm:cxn modelId="{5EA0BB04-3B94-4039-8513-096CD86137B9}" srcId="{628D5793-EF9D-42C7-9E17-45AF6B2E13FD}" destId="{707D36B9-F568-46A0-BC11-A8B9042073B4}" srcOrd="0" destOrd="0" parTransId="{E0D4E71D-157F-439F-9B50-AFDA005C4928}" sibTransId="{51FEE956-10D7-4C03-A876-85D325B91DFC}"/>
    <dgm:cxn modelId="{D572D80A-7805-4112-9EB8-93DC370A5B63}" srcId="{628D5793-EF9D-42C7-9E17-45AF6B2E13FD}" destId="{F19C3CC6-D5D5-4852-AFFF-19D2D347AE0E}" srcOrd="1" destOrd="0" parTransId="{FBA43023-5365-4F8F-912C-916D31BC470E}" sibTransId="{0FF36655-37B4-437D-83D1-105C519D9F88}"/>
    <dgm:cxn modelId="{EEB6BA0A-ECD9-4BA8-AB72-E1C6DCB89066}" type="presParOf" srcId="{B402FDB1-D73D-4297-BF56-F4FF072FA4ED}" destId="{185995FF-E622-4C70-BE6A-6FD9CA8689A0}" srcOrd="0" destOrd="0" presId="urn:microsoft.com/office/officeart/2005/8/layout/chevron2"/>
    <dgm:cxn modelId="{FC3AF108-4F0B-4703-AD2D-960EFB7DE02C}" type="presParOf" srcId="{185995FF-E622-4C70-BE6A-6FD9CA8689A0}" destId="{CABACEF8-608F-41CF-A98F-446049AA6B73}" srcOrd="0" destOrd="0" presId="urn:microsoft.com/office/officeart/2005/8/layout/chevron2"/>
    <dgm:cxn modelId="{95A07389-F911-45F1-B4EC-7D09B776448B}" type="presParOf" srcId="{185995FF-E622-4C70-BE6A-6FD9CA8689A0}" destId="{AE3C60B5-A398-4FC5-A510-8BA2F84DFBAE}" srcOrd="1" destOrd="0" presId="urn:microsoft.com/office/officeart/2005/8/layout/chevron2"/>
    <dgm:cxn modelId="{9329E87F-8F61-41C0-8DE6-D2710B763B29}" type="presParOf" srcId="{B402FDB1-D73D-4297-BF56-F4FF072FA4ED}" destId="{57A911ED-69CB-4EFA-9052-9CB00AF76A3F}" srcOrd="1" destOrd="0" presId="urn:microsoft.com/office/officeart/2005/8/layout/chevron2"/>
    <dgm:cxn modelId="{6C67E17B-AA8B-4D74-B197-2BDEE01E1089}" type="presParOf" srcId="{B402FDB1-D73D-4297-BF56-F4FF072FA4ED}" destId="{7DDF0C41-5CC8-4B54-A601-D4C9697862AE}" srcOrd="2" destOrd="0" presId="urn:microsoft.com/office/officeart/2005/8/layout/chevron2"/>
    <dgm:cxn modelId="{B12707E1-5C1D-4CDF-97AB-9C73AC266A6D}" type="presParOf" srcId="{7DDF0C41-5CC8-4B54-A601-D4C9697862AE}" destId="{E68C0EED-5C7B-4C85-A7F7-70D75FCFA306}" srcOrd="0" destOrd="0" presId="urn:microsoft.com/office/officeart/2005/8/layout/chevron2"/>
    <dgm:cxn modelId="{3DDE89EE-ACF9-4BA4-AA51-D828154A67F7}" type="presParOf" srcId="{7DDF0C41-5CC8-4B54-A601-D4C9697862AE}" destId="{453F12F8-8BDC-4518-BDBC-BF99B0EC6DF3}" srcOrd="1" destOrd="0" presId="urn:microsoft.com/office/officeart/2005/8/layout/chevron2"/>
    <dgm:cxn modelId="{1C975BE3-5F1F-4BC6-8FC0-98ED5B541AC4}" type="presParOf" srcId="{B402FDB1-D73D-4297-BF56-F4FF072FA4ED}" destId="{44BC6120-8902-418E-B4F1-0481D4432231}" srcOrd="3" destOrd="0" presId="urn:microsoft.com/office/officeart/2005/8/layout/chevron2"/>
    <dgm:cxn modelId="{7F69F1F9-EA2F-49FF-A53F-F28091CA5CCF}" type="presParOf" srcId="{B402FDB1-D73D-4297-BF56-F4FF072FA4ED}" destId="{B344ACCD-B549-4B18-B357-2107F45A618D}" srcOrd="4" destOrd="0" presId="urn:microsoft.com/office/officeart/2005/8/layout/chevron2"/>
    <dgm:cxn modelId="{419B68F0-1253-4BBC-BACE-26C9880119EB}" type="presParOf" srcId="{B344ACCD-B549-4B18-B357-2107F45A618D}" destId="{D74E5E81-FA65-4C53-BC64-5859E099261D}" srcOrd="0" destOrd="0" presId="urn:microsoft.com/office/officeart/2005/8/layout/chevron2"/>
    <dgm:cxn modelId="{EF94CF41-FCF0-4E27-89A1-38F3A42B3E43}" type="presParOf" srcId="{B344ACCD-B549-4B18-B357-2107F45A618D}" destId="{CBBEF6AB-C43E-451A-A2AE-361A8F69AEF2}" srcOrd="1" destOrd="0" presId="urn:microsoft.com/office/officeart/2005/8/layout/chevron2"/>
    <dgm:cxn modelId="{2ED80710-8725-4130-83A6-8971ADAA2B17}" type="presParOf" srcId="{B402FDB1-D73D-4297-BF56-F4FF072FA4ED}" destId="{9B4C7030-BA9D-452E-81FD-B0D6664C42EE}" srcOrd="5" destOrd="0" presId="urn:microsoft.com/office/officeart/2005/8/layout/chevron2"/>
    <dgm:cxn modelId="{826CB8A6-5593-4EEC-A06E-F3DA5A2F5DBE}" type="presParOf" srcId="{B402FDB1-D73D-4297-BF56-F4FF072FA4ED}" destId="{F7691C56-8C4D-414A-8BF3-35B032AB3645}" srcOrd="6" destOrd="0" presId="urn:microsoft.com/office/officeart/2005/8/layout/chevron2"/>
    <dgm:cxn modelId="{1FA15854-43C8-43A0-A30A-456E0EE63A3E}" type="presParOf" srcId="{F7691C56-8C4D-414A-8BF3-35B032AB3645}" destId="{86910FE8-3B2E-4B2E-A901-140F25483826}" srcOrd="0" destOrd="0" presId="urn:microsoft.com/office/officeart/2005/8/layout/chevron2"/>
    <dgm:cxn modelId="{74C3D967-D61A-41CE-BF9A-19B6B4C009C4}" type="presParOf" srcId="{F7691C56-8C4D-414A-8BF3-35B032AB3645}" destId="{F366EE29-3BA9-4CE9-84B9-857F54F6F9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6CCA7-736D-4CA0-8B1A-8A7745580B68}" type="doc">
      <dgm:prSet loTypeId="urn:microsoft.com/office/officeart/2005/8/layout/pList2" loCatId="list" qsTypeId="urn:microsoft.com/office/officeart/2005/8/quickstyle/simple4" qsCatId="simple" csTypeId="urn:microsoft.com/office/officeart/2005/8/colors/accent3_1" csCatId="accent3" phldr="1"/>
      <dgm:spPr/>
    </dgm:pt>
    <dgm:pt modelId="{C3CFDD53-5A4B-41B5-92B1-A6FC57E05C26}">
      <dgm:prSet phldrT="[Texto]"/>
      <dgm:spPr/>
      <dgm:t>
        <a:bodyPr/>
        <a:lstStyle/>
        <a:p>
          <a:pPr algn="ctr"/>
          <a:r>
            <a:rPr lang="es-ES" b="1" dirty="0" smtClean="0"/>
            <a:t>MODELO EUROPEO DE EXCELENCIA EFQM</a:t>
          </a:r>
        </a:p>
        <a:p>
          <a:pPr algn="just"/>
          <a:r>
            <a:rPr lang="es-ES" dirty="0" smtClean="0"/>
            <a:t>El modelo europeo se caracteriza porque un equipo actúa sobre agentes facilitadores para generar procesos cuyos resultados se reflejan en las personas de la organización, en los clientes y en la sociedad en general </a:t>
          </a:r>
          <a:endParaRPr lang="es-EC" dirty="0"/>
        </a:p>
      </dgm:t>
    </dgm:pt>
    <dgm:pt modelId="{6F61088B-3583-464A-95CE-ACA3957B6D3D}" type="parTrans" cxnId="{3F56C8DB-F3AD-4400-9CA6-01A9F64351A3}">
      <dgm:prSet/>
      <dgm:spPr/>
      <dgm:t>
        <a:bodyPr/>
        <a:lstStyle/>
        <a:p>
          <a:endParaRPr lang="es-EC"/>
        </a:p>
      </dgm:t>
    </dgm:pt>
    <dgm:pt modelId="{82DB8BB9-E78B-4238-B90D-C0E16C9DAAD2}" type="sibTrans" cxnId="{3F56C8DB-F3AD-4400-9CA6-01A9F64351A3}">
      <dgm:prSet/>
      <dgm:spPr/>
      <dgm:t>
        <a:bodyPr/>
        <a:lstStyle/>
        <a:p>
          <a:endParaRPr lang="es-EC"/>
        </a:p>
      </dgm:t>
    </dgm:pt>
    <dgm:pt modelId="{5D713281-7B8C-456D-B403-633A2340C1C1}">
      <dgm:prSet phldrT="[Texto]"/>
      <dgm:spPr/>
      <dgm:t>
        <a:bodyPr/>
        <a:lstStyle/>
        <a:p>
          <a:pPr algn="ctr"/>
          <a:r>
            <a:rPr lang="es-ES" b="1" dirty="0" smtClean="0"/>
            <a:t>MODELO CANVAS</a:t>
          </a:r>
        </a:p>
        <a:p>
          <a:pPr algn="just"/>
          <a:r>
            <a:rPr lang="es-ES" dirty="0" smtClean="0"/>
            <a:t>El modelo </a:t>
          </a:r>
          <a:r>
            <a:rPr lang="es-ES" dirty="0" err="1" smtClean="0"/>
            <a:t>canvas</a:t>
          </a:r>
          <a:r>
            <a:rPr lang="es-ES" dirty="0" smtClean="0"/>
            <a:t> es la herramienta que permite crear y pensar nuevos modelos de negocio de acuerdo con las necesidades de la clientela, y la manera de comunicación que mantenemos con la misma para así observar los beneficios que podemos obtener</a:t>
          </a:r>
          <a:endParaRPr lang="es-EC" dirty="0"/>
        </a:p>
      </dgm:t>
    </dgm:pt>
    <dgm:pt modelId="{19EFC39C-9CB4-4666-8540-C558291260DC}" type="parTrans" cxnId="{F7F3B92F-EB82-46B5-B65C-B4B1C397BDF5}">
      <dgm:prSet/>
      <dgm:spPr/>
      <dgm:t>
        <a:bodyPr/>
        <a:lstStyle/>
        <a:p>
          <a:endParaRPr lang="es-EC"/>
        </a:p>
      </dgm:t>
    </dgm:pt>
    <dgm:pt modelId="{0EC2C556-CA60-4141-A618-1465591594A0}" type="sibTrans" cxnId="{F7F3B92F-EB82-46B5-B65C-B4B1C397BDF5}">
      <dgm:prSet/>
      <dgm:spPr/>
      <dgm:t>
        <a:bodyPr/>
        <a:lstStyle/>
        <a:p>
          <a:endParaRPr lang="es-EC"/>
        </a:p>
      </dgm:t>
    </dgm:pt>
    <dgm:pt modelId="{7F0913ED-F48E-4733-AEF1-7372C21C6D31}">
      <dgm:prSet phldrT="[Texto]"/>
      <dgm:spPr/>
      <dgm:t>
        <a:bodyPr/>
        <a:lstStyle/>
        <a:p>
          <a:pPr algn="ctr"/>
          <a:r>
            <a:rPr lang="es-ES" b="1" dirty="0" smtClean="0"/>
            <a:t>MODELO DEMING </a:t>
          </a:r>
        </a:p>
        <a:p>
          <a:pPr algn="just"/>
          <a:r>
            <a:rPr lang="es-ES" dirty="0" smtClean="0"/>
            <a:t>Toma en cuenta la importancia del liderazgo de la alta dirección, las asociaciones entre clientes y proveedores y la mejora continua en los procesos de manufactura y desarrollo de productos lo cual generara satisfacción al cliente y la evolución de la empresa</a:t>
          </a:r>
          <a:endParaRPr lang="es-EC" dirty="0"/>
        </a:p>
      </dgm:t>
    </dgm:pt>
    <dgm:pt modelId="{9A4D0CCB-B443-4A73-8F85-60C6DA73E421}" type="parTrans" cxnId="{5E217064-D8B1-4BAE-A382-78C523A49E3D}">
      <dgm:prSet/>
      <dgm:spPr/>
      <dgm:t>
        <a:bodyPr/>
        <a:lstStyle/>
        <a:p>
          <a:endParaRPr lang="es-EC"/>
        </a:p>
      </dgm:t>
    </dgm:pt>
    <dgm:pt modelId="{3601F6DC-D670-4E5F-8B6A-3A521775D128}" type="sibTrans" cxnId="{5E217064-D8B1-4BAE-A382-78C523A49E3D}">
      <dgm:prSet/>
      <dgm:spPr/>
      <dgm:t>
        <a:bodyPr/>
        <a:lstStyle/>
        <a:p>
          <a:endParaRPr lang="es-EC"/>
        </a:p>
      </dgm:t>
    </dgm:pt>
    <dgm:pt modelId="{5C88E8E2-65DC-4DAC-AF5F-C6A9A3141FB9}" type="pres">
      <dgm:prSet presAssocID="{7976CCA7-736D-4CA0-8B1A-8A7745580B68}" presName="Name0" presStyleCnt="0">
        <dgm:presLayoutVars>
          <dgm:dir/>
          <dgm:resizeHandles val="exact"/>
        </dgm:presLayoutVars>
      </dgm:prSet>
      <dgm:spPr/>
    </dgm:pt>
    <dgm:pt modelId="{760B4A7F-1508-4E6F-95DA-1A1F7957E793}" type="pres">
      <dgm:prSet presAssocID="{7976CCA7-736D-4CA0-8B1A-8A7745580B68}" presName="bkgdShp" presStyleLbl="alignAccFollowNode1" presStyleIdx="0" presStyleCnt="1" custScaleX="99963" custScaleY="98435"/>
      <dgm:spPr/>
    </dgm:pt>
    <dgm:pt modelId="{546A5F07-B267-45C2-BAE3-3A3223E3EE93}" type="pres">
      <dgm:prSet presAssocID="{7976CCA7-736D-4CA0-8B1A-8A7745580B68}" presName="linComp" presStyleCnt="0"/>
      <dgm:spPr/>
    </dgm:pt>
    <dgm:pt modelId="{8B5A9668-B07A-4F84-812A-424E23664AF8}" type="pres">
      <dgm:prSet presAssocID="{C3CFDD53-5A4B-41B5-92B1-A6FC57E05C26}" presName="compNode" presStyleCnt="0"/>
      <dgm:spPr/>
    </dgm:pt>
    <dgm:pt modelId="{237CCF47-1D3B-499E-8402-99F8B13CF4A1}" type="pres">
      <dgm:prSet presAssocID="{C3CFDD53-5A4B-41B5-92B1-A6FC57E05C26}" presName="node" presStyleLbl="node1" presStyleIdx="0" presStyleCnt="3">
        <dgm:presLayoutVars>
          <dgm:bulletEnabled val="1"/>
        </dgm:presLayoutVars>
      </dgm:prSet>
      <dgm:spPr/>
      <dgm:t>
        <a:bodyPr/>
        <a:lstStyle/>
        <a:p>
          <a:endParaRPr lang="es-EC"/>
        </a:p>
      </dgm:t>
    </dgm:pt>
    <dgm:pt modelId="{EC0A7C39-F0FB-4B12-B1EF-2A0686C9A523}" type="pres">
      <dgm:prSet presAssocID="{C3CFDD53-5A4B-41B5-92B1-A6FC57E05C26}" presName="invisiNode" presStyleLbl="node1" presStyleIdx="0" presStyleCnt="3"/>
      <dgm:spPr/>
    </dgm:pt>
    <dgm:pt modelId="{7B97DE68-3E91-4462-9B4B-FCAE79A2B4A4}" type="pres">
      <dgm:prSet presAssocID="{C3CFDD53-5A4B-41B5-92B1-A6FC57E05C26}" presName="imagNode"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C0261C0D-6270-4ECC-8680-93A4FA882AFC}" type="pres">
      <dgm:prSet presAssocID="{82DB8BB9-E78B-4238-B90D-C0E16C9DAAD2}" presName="sibTrans" presStyleLbl="sibTrans2D1" presStyleIdx="0" presStyleCnt="0"/>
      <dgm:spPr/>
      <dgm:t>
        <a:bodyPr/>
        <a:lstStyle/>
        <a:p>
          <a:endParaRPr lang="es-EC"/>
        </a:p>
      </dgm:t>
    </dgm:pt>
    <dgm:pt modelId="{762C2689-329A-4184-9673-D2A51D89956E}" type="pres">
      <dgm:prSet presAssocID="{5D713281-7B8C-456D-B403-633A2340C1C1}" presName="compNode" presStyleCnt="0"/>
      <dgm:spPr/>
    </dgm:pt>
    <dgm:pt modelId="{02730B20-80E0-4E9E-817F-2DB92F2C7457}" type="pres">
      <dgm:prSet presAssocID="{5D713281-7B8C-456D-B403-633A2340C1C1}" presName="node" presStyleLbl="node1" presStyleIdx="1" presStyleCnt="3">
        <dgm:presLayoutVars>
          <dgm:bulletEnabled val="1"/>
        </dgm:presLayoutVars>
      </dgm:prSet>
      <dgm:spPr/>
      <dgm:t>
        <a:bodyPr/>
        <a:lstStyle/>
        <a:p>
          <a:endParaRPr lang="es-EC"/>
        </a:p>
      </dgm:t>
    </dgm:pt>
    <dgm:pt modelId="{163B987A-7DC3-49E8-8E84-B23A8A42BC49}" type="pres">
      <dgm:prSet presAssocID="{5D713281-7B8C-456D-B403-633A2340C1C1}" presName="invisiNode" presStyleLbl="node1" presStyleIdx="1" presStyleCnt="3"/>
      <dgm:spPr/>
    </dgm:pt>
    <dgm:pt modelId="{A4763D3D-6E96-45CC-8868-F9704714AEB9}" type="pres">
      <dgm:prSet presAssocID="{5D713281-7B8C-456D-B403-633A2340C1C1}" presName="imagNode" presStyleLbl="fgImgPlace1" presStyleIdx="1" presStyleCnt="3"/>
      <dgm:spPr>
        <a:blipFill rotWithShape="1">
          <a:blip xmlns:r="http://schemas.openxmlformats.org/officeDocument/2006/relationships" r:embed="rId2"/>
          <a:stretch>
            <a:fillRect/>
          </a:stretch>
        </a:blipFill>
      </dgm:spPr>
    </dgm:pt>
    <dgm:pt modelId="{935E8B5D-229F-4667-9B85-455CD7E4D449}" type="pres">
      <dgm:prSet presAssocID="{0EC2C556-CA60-4141-A618-1465591594A0}" presName="sibTrans" presStyleLbl="sibTrans2D1" presStyleIdx="0" presStyleCnt="0"/>
      <dgm:spPr/>
      <dgm:t>
        <a:bodyPr/>
        <a:lstStyle/>
        <a:p>
          <a:endParaRPr lang="es-EC"/>
        </a:p>
      </dgm:t>
    </dgm:pt>
    <dgm:pt modelId="{A2872052-B936-4C32-ADC8-5415D32EA485}" type="pres">
      <dgm:prSet presAssocID="{7F0913ED-F48E-4733-AEF1-7372C21C6D31}" presName="compNode" presStyleCnt="0"/>
      <dgm:spPr/>
    </dgm:pt>
    <dgm:pt modelId="{00002963-C7BB-4093-9CEB-5DFC71B299E2}" type="pres">
      <dgm:prSet presAssocID="{7F0913ED-F48E-4733-AEF1-7372C21C6D31}" presName="node" presStyleLbl="node1" presStyleIdx="2" presStyleCnt="3">
        <dgm:presLayoutVars>
          <dgm:bulletEnabled val="1"/>
        </dgm:presLayoutVars>
      </dgm:prSet>
      <dgm:spPr/>
      <dgm:t>
        <a:bodyPr/>
        <a:lstStyle/>
        <a:p>
          <a:endParaRPr lang="es-EC"/>
        </a:p>
      </dgm:t>
    </dgm:pt>
    <dgm:pt modelId="{6A9E31F6-627D-4993-B506-343C71D843CE}" type="pres">
      <dgm:prSet presAssocID="{7F0913ED-F48E-4733-AEF1-7372C21C6D31}" presName="invisiNode" presStyleLbl="node1" presStyleIdx="2" presStyleCnt="3"/>
      <dgm:spPr/>
    </dgm:pt>
    <dgm:pt modelId="{903AF43A-3A49-483C-9E1A-EBBFDE9605D7}" type="pres">
      <dgm:prSet presAssocID="{7F0913ED-F48E-4733-AEF1-7372C21C6D31}" presName="imagNode"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Lst>
  <dgm:cxnLst>
    <dgm:cxn modelId="{3F56C8DB-F3AD-4400-9CA6-01A9F64351A3}" srcId="{7976CCA7-736D-4CA0-8B1A-8A7745580B68}" destId="{C3CFDD53-5A4B-41B5-92B1-A6FC57E05C26}" srcOrd="0" destOrd="0" parTransId="{6F61088B-3583-464A-95CE-ACA3957B6D3D}" sibTransId="{82DB8BB9-E78B-4238-B90D-C0E16C9DAAD2}"/>
    <dgm:cxn modelId="{F7F3B92F-EB82-46B5-B65C-B4B1C397BDF5}" srcId="{7976CCA7-736D-4CA0-8B1A-8A7745580B68}" destId="{5D713281-7B8C-456D-B403-633A2340C1C1}" srcOrd="1" destOrd="0" parTransId="{19EFC39C-9CB4-4666-8540-C558291260DC}" sibTransId="{0EC2C556-CA60-4141-A618-1465591594A0}"/>
    <dgm:cxn modelId="{4FE6F023-A746-4BB0-9DAA-5718663D3C96}" type="presOf" srcId="{7F0913ED-F48E-4733-AEF1-7372C21C6D31}" destId="{00002963-C7BB-4093-9CEB-5DFC71B299E2}" srcOrd="0" destOrd="0" presId="urn:microsoft.com/office/officeart/2005/8/layout/pList2"/>
    <dgm:cxn modelId="{4C9488E3-F289-4349-BE31-5EF06547E9F2}" type="presOf" srcId="{7976CCA7-736D-4CA0-8B1A-8A7745580B68}" destId="{5C88E8E2-65DC-4DAC-AF5F-C6A9A3141FB9}" srcOrd="0" destOrd="0" presId="urn:microsoft.com/office/officeart/2005/8/layout/pList2"/>
    <dgm:cxn modelId="{BD27D480-9A77-4D21-9259-D10310FC7F85}" type="presOf" srcId="{0EC2C556-CA60-4141-A618-1465591594A0}" destId="{935E8B5D-229F-4667-9B85-455CD7E4D449}" srcOrd="0" destOrd="0" presId="urn:microsoft.com/office/officeart/2005/8/layout/pList2"/>
    <dgm:cxn modelId="{4209ED31-9804-4BC1-B54F-734F0DEE9ECC}" type="presOf" srcId="{5D713281-7B8C-456D-B403-633A2340C1C1}" destId="{02730B20-80E0-4E9E-817F-2DB92F2C7457}" srcOrd="0" destOrd="0" presId="urn:microsoft.com/office/officeart/2005/8/layout/pList2"/>
    <dgm:cxn modelId="{5E217064-D8B1-4BAE-A382-78C523A49E3D}" srcId="{7976CCA7-736D-4CA0-8B1A-8A7745580B68}" destId="{7F0913ED-F48E-4733-AEF1-7372C21C6D31}" srcOrd="2" destOrd="0" parTransId="{9A4D0CCB-B443-4A73-8F85-60C6DA73E421}" sibTransId="{3601F6DC-D670-4E5F-8B6A-3A521775D128}"/>
    <dgm:cxn modelId="{910EE052-69E6-4A1E-A7D5-2FD33038F002}" type="presOf" srcId="{C3CFDD53-5A4B-41B5-92B1-A6FC57E05C26}" destId="{237CCF47-1D3B-499E-8402-99F8B13CF4A1}" srcOrd="0" destOrd="0" presId="urn:microsoft.com/office/officeart/2005/8/layout/pList2"/>
    <dgm:cxn modelId="{4A32E97E-917A-430E-9047-9D056FF0B60C}" type="presOf" srcId="{82DB8BB9-E78B-4238-B90D-C0E16C9DAAD2}" destId="{C0261C0D-6270-4ECC-8680-93A4FA882AFC}" srcOrd="0" destOrd="0" presId="urn:microsoft.com/office/officeart/2005/8/layout/pList2"/>
    <dgm:cxn modelId="{B4223121-265E-4047-853D-3C02A02A7485}" type="presParOf" srcId="{5C88E8E2-65DC-4DAC-AF5F-C6A9A3141FB9}" destId="{760B4A7F-1508-4E6F-95DA-1A1F7957E793}" srcOrd="0" destOrd="0" presId="urn:microsoft.com/office/officeart/2005/8/layout/pList2"/>
    <dgm:cxn modelId="{96E76EA7-9DDD-43DB-9D57-C38B3E2719A3}" type="presParOf" srcId="{5C88E8E2-65DC-4DAC-AF5F-C6A9A3141FB9}" destId="{546A5F07-B267-45C2-BAE3-3A3223E3EE93}" srcOrd="1" destOrd="0" presId="urn:microsoft.com/office/officeart/2005/8/layout/pList2"/>
    <dgm:cxn modelId="{49124410-581F-4691-AADB-79A198ACABCA}" type="presParOf" srcId="{546A5F07-B267-45C2-BAE3-3A3223E3EE93}" destId="{8B5A9668-B07A-4F84-812A-424E23664AF8}" srcOrd="0" destOrd="0" presId="urn:microsoft.com/office/officeart/2005/8/layout/pList2"/>
    <dgm:cxn modelId="{C5AB77C7-2F71-446A-BCE9-49CAAA9D52C0}" type="presParOf" srcId="{8B5A9668-B07A-4F84-812A-424E23664AF8}" destId="{237CCF47-1D3B-499E-8402-99F8B13CF4A1}" srcOrd="0" destOrd="0" presId="urn:microsoft.com/office/officeart/2005/8/layout/pList2"/>
    <dgm:cxn modelId="{7DBEB107-6C67-405E-A528-E2CA0CD844DA}" type="presParOf" srcId="{8B5A9668-B07A-4F84-812A-424E23664AF8}" destId="{EC0A7C39-F0FB-4B12-B1EF-2A0686C9A523}" srcOrd="1" destOrd="0" presId="urn:microsoft.com/office/officeart/2005/8/layout/pList2"/>
    <dgm:cxn modelId="{52B0B254-792B-4D32-BE2E-8720C96A1B4E}" type="presParOf" srcId="{8B5A9668-B07A-4F84-812A-424E23664AF8}" destId="{7B97DE68-3E91-4462-9B4B-FCAE79A2B4A4}" srcOrd="2" destOrd="0" presId="urn:microsoft.com/office/officeart/2005/8/layout/pList2"/>
    <dgm:cxn modelId="{EDC2AE89-FF8D-4D6D-84AD-EB78B6A007AB}" type="presParOf" srcId="{546A5F07-B267-45C2-BAE3-3A3223E3EE93}" destId="{C0261C0D-6270-4ECC-8680-93A4FA882AFC}" srcOrd="1" destOrd="0" presId="urn:microsoft.com/office/officeart/2005/8/layout/pList2"/>
    <dgm:cxn modelId="{52E4FF5D-CA73-4223-8878-BE56A2D65069}" type="presParOf" srcId="{546A5F07-B267-45C2-BAE3-3A3223E3EE93}" destId="{762C2689-329A-4184-9673-D2A51D89956E}" srcOrd="2" destOrd="0" presId="urn:microsoft.com/office/officeart/2005/8/layout/pList2"/>
    <dgm:cxn modelId="{09297F20-1606-4558-9D96-B0A2E454C970}" type="presParOf" srcId="{762C2689-329A-4184-9673-D2A51D89956E}" destId="{02730B20-80E0-4E9E-817F-2DB92F2C7457}" srcOrd="0" destOrd="0" presId="urn:microsoft.com/office/officeart/2005/8/layout/pList2"/>
    <dgm:cxn modelId="{9950FFF0-5279-477C-9D42-78DC2DB510A8}" type="presParOf" srcId="{762C2689-329A-4184-9673-D2A51D89956E}" destId="{163B987A-7DC3-49E8-8E84-B23A8A42BC49}" srcOrd="1" destOrd="0" presId="urn:microsoft.com/office/officeart/2005/8/layout/pList2"/>
    <dgm:cxn modelId="{D9556350-6EC1-4B54-A0DD-EAF6716EA5AA}" type="presParOf" srcId="{762C2689-329A-4184-9673-D2A51D89956E}" destId="{A4763D3D-6E96-45CC-8868-F9704714AEB9}" srcOrd="2" destOrd="0" presId="urn:microsoft.com/office/officeart/2005/8/layout/pList2"/>
    <dgm:cxn modelId="{6C576D6A-9A5A-4713-BCD5-0BEFE28C9A0F}" type="presParOf" srcId="{546A5F07-B267-45C2-BAE3-3A3223E3EE93}" destId="{935E8B5D-229F-4667-9B85-455CD7E4D449}" srcOrd="3" destOrd="0" presId="urn:microsoft.com/office/officeart/2005/8/layout/pList2"/>
    <dgm:cxn modelId="{53436872-8F2E-481F-A251-67A65FD4694A}" type="presParOf" srcId="{546A5F07-B267-45C2-BAE3-3A3223E3EE93}" destId="{A2872052-B936-4C32-ADC8-5415D32EA485}" srcOrd="4" destOrd="0" presId="urn:microsoft.com/office/officeart/2005/8/layout/pList2"/>
    <dgm:cxn modelId="{08165FD6-5084-4889-957D-21F20A92DA52}" type="presParOf" srcId="{A2872052-B936-4C32-ADC8-5415D32EA485}" destId="{00002963-C7BB-4093-9CEB-5DFC71B299E2}" srcOrd="0" destOrd="0" presId="urn:microsoft.com/office/officeart/2005/8/layout/pList2"/>
    <dgm:cxn modelId="{CFF7BE07-F3C2-4E12-A39E-71D904692055}" type="presParOf" srcId="{A2872052-B936-4C32-ADC8-5415D32EA485}" destId="{6A9E31F6-627D-4993-B506-343C71D843CE}" srcOrd="1" destOrd="0" presId="urn:microsoft.com/office/officeart/2005/8/layout/pList2"/>
    <dgm:cxn modelId="{546EFB86-D926-4354-BFC6-8B10D6A29A45}" type="presParOf" srcId="{A2872052-B936-4C32-ADC8-5415D32EA485}" destId="{903AF43A-3A49-483C-9E1A-EBBFDE9605D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8134AEE5-D73B-4E8E-A9D3-6B777C157912}">
      <dgm:prSet phldrT="[Texto]" custT="1"/>
      <dgm:spPr/>
      <dgm:t>
        <a:bodyPr/>
        <a:lstStyle/>
        <a:p>
          <a:r>
            <a:rPr lang="es-EC" sz="1800" b="1" dirty="0" smtClean="0">
              <a:solidFill>
                <a:schemeClr val="tx1"/>
              </a:solidFill>
            </a:rPr>
            <a:t>Por su finalidad</a:t>
          </a:r>
          <a:endParaRPr lang="es-EC" sz="1800" dirty="0">
            <a:solidFill>
              <a:schemeClr val="tx1"/>
            </a:solidFill>
          </a:endParaRPr>
        </a:p>
      </dgm:t>
    </dgm:pt>
    <dgm:pt modelId="{41051EFE-242E-4B4D-B6C6-915CF28E6FE0}" type="parTrans" cxnId="{A37744D5-EBD7-408E-825C-64A9B6E510D7}">
      <dgm:prSet/>
      <dgm:spPr/>
      <dgm:t>
        <a:bodyPr/>
        <a:lstStyle/>
        <a:p>
          <a:endParaRPr lang="es-EC" sz="2400">
            <a:solidFill>
              <a:schemeClr val="tx1"/>
            </a:solidFill>
          </a:endParaRPr>
        </a:p>
      </dgm:t>
    </dgm:pt>
    <dgm:pt modelId="{3A8EFAEC-DE22-4B74-843C-3D727DEDA48B}" type="sibTrans" cxnId="{A37744D5-EBD7-408E-825C-64A9B6E510D7}">
      <dgm:prSet/>
      <dgm:spPr/>
      <dgm:t>
        <a:bodyPr/>
        <a:lstStyle/>
        <a:p>
          <a:endParaRPr lang="es-EC" sz="2400">
            <a:solidFill>
              <a:schemeClr val="tx1"/>
            </a:solidFill>
          </a:endParaRPr>
        </a:p>
      </dgm:t>
    </dgm:pt>
    <dgm:pt modelId="{903E1DB7-9455-4616-A54B-EF491955096E}">
      <dgm:prSet phldrT="[Texto]" custT="1"/>
      <dgm:spPr/>
      <dgm:t>
        <a:bodyPr/>
        <a:lstStyle/>
        <a:p>
          <a:r>
            <a:rPr lang="es-EC" sz="1800" b="1" dirty="0" smtClean="0">
              <a:solidFill>
                <a:schemeClr val="tx1"/>
              </a:solidFill>
            </a:rPr>
            <a:t>Por las fuentes de información</a:t>
          </a:r>
          <a:endParaRPr lang="es-EC" sz="1800" dirty="0">
            <a:solidFill>
              <a:schemeClr val="tx1"/>
            </a:solidFill>
          </a:endParaRPr>
        </a:p>
      </dgm:t>
    </dgm:pt>
    <dgm:pt modelId="{BE2C93F8-45AD-4816-A044-27DC6772F37D}" type="parTrans" cxnId="{3BDA74D1-85E3-4331-98F0-B649F2DD173D}">
      <dgm:prSet/>
      <dgm:spPr/>
      <dgm:t>
        <a:bodyPr/>
        <a:lstStyle/>
        <a:p>
          <a:endParaRPr lang="es-EC" sz="2400">
            <a:solidFill>
              <a:schemeClr val="tx1"/>
            </a:solidFill>
          </a:endParaRPr>
        </a:p>
      </dgm:t>
    </dgm:pt>
    <dgm:pt modelId="{28CDB340-9933-4791-81CD-77CC817AC156}" type="sibTrans" cxnId="{3BDA74D1-85E3-4331-98F0-B649F2DD173D}">
      <dgm:prSet/>
      <dgm:spPr/>
      <dgm:t>
        <a:bodyPr/>
        <a:lstStyle/>
        <a:p>
          <a:endParaRPr lang="es-EC" sz="2400">
            <a:solidFill>
              <a:schemeClr val="tx1"/>
            </a:solidFill>
          </a:endParaRPr>
        </a:p>
      </dgm:t>
    </dgm:pt>
    <dgm:pt modelId="{7BD3BB84-6D58-4B83-ACA9-0CFEE6D3328F}">
      <dgm:prSet phldrT="[Texto]" custT="1"/>
      <dgm:spPr/>
      <dgm:t>
        <a:bodyPr/>
        <a:lstStyle/>
        <a:p>
          <a:r>
            <a:rPr lang="es-EC" sz="1800" b="1" dirty="0" smtClean="0">
              <a:solidFill>
                <a:schemeClr val="tx1"/>
              </a:solidFill>
            </a:rPr>
            <a:t>Por las unidades de análisis</a:t>
          </a:r>
          <a:endParaRPr lang="es-EC" sz="1800" dirty="0">
            <a:solidFill>
              <a:schemeClr val="tx1"/>
            </a:solidFill>
          </a:endParaRPr>
        </a:p>
      </dgm:t>
    </dgm:pt>
    <dgm:pt modelId="{FDAC5582-98FC-43D4-BE12-2F5CF543C771}" type="parTrans" cxnId="{941C4500-65A0-4B0E-A9F0-E07DD2DF0129}">
      <dgm:prSet/>
      <dgm:spPr/>
      <dgm:t>
        <a:bodyPr/>
        <a:lstStyle/>
        <a:p>
          <a:endParaRPr lang="es-EC" sz="2400">
            <a:solidFill>
              <a:schemeClr val="tx1"/>
            </a:solidFill>
          </a:endParaRPr>
        </a:p>
      </dgm:t>
    </dgm:pt>
    <dgm:pt modelId="{EA0F171A-25F2-4180-8841-56FE7FAB6AB7}" type="sibTrans" cxnId="{941C4500-65A0-4B0E-A9F0-E07DD2DF0129}">
      <dgm:prSet/>
      <dgm:spPr/>
      <dgm:t>
        <a:bodyPr/>
        <a:lstStyle/>
        <a:p>
          <a:endParaRPr lang="es-EC" sz="2400">
            <a:solidFill>
              <a:schemeClr val="tx1"/>
            </a:solidFill>
          </a:endParaRPr>
        </a:p>
      </dgm:t>
    </dgm:pt>
    <dgm:pt modelId="{42F5924A-928A-49CC-9E86-3B8402D96281}">
      <dgm:prSet phldrT="[Texto]" custT="1"/>
      <dgm:spPr/>
      <dgm:t>
        <a:bodyPr/>
        <a:lstStyle/>
        <a:p>
          <a:r>
            <a:rPr lang="es-EC" sz="1800" b="1" dirty="0" smtClean="0">
              <a:solidFill>
                <a:schemeClr val="tx1"/>
              </a:solidFill>
            </a:rPr>
            <a:t>Por el control de las variables</a:t>
          </a:r>
          <a:endParaRPr lang="es-EC" sz="1800" dirty="0">
            <a:solidFill>
              <a:schemeClr val="tx1"/>
            </a:solidFill>
          </a:endParaRPr>
        </a:p>
      </dgm:t>
    </dgm:pt>
    <dgm:pt modelId="{F2A9F662-18BC-4345-B9F2-B2D879907050}" type="parTrans" cxnId="{691F50F8-6F41-4696-867B-2A937C2901C7}">
      <dgm:prSet/>
      <dgm:spPr/>
      <dgm:t>
        <a:bodyPr/>
        <a:lstStyle/>
        <a:p>
          <a:endParaRPr lang="es-EC" sz="2400">
            <a:solidFill>
              <a:schemeClr val="tx1"/>
            </a:solidFill>
          </a:endParaRPr>
        </a:p>
      </dgm:t>
    </dgm:pt>
    <dgm:pt modelId="{5D1D94C6-3250-4359-917F-9E05EA3D2189}" type="sibTrans" cxnId="{691F50F8-6F41-4696-867B-2A937C2901C7}">
      <dgm:prSet/>
      <dgm:spPr/>
      <dgm:t>
        <a:bodyPr/>
        <a:lstStyle/>
        <a:p>
          <a:endParaRPr lang="es-EC" sz="2400">
            <a:solidFill>
              <a:schemeClr val="tx1"/>
            </a:solidFill>
          </a:endParaRPr>
        </a:p>
      </dgm:t>
    </dgm:pt>
    <dgm:pt modelId="{4338B03F-1634-40B0-9730-9229A6E3A122}">
      <dgm:prSet phldrT="[Texto]" custT="1"/>
      <dgm:spPr/>
      <dgm:t>
        <a:bodyPr/>
        <a:lstStyle/>
        <a:p>
          <a:r>
            <a:rPr lang="es-EC" sz="1800" b="1" dirty="0" smtClean="0">
              <a:solidFill>
                <a:schemeClr val="tx1"/>
              </a:solidFill>
            </a:rPr>
            <a:t>Por el alcance</a:t>
          </a:r>
          <a:endParaRPr lang="es-EC" sz="1800" dirty="0">
            <a:solidFill>
              <a:schemeClr val="tx1"/>
            </a:solidFill>
          </a:endParaRPr>
        </a:p>
      </dgm:t>
    </dgm:pt>
    <dgm:pt modelId="{39059C77-8569-4DFF-9612-40621BB01539}" type="parTrans" cxnId="{A99DF118-70E2-4D8B-882D-7D6EC393CEB6}">
      <dgm:prSet/>
      <dgm:spPr/>
      <dgm:t>
        <a:bodyPr/>
        <a:lstStyle/>
        <a:p>
          <a:endParaRPr lang="es-EC" sz="2400">
            <a:solidFill>
              <a:schemeClr val="tx1"/>
            </a:solidFill>
          </a:endParaRPr>
        </a:p>
      </dgm:t>
    </dgm:pt>
    <dgm:pt modelId="{8E4D78F9-915F-4EA1-B5E6-454BB52D8C0D}" type="sibTrans" cxnId="{A99DF118-70E2-4D8B-882D-7D6EC393CEB6}">
      <dgm:prSet/>
      <dgm:spPr/>
      <dgm:t>
        <a:bodyPr/>
        <a:lstStyle/>
        <a:p>
          <a:endParaRPr lang="es-EC" sz="2400">
            <a:solidFill>
              <a:schemeClr val="tx1"/>
            </a:solidFill>
          </a:endParaRPr>
        </a:p>
      </dgm:t>
    </dgm:pt>
    <dgm:pt modelId="{E77B7251-2CB3-4BCB-B7CE-C08D69FBCA05}">
      <dgm:prSet phldrT="[Texto]" custT="1"/>
      <dgm:spPr/>
      <dgm:t>
        <a:bodyPr/>
        <a:lstStyle/>
        <a:p>
          <a:r>
            <a:rPr lang="es-EC" sz="1800" b="0" dirty="0" smtClean="0">
              <a:solidFill>
                <a:schemeClr val="tx1"/>
              </a:solidFill>
            </a:rPr>
            <a:t>Aplicada</a:t>
          </a:r>
          <a:endParaRPr lang="es-EC" sz="1800" b="0" dirty="0">
            <a:solidFill>
              <a:schemeClr val="tx1"/>
            </a:solidFill>
          </a:endParaRPr>
        </a:p>
      </dgm:t>
    </dgm:pt>
    <dgm:pt modelId="{91E9FF0F-6B4F-41D2-B4A3-53882F823FAE}" type="parTrans" cxnId="{FEEA0A0A-08A2-4908-9F4A-243107AA1E3F}">
      <dgm:prSet/>
      <dgm:spPr/>
      <dgm:t>
        <a:bodyPr/>
        <a:lstStyle/>
        <a:p>
          <a:endParaRPr lang="es-EC" sz="2400">
            <a:solidFill>
              <a:schemeClr val="tx1"/>
            </a:solidFill>
          </a:endParaRPr>
        </a:p>
      </dgm:t>
    </dgm:pt>
    <dgm:pt modelId="{45A7BF1D-C728-47B1-BE6B-C7FFA014B0AF}" type="sibTrans" cxnId="{FEEA0A0A-08A2-4908-9F4A-243107AA1E3F}">
      <dgm:prSet/>
      <dgm:spPr/>
      <dgm:t>
        <a:bodyPr/>
        <a:lstStyle/>
        <a:p>
          <a:endParaRPr lang="es-EC" sz="2400">
            <a:solidFill>
              <a:schemeClr val="tx1"/>
            </a:solidFill>
          </a:endParaRPr>
        </a:p>
      </dgm:t>
    </dgm:pt>
    <dgm:pt modelId="{A82A6DAA-F78F-4B9A-9B94-6BCB7985E24B}">
      <dgm:prSet phldrT="[Texto]" custT="1"/>
      <dgm:spPr/>
      <dgm:t>
        <a:bodyPr/>
        <a:lstStyle/>
        <a:p>
          <a:r>
            <a:rPr lang="es-EC" sz="1800" b="0" dirty="0" smtClean="0">
              <a:solidFill>
                <a:schemeClr val="tx1"/>
              </a:solidFill>
            </a:rPr>
            <a:t>Mixto</a:t>
          </a:r>
          <a:endParaRPr lang="es-EC" sz="1800" b="0" dirty="0">
            <a:solidFill>
              <a:schemeClr val="tx1"/>
            </a:solidFill>
          </a:endParaRPr>
        </a:p>
      </dgm:t>
    </dgm:pt>
    <dgm:pt modelId="{247555C5-85F7-470E-AEF5-8A96890FE555}" type="parTrans" cxnId="{26D6023F-BFF4-4231-8CE6-1FD62B56B636}">
      <dgm:prSet/>
      <dgm:spPr/>
      <dgm:t>
        <a:bodyPr/>
        <a:lstStyle/>
        <a:p>
          <a:endParaRPr lang="es-EC" sz="2400">
            <a:solidFill>
              <a:schemeClr val="tx1"/>
            </a:solidFill>
          </a:endParaRPr>
        </a:p>
      </dgm:t>
    </dgm:pt>
    <dgm:pt modelId="{E9754F79-1C35-4040-A23F-9C84118287E2}" type="sibTrans" cxnId="{26D6023F-BFF4-4231-8CE6-1FD62B56B636}">
      <dgm:prSet/>
      <dgm:spPr/>
      <dgm:t>
        <a:bodyPr/>
        <a:lstStyle/>
        <a:p>
          <a:endParaRPr lang="es-EC" sz="2400">
            <a:solidFill>
              <a:schemeClr val="tx1"/>
            </a:solidFill>
          </a:endParaRPr>
        </a:p>
      </dgm:t>
    </dgm:pt>
    <dgm:pt modelId="{D1C17329-5996-4CF8-AF96-379BE447042A}">
      <dgm:prSet phldrT="[Texto]" custT="1"/>
      <dgm:spPr/>
      <dgm:t>
        <a:bodyPr/>
        <a:lstStyle/>
        <a:p>
          <a:r>
            <a:rPr lang="es-EC" sz="1800" b="0" dirty="0" smtClean="0">
              <a:solidFill>
                <a:schemeClr val="tx1"/>
              </a:solidFill>
            </a:rPr>
            <a:t>In situ</a:t>
          </a:r>
          <a:endParaRPr lang="es-EC" sz="1800" b="0" dirty="0">
            <a:solidFill>
              <a:schemeClr val="tx1"/>
            </a:solidFill>
          </a:endParaRPr>
        </a:p>
      </dgm:t>
    </dgm:pt>
    <dgm:pt modelId="{BED2344F-27AA-4CDA-B796-B0FD76B4ABC6}" type="parTrans" cxnId="{0779129D-CD66-47CA-873F-BCA52A628CCD}">
      <dgm:prSet/>
      <dgm:spPr/>
      <dgm:t>
        <a:bodyPr/>
        <a:lstStyle/>
        <a:p>
          <a:endParaRPr lang="es-EC" sz="2400">
            <a:solidFill>
              <a:schemeClr val="tx1"/>
            </a:solidFill>
          </a:endParaRPr>
        </a:p>
      </dgm:t>
    </dgm:pt>
    <dgm:pt modelId="{306EBE94-94DA-4DE9-A11B-E027C2B9FF0C}" type="sibTrans" cxnId="{0779129D-CD66-47CA-873F-BCA52A628CCD}">
      <dgm:prSet/>
      <dgm:spPr/>
      <dgm:t>
        <a:bodyPr/>
        <a:lstStyle/>
        <a:p>
          <a:endParaRPr lang="es-EC" sz="2400">
            <a:solidFill>
              <a:schemeClr val="tx1"/>
            </a:solidFill>
          </a:endParaRPr>
        </a:p>
      </dgm:t>
    </dgm:pt>
    <dgm:pt modelId="{1C8DB22C-9BF0-4CBD-8DE6-D5B762B229F1}">
      <dgm:prSet phldrT="[Texto]" custT="1"/>
      <dgm:spPr/>
      <dgm:t>
        <a:bodyPr/>
        <a:lstStyle/>
        <a:p>
          <a:r>
            <a:rPr lang="es-EC" sz="1800" b="0" dirty="0" smtClean="0">
              <a:solidFill>
                <a:schemeClr val="tx1"/>
              </a:solidFill>
            </a:rPr>
            <a:t>No experimental</a:t>
          </a:r>
          <a:endParaRPr lang="es-EC" sz="1800" b="0" dirty="0">
            <a:solidFill>
              <a:schemeClr val="tx1"/>
            </a:solidFill>
          </a:endParaRPr>
        </a:p>
      </dgm:t>
    </dgm:pt>
    <dgm:pt modelId="{4BFF11BC-44C9-42AF-968A-755371156946}" type="parTrans" cxnId="{37EB0E97-651F-4F5F-BD6D-CB7C089DBD41}">
      <dgm:prSet/>
      <dgm:spPr/>
      <dgm:t>
        <a:bodyPr/>
        <a:lstStyle/>
        <a:p>
          <a:endParaRPr lang="es-EC" sz="2400">
            <a:solidFill>
              <a:schemeClr val="tx1"/>
            </a:solidFill>
          </a:endParaRPr>
        </a:p>
      </dgm:t>
    </dgm:pt>
    <dgm:pt modelId="{F4F4C5B2-D6D9-4BE4-8203-15AC68812218}" type="sibTrans" cxnId="{37EB0E97-651F-4F5F-BD6D-CB7C089DBD41}">
      <dgm:prSet/>
      <dgm:spPr/>
      <dgm:t>
        <a:bodyPr/>
        <a:lstStyle/>
        <a:p>
          <a:endParaRPr lang="es-EC" sz="2400">
            <a:solidFill>
              <a:schemeClr val="tx1"/>
            </a:solidFill>
          </a:endParaRPr>
        </a:p>
      </dgm:t>
    </dgm:pt>
    <dgm:pt modelId="{A9052623-35E6-4A99-862E-575D47491B95}">
      <dgm:prSet phldrT="[Texto]" custT="1"/>
      <dgm:spPr/>
      <dgm:t>
        <a:bodyPr/>
        <a:lstStyle/>
        <a:p>
          <a:r>
            <a:rPr lang="es-EC" sz="1800" dirty="0" smtClean="0">
              <a:solidFill>
                <a:schemeClr val="tx1"/>
              </a:solidFill>
            </a:rPr>
            <a:t>Exploratorio</a:t>
          </a:r>
          <a:endParaRPr lang="es-EC" sz="1800" dirty="0">
            <a:solidFill>
              <a:schemeClr val="tx1"/>
            </a:solidFill>
          </a:endParaRPr>
        </a:p>
      </dgm:t>
    </dgm:pt>
    <dgm:pt modelId="{344B7CB0-06CE-4E26-AC25-5E534DFA8A67}" type="parTrans" cxnId="{7A036F60-C872-4D9B-B27C-7F7DE1A6B5AA}">
      <dgm:prSet/>
      <dgm:spPr/>
      <dgm:t>
        <a:bodyPr/>
        <a:lstStyle/>
        <a:p>
          <a:endParaRPr lang="es-EC" sz="2400">
            <a:solidFill>
              <a:schemeClr val="tx1"/>
            </a:solidFill>
          </a:endParaRPr>
        </a:p>
      </dgm:t>
    </dgm:pt>
    <dgm:pt modelId="{E4B950AB-BFAE-4AEA-A610-860A32AB9EB8}" type="sibTrans" cxnId="{7A036F60-C872-4D9B-B27C-7F7DE1A6B5AA}">
      <dgm:prSet/>
      <dgm:spPr/>
      <dgm:t>
        <a:bodyPr/>
        <a:lstStyle/>
        <a:p>
          <a:endParaRPr lang="es-EC" sz="2400">
            <a:solidFill>
              <a:schemeClr val="tx1"/>
            </a:solidFill>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pt>
    <dgm:pt modelId="{1212A38A-7C2E-4894-A2E4-D0A20FEC3951}" type="pres">
      <dgm:prSet presAssocID="{8134AEE5-D73B-4E8E-A9D3-6B777C157912}" presName="parentLeftMargin" presStyleLbl="node1" presStyleIdx="0" presStyleCnt="5"/>
      <dgm:spPr/>
      <dgm:t>
        <a:bodyPr/>
        <a:lstStyle/>
        <a:p>
          <a:endParaRPr lang="es-EC"/>
        </a:p>
      </dgm:t>
    </dgm:pt>
    <dgm:pt modelId="{CADBA3BE-A097-4A57-A2CE-D490B2FFAC47}" type="pres">
      <dgm:prSet presAssocID="{8134AEE5-D73B-4E8E-A9D3-6B777C157912}" presName="parentText" presStyleLbl="node1" presStyleIdx="0" presStyleCnt="5">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pt>
    <dgm:pt modelId="{CC488A62-4F63-46F9-BB6E-7F084E7B450A}" type="pres">
      <dgm:prSet presAssocID="{8134AEE5-D73B-4E8E-A9D3-6B777C157912}" presName="childText" presStyleLbl="conFgAcc1" presStyleIdx="0" presStyleCnt="5">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pt>
    <dgm:pt modelId="{D16FECFC-AA5A-4A41-8F4A-E077E24FDF61}" type="pres">
      <dgm:prSet presAssocID="{903E1DB7-9455-4616-A54B-EF491955096E}" presName="parentLin" presStyleCnt="0"/>
      <dgm:spPr/>
    </dgm:pt>
    <dgm:pt modelId="{3BC8D540-B26A-4A2B-B078-5B48D6670F71}" type="pres">
      <dgm:prSet presAssocID="{903E1DB7-9455-4616-A54B-EF491955096E}" presName="parentLeftMargin" presStyleLbl="node1" presStyleIdx="0" presStyleCnt="5"/>
      <dgm:spPr/>
      <dgm:t>
        <a:bodyPr/>
        <a:lstStyle/>
        <a:p>
          <a:endParaRPr lang="es-EC"/>
        </a:p>
      </dgm:t>
    </dgm:pt>
    <dgm:pt modelId="{89D6FD6F-C951-4557-BE59-35538894082E}" type="pres">
      <dgm:prSet presAssocID="{903E1DB7-9455-4616-A54B-EF491955096E}" presName="parentText" presStyleLbl="node1" presStyleIdx="1" presStyleCnt="5"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pt>
    <dgm:pt modelId="{1E4CA2BE-FB35-430D-8CB2-CEE2152C885B}" type="pres">
      <dgm:prSet presAssocID="{903E1DB7-9455-4616-A54B-EF491955096E}" presName="childText" presStyleLbl="conFgAcc1" presStyleIdx="1" presStyleCnt="5">
        <dgm:presLayoutVars>
          <dgm:bulletEnabled val="1"/>
        </dgm:presLayoutVars>
      </dgm:prSet>
      <dgm:spPr/>
      <dgm:t>
        <a:bodyPr/>
        <a:lstStyle/>
        <a:p>
          <a:endParaRPr lang="es-EC"/>
        </a:p>
      </dgm:t>
    </dgm:pt>
    <dgm:pt modelId="{174EFCEE-4D87-4DAE-BC81-ED439ADF3166}" type="pres">
      <dgm:prSet presAssocID="{28CDB340-9933-4791-81CD-77CC817AC156}" presName="spaceBetweenRectangles" presStyleCnt="0"/>
      <dgm:spPr/>
    </dgm:pt>
    <dgm:pt modelId="{01879BBA-E2DC-48BA-AD2B-B54DED3FF20C}" type="pres">
      <dgm:prSet presAssocID="{7BD3BB84-6D58-4B83-ACA9-0CFEE6D3328F}" presName="parentLin" presStyleCnt="0"/>
      <dgm:spPr/>
    </dgm:pt>
    <dgm:pt modelId="{3A58FF7A-E45F-427F-B2D3-DDC63A187F20}" type="pres">
      <dgm:prSet presAssocID="{7BD3BB84-6D58-4B83-ACA9-0CFEE6D3328F}" presName="parentLeftMargin" presStyleLbl="node1" presStyleIdx="1" presStyleCnt="5"/>
      <dgm:spPr/>
      <dgm:t>
        <a:bodyPr/>
        <a:lstStyle/>
        <a:p>
          <a:endParaRPr lang="es-EC"/>
        </a:p>
      </dgm:t>
    </dgm:pt>
    <dgm:pt modelId="{5F03FD50-A4DB-4476-AD11-743C9DE7B30F}" type="pres">
      <dgm:prSet presAssocID="{7BD3BB84-6D58-4B83-ACA9-0CFEE6D3328F}" presName="parentText" presStyleLbl="node1" presStyleIdx="2" presStyleCnt="5">
        <dgm:presLayoutVars>
          <dgm:chMax val="0"/>
          <dgm:bulletEnabled val="1"/>
        </dgm:presLayoutVars>
      </dgm:prSet>
      <dgm:spPr/>
      <dgm:t>
        <a:bodyPr/>
        <a:lstStyle/>
        <a:p>
          <a:endParaRPr lang="es-EC"/>
        </a:p>
      </dgm:t>
    </dgm:pt>
    <dgm:pt modelId="{506DDB46-D1C0-410E-B3D6-DF697DA5CC20}" type="pres">
      <dgm:prSet presAssocID="{7BD3BB84-6D58-4B83-ACA9-0CFEE6D3328F}" presName="negativeSpace" presStyleCnt="0"/>
      <dgm:spPr/>
    </dgm:pt>
    <dgm:pt modelId="{7365E0B2-09D9-4898-AACA-C0FAD3E190AC}" type="pres">
      <dgm:prSet presAssocID="{7BD3BB84-6D58-4B83-ACA9-0CFEE6D3328F}" presName="childText" presStyleLbl="conFgAcc1" presStyleIdx="2" presStyleCnt="5">
        <dgm:presLayoutVars>
          <dgm:bulletEnabled val="1"/>
        </dgm:presLayoutVars>
      </dgm:prSet>
      <dgm:spPr/>
      <dgm:t>
        <a:bodyPr/>
        <a:lstStyle/>
        <a:p>
          <a:endParaRPr lang="es-EC"/>
        </a:p>
      </dgm:t>
    </dgm:pt>
    <dgm:pt modelId="{F938E360-203E-412C-AFD9-FC813638D0D7}" type="pres">
      <dgm:prSet presAssocID="{EA0F171A-25F2-4180-8841-56FE7FAB6AB7}" presName="spaceBetweenRectangles" presStyleCnt="0"/>
      <dgm:spPr/>
    </dgm:pt>
    <dgm:pt modelId="{A312789A-AE4B-4DF7-9FF3-DFC9F1216D3D}" type="pres">
      <dgm:prSet presAssocID="{42F5924A-928A-49CC-9E86-3B8402D96281}" presName="parentLin" presStyleCnt="0"/>
      <dgm:spPr/>
    </dgm:pt>
    <dgm:pt modelId="{133D0973-08E9-40C7-88A0-9815BF1A41CC}" type="pres">
      <dgm:prSet presAssocID="{42F5924A-928A-49CC-9E86-3B8402D96281}" presName="parentLeftMargin" presStyleLbl="node1" presStyleIdx="2" presStyleCnt="5"/>
      <dgm:spPr/>
      <dgm:t>
        <a:bodyPr/>
        <a:lstStyle/>
        <a:p>
          <a:endParaRPr lang="es-EC"/>
        </a:p>
      </dgm:t>
    </dgm:pt>
    <dgm:pt modelId="{E8C48CFD-5DAA-47AE-8795-FCFD6F8DF848}" type="pres">
      <dgm:prSet presAssocID="{42F5924A-928A-49CC-9E86-3B8402D96281}" presName="parentText" presStyleLbl="node1" presStyleIdx="3" presStyleCnt="5">
        <dgm:presLayoutVars>
          <dgm:chMax val="0"/>
          <dgm:bulletEnabled val="1"/>
        </dgm:presLayoutVars>
      </dgm:prSet>
      <dgm:spPr/>
      <dgm:t>
        <a:bodyPr/>
        <a:lstStyle/>
        <a:p>
          <a:endParaRPr lang="es-EC"/>
        </a:p>
      </dgm:t>
    </dgm:pt>
    <dgm:pt modelId="{88E5B961-9BC3-443A-BD8D-2BDAD705A984}" type="pres">
      <dgm:prSet presAssocID="{42F5924A-928A-49CC-9E86-3B8402D96281}" presName="negativeSpace" presStyleCnt="0"/>
      <dgm:spPr/>
    </dgm:pt>
    <dgm:pt modelId="{7B43BD2A-5BF9-4CB0-B894-0CE5DC513CB0}" type="pres">
      <dgm:prSet presAssocID="{42F5924A-928A-49CC-9E86-3B8402D96281}" presName="childText" presStyleLbl="conFgAcc1" presStyleIdx="3" presStyleCnt="5" custLinFactNeighborY="0">
        <dgm:presLayoutVars>
          <dgm:bulletEnabled val="1"/>
        </dgm:presLayoutVars>
      </dgm:prSet>
      <dgm:spPr/>
      <dgm:t>
        <a:bodyPr/>
        <a:lstStyle/>
        <a:p>
          <a:endParaRPr lang="es-EC"/>
        </a:p>
      </dgm:t>
    </dgm:pt>
    <dgm:pt modelId="{F4A41694-709F-468E-9495-5C22177A06FC}" type="pres">
      <dgm:prSet presAssocID="{5D1D94C6-3250-4359-917F-9E05EA3D2189}" presName="spaceBetweenRectangles" presStyleCnt="0"/>
      <dgm:spPr/>
    </dgm:pt>
    <dgm:pt modelId="{0EE9EECD-B248-4D18-B4E3-29BC1B35B7CE}" type="pres">
      <dgm:prSet presAssocID="{4338B03F-1634-40B0-9730-9229A6E3A122}" presName="parentLin" presStyleCnt="0"/>
      <dgm:spPr/>
    </dgm:pt>
    <dgm:pt modelId="{DF377ECB-7744-4688-B722-9C99A683FECF}" type="pres">
      <dgm:prSet presAssocID="{4338B03F-1634-40B0-9730-9229A6E3A122}" presName="parentLeftMargin" presStyleLbl="node1" presStyleIdx="3" presStyleCnt="5"/>
      <dgm:spPr/>
      <dgm:t>
        <a:bodyPr/>
        <a:lstStyle/>
        <a:p>
          <a:endParaRPr lang="es-EC"/>
        </a:p>
      </dgm:t>
    </dgm:pt>
    <dgm:pt modelId="{99A80878-1C05-4DD9-A0E4-4C4B09919F39}" type="pres">
      <dgm:prSet presAssocID="{4338B03F-1634-40B0-9730-9229A6E3A122}" presName="parentText" presStyleLbl="node1" presStyleIdx="4" presStyleCnt="5">
        <dgm:presLayoutVars>
          <dgm:chMax val="0"/>
          <dgm:bulletEnabled val="1"/>
        </dgm:presLayoutVars>
      </dgm:prSet>
      <dgm:spPr/>
      <dgm:t>
        <a:bodyPr/>
        <a:lstStyle/>
        <a:p>
          <a:endParaRPr lang="es-EC"/>
        </a:p>
      </dgm:t>
    </dgm:pt>
    <dgm:pt modelId="{718F45F0-3A5E-4263-8F7C-909FA2D70F04}" type="pres">
      <dgm:prSet presAssocID="{4338B03F-1634-40B0-9730-9229A6E3A122}" presName="negativeSpace" presStyleCnt="0"/>
      <dgm:spPr/>
    </dgm:pt>
    <dgm:pt modelId="{4E21C569-1D7C-4639-8E32-6072BDB3F242}" type="pres">
      <dgm:prSet presAssocID="{4338B03F-1634-40B0-9730-9229A6E3A122}" presName="childText" presStyleLbl="conFgAcc1" presStyleIdx="4" presStyleCnt="5">
        <dgm:presLayoutVars>
          <dgm:bulletEnabled val="1"/>
        </dgm:presLayoutVars>
      </dgm:prSet>
      <dgm:spPr/>
      <dgm:t>
        <a:bodyPr/>
        <a:lstStyle/>
        <a:p>
          <a:endParaRPr lang="es-EC"/>
        </a:p>
      </dgm:t>
    </dgm:pt>
  </dgm:ptLst>
  <dgm:cxnLst>
    <dgm:cxn modelId="{898A0366-179C-41AD-960E-A53FE8620324}" type="presOf" srcId="{1C8DB22C-9BF0-4CBD-8DE6-D5B762B229F1}" destId="{7B43BD2A-5BF9-4CB0-B894-0CE5DC513CB0}" srcOrd="0" destOrd="0" presId="urn:microsoft.com/office/officeart/2005/8/layout/list1"/>
    <dgm:cxn modelId="{691F50F8-6F41-4696-867B-2A937C2901C7}" srcId="{39D04B94-9FF0-47DA-A28D-2BF3294E30D3}" destId="{42F5924A-928A-49CC-9E86-3B8402D96281}" srcOrd="3" destOrd="0" parTransId="{F2A9F662-18BC-4345-B9F2-B2D879907050}" sibTransId="{5D1D94C6-3250-4359-917F-9E05EA3D2189}"/>
    <dgm:cxn modelId="{60627105-27F4-455E-B5BD-E349B5E18A45}" type="presOf" srcId="{7BD3BB84-6D58-4B83-ACA9-0CFEE6D3328F}" destId="{3A58FF7A-E45F-427F-B2D3-DDC63A187F20}" srcOrd="0"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20D08D86-BDCE-4276-9FB0-6CD06658D181}" type="presOf" srcId="{8134AEE5-D73B-4E8E-A9D3-6B777C157912}" destId="{CADBA3BE-A097-4A57-A2CE-D490B2FFAC47}" srcOrd="1" destOrd="0" presId="urn:microsoft.com/office/officeart/2005/8/layout/list1"/>
    <dgm:cxn modelId="{0E46D469-A45A-4391-A03C-C965E51EB21B}" type="presOf" srcId="{A82A6DAA-F78F-4B9A-9B94-6BCB7985E24B}" destId="{1E4CA2BE-FB35-430D-8CB2-CEE2152C885B}" srcOrd="0" destOrd="0" presId="urn:microsoft.com/office/officeart/2005/8/layout/list1"/>
    <dgm:cxn modelId="{5D5ADFAF-E344-4B6B-8B5D-8D6B886BDEE7}" type="presOf" srcId="{42F5924A-928A-49CC-9E86-3B8402D96281}" destId="{133D0973-08E9-40C7-88A0-9815BF1A41CC}" srcOrd="0" destOrd="0" presId="urn:microsoft.com/office/officeart/2005/8/layout/list1"/>
    <dgm:cxn modelId="{B7AA28F5-001A-4593-8255-964C7963D1FF}" type="presOf" srcId="{42F5924A-928A-49CC-9E86-3B8402D96281}" destId="{E8C48CFD-5DAA-47AE-8795-FCFD6F8DF848}" srcOrd="1"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7A036F60-C872-4D9B-B27C-7F7DE1A6B5AA}" srcId="{4338B03F-1634-40B0-9730-9229A6E3A122}" destId="{A9052623-35E6-4A99-862E-575D47491B95}" srcOrd="0" destOrd="0" parTransId="{344B7CB0-06CE-4E26-AC25-5E534DFA8A67}" sibTransId="{E4B950AB-BFAE-4AEA-A610-860A32AB9EB8}"/>
    <dgm:cxn modelId="{BC7EDA67-9164-4DF1-92DF-7D5B2E511AD4}" type="presOf" srcId="{A9052623-35E6-4A99-862E-575D47491B95}" destId="{4E21C569-1D7C-4639-8E32-6072BDB3F242}" srcOrd="0" destOrd="0" presId="urn:microsoft.com/office/officeart/2005/8/layout/list1"/>
    <dgm:cxn modelId="{DAF2A363-5AFD-44BC-849A-5E94F0D68447}" type="presOf" srcId="{E77B7251-2CB3-4BCB-B7CE-C08D69FBCA05}" destId="{CC488A62-4F63-46F9-BB6E-7F084E7B450A}" srcOrd="0" destOrd="0" presId="urn:microsoft.com/office/officeart/2005/8/layout/list1"/>
    <dgm:cxn modelId="{37EB0E97-651F-4F5F-BD6D-CB7C089DBD41}" srcId="{42F5924A-928A-49CC-9E86-3B8402D96281}" destId="{1C8DB22C-9BF0-4CBD-8DE6-D5B762B229F1}" srcOrd="0" destOrd="0" parTransId="{4BFF11BC-44C9-42AF-968A-755371156946}" sibTransId="{F4F4C5B2-D6D9-4BE4-8203-15AC68812218}"/>
    <dgm:cxn modelId="{FEEA0A0A-08A2-4908-9F4A-243107AA1E3F}" srcId="{8134AEE5-D73B-4E8E-A9D3-6B777C157912}" destId="{E77B7251-2CB3-4BCB-B7CE-C08D69FBCA05}" srcOrd="0" destOrd="0" parTransId="{91E9FF0F-6B4F-41D2-B4A3-53882F823FAE}" sibTransId="{45A7BF1D-C728-47B1-BE6B-C7FFA014B0AF}"/>
    <dgm:cxn modelId="{3BDA74D1-85E3-4331-98F0-B649F2DD173D}" srcId="{39D04B94-9FF0-47DA-A28D-2BF3294E30D3}" destId="{903E1DB7-9455-4616-A54B-EF491955096E}" srcOrd="1" destOrd="0" parTransId="{BE2C93F8-45AD-4816-A044-27DC6772F37D}" sibTransId="{28CDB340-9933-4791-81CD-77CC817AC156}"/>
    <dgm:cxn modelId="{23F84536-3522-4628-936A-86B085830B26}" type="presOf" srcId="{39D04B94-9FF0-47DA-A28D-2BF3294E30D3}" destId="{2503C3E6-6186-4DFE-B8DF-822B16896768}" srcOrd="0" destOrd="0" presId="urn:microsoft.com/office/officeart/2005/8/layout/list1"/>
    <dgm:cxn modelId="{F3C2844C-D0B2-48BB-B650-5C3A421806D9}" type="presOf" srcId="{903E1DB7-9455-4616-A54B-EF491955096E}" destId="{89D6FD6F-C951-4557-BE59-35538894082E}" srcOrd="1" destOrd="0" presId="urn:microsoft.com/office/officeart/2005/8/layout/list1"/>
    <dgm:cxn modelId="{15B7D7BC-5076-40FE-9528-BC2864497C3E}" type="presOf" srcId="{D1C17329-5996-4CF8-AF96-379BE447042A}" destId="{7365E0B2-09D9-4898-AACA-C0FAD3E190AC}" srcOrd="0" destOrd="0" presId="urn:microsoft.com/office/officeart/2005/8/layout/list1"/>
    <dgm:cxn modelId="{1E4258E0-5D79-48E1-8450-D60F776DB9FA}" type="presOf" srcId="{4338B03F-1634-40B0-9730-9229A6E3A122}" destId="{DF377ECB-7744-4688-B722-9C99A683FECF}" srcOrd="0" destOrd="0" presId="urn:microsoft.com/office/officeart/2005/8/layout/list1"/>
    <dgm:cxn modelId="{7AF88126-FE83-46B0-A372-3E15F9777A01}" type="presOf" srcId="{7BD3BB84-6D58-4B83-ACA9-0CFEE6D3328F}" destId="{5F03FD50-A4DB-4476-AD11-743C9DE7B30F}" srcOrd="1" destOrd="0" presId="urn:microsoft.com/office/officeart/2005/8/layout/list1"/>
    <dgm:cxn modelId="{98011427-22CE-45D5-8084-1267AEE3CC88}" type="presOf" srcId="{4338B03F-1634-40B0-9730-9229A6E3A122}" destId="{99A80878-1C05-4DD9-A0E4-4C4B09919F39}" srcOrd="1" destOrd="0" presId="urn:microsoft.com/office/officeart/2005/8/layout/list1"/>
    <dgm:cxn modelId="{941C4500-65A0-4B0E-A9F0-E07DD2DF0129}" srcId="{39D04B94-9FF0-47DA-A28D-2BF3294E30D3}" destId="{7BD3BB84-6D58-4B83-ACA9-0CFEE6D3328F}" srcOrd="2" destOrd="0" parTransId="{FDAC5582-98FC-43D4-BE12-2F5CF543C771}" sibTransId="{EA0F171A-25F2-4180-8841-56FE7FAB6AB7}"/>
    <dgm:cxn modelId="{0779129D-CD66-47CA-873F-BCA52A628CCD}" srcId="{7BD3BB84-6D58-4B83-ACA9-0CFEE6D3328F}" destId="{D1C17329-5996-4CF8-AF96-379BE447042A}" srcOrd="0" destOrd="0" parTransId="{BED2344F-27AA-4CDA-B796-B0FD76B4ABC6}" sibTransId="{306EBE94-94DA-4DE9-A11B-E027C2B9FF0C}"/>
    <dgm:cxn modelId="{2A23CBE6-B99B-4EB2-8502-F4E905A03E55}" type="presOf" srcId="{8134AEE5-D73B-4E8E-A9D3-6B777C157912}" destId="{1212A38A-7C2E-4894-A2E4-D0A20FEC3951}" srcOrd="0" destOrd="0" presId="urn:microsoft.com/office/officeart/2005/8/layout/list1"/>
    <dgm:cxn modelId="{1D2C8E1F-3707-4011-AF46-EBC2D586331B}" type="presOf" srcId="{903E1DB7-9455-4616-A54B-EF491955096E}" destId="{3BC8D540-B26A-4A2B-B078-5B48D6670F71}" srcOrd="0" destOrd="0" presId="urn:microsoft.com/office/officeart/2005/8/layout/list1"/>
    <dgm:cxn modelId="{A99DF118-70E2-4D8B-882D-7D6EC393CEB6}" srcId="{39D04B94-9FF0-47DA-A28D-2BF3294E30D3}" destId="{4338B03F-1634-40B0-9730-9229A6E3A122}" srcOrd="4" destOrd="0" parTransId="{39059C77-8569-4DFF-9612-40621BB01539}" sibTransId="{8E4D78F9-915F-4EA1-B5E6-454BB52D8C0D}"/>
    <dgm:cxn modelId="{B9A06879-1FD0-4874-91A8-15096092F752}" type="presParOf" srcId="{2503C3E6-6186-4DFE-B8DF-822B16896768}" destId="{8CE31543-6B6D-4C69-9968-EB66D126894D}" srcOrd="0" destOrd="0" presId="urn:microsoft.com/office/officeart/2005/8/layout/list1"/>
    <dgm:cxn modelId="{1E63EC25-B537-4967-B01E-F3389AB55373}" type="presParOf" srcId="{8CE31543-6B6D-4C69-9968-EB66D126894D}" destId="{1212A38A-7C2E-4894-A2E4-D0A20FEC3951}" srcOrd="0" destOrd="0" presId="urn:microsoft.com/office/officeart/2005/8/layout/list1"/>
    <dgm:cxn modelId="{9CF50A51-9673-4587-8F9B-AD764FF4CF86}" type="presParOf" srcId="{8CE31543-6B6D-4C69-9968-EB66D126894D}" destId="{CADBA3BE-A097-4A57-A2CE-D490B2FFAC47}" srcOrd="1" destOrd="0" presId="urn:microsoft.com/office/officeart/2005/8/layout/list1"/>
    <dgm:cxn modelId="{C74BFEB3-405B-4153-80FA-E2DEAB7D3A9E}" type="presParOf" srcId="{2503C3E6-6186-4DFE-B8DF-822B16896768}" destId="{A6EA71B6-5315-46CC-AA20-FAF4312CFB87}" srcOrd="1" destOrd="0" presId="urn:microsoft.com/office/officeart/2005/8/layout/list1"/>
    <dgm:cxn modelId="{71617980-D145-4CF2-A7CB-792C5A4A73D8}" type="presParOf" srcId="{2503C3E6-6186-4DFE-B8DF-822B16896768}" destId="{CC488A62-4F63-46F9-BB6E-7F084E7B450A}" srcOrd="2" destOrd="0" presId="urn:microsoft.com/office/officeart/2005/8/layout/list1"/>
    <dgm:cxn modelId="{4B3E444F-B2DB-4CE2-BC8A-3918809275B3}" type="presParOf" srcId="{2503C3E6-6186-4DFE-B8DF-822B16896768}" destId="{013833F4-99A4-4A1C-9115-D85C57619311}" srcOrd="3" destOrd="0" presId="urn:microsoft.com/office/officeart/2005/8/layout/list1"/>
    <dgm:cxn modelId="{341379DA-5AB2-44E0-B0CA-0A873A19AFE6}" type="presParOf" srcId="{2503C3E6-6186-4DFE-B8DF-822B16896768}" destId="{D16FECFC-AA5A-4A41-8F4A-E077E24FDF61}" srcOrd="4" destOrd="0" presId="urn:microsoft.com/office/officeart/2005/8/layout/list1"/>
    <dgm:cxn modelId="{4421FE22-9E95-41B2-85E4-6F8CA120B3BB}" type="presParOf" srcId="{D16FECFC-AA5A-4A41-8F4A-E077E24FDF61}" destId="{3BC8D540-B26A-4A2B-B078-5B48D6670F71}" srcOrd="0" destOrd="0" presId="urn:microsoft.com/office/officeart/2005/8/layout/list1"/>
    <dgm:cxn modelId="{F66D0B2C-F187-49C6-BC0F-197D20634451}" type="presParOf" srcId="{D16FECFC-AA5A-4A41-8F4A-E077E24FDF61}" destId="{89D6FD6F-C951-4557-BE59-35538894082E}" srcOrd="1" destOrd="0" presId="urn:microsoft.com/office/officeart/2005/8/layout/list1"/>
    <dgm:cxn modelId="{D0032D02-FB7F-45DF-93B5-C3AAEF162A77}" type="presParOf" srcId="{2503C3E6-6186-4DFE-B8DF-822B16896768}" destId="{350A272E-ED75-4A0E-A844-28AF84801AC3}" srcOrd="5" destOrd="0" presId="urn:microsoft.com/office/officeart/2005/8/layout/list1"/>
    <dgm:cxn modelId="{91DD6670-1339-48DC-9626-4A170ABEAE61}" type="presParOf" srcId="{2503C3E6-6186-4DFE-B8DF-822B16896768}" destId="{1E4CA2BE-FB35-430D-8CB2-CEE2152C885B}" srcOrd="6" destOrd="0" presId="urn:microsoft.com/office/officeart/2005/8/layout/list1"/>
    <dgm:cxn modelId="{DF622463-C1D3-43BA-A9FA-A315F85FB37F}" type="presParOf" srcId="{2503C3E6-6186-4DFE-B8DF-822B16896768}" destId="{174EFCEE-4D87-4DAE-BC81-ED439ADF3166}" srcOrd="7" destOrd="0" presId="urn:microsoft.com/office/officeart/2005/8/layout/list1"/>
    <dgm:cxn modelId="{31CFCD2D-A986-40EC-A964-2316A1BEC94A}" type="presParOf" srcId="{2503C3E6-6186-4DFE-B8DF-822B16896768}" destId="{01879BBA-E2DC-48BA-AD2B-B54DED3FF20C}" srcOrd="8" destOrd="0" presId="urn:microsoft.com/office/officeart/2005/8/layout/list1"/>
    <dgm:cxn modelId="{52307967-D2D4-412E-804D-9673F6B2C741}" type="presParOf" srcId="{01879BBA-E2DC-48BA-AD2B-B54DED3FF20C}" destId="{3A58FF7A-E45F-427F-B2D3-DDC63A187F20}" srcOrd="0" destOrd="0" presId="urn:microsoft.com/office/officeart/2005/8/layout/list1"/>
    <dgm:cxn modelId="{9A50A5C8-6569-46A6-914F-CE6B3F1A7DC2}" type="presParOf" srcId="{01879BBA-E2DC-48BA-AD2B-B54DED3FF20C}" destId="{5F03FD50-A4DB-4476-AD11-743C9DE7B30F}" srcOrd="1" destOrd="0" presId="urn:microsoft.com/office/officeart/2005/8/layout/list1"/>
    <dgm:cxn modelId="{BA087E3D-2677-4F80-BF2B-853F818F3726}" type="presParOf" srcId="{2503C3E6-6186-4DFE-B8DF-822B16896768}" destId="{506DDB46-D1C0-410E-B3D6-DF697DA5CC20}" srcOrd="9" destOrd="0" presId="urn:microsoft.com/office/officeart/2005/8/layout/list1"/>
    <dgm:cxn modelId="{16E735B5-1268-48E1-A879-F51683E783B6}" type="presParOf" srcId="{2503C3E6-6186-4DFE-B8DF-822B16896768}" destId="{7365E0B2-09D9-4898-AACA-C0FAD3E190AC}" srcOrd="10" destOrd="0" presId="urn:microsoft.com/office/officeart/2005/8/layout/list1"/>
    <dgm:cxn modelId="{1C5E1CFF-0A83-4345-8997-3251E3C5B12A}" type="presParOf" srcId="{2503C3E6-6186-4DFE-B8DF-822B16896768}" destId="{F938E360-203E-412C-AFD9-FC813638D0D7}" srcOrd="11" destOrd="0" presId="urn:microsoft.com/office/officeart/2005/8/layout/list1"/>
    <dgm:cxn modelId="{61972326-B140-4F79-9645-6936188448F4}" type="presParOf" srcId="{2503C3E6-6186-4DFE-B8DF-822B16896768}" destId="{A312789A-AE4B-4DF7-9FF3-DFC9F1216D3D}" srcOrd="12" destOrd="0" presId="urn:microsoft.com/office/officeart/2005/8/layout/list1"/>
    <dgm:cxn modelId="{1A562170-7AD0-495F-AE4D-1C4142081FAE}" type="presParOf" srcId="{A312789A-AE4B-4DF7-9FF3-DFC9F1216D3D}" destId="{133D0973-08E9-40C7-88A0-9815BF1A41CC}" srcOrd="0" destOrd="0" presId="urn:microsoft.com/office/officeart/2005/8/layout/list1"/>
    <dgm:cxn modelId="{7CC8B14C-68E4-4A7C-A889-26EC895C31D9}" type="presParOf" srcId="{A312789A-AE4B-4DF7-9FF3-DFC9F1216D3D}" destId="{E8C48CFD-5DAA-47AE-8795-FCFD6F8DF848}" srcOrd="1" destOrd="0" presId="urn:microsoft.com/office/officeart/2005/8/layout/list1"/>
    <dgm:cxn modelId="{212E7D33-4D97-4F7F-BFB2-C5826AAA9309}" type="presParOf" srcId="{2503C3E6-6186-4DFE-B8DF-822B16896768}" destId="{88E5B961-9BC3-443A-BD8D-2BDAD705A984}" srcOrd="13" destOrd="0" presId="urn:microsoft.com/office/officeart/2005/8/layout/list1"/>
    <dgm:cxn modelId="{FEA9EC3A-F947-4483-B0BC-CC8AA0A7515B}" type="presParOf" srcId="{2503C3E6-6186-4DFE-B8DF-822B16896768}" destId="{7B43BD2A-5BF9-4CB0-B894-0CE5DC513CB0}" srcOrd="14" destOrd="0" presId="urn:microsoft.com/office/officeart/2005/8/layout/list1"/>
    <dgm:cxn modelId="{1245D704-19CA-4983-A0B0-83ACCFB0EE09}" type="presParOf" srcId="{2503C3E6-6186-4DFE-B8DF-822B16896768}" destId="{F4A41694-709F-468E-9495-5C22177A06FC}" srcOrd="15" destOrd="0" presId="urn:microsoft.com/office/officeart/2005/8/layout/list1"/>
    <dgm:cxn modelId="{C0B677F6-2956-4933-846C-4702FAA379B0}" type="presParOf" srcId="{2503C3E6-6186-4DFE-B8DF-822B16896768}" destId="{0EE9EECD-B248-4D18-B4E3-29BC1B35B7CE}" srcOrd="16" destOrd="0" presId="urn:microsoft.com/office/officeart/2005/8/layout/list1"/>
    <dgm:cxn modelId="{63CBE52A-C945-4B59-96B8-F58474964D68}" type="presParOf" srcId="{0EE9EECD-B248-4D18-B4E3-29BC1B35B7CE}" destId="{DF377ECB-7744-4688-B722-9C99A683FECF}" srcOrd="0" destOrd="0" presId="urn:microsoft.com/office/officeart/2005/8/layout/list1"/>
    <dgm:cxn modelId="{A4FBC77A-E88A-4DB9-985B-19A671FC63C7}" type="presParOf" srcId="{0EE9EECD-B248-4D18-B4E3-29BC1B35B7CE}" destId="{99A80878-1C05-4DD9-A0E4-4C4B09919F39}" srcOrd="1" destOrd="0" presId="urn:microsoft.com/office/officeart/2005/8/layout/list1"/>
    <dgm:cxn modelId="{568258B3-6721-4470-9FFD-487ECFC049B1}" type="presParOf" srcId="{2503C3E6-6186-4DFE-B8DF-822B16896768}" destId="{718F45F0-3A5E-4263-8F7C-909FA2D70F04}" srcOrd="17" destOrd="0" presId="urn:microsoft.com/office/officeart/2005/8/layout/list1"/>
    <dgm:cxn modelId="{CE2300AB-9F44-45F5-BD0C-7E22E0CE605D}" type="presParOf" srcId="{2503C3E6-6186-4DFE-B8DF-822B16896768}" destId="{4E21C569-1D7C-4639-8E32-6072BDB3F24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8134AEE5-D73B-4E8E-A9D3-6B777C157912}">
      <dgm:prSet phldrT="[Texto]" custT="1"/>
      <dgm:spPr/>
      <dgm:t>
        <a:bodyPr/>
        <a:lstStyle/>
        <a:p>
          <a:r>
            <a:rPr lang="es-ES" sz="1400" b="1" smtClean="0"/>
            <a:t>Instrumentos de recolección de información </a:t>
          </a:r>
          <a:endParaRPr lang="es-EC" sz="1400" dirty="0"/>
        </a:p>
      </dgm:t>
    </dgm:pt>
    <dgm:pt modelId="{41051EFE-242E-4B4D-B6C6-915CF28E6FE0}" type="parTrans" cxnId="{A37744D5-EBD7-408E-825C-64A9B6E510D7}">
      <dgm:prSet/>
      <dgm:spPr/>
      <dgm:t>
        <a:bodyPr/>
        <a:lstStyle/>
        <a:p>
          <a:endParaRPr lang="es-EC" sz="2400">
            <a:solidFill>
              <a:schemeClr val="tx1"/>
            </a:solidFill>
          </a:endParaRPr>
        </a:p>
      </dgm:t>
    </dgm:pt>
    <dgm:pt modelId="{3A8EFAEC-DE22-4B74-843C-3D727DEDA48B}" type="sibTrans" cxnId="{A37744D5-EBD7-408E-825C-64A9B6E510D7}">
      <dgm:prSet/>
      <dgm:spPr/>
      <dgm:t>
        <a:bodyPr/>
        <a:lstStyle/>
        <a:p>
          <a:endParaRPr lang="es-EC" sz="2400">
            <a:solidFill>
              <a:schemeClr val="tx1"/>
            </a:solidFill>
          </a:endParaRPr>
        </a:p>
      </dgm:t>
    </dgm:pt>
    <dgm:pt modelId="{903E1DB7-9455-4616-A54B-EF491955096E}">
      <dgm:prSet phldrT="[Texto]" custT="1"/>
      <dgm:spPr/>
      <dgm:t>
        <a:bodyPr/>
        <a:lstStyle/>
        <a:p>
          <a:r>
            <a:rPr lang="es-ES" sz="1600" b="1" smtClean="0"/>
            <a:t>Procedimiento para recolección de datos </a:t>
          </a:r>
          <a:endParaRPr lang="es-EC" sz="1600" dirty="0"/>
        </a:p>
      </dgm:t>
    </dgm:pt>
    <dgm:pt modelId="{BE2C93F8-45AD-4816-A044-27DC6772F37D}" type="parTrans" cxnId="{3BDA74D1-85E3-4331-98F0-B649F2DD173D}">
      <dgm:prSet/>
      <dgm:spPr/>
      <dgm:t>
        <a:bodyPr/>
        <a:lstStyle/>
        <a:p>
          <a:endParaRPr lang="es-EC" sz="2400">
            <a:solidFill>
              <a:schemeClr val="tx1"/>
            </a:solidFill>
          </a:endParaRPr>
        </a:p>
      </dgm:t>
    </dgm:pt>
    <dgm:pt modelId="{28CDB340-9933-4791-81CD-77CC817AC156}" type="sibTrans" cxnId="{3BDA74D1-85E3-4331-98F0-B649F2DD173D}">
      <dgm:prSet/>
      <dgm:spPr/>
      <dgm:t>
        <a:bodyPr/>
        <a:lstStyle/>
        <a:p>
          <a:endParaRPr lang="es-EC" sz="2400">
            <a:solidFill>
              <a:schemeClr val="tx1"/>
            </a:solidFill>
          </a:endParaRPr>
        </a:p>
      </dgm:t>
    </dgm:pt>
    <dgm:pt modelId="{7BD3BB84-6D58-4B83-ACA9-0CFEE6D3328F}">
      <dgm:prSet phldrT="[Texto]" custT="1"/>
      <dgm:spPr/>
      <dgm:t>
        <a:bodyPr/>
        <a:lstStyle/>
        <a:p>
          <a:r>
            <a:rPr lang="es-ES" sz="1800" b="1" smtClean="0"/>
            <a:t>Cobertura de las unidades de análisis </a:t>
          </a:r>
          <a:endParaRPr lang="es-EC" sz="1800" dirty="0"/>
        </a:p>
      </dgm:t>
    </dgm:pt>
    <dgm:pt modelId="{FDAC5582-98FC-43D4-BE12-2F5CF543C771}" type="parTrans" cxnId="{941C4500-65A0-4B0E-A9F0-E07DD2DF0129}">
      <dgm:prSet/>
      <dgm:spPr/>
      <dgm:t>
        <a:bodyPr/>
        <a:lstStyle/>
        <a:p>
          <a:endParaRPr lang="es-EC" sz="2400">
            <a:solidFill>
              <a:schemeClr val="tx1"/>
            </a:solidFill>
          </a:endParaRPr>
        </a:p>
      </dgm:t>
    </dgm:pt>
    <dgm:pt modelId="{EA0F171A-25F2-4180-8841-56FE7FAB6AB7}" type="sibTrans" cxnId="{941C4500-65A0-4B0E-A9F0-E07DD2DF0129}">
      <dgm:prSet/>
      <dgm:spPr/>
      <dgm:t>
        <a:bodyPr/>
        <a:lstStyle/>
        <a:p>
          <a:endParaRPr lang="es-EC" sz="2400">
            <a:solidFill>
              <a:schemeClr val="tx1"/>
            </a:solidFill>
          </a:endParaRPr>
        </a:p>
      </dgm:t>
    </dgm:pt>
    <dgm:pt modelId="{42F5924A-928A-49CC-9E86-3B8402D96281}">
      <dgm:prSet phldrT="[Texto]" custT="1"/>
      <dgm:spPr/>
      <dgm:t>
        <a:bodyPr/>
        <a:lstStyle/>
        <a:p>
          <a:r>
            <a:rPr lang="es-ES" sz="1800" b="1" smtClean="0"/>
            <a:t>Validación de la encuesta</a:t>
          </a:r>
          <a:endParaRPr lang="es-EC" sz="1800" dirty="0"/>
        </a:p>
      </dgm:t>
    </dgm:pt>
    <dgm:pt modelId="{F2A9F662-18BC-4345-B9F2-B2D879907050}" type="parTrans" cxnId="{691F50F8-6F41-4696-867B-2A937C2901C7}">
      <dgm:prSet/>
      <dgm:spPr/>
      <dgm:t>
        <a:bodyPr/>
        <a:lstStyle/>
        <a:p>
          <a:endParaRPr lang="es-EC" sz="2400">
            <a:solidFill>
              <a:schemeClr val="tx1"/>
            </a:solidFill>
          </a:endParaRPr>
        </a:p>
      </dgm:t>
    </dgm:pt>
    <dgm:pt modelId="{5D1D94C6-3250-4359-917F-9E05EA3D2189}" type="sibTrans" cxnId="{691F50F8-6F41-4696-867B-2A937C2901C7}">
      <dgm:prSet/>
      <dgm:spPr/>
      <dgm:t>
        <a:bodyPr/>
        <a:lstStyle/>
        <a:p>
          <a:endParaRPr lang="es-EC" sz="2400">
            <a:solidFill>
              <a:schemeClr val="tx1"/>
            </a:solidFill>
          </a:endParaRPr>
        </a:p>
      </dgm:t>
    </dgm:pt>
    <dgm:pt modelId="{4338B03F-1634-40B0-9730-9229A6E3A122}">
      <dgm:prSet phldrT="[Texto]" custT="1"/>
      <dgm:spPr/>
      <dgm:t>
        <a:bodyPr/>
        <a:lstStyle/>
        <a:p>
          <a:r>
            <a:rPr lang="es-ES" sz="1800" b="1" smtClean="0"/>
            <a:t>Encuesta Piloto</a:t>
          </a:r>
          <a:endParaRPr lang="es-EC" sz="1800" dirty="0"/>
        </a:p>
      </dgm:t>
    </dgm:pt>
    <dgm:pt modelId="{39059C77-8569-4DFF-9612-40621BB01539}" type="parTrans" cxnId="{A99DF118-70E2-4D8B-882D-7D6EC393CEB6}">
      <dgm:prSet/>
      <dgm:spPr/>
      <dgm:t>
        <a:bodyPr/>
        <a:lstStyle/>
        <a:p>
          <a:endParaRPr lang="es-EC" sz="2400">
            <a:solidFill>
              <a:schemeClr val="tx1"/>
            </a:solidFill>
          </a:endParaRPr>
        </a:p>
      </dgm:t>
    </dgm:pt>
    <dgm:pt modelId="{8E4D78F9-915F-4EA1-B5E6-454BB52D8C0D}" type="sibTrans" cxnId="{A99DF118-70E2-4D8B-882D-7D6EC393CEB6}">
      <dgm:prSet/>
      <dgm:spPr/>
      <dgm:t>
        <a:bodyPr/>
        <a:lstStyle/>
        <a:p>
          <a:endParaRPr lang="es-EC" sz="2400">
            <a:solidFill>
              <a:schemeClr val="tx1"/>
            </a:solidFill>
          </a:endParaRPr>
        </a:p>
      </dgm:t>
    </dgm:pt>
    <dgm:pt modelId="{E77B7251-2CB3-4BCB-B7CE-C08D69FBCA05}">
      <dgm:prSet phldrT="[Texto]" custT="1"/>
      <dgm:spPr/>
      <dgm:t>
        <a:bodyPr/>
        <a:lstStyle/>
        <a:p>
          <a:r>
            <a:rPr lang="es-EC" sz="1800" b="0" smtClean="0"/>
            <a:t>Encuesta</a:t>
          </a:r>
          <a:endParaRPr lang="es-EC" sz="1800" b="0" dirty="0"/>
        </a:p>
      </dgm:t>
    </dgm:pt>
    <dgm:pt modelId="{91E9FF0F-6B4F-41D2-B4A3-53882F823FAE}" type="parTrans" cxnId="{FEEA0A0A-08A2-4908-9F4A-243107AA1E3F}">
      <dgm:prSet/>
      <dgm:spPr/>
      <dgm:t>
        <a:bodyPr/>
        <a:lstStyle/>
        <a:p>
          <a:endParaRPr lang="es-EC" sz="2400">
            <a:solidFill>
              <a:schemeClr val="tx1"/>
            </a:solidFill>
          </a:endParaRPr>
        </a:p>
      </dgm:t>
    </dgm:pt>
    <dgm:pt modelId="{45A7BF1D-C728-47B1-BE6B-C7FFA014B0AF}" type="sibTrans" cxnId="{FEEA0A0A-08A2-4908-9F4A-243107AA1E3F}">
      <dgm:prSet/>
      <dgm:spPr/>
      <dgm:t>
        <a:bodyPr/>
        <a:lstStyle/>
        <a:p>
          <a:endParaRPr lang="es-EC" sz="2400">
            <a:solidFill>
              <a:schemeClr val="tx1"/>
            </a:solidFill>
          </a:endParaRPr>
        </a:p>
      </dgm:t>
    </dgm:pt>
    <dgm:pt modelId="{A82A6DAA-F78F-4B9A-9B94-6BCB7985E24B}">
      <dgm:prSet phldrT="[Texto]" custT="1"/>
      <dgm:spPr/>
      <dgm:t>
        <a:bodyPr/>
        <a:lstStyle/>
        <a:p>
          <a:r>
            <a:rPr lang="es-EC" sz="1800" b="0" smtClean="0"/>
            <a:t>Varios</a:t>
          </a:r>
          <a:endParaRPr lang="es-EC" sz="1800" b="0" dirty="0"/>
        </a:p>
      </dgm:t>
    </dgm:pt>
    <dgm:pt modelId="{247555C5-85F7-470E-AEF5-8A96890FE555}" type="parTrans" cxnId="{26D6023F-BFF4-4231-8CE6-1FD62B56B636}">
      <dgm:prSet/>
      <dgm:spPr/>
      <dgm:t>
        <a:bodyPr/>
        <a:lstStyle/>
        <a:p>
          <a:endParaRPr lang="es-EC" sz="2400">
            <a:solidFill>
              <a:schemeClr val="tx1"/>
            </a:solidFill>
          </a:endParaRPr>
        </a:p>
      </dgm:t>
    </dgm:pt>
    <dgm:pt modelId="{E9754F79-1C35-4040-A23F-9C84118287E2}" type="sibTrans" cxnId="{26D6023F-BFF4-4231-8CE6-1FD62B56B636}">
      <dgm:prSet/>
      <dgm:spPr/>
      <dgm:t>
        <a:bodyPr/>
        <a:lstStyle/>
        <a:p>
          <a:endParaRPr lang="es-EC" sz="2400">
            <a:solidFill>
              <a:schemeClr val="tx1"/>
            </a:solidFill>
          </a:endParaRPr>
        </a:p>
      </dgm:t>
    </dgm:pt>
    <dgm:pt modelId="{D1C17329-5996-4CF8-AF96-379BE447042A}">
      <dgm:prSet phldrT="[Texto]" custT="1"/>
      <dgm:spPr/>
      <dgm:t>
        <a:bodyPr/>
        <a:lstStyle/>
        <a:p>
          <a:r>
            <a:rPr lang="es-EC" sz="1800" b="0" smtClean="0"/>
            <a:t>Muestra</a:t>
          </a:r>
          <a:endParaRPr lang="es-EC" sz="1800" b="0" dirty="0"/>
        </a:p>
      </dgm:t>
    </dgm:pt>
    <dgm:pt modelId="{BED2344F-27AA-4CDA-B796-B0FD76B4ABC6}" type="parTrans" cxnId="{0779129D-CD66-47CA-873F-BCA52A628CCD}">
      <dgm:prSet/>
      <dgm:spPr/>
      <dgm:t>
        <a:bodyPr/>
        <a:lstStyle/>
        <a:p>
          <a:endParaRPr lang="es-EC" sz="2400">
            <a:solidFill>
              <a:schemeClr val="tx1"/>
            </a:solidFill>
          </a:endParaRPr>
        </a:p>
      </dgm:t>
    </dgm:pt>
    <dgm:pt modelId="{306EBE94-94DA-4DE9-A11B-E027C2B9FF0C}" type="sibTrans" cxnId="{0779129D-CD66-47CA-873F-BCA52A628CCD}">
      <dgm:prSet/>
      <dgm:spPr/>
      <dgm:t>
        <a:bodyPr/>
        <a:lstStyle/>
        <a:p>
          <a:endParaRPr lang="es-EC" sz="2400">
            <a:solidFill>
              <a:schemeClr val="tx1"/>
            </a:solidFill>
          </a:endParaRPr>
        </a:p>
      </dgm:t>
    </dgm:pt>
    <dgm:pt modelId="{1C8DB22C-9BF0-4CBD-8DE6-D5B762B229F1}">
      <dgm:prSet phldrT="[Texto]" custT="1"/>
      <dgm:spPr/>
      <dgm:t>
        <a:bodyPr/>
        <a:lstStyle/>
        <a:p>
          <a:r>
            <a:rPr lang="es-EC" sz="1800" b="0" smtClean="0"/>
            <a:t>Coeficiente  de alfa de Cronbach</a:t>
          </a:r>
          <a:endParaRPr lang="es-EC" sz="1800" b="0" dirty="0"/>
        </a:p>
      </dgm:t>
    </dgm:pt>
    <dgm:pt modelId="{4BFF11BC-44C9-42AF-968A-755371156946}" type="parTrans" cxnId="{37EB0E97-651F-4F5F-BD6D-CB7C089DBD41}">
      <dgm:prSet/>
      <dgm:spPr/>
      <dgm:t>
        <a:bodyPr/>
        <a:lstStyle/>
        <a:p>
          <a:endParaRPr lang="es-EC" sz="2400">
            <a:solidFill>
              <a:schemeClr val="tx1"/>
            </a:solidFill>
          </a:endParaRPr>
        </a:p>
      </dgm:t>
    </dgm:pt>
    <dgm:pt modelId="{F4F4C5B2-D6D9-4BE4-8203-15AC68812218}" type="sibTrans" cxnId="{37EB0E97-651F-4F5F-BD6D-CB7C089DBD41}">
      <dgm:prSet/>
      <dgm:spPr/>
      <dgm:t>
        <a:bodyPr/>
        <a:lstStyle/>
        <a:p>
          <a:endParaRPr lang="es-EC" sz="2400">
            <a:solidFill>
              <a:schemeClr val="tx1"/>
            </a:solidFill>
          </a:endParaRPr>
        </a:p>
      </dgm:t>
    </dgm:pt>
    <dgm:pt modelId="{A9052623-35E6-4A99-862E-575D47491B95}">
      <dgm:prSet phldrT="[Texto]" custT="1"/>
      <dgm:spPr/>
      <dgm:t>
        <a:bodyPr/>
        <a:lstStyle/>
        <a:p>
          <a:r>
            <a:rPr lang="es-ES" sz="1800" smtClean="0"/>
            <a:t>Evaluar, aprobar y corregir ciertos desfases</a:t>
          </a:r>
          <a:endParaRPr lang="es-EC" sz="1800" dirty="0"/>
        </a:p>
      </dgm:t>
    </dgm:pt>
    <dgm:pt modelId="{344B7CB0-06CE-4E26-AC25-5E534DFA8A67}" type="parTrans" cxnId="{7A036F60-C872-4D9B-B27C-7F7DE1A6B5AA}">
      <dgm:prSet/>
      <dgm:spPr/>
      <dgm:t>
        <a:bodyPr/>
        <a:lstStyle/>
        <a:p>
          <a:endParaRPr lang="es-EC" sz="2400">
            <a:solidFill>
              <a:schemeClr val="tx1"/>
            </a:solidFill>
          </a:endParaRPr>
        </a:p>
      </dgm:t>
    </dgm:pt>
    <dgm:pt modelId="{E4B950AB-BFAE-4AEA-A610-860A32AB9EB8}" type="sibTrans" cxnId="{7A036F60-C872-4D9B-B27C-7F7DE1A6B5AA}">
      <dgm:prSet/>
      <dgm:spPr/>
      <dgm:t>
        <a:bodyPr/>
        <a:lstStyle/>
        <a:p>
          <a:endParaRPr lang="es-EC" sz="2400">
            <a:solidFill>
              <a:schemeClr val="tx1"/>
            </a:solidFill>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C"/>
        </a:p>
      </dgm:t>
    </dgm:pt>
    <dgm:pt modelId="{1212A38A-7C2E-4894-A2E4-D0A20FEC3951}" type="pres">
      <dgm:prSet presAssocID="{8134AEE5-D73B-4E8E-A9D3-6B777C157912}" presName="parentLeftMargin" presStyleLbl="node1" presStyleIdx="0" presStyleCnt="5"/>
      <dgm:spPr/>
      <dgm:t>
        <a:bodyPr/>
        <a:lstStyle/>
        <a:p>
          <a:endParaRPr lang="es-EC"/>
        </a:p>
      </dgm:t>
    </dgm:pt>
    <dgm:pt modelId="{CADBA3BE-A097-4A57-A2CE-D490B2FFAC47}" type="pres">
      <dgm:prSet presAssocID="{8134AEE5-D73B-4E8E-A9D3-6B777C157912}" presName="parentText" presStyleLbl="node1" presStyleIdx="0" presStyleCnt="5">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C"/>
        </a:p>
      </dgm:t>
    </dgm:pt>
    <dgm:pt modelId="{CC488A62-4F63-46F9-BB6E-7F084E7B450A}" type="pres">
      <dgm:prSet presAssocID="{8134AEE5-D73B-4E8E-A9D3-6B777C157912}" presName="childText" presStyleLbl="conFgAcc1" presStyleIdx="0" presStyleCnt="5">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C"/>
        </a:p>
      </dgm:t>
    </dgm:pt>
    <dgm:pt modelId="{D16FECFC-AA5A-4A41-8F4A-E077E24FDF61}" type="pres">
      <dgm:prSet presAssocID="{903E1DB7-9455-4616-A54B-EF491955096E}" presName="parentLin" presStyleCnt="0"/>
      <dgm:spPr/>
      <dgm:t>
        <a:bodyPr/>
        <a:lstStyle/>
        <a:p>
          <a:endParaRPr lang="es-EC"/>
        </a:p>
      </dgm:t>
    </dgm:pt>
    <dgm:pt modelId="{3BC8D540-B26A-4A2B-B078-5B48D6670F71}" type="pres">
      <dgm:prSet presAssocID="{903E1DB7-9455-4616-A54B-EF491955096E}" presName="parentLeftMargin" presStyleLbl="node1" presStyleIdx="0" presStyleCnt="5"/>
      <dgm:spPr/>
      <dgm:t>
        <a:bodyPr/>
        <a:lstStyle/>
        <a:p>
          <a:endParaRPr lang="es-EC"/>
        </a:p>
      </dgm:t>
    </dgm:pt>
    <dgm:pt modelId="{89D6FD6F-C951-4557-BE59-35538894082E}" type="pres">
      <dgm:prSet presAssocID="{903E1DB7-9455-4616-A54B-EF491955096E}" presName="parentText" presStyleLbl="node1" presStyleIdx="1" presStyleCnt="5"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C"/>
        </a:p>
      </dgm:t>
    </dgm:pt>
    <dgm:pt modelId="{1E4CA2BE-FB35-430D-8CB2-CEE2152C885B}" type="pres">
      <dgm:prSet presAssocID="{903E1DB7-9455-4616-A54B-EF491955096E}" presName="childText" presStyleLbl="conFgAcc1" presStyleIdx="1" presStyleCnt="5">
        <dgm:presLayoutVars>
          <dgm:bulletEnabled val="1"/>
        </dgm:presLayoutVars>
      </dgm:prSet>
      <dgm:spPr/>
      <dgm:t>
        <a:bodyPr/>
        <a:lstStyle/>
        <a:p>
          <a:endParaRPr lang="es-EC"/>
        </a:p>
      </dgm:t>
    </dgm:pt>
    <dgm:pt modelId="{174EFCEE-4D87-4DAE-BC81-ED439ADF3166}" type="pres">
      <dgm:prSet presAssocID="{28CDB340-9933-4791-81CD-77CC817AC156}" presName="spaceBetweenRectangles" presStyleCnt="0"/>
      <dgm:spPr/>
      <dgm:t>
        <a:bodyPr/>
        <a:lstStyle/>
        <a:p>
          <a:endParaRPr lang="es-EC"/>
        </a:p>
      </dgm:t>
    </dgm:pt>
    <dgm:pt modelId="{01879BBA-E2DC-48BA-AD2B-B54DED3FF20C}" type="pres">
      <dgm:prSet presAssocID="{7BD3BB84-6D58-4B83-ACA9-0CFEE6D3328F}" presName="parentLin" presStyleCnt="0"/>
      <dgm:spPr/>
      <dgm:t>
        <a:bodyPr/>
        <a:lstStyle/>
        <a:p>
          <a:endParaRPr lang="es-EC"/>
        </a:p>
      </dgm:t>
    </dgm:pt>
    <dgm:pt modelId="{3A58FF7A-E45F-427F-B2D3-DDC63A187F20}" type="pres">
      <dgm:prSet presAssocID="{7BD3BB84-6D58-4B83-ACA9-0CFEE6D3328F}" presName="parentLeftMargin" presStyleLbl="node1" presStyleIdx="1" presStyleCnt="5"/>
      <dgm:spPr/>
      <dgm:t>
        <a:bodyPr/>
        <a:lstStyle/>
        <a:p>
          <a:endParaRPr lang="es-EC"/>
        </a:p>
      </dgm:t>
    </dgm:pt>
    <dgm:pt modelId="{5F03FD50-A4DB-4476-AD11-743C9DE7B30F}" type="pres">
      <dgm:prSet presAssocID="{7BD3BB84-6D58-4B83-ACA9-0CFEE6D3328F}" presName="parentText" presStyleLbl="node1" presStyleIdx="2" presStyleCnt="5">
        <dgm:presLayoutVars>
          <dgm:chMax val="0"/>
          <dgm:bulletEnabled val="1"/>
        </dgm:presLayoutVars>
      </dgm:prSet>
      <dgm:spPr/>
      <dgm:t>
        <a:bodyPr/>
        <a:lstStyle/>
        <a:p>
          <a:endParaRPr lang="es-EC"/>
        </a:p>
      </dgm:t>
    </dgm:pt>
    <dgm:pt modelId="{506DDB46-D1C0-410E-B3D6-DF697DA5CC20}" type="pres">
      <dgm:prSet presAssocID="{7BD3BB84-6D58-4B83-ACA9-0CFEE6D3328F}" presName="negativeSpace" presStyleCnt="0"/>
      <dgm:spPr/>
      <dgm:t>
        <a:bodyPr/>
        <a:lstStyle/>
        <a:p>
          <a:endParaRPr lang="es-EC"/>
        </a:p>
      </dgm:t>
    </dgm:pt>
    <dgm:pt modelId="{7365E0B2-09D9-4898-AACA-C0FAD3E190AC}" type="pres">
      <dgm:prSet presAssocID="{7BD3BB84-6D58-4B83-ACA9-0CFEE6D3328F}" presName="childText" presStyleLbl="conFgAcc1" presStyleIdx="2" presStyleCnt="5">
        <dgm:presLayoutVars>
          <dgm:bulletEnabled val="1"/>
        </dgm:presLayoutVars>
      </dgm:prSet>
      <dgm:spPr/>
      <dgm:t>
        <a:bodyPr/>
        <a:lstStyle/>
        <a:p>
          <a:endParaRPr lang="es-EC"/>
        </a:p>
      </dgm:t>
    </dgm:pt>
    <dgm:pt modelId="{F938E360-203E-412C-AFD9-FC813638D0D7}" type="pres">
      <dgm:prSet presAssocID="{EA0F171A-25F2-4180-8841-56FE7FAB6AB7}" presName="spaceBetweenRectangles" presStyleCnt="0"/>
      <dgm:spPr/>
      <dgm:t>
        <a:bodyPr/>
        <a:lstStyle/>
        <a:p>
          <a:endParaRPr lang="es-EC"/>
        </a:p>
      </dgm:t>
    </dgm:pt>
    <dgm:pt modelId="{A312789A-AE4B-4DF7-9FF3-DFC9F1216D3D}" type="pres">
      <dgm:prSet presAssocID="{42F5924A-928A-49CC-9E86-3B8402D96281}" presName="parentLin" presStyleCnt="0"/>
      <dgm:spPr/>
      <dgm:t>
        <a:bodyPr/>
        <a:lstStyle/>
        <a:p>
          <a:endParaRPr lang="es-EC"/>
        </a:p>
      </dgm:t>
    </dgm:pt>
    <dgm:pt modelId="{133D0973-08E9-40C7-88A0-9815BF1A41CC}" type="pres">
      <dgm:prSet presAssocID="{42F5924A-928A-49CC-9E86-3B8402D96281}" presName="parentLeftMargin" presStyleLbl="node1" presStyleIdx="2" presStyleCnt="5"/>
      <dgm:spPr/>
      <dgm:t>
        <a:bodyPr/>
        <a:lstStyle/>
        <a:p>
          <a:endParaRPr lang="es-EC"/>
        </a:p>
      </dgm:t>
    </dgm:pt>
    <dgm:pt modelId="{E8C48CFD-5DAA-47AE-8795-FCFD6F8DF848}" type="pres">
      <dgm:prSet presAssocID="{42F5924A-928A-49CC-9E86-3B8402D96281}" presName="parentText" presStyleLbl="node1" presStyleIdx="3" presStyleCnt="5">
        <dgm:presLayoutVars>
          <dgm:chMax val="0"/>
          <dgm:bulletEnabled val="1"/>
        </dgm:presLayoutVars>
      </dgm:prSet>
      <dgm:spPr/>
      <dgm:t>
        <a:bodyPr/>
        <a:lstStyle/>
        <a:p>
          <a:endParaRPr lang="es-EC"/>
        </a:p>
      </dgm:t>
    </dgm:pt>
    <dgm:pt modelId="{88E5B961-9BC3-443A-BD8D-2BDAD705A984}" type="pres">
      <dgm:prSet presAssocID="{42F5924A-928A-49CC-9E86-3B8402D96281}" presName="negativeSpace" presStyleCnt="0"/>
      <dgm:spPr/>
      <dgm:t>
        <a:bodyPr/>
        <a:lstStyle/>
        <a:p>
          <a:endParaRPr lang="es-EC"/>
        </a:p>
      </dgm:t>
    </dgm:pt>
    <dgm:pt modelId="{7B43BD2A-5BF9-4CB0-B894-0CE5DC513CB0}" type="pres">
      <dgm:prSet presAssocID="{42F5924A-928A-49CC-9E86-3B8402D96281}" presName="childText" presStyleLbl="conFgAcc1" presStyleIdx="3" presStyleCnt="5" custLinFactNeighborY="0">
        <dgm:presLayoutVars>
          <dgm:bulletEnabled val="1"/>
        </dgm:presLayoutVars>
      </dgm:prSet>
      <dgm:spPr/>
      <dgm:t>
        <a:bodyPr/>
        <a:lstStyle/>
        <a:p>
          <a:endParaRPr lang="es-EC"/>
        </a:p>
      </dgm:t>
    </dgm:pt>
    <dgm:pt modelId="{F4A41694-709F-468E-9495-5C22177A06FC}" type="pres">
      <dgm:prSet presAssocID="{5D1D94C6-3250-4359-917F-9E05EA3D2189}" presName="spaceBetweenRectangles" presStyleCnt="0"/>
      <dgm:spPr/>
      <dgm:t>
        <a:bodyPr/>
        <a:lstStyle/>
        <a:p>
          <a:endParaRPr lang="es-EC"/>
        </a:p>
      </dgm:t>
    </dgm:pt>
    <dgm:pt modelId="{0EE9EECD-B248-4D18-B4E3-29BC1B35B7CE}" type="pres">
      <dgm:prSet presAssocID="{4338B03F-1634-40B0-9730-9229A6E3A122}" presName="parentLin" presStyleCnt="0"/>
      <dgm:spPr/>
      <dgm:t>
        <a:bodyPr/>
        <a:lstStyle/>
        <a:p>
          <a:endParaRPr lang="es-EC"/>
        </a:p>
      </dgm:t>
    </dgm:pt>
    <dgm:pt modelId="{DF377ECB-7744-4688-B722-9C99A683FECF}" type="pres">
      <dgm:prSet presAssocID="{4338B03F-1634-40B0-9730-9229A6E3A122}" presName="parentLeftMargin" presStyleLbl="node1" presStyleIdx="3" presStyleCnt="5"/>
      <dgm:spPr/>
      <dgm:t>
        <a:bodyPr/>
        <a:lstStyle/>
        <a:p>
          <a:endParaRPr lang="es-EC"/>
        </a:p>
      </dgm:t>
    </dgm:pt>
    <dgm:pt modelId="{99A80878-1C05-4DD9-A0E4-4C4B09919F39}" type="pres">
      <dgm:prSet presAssocID="{4338B03F-1634-40B0-9730-9229A6E3A122}" presName="parentText" presStyleLbl="node1" presStyleIdx="4" presStyleCnt="5">
        <dgm:presLayoutVars>
          <dgm:chMax val="0"/>
          <dgm:bulletEnabled val="1"/>
        </dgm:presLayoutVars>
      </dgm:prSet>
      <dgm:spPr/>
      <dgm:t>
        <a:bodyPr/>
        <a:lstStyle/>
        <a:p>
          <a:endParaRPr lang="es-EC"/>
        </a:p>
      </dgm:t>
    </dgm:pt>
    <dgm:pt modelId="{718F45F0-3A5E-4263-8F7C-909FA2D70F04}" type="pres">
      <dgm:prSet presAssocID="{4338B03F-1634-40B0-9730-9229A6E3A122}" presName="negativeSpace" presStyleCnt="0"/>
      <dgm:spPr/>
      <dgm:t>
        <a:bodyPr/>
        <a:lstStyle/>
        <a:p>
          <a:endParaRPr lang="es-EC"/>
        </a:p>
      </dgm:t>
    </dgm:pt>
    <dgm:pt modelId="{4E21C569-1D7C-4639-8E32-6072BDB3F242}" type="pres">
      <dgm:prSet presAssocID="{4338B03F-1634-40B0-9730-9229A6E3A122}" presName="childText" presStyleLbl="conFgAcc1" presStyleIdx="4" presStyleCnt="5">
        <dgm:presLayoutVars>
          <dgm:bulletEnabled val="1"/>
        </dgm:presLayoutVars>
      </dgm:prSet>
      <dgm:spPr/>
      <dgm:t>
        <a:bodyPr/>
        <a:lstStyle/>
        <a:p>
          <a:endParaRPr lang="es-EC"/>
        </a:p>
      </dgm:t>
    </dgm:pt>
  </dgm:ptLst>
  <dgm:cxnLst>
    <dgm:cxn modelId="{691F50F8-6F41-4696-867B-2A937C2901C7}" srcId="{39D04B94-9FF0-47DA-A28D-2BF3294E30D3}" destId="{42F5924A-928A-49CC-9E86-3B8402D96281}" srcOrd="3" destOrd="0" parTransId="{F2A9F662-18BC-4345-B9F2-B2D879907050}" sibTransId="{5D1D94C6-3250-4359-917F-9E05EA3D2189}"/>
    <dgm:cxn modelId="{5CC9C7D2-CAE4-4084-8911-1ED77F4E7AC7}" type="presOf" srcId="{8134AEE5-D73B-4E8E-A9D3-6B777C157912}" destId="{1212A38A-7C2E-4894-A2E4-D0A20FEC3951}" srcOrd="0"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47DA1EC8-2F93-4466-8044-04E660C4CEDA}" type="presOf" srcId="{E77B7251-2CB3-4BCB-B7CE-C08D69FBCA05}" destId="{CC488A62-4F63-46F9-BB6E-7F084E7B450A}" srcOrd="0" destOrd="0" presId="urn:microsoft.com/office/officeart/2005/8/layout/list1"/>
    <dgm:cxn modelId="{B1DC5BE8-148A-4822-90C0-208A4FA8F20F}" type="presOf" srcId="{A82A6DAA-F78F-4B9A-9B94-6BCB7985E24B}" destId="{1E4CA2BE-FB35-430D-8CB2-CEE2152C885B}" srcOrd="0" destOrd="0" presId="urn:microsoft.com/office/officeart/2005/8/layout/list1"/>
    <dgm:cxn modelId="{E0C8570B-075B-45D1-A2B9-C01622634D6E}" type="presOf" srcId="{4338B03F-1634-40B0-9730-9229A6E3A122}" destId="{99A80878-1C05-4DD9-A0E4-4C4B09919F39}" srcOrd="1" destOrd="0" presId="urn:microsoft.com/office/officeart/2005/8/layout/list1"/>
    <dgm:cxn modelId="{01CAD46E-47B2-428E-A0A8-28A1C3640EC7}" type="presOf" srcId="{903E1DB7-9455-4616-A54B-EF491955096E}" destId="{89D6FD6F-C951-4557-BE59-35538894082E}" srcOrd="1" destOrd="0" presId="urn:microsoft.com/office/officeart/2005/8/layout/list1"/>
    <dgm:cxn modelId="{75D1EDF3-B4CF-47C8-97A8-629C880A5545}" type="presOf" srcId="{42F5924A-928A-49CC-9E86-3B8402D96281}" destId="{E8C48CFD-5DAA-47AE-8795-FCFD6F8DF848}" srcOrd="1" destOrd="0" presId="urn:microsoft.com/office/officeart/2005/8/layout/list1"/>
    <dgm:cxn modelId="{7A036F60-C872-4D9B-B27C-7F7DE1A6B5AA}" srcId="{4338B03F-1634-40B0-9730-9229A6E3A122}" destId="{A9052623-35E6-4A99-862E-575D47491B95}" srcOrd="0" destOrd="0" parTransId="{344B7CB0-06CE-4E26-AC25-5E534DFA8A67}" sibTransId="{E4B950AB-BFAE-4AEA-A610-860A32AB9EB8}"/>
    <dgm:cxn modelId="{A37744D5-EBD7-408E-825C-64A9B6E510D7}" srcId="{39D04B94-9FF0-47DA-A28D-2BF3294E30D3}" destId="{8134AEE5-D73B-4E8E-A9D3-6B777C157912}" srcOrd="0" destOrd="0" parTransId="{41051EFE-242E-4B4D-B6C6-915CF28E6FE0}" sibTransId="{3A8EFAEC-DE22-4B74-843C-3D727DEDA48B}"/>
    <dgm:cxn modelId="{37EB0E97-651F-4F5F-BD6D-CB7C089DBD41}" srcId="{42F5924A-928A-49CC-9E86-3B8402D96281}" destId="{1C8DB22C-9BF0-4CBD-8DE6-D5B762B229F1}" srcOrd="0" destOrd="0" parTransId="{4BFF11BC-44C9-42AF-968A-755371156946}" sibTransId="{F4F4C5B2-D6D9-4BE4-8203-15AC68812218}"/>
    <dgm:cxn modelId="{FEEA0A0A-08A2-4908-9F4A-243107AA1E3F}" srcId="{8134AEE5-D73B-4E8E-A9D3-6B777C157912}" destId="{E77B7251-2CB3-4BCB-B7CE-C08D69FBCA05}" srcOrd="0" destOrd="0" parTransId="{91E9FF0F-6B4F-41D2-B4A3-53882F823FAE}" sibTransId="{45A7BF1D-C728-47B1-BE6B-C7FFA014B0AF}"/>
    <dgm:cxn modelId="{4E05A26D-C124-4272-9883-118C8382949D}" type="presOf" srcId="{7BD3BB84-6D58-4B83-ACA9-0CFEE6D3328F}" destId="{3A58FF7A-E45F-427F-B2D3-DDC63A187F20}" srcOrd="0" destOrd="0" presId="urn:microsoft.com/office/officeart/2005/8/layout/list1"/>
    <dgm:cxn modelId="{5A4CEA0B-F185-4EE4-B0B2-00C107E7EC4E}" type="presOf" srcId="{8134AEE5-D73B-4E8E-A9D3-6B777C157912}" destId="{CADBA3BE-A097-4A57-A2CE-D490B2FFAC47}" srcOrd="1" destOrd="0" presId="urn:microsoft.com/office/officeart/2005/8/layout/list1"/>
    <dgm:cxn modelId="{3BDA74D1-85E3-4331-98F0-B649F2DD173D}" srcId="{39D04B94-9FF0-47DA-A28D-2BF3294E30D3}" destId="{903E1DB7-9455-4616-A54B-EF491955096E}" srcOrd="1" destOrd="0" parTransId="{BE2C93F8-45AD-4816-A044-27DC6772F37D}" sibTransId="{28CDB340-9933-4791-81CD-77CC817AC156}"/>
    <dgm:cxn modelId="{7A3D7B3F-0AE8-4288-8968-478668AFE25B}" type="presOf" srcId="{903E1DB7-9455-4616-A54B-EF491955096E}" destId="{3BC8D540-B26A-4A2B-B078-5B48D6670F71}" srcOrd="0" destOrd="0" presId="urn:microsoft.com/office/officeart/2005/8/layout/list1"/>
    <dgm:cxn modelId="{6AC9FC8D-2C22-49AF-8A77-45B75DA6C73B}" type="presOf" srcId="{D1C17329-5996-4CF8-AF96-379BE447042A}" destId="{7365E0B2-09D9-4898-AACA-C0FAD3E190AC}" srcOrd="0" destOrd="0" presId="urn:microsoft.com/office/officeart/2005/8/layout/list1"/>
    <dgm:cxn modelId="{55501D5E-157A-418A-A15A-4E92E625DF97}" type="presOf" srcId="{7BD3BB84-6D58-4B83-ACA9-0CFEE6D3328F}" destId="{5F03FD50-A4DB-4476-AD11-743C9DE7B30F}" srcOrd="1" destOrd="0" presId="urn:microsoft.com/office/officeart/2005/8/layout/list1"/>
    <dgm:cxn modelId="{E6039717-9D07-450C-8DBD-62B89A66FB8B}" type="presOf" srcId="{39D04B94-9FF0-47DA-A28D-2BF3294E30D3}" destId="{2503C3E6-6186-4DFE-B8DF-822B16896768}" srcOrd="0" destOrd="0" presId="urn:microsoft.com/office/officeart/2005/8/layout/list1"/>
    <dgm:cxn modelId="{7A2C0FE2-F00B-4462-99C9-E1B8B9BE9C7F}" type="presOf" srcId="{42F5924A-928A-49CC-9E86-3B8402D96281}" destId="{133D0973-08E9-40C7-88A0-9815BF1A41CC}" srcOrd="0" destOrd="0" presId="urn:microsoft.com/office/officeart/2005/8/layout/list1"/>
    <dgm:cxn modelId="{A7DC0316-7021-4327-8574-582B6D8AD2FB}" type="presOf" srcId="{A9052623-35E6-4A99-862E-575D47491B95}" destId="{4E21C569-1D7C-4639-8E32-6072BDB3F242}" srcOrd="0" destOrd="0" presId="urn:microsoft.com/office/officeart/2005/8/layout/list1"/>
    <dgm:cxn modelId="{E782EB17-72EB-4F6D-8504-81CB53115884}" type="presOf" srcId="{4338B03F-1634-40B0-9730-9229A6E3A122}" destId="{DF377ECB-7744-4688-B722-9C99A683FECF}" srcOrd="0" destOrd="0" presId="urn:microsoft.com/office/officeart/2005/8/layout/list1"/>
    <dgm:cxn modelId="{CE48523F-0804-4FD9-B59D-F3260737483E}" type="presOf" srcId="{1C8DB22C-9BF0-4CBD-8DE6-D5B762B229F1}" destId="{7B43BD2A-5BF9-4CB0-B894-0CE5DC513CB0}" srcOrd="0" destOrd="0" presId="urn:microsoft.com/office/officeart/2005/8/layout/list1"/>
    <dgm:cxn modelId="{941C4500-65A0-4B0E-A9F0-E07DD2DF0129}" srcId="{39D04B94-9FF0-47DA-A28D-2BF3294E30D3}" destId="{7BD3BB84-6D58-4B83-ACA9-0CFEE6D3328F}" srcOrd="2" destOrd="0" parTransId="{FDAC5582-98FC-43D4-BE12-2F5CF543C771}" sibTransId="{EA0F171A-25F2-4180-8841-56FE7FAB6AB7}"/>
    <dgm:cxn modelId="{0779129D-CD66-47CA-873F-BCA52A628CCD}" srcId="{7BD3BB84-6D58-4B83-ACA9-0CFEE6D3328F}" destId="{D1C17329-5996-4CF8-AF96-379BE447042A}" srcOrd="0" destOrd="0" parTransId="{BED2344F-27AA-4CDA-B796-B0FD76B4ABC6}" sibTransId="{306EBE94-94DA-4DE9-A11B-E027C2B9FF0C}"/>
    <dgm:cxn modelId="{A99DF118-70E2-4D8B-882D-7D6EC393CEB6}" srcId="{39D04B94-9FF0-47DA-A28D-2BF3294E30D3}" destId="{4338B03F-1634-40B0-9730-9229A6E3A122}" srcOrd="4" destOrd="0" parTransId="{39059C77-8569-4DFF-9612-40621BB01539}" sibTransId="{8E4D78F9-915F-4EA1-B5E6-454BB52D8C0D}"/>
    <dgm:cxn modelId="{C6FA8F8D-F93B-4788-B071-E3961ED24761}" type="presParOf" srcId="{2503C3E6-6186-4DFE-B8DF-822B16896768}" destId="{8CE31543-6B6D-4C69-9968-EB66D126894D}" srcOrd="0" destOrd="0" presId="urn:microsoft.com/office/officeart/2005/8/layout/list1"/>
    <dgm:cxn modelId="{9FE023C5-366F-4E0F-A15B-5000A4984EAB}" type="presParOf" srcId="{8CE31543-6B6D-4C69-9968-EB66D126894D}" destId="{1212A38A-7C2E-4894-A2E4-D0A20FEC3951}" srcOrd="0" destOrd="0" presId="urn:microsoft.com/office/officeart/2005/8/layout/list1"/>
    <dgm:cxn modelId="{D1C28FA4-F7E3-45BD-9469-13F1DA8B7AF7}" type="presParOf" srcId="{8CE31543-6B6D-4C69-9968-EB66D126894D}" destId="{CADBA3BE-A097-4A57-A2CE-D490B2FFAC47}" srcOrd="1" destOrd="0" presId="urn:microsoft.com/office/officeart/2005/8/layout/list1"/>
    <dgm:cxn modelId="{583F02AF-EE80-4DC5-8F8F-AB0AB57460C0}" type="presParOf" srcId="{2503C3E6-6186-4DFE-B8DF-822B16896768}" destId="{A6EA71B6-5315-46CC-AA20-FAF4312CFB87}" srcOrd="1" destOrd="0" presId="urn:microsoft.com/office/officeart/2005/8/layout/list1"/>
    <dgm:cxn modelId="{00F728F7-2910-4B62-B5A0-D801557B7C3B}" type="presParOf" srcId="{2503C3E6-6186-4DFE-B8DF-822B16896768}" destId="{CC488A62-4F63-46F9-BB6E-7F084E7B450A}" srcOrd="2" destOrd="0" presId="urn:microsoft.com/office/officeart/2005/8/layout/list1"/>
    <dgm:cxn modelId="{8EB92CD9-6A3B-48ED-B0FF-70F3B65C2CCE}" type="presParOf" srcId="{2503C3E6-6186-4DFE-B8DF-822B16896768}" destId="{013833F4-99A4-4A1C-9115-D85C57619311}" srcOrd="3" destOrd="0" presId="urn:microsoft.com/office/officeart/2005/8/layout/list1"/>
    <dgm:cxn modelId="{2A588A2D-1DA0-4A7E-870C-D00210F53C7A}" type="presParOf" srcId="{2503C3E6-6186-4DFE-B8DF-822B16896768}" destId="{D16FECFC-AA5A-4A41-8F4A-E077E24FDF61}" srcOrd="4" destOrd="0" presId="urn:microsoft.com/office/officeart/2005/8/layout/list1"/>
    <dgm:cxn modelId="{CDB6B6C6-4301-4019-99AD-3A2E5AF2CD87}" type="presParOf" srcId="{D16FECFC-AA5A-4A41-8F4A-E077E24FDF61}" destId="{3BC8D540-B26A-4A2B-B078-5B48D6670F71}" srcOrd="0" destOrd="0" presId="urn:microsoft.com/office/officeart/2005/8/layout/list1"/>
    <dgm:cxn modelId="{7AC57315-526D-4B9C-8F7D-237A020CA22C}" type="presParOf" srcId="{D16FECFC-AA5A-4A41-8F4A-E077E24FDF61}" destId="{89D6FD6F-C951-4557-BE59-35538894082E}" srcOrd="1" destOrd="0" presId="urn:microsoft.com/office/officeart/2005/8/layout/list1"/>
    <dgm:cxn modelId="{6E906E7F-555A-4284-A090-E44E20F1DFE8}" type="presParOf" srcId="{2503C3E6-6186-4DFE-B8DF-822B16896768}" destId="{350A272E-ED75-4A0E-A844-28AF84801AC3}" srcOrd="5" destOrd="0" presId="urn:microsoft.com/office/officeart/2005/8/layout/list1"/>
    <dgm:cxn modelId="{B484D8B6-C141-4FE7-A434-9E1F554D99EA}" type="presParOf" srcId="{2503C3E6-6186-4DFE-B8DF-822B16896768}" destId="{1E4CA2BE-FB35-430D-8CB2-CEE2152C885B}" srcOrd="6" destOrd="0" presId="urn:microsoft.com/office/officeart/2005/8/layout/list1"/>
    <dgm:cxn modelId="{736648BD-16E5-4805-9DC0-2BFC88B22B17}" type="presParOf" srcId="{2503C3E6-6186-4DFE-B8DF-822B16896768}" destId="{174EFCEE-4D87-4DAE-BC81-ED439ADF3166}" srcOrd="7" destOrd="0" presId="urn:microsoft.com/office/officeart/2005/8/layout/list1"/>
    <dgm:cxn modelId="{40607A00-B944-4DA0-9FBA-4170E167B32B}" type="presParOf" srcId="{2503C3E6-6186-4DFE-B8DF-822B16896768}" destId="{01879BBA-E2DC-48BA-AD2B-B54DED3FF20C}" srcOrd="8" destOrd="0" presId="urn:microsoft.com/office/officeart/2005/8/layout/list1"/>
    <dgm:cxn modelId="{0AE33BF6-4CFC-4DDE-8F39-D604857711C2}" type="presParOf" srcId="{01879BBA-E2DC-48BA-AD2B-B54DED3FF20C}" destId="{3A58FF7A-E45F-427F-B2D3-DDC63A187F20}" srcOrd="0" destOrd="0" presId="urn:microsoft.com/office/officeart/2005/8/layout/list1"/>
    <dgm:cxn modelId="{80C9B401-786A-40FD-9FA7-2BEE7E93CFF6}" type="presParOf" srcId="{01879BBA-E2DC-48BA-AD2B-B54DED3FF20C}" destId="{5F03FD50-A4DB-4476-AD11-743C9DE7B30F}" srcOrd="1" destOrd="0" presId="urn:microsoft.com/office/officeart/2005/8/layout/list1"/>
    <dgm:cxn modelId="{0230456F-8199-4B01-BD0D-A21BF950AF8E}" type="presParOf" srcId="{2503C3E6-6186-4DFE-B8DF-822B16896768}" destId="{506DDB46-D1C0-410E-B3D6-DF697DA5CC20}" srcOrd="9" destOrd="0" presId="urn:microsoft.com/office/officeart/2005/8/layout/list1"/>
    <dgm:cxn modelId="{AE42C060-8890-4D4C-8B6D-E3DCEDE5DEA2}" type="presParOf" srcId="{2503C3E6-6186-4DFE-B8DF-822B16896768}" destId="{7365E0B2-09D9-4898-AACA-C0FAD3E190AC}" srcOrd="10" destOrd="0" presId="urn:microsoft.com/office/officeart/2005/8/layout/list1"/>
    <dgm:cxn modelId="{F1DBA023-0BC0-4474-A1A7-9AE1A86598CA}" type="presParOf" srcId="{2503C3E6-6186-4DFE-B8DF-822B16896768}" destId="{F938E360-203E-412C-AFD9-FC813638D0D7}" srcOrd="11" destOrd="0" presId="urn:microsoft.com/office/officeart/2005/8/layout/list1"/>
    <dgm:cxn modelId="{93359841-C1BE-4D90-AA38-2B12D719AB51}" type="presParOf" srcId="{2503C3E6-6186-4DFE-B8DF-822B16896768}" destId="{A312789A-AE4B-4DF7-9FF3-DFC9F1216D3D}" srcOrd="12" destOrd="0" presId="urn:microsoft.com/office/officeart/2005/8/layout/list1"/>
    <dgm:cxn modelId="{5CBFD030-2739-435F-A5C6-1C6486C06117}" type="presParOf" srcId="{A312789A-AE4B-4DF7-9FF3-DFC9F1216D3D}" destId="{133D0973-08E9-40C7-88A0-9815BF1A41CC}" srcOrd="0" destOrd="0" presId="urn:microsoft.com/office/officeart/2005/8/layout/list1"/>
    <dgm:cxn modelId="{9737591F-F27A-46F9-949D-235E4892DF54}" type="presParOf" srcId="{A312789A-AE4B-4DF7-9FF3-DFC9F1216D3D}" destId="{E8C48CFD-5DAA-47AE-8795-FCFD6F8DF848}" srcOrd="1" destOrd="0" presId="urn:microsoft.com/office/officeart/2005/8/layout/list1"/>
    <dgm:cxn modelId="{904A2CB6-E2F4-48CE-9EB6-A95183FAE6FC}" type="presParOf" srcId="{2503C3E6-6186-4DFE-B8DF-822B16896768}" destId="{88E5B961-9BC3-443A-BD8D-2BDAD705A984}" srcOrd="13" destOrd="0" presId="urn:microsoft.com/office/officeart/2005/8/layout/list1"/>
    <dgm:cxn modelId="{4FEE1E0A-3BCA-4F26-AB22-E3B530083586}" type="presParOf" srcId="{2503C3E6-6186-4DFE-B8DF-822B16896768}" destId="{7B43BD2A-5BF9-4CB0-B894-0CE5DC513CB0}" srcOrd="14" destOrd="0" presId="urn:microsoft.com/office/officeart/2005/8/layout/list1"/>
    <dgm:cxn modelId="{711597F0-65D1-438C-9149-7CC2048D877A}" type="presParOf" srcId="{2503C3E6-6186-4DFE-B8DF-822B16896768}" destId="{F4A41694-709F-468E-9495-5C22177A06FC}" srcOrd="15" destOrd="0" presId="urn:microsoft.com/office/officeart/2005/8/layout/list1"/>
    <dgm:cxn modelId="{954EF314-E156-4B51-AC79-8BAF02D2493F}" type="presParOf" srcId="{2503C3E6-6186-4DFE-B8DF-822B16896768}" destId="{0EE9EECD-B248-4D18-B4E3-29BC1B35B7CE}" srcOrd="16" destOrd="0" presId="urn:microsoft.com/office/officeart/2005/8/layout/list1"/>
    <dgm:cxn modelId="{5E7C058F-FFA2-479A-BF4A-F75E975BE3CB}" type="presParOf" srcId="{0EE9EECD-B248-4D18-B4E3-29BC1B35B7CE}" destId="{DF377ECB-7744-4688-B722-9C99A683FECF}" srcOrd="0" destOrd="0" presId="urn:microsoft.com/office/officeart/2005/8/layout/list1"/>
    <dgm:cxn modelId="{4BECB1BB-236D-4D52-86A0-BACB1AC7A338}" type="presParOf" srcId="{0EE9EECD-B248-4D18-B4E3-29BC1B35B7CE}" destId="{99A80878-1C05-4DD9-A0E4-4C4B09919F39}" srcOrd="1" destOrd="0" presId="urn:microsoft.com/office/officeart/2005/8/layout/list1"/>
    <dgm:cxn modelId="{41C14B2C-EC59-471F-904E-BB9BC44289BE}" type="presParOf" srcId="{2503C3E6-6186-4DFE-B8DF-822B16896768}" destId="{718F45F0-3A5E-4263-8F7C-909FA2D70F04}" srcOrd="17" destOrd="0" presId="urn:microsoft.com/office/officeart/2005/8/layout/list1"/>
    <dgm:cxn modelId="{3D315E85-134B-4952-A7E9-BF3A7EA81F07}" type="presParOf" srcId="{2503C3E6-6186-4DFE-B8DF-822B16896768}" destId="{4E21C569-1D7C-4639-8E32-6072BDB3F24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A33F94-CFEB-4194-BF72-4C65EB1A214A}" type="doc">
      <dgm:prSet loTypeId="urn:microsoft.com/office/officeart/2005/8/layout/vProcess5" loCatId="process" qsTypeId="urn:microsoft.com/office/officeart/2005/8/quickstyle/simple5" qsCatId="simple" csTypeId="urn:microsoft.com/office/officeart/2005/8/colors/accent0_2" csCatId="mainScheme" phldr="1"/>
      <dgm:spPr/>
      <dgm:t>
        <a:bodyPr/>
        <a:lstStyle/>
        <a:p>
          <a:endParaRPr lang="es-ES"/>
        </a:p>
      </dgm:t>
    </dgm:pt>
    <dgm:pt modelId="{450FE471-4C4B-4DF4-A137-BED9CD6822FB}">
      <dgm:prSet phldrT="[Texto]" custT="1"/>
      <dgm:spPr/>
      <dgm:t>
        <a:bodyPr/>
        <a:lstStyle/>
        <a:p>
          <a:pPr algn="just"/>
          <a:r>
            <a:rPr lang="es-ES" sz="1600" dirty="0" smtClean="0">
              <a:solidFill>
                <a:schemeClr val="tx1"/>
              </a:solidFill>
            </a:rPr>
            <a:t>En base a la gestión administrativa que actualmente maneja las organizaciones no financieras de Economía Popular y Solidaria.</a:t>
          </a:r>
          <a:endParaRPr lang="es-ES" sz="1600" dirty="0">
            <a:solidFill>
              <a:schemeClr val="tx1"/>
            </a:solidFill>
          </a:endParaRPr>
        </a:p>
      </dgm:t>
    </dgm:pt>
    <dgm:pt modelId="{520498A5-001C-4594-9209-598EB4D5ACA8}" type="parTrans" cxnId="{4F7AB37E-7EB1-4C78-9F1E-D5D7F40A41F9}">
      <dgm:prSet/>
      <dgm:spPr/>
      <dgm:t>
        <a:bodyPr/>
        <a:lstStyle/>
        <a:p>
          <a:pPr algn="just"/>
          <a:endParaRPr lang="es-ES" sz="2000">
            <a:solidFill>
              <a:schemeClr val="tx1"/>
            </a:solidFill>
          </a:endParaRPr>
        </a:p>
      </dgm:t>
    </dgm:pt>
    <dgm:pt modelId="{434B610D-6B18-4808-9EBF-28BBD5D63380}" type="sibTrans" cxnId="{4F7AB37E-7EB1-4C78-9F1E-D5D7F40A41F9}">
      <dgm:prSet custT="1"/>
      <dgm:spPr>
        <a:gradFill rotWithShape="0">
          <a:gsLst>
            <a:gs pos="0">
              <a:srgbClr val="CCFF33"/>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dgm:spPr>
      <dgm:t>
        <a:bodyPr/>
        <a:lstStyle/>
        <a:p>
          <a:pPr algn="just"/>
          <a:endParaRPr lang="es-ES" sz="4000">
            <a:solidFill>
              <a:schemeClr val="tx1"/>
            </a:solidFill>
          </a:endParaRPr>
        </a:p>
      </dgm:t>
    </dgm:pt>
    <dgm:pt modelId="{AAA2C26F-27A4-4DC3-A857-89AAFB17536A}">
      <dgm:prSet custT="1"/>
      <dgm:spPr/>
      <dgm:t>
        <a:bodyPr/>
        <a:lstStyle/>
        <a:p>
          <a:pPr algn="just"/>
          <a:r>
            <a:rPr lang="es-ES" sz="1600" dirty="0" smtClean="0">
              <a:solidFill>
                <a:schemeClr val="tx1"/>
              </a:solidFill>
            </a:rPr>
            <a:t>Se propone un modelo de gestión administrativo combinado entre dos modelos; el EFQM y el modelo Deming  </a:t>
          </a:r>
          <a:endParaRPr lang="es-EC" sz="1600" dirty="0">
            <a:solidFill>
              <a:schemeClr val="tx1"/>
            </a:solidFill>
          </a:endParaRPr>
        </a:p>
      </dgm:t>
    </dgm:pt>
    <dgm:pt modelId="{109021CE-7643-4964-BF8E-1B78FB80737F}" type="parTrans" cxnId="{2D7BAF69-A393-4EB4-B799-54D45939AF6C}">
      <dgm:prSet/>
      <dgm:spPr/>
      <dgm:t>
        <a:bodyPr/>
        <a:lstStyle/>
        <a:p>
          <a:pPr algn="just"/>
          <a:endParaRPr lang="es-ES" sz="2000">
            <a:solidFill>
              <a:schemeClr val="tx1"/>
            </a:solidFill>
          </a:endParaRPr>
        </a:p>
      </dgm:t>
    </dgm:pt>
    <dgm:pt modelId="{B24F3E69-F662-423A-BE02-8965ABDBD558}" type="sibTrans" cxnId="{2D7BAF69-A393-4EB4-B799-54D45939AF6C}">
      <dgm:prSet custT="1"/>
      <dgm:spPr>
        <a:gradFill rotWithShape="0">
          <a:gsLst>
            <a:gs pos="0">
              <a:srgbClr val="CCFF33"/>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dgm:spPr>
      <dgm:t>
        <a:bodyPr/>
        <a:lstStyle/>
        <a:p>
          <a:pPr algn="just"/>
          <a:endParaRPr lang="es-ES" sz="4000">
            <a:solidFill>
              <a:schemeClr val="tx1"/>
            </a:solidFill>
          </a:endParaRPr>
        </a:p>
      </dgm:t>
    </dgm:pt>
    <dgm:pt modelId="{8F29AFA0-781F-4F82-B5F1-594D29C6E6FB}">
      <dgm:prSet custT="1"/>
      <dgm:spPr/>
      <dgm:t>
        <a:bodyPr/>
        <a:lstStyle/>
        <a:p>
          <a:pPr algn="just"/>
          <a:r>
            <a:rPr lang="es-ES" sz="1600" dirty="0" smtClean="0">
              <a:solidFill>
                <a:schemeClr val="tx1"/>
              </a:solidFill>
            </a:rPr>
            <a:t>Los cuales están orientados a mejorar la gestión  de procesos, al  desarrollo de las personas, aprendizaje, innovación, orientación de resultados y fortalecer la cooperación en todos los ámbitos ya sean estos internos o externos de la organización</a:t>
          </a:r>
          <a:r>
            <a:rPr lang="es-ES" sz="1600" dirty="0" smtClean="0">
              <a:solidFill>
                <a:schemeClr val="tx1"/>
              </a:solidFill>
            </a:rPr>
            <a:t>.</a:t>
          </a:r>
          <a:endParaRPr lang="es-EC" sz="1600" dirty="0">
            <a:solidFill>
              <a:schemeClr val="tx1"/>
            </a:solidFill>
          </a:endParaRPr>
        </a:p>
      </dgm:t>
    </dgm:pt>
    <dgm:pt modelId="{784662D7-AFCB-4372-B362-6CB61937195E}" type="parTrans" cxnId="{5A8C8896-A281-4B9D-83F5-D788C1744C15}">
      <dgm:prSet/>
      <dgm:spPr/>
      <dgm:t>
        <a:bodyPr/>
        <a:lstStyle/>
        <a:p>
          <a:pPr algn="just"/>
          <a:endParaRPr lang="es-ES" sz="2000">
            <a:solidFill>
              <a:schemeClr val="tx1"/>
            </a:solidFill>
          </a:endParaRPr>
        </a:p>
      </dgm:t>
    </dgm:pt>
    <dgm:pt modelId="{5BB83EEF-E748-4019-9B07-6576E00DEDEA}" type="sibTrans" cxnId="{5A8C8896-A281-4B9D-83F5-D788C1744C15}">
      <dgm:prSet/>
      <dgm:spPr/>
      <dgm:t>
        <a:bodyPr/>
        <a:lstStyle/>
        <a:p>
          <a:pPr algn="just"/>
          <a:endParaRPr lang="es-ES" sz="2000">
            <a:solidFill>
              <a:schemeClr val="tx1"/>
            </a:solidFill>
          </a:endParaRPr>
        </a:p>
      </dgm:t>
    </dgm:pt>
    <dgm:pt modelId="{92BC7DFD-3106-4383-9096-67FE2A06C31A}" type="pres">
      <dgm:prSet presAssocID="{4AA33F94-CFEB-4194-BF72-4C65EB1A214A}" presName="outerComposite" presStyleCnt="0">
        <dgm:presLayoutVars>
          <dgm:chMax val="5"/>
          <dgm:dir/>
          <dgm:resizeHandles val="exact"/>
        </dgm:presLayoutVars>
      </dgm:prSet>
      <dgm:spPr/>
      <dgm:t>
        <a:bodyPr/>
        <a:lstStyle/>
        <a:p>
          <a:endParaRPr lang="es-EC"/>
        </a:p>
      </dgm:t>
    </dgm:pt>
    <dgm:pt modelId="{D866DA65-5A12-4E9F-BC2E-FAC7599F5AC3}" type="pres">
      <dgm:prSet presAssocID="{4AA33F94-CFEB-4194-BF72-4C65EB1A214A}" presName="dummyMaxCanvas" presStyleCnt="0">
        <dgm:presLayoutVars/>
      </dgm:prSet>
      <dgm:spPr/>
      <dgm:t>
        <a:bodyPr/>
        <a:lstStyle/>
        <a:p>
          <a:endParaRPr lang="es-EC"/>
        </a:p>
      </dgm:t>
    </dgm:pt>
    <dgm:pt modelId="{51923B41-558D-4748-801B-68324242E4CE}" type="pres">
      <dgm:prSet presAssocID="{4AA33F94-CFEB-4194-BF72-4C65EB1A214A}" presName="ThreeNodes_1" presStyleLbl="node1" presStyleIdx="0" presStyleCnt="3">
        <dgm:presLayoutVars>
          <dgm:bulletEnabled val="1"/>
        </dgm:presLayoutVars>
      </dgm:prSet>
      <dgm:spPr/>
      <dgm:t>
        <a:bodyPr/>
        <a:lstStyle/>
        <a:p>
          <a:endParaRPr lang="es-ES"/>
        </a:p>
      </dgm:t>
    </dgm:pt>
    <dgm:pt modelId="{DEAD9686-7527-499F-8C47-B862E21241D6}" type="pres">
      <dgm:prSet presAssocID="{4AA33F94-CFEB-4194-BF72-4C65EB1A214A}" presName="ThreeNodes_2" presStyleLbl="node1" presStyleIdx="1" presStyleCnt="3">
        <dgm:presLayoutVars>
          <dgm:bulletEnabled val="1"/>
        </dgm:presLayoutVars>
      </dgm:prSet>
      <dgm:spPr/>
      <dgm:t>
        <a:bodyPr/>
        <a:lstStyle/>
        <a:p>
          <a:endParaRPr lang="es-ES"/>
        </a:p>
      </dgm:t>
    </dgm:pt>
    <dgm:pt modelId="{323DA0A2-A164-48C7-840D-57A5658F8BAE}" type="pres">
      <dgm:prSet presAssocID="{4AA33F94-CFEB-4194-BF72-4C65EB1A214A}" presName="ThreeNodes_3" presStyleLbl="node1" presStyleIdx="2" presStyleCnt="3">
        <dgm:presLayoutVars>
          <dgm:bulletEnabled val="1"/>
        </dgm:presLayoutVars>
      </dgm:prSet>
      <dgm:spPr/>
      <dgm:t>
        <a:bodyPr/>
        <a:lstStyle/>
        <a:p>
          <a:endParaRPr lang="es-ES"/>
        </a:p>
      </dgm:t>
    </dgm:pt>
    <dgm:pt modelId="{38D532A1-CB85-4E28-9DD9-59CE914C342D}" type="pres">
      <dgm:prSet presAssocID="{4AA33F94-CFEB-4194-BF72-4C65EB1A214A}" presName="ThreeConn_1-2" presStyleLbl="fgAccFollowNode1" presStyleIdx="0" presStyleCnt="2">
        <dgm:presLayoutVars>
          <dgm:bulletEnabled val="1"/>
        </dgm:presLayoutVars>
      </dgm:prSet>
      <dgm:spPr/>
      <dgm:t>
        <a:bodyPr/>
        <a:lstStyle/>
        <a:p>
          <a:endParaRPr lang="es-EC"/>
        </a:p>
      </dgm:t>
    </dgm:pt>
    <dgm:pt modelId="{E1D5B5BA-410F-4233-9216-373B0DE4E0A3}" type="pres">
      <dgm:prSet presAssocID="{4AA33F94-CFEB-4194-BF72-4C65EB1A214A}" presName="ThreeConn_2-3" presStyleLbl="fgAccFollowNode1" presStyleIdx="1" presStyleCnt="2">
        <dgm:presLayoutVars>
          <dgm:bulletEnabled val="1"/>
        </dgm:presLayoutVars>
      </dgm:prSet>
      <dgm:spPr/>
      <dgm:t>
        <a:bodyPr/>
        <a:lstStyle/>
        <a:p>
          <a:endParaRPr lang="es-EC"/>
        </a:p>
      </dgm:t>
    </dgm:pt>
    <dgm:pt modelId="{67B2A042-22A4-414E-AF7E-23487A3B5C3C}" type="pres">
      <dgm:prSet presAssocID="{4AA33F94-CFEB-4194-BF72-4C65EB1A214A}" presName="ThreeNodes_1_text" presStyleLbl="node1" presStyleIdx="2" presStyleCnt="3">
        <dgm:presLayoutVars>
          <dgm:bulletEnabled val="1"/>
        </dgm:presLayoutVars>
      </dgm:prSet>
      <dgm:spPr/>
      <dgm:t>
        <a:bodyPr/>
        <a:lstStyle/>
        <a:p>
          <a:endParaRPr lang="es-ES"/>
        </a:p>
      </dgm:t>
    </dgm:pt>
    <dgm:pt modelId="{06A19C61-C05C-419B-8F6F-0162B62C7F9C}" type="pres">
      <dgm:prSet presAssocID="{4AA33F94-CFEB-4194-BF72-4C65EB1A214A}" presName="ThreeNodes_2_text" presStyleLbl="node1" presStyleIdx="2" presStyleCnt="3">
        <dgm:presLayoutVars>
          <dgm:bulletEnabled val="1"/>
        </dgm:presLayoutVars>
      </dgm:prSet>
      <dgm:spPr/>
      <dgm:t>
        <a:bodyPr/>
        <a:lstStyle/>
        <a:p>
          <a:endParaRPr lang="es-ES"/>
        </a:p>
      </dgm:t>
    </dgm:pt>
    <dgm:pt modelId="{795EFFD8-364A-43DF-BAD1-D747FD1A4E3E}" type="pres">
      <dgm:prSet presAssocID="{4AA33F94-CFEB-4194-BF72-4C65EB1A214A}" presName="ThreeNodes_3_text" presStyleLbl="node1" presStyleIdx="2" presStyleCnt="3">
        <dgm:presLayoutVars>
          <dgm:bulletEnabled val="1"/>
        </dgm:presLayoutVars>
      </dgm:prSet>
      <dgm:spPr/>
      <dgm:t>
        <a:bodyPr/>
        <a:lstStyle/>
        <a:p>
          <a:endParaRPr lang="es-ES"/>
        </a:p>
      </dgm:t>
    </dgm:pt>
  </dgm:ptLst>
  <dgm:cxnLst>
    <dgm:cxn modelId="{A6BE6B06-338E-4EDC-9F62-D0CCFA0D2825}" type="presOf" srcId="{450FE471-4C4B-4DF4-A137-BED9CD6822FB}" destId="{51923B41-558D-4748-801B-68324242E4CE}" srcOrd="0" destOrd="0" presId="urn:microsoft.com/office/officeart/2005/8/layout/vProcess5"/>
    <dgm:cxn modelId="{40CB6610-A329-4727-8263-DB936EE70545}" type="presOf" srcId="{4AA33F94-CFEB-4194-BF72-4C65EB1A214A}" destId="{92BC7DFD-3106-4383-9096-67FE2A06C31A}" srcOrd="0" destOrd="0" presId="urn:microsoft.com/office/officeart/2005/8/layout/vProcess5"/>
    <dgm:cxn modelId="{4F7AB37E-7EB1-4C78-9F1E-D5D7F40A41F9}" srcId="{4AA33F94-CFEB-4194-BF72-4C65EB1A214A}" destId="{450FE471-4C4B-4DF4-A137-BED9CD6822FB}" srcOrd="0" destOrd="0" parTransId="{520498A5-001C-4594-9209-598EB4D5ACA8}" sibTransId="{434B610D-6B18-4808-9EBF-28BBD5D63380}"/>
    <dgm:cxn modelId="{785DCBB7-552E-4349-9EC4-640A4AA6552E}" type="presOf" srcId="{AAA2C26F-27A4-4DC3-A857-89AAFB17536A}" destId="{DEAD9686-7527-499F-8C47-B862E21241D6}" srcOrd="0" destOrd="0" presId="urn:microsoft.com/office/officeart/2005/8/layout/vProcess5"/>
    <dgm:cxn modelId="{67842A14-030F-457B-A2A3-E39F87E22746}" type="presOf" srcId="{450FE471-4C4B-4DF4-A137-BED9CD6822FB}" destId="{67B2A042-22A4-414E-AF7E-23487A3B5C3C}" srcOrd="1" destOrd="0" presId="urn:microsoft.com/office/officeart/2005/8/layout/vProcess5"/>
    <dgm:cxn modelId="{5A8C8896-A281-4B9D-83F5-D788C1744C15}" srcId="{4AA33F94-CFEB-4194-BF72-4C65EB1A214A}" destId="{8F29AFA0-781F-4F82-B5F1-594D29C6E6FB}" srcOrd="2" destOrd="0" parTransId="{784662D7-AFCB-4372-B362-6CB61937195E}" sibTransId="{5BB83EEF-E748-4019-9B07-6576E00DEDEA}"/>
    <dgm:cxn modelId="{2D7BAF69-A393-4EB4-B799-54D45939AF6C}" srcId="{4AA33F94-CFEB-4194-BF72-4C65EB1A214A}" destId="{AAA2C26F-27A4-4DC3-A857-89AAFB17536A}" srcOrd="1" destOrd="0" parTransId="{109021CE-7643-4964-BF8E-1B78FB80737F}" sibTransId="{B24F3E69-F662-423A-BE02-8965ABDBD558}"/>
    <dgm:cxn modelId="{DD5783E0-64B9-4767-B7FF-96D4FE0D5841}" type="presOf" srcId="{8F29AFA0-781F-4F82-B5F1-594D29C6E6FB}" destId="{323DA0A2-A164-48C7-840D-57A5658F8BAE}" srcOrd="0" destOrd="0" presId="urn:microsoft.com/office/officeart/2005/8/layout/vProcess5"/>
    <dgm:cxn modelId="{51A12994-B7E0-4252-A87E-39FD4E84AB2F}" type="presOf" srcId="{AAA2C26F-27A4-4DC3-A857-89AAFB17536A}" destId="{06A19C61-C05C-419B-8F6F-0162B62C7F9C}" srcOrd="1" destOrd="0" presId="urn:microsoft.com/office/officeart/2005/8/layout/vProcess5"/>
    <dgm:cxn modelId="{FA8D4222-D1BC-48E1-851F-38FAD84EFDA6}" type="presOf" srcId="{434B610D-6B18-4808-9EBF-28BBD5D63380}" destId="{38D532A1-CB85-4E28-9DD9-59CE914C342D}" srcOrd="0" destOrd="0" presId="urn:microsoft.com/office/officeart/2005/8/layout/vProcess5"/>
    <dgm:cxn modelId="{57568E22-F382-4DA4-BA79-FA10359B829F}" type="presOf" srcId="{B24F3E69-F662-423A-BE02-8965ABDBD558}" destId="{E1D5B5BA-410F-4233-9216-373B0DE4E0A3}" srcOrd="0" destOrd="0" presId="urn:microsoft.com/office/officeart/2005/8/layout/vProcess5"/>
    <dgm:cxn modelId="{127B5C27-FC04-416D-BD77-BF2F9CF87A55}" type="presOf" srcId="{8F29AFA0-781F-4F82-B5F1-594D29C6E6FB}" destId="{795EFFD8-364A-43DF-BAD1-D747FD1A4E3E}" srcOrd="1" destOrd="0" presId="urn:microsoft.com/office/officeart/2005/8/layout/vProcess5"/>
    <dgm:cxn modelId="{3F3EB325-C095-4FB1-8A29-0432160AAC5E}" type="presParOf" srcId="{92BC7DFD-3106-4383-9096-67FE2A06C31A}" destId="{D866DA65-5A12-4E9F-BC2E-FAC7599F5AC3}" srcOrd="0" destOrd="0" presId="urn:microsoft.com/office/officeart/2005/8/layout/vProcess5"/>
    <dgm:cxn modelId="{C2AB4ABF-E570-4CA3-95BC-ECEAF966E806}" type="presParOf" srcId="{92BC7DFD-3106-4383-9096-67FE2A06C31A}" destId="{51923B41-558D-4748-801B-68324242E4CE}" srcOrd="1" destOrd="0" presId="urn:microsoft.com/office/officeart/2005/8/layout/vProcess5"/>
    <dgm:cxn modelId="{82436D41-C001-4DC4-9655-A05A97F19C94}" type="presParOf" srcId="{92BC7DFD-3106-4383-9096-67FE2A06C31A}" destId="{DEAD9686-7527-499F-8C47-B862E21241D6}" srcOrd="2" destOrd="0" presId="urn:microsoft.com/office/officeart/2005/8/layout/vProcess5"/>
    <dgm:cxn modelId="{F25ABD99-B867-4C8F-B4B3-78D123D0F9B3}" type="presParOf" srcId="{92BC7DFD-3106-4383-9096-67FE2A06C31A}" destId="{323DA0A2-A164-48C7-840D-57A5658F8BAE}" srcOrd="3" destOrd="0" presId="urn:microsoft.com/office/officeart/2005/8/layout/vProcess5"/>
    <dgm:cxn modelId="{EA46EB64-557A-4CA7-9FF1-29757673E161}" type="presParOf" srcId="{92BC7DFD-3106-4383-9096-67FE2A06C31A}" destId="{38D532A1-CB85-4E28-9DD9-59CE914C342D}" srcOrd="4" destOrd="0" presId="urn:microsoft.com/office/officeart/2005/8/layout/vProcess5"/>
    <dgm:cxn modelId="{94B409D0-E9C3-489A-A3FD-3D5EC1EE2FD8}" type="presParOf" srcId="{92BC7DFD-3106-4383-9096-67FE2A06C31A}" destId="{E1D5B5BA-410F-4233-9216-373B0DE4E0A3}" srcOrd="5" destOrd="0" presId="urn:microsoft.com/office/officeart/2005/8/layout/vProcess5"/>
    <dgm:cxn modelId="{DCF5D9EE-C6C0-4E16-8333-1F429E61B977}" type="presParOf" srcId="{92BC7DFD-3106-4383-9096-67FE2A06C31A}" destId="{67B2A042-22A4-414E-AF7E-23487A3B5C3C}" srcOrd="6" destOrd="0" presId="urn:microsoft.com/office/officeart/2005/8/layout/vProcess5"/>
    <dgm:cxn modelId="{7AC0912E-02B2-465A-9791-6FC78B14B962}" type="presParOf" srcId="{92BC7DFD-3106-4383-9096-67FE2A06C31A}" destId="{06A19C61-C05C-419B-8F6F-0162B62C7F9C}" srcOrd="7" destOrd="0" presId="urn:microsoft.com/office/officeart/2005/8/layout/vProcess5"/>
    <dgm:cxn modelId="{B8198FF4-47B6-405E-8FB1-F6B6CFE2F21B}" type="presParOf" srcId="{92BC7DFD-3106-4383-9096-67FE2A06C31A}" destId="{795EFFD8-364A-43DF-BAD1-D747FD1A4E3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A8612B-83B8-463C-9A29-149C94308813}" type="doc">
      <dgm:prSet loTypeId="urn:microsoft.com/office/officeart/2009/3/layout/StepUpProcess" loCatId="process" qsTypeId="urn:microsoft.com/office/officeart/2005/8/quickstyle/simple3" qsCatId="simple" csTypeId="urn:microsoft.com/office/officeart/2005/8/colors/colorful1" csCatId="colorful" phldr="1"/>
      <dgm:spPr/>
      <dgm:t>
        <a:bodyPr/>
        <a:lstStyle/>
        <a:p>
          <a:endParaRPr lang="es-ES"/>
        </a:p>
      </dgm:t>
    </dgm:pt>
    <dgm:pt modelId="{07A3896F-0580-4BDA-A565-A2B69C74C6D8}">
      <dgm:prSet phldrT="[Texto]" custT="1"/>
      <dgm:spPr/>
      <dgm:t>
        <a:bodyPr/>
        <a:lstStyle/>
        <a:p>
          <a:r>
            <a:rPr lang="es-ES" sz="2400" b="1" dirty="0" smtClean="0"/>
            <a:t>Misión</a:t>
          </a:r>
          <a:endParaRPr lang="es-ES" sz="2400" b="1" dirty="0"/>
        </a:p>
      </dgm:t>
    </dgm:pt>
    <dgm:pt modelId="{904AB848-CF97-4469-AD1F-39D704323819}" type="parTrans" cxnId="{F918C49D-0F4B-49AB-A068-4BE28FAC8AA7}">
      <dgm:prSet/>
      <dgm:spPr/>
      <dgm:t>
        <a:bodyPr/>
        <a:lstStyle/>
        <a:p>
          <a:endParaRPr lang="es-ES" sz="2000"/>
        </a:p>
      </dgm:t>
    </dgm:pt>
    <dgm:pt modelId="{FBF4A892-E951-4D22-AF20-259109C0982B}" type="sibTrans" cxnId="{F918C49D-0F4B-49AB-A068-4BE28FAC8AA7}">
      <dgm:prSet/>
      <dgm:spPr/>
      <dgm:t>
        <a:bodyPr/>
        <a:lstStyle/>
        <a:p>
          <a:endParaRPr lang="es-ES" sz="2000"/>
        </a:p>
      </dgm:t>
    </dgm:pt>
    <dgm:pt modelId="{A6099C08-D7DF-45B9-89D6-4B51297A7554}">
      <dgm:prSet phldrT="[Texto]" custT="1"/>
      <dgm:spPr/>
      <dgm:t>
        <a:bodyPr/>
        <a:lstStyle/>
        <a:p>
          <a:r>
            <a:rPr lang="es-ES" sz="2000" b="1" dirty="0" smtClean="0"/>
            <a:t>Visión</a:t>
          </a:r>
          <a:endParaRPr lang="es-ES" sz="2000" b="1" dirty="0"/>
        </a:p>
      </dgm:t>
    </dgm:pt>
    <dgm:pt modelId="{84D5DFB3-36DA-478F-97DF-9842093E5C61}" type="parTrans" cxnId="{9DEDB2BE-4738-4F11-A425-07825FF7658B}">
      <dgm:prSet/>
      <dgm:spPr/>
      <dgm:t>
        <a:bodyPr/>
        <a:lstStyle/>
        <a:p>
          <a:endParaRPr lang="es-ES" sz="2000"/>
        </a:p>
      </dgm:t>
    </dgm:pt>
    <dgm:pt modelId="{22D170B7-D7BC-45D2-A699-CDEDB05D9A75}" type="sibTrans" cxnId="{9DEDB2BE-4738-4F11-A425-07825FF7658B}">
      <dgm:prSet/>
      <dgm:spPr/>
      <dgm:t>
        <a:bodyPr/>
        <a:lstStyle/>
        <a:p>
          <a:endParaRPr lang="es-ES" sz="2000"/>
        </a:p>
      </dgm:t>
    </dgm:pt>
    <dgm:pt modelId="{C0A3A784-0300-4C4A-A419-B3C28312F509}">
      <dgm:prSet phldrT="[Texto]" custT="1"/>
      <dgm:spPr/>
      <dgm:t>
        <a:bodyPr/>
        <a:lstStyle/>
        <a:p>
          <a:r>
            <a:rPr lang="es-ES" sz="2000" b="1" dirty="0" smtClean="0"/>
            <a:t>Valores</a:t>
          </a:r>
          <a:endParaRPr lang="es-ES" sz="2000" b="1" dirty="0"/>
        </a:p>
      </dgm:t>
    </dgm:pt>
    <dgm:pt modelId="{47F6FA5B-67F1-4C51-AECE-192E446DACB8}" type="parTrans" cxnId="{19CE2E35-26CE-4F64-93DD-CFAD378CED74}">
      <dgm:prSet/>
      <dgm:spPr/>
      <dgm:t>
        <a:bodyPr/>
        <a:lstStyle/>
        <a:p>
          <a:endParaRPr lang="es-ES" sz="2000"/>
        </a:p>
      </dgm:t>
    </dgm:pt>
    <dgm:pt modelId="{421CCC20-90A9-497A-8084-5355325D23A3}" type="sibTrans" cxnId="{19CE2E35-26CE-4F64-93DD-CFAD378CED74}">
      <dgm:prSet/>
      <dgm:spPr/>
      <dgm:t>
        <a:bodyPr/>
        <a:lstStyle/>
        <a:p>
          <a:endParaRPr lang="es-ES" sz="2000"/>
        </a:p>
      </dgm:t>
    </dgm:pt>
    <dgm:pt modelId="{55BCE96D-AA2F-4BD0-A543-E714685B95FF}">
      <dgm:prSet phldrT="[Texto]" custT="1"/>
      <dgm:spPr/>
      <dgm:t>
        <a:bodyPr/>
        <a:lstStyle/>
        <a:p>
          <a:r>
            <a:rPr lang="es-ES" sz="1800" smtClean="0"/>
            <a:t>Fortalecer la gestión administrativa en las organizaciones del sector no financieros de la economía popular y solidaria, establecidas en los cantones Quito y Rumiñahui.</a:t>
          </a:r>
          <a:endParaRPr lang="es-ES" sz="1800"/>
        </a:p>
      </dgm:t>
    </dgm:pt>
    <dgm:pt modelId="{9132331E-088F-4545-AD0A-13466B6F71E0}" type="parTrans" cxnId="{71C0748F-455C-4EB1-A6D4-98C93A1C067B}">
      <dgm:prSet/>
      <dgm:spPr/>
      <dgm:t>
        <a:bodyPr/>
        <a:lstStyle/>
        <a:p>
          <a:endParaRPr lang="es-ES" sz="2000"/>
        </a:p>
      </dgm:t>
    </dgm:pt>
    <dgm:pt modelId="{FF8419BE-01A2-4A12-A9D7-8139606FA642}" type="sibTrans" cxnId="{71C0748F-455C-4EB1-A6D4-98C93A1C067B}">
      <dgm:prSet/>
      <dgm:spPr/>
      <dgm:t>
        <a:bodyPr/>
        <a:lstStyle/>
        <a:p>
          <a:endParaRPr lang="es-ES" sz="2000"/>
        </a:p>
      </dgm:t>
    </dgm:pt>
    <dgm:pt modelId="{3D246512-89F1-40F8-B693-A4656F3197DA}">
      <dgm:prSet phldrT="[Texto]" custT="1"/>
      <dgm:spPr/>
      <dgm:t>
        <a:bodyPr/>
        <a:lstStyle/>
        <a:p>
          <a:r>
            <a:rPr lang="es-ES" sz="1800" dirty="0" smtClean="0"/>
            <a:t>Para el año 2019 aplicar el modelo de gestión con estrategias y actividades esenciales que potencialicen a las organizaciones del sector no financiero de la economía popular y solidaria</a:t>
          </a:r>
          <a:endParaRPr lang="es-ES" sz="1800" dirty="0"/>
        </a:p>
      </dgm:t>
    </dgm:pt>
    <dgm:pt modelId="{88E180AE-C98F-49F9-890B-EEB8E8E2D2B8}" type="parTrans" cxnId="{E501EC0C-A04F-4B56-90AA-F14E1447924D}">
      <dgm:prSet/>
      <dgm:spPr/>
      <dgm:t>
        <a:bodyPr/>
        <a:lstStyle/>
        <a:p>
          <a:endParaRPr lang="es-ES" sz="2000"/>
        </a:p>
      </dgm:t>
    </dgm:pt>
    <dgm:pt modelId="{EC6FF495-8026-4699-85C7-9F2C715F1A56}" type="sibTrans" cxnId="{E501EC0C-A04F-4B56-90AA-F14E1447924D}">
      <dgm:prSet/>
      <dgm:spPr/>
      <dgm:t>
        <a:bodyPr/>
        <a:lstStyle/>
        <a:p>
          <a:endParaRPr lang="es-ES" sz="2000"/>
        </a:p>
      </dgm:t>
    </dgm:pt>
    <dgm:pt modelId="{88EEA22C-06AE-4740-9167-EC3528654C17}">
      <dgm:prSet phldrT="[Texto]" custT="1"/>
      <dgm:spPr/>
      <dgm:t>
        <a:bodyPr/>
        <a:lstStyle/>
        <a:p>
          <a:r>
            <a:rPr lang="es-ES" sz="1400" b="1" smtClean="0"/>
            <a:t>a. Confianza:</a:t>
          </a:r>
          <a:r>
            <a:rPr lang="es-ES" sz="1400" smtClean="0"/>
            <a:t> Mantener un buen ambiente laboral y una excelente relación con empleados, clientes y proveedores que favorezca el trabajo en equipo</a:t>
          </a:r>
          <a:endParaRPr lang="es-ES" sz="1400" dirty="0"/>
        </a:p>
      </dgm:t>
    </dgm:pt>
    <dgm:pt modelId="{101DC684-B60C-44D7-B494-4E9425D3C9E6}" type="parTrans" cxnId="{582D6FA8-BB82-4B80-B4AE-70B35EB46BAA}">
      <dgm:prSet/>
      <dgm:spPr/>
      <dgm:t>
        <a:bodyPr/>
        <a:lstStyle/>
        <a:p>
          <a:endParaRPr lang="es-ES" sz="2000"/>
        </a:p>
      </dgm:t>
    </dgm:pt>
    <dgm:pt modelId="{5F612B38-BD66-4156-BE6B-6B418013398C}" type="sibTrans" cxnId="{582D6FA8-BB82-4B80-B4AE-70B35EB46BAA}">
      <dgm:prSet/>
      <dgm:spPr/>
      <dgm:t>
        <a:bodyPr/>
        <a:lstStyle/>
        <a:p>
          <a:endParaRPr lang="es-ES" sz="2000"/>
        </a:p>
      </dgm:t>
    </dgm:pt>
    <dgm:pt modelId="{836E9872-CB81-41D6-AA34-607567AD273F}">
      <dgm:prSet custT="1"/>
      <dgm:spPr/>
      <dgm:t>
        <a:bodyPr/>
        <a:lstStyle/>
        <a:p>
          <a:r>
            <a:rPr lang="es-ES" sz="1400" b="1" smtClean="0"/>
            <a:t>b. Honradez: </a:t>
          </a:r>
          <a:r>
            <a:rPr lang="es-ES" sz="1400" smtClean="0"/>
            <a:t>Participar en proyectos de forma transparente bajo normas y principios.</a:t>
          </a:r>
          <a:endParaRPr lang="es-EC" sz="1400"/>
        </a:p>
      </dgm:t>
    </dgm:pt>
    <dgm:pt modelId="{2CF06CE7-F706-49F4-8028-36309EC56867}" type="parTrans" cxnId="{4027A850-17F0-43FF-9C46-57FF6F086F46}">
      <dgm:prSet/>
      <dgm:spPr/>
      <dgm:t>
        <a:bodyPr/>
        <a:lstStyle/>
        <a:p>
          <a:endParaRPr lang="es-ES" sz="2000"/>
        </a:p>
      </dgm:t>
    </dgm:pt>
    <dgm:pt modelId="{99D17A89-9125-48E5-A5D4-4DA009E8F986}" type="sibTrans" cxnId="{4027A850-17F0-43FF-9C46-57FF6F086F46}">
      <dgm:prSet/>
      <dgm:spPr/>
      <dgm:t>
        <a:bodyPr/>
        <a:lstStyle/>
        <a:p>
          <a:endParaRPr lang="es-ES" sz="2000"/>
        </a:p>
      </dgm:t>
    </dgm:pt>
    <dgm:pt modelId="{B3D7E39F-6E3B-4F49-8900-E4524B447A8F}">
      <dgm:prSet custT="1"/>
      <dgm:spPr/>
      <dgm:t>
        <a:bodyPr/>
        <a:lstStyle/>
        <a:p>
          <a:r>
            <a:rPr lang="es-ES" sz="1400" b="1" smtClean="0"/>
            <a:t>c. Respeto: </a:t>
          </a:r>
          <a:r>
            <a:rPr lang="es-ES" sz="1400" smtClean="0"/>
            <a:t>Aprender a respetar y aceptar la forma de ser y pensar de los demás.</a:t>
          </a:r>
          <a:endParaRPr lang="es-EC" sz="1400"/>
        </a:p>
      </dgm:t>
    </dgm:pt>
    <dgm:pt modelId="{06E02D3E-149C-4761-9AC9-D56B28DE5E78}" type="parTrans" cxnId="{47FDEAD1-C7BB-4394-B603-19ACB7EAA25F}">
      <dgm:prSet/>
      <dgm:spPr/>
      <dgm:t>
        <a:bodyPr/>
        <a:lstStyle/>
        <a:p>
          <a:endParaRPr lang="es-ES" sz="2000"/>
        </a:p>
      </dgm:t>
    </dgm:pt>
    <dgm:pt modelId="{71230200-1995-4A7A-8561-BE17021C57C8}" type="sibTrans" cxnId="{47FDEAD1-C7BB-4394-B603-19ACB7EAA25F}">
      <dgm:prSet/>
      <dgm:spPr/>
      <dgm:t>
        <a:bodyPr/>
        <a:lstStyle/>
        <a:p>
          <a:endParaRPr lang="es-ES" sz="2000"/>
        </a:p>
      </dgm:t>
    </dgm:pt>
    <dgm:pt modelId="{E1C22F7A-A628-481F-8F22-773CBB72CA00}">
      <dgm:prSet custT="1"/>
      <dgm:spPr/>
      <dgm:t>
        <a:bodyPr/>
        <a:lstStyle/>
        <a:p>
          <a:r>
            <a:rPr lang="es-ES" sz="1400" b="1" smtClean="0"/>
            <a:t>d. Responsabilidad</a:t>
          </a:r>
          <a:r>
            <a:rPr lang="es-ES" sz="1400" smtClean="0"/>
            <a:t>: Cumplir y asumir todas las funciones asignadas para lograr los objetivos bajo ética y lealtad.</a:t>
          </a:r>
          <a:endParaRPr lang="es-EC" sz="1400"/>
        </a:p>
      </dgm:t>
    </dgm:pt>
    <dgm:pt modelId="{42ADDA73-0AB5-4C2E-B845-744182C32C8B}" type="parTrans" cxnId="{A6AD2ECA-7665-4351-98D6-3F50321901FF}">
      <dgm:prSet/>
      <dgm:spPr/>
      <dgm:t>
        <a:bodyPr/>
        <a:lstStyle/>
        <a:p>
          <a:endParaRPr lang="es-ES" sz="2000"/>
        </a:p>
      </dgm:t>
    </dgm:pt>
    <dgm:pt modelId="{F9DDC104-1393-4181-B914-3FEE288833E2}" type="sibTrans" cxnId="{A6AD2ECA-7665-4351-98D6-3F50321901FF}">
      <dgm:prSet/>
      <dgm:spPr/>
      <dgm:t>
        <a:bodyPr/>
        <a:lstStyle/>
        <a:p>
          <a:endParaRPr lang="es-ES" sz="2000"/>
        </a:p>
      </dgm:t>
    </dgm:pt>
    <dgm:pt modelId="{F870AC44-1F39-495D-A5A0-FC9CC23EF5DE}" type="pres">
      <dgm:prSet presAssocID="{BDA8612B-83B8-463C-9A29-149C94308813}" presName="rootnode" presStyleCnt="0">
        <dgm:presLayoutVars>
          <dgm:chMax/>
          <dgm:chPref/>
          <dgm:dir/>
          <dgm:animLvl val="lvl"/>
        </dgm:presLayoutVars>
      </dgm:prSet>
      <dgm:spPr/>
      <dgm:t>
        <a:bodyPr/>
        <a:lstStyle/>
        <a:p>
          <a:endParaRPr lang="es-EC"/>
        </a:p>
      </dgm:t>
    </dgm:pt>
    <dgm:pt modelId="{F27B9643-0CFF-4E24-A5B1-E1E026A1B630}" type="pres">
      <dgm:prSet presAssocID="{07A3896F-0580-4BDA-A565-A2B69C74C6D8}" presName="composite" presStyleCnt="0"/>
      <dgm:spPr/>
    </dgm:pt>
    <dgm:pt modelId="{721831BC-F4AA-49ED-9167-865F29AA6075}" type="pres">
      <dgm:prSet presAssocID="{07A3896F-0580-4BDA-A565-A2B69C74C6D8}" presName="LShape" presStyleLbl="alignNode1" presStyleIdx="0" presStyleCnt="5"/>
      <dgm:spPr/>
    </dgm:pt>
    <dgm:pt modelId="{BDEB0240-3EAB-4227-A0EC-DC9B77AFE060}" type="pres">
      <dgm:prSet presAssocID="{07A3896F-0580-4BDA-A565-A2B69C74C6D8}" presName="ParentText" presStyleLbl="revTx" presStyleIdx="0" presStyleCnt="3">
        <dgm:presLayoutVars>
          <dgm:chMax val="0"/>
          <dgm:chPref val="0"/>
          <dgm:bulletEnabled val="1"/>
        </dgm:presLayoutVars>
      </dgm:prSet>
      <dgm:spPr/>
      <dgm:t>
        <a:bodyPr/>
        <a:lstStyle/>
        <a:p>
          <a:endParaRPr lang="es-ES"/>
        </a:p>
      </dgm:t>
    </dgm:pt>
    <dgm:pt modelId="{204EA2A0-FEB1-4543-9E7E-B76560FEC549}" type="pres">
      <dgm:prSet presAssocID="{07A3896F-0580-4BDA-A565-A2B69C74C6D8}" presName="Triangle" presStyleLbl="alignNode1" presStyleIdx="1" presStyleCnt="5"/>
      <dgm:spPr/>
    </dgm:pt>
    <dgm:pt modelId="{CD1D4072-1922-4644-A3AD-FEC9B3B99AB5}" type="pres">
      <dgm:prSet presAssocID="{FBF4A892-E951-4D22-AF20-259109C0982B}" presName="sibTrans" presStyleCnt="0"/>
      <dgm:spPr/>
    </dgm:pt>
    <dgm:pt modelId="{3763D92C-B39B-4427-BAFA-C6CB2CBCAF89}" type="pres">
      <dgm:prSet presAssocID="{FBF4A892-E951-4D22-AF20-259109C0982B}" presName="space" presStyleCnt="0"/>
      <dgm:spPr/>
    </dgm:pt>
    <dgm:pt modelId="{B73C136C-D52E-4DBE-B804-2FBDD284BA78}" type="pres">
      <dgm:prSet presAssocID="{A6099C08-D7DF-45B9-89D6-4B51297A7554}" presName="composite" presStyleCnt="0"/>
      <dgm:spPr/>
    </dgm:pt>
    <dgm:pt modelId="{6A4BA33C-05DF-4F3B-BC0E-2721FB7EF047}" type="pres">
      <dgm:prSet presAssocID="{A6099C08-D7DF-45B9-89D6-4B51297A7554}" presName="LShape" presStyleLbl="alignNode1" presStyleIdx="2" presStyleCnt="5"/>
      <dgm:spPr/>
    </dgm:pt>
    <dgm:pt modelId="{4F058F72-0923-4B00-A2FF-941D85595E05}" type="pres">
      <dgm:prSet presAssocID="{A6099C08-D7DF-45B9-89D6-4B51297A7554}" presName="ParentText" presStyleLbl="revTx" presStyleIdx="1" presStyleCnt="3">
        <dgm:presLayoutVars>
          <dgm:chMax val="0"/>
          <dgm:chPref val="0"/>
          <dgm:bulletEnabled val="1"/>
        </dgm:presLayoutVars>
      </dgm:prSet>
      <dgm:spPr/>
      <dgm:t>
        <a:bodyPr/>
        <a:lstStyle/>
        <a:p>
          <a:endParaRPr lang="es-ES"/>
        </a:p>
      </dgm:t>
    </dgm:pt>
    <dgm:pt modelId="{E4756884-3658-45CA-A7A6-E5C9DE8D5439}" type="pres">
      <dgm:prSet presAssocID="{A6099C08-D7DF-45B9-89D6-4B51297A7554}" presName="Triangle" presStyleLbl="alignNode1" presStyleIdx="3" presStyleCnt="5"/>
      <dgm:spPr/>
    </dgm:pt>
    <dgm:pt modelId="{4321A146-FA9E-42C8-82CB-14D2E51ABAE7}" type="pres">
      <dgm:prSet presAssocID="{22D170B7-D7BC-45D2-A699-CDEDB05D9A75}" presName="sibTrans" presStyleCnt="0"/>
      <dgm:spPr/>
    </dgm:pt>
    <dgm:pt modelId="{F43292E5-153A-446D-B3E6-1F434B3737B6}" type="pres">
      <dgm:prSet presAssocID="{22D170B7-D7BC-45D2-A699-CDEDB05D9A75}" presName="space" presStyleCnt="0"/>
      <dgm:spPr/>
    </dgm:pt>
    <dgm:pt modelId="{F4A0350E-DE04-4E66-9F39-D87DFB7100CC}" type="pres">
      <dgm:prSet presAssocID="{C0A3A784-0300-4C4A-A419-B3C28312F509}" presName="composite" presStyleCnt="0"/>
      <dgm:spPr/>
    </dgm:pt>
    <dgm:pt modelId="{0E8DB11D-512B-468C-AB41-155188B7309B}" type="pres">
      <dgm:prSet presAssocID="{C0A3A784-0300-4C4A-A419-B3C28312F509}" presName="LShape" presStyleLbl="alignNode1" presStyleIdx="4" presStyleCnt="5"/>
      <dgm:spPr/>
    </dgm:pt>
    <dgm:pt modelId="{9F130A70-4AFA-4468-BBD8-26ACFD0BF05F}" type="pres">
      <dgm:prSet presAssocID="{C0A3A784-0300-4C4A-A419-B3C28312F509}" presName="ParentText" presStyleLbl="revTx" presStyleIdx="2" presStyleCnt="3">
        <dgm:presLayoutVars>
          <dgm:chMax val="0"/>
          <dgm:chPref val="0"/>
          <dgm:bulletEnabled val="1"/>
        </dgm:presLayoutVars>
      </dgm:prSet>
      <dgm:spPr/>
      <dgm:t>
        <a:bodyPr/>
        <a:lstStyle/>
        <a:p>
          <a:endParaRPr lang="es-EC"/>
        </a:p>
      </dgm:t>
    </dgm:pt>
  </dgm:ptLst>
  <dgm:cxnLst>
    <dgm:cxn modelId="{B7D7206D-BBFE-4481-A047-6362B920889B}" type="presOf" srcId="{88EEA22C-06AE-4740-9167-EC3528654C17}" destId="{9F130A70-4AFA-4468-BBD8-26ACFD0BF05F}" srcOrd="0" destOrd="1" presId="urn:microsoft.com/office/officeart/2009/3/layout/StepUpProcess"/>
    <dgm:cxn modelId="{6AF882F7-42CB-4748-9621-D59D0F29F5DE}" type="presOf" srcId="{A6099C08-D7DF-45B9-89D6-4B51297A7554}" destId="{4F058F72-0923-4B00-A2FF-941D85595E05}" srcOrd="0" destOrd="0" presId="urn:microsoft.com/office/officeart/2009/3/layout/StepUpProcess"/>
    <dgm:cxn modelId="{B0140B6B-8CCA-42BC-BBB6-25EEA84B7FD8}" type="presOf" srcId="{E1C22F7A-A628-481F-8F22-773CBB72CA00}" destId="{9F130A70-4AFA-4468-BBD8-26ACFD0BF05F}" srcOrd="0" destOrd="4" presId="urn:microsoft.com/office/officeart/2009/3/layout/StepUpProcess"/>
    <dgm:cxn modelId="{075D348A-534F-4CA3-8D6F-B3CE02795AE5}" type="presOf" srcId="{BDA8612B-83B8-463C-9A29-149C94308813}" destId="{F870AC44-1F39-495D-A5A0-FC9CC23EF5DE}" srcOrd="0" destOrd="0" presId="urn:microsoft.com/office/officeart/2009/3/layout/StepUpProcess"/>
    <dgm:cxn modelId="{22952590-1625-4B74-A320-2A9EC4E00A2B}" type="presOf" srcId="{55BCE96D-AA2F-4BD0-A543-E714685B95FF}" destId="{BDEB0240-3EAB-4227-A0EC-DC9B77AFE060}" srcOrd="0" destOrd="1" presId="urn:microsoft.com/office/officeart/2009/3/layout/StepUpProcess"/>
    <dgm:cxn modelId="{80E5D343-8005-402D-BC58-86D28E0C6BA5}" type="presOf" srcId="{C0A3A784-0300-4C4A-A419-B3C28312F509}" destId="{9F130A70-4AFA-4468-BBD8-26ACFD0BF05F}" srcOrd="0" destOrd="0" presId="urn:microsoft.com/office/officeart/2009/3/layout/StepUpProcess"/>
    <dgm:cxn modelId="{47FDEAD1-C7BB-4394-B603-19ACB7EAA25F}" srcId="{C0A3A784-0300-4C4A-A419-B3C28312F509}" destId="{B3D7E39F-6E3B-4F49-8900-E4524B447A8F}" srcOrd="2" destOrd="0" parTransId="{06E02D3E-149C-4761-9AC9-D56B28DE5E78}" sibTransId="{71230200-1995-4A7A-8561-BE17021C57C8}"/>
    <dgm:cxn modelId="{F918C49D-0F4B-49AB-A068-4BE28FAC8AA7}" srcId="{BDA8612B-83B8-463C-9A29-149C94308813}" destId="{07A3896F-0580-4BDA-A565-A2B69C74C6D8}" srcOrd="0" destOrd="0" parTransId="{904AB848-CF97-4469-AD1F-39D704323819}" sibTransId="{FBF4A892-E951-4D22-AF20-259109C0982B}"/>
    <dgm:cxn modelId="{A7EF706C-7073-4984-B721-78AF62A2230F}" type="presOf" srcId="{07A3896F-0580-4BDA-A565-A2B69C74C6D8}" destId="{BDEB0240-3EAB-4227-A0EC-DC9B77AFE060}" srcOrd="0" destOrd="0" presId="urn:microsoft.com/office/officeart/2009/3/layout/StepUpProcess"/>
    <dgm:cxn modelId="{582D6FA8-BB82-4B80-B4AE-70B35EB46BAA}" srcId="{C0A3A784-0300-4C4A-A419-B3C28312F509}" destId="{88EEA22C-06AE-4740-9167-EC3528654C17}" srcOrd="0" destOrd="0" parTransId="{101DC684-B60C-44D7-B494-4E9425D3C9E6}" sibTransId="{5F612B38-BD66-4156-BE6B-6B418013398C}"/>
    <dgm:cxn modelId="{19CE2E35-26CE-4F64-93DD-CFAD378CED74}" srcId="{BDA8612B-83B8-463C-9A29-149C94308813}" destId="{C0A3A784-0300-4C4A-A419-B3C28312F509}" srcOrd="2" destOrd="0" parTransId="{47F6FA5B-67F1-4C51-AECE-192E446DACB8}" sibTransId="{421CCC20-90A9-497A-8084-5355325D23A3}"/>
    <dgm:cxn modelId="{12E9CB4B-DCDE-4CCE-8FD3-EF04C66AAAFD}" type="presOf" srcId="{B3D7E39F-6E3B-4F49-8900-E4524B447A8F}" destId="{9F130A70-4AFA-4468-BBD8-26ACFD0BF05F}" srcOrd="0" destOrd="3" presId="urn:microsoft.com/office/officeart/2009/3/layout/StepUpProcess"/>
    <dgm:cxn modelId="{2CE94C77-045B-4CDA-B80D-E3CA700E03B6}" type="presOf" srcId="{3D246512-89F1-40F8-B693-A4656F3197DA}" destId="{4F058F72-0923-4B00-A2FF-941D85595E05}" srcOrd="0" destOrd="1" presId="urn:microsoft.com/office/officeart/2009/3/layout/StepUpProcess"/>
    <dgm:cxn modelId="{ECE34FE0-08FC-42EC-99C6-A951B1C0B587}" type="presOf" srcId="{836E9872-CB81-41D6-AA34-607567AD273F}" destId="{9F130A70-4AFA-4468-BBD8-26ACFD0BF05F}" srcOrd="0" destOrd="2" presId="urn:microsoft.com/office/officeart/2009/3/layout/StepUpProcess"/>
    <dgm:cxn modelId="{71C0748F-455C-4EB1-A6D4-98C93A1C067B}" srcId="{07A3896F-0580-4BDA-A565-A2B69C74C6D8}" destId="{55BCE96D-AA2F-4BD0-A543-E714685B95FF}" srcOrd="0" destOrd="0" parTransId="{9132331E-088F-4545-AD0A-13466B6F71E0}" sibTransId="{FF8419BE-01A2-4A12-A9D7-8139606FA642}"/>
    <dgm:cxn modelId="{A6AD2ECA-7665-4351-98D6-3F50321901FF}" srcId="{C0A3A784-0300-4C4A-A419-B3C28312F509}" destId="{E1C22F7A-A628-481F-8F22-773CBB72CA00}" srcOrd="3" destOrd="0" parTransId="{42ADDA73-0AB5-4C2E-B845-744182C32C8B}" sibTransId="{F9DDC104-1393-4181-B914-3FEE288833E2}"/>
    <dgm:cxn modelId="{4027A850-17F0-43FF-9C46-57FF6F086F46}" srcId="{C0A3A784-0300-4C4A-A419-B3C28312F509}" destId="{836E9872-CB81-41D6-AA34-607567AD273F}" srcOrd="1" destOrd="0" parTransId="{2CF06CE7-F706-49F4-8028-36309EC56867}" sibTransId="{99D17A89-9125-48E5-A5D4-4DA009E8F986}"/>
    <dgm:cxn modelId="{E501EC0C-A04F-4B56-90AA-F14E1447924D}" srcId="{A6099C08-D7DF-45B9-89D6-4B51297A7554}" destId="{3D246512-89F1-40F8-B693-A4656F3197DA}" srcOrd="0" destOrd="0" parTransId="{88E180AE-C98F-49F9-890B-EEB8E8E2D2B8}" sibTransId="{EC6FF495-8026-4699-85C7-9F2C715F1A56}"/>
    <dgm:cxn modelId="{9DEDB2BE-4738-4F11-A425-07825FF7658B}" srcId="{BDA8612B-83B8-463C-9A29-149C94308813}" destId="{A6099C08-D7DF-45B9-89D6-4B51297A7554}" srcOrd="1" destOrd="0" parTransId="{84D5DFB3-36DA-478F-97DF-9842093E5C61}" sibTransId="{22D170B7-D7BC-45D2-A699-CDEDB05D9A75}"/>
    <dgm:cxn modelId="{12C81482-EB43-4FCC-B0AB-C4A5DD701A99}" type="presParOf" srcId="{F870AC44-1F39-495D-A5A0-FC9CC23EF5DE}" destId="{F27B9643-0CFF-4E24-A5B1-E1E026A1B630}" srcOrd="0" destOrd="0" presId="urn:microsoft.com/office/officeart/2009/3/layout/StepUpProcess"/>
    <dgm:cxn modelId="{9EC461D3-2631-461C-880C-14224D0C72EC}" type="presParOf" srcId="{F27B9643-0CFF-4E24-A5B1-E1E026A1B630}" destId="{721831BC-F4AA-49ED-9167-865F29AA6075}" srcOrd="0" destOrd="0" presId="urn:microsoft.com/office/officeart/2009/3/layout/StepUpProcess"/>
    <dgm:cxn modelId="{C3718E92-5DE5-431F-B1A0-D2BED8B5B85C}" type="presParOf" srcId="{F27B9643-0CFF-4E24-A5B1-E1E026A1B630}" destId="{BDEB0240-3EAB-4227-A0EC-DC9B77AFE060}" srcOrd="1" destOrd="0" presId="urn:microsoft.com/office/officeart/2009/3/layout/StepUpProcess"/>
    <dgm:cxn modelId="{14220117-216F-4637-AD7A-3E5813EE2FC9}" type="presParOf" srcId="{F27B9643-0CFF-4E24-A5B1-E1E026A1B630}" destId="{204EA2A0-FEB1-4543-9E7E-B76560FEC549}" srcOrd="2" destOrd="0" presId="urn:microsoft.com/office/officeart/2009/3/layout/StepUpProcess"/>
    <dgm:cxn modelId="{EEFC9F16-4FF0-401B-A43C-910E9D75F719}" type="presParOf" srcId="{F870AC44-1F39-495D-A5A0-FC9CC23EF5DE}" destId="{CD1D4072-1922-4644-A3AD-FEC9B3B99AB5}" srcOrd="1" destOrd="0" presId="urn:microsoft.com/office/officeart/2009/3/layout/StepUpProcess"/>
    <dgm:cxn modelId="{B494FC2A-C7B5-47D9-828F-3CE178B41095}" type="presParOf" srcId="{CD1D4072-1922-4644-A3AD-FEC9B3B99AB5}" destId="{3763D92C-B39B-4427-BAFA-C6CB2CBCAF89}" srcOrd="0" destOrd="0" presId="urn:microsoft.com/office/officeart/2009/3/layout/StepUpProcess"/>
    <dgm:cxn modelId="{8ED286AE-D8D1-468A-B66D-7CBB77E2BA75}" type="presParOf" srcId="{F870AC44-1F39-495D-A5A0-FC9CC23EF5DE}" destId="{B73C136C-D52E-4DBE-B804-2FBDD284BA78}" srcOrd="2" destOrd="0" presId="urn:microsoft.com/office/officeart/2009/3/layout/StepUpProcess"/>
    <dgm:cxn modelId="{F6461E48-4582-48AA-BAA6-CAC53F39A106}" type="presParOf" srcId="{B73C136C-D52E-4DBE-B804-2FBDD284BA78}" destId="{6A4BA33C-05DF-4F3B-BC0E-2721FB7EF047}" srcOrd="0" destOrd="0" presId="urn:microsoft.com/office/officeart/2009/3/layout/StepUpProcess"/>
    <dgm:cxn modelId="{8885DA1B-DB9E-4240-AA32-C1D29745BAA5}" type="presParOf" srcId="{B73C136C-D52E-4DBE-B804-2FBDD284BA78}" destId="{4F058F72-0923-4B00-A2FF-941D85595E05}" srcOrd="1" destOrd="0" presId="urn:microsoft.com/office/officeart/2009/3/layout/StepUpProcess"/>
    <dgm:cxn modelId="{0B585E04-DE57-4E40-825A-86FE142FE104}" type="presParOf" srcId="{B73C136C-D52E-4DBE-B804-2FBDD284BA78}" destId="{E4756884-3658-45CA-A7A6-E5C9DE8D5439}" srcOrd="2" destOrd="0" presId="urn:microsoft.com/office/officeart/2009/3/layout/StepUpProcess"/>
    <dgm:cxn modelId="{D21A2018-4E9F-4B4A-A7C8-7993D67CA9A9}" type="presParOf" srcId="{F870AC44-1F39-495D-A5A0-FC9CC23EF5DE}" destId="{4321A146-FA9E-42C8-82CB-14D2E51ABAE7}" srcOrd="3" destOrd="0" presId="urn:microsoft.com/office/officeart/2009/3/layout/StepUpProcess"/>
    <dgm:cxn modelId="{D3D0A8E4-539B-4748-9360-2C65D1167F29}" type="presParOf" srcId="{4321A146-FA9E-42C8-82CB-14D2E51ABAE7}" destId="{F43292E5-153A-446D-B3E6-1F434B3737B6}" srcOrd="0" destOrd="0" presId="urn:microsoft.com/office/officeart/2009/3/layout/StepUpProcess"/>
    <dgm:cxn modelId="{557F5C49-E1A7-42B2-8760-0FEE195843D0}" type="presParOf" srcId="{F870AC44-1F39-495D-A5A0-FC9CC23EF5DE}" destId="{F4A0350E-DE04-4E66-9F39-D87DFB7100CC}" srcOrd="4" destOrd="0" presId="urn:microsoft.com/office/officeart/2009/3/layout/StepUpProcess"/>
    <dgm:cxn modelId="{15587D0E-91CB-4C32-A2A6-E8500B7AB7A5}" type="presParOf" srcId="{F4A0350E-DE04-4E66-9F39-D87DFB7100CC}" destId="{0E8DB11D-512B-468C-AB41-155188B7309B}" srcOrd="0" destOrd="0" presId="urn:microsoft.com/office/officeart/2009/3/layout/StepUpProcess"/>
    <dgm:cxn modelId="{37C334A5-8F91-41E6-A10A-7ED43701118C}" type="presParOf" srcId="{F4A0350E-DE04-4E66-9F39-D87DFB7100CC}" destId="{9F130A70-4AFA-4468-BBD8-26ACFD0BF05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6F5A76-B01B-4DE0-BF3F-265417406CEC}"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5E3DE91D-11BC-41E9-9F62-D05BB67AB0E2}">
      <dgm:prSet phldrT="[Texto]" custT="1"/>
      <dgm:spPr/>
      <dgm:t>
        <a:bodyPr/>
        <a:lstStyle/>
        <a:p>
          <a:pPr algn="just"/>
          <a:endParaRPr lang="es-EC" sz="4000" dirty="0"/>
        </a:p>
      </dgm:t>
    </dgm:pt>
    <dgm:pt modelId="{BF4F4CFC-4B7B-4EA0-81B4-6400A590007E}" type="parTrans" cxnId="{4676F290-FE16-4DA7-9FA8-03BC60AE07CE}">
      <dgm:prSet/>
      <dgm:spPr/>
      <dgm:t>
        <a:bodyPr/>
        <a:lstStyle/>
        <a:p>
          <a:pPr algn="just"/>
          <a:endParaRPr lang="es-EC" sz="3200"/>
        </a:p>
      </dgm:t>
    </dgm:pt>
    <dgm:pt modelId="{3E9FA89D-CC2A-4452-BC10-4588DD45D3A7}" type="sibTrans" cxnId="{4676F290-FE16-4DA7-9FA8-03BC60AE07CE}">
      <dgm:prSet/>
      <dgm:spPr/>
      <dgm:t>
        <a:bodyPr/>
        <a:lstStyle/>
        <a:p>
          <a:pPr algn="just"/>
          <a:endParaRPr lang="es-EC" sz="3200"/>
        </a:p>
      </dgm:t>
    </dgm:pt>
    <dgm:pt modelId="{24D86E09-7057-4481-ABFD-D43974BAC6C1}">
      <dgm:prSet phldrT="[Texto]" custT="1"/>
      <dgm:spPr/>
      <dgm:t>
        <a:bodyPr/>
        <a:lstStyle/>
        <a:p>
          <a:pPr algn="just"/>
          <a:r>
            <a:rPr lang="es-ES" sz="1200" dirty="0" smtClean="0"/>
            <a:t>Las organizaciones del sector no financiero actualmente tienen una capacidad de gestión básica, pues se enfoca en   fundamentos y principios elementales de una administración, debido  al nivel de educación entre los miembros que integran la misma, donde el 57,03%  presenta un  nivel de educación media, estas generalmente se encuentran conformadas por familias que  asignan funciones específicas de acuerdo a su experiencia más no enfocados en teorías y procesos que ayuden a mejorar su participación en el mercado.</a:t>
          </a:r>
          <a:endParaRPr lang="es-EC" sz="1200" dirty="0"/>
        </a:p>
      </dgm:t>
    </dgm:pt>
    <dgm:pt modelId="{881A830D-3340-4DC8-AF41-A2554E4AB42C}" type="parTrans" cxnId="{523504B8-C792-43AB-BFD5-A329B6823B1B}">
      <dgm:prSet/>
      <dgm:spPr/>
      <dgm:t>
        <a:bodyPr/>
        <a:lstStyle/>
        <a:p>
          <a:pPr algn="just"/>
          <a:endParaRPr lang="es-EC" sz="3200"/>
        </a:p>
      </dgm:t>
    </dgm:pt>
    <dgm:pt modelId="{F92F4AB1-A64B-4D70-8893-C664933A091D}" type="sibTrans" cxnId="{523504B8-C792-43AB-BFD5-A329B6823B1B}">
      <dgm:prSet/>
      <dgm:spPr/>
      <dgm:t>
        <a:bodyPr/>
        <a:lstStyle/>
        <a:p>
          <a:pPr algn="just"/>
          <a:endParaRPr lang="es-EC" sz="3200"/>
        </a:p>
      </dgm:t>
    </dgm:pt>
    <dgm:pt modelId="{7DC5C496-C90D-4121-ADD6-26509EEA5095}">
      <dgm:prSet phldrT="[Texto]" custT="1"/>
      <dgm:spPr/>
      <dgm:t>
        <a:bodyPr/>
        <a:lstStyle/>
        <a:p>
          <a:pPr algn="just"/>
          <a:endParaRPr lang="es-EC" sz="4000" dirty="0"/>
        </a:p>
      </dgm:t>
    </dgm:pt>
    <dgm:pt modelId="{0AC9BFBF-55C1-43EC-B10B-7DFF3ED35F9C}" type="parTrans" cxnId="{7FCC7500-3FF9-4BB6-A947-A5D08EB12544}">
      <dgm:prSet/>
      <dgm:spPr/>
      <dgm:t>
        <a:bodyPr/>
        <a:lstStyle/>
        <a:p>
          <a:pPr algn="just"/>
          <a:endParaRPr lang="es-EC" sz="3200"/>
        </a:p>
      </dgm:t>
    </dgm:pt>
    <dgm:pt modelId="{4BE397E5-4CA7-44F5-BECA-E3B5306855C3}" type="sibTrans" cxnId="{7FCC7500-3FF9-4BB6-A947-A5D08EB12544}">
      <dgm:prSet/>
      <dgm:spPr/>
      <dgm:t>
        <a:bodyPr/>
        <a:lstStyle/>
        <a:p>
          <a:pPr algn="just"/>
          <a:endParaRPr lang="es-EC" sz="3200"/>
        </a:p>
      </dgm:t>
    </dgm:pt>
    <dgm:pt modelId="{6C094686-8E8E-4F10-8F82-D49E9AECE072}">
      <dgm:prSet phldrT="[Texto]" custT="1"/>
      <dgm:spPr/>
      <dgm:t>
        <a:bodyPr/>
        <a:lstStyle/>
        <a:p>
          <a:pPr algn="just"/>
          <a:endParaRPr lang="es-EC" sz="1400" dirty="0"/>
        </a:p>
      </dgm:t>
    </dgm:pt>
    <dgm:pt modelId="{9C1CEF35-C6EC-4256-BFEA-233618A813BD}" type="parTrans" cxnId="{28BD107F-88DE-4A01-9290-B92F8512FE9A}">
      <dgm:prSet/>
      <dgm:spPr/>
      <dgm:t>
        <a:bodyPr/>
        <a:lstStyle/>
        <a:p>
          <a:pPr algn="just"/>
          <a:endParaRPr lang="es-EC" sz="3200"/>
        </a:p>
      </dgm:t>
    </dgm:pt>
    <dgm:pt modelId="{BE79DC24-D743-437C-80FC-70971D471FC5}" type="sibTrans" cxnId="{28BD107F-88DE-4A01-9290-B92F8512FE9A}">
      <dgm:prSet/>
      <dgm:spPr/>
      <dgm:t>
        <a:bodyPr/>
        <a:lstStyle/>
        <a:p>
          <a:pPr algn="just"/>
          <a:endParaRPr lang="es-EC" sz="3200"/>
        </a:p>
      </dgm:t>
    </dgm:pt>
    <dgm:pt modelId="{33ABDDE2-FAF8-411B-B625-AF0D930E66B3}">
      <dgm:prSet phldrT="[Texto]" custT="1"/>
      <dgm:spPr/>
      <dgm:t>
        <a:bodyPr/>
        <a:lstStyle/>
        <a:p>
          <a:pPr algn="just"/>
          <a:endParaRPr lang="es-EC" sz="4000" dirty="0"/>
        </a:p>
      </dgm:t>
    </dgm:pt>
    <dgm:pt modelId="{58B4620C-FD88-4AED-95E4-45C9359F4EB2}" type="sibTrans" cxnId="{04DF2A4F-F640-49BD-88E2-4D056D9433FF}">
      <dgm:prSet/>
      <dgm:spPr/>
      <dgm:t>
        <a:bodyPr/>
        <a:lstStyle/>
        <a:p>
          <a:pPr algn="just"/>
          <a:endParaRPr lang="es-EC" sz="3200"/>
        </a:p>
      </dgm:t>
    </dgm:pt>
    <dgm:pt modelId="{D31DC482-79F1-492F-A11B-140840A8B7CA}" type="parTrans" cxnId="{04DF2A4F-F640-49BD-88E2-4D056D9433FF}">
      <dgm:prSet/>
      <dgm:spPr/>
      <dgm:t>
        <a:bodyPr/>
        <a:lstStyle/>
        <a:p>
          <a:pPr algn="just"/>
          <a:endParaRPr lang="es-EC" sz="3200"/>
        </a:p>
      </dgm:t>
    </dgm:pt>
    <dgm:pt modelId="{1CA0FB0D-9CE1-4C29-9B98-4EF72161428E}">
      <dgm:prSet phldrT="[Texto]" custT="1"/>
      <dgm:spPr/>
      <dgm:t>
        <a:bodyPr/>
        <a:lstStyle/>
        <a:p>
          <a:pPr algn="just"/>
          <a:r>
            <a:rPr lang="es-ES" sz="1200" dirty="0" smtClean="0"/>
            <a:t>Existen varios problemas  que afectan la gestión administrativa y la sostenibilidad de las organizaciones, entre los principales está el  difícil acceso a créditos con el 40,16% ,  gracias al excesivo trámite burocrático que se existe al solicitar  un  crédito lo que conlleva a  las organizaciones a recurrir a otras fuentes de financiamiento, entre las cuales aplican el autofinanciamiento provenientes de su  propia actividad económica o aporte de los socios que permite a las organizaciones mantenerse en el mercado con recursos muy limitados, provocando la desvinculación del sector no financiero. </a:t>
          </a:r>
          <a:endParaRPr lang="es-EC" sz="1200" dirty="0"/>
        </a:p>
      </dgm:t>
    </dgm:pt>
    <dgm:pt modelId="{C7A80E04-135D-4C1C-8969-B550191B1FE1}" type="sibTrans" cxnId="{C57664CC-0336-47B3-A2B4-C545BC3F52F0}">
      <dgm:prSet/>
      <dgm:spPr/>
      <dgm:t>
        <a:bodyPr/>
        <a:lstStyle/>
        <a:p>
          <a:pPr algn="just"/>
          <a:endParaRPr lang="es-EC" sz="3200"/>
        </a:p>
      </dgm:t>
    </dgm:pt>
    <dgm:pt modelId="{3D7FDB32-F59C-45E1-98BC-B6CD8BB98265}" type="parTrans" cxnId="{C57664CC-0336-47B3-A2B4-C545BC3F52F0}">
      <dgm:prSet/>
      <dgm:spPr/>
      <dgm:t>
        <a:bodyPr/>
        <a:lstStyle/>
        <a:p>
          <a:pPr algn="just"/>
          <a:endParaRPr lang="es-EC" sz="3200"/>
        </a:p>
      </dgm:t>
    </dgm:pt>
    <dgm:pt modelId="{C7A6419E-D4FF-43D6-AAED-120A51237C03}">
      <dgm:prSet custT="1"/>
      <dgm:spPr/>
      <dgm:t>
        <a:bodyPr/>
        <a:lstStyle/>
        <a:p>
          <a:pPr algn="just"/>
          <a:r>
            <a:rPr lang="es-ES" sz="1400" dirty="0" smtClean="0"/>
            <a:t>Por medio de las encuestas se obtuvo resultados que confirmaron que parte de la discontinuidad de las organizaciones  del sector no financiero se ve relacionado con la falta de apoyo económico por parte del Estado en especial para iniciar emprendimientos donde es importante el recurso económico, aparte de no recibir capacitaciones  acorde a su actividad.</a:t>
          </a:r>
          <a:endParaRPr lang="es-EC" sz="1400" dirty="0"/>
        </a:p>
      </dgm:t>
    </dgm:pt>
    <dgm:pt modelId="{FBE11F51-B6AC-479E-8EB1-F99E442736BF}" type="parTrans" cxnId="{F3BAE8C8-2597-4805-AABC-9EC5983497C4}">
      <dgm:prSet/>
      <dgm:spPr/>
      <dgm:t>
        <a:bodyPr/>
        <a:lstStyle/>
        <a:p>
          <a:pPr algn="just"/>
          <a:endParaRPr lang="es-EC" sz="3200"/>
        </a:p>
      </dgm:t>
    </dgm:pt>
    <dgm:pt modelId="{A064F1BC-99FB-44B0-9986-47EDEA828EE8}" type="sibTrans" cxnId="{F3BAE8C8-2597-4805-AABC-9EC5983497C4}">
      <dgm:prSet/>
      <dgm:spPr/>
      <dgm:t>
        <a:bodyPr/>
        <a:lstStyle/>
        <a:p>
          <a:pPr algn="just"/>
          <a:endParaRPr lang="es-EC" sz="3200"/>
        </a:p>
      </dgm:t>
    </dgm:pt>
    <dgm:pt modelId="{8A3B1D85-0242-48A9-A297-290105C9976E}" type="pres">
      <dgm:prSet presAssocID="{016F5A76-B01B-4DE0-BF3F-265417406CEC}" presName="Name0" presStyleCnt="0">
        <dgm:presLayoutVars>
          <dgm:chMax/>
          <dgm:chPref/>
          <dgm:dir/>
        </dgm:presLayoutVars>
      </dgm:prSet>
      <dgm:spPr/>
    </dgm:pt>
    <dgm:pt modelId="{F93DCBD6-38F8-41B6-9543-A54078F3B7CE}" type="pres">
      <dgm:prSet presAssocID="{5E3DE91D-11BC-41E9-9F62-D05BB67AB0E2}" presName="parenttextcomposite" presStyleCnt="0"/>
      <dgm:spPr/>
    </dgm:pt>
    <dgm:pt modelId="{0CDFDBD1-A55D-46A8-8AD7-1E5F05E032A3}" type="pres">
      <dgm:prSet presAssocID="{5E3DE91D-11BC-41E9-9F62-D05BB67AB0E2}" presName="parenttext" presStyleLbl="revTx" presStyleIdx="0" presStyleCnt="3">
        <dgm:presLayoutVars>
          <dgm:chMax/>
          <dgm:chPref val="2"/>
          <dgm:bulletEnabled val="1"/>
        </dgm:presLayoutVars>
      </dgm:prSet>
      <dgm:spPr/>
    </dgm:pt>
    <dgm:pt modelId="{DE7C1BCA-BA0E-42D1-9A96-A7260A0F0E93}" type="pres">
      <dgm:prSet presAssocID="{5E3DE91D-11BC-41E9-9F62-D05BB67AB0E2}" presName="composite" presStyleCnt="0"/>
      <dgm:spPr/>
    </dgm:pt>
    <dgm:pt modelId="{CA036FC5-9D3F-4F3C-8993-642B68AC4CB1}" type="pres">
      <dgm:prSet presAssocID="{5E3DE91D-11BC-41E9-9F62-D05BB67AB0E2}" presName="chevron1" presStyleLbl="alignNode1" presStyleIdx="0" presStyleCnt="21"/>
      <dgm:spPr/>
    </dgm:pt>
    <dgm:pt modelId="{89FC979A-F0CB-4CE0-808C-B4E4F17D55A9}" type="pres">
      <dgm:prSet presAssocID="{5E3DE91D-11BC-41E9-9F62-D05BB67AB0E2}" presName="chevron2" presStyleLbl="alignNode1" presStyleIdx="1" presStyleCnt="21"/>
      <dgm:spPr/>
    </dgm:pt>
    <dgm:pt modelId="{71F5572E-215A-4BD4-8D7D-F6E32F984941}" type="pres">
      <dgm:prSet presAssocID="{5E3DE91D-11BC-41E9-9F62-D05BB67AB0E2}" presName="chevron3" presStyleLbl="alignNode1" presStyleIdx="2" presStyleCnt="21"/>
      <dgm:spPr/>
    </dgm:pt>
    <dgm:pt modelId="{7F431D07-4210-45D7-9CF7-4EF860330E9A}" type="pres">
      <dgm:prSet presAssocID="{5E3DE91D-11BC-41E9-9F62-D05BB67AB0E2}" presName="chevron4" presStyleLbl="alignNode1" presStyleIdx="3" presStyleCnt="21"/>
      <dgm:spPr/>
    </dgm:pt>
    <dgm:pt modelId="{941178E2-FFB1-4E03-9731-89EC28051A6F}" type="pres">
      <dgm:prSet presAssocID="{5E3DE91D-11BC-41E9-9F62-D05BB67AB0E2}" presName="chevron5" presStyleLbl="alignNode1" presStyleIdx="4" presStyleCnt="21"/>
      <dgm:spPr/>
    </dgm:pt>
    <dgm:pt modelId="{3B23780D-080B-4E8C-AFFB-5BD59015CD39}" type="pres">
      <dgm:prSet presAssocID="{5E3DE91D-11BC-41E9-9F62-D05BB67AB0E2}" presName="chevron6" presStyleLbl="alignNode1" presStyleIdx="5" presStyleCnt="21"/>
      <dgm:spPr/>
    </dgm:pt>
    <dgm:pt modelId="{EE884A52-0886-41D2-BB06-4B56B88C2D79}" type="pres">
      <dgm:prSet presAssocID="{5E3DE91D-11BC-41E9-9F62-D05BB67AB0E2}" presName="chevron7" presStyleLbl="alignNode1" presStyleIdx="6" presStyleCnt="21"/>
      <dgm:spPr/>
    </dgm:pt>
    <dgm:pt modelId="{57AED816-53A6-47B7-B119-1AAC14B4D302}" type="pres">
      <dgm:prSet presAssocID="{5E3DE91D-11BC-41E9-9F62-D05BB67AB0E2}" presName="childtext" presStyleLbl="solidFgAcc1" presStyleIdx="0" presStyleCnt="3">
        <dgm:presLayoutVars>
          <dgm:chMax/>
          <dgm:chPref val="0"/>
          <dgm:bulletEnabled val="1"/>
        </dgm:presLayoutVars>
      </dgm:prSet>
      <dgm:spPr/>
      <dgm:t>
        <a:bodyPr/>
        <a:lstStyle/>
        <a:p>
          <a:endParaRPr lang="es-EC"/>
        </a:p>
      </dgm:t>
    </dgm:pt>
    <dgm:pt modelId="{DBCBAAA5-2296-469E-85ED-3655D9F46EA5}" type="pres">
      <dgm:prSet presAssocID="{3E9FA89D-CC2A-4452-BC10-4588DD45D3A7}" presName="sibTrans" presStyleCnt="0"/>
      <dgm:spPr/>
    </dgm:pt>
    <dgm:pt modelId="{7088E65A-7A8D-469E-9817-EA4BE4F964B5}" type="pres">
      <dgm:prSet presAssocID="{7DC5C496-C90D-4121-ADD6-26509EEA5095}" presName="parenttextcomposite" presStyleCnt="0"/>
      <dgm:spPr/>
    </dgm:pt>
    <dgm:pt modelId="{879897AA-358A-48A6-B825-34203B536EB9}" type="pres">
      <dgm:prSet presAssocID="{7DC5C496-C90D-4121-ADD6-26509EEA5095}" presName="parenttext" presStyleLbl="revTx" presStyleIdx="1" presStyleCnt="3">
        <dgm:presLayoutVars>
          <dgm:chMax/>
          <dgm:chPref val="2"/>
          <dgm:bulletEnabled val="1"/>
        </dgm:presLayoutVars>
      </dgm:prSet>
      <dgm:spPr/>
      <dgm:t>
        <a:bodyPr/>
        <a:lstStyle/>
        <a:p>
          <a:endParaRPr lang="es-EC"/>
        </a:p>
      </dgm:t>
    </dgm:pt>
    <dgm:pt modelId="{C88F36BA-D2A1-43BA-86E2-2D11E330F232}" type="pres">
      <dgm:prSet presAssocID="{7DC5C496-C90D-4121-ADD6-26509EEA5095}" presName="composite" presStyleCnt="0"/>
      <dgm:spPr/>
    </dgm:pt>
    <dgm:pt modelId="{1B8384BB-CD2B-476A-99F5-0EE996ACDA6A}" type="pres">
      <dgm:prSet presAssocID="{7DC5C496-C90D-4121-ADD6-26509EEA5095}" presName="chevron1" presStyleLbl="alignNode1" presStyleIdx="7" presStyleCnt="21"/>
      <dgm:spPr/>
    </dgm:pt>
    <dgm:pt modelId="{BB1CC083-5C4F-40DD-A13A-667D6BCD0714}" type="pres">
      <dgm:prSet presAssocID="{7DC5C496-C90D-4121-ADD6-26509EEA5095}" presName="chevron2" presStyleLbl="alignNode1" presStyleIdx="8" presStyleCnt="21"/>
      <dgm:spPr/>
    </dgm:pt>
    <dgm:pt modelId="{54F4A7AB-0B60-4DC5-BA2D-D9ED6633622F}" type="pres">
      <dgm:prSet presAssocID="{7DC5C496-C90D-4121-ADD6-26509EEA5095}" presName="chevron3" presStyleLbl="alignNode1" presStyleIdx="9" presStyleCnt="21"/>
      <dgm:spPr/>
    </dgm:pt>
    <dgm:pt modelId="{E63E6DA5-3D09-493C-BDC0-263038EF62CF}" type="pres">
      <dgm:prSet presAssocID="{7DC5C496-C90D-4121-ADD6-26509EEA5095}" presName="chevron4" presStyleLbl="alignNode1" presStyleIdx="10" presStyleCnt="21"/>
      <dgm:spPr/>
    </dgm:pt>
    <dgm:pt modelId="{88D9466D-C0B2-4BDF-94C5-F48B9EB3DE59}" type="pres">
      <dgm:prSet presAssocID="{7DC5C496-C90D-4121-ADD6-26509EEA5095}" presName="chevron5" presStyleLbl="alignNode1" presStyleIdx="11" presStyleCnt="21"/>
      <dgm:spPr/>
    </dgm:pt>
    <dgm:pt modelId="{38EDFBB1-252E-4EEF-AF4D-BBD910AA64A3}" type="pres">
      <dgm:prSet presAssocID="{7DC5C496-C90D-4121-ADD6-26509EEA5095}" presName="chevron6" presStyleLbl="alignNode1" presStyleIdx="12" presStyleCnt="21"/>
      <dgm:spPr/>
    </dgm:pt>
    <dgm:pt modelId="{18B647A0-3FC3-4B4A-B20A-A56089859B5C}" type="pres">
      <dgm:prSet presAssocID="{7DC5C496-C90D-4121-ADD6-26509EEA5095}" presName="chevron7" presStyleLbl="alignNode1" presStyleIdx="13" presStyleCnt="21"/>
      <dgm:spPr/>
    </dgm:pt>
    <dgm:pt modelId="{AF30C1C7-6485-46C8-B89C-120867FF7D63}" type="pres">
      <dgm:prSet presAssocID="{7DC5C496-C90D-4121-ADD6-26509EEA5095}" presName="childtext" presStyleLbl="solidFgAcc1" presStyleIdx="1" presStyleCnt="3">
        <dgm:presLayoutVars>
          <dgm:chMax/>
          <dgm:chPref val="0"/>
          <dgm:bulletEnabled val="1"/>
        </dgm:presLayoutVars>
      </dgm:prSet>
      <dgm:spPr/>
      <dgm:t>
        <a:bodyPr/>
        <a:lstStyle/>
        <a:p>
          <a:endParaRPr lang="es-EC"/>
        </a:p>
      </dgm:t>
    </dgm:pt>
    <dgm:pt modelId="{1637167C-258C-4760-A09B-8AFB1347EF79}" type="pres">
      <dgm:prSet presAssocID="{4BE397E5-4CA7-44F5-BECA-E3B5306855C3}" presName="sibTrans" presStyleCnt="0"/>
      <dgm:spPr/>
    </dgm:pt>
    <dgm:pt modelId="{6F652BCF-214B-475B-890E-686055887A99}" type="pres">
      <dgm:prSet presAssocID="{33ABDDE2-FAF8-411B-B625-AF0D930E66B3}" presName="parenttextcomposite" presStyleCnt="0"/>
      <dgm:spPr/>
    </dgm:pt>
    <dgm:pt modelId="{8F5AA885-74B3-44D4-9930-F71E50BEC16E}" type="pres">
      <dgm:prSet presAssocID="{33ABDDE2-FAF8-411B-B625-AF0D930E66B3}" presName="parenttext" presStyleLbl="revTx" presStyleIdx="2" presStyleCnt="3">
        <dgm:presLayoutVars>
          <dgm:chMax/>
          <dgm:chPref val="2"/>
          <dgm:bulletEnabled val="1"/>
        </dgm:presLayoutVars>
      </dgm:prSet>
      <dgm:spPr/>
      <dgm:t>
        <a:bodyPr/>
        <a:lstStyle/>
        <a:p>
          <a:endParaRPr lang="es-EC"/>
        </a:p>
      </dgm:t>
    </dgm:pt>
    <dgm:pt modelId="{96CD3669-3FD6-4A76-B027-3D99E0969B7E}" type="pres">
      <dgm:prSet presAssocID="{33ABDDE2-FAF8-411B-B625-AF0D930E66B3}" presName="composite" presStyleCnt="0"/>
      <dgm:spPr/>
    </dgm:pt>
    <dgm:pt modelId="{28A8B3A3-E808-4ED5-A0E6-0713E17AECD8}" type="pres">
      <dgm:prSet presAssocID="{33ABDDE2-FAF8-411B-B625-AF0D930E66B3}" presName="chevron1" presStyleLbl="alignNode1" presStyleIdx="14" presStyleCnt="21"/>
      <dgm:spPr/>
    </dgm:pt>
    <dgm:pt modelId="{76C82A7A-C330-4678-B42D-ADCD41FE1E5B}" type="pres">
      <dgm:prSet presAssocID="{33ABDDE2-FAF8-411B-B625-AF0D930E66B3}" presName="chevron2" presStyleLbl="alignNode1" presStyleIdx="15" presStyleCnt="21"/>
      <dgm:spPr/>
    </dgm:pt>
    <dgm:pt modelId="{56A4310A-7D36-4DA4-932D-68868AA77EC1}" type="pres">
      <dgm:prSet presAssocID="{33ABDDE2-FAF8-411B-B625-AF0D930E66B3}" presName="chevron3" presStyleLbl="alignNode1" presStyleIdx="16" presStyleCnt="21"/>
      <dgm:spPr/>
    </dgm:pt>
    <dgm:pt modelId="{C56C2DBF-C5F7-43DA-B995-6598F3F55815}" type="pres">
      <dgm:prSet presAssocID="{33ABDDE2-FAF8-411B-B625-AF0D930E66B3}" presName="chevron4" presStyleLbl="alignNode1" presStyleIdx="17" presStyleCnt="21"/>
      <dgm:spPr/>
    </dgm:pt>
    <dgm:pt modelId="{3EEE6B4B-8D26-4EAB-BD5F-52B7CE335802}" type="pres">
      <dgm:prSet presAssocID="{33ABDDE2-FAF8-411B-B625-AF0D930E66B3}" presName="chevron5" presStyleLbl="alignNode1" presStyleIdx="18" presStyleCnt="21"/>
      <dgm:spPr/>
    </dgm:pt>
    <dgm:pt modelId="{96138443-C9FC-4B2E-B528-42F1BEF31A6B}" type="pres">
      <dgm:prSet presAssocID="{33ABDDE2-FAF8-411B-B625-AF0D930E66B3}" presName="chevron6" presStyleLbl="alignNode1" presStyleIdx="19" presStyleCnt="21"/>
      <dgm:spPr/>
    </dgm:pt>
    <dgm:pt modelId="{3DEBBAF9-8C03-4C50-AE10-27D31FBCD45B}" type="pres">
      <dgm:prSet presAssocID="{33ABDDE2-FAF8-411B-B625-AF0D930E66B3}" presName="chevron7" presStyleLbl="alignNode1" presStyleIdx="20" presStyleCnt="21"/>
      <dgm:spPr/>
    </dgm:pt>
    <dgm:pt modelId="{0A1B1973-04FF-450D-8857-5F8D95021CD7}" type="pres">
      <dgm:prSet presAssocID="{33ABDDE2-FAF8-411B-B625-AF0D930E66B3}" presName="childtext" presStyleLbl="solidFgAcc1" presStyleIdx="2" presStyleCnt="3">
        <dgm:presLayoutVars>
          <dgm:chMax/>
          <dgm:chPref val="0"/>
          <dgm:bulletEnabled val="1"/>
        </dgm:presLayoutVars>
      </dgm:prSet>
      <dgm:spPr/>
      <dgm:t>
        <a:bodyPr/>
        <a:lstStyle/>
        <a:p>
          <a:endParaRPr lang="es-EC"/>
        </a:p>
      </dgm:t>
    </dgm:pt>
  </dgm:ptLst>
  <dgm:cxnLst>
    <dgm:cxn modelId="{28BD107F-88DE-4A01-9290-B92F8512FE9A}" srcId="{7DC5C496-C90D-4121-ADD6-26509EEA5095}" destId="{6C094686-8E8E-4F10-8F82-D49E9AECE072}" srcOrd="0" destOrd="0" parTransId="{9C1CEF35-C6EC-4256-BFEA-233618A813BD}" sibTransId="{BE79DC24-D743-437C-80FC-70971D471FC5}"/>
    <dgm:cxn modelId="{89CB1E6D-E357-4175-A1BC-CEBDC165A947}" type="presOf" srcId="{1CA0FB0D-9CE1-4C29-9B98-4EF72161428E}" destId="{0A1B1973-04FF-450D-8857-5F8D95021CD7}" srcOrd="0" destOrd="0" presId="urn:microsoft.com/office/officeart/2008/layout/VerticalAccentList"/>
    <dgm:cxn modelId="{7FCC7500-3FF9-4BB6-A947-A5D08EB12544}" srcId="{016F5A76-B01B-4DE0-BF3F-265417406CEC}" destId="{7DC5C496-C90D-4121-ADD6-26509EEA5095}" srcOrd="1" destOrd="0" parTransId="{0AC9BFBF-55C1-43EC-B10B-7DFF3ED35F9C}" sibTransId="{4BE397E5-4CA7-44F5-BECA-E3B5306855C3}"/>
    <dgm:cxn modelId="{04DF2A4F-F640-49BD-88E2-4D056D9433FF}" srcId="{016F5A76-B01B-4DE0-BF3F-265417406CEC}" destId="{33ABDDE2-FAF8-411B-B625-AF0D930E66B3}" srcOrd="2" destOrd="0" parTransId="{D31DC482-79F1-492F-A11B-140840A8B7CA}" sibTransId="{58B4620C-FD88-4AED-95E4-45C9359F4EB2}"/>
    <dgm:cxn modelId="{523504B8-C792-43AB-BFD5-A329B6823B1B}" srcId="{5E3DE91D-11BC-41E9-9F62-D05BB67AB0E2}" destId="{24D86E09-7057-4481-ABFD-D43974BAC6C1}" srcOrd="0" destOrd="0" parTransId="{881A830D-3340-4DC8-AF41-A2554E4AB42C}" sibTransId="{F92F4AB1-A64B-4D70-8893-C664933A091D}"/>
    <dgm:cxn modelId="{73BDB197-41F9-407F-89A1-551CB4BAE406}" type="presOf" srcId="{7DC5C496-C90D-4121-ADD6-26509EEA5095}" destId="{879897AA-358A-48A6-B825-34203B536EB9}" srcOrd="0" destOrd="0" presId="urn:microsoft.com/office/officeart/2008/layout/VerticalAccentList"/>
    <dgm:cxn modelId="{C57664CC-0336-47B3-A2B4-C545BC3F52F0}" srcId="{33ABDDE2-FAF8-411B-B625-AF0D930E66B3}" destId="{1CA0FB0D-9CE1-4C29-9B98-4EF72161428E}" srcOrd="0" destOrd="0" parTransId="{3D7FDB32-F59C-45E1-98BC-B6CD8BB98265}" sibTransId="{C7A80E04-135D-4C1C-8969-B550191B1FE1}"/>
    <dgm:cxn modelId="{D630C8AC-FB28-4467-838F-0835612EE648}" type="presOf" srcId="{6C094686-8E8E-4F10-8F82-D49E9AECE072}" destId="{AF30C1C7-6485-46C8-B89C-120867FF7D63}" srcOrd="0" destOrd="0" presId="urn:microsoft.com/office/officeart/2008/layout/VerticalAccentList"/>
    <dgm:cxn modelId="{443EA440-8D74-469F-80A5-5FDF3B951CED}" type="presOf" srcId="{33ABDDE2-FAF8-411B-B625-AF0D930E66B3}" destId="{8F5AA885-74B3-44D4-9930-F71E50BEC16E}" srcOrd="0" destOrd="0" presId="urn:microsoft.com/office/officeart/2008/layout/VerticalAccentList"/>
    <dgm:cxn modelId="{D213D2CF-398E-41F1-BA66-37E7C1A9A0B7}" type="presOf" srcId="{5E3DE91D-11BC-41E9-9F62-D05BB67AB0E2}" destId="{0CDFDBD1-A55D-46A8-8AD7-1E5F05E032A3}" srcOrd="0" destOrd="0" presId="urn:microsoft.com/office/officeart/2008/layout/VerticalAccentList"/>
    <dgm:cxn modelId="{7CFE5BA6-0EC3-4A4A-AB43-73F9AD6F1392}" type="presOf" srcId="{C7A6419E-D4FF-43D6-AAED-120A51237C03}" destId="{AF30C1C7-6485-46C8-B89C-120867FF7D63}" srcOrd="0" destOrd="1" presId="urn:microsoft.com/office/officeart/2008/layout/VerticalAccentList"/>
    <dgm:cxn modelId="{74E978A4-D673-41A4-A312-B3861BAC497A}" type="presOf" srcId="{24D86E09-7057-4481-ABFD-D43974BAC6C1}" destId="{57AED816-53A6-47B7-B119-1AAC14B4D302}" srcOrd="0" destOrd="0" presId="urn:microsoft.com/office/officeart/2008/layout/VerticalAccentList"/>
    <dgm:cxn modelId="{F3BAE8C8-2597-4805-AABC-9EC5983497C4}" srcId="{7DC5C496-C90D-4121-ADD6-26509EEA5095}" destId="{C7A6419E-D4FF-43D6-AAED-120A51237C03}" srcOrd="1" destOrd="0" parTransId="{FBE11F51-B6AC-479E-8EB1-F99E442736BF}" sibTransId="{A064F1BC-99FB-44B0-9986-47EDEA828EE8}"/>
    <dgm:cxn modelId="{4676F290-FE16-4DA7-9FA8-03BC60AE07CE}" srcId="{016F5A76-B01B-4DE0-BF3F-265417406CEC}" destId="{5E3DE91D-11BC-41E9-9F62-D05BB67AB0E2}" srcOrd="0" destOrd="0" parTransId="{BF4F4CFC-4B7B-4EA0-81B4-6400A590007E}" sibTransId="{3E9FA89D-CC2A-4452-BC10-4588DD45D3A7}"/>
    <dgm:cxn modelId="{7583BF07-2FAC-4B39-93CB-354C40AB92D3}" type="presOf" srcId="{016F5A76-B01B-4DE0-BF3F-265417406CEC}" destId="{8A3B1D85-0242-48A9-A297-290105C9976E}" srcOrd="0" destOrd="0" presId="urn:microsoft.com/office/officeart/2008/layout/VerticalAccentList"/>
    <dgm:cxn modelId="{2F59EF18-C161-4C3F-B92B-3ED6693FFDEE}" type="presParOf" srcId="{8A3B1D85-0242-48A9-A297-290105C9976E}" destId="{F93DCBD6-38F8-41B6-9543-A54078F3B7CE}" srcOrd="0" destOrd="0" presId="urn:microsoft.com/office/officeart/2008/layout/VerticalAccentList"/>
    <dgm:cxn modelId="{7FA1087F-93BD-41B0-ABC7-E909990D6C38}" type="presParOf" srcId="{F93DCBD6-38F8-41B6-9543-A54078F3B7CE}" destId="{0CDFDBD1-A55D-46A8-8AD7-1E5F05E032A3}" srcOrd="0" destOrd="0" presId="urn:microsoft.com/office/officeart/2008/layout/VerticalAccentList"/>
    <dgm:cxn modelId="{710948E1-B299-4D21-B1BB-750B255BFC2A}" type="presParOf" srcId="{8A3B1D85-0242-48A9-A297-290105C9976E}" destId="{DE7C1BCA-BA0E-42D1-9A96-A7260A0F0E93}" srcOrd="1" destOrd="0" presId="urn:microsoft.com/office/officeart/2008/layout/VerticalAccentList"/>
    <dgm:cxn modelId="{2CF95FA8-1495-4E55-B8C8-C035FDC03BD3}" type="presParOf" srcId="{DE7C1BCA-BA0E-42D1-9A96-A7260A0F0E93}" destId="{CA036FC5-9D3F-4F3C-8993-642B68AC4CB1}" srcOrd="0" destOrd="0" presId="urn:microsoft.com/office/officeart/2008/layout/VerticalAccentList"/>
    <dgm:cxn modelId="{5ABFB517-4D52-4FE9-B5A1-BBCCB2E71BEC}" type="presParOf" srcId="{DE7C1BCA-BA0E-42D1-9A96-A7260A0F0E93}" destId="{89FC979A-F0CB-4CE0-808C-B4E4F17D55A9}" srcOrd="1" destOrd="0" presId="urn:microsoft.com/office/officeart/2008/layout/VerticalAccentList"/>
    <dgm:cxn modelId="{82E63DC2-8CA4-4940-BD1E-D74757CA2EAF}" type="presParOf" srcId="{DE7C1BCA-BA0E-42D1-9A96-A7260A0F0E93}" destId="{71F5572E-215A-4BD4-8D7D-F6E32F984941}" srcOrd="2" destOrd="0" presId="urn:microsoft.com/office/officeart/2008/layout/VerticalAccentList"/>
    <dgm:cxn modelId="{F7C274DE-062F-4D75-A230-27E996A294EA}" type="presParOf" srcId="{DE7C1BCA-BA0E-42D1-9A96-A7260A0F0E93}" destId="{7F431D07-4210-45D7-9CF7-4EF860330E9A}" srcOrd="3" destOrd="0" presId="urn:microsoft.com/office/officeart/2008/layout/VerticalAccentList"/>
    <dgm:cxn modelId="{77D380F8-56C8-442E-B085-94B35C0C167D}" type="presParOf" srcId="{DE7C1BCA-BA0E-42D1-9A96-A7260A0F0E93}" destId="{941178E2-FFB1-4E03-9731-89EC28051A6F}" srcOrd="4" destOrd="0" presId="urn:microsoft.com/office/officeart/2008/layout/VerticalAccentList"/>
    <dgm:cxn modelId="{7C9B63BB-4AF8-4ADC-81DA-2259D6A384E0}" type="presParOf" srcId="{DE7C1BCA-BA0E-42D1-9A96-A7260A0F0E93}" destId="{3B23780D-080B-4E8C-AFFB-5BD59015CD39}" srcOrd="5" destOrd="0" presId="urn:microsoft.com/office/officeart/2008/layout/VerticalAccentList"/>
    <dgm:cxn modelId="{1BBC92E4-9493-4B8E-A280-3C3809B5CBEC}" type="presParOf" srcId="{DE7C1BCA-BA0E-42D1-9A96-A7260A0F0E93}" destId="{EE884A52-0886-41D2-BB06-4B56B88C2D79}" srcOrd="6" destOrd="0" presId="urn:microsoft.com/office/officeart/2008/layout/VerticalAccentList"/>
    <dgm:cxn modelId="{AF867A25-7374-49A0-9E5C-9822B80F3BE1}" type="presParOf" srcId="{DE7C1BCA-BA0E-42D1-9A96-A7260A0F0E93}" destId="{57AED816-53A6-47B7-B119-1AAC14B4D302}" srcOrd="7" destOrd="0" presId="urn:microsoft.com/office/officeart/2008/layout/VerticalAccentList"/>
    <dgm:cxn modelId="{19EA8178-B964-47CD-8B91-3E8D0FFE9FD8}" type="presParOf" srcId="{8A3B1D85-0242-48A9-A297-290105C9976E}" destId="{DBCBAAA5-2296-469E-85ED-3655D9F46EA5}" srcOrd="2" destOrd="0" presId="urn:microsoft.com/office/officeart/2008/layout/VerticalAccentList"/>
    <dgm:cxn modelId="{18B7AD9B-3D91-44EC-8584-5D76999C31DF}" type="presParOf" srcId="{8A3B1D85-0242-48A9-A297-290105C9976E}" destId="{7088E65A-7A8D-469E-9817-EA4BE4F964B5}" srcOrd="3" destOrd="0" presId="urn:microsoft.com/office/officeart/2008/layout/VerticalAccentList"/>
    <dgm:cxn modelId="{240960C8-583B-4B0A-8264-EB095514CBA4}" type="presParOf" srcId="{7088E65A-7A8D-469E-9817-EA4BE4F964B5}" destId="{879897AA-358A-48A6-B825-34203B536EB9}" srcOrd="0" destOrd="0" presId="urn:microsoft.com/office/officeart/2008/layout/VerticalAccentList"/>
    <dgm:cxn modelId="{2E6EF87F-7329-48A9-BA58-4B1D4B598A7F}" type="presParOf" srcId="{8A3B1D85-0242-48A9-A297-290105C9976E}" destId="{C88F36BA-D2A1-43BA-86E2-2D11E330F232}" srcOrd="4" destOrd="0" presId="urn:microsoft.com/office/officeart/2008/layout/VerticalAccentList"/>
    <dgm:cxn modelId="{4542B3AF-7145-4F08-8318-EBA128923071}" type="presParOf" srcId="{C88F36BA-D2A1-43BA-86E2-2D11E330F232}" destId="{1B8384BB-CD2B-476A-99F5-0EE996ACDA6A}" srcOrd="0" destOrd="0" presId="urn:microsoft.com/office/officeart/2008/layout/VerticalAccentList"/>
    <dgm:cxn modelId="{3C734CF8-D4CC-4ACE-BC96-BADF47728C11}" type="presParOf" srcId="{C88F36BA-D2A1-43BA-86E2-2D11E330F232}" destId="{BB1CC083-5C4F-40DD-A13A-667D6BCD0714}" srcOrd="1" destOrd="0" presId="urn:microsoft.com/office/officeart/2008/layout/VerticalAccentList"/>
    <dgm:cxn modelId="{772232A1-3849-4F8B-BCC9-96C95C33CA90}" type="presParOf" srcId="{C88F36BA-D2A1-43BA-86E2-2D11E330F232}" destId="{54F4A7AB-0B60-4DC5-BA2D-D9ED6633622F}" srcOrd="2" destOrd="0" presId="urn:microsoft.com/office/officeart/2008/layout/VerticalAccentList"/>
    <dgm:cxn modelId="{0E7B3999-8CFB-4AA1-A442-3994BAC42C9A}" type="presParOf" srcId="{C88F36BA-D2A1-43BA-86E2-2D11E330F232}" destId="{E63E6DA5-3D09-493C-BDC0-263038EF62CF}" srcOrd="3" destOrd="0" presId="urn:microsoft.com/office/officeart/2008/layout/VerticalAccentList"/>
    <dgm:cxn modelId="{3D52A935-EDCA-44F5-85E4-9F4B69389B14}" type="presParOf" srcId="{C88F36BA-D2A1-43BA-86E2-2D11E330F232}" destId="{88D9466D-C0B2-4BDF-94C5-F48B9EB3DE59}" srcOrd="4" destOrd="0" presId="urn:microsoft.com/office/officeart/2008/layout/VerticalAccentList"/>
    <dgm:cxn modelId="{0E6A8F05-66E0-4E64-8E75-54AB021D8C4D}" type="presParOf" srcId="{C88F36BA-D2A1-43BA-86E2-2D11E330F232}" destId="{38EDFBB1-252E-4EEF-AF4D-BBD910AA64A3}" srcOrd="5" destOrd="0" presId="urn:microsoft.com/office/officeart/2008/layout/VerticalAccentList"/>
    <dgm:cxn modelId="{BED7C212-4BE5-4871-8FC1-149386AFBC46}" type="presParOf" srcId="{C88F36BA-D2A1-43BA-86E2-2D11E330F232}" destId="{18B647A0-3FC3-4B4A-B20A-A56089859B5C}" srcOrd="6" destOrd="0" presId="urn:microsoft.com/office/officeart/2008/layout/VerticalAccentList"/>
    <dgm:cxn modelId="{68EF6BC5-F5E7-4003-B72A-155EDC3A5DE2}" type="presParOf" srcId="{C88F36BA-D2A1-43BA-86E2-2D11E330F232}" destId="{AF30C1C7-6485-46C8-B89C-120867FF7D63}" srcOrd="7" destOrd="0" presId="urn:microsoft.com/office/officeart/2008/layout/VerticalAccentList"/>
    <dgm:cxn modelId="{75D3A139-3939-4044-906C-BAF7E90C3083}" type="presParOf" srcId="{8A3B1D85-0242-48A9-A297-290105C9976E}" destId="{1637167C-258C-4760-A09B-8AFB1347EF79}" srcOrd="5" destOrd="0" presId="urn:microsoft.com/office/officeart/2008/layout/VerticalAccentList"/>
    <dgm:cxn modelId="{4B733855-A9B8-42A6-BE2F-901E52D8AD08}" type="presParOf" srcId="{8A3B1D85-0242-48A9-A297-290105C9976E}" destId="{6F652BCF-214B-475B-890E-686055887A99}" srcOrd="6" destOrd="0" presId="urn:microsoft.com/office/officeart/2008/layout/VerticalAccentList"/>
    <dgm:cxn modelId="{07C08942-8249-4DA9-B77D-9A339F5FD24C}" type="presParOf" srcId="{6F652BCF-214B-475B-890E-686055887A99}" destId="{8F5AA885-74B3-44D4-9930-F71E50BEC16E}" srcOrd="0" destOrd="0" presId="urn:microsoft.com/office/officeart/2008/layout/VerticalAccentList"/>
    <dgm:cxn modelId="{02BA0C93-8C56-4980-89F1-BCB4C12D8D9C}" type="presParOf" srcId="{8A3B1D85-0242-48A9-A297-290105C9976E}" destId="{96CD3669-3FD6-4A76-B027-3D99E0969B7E}" srcOrd="7" destOrd="0" presId="urn:microsoft.com/office/officeart/2008/layout/VerticalAccentList"/>
    <dgm:cxn modelId="{34BC8196-23DC-4C4B-98C0-276251C4D2AF}" type="presParOf" srcId="{96CD3669-3FD6-4A76-B027-3D99E0969B7E}" destId="{28A8B3A3-E808-4ED5-A0E6-0713E17AECD8}" srcOrd="0" destOrd="0" presId="urn:microsoft.com/office/officeart/2008/layout/VerticalAccentList"/>
    <dgm:cxn modelId="{7DED38AC-373F-4CB4-B01A-AF78BC83BB16}" type="presParOf" srcId="{96CD3669-3FD6-4A76-B027-3D99E0969B7E}" destId="{76C82A7A-C330-4678-B42D-ADCD41FE1E5B}" srcOrd="1" destOrd="0" presId="urn:microsoft.com/office/officeart/2008/layout/VerticalAccentList"/>
    <dgm:cxn modelId="{39BBB22A-6E3D-4AB3-825A-44074162C4B2}" type="presParOf" srcId="{96CD3669-3FD6-4A76-B027-3D99E0969B7E}" destId="{56A4310A-7D36-4DA4-932D-68868AA77EC1}" srcOrd="2" destOrd="0" presId="urn:microsoft.com/office/officeart/2008/layout/VerticalAccentList"/>
    <dgm:cxn modelId="{A543DD40-5FC4-490D-9BBF-697C76DD74D9}" type="presParOf" srcId="{96CD3669-3FD6-4A76-B027-3D99E0969B7E}" destId="{C56C2DBF-C5F7-43DA-B995-6598F3F55815}" srcOrd="3" destOrd="0" presId="urn:microsoft.com/office/officeart/2008/layout/VerticalAccentList"/>
    <dgm:cxn modelId="{EC06A2DD-C18D-459F-8299-F970877AA1FC}" type="presParOf" srcId="{96CD3669-3FD6-4A76-B027-3D99E0969B7E}" destId="{3EEE6B4B-8D26-4EAB-BD5F-52B7CE335802}" srcOrd="4" destOrd="0" presId="urn:microsoft.com/office/officeart/2008/layout/VerticalAccentList"/>
    <dgm:cxn modelId="{AF1767C0-FB6A-4838-8F9A-E2618796E05F}" type="presParOf" srcId="{96CD3669-3FD6-4A76-B027-3D99E0969B7E}" destId="{96138443-C9FC-4B2E-B528-42F1BEF31A6B}" srcOrd="5" destOrd="0" presId="urn:microsoft.com/office/officeart/2008/layout/VerticalAccentList"/>
    <dgm:cxn modelId="{8B99BED5-B0BD-453D-B3FF-4144B0757AF1}" type="presParOf" srcId="{96CD3669-3FD6-4A76-B027-3D99E0969B7E}" destId="{3DEBBAF9-8C03-4C50-AE10-27D31FBCD45B}" srcOrd="6" destOrd="0" presId="urn:microsoft.com/office/officeart/2008/layout/VerticalAccentList"/>
    <dgm:cxn modelId="{ED475319-9D34-45BA-94BF-098AEA4688EF}" type="presParOf" srcId="{96CD3669-3FD6-4A76-B027-3D99E0969B7E}" destId="{0A1B1973-04FF-450D-8857-5F8D95021CD7}"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6F5A76-B01B-4DE0-BF3F-265417406CEC}"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C"/>
        </a:p>
      </dgm:t>
    </dgm:pt>
    <dgm:pt modelId="{5E3DE91D-11BC-41E9-9F62-D05BB67AB0E2}">
      <dgm:prSet phldrT="[Texto]" custT="1"/>
      <dgm:spPr/>
      <dgm:t>
        <a:bodyPr/>
        <a:lstStyle/>
        <a:p>
          <a:pPr algn="just"/>
          <a:endParaRPr lang="es-EC" sz="4000" dirty="0"/>
        </a:p>
      </dgm:t>
    </dgm:pt>
    <dgm:pt modelId="{BF4F4CFC-4B7B-4EA0-81B4-6400A590007E}" type="parTrans" cxnId="{4676F290-FE16-4DA7-9FA8-03BC60AE07CE}">
      <dgm:prSet/>
      <dgm:spPr/>
      <dgm:t>
        <a:bodyPr/>
        <a:lstStyle/>
        <a:p>
          <a:pPr algn="just"/>
          <a:endParaRPr lang="es-EC" sz="3200"/>
        </a:p>
      </dgm:t>
    </dgm:pt>
    <dgm:pt modelId="{3E9FA89D-CC2A-4452-BC10-4588DD45D3A7}" type="sibTrans" cxnId="{4676F290-FE16-4DA7-9FA8-03BC60AE07CE}">
      <dgm:prSet/>
      <dgm:spPr/>
      <dgm:t>
        <a:bodyPr/>
        <a:lstStyle/>
        <a:p>
          <a:pPr algn="just"/>
          <a:endParaRPr lang="es-EC" sz="3200"/>
        </a:p>
      </dgm:t>
    </dgm:pt>
    <dgm:pt modelId="{24D86E09-7057-4481-ABFD-D43974BAC6C1}">
      <dgm:prSet phldrT="[Texto]" custT="1"/>
      <dgm:spPr/>
      <dgm:t>
        <a:bodyPr/>
        <a:lstStyle/>
        <a:p>
          <a:pPr algn="just"/>
          <a:endParaRPr lang="es-EC" sz="1200" dirty="0"/>
        </a:p>
      </dgm:t>
    </dgm:pt>
    <dgm:pt modelId="{881A830D-3340-4DC8-AF41-A2554E4AB42C}" type="parTrans" cxnId="{523504B8-C792-43AB-BFD5-A329B6823B1B}">
      <dgm:prSet/>
      <dgm:spPr/>
      <dgm:t>
        <a:bodyPr/>
        <a:lstStyle/>
        <a:p>
          <a:pPr algn="just"/>
          <a:endParaRPr lang="es-EC" sz="3200"/>
        </a:p>
      </dgm:t>
    </dgm:pt>
    <dgm:pt modelId="{F92F4AB1-A64B-4D70-8893-C664933A091D}" type="sibTrans" cxnId="{523504B8-C792-43AB-BFD5-A329B6823B1B}">
      <dgm:prSet/>
      <dgm:spPr/>
      <dgm:t>
        <a:bodyPr/>
        <a:lstStyle/>
        <a:p>
          <a:pPr algn="just"/>
          <a:endParaRPr lang="es-EC" sz="3200"/>
        </a:p>
      </dgm:t>
    </dgm:pt>
    <dgm:pt modelId="{7DC5C496-C90D-4121-ADD6-26509EEA5095}">
      <dgm:prSet phldrT="[Texto]" custT="1"/>
      <dgm:spPr/>
      <dgm:t>
        <a:bodyPr/>
        <a:lstStyle/>
        <a:p>
          <a:pPr algn="just"/>
          <a:endParaRPr lang="es-EC" sz="4000" dirty="0"/>
        </a:p>
      </dgm:t>
    </dgm:pt>
    <dgm:pt modelId="{0AC9BFBF-55C1-43EC-B10B-7DFF3ED35F9C}" type="parTrans" cxnId="{7FCC7500-3FF9-4BB6-A947-A5D08EB12544}">
      <dgm:prSet/>
      <dgm:spPr/>
      <dgm:t>
        <a:bodyPr/>
        <a:lstStyle/>
        <a:p>
          <a:pPr algn="just"/>
          <a:endParaRPr lang="es-EC" sz="3200"/>
        </a:p>
      </dgm:t>
    </dgm:pt>
    <dgm:pt modelId="{4BE397E5-4CA7-44F5-BECA-E3B5306855C3}" type="sibTrans" cxnId="{7FCC7500-3FF9-4BB6-A947-A5D08EB12544}">
      <dgm:prSet/>
      <dgm:spPr/>
      <dgm:t>
        <a:bodyPr/>
        <a:lstStyle/>
        <a:p>
          <a:pPr algn="just"/>
          <a:endParaRPr lang="es-EC" sz="3200"/>
        </a:p>
      </dgm:t>
    </dgm:pt>
    <dgm:pt modelId="{6C094686-8E8E-4F10-8F82-D49E9AECE072}">
      <dgm:prSet phldrT="[Texto]" custT="1"/>
      <dgm:spPr/>
      <dgm:t>
        <a:bodyPr/>
        <a:lstStyle/>
        <a:p>
          <a:pPr algn="just"/>
          <a:endParaRPr lang="es-EC" sz="1200" dirty="0"/>
        </a:p>
      </dgm:t>
    </dgm:pt>
    <dgm:pt modelId="{9C1CEF35-C6EC-4256-BFEA-233618A813BD}" type="parTrans" cxnId="{28BD107F-88DE-4A01-9290-B92F8512FE9A}">
      <dgm:prSet/>
      <dgm:spPr/>
      <dgm:t>
        <a:bodyPr/>
        <a:lstStyle/>
        <a:p>
          <a:pPr algn="just"/>
          <a:endParaRPr lang="es-EC" sz="3200"/>
        </a:p>
      </dgm:t>
    </dgm:pt>
    <dgm:pt modelId="{BE79DC24-D743-437C-80FC-70971D471FC5}" type="sibTrans" cxnId="{28BD107F-88DE-4A01-9290-B92F8512FE9A}">
      <dgm:prSet/>
      <dgm:spPr/>
      <dgm:t>
        <a:bodyPr/>
        <a:lstStyle/>
        <a:p>
          <a:pPr algn="just"/>
          <a:endParaRPr lang="es-EC" sz="3200"/>
        </a:p>
      </dgm:t>
    </dgm:pt>
    <dgm:pt modelId="{33ABDDE2-FAF8-411B-B625-AF0D930E66B3}">
      <dgm:prSet phldrT="[Texto]" custT="1"/>
      <dgm:spPr/>
      <dgm:t>
        <a:bodyPr/>
        <a:lstStyle/>
        <a:p>
          <a:pPr algn="just"/>
          <a:endParaRPr lang="es-EC" sz="4000" dirty="0"/>
        </a:p>
      </dgm:t>
    </dgm:pt>
    <dgm:pt modelId="{58B4620C-FD88-4AED-95E4-45C9359F4EB2}" type="sibTrans" cxnId="{04DF2A4F-F640-49BD-88E2-4D056D9433FF}">
      <dgm:prSet/>
      <dgm:spPr/>
      <dgm:t>
        <a:bodyPr/>
        <a:lstStyle/>
        <a:p>
          <a:pPr algn="just"/>
          <a:endParaRPr lang="es-EC" sz="3200"/>
        </a:p>
      </dgm:t>
    </dgm:pt>
    <dgm:pt modelId="{D31DC482-79F1-492F-A11B-140840A8B7CA}" type="parTrans" cxnId="{04DF2A4F-F640-49BD-88E2-4D056D9433FF}">
      <dgm:prSet/>
      <dgm:spPr/>
      <dgm:t>
        <a:bodyPr/>
        <a:lstStyle/>
        <a:p>
          <a:pPr algn="just"/>
          <a:endParaRPr lang="es-EC" sz="3200"/>
        </a:p>
      </dgm:t>
    </dgm:pt>
    <dgm:pt modelId="{1CA0FB0D-9CE1-4C29-9B98-4EF72161428E}">
      <dgm:prSet phldrT="[Texto]" custT="1"/>
      <dgm:spPr/>
      <dgm:t>
        <a:bodyPr/>
        <a:lstStyle/>
        <a:p>
          <a:pPr algn="just"/>
          <a:endParaRPr lang="es-EC" sz="1200" dirty="0"/>
        </a:p>
      </dgm:t>
    </dgm:pt>
    <dgm:pt modelId="{C7A80E04-135D-4C1C-8969-B550191B1FE1}" type="sibTrans" cxnId="{C57664CC-0336-47B3-A2B4-C545BC3F52F0}">
      <dgm:prSet/>
      <dgm:spPr/>
      <dgm:t>
        <a:bodyPr/>
        <a:lstStyle/>
        <a:p>
          <a:pPr algn="just"/>
          <a:endParaRPr lang="es-EC" sz="3200"/>
        </a:p>
      </dgm:t>
    </dgm:pt>
    <dgm:pt modelId="{3D7FDB32-F59C-45E1-98BC-B6CD8BB98265}" type="parTrans" cxnId="{C57664CC-0336-47B3-A2B4-C545BC3F52F0}">
      <dgm:prSet/>
      <dgm:spPr/>
      <dgm:t>
        <a:bodyPr/>
        <a:lstStyle/>
        <a:p>
          <a:pPr algn="just"/>
          <a:endParaRPr lang="es-EC" sz="3200"/>
        </a:p>
      </dgm:t>
    </dgm:pt>
    <dgm:pt modelId="{EDD285CA-28C1-4772-9ED7-7176AA69DCF2}">
      <dgm:prSet custT="1"/>
      <dgm:spPr/>
      <dgm:t>
        <a:bodyPr/>
        <a:lstStyle/>
        <a:p>
          <a:pPr algn="just"/>
          <a:r>
            <a:rPr lang="es-ES" sz="1200" dirty="0" smtClean="0"/>
            <a:t>Se evidenció que el 64,66% de las organizaciones estudiadas, no mantienen  alianzas estratégicas con ningún tipo de empresa pública o privada puesto que los proyectos se otorga a empresas de preferencias “apadrinadas” y hace que las cooperativas y asociaciones busquen por cuenta propia sus clientes desvinculándolas del fin para el que fue creado el sector.</a:t>
          </a:r>
          <a:endParaRPr lang="es-EC" sz="1200" dirty="0"/>
        </a:p>
      </dgm:t>
    </dgm:pt>
    <dgm:pt modelId="{4AE1D5FD-8B8F-44B1-BE1B-A2CE7DC0DB4C}" type="parTrans" cxnId="{6D16B2DC-F7C4-4FC8-91D0-8A1AF36327AE}">
      <dgm:prSet/>
      <dgm:spPr/>
      <dgm:t>
        <a:bodyPr/>
        <a:lstStyle/>
        <a:p>
          <a:pPr algn="just"/>
          <a:endParaRPr lang="es-EC"/>
        </a:p>
      </dgm:t>
    </dgm:pt>
    <dgm:pt modelId="{E879DC9E-9EA7-424D-A1A3-CF10BED5F898}" type="sibTrans" cxnId="{6D16B2DC-F7C4-4FC8-91D0-8A1AF36327AE}">
      <dgm:prSet/>
      <dgm:spPr/>
      <dgm:t>
        <a:bodyPr/>
        <a:lstStyle/>
        <a:p>
          <a:pPr algn="just"/>
          <a:endParaRPr lang="es-EC"/>
        </a:p>
      </dgm:t>
    </dgm:pt>
    <dgm:pt modelId="{33A605FE-8A5F-4205-868B-082AAF525CCE}">
      <dgm:prSet custT="1"/>
      <dgm:spPr/>
      <dgm:t>
        <a:bodyPr/>
        <a:lstStyle/>
        <a:p>
          <a:pPr algn="just"/>
          <a:r>
            <a:rPr lang="es-ES" sz="1200" dirty="0" smtClean="0"/>
            <a:t>Durante el año 2016-2017 se determinó que existe una discontinuidad del 31% entre las organizaciones del sector no financiero enfocándose especialmente en los dos grupos cooperativas y asociaciones, en la que se detectó que las cooperativas de producción, servicios y consumo tuvieron un decrecimiento promedio del 18% para el 2017 mientras que las asociaciones de producción y servicios aumentaron en un promedio del 4% a excepción del sector de consumo que también sufrió una disminución.</a:t>
          </a:r>
          <a:endParaRPr lang="es-EC" sz="1200" dirty="0"/>
        </a:p>
      </dgm:t>
    </dgm:pt>
    <dgm:pt modelId="{D3E12B25-B48C-4897-A725-DB15CB8006B5}" type="parTrans" cxnId="{F55B8D47-C96D-443D-B45B-2BBBCA8F15B2}">
      <dgm:prSet/>
      <dgm:spPr/>
      <dgm:t>
        <a:bodyPr/>
        <a:lstStyle/>
        <a:p>
          <a:pPr algn="just"/>
          <a:endParaRPr lang="es-EC"/>
        </a:p>
      </dgm:t>
    </dgm:pt>
    <dgm:pt modelId="{35BBFD5E-6A2A-431F-A061-1FDB26F3C154}" type="sibTrans" cxnId="{F55B8D47-C96D-443D-B45B-2BBBCA8F15B2}">
      <dgm:prSet/>
      <dgm:spPr/>
      <dgm:t>
        <a:bodyPr/>
        <a:lstStyle/>
        <a:p>
          <a:pPr algn="just"/>
          <a:endParaRPr lang="es-EC"/>
        </a:p>
      </dgm:t>
    </dgm:pt>
    <dgm:pt modelId="{4BF216CB-77F1-45CE-959C-EBE96A93399C}">
      <dgm:prSet custT="1"/>
      <dgm:spPr/>
      <dgm:t>
        <a:bodyPr/>
        <a:lstStyle/>
        <a:p>
          <a:pPr algn="just"/>
          <a:r>
            <a:rPr lang="es-ES" sz="1200" dirty="0" smtClean="0"/>
            <a:t>Se determinó que el 78,71% de las organizaciones  no utiliza un modelo de gestión administrativo por lo que fue necesario la aplicación de  un modelo de gestión  que optimice los procesos  administrativos a través de la aplicación del Balance Score Card en el que se planteó  objetivos y estrategias puntuales  a seguir para mejorar su eficiencia y evitar la discontinuidad de las organizaciones del sector no financiero de Economía Popular y Solidaria.</a:t>
          </a:r>
          <a:endParaRPr lang="es-EC" sz="1200" dirty="0"/>
        </a:p>
      </dgm:t>
    </dgm:pt>
    <dgm:pt modelId="{039EDB1B-E17D-4BE1-B683-6DB877750FBE}" type="parTrans" cxnId="{E064550D-BD6D-4B7B-BCD4-6CFE07301107}">
      <dgm:prSet/>
      <dgm:spPr/>
      <dgm:t>
        <a:bodyPr/>
        <a:lstStyle/>
        <a:p>
          <a:pPr algn="just"/>
          <a:endParaRPr lang="es-EC"/>
        </a:p>
      </dgm:t>
    </dgm:pt>
    <dgm:pt modelId="{89B0DEE6-1D8F-4FF0-8FD3-E33303FB3D41}" type="sibTrans" cxnId="{E064550D-BD6D-4B7B-BCD4-6CFE07301107}">
      <dgm:prSet/>
      <dgm:spPr/>
      <dgm:t>
        <a:bodyPr/>
        <a:lstStyle/>
        <a:p>
          <a:pPr algn="just"/>
          <a:endParaRPr lang="es-EC"/>
        </a:p>
      </dgm:t>
    </dgm:pt>
    <dgm:pt modelId="{8A3B1D85-0242-48A9-A297-290105C9976E}" type="pres">
      <dgm:prSet presAssocID="{016F5A76-B01B-4DE0-BF3F-265417406CEC}" presName="Name0" presStyleCnt="0">
        <dgm:presLayoutVars>
          <dgm:chMax/>
          <dgm:chPref/>
          <dgm:dir/>
        </dgm:presLayoutVars>
      </dgm:prSet>
      <dgm:spPr/>
    </dgm:pt>
    <dgm:pt modelId="{F93DCBD6-38F8-41B6-9543-A54078F3B7CE}" type="pres">
      <dgm:prSet presAssocID="{5E3DE91D-11BC-41E9-9F62-D05BB67AB0E2}" presName="parenttextcomposite" presStyleCnt="0"/>
      <dgm:spPr/>
    </dgm:pt>
    <dgm:pt modelId="{0CDFDBD1-A55D-46A8-8AD7-1E5F05E032A3}" type="pres">
      <dgm:prSet presAssocID="{5E3DE91D-11BC-41E9-9F62-D05BB67AB0E2}" presName="parenttext" presStyleLbl="revTx" presStyleIdx="0" presStyleCnt="3">
        <dgm:presLayoutVars>
          <dgm:chMax/>
          <dgm:chPref val="2"/>
          <dgm:bulletEnabled val="1"/>
        </dgm:presLayoutVars>
      </dgm:prSet>
      <dgm:spPr/>
    </dgm:pt>
    <dgm:pt modelId="{DE7C1BCA-BA0E-42D1-9A96-A7260A0F0E93}" type="pres">
      <dgm:prSet presAssocID="{5E3DE91D-11BC-41E9-9F62-D05BB67AB0E2}" presName="composite" presStyleCnt="0"/>
      <dgm:spPr/>
    </dgm:pt>
    <dgm:pt modelId="{CA036FC5-9D3F-4F3C-8993-642B68AC4CB1}" type="pres">
      <dgm:prSet presAssocID="{5E3DE91D-11BC-41E9-9F62-D05BB67AB0E2}" presName="chevron1" presStyleLbl="alignNode1" presStyleIdx="0" presStyleCnt="21"/>
      <dgm:spPr/>
    </dgm:pt>
    <dgm:pt modelId="{89FC979A-F0CB-4CE0-808C-B4E4F17D55A9}" type="pres">
      <dgm:prSet presAssocID="{5E3DE91D-11BC-41E9-9F62-D05BB67AB0E2}" presName="chevron2" presStyleLbl="alignNode1" presStyleIdx="1" presStyleCnt="21"/>
      <dgm:spPr/>
    </dgm:pt>
    <dgm:pt modelId="{71F5572E-215A-4BD4-8D7D-F6E32F984941}" type="pres">
      <dgm:prSet presAssocID="{5E3DE91D-11BC-41E9-9F62-D05BB67AB0E2}" presName="chevron3" presStyleLbl="alignNode1" presStyleIdx="2" presStyleCnt="21"/>
      <dgm:spPr/>
    </dgm:pt>
    <dgm:pt modelId="{7F431D07-4210-45D7-9CF7-4EF860330E9A}" type="pres">
      <dgm:prSet presAssocID="{5E3DE91D-11BC-41E9-9F62-D05BB67AB0E2}" presName="chevron4" presStyleLbl="alignNode1" presStyleIdx="3" presStyleCnt="21"/>
      <dgm:spPr/>
    </dgm:pt>
    <dgm:pt modelId="{941178E2-FFB1-4E03-9731-89EC28051A6F}" type="pres">
      <dgm:prSet presAssocID="{5E3DE91D-11BC-41E9-9F62-D05BB67AB0E2}" presName="chevron5" presStyleLbl="alignNode1" presStyleIdx="4" presStyleCnt="21"/>
      <dgm:spPr/>
    </dgm:pt>
    <dgm:pt modelId="{3B23780D-080B-4E8C-AFFB-5BD59015CD39}" type="pres">
      <dgm:prSet presAssocID="{5E3DE91D-11BC-41E9-9F62-D05BB67AB0E2}" presName="chevron6" presStyleLbl="alignNode1" presStyleIdx="5" presStyleCnt="21"/>
      <dgm:spPr/>
    </dgm:pt>
    <dgm:pt modelId="{EE884A52-0886-41D2-BB06-4B56B88C2D79}" type="pres">
      <dgm:prSet presAssocID="{5E3DE91D-11BC-41E9-9F62-D05BB67AB0E2}" presName="chevron7" presStyleLbl="alignNode1" presStyleIdx="6" presStyleCnt="21"/>
      <dgm:spPr/>
    </dgm:pt>
    <dgm:pt modelId="{57AED816-53A6-47B7-B119-1AAC14B4D302}" type="pres">
      <dgm:prSet presAssocID="{5E3DE91D-11BC-41E9-9F62-D05BB67AB0E2}" presName="childtext" presStyleLbl="solidFgAcc1" presStyleIdx="0" presStyleCnt="3">
        <dgm:presLayoutVars>
          <dgm:chMax/>
          <dgm:chPref val="0"/>
          <dgm:bulletEnabled val="1"/>
        </dgm:presLayoutVars>
      </dgm:prSet>
      <dgm:spPr/>
      <dgm:t>
        <a:bodyPr/>
        <a:lstStyle/>
        <a:p>
          <a:endParaRPr lang="es-EC"/>
        </a:p>
      </dgm:t>
    </dgm:pt>
    <dgm:pt modelId="{DBCBAAA5-2296-469E-85ED-3655D9F46EA5}" type="pres">
      <dgm:prSet presAssocID="{3E9FA89D-CC2A-4452-BC10-4588DD45D3A7}" presName="sibTrans" presStyleCnt="0"/>
      <dgm:spPr/>
    </dgm:pt>
    <dgm:pt modelId="{7088E65A-7A8D-469E-9817-EA4BE4F964B5}" type="pres">
      <dgm:prSet presAssocID="{7DC5C496-C90D-4121-ADD6-26509EEA5095}" presName="parenttextcomposite" presStyleCnt="0"/>
      <dgm:spPr/>
    </dgm:pt>
    <dgm:pt modelId="{879897AA-358A-48A6-B825-34203B536EB9}" type="pres">
      <dgm:prSet presAssocID="{7DC5C496-C90D-4121-ADD6-26509EEA5095}" presName="parenttext" presStyleLbl="revTx" presStyleIdx="1" presStyleCnt="3">
        <dgm:presLayoutVars>
          <dgm:chMax/>
          <dgm:chPref val="2"/>
          <dgm:bulletEnabled val="1"/>
        </dgm:presLayoutVars>
      </dgm:prSet>
      <dgm:spPr/>
      <dgm:t>
        <a:bodyPr/>
        <a:lstStyle/>
        <a:p>
          <a:endParaRPr lang="es-EC"/>
        </a:p>
      </dgm:t>
    </dgm:pt>
    <dgm:pt modelId="{C88F36BA-D2A1-43BA-86E2-2D11E330F232}" type="pres">
      <dgm:prSet presAssocID="{7DC5C496-C90D-4121-ADD6-26509EEA5095}" presName="composite" presStyleCnt="0"/>
      <dgm:spPr/>
    </dgm:pt>
    <dgm:pt modelId="{1B8384BB-CD2B-476A-99F5-0EE996ACDA6A}" type="pres">
      <dgm:prSet presAssocID="{7DC5C496-C90D-4121-ADD6-26509EEA5095}" presName="chevron1" presStyleLbl="alignNode1" presStyleIdx="7" presStyleCnt="21"/>
      <dgm:spPr/>
    </dgm:pt>
    <dgm:pt modelId="{BB1CC083-5C4F-40DD-A13A-667D6BCD0714}" type="pres">
      <dgm:prSet presAssocID="{7DC5C496-C90D-4121-ADD6-26509EEA5095}" presName="chevron2" presStyleLbl="alignNode1" presStyleIdx="8" presStyleCnt="21"/>
      <dgm:spPr/>
    </dgm:pt>
    <dgm:pt modelId="{54F4A7AB-0B60-4DC5-BA2D-D9ED6633622F}" type="pres">
      <dgm:prSet presAssocID="{7DC5C496-C90D-4121-ADD6-26509EEA5095}" presName="chevron3" presStyleLbl="alignNode1" presStyleIdx="9" presStyleCnt="21"/>
      <dgm:spPr/>
    </dgm:pt>
    <dgm:pt modelId="{E63E6DA5-3D09-493C-BDC0-263038EF62CF}" type="pres">
      <dgm:prSet presAssocID="{7DC5C496-C90D-4121-ADD6-26509EEA5095}" presName="chevron4" presStyleLbl="alignNode1" presStyleIdx="10" presStyleCnt="21"/>
      <dgm:spPr/>
    </dgm:pt>
    <dgm:pt modelId="{88D9466D-C0B2-4BDF-94C5-F48B9EB3DE59}" type="pres">
      <dgm:prSet presAssocID="{7DC5C496-C90D-4121-ADD6-26509EEA5095}" presName="chevron5" presStyleLbl="alignNode1" presStyleIdx="11" presStyleCnt="21"/>
      <dgm:spPr/>
    </dgm:pt>
    <dgm:pt modelId="{38EDFBB1-252E-4EEF-AF4D-BBD910AA64A3}" type="pres">
      <dgm:prSet presAssocID="{7DC5C496-C90D-4121-ADD6-26509EEA5095}" presName="chevron6" presStyleLbl="alignNode1" presStyleIdx="12" presStyleCnt="21"/>
      <dgm:spPr/>
    </dgm:pt>
    <dgm:pt modelId="{18B647A0-3FC3-4B4A-B20A-A56089859B5C}" type="pres">
      <dgm:prSet presAssocID="{7DC5C496-C90D-4121-ADD6-26509EEA5095}" presName="chevron7" presStyleLbl="alignNode1" presStyleIdx="13" presStyleCnt="21"/>
      <dgm:spPr/>
    </dgm:pt>
    <dgm:pt modelId="{AF30C1C7-6485-46C8-B89C-120867FF7D63}" type="pres">
      <dgm:prSet presAssocID="{7DC5C496-C90D-4121-ADD6-26509EEA5095}" presName="childtext" presStyleLbl="solidFgAcc1" presStyleIdx="1" presStyleCnt="3">
        <dgm:presLayoutVars>
          <dgm:chMax/>
          <dgm:chPref val="0"/>
          <dgm:bulletEnabled val="1"/>
        </dgm:presLayoutVars>
      </dgm:prSet>
      <dgm:spPr/>
      <dgm:t>
        <a:bodyPr/>
        <a:lstStyle/>
        <a:p>
          <a:endParaRPr lang="es-EC"/>
        </a:p>
      </dgm:t>
    </dgm:pt>
    <dgm:pt modelId="{1637167C-258C-4760-A09B-8AFB1347EF79}" type="pres">
      <dgm:prSet presAssocID="{4BE397E5-4CA7-44F5-BECA-E3B5306855C3}" presName="sibTrans" presStyleCnt="0"/>
      <dgm:spPr/>
    </dgm:pt>
    <dgm:pt modelId="{6F652BCF-214B-475B-890E-686055887A99}" type="pres">
      <dgm:prSet presAssocID="{33ABDDE2-FAF8-411B-B625-AF0D930E66B3}" presName="parenttextcomposite" presStyleCnt="0"/>
      <dgm:spPr/>
    </dgm:pt>
    <dgm:pt modelId="{8F5AA885-74B3-44D4-9930-F71E50BEC16E}" type="pres">
      <dgm:prSet presAssocID="{33ABDDE2-FAF8-411B-B625-AF0D930E66B3}" presName="parenttext" presStyleLbl="revTx" presStyleIdx="2" presStyleCnt="3">
        <dgm:presLayoutVars>
          <dgm:chMax/>
          <dgm:chPref val="2"/>
          <dgm:bulletEnabled val="1"/>
        </dgm:presLayoutVars>
      </dgm:prSet>
      <dgm:spPr/>
      <dgm:t>
        <a:bodyPr/>
        <a:lstStyle/>
        <a:p>
          <a:endParaRPr lang="es-EC"/>
        </a:p>
      </dgm:t>
    </dgm:pt>
    <dgm:pt modelId="{96CD3669-3FD6-4A76-B027-3D99E0969B7E}" type="pres">
      <dgm:prSet presAssocID="{33ABDDE2-FAF8-411B-B625-AF0D930E66B3}" presName="composite" presStyleCnt="0"/>
      <dgm:spPr/>
    </dgm:pt>
    <dgm:pt modelId="{28A8B3A3-E808-4ED5-A0E6-0713E17AECD8}" type="pres">
      <dgm:prSet presAssocID="{33ABDDE2-FAF8-411B-B625-AF0D930E66B3}" presName="chevron1" presStyleLbl="alignNode1" presStyleIdx="14" presStyleCnt="21"/>
      <dgm:spPr/>
    </dgm:pt>
    <dgm:pt modelId="{76C82A7A-C330-4678-B42D-ADCD41FE1E5B}" type="pres">
      <dgm:prSet presAssocID="{33ABDDE2-FAF8-411B-B625-AF0D930E66B3}" presName="chevron2" presStyleLbl="alignNode1" presStyleIdx="15" presStyleCnt="21"/>
      <dgm:spPr/>
    </dgm:pt>
    <dgm:pt modelId="{56A4310A-7D36-4DA4-932D-68868AA77EC1}" type="pres">
      <dgm:prSet presAssocID="{33ABDDE2-FAF8-411B-B625-AF0D930E66B3}" presName="chevron3" presStyleLbl="alignNode1" presStyleIdx="16" presStyleCnt="21"/>
      <dgm:spPr/>
    </dgm:pt>
    <dgm:pt modelId="{C56C2DBF-C5F7-43DA-B995-6598F3F55815}" type="pres">
      <dgm:prSet presAssocID="{33ABDDE2-FAF8-411B-B625-AF0D930E66B3}" presName="chevron4" presStyleLbl="alignNode1" presStyleIdx="17" presStyleCnt="21"/>
      <dgm:spPr/>
    </dgm:pt>
    <dgm:pt modelId="{3EEE6B4B-8D26-4EAB-BD5F-52B7CE335802}" type="pres">
      <dgm:prSet presAssocID="{33ABDDE2-FAF8-411B-B625-AF0D930E66B3}" presName="chevron5" presStyleLbl="alignNode1" presStyleIdx="18" presStyleCnt="21"/>
      <dgm:spPr/>
    </dgm:pt>
    <dgm:pt modelId="{96138443-C9FC-4B2E-B528-42F1BEF31A6B}" type="pres">
      <dgm:prSet presAssocID="{33ABDDE2-FAF8-411B-B625-AF0D930E66B3}" presName="chevron6" presStyleLbl="alignNode1" presStyleIdx="19" presStyleCnt="21"/>
      <dgm:spPr/>
    </dgm:pt>
    <dgm:pt modelId="{3DEBBAF9-8C03-4C50-AE10-27D31FBCD45B}" type="pres">
      <dgm:prSet presAssocID="{33ABDDE2-FAF8-411B-B625-AF0D930E66B3}" presName="chevron7" presStyleLbl="alignNode1" presStyleIdx="20" presStyleCnt="21"/>
      <dgm:spPr/>
    </dgm:pt>
    <dgm:pt modelId="{0A1B1973-04FF-450D-8857-5F8D95021CD7}" type="pres">
      <dgm:prSet presAssocID="{33ABDDE2-FAF8-411B-B625-AF0D930E66B3}" presName="childtext" presStyleLbl="solidFgAcc1" presStyleIdx="2" presStyleCnt="3">
        <dgm:presLayoutVars>
          <dgm:chMax/>
          <dgm:chPref val="0"/>
          <dgm:bulletEnabled val="1"/>
        </dgm:presLayoutVars>
      </dgm:prSet>
      <dgm:spPr/>
      <dgm:t>
        <a:bodyPr/>
        <a:lstStyle/>
        <a:p>
          <a:endParaRPr lang="es-EC"/>
        </a:p>
      </dgm:t>
    </dgm:pt>
  </dgm:ptLst>
  <dgm:cxnLst>
    <dgm:cxn modelId="{C525C369-A935-4B2B-9D68-030B0150E967}" type="presOf" srcId="{6C094686-8E8E-4F10-8F82-D49E9AECE072}" destId="{AF30C1C7-6485-46C8-B89C-120867FF7D63}" srcOrd="0" destOrd="0" presId="urn:microsoft.com/office/officeart/2008/layout/VerticalAccentList"/>
    <dgm:cxn modelId="{28BD107F-88DE-4A01-9290-B92F8512FE9A}" srcId="{7DC5C496-C90D-4121-ADD6-26509EEA5095}" destId="{6C094686-8E8E-4F10-8F82-D49E9AECE072}" srcOrd="0" destOrd="0" parTransId="{9C1CEF35-C6EC-4256-BFEA-233618A813BD}" sibTransId="{BE79DC24-D743-437C-80FC-70971D471FC5}"/>
    <dgm:cxn modelId="{7FCC7500-3FF9-4BB6-A947-A5D08EB12544}" srcId="{016F5A76-B01B-4DE0-BF3F-265417406CEC}" destId="{7DC5C496-C90D-4121-ADD6-26509EEA5095}" srcOrd="1" destOrd="0" parTransId="{0AC9BFBF-55C1-43EC-B10B-7DFF3ED35F9C}" sibTransId="{4BE397E5-4CA7-44F5-BECA-E3B5306855C3}"/>
    <dgm:cxn modelId="{04DF2A4F-F640-49BD-88E2-4D056D9433FF}" srcId="{016F5A76-B01B-4DE0-BF3F-265417406CEC}" destId="{33ABDDE2-FAF8-411B-B625-AF0D930E66B3}" srcOrd="2" destOrd="0" parTransId="{D31DC482-79F1-492F-A11B-140840A8B7CA}" sibTransId="{58B4620C-FD88-4AED-95E4-45C9359F4EB2}"/>
    <dgm:cxn modelId="{523504B8-C792-43AB-BFD5-A329B6823B1B}" srcId="{5E3DE91D-11BC-41E9-9F62-D05BB67AB0E2}" destId="{24D86E09-7057-4481-ABFD-D43974BAC6C1}" srcOrd="0" destOrd="0" parTransId="{881A830D-3340-4DC8-AF41-A2554E4AB42C}" sibTransId="{F92F4AB1-A64B-4D70-8893-C664933A091D}"/>
    <dgm:cxn modelId="{6DC74668-71E4-41D7-B656-3E57A732A86E}" type="presOf" srcId="{EDD285CA-28C1-4772-9ED7-7176AA69DCF2}" destId="{57AED816-53A6-47B7-B119-1AAC14B4D302}" srcOrd="0" destOrd="1" presId="urn:microsoft.com/office/officeart/2008/layout/VerticalAccentList"/>
    <dgm:cxn modelId="{C57664CC-0336-47B3-A2B4-C545BC3F52F0}" srcId="{33ABDDE2-FAF8-411B-B625-AF0D930E66B3}" destId="{1CA0FB0D-9CE1-4C29-9B98-4EF72161428E}" srcOrd="0" destOrd="0" parTransId="{3D7FDB32-F59C-45E1-98BC-B6CD8BB98265}" sibTransId="{C7A80E04-135D-4C1C-8969-B550191B1FE1}"/>
    <dgm:cxn modelId="{F55B8D47-C96D-443D-B45B-2BBBCA8F15B2}" srcId="{7DC5C496-C90D-4121-ADD6-26509EEA5095}" destId="{33A605FE-8A5F-4205-868B-082AAF525CCE}" srcOrd="1" destOrd="0" parTransId="{D3E12B25-B48C-4897-A725-DB15CB8006B5}" sibTransId="{35BBFD5E-6A2A-431F-A061-1FDB26F3C154}"/>
    <dgm:cxn modelId="{58C535DC-7152-41BB-A702-59DF414730EB}" type="presOf" srcId="{5E3DE91D-11BC-41E9-9F62-D05BB67AB0E2}" destId="{0CDFDBD1-A55D-46A8-8AD7-1E5F05E032A3}" srcOrd="0" destOrd="0" presId="urn:microsoft.com/office/officeart/2008/layout/VerticalAccentList"/>
    <dgm:cxn modelId="{8C4114E6-B394-4DD1-9914-CF422ACBB731}" type="presOf" srcId="{4BF216CB-77F1-45CE-959C-EBE96A93399C}" destId="{0A1B1973-04FF-450D-8857-5F8D95021CD7}" srcOrd="0" destOrd="1" presId="urn:microsoft.com/office/officeart/2008/layout/VerticalAccentList"/>
    <dgm:cxn modelId="{125DCAF9-1435-4639-B034-7D55DEA08DBE}" type="presOf" srcId="{7DC5C496-C90D-4121-ADD6-26509EEA5095}" destId="{879897AA-358A-48A6-B825-34203B536EB9}" srcOrd="0" destOrd="0" presId="urn:microsoft.com/office/officeart/2008/layout/VerticalAccentList"/>
    <dgm:cxn modelId="{2E03F68E-FBD0-44A5-8657-CD0445757B13}" type="presOf" srcId="{1CA0FB0D-9CE1-4C29-9B98-4EF72161428E}" destId="{0A1B1973-04FF-450D-8857-5F8D95021CD7}" srcOrd="0" destOrd="0" presId="urn:microsoft.com/office/officeart/2008/layout/VerticalAccentList"/>
    <dgm:cxn modelId="{4676F290-FE16-4DA7-9FA8-03BC60AE07CE}" srcId="{016F5A76-B01B-4DE0-BF3F-265417406CEC}" destId="{5E3DE91D-11BC-41E9-9F62-D05BB67AB0E2}" srcOrd="0" destOrd="0" parTransId="{BF4F4CFC-4B7B-4EA0-81B4-6400A590007E}" sibTransId="{3E9FA89D-CC2A-4452-BC10-4588DD45D3A7}"/>
    <dgm:cxn modelId="{DC5D82F3-2A2B-4F7A-8941-62ECDA41DD59}" type="presOf" srcId="{33A605FE-8A5F-4205-868B-082AAF525CCE}" destId="{AF30C1C7-6485-46C8-B89C-120867FF7D63}" srcOrd="0" destOrd="1" presId="urn:microsoft.com/office/officeart/2008/layout/VerticalAccentList"/>
    <dgm:cxn modelId="{731D7C6F-1D4D-4FE6-B476-4D0824EEFAAA}" type="presOf" srcId="{016F5A76-B01B-4DE0-BF3F-265417406CEC}" destId="{8A3B1D85-0242-48A9-A297-290105C9976E}" srcOrd="0" destOrd="0" presId="urn:microsoft.com/office/officeart/2008/layout/VerticalAccentList"/>
    <dgm:cxn modelId="{E064550D-BD6D-4B7B-BCD4-6CFE07301107}" srcId="{33ABDDE2-FAF8-411B-B625-AF0D930E66B3}" destId="{4BF216CB-77F1-45CE-959C-EBE96A93399C}" srcOrd="1" destOrd="0" parTransId="{039EDB1B-E17D-4BE1-B683-6DB877750FBE}" sibTransId="{89B0DEE6-1D8F-4FF0-8FD3-E33303FB3D41}"/>
    <dgm:cxn modelId="{6D16B2DC-F7C4-4FC8-91D0-8A1AF36327AE}" srcId="{5E3DE91D-11BC-41E9-9F62-D05BB67AB0E2}" destId="{EDD285CA-28C1-4772-9ED7-7176AA69DCF2}" srcOrd="1" destOrd="0" parTransId="{4AE1D5FD-8B8F-44B1-BE1B-A2CE7DC0DB4C}" sibTransId="{E879DC9E-9EA7-424D-A1A3-CF10BED5F898}"/>
    <dgm:cxn modelId="{0278DD5F-EAB9-4D83-9178-BEE2DB1641B1}" type="presOf" srcId="{24D86E09-7057-4481-ABFD-D43974BAC6C1}" destId="{57AED816-53A6-47B7-B119-1AAC14B4D302}" srcOrd="0" destOrd="0" presId="urn:microsoft.com/office/officeart/2008/layout/VerticalAccentList"/>
    <dgm:cxn modelId="{AF96A460-870D-48AB-A8B9-C82AC31185AD}" type="presOf" srcId="{33ABDDE2-FAF8-411B-B625-AF0D930E66B3}" destId="{8F5AA885-74B3-44D4-9930-F71E50BEC16E}" srcOrd="0" destOrd="0" presId="urn:microsoft.com/office/officeart/2008/layout/VerticalAccentList"/>
    <dgm:cxn modelId="{5A5FDF76-80CA-4858-B3D6-534A3D2C9F35}" type="presParOf" srcId="{8A3B1D85-0242-48A9-A297-290105C9976E}" destId="{F93DCBD6-38F8-41B6-9543-A54078F3B7CE}" srcOrd="0" destOrd="0" presId="urn:microsoft.com/office/officeart/2008/layout/VerticalAccentList"/>
    <dgm:cxn modelId="{05C954F0-E627-467B-9DE6-0B26A171ABF9}" type="presParOf" srcId="{F93DCBD6-38F8-41B6-9543-A54078F3B7CE}" destId="{0CDFDBD1-A55D-46A8-8AD7-1E5F05E032A3}" srcOrd="0" destOrd="0" presId="urn:microsoft.com/office/officeart/2008/layout/VerticalAccentList"/>
    <dgm:cxn modelId="{D0E4467F-689C-491D-95C4-ED613909D425}" type="presParOf" srcId="{8A3B1D85-0242-48A9-A297-290105C9976E}" destId="{DE7C1BCA-BA0E-42D1-9A96-A7260A0F0E93}" srcOrd="1" destOrd="0" presId="urn:microsoft.com/office/officeart/2008/layout/VerticalAccentList"/>
    <dgm:cxn modelId="{3068E897-564E-4480-B2EB-886F06F177C1}" type="presParOf" srcId="{DE7C1BCA-BA0E-42D1-9A96-A7260A0F0E93}" destId="{CA036FC5-9D3F-4F3C-8993-642B68AC4CB1}" srcOrd="0" destOrd="0" presId="urn:microsoft.com/office/officeart/2008/layout/VerticalAccentList"/>
    <dgm:cxn modelId="{FEB9B1EF-10C2-4A52-98AD-0C6C82CCA83A}" type="presParOf" srcId="{DE7C1BCA-BA0E-42D1-9A96-A7260A0F0E93}" destId="{89FC979A-F0CB-4CE0-808C-B4E4F17D55A9}" srcOrd="1" destOrd="0" presId="urn:microsoft.com/office/officeart/2008/layout/VerticalAccentList"/>
    <dgm:cxn modelId="{99327142-EF65-4516-B92F-02BC8AA9E908}" type="presParOf" srcId="{DE7C1BCA-BA0E-42D1-9A96-A7260A0F0E93}" destId="{71F5572E-215A-4BD4-8D7D-F6E32F984941}" srcOrd="2" destOrd="0" presId="urn:microsoft.com/office/officeart/2008/layout/VerticalAccentList"/>
    <dgm:cxn modelId="{C9579271-E149-4466-A166-434E33989C5A}" type="presParOf" srcId="{DE7C1BCA-BA0E-42D1-9A96-A7260A0F0E93}" destId="{7F431D07-4210-45D7-9CF7-4EF860330E9A}" srcOrd="3" destOrd="0" presId="urn:microsoft.com/office/officeart/2008/layout/VerticalAccentList"/>
    <dgm:cxn modelId="{3CEA8652-8502-4507-8BE9-7AD79BBAE4ED}" type="presParOf" srcId="{DE7C1BCA-BA0E-42D1-9A96-A7260A0F0E93}" destId="{941178E2-FFB1-4E03-9731-89EC28051A6F}" srcOrd="4" destOrd="0" presId="urn:microsoft.com/office/officeart/2008/layout/VerticalAccentList"/>
    <dgm:cxn modelId="{25E0700E-DD9F-461A-838D-8BBB2138F8E7}" type="presParOf" srcId="{DE7C1BCA-BA0E-42D1-9A96-A7260A0F0E93}" destId="{3B23780D-080B-4E8C-AFFB-5BD59015CD39}" srcOrd="5" destOrd="0" presId="urn:microsoft.com/office/officeart/2008/layout/VerticalAccentList"/>
    <dgm:cxn modelId="{43E86AE5-83B8-4D60-8ACD-8BCFF720F08A}" type="presParOf" srcId="{DE7C1BCA-BA0E-42D1-9A96-A7260A0F0E93}" destId="{EE884A52-0886-41D2-BB06-4B56B88C2D79}" srcOrd="6" destOrd="0" presId="urn:microsoft.com/office/officeart/2008/layout/VerticalAccentList"/>
    <dgm:cxn modelId="{EDA9E130-DBEB-496B-914C-8ECC8815B5BE}" type="presParOf" srcId="{DE7C1BCA-BA0E-42D1-9A96-A7260A0F0E93}" destId="{57AED816-53A6-47B7-B119-1AAC14B4D302}" srcOrd="7" destOrd="0" presId="urn:microsoft.com/office/officeart/2008/layout/VerticalAccentList"/>
    <dgm:cxn modelId="{99842156-F3AC-4AA5-868E-8C8D19C086EE}" type="presParOf" srcId="{8A3B1D85-0242-48A9-A297-290105C9976E}" destId="{DBCBAAA5-2296-469E-85ED-3655D9F46EA5}" srcOrd="2" destOrd="0" presId="urn:microsoft.com/office/officeart/2008/layout/VerticalAccentList"/>
    <dgm:cxn modelId="{88238C0E-8D8B-4647-8D40-DBFE051FC33A}" type="presParOf" srcId="{8A3B1D85-0242-48A9-A297-290105C9976E}" destId="{7088E65A-7A8D-469E-9817-EA4BE4F964B5}" srcOrd="3" destOrd="0" presId="urn:microsoft.com/office/officeart/2008/layout/VerticalAccentList"/>
    <dgm:cxn modelId="{25861AD1-1FA1-4B6E-A82A-E9177EAB3800}" type="presParOf" srcId="{7088E65A-7A8D-469E-9817-EA4BE4F964B5}" destId="{879897AA-358A-48A6-B825-34203B536EB9}" srcOrd="0" destOrd="0" presId="urn:microsoft.com/office/officeart/2008/layout/VerticalAccentList"/>
    <dgm:cxn modelId="{BEA6CC12-5D22-4D7C-BCD1-4A778886987A}" type="presParOf" srcId="{8A3B1D85-0242-48A9-A297-290105C9976E}" destId="{C88F36BA-D2A1-43BA-86E2-2D11E330F232}" srcOrd="4" destOrd="0" presId="urn:microsoft.com/office/officeart/2008/layout/VerticalAccentList"/>
    <dgm:cxn modelId="{D5198B3D-D544-4D11-908D-059824E73E88}" type="presParOf" srcId="{C88F36BA-D2A1-43BA-86E2-2D11E330F232}" destId="{1B8384BB-CD2B-476A-99F5-0EE996ACDA6A}" srcOrd="0" destOrd="0" presId="urn:microsoft.com/office/officeart/2008/layout/VerticalAccentList"/>
    <dgm:cxn modelId="{20303600-111C-470A-8701-4D4CADBE9048}" type="presParOf" srcId="{C88F36BA-D2A1-43BA-86E2-2D11E330F232}" destId="{BB1CC083-5C4F-40DD-A13A-667D6BCD0714}" srcOrd="1" destOrd="0" presId="urn:microsoft.com/office/officeart/2008/layout/VerticalAccentList"/>
    <dgm:cxn modelId="{89E6FEAA-E2E6-4C48-9E69-D36764DFD938}" type="presParOf" srcId="{C88F36BA-D2A1-43BA-86E2-2D11E330F232}" destId="{54F4A7AB-0B60-4DC5-BA2D-D9ED6633622F}" srcOrd="2" destOrd="0" presId="urn:microsoft.com/office/officeart/2008/layout/VerticalAccentList"/>
    <dgm:cxn modelId="{FF5C2E8F-8A92-4A94-866E-13F2936210D3}" type="presParOf" srcId="{C88F36BA-D2A1-43BA-86E2-2D11E330F232}" destId="{E63E6DA5-3D09-493C-BDC0-263038EF62CF}" srcOrd="3" destOrd="0" presId="urn:microsoft.com/office/officeart/2008/layout/VerticalAccentList"/>
    <dgm:cxn modelId="{ED5BF24A-53A2-41B3-B204-7B3F881AB31A}" type="presParOf" srcId="{C88F36BA-D2A1-43BA-86E2-2D11E330F232}" destId="{88D9466D-C0B2-4BDF-94C5-F48B9EB3DE59}" srcOrd="4" destOrd="0" presId="urn:microsoft.com/office/officeart/2008/layout/VerticalAccentList"/>
    <dgm:cxn modelId="{8CF0A5D9-2FAD-4279-9AA9-99B1F2AA0826}" type="presParOf" srcId="{C88F36BA-D2A1-43BA-86E2-2D11E330F232}" destId="{38EDFBB1-252E-4EEF-AF4D-BBD910AA64A3}" srcOrd="5" destOrd="0" presId="urn:microsoft.com/office/officeart/2008/layout/VerticalAccentList"/>
    <dgm:cxn modelId="{B0F8DF68-E272-45C2-9708-B64D6FCAE68E}" type="presParOf" srcId="{C88F36BA-D2A1-43BA-86E2-2D11E330F232}" destId="{18B647A0-3FC3-4B4A-B20A-A56089859B5C}" srcOrd="6" destOrd="0" presId="urn:microsoft.com/office/officeart/2008/layout/VerticalAccentList"/>
    <dgm:cxn modelId="{D03792A8-2A75-4174-BE21-2A1CE3E3997D}" type="presParOf" srcId="{C88F36BA-D2A1-43BA-86E2-2D11E330F232}" destId="{AF30C1C7-6485-46C8-B89C-120867FF7D63}" srcOrd="7" destOrd="0" presId="urn:microsoft.com/office/officeart/2008/layout/VerticalAccentList"/>
    <dgm:cxn modelId="{B072AFB5-E50F-4A47-A796-A1D930F995BC}" type="presParOf" srcId="{8A3B1D85-0242-48A9-A297-290105C9976E}" destId="{1637167C-258C-4760-A09B-8AFB1347EF79}" srcOrd="5" destOrd="0" presId="urn:microsoft.com/office/officeart/2008/layout/VerticalAccentList"/>
    <dgm:cxn modelId="{65DE2656-5154-48FE-B79A-06DE384C6D74}" type="presParOf" srcId="{8A3B1D85-0242-48A9-A297-290105C9976E}" destId="{6F652BCF-214B-475B-890E-686055887A99}" srcOrd="6" destOrd="0" presId="urn:microsoft.com/office/officeart/2008/layout/VerticalAccentList"/>
    <dgm:cxn modelId="{146B61EF-A45C-44CA-9136-0F4B20583403}" type="presParOf" srcId="{6F652BCF-214B-475B-890E-686055887A99}" destId="{8F5AA885-74B3-44D4-9930-F71E50BEC16E}" srcOrd="0" destOrd="0" presId="urn:microsoft.com/office/officeart/2008/layout/VerticalAccentList"/>
    <dgm:cxn modelId="{7E7C1E40-10D8-4DC0-AEB8-4F1DBD93D7C3}" type="presParOf" srcId="{8A3B1D85-0242-48A9-A297-290105C9976E}" destId="{96CD3669-3FD6-4A76-B027-3D99E0969B7E}" srcOrd="7" destOrd="0" presId="urn:microsoft.com/office/officeart/2008/layout/VerticalAccentList"/>
    <dgm:cxn modelId="{D74AF813-81C1-4C5B-A397-7A4E06A6F624}" type="presParOf" srcId="{96CD3669-3FD6-4A76-B027-3D99E0969B7E}" destId="{28A8B3A3-E808-4ED5-A0E6-0713E17AECD8}" srcOrd="0" destOrd="0" presId="urn:microsoft.com/office/officeart/2008/layout/VerticalAccentList"/>
    <dgm:cxn modelId="{3DD4269F-9ED0-433B-AFF6-B72DF4B1DEE9}" type="presParOf" srcId="{96CD3669-3FD6-4A76-B027-3D99E0969B7E}" destId="{76C82A7A-C330-4678-B42D-ADCD41FE1E5B}" srcOrd="1" destOrd="0" presId="urn:microsoft.com/office/officeart/2008/layout/VerticalAccentList"/>
    <dgm:cxn modelId="{CF5A92BC-8022-4C59-9743-B103B2BF8B58}" type="presParOf" srcId="{96CD3669-3FD6-4A76-B027-3D99E0969B7E}" destId="{56A4310A-7D36-4DA4-932D-68868AA77EC1}" srcOrd="2" destOrd="0" presId="urn:microsoft.com/office/officeart/2008/layout/VerticalAccentList"/>
    <dgm:cxn modelId="{2D6147D6-9372-4A91-A0A0-47F28B1C24F2}" type="presParOf" srcId="{96CD3669-3FD6-4A76-B027-3D99E0969B7E}" destId="{C56C2DBF-C5F7-43DA-B995-6598F3F55815}" srcOrd="3" destOrd="0" presId="urn:microsoft.com/office/officeart/2008/layout/VerticalAccentList"/>
    <dgm:cxn modelId="{16FD6828-5AEE-4A95-9C44-9AB191B0535C}" type="presParOf" srcId="{96CD3669-3FD6-4A76-B027-3D99E0969B7E}" destId="{3EEE6B4B-8D26-4EAB-BD5F-52B7CE335802}" srcOrd="4" destOrd="0" presId="urn:microsoft.com/office/officeart/2008/layout/VerticalAccentList"/>
    <dgm:cxn modelId="{0B77E54B-C754-48D7-8152-BD868ED482CD}" type="presParOf" srcId="{96CD3669-3FD6-4A76-B027-3D99E0969B7E}" destId="{96138443-C9FC-4B2E-B528-42F1BEF31A6B}" srcOrd="5" destOrd="0" presId="urn:microsoft.com/office/officeart/2008/layout/VerticalAccentList"/>
    <dgm:cxn modelId="{CB132524-8E72-4C9F-A668-601D902E04E3}" type="presParOf" srcId="{96CD3669-3FD6-4A76-B027-3D99E0969B7E}" destId="{3DEBBAF9-8C03-4C50-AE10-27D31FBCD45B}" srcOrd="6" destOrd="0" presId="urn:microsoft.com/office/officeart/2008/layout/VerticalAccentList"/>
    <dgm:cxn modelId="{F332ADF0-A75A-4933-9913-A516C2B4174D}" type="presParOf" srcId="{96CD3669-3FD6-4A76-B027-3D99E0969B7E}" destId="{0A1B1973-04FF-450D-8857-5F8D95021CD7}"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7F7536-3175-40D3-9A8C-02D64BA0F5C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BBD2C32A-5101-4319-9DB5-FC5BCD033370}">
      <dgm:prSet phldrT="[Texto]"/>
      <dgm:spPr/>
      <dgm:t>
        <a:bodyPr/>
        <a:lstStyle/>
        <a:p>
          <a:endParaRPr lang="es-EC" dirty="0"/>
        </a:p>
      </dgm:t>
    </dgm:pt>
    <dgm:pt modelId="{FD1D3CC9-8536-4F16-8071-AD184261797F}" type="parTrans" cxnId="{D1B45FA3-B9E7-46BC-8158-90403311ACF8}">
      <dgm:prSet/>
      <dgm:spPr/>
      <dgm:t>
        <a:bodyPr/>
        <a:lstStyle/>
        <a:p>
          <a:endParaRPr lang="es-EC"/>
        </a:p>
      </dgm:t>
    </dgm:pt>
    <dgm:pt modelId="{1E0BB59C-CED3-4D20-B5FD-16543748ECFD}" type="sibTrans" cxnId="{D1B45FA3-B9E7-46BC-8158-90403311ACF8}">
      <dgm:prSet/>
      <dgm:spPr/>
      <dgm:t>
        <a:bodyPr/>
        <a:lstStyle/>
        <a:p>
          <a:endParaRPr lang="es-EC"/>
        </a:p>
      </dgm:t>
    </dgm:pt>
    <dgm:pt modelId="{51622962-C7D9-47DB-AA11-DAF0A835E7D2}">
      <dgm:prSet phldrT="[Texto]" custT="1"/>
      <dgm:spPr/>
      <dgm:t>
        <a:bodyPr/>
        <a:lstStyle/>
        <a:p>
          <a:r>
            <a:rPr lang="es-ES" sz="1400" dirty="0" smtClean="0"/>
            <a:t>Contar con una o dos personas con un nivel de educación superior o tecnológica que contribuya con ideas y procesos adecuados a la actividad de la organización al igual que la participación constante de todo el personal en cursos de capacitación otorgadas por la SEPS o por empresas privadas.</a:t>
          </a:r>
          <a:endParaRPr lang="es-EC" sz="1400" dirty="0"/>
        </a:p>
      </dgm:t>
    </dgm:pt>
    <dgm:pt modelId="{DE941540-D3FD-464E-958F-83D492C3F962}" type="parTrans" cxnId="{C100ED2B-9EA1-4BC4-8FD1-A64EBFC1C2F9}">
      <dgm:prSet/>
      <dgm:spPr/>
      <dgm:t>
        <a:bodyPr/>
        <a:lstStyle/>
        <a:p>
          <a:endParaRPr lang="es-EC"/>
        </a:p>
      </dgm:t>
    </dgm:pt>
    <dgm:pt modelId="{2DB57907-BE38-4649-9302-E56382CE15EA}" type="sibTrans" cxnId="{C100ED2B-9EA1-4BC4-8FD1-A64EBFC1C2F9}">
      <dgm:prSet/>
      <dgm:spPr/>
      <dgm:t>
        <a:bodyPr/>
        <a:lstStyle/>
        <a:p>
          <a:endParaRPr lang="es-EC"/>
        </a:p>
      </dgm:t>
    </dgm:pt>
    <dgm:pt modelId="{41A8058A-7E15-479B-B054-284FE0A5CF9C}">
      <dgm:prSet phldrT="[Texto]"/>
      <dgm:spPr/>
      <dgm:t>
        <a:bodyPr/>
        <a:lstStyle/>
        <a:p>
          <a:endParaRPr lang="es-EC" dirty="0"/>
        </a:p>
      </dgm:t>
    </dgm:pt>
    <dgm:pt modelId="{4329F2C8-130D-4F86-999D-EBCCFE62EDAE}" type="parTrans" cxnId="{DC01D69E-367F-4886-BB81-4DB28F8BE3C3}">
      <dgm:prSet/>
      <dgm:spPr/>
      <dgm:t>
        <a:bodyPr/>
        <a:lstStyle/>
        <a:p>
          <a:endParaRPr lang="es-EC"/>
        </a:p>
      </dgm:t>
    </dgm:pt>
    <dgm:pt modelId="{4DB15839-71E9-4B18-AD01-02CAB220A202}" type="sibTrans" cxnId="{DC01D69E-367F-4886-BB81-4DB28F8BE3C3}">
      <dgm:prSet/>
      <dgm:spPr/>
      <dgm:t>
        <a:bodyPr/>
        <a:lstStyle/>
        <a:p>
          <a:endParaRPr lang="es-EC"/>
        </a:p>
      </dgm:t>
    </dgm:pt>
    <dgm:pt modelId="{3380D53E-D0FA-49D4-9023-2DBDC2D983FF}">
      <dgm:prSet phldrT="[Texto]" custT="1"/>
      <dgm:spPr/>
      <dgm:t>
        <a:bodyPr/>
        <a:lstStyle/>
        <a:p>
          <a:r>
            <a:rPr lang="es-ES" sz="1400" dirty="0" smtClean="0"/>
            <a:t>Solicitar financiamiento a través de </a:t>
          </a:r>
          <a:r>
            <a:rPr lang="es-ES" sz="1400" dirty="0" err="1" smtClean="0"/>
            <a:t>factoring</a:t>
          </a:r>
          <a:r>
            <a:rPr lang="es-ES" sz="1400" dirty="0" smtClean="0"/>
            <a:t> “canje de facturas” en instituciones financieras  con el fin de respaldar la fuente de repago en operaciones crediticias y de esta forma facilitar el acceso a créditos a organizaciones del sector no financiero que está emprendiendo.</a:t>
          </a:r>
          <a:endParaRPr lang="es-EC" sz="1400" dirty="0"/>
        </a:p>
      </dgm:t>
    </dgm:pt>
    <dgm:pt modelId="{DD59E467-DC85-4727-B4A5-245CCCE2D7B6}" type="parTrans" cxnId="{431A69FA-E125-475B-9342-170B4E4D47FA}">
      <dgm:prSet/>
      <dgm:spPr/>
      <dgm:t>
        <a:bodyPr/>
        <a:lstStyle/>
        <a:p>
          <a:endParaRPr lang="es-EC"/>
        </a:p>
      </dgm:t>
    </dgm:pt>
    <dgm:pt modelId="{5F9AAEC7-82D3-464D-9AC2-7AC4BAC3803E}" type="sibTrans" cxnId="{431A69FA-E125-475B-9342-170B4E4D47FA}">
      <dgm:prSet/>
      <dgm:spPr/>
      <dgm:t>
        <a:bodyPr/>
        <a:lstStyle/>
        <a:p>
          <a:endParaRPr lang="es-EC"/>
        </a:p>
      </dgm:t>
    </dgm:pt>
    <dgm:pt modelId="{4F3B8B04-4DD4-417E-8044-E7857A6B8874}">
      <dgm:prSet phldrT="[Texto]"/>
      <dgm:spPr/>
      <dgm:t>
        <a:bodyPr/>
        <a:lstStyle/>
        <a:p>
          <a:endParaRPr lang="es-EC" dirty="0"/>
        </a:p>
      </dgm:t>
    </dgm:pt>
    <dgm:pt modelId="{E10C5673-349D-4E1B-8FBC-CA4164ED40BA}" type="parTrans" cxnId="{5D04F45F-6E2B-43C3-9DE8-F4D25A462370}">
      <dgm:prSet/>
      <dgm:spPr/>
      <dgm:t>
        <a:bodyPr/>
        <a:lstStyle/>
        <a:p>
          <a:endParaRPr lang="es-EC"/>
        </a:p>
      </dgm:t>
    </dgm:pt>
    <dgm:pt modelId="{9A356843-8C11-433B-AC51-2C503F6EC747}" type="sibTrans" cxnId="{5D04F45F-6E2B-43C3-9DE8-F4D25A462370}">
      <dgm:prSet/>
      <dgm:spPr/>
      <dgm:t>
        <a:bodyPr/>
        <a:lstStyle/>
        <a:p>
          <a:endParaRPr lang="es-EC"/>
        </a:p>
      </dgm:t>
    </dgm:pt>
    <dgm:pt modelId="{0A80F1E2-D9CB-4BA2-A422-5D88CB91A428}">
      <dgm:prSet phldrT="[Texto]"/>
      <dgm:spPr/>
      <dgm:t>
        <a:bodyPr/>
        <a:lstStyle/>
        <a:p>
          <a:r>
            <a:rPr lang="es-ES" dirty="0" smtClean="0"/>
            <a:t>Se recomienda aplicar el modelo de gestión administrativo propuesto en el que se mejore la estructura organizacional de las cooperativas y asociaciones con la finalidad de asignar  las funciones adecuadas y especificas a cada miembro de la organización al igual que aplicar cada estrategia y actividad del modelo de gestión administrativa propuesto y que permita el cumplimiento de los objetivos planteados para lograr su permanencia positiva en la Economía Popular y Solidaria del Ecuador.</a:t>
          </a:r>
          <a:endParaRPr lang="es-EC" dirty="0"/>
        </a:p>
      </dgm:t>
    </dgm:pt>
    <dgm:pt modelId="{5BE92A92-C216-47A1-830F-A506C0A69B22}" type="parTrans" cxnId="{007C2C07-101F-438A-AD24-4539A56894BB}">
      <dgm:prSet/>
      <dgm:spPr/>
      <dgm:t>
        <a:bodyPr/>
        <a:lstStyle/>
        <a:p>
          <a:endParaRPr lang="es-EC"/>
        </a:p>
      </dgm:t>
    </dgm:pt>
    <dgm:pt modelId="{89C30BB6-6CB8-4C2F-9BDE-1376B478C9FE}" type="sibTrans" cxnId="{007C2C07-101F-438A-AD24-4539A56894BB}">
      <dgm:prSet/>
      <dgm:spPr/>
      <dgm:t>
        <a:bodyPr/>
        <a:lstStyle/>
        <a:p>
          <a:endParaRPr lang="es-EC"/>
        </a:p>
      </dgm:t>
    </dgm:pt>
    <dgm:pt modelId="{6A9EE01A-E582-4FF4-99F4-878CA52C04E9}">
      <dgm:prSet/>
      <dgm:spPr/>
      <dgm:t>
        <a:bodyPr/>
        <a:lstStyle/>
        <a:p>
          <a:endParaRPr lang="es-EC"/>
        </a:p>
      </dgm:t>
    </dgm:pt>
    <dgm:pt modelId="{D504DDC8-6B85-4DB2-8C78-F4C587363C2C}" type="parTrans" cxnId="{D1B6D65F-955B-4786-9470-4BA7EB6497BA}">
      <dgm:prSet/>
      <dgm:spPr/>
      <dgm:t>
        <a:bodyPr/>
        <a:lstStyle/>
        <a:p>
          <a:endParaRPr lang="es-EC"/>
        </a:p>
      </dgm:t>
    </dgm:pt>
    <dgm:pt modelId="{3B6C5524-639A-447D-9E06-486EC5F0DE3F}" type="sibTrans" cxnId="{D1B6D65F-955B-4786-9470-4BA7EB6497BA}">
      <dgm:prSet/>
      <dgm:spPr/>
      <dgm:t>
        <a:bodyPr/>
        <a:lstStyle/>
        <a:p>
          <a:endParaRPr lang="es-EC"/>
        </a:p>
      </dgm:t>
    </dgm:pt>
    <dgm:pt modelId="{FF5056B8-3166-4B4C-ACFD-72213B70DA3E}">
      <dgm:prSet/>
      <dgm:spPr/>
      <dgm:t>
        <a:bodyPr/>
        <a:lstStyle/>
        <a:p>
          <a:endParaRPr lang="es-EC"/>
        </a:p>
      </dgm:t>
    </dgm:pt>
    <dgm:pt modelId="{A6A49753-D1BE-4869-A604-8BE1895723A6}" type="parTrans" cxnId="{5893B5B0-B92D-4469-9213-1F9E13A5C4D1}">
      <dgm:prSet/>
      <dgm:spPr/>
      <dgm:t>
        <a:bodyPr/>
        <a:lstStyle/>
        <a:p>
          <a:endParaRPr lang="es-EC"/>
        </a:p>
      </dgm:t>
    </dgm:pt>
    <dgm:pt modelId="{5F41AB9E-21DB-4992-A816-929B1FD7A477}" type="sibTrans" cxnId="{5893B5B0-B92D-4469-9213-1F9E13A5C4D1}">
      <dgm:prSet/>
      <dgm:spPr/>
      <dgm:t>
        <a:bodyPr/>
        <a:lstStyle/>
        <a:p>
          <a:endParaRPr lang="es-EC"/>
        </a:p>
      </dgm:t>
    </dgm:pt>
    <dgm:pt modelId="{BAF2B591-7F54-43FD-AECC-AF4343DD84CD}">
      <dgm:prSet custT="1"/>
      <dgm:spPr/>
      <dgm:t>
        <a:bodyPr/>
        <a:lstStyle/>
        <a:p>
          <a:r>
            <a:rPr lang="es-ES" sz="1400" dirty="0" smtClean="0"/>
            <a:t>Enfocarse en actividades económicas diferentes a textil y limpieza puesto que son segmentos totalmente abastecidos en el mercado y dificulta su permanencia al existir un gran número de organizaciones enfocadas a una sola actividad,  por lo que es recomendable aplicar en negocios que requieran cubrir nuevos necesidades y cubrir nichos de mercados aun no explorados.</a:t>
          </a:r>
          <a:endParaRPr lang="es-EC" sz="1400" dirty="0"/>
        </a:p>
      </dgm:t>
    </dgm:pt>
    <dgm:pt modelId="{DD36A77A-F214-41BD-AA03-9AF52C26E438}" type="parTrans" cxnId="{1DD31FC4-E59E-4CB5-AA3B-24EE276647A1}">
      <dgm:prSet/>
      <dgm:spPr/>
      <dgm:t>
        <a:bodyPr/>
        <a:lstStyle/>
        <a:p>
          <a:endParaRPr lang="es-EC"/>
        </a:p>
      </dgm:t>
    </dgm:pt>
    <dgm:pt modelId="{85B19FFB-8CB2-448F-8ED6-59152256759E}" type="sibTrans" cxnId="{1DD31FC4-E59E-4CB5-AA3B-24EE276647A1}">
      <dgm:prSet/>
      <dgm:spPr/>
      <dgm:t>
        <a:bodyPr/>
        <a:lstStyle/>
        <a:p>
          <a:endParaRPr lang="es-EC"/>
        </a:p>
      </dgm:t>
    </dgm:pt>
    <dgm:pt modelId="{B80A12F1-5921-46B4-9F7E-01A83A74FDC0}">
      <dgm:prSet custT="1"/>
      <dgm:spPr/>
      <dgm:t>
        <a:bodyPr/>
        <a:lstStyle/>
        <a:p>
          <a:r>
            <a:rPr lang="es-ES" sz="1400" dirty="0" smtClean="0"/>
            <a:t>Participar constantemente en concursos y licitaciones con el sector público que facilite la apertura de nuevos espacios en el mercado,  adicional de adquirir alianzas estratégicas positivas con varias entidades que contribuyan a mejorar la gestión administrativa de la organización.</a:t>
          </a:r>
          <a:endParaRPr lang="es-EC" sz="1400" dirty="0"/>
        </a:p>
      </dgm:t>
    </dgm:pt>
    <dgm:pt modelId="{0D980796-33D9-4461-A176-89E50C8AC776}" type="parTrans" cxnId="{69710147-B2DA-4B38-8101-C917ADE6BE40}">
      <dgm:prSet/>
      <dgm:spPr/>
      <dgm:t>
        <a:bodyPr/>
        <a:lstStyle/>
        <a:p>
          <a:endParaRPr lang="es-EC"/>
        </a:p>
      </dgm:t>
    </dgm:pt>
    <dgm:pt modelId="{301A0403-27F8-4A95-BC5B-02476A5B0D7E}" type="sibTrans" cxnId="{69710147-B2DA-4B38-8101-C917ADE6BE40}">
      <dgm:prSet/>
      <dgm:spPr/>
      <dgm:t>
        <a:bodyPr/>
        <a:lstStyle/>
        <a:p>
          <a:endParaRPr lang="es-EC"/>
        </a:p>
      </dgm:t>
    </dgm:pt>
    <dgm:pt modelId="{2A18FC04-C9CE-4C86-9666-B23965A90DD3}" type="pres">
      <dgm:prSet presAssocID="{087F7536-3175-40D3-9A8C-02D64BA0F5CB}" presName="linearFlow" presStyleCnt="0">
        <dgm:presLayoutVars>
          <dgm:dir/>
          <dgm:animLvl val="lvl"/>
          <dgm:resizeHandles val="exact"/>
        </dgm:presLayoutVars>
      </dgm:prSet>
      <dgm:spPr/>
    </dgm:pt>
    <dgm:pt modelId="{DCA3B891-22C5-478F-B020-4DA10E055E1F}" type="pres">
      <dgm:prSet presAssocID="{BBD2C32A-5101-4319-9DB5-FC5BCD033370}" presName="composite" presStyleCnt="0"/>
      <dgm:spPr/>
    </dgm:pt>
    <dgm:pt modelId="{BCD96DC2-0308-463B-B121-D7E1ECE44929}" type="pres">
      <dgm:prSet presAssocID="{BBD2C32A-5101-4319-9DB5-FC5BCD033370}" presName="parentText" presStyleLbl="alignNode1" presStyleIdx="0" presStyleCnt="5">
        <dgm:presLayoutVars>
          <dgm:chMax val="1"/>
          <dgm:bulletEnabled val="1"/>
        </dgm:presLayoutVars>
      </dgm:prSet>
      <dgm:spPr/>
      <dgm:t>
        <a:bodyPr/>
        <a:lstStyle/>
        <a:p>
          <a:endParaRPr lang="es-EC"/>
        </a:p>
      </dgm:t>
    </dgm:pt>
    <dgm:pt modelId="{CE2E8336-23BF-4934-824D-184FEFD1A634}" type="pres">
      <dgm:prSet presAssocID="{BBD2C32A-5101-4319-9DB5-FC5BCD033370}" presName="descendantText" presStyleLbl="alignAcc1" presStyleIdx="0" presStyleCnt="5">
        <dgm:presLayoutVars>
          <dgm:bulletEnabled val="1"/>
        </dgm:presLayoutVars>
      </dgm:prSet>
      <dgm:spPr/>
      <dgm:t>
        <a:bodyPr/>
        <a:lstStyle/>
        <a:p>
          <a:endParaRPr lang="es-EC"/>
        </a:p>
      </dgm:t>
    </dgm:pt>
    <dgm:pt modelId="{89AC670E-32E2-4642-9992-1697EA82BEFC}" type="pres">
      <dgm:prSet presAssocID="{1E0BB59C-CED3-4D20-B5FD-16543748ECFD}" presName="sp" presStyleCnt="0"/>
      <dgm:spPr/>
    </dgm:pt>
    <dgm:pt modelId="{FF3BC23E-A56D-44C0-A3FE-2D55F601AD54}" type="pres">
      <dgm:prSet presAssocID="{41A8058A-7E15-479B-B054-284FE0A5CF9C}" presName="composite" presStyleCnt="0"/>
      <dgm:spPr/>
    </dgm:pt>
    <dgm:pt modelId="{3A9D6314-0018-49DE-97E7-96B6894235BA}" type="pres">
      <dgm:prSet presAssocID="{41A8058A-7E15-479B-B054-284FE0A5CF9C}" presName="parentText" presStyleLbl="alignNode1" presStyleIdx="1" presStyleCnt="5">
        <dgm:presLayoutVars>
          <dgm:chMax val="1"/>
          <dgm:bulletEnabled val="1"/>
        </dgm:presLayoutVars>
      </dgm:prSet>
      <dgm:spPr/>
      <dgm:t>
        <a:bodyPr/>
        <a:lstStyle/>
        <a:p>
          <a:endParaRPr lang="es-EC"/>
        </a:p>
      </dgm:t>
    </dgm:pt>
    <dgm:pt modelId="{BE1BB2E2-5DFD-410F-9362-F904ED8CAA3C}" type="pres">
      <dgm:prSet presAssocID="{41A8058A-7E15-479B-B054-284FE0A5CF9C}" presName="descendantText" presStyleLbl="alignAcc1" presStyleIdx="1" presStyleCnt="5">
        <dgm:presLayoutVars>
          <dgm:bulletEnabled val="1"/>
        </dgm:presLayoutVars>
      </dgm:prSet>
      <dgm:spPr/>
      <dgm:t>
        <a:bodyPr/>
        <a:lstStyle/>
        <a:p>
          <a:endParaRPr lang="es-EC"/>
        </a:p>
      </dgm:t>
    </dgm:pt>
    <dgm:pt modelId="{1674D74D-16FF-451E-81E2-3BF58B20A85C}" type="pres">
      <dgm:prSet presAssocID="{4DB15839-71E9-4B18-AD01-02CAB220A202}" presName="sp" presStyleCnt="0"/>
      <dgm:spPr/>
    </dgm:pt>
    <dgm:pt modelId="{0E48977C-2955-4717-8544-4E7BA1FBC729}" type="pres">
      <dgm:prSet presAssocID="{6A9EE01A-E582-4FF4-99F4-878CA52C04E9}" presName="composite" presStyleCnt="0"/>
      <dgm:spPr/>
    </dgm:pt>
    <dgm:pt modelId="{5F0C4D7D-7139-488F-8F24-05F70F097B21}" type="pres">
      <dgm:prSet presAssocID="{6A9EE01A-E582-4FF4-99F4-878CA52C04E9}" presName="parentText" presStyleLbl="alignNode1" presStyleIdx="2" presStyleCnt="5">
        <dgm:presLayoutVars>
          <dgm:chMax val="1"/>
          <dgm:bulletEnabled val="1"/>
        </dgm:presLayoutVars>
      </dgm:prSet>
      <dgm:spPr/>
    </dgm:pt>
    <dgm:pt modelId="{01CD0788-160A-4129-9358-A40B5C42CCDE}" type="pres">
      <dgm:prSet presAssocID="{6A9EE01A-E582-4FF4-99F4-878CA52C04E9}" presName="descendantText" presStyleLbl="alignAcc1" presStyleIdx="2" presStyleCnt="5">
        <dgm:presLayoutVars>
          <dgm:bulletEnabled val="1"/>
        </dgm:presLayoutVars>
      </dgm:prSet>
      <dgm:spPr/>
      <dgm:t>
        <a:bodyPr/>
        <a:lstStyle/>
        <a:p>
          <a:endParaRPr lang="es-EC"/>
        </a:p>
      </dgm:t>
    </dgm:pt>
    <dgm:pt modelId="{5927BF32-95E9-46E9-88FB-8F08F69986A1}" type="pres">
      <dgm:prSet presAssocID="{3B6C5524-639A-447D-9E06-486EC5F0DE3F}" presName="sp" presStyleCnt="0"/>
      <dgm:spPr/>
    </dgm:pt>
    <dgm:pt modelId="{B02182BD-F861-45B0-83B3-FE74DB220256}" type="pres">
      <dgm:prSet presAssocID="{FF5056B8-3166-4B4C-ACFD-72213B70DA3E}" presName="composite" presStyleCnt="0"/>
      <dgm:spPr/>
    </dgm:pt>
    <dgm:pt modelId="{0DBDEC1D-9BD3-49A0-B11F-15CB44E59AB0}" type="pres">
      <dgm:prSet presAssocID="{FF5056B8-3166-4B4C-ACFD-72213B70DA3E}" presName="parentText" presStyleLbl="alignNode1" presStyleIdx="3" presStyleCnt="5">
        <dgm:presLayoutVars>
          <dgm:chMax val="1"/>
          <dgm:bulletEnabled val="1"/>
        </dgm:presLayoutVars>
      </dgm:prSet>
      <dgm:spPr/>
    </dgm:pt>
    <dgm:pt modelId="{C863E252-2761-45A8-BC4E-F574308DB35D}" type="pres">
      <dgm:prSet presAssocID="{FF5056B8-3166-4B4C-ACFD-72213B70DA3E}" presName="descendantText" presStyleLbl="alignAcc1" presStyleIdx="3" presStyleCnt="5">
        <dgm:presLayoutVars>
          <dgm:bulletEnabled val="1"/>
        </dgm:presLayoutVars>
      </dgm:prSet>
      <dgm:spPr/>
      <dgm:t>
        <a:bodyPr/>
        <a:lstStyle/>
        <a:p>
          <a:endParaRPr lang="es-EC"/>
        </a:p>
      </dgm:t>
    </dgm:pt>
    <dgm:pt modelId="{45916BCB-B7DE-47A8-BC2A-D00701635DC5}" type="pres">
      <dgm:prSet presAssocID="{5F41AB9E-21DB-4992-A816-929B1FD7A477}" presName="sp" presStyleCnt="0"/>
      <dgm:spPr/>
    </dgm:pt>
    <dgm:pt modelId="{293CB88F-1363-443B-AB25-18D92E44BBAC}" type="pres">
      <dgm:prSet presAssocID="{4F3B8B04-4DD4-417E-8044-E7857A6B8874}" presName="composite" presStyleCnt="0"/>
      <dgm:spPr/>
    </dgm:pt>
    <dgm:pt modelId="{668231D0-A434-4974-A88D-1ED882CF366E}" type="pres">
      <dgm:prSet presAssocID="{4F3B8B04-4DD4-417E-8044-E7857A6B8874}" presName="parentText" presStyleLbl="alignNode1" presStyleIdx="4" presStyleCnt="5">
        <dgm:presLayoutVars>
          <dgm:chMax val="1"/>
          <dgm:bulletEnabled val="1"/>
        </dgm:presLayoutVars>
      </dgm:prSet>
      <dgm:spPr/>
      <dgm:t>
        <a:bodyPr/>
        <a:lstStyle/>
        <a:p>
          <a:endParaRPr lang="es-EC"/>
        </a:p>
      </dgm:t>
    </dgm:pt>
    <dgm:pt modelId="{EB895834-F50E-42B3-A585-892B8702AFE4}" type="pres">
      <dgm:prSet presAssocID="{4F3B8B04-4DD4-417E-8044-E7857A6B8874}" presName="descendantText" presStyleLbl="alignAcc1" presStyleIdx="4" presStyleCnt="5">
        <dgm:presLayoutVars>
          <dgm:bulletEnabled val="1"/>
        </dgm:presLayoutVars>
      </dgm:prSet>
      <dgm:spPr/>
      <dgm:t>
        <a:bodyPr/>
        <a:lstStyle/>
        <a:p>
          <a:endParaRPr lang="es-EC"/>
        </a:p>
      </dgm:t>
    </dgm:pt>
  </dgm:ptLst>
  <dgm:cxnLst>
    <dgm:cxn modelId="{579298D5-CC04-42B8-82DD-EFC3CF28DF2C}" type="presOf" srcId="{4F3B8B04-4DD4-417E-8044-E7857A6B8874}" destId="{668231D0-A434-4974-A88D-1ED882CF366E}" srcOrd="0" destOrd="0" presId="urn:microsoft.com/office/officeart/2005/8/layout/chevron2"/>
    <dgm:cxn modelId="{DC01D69E-367F-4886-BB81-4DB28F8BE3C3}" srcId="{087F7536-3175-40D3-9A8C-02D64BA0F5CB}" destId="{41A8058A-7E15-479B-B054-284FE0A5CF9C}" srcOrd="1" destOrd="0" parTransId="{4329F2C8-130D-4F86-999D-EBCCFE62EDAE}" sibTransId="{4DB15839-71E9-4B18-AD01-02CAB220A202}"/>
    <dgm:cxn modelId="{E3D7D7B4-AAEB-4DDF-B3E7-3639AD9995E2}" type="presOf" srcId="{0A80F1E2-D9CB-4BA2-A422-5D88CB91A428}" destId="{EB895834-F50E-42B3-A585-892B8702AFE4}" srcOrd="0" destOrd="0" presId="urn:microsoft.com/office/officeart/2005/8/layout/chevron2"/>
    <dgm:cxn modelId="{409BF835-5B8D-4266-90AB-4F63BF83D286}" type="presOf" srcId="{B80A12F1-5921-46B4-9F7E-01A83A74FDC0}" destId="{C863E252-2761-45A8-BC4E-F574308DB35D}" srcOrd="0" destOrd="0" presId="urn:microsoft.com/office/officeart/2005/8/layout/chevron2"/>
    <dgm:cxn modelId="{007C2C07-101F-438A-AD24-4539A56894BB}" srcId="{4F3B8B04-4DD4-417E-8044-E7857A6B8874}" destId="{0A80F1E2-D9CB-4BA2-A422-5D88CB91A428}" srcOrd="0" destOrd="0" parTransId="{5BE92A92-C216-47A1-830F-A506C0A69B22}" sibTransId="{89C30BB6-6CB8-4C2F-9BDE-1376B478C9FE}"/>
    <dgm:cxn modelId="{D1B6D65F-955B-4786-9470-4BA7EB6497BA}" srcId="{087F7536-3175-40D3-9A8C-02D64BA0F5CB}" destId="{6A9EE01A-E582-4FF4-99F4-878CA52C04E9}" srcOrd="2" destOrd="0" parTransId="{D504DDC8-6B85-4DB2-8C78-F4C587363C2C}" sibTransId="{3B6C5524-639A-447D-9E06-486EC5F0DE3F}"/>
    <dgm:cxn modelId="{C100ED2B-9EA1-4BC4-8FD1-A64EBFC1C2F9}" srcId="{BBD2C32A-5101-4319-9DB5-FC5BCD033370}" destId="{51622962-C7D9-47DB-AA11-DAF0A835E7D2}" srcOrd="0" destOrd="0" parTransId="{DE941540-D3FD-464E-958F-83D492C3F962}" sibTransId="{2DB57907-BE38-4649-9302-E56382CE15EA}"/>
    <dgm:cxn modelId="{431A69FA-E125-475B-9342-170B4E4D47FA}" srcId="{41A8058A-7E15-479B-B054-284FE0A5CF9C}" destId="{3380D53E-D0FA-49D4-9023-2DBDC2D983FF}" srcOrd="0" destOrd="0" parTransId="{DD59E467-DC85-4727-B4A5-245CCCE2D7B6}" sibTransId="{5F9AAEC7-82D3-464D-9AC2-7AC4BAC3803E}"/>
    <dgm:cxn modelId="{D1B45FA3-B9E7-46BC-8158-90403311ACF8}" srcId="{087F7536-3175-40D3-9A8C-02D64BA0F5CB}" destId="{BBD2C32A-5101-4319-9DB5-FC5BCD033370}" srcOrd="0" destOrd="0" parTransId="{FD1D3CC9-8536-4F16-8071-AD184261797F}" sibTransId="{1E0BB59C-CED3-4D20-B5FD-16543748ECFD}"/>
    <dgm:cxn modelId="{7900AE55-94ED-4F81-BC02-11E8DF63979C}" type="presOf" srcId="{BBD2C32A-5101-4319-9DB5-FC5BCD033370}" destId="{BCD96DC2-0308-463B-B121-D7E1ECE44929}" srcOrd="0" destOrd="0" presId="urn:microsoft.com/office/officeart/2005/8/layout/chevron2"/>
    <dgm:cxn modelId="{379FEBF8-6714-443E-8419-76C8FA76E6FC}" type="presOf" srcId="{BAF2B591-7F54-43FD-AECC-AF4343DD84CD}" destId="{01CD0788-160A-4129-9358-A40B5C42CCDE}" srcOrd="0" destOrd="0" presId="urn:microsoft.com/office/officeart/2005/8/layout/chevron2"/>
    <dgm:cxn modelId="{5D04F45F-6E2B-43C3-9DE8-F4D25A462370}" srcId="{087F7536-3175-40D3-9A8C-02D64BA0F5CB}" destId="{4F3B8B04-4DD4-417E-8044-E7857A6B8874}" srcOrd="4" destOrd="0" parTransId="{E10C5673-349D-4E1B-8FBC-CA4164ED40BA}" sibTransId="{9A356843-8C11-433B-AC51-2C503F6EC747}"/>
    <dgm:cxn modelId="{2BB931AF-6A05-4F45-9646-E759972592E9}" type="presOf" srcId="{087F7536-3175-40D3-9A8C-02D64BA0F5CB}" destId="{2A18FC04-C9CE-4C86-9666-B23965A90DD3}" srcOrd="0" destOrd="0" presId="urn:microsoft.com/office/officeart/2005/8/layout/chevron2"/>
    <dgm:cxn modelId="{3CA9238A-0FD7-4DC9-B8F5-060D35A30C21}" type="presOf" srcId="{6A9EE01A-E582-4FF4-99F4-878CA52C04E9}" destId="{5F0C4D7D-7139-488F-8F24-05F70F097B21}" srcOrd="0" destOrd="0" presId="urn:microsoft.com/office/officeart/2005/8/layout/chevron2"/>
    <dgm:cxn modelId="{217BF5D7-7AE3-4DA5-88BD-718176096292}" type="presOf" srcId="{41A8058A-7E15-479B-B054-284FE0A5CF9C}" destId="{3A9D6314-0018-49DE-97E7-96B6894235BA}" srcOrd="0" destOrd="0" presId="urn:microsoft.com/office/officeart/2005/8/layout/chevron2"/>
    <dgm:cxn modelId="{83937426-2DA6-4FBE-B0BC-262CEF89062C}" type="presOf" srcId="{3380D53E-D0FA-49D4-9023-2DBDC2D983FF}" destId="{BE1BB2E2-5DFD-410F-9362-F904ED8CAA3C}" srcOrd="0" destOrd="0" presId="urn:microsoft.com/office/officeart/2005/8/layout/chevron2"/>
    <dgm:cxn modelId="{69710147-B2DA-4B38-8101-C917ADE6BE40}" srcId="{FF5056B8-3166-4B4C-ACFD-72213B70DA3E}" destId="{B80A12F1-5921-46B4-9F7E-01A83A74FDC0}" srcOrd="0" destOrd="0" parTransId="{0D980796-33D9-4461-A176-89E50C8AC776}" sibTransId="{301A0403-27F8-4A95-BC5B-02476A5B0D7E}"/>
    <dgm:cxn modelId="{5893B5B0-B92D-4469-9213-1F9E13A5C4D1}" srcId="{087F7536-3175-40D3-9A8C-02D64BA0F5CB}" destId="{FF5056B8-3166-4B4C-ACFD-72213B70DA3E}" srcOrd="3" destOrd="0" parTransId="{A6A49753-D1BE-4869-A604-8BE1895723A6}" sibTransId="{5F41AB9E-21DB-4992-A816-929B1FD7A477}"/>
    <dgm:cxn modelId="{0768BA61-0B5C-4FF7-9BD0-41BBD666A188}" type="presOf" srcId="{51622962-C7D9-47DB-AA11-DAF0A835E7D2}" destId="{CE2E8336-23BF-4934-824D-184FEFD1A634}" srcOrd="0" destOrd="0" presId="urn:microsoft.com/office/officeart/2005/8/layout/chevron2"/>
    <dgm:cxn modelId="{31FFB947-358E-40C5-8DAF-13710FF36816}" type="presOf" srcId="{FF5056B8-3166-4B4C-ACFD-72213B70DA3E}" destId="{0DBDEC1D-9BD3-49A0-B11F-15CB44E59AB0}" srcOrd="0" destOrd="0" presId="urn:microsoft.com/office/officeart/2005/8/layout/chevron2"/>
    <dgm:cxn modelId="{1DD31FC4-E59E-4CB5-AA3B-24EE276647A1}" srcId="{6A9EE01A-E582-4FF4-99F4-878CA52C04E9}" destId="{BAF2B591-7F54-43FD-AECC-AF4343DD84CD}" srcOrd="0" destOrd="0" parTransId="{DD36A77A-F214-41BD-AA03-9AF52C26E438}" sibTransId="{85B19FFB-8CB2-448F-8ED6-59152256759E}"/>
    <dgm:cxn modelId="{8270D39A-28C7-4C13-BC83-9F70359848D9}" type="presParOf" srcId="{2A18FC04-C9CE-4C86-9666-B23965A90DD3}" destId="{DCA3B891-22C5-478F-B020-4DA10E055E1F}" srcOrd="0" destOrd="0" presId="urn:microsoft.com/office/officeart/2005/8/layout/chevron2"/>
    <dgm:cxn modelId="{56C226C8-36D3-4441-B41E-ADA89761F092}" type="presParOf" srcId="{DCA3B891-22C5-478F-B020-4DA10E055E1F}" destId="{BCD96DC2-0308-463B-B121-D7E1ECE44929}" srcOrd="0" destOrd="0" presId="urn:microsoft.com/office/officeart/2005/8/layout/chevron2"/>
    <dgm:cxn modelId="{85C056D4-42C9-4DEE-8E68-BE6325212880}" type="presParOf" srcId="{DCA3B891-22C5-478F-B020-4DA10E055E1F}" destId="{CE2E8336-23BF-4934-824D-184FEFD1A634}" srcOrd="1" destOrd="0" presId="urn:microsoft.com/office/officeart/2005/8/layout/chevron2"/>
    <dgm:cxn modelId="{EB90075C-3E95-416E-9322-E9B9413D04F4}" type="presParOf" srcId="{2A18FC04-C9CE-4C86-9666-B23965A90DD3}" destId="{89AC670E-32E2-4642-9992-1697EA82BEFC}" srcOrd="1" destOrd="0" presId="urn:microsoft.com/office/officeart/2005/8/layout/chevron2"/>
    <dgm:cxn modelId="{63DA80F7-C79C-4BD0-973D-B56773485569}" type="presParOf" srcId="{2A18FC04-C9CE-4C86-9666-B23965A90DD3}" destId="{FF3BC23E-A56D-44C0-A3FE-2D55F601AD54}" srcOrd="2" destOrd="0" presId="urn:microsoft.com/office/officeart/2005/8/layout/chevron2"/>
    <dgm:cxn modelId="{D93E7DF8-A666-4B9D-B9B5-E72D911D49BA}" type="presParOf" srcId="{FF3BC23E-A56D-44C0-A3FE-2D55F601AD54}" destId="{3A9D6314-0018-49DE-97E7-96B6894235BA}" srcOrd="0" destOrd="0" presId="urn:microsoft.com/office/officeart/2005/8/layout/chevron2"/>
    <dgm:cxn modelId="{672FB388-60BC-41DB-9488-920BBCC8AB9E}" type="presParOf" srcId="{FF3BC23E-A56D-44C0-A3FE-2D55F601AD54}" destId="{BE1BB2E2-5DFD-410F-9362-F904ED8CAA3C}" srcOrd="1" destOrd="0" presId="urn:microsoft.com/office/officeart/2005/8/layout/chevron2"/>
    <dgm:cxn modelId="{51E1C8BA-2D72-4466-BE83-702BA310EADE}" type="presParOf" srcId="{2A18FC04-C9CE-4C86-9666-B23965A90DD3}" destId="{1674D74D-16FF-451E-81E2-3BF58B20A85C}" srcOrd="3" destOrd="0" presId="urn:microsoft.com/office/officeart/2005/8/layout/chevron2"/>
    <dgm:cxn modelId="{4E2C2353-508C-44D4-B3DF-DD1A86DA4543}" type="presParOf" srcId="{2A18FC04-C9CE-4C86-9666-B23965A90DD3}" destId="{0E48977C-2955-4717-8544-4E7BA1FBC729}" srcOrd="4" destOrd="0" presId="urn:microsoft.com/office/officeart/2005/8/layout/chevron2"/>
    <dgm:cxn modelId="{9B05955E-F757-4531-B6D3-38D67C10B556}" type="presParOf" srcId="{0E48977C-2955-4717-8544-4E7BA1FBC729}" destId="{5F0C4D7D-7139-488F-8F24-05F70F097B21}" srcOrd="0" destOrd="0" presId="urn:microsoft.com/office/officeart/2005/8/layout/chevron2"/>
    <dgm:cxn modelId="{E55D0C74-0E32-432E-8C74-541F4A0FE08B}" type="presParOf" srcId="{0E48977C-2955-4717-8544-4E7BA1FBC729}" destId="{01CD0788-160A-4129-9358-A40B5C42CCDE}" srcOrd="1" destOrd="0" presId="urn:microsoft.com/office/officeart/2005/8/layout/chevron2"/>
    <dgm:cxn modelId="{EB8683B3-7157-4638-9556-333138710813}" type="presParOf" srcId="{2A18FC04-C9CE-4C86-9666-B23965A90DD3}" destId="{5927BF32-95E9-46E9-88FB-8F08F69986A1}" srcOrd="5" destOrd="0" presId="urn:microsoft.com/office/officeart/2005/8/layout/chevron2"/>
    <dgm:cxn modelId="{AE4860EA-D8C5-4708-9061-BBA19E11B53A}" type="presParOf" srcId="{2A18FC04-C9CE-4C86-9666-B23965A90DD3}" destId="{B02182BD-F861-45B0-83B3-FE74DB220256}" srcOrd="6" destOrd="0" presId="urn:microsoft.com/office/officeart/2005/8/layout/chevron2"/>
    <dgm:cxn modelId="{0C090EE9-6ED0-4892-8180-7C295B0DB477}" type="presParOf" srcId="{B02182BD-F861-45B0-83B3-FE74DB220256}" destId="{0DBDEC1D-9BD3-49A0-B11F-15CB44E59AB0}" srcOrd="0" destOrd="0" presId="urn:microsoft.com/office/officeart/2005/8/layout/chevron2"/>
    <dgm:cxn modelId="{3DB1764F-B535-4876-965B-F7E6B1F3CAD1}" type="presParOf" srcId="{B02182BD-F861-45B0-83B3-FE74DB220256}" destId="{C863E252-2761-45A8-BC4E-F574308DB35D}" srcOrd="1" destOrd="0" presId="urn:microsoft.com/office/officeart/2005/8/layout/chevron2"/>
    <dgm:cxn modelId="{91E658C8-6E43-449B-B604-5D009EA72426}" type="presParOf" srcId="{2A18FC04-C9CE-4C86-9666-B23965A90DD3}" destId="{45916BCB-B7DE-47A8-BC2A-D00701635DC5}" srcOrd="7" destOrd="0" presId="urn:microsoft.com/office/officeart/2005/8/layout/chevron2"/>
    <dgm:cxn modelId="{E400D485-F5AA-45EC-8FFF-7A324AF74A96}" type="presParOf" srcId="{2A18FC04-C9CE-4C86-9666-B23965A90DD3}" destId="{293CB88F-1363-443B-AB25-18D92E44BBAC}" srcOrd="8" destOrd="0" presId="urn:microsoft.com/office/officeart/2005/8/layout/chevron2"/>
    <dgm:cxn modelId="{BE3068C2-2D75-4BA6-AFE3-15E8BF0A8326}" type="presParOf" srcId="{293CB88F-1363-443B-AB25-18D92E44BBAC}" destId="{668231D0-A434-4974-A88D-1ED882CF366E}" srcOrd="0" destOrd="0" presId="urn:microsoft.com/office/officeart/2005/8/layout/chevron2"/>
    <dgm:cxn modelId="{EED17F99-0E97-48DD-8F8E-AF17ABD22888}" type="presParOf" srcId="{293CB88F-1363-443B-AB25-18D92E44BBAC}" destId="{EB895834-F50E-42B3-A585-892B8702AF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ACEF8-608F-41CF-A98F-446049AA6B73}">
      <dsp:nvSpPr>
        <dsp:cNvPr id="0" name=""/>
        <dsp:cNvSpPr/>
      </dsp:nvSpPr>
      <dsp:spPr>
        <a:xfrm rot="5400000">
          <a:off x="-137215" y="138434"/>
          <a:ext cx="914770" cy="64033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1" y="321389"/>
        <a:ext cx="640339" cy="274431"/>
      </dsp:txXfrm>
    </dsp:sp>
    <dsp:sp modelId="{AE3C60B5-A398-4FC5-A510-8BA2F84DFBAE}">
      <dsp:nvSpPr>
        <dsp:cNvPr id="0" name=""/>
        <dsp:cNvSpPr/>
      </dsp:nvSpPr>
      <dsp:spPr>
        <a:xfrm rot="5400000">
          <a:off x="4036432" y="-3394874"/>
          <a:ext cx="594600" cy="738678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Conocer la capacidad de gestión para la sostenibilidad, conformación de alianzas y movilización de recursos existente en los cantones Quito y Rumiñahui para identificar las principales problemáticas.</a:t>
          </a:r>
          <a:endParaRPr lang="es-EC" sz="1300" kern="1200" dirty="0"/>
        </a:p>
      </dsp:txBody>
      <dsp:txXfrm rot="-5400000">
        <a:off x="640339" y="30245"/>
        <a:ext cx="7357761" cy="536548"/>
      </dsp:txXfrm>
    </dsp:sp>
    <dsp:sp modelId="{E68C0EED-5C7B-4C85-A7F7-70D75FCFA306}">
      <dsp:nvSpPr>
        <dsp:cNvPr id="0" name=""/>
        <dsp:cNvSpPr/>
      </dsp:nvSpPr>
      <dsp:spPr>
        <a:xfrm rot="5400000">
          <a:off x="-137215" y="900191"/>
          <a:ext cx="914770" cy="640339"/>
        </a:xfrm>
        <a:prstGeom prst="chevron">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C" sz="1800" kern="1200" dirty="0" smtClean="0"/>
        </a:p>
      </dsp:txBody>
      <dsp:txXfrm rot="-5400000">
        <a:off x="1" y="1083146"/>
        <a:ext cx="640339" cy="274431"/>
      </dsp:txXfrm>
    </dsp:sp>
    <dsp:sp modelId="{453F12F8-8BDC-4518-BDBC-BF99B0EC6DF3}">
      <dsp:nvSpPr>
        <dsp:cNvPr id="0" name=""/>
        <dsp:cNvSpPr/>
      </dsp:nvSpPr>
      <dsp:spPr>
        <a:xfrm rot="5400000">
          <a:off x="4036432" y="-2633117"/>
          <a:ext cx="594600" cy="7386787"/>
        </a:xfrm>
        <a:prstGeom prst="round2Same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Investigar la discontinuidad de las organizaciones no financieras de la Economía Popular y Solidaria suscitados durante el periodo 2016 – 2017, a través de la aplicación de encuestas.</a:t>
          </a:r>
          <a:endParaRPr lang="es-EC" sz="1300" kern="1200" dirty="0" smtClean="0"/>
        </a:p>
      </dsp:txBody>
      <dsp:txXfrm rot="-5400000">
        <a:off x="640339" y="792002"/>
        <a:ext cx="7357761" cy="536548"/>
      </dsp:txXfrm>
    </dsp:sp>
    <dsp:sp modelId="{D74E5E81-FA65-4C53-BC64-5859E099261D}">
      <dsp:nvSpPr>
        <dsp:cNvPr id="0" name=""/>
        <dsp:cNvSpPr/>
      </dsp:nvSpPr>
      <dsp:spPr>
        <a:xfrm rot="5400000">
          <a:off x="-137215" y="1661947"/>
          <a:ext cx="914770" cy="640339"/>
        </a:xfrm>
        <a:prstGeom prst="chevron">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C" sz="1800" kern="1200" dirty="0" smtClean="0"/>
        </a:p>
      </dsp:txBody>
      <dsp:txXfrm rot="-5400000">
        <a:off x="1" y="1844902"/>
        <a:ext cx="640339" cy="274431"/>
      </dsp:txXfrm>
    </dsp:sp>
    <dsp:sp modelId="{CBBEF6AB-C43E-451A-A2AE-361A8F69AEF2}">
      <dsp:nvSpPr>
        <dsp:cNvPr id="0" name=""/>
        <dsp:cNvSpPr/>
      </dsp:nvSpPr>
      <dsp:spPr>
        <a:xfrm rot="5400000">
          <a:off x="4036432" y="-1871361"/>
          <a:ext cx="594600" cy="7386787"/>
        </a:xfrm>
        <a:prstGeom prst="round2Same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Analizar la gestión administrativa de las organizaciones y el grado de impacto en el sector no financiero. </a:t>
          </a:r>
          <a:endParaRPr lang="es-EC" sz="1300" kern="1200" dirty="0" smtClean="0"/>
        </a:p>
      </dsp:txBody>
      <dsp:txXfrm rot="-5400000">
        <a:off x="640339" y="1553758"/>
        <a:ext cx="7357761" cy="536548"/>
      </dsp:txXfrm>
    </dsp:sp>
    <dsp:sp modelId="{86910FE8-3B2E-4B2E-A901-140F25483826}">
      <dsp:nvSpPr>
        <dsp:cNvPr id="0" name=""/>
        <dsp:cNvSpPr/>
      </dsp:nvSpPr>
      <dsp:spPr>
        <a:xfrm rot="5400000">
          <a:off x="-137215" y="2423703"/>
          <a:ext cx="914770" cy="640339"/>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C" sz="1800" kern="1200" dirty="0"/>
        </a:p>
      </dsp:txBody>
      <dsp:txXfrm rot="-5400000">
        <a:off x="1" y="2606658"/>
        <a:ext cx="640339" cy="274431"/>
      </dsp:txXfrm>
    </dsp:sp>
    <dsp:sp modelId="{F366EE29-3BA9-4CE9-84B9-857F54F6F91D}">
      <dsp:nvSpPr>
        <dsp:cNvPr id="0" name=""/>
        <dsp:cNvSpPr/>
      </dsp:nvSpPr>
      <dsp:spPr>
        <a:xfrm rot="5400000">
          <a:off x="4036432" y="-1109605"/>
          <a:ext cx="594600" cy="7386787"/>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Proponer un modelo de gestión administrativa que optimice el logro de los objetivos de las organizaciones de Economía Popular y Solidaria en los cantones Quito y Rumiñahui</a:t>
          </a:r>
          <a:r>
            <a:rPr lang="es-EC" sz="1300" kern="1200" dirty="0" smtClean="0"/>
            <a:t>.</a:t>
          </a:r>
          <a:endParaRPr lang="es-EC" sz="1300" kern="1200" dirty="0"/>
        </a:p>
      </dsp:txBody>
      <dsp:txXfrm rot="-5400000">
        <a:off x="640339" y="2315514"/>
        <a:ext cx="7357761" cy="536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4A7F-1508-4E6F-95DA-1A1F7957E793}">
      <dsp:nvSpPr>
        <dsp:cNvPr id="0" name=""/>
        <dsp:cNvSpPr/>
      </dsp:nvSpPr>
      <dsp:spPr>
        <a:xfrm>
          <a:off x="1737" y="17794"/>
          <a:ext cx="9386185" cy="2238413"/>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97DE68-3E91-4462-9B4B-FCAE79A2B4A4}">
      <dsp:nvSpPr>
        <dsp:cNvPr id="0" name=""/>
        <dsp:cNvSpPr/>
      </dsp:nvSpPr>
      <dsp:spPr>
        <a:xfrm>
          <a:off x="281689" y="303200"/>
          <a:ext cx="2758212" cy="1667601"/>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37CCF47-1D3B-499E-8402-99F8B13CF4A1}">
      <dsp:nvSpPr>
        <dsp:cNvPr id="0" name=""/>
        <dsp:cNvSpPr/>
      </dsp:nvSpPr>
      <dsp:spPr>
        <a:xfrm rot="10800000">
          <a:off x="281689" y="2274001"/>
          <a:ext cx="2758212" cy="2779335"/>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t>MODELO EUROPEO DE EXCELENCIA EFQM</a:t>
          </a:r>
        </a:p>
        <a:p>
          <a:pPr lvl="0" algn="just" defTabSz="622300">
            <a:lnSpc>
              <a:spcPct val="90000"/>
            </a:lnSpc>
            <a:spcBef>
              <a:spcPct val="0"/>
            </a:spcBef>
            <a:spcAft>
              <a:spcPct val="35000"/>
            </a:spcAft>
          </a:pPr>
          <a:r>
            <a:rPr lang="es-ES" sz="1400" kern="1200" dirty="0" smtClean="0"/>
            <a:t>El modelo europeo se caracteriza porque un equipo actúa sobre agentes facilitadores para generar procesos cuyos resultados se reflejan en las personas de la organización, en los clientes y en la sociedad en general </a:t>
          </a:r>
          <a:endParaRPr lang="es-EC" sz="1400" kern="1200" dirty="0"/>
        </a:p>
      </dsp:txBody>
      <dsp:txXfrm rot="10800000">
        <a:off x="366514" y="2274001"/>
        <a:ext cx="2588562" cy="2694510"/>
      </dsp:txXfrm>
    </dsp:sp>
    <dsp:sp modelId="{A4763D3D-6E96-45CC-8868-F9704714AEB9}">
      <dsp:nvSpPr>
        <dsp:cNvPr id="0" name=""/>
        <dsp:cNvSpPr/>
      </dsp:nvSpPr>
      <dsp:spPr>
        <a:xfrm>
          <a:off x="3315723" y="303200"/>
          <a:ext cx="2758212" cy="1667601"/>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2730B20-80E0-4E9E-817F-2DB92F2C7457}">
      <dsp:nvSpPr>
        <dsp:cNvPr id="0" name=""/>
        <dsp:cNvSpPr/>
      </dsp:nvSpPr>
      <dsp:spPr>
        <a:xfrm rot="10800000">
          <a:off x="3315723" y="2274001"/>
          <a:ext cx="2758212" cy="2779335"/>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t>MODELO CANVAS</a:t>
          </a:r>
        </a:p>
        <a:p>
          <a:pPr lvl="0" algn="just" defTabSz="622300">
            <a:lnSpc>
              <a:spcPct val="90000"/>
            </a:lnSpc>
            <a:spcBef>
              <a:spcPct val="0"/>
            </a:spcBef>
            <a:spcAft>
              <a:spcPct val="35000"/>
            </a:spcAft>
          </a:pPr>
          <a:r>
            <a:rPr lang="es-ES" sz="1400" kern="1200" dirty="0" smtClean="0"/>
            <a:t>El modelo </a:t>
          </a:r>
          <a:r>
            <a:rPr lang="es-ES" sz="1400" kern="1200" dirty="0" err="1" smtClean="0"/>
            <a:t>canvas</a:t>
          </a:r>
          <a:r>
            <a:rPr lang="es-ES" sz="1400" kern="1200" dirty="0" smtClean="0"/>
            <a:t> es la herramienta que permite crear y pensar nuevos modelos de negocio de acuerdo con las necesidades de la clientela, y la manera de comunicación que mantenemos con la misma para así observar los beneficios que podemos obtener</a:t>
          </a:r>
          <a:endParaRPr lang="es-EC" sz="1400" kern="1200" dirty="0"/>
        </a:p>
      </dsp:txBody>
      <dsp:txXfrm rot="10800000">
        <a:off x="3400548" y="2274001"/>
        <a:ext cx="2588562" cy="2694510"/>
      </dsp:txXfrm>
    </dsp:sp>
    <dsp:sp modelId="{903AF43A-3A49-483C-9E1A-EBBFDE9605D7}">
      <dsp:nvSpPr>
        <dsp:cNvPr id="0" name=""/>
        <dsp:cNvSpPr/>
      </dsp:nvSpPr>
      <dsp:spPr>
        <a:xfrm>
          <a:off x="6349757" y="303200"/>
          <a:ext cx="2758212" cy="1667601"/>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0002963-C7BB-4093-9CEB-5DFC71B299E2}">
      <dsp:nvSpPr>
        <dsp:cNvPr id="0" name=""/>
        <dsp:cNvSpPr/>
      </dsp:nvSpPr>
      <dsp:spPr>
        <a:xfrm rot="10800000">
          <a:off x="6349757" y="2274001"/>
          <a:ext cx="2758212" cy="2779335"/>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t>MODELO DEMING </a:t>
          </a:r>
        </a:p>
        <a:p>
          <a:pPr lvl="0" algn="just" defTabSz="622300">
            <a:lnSpc>
              <a:spcPct val="90000"/>
            </a:lnSpc>
            <a:spcBef>
              <a:spcPct val="0"/>
            </a:spcBef>
            <a:spcAft>
              <a:spcPct val="35000"/>
            </a:spcAft>
          </a:pPr>
          <a:r>
            <a:rPr lang="es-ES" sz="1400" kern="1200" dirty="0" smtClean="0"/>
            <a:t>Toma en cuenta la importancia del liderazgo de la alta dirección, las asociaciones entre clientes y proveedores y la mejora continua en los procesos de manufactura y desarrollo de productos lo cual generara satisfacción al cliente y la evolución de la empresa</a:t>
          </a:r>
          <a:endParaRPr lang="es-EC" sz="1400" kern="1200" dirty="0"/>
        </a:p>
      </dsp:txBody>
      <dsp:txXfrm rot="10800000">
        <a:off x="6434582" y="2274001"/>
        <a:ext cx="2588562" cy="2694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216503"/>
          <a:ext cx="5064163" cy="6237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29108" rIns="393035"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solidFill>
                <a:schemeClr val="tx1"/>
              </a:solidFill>
            </a:rPr>
            <a:t>Aplicada</a:t>
          </a:r>
          <a:endParaRPr lang="es-EC" sz="1800" b="0" kern="1200" dirty="0">
            <a:solidFill>
              <a:schemeClr val="tx1"/>
            </a:solidFill>
          </a:endParaRPr>
        </a:p>
      </dsp:txBody>
      <dsp:txXfrm>
        <a:off x="0" y="216503"/>
        <a:ext cx="5064163" cy="623700"/>
      </dsp:txXfrm>
    </dsp:sp>
    <dsp:sp modelId="{CADBA3BE-A097-4A57-A2CE-D490B2FFAC47}">
      <dsp:nvSpPr>
        <dsp:cNvPr id="0" name=""/>
        <dsp:cNvSpPr/>
      </dsp:nvSpPr>
      <dsp:spPr>
        <a:xfrm>
          <a:off x="253208" y="54143"/>
          <a:ext cx="3544914" cy="3247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Por su finalidad</a:t>
          </a:r>
          <a:endParaRPr lang="es-EC" sz="1800" kern="1200" dirty="0">
            <a:solidFill>
              <a:schemeClr val="tx1"/>
            </a:solidFill>
          </a:endParaRPr>
        </a:p>
      </dsp:txBody>
      <dsp:txXfrm>
        <a:off x="269060" y="69995"/>
        <a:ext cx="3513210" cy="293016"/>
      </dsp:txXfrm>
    </dsp:sp>
    <dsp:sp modelId="{1E4CA2BE-FB35-430D-8CB2-CEE2152C885B}">
      <dsp:nvSpPr>
        <dsp:cNvPr id="0" name=""/>
        <dsp:cNvSpPr/>
      </dsp:nvSpPr>
      <dsp:spPr>
        <a:xfrm>
          <a:off x="0" y="1061963"/>
          <a:ext cx="5064163" cy="623700"/>
        </a:xfrm>
        <a:prstGeom prst="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29108" rIns="393035"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solidFill>
                <a:schemeClr val="tx1"/>
              </a:solidFill>
            </a:rPr>
            <a:t>Mixto</a:t>
          </a:r>
          <a:endParaRPr lang="es-EC" sz="1800" b="0" kern="1200" dirty="0">
            <a:solidFill>
              <a:schemeClr val="tx1"/>
            </a:solidFill>
          </a:endParaRPr>
        </a:p>
      </dsp:txBody>
      <dsp:txXfrm>
        <a:off x="0" y="1061963"/>
        <a:ext cx="5064163" cy="623700"/>
      </dsp:txXfrm>
    </dsp:sp>
    <dsp:sp modelId="{89D6FD6F-C951-4557-BE59-35538894082E}">
      <dsp:nvSpPr>
        <dsp:cNvPr id="0" name=""/>
        <dsp:cNvSpPr/>
      </dsp:nvSpPr>
      <dsp:spPr>
        <a:xfrm>
          <a:off x="247693" y="927477"/>
          <a:ext cx="3544914" cy="32472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Por las fuentes de información</a:t>
          </a:r>
          <a:endParaRPr lang="es-EC" sz="1800" kern="1200" dirty="0">
            <a:solidFill>
              <a:schemeClr val="tx1"/>
            </a:solidFill>
          </a:endParaRPr>
        </a:p>
      </dsp:txBody>
      <dsp:txXfrm>
        <a:off x="263545" y="943329"/>
        <a:ext cx="3513210" cy="293016"/>
      </dsp:txXfrm>
    </dsp:sp>
    <dsp:sp modelId="{7365E0B2-09D9-4898-AACA-C0FAD3E190AC}">
      <dsp:nvSpPr>
        <dsp:cNvPr id="0" name=""/>
        <dsp:cNvSpPr/>
      </dsp:nvSpPr>
      <dsp:spPr>
        <a:xfrm>
          <a:off x="0" y="1907423"/>
          <a:ext cx="5064163" cy="6237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29108" rIns="393035"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solidFill>
                <a:schemeClr val="tx1"/>
              </a:solidFill>
            </a:rPr>
            <a:t>In situ</a:t>
          </a:r>
          <a:endParaRPr lang="es-EC" sz="1800" b="0" kern="1200" dirty="0">
            <a:solidFill>
              <a:schemeClr val="tx1"/>
            </a:solidFill>
          </a:endParaRPr>
        </a:p>
      </dsp:txBody>
      <dsp:txXfrm>
        <a:off x="0" y="1907423"/>
        <a:ext cx="5064163" cy="623700"/>
      </dsp:txXfrm>
    </dsp:sp>
    <dsp:sp modelId="{5F03FD50-A4DB-4476-AD11-743C9DE7B30F}">
      <dsp:nvSpPr>
        <dsp:cNvPr id="0" name=""/>
        <dsp:cNvSpPr/>
      </dsp:nvSpPr>
      <dsp:spPr>
        <a:xfrm>
          <a:off x="253208" y="1745063"/>
          <a:ext cx="3544914" cy="32472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Por las unidades de análisis</a:t>
          </a:r>
          <a:endParaRPr lang="es-EC" sz="1800" kern="1200" dirty="0">
            <a:solidFill>
              <a:schemeClr val="tx1"/>
            </a:solidFill>
          </a:endParaRPr>
        </a:p>
      </dsp:txBody>
      <dsp:txXfrm>
        <a:off x="269060" y="1760915"/>
        <a:ext cx="3513210" cy="293016"/>
      </dsp:txXfrm>
    </dsp:sp>
    <dsp:sp modelId="{7B43BD2A-5BF9-4CB0-B894-0CE5DC513CB0}">
      <dsp:nvSpPr>
        <dsp:cNvPr id="0" name=""/>
        <dsp:cNvSpPr/>
      </dsp:nvSpPr>
      <dsp:spPr>
        <a:xfrm>
          <a:off x="0" y="2752883"/>
          <a:ext cx="5064163" cy="623700"/>
        </a:xfrm>
        <a:prstGeom prst="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29108" rIns="393035"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solidFill>
                <a:schemeClr val="tx1"/>
              </a:solidFill>
            </a:rPr>
            <a:t>No experimental</a:t>
          </a:r>
          <a:endParaRPr lang="es-EC" sz="1800" b="0" kern="1200" dirty="0">
            <a:solidFill>
              <a:schemeClr val="tx1"/>
            </a:solidFill>
          </a:endParaRPr>
        </a:p>
      </dsp:txBody>
      <dsp:txXfrm>
        <a:off x="0" y="2752883"/>
        <a:ext cx="5064163" cy="623700"/>
      </dsp:txXfrm>
    </dsp:sp>
    <dsp:sp modelId="{E8C48CFD-5DAA-47AE-8795-FCFD6F8DF848}">
      <dsp:nvSpPr>
        <dsp:cNvPr id="0" name=""/>
        <dsp:cNvSpPr/>
      </dsp:nvSpPr>
      <dsp:spPr>
        <a:xfrm>
          <a:off x="253208" y="2590523"/>
          <a:ext cx="3544914" cy="32472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Por el control de las variables</a:t>
          </a:r>
          <a:endParaRPr lang="es-EC" sz="1800" kern="1200" dirty="0">
            <a:solidFill>
              <a:schemeClr val="tx1"/>
            </a:solidFill>
          </a:endParaRPr>
        </a:p>
      </dsp:txBody>
      <dsp:txXfrm>
        <a:off x="269060" y="2606375"/>
        <a:ext cx="3513210" cy="293016"/>
      </dsp:txXfrm>
    </dsp:sp>
    <dsp:sp modelId="{4E21C569-1D7C-4639-8E32-6072BDB3F242}">
      <dsp:nvSpPr>
        <dsp:cNvPr id="0" name=""/>
        <dsp:cNvSpPr/>
      </dsp:nvSpPr>
      <dsp:spPr>
        <a:xfrm>
          <a:off x="0" y="3598343"/>
          <a:ext cx="5064163" cy="6237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29108" rIns="393035"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solidFill>
                <a:schemeClr val="tx1"/>
              </a:solidFill>
            </a:rPr>
            <a:t>Exploratorio</a:t>
          </a:r>
          <a:endParaRPr lang="es-EC" sz="1800" kern="1200" dirty="0">
            <a:solidFill>
              <a:schemeClr val="tx1"/>
            </a:solidFill>
          </a:endParaRPr>
        </a:p>
      </dsp:txBody>
      <dsp:txXfrm>
        <a:off x="0" y="3598343"/>
        <a:ext cx="5064163" cy="623700"/>
      </dsp:txXfrm>
    </dsp:sp>
    <dsp:sp modelId="{99A80878-1C05-4DD9-A0E4-4C4B09919F39}">
      <dsp:nvSpPr>
        <dsp:cNvPr id="0" name=""/>
        <dsp:cNvSpPr/>
      </dsp:nvSpPr>
      <dsp:spPr>
        <a:xfrm>
          <a:off x="253208" y="3435983"/>
          <a:ext cx="3544914" cy="3247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Por el alcance</a:t>
          </a:r>
          <a:endParaRPr lang="es-EC" sz="1800" kern="1200" dirty="0">
            <a:solidFill>
              <a:schemeClr val="tx1"/>
            </a:solidFill>
          </a:endParaRPr>
        </a:p>
      </dsp:txBody>
      <dsp:txXfrm>
        <a:off x="269060" y="3451835"/>
        <a:ext cx="3513210" cy="29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238235"/>
          <a:ext cx="5507401" cy="642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249936" rIns="42743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smtClean="0"/>
            <a:t>Encuesta</a:t>
          </a:r>
          <a:endParaRPr lang="es-EC" sz="1800" b="0" kern="1200" dirty="0"/>
        </a:p>
      </dsp:txBody>
      <dsp:txXfrm>
        <a:off x="0" y="238235"/>
        <a:ext cx="5507401" cy="642600"/>
      </dsp:txXfrm>
    </dsp:sp>
    <dsp:sp modelId="{CADBA3BE-A097-4A57-A2CE-D490B2FFAC47}">
      <dsp:nvSpPr>
        <dsp:cNvPr id="0" name=""/>
        <dsp:cNvSpPr/>
      </dsp:nvSpPr>
      <dsp:spPr>
        <a:xfrm>
          <a:off x="275370" y="61115"/>
          <a:ext cx="3855180" cy="3542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622300">
            <a:lnSpc>
              <a:spcPct val="90000"/>
            </a:lnSpc>
            <a:spcBef>
              <a:spcPct val="0"/>
            </a:spcBef>
            <a:spcAft>
              <a:spcPct val="35000"/>
            </a:spcAft>
          </a:pPr>
          <a:r>
            <a:rPr lang="es-ES" sz="1400" b="1" kern="1200" smtClean="0"/>
            <a:t>Instrumentos de recolección de información </a:t>
          </a:r>
          <a:endParaRPr lang="es-EC" sz="1400" kern="1200" dirty="0"/>
        </a:p>
      </dsp:txBody>
      <dsp:txXfrm>
        <a:off x="292663" y="78408"/>
        <a:ext cx="3820594" cy="319654"/>
      </dsp:txXfrm>
    </dsp:sp>
    <dsp:sp modelId="{1E4CA2BE-FB35-430D-8CB2-CEE2152C885B}">
      <dsp:nvSpPr>
        <dsp:cNvPr id="0" name=""/>
        <dsp:cNvSpPr/>
      </dsp:nvSpPr>
      <dsp:spPr>
        <a:xfrm>
          <a:off x="0" y="1122755"/>
          <a:ext cx="5507401" cy="6426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249936" rIns="42743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smtClean="0"/>
            <a:t>Varios</a:t>
          </a:r>
          <a:endParaRPr lang="es-EC" sz="1800" b="0" kern="1200" dirty="0"/>
        </a:p>
      </dsp:txBody>
      <dsp:txXfrm>
        <a:off x="0" y="1122755"/>
        <a:ext cx="5507401" cy="642600"/>
      </dsp:txXfrm>
    </dsp:sp>
    <dsp:sp modelId="{89D6FD6F-C951-4557-BE59-35538894082E}">
      <dsp:nvSpPr>
        <dsp:cNvPr id="0" name=""/>
        <dsp:cNvSpPr/>
      </dsp:nvSpPr>
      <dsp:spPr>
        <a:xfrm>
          <a:off x="269372" y="976042"/>
          <a:ext cx="3855180" cy="35424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711200">
            <a:lnSpc>
              <a:spcPct val="90000"/>
            </a:lnSpc>
            <a:spcBef>
              <a:spcPct val="0"/>
            </a:spcBef>
            <a:spcAft>
              <a:spcPct val="35000"/>
            </a:spcAft>
          </a:pPr>
          <a:r>
            <a:rPr lang="es-ES" sz="1600" b="1" kern="1200" smtClean="0"/>
            <a:t>Procedimiento para recolección de datos </a:t>
          </a:r>
          <a:endParaRPr lang="es-EC" sz="1600" kern="1200" dirty="0"/>
        </a:p>
      </dsp:txBody>
      <dsp:txXfrm>
        <a:off x="286665" y="993335"/>
        <a:ext cx="3820594" cy="319654"/>
      </dsp:txXfrm>
    </dsp:sp>
    <dsp:sp modelId="{7365E0B2-09D9-4898-AACA-C0FAD3E190AC}">
      <dsp:nvSpPr>
        <dsp:cNvPr id="0" name=""/>
        <dsp:cNvSpPr/>
      </dsp:nvSpPr>
      <dsp:spPr>
        <a:xfrm>
          <a:off x="0" y="2007275"/>
          <a:ext cx="5507401" cy="6426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249936" rIns="42743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smtClean="0"/>
            <a:t>Muestra</a:t>
          </a:r>
          <a:endParaRPr lang="es-EC" sz="1800" b="0" kern="1200" dirty="0"/>
        </a:p>
      </dsp:txBody>
      <dsp:txXfrm>
        <a:off x="0" y="2007275"/>
        <a:ext cx="5507401" cy="642600"/>
      </dsp:txXfrm>
    </dsp:sp>
    <dsp:sp modelId="{5F03FD50-A4DB-4476-AD11-743C9DE7B30F}">
      <dsp:nvSpPr>
        <dsp:cNvPr id="0" name=""/>
        <dsp:cNvSpPr/>
      </dsp:nvSpPr>
      <dsp:spPr>
        <a:xfrm>
          <a:off x="275370" y="1830155"/>
          <a:ext cx="3855180" cy="35424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800100">
            <a:lnSpc>
              <a:spcPct val="90000"/>
            </a:lnSpc>
            <a:spcBef>
              <a:spcPct val="0"/>
            </a:spcBef>
            <a:spcAft>
              <a:spcPct val="35000"/>
            </a:spcAft>
          </a:pPr>
          <a:r>
            <a:rPr lang="es-ES" sz="1800" b="1" kern="1200" smtClean="0"/>
            <a:t>Cobertura de las unidades de análisis </a:t>
          </a:r>
          <a:endParaRPr lang="es-EC" sz="1800" kern="1200" dirty="0"/>
        </a:p>
      </dsp:txBody>
      <dsp:txXfrm>
        <a:off x="292663" y="1847448"/>
        <a:ext cx="3820594" cy="319654"/>
      </dsp:txXfrm>
    </dsp:sp>
    <dsp:sp modelId="{7B43BD2A-5BF9-4CB0-B894-0CE5DC513CB0}">
      <dsp:nvSpPr>
        <dsp:cNvPr id="0" name=""/>
        <dsp:cNvSpPr/>
      </dsp:nvSpPr>
      <dsp:spPr>
        <a:xfrm>
          <a:off x="0" y="2891795"/>
          <a:ext cx="5507401" cy="6426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249936" rIns="427436" bIns="128016" numCol="1" spcCol="1270" anchor="t" anchorCtr="0">
          <a:noAutofit/>
        </a:bodyPr>
        <a:lstStyle/>
        <a:p>
          <a:pPr marL="171450" lvl="1" indent="-171450" algn="l" defTabSz="800100">
            <a:lnSpc>
              <a:spcPct val="90000"/>
            </a:lnSpc>
            <a:spcBef>
              <a:spcPct val="0"/>
            </a:spcBef>
            <a:spcAft>
              <a:spcPct val="15000"/>
            </a:spcAft>
            <a:buChar char="••"/>
          </a:pPr>
          <a:r>
            <a:rPr lang="es-EC" sz="1800" b="0" kern="1200" smtClean="0"/>
            <a:t>Coeficiente  de alfa de Cronbach</a:t>
          </a:r>
          <a:endParaRPr lang="es-EC" sz="1800" b="0" kern="1200" dirty="0"/>
        </a:p>
      </dsp:txBody>
      <dsp:txXfrm>
        <a:off x="0" y="2891795"/>
        <a:ext cx="5507401" cy="642600"/>
      </dsp:txXfrm>
    </dsp:sp>
    <dsp:sp modelId="{E8C48CFD-5DAA-47AE-8795-FCFD6F8DF848}">
      <dsp:nvSpPr>
        <dsp:cNvPr id="0" name=""/>
        <dsp:cNvSpPr/>
      </dsp:nvSpPr>
      <dsp:spPr>
        <a:xfrm>
          <a:off x="275370" y="2714675"/>
          <a:ext cx="3855180" cy="35424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800100">
            <a:lnSpc>
              <a:spcPct val="90000"/>
            </a:lnSpc>
            <a:spcBef>
              <a:spcPct val="0"/>
            </a:spcBef>
            <a:spcAft>
              <a:spcPct val="35000"/>
            </a:spcAft>
          </a:pPr>
          <a:r>
            <a:rPr lang="es-ES" sz="1800" b="1" kern="1200" smtClean="0"/>
            <a:t>Validación de la encuesta</a:t>
          </a:r>
          <a:endParaRPr lang="es-EC" sz="1800" kern="1200" dirty="0"/>
        </a:p>
      </dsp:txBody>
      <dsp:txXfrm>
        <a:off x="292663" y="2731968"/>
        <a:ext cx="3820594" cy="319654"/>
      </dsp:txXfrm>
    </dsp:sp>
    <dsp:sp modelId="{4E21C569-1D7C-4639-8E32-6072BDB3F242}">
      <dsp:nvSpPr>
        <dsp:cNvPr id="0" name=""/>
        <dsp:cNvSpPr/>
      </dsp:nvSpPr>
      <dsp:spPr>
        <a:xfrm>
          <a:off x="0" y="3776314"/>
          <a:ext cx="5507401" cy="6426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249936" rIns="42743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smtClean="0"/>
            <a:t>Evaluar, aprobar y corregir ciertos desfases</a:t>
          </a:r>
          <a:endParaRPr lang="es-EC" sz="1800" kern="1200" dirty="0"/>
        </a:p>
      </dsp:txBody>
      <dsp:txXfrm>
        <a:off x="0" y="3776314"/>
        <a:ext cx="5507401" cy="642600"/>
      </dsp:txXfrm>
    </dsp:sp>
    <dsp:sp modelId="{99A80878-1C05-4DD9-A0E4-4C4B09919F39}">
      <dsp:nvSpPr>
        <dsp:cNvPr id="0" name=""/>
        <dsp:cNvSpPr/>
      </dsp:nvSpPr>
      <dsp:spPr>
        <a:xfrm>
          <a:off x="275370" y="3599195"/>
          <a:ext cx="3855180" cy="3542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800100">
            <a:lnSpc>
              <a:spcPct val="90000"/>
            </a:lnSpc>
            <a:spcBef>
              <a:spcPct val="0"/>
            </a:spcBef>
            <a:spcAft>
              <a:spcPct val="35000"/>
            </a:spcAft>
          </a:pPr>
          <a:r>
            <a:rPr lang="es-ES" sz="1800" b="1" kern="1200" smtClean="0"/>
            <a:t>Encuesta Piloto</a:t>
          </a:r>
          <a:endParaRPr lang="es-EC" sz="1800" kern="1200" dirty="0"/>
        </a:p>
      </dsp:txBody>
      <dsp:txXfrm>
        <a:off x="292663" y="3616488"/>
        <a:ext cx="3820594"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23B41-558D-4748-801B-68324242E4CE}">
      <dsp:nvSpPr>
        <dsp:cNvPr id="0" name=""/>
        <dsp:cNvSpPr/>
      </dsp:nvSpPr>
      <dsp:spPr>
        <a:xfrm>
          <a:off x="0" y="0"/>
          <a:ext cx="6680010" cy="140435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solidFill>
            </a:rPr>
            <a:t>En base a la gestión administrativa que actualmente maneja las organizaciones no financieras de Economía Popular y Solidaria.</a:t>
          </a:r>
          <a:endParaRPr lang="es-ES" sz="1600" kern="1200" dirty="0">
            <a:solidFill>
              <a:schemeClr val="tx1"/>
            </a:solidFill>
          </a:endParaRPr>
        </a:p>
      </dsp:txBody>
      <dsp:txXfrm>
        <a:off x="41132" y="41132"/>
        <a:ext cx="5164602" cy="1322090"/>
      </dsp:txXfrm>
    </dsp:sp>
    <dsp:sp modelId="{DEAD9686-7527-499F-8C47-B862E21241D6}">
      <dsp:nvSpPr>
        <dsp:cNvPr id="0" name=""/>
        <dsp:cNvSpPr/>
      </dsp:nvSpPr>
      <dsp:spPr>
        <a:xfrm>
          <a:off x="589412" y="1638413"/>
          <a:ext cx="6680010" cy="140435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solidFill>
            </a:rPr>
            <a:t>Se propone un modelo de gestión administrativo combinado entre dos modelos; el EFQM y el modelo Deming  </a:t>
          </a:r>
          <a:endParaRPr lang="es-EC" sz="1600" kern="1200" dirty="0">
            <a:solidFill>
              <a:schemeClr val="tx1"/>
            </a:solidFill>
          </a:endParaRPr>
        </a:p>
      </dsp:txBody>
      <dsp:txXfrm>
        <a:off x="630544" y="1679545"/>
        <a:ext cx="5095503" cy="1322090"/>
      </dsp:txXfrm>
    </dsp:sp>
    <dsp:sp modelId="{323DA0A2-A164-48C7-840D-57A5658F8BAE}">
      <dsp:nvSpPr>
        <dsp:cNvPr id="0" name=""/>
        <dsp:cNvSpPr/>
      </dsp:nvSpPr>
      <dsp:spPr>
        <a:xfrm>
          <a:off x="1178825" y="3276827"/>
          <a:ext cx="6680010" cy="140435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solidFill>
            </a:rPr>
            <a:t>Los cuales están orientados a mejorar la gestión  de procesos, al  desarrollo de las personas, aprendizaje, innovación, orientación de resultados y fortalecer la cooperación en todos los ámbitos ya sean estos internos o externos de la organización</a:t>
          </a:r>
          <a:r>
            <a:rPr lang="es-ES" sz="1600" kern="1200" dirty="0" smtClean="0">
              <a:solidFill>
                <a:schemeClr val="tx1"/>
              </a:solidFill>
            </a:rPr>
            <a:t>.</a:t>
          </a:r>
          <a:endParaRPr lang="es-EC" sz="1600" kern="1200" dirty="0">
            <a:solidFill>
              <a:schemeClr val="tx1"/>
            </a:solidFill>
          </a:endParaRPr>
        </a:p>
      </dsp:txBody>
      <dsp:txXfrm>
        <a:off x="1219957" y="3317959"/>
        <a:ext cx="5095503" cy="1322090"/>
      </dsp:txXfrm>
    </dsp:sp>
    <dsp:sp modelId="{38D532A1-CB85-4E28-9DD9-59CE914C342D}">
      <dsp:nvSpPr>
        <dsp:cNvPr id="0" name=""/>
        <dsp:cNvSpPr/>
      </dsp:nvSpPr>
      <dsp:spPr>
        <a:xfrm>
          <a:off x="5767180" y="1064968"/>
          <a:ext cx="912830" cy="912830"/>
        </a:xfrm>
        <a:prstGeom prst="downArrow">
          <a:avLst>
            <a:gd name="adj1" fmla="val 55000"/>
            <a:gd name="adj2" fmla="val 45000"/>
          </a:avLst>
        </a:prstGeom>
        <a:gradFill rotWithShape="0">
          <a:gsLst>
            <a:gs pos="0">
              <a:srgbClr val="CCFF33"/>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lvl="0" algn="just" defTabSz="1778000">
            <a:lnSpc>
              <a:spcPct val="90000"/>
            </a:lnSpc>
            <a:spcBef>
              <a:spcPct val="0"/>
            </a:spcBef>
            <a:spcAft>
              <a:spcPct val="35000"/>
            </a:spcAft>
          </a:pPr>
          <a:endParaRPr lang="es-ES" sz="4000" kern="1200">
            <a:solidFill>
              <a:schemeClr val="tx1"/>
            </a:solidFill>
          </a:endParaRPr>
        </a:p>
      </dsp:txBody>
      <dsp:txXfrm>
        <a:off x="5972567" y="1064968"/>
        <a:ext cx="502056" cy="686905"/>
      </dsp:txXfrm>
    </dsp:sp>
    <dsp:sp modelId="{E1D5B5BA-410F-4233-9216-373B0DE4E0A3}">
      <dsp:nvSpPr>
        <dsp:cNvPr id="0" name=""/>
        <dsp:cNvSpPr/>
      </dsp:nvSpPr>
      <dsp:spPr>
        <a:xfrm>
          <a:off x="6356592" y="2694020"/>
          <a:ext cx="912830" cy="912830"/>
        </a:xfrm>
        <a:prstGeom prst="downArrow">
          <a:avLst>
            <a:gd name="adj1" fmla="val 55000"/>
            <a:gd name="adj2" fmla="val 45000"/>
          </a:avLst>
        </a:prstGeom>
        <a:gradFill rotWithShape="0">
          <a:gsLst>
            <a:gs pos="0">
              <a:srgbClr val="CCFF33"/>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lvl="0" algn="just" defTabSz="1778000">
            <a:lnSpc>
              <a:spcPct val="90000"/>
            </a:lnSpc>
            <a:spcBef>
              <a:spcPct val="0"/>
            </a:spcBef>
            <a:spcAft>
              <a:spcPct val="35000"/>
            </a:spcAft>
          </a:pPr>
          <a:endParaRPr lang="es-ES" sz="4000" kern="1200">
            <a:solidFill>
              <a:schemeClr val="tx1"/>
            </a:solidFill>
          </a:endParaRPr>
        </a:p>
      </dsp:txBody>
      <dsp:txXfrm>
        <a:off x="6561979" y="2694020"/>
        <a:ext cx="502056" cy="6869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31BC-F4AA-49ED-9167-865F29AA6075}">
      <dsp:nvSpPr>
        <dsp:cNvPr id="0" name=""/>
        <dsp:cNvSpPr/>
      </dsp:nvSpPr>
      <dsp:spPr>
        <a:xfrm rot="5400000">
          <a:off x="704165" y="1428507"/>
          <a:ext cx="2117054" cy="3522731"/>
        </a:xfrm>
        <a:prstGeom prst="corner">
          <a:avLst>
            <a:gd name="adj1" fmla="val 16120"/>
            <a:gd name="adj2" fmla="val 161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DEB0240-3EAB-4227-A0EC-DC9B77AFE060}">
      <dsp:nvSpPr>
        <dsp:cNvPr id="0" name=""/>
        <dsp:cNvSpPr/>
      </dsp:nvSpPr>
      <dsp:spPr>
        <a:xfrm>
          <a:off x="350776" y="2481044"/>
          <a:ext cx="3180341" cy="278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b="1" kern="1200" dirty="0" smtClean="0"/>
            <a:t>Misión</a:t>
          </a:r>
          <a:endParaRPr lang="es-ES" sz="2400" b="1" kern="1200" dirty="0"/>
        </a:p>
        <a:p>
          <a:pPr marL="171450" lvl="1" indent="-171450" algn="l" defTabSz="800100">
            <a:lnSpc>
              <a:spcPct val="90000"/>
            </a:lnSpc>
            <a:spcBef>
              <a:spcPct val="0"/>
            </a:spcBef>
            <a:spcAft>
              <a:spcPct val="15000"/>
            </a:spcAft>
            <a:buChar char="••"/>
          </a:pPr>
          <a:r>
            <a:rPr lang="es-ES" sz="1800" kern="1200" smtClean="0"/>
            <a:t>Fortalecer la gestión administrativa en las organizaciones del sector no financieros de la economía popular y solidaria, establecidas en los cantones Quito y Rumiñahui.</a:t>
          </a:r>
          <a:endParaRPr lang="es-ES" sz="1800" kern="1200"/>
        </a:p>
      </dsp:txBody>
      <dsp:txXfrm>
        <a:off x="350776" y="2481044"/>
        <a:ext cx="3180341" cy="2787756"/>
      </dsp:txXfrm>
    </dsp:sp>
    <dsp:sp modelId="{204EA2A0-FEB1-4543-9E7E-B76560FEC549}">
      <dsp:nvSpPr>
        <dsp:cNvPr id="0" name=""/>
        <dsp:cNvSpPr/>
      </dsp:nvSpPr>
      <dsp:spPr>
        <a:xfrm>
          <a:off x="2931053" y="1169159"/>
          <a:ext cx="600064" cy="600064"/>
        </a:xfrm>
        <a:prstGeom prst="triangle">
          <a:avLst>
            <a:gd name="adj" fmla="val 1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A4BA33C-05DF-4F3B-BC0E-2721FB7EF047}">
      <dsp:nvSpPr>
        <dsp:cNvPr id="0" name=""/>
        <dsp:cNvSpPr/>
      </dsp:nvSpPr>
      <dsp:spPr>
        <a:xfrm rot="5400000">
          <a:off x="4597524" y="465091"/>
          <a:ext cx="2117054" cy="3522731"/>
        </a:xfrm>
        <a:prstGeom prst="corner">
          <a:avLst>
            <a:gd name="adj1" fmla="val 16120"/>
            <a:gd name="adj2" fmla="val 1611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F058F72-0923-4B00-A2FF-941D85595E05}">
      <dsp:nvSpPr>
        <dsp:cNvPr id="0" name=""/>
        <dsp:cNvSpPr/>
      </dsp:nvSpPr>
      <dsp:spPr>
        <a:xfrm>
          <a:off x="4244135" y="1517629"/>
          <a:ext cx="3180341" cy="278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t>Visión</a:t>
          </a:r>
          <a:endParaRPr lang="es-ES" sz="2000" b="1" kern="1200" dirty="0"/>
        </a:p>
        <a:p>
          <a:pPr marL="171450" lvl="1" indent="-171450" algn="l" defTabSz="800100">
            <a:lnSpc>
              <a:spcPct val="90000"/>
            </a:lnSpc>
            <a:spcBef>
              <a:spcPct val="0"/>
            </a:spcBef>
            <a:spcAft>
              <a:spcPct val="15000"/>
            </a:spcAft>
            <a:buChar char="••"/>
          </a:pPr>
          <a:r>
            <a:rPr lang="es-ES" sz="1800" kern="1200" dirty="0" smtClean="0"/>
            <a:t>Para el año 2019 aplicar el modelo de gestión con estrategias y actividades esenciales que potencialicen a las organizaciones del sector no financiero de la economía popular y solidaria</a:t>
          </a:r>
          <a:endParaRPr lang="es-ES" sz="1800" kern="1200" dirty="0"/>
        </a:p>
      </dsp:txBody>
      <dsp:txXfrm>
        <a:off x="4244135" y="1517629"/>
        <a:ext cx="3180341" cy="2787756"/>
      </dsp:txXfrm>
    </dsp:sp>
    <dsp:sp modelId="{E4756884-3658-45CA-A7A6-E5C9DE8D5439}">
      <dsp:nvSpPr>
        <dsp:cNvPr id="0" name=""/>
        <dsp:cNvSpPr/>
      </dsp:nvSpPr>
      <dsp:spPr>
        <a:xfrm>
          <a:off x="6824413" y="205743"/>
          <a:ext cx="600064" cy="600064"/>
        </a:xfrm>
        <a:prstGeom prst="triangle">
          <a:avLst>
            <a:gd name="adj" fmla="val 10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E8DB11D-512B-468C-AB41-155188B7309B}">
      <dsp:nvSpPr>
        <dsp:cNvPr id="0" name=""/>
        <dsp:cNvSpPr/>
      </dsp:nvSpPr>
      <dsp:spPr>
        <a:xfrm rot="5400000">
          <a:off x="8490884" y="-498324"/>
          <a:ext cx="2117054" cy="3522731"/>
        </a:xfrm>
        <a:prstGeom prst="corner">
          <a:avLst>
            <a:gd name="adj1" fmla="val 16120"/>
            <a:gd name="adj2" fmla="val 1611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F130A70-4AFA-4468-BBD8-26ACFD0BF05F}">
      <dsp:nvSpPr>
        <dsp:cNvPr id="0" name=""/>
        <dsp:cNvSpPr/>
      </dsp:nvSpPr>
      <dsp:spPr>
        <a:xfrm>
          <a:off x="8137495" y="554213"/>
          <a:ext cx="3180341" cy="278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t>Valores</a:t>
          </a:r>
          <a:endParaRPr lang="es-ES" sz="2000" b="1" kern="1200" dirty="0"/>
        </a:p>
        <a:p>
          <a:pPr marL="114300" lvl="1" indent="-114300" algn="l" defTabSz="622300">
            <a:lnSpc>
              <a:spcPct val="90000"/>
            </a:lnSpc>
            <a:spcBef>
              <a:spcPct val="0"/>
            </a:spcBef>
            <a:spcAft>
              <a:spcPct val="15000"/>
            </a:spcAft>
            <a:buChar char="••"/>
          </a:pPr>
          <a:r>
            <a:rPr lang="es-ES" sz="1400" b="1" kern="1200" smtClean="0"/>
            <a:t>a. Confianza:</a:t>
          </a:r>
          <a:r>
            <a:rPr lang="es-ES" sz="1400" kern="1200" smtClean="0"/>
            <a:t> Mantener un buen ambiente laboral y una excelente relación con empleados, clientes y proveedores que favorezca el trabajo en equipo</a:t>
          </a:r>
          <a:endParaRPr lang="es-ES" sz="1400" kern="1200" dirty="0"/>
        </a:p>
        <a:p>
          <a:pPr marL="114300" lvl="1" indent="-114300" algn="l" defTabSz="622300">
            <a:lnSpc>
              <a:spcPct val="90000"/>
            </a:lnSpc>
            <a:spcBef>
              <a:spcPct val="0"/>
            </a:spcBef>
            <a:spcAft>
              <a:spcPct val="15000"/>
            </a:spcAft>
            <a:buChar char="••"/>
          </a:pPr>
          <a:r>
            <a:rPr lang="es-ES" sz="1400" b="1" kern="1200" smtClean="0"/>
            <a:t>b. Honradez: </a:t>
          </a:r>
          <a:r>
            <a:rPr lang="es-ES" sz="1400" kern="1200" smtClean="0"/>
            <a:t>Participar en proyectos de forma transparente bajo normas y principios.</a:t>
          </a:r>
          <a:endParaRPr lang="es-EC" sz="1400" kern="1200"/>
        </a:p>
        <a:p>
          <a:pPr marL="114300" lvl="1" indent="-114300" algn="l" defTabSz="622300">
            <a:lnSpc>
              <a:spcPct val="90000"/>
            </a:lnSpc>
            <a:spcBef>
              <a:spcPct val="0"/>
            </a:spcBef>
            <a:spcAft>
              <a:spcPct val="15000"/>
            </a:spcAft>
            <a:buChar char="••"/>
          </a:pPr>
          <a:r>
            <a:rPr lang="es-ES" sz="1400" b="1" kern="1200" smtClean="0"/>
            <a:t>c. Respeto: </a:t>
          </a:r>
          <a:r>
            <a:rPr lang="es-ES" sz="1400" kern="1200" smtClean="0"/>
            <a:t>Aprender a respetar y aceptar la forma de ser y pensar de los demás.</a:t>
          </a:r>
          <a:endParaRPr lang="es-EC" sz="1400" kern="1200"/>
        </a:p>
        <a:p>
          <a:pPr marL="114300" lvl="1" indent="-114300" algn="l" defTabSz="622300">
            <a:lnSpc>
              <a:spcPct val="90000"/>
            </a:lnSpc>
            <a:spcBef>
              <a:spcPct val="0"/>
            </a:spcBef>
            <a:spcAft>
              <a:spcPct val="15000"/>
            </a:spcAft>
            <a:buChar char="••"/>
          </a:pPr>
          <a:r>
            <a:rPr lang="es-ES" sz="1400" b="1" kern="1200" smtClean="0"/>
            <a:t>d. Responsabilidad</a:t>
          </a:r>
          <a:r>
            <a:rPr lang="es-ES" sz="1400" kern="1200" smtClean="0"/>
            <a:t>: Cumplir y asumir todas las funciones asignadas para lograr los objetivos bajo ética y lealtad.</a:t>
          </a:r>
          <a:endParaRPr lang="es-EC" sz="1400" kern="1200"/>
        </a:p>
      </dsp:txBody>
      <dsp:txXfrm>
        <a:off x="8137495" y="554213"/>
        <a:ext cx="3180341" cy="27877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FDBD1-A55D-46A8-8AD7-1E5F05E032A3}">
      <dsp:nvSpPr>
        <dsp:cNvPr id="0" name=""/>
        <dsp:cNvSpPr/>
      </dsp:nvSpPr>
      <dsp:spPr>
        <a:xfrm>
          <a:off x="2360474" y="1393"/>
          <a:ext cx="7217354" cy="656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just" defTabSz="1778000">
            <a:lnSpc>
              <a:spcPct val="90000"/>
            </a:lnSpc>
            <a:spcBef>
              <a:spcPct val="0"/>
            </a:spcBef>
            <a:spcAft>
              <a:spcPct val="35000"/>
            </a:spcAft>
          </a:pPr>
          <a:endParaRPr lang="es-EC" sz="4000" kern="1200" dirty="0"/>
        </a:p>
      </dsp:txBody>
      <dsp:txXfrm>
        <a:off x="2360474" y="1393"/>
        <a:ext cx="7217354" cy="656123"/>
      </dsp:txXfrm>
    </dsp:sp>
    <dsp:sp modelId="{CA036FC5-9D3F-4F3C-8993-642B68AC4CB1}">
      <dsp:nvSpPr>
        <dsp:cNvPr id="0" name=""/>
        <dsp:cNvSpPr/>
      </dsp:nvSpPr>
      <dsp:spPr>
        <a:xfrm>
          <a:off x="2360474" y="657516"/>
          <a:ext cx="1688860" cy="1336547"/>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C979A-F0CB-4CE0-808C-B4E4F17D55A9}">
      <dsp:nvSpPr>
        <dsp:cNvPr id="0" name=""/>
        <dsp:cNvSpPr/>
      </dsp:nvSpPr>
      <dsp:spPr>
        <a:xfrm>
          <a:off x="3374914" y="657516"/>
          <a:ext cx="1688860" cy="1336547"/>
        </a:xfrm>
        <a:prstGeom prst="chevron">
          <a:avLst>
            <a:gd name="adj" fmla="val 70610"/>
          </a:avLst>
        </a:prstGeom>
        <a:solidFill>
          <a:schemeClr val="accent5">
            <a:hueOff val="-496694"/>
            <a:satOff val="1991"/>
            <a:lumOff val="431"/>
            <a:alphaOff val="0"/>
          </a:schemeClr>
        </a:solidFill>
        <a:ln w="25400" cap="flat" cmpd="sng" algn="ctr">
          <a:solidFill>
            <a:schemeClr val="accent5">
              <a:hueOff val="-496694"/>
              <a:satOff val="1991"/>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5572E-215A-4BD4-8D7D-F6E32F984941}">
      <dsp:nvSpPr>
        <dsp:cNvPr id="0" name=""/>
        <dsp:cNvSpPr/>
      </dsp:nvSpPr>
      <dsp:spPr>
        <a:xfrm>
          <a:off x="4390155" y="657516"/>
          <a:ext cx="1688860" cy="1336547"/>
        </a:xfrm>
        <a:prstGeom prst="chevron">
          <a:avLst>
            <a:gd name="adj" fmla="val 70610"/>
          </a:avLst>
        </a:prstGeom>
        <a:solidFill>
          <a:schemeClr val="accent5">
            <a:hueOff val="-993388"/>
            <a:satOff val="3981"/>
            <a:lumOff val="863"/>
            <a:alphaOff val="0"/>
          </a:schemeClr>
        </a:solidFill>
        <a:ln w="25400" cap="flat" cmpd="sng" algn="ctr">
          <a:solidFill>
            <a:schemeClr val="accent5">
              <a:hueOff val="-993388"/>
              <a:satOff val="3981"/>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31D07-4210-45D7-9CF7-4EF860330E9A}">
      <dsp:nvSpPr>
        <dsp:cNvPr id="0" name=""/>
        <dsp:cNvSpPr/>
      </dsp:nvSpPr>
      <dsp:spPr>
        <a:xfrm>
          <a:off x="5404594" y="657516"/>
          <a:ext cx="1688860" cy="1336547"/>
        </a:xfrm>
        <a:prstGeom prst="chevron">
          <a:avLst>
            <a:gd name="adj" fmla="val 70610"/>
          </a:avLst>
        </a:prstGeom>
        <a:solidFill>
          <a:schemeClr val="accent5">
            <a:hueOff val="-1490082"/>
            <a:satOff val="5972"/>
            <a:lumOff val="1294"/>
            <a:alphaOff val="0"/>
          </a:schemeClr>
        </a:solidFill>
        <a:ln w="25400" cap="flat" cmpd="sng" algn="ctr">
          <a:solidFill>
            <a:schemeClr val="accent5">
              <a:hueOff val="-1490082"/>
              <a:satOff val="5972"/>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178E2-FFB1-4E03-9731-89EC28051A6F}">
      <dsp:nvSpPr>
        <dsp:cNvPr id="0" name=""/>
        <dsp:cNvSpPr/>
      </dsp:nvSpPr>
      <dsp:spPr>
        <a:xfrm>
          <a:off x="6419835" y="657516"/>
          <a:ext cx="1688860" cy="1336547"/>
        </a:xfrm>
        <a:prstGeom prst="chevron">
          <a:avLst>
            <a:gd name="adj" fmla="val 70610"/>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3780D-080B-4E8C-AFFB-5BD59015CD39}">
      <dsp:nvSpPr>
        <dsp:cNvPr id="0" name=""/>
        <dsp:cNvSpPr/>
      </dsp:nvSpPr>
      <dsp:spPr>
        <a:xfrm>
          <a:off x="7434275" y="657516"/>
          <a:ext cx="1688860" cy="1336547"/>
        </a:xfrm>
        <a:prstGeom prst="chevron">
          <a:avLst>
            <a:gd name="adj" fmla="val 7061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84A52-0886-41D2-BB06-4B56B88C2D79}">
      <dsp:nvSpPr>
        <dsp:cNvPr id="0" name=""/>
        <dsp:cNvSpPr/>
      </dsp:nvSpPr>
      <dsp:spPr>
        <a:xfrm>
          <a:off x="8449516" y="657516"/>
          <a:ext cx="1688860" cy="1336547"/>
        </a:xfrm>
        <a:prstGeom prst="chevron">
          <a:avLst>
            <a:gd name="adj" fmla="val 70610"/>
          </a:avLst>
        </a:prstGeom>
        <a:solidFill>
          <a:schemeClr val="accent5">
            <a:hueOff val="-2980163"/>
            <a:satOff val="11943"/>
            <a:lumOff val="2588"/>
            <a:alphaOff val="0"/>
          </a:schemeClr>
        </a:solidFill>
        <a:ln w="25400" cap="flat" cmpd="sng" algn="ctr">
          <a:solidFill>
            <a:schemeClr val="accent5">
              <a:hueOff val="-2980163"/>
              <a:satOff val="11943"/>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ED816-53A6-47B7-B119-1AAC14B4D302}">
      <dsp:nvSpPr>
        <dsp:cNvPr id="0" name=""/>
        <dsp:cNvSpPr/>
      </dsp:nvSpPr>
      <dsp:spPr>
        <a:xfrm>
          <a:off x="2360474" y="791171"/>
          <a:ext cx="7311180" cy="1069237"/>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Las organizaciones del sector no financiero actualmente tienen una capacidad de gestión básica, pues se enfoca en   fundamentos y principios elementales de una administración, debido  al nivel de educación entre los miembros que integran la misma, donde el 57,03%  presenta un  nivel de educación media, estas generalmente se encuentran conformadas por familias que  asignan funciones específicas de acuerdo a su experiencia más no enfocados en teorías y procesos que ayuden a mejorar su participación en el mercado.</a:t>
          </a:r>
          <a:endParaRPr lang="es-EC" sz="1200" kern="1200" dirty="0"/>
        </a:p>
      </dsp:txBody>
      <dsp:txXfrm>
        <a:off x="2360474" y="791171"/>
        <a:ext cx="7311180" cy="1069237"/>
      </dsp:txXfrm>
    </dsp:sp>
    <dsp:sp modelId="{879897AA-358A-48A6-B825-34203B536EB9}">
      <dsp:nvSpPr>
        <dsp:cNvPr id="0" name=""/>
        <dsp:cNvSpPr/>
      </dsp:nvSpPr>
      <dsp:spPr>
        <a:xfrm>
          <a:off x="2360474" y="2072831"/>
          <a:ext cx="7217354" cy="656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just" defTabSz="1778000">
            <a:lnSpc>
              <a:spcPct val="90000"/>
            </a:lnSpc>
            <a:spcBef>
              <a:spcPct val="0"/>
            </a:spcBef>
            <a:spcAft>
              <a:spcPct val="35000"/>
            </a:spcAft>
          </a:pPr>
          <a:endParaRPr lang="es-EC" sz="4000" kern="1200" dirty="0"/>
        </a:p>
      </dsp:txBody>
      <dsp:txXfrm>
        <a:off x="2360474" y="2072831"/>
        <a:ext cx="7217354" cy="656123"/>
      </dsp:txXfrm>
    </dsp:sp>
    <dsp:sp modelId="{1B8384BB-CD2B-476A-99F5-0EE996ACDA6A}">
      <dsp:nvSpPr>
        <dsp:cNvPr id="0" name=""/>
        <dsp:cNvSpPr/>
      </dsp:nvSpPr>
      <dsp:spPr>
        <a:xfrm>
          <a:off x="2360474" y="2728954"/>
          <a:ext cx="1688860" cy="1336547"/>
        </a:xfrm>
        <a:prstGeom prst="chevron">
          <a:avLst>
            <a:gd name="adj" fmla="val 70610"/>
          </a:avLst>
        </a:prstGeom>
        <a:solidFill>
          <a:schemeClr val="accent5">
            <a:hueOff val="-3476857"/>
            <a:satOff val="13934"/>
            <a:lumOff val="3020"/>
            <a:alphaOff val="0"/>
          </a:schemeClr>
        </a:solidFill>
        <a:ln w="25400" cap="flat" cmpd="sng" algn="ctr">
          <a:solidFill>
            <a:schemeClr val="accent5">
              <a:hueOff val="-3476857"/>
              <a:satOff val="13934"/>
              <a:lumOff val="3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CC083-5C4F-40DD-A13A-667D6BCD0714}">
      <dsp:nvSpPr>
        <dsp:cNvPr id="0" name=""/>
        <dsp:cNvSpPr/>
      </dsp:nvSpPr>
      <dsp:spPr>
        <a:xfrm>
          <a:off x="3374914" y="2728954"/>
          <a:ext cx="1688860" cy="1336547"/>
        </a:xfrm>
        <a:prstGeom prst="chevron">
          <a:avLst>
            <a:gd name="adj" fmla="val 70610"/>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4A7AB-0B60-4DC5-BA2D-D9ED6633622F}">
      <dsp:nvSpPr>
        <dsp:cNvPr id="0" name=""/>
        <dsp:cNvSpPr/>
      </dsp:nvSpPr>
      <dsp:spPr>
        <a:xfrm>
          <a:off x="4390155" y="2728954"/>
          <a:ext cx="1688860" cy="1336547"/>
        </a:xfrm>
        <a:prstGeom prst="chevron">
          <a:avLst>
            <a:gd name="adj" fmla="val 70610"/>
          </a:avLst>
        </a:prstGeom>
        <a:solidFill>
          <a:schemeClr val="accent5">
            <a:hueOff val="-4470244"/>
            <a:satOff val="17915"/>
            <a:lumOff val="3883"/>
            <a:alphaOff val="0"/>
          </a:schemeClr>
        </a:solidFill>
        <a:ln w="25400" cap="flat" cmpd="sng" algn="ctr">
          <a:solidFill>
            <a:schemeClr val="accent5">
              <a:hueOff val="-4470244"/>
              <a:satOff val="17915"/>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E6DA5-3D09-493C-BDC0-263038EF62CF}">
      <dsp:nvSpPr>
        <dsp:cNvPr id="0" name=""/>
        <dsp:cNvSpPr/>
      </dsp:nvSpPr>
      <dsp:spPr>
        <a:xfrm>
          <a:off x="5404594" y="2728954"/>
          <a:ext cx="1688860" cy="1336547"/>
        </a:xfrm>
        <a:prstGeom prst="chevron">
          <a:avLst>
            <a:gd name="adj" fmla="val 706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D9466D-C0B2-4BDF-94C5-F48B9EB3DE59}">
      <dsp:nvSpPr>
        <dsp:cNvPr id="0" name=""/>
        <dsp:cNvSpPr/>
      </dsp:nvSpPr>
      <dsp:spPr>
        <a:xfrm>
          <a:off x="6419835" y="2728954"/>
          <a:ext cx="1688860" cy="1336547"/>
        </a:xfrm>
        <a:prstGeom prst="chevron">
          <a:avLst>
            <a:gd name="adj" fmla="val 70610"/>
          </a:avLst>
        </a:prstGeom>
        <a:solidFill>
          <a:schemeClr val="accent5">
            <a:hueOff val="-5463632"/>
            <a:satOff val="21896"/>
            <a:lumOff val="4745"/>
            <a:alphaOff val="0"/>
          </a:schemeClr>
        </a:solidFill>
        <a:ln w="25400" cap="flat" cmpd="sng" algn="ctr">
          <a:solidFill>
            <a:schemeClr val="accent5">
              <a:hueOff val="-5463632"/>
              <a:satOff val="21896"/>
              <a:lumOff val="4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DFBB1-252E-4EEF-AF4D-BBD910AA64A3}">
      <dsp:nvSpPr>
        <dsp:cNvPr id="0" name=""/>
        <dsp:cNvSpPr/>
      </dsp:nvSpPr>
      <dsp:spPr>
        <a:xfrm>
          <a:off x="7434275" y="2728954"/>
          <a:ext cx="1688860" cy="1336547"/>
        </a:xfrm>
        <a:prstGeom prst="chevron">
          <a:avLst>
            <a:gd name="adj" fmla="val 70610"/>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647A0-3FC3-4B4A-B20A-A56089859B5C}">
      <dsp:nvSpPr>
        <dsp:cNvPr id="0" name=""/>
        <dsp:cNvSpPr/>
      </dsp:nvSpPr>
      <dsp:spPr>
        <a:xfrm>
          <a:off x="8449516" y="2728954"/>
          <a:ext cx="1688860" cy="1336547"/>
        </a:xfrm>
        <a:prstGeom prst="chevron">
          <a:avLst>
            <a:gd name="adj" fmla="val 70610"/>
          </a:avLst>
        </a:prstGeom>
        <a:solidFill>
          <a:schemeClr val="accent5">
            <a:hueOff val="-6457019"/>
            <a:satOff val="25877"/>
            <a:lumOff val="5608"/>
            <a:alphaOff val="0"/>
          </a:schemeClr>
        </a:solidFill>
        <a:ln w="25400" cap="flat" cmpd="sng" algn="ctr">
          <a:solidFill>
            <a:schemeClr val="accent5">
              <a:hueOff val="-6457019"/>
              <a:satOff val="25877"/>
              <a:lumOff val="5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0C1C7-6485-46C8-B89C-120867FF7D63}">
      <dsp:nvSpPr>
        <dsp:cNvPr id="0" name=""/>
        <dsp:cNvSpPr/>
      </dsp:nvSpPr>
      <dsp:spPr>
        <a:xfrm>
          <a:off x="2360474" y="2862609"/>
          <a:ext cx="7311180" cy="1069237"/>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endParaRPr lang="es-EC" sz="1400" kern="1200" dirty="0"/>
        </a:p>
        <a:p>
          <a:pPr lvl="0" algn="just" defTabSz="622300">
            <a:lnSpc>
              <a:spcPct val="90000"/>
            </a:lnSpc>
            <a:spcBef>
              <a:spcPct val="0"/>
            </a:spcBef>
            <a:spcAft>
              <a:spcPct val="35000"/>
            </a:spcAft>
          </a:pPr>
          <a:r>
            <a:rPr lang="es-ES" sz="1400" kern="1200" dirty="0" smtClean="0"/>
            <a:t>Por medio de las encuestas se obtuvo resultados que confirmaron que parte de la discontinuidad de las organizaciones  del sector no financiero se ve relacionado con la falta de apoyo económico por parte del Estado en especial para iniciar emprendimientos donde es importante el recurso económico, aparte de no recibir capacitaciones  acorde a su actividad.</a:t>
          </a:r>
          <a:endParaRPr lang="es-EC" sz="1400" kern="1200" dirty="0"/>
        </a:p>
      </dsp:txBody>
      <dsp:txXfrm>
        <a:off x="2360474" y="2862609"/>
        <a:ext cx="7311180" cy="1069237"/>
      </dsp:txXfrm>
    </dsp:sp>
    <dsp:sp modelId="{8F5AA885-74B3-44D4-9930-F71E50BEC16E}">
      <dsp:nvSpPr>
        <dsp:cNvPr id="0" name=""/>
        <dsp:cNvSpPr/>
      </dsp:nvSpPr>
      <dsp:spPr>
        <a:xfrm>
          <a:off x="2360474" y="4144268"/>
          <a:ext cx="7217354" cy="656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just" defTabSz="1778000">
            <a:lnSpc>
              <a:spcPct val="90000"/>
            </a:lnSpc>
            <a:spcBef>
              <a:spcPct val="0"/>
            </a:spcBef>
            <a:spcAft>
              <a:spcPct val="35000"/>
            </a:spcAft>
          </a:pPr>
          <a:endParaRPr lang="es-EC" sz="4000" kern="1200" dirty="0"/>
        </a:p>
      </dsp:txBody>
      <dsp:txXfrm>
        <a:off x="2360474" y="4144268"/>
        <a:ext cx="7217354" cy="656123"/>
      </dsp:txXfrm>
    </dsp:sp>
    <dsp:sp modelId="{28A8B3A3-E808-4ED5-A0E6-0713E17AECD8}">
      <dsp:nvSpPr>
        <dsp:cNvPr id="0" name=""/>
        <dsp:cNvSpPr/>
      </dsp:nvSpPr>
      <dsp:spPr>
        <a:xfrm>
          <a:off x="2360474" y="4800392"/>
          <a:ext cx="1688860" cy="1336547"/>
        </a:xfrm>
        <a:prstGeom prst="chevron">
          <a:avLst>
            <a:gd name="adj" fmla="val 70610"/>
          </a:avLst>
        </a:prstGeom>
        <a:solidFill>
          <a:schemeClr val="accent5">
            <a:hueOff val="-6953714"/>
            <a:satOff val="27868"/>
            <a:lumOff val="6040"/>
            <a:alphaOff val="0"/>
          </a:schemeClr>
        </a:solidFill>
        <a:ln w="25400" cap="flat" cmpd="sng" algn="ctr">
          <a:solidFill>
            <a:schemeClr val="accent5">
              <a:hueOff val="-6953714"/>
              <a:satOff val="27868"/>
              <a:lumOff val="6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C82A7A-C330-4678-B42D-ADCD41FE1E5B}">
      <dsp:nvSpPr>
        <dsp:cNvPr id="0" name=""/>
        <dsp:cNvSpPr/>
      </dsp:nvSpPr>
      <dsp:spPr>
        <a:xfrm>
          <a:off x="3374914" y="4800392"/>
          <a:ext cx="1688860" cy="1336547"/>
        </a:xfrm>
        <a:prstGeom prst="chevron">
          <a:avLst>
            <a:gd name="adj" fmla="val 7061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4310A-7D36-4DA4-932D-68868AA77EC1}">
      <dsp:nvSpPr>
        <dsp:cNvPr id="0" name=""/>
        <dsp:cNvSpPr/>
      </dsp:nvSpPr>
      <dsp:spPr>
        <a:xfrm>
          <a:off x="4390155" y="4800392"/>
          <a:ext cx="1688860" cy="1336547"/>
        </a:xfrm>
        <a:prstGeom prst="chevron">
          <a:avLst>
            <a:gd name="adj" fmla="val 70610"/>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C2DBF-C5F7-43DA-B995-6598F3F55815}">
      <dsp:nvSpPr>
        <dsp:cNvPr id="0" name=""/>
        <dsp:cNvSpPr/>
      </dsp:nvSpPr>
      <dsp:spPr>
        <a:xfrm>
          <a:off x="5404594" y="4800392"/>
          <a:ext cx="1688860" cy="1336547"/>
        </a:xfrm>
        <a:prstGeom prst="chevron">
          <a:avLst>
            <a:gd name="adj" fmla="val 70610"/>
          </a:avLst>
        </a:prstGeom>
        <a:solidFill>
          <a:schemeClr val="accent5">
            <a:hueOff val="-8443795"/>
            <a:satOff val="33839"/>
            <a:lumOff val="7334"/>
            <a:alphaOff val="0"/>
          </a:schemeClr>
        </a:solidFill>
        <a:ln w="25400" cap="flat" cmpd="sng" algn="ctr">
          <a:solidFill>
            <a:schemeClr val="accent5">
              <a:hueOff val="-8443795"/>
              <a:satOff val="33839"/>
              <a:lumOff val="7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E6B4B-8D26-4EAB-BD5F-52B7CE335802}">
      <dsp:nvSpPr>
        <dsp:cNvPr id="0" name=""/>
        <dsp:cNvSpPr/>
      </dsp:nvSpPr>
      <dsp:spPr>
        <a:xfrm>
          <a:off x="6419835" y="4800392"/>
          <a:ext cx="1688860" cy="1336547"/>
        </a:xfrm>
        <a:prstGeom prst="chevron">
          <a:avLst>
            <a:gd name="adj" fmla="val 70610"/>
          </a:avLst>
        </a:prstGeom>
        <a:solidFill>
          <a:schemeClr val="accent5">
            <a:hueOff val="-8940489"/>
            <a:satOff val="35830"/>
            <a:lumOff val="7765"/>
            <a:alphaOff val="0"/>
          </a:schemeClr>
        </a:solidFill>
        <a:ln w="25400" cap="flat" cmpd="sng" algn="ctr">
          <a:solidFill>
            <a:schemeClr val="accent5">
              <a:hueOff val="-8940489"/>
              <a:satOff val="35830"/>
              <a:lumOff val="7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38443-C9FC-4B2E-B528-42F1BEF31A6B}">
      <dsp:nvSpPr>
        <dsp:cNvPr id="0" name=""/>
        <dsp:cNvSpPr/>
      </dsp:nvSpPr>
      <dsp:spPr>
        <a:xfrm>
          <a:off x="7434275" y="4800392"/>
          <a:ext cx="1688860" cy="1336547"/>
        </a:xfrm>
        <a:prstGeom prst="chevron">
          <a:avLst>
            <a:gd name="adj" fmla="val 70610"/>
          </a:avLst>
        </a:prstGeom>
        <a:solidFill>
          <a:schemeClr val="accent5">
            <a:hueOff val="-9437183"/>
            <a:satOff val="37820"/>
            <a:lumOff val="8197"/>
            <a:alphaOff val="0"/>
          </a:schemeClr>
        </a:solidFill>
        <a:ln w="25400" cap="flat" cmpd="sng" algn="ctr">
          <a:solidFill>
            <a:schemeClr val="accent5">
              <a:hueOff val="-9437183"/>
              <a:satOff val="37820"/>
              <a:lumOff val="81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BBAF9-8C03-4C50-AE10-27D31FBCD45B}">
      <dsp:nvSpPr>
        <dsp:cNvPr id="0" name=""/>
        <dsp:cNvSpPr/>
      </dsp:nvSpPr>
      <dsp:spPr>
        <a:xfrm>
          <a:off x="8449516" y="4800392"/>
          <a:ext cx="1688860" cy="1336547"/>
        </a:xfrm>
        <a:prstGeom prst="chevron">
          <a:avLst>
            <a:gd name="adj" fmla="val 706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B1973-04FF-450D-8857-5F8D95021CD7}">
      <dsp:nvSpPr>
        <dsp:cNvPr id="0" name=""/>
        <dsp:cNvSpPr/>
      </dsp:nvSpPr>
      <dsp:spPr>
        <a:xfrm>
          <a:off x="2360474" y="4934046"/>
          <a:ext cx="7311180" cy="1069237"/>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Existen varios problemas  que afectan la gestión administrativa y la sostenibilidad de las organizaciones, entre los principales está el  difícil acceso a créditos con el 40,16% ,  gracias al excesivo trámite burocrático que se existe al solicitar  un  crédito lo que conlleva a  las organizaciones a recurrir a otras fuentes de financiamiento, entre las cuales aplican el autofinanciamiento provenientes de su  propia actividad económica o aporte de los socios que permite a las organizaciones mantenerse en el mercado con recursos muy limitados, provocando la desvinculación del sector no financiero. </a:t>
          </a:r>
          <a:endParaRPr lang="es-EC" sz="1200" kern="1200" dirty="0"/>
        </a:p>
      </dsp:txBody>
      <dsp:txXfrm>
        <a:off x="2360474" y="4934046"/>
        <a:ext cx="7311180" cy="10692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FDBD1-A55D-46A8-8AD7-1E5F05E032A3}">
      <dsp:nvSpPr>
        <dsp:cNvPr id="0" name=""/>
        <dsp:cNvSpPr/>
      </dsp:nvSpPr>
      <dsp:spPr>
        <a:xfrm>
          <a:off x="2360474" y="1393"/>
          <a:ext cx="7217354" cy="656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just" defTabSz="1778000">
            <a:lnSpc>
              <a:spcPct val="90000"/>
            </a:lnSpc>
            <a:spcBef>
              <a:spcPct val="0"/>
            </a:spcBef>
            <a:spcAft>
              <a:spcPct val="35000"/>
            </a:spcAft>
          </a:pPr>
          <a:endParaRPr lang="es-EC" sz="4000" kern="1200" dirty="0"/>
        </a:p>
      </dsp:txBody>
      <dsp:txXfrm>
        <a:off x="2360474" y="1393"/>
        <a:ext cx="7217354" cy="656123"/>
      </dsp:txXfrm>
    </dsp:sp>
    <dsp:sp modelId="{CA036FC5-9D3F-4F3C-8993-642B68AC4CB1}">
      <dsp:nvSpPr>
        <dsp:cNvPr id="0" name=""/>
        <dsp:cNvSpPr/>
      </dsp:nvSpPr>
      <dsp:spPr>
        <a:xfrm>
          <a:off x="2360474" y="657516"/>
          <a:ext cx="1688860" cy="1336547"/>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FC979A-F0CB-4CE0-808C-B4E4F17D55A9}">
      <dsp:nvSpPr>
        <dsp:cNvPr id="0" name=""/>
        <dsp:cNvSpPr/>
      </dsp:nvSpPr>
      <dsp:spPr>
        <a:xfrm>
          <a:off x="3374914" y="657516"/>
          <a:ext cx="1688860" cy="1336547"/>
        </a:xfrm>
        <a:prstGeom prst="chevron">
          <a:avLst>
            <a:gd name="adj" fmla="val 70610"/>
          </a:avLst>
        </a:prstGeom>
        <a:solidFill>
          <a:schemeClr val="accent4">
            <a:hueOff val="-223238"/>
            <a:satOff val="1345"/>
            <a:lumOff val="108"/>
            <a:alphaOff val="0"/>
          </a:schemeClr>
        </a:solidFill>
        <a:ln w="25400" cap="flat" cmpd="sng" algn="ctr">
          <a:solidFill>
            <a:schemeClr val="accent4">
              <a:hueOff val="-223238"/>
              <a:satOff val="1345"/>
              <a:lumOff val="1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5572E-215A-4BD4-8D7D-F6E32F984941}">
      <dsp:nvSpPr>
        <dsp:cNvPr id="0" name=""/>
        <dsp:cNvSpPr/>
      </dsp:nvSpPr>
      <dsp:spPr>
        <a:xfrm>
          <a:off x="4390155" y="657516"/>
          <a:ext cx="1688860" cy="1336547"/>
        </a:xfrm>
        <a:prstGeom prst="chevron">
          <a:avLst>
            <a:gd name="adj" fmla="val 70610"/>
          </a:avLst>
        </a:prstGeom>
        <a:solidFill>
          <a:schemeClr val="accent4">
            <a:hueOff val="-446477"/>
            <a:satOff val="2690"/>
            <a:lumOff val="216"/>
            <a:alphaOff val="0"/>
          </a:schemeClr>
        </a:solidFill>
        <a:ln w="25400" cap="flat" cmpd="sng" algn="ctr">
          <a:solidFill>
            <a:schemeClr val="accent4">
              <a:hueOff val="-446477"/>
              <a:satOff val="2690"/>
              <a:lumOff val="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31D07-4210-45D7-9CF7-4EF860330E9A}">
      <dsp:nvSpPr>
        <dsp:cNvPr id="0" name=""/>
        <dsp:cNvSpPr/>
      </dsp:nvSpPr>
      <dsp:spPr>
        <a:xfrm>
          <a:off x="5404594" y="657516"/>
          <a:ext cx="1688860" cy="1336547"/>
        </a:xfrm>
        <a:prstGeom prst="chevron">
          <a:avLst>
            <a:gd name="adj" fmla="val 70610"/>
          </a:avLst>
        </a:prstGeom>
        <a:solidFill>
          <a:schemeClr val="accent4">
            <a:hueOff val="-669715"/>
            <a:satOff val="4035"/>
            <a:lumOff val="323"/>
            <a:alphaOff val="0"/>
          </a:schemeClr>
        </a:solidFill>
        <a:ln w="25400" cap="flat" cmpd="sng" algn="ctr">
          <a:solidFill>
            <a:schemeClr val="accent4">
              <a:hueOff val="-669715"/>
              <a:satOff val="4035"/>
              <a:lumOff val="3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178E2-FFB1-4E03-9731-89EC28051A6F}">
      <dsp:nvSpPr>
        <dsp:cNvPr id="0" name=""/>
        <dsp:cNvSpPr/>
      </dsp:nvSpPr>
      <dsp:spPr>
        <a:xfrm>
          <a:off x="6419835" y="657516"/>
          <a:ext cx="1688860" cy="1336547"/>
        </a:xfrm>
        <a:prstGeom prst="chevron">
          <a:avLst>
            <a:gd name="adj" fmla="val 70610"/>
          </a:avLst>
        </a:prstGeom>
        <a:solidFill>
          <a:schemeClr val="accent4">
            <a:hueOff val="-892954"/>
            <a:satOff val="5380"/>
            <a:lumOff val="431"/>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3780D-080B-4E8C-AFFB-5BD59015CD39}">
      <dsp:nvSpPr>
        <dsp:cNvPr id="0" name=""/>
        <dsp:cNvSpPr/>
      </dsp:nvSpPr>
      <dsp:spPr>
        <a:xfrm>
          <a:off x="7434275" y="657516"/>
          <a:ext cx="1688860" cy="1336547"/>
        </a:xfrm>
        <a:prstGeom prst="chevron">
          <a:avLst>
            <a:gd name="adj" fmla="val 70610"/>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84A52-0886-41D2-BB06-4B56B88C2D79}">
      <dsp:nvSpPr>
        <dsp:cNvPr id="0" name=""/>
        <dsp:cNvSpPr/>
      </dsp:nvSpPr>
      <dsp:spPr>
        <a:xfrm>
          <a:off x="8449516" y="657516"/>
          <a:ext cx="1688860" cy="1336547"/>
        </a:xfrm>
        <a:prstGeom prst="chevron">
          <a:avLst>
            <a:gd name="adj" fmla="val 70610"/>
          </a:avLst>
        </a:prstGeom>
        <a:solidFill>
          <a:schemeClr val="accent4">
            <a:hueOff val="-1339431"/>
            <a:satOff val="8070"/>
            <a:lumOff val="647"/>
            <a:alphaOff val="0"/>
          </a:schemeClr>
        </a:solidFill>
        <a:ln w="25400" cap="flat" cmpd="sng" algn="ctr">
          <a:solidFill>
            <a:schemeClr val="accent4">
              <a:hueOff val="-1339431"/>
              <a:satOff val="8070"/>
              <a:lumOff val="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ED816-53A6-47B7-B119-1AAC14B4D302}">
      <dsp:nvSpPr>
        <dsp:cNvPr id="0" name=""/>
        <dsp:cNvSpPr/>
      </dsp:nvSpPr>
      <dsp:spPr>
        <a:xfrm>
          <a:off x="2360474" y="791171"/>
          <a:ext cx="7311180" cy="1069237"/>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533400">
            <a:lnSpc>
              <a:spcPct val="90000"/>
            </a:lnSpc>
            <a:spcBef>
              <a:spcPct val="0"/>
            </a:spcBef>
            <a:spcAft>
              <a:spcPct val="35000"/>
            </a:spcAft>
          </a:pPr>
          <a:endParaRPr lang="es-EC" sz="1200" kern="1200" dirty="0"/>
        </a:p>
        <a:p>
          <a:pPr lvl="0" algn="just" defTabSz="533400">
            <a:lnSpc>
              <a:spcPct val="90000"/>
            </a:lnSpc>
            <a:spcBef>
              <a:spcPct val="0"/>
            </a:spcBef>
            <a:spcAft>
              <a:spcPct val="35000"/>
            </a:spcAft>
          </a:pPr>
          <a:r>
            <a:rPr lang="es-ES" sz="1200" kern="1200" dirty="0" smtClean="0"/>
            <a:t>Se evidenció que el 64,66% de las organizaciones estudiadas, no mantienen  alianzas estratégicas con ningún tipo de empresa pública o privada puesto que los proyectos se otorga a empresas de preferencias “apadrinadas” y hace que las cooperativas y asociaciones busquen por cuenta propia sus clientes desvinculándolas del fin para el que fue creado el sector.</a:t>
          </a:r>
          <a:endParaRPr lang="es-EC" sz="1200" kern="1200" dirty="0"/>
        </a:p>
      </dsp:txBody>
      <dsp:txXfrm>
        <a:off x="2360474" y="791171"/>
        <a:ext cx="7311180" cy="1069237"/>
      </dsp:txXfrm>
    </dsp:sp>
    <dsp:sp modelId="{879897AA-358A-48A6-B825-34203B536EB9}">
      <dsp:nvSpPr>
        <dsp:cNvPr id="0" name=""/>
        <dsp:cNvSpPr/>
      </dsp:nvSpPr>
      <dsp:spPr>
        <a:xfrm>
          <a:off x="2360474" y="2072831"/>
          <a:ext cx="7217354" cy="656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just" defTabSz="1778000">
            <a:lnSpc>
              <a:spcPct val="90000"/>
            </a:lnSpc>
            <a:spcBef>
              <a:spcPct val="0"/>
            </a:spcBef>
            <a:spcAft>
              <a:spcPct val="35000"/>
            </a:spcAft>
          </a:pPr>
          <a:endParaRPr lang="es-EC" sz="4000" kern="1200" dirty="0"/>
        </a:p>
      </dsp:txBody>
      <dsp:txXfrm>
        <a:off x="2360474" y="2072831"/>
        <a:ext cx="7217354" cy="656123"/>
      </dsp:txXfrm>
    </dsp:sp>
    <dsp:sp modelId="{1B8384BB-CD2B-476A-99F5-0EE996ACDA6A}">
      <dsp:nvSpPr>
        <dsp:cNvPr id="0" name=""/>
        <dsp:cNvSpPr/>
      </dsp:nvSpPr>
      <dsp:spPr>
        <a:xfrm>
          <a:off x="2360474" y="2728954"/>
          <a:ext cx="1688860" cy="1336547"/>
        </a:xfrm>
        <a:prstGeom prst="chevron">
          <a:avLst>
            <a:gd name="adj" fmla="val 70610"/>
          </a:avLst>
        </a:prstGeom>
        <a:solidFill>
          <a:schemeClr val="accent4">
            <a:hueOff val="-1562669"/>
            <a:satOff val="9415"/>
            <a:lumOff val="755"/>
            <a:alphaOff val="0"/>
          </a:schemeClr>
        </a:solidFill>
        <a:ln w="25400" cap="flat" cmpd="sng" algn="ctr">
          <a:solidFill>
            <a:schemeClr val="accent4">
              <a:hueOff val="-1562669"/>
              <a:satOff val="9415"/>
              <a:lumOff val="7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CC083-5C4F-40DD-A13A-667D6BCD0714}">
      <dsp:nvSpPr>
        <dsp:cNvPr id="0" name=""/>
        <dsp:cNvSpPr/>
      </dsp:nvSpPr>
      <dsp:spPr>
        <a:xfrm>
          <a:off x="3374914" y="2728954"/>
          <a:ext cx="1688860" cy="1336547"/>
        </a:xfrm>
        <a:prstGeom prst="chevron">
          <a:avLst>
            <a:gd name="adj" fmla="val 70610"/>
          </a:avLst>
        </a:prstGeom>
        <a:solidFill>
          <a:schemeClr val="accent4">
            <a:hueOff val="-1785908"/>
            <a:satOff val="10760"/>
            <a:lumOff val="862"/>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4A7AB-0B60-4DC5-BA2D-D9ED6633622F}">
      <dsp:nvSpPr>
        <dsp:cNvPr id="0" name=""/>
        <dsp:cNvSpPr/>
      </dsp:nvSpPr>
      <dsp:spPr>
        <a:xfrm>
          <a:off x="4390155" y="2728954"/>
          <a:ext cx="1688860" cy="1336547"/>
        </a:xfrm>
        <a:prstGeom prst="chevron">
          <a:avLst>
            <a:gd name="adj" fmla="val 70610"/>
          </a:avLst>
        </a:prstGeom>
        <a:solidFill>
          <a:schemeClr val="accent4">
            <a:hueOff val="-2009146"/>
            <a:satOff val="12105"/>
            <a:lumOff val="970"/>
            <a:alphaOff val="0"/>
          </a:schemeClr>
        </a:solidFill>
        <a:ln w="25400" cap="flat" cmpd="sng" algn="ctr">
          <a:solidFill>
            <a:schemeClr val="accent4">
              <a:hueOff val="-2009146"/>
              <a:satOff val="12105"/>
              <a:lumOff val="9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E6DA5-3D09-493C-BDC0-263038EF62CF}">
      <dsp:nvSpPr>
        <dsp:cNvPr id="0" name=""/>
        <dsp:cNvSpPr/>
      </dsp:nvSpPr>
      <dsp:spPr>
        <a:xfrm>
          <a:off x="5404594" y="2728954"/>
          <a:ext cx="1688860" cy="1336547"/>
        </a:xfrm>
        <a:prstGeom prst="chevron">
          <a:avLst>
            <a:gd name="adj" fmla="val 7061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D9466D-C0B2-4BDF-94C5-F48B9EB3DE59}">
      <dsp:nvSpPr>
        <dsp:cNvPr id="0" name=""/>
        <dsp:cNvSpPr/>
      </dsp:nvSpPr>
      <dsp:spPr>
        <a:xfrm>
          <a:off x="6419835" y="2728954"/>
          <a:ext cx="1688860" cy="1336547"/>
        </a:xfrm>
        <a:prstGeom prst="chevron">
          <a:avLst>
            <a:gd name="adj" fmla="val 70610"/>
          </a:avLst>
        </a:prstGeom>
        <a:solidFill>
          <a:schemeClr val="accent4">
            <a:hueOff val="-2455623"/>
            <a:satOff val="14794"/>
            <a:lumOff val="1186"/>
            <a:alphaOff val="0"/>
          </a:schemeClr>
        </a:solidFill>
        <a:ln w="25400" cap="flat" cmpd="sng" algn="ctr">
          <a:solidFill>
            <a:schemeClr val="accent4">
              <a:hueOff val="-2455623"/>
              <a:satOff val="14794"/>
              <a:lumOff val="11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DFBB1-252E-4EEF-AF4D-BBD910AA64A3}">
      <dsp:nvSpPr>
        <dsp:cNvPr id="0" name=""/>
        <dsp:cNvSpPr/>
      </dsp:nvSpPr>
      <dsp:spPr>
        <a:xfrm>
          <a:off x="7434275" y="2728954"/>
          <a:ext cx="1688860" cy="1336547"/>
        </a:xfrm>
        <a:prstGeom prst="chevron">
          <a:avLst>
            <a:gd name="adj" fmla="val 70610"/>
          </a:avLst>
        </a:prstGeom>
        <a:solidFill>
          <a:schemeClr val="accent4">
            <a:hueOff val="-2678862"/>
            <a:satOff val="16139"/>
            <a:lumOff val="1294"/>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647A0-3FC3-4B4A-B20A-A56089859B5C}">
      <dsp:nvSpPr>
        <dsp:cNvPr id="0" name=""/>
        <dsp:cNvSpPr/>
      </dsp:nvSpPr>
      <dsp:spPr>
        <a:xfrm>
          <a:off x="8449516" y="2728954"/>
          <a:ext cx="1688860" cy="1336547"/>
        </a:xfrm>
        <a:prstGeom prst="chevron">
          <a:avLst>
            <a:gd name="adj" fmla="val 70610"/>
          </a:avLst>
        </a:prstGeom>
        <a:solidFill>
          <a:schemeClr val="accent4">
            <a:hueOff val="-2902100"/>
            <a:satOff val="17484"/>
            <a:lumOff val="1401"/>
            <a:alphaOff val="0"/>
          </a:schemeClr>
        </a:solidFill>
        <a:ln w="25400" cap="flat" cmpd="sng" algn="ctr">
          <a:solidFill>
            <a:schemeClr val="accent4">
              <a:hueOff val="-2902100"/>
              <a:satOff val="17484"/>
              <a:lumOff val="14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0C1C7-6485-46C8-B89C-120867FF7D63}">
      <dsp:nvSpPr>
        <dsp:cNvPr id="0" name=""/>
        <dsp:cNvSpPr/>
      </dsp:nvSpPr>
      <dsp:spPr>
        <a:xfrm>
          <a:off x="2360474" y="2862609"/>
          <a:ext cx="7311180" cy="1069237"/>
        </a:xfrm>
        <a:prstGeom prst="rect">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533400">
            <a:lnSpc>
              <a:spcPct val="90000"/>
            </a:lnSpc>
            <a:spcBef>
              <a:spcPct val="0"/>
            </a:spcBef>
            <a:spcAft>
              <a:spcPct val="35000"/>
            </a:spcAft>
          </a:pPr>
          <a:endParaRPr lang="es-EC" sz="1200" kern="1200" dirty="0"/>
        </a:p>
        <a:p>
          <a:pPr lvl="0" algn="just" defTabSz="533400">
            <a:lnSpc>
              <a:spcPct val="90000"/>
            </a:lnSpc>
            <a:spcBef>
              <a:spcPct val="0"/>
            </a:spcBef>
            <a:spcAft>
              <a:spcPct val="35000"/>
            </a:spcAft>
          </a:pPr>
          <a:r>
            <a:rPr lang="es-ES" sz="1200" kern="1200" dirty="0" smtClean="0"/>
            <a:t>Durante el año 2016-2017 se determinó que existe una discontinuidad del 31% entre las organizaciones del sector no financiero enfocándose especialmente en los dos grupos cooperativas y asociaciones, en la que se detectó que las cooperativas de producción, servicios y consumo tuvieron un decrecimiento promedio del 18% para el 2017 mientras que las asociaciones de producción y servicios aumentaron en un promedio del 4% a excepción del sector de consumo que también sufrió una disminución.</a:t>
          </a:r>
          <a:endParaRPr lang="es-EC" sz="1200" kern="1200" dirty="0"/>
        </a:p>
      </dsp:txBody>
      <dsp:txXfrm>
        <a:off x="2360474" y="2862609"/>
        <a:ext cx="7311180" cy="1069237"/>
      </dsp:txXfrm>
    </dsp:sp>
    <dsp:sp modelId="{8F5AA885-74B3-44D4-9930-F71E50BEC16E}">
      <dsp:nvSpPr>
        <dsp:cNvPr id="0" name=""/>
        <dsp:cNvSpPr/>
      </dsp:nvSpPr>
      <dsp:spPr>
        <a:xfrm>
          <a:off x="2360474" y="4144268"/>
          <a:ext cx="7217354" cy="656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just" defTabSz="1778000">
            <a:lnSpc>
              <a:spcPct val="90000"/>
            </a:lnSpc>
            <a:spcBef>
              <a:spcPct val="0"/>
            </a:spcBef>
            <a:spcAft>
              <a:spcPct val="35000"/>
            </a:spcAft>
          </a:pPr>
          <a:endParaRPr lang="es-EC" sz="4000" kern="1200" dirty="0"/>
        </a:p>
      </dsp:txBody>
      <dsp:txXfrm>
        <a:off x="2360474" y="4144268"/>
        <a:ext cx="7217354" cy="656123"/>
      </dsp:txXfrm>
    </dsp:sp>
    <dsp:sp modelId="{28A8B3A3-E808-4ED5-A0E6-0713E17AECD8}">
      <dsp:nvSpPr>
        <dsp:cNvPr id="0" name=""/>
        <dsp:cNvSpPr/>
      </dsp:nvSpPr>
      <dsp:spPr>
        <a:xfrm>
          <a:off x="2360474" y="4800392"/>
          <a:ext cx="1688860" cy="1336547"/>
        </a:xfrm>
        <a:prstGeom prst="chevron">
          <a:avLst>
            <a:gd name="adj" fmla="val 70610"/>
          </a:avLst>
        </a:prstGeom>
        <a:solidFill>
          <a:schemeClr val="accent4">
            <a:hueOff val="-3125339"/>
            <a:satOff val="18829"/>
            <a:lumOff val="1509"/>
            <a:alphaOff val="0"/>
          </a:schemeClr>
        </a:solidFill>
        <a:ln w="25400" cap="flat" cmpd="sng" algn="ctr">
          <a:solidFill>
            <a:schemeClr val="accent4">
              <a:hueOff val="-3125339"/>
              <a:satOff val="18829"/>
              <a:lumOff val="15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C82A7A-C330-4678-B42D-ADCD41FE1E5B}">
      <dsp:nvSpPr>
        <dsp:cNvPr id="0" name=""/>
        <dsp:cNvSpPr/>
      </dsp:nvSpPr>
      <dsp:spPr>
        <a:xfrm>
          <a:off x="3374914" y="4800392"/>
          <a:ext cx="1688860" cy="1336547"/>
        </a:xfrm>
        <a:prstGeom prst="chevron">
          <a:avLst>
            <a:gd name="adj" fmla="val 70610"/>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4310A-7D36-4DA4-932D-68868AA77EC1}">
      <dsp:nvSpPr>
        <dsp:cNvPr id="0" name=""/>
        <dsp:cNvSpPr/>
      </dsp:nvSpPr>
      <dsp:spPr>
        <a:xfrm>
          <a:off x="4390155" y="4800392"/>
          <a:ext cx="1688860" cy="1336547"/>
        </a:xfrm>
        <a:prstGeom prst="chevron">
          <a:avLst>
            <a:gd name="adj" fmla="val 70610"/>
          </a:avLst>
        </a:prstGeom>
        <a:solidFill>
          <a:schemeClr val="accent4">
            <a:hueOff val="-3571816"/>
            <a:satOff val="21519"/>
            <a:lumOff val="1725"/>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C2DBF-C5F7-43DA-B995-6598F3F55815}">
      <dsp:nvSpPr>
        <dsp:cNvPr id="0" name=""/>
        <dsp:cNvSpPr/>
      </dsp:nvSpPr>
      <dsp:spPr>
        <a:xfrm>
          <a:off x="5404594" y="4800392"/>
          <a:ext cx="1688860" cy="1336547"/>
        </a:xfrm>
        <a:prstGeom prst="chevron">
          <a:avLst>
            <a:gd name="adj" fmla="val 70610"/>
          </a:avLst>
        </a:prstGeom>
        <a:solidFill>
          <a:schemeClr val="accent4">
            <a:hueOff val="-3795054"/>
            <a:satOff val="22864"/>
            <a:lumOff val="1833"/>
            <a:alphaOff val="0"/>
          </a:schemeClr>
        </a:solidFill>
        <a:ln w="25400" cap="flat" cmpd="sng" algn="ctr">
          <a:solidFill>
            <a:schemeClr val="accent4">
              <a:hueOff val="-3795054"/>
              <a:satOff val="22864"/>
              <a:lumOff val="18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E6B4B-8D26-4EAB-BD5F-52B7CE335802}">
      <dsp:nvSpPr>
        <dsp:cNvPr id="0" name=""/>
        <dsp:cNvSpPr/>
      </dsp:nvSpPr>
      <dsp:spPr>
        <a:xfrm>
          <a:off x="6419835" y="4800392"/>
          <a:ext cx="1688860" cy="1336547"/>
        </a:xfrm>
        <a:prstGeom prst="chevron">
          <a:avLst>
            <a:gd name="adj" fmla="val 70610"/>
          </a:avLst>
        </a:prstGeom>
        <a:solidFill>
          <a:schemeClr val="accent4">
            <a:hueOff val="-4018293"/>
            <a:satOff val="24209"/>
            <a:lumOff val="1940"/>
            <a:alphaOff val="0"/>
          </a:schemeClr>
        </a:solidFill>
        <a:ln w="25400" cap="flat" cmpd="sng" algn="ctr">
          <a:solidFill>
            <a:schemeClr val="accent4">
              <a:hueOff val="-4018293"/>
              <a:satOff val="24209"/>
              <a:lumOff val="19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38443-C9FC-4B2E-B528-42F1BEF31A6B}">
      <dsp:nvSpPr>
        <dsp:cNvPr id="0" name=""/>
        <dsp:cNvSpPr/>
      </dsp:nvSpPr>
      <dsp:spPr>
        <a:xfrm>
          <a:off x="7434275" y="4800392"/>
          <a:ext cx="1688860" cy="1336547"/>
        </a:xfrm>
        <a:prstGeom prst="chevron">
          <a:avLst>
            <a:gd name="adj" fmla="val 70610"/>
          </a:avLst>
        </a:prstGeom>
        <a:solidFill>
          <a:schemeClr val="accent4">
            <a:hueOff val="-4241531"/>
            <a:satOff val="25554"/>
            <a:lumOff val="2048"/>
            <a:alphaOff val="0"/>
          </a:schemeClr>
        </a:solidFill>
        <a:ln w="25400" cap="flat" cmpd="sng" algn="ctr">
          <a:solidFill>
            <a:schemeClr val="accent4">
              <a:hueOff val="-4241531"/>
              <a:satOff val="25554"/>
              <a:lumOff val="20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BBAF9-8C03-4C50-AE10-27D31FBCD45B}">
      <dsp:nvSpPr>
        <dsp:cNvPr id="0" name=""/>
        <dsp:cNvSpPr/>
      </dsp:nvSpPr>
      <dsp:spPr>
        <a:xfrm>
          <a:off x="8449516" y="4800392"/>
          <a:ext cx="1688860" cy="1336547"/>
        </a:xfrm>
        <a:prstGeom prst="chevron">
          <a:avLst>
            <a:gd name="adj" fmla="val 7061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B1973-04FF-450D-8857-5F8D95021CD7}">
      <dsp:nvSpPr>
        <dsp:cNvPr id="0" name=""/>
        <dsp:cNvSpPr/>
      </dsp:nvSpPr>
      <dsp:spPr>
        <a:xfrm>
          <a:off x="2360474" y="4934046"/>
          <a:ext cx="7311180" cy="1069237"/>
        </a:xfrm>
        <a:prstGeom prst="rect">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533400">
            <a:lnSpc>
              <a:spcPct val="90000"/>
            </a:lnSpc>
            <a:spcBef>
              <a:spcPct val="0"/>
            </a:spcBef>
            <a:spcAft>
              <a:spcPct val="35000"/>
            </a:spcAft>
          </a:pPr>
          <a:endParaRPr lang="es-EC" sz="1200" kern="1200" dirty="0"/>
        </a:p>
        <a:p>
          <a:pPr lvl="0" algn="just" defTabSz="533400">
            <a:lnSpc>
              <a:spcPct val="90000"/>
            </a:lnSpc>
            <a:spcBef>
              <a:spcPct val="0"/>
            </a:spcBef>
            <a:spcAft>
              <a:spcPct val="35000"/>
            </a:spcAft>
          </a:pPr>
          <a:r>
            <a:rPr lang="es-ES" sz="1200" kern="1200" dirty="0" smtClean="0"/>
            <a:t>Se determinó que el 78,71% de las organizaciones  no utiliza un modelo de gestión administrativo por lo que fue necesario la aplicación de  un modelo de gestión  que optimice los procesos  administrativos a través de la aplicación del Balance Score Card en el que se planteó  objetivos y estrategias puntuales  a seguir para mejorar su eficiencia y evitar la discontinuidad de las organizaciones del sector no financiero de Economía Popular y Solidaria.</a:t>
          </a:r>
          <a:endParaRPr lang="es-EC" sz="1200" kern="1200" dirty="0"/>
        </a:p>
      </dsp:txBody>
      <dsp:txXfrm>
        <a:off x="2360474" y="4934046"/>
        <a:ext cx="7311180" cy="10692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96DC2-0308-463B-B121-D7E1ECE44929}">
      <dsp:nvSpPr>
        <dsp:cNvPr id="0" name=""/>
        <dsp:cNvSpPr/>
      </dsp:nvSpPr>
      <dsp:spPr>
        <a:xfrm rot="5400000">
          <a:off x="-176410" y="178091"/>
          <a:ext cx="1176072" cy="82325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dirty="0"/>
        </a:p>
      </dsp:txBody>
      <dsp:txXfrm rot="-5400000">
        <a:off x="1" y="413307"/>
        <a:ext cx="823251" cy="352821"/>
      </dsp:txXfrm>
    </dsp:sp>
    <dsp:sp modelId="{CE2E8336-23BF-4934-824D-184FEFD1A634}">
      <dsp:nvSpPr>
        <dsp:cNvPr id="0" name=""/>
        <dsp:cNvSpPr/>
      </dsp:nvSpPr>
      <dsp:spPr>
        <a:xfrm rot="5400000">
          <a:off x="5487666" y="-4662735"/>
          <a:ext cx="764447" cy="1009327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Contar con una o dos personas con un nivel de educación superior o tecnológica que contribuya con ideas y procesos adecuados a la actividad de la organización al igual que la participación constante de todo el personal en cursos de capacitación otorgadas por la SEPS o por empresas privadas.</a:t>
          </a:r>
          <a:endParaRPr lang="es-EC" sz="1400" kern="1200" dirty="0"/>
        </a:p>
      </dsp:txBody>
      <dsp:txXfrm rot="-5400000">
        <a:off x="823252" y="38996"/>
        <a:ext cx="10055960" cy="689813"/>
      </dsp:txXfrm>
    </dsp:sp>
    <dsp:sp modelId="{3A9D6314-0018-49DE-97E7-96B6894235BA}">
      <dsp:nvSpPr>
        <dsp:cNvPr id="0" name=""/>
        <dsp:cNvSpPr/>
      </dsp:nvSpPr>
      <dsp:spPr>
        <a:xfrm rot="5400000">
          <a:off x="-176410" y="1237899"/>
          <a:ext cx="1176072" cy="823251"/>
        </a:xfrm>
        <a:prstGeom prst="chevron">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dirty="0"/>
        </a:p>
      </dsp:txBody>
      <dsp:txXfrm rot="-5400000">
        <a:off x="1" y="1473115"/>
        <a:ext cx="823251" cy="352821"/>
      </dsp:txXfrm>
    </dsp:sp>
    <dsp:sp modelId="{BE1BB2E2-5DFD-410F-9362-F904ED8CAA3C}">
      <dsp:nvSpPr>
        <dsp:cNvPr id="0" name=""/>
        <dsp:cNvSpPr/>
      </dsp:nvSpPr>
      <dsp:spPr>
        <a:xfrm rot="5400000">
          <a:off x="5487666" y="-3602926"/>
          <a:ext cx="764447" cy="10093277"/>
        </a:xfrm>
        <a:prstGeom prst="round2Same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Solicitar financiamiento a través de </a:t>
          </a:r>
          <a:r>
            <a:rPr lang="es-ES" sz="1400" kern="1200" dirty="0" err="1" smtClean="0"/>
            <a:t>factoring</a:t>
          </a:r>
          <a:r>
            <a:rPr lang="es-ES" sz="1400" kern="1200" dirty="0" smtClean="0"/>
            <a:t> “canje de facturas” en instituciones financieras  con el fin de respaldar la fuente de repago en operaciones crediticias y de esta forma facilitar el acceso a créditos a organizaciones del sector no financiero que está emprendiendo.</a:t>
          </a:r>
          <a:endParaRPr lang="es-EC" sz="1400" kern="1200" dirty="0"/>
        </a:p>
      </dsp:txBody>
      <dsp:txXfrm rot="-5400000">
        <a:off x="823252" y="1098805"/>
        <a:ext cx="10055960" cy="689813"/>
      </dsp:txXfrm>
    </dsp:sp>
    <dsp:sp modelId="{5F0C4D7D-7139-488F-8F24-05F70F097B21}">
      <dsp:nvSpPr>
        <dsp:cNvPr id="0" name=""/>
        <dsp:cNvSpPr/>
      </dsp:nvSpPr>
      <dsp:spPr>
        <a:xfrm rot="5400000">
          <a:off x="-176410" y="2297707"/>
          <a:ext cx="1176072" cy="823251"/>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a:p>
      </dsp:txBody>
      <dsp:txXfrm rot="-5400000">
        <a:off x="1" y="2532923"/>
        <a:ext cx="823251" cy="352821"/>
      </dsp:txXfrm>
    </dsp:sp>
    <dsp:sp modelId="{01CD0788-160A-4129-9358-A40B5C42CCDE}">
      <dsp:nvSpPr>
        <dsp:cNvPr id="0" name=""/>
        <dsp:cNvSpPr/>
      </dsp:nvSpPr>
      <dsp:spPr>
        <a:xfrm rot="5400000">
          <a:off x="5487666" y="-2543118"/>
          <a:ext cx="764447" cy="10093277"/>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Enfocarse en actividades económicas diferentes a textil y limpieza puesto que son segmentos totalmente abastecidos en el mercado y dificulta su permanencia al existir un gran número de organizaciones enfocadas a una sola actividad,  por lo que es recomendable aplicar en negocios que requieran cubrir nuevos necesidades y cubrir nichos de mercados aun no explorados.</a:t>
          </a:r>
          <a:endParaRPr lang="es-EC" sz="1400" kern="1200" dirty="0"/>
        </a:p>
      </dsp:txBody>
      <dsp:txXfrm rot="-5400000">
        <a:off x="823252" y="2158613"/>
        <a:ext cx="10055960" cy="689813"/>
      </dsp:txXfrm>
    </dsp:sp>
    <dsp:sp modelId="{0DBDEC1D-9BD3-49A0-B11F-15CB44E59AB0}">
      <dsp:nvSpPr>
        <dsp:cNvPr id="0" name=""/>
        <dsp:cNvSpPr/>
      </dsp:nvSpPr>
      <dsp:spPr>
        <a:xfrm rot="5400000">
          <a:off x="-176410" y="3357516"/>
          <a:ext cx="1176072" cy="823251"/>
        </a:xfrm>
        <a:prstGeom prst="chevron">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a:p>
      </dsp:txBody>
      <dsp:txXfrm rot="-5400000">
        <a:off x="1" y="3592732"/>
        <a:ext cx="823251" cy="352821"/>
      </dsp:txXfrm>
    </dsp:sp>
    <dsp:sp modelId="{C863E252-2761-45A8-BC4E-F574308DB35D}">
      <dsp:nvSpPr>
        <dsp:cNvPr id="0" name=""/>
        <dsp:cNvSpPr/>
      </dsp:nvSpPr>
      <dsp:spPr>
        <a:xfrm rot="5400000">
          <a:off x="5487666" y="-1483309"/>
          <a:ext cx="764447" cy="10093277"/>
        </a:xfrm>
        <a:prstGeom prst="round2Same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Participar constantemente en concursos y licitaciones con el sector público que facilite la apertura de nuevos espacios en el mercado,  adicional de adquirir alianzas estratégicas positivas con varias entidades que contribuyan a mejorar la gestión administrativa de la organización.</a:t>
          </a:r>
          <a:endParaRPr lang="es-EC" sz="1400" kern="1200" dirty="0"/>
        </a:p>
      </dsp:txBody>
      <dsp:txXfrm rot="-5400000">
        <a:off x="823252" y="3218422"/>
        <a:ext cx="10055960" cy="689813"/>
      </dsp:txXfrm>
    </dsp:sp>
    <dsp:sp modelId="{668231D0-A434-4974-A88D-1ED882CF366E}">
      <dsp:nvSpPr>
        <dsp:cNvPr id="0" name=""/>
        <dsp:cNvSpPr/>
      </dsp:nvSpPr>
      <dsp:spPr>
        <a:xfrm rot="5400000">
          <a:off x="-176410" y="4417324"/>
          <a:ext cx="1176072" cy="823251"/>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dirty="0"/>
        </a:p>
      </dsp:txBody>
      <dsp:txXfrm rot="-5400000">
        <a:off x="1" y="4652540"/>
        <a:ext cx="823251" cy="352821"/>
      </dsp:txXfrm>
    </dsp:sp>
    <dsp:sp modelId="{EB895834-F50E-42B3-A585-892B8702AFE4}">
      <dsp:nvSpPr>
        <dsp:cNvPr id="0" name=""/>
        <dsp:cNvSpPr/>
      </dsp:nvSpPr>
      <dsp:spPr>
        <a:xfrm rot="5400000">
          <a:off x="5487666" y="-423501"/>
          <a:ext cx="764447" cy="10093277"/>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Se recomienda aplicar el modelo de gestión administrativo propuesto en el que se mejore la estructura organizacional de las cooperativas y asociaciones con la finalidad de asignar  las funciones adecuadas y especificas a cada miembro de la organización al igual que aplicar cada estrategia y actividad del modelo de gestión administrativa propuesto y que permita el cumplimiento de los objetivos planteados para lograr su permanencia positiva en la Economía Popular y Solidaria del Ecuador.</a:t>
          </a:r>
          <a:endParaRPr lang="es-EC" sz="1200" kern="1200" dirty="0"/>
        </a:p>
      </dsp:txBody>
      <dsp:txXfrm rot="-5400000">
        <a:off x="823252" y="4278230"/>
        <a:ext cx="10055960"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BDAF8-E479-46B7-8AC0-B003EA8F978E}" type="datetimeFigureOut">
              <a:rPr lang="es-EC" smtClean="0"/>
              <a:t>8/2/2019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F100D-70E0-46CA-8ED6-95C93B559816}" type="slidenum">
              <a:rPr lang="es-EC" smtClean="0"/>
              <a:t>‹Nº›</a:t>
            </a:fld>
            <a:endParaRPr lang="es-EC"/>
          </a:p>
        </p:txBody>
      </p:sp>
    </p:spTree>
    <p:extLst>
      <p:ext uri="{BB962C8B-B14F-4D97-AF65-F5344CB8AC3E}">
        <p14:creationId xmlns:p14="http://schemas.microsoft.com/office/powerpoint/2010/main" val="356004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2</a:t>
            </a:fld>
            <a:endParaRPr lang="es-EC"/>
          </a:p>
        </p:txBody>
      </p:sp>
    </p:spTree>
    <p:extLst>
      <p:ext uri="{BB962C8B-B14F-4D97-AF65-F5344CB8AC3E}">
        <p14:creationId xmlns:p14="http://schemas.microsoft.com/office/powerpoint/2010/main" val="344272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7531" name="CorelDRAW" r:id="rId4" imgW="9151920" imgH="5621400" progId="">
                  <p:embed/>
                </p:oleObj>
              </mc:Choice>
              <mc:Fallback>
                <p:oleObj name="CorelDRAW" r:id="rId4" imgW="9151920" imgH="5621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8" descr="bannner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638341" y="2130426"/>
            <a:ext cx="10363200" cy="1470025"/>
          </a:xfrm>
        </p:spPr>
        <p:txBody>
          <a:body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2990888"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extLst>
      <p:ext uri="{BB962C8B-B14F-4D97-AF65-F5344CB8AC3E}">
        <p14:creationId xmlns:p14="http://schemas.microsoft.com/office/powerpoint/2010/main" val="202538176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541117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80615639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6149672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1167338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4756914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988719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821760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3249225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0017932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4659270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4099"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203D6-28EC-494E-A848-DC696354D6F7}" type="datetimeFigureOut">
              <a:rPr lang="es-EC" smtClean="0">
                <a:solidFill>
                  <a:prstClr val="black">
                    <a:tint val="75000"/>
                  </a:prstClr>
                </a:solidFill>
              </a:rPr>
              <a:pPr/>
              <a:t>8/2/2019</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8"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9"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pPr>
              <a:defRPr/>
            </a:pPr>
            <a:endParaRPr lang="es-ES" dirty="0">
              <a:solidFill>
                <a:prstClr val="black"/>
              </a:solidFill>
            </a:endParaRPr>
          </a:p>
        </p:txBody>
      </p:sp>
      <p:sp>
        <p:nvSpPr>
          <p:cNvPr id="10"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pPr>
              <a:defRPr/>
            </a:pPr>
            <a:endParaRPr lang="es-ES" dirty="0">
              <a:solidFill>
                <a:prstClr val="black"/>
              </a:solidFill>
            </a:endParaRPr>
          </a:p>
        </p:txBody>
      </p:sp>
      <p:pic>
        <p:nvPicPr>
          <p:cNvPr id="4107"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645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4.xml"/><Relationship Id="rId7" Type="http://schemas.openxmlformats.org/officeDocument/2006/relationships/image" Target="../media/image31.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5.xml"/><Relationship Id="rId7" Type="http://schemas.openxmlformats.org/officeDocument/2006/relationships/image" Target="../media/image4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7.png"/><Relationship Id="rId4" Type="http://schemas.openxmlformats.org/officeDocument/2006/relationships/diagramQuickStyle" Target="../diagrams/quickStyle5.xml"/><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61950" y="0"/>
            <a:ext cx="427101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8" name="1 Título"/>
          <p:cNvSpPr txBox="1">
            <a:spLocks/>
          </p:cNvSpPr>
          <p:nvPr/>
        </p:nvSpPr>
        <p:spPr bwMode="auto">
          <a:xfrm>
            <a:off x="2407919" y="411480"/>
            <a:ext cx="9251391" cy="1429420"/>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1800" b="1" dirty="0" smtClean="0">
              <a:solidFill>
                <a:schemeClr val="accent3">
                  <a:lumMod val="50000"/>
                </a:schemeClr>
              </a:solidFill>
              <a:latin typeface="Arial" panose="020B0604020202020204" pitchFamily="34" charset="0"/>
              <a:cs typeface="Arial" panose="020B0604020202020204" pitchFamily="34" charset="0"/>
            </a:endParaRPr>
          </a:p>
          <a:p>
            <a:r>
              <a:rPr lang="es-EC" sz="2000" b="1" dirty="0" smtClean="0">
                <a:solidFill>
                  <a:schemeClr val="accent3">
                    <a:lumMod val="50000"/>
                  </a:schemeClr>
                </a:solidFill>
                <a:latin typeface="Arial" panose="020B0604020202020204" pitchFamily="34" charset="0"/>
                <a:cs typeface="Arial" panose="020B0604020202020204" pitchFamily="34" charset="0"/>
              </a:rPr>
              <a:t>DEPARTAMENTO DE CIENCIAS ECONÓMICAS, ADMINISTRATIVAS Y DE COMERCIO</a:t>
            </a:r>
          </a:p>
          <a:p>
            <a:endParaRPr lang="es-EC" sz="1200" b="1" dirty="0" smtClean="0">
              <a:solidFill>
                <a:schemeClr val="accent3">
                  <a:lumMod val="50000"/>
                </a:schemeClr>
              </a:solidFill>
              <a:latin typeface="Arial" panose="020B0604020202020204" pitchFamily="34" charset="0"/>
              <a:cs typeface="Arial" panose="020B0604020202020204" pitchFamily="34" charset="0"/>
            </a:endParaRPr>
          </a:p>
          <a:p>
            <a:r>
              <a:rPr lang="es-EC" sz="2000" b="1" dirty="0" smtClean="0">
                <a:solidFill>
                  <a:schemeClr val="accent3">
                    <a:lumMod val="50000"/>
                  </a:schemeClr>
                </a:solidFill>
                <a:latin typeface="Arial" panose="020B0604020202020204" pitchFamily="34" charset="0"/>
                <a:cs typeface="Arial" panose="020B0604020202020204" pitchFamily="34" charset="0"/>
              </a:rPr>
              <a:t>CARRERA DE INGENIERÍA COMERCIAL</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sp>
        <p:nvSpPr>
          <p:cNvPr id="10" name="9 Rectángulo"/>
          <p:cNvSpPr/>
          <p:nvPr/>
        </p:nvSpPr>
        <p:spPr>
          <a:xfrm>
            <a:off x="2684880" y="3466497"/>
            <a:ext cx="1069139" cy="461665"/>
          </a:xfrm>
          <a:prstGeom prst="rect">
            <a:avLst/>
          </a:prstGeom>
        </p:spPr>
        <p:txBody>
          <a:bodyPr wrap="none">
            <a:spAutoFit/>
          </a:bodyPr>
          <a:lstStyle/>
          <a:p>
            <a:r>
              <a:rPr lang="es-EC" sz="2400" b="1" dirty="0" smtClean="0">
                <a:solidFill>
                  <a:schemeClr val="accent3">
                    <a:lumMod val="50000"/>
                  </a:schemeClr>
                </a:solidFill>
                <a:latin typeface="Arial" pitchFamily="34" charset="0"/>
                <a:cs typeface="Arial" pitchFamily="34" charset="0"/>
              </a:rPr>
              <a:t>Tema:</a:t>
            </a:r>
            <a:endParaRPr lang="es-EC" sz="2400" b="1" dirty="0">
              <a:solidFill>
                <a:schemeClr val="accent3">
                  <a:lumMod val="50000"/>
                </a:schemeClr>
              </a:solidFill>
              <a:latin typeface="Arial" pitchFamily="34" charset="0"/>
              <a:cs typeface="Arial" pitchFamily="34" charset="0"/>
            </a:endParaRPr>
          </a:p>
        </p:txBody>
      </p:sp>
      <p:sp>
        <p:nvSpPr>
          <p:cNvPr id="11" name="10 CuadroTexto"/>
          <p:cNvSpPr txBox="1"/>
          <p:nvPr/>
        </p:nvSpPr>
        <p:spPr>
          <a:xfrm>
            <a:off x="3921661" y="3219338"/>
            <a:ext cx="7100207" cy="1200329"/>
          </a:xfrm>
          <a:prstGeom prst="rect">
            <a:avLst/>
          </a:prstGeom>
          <a:noFill/>
        </p:spPr>
        <p:txBody>
          <a:bodyPr wrap="square" rtlCol="0">
            <a:spAutoFit/>
          </a:bodyPr>
          <a:lstStyle/>
          <a:p>
            <a:pPr algn="just"/>
            <a:r>
              <a:rPr lang="es-ES" b="1" dirty="0">
                <a:latin typeface="Arial Narrow" panose="020B0606020202030204" pitchFamily="34" charset="0"/>
              </a:rPr>
              <a:t>CAPACIDAD DE GESTIÓN PARA LA SOSTENIBILIDAD, CONFORMACIÓN DE ALIANZAS Y MOVILIZACIÓN DE RECURSOS Y SU INCIDENCIA EN LA DISCONTINUIDAD DE LAS ORGANIZACIONES NO FINANCIERAS DE LA EPS DURANTE EL PERÍODO 2016-2017 EN LOS CANTONES QUITO Y </a:t>
            </a:r>
            <a:r>
              <a:rPr lang="es-ES" b="1" dirty="0" smtClean="0">
                <a:latin typeface="Arial Narrow" panose="020B0606020202030204" pitchFamily="34" charset="0"/>
              </a:rPr>
              <a:t>RUMIÑAHUI</a:t>
            </a:r>
            <a:endParaRPr lang="es-EC" dirty="0">
              <a:latin typeface="Arial Narrow" pitchFamily="34" charset="0"/>
            </a:endParaRPr>
          </a:p>
        </p:txBody>
      </p:sp>
      <p:sp>
        <p:nvSpPr>
          <p:cNvPr id="12" name="2 Subtítulo"/>
          <p:cNvSpPr>
            <a:spLocks noGrp="1"/>
          </p:cNvSpPr>
          <p:nvPr>
            <p:ph type="subTitle" idx="1"/>
          </p:nvPr>
        </p:nvSpPr>
        <p:spPr>
          <a:xfrm>
            <a:off x="2352839" y="4662381"/>
            <a:ext cx="5118926" cy="912281"/>
          </a:xfrm>
        </p:spPr>
        <p:txBody>
          <a:bodyPr/>
          <a:lstStyle/>
          <a:p>
            <a:pPr algn="l"/>
            <a:r>
              <a:rPr lang="es-EC" sz="2400" b="1" dirty="0" smtClean="0">
                <a:solidFill>
                  <a:schemeClr val="accent3">
                    <a:lumMod val="50000"/>
                  </a:schemeClr>
                </a:solidFill>
                <a:latin typeface="Arial" panose="020B0604020202020204" pitchFamily="34" charset="0"/>
                <a:cs typeface="Arial" panose="020B0604020202020204" pitchFamily="34" charset="0"/>
              </a:rPr>
              <a:t>Autores: </a:t>
            </a:r>
            <a:r>
              <a:rPr lang="es-EC" sz="2400" dirty="0" smtClean="0">
                <a:solidFill>
                  <a:schemeClr val="tx1"/>
                </a:solidFill>
                <a:latin typeface="Arial Narrow" panose="020B0606020202030204" pitchFamily="34" charset="0"/>
                <a:cs typeface="Arial" panose="020B0604020202020204" pitchFamily="34" charset="0"/>
              </a:rPr>
              <a:t>Erika Acosta</a:t>
            </a:r>
          </a:p>
          <a:p>
            <a:pPr algn="l"/>
            <a:r>
              <a:rPr lang="es-EC" sz="2400" b="1" dirty="0">
                <a:solidFill>
                  <a:schemeClr val="accent3">
                    <a:lumMod val="50000"/>
                  </a:schemeClr>
                </a:solidFill>
                <a:latin typeface="Arial" panose="020B0604020202020204" pitchFamily="34" charset="0"/>
                <a:cs typeface="Arial" panose="020B0604020202020204" pitchFamily="34" charset="0"/>
              </a:rPr>
              <a:t> </a:t>
            </a:r>
            <a:r>
              <a:rPr lang="es-EC" sz="2400" b="1" dirty="0" smtClean="0">
                <a:solidFill>
                  <a:schemeClr val="accent3">
                    <a:lumMod val="50000"/>
                  </a:schemeClr>
                </a:solidFill>
                <a:latin typeface="Arial" panose="020B0604020202020204" pitchFamily="34" charset="0"/>
                <a:cs typeface="Arial" panose="020B0604020202020204" pitchFamily="34" charset="0"/>
              </a:rPr>
              <a:t>               </a:t>
            </a:r>
            <a:r>
              <a:rPr lang="es-EC" sz="2400" dirty="0" smtClean="0">
                <a:solidFill>
                  <a:schemeClr val="tx1"/>
                </a:solidFill>
                <a:latin typeface="Arial Narrow" panose="020B0606020202030204" pitchFamily="34" charset="0"/>
                <a:cs typeface="Arial" panose="020B0604020202020204" pitchFamily="34" charset="0"/>
              </a:rPr>
              <a:t>Andrés Gallardo</a:t>
            </a:r>
          </a:p>
        </p:txBody>
      </p:sp>
      <p:sp>
        <p:nvSpPr>
          <p:cNvPr id="13" name="2 Subtítulo"/>
          <p:cNvSpPr txBox="1">
            <a:spLocks/>
          </p:cNvSpPr>
          <p:nvPr/>
        </p:nvSpPr>
        <p:spPr bwMode="auto">
          <a:xfrm>
            <a:off x="7421418" y="4669803"/>
            <a:ext cx="3600450" cy="9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C" sz="2400" b="1" dirty="0" smtClean="0">
                <a:solidFill>
                  <a:schemeClr val="accent3">
                    <a:lumMod val="50000"/>
                  </a:schemeClr>
                </a:solidFill>
                <a:latin typeface="Arial" panose="020B0604020202020204" pitchFamily="34" charset="0"/>
                <a:cs typeface="Arial" panose="020B0604020202020204" pitchFamily="34" charset="0"/>
              </a:rPr>
              <a:t>Director: </a:t>
            </a:r>
            <a:r>
              <a:rPr lang="es-EC" sz="2400" dirty="0" smtClean="0">
                <a:solidFill>
                  <a:schemeClr val="tx1"/>
                </a:solidFill>
                <a:latin typeface="Arial Narrow" panose="020B0606020202030204" pitchFamily="34" charset="0"/>
                <a:cs typeface="Arial" panose="020B0604020202020204" pitchFamily="34" charset="0"/>
              </a:rPr>
              <a:t>Ing. Patricio </a:t>
            </a:r>
            <a:r>
              <a:rPr lang="es-EC" sz="2400" dirty="0" err="1" smtClean="0">
                <a:solidFill>
                  <a:schemeClr val="tx1"/>
                </a:solidFill>
                <a:latin typeface="Arial Narrow" panose="020B0606020202030204" pitchFamily="34" charset="0"/>
                <a:cs typeface="Arial" panose="020B0604020202020204" pitchFamily="34" charset="0"/>
              </a:rPr>
              <a:t>Dalgo</a:t>
            </a:r>
            <a:r>
              <a:rPr lang="es-EC" sz="2400" dirty="0" smtClean="0">
                <a:solidFill>
                  <a:schemeClr val="tx1"/>
                </a:solidFill>
                <a:latin typeface="Arial Narrow" panose="020B0606020202030204" pitchFamily="34" charset="0"/>
                <a:cs typeface="Arial" panose="020B0604020202020204" pitchFamily="34" charset="0"/>
              </a:rPr>
              <a:t> </a:t>
            </a:r>
            <a:endParaRPr lang="es-EC" sz="2400" b="1" dirty="0" smtClean="0">
              <a:solidFill>
                <a:schemeClr val="accent3">
                  <a:lumMod val="50000"/>
                </a:schemeClr>
              </a:solidFill>
              <a:latin typeface="Arial" panose="020B0604020202020204" pitchFamily="34" charset="0"/>
              <a:cs typeface="Arial" panose="020B0604020202020204" pitchFamily="34" charset="0"/>
            </a:endParaRPr>
          </a:p>
          <a:p>
            <a:pPr algn="l">
              <a:buClr>
                <a:schemeClr val="accent3">
                  <a:lumMod val="50000"/>
                </a:schemeClr>
              </a:buClr>
            </a:pPr>
            <a:endParaRPr lang="es-EC" sz="2400" dirty="0" smtClean="0">
              <a:solidFill>
                <a:schemeClr val="tx1">
                  <a:lumMod val="95000"/>
                  <a:lumOff val="5000"/>
                </a:schemeClr>
              </a:solidFill>
              <a:latin typeface="Arial Narrow" pitchFamily="34" charset="0"/>
              <a:cs typeface="Arial" panose="020B0604020202020204" pitchFamily="34" charset="0"/>
            </a:endParaRPr>
          </a:p>
          <a:p>
            <a:pPr algn="l">
              <a:buClr>
                <a:srgbClr val="006600"/>
              </a:buClr>
            </a:pPr>
            <a:endParaRPr lang="es-EC" sz="2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4" name="13 CuadroTexto"/>
          <p:cNvSpPr txBox="1"/>
          <p:nvPr/>
        </p:nvSpPr>
        <p:spPr>
          <a:xfrm>
            <a:off x="3304672" y="2147214"/>
            <a:ext cx="7457883" cy="892552"/>
          </a:xfrm>
          <a:prstGeom prst="rect">
            <a:avLst/>
          </a:prstGeom>
          <a:noFill/>
        </p:spPr>
        <p:txBody>
          <a:bodyPr wrap="square" rtlCol="0">
            <a:spAutoFit/>
          </a:bodyPr>
          <a:lstStyle/>
          <a:p>
            <a:pPr algn="ctr"/>
            <a:r>
              <a:rPr lang="es-EC" sz="2600" dirty="0" smtClean="0">
                <a:latin typeface="Arial Narrow" pitchFamily="34" charset="0"/>
              </a:rPr>
              <a:t>Trabajo de Titulación, previo a la obtención del título de Ingeniería Comercial</a:t>
            </a:r>
            <a:endParaRPr lang="es-EC" sz="2600" dirty="0">
              <a:latin typeface="Arial Narrow" pitchFamily="34" charset="0"/>
            </a:endParaRPr>
          </a:p>
        </p:txBody>
      </p:sp>
      <p:pic>
        <p:nvPicPr>
          <p:cNvPr id="2048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596" t="28382" r="21669" b="67188"/>
          <a:stretch/>
        </p:blipFill>
        <p:spPr bwMode="auto">
          <a:xfrm>
            <a:off x="0" y="0"/>
            <a:ext cx="12192000" cy="65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1" y="69464"/>
            <a:ext cx="2801248" cy="82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2061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408916" y="1871003"/>
            <a:ext cx="607263" cy="429064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4"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MARCO METODOLÓGICO </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419679" y="2067951"/>
            <a:ext cx="585738" cy="4550358"/>
          </a:xfrm>
          <a:prstGeom prst="rect">
            <a:avLst/>
          </a:prstGeom>
          <a:noFill/>
        </p:spPr>
        <p:txBody>
          <a:bodyPr vert="wordArtVert" wrap="square" rtlCol="0">
            <a:spAutoFit/>
          </a:bodyPr>
          <a:lstStyle/>
          <a:p>
            <a:r>
              <a:rPr lang="es-EC" sz="2400" b="1" dirty="0" smtClean="0">
                <a:latin typeface="Helvetica" panose="020B0604020202020204" pitchFamily="34" charset="0"/>
                <a:cs typeface="Helvetica" panose="020B0604020202020204" pitchFamily="34" charset="0"/>
              </a:rPr>
              <a:t>TIPOLOGÍA</a:t>
            </a:r>
            <a:endParaRPr lang="es-EC" sz="2400" b="1" dirty="0">
              <a:latin typeface="Helvetica" panose="020B0604020202020204" pitchFamily="34" charset="0"/>
              <a:cs typeface="Helvetica" panose="020B0604020202020204" pitchFamily="34" charset="0"/>
            </a:endParaRPr>
          </a:p>
        </p:txBody>
      </p:sp>
      <p:graphicFrame>
        <p:nvGraphicFramePr>
          <p:cNvPr id="8" name="Diagrama 7"/>
          <p:cNvGraphicFramePr/>
          <p:nvPr>
            <p:extLst>
              <p:ext uri="{D42A27DB-BD31-4B8C-83A1-F6EECF244321}">
                <p14:modId xmlns:p14="http://schemas.microsoft.com/office/powerpoint/2010/main" val="1686938124"/>
              </p:ext>
            </p:extLst>
          </p:nvPr>
        </p:nvGraphicFramePr>
        <p:xfrm>
          <a:off x="1436033" y="1744784"/>
          <a:ext cx="5064163" cy="4276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7141697" y="2067951"/>
            <a:ext cx="3929577" cy="338554"/>
          </a:xfrm>
          <a:prstGeom prst="rect">
            <a:avLst/>
          </a:prstGeom>
        </p:spPr>
        <p:txBody>
          <a:bodyPr wrap="square">
            <a:spAutoFit/>
          </a:bodyPr>
          <a:lstStyle/>
          <a:p>
            <a:pPr algn="just"/>
            <a:r>
              <a:rPr lang="es-ES" sz="1600" dirty="0" smtClean="0"/>
              <a:t>Basado </a:t>
            </a:r>
            <a:r>
              <a:rPr lang="es-ES" sz="1600" dirty="0"/>
              <a:t>en estudios </a:t>
            </a:r>
            <a:r>
              <a:rPr lang="es-ES" sz="1600" dirty="0" smtClean="0"/>
              <a:t>anteriores</a:t>
            </a:r>
            <a:endParaRPr lang="es-EC" sz="1600" dirty="0"/>
          </a:p>
        </p:txBody>
      </p:sp>
      <p:sp>
        <p:nvSpPr>
          <p:cNvPr id="13" name="Rectángulo redondeado 12"/>
          <p:cNvSpPr/>
          <p:nvPr/>
        </p:nvSpPr>
        <p:spPr>
          <a:xfrm>
            <a:off x="419679" y="996285"/>
            <a:ext cx="2176234" cy="4180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t>ENFOQUE MIXTO</a:t>
            </a:r>
            <a:endParaRPr lang="es-EC" b="1" dirty="0"/>
          </a:p>
        </p:txBody>
      </p:sp>
      <p:sp>
        <p:nvSpPr>
          <p:cNvPr id="14" name="Flecha derecha 13"/>
          <p:cNvSpPr/>
          <p:nvPr/>
        </p:nvSpPr>
        <p:spPr>
          <a:xfrm>
            <a:off x="2741100" y="996285"/>
            <a:ext cx="534572" cy="41680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5" name="Rectángulo 14"/>
          <p:cNvSpPr/>
          <p:nvPr/>
        </p:nvSpPr>
        <p:spPr>
          <a:xfrm>
            <a:off x="3275672" y="946509"/>
            <a:ext cx="1833489" cy="646331"/>
          </a:xfrm>
          <a:prstGeom prst="rect">
            <a:avLst/>
          </a:prstGeom>
        </p:spPr>
        <p:txBody>
          <a:bodyPr wrap="square">
            <a:spAutoFit/>
          </a:bodyPr>
          <a:lstStyle/>
          <a:p>
            <a:pPr algn="ctr"/>
            <a:r>
              <a:rPr lang="es-ES" dirty="0" smtClean="0"/>
              <a:t>recolección </a:t>
            </a:r>
            <a:r>
              <a:rPr lang="es-ES" dirty="0"/>
              <a:t>y análisis de </a:t>
            </a:r>
            <a:r>
              <a:rPr lang="es-ES" dirty="0" smtClean="0"/>
              <a:t>datos</a:t>
            </a:r>
            <a:endParaRPr lang="es-EC" dirty="0"/>
          </a:p>
        </p:txBody>
      </p:sp>
      <p:cxnSp>
        <p:nvCxnSpPr>
          <p:cNvPr id="17" name="Conector recto de flecha 16"/>
          <p:cNvCxnSpPr>
            <a:stCxn id="15" idx="3"/>
          </p:cNvCxnSpPr>
          <p:nvPr/>
        </p:nvCxnSpPr>
        <p:spPr>
          <a:xfrm flipV="1">
            <a:off x="5109161" y="996285"/>
            <a:ext cx="478302" cy="27339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Conector recto de flecha 18"/>
          <p:cNvCxnSpPr>
            <a:stCxn id="15" idx="3"/>
          </p:cNvCxnSpPr>
          <p:nvPr/>
        </p:nvCxnSpPr>
        <p:spPr>
          <a:xfrm>
            <a:off x="5109161" y="1269675"/>
            <a:ext cx="450167" cy="14341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0" name="Rectángulo redondeado 19"/>
          <p:cNvSpPr/>
          <p:nvPr/>
        </p:nvSpPr>
        <p:spPr>
          <a:xfrm>
            <a:off x="5853454" y="747595"/>
            <a:ext cx="1537775" cy="3480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Cualitativos</a:t>
            </a:r>
            <a:endParaRPr lang="es-EC" dirty="0"/>
          </a:p>
        </p:txBody>
      </p:sp>
      <p:sp>
        <p:nvSpPr>
          <p:cNvPr id="21" name="Rectángulo redondeado 20"/>
          <p:cNvSpPr/>
          <p:nvPr/>
        </p:nvSpPr>
        <p:spPr>
          <a:xfrm>
            <a:off x="5853454" y="1269674"/>
            <a:ext cx="1537775" cy="3480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Cuantitativos</a:t>
            </a:r>
            <a:endParaRPr lang="es-EC" dirty="0"/>
          </a:p>
        </p:txBody>
      </p:sp>
      <p:sp>
        <p:nvSpPr>
          <p:cNvPr id="22" name="Rectángulo 21"/>
          <p:cNvSpPr/>
          <p:nvPr/>
        </p:nvSpPr>
        <p:spPr>
          <a:xfrm>
            <a:off x="7783830" y="736955"/>
            <a:ext cx="4356770" cy="369332"/>
          </a:xfrm>
          <a:prstGeom prst="rect">
            <a:avLst/>
          </a:prstGeom>
        </p:spPr>
        <p:txBody>
          <a:bodyPr wrap="none">
            <a:spAutoFit/>
          </a:bodyPr>
          <a:lstStyle/>
          <a:p>
            <a:r>
              <a:rPr lang="es-ES" dirty="0" smtClean="0"/>
              <a:t>Inferencias </a:t>
            </a:r>
            <a:r>
              <a:rPr lang="es-ES" dirty="0"/>
              <a:t>de la capacidad de gestión actual</a:t>
            </a:r>
            <a:endParaRPr lang="es-EC" dirty="0"/>
          </a:p>
        </p:txBody>
      </p:sp>
      <p:sp>
        <p:nvSpPr>
          <p:cNvPr id="23" name="Rectángulo 22"/>
          <p:cNvSpPr/>
          <p:nvPr/>
        </p:nvSpPr>
        <p:spPr>
          <a:xfrm>
            <a:off x="7820290" y="1204687"/>
            <a:ext cx="4423006" cy="369332"/>
          </a:xfrm>
          <a:prstGeom prst="rect">
            <a:avLst/>
          </a:prstGeom>
        </p:spPr>
        <p:txBody>
          <a:bodyPr wrap="none">
            <a:spAutoFit/>
          </a:bodyPr>
          <a:lstStyle/>
          <a:p>
            <a:r>
              <a:rPr lang="es-ES" dirty="0" smtClean="0">
                <a:latin typeface="Times New Roman" panose="02020603050405020304" pitchFamily="18" charset="0"/>
                <a:ea typeface="Times New Roman" panose="02020603050405020304" pitchFamily="18" charset="0"/>
              </a:rPr>
              <a:t>Comprender los </a:t>
            </a:r>
            <a:r>
              <a:rPr lang="es-ES" dirty="0">
                <a:latin typeface="Times New Roman" panose="02020603050405020304" pitchFamily="18" charset="0"/>
                <a:ea typeface="Times New Roman" panose="02020603050405020304" pitchFamily="18" charset="0"/>
              </a:rPr>
              <a:t>motivos de su discontinuidad</a:t>
            </a:r>
            <a:endParaRPr lang="es-EC" dirty="0"/>
          </a:p>
        </p:txBody>
      </p:sp>
      <p:cxnSp>
        <p:nvCxnSpPr>
          <p:cNvPr id="25" name="Conector recto de flecha 24"/>
          <p:cNvCxnSpPr>
            <a:endCxn id="22" idx="1"/>
          </p:cNvCxnSpPr>
          <p:nvPr/>
        </p:nvCxnSpPr>
        <p:spPr>
          <a:xfrm>
            <a:off x="7420952" y="921621"/>
            <a:ext cx="362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7457412" y="1417966"/>
            <a:ext cx="362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7141697" y="2813920"/>
            <a:ext cx="4506352" cy="584775"/>
          </a:xfrm>
          <a:prstGeom prst="rect">
            <a:avLst/>
          </a:prstGeom>
        </p:spPr>
        <p:txBody>
          <a:bodyPr wrap="square">
            <a:spAutoFit/>
          </a:bodyPr>
          <a:lstStyle/>
          <a:p>
            <a:pPr algn="just"/>
            <a:r>
              <a:rPr lang="es-ES" sz="1600" dirty="0" smtClean="0"/>
              <a:t>Información documental (histórica) y  de campo    (validación  de la información)</a:t>
            </a:r>
            <a:endParaRPr lang="es-EC" sz="1600" dirty="0"/>
          </a:p>
        </p:txBody>
      </p:sp>
      <p:sp>
        <p:nvSpPr>
          <p:cNvPr id="29" name="Rectángulo 28"/>
          <p:cNvSpPr/>
          <p:nvPr/>
        </p:nvSpPr>
        <p:spPr>
          <a:xfrm>
            <a:off x="7141697" y="3806110"/>
            <a:ext cx="2668231" cy="338554"/>
          </a:xfrm>
          <a:prstGeom prst="rect">
            <a:avLst/>
          </a:prstGeom>
        </p:spPr>
        <p:txBody>
          <a:bodyPr wrap="none">
            <a:spAutoFit/>
          </a:bodyPr>
          <a:lstStyle/>
          <a:p>
            <a:r>
              <a:rPr lang="es-EC" sz="1600" dirty="0" smtClean="0"/>
              <a:t> Cantones Quito y Rumiñahui</a:t>
            </a:r>
            <a:endParaRPr lang="es-EC" sz="1600" dirty="0"/>
          </a:p>
        </p:txBody>
      </p:sp>
      <p:sp>
        <p:nvSpPr>
          <p:cNvPr id="30" name="Rectángulo 29"/>
          <p:cNvSpPr/>
          <p:nvPr/>
        </p:nvSpPr>
        <p:spPr>
          <a:xfrm>
            <a:off x="7141697" y="4638596"/>
            <a:ext cx="6096000" cy="338554"/>
          </a:xfrm>
          <a:prstGeom prst="rect">
            <a:avLst/>
          </a:prstGeom>
        </p:spPr>
        <p:txBody>
          <a:bodyPr>
            <a:spAutoFit/>
          </a:bodyPr>
          <a:lstStyle/>
          <a:p>
            <a:r>
              <a:rPr lang="es-ES" sz="1600" dirty="0" smtClean="0"/>
              <a:t>Sin </a:t>
            </a:r>
            <a:r>
              <a:rPr lang="es-ES" sz="1600" dirty="0"/>
              <a:t>intervenir en las </a:t>
            </a:r>
            <a:r>
              <a:rPr lang="es-ES" sz="1600" dirty="0" smtClean="0"/>
              <a:t>variables</a:t>
            </a:r>
            <a:endParaRPr lang="es-EC" sz="1600" dirty="0"/>
          </a:p>
        </p:txBody>
      </p:sp>
      <p:sp>
        <p:nvSpPr>
          <p:cNvPr id="31" name="Rectángulo 30"/>
          <p:cNvSpPr/>
          <p:nvPr/>
        </p:nvSpPr>
        <p:spPr>
          <a:xfrm>
            <a:off x="7141697" y="5384565"/>
            <a:ext cx="4659562" cy="584775"/>
          </a:xfrm>
          <a:prstGeom prst="rect">
            <a:avLst/>
          </a:prstGeom>
        </p:spPr>
        <p:txBody>
          <a:bodyPr wrap="square">
            <a:spAutoFit/>
          </a:bodyPr>
          <a:lstStyle/>
          <a:p>
            <a:r>
              <a:rPr lang="es-ES" sz="1600" dirty="0" smtClean="0"/>
              <a:t>Sector </a:t>
            </a:r>
            <a:r>
              <a:rPr lang="es-ES" sz="1600" dirty="0"/>
              <a:t>No </a:t>
            </a:r>
            <a:r>
              <a:rPr lang="es-ES" sz="1600" dirty="0" smtClean="0"/>
              <a:t>Financiero, </a:t>
            </a:r>
            <a:r>
              <a:rPr lang="es-ES" sz="1600" dirty="0"/>
              <a:t>tema del cual no se tiene un total conocimiento</a:t>
            </a:r>
            <a:endParaRPr lang="es-EC" sz="1600" dirty="0"/>
          </a:p>
        </p:txBody>
      </p:sp>
      <p:sp>
        <p:nvSpPr>
          <p:cNvPr id="32" name="Flecha derecha 31"/>
          <p:cNvSpPr/>
          <p:nvPr/>
        </p:nvSpPr>
        <p:spPr>
          <a:xfrm>
            <a:off x="6597748" y="2166425"/>
            <a:ext cx="422030" cy="240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3" name="Flecha derecha 32"/>
          <p:cNvSpPr/>
          <p:nvPr/>
        </p:nvSpPr>
        <p:spPr>
          <a:xfrm>
            <a:off x="6597748" y="2986267"/>
            <a:ext cx="422030" cy="24008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4" name="Flecha derecha 33"/>
          <p:cNvSpPr/>
          <p:nvPr/>
        </p:nvSpPr>
        <p:spPr>
          <a:xfrm>
            <a:off x="6622341" y="3855347"/>
            <a:ext cx="422030" cy="24008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35" name="Flecha derecha 34"/>
          <p:cNvSpPr/>
          <p:nvPr/>
        </p:nvSpPr>
        <p:spPr>
          <a:xfrm>
            <a:off x="6597748" y="4662111"/>
            <a:ext cx="422030" cy="240080"/>
          </a:xfrm>
          <a:prstGeom prst="rightArrow">
            <a:avLst/>
          </a:prstGeom>
          <a:solidFill>
            <a:srgbClr val="CCFF33"/>
          </a:solidFill>
          <a:ln>
            <a:solidFill>
              <a:srgbClr val="CCFF3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36" name="Flecha derecha 35"/>
          <p:cNvSpPr/>
          <p:nvPr/>
        </p:nvSpPr>
        <p:spPr>
          <a:xfrm>
            <a:off x="6597748" y="5526255"/>
            <a:ext cx="422030" cy="24008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pic>
        <p:nvPicPr>
          <p:cNvPr id="28"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5218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MARCO METODOLÓGICO </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sp>
        <p:nvSpPr>
          <p:cNvPr id="12" name="Rectángulo 11"/>
          <p:cNvSpPr/>
          <p:nvPr/>
        </p:nvSpPr>
        <p:spPr>
          <a:xfrm>
            <a:off x="7141697" y="1707997"/>
            <a:ext cx="3929577" cy="584775"/>
          </a:xfrm>
          <a:prstGeom prst="rect">
            <a:avLst/>
          </a:prstGeom>
        </p:spPr>
        <p:txBody>
          <a:bodyPr wrap="square">
            <a:spAutoFit/>
          </a:bodyPr>
          <a:lstStyle/>
          <a:p>
            <a:pPr algn="just"/>
            <a:r>
              <a:rPr lang="es-ES" sz="1600" dirty="0"/>
              <a:t>O</a:t>
            </a:r>
            <a:r>
              <a:rPr lang="es-ES" sz="1600" dirty="0" smtClean="0"/>
              <a:t>rganizaciones </a:t>
            </a:r>
            <a:r>
              <a:rPr lang="es-ES" sz="1600" dirty="0"/>
              <a:t>no financieras </a:t>
            </a:r>
            <a:r>
              <a:rPr lang="es-ES" sz="1600" dirty="0" smtClean="0"/>
              <a:t>en </a:t>
            </a:r>
            <a:r>
              <a:rPr lang="es-ES" sz="1600" dirty="0"/>
              <a:t>los cantones Quito y Rumiñahui</a:t>
            </a:r>
            <a:endParaRPr lang="es-EC" sz="1600" dirty="0"/>
          </a:p>
        </p:txBody>
      </p:sp>
      <p:sp>
        <p:nvSpPr>
          <p:cNvPr id="29" name="Rectángulo 28"/>
          <p:cNvSpPr/>
          <p:nvPr/>
        </p:nvSpPr>
        <p:spPr>
          <a:xfrm>
            <a:off x="7141697" y="2633915"/>
            <a:ext cx="2928559" cy="338554"/>
          </a:xfrm>
          <a:prstGeom prst="rect">
            <a:avLst/>
          </a:prstGeom>
        </p:spPr>
        <p:txBody>
          <a:bodyPr wrap="none">
            <a:spAutoFit/>
          </a:bodyPr>
          <a:lstStyle/>
          <a:p>
            <a:r>
              <a:rPr lang="es-EC" sz="1600" dirty="0" smtClean="0"/>
              <a:t> Técnica de campo y </a:t>
            </a:r>
            <a:r>
              <a:rPr lang="es-EC" sz="1600" dirty="0" err="1" smtClean="0"/>
              <a:t>documentali</a:t>
            </a:r>
            <a:endParaRPr lang="es-EC" sz="1600" dirty="0"/>
          </a:p>
        </p:txBody>
      </p:sp>
      <p:sp>
        <p:nvSpPr>
          <p:cNvPr id="31" name="Rectángulo 30"/>
          <p:cNvSpPr/>
          <p:nvPr/>
        </p:nvSpPr>
        <p:spPr>
          <a:xfrm>
            <a:off x="7141697" y="3281025"/>
            <a:ext cx="4659562" cy="584775"/>
          </a:xfrm>
          <a:prstGeom prst="rect">
            <a:avLst/>
          </a:prstGeom>
        </p:spPr>
        <p:txBody>
          <a:bodyPr wrap="square">
            <a:spAutoFit/>
          </a:bodyPr>
          <a:lstStyle/>
          <a:p>
            <a:r>
              <a:rPr lang="es-ES" sz="1600" dirty="0" smtClean="0"/>
              <a:t>Sector </a:t>
            </a:r>
            <a:r>
              <a:rPr lang="es-ES" sz="1600" dirty="0"/>
              <a:t>No </a:t>
            </a:r>
            <a:r>
              <a:rPr lang="es-ES" sz="1600" dirty="0" smtClean="0"/>
              <a:t>Financiero, </a:t>
            </a:r>
            <a:r>
              <a:rPr lang="es-ES" sz="1600" dirty="0"/>
              <a:t>tema del cual no se tiene un total conocimiento</a:t>
            </a:r>
            <a:endParaRPr lang="es-EC" sz="1600" dirty="0"/>
          </a:p>
        </p:txBody>
      </p:sp>
      <p:sp>
        <p:nvSpPr>
          <p:cNvPr id="33" name="Flecha derecha 32"/>
          <p:cNvSpPr/>
          <p:nvPr/>
        </p:nvSpPr>
        <p:spPr>
          <a:xfrm>
            <a:off x="6459414" y="2778350"/>
            <a:ext cx="422030" cy="24008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4" name="Flecha derecha 33"/>
          <p:cNvSpPr/>
          <p:nvPr/>
        </p:nvSpPr>
        <p:spPr>
          <a:xfrm>
            <a:off x="6459414" y="3573412"/>
            <a:ext cx="422030" cy="24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36" name="Flecha derecha 35"/>
          <p:cNvSpPr/>
          <p:nvPr/>
        </p:nvSpPr>
        <p:spPr>
          <a:xfrm>
            <a:off x="6459414" y="1904963"/>
            <a:ext cx="422030" cy="24008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2" name="Rectángulo redondeado 1"/>
          <p:cNvSpPr/>
          <p:nvPr/>
        </p:nvSpPr>
        <p:spPr>
          <a:xfrm>
            <a:off x="588496" y="826630"/>
            <a:ext cx="5870918" cy="4547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800" b="1" dirty="0" smtClean="0"/>
              <a:t>RECOLECCIÓN Y ANÁLISIS DE DATOS</a:t>
            </a:r>
            <a:endParaRPr lang="es-EC" sz="2800" b="1" dirty="0"/>
          </a:p>
        </p:txBody>
      </p:sp>
      <p:graphicFrame>
        <p:nvGraphicFramePr>
          <p:cNvPr id="28" name="Diagrama 27"/>
          <p:cNvGraphicFramePr/>
          <p:nvPr>
            <p:extLst>
              <p:ext uri="{D42A27DB-BD31-4B8C-83A1-F6EECF244321}">
                <p14:modId xmlns:p14="http://schemas.microsoft.com/office/powerpoint/2010/main" val="2054912521"/>
              </p:ext>
            </p:extLst>
          </p:nvPr>
        </p:nvGraphicFramePr>
        <p:xfrm>
          <a:off x="612046" y="1495292"/>
          <a:ext cx="5507401" cy="448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Flecha derecha 36"/>
          <p:cNvSpPr/>
          <p:nvPr/>
        </p:nvSpPr>
        <p:spPr>
          <a:xfrm>
            <a:off x="6459414" y="4599203"/>
            <a:ext cx="422030" cy="24008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38" name="Flecha derecha 37"/>
          <p:cNvSpPr/>
          <p:nvPr/>
        </p:nvSpPr>
        <p:spPr>
          <a:xfrm>
            <a:off x="6459414" y="5447489"/>
            <a:ext cx="422030" cy="240080"/>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7"/>
          <a:stretch>
            <a:fillRect/>
          </a:stretch>
        </p:blipFill>
        <p:spPr>
          <a:xfrm>
            <a:off x="6248397" y="4174356"/>
            <a:ext cx="4461433" cy="2011125"/>
          </a:xfrm>
          <a:prstGeom prst="rect">
            <a:avLst/>
          </a:prstGeom>
        </p:spPr>
      </p:pic>
      <p:pic>
        <p:nvPicPr>
          <p:cNvPr id="25602" name="Picture 2" descr="Resultado de imagen para encuestas"/>
          <p:cNvPicPr>
            <a:picLocks noChangeAspect="1" noChangeArrowheads="1"/>
          </p:cNvPicPr>
          <p:nvPr/>
        </p:nvPicPr>
        <p:blipFill rotWithShape="1">
          <a:blip r:embed="rId8">
            <a:extLst>
              <a:ext uri="{28A0092B-C50C-407E-A947-70E740481C1C}">
                <a14:useLocalDpi xmlns:a14="http://schemas.microsoft.com/office/drawing/2010/main" val="0"/>
              </a:ext>
            </a:extLst>
          </a:blip>
          <a:srcRect l="41067" t="17702" r="21026" b="4760"/>
          <a:stretch/>
        </p:blipFill>
        <p:spPr bwMode="auto">
          <a:xfrm>
            <a:off x="10149045" y="4174356"/>
            <a:ext cx="1121571" cy="1529415"/>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bajo 4"/>
          <p:cNvSpPr/>
          <p:nvPr/>
        </p:nvSpPr>
        <p:spPr>
          <a:xfrm>
            <a:off x="3362178" y="1349981"/>
            <a:ext cx="281354" cy="19411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pic>
        <p:nvPicPr>
          <p:cNvPr id="16" name="Picture 4" descr="Imagen relacionada"/>
          <p:cNvPicPr>
            <a:picLocks noChangeAspect="1" noChangeArrowheads="1"/>
          </p:cNvPicPr>
          <p:nvPr/>
        </p:nvPicPr>
        <p:blipFill rotWithShape="1">
          <a:blip r:embed="rId9">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0016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6045958"/>
            <a:ext cx="3002944" cy="5224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p:cNvGraphicFramePr>
            <a:graphicFrameLocks noGrp="1"/>
          </p:cNvGraphicFramePr>
          <p:nvPr>
            <p:extLst>
              <p:ext uri="{D42A27DB-BD31-4B8C-83A1-F6EECF244321}">
                <p14:modId xmlns:p14="http://schemas.microsoft.com/office/powerpoint/2010/main" val="3843082164"/>
              </p:ext>
            </p:extLst>
          </p:nvPr>
        </p:nvGraphicFramePr>
        <p:xfrm>
          <a:off x="277091" y="1163775"/>
          <a:ext cx="5361709" cy="4876804"/>
        </p:xfrm>
        <a:graphic>
          <a:graphicData uri="http://schemas.openxmlformats.org/drawingml/2006/table">
            <a:tbl>
              <a:tblPr firstRow="1" firstCol="1" bandRow="1"/>
              <a:tblGrid>
                <a:gridCol w="870533">
                  <a:extLst>
                    <a:ext uri="{9D8B030D-6E8A-4147-A177-3AD203B41FA5}">
                      <a16:colId xmlns:a16="http://schemas.microsoft.com/office/drawing/2014/main" xmlns="" val="2064185903"/>
                    </a:ext>
                  </a:extLst>
                </a:gridCol>
                <a:gridCol w="789482">
                  <a:extLst>
                    <a:ext uri="{9D8B030D-6E8A-4147-A177-3AD203B41FA5}">
                      <a16:colId xmlns:a16="http://schemas.microsoft.com/office/drawing/2014/main" xmlns="" val="3387818820"/>
                    </a:ext>
                  </a:extLst>
                </a:gridCol>
                <a:gridCol w="944570">
                  <a:extLst>
                    <a:ext uri="{9D8B030D-6E8A-4147-A177-3AD203B41FA5}">
                      <a16:colId xmlns:a16="http://schemas.microsoft.com/office/drawing/2014/main" xmlns="" val="1062053451"/>
                    </a:ext>
                  </a:extLst>
                </a:gridCol>
                <a:gridCol w="115519">
                  <a:extLst>
                    <a:ext uri="{9D8B030D-6E8A-4147-A177-3AD203B41FA5}">
                      <a16:colId xmlns:a16="http://schemas.microsoft.com/office/drawing/2014/main" xmlns="" val="2011229561"/>
                    </a:ext>
                  </a:extLst>
                </a:gridCol>
                <a:gridCol w="907553">
                  <a:extLst>
                    <a:ext uri="{9D8B030D-6E8A-4147-A177-3AD203B41FA5}">
                      <a16:colId xmlns:a16="http://schemas.microsoft.com/office/drawing/2014/main" xmlns="" val="3422355656"/>
                    </a:ext>
                  </a:extLst>
                </a:gridCol>
                <a:gridCol w="789482">
                  <a:extLst>
                    <a:ext uri="{9D8B030D-6E8A-4147-A177-3AD203B41FA5}">
                      <a16:colId xmlns:a16="http://schemas.microsoft.com/office/drawing/2014/main" xmlns="" val="2172900928"/>
                    </a:ext>
                  </a:extLst>
                </a:gridCol>
                <a:gridCol w="944570">
                  <a:extLst>
                    <a:ext uri="{9D8B030D-6E8A-4147-A177-3AD203B41FA5}">
                      <a16:colId xmlns:a16="http://schemas.microsoft.com/office/drawing/2014/main" xmlns="" val="1838758692"/>
                    </a:ext>
                  </a:extLst>
                </a:gridCol>
              </a:tblGrid>
              <a:tr h="624442">
                <a:tc gridSpan="7">
                  <a:txBody>
                    <a:bodyPr/>
                    <a:lstStyle/>
                    <a:p>
                      <a:pPr algn="ctr">
                        <a:lnSpc>
                          <a:spcPct val="115000"/>
                        </a:lnSpc>
                        <a:spcAft>
                          <a:spcPts val="0"/>
                        </a:spcAft>
                      </a:pPr>
                      <a:r>
                        <a:rPr lang="es-EC" sz="1300" b="1" dirty="0">
                          <a:solidFill>
                            <a:srgbClr val="FFFFFF"/>
                          </a:solidFill>
                          <a:effectLst/>
                          <a:latin typeface="+mn-lt"/>
                          <a:ea typeface="Times New Roman" panose="02020603050405020304" pitchFamily="18" charset="0"/>
                          <a:cs typeface="Calibri" panose="020F0502020204030204" pitchFamily="34" charset="0"/>
                        </a:rPr>
                        <a:t>COOPERATIVAS NO FINANCIERAS (QUITO)</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0000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535493518"/>
                  </a:ext>
                </a:extLst>
              </a:tr>
              <a:tr h="259088">
                <a:tc>
                  <a:txBody>
                    <a:bodyPr/>
                    <a:lstStyle/>
                    <a:p>
                      <a:pPr>
                        <a:lnSpc>
                          <a:spcPct val="107000"/>
                        </a:lnSpc>
                      </a:pPr>
                      <a:endParaRPr lang="es-EC" sz="13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3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3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300" dirty="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3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3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3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5320688"/>
                  </a:ext>
                </a:extLst>
              </a:tr>
              <a:tr h="565622">
                <a:tc gridSpan="3">
                  <a:txBody>
                    <a:bodyPr/>
                    <a:lstStyle/>
                    <a:p>
                      <a:pPr algn="ctr">
                        <a:lnSpc>
                          <a:spcPct val="115000"/>
                        </a:lnSpc>
                        <a:spcAft>
                          <a:spcPts val="0"/>
                        </a:spcAft>
                      </a:pPr>
                      <a:r>
                        <a:rPr lang="es-EC" sz="1300" b="1" dirty="0">
                          <a:solidFill>
                            <a:srgbClr val="FFFFFF"/>
                          </a:solidFill>
                          <a:effectLst/>
                          <a:latin typeface="+mn-lt"/>
                          <a:ea typeface="Times New Roman" panose="02020603050405020304" pitchFamily="18" charset="0"/>
                          <a:cs typeface="Calibri" panose="020F0502020204030204" pitchFamily="34" charset="0"/>
                        </a:rPr>
                        <a:t>COOPERATIVAS  2016</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tc>
                  <a:txBody>
                    <a:bodyPr/>
                    <a:lstStyle/>
                    <a:p>
                      <a:pPr>
                        <a:lnSpc>
                          <a:spcPct val="107000"/>
                        </a:lnSpc>
                      </a:pPr>
                      <a:endParaRPr lang="es-EC" sz="1300">
                        <a:effectLst/>
                        <a:latin typeface="+mn-lt"/>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15000"/>
                        </a:lnSpc>
                        <a:spcAft>
                          <a:spcPts val="0"/>
                        </a:spcAft>
                      </a:pPr>
                      <a:r>
                        <a:rPr lang="es-EC" sz="1300" b="1" dirty="0">
                          <a:solidFill>
                            <a:srgbClr val="FFFFFF"/>
                          </a:solidFill>
                          <a:effectLst/>
                          <a:latin typeface="+mn-lt"/>
                          <a:ea typeface="Times New Roman" panose="02020603050405020304" pitchFamily="18" charset="0"/>
                          <a:cs typeface="Calibri" panose="020F0502020204030204" pitchFamily="34" charset="0"/>
                        </a:rPr>
                        <a:t>COOPERATIVAS 2017</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194761797"/>
                  </a:ext>
                </a:extLst>
              </a:tr>
              <a:tr h="565622">
                <a:tc>
                  <a:txBody>
                    <a:bodyPr/>
                    <a:lstStyle/>
                    <a:p>
                      <a:pPr algn="ctr">
                        <a:lnSpc>
                          <a:spcPct val="115000"/>
                        </a:lnSpc>
                        <a:spcAft>
                          <a:spcPts val="0"/>
                        </a:spcAft>
                      </a:pPr>
                      <a:r>
                        <a:rPr lang="es-EC" sz="1200" b="1" dirty="0">
                          <a:solidFill>
                            <a:srgbClr val="000000"/>
                          </a:solidFill>
                          <a:effectLst/>
                          <a:latin typeface="+mn-lt"/>
                          <a:ea typeface="Times New Roman" panose="02020603050405020304" pitchFamily="18" charset="0"/>
                          <a:cs typeface="Calibri" panose="020F0502020204030204" pitchFamily="34" charset="0"/>
                        </a:rPr>
                        <a:t>GRUPO </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200" b="1" dirty="0">
                          <a:solidFill>
                            <a:srgbClr val="000000"/>
                          </a:solidFill>
                          <a:effectLst/>
                          <a:latin typeface="+mn-lt"/>
                          <a:ea typeface="Times New Roman" panose="02020603050405020304" pitchFamily="18" charset="0"/>
                          <a:cs typeface="Calibri" panose="020F0502020204030204" pitchFamily="34" charset="0"/>
                        </a:rPr>
                        <a:t>ACTIVAS </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000" b="1" dirty="0">
                          <a:solidFill>
                            <a:srgbClr val="000000"/>
                          </a:solidFill>
                          <a:effectLst/>
                          <a:latin typeface="+mn-lt"/>
                          <a:ea typeface="Times New Roman" panose="02020603050405020304" pitchFamily="18" charset="0"/>
                          <a:cs typeface="Calibri" panose="020F0502020204030204" pitchFamily="34" charset="0"/>
                        </a:rPr>
                        <a:t>LIQUIDACIÓN </a:t>
                      </a:r>
                      <a:endParaRPr lang="es-EC" sz="1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pPr>
                      <a:endParaRPr lang="es-EC" sz="1300">
                        <a:effectLst/>
                        <a:latin typeface="+mn-lt"/>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b="1" dirty="0">
                          <a:solidFill>
                            <a:srgbClr val="000000"/>
                          </a:solidFill>
                          <a:effectLst/>
                          <a:latin typeface="+mn-lt"/>
                          <a:ea typeface="Times New Roman" panose="02020603050405020304" pitchFamily="18" charset="0"/>
                          <a:cs typeface="Calibri" panose="020F0502020204030204" pitchFamily="34" charset="0"/>
                        </a:rPr>
                        <a:t>GRUPO </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200" b="1" dirty="0">
                          <a:solidFill>
                            <a:srgbClr val="000000"/>
                          </a:solidFill>
                          <a:effectLst/>
                          <a:latin typeface="+mn-lt"/>
                          <a:ea typeface="Times New Roman" panose="02020603050405020304" pitchFamily="18" charset="0"/>
                          <a:cs typeface="Calibri" panose="020F0502020204030204" pitchFamily="34" charset="0"/>
                        </a:rPr>
                        <a:t>ACTIVAS </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000" b="1" dirty="0">
                          <a:solidFill>
                            <a:srgbClr val="000000"/>
                          </a:solidFill>
                          <a:effectLst/>
                          <a:latin typeface="+mn-lt"/>
                          <a:ea typeface="Times New Roman" panose="02020603050405020304" pitchFamily="18" charset="0"/>
                          <a:cs typeface="Calibri" panose="020F0502020204030204" pitchFamily="34" charset="0"/>
                        </a:rPr>
                        <a:t>LIQUIDACIÓN </a:t>
                      </a:r>
                      <a:endParaRPr lang="es-EC" sz="10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2718452080"/>
                  </a:ext>
                </a:extLst>
              </a:tr>
              <a:tr h="572406">
                <a:tc>
                  <a:txBody>
                    <a:bodyPr/>
                    <a:lstStyle/>
                    <a:p>
                      <a:pPr>
                        <a:lnSpc>
                          <a:spcPct val="115000"/>
                        </a:lnSpc>
                        <a:spcAft>
                          <a:spcPts val="0"/>
                        </a:spcAft>
                      </a:pPr>
                      <a:r>
                        <a:rPr lang="es-EC" sz="1200" dirty="0">
                          <a:solidFill>
                            <a:srgbClr val="000000"/>
                          </a:solidFill>
                          <a:effectLst/>
                          <a:latin typeface="+mn-lt"/>
                          <a:ea typeface="Times New Roman" panose="02020603050405020304" pitchFamily="18" charset="0"/>
                          <a:cs typeface="Calibri" panose="020F0502020204030204" pitchFamily="34" charset="0"/>
                        </a:rPr>
                        <a:t>Producción</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6</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0</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200">
                        <a:effectLst/>
                        <a:latin typeface="+mn-lt"/>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200" dirty="0">
                          <a:solidFill>
                            <a:srgbClr val="000000"/>
                          </a:solidFill>
                          <a:effectLst/>
                          <a:latin typeface="+mn-lt"/>
                          <a:ea typeface="Times New Roman" panose="02020603050405020304" pitchFamily="18" charset="0"/>
                          <a:cs typeface="Calibri" panose="020F0502020204030204" pitchFamily="34" charset="0"/>
                        </a:rPr>
                        <a:t>Producción</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3</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0</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9606599"/>
                  </a:ext>
                </a:extLst>
              </a:tr>
              <a:tr h="572406">
                <a:tc>
                  <a:txBody>
                    <a:bodyPr/>
                    <a:lstStyle/>
                    <a:p>
                      <a:pP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Vivienda</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0</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0</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300">
                        <a:effectLst/>
                        <a:latin typeface="+mn-lt"/>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Vivienda</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0</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1</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6773531"/>
                  </a:ext>
                </a:extLst>
              </a:tr>
              <a:tr h="572406">
                <a:tc>
                  <a:txBody>
                    <a:bodyPr/>
                    <a:lstStyle/>
                    <a:p>
                      <a:pP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Servicio</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9</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0</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300">
                        <a:effectLst/>
                        <a:latin typeface="+mn-lt"/>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Servicio</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8</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0</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1437536"/>
                  </a:ext>
                </a:extLst>
              </a:tr>
              <a:tr h="572406">
                <a:tc>
                  <a:txBody>
                    <a:bodyPr/>
                    <a:lstStyle/>
                    <a:p>
                      <a:pP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Consumo </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1</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0</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300">
                        <a:effectLst/>
                        <a:latin typeface="+mn-lt"/>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Consumo </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a:solidFill>
                            <a:srgbClr val="000000"/>
                          </a:solidFill>
                          <a:effectLst/>
                          <a:latin typeface="+mn-lt"/>
                          <a:ea typeface="Times New Roman" panose="02020603050405020304" pitchFamily="18" charset="0"/>
                          <a:cs typeface="Calibri" panose="020F0502020204030204" pitchFamily="34" charset="0"/>
                        </a:rPr>
                        <a:t>0</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dirty="0">
                          <a:solidFill>
                            <a:srgbClr val="000000"/>
                          </a:solidFill>
                          <a:effectLst/>
                          <a:latin typeface="+mn-lt"/>
                          <a:ea typeface="Times New Roman" panose="02020603050405020304" pitchFamily="18" charset="0"/>
                          <a:cs typeface="Calibri" panose="020F0502020204030204" pitchFamily="34" charset="0"/>
                        </a:rPr>
                        <a:t>0</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8809723"/>
                  </a:ext>
                </a:extLst>
              </a:tr>
              <a:tr h="572406">
                <a:tc>
                  <a:txBody>
                    <a:bodyPr/>
                    <a:lstStyle/>
                    <a:p>
                      <a:pPr>
                        <a:lnSpc>
                          <a:spcPct val="115000"/>
                        </a:lnSpc>
                        <a:spcAft>
                          <a:spcPts val="0"/>
                        </a:spcAft>
                      </a:pPr>
                      <a:r>
                        <a:rPr lang="es-EC" sz="1300" b="1">
                          <a:solidFill>
                            <a:srgbClr val="000000"/>
                          </a:solidFill>
                          <a:effectLst/>
                          <a:latin typeface="+mn-lt"/>
                          <a:ea typeface="Times New Roman" panose="02020603050405020304" pitchFamily="18" charset="0"/>
                          <a:cs typeface="Calibri" panose="020F0502020204030204" pitchFamily="34" charset="0"/>
                        </a:rPr>
                        <a:t>TOTAL</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effectLst/>
                          <a:latin typeface="+mn-lt"/>
                          <a:ea typeface="Times New Roman" panose="02020603050405020304" pitchFamily="18" charset="0"/>
                          <a:cs typeface="Calibri" panose="020F0502020204030204" pitchFamily="34" charset="0"/>
                        </a:rPr>
                        <a:t>14</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dirty="0">
                          <a:solidFill>
                            <a:srgbClr val="000000"/>
                          </a:solidFill>
                          <a:effectLst/>
                          <a:latin typeface="+mn-lt"/>
                          <a:ea typeface="Times New Roman" panose="02020603050405020304" pitchFamily="18" charset="0"/>
                          <a:cs typeface="Calibri" panose="020F0502020204030204" pitchFamily="34" charset="0"/>
                        </a:rPr>
                        <a:t>0</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300">
                        <a:effectLst/>
                        <a:latin typeface="+mn-lt"/>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300" b="1">
                          <a:solidFill>
                            <a:srgbClr val="000000"/>
                          </a:solidFill>
                          <a:effectLst/>
                          <a:latin typeface="+mn-lt"/>
                          <a:ea typeface="Times New Roman" panose="02020603050405020304" pitchFamily="18" charset="0"/>
                          <a:cs typeface="Calibri" panose="020F0502020204030204" pitchFamily="34" charset="0"/>
                        </a:rPr>
                        <a:t>TOTAL</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effectLst/>
                          <a:latin typeface="+mn-lt"/>
                          <a:ea typeface="Times New Roman" panose="02020603050405020304" pitchFamily="18" charset="0"/>
                          <a:cs typeface="Calibri" panose="020F0502020204030204" pitchFamily="34" charset="0"/>
                        </a:rPr>
                        <a:t>9</a:t>
                      </a:r>
                      <a:endParaRPr lang="es-EC" sz="13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dirty="0">
                          <a:solidFill>
                            <a:srgbClr val="000000"/>
                          </a:solidFill>
                          <a:effectLst/>
                          <a:latin typeface="+mn-lt"/>
                          <a:ea typeface="Times New Roman" panose="02020603050405020304" pitchFamily="18" charset="0"/>
                          <a:cs typeface="Calibri" panose="020F0502020204030204" pitchFamily="34" charset="0"/>
                        </a:rPr>
                        <a:t>1</a:t>
                      </a:r>
                      <a:endParaRPr lang="es-EC" sz="13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6342678"/>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736021423"/>
              </p:ext>
            </p:extLst>
          </p:nvPr>
        </p:nvGraphicFramePr>
        <p:xfrm>
          <a:off x="5943599" y="1163773"/>
          <a:ext cx="5999020" cy="4876804"/>
        </p:xfrm>
        <a:graphic>
          <a:graphicData uri="http://schemas.openxmlformats.org/drawingml/2006/table">
            <a:tbl>
              <a:tblPr firstRow="1" firstCol="1" bandRow="1"/>
              <a:tblGrid>
                <a:gridCol w="944663">
                  <a:extLst>
                    <a:ext uri="{9D8B030D-6E8A-4147-A177-3AD203B41FA5}">
                      <a16:colId xmlns:a16="http://schemas.microsoft.com/office/drawing/2014/main" xmlns="" val="304713627"/>
                    </a:ext>
                  </a:extLst>
                </a:gridCol>
                <a:gridCol w="820965">
                  <a:extLst>
                    <a:ext uri="{9D8B030D-6E8A-4147-A177-3AD203B41FA5}">
                      <a16:colId xmlns:a16="http://schemas.microsoft.com/office/drawing/2014/main" xmlns="" val="353738230"/>
                    </a:ext>
                  </a:extLst>
                </a:gridCol>
                <a:gridCol w="1068360">
                  <a:extLst>
                    <a:ext uri="{9D8B030D-6E8A-4147-A177-3AD203B41FA5}">
                      <a16:colId xmlns:a16="http://schemas.microsoft.com/office/drawing/2014/main" xmlns="" val="1576946116"/>
                    </a:ext>
                  </a:extLst>
                </a:gridCol>
                <a:gridCol w="304782">
                  <a:extLst>
                    <a:ext uri="{9D8B030D-6E8A-4147-A177-3AD203B41FA5}">
                      <a16:colId xmlns:a16="http://schemas.microsoft.com/office/drawing/2014/main" xmlns="" val="2657105216"/>
                    </a:ext>
                  </a:extLst>
                </a:gridCol>
                <a:gridCol w="1056615">
                  <a:extLst>
                    <a:ext uri="{9D8B030D-6E8A-4147-A177-3AD203B41FA5}">
                      <a16:colId xmlns:a16="http://schemas.microsoft.com/office/drawing/2014/main" xmlns="" val="4133741773"/>
                    </a:ext>
                  </a:extLst>
                </a:gridCol>
                <a:gridCol w="820965">
                  <a:extLst>
                    <a:ext uri="{9D8B030D-6E8A-4147-A177-3AD203B41FA5}">
                      <a16:colId xmlns:a16="http://schemas.microsoft.com/office/drawing/2014/main" xmlns="" val="817474776"/>
                    </a:ext>
                  </a:extLst>
                </a:gridCol>
                <a:gridCol w="982670">
                  <a:extLst>
                    <a:ext uri="{9D8B030D-6E8A-4147-A177-3AD203B41FA5}">
                      <a16:colId xmlns:a16="http://schemas.microsoft.com/office/drawing/2014/main" xmlns="" val="3071264636"/>
                    </a:ext>
                  </a:extLst>
                </a:gridCol>
              </a:tblGrid>
              <a:tr h="556281">
                <a:tc gridSpan="7">
                  <a:txBody>
                    <a:bodyPr/>
                    <a:lstStyle/>
                    <a:p>
                      <a:pPr algn="ctr">
                        <a:lnSpc>
                          <a:spcPct val="115000"/>
                        </a:lnSpc>
                        <a:spcAft>
                          <a:spcPts val="0"/>
                        </a:spcAft>
                      </a:pPr>
                      <a:r>
                        <a:rPr lang="es-EC" sz="1200" b="1" dirty="0">
                          <a:solidFill>
                            <a:srgbClr val="FFFFFF"/>
                          </a:solidFill>
                          <a:effectLst/>
                          <a:latin typeface="+mn-lt"/>
                          <a:ea typeface="Times New Roman" panose="02020603050405020304" pitchFamily="18" charset="0"/>
                          <a:cs typeface="Calibri" panose="020F0502020204030204" pitchFamily="34" charset="0"/>
                        </a:rPr>
                        <a:t>ASOASOCIACIONES  NO FINANCIERAS (QUITO)</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0000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353820906"/>
                  </a:ext>
                </a:extLst>
              </a:tr>
              <a:tr h="274842">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0351014"/>
                  </a:ext>
                </a:extLst>
              </a:tr>
              <a:tr h="505710">
                <a:tc gridSpan="3">
                  <a:txBody>
                    <a:bodyPr/>
                    <a:lstStyle/>
                    <a:p>
                      <a:pPr algn="ctr">
                        <a:lnSpc>
                          <a:spcPct val="115000"/>
                        </a:lnSpc>
                        <a:spcAft>
                          <a:spcPts val="0"/>
                        </a:spcAft>
                      </a:pPr>
                      <a:r>
                        <a:rPr lang="es-EC" sz="1050" b="1" dirty="0">
                          <a:solidFill>
                            <a:srgbClr val="FFFFFF"/>
                          </a:solidFill>
                          <a:effectLst/>
                          <a:latin typeface="+mn-lt"/>
                          <a:ea typeface="Times New Roman" panose="02020603050405020304" pitchFamily="18" charset="0"/>
                          <a:cs typeface="Calibri" panose="020F0502020204030204" pitchFamily="34" charset="0"/>
                        </a:rPr>
                        <a:t>ASOCIACIONES 2016</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15000"/>
                        </a:lnSpc>
                        <a:spcAft>
                          <a:spcPts val="0"/>
                        </a:spcAft>
                      </a:pPr>
                      <a:r>
                        <a:rPr lang="es-EC" sz="1050" b="1" dirty="0">
                          <a:solidFill>
                            <a:srgbClr val="FFFFFF"/>
                          </a:solidFill>
                          <a:effectLst/>
                          <a:latin typeface="+mn-lt"/>
                          <a:ea typeface="Times New Roman" panose="02020603050405020304" pitchFamily="18" charset="0"/>
                          <a:cs typeface="Calibri" panose="020F0502020204030204" pitchFamily="34" charset="0"/>
                        </a:rPr>
                        <a:t>ASOCIACIONES 2017</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776405335"/>
                  </a:ext>
                </a:extLst>
              </a:tr>
              <a:tr h="758565">
                <a:tc>
                  <a:txBody>
                    <a:bodyPr/>
                    <a:lstStyle/>
                    <a:p>
                      <a:pPr algn="ctr">
                        <a:lnSpc>
                          <a:spcPct val="115000"/>
                        </a:lnSpc>
                        <a:spcAft>
                          <a:spcPts val="0"/>
                        </a:spcAft>
                      </a:pPr>
                      <a:r>
                        <a:rPr lang="es-EC" sz="1050" b="1">
                          <a:solidFill>
                            <a:srgbClr val="000000"/>
                          </a:solidFill>
                          <a:effectLst/>
                          <a:latin typeface="+mn-lt"/>
                          <a:ea typeface="Times New Roman" panose="02020603050405020304" pitchFamily="18" charset="0"/>
                          <a:cs typeface="Calibri" panose="020F0502020204030204" pitchFamily="34" charset="0"/>
                        </a:rPr>
                        <a:t>GRUPO </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050" b="1">
                          <a:solidFill>
                            <a:srgbClr val="000000"/>
                          </a:solidFill>
                          <a:effectLst/>
                          <a:latin typeface="+mn-lt"/>
                          <a:ea typeface="Times New Roman" panose="02020603050405020304" pitchFamily="18" charset="0"/>
                          <a:cs typeface="Calibri" panose="020F0502020204030204" pitchFamily="34" charset="0"/>
                        </a:rPr>
                        <a:t>ACTIVAS </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050" b="1">
                          <a:solidFill>
                            <a:srgbClr val="000000"/>
                          </a:solidFill>
                          <a:effectLst/>
                          <a:latin typeface="+mn-lt"/>
                          <a:ea typeface="Times New Roman" panose="02020603050405020304" pitchFamily="18" charset="0"/>
                          <a:cs typeface="Calibri" panose="020F0502020204030204" pitchFamily="34" charset="0"/>
                        </a:rPr>
                        <a:t>LIQUIDACIÓN </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050" b="1">
                          <a:solidFill>
                            <a:srgbClr val="000000"/>
                          </a:solidFill>
                          <a:effectLst/>
                          <a:latin typeface="+mn-lt"/>
                          <a:ea typeface="Times New Roman" panose="02020603050405020304" pitchFamily="18" charset="0"/>
                          <a:cs typeface="Calibri" panose="020F0502020204030204" pitchFamily="34" charset="0"/>
                        </a:rPr>
                        <a:t>GRUPO </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050" b="1">
                          <a:solidFill>
                            <a:srgbClr val="000000"/>
                          </a:solidFill>
                          <a:effectLst/>
                          <a:latin typeface="+mn-lt"/>
                          <a:ea typeface="Times New Roman" panose="02020603050405020304" pitchFamily="18" charset="0"/>
                          <a:cs typeface="Calibri" panose="020F0502020204030204" pitchFamily="34" charset="0"/>
                        </a:rPr>
                        <a:t>ACTIVAS </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000" b="1" dirty="0">
                          <a:solidFill>
                            <a:srgbClr val="000000"/>
                          </a:solidFill>
                          <a:effectLst/>
                          <a:latin typeface="+mn-lt"/>
                          <a:ea typeface="Times New Roman" panose="02020603050405020304" pitchFamily="18" charset="0"/>
                          <a:cs typeface="Calibri" panose="020F0502020204030204" pitchFamily="34" charset="0"/>
                        </a:rPr>
                        <a:t>LIQUIDACIÓN </a:t>
                      </a:r>
                      <a:endParaRPr lang="es-EC" sz="11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226362387"/>
                  </a:ext>
                </a:extLst>
              </a:tr>
              <a:tr h="834422">
                <a:tc>
                  <a:txBody>
                    <a:bodyPr/>
                    <a:lstStyle/>
                    <a:p>
                      <a:pPr algn="ctr">
                        <a:lnSpc>
                          <a:spcPct val="115000"/>
                        </a:lnSpc>
                        <a:spcAft>
                          <a:spcPts val="0"/>
                        </a:spcAft>
                      </a:pPr>
                      <a:r>
                        <a:rPr lang="es-EC" sz="1200" dirty="0">
                          <a:solidFill>
                            <a:srgbClr val="000000"/>
                          </a:solidFill>
                          <a:effectLst/>
                          <a:latin typeface="+mn-lt"/>
                          <a:ea typeface="Times New Roman" panose="02020603050405020304" pitchFamily="18" charset="0"/>
                          <a:cs typeface="Calibri" panose="020F0502020204030204" pitchFamily="34" charset="0"/>
                        </a:rPr>
                        <a:t>Producción</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mn-lt"/>
                          <a:ea typeface="Times New Roman" panose="02020603050405020304" pitchFamily="18" charset="0"/>
                          <a:cs typeface="Calibri" panose="020F0502020204030204" pitchFamily="34" charset="0"/>
                        </a:rPr>
                        <a:t>109</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4</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Producción</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116</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0</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973105"/>
                  </a:ext>
                </a:extLst>
              </a:tr>
              <a:tr h="556281">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Servicios</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166</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0</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Servicios</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253</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0</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0043394"/>
                  </a:ext>
                </a:extLst>
              </a:tr>
              <a:tr h="834422">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Times New Roman" panose="02020603050405020304" pitchFamily="18" charset="0"/>
                        </a:rPr>
                        <a:t>Consumo </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2</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0</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Consumo</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1</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mn-lt"/>
                          <a:ea typeface="Times New Roman" panose="02020603050405020304" pitchFamily="18" charset="0"/>
                          <a:cs typeface="Calibri" panose="020F0502020204030204" pitchFamily="34" charset="0"/>
                        </a:rPr>
                        <a:t>0</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1045807"/>
                  </a:ext>
                </a:extLst>
              </a:tr>
              <a:tr h="556281">
                <a:tc>
                  <a:txBody>
                    <a:bodyPr/>
                    <a:lstStyle/>
                    <a:p>
                      <a:pPr algn="ctr">
                        <a:lnSpc>
                          <a:spcPct val="115000"/>
                        </a:lnSpc>
                        <a:spcAft>
                          <a:spcPts val="0"/>
                        </a:spcAft>
                      </a:pPr>
                      <a:r>
                        <a:rPr lang="es-EC" sz="1200" b="1" dirty="0">
                          <a:solidFill>
                            <a:srgbClr val="000000"/>
                          </a:solidFill>
                          <a:effectLst/>
                          <a:latin typeface="+mn-lt"/>
                          <a:ea typeface="Times New Roman" panose="02020603050405020304" pitchFamily="18" charset="0"/>
                          <a:cs typeface="Calibri" panose="020F0502020204030204" pitchFamily="34" charset="0"/>
                        </a:rPr>
                        <a:t>TOTAL</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mn-lt"/>
                          <a:ea typeface="Times New Roman" panose="02020603050405020304" pitchFamily="18" charset="0"/>
                          <a:cs typeface="Calibri" panose="020F0502020204030204" pitchFamily="34" charset="0"/>
                        </a:rPr>
                        <a:t>277</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mn-lt"/>
                          <a:ea typeface="Times New Roman" panose="02020603050405020304" pitchFamily="18" charset="0"/>
                          <a:cs typeface="Calibri" panose="020F0502020204030204" pitchFamily="34" charset="0"/>
                        </a:rPr>
                        <a:t>4</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s-EC" sz="1200">
                        <a:effectLst/>
                        <a:latin typeface="+mn-lt"/>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b="1">
                          <a:solidFill>
                            <a:srgbClr val="000000"/>
                          </a:solidFill>
                          <a:effectLst/>
                          <a:latin typeface="+mn-lt"/>
                          <a:ea typeface="Times New Roman" panose="02020603050405020304" pitchFamily="18" charset="0"/>
                          <a:cs typeface="Calibri" panose="020F0502020204030204" pitchFamily="34" charset="0"/>
                        </a:rPr>
                        <a:t>TOTAL</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mn-lt"/>
                          <a:ea typeface="Times New Roman" panose="02020603050405020304" pitchFamily="18" charset="0"/>
                          <a:cs typeface="Calibri" panose="020F0502020204030204" pitchFamily="34" charset="0"/>
                        </a:rPr>
                        <a:t>370</a:t>
                      </a:r>
                      <a:endParaRPr lang="es-EC" sz="120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effectLst/>
                          <a:latin typeface="+mn-lt"/>
                          <a:ea typeface="Times New Roman" panose="02020603050405020304" pitchFamily="18" charset="0"/>
                          <a:cs typeface="Calibri" panose="020F0502020204030204" pitchFamily="34" charset="0"/>
                        </a:rPr>
                        <a:t>0</a:t>
                      </a:r>
                      <a:endParaRPr lang="es-EC" sz="1200" dirty="0">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8618707"/>
                  </a:ext>
                </a:extLst>
              </a:tr>
            </a:tbl>
          </a:graphicData>
        </a:graphic>
      </p:graphicFrame>
      <p:sp>
        <p:nvSpPr>
          <p:cNvPr id="10" name="1 Título"/>
          <p:cNvSpPr txBox="1">
            <a:spLocks/>
          </p:cNvSpPr>
          <p:nvPr/>
        </p:nvSpPr>
        <p:spPr bwMode="auto">
          <a:xfrm>
            <a:off x="152400" y="179590"/>
            <a:ext cx="11762096"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400" dirty="0" smtClean="0">
                <a:solidFill>
                  <a:schemeClr val="accent3">
                    <a:lumMod val="50000"/>
                  </a:schemeClr>
                </a:solidFill>
                <a:latin typeface="Arial" panose="020B0604020202020204" pitchFamily="34" charset="0"/>
                <a:cs typeface="Arial" panose="020B0604020202020204" pitchFamily="34" charset="0"/>
              </a:rPr>
              <a:t>ESTRATIFICACIÓN DE LAS ORGANIZACIONES NO FINACIERAS (QUITO)</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3882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630064" y="963709"/>
          <a:ext cx="5078008" cy="5007599"/>
        </p:xfrm>
        <a:graphic>
          <a:graphicData uri="http://schemas.openxmlformats.org/drawingml/2006/table">
            <a:tbl>
              <a:tblPr firstRow="1" firstCol="1" bandRow="1"/>
              <a:tblGrid>
                <a:gridCol w="842819">
                  <a:extLst>
                    <a:ext uri="{9D8B030D-6E8A-4147-A177-3AD203B41FA5}">
                      <a16:colId xmlns:a16="http://schemas.microsoft.com/office/drawing/2014/main" xmlns="" val="2911082005"/>
                    </a:ext>
                  </a:extLst>
                </a:gridCol>
                <a:gridCol w="763728">
                  <a:extLst>
                    <a:ext uri="{9D8B030D-6E8A-4147-A177-3AD203B41FA5}">
                      <a16:colId xmlns:a16="http://schemas.microsoft.com/office/drawing/2014/main" xmlns="" val="3794582134"/>
                    </a:ext>
                  </a:extLst>
                </a:gridCol>
                <a:gridCol w="914060">
                  <a:extLst>
                    <a:ext uri="{9D8B030D-6E8A-4147-A177-3AD203B41FA5}">
                      <a16:colId xmlns:a16="http://schemas.microsoft.com/office/drawing/2014/main" xmlns="" val="3876622098"/>
                    </a:ext>
                  </a:extLst>
                </a:gridCol>
                <a:gridCol w="117697">
                  <a:extLst>
                    <a:ext uri="{9D8B030D-6E8A-4147-A177-3AD203B41FA5}">
                      <a16:colId xmlns:a16="http://schemas.microsoft.com/office/drawing/2014/main" xmlns="" val="1529747614"/>
                    </a:ext>
                  </a:extLst>
                </a:gridCol>
                <a:gridCol w="878438">
                  <a:extLst>
                    <a:ext uri="{9D8B030D-6E8A-4147-A177-3AD203B41FA5}">
                      <a16:colId xmlns:a16="http://schemas.microsoft.com/office/drawing/2014/main" xmlns="" val="2668043957"/>
                    </a:ext>
                  </a:extLst>
                </a:gridCol>
                <a:gridCol w="735957">
                  <a:extLst>
                    <a:ext uri="{9D8B030D-6E8A-4147-A177-3AD203B41FA5}">
                      <a16:colId xmlns:a16="http://schemas.microsoft.com/office/drawing/2014/main" xmlns="" val="1740050685"/>
                    </a:ext>
                  </a:extLst>
                </a:gridCol>
                <a:gridCol w="825309">
                  <a:extLst>
                    <a:ext uri="{9D8B030D-6E8A-4147-A177-3AD203B41FA5}">
                      <a16:colId xmlns:a16="http://schemas.microsoft.com/office/drawing/2014/main" xmlns="" val="1628862507"/>
                    </a:ext>
                  </a:extLst>
                </a:gridCol>
              </a:tblGrid>
              <a:tr h="603273">
                <a:tc gridSpan="7">
                  <a:txBody>
                    <a:bodyPr/>
                    <a:lstStyle/>
                    <a:p>
                      <a:pPr algn="ctr">
                        <a:lnSpc>
                          <a:spcPct val="115000"/>
                        </a:lnSpc>
                        <a:spcAft>
                          <a:spcPts val="0"/>
                        </a:spcAft>
                      </a:pPr>
                      <a:r>
                        <a:rPr lang="es-EC"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COOPERATIVAS NO FINANCIERAS (RUMIÑAHUI)</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0000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311147953"/>
                  </a:ext>
                </a:extLst>
              </a:tr>
              <a:tr h="546442">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9819898"/>
                  </a:ext>
                </a:extLst>
              </a:tr>
              <a:tr h="546442">
                <a:tc gridSpan="3">
                  <a:txBody>
                    <a:bodyPr/>
                    <a:lstStyle/>
                    <a:p>
                      <a:pPr algn="ct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COOPERATIVAS  2016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15000"/>
                        </a:lnSpc>
                        <a:spcAft>
                          <a:spcPts val="0"/>
                        </a:spcAft>
                      </a:pPr>
                      <a:r>
                        <a:rPr lang="es-EC" sz="105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COOPERATIVAS 2017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183483525"/>
                  </a:ext>
                </a:extLst>
              </a:tr>
              <a:tr h="546442">
                <a:tc>
                  <a:txBody>
                    <a:bodyPr/>
                    <a:lstStyle/>
                    <a:p>
                      <a:pPr algn="ctr">
                        <a:lnSpc>
                          <a:spcPct val="115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GRUPO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ACTIVAS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LIQUIDACIÓN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GRUPO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ACTIVAS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LIQUIDACIÓN </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3272096821"/>
                  </a:ext>
                </a:extLst>
              </a:tr>
              <a:tr h="553000">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Producción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Producción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090766"/>
                  </a:ext>
                </a:extLst>
              </a:tr>
              <a:tr h="553000">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Vivienda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Vivienda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5838754"/>
                  </a:ext>
                </a:extLst>
              </a:tr>
              <a:tr h="553000">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Servicios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Servicio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801213"/>
                  </a:ext>
                </a:extLst>
              </a:tr>
              <a:tr h="553000">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Consumo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Consumo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7994187"/>
                  </a:ext>
                </a:extLst>
              </a:tr>
              <a:tr h="553000">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7904056"/>
                  </a:ext>
                </a:extLst>
              </a:tr>
            </a:tbl>
          </a:graphicData>
        </a:graphic>
      </p:graphicFrame>
      <p:graphicFrame>
        <p:nvGraphicFramePr>
          <p:cNvPr id="5" name="Tabla 4"/>
          <p:cNvGraphicFramePr>
            <a:graphicFrameLocks noGrp="1"/>
          </p:cNvGraphicFramePr>
          <p:nvPr>
            <p:extLst/>
          </p:nvPr>
        </p:nvGraphicFramePr>
        <p:xfrm>
          <a:off x="6192982" y="963708"/>
          <a:ext cx="5430981" cy="5007598"/>
        </p:xfrm>
        <a:graphic>
          <a:graphicData uri="http://schemas.openxmlformats.org/drawingml/2006/table">
            <a:tbl>
              <a:tblPr firstRow="1" firstCol="1" bandRow="1"/>
              <a:tblGrid>
                <a:gridCol w="891192">
                  <a:extLst>
                    <a:ext uri="{9D8B030D-6E8A-4147-A177-3AD203B41FA5}">
                      <a16:colId xmlns:a16="http://schemas.microsoft.com/office/drawing/2014/main" xmlns="" val="1697618508"/>
                    </a:ext>
                  </a:extLst>
                </a:gridCol>
                <a:gridCol w="773965">
                  <a:extLst>
                    <a:ext uri="{9D8B030D-6E8A-4147-A177-3AD203B41FA5}">
                      <a16:colId xmlns:a16="http://schemas.microsoft.com/office/drawing/2014/main" xmlns="" val="4285787130"/>
                    </a:ext>
                  </a:extLst>
                </a:gridCol>
                <a:gridCol w="925857">
                  <a:extLst>
                    <a:ext uri="{9D8B030D-6E8A-4147-A177-3AD203B41FA5}">
                      <a16:colId xmlns:a16="http://schemas.microsoft.com/office/drawing/2014/main" xmlns="" val="3192158971"/>
                    </a:ext>
                  </a:extLst>
                </a:gridCol>
                <a:gridCol w="249582">
                  <a:extLst>
                    <a:ext uri="{9D8B030D-6E8A-4147-A177-3AD203B41FA5}">
                      <a16:colId xmlns:a16="http://schemas.microsoft.com/office/drawing/2014/main" xmlns="" val="1105216196"/>
                    </a:ext>
                  </a:extLst>
                </a:gridCol>
                <a:gridCol w="890563">
                  <a:extLst>
                    <a:ext uri="{9D8B030D-6E8A-4147-A177-3AD203B41FA5}">
                      <a16:colId xmlns:a16="http://schemas.microsoft.com/office/drawing/2014/main" xmlns="" val="2173980929"/>
                    </a:ext>
                  </a:extLst>
                </a:gridCol>
                <a:gridCol w="773965">
                  <a:extLst>
                    <a:ext uri="{9D8B030D-6E8A-4147-A177-3AD203B41FA5}">
                      <a16:colId xmlns:a16="http://schemas.microsoft.com/office/drawing/2014/main" xmlns="" val="2280989312"/>
                    </a:ext>
                  </a:extLst>
                </a:gridCol>
                <a:gridCol w="925857">
                  <a:extLst>
                    <a:ext uri="{9D8B030D-6E8A-4147-A177-3AD203B41FA5}">
                      <a16:colId xmlns:a16="http://schemas.microsoft.com/office/drawing/2014/main" xmlns="" val="2560651512"/>
                    </a:ext>
                  </a:extLst>
                </a:gridCol>
              </a:tblGrid>
              <a:tr h="610537">
                <a:tc gridSpan="7">
                  <a:txBody>
                    <a:bodyPr/>
                    <a:lstStyle/>
                    <a:p>
                      <a:pPr algn="ctr">
                        <a:lnSpc>
                          <a:spcPct val="115000"/>
                        </a:lnSpc>
                        <a:spcAft>
                          <a:spcPts val="0"/>
                        </a:spcAft>
                      </a:pPr>
                      <a:r>
                        <a:rPr lang="es-EC"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ASOCIACIONES NO FINANCIERAS (RUMIÑAHUI)</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solidFill>
                      <a:srgbClr val="0000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737256759"/>
                  </a:ext>
                </a:extLst>
              </a:tr>
              <a:tr h="278530">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524128898"/>
                  </a:ext>
                </a:extLst>
              </a:tr>
              <a:tr h="278530">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8359799"/>
                  </a:ext>
                </a:extLst>
              </a:tr>
              <a:tr h="278530">
                <a:tc gridSpan="3">
                  <a:txBody>
                    <a:bodyPr/>
                    <a:lstStyle/>
                    <a:p>
                      <a:pPr algn="ct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ASOCIACIONES 2016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ASOCIACIONES 2017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296657921"/>
                  </a:ext>
                </a:extLst>
              </a:tr>
              <a:tr h="763173">
                <a:tc>
                  <a:txBody>
                    <a:bodyPr/>
                    <a:lstStyle/>
                    <a:p>
                      <a:pPr algn="ctr">
                        <a:lnSpc>
                          <a:spcPct val="115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GRUPO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ACTIVAS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LIQUIDACIÓN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GRUPO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ACTIVAS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LIQUIDACIÓN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932074360"/>
                  </a:ext>
                </a:extLst>
              </a:tr>
              <a:tr h="839490">
                <a:tc>
                  <a:txBody>
                    <a:bodyPr/>
                    <a:lstStyle/>
                    <a:p>
                      <a:pPr>
                        <a:lnSpc>
                          <a:spcPct val="115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Producción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Producción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8132778"/>
                  </a:ext>
                </a:extLst>
              </a:tr>
              <a:tr h="559659">
                <a:tc>
                  <a:txBody>
                    <a:bodyPr/>
                    <a:lstStyle/>
                    <a:p>
                      <a:pP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Servicios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Servicio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4231780"/>
                  </a:ext>
                </a:extLst>
              </a:tr>
              <a:tr h="839490">
                <a:tc>
                  <a:txBody>
                    <a:bodyPr/>
                    <a:lstStyle/>
                    <a:p>
                      <a:pPr>
                        <a:lnSpc>
                          <a:spcPct val="115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Consumo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Consumo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4278183"/>
                  </a:ext>
                </a:extLst>
              </a:tr>
              <a:tr h="559659">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8040829"/>
                  </a:ext>
                </a:extLst>
              </a:tr>
            </a:tbl>
          </a:graphicData>
        </a:graphic>
      </p:graphicFrame>
      <p:sp>
        <p:nvSpPr>
          <p:cNvPr id="6" name="1 Título"/>
          <p:cNvSpPr txBox="1">
            <a:spLocks/>
          </p:cNvSpPr>
          <p:nvPr/>
        </p:nvSpPr>
        <p:spPr bwMode="auto">
          <a:xfrm>
            <a:off x="152400" y="179590"/>
            <a:ext cx="11762096"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400" dirty="0" smtClean="0">
                <a:solidFill>
                  <a:schemeClr val="accent3">
                    <a:lumMod val="50000"/>
                  </a:schemeClr>
                </a:solidFill>
                <a:latin typeface="Arial" panose="020B0604020202020204" pitchFamily="34" charset="0"/>
                <a:cs typeface="Arial" panose="020B0604020202020204" pitchFamily="34" charset="0"/>
              </a:rPr>
              <a:t>ESTRATIFICACIÓN DE LAS ORGANIZACIONES NO FINACIERAS (RUMIÑAHUI)</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6018662"/>
            <a:ext cx="3002944" cy="54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16333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DETERMINACIÓN DE LA MUESTRA </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sp>
        <p:nvSpPr>
          <p:cNvPr id="5" name="Rectángulo 4"/>
          <p:cNvSpPr/>
          <p:nvPr/>
        </p:nvSpPr>
        <p:spPr>
          <a:xfrm>
            <a:off x="466299" y="880577"/>
            <a:ext cx="10239768" cy="496996"/>
          </a:xfrm>
          <a:prstGeom prst="rect">
            <a:avLst/>
          </a:prstGeom>
        </p:spPr>
        <p:txBody>
          <a:bodyPr wrap="square">
            <a:spAutoFit/>
          </a:bodyPr>
          <a:lstStyle/>
          <a:p>
            <a:pPr algn="just">
              <a:lnSpc>
                <a:spcPct val="150000"/>
              </a:lnSpc>
              <a:spcAft>
                <a:spcPts val="800"/>
              </a:spcAft>
            </a:pPr>
            <a:r>
              <a:rPr lang="es-EC" sz="2000" dirty="0"/>
              <a:t>Para el cálculo de la muestra se aplicara la fórmula de una población </a:t>
            </a:r>
            <a:r>
              <a:rPr lang="es-EC" sz="2000" dirty="0" smtClean="0"/>
              <a:t>finita:</a:t>
            </a:r>
            <a:endParaRPr lang="es-EC" dirty="0">
              <a:effectLst/>
              <a:latin typeface="Helvetica" panose="020B0604020202020204" pitchFamily="34" charset="0"/>
              <a:ea typeface="Calibri" panose="020F0502020204030204" pitchFamily="34" charset="0"/>
              <a:cs typeface="Helvetica"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278996253"/>
              </p:ext>
            </p:extLst>
          </p:nvPr>
        </p:nvGraphicFramePr>
        <p:xfrm>
          <a:off x="652386" y="1773175"/>
          <a:ext cx="6025918" cy="3700572"/>
        </p:xfrm>
        <a:graphic>
          <a:graphicData uri="http://schemas.openxmlformats.org/drawingml/2006/table">
            <a:tbl>
              <a:tblPr firstRow="1" lastRow="1">
                <a:tableStyleId>{5FD0F851-EC5A-4D38-B0AD-8093EC10F338}</a:tableStyleId>
              </a:tblPr>
              <a:tblGrid>
                <a:gridCol w="1039936">
                  <a:extLst>
                    <a:ext uri="{9D8B030D-6E8A-4147-A177-3AD203B41FA5}">
                      <a16:colId xmlns:a16="http://schemas.microsoft.com/office/drawing/2014/main" xmlns="" val="186327981"/>
                    </a:ext>
                  </a:extLst>
                </a:gridCol>
                <a:gridCol w="4985982">
                  <a:extLst>
                    <a:ext uri="{9D8B030D-6E8A-4147-A177-3AD203B41FA5}">
                      <a16:colId xmlns:a16="http://schemas.microsoft.com/office/drawing/2014/main" xmlns="" val="3446804506"/>
                    </a:ext>
                  </a:extLst>
                </a:gridCol>
              </a:tblGrid>
              <a:tr h="827124">
                <a:tc>
                  <a:txBody>
                    <a:bodyPr/>
                    <a:lstStyle/>
                    <a:p>
                      <a:pPr>
                        <a:spcAft>
                          <a:spcPts val="0"/>
                        </a:spcAft>
                      </a:pPr>
                      <a:r>
                        <a:rPr lang="es-ES" sz="2000" dirty="0">
                          <a:effectLst/>
                        </a:rPr>
                        <a:t>N = 710</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Organizaciones del sector no financiero de los cantones Quito  y Rumiñahui</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20904490"/>
                  </a:ext>
                </a:extLst>
              </a:tr>
              <a:tr h="277256">
                <a:tc>
                  <a:txBody>
                    <a:bodyPr/>
                    <a:lstStyle/>
                    <a:p>
                      <a:pPr>
                        <a:spcAft>
                          <a:spcPts val="0"/>
                        </a:spcAft>
                      </a:pPr>
                      <a:r>
                        <a:rPr lang="es-ES" sz="2000">
                          <a:effectLst/>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53051857"/>
                  </a:ext>
                </a:extLst>
              </a:tr>
              <a:tr h="1102832">
                <a:tc>
                  <a:txBody>
                    <a:bodyPr/>
                    <a:lstStyle/>
                    <a:p>
                      <a:pPr>
                        <a:spcAft>
                          <a:spcPts val="0"/>
                        </a:spcAft>
                      </a:pPr>
                      <a:r>
                        <a:rPr lang="es-ES" sz="2000" b="1" dirty="0">
                          <a:effectLst/>
                        </a:rPr>
                        <a:t>N=</a:t>
                      </a:r>
                      <a:endParaRPr lang="es-EC" sz="1600" b="1" dirty="0">
                        <a:effectLst/>
                      </a:endParaRPr>
                    </a:p>
                    <a:p>
                      <a:pPr>
                        <a:spcAft>
                          <a:spcPts val="0"/>
                        </a:spcAft>
                      </a:pPr>
                      <a:endParaRPr lang="es-ES" sz="2000" b="1" dirty="0" smtClean="0">
                        <a:effectLst/>
                      </a:endParaRPr>
                    </a:p>
                    <a:p>
                      <a:pPr>
                        <a:spcAft>
                          <a:spcPts val="0"/>
                        </a:spcAft>
                      </a:pPr>
                      <a:r>
                        <a:rPr lang="es-ES" sz="2000" b="1" dirty="0" smtClean="0">
                          <a:effectLst/>
                        </a:rPr>
                        <a:t>p </a:t>
                      </a:r>
                      <a:r>
                        <a:rPr lang="es-ES" sz="2000" b="1" dirty="0">
                          <a:effectLst/>
                        </a:rPr>
                        <a:t>=</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710    Población (catastro sector no financiero a mayo 2018 SEPS)</a:t>
                      </a:r>
                      <a:endParaRPr lang="es-EC" sz="1600" dirty="0">
                        <a:effectLst/>
                      </a:endParaRPr>
                    </a:p>
                    <a:p>
                      <a:pPr>
                        <a:spcAft>
                          <a:spcPts val="0"/>
                        </a:spcAft>
                      </a:pPr>
                      <a:r>
                        <a:rPr lang="es-ES" sz="2000" dirty="0">
                          <a:effectLst/>
                        </a:rPr>
                        <a:t>0,4665     Probabilidad de éxito</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12941900"/>
                  </a:ext>
                </a:extLst>
              </a:tr>
              <a:tr h="277256">
                <a:tc>
                  <a:txBody>
                    <a:bodyPr/>
                    <a:lstStyle/>
                    <a:p>
                      <a:pPr>
                        <a:spcAft>
                          <a:spcPts val="0"/>
                        </a:spcAft>
                      </a:pPr>
                      <a:r>
                        <a:rPr lang="es-ES" sz="2000" b="1">
                          <a:effectLst/>
                        </a:rPr>
                        <a:t>q =</a:t>
                      </a:r>
                      <a:endParaRPr lang="es-EC"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a:effectLst/>
                        </a:rPr>
                        <a:t>0,5335    Probabilidad de fracaso</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18710185"/>
                  </a:ext>
                </a:extLst>
              </a:tr>
              <a:tr h="551416">
                <a:tc>
                  <a:txBody>
                    <a:bodyPr/>
                    <a:lstStyle/>
                    <a:p>
                      <a:pPr>
                        <a:spcAft>
                          <a:spcPts val="0"/>
                        </a:spcAft>
                      </a:pPr>
                      <a:r>
                        <a:rPr lang="es-ES" sz="2000" b="1" dirty="0">
                          <a:effectLst/>
                        </a:rPr>
                        <a:t>Z = </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1,96   Valor crítico del nivel de confianza</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76279697"/>
                  </a:ext>
                </a:extLst>
              </a:tr>
              <a:tr h="554510">
                <a:tc>
                  <a:txBody>
                    <a:bodyPr/>
                    <a:lstStyle/>
                    <a:p>
                      <a:pPr>
                        <a:spcAft>
                          <a:spcPts val="0"/>
                        </a:spcAft>
                      </a:pPr>
                      <a:r>
                        <a:rPr lang="es-ES" sz="2000" b="1" dirty="0">
                          <a:effectLst/>
                        </a:rPr>
                        <a:t>e =</a:t>
                      </a:r>
                      <a:endParaRPr lang="es-EC" sz="1600" b="1" dirty="0">
                        <a:effectLst/>
                      </a:endParaRPr>
                    </a:p>
                    <a:p>
                      <a:pPr>
                        <a:spcAft>
                          <a:spcPts val="0"/>
                        </a:spcAft>
                      </a:pPr>
                      <a:r>
                        <a:rPr lang="es-ES" sz="2000" b="1" dirty="0">
                          <a:effectLst/>
                        </a:rPr>
                        <a:t>n =   </a:t>
                      </a:r>
                      <a:endParaRPr lang="es-EC"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0,05   Error de estimación</a:t>
                      </a:r>
                      <a:endParaRPr lang="es-EC" sz="1600" b="0" dirty="0">
                        <a:effectLst/>
                      </a:endParaRPr>
                    </a:p>
                    <a:p>
                      <a:pPr>
                        <a:spcAft>
                          <a:spcPts val="0"/>
                        </a:spcAft>
                      </a:pPr>
                      <a:r>
                        <a:rPr lang="es-ES" sz="2000" b="0" dirty="0">
                          <a:effectLst/>
                        </a:rPr>
                        <a:t>249    Muestra</a:t>
                      </a:r>
                      <a:endParaRPr lang="es-EC"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26964230"/>
                  </a:ext>
                </a:extLst>
              </a:tr>
            </a:tbl>
          </a:graphicData>
        </a:graphic>
      </p:graphicFrame>
      <mc:AlternateContent xmlns:mc="http://schemas.openxmlformats.org/markup-compatibility/2006" xmlns:a14="http://schemas.microsoft.com/office/drawing/2010/main">
        <mc:Choice Requires="a14">
          <p:sp>
            <p:nvSpPr>
              <p:cNvPr id="8" name="Rectángulo 7"/>
              <p:cNvSpPr/>
              <p:nvPr/>
            </p:nvSpPr>
            <p:spPr>
              <a:xfrm>
                <a:off x="6282518" y="3069357"/>
                <a:ext cx="6096000" cy="2726708"/>
              </a:xfrm>
              <a:prstGeom prst="rect">
                <a:avLst/>
              </a:prstGeom>
            </p:spPr>
            <p:txBody>
              <a:bodyPr>
                <a:spAutoFit/>
              </a:bodyPr>
              <a:lstStyle/>
              <a:p>
                <a:pPr>
                  <a:lnSpc>
                    <a:spcPct val="115000"/>
                  </a:lnSpc>
                  <a:spcAft>
                    <a:spcPts val="1000"/>
                  </a:spcAft>
                  <a:tabLst>
                    <a:tab pos="1714500" algn="l"/>
                  </a:tabLst>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ea typeface="Times New Roman" panose="02020603050405020304" pitchFamily="18" charset="0"/>
                          <a:cs typeface="Times New Roman" panose="02020603050405020304" pitchFamily="18" charset="0"/>
                        </a:rPr>
                        <m:t>𝒏</m:t>
                      </m:r>
                      <m:r>
                        <a:rPr lang="es-ES"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𝑍</m:t>
                                  </m:r>
                                </m:e>
                              </m:d>
                            </m:e>
                            <m:sup>
                              <m:r>
                                <a:rPr lang="es-ES" i="1">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𝑝</m:t>
                              </m:r>
                            </m:e>
                          </m:d>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𝑞</m:t>
                              </m:r>
                            </m:e>
                          </m:d>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𝑁</m:t>
                              </m:r>
                            </m:e>
                          </m:d>
                        </m:num>
                        <m:den>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𝑒</m:t>
                                  </m:r>
                                </m:e>
                              </m:d>
                            </m:e>
                            <m:sup>
                              <m:r>
                                <a:rPr lang="es-ES" i="1">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𝑁</m:t>
                              </m:r>
                            </m:e>
                          </m:d>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𝑍</m:t>
                                  </m:r>
                                </m:e>
                              </m:d>
                            </m:e>
                            <m:sup>
                              <m:r>
                                <a:rPr lang="es-ES" i="1">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𝑝</m:t>
                              </m:r>
                            </m:e>
                          </m:d>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𝑞</m:t>
                              </m:r>
                            </m:e>
                          </m:d>
                        </m:den>
                      </m:f>
                    </m:oMath>
                  </m:oMathPara>
                </a14:m>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tabLst>
                    <a:tab pos="1714500" algn="l"/>
                  </a:tabLst>
                </a:pPr>
                <a14:m>
                  <m:oMathPara xmlns:m="http://schemas.openxmlformats.org/officeDocument/2006/math">
                    <m:oMathParaPr>
                      <m:jc m:val="centerGroup"/>
                    </m:oMathParaPr>
                    <m:oMath xmlns:m="http://schemas.openxmlformats.org/officeDocument/2006/math">
                      <m:r>
                        <a:rPr lang="es-ES"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s-ES"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1.96</m:t>
                                  </m:r>
                                </m:e>
                              </m:d>
                            </m:e>
                            <m:sup>
                              <m:r>
                                <a:rPr lang="es-ES" i="1">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0,4665</m:t>
                              </m:r>
                            </m:e>
                          </m:d>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0,5335</m:t>
                              </m:r>
                            </m:e>
                          </m:d>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710</m:t>
                              </m:r>
                            </m:e>
                          </m:d>
                        </m:num>
                        <m:den>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0,05</m:t>
                                  </m:r>
                                </m:e>
                              </m:d>
                            </m:e>
                            <m:sup>
                              <m:r>
                                <a:rPr lang="es-ES" i="1">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710</m:t>
                              </m:r>
                            </m:e>
                          </m:d>
                          <m:r>
                            <a:rPr lang="es-ES"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1.96</m:t>
                                  </m:r>
                                </m:e>
                              </m:d>
                            </m:e>
                            <m:sup>
                              <m:r>
                                <a:rPr lang="es-ES" i="1">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0,4665</m:t>
                              </m:r>
                            </m:e>
                          </m:d>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0,5335</m:t>
                              </m:r>
                            </m:e>
                          </m:d>
                        </m:den>
                      </m:f>
                    </m:oMath>
                  </m:oMathPara>
                </a14:m>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tabLst>
                    <a:tab pos="1714500" algn="l"/>
                  </a:tabLst>
                </a:pPr>
                <a14:m>
                  <m:oMathPara xmlns:m="http://schemas.openxmlformats.org/officeDocument/2006/math">
                    <m:oMathParaPr>
                      <m:jc m:val="centerGroup"/>
                    </m:oMathParaPr>
                    <m:oMath xmlns:m="http://schemas.openxmlformats.org/officeDocument/2006/math">
                      <m:r>
                        <a:rPr lang="es-ES"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s-ES"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i="1">
                          <a:effectLst/>
                          <a:latin typeface="Cambria Math" panose="02040503050406030204" pitchFamily="18" charset="0"/>
                          <a:ea typeface="Times New Roman" panose="02020603050405020304" pitchFamily="18" charset="0"/>
                          <a:cs typeface="Times New Roman" panose="02020603050405020304" pitchFamily="18" charset="0"/>
                        </a:rPr>
                        <m:t>249</m:t>
                      </m:r>
                    </m:oMath>
                  </m:oMathPara>
                </a14:m>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S" dirty="0">
                    <a:effectLst/>
                    <a:latin typeface="Cambria Math" panose="02040503050406030204" pitchFamily="18" charset="0"/>
                    <a:ea typeface="Times New Roman" panose="02020603050405020304" pitchFamily="18" charset="0"/>
                    <a:cs typeface="Times New Roman" panose="02020603050405020304" pitchFamily="18" charset="0"/>
                  </a:rPr>
                  <a:t/>
                </a:r>
                <a:br>
                  <a:rPr lang="es-ES" dirty="0">
                    <a:effectLst/>
                    <a:latin typeface="Cambria Math" panose="02040503050406030204" pitchFamily="18" charset="0"/>
                    <a:ea typeface="Times New Roman" panose="02020603050405020304" pitchFamily="18" charset="0"/>
                    <a:cs typeface="Times New Roman" panose="02020603050405020304" pitchFamily="18" charset="0"/>
                  </a:rPr>
                </a:br>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6282518" y="3069357"/>
                <a:ext cx="6096000" cy="2726708"/>
              </a:xfrm>
              <a:prstGeom prst="rect">
                <a:avLst/>
              </a:prstGeom>
              <a:blipFill rotWithShape="0">
                <a:blip r:embed="rId2"/>
                <a:stretch>
                  <a:fillRect/>
                </a:stretch>
              </a:blipFill>
            </p:spPr>
            <p:txBody>
              <a:bodyPr/>
              <a:lstStyle/>
              <a:p>
                <a:r>
                  <a:rPr lang="es-EC">
                    <a:noFill/>
                  </a:rPr>
                  <a:t> </a:t>
                </a:r>
              </a:p>
            </p:txBody>
          </p:sp>
        </mc:Fallback>
      </mc:AlternateContent>
      <p:pic>
        <p:nvPicPr>
          <p:cNvPr id="10"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3179" r="7596"/>
          <a:stretch/>
        </p:blipFill>
        <p:spPr bwMode="auto">
          <a:xfrm rot="1501076">
            <a:off x="9832260" y="1057302"/>
            <a:ext cx="1882023" cy="173970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rot="1052788">
            <a:off x="9701216" y="1696321"/>
            <a:ext cx="2144110" cy="461665"/>
          </a:xfrm>
          <a:prstGeom prst="rect">
            <a:avLst/>
          </a:prstGeom>
          <a:noFill/>
        </p:spPr>
        <p:txBody>
          <a:bodyPr wrap="square" rtlCol="0">
            <a:spAutoFit/>
          </a:bodyPr>
          <a:lstStyle/>
          <a:p>
            <a:pPr algn="ctr"/>
            <a:r>
              <a:rPr lang="es-EC" sz="2400" dirty="0" smtClean="0"/>
              <a:t>Muestra</a:t>
            </a:r>
            <a:endParaRPr lang="es-EC" sz="2400" dirty="0"/>
          </a:p>
        </p:txBody>
      </p:sp>
      <p:pic>
        <p:nvPicPr>
          <p:cNvPr id="9"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948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ANÁLISIS  DE LOS RESULTADOS</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sp>
        <p:nvSpPr>
          <p:cNvPr id="5" name="Rectángulo 4"/>
          <p:cNvSpPr/>
          <p:nvPr/>
        </p:nvSpPr>
        <p:spPr>
          <a:xfrm>
            <a:off x="370764" y="1854882"/>
            <a:ext cx="7148946" cy="2554545"/>
          </a:xfrm>
          <a:prstGeom prst="rect">
            <a:avLst/>
          </a:prstGeom>
        </p:spPr>
        <p:txBody>
          <a:bodyPr wrap="square">
            <a:spAutoFit/>
          </a:bodyPr>
          <a:lstStyle/>
          <a:p>
            <a:pPr algn="just"/>
            <a:r>
              <a:rPr lang="es-ES" sz="3200" dirty="0">
                <a:latin typeface="Times New Roman" panose="02020603050405020304" pitchFamily="18" charset="0"/>
                <a:ea typeface="Times New Roman" panose="02020603050405020304" pitchFamily="18" charset="0"/>
              </a:rPr>
              <a:t>El presente </a:t>
            </a:r>
            <a:r>
              <a:rPr lang="es-ES" sz="3200" dirty="0" smtClean="0">
                <a:latin typeface="Times New Roman" panose="02020603050405020304" pitchFamily="18" charset="0"/>
                <a:ea typeface="Times New Roman" panose="02020603050405020304" pitchFamily="18" charset="0"/>
              </a:rPr>
              <a:t>tiene </a:t>
            </a:r>
            <a:r>
              <a:rPr lang="es-ES" sz="3200" dirty="0">
                <a:latin typeface="Times New Roman" panose="02020603050405020304" pitchFamily="18" charset="0"/>
                <a:ea typeface="Times New Roman" panose="02020603050405020304" pitchFamily="18" charset="0"/>
              </a:rPr>
              <a:t>como finalidad detallar los resultados que se obtuvieron durante esta investigación, a través de las encuestas aplicadas a las organizaciones del sector no financiero.</a:t>
            </a:r>
            <a:endParaRPr lang="es-EC" sz="3200" dirty="0"/>
          </a:p>
        </p:txBody>
      </p:sp>
      <p:pic>
        <p:nvPicPr>
          <p:cNvPr id="7"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0978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2" name="Picture 20" descr="https://scontent.fuio13-1.fna.fbcdn.net/v/t1.15752-9/51278361_2238594943031896_7345445445499355136_n.png?_nc_cat=105&amp;_nc_ht=scontent.fuio13-1.fna&amp;oh=acab8de89b6d22317e3b621e25a95d10&amp;oe=5CF59EA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675" y="2470592"/>
            <a:ext cx="5754597" cy="3581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63942" y="997969"/>
            <a:ext cx="10972800" cy="1143000"/>
          </a:xfrm>
        </p:spPr>
        <p:txBody>
          <a:bodyPr/>
          <a:lstStyle/>
          <a:p>
            <a:r>
              <a:rPr lang="es-EC" sz="3200" b="1" dirty="0" smtClean="0">
                <a:latin typeface="MV Boli" panose="02000500030200090000" pitchFamily="2" charset="0"/>
                <a:cs typeface="MV Boli" panose="02000500030200090000" pitchFamily="2" charset="0"/>
              </a:rPr>
              <a:t>¿Maneja un modelo de gestión  en su organización  que permita el desarrollo y cumplimiento  de sus objetivos?</a:t>
            </a:r>
            <a:endParaRPr lang="es-EC" sz="3200" b="1" dirty="0">
              <a:latin typeface="MV Boli" panose="02000500030200090000" pitchFamily="2" charset="0"/>
              <a:cs typeface="MV Boli" panose="02000500030200090000" pitchFamily="2" charset="0"/>
            </a:endParaRPr>
          </a:p>
        </p:txBody>
      </p:sp>
      <p:pic>
        <p:nvPicPr>
          <p:cNvPr id="18440" name="Picture 8"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25" y="2821959"/>
            <a:ext cx="2619375" cy="1743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46" name="Picture 14" descr="Resultado de imagen para buena  gestion empresar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949" y="4104486"/>
            <a:ext cx="2287793" cy="1524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ANÁLISIS  UNIVARIADO</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9336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5092" y="961115"/>
            <a:ext cx="10809027" cy="954107"/>
          </a:xfrm>
          <a:prstGeom prst="rect">
            <a:avLst/>
          </a:prstGeom>
        </p:spPr>
        <p:txBody>
          <a:bodyPr wrap="square">
            <a:spAutoFit/>
          </a:bodyPr>
          <a:lstStyle/>
          <a:p>
            <a:pPr algn="ctr"/>
            <a:r>
              <a:rPr lang="es-ES" sz="2800" b="1" dirty="0">
                <a:solidFill>
                  <a:srgbClr val="000000"/>
                </a:solidFill>
                <a:latin typeface="MV Boli" panose="02000500030200090000" pitchFamily="2" charset="0"/>
                <a:ea typeface="Yu Gothic UI Semibold" panose="020B0700000000000000" pitchFamily="34" charset="-128"/>
                <a:cs typeface="MV Boli" panose="02000500030200090000" pitchFamily="2" charset="0"/>
              </a:rPr>
              <a:t>¿Indique cuál es la principal causa que dificulta a las organizaciones no financieras a mantenerse dentro del mercado?</a:t>
            </a:r>
            <a:endParaRPr lang="es-EC" sz="2800" dirty="0">
              <a:latin typeface="MV Boli" panose="02000500030200090000" pitchFamily="2" charset="0"/>
              <a:ea typeface="Yu Gothic UI Semibold" panose="020B0700000000000000" pitchFamily="34" charset="-128"/>
              <a:cs typeface="MV Boli" panose="02000500030200090000" pitchFamily="2"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975352997"/>
              </p:ext>
            </p:extLst>
          </p:nvPr>
        </p:nvGraphicFramePr>
        <p:xfrm>
          <a:off x="1856097" y="2003779"/>
          <a:ext cx="9348716" cy="3826256"/>
        </p:xfrm>
        <a:graphic>
          <a:graphicData uri="http://schemas.openxmlformats.org/drawingml/2006/table">
            <a:tbl>
              <a:tblPr>
                <a:tableStyleId>{5DA37D80-6434-44D0-A028-1B22A696006F}</a:tableStyleId>
              </a:tblPr>
              <a:tblGrid>
                <a:gridCol w="724015"/>
                <a:gridCol w="3624438"/>
                <a:gridCol w="1086658"/>
                <a:gridCol w="1304535"/>
                <a:gridCol w="1304535"/>
                <a:gridCol w="1304535"/>
              </a:tblGrid>
              <a:tr h="457295">
                <a:tc gridSpan="2">
                  <a:txBody>
                    <a:bodyPr/>
                    <a:lstStyle/>
                    <a:p>
                      <a:pPr>
                        <a:lnSpc>
                          <a:spcPct val="115000"/>
                        </a:lnSpc>
                        <a:spcAft>
                          <a:spcPts val="0"/>
                        </a:spcAft>
                      </a:pPr>
                      <a:r>
                        <a:rPr lang="es-ES" sz="2800" dirty="0">
                          <a:effectLst/>
                        </a:rPr>
                        <a:t>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pPr marL="38100" marR="38100" algn="ctr">
                        <a:lnSpc>
                          <a:spcPts val="1600"/>
                        </a:lnSpc>
                        <a:spcAft>
                          <a:spcPts val="0"/>
                        </a:spcAft>
                      </a:pPr>
                      <a:r>
                        <a:rPr lang="es-ES" sz="1500" b="1">
                          <a:effectLst/>
                        </a:rPr>
                        <a:t>Frecuencia</a:t>
                      </a:r>
                      <a:endParaRPr lang="es-EC" sz="15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500" b="1">
                          <a:effectLst/>
                        </a:rPr>
                        <a:t>Porcentaje</a:t>
                      </a:r>
                      <a:endParaRPr lang="es-EC" sz="15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500" b="1" dirty="0">
                          <a:effectLst/>
                        </a:rPr>
                        <a:t>Porcentaje válido</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500" b="1" dirty="0">
                          <a:effectLst/>
                        </a:rPr>
                        <a:t>Porcentaje acumulado</a:t>
                      </a:r>
                      <a:endParaRPr lang="es-EC"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57295">
                <a:tc rowSpan="6">
                  <a:txBody>
                    <a:bodyPr/>
                    <a:lstStyle/>
                    <a:p>
                      <a:pPr marL="38100" marR="38100">
                        <a:lnSpc>
                          <a:spcPts val="1600"/>
                        </a:lnSpc>
                        <a:spcAft>
                          <a:spcPts val="0"/>
                        </a:spcAft>
                      </a:pPr>
                      <a:r>
                        <a:rPr lang="es-ES" sz="1400" dirty="0">
                          <a:effectLst/>
                        </a:rPr>
                        <a:t>Válido</a:t>
                      </a:r>
                      <a:endParaRPr lang="es-EC" sz="2400" dirty="0">
                        <a:effectLst/>
                      </a:endParaRPr>
                    </a:p>
                    <a:p>
                      <a:pPr>
                        <a:lnSpc>
                          <a:spcPct val="115000"/>
                        </a:lnSpc>
                        <a:spcAft>
                          <a:spcPts val="1000"/>
                        </a:spcAft>
                      </a:pPr>
                      <a:r>
                        <a:rPr lang="es-ES" sz="1600" dirty="0">
                          <a:effectLst/>
                        </a:rPr>
                        <a:t> </a:t>
                      </a:r>
                      <a:endParaRPr lang="es-EC" sz="2400" dirty="0">
                        <a:effectLst/>
                      </a:endParaRPr>
                    </a:p>
                    <a:p>
                      <a:pPr>
                        <a:lnSpc>
                          <a:spcPct val="115000"/>
                        </a:lnSpc>
                        <a:spcAft>
                          <a:spcPts val="1000"/>
                        </a:spcAft>
                      </a:pPr>
                      <a:r>
                        <a:rPr lang="es-ES" sz="1600" dirty="0">
                          <a:effectLst/>
                        </a:rPr>
                        <a:t> </a:t>
                      </a:r>
                      <a:endParaRPr lang="es-EC" sz="2400" dirty="0">
                        <a:effectLst/>
                      </a:endParaRPr>
                    </a:p>
                    <a:p>
                      <a:pPr>
                        <a:lnSpc>
                          <a:spcPct val="115000"/>
                        </a:lnSpc>
                        <a:spcAft>
                          <a:spcPts val="1000"/>
                        </a:spcAft>
                      </a:pPr>
                      <a:r>
                        <a:rPr lang="es-ES" sz="1600" dirty="0">
                          <a:effectLst/>
                        </a:rPr>
                        <a:t> </a:t>
                      </a:r>
                      <a:endParaRPr lang="es-EC" sz="2400" dirty="0">
                        <a:effectLst/>
                      </a:endParaRPr>
                    </a:p>
                    <a:p>
                      <a:pPr>
                        <a:lnSpc>
                          <a:spcPct val="115000"/>
                        </a:lnSpc>
                        <a:spcAft>
                          <a:spcPts val="1000"/>
                        </a:spcAft>
                      </a:pPr>
                      <a:r>
                        <a:rPr lang="es-ES" sz="1600" dirty="0">
                          <a:effectLst/>
                        </a:rPr>
                        <a:t> </a:t>
                      </a:r>
                      <a:endParaRPr lang="es-EC" sz="2400" dirty="0">
                        <a:effectLst/>
                      </a:endParaRPr>
                    </a:p>
                    <a:p>
                      <a:pPr>
                        <a:lnSpc>
                          <a:spcPct val="115000"/>
                        </a:lnSpc>
                        <a:spcAft>
                          <a:spcPts val="1000"/>
                        </a:spcAft>
                      </a:pPr>
                      <a:r>
                        <a:rPr lang="es-ES" sz="1600" dirty="0">
                          <a:effectLst/>
                        </a:rPr>
                        <a:t> </a:t>
                      </a:r>
                      <a:endParaRPr lang="es-EC" sz="2400" dirty="0">
                        <a:effectLst/>
                      </a:endParaRPr>
                    </a:p>
                    <a:p>
                      <a:pPr>
                        <a:lnSpc>
                          <a:spcPct val="115000"/>
                        </a:lnSpc>
                        <a:spcAft>
                          <a:spcPts val="1000"/>
                        </a:spcAft>
                      </a:pPr>
                      <a:r>
                        <a:rPr lang="es-ES" sz="1600" dirty="0">
                          <a:effectLst/>
                        </a:rPr>
                        <a:t> </a:t>
                      </a:r>
                      <a:endParaRPr lang="es-EC" sz="2400" dirty="0">
                        <a:effectLst/>
                      </a:endParaRPr>
                    </a:p>
                    <a:p>
                      <a:pPr>
                        <a:lnSpc>
                          <a:spcPct val="115000"/>
                        </a:lnSpc>
                        <a:spcAft>
                          <a:spcPts val="1000"/>
                        </a:spcAft>
                      </a:pPr>
                      <a:r>
                        <a:rPr lang="es-ES" sz="1600" dirty="0">
                          <a:effectLst/>
                        </a:rPr>
                        <a:t> </a:t>
                      </a:r>
                      <a:endParaRPr lang="es-EC" sz="2400" dirty="0">
                        <a:effectLst/>
                      </a:endParaRPr>
                    </a:p>
                    <a:p>
                      <a:pPr>
                        <a:lnSpc>
                          <a:spcPct val="115000"/>
                        </a:lnSpc>
                        <a:spcAft>
                          <a:spcPts val="1000"/>
                        </a:spcAft>
                      </a:pPr>
                      <a:r>
                        <a:rPr lang="es-ES" sz="1600" dirty="0">
                          <a:effectLst/>
                        </a:rPr>
                        <a:t>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S" sz="1600">
                          <a:effectLst/>
                        </a:rPr>
                        <a:t>Competencia desleal y en exceso</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51</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20,5</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20,5</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20,5</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85943">
                <a:tc vMerge="1">
                  <a:txBody>
                    <a:bodyPr/>
                    <a:lstStyle/>
                    <a:p>
                      <a:endParaRPr lang="es-EC"/>
                    </a:p>
                  </a:txBody>
                  <a:tcPr/>
                </a:tc>
                <a:tc>
                  <a:txBody>
                    <a:bodyPr/>
                    <a:lstStyle/>
                    <a:p>
                      <a:pPr marL="38100" marR="38100">
                        <a:lnSpc>
                          <a:spcPts val="1600"/>
                        </a:lnSpc>
                        <a:spcAft>
                          <a:spcPts val="0"/>
                        </a:spcAft>
                      </a:pPr>
                      <a:r>
                        <a:rPr lang="es-ES" sz="1600">
                          <a:effectLst/>
                        </a:rPr>
                        <a:t>Demasiados trámites para la participación en compras públicas</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30</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dirty="0">
                          <a:effectLst/>
                        </a:rPr>
                        <a:t>12,0</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12,0</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32,5</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46511">
                <a:tc vMerge="1">
                  <a:txBody>
                    <a:bodyPr/>
                    <a:lstStyle/>
                    <a:p>
                      <a:endParaRPr lang="es-EC"/>
                    </a:p>
                  </a:txBody>
                  <a:tcPr/>
                </a:tc>
                <a:tc>
                  <a:txBody>
                    <a:bodyPr/>
                    <a:lstStyle/>
                    <a:p>
                      <a:pPr marL="38100" marR="38100">
                        <a:lnSpc>
                          <a:spcPts val="1600"/>
                        </a:lnSpc>
                        <a:spcAft>
                          <a:spcPts val="0"/>
                        </a:spcAft>
                      </a:pPr>
                      <a:r>
                        <a:rPr lang="es-ES" sz="1600">
                          <a:effectLst/>
                        </a:rPr>
                        <a:t>Factor económico</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115</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dirty="0">
                          <a:effectLst/>
                        </a:rPr>
                        <a:t>46,2</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38100" marR="38100" algn="r">
                        <a:lnSpc>
                          <a:spcPts val="1600"/>
                        </a:lnSpc>
                        <a:spcAft>
                          <a:spcPts val="0"/>
                        </a:spcAft>
                      </a:pPr>
                      <a:r>
                        <a:rPr lang="es-ES" sz="1600" dirty="0">
                          <a:effectLst/>
                        </a:rPr>
                        <a:t>46,2</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dirty="0">
                          <a:effectLst/>
                        </a:rPr>
                        <a:t>78,7</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85943">
                <a:tc vMerge="1">
                  <a:txBody>
                    <a:bodyPr/>
                    <a:lstStyle/>
                    <a:p>
                      <a:endParaRPr lang="es-EC"/>
                    </a:p>
                  </a:txBody>
                  <a:tcPr/>
                </a:tc>
                <a:tc>
                  <a:txBody>
                    <a:bodyPr/>
                    <a:lstStyle/>
                    <a:p>
                      <a:pPr marL="38100" marR="38100">
                        <a:lnSpc>
                          <a:spcPts val="1600"/>
                        </a:lnSpc>
                        <a:spcAft>
                          <a:spcPts val="0"/>
                        </a:spcAft>
                      </a:pPr>
                      <a:r>
                        <a:rPr lang="es-ES" sz="1600">
                          <a:effectLst/>
                        </a:rPr>
                        <a:t>Falta de apoyo de instituciones públicas y privadas</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30</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dirty="0">
                          <a:effectLst/>
                        </a:rPr>
                        <a:t>12,0</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12,0</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90,8</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57295">
                <a:tc vMerge="1">
                  <a:txBody>
                    <a:bodyPr/>
                    <a:lstStyle/>
                    <a:p>
                      <a:endParaRPr lang="es-EC"/>
                    </a:p>
                  </a:txBody>
                  <a:tcPr/>
                </a:tc>
                <a:tc>
                  <a:txBody>
                    <a:bodyPr/>
                    <a:lstStyle/>
                    <a:p>
                      <a:pPr marL="38100" marR="38100">
                        <a:lnSpc>
                          <a:spcPts val="1600"/>
                        </a:lnSpc>
                        <a:spcAft>
                          <a:spcPts val="0"/>
                        </a:spcAft>
                      </a:pPr>
                      <a:r>
                        <a:rPr lang="es-ES" sz="1600">
                          <a:effectLst/>
                        </a:rPr>
                        <a:t>Limitadas capacitaciones</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23</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9,2</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9,2</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a:effectLst/>
                        </a:rPr>
                        <a:t>100,0</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2546">
                <a:tc vMerge="1">
                  <a:txBody>
                    <a:bodyPr/>
                    <a:lstStyle/>
                    <a:p>
                      <a:endParaRPr lang="es-EC"/>
                    </a:p>
                  </a:txBody>
                  <a:tcPr/>
                </a:tc>
                <a:tc>
                  <a:txBody>
                    <a:bodyPr/>
                    <a:lstStyle/>
                    <a:p>
                      <a:pPr marL="38100" marR="38100">
                        <a:lnSpc>
                          <a:spcPts val="1600"/>
                        </a:lnSpc>
                        <a:spcAft>
                          <a:spcPts val="0"/>
                        </a:spcAft>
                      </a:pPr>
                      <a:r>
                        <a:rPr lang="es-ES" sz="1600" b="1" dirty="0">
                          <a:effectLst/>
                        </a:rPr>
                        <a:t>Total</a:t>
                      </a:r>
                      <a:endParaRPr lang="es-EC"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b="1" dirty="0">
                          <a:effectLst/>
                        </a:rPr>
                        <a:t>249</a:t>
                      </a:r>
                      <a:endParaRPr lang="es-EC"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b="1" dirty="0">
                          <a:effectLst/>
                        </a:rPr>
                        <a:t>100,0</a:t>
                      </a:r>
                      <a:endParaRPr lang="es-EC"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S" sz="1600" b="1" dirty="0">
                          <a:effectLst/>
                        </a:rPr>
                        <a:t>100,0</a:t>
                      </a:r>
                      <a:endParaRPr lang="es-EC"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S" sz="2800" dirty="0">
                          <a:effectLst/>
                        </a:rPr>
                        <a:t> </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18434" name="Picture 2" descr="Resultado de imagen para competencia desl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67" y="2279175"/>
            <a:ext cx="1306916" cy="9801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5959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ANÁLISIS  BIVARIADO</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361661073"/>
              </p:ext>
            </p:extLst>
          </p:nvPr>
        </p:nvGraphicFramePr>
        <p:xfrm>
          <a:off x="450165" y="671287"/>
          <a:ext cx="11451103" cy="5265276"/>
        </p:xfrm>
        <a:graphic>
          <a:graphicData uri="http://schemas.openxmlformats.org/drawingml/2006/table">
            <a:tbl>
              <a:tblPr>
                <a:tableStyleId>{69C7853C-536D-4A76-A0AE-DD22124D55A5}</a:tableStyleId>
              </a:tblPr>
              <a:tblGrid>
                <a:gridCol w="3242265">
                  <a:extLst>
                    <a:ext uri="{9D8B030D-6E8A-4147-A177-3AD203B41FA5}">
                      <a16:colId xmlns="" xmlns:a16="http://schemas.microsoft.com/office/drawing/2014/main" val="1133665517"/>
                    </a:ext>
                  </a:extLst>
                </a:gridCol>
                <a:gridCol w="2027242">
                  <a:extLst>
                    <a:ext uri="{9D8B030D-6E8A-4147-A177-3AD203B41FA5}">
                      <a16:colId xmlns="" xmlns:a16="http://schemas.microsoft.com/office/drawing/2014/main" val="4123532376"/>
                    </a:ext>
                  </a:extLst>
                </a:gridCol>
                <a:gridCol w="1606274">
                  <a:extLst>
                    <a:ext uri="{9D8B030D-6E8A-4147-A177-3AD203B41FA5}">
                      <a16:colId xmlns="" xmlns:a16="http://schemas.microsoft.com/office/drawing/2014/main" val="2375583078"/>
                    </a:ext>
                  </a:extLst>
                </a:gridCol>
                <a:gridCol w="1609575">
                  <a:extLst>
                    <a:ext uri="{9D8B030D-6E8A-4147-A177-3AD203B41FA5}">
                      <a16:colId xmlns="" xmlns:a16="http://schemas.microsoft.com/office/drawing/2014/main" val="1869985681"/>
                    </a:ext>
                  </a:extLst>
                </a:gridCol>
                <a:gridCol w="1609575">
                  <a:extLst>
                    <a:ext uri="{9D8B030D-6E8A-4147-A177-3AD203B41FA5}">
                      <a16:colId xmlns="" xmlns:a16="http://schemas.microsoft.com/office/drawing/2014/main" val="3274348755"/>
                    </a:ext>
                  </a:extLst>
                </a:gridCol>
                <a:gridCol w="1356172">
                  <a:extLst>
                    <a:ext uri="{9D8B030D-6E8A-4147-A177-3AD203B41FA5}">
                      <a16:colId xmlns="" xmlns:a16="http://schemas.microsoft.com/office/drawing/2014/main" val="171275378"/>
                    </a:ext>
                  </a:extLst>
                </a:gridCol>
              </a:tblGrid>
              <a:tr h="686776">
                <a:tc rowSpan="2" gridSpan="3">
                  <a:txBody>
                    <a:bodyPr/>
                    <a:lstStyle/>
                    <a:p>
                      <a:pPr>
                        <a:lnSpc>
                          <a:spcPct val="115000"/>
                        </a:lnSpc>
                        <a:spcAft>
                          <a:spcPts val="0"/>
                        </a:spcAft>
                      </a:pPr>
                      <a:r>
                        <a:rPr lang="es-ES" sz="1600" dirty="0">
                          <a:effectLst/>
                        </a:rPr>
                        <a:t> </a:t>
                      </a:r>
                      <a:endParaRPr lang="es-EC" sz="2400" dirty="0">
                        <a:effectLst/>
                      </a:endParaRPr>
                    </a:p>
                    <a:p>
                      <a:pPr>
                        <a:lnSpc>
                          <a:spcPct val="115000"/>
                        </a:lnSpc>
                        <a:spcAft>
                          <a:spcPts val="0"/>
                        </a:spcAft>
                      </a:pPr>
                      <a:r>
                        <a:rPr lang="es-ES" sz="1600" dirty="0" smtClean="0">
                          <a:effectLst/>
                        </a:rPr>
                        <a:t>¿</a:t>
                      </a:r>
                      <a:r>
                        <a:rPr lang="es-ES" sz="1600" dirty="0">
                          <a:effectLst/>
                        </a:rPr>
                        <a:t>Cuál es su principal actividad económica</a:t>
                      </a:r>
                      <a:r>
                        <a:rPr lang="es-ES" sz="1600" dirty="0" smtClean="0">
                          <a:effectLst/>
                        </a:rPr>
                        <a:t>?*. </a:t>
                      </a:r>
                      <a:r>
                        <a:rPr lang="es-ES" sz="1600" dirty="0">
                          <a:effectLst/>
                        </a:rPr>
                        <a:t>¿Maneja un modelo de gestión en su organización que permita el desarrollo y cumplimiento de todos los objetivos?</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rowSpan="2" hMerge="1">
                  <a:txBody>
                    <a:bodyPr/>
                    <a:lstStyle/>
                    <a:p>
                      <a:endParaRPr lang="es-EC"/>
                    </a:p>
                  </a:txBody>
                  <a:tcPr/>
                </a:tc>
                <a:tc rowSpan="2" hMerge="1">
                  <a:txBody>
                    <a:bodyPr/>
                    <a:lstStyle/>
                    <a:p>
                      <a:endParaRPr lang="es-EC"/>
                    </a:p>
                  </a:txBody>
                  <a:tcPr/>
                </a:tc>
                <a:tc gridSpan="2">
                  <a:txBody>
                    <a:bodyPr/>
                    <a:lstStyle/>
                    <a:p>
                      <a:pPr marL="38100" marR="38100" algn="ctr">
                        <a:lnSpc>
                          <a:spcPts val="1600"/>
                        </a:lnSpc>
                        <a:spcAft>
                          <a:spcPts val="0"/>
                        </a:spcAft>
                      </a:pPr>
                      <a:r>
                        <a:rPr lang="es-ES" sz="1200">
                          <a:effectLst/>
                        </a:rPr>
                        <a:t>15. ¿Maneja un modelo de gestión en su organización que permita el desarrollo y cumplimiento de todos los objetivos?</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hMerge="1">
                  <a:txBody>
                    <a:bodyPr/>
                    <a:lstStyle/>
                    <a:p>
                      <a:endParaRPr lang="es-EC"/>
                    </a:p>
                  </a:txBody>
                  <a:tcPr/>
                </a:tc>
                <a:tc rowSpan="2">
                  <a:txBody>
                    <a:bodyPr/>
                    <a:lstStyle/>
                    <a:p>
                      <a:pPr marL="38100" marR="38100" algn="ctr">
                        <a:lnSpc>
                          <a:spcPts val="1600"/>
                        </a:lnSpc>
                        <a:spcAft>
                          <a:spcPts val="0"/>
                        </a:spcAft>
                      </a:pPr>
                      <a:r>
                        <a:rPr lang="es-ES" sz="1200">
                          <a:effectLst/>
                        </a:rPr>
                        <a:t>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422851269"/>
                  </a:ext>
                </a:extLst>
              </a:tr>
              <a:tr h="22892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S" sz="1200">
                          <a:effectLst/>
                        </a:rPr>
                        <a:t>Sí</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ctr">
                        <a:lnSpc>
                          <a:spcPts val="1600"/>
                        </a:lnSpc>
                        <a:spcAft>
                          <a:spcPts val="0"/>
                        </a:spcAft>
                      </a:pPr>
                      <a:r>
                        <a:rPr lang="es-ES" sz="1200">
                          <a:effectLst/>
                        </a:rPr>
                        <a:t>No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vMerge="1">
                  <a:txBody>
                    <a:bodyPr/>
                    <a:lstStyle/>
                    <a:p>
                      <a:endParaRPr lang="es-EC"/>
                    </a:p>
                  </a:txBody>
                  <a:tcPr/>
                </a:tc>
                <a:extLst>
                  <a:ext uri="{0D108BD9-81ED-4DB2-BD59-A6C34878D82A}">
                    <a16:rowId xmlns="" xmlns:a16="http://schemas.microsoft.com/office/drawing/2014/main" val="1612326125"/>
                  </a:ext>
                </a:extLst>
              </a:tr>
              <a:tr h="228925">
                <a:tc rowSpan="17">
                  <a:txBody>
                    <a:bodyPr/>
                    <a:lstStyle/>
                    <a:p>
                      <a:pPr marL="38100" marR="38100">
                        <a:lnSpc>
                          <a:spcPts val="1600"/>
                        </a:lnSpc>
                        <a:spcAft>
                          <a:spcPts val="0"/>
                        </a:spcAft>
                      </a:pPr>
                      <a:r>
                        <a:rPr lang="es-ES" sz="1200" dirty="0">
                          <a:effectLst/>
                        </a:rPr>
                        <a:t>2. ¿Cuál es su principal actividad económica?</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rowSpan="2">
                  <a:txBody>
                    <a:bodyPr/>
                    <a:lstStyle/>
                    <a:p>
                      <a:pPr marL="38100" marR="38100">
                        <a:lnSpc>
                          <a:spcPts val="1600"/>
                        </a:lnSpc>
                        <a:spcAft>
                          <a:spcPts val="0"/>
                        </a:spcAft>
                      </a:pPr>
                      <a:r>
                        <a:rPr lang="es-ES" sz="1200">
                          <a:effectLst/>
                        </a:rPr>
                        <a:t>Agrícola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5</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14</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19</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379596854"/>
                  </a:ext>
                </a:extLst>
              </a:tr>
              <a:tr h="22892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200">
                          <a:effectLst/>
                        </a:rPr>
                        <a:t>% del 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2,0%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5,6%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7,6%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3470761239"/>
                  </a:ext>
                </a:extLst>
              </a:tr>
              <a:tr h="228925">
                <a:tc vMerge="1">
                  <a:txBody>
                    <a:bodyPr/>
                    <a:lstStyle/>
                    <a:p>
                      <a:endParaRPr lang="es-EC"/>
                    </a:p>
                  </a:txBody>
                  <a:tcPr/>
                </a:tc>
                <a:tc rowSpan="2">
                  <a:txBody>
                    <a:bodyPr/>
                    <a:lstStyle/>
                    <a:p>
                      <a:pPr marL="38100" marR="38100">
                        <a:lnSpc>
                          <a:spcPts val="1600"/>
                        </a:lnSpc>
                        <a:spcAft>
                          <a:spcPts val="0"/>
                        </a:spcAft>
                      </a:pPr>
                      <a:r>
                        <a:rPr lang="es-ES" sz="1200" dirty="0">
                          <a:effectLst/>
                        </a:rPr>
                        <a:t>Alimentación</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7</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31</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38</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3722054823"/>
                  </a:ext>
                </a:extLst>
              </a:tr>
              <a:tr h="22892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200">
                          <a:effectLst/>
                        </a:rPr>
                        <a:t>% del 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2,8%</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12,4%</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15,3%</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2315035268"/>
                  </a:ext>
                </a:extLst>
              </a:tr>
              <a:tr h="228925">
                <a:tc vMerge="1">
                  <a:txBody>
                    <a:bodyPr/>
                    <a:lstStyle/>
                    <a:p>
                      <a:endParaRPr lang="es-EC"/>
                    </a:p>
                  </a:txBody>
                  <a:tcPr/>
                </a:tc>
                <a:tc rowSpan="2">
                  <a:txBody>
                    <a:bodyPr/>
                    <a:lstStyle/>
                    <a:p>
                      <a:pPr marL="38100" marR="38100">
                        <a:lnSpc>
                          <a:spcPts val="1600"/>
                        </a:lnSpc>
                        <a:spcAft>
                          <a:spcPts val="0"/>
                        </a:spcAft>
                      </a:pPr>
                      <a:r>
                        <a:rPr lang="es-ES" sz="1200">
                          <a:effectLst/>
                        </a:rPr>
                        <a:t>Artesanal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5</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5</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2492128294"/>
                  </a:ext>
                </a:extLst>
              </a:tr>
              <a:tr h="22892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200">
                          <a:effectLst/>
                        </a:rPr>
                        <a:t>% del 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0,0%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2,0%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2,0%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3599839712"/>
                  </a:ext>
                </a:extLst>
              </a:tr>
              <a:tr h="228925">
                <a:tc vMerge="1">
                  <a:txBody>
                    <a:bodyPr/>
                    <a:lstStyle/>
                    <a:p>
                      <a:endParaRPr lang="es-EC"/>
                    </a:p>
                  </a:txBody>
                  <a:tcPr/>
                </a:tc>
                <a:tc rowSpan="2">
                  <a:txBody>
                    <a:bodyPr/>
                    <a:lstStyle/>
                    <a:p>
                      <a:pPr marL="38100" marR="38100">
                        <a:lnSpc>
                          <a:spcPts val="1600"/>
                        </a:lnSpc>
                        <a:spcAft>
                          <a:spcPts val="0"/>
                        </a:spcAft>
                      </a:pPr>
                      <a:r>
                        <a:rPr lang="es-ES" sz="1200" dirty="0">
                          <a:effectLst/>
                        </a:rPr>
                        <a:t>Capacitación</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4</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4</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1557466502"/>
                  </a:ext>
                </a:extLst>
              </a:tr>
              <a:tr h="22892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200">
                          <a:effectLst/>
                        </a:rPr>
                        <a:t>% del 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0,0%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1413361654"/>
                  </a:ext>
                </a:extLst>
              </a:tr>
              <a:tr h="228925">
                <a:tc vMerge="1">
                  <a:txBody>
                    <a:bodyPr/>
                    <a:lstStyle/>
                    <a:p>
                      <a:endParaRPr lang="es-EC"/>
                    </a:p>
                  </a:txBody>
                  <a:tcPr/>
                </a:tc>
                <a:tc rowSpan="2">
                  <a:txBody>
                    <a:bodyPr/>
                    <a:lstStyle/>
                    <a:p>
                      <a:pPr marL="38100" marR="38100">
                        <a:lnSpc>
                          <a:spcPts val="1600"/>
                        </a:lnSpc>
                        <a:spcAft>
                          <a:spcPts val="0"/>
                        </a:spcAft>
                      </a:pPr>
                      <a:r>
                        <a:rPr lang="es-ES" sz="1200">
                          <a:effectLst/>
                        </a:rPr>
                        <a:t>Limpieza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9</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64</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73</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solidFill>
                      <a:srgbClr val="FFFF00"/>
                    </a:solidFill>
                  </a:tcPr>
                </a:tc>
                <a:extLst>
                  <a:ext uri="{0D108BD9-81ED-4DB2-BD59-A6C34878D82A}">
                    <a16:rowId xmlns="" xmlns:a16="http://schemas.microsoft.com/office/drawing/2014/main" val="3217641749"/>
                  </a:ext>
                </a:extLst>
              </a:tr>
              <a:tr h="22892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200">
                          <a:effectLst/>
                        </a:rPr>
                        <a:t>% del 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3,6%</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25,7%</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29,3%</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solidFill>
                      <a:srgbClr val="FFFF00"/>
                    </a:solidFill>
                  </a:tcPr>
                </a:tc>
                <a:extLst>
                  <a:ext uri="{0D108BD9-81ED-4DB2-BD59-A6C34878D82A}">
                    <a16:rowId xmlns="" xmlns:a16="http://schemas.microsoft.com/office/drawing/2014/main" val="3373967265"/>
                  </a:ext>
                </a:extLst>
              </a:tr>
              <a:tr h="228925">
                <a:tc vMerge="1">
                  <a:txBody>
                    <a:bodyPr/>
                    <a:lstStyle/>
                    <a:p>
                      <a:endParaRPr lang="es-EC"/>
                    </a:p>
                  </a:txBody>
                  <a:tcPr/>
                </a:tc>
                <a:tc rowSpan="2">
                  <a:txBody>
                    <a:bodyPr/>
                    <a:lstStyle/>
                    <a:p>
                      <a:pPr marL="38100" marR="38100">
                        <a:lnSpc>
                          <a:spcPts val="1600"/>
                        </a:lnSpc>
                        <a:spcAft>
                          <a:spcPts val="0"/>
                        </a:spcAft>
                      </a:pPr>
                      <a:r>
                        <a:rPr lang="es-ES" sz="1200">
                          <a:effectLst/>
                        </a:rPr>
                        <a:t>Mantenimiento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1</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9</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3646841667"/>
                  </a:ext>
                </a:extLst>
              </a:tr>
              <a:tr h="22892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200">
                          <a:effectLst/>
                        </a:rPr>
                        <a:t>% del 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0,4%</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3,6%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4,0%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1269016791"/>
                  </a:ext>
                </a:extLst>
              </a:tr>
              <a:tr h="228925">
                <a:tc vMerge="1">
                  <a:txBody>
                    <a:bodyPr/>
                    <a:lstStyle/>
                    <a:p>
                      <a:endParaRPr lang="es-EC"/>
                    </a:p>
                  </a:txBody>
                  <a:tcPr/>
                </a:tc>
                <a:tc>
                  <a:txBody>
                    <a:bodyPr/>
                    <a:lstStyle/>
                    <a:p>
                      <a:pPr marL="38100" marR="38100">
                        <a:lnSpc>
                          <a:spcPts val="1600"/>
                        </a:lnSpc>
                        <a:spcAft>
                          <a:spcPts val="0"/>
                        </a:spcAft>
                      </a:pPr>
                      <a:r>
                        <a:rPr lang="es-ES" sz="1200">
                          <a:effectLst/>
                        </a:rPr>
                        <a:t>Otros</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5</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10</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15</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1383104486"/>
                  </a:ext>
                </a:extLst>
              </a:tr>
              <a:tr h="228925">
                <a:tc vMerge="1">
                  <a:txBody>
                    <a:bodyPr/>
                    <a:lstStyle/>
                    <a:p>
                      <a:endParaRPr lang="es-EC"/>
                    </a:p>
                  </a:txBody>
                  <a:tcPr/>
                </a:tc>
                <a:tc rowSpan="2">
                  <a:txBody>
                    <a:bodyPr/>
                    <a:lstStyle/>
                    <a:p>
                      <a:pPr marL="38100" marR="38100">
                        <a:lnSpc>
                          <a:spcPts val="1600"/>
                        </a:lnSpc>
                        <a:spcAft>
                          <a:spcPts val="0"/>
                        </a:spcAft>
                      </a:pPr>
                      <a:r>
                        <a:rPr lang="es-ES" sz="1200">
                          <a:effectLst/>
                        </a:rPr>
                        <a:t>Textil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20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56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76</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solidFill>
                      <a:srgbClr val="FFFF00"/>
                    </a:solidFill>
                  </a:tcPr>
                </a:tc>
                <a:extLst>
                  <a:ext uri="{0D108BD9-81ED-4DB2-BD59-A6C34878D82A}">
                    <a16:rowId xmlns="" xmlns:a16="http://schemas.microsoft.com/office/drawing/2014/main" val="4118690558"/>
                  </a:ext>
                </a:extLst>
              </a:tr>
              <a:tr h="22892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200">
                          <a:effectLst/>
                        </a:rPr>
                        <a:t>% del 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8,0%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22,5%</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30,5%</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solidFill>
                      <a:srgbClr val="FFFF00"/>
                    </a:solidFill>
                  </a:tcPr>
                </a:tc>
                <a:extLst>
                  <a:ext uri="{0D108BD9-81ED-4DB2-BD59-A6C34878D82A}">
                    <a16:rowId xmlns="" xmlns:a16="http://schemas.microsoft.com/office/drawing/2014/main" val="2002803723"/>
                  </a:ext>
                </a:extLst>
              </a:tr>
              <a:tr h="228925">
                <a:tc vMerge="1">
                  <a:txBody>
                    <a:bodyPr/>
                    <a:lstStyle/>
                    <a:p>
                      <a:endParaRPr lang="es-EC"/>
                    </a:p>
                  </a:txBody>
                  <a:tcPr/>
                </a:tc>
                <a:tc rowSpan="2">
                  <a:txBody>
                    <a:bodyPr/>
                    <a:lstStyle/>
                    <a:p>
                      <a:pPr marL="38100" marR="38100">
                        <a:lnSpc>
                          <a:spcPts val="1600"/>
                        </a:lnSpc>
                        <a:spcAft>
                          <a:spcPts val="0"/>
                        </a:spcAft>
                      </a:pPr>
                      <a:r>
                        <a:rPr lang="es-ES" sz="1200">
                          <a:effectLst/>
                        </a:rPr>
                        <a:t>Turístico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6</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3</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9</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4181958095"/>
                  </a:ext>
                </a:extLst>
              </a:tr>
              <a:tr h="22892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200">
                          <a:effectLst/>
                        </a:rPr>
                        <a:t>% del 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2,4%</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1,2%</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3,6%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29502358"/>
                  </a:ext>
                </a:extLst>
              </a:tr>
              <a:tr h="228925">
                <a:tc rowSpan="2" gridSpan="2">
                  <a:txBody>
                    <a:bodyPr/>
                    <a:lstStyle/>
                    <a:p>
                      <a:pPr marL="38100" marR="38100">
                        <a:lnSpc>
                          <a:spcPts val="1600"/>
                        </a:lnSpc>
                        <a:spcAft>
                          <a:spcPts val="0"/>
                        </a:spcAft>
                      </a:pPr>
                      <a:r>
                        <a:rPr lang="es-ES" sz="1200">
                          <a:effectLst/>
                        </a:rPr>
                        <a:t>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rowSpan="2" hMerge="1">
                  <a:txBody>
                    <a:bodyPr/>
                    <a:lstStyle/>
                    <a:p>
                      <a:endParaRPr lang="es-EC"/>
                    </a:p>
                  </a:txBody>
                  <a:tcPr/>
                </a:tc>
                <a:tc>
                  <a:txBody>
                    <a:bodyPr/>
                    <a:lstStyle/>
                    <a:p>
                      <a:pPr marL="38100" marR="38100">
                        <a:lnSpc>
                          <a:spcPts val="1600"/>
                        </a:lnSpc>
                        <a:spcAft>
                          <a:spcPts val="0"/>
                        </a:spcAft>
                      </a:pPr>
                      <a:r>
                        <a:rPr lang="es-ES" sz="1200">
                          <a:effectLst/>
                        </a:rPr>
                        <a:t>Recuento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53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196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249</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3151386713"/>
                  </a:ext>
                </a:extLst>
              </a:tr>
              <a:tr h="228925">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S" sz="1200">
                          <a:effectLst/>
                        </a:rPr>
                        <a:t>% del total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21,3%</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a:effectLst/>
                        </a:rPr>
                        <a:t>78,7%</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tc>
                  <a:txBody>
                    <a:bodyPr/>
                    <a:lstStyle/>
                    <a:p>
                      <a:pPr marL="38100" marR="38100" algn="r">
                        <a:lnSpc>
                          <a:spcPts val="1600"/>
                        </a:lnSpc>
                        <a:spcAft>
                          <a:spcPts val="0"/>
                        </a:spcAft>
                      </a:pPr>
                      <a:r>
                        <a:rPr lang="es-ES" sz="1200" dirty="0">
                          <a:effectLst/>
                        </a:rPr>
                        <a:t>100,0%</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414" marR="66414" marT="0" marB="0" anchor="ctr"/>
                </a:tc>
                <a:extLst>
                  <a:ext uri="{0D108BD9-81ED-4DB2-BD59-A6C34878D82A}">
                    <a16:rowId xmlns="" xmlns:a16="http://schemas.microsoft.com/office/drawing/2014/main" val="4157905455"/>
                  </a:ext>
                </a:extLst>
              </a:tr>
            </a:tbl>
          </a:graphicData>
        </a:graphic>
      </p:graphicFrame>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6018662"/>
            <a:ext cx="3002944" cy="54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3315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101635202"/>
              </p:ext>
            </p:extLst>
          </p:nvPr>
        </p:nvGraphicFramePr>
        <p:xfrm>
          <a:off x="211014" y="671272"/>
          <a:ext cx="11774659" cy="5363774"/>
        </p:xfrm>
        <a:graphic>
          <a:graphicData uri="http://schemas.openxmlformats.org/drawingml/2006/table">
            <a:tbl>
              <a:tblPr>
                <a:tableStyleId>{69C7853C-536D-4A76-A0AE-DD22124D55A5}</a:tableStyleId>
              </a:tblPr>
              <a:tblGrid>
                <a:gridCol w="905743">
                  <a:extLst>
                    <a:ext uri="{9D8B030D-6E8A-4147-A177-3AD203B41FA5}">
                      <a16:colId xmlns="" xmlns:a16="http://schemas.microsoft.com/office/drawing/2014/main" val="480868026"/>
                    </a:ext>
                  </a:extLst>
                </a:gridCol>
                <a:gridCol w="905743">
                  <a:extLst>
                    <a:ext uri="{9D8B030D-6E8A-4147-A177-3AD203B41FA5}">
                      <a16:colId xmlns="" xmlns:a16="http://schemas.microsoft.com/office/drawing/2014/main" val="2025171143"/>
                    </a:ext>
                  </a:extLst>
                </a:gridCol>
                <a:gridCol w="905743">
                  <a:extLst>
                    <a:ext uri="{9D8B030D-6E8A-4147-A177-3AD203B41FA5}">
                      <a16:colId xmlns="" xmlns:a16="http://schemas.microsoft.com/office/drawing/2014/main" val="881596078"/>
                    </a:ext>
                  </a:extLst>
                </a:gridCol>
                <a:gridCol w="905743">
                  <a:extLst>
                    <a:ext uri="{9D8B030D-6E8A-4147-A177-3AD203B41FA5}">
                      <a16:colId xmlns="" xmlns:a16="http://schemas.microsoft.com/office/drawing/2014/main" val="1434779550"/>
                    </a:ext>
                  </a:extLst>
                </a:gridCol>
                <a:gridCol w="905743">
                  <a:extLst>
                    <a:ext uri="{9D8B030D-6E8A-4147-A177-3AD203B41FA5}">
                      <a16:colId xmlns="" xmlns:a16="http://schemas.microsoft.com/office/drawing/2014/main" val="2901509769"/>
                    </a:ext>
                  </a:extLst>
                </a:gridCol>
                <a:gridCol w="905743">
                  <a:extLst>
                    <a:ext uri="{9D8B030D-6E8A-4147-A177-3AD203B41FA5}">
                      <a16:colId xmlns="" xmlns:a16="http://schemas.microsoft.com/office/drawing/2014/main" val="1425672328"/>
                    </a:ext>
                  </a:extLst>
                </a:gridCol>
                <a:gridCol w="905743">
                  <a:extLst>
                    <a:ext uri="{9D8B030D-6E8A-4147-A177-3AD203B41FA5}">
                      <a16:colId xmlns="" xmlns:a16="http://schemas.microsoft.com/office/drawing/2014/main" val="3007321831"/>
                    </a:ext>
                  </a:extLst>
                </a:gridCol>
                <a:gridCol w="905743">
                  <a:extLst>
                    <a:ext uri="{9D8B030D-6E8A-4147-A177-3AD203B41FA5}">
                      <a16:colId xmlns="" xmlns:a16="http://schemas.microsoft.com/office/drawing/2014/main" val="1526276650"/>
                    </a:ext>
                  </a:extLst>
                </a:gridCol>
                <a:gridCol w="905743">
                  <a:extLst>
                    <a:ext uri="{9D8B030D-6E8A-4147-A177-3AD203B41FA5}">
                      <a16:colId xmlns="" xmlns:a16="http://schemas.microsoft.com/office/drawing/2014/main" val="1970785102"/>
                    </a:ext>
                  </a:extLst>
                </a:gridCol>
                <a:gridCol w="905743">
                  <a:extLst>
                    <a:ext uri="{9D8B030D-6E8A-4147-A177-3AD203B41FA5}">
                      <a16:colId xmlns="" xmlns:a16="http://schemas.microsoft.com/office/drawing/2014/main" val="2709252192"/>
                    </a:ext>
                  </a:extLst>
                </a:gridCol>
                <a:gridCol w="905743">
                  <a:extLst>
                    <a:ext uri="{9D8B030D-6E8A-4147-A177-3AD203B41FA5}">
                      <a16:colId xmlns="" xmlns:a16="http://schemas.microsoft.com/office/drawing/2014/main" val="3663687302"/>
                    </a:ext>
                  </a:extLst>
                </a:gridCol>
                <a:gridCol w="905743">
                  <a:extLst>
                    <a:ext uri="{9D8B030D-6E8A-4147-A177-3AD203B41FA5}">
                      <a16:colId xmlns="" xmlns:a16="http://schemas.microsoft.com/office/drawing/2014/main" val="1260641624"/>
                    </a:ext>
                  </a:extLst>
                </a:gridCol>
                <a:gridCol w="905743">
                  <a:extLst>
                    <a:ext uri="{9D8B030D-6E8A-4147-A177-3AD203B41FA5}">
                      <a16:colId xmlns="" xmlns:a16="http://schemas.microsoft.com/office/drawing/2014/main" val="921821678"/>
                    </a:ext>
                  </a:extLst>
                </a:gridCol>
              </a:tblGrid>
              <a:tr h="412598">
                <a:tc gridSpan="13">
                  <a:txBody>
                    <a:bodyPr/>
                    <a:lstStyle/>
                    <a:p>
                      <a:pPr algn="ctr" fontAlgn="ctr"/>
                      <a:r>
                        <a:rPr lang="es-EC" sz="1200" u="none" strike="noStrike" dirty="0">
                          <a:effectLst/>
                        </a:rPr>
                        <a:t>Tabla cruzada </a:t>
                      </a:r>
                      <a:r>
                        <a:rPr lang="es-EC" sz="1200" u="none" strike="noStrike" dirty="0" smtClean="0">
                          <a:effectLst/>
                        </a:rPr>
                        <a:t> </a:t>
                      </a:r>
                      <a:r>
                        <a:rPr lang="es-EC" sz="1200" u="none" strike="noStrike" dirty="0">
                          <a:effectLst/>
                        </a:rPr>
                        <a:t>¿Indique con qué tipo de organizaciones mantiene alianzas </a:t>
                      </a:r>
                      <a:r>
                        <a:rPr lang="es-EC" sz="1200" u="none" strike="noStrike" dirty="0" smtClean="0">
                          <a:effectLst/>
                        </a:rPr>
                        <a:t>actualmente?* </a:t>
                      </a:r>
                      <a:r>
                        <a:rPr lang="es-EC" sz="1200" u="none" strike="noStrike" dirty="0">
                          <a:effectLst/>
                        </a:rPr>
                        <a:t>¿Cuál es su principal actividad económica?</a:t>
                      </a:r>
                      <a:endParaRPr lang="es-EC" sz="12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796442311"/>
                  </a:ext>
                </a:extLst>
              </a:tr>
              <a:tr h="412598">
                <a:tc rowSpan="2" gridSpan="3">
                  <a:txBody>
                    <a:bodyPr/>
                    <a:lstStyle/>
                    <a:p>
                      <a:pPr algn="ctr" fontAlgn="ctr"/>
                      <a:r>
                        <a:rPr lang="es-ES" sz="2000" u="none" strike="noStrike">
                          <a:effectLst/>
                        </a:rPr>
                        <a:t> </a:t>
                      </a:r>
                      <a:endParaRPr lang="es-ES" sz="2000" b="0" i="0" u="none" strike="noStrike">
                        <a:solidFill>
                          <a:srgbClr val="000000"/>
                        </a:solidFill>
                        <a:effectLst/>
                        <a:latin typeface="Times New Roman" panose="02020603050405020304" pitchFamily="18" charset="0"/>
                      </a:endParaRPr>
                    </a:p>
                  </a:txBody>
                  <a:tcPr marL="9525" marR="9525" marT="9525" marB="0" anchor="ctr"/>
                </a:tc>
                <a:tc rowSpan="2" hMerge="1">
                  <a:txBody>
                    <a:bodyPr/>
                    <a:lstStyle/>
                    <a:p>
                      <a:endParaRPr lang="es-EC"/>
                    </a:p>
                  </a:txBody>
                  <a:tcPr/>
                </a:tc>
                <a:tc rowSpan="2" hMerge="1">
                  <a:txBody>
                    <a:bodyPr/>
                    <a:lstStyle/>
                    <a:p>
                      <a:endParaRPr lang="es-EC"/>
                    </a:p>
                  </a:txBody>
                  <a:tcPr/>
                </a:tc>
                <a:tc gridSpan="9">
                  <a:txBody>
                    <a:bodyPr/>
                    <a:lstStyle/>
                    <a:p>
                      <a:pPr algn="ctr" fontAlgn="ctr"/>
                      <a:r>
                        <a:rPr lang="es-EC" sz="1200" u="none" strike="noStrike">
                          <a:effectLst/>
                        </a:rPr>
                        <a:t>2. ¿Cuál es su principal actividad económica?</a:t>
                      </a:r>
                      <a:endParaRPr lang="es-EC" sz="12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fontAlgn="ctr"/>
                      <a:r>
                        <a:rPr lang="es-ES" sz="1200" u="none" strike="noStrike">
                          <a:effectLst/>
                        </a:rPr>
                        <a:t>Total</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40105741"/>
                  </a:ext>
                </a:extLst>
              </a:tr>
              <a:tr h="412598">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fontAlgn="ctr"/>
                      <a:r>
                        <a:rPr lang="es-ES" sz="1100" u="none" strike="noStrike">
                          <a:effectLst/>
                        </a:rPr>
                        <a:t>Agrícola</a:t>
                      </a:r>
                      <a:endParaRPr lang="es-E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a:effectLst/>
                        </a:rPr>
                        <a:t>Alimentación</a:t>
                      </a:r>
                      <a:endParaRPr lang="es-E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a:effectLst/>
                        </a:rPr>
                        <a:t>Artesanal</a:t>
                      </a:r>
                      <a:endParaRPr lang="es-E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a:effectLst/>
                        </a:rPr>
                        <a:t>Capacitación</a:t>
                      </a:r>
                      <a:endParaRPr lang="es-E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a:effectLst/>
                        </a:rPr>
                        <a:t>Limpieza</a:t>
                      </a:r>
                      <a:endParaRPr lang="es-E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a:effectLst/>
                        </a:rPr>
                        <a:t>Mantenimiento</a:t>
                      </a:r>
                      <a:endParaRPr lang="es-E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a:effectLst/>
                        </a:rPr>
                        <a:t>Otros</a:t>
                      </a:r>
                      <a:endParaRPr lang="es-E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a:effectLst/>
                        </a:rPr>
                        <a:t>Textil</a:t>
                      </a:r>
                      <a:endParaRPr lang="es-ES"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100" u="none" strike="noStrike">
                          <a:effectLst/>
                        </a:rPr>
                        <a:t>Turístico</a:t>
                      </a:r>
                      <a:endParaRPr lang="es-ES" sz="1100" b="0" i="0" u="none" strike="noStrike">
                        <a:solidFill>
                          <a:srgbClr val="000000"/>
                        </a:solidFill>
                        <a:effectLst/>
                        <a:latin typeface="Arial" panose="020B0604020202020204" pitchFamily="34" charset="0"/>
                      </a:endParaRPr>
                    </a:p>
                  </a:txBody>
                  <a:tcPr marL="9525" marR="9525" marT="9525" marB="0" anchor="ctr"/>
                </a:tc>
                <a:tc vMerge="1">
                  <a:txBody>
                    <a:bodyPr/>
                    <a:lstStyle/>
                    <a:p>
                      <a:endParaRPr lang="es-EC"/>
                    </a:p>
                  </a:txBody>
                  <a:tcPr/>
                </a:tc>
                <a:extLst>
                  <a:ext uri="{0D108BD9-81ED-4DB2-BD59-A6C34878D82A}">
                    <a16:rowId xmlns="" xmlns:a16="http://schemas.microsoft.com/office/drawing/2014/main" val="777947678"/>
                  </a:ext>
                </a:extLst>
              </a:tr>
              <a:tr h="412598">
                <a:tc rowSpan="8">
                  <a:txBody>
                    <a:bodyPr/>
                    <a:lstStyle/>
                    <a:p>
                      <a:pPr algn="ctr" fontAlgn="ctr"/>
                      <a:r>
                        <a:rPr lang="es-EC" sz="1200" u="none" strike="noStrike">
                          <a:effectLst/>
                        </a:rPr>
                        <a:t>13. ¿Indique con qué tipo de organizaciones mantiene alianzas actualmente?</a:t>
                      </a:r>
                      <a:endParaRPr lang="es-EC" sz="1200" b="0" i="0" u="none" strike="noStrike">
                        <a:solidFill>
                          <a:srgbClr val="000000"/>
                        </a:solidFill>
                        <a:effectLst/>
                        <a:latin typeface="Arial" panose="020B0604020202020204" pitchFamily="34" charset="0"/>
                      </a:endParaRPr>
                    </a:p>
                  </a:txBody>
                  <a:tcPr marL="9525" marR="9525" marT="9525" marB="0" anchor="ctr"/>
                </a:tc>
                <a:tc rowSpan="2">
                  <a:txBody>
                    <a:bodyPr/>
                    <a:lstStyle/>
                    <a:p>
                      <a:pPr algn="ctr" fontAlgn="ctr"/>
                      <a:r>
                        <a:rPr lang="es-ES" sz="1200" u="none" strike="noStrike">
                          <a:effectLst/>
                        </a:rPr>
                        <a:t>Públicas</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Recuento</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8</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3</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18</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36</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3699978262"/>
                  </a:ext>
                </a:extLst>
              </a:tr>
              <a:tr h="412598">
                <a:tc vMerge="1">
                  <a:txBody>
                    <a:bodyPr/>
                    <a:lstStyle/>
                    <a:p>
                      <a:endParaRPr lang="es-EC"/>
                    </a:p>
                  </a:txBody>
                  <a:tcPr/>
                </a:tc>
                <a:tc vMerge="1">
                  <a:txBody>
                    <a:bodyPr/>
                    <a:lstStyle/>
                    <a:p>
                      <a:endParaRPr lang="es-EC"/>
                    </a:p>
                  </a:txBody>
                  <a:tcPr/>
                </a:tc>
                <a:tc>
                  <a:txBody>
                    <a:bodyPr/>
                    <a:lstStyle/>
                    <a:p>
                      <a:pPr algn="ctr" fontAlgn="ctr"/>
                      <a:r>
                        <a:rPr lang="es-ES" sz="1200" u="none" strike="noStrike">
                          <a:effectLst/>
                        </a:rPr>
                        <a:t>% del total</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0,80%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1,60%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0,40%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3,20%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1,20%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7,20%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14,50%</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957655604"/>
                  </a:ext>
                </a:extLst>
              </a:tr>
              <a:tr h="412598">
                <a:tc vMerge="1">
                  <a:txBody>
                    <a:bodyPr/>
                    <a:lstStyle/>
                    <a:p>
                      <a:endParaRPr lang="es-EC"/>
                    </a:p>
                  </a:txBody>
                  <a:tcPr/>
                </a:tc>
                <a:tc rowSpan="2">
                  <a:txBody>
                    <a:bodyPr/>
                    <a:lstStyle/>
                    <a:p>
                      <a:pPr algn="ctr" fontAlgn="ctr"/>
                      <a:r>
                        <a:rPr lang="es-ES" sz="1200" u="none" strike="noStrike">
                          <a:effectLst/>
                        </a:rPr>
                        <a:t>Privadas</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Recuento</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5</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28</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2080293690"/>
                  </a:ext>
                </a:extLst>
              </a:tr>
              <a:tr h="412598">
                <a:tc vMerge="1">
                  <a:txBody>
                    <a:bodyPr/>
                    <a:lstStyle/>
                    <a:p>
                      <a:endParaRPr lang="es-EC"/>
                    </a:p>
                  </a:txBody>
                  <a:tcPr/>
                </a:tc>
                <a:tc vMerge="1">
                  <a:txBody>
                    <a:bodyPr/>
                    <a:lstStyle/>
                    <a:p>
                      <a:endParaRPr lang="es-EC"/>
                    </a:p>
                  </a:txBody>
                  <a:tcPr/>
                </a:tc>
                <a:tc>
                  <a:txBody>
                    <a:bodyPr/>
                    <a:lstStyle/>
                    <a:p>
                      <a:pPr algn="ctr" fontAlgn="ctr"/>
                      <a:r>
                        <a:rPr lang="es-ES" sz="1200" u="none" strike="noStrike">
                          <a:effectLst/>
                        </a:rPr>
                        <a:t>% del total</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0,80%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0,40%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1,60%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0,80%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1,60%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11,20%</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3532948704"/>
                  </a:ext>
                </a:extLst>
              </a:tr>
              <a:tr h="412598">
                <a:tc vMerge="1">
                  <a:txBody>
                    <a:bodyPr/>
                    <a:lstStyle/>
                    <a:p>
                      <a:endParaRPr lang="es-EC"/>
                    </a:p>
                  </a:txBody>
                  <a:tcPr/>
                </a:tc>
                <a:tc rowSpan="2">
                  <a:txBody>
                    <a:bodyPr/>
                    <a:lstStyle/>
                    <a:p>
                      <a:pPr algn="ctr" fontAlgn="ctr"/>
                      <a:r>
                        <a:rPr lang="es-ES" sz="1200" u="none" strike="noStrike">
                          <a:effectLst/>
                        </a:rPr>
                        <a:t>Mixtas</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Recuento</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6</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24</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850997390"/>
                  </a:ext>
                </a:extLst>
              </a:tr>
              <a:tr h="412598">
                <a:tc vMerge="1">
                  <a:txBody>
                    <a:bodyPr/>
                    <a:lstStyle/>
                    <a:p>
                      <a:endParaRPr lang="es-EC"/>
                    </a:p>
                  </a:txBody>
                  <a:tcPr/>
                </a:tc>
                <a:tc vMerge="1">
                  <a:txBody>
                    <a:bodyPr/>
                    <a:lstStyle/>
                    <a:p>
                      <a:endParaRPr lang="es-EC"/>
                    </a:p>
                  </a:txBody>
                  <a:tcPr/>
                </a:tc>
                <a:tc>
                  <a:txBody>
                    <a:bodyPr/>
                    <a:lstStyle/>
                    <a:p>
                      <a:pPr algn="ctr" fontAlgn="ctr"/>
                      <a:r>
                        <a:rPr lang="es-ES" sz="1200" u="none" strike="noStrike">
                          <a:effectLst/>
                        </a:rPr>
                        <a:t>% del total</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0,80%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1,60%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0,40%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2,40%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0,40%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9,60%</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216767060"/>
                  </a:ext>
                </a:extLst>
              </a:tr>
              <a:tr h="412598">
                <a:tc vMerge="1">
                  <a:txBody>
                    <a:bodyPr/>
                    <a:lstStyle/>
                    <a:p>
                      <a:endParaRPr lang="es-EC"/>
                    </a:p>
                  </a:txBody>
                  <a:tcPr/>
                </a:tc>
                <a:tc rowSpan="2">
                  <a:txBody>
                    <a:bodyPr/>
                    <a:lstStyle/>
                    <a:p>
                      <a:pPr algn="ctr" fontAlgn="ctr"/>
                      <a:r>
                        <a:rPr lang="es-ES" sz="1200" u="none" strike="noStrike">
                          <a:effectLst/>
                        </a:rPr>
                        <a:t>Ninguna</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Recuento</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13</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25</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3</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51</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9</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42</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161</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255151520"/>
                  </a:ext>
                </a:extLst>
              </a:tr>
              <a:tr h="412598">
                <a:tc vMerge="1">
                  <a:txBody>
                    <a:bodyPr/>
                    <a:lstStyle/>
                    <a:p>
                      <a:endParaRPr lang="es-EC"/>
                    </a:p>
                  </a:txBody>
                  <a:tcPr/>
                </a:tc>
                <a:tc vMerge="1">
                  <a:txBody>
                    <a:bodyPr/>
                    <a:lstStyle/>
                    <a:p>
                      <a:endParaRPr lang="es-EC"/>
                    </a:p>
                  </a:txBody>
                  <a:tcPr/>
                </a:tc>
                <a:tc>
                  <a:txBody>
                    <a:bodyPr/>
                    <a:lstStyle/>
                    <a:p>
                      <a:pPr algn="ctr" fontAlgn="ctr"/>
                      <a:r>
                        <a:rPr lang="es-ES" sz="1200" u="none" strike="noStrike">
                          <a:effectLst/>
                        </a:rPr>
                        <a:t>% del total</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dirty="0">
                          <a:effectLst/>
                        </a:rPr>
                        <a:t>5,20%</a:t>
                      </a:r>
                      <a:endParaRPr lang="es-ES"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s-ES" sz="1200" u="none" strike="noStrike">
                          <a:effectLst/>
                        </a:rPr>
                        <a:t>10,00%</a:t>
                      </a:r>
                      <a:endParaRPr lang="es-ES" sz="1200" b="0" i="0" u="none" strike="noStrike">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s-ES" sz="1200" u="none" strike="noStrike">
                          <a:effectLst/>
                        </a:rPr>
                        <a:t>1,60%</a:t>
                      </a:r>
                      <a:endParaRPr lang="es-ES" sz="1200" b="0" i="0" u="none" strike="noStrike">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s-ES" sz="1200" u="none" strike="noStrike" dirty="0">
                          <a:effectLst/>
                        </a:rPr>
                        <a:t>1,20%</a:t>
                      </a:r>
                      <a:endParaRPr lang="es-ES"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s-ES" sz="1200" u="none" strike="noStrike" dirty="0">
                          <a:effectLst/>
                        </a:rPr>
                        <a:t>20,50%</a:t>
                      </a:r>
                      <a:endParaRPr lang="es-ES"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s-ES" sz="1200" u="none" strike="noStrike" dirty="0">
                          <a:effectLst/>
                        </a:rPr>
                        <a:t>3,60%</a:t>
                      </a:r>
                      <a:endParaRPr lang="es-ES"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s-ES" sz="1200" u="none" strike="noStrike" dirty="0">
                          <a:effectLst/>
                        </a:rPr>
                        <a:t>4,00%</a:t>
                      </a:r>
                      <a:endParaRPr lang="es-ES"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s-ES" sz="1200" u="none" strike="noStrike" dirty="0">
                          <a:effectLst/>
                        </a:rPr>
                        <a:t>16,90%</a:t>
                      </a:r>
                      <a:endParaRPr lang="es-ES"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s-ES" sz="1200" u="none" strike="noStrike" dirty="0">
                          <a:effectLst/>
                        </a:rPr>
                        <a:t>1,60%</a:t>
                      </a:r>
                      <a:endParaRPr lang="es-ES" sz="1200" b="0" i="0" u="none" strike="noStrike" dirty="0">
                        <a:solidFill>
                          <a:srgbClr val="000000"/>
                        </a:solidFill>
                        <a:effectLst/>
                        <a:latin typeface="Arial" panose="020B0604020202020204" pitchFamily="34" charset="0"/>
                      </a:endParaRPr>
                    </a:p>
                  </a:txBody>
                  <a:tcPr marL="9525" marR="9525" marT="9525" marB="0" anchor="ctr">
                    <a:solidFill>
                      <a:srgbClr val="FFC000"/>
                    </a:solidFill>
                  </a:tcPr>
                </a:tc>
                <a:tc>
                  <a:txBody>
                    <a:bodyPr/>
                    <a:lstStyle/>
                    <a:p>
                      <a:pPr algn="ctr" fontAlgn="ctr"/>
                      <a:r>
                        <a:rPr lang="es-ES" sz="1200" u="none" strike="noStrike" dirty="0">
                          <a:effectLst/>
                        </a:rPr>
                        <a:t>64,70%</a:t>
                      </a:r>
                      <a:endParaRPr lang="es-ES"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3167649516"/>
                  </a:ext>
                </a:extLst>
              </a:tr>
              <a:tr h="412598">
                <a:tc rowSpan="2" gridSpan="2">
                  <a:txBody>
                    <a:bodyPr/>
                    <a:lstStyle/>
                    <a:p>
                      <a:pPr algn="ctr" fontAlgn="ctr"/>
                      <a:r>
                        <a:rPr lang="es-ES" sz="1200" u="none" strike="noStrike">
                          <a:effectLst/>
                        </a:rPr>
                        <a:t>Total</a:t>
                      </a:r>
                      <a:endParaRPr lang="es-ES" sz="1200" b="0" i="0" u="none" strike="noStrike">
                        <a:solidFill>
                          <a:srgbClr val="000000"/>
                        </a:solidFill>
                        <a:effectLst/>
                        <a:latin typeface="Arial" panose="020B0604020202020204" pitchFamily="34" charset="0"/>
                      </a:endParaRPr>
                    </a:p>
                  </a:txBody>
                  <a:tcPr marL="9525" marR="9525" marT="9525" marB="0" anchor="ctr"/>
                </a:tc>
                <a:tc rowSpan="2" hMerge="1">
                  <a:txBody>
                    <a:bodyPr/>
                    <a:lstStyle/>
                    <a:p>
                      <a:endParaRPr lang="es-EC"/>
                    </a:p>
                  </a:txBody>
                  <a:tcPr/>
                </a:tc>
                <a:tc>
                  <a:txBody>
                    <a:bodyPr/>
                    <a:lstStyle/>
                    <a:p>
                      <a:pPr algn="ctr" fontAlgn="ctr"/>
                      <a:r>
                        <a:rPr lang="es-ES" sz="1200" u="none" strike="noStrike">
                          <a:effectLst/>
                        </a:rPr>
                        <a:t>Recuento</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19</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38</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5</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73</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15</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76</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9</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249</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3960298832"/>
                  </a:ext>
                </a:extLst>
              </a:tr>
              <a:tr h="412598">
                <a:tc gridSpan="2" vMerge="1">
                  <a:txBody>
                    <a:bodyPr/>
                    <a:lstStyle/>
                    <a:p>
                      <a:endParaRPr lang="es-EC"/>
                    </a:p>
                  </a:txBody>
                  <a:tcPr/>
                </a:tc>
                <a:tc hMerge="1" vMerge="1">
                  <a:txBody>
                    <a:bodyPr/>
                    <a:lstStyle/>
                    <a:p>
                      <a:endParaRPr lang="es-EC"/>
                    </a:p>
                  </a:txBody>
                  <a:tcPr/>
                </a:tc>
                <a:tc>
                  <a:txBody>
                    <a:bodyPr/>
                    <a:lstStyle/>
                    <a:p>
                      <a:pPr algn="ctr" fontAlgn="ctr"/>
                      <a:r>
                        <a:rPr lang="es-ES" sz="1200" u="none" strike="noStrike">
                          <a:effectLst/>
                        </a:rPr>
                        <a:t>% del total</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7,60%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15,30%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1,60%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29,30%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4,00%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6,00%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30,50%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a:effectLst/>
                        </a:rPr>
                        <a:t>3,60%</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200" u="none" strike="noStrike" dirty="0">
                          <a:effectLst/>
                        </a:rPr>
                        <a:t>100,00%</a:t>
                      </a:r>
                      <a:endParaRPr lang="es-ES"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2848500575"/>
                  </a:ext>
                </a:extLst>
              </a:tr>
            </a:tbl>
          </a:graphicData>
        </a:graphic>
      </p:graphicFrame>
      <p:pic>
        <p:nvPicPr>
          <p:cNvPr id="3"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6045958"/>
            <a:ext cx="3002944" cy="52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845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INTRODUCCIÓN</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Resultado de imagen para mapa ecuad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793" r="3931"/>
          <a:stretch/>
        </p:blipFill>
        <p:spPr bwMode="auto">
          <a:xfrm>
            <a:off x="4103914" y="681489"/>
            <a:ext cx="1023163" cy="110367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Resultado de imagen para emprendimient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186" y="681489"/>
            <a:ext cx="1686929" cy="112558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1970" y="2559581"/>
            <a:ext cx="1357828" cy="1026266"/>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Resultado de imagen para economia popular y solidari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175" t="30261" r="6303" b="26330"/>
          <a:stretch/>
        </p:blipFill>
        <p:spPr bwMode="auto">
          <a:xfrm>
            <a:off x="838755" y="777579"/>
            <a:ext cx="2105749" cy="675919"/>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derecha 1"/>
          <p:cNvSpPr/>
          <p:nvPr/>
        </p:nvSpPr>
        <p:spPr>
          <a:xfrm>
            <a:off x="3161203" y="994260"/>
            <a:ext cx="429854" cy="31494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3" name="Flecha derecha 12"/>
          <p:cNvSpPr/>
          <p:nvPr/>
        </p:nvSpPr>
        <p:spPr>
          <a:xfrm>
            <a:off x="5908245" y="994260"/>
            <a:ext cx="429854" cy="31494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4" name="Flecha derecha 13"/>
          <p:cNvSpPr/>
          <p:nvPr/>
        </p:nvSpPr>
        <p:spPr>
          <a:xfrm>
            <a:off x="8927571" y="994260"/>
            <a:ext cx="429854" cy="31494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pic>
        <p:nvPicPr>
          <p:cNvPr id="18444" name="Picture 12" descr="Resultado de imagen para servicios y product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5436" y="2516120"/>
            <a:ext cx="1595109" cy="984410"/>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derecha 16"/>
          <p:cNvSpPr/>
          <p:nvPr/>
        </p:nvSpPr>
        <p:spPr>
          <a:xfrm>
            <a:off x="3161203" y="3012841"/>
            <a:ext cx="429854" cy="31494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pic>
        <p:nvPicPr>
          <p:cNvPr id="18446" name="Picture 14" descr="Resultado de imagen para satisfacer necesidad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25" t="16890"/>
          <a:stretch/>
        </p:blipFill>
        <p:spPr bwMode="auto">
          <a:xfrm>
            <a:off x="6774005" y="2389739"/>
            <a:ext cx="2096124" cy="1196108"/>
          </a:xfrm>
          <a:prstGeom prst="rect">
            <a:avLst/>
          </a:prstGeom>
          <a:noFill/>
          <a:extLst>
            <a:ext uri="{909E8E84-426E-40DD-AFC4-6F175D3DCCD1}">
              <a14:hiddenFill xmlns:a14="http://schemas.microsoft.com/office/drawing/2010/main">
                <a:solidFill>
                  <a:srgbClr val="FFFFFF"/>
                </a:solidFill>
              </a14:hiddenFill>
            </a:ext>
          </a:extLst>
        </p:spPr>
      </p:pic>
      <p:sp>
        <p:nvSpPr>
          <p:cNvPr id="19" name="Flecha derecha 18"/>
          <p:cNvSpPr/>
          <p:nvPr/>
        </p:nvSpPr>
        <p:spPr>
          <a:xfrm>
            <a:off x="6029319" y="3012841"/>
            <a:ext cx="429854" cy="31494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9" name="Rectángulo redondeado 8"/>
          <p:cNvSpPr/>
          <p:nvPr/>
        </p:nvSpPr>
        <p:spPr>
          <a:xfrm>
            <a:off x="897488" y="1902306"/>
            <a:ext cx="1976893" cy="36773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smtClean="0"/>
              <a:t>Economía Popular y Solidaria</a:t>
            </a:r>
            <a:endParaRPr lang="es-EC" sz="1100" dirty="0"/>
          </a:p>
        </p:txBody>
      </p:sp>
      <p:sp>
        <p:nvSpPr>
          <p:cNvPr id="23" name="Rectángulo redondeado 22"/>
          <p:cNvSpPr/>
          <p:nvPr/>
        </p:nvSpPr>
        <p:spPr>
          <a:xfrm>
            <a:off x="9731270" y="1916246"/>
            <a:ext cx="1903327" cy="37624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a:t>d</a:t>
            </a:r>
            <a:r>
              <a:rPr lang="es-EC" sz="1100" dirty="0" smtClean="0"/>
              <a:t>esarrollo positivo </a:t>
            </a:r>
            <a:endParaRPr lang="es-EC" sz="1100" dirty="0"/>
          </a:p>
        </p:txBody>
      </p:sp>
      <p:pic>
        <p:nvPicPr>
          <p:cNvPr id="18448" name="Picture 16" descr="Resultado de imagen para desarroll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63338" y="681489"/>
            <a:ext cx="1971259" cy="1051338"/>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redondeado 24"/>
          <p:cNvSpPr/>
          <p:nvPr/>
        </p:nvSpPr>
        <p:spPr>
          <a:xfrm>
            <a:off x="897488" y="3631618"/>
            <a:ext cx="1976893" cy="36773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smtClean="0"/>
              <a:t>Organizaciones no financieras </a:t>
            </a:r>
            <a:endParaRPr lang="es-EC" sz="1100" dirty="0"/>
          </a:p>
        </p:txBody>
      </p:sp>
      <p:sp>
        <p:nvSpPr>
          <p:cNvPr id="26" name="Rectángulo redondeado 25"/>
          <p:cNvSpPr/>
          <p:nvPr/>
        </p:nvSpPr>
        <p:spPr>
          <a:xfrm>
            <a:off x="3732976" y="3631617"/>
            <a:ext cx="1976893" cy="36773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a:t>p</a:t>
            </a:r>
            <a:r>
              <a:rPr lang="es-EC" sz="1100" dirty="0" smtClean="0"/>
              <a:t>roductos y servicios </a:t>
            </a:r>
            <a:endParaRPr lang="es-EC" sz="1100" dirty="0"/>
          </a:p>
        </p:txBody>
      </p:sp>
      <p:sp>
        <p:nvSpPr>
          <p:cNvPr id="27" name="Rectángulo redondeado 26"/>
          <p:cNvSpPr/>
          <p:nvPr/>
        </p:nvSpPr>
        <p:spPr>
          <a:xfrm>
            <a:off x="6732123" y="3683100"/>
            <a:ext cx="1976893" cy="34442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a:t>s</a:t>
            </a:r>
            <a:r>
              <a:rPr lang="es-EC" sz="1100" dirty="0" smtClean="0"/>
              <a:t>atisfacer necesidades </a:t>
            </a:r>
            <a:endParaRPr lang="es-EC" sz="1100" dirty="0"/>
          </a:p>
        </p:txBody>
      </p:sp>
      <p:sp>
        <p:nvSpPr>
          <p:cNvPr id="28" name="Rectángulo redondeado 27"/>
          <p:cNvSpPr/>
          <p:nvPr/>
        </p:nvSpPr>
        <p:spPr>
          <a:xfrm>
            <a:off x="9731270" y="3683100"/>
            <a:ext cx="1976893" cy="34442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a:t>r</a:t>
            </a:r>
            <a:r>
              <a:rPr lang="es-EC" sz="1100" dirty="0" smtClean="0"/>
              <a:t>elaciones solidarias</a:t>
            </a:r>
            <a:endParaRPr lang="es-EC" sz="1100" dirty="0"/>
          </a:p>
        </p:txBody>
      </p:sp>
      <p:sp>
        <p:nvSpPr>
          <p:cNvPr id="29" name="Flecha derecha 28"/>
          <p:cNvSpPr/>
          <p:nvPr/>
        </p:nvSpPr>
        <p:spPr>
          <a:xfrm>
            <a:off x="9017606" y="2938668"/>
            <a:ext cx="429854" cy="31494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pic>
        <p:nvPicPr>
          <p:cNvPr id="18450" name="Picture 18" descr="Resultado de imagen para desarroll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4813" y="4118961"/>
            <a:ext cx="1739568" cy="1157664"/>
          </a:xfrm>
          <a:prstGeom prst="rect">
            <a:avLst/>
          </a:prstGeom>
          <a:noFill/>
          <a:extLst>
            <a:ext uri="{909E8E84-426E-40DD-AFC4-6F175D3DCCD1}">
              <a14:hiddenFill xmlns:a14="http://schemas.microsoft.com/office/drawing/2010/main">
                <a:solidFill>
                  <a:srgbClr val="FFFFFF"/>
                </a:solidFill>
              </a14:hiddenFill>
            </a:ext>
          </a:extLst>
        </p:spPr>
      </p:pic>
      <p:pic>
        <p:nvPicPr>
          <p:cNvPr id="18452" name="Picture 20" descr="Resultado de imagen para emprendimiento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0542" y="2412641"/>
            <a:ext cx="1927209" cy="1150303"/>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redondeado 31"/>
          <p:cNvSpPr/>
          <p:nvPr/>
        </p:nvSpPr>
        <p:spPr>
          <a:xfrm>
            <a:off x="920858" y="5360930"/>
            <a:ext cx="1976893" cy="36773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smtClean="0"/>
              <a:t>Fortalecer y fomentar EPS</a:t>
            </a:r>
            <a:endParaRPr lang="es-EC" sz="1100" dirty="0"/>
          </a:p>
        </p:txBody>
      </p:sp>
      <p:pic>
        <p:nvPicPr>
          <p:cNvPr id="18454" name="Picture 22" descr="Resultado de imagen para CANTON QUITO Y RUMIÃAHUI"/>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3049" r="12865"/>
          <a:stretch/>
        </p:blipFill>
        <p:spPr bwMode="auto">
          <a:xfrm>
            <a:off x="3907096" y="4185017"/>
            <a:ext cx="1786223" cy="990249"/>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redondeado 33"/>
          <p:cNvSpPr/>
          <p:nvPr/>
        </p:nvSpPr>
        <p:spPr>
          <a:xfrm>
            <a:off x="3842346" y="5360930"/>
            <a:ext cx="1976893" cy="36773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smtClean="0"/>
              <a:t>Quito y Rumiñahui </a:t>
            </a:r>
            <a:endParaRPr lang="es-EC" sz="1100" dirty="0"/>
          </a:p>
        </p:txBody>
      </p:sp>
      <p:pic>
        <p:nvPicPr>
          <p:cNvPr id="18458" name="Picture 26" descr="Resultado de imagen para modelo de gestio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4030" b="17322"/>
          <a:stretch/>
        </p:blipFill>
        <p:spPr bwMode="auto">
          <a:xfrm>
            <a:off x="6653186" y="4121390"/>
            <a:ext cx="2274385" cy="1053876"/>
          </a:xfrm>
          <a:prstGeom prst="rect">
            <a:avLst/>
          </a:prstGeom>
          <a:noFill/>
          <a:extLst>
            <a:ext uri="{909E8E84-426E-40DD-AFC4-6F175D3DCCD1}">
              <a14:hiddenFill xmlns:a14="http://schemas.microsoft.com/office/drawing/2010/main">
                <a:solidFill>
                  <a:srgbClr val="FFFFFF"/>
                </a:solidFill>
              </a14:hiddenFill>
            </a:ext>
          </a:extLst>
        </p:spPr>
      </p:pic>
      <p:sp>
        <p:nvSpPr>
          <p:cNvPr id="37" name="Flecha derecha 36"/>
          <p:cNvSpPr/>
          <p:nvPr/>
        </p:nvSpPr>
        <p:spPr>
          <a:xfrm>
            <a:off x="3161203" y="4522667"/>
            <a:ext cx="429854" cy="31494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38" name="Flecha derecha 37"/>
          <p:cNvSpPr/>
          <p:nvPr/>
        </p:nvSpPr>
        <p:spPr>
          <a:xfrm>
            <a:off x="6034602" y="4526871"/>
            <a:ext cx="429854" cy="31494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39" name="Rectángulo redondeado 38"/>
          <p:cNvSpPr/>
          <p:nvPr/>
        </p:nvSpPr>
        <p:spPr>
          <a:xfrm>
            <a:off x="6763834" y="5342526"/>
            <a:ext cx="1976893" cy="34442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smtClean="0"/>
              <a:t>Modelo de gestión</a:t>
            </a:r>
            <a:endParaRPr lang="es-EC" sz="1100" dirty="0"/>
          </a:p>
        </p:txBody>
      </p:sp>
      <p:sp>
        <p:nvSpPr>
          <p:cNvPr id="40" name="Flecha derecha 39"/>
          <p:cNvSpPr/>
          <p:nvPr/>
        </p:nvSpPr>
        <p:spPr>
          <a:xfrm>
            <a:off x="9026129" y="4568128"/>
            <a:ext cx="429854" cy="31494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42" name="Rectángulo redondeado 41"/>
          <p:cNvSpPr/>
          <p:nvPr/>
        </p:nvSpPr>
        <p:spPr>
          <a:xfrm>
            <a:off x="9730989" y="5245924"/>
            <a:ext cx="1976893" cy="34442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a:t>c</a:t>
            </a:r>
            <a:r>
              <a:rPr lang="es-EC" sz="1100" dirty="0" smtClean="0"/>
              <a:t>apacidad administrativa</a:t>
            </a:r>
            <a:endParaRPr lang="es-EC" sz="1100" dirty="0"/>
          </a:p>
        </p:txBody>
      </p:sp>
      <p:pic>
        <p:nvPicPr>
          <p:cNvPr id="18462" name="Picture 30" descr="Resultado de imagen para desarrollo economic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63338" y="4233620"/>
            <a:ext cx="2166141" cy="928346"/>
          </a:xfrm>
          <a:prstGeom prst="rect">
            <a:avLst/>
          </a:prstGeom>
          <a:noFill/>
          <a:extLst>
            <a:ext uri="{909E8E84-426E-40DD-AFC4-6F175D3DCCD1}">
              <a14:hiddenFill xmlns:a14="http://schemas.microsoft.com/office/drawing/2010/main">
                <a:solidFill>
                  <a:srgbClr val="FFFFFF"/>
                </a:solidFill>
              </a14:hiddenFill>
            </a:ext>
          </a:extLst>
        </p:spPr>
      </p:pic>
      <p:sp>
        <p:nvSpPr>
          <p:cNvPr id="44" name="Rectángulo redondeado 43"/>
          <p:cNvSpPr/>
          <p:nvPr/>
        </p:nvSpPr>
        <p:spPr>
          <a:xfrm>
            <a:off x="3716426" y="1927745"/>
            <a:ext cx="1976893" cy="36773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smtClean="0"/>
              <a:t>Ecuador</a:t>
            </a:r>
            <a:endParaRPr lang="es-EC" sz="1100" dirty="0"/>
          </a:p>
        </p:txBody>
      </p:sp>
      <p:sp>
        <p:nvSpPr>
          <p:cNvPr id="45" name="Rectángulo redondeado 44"/>
          <p:cNvSpPr/>
          <p:nvPr/>
        </p:nvSpPr>
        <p:spPr>
          <a:xfrm>
            <a:off x="6653186" y="1919755"/>
            <a:ext cx="1976893" cy="36773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dirty="0" smtClean="0"/>
              <a:t>emprendimientos</a:t>
            </a:r>
            <a:endParaRPr lang="es-EC" sz="1100" dirty="0"/>
          </a:p>
        </p:txBody>
      </p:sp>
    </p:spTree>
    <p:extLst>
      <p:ext uri="{BB962C8B-B14F-4D97-AF65-F5344CB8AC3E}">
        <p14:creationId xmlns:p14="http://schemas.microsoft.com/office/powerpoint/2010/main" val="156412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500"/>
                                        <p:tgtEl>
                                          <p:spTgt spid="1844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fade">
                                      <p:cBhvr>
                                        <p:cTn id="19" dur="500"/>
                                        <p:tgtEl>
                                          <p:spTgt spid="18434"/>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13"/>
                                        </p:tgtEl>
                                        <p:attrNameLst>
                                          <p:attrName>style.color</p:attrName>
                                        </p:attrNameLst>
                                      </p:cBhvr>
                                      <p:to>
                                        <a:schemeClr val="bg1"/>
                                      </p:to>
                                    </p:animClr>
                                    <p:animClr clrSpc="rgb" dir="cw">
                                      <p:cBhvr>
                                        <p:cTn id="24" dur="250" autoRev="1" fill="remove"/>
                                        <p:tgtEl>
                                          <p:spTgt spid="13"/>
                                        </p:tgtEl>
                                        <p:attrNameLst>
                                          <p:attrName>fillcolor</p:attrName>
                                        </p:attrNameLst>
                                      </p:cBhvr>
                                      <p:to>
                                        <a:schemeClr val="bg1"/>
                                      </p:to>
                                    </p:animClr>
                                    <p:set>
                                      <p:cBhvr>
                                        <p:cTn id="25" dur="250" autoRev="1" fill="remove"/>
                                        <p:tgtEl>
                                          <p:spTgt spid="13"/>
                                        </p:tgtEl>
                                        <p:attrNameLst>
                                          <p:attrName>fill.type</p:attrName>
                                        </p:attrNameLst>
                                      </p:cBhvr>
                                      <p:to>
                                        <p:strVal val="solid"/>
                                      </p:to>
                                    </p:set>
                                    <p:set>
                                      <p:cBhvr>
                                        <p:cTn id="26" dur="250" autoRev="1" fill="remove"/>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436"/>
                                        </p:tgtEl>
                                        <p:attrNameLst>
                                          <p:attrName>style.visibility</p:attrName>
                                        </p:attrNameLst>
                                      </p:cBhvr>
                                      <p:to>
                                        <p:strVal val="visible"/>
                                      </p:to>
                                    </p:set>
                                    <p:animEffect transition="in" filter="fade">
                                      <p:cBhvr>
                                        <p:cTn id="31" dur="500"/>
                                        <p:tgtEl>
                                          <p:spTgt spid="184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448"/>
                                        </p:tgtEl>
                                        <p:attrNameLst>
                                          <p:attrName>style.visibility</p:attrName>
                                        </p:attrNameLst>
                                      </p:cBhvr>
                                      <p:to>
                                        <p:strVal val="visible"/>
                                      </p:to>
                                    </p:set>
                                    <p:animEffect transition="in" filter="fade">
                                      <p:cBhvr>
                                        <p:cTn id="36" dur="500"/>
                                        <p:tgtEl>
                                          <p:spTgt spid="184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452"/>
                                        </p:tgtEl>
                                        <p:attrNameLst>
                                          <p:attrName>style.visibility</p:attrName>
                                        </p:attrNameLst>
                                      </p:cBhvr>
                                      <p:to>
                                        <p:strVal val="visible"/>
                                      </p:to>
                                    </p:set>
                                    <p:animEffect transition="in" filter="fade">
                                      <p:cBhvr>
                                        <p:cTn id="41" dur="500"/>
                                        <p:tgtEl>
                                          <p:spTgt spid="184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444"/>
                                        </p:tgtEl>
                                        <p:attrNameLst>
                                          <p:attrName>style.visibility</p:attrName>
                                        </p:attrNameLst>
                                      </p:cBhvr>
                                      <p:to>
                                        <p:strVal val="visible"/>
                                      </p:to>
                                    </p:set>
                                    <p:animEffect transition="in" filter="fade">
                                      <p:cBhvr>
                                        <p:cTn id="46" dur="500"/>
                                        <p:tgtEl>
                                          <p:spTgt spid="184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446"/>
                                        </p:tgtEl>
                                        <p:attrNameLst>
                                          <p:attrName>style.visibility</p:attrName>
                                        </p:attrNameLst>
                                      </p:cBhvr>
                                      <p:to>
                                        <p:strVal val="visible"/>
                                      </p:to>
                                    </p:set>
                                    <p:animEffect transition="in" filter="fade">
                                      <p:cBhvr>
                                        <p:cTn id="51" dur="500"/>
                                        <p:tgtEl>
                                          <p:spTgt spid="184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438"/>
                                        </p:tgtEl>
                                        <p:attrNameLst>
                                          <p:attrName>style.visibility</p:attrName>
                                        </p:attrNameLst>
                                      </p:cBhvr>
                                      <p:to>
                                        <p:strVal val="visible"/>
                                      </p:to>
                                    </p:set>
                                    <p:animEffect transition="in" filter="fade">
                                      <p:cBhvr>
                                        <p:cTn id="56" dur="500"/>
                                        <p:tgtEl>
                                          <p:spTgt spid="1843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8450"/>
                                        </p:tgtEl>
                                        <p:attrNameLst>
                                          <p:attrName>style.visibility</p:attrName>
                                        </p:attrNameLst>
                                      </p:cBhvr>
                                      <p:to>
                                        <p:strVal val="visible"/>
                                      </p:to>
                                    </p:set>
                                    <p:animEffect transition="in" filter="fade">
                                      <p:cBhvr>
                                        <p:cTn id="61" dur="500"/>
                                        <p:tgtEl>
                                          <p:spTgt spid="1845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454"/>
                                        </p:tgtEl>
                                        <p:attrNameLst>
                                          <p:attrName>style.visibility</p:attrName>
                                        </p:attrNameLst>
                                      </p:cBhvr>
                                      <p:to>
                                        <p:strVal val="visible"/>
                                      </p:to>
                                    </p:set>
                                    <p:animEffect transition="in" filter="fade">
                                      <p:cBhvr>
                                        <p:cTn id="66" dur="500"/>
                                        <p:tgtEl>
                                          <p:spTgt spid="184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8458"/>
                                        </p:tgtEl>
                                        <p:attrNameLst>
                                          <p:attrName>style.visibility</p:attrName>
                                        </p:attrNameLst>
                                      </p:cBhvr>
                                      <p:to>
                                        <p:strVal val="visible"/>
                                      </p:to>
                                    </p:set>
                                    <p:animEffect transition="in" filter="fade">
                                      <p:cBhvr>
                                        <p:cTn id="71" dur="500"/>
                                        <p:tgtEl>
                                          <p:spTgt spid="184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8462"/>
                                        </p:tgtEl>
                                        <p:attrNameLst>
                                          <p:attrName>style.visibility</p:attrName>
                                        </p:attrNameLst>
                                      </p:cBhvr>
                                      <p:to>
                                        <p:strVal val="visible"/>
                                      </p:to>
                                    </p:set>
                                    <p:animEffect transition="in" filter="fade">
                                      <p:cBhvr>
                                        <p:cTn id="76" dur="500"/>
                                        <p:tgtEl>
                                          <p:spTgt spid="18462"/>
                                        </p:tgtEl>
                                      </p:cBhvr>
                                    </p:animEffect>
                                  </p:childTnLst>
                                </p:cTn>
                              </p:par>
                            </p:childTnLst>
                          </p:cTn>
                        </p:par>
                      </p:childTnLst>
                    </p:cTn>
                  </p:par>
                  <p:par>
                    <p:cTn id="77" fill="hold">
                      <p:stCondLst>
                        <p:cond delay="indefinite"/>
                      </p:stCondLst>
                      <p:childTnLst>
                        <p:par>
                          <p:cTn id="78" fill="hold">
                            <p:stCondLst>
                              <p:cond delay="0"/>
                            </p:stCondLst>
                            <p:childTnLst>
                              <p:par>
                                <p:cTn id="79" presetID="27" presetClass="emph" presetSubtype="0" fill="remove" grpId="0" nodeType="clickEffect">
                                  <p:stCondLst>
                                    <p:cond delay="0"/>
                                  </p:stCondLst>
                                  <p:childTnLst>
                                    <p:animClr clrSpc="rgb" dir="cw">
                                      <p:cBhvr override="childStyle">
                                        <p:cTn id="80" dur="250" autoRev="1" fill="remove"/>
                                        <p:tgtEl>
                                          <p:spTgt spid="14"/>
                                        </p:tgtEl>
                                        <p:attrNameLst>
                                          <p:attrName>style.color</p:attrName>
                                        </p:attrNameLst>
                                      </p:cBhvr>
                                      <p:to>
                                        <a:schemeClr val="bg1"/>
                                      </p:to>
                                    </p:animClr>
                                    <p:animClr clrSpc="rgb" dir="cw">
                                      <p:cBhvr>
                                        <p:cTn id="81" dur="250" autoRev="1" fill="remove"/>
                                        <p:tgtEl>
                                          <p:spTgt spid="14"/>
                                        </p:tgtEl>
                                        <p:attrNameLst>
                                          <p:attrName>fillcolor</p:attrName>
                                        </p:attrNameLst>
                                      </p:cBhvr>
                                      <p:to>
                                        <a:schemeClr val="bg1"/>
                                      </p:to>
                                    </p:animClr>
                                    <p:set>
                                      <p:cBhvr>
                                        <p:cTn id="82" dur="250" autoRev="1" fill="remove"/>
                                        <p:tgtEl>
                                          <p:spTgt spid="14"/>
                                        </p:tgtEl>
                                        <p:attrNameLst>
                                          <p:attrName>fill.type</p:attrName>
                                        </p:attrNameLst>
                                      </p:cBhvr>
                                      <p:to>
                                        <p:strVal val="solid"/>
                                      </p:to>
                                    </p:set>
                                    <p:set>
                                      <p:cBhvr>
                                        <p:cTn id="83" dur="250" autoRev="1" fill="remove"/>
                                        <p:tgtEl>
                                          <p:spTgt spid="14"/>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27" presetClass="emph" presetSubtype="0" fill="remove" grpId="0" nodeType="clickEffect">
                                  <p:stCondLst>
                                    <p:cond delay="0"/>
                                  </p:stCondLst>
                                  <p:childTnLst>
                                    <p:animClr clrSpc="rgb" dir="cw">
                                      <p:cBhvr override="childStyle">
                                        <p:cTn id="87" dur="250" autoRev="1" fill="remove"/>
                                        <p:tgtEl>
                                          <p:spTgt spid="17"/>
                                        </p:tgtEl>
                                        <p:attrNameLst>
                                          <p:attrName>style.color</p:attrName>
                                        </p:attrNameLst>
                                      </p:cBhvr>
                                      <p:to>
                                        <a:schemeClr val="bg1"/>
                                      </p:to>
                                    </p:animClr>
                                    <p:animClr clrSpc="rgb" dir="cw">
                                      <p:cBhvr>
                                        <p:cTn id="88" dur="250" autoRev="1" fill="remove"/>
                                        <p:tgtEl>
                                          <p:spTgt spid="17"/>
                                        </p:tgtEl>
                                        <p:attrNameLst>
                                          <p:attrName>fillcolor</p:attrName>
                                        </p:attrNameLst>
                                      </p:cBhvr>
                                      <p:to>
                                        <a:schemeClr val="bg1"/>
                                      </p:to>
                                    </p:animClr>
                                    <p:set>
                                      <p:cBhvr>
                                        <p:cTn id="89" dur="250" autoRev="1" fill="remove"/>
                                        <p:tgtEl>
                                          <p:spTgt spid="17"/>
                                        </p:tgtEl>
                                        <p:attrNameLst>
                                          <p:attrName>fill.type</p:attrName>
                                        </p:attrNameLst>
                                      </p:cBhvr>
                                      <p:to>
                                        <p:strVal val="solid"/>
                                      </p:to>
                                    </p:set>
                                    <p:set>
                                      <p:cBhvr>
                                        <p:cTn id="90" dur="250" autoRev="1" fill="remove"/>
                                        <p:tgtEl>
                                          <p:spTgt spid="17"/>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27" presetClass="emph" presetSubtype="0" fill="remove" grpId="0" nodeType="clickEffect">
                                  <p:stCondLst>
                                    <p:cond delay="0"/>
                                  </p:stCondLst>
                                  <p:childTnLst>
                                    <p:animClr clrSpc="rgb" dir="cw">
                                      <p:cBhvr override="childStyle">
                                        <p:cTn id="94" dur="250" autoRev="1" fill="remove"/>
                                        <p:tgtEl>
                                          <p:spTgt spid="19"/>
                                        </p:tgtEl>
                                        <p:attrNameLst>
                                          <p:attrName>style.color</p:attrName>
                                        </p:attrNameLst>
                                      </p:cBhvr>
                                      <p:to>
                                        <a:schemeClr val="bg1"/>
                                      </p:to>
                                    </p:animClr>
                                    <p:animClr clrSpc="rgb" dir="cw">
                                      <p:cBhvr>
                                        <p:cTn id="95" dur="250" autoRev="1" fill="remove"/>
                                        <p:tgtEl>
                                          <p:spTgt spid="19"/>
                                        </p:tgtEl>
                                        <p:attrNameLst>
                                          <p:attrName>fillcolor</p:attrName>
                                        </p:attrNameLst>
                                      </p:cBhvr>
                                      <p:to>
                                        <a:schemeClr val="bg1"/>
                                      </p:to>
                                    </p:animClr>
                                    <p:set>
                                      <p:cBhvr>
                                        <p:cTn id="96" dur="250" autoRev="1" fill="remove"/>
                                        <p:tgtEl>
                                          <p:spTgt spid="19"/>
                                        </p:tgtEl>
                                        <p:attrNameLst>
                                          <p:attrName>fill.type</p:attrName>
                                        </p:attrNameLst>
                                      </p:cBhvr>
                                      <p:to>
                                        <p:strVal val="solid"/>
                                      </p:to>
                                    </p:set>
                                    <p:set>
                                      <p:cBhvr>
                                        <p:cTn id="97" dur="250" autoRev="1" fill="remove"/>
                                        <p:tgtEl>
                                          <p:spTgt spid="19"/>
                                        </p:tgtEl>
                                        <p:attrNameLst>
                                          <p:attrName>fill.on</p:attrName>
                                        </p:attrNameLst>
                                      </p:cBhvr>
                                      <p:to>
                                        <p:strVal val="true"/>
                                      </p:to>
                                    </p:set>
                                  </p:childTnLst>
                                </p:cTn>
                              </p:par>
                            </p:childTnLst>
                          </p:cTn>
                        </p:par>
                      </p:childTnLst>
                    </p:cTn>
                  </p:par>
                  <p:par>
                    <p:cTn id="98" fill="hold">
                      <p:stCondLst>
                        <p:cond delay="indefinite"/>
                      </p:stCondLst>
                      <p:childTnLst>
                        <p:par>
                          <p:cTn id="99" fill="hold">
                            <p:stCondLst>
                              <p:cond delay="0"/>
                            </p:stCondLst>
                            <p:childTnLst>
                              <p:par>
                                <p:cTn id="100" presetID="27" presetClass="emph" presetSubtype="0" fill="remove" grpId="0" nodeType="clickEffect">
                                  <p:stCondLst>
                                    <p:cond delay="0"/>
                                  </p:stCondLst>
                                  <p:childTnLst>
                                    <p:animClr clrSpc="rgb" dir="cw">
                                      <p:cBhvr override="childStyle">
                                        <p:cTn id="101" dur="250" autoRev="1" fill="remove"/>
                                        <p:tgtEl>
                                          <p:spTgt spid="29"/>
                                        </p:tgtEl>
                                        <p:attrNameLst>
                                          <p:attrName>style.color</p:attrName>
                                        </p:attrNameLst>
                                      </p:cBhvr>
                                      <p:to>
                                        <a:schemeClr val="bg1"/>
                                      </p:to>
                                    </p:animClr>
                                    <p:animClr clrSpc="rgb" dir="cw">
                                      <p:cBhvr>
                                        <p:cTn id="102" dur="250" autoRev="1" fill="remove"/>
                                        <p:tgtEl>
                                          <p:spTgt spid="29"/>
                                        </p:tgtEl>
                                        <p:attrNameLst>
                                          <p:attrName>fillcolor</p:attrName>
                                        </p:attrNameLst>
                                      </p:cBhvr>
                                      <p:to>
                                        <a:schemeClr val="bg1"/>
                                      </p:to>
                                    </p:animClr>
                                    <p:set>
                                      <p:cBhvr>
                                        <p:cTn id="103" dur="250" autoRev="1" fill="remove"/>
                                        <p:tgtEl>
                                          <p:spTgt spid="29"/>
                                        </p:tgtEl>
                                        <p:attrNameLst>
                                          <p:attrName>fill.type</p:attrName>
                                        </p:attrNameLst>
                                      </p:cBhvr>
                                      <p:to>
                                        <p:strVal val="solid"/>
                                      </p:to>
                                    </p:set>
                                    <p:set>
                                      <p:cBhvr>
                                        <p:cTn id="104" dur="250" autoRev="1" fill="remove"/>
                                        <p:tgtEl>
                                          <p:spTgt spid="29"/>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27" presetClass="emph" presetSubtype="0" fill="remove" grpId="0" nodeType="clickEffect">
                                  <p:stCondLst>
                                    <p:cond delay="0"/>
                                  </p:stCondLst>
                                  <p:childTnLst>
                                    <p:animClr clrSpc="rgb" dir="cw">
                                      <p:cBhvr override="childStyle">
                                        <p:cTn id="108" dur="250" autoRev="1" fill="remove"/>
                                        <p:tgtEl>
                                          <p:spTgt spid="37"/>
                                        </p:tgtEl>
                                        <p:attrNameLst>
                                          <p:attrName>style.color</p:attrName>
                                        </p:attrNameLst>
                                      </p:cBhvr>
                                      <p:to>
                                        <a:schemeClr val="bg1"/>
                                      </p:to>
                                    </p:animClr>
                                    <p:animClr clrSpc="rgb" dir="cw">
                                      <p:cBhvr>
                                        <p:cTn id="109" dur="250" autoRev="1" fill="remove"/>
                                        <p:tgtEl>
                                          <p:spTgt spid="37"/>
                                        </p:tgtEl>
                                        <p:attrNameLst>
                                          <p:attrName>fillcolor</p:attrName>
                                        </p:attrNameLst>
                                      </p:cBhvr>
                                      <p:to>
                                        <a:schemeClr val="bg1"/>
                                      </p:to>
                                    </p:animClr>
                                    <p:set>
                                      <p:cBhvr>
                                        <p:cTn id="110" dur="250" autoRev="1" fill="remove"/>
                                        <p:tgtEl>
                                          <p:spTgt spid="37"/>
                                        </p:tgtEl>
                                        <p:attrNameLst>
                                          <p:attrName>fill.type</p:attrName>
                                        </p:attrNameLst>
                                      </p:cBhvr>
                                      <p:to>
                                        <p:strVal val="solid"/>
                                      </p:to>
                                    </p:set>
                                    <p:set>
                                      <p:cBhvr>
                                        <p:cTn id="111" dur="250" autoRev="1" fill="remove"/>
                                        <p:tgtEl>
                                          <p:spTgt spid="37"/>
                                        </p:tgtEl>
                                        <p:attrNameLst>
                                          <p:attrName>fill.on</p:attrName>
                                        </p:attrNameLst>
                                      </p:cBhvr>
                                      <p:to>
                                        <p:strVal val="true"/>
                                      </p:to>
                                    </p:set>
                                  </p:childTnLst>
                                </p:cTn>
                              </p:par>
                            </p:childTnLst>
                          </p:cTn>
                        </p:par>
                      </p:childTnLst>
                    </p:cTn>
                  </p:par>
                  <p:par>
                    <p:cTn id="112" fill="hold">
                      <p:stCondLst>
                        <p:cond delay="indefinite"/>
                      </p:stCondLst>
                      <p:childTnLst>
                        <p:par>
                          <p:cTn id="113" fill="hold">
                            <p:stCondLst>
                              <p:cond delay="0"/>
                            </p:stCondLst>
                            <p:childTnLst>
                              <p:par>
                                <p:cTn id="114" presetID="27" presetClass="emph" presetSubtype="0" fill="remove" grpId="0" nodeType="clickEffect">
                                  <p:stCondLst>
                                    <p:cond delay="0"/>
                                  </p:stCondLst>
                                  <p:childTnLst>
                                    <p:animClr clrSpc="rgb" dir="cw">
                                      <p:cBhvr override="childStyle">
                                        <p:cTn id="115" dur="250" autoRev="1" fill="remove"/>
                                        <p:tgtEl>
                                          <p:spTgt spid="38"/>
                                        </p:tgtEl>
                                        <p:attrNameLst>
                                          <p:attrName>style.color</p:attrName>
                                        </p:attrNameLst>
                                      </p:cBhvr>
                                      <p:to>
                                        <a:schemeClr val="bg1"/>
                                      </p:to>
                                    </p:animClr>
                                    <p:animClr clrSpc="rgb" dir="cw">
                                      <p:cBhvr>
                                        <p:cTn id="116" dur="250" autoRev="1" fill="remove"/>
                                        <p:tgtEl>
                                          <p:spTgt spid="38"/>
                                        </p:tgtEl>
                                        <p:attrNameLst>
                                          <p:attrName>fillcolor</p:attrName>
                                        </p:attrNameLst>
                                      </p:cBhvr>
                                      <p:to>
                                        <a:schemeClr val="bg1"/>
                                      </p:to>
                                    </p:animClr>
                                    <p:set>
                                      <p:cBhvr>
                                        <p:cTn id="117" dur="250" autoRev="1" fill="remove"/>
                                        <p:tgtEl>
                                          <p:spTgt spid="38"/>
                                        </p:tgtEl>
                                        <p:attrNameLst>
                                          <p:attrName>fill.type</p:attrName>
                                        </p:attrNameLst>
                                      </p:cBhvr>
                                      <p:to>
                                        <p:strVal val="solid"/>
                                      </p:to>
                                    </p:set>
                                    <p:set>
                                      <p:cBhvr>
                                        <p:cTn id="118" dur="250" autoRev="1" fill="remove"/>
                                        <p:tgtEl>
                                          <p:spTgt spid="38"/>
                                        </p:tgtEl>
                                        <p:attrNameLst>
                                          <p:attrName>fill.on</p:attrName>
                                        </p:attrNameLst>
                                      </p:cBhvr>
                                      <p:to>
                                        <p:strVal val="true"/>
                                      </p:to>
                                    </p:set>
                                  </p:childTnLst>
                                </p:cTn>
                              </p:par>
                            </p:childTnLst>
                          </p:cTn>
                        </p:par>
                      </p:childTnLst>
                    </p:cTn>
                  </p:par>
                  <p:par>
                    <p:cTn id="119" fill="hold">
                      <p:stCondLst>
                        <p:cond delay="indefinite"/>
                      </p:stCondLst>
                      <p:childTnLst>
                        <p:par>
                          <p:cTn id="120" fill="hold">
                            <p:stCondLst>
                              <p:cond delay="0"/>
                            </p:stCondLst>
                            <p:childTnLst>
                              <p:par>
                                <p:cTn id="121" presetID="27" presetClass="emph" presetSubtype="0" fill="remove" grpId="0" nodeType="clickEffect">
                                  <p:stCondLst>
                                    <p:cond delay="0"/>
                                  </p:stCondLst>
                                  <p:childTnLst>
                                    <p:animClr clrSpc="rgb" dir="cw">
                                      <p:cBhvr override="childStyle">
                                        <p:cTn id="122" dur="250" autoRev="1" fill="remove"/>
                                        <p:tgtEl>
                                          <p:spTgt spid="40"/>
                                        </p:tgtEl>
                                        <p:attrNameLst>
                                          <p:attrName>style.color</p:attrName>
                                        </p:attrNameLst>
                                      </p:cBhvr>
                                      <p:to>
                                        <a:schemeClr val="bg1"/>
                                      </p:to>
                                    </p:animClr>
                                    <p:animClr clrSpc="rgb" dir="cw">
                                      <p:cBhvr>
                                        <p:cTn id="123" dur="250" autoRev="1" fill="remove"/>
                                        <p:tgtEl>
                                          <p:spTgt spid="40"/>
                                        </p:tgtEl>
                                        <p:attrNameLst>
                                          <p:attrName>fillcolor</p:attrName>
                                        </p:attrNameLst>
                                      </p:cBhvr>
                                      <p:to>
                                        <a:schemeClr val="bg1"/>
                                      </p:to>
                                    </p:animClr>
                                    <p:set>
                                      <p:cBhvr>
                                        <p:cTn id="124" dur="250" autoRev="1" fill="remove"/>
                                        <p:tgtEl>
                                          <p:spTgt spid="40"/>
                                        </p:tgtEl>
                                        <p:attrNameLst>
                                          <p:attrName>fill.type</p:attrName>
                                        </p:attrNameLst>
                                      </p:cBhvr>
                                      <p:to>
                                        <p:strVal val="solid"/>
                                      </p:to>
                                    </p:set>
                                    <p:set>
                                      <p:cBhvr>
                                        <p:cTn id="125" dur="250" autoRev="1" fill="remove"/>
                                        <p:tgtEl>
                                          <p:spTgt spid="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7" grpId="0" animBg="1"/>
      <p:bldP spid="19" grpId="0" animBg="1"/>
      <p:bldP spid="29" grpId="0" animBg="1"/>
      <p:bldP spid="37" grpId="0" animBg="1"/>
      <p:bldP spid="38"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33674" t="22356" r="42652" b="21298"/>
          <a:stretch/>
        </p:blipFill>
        <p:spPr>
          <a:xfrm>
            <a:off x="375974" y="945480"/>
            <a:ext cx="3727940" cy="5010489"/>
          </a:xfrm>
          <a:prstGeom prst="rect">
            <a:avLst/>
          </a:prstGeom>
        </p:spPr>
      </p:pic>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HIPÓTESIS</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sp>
        <p:nvSpPr>
          <p:cNvPr id="7" name="Rectángulo redondeado 6"/>
          <p:cNvSpPr/>
          <p:nvPr/>
        </p:nvSpPr>
        <p:spPr>
          <a:xfrm>
            <a:off x="3173730" y="1978791"/>
            <a:ext cx="5049888" cy="14620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600" b="1" dirty="0"/>
              <a:t>Hipótesis nula (H0</a:t>
            </a:r>
            <a:r>
              <a:rPr lang="es-ES" sz="1600" dirty="0"/>
              <a:t>): La reducida capacidad de gestión para la sostenibilidad, conformación de alianzas y movilización de recursos provoca el 30% de discontinuidad de las organizaciones no financieras de la Economía Popular y Solidaria en los cantones Quito y Rumiñahui.</a:t>
            </a:r>
            <a:endParaRPr lang="es-EC" sz="1600" dirty="0"/>
          </a:p>
        </p:txBody>
      </p:sp>
      <p:sp>
        <p:nvSpPr>
          <p:cNvPr id="8" name="Rectángulo redondeado 7"/>
          <p:cNvSpPr/>
          <p:nvPr/>
        </p:nvSpPr>
        <p:spPr>
          <a:xfrm>
            <a:off x="3173730" y="4101730"/>
            <a:ext cx="5111356" cy="15356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1600" b="1" dirty="0"/>
              <a:t>Hipótesis alternativa (H1</a:t>
            </a:r>
            <a:r>
              <a:rPr lang="es-ES" sz="1600" b="1" dirty="0" smtClean="0"/>
              <a:t>):</a:t>
            </a:r>
            <a:r>
              <a:rPr lang="es-ES" sz="1600" dirty="0" smtClean="0"/>
              <a:t>La </a:t>
            </a:r>
            <a:r>
              <a:rPr lang="es-ES" sz="1600" dirty="0"/>
              <a:t>reducida capacidad de gestión para la sostenibilidad, conformación de alianzas y movilización de recursos provoca el 30% de discontinuidad de las organizaciones no financieras de la Economía Popular y Solidaria en los cantones Quito y Rumiñahui</a:t>
            </a:r>
          </a:p>
        </p:txBody>
      </p:sp>
      <p:pic>
        <p:nvPicPr>
          <p:cNvPr id="20484" name="Picture 4" descr="Resultado de imagen para crecimiento empre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062" y="4263558"/>
            <a:ext cx="2743582" cy="137385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0062" y="1683487"/>
            <a:ext cx="2743582" cy="1757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8026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PRUEBA DE CHI CUADRADO </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768823" y="1462324"/>
            <a:ext cx="4698050" cy="2287769"/>
          </a:xfrm>
          <a:prstGeom prst="rect">
            <a:avLst/>
          </a:prstGeom>
        </p:spPr>
      </p:pic>
      <p:sp>
        <p:nvSpPr>
          <p:cNvPr id="8" name="Rectángulo 7"/>
          <p:cNvSpPr/>
          <p:nvPr/>
        </p:nvSpPr>
        <p:spPr>
          <a:xfrm>
            <a:off x="768823" y="4082406"/>
            <a:ext cx="5086067" cy="1200329"/>
          </a:xfrm>
          <a:prstGeom prst="rect">
            <a:avLst/>
          </a:prstGeom>
        </p:spPr>
        <p:txBody>
          <a:bodyPr wrap="square">
            <a:spAutoFit/>
          </a:bodyPr>
          <a:lstStyle/>
          <a:p>
            <a:pPr algn="just"/>
            <a:r>
              <a:rPr lang="es-ES" dirty="0" smtClean="0">
                <a:ea typeface="Times New Roman" panose="02020603050405020304" pitchFamily="18" charset="0"/>
                <a:cs typeface="Times New Roman" panose="02020603050405020304" pitchFamily="18" charset="0"/>
              </a:rPr>
              <a:t>Se usan las variables “maneja </a:t>
            </a:r>
            <a:r>
              <a:rPr lang="es-ES" dirty="0">
                <a:ea typeface="Times New Roman" panose="02020603050405020304" pitchFamily="18" charset="0"/>
                <a:cs typeface="Times New Roman" panose="02020603050405020304" pitchFamily="18" charset="0"/>
              </a:rPr>
              <a:t>un modelo de gestión*como es la gestión que maneja actualmente para la movilización de recursos económicos, de personas y tecnológicos.” </a:t>
            </a:r>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1478520572"/>
              </p:ext>
            </p:extLst>
          </p:nvPr>
        </p:nvGraphicFramePr>
        <p:xfrm>
          <a:off x="6195060" y="1220253"/>
          <a:ext cx="5705475" cy="5059680"/>
        </p:xfrm>
        <a:graphic>
          <a:graphicData uri="http://schemas.openxmlformats.org/drawingml/2006/table">
            <a:tbl>
              <a:tblPr/>
              <a:tblGrid>
                <a:gridCol w="2354321">
                  <a:extLst>
                    <a:ext uri="{9D8B030D-6E8A-4147-A177-3AD203B41FA5}">
                      <a16:colId xmlns="" xmlns:a16="http://schemas.microsoft.com/office/drawing/2014/main" val="2378462554"/>
                    </a:ext>
                  </a:extLst>
                </a:gridCol>
                <a:gridCol w="970046">
                  <a:extLst>
                    <a:ext uri="{9D8B030D-6E8A-4147-A177-3AD203B41FA5}">
                      <a16:colId xmlns="" xmlns:a16="http://schemas.microsoft.com/office/drawing/2014/main" val="3227794445"/>
                    </a:ext>
                  </a:extLst>
                </a:gridCol>
                <a:gridCol w="970046">
                  <a:extLst>
                    <a:ext uri="{9D8B030D-6E8A-4147-A177-3AD203B41FA5}">
                      <a16:colId xmlns="" xmlns:a16="http://schemas.microsoft.com/office/drawing/2014/main" val="2775199936"/>
                    </a:ext>
                  </a:extLst>
                </a:gridCol>
                <a:gridCol w="1411062">
                  <a:extLst>
                    <a:ext uri="{9D8B030D-6E8A-4147-A177-3AD203B41FA5}">
                      <a16:colId xmlns="" xmlns:a16="http://schemas.microsoft.com/office/drawing/2014/main" val="161541210"/>
                    </a:ext>
                  </a:extLst>
                </a:gridCol>
              </a:tblGrid>
              <a:tr h="310657">
                <a:tc gridSpan="4">
                  <a:txBody>
                    <a:bodyPr/>
                    <a:lstStyle/>
                    <a:p>
                      <a:pPr marL="38100" marR="38100" algn="just">
                        <a:lnSpc>
                          <a:spcPct val="2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835024541"/>
                  </a:ext>
                </a:extLst>
              </a:tr>
              <a:tr h="931970">
                <a:tc>
                  <a:txBody>
                    <a:bodyPr/>
                    <a:lstStyle/>
                    <a:p>
                      <a:pPr algn="just">
                        <a:lnSpc>
                          <a:spcPct val="200000"/>
                        </a:lnSpc>
                        <a:spcAft>
                          <a:spcPts val="0"/>
                        </a:spcAft>
                      </a:pPr>
                      <a:r>
                        <a:rPr lang="es-E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Significación asintótica (bilateral)</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38169872"/>
                  </a:ext>
                </a:extLst>
              </a:tr>
              <a:tr h="310657">
                <a:tc>
                  <a:txBody>
                    <a:bodyPr/>
                    <a:lstStyle/>
                    <a:p>
                      <a:pPr marL="38100" marR="38100" algn="just">
                        <a:lnSpc>
                          <a:spcPct val="2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Chi-cuadrado de Pearson</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just">
                        <a:lnSpc>
                          <a:spcPct val="200000"/>
                        </a:lnSpc>
                        <a:spcAft>
                          <a:spcPts val="0"/>
                        </a:spcAft>
                      </a:pPr>
                      <a:r>
                        <a:rPr lang="es-ES" sz="14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4,895</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,031</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3259165661"/>
                  </a:ext>
                </a:extLst>
              </a:tr>
              <a:tr h="310657">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Razón de verosimilitud</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12,304</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,006</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459985439"/>
                  </a:ext>
                </a:extLst>
              </a:tr>
              <a:tr h="310657">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Asociación lineal por lineal</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2,090</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177447785"/>
                  </a:ext>
                </a:extLst>
              </a:tr>
              <a:tr h="414209">
                <a:tc>
                  <a:txBody>
                    <a:bodyPr/>
                    <a:lstStyle/>
                    <a:p>
                      <a:pPr marL="38100" marR="38100" algn="just">
                        <a:lnSpc>
                          <a:spcPct val="20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de casos válidos</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just">
                        <a:lnSpc>
                          <a:spcPct val="2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249</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200000"/>
                        </a:lnSpc>
                        <a:spcAft>
                          <a:spcPts val="0"/>
                        </a:spcAft>
                      </a:pPr>
                      <a:r>
                        <a:rPr lang="es-E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200000"/>
                        </a:lnSpc>
                        <a:spcAft>
                          <a:spcPts val="0"/>
                        </a:spcAft>
                      </a:pPr>
                      <a:r>
                        <a:rPr lang="es-E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803013144"/>
                  </a:ext>
                </a:extLst>
              </a:tr>
              <a:tr h="326549">
                <a:tc gridSpan="4">
                  <a:txBody>
                    <a:bodyPr/>
                    <a:lstStyle/>
                    <a:p>
                      <a:pPr marL="38100" marR="38100" algn="ctr">
                        <a:lnSpc>
                          <a:spcPct val="200000"/>
                        </a:lnSpc>
                        <a:spcAft>
                          <a:spcPts val="0"/>
                        </a:spcAft>
                      </a:pP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256288313"/>
                  </a:ext>
                </a:extLst>
              </a:tr>
              <a:tr h="355170">
                <a:tc gridSpan="4">
                  <a:txBody>
                    <a:bodyPr/>
                    <a:lstStyle/>
                    <a:p>
                      <a:pPr marR="38100" algn="just">
                        <a:lnSpc>
                          <a:spcPct val="200000"/>
                        </a:lnSpc>
                        <a:spcAft>
                          <a:spcPts val="0"/>
                        </a:spcAft>
                      </a:pPr>
                      <a:r>
                        <a:rPr lang="es-E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501900408"/>
                  </a:ext>
                </a:extLst>
              </a:tr>
            </a:tbl>
          </a:graphicData>
        </a:graphic>
      </p:graphicFrame>
      <p:pic>
        <p:nvPicPr>
          <p:cNvPr id="6"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7436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PRUEBA DE ANOVA</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268065886"/>
              </p:ext>
            </p:extLst>
          </p:nvPr>
        </p:nvGraphicFramePr>
        <p:xfrm>
          <a:off x="459475" y="1569491"/>
          <a:ext cx="6941125" cy="3418765"/>
        </p:xfrm>
        <a:graphic>
          <a:graphicData uri="http://schemas.openxmlformats.org/drawingml/2006/table">
            <a:tbl>
              <a:tblPr>
                <a:tableStyleId>{8799B23B-EC83-4686-B30A-512413B5E67A}</a:tableStyleId>
              </a:tblPr>
              <a:tblGrid>
                <a:gridCol w="1663094">
                  <a:extLst>
                    <a:ext uri="{9D8B030D-6E8A-4147-A177-3AD203B41FA5}">
                      <a16:colId xmlns="" xmlns:a16="http://schemas.microsoft.com/office/drawing/2014/main" val="2878729068"/>
                    </a:ext>
                  </a:extLst>
                </a:gridCol>
                <a:gridCol w="1195261">
                  <a:extLst>
                    <a:ext uri="{9D8B030D-6E8A-4147-A177-3AD203B41FA5}">
                      <a16:colId xmlns="" xmlns:a16="http://schemas.microsoft.com/office/drawing/2014/main" val="2426801699"/>
                    </a:ext>
                  </a:extLst>
                </a:gridCol>
                <a:gridCol w="998134">
                  <a:extLst>
                    <a:ext uri="{9D8B030D-6E8A-4147-A177-3AD203B41FA5}">
                      <a16:colId xmlns="" xmlns:a16="http://schemas.microsoft.com/office/drawing/2014/main" val="5219611"/>
                    </a:ext>
                  </a:extLst>
                </a:gridCol>
                <a:gridCol w="815137">
                  <a:extLst>
                    <a:ext uri="{9D8B030D-6E8A-4147-A177-3AD203B41FA5}">
                      <a16:colId xmlns="" xmlns:a16="http://schemas.microsoft.com/office/drawing/2014/main" val="2862588011"/>
                    </a:ext>
                  </a:extLst>
                </a:gridCol>
                <a:gridCol w="1031590">
                  <a:extLst>
                    <a:ext uri="{9D8B030D-6E8A-4147-A177-3AD203B41FA5}">
                      <a16:colId xmlns="" xmlns:a16="http://schemas.microsoft.com/office/drawing/2014/main" val="3997222525"/>
                    </a:ext>
                  </a:extLst>
                </a:gridCol>
                <a:gridCol w="677902">
                  <a:extLst>
                    <a:ext uri="{9D8B030D-6E8A-4147-A177-3AD203B41FA5}">
                      <a16:colId xmlns="" xmlns:a16="http://schemas.microsoft.com/office/drawing/2014/main" val="3959274149"/>
                    </a:ext>
                  </a:extLst>
                </a:gridCol>
                <a:gridCol w="560007">
                  <a:extLst>
                    <a:ext uri="{9D8B030D-6E8A-4147-A177-3AD203B41FA5}">
                      <a16:colId xmlns="" xmlns:a16="http://schemas.microsoft.com/office/drawing/2014/main" val="2924302360"/>
                    </a:ext>
                  </a:extLst>
                </a:gridCol>
              </a:tblGrid>
              <a:tr h="683753">
                <a:tc gridSpan="7">
                  <a:txBody>
                    <a:bodyPr/>
                    <a:lstStyle/>
                    <a:p>
                      <a:pPr marL="38100" marR="38100" algn="ctr">
                        <a:lnSpc>
                          <a:spcPts val="1600"/>
                        </a:lnSpc>
                        <a:spcAft>
                          <a:spcPts val="0"/>
                        </a:spcAft>
                      </a:pPr>
                      <a:endParaRPr lang="es-EC"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842837975"/>
                  </a:ext>
                </a:extLst>
              </a:tr>
              <a:tr h="683753">
                <a:tc gridSpan="2">
                  <a:txBody>
                    <a:bodyPr/>
                    <a:lstStyle/>
                    <a:p>
                      <a:pPr algn="ctr">
                        <a:lnSpc>
                          <a:spcPct val="115000"/>
                        </a:lnSpc>
                        <a:spcAft>
                          <a:spcPts val="0"/>
                        </a:spcAft>
                      </a:pPr>
                      <a:r>
                        <a:rPr lang="es-EC" sz="1400" dirty="0">
                          <a:effectLst/>
                        </a:rPr>
                        <a:t> </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400">
                          <a:effectLst/>
                        </a:rPr>
                        <a:t>Suma de cuadrados</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gl</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Media cuadrática</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F</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Sig.</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770232970"/>
                  </a:ext>
                </a:extLst>
              </a:tr>
              <a:tr h="683753">
                <a:tc rowSpan="3">
                  <a:txBody>
                    <a:bodyPr/>
                    <a:lstStyle/>
                    <a:p>
                      <a:pPr marL="38100" marR="38100" algn="ctr">
                        <a:lnSpc>
                          <a:spcPts val="1600"/>
                        </a:lnSpc>
                        <a:spcAft>
                          <a:spcPts val="0"/>
                        </a:spcAft>
                      </a:pPr>
                      <a:r>
                        <a:rPr lang="es-EC" sz="1400">
                          <a:effectLst/>
                        </a:rPr>
                        <a:t>16. ¿Han recibido alguna vez capacitación para mejorar su gestión administrativa?</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Entre grupos</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3,482</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1</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3,482</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14,767</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,000</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3807999080"/>
                  </a:ext>
                </a:extLst>
              </a:tr>
              <a:tr h="683753">
                <a:tc vMerge="1">
                  <a:txBody>
                    <a:bodyPr/>
                    <a:lstStyle/>
                    <a:p>
                      <a:endParaRPr lang="es-EC"/>
                    </a:p>
                  </a:txBody>
                  <a:tcPr/>
                </a:tc>
                <a:tc>
                  <a:txBody>
                    <a:bodyPr/>
                    <a:lstStyle/>
                    <a:p>
                      <a:pPr marL="38100" marR="38100" algn="ctr">
                        <a:lnSpc>
                          <a:spcPts val="1600"/>
                        </a:lnSpc>
                        <a:spcAft>
                          <a:spcPts val="0"/>
                        </a:spcAft>
                      </a:pPr>
                      <a:r>
                        <a:rPr lang="es-EC" sz="1400">
                          <a:effectLst/>
                        </a:rPr>
                        <a:t>Dentro de grupos</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58,237</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247</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,236</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1400">
                          <a:effectLst/>
                        </a:rPr>
                        <a:t> </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1400">
                          <a:effectLst/>
                        </a:rPr>
                        <a:t> </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3808576093"/>
                  </a:ext>
                </a:extLst>
              </a:tr>
              <a:tr h="683753">
                <a:tc vMerge="1">
                  <a:txBody>
                    <a:bodyPr/>
                    <a:lstStyle/>
                    <a:p>
                      <a:endParaRPr lang="es-EC"/>
                    </a:p>
                  </a:txBody>
                  <a:tcPr/>
                </a:tc>
                <a:tc>
                  <a:txBody>
                    <a:bodyPr/>
                    <a:lstStyle/>
                    <a:p>
                      <a:pPr marL="38100" marR="38100" algn="ctr">
                        <a:lnSpc>
                          <a:spcPts val="1600"/>
                        </a:lnSpc>
                        <a:spcAft>
                          <a:spcPts val="0"/>
                        </a:spcAft>
                      </a:pPr>
                      <a:r>
                        <a:rPr lang="es-EC" sz="1400">
                          <a:effectLst/>
                        </a:rPr>
                        <a:t>Total</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61,719</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effectLst/>
                        </a:rPr>
                        <a:t>248</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1400">
                          <a:effectLst/>
                        </a:rPr>
                        <a:t> </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1400">
                          <a:effectLst/>
                        </a:rPr>
                        <a:t> </a:t>
                      </a:r>
                      <a:endParaRPr lang="es-EC"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s-EC" sz="1400" dirty="0">
                          <a:effectLst/>
                        </a:rPr>
                        <a:t> </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3213502175"/>
                  </a:ext>
                </a:extLst>
              </a:tr>
            </a:tbl>
          </a:graphicData>
        </a:graphic>
      </p:graphicFrame>
      <p:sp>
        <p:nvSpPr>
          <p:cNvPr id="6" name="Rectángulo 5"/>
          <p:cNvSpPr/>
          <p:nvPr/>
        </p:nvSpPr>
        <p:spPr>
          <a:xfrm>
            <a:off x="7991384" y="1985478"/>
            <a:ext cx="3325091"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ea typeface="Times New Roman" panose="02020603050405020304" pitchFamily="18" charset="0"/>
              </a:rPr>
              <a:t>Se ha realizado una prueba ANOVA en la cual se determina si la hipótesis es acertada</a:t>
            </a:r>
            <a:endParaRPr lang="es-EC" sz="2400" dirty="0"/>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16532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343468" y="138647"/>
            <a:ext cx="4815385"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PROPUESTA</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5"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41529" y="1341230"/>
            <a:ext cx="6109647" cy="1200329"/>
          </a:xfrm>
          <a:prstGeom prst="rect">
            <a:avLst/>
          </a:prstGeom>
        </p:spPr>
        <p:txBody>
          <a:bodyPr wrap="square">
            <a:spAutoFit/>
          </a:bodyPr>
          <a:lstStyle/>
          <a:p>
            <a:pPr lvl="0" algn="just"/>
            <a:r>
              <a:rPr lang="es-ES" sz="2400" dirty="0"/>
              <a:t>Diseño de un modelo de gestión administrativa para </a:t>
            </a:r>
            <a:r>
              <a:rPr lang="es-ES" sz="2400" dirty="0" smtClean="0"/>
              <a:t>las organizaciones no </a:t>
            </a:r>
            <a:r>
              <a:rPr lang="es-ES" sz="2400" dirty="0"/>
              <a:t>financieras de la Economía Popular y Solidaria.</a:t>
            </a:r>
            <a:endParaRPr lang="es-EC" sz="2400" dirty="0"/>
          </a:p>
        </p:txBody>
      </p:sp>
    </p:spTree>
    <p:extLst>
      <p:ext uri="{BB962C8B-B14F-4D97-AF65-F5344CB8AC3E}">
        <p14:creationId xmlns:p14="http://schemas.microsoft.com/office/powerpoint/2010/main" val="243301085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937156663"/>
              </p:ext>
            </p:extLst>
          </p:nvPr>
        </p:nvGraphicFramePr>
        <p:xfrm>
          <a:off x="343468" y="996287"/>
          <a:ext cx="7858836" cy="468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bwMode="auto">
          <a:xfrm>
            <a:off x="343468" y="138647"/>
            <a:ext cx="4815385"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INTRODUCCIÓN</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19458" name="Picture 2" descr="Resultado de imagen para economia popular y solidar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2324" y="4148920"/>
            <a:ext cx="2448022" cy="153001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7814985" y="2003413"/>
            <a:ext cx="2074677" cy="1085565"/>
          </a:xfrm>
          <a:prstGeom prst="roundRect">
            <a:avLst>
              <a:gd name="adj" fmla="val 10000"/>
            </a:avLst>
          </a:prstGeom>
          <a:blipFill rotWithShape="1">
            <a:blip r:embed="rId8"/>
            <a:stretch>
              <a:fillRect/>
            </a:stretch>
          </a:blipFill>
        </p:spPr>
        <p:style>
          <a:lnRef idx="0">
            <a:schemeClr val="accent3">
              <a:shade val="80000"/>
              <a:hueOff val="0"/>
              <a:satOff val="0"/>
              <a:lumOff val="0"/>
              <a:alphaOff val="0"/>
            </a:schemeClr>
          </a:lnRef>
          <a:fillRef idx="1">
            <a:scrgbClr r="0" g="0" b="0"/>
          </a:fillRef>
          <a:effectRef idx="2">
            <a:schemeClr val="accent3">
              <a:tint val="40000"/>
              <a:hueOff val="0"/>
              <a:satOff val="0"/>
              <a:lumOff val="0"/>
              <a:alphaOff val="0"/>
            </a:schemeClr>
          </a:effectRef>
          <a:fontRef idx="minor">
            <a:schemeClr val="lt1">
              <a:hueOff val="0"/>
              <a:satOff val="0"/>
              <a:lumOff val="0"/>
              <a:alphaOff val="0"/>
            </a:schemeClr>
          </a:fontRef>
        </p:style>
      </p:sp>
      <p:sp>
        <p:nvSpPr>
          <p:cNvPr id="8" name="Rectángulo redondeado 7"/>
          <p:cNvSpPr/>
          <p:nvPr/>
        </p:nvSpPr>
        <p:spPr>
          <a:xfrm>
            <a:off x="10219261" y="2003413"/>
            <a:ext cx="1801289" cy="1085565"/>
          </a:xfrm>
          <a:prstGeom prst="roundRect">
            <a:avLst>
              <a:gd name="adj" fmla="val 10000"/>
            </a:avLst>
          </a:prstGeom>
          <a:blipFill rotWithShape="1">
            <a:blip r:embed="rId9"/>
            <a:stretch>
              <a:fillRect/>
            </a:stretch>
          </a:blipFill>
        </p:spPr>
        <p:style>
          <a:lnRef idx="0">
            <a:schemeClr val="accent3">
              <a:shade val="80000"/>
              <a:hueOff val="0"/>
              <a:satOff val="0"/>
              <a:lumOff val="0"/>
              <a:alphaOff val="0"/>
            </a:schemeClr>
          </a:lnRef>
          <a:fillRef idx="1">
            <a:scrgbClr r="0" g="0" b="0"/>
          </a:fillRef>
          <a:effectRef idx="2">
            <a:schemeClr val="accent3">
              <a:tint val="40000"/>
              <a:hueOff val="0"/>
              <a:satOff val="0"/>
              <a:lumOff val="0"/>
              <a:alphaOff val="0"/>
            </a:schemeClr>
          </a:effectRef>
          <a:fontRef idx="minor">
            <a:schemeClr val="lt1">
              <a:hueOff val="0"/>
              <a:satOff val="0"/>
              <a:lumOff val="0"/>
              <a:alphaOff val="0"/>
            </a:schemeClr>
          </a:fontRef>
        </p:style>
      </p:sp>
      <p:pic>
        <p:nvPicPr>
          <p:cNvPr id="9" name="Picture 4" descr="Imagen relacionada"/>
          <p:cNvPicPr>
            <a:picLocks noChangeAspect="1" noChangeArrowheads="1"/>
          </p:cNvPicPr>
          <p:nvPr/>
        </p:nvPicPr>
        <p:blipFill rotWithShape="1">
          <a:blip r:embed="rId10">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6144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43468" y="138647"/>
            <a:ext cx="729927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OBJETIVOS DE LA PROPUESTA</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20482" name="Picture 2" descr="Resultado de imagen para OBJETIVO GEN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78" y="777528"/>
            <a:ext cx="17145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296" y="3671839"/>
            <a:ext cx="1866900" cy="2171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3047998" y="1137558"/>
            <a:ext cx="7638198" cy="174691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 b="1" dirty="0"/>
              <a:t>Objetivo General</a:t>
            </a:r>
          </a:p>
          <a:p>
            <a:pPr algn="just"/>
            <a:r>
              <a:rPr lang="es-ES" dirty="0"/>
              <a:t>Diseñar un modelo de gestión administrativa para las organizaciones del sector no financiero que pertenecen a la economía popular y solidaria; y así poder fortalecer su gestión administrativa basada en procesos y técnicas que disminuyan las discontinuidades de las organizaciones.</a:t>
            </a:r>
          </a:p>
        </p:txBody>
      </p:sp>
      <p:sp>
        <p:nvSpPr>
          <p:cNvPr id="8" name="Rectángulo redondeado 7"/>
          <p:cNvSpPr/>
          <p:nvPr/>
        </p:nvSpPr>
        <p:spPr>
          <a:xfrm>
            <a:off x="912123" y="3467138"/>
            <a:ext cx="7153704" cy="5862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S"/>
              <a:t>Plantear estrategias que permitan el cumplimiento de los objetivos organizacionales.</a:t>
            </a:r>
            <a:endParaRPr lang="es-ES" dirty="0"/>
          </a:p>
        </p:txBody>
      </p:sp>
      <p:sp>
        <p:nvSpPr>
          <p:cNvPr id="11" name="Rectángulo redondeado 10"/>
          <p:cNvSpPr/>
          <p:nvPr/>
        </p:nvSpPr>
        <p:spPr>
          <a:xfrm>
            <a:off x="912123" y="4171429"/>
            <a:ext cx="7153704" cy="5862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S"/>
              <a:t>Generar indicadores que faciliten a la medición de los objetivos de las organizaciones no financieras.</a:t>
            </a:r>
            <a:endParaRPr lang="es-ES" dirty="0"/>
          </a:p>
        </p:txBody>
      </p:sp>
      <p:sp>
        <p:nvSpPr>
          <p:cNvPr id="12" name="Rectángulo redondeado 11"/>
          <p:cNvSpPr/>
          <p:nvPr/>
        </p:nvSpPr>
        <p:spPr>
          <a:xfrm>
            <a:off x="912123" y="4875720"/>
            <a:ext cx="7153704" cy="5862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S"/>
              <a:t>Estructurar un modelo organizacional acorde a las organizaciones para que pueda ser usado apropiadamente.</a:t>
            </a:r>
            <a:endParaRPr lang="es-ES" dirty="0"/>
          </a:p>
        </p:txBody>
      </p:sp>
      <p:sp>
        <p:nvSpPr>
          <p:cNvPr id="13" name="Rectángulo redondeado 12"/>
          <p:cNvSpPr/>
          <p:nvPr/>
        </p:nvSpPr>
        <p:spPr>
          <a:xfrm>
            <a:off x="912123" y="5580011"/>
            <a:ext cx="7153704" cy="5862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s-ES"/>
              <a:t>Detallar las actividades a seguir para el cumplimiento de objetivos del sector no financiero.</a:t>
            </a:r>
            <a:endParaRPr lang="es-EC" dirty="0"/>
          </a:p>
        </p:txBody>
      </p:sp>
      <p:sp>
        <p:nvSpPr>
          <p:cNvPr id="9" name="Rectángulo 8"/>
          <p:cNvSpPr/>
          <p:nvPr/>
        </p:nvSpPr>
        <p:spPr>
          <a:xfrm>
            <a:off x="8605673" y="3209961"/>
            <a:ext cx="2640082" cy="369332"/>
          </a:xfrm>
          <a:prstGeom prst="rect">
            <a:avLst/>
          </a:prstGeom>
        </p:spPr>
        <p:txBody>
          <a:bodyPr wrap="square">
            <a:spAutoFit/>
          </a:bodyPr>
          <a:lstStyle/>
          <a:p>
            <a:pPr algn="just"/>
            <a:r>
              <a:rPr lang="es-ES" b="1" dirty="0" smtClean="0"/>
              <a:t>Objetivos Específicos</a:t>
            </a:r>
            <a:endParaRPr lang="es-ES" b="1" dirty="0"/>
          </a:p>
        </p:txBody>
      </p:sp>
      <p:pic>
        <p:nvPicPr>
          <p:cNvPr id="15"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36382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935668301"/>
              </p:ext>
            </p:extLst>
          </p:nvPr>
        </p:nvGraphicFramePr>
        <p:xfrm>
          <a:off x="296942" y="583188"/>
          <a:ext cx="11319164" cy="5473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21642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MATRIZ FODA</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624484556"/>
              </p:ext>
            </p:extLst>
          </p:nvPr>
        </p:nvGraphicFramePr>
        <p:xfrm>
          <a:off x="288878" y="668346"/>
          <a:ext cx="6096000" cy="5671061"/>
        </p:xfrm>
        <a:graphic>
          <a:graphicData uri="http://schemas.openxmlformats.org/drawingml/2006/table">
            <a:tbl>
              <a:tblPr firstRow="1" firstCol="1" bandRow="1"/>
              <a:tblGrid>
                <a:gridCol w="3038887">
                  <a:extLst>
                    <a:ext uri="{9D8B030D-6E8A-4147-A177-3AD203B41FA5}">
                      <a16:colId xmlns="" xmlns:a16="http://schemas.microsoft.com/office/drawing/2014/main" val="3515984592"/>
                    </a:ext>
                  </a:extLst>
                </a:gridCol>
                <a:gridCol w="3057113">
                  <a:extLst>
                    <a:ext uri="{9D8B030D-6E8A-4147-A177-3AD203B41FA5}">
                      <a16:colId xmlns="" xmlns:a16="http://schemas.microsoft.com/office/drawing/2014/main" val="2100181394"/>
                    </a:ext>
                  </a:extLst>
                </a:gridCol>
              </a:tblGrid>
              <a:tr h="484513">
                <a:tc>
                  <a:txBody>
                    <a:bodyPr/>
                    <a:lstStyle/>
                    <a:p>
                      <a:pPr algn="ctr">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FORTALEZAS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598" marR="24598"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99CCFF"/>
                    </a:solidFill>
                  </a:tcPr>
                </a:tc>
                <a:tc>
                  <a:txBody>
                    <a:bodyPr/>
                    <a:lstStyle/>
                    <a:p>
                      <a:pPr algn="ctr">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DEBILIDADES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598" marR="24598"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99CCFF"/>
                    </a:solidFill>
                  </a:tcPr>
                </a:tc>
                <a:extLst>
                  <a:ext uri="{0D108BD9-81ED-4DB2-BD59-A6C34878D82A}">
                    <a16:rowId xmlns="" xmlns:a16="http://schemas.microsoft.com/office/drawing/2014/main" val="4145663539"/>
                  </a:ext>
                </a:extLst>
              </a:tr>
              <a:tr h="5168141">
                <a:tc>
                  <a:txBody>
                    <a:bodyPr/>
                    <a:lstStyle/>
                    <a:p>
                      <a:pPr>
                        <a:lnSpc>
                          <a:spcPct val="200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F1.</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Iniciativa en emprendimientos de producción</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F2.</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Contacto directo con los clientes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F3</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Mayor control de sus procesos de producción</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F4.</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Alta participación de capital humano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F5</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Mediana experiencia sobre la actividad que realizan</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F6.</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Buena comunicación e interacción entre directivos y empleados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F7. </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Adecuado ambiente laboral entre asociados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F8. </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Generación de nuevas fuentes de trabajo en el sector productivo.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598" marR="24598"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nSpc>
                          <a:spcPct val="200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D1.</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Escasa oferta de productos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D2.</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Escasa oferta de servicios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D3.</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Desconocimiento en la aplicación de estrategias comerciales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D4.</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Inexperiencia en comercialización de los productos de la organización.</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D5.</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Deficiente gestión administrativa</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D6.</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Asociados poseen un nivel de educación de bachillerato.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D7. </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Poca disponibilidad de recurso económico para la conformación de la organización.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D8. </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Inadecuada definición de funciones por persona</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D9.</a:t>
                      </a: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Limitado acceso a equipos y maquinaria moderna</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598" marR="24598"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 xmlns:a16="http://schemas.microsoft.com/office/drawing/2014/main" val="117511707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115315830"/>
              </p:ext>
            </p:extLst>
          </p:nvPr>
        </p:nvGraphicFramePr>
        <p:xfrm>
          <a:off x="6927686" y="667952"/>
          <a:ext cx="4876799" cy="5671060"/>
        </p:xfrm>
        <a:graphic>
          <a:graphicData uri="http://schemas.openxmlformats.org/drawingml/2006/table">
            <a:tbl>
              <a:tblPr firstRow="1" firstCol="1" bandRow="1"/>
              <a:tblGrid>
                <a:gridCol w="2431110">
                  <a:extLst>
                    <a:ext uri="{9D8B030D-6E8A-4147-A177-3AD203B41FA5}">
                      <a16:colId xmlns="" xmlns:a16="http://schemas.microsoft.com/office/drawing/2014/main" val="1588309347"/>
                    </a:ext>
                  </a:extLst>
                </a:gridCol>
                <a:gridCol w="2445689">
                  <a:extLst>
                    <a:ext uri="{9D8B030D-6E8A-4147-A177-3AD203B41FA5}">
                      <a16:colId xmlns="" xmlns:a16="http://schemas.microsoft.com/office/drawing/2014/main" val="3836291037"/>
                    </a:ext>
                  </a:extLst>
                </a:gridCol>
              </a:tblGrid>
              <a:tr h="531661">
                <a:tc>
                  <a:txBody>
                    <a:bodyPr/>
                    <a:lstStyle/>
                    <a:p>
                      <a:pPr algn="ctr">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OPORTUNIDADES</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598" marR="24598"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9CCFF"/>
                    </a:solidFill>
                  </a:tcPr>
                </a:tc>
                <a:tc>
                  <a:txBody>
                    <a:bodyPr/>
                    <a:lstStyle/>
                    <a:p>
                      <a:pPr algn="ctr">
                        <a:spcAft>
                          <a:spcPts val="0"/>
                        </a:spcAft>
                      </a:pPr>
                      <a:r>
                        <a:rPr lang="es-ES" sz="1050" b="1"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s-ES" sz="1050" b="1" smtClean="0">
                          <a:effectLst/>
                          <a:latin typeface="Times New Roman" panose="02020603050405020304" pitchFamily="18" charset="0"/>
                          <a:ea typeface="Times New Roman" panose="02020603050405020304" pitchFamily="18" charset="0"/>
                          <a:cs typeface="Times New Roman" panose="02020603050405020304" pitchFamily="18" charset="0"/>
                        </a:rPr>
                        <a:t>AMENAZAS</a:t>
                      </a:r>
                      <a:endParaRPr lang="es-EC" sz="105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s-ES" sz="1050" b="1"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4598" marR="24598"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9CCFF"/>
                    </a:solidFill>
                  </a:tcPr>
                </a:tc>
                <a:extLst>
                  <a:ext uri="{0D108BD9-81ED-4DB2-BD59-A6C34878D82A}">
                    <a16:rowId xmlns="" xmlns:a16="http://schemas.microsoft.com/office/drawing/2014/main" val="2750462540"/>
                  </a:ext>
                </a:extLst>
              </a:tr>
              <a:tr h="5139399">
                <a:tc>
                  <a:txBody>
                    <a:bodyPr/>
                    <a:lstStyle/>
                    <a:p>
                      <a:pPr algn="just">
                        <a:spcAft>
                          <a:spcPts val="0"/>
                        </a:spcAft>
                      </a:pP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O1. </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Apoyo de la SEPS para la creación de organizaciones no financieras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O2. </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Fuentes de trabajo en instituciones públicas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O3.</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Participación en concurso de licitación de contratos de trabajo.</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O4.</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Mejor nivel de vida de los asociados.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O5.</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Capacitaciones dictadas por parte de la SEPS hacia las organizaciones.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O6.</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Ampliación de nueva línea de productos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O7.</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Alianzas con otras instituciones del sector privado.</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598" marR="24598"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gn="just">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A1.</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Competencia desleal por parte de organizaciones más antiguas.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A2.</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Concentración excesiva de organizaciones en un solo sector productivo.</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A3.</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Inestabilidad económica en el país </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A4.</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Disminución y fusión de organismos estatales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A5.</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Demasiados trámites burocráticos para la conformación de las organizaciones.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A6.</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Demora en el pago de contratos en empresas públicas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A7.</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Difícil acceso a créditos en instituciones financieras</a:t>
                      </a:r>
                      <a:endParaRPr lang="es-EC"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200000"/>
                        </a:lnSpc>
                        <a:spcAft>
                          <a:spcPts val="0"/>
                        </a:spcAft>
                      </a:pPr>
                      <a:r>
                        <a:rPr lang="es-ES" sz="1050" b="1" dirty="0" smtClean="0">
                          <a:effectLst/>
                          <a:latin typeface="Times New Roman" panose="02020603050405020304" pitchFamily="18" charset="0"/>
                          <a:ea typeface="Times New Roman" panose="02020603050405020304" pitchFamily="18" charset="0"/>
                          <a:cs typeface="Times New Roman" panose="02020603050405020304" pitchFamily="18" charset="0"/>
                        </a:rPr>
                        <a:t>A8.</a:t>
                      </a:r>
                      <a:r>
                        <a:rPr lang="es-ES"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 Catástrofes naturales.</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598" marR="24598"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 xmlns:a16="http://schemas.microsoft.com/office/drawing/2014/main" val="999964637"/>
                  </a:ext>
                </a:extLst>
              </a:tr>
            </a:tbl>
          </a:graphicData>
        </a:graphic>
      </p:graphicFrame>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8076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0800000">
            <a:off x="609600" y="1514901"/>
            <a:ext cx="1842654" cy="4207025"/>
          </a:xfrm>
          <a:prstGeom prst="rect">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s-EC" sz="2000" b="1" dirty="0" smtClean="0"/>
              <a:t>MATRIZ DE ESTRATEGIAS DEPURADAS</a:t>
            </a:r>
            <a:endParaRPr lang="es-EC" sz="2000" b="1" dirty="0"/>
          </a:p>
        </p:txBody>
      </p:sp>
      <p:graphicFrame>
        <p:nvGraphicFramePr>
          <p:cNvPr id="5" name="Tabla 4"/>
          <p:cNvGraphicFramePr>
            <a:graphicFrameLocks noGrp="1"/>
          </p:cNvGraphicFramePr>
          <p:nvPr>
            <p:extLst>
              <p:ext uri="{D42A27DB-BD31-4B8C-83A1-F6EECF244321}">
                <p14:modId xmlns:p14="http://schemas.microsoft.com/office/powerpoint/2010/main" val="2643255037"/>
              </p:ext>
            </p:extLst>
          </p:nvPr>
        </p:nvGraphicFramePr>
        <p:xfrm>
          <a:off x="3480179" y="1538402"/>
          <a:ext cx="7656395" cy="4386773"/>
        </p:xfrm>
        <a:graphic>
          <a:graphicData uri="http://schemas.openxmlformats.org/drawingml/2006/table">
            <a:tbl>
              <a:tblPr firstRow="1" firstCol="1" bandRow="1"/>
              <a:tblGrid>
                <a:gridCol w="656529">
                  <a:extLst>
                    <a:ext uri="{9D8B030D-6E8A-4147-A177-3AD203B41FA5}">
                      <a16:colId xmlns="" xmlns:a16="http://schemas.microsoft.com/office/drawing/2014/main" val="1850144812"/>
                    </a:ext>
                  </a:extLst>
                </a:gridCol>
                <a:gridCol w="6999866">
                  <a:extLst>
                    <a:ext uri="{9D8B030D-6E8A-4147-A177-3AD203B41FA5}">
                      <a16:colId xmlns="" xmlns:a16="http://schemas.microsoft.com/office/drawing/2014/main" val="2737647641"/>
                    </a:ext>
                  </a:extLst>
                </a:gridCol>
              </a:tblGrid>
              <a:tr h="871519">
                <a:tc gridSpan="2">
                  <a:txBody>
                    <a:bodyPr/>
                    <a:lstStyle/>
                    <a:p>
                      <a:pPr algn="ctr">
                        <a:lnSpc>
                          <a:spcPct val="150000"/>
                        </a:lnSpc>
                        <a:spcAft>
                          <a:spcPts val="1000"/>
                        </a:spcAft>
                        <a:tabLst>
                          <a:tab pos="1768475" algn="l"/>
                        </a:tabLs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tabLst>
                          <a:tab pos="1768475" algn="l"/>
                        </a:tabLst>
                      </a:pP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DESCRIPCIÓN </a:t>
                      </a:r>
                      <a:r>
                        <a:rPr lang="es-E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DE</a:t>
                      </a:r>
                      <a:r>
                        <a:rPr lang="es-E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ESTRATEGÍAS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CCFFCC"/>
                    </a:solidFill>
                  </a:tcPr>
                </a:tc>
                <a:tc hMerge="1">
                  <a:txBody>
                    <a:bodyPr/>
                    <a:lstStyle/>
                    <a:p>
                      <a:endParaRPr lang="es-EC"/>
                    </a:p>
                  </a:txBody>
                  <a:tcPr/>
                </a:tc>
                <a:extLst>
                  <a:ext uri="{0D108BD9-81ED-4DB2-BD59-A6C34878D82A}">
                    <a16:rowId xmlns="" xmlns:a16="http://schemas.microsoft.com/office/drawing/2014/main" val="3859792004"/>
                  </a:ext>
                </a:extLst>
              </a:tr>
              <a:tr h="755006">
                <a:tc>
                  <a:txBody>
                    <a:bodyPr/>
                    <a:lstStyle/>
                    <a:p>
                      <a:pPr>
                        <a:lnSpc>
                          <a:spcPct val="115000"/>
                        </a:lnSpc>
                        <a:spcAft>
                          <a:spcPts val="1000"/>
                        </a:spcAft>
                        <a:tabLst>
                          <a:tab pos="1768475" algn="l"/>
                        </a:tabLst>
                      </a:pPr>
                      <a:r>
                        <a:rPr lang="es-ES" sz="1800" b="1">
                          <a:effectLst/>
                          <a:latin typeface="Calibri" panose="020F0502020204030204" pitchFamily="34" charset="0"/>
                          <a:ea typeface="Times New Roman" panose="02020603050405020304" pitchFamily="18" charset="0"/>
                          <a:cs typeface="Times New Roman" panose="02020603050405020304" pitchFamily="18" charset="0"/>
                        </a:rPr>
                        <a:t>1</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nSpc>
                          <a:spcPct val="150000"/>
                        </a:lnSpc>
                        <a:spcAft>
                          <a:spcPts val="1000"/>
                        </a:spcAft>
                        <a:tabLst>
                          <a:tab pos="1768475" algn="l"/>
                        </a:tabLst>
                      </a:pPr>
                      <a:r>
                        <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Realizar simulaciones de crédito en al menos en  tres instituciones financieras</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 xmlns:a16="http://schemas.microsoft.com/office/drawing/2014/main" val="3110652650"/>
                  </a:ext>
                </a:extLst>
              </a:tr>
              <a:tr h="377503">
                <a:tc>
                  <a:txBody>
                    <a:bodyPr/>
                    <a:lstStyle/>
                    <a:p>
                      <a:pPr>
                        <a:lnSpc>
                          <a:spcPct val="115000"/>
                        </a:lnSpc>
                        <a:spcAft>
                          <a:spcPts val="1000"/>
                        </a:spcAft>
                        <a:tabLst>
                          <a:tab pos="1768475" algn="l"/>
                        </a:tabLst>
                      </a:pPr>
                      <a:r>
                        <a:rPr lang="es-ES" sz="1800" b="1">
                          <a:effectLst/>
                          <a:latin typeface="Calibri" panose="020F0502020204030204" pitchFamily="34" charset="0"/>
                          <a:ea typeface="Times New Roman" panose="02020603050405020304" pitchFamily="18" charset="0"/>
                          <a:cs typeface="Times New Roman" panose="02020603050405020304" pitchFamily="18" charset="0"/>
                        </a:rPr>
                        <a:t>2</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nSpc>
                          <a:spcPct val="150000"/>
                        </a:lnSpc>
                        <a:spcAft>
                          <a:spcPts val="1000"/>
                        </a:spcAft>
                        <a:tabLst>
                          <a:tab pos="1768475" algn="l"/>
                        </a:tabLst>
                      </a:pPr>
                      <a:r>
                        <a:rPr lang="es-ES" sz="1800">
                          <a:effectLst/>
                          <a:latin typeface="Times New Roman" panose="02020603050405020304" pitchFamily="18" charset="0"/>
                          <a:ea typeface="Times New Roman" panose="02020603050405020304" pitchFamily="18" charset="0"/>
                          <a:cs typeface="Times New Roman" panose="02020603050405020304" pitchFamily="18" charset="0"/>
                        </a:rPr>
                        <a:t>Obtener financiamiento a través de factoring “ canje de facturas”</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 xmlns:a16="http://schemas.microsoft.com/office/drawing/2014/main" val="1787961140"/>
                  </a:ext>
                </a:extLst>
              </a:tr>
              <a:tr h="377503">
                <a:tc>
                  <a:txBody>
                    <a:bodyPr/>
                    <a:lstStyle/>
                    <a:p>
                      <a:pPr>
                        <a:lnSpc>
                          <a:spcPct val="115000"/>
                        </a:lnSpc>
                        <a:spcAft>
                          <a:spcPts val="1000"/>
                        </a:spcAft>
                        <a:tabLst>
                          <a:tab pos="1768475" algn="l"/>
                        </a:tabLst>
                      </a:pPr>
                      <a:r>
                        <a:rPr lang="es-ES" sz="1800" b="1">
                          <a:effectLst/>
                          <a:latin typeface="Calibri" panose="020F0502020204030204" pitchFamily="34" charset="0"/>
                          <a:ea typeface="Times New Roman" panose="02020603050405020304" pitchFamily="18" charset="0"/>
                          <a:cs typeface="Times New Roman" panose="02020603050405020304" pitchFamily="18" charset="0"/>
                        </a:rPr>
                        <a:t>3</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nSpc>
                          <a:spcPct val="150000"/>
                        </a:lnSpc>
                        <a:spcAft>
                          <a:spcPts val="1000"/>
                        </a:spcAft>
                        <a:tabLst>
                          <a:tab pos="1768475" algn="l"/>
                        </a:tabLst>
                      </a:pPr>
                      <a:r>
                        <a:rPr lang="es-ES" sz="1800">
                          <a:effectLst/>
                          <a:latin typeface="Times New Roman" panose="02020603050405020304" pitchFamily="18" charset="0"/>
                          <a:ea typeface="Times New Roman" panose="02020603050405020304" pitchFamily="18" charset="0"/>
                          <a:cs typeface="Times New Roman" panose="02020603050405020304" pitchFamily="18" charset="0"/>
                        </a:rPr>
                        <a:t>Aumentar la participación en el mercado.</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 xmlns:a16="http://schemas.microsoft.com/office/drawing/2014/main" val="4040530789"/>
                  </a:ext>
                </a:extLst>
              </a:tr>
              <a:tr h="377503">
                <a:tc>
                  <a:txBody>
                    <a:bodyPr/>
                    <a:lstStyle/>
                    <a:p>
                      <a:pPr>
                        <a:lnSpc>
                          <a:spcPct val="115000"/>
                        </a:lnSpc>
                        <a:spcAft>
                          <a:spcPts val="1000"/>
                        </a:spcAft>
                        <a:tabLst>
                          <a:tab pos="1768475" algn="l"/>
                        </a:tabLst>
                      </a:pPr>
                      <a:r>
                        <a:rPr lang="es-ES" sz="1800" b="1">
                          <a:effectLst/>
                          <a:latin typeface="Calibri" panose="020F0502020204030204" pitchFamily="34" charset="0"/>
                          <a:ea typeface="Times New Roman" panose="02020603050405020304" pitchFamily="18" charset="0"/>
                          <a:cs typeface="Times New Roman" panose="02020603050405020304" pitchFamily="18" charset="0"/>
                        </a:rPr>
                        <a:t>4</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nSpc>
                          <a:spcPct val="150000"/>
                        </a:lnSpc>
                        <a:spcAft>
                          <a:spcPts val="1000"/>
                        </a:spcAft>
                        <a:tabLst>
                          <a:tab pos="1768475" algn="l"/>
                        </a:tabLst>
                      </a:pPr>
                      <a:r>
                        <a:rPr lang="es-ES" sz="1800">
                          <a:effectLst/>
                          <a:latin typeface="Times New Roman" panose="02020603050405020304" pitchFamily="18" charset="0"/>
                          <a:ea typeface="Times New Roman" panose="02020603050405020304" pitchFamily="18" charset="0"/>
                          <a:cs typeface="Times New Roman" panose="02020603050405020304" pitchFamily="18" charset="0"/>
                        </a:rPr>
                        <a:t>Crear nuevos portafolios de productos y servicios</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 xmlns:a16="http://schemas.microsoft.com/office/drawing/2014/main" val="576618208"/>
                  </a:ext>
                </a:extLst>
              </a:tr>
              <a:tr h="377503">
                <a:tc>
                  <a:txBody>
                    <a:bodyPr/>
                    <a:lstStyle/>
                    <a:p>
                      <a:pPr>
                        <a:lnSpc>
                          <a:spcPct val="115000"/>
                        </a:lnSpc>
                        <a:spcAft>
                          <a:spcPts val="1000"/>
                        </a:spcAft>
                        <a:tabLst>
                          <a:tab pos="1768475" algn="l"/>
                        </a:tabLst>
                      </a:pPr>
                      <a:r>
                        <a:rPr lang="es-ES" sz="1800" b="1">
                          <a:effectLst/>
                          <a:latin typeface="Calibri" panose="020F0502020204030204" pitchFamily="34" charset="0"/>
                          <a:ea typeface="Times New Roman" panose="02020603050405020304" pitchFamily="18" charset="0"/>
                          <a:cs typeface="Times New Roman" panose="02020603050405020304" pitchFamily="18" charset="0"/>
                        </a:rPr>
                        <a:t>5</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nSpc>
                          <a:spcPct val="150000"/>
                        </a:lnSpc>
                        <a:spcAft>
                          <a:spcPts val="1000"/>
                        </a:spcAft>
                        <a:tabLst>
                          <a:tab pos="1768475" algn="l"/>
                        </a:tabLst>
                      </a:pPr>
                      <a:r>
                        <a:rPr lang="es-ES" sz="1800">
                          <a:effectLst/>
                          <a:latin typeface="Times New Roman" panose="02020603050405020304" pitchFamily="18" charset="0"/>
                          <a:ea typeface="Times New Roman" panose="02020603050405020304" pitchFamily="18" charset="0"/>
                          <a:cs typeface="Times New Roman" panose="02020603050405020304" pitchFamily="18" charset="0"/>
                        </a:rPr>
                        <a:t>Implementar publicidad digital</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 xmlns:a16="http://schemas.microsoft.com/office/drawing/2014/main" val="1945268939"/>
                  </a:ext>
                </a:extLst>
              </a:tr>
              <a:tr h="377503">
                <a:tc>
                  <a:txBody>
                    <a:bodyPr/>
                    <a:lstStyle/>
                    <a:p>
                      <a:pPr>
                        <a:lnSpc>
                          <a:spcPct val="115000"/>
                        </a:lnSpc>
                        <a:spcAft>
                          <a:spcPts val="1000"/>
                        </a:spcAft>
                        <a:tabLst>
                          <a:tab pos="1768475" algn="l"/>
                        </a:tabLst>
                      </a:pPr>
                      <a:r>
                        <a:rPr lang="es-ES" sz="1800" b="1">
                          <a:effectLst/>
                          <a:latin typeface="Calibri" panose="020F0502020204030204" pitchFamily="34" charset="0"/>
                          <a:ea typeface="Times New Roman" panose="02020603050405020304" pitchFamily="18" charset="0"/>
                          <a:cs typeface="Times New Roman" panose="02020603050405020304" pitchFamily="18" charset="0"/>
                        </a:rPr>
                        <a:t>6</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nSpc>
                          <a:spcPct val="150000"/>
                        </a:lnSpc>
                        <a:spcAft>
                          <a:spcPts val="1000"/>
                        </a:spcAft>
                        <a:tabLst>
                          <a:tab pos="1768475" algn="l"/>
                        </a:tabLst>
                      </a:pPr>
                      <a:r>
                        <a:rPr lang="es-ES" sz="1800">
                          <a:effectLst/>
                          <a:latin typeface="Times New Roman" panose="02020603050405020304" pitchFamily="18" charset="0"/>
                          <a:ea typeface="Times New Roman" panose="02020603050405020304" pitchFamily="18" charset="0"/>
                          <a:cs typeface="Times New Roman" panose="02020603050405020304" pitchFamily="18" charset="0"/>
                        </a:rPr>
                        <a:t>Definir un plan de participación constante en licitaciones</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 xmlns:a16="http://schemas.microsoft.com/office/drawing/2014/main" val="1312429744"/>
                  </a:ext>
                </a:extLst>
              </a:tr>
              <a:tr h="436845">
                <a:tc>
                  <a:txBody>
                    <a:bodyPr/>
                    <a:lstStyle/>
                    <a:p>
                      <a:pPr>
                        <a:lnSpc>
                          <a:spcPct val="115000"/>
                        </a:lnSpc>
                        <a:spcAft>
                          <a:spcPts val="1000"/>
                        </a:spcAft>
                        <a:tabLst>
                          <a:tab pos="1768475" algn="l"/>
                        </a:tabLst>
                      </a:pPr>
                      <a:r>
                        <a:rPr lang="es-ES" sz="1800" b="1">
                          <a:effectLst/>
                          <a:latin typeface="Calibri" panose="020F0502020204030204" pitchFamily="34" charset="0"/>
                          <a:ea typeface="Times New Roman" panose="02020603050405020304" pitchFamily="18" charset="0"/>
                          <a:cs typeface="Times New Roman" panose="02020603050405020304" pitchFamily="18" charset="0"/>
                        </a:rPr>
                        <a:t>7</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nSpc>
                          <a:spcPct val="150000"/>
                        </a:lnSpc>
                        <a:spcAft>
                          <a:spcPts val="1000"/>
                        </a:spcAft>
                        <a:tabLst>
                          <a:tab pos="1768475" algn="l"/>
                        </a:tabLst>
                      </a:pPr>
                      <a:r>
                        <a:rPr lang="es-ES" sz="1800">
                          <a:effectLst/>
                          <a:latin typeface="Times New Roman" panose="02020603050405020304" pitchFamily="18" charset="0"/>
                          <a:ea typeface="Times New Roman" panose="02020603050405020304" pitchFamily="18" charset="0"/>
                          <a:cs typeface="Times New Roman" panose="02020603050405020304" pitchFamily="18" charset="0"/>
                        </a:rPr>
                        <a:t>Diseñar un presupuesto para la adquisición de nuevo equipo y maquinaria</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 xmlns:a16="http://schemas.microsoft.com/office/drawing/2014/main" val="1880219511"/>
                  </a:ext>
                </a:extLst>
              </a:tr>
              <a:tr h="377503">
                <a:tc>
                  <a:txBody>
                    <a:bodyPr/>
                    <a:lstStyle/>
                    <a:p>
                      <a:pPr>
                        <a:lnSpc>
                          <a:spcPct val="115000"/>
                        </a:lnSpc>
                        <a:spcAft>
                          <a:spcPts val="1000"/>
                        </a:spcAft>
                        <a:tabLst>
                          <a:tab pos="1768475" algn="l"/>
                        </a:tabLst>
                      </a:pPr>
                      <a:r>
                        <a:rPr lang="es-ES" sz="1800" b="1">
                          <a:effectLst/>
                          <a:latin typeface="Calibri" panose="020F0502020204030204" pitchFamily="34" charset="0"/>
                          <a:ea typeface="Times New Roman" panose="02020603050405020304" pitchFamily="18" charset="0"/>
                          <a:cs typeface="Times New Roman" panose="02020603050405020304" pitchFamily="18" charset="0"/>
                        </a:rPr>
                        <a:t>8</a:t>
                      </a:r>
                      <a:endParaRPr lang="es-EC"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nSpc>
                          <a:spcPct val="150000"/>
                        </a:lnSpc>
                        <a:spcAft>
                          <a:spcPts val="1000"/>
                        </a:spcAft>
                        <a:tabLst>
                          <a:tab pos="1768475" algn="l"/>
                        </a:tabLs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Establecer programas de capacitación organizacional  continua</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 xmlns:a16="http://schemas.microsoft.com/office/drawing/2014/main" val="3605020282"/>
                  </a:ext>
                </a:extLst>
              </a:tr>
            </a:tbl>
          </a:graphicData>
        </a:graphic>
      </p:graphicFrame>
      <p:sp>
        <p:nvSpPr>
          <p:cNvPr id="6" name="Flecha curvada hacia abajo 5"/>
          <p:cNvSpPr/>
          <p:nvPr/>
        </p:nvSpPr>
        <p:spPr>
          <a:xfrm>
            <a:off x="1790671" y="739308"/>
            <a:ext cx="2215967" cy="831654"/>
          </a:xfrm>
          <a:prstGeom prst="curvedDownArrow">
            <a:avLst>
              <a:gd name="adj1" fmla="val 30049"/>
              <a:gd name="adj2" fmla="val 59410"/>
              <a:gd name="adj3" fmla="val 25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MATRIZ DE ESTRATEGIAS DEPURADAS</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7954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3964" y="734291"/>
            <a:ext cx="11707091" cy="5126182"/>
          </a:xfrm>
          <a:prstGeom prst="rect">
            <a:avLst/>
          </a:prstGeom>
          <a:noFill/>
          <a:ln>
            <a:noFill/>
          </a:ln>
        </p:spPr>
      </p:pic>
      <p:sp>
        <p:nvSpPr>
          <p:cNvPr id="5"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BALANCE SCORE CARD</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6"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7510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755142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PLANTAMIENTO DEL PROBLEMA</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sp>
        <p:nvSpPr>
          <p:cNvPr id="14" name="Elipse 13"/>
          <p:cNvSpPr/>
          <p:nvPr/>
        </p:nvSpPr>
        <p:spPr>
          <a:xfrm>
            <a:off x="546910" y="941211"/>
            <a:ext cx="4180115" cy="121484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C" sz="1600" dirty="0" smtClean="0"/>
              <a:t>La economía popular y solidaria tiene un participación  muy importante en la economía del país .</a:t>
            </a:r>
            <a:endParaRPr lang="es-EC" sz="1600" dirty="0"/>
          </a:p>
        </p:txBody>
      </p:sp>
      <p:sp>
        <p:nvSpPr>
          <p:cNvPr id="15" name="Flecha abajo 14"/>
          <p:cNvSpPr/>
          <p:nvPr/>
        </p:nvSpPr>
        <p:spPr>
          <a:xfrm>
            <a:off x="2419703" y="2259874"/>
            <a:ext cx="470261" cy="5486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6" name="Rectángulo redondeado 15"/>
          <p:cNvSpPr/>
          <p:nvPr/>
        </p:nvSpPr>
        <p:spPr>
          <a:xfrm>
            <a:off x="874058" y="2841171"/>
            <a:ext cx="3492009" cy="84908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Ha sido un sector no tomado en cuenta completamente </a:t>
            </a:r>
            <a:endParaRPr lang="es-EC" dirty="0"/>
          </a:p>
        </p:txBody>
      </p:sp>
      <p:sp>
        <p:nvSpPr>
          <p:cNvPr id="17" name="Flecha abajo 16"/>
          <p:cNvSpPr/>
          <p:nvPr/>
        </p:nvSpPr>
        <p:spPr>
          <a:xfrm>
            <a:off x="2419703" y="3722915"/>
            <a:ext cx="470261" cy="5486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8" name="Rectángulo 17"/>
          <p:cNvSpPr/>
          <p:nvPr/>
        </p:nvSpPr>
        <p:spPr>
          <a:xfrm>
            <a:off x="584747" y="4436762"/>
            <a:ext cx="4304410" cy="11495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Las organizaciones del sector no financiero poseen diversos problemas</a:t>
            </a:r>
            <a:endParaRPr lang="es-EC" dirty="0"/>
          </a:p>
        </p:txBody>
      </p:sp>
      <p:sp>
        <p:nvSpPr>
          <p:cNvPr id="19" name="Abrir llave 18"/>
          <p:cNvSpPr/>
          <p:nvPr/>
        </p:nvSpPr>
        <p:spPr>
          <a:xfrm>
            <a:off x="5003074" y="1031966"/>
            <a:ext cx="849086" cy="4859383"/>
          </a:xfrm>
          <a:prstGeom prst="leftBrace">
            <a:avLst>
              <a:gd name="adj1" fmla="val 8333"/>
              <a:gd name="adj2" fmla="val 80376"/>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pic>
        <p:nvPicPr>
          <p:cNvPr id="20" name="Imagen 19"/>
          <p:cNvPicPr>
            <a:picLocks noChangeAspect="1"/>
          </p:cNvPicPr>
          <p:nvPr/>
        </p:nvPicPr>
        <p:blipFill>
          <a:blip r:embed="rId2"/>
          <a:stretch>
            <a:fillRect/>
          </a:stretch>
        </p:blipFill>
        <p:spPr>
          <a:xfrm>
            <a:off x="6489167" y="1031966"/>
            <a:ext cx="2952206" cy="1374615"/>
          </a:xfrm>
          <a:prstGeom prst="rect">
            <a:avLst/>
          </a:prstGeom>
        </p:spPr>
      </p:pic>
      <p:pic>
        <p:nvPicPr>
          <p:cNvPr id="21" name="Imagen 20"/>
          <p:cNvPicPr>
            <a:picLocks noChangeAspect="1"/>
          </p:cNvPicPr>
          <p:nvPr/>
        </p:nvPicPr>
        <p:blipFill>
          <a:blip r:embed="rId3"/>
          <a:stretch>
            <a:fillRect/>
          </a:stretch>
        </p:blipFill>
        <p:spPr>
          <a:xfrm>
            <a:off x="6753592" y="4271555"/>
            <a:ext cx="2687781" cy="1466850"/>
          </a:xfrm>
          <a:prstGeom prst="rect">
            <a:avLst/>
          </a:prstGeom>
        </p:spPr>
      </p:pic>
      <p:pic>
        <p:nvPicPr>
          <p:cNvPr id="24578" name="Picture 2" descr="Resultado de imagen para asoci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201" y="2533320"/>
            <a:ext cx="2368137" cy="16907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4948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46365" y="789709"/>
            <a:ext cx="11402290" cy="5153891"/>
          </a:xfrm>
          <a:prstGeom prst="rect">
            <a:avLst/>
          </a:prstGeom>
          <a:noFill/>
          <a:ln>
            <a:noFill/>
          </a:ln>
        </p:spPr>
      </p:pic>
      <p:sp>
        <p:nvSpPr>
          <p:cNvPr id="5"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BALANCE SCORE CARD</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6"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43600"/>
            <a:ext cx="3002944" cy="62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67524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86873175"/>
              </p:ext>
            </p:extLst>
          </p:nvPr>
        </p:nvGraphicFramePr>
        <p:xfrm>
          <a:off x="180108" y="0"/>
          <a:ext cx="11873348" cy="5912529"/>
        </p:xfrm>
        <a:graphic>
          <a:graphicData uri="http://schemas.openxmlformats.org/drawingml/2006/table">
            <a:tbl>
              <a:tblPr firstRow="1" firstCol="1" bandRow="1"/>
              <a:tblGrid>
                <a:gridCol w="2966639">
                  <a:extLst>
                    <a:ext uri="{9D8B030D-6E8A-4147-A177-3AD203B41FA5}">
                      <a16:colId xmlns="" xmlns:a16="http://schemas.microsoft.com/office/drawing/2014/main" val="3699838778"/>
                    </a:ext>
                  </a:extLst>
                </a:gridCol>
                <a:gridCol w="2968337">
                  <a:extLst>
                    <a:ext uri="{9D8B030D-6E8A-4147-A177-3AD203B41FA5}">
                      <a16:colId xmlns="" xmlns:a16="http://schemas.microsoft.com/office/drawing/2014/main" val="2559376307"/>
                    </a:ext>
                  </a:extLst>
                </a:gridCol>
                <a:gridCol w="2969186">
                  <a:extLst>
                    <a:ext uri="{9D8B030D-6E8A-4147-A177-3AD203B41FA5}">
                      <a16:colId xmlns="" xmlns:a16="http://schemas.microsoft.com/office/drawing/2014/main" val="4129735870"/>
                    </a:ext>
                  </a:extLst>
                </a:gridCol>
                <a:gridCol w="2969186">
                  <a:extLst>
                    <a:ext uri="{9D8B030D-6E8A-4147-A177-3AD203B41FA5}">
                      <a16:colId xmlns="" xmlns:a16="http://schemas.microsoft.com/office/drawing/2014/main" val="221846585"/>
                    </a:ext>
                  </a:extLst>
                </a:gridCol>
              </a:tblGrid>
              <a:tr h="812816">
                <a:tc gridSpan="4">
                  <a:txBody>
                    <a:bodyPr/>
                    <a:lstStyle/>
                    <a:p>
                      <a:pPr algn="just">
                        <a:lnSpc>
                          <a:spcPct val="115000"/>
                        </a:lnSpc>
                        <a:spcAft>
                          <a:spcPts val="100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PROBLEMA PRINCIPAL</a:t>
                      </a: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 Capacidad de gestión para la sostenibilidad, conformación de alianzas y movilización de recursos y su incidencia en la discontinuidad de las organizaciones no financieras de la EPS durante el periodo 2016-2017 en los cantones Quito y Rumiñahui</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4282036902"/>
                  </a:ext>
                </a:extLst>
              </a:tr>
              <a:tr h="374539">
                <a:tc gridSpan="4">
                  <a:txBody>
                    <a:bodyPr/>
                    <a:lstStyle/>
                    <a:p>
                      <a:pPr algn="just">
                        <a:lnSpc>
                          <a:spcPct val="115000"/>
                        </a:lnSpc>
                        <a:spcAft>
                          <a:spcPts val="100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rPr>
                        <a:t>FIN DE LA PROPUESTA:</a:t>
                      </a:r>
                      <a:r>
                        <a:rPr lang="es-ES" sz="1400" dirty="0">
                          <a:effectLst/>
                          <a:latin typeface="Times New Roman" panose="02020603050405020304" pitchFamily="18" charset="0"/>
                          <a:ea typeface="Times New Roman" panose="02020603050405020304" pitchFamily="18" charset="0"/>
                          <a:cs typeface="Times New Roman" panose="02020603050405020304" pitchFamily="18" charset="0"/>
                        </a:rPr>
                        <a:t> Diseñar un modelo de gestión administrativa</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53707832"/>
                  </a:ext>
                </a:extLst>
              </a:tr>
              <a:tr h="520352">
                <a:tc gridSpan="4">
                  <a:txBody>
                    <a:bodyPr/>
                    <a:lstStyle/>
                    <a:p>
                      <a:pPr algn="just">
                        <a:lnSpc>
                          <a:spcPct val="115000"/>
                        </a:lnSpc>
                        <a:spcAft>
                          <a:spcPts val="10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PROPÓSITO DE LA PROPUESTA</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Adaptar un modelo de gestión administrativa para las organizaciones del sector no financiero de la Economía Popular y Solidaria</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3542146662"/>
                  </a:ext>
                </a:extLst>
              </a:tr>
              <a:tr h="520352">
                <a:tc gridSpan="4">
                  <a:txBody>
                    <a:bodyPr/>
                    <a:lstStyle/>
                    <a:p>
                      <a:pPr algn="just">
                        <a:lnSpc>
                          <a:spcPct val="115000"/>
                        </a:lnSpc>
                        <a:spcAft>
                          <a:spcPts val="1000"/>
                        </a:spcAft>
                      </a:pPr>
                      <a:r>
                        <a:rPr lang="es-ES"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COORDINADORES DEL PROYECTO:</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Erika Acosta y  Andrés Gallardo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845638904"/>
                  </a:ext>
                </a:extLst>
              </a:tr>
              <a:tr h="503148">
                <a:tc>
                  <a:txBody>
                    <a:bodyPr/>
                    <a:lstStyle/>
                    <a:p>
                      <a:pPr algn="ctr">
                        <a:lnSpc>
                          <a:spcPct val="115000"/>
                        </a:lnSpc>
                        <a:spcAft>
                          <a:spcPts val="1000"/>
                        </a:spcAft>
                      </a:pPr>
                      <a:r>
                        <a:rPr lang="es-E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s-ES" sz="1100" b="1">
                          <a:effectLst/>
                          <a:latin typeface="Times New Roman" panose="02020603050405020304" pitchFamily="18" charset="0"/>
                          <a:ea typeface="Times New Roman" panose="02020603050405020304" pitchFamily="18" charset="0"/>
                          <a:cs typeface="Times New Roman" panose="02020603050405020304" pitchFamily="18" charset="0"/>
                        </a:rPr>
                        <a:t>OBJETIVOS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s-E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s-ES" sz="1100" b="1">
                          <a:effectLst/>
                          <a:latin typeface="Times New Roman" panose="02020603050405020304" pitchFamily="18" charset="0"/>
                          <a:ea typeface="Times New Roman" panose="02020603050405020304" pitchFamily="18" charset="0"/>
                          <a:cs typeface="Times New Roman" panose="02020603050405020304" pitchFamily="18" charset="0"/>
                        </a:rPr>
                        <a:t>INDICADORES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s-E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s-ES" sz="1100" b="1">
                          <a:effectLst/>
                          <a:latin typeface="Times New Roman" panose="02020603050405020304" pitchFamily="18" charset="0"/>
                          <a:ea typeface="Times New Roman" panose="02020603050405020304" pitchFamily="18" charset="0"/>
                          <a:cs typeface="Times New Roman" panose="02020603050405020304" pitchFamily="18" charset="0"/>
                        </a:rPr>
                        <a:t>ESTRATEGIAS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s-E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s-ES" sz="1100" b="1">
                          <a:effectLst/>
                          <a:latin typeface="Times New Roman" panose="02020603050405020304" pitchFamily="18" charset="0"/>
                          <a:ea typeface="Times New Roman" panose="02020603050405020304" pitchFamily="18" charset="0"/>
                          <a:cs typeface="Times New Roman" panose="02020603050405020304" pitchFamily="18" charset="0"/>
                        </a:rPr>
                        <a:t>ACTIVIDADES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extLst>
                  <a:ext uri="{0D108BD9-81ED-4DB2-BD59-A6C34878D82A}">
                    <a16:rowId xmlns="" xmlns:a16="http://schemas.microsoft.com/office/drawing/2014/main" val="986777352"/>
                  </a:ext>
                </a:extLst>
              </a:tr>
              <a:tr h="378483">
                <a:tc>
                  <a:txBody>
                    <a:bodyPr/>
                    <a:lstStyle/>
                    <a:p>
                      <a:pPr algn="just">
                        <a:lnSpc>
                          <a:spcPct val="115000"/>
                        </a:lnSpc>
                        <a:spcAft>
                          <a:spcPts val="100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Realizar simulaciones de crédito en al menos en  tres instituciones financieras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Número de créditos obtenidos en instituciones financieras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Financiar la compra de bienes  y desarrollo de proyectos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Solicitar préstamos en instituciones financieras públicas  </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2877472853"/>
                  </a:ext>
                </a:extLst>
              </a:tr>
              <a:tr h="378483">
                <a:tc>
                  <a:txBody>
                    <a:bodyPr/>
                    <a:lstStyle/>
                    <a:p>
                      <a:pPr algn="just">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Obtener financiamiento a través de factoring “ canje de facturas”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 ejecución presupuestaria costos y gastos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Optimización  gasto de operación</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Solicitar líneas de crédito contra revisión de contratos como fuente de repago</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2812818406"/>
                  </a:ext>
                </a:extLst>
              </a:tr>
              <a:tr h="378483">
                <a:tc>
                  <a:txBody>
                    <a:bodyPr/>
                    <a:lstStyle/>
                    <a:p>
                      <a:pPr algn="just">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Aumentar la participación en el mercado</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 Participación de mercado</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Enfoque  en nuevos targets de clientes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Desarrollar productos y servicios que satisfagan nuevas necesidades </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861959014"/>
                  </a:ext>
                </a:extLst>
              </a:tr>
              <a:tr h="481126">
                <a:tc>
                  <a:txBody>
                    <a:bodyPr/>
                    <a:lstStyle/>
                    <a:p>
                      <a:pPr algn="just">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Crear nuevos portafolios de productos y servicios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Satisfacción y necesidades del cliente</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Personalización e información  sobre el  producto  a los clientes actuales.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Realizar pequeñas encuestas de preferencias a clientes potenciales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92187446"/>
                  </a:ext>
                </a:extLst>
              </a:tr>
              <a:tr h="236718">
                <a:tc>
                  <a:txBody>
                    <a:bodyPr/>
                    <a:lstStyle/>
                    <a:p>
                      <a:pPr algn="just">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Implementar publicidad digital</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Número de  medios digitales utilizados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Creación de página web</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Contratar y capacitarse en comercio electrónico</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291143339"/>
                  </a:ext>
                </a:extLst>
              </a:tr>
              <a:tr h="378483">
                <a:tc>
                  <a:txBody>
                    <a:bodyPr/>
                    <a:lstStyle/>
                    <a:p>
                      <a:pPr algn="just">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Definir un plan de participación constante en licitaciones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 de participación en contratos de licitación</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Análisis de la participación de proyectos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449580" indent="-449580">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Aplicar a proyectos enfocado</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689920983"/>
                  </a:ext>
                </a:extLst>
              </a:tr>
              <a:tr h="378483">
                <a:tc>
                  <a:txBody>
                    <a:bodyPr/>
                    <a:lstStyle/>
                    <a:p>
                      <a:pPr algn="just">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Diseñar un presupuesto para la adquisición de nuevo equipo y maquinaria</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 de maquinaria y tecnología existente</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Diagnóstico del funcionamiento de maquinaria y tecnología</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Destinar un porcentaje de las ventas obtenidas a invertir en maquinaria </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137747708"/>
                  </a:ext>
                </a:extLst>
              </a:tr>
              <a:tr h="378483">
                <a:tc>
                  <a:txBody>
                    <a:bodyPr/>
                    <a:lstStyle/>
                    <a:p>
                      <a:pPr algn="just">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Aplicar  programas de capacitación organizacional continua</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Nivel de productividad</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Determinación  de escala de tipos de incentivos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Acudir constantemente a capacitaciones otorgadas por la EPS y fuera de ella.</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780" marR="387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2391864476"/>
                  </a:ext>
                </a:extLst>
              </a:tr>
            </a:tbl>
          </a:graphicData>
        </a:graphic>
      </p:graphicFrame>
      <p:sp>
        <p:nvSpPr>
          <p:cNvPr id="4" name="1 Título"/>
          <p:cNvSpPr txBox="1">
            <a:spLocks/>
          </p:cNvSpPr>
          <p:nvPr/>
        </p:nvSpPr>
        <p:spPr bwMode="auto">
          <a:xfrm>
            <a:off x="0" y="636924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MODELO DE GESTIÓN ADMINISTRATIVA</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25342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CONCLUSIONES</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1916531483"/>
              </p:ext>
            </p:extLst>
          </p:nvPr>
        </p:nvGraphicFramePr>
        <p:xfrm>
          <a:off x="-478301" y="0"/>
          <a:ext cx="12498852"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69974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CONCLUSIONES</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2023994745"/>
              </p:ext>
            </p:extLst>
          </p:nvPr>
        </p:nvGraphicFramePr>
        <p:xfrm>
          <a:off x="-478301" y="0"/>
          <a:ext cx="12498852"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493283"/>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RECOMENDACIONES</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139985062"/>
              </p:ext>
            </p:extLst>
          </p:nvPr>
        </p:nvGraphicFramePr>
        <p:xfrm>
          <a:off x="520505" y="719666"/>
          <a:ext cx="109165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43082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67"/>
            <a:ext cx="12192000" cy="704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72743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ÁRBOL DE PROBLEMAS</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770709" y="670344"/>
            <a:ext cx="10907485" cy="5350787"/>
          </a:xfrm>
          <a:prstGeom prst="rect">
            <a:avLst/>
          </a:prstGeom>
        </p:spPr>
      </p:pic>
      <p:pic>
        <p:nvPicPr>
          <p:cNvPr id="7"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8949368" y="6021131"/>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3449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JUSTIFICACIÓN</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sp>
        <p:nvSpPr>
          <p:cNvPr id="8" name="Rectángulo redondeado 7"/>
          <p:cNvSpPr/>
          <p:nvPr/>
        </p:nvSpPr>
        <p:spPr>
          <a:xfrm>
            <a:off x="376516" y="863835"/>
            <a:ext cx="5163671" cy="6320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La inadecuada integración entre los miembros que conforman las organizaciones no financieras</a:t>
            </a:r>
            <a:endParaRPr lang="es-EC" dirty="0"/>
          </a:p>
        </p:txBody>
      </p:sp>
      <p:sp>
        <p:nvSpPr>
          <p:cNvPr id="9" name="Rectángulo redondeado 8"/>
          <p:cNvSpPr/>
          <p:nvPr/>
        </p:nvSpPr>
        <p:spPr>
          <a:xfrm>
            <a:off x="376516" y="1784076"/>
            <a:ext cx="5163671" cy="47400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dirty="0"/>
              <a:t>E</a:t>
            </a:r>
            <a:r>
              <a:rPr lang="es-ES" dirty="0" smtClean="0"/>
              <a:t>l </a:t>
            </a:r>
            <a:r>
              <a:rPr lang="es-ES" dirty="0"/>
              <a:t>bajo nivel de estudios</a:t>
            </a:r>
            <a:endParaRPr lang="es-EC" dirty="0"/>
          </a:p>
        </p:txBody>
      </p:sp>
      <p:sp>
        <p:nvSpPr>
          <p:cNvPr id="10" name="Rectángulo redondeado 9"/>
          <p:cNvSpPr/>
          <p:nvPr/>
        </p:nvSpPr>
        <p:spPr>
          <a:xfrm>
            <a:off x="376516" y="2554258"/>
            <a:ext cx="5163671" cy="4807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C" dirty="0" smtClean="0"/>
              <a:t>La falta de financiamiento </a:t>
            </a:r>
            <a:endParaRPr lang="es-EC" dirty="0"/>
          </a:p>
        </p:txBody>
      </p:sp>
      <p:sp>
        <p:nvSpPr>
          <p:cNvPr id="11" name="Rectángulo redondeado 10"/>
          <p:cNvSpPr/>
          <p:nvPr/>
        </p:nvSpPr>
        <p:spPr>
          <a:xfrm>
            <a:off x="376515" y="3419075"/>
            <a:ext cx="5163671" cy="4158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dirty="0"/>
              <a:t>L</a:t>
            </a:r>
            <a:r>
              <a:rPr lang="es-ES" dirty="0" smtClean="0"/>
              <a:t>imitado </a:t>
            </a:r>
            <a:r>
              <a:rPr lang="es-ES" dirty="0"/>
              <a:t>accesos a la  tecnología</a:t>
            </a:r>
            <a:endParaRPr lang="es-EC" dirty="0"/>
          </a:p>
        </p:txBody>
      </p:sp>
      <p:sp>
        <p:nvSpPr>
          <p:cNvPr id="12" name="Rectángulo redondeado 11"/>
          <p:cNvSpPr/>
          <p:nvPr/>
        </p:nvSpPr>
        <p:spPr>
          <a:xfrm>
            <a:off x="376515" y="4144280"/>
            <a:ext cx="5163671" cy="3967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dirty="0"/>
              <a:t>B</a:t>
            </a:r>
            <a:r>
              <a:rPr lang="es-ES" dirty="0" smtClean="0"/>
              <a:t>ajo </a:t>
            </a:r>
            <a:r>
              <a:rPr lang="es-ES" dirty="0"/>
              <a:t>nivel de </a:t>
            </a:r>
            <a:r>
              <a:rPr lang="es-ES" dirty="0" err="1"/>
              <a:t>asociatividad</a:t>
            </a:r>
            <a:r>
              <a:rPr lang="es-ES" dirty="0"/>
              <a:t> </a:t>
            </a:r>
            <a:endParaRPr lang="es-EC" dirty="0"/>
          </a:p>
        </p:txBody>
      </p:sp>
      <p:sp>
        <p:nvSpPr>
          <p:cNvPr id="13" name="Rectángulo redondeado 12"/>
          <p:cNvSpPr/>
          <p:nvPr/>
        </p:nvSpPr>
        <p:spPr>
          <a:xfrm>
            <a:off x="376512" y="4958220"/>
            <a:ext cx="5163671" cy="6320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dirty="0"/>
              <a:t>F</a:t>
            </a:r>
            <a:r>
              <a:rPr lang="es-ES" dirty="0" smtClean="0"/>
              <a:t>alta </a:t>
            </a:r>
            <a:r>
              <a:rPr lang="es-ES" dirty="0"/>
              <a:t>de conocimiento de técnicas y estrategias de mercado por parte de sus </a:t>
            </a:r>
            <a:r>
              <a:rPr lang="es-ES" dirty="0" smtClean="0"/>
              <a:t>miembros</a:t>
            </a:r>
            <a:endParaRPr lang="es-EC" dirty="0"/>
          </a:p>
        </p:txBody>
      </p:sp>
      <p:pic>
        <p:nvPicPr>
          <p:cNvPr id="2150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0442" y="2498724"/>
            <a:ext cx="3031300" cy="226111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redondeado 14"/>
          <p:cNvSpPr/>
          <p:nvPr/>
        </p:nvSpPr>
        <p:spPr>
          <a:xfrm>
            <a:off x="5886868" y="2501659"/>
            <a:ext cx="1976893" cy="367737"/>
          </a:xfrm>
          <a:prstGeom prst="round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1100" dirty="0"/>
              <a:t>d</a:t>
            </a:r>
            <a:r>
              <a:rPr lang="es-EC" sz="1100" dirty="0" smtClean="0"/>
              <a:t>ificultad para mantenerse en el mercado</a:t>
            </a:r>
            <a:endParaRPr lang="es-EC" sz="1100" dirty="0"/>
          </a:p>
        </p:txBody>
      </p:sp>
      <p:sp>
        <p:nvSpPr>
          <p:cNvPr id="14" name="Flecha abajo 13"/>
          <p:cNvSpPr/>
          <p:nvPr/>
        </p:nvSpPr>
        <p:spPr>
          <a:xfrm>
            <a:off x="2716303" y="1518021"/>
            <a:ext cx="242048" cy="20985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17" name="Flecha abajo 16"/>
          <p:cNvSpPr/>
          <p:nvPr/>
        </p:nvSpPr>
        <p:spPr>
          <a:xfrm>
            <a:off x="2716303" y="2301243"/>
            <a:ext cx="242048" cy="20985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18" name="Flecha abajo 17"/>
          <p:cNvSpPr/>
          <p:nvPr/>
        </p:nvSpPr>
        <p:spPr>
          <a:xfrm>
            <a:off x="2716303" y="3078150"/>
            <a:ext cx="242048" cy="20985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19" name="Flecha abajo 18"/>
          <p:cNvSpPr/>
          <p:nvPr/>
        </p:nvSpPr>
        <p:spPr>
          <a:xfrm>
            <a:off x="2716300" y="3894766"/>
            <a:ext cx="242048" cy="20985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21" name="Flecha abajo 20"/>
          <p:cNvSpPr/>
          <p:nvPr/>
        </p:nvSpPr>
        <p:spPr>
          <a:xfrm>
            <a:off x="2716300" y="4654905"/>
            <a:ext cx="242048" cy="20985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16" name="Flecha derecha 15"/>
          <p:cNvSpPr/>
          <p:nvPr/>
        </p:nvSpPr>
        <p:spPr>
          <a:xfrm>
            <a:off x="6333565" y="3288007"/>
            <a:ext cx="927847" cy="71168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pic>
        <p:nvPicPr>
          <p:cNvPr id="20"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7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21506"/>
                                        </p:tgtEl>
                                        <p:attrNameLst>
                                          <p:attrName>style.visibility</p:attrName>
                                        </p:attrNameLst>
                                      </p:cBhvr>
                                      <p:to>
                                        <p:strVal val="visible"/>
                                      </p:to>
                                    </p:set>
                                    <p:animEffect transition="in" filter="circle(in)">
                                      <p:cBhvr>
                                        <p:cTn id="83"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14" grpId="0" animBg="1"/>
      <p:bldP spid="17" grpId="0" animBg="1"/>
      <p:bldP spid="18" grpId="0" animBg="1"/>
      <p:bldP spid="19" grpId="0" animBg="1"/>
      <p:bldP spid="21"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OBJETIVO GENERAL</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sp>
        <p:nvSpPr>
          <p:cNvPr id="6" name="2 Rectángulo"/>
          <p:cNvSpPr/>
          <p:nvPr/>
        </p:nvSpPr>
        <p:spPr>
          <a:xfrm>
            <a:off x="882831" y="953730"/>
            <a:ext cx="9916886" cy="400110"/>
          </a:xfrm>
          <a:prstGeom prst="rect">
            <a:avLst/>
          </a:prstGeom>
        </p:spPr>
        <p:txBody>
          <a:bodyPr wrap="square">
            <a:spAutoFit/>
          </a:bodyPr>
          <a:lstStyle/>
          <a:p>
            <a:pPr algn="just"/>
            <a:endParaRPr lang="es-EC" sz="2000" dirty="0"/>
          </a:p>
        </p:txBody>
      </p:sp>
      <p:sp>
        <p:nvSpPr>
          <p:cNvPr id="3" name="Rectángulo 2"/>
          <p:cNvSpPr/>
          <p:nvPr/>
        </p:nvSpPr>
        <p:spPr>
          <a:xfrm>
            <a:off x="1055914" y="1153785"/>
            <a:ext cx="9943780" cy="943956"/>
          </a:xfrm>
          <a:prstGeom prst="rect">
            <a:avLst/>
          </a:prstGeom>
        </p:spPr>
        <p:txBody>
          <a:bodyPr wrap="square">
            <a:spAutoFit/>
          </a:bodyPr>
          <a:lstStyle/>
          <a:p>
            <a:pPr algn="just"/>
            <a:r>
              <a:rPr lang="es-ES" dirty="0"/>
              <a:t>Analizar la capacidad de gestión para la sostenibilidad, conformación de alianzas y movilización de recursos y su relación con la discontinuidad de las organizaciones no financieras de la Economía Popular y Solidaria para el establecimiento de un modelo de gestión.</a:t>
            </a:r>
            <a:endParaRPr lang="es-EC" dirty="0"/>
          </a:p>
        </p:txBody>
      </p:sp>
      <p:sp>
        <p:nvSpPr>
          <p:cNvPr id="8" name="1 Título"/>
          <p:cNvSpPr txBox="1">
            <a:spLocks/>
          </p:cNvSpPr>
          <p:nvPr/>
        </p:nvSpPr>
        <p:spPr bwMode="auto">
          <a:xfrm>
            <a:off x="251011" y="2309388"/>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000" dirty="0" smtClean="0">
                <a:solidFill>
                  <a:schemeClr val="accent3">
                    <a:lumMod val="50000"/>
                  </a:schemeClr>
                </a:solidFill>
                <a:latin typeface="Arial" panose="020B0604020202020204" pitchFamily="34" charset="0"/>
                <a:cs typeface="Arial" panose="020B0604020202020204" pitchFamily="34" charset="0"/>
              </a:rPr>
              <a:t>OBJETIVOS ESPECÍFICOS</a:t>
            </a:r>
            <a:endParaRPr lang="es-EC" sz="20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2" name="5 Diagrama"/>
          <p:cNvGraphicFramePr/>
          <p:nvPr>
            <p:extLst>
              <p:ext uri="{D42A27DB-BD31-4B8C-83A1-F6EECF244321}">
                <p14:modId xmlns:p14="http://schemas.microsoft.com/office/powerpoint/2010/main" val="407553582"/>
              </p:ext>
            </p:extLst>
          </p:nvPr>
        </p:nvGraphicFramePr>
        <p:xfrm>
          <a:off x="1184108" y="2994882"/>
          <a:ext cx="8027127" cy="3202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9658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33674" t="22356" r="42652" b="21298"/>
          <a:stretch/>
        </p:blipFill>
        <p:spPr>
          <a:xfrm>
            <a:off x="375974" y="945480"/>
            <a:ext cx="3727940" cy="5010489"/>
          </a:xfrm>
          <a:prstGeom prst="rect">
            <a:avLst/>
          </a:prstGeom>
        </p:spPr>
      </p:pic>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dirty="0" smtClean="0">
                <a:solidFill>
                  <a:schemeClr val="accent3">
                    <a:lumMod val="50000"/>
                  </a:schemeClr>
                </a:solidFill>
                <a:latin typeface="Arial" panose="020B0604020202020204" pitchFamily="34" charset="0"/>
                <a:cs typeface="Arial" panose="020B0604020202020204" pitchFamily="34" charset="0"/>
              </a:rPr>
              <a:t>HIPÓTESIS</a:t>
            </a:r>
            <a:endParaRPr lang="es-EC" sz="3200" dirty="0">
              <a:solidFill>
                <a:schemeClr val="accent3">
                  <a:lumMod val="50000"/>
                </a:schemeClr>
              </a:solidFill>
              <a:latin typeface="Arial" panose="020B0604020202020204" pitchFamily="34" charset="0"/>
              <a:cs typeface="Arial" panose="020B0604020202020204" pitchFamily="34" charset="0"/>
            </a:endParaRPr>
          </a:p>
        </p:txBody>
      </p:sp>
      <p:sp>
        <p:nvSpPr>
          <p:cNvPr id="7" name="Rectángulo redondeado 6"/>
          <p:cNvSpPr/>
          <p:nvPr/>
        </p:nvSpPr>
        <p:spPr>
          <a:xfrm>
            <a:off x="3173730" y="1978791"/>
            <a:ext cx="5049888" cy="14620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600" b="1" dirty="0"/>
              <a:t>Hipótesis nula (H0</a:t>
            </a:r>
            <a:r>
              <a:rPr lang="es-ES" sz="1600" dirty="0"/>
              <a:t>): La reducida capacidad de gestión para la sostenibilidad, conformación de alianzas y movilización de recursos provoca el 30% de discontinuidad de las organizaciones no financieras de la Economía Popular y Solidaria en los cantones Quito y Rumiñahui.</a:t>
            </a:r>
            <a:endParaRPr lang="es-EC" sz="1600" dirty="0"/>
          </a:p>
        </p:txBody>
      </p:sp>
      <p:sp>
        <p:nvSpPr>
          <p:cNvPr id="8" name="Rectángulo redondeado 7"/>
          <p:cNvSpPr/>
          <p:nvPr/>
        </p:nvSpPr>
        <p:spPr>
          <a:xfrm>
            <a:off x="3173730" y="4101730"/>
            <a:ext cx="5111356" cy="15356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1600" b="1" dirty="0"/>
              <a:t>Hipótesis alternativa (H1</a:t>
            </a:r>
            <a:r>
              <a:rPr lang="es-ES" sz="1600" b="1" dirty="0" smtClean="0"/>
              <a:t>):</a:t>
            </a:r>
            <a:r>
              <a:rPr lang="es-ES" sz="1600" dirty="0" smtClean="0"/>
              <a:t>La </a:t>
            </a:r>
            <a:r>
              <a:rPr lang="es-ES" sz="1600" dirty="0"/>
              <a:t>reducida capacidad de gestión para la sostenibilidad, conformación de alianzas y movilización de recursos provoca el 30% de discontinuidad de las organizaciones no financieras de la Economía Popular y Solidaria en los cantones Quito y Rumiñahui</a:t>
            </a:r>
          </a:p>
        </p:txBody>
      </p:sp>
      <p:pic>
        <p:nvPicPr>
          <p:cNvPr id="20484" name="Picture 4" descr="Resultado de imagen para crecimiento empre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062" y="4263558"/>
            <a:ext cx="2743582" cy="137385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0062" y="1683487"/>
            <a:ext cx="2743582" cy="1757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3575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MARCO TEÓRICO Y  ESTADO DEL ARTE </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096818915"/>
              </p:ext>
            </p:extLst>
          </p:nvPr>
        </p:nvGraphicFramePr>
        <p:xfrm>
          <a:off x="127380" y="772713"/>
          <a:ext cx="11937242" cy="5814280"/>
        </p:xfrm>
        <a:graphic>
          <a:graphicData uri="http://schemas.openxmlformats.org/drawingml/2006/table">
            <a:tbl>
              <a:tblPr firstRow="1" bandRow="1">
                <a:tableStyleId>{793D81CF-94F2-401A-BA57-92F5A7B2D0C5}</a:tableStyleId>
              </a:tblPr>
              <a:tblGrid>
                <a:gridCol w="2736490"/>
                <a:gridCol w="3797579"/>
                <a:gridCol w="5403173"/>
              </a:tblGrid>
              <a:tr h="29643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t>TEORÍAS</a:t>
                      </a:r>
                      <a:r>
                        <a:rPr lang="es-EC" sz="1600" baseline="0" dirty="0" smtClean="0"/>
                        <a:t> DE SOPORTE</a:t>
                      </a:r>
                      <a:endParaRPr lang="es-EC" sz="1600" dirty="0" smtClean="0"/>
                    </a:p>
                  </a:txBody>
                  <a:tcPr/>
                </a:tc>
                <a:tc hMerge="1">
                  <a:txBody>
                    <a:bodyPr/>
                    <a:lstStyle/>
                    <a:p>
                      <a:endParaRPr lang="es-EC" dirty="0"/>
                    </a:p>
                  </a:txBody>
                  <a:tcPr/>
                </a:tc>
                <a:tc hMerge="1">
                  <a:txBody>
                    <a:bodyPr/>
                    <a:lstStyle/>
                    <a:p>
                      <a:endParaRPr lang="es-EC" dirty="0"/>
                    </a:p>
                  </a:txBody>
                  <a:tcPr/>
                </a:tc>
              </a:tr>
              <a:tr h="12121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effectLst/>
                        </a:rPr>
                        <a:t>Economía Popular y Solidaria</a:t>
                      </a:r>
                      <a:endParaRPr lang="es-EC" sz="1600" b="1" kern="1200" dirty="0" smtClean="0">
                        <a:solidFill>
                          <a:schemeClr val="dk1"/>
                        </a:solidFill>
                        <a:effectLst/>
                        <a:latin typeface="+mn-lt"/>
                        <a:ea typeface="+mn-ea"/>
                        <a:cs typeface="+mn-cs"/>
                      </a:endParaRPr>
                    </a:p>
                  </a:txBody>
                  <a:tcPr/>
                </a:tc>
                <a:tc>
                  <a:txBody>
                    <a:bodyPr/>
                    <a:lstStyle/>
                    <a:p>
                      <a:pPr algn="just"/>
                      <a:r>
                        <a:rPr lang="es-ES" sz="1200" kern="1200" dirty="0" smtClean="0">
                          <a:effectLst/>
                        </a:rPr>
                        <a:t>Forma de organización económica, donde sus integrantes, individual  o colectivamente, organizan  y desarrollan  procesos  de producción, intercambio, comercialización, financiamiento  y consumo de bienes  y servicios.</a:t>
                      </a:r>
                      <a:endParaRPr lang="es-EC" sz="1200" dirty="0"/>
                    </a:p>
                  </a:txBody>
                  <a:tcPr/>
                </a:tc>
                <a:tc>
                  <a:txBody>
                    <a:bodyPr/>
                    <a:lstStyle/>
                    <a:p>
                      <a:r>
                        <a:rPr lang="es-EC" sz="1200" b="1" dirty="0" smtClean="0"/>
                        <a:t>Organizaciones</a:t>
                      </a:r>
                      <a:r>
                        <a:rPr lang="es-EC" sz="1200" b="1" baseline="0" dirty="0" smtClean="0"/>
                        <a:t> del sector financiero</a:t>
                      </a:r>
                    </a:p>
                    <a:p>
                      <a:r>
                        <a:rPr lang="es-EC" sz="1200" b="1" baseline="0" dirty="0" smtClean="0"/>
                        <a:t>Organizaciones del sector no financiero</a:t>
                      </a:r>
                    </a:p>
                    <a:p>
                      <a:pPr marL="742950" lvl="1" indent="-285750">
                        <a:buFont typeface="Wingdings" panose="05000000000000000000" pitchFamily="2" charset="2"/>
                        <a:buChar char="§"/>
                      </a:pPr>
                      <a:r>
                        <a:rPr lang="es-EC" sz="1200" kern="1200" dirty="0" smtClean="0">
                          <a:effectLst/>
                        </a:rPr>
                        <a:t>Producción</a:t>
                      </a:r>
                    </a:p>
                    <a:p>
                      <a:pPr marL="742950" lvl="1" indent="-285750">
                        <a:buFont typeface="Wingdings" panose="05000000000000000000" pitchFamily="2" charset="2"/>
                        <a:buChar char="§"/>
                      </a:pPr>
                      <a:r>
                        <a:rPr lang="es-EC" sz="1200" kern="1200" dirty="0" smtClean="0">
                          <a:effectLst/>
                        </a:rPr>
                        <a:t>Servicios</a:t>
                      </a:r>
                    </a:p>
                    <a:p>
                      <a:pPr marL="742950" lvl="1" indent="-285750">
                        <a:buFont typeface="Wingdings" panose="05000000000000000000" pitchFamily="2" charset="2"/>
                        <a:buChar char="§"/>
                      </a:pPr>
                      <a:r>
                        <a:rPr lang="es-EC" sz="1200" kern="1200" dirty="0" smtClean="0">
                          <a:effectLst/>
                        </a:rPr>
                        <a:t>Consumo </a:t>
                      </a:r>
                    </a:p>
                    <a:p>
                      <a:pPr marL="742950" lvl="1" indent="-285750">
                        <a:buFont typeface="Wingdings" panose="05000000000000000000" pitchFamily="2" charset="2"/>
                        <a:buChar char="§"/>
                      </a:pPr>
                      <a:r>
                        <a:rPr lang="es-EC" sz="1200" kern="1200" dirty="0" smtClean="0">
                          <a:effectLst/>
                        </a:rPr>
                        <a:t>Vivienda</a:t>
                      </a:r>
                      <a:endParaRPr lang="es-EC" sz="1200" kern="1200" dirty="0" smtClean="0">
                        <a:solidFill>
                          <a:schemeClr val="dk1"/>
                        </a:solidFill>
                        <a:effectLst/>
                        <a:latin typeface="+mn-lt"/>
                        <a:ea typeface="+mn-ea"/>
                        <a:cs typeface="+mn-cs"/>
                      </a:endParaRPr>
                    </a:p>
                  </a:txBody>
                  <a:tcPr/>
                </a:tc>
              </a:tr>
              <a:tr h="183296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effectLst/>
                        </a:rPr>
                        <a:t>Teoría de la Sostenibilidad</a:t>
                      </a:r>
                      <a:endParaRPr lang="es-EC" sz="1600" b="1" kern="1200" dirty="0" smtClean="0">
                        <a:solidFill>
                          <a:schemeClr val="dk1"/>
                        </a:solidFill>
                        <a:effectLst/>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200" dirty="0" smtClean="0"/>
                        <a:t>La sostenibilidad no solamente depende</a:t>
                      </a:r>
                      <a:r>
                        <a:rPr lang="es-EC" sz="1200" baseline="0" dirty="0" smtClean="0"/>
                        <a:t> de saldos y generar un valor monetario positivo sino también de </a:t>
                      </a:r>
                      <a:r>
                        <a:rPr lang="es-ES" sz="1200" kern="1200" dirty="0" smtClean="0">
                          <a:effectLst/>
                        </a:rPr>
                        <a:t>la voluntad  y consistencia  de las acciones  sociales</a:t>
                      </a:r>
                      <a:r>
                        <a:rPr lang="es-ES" sz="1200" kern="1200" baseline="0" dirty="0" smtClean="0">
                          <a:effectLst/>
                        </a:rPr>
                        <a:t> y </a:t>
                      </a:r>
                      <a:r>
                        <a:rPr lang="es-ES" sz="1200" kern="1200" dirty="0" smtClean="0">
                          <a:effectLst/>
                        </a:rPr>
                        <a:t>política  fiscal progresiva  que limite políticamente  el enriquecimiento  particular  y redistribuya  de los que  más a los que menos tienen.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dk1"/>
                        </a:solidFill>
                        <a:effectLst/>
                        <a:latin typeface="+mn-lt"/>
                        <a:ea typeface="+mn-ea"/>
                        <a:cs typeface="+mn-cs"/>
                      </a:endParaRPr>
                    </a:p>
                  </a:txBody>
                  <a:tcPr/>
                </a:tc>
                <a:tc>
                  <a:txBody>
                    <a:bodyPr/>
                    <a:lstStyle/>
                    <a:p>
                      <a:pPr marL="0" indent="0">
                        <a:buNone/>
                      </a:pPr>
                      <a:r>
                        <a:rPr lang="es-ES" sz="1200" kern="1200" dirty="0" smtClean="0">
                          <a:effectLst/>
                        </a:rPr>
                        <a:t>Implementación  de normativas que</a:t>
                      </a:r>
                      <a:r>
                        <a:rPr lang="es-ES" sz="1200" kern="1200" baseline="0" dirty="0" smtClean="0">
                          <a:effectLst/>
                        </a:rPr>
                        <a:t> </a:t>
                      </a:r>
                      <a:r>
                        <a:rPr lang="es-ES" sz="1200" kern="1200" dirty="0" smtClean="0">
                          <a:effectLst/>
                        </a:rPr>
                        <a:t>promuevan  estas formas auto gestión con acceso a :</a:t>
                      </a: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200" kern="1200" dirty="0" smtClean="0">
                          <a:effectLst/>
                        </a:rPr>
                        <a:t>Educación en todos sus niveles y su calidad y adecuación al desarrollo de capacidades de emprendimientos </a:t>
                      </a:r>
                      <a:endParaRPr lang="es-EC" sz="1200" kern="1200" dirty="0" smtClean="0">
                        <a:effectLst/>
                      </a:endParaRP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200" kern="1200" dirty="0" smtClean="0">
                          <a:effectLst/>
                        </a:rPr>
                        <a:t>El conocimiento científico-tecnológico</a:t>
                      </a:r>
                      <a:endParaRPr lang="es-EC" sz="1200" kern="1200" dirty="0" smtClean="0">
                        <a:effectLst/>
                      </a:endParaRPr>
                    </a:p>
                    <a:p>
                      <a:pPr marL="285750" indent="-285750" algn="just">
                        <a:buFont typeface="Wingdings" panose="05000000000000000000" pitchFamily="2" charset="2"/>
                        <a:buChar char="§"/>
                      </a:pPr>
                      <a:r>
                        <a:rPr lang="es-ES" sz="1200" kern="1200" dirty="0" smtClean="0">
                          <a:effectLst/>
                        </a:rPr>
                        <a:t>Seguridad social que socializa riesgos  y asiste en situaciones de indefensión</a:t>
                      </a: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200" kern="1200" dirty="0" smtClean="0">
                          <a:effectLst/>
                        </a:rPr>
                        <a:t>Seguridad personal y de los bienes</a:t>
                      </a:r>
                      <a:endParaRPr lang="es-EC" sz="1200" kern="1200" dirty="0" smtClean="0">
                        <a:effectLst/>
                      </a:endParaRP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200" kern="1200" dirty="0" smtClean="0">
                          <a:effectLst/>
                        </a:rPr>
                        <a:t>Justicia</a:t>
                      </a:r>
                      <a:endParaRPr lang="es-EC" sz="1200" kern="1200" dirty="0" smtClean="0">
                        <a:effectLst/>
                      </a:endParaRP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200" kern="1200" dirty="0" smtClean="0">
                          <a:effectLst/>
                        </a:rPr>
                        <a:t>Derecho de asociación </a:t>
                      </a:r>
                      <a:endParaRPr lang="es-EC" sz="1200" kern="1200" dirty="0" smtClean="0">
                        <a:solidFill>
                          <a:schemeClr val="dk1"/>
                        </a:solidFill>
                        <a:effectLst/>
                        <a:latin typeface="+mn-lt"/>
                        <a:ea typeface="+mn-ea"/>
                        <a:cs typeface="+mn-cs"/>
                      </a:endParaRPr>
                    </a:p>
                  </a:txBody>
                  <a:tcPr/>
                </a:tc>
              </a:tr>
              <a:tr h="78798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effectLst/>
                        </a:rPr>
                        <a:t>Teoría de los grupos de interés</a:t>
                      </a:r>
                      <a:endParaRPr lang="es-EC" sz="1600" b="1" kern="1200" dirty="0" smtClean="0">
                        <a:solidFill>
                          <a:schemeClr val="dk1"/>
                        </a:solidFill>
                        <a:effectLst/>
                        <a:latin typeface="+mn-lt"/>
                        <a:ea typeface="+mn-ea"/>
                        <a:cs typeface="+mn-cs"/>
                      </a:endParaRPr>
                    </a:p>
                  </a:txBody>
                  <a:tcPr/>
                </a:tc>
                <a:tc>
                  <a:txBody>
                    <a:bodyPr/>
                    <a:lstStyle/>
                    <a:p>
                      <a:pPr algn="just"/>
                      <a:r>
                        <a:rPr lang="es-ES" sz="1200" kern="1200" dirty="0" smtClean="0">
                          <a:effectLst/>
                        </a:rPr>
                        <a:t>Es utilizar sus recursos y participar en actividades diseñadas para aumentar sus ganancias, siempre y cuando se mantenga dentro de las reglas del juego</a:t>
                      </a:r>
                      <a:endParaRPr lang="es-EC" sz="1200" dirty="0"/>
                    </a:p>
                  </a:txBody>
                  <a:tcPr/>
                </a:tc>
                <a:tc>
                  <a:txBody>
                    <a:bodyPr/>
                    <a:lstStyle/>
                    <a:p>
                      <a:pPr marL="285750" indent="-285750">
                        <a:buFont typeface="Wingdings" panose="05000000000000000000" pitchFamily="2" charset="2"/>
                        <a:buChar char="§"/>
                      </a:pPr>
                      <a:r>
                        <a:rPr lang="es-EC" sz="1200" dirty="0" smtClean="0"/>
                        <a:t>Competencia</a:t>
                      </a:r>
                      <a:r>
                        <a:rPr lang="es-EC" sz="1200" baseline="0" dirty="0" smtClean="0"/>
                        <a:t> abierta y libre</a:t>
                      </a:r>
                    </a:p>
                    <a:p>
                      <a:pPr marL="285750" indent="-285750">
                        <a:buFont typeface="Wingdings" panose="05000000000000000000" pitchFamily="2" charset="2"/>
                        <a:buChar char="§"/>
                      </a:pPr>
                      <a:r>
                        <a:rPr lang="es-EC" sz="1200" baseline="0" dirty="0" smtClean="0"/>
                        <a:t>Sin cometer fraude</a:t>
                      </a:r>
                      <a:endParaRPr lang="es-EC" sz="1200" dirty="0"/>
                    </a:p>
                  </a:txBody>
                  <a:tcPr/>
                </a:tc>
              </a:tr>
              <a:tr h="78798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dk1"/>
                          </a:solidFill>
                          <a:effectLst/>
                          <a:latin typeface="+mn-lt"/>
                          <a:ea typeface="+mn-ea"/>
                          <a:cs typeface="+mn-cs"/>
                        </a:rPr>
                        <a:t>Teoría de la Asociatividad</a:t>
                      </a:r>
                      <a:endParaRPr lang="es-EC" sz="1800" b="1" kern="1200" dirty="0" smtClean="0">
                        <a:solidFill>
                          <a:schemeClr val="dk1"/>
                        </a:solidFill>
                        <a:effectLst/>
                        <a:latin typeface="+mn-lt"/>
                        <a:ea typeface="+mn-ea"/>
                        <a:cs typeface="+mn-cs"/>
                      </a:endParaRPr>
                    </a:p>
                    <a:p>
                      <a:endParaRPr lang="es-EC" sz="1100" b="1" dirty="0"/>
                    </a:p>
                  </a:txBody>
                  <a:tcPr/>
                </a:tc>
                <a:tc>
                  <a:txBody>
                    <a:bodyPr/>
                    <a:lstStyle/>
                    <a:p>
                      <a:pPr algn="just"/>
                      <a:r>
                        <a:rPr lang="es-ES" sz="1200" kern="1200" dirty="0" smtClean="0">
                          <a:solidFill>
                            <a:schemeClr val="dk1"/>
                          </a:solidFill>
                          <a:effectLst/>
                          <a:latin typeface="+mn-lt"/>
                          <a:ea typeface="+mn-ea"/>
                          <a:cs typeface="+mn-cs"/>
                        </a:rPr>
                        <a:t>Mecanismo de unión de un grupo de individuos, en la cual cada uno mantiene su independencia y autonomía, dedicado voluntariamente a la participación de un esfuerzo en conjunto para la consecución de objetivos.</a:t>
                      </a:r>
                      <a:endParaRPr lang="es-EC" sz="1000" dirty="0"/>
                    </a:p>
                  </a:txBody>
                  <a:tcPr/>
                </a:tc>
                <a:tc>
                  <a:txBody>
                    <a:bodyPr/>
                    <a:lstStyle/>
                    <a:p>
                      <a:pPr marL="171450" indent="-171450">
                        <a:buFont typeface="Wingdings" panose="05000000000000000000" pitchFamily="2" charset="2"/>
                        <a:buChar char="§"/>
                      </a:pPr>
                      <a:r>
                        <a:rPr lang="es-ES" sz="1200" kern="1200" dirty="0" smtClean="0">
                          <a:solidFill>
                            <a:schemeClr val="dk1"/>
                          </a:solidFill>
                          <a:effectLst/>
                          <a:latin typeface="+mn-lt"/>
                          <a:ea typeface="+mn-ea"/>
                          <a:cs typeface="+mn-cs"/>
                        </a:rPr>
                        <a:t>Integración empresarial</a:t>
                      </a:r>
                    </a:p>
                    <a:p>
                      <a:pPr marL="171450" indent="-171450">
                        <a:buFont typeface="Wingdings" panose="05000000000000000000" pitchFamily="2" charset="2"/>
                        <a:buChar char="§"/>
                      </a:pPr>
                      <a:r>
                        <a:rPr lang="es-ES" sz="1200" kern="1200" dirty="0" smtClean="0">
                          <a:solidFill>
                            <a:schemeClr val="dk1"/>
                          </a:solidFill>
                          <a:effectLst/>
                          <a:latin typeface="+mn-lt"/>
                          <a:ea typeface="+mn-ea"/>
                          <a:cs typeface="+mn-cs"/>
                        </a:rPr>
                        <a:t>Proceso de cooperación entre organizaciones independientes</a:t>
                      </a:r>
                    </a:p>
                    <a:p>
                      <a:pPr marL="171450" indent="-171450">
                        <a:buFont typeface="Wingdings" panose="05000000000000000000" pitchFamily="2" charset="2"/>
                        <a:buChar char="§"/>
                      </a:pPr>
                      <a:r>
                        <a:rPr lang="es-ES" sz="1200" kern="1200" dirty="0" smtClean="0">
                          <a:solidFill>
                            <a:schemeClr val="dk1"/>
                          </a:solidFill>
                          <a:effectLst/>
                          <a:latin typeface="+mn-lt"/>
                          <a:ea typeface="+mn-ea"/>
                          <a:cs typeface="+mn-cs"/>
                        </a:rPr>
                        <a:t>Logro de ventajas competitivas </a:t>
                      </a:r>
                      <a:endParaRPr lang="es-EC" sz="1000" dirty="0"/>
                    </a:p>
                  </a:txBody>
                  <a:tcPr/>
                </a:tc>
              </a:tr>
              <a:tr h="78798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dk1"/>
                          </a:solidFill>
                          <a:effectLst/>
                          <a:latin typeface="+mn-lt"/>
                          <a:ea typeface="+mn-ea"/>
                          <a:cs typeface="+mn-cs"/>
                        </a:rPr>
                        <a:t>Teoría de la Movilización de Recursos</a:t>
                      </a:r>
                      <a:endParaRPr lang="es-EC" sz="1800" b="1" kern="1200" dirty="0" smtClean="0">
                        <a:solidFill>
                          <a:schemeClr val="dk1"/>
                        </a:solidFill>
                        <a:effectLst/>
                        <a:latin typeface="+mn-lt"/>
                        <a:ea typeface="+mn-ea"/>
                        <a:cs typeface="+mn-cs"/>
                      </a:endParaRPr>
                    </a:p>
                    <a:p>
                      <a:endParaRPr lang="es-EC" sz="1600" b="1" dirty="0"/>
                    </a:p>
                  </a:txBody>
                  <a:tcPr/>
                </a:tc>
                <a:tc>
                  <a:txBody>
                    <a:bodyPr/>
                    <a:lstStyle/>
                    <a:p>
                      <a:pPr algn="just"/>
                      <a:r>
                        <a:rPr lang="es-ES" sz="1200" kern="1200" dirty="0" smtClean="0">
                          <a:solidFill>
                            <a:schemeClr val="dk1"/>
                          </a:solidFill>
                          <a:effectLst/>
                          <a:latin typeface="+mn-lt"/>
                          <a:ea typeface="+mn-ea"/>
                          <a:cs typeface="+mn-cs"/>
                        </a:rPr>
                        <a:t>El enfoque de movilización de recursos, ha puesto énfasis en el análisis de las organizaciones y establece como su objeto de estudio las dinámicas organizacionales de la acción colectiva.</a:t>
                      </a:r>
                      <a:endParaRPr lang="es-EC" sz="1000" dirty="0"/>
                    </a:p>
                  </a:txBody>
                  <a:tcPr/>
                </a:tc>
                <a:tc>
                  <a:txBody>
                    <a:bodyPr/>
                    <a:lstStyle/>
                    <a:p>
                      <a:pPr marL="285750" indent="-285750" algn="just">
                        <a:buFont typeface="Wingdings" panose="05000000000000000000" pitchFamily="2" charset="2"/>
                        <a:buChar char="§"/>
                      </a:pPr>
                      <a:r>
                        <a:rPr lang="es-ES" sz="1200" kern="1200" dirty="0" smtClean="0">
                          <a:solidFill>
                            <a:schemeClr val="dk1"/>
                          </a:solidFill>
                          <a:effectLst/>
                          <a:latin typeface="+mn-lt"/>
                          <a:ea typeface="+mn-ea"/>
                          <a:cs typeface="+mn-cs"/>
                        </a:rPr>
                        <a:t>Eficacia con que las organizaciones de movimientos emplean recursos de que disponen para así poder alcanzar sus objetivos</a:t>
                      </a:r>
                      <a:endParaRPr lang="es-EC" sz="1000" dirty="0"/>
                    </a:p>
                  </a:txBody>
                  <a:tcPr/>
                </a:tc>
              </a:tr>
            </a:tbl>
          </a:graphicData>
        </a:graphic>
      </p:graphicFrame>
    </p:spTree>
    <p:extLst>
      <p:ext uri="{BB962C8B-B14F-4D97-AF65-F5344CB8AC3E}">
        <p14:creationId xmlns:p14="http://schemas.microsoft.com/office/powerpoint/2010/main" val="298589541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dirty="0" smtClean="0">
                <a:solidFill>
                  <a:schemeClr val="accent3">
                    <a:lumMod val="50000"/>
                  </a:schemeClr>
                </a:solidFill>
                <a:latin typeface="Arial" panose="020B0604020202020204" pitchFamily="34" charset="0"/>
                <a:cs typeface="Arial" panose="020B0604020202020204" pitchFamily="34" charset="0"/>
              </a:rPr>
              <a:t>MODELO DE GESTIÓN </a:t>
            </a:r>
            <a:endParaRPr lang="es-EC" sz="28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279853185"/>
              </p:ext>
            </p:extLst>
          </p:nvPr>
        </p:nvGraphicFramePr>
        <p:xfrm>
          <a:off x="1460310" y="668346"/>
          <a:ext cx="9389660" cy="505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6883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3EE5F297-3C22-4EFD-B470-5F6198365335}" vid="{2278BB08-C08B-4789-8A20-050F632A917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3446</Words>
  <Application>Microsoft Office PowerPoint</Application>
  <PresentationFormat>Panorámica</PresentationFormat>
  <Paragraphs>775</Paragraphs>
  <Slides>35</Slides>
  <Notes>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6" baseType="lpstr">
      <vt:lpstr>Yu Gothic UI Semibold</vt:lpstr>
      <vt:lpstr>Arial</vt:lpstr>
      <vt:lpstr>Arial Narrow</vt:lpstr>
      <vt:lpstr>Calibri</vt:lpstr>
      <vt:lpstr>Cambria Math</vt:lpstr>
      <vt:lpstr>Helvetica</vt:lpstr>
      <vt:lpstr>MV Boli</vt:lpstr>
      <vt:lpstr>Times New Roman</vt:lpstr>
      <vt:lpstr>Wingdings</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¿Maneja un modelo de gestión  en su organización  que permita el desarrollo y cumplimiento  de sus 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2016-05-28T03:11:11Z</dcterms:created>
  <dcterms:modified xsi:type="dcterms:W3CDTF">2019-02-08T10:40:53Z</dcterms:modified>
  <cp:contentStatus/>
</cp:coreProperties>
</file>