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68"/>
  </p:notesMasterIdLst>
  <p:handoutMasterIdLst>
    <p:handoutMasterId r:id="rId69"/>
  </p:handoutMasterIdLst>
  <p:sldIdLst>
    <p:sldId id="270" r:id="rId3"/>
    <p:sldId id="276" r:id="rId4"/>
    <p:sldId id="405" r:id="rId5"/>
    <p:sldId id="328" r:id="rId6"/>
    <p:sldId id="346" r:id="rId7"/>
    <p:sldId id="329" r:id="rId8"/>
    <p:sldId id="348" r:id="rId9"/>
    <p:sldId id="349" r:id="rId10"/>
    <p:sldId id="350" r:id="rId11"/>
    <p:sldId id="351" r:id="rId12"/>
    <p:sldId id="330" r:id="rId13"/>
    <p:sldId id="379" r:id="rId14"/>
    <p:sldId id="403" r:id="rId15"/>
    <p:sldId id="381" r:id="rId16"/>
    <p:sldId id="384" r:id="rId17"/>
    <p:sldId id="382" r:id="rId18"/>
    <p:sldId id="383" r:id="rId19"/>
    <p:sldId id="385" r:id="rId20"/>
    <p:sldId id="390" r:id="rId21"/>
    <p:sldId id="386" r:id="rId22"/>
    <p:sldId id="393" r:id="rId23"/>
    <p:sldId id="395" r:id="rId24"/>
    <p:sldId id="394" r:id="rId25"/>
    <p:sldId id="387" r:id="rId26"/>
    <p:sldId id="396" r:id="rId27"/>
    <p:sldId id="397" r:id="rId28"/>
    <p:sldId id="388" r:id="rId29"/>
    <p:sldId id="398" r:id="rId30"/>
    <p:sldId id="399" r:id="rId31"/>
    <p:sldId id="389" r:id="rId32"/>
    <p:sldId id="400" r:id="rId33"/>
    <p:sldId id="401" r:id="rId34"/>
    <p:sldId id="391" r:id="rId35"/>
    <p:sldId id="281" r:id="rId36"/>
    <p:sldId id="402" r:id="rId37"/>
    <p:sldId id="369" r:id="rId38"/>
    <p:sldId id="392" r:id="rId39"/>
    <p:sldId id="404" r:id="rId40"/>
    <p:sldId id="373" r:id="rId41"/>
    <p:sldId id="372" r:id="rId42"/>
    <p:sldId id="376" r:id="rId43"/>
    <p:sldId id="375" r:id="rId44"/>
    <p:sldId id="374" r:id="rId45"/>
    <p:sldId id="378" r:id="rId46"/>
    <p:sldId id="377" r:id="rId47"/>
    <p:sldId id="352" r:id="rId48"/>
    <p:sldId id="353" r:id="rId49"/>
    <p:sldId id="359" r:id="rId50"/>
    <p:sldId id="360" r:id="rId51"/>
    <p:sldId id="358" r:id="rId52"/>
    <p:sldId id="354" r:id="rId53"/>
    <p:sldId id="361" r:id="rId54"/>
    <p:sldId id="362" r:id="rId55"/>
    <p:sldId id="363" r:id="rId56"/>
    <p:sldId id="364" r:id="rId57"/>
    <p:sldId id="365" r:id="rId58"/>
    <p:sldId id="366" r:id="rId59"/>
    <p:sldId id="367" r:id="rId60"/>
    <p:sldId id="368" r:id="rId61"/>
    <p:sldId id="336" r:id="rId62"/>
    <p:sldId id="320" r:id="rId63"/>
    <p:sldId id="347" r:id="rId64"/>
    <p:sldId id="337" r:id="rId65"/>
    <p:sldId id="319" r:id="rId66"/>
    <p:sldId id="318" r:id="rId67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2944"/>
    <a:srgbClr val="10253F"/>
    <a:srgbClr val="001848"/>
    <a:srgbClr val="000A38"/>
    <a:srgbClr val="000A36"/>
    <a:srgbClr val="00206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454" autoAdjust="0"/>
    <p:restoredTop sz="95597" autoAdjust="0"/>
  </p:normalViewPr>
  <p:slideViewPr>
    <p:cSldViewPr>
      <p:cViewPr varScale="1">
        <p:scale>
          <a:sx n="90" d="100"/>
          <a:sy n="90" d="100"/>
        </p:scale>
        <p:origin x="782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8" d="100"/>
          <a:sy n="68" d="100"/>
        </p:scale>
        <p:origin x="1934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B72D78-1B9F-4922-ADEC-3254CD59338F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215304DE-5A24-49BD-A1CF-447012897F9E}">
      <dgm:prSet phldrT="[Texto]" custT="1"/>
      <dgm:spPr>
        <a:solidFill>
          <a:srgbClr val="000A38"/>
        </a:solidFill>
        <a:scene3d>
          <a:camera prst="orthographicFront"/>
          <a:lightRig rig="threePt" dir="t"/>
        </a:scene3d>
        <a:sp3d>
          <a:bevelB h="6350"/>
        </a:sp3d>
      </dgm:spPr>
      <dgm:t>
        <a:bodyPr/>
        <a:lstStyle/>
        <a:p>
          <a:r>
            <a:rPr lang="es-ES" sz="2400" b="1" dirty="0" smtClean="0">
              <a:latin typeface="Arial" panose="020B0604020202020204" pitchFamily="34" charset="0"/>
              <a:cs typeface="Arial" panose="020B0604020202020204" pitchFamily="34" charset="0"/>
            </a:rPr>
            <a:t>INTRODUCCIÓN</a:t>
          </a:r>
          <a:endParaRPr lang="es-ES" sz="2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94D86ED-FFAD-4E51-813B-8F328866BA6F}" type="parTrans" cxnId="{ACE754C7-1281-46BB-8A47-B88CEA4FA30D}">
      <dgm:prSet/>
      <dgm:spPr/>
      <dgm:t>
        <a:bodyPr/>
        <a:lstStyle/>
        <a:p>
          <a:endParaRPr lang="es-ES"/>
        </a:p>
      </dgm:t>
    </dgm:pt>
    <dgm:pt modelId="{2D125532-461A-4B00-B038-B2B36B3EF016}" type="sibTrans" cxnId="{ACE754C7-1281-46BB-8A47-B88CEA4FA30D}">
      <dgm:prSet/>
      <dgm:spPr/>
      <dgm:t>
        <a:bodyPr/>
        <a:lstStyle/>
        <a:p>
          <a:endParaRPr lang="es-ES"/>
        </a:p>
      </dgm:t>
    </dgm:pt>
    <dgm:pt modelId="{F1C0C1F8-E27E-46F6-9633-4B2058DB38E0}">
      <dgm:prSet phldrT="[Texto]" custT="1"/>
      <dgm:spPr>
        <a:solidFill>
          <a:srgbClr val="000A38"/>
        </a:solidFill>
      </dgm:spPr>
      <dgm:t>
        <a:bodyPr/>
        <a:lstStyle/>
        <a:p>
          <a:r>
            <a:rPr lang="es-ES" sz="2400" b="1" dirty="0" smtClean="0">
              <a:latin typeface="Arial" panose="020B0604020202020204" pitchFamily="34" charset="0"/>
              <a:cs typeface="Arial" panose="020B0604020202020204" pitchFamily="34" charset="0"/>
            </a:rPr>
            <a:t>PROBLEMA</a:t>
          </a:r>
          <a:endParaRPr lang="es-ES" sz="2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F585C1A-3855-42E8-8CF8-F31B6738DB8C}" type="parTrans" cxnId="{E7C03304-464B-4F82-8153-F0C59065F399}">
      <dgm:prSet/>
      <dgm:spPr/>
      <dgm:t>
        <a:bodyPr/>
        <a:lstStyle/>
        <a:p>
          <a:endParaRPr lang="es-ES"/>
        </a:p>
      </dgm:t>
    </dgm:pt>
    <dgm:pt modelId="{14187BF2-52BA-4CEF-85E9-38A088027857}" type="sibTrans" cxnId="{E7C03304-464B-4F82-8153-F0C59065F399}">
      <dgm:prSet/>
      <dgm:spPr/>
      <dgm:t>
        <a:bodyPr/>
        <a:lstStyle/>
        <a:p>
          <a:endParaRPr lang="es-ES"/>
        </a:p>
      </dgm:t>
    </dgm:pt>
    <dgm:pt modelId="{D381D413-BA38-44DC-B511-91D2AE11F640}">
      <dgm:prSet phldrT="[Texto]" custT="1"/>
      <dgm:spPr>
        <a:solidFill>
          <a:srgbClr val="000A36"/>
        </a:solidFill>
      </dgm:spPr>
      <dgm:t>
        <a:bodyPr/>
        <a:lstStyle/>
        <a:p>
          <a:r>
            <a:rPr lang="es-ES" sz="2400" b="1" dirty="0" smtClean="0">
              <a:latin typeface="Arial" panose="020B0604020202020204" pitchFamily="34" charset="0"/>
              <a:cs typeface="Arial" panose="020B0604020202020204" pitchFamily="34" charset="0"/>
            </a:rPr>
            <a:t>METODOLOGÍA</a:t>
          </a:r>
        </a:p>
      </dgm:t>
    </dgm:pt>
    <dgm:pt modelId="{771601A5-7DE3-4DC1-A4E2-E0884BEA1BE3}" type="parTrans" cxnId="{367082EC-9E3F-4664-93A0-D64A823A90BA}">
      <dgm:prSet/>
      <dgm:spPr/>
      <dgm:t>
        <a:bodyPr/>
        <a:lstStyle/>
        <a:p>
          <a:endParaRPr lang="es-ES"/>
        </a:p>
      </dgm:t>
    </dgm:pt>
    <dgm:pt modelId="{7253A1AB-59E0-4870-883A-AFD172F73FB9}" type="sibTrans" cxnId="{367082EC-9E3F-4664-93A0-D64A823A90BA}">
      <dgm:prSet/>
      <dgm:spPr/>
      <dgm:t>
        <a:bodyPr/>
        <a:lstStyle/>
        <a:p>
          <a:endParaRPr lang="es-ES"/>
        </a:p>
      </dgm:t>
    </dgm:pt>
    <dgm:pt modelId="{7A3D9F30-33FC-4483-9053-6B013CFFF39B}">
      <dgm:prSet phldrT="[Texto]" custT="1"/>
      <dgm:spPr>
        <a:solidFill>
          <a:srgbClr val="000A36"/>
        </a:solidFill>
      </dgm:spPr>
      <dgm:t>
        <a:bodyPr/>
        <a:lstStyle/>
        <a:p>
          <a:r>
            <a:rPr lang="es-ES" sz="2400" b="1" dirty="0" smtClean="0">
              <a:latin typeface="Arial" panose="020B0604020202020204" pitchFamily="34" charset="0"/>
              <a:cs typeface="Arial" panose="020B0604020202020204" pitchFamily="34" charset="0"/>
            </a:rPr>
            <a:t>PROPUESTA</a:t>
          </a:r>
        </a:p>
      </dgm:t>
    </dgm:pt>
    <dgm:pt modelId="{280334D2-55D1-4921-9C89-00BCB140192C}" type="parTrans" cxnId="{715AFCEA-05B6-463C-9B8A-27C9631EBB69}">
      <dgm:prSet/>
      <dgm:spPr/>
      <dgm:t>
        <a:bodyPr/>
        <a:lstStyle/>
        <a:p>
          <a:endParaRPr lang="es-ES"/>
        </a:p>
      </dgm:t>
    </dgm:pt>
    <dgm:pt modelId="{8D9D923D-8AF1-4BDD-A68A-7E347043E76E}" type="sibTrans" cxnId="{715AFCEA-05B6-463C-9B8A-27C9631EBB69}">
      <dgm:prSet/>
      <dgm:spPr/>
      <dgm:t>
        <a:bodyPr/>
        <a:lstStyle/>
        <a:p>
          <a:endParaRPr lang="es-ES"/>
        </a:p>
      </dgm:t>
    </dgm:pt>
    <dgm:pt modelId="{0072C1F1-4E98-4916-ADDC-41A519FFABC4}">
      <dgm:prSet phldrT="[Texto]" custT="1"/>
      <dgm:spPr>
        <a:solidFill>
          <a:srgbClr val="000A36"/>
        </a:solidFill>
      </dgm:spPr>
      <dgm:t>
        <a:bodyPr/>
        <a:lstStyle/>
        <a:p>
          <a:r>
            <a:rPr lang="es-ES" sz="2400" b="1" dirty="0" smtClean="0">
              <a:latin typeface="Arial" panose="020B0604020202020204" pitchFamily="34" charset="0"/>
              <a:cs typeface="Arial" panose="020B0604020202020204" pitchFamily="34" charset="0"/>
            </a:rPr>
            <a:t>CONCLUSIONES</a:t>
          </a:r>
        </a:p>
      </dgm:t>
    </dgm:pt>
    <dgm:pt modelId="{A501ABBE-D76D-4C23-B29C-2C0984567E45}" type="parTrans" cxnId="{98C553A7-B7A4-4606-A923-7968631F4E2B}">
      <dgm:prSet/>
      <dgm:spPr/>
      <dgm:t>
        <a:bodyPr/>
        <a:lstStyle/>
        <a:p>
          <a:endParaRPr lang="es-ES"/>
        </a:p>
      </dgm:t>
    </dgm:pt>
    <dgm:pt modelId="{8417463A-DEE1-4D6F-8733-1DB739B88BD8}" type="sibTrans" cxnId="{98C553A7-B7A4-4606-A923-7968631F4E2B}">
      <dgm:prSet/>
      <dgm:spPr/>
      <dgm:t>
        <a:bodyPr/>
        <a:lstStyle/>
        <a:p>
          <a:endParaRPr lang="es-ES"/>
        </a:p>
      </dgm:t>
    </dgm:pt>
    <dgm:pt modelId="{8FFE4250-5638-4E39-82B5-1352A0D0A668}">
      <dgm:prSet phldrT="[Texto]" custT="1"/>
      <dgm:spPr>
        <a:solidFill>
          <a:srgbClr val="000A36"/>
        </a:solidFill>
      </dgm:spPr>
      <dgm:t>
        <a:bodyPr/>
        <a:lstStyle/>
        <a:p>
          <a:r>
            <a:rPr lang="es-ES" sz="2400" b="1" dirty="0" smtClean="0">
              <a:latin typeface="Arial" panose="020B0604020202020204" pitchFamily="34" charset="0"/>
              <a:cs typeface="Arial" panose="020B0604020202020204" pitchFamily="34" charset="0"/>
            </a:rPr>
            <a:t>RESULTADOS</a:t>
          </a:r>
        </a:p>
      </dgm:t>
    </dgm:pt>
    <dgm:pt modelId="{A2DAD0C4-5529-4A26-B543-9A28162ADA42}" type="parTrans" cxnId="{4D4F6B73-9BDF-4E57-9771-8A1D23C4C253}">
      <dgm:prSet/>
      <dgm:spPr/>
      <dgm:t>
        <a:bodyPr/>
        <a:lstStyle/>
        <a:p>
          <a:endParaRPr lang="es-ES"/>
        </a:p>
      </dgm:t>
    </dgm:pt>
    <dgm:pt modelId="{E7C52F4C-F0CF-48F9-ADE1-AD300B68F849}" type="sibTrans" cxnId="{4D4F6B73-9BDF-4E57-9771-8A1D23C4C253}">
      <dgm:prSet/>
      <dgm:spPr/>
      <dgm:t>
        <a:bodyPr/>
        <a:lstStyle/>
        <a:p>
          <a:endParaRPr lang="es-ES"/>
        </a:p>
      </dgm:t>
    </dgm:pt>
    <dgm:pt modelId="{CC750C17-2631-4BA8-AB24-C4DF5BBF5BB7}" type="pres">
      <dgm:prSet presAssocID="{DFB72D78-1B9F-4922-ADEC-3254CD59338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14D6B409-3ED4-48F8-B568-F0E05E27BD27}" type="pres">
      <dgm:prSet presAssocID="{215304DE-5A24-49BD-A1CF-447012897F9E}" presName="comp" presStyleCnt="0"/>
      <dgm:spPr/>
    </dgm:pt>
    <dgm:pt modelId="{76126227-A53C-4CD7-BCBC-368E038A6DCF}" type="pres">
      <dgm:prSet presAssocID="{215304DE-5A24-49BD-A1CF-447012897F9E}" presName="box" presStyleLbl="node1" presStyleIdx="0" presStyleCnt="6" custScaleY="97394" custLinFactNeighborX="-405" custLinFactNeighborY="-59885"/>
      <dgm:spPr/>
      <dgm:t>
        <a:bodyPr/>
        <a:lstStyle/>
        <a:p>
          <a:endParaRPr lang="es-ES"/>
        </a:p>
      </dgm:t>
    </dgm:pt>
    <dgm:pt modelId="{C184E1F7-D9A0-416A-9E25-037119E90945}" type="pres">
      <dgm:prSet presAssocID="{215304DE-5A24-49BD-A1CF-447012897F9E}" presName="img" presStyleLbl="fgImgPlace1" presStyleIdx="0" presStyleCnt="6"/>
      <dgm:spPr>
        <a:blipFill dpi="0" rotWithShape="1">
          <a:blip xmlns:r="http://schemas.openxmlformats.org/officeDocument/2006/relationships" r:embed="rId1"/>
          <a:srcRect/>
          <a:stretch>
            <a:fillRect l="-25000" t="-15000" r="-25000" b="-15000"/>
          </a:stretch>
        </a:blipFill>
      </dgm:spPr>
      <dgm:t>
        <a:bodyPr/>
        <a:lstStyle/>
        <a:p>
          <a:endParaRPr lang="es-ES"/>
        </a:p>
      </dgm:t>
    </dgm:pt>
    <dgm:pt modelId="{49F7187D-B90B-49EE-B1B9-801834C34B5E}" type="pres">
      <dgm:prSet presAssocID="{215304DE-5A24-49BD-A1CF-447012897F9E}" presName="text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B3F787B-0AF4-4C03-9E04-5A646D65013D}" type="pres">
      <dgm:prSet presAssocID="{2D125532-461A-4B00-B038-B2B36B3EF016}" presName="spacer" presStyleCnt="0"/>
      <dgm:spPr/>
    </dgm:pt>
    <dgm:pt modelId="{55670A55-2135-424E-B09F-235855A9C3AE}" type="pres">
      <dgm:prSet presAssocID="{F1C0C1F8-E27E-46F6-9633-4B2058DB38E0}" presName="comp" presStyleCnt="0"/>
      <dgm:spPr/>
    </dgm:pt>
    <dgm:pt modelId="{14B1D9AF-CB6F-47EA-99F0-C8B3F1B12989}" type="pres">
      <dgm:prSet presAssocID="{F1C0C1F8-E27E-46F6-9633-4B2058DB38E0}" presName="box" presStyleLbl="node1" presStyleIdx="1" presStyleCnt="6" custScaleY="98800"/>
      <dgm:spPr/>
      <dgm:t>
        <a:bodyPr/>
        <a:lstStyle/>
        <a:p>
          <a:endParaRPr lang="es-ES"/>
        </a:p>
      </dgm:t>
    </dgm:pt>
    <dgm:pt modelId="{BF5350D4-81AD-4AC8-A8DC-E9549A8958BF}" type="pres">
      <dgm:prSet presAssocID="{F1C0C1F8-E27E-46F6-9633-4B2058DB38E0}" presName="img" presStyleLbl="fgImgPlace1" presStyleIdx="1" presStyleCnt="6"/>
      <dgm:spPr>
        <a:blipFill dpi="0" rotWithShape="1">
          <a:blip xmlns:r="http://schemas.openxmlformats.org/officeDocument/2006/relationships" r:embed="rId1"/>
          <a:srcRect/>
          <a:stretch>
            <a:fillRect l="-25000" t="-15000" r="-25000" b="-15000"/>
          </a:stretch>
        </a:blipFill>
      </dgm:spPr>
      <dgm:t>
        <a:bodyPr/>
        <a:lstStyle/>
        <a:p>
          <a:endParaRPr lang="es-ES"/>
        </a:p>
      </dgm:t>
    </dgm:pt>
    <dgm:pt modelId="{82CDA442-CD8A-431C-86AC-F2C815C0460F}" type="pres">
      <dgm:prSet presAssocID="{F1C0C1F8-E27E-46F6-9633-4B2058DB38E0}" presName="text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028BBE2-4AB1-479A-9AAB-3FC78389F330}" type="pres">
      <dgm:prSet presAssocID="{14187BF2-52BA-4CEF-85E9-38A088027857}" presName="spacer" presStyleCnt="0"/>
      <dgm:spPr/>
    </dgm:pt>
    <dgm:pt modelId="{A8BF5BF8-8F80-4DCB-83D2-12FC30A43149}" type="pres">
      <dgm:prSet presAssocID="{D381D413-BA38-44DC-B511-91D2AE11F640}" presName="comp" presStyleCnt="0"/>
      <dgm:spPr/>
    </dgm:pt>
    <dgm:pt modelId="{5A54E474-A47A-40C3-B315-2BC841E8244E}" type="pres">
      <dgm:prSet presAssocID="{D381D413-BA38-44DC-B511-91D2AE11F640}" presName="box" presStyleLbl="node1" presStyleIdx="2" presStyleCnt="6" custScaleY="97647"/>
      <dgm:spPr/>
      <dgm:t>
        <a:bodyPr/>
        <a:lstStyle/>
        <a:p>
          <a:endParaRPr lang="es-ES"/>
        </a:p>
      </dgm:t>
    </dgm:pt>
    <dgm:pt modelId="{DAD89E64-49A2-45D0-9B17-8734DEEDBCB2}" type="pres">
      <dgm:prSet presAssocID="{D381D413-BA38-44DC-B511-91D2AE11F640}" presName="img" presStyleLbl="fgImgPlace1" presStyleIdx="2" presStyleCnt="6"/>
      <dgm:spPr>
        <a:blipFill rotWithShape="1">
          <a:blip xmlns:r="http://schemas.openxmlformats.org/officeDocument/2006/relationships" r:embed="rId1"/>
          <a:stretch>
            <a:fillRect l="-25000" t="-15000" r="-25000" b="-15000"/>
          </a:stretch>
        </a:blipFill>
      </dgm:spPr>
      <dgm:t>
        <a:bodyPr/>
        <a:lstStyle/>
        <a:p>
          <a:endParaRPr lang="es-ES"/>
        </a:p>
      </dgm:t>
    </dgm:pt>
    <dgm:pt modelId="{650062A1-9646-4D9F-9528-156B5756E387}" type="pres">
      <dgm:prSet presAssocID="{D381D413-BA38-44DC-B511-91D2AE11F640}" presName="text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1C2EA4D-1C0F-49D0-B838-83F41DCBABBD}" type="pres">
      <dgm:prSet presAssocID="{7253A1AB-59E0-4870-883A-AFD172F73FB9}" presName="spacer" presStyleCnt="0"/>
      <dgm:spPr/>
    </dgm:pt>
    <dgm:pt modelId="{76F8126F-3188-41EC-8A1D-03E931CA17BD}" type="pres">
      <dgm:prSet presAssocID="{8FFE4250-5638-4E39-82B5-1352A0D0A668}" presName="comp" presStyleCnt="0"/>
      <dgm:spPr/>
    </dgm:pt>
    <dgm:pt modelId="{A74E4CF3-9636-486E-B6D2-9D4E3A61AD03}" type="pres">
      <dgm:prSet presAssocID="{8FFE4250-5638-4E39-82B5-1352A0D0A668}" presName="box" presStyleLbl="node1" presStyleIdx="3" presStyleCnt="6"/>
      <dgm:spPr/>
      <dgm:t>
        <a:bodyPr/>
        <a:lstStyle/>
        <a:p>
          <a:endParaRPr lang="es-ES"/>
        </a:p>
      </dgm:t>
    </dgm:pt>
    <dgm:pt modelId="{1DA4D53C-5AED-4488-B73B-7C1ED67E30A6}" type="pres">
      <dgm:prSet presAssocID="{8FFE4250-5638-4E39-82B5-1352A0D0A668}" presName="img" presStyleLbl="fgImgPlace1" presStyleIdx="3" presStyleCnt="6"/>
      <dgm:spPr>
        <a:blipFill>
          <a:blip xmlns:r="http://schemas.openxmlformats.org/officeDocument/2006/relationships" r:embed="rId1"/>
          <a:stretch>
            <a:fillRect l="-25000" t="-15000" r="-25000" b="-15000"/>
          </a:stretch>
        </a:blipFill>
      </dgm:spPr>
      <dgm:t>
        <a:bodyPr/>
        <a:lstStyle/>
        <a:p>
          <a:endParaRPr lang="es-ES"/>
        </a:p>
      </dgm:t>
    </dgm:pt>
    <dgm:pt modelId="{3F079AD6-0DB6-4D01-B408-BBC9C07F573A}" type="pres">
      <dgm:prSet presAssocID="{8FFE4250-5638-4E39-82B5-1352A0D0A668}" presName="text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568FEB0-DF25-4873-8415-BF03E2701F74}" type="pres">
      <dgm:prSet presAssocID="{E7C52F4C-F0CF-48F9-ADE1-AD300B68F849}" presName="spacer" presStyleCnt="0"/>
      <dgm:spPr/>
    </dgm:pt>
    <dgm:pt modelId="{2D7566C8-15BD-406B-8BDA-E378F4E9330F}" type="pres">
      <dgm:prSet presAssocID="{7A3D9F30-33FC-4483-9053-6B013CFFF39B}" presName="comp" presStyleCnt="0"/>
      <dgm:spPr/>
    </dgm:pt>
    <dgm:pt modelId="{C689119E-4426-4DF5-BCD1-F1A86E0971E0}" type="pres">
      <dgm:prSet presAssocID="{7A3D9F30-33FC-4483-9053-6B013CFFF39B}" presName="box" presStyleLbl="node1" presStyleIdx="4" presStyleCnt="6" custScaleY="97774"/>
      <dgm:spPr/>
      <dgm:t>
        <a:bodyPr/>
        <a:lstStyle/>
        <a:p>
          <a:endParaRPr lang="es-ES"/>
        </a:p>
      </dgm:t>
    </dgm:pt>
    <dgm:pt modelId="{122C6DFD-E9B2-4234-91F4-3DA4A1D0A27A}" type="pres">
      <dgm:prSet presAssocID="{7A3D9F30-33FC-4483-9053-6B013CFFF39B}" presName="img" presStyleLbl="fgImgPlace1" presStyleIdx="4" presStyleCnt="6"/>
      <dgm:spPr>
        <a:blipFill rotWithShape="1">
          <a:blip xmlns:r="http://schemas.openxmlformats.org/officeDocument/2006/relationships" r:embed="rId1"/>
          <a:stretch>
            <a:fillRect l="-25000" t="-15000" r="-25000" b="-15000"/>
          </a:stretch>
        </a:blipFill>
      </dgm:spPr>
      <dgm:t>
        <a:bodyPr/>
        <a:lstStyle/>
        <a:p>
          <a:endParaRPr lang="es-ES"/>
        </a:p>
      </dgm:t>
    </dgm:pt>
    <dgm:pt modelId="{F2BABEA3-372C-427A-91A0-79DEAE57D020}" type="pres">
      <dgm:prSet presAssocID="{7A3D9F30-33FC-4483-9053-6B013CFFF39B}" presName="text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A894AF7-FFFE-4DF4-97BE-1E38E562F817}" type="pres">
      <dgm:prSet presAssocID="{8D9D923D-8AF1-4BDD-A68A-7E347043E76E}" presName="spacer" presStyleCnt="0"/>
      <dgm:spPr/>
    </dgm:pt>
    <dgm:pt modelId="{6B8240F1-CE4B-47E6-BD4A-DF81F7889181}" type="pres">
      <dgm:prSet presAssocID="{0072C1F1-4E98-4916-ADDC-41A519FFABC4}" presName="comp" presStyleCnt="0"/>
      <dgm:spPr/>
    </dgm:pt>
    <dgm:pt modelId="{455E9CBE-C7CE-4BB5-8D3E-ED97E722907D}" type="pres">
      <dgm:prSet presAssocID="{0072C1F1-4E98-4916-ADDC-41A519FFABC4}" presName="box" presStyleLbl="node1" presStyleIdx="5" presStyleCnt="6" custScaleY="97901"/>
      <dgm:spPr/>
      <dgm:t>
        <a:bodyPr/>
        <a:lstStyle/>
        <a:p>
          <a:endParaRPr lang="es-ES"/>
        </a:p>
      </dgm:t>
    </dgm:pt>
    <dgm:pt modelId="{D75DE996-129A-4F51-A81F-22ADC79DE861}" type="pres">
      <dgm:prSet presAssocID="{0072C1F1-4E98-4916-ADDC-41A519FFABC4}" presName="img" presStyleLbl="fgImgPlace1" presStyleIdx="5" presStyleCnt="6"/>
      <dgm:spPr>
        <a:blipFill rotWithShape="1">
          <a:blip xmlns:r="http://schemas.openxmlformats.org/officeDocument/2006/relationships" r:embed="rId1"/>
          <a:stretch>
            <a:fillRect l="-25000" t="-15000" r="-25000" b="-15000"/>
          </a:stretch>
        </a:blipFill>
      </dgm:spPr>
      <dgm:t>
        <a:bodyPr/>
        <a:lstStyle/>
        <a:p>
          <a:endParaRPr lang="es-ES"/>
        </a:p>
      </dgm:t>
    </dgm:pt>
    <dgm:pt modelId="{DBEEC49E-6218-476E-828E-6E095F1CD64E}" type="pres">
      <dgm:prSet presAssocID="{0072C1F1-4E98-4916-ADDC-41A519FFABC4}" presName="text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15AFCEA-05B6-463C-9B8A-27C9631EBB69}" srcId="{DFB72D78-1B9F-4922-ADEC-3254CD59338F}" destId="{7A3D9F30-33FC-4483-9053-6B013CFFF39B}" srcOrd="4" destOrd="0" parTransId="{280334D2-55D1-4921-9C89-00BCB140192C}" sibTransId="{8D9D923D-8AF1-4BDD-A68A-7E347043E76E}"/>
    <dgm:cxn modelId="{D930F8FB-9958-46EB-9A22-CA306133BB15}" type="presOf" srcId="{F1C0C1F8-E27E-46F6-9633-4B2058DB38E0}" destId="{82CDA442-CD8A-431C-86AC-F2C815C0460F}" srcOrd="1" destOrd="0" presId="urn:microsoft.com/office/officeart/2005/8/layout/vList4"/>
    <dgm:cxn modelId="{CDA865EB-4B6F-4966-9E2C-9359BA2AA248}" type="presOf" srcId="{215304DE-5A24-49BD-A1CF-447012897F9E}" destId="{76126227-A53C-4CD7-BCBC-368E038A6DCF}" srcOrd="0" destOrd="0" presId="urn:microsoft.com/office/officeart/2005/8/layout/vList4"/>
    <dgm:cxn modelId="{8AC2BBCC-3082-4A5F-A840-5E0F43732C4F}" type="presOf" srcId="{8FFE4250-5638-4E39-82B5-1352A0D0A668}" destId="{3F079AD6-0DB6-4D01-B408-BBC9C07F573A}" srcOrd="1" destOrd="0" presId="urn:microsoft.com/office/officeart/2005/8/layout/vList4"/>
    <dgm:cxn modelId="{98C553A7-B7A4-4606-A923-7968631F4E2B}" srcId="{DFB72D78-1B9F-4922-ADEC-3254CD59338F}" destId="{0072C1F1-4E98-4916-ADDC-41A519FFABC4}" srcOrd="5" destOrd="0" parTransId="{A501ABBE-D76D-4C23-B29C-2C0984567E45}" sibTransId="{8417463A-DEE1-4D6F-8733-1DB739B88BD8}"/>
    <dgm:cxn modelId="{8D41689E-3629-4E6A-9C19-453F1EDB21FB}" type="presOf" srcId="{D381D413-BA38-44DC-B511-91D2AE11F640}" destId="{5A54E474-A47A-40C3-B315-2BC841E8244E}" srcOrd="0" destOrd="0" presId="urn:microsoft.com/office/officeart/2005/8/layout/vList4"/>
    <dgm:cxn modelId="{675F4DAA-DC9D-4AAE-BF36-FB0134A2546F}" type="presOf" srcId="{F1C0C1F8-E27E-46F6-9633-4B2058DB38E0}" destId="{14B1D9AF-CB6F-47EA-99F0-C8B3F1B12989}" srcOrd="0" destOrd="0" presId="urn:microsoft.com/office/officeart/2005/8/layout/vList4"/>
    <dgm:cxn modelId="{0F260522-1214-40F5-BADE-153736448A37}" type="presOf" srcId="{DFB72D78-1B9F-4922-ADEC-3254CD59338F}" destId="{CC750C17-2631-4BA8-AB24-C4DF5BBF5BB7}" srcOrd="0" destOrd="0" presId="urn:microsoft.com/office/officeart/2005/8/layout/vList4"/>
    <dgm:cxn modelId="{D652A3FC-511E-4922-A2ED-DE1A345A0916}" type="presOf" srcId="{0072C1F1-4E98-4916-ADDC-41A519FFABC4}" destId="{DBEEC49E-6218-476E-828E-6E095F1CD64E}" srcOrd="1" destOrd="0" presId="urn:microsoft.com/office/officeart/2005/8/layout/vList4"/>
    <dgm:cxn modelId="{7C4A90D5-DCAF-42C0-B7FE-25A22FBC096B}" type="presOf" srcId="{7A3D9F30-33FC-4483-9053-6B013CFFF39B}" destId="{C689119E-4426-4DF5-BCD1-F1A86E0971E0}" srcOrd="0" destOrd="0" presId="urn:microsoft.com/office/officeart/2005/8/layout/vList4"/>
    <dgm:cxn modelId="{18D70FCC-BB78-472F-A42F-A466B5775F89}" type="presOf" srcId="{0072C1F1-4E98-4916-ADDC-41A519FFABC4}" destId="{455E9CBE-C7CE-4BB5-8D3E-ED97E722907D}" srcOrd="0" destOrd="0" presId="urn:microsoft.com/office/officeart/2005/8/layout/vList4"/>
    <dgm:cxn modelId="{4D4F6B73-9BDF-4E57-9771-8A1D23C4C253}" srcId="{DFB72D78-1B9F-4922-ADEC-3254CD59338F}" destId="{8FFE4250-5638-4E39-82B5-1352A0D0A668}" srcOrd="3" destOrd="0" parTransId="{A2DAD0C4-5529-4A26-B543-9A28162ADA42}" sibTransId="{E7C52F4C-F0CF-48F9-ADE1-AD300B68F849}"/>
    <dgm:cxn modelId="{B456B372-B328-4780-90A1-FF89FB2D2010}" type="presOf" srcId="{D381D413-BA38-44DC-B511-91D2AE11F640}" destId="{650062A1-9646-4D9F-9528-156B5756E387}" srcOrd="1" destOrd="0" presId="urn:microsoft.com/office/officeart/2005/8/layout/vList4"/>
    <dgm:cxn modelId="{4C3AEB3E-5481-4731-99E6-1558C943C5D0}" type="presOf" srcId="{8FFE4250-5638-4E39-82B5-1352A0D0A668}" destId="{A74E4CF3-9636-486E-B6D2-9D4E3A61AD03}" srcOrd="0" destOrd="0" presId="urn:microsoft.com/office/officeart/2005/8/layout/vList4"/>
    <dgm:cxn modelId="{F48998B6-671B-4439-AC9B-1D16168CCC9E}" type="presOf" srcId="{7A3D9F30-33FC-4483-9053-6B013CFFF39B}" destId="{F2BABEA3-372C-427A-91A0-79DEAE57D020}" srcOrd="1" destOrd="0" presId="urn:microsoft.com/office/officeart/2005/8/layout/vList4"/>
    <dgm:cxn modelId="{E7C03304-464B-4F82-8153-F0C59065F399}" srcId="{DFB72D78-1B9F-4922-ADEC-3254CD59338F}" destId="{F1C0C1F8-E27E-46F6-9633-4B2058DB38E0}" srcOrd="1" destOrd="0" parTransId="{7F585C1A-3855-42E8-8CF8-F31B6738DB8C}" sibTransId="{14187BF2-52BA-4CEF-85E9-38A088027857}"/>
    <dgm:cxn modelId="{F5F14DC9-BFD3-4D2F-B3A2-6B63A2AF95B0}" type="presOf" srcId="{215304DE-5A24-49BD-A1CF-447012897F9E}" destId="{49F7187D-B90B-49EE-B1B9-801834C34B5E}" srcOrd="1" destOrd="0" presId="urn:microsoft.com/office/officeart/2005/8/layout/vList4"/>
    <dgm:cxn modelId="{367082EC-9E3F-4664-93A0-D64A823A90BA}" srcId="{DFB72D78-1B9F-4922-ADEC-3254CD59338F}" destId="{D381D413-BA38-44DC-B511-91D2AE11F640}" srcOrd="2" destOrd="0" parTransId="{771601A5-7DE3-4DC1-A4E2-E0884BEA1BE3}" sibTransId="{7253A1AB-59E0-4870-883A-AFD172F73FB9}"/>
    <dgm:cxn modelId="{ACE754C7-1281-46BB-8A47-B88CEA4FA30D}" srcId="{DFB72D78-1B9F-4922-ADEC-3254CD59338F}" destId="{215304DE-5A24-49BD-A1CF-447012897F9E}" srcOrd="0" destOrd="0" parTransId="{994D86ED-FFAD-4E51-813B-8F328866BA6F}" sibTransId="{2D125532-461A-4B00-B038-B2B36B3EF016}"/>
    <dgm:cxn modelId="{E9F2C4A6-26F5-4C62-9EC9-3F57F6421F06}" type="presParOf" srcId="{CC750C17-2631-4BA8-AB24-C4DF5BBF5BB7}" destId="{14D6B409-3ED4-48F8-B568-F0E05E27BD27}" srcOrd="0" destOrd="0" presId="urn:microsoft.com/office/officeart/2005/8/layout/vList4"/>
    <dgm:cxn modelId="{A9129354-B018-4B0B-89D2-98BE41E051B8}" type="presParOf" srcId="{14D6B409-3ED4-48F8-B568-F0E05E27BD27}" destId="{76126227-A53C-4CD7-BCBC-368E038A6DCF}" srcOrd="0" destOrd="0" presId="urn:microsoft.com/office/officeart/2005/8/layout/vList4"/>
    <dgm:cxn modelId="{CD7F9CEC-B1CB-4EA1-8B05-C6B1D8671FE4}" type="presParOf" srcId="{14D6B409-3ED4-48F8-B568-F0E05E27BD27}" destId="{C184E1F7-D9A0-416A-9E25-037119E90945}" srcOrd="1" destOrd="0" presId="urn:microsoft.com/office/officeart/2005/8/layout/vList4"/>
    <dgm:cxn modelId="{FADB3245-A5DA-494B-A665-4F92DF706847}" type="presParOf" srcId="{14D6B409-3ED4-48F8-B568-F0E05E27BD27}" destId="{49F7187D-B90B-49EE-B1B9-801834C34B5E}" srcOrd="2" destOrd="0" presId="urn:microsoft.com/office/officeart/2005/8/layout/vList4"/>
    <dgm:cxn modelId="{38DC2640-CD98-477D-878D-00AEF1DEB6D9}" type="presParOf" srcId="{CC750C17-2631-4BA8-AB24-C4DF5BBF5BB7}" destId="{7B3F787B-0AF4-4C03-9E04-5A646D65013D}" srcOrd="1" destOrd="0" presId="urn:microsoft.com/office/officeart/2005/8/layout/vList4"/>
    <dgm:cxn modelId="{EA373759-15E4-4833-9387-D233C1E15AAD}" type="presParOf" srcId="{CC750C17-2631-4BA8-AB24-C4DF5BBF5BB7}" destId="{55670A55-2135-424E-B09F-235855A9C3AE}" srcOrd="2" destOrd="0" presId="urn:microsoft.com/office/officeart/2005/8/layout/vList4"/>
    <dgm:cxn modelId="{782ABDF0-1951-498C-B5AE-F85A0447886C}" type="presParOf" srcId="{55670A55-2135-424E-B09F-235855A9C3AE}" destId="{14B1D9AF-CB6F-47EA-99F0-C8B3F1B12989}" srcOrd="0" destOrd="0" presId="urn:microsoft.com/office/officeart/2005/8/layout/vList4"/>
    <dgm:cxn modelId="{930E553F-DFDD-457F-8305-31660D67E99F}" type="presParOf" srcId="{55670A55-2135-424E-B09F-235855A9C3AE}" destId="{BF5350D4-81AD-4AC8-A8DC-E9549A8958BF}" srcOrd="1" destOrd="0" presId="urn:microsoft.com/office/officeart/2005/8/layout/vList4"/>
    <dgm:cxn modelId="{E2116480-EBEF-4EB5-911F-5B23DDB41626}" type="presParOf" srcId="{55670A55-2135-424E-B09F-235855A9C3AE}" destId="{82CDA442-CD8A-431C-86AC-F2C815C0460F}" srcOrd="2" destOrd="0" presId="urn:microsoft.com/office/officeart/2005/8/layout/vList4"/>
    <dgm:cxn modelId="{2B4F1831-A7CB-4720-B1D4-5A470C2D7E65}" type="presParOf" srcId="{CC750C17-2631-4BA8-AB24-C4DF5BBF5BB7}" destId="{5028BBE2-4AB1-479A-9AAB-3FC78389F330}" srcOrd="3" destOrd="0" presId="urn:microsoft.com/office/officeart/2005/8/layout/vList4"/>
    <dgm:cxn modelId="{E4D94522-6F26-49B0-97B4-2B4B6F1210D5}" type="presParOf" srcId="{CC750C17-2631-4BA8-AB24-C4DF5BBF5BB7}" destId="{A8BF5BF8-8F80-4DCB-83D2-12FC30A43149}" srcOrd="4" destOrd="0" presId="urn:microsoft.com/office/officeart/2005/8/layout/vList4"/>
    <dgm:cxn modelId="{8F681E44-7F27-4B71-85D3-89D38BEBF569}" type="presParOf" srcId="{A8BF5BF8-8F80-4DCB-83D2-12FC30A43149}" destId="{5A54E474-A47A-40C3-B315-2BC841E8244E}" srcOrd="0" destOrd="0" presId="urn:microsoft.com/office/officeart/2005/8/layout/vList4"/>
    <dgm:cxn modelId="{287F7C09-7349-40E8-8759-4DDF42777D8E}" type="presParOf" srcId="{A8BF5BF8-8F80-4DCB-83D2-12FC30A43149}" destId="{DAD89E64-49A2-45D0-9B17-8734DEEDBCB2}" srcOrd="1" destOrd="0" presId="urn:microsoft.com/office/officeart/2005/8/layout/vList4"/>
    <dgm:cxn modelId="{EC0D4414-461A-4F5F-9354-EA2DF811EE16}" type="presParOf" srcId="{A8BF5BF8-8F80-4DCB-83D2-12FC30A43149}" destId="{650062A1-9646-4D9F-9528-156B5756E387}" srcOrd="2" destOrd="0" presId="urn:microsoft.com/office/officeart/2005/8/layout/vList4"/>
    <dgm:cxn modelId="{7E1B1AF7-7C53-4BF6-9011-39BEE6B6594B}" type="presParOf" srcId="{CC750C17-2631-4BA8-AB24-C4DF5BBF5BB7}" destId="{91C2EA4D-1C0F-49D0-B838-83F41DCBABBD}" srcOrd="5" destOrd="0" presId="urn:microsoft.com/office/officeart/2005/8/layout/vList4"/>
    <dgm:cxn modelId="{53F92FEA-0852-4826-9EAA-393D98D81C08}" type="presParOf" srcId="{CC750C17-2631-4BA8-AB24-C4DF5BBF5BB7}" destId="{76F8126F-3188-41EC-8A1D-03E931CA17BD}" srcOrd="6" destOrd="0" presId="urn:microsoft.com/office/officeart/2005/8/layout/vList4"/>
    <dgm:cxn modelId="{CF27D450-46C1-4ACD-B21A-687C10ADE537}" type="presParOf" srcId="{76F8126F-3188-41EC-8A1D-03E931CA17BD}" destId="{A74E4CF3-9636-486E-B6D2-9D4E3A61AD03}" srcOrd="0" destOrd="0" presId="urn:microsoft.com/office/officeart/2005/8/layout/vList4"/>
    <dgm:cxn modelId="{01F47FC5-1711-47E5-9B82-0FF8ED3A1CDE}" type="presParOf" srcId="{76F8126F-3188-41EC-8A1D-03E931CA17BD}" destId="{1DA4D53C-5AED-4488-B73B-7C1ED67E30A6}" srcOrd="1" destOrd="0" presId="urn:microsoft.com/office/officeart/2005/8/layout/vList4"/>
    <dgm:cxn modelId="{8585A673-5599-4F07-8BC1-8935B40D43E2}" type="presParOf" srcId="{76F8126F-3188-41EC-8A1D-03E931CA17BD}" destId="{3F079AD6-0DB6-4D01-B408-BBC9C07F573A}" srcOrd="2" destOrd="0" presId="urn:microsoft.com/office/officeart/2005/8/layout/vList4"/>
    <dgm:cxn modelId="{929513EC-AD2C-467C-8C89-6C218940EC3C}" type="presParOf" srcId="{CC750C17-2631-4BA8-AB24-C4DF5BBF5BB7}" destId="{D568FEB0-DF25-4873-8415-BF03E2701F74}" srcOrd="7" destOrd="0" presId="urn:microsoft.com/office/officeart/2005/8/layout/vList4"/>
    <dgm:cxn modelId="{38DC4D03-133B-4401-AD12-271F44A188DE}" type="presParOf" srcId="{CC750C17-2631-4BA8-AB24-C4DF5BBF5BB7}" destId="{2D7566C8-15BD-406B-8BDA-E378F4E9330F}" srcOrd="8" destOrd="0" presId="urn:microsoft.com/office/officeart/2005/8/layout/vList4"/>
    <dgm:cxn modelId="{DB67EA29-08B9-47E1-B6A8-867DCD8FD0DB}" type="presParOf" srcId="{2D7566C8-15BD-406B-8BDA-E378F4E9330F}" destId="{C689119E-4426-4DF5-BCD1-F1A86E0971E0}" srcOrd="0" destOrd="0" presId="urn:microsoft.com/office/officeart/2005/8/layout/vList4"/>
    <dgm:cxn modelId="{D29CABBF-3238-4F19-97F3-EECD3EFD005F}" type="presParOf" srcId="{2D7566C8-15BD-406B-8BDA-E378F4E9330F}" destId="{122C6DFD-E9B2-4234-91F4-3DA4A1D0A27A}" srcOrd="1" destOrd="0" presId="urn:microsoft.com/office/officeart/2005/8/layout/vList4"/>
    <dgm:cxn modelId="{99139F6D-AD7E-40F5-917E-0797812DA175}" type="presParOf" srcId="{2D7566C8-15BD-406B-8BDA-E378F4E9330F}" destId="{F2BABEA3-372C-427A-91A0-79DEAE57D020}" srcOrd="2" destOrd="0" presId="urn:microsoft.com/office/officeart/2005/8/layout/vList4"/>
    <dgm:cxn modelId="{6BE8EE77-6BA5-440A-98B1-A11EC40B8729}" type="presParOf" srcId="{CC750C17-2631-4BA8-AB24-C4DF5BBF5BB7}" destId="{EA894AF7-FFFE-4DF4-97BE-1E38E562F817}" srcOrd="9" destOrd="0" presId="urn:microsoft.com/office/officeart/2005/8/layout/vList4"/>
    <dgm:cxn modelId="{22ABB471-C1EC-4CDE-A49D-6390356291BD}" type="presParOf" srcId="{CC750C17-2631-4BA8-AB24-C4DF5BBF5BB7}" destId="{6B8240F1-CE4B-47E6-BD4A-DF81F7889181}" srcOrd="10" destOrd="0" presId="urn:microsoft.com/office/officeart/2005/8/layout/vList4"/>
    <dgm:cxn modelId="{88130420-5A76-404F-9DC3-12BF10E142B8}" type="presParOf" srcId="{6B8240F1-CE4B-47E6-BD4A-DF81F7889181}" destId="{455E9CBE-C7CE-4BB5-8D3E-ED97E722907D}" srcOrd="0" destOrd="0" presId="urn:microsoft.com/office/officeart/2005/8/layout/vList4"/>
    <dgm:cxn modelId="{32125286-C586-4756-8E7D-870B8399A2A6}" type="presParOf" srcId="{6B8240F1-CE4B-47E6-BD4A-DF81F7889181}" destId="{D75DE996-129A-4F51-A81F-22ADC79DE861}" srcOrd="1" destOrd="0" presId="urn:microsoft.com/office/officeart/2005/8/layout/vList4"/>
    <dgm:cxn modelId="{995D155C-0BF1-405B-9247-90D798E418DA}" type="presParOf" srcId="{6B8240F1-CE4B-47E6-BD4A-DF81F7889181}" destId="{DBEEC49E-6218-476E-828E-6E095F1CD64E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126227-A53C-4CD7-BCBC-368E038A6DCF}">
      <dsp:nvSpPr>
        <dsp:cNvPr id="0" name=""/>
        <dsp:cNvSpPr/>
      </dsp:nvSpPr>
      <dsp:spPr>
        <a:xfrm>
          <a:off x="0" y="0"/>
          <a:ext cx="6672064" cy="745146"/>
        </a:xfrm>
        <a:prstGeom prst="roundRect">
          <a:avLst>
            <a:gd name="adj" fmla="val 10000"/>
          </a:avLst>
        </a:prstGeom>
        <a:solidFill>
          <a:srgbClr val="000A3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B h="635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INTRODUCCIÓN</a:t>
          </a:r>
          <a:endParaRPr lang="es-ES" sz="2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410921" y="0"/>
        <a:ext cx="5261142" cy="745146"/>
      </dsp:txXfrm>
    </dsp:sp>
    <dsp:sp modelId="{C184E1F7-D9A0-416A-9E25-037119E90945}">
      <dsp:nvSpPr>
        <dsp:cNvPr id="0" name=""/>
        <dsp:cNvSpPr/>
      </dsp:nvSpPr>
      <dsp:spPr>
        <a:xfrm>
          <a:off x="76508" y="66539"/>
          <a:ext cx="1334412" cy="612068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1"/>
          <a:srcRect/>
          <a:stretch>
            <a:fillRect l="-25000" t="-15000" r="-25000" b="-1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B1D9AF-CB6F-47EA-99F0-C8B3F1B12989}">
      <dsp:nvSpPr>
        <dsp:cNvPr id="0" name=""/>
        <dsp:cNvSpPr/>
      </dsp:nvSpPr>
      <dsp:spPr>
        <a:xfrm>
          <a:off x="0" y="821655"/>
          <a:ext cx="6672064" cy="755903"/>
        </a:xfrm>
        <a:prstGeom prst="roundRect">
          <a:avLst>
            <a:gd name="adj" fmla="val 10000"/>
          </a:avLst>
        </a:prstGeom>
        <a:solidFill>
          <a:srgbClr val="000A3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PROBLEMA</a:t>
          </a:r>
          <a:endParaRPr lang="es-ES" sz="2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410921" y="821655"/>
        <a:ext cx="5261142" cy="755903"/>
      </dsp:txXfrm>
    </dsp:sp>
    <dsp:sp modelId="{BF5350D4-81AD-4AC8-A8DC-E9549A8958BF}">
      <dsp:nvSpPr>
        <dsp:cNvPr id="0" name=""/>
        <dsp:cNvSpPr/>
      </dsp:nvSpPr>
      <dsp:spPr>
        <a:xfrm>
          <a:off x="76508" y="893573"/>
          <a:ext cx="1334412" cy="612068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1"/>
          <a:srcRect/>
          <a:stretch>
            <a:fillRect l="-25000" t="-15000" r="-25000" b="-1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54E474-A47A-40C3-B315-2BC841E8244E}">
      <dsp:nvSpPr>
        <dsp:cNvPr id="0" name=""/>
        <dsp:cNvSpPr/>
      </dsp:nvSpPr>
      <dsp:spPr>
        <a:xfrm>
          <a:off x="0" y="1654067"/>
          <a:ext cx="6672064" cy="747082"/>
        </a:xfrm>
        <a:prstGeom prst="roundRect">
          <a:avLst>
            <a:gd name="adj" fmla="val 10000"/>
          </a:avLst>
        </a:prstGeom>
        <a:solidFill>
          <a:srgbClr val="000A3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METODOLOGÍA</a:t>
          </a:r>
        </a:p>
      </dsp:txBody>
      <dsp:txXfrm>
        <a:off x="1410921" y="1654067"/>
        <a:ext cx="5261142" cy="747082"/>
      </dsp:txXfrm>
    </dsp:sp>
    <dsp:sp modelId="{DAD89E64-49A2-45D0-9B17-8734DEEDBCB2}">
      <dsp:nvSpPr>
        <dsp:cNvPr id="0" name=""/>
        <dsp:cNvSpPr/>
      </dsp:nvSpPr>
      <dsp:spPr>
        <a:xfrm>
          <a:off x="76508" y="1721575"/>
          <a:ext cx="1334412" cy="6120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 l="-25000" t="-15000" r="-25000" b="-1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4E4CF3-9636-486E-B6D2-9D4E3A61AD03}">
      <dsp:nvSpPr>
        <dsp:cNvPr id="0" name=""/>
        <dsp:cNvSpPr/>
      </dsp:nvSpPr>
      <dsp:spPr>
        <a:xfrm>
          <a:off x="0" y="2477658"/>
          <a:ext cx="6672064" cy="765085"/>
        </a:xfrm>
        <a:prstGeom prst="roundRect">
          <a:avLst>
            <a:gd name="adj" fmla="val 10000"/>
          </a:avLst>
        </a:prstGeom>
        <a:solidFill>
          <a:srgbClr val="000A3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RESULTADOS</a:t>
          </a:r>
        </a:p>
      </dsp:txBody>
      <dsp:txXfrm>
        <a:off x="1410921" y="2477658"/>
        <a:ext cx="5261142" cy="765085"/>
      </dsp:txXfrm>
    </dsp:sp>
    <dsp:sp modelId="{1DA4D53C-5AED-4488-B73B-7C1ED67E30A6}">
      <dsp:nvSpPr>
        <dsp:cNvPr id="0" name=""/>
        <dsp:cNvSpPr/>
      </dsp:nvSpPr>
      <dsp:spPr>
        <a:xfrm>
          <a:off x="76508" y="2554167"/>
          <a:ext cx="1334412" cy="61206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tretch>
            <a:fillRect l="-25000" t="-15000" r="-25000" b="-1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89119E-4426-4DF5-BCD1-F1A86E0971E0}">
      <dsp:nvSpPr>
        <dsp:cNvPr id="0" name=""/>
        <dsp:cNvSpPr/>
      </dsp:nvSpPr>
      <dsp:spPr>
        <a:xfrm>
          <a:off x="0" y="3319252"/>
          <a:ext cx="6672064" cy="748054"/>
        </a:xfrm>
        <a:prstGeom prst="roundRect">
          <a:avLst>
            <a:gd name="adj" fmla="val 10000"/>
          </a:avLst>
        </a:prstGeom>
        <a:solidFill>
          <a:srgbClr val="000A3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PROPUESTA</a:t>
          </a:r>
        </a:p>
      </dsp:txBody>
      <dsp:txXfrm>
        <a:off x="1410921" y="3319252"/>
        <a:ext cx="5261142" cy="748054"/>
      </dsp:txXfrm>
    </dsp:sp>
    <dsp:sp modelId="{122C6DFD-E9B2-4234-91F4-3DA4A1D0A27A}">
      <dsp:nvSpPr>
        <dsp:cNvPr id="0" name=""/>
        <dsp:cNvSpPr/>
      </dsp:nvSpPr>
      <dsp:spPr>
        <a:xfrm>
          <a:off x="76508" y="3387245"/>
          <a:ext cx="1334412" cy="6120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 l="-25000" t="-15000" r="-25000" b="-1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5E9CBE-C7CE-4BB5-8D3E-ED97E722907D}">
      <dsp:nvSpPr>
        <dsp:cNvPr id="0" name=""/>
        <dsp:cNvSpPr/>
      </dsp:nvSpPr>
      <dsp:spPr>
        <a:xfrm>
          <a:off x="0" y="4143815"/>
          <a:ext cx="6672064" cy="749025"/>
        </a:xfrm>
        <a:prstGeom prst="roundRect">
          <a:avLst>
            <a:gd name="adj" fmla="val 10000"/>
          </a:avLst>
        </a:prstGeom>
        <a:solidFill>
          <a:srgbClr val="000A3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CONCLUSIONES</a:t>
          </a:r>
        </a:p>
      </dsp:txBody>
      <dsp:txXfrm>
        <a:off x="1410921" y="4143815"/>
        <a:ext cx="5261142" cy="749025"/>
      </dsp:txXfrm>
    </dsp:sp>
    <dsp:sp modelId="{D75DE996-129A-4F51-A81F-22ADC79DE861}">
      <dsp:nvSpPr>
        <dsp:cNvPr id="0" name=""/>
        <dsp:cNvSpPr/>
      </dsp:nvSpPr>
      <dsp:spPr>
        <a:xfrm>
          <a:off x="76508" y="4212294"/>
          <a:ext cx="1334412" cy="6120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 l="-25000" t="-15000" r="-25000" b="-1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 dirty="0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EDEFE4-AD63-4AF2-8579-7796509068CA}" type="datetimeFigureOut">
              <a:rPr lang="es-EC" smtClean="0"/>
              <a:t>5/4/2019</a:t>
            </a:fld>
            <a:endParaRPr lang="es-EC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89AF00-C58D-4864-BA53-79A1065D71B2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7792754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ECE9EA-F1D2-4BB2-B801-4AA0A5B91F75}" type="datetimeFigureOut">
              <a:rPr lang="es-EC" smtClean="0"/>
              <a:t>5/4/2019</a:t>
            </a:fld>
            <a:endParaRPr lang="es-EC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68EF60-9074-45DA-B1D2-5A137F87BA40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045230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8EF60-9074-45DA-B1D2-5A137F87BA40}" type="slidenum">
              <a:rPr lang="es-EC" smtClean="0"/>
              <a:t>1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1905114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C0DDF-F4A1-4173-A7D3-0336DE896603}" type="slidenum">
              <a:rPr lang="es-EC" smtClean="0"/>
              <a:pPr/>
              <a:t>14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0848385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C0DDF-F4A1-4173-A7D3-0336DE896603}" type="slidenum">
              <a:rPr lang="es-EC" smtClean="0"/>
              <a:pPr/>
              <a:t>15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0193286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C0DDF-F4A1-4173-A7D3-0336DE896603}" type="slidenum">
              <a:rPr lang="es-EC" smtClean="0"/>
              <a:pPr/>
              <a:t>16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0261995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C0DDF-F4A1-4173-A7D3-0336DE896603}" type="slidenum">
              <a:rPr lang="es-EC" smtClean="0"/>
              <a:pPr/>
              <a:t>17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242160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C0DDF-F4A1-4173-A7D3-0336DE896603}" type="slidenum">
              <a:rPr lang="es-EC" smtClean="0"/>
              <a:pPr/>
              <a:t>18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7921567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C0DDF-F4A1-4173-A7D3-0336DE896603}" type="slidenum">
              <a:rPr lang="es-EC" smtClean="0"/>
              <a:pPr/>
              <a:t>19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5184029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C0DDF-F4A1-4173-A7D3-0336DE896603}" type="slidenum">
              <a:rPr lang="es-EC" smtClean="0"/>
              <a:pPr/>
              <a:t>20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8069631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C0DDF-F4A1-4173-A7D3-0336DE896603}" type="slidenum">
              <a:rPr lang="es-EC" smtClean="0"/>
              <a:pPr/>
              <a:t>21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0952450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C0DDF-F4A1-4173-A7D3-0336DE896603}" type="slidenum">
              <a:rPr lang="es-EC" smtClean="0"/>
              <a:pPr/>
              <a:t>22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094166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C0DDF-F4A1-4173-A7D3-0336DE896603}" type="slidenum">
              <a:rPr lang="es-EC" smtClean="0"/>
              <a:pPr/>
              <a:t>23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4883684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8EF60-9074-45DA-B1D2-5A137F87BA40}" type="slidenum">
              <a:rPr lang="es-EC" smtClean="0"/>
              <a:t>2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130444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C0DDF-F4A1-4173-A7D3-0336DE896603}" type="slidenum">
              <a:rPr lang="es-EC" smtClean="0"/>
              <a:pPr/>
              <a:t>24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7634451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C0DDF-F4A1-4173-A7D3-0336DE896603}" type="slidenum">
              <a:rPr lang="es-EC" smtClean="0"/>
              <a:pPr/>
              <a:t>25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7925309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C0DDF-F4A1-4173-A7D3-0336DE896603}" type="slidenum">
              <a:rPr lang="es-EC" smtClean="0"/>
              <a:pPr/>
              <a:t>26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3782840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C0DDF-F4A1-4173-A7D3-0336DE896603}" type="slidenum">
              <a:rPr lang="es-EC" smtClean="0"/>
              <a:pPr/>
              <a:t>27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0583433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C0DDF-F4A1-4173-A7D3-0336DE896603}" type="slidenum">
              <a:rPr lang="es-EC" smtClean="0"/>
              <a:pPr/>
              <a:t>28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0649160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C0DDF-F4A1-4173-A7D3-0336DE896603}" type="slidenum">
              <a:rPr lang="es-EC" smtClean="0"/>
              <a:pPr/>
              <a:t>29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3925454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C0DDF-F4A1-4173-A7D3-0336DE896603}" type="slidenum">
              <a:rPr lang="es-EC" smtClean="0"/>
              <a:pPr/>
              <a:t>30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3771158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C0DDF-F4A1-4173-A7D3-0336DE896603}" type="slidenum">
              <a:rPr lang="es-EC" smtClean="0"/>
              <a:pPr/>
              <a:t>31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585266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C0DDF-F4A1-4173-A7D3-0336DE896603}" type="slidenum">
              <a:rPr lang="es-EC" smtClean="0"/>
              <a:pPr/>
              <a:t>32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0921624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8EF60-9074-45DA-B1D2-5A137F87BA40}" type="slidenum">
              <a:rPr lang="es-EC" smtClean="0"/>
              <a:t>34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656123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8EF60-9074-45DA-B1D2-5A137F87BA40}" type="slidenum">
              <a:rPr lang="es-EC" smtClean="0"/>
              <a:t>5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3072825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8EF60-9074-45DA-B1D2-5A137F87BA40}" type="slidenum">
              <a:rPr lang="es-EC" smtClean="0"/>
              <a:t>35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1379185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C0DDF-F4A1-4173-A7D3-0336DE896603}" type="slidenum">
              <a:rPr lang="es-EC" smtClean="0"/>
              <a:pPr/>
              <a:t>37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2648388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C0DDF-F4A1-4173-A7D3-0336DE896603}" type="slidenum">
              <a:rPr lang="es-EC" smtClean="0"/>
              <a:pPr/>
              <a:t>38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5696645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8EF60-9074-45DA-B1D2-5A137F87BA40}" type="slidenum">
              <a:rPr lang="es-EC" smtClean="0"/>
              <a:t>47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2161503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8EF60-9074-45DA-B1D2-5A137F87BA40}" type="slidenum">
              <a:rPr lang="es-EC" smtClean="0"/>
              <a:t>61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08747070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8EF60-9074-45DA-B1D2-5A137F87BA40}" type="slidenum">
              <a:rPr lang="es-EC" smtClean="0"/>
              <a:t>62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31187287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8EF60-9074-45DA-B1D2-5A137F87BA40}" type="slidenum">
              <a:rPr lang="es-EC" smtClean="0"/>
              <a:t>63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48686201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8EF60-9074-45DA-B1D2-5A137F87BA40}" type="slidenum">
              <a:rPr lang="es-EC" smtClean="0"/>
              <a:t>64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8604523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8EF60-9074-45DA-B1D2-5A137F87BA40}" type="slidenum">
              <a:rPr lang="es-EC" smtClean="0"/>
              <a:t>7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9683864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8EF60-9074-45DA-B1D2-5A137F87BA40}" type="slidenum">
              <a:rPr lang="es-EC" smtClean="0"/>
              <a:t>8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6914932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8EF60-9074-45DA-B1D2-5A137F87BA40}" type="slidenum">
              <a:rPr lang="es-EC" smtClean="0"/>
              <a:t>9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6788612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8EF60-9074-45DA-B1D2-5A137F87BA40}" type="slidenum">
              <a:rPr lang="es-EC" smtClean="0"/>
              <a:t>10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8229239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C0DDF-F4A1-4173-A7D3-0336DE896603}" type="slidenum">
              <a:rPr lang="es-EC" smtClean="0"/>
              <a:pPr/>
              <a:t>12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0721040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C0DDF-F4A1-4173-A7D3-0336DE896603}" type="slidenum">
              <a:rPr lang="es-EC" smtClean="0"/>
              <a:pPr/>
              <a:t>13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11101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47486-5286-411C-860F-7D2E98A81B1D}" type="datetime1">
              <a:rPr lang="es-EC" smtClean="0"/>
              <a:t>5/4/2019</a:t>
            </a:fld>
            <a:endParaRPr lang="es-EC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 algn="r">
              <a:defRPr lang="es-EC" smtClean="0"/>
            </a:lvl1pPr>
          </a:lstStyle>
          <a:p>
            <a:fld id="{4BCEFDDA-5DAB-468A-A4F8-1EBC9238FBE1}" type="slidenum">
              <a:rPr lang="es-EC" smtClean="0"/>
              <a:pPr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665759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D7B3A-2306-4AA2-90D1-E36E3DE80318}" type="datetime1">
              <a:rPr lang="es-EC" smtClean="0"/>
              <a:t>5/4/2019</a:t>
            </a:fld>
            <a:endParaRPr lang="es-EC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 algn="r">
              <a:defRPr lang="es-EC" smtClean="0"/>
            </a:lvl1pPr>
          </a:lstStyle>
          <a:p>
            <a:fld id="{4BCEFDDA-5DAB-468A-A4F8-1EBC9238FBE1}" type="slidenum">
              <a:rPr lang="es-EC" smtClean="0"/>
              <a:pPr/>
              <a:t>‹Nº›</a:t>
            </a:fld>
            <a:endParaRPr lang="es-EC" dirty="0"/>
          </a:p>
        </p:txBody>
      </p:sp>
      <p:sp>
        <p:nvSpPr>
          <p:cNvPr id="8" name="Rectángulo redondeado 7"/>
          <p:cNvSpPr/>
          <p:nvPr userDrawn="1"/>
        </p:nvSpPr>
        <p:spPr>
          <a:xfrm>
            <a:off x="738510" y="3789200"/>
            <a:ext cx="7740000" cy="1440000"/>
          </a:xfrm>
          <a:prstGeom prst="roundRect">
            <a:avLst/>
          </a:prstGeom>
          <a:blipFill dpi="0" rotWithShape="1">
            <a:blip r:embed="rId2"/>
            <a:srcRect/>
            <a:stretch>
              <a:fillRect t="-20000" b="-20000"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52400"/>
            <a:bevelB w="152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504"/>
          <a:stretch/>
        </p:blipFill>
        <p:spPr>
          <a:xfrm>
            <a:off x="3690662" y="548680"/>
            <a:ext cx="1835696" cy="185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616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 rotWithShape="1">
          <a:blip r:embed="rId2"/>
          <a:srcRect l="15385"/>
          <a:stretch/>
        </p:blipFill>
        <p:spPr>
          <a:xfrm flipV="1">
            <a:off x="0" y="-7"/>
            <a:ext cx="9144000" cy="2708926"/>
          </a:xfrm>
          <a:prstGeom prst="rect">
            <a:avLst/>
          </a:prstGeom>
        </p:spPr>
      </p:pic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0F479-2CC8-4509-A521-CBEBF5296EDB}" type="datetime1">
              <a:rPr lang="es-EC" smtClean="0">
                <a:solidFill>
                  <a:prstClr val="black">
                    <a:tint val="75000"/>
                  </a:prstClr>
                </a:solidFill>
              </a:rPr>
              <a:t>5/4/2019</a:t>
            </a:fld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 algn="r">
              <a:defRPr lang="es-EC" smtClean="0"/>
            </a:lvl1pPr>
          </a:lstStyle>
          <a:p>
            <a:fld id="{B8E02949-4CF0-41F9-868E-9DB81E933003}" type="slidenum">
              <a:rPr lang="es-EC" smtClean="0"/>
              <a:pPr/>
              <a:t>‹Nº›</a:t>
            </a:fld>
            <a:endParaRPr lang="es-EC" dirty="0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504"/>
          <a:stretch/>
        </p:blipFill>
        <p:spPr>
          <a:xfrm>
            <a:off x="143648" y="138143"/>
            <a:ext cx="1260000" cy="127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74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3AF2D268-4B23-4D3D-B46A-F34FC07681A5}" type="datetime1">
              <a:rPr lang="es-EC" smtClean="0"/>
              <a:t>5/4/2019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>
              <a:defRPr lang="es-EC" smtClean="0"/>
            </a:lvl1pPr>
          </a:lstStyle>
          <a:p>
            <a:pPr algn="r"/>
            <a:fld id="{59724F4D-B0FB-46B6-9D12-1277867B372A}" type="slidenum">
              <a:rPr lang="es-EC" smtClean="0"/>
              <a:pPr algn="r"/>
              <a:t>‹Nº›</a:t>
            </a:fld>
            <a:endParaRPr lang="es-EC" dirty="0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4"/>
            <a:ext cx="7200000" cy="185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990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EE68701-8942-40CC-BF84-A39D32535A60}" type="datetime1">
              <a:rPr lang="es-EC" smtClean="0"/>
              <a:t>5/4/2019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>
              <a:defRPr lang="es-EC" smtClean="0"/>
            </a:lvl1pPr>
          </a:lstStyle>
          <a:p>
            <a:pPr algn="r"/>
            <a:fld id="{8CFA6D80-B039-4701-A2BC-46FAD50B30EE}" type="slidenum">
              <a:rPr lang="es-EC" smtClean="0"/>
              <a:pPr algn="r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809626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DBDD2C02-6F6A-4323-BBF7-F3FE90F522B8}" type="datetime1">
              <a:rPr lang="es-EC" smtClean="0"/>
              <a:t>5/4/2019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>
              <a:defRPr lang="es-EC" smtClean="0"/>
            </a:lvl1pPr>
          </a:lstStyle>
          <a:p>
            <a:pPr algn="r"/>
            <a:fld id="{F019255B-A332-4FF2-9159-6FC6D5AE3741}" type="slidenum">
              <a:rPr lang="es-EC" smtClean="0"/>
              <a:pPr algn="r"/>
              <a:t>‹Nº›</a:t>
            </a:fld>
            <a:endParaRPr lang="es-EC" dirty="0"/>
          </a:p>
        </p:txBody>
      </p:sp>
      <p:sp>
        <p:nvSpPr>
          <p:cNvPr id="7" name="Elipse 6"/>
          <p:cNvSpPr/>
          <p:nvPr userDrawn="1"/>
        </p:nvSpPr>
        <p:spPr>
          <a:xfrm>
            <a:off x="2339752" y="-531440"/>
            <a:ext cx="9360000" cy="8460000"/>
          </a:xfrm>
          <a:prstGeom prst="ellipse">
            <a:avLst/>
          </a:prstGeom>
        </p:spPr>
        <p:txBody>
          <a:bodyPr vert="horz" lIns="91440" tIns="45720" rIns="91440" bIns="45720" rtlCol="0" anchor="ctr"/>
          <a:lstStyle/>
          <a:p>
            <a:pPr lvl="0" algn="r"/>
            <a:endParaRPr lang="es-EC" sz="14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932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56ADE0E8-542C-4D34-B0E6-8158A712A8EF}" type="datetime1">
              <a:rPr lang="es-EC" smtClean="0"/>
              <a:t>5/4/2019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>
              <a:defRPr lang="es-EC" smtClean="0"/>
            </a:lvl1pPr>
          </a:lstStyle>
          <a:p>
            <a:pPr algn="r"/>
            <a:fld id="{2254CA6E-EFB3-43BA-9FD5-3AFA5531C303}" type="slidenum">
              <a:rPr lang="es-EC" smtClean="0"/>
              <a:pPr algn="r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497937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C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EDCBAB-D292-440C-B359-FE238AC91DD4}" type="datetime1">
              <a:rPr lang="es-EC" smtClean="0"/>
              <a:t>5/4/2019</a:t>
            </a:fld>
            <a:endParaRPr lang="es-EC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s-EC" sz="1400" smtClean="0">
                <a:latin typeface="Arial Black" panose="020B0A04020102020204" pitchFamily="34" charset="0"/>
              </a:defRPr>
            </a:lvl1pPr>
          </a:lstStyle>
          <a:p>
            <a:pPr algn="r"/>
            <a:fld id="{4BCEFDDA-5DAB-468A-A4F8-1EBC9238FBE1}" type="slidenum">
              <a:rPr lang="es-EC" smtClean="0"/>
              <a:pPr algn="r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894656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60" r:id="rId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título del patrón</a:t>
            </a:r>
          </a:p>
        </p:txBody>
      </p:sp>
      <p:sp>
        <p:nvSpPr>
          <p:cNvPr id="2051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4BD9E3A-5A76-41F9-A7C8-9BDD6013F902}" type="datetime1">
              <a:rPr lang="es-EC" smtClean="0"/>
              <a:t>5/4/2019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s-ES" sz="1400" smtClean="0">
                <a:latin typeface="Arial Black" panose="020B0A04020102020204" pitchFamily="34" charset="0"/>
              </a:defRPr>
            </a:lvl1pPr>
          </a:lstStyle>
          <a:p>
            <a:pPr algn="r"/>
            <a:fld id="{F68E6BD5-D8B3-42CE-8F30-420748DF4056}" type="slidenum">
              <a:rPr lang="es-EC" smtClean="0"/>
              <a:pPr algn="r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840294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71" r:id="rId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019255B-A332-4FF2-9159-6FC6D5AE3741}" type="slidenum">
              <a:rPr lang="es-EC" smtClean="0"/>
              <a:pPr algn="r"/>
              <a:t>1</a:t>
            </a:fld>
            <a:endParaRPr lang="es-EC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6735"/>
            <a:ext cx="4210050" cy="10858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70" y="1196751"/>
            <a:ext cx="9092934" cy="566124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1760" y="4131560"/>
            <a:ext cx="5976664" cy="2520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03648" y="1124744"/>
            <a:ext cx="7704856" cy="3240360"/>
          </a:xfrm>
          <a:noFill/>
        </p:spPr>
        <p:txBody>
          <a:bodyPr/>
          <a:lstStyle/>
          <a:p>
            <a:pPr algn="ctr"/>
            <a:r>
              <a:rPr lang="es-EC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INCIDENCIA </a:t>
            </a:r>
            <a:r>
              <a:rPr lang="es-EC" sz="3500" dirty="0">
                <a:latin typeface="Arial" panose="020B0604020202020204" pitchFamily="34" charset="0"/>
                <a:cs typeface="Arial" panose="020B0604020202020204" pitchFamily="34" charset="0"/>
              </a:rPr>
              <a:t>DE LOS CAMBIOS DE COMPETENCIAS INSTITUCIONALES EN EL DESARROLLO DE LOS INTERESES MARÍTIMOS EN EL PERÍODO 2011-2016</a:t>
            </a:r>
            <a:endParaRPr lang="es-EC" sz="3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body" idx="1"/>
          </p:nvPr>
        </p:nvSpPr>
        <p:spPr>
          <a:xfrm>
            <a:off x="1331640" y="6225330"/>
            <a:ext cx="5098908" cy="627167"/>
          </a:xfrm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s-EC" sz="2400" b="1" dirty="0" err="1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CPFG-EM</a:t>
            </a:r>
            <a:r>
              <a:rPr lang="es-EC" sz="2400" b="1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s-EC" sz="2400" b="1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LUIS F. MORALES AUZ</a:t>
            </a:r>
          </a:p>
        </p:txBody>
      </p:sp>
    </p:spTree>
    <p:extLst>
      <p:ext uri="{BB962C8B-B14F-4D97-AF65-F5344CB8AC3E}">
        <p14:creationId xmlns:p14="http://schemas.microsoft.com/office/powerpoint/2010/main" val="207267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/>
              <a:pPr/>
              <a:t>10</a:t>
            </a:fld>
            <a:endParaRPr lang="es-EC" dirty="0"/>
          </a:p>
        </p:txBody>
      </p:sp>
      <p:sp>
        <p:nvSpPr>
          <p:cNvPr id="3" name="Rectángulo redondeado 2"/>
          <p:cNvSpPr/>
          <p:nvPr/>
        </p:nvSpPr>
        <p:spPr>
          <a:xfrm>
            <a:off x="2556416" y="1736752"/>
            <a:ext cx="5760000" cy="3240000"/>
          </a:xfrm>
          <a:prstGeom prst="roundRect">
            <a:avLst/>
          </a:prstGeom>
          <a:solidFill>
            <a:srgbClr val="000A38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</a:t>
            </a:r>
            <a:r>
              <a:rPr lang="es-EC" sz="28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cambios </a:t>
            </a:r>
            <a:r>
              <a:rPr lang="es-EC" sz="28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competencias </a:t>
            </a:r>
            <a:r>
              <a:rPr lang="es-EC" sz="28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institucionales</a:t>
            </a:r>
            <a:r>
              <a:rPr lang="es-EC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afectaron </a:t>
            </a:r>
            <a:r>
              <a:rPr lang="es-EC" sz="28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negativamente</a:t>
            </a:r>
            <a:r>
              <a:rPr lang="es-EC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 desarrollo de los intereses marítimos.</a:t>
            </a:r>
          </a:p>
        </p:txBody>
      </p:sp>
      <p:sp>
        <p:nvSpPr>
          <p:cNvPr id="4" name="Rectángulo redondeado 3"/>
          <p:cNvSpPr/>
          <p:nvPr/>
        </p:nvSpPr>
        <p:spPr>
          <a:xfrm>
            <a:off x="2556416" y="1196752"/>
            <a:ext cx="2880000" cy="540000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prstMaterial="dkEdge">
            <a:bevelT w="317500" h="254000"/>
            <a:bevelB w="317500" h="2540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HIPÓTESIS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276872"/>
            <a:ext cx="2160000" cy="288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09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755576" y="2636912"/>
            <a:ext cx="7740000" cy="1080000"/>
          </a:xfrm>
          <a:prstGeom prst="roundRect">
            <a:avLst/>
          </a:prstGeom>
          <a:solidFill>
            <a:srgbClr val="000A38"/>
          </a:solidFill>
          <a:ln>
            <a:solidFill>
              <a:srgbClr val="001848"/>
            </a:solidFill>
          </a:ln>
          <a:scene3d>
            <a:camera prst="orthographicFront"/>
            <a:lightRig rig="threePt" dir="t"/>
          </a:scene3d>
          <a:sp3d>
            <a:bevelT w="152400"/>
            <a:bevelB w="152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dirty="0" smtClean="0">
                <a:latin typeface="Arial Black" panose="020B0A04020102020204" pitchFamily="34" charset="0"/>
              </a:rPr>
              <a:t>MARCO TEÓRICO</a:t>
            </a:r>
            <a:endParaRPr lang="es-EC" dirty="0">
              <a:latin typeface="Arial Black" panose="020B0A04020102020204" pitchFamily="34" charset="0"/>
            </a:endParaRPr>
          </a:p>
        </p:txBody>
      </p:sp>
      <p:sp>
        <p:nvSpPr>
          <p:cNvPr id="8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7F53225-99B2-41B1-8B80-20C9B126D3F7}" type="slidenum">
              <a:rPr lang="es-ES" smtClean="0"/>
              <a:t>11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6066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5D8F5-179A-48AE-92E1-DE60B33D791A}" type="slidenum">
              <a:rPr lang="es-EC" smtClean="0"/>
              <a:pPr/>
              <a:t>12</a:t>
            </a:fld>
            <a:endParaRPr lang="es-EC" dirty="0"/>
          </a:p>
        </p:txBody>
      </p:sp>
      <p:sp>
        <p:nvSpPr>
          <p:cNvPr id="19" name="18 Rectángulo redondeado"/>
          <p:cNvSpPr/>
          <p:nvPr/>
        </p:nvSpPr>
        <p:spPr>
          <a:xfrm>
            <a:off x="2877992" y="908720"/>
            <a:ext cx="3820064" cy="540000"/>
          </a:xfrm>
          <a:prstGeom prst="roundRect">
            <a:avLst/>
          </a:prstGeom>
          <a:solidFill>
            <a:srgbClr val="000A38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Poder Marítimo</a:t>
            </a:r>
          </a:p>
        </p:txBody>
      </p:sp>
      <p:sp>
        <p:nvSpPr>
          <p:cNvPr id="22" name="21 Rectángulo redondeado"/>
          <p:cNvSpPr/>
          <p:nvPr/>
        </p:nvSpPr>
        <p:spPr>
          <a:xfrm>
            <a:off x="2988024" y="1590720"/>
            <a:ext cx="3600000" cy="1260000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prstMaterial="dkEdge">
            <a:bevelT w="317500" h="254000"/>
            <a:bevelB w="317500" h="2540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Intereses </a:t>
            </a:r>
            <a:r>
              <a:rPr lang="es-E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Marítimos</a:t>
            </a:r>
          </a:p>
          <a:p>
            <a:pPr algn="ctr"/>
            <a:r>
              <a:rPr lang="es-E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  <a:p>
            <a:pPr algn="ctr"/>
            <a:r>
              <a:rPr lang="es-E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Poder </a:t>
            </a:r>
            <a:r>
              <a:rPr lang="es-E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Naval</a:t>
            </a:r>
          </a:p>
        </p:txBody>
      </p:sp>
      <p:sp>
        <p:nvSpPr>
          <p:cNvPr id="23" name="22 Rectángulo redondeado"/>
          <p:cNvSpPr/>
          <p:nvPr/>
        </p:nvSpPr>
        <p:spPr>
          <a:xfrm>
            <a:off x="683568" y="2992720"/>
            <a:ext cx="8208912" cy="648072"/>
          </a:xfrm>
          <a:prstGeom prst="roundRect">
            <a:avLst/>
          </a:prstGeom>
          <a:solidFill>
            <a:srgbClr val="000A38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Intereses Marítimos</a:t>
            </a:r>
          </a:p>
        </p:txBody>
      </p:sp>
      <p:sp>
        <p:nvSpPr>
          <p:cNvPr id="24" name="23 Rectángulo redondeado"/>
          <p:cNvSpPr/>
          <p:nvPr/>
        </p:nvSpPr>
        <p:spPr>
          <a:xfrm>
            <a:off x="683568" y="3789320"/>
            <a:ext cx="8208912" cy="2520000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prstMaterial="dkEdge">
            <a:bevelT w="317500" h="254000"/>
            <a:bevelB w="317500" h="2540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Actividades  que desarrolla el </a:t>
            </a:r>
            <a:r>
              <a:rPr lang="es-E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Estado </a:t>
            </a:r>
            <a:r>
              <a:rPr lang="es-E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los particulares para el aprovechamiento  del espacio y de los recursos de las aguas sometidas a la jurisdicción nacional , del litoral y de los fondos marinos a fin de generar beneficios políticos, económicos y sociales para la nación</a:t>
            </a:r>
          </a:p>
        </p:txBody>
      </p:sp>
    </p:spTree>
    <p:extLst>
      <p:ext uri="{BB962C8B-B14F-4D97-AF65-F5344CB8AC3E}">
        <p14:creationId xmlns:p14="http://schemas.microsoft.com/office/powerpoint/2010/main" val="3258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/>
          <p:cNvGrpSpPr>
            <a:grpSpLocks noChangeAspect="1"/>
          </p:cNvGrpSpPr>
          <p:nvPr/>
        </p:nvGrpSpPr>
        <p:grpSpPr>
          <a:xfrm>
            <a:off x="-108520" y="476672"/>
            <a:ext cx="9360000" cy="5616000"/>
            <a:chOff x="251520" y="1630596"/>
            <a:chExt cx="3600000" cy="2160000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20" y="1630596"/>
              <a:ext cx="3600000" cy="2160000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683" y="2024844"/>
              <a:ext cx="1800000" cy="739347"/>
            </a:xfrm>
            <a:prstGeom prst="rect">
              <a:avLst/>
            </a:prstGeom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10194" y="2614645"/>
              <a:ext cx="720000" cy="72483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9" name="Imagen 8"/>
            <p:cNvPicPr>
              <a:picLocks noChangeAspect="1"/>
            </p:cNvPicPr>
            <p:nvPr/>
          </p:nvPicPr>
          <p:blipFill rotWithShape="1">
            <a:blip r:embed="rId6"/>
            <a:srcRect l="7476" t="27320" r="38659" b="18249"/>
            <a:stretch/>
          </p:blipFill>
          <p:spPr>
            <a:xfrm>
              <a:off x="2095782" y="2078039"/>
              <a:ext cx="1080000" cy="682105"/>
            </a:xfrm>
            <a:prstGeom prst="ellipse">
              <a:avLst/>
            </a:prstGeom>
            <a:ln>
              <a:noFill/>
            </a:ln>
            <a:effectLst>
              <a:softEdge rad="25400"/>
            </a:effectLst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b="53096"/>
            <a:stretch/>
          </p:blipFill>
          <p:spPr>
            <a:xfrm>
              <a:off x="2028430" y="2733299"/>
              <a:ext cx="1080000" cy="65509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5D8F5-179A-48AE-92E1-DE60B33D791A}" type="slidenum">
              <a:rPr lang="es-EC" smtClean="0"/>
              <a:pPr/>
              <a:t>13</a:t>
            </a:fld>
            <a:endParaRPr lang="es-EC" dirty="0"/>
          </a:p>
        </p:txBody>
      </p:sp>
      <p:sp>
        <p:nvSpPr>
          <p:cNvPr id="23" name="22 Rectángulo redondeado"/>
          <p:cNvSpPr/>
          <p:nvPr/>
        </p:nvSpPr>
        <p:spPr>
          <a:xfrm>
            <a:off x="1691680" y="1154166"/>
            <a:ext cx="6480000" cy="648072"/>
          </a:xfrm>
          <a:prstGeom prst="roundRect">
            <a:avLst/>
          </a:prstGeom>
          <a:solidFill>
            <a:srgbClr val="000A38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Componentes de los Intereses Marítimos</a:t>
            </a:r>
          </a:p>
        </p:txBody>
      </p:sp>
      <p:sp>
        <p:nvSpPr>
          <p:cNvPr id="27" name="26 Rectángulo redondeado"/>
          <p:cNvSpPr/>
          <p:nvPr/>
        </p:nvSpPr>
        <p:spPr>
          <a:xfrm>
            <a:off x="2859709" y="2528197"/>
            <a:ext cx="3820064" cy="1080120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prstMaterial="dkEdge">
            <a:bevelT w="317500" h="254000"/>
            <a:bevelB w="317500" h="2540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Complejo Geo marítimo</a:t>
            </a:r>
          </a:p>
        </p:txBody>
      </p:sp>
      <p:sp>
        <p:nvSpPr>
          <p:cNvPr id="17" name="16 Rectángulo redondeado"/>
          <p:cNvSpPr/>
          <p:nvPr/>
        </p:nvSpPr>
        <p:spPr>
          <a:xfrm>
            <a:off x="5148064" y="5087605"/>
            <a:ext cx="3820064" cy="1080120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prstMaterial="dkEdge">
            <a:bevelT w="317500" h="254000"/>
            <a:bevelB w="317500" h="2540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Conciencia Marítima</a:t>
            </a:r>
          </a:p>
        </p:txBody>
      </p:sp>
      <p:sp>
        <p:nvSpPr>
          <p:cNvPr id="18" name="17 Rectángulo redondeado"/>
          <p:cNvSpPr/>
          <p:nvPr/>
        </p:nvSpPr>
        <p:spPr>
          <a:xfrm>
            <a:off x="426568" y="3878698"/>
            <a:ext cx="3820064" cy="1080120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prstMaterial="dkEdge">
            <a:bevelT w="317500" h="254000"/>
            <a:bevelB w="317500" h="2540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Marina Mercante</a:t>
            </a:r>
          </a:p>
        </p:txBody>
      </p:sp>
      <p:sp>
        <p:nvSpPr>
          <p:cNvPr id="20" name="19 Rectángulo redondeado"/>
          <p:cNvSpPr/>
          <p:nvPr/>
        </p:nvSpPr>
        <p:spPr>
          <a:xfrm>
            <a:off x="5148064" y="3839642"/>
            <a:ext cx="3820064" cy="1080120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prstMaterial="dkEdge">
            <a:bevelT w="317500" h="254000"/>
            <a:bevelB w="317500" h="2540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Infraestructura Científica y Tecnológica</a:t>
            </a:r>
          </a:p>
        </p:txBody>
      </p:sp>
      <p:sp>
        <p:nvSpPr>
          <p:cNvPr id="21" name="20 Rectángulo redondeado"/>
          <p:cNvSpPr/>
          <p:nvPr/>
        </p:nvSpPr>
        <p:spPr>
          <a:xfrm>
            <a:off x="576563" y="5087605"/>
            <a:ext cx="3820064" cy="1080120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prstMaterial="dkEdge">
            <a:bevelT w="317500" h="254000"/>
            <a:bevelB w="317500" h="2540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Organismos, Tratados y Convenios Marítimos Internacionales</a:t>
            </a:r>
          </a:p>
        </p:txBody>
      </p:sp>
    </p:spTree>
    <p:extLst>
      <p:ext uri="{BB962C8B-B14F-4D97-AF65-F5344CB8AC3E}">
        <p14:creationId xmlns:p14="http://schemas.microsoft.com/office/powerpoint/2010/main" val="309396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5D8F5-179A-48AE-92E1-DE60B33D791A}" type="slidenum">
              <a:rPr lang="es-EC" smtClean="0"/>
              <a:pPr/>
              <a:t>14</a:t>
            </a:fld>
            <a:endParaRPr lang="es-EC" dirty="0"/>
          </a:p>
        </p:txBody>
      </p:sp>
      <p:sp>
        <p:nvSpPr>
          <p:cNvPr id="23" name="22 Rectángulo redondeado"/>
          <p:cNvSpPr/>
          <p:nvPr/>
        </p:nvSpPr>
        <p:spPr>
          <a:xfrm>
            <a:off x="755576" y="1700808"/>
            <a:ext cx="8208912" cy="648072"/>
          </a:xfrm>
          <a:prstGeom prst="roundRect">
            <a:avLst/>
          </a:prstGeom>
          <a:solidFill>
            <a:srgbClr val="000A38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Complejo geomarítimo</a:t>
            </a:r>
            <a:endParaRPr lang="es-E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23 Rectángulo redondeado"/>
          <p:cNvSpPr/>
          <p:nvPr/>
        </p:nvSpPr>
        <p:spPr>
          <a:xfrm>
            <a:off x="755576" y="2497408"/>
            <a:ext cx="8208912" cy="1440000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prstMaterial="dkEdge">
            <a:bevelT w="317500" h="254000"/>
            <a:bevelB w="317500" h="2540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conjunto de caracteres marítimos distintivos de un país, derivados de su condición y entorno geográfico, y de cómo se ha valido de estos el ser humano</a:t>
            </a:r>
            <a:endParaRPr lang="es-E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32" y="3937408"/>
            <a:ext cx="4320000" cy="2592000"/>
          </a:xfrm>
          <a:prstGeom prst="rect">
            <a:avLst/>
          </a:prstGeom>
        </p:spPr>
      </p:pic>
      <p:sp>
        <p:nvSpPr>
          <p:cNvPr id="6" name="26 Rectángulo redondeado"/>
          <p:cNvSpPr/>
          <p:nvPr/>
        </p:nvSpPr>
        <p:spPr>
          <a:xfrm>
            <a:off x="395536" y="4149080"/>
            <a:ext cx="2160000" cy="720000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prstMaterial="dkEdge">
            <a:bevelT w="317500" h="254000"/>
            <a:bevelB w="317500" h="2540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Límites Marítimos</a:t>
            </a:r>
          </a:p>
        </p:txBody>
      </p:sp>
      <p:sp>
        <p:nvSpPr>
          <p:cNvPr id="7" name="26 Rectángulo redondeado"/>
          <p:cNvSpPr/>
          <p:nvPr/>
        </p:nvSpPr>
        <p:spPr>
          <a:xfrm>
            <a:off x="395536" y="4869080"/>
            <a:ext cx="2160000" cy="720000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prstMaterial="dkEdge">
            <a:bevelT w="317500" h="254000"/>
            <a:bevelB w="317500" h="2540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Oceanopolítica</a:t>
            </a:r>
          </a:p>
        </p:txBody>
      </p:sp>
      <p:sp>
        <p:nvSpPr>
          <p:cNvPr id="9" name="26 Rectángulo redondeado"/>
          <p:cNvSpPr/>
          <p:nvPr/>
        </p:nvSpPr>
        <p:spPr>
          <a:xfrm>
            <a:off x="395536" y="5573309"/>
            <a:ext cx="2160000" cy="720000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prstMaterial="dkEdge">
            <a:bevelT w="317500" h="254000"/>
            <a:bevelB w="317500" h="2540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Espacios Marítimos</a:t>
            </a:r>
          </a:p>
        </p:txBody>
      </p:sp>
    </p:spTree>
    <p:extLst>
      <p:ext uri="{BB962C8B-B14F-4D97-AF65-F5344CB8AC3E}">
        <p14:creationId xmlns:p14="http://schemas.microsoft.com/office/powerpoint/2010/main" val="191526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5D8F5-179A-48AE-92E1-DE60B33D791A}" type="slidenum">
              <a:rPr lang="es-EC" smtClean="0"/>
              <a:pPr/>
              <a:t>15</a:t>
            </a:fld>
            <a:endParaRPr lang="es-EC" dirty="0"/>
          </a:p>
        </p:txBody>
      </p:sp>
      <p:sp>
        <p:nvSpPr>
          <p:cNvPr id="23" name="22 Rectángulo redondeado"/>
          <p:cNvSpPr/>
          <p:nvPr/>
        </p:nvSpPr>
        <p:spPr>
          <a:xfrm>
            <a:off x="755576" y="1700808"/>
            <a:ext cx="8208912" cy="648072"/>
          </a:xfrm>
          <a:prstGeom prst="roundRect">
            <a:avLst/>
          </a:prstGeom>
          <a:solidFill>
            <a:srgbClr val="000A38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Marina mercante</a:t>
            </a:r>
            <a:endParaRPr lang="es-E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23 Rectángulo redondeado"/>
          <p:cNvSpPr/>
          <p:nvPr/>
        </p:nvSpPr>
        <p:spPr>
          <a:xfrm>
            <a:off x="755576" y="2497408"/>
            <a:ext cx="8208912" cy="2520000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prstMaterial="dkEdge">
            <a:bevelT w="317500" h="254000"/>
            <a:bevelB w="317500" h="2540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conjunto de organismos y medios que posibilita el transporte de pasajeros y el intercambio comercial por vía acuática de cabotaje e internacional. Comprende los puertos marítimos, la flota de tráfico internacional y cabotaje, la tripulación mercante, la construcción naval y la legislación marítima</a:t>
            </a:r>
            <a:endParaRPr lang="es-E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32" y="5080288"/>
            <a:ext cx="4680000" cy="1922302"/>
          </a:xfrm>
          <a:prstGeom prst="rect">
            <a:avLst/>
          </a:prstGeom>
        </p:spPr>
      </p:pic>
      <p:sp>
        <p:nvSpPr>
          <p:cNvPr id="6" name="26 Rectángulo redondeado"/>
          <p:cNvSpPr/>
          <p:nvPr/>
        </p:nvSpPr>
        <p:spPr>
          <a:xfrm>
            <a:off x="360032" y="4987247"/>
            <a:ext cx="2160000" cy="540000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prstMaterial="dkEdge">
            <a:bevelT w="317500" h="254000"/>
            <a:bevelB w="317500" h="2540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Puertos</a:t>
            </a:r>
          </a:p>
        </p:txBody>
      </p:sp>
      <p:sp>
        <p:nvSpPr>
          <p:cNvPr id="7" name="26 Rectángulo redondeado"/>
          <p:cNvSpPr/>
          <p:nvPr/>
        </p:nvSpPr>
        <p:spPr>
          <a:xfrm>
            <a:off x="361909" y="5548146"/>
            <a:ext cx="2160000" cy="540000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prstMaterial="dkEdge">
            <a:bevelT w="317500" h="254000"/>
            <a:bevelB w="317500" h="2540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TRANSNAVE</a:t>
            </a:r>
            <a:endParaRPr lang="es-ES" sz="20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26 Rectángulo redondeado"/>
          <p:cNvSpPr/>
          <p:nvPr/>
        </p:nvSpPr>
        <p:spPr>
          <a:xfrm>
            <a:off x="360032" y="6129944"/>
            <a:ext cx="2160000" cy="540000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prstMaterial="dkEdge">
            <a:bevelT w="317500" h="254000"/>
            <a:bevelB w="317500" h="2540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Legislación</a:t>
            </a:r>
          </a:p>
        </p:txBody>
      </p:sp>
    </p:spTree>
    <p:extLst>
      <p:ext uri="{BB962C8B-B14F-4D97-AF65-F5344CB8AC3E}">
        <p14:creationId xmlns:p14="http://schemas.microsoft.com/office/powerpoint/2010/main" val="161480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5D8F5-179A-48AE-92E1-DE60B33D791A}" type="slidenum">
              <a:rPr lang="es-EC" smtClean="0"/>
              <a:pPr/>
              <a:t>16</a:t>
            </a:fld>
            <a:endParaRPr lang="es-EC" dirty="0"/>
          </a:p>
        </p:txBody>
      </p:sp>
      <p:sp>
        <p:nvSpPr>
          <p:cNvPr id="23" name="22 Rectángulo redondeado"/>
          <p:cNvSpPr/>
          <p:nvPr/>
        </p:nvSpPr>
        <p:spPr>
          <a:xfrm>
            <a:off x="755576" y="1700808"/>
            <a:ext cx="8208912" cy="648072"/>
          </a:xfrm>
          <a:prstGeom prst="roundRect">
            <a:avLst/>
          </a:prstGeom>
          <a:solidFill>
            <a:srgbClr val="000A38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Infraestructura científica y tecnológica</a:t>
            </a:r>
            <a:endParaRPr lang="es-E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23 Rectángulo redondeado"/>
          <p:cNvSpPr/>
          <p:nvPr/>
        </p:nvSpPr>
        <p:spPr>
          <a:xfrm>
            <a:off x="755576" y="2497408"/>
            <a:ext cx="8208912" cy="2160000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prstMaterial="dkEdge">
            <a:bevelT w="317500" h="254000"/>
            <a:bevelB w="317500" h="2540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Tx/>
              <a:buChar char="-"/>
            </a:pPr>
            <a:r>
              <a:rPr lang="es-EC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grado </a:t>
            </a:r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conocimiento científico sobre el mar y los fenómenos que en él se </a:t>
            </a:r>
            <a:r>
              <a:rPr lang="es-EC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producen.</a:t>
            </a:r>
          </a:p>
          <a:p>
            <a:pPr marL="342900" indent="-342900" algn="ctr">
              <a:buFontTx/>
              <a:buChar char="-"/>
            </a:pPr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s-EC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onjunto </a:t>
            </a:r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medios destinados a la exploración y explotación de los recursos renovables y no renovables del mar</a:t>
            </a:r>
            <a:endParaRPr lang="es-E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/>
          <a:srcRect l="7476" t="27320" r="38659" b="18249"/>
          <a:stretch/>
        </p:blipFill>
        <p:spPr>
          <a:xfrm>
            <a:off x="3456032" y="4805936"/>
            <a:ext cx="2808000" cy="1773473"/>
          </a:xfrm>
          <a:prstGeom prst="ellipse">
            <a:avLst/>
          </a:prstGeom>
          <a:ln>
            <a:noFill/>
          </a:ln>
          <a:effectLst>
            <a:softEdge rad="25400"/>
          </a:effectLst>
        </p:spPr>
      </p:pic>
      <p:sp>
        <p:nvSpPr>
          <p:cNvPr id="6" name="26 Rectángulo redondeado"/>
          <p:cNvSpPr/>
          <p:nvPr/>
        </p:nvSpPr>
        <p:spPr>
          <a:xfrm>
            <a:off x="360032" y="4987247"/>
            <a:ext cx="2160000" cy="540000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prstMaterial="dkEdge">
            <a:bevelT w="317500" h="254000"/>
            <a:bevelB w="317500" h="2540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INOCAR</a:t>
            </a:r>
            <a:r>
              <a:rPr lang="es-E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INP</a:t>
            </a:r>
            <a:r>
              <a:rPr lang="es-E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ESPOL</a:t>
            </a:r>
            <a:endParaRPr lang="es-ES" sz="20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26 Rectángulo redondeado"/>
          <p:cNvSpPr/>
          <p:nvPr/>
        </p:nvSpPr>
        <p:spPr>
          <a:xfrm>
            <a:off x="361909" y="5548146"/>
            <a:ext cx="2160000" cy="540000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prstMaterial="dkEdge">
            <a:bevelT w="317500" h="254000"/>
            <a:bevelB w="317500" h="2540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ORIÓN, </a:t>
            </a:r>
            <a:r>
              <a:rPr lang="es-ES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TOHALÍ</a:t>
            </a:r>
            <a:r>
              <a:rPr lang="es-ES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SIRIUS</a:t>
            </a:r>
          </a:p>
        </p:txBody>
      </p:sp>
      <p:sp>
        <p:nvSpPr>
          <p:cNvPr id="8" name="26 Rectángulo redondeado"/>
          <p:cNvSpPr/>
          <p:nvPr/>
        </p:nvSpPr>
        <p:spPr>
          <a:xfrm>
            <a:off x="360032" y="6129944"/>
            <a:ext cx="2160000" cy="540000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prstMaterial="dkEdge">
            <a:bevelT w="317500" h="254000"/>
            <a:bevelB w="317500" h="2540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ERFEN</a:t>
            </a:r>
            <a:endParaRPr lang="es-ES" sz="20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73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5D8F5-179A-48AE-92E1-DE60B33D791A}" type="slidenum">
              <a:rPr lang="es-EC" smtClean="0"/>
              <a:pPr/>
              <a:t>17</a:t>
            </a:fld>
            <a:endParaRPr lang="es-EC" dirty="0"/>
          </a:p>
        </p:txBody>
      </p:sp>
      <p:sp>
        <p:nvSpPr>
          <p:cNvPr id="23" name="22 Rectángulo redondeado"/>
          <p:cNvSpPr/>
          <p:nvPr/>
        </p:nvSpPr>
        <p:spPr>
          <a:xfrm>
            <a:off x="755576" y="1700808"/>
            <a:ext cx="8208912" cy="648072"/>
          </a:xfrm>
          <a:prstGeom prst="roundRect">
            <a:avLst/>
          </a:prstGeom>
          <a:solidFill>
            <a:srgbClr val="000A38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Organismos</a:t>
            </a:r>
            <a:r>
              <a:rPr lang="es-EC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tratados y convenios marítimos internacionales</a:t>
            </a:r>
            <a:endParaRPr lang="es-E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23 Rectángulo redondeado"/>
          <p:cNvSpPr/>
          <p:nvPr/>
        </p:nvSpPr>
        <p:spPr>
          <a:xfrm>
            <a:off x="755576" y="2497408"/>
            <a:ext cx="8208912" cy="1440000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prstMaterial="dkEdge">
            <a:bevelT w="317500" h="254000"/>
            <a:bevelB w="317500" h="2540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Comprende el conjunto de organismos e instrumentos legales que permiten al Estado su relacionamiento con su entorno internacional. </a:t>
            </a:r>
            <a:endParaRPr lang="es-E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4032" y="4365104"/>
            <a:ext cx="1872000" cy="18845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26 Rectángulo redondeado"/>
          <p:cNvSpPr/>
          <p:nvPr/>
        </p:nvSpPr>
        <p:spPr>
          <a:xfrm>
            <a:off x="360032" y="4987247"/>
            <a:ext cx="2160000" cy="540000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prstMaterial="dkEdge">
            <a:bevelT w="317500" h="254000"/>
            <a:bevelB w="317500" h="2540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CONVEMAR</a:t>
            </a:r>
            <a:endParaRPr lang="es-ES" sz="20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26 Rectángulo redondeado"/>
          <p:cNvSpPr/>
          <p:nvPr/>
        </p:nvSpPr>
        <p:spPr>
          <a:xfrm>
            <a:off x="361909" y="5548146"/>
            <a:ext cx="2160000" cy="540000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prstMaterial="dkEdge">
            <a:bevelT w="317500" h="254000"/>
            <a:bevelB w="317500" h="2540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CPPS</a:t>
            </a:r>
            <a:endParaRPr lang="es-ES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26 Rectángulo redondeado"/>
          <p:cNvSpPr/>
          <p:nvPr/>
        </p:nvSpPr>
        <p:spPr>
          <a:xfrm>
            <a:off x="360032" y="6129944"/>
            <a:ext cx="2160000" cy="540000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prstMaterial="dkEdge">
            <a:bevelT w="317500" h="254000"/>
            <a:bevelB w="317500" h="2540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OMI</a:t>
            </a:r>
            <a:endParaRPr lang="es-ES" sz="20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32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5D8F5-179A-48AE-92E1-DE60B33D791A}" type="slidenum">
              <a:rPr lang="es-EC" smtClean="0"/>
              <a:pPr/>
              <a:t>18</a:t>
            </a:fld>
            <a:endParaRPr lang="es-EC" dirty="0"/>
          </a:p>
        </p:txBody>
      </p:sp>
      <p:sp>
        <p:nvSpPr>
          <p:cNvPr id="23" name="22 Rectángulo redondeado"/>
          <p:cNvSpPr/>
          <p:nvPr/>
        </p:nvSpPr>
        <p:spPr>
          <a:xfrm>
            <a:off x="755576" y="1700808"/>
            <a:ext cx="8208912" cy="648072"/>
          </a:xfrm>
          <a:prstGeom prst="roundRect">
            <a:avLst/>
          </a:prstGeom>
          <a:solidFill>
            <a:srgbClr val="000A38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Conciencia marítima</a:t>
            </a:r>
            <a:endParaRPr lang="es-E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23 Rectángulo redondeado"/>
          <p:cNvSpPr/>
          <p:nvPr/>
        </p:nvSpPr>
        <p:spPr>
          <a:xfrm>
            <a:off x="755576" y="2497408"/>
            <a:ext cx="8208912" cy="2160000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prstMaterial="dkEdge">
            <a:bevelT w="317500" h="254000"/>
            <a:bevelB w="317500" h="2540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capacidad que poseen los habitantes de un país para comprender, aceptar y valorar el grado de dependencia que tienen con respecto al mar, tanto desde el punto de vista de su supervivencia y desarrollo, como de su bienestar y seguridad. </a:t>
            </a:r>
            <a:endParaRPr lang="es-E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3096"/>
          <a:stretch/>
        </p:blipFill>
        <p:spPr>
          <a:xfrm>
            <a:off x="3456032" y="4809626"/>
            <a:ext cx="2808000" cy="1703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26 Rectángulo redondeado"/>
          <p:cNvSpPr/>
          <p:nvPr/>
        </p:nvSpPr>
        <p:spPr>
          <a:xfrm>
            <a:off x="360032" y="4987247"/>
            <a:ext cx="2160000" cy="540000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prstMaterial="dkEdge">
            <a:bevelT w="317500" h="254000"/>
            <a:bevelB w="317500" h="2540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PROGIM</a:t>
            </a:r>
            <a:r>
              <a:rPr lang="es-E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PEAMCO</a:t>
            </a:r>
            <a:endParaRPr lang="es-ES" sz="20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26 Rectángulo redondeado"/>
          <p:cNvSpPr/>
          <p:nvPr/>
        </p:nvSpPr>
        <p:spPr>
          <a:xfrm>
            <a:off x="361909" y="5548146"/>
            <a:ext cx="2160000" cy="540000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prstMaterial="dkEdge">
            <a:bevelT w="317500" h="254000"/>
            <a:bevelB w="317500" h="2540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UNIDADES EJECUTORAS</a:t>
            </a:r>
          </a:p>
        </p:txBody>
      </p:sp>
      <p:sp>
        <p:nvSpPr>
          <p:cNvPr id="8" name="26 Rectángulo redondeado"/>
          <p:cNvSpPr/>
          <p:nvPr/>
        </p:nvSpPr>
        <p:spPr>
          <a:xfrm>
            <a:off x="360032" y="6129944"/>
            <a:ext cx="2160000" cy="540000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prstMaterial="dkEdge">
            <a:bevelT w="317500" h="254000"/>
            <a:bevelB w="317500" h="2540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ACTIVIDADES LOCALES</a:t>
            </a:r>
          </a:p>
        </p:txBody>
      </p:sp>
    </p:spTree>
    <p:extLst>
      <p:ext uri="{BB962C8B-B14F-4D97-AF65-F5344CB8AC3E}">
        <p14:creationId xmlns:p14="http://schemas.microsoft.com/office/powerpoint/2010/main" val="348824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5D8F5-179A-48AE-92E1-DE60B33D791A}" type="slidenum">
              <a:rPr lang="es-EC" smtClean="0"/>
              <a:pPr/>
              <a:t>19</a:t>
            </a:fld>
            <a:endParaRPr lang="es-EC" dirty="0"/>
          </a:p>
        </p:txBody>
      </p:sp>
      <p:sp>
        <p:nvSpPr>
          <p:cNvPr id="19" name="18 Rectángulo redondeado"/>
          <p:cNvSpPr/>
          <p:nvPr/>
        </p:nvSpPr>
        <p:spPr>
          <a:xfrm>
            <a:off x="2628024" y="908720"/>
            <a:ext cx="4320000" cy="540000"/>
          </a:xfrm>
          <a:prstGeom prst="roundRect">
            <a:avLst/>
          </a:prstGeom>
          <a:solidFill>
            <a:srgbClr val="000A38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Modernización del Estado</a:t>
            </a:r>
            <a:endParaRPr lang="es-E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21 Rectángulo redondeado"/>
          <p:cNvSpPr/>
          <p:nvPr/>
        </p:nvSpPr>
        <p:spPr>
          <a:xfrm>
            <a:off x="2988024" y="1590720"/>
            <a:ext cx="3600000" cy="1260000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prstMaterial="dkEdge">
            <a:bevelT w="317500" h="254000"/>
            <a:bevelB w="317500" h="2540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Ley 1993</a:t>
            </a:r>
          </a:p>
          <a:p>
            <a:pPr algn="ctr"/>
            <a:r>
              <a:rPr lang="es-E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Modificación 2004</a:t>
            </a:r>
            <a:endParaRPr lang="es-ES" sz="28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22 Rectángulo redondeado"/>
          <p:cNvSpPr/>
          <p:nvPr/>
        </p:nvSpPr>
        <p:spPr>
          <a:xfrm>
            <a:off x="683568" y="2992720"/>
            <a:ext cx="8208912" cy="648072"/>
          </a:xfrm>
          <a:prstGeom prst="roundRect">
            <a:avLst/>
          </a:prstGeom>
          <a:solidFill>
            <a:srgbClr val="000A38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OBJETO</a:t>
            </a:r>
            <a:endParaRPr lang="es-E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23 Rectángulo redondeado"/>
          <p:cNvSpPr/>
          <p:nvPr/>
        </p:nvSpPr>
        <p:spPr>
          <a:xfrm>
            <a:off x="683568" y="3789320"/>
            <a:ext cx="8208912" cy="2520000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prstMaterial="dkEdge">
            <a:bevelT w="317500" h="254000"/>
            <a:bevelB w="317500" h="2540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La racionalización y eficiencia administrativa;</a:t>
            </a:r>
          </a:p>
          <a:p>
            <a:pPr algn="ctr"/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La descentralización, la desconcentración y la </a:t>
            </a:r>
            <a:r>
              <a:rPr lang="es-EC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simplificación,</a:t>
            </a:r>
          </a:p>
          <a:p>
            <a:pPr algn="ctr"/>
            <a:r>
              <a:rPr lang="es-EC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algn="ctr"/>
            <a:r>
              <a:rPr lang="es-EC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6164" y="908720"/>
            <a:ext cx="1866316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1454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FA6D80-B039-4701-A2BC-46FAD50B30EE}" type="slidenum">
              <a:rPr lang="es-ES" smtClean="0"/>
              <a:pPr>
                <a:defRPr/>
              </a:pPr>
              <a:t>2</a:t>
            </a:fld>
            <a:endParaRPr lang="es-ES" dirty="0"/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3536458967"/>
              </p:ext>
            </p:extLst>
          </p:nvPr>
        </p:nvGraphicFramePr>
        <p:xfrm>
          <a:off x="1644352" y="1484784"/>
          <a:ext cx="6672064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tángulo redondeado 3"/>
          <p:cNvSpPr/>
          <p:nvPr/>
        </p:nvSpPr>
        <p:spPr>
          <a:xfrm>
            <a:off x="3059832" y="944784"/>
            <a:ext cx="2880000" cy="540000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prstMaterial="dkEdge">
            <a:bevelT w="317500" h="254000"/>
            <a:bevelB w="317500" h="2540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  <a:endParaRPr lang="es-EC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36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5D8F5-179A-48AE-92E1-DE60B33D791A}" type="slidenum">
              <a:rPr lang="es-EC" smtClean="0"/>
              <a:pPr/>
              <a:t>20</a:t>
            </a:fld>
            <a:endParaRPr lang="es-EC" dirty="0"/>
          </a:p>
        </p:txBody>
      </p:sp>
      <p:sp>
        <p:nvSpPr>
          <p:cNvPr id="19" name="18 Rectángulo redondeado"/>
          <p:cNvSpPr/>
          <p:nvPr/>
        </p:nvSpPr>
        <p:spPr>
          <a:xfrm>
            <a:off x="2628024" y="908720"/>
            <a:ext cx="4320000" cy="540000"/>
          </a:xfrm>
          <a:prstGeom prst="roundRect">
            <a:avLst/>
          </a:prstGeom>
          <a:solidFill>
            <a:srgbClr val="000A38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Creación de la DIGEIM</a:t>
            </a:r>
            <a:endParaRPr lang="es-E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21 Rectángulo redondeado"/>
          <p:cNvSpPr/>
          <p:nvPr/>
        </p:nvSpPr>
        <p:spPr>
          <a:xfrm>
            <a:off x="2988024" y="1590720"/>
            <a:ext cx="3600000" cy="1260000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prstMaterial="dkEdge">
            <a:bevelT w="317500" h="254000"/>
            <a:bevelB w="317500" h="2540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Decreto Supremo 112</a:t>
            </a:r>
          </a:p>
          <a:p>
            <a:pPr algn="ctr"/>
            <a:r>
              <a:rPr lang="es-E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30-sep-1977</a:t>
            </a:r>
            <a:endParaRPr lang="es-E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22 Rectángulo redondeado"/>
          <p:cNvSpPr/>
          <p:nvPr/>
        </p:nvSpPr>
        <p:spPr>
          <a:xfrm>
            <a:off x="683568" y="2992720"/>
            <a:ext cx="8208912" cy="648072"/>
          </a:xfrm>
          <a:prstGeom prst="roundRect">
            <a:avLst/>
          </a:prstGeom>
          <a:solidFill>
            <a:srgbClr val="000A38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Dirección General de Intereses Marítimos</a:t>
            </a:r>
            <a:endParaRPr lang="es-E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23 Rectángulo redondeado"/>
          <p:cNvSpPr/>
          <p:nvPr/>
        </p:nvSpPr>
        <p:spPr>
          <a:xfrm>
            <a:off x="683568" y="3789320"/>
            <a:ext cx="8208912" cy="2520000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prstMaterial="dkEdge">
            <a:bevelT w="317500" h="254000"/>
            <a:bevelB w="317500" h="2540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</a:t>
            </a:r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</a:t>
            </a:r>
            <a:r>
              <a:rPr lang="es-EC" sz="24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reparto de la Armada </a:t>
            </a:r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la función básica de </a:t>
            </a:r>
            <a:r>
              <a:rPr lang="es-EC" sz="24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asesorar al Comandante General de Marina </a:t>
            </a:r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los aspectos relacionados a los </a:t>
            </a:r>
            <a:r>
              <a:rPr lang="es-EC" sz="24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Intereses Marítimos</a:t>
            </a:r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así como la </a:t>
            </a:r>
            <a:r>
              <a:rPr lang="es-EC" sz="24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planificación en alto nivel del desarrollo </a:t>
            </a:r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empleo del Poder Marítimo excluyendo lo relacionado con el Poder Naval.</a:t>
            </a:r>
            <a:endParaRPr lang="es-E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60821" y="906901"/>
            <a:ext cx="18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29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5D8F5-179A-48AE-92E1-DE60B33D791A}" type="slidenum">
              <a:rPr lang="es-EC" smtClean="0"/>
              <a:pPr/>
              <a:t>21</a:t>
            </a:fld>
            <a:endParaRPr lang="es-EC" dirty="0"/>
          </a:p>
        </p:txBody>
      </p:sp>
      <p:sp>
        <p:nvSpPr>
          <p:cNvPr id="19" name="18 Rectángulo redondeado"/>
          <p:cNvSpPr/>
          <p:nvPr/>
        </p:nvSpPr>
        <p:spPr>
          <a:xfrm>
            <a:off x="2628024" y="908720"/>
            <a:ext cx="4320000" cy="540000"/>
          </a:xfrm>
          <a:prstGeom prst="roundRect">
            <a:avLst/>
          </a:prstGeom>
          <a:solidFill>
            <a:srgbClr val="000A38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Tareas de la DIGEIM</a:t>
            </a:r>
            <a:endParaRPr lang="es-E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23 Rectángulo redondeado"/>
          <p:cNvSpPr/>
          <p:nvPr/>
        </p:nvSpPr>
        <p:spPr>
          <a:xfrm>
            <a:off x="683568" y="1557272"/>
            <a:ext cx="8208912" cy="4320000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prstMaterial="dkEdge">
            <a:bevelT w="317500" h="254000"/>
            <a:bevelB w="317500" h="2540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24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</a:t>
            </a:r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Difundir y fortalecer la </a:t>
            </a:r>
            <a:r>
              <a:rPr lang="es-EC" sz="24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conciencia marítima</a:t>
            </a:r>
          </a:p>
          <a:p>
            <a:pPr algn="just"/>
            <a:r>
              <a:rPr lang="es-EC" sz="24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</a:t>
            </a:r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Estudiar y preparar los documentos necesarios para la decisión del Comandante General de Marina en lo referente al </a:t>
            </a:r>
            <a:r>
              <a:rPr lang="es-EC" sz="24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 </a:t>
            </a:r>
            <a:r>
              <a:rPr lang="es-EC" sz="2400" b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marítimo,</a:t>
            </a:r>
            <a:endParaRPr lang="es-EC" sz="2400" b="1" u="sng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3) Planificar la </a:t>
            </a:r>
            <a:r>
              <a:rPr lang="es-EC" sz="24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política nacional </a:t>
            </a:r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el desarrollo de los intereses marítimos del país y llevarlo a conocimiento del Consejo Nacional de Marina Mercante y Puertos,</a:t>
            </a:r>
          </a:p>
          <a:p>
            <a:pPr algn="just"/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4) Efectuar los estudios relacionados con la </a:t>
            </a:r>
            <a:r>
              <a:rPr lang="es-EC" sz="24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política nacional</a:t>
            </a:r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asuntos de </a:t>
            </a:r>
            <a:r>
              <a:rPr lang="es-EC" sz="24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soberanía </a:t>
            </a:r>
            <a:r>
              <a:rPr lang="es-EC" sz="2400" b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marítima</a:t>
            </a:r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56376" y="98720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976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5D8F5-179A-48AE-92E1-DE60B33D791A}" type="slidenum">
              <a:rPr lang="es-EC" smtClean="0"/>
              <a:pPr/>
              <a:t>22</a:t>
            </a:fld>
            <a:endParaRPr lang="es-EC" dirty="0"/>
          </a:p>
        </p:txBody>
      </p:sp>
      <p:sp>
        <p:nvSpPr>
          <p:cNvPr id="19" name="18 Rectángulo redondeado"/>
          <p:cNvSpPr/>
          <p:nvPr/>
        </p:nvSpPr>
        <p:spPr>
          <a:xfrm>
            <a:off x="2628024" y="908720"/>
            <a:ext cx="4320000" cy="540000"/>
          </a:xfrm>
          <a:prstGeom prst="roundRect">
            <a:avLst/>
          </a:prstGeom>
          <a:solidFill>
            <a:srgbClr val="000A38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Tareas de la DIGEIM</a:t>
            </a:r>
            <a:endParaRPr lang="es-E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23 Rectángulo redondeado"/>
          <p:cNvSpPr/>
          <p:nvPr/>
        </p:nvSpPr>
        <p:spPr>
          <a:xfrm>
            <a:off x="683568" y="1556792"/>
            <a:ext cx="8208912" cy="4320000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prstMaterial="dkEdge">
            <a:bevelT w="317500" h="254000"/>
            <a:bevelB w="317500" h="2540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Promover el desarrollo de la </a:t>
            </a:r>
            <a:r>
              <a:rPr lang="es-EC" sz="24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Flota Mercante Nacional</a:t>
            </a:r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la infraestructura en lo relacionado a </a:t>
            </a:r>
            <a:r>
              <a:rPr lang="es-EC" sz="24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puertos</a:t>
            </a:r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6) Formular la </a:t>
            </a:r>
            <a:r>
              <a:rPr lang="es-EC" sz="24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política</a:t>
            </a:r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24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</a:t>
            </a:r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evitar la </a:t>
            </a:r>
            <a:r>
              <a:rPr lang="es-EC" sz="24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contaminación</a:t>
            </a:r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7) Establecer la </a:t>
            </a:r>
            <a:r>
              <a:rPr lang="es-EC" sz="24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política</a:t>
            </a:r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tendiente a la armonización </a:t>
            </a:r>
            <a:r>
              <a:rPr lang="es-EC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las </a:t>
            </a:r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actividades de las direcciones, institutos y otros organismos nacionales, encargados de lograr los objetivos del </a:t>
            </a:r>
            <a:r>
              <a:rPr lang="es-EC" sz="24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Poder Marítimo</a:t>
            </a:r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exceptuando el Poder Naval</a:t>
            </a:r>
            <a:r>
              <a:rPr lang="es-EC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es-EC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56376" y="98720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64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5D8F5-179A-48AE-92E1-DE60B33D791A}" type="slidenum">
              <a:rPr lang="es-EC" smtClean="0"/>
              <a:pPr/>
              <a:t>23</a:t>
            </a:fld>
            <a:endParaRPr lang="es-EC" dirty="0"/>
          </a:p>
        </p:txBody>
      </p:sp>
      <p:sp>
        <p:nvSpPr>
          <p:cNvPr id="19" name="18 Rectángulo redondeado"/>
          <p:cNvSpPr/>
          <p:nvPr/>
        </p:nvSpPr>
        <p:spPr>
          <a:xfrm>
            <a:off x="2628024" y="908720"/>
            <a:ext cx="4320000" cy="540000"/>
          </a:xfrm>
          <a:prstGeom prst="roundRect">
            <a:avLst/>
          </a:prstGeom>
          <a:solidFill>
            <a:srgbClr val="000A38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Tareas de la DIGEIM</a:t>
            </a:r>
            <a:endParaRPr lang="es-E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23 Rectángulo redondeado"/>
          <p:cNvSpPr/>
          <p:nvPr/>
        </p:nvSpPr>
        <p:spPr>
          <a:xfrm>
            <a:off x="499659" y="1557352"/>
            <a:ext cx="8208912" cy="5040000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prstMaterial="dkEdge">
            <a:bevelT w="317500" h="254000"/>
            <a:bevelB w="317500" h="2540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Establecer la </a:t>
            </a:r>
            <a:r>
              <a:rPr lang="es-EC" sz="24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política</a:t>
            </a:r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la aplicación de las leyes que regulen el </a:t>
            </a:r>
            <a:r>
              <a:rPr lang="es-EC" sz="24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transporte vía marítima y fluvial</a:t>
            </a:r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para promover el desarrollo de la </a:t>
            </a:r>
            <a:r>
              <a:rPr lang="es-EC" sz="24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investigación oceanográfica</a:t>
            </a:r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9) Actuar como organismo de </a:t>
            </a:r>
            <a:r>
              <a:rPr lang="es-EC" sz="24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coordinación</a:t>
            </a:r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C" sz="24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administración</a:t>
            </a:r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s-EC" sz="24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fiscalización</a:t>
            </a:r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las actividades relacionadas con el </a:t>
            </a:r>
            <a:r>
              <a:rPr lang="es-EC" sz="24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transporte</a:t>
            </a:r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por agua entre los que refiera la Ley general de transporte marítimo y fluvial,</a:t>
            </a:r>
          </a:p>
          <a:p>
            <a:pPr algn="just"/>
            <a:r>
              <a:rPr lang="es-EC" sz="24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10) </a:t>
            </a:r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Representar a la </a:t>
            </a:r>
            <a:r>
              <a:rPr lang="es-EC" sz="24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Armada</a:t>
            </a:r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Nacional en los órganos </a:t>
            </a:r>
            <a:r>
              <a:rPr lang="es-EC" sz="24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nacionales</a:t>
            </a:r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s-EC" sz="24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internacionales</a:t>
            </a:r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relacionados con el campo de Desarrollo de los intereses marítimos. 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56376" y="98720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05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5D8F5-179A-48AE-92E1-DE60B33D791A}" type="slidenum">
              <a:rPr lang="es-EC" smtClean="0"/>
              <a:pPr/>
              <a:t>24</a:t>
            </a:fld>
            <a:endParaRPr lang="es-EC" dirty="0"/>
          </a:p>
        </p:txBody>
      </p:sp>
      <p:sp>
        <p:nvSpPr>
          <p:cNvPr id="19" name="18 Rectángulo redondeado"/>
          <p:cNvSpPr/>
          <p:nvPr/>
        </p:nvSpPr>
        <p:spPr>
          <a:xfrm>
            <a:off x="2628024" y="908720"/>
            <a:ext cx="4320000" cy="540000"/>
          </a:xfrm>
          <a:prstGeom prst="roundRect">
            <a:avLst/>
          </a:prstGeom>
          <a:solidFill>
            <a:srgbClr val="000A38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Creación del CIM</a:t>
            </a:r>
            <a:endParaRPr lang="es-E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21 Rectángulo redondeado"/>
          <p:cNvSpPr/>
          <p:nvPr/>
        </p:nvSpPr>
        <p:spPr>
          <a:xfrm>
            <a:off x="2988024" y="1590720"/>
            <a:ext cx="3600000" cy="1260000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prstMaterial="dkEdge">
            <a:bevelT w="317500" h="254000"/>
            <a:bevelB w="317500" h="2540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Decreto Ejecutivo 990</a:t>
            </a:r>
          </a:p>
          <a:p>
            <a:pPr algn="ctr"/>
            <a:r>
              <a:rPr lang="es-E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20-dic-2011</a:t>
            </a:r>
            <a:endParaRPr lang="es-E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22 Rectángulo redondeado"/>
          <p:cNvSpPr/>
          <p:nvPr/>
        </p:nvSpPr>
        <p:spPr>
          <a:xfrm>
            <a:off x="683568" y="2992720"/>
            <a:ext cx="8208912" cy="648072"/>
          </a:xfrm>
          <a:prstGeom prst="roundRect">
            <a:avLst/>
          </a:prstGeom>
          <a:solidFill>
            <a:srgbClr val="000A38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Comité Interinstitucional del Mar</a:t>
            </a:r>
            <a:endParaRPr lang="es-E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23 Rectángulo redondeado"/>
          <p:cNvSpPr/>
          <p:nvPr/>
        </p:nvSpPr>
        <p:spPr>
          <a:xfrm>
            <a:off x="683568" y="3789320"/>
            <a:ext cx="8208912" cy="2520000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prstMaterial="dkEdge">
            <a:bevelT w="317500" h="254000"/>
            <a:bevelB w="317500" h="2540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Articular</a:t>
            </a:r>
            <a:r>
              <a:rPr lang="es-EC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 acciones que desarrollan las distintas </a:t>
            </a:r>
            <a:r>
              <a:rPr lang="es-EC" sz="24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instituciones del Estado </a:t>
            </a:r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relación con el mar, adaptándolas a la </a:t>
            </a:r>
            <a:r>
              <a:rPr lang="es-EC" sz="24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nueva estructura democrática </a:t>
            </a:r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 Estado, lo cual permitirá un sistema coherentemente articulado de permanente y continua colaboración interinstitucional, en armonía con los preceptos constitucionales y legales.</a:t>
            </a:r>
            <a:endParaRPr lang="es-E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RÃ©sultats de recherche d'images pour Â«Â senplades ecuadorÂ Â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430523"/>
            <a:ext cx="216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369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5D8F5-179A-48AE-92E1-DE60B33D791A}" type="slidenum">
              <a:rPr lang="es-EC" smtClean="0"/>
              <a:pPr/>
              <a:t>25</a:t>
            </a:fld>
            <a:endParaRPr lang="es-EC" dirty="0"/>
          </a:p>
        </p:txBody>
      </p:sp>
      <p:sp>
        <p:nvSpPr>
          <p:cNvPr id="19" name="18 Rectángulo redondeado"/>
          <p:cNvSpPr/>
          <p:nvPr/>
        </p:nvSpPr>
        <p:spPr>
          <a:xfrm>
            <a:off x="2628024" y="908720"/>
            <a:ext cx="4320000" cy="540000"/>
          </a:xfrm>
          <a:prstGeom prst="roundRect">
            <a:avLst/>
          </a:prstGeom>
          <a:solidFill>
            <a:srgbClr val="000A38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CIM</a:t>
            </a:r>
            <a:endParaRPr lang="es-E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23 Rectángulo redondeado"/>
          <p:cNvSpPr/>
          <p:nvPr/>
        </p:nvSpPr>
        <p:spPr>
          <a:xfrm>
            <a:off x="499659" y="1557352"/>
            <a:ext cx="8208912" cy="5040000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prstMaterial="dkEdge">
            <a:bevelT w="317500" h="254000"/>
            <a:bevelB w="317500" h="2540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892175" indent="-892175" algn="just"/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	E</a:t>
            </a:r>
            <a:r>
              <a:rPr lang="es-EC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 </a:t>
            </a:r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Secretario Nacional de Planificación y Desarrollo, quien lo preside,</a:t>
            </a:r>
          </a:p>
          <a:p>
            <a:pPr algn="just"/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	</a:t>
            </a:r>
            <a:r>
              <a:rPr lang="es-EC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ministerio coordinador de Patrimonio,</a:t>
            </a:r>
          </a:p>
          <a:p>
            <a:pPr marL="892175" indent="-892175" algn="just"/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	</a:t>
            </a:r>
            <a:r>
              <a:rPr lang="es-EC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Ministro coordinador de Sectores Estratégicos,</a:t>
            </a:r>
          </a:p>
          <a:p>
            <a:pPr algn="just"/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	</a:t>
            </a:r>
            <a:r>
              <a:rPr lang="es-EC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Ministro Coordinador de Talento Humano,</a:t>
            </a:r>
          </a:p>
          <a:p>
            <a:pPr marL="892175" indent="-892175" algn="just"/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e)	</a:t>
            </a:r>
            <a:r>
              <a:rPr lang="es-EC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Ministro coordinador de la Producción, </a:t>
            </a:r>
            <a:r>
              <a:rPr lang="es-EC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Empleo </a:t>
            </a:r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Competitividad,</a:t>
            </a:r>
          </a:p>
          <a:p>
            <a:pPr marL="892175" indent="-892175" algn="just"/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f)	y el Ministro Coordinador de Seguridad Interna y Externa</a:t>
            </a:r>
          </a:p>
        </p:txBody>
      </p:sp>
      <p:pic>
        <p:nvPicPr>
          <p:cNvPr id="6" name="Picture 2" descr="RÃ©sultats de recherche d'images pour Â«Â senplades ecuadorÂ Â»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392" y="-116044"/>
            <a:ext cx="162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318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5D8F5-179A-48AE-92E1-DE60B33D791A}" type="slidenum">
              <a:rPr lang="es-EC" smtClean="0"/>
              <a:pPr/>
              <a:t>26</a:t>
            </a:fld>
            <a:endParaRPr lang="es-EC" dirty="0"/>
          </a:p>
        </p:txBody>
      </p:sp>
      <p:sp>
        <p:nvSpPr>
          <p:cNvPr id="19" name="18 Rectángulo redondeado"/>
          <p:cNvSpPr/>
          <p:nvPr/>
        </p:nvSpPr>
        <p:spPr>
          <a:xfrm>
            <a:off x="2628024" y="908720"/>
            <a:ext cx="4320000" cy="540000"/>
          </a:xfrm>
          <a:prstGeom prst="roundRect">
            <a:avLst/>
          </a:prstGeom>
          <a:solidFill>
            <a:srgbClr val="000A38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Atribuciones del CIM</a:t>
            </a:r>
            <a:endParaRPr lang="es-E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23 Rectángulo redondeado"/>
          <p:cNvSpPr/>
          <p:nvPr/>
        </p:nvSpPr>
        <p:spPr>
          <a:xfrm>
            <a:off x="499659" y="1557352"/>
            <a:ext cx="8208912" cy="5040000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prstMaterial="dkEdge">
            <a:bevelT w="317500" h="254000"/>
            <a:bevelB w="317500" h="2540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358775" indent="-358775" algn="just"/>
            <a:r>
              <a:rPr lang="es-EC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Aprobar </a:t>
            </a:r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coordinar la </a:t>
            </a:r>
            <a:r>
              <a:rPr lang="es-EC" sz="24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política nacional </a:t>
            </a:r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relativa al </a:t>
            </a:r>
            <a:r>
              <a:rPr lang="es-EC" sz="24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espacio marítimo</a:t>
            </a:r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58775" indent="-358775" algn="just"/>
            <a:r>
              <a:rPr lang="es-EC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Planificar </a:t>
            </a:r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s-EC" sz="24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política nacional </a:t>
            </a:r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el </a:t>
            </a:r>
            <a:r>
              <a:rPr lang="es-EC" sz="24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</a:t>
            </a:r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los intereses marítimos del Estado.</a:t>
            </a:r>
          </a:p>
          <a:p>
            <a:pPr marL="358775" indent="-358775" algn="just" defTabSz="358775"/>
            <a:r>
              <a:rPr lang="es-EC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Vigilar </a:t>
            </a:r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la </a:t>
            </a:r>
            <a:r>
              <a:rPr lang="es-EC" sz="24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cooperación interministerial </a:t>
            </a:r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temas del territorio marino costero guarde concordancia con la </a:t>
            </a:r>
            <a:r>
              <a:rPr lang="es-EC" sz="24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política intersectorial </a:t>
            </a:r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establecida.</a:t>
            </a:r>
          </a:p>
          <a:p>
            <a:pPr marL="358775" indent="-358775" algn="just"/>
            <a:r>
              <a:rPr lang="es-EC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Establecer </a:t>
            </a:r>
            <a:r>
              <a:rPr lang="es-EC" sz="24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políticas</a:t>
            </a:r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permitan </a:t>
            </a:r>
            <a:r>
              <a:rPr lang="es-EC" sz="24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armonizar</a:t>
            </a:r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las </a:t>
            </a:r>
            <a:r>
              <a:rPr lang="es-EC" sz="24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actividades</a:t>
            </a:r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las direcciones, institutos y otros organismos nacionales, relacionados con el espacio marítimo, a efectos de definir sus competencias y evitar superposición de atribuciones.</a:t>
            </a:r>
          </a:p>
        </p:txBody>
      </p:sp>
      <p:pic>
        <p:nvPicPr>
          <p:cNvPr id="6" name="Picture 2" descr="RÃ©sultats de recherche d'images pour Â«Â senplades ecuadorÂ Â»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392" y="-116044"/>
            <a:ext cx="162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385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5D8F5-179A-48AE-92E1-DE60B33D791A}" type="slidenum">
              <a:rPr lang="es-EC" smtClean="0"/>
              <a:pPr/>
              <a:t>27</a:t>
            </a:fld>
            <a:endParaRPr lang="es-EC" dirty="0"/>
          </a:p>
        </p:txBody>
      </p:sp>
      <p:sp>
        <p:nvSpPr>
          <p:cNvPr id="19" name="18 Rectángulo redondeado"/>
          <p:cNvSpPr/>
          <p:nvPr/>
        </p:nvSpPr>
        <p:spPr>
          <a:xfrm>
            <a:off x="2628024" y="908720"/>
            <a:ext cx="4320000" cy="540000"/>
          </a:xfrm>
          <a:prstGeom prst="roundRect">
            <a:avLst/>
          </a:prstGeom>
          <a:solidFill>
            <a:srgbClr val="000A38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Creación de la SETEMAR</a:t>
            </a:r>
            <a:endParaRPr lang="es-E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21 Rectángulo redondeado"/>
          <p:cNvSpPr/>
          <p:nvPr/>
        </p:nvSpPr>
        <p:spPr>
          <a:xfrm>
            <a:off x="2988024" y="1590720"/>
            <a:ext cx="3600000" cy="1260000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prstMaterial="dkEdge">
            <a:bevelT w="317500" h="254000"/>
            <a:bevelB w="317500" h="2540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Decreto Ejecutivo 990</a:t>
            </a:r>
          </a:p>
          <a:p>
            <a:pPr algn="ctr"/>
            <a:r>
              <a:rPr lang="es-E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20-dic-2011</a:t>
            </a:r>
          </a:p>
        </p:txBody>
      </p:sp>
      <p:sp>
        <p:nvSpPr>
          <p:cNvPr id="23" name="22 Rectángulo redondeado"/>
          <p:cNvSpPr/>
          <p:nvPr/>
        </p:nvSpPr>
        <p:spPr>
          <a:xfrm>
            <a:off x="683568" y="2992720"/>
            <a:ext cx="8208912" cy="648072"/>
          </a:xfrm>
          <a:prstGeom prst="roundRect">
            <a:avLst/>
          </a:prstGeom>
          <a:solidFill>
            <a:srgbClr val="000A38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Secretaria Técnica del Mar</a:t>
            </a:r>
            <a:endParaRPr lang="es-E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23 Rectángulo redondeado"/>
          <p:cNvSpPr/>
          <p:nvPr/>
        </p:nvSpPr>
        <p:spPr>
          <a:xfrm>
            <a:off x="683568" y="3789320"/>
            <a:ext cx="8208912" cy="2520000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prstMaterial="dkEdge">
            <a:bevelT w="317500" h="254000"/>
            <a:bevelB w="317500" h="2540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SETEMAR se crea como entidad adscrita a la Secretaría Nacional de Planificación y Desarrollo, SENPLADES, con </a:t>
            </a:r>
            <a:r>
              <a:rPr lang="es-EC" sz="24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autonomía administrativa y financiera</a:t>
            </a:r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para la </a:t>
            </a:r>
            <a:r>
              <a:rPr lang="es-EC" sz="24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coordinación</a:t>
            </a:r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s-EC" sz="24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implementación</a:t>
            </a:r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el </a:t>
            </a:r>
            <a:r>
              <a:rPr lang="es-EC" sz="24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seguimiento</a:t>
            </a:r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política de desarrollo del territorio marino costero.</a:t>
            </a:r>
            <a:endParaRPr lang="es-E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t="-239" b="11721"/>
          <a:stretch/>
        </p:blipFill>
        <p:spPr>
          <a:xfrm>
            <a:off x="7091819" y="1268760"/>
            <a:ext cx="1800000" cy="124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23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5D8F5-179A-48AE-92E1-DE60B33D791A}" type="slidenum">
              <a:rPr lang="es-EC" smtClean="0"/>
              <a:pPr/>
              <a:t>28</a:t>
            </a:fld>
            <a:endParaRPr lang="es-EC" dirty="0"/>
          </a:p>
        </p:txBody>
      </p:sp>
      <p:sp>
        <p:nvSpPr>
          <p:cNvPr id="19" name="18 Rectángulo redondeado"/>
          <p:cNvSpPr/>
          <p:nvPr/>
        </p:nvSpPr>
        <p:spPr>
          <a:xfrm>
            <a:off x="2628024" y="908720"/>
            <a:ext cx="4320000" cy="540000"/>
          </a:xfrm>
          <a:prstGeom prst="roundRect">
            <a:avLst/>
          </a:prstGeom>
          <a:solidFill>
            <a:srgbClr val="000A38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Atribuciones de la SETEMAR</a:t>
            </a:r>
            <a:endParaRPr lang="es-ES" sz="2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23 Rectángulo redondeado"/>
          <p:cNvSpPr/>
          <p:nvPr/>
        </p:nvSpPr>
        <p:spPr>
          <a:xfrm>
            <a:off x="499659" y="1557352"/>
            <a:ext cx="8208912" cy="4320000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prstMaterial="dkEdge">
            <a:bevelT w="317500" h="254000"/>
            <a:bevelB w="317500" h="2540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358775" indent="-358775" algn="just"/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	Coordinar de manera integral las políticas nacionales </a:t>
            </a:r>
            <a:r>
              <a:rPr lang="es-EC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atenientes </a:t>
            </a:r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la problemática del espacio marino.</a:t>
            </a:r>
          </a:p>
          <a:p>
            <a:pPr marL="358775" indent="-358775" algn="just"/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	Efectuar estudios relacionados al desarrollo del espacio marino - costero.</a:t>
            </a:r>
          </a:p>
          <a:p>
            <a:pPr marL="358775" indent="-358775" algn="just"/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	Realizar seguimiento y monitoreo de las actividades que desarrollen las instituciones públicas en el espacio marino, con la finalidad de verificar que se enmarquen dentro de las políticas nacionales definidas</a:t>
            </a:r>
            <a:r>
              <a:rPr lang="es-EC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C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t="-239" b="11721"/>
          <a:stretch/>
        </p:blipFill>
        <p:spPr>
          <a:xfrm>
            <a:off x="8028384" y="155697"/>
            <a:ext cx="1080000" cy="74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45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5D8F5-179A-48AE-92E1-DE60B33D791A}" type="slidenum">
              <a:rPr lang="es-EC" smtClean="0"/>
              <a:pPr/>
              <a:t>29</a:t>
            </a:fld>
            <a:endParaRPr lang="es-EC" dirty="0"/>
          </a:p>
        </p:txBody>
      </p:sp>
      <p:sp>
        <p:nvSpPr>
          <p:cNvPr id="19" name="18 Rectángulo redondeado"/>
          <p:cNvSpPr/>
          <p:nvPr/>
        </p:nvSpPr>
        <p:spPr>
          <a:xfrm>
            <a:off x="2628024" y="908720"/>
            <a:ext cx="4320000" cy="540000"/>
          </a:xfrm>
          <a:prstGeom prst="roundRect">
            <a:avLst/>
          </a:prstGeom>
          <a:solidFill>
            <a:srgbClr val="000A38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Atribuciones de la SETEMAR</a:t>
            </a:r>
            <a:endParaRPr lang="es-ES" sz="2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23 Rectángulo redondeado"/>
          <p:cNvSpPr/>
          <p:nvPr/>
        </p:nvSpPr>
        <p:spPr>
          <a:xfrm>
            <a:off x="499659" y="1557352"/>
            <a:ext cx="8208912" cy="3429895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prstMaterial="dkEdge">
            <a:bevelT w="317500" h="254000"/>
            <a:bevelB w="317500" h="2540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358775" indent="-358775" algn="just"/>
            <a:r>
              <a:rPr lang="es-EC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</a:t>
            </a:r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Articular la ejecución de sus planes, programas, proyectos con las diferentes instituciones, para asegurar la adecuada implementación de la política nacional del espacio marino sistematizado de información recabada.</a:t>
            </a:r>
          </a:p>
          <a:p>
            <a:pPr marL="358775" indent="-358775" algn="just"/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	Otras que le asigne el Comité Interinstitucional del Mar y la Secretaría Nacional de Planificación y Desarrollo en el ámbito de sus competencias.</a:t>
            </a:r>
          </a:p>
          <a:p>
            <a:pPr marL="358775" indent="-358775" algn="just"/>
            <a:endParaRPr lang="es-EC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26 Rectángulo redondeado"/>
          <p:cNvSpPr/>
          <p:nvPr/>
        </p:nvSpPr>
        <p:spPr>
          <a:xfrm>
            <a:off x="755576" y="5112877"/>
            <a:ext cx="2160000" cy="540000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prstMaterial="dkEdge">
            <a:bevelT w="317500" h="254000"/>
            <a:bevelB w="317500" h="2540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POLÍTICAS OCEÁNICAS</a:t>
            </a:r>
          </a:p>
        </p:txBody>
      </p:sp>
      <p:sp>
        <p:nvSpPr>
          <p:cNvPr id="7" name="26 Rectángulo redondeado"/>
          <p:cNvSpPr/>
          <p:nvPr/>
        </p:nvSpPr>
        <p:spPr>
          <a:xfrm>
            <a:off x="755824" y="5652877"/>
            <a:ext cx="2160000" cy="540000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prstMaterial="dkEdge">
            <a:bevelT w="317500" h="254000"/>
            <a:bevelB w="317500" h="2540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CONVEMAR</a:t>
            </a:r>
            <a:endParaRPr lang="es-ES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26 Rectángulo redondeado"/>
          <p:cNvSpPr/>
          <p:nvPr/>
        </p:nvSpPr>
        <p:spPr>
          <a:xfrm>
            <a:off x="5652120" y="5599610"/>
            <a:ext cx="2160000" cy="540000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prstMaterial="dkEdge">
            <a:bevelT w="317500" h="254000"/>
            <a:bevelB w="317500" h="2540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CONCIENCIA MARÍTIMA</a:t>
            </a:r>
          </a:p>
        </p:txBody>
      </p:sp>
      <p:sp>
        <p:nvSpPr>
          <p:cNvPr id="9" name="26 Rectángulo redondeado"/>
          <p:cNvSpPr/>
          <p:nvPr/>
        </p:nvSpPr>
        <p:spPr>
          <a:xfrm>
            <a:off x="746200" y="6192877"/>
            <a:ext cx="2160000" cy="540000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prstMaterial="dkEdge">
            <a:bevelT w="317500" h="254000"/>
            <a:bevelB w="317500" h="2540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LÍMITES MARÍTIMOS</a:t>
            </a:r>
          </a:p>
        </p:txBody>
      </p:sp>
      <p:sp>
        <p:nvSpPr>
          <p:cNvPr id="10" name="26 Rectángulo redondeado"/>
          <p:cNvSpPr/>
          <p:nvPr/>
        </p:nvSpPr>
        <p:spPr>
          <a:xfrm>
            <a:off x="3347864" y="5301208"/>
            <a:ext cx="2160000" cy="540000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prstMaterial="dkEdge">
            <a:bevelT w="317500" h="254000"/>
            <a:bevelB w="317500" h="2540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CARACTERIZACIÓN OCEANOGRÁFICA</a:t>
            </a:r>
          </a:p>
        </p:txBody>
      </p:sp>
      <p:sp>
        <p:nvSpPr>
          <p:cNvPr id="11" name="26 Rectángulo redondeado"/>
          <p:cNvSpPr/>
          <p:nvPr/>
        </p:nvSpPr>
        <p:spPr>
          <a:xfrm>
            <a:off x="3368493" y="5828952"/>
            <a:ext cx="2160000" cy="540000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prstMaterial="dkEdge">
            <a:bevelT w="317500" h="254000"/>
            <a:bevelB w="317500" h="2540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ORDENAMIENTO TERRITORIAL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3"/>
          <a:srcRect t="-239" b="11721"/>
          <a:stretch/>
        </p:blipFill>
        <p:spPr>
          <a:xfrm>
            <a:off x="8028384" y="155697"/>
            <a:ext cx="1080000" cy="74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74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/>
              <a:pPr/>
              <a:t>3</a:t>
            </a:fld>
            <a:endParaRPr lang="es-EC" dirty="0"/>
          </a:p>
        </p:txBody>
      </p:sp>
      <p:sp>
        <p:nvSpPr>
          <p:cNvPr id="3" name="Rectángulo 2"/>
          <p:cNvSpPr/>
          <p:nvPr/>
        </p:nvSpPr>
        <p:spPr>
          <a:xfrm>
            <a:off x="5327576" y="4941168"/>
            <a:ext cx="28803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Alfred Mahan (</a:t>
            </a:r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1840-1914</a:t>
            </a:r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Almirante norteamericano</a:t>
            </a:r>
          </a:p>
          <a:p>
            <a:endParaRPr lang="es-EC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259632" y="1700808"/>
            <a:ext cx="694826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“Una nación se enfrenta a las alternativas de prosperar o declinar; no tendría otra alternativa; no hay Nación que pueda conservar</a:t>
            </a:r>
            <a:r>
              <a:rPr lang="es-EC" sz="32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EC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lo propio si se queda inactiva”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3407" y="4738912"/>
            <a:ext cx="1880357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2488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5D8F5-179A-48AE-92E1-DE60B33D791A}" type="slidenum">
              <a:rPr lang="es-EC" smtClean="0"/>
              <a:pPr/>
              <a:t>30</a:t>
            </a:fld>
            <a:endParaRPr lang="es-EC" dirty="0"/>
          </a:p>
        </p:txBody>
      </p:sp>
      <p:sp>
        <p:nvSpPr>
          <p:cNvPr id="19" name="18 Rectángulo redondeado"/>
          <p:cNvSpPr/>
          <p:nvPr/>
        </p:nvSpPr>
        <p:spPr>
          <a:xfrm>
            <a:off x="2628024" y="908720"/>
            <a:ext cx="4320000" cy="540000"/>
          </a:xfrm>
          <a:prstGeom prst="roundRect">
            <a:avLst/>
          </a:prstGeom>
          <a:solidFill>
            <a:srgbClr val="000A38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Supresión de la SETEMAR</a:t>
            </a:r>
            <a:endParaRPr lang="es-E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21 Rectángulo redondeado"/>
          <p:cNvSpPr/>
          <p:nvPr/>
        </p:nvSpPr>
        <p:spPr>
          <a:xfrm>
            <a:off x="2988024" y="1590720"/>
            <a:ext cx="3600000" cy="1260000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prstMaterial="dkEdge">
            <a:bevelT w="317500" h="254000"/>
            <a:bevelB w="317500" h="2540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Decreto Ejecutivo </a:t>
            </a:r>
            <a:r>
              <a:rPr lang="es-E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923</a:t>
            </a:r>
            <a:endParaRPr lang="es-E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22-feb-2016</a:t>
            </a:r>
            <a:endParaRPr lang="es-E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22 Rectángulo redondeado"/>
          <p:cNvSpPr/>
          <p:nvPr/>
        </p:nvSpPr>
        <p:spPr>
          <a:xfrm>
            <a:off x="683568" y="2992720"/>
            <a:ext cx="8208912" cy="648072"/>
          </a:xfrm>
          <a:prstGeom prst="roundRect">
            <a:avLst/>
          </a:prstGeom>
          <a:solidFill>
            <a:srgbClr val="000A38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Incluye al </a:t>
            </a:r>
            <a:r>
              <a:rPr lang="es-E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CIM</a:t>
            </a:r>
          </a:p>
        </p:txBody>
      </p:sp>
      <p:sp>
        <p:nvSpPr>
          <p:cNvPr id="24" name="23 Rectángulo redondeado"/>
          <p:cNvSpPr/>
          <p:nvPr/>
        </p:nvSpPr>
        <p:spPr>
          <a:xfrm>
            <a:off x="683568" y="3789320"/>
            <a:ext cx="8208912" cy="2520000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prstMaterial="dkEdge">
            <a:bevelT w="317500" h="254000"/>
            <a:bevelB w="317500" h="2540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algn="just"/>
            <a:r>
              <a:rPr lang="es-EC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El </a:t>
            </a:r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Ministro de Relaciones Exteriores y Movilidad </a:t>
            </a:r>
          </a:p>
          <a:p>
            <a:pPr algn="just"/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Humana o su delegado permanente; y, </a:t>
            </a:r>
          </a:p>
          <a:p>
            <a:pPr algn="just"/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El Ministro de Defensa Nacional o su delegado </a:t>
            </a:r>
          </a:p>
          <a:p>
            <a:pPr algn="just"/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permanente</a:t>
            </a:r>
          </a:p>
          <a:p>
            <a:pPr algn="just"/>
            <a:endParaRPr lang="es-E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t="-239" b="11721"/>
          <a:stretch/>
        </p:blipFill>
        <p:spPr>
          <a:xfrm>
            <a:off x="8028384" y="155697"/>
            <a:ext cx="1080000" cy="74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42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5D8F5-179A-48AE-92E1-DE60B33D791A}" type="slidenum">
              <a:rPr lang="es-EC" smtClean="0"/>
              <a:pPr/>
              <a:t>31</a:t>
            </a:fld>
            <a:endParaRPr lang="es-EC" dirty="0"/>
          </a:p>
        </p:txBody>
      </p:sp>
      <p:sp>
        <p:nvSpPr>
          <p:cNvPr id="19" name="18 Rectángulo redondeado"/>
          <p:cNvSpPr/>
          <p:nvPr/>
        </p:nvSpPr>
        <p:spPr>
          <a:xfrm>
            <a:off x="2628024" y="908720"/>
            <a:ext cx="4320000" cy="540000"/>
          </a:xfrm>
          <a:prstGeom prst="roundRect">
            <a:avLst/>
          </a:prstGeom>
          <a:solidFill>
            <a:srgbClr val="000A38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Atribuciones de la SENPLADES</a:t>
            </a:r>
            <a:endParaRPr lang="es-E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23 Rectángulo redondeado"/>
          <p:cNvSpPr/>
          <p:nvPr/>
        </p:nvSpPr>
        <p:spPr>
          <a:xfrm>
            <a:off x="499659" y="1557352"/>
            <a:ext cx="8208912" cy="4320000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prstMaterial="dkEdge">
            <a:bevelT w="317500" h="254000"/>
            <a:bevelB w="317500" h="2540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358775" indent="-358775" algn="just"/>
            <a:r>
              <a:rPr lang="es-EC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 Coordinar   </a:t>
            </a:r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  implementación   de   las   </a:t>
            </a:r>
            <a:r>
              <a:rPr lang="es-EC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políticas nacionales </a:t>
            </a:r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oceánicas y costeras; </a:t>
            </a:r>
          </a:p>
          <a:p>
            <a:pPr marL="358775" indent="-358775" algn="just"/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  Elaborar y actualizar la agenda intersectorial del mar </a:t>
            </a:r>
            <a:r>
              <a:rPr lang="es-EC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asegurar su adecuada implementación. </a:t>
            </a:r>
          </a:p>
          <a:p>
            <a:pPr marL="358775" indent="-358775" algn="just"/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 </a:t>
            </a:r>
            <a:r>
              <a:rPr lang="es-EC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Realizar  </a:t>
            </a:r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seguimiento  y  monitoreo  de  las  </a:t>
            </a:r>
            <a:r>
              <a:rPr lang="es-EC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actividades que </a:t>
            </a:r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desarrollen las instituciones públicas en el </a:t>
            </a:r>
            <a:r>
              <a:rPr lang="es-EC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espacio marino</a:t>
            </a:r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con  la  finalidad  de  verificar  que  se  </a:t>
            </a:r>
            <a:r>
              <a:rPr lang="es-EC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enmarquen dentro </a:t>
            </a:r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las políticas nacionales definidas</a:t>
            </a:r>
            <a:r>
              <a:rPr lang="es-EC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s-EC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RÃ©sultats de recherche d'images pour Â«Â senplades ecuadorÂ Â»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392" y="-116044"/>
            <a:ext cx="162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160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5D8F5-179A-48AE-92E1-DE60B33D791A}" type="slidenum">
              <a:rPr lang="es-EC" smtClean="0"/>
              <a:pPr/>
              <a:t>32</a:t>
            </a:fld>
            <a:endParaRPr lang="es-EC" dirty="0"/>
          </a:p>
        </p:txBody>
      </p:sp>
      <p:sp>
        <p:nvSpPr>
          <p:cNvPr id="19" name="18 Rectángulo redondeado"/>
          <p:cNvSpPr/>
          <p:nvPr/>
        </p:nvSpPr>
        <p:spPr>
          <a:xfrm>
            <a:off x="2628024" y="908720"/>
            <a:ext cx="4320000" cy="540000"/>
          </a:xfrm>
          <a:prstGeom prst="roundRect">
            <a:avLst/>
          </a:prstGeom>
          <a:solidFill>
            <a:srgbClr val="000A38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Atribuciones de la MIDENA</a:t>
            </a:r>
            <a:endParaRPr lang="es-E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23 Rectángulo redondeado"/>
          <p:cNvSpPr/>
          <p:nvPr/>
        </p:nvSpPr>
        <p:spPr>
          <a:xfrm>
            <a:off x="499659" y="1557352"/>
            <a:ext cx="8208912" cy="4320000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prstMaterial="dkEdge">
            <a:bevelT w="317500" h="254000"/>
            <a:bevelB w="317500" h="2540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358775" indent="-358775" algn="just"/>
            <a:r>
              <a:rPr lang="es-EC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Dirigir  </a:t>
            </a:r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 política  de  defensa  del  espacio  marítimo  </a:t>
            </a:r>
            <a:r>
              <a:rPr lang="es-EC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coordinar  </a:t>
            </a:r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  acciones  con  las  demás  instituciones  </a:t>
            </a:r>
            <a:r>
              <a:rPr lang="es-EC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 Estado</a:t>
            </a:r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marL="358775" indent="-358775" algn="just"/>
            <a:r>
              <a:rPr lang="es-EC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Controlar </a:t>
            </a:r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ejecución de la política de </a:t>
            </a:r>
            <a:r>
              <a:rPr lang="es-EC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protección de  </a:t>
            </a:r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  actividades  marítimas  y  vigilancia  del  </a:t>
            </a:r>
            <a:r>
              <a:rPr lang="es-EC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espacio marítimo </a:t>
            </a:r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fluvial del territorio nacional, a través de </a:t>
            </a:r>
            <a:r>
              <a:rPr lang="es-EC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Autoridad </a:t>
            </a:r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Marítima Nacional; y, </a:t>
            </a:r>
          </a:p>
          <a:p>
            <a:pPr marL="358775" indent="-358775" algn="just"/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s-EC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Resguardar  </a:t>
            </a:r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 soberanía  nacional  y  controlar  </a:t>
            </a:r>
            <a:r>
              <a:rPr lang="es-EC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seguridad </a:t>
            </a:r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 navegación y la vida humana en el mar</a:t>
            </a:r>
            <a:r>
              <a:rPr lang="es-EC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en </a:t>
            </a:r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 calidad de Policía Marítima,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4000" y="188640"/>
            <a:ext cx="1800000" cy="82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01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755576" y="2636912"/>
            <a:ext cx="7740000" cy="1080000"/>
          </a:xfrm>
          <a:prstGeom prst="roundRect">
            <a:avLst/>
          </a:prstGeom>
          <a:solidFill>
            <a:srgbClr val="000A38"/>
          </a:solidFill>
          <a:ln>
            <a:solidFill>
              <a:srgbClr val="001848"/>
            </a:solidFill>
          </a:ln>
          <a:scene3d>
            <a:camera prst="orthographicFront"/>
            <a:lightRig rig="threePt" dir="t"/>
          </a:scene3d>
          <a:sp3d>
            <a:bevelT w="152400"/>
            <a:bevelB w="152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dirty="0" smtClean="0">
                <a:latin typeface="Arial Black" panose="020B0A04020102020204" pitchFamily="34" charset="0"/>
              </a:rPr>
              <a:t>METODOLOGÍA</a:t>
            </a:r>
            <a:endParaRPr lang="es-EC" dirty="0">
              <a:latin typeface="Arial Black" panose="020B0A04020102020204" pitchFamily="34" charset="0"/>
            </a:endParaRPr>
          </a:p>
        </p:txBody>
      </p:sp>
      <p:sp>
        <p:nvSpPr>
          <p:cNvPr id="8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7F53225-99B2-41B1-8B80-20C9B126D3F7}" type="slidenum">
              <a:rPr lang="es-ES" smtClean="0"/>
              <a:t>33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7843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/>
              <a:pPr/>
              <a:t>34</a:t>
            </a:fld>
            <a:endParaRPr lang="es-EC" dirty="0"/>
          </a:p>
        </p:txBody>
      </p:sp>
      <p:sp>
        <p:nvSpPr>
          <p:cNvPr id="3" name="Rectángulo redondeado 2"/>
          <p:cNvSpPr/>
          <p:nvPr/>
        </p:nvSpPr>
        <p:spPr>
          <a:xfrm>
            <a:off x="2556416" y="2240808"/>
            <a:ext cx="5760000" cy="1440000"/>
          </a:xfrm>
          <a:prstGeom prst="roundRect">
            <a:avLst/>
          </a:prstGeom>
          <a:solidFill>
            <a:srgbClr val="000A38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variable independiente para el presente estudio fue definida como: “</a:t>
            </a:r>
            <a:r>
              <a:rPr lang="es-EC" sz="28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cambios de competencias institucionales </a:t>
            </a:r>
            <a:r>
              <a:rPr lang="es-EC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</p:txBody>
      </p:sp>
      <p:sp>
        <p:nvSpPr>
          <p:cNvPr id="4" name="Rectángulo redondeado 3"/>
          <p:cNvSpPr/>
          <p:nvPr/>
        </p:nvSpPr>
        <p:spPr>
          <a:xfrm>
            <a:off x="2556416" y="1700808"/>
            <a:ext cx="3600000" cy="540000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prstMaterial="dkEdge">
            <a:bevelT w="317500" h="254000"/>
            <a:bevelB w="317500" h="2540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Variable Independiente</a:t>
            </a:r>
          </a:p>
        </p:txBody>
      </p:sp>
      <p:sp>
        <p:nvSpPr>
          <p:cNvPr id="6" name="Rectángulo redondeado 5"/>
          <p:cNvSpPr/>
          <p:nvPr/>
        </p:nvSpPr>
        <p:spPr>
          <a:xfrm>
            <a:off x="2556416" y="4437272"/>
            <a:ext cx="5760000" cy="1440000"/>
          </a:xfrm>
          <a:prstGeom prst="roundRect">
            <a:avLst/>
          </a:prstGeom>
          <a:solidFill>
            <a:srgbClr val="000A38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variable dependiente se fue definida como “</a:t>
            </a:r>
            <a:r>
              <a:rPr lang="es-EC" sz="28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desarrollo de los intereses marítimos</a:t>
            </a:r>
            <a:r>
              <a:rPr lang="es-EC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</p:txBody>
      </p:sp>
      <p:sp>
        <p:nvSpPr>
          <p:cNvPr id="7" name="Rectángulo redondeado 6"/>
          <p:cNvSpPr/>
          <p:nvPr/>
        </p:nvSpPr>
        <p:spPr>
          <a:xfrm>
            <a:off x="2556416" y="3897272"/>
            <a:ext cx="3600000" cy="540000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prstMaterial="dkEdge">
            <a:bevelT w="317500" h="254000"/>
            <a:bevelB w="317500" h="2540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Variable Dependiente</a:t>
            </a:r>
          </a:p>
        </p:txBody>
      </p:sp>
      <p:grpSp>
        <p:nvGrpSpPr>
          <p:cNvPr id="9" name="Grupo 8"/>
          <p:cNvGrpSpPr>
            <a:grpSpLocks noChangeAspect="1"/>
          </p:cNvGrpSpPr>
          <p:nvPr/>
        </p:nvGrpSpPr>
        <p:grpSpPr>
          <a:xfrm>
            <a:off x="107504" y="2384808"/>
            <a:ext cx="2160000" cy="1296000"/>
            <a:chOff x="251520" y="1630596"/>
            <a:chExt cx="3600000" cy="2160000"/>
          </a:xfrm>
        </p:grpSpPr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20" y="1630596"/>
              <a:ext cx="3600000" cy="2160000"/>
            </a:xfrm>
            <a:prstGeom prst="rect">
              <a:avLst/>
            </a:prstGeom>
          </p:spPr>
        </p:pic>
        <p:pic>
          <p:nvPicPr>
            <p:cNvPr id="13" name="Imagen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683" y="2024844"/>
              <a:ext cx="1800000" cy="739347"/>
            </a:xfrm>
            <a:prstGeom prst="rect">
              <a:avLst/>
            </a:prstGeom>
          </p:spPr>
        </p:pic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10194" y="2614645"/>
              <a:ext cx="720000" cy="72483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5" name="Imagen 14"/>
            <p:cNvPicPr>
              <a:picLocks noChangeAspect="1"/>
            </p:cNvPicPr>
            <p:nvPr/>
          </p:nvPicPr>
          <p:blipFill rotWithShape="1">
            <a:blip r:embed="rId6"/>
            <a:srcRect l="7476" t="27320" r="38659" b="18249"/>
            <a:stretch/>
          </p:blipFill>
          <p:spPr>
            <a:xfrm>
              <a:off x="2095782" y="2078039"/>
              <a:ext cx="1080000" cy="682105"/>
            </a:xfrm>
            <a:prstGeom prst="ellipse">
              <a:avLst/>
            </a:prstGeom>
            <a:ln>
              <a:noFill/>
            </a:ln>
            <a:effectLst>
              <a:softEdge rad="25400"/>
            </a:effectLst>
          </p:spPr>
        </p:pic>
        <p:pic>
          <p:nvPicPr>
            <p:cNvPr id="16" name="Imagen 1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b="53096"/>
            <a:stretch/>
          </p:blipFill>
          <p:spPr>
            <a:xfrm>
              <a:off x="2028430" y="2733299"/>
              <a:ext cx="1080000" cy="65509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17" name="Grupo 16"/>
          <p:cNvGrpSpPr>
            <a:grpSpLocks noChangeAspect="1"/>
          </p:cNvGrpSpPr>
          <p:nvPr/>
        </p:nvGrpSpPr>
        <p:grpSpPr>
          <a:xfrm>
            <a:off x="251520" y="4440444"/>
            <a:ext cx="2160000" cy="1296000"/>
            <a:chOff x="251520" y="1630596"/>
            <a:chExt cx="3600000" cy="2160000"/>
          </a:xfrm>
        </p:grpSpPr>
        <p:pic>
          <p:nvPicPr>
            <p:cNvPr id="18" name="Imagen 17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20" y="1630596"/>
              <a:ext cx="3600000" cy="2160000"/>
            </a:xfrm>
            <a:prstGeom prst="rect">
              <a:avLst/>
            </a:prstGeom>
          </p:spPr>
        </p:pic>
        <p:pic>
          <p:nvPicPr>
            <p:cNvPr id="19" name="Imagen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683" y="2024844"/>
              <a:ext cx="1800000" cy="739347"/>
            </a:xfrm>
            <a:prstGeom prst="rect">
              <a:avLst/>
            </a:prstGeom>
          </p:spPr>
        </p:pic>
        <p:pic>
          <p:nvPicPr>
            <p:cNvPr id="20" name="Imagen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10194" y="2614645"/>
              <a:ext cx="720000" cy="72483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1" name="Imagen 20"/>
            <p:cNvPicPr>
              <a:picLocks noChangeAspect="1"/>
            </p:cNvPicPr>
            <p:nvPr/>
          </p:nvPicPr>
          <p:blipFill rotWithShape="1">
            <a:blip r:embed="rId6"/>
            <a:srcRect l="7476" t="27320" r="38659" b="18249"/>
            <a:stretch/>
          </p:blipFill>
          <p:spPr>
            <a:xfrm>
              <a:off x="2095782" y="2078039"/>
              <a:ext cx="1080000" cy="682105"/>
            </a:xfrm>
            <a:prstGeom prst="ellipse">
              <a:avLst/>
            </a:prstGeom>
            <a:ln>
              <a:noFill/>
            </a:ln>
            <a:effectLst>
              <a:softEdge rad="25400"/>
            </a:effectLst>
          </p:spPr>
        </p:pic>
        <p:pic>
          <p:nvPicPr>
            <p:cNvPr id="22" name="Imagen 2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b="53096"/>
            <a:stretch/>
          </p:blipFill>
          <p:spPr>
            <a:xfrm>
              <a:off x="2028430" y="2733299"/>
              <a:ext cx="1080000" cy="65509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55025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E207E0DD-702E-4C5A-8246-5622ADFE274D}" type="slidenum">
              <a:rPr lang="es-ES"/>
              <a:t>35</a:t>
            </a:fld>
            <a:endParaRPr lang="es-ES" dirty="0"/>
          </a:p>
        </p:txBody>
      </p:sp>
      <p:sp>
        <p:nvSpPr>
          <p:cNvPr id="5" name="Rectángulo redondeado 4"/>
          <p:cNvSpPr/>
          <p:nvPr/>
        </p:nvSpPr>
        <p:spPr>
          <a:xfrm>
            <a:off x="2929083" y="3510162"/>
            <a:ext cx="3600000" cy="720000"/>
          </a:xfrm>
          <a:prstGeom prst="roundRect">
            <a:avLst/>
          </a:prstGeom>
          <a:solidFill>
            <a:srgbClr val="000A38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Enfoque</a:t>
            </a:r>
          </a:p>
          <a:p>
            <a:pPr algn="ctr"/>
            <a:r>
              <a:rPr lang="es-EC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Cualitativo</a:t>
            </a:r>
            <a:endParaRPr lang="es-EC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1619446" y="5015068"/>
            <a:ext cx="1800000" cy="36000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b="1" dirty="0" smtClean="0">
                <a:solidFill>
                  <a:srgbClr val="000A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Revisión</a:t>
            </a:r>
            <a:endParaRPr lang="es-EC" sz="2000" b="1" dirty="0">
              <a:solidFill>
                <a:srgbClr val="000A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3829084" y="5015068"/>
            <a:ext cx="1800000" cy="36000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b="1" dirty="0" smtClean="0">
                <a:solidFill>
                  <a:srgbClr val="000A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Análisis</a:t>
            </a:r>
            <a:endParaRPr lang="es-EC" sz="2000" b="1" dirty="0">
              <a:solidFill>
                <a:srgbClr val="000A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Conector recto de flecha 7"/>
          <p:cNvCxnSpPr>
            <a:stCxn id="5" idx="2"/>
            <a:endCxn id="6" idx="0"/>
          </p:cNvCxnSpPr>
          <p:nvPr/>
        </p:nvCxnSpPr>
        <p:spPr>
          <a:xfrm flipH="1">
            <a:off x="2519446" y="4234759"/>
            <a:ext cx="2209638" cy="780309"/>
          </a:xfrm>
          <a:prstGeom prst="straightConnector1">
            <a:avLst/>
          </a:prstGeom>
          <a:ln w="31750">
            <a:solidFill>
              <a:srgbClr val="001848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de flecha 8"/>
          <p:cNvCxnSpPr>
            <a:stCxn id="5" idx="2"/>
            <a:endCxn id="7" idx="0"/>
          </p:cNvCxnSpPr>
          <p:nvPr/>
        </p:nvCxnSpPr>
        <p:spPr>
          <a:xfrm>
            <a:off x="4729084" y="4234759"/>
            <a:ext cx="0" cy="780309"/>
          </a:xfrm>
          <a:prstGeom prst="straightConnector1">
            <a:avLst/>
          </a:prstGeom>
          <a:ln w="31750">
            <a:solidFill>
              <a:srgbClr val="001848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de flecha 9"/>
          <p:cNvCxnSpPr>
            <a:stCxn id="5" idx="2"/>
            <a:endCxn id="11" idx="0"/>
          </p:cNvCxnSpPr>
          <p:nvPr/>
        </p:nvCxnSpPr>
        <p:spPr>
          <a:xfrm>
            <a:off x="4729084" y="4234759"/>
            <a:ext cx="2205101" cy="777498"/>
          </a:xfrm>
          <a:prstGeom prst="straightConnector1">
            <a:avLst/>
          </a:prstGeom>
          <a:ln w="31750">
            <a:solidFill>
              <a:srgbClr val="001848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ángulo redondeado 10"/>
          <p:cNvSpPr/>
          <p:nvPr/>
        </p:nvSpPr>
        <p:spPr>
          <a:xfrm>
            <a:off x="6034185" y="5012257"/>
            <a:ext cx="1800000" cy="36000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b="1" dirty="0" smtClean="0">
                <a:solidFill>
                  <a:srgbClr val="000A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Conclusión</a:t>
            </a:r>
          </a:p>
        </p:txBody>
      </p:sp>
      <p:sp>
        <p:nvSpPr>
          <p:cNvPr id="13" name="Rectángulo redondeado 12"/>
          <p:cNvSpPr/>
          <p:nvPr/>
        </p:nvSpPr>
        <p:spPr>
          <a:xfrm>
            <a:off x="1873200" y="1808880"/>
            <a:ext cx="5760000" cy="720000"/>
          </a:xfrm>
          <a:prstGeom prst="roundRect">
            <a:avLst/>
          </a:prstGeom>
          <a:solidFill>
            <a:srgbClr val="000A38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Tipo de investigación</a:t>
            </a:r>
            <a:endParaRPr lang="es-EC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ángulo redondeado 14"/>
          <p:cNvSpPr/>
          <p:nvPr/>
        </p:nvSpPr>
        <p:spPr>
          <a:xfrm>
            <a:off x="1849083" y="1232816"/>
            <a:ext cx="2880000" cy="54000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b="1" dirty="0" smtClean="0">
                <a:solidFill>
                  <a:srgbClr val="000A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Documental</a:t>
            </a:r>
            <a:endParaRPr lang="es-EC" sz="2000" b="1" dirty="0">
              <a:solidFill>
                <a:srgbClr val="000A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ángulo redondeado 15"/>
          <p:cNvSpPr/>
          <p:nvPr/>
        </p:nvSpPr>
        <p:spPr>
          <a:xfrm>
            <a:off x="4745903" y="1232816"/>
            <a:ext cx="2880000" cy="54000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b="1" dirty="0" smtClean="0">
                <a:solidFill>
                  <a:srgbClr val="000A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Encuesta</a:t>
            </a:r>
            <a:endParaRPr lang="es-EC" sz="2000" b="1" dirty="0">
              <a:solidFill>
                <a:srgbClr val="000A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58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755576" y="2636912"/>
            <a:ext cx="7740000" cy="1080000"/>
          </a:xfrm>
          <a:prstGeom prst="roundRect">
            <a:avLst/>
          </a:prstGeom>
          <a:solidFill>
            <a:srgbClr val="000A38"/>
          </a:solidFill>
          <a:ln>
            <a:solidFill>
              <a:srgbClr val="001848"/>
            </a:solidFill>
          </a:ln>
          <a:scene3d>
            <a:camera prst="orthographicFront"/>
            <a:lightRig rig="threePt" dir="t"/>
          </a:scene3d>
          <a:sp3d>
            <a:bevelT w="152400"/>
            <a:bevelB w="152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dirty="0" smtClean="0">
                <a:latin typeface="Arial Black" panose="020B0A04020102020204" pitchFamily="34" charset="0"/>
              </a:rPr>
              <a:t>RESULTADO Y ANÁLISIS</a:t>
            </a:r>
            <a:endParaRPr lang="es-EC" dirty="0">
              <a:latin typeface="Arial Black" panose="020B0A04020102020204" pitchFamily="34" charset="0"/>
            </a:endParaRPr>
          </a:p>
        </p:txBody>
      </p:sp>
      <p:sp>
        <p:nvSpPr>
          <p:cNvPr id="8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7F53225-99B2-41B1-8B80-20C9B126D3F7}" type="slidenum">
              <a:rPr lang="es-ES" smtClean="0"/>
              <a:t>36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7062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5D8F5-179A-48AE-92E1-DE60B33D791A}" type="slidenum">
              <a:rPr lang="es-EC" smtClean="0"/>
              <a:pPr/>
              <a:t>37</a:t>
            </a:fld>
            <a:endParaRPr lang="es-EC" dirty="0"/>
          </a:p>
        </p:txBody>
      </p:sp>
      <p:sp>
        <p:nvSpPr>
          <p:cNvPr id="19" name="18 Rectángulo redondeado"/>
          <p:cNvSpPr/>
          <p:nvPr/>
        </p:nvSpPr>
        <p:spPr>
          <a:xfrm>
            <a:off x="2628024" y="908720"/>
            <a:ext cx="4320000" cy="540000"/>
          </a:xfrm>
          <a:prstGeom prst="roundRect">
            <a:avLst/>
          </a:prstGeom>
          <a:solidFill>
            <a:srgbClr val="000A38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Aporte de la Armada</a:t>
            </a:r>
            <a:endParaRPr lang="es-E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21 Rectángulo redondeado"/>
          <p:cNvSpPr/>
          <p:nvPr/>
        </p:nvSpPr>
        <p:spPr>
          <a:xfrm>
            <a:off x="2628024" y="1582238"/>
            <a:ext cx="4320000" cy="1260000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prstMaterial="dkEdge">
            <a:bevelT w="317500" h="254000"/>
            <a:bevelB w="317500" h="2540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Creación de la Dirección de Desarrollo Marítimo</a:t>
            </a:r>
          </a:p>
          <a:p>
            <a:pPr algn="ctr"/>
            <a:r>
              <a:rPr lang="es-E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1973</a:t>
            </a:r>
            <a:endParaRPr lang="es-E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22 Rectángulo redondeado"/>
          <p:cNvSpPr/>
          <p:nvPr/>
        </p:nvSpPr>
        <p:spPr>
          <a:xfrm>
            <a:off x="683568" y="2992720"/>
            <a:ext cx="8208912" cy="648072"/>
          </a:xfrm>
          <a:prstGeom prst="roundRect">
            <a:avLst/>
          </a:prstGeom>
          <a:solidFill>
            <a:srgbClr val="000A38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DIGEIM</a:t>
            </a:r>
            <a:endParaRPr lang="es-E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23 Rectángulo redondeado"/>
          <p:cNvSpPr/>
          <p:nvPr/>
        </p:nvSpPr>
        <p:spPr>
          <a:xfrm>
            <a:off x="683568" y="3789320"/>
            <a:ext cx="8208912" cy="2520000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prstMaterial="dkEdge">
            <a:bevelT w="317500" h="254000"/>
            <a:bevelB w="317500" h="2540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Tx/>
              <a:buChar char="-"/>
            </a:pPr>
            <a:r>
              <a:rPr lang="es-E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Creación 1977</a:t>
            </a:r>
          </a:p>
          <a:p>
            <a:pPr marL="342900" indent="-342900" algn="ctr">
              <a:buFontTx/>
              <a:buChar char="-"/>
            </a:pPr>
            <a:r>
              <a:rPr lang="es-E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Políticas Oceánicas</a:t>
            </a:r>
          </a:p>
          <a:p>
            <a:pPr marL="342900" indent="-342900" algn="ctr">
              <a:buFontTx/>
              <a:buChar char="-"/>
            </a:pPr>
            <a:r>
              <a:rPr lang="es-E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CONVEMAR</a:t>
            </a:r>
          </a:p>
          <a:p>
            <a:pPr marL="342900" indent="-342900" algn="ctr">
              <a:buFontTx/>
              <a:buChar char="-"/>
            </a:pPr>
            <a:r>
              <a:rPr lang="es-E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Investigación Marítima</a:t>
            </a:r>
          </a:p>
          <a:p>
            <a:pPr marL="342900" indent="-342900" algn="ctr">
              <a:buFontTx/>
              <a:buChar char="-"/>
            </a:pPr>
            <a:r>
              <a:rPr lang="es-E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Antártica</a:t>
            </a:r>
          </a:p>
          <a:p>
            <a:pPr marL="342900" indent="-342900" algn="ctr">
              <a:buFontTx/>
              <a:buChar char="-"/>
            </a:pPr>
            <a:r>
              <a:rPr lang="es-E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Conciencia marítima</a:t>
            </a:r>
          </a:p>
          <a:p>
            <a:pPr algn="ctr"/>
            <a:endParaRPr lang="es-E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36296" y="1672238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47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5D8F5-179A-48AE-92E1-DE60B33D791A}" type="slidenum">
              <a:rPr lang="es-EC" smtClean="0"/>
              <a:pPr/>
              <a:t>38</a:t>
            </a:fld>
            <a:endParaRPr lang="es-EC" dirty="0"/>
          </a:p>
        </p:txBody>
      </p:sp>
      <p:sp>
        <p:nvSpPr>
          <p:cNvPr id="19" name="18 Rectángulo redondeado"/>
          <p:cNvSpPr/>
          <p:nvPr/>
        </p:nvSpPr>
        <p:spPr>
          <a:xfrm>
            <a:off x="2628024" y="908720"/>
            <a:ext cx="4320000" cy="540000"/>
          </a:xfrm>
          <a:prstGeom prst="roundRect">
            <a:avLst/>
          </a:prstGeom>
          <a:solidFill>
            <a:srgbClr val="000A38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Aporte del </a:t>
            </a:r>
            <a:r>
              <a:rPr lang="es-E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CIM</a:t>
            </a:r>
            <a:endParaRPr lang="es-E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21 Rectángulo redondeado"/>
          <p:cNvSpPr/>
          <p:nvPr/>
        </p:nvSpPr>
        <p:spPr>
          <a:xfrm>
            <a:off x="2628024" y="1582238"/>
            <a:ext cx="4320000" cy="1260000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prstMaterial="dkEdge">
            <a:bevelT w="317500" h="254000"/>
            <a:bevelB w="317500" h="2540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2011</a:t>
            </a:r>
            <a:endParaRPr lang="es-E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22 Rectángulo redondeado"/>
          <p:cNvSpPr/>
          <p:nvPr/>
        </p:nvSpPr>
        <p:spPr>
          <a:xfrm>
            <a:off x="683568" y="2992720"/>
            <a:ext cx="8208912" cy="648072"/>
          </a:xfrm>
          <a:prstGeom prst="roundRect">
            <a:avLst/>
          </a:prstGeom>
          <a:solidFill>
            <a:srgbClr val="000A38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SETEMAR</a:t>
            </a:r>
            <a:endParaRPr lang="es-E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23 Rectángulo redondeado"/>
          <p:cNvSpPr/>
          <p:nvPr/>
        </p:nvSpPr>
        <p:spPr>
          <a:xfrm>
            <a:off x="683568" y="3789320"/>
            <a:ext cx="8208912" cy="2520000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prstMaterial="dkEdge">
            <a:bevelT w="317500" h="254000"/>
            <a:bevelB w="317500" h="2540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Tx/>
              <a:buChar char="-"/>
            </a:pPr>
            <a:r>
              <a:rPr lang="es-E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Publicación Políticas Oceánicas</a:t>
            </a:r>
          </a:p>
          <a:p>
            <a:pPr marL="342900" indent="-342900" algn="ctr">
              <a:buFontTx/>
              <a:buChar char="-"/>
            </a:pPr>
            <a:r>
              <a:rPr lang="es-E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Ordenamiento territorial</a:t>
            </a:r>
          </a:p>
          <a:p>
            <a:pPr marL="342900" indent="-342900" algn="ctr">
              <a:buFontTx/>
              <a:buChar char="-"/>
            </a:pPr>
            <a:r>
              <a:rPr lang="es-E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 para el Desarrollo Marino Costero</a:t>
            </a:r>
          </a:p>
          <a:p>
            <a:pPr marL="342900" indent="-342900" algn="ctr">
              <a:buFontTx/>
              <a:buChar char="-"/>
            </a:pPr>
            <a:r>
              <a:rPr lang="es-E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Representación internacional</a:t>
            </a:r>
          </a:p>
          <a:p>
            <a:pPr marL="342900" indent="-342900" algn="ctr">
              <a:buFontTx/>
              <a:buChar char="-"/>
            </a:pPr>
            <a:r>
              <a:rPr lang="es-E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Consultorías</a:t>
            </a:r>
          </a:p>
          <a:p>
            <a:pPr marL="342900" indent="-342900" algn="ctr">
              <a:buFontTx/>
              <a:buChar char="-"/>
            </a:pPr>
            <a:endParaRPr lang="es-ES" sz="24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t="-239" b="11721"/>
          <a:stretch/>
        </p:blipFill>
        <p:spPr>
          <a:xfrm>
            <a:off x="7092480" y="1556792"/>
            <a:ext cx="1800000" cy="124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5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/>
              <a:pPr/>
              <a:t>39</a:t>
            </a:fld>
            <a:endParaRPr lang="es-EC" dirty="0"/>
          </a:p>
        </p:txBody>
      </p:sp>
      <p:sp>
        <p:nvSpPr>
          <p:cNvPr id="3" name="Rectángulo redondeado 2"/>
          <p:cNvSpPr/>
          <p:nvPr/>
        </p:nvSpPr>
        <p:spPr>
          <a:xfrm>
            <a:off x="37526" y="3377220"/>
            <a:ext cx="2160000" cy="1080000"/>
          </a:xfrm>
          <a:prstGeom prst="roundRect">
            <a:avLst/>
          </a:prstGeom>
          <a:solidFill>
            <a:srgbClr val="000A38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preguntas</a:t>
            </a:r>
          </a:p>
          <a:p>
            <a:pPr algn="just"/>
            <a:r>
              <a:rPr lang="es-EC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/ componente</a:t>
            </a:r>
          </a:p>
          <a:p>
            <a:pPr algn="just"/>
            <a:r>
              <a:rPr lang="es-EC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extremos</a:t>
            </a:r>
            <a:endParaRPr lang="es-EC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3203848" y="764704"/>
            <a:ext cx="2880000" cy="540000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prstMaterial="dkEdge">
            <a:bevelT w="317500" h="254000"/>
            <a:bevelB w="317500" h="2540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Encuesta</a:t>
            </a:r>
          </a:p>
        </p:txBody>
      </p:sp>
      <p:sp>
        <p:nvSpPr>
          <p:cNvPr id="5" name="Rectángulo redondeado 4"/>
          <p:cNvSpPr/>
          <p:nvPr/>
        </p:nvSpPr>
        <p:spPr>
          <a:xfrm>
            <a:off x="4644008" y="1453673"/>
            <a:ext cx="4320000" cy="540000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prstMaterial="dkEdge">
            <a:bevelT w="317500" h="254000"/>
            <a:bevelB w="317500" h="2540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 funcionarios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EDE7F6"/>
              </a:clrFrom>
              <a:clrTo>
                <a:srgbClr val="EDE7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506" y="1324675"/>
            <a:ext cx="1851428" cy="5400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11595" y="2073395"/>
            <a:ext cx="1080000" cy="10800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28734" y="2084870"/>
            <a:ext cx="1080000" cy="10800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45106" y="2045316"/>
            <a:ext cx="1080000" cy="108000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00776" y="3055577"/>
            <a:ext cx="1520000" cy="108000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75851" y="3055577"/>
            <a:ext cx="1856842" cy="1080000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75013" y="3055577"/>
            <a:ext cx="1080000" cy="1080000"/>
          </a:xfrm>
          <a:prstGeom prst="rect">
            <a:avLst/>
          </a:prstGeom>
        </p:spPr>
      </p:pic>
      <p:pic>
        <p:nvPicPr>
          <p:cNvPr id="17" name="Picture 2" descr="Imagen relacionada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821" y="2083713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ángulo redondeado 17"/>
          <p:cNvSpPr/>
          <p:nvPr/>
        </p:nvSpPr>
        <p:spPr>
          <a:xfrm>
            <a:off x="4644008" y="4198894"/>
            <a:ext cx="4320000" cy="540000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prstMaterial="dkEdge">
            <a:bevelT w="317500" h="254000"/>
            <a:bevelB w="317500" h="2540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 respuestas</a:t>
            </a: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29506" y="4849516"/>
            <a:ext cx="6372225" cy="18192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1" name="Rectángulo 20"/>
          <p:cNvSpPr/>
          <p:nvPr/>
        </p:nvSpPr>
        <p:spPr>
          <a:xfrm>
            <a:off x="1979712" y="5805264"/>
            <a:ext cx="6045394" cy="72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21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755576" y="2636912"/>
            <a:ext cx="7740000" cy="1080000"/>
          </a:xfrm>
          <a:prstGeom prst="roundRect">
            <a:avLst/>
          </a:prstGeom>
          <a:solidFill>
            <a:srgbClr val="000A38"/>
          </a:solidFill>
          <a:ln>
            <a:solidFill>
              <a:srgbClr val="001848"/>
            </a:solidFill>
          </a:ln>
          <a:scene3d>
            <a:camera prst="orthographicFront"/>
            <a:lightRig rig="threePt" dir="t"/>
          </a:scene3d>
          <a:sp3d>
            <a:bevelT w="152400"/>
            <a:bevelB w="152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dirty="0" smtClean="0">
                <a:latin typeface="Arial Black" panose="020B0A04020102020204" pitchFamily="34" charset="0"/>
              </a:rPr>
              <a:t>INTRODUCCIÓN</a:t>
            </a:r>
            <a:endParaRPr lang="es-EC" dirty="0">
              <a:latin typeface="Arial Black" panose="020B0A04020102020204" pitchFamily="34" charset="0"/>
            </a:endParaRPr>
          </a:p>
        </p:txBody>
      </p:sp>
      <p:sp>
        <p:nvSpPr>
          <p:cNvPr id="8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7F53225-99B2-41B1-8B80-20C9B126D3F7}" type="slidenum">
              <a:rPr lang="es-ES" smtClean="0"/>
              <a:t>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07979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328" y="2399405"/>
            <a:ext cx="4320000" cy="26712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92" y="2399405"/>
            <a:ext cx="4320000" cy="2671200"/>
          </a:xfrm>
          <a:prstGeom prst="rect">
            <a:avLst/>
          </a:prstGeom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/>
              <a:pPr/>
              <a:t>40</a:t>
            </a:fld>
            <a:endParaRPr lang="es-EC" dirty="0"/>
          </a:p>
        </p:txBody>
      </p:sp>
      <p:sp>
        <p:nvSpPr>
          <p:cNvPr id="3" name="Rectángulo redondeado 2"/>
          <p:cNvSpPr/>
          <p:nvPr/>
        </p:nvSpPr>
        <p:spPr>
          <a:xfrm>
            <a:off x="3203848" y="1124744"/>
            <a:ext cx="5760000" cy="1080000"/>
          </a:xfrm>
          <a:prstGeom prst="roundRect">
            <a:avLst/>
          </a:prstGeom>
          <a:solidFill>
            <a:srgbClr val="000A38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Complejo Geomarítimo</a:t>
            </a:r>
            <a:endParaRPr lang="es-EC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3203848" y="764704"/>
            <a:ext cx="2880000" cy="540000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prstMaterial="dkEdge">
            <a:bevelT w="317500" h="254000"/>
            <a:bevelB w="317500" h="2540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Encuesta</a:t>
            </a:r>
          </a:p>
        </p:txBody>
      </p:sp>
      <p:sp>
        <p:nvSpPr>
          <p:cNvPr id="5" name="Rectángulo redondeado 4"/>
          <p:cNvSpPr/>
          <p:nvPr/>
        </p:nvSpPr>
        <p:spPr>
          <a:xfrm>
            <a:off x="530492" y="5884101"/>
            <a:ext cx="3600000" cy="540000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prstMaterial="dkEdge">
            <a:bevelT w="317500" h="254000"/>
            <a:bevelB w="317500" h="2540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Conocimiento del mar (-)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2467328" y="5265267"/>
            <a:ext cx="4320000" cy="540000"/>
          </a:xfrm>
          <a:prstGeom prst="roundRect">
            <a:avLst/>
          </a:prstGeom>
          <a:solidFill>
            <a:srgbClr val="000A38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58875" indent="-1158875" algn="just"/>
            <a:r>
              <a:rPr lang="es-EC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General: 42,5% ha continuado igual</a:t>
            </a:r>
            <a:endParaRPr lang="es-EC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ángulo redondeado 10"/>
          <p:cNvSpPr/>
          <p:nvPr/>
        </p:nvSpPr>
        <p:spPr>
          <a:xfrm>
            <a:off x="4987328" y="5884101"/>
            <a:ext cx="3600000" cy="540000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prstMaterial="dkEdge">
            <a:bevelT w="317500" h="254000"/>
            <a:bevelB w="317500" h="2540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Continuar actividades</a:t>
            </a:r>
          </a:p>
        </p:txBody>
      </p:sp>
    </p:spTree>
    <p:extLst>
      <p:ext uri="{BB962C8B-B14F-4D97-AF65-F5344CB8AC3E}">
        <p14:creationId xmlns:p14="http://schemas.microsoft.com/office/powerpoint/2010/main" val="345801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/>
              <a:pPr/>
              <a:t>41</a:t>
            </a:fld>
            <a:endParaRPr lang="es-EC" dirty="0"/>
          </a:p>
        </p:txBody>
      </p:sp>
      <p:sp>
        <p:nvSpPr>
          <p:cNvPr id="3" name="Rectángulo redondeado 2"/>
          <p:cNvSpPr/>
          <p:nvPr/>
        </p:nvSpPr>
        <p:spPr>
          <a:xfrm>
            <a:off x="3203848" y="1124744"/>
            <a:ext cx="5760000" cy="1080000"/>
          </a:xfrm>
          <a:prstGeom prst="roundRect">
            <a:avLst/>
          </a:prstGeom>
          <a:solidFill>
            <a:srgbClr val="000A38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Marina Mercante</a:t>
            </a:r>
            <a:endParaRPr lang="es-EC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3203848" y="764704"/>
            <a:ext cx="2880000" cy="54000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sz="2000" b="1" dirty="0" smtClean="0">
                <a:solidFill>
                  <a:srgbClr val="000A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Encuesta</a:t>
            </a:r>
            <a:endParaRPr lang="es-EC" sz="2000" b="1" dirty="0">
              <a:solidFill>
                <a:srgbClr val="000A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ángulo redondeado 4"/>
          <p:cNvSpPr/>
          <p:nvPr/>
        </p:nvSpPr>
        <p:spPr>
          <a:xfrm>
            <a:off x="530492" y="5884101"/>
            <a:ext cx="3600000" cy="540000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prstMaterial="dkEdge">
            <a:bevelT w="317500" h="254000"/>
            <a:bevelB w="317500" h="2540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Continuar actividades 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2467328" y="5265267"/>
            <a:ext cx="4320000" cy="540000"/>
          </a:xfrm>
          <a:prstGeom prst="roundRect">
            <a:avLst/>
          </a:prstGeom>
          <a:solidFill>
            <a:srgbClr val="000A38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57300" indent="-1257300" algn="just"/>
            <a:r>
              <a:rPr lang="es-EC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General: 43,3% ha continuado igual </a:t>
            </a:r>
            <a:endParaRPr lang="es-EC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ángulo redondeado 10"/>
          <p:cNvSpPr/>
          <p:nvPr/>
        </p:nvSpPr>
        <p:spPr>
          <a:xfrm>
            <a:off x="4987328" y="5884101"/>
            <a:ext cx="3600000" cy="540000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prstMaterial="dkEdge">
            <a:bevelT w="317500" h="254000"/>
            <a:bevelB w="317500" h="2540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Construcción naval (-)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92" y="2399405"/>
            <a:ext cx="4320000" cy="26712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328" y="2399405"/>
            <a:ext cx="4320000" cy="267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25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/>
              <a:pPr/>
              <a:t>42</a:t>
            </a:fld>
            <a:endParaRPr lang="es-EC" dirty="0"/>
          </a:p>
        </p:txBody>
      </p:sp>
      <p:sp>
        <p:nvSpPr>
          <p:cNvPr id="3" name="Rectángulo redondeado 2"/>
          <p:cNvSpPr/>
          <p:nvPr/>
        </p:nvSpPr>
        <p:spPr>
          <a:xfrm>
            <a:off x="3203848" y="1124744"/>
            <a:ext cx="5760000" cy="1080000"/>
          </a:xfrm>
          <a:prstGeom prst="roundRect">
            <a:avLst/>
          </a:prstGeom>
          <a:solidFill>
            <a:srgbClr val="000A38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Infraestructura Científica y Tecnológica</a:t>
            </a:r>
            <a:endParaRPr lang="es-EC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3203848" y="764704"/>
            <a:ext cx="2880000" cy="54000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sz="2000" b="1" dirty="0" smtClean="0">
                <a:solidFill>
                  <a:srgbClr val="000A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Encuesta</a:t>
            </a:r>
            <a:endParaRPr lang="es-EC" sz="2000" b="1" dirty="0">
              <a:solidFill>
                <a:srgbClr val="000A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ángulo redondeado 4"/>
          <p:cNvSpPr/>
          <p:nvPr/>
        </p:nvSpPr>
        <p:spPr>
          <a:xfrm>
            <a:off x="530492" y="5884101"/>
            <a:ext cx="3600000" cy="540000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prstMaterial="dkEdge">
            <a:bevelT w="317500" h="254000"/>
            <a:bevelB w="317500" h="2540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Continuar actividades 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2467328" y="5265267"/>
            <a:ext cx="4320000" cy="540000"/>
          </a:xfrm>
          <a:prstGeom prst="roundRect">
            <a:avLst/>
          </a:prstGeom>
          <a:solidFill>
            <a:srgbClr val="000A38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57300" indent="-1257300" algn="just"/>
            <a:r>
              <a:rPr lang="es-EC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General: 32,8% ha continuado igual </a:t>
            </a:r>
            <a:endParaRPr lang="es-EC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ángulo redondeado 10"/>
          <p:cNvSpPr/>
          <p:nvPr/>
        </p:nvSpPr>
        <p:spPr>
          <a:xfrm>
            <a:off x="4987328" y="5884101"/>
            <a:ext cx="3600000" cy="540000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prstMaterial="dkEdge">
            <a:bevelT w="317500" h="254000"/>
            <a:bevelB w="317500" h="2540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Buques investigación (-) 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92" y="2399405"/>
            <a:ext cx="4320000" cy="26712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328" y="2399405"/>
            <a:ext cx="4320000" cy="267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52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/>
              <a:pPr/>
              <a:t>43</a:t>
            </a:fld>
            <a:endParaRPr lang="es-EC" dirty="0"/>
          </a:p>
        </p:txBody>
      </p:sp>
      <p:sp>
        <p:nvSpPr>
          <p:cNvPr id="3" name="Rectángulo redondeado 2"/>
          <p:cNvSpPr/>
          <p:nvPr/>
        </p:nvSpPr>
        <p:spPr>
          <a:xfrm>
            <a:off x="3203848" y="1124744"/>
            <a:ext cx="5760000" cy="1080000"/>
          </a:xfrm>
          <a:prstGeom prst="roundRect">
            <a:avLst/>
          </a:prstGeom>
          <a:solidFill>
            <a:srgbClr val="000A38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Organismos, tratados y convenios internacionales </a:t>
            </a:r>
          </a:p>
        </p:txBody>
      </p:sp>
      <p:sp>
        <p:nvSpPr>
          <p:cNvPr id="4" name="Rectángulo redondeado 3"/>
          <p:cNvSpPr/>
          <p:nvPr/>
        </p:nvSpPr>
        <p:spPr>
          <a:xfrm>
            <a:off x="3203848" y="764704"/>
            <a:ext cx="2880000" cy="54000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sz="2000" b="1" dirty="0" smtClean="0">
                <a:solidFill>
                  <a:srgbClr val="000A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Encuesta</a:t>
            </a:r>
            <a:endParaRPr lang="es-EC" sz="2000" b="1" dirty="0">
              <a:solidFill>
                <a:srgbClr val="000A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ángulo redondeado 4"/>
          <p:cNvSpPr/>
          <p:nvPr/>
        </p:nvSpPr>
        <p:spPr>
          <a:xfrm>
            <a:off x="530492" y="5884101"/>
            <a:ext cx="3600000" cy="540000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prstMaterial="dkEdge">
            <a:bevelT w="317500" h="254000"/>
            <a:bevelB w="317500" h="2540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Continuar actividades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2467328" y="5265267"/>
            <a:ext cx="4320000" cy="540000"/>
          </a:xfrm>
          <a:prstGeom prst="roundRect">
            <a:avLst/>
          </a:prstGeom>
          <a:solidFill>
            <a:srgbClr val="000A38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General: 47,9 % ha mejorado </a:t>
            </a:r>
            <a:endParaRPr lang="es-EC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ángulo redondeado 10"/>
          <p:cNvSpPr/>
          <p:nvPr/>
        </p:nvSpPr>
        <p:spPr>
          <a:xfrm>
            <a:off x="4987328" y="5884101"/>
            <a:ext cx="3600000" cy="540000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prstMaterial="dkEdge">
            <a:bevelT w="317500" h="254000"/>
            <a:bevelB w="317500" h="2540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Continuar actividades 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92" y="2399405"/>
            <a:ext cx="4320000" cy="26712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648" y="2399405"/>
            <a:ext cx="4320000" cy="267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52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/>
              <a:pPr/>
              <a:t>44</a:t>
            </a:fld>
            <a:endParaRPr lang="es-EC" dirty="0"/>
          </a:p>
        </p:txBody>
      </p:sp>
      <p:sp>
        <p:nvSpPr>
          <p:cNvPr id="3" name="Rectángulo redondeado 2"/>
          <p:cNvSpPr/>
          <p:nvPr/>
        </p:nvSpPr>
        <p:spPr>
          <a:xfrm>
            <a:off x="3203848" y="1124744"/>
            <a:ext cx="5760000" cy="1080000"/>
          </a:xfrm>
          <a:prstGeom prst="roundRect">
            <a:avLst/>
          </a:prstGeom>
          <a:solidFill>
            <a:srgbClr val="000A38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Conciencia marítima</a:t>
            </a:r>
            <a:endParaRPr lang="es-EC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3203848" y="764704"/>
            <a:ext cx="2880000" cy="54000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sz="2000" b="1" dirty="0" smtClean="0">
                <a:solidFill>
                  <a:srgbClr val="000A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Encuesta</a:t>
            </a:r>
            <a:endParaRPr lang="es-EC" sz="2000" b="1" dirty="0">
              <a:solidFill>
                <a:srgbClr val="000A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ángulo redondeado 4"/>
          <p:cNvSpPr/>
          <p:nvPr/>
        </p:nvSpPr>
        <p:spPr>
          <a:xfrm>
            <a:off x="530492" y="5884101"/>
            <a:ext cx="3600000" cy="540000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prstMaterial="dkEdge">
            <a:bevelT w="317500" h="254000"/>
            <a:bevelB w="317500" h="2540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Conciencia marítima (-) 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2467328" y="5265267"/>
            <a:ext cx="4320000" cy="540000"/>
          </a:xfrm>
          <a:prstGeom prst="roundRect">
            <a:avLst/>
          </a:prstGeom>
          <a:solidFill>
            <a:srgbClr val="000A38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62050" indent="-1162050" algn="just"/>
            <a:r>
              <a:rPr lang="es-EC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General: 48,5 % ha continuado igual </a:t>
            </a:r>
            <a:endParaRPr lang="es-EC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ángulo redondeado 10"/>
          <p:cNvSpPr/>
          <p:nvPr/>
        </p:nvSpPr>
        <p:spPr>
          <a:xfrm>
            <a:off x="4987328" y="5884101"/>
            <a:ext cx="3600000" cy="540000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prstMaterial="dkEdge">
            <a:bevelT w="317500" h="254000"/>
            <a:bevelB w="317500" h="2540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Continuar acciones 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92" y="2399405"/>
            <a:ext cx="4320000" cy="26712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328" y="2399405"/>
            <a:ext cx="4320000" cy="267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19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/>
              <a:pPr/>
              <a:t>45</a:t>
            </a:fld>
            <a:endParaRPr lang="es-EC" dirty="0"/>
          </a:p>
        </p:txBody>
      </p:sp>
      <p:sp>
        <p:nvSpPr>
          <p:cNvPr id="3" name="Rectángulo redondeado 2"/>
          <p:cNvSpPr/>
          <p:nvPr/>
        </p:nvSpPr>
        <p:spPr>
          <a:xfrm>
            <a:off x="3203848" y="1124744"/>
            <a:ext cx="5760000" cy="1080000"/>
          </a:xfrm>
          <a:prstGeom prst="roundRect">
            <a:avLst/>
          </a:prstGeom>
          <a:solidFill>
            <a:srgbClr val="000A38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s-EC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3203848" y="764704"/>
            <a:ext cx="2880000" cy="54000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sz="2000" b="1" dirty="0" smtClean="0">
                <a:solidFill>
                  <a:srgbClr val="000A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Encuesta</a:t>
            </a:r>
            <a:endParaRPr lang="es-EC" sz="2000" b="1" dirty="0">
              <a:solidFill>
                <a:srgbClr val="000A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ángulo redondeado 4"/>
          <p:cNvSpPr/>
          <p:nvPr/>
        </p:nvSpPr>
        <p:spPr>
          <a:xfrm>
            <a:off x="530492" y="5884101"/>
            <a:ext cx="3600000" cy="720000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prstMaterial="dkEdge">
            <a:bevelT w="317500" h="254000"/>
            <a:bevelB w="317500" h="2540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Investigación marítima</a:t>
            </a:r>
          </a:p>
          <a:p>
            <a:pPr algn="ctr"/>
            <a:r>
              <a:rPr lang="es-EC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Actividades en la Antártida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5887328" y="5190585"/>
            <a:ext cx="1800000" cy="540000"/>
          </a:xfrm>
          <a:prstGeom prst="roundRect">
            <a:avLst/>
          </a:prstGeom>
          <a:solidFill>
            <a:srgbClr val="000A38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- )</a:t>
            </a:r>
            <a:endParaRPr lang="es-EC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ángulo redondeado 10"/>
          <p:cNvSpPr/>
          <p:nvPr/>
        </p:nvSpPr>
        <p:spPr>
          <a:xfrm>
            <a:off x="4987328" y="5884101"/>
            <a:ext cx="3600000" cy="720000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prstMaterial="dkEdge">
            <a:bevelT w="317500" h="254000"/>
            <a:bevelB w="317500" h="2540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Construcción naval</a:t>
            </a:r>
          </a:p>
          <a:p>
            <a:pPr algn="ctr"/>
            <a:r>
              <a:rPr lang="es-EC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Conciencia marítima 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92" y="2312861"/>
            <a:ext cx="4320000" cy="26712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328" y="2365869"/>
            <a:ext cx="4320000" cy="2671200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>
            <a:off x="1430492" y="5190585"/>
            <a:ext cx="1800000" cy="540000"/>
          </a:xfrm>
          <a:prstGeom prst="roundRect">
            <a:avLst/>
          </a:prstGeom>
          <a:solidFill>
            <a:srgbClr val="000A38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+ )</a:t>
            </a:r>
            <a:endParaRPr lang="es-EC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88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755576" y="2636912"/>
            <a:ext cx="7740000" cy="1080000"/>
          </a:xfrm>
          <a:prstGeom prst="roundRect">
            <a:avLst/>
          </a:prstGeom>
          <a:solidFill>
            <a:srgbClr val="000A38"/>
          </a:solidFill>
          <a:ln>
            <a:solidFill>
              <a:srgbClr val="001848"/>
            </a:solidFill>
          </a:ln>
          <a:scene3d>
            <a:camera prst="orthographicFront"/>
            <a:lightRig rig="threePt" dir="t"/>
          </a:scene3d>
          <a:sp3d>
            <a:bevelT w="152400"/>
            <a:bevelB w="152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dirty="0" smtClean="0">
                <a:latin typeface="Arial Black" panose="020B0A04020102020204" pitchFamily="34" charset="0"/>
              </a:rPr>
              <a:t>PROPUESTA</a:t>
            </a:r>
            <a:endParaRPr lang="es-EC" dirty="0">
              <a:latin typeface="Arial Black" panose="020B0A04020102020204" pitchFamily="34" charset="0"/>
            </a:endParaRPr>
          </a:p>
        </p:txBody>
      </p:sp>
      <p:sp>
        <p:nvSpPr>
          <p:cNvPr id="8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7F53225-99B2-41B1-8B80-20C9B126D3F7}" type="slidenum">
              <a:rPr lang="es-ES" smtClean="0"/>
              <a:t>46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4968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/>
              <a:pPr/>
              <a:t>47</a:t>
            </a:fld>
            <a:endParaRPr lang="es-EC" dirty="0"/>
          </a:p>
        </p:txBody>
      </p:sp>
      <p:sp>
        <p:nvSpPr>
          <p:cNvPr id="3" name="Rectángulo redondeado 2"/>
          <p:cNvSpPr/>
          <p:nvPr/>
        </p:nvSpPr>
        <p:spPr>
          <a:xfrm>
            <a:off x="2556416" y="2024784"/>
            <a:ext cx="5760000" cy="1080000"/>
          </a:xfrm>
          <a:prstGeom prst="roundRect">
            <a:avLst/>
          </a:prstGeom>
          <a:solidFill>
            <a:srgbClr val="000A38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de fortalecimiento del componente de Conciencia Marítima.</a:t>
            </a:r>
          </a:p>
        </p:txBody>
      </p:sp>
      <p:sp>
        <p:nvSpPr>
          <p:cNvPr id="4" name="Rectángulo redondeado 3"/>
          <p:cNvSpPr/>
          <p:nvPr/>
        </p:nvSpPr>
        <p:spPr>
          <a:xfrm>
            <a:off x="2556416" y="1484784"/>
            <a:ext cx="2880000" cy="540000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prstMaterial="dkEdge">
            <a:bevelT w="317500" h="254000"/>
            <a:bevelB w="317500" h="2540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1</a:t>
            </a:r>
          </a:p>
        </p:txBody>
      </p:sp>
      <p:sp>
        <p:nvSpPr>
          <p:cNvPr id="5" name="Rectángulo redondeado 4"/>
          <p:cNvSpPr/>
          <p:nvPr/>
        </p:nvSpPr>
        <p:spPr>
          <a:xfrm>
            <a:off x="2556416" y="3789040"/>
            <a:ext cx="5760000" cy="1260000"/>
          </a:xfrm>
          <a:prstGeom prst="roundRect">
            <a:avLst/>
          </a:prstGeom>
          <a:solidFill>
            <a:srgbClr val="000A38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de fortalecimiento del componente de Organismos</a:t>
            </a:r>
            <a:r>
              <a:rPr lang="es-EC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tratados, convenios marítimos internacionales</a:t>
            </a:r>
          </a:p>
        </p:txBody>
      </p:sp>
      <p:sp>
        <p:nvSpPr>
          <p:cNvPr id="6" name="Rectángulo redondeado 5"/>
          <p:cNvSpPr/>
          <p:nvPr/>
        </p:nvSpPr>
        <p:spPr>
          <a:xfrm>
            <a:off x="2556416" y="3249040"/>
            <a:ext cx="2880000" cy="540000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prstMaterial="dkEdge">
            <a:bevelT w="317500" h="254000"/>
            <a:bevelB w="317500" h="2540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2</a:t>
            </a:r>
          </a:p>
        </p:txBody>
      </p:sp>
      <p:sp>
        <p:nvSpPr>
          <p:cNvPr id="7" name="Rectángulo redondeado 6"/>
          <p:cNvSpPr/>
          <p:nvPr/>
        </p:nvSpPr>
        <p:spPr>
          <a:xfrm>
            <a:off x="2556416" y="5733296"/>
            <a:ext cx="5760000" cy="900000"/>
          </a:xfrm>
          <a:prstGeom prst="roundRect">
            <a:avLst/>
          </a:prstGeom>
          <a:solidFill>
            <a:srgbClr val="000A38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de fortalecimiento del componente complejo Geomarítimo</a:t>
            </a:r>
          </a:p>
        </p:txBody>
      </p:sp>
      <p:sp>
        <p:nvSpPr>
          <p:cNvPr id="8" name="Rectángulo redondeado 7"/>
          <p:cNvSpPr/>
          <p:nvPr/>
        </p:nvSpPr>
        <p:spPr>
          <a:xfrm>
            <a:off x="2556416" y="5193296"/>
            <a:ext cx="2880000" cy="540000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prstMaterial="dkEdge">
            <a:bevelT w="317500" h="254000"/>
            <a:bevelB w="317500" h="2540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3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276350"/>
            <a:ext cx="1800000" cy="1080000"/>
          </a:xfrm>
          <a:prstGeom prst="roundRect">
            <a:avLst>
              <a:gd name="adj" fmla="val 16667"/>
            </a:avLst>
          </a:prstGeom>
          <a:ln>
            <a:solidFill>
              <a:srgbClr val="C8C6BD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973610"/>
            <a:ext cx="1800000" cy="10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81" y="3624980"/>
            <a:ext cx="1800000" cy="10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191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5451"/>
            <a:ext cx="9144000" cy="5037885"/>
          </a:xfrm>
          <a:prstGeom prst="rect">
            <a:avLst/>
          </a:prstGeom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/>
              <a:pPr/>
              <a:t>48</a:t>
            </a:fld>
            <a:endParaRPr lang="es-EC" dirty="0"/>
          </a:p>
        </p:txBody>
      </p:sp>
      <p:sp>
        <p:nvSpPr>
          <p:cNvPr id="3" name="Rectángulo redondeado 2"/>
          <p:cNvSpPr/>
          <p:nvPr/>
        </p:nvSpPr>
        <p:spPr>
          <a:xfrm>
            <a:off x="3203848" y="1124744"/>
            <a:ext cx="5760000" cy="1080000"/>
          </a:xfrm>
          <a:prstGeom prst="roundRect">
            <a:avLst/>
          </a:prstGeom>
          <a:solidFill>
            <a:srgbClr val="000A38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de fortalecimiento del componente de Conciencia Marítima.</a:t>
            </a:r>
          </a:p>
        </p:txBody>
      </p:sp>
      <p:sp>
        <p:nvSpPr>
          <p:cNvPr id="4" name="Rectángulo redondeado 3"/>
          <p:cNvSpPr/>
          <p:nvPr/>
        </p:nvSpPr>
        <p:spPr>
          <a:xfrm>
            <a:off x="3203848" y="764704"/>
            <a:ext cx="2880000" cy="540000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prstMaterial="dkEdge">
            <a:bevelT w="317500" h="254000"/>
            <a:bevelB w="317500" h="2540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1</a:t>
            </a:r>
          </a:p>
        </p:txBody>
      </p:sp>
      <p:sp>
        <p:nvSpPr>
          <p:cNvPr id="5" name="Rectángulo redondeado 4"/>
          <p:cNvSpPr/>
          <p:nvPr/>
        </p:nvSpPr>
        <p:spPr>
          <a:xfrm>
            <a:off x="2412000" y="2325036"/>
            <a:ext cx="4320000" cy="54000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b="1" dirty="0" smtClean="0">
                <a:solidFill>
                  <a:srgbClr val="000A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Acciones Estratégicas</a:t>
            </a:r>
            <a:endParaRPr lang="es-EC" sz="2000" b="1" dirty="0">
              <a:solidFill>
                <a:srgbClr val="000A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2052000" y="2938394"/>
            <a:ext cx="5040000" cy="1440000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sz="2000" b="1" dirty="0" smtClean="0">
                <a:solidFill>
                  <a:srgbClr val="000A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Actualizar </a:t>
            </a:r>
            <a:r>
              <a:rPr lang="es-EC" sz="2000" b="1" dirty="0">
                <a:solidFill>
                  <a:srgbClr val="000A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conceptualización de los intereses marítimos y sus </a:t>
            </a:r>
            <a:r>
              <a:rPr lang="es-EC" sz="2000" b="1" dirty="0" smtClean="0">
                <a:solidFill>
                  <a:srgbClr val="000A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componentes.</a:t>
            </a:r>
            <a:endParaRPr lang="es-EC" sz="2000" b="1" dirty="0">
              <a:solidFill>
                <a:srgbClr val="000A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2123848" y="4484608"/>
            <a:ext cx="5040000" cy="1800000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sz="2000" b="1" dirty="0">
                <a:solidFill>
                  <a:srgbClr val="000A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Difundir los intereses marítimos y fomentar la conciencia marítima en los ministerios relacionados a actividades en el mar.</a:t>
            </a:r>
          </a:p>
        </p:txBody>
      </p:sp>
    </p:spTree>
    <p:extLst>
      <p:ext uri="{BB962C8B-B14F-4D97-AF65-F5344CB8AC3E}">
        <p14:creationId xmlns:p14="http://schemas.microsoft.com/office/powerpoint/2010/main" val="339848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5451"/>
            <a:ext cx="9144000" cy="5037885"/>
          </a:xfrm>
          <a:prstGeom prst="rect">
            <a:avLst/>
          </a:prstGeom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/>
              <a:pPr/>
              <a:t>49</a:t>
            </a:fld>
            <a:endParaRPr lang="es-EC" dirty="0"/>
          </a:p>
        </p:txBody>
      </p:sp>
      <p:sp>
        <p:nvSpPr>
          <p:cNvPr id="3" name="Rectángulo redondeado 2"/>
          <p:cNvSpPr/>
          <p:nvPr/>
        </p:nvSpPr>
        <p:spPr>
          <a:xfrm>
            <a:off x="3203848" y="1124744"/>
            <a:ext cx="5760000" cy="1080000"/>
          </a:xfrm>
          <a:prstGeom prst="roundRect">
            <a:avLst/>
          </a:prstGeom>
          <a:solidFill>
            <a:srgbClr val="000A38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de fortalecimiento del componente de Conciencia Marítima.</a:t>
            </a:r>
          </a:p>
        </p:txBody>
      </p:sp>
      <p:sp>
        <p:nvSpPr>
          <p:cNvPr id="4" name="Rectángulo redondeado 3"/>
          <p:cNvSpPr/>
          <p:nvPr/>
        </p:nvSpPr>
        <p:spPr>
          <a:xfrm>
            <a:off x="3203848" y="764704"/>
            <a:ext cx="2880000" cy="540000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prstMaterial="dkEdge">
            <a:bevelT w="317500" h="254000"/>
            <a:bevelB w="317500" h="2540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1</a:t>
            </a:r>
          </a:p>
        </p:txBody>
      </p:sp>
      <p:sp>
        <p:nvSpPr>
          <p:cNvPr id="5" name="Rectángulo redondeado 4"/>
          <p:cNvSpPr/>
          <p:nvPr/>
        </p:nvSpPr>
        <p:spPr>
          <a:xfrm>
            <a:off x="179992" y="2287957"/>
            <a:ext cx="4320000" cy="54000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b="1" dirty="0" smtClean="0">
                <a:solidFill>
                  <a:srgbClr val="000A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</a:t>
            </a:r>
            <a:endParaRPr lang="es-EC" sz="2000" b="1" dirty="0">
              <a:solidFill>
                <a:srgbClr val="000A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179992" y="3508226"/>
            <a:ext cx="8640000" cy="1440000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sz="2000" b="1" dirty="0">
                <a:solidFill>
                  <a:srgbClr val="000A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Fomentar la conciencia y cultura marítima en todo el país mediante acciones que propendan el fomento, la difusión y el conocimiento del mar y sus recursos.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179992" y="2857479"/>
            <a:ext cx="4320000" cy="540000"/>
          </a:xfrm>
          <a:prstGeom prst="roundRect">
            <a:avLst/>
          </a:prstGeom>
          <a:solidFill>
            <a:srgbClr val="000A38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General: </a:t>
            </a:r>
            <a:endParaRPr lang="es-EC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58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E207E0DD-702E-4C5A-8246-5622ADFE274D}" type="slidenum">
              <a:rPr lang="es-ES"/>
              <a:t>5</a:t>
            </a:fld>
            <a:endParaRPr lang="es-ES" dirty="0"/>
          </a:p>
        </p:txBody>
      </p:sp>
      <p:sp>
        <p:nvSpPr>
          <p:cNvPr id="5" name="Rectángulo redondeado 4"/>
          <p:cNvSpPr/>
          <p:nvPr/>
        </p:nvSpPr>
        <p:spPr>
          <a:xfrm>
            <a:off x="4976170" y="3131839"/>
            <a:ext cx="3600000" cy="720000"/>
          </a:xfrm>
          <a:prstGeom prst="roundRect">
            <a:avLst/>
          </a:prstGeom>
          <a:solidFill>
            <a:srgbClr val="000A38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Dirección de Desarrollo Marítimo 1973</a:t>
            </a:r>
          </a:p>
        </p:txBody>
      </p:sp>
      <p:sp>
        <p:nvSpPr>
          <p:cNvPr id="13" name="Rectángulo redondeado 12"/>
          <p:cNvSpPr/>
          <p:nvPr/>
        </p:nvSpPr>
        <p:spPr>
          <a:xfrm>
            <a:off x="755896" y="2818463"/>
            <a:ext cx="2880000" cy="1080000"/>
          </a:xfrm>
          <a:prstGeom prst="roundRect">
            <a:avLst/>
          </a:prstGeom>
          <a:solidFill>
            <a:srgbClr val="000A38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Gobierno revolucionario y nacionalista</a:t>
            </a:r>
            <a:endParaRPr lang="es-EC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ángulo redondeado 14"/>
          <p:cNvSpPr/>
          <p:nvPr/>
        </p:nvSpPr>
        <p:spPr>
          <a:xfrm>
            <a:off x="1115896" y="2239131"/>
            <a:ext cx="2160000" cy="54000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b="1" dirty="0" smtClean="0">
                <a:solidFill>
                  <a:srgbClr val="000A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1970</a:t>
            </a:r>
            <a:endParaRPr lang="es-EC" sz="2000" b="1" dirty="0">
              <a:solidFill>
                <a:srgbClr val="000A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ángulo redondeado 15"/>
          <p:cNvSpPr/>
          <p:nvPr/>
        </p:nvSpPr>
        <p:spPr>
          <a:xfrm>
            <a:off x="5336170" y="2514483"/>
            <a:ext cx="2880000" cy="54000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b="1" dirty="0" smtClean="0">
                <a:solidFill>
                  <a:srgbClr val="000A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 Nacional</a:t>
            </a:r>
            <a:endParaRPr lang="es-EC" sz="2000" b="1" dirty="0">
              <a:solidFill>
                <a:srgbClr val="000A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ángulo redondeado 17"/>
          <p:cNvSpPr/>
          <p:nvPr/>
        </p:nvSpPr>
        <p:spPr>
          <a:xfrm>
            <a:off x="4019884" y="4884086"/>
            <a:ext cx="3600000" cy="540000"/>
          </a:xfrm>
          <a:prstGeom prst="roundRect">
            <a:avLst/>
          </a:prstGeom>
          <a:solidFill>
            <a:srgbClr val="000A36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Decreto Ejecutivo 940-2011</a:t>
            </a:r>
            <a:endParaRPr lang="es-EC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Flecha derecha 21"/>
          <p:cNvSpPr/>
          <p:nvPr/>
        </p:nvSpPr>
        <p:spPr>
          <a:xfrm>
            <a:off x="3718898" y="2475104"/>
            <a:ext cx="1074747" cy="608054"/>
          </a:xfrm>
          <a:prstGeom prst="rightArrow">
            <a:avLst/>
          </a:prstGeom>
          <a:solidFill>
            <a:schemeClr val="bg1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2000" b="1" dirty="0">
              <a:solidFill>
                <a:srgbClr val="000A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ángulo redondeado 22"/>
          <p:cNvSpPr/>
          <p:nvPr/>
        </p:nvSpPr>
        <p:spPr>
          <a:xfrm>
            <a:off x="4989355" y="3936775"/>
            <a:ext cx="3600000" cy="720000"/>
          </a:xfrm>
          <a:prstGeom prst="roundRect">
            <a:avLst/>
          </a:prstGeom>
          <a:solidFill>
            <a:srgbClr val="000A38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Dirección General de Intereses Marítimos 1977</a:t>
            </a:r>
          </a:p>
        </p:txBody>
      </p:sp>
      <p:sp>
        <p:nvSpPr>
          <p:cNvPr id="24" name="Rectángulo redondeado 23"/>
          <p:cNvSpPr/>
          <p:nvPr/>
        </p:nvSpPr>
        <p:spPr>
          <a:xfrm>
            <a:off x="899552" y="4895467"/>
            <a:ext cx="2160000" cy="54000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b="1" dirty="0" smtClean="0">
                <a:solidFill>
                  <a:srgbClr val="000A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2011</a:t>
            </a:r>
            <a:endParaRPr lang="es-EC" sz="2000" b="1" dirty="0">
              <a:solidFill>
                <a:srgbClr val="000A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ángulo redondeado 24"/>
          <p:cNvSpPr/>
          <p:nvPr/>
        </p:nvSpPr>
        <p:spPr>
          <a:xfrm>
            <a:off x="536236" y="5551711"/>
            <a:ext cx="2880000" cy="540000"/>
          </a:xfrm>
          <a:prstGeom prst="roundRect">
            <a:avLst/>
          </a:prstGeom>
          <a:solidFill>
            <a:srgbClr val="000A38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Cambios estructura del Estado</a:t>
            </a:r>
          </a:p>
        </p:txBody>
      </p:sp>
      <p:sp>
        <p:nvSpPr>
          <p:cNvPr id="26" name="Rectángulo redondeado 25"/>
          <p:cNvSpPr/>
          <p:nvPr/>
        </p:nvSpPr>
        <p:spPr>
          <a:xfrm>
            <a:off x="4019884" y="5470719"/>
            <a:ext cx="3600000" cy="540000"/>
          </a:xfrm>
          <a:prstGeom prst="roundRect">
            <a:avLst/>
          </a:prstGeom>
          <a:solidFill>
            <a:srgbClr val="000A36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Decreto Ejecutivo 990-2011</a:t>
            </a:r>
            <a:endParaRPr lang="es-EC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ángulo redondeado 26"/>
          <p:cNvSpPr/>
          <p:nvPr/>
        </p:nvSpPr>
        <p:spPr>
          <a:xfrm>
            <a:off x="4019884" y="6057352"/>
            <a:ext cx="3600000" cy="540000"/>
          </a:xfrm>
          <a:prstGeom prst="roundRect">
            <a:avLst/>
          </a:prstGeom>
          <a:solidFill>
            <a:srgbClr val="000A36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Decreto Ejecutivo 923-2016</a:t>
            </a:r>
            <a:endParaRPr lang="es-EC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871" y="319320"/>
            <a:ext cx="2127027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1920" y="299592"/>
            <a:ext cx="2540243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2163" y="264332"/>
            <a:ext cx="2515141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24" y="2677345"/>
            <a:ext cx="1080000" cy="14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8349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5451"/>
            <a:ext cx="9144000" cy="5037885"/>
          </a:xfrm>
          <a:prstGeom prst="rect">
            <a:avLst/>
          </a:prstGeom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/>
              <a:pPr/>
              <a:t>50</a:t>
            </a:fld>
            <a:endParaRPr lang="es-EC" dirty="0"/>
          </a:p>
        </p:txBody>
      </p:sp>
      <p:sp>
        <p:nvSpPr>
          <p:cNvPr id="3" name="Rectángulo redondeado 2"/>
          <p:cNvSpPr/>
          <p:nvPr/>
        </p:nvSpPr>
        <p:spPr>
          <a:xfrm>
            <a:off x="3203848" y="1124744"/>
            <a:ext cx="5760000" cy="1080000"/>
          </a:xfrm>
          <a:prstGeom prst="roundRect">
            <a:avLst/>
          </a:prstGeom>
          <a:solidFill>
            <a:srgbClr val="000A38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de fortalecimiento del componente de Conciencia Marítima.</a:t>
            </a:r>
          </a:p>
        </p:txBody>
      </p:sp>
      <p:sp>
        <p:nvSpPr>
          <p:cNvPr id="4" name="Rectángulo redondeado 3"/>
          <p:cNvSpPr/>
          <p:nvPr/>
        </p:nvSpPr>
        <p:spPr>
          <a:xfrm>
            <a:off x="3203848" y="764704"/>
            <a:ext cx="2880000" cy="540000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prstMaterial="dkEdge">
            <a:bevelT w="317500" h="254000"/>
            <a:bevelB w="317500" h="2540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1</a:t>
            </a:r>
          </a:p>
        </p:txBody>
      </p:sp>
      <p:sp>
        <p:nvSpPr>
          <p:cNvPr id="5" name="Rectángulo redondeado 4"/>
          <p:cNvSpPr/>
          <p:nvPr/>
        </p:nvSpPr>
        <p:spPr>
          <a:xfrm>
            <a:off x="239052" y="2287956"/>
            <a:ext cx="4320000" cy="54000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b="1" dirty="0" smtClean="0">
                <a:solidFill>
                  <a:srgbClr val="000A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</a:t>
            </a:r>
            <a:endParaRPr lang="es-EC" sz="2000" b="1" dirty="0">
              <a:solidFill>
                <a:srgbClr val="000A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237092" y="3470557"/>
            <a:ext cx="8640000" cy="2880000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sz="2000" b="1" dirty="0" smtClean="0">
                <a:solidFill>
                  <a:srgbClr val="000A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s-EC" sz="2000" b="1" dirty="0">
                <a:solidFill>
                  <a:srgbClr val="000A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Contribuir a la difusión del conocimiento, conservación y manejo sustentable de los recursos existentes en el mar.</a:t>
            </a:r>
          </a:p>
          <a:p>
            <a:r>
              <a:rPr lang="es-EC" sz="2000" b="1" dirty="0">
                <a:solidFill>
                  <a:srgbClr val="000A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	Contribuir al conocimiento de los intereses marítimos a los políticos y fomentar la importancia de contar con una legislación apropiada que proteja el ambiente marino y lo conserve para las futuras generaciones.</a:t>
            </a:r>
          </a:p>
          <a:p>
            <a:r>
              <a:rPr lang="es-EC" sz="2000" b="1" dirty="0">
                <a:solidFill>
                  <a:srgbClr val="000A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	Fomentar la vinculación de la Armada del Ecuador con la comunidad a través de acciones que promuevan la conciencia de la alta dependencia que tiene nuestro país del mar y sus recursos</a:t>
            </a:r>
            <a:r>
              <a:rPr lang="es-EC" sz="2000" b="1" dirty="0" smtClean="0">
                <a:solidFill>
                  <a:srgbClr val="000A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C" sz="2000" b="1" dirty="0">
              <a:solidFill>
                <a:srgbClr val="000A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 redondeado 8"/>
          <p:cNvSpPr/>
          <p:nvPr/>
        </p:nvSpPr>
        <p:spPr>
          <a:xfrm>
            <a:off x="239052" y="2840646"/>
            <a:ext cx="4320000" cy="540000"/>
          </a:xfrm>
          <a:prstGeom prst="roundRect">
            <a:avLst/>
          </a:prstGeom>
          <a:solidFill>
            <a:srgbClr val="000A38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Específicos </a:t>
            </a:r>
          </a:p>
        </p:txBody>
      </p:sp>
    </p:spTree>
    <p:extLst>
      <p:ext uri="{BB962C8B-B14F-4D97-AF65-F5344CB8AC3E}">
        <p14:creationId xmlns:p14="http://schemas.microsoft.com/office/powerpoint/2010/main" val="326162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5451"/>
            <a:ext cx="9144000" cy="5037885"/>
          </a:xfrm>
          <a:prstGeom prst="rect">
            <a:avLst/>
          </a:prstGeom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/>
              <a:pPr/>
              <a:t>51</a:t>
            </a:fld>
            <a:endParaRPr lang="es-EC" dirty="0"/>
          </a:p>
        </p:txBody>
      </p:sp>
      <p:sp>
        <p:nvSpPr>
          <p:cNvPr id="3" name="Rectángulo redondeado 2"/>
          <p:cNvSpPr/>
          <p:nvPr/>
        </p:nvSpPr>
        <p:spPr>
          <a:xfrm>
            <a:off x="3203848" y="1124744"/>
            <a:ext cx="5760000" cy="1080000"/>
          </a:xfrm>
          <a:prstGeom prst="roundRect">
            <a:avLst/>
          </a:prstGeom>
          <a:solidFill>
            <a:srgbClr val="000A38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de fortalecimiento del componente de Conciencia Marítima.</a:t>
            </a:r>
          </a:p>
        </p:txBody>
      </p:sp>
      <p:sp>
        <p:nvSpPr>
          <p:cNvPr id="4" name="Rectángulo redondeado 3"/>
          <p:cNvSpPr/>
          <p:nvPr/>
        </p:nvSpPr>
        <p:spPr>
          <a:xfrm>
            <a:off x="3203848" y="764704"/>
            <a:ext cx="2880000" cy="540000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prstMaterial="dkEdge">
            <a:bevelT w="317500" h="254000"/>
            <a:bevelB w="317500" h="2540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1</a:t>
            </a:r>
          </a:p>
        </p:txBody>
      </p:sp>
      <p:sp>
        <p:nvSpPr>
          <p:cNvPr id="5" name="Rectángulo redondeado 4"/>
          <p:cNvSpPr/>
          <p:nvPr/>
        </p:nvSpPr>
        <p:spPr>
          <a:xfrm>
            <a:off x="179992" y="2287957"/>
            <a:ext cx="4320000" cy="54000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b="1" dirty="0" smtClean="0">
                <a:solidFill>
                  <a:srgbClr val="000A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PROYECTOS</a:t>
            </a:r>
            <a:endParaRPr lang="es-EC" sz="2000" b="1" dirty="0">
              <a:solidFill>
                <a:srgbClr val="000A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179992" y="2974147"/>
            <a:ext cx="8640000" cy="720000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sz="2400" b="1" dirty="0">
                <a:solidFill>
                  <a:srgbClr val="000A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	Programa de Educación Ambiental II</a:t>
            </a:r>
          </a:p>
        </p:txBody>
      </p:sp>
      <p:sp>
        <p:nvSpPr>
          <p:cNvPr id="7" name="Rectángulo redondeado 6"/>
          <p:cNvSpPr/>
          <p:nvPr/>
        </p:nvSpPr>
        <p:spPr>
          <a:xfrm>
            <a:off x="179992" y="3840337"/>
            <a:ext cx="8640000" cy="720000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1700" indent="-901700"/>
            <a:r>
              <a:rPr lang="es-EC" sz="2400" b="1" dirty="0">
                <a:solidFill>
                  <a:srgbClr val="000A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	Publicación: Intereses marítimos para tomadores de decisión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179992" y="4710553"/>
            <a:ext cx="8640000" cy="720000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1700" indent="-901700"/>
            <a:r>
              <a:rPr lang="es-EC" sz="2400" b="1" dirty="0">
                <a:solidFill>
                  <a:srgbClr val="000A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	Documental los intereses marítimos en el desarrollo del país</a:t>
            </a:r>
          </a:p>
        </p:txBody>
      </p:sp>
    </p:spTree>
    <p:extLst>
      <p:ext uri="{BB962C8B-B14F-4D97-AF65-F5344CB8AC3E}">
        <p14:creationId xmlns:p14="http://schemas.microsoft.com/office/powerpoint/2010/main" val="16419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1801364"/>
            <a:ext cx="9144000" cy="4572002"/>
          </a:xfrm>
          <a:prstGeom prst="rect">
            <a:avLst/>
          </a:prstGeom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/>
              <a:pPr/>
              <a:t>52</a:t>
            </a:fld>
            <a:endParaRPr lang="es-EC" dirty="0"/>
          </a:p>
        </p:txBody>
      </p:sp>
      <p:sp>
        <p:nvSpPr>
          <p:cNvPr id="3" name="Rectángulo redondeado 2"/>
          <p:cNvSpPr/>
          <p:nvPr/>
        </p:nvSpPr>
        <p:spPr>
          <a:xfrm>
            <a:off x="3203848" y="1196872"/>
            <a:ext cx="5760000" cy="1080000"/>
          </a:xfrm>
          <a:prstGeom prst="roundRect">
            <a:avLst/>
          </a:prstGeom>
          <a:solidFill>
            <a:srgbClr val="000A38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</a:t>
            </a:r>
            <a:r>
              <a:rPr lang="es-EC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fortalecimiento del componente de Organismos, tratados, convenios marítimos internacionales.</a:t>
            </a:r>
          </a:p>
        </p:txBody>
      </p:sp>
      <p:sp>
        <p:nvSpPr>
          <p:cNvPr id="4" name="Rectángulo redondeado 3"/>
          <p:cNvSpPr/>
          <p:nvPr/>
        </p:nvSpPr>
        <p:spPr>
          <a:xfrm>
            <a:off x="3203848" y="764704"/>
            <a:ext cx="2880000" cy="540000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prstMaterial="dkEdge">
            <a:bevelT w="317500" h="254000"/>
            <a:bevelB w="317500" h="2540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2</a:t>
            </a:r>
          </a:p>
        </p:txBody>
      </p:sp>
      <p:sp>
        <p:nvSpPr>
          <p:cNvPr id="5" name="Rectángulo redondeado 4"/>
          <p:cNvSpPr/>
          <p:nvPr/>
        </p:nvSpPr>
        <p:spPr>
          <a:xfrm>
            <a:off x="2412000" y="2325036"/>
            <a:ext cx="4320000" cy="54000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b="1" dirty="0" smtClean="0">
                <a:solidFill>
                  <a:srgbClr val="000A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Acciones Estratégicas</a:t>
            </a:r>
            <a:endParaRPr lang="es-EC" sz="2000" b="1" dirty="0">
              <a:solidFill>
                <a:srgbClr val="000A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252000" y="2972440"/>
            <a:ext cx="8640000" cy="1080000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sz="2000" b="1" dirty="0" smtClean="0">
                <a:solidFill>
                  <a:srgbClr val="000A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Representación </a:t>
            </a:r>
            <a:r>
              <a:rPr lang="es-EC" sz="2000" b="1" dirty="0">
                <a:solidFill>
                  <a:srgbClr val="000A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 Armada del Ecuador en los órganos nacionales e internacionales relacionados a los intereses marítimos y participación activa en todas las actividades.</a:t>
            </a:r>
          </a:p>
        </p:txBody>
      </p:sp>
      <p:sp>
        <p:nvSpPr>
          <p:cNvPr id="7" name="Rectángulo redondeado 6"/>
          <p:cNvSpPr/>
          <p:nvPr/>
        </p:nvSpPr>
        <p:spPr>
          <a:xfrm>
            <a:off x="288512" y="4116932"/>
            <a:ext cx="8640000" cy="1080000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sz="2000" b="1" dirty="0" smtClean="0">
                <a:solidFill>
                  <a:srgbClr val="000A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Coordinación </a:t>
            </a:r>
            <a:r>
              <a:rPr lang="es-EC" sz="2000" b="1" dirty="0">
                <a:solidFill>
                  <a:srgbClr val="000A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las actividades relacionadas con la Comisión Permanente del Pacífico Sur</a:t>
            </a:r>
          </a:p>
        </p:txBody>
      </p:sp>
      <p:sp>
        <p:nvSpPr>
          <p:cNvPr id="10" name="Rectángulo redondeado 9"/>
          <p:cNvSpPr/>
          <p:nvPr/>
        </p:nvSpPr>
        <p:spPr>
          <a:xfrm>
            <a:off x="288512" y="5263728"/>
            <a:ext cx="8640000" cy="1080000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sz="2000" b="1" dirty="0" smtClean="0">
                <a:solidFill>
                  <a:srgbClr val="000A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Actualización </a:t>
            </a:r>
            <a:r>
              <a:rPr lang="es-EC" sz="2000" b="1" dirty="0">
                <a:solidFill>
                  <a:srgbClr val="000A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estrategias que permitan al país el desarrollo de leyes y políticas posteriores a la adhesión a la CONVEMAR.</a:t>
            </a:r>
          </a:p>
        </p:txBody>
      </p:sp>
    </p:spTree>
    <p:extLst>
      <p:ext uri="{BB962C8B-B14F-4D97-AF65-F5344CB8AC3E}">
        <p14:creationId xmlns:p14="http://schemas.microsoft.com/office/powerpoint/2010/main" val="337235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1801364"/>
            <a:ext cx="9144000" cy="4572002"/>
          </a:xfrm>
          <a:prstGeom prst="rect">
            <a:avLst/>
          </a:prstGeom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/>
              <a:pPr/>
              <a:t>53</a:t>
            </a:fld>
            <a:endParaRPr lang="es-EC" dirty="0"/>
          </a:p>
        </p:txBody>
      </p:sp>
      <p:sp>
        <p:nvSpPr>
          <p:cNvPr id="5" name="Rectángulo redondeado 4"/>
          <p:cNvSpPr/>
          <p:nvPr/>
        </p:nvSpPr>
        <p:spPr>
          <a:xfrm>
            <a:off x="179992" y="2287957"/>
            <a:ext cx="4320000" cy="54000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b="1" dirty="0" smtClean="0">
                <a:solidFill>
                  <a:srgbClr val="000A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</a:t>
            </a:r>
            <a:endParaRPr lang="es-EC" sz="2000" b="1" dirty="0">
              <a:solidFill>
                <a:srgbClr val="000A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179992" y="3508226"/>
            <a:ext cx="8640000" cy="1440000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sz="2000" b="1" dirty="0">
                <a:solidFill>
                  <a:srgbClr val="000A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Incrementar la participación de la Armada del Ecuador a través de la Dirección General de Intereses Marítimos, en los organismos nacionales e internacionales relacionados a los intereses marítimos.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179992" y="2857479"/>
            <a:ext cx="4320000" cy="540000"/>
          </a:xfrm>
          <a:prstGeom prst="roundRect">
            <a:avLst/>
          </a:prstGeom>
          <a:solidFill>
            <a:srgbClr val="000A38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General: </a:t>
            </a:r>
            <a:endParaRPr lang="es-EC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ángulo redondeado 10"/>
          <p:cNvSpPr/>
          <p:nvPr/>
        </p:nvSpPr>
        <p:spPr>
          <a:xfrm>
            <a:off x="3203848" y="1196872"/>
            <a:ext cx="5760000" cy="1080000"/>
          </a:xfrm>
          <a:prstGeom prst="roundRect">
            <a:avLst/>
          </a:prstGeom>
          <a:solidFill>
            <a:srgbClr val="000A38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</a:t>
            </a:r>
            <a:r>
              <a:rPr lang="es-EC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fortalecimiento del componente de Organismos, tratados, convenios marítimos internacionales.</a:t>
            </a:r>
          </a:p>
        </p:txBody>
      </p:sp>
      <p:sp>
        <p:nvSpPr>
          <p:cNvPr id="4" name="Rectángulo redondeado 3"/>
          <p:cNvSpPr/>
          <p:nvPr/>
        </p:nvSpPr>
        <p:spPr>
          <a:xfrm>
            <a:off x="3203848" y="764704"/>
            <a:ext cx="2880000" cy="540000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prstMaterial="dkEdge">
            <a:bevelT w="317500" h="254000"/>
            <a:bevelB w="317500" h="2540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2</a:t>
            </a:r>
          </a:p>
        </p:txBody>
      </p:sp>
    </p:spTree>
    <p:extLst>
      <p:ext uri="{BB962C8B-B14F-4D97-AF65-F5344CB8AC3E}">
        <p14:creationId xmlns:p14="http://schemas.microsoft.com/office/powerpoint/2010/main" val="58018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1801364"/>
            <a:ext cx="9144000" cy="4572002"/>
          </a:xfrm>
          <a:prstGeom prst="rect">
            <a:avLst/>
          </a:prstGeom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/>
              <a:pPr/>
              <a:t>54</a:t>
            </a:fld>
            <a:endParaRPr lang="es-EC" dirty="0"/>
          </a:p>
        </p:txBody>
      </p:sp>
      <p:sp>
        <p:nvSpPr>
          <p:cNvPr id="5" name="Rectángulo redondeado 4"/>
          <p:cNvSpPr/>
          <p:nvPr/>
        </p:nvSpPr>
        <p:spPr>
          <a:xfrm>
            <a:off x="239052" y="2287956"/>
            <a:ext cx="4320000" cy="54000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b="1" dirty="0" smtClean="0">
                <a:solidFill>
                  <a:srgbClr val="000A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</a:t>
            </a:r>
            <a:endParaRPr lang="es-EC" sz="2000" b="1" dirty="0">
              <a:solidFill>
                <a:srgbClr val="000A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237092" y="3470557"/>
            <a:ext cx="8640000" cy="2880000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sz="2000" b="1" dirty="0" smtClean="0">
                <a:solidFill>
                  <a:srgbClr val="000A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	Representar </a:t>
            </a:r>
            <a:r>
              <a:rPr lang="es-EC" sz="2000" b="1" dirty="0">
                <a:solidFill>
                  <a:srgbClr val="000A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Ecuador y participar en eventos relacionados a la Comisión Permanente del Pacífico Sur, Comité Interinstitucional del Mar, Consejo de Gobierno de Galápagos, Instituto Antártico y otros relacionados a los intereses marítimos</a:t>
            </a:r>
            <a:r>
              <a:rPr lang="es-EC" sz="2000" b="1" dirty="0" smtClean="0">
                <a:solidFill>
                  <a:srgbClr val="000A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s-EC" sz="2000" b="1" dirty="0" smtClean="0">
                <a:solidFill>
                  <a:srgbClr val="000A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s-EC" sz="2000" b="1" dirty="0">
                <a:solidFill>
                  <a:srgbClr val="000A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Desarrollar propuestas para que el marco legal vigente se apegue a lo establecido en la CONVEMAR.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239052" y="2840646"/>
            <a:ext cx="4320000" cy="540000"/>
          </a:xfrm>
          <a:prstGeom prst="roundRect">
            <a:avLst/>
          </a:prstGeom>
          <a:solidFill>
            <a:srgbClr val="000A38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Específicos </a:t>
            </a:r>
          </a:p>
        </p:txBody>
      </p:sp>
      <p:sp>
        <p:nvSpPr>
          <p:cNvPr id="11" name="Rectángulo redondeado 10"/>
          <p:cNvSpPr/>
          <p:nvPr/>
        </p:nvSpPr>
        <p:spPr>
          <a:xfrm>
            <a:off x="3203848" y="1196872"/>
            <a:ext cx="5760000" cy="1080000"/>
          </a:xfrm>
          <a:prstGeom prst="roundRect">
            <a:avLst/>
          </a:prstGeom>
          <a:solidFill>
            <a:srgbClr val="000A38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</a:t>
            </a:r>
            <a:r>
              <a:rPr lang="es-EC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fortalecimiento del componente de Organismos, tratados, convenios marítimos internacionales.</a:t>
            </a:r>
          </a:p>
        </p:txBody>
      </p:sp>
      <p:sp>
        <p:nvSpPr>
          <p:cNvPr id="4" name="Rectángulo redondeado 3"/>
          <p:cNvSpPr/>
          <p:nvPr/>
        </p:nvSpPr>
        <p:spPr>
          <a:xfrm>
            <a:off x="3203848" y="764704"/>
            <a:ext cx="2880000" cy="540000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prstMaterial="dkEdge">
            <a:bevelT w="317500" h="254000"/>
            <a:bevelB w="317500" h="2540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2</a:t>
            </a:r>
          </a:p>
        </p:txBody>
      </p:sp>
    </p:spTree>
    <p:extLst>
      <p:ext uri="{BB962C8B-B14F-4D97-AF65-F5344CB8AC3E}">
        <p14:creationId xmlns:p14="http://schemas.microsoft.com/office/powerpoint/2010/main" val="61711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1801364"/>
            <a:ext cx="9144000" cy="4572002"/>
          </a:xfrm>
          <a:prstGeom prst="rect">
            <a:avLst/>
          </a:prstGeom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/>
              <a:pPr/>
              <a:t>55</a:t>
            </a:fld>
            <a:endParaRPr lang="es-EC" dirty="0"/>
          </a:p>
        </p:txBody>
      </p:sp>
      <p:sp>
        <p:nvSpPr>
          <p:cNvPr id="5" name="Rectángulo redondeado 4"/>
          <p:cNvSpPr/>
          <p:nvPr/>
        </p:nvSpPr>
        <p:spPr>
          <a:xfrm>
            <a:off x="179992" y="2287957"/>
            <a:ext cx="4320000" cy="54000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b="1" dirty="0" smtClean="0">
                <a:solidFill>
                  <a:srgbClr val="000A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PROYECTOS</a:t>
            </a:r>
            <a:endParaRPr lang="es-EC" sz="2000" b="1" dirty="0">
              <a:solidFill>
                <a:srgbClr val="000A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179992" y="2974147"/>
            <a:ext cx="8640000" cy="720000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1700" indent="-901700"/>
            <a:r>
              <a:rPr lang="es-EC" sz="2400" b="1" dirty="0">
                <a:solidFill>
                  <a:srgbClr val="000A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	</a:t>
            </a:r>
            <a:r>
              <a:rPr lang="es-EC" sz="2400" b="1" dirty="0" smtClean="0">
                <a:solidFill>
                  <a:srgbClr val="000A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Elaboración </a:t>
            </a:r>
            <a:r>
              <a:rPr lang="es-EC" sz="2400" b="1" dirty="0">
                <a:solidFill>
                  <a:srgbClr val="000A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propuestas de reformas a las leyes acorde a lo que estipula la CONVEMAR.</a:t>
            </a:r>
          </a:p>
        </p:txBody>
      </p:sp>
      <p:sp>
        <p:nvSpPr>
          <p:cNvPr id="7" name="Rectángulo redondeado 6"/>
          <p:cNvSpPr/>
          <p:nvPr/>
        </p:nvSpPr>
        <p:spPr>
          <a:xfrm>
            <a:off x="179992" y="3840337"/>
            <a:ext cx="8640000" cy="1800000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1700" indent="-901700"/>
            <a:r>
              <a:rPr lang="es-EC" sz="2400" b="1" dirty="0">
                <a:solidFill>
                  <a:srgbClr val="000A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	</a:t>
            </a:r>
            <a:r>
              <a:rPr lang="es-EC" sz="2400" b="1" dirty="0" smtClean="0">
                <a:solidFill>
                  <a:srgbClr val="000A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Elaboración </a:t>
            </a:r>
            <a:r>
              <a:rPr lang="es-EC" sz="2400" b="1" dirty="0">
                <a:solidFill>
                  <a:srgbClr val="000A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propuestas para que la Armada del Ecuador retome las atribuciones de representación del país ante los organismos nacionales e internacionales relacionados con los </a:t>
            </a:r>
            <a:r>
              <a:rPr lang="es-EC" sz="2400" b="1" dirty="0" smtClean="0">
                <a:solidFill>
                  <a:srgbClr val="000A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intereses </a:t>
            </a:r>
            <a:r>
              <a:rPr lang="es-EC" sz="2400" b="1" dirty="0">
                <a:solidFill>
                  <a:srgbClr val="000A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marítimos.</a:t>
            </a:r>
          </a:p>
        </p:txBody>
      </p:sp>
      <p:sp>
        <p:nvSpPr>
          <p:cNvPr id="11" name="Rectángulo redondeado 10"/>
          <p:cNvSpPr/>
          <p:nvPr/>
        </p:nvSpPr>
        <p:spPr>
          <a:xfrm>
            <a:off x="3203848" y="1196872"/>
            <a:ext cx="5760000" cy="1080000"/>
          </a:xfrm>
          <a:prstGeom prst="roundRect">
            <a:avLst/>
          </a:prstGeom>
          <a:solidFill>
            <a:srgbClr val="000A38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</a:t>
            </a:r>
            <a:r>
              <a:rPr lang="es-EC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fortalecimiento del componente de Organismos, tratados, convenios marítimos internacionales.</a:t>
            </a:r>
          </a:p>
        </p:txBody>
      </p:sp>
      <p:sp>
        <p:nvSpPr>
          <p:cNvPr id="4" name="Rectángulo redondeado 3"/>
          <p:cNvSpPr/>
          <p:nvPr/>
        </p:nvSpPr>
        <p:spPr>
          <a:xfrm>
            <a:off x="3203848" y="764704"/>
            <a:ext cx="2880000" cy="540000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prstMaterial="dkEdge">
            <a:bevelT w="317500" h="254000"/>
            <a:bevelB w="317500" h="2540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2</a:t>
            </a:r>
          </a:p>
        </p:txBody>
      </p:sp>
    </p:spTree>
    <p:extLst>
      <p:ext uri="{BB962C8B-B14F-4D97-AF65-F5344CB8AC3E}">
        <p14:creationId xmlns:p14="http://schemas.microsoft.com/office/powerpoint/2010/main" val="142176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/>
              <a:pPr/>
              <a:t>56</a:t>
            </a:fld>
            <a:endParaRPr lang="es-EC" dirty="0"/>
          </a:p>
        </p:txBody>
      </p:sp>
      <p:sp>
        <p:nvSpPr>
          <p:cNvPr id="3" name="Rectángulo redondeado 2"/>
          <p:cNvSpPr/>
          <p:nvPr/>
        </p:nvSpPr>
        <p:spPr>
          <a:xfrm>
            <a:off x="3203848" y="1124744"/>
            <a:ext cx="5760000" cy="1080000"/>
          </a:xfrm>
          <a:prstGeom prst="roundRect">
            <a:avLst/>
          </a:prstGeom>
          <a:solidFill>
            <a:srgbClr val="000A38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</a:t>
            </a:r>
            <a:r>
              <a:rPr lang="es-EC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fortalecimiento del componente complejo Geomarítimo</a:t>
            </a:r>
          </a:p>
        </p:txBody>
      </p:sp>
      <p:sp>
        <p:nvSpPr>
          <p:cNvPr id="4" name="Rectángulo redondeado 3"/>
          <p:cNvSpPr/>
          <p:nvPr/>
        </p:nvSpPr>
        <p:spPr>
          <a:xfrm>
            <a:off x="3203848" y="764704"/>
            <a:ext cx="2880000" cy="540000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prstMaterial="dkEdge">
            <a:bevelT w="317500" h="254000"/>
            <a:bevelB w="317500" h="2540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3</a:t>
            </a:r>
          </a:p>
        </p:txBody>
      </p:sp>
      <p:sp>
        <p:nvSpPr>
          <p:cNvPr id="5" name="Rectángulo redondeado 4"/>
          <p:cNvSpPr/>
          <p:nvPr/>
        </p:nvSpPr>
        <p:spPr>
          <a:xfrm>
            <a:off x="2412000" y="2325036"/>
            <a:ext cx="4320000" cy="54000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b="1" dirty="0" smtClean="0">
                <a:solidFill>
                  <a:srgbClr val="000A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Acciones Estratégicas</a:t>
            </a:r>
            <a:endParaRPr lang="es-EC" sz="2000" b="1" dirty="0">
              <a:solidFill>
                <a:srgbClr val="000A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476248" y="2952533"/>
            <a:ext cx="8640000" cy="1080000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sz="2000" b="1" dirty="0" smtClean="0">
                <a:solidFill>
                  <a:srgbClr val="000A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Incrementar </a:t>
            </a:r>
            <a:r>
              <a:rPr lang="es-EC" sz="2000" b="1" dirty="0">
                <a:solidFill>
                  <a:srgbClr val="000A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número de plataformas de recolección de datos oceanográficos e hidrográficos costeras y de características polares.</a:t>
            </a:r>
          </a:p>
        </p:txBody>
      </p:sp>
      <p:sp>
        <p:nvSpPr>
          <p:cNvPr id="7" name="Rectángulo redondeado 6"/>
          <p:cNvSpPr/>
          <p:nvPr/>
        </p:nvSpPr>
        <p:spPr>
          <a:xfrm>
            <a:off x="476248" y="4084766"/>
            <a:ext cx="8640000" cy="720000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sz="2000" b="1" dirty="0" smtClean="0">
                <a:solidFill>
                  <a:srgbClr val="000A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Determinar </a:t>
            </a:r>
            <a:r>
              <a:rPr lang="es-EC" sz="2000" b="1" dirty="0">
                <a:solidFill>
                  <a:srgbClr val="000A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valor económico de los intereses marítimos existentes en el complejo geomarítimo</a:t>
            </a:r>
          </a:p>
        </p:txBody>
      </p:sp>
      <p:sp>
        <p:nvSpPr>
          <p:cNvPr id="10" name="Rectángulo redondeado 9"/>
          <p:cNvSpPr/>
          <p:nvPr/>
        </p:nvSpPr>
        <p:spPr>
          <a:xfrm>
            <a:off x="476248" y="4855686"/>
            <a:ext cx="8640000" cy="540000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sz="2000" b="1" dirty="0" smtClean="0">
                <a:solidFill>
                  <a:srgbClr val="000A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Incrementar </a:t>
            </a:r>
            <a:r>
              <a:rPr lang="es-EC" sz="2000" b="1" dirty="0">
                <a:solidFill>
                  <a:srgbClr val="000A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apoyo a las actividades antárticas</a:t>
            </a:r>
          </a:p>
        </p:txBody>
      </p:sp>
      <p:sp>
        <p:nvSpPr>
          <p:cNvPr id="11" name="Rectángulo redondeado 10"/>
          <p:cNvSpPr/>
          <p:nvPr/>
        </p:nvSpPr>
        <p:spPr>
          <a:xfrm>
            <a:off x="476248" y="5466094"/>
            <a:ext cx="8640000" cy="720000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sz="2000" b="1" dirty="0" smtClean="0">
                <a:solidFill>
                  <a:srgbClr val="000A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Establecer </a:t>
            </a:r>
            <a:r>
              <a:rPr lang="es-EC" sz="2000" b="1" dirty="0">
                <a:solidFill>
                  <a:srgbClr val="000A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acuerdos institucionales que permitan el conocimiento del complejo geomarítimo.</a:t>
            </a:r>
          </a:p>
        </p:txBody>
      </p:sp>
    </p:spTree>
    <p:extLst>
      <p:ext uri="{BB962C8B-B14F-4D97-AF65-F5344CB8AC3E}">
        <p14:creationId xmlns:p14="http://schemas.microsoft.com/office/powerpoint/2010/main" val="335895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/>
              <a:pPr/>
              <a:t>57</a:t>
            </a:fld>
            <a:endParaRPr lang="es-EC" dirty="0"/>
          </a:p>
        </p:txBody>
      </p:sp>
      <p:sp>
        <p:nvSpPr>
          <p:cNvPr id="5" name="Rectángulo redondeado 4"/>
          <p:cNvSpPr/>
          <p:nvPr/>
        </p:nvSpPr>
        <p:spPr>
          <a:xfrm>
            <a:off x="179992" y="2287957"/>
            <a:ext cx="4320000" cy="54000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b="1" dirty="0" smtClean="0">
                <a:solidFill>
                  <a:srgbClr val="000A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</a:t>
            </a:r>
            <a:endParaRPr lang="es-EC" sz="2000" b="1" dirty="0">
              <a:solidFill>
                <a:srgbClr val="000A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179992" y="3508226"/>
            <a:ext cx="8640000" cy="1620000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sz="2000" b="1" dirty="0">
                <a:solidFill>
                  <a:srgbClr val="000A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Incrementar la participación y gestión política de la Armada del Ecuador a través de la Dirección General de Intereses Marítimos, mediante de la generación de proyectos que permitan fomentar el aprovechamiento del complejo geomarítimo en beneficio del Estado</a:t>
            </a:r>
            <a:r>
              <a:rPr lang="es-EC" sz="2000" b="1" dirty="0" smtClean="0">
                <a:solidFill>
                  <a:srgbClr val="000A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C" sz="2000" b="1" dirty="0">
              <a:solidFill>
                <a:srgbClr val="000A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 redondeado 8"/>
          <p:cNvSpPr/>
          <p:nvPr/>
        </p:nvSpPr>
        <p:spPr>
          <a:xfrm>
            <a:off x="179992" y="2857479"/>
            <a:ext cx="4320000" cy="540000"/>
          </a:xfrm>
          <a:prstGeom prst="roundRect">
            <a:avLst/>
          </a:prstGeom>
          <a:solidFill>
            <a:srgbClr val="000A38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General: </a:t>
            </a:r>
            <a:endParaRPr lang="es-EC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ángulo redondeado 10"/>
          <p:cNvSpPr/>
          <p:nvPr/>
        </p:nvSpPr>
        <p:spPr>
          <a:xfrm>
            <a:off x="3203848" y="1124744"/>
            <a:ext cx="5760000" cy="1080000"/>
          </a:xfrm>
          <a:prstGeom prst="roundRect">
            <a:avLst/>
          </a:prstGeom>
          <a:solidFill>
            <a:srgbClr val="000A38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</a:t>
            </a:r>
            <a:r>
              <a:rPr lang="es-EC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fortalecimiento del componente complejo Geomarítimo</a:t>
            </a:r>
          </a:p>
        </p:txBody>
      </p:sp>
      <p:sp>
        <p:nvSpPr>
          <p:cNvPr id="4" name="Rectángulo redondeado 3"/>
          <p:cNvSpPr/>
          <p:nvPr/>
        </p:nvSpPr>
        <p:spPr>
          <a:xfrm>
            <a:off x="3203848" y="764704"/>
            <a:ext cx="2880000" cy="540000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prstMaterial="dkEdge">
            <a:bevelT w="317500" h="254000"/>
            <a:bevelB w="317500" h="2540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3</a:t>
            </a:r>
          </a:p>
        </p:txBody>
      </p:sp>
    </p:spTree>
    <p:extLst>
      <p:ext uri="{BB962C8B-B14F-4D97-AF65-F5344CB8AC3E}">
        <p14:creationId xmlns:p14="http://schemas.microsoft.com/office/powerpoint/2010/main" val="222503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/>
              <a:pPr/>
              <a:t>58</a:t>
            </a:fld>
            <a:endParaRPr lang="es-EC" dirty="0"/>
          </a:p>
        </p:txBody>
      </p:sp>
      <p:sp>
        <p:nvSpPr>
          <p:cNvPr id="5" name="Rectángulo redondeado 4"/>
          <p:cNvSpPr/>
          <p:nvPr/>
        </p:nvSpPr>
        <p:spPr>
          <a:xfrm>
            <a:off x="239052" y="2287956"/>
            <a:ext cx="4320000" cy="54000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b="1" dirty="0" smtClean="0">
                <a:solidFill>
                  <a:srgbClr val="000A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</a:t>
            </a:r>
            <a:endParaRPr lang="es-EC" sz="2000" b="1" dirty="0">
              <a:solidFill>
                <a:srgbClr val="000A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237092" y="3470557"/>
            <a:ext cx="8640000" cy="2160000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sz="2000" b="1" dirty="0">
                <a:solidFill>
                  <a:srgbClr val="000A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	Apoyar el desarrollo de propuestas a nivel político encaminadas al fortalecimiento del complejo geomarítimo.</a:t>
            </a:r>
          </a:p>
          <a:p>
            <a:r>
              <a:rPr lang="es-EC" sz="2000" b="1" dirty="0">
                <a:solidFill>
                  <a:srgbClr val="000A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	Efectuar estudios relacionados con la política nacional en asuntos de soberanía</a:t>
            </a:r>
          </a:p>
          <a:p>
            <a:r>
              <a:rPr lang="es-EC" sz="2000" b="1" dirty="0">
                <a:solidFill>
                  <a:srgbClr val="000A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	Participar a nivel político en temas relacionados con la Oceanopolítica, </a:t>
            </a:r>
            <a:r>
              <a:rPr lang="es-EC" sz="2000" b="1" dirty="0" smtClean="0">
                <a:solidFill>
                  <a:srgbClr val="000A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CONVEMAR</a:t>
            </a:r>
            <a:r>
              <a:rPr lang="es-EC" sz="2000" b="1" dirty="0">
                <a:solidFill>
                  <a:srgbClr val="000A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Antártida y soberanía marítima</a:t>
            </a:r>
            <a:r>
              <a:rPr lang="es-EC" sz="2000" b="1" dirty="0" smtClean="0">
                <a:solidFill>
                  <a:srgbClr val="000A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C" sz="2000" b="1" dirty="0">
              <a:solidFill>
                <a:srgbClr val="000A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 redondeado 8"/>
          <p:cNvSpPr/>
          <p:nvPr/>
        </p:nvSpPr>
        <p:spPr>
          <a:xfrm>
            <a:off x="239052" y="2840646"/>
            <a:ext cx="4320000" cy="540000"/>
          </a:xfrm>
          <a:prstGeom prst="roundRect">
            <a:avLst/>
          </a:prstGeom>
          <a:solidFill>
            <a:srgbClr val="000A38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Específicos </a:t>
            </a:r>
          </a:p>
        </p:txBody>
      </p:sp>
      <p:sp>
        <p:nvSpPr>
          <p:cNvPr id="11" name="Rectángulo redondeado 10"/>
          <p:cNvSpPr/>
          <p:nvPr/>
        </p:nvSpPr>
        <p:spPr>
          <a:xfrm>
            <a:off x="3203848" y="1124744"/>
            <a:ext cx="5760000" cy="1080000"/>
          </a:xfrm>
          <a:prstGeom prst="roundRect">
            <a:avLst/>
          </a:prstGeom>
          <a:solidFill>
            <a:srgbClr val="000A38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</a:t>
            </a:r>
            <a:r>
              <a:rPr lang="es-EC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fortalecimiento del componente complejo Geomarítimo</a:t>
            </a:r>
          </a:p>
        </p:txBody>
      </p:sp>
      <p:sp>
        <p:nvSpPr>
          <p:cNvPr id="4" name="Rectángulo redondeado 3"/>
          <p:cNvSpPr/>
          <p:nvPr/>
        </p:nvSpPr>
        <p:spPr>
          <a:xfrm>
            <a:off x="3203848" y="764704"/>
            <a:ext cx="2880000" cy="540000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prstMaterial="dkEdge">
            <a:bevelT w="317500" h="254000"/>
            <a:bevelB w="317500" h="2540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3</a:t>
            </a:r>
          </a:p>
        </p:txBody>
      </p:sp>
    </p:spTree>
    <p:extLst>
      <p:ext uri="{BB962C8B-B14F-4D97-AF65-F5344CB8AC3E}">
        <p14:creationId xmlns:p14="http://schemas.microsoft.com/office/powerpoint/2010/main" val="57370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/>
              <a:pPr/>
              <a:t>59</a:t>
            </a:fld>
            <a:endParaRPr lang="es-EC" dirty="0"/>
          </a:p>
        </p:txBody>
      </p:sp>
      <p:sp>
        <p:nvSpPr>
          <p:cNvPr id="5" name="Rectángulo redondeado 4"/>
          <p:cNvSpPr/>
          <p:nvPr/>
        </p:nvSpPr>
        <p:spPr>
          <a:xfrm>
            <a:off x="179992" y="2287957"/>
            <a:ext cx="4320000" cy="54000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b="1" dirty="0" smtClean="0">
                <a:solidFill>
                  <a:srgbClr val="000A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PROYECTOS</a:t>
            </a:r>
            <a:endParaRPr lang="es-EC" sz="2000" b="1" dirty="0">
              <a:solidFill>
                <a:srgbClr val="000A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179992" y="2974147"/>
            <a:ext cx="8640000" cy="720000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1700" indent="-901700"/>
            <a:r>
              <a:rPr lang="es-EC" sz="2400" b="1" dirty="0">
                <a:solidFill>
                  <a:srgbClr val="000A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	Valoración de los recursos vivos y no vivos del mar ecuatoriano</a:t>
            </a:r>
          </a:p>
        </p:txBody>
      </p:sp>
      <p:sp>
        <p:nvSpPr>
          <p:cNvPr id="7" name="Rectángulo redondeado 6"/>
          <p:cNvSpPr/>
          <p:nvPr/>
        </p:nvSpPr>
        <p:spPr>
          <a:xfrm>
            <a:off x="179992" y="3840337"/>
            <a:ext cx="8640000" cy="1260000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1700" indent="-901700"/>
            <a:r>
              <a:rPr lang="es-EC" sz="2400" b="1" dirty="0">
                <a:solidFill>
                  <a:srgbClr val="000A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	Relacionamiento de la Armada a través de la Dirección General de Intereses Marítimos en el fomento del complejo geomarítmo.</a:t>
            </a:r>
          </a:p>
        </p:txBody>
      </p:sp>
      <p:sp>
        <p:nvSpPr>
          <p:cNvPr id="11" name="Rectángulo redondeado 10"/>
          <p:cNvSpPr/>
          <p:nvPr/>
        </p:nvSpPr>
        <p:spPr>
          <a:xfrm>
            <a:off x="3203848" y="1124744"/>
            <a:ext cx="5760000" cy="1080000"/>
          </a:xfrm>
          <a:prstGeom prst="roundRect">
            <a:avLst/>
          </a:prstGeom>
          <a:solidFill>
            <a:srgbClr val="000A38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</a:t>
            </a:r>
            <a:r>
              <a:rPr lang="es-EC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fortalecimiento del componente complejo Geomarítimo</a:t>
            </a:r>
          </a:p>
        </p:txBody>
      </p:sp>
      <p:sp>
        <p:nvSpPr>
          <p:cNvPr id="4" name="Rectángulo redondeado 3"/>
          <p:cNvSpPr/>
          <p:nvPr/>
        </p:nvSpPr>
        <p:spPr>
          <a:xfrm>
            <a:off x="3203848" y="764704"/>
            <a:ext cx="2880000" cy="540000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prstMaterial="dkEdge">
            <a:bevelT w="317500" h="254000"/>
            <a:bevelB w="317500" h="2540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3</a:t>
            </a:r>
          </a:p>
        </p:txBody>
      </p:sp>
    </p:spTree>
    <p:extLst>
      <p:ext uri="{BB962C8B-B14F-4D97-AF65-F5344CB8AC3E}">
        <p14:creationId xmlns:p14="http://schemas.microsoft.com/office/powerpoint/2010/main" val="77746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755576" y="2636912"/>
            <a:ext cx="7740000" cy="1080000"/>
          </a:xfrm>
          <a:prstGeom prst="roundRect">
            <a:avLst/>
          </a:prstGeom>
          <a:solidFill>
            <a:srgbClr val="000A38"/>
          </a:solidFill>
          <a:ln>
            <a:solidFill>
              <a:srgbClr val="001848"/>
            </a:solidFill>
          </a:ln>
          <a:scene3d>
            <a:camera prst="orthographicFront"/>
            <a:lightRig rig="threePt" dir="t"/>
          </a:scene3d>
          <a:sp3d>
            <a:bevelT w="152400"/>
            <a:bevelB w="152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dirty="0" smtClean="0">
                <a:latin typeface="Arial Black" panose="020B0A04020102020204" pitchFamily="34" charset="0"/>
              </a:rPr>
              <a:t>PROBLEMA</a:t>
            </a:r>
            <a:endParaRPr lang="es-EC" dirty="0">
              <a:latin typeface="Arial Black" panose="020B0A04020102020204" pitchFamily="34" charset="0"/>
            </a:endParaRPr>
          </a:p>
        </p:txBody>
      </p:sp>
      <p:sp>
        <p:nvSpPr>
          <p:cNvPr id="8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7F53225-99B2-41B1-8B80-20C9B126D3F7}" type="slidenum">
              <a:rPr lang="es-ES" smtClean="0"/>
              <a:t>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5213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755576" y="2636912"/>
            <a:ext cx="7740000" cy="1080000"/>
          </a:xfrm>
          <a:prstGeom prst="roundRect">
            <a:avLst/>
          </a:prstGeom>
          <a:solidFill>
            <a:srgbClr val="000A38"/>
          </a:solidFill>
          <a:ln>
            <a:solidFill>
              <a:srgbClr val="001848"/>
            </a:solidFill>
          </a:ln>
          <a:scene3d>
            <a:camera prst="orthographicFront"/>
            <a:lightRig rig="threePt" dir="t"/>
          </a:scene3d>
          <a:sp3d>
            <a:bevelT w="152400"/>
            <a:bevelB w="152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dirty="0" smtClean="0">
                <a:latin typeface="Arial Black" panose="020B0A04020102020204" pitchFamily="34" charset="0"/>
              </a:rPr>
              <a:t>CONCLUSIONES Y RECOMENDACIONES</a:t>
            </a:r>
            <a:endParaRPr lang="es-EC" dirty="0">
              <a:latin typeface="Arial Black" panose="020B0A04020102020204" pitchFamily="34" charset="0"/>
            </a:endParaRPr>
          </a:p>
        </p:txBody>
      </p:sp>
      <p:sp>
        <p:nvSpPr>
          <p:cNvPr id="8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7F53225-99B2-41B1-8B80-20C9B126D3F7}" type="slidenum">
              <a:rPr lang="es-ES" smtClean="0"/>
              <a:t>60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6206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/>
              <a:pPr/>
              <a:t>61</a:t>
            </a:fld>
            <a:endParaRPr lang="es-EC" dirty="0"/>
          </a:p>
        </p:txBody>
      </p:sp>
      <p:sp>
        <p:nvSpPr>
          <p:cNvPr id="3" name="Rectángulo redondeado 2"/>
          <p:cNvSpPr/>
          <p:nvPr/>
        </p:nvSpPr>
        <p:spPr>
          <a:xfrm>
            <a:off x="2915816" y="908720"/>
            <a:ext cx="6192688" cy="792088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prstMaterial="dkEdge">
            <a:bevelT w="317500" h="254000"/>
            <a:bevelB w="317500" h="2540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CONCLUSIONES</a:t>
            </a:r>
          </a:p>
        </p:txBody>
      </p:sp>
      <p:sp>
        <p:nvSpPr>
          <p:cNvPr id="4" name="Rectángulo redondeado 3"/>
          <p:cNvSpPr/>
          <p:nvPr/>
        </p:nvSpPr>
        <p:spPr>
          <a:xfrm>
            <a:off x="720472" y="2061048"/>
            <a:ext cx="8100000" cy="3600000"/>
          </a:xfrm>
          <a:prstGeom prst="roundRect">
            <a:avLst/>
          </a:prstGeom>
          <a:solidFill>
            <a:schemeClr val="tx2">
              <a:lumMod val="50000"/>
            </a:schemeClr>
          </a:solidFill>
          <a:ln w="12700">
            <a:solidFill>
              <a:schemeClr val="bg1"/>
            </a:solidFill>
          </a:ln>
          <a:scene3d>
            <a:camera prst="orthographicFront"/>
            <a:lightRig rig="threePt" dir="t"/>
          </a:scene3d>
          <a:sp3d prstMaterial="metal">
            <a:bevelT w="152400"/>
            <a:bevelB w="152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2400" b="1" dirty="0">
                <a:latin typeface="Arial" panose="020B0604020202020204" pitchFamily="34" charset="0"/>
                <a:cs typeface="Arial" panose="020B0604020202020204" pitchFamily="34" charset="0"/>
              </a:rPr>
              <a:t>La emisión de decretos ejecutivos para </a:t>
            </a:r>
            <a:r>
              <a:rPr lang="es-EC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para </a:t>
            </a:r>
            <a:r>
              <a:rPr lang="es-EC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cambiar las </a:t>
            </a:r>
            <a:r>
              <a:rPr lang="es-EC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competencias institucionales </a:t>
            </a:r>
            <a:r>
              <a:rPr lang="es-EC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C" sz="2400" b="1" dirty="0">
                <a:latin typeface="Arial" panose="020B0604020202020204" pitchFamily="34" charset="0"/>
                <a:cs typeface="Arial" panose="020B0604020202020204" pitchFamily="34" charset="0"/>
              </a:rPr>
              <a:t>específicamente </a:t>
            </a:r>
            <a:r>
              <a:rPr lang="es-EC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 las </a:t>
            </a:r>
            <a:r>
              <a:rPr lang="es-EC" sz="2400" b="1" dirty="0">
                <a:latin typeface="Arial" panose="020B0604020202020204" pitchFamily="34" charset="0"/>
                <a:cs typeface="Arial" panose="020B0604020202020204" pitchFamily="34" charset="0"/>
              </a:rPr>
              <a:t>instituciones encargadas por ley de los intereses marítimos, sin el respaldo de un marco legal y planificación correcta sumada a la falta de una clara definición de responsabilidades una vez disueltas las instituciones creadas, </a:t>
            </a:r>
            <a:r>
              <a:rPr lang="es-EC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limitó</a:t>
            </a:r>
            <a:r>
              <a:rPr lang="es-EC" sz="2400" b="1" dirty="0">
                <a:latin typeface="Arial" panose="020B0604020202020204" pitchFamily="34" charset="0"/>
                <a:cs typeface="Arial" panose="020B0604020202020204" pitchFamily="34" charset="0"/>
              </a:rPr>
              <a:t> el desarrollo de los intereses marítimos en el período 2011 2016.</a:t>
            </a:r>
          </a:p>
        </p:txBody>
      </p:sp>
    </p:spTree>
    <p:extLst>
      <p:ext uri="{BB962C8B-B14F-4D97-AF65-F5344CB8AC3E}">
        <p14:creationId xmlns:p14="http://schemas.microsoft.com/office/powerpoint/2010/main" val="260679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/>
              <a:pPr/>
              <a:t>62</a:t>
            </a:fld>
            <a:endParaRPr lang="es-EC" dirty="0"/>
          </a:p>
        </p:txBody>
      </p:sp>
      <p:sp>
        <p:nvSpPr>
          <p:cNvPr id="3" name="Rectángulo redondeado 2"/>
          <p:cNvSpPr/>
          <p:nvPr/>
        </p:nvSpPr>
        <p:spPr>
          <a:xfrm>
            <a:off x="2915816" y="908720"/>
            <a:ext cx="6192688" cy="792088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prstMaterial="dkEdge">
            <a:bevelT w="317500" h="254000"/>
            <a:bevelB w="317500" h="2540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CONCLUSIONES</a:t>
            </a:r>
          </a:p>
        </p:txBody>
      </p:sp>
      <p:sp>
        <p:nvSpPr>
          <p:cNvPr id="4" name="Rectángulo redondeado 3"/>
          <p:cNvSpPr/>
          <p:nvPr/>
        </p:nvSpPr>
        <p:spPr>
          <a:xfrm>
            <a:off x="720472" y="2061048"/>
            <a:ext cx="8100000" cy="3600000"/>
          </a:xfrm>
          <a:prstGeom prst="roundRect">
            <a:avLst/>
          </a:prstGeom>
          <a:solidFill>
            <a:schemeClr val="tx2">
              <a:lumMod val="50000"/>
            </a:schemeClr>
          </a:solidFill>
          <a:ln w="12700">
            <a:solidFill>
              <a:schemeClr val="bg1"/>
            </a:solidFill>
          </a:ln>
          <a:scene3d>
            <a:camera prst="orthographicFront"/>
            <a:lightRig rig="threePt" dir="t"/>
          </a:scene3d>
          <a:sp3d prstMaterial="metal">
            <a:bevelT w="152400"/>
            <a:bevelB w="152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s-EC" sz="2400" b="1" dirty="0">
                <a:latin typeface="Arial" panose="020B0604020202020204" pitchFamily="34" charset="0"/>
                <a:cs typeface="Arial" panose="020B0604020202020204" pitchFamily="34" charset="0"/>
              </a:rPr>
              <a:t>disolución de la institución creada para reemplazar a la Dirección General de Intereses Marítimos de la Armada del Ecuador sin asignar las atribuciones derogadas a una institución con conocimiento de la gestión del mar, </a:t>
            </a:r>
            <a:r>
              <a:rPr lang="es-EC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impidió</a:t>
            </a:r>
            <a:r>
              <a:rPr lang="es-EC" sz="2400" b="1" dirty="0">
                <a:latin typeface="Arial" panose="020B0604020202020204" pitchFamily="34" charset="0"/>
                <a:cs typeface="Arial" panose="020B0604020202020204" pitchFamily="34" charset="0"/>
              </a:rPr>
              <a:t> el seguimiento y la determinación de indicadores de desarrollo de los componentes de los Intereses Marítimos</a:t>
            </a:r>
          </a:p>
        </p:txBody>
      </p:sp>
    </p:spTree>
    <p:extLst>
      <p:ext uri="{BB962C8B-B14F-4D97-AF65-F5344CB8AC3E}">
        <p14:creationId xmlns:p14="http://schemas.microsoft.com/office/powerpoint/2010/main" val="70608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/>
              <a:pPr/>
              <a:t>63</a:t>
            </a:fld>
            <a:endParaRPr lang="es-EC" dirty="0"/>
          </a:p>
        </p:txBody>
      </p:sp>
      <p:sp>
        <p:nvSpPr>
          <p:cNvPr id="3" name="Rectángulo redondeado 2"/>
          <p:cNvSpPr/>
          <p:nvPr/>
        </p:nvSpPr>
        <p:spPr>
          <a:xfrm>
            <a:off x="2915816" y="908720"/>
            <a:ext cx="6192688" cy="792088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prstMaterial="dkEdge">
            <a:bevelT w="317500" h="254000"/>
            <a:bevelB w="317500" h="2540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CONCLUSIONES</a:t>
            </a:r>
          </a:p>
        </p:txBody>
      </p:sp>
      <p:sp>
        <p:nvSpPr>
          <p:cNvPr id="4" name="Rectángulo redondeado 3"/>
          <p:cNvSpPr/>
          <p:nvPr/>
        </p:nvSpPr>
        <p:spPr>
          <a:xfrm>
            <a:off x="720472" y="2061048"/>
            <a:ext cx="8100000" cy="1800000"/>
          </a:xfrm>
          <a:prstGeom prst="roundRect">
            <a:avLst/>
          </a:prstGeom>
          <a:solidFill>
            <a:schemeClr val="tx2">
              <a:lumMod val="50000"/>
            </a:schemeClr>
          </a:solidFill>
          <a:ln w="12700">
            <a:solidFill>
              <a:schemeClr val="bg1"/>
            </a:solidFill>
          </a:ln>
          <a:scene3d>
            <a:camera prst="orthographicFront"/>
            <a:lightRig rig="threePt" dir="t"/>
          </a:scene3d>
          <a:sp3d prstMaterial="metal">
            <a:bevelT w="152400"/>
            <a:bevelB w="152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s-EC" sz="2400" b="1" dirty="0">
                <a:latin typeface="Arial" panose="020B0604020202020204" pitchFamily="34" charset="0"/>
                <a:cs typeface="Arial" panose="020B0604020202020204" pitchFamily="34" charset="0"/>
              </a:rPr>
              <a:t>derogación de las atribuciones de la Dirección General de Intereses Marítimos </a:t>
            </a:r>
            <a:r>
              <a:rPr lang="es-EC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impidió</a:t>
            </a:r>
            <a:r>
              <a:rPr lang="es-EC" sz="2400" b="1" dirty="0">
                <a:latin typeface="Arial" panose="020B0604020202020204" pitchFamily="34" charset="0"/>
                <a:cs typeface="Arial" panose="020B0604020202020204" pitchFamily="34" charset="0"/>
              </a:rPr>
              <a:t> la continuación de los programas y proyectos existentes para el desarrollo de los intereses marítimos ecuatorianos</a:t>
            </a:r>
          </a:p>
        </p:txBody>
      </p:sp>
      <p:sp>
        <p:nvSpPr>
          <p:cNvPr id="5" name="Rectángulo redondeado 4"/>
          <p:cNvSpPr/>
          <p:nvPr/>
        </p:nvSpPr>
        <p:spPr>
          <a:xfrm>
            <a:off x="720472" y="4005264"/>
            <a:ext cx="8100000" cy="1800000"/>
          </a:xfrm>
          <a:prstGeom prst="roundRect">
            <a:avLst/>
          </a:prstGeom>
          <a:solidFill>
            <a:schemeClr val="tx2">
              <a:lumMod val="50000"/>
            </a:schemeClr>
          </a:solidFill>
          <a:ln w="12700">
            <a:solidFill>
              <a:schemeClr val="bg1"/>
            </a:solidFill>
          </a:ln>
          <a:scene3d>
            <a:camera prst="orthographicFront"/>
            <a:lightRig rig="threePt" dir="t"/>
          </a:scene3d>
          <a:sp3d prstMaterial="metal">
            <a:bevelT w="152400"/>
            <a:bevelB w="152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s-EC" sz="2400" b="1" dirty="0">
                <a:latin typeface="Arial" panose="020B0604020202020204" pitchFamily="34" charset="0"/>
                <a:cs typeface="Arial" panose="020B0604020202020204" pitchFamily="34" charset="0"/>
              </a:rPr>
              <a:t>disminución de las actividades para el desarrollo de los componentes de conciencia marítima, infraestructura de investigación y complejo geomarítimo durante el período 2011-2016 </a:t>
            </a:r>
            <a:r>
              <a:rPr lang="es-EC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limitó</a:t>
            </a:r>
            <a:r>
              <a:rPr lang="es-EC" sz="2400" b="1" dirty="0">
                <a:latin typeface="Arial" panose="020B0604020202020204" pitchFamily="34" charset="0"/>
                <a:cs typeface="Arial" panose="020B0604020202020204" pitchFamily="34" charset="0"/>
              </a:rPr>
              <a:t> el desarrollo de los intereses marítimos.</a:t>
            </a:r>
          </a:p>
        </p:txBody>
      </p:sp>
    </p:spTree>
    <p:extLst>
      <p:ext uri="{BB962C8B-B14F-4D97-AF65-F5344CB8AC3E}">
        <p14:creationId xmlns:p14="http://schemas.microsoft.com/office/powerpoint/2010/main" val="178917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/>
              <a:pPr/>
              <a:t>64</a:t>
            </a:fld>
            <a:endParaRPr lang="es-EC" dirty="0"/>
          </a:p>
        </p:txBody>
      </p:sp>
      <p:sp>
        <p:nvSpPr>
          <p:cNvPr id="3" name="Rectángulo redondeado 2"/>
          <p:cNvSpPr/>
          <p:nvPr/>
        </p:nvSpPr>
        <p:spPr>
          <a:xfrm>
            <a:off x="2915816" y="908720"/>
            <a:ext cx="6192688" cy="792088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prstMaterial="dkEdge">
            <a:bevelT w="317500" h="254000"/>
            <a:bevelB w="317500" h="2540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RECOMENDACIONES</a:t>
            </a:r>
          </a:p>
        </p:txBody>
      </p:sp>
      <p:sp>
        <p:nvSpPr>
          <p:cNvPr id="4" name="Rectángulo redondeado 3"/>
          <p:cNvSpPr/>
          <p:nvPr/>
        </p:nvSpPr>
        <p:spPr>
          <a:xfrm>
            <a:off x="720472" y="2061048"/>
            <a:ext cx="8100000" cy="1800000"/>
          </a:xfrm>
          <a:prstGeom prst="roundRect">
            <a:avLst/>
          </a:prstGeom>
          <a:solidFill>
            <a:schemeClr val="tx2">
              <a:lumMod val="50000"/>
            </a:schemeClr>
          </a:solidFill>
          <a:ln w="12700">
            <a:solidFill>
              <a:schemeClr val="bg1"/>
            </a:solidFill>
          </a:ln>
          <a:scene3d>
            <a:camera prst="orthographicFront"/>
            <a:lightRig rig="threePt" dir="t"/>
          </a:scene3d>
          <a:sp3d prstMaterial="metal">
            <a:bevelT w="152400"/>
            <a:bevelB w="152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Que </a:t>
            </a:r>
            <a:r>
              <a:rPr lang="es-EC" sz="2400" b="1" dirty="0">
                <a:latin typeface="Arial" panose="020B0604020202020204" pitchFamily="34" charset="0"/>
                <a:cs typeface="Arial" panose="020B0604020202020204" pitchFamily="34" charset="0"/>
              </a:rPr>
              <a:t>se </a:t>
            </a:r>
            <a:r>
              <a:rPr lang="es-EC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incentive a los Alumnos del Centro de Posgrado a realizar trabajos relacionados a los Intereses </a:t>
            </a:r>
            <a:r>
              <a:rPr lang="es-EC" sz="2400" b="1" dirty="0">
                <a:latin typeface="Arial" panose="020B0604020202020204" pitchFamily="34" charset="0"/>
                <a:cs typeface="Arial" panose="020B0604020202020204" pitchFamily="34" charset="0"/>
              </a:rPr>
              <a:t>Marítimos</a:t>
            </a:r>
            <a:r>
              <a:rPr lang="es-EC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con el fin de fortalecer la difusión en la sociedad de la importancia del mar. </a:t>
            </a:r>
            <a:endParaRPr lang="es-EC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ángulo redondeado 4"/>
          <p:cNvSpPr/>
          <p:nvPr/>
        </p:nvSpPr>
        <p:spPr>
          <a:xfrm>
            <a:off x="586800" y="4005064"/>
            <a:ext cx="8100000" cy="1800000"/>
          </a:xfrm>
          <a:prstGeom prst="roundRect">
            <a:avLst/>
          </a:prstGeom>
          <a:solidFill>
            <a:schemeClr val="tx2">
              <a:lumMod val="50000"/>
            </a:schemeClr>
          </a:solidFill>
          <a:ln w="12700">
            <a:solidFill>
              <a:schemeClr val="bg1"/>
            </a:solidFill>
          </a:ln>
          <a:scene3d>
            <a:camera prst="orthographicFront"/>
            <a:lightRig rig="threePt" dir="t"/>
          </a:scene3d>
          <a:sp3d prstMaterial="metal">
            <a:bevelT w="152400"/>
            <a:bevelB w="152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Que </a:t>
            </a:r>
            <a:r>
              <a:rPr lang="es-EC" sz="2400" b="1" dirty="0">
                <a:latin typeface="Arial" panose="020B0604020202020204" pitchFamily="34" charset="0"/>
                <a:cs typeface="Arial" panose="020B0604020202020204" pitchFamily="34" charset="0"/>
              </a:rPr>
              <a:t>se gestione a nivel político la reintegración de la Armada del Ecuador a través de su Dirección General de Intereses Marítimos en el Desarrollo del Poder Marítimo ecuatoriano</a:t>
            </a:r>
          </a:p>
        </p:txBody>
      </p:sp>
    </p:spTree>
    <p:extLst>
      <p:ext uri="{BB962C8B-B14F-4D97-AF65-F5344CB8AC3E}">
        <p14:creationId xmlns:p14="http://schemas.microsoft.com/office/powerpoint/2010/main" val="86647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idx="1"/>
          </p:nvPr>
        </p:nvSpPr>
        <p:spPr>
          <a:xfrm>
            <a:off x="3995936" y="416645"/>
            <a:ext cx="4233664" cy="1500187"/>
          </a:xfrm>
        </p:spPr>
        <p:txBody>
          <a:bodyPr anchor="ctr"/>
          <a:lstStyle/>
          <a:p>
            <a:pPr algn="ctr"/>
            <a:r>
              <a:rPr lang="es-EC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FIN</a:t>
            </a: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B8E02949-4CF0-41F9-868E-9DB81E933003}" type="slidenum">
              <a:rPr lang="es-EC" smtClean="0"/>
              <a:pPr algn="r"/>
              <a:t>65</a:t>
            </a:fld>
            <a:endParaRPr lang="es-EC" dirty="0"/>
          </a:p>
        </p:txBody>
      </p:sp>
      <p:grpSp>
        <p:nvGrpSpPr>
          <p:cNvPr id="15" name="Grupo 14"/>
          <p:cNvGrpSpPr>
            <a:grpSpLocks noChangeAspect="1"/>
          </p:cNvGrpSpPr>
          <p:nvPr/>
        </p:nvGrpSpPr>
        <p:grpSpPr>
          <a:xfrm>
            <a:off x="144000" y="44624"/>
            <a:ext cx="9000000" cy="5400000"/>
            <a:chOff x="251520" y="1630596"/>
            <a:chExt cx="3600000" cy="2160000"/>
          </a:xfrm>
        </p:grpSpPr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20" y="1630596"/>
              <a:ext cx="3600000" cy="2160000"/>
            </a:xfrm>
            <a:prstGeom prst="rect">
              <a:avLst/>
            </a:prstGeom>
          </p:spPr>
        </p:pic>
        <p:pic>
          <p:nvPicPr>
            <p:cNvPr id="17" name="Imagen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683" y="2024844"/>
              <a:ext cx="1800000" cy="739347"/>
            </a:xfrm>
            <a:prstGeom prst="rect">
              <a:avLst/>
            </a:prstGeom>
          </p:spPr>
        </p:pic>
        <p:pic>
          <p:nvPicPr>
            <p:cNvPr id="18" name="Imagen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10194" y="2614645"/>
              <a:ext cx="720000" cy="72483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9" name="Imagen 18"/>
            <p:cNvPicPr>
              <a:picLocks noChangeAspect="1"/>
            </p:cNvPicPr>
            <p:nvPr/>
          </p:nvPicPr>
          <p:blipFill rotWithShape="1">
            <a:blip r:embed="rId5"/>
            <a:srcRect l="7476" t="27320" r="38659" b="18249"/>
            <a:stretch/>
          </p:blipFill>
          <p:spPr>
            <a:xfrm>
              <a:off x="2095782" y="2078039"/>
              <a:ext cx="1080000" cy="682105"/>
            </a:xfrm>
            <a:prstGeom prst="ellipse">
              <a:avLst/>
            </a:prstGeom>
            <a:ln>
              <a:noFill/>
            </a:ln>
            <a:effectLst>
              <a:softEdge rad="25400"/>
            </a:effectLst>
          </p:spPr>
        </p:pic>
        <p:pic>
          <p:nvPicPr>
            <p:cNvPr id="20" name="Imagen 1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b="53096"/>
            <a:stretch/>
          </p:blipFill>
          <p:spPr>
            <a:xfrm>
              <a:off x="2028430" y="2733299"/>
              <a:ext cx="1080000" cy="65509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3" name="Rectángulo 2"/>
          <p:cNvSpPr/>
          <p:nvPr/>
        </p:nvSpPr>
        <p:spPr>
          <a:xfrm>
            <a:off x="35334" y="1916832"/>
            <a:ext cx="9217331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6000" b="1" i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GRACIAS POR SU ATENCIÓN</a:t>
            </a:r>
            <a:endParaRPr lang="es-ES" sz="6000" b="1" i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79649" y="4978958"/>
            <a:ext cx="805231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“Una nación se enfrenta a las alternativas de prosperar o declinar; no tendría otra alternativa; </a:t>
            </a:r>
            <a:r>
              <a:rPr lang="es-EC" sz="28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no hay Nación que pueda </a:t>
            </a:r>
            <a:r>
              <a:rPr lang="es-EC" sz="28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conservar</a:t>
            </a:r>
            <a:r>
              <a:rPr lang="es-EC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28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lo </a:t>
            </a:r>
            <a:r>
              <a:rPr lang="es-EC" sz="28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propio si se queda inactiva</a:t>
            </a:r>
            <a:r>
              <a:rPr lang="es-EC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2659" y="4099090"/>
            <a:ext cx="1128214" cy="10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0520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/>
              <a:pPr/>
              <a:t>7</a:t>
            </a:fld>
            <a:endParaRPr lang="es-EC" dirty="0"/>
          </a:p>
        </p:txBody>
      </p:sp>
      <p:sp>
        <p:nvSpPr>
          <p:cNvPr id="3" name="Rectángulo redondeado 2"/>
          <p:cNvSpPr/>
          <p:nvPr/>
        </p:nvSpPr>
        <p:spPr>
          <a:xfrm>
            <a:off x="2556416" y="1736752"/>
            <a:ext cx="5760000" cy="2520000"/>
          </a:xfrm>
          <a:prstGeom prst="roundRect">
            <a:avLst/>
          </a:prstGeom>
          <a:solidFill>
            <a:srgbClr val="000A38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Tx/>
              <a:buChar char="-"/>
            </a:pPr>
            <a:r>
              <a:rPr lang="es-EC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Levantamiento de información</a:t>
            </a:r>
          </a:p>
          <a:p>
            <a:pPr marL="342900" indent="-342900" algn="just">
              <a:buFontTx/>
              <a:buChar char="-"/>
            </a:pPr>
            <a:r>
              <a:rPr lang="es-EC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Marco legal</a:t>
            </a:r>
          </a:p>
          <a:p>
            <a:pPr marL="342900" indent="-342900" algn="just">
              <a:buFontTx/>
              <a:buChar char="-"/>
            </a:pPr>
            <a:r>
              <a:rPr lang="es-EC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Cambios </a:t>
            </a:r>
            <a:r>
              <a:rPr lang="es-EC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EC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competencias</a:t>
            </a:r>
          </a:p>
          <a:p>
            <a:pPr marL="342900" indent="-342900" algn="just">
              <a:buFontTx/>
              <a:buChar char="-"/>
            </a:pPr>
            <a:r>
              <a:rPr lang="es-EC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Instituciones </a:t>
            </a:r>
            <a:r>
              <a:rPr lang="es-EC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creadas en base a la ley de modernización del </a:t>
            </a:r>
            <a:r>
              <a:rPr lang="es-EC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Estado</a:t>
            </a:r>
            <a:endParaRPr lang="es-EC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2556416" y="1196752"/>
            <a:ext cx="2880000" cy="540000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prstMaterial="dkEdge">
            <a:bevelT w="317500" h="254000"/>
            <a:bevelB w="317500" h="2540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Planteamiento</a:t>
            </a:r>
          </a:p>
        </p:txBody>
      </p:sp>
      <p:sp>
        <p:nvSpPr>
          <p:cNvPr id="8" name="Rectángulo redondeado 7"/>
          <p:cNvSpPr/>
          <p:nvPr/>
        </p:nvSpPr>
        <p:spPr>
          <a:xfrm>
            <a:off x="2556416" y="4725344"/>
            <a:ext cx="5760000" cy="1800000"/>
          </a:xfrm>
          <a:prstGeom prst="roundRect">
            <a:avLst/>
          </a:prstGeom>
          <a:solidFill>
            <a:srgbClr val="000A38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¿Qué incidencia tienen </a:t>
            </a:r>
            <a:r>
              <a:rPr lang="es-EC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cambios </a:t>
            </a:r>
            <a:r>
              <a:rPr lang="es-EC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competencias </a:t>
            </a:r>
            <a:r>
              <a:rPr lang="es-EC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institucionales </a:t>
            </a:r>
            <a:r>
              <a:rPr lang="es-EC" sz="2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EC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desarrollo de los intereses marítimos en el período 2011-2016?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2556416" y="4185344"/>
            <a:ext cx="2880000" cy="540000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prstMaterial="dkEdge">
            <a:bevelT w="317500" h="254000"/>
            <a:bevelB w="317500" h="2540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Formulación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966380"/>
            <a:ext cx="1440000" cy="206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65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/>
              <a:pPr/>
              <a:t>8</a:t>
            </a:fld>
            <a:endParaRPr lang="es-EC" dirty="0"/>
          </a:p>
        </p:txBody>
      </p:sp>
      <p:sp>
        <p:nvSpPr>
          <p:cNvPr id="3" name="Rectángulo redondeado 2"/>
          <p:cNvSpPr/>
          <p:nvPr/>
        </p:nvSpPr>
        <p:spPr>
          <a:xfrm>
            <a:off x="3132480" y="1736752"/>
            <a:ext cx="5760000" cy="3240000"/>
          </a:xfrm>
          <a:prstGeom prst="roundRect">
            <a:avLst/>
          </a:prstGeom>
          <a:solidFill>
            <a:srgbClr val="000A38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Analizar la incidencia que </a:t>
            </a:r>
            <a:r>
              <a:rPr lang="es-EC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tienen los cambios de competencias institucionales en </a:t>
            </a:r>
            <a:r>
              <a:rPr lang="es-EC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desarrollo de los intereses marítimos, realizando una investigación documental, para elaborar un plan de Desarrollo de los Intereses marítimos.</a:t>
            </a:r>
          </a:p>
        </p:txBody>
      </p:sp>
      <p:sp>
        <p:nvSpPr>
          <p:cNvPr id="4" name="Rectángulo redondeado 3"/>
          <p:cNvSpPr/>
          <p:nvPr/>
        </p:nvSpPr>
        <p:spPr>
          <a:xfrm>
            <a:off x="3132480" y="1196752"/>
            <a:ext cx="2880000" cy="540000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prstMaterial="dkEdge">
            <a:bevelT w="317500" h="254000"/>
            <a:bevelB w="317500" h="2540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 GENERAL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2530262"/>
            <a:ext cx="2880000" cy="165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92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26682" r="17730"/>
          <a:stretch/>
        </p:blipFill>
        <p:spPr>
          <a:xfrm>
            <a:off x="179512" y="2492976"/>
            <a:ext cx="3600400" cy="3476625"/>
          </a:xfrm>
          <a:prstGeom prst="rect">
            <a:avLst/>
          </a:prstGeom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/>
              <a:pPr/>
              <a:t>9</a:t>
            </a:fld>
            <a:endParaRPr lang="es-EC" dirty="0"/>
          </a:p>
        </p:txBody>
      </p:sp>
      <p:sp>
        <p:nvSpPr>
          <p:cNvPr id="8" name="Rectángulo redondeado 7"/>
          <p:cNvSpPr/>
          <p:nvPr/>
        </p:nvSpPr>
        <p:spPr>
          <a:xfrm>
            <a:off x="3276496" y="4797312"/>
            <a:ext cx="5760000" cy="1440000"/>
          </a:xfrm>
          <a:prstGeom prst="roundRect">
            <a:avLst/>
          </a:prstGeom>
          <a:solidFill>
            <a:srgbClr val="000A38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3538" indent="-363538" algn="just"/>
            <a:r>
              <a:rPr lang="es-EC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s-EC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s-EC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EC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Elaborar </a:t>
            </a:r>
            <a:r>
              <a:rPr lang="es-EC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propuesta del Plan de Desarrollo de los </a:t>
            </a:r>
            <a:r>
              <a:rPr lang="es-EC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Intereses Marítimos.</a:t>
            </a:r>
            <a:endParaRPr lang="es-EC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 redondeado 8"/>
          <p:cNvSpPr/>
          <p:nvPr/>
        </p:nvSpPr>
        <p:spPr>
          <a:xfrm>
            <a:off x="3420192" y="1196752"/>
            <a:ext cx="2880000" cy="540000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prstMaterial="dkEdge">
            <a:bevelT w="317500" h="254000"/>
            <a:bevelB w="317500" h="2540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ESPECÍFICOS</a:t>
            </a:r>
          </a:p>
        </p:txBody>
      </p:sp>
      <p:sp>
        <p:nvSpPr>
          <p:cNvPr id="11" name="Rectángulo redondeado 10"/>
          <p:cNvSpPr/>
          <p:nvPr/>
        </p:nvSpPr>
        <p:spPr>
          <a:xfrm>
            <a:off x="3235794" y="3284984"/>
            <a:ext cx="5760000" cy="1440000"/>
          </a:xfrm>
          <a:prstGeom prst="roundRect">
            <a:avLst/>
          </a:prstGeom>
          <a:solidFill>
            <a:srgbClr val="000A38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3538" indent="-363538" algn="just"/>
            <a:r>
              <a:rPr lang="es-EC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	Evaluar </a:t>
            </a:r>
            <a:r>
              <a:rPr lang="es-EC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Desarrollo de los Intereses Marítimos en el período 2011-2016 mediante búsqueda bibliográfica</a:t>
            </a:r>
            <a:r>
              <a:rPr lang="es-EC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C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ángulo redondeado 12"/>
          <p:cNvSpPr/>
          <p:nvPr/>
        </p:nvSpPr>
        <p:spPr>
          <a:xfrm>
            <a:off x="3270599" y="1772976"/>
            <a:ext cx="5760000" cy="1440000"/>
          </a:xfrm>
          <a:prstGeom prst="roundRect">
            <a:avLst/>
          </a:prstGeom>
          <a:solidFill>
            <a:srgbClr val="000A38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extrusionH="76200" contourW="12700" prstMaterial="dkEdge">
            <a:bevelT w="152400"/>
            <a:bevelB w="152400"/>
            <a:extrusionClr>
              <a:schemeClr val="bg1">
                <a:lumMod val="95000"/>
              </a:schemeClr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3538" indent="-363538" algn="just"/>
            <a:r>
              <a:rPr lang="es-EC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	Identificar los efectos de </a:t>
            </a:r>
            <a:r>
              <a:rPr lang="es-EC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cambios </a:t>
            </a:r>
            <a:r>
              <a:rPr lang="es-EC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competencias institucionales revisando las leyes y decretos emitidos</a:t>
            </a:r>
            <a:r>
              <a:rPr lang="es-EC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C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3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4229</TotalTime>
  <Words>2292</Words>
  <Application>Microsoft Office PowerPoint</Application>
  <PresentationFormat>Presentación en pantalla (4:3)</PresentationFormat>
  <Paragraphs>418</Paragraphs>
  <Slides>65</Slides>
  <Notes>37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65</vt:i4>
      </vt:variant>
    </vt:vector>
  </HeadingPairs>
  <TitlesOfParts>
    <vt:vector size="71" baseType="lpstr">
      <vt:lpstr>Arial</vt:lpstr>
      <vt:lpstr>Arial Black</vt:lpstr>
      <vt:lpstr>Calibri</vt:lpstr>
      <vt:lpstr>Times New Roman</vt:lpstr>
      <vt:lpstr>Tema de Office</vt:lpstr>
      <vt:lpstr>2_Tema de Office</vt:lpstr>
      <vt:lpstr>INCIDENCIA DE LOS CAMBIOS DE COMPETENCIAS INSTITUCIONALES EN EL DESARROLLO DE LOS INTERESES MARÍTIMOS EN EL PERÍODO 2011-2016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Henry</dc:creator>
  <cp:lastModifiedBy>User</cp:lastModifiedBy>
  <cp:revision>553</cp:revision>
  <dcterms:created xsi:type="dcterms:W3CDTF">2017-01-10T18:19:35Z</dcterms:created>
  <dcterms:modified xsi:type="dcterms:W3CDTF">2019-04-06T04:51:07Z</dcterms:modified>
</cp:coreProperties>
</file>