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3.xml" ContentType="application/vnd.openxmlformats-officedocument.drawingml.diagramData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334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52" r:id="rId11"/>
    <p:sldId id="348" r:id="rId12"/>
    <p:sldId id="343" r:id="rId13"/>
    <p:sldId id="344" r:id="rId14"/>
    <p:sldId id="345" r:id="rId15"/>
    <p:sldId id="346" r:id="rId16"/>
    <p:sldId id="320" r:id="rId17"/>
    <p:sldId id="321" r:id="rId18"/>
    <p:sldId id="350" r:id="rId19"/>
    <p:sldId id="323" r:id="rId20"/>
    <p:sldId id="324" r:id="rId21"/>
    <p:sldId id="325" r:id="rId22"/>
    <p:sldId id="326" r:id="rId23"/>
    <p:sldId id="268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91" r:id="rId32"/>
    <p:sldId id="292" r:id="rId33"/>
    <p:sldId id="308" r:id="rId34"/>
    <p:sldId id="269" r:id="rId35"/>
    <p:sldId id="270" r:id="rId36"/>
    <p:sldId id="293" r:id="rId37"/>
    <p:sldId id="294" r:id="rId38"/>
    <p:sldId id="295" r:id="rId39"/>
    <p:sldId id="307" r:id="rId40"/>
    <p:sldId id="351" r:id="rId41"/>
    <p:sldId id="273" r:id="rId42"/>
    <p:sldId id="274" r:id="rId43"/>
    <p:sldId id="309" r:id="rId44"/>
    <p:sldId id="310" r:id="rId45"/>
    <p:sldId id="332" r:id="rId46"/>
    <p:sldId id="277" r:id="rId47"/>
    <p:sldId id="311" r:id="rId48"/>
    <p:sldId id="355" r:id="rId49"/>
    <p:sldId id="315" r:id="rId50"/>
    <p:sldId id="278" r:id="rId51"/>
    <p:sldId id="333" r:id="rId52"/>
    <p:sldId id="327" r:id="rId53"/>
    <p:sldId id="328" r:id="rId54"/>
    <p:sldId id="280" r:id="rId5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79"/>
    <a:srgbClr val="FF6600"/>
    <a:srgbClr val="CCFF99"/>
    <a:srgbClr val="FF3300"/>
    <a:srgbClr val="FF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EF2-43D3-85DE-9A36DB198CC5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F2-43D3-85DE-9A36DB198C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ventanas_original_r!$A$2:$A$9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</c:numCache>
            </c:numRef>
          </c:xVal>
          <c:yVal>
            <c:numRef>
              <c:f>ventanas_original_r!$B$2:$B$9</c:f>
              <c:numCache>
                <c:formatCode>0.00</c:formatCode>
                <c:ptCount val="8"/>
                <c:pt idx="0">
                  <c:v>0.33950659821520901</c:v>
                </c:pt>
                <c:pt idx="1">
                  <c:v>0.41496399407366602</c:v>
                </c:pt>
                <c:pt idx="2">
                  <c:v>0.46893842814319697</c:v>
                </c:pt>
                <c:pt idx="3">
                  <c:v>0.51914860627778003</c:v>
                </c:pt>
                <c:pt idx="4">
                  <c:v>0.56743789408400203</c:v>
                </c:pt>
                <c:pt idx="5">
                  <c:v>0.61345312338490199</c:v>
                </c:pt>
                <c:pt idx="6">
                  <c:v>0.64781380284601897</c:v>
                </c:pt>
                <c:pt idx="7">
                  <c:v>0.68605071839575504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EF2-43D3-85DE-9A36DB198CC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1613647136"/>
        <c:axId val="-1613649856"/>
      </c:scatterChart>
      <c:valAx>
        <c:axId val="-1613647136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/>
                  <a:t>Tamaño de ventana (número de celdas)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13649856"/>
        <c:crosses val="autoZero"/>
        <c:crossBetween val="midCat"/>
        <c:majorUnit val="1"/>
        <c:minorUnit val="1"/>
      </c:valAx>
      <c:valAx>
        <c:axId val="-161364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/>
                  <a:t>Mínima similitud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13647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309142631791173"/>
          <c:y val="4.5791764624386631E-2"/>
          <c:w val="0.82214774081771014"/>
          <c:h val="0.63149669971429101"/>
        </c:manualLayout>
      </c:layout>
      <c:lineChart>
        <c:grouping val="standard"/>
        <c:varyColors val="0"/>
        <c:ser>
          <c:idx val="0"/>
          <c:order val="0"/>
          <c:tx>
            <c:strRef>
              <c:f>val_cal_r2!$K$2</c:f>
              <c:strCache>
                <c:ptCount val="1"/>
                <c:pt idx="0">
                  <c:v>Calibración (2010)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0,34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839-41D4-9CB2-C5E3AFCB6F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361934428989888E-2"/>
                  <c:y val="-5.06133874637811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0,33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9-41D4-9CB2-C5E3AFCB6F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0,42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839-41D4-9CB2-C5E3AFCB6F3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0,37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9-41D4-9CB2-C5E3AFCB6F3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0,41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839-41D4-9CB2-C5E3AFCB6F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val_cal_r2!$J$3:$J$7</c:f>
              <c:strCache>
                <c:ptCount val="5"/>
                <c:pt idx="0">
                  <c:v>Modelo inicial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</c:strCache>
            </c:strRef>
          </c:cat>
          <c:val>
            <c:numRef>
              <c:f>val_cal_r2!$K$3:$K$7</c:f>
              <c:numCache>
                <c:formatCode>0.00</c:formatCode>
                <c:ptCount val="5"/>
                <c:pt idx="0">
                  <c:v>0.33950659821520901</c:v>
                </c:pt>
                <c:pt idx="1">
                  <c:v>0.32653412810529597</c:v>
                </c:pt>
                <c:pt idx="2">
                  <c:v>0.41855597284911999</c:v>
                </c:pt>
                <c:pt idx="3">
                  <c:v>0.36812183440719398</c:v>
                </c:pt>
                <c:pt idx="4">
                  <c:v>0.41430934086758803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839-41D4-9CB2-C5E3AFCB6F33}"/>
            </c:ext>
          </c:extLst>
        </c:ser>
        <c:ser>
          <c:idx val="1"/>
          <c:order val="1"/>
          <c:tx>
            <c:strRef>
              <c:f>val_cal_r2!$L$2</c:f>
              <c:strCache>
                <c:ptCount val="1"/>
                <c:pt idx="0">
                  <c:v>Validación (2016)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0,42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839-41D4-9CB2-C5E3AFCB6F3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0,40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39-41D4-9CB2-C5E3AFCB6F3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0,49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839-41D4-9CB2-C5E3AFCB6F3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0,45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839-41D4-9CB2-C5E3AFCB6F3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0,49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839-41D4-9CB2-C5E3AFCB6F3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val_cal_r2!$J$3:$J$7</c:f>
              <c:strCache>
                <c:ptCount val="5"/>
                <c:pt idx="0">
                  <c:v>Modelo inicial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</c:strCache>
            </c:strRef>
          </c:cat>
          <c:val>
            <c:numRef>
              <c:f>val_cal_r2!$L$3:$L$7</c:f>
              <c:numCache>
                <c:formatCode>0.00</c:formatCode>
                <c:ptCount val="5"/>
                <c:pt idx="0">
                  <c:v>0.421167064104362</c:v>
                </c:pt>
                <c:pt idx="1">
                  <c:v>0.404118155889092</c:v>
                </c:pt>
                <c:pt idx="2">
                  <c:v>0.49322018048347099</c:v>
                </c:pt>
                <c:pt idx="3">
                  <c:v>0.44622901762753098</c:v>
                </c:pt>
                <c:pt idx="4">
                  <c:v>0.49250713049983602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839-41D4-9CB2-C5E3AFCB6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613649312"/>
        <c:axId val="-1613646592"/>
      </c:lineChart>
      <c:catAx>
        <c:axId val="-16136493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 dirty="0" err="1"/>
                  <a:t>Límite</a:t>
                </a:r>
                <a:r>
                  <a:rPr lang="en-US" b="1" dirty="0"/>
                  <a:t> AG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13646592"/>
        <c:crosses val="autoZero"/>
        <c:auto val="1"/>
        <c:lblAlgn val="ctr"/>
        <c:lblOffset val="100"/>
        <c:noMultiLvlLbl val="0"/>
      </c:catAx>
      <c:valAx>
        <c:axId val="-1613646592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b="1" noProof="0" dirty="0" smtClean="0"/>
                  <a:t>Mínima similitud </a:t>
                </a:r>
                <a:endParaRPr lang="es-EC" b="1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13649312"/>
        <c:crosses val="autoZero"/>
        <c:crossBetween val="between"/>
        <c:majorUnit val="3.0000000000000006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ventanas_RN_AC_sr!$A$1</c:f>
              <c:strCache>
                <c:ptCount val="1"/>
                <c:pt idx="0">
                  <c:v>Autómatas celulares con AG (DINAMICA)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1"/>
                </a:solidFill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A5-4B47-8FCE-1588E47C2905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BA5-4B47-8FCE-1588E47C290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0,49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0,57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0,61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0,64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0,67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0,69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0,72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0,74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BA5-4B47-8FCE-1588E47C290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ventanas_RN_AC_sr!$A$3:$A$10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</c:numCache>
            </c:numRef>
          </c:xVal>
          <c:yVal>
            <c:numRef>
              <c:f>ventanas_RN_AC_sr!$B$3:$B$10</c:f>
              <c:numCache>
                <c:formatCode>0.0000</c:formatCode>
                <c:ptCount val="8"/>
                <c:pt idx="0">
                  <c:v>0.49322018048347099</c:v>
                </c:pt>
                <c:pt idx="1">
                  <c:v>0.56684551362977498</c:v>
                </c:pt>
                <c:pt idx="2">
                  <c:v>0.608196568008603</c:v>
                </c:pt>
                <c:pt idx="3">
                  <c:v>0.64251063730303504</c:v>
                </c:pt>
                <c:pt idx="4">
                  <c:v>0.67169892925608998</c:v>
                </c:pt>
                <c:pt idx="5">
                  <c:v>0.69595431804367103</c:v>
                </c:pt>
                <c:pt idx="6">
                  <c:v>0.71690746715294296</c:v>
                </c:pt>
                <c:pt idx="7">
                  <c:v>0.73559288352737595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BBA5-4B47-8FCE-1588E47C2905}"/>
            </c:ext>
          </c:extLst>
        </c:ser>
        <c:ser>
          <c:idx val="1"/>
          <c:order val="1"/>
          <c:tx>
            <c:strRef>
              <c:f>ventanas_RN_AC_sr!$A$13</c:f>
              <c:strCache>
                <c:ptCount val="1"/>
                <c:pt idx="0">
                  <c:v>Redes neuronales (LCM)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C000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BA5-4B47-8FCE-1588E47C290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0,22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0,27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0,32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0,35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0,38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0,41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0,43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BA5-4B47-8FCE-1588E47C290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0,45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BA5-4B47-8FCE-1588E47C290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ventanas_RN_AC_sr!$A$15:$A$22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</c:numCache>
            </c:numRef>
          </c:xVal>
          <c:yVal>
            <c:numRef>
              <c:f>ventanas_RN_AC_sr!$B$15:$B$22</c:f>
              <c:numCache>
                <c:formatCode>0.00</c:formatCode>
                <c:ptCount val="8"/>
                <c:pt idx="0">
                  <c:v>0.21580248709184799</c:v>
                </c:pt>
                <c:pt idx="1">
                  <c:v>0.273980074176424</c:v>
                </c:pt>
                <c:pt idx="2">
                  <c:v>0.315286161006472</c:v>
                </c:pt>
                <c:pt idx="3">
                  <c:v>0.34975638135408299</c:v>
                </c:pt>
                <c:pt idx="4">
                  <c:v>0.38024507308559402</c:v>
                </c:pt>
                <c:pt idx="5">
                  <c:v>0.406806777688895</c:v>
                </c:pt>
                <c:pt idx="6">
                  <c:v>0.43093229583303</c:v>
                </c:pt>
                <c:pt idx="7">
                  <c:v>0.45233073958257602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BBA5-4B47-8FCE-1588E47C29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-1613650400"/>
        <c:axId val="-1613643872"/>
      </c:scatterChart>
      <c:valAx>
        <c:axId val="-1613650400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b="1" noProof="0" dirty="0" smtClean="0"/>
                  <a:t>Tamaño de ventana (número de celdas</a:t>
                </a:r>
                <a:r>
                  <a:rPr lang="es-EC" noProof="0" dirty="0" smtClean="0"/>
                  <a:t>)</a:t>
                </a:r>
                <a:endParaRPr lang="es-EC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13643872"/>
        <c:crosses val="autoZero"/>
        <c:crossBetween val="midCat"/>
        <c:majorUnit val="1"/>
        <c:minorUnit val="1"/>
      </c:valAx>
      <c:valAx>
        <c:axId val="-1613643872"/>
        <c:scaling>
          <c:orientation val="minMax"/>
          <c:max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C" b="1" noProof="0" dirty="0" smtClean="0"/>
                  <a:t>Mínima similitud</a:t>
                </a:r>
                <a:endParaRPr lang="es-EC" b="1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6136504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.10376042444235754"/>
          <c:w val="1"/>
          <c:h val="0.79098364997953241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79-459A-B8F7-ED464188AA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79-459A-B8F7-ED464188AA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79-459A-B8F7-ED464188AA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79-459A-B8F7-ED464188AA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979-459A-B8F7-ED464188AAF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979-459A-B8F7-ED464188AAF4}"/>
              </c:ext>
            </c:extLst>
          </c:dPt>
          <c:dPt>
            <c:idx val="6"/>
            <c:bubble3D val="0"/>
            <c:spPr>
              <a:solidFill>
                <a:srgbClr val="63A537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979-459A-B8F7-ED464188AAF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979-459A-B8F7-ED464188AAF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979-459A-B8F7-ED464188AAF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979-459A-B8F7-ED464188AAF4}"/>
              </c:ext>
            </c:extLst>
          </c:dPt>
          <c:dPt>
            <c:idx val="10"/>
            <c:bubble3D val="0"/>
            <c:spPr>
              <a:solidFill>
                <a:srgbClr val="51C3F9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979-459A-B8F7-ED464188AAF4}"/>
              </c:ext>
            </c:extLst>
          </c:dPt>
          <c:dLbls>
            <c:dLbl>
              <c:idx val="0"/>
              <c:layout>
                <c:manualLayout>
                  <c:x val="1.1991048764465331E-3"/>
                  <c:y val="-8.03512507129227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La Esperanza</a:t>
                    </a:r>
                  </a:p>
                  <a:p>
                    <a:r>
                      <a:rPr lang="en-US"/>
                      <a:t>0,42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591230089700211E-2"/>
                  <c:y val="-4.703050861629358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San Antonio</a:t>
                    </a:r>
                  </a:p>
                  <a:p>
                    <a:r>
                      <a:rPr lang="en-US"/>
                      <a:t>27,77%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4045645028473561E-2"/>
                  <c:y val="-1.39860139860139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Alpachaca </a:t>
                    </a:r>
                  </a:p>
                  <a:p>
                    <a:r>
                      <a:rPr lang="en-US"/>
                      <a:t>14,23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235906256489681E-2"/>
                  <c:y val="2.038735983690108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San Francisco Urbano</a:t>
                    </a:r>
                  </a:p>
                  <a:p>
                    <a:r>
                      <a:rPr lang="en-US"/>
                      <a:t>17,07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Caranqui Urbano</a:t>
                    </a:r>
                  </a:p>
                  <a:p>
                    <a:r>
                      <a:rPr lang="en-US"/>
                      <a:t>15,25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0195621550601297E-3"/>
                  <c:y val="3.2634032634032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Sagrario Urbano</a:t>
                    </a:r>
                  </a:p>
                  <a:p>
                    <a:r>
                      <a:rPr lang="en-US"/>
                      <a:t>13,41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Priorato</a:t>
                    </a:r>
                  </a:p>
                  <a:p>
                    <a:r>
                      <a:rPr lang="en-US"/>
                      <a:t>8,52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0065207183535237E-3"/>
                  <c:y val="-2.797202797202797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Caranqui Rural</a:t>
                    </a:r>
                  </a:p>
                  <a:p>
                    <a:r>
                      <a:rPr lang="en-US"/>
                      <a:t>10,3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006520718353369E-2"/>
                  <c:y val="3.26340326340326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Sagrario Rural</a:t>
                    </a:r>
                  </a:p>
                  <a:p>
                    <a:r>
                      <a:rPr lang="en-US"/>
                      <a:t>0,41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0195621550601297E-3"/>
                  <c:y val="9.32400932400932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San Francisco Rural </a:t>
                    </a:r>
                  </a:p>
                  <a:p>
                    <a:r>
                      <a:rPr lang="en-US"/>
                      <a:t>20,81</a:t>
                    </a:r>
                    <a:r>
                      <a:rPr lang="en-US" baseline="0"/>
                      <a:t> </a:t>
                    </a:r>
                    <a:r>
                      <a:rPr lang="en-US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8979-459A-B8F7-ED464188AA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8770731089821308"/>
                  <c:y val="-1.698946018929655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Cabecera Cantonal </a:t>
                    </a:r>
                  </a:p>
                  <a:p>
                    <a:r>
                      <a:rPr lang="en-US"/>
                      <a:t>71,81%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8979-459A-B8F7-ED464188AA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'2025'!$K$34:$K$43</c:f>
              <c:strCache>
                <c:ptCount val="10"/>
                <c:pt idx="0">
                  <c:v>La Esperanza </c:v>
                </c:pt>
                <c:pt idx="1">
                  <c:v>San Antonio</c:v>
                </c:pt>
                <c:pt idx="2">
                  <c:v>Alpachaca</c:v>
                </c:pt>
                <c:pt idx="3">
                  <c:v>San Francisco Urbano</c:v>
                </c:pt>
                <c:pt idx="4">
                  <c:v>Caranqui Urbano</c:v>
                </c:pt>
                <c:pt idx="5">
                  <c:v>El Sagrario Urbano</c:v>
                </c:pt>
                <c:pt idx="6">
                  <c:v>Priorato</c:v>
                </c:pt>
                <c:pt idx="7">
                  <c:v>Caranqui Rural</c:v>
                </c:pt>
                <c:pt idx="8">
                  <c:v>El Sagrario Rural</c:v>
                </c:pt>
                <c:pt idx="9">
                  <c:v>San Francisco Rural</c:v>
                </c:pt>
              </c:strCache>
            </c:strRef>
          </c:cat>
          <c:val>
            <c:numRef>
              <c:f>'2025'!$L$34:$L$43</c:f>
              <c:numCache>
                <c:formatCode>General</c:formatCode>
                <c:ptCount val="10"/>
                <c:pt idx="0">
                  <c:v>0.42045528227015289</c:v>
                </c:pt>
                <c:pt idx="1">
                  <c:v>27.771715613573829</c:v>
                </c:pt>
                <c:pt idx="2">
                  <c:v>14.226944542758661</c:v>
                </c:pt>
                <c:pt idx="3">
                  <c:v>17.069326776303644</c:v>
                </c:pt>
                <c:pt idx="4">
                  <c:v>15.24698898804562</c:v>
                </c:pt>
                <c:pt idx="5">
                  <c:v>13.409959231341961</c:v>
                </c:pt>
                <c:pt idx="6">
                  <c:v>8.5211241023474091</c:v>
                </c:pt>
                <c:pt idx="7">
                  <c:v>10.300110856301693</c:v>
                </c:pt>
                <c:pt idx="8">
                  <c:v>0.41102084728663035</c:v>
                </c:pt>
                <c:pt idx="9">
                  <c:v>20.814524655614399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8979-459A-B8F7-ED464188AA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8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0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8829CC-3464-46DC-B917-70EABEE3C453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A4A3D75-0627-4244-B145-1C2788028A75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Uso de suelo</a:t>
          </a:r>
          <a:endParaRPr lang="es-ES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C12D7F-1189-42BA-A861-03F4DF436198}" type="parTrans" cxnId="{7FF6E56E-86B7-4657-AA61-178B553B5360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543962-D35C-4438-A954-B689F26B3845}" type="sibTrans" cxnId="{7FF6E56E-86B7-4657-AA61-178B553B5360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198BC-72D8-4890-A2CA-9E28B82A569E}">
      <dgm:prSet phldrT="[Texto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 capas uso de suelo</a:t>
          </a:r>
        </a:p>
        <a:p>
          <a:pPr>
            <a:spcBef>
              <a:spcPts val="300"/>
            </a:spcBef>
            <a:spcAft>
              <a:spcPts val="30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urbano (2) y no urbano (1)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29F1D-29FC-437D-A8A1-799BC32F5CEF}" type="parTrans" cxnId="{09F40882-430F-40EA-A814-459064C6B300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3C646-8EAB-49C8-8EB0-224640D16F9E}" type="sibTrans" cxnId="{09F40882-430F-40EA-A814-459064C6B300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3FAF01-8503-4197-91DD-737C7ACDEFD4}">
      <dgm:prSet phldrT="[Texto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Selección de predios del catastro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D68BC-9E7A-49CE-A50B-38152B0BD1A8}" type="parTrans" cxnId="{C46D5565-1341-4584-87A2-BF126DDC73FF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105B75-D3CA-468A-895D-211C9E1622B3}" type="sibTrans" cxnId="{C46D5565-1341-4584-87A2-BF126DDC73FF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438FD9-FAF4-4341-BA85-A43C12A80FE0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Variables explicativas </a:t>
          </a:r>
          <a:endParaRPr lang="es-ES" sz="16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0BC8B4-DD87-4F95-B1EB-2D543EB98F62}" type="parTrans" cxnId="{A03E4114-0A50-4A58-AEA1-8B6F9625E44E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AF51-E15D-4D56-9A65-A5B19E2A149D}" type="sibTrans" cxnId="{A03E4114-0A50-4A58-AEA1-8B6F9625E44E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EFB4F0-5873-41A6-AD11-F7B771CCFFE6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Genera vías (1996,2010,2016)</a:t>
          </a:r>
        </a:p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Fotointerpretación y en base a vías (2010).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20147-0AD5-4D9E-8EF7-18787A5E6161}" type="parTrans" cxnId="{188ABC76-BB72-487C-81DA-39B028542366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43CC0B-BC70-4C77-8AB1-50E7EF7EC84E}" type="sibTrans" cxnId="{188ABC76-BB72-487C-81DA-39B028542366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9B2D4-7089-4DFB-966B-3DF2B7CC3BCD}">
      <dgm:prSet phldrT="[Texto]" custT="1"/>
      <dgm:spPr/>
      <dgm:t>
        <a:bodyPr/>
        <a:lstStyle/>
        <a:p>
          <a:pPr>
            <a:spcBef>
              <a:spcPts val="300"/>
            </a:spcBef>
            <a:spcAft>
              <a:spcPts val="30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BASE:</a:t>
          </a:r>
        </a:p>
        <a:p>
          <a:pPr>
            <a:spcBef>
              <a:spcPts val="300"/>
            </a:spcBef>
            <a:spcAft>
              <a:spcPts val="30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Dos ortofotos (1996 y 2010) </a:t>
          </a:r>
        </a:p>
        <a:p>
          <a:pPr>
            <a:spcBef>
              <a:spcPts val="300"/>
            </a:spcBef>
            <a:spcAft>
              <a:spcPts val="30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Imagen </a:t>
          </a:r>
          <a:r>
            <a:rPr lang="es-E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SASplanet</a:t>
          </a: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(2016)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D4EAB-2FC7-4802-A7D1-69D7BB3A38F9}" type="parTrans" cxnId="{184E2022-F9EE-4D68-946C-351D3E2E90DD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92467-3FA9-4D66-B34F-D09D236725A4}" type="sibTrans" cxnId="{184E2022-F9EE-4D68-946C-351D3E2E90DD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EDFF9-5560-4844-8D9F-834940103CB1}">
      <dgm:prSet phldrT="[Texto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Selección de predios (2016) que corresponda a equipamientos de: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Áreas verdes, estadios, mercados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Salud, educación,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Botadero  (IEE, 2016)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8FE86-CB5A-43FF-AE94-BDCDB48BAA75}" type="sibTrans" cxnId="{9C5B3D9A-402A-4467-BB8A-9558B24B94F4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2A0E48-0775-4A8A-ADB7-50DFF520751B}" type="parTrans" cxnId="{9C5B3D9A-402A-4467-BB8A-9558B24B94F4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1A065E-42E5-4599-A80E-10B24200413A}">
      <dgm:prSet custT="1"/>
      <dgm:spPr/>
      <dgm:t>
        <a:bodyPr/>
        <a:lstStyle/>
        <a:p>
          <a:pPr algn="ctr">
            <a:spcAft>
              <a:spcPct val="3500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Capas adicionales: </a:t>
          </a:r>
        </a:p>
        <a:p>
          <a:pPr algn="l">
            <a:spcAft>
              <a:spcPts val="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MDE (SIGTIERRAS, 2010)</a:t>
          </a:r>
        </a:p>
        <a:p>
          <a:pPr algn="l">
            <a:spcAft>
              <a:spcPts val="0"/>
            </a:spcAft>
          </a:pP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Ríos, </a:t>
          </a:r>
          <a:r>
            <a:rPr lang="es-E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mov</a:t>
          </a: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masa y </a:t>
          </a:r>
          <a:r>
            <a:rPr lang="es-ES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ries</a:t>
          </a:r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inundación (GAD Ibarra, 2010)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36E44-03E5-4648-B6AC-D80F73B4119C}" type="parTrans" cxnId="{BA2F62F2-E404-45BC-837B-D4C979528802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9E19CF-BB6C-411D-B774-AA594F4EFDB1}" type="sibTrans" cxnId="{BA2F62F2-E404-45BC-837B-D4C979528802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B3C0C-B053-4DB9-A049-FD9A0F11C8B3}" type="pres">
      <dgm:prSet presAssocID="{AA8829CC-3464-46DC-B917-70EABEE3C4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BE30903-359A-46AE-8EAB-3EAAA3BFAB1C}" type="pres">
      <dgm:prSet presAssocID="{7A4A3D75-0627-4244-B145-1C2788028A75}" presName="vertFlow" presStyleCnt="0"/>
      <dgm:spPr/>
      <dgm:t>
        <a:bodyPr/>
        <a:lstStyle/>
        <a:p>
          <a:endParaRPr lang="en-US"/>
        </a:p>
      </dgm:t>
    </dgm:pt>
    <dgm:pt modelId="{15768567-FEED-4658-9B24-647D183926D0}" type="pres">
      <dgm:prSet presAssocID="{7A4A3D75-0627-4244-B145-1C2788028A75}" presName="header" presStyleLbl="node1" presStyleIdx="0" presStyleCnt="2" custScaleY="60376"/>
      <dgm:spPr/>
      <dgm:t>
        <a:bodyPr/>
        <a:lstStyle/>
        <a:p>
          <a:endParaRPr lang="es-ES"/>
        </a:p>
      </dgm:t>
    </dgm:pt>
    <dgm:pt modelId="{7B2A1890-42B5-4282-B745-474ECB0000AA}" type="pres">
      <dgm:prSet presAssocID="{26229F1D-29FC-437D-A8A1-799BC32F5CEF}" presName="parTrans" presStyleLbl="sibTrans2D1" presStyleIdx="0" presStyleCnt="6"/>
      <dgm:spPr/>
      <dgm:t>
        <a:bodyPr/>
        <a:lstStyle/>
        <a:p>
          <a:endParaRPr lang="es-ES"/>
        </a:p>
      </dgm:t>
    </dgm:pt>
    <dgm:pt modelId="{4A31A640-61EA-46D8-9674-29978AB103E0}" type="pres">
      <dgm:prSet presAssocID="{3F5198BC-72D8-4890-A2CA-9E28B82A569E}" presName="child" presStyleLbl="alignAccFollowNode1" presStyleIdx="0" presStyleCnt="6" custScaleY="550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44755C-AF02-4D78-ACBA-BEF6624EAAF5}" type="pres">
      <dgm:prSet presAssocID="{3AD3C646-8EAB-49C8-8EB0-224640D16F9E}" presName="sibTrans" presStyleLbl="sibTrans2D1" presStyleIdx="1" presStyleCnt="6"/>
      <dgm:spPr/>
      <dgm:t>
        <a:bodyPr/>
        <a:lstStyle/>
        <a:p>
          <a:endParaRPr lang="es-ES"/>
        </a:p>
      </dgm:t>
    </dgm:pt>
    <dgm:pt modelId="{BEC1CFA3-ACC5-49EA-AE57-4B3CD0C72EED}" type="pres">
      <dgm:prSet presAssocID="{E03FAF01-8503-4197-91DD-737C7ACDEFD4}" presName="child" presStyleLbl="alignAccFollowNode1" presStyleIdx="1" presStyleCnt="6" custScaleY="4024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C24C9F-3AF5-429A-AFBD-D30675BC26CE}" type="pres">
      <dgm:prSet presAssocID="{AC105B75-D3CA-468A-895D-211C9E1622B3}" presName="sibTrans" presStyleLbl="sibTrans2D1" presStyleIdx="2" presStyleCnt="6"/>
      <dgm:spPr/>
      <dgm:t>
        <a:bodyPr/>
        <a:lstStyle/>
        <a:p>
          <a:endParaRPr lang="es-ES"/>
        </a:p>
      </dgm:t>
    </dgm:pt>
    <dgm:pt modelId="{C932013A-9B16-4E19-90A1-A2A75BF9ACB7}" type="pres">
      <dgm:prSet presAssocID="{FC09B2D4-7089-4DFB-966B-3DF2B7CC3BCD}" presName="child" presStyleLbl="alignAccFollowNode1" presStyleIdx="2" presStyleCnt="6" custScaleY="8132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4EDED1-BD32-4C55-9A90-754888E8FA8C}" type="pres">
      <dgm:prSet presAssocID="{7A4A3D75-0627-4244-B145-1C2788028A75}" presName="hSp" presStyleCnt="0"/>
      <dgm:spPr/>
      <dgm:t>
        <a:bodyPr/>
        <a:lstStyle/>
        <a:p>
          <a:endParaRPr lang="en-US"/>
        </a:p>
      </dgm:t>
    </dgm:pt>
    <dgm:pt modelId="{215DC4B1-0FD0-4CB2-8F95-8256C6BFBC37}" type="pres">
      <dgm:prSet presAssocID="{2C438FD9-FAF4-4341-BA85-A43C12A80FE0}" presName="vertFlow" presStyleCnt="0"/>
      <dgm:spPr/>
      <dgm:t>
        <a:bodyPr/>
        <a:lstStyle/>
        <a:p>
          <a:endParaRPr lang="en-US"/>
        </a:p>
      </dgm:t>
    </dgm:pt>
    <dgm:pt modelId="{89E10297-9A4D-4DF3-80E5-3B8BDE890A6E}" type="pres">
      <dgm:prSet presAssocID="{2C438FD9-FAF4-4341-BA85-A43C12A80FE0}" presName="header" presStyleLbl="node1" presStyleIdx="1" presStyleCnt="2" custScaleX="109905" custScaleY="60376"/>
      <dgm:spPr/>
      <dgm:t>
        <a:bodyPr/>
        <a:lstStyle/>
        <a:p>
          <a:endParaRPr lang="es-ES"/>
        </a:p>
      </dgm:t>
    </dgm:pt>
    <dgm:pt modelId="{7AC831DA-4017-45E9-A4CB-0802A1999651}" type="pres">
      <dgm:prSet presAssocID="{CF820147-0AD5-4D9E-8EF7-18787A5E6161}" presName="parTrans" presStyleLbl="sibTrans2D1" presStyleIdx="3" presStyleCnt="6"/>
      <dgm:spPr/>
      <dgm:t>
        <a:bodyPr/>
        <a:lstStyle/>
        <a:p>
          <a:endParaRPr lang="es-ES"/>
        </a:p>
      </dgm:t>
    </dgm:pt>
    <dgm:pt modelId="{D3773946-6557-4854-A8A5-AF410BC2DEA0}" type="pres">
      <dgm:prSet presAssocID="{4EEFB4F0-5873-41A6-AD11-F7B771CCFFE6}" presName="child" presStyleLbl="alignAccFollowNode1" presStyleIdx="3" presStyleCnt="6" custScaleX="109905" custScaleY="6980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889BF0-C16E-4102-BA59-E72B6BB84B60}" type="pres">
      <dgm:prSet presAssocID="{DD43CC0B-BC70-4C77-8AB1-50E7EF7EC84E}" presName="sibTrans" presStyleLbl="sibTrans2D1" presStyleIdx="4" presStyleCnt="6"/>
      <dgm:spPr/>
      <dgm:t>
        <a:bodyPr/>
        <a:lstStyle/>
        <a:p>
          <a:endParaRPr lang="es-ES"/>
        </a:p>
      </dgm:t>
    </dgm:pt>
    <dgm:pt modelId="{33259838-1D3D-4B40-9C49-8211F601E2E8}" type="pres">
      <dgm:prSet presAssocID="{E3EEDFF9-5560-4844-8D9F-834940103CB1}" presName="child" presStyleLbl="alignAccFollowNode1" presStyleIdx="4" presStyleCnt="6" custScaleX="109905" custScaleY="1383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31B880-9687-42A7-BA07-9490CB01DFA5}" type="pres">
      <dgm:prSet presAssocID="{0198FE86-CB5A-43FF-AE94-BDCDB48BAA75}" presName="sibTrans" presStyleLbl="sibTrans2D1" presStyleIdx="5" presStyleCnt="6"/>
      <dgm:spPr/>
      <dgm:t>
        <a:bodyPr/>
        <a:lstStyle/>
        <a:p>
          <a:endParaRPr lang="es-ES"/>
        </a:p>
      </dgm:t>
    </dgm:pt>
    <dgm:pt modelId="{2F4FC82F-CA7B-4EA3-AACD-D651789DE7D4}" type="pres">
      <dgm:prSet presAssocID="{B11A065E-42E5-4599-A80E-10B24200413A}" presName="child" presStyleLbl="alignAccFollowNode1" presStyleIdx="5" presStyleCnt="6" custScaleX="109905" custScaleY="1251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D0DE9A-9803-4084-891C-F75E721D9D76}" type="presOf" srcId="{DD43CC0B-BC70-4C77-8AB1-50E7EF7EC84E}" destId="{70889BF0-C16E-4102-BA59-E72B6BB84B60}" srcOrd="0" destOrd="0" presId="urn:microsoft.com/office/officeart/2005/8/layout/lProcess1"/>
    <dgm:cxn modelId="{188ABC76-BB72-487C-81DA-39B028542366}" srcId="{2C438FD9-FAF4-4341-BA85-A43C12A80FE0}" destId="{4EEFB4F0-5873-41A6-AD11-F7B771CCFFE6}" srcOrd="0" destOrd="0" parTransId="{CF820147-0AD5-4D9E-8EF7-18787A5E6161}" sibTransId="{DD43CC0B-BC70-4C77-8AB1-50E7EF7EC84E}"/>
    <dgm:cxn modelId="{5764AED3-22D0-4131-9F6E-F0A46DCDA77D}" type="presOf" srcId="{E3EEDFF9-5560-4844-8D9F-834940103CB1}" destId="{33259838-1D3D-4B40-9C49-8211F601E2E8}" srcOrd="0" destOrd="0" presId="urn:microsoft.com/office/officeart/2005/8/layout/lProcess1"/>
    <dgm:cxn modelId="{C46D5565-1341-4584-87A2-BF126DDC73FF}" srcId="{7A4A3D75-0627-4244-B145-1C2788028A75}" destId="{E03FAF01-8503-4197-91DD-737C7ACDEFD4}" srcOrd="1" destOrd="0" parTransId="{52CD68BC-9E7A-49CE-A50B-38152B0BD1A8}" sibTransId="{AC105B75-D3CA-468A-895D-211C9E1622B3}"/>
    <dgm:cxn modelId="{7FF6E56E-86B7-4657-AA61-178B553B5360}" srcId="{AA8829CC-3464-46DC-B917-70EABEE3C453}" destId="{7A4A3D75-0627-4244-B145-1C2788028A75}" srcOrd="0" destOrd="0" parTransId="{D7C12D7F-1189-42BA-A861-03F4DF436198}" sibTransId="{EE543962-D35C-4438-A954-B689F26B3845}"/>
    <dgm:cxn modelId="{4AE944FA-64B6-4BCD-8F3C-170B8FB94BC6}" type="presOf" srcId="{7A4A3D75-0627-4244-B145-1C2788028A75}" destId="{15768567-FEED-4658-9B24-647D183926D0}" srcOrd="0" destOrd="0" presId="urn:microsoft.com/office/officeart/2005/8/layout/lProcess1"/>
    <dgm:cxn modelId="{F82255B4-81CF-46A8-A4B8-AC7D496BD521}" type="presOf" srcId="{CF820147-0AD5-4D9E-8EF7-18787A5E6161}" destId="{7AC831DA-4017-45E9-A4CB-0802A1999651}" srcOrd="0" destOrd="0" presId="urn:microsoft.com/office/officeart/2005/8/layout/lProcess1"/>
    <dgm:cxn modelId="{C8D19E79-3C30-423D-AFBE-A41429922496}" type="presOf" srcId="{4EEFB4F0-5873-41A6-AD11-F7B771CCFFE6}" destId="{D3773946-6557-4854-A8A5-AF410BC2DEA0}" srcOrd="0" destOrd="0" presId="urn:microsoft.com/office/officeart/2005/8/layout/lProcess1"/>
    <dgm:cxn modelId="{D6E1D627-27CA-4B98-BC12-F768E87F13B1}" type="presOf" srcId="{26229F1D-29FC-437D-A8A1-799BC32F5CEF}" destId="{7B2A1890-42B5-4282-B745-474ECB0000AA}" srcOrd="0" destOrd="0" presId="urn:microsoft.com/office/officeart/2005/8/layout/lProcess1"/>
    <dgm:cxn modelId="{3024F51B-BD01-4089-BA08-5A44817D3754}" type="presOf" srcId="{2C438FD9-FAF4-4341-BA85-A43C12A80FE0}" destId="{89E10297-9A4D-4DF3-80E5-3B8BDE890A6E}" srcOrd="0" destOrd="0" presId="urn:microsoft.com/office/officeart/2005/8/layout/lProcess1"/>
    <dgm:cxn modelId="{184E2022-F9EE-4D68-946C-351D3E2E90DD}" srcId="{7A4A3D75-0627-4244-B145-1C2788028A75}" destId="{FC09B2D4-7089-4DFB-966B-3DF2B7CC3BCD}" srcOrd="2" destOrd="0" parTransId="{595D4EAB-2FC7-4802-A7D1-69D7BB3A38F9}" sibTransId="{05792467-3FA9-4D66-B34F-D09D236725A4}"/>
    <dgm:cxn modelId="{151326AB-1C01-4857-8CC1-B918AF5404DA}" type="presOf" srcId="{E03FAF01-8503-4197-91DD-737C7ACDEFD4}" destId="{BEC1CFA3-ACC5-49EA-AE57-4B3CD0C72EED}" srcOrd="0" destOrd="0" presId="urn:microsoft.com/office/officeart/2005/8/layout/lProcess1"/>
    <dgm:cxn modelId="{BA2F62F2-E404-45BC-837B-D4C979528802}" srcId="{2C438FD9-FAF4-4341-BA85-A43C12A80FE0}" destId="{B11A065E-42E5-4599-A80E-10B24200413A}" srcOrd="2" destOrd="0" parTransId="{8FC36E44-03E5-4648-B6AC-D80F73B4119C}" sibTransId="{A89E19CF-BB6C-411D-B774-AA594F4EFDB1}"/>
    <dgm:cxn modelId="{DDE136C2-224E-4849-A7D9-7162615A2C68}" type="presOf" srcId="{B11A065E-42E5-4599-A80E-10B24200413A}" destId="{2F4FC82F-CA7B-4EA3-AACD-D651789DE7D4}" srcOrd="0" destOrd="0" presId="urn:microsoft.com/office/officeart/2005/8/layout/lProcess1"/>
    <dgm:cxn modelId="{1890F80D-D3A0-49F3-9965-E157E8681539}" type="presOf" srcId="{AA8829CC-3464-46DC-B917-70EABEE3C453}" destId="{641B3C0C-B053-4DB9-A049-FD9A0F11C8B3}" srcOrd="0" destOrd="0" presId="urn:microsoft.com/office/officeart/2005/8/layout/lProcess1"/>
    <dgm:cxn modelId="{E0A8E8DE-CE0A-4531-88D9-970E586A4B58}" type="presOf" srcId="{3F5198BC-72D8-4890-A2CA-9E28B82A569E}" destId="{4A31A640-61EA-46D8-9674-29978AB103E0}" srcOrd="0" destOrd="0" presId="urn:microsoft.com/office/officeart/2005/8/layout/lProcess1"/>
    <dgm:cxn modelId="{587041E2-3973-4DCD-9872-ACD0FACA6B4D}" type="presOf" srcId="{FC09B2D4-7089-4DFB-966B-3DF2B7CC3BCD}" destId="{C932013A-9B16-4E19-90A1-A2A75BF9ACB7}" srcOrd="0" destOrd="0" presId="urn:microsoft.com/office/officeart/2005/8/layout/lProcess1"/>
    <dgm:cxn modelId="{D0854C32-D008-407C-B0FC-02C32E4B2315}" type="presOf" srcId="{AC105B75-D3CA-468A-895D-211C9E1622B3}" destId="{EFC24C9F-3AF5-429A-AFBD-D30675BC26CE}" srcOrd="0" destOrd="0" presId="urn:microsoft.com/office/officeart/2005/8/layout/lProcess1"/>
    <dgm:cxn modelId="{9C5B3D9A-402A-4467-BB8A-9558B24B94F4}" srcId="{2C438FD9-FAF4-4341-BA85-A43C12A80FE0}" destId="{E3EEDFF9-5560-4844-8D9F-834940103CB1}" srcOrd="1" destOrd="0" parTransId="{4F2A0E48-0775-4A8A-ADB7-50DFF520751B}" sibTransId="{0198FE86-CB5A-43FF-AE94-BDCDB48BAA75}"/>
    <dgm:cxn modelId="{4BD7BE99-01E1-4CC5-9E6D-A55DB13EA92A}" type="presOf" srcId="{3AD3C646-8EAB-49C8-8EB0-224640D16F9E}" destId="{BA44755C-AF02-4D78-ACBA-BEF6624EAAF5}" srcOrd="0" destOrd="0" presId="urn:microsoft.com/office/officeart/2005/8/layout/lProcess1"/>
    <dgm:cxn modelId="{A03E4114-0A50-4A58-AEA1-8B6F9625E44E}" srcId="{AA8829CC-3464-46DC-B917-70EABEE3C453}" destId="{2C438FD9-FAF4-4341-BA85-A43C12A80FE0}" srcOrd="1" destOrd="0" parTransId="{170BC8B4-DD87-4F95-B1EB-2D543EB98F62}" sibTransId="{3EB8AF51-E15D-4D56-9A65-A5B19E2A149D}"/>
    <dgm:cxn modelId="{09F40882-430F-40EA-A814-459064C6B300}" srcId="{7A4A3D75-0627-4244-B145-1C2788028A75}" destId="{3F5198BC-72D8-4890-A2CA-9E28B82A569E}" srcOrd="0" destOrd="0" parTransId="{26229F1D-29FC-437D-A8A1-799BC32F5CEF}" sibTransId="{3AD3C646-8EAB-49C8-8EB0-224640D16F9E}"/>
    <dgm:cxn modelId="{1AB4B666-460C-4ED1-905D-A20C173579EB}" type="presOf" srcId="{0198FE86-CB5A-43FF-AE94-BDCDB48BAA75}" destId="{D031B880-9687-42A7-BA07-9490CB01DFA5}" srcOrd="0" destOrd="0" presId="urn:microsoft.com/office/officeart/2005/8/layout/lProcess1"/>
    <dgm:cxn modelId="{61E61548-416D-49C6-A1AD-51267DCA5FF0}" type="presParOf" srcId="{641B3C0C-B053-4DB9-A049-FD9A0F11C8B3}" destId="{ABE30903-359A-46AE-8EAB-3EAAA3BFAB1C}" srcOrd="0" destOrd="0" presId="urn:microsoft.com/office/officeart/2005/8/layout/lProcess1"/>
    <dgm:cxn modelId="{18008CEC-42E7-4E4A-9D5C-8EC3C0762F13}" type="presParOf" srcId="{ABE30903-359A-46AE-8EAB-3EAAA3BFAB1C}" destId="{15768567-FEED-4658-9B24-647D183926D0}" srcOrd="0" destOrd="0" presId="urn:microsoft.com/office/officeart/2005/8/layout/lProcess1"/>
    <dgm:cxn modelId="{9005227B-50E5-4025-910B-71644BE458C1}" type="presParOf" srcId="{ABE30903-359A-46AE-8EAB-3EAAA3BFAB1C}" destId="{7B2A1890-42B5-4282-B745-474ECB0000AA}" srcOrd="1" destOrd="0" presId="urn:microsoft.com/office/officeart/2005/8/layout/lProcess1"/>
    <dgm:cxn modelId="{8773ED3A-5E24-4EB4-9CA7-1D6B3B9446FF}" type="presParOf" srcId="{ABE30903-359A-46AE-8EAB-3EAAA3BFAB1C}" destId="{4A31A640-61EA-46D8-9674-29978AB103E0}" srcOrd="2" destOrd="0" presId="urn:microsoft.com/office/officeart/2005/8/layout/lProcess1"/>
    <dgm:cxn modelId="{5D7840F4-3AD4-4353-9C49-742847CD388C}" type="presParOf" srcId="{ABE30903-359A-46AE-8EAB-3EAAA3BFAB1C}" destId="{BA44755C-AF02-4D78-ACBA-BEF6624EAAF5}" srcOrd="3" destOrd="0" presId="urn:microsoft.com/office/officeart/2005/8/layout/lProcess1"/>
    <dgm:cxn modelId="{8600ABC2-9E40-466E-A208-5411F08F7D07}" type="presParOf" srcId="{ABE30903-359A-46AE-8EAB-3EAAA3BFAB1C}" destId="{BEC1CFA3-ACC5-49EA-AE57-4B3CD0C72EED}" srcOrd="4" destOrd="0" presId="urn:microsoft.com/office/officeart/2005/8/layout/lProcess1"/>
    <dgm:cxn modelId="{0E9B1518-181A-48D6-B19F-A1E39C45FA8C}" type="presParOf" srcId="{ABE30903-359A-46AE-8EAB-3EAAA3BFAB1C}" destId="{EFC24C9F-3AF5-429A-AFBD-D30675BC26CE}" srcOrd="5" destOrd="0" presId="urn:microsoft.com/office/officeart/2005/8/layout/lProcess1"/>
    <dgm:cxn modelId="{6B3D9D41-EE05-43AC-9000-123D35D90098}" type="presParOf" srcId="{ABE30903-359A-46AE-8EAB-3EAAA3BFAB1C}" destId="{C932013A-9B16-4E19-90A1-A2A75BF9ACB7}" srcOrd="6" destOrd="0" presId="urn:microsoft.com/office/officeart/2005/8/layout/lProcess1"/>
    <dgm:cxn modelId="{05A45A17-7A5F-4522-B9A1-5E5B40F91A59}" type="presParOf" srcId="{641B3C0C-B053-4DB9-A049-FD9A0F11C8B3}" destId="{504EDED1-BD32-4C55-9A90-754888E8FA8C}" srcOrd="1" destOrd="0" presId="urn:microsoft.com/office/officeart/2005/8/layout/lProcess1"/>
    <dgm:cxn modelId="{29BDA21B-CFE0-4B13-95AC-3C09D9B720E5}" type="presParOf" srcId="{641B3C0C-B053-4DB9-A049-FD9A0F11C8B3}" destId="{215DC4B1-0FD0-4CB2-8F95-8256C6BFBC37}" srcOrd="2" destOrd="0" presId="urn:microsoft.com/office/officeart/2005/8/layout/lProcess1"/>
    <dgm:cxn modelId="{9D022461-0592-458E-A080-B74421979D60}" type="presParOf" srcId="{215DC4B1-0FD0-4CB2-8F95-8256C6BFBC37}" destId="{89E10297-9A4D-4DF3-80E5-3B8BDE890A6E}" srcOrd="0" destOrd="0" presId="urn:microsoft.com/office/officeart/2005/8/layout/lProcess1"/>
    <dgm:cxn modelId="{D2F7761A-1945-4C7A-B372-2F182FF4C878}" type="presParOf" srcId="{215DC4B1-0FD0-4CB2-8F95-8256C6BFBC37}" destId="{7AC831DA-4017-45E9-A4CB-0802A1999651}" srcOrd="1" destOrd="0" presId="urn:microsoft.com/office/officeart/2005/8/layout/lProcess1"/>
    <dgm:cxn modelId="{95C45763-ECC2-4033-BD22-0DEB865AC69B}" type="presParOf" srcId="{215DC4B1-0FD0-4CB2-8F95-8256C6BFBC37}" destId="{D3773946-6557-4854-A8A5-AF410BC2DEA0}" srcOrd="2" destOrd="0" presId="urn:microsoft.com/office/officeart/2005/8/layout/lProcess1"/>
    <dgm:cxn modelId="{A257D53F-B3A9-44FF-B555-68AAA5FD18B2}" type="presParOf" srcId="{215DC4B1-0FD0-4CB2-8F95-8256C6BFBC37}" destId="{70889BF0-C16E-4102-BA59-E72B6BB84B60}" srcOrd="3" destOrd="0" presId="urn:microsoft.com/office/officeart/2005/8/layout/lProcess1"/>
    <dgm:cxn modelId="{0828A533-0DF8-4CE1-96EB-92B01D6715D1}" type="presParOf" srcId="{215DC4B1-0FD0-4CB2-8F95-8256C6BFBC37}" destId="{33259838-1D3D-4B40-9C49-8211F601E2E8}" srcOrd="4" destOrd="0" presId="urn:microsoft.com/office/officeart/2005/8/layout/lProcess1"/>
    <dgm:cxn modelId="{B4396113-1890-41E5-9C3C-BFFC38D3AD25}" type="presParOf" srcId="{215DC4B1-0FD0-4CB2-8F95-8256C6BFBC37}" destId="{D031B880-9687-42A7-BA07-9490CB01DFA5}" srcOrd="5" destOrd="0" presId="urn:microsoft.com/office/officeart/2005/8/layout/lProcess1"/>
    <dgm:cxn modelId="{DA832E51-CB60-4491-92D7-F165B36F7B02}" type="presParOf" srcId="{215DC4B1-0FD0-4CB2-8F95-8256C6BFBC37}" destId="{2F4FC82F-CA7B-4EA3-AACD-D651789DE7D4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8D0B65-DBF1-4AF5-BF50-562B42AACD62}" type="doc">
      <dgm:prSet loTypeId="urn:microsoft.com/office/officeart/2005/8/layout/l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E0E581C-8DA1-4CF6-AB3A-862DF40F47E0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Estadístico de </a:t>
          </a:r>
          <a:r>
            <a:rPr lang="es-E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Cramer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93061-CF75-4D37-871C-84DFCFBE3095}" type="parTrans" cxnId="{DF63D4A9-C42B-4DF2-9EEB-4315F681851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C944E-77A4-4150-A3ED-6EE07894AFA0}" type="sibTrans" cxnId="{DF63D4A9-C42B-4DF2-9EEB-4315F681851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080E4-D838-4691-A773-2C8574BB3F1C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Permite obtener la correlación entre dos variables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D7B69-63CF-4C83-8DE7-C582FB23CBF1}" type="parTrans" cxnId="{208B5B1E-54B8-4E53-A46F-6AC2F8E60D4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D7878-07FE-457A-AB30-54A30B89EF30}" type="sibTrans" cxnId="{208B5B1E-54B8-4E53-A46F-6AC2F8E60D4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6E9DCE-6AD2-4649-9164-BCACBEFDF456}">
      <dgm:prSet phldrT="[Texto]" custT="1"/>
      <dgm:spPr>
        <a:blipFill>
          <a:blip xmlns:r="http://schemas.openxmlformats.org/officeDocument/2006/relationships" r:embed="rId1"/>
          <a:stretch>
            <a:fillRect l="-1687" r="-1687" b="-3614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83FBAF1E-8FE4-41CA-83DD-945C3BBDA4A6}" type="parTrans" cxnId="{9671FC7A-D81B-44A0-90A9-37D62220731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404CB-A196-4EFB-843A-DA35939F9F5A}" type="sibTrans" cxnId="{9671FC7A-D81B-44A0-90A9-37D62220731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98F96-A6B6-4159-B01C-563C1BA296FF}">
      <dgm:prSet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Límite de tolerancia definido, pero se considera el valor de 0,5 (Espinoza, 2016).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7F31F-36E7-4242-A809-23A8BFA1E8D6}" type="parTrans" cxnId="{AD05DE93-DB6B-424F-B73D-6611389863F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3233C-DF5A-48BE-AE5B-D6A8C69BBAAF}" type="sibTrans" cxnId="{AD05DE93-DB6B-424F-B73D-6611389863F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B3E94-9463-43B5-AE2B-6C40AA9B22AC}" type="pres">
      <dgm:prSet presAssocID="{898D0B65-DBF1-4AF5-BF50-562B42AAC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645A3F-E551-4AE5-B6B2-9957E4ECE310}" type="pres">
      <dgm:prSet presAssocID="{CE0E581C-8DA1-4CF6-AB3A-862DF40F47E0}" presName="vertFlow" presStyleCnt="0"/>
      <dgm:spPr/>
      <dgm:t>
        <a:bodyPr/>
        <a:lstStyle/>
        <a:p>
          <a:endParaRPr lang="es-ES"/>
        </a:p>
      </dgm:t>
    </dgm:pt>
    <dgm:pt modelId="{881EE0A2-E791-464C-9B2A-88604C8F13A9}" type="pres">
      <dgm:prSet presAssocID="{CE0E581C-8DA1-4CF6-AB3A-862DF40F47E0}" presName="header" presStyleLbl="node1" presStyleIdx="0" presStyleCnt="1"/>
      <dgm:spPr/>
      <dgm:t>
        <a:bodyPr/>
        <a:lstStyle/>
        <a:p>
          <a:endParaRPr lang="es-ES"/>
        </a:p>
      </dgm:t>
    </dgm:pt>
    <dgm:pt modelId="{51AF1629-00F6-44FF-A5B4-78E13D3AA71E}" type="pres">
      <dgm:prSet presAssocID="{C35D7B69-63CF-4C83-8DE7-C582FB23CBF1}" presName="parTrans" presStyleLbl="sibTrans2D1" presStyleIdx="0" presStyleCnt="3"/>
      <dgm:spPr/>
      <dgm:t>
        <a:bodyPr/>
        <a:lstStyle/>
        <a:p>
          <a:endParaRPr lang="es-ES"/>
        </a:p>
      </dgm:t>
    </dgm:pt>
    <dgm:pt modelId="{64218699-EEB3-4FED-91E9-1C27BCFF1521}" type="pres">
      <dgm:prSet presAssocID="{A84080E4-D838-4691-A773-2C8574BB3F1C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747DF4-E58C-40B3-A44F-1F988C69E7CE}" type="pres">
      <dgm:prSet presAssocID="{136D7878-07FE-457A-AB30-54A30B89EF3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662DF51-01B0-4065-9985-D5D4E58A641E}" type="pres">
      <dgm:prSet presAssocID="{5E6E9DCE-6AD2-4649-9164-BCACBEFDF456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BD911C-1DBF-428F-8E04-6BE76302520E}" type="pres">
      <dgm:prSet presAssocID="{ACF404CB-A196-4EFB-843A-DA35939F9F5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6DEEAAE-D788-461A-9D23-873A09FCE0D5}" type="pres">
      <dgm:prSet presAssocID="{95898F96-A6B6-4159-B01C-563C1BA296FF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B65036-0D03-479B-9448-A24188F2CE29}" type="presOf" srcId="{136D7878-07FE-457A-AB30-54A30B89EF30}" destId="{AB747DF4-E58C-40B3-A44F-1F988C69E7CE}" srcOrd="0" destOrd="0" presId="urn:microsoft.com/office/officeart/2005/8/layout/lProcess1"/>
    <dgm:cxn modelId="{EB6331D0-2E4D-4919-B990-7E48CAA1DA52}" type="presOf" srcId="{95898F96-A6B6-4159-B01C-563C1BA296FF}" destId="{96DEEAAE-D788-461A-9D23-873A09FCE0D5}" srcOrd="0" destOrd="0" presId="urn:microsoft.com/office/officeart/2005/8/layout/lProcess1"/>
    <dgm:cxn modelId="{CFDF7308-E353-4447-A662-73C7DB99DB82}" type="presOf" srcId="{A84080E4-D838-4691-A773-2C8574BB3F1C}" destId="{64218699-EEB3-4FED-91E9-1C27BCFF1521}" srcOrd="0" destOrd="0" presId="urn:microsoft.com/office/officeart/2005/8/layout/lProcess1"/>
    <dgm:cxn modelId="{51AA5921-4D20-4F15-8D9D-DFE074C44125}" type="presOf" srcId="{CE0E581C-8DA1-4CF6-AB3A-862DF40F47E0}" destId="{881EE0A2-E791-464C-9B2A-88604C8F13A9}" srcOrd="0" destOrd="0" presId="urn:microsoft.com/office/officeart/2005/8/layout/lProcess1"/>
    <dgm:cxn modelId="{AD05DE93-DB6B-424F-B73D-6611389863F9}" srcId="{CE0E581C-8DA1-4CF6-AB3A-862DF40F47E0}" destId="{95898F96-A6B6-4159-B01C-563C1BA296FF}" srcOrd="2" destOrd="0" parTransId="{FAB7F31F-36E7-4242-A809-23A8BFA1E8D6}" sibTransId="{F753233C-DF5A-48BE-AE5B-D6A8C69BBAAF}"/>
    <dgm:cxn modelId="{208B5B1E-54B8-4E53-A46F-6AC2F8E60D40}" srcId="{CE0E581C-8DA1-4CF6-AB3A-862DF40F47E0}" destId="{A84080E4-D838-4691-A773-2C8574BB3F1C}" srcOrd="0" destOrd="0" parTransId="{C35D7B69-63CF-4C83-8DE7-C582FB23CBF1}" sibTransId="{136D7878-07FE-457A-AB30-54A30B89EF30}"/>
    <dgm:cxn modelId="{9671FC7A-D81B-44A0-90A9-37D622207314}" srcId="{CE0E581C-8DA1-4CF6-AB3A-862DF40F47E0}" destId="{5E6E9DCE-6AD2-4649-9164-BCACBEFDF456}" srcOrd="1" destOrd="0" parTransId="{83FBAF1E-8FE4-41CA-83DD-945C3BBDA4A6}" sibTransId="{ACF404CB-A196-4EFB-843A-DA35939F9F5A}"/>
    <dgm:cxn modelId="{6F6587E3-1438-4E94-988C-2B3201B79E88}" type="presOf" srcId="{5E6E9DCE-6AD2-4649-9164-BCACBEFDF456}" destId="{0662DF51-01B0-4065-9985-D5D4E58A641E}" srcOrd="0" destOrd="0" presId="urn:microsoft.com/office/officeart/2005/8/layout/lProcess1"/>
    <dgm:cxn modelId="{8B5329CE-3BAC-4720-8DDD-3F75740E67DB}" type="presOf" srcId="{C35D7B69-63CF-4C83-8DE7-C582FB23CBF1}" destId="{51AF1629-00F6-44FF-A5B4-78E13D3AA71E}" srcOrd="0" destOrd="0" presId="urn:microsoft.com/office/officeart/2005/8/layout/lProcess1"/>
    <dgm:cxn modelId="{DF63D4A9-C42B-4DF2-9EEB-4315F6818510}" srcId="{898D0B65-DBF1-4AF5-BF50-562B42AACD62}" destId="{CE0E581C-8DA1-4CF6-AB3A-862DF40F47E0}" srcOrd="0" destOrd="0" parTransId="{4FD93061-CF75-4D37-871C-84DFCFBE3095}" sibTransId="{08CC944E-77A4-4150-A3ED-6EE07894AFA0}"/>
    <dgm:cxn modelId="{BBCBA53F-3833-40D7-A1C1-578D341EE88C}" type="presOf" srcId="{898D0B65-DBF1-4AF5-BF50-562B42AACD62}" destId="{A93B3E94-9463-43B5-AE2B-6C40AA9B22AC}" srcOrd="0" destOrd="0" presId="urn:microsoft.com/office/officeart/2005/8/layout/lProcess1"/>
    <dgm:cxn modelId="{B4543709-CF33-4C81-B935-87482C7B3AAC}" type="presOf" srcId="{ACF404CB-A196-4EFB-843A-DA35939F9F5A}" destId="{18BD911C-1DBF-428F-8E04-6BE76302520E}" srcOrd="0" destOrd="0" presId="urn:microsoft.com/office/officeart/2005/8/layout/lProcess1"/>
    <dgm:cxn modelId="{D74F427A-0415-4852-8AAC-01AF7728ABF1}" type="presParOf" srcId="{A93B3E94-9463-43B5-AE2B-6C40AA9B22AC}" destId="{41645A3F-E551-4AE5-B6B2-9957E4ECE310}" srcOrd="0" destOrd="0" presId="urn:microsoft.com/office/officeart/2005/8/layout/lProcess1"/>
    <dgm:cxn modelId="{825A5906-7B4D-410E-B2E1-115AAACAC172}" type="presParOf" srcId="{41645A3F-E551-4AE5-B6B2-9957E4ECE310}" destId="{881EE0A2-E791-464C-9B2A-88604C8F13A9}" srcOrd="0" destOrd="0" presId="urn:microsoft.com/office/officeart/2005/8/layout/lProcess1"/>
    <dgm:cxn modelId="{0EDD1582-D6DA-4A50-BBC3-C1F8F34B98E3}" type="presParOf" srcId="{41645A3F-E551-4AE5-B6B2-9957E4ECE310}" destId="{51AF1629-00F6-44FF-A5B4-78E13D3AA71E}" srcOrd="1" destOrd="0" presId="urn:microsoft.com/office/officeart/2005/8/layout/lProcess1"/>
    <dgm:cxn modelId="{FB445189-4D03-4E7D-B5C3-5228044F28CF}" type="presParOf" srcId="{41645A3F-E551-4AE5-B6B2-9957E4ECE310}" destId="{64218699-EEB3-4FED-91E9-1C27BCFF1521}" srcOrd="2" destOrd="0" presId="urn:microsoft.com/office/officeart/2005/8/layout/lProcess1"/>
    <dgm:cxn modelId="{6DD26CD2-AABF-4406-B4F5-1E5823DDBB95}" type="presParOf" srcId="{41645A3F-E551-4AE5-B6B2-9957E4ECE310}" destId="{AB747DF4-E58C-40B3-A44F-1F988C69E7CE}" srcOrd="3" destOrd="0" presId="urn:microsoft.com/office/officeart/2005/8/layout/lProcess1"/>
    <dgm:cxn modelId="{67F7989E-0BFD-4827-AD1D-335333BA2497}" type="presParOf" srcId="{41645A3F-E551-4AE5-B6B2-9957E4ECE310}" destId="{0662DF51-01B0-4065-9985-D5D4E58A641E}" srcOrd="4" destOrd="0" presId="urn:microsoft.com/office/officeart/2005/8/layout/lProcess1"/>
    <dgm:cxn modelId="{6C7B21C2-DDE5-4575-89CB-256F00295D11}" type="presParOf" srcId="{41645A3F-E551-4AE5-B6B2-9957E4ECE310}" destId="{18BD911C-1DBF-428F-8E04-6BE76302520E}" srcOrd="5" destOrd="0" presId="urn:microsoft.com/office/officeart/2005/8/layout/lProcess1"/>
    <dgm:cxn modelId="{74D300B3-C5A7-4ACE-B509-B62265876F57}" type="presParOf" srcId="{41645A3F-E551-4AE5-B6B2-9957E4ECE310}" destId="{96DEEAAE-D788-461A-9D23-873A09FCE0D5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A43E9A-0681-4514-B462-94122ADA6127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EBF5D1E3-D770-43BB-ACD6-7A4CBE67AD2B}">
      <dgm:prSet phldrT="[Texto]" custT="1"/>
      <dgm:spPr>
        <a:blipFill>
          <a:blip xmlns:r="http://schemas.openxmlformats.org/officeDocument/2006/relationships" r:embed="rId1"/>
          <a:stretch>
            <a:fillRect t="-1901" r="-2069" b="-4183"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9CA33EB0-CDCB-4470-97B2-B3B0647C3D79}" type="parTrans" cxnId="{AD68D323-37A0-46E6-8C3F-91910639ABC3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0D9F6-622B-4827-A657-34C2DEF7DA27}" type="sibTrans" cxnId="{AD68D323-37A0-46E6-8C3F-91910639ABC3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220F5-838F-4706-8B6E-A92F7039BDC8}">
      <dgm:prSet phldrT="[Texto]" custT="1"/>
      <dgm:spPr>
        <a:solidFill>
          <a:srgbClr val="FF6600">
            <a:alpha val="70000"/>
          </a:srgb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Matriz de influencia indirecta: </a:t>
          </a:r>
        </a:p>
        <a:p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MDI </a:t>
          </a:r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eleva a una potencia n hasta que su rango se vuelva constante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018C7-EE9A-4DB2-B7D2-DF68E18664BB}" type="parTrans" cxnId="{B2FF4CB2-5052-446A-A03D-EF5952CCE85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69225-0B1A-4A90-9714-5A840A2C3F83}" type="sibTrans" cxnId="{B2FF4CB2-5052-446A-A03D-EF5952CCE85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9EB20-692E-46F0-A249-752DC74D18E0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sumatoria por filas, indica el grado de influencia </a:t>
          </a:r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 </a:t>
          </a:r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sumatoria por columnas, indica el grado de dependencia.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2A864-A0AE-4135-90D2-64FCA94FB32B}" type="parTrans" cxnId="{6CB79921-76D5-478E-9181-43DC6BE3F66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A48F4-ACE2-400A-821B-FA7BCC32F1B8}" type="sibTrans" cxnId="{6CB79921-76D5-478E-9181-43DC6BE3F66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78359-7650-4423-B30F-567DCDD85F2B}" type="pres">
      <dgm:prSet presAssocID="{68A43E9A-0681-4514-B462-94122ADA61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4A44B-DEF3-40B6-9747-CEA012900DD0}" type="pres">
      <dgm:prSet presAssocID="{EBF5D1E3-D770-43BB-ACD6-7A4CBE67AD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7F886-B56A-4897-B204-D910A2613D40}" type="pres">
      <dgm:prSet presAssocID="{54D0D9F6-622B-4827-A657-34C2DEF7DA27}" presName="sibTrans" presStyleCnt="0"/>
      <dgm:spPr/>
    </dgm:pt>
    <dgm:pt modelId="{982EBFDE-5AC2-4132-A80F-33B072C0E98B}" type="pres">
      <dgm:prSet presAssocID="{102220F5-838F-4706-8B6E-A92F7039BD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E599A7-53A8-4670-99AB-D92418237960}" type="pres">
      <dgm:prSet presAssocID="{4CD69225-0B1A-4A90-9714-5A840A2C3F83}" presName="sibTrans" presStyleCnt="0"/>
      <dgm:spPr/>
    </dgm:pt>
    <dgm:pt modelId="{EC86819B-B300-4255-A960-152641E5EBA9}" type="pres">
      <dgm:prSet presAssocID="{A919EB20-692E-46F0-A249-752DC74D18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B79921-76D5-478E-9181-43DC6BE3F660}" srcId="{68A43E9A-0681-4514-B462-94122ADA6127}" destId="{A919EB20-692E-46F0-A249-752DC74D18E0}" srcOrd="2" destOrd="0" parTransId="{D872A864-A0AE-4135-90D2-64FCA94FB32B}" sibTransId="{E7CA48F4-ACE2-400A-821B-FA7BCC32F1B8}"/>
    <dgm:cxn modelId="{48357FA8-D652-421A-BE3A-A017D7ADE1D8}" type="presOf" srcId="{A919EB20-692E-46F0-A249-752DC74D18E0}" destId="{EC86819B-B300-4255-A960-152641E5EBA9}" srcOrd="0" destOrd="0" presId="urn:microsoft.com/office/officeart/2005/8/layout/default"/>
    <dgm:cxn modelId="{F62F9868-209A-4AB3-A1AC-CC8B7F082DDC}" type="presOf" srcId="{68A43E9A-0681-4514-B462-94122ADA6127}" destId="{45278359-7650-4423-B30F-567DCDD85F2B}" srcOrd="0" destOrd="0" presId="urn:microsoft.com/office/officeart/2005/8/layout/default"/>
    <dgm:cxn modelId="{97032354-E0C5-45B2-BA60-79CA3CF72853}" type="presOf" srcId="{102220F5-838F-4706-8B6E-A92F7039BDC8}" destId="{982EBFDE-5AC2-4132-A80F-33B072C0E98B}" srcOrd="0" destOrd="0" presId="urn:microsoft.com/office/officeart/2005/8/layout/default"/>
    <dgm:cxn modelId="{B2FF4CB2-5052-446A-A03D-EF5952CCE85C}" srcId="{68A43E9A-0681-4514-B462-94122ADA6127}" destId="{102220F5-838F-4706-8B6E-A92F7039BDC8}" srcOrd="1" destOrd="0" parTransId="{334018C7-EE9A-4DB2-B7D2-DF68E18664BB}" sibTransId="{4CD69225-0B1A-4A90-9714-5A840A2C3F83}"/>
    <dgm:cxn modelId="{79AF3B4D-253F-41C0-A77A-1F77471E76AD}" type="presOf" srcId="{EBF5D1E3-D770-43BB-ACD6-7A4CBE67AD2B}" destId="{9A34A44B-DEF3-40B6-9747-CEA012900DD0}" srcOrd="0" destOrd="0" presId="urn:microsoft.com/office/officeart/2005/8/layout/default"/>
    <dgm:cxn modelId="{AD68D323-37A0-46E6-8C3F-91910639ABC3}" srcId="{68A43E9A-0681-4514-B462-94122ADA6127}" destId="{EBF5D1E3-D770-43BB-ACD6-7A4CBE67AD2B}" srcOrd="0" destOrd="0" parTransId="{9CA33EB0-CDCB-4470-97B2-B3B0647C3D79}" sibTransId="{54D0D9F6-622B-4827-A657-34C2DEF7DA27}"/>
    <dgm:cxn modelId="{0C2824AE-0816-430A-982C-275A70B4EAC1}" type="presParOf" srcId="{45278359-7650-4423-B30F-567DCDD85F2B}" destId="{9A34A44B-DEF3-40B6-9747-CEA012900DD0}" srcOrd="0" destOrd="0" presId="urn:microsoft.com/office/officeart/2005/8/layout/default"/>
    <dgm:cxn modelId="{D3C7C741-FC67-4379-AAF7-9AF03C65DE00}" type="presParOf" srcId="{45278359-7650-4423-B30F-567DCDD85F2B}" destId="{AA17F886-B56A-4897-B204-D910A2613D40}" srcOrd="1" destOrd="0" presId="urn:microsoft.com/office/officeart/2005/8/layout/default"/>
    <dgm:cxn modelId="{B80FF5D8-8F46-4851-BD04-F9BCBCA84A4D}" type="presParOf" srcId="{45278359-7650-4423-B30F-567DCDD85F2B}" destId="{982EBFDE-5AC2-4132-A80F-33B072C0E98B}" srcOrd="2" destOrd="0" presId="urn:microsoft.com/office/officeart/2005/8/layout/default"/>
    <dgm:cxn modelId="{B2328617-5C8E-445A-ACDF-32AC9055E75F}" type="presParOf" srcId="{45278359-7650-4423-B30F-567DCDD85F2B}" destId="{A1E599A7-53A8-4670-99AB-D92418237960}" srcOrd="3" destOrd="0" presId="urn:microsoft.com/office/officeart/2005/8/layout/default"/>
    <dgm:cxn modelId="{7654F7AE-C98F-4AED-B05A-32BEA7B87F2D}" type="presParOf" srcId="{45278359-7650-4423-B30F-567DCDD85F2B}" destId="{EC86819B-B300-4255-A960-152641E5EBA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59EC5-29E8-4E35-8775-7E9E44DBF50F}" type="doc">
      <dgm:prSet loTypeId="urn:microsoft.com/office/officeart/2005/8/layout/b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F23B9F32-8D0B-486D-96B6-61C470825F4B}">
      <dgm:prSet phldrT="[Texto]" custT="1"/>
      <dgm:spPr/>
      <dgm:t>
        <a:bodyPr/>
        <a:lstStyle/>
        <a:p>
          <a:pPr algn="ctr"/>
          <a:r>
            <a:rPr lang="es-ES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Especificación del modelo de transición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43751-F4B3-49D9-A999-6EFAC368FDBE}" type="parTrans" cxnId="{537553A6-493D-44F0-821B-3B868A485BB4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6D7DB-3DCA-4071-A18A-08CDA0B2E812}" type="sibTrans" cxnId="{537553A6-493D-44F0-821B-3B868A485BB4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4B270-6493-48C2-AB77-015A47F4C025}">
      <dgm:prSet phldrT="[Texto]" custT="1"/>
      <dgm:spPr/>
      <dgm:t>
        <a:bodyPr/>
        <a:lstStyle/>
        <a:p>
          <a:pPr algn="ctr"/>
          <a:r>
            <a:rPr lang="es-ES" sz="1800" u="none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Análisis de la fuerza explicativa de las variables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C677F-FE89-4E33-8B82-061786202725}" type="parTrans" cxnId="{21A1AC90-58F2-4371-A2EF-0FC25B718C1D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A9A8F-1F1E-49E7-BD48-9E7DFF25D877}" type="sibTrans" cxnId="{21A1AC90-58F2-4371-A2EF-0FC25B718C1D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B67F6-4A0A-4D4F-B43E-5EA24E9A6C43}">
      <dgm:prSet phldrT="[Texto]" custT="1"/>
      <dgm:spPr/>
      <dgm:t>
        <a:bodyPr/>
        <a:lstStyle/>
        <a:p>
          <a:pPr algn="ctr"/>
          <a:r>
            <a:rPr lang="es-ES" sz="1800" u="none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Estructura del modelo de transición</a:t>
          </a:r>
          <a:endParaRPr lang="es-ES" sz="18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26932-9297-44E3-AC1B-F71F384C87D8}" type="parTrans" cxnId="{3378BE5C-72A1-4CBC-AE79-333F704B3E50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9F808-D72A-45C4-93E0-6FA3ABC2B7B6}" type="sibTrans" cxnId="{3378BE5C-72A1-4CBC-AE79-333F704B3E50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4C2EF-B176-4BB4-BC7C-4D55BFFD3271}">
      <dgm:prSet phldrT="[Texto]" custT="1"/>
      <dgm:spPr/>
      <dgm:t>
        <a:bodyPr/>
        <a:lstStyle/>
        <a:p>
          <a:pPr algn="ctr"/>
          <a:r>
            <a:rPr lang="es-ES" sz="1800" u="none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Cálculo del potencial de transición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293E0-38E8-4DD1-B701-74F793E36EC4}" type="parTrans" cxnId="{4431D407-DA5C-43AA-8AA1-F7071914A138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0D86-85AE-42FC-A4F2-947A09C9C3AA}" type="sibTrans" cxnId="{4431D407-DA5C-43AA-8AA1-F7071914A138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A2148-528D-408C-B1D7-2FA310DCD16F}">
      <dgm:prSet phldrT="[Texto]" custT="1"/>
      <dgm:spPr/>
      <dgm:t>
        <a:bodyPr/>
        <a:lstStyle/>
        <a:p>
          <a:pPr algn="ctr"/>
          <a:r>
            <a:rPr lang="es-ES" sz="1800" u="none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Cálculo probabilidad de transición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2FBCEF-C42A-44C9-9E06-009360FD8050}" type="parTrans" cxnId="{BA421D09-4127-4F14-BF7B-F6B918BC6063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4ADF4-3433-4BA4-BCC5-229F992EF938}" type="sibTrans" cxnId="{BA421D09-4127-4F14-BF7B-F6B918BC6063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66082-020F-4F3B-99AA-B12E09D959DA}">
      <dgm:prSet phldrT="[Texto]" custT="1"/>
      <dgm:spPr/>
      <dgm:t>
        <a:bodyPr/>
        <a:lstStyle/>
        <a:p>
          <a:pPr algn="ctr"/>
          <a:r>
            <a:rPr lang="es-ES" sz="18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Predicción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601FCF-202B-4B4B-A049-62F8C7239769}" type="parTrans" cxnId="{7AF99908-DFAB-427A-ADA6-C529F1C3E906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FE469-DCAA-4EED-805E-38154ED05254}" type="sibTrans" cxnId="{7AF99908-DFAB-427A-ADA6-C529F1C3E906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D3F56-DC6B-4F0E-A6B2-063CCC736FEE}" type="pres">
      <dgm:prSet presAssocID="{D3959EC5-29E8-4E35-8775-7E9E44DBF5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168A87-5659-4A57-8975-56A9868AD411}" type="pres">
      <dgm:prSet presAssocID="{F23B9F32-8D0B-486D-96B6-61C470825F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1E1C0-4CF2-4F02-81DA-B2E2F1A8A46A}" type="pres">
      <dgm:prSet presAssocID="{97A6D7DB-3DCA-4071-A18A-08CDA0B2E81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39A4B2B-82F7-49B2-8688-B6EAC36C5828}" type="pres">
      <dgm:prSet presAssocID="{97A6D7DB-3DCA-4071-A18A-08CDA0B2E812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B760311C-4348-469E-BD3F-BF0868931AD8}" type="pres">
      <dgm:prSet presAssocID="{ECD4B270-6493-48C2-AB77-015A47F4C0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4AD86-9EDD-4397-BB92-9BBE6F2850F4}" type="pres">
      <dgm:prSet presAssocID="{A48A9A8F-1F1E-49E7-BD48-9E7DFF25D87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359FAE6-C3C3-408C-A15A-F8C395769914}" type="pres">
      <dgm:prSet presAssocID="{A48A9A8F-1F1E-49E7-BD48-9E7DFF25D877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13395454-499F-4ECB-B5AA-44930FB1D2A0}" type="pres">
      <dgm:prSet presAssocID="{093B67F6-4A0A-4D4F-B43E-5EA24E9A6C4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C4077-B226-49FD-AFD4-B0F0693E076A}" type="pres">
      <dgm:prSet presAssocID="{44B9F808-D72A-45C4-93E0-6FA3ABC2B7B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898C68F-171E-4DCC-8A60-A8D537DB7336}" type="pres">
      <dgm:prSet presAssocID="{44B9F808-D72A-45C4-93E0-6FA3ABC2B7B6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EF406C4-E1A7-4F5D-808E-4F0DD3739F1B}" type="pres">
      <dgm:prSet presAssocID="{E0B4C2EF-B176-4BB4-BC7C-4D55BFFD327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A3B23-16E5-4A4C-BA45-73231C202E0B}" type="pres">
      <dgm:prSet presAssocID="{2DFF0D86-85AE-42FC-A4F2-947A09C9C3A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D19E909-9732-401C-B1DB-A7F77FD9311D}" type="pres">
      <dgm:prSet presAssocID="{2DFF0D86-85AE-42FC-A4F2-947A09C9C3AA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E62E5900-7AE2-4C2C-8B98-A49C8543D6F3}" type="pres">
      <dgm:prSet presAssocID="{192A2148-528D-408C-B1D7-2FA310DCD16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DEF31-8455-4A79-84EA-844A30AC0DDC}" type="pres">
      <dgm:prSet presAssocID="{0604ADF4-3433-4BA4-BCC5-229F992EF938}" presName="sibTrans" presStyleLbl="sibTrans1D1" presStyleIdx="4" presStyleCnt="5"/>
      <dgm:spPr/>
      <dgm:t>
        <a:bodyPr/>
        <a:lstStyle/>
        <a:p>
          <a:endParaRPr lang="en-US"/>
        </a:p>
      </dgm:t>
    </dgm:pt>
    <dgm:pt modelId="{1FD3C232-553D-43E1-AEA4-F20F65173A58}" type="pres">
      <dgm:prSet presAssocID="{0604ADF4-3433-4BA4-BCC5-229F992EF938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EE7AF9EF-F00D-40C4-98BE-8A77A7C8C782}" type="pres">
      <dgm:prSet presAssocID="{11E66082-020F-4F3B-99AA-B12E09D959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28BD7A-A360-4401-AE08-1E829CCC7E99}" type="presOf" srcId="{44B9F808-D72A-45C4-93E0-6FA3ABC2B7B6}" destId="{C56C4077-B226-49FD-AFD4-B0F0693E076A}" srcOrd="0" destOrd="0" presId="urn:microsoft.com/office/officeart/2005/8/layout/bProcess3"/>
    <dgm:cxn modelId="{90251316-CD48-4944-B15D-B26676BC0CA4}" type="presOf" srcId="{ECD4B270-6493-48C2-AB77-015A47F4C025}" destId="{B760311C-4348-469E-BD3F-BF0868931AD8}" srcOrd="0" destOrd="0" presId="urn:microsoft.com/office/officeart/2005/8/layout/bProcess3"/>
    <dgm:cxn modelId="{D1953E21-CC38-4117-A0FA-E8A0731D7154}" type="presOf" srcId="{A48A9A8F-1F1E-49E7-BD48-9E7DFF25D877}" destId="{2EC4AD86-9EDD-4397-BB92-9BBE6F2850F4}" srcOrd="0" destOrd="0" presId="urn:microsoft.com/office/officeart/2005/8/layout/bProcess3"/>
    <dgm:cxn modelId="{8CBFB44C-CB8F-4865-8029-876992D502DD}" type="presOf" srcId="{2DFF0D86-85AE-42FC-A4F2-947A09C9C3AA}" destId="{4EDA3B23-16E5-4A4C-BA45-73231C202E0B}" srcOrd="0" destOrd="0" presId="urn:microsoft.com/office/officeart/2005/8/layout/bProcess3"/>
    <dgm:cxn modelId="{537553A6-493D-44F0-821B-3B868A485BB4}" srcId="{D3959EC5-29E8-4E35-8775-7E9E44DBF50F}" destId="{F23B9F32-8D0B-486D-96B6-61C470825F4B}" srcOrd="0" destOrd="0" parTransId="{6D843751-F4B3-49D9-A999-6EFAC368FDBE}" sibTransId="{97A6D7DB-3DCA-4071-A18A-08CDA0B2E812}"/>
    <dgm:cxn modelId="{4BB82CDA-1E6C-496E-817C-BBF2D7B03AB2}" type="presOf" srcId="{0604ADF4-3433-4BA4-BCC5-229F992EF938}" destId="{1FD3C232-553D-43E1-AEA4-F20F65173A58}" srcOrd="1" destOrd="0" presId="urn:microsoft.com/office/officeart/2005/8/layout/bProcess3"/>
    <dgm:cxn modelId="{2C991152-FC2A-4874-A0D9-E5643D226CD6}" type="presOf" srcId="{97A6D7DB-3DCA-4071-A18A-08CDA0B2E812}" destId="{239A4B2B-82F7-49B2-8688-B6EAC36C5828}" srcOrd="1" destOrd="0" presId="urn:microsoft.com/office/officeart/2005/8/layout/bProcess3"/>
    <dgm:cxn modelId="{0D33B9BE-8F61-4EE2-893A-10019C65F2AA}" type="presOf" srcId="{2DFF0D86-85AE-42FC-A4F2-947A09C9C3AA}" destId="{1D19E909-9732-401C-B1DB-A7F77FD9311D}" srcOrd="1" destOrd="0" presId="urn:microsoft.com/office/officeart/2005/8/layout/bProcess3"/>
    <dgm:cxn modelId="{51953F4D-9E25-4C4A-B332-FA56A267FFAF}" type="presOf" srcId="{11E66082-020F-4F3B-99AA-B12E09D959DA}" destId="{EE7AF9EF-F00D-40C4-98BE-8A77A7C8C782}" srcOrd="0" destOrd="0" presId="urn:microsoft.com/office/officeart/2005/8/layout/bProcess3"/>
    <dgm:cxn modelId="{AC86011E-E424-4516-8B96-6EC8FB575C4F}" type="presOf" srcId="{192A2148-528D-408C-B1D7-2FA310DCD16F}" destId="{E62E5900-7AE2-4C2C-8B98-A49C8543D6F3}" srcOrd="0" destOrd="0" presId="urn:microsoft.com/office/officeart/2005/8/layout/bProcess3"/>
    <dgm:cxn modelId="{3378BE5C-72A1-4CBC-AE79-333F704B3E50}" srcId="{D3959EC5-29E8-4E35-8775-7E9E44DBF50F}" destId="{093B67F6-4A0A-4D4F-B43E-5EA24E9A6C43}" srcOrd="2" destOrd="0" parTransId="{32C26932-9297-44E3-AC1B-F71F384C87D8}" sibTransId="{44B9F808-D72A-45C4-93E0-6FA3ABC2B7B6}"/>
    <dgm:cxn modelId="{5031EA59-032B-44D8-873D-8A2F9493AB38}" type="presOf" srcId="{093B67F6-4A0A-4D4F-B43E-5EA24E9A6C43}" destId="{13395454-499F-4ECB-B5AA-44930FB1D2A0}" srcOrd="0" destOrd="0" presId="urn:microsoft.com/office/officeart/2005/8/layout/bProcess3"/>
    <dgm:cxn modelId="{1E1996B2-C4F1-474C-A2BE-9542A433DDF6}" type="presOf" srcId="{D3959EC5-29E8-4E35-8775-7E9E44DBF50F}" destId="{43BD3F56-DC6B-4F0E-A6B2-063CCC736FEE}" srcOrd="0" destOrd="0" presId="urn:microsoft.com/office/officeart/2005/8/layout/bProcess3"/>
    <dgm:cxn modelId="{F845FA8C-1806-4D6A-A261-AEC1C6999E29}" type="presOf" srcId="{97A6D7DB-3DCA-4071-A18A-08CDA0B2E812}" destId="{23F1E1C0-4CF2-4F02-81DA-B2E2F1A8A46A}" srcOrd="0" destOrd="0" presId="urn:microsoft.com/office/officeart/2005/8/layout/bProcess3"/>
    <dgm:cxn modelId="{6EBDB1C9-ADCC-4215-8DD3-073682F4601F}" type="presOf" srcId="{44B9F808-D72A-45C4-93E0-6FA3ABC2B7B6}" destId="{0898C68F-171E-4DCC-8A60-A8D537DB7336}" srcOrd="1" destOrd="0" presId="urn:microsoft.com/office/officeart/2005/8/layout/bProcess3"/>
    <dgm:cxn modelId="{40ED8CEE-AA60-48C7-BDD0-4C09500DC7C6}" type="presOf" srcId="{0604ADF4-3433-4BA4-BCC5-229F992EF938}" destId="{FE1DEF31-8455-4A79-84EA-844A30AC0DDC}" srcOrd="0" destOrd="0" presId="urn:microsoft.com/office/officeart/2005/8/layout/bProcess3"/>
    <dgm:cxn modelId="{7AF99908-DFAB-427A-ADA6-C529F1C3E906}" srcId="{D3959EC5-29E8-4E35-8775-7E9E44DBF50F}" destId="{11E66082-020F-4F3B-99AA-B12E09D959DA}" srcOrd="5" destOrd="0" parTransId="{8C601FCF-202B-4B4B-A049-62F8C7239769}" sibTransId="{2DAFE469-DCAA-4EED-805E-38154ED05254}"/>
    <dgm:cxn modelId="{21A1AC90-58F2-4371-A2EF-0FC25B718C1D}" srcId="{D3959EC5-29E8-4E35-8775-7E9E44DBF50F}" destId="{ECD4B270-6493-48C2-AB77-015A47F4C025}" srcOrd="1" destOrd="0" parTransId="{136C677F-FE89-4E33-8B82-061786202725}" sibTransId="{A48A9A8F-1F1E-49E7-BD48-9E7DFF25D877}"/>
    <dgm:cxn modelId="{4431D407-DA5C-43AA-8AA1-F7071914A138}" srcId="{D3959EC5-29E8-4E35-8775-7E9E44DBF50F}" destId="{E0B4C2EF-B176-4BB4-BC7C-4D55BFFD3271}" srcOrd="3" destOrd="0" parTransId="{13A293E0-38E8-4DD1-B701-74F793E36EC4}" sibTransId="{2DFF0D86-85AE-42FC-A4F2-947A09C9C3AA}"/>
    <dgm:cxn modelId="{BA421D09-4127-4F14-BF7B-F6B918BC6063}" srcId="{D3959EC5-29E8-4E35-8775-7E9E44DBF50F}" destId="{192A2148-528D-408C-B1D7-2FA310DCD16F}" srcOrd="4" destOrd="0" parTransId="{FD2FBCEF-C42A-44C9-9E06-009360FD8050}" sibTransId="{0604ADF4-3433-4BA4-BCC5-229F992EF938}"/>
    <dgm:cxn modelId="{F9E07FD0-B4B9-446F-85F0-D54715A21C75}" type="presOf" srcId="{A48A9A8F-1F1E-49E7-BD48-9E7DFF25D877}" destId="{E359FAE6-C3C3-408C-A15A-F8C395769914}" srcOrd="1" destOrd="0" presId="urn:microsoft.com/office/officeart/2005/8/layout/bProcess3"/>
    <dgm:cxn modelId="{E02FDD21-1F50-4798-8C2B-F52770466D85}" type="presOf" srcId="{F23B9F32-8D0B-486D-96B6-61C470825F4B}" destId="{9A168A87-5659-4A57-8975-56A9868AD411}" srcOrd="0" destOrd="0" presId="urn:microsoft.com/office/officeart/2005/8/layout/bProcess3"/>
    <dgm:cxn modelId="{C399B3C3-ACC3-48A0-B90C-7F8062A3DE42}" type="presOf" srcId="{E0B4C2EF-B176-4BB4-BC7C-4D55BFFD3271}" destId="{6EF406C4-E1A7-4F5D-808E-4F0DD3739F1B}" srcOrd="0" destOrd="0" presId="urn:microsoft.com/office/officeart/2005/8/layout/bProcess3"/>
    <dgm:cxn modelId="{0427FF3C-BC10-4AC6-A51F-C10016B6BFBF}" type="presParOf" srcId="{43BD3F56-DC6B-4F0E-A6B2-063CCC736FEE}" destId="{9A168A87-5659-4A57-8975-56A9868AD411}" srcOrd="0" destOrd="0" presId="urn:microsoft.com/office/officeart/2005/8/layout/bProcess3"/>
    <dgm:cxn modelId="{FEFFA858-7C0C-4C6B-8C0A-31F96496F9F4}" type="presParOf" srcId="{43BD3F56-DC6B-4F0E-A6B2-063CCC736FEE}" destId="{23F1E1C0-4CF2-4F02-81DA-B2E2F1A8A46A}" srcOrd="1" destOrd="0" presId="urn:microsoft.com/office/officeart/2005/8/layout/bProcess3"/>
    <dgm:cxn modelId="{269C6D9B-548A-4930-A51D-D19BBFB1EF05}" type="presParOf" srcId="{23F1E1C0-4CF2-4F02-81DA-B2E2F1A8A46A}" destId="{239A4B2B-82F7-49B2-8688-B6EAC36C5828}" srcOrd="0" destOrd="0" presId="urn:microsoft.com/office/officeart/2005/8/layout/bProcess3"/>
    <dgm:cxn modelId="{6ED74381-2DB1-4ADC-B389-5144286BE742}" type="presParOf" srcId="{43BD3F56-DC6B-4F0E-A6B2-063CCC736FEE}" destId="{B760311C-4348-469E-BD3F-BF0868931AD8}" srcOrd="2" destOrd="0" presId="urn:microsoft.com/office/officeart/2005/8/layout/bProcess3"/>
    <dgm:cxn modelId="{AA625D45-9C10-48AC-934A-E7E20664B030}" type="presParOf" srcId="{43BD3F56-DC6B-4F0E-A6B2-063CCC736FEE}" destId="{2EC4AD86-9EDD-4397-BB92-9BBE6F2850F4}" srcOrd="3" destOrd="0" presId="urn:microsoft.com/office/officeart/2005/8/layout/bProcess3"/>
    <dgm:cxn modelId="{DD1568A8-1D39-405A-8831-8F2D24653997}" type="presParOf" srcId="{2EC4AD86-9EDD-4397-BB92-9BBE6F2850F4}" destId="{E359FAE6-C3C3-408C-A15A-F8C395769914}" srcOrd="0" destOrd="0" presId="urn:microsoft.com/office/officeart/2005/8/layout/bProcess3"/>
    <dgm:cxn modelId="{CD01FF98-B148-44B9-989C-1BB6CF2E5DF4}" type="presParOf" srcId="{43BD3F56-DC6B-4F0E-A6B2-063CCC736FEE}" destId="{13395454-499F-4ECB-B5AA-44930FB1D2A0}" srcOrd="4" destOrd="0" presId="urn:microsoft.com/office/officeart/2005/8/layout/bProcess3"/>
    <dgm:cxn modelId="{6134E4ED-7693-49DC-BAED-53F0F87B1C3B}" type="presParOf" srcId="{43BD3F56-DC6B-4F0E-A6B2-063CCC736FEE}" destId="{C56C4077-B226-49FD-AFD4-B0F0693E076A}" srcOrd="5" destOrd="0" presId="urn:microsoft.com/office/officeart/2005/8/layout/bProcess3"/>
    <dgm:cxn modelId="{44D6596E-EDEB-4D55-8CF9-572C75B39738}" type="presParOf" srcId="{C56C4077-B226-49FD-AFD4-B0F0693E076A}" destId="{0898C68F-171E-4DCC-8A60-A8D537DB7336}" srcOrd="0" destOrd="0" presId="urn:microsoft.com/office/officeart/2005/8/layout/bProcess3"/>
    <dgm:cxn modelId="{9B0D52FC-530C-4FE9-A516-F8809CD2525B}" type="presParOf" srcId="{43BD3F56-DC6B-4F0E-A6B2-063CCC736FEE}" destId="{6EF406C4-E1A7-4F5D-808E-4F0DD3739F1B}" srcOrd="6" destOrd="0" presId="urn:microsoft.com/office/officeart/2005/8/layout/bProcess3"/>
    <dgm:cxn modelId="{A08FF33F-073C-419D-A5FF-C174D63C9F6D}" type="presParOf" srcId="{43BD3F56-DC6B-4F0E-A6B2-063CCC736FEE}" destId="{4EDA3B23-16E5-4A4C-BA45-73231C202E0B}" srcOrd="7" destOrd="0" presId="urn:microsoft.com/office/officeart/2005/8/layout/bProcess3"/>
    <dgm:cxn modelId="{68F78C78-1EDC-4659-95EE-221AC7ED6C5C}" type="presParOf" srcId="{4EDA3B23-16E5-4A4C-BA45-73231C202E0B}" destId="{1D19E909-9732-401C-B1DB-A7F77FD9311D}" srcOrd="0" destOrd="0" presId="urn:microsoft.com/office/officeart/2005/8/layout/bProcess3"/>
    <dgm:cxn modelId="{E21D9284-B949-4F47-AD53-CB8127400274}" type="presParOf" srcId="{43BD3F56-DC6B-4F0E-A6B2-063CCC736FEE}" destId="{E62E5900-7AE2-4C2C-8B98-A49C8543D6F3}" srcOrd="8" destOrd="0" presId="urn:microsoft.com/office/officeart/2005/8/layout/bProcess3"/>
    <dgm:cxn modelId="{F0DEC51D-4F82-4EC6-A1AC-32A4C718E0DD}" type="presParOf" srcId="{43BD3F56-DC6B-4F0E-A6B2-063CCC736FEE}" destId="{FE1DEF31-8455-4A79-84EA-844A30AC0DDC}" srcOrd="9" destOrd="0" presId="urn:microsoft.com/office/officeart/2005/8/layout/bProcess3"/>
    <dgm:cxn modelId="{2164416A-7200-4CF1-883D-FD84D266B67C}" type="presParOf" srcId="{FE1DEF31-8455-4A79-84EA-844A30AC0DDC}" destId="{1FD3C232-553D-43E1-AEA4-F20F65173A58}" srcOrd="0" destOrd="0" presId="urn:microsoft.com/office/officeart/2005/8/layout/bProcess3"/>
    <dgm:cxn modelId="{3F3F446A-C4A5-473B-BF34-2BC7B7006127}" type="presParOf" srcId="{43BD3F56-DC6B-4F0E-A6B2-063CCC736FEE}" destId="{EE7AF9EF-F00D-40C4-98BE-8A77A7C8C78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59EC5-29E8-4E35-8775-7E9E44DBF50F}" type="doc">
      <dgm:prSet loTypeId="urn:microsoft.com/office/officeart/2005/8/layout/b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F23B9F32-8D0B-486D-96B6-61C470825F4B}">
      <dgm:prSet phldrT="[Texto]" custT="1"/>
      <dgm:spPr/>
      <dgm:t>
        <a:bodyPr/>
        <a:lstStyle/>
        <a:p>
          <a:pPr algn="ctr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Modelo de cálculo de matrices de transición </a:t>
          </a:r>
        </a:p>
      </dgm:t>
    </dgm:pt>
    <dgm:pt modelId="{6D843751-F4B3-49D9-A999-6EFAC368FDBE}" type="parTrans" cxnId="{537553A6-493D-44F0-821B-3B868A485BB4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A6D7DB-3DCA-4071-A18A-08CDA0B2E812}" type="sibTrans" cxnId="{537553A6-493D-44F0-821B-3B868A485BB4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4B270-6493-48C2-AB77-015A47F4C025}">
      <dgm:prSet phldrT="[Texto]" custT="1"/>
      <dgm:spPr/>
      <dgm:t>
        <a:bodyPr/>
        <a:lstStyle/>
        <a:p>
          <a:pPr algn="ctr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Modelo de cálculo de rangos de los pesos de evidencia</a:t>
          </a:r>
        </a:p>
      </dgm:t>
    </dgm:pt>
    <dgm:pt modelId="{136C677F-FE89-4E33-8B82-061786202725}" type="parTrans" cxnId="{21A1AC90-58F2-4371-A2EF-0FC25B718C1D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8A9A8F-1F1E-49E7-BD48-9E7DFF25D877}" type="sibTrans" cxnId="{21A1AC90-58F2-4371-A2EF-0FC25B718C1D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B67F6-4A0A-4D4F-B43E-5EA24E9A6C43}">
      <dgm:prSet phldrT="[Texto]" custT="1"/>
      <dgm:spPr/>
      <dgm:t>
        <a:bodyPr/>
        <a:lstStyle/>
        <a:p>
          <a:pPr algn="ctr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Modelo de cálculo de coeficientes de los pesos de </a:t>
          </a:r>
          <a:r>
            <a:rPr lang="es-ES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evidencia</a:t>
          </a:r>
        </a:p>
      </dgm:t>
    </dgm:pt>
    <dgm:pt modelId="{32C26932-9297-44E3-AC1B-F71F384C87D8}" type="parTrans" cxnId="{3378BE5C-72A1-4CBC-AE79-333F704B3E50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B9F808-D72A-45C4-93E0-6FA3ABC2B7B6}" type="sibTrans" cxnId="{3378BE5C-72A1-4CBC-AE79-333F704B3E50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B4C2EF-B176-4BB4-BC7C-4D55BFFD3271}">
      <dgm:prSet phldrT="[Texto]" custT="1"/>
      <dgm:spPr/>
      <dgm:t>
        <a:bodyPr/>
        <a:lstStyle/>
        <a:p>
          <a:pPr algn="ctr"/>
          <a:r>
            <a:rPr lang="es-ES" sz="180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Modelo de análisis de la correlación espacial de las variables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293E0-38E8-4DD1-B701-74F793E36EC4}" type="parTrans" cxnId="{4431D407-DA5C-43AA-8AA1-F7071914A138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F0D86-85AE-42FC-A4F2-947A09C9C3AA}" type="sibTrans" cxnId="{4431D407-DA5C-43AA-8AA1-F7071914A138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A2148-528D-408C-B1D7-2FA310DCD16F}">
      <dgm:prSet phldrT="[Texto]" custT="1"/>
      <dgm:spPr/>
      <dgm:t>
        <a:bodyPr/>
        <a:lstStyle/>
        <a:p>
          <a:pPr algn="ctr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Modelo de simulación y validación de crecimiento urbano </a:t>
          </a:r>
        </a:p>
      </dgm:t>
    </dgm:pt>
    <dgm:pt modelId="{FD2FBCEF-C42A-44C9-9E06-009360FD8050}" type="parTrans" cxnId="{BA421D09-4127-4F14-BF7B-F6B918BC6063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4ADF4-3433-4BA4-BCC5-229F992EF938}" type="sibTrans" cxnId="{BA421D09-4127-4F14-BF7B-F6B918BC6063}">
      <dgm:prSet custT="1"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E66082-020F-4F3B-99AA-B12E09D959DA}">
      <dgm:prSet phldrT="[Texto]" custT="1"/>
      <dgm:spPr/>
      <dgm:t>
        <a:bodyPr/>
        <a:lstStyle/>
        <a:p>
          <a:pPr algn="ctr"/>
          <a:r>
            <a:rPr lang="es-E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Modelo de optimización de pesos de evidencia mediante algoritmos genéticos </a:t>
          </a:r>
        </a:p>
      </dgm:t>
    </dgm:pt>
    <dgm:pt modelId="{8C601FCF-202B-4B4B-A049-62F8C7239769}" type="parTrans" cxnId="{7AF99908-DFAB-427A-ADA6-C529F1C3E906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AFE469-DCAA-4EED-805E-38154ED05254}" type="sibTrans" cxnId="{7AF99908-DFAB-427A-ADA6-C529F1C3E906}">
      <dgm:prSet/>
      <dgm:spPr/>
      <dgm:t>
        <a:bodyPr/>
        <a:lstStyle/>
        <a:p>
          <a:pPr algn="ctr"/>
          <a:endParaRPr lang="es-E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BD3F56-DC6B-4F0E-A6B2-063CCC736FEE}" type="pres">
      <dgm:prSet presAssocID="{D3959EC5-29E8-4E35-8775-7E9E44DBF5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168A87-5659-4A57-8975-56A9868AD411}" type="pres">
      <dgm:prSet presAssocID="{F23B9F32-8D0B-486D-96B6-61C470825F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1E1C0-4CF2-4F02-81DA-B2E2F1A8A46A}" type="pres">
      <dgm:prSet presAssocID="{97A6D7DB-3DCA-4071-A18A-08CDA0B2E81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239A4B2B-82F7-49B2-8688-B6EAC36C5828}" type="pres">
      <dgm:prSet presAssocID="{97A6D7DB-3DCA-4071-A18A-08CDA0B2E812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B760311C-4348-469E-BD3F-BF0868931AD8}" type="pres">
      <dgm:prSet presAssocID="{ECD4B270-6493-48C2-AB77-015A47F4C0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4AD86-9EDD-4397-BB92-9BBE6F2850F4}" type="pres">
      <dgm:prSet presAssocID="{A48A9A8F-1F1E-49E7-BD48-9E7DFF25D877}" presName="sibTrans" presStyleLbl="sibTrans1D1" presStyleIdx="1" presStyleCnt="5"/>
      <dgm:spPr/>
      <dgm:t>
        <a:bodyPr/>
        <a:lstStyle/>
        <a:p>
          <a:endParaRPr lang="en-US"/>
        </a:p>
      </dgm:t>
    </dgm:pt>
    <dgm:pt modelId="{E359FAE6-C3C3-408C-A15A-F8C395769914}" type="pres">
      <dgm:prSet presAssocID="{A48A9A8F-1F1E-49E7-BD48-9E7DFF25D877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13395454-499F-4ECB-B5AA-44930FB1D2A0}" type="pres">
      <dgm:prSet presAssocID="{093B67F6-4A0A-4D4F-B43E-5EA24E9A6C4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C4077-B226-49FD-AFD4-B0F0693E076A}" type="pres">
      <dgm:prSet presAssocID="{44B9F808-D72A-45C4-93E0-6FA3ABC2B7B6}" presName="sibTrans" presStyleLbl="sibTrans1D1" presStyleIdx="2" presStyleCnt="5"/>
      <dgm:spPr/>
      <dgm:t>
        <a:bodyPr/>
        <a:lstStyle/>
        <a:p>
          <a:endParaRPr lang="en-US"/>
        </a:p>
      </dgm:t>
    </dgm:pt>
    <dgm:pt modelId="{0898C68F-171E-4DCC-8A60-A8D537DB7336}" type="pres">
      <dgm:prSet presAssocID="{44B9F808-D72A-45C4-93E0-6FA3ABC2B7B6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6EF406C4-E1A7-4F5D-808E-4F0DD3739F1B}" type="pres">
      <dgm:prSet presAssocID="{E0B4C2EF-B176-4BB4-BC7C-4D55BFFD327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A3B23-16E5-4A4C-BA45-73231C202E0B}" type="pres">
      <dgm:prSet presAssocID="{2DFF0D86-85AE-42FC-A4F2-947A09C9C3A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D19E909-9732-401C-B1DB-A7F77FD9311D}" type="pres">
      <dgm:prSet presAssocID="{2DFF0D86-85AE-42FC-A4F2-947A09C9C3AA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E62E5900-7AE2-4C2C-8B98-A49C8543D6F3}" type="pres">
      <dgm:prSet presAssocID="{192A2148-528D-408C-B1D7-2FA310DCD16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DEF31-8455-4A79-84EA-844A30AC0DDC}" type="pres">
      <dgm:prSet presAssocID="{0604ADF4-3433-4BA4-BCC5-229F992EF938}" presName="sibTrans" presStyleLbl="sibTrans1D1" presStyleIdx="4" presStyleCnt="5"/>
      <dgm:spPr/>
      <dgm:t>
        <a:bodyPr/>
        <a:lstStyle/>
        <a:p>
          <a:endParaRPr lang="en-US"/>
        </a:p>
      </dgm:t>
    </dgm:pt>
    <dgm:pt modelId="{1FD3C232-553D-43E1-AEA4-F20F65173A58}" type="pres">
      <dgm:prSet presAssocID="{0604ADF4-3433-4BA4-BCC5-229F992EF938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EE7AF9EF-F00D-40C4-98BE-8A77A7C8C782}" type="pres">
      <dgm:prSet presAssocID="{11E66082-020F-4F3B-99AA-B12E09D959D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9468FD-2BB3-4FE9-B7D4-FEEFA20B560C}" type="presOf" srcId="{F23B9F32-8D0B-486D-96B6-61C470825F4B}" destId="{9A168A87-5659-4A57-8975-56A9868AD411}" srcOrd="0" destOrd="0" presId="urn:microsoft.com/office/officeart/2005/8/layout/bProcess3"/>
    <dgm:cxn modelId="{5FF38DC9-1C8E-4D65-A74B-A5EE96F6D57A}" type="presOf" srcId="{E0B4C2EF-B176-4BB4-BC7C-4D55BFFD3271}" destId="{6EF406C4-E1A7-4F5D-808E-4F0DD3739F1B}" srcOrd="0" destOrd="0" presId="urn:microsoft.com/office/officeart/2005/8/layout/bProcess3"/>
    <dgm:cxn modelId="{6CF05B2F-1B18-4EF6-86CE-2834D4676A4C}" type="presOf" srcId="{D3959EC5-29E8-4E35-8775-7E9E44DBF50F}" destId="{43BD3F56-DC6B-4F0E-A6B2-063CCC736FEE}" srcOrd="0" destOrd="0" presId="urn:microsoft.com/office/officeart/2005/8/layout/bProcess3"/>
    <dgm:cxn modelId="{21A1AC90-58F2-4371-A2EF-0FC25B718C1D}" srcId="{D3959EC5-29E8-4E35-8775-7E9E44DBF50F}" destId="{ECD4B270-6493-48C2-AB77-015A47F4C025}" srcOrd="1" destOrd="0" parTransId="{136C677F-FE89-4E33-8B82-061786202725}" sibTransId="{A48A9A8F-1F1E-49E7-BD48-9E7DFF25D877}"/>
    <dgm:cxn modelId="{4431D407-DA5C-43AA-8AA1-F7071914A138}" srcId="{D3959EC5-29E8-4E35-8775-7E9E44DBF50F}" destId="{E0B4C2EF-B176-4BB4-BC7C-4D55BFFD3271}" srcOrd="3" destOrd="0" parTransId="{13A293E0-38E8-4DD1-B701-74F793E36EC4}" sibTransId="{2DFF0D86-85AE-42FC-A4F2-947A09C9C3AA}"/>
    <dgm:cxn modelId="{2D1505A9-D4DB-4608-A95A-9C51B127ED4E}" type="presOf" srcId="{44B9F808-D72A-45C4-93E0-6FA3ABC2B7B6}" destId="{C56C4077-B226-49FD-AFD4-B0F0693E076A}" srcOrd="0" destOrd="0" presId="urn:microsoft.com/office/officeart/2005/8/layout/bProcess3"/>
    <dgm:cxn modelId="{41DD1E0B-5018-4096-A40A-7A449F71AB8C}" type="presOf" srcId="{2DFF0D86-85AE-42FC-A4F2-947A09C9C3AA}" destId="{4EDA3B23-16E5-4A4C-BA45-73231C202E0B}" srcOrd="0" destOrd="0" presId="urn:microsoft.com/office/officeart/2005/8/layout/bProcess3"/>
    <dgm:cxn modelId="{BA421D09-4127-4F14-BF7B-F6B918BC6063}" srcId="{D3959EC5-29E8-4E35-8775-7E9E44DBF50F}" destId="{192A2148-528D-408C-B1D7-2FA310DCD16F}" srcOrd="4" destOrd="0" parTransId="{FD2FBCEF-C42A-44C9-9E06-009360FD8050}" sibTransId="{0604ADF4-3433-4BA4-BCC5-229F992EF938}"/>
    <dgm:cxn modelId="{ECAE180B-4B6B-49B2-838E-9AF3D1B035CB}" type="presOf" srcId="{A48A9A8F-1F1E-49E7-BD48-9E7DFF25D877}" destId="{E359FAE6-C3C3-408C-A15A-F8C395769914}" srcOrd="1" destOrd="0" presId="urn:microsoft.com/office/officeart/2005/8/layout/bProcess3"/>
    <dgm:cxn modelId="{537553A6-493D-44F0-821B-3B868A485BB4}" srcId="{D3959EC5-29E8-4E35-8775-7E9E44DBF50F}" destId="{F23B9F32-8D0B-486D-96B6-61C470825F4B}" srcOrd="0" destOrd="0" parTransId="{6D843751-F4B3-49D9-A999-6EFAC368FDBE}" sibTransId="{97A6D7DB-3DCA-4071-A18A-08CDA0B2E812}"/>
    <dgm:cxn modelId="{7AF99908-DFAB-427A-ADA6-C529F1C3E906}" srcId="{D3959EC5-29E8-4E35-8775-7E9E44DBF50F}" destId="{11E66082-020F-4F3B-99AA-B12E09D959DA}" srcOrd="5" destOrd="0" parTransId="{8C601FCF-202B-4B4B-A049-62F8C7239769}" sibTransId="{2DAFE469-DCAA-4EED-805E-38154ED05254}"/>
    <dgm:cxn modelId="{0E66516A-77A5-4892-98AC-53D9669D38CB}" type="presOf" srcId="{2DFF0D86-85AE-42FC-A4F2-947A09C9C3AA}" destId="{1D19E909-9732-401C-B1DB-A7F77FD9311D}" srcOrd="1" destOrd="0" presId="urn:microsoft.com/office/officeart/2005/8/layout/bProcess3"/>
    <dgm:cxn modelId="{3EB7F920-5D7D-4409-891B-ECC1526907BD}" type="presOf" srcId="{97A6D7DB-3DCA-4071-A18A-08CDA0B2E812}" destId="{239A4B2B-82F7-49B2-8688-B6EAC36C5828}" srcOrd="1" destOrd="0" presId="urn:microsoft.com/office/officeart/2005/8/layout/bProcess3"/>
    <dgm:cxn modelId="{ADAB9881-9D34-44E5-B29B-54431917F72D}" type="presOf" srcId="{0604ADF4-3433-4BA4-BCC5-229F992EF938}" destId="{FE1DEF31-8455-4A79-84EA-844A30AC0DDC}" srcOrd="0" destOrd="0" presId="urn:microsoft.com/office/officeart/2005/8/layout/bProcess3"/>
    <dgm:cxn modelId="{8408BBDF-2A4F-4397-95DF-2DB2E2001250}" type="presOf" srcId="{0604ADF4-3433-4BA4-BCC5-229F992EF938}" destId="{1FD3C232-553D-43E1-AEA4-F20F65173A58}" srcOrd="1" destOrd="0" presId="urn:microsoft.com/office/officeart/2005/8/layout/bProcess3"/>
    <dgm:cxn modelId="{0A0ABE3E-D9D3-4460-9962-1AC679EAD3F2}" type="presOf" srcId="{44B9F808-D72A-45C4-93E0-6FA3ABC2B7B6}" destId="{0898C68F-171E-4DCC-8A60-A8D537DB7336}" srcOrd="1" destOrd="0" presId="urn:microsoft.com/office/officeart/2005/8/layout/bProcess3"/>
    <dgm:cxn modelId="{8728CFF7-3EDD-4500-95CF-F66AA576E3AB}" type="presOf" srcId="{093B67F6-4A0A-4D4F-B43E-5EA24E9A6C43}" destId="{13395454-499F-4ECB-B5AA-44930FB1D2A0}" srcOrd="0" destOrd="0" presId="urn:microsoft.com/office/officeart/2005/8/layout/bProcess3"/>
    <dgm:cxn modelId="{C0CB07AA-89A8-47AB-9214-A22DFCD31BF8}" type="presOf" srcId="{ECD4B270-6493-48C2-AB77-015A47F4C025}" destId="{B760311C-4348-469E-BD3F-BF0868931AD8}" srcOrd="0" destOrd="0" presId="urn:microsoft.com/office/officeart/2005/8/layout/bProcess3"/>
    <dgm:cxn modelId="{47C82C14-4DBE-426E-BE4E-9E826B9F545A}" type="presOf" srcId="{A48A9A8F-1F1E-49E7-BD48-9E7DFF25D877}" destId="{2EC4AD86-9EDD-4397-BB92-9BBE6F2850F4}" srcOrd="0" destOrd="0" presId="urn:microsoft.com/office/officeart/2005/8/layout/bProcess3"/>
    <dgm:cxn modelId="{089307AA-890A-4E4B-B752-1D0FD63DD4C3}" type="presOf" srcId="{97A6D7DB-3DCA-4071-A18A-08CDA0B2E812}" destId="{23F1E1C0-4CF2-4F02-81DA-B2E2F1A8A46A}" srcOrd="0" destOrd="0" presId="urn:microsoft.com/office/officeart/2005/8/layout/bProcess3"/>
    <dgm:cxn modelId="{F5D96581-9F57-4EA6-B876-02AE197B8FD5}" type="presOf" srcId="{11E66082-020F-4F3B-99AA-B12E09D959DA}" destId="{EE7AF9EF-F00D-40C4-98BE-8A77A7C8C782}" srcOrd="0" destOrd="0" presId="urn:microsoft.com/office/officeart/2005/8/layout/bProcess3"/>
    <dgm:cxn modelId="{AC64B52D-D242-439D-BCFA-D98D1008ADED}" type="presOf" srcId="{192A2148-528D-408C-B1D7-2FA310DCD16F}" destId="{E62E5900-7AE2-4C2C-8B98-A49C8543D6F3}" srcOrd="0" destOrd="0" presId="urn:microsoft.com/office/officeart/2005/8/layout/bProcess3"/>
    <dgm:cxn modelId="{3378BE5C-72A1-4CBC-AE79-333F704B3E50}" srcId="{D3959EC5-29E8-4E35-8775-7E9E44DBF50F}" destId="{093B67F6-4A0A-4D4F-B43E-5EA24E9A6C43}" srcOrd="2" destOrd="0" parTransId="{32C26932-9297-44E3-AC1B-F71F384C87D8}" sibTransId="{44B9F808-D72A-45C4-93E0-6FA3ABC2B7B6}"/>
    <dgm:cxn modelId="{11C4278E-41AB-4E31-AFA7-85D2CDECB84A}" type="presParOf" srcId="{43BD3F56-DC6B-4F0E-A6B2-063CCC736FEE}" destId="{9A168A87-5659-4A57-8975-56A9868AD411}" srcOrd="0" destOrd="0" presId="urn:microsoft.com/office/officeart/2005/8/layout/bProcess3"/>
    <dgm:cxn modelId="{2B1A3D15-12AF-4692-A638-7A8210A33A8E}" type="presParOf" srcId="{43BD3F56-DC6B-4F0E-A6B2-063CCC736FEE}" destId="{23F1E1C0-4CF2-4F02-81DA-B2E2F1A8A46A}" srcOrd="1" destOrd="0" presId="urn:microsoft.com/office/officeart/2005/8/layout/bProcess3"/>
    <dgm:cxn modelId="{1A2ABC1B-2F42-4644-A130-8CD1F1E775D5}" type="presParOf" srcId="{23F1E1C0-4CF2-4F02-81DA-B2E2F1A8A46A}" destId="{239A4B2B-82F7-49B2-8688-B6EAC36C5828}" srcOrd="0" destOrd="0" presId="urn:microsoft.com/office/officeart/2005/8/layout/bProcess3"/>
    <dgm:cxn modelId="{D1076C19-81D1-471B-9691-70A1DB16A298}" type="presParOf" srcId="{43BD3F56-DC6B-4F0E-A6B2-063CCC736FEE}" destId="{B760311C-4348-469E-BD3F-BF0868931AD8}" srcOrd="2" destOrd="0" presId="urn:microsoft.com/office/officeart/2005/8/layout/bProcess3"/>
    <dgm:cxn modelId="{4DB9786A-DDF3-40F9-B815-A4E6A9CF391A}" type="presParOf" srcId="{43BD3F56-DC6B-4F0E-A6B2-063CCC736FEE}" destId="{2EC4AD86-9EDD-4397-BB92-9BBE6F2850F4}" srcOrd="3" destOrd="0" presId="urn:microsoft.com/office/officeart/2005/8/layout/bProcess3"/>
    <dgm:cxn modelId="{FEF39B67-8132-41E3-97D3-FC2AF02B9EAE}" type="presParOf" srcId="{2EC4AD86-9EDD-4397-BB92-9BBE6F2850F4}" destId="{E359FAE6-C3C3-408C-A15A-F8C395769914}" srcOrd="0" destOrd="0" presId="urn:microsoft.com/office/officeart/2005/8/layout/bProcess3"/>
    <dgm:cxn modelId="{B63289D8-C7FE-4C60-8C1D-9A54C9876423}" type="presParOf" srcId="{43BD3F56-DC6B-4F0E-A6B2-063CCC736FEE}" destId="{13395454-499F-4ECB-B5AA-44930FB1D2A0}" srcOrd="4" destOrd="0" presId="urn:microsoft.com/office/officeart/2005/8/layout/bProcess3"/>
    <dgm:cxn modelId="{713BB3E2-FF59-414F-929B-48DB39C0B9BB}" type="presParOf" srcId="{43BD3F56-DC6B-4F0E-A6B2-063CCC736FEE}" destId="{C56C4077-B226-49FD-AFD4-B0F0693E076A}" srcOrd="5" destOrd="0" presId="urn:microsoft.com/office/officeart/2005/8/layout/bProcess3"/>
    <dgm:cxn modelId="{2A45F0A8-1B64-4BF1-8B4C-7EA1D466EC53}" type="presParOf" srcId="{C56C4077-B226-49FD-AFD4-B0F0693E076A}" destId="{0898C68F-171E-4DCC-8A60-A8D537DB7336}" srcOrd="0" destOrd="0" presId="urn:microsoft.com/office/officeart/2005/8/layout/bProcess3"/>
    <dgm:cxn modelId="{1DB05AD3-2766-4094-B749-1422F1617B36}" type="presParOf" srcId="{43BD3F56-DC6B-4F0E-A6B2-063CCC736FEE}" destId="{6EF406C4-E1A7-4F5D-808E-4F0DD3739F1B}" srcOrd="6" destOrd="0" presId="urn:microsoft.com/office/officeart/2005/8/layout/bProcess3"/>
    <dgm:cxn modelId="{3AE50F3A-81E6-4818-8114-90F4F9109C9A}" type="presParOf" srcId="{43BD3F56-DC6B-4F0E-A6B2-063CCC736FEE}" destId="{4EDA3B23-16E5-4A4C-BA45-73231C202E0B}" srcOrd="7" destOrd="0" presId="urn:microsoft.com/office/officeart/2005/8/layout/bProcess3"/>
    <dgm:cxn modelId="{3D5C7BEA-63F6-4B6C-B633-72A870566B77}" type="presParOf" srcId="{4EDA3B23-16E5-4A4C-BA45-73231C202E0B}" destId="{1D19E909-9732-401C-B1DB-A7F77FD9311D}" srcOrd="0" destOrd="0" presId="urn:microsoft.com/office/officeart/2005/8/layout/bProcess3"/>
    <dgm:cxn modelId="{20C74AE5-EC61-463A-9D56-B621E96B784C}" type="presParOf" srcId="{43BD3F56-DC6B-4F0E-A6B2-063CCC736FEE}" destId="{E62E5900-7AE2-4C2C-8B98-A49C8543D6F3}" srcOrd="8" destOrd="0" presId="urn:microsoft.com/office/officeart/2005/8/layout/bProcess3"/>
    <dgm:cxn modelId="{4823468E-AA1A-418D-9DBE-A8EC62978211}" type="presParOf" srcId="{43BD3F56-DC6B-4F0E-A6B2-063CCC736FEE}" destId="{FE1DEF31-8455-4A79-84EA-844A30AC0DDC}" srcOrd="9" destOrd="0" presId="urn:microsoft.com/office/officeart/2005/8/layout/bProcess3"/>
    <dgm:cxn modelId="{10D9DE82-2A3F-4FA7-B1B4-6327C2861C4B}" type="presParOf" srcId="{FE1DEF31-8455-4A79-84EA-844A30AC0DDC}" destId="{1FD3C232-553D-43E1-AEA4-F20F65173A58}" srcOrd="0" destOrd="0" presId="urn:microsoft.com/office/officeart/2005/8/layout/bProcess3"/>
    <dgm:cxn modelId="{2276A231-F017-41D7-A202-70A10CFAA749}" type="presParOf" srcId="{43BD3F56-DC6B-4F0E-A6B2-063CCC736FEE}" destId="{EE7AF9EF-F00D-40C4-98BE-8A77A7C8C78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1B8766-B37D-415A-98B0-B837648B9010}" type="doc">
      <dgm:prSet loTypeId="urn:microsoft.com/office/officeart/2005/8/layout/process2" loCatId="process" qsTypeId="urn:microsoft.com/office/officeart/2005/8/quickstyle/simple1" qsCatId="simple" csTypeId="urn:microsoft.com/office/officeart/2005/8/colors/accent6_1" csCatId="accent6" phldr="1"/>
      <dgm:spPr/>
    </dgm:pt>
    <dgm:pt modelId="{8A6EA345-F947-4BAF-9D50-FA525DB39634}">
      <dgm:prSet phldrT="[Texto]" custT="1"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Pesos de evidencia </a:t>
          </a:r>
          <a:endParaRPr lang="es-E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A167A9-0F1C-4D58-BBD1-B9AC2DB46014}" type="parTrans" cxnId="{FC6D401B-3405-462B-90B6-50414FED7E3B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D3AC6-2212-4843-AF79-621513AA6BEF}" type="sibTrans" cxnId="{FC6D401B-3405-462B-90B6-50414FED7E3B}">
      <dgm:prSet custT="1"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49044-AA1E-49C4-9415-815D43A1F09F}">
      <dgm:prSet phldrT="[Texto]" custT="1"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C" sz="2000" b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(+) favorece el cambio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C" sz="2000" b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(-) impiden el cambio. </a:t>
          </a:r>
          <a:endParaRPr lang="es-EC" sz="2000" b="0" dirty="0" smtClean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0F24943-E55C-444A-9552-D45C64EFF762}" type="parTrans" cxnId="{14FED128-9349-4A25-AA46-5ADA117F26AC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44F9DB-C913-429C-9C8A-B99A8FF0DA8E}" type="sibTrans" cxnId="{14FED128-9349-4A25-AA46-5ADA117F26AC}">
      <dgm:prSet custT="1"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498DD-7370-446F-9349-389C66CEF762}">
      <dgm:prSet phldrT="[Texto]" custT="1"/>
      <dgm:spPr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Enfoque: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-Automático: se pueden optimizar (algoritmos genéticos)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es-E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-Conocimiento experto: generación de escenarios</a:t>
          </a:r>
          <a:endParaRPr lang="es-ES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F297C-EAE0-4443-8A73-C169DD875D44}" type="parTrans" cxnId="{E1DBF7D8-9F67-46A7-A2AE-1727710549C4}">
      <dgm:prSet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57596-4371-4D48-BC83-E23F1387AF6B}" type="sibTrans" cxnId="{E1DBF7D8-9F67-46A7-A2AE-1727710549C4}">
      <dgm:prSet custT="1"/>
      <dgm:spPr/>
      <dgm:t>
        <a:bodyPr/>
        <a:lstStyle/>
        <a:p>
          <a:endParaRPr lang="es-ES" sz="20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1902D-92A3-40F0-9527-E007BB5E12FA}" type="pres">
      <dgm:prSet presAssocID="{AE1B8766-B37D-415A-98B0-B837648B9010}" presName="linearFlow" presStyleCnt="0">
        <dgm:presLayoutVars>
          <dgm:resizeHandles val="exact"/>
        </dgm:presLayoutVars>
      </dgm:prSet>
      <dgm:spPr/>
    </dgm:pt>
    <dgm:pt modelId="{6AFB4C81-958C-4918-9B9C-92D5E6CA8265}" type="pres">
      <dgm:prSet presAssocID="{8A6EA345-F947-4BAF-9D50-FA525DB39634}" presName="node" presStyleLbl="node1" presStyleIdx="0" presStyleCnt="3" custScaleY="368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0E750-4B6A-407B-B261-17A8D90A8741}" type="pres">
      <dgm:prSet presAssocID="{9A4D3AC6-2212-4843-AF79-621513AA6BEF}" presName="sibTrans" presStyleLbl="sibTrans2D1" presStyleIdx="0" presStyleCnt="2" custScaleX="63490" custScaleY="55505"/>
      <dgm:spPr/>
      <dgm:t>
        <a:bodyPr/>
        <a:lstStyle/>
        <a:p>
          <a:endParaRPr lang="es-ES"/>
        </a:p>
      </dgm:t>
    </dgm:pt>
    <dgm:pt modelId="{425681F6-5AEA-4167-9FE0-B7BFF7A13D2A}" type="pres">
      <dgm:prSet presAssocID="{9A4D3AC6-2212-4843-AF79-621513AA6BEF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EB4A402-B63A-40E0-9EC0-32B3FCB37918}" type="pres">
      <dgm:prSet presAssocID="{66149044-AA1E-49C4-9415-815D43A1F09F}" presName="node" presStyleLbl="node1" presStyleIdx="1" presStyleCnt="3" custScaleY="680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BA0850-BFDB-4F71-97E2-755F2895FE0E}" type="pres">
      <dgm:prSet presAssocID="{B444F9DB-C913-429C-9C8A-B99A8FF0DA8E}" presName="sibTrans" presStyleLbl="sibTrans2D1" presStyleIdx="1" presStyleCnt="2" custScaleX="63490" custScaleY="55505"/>
      <dgm:spPr/>
      <dgm:t>
        <a:bodyPr/>
        <a:lstStyle/>
        <a:p>
          <a:endParaRPr lang="es-ES"/>
        </a:p>
      </dgm:t>
    </dgm:pt>
    <dgm:pt modelId="{6E3495C6-7CAE-4055-9622-0AA6A395A814}" type="pres">
      <dgm:prSet presAssocID="{B444F9DB-C913-429C-9C8A-B99A8FF0DA8E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68E391B-1B0A-4910-A8AC-65E4D05D143C}" type="pres">
      <dgm:prSet presAssocID="{CE5498DD-7370-446F-9349-389C66CEF762}" presName="node" presStyleLbl="node1" presStyleIdx="2" presStyleCnt="3" custScaleY="1275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B28410-B5FA-4A87-91C9-E847D00A3ED6}" type="presOf" srcId="{8A6EA345-F947-4BAF-9D50-FA525DB39634}" destId="{6AFB4C81-958C-4918-9B9C-92D5E6CA8265}" srcOrd="0" destOrd="0" presId="urn:microsoft.com/office/officeart/2005/8/layout/process2"/>
    <dgm:cxn modelId="{14FED128-9349-4A25-AA46-5ADA117F26AC}" srcId="{AE1B8766-B37D-415A-98B0-B837648B9010}" destId="{66149044-AA1E-49C4-9415-815D43A1F09F}" srcOrd="1" destOrd="0" parTransId="{50F24943-E55C-444A-9552-D45C64EFF762}" sibTransId="{B444F9DB-C913-429C-9C8A-B99A8FF0DA8E}"/>
    <dgm:cxn modelId="{8B0057B6-AC56-4082-94BE-C0A7D5781A30}" type="presOf" srcId="{B444F9DB-C913-429C-9C8A-B99A8FF0DA8E}" destId="{7CBA0850-BFDB-4F71-97E2-755F2895FE0E}" srcOrd="0" destOrd="0" presId="urn:microsoft.com/office/officeart/2005/8/layout/process2"/>
    <dgm:cxn modelId="{BDA5C773-3698-4B60-9BC9-80550C3F2B31}" type="presOf" srcId="{9A4D3AC6-2212-4843-AF79-621513AA6BEF}" destId="{425681F6-5AEA-4167-9FE0-B7BFF7A13D2A}" srcOrd="1" destOrd="0" presId="urn:microsoft.com/office/officeart/2005/8/layout/process2"/>
    <dgm:cxn modelId="{B18D8F9B-97B7-48DD-B0B8-91E853733037}" type="presOf" srcId="{AE1B8766-B37D-415A-98B0-B837648B9010}" destId="{2BB1902D-92A3-40F0-9527-E007BB5E12FA}" srcOrd="0" destOrd="0" presId="urn:microsoft.com/office/officeart/2005/8/layout/process2"/>
    <dgm:cxn modelId="{3C0EECA3-9889-48EA-986E-1F27546D8923}" type="presOf" srcId="{9A4D3AC6-2212-4843-AF79-621513AA6BEF}" destId="{BAD0E750-4B6A-407B-B261-17A8D90A8741}" srcOrd="0" destOrd="0" presId="urn:microsoft.com/office/officeart/2005/8/layout/process2"/>
    <dgm:cxn modelId="{3C425AFB-99E3-4C14-AD32-6992ED16170B}" type="presOf" srcId="{CE5498DD-7370-446F-9349-389C66CEF762}" destId="{068E391B-1B0A-4910-A8AC-65E4D05D143C}" srcOrd="0" destOrd="0" presId="urn:microsoft.com/office/officeart/2005/8/layout/process2"/>
    <dgm:cxn modelId="{FC6D401B-3405-462B-90B6-50414FED7E3B}" srcId="{AE1B8766-B37D-415A-98B0-B837648B9010}" destId="{8A6EA345-F947-4BAF-9D50-FA525DB39634}" srcOrd="0" destOrd="0" parTransId="{A8A167A9-0F1C-4D58-BBD1-B9AC2DB46014}" sibTransId="{9A4D3AC6-2212-4843-AF79-621513AA6BEF}"/>
    <dgm:cxn modelId="{63487A0C-F9CA-48B9-BED9-D1FA42A7075F}" type="presOf" srcId="{66149044-AA1E-49C4-9415-815D43A1F09F}" destId="{1EB4A402-B63A-40E0-9EC0-32B3FCB37918}" srcOrd="0" destOrd="0" presId="urn:microsoft.com/office/officeart/2005/8/layout/process2"/>
    <dgm:cxn modelId="{765508F6-8616-4EDD-9ADD-CAE496BA8A28}" type="presOf" srcId="{B444F9DB-C913-429C-9C8A-B99A8FF0DA8E}" destId="{6E3495C6-7CAE-4055-9622-0AA6A395A814}" srcOrd="1" destOrd="0" presId="urn:microsoft.com/office/officeart/2005/8/layout/process2"/>
    <dgm:cxn modelId="{E1DBF7D8-9F67-46A7-A2AE-1727710549C4}" srcId="{AE1B8766-B37D-415A-98B0-B837648B9010}" destId="{CE5498DD-7370-446F-9349-389C66CEF762}" srcOrd="2" destOrd="0" parTransId="{A5DF297C-EAE0-4443-8A73-C169DD875D44}" sibTransId="{14957596-4371-4D48-BC83-E23F1387AF6B}"/>
    <dgm:cxn modelId="{AEF4D4AC-C920-4D45-9290-5C403E842D4B}" type="presParOf" srcId="{2BB1902D-92A3-40F0-9527-E007BB5E12FA}" destId="{6AFB4C81-958C-4918-9B9C-92D5E6CA8265}" srcOrd="0" destOrd="0" presId="urn:microsoft.com/office/officeart/2005/8/layout/process2"/>
    <dgm:cxn modelId="{59BF016D-1C64-48A7-A085-97B8A301B7BE}" type="presParOf" srcId="{2BB1902D-92A3-40F0-9527-E007BB5E12FA}" destId="{BAD0E750-4B6A-407B-B261-17A8D90A8741}" srcOrd="1" destOrd="0" presId="urn:microsoft.com/office/officeart/2005/8/layout/process2"/>
    <dgm:cxn modelId="{59014B0D-E308-4AB4-A6D0-684D7661EA00}" type="presParOf" srcId="{BAD0E750-4B6A-407B-B261-17A8D90A8741}" destId="{425681F6-5AEA-4167-9FE0-B7BFF7A13D2A}" srcOrd="0" destOrd="0" presId="urn:microsoft.com/office/officeart/2005/8/layout/process2"/>
    <dgm:cxn modelId="{805C189F-5FDD-49F9-8A22-B8A4B65D55E0}" type="presParOf" srcId="{2BB1902D-92A3-40F0-9527-E007BB5E12FA}" destId="{1EB4A402-B63A-40E0-9EC0-32B3FCB37918}" srcOrd="2" destOrd="0" presId="urn:microsoft.com/office/officeart/2005/8/layout/process2"/>
    <dgm:cxn modelId="{AFA25D78-B584-4DD2-BDFD-DF7A9B29F144}" type="presParOf" srcId="{2BB1902D-92A3-40F0-9527-E007BB5E12FA}" destId="{7CBA0850-BFDB-4F71-97E2-755F2895FE0E}" srcOrd="3" destOrd="0" presId="urn:microsoft.com/office/officeart/2005/8/layout/process2"/>
    <dgm:cxn modelId="{CF2DFE6C-51AF-44F9-A930-57501E1B684B}" type="presParOf" srcId="{7CBA0850-BFDB-4F71-97E2-755F2895FE0E}" destId="{6E3495C6-7CAE-4055-9622-0AA6A395A814}" srcOrd="0" destOrd="0" presId="urn:microsoft.com/office/officeart/2005/8/layout/process2"/>
    <dgm:cxn modelId="{3413B82C-16D5-4FB3-B8A3-576F33EC43C1}" type="presParOf" srcId="{2BB1902D-92A3-40F0-9527-E007BB5E12FA}" destId="{068E391B-1B0A-4910-A8AC-65E4D05D143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8D0B65-DBF1-4AF5-BF50-562B42AACD62}" type="doc">
      <dgm:prSet loTypeId="urn:microsoft.com/office/officeart/2005/8/layout/l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E0E581C-8DA1-4CF6-AB3A-862DF40F47E0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Estadístico de </a:t>
          </a:r>
          <a:r>
            <a:rPr lang="es-E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Cramer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93061-CF75-4D37-871C-84DFCFBE3095}" type="parTrans" cxnId="{DF63D4A9-C42B-4DF2-9EEB-4315F681851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C944E-77A4-4150-A3ED-6EE07894AFA0}" type="sibTrans" cxnId="{DF63D4A9-C42B-4DF2-9EEB-4315F681851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080E4-D838-4691-A773-2C8574BB3F1C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Permite obtener la correlación entre dos variables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5D7B69-63CF-4C83-8DE7-C582FB23CBF1}" type="parTrans" cxnId="{208B5B1E-54B8-4E53-A46F-6AC2F8E60D4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D7878-07FE-457A-AB30-54A30B89EF30}" type="sibTrans" cxnId="{208B5B1E-54B8-4E53-A46F-6AC2F8E60D40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5E6E9DCE-6AD2-4649-9164-BCACBEFDF456}">
          <dgm:prSet phldrT="[Texto]" custT="1"/>
          <dgm:spPr/>
          <dgm:t>
            <a:bodyPr/>
            <a:lstStyle/>
            <a:p>
              <a:r>
                <a:rPr lang="es-EC" sz="2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Opera entre 0 y 1. Siendo 1, un elevado grado de correlación</a:t>
              </a:r>
              <a14:m>
                <m:oMath xmlns:m="http://schemas.openxmlformats.org/officeDocument/2006/math">
                  <m:r>
                    <a:rPr lang="es-ES" sz="2000" b="0" i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 </m:t>
                  </m:r>
                  <m:r>
                    <a:rPr lang="es-ES" sz="20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s-EC" sz="2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una de las variables deberá ser eliminada.</a:t>
              </a:r>
              <a:endParaRPr lang="es-E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5E6E9DCE-6AD2-4649-9164-BCACBEFDF456}">
          <dgm:prSet phldrT="[Texto]" custT="1"/>
          <dgm:spPr/>
          <dgm:t>
            <a:bodyPr/>
            <a:lstStyle/>
            <a:p>
              <a:r>
                <a:rPr lang="es-EC" sz="2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Opera entre 0 y 1. Siendo 1, un elevado grado de correlación</a:t>
              </a:r>
              <a:r>
                <a:rPr lang="es-ES" sz="2000" b="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s-ES" sz="20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s-EC" sz="2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una de las variables deberá ser eliminada.</a:t>
              </a:r>
              <a:endParaRPr lang="es-E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83FBAF1E-8FE4-41CA-83DD-945C3BBDA4A6}" type="parTrans" cxnId="{9671FC7A-D81B-44A0-90A9-37D62220731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404CB-A196-4EFB-843A-DA35939F9F5A}" type="sibTrans" cxnId="{9671FC7A-D81B-44A0-90A9-37D622207314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98F96-A6B6-4159-B01C-563C1BA296FF}">
      <dgm:prSet custT="1"/>
      <dgm:spPr>
        <a:ln>
          <a:solidFill>
            <a:srgbClr val="FFC000">
              <a:alpha val="90000"/>
            </a:srgbClr>
          </a:solidFill>
        </a:ln>
      </dgm:spPr>
      <dgm:t>
        <a:bodyPr/>
        <a:lstStyle/>
        <a:p>
          <a:r>
            <a:rPr lang="es-EC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Límite de tolerancia definido, pero se considera el valor de 0,5 (Espinoza, 2016).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B7F31F-36E7-4242-A809-23A8BFA1E8D6}" type="parTrans" cxnId="{AD05DE93-DB6B-424F-B73D-6611389863F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3233C-DF5A-48BE-AE5B-D6A8C69BBAAF}" type="sibTrans" cxnId="{AD05DE93-DB6B-424F-B73D-6611389863F9}">
      <dgm:prSet/>
      <dgm:spPr/>
      <dgm:t>
        <a:bodyPr/>
        <a:lstStyle/>
        <a:p>
          <a:endParaRPr lang="es-E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B3E94-9463-43B5-AE2B-6C40AA9B22AC}" type="pres">
      <dgm:prSet presAssocID="{898D0B65-DBF1-4AF5-BF50-562B42AAC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645A3F-E551-4AE5-B6B2-9957E4ECE310}" type="pres">
      <dgm:prSet presAssocID="{CE0E581C-8DA1-4CF6-AB3A-862DF40F47E0}" presName="vertFlow" presStyleCnt="0"/>
      <dgm:spPr/>
      <dgm:t>
        <a:bodyPr/>
        <a:lstStyle/>
        <a:p>
          <a:endParaRPr lang="es-ES"/>
        </a:p>
      </dgm:t>
    </dgm:pt>
    <dgm:pt modelId="{881EE0A2-E791-464C-9B2A-88604C8F13A9}" type="pres">
      <dgm:prSet presAssocID="{CE0E581C-8DA1-4CF6-AB3A-862DF40F47E0}" presName="header" presStyleLbl="node1" presStyleIdx="0" presStyleCnt="1"/>
      <dgm:spPr/>
      <dgm:t>
        <a:bodyPr/>
        <a:lstStyle/>
        <a:p>
          <a:endParaRPr lang="es-ES"/>
        </a:p>
      </dgm:t>
    </dgm:pt>
    <dgm:pt modelId="{51AF1629-00F6-44FF-A5B4-78E13D3AA71E}" type="pres">
      <dgm:prSet presAssocID="{C35D7B69-63CF-4C83-8DE7-C582FB23CBF1}" presName="parTrans" presStyleLbl="sibTrans2D1" presStyleIdx="0" presStyleCnt="3"/>
      <dgm:spPr/>
      <dgm:t>
        <a:bodyPr/>
        <a:lstStyle/>
        <a:p>
          <a:endParaRPr lang="es-ES"/>
        </a:p>
      </dgm:t>
    </dgm:pt>
    <dgm:pt modelId="{64218699-EEB3-4FED-91E9-1C27BCFF1521}" type="pres">
      <dgm:prSet presAssocID="{A84080E4-D838-4691-A773-2C8574BB3F1C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747DF4-E58C-40B3-A44F-1F988C69E7CE}" type="pres">
      <dgm:prSet presAssocID="{136D7878-07FE-457A-AB30-54A30B89EF30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662DF51-01B0-4065-9985-D5D4E58A641E}" type="pres">
      <dgm:prSet presAssocID="{5E6E9DCE-6AD2-4649-9164-BCACBEFDF456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BD911C-1DBF-428F-8E04-6BE76302520E}" type="pres">
      <dgm:prSet presAssocID="{ACF404CB-A196-4EFB-843A-DA35939F9F5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96DEEAAE-D788-461A-9D23-873A09FCE0D5}" type="pres">
      <dgm:prSet presAssocID="{95898F96-A6B6-4159-B01C-563C1BA296FF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B65036-0D03-479B-9448-A24188F2CE29}" type="presOf" srcId="{136D7878-07FE-457A-AB30-54A30B89EF30}" destId="{AB747DF4-E58C-40B3-A44F-1F988C69E7CE}" srcOrd="0" destOrd="0" presId="urn:microsoft.com/office/officeart/2005/8/layout/lProcess1"/>
    <dgm:cxn modelId="{EB6331D0-2E4D-4919-B990-7E48CAA1DA52}" type="presOf" srcId="{95898F96-A6B6-4159-B01C-563C1BA296FF}" destId="{96DEEAAE-D788-461A-9D23-873A09FCE0D5}" srcOrd="0" destOrd="0" presId="urn:microsoft.com/office/officeart/2005/8/layout/lProcess1"/>
    <dgm:cxn modelId="{CFDF7308-E353-4447-A662-73C7DB99DB82}" type="presOf" srcId="{A84080E4-D838-4691-A773-2C8574BB3F1C}" destId="{64218699-EEB3-4FED-91E9-1C27BCFF1521}" srcOrd="0" destOrd="0" presId="urn:microsoft.com/office/officeart/2005/8/layout/lProcess1"/>
    <dgm:cxn modelId="{51AA5921-4D20-4F15-8D9D-DFE074C44125}" type="presOf" srcId="{CE0E581C-8DA1-4CF6-AB3A-862DF40F47E0}" destId="{881EE0A2-E791-464C-9B2A-88604C8F13A9}" srcOrd="0" destOrd="0" presId="urn:microsoft.com/office/officeart/2005/8/layout/lProcess1"/>
    <dgm:cxn modelId="{AD05DE93-DB6B-424F-B73D-6611389863F9}" srcId="{CE0E581C-8DA1-4CF6-AB3A-862DF40F47E0}" destId="{95898F96-A6B6-4159-B01C-563C1BA296FF}" srcOrd="2" destOrd="0" parTransId="{FAB7F31F-36E7-4242-A809-23A8BFA1E8D6}" sibTransId="{F753233C-DF5A-48BE-AE5B-D6A8C69BBAAF}"/>
    <dgm:cxn modelId="{208B5B1E-54B8-4E53-A46F-6AC2F8E60D40}" srcId="{CE0E581C-8DA1-4CF6-AB3A-862DF40F47E0}" destId="{A84080E4-D838-4691-A773-2C8574BB3F1C}" srcOrd="0" destOrd="0" parTransId="{C35D7B69-63CF-4C83-8DE7-C582FB23CBF1}" sibTransId="{136D7878-07FE-457A-AB30-54A30B89EF30}"/>
    <dgm:cxn modelId="{9671FC7A-D81B-44A0-90A9-37D622207314}" srcId="{CE0E581C-8DA1-4CF6-AB3A-862DF40F47E0}" destId="{5E6E9DCE-6AD2-4649-9164-BCACBEFDF456}" srcOrd="1" destOrd="0" parTransId="{83FBAF1E-8FE4-41CA-83DD-945C3BBDA4A6}" sibTransId="{ACF404CB-A196-4EFB-843A-DA35939F9F5A}"/>
    <dgm:cxn modelId="{6F6587E3-1438-4E94-988C-2B3201B79E88}" type="presOf" srcId="{5E6E9DCE-6AD2-4649-9164-BCACBEFDF456}" destId="{0662DF51-01B0-4065-9985-D5D4E58A641E}" srcOrd="0" destOrd="0" presId="urn:microsoft.com/office/officeart/2005/8/layout/lProcess1"/>
    <dgm:cxn modelId="{8B5329CE-3BAC-4720-8DDD-3F75740E67DB}" type="presOf" srcId="{C35D7B69-63CF-4C83-8DE7-C582FB23CBF1}" destId="{51AF1629-00F6-44FF-A5B4-78E13D3AA71E}" srcOrd="0" destOrd="0" presId="urn:microsoft.com/office/officeart/2005/8/layout/lProcess1"/>
    <dgm:cxn modelId="{DF63D4A9-C42B-4DF2-9EEB-4315F6818510}" srcId="{898D0B65-DBF1-4AF5-BF50-562B42AACD62}" destId="{CE0E581C-8DA1-4CF6-AB3A-862DF40F47E0}" srcOrd="0" destOrd="0" parTransId="{4FD93061-CF75-4D37-871C-84DFCFBE3095}" sibTransId="{08CC944E-77A4-4150-A3ED-6EE07894AFA0}"/>
    <dgm:cxn modelId="{BBCBA53F-3833-40D7-A1C1-578D341EE88C}" type="presOf" srcId="{898D0B65-DBF1-4AF5-BF50-562B42AACD62}" destId="{A93B3E94-9463-43B5-AE2B-6C40AA9B22AC}" srcOrd="0" destOrd="0" presId="urn:microsoft.com/office/officeart/2005/8/layout/lProcess1"/>
    <dgm:cxn modelId="{B4543709-CF33-4C81-B935-87482C7B3AAC}" type="presOf" srcId="{ACF404CB-A196-4EFB-843A-DA35939F9F5A}" destId="{18BD911C-1DBF-428F-8E04-6BE76302520E}" srcOrd="0" destOrd="0" presId="urn:microsoft.com/office/officeart/2005/8/layout/lProcess1"/>
    <dgm:cxn modelId="{D74F427A-0415-4852-8AAC-01AF7728ABF1}" type="presParOf" srcId="{A93B3E94-9463-43B5-AE2B-6C40AA9B22AC}" destId="{41645A3F-E551-4AE5-B6B2-9957E4ECE310}" srcOrd="0" destOrd="0" presId="urn:microsoft.com/office/officeart/2005/8/layout/lProcess1"/>
    <dgm:cxn modelId="{825A5906-7B4D-410E-B2E1-115AAACAC172}" type="presParOf" srcId="{41645A3F-E551-4AE5-B6B2-9957E4ECE310}" destId="{881EE0A2-E791-464C-9B2A-88604C8F13A9}" srcOrd="0" destOrd="0" presId="urn:microsoft.com/office/officeart/2005/8/layout/lProcess1"/>
    <dgm:cxn modelId="{0EDD1582-D6DA-4A50-BBC3-C1F8F34B98E3}" type="presParOf" srcId="{41645A3F-E551-4AE5-B6B2-9957E4ECE310}" destId="{51AF1629-00F6-44FF-A5B4-78E13D3AA71E}" srcOrd="1" destOrd="0" presId="urn:microsoft.com/office/officeart/2005/8/layout/lProcess1"/>
    <dgm:cxn modelId="{FB445189-4D03-4E7D-B5C3-5228044F28CF}" type="presParOf" srcId="{41645A3F-E551-4AE5-B6B2-9957E4ECE310}" destId="{64218699-EEB3-4FED-91E9-1C27BCFF1521}" srcOrd="2" destOrd="0" presId="urn:microsoft.com/office/officeart/2005/8/layout/lProcess1"/>
    <dgm:cxn modelId="{6DD26CD2-AABF-4406-B4F5-1E5823DDBB95}" type="presParOf" srcId="{41645A3F-E551-4AE5-B6B2-9957E4ECE310}" destId="{AB747DF4-E58C-40B3-A44F-1F988C69E7CE}" srcOrd="3" destOrd="0" presId="urn:microsoft.com/office/officeart/2005/8/layout/lProcess1"/>
    <dgm:cxn modelId="{67F7989E-0BFD-4827-AD1D-335333BA2497}" type="presParOf" srcId="{41645A3F-E551-4AE5-B6B2-9957E4ECE310}" destId="{0662DF51-01B0-4065-9985-D5D4E58A641E}" srcOrd="4" destOrd="0" presId="urn:microsoft.com/office/officeart/2005/8/layout/lProcess1"/>
    <dgm:cxn modelId="{6C7B21C2-DDE5-4575-89CB-256F00295D11}" type="presParOf" srcId="{41645A3F-E551-4AE5-B6B2-9957E4ECE310}" destId="{18BD911C-1DBF-428F-8E04-6BE76302520E}" srcOrd="5" destOrd="0" presId="urn:microsoft.com/office/officeart/2005/8/layout/lProcess1"/>
    <dgm:cxn modelId="{74D300B3-C5A7-4ACE-B509-B62265876F57}" type="presParOf" srcId="{41645A3F-E551-4AE5-B6B2-9957E4ECE310}" destId="{96DEEAAE-D788-461A-9D23-873A09FCE0D5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BC7DE4-811C-4463-BC06-22CC9F122C8D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54F3EEA-71FC-406D-B6DF-FB2452B458A8}">
      <dgm:prSet phldrT="[Texto]" custT="1"/>
      <dgm:spPr>
        <a:noFill/>
      </dgm:spPr>
      <dgm:t>
        <a:bodyPr anchor="t"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Cálculo de la probabilidad de transición </a:t>
          </a:r>
        </a:p>
      </dgm:t>
    </dgm:pt>
    <dgm:pt modelId="{1B2060F7-5EEF-43CE-BC51-429C201CF8F5}" type="parTrans" cxnId="{68EC0FF2-B49A-491A-B342-BD873B6659E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1BAD4-81EC-424D-90DA-7EF4663F6C20}" type="sibTrans" cxnId="{68EC0FF2-B49A-491A-B342-BD873B6659EE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E1DCC-DE57-44FC-924A-CFD23CCC8AAF}">
      <dgm:prSet phldrT="[Texto]" custT="1"/>
      <dgm:spPr>
        <a:noFill/>
        <a:ln>
          <a:solidFill>
            <a:srgbClr val="FFC000"/>
          </a:solidFill>
        </a:ln>
      </dgm:spPr>
      <dgm:t>
        <a:bodyPr anchor="t"/>
        <a:lstStyle/>
        <a:p>
          <a:pPr algn="ctr"/>
          <a:r>
            <a:rPr lang="es-EC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Determinación espacial de los cambios </a:t>
          </a:r>
        </a:p>
        <a:p>
          <a:pPr algn="l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s-EC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Expander</a:t>
          </a:r>
          <a:endParaRPr lang="es-EC" sz="1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s-EC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s-EC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Patcher</a:t>
          </a:r>
          <a:endParaRPr lang="es-EC" sz="18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7E4E57-6527-4FF1-BED6-B2AC0A2E4438}" type="parTrans" cxnId="{1BD9B0BA-CB1E-4978-9ECF-9DA5A24CDC9E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858540-27AD-46FE-B914-71D90375BB14}" type="sibTrans" cxnId="{1BD9B0BA-CB1E-4978-9ECF-9DA5A24CDC9E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ABCBA-326F-41B7-AE42-8EECF6888C59}">
      <dgm:prSet custT="1"/>
      <dgm:spPr>
        <a:noFill/>
        <a:ln>
          <a:solidFill>
            <a:srgbClr val="FF6600"/>
          </a:solidFill>
        </a:ln>
      </dgm:spPr>
      <dgm:t>
        <a:bodyPr/>
        <a:lstStyle/>
        <a:p>
          <a:pPr algn="ctr"/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Actualización de mapas: </a:t>
          </a:r>
        </a:p>
        <a:p>
          <a:pPr algn="l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-Uso de suelo urbano</a:t>
          </a:r>
        </a:p>
        <a:p>
          <a:pPr algn="l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-Distancia a lo urbano </a:t>
          </a:r>
        </a:p>
        <a:p>
          <a:pPr algn="l"/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-Distancia a vías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9DBB6-2531-4AC6-8B08-EB33C3D8ED9C}" type="parTrans" cxnId="{2134BA29-2E85-4862-BA7D-B36F75C2D081}">
      <dgm:prSet/>
      <dgm:spPr/>
      <dgm:t>
        <a:bodyPr/>
        <a:lstStyle/>
        <a:p>
          <a:endParaRPr lang="es-ES" sz="1800"/>
        </a:p>
      </dgm:t>
    </dgm:pt>
    <dgm:pt modelId="{53068E45-0305-4A06-9C84-B7463679D60D}" type="sibTrans" cxnId="{2134BA29-2E85-4862-BA7D-B36F75C2D081}">
      <dgm:prSet/>
      <dgm:spPr/>
      <dgm:t>
        <a:bodyPr/>
        <a:lstStyle/>
        <a:p>
          <a:endParaRPr lang="es-ES" sz="1800"/>
        </a:p>
      </dgm:t>
    </dgm:pt>
    <dgm:pt modelId="{B206B39B-B02A-441D-85DA-B1ED3A18B90A}" type="pres">
      <dgm:prSet presAssocID="{95BC7DE4-811C-4463-BC06-22CC9F122C8D}" presName="Name0" presStyleCnt="0">
        <dgm:presLayoutVars>
          <dgm:dir/>
          <dgm:resizeHandles val="exact"/>
        </dgm:presLayoutVars>
      </dgm:prSet>
      <dgm:spPr/>
    </dgm:pt>
    <dgm:pt modelId="{2E6113FE-CFDE-4527-B8C9-27ED6F9645BA}" type="pres">
      <dgm:prSet presAssocID="{154F3EEA-71FC-406D-B6DF-FB2452B458A8}" presName="node" presStyleLbl="node1" presStyleIdx="0" presStyleCnt="3" custScaleX="103586" custScaleY="1022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093C49-F02F-442D-A2B4-955F3DF5FF8C}" type="pres">
      <dgm:prSet presAssocID="{3A71BAD4-81EC-424D-90DA-7EF4663F6C20}" presName="sibTrans" presStyleLbl="sibTrans2D1" presStyleIdx="0" presStyleCnt="2"/>
      <dgm:spPr/>
      <dgm:t>
        <a:bodyPr/>
        <a:lstStyle/>
        <a:p>
          <a:endParaRPr lang="es-ES"/>
        </a:p>
      </dgm:t>
    </dgm:pt>
    <dgm:pt modelId="{4D687C48-7015-47F9-9F71-97641B29CBAB}" type="pres">
      <dgm:prSet presAssocID="{3A71BAD4-81EC-424D-90DA-7EF4663F6C20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0AD771EA-367A-4B6E-8E05-4C57657992C3}" type="pres">
      <dgm:prSet presAssocID="{F66E1DCC-DE57-44FC-924A-CFD23CCC8AAF}" presName="node" presStyleLbl="node1" presStyleIdx="1" presStyleCnt="3" custScaleX="1038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87FC04-4FF7-490D-8297-45FE6E68E2B7}" type="pres">
      <dgm:prSet presAssocID="{14858540-27AD-46FE-B914-71D90375BB1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8226CC85-C262-4862-A7E6-08FD37A4B0B7}" type="pres">
      <dgm:prSet presAssocID="{14858540-27AD-46FE-B914-71D90375BB1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A01BD42-4A8D-4DB8-AF1F-A6B48DE72678}" type="pres">
      <dgm:prSet presAssocID="{1E2ABCBA-326F-41B7-AE42-8EECF6888C59}" presName="node" presStyleLbl="node1" presStyleIdx="2" presStyleCnt="3" custScaleX="1015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A481C8-59EB-48F6-B610-0F625283F692}" type="presOf" srcId="{14858540-27AD-46FE-B914-71D90375BB14}" destId="{8226CC85-C262-4862-A7E6-08FD37A4B0B7}" srcOrd="1" destOrd="0" presId="urn:microsoft.com/office/officeart/2005/8/layout/process1"/>
    <dgm:cxn modelId="{B9220E2F-2D8B-4156-9ED6-31D39179E445}" type="presOf" srcId="{3A71BAD4-81EC-424D-90DA-7EF4663F6C20}" destId="{21093C49-F02F-442D-A2B4-955F3DF5FF8C}" srcOrd="0" destOrd="0" presId="urn:microsoft.com/office/officeart/2005/8/layout/process1"/>
    <dgm:cxn modelId="{21687AC4-E1A7-4C4D-9250-D39D96B2F9DE}" type="presOf" srcId="{14858540-27AD-46FE-B914-71D90375BB14}" destId="{A887FC04-4FF7-490D-8297-45FE6E68E2B7}" srcOrd="0" destOrd="0" presId="urn:microsoft.com/office/officeart/2005/8/layout/process1"/>
    <dgm:cxn modelId="{EFE68F31-700E-42C2-959B-FA3C6AC0947C}" type="presOf" srcId="{3A71BAD4-81EC-424D-90DA-7EF4663F6C20}" destId="{4D687C48-7015-47F9-9F71-97641B29CBAB}" srcOrd="1" destOrd="0" presId="urn:microsoft.com/office/officeart/2005/8/layout/process1"/>
    <dgm:cxn modelId="{CBFE6847-CBF9-4564-AB8A-A12F77A2851A}" type="presOf" srcId="{1E2ABCBA-326F-41B7-AE42-8EECF6888C59}" destId="{DA01BD42-4A8D-4DB8-AF1F-A6B48DE72678}" srcOrd="0" destOrd="0" presId="urn:microsoft.com/office/officeart/2005/8/layout/process1"/>
    <dgm:cxn modelId="{2357A01C-9C23-41F5-B8C7-2FBF3063836C}" type="presOf" srcId="{154F3EEA-71FC-406D-B6DF-FB2452B458A8}" destId="{2E6113FE-CFDE-4527-B8C9-27ED6F9645BA}" srcOrd="0" destOrd="0" presId="urn:microsoft.com/office/officeart/2005/8/layout/process1"/>
    <dgm:cxn modelId="{1BD9B0BA-CB1E-4978-9ECF-9DA5A24CDC9E}" srcId="{95BC7DE4-811C-4463-BC06-22CC9F122C8D}" destId="{F66E1DCC-DE57-44FC-924A-CFD23CCC8AAF}" srcOrd="1" destOrd="0" parTransId="{217E4E57-6527-4FF1-BED6-B2AC0A2E4438}" sibTransId="{14858540-27AD-46FE-B914-71D90375BB14}"/>
    <dgm:cxn modelId="{4A8F1C43-BA4B-456F-9BDF-B17A9358204E}" type="presOf" srcId="{95BC7DE4-811C-4463-BC06-22CC9F122C8D}" destId="{B206B39B-B02A-441D-85DA-B1ED3A18B90A}" srcOrd="0" destOrd="0" presId="urn:microsoft.com/office/officeart/2005/8/layout/process1"/>
    <dgm:cxn modelId="{9720F1C2-E23E-4509-9612-8416B9CBFDC0}" type="presOf" srcId="{F66E1DCC-DE57-44FC-924A-CFD23CCC8AAF}" destId="{0AD771EA-367A-4B6E-8E05-4C57657992C3}" srcOrd="0" destOrd="0" presId="urn:microsoft.com/office/officeart/2005/8/layout/process1"/>
    <dgm:cxn modelId="{68EC0FF2-B49A-491A-B342-BD873B6659EE}" srcId="{95BC7DE4-811C-4463-BC06-22CC9F122C8D}" destId="{154F3EEA-71FC-406D-B6DF-FB2452B458A8}" srcOrd="0" destOrd="0" parTransId="{1B2060F7-5EEF-43CE-BC51-429C201CF8F5}" sibTransId="{3A71BAD4-81EC-424D-90DA-7EF4663F6C20}"/>
    <dgm:cxn modelId="{2134BA29-2E85-4862-BA7D-B36F75C2D081}" srcId="{95BC7DE4-811C-4463-BC06-22CC9F122C8D}" destId="{1E2ABCBA-326F-41B7-AE42-8EECF6888C59}" srcOrd="2" destOrd="0" parTransId="{F459DBB6-2531-4AC6-8B08-EB33C3D8ED9C}" sibTransId="{53068E45-0305-4A06-9C84-B7463679D60D}"/>
    <dgm:cxn modelId="{2CD552F6-7423-48D1-BB1B-CE4CB69C5DD4}" type="presParOf" srcId="{B206B39B-B02A-441D-85DA-B1ED3A18B90A}" destId="{2E6113FE-CFDE-4527-B8C9-27ED6F9645BA}" srcOrd="0" destOrd="0" presId="urn:microsoft.com/office/officeart/2005/8/layout/process1"/>
    <dgm:cxn modelId="{ECA6E71E-C4EB-41DB-8F8C-34BCFC1CC802}" type="presParOf" srcId="{B206B39B-B02A-441D-85DA-B1ED3A18B90A}" destId="{21093C49-F02F-442D-A2B4-955F3DF5FF8C}" srcOrd="1" destOrd="0" presId="urn:microsoft.com/office/officeart/2005/8/layout/process1"/>
    <dgm:cxn modelId="{F6E5E57C-ED8D-497A-A4C2-EDEF925FED0A}" type="presParOf" srcId="{21093C49-F02F-442D-A2B4-955F3DF5FF8C}" destId="{4D687C48-7015-47F9-9F71-97641B29CBAB}" srcOrd="0" destOrd="0" presId="urn:microsoft.com/office/officeart/2005/8/layout/process1"/>
    <dgm:cxn modelId="{8C0349E0-EC69-4028-AC7B-1E46FA2D5E03}" type="presParOf" srcId="{B206B39B-B02A-441D-85DA-B1ED3A18B90A}" destId="{0AD771EA-367A-4B6E-8E05-4C57657992C3}" srcOrd="2" destOrd="0" presId="urn:microsoft.com/office/officeart/2005/8/layout/process1"/>
    <dgm:cxn modelId="{8344A45A-AD52-4C72-BC4F-98D44D74057B}" type="presParOf" srcId="{B206B39B-B02A-441D-85DA-B1ED3A18B90A}" destId="{A887FC04-4FF7-490D-8297-45FE6E68E2B7}" srcOrd="3" destOrd="0" presId="urn:microsoft.com/office/officeart/2005/8/layout/process1"/>
    <dgm:cxn modelId="{C6FF6E4B-72A6-43A9-9562-C690CE49A70C}" type="presParOf" srcId="{A887FC04-4FF7-490D-8297-45FE6E68E2B7}" destId="{8226CC85-C262-4862-A7E6-08FD37A4B0B7}" srcOrd="0" destOrd="0" presId="urn:microsoft.com/office/officeart/2005/8/layout/process1"/>
    <dgm:cxn modelId="{7626F4EA-16F0-4D9D-B14D-C30F8E05BB41}" type="presParOf" srcId="{B206B39B-B02A-441D-85DA-B1ED3A18B90A}" destId="{DA01BD42-4A8D-4DB8-AF1F-A6B48DE7267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323FCD-3781-432A-A4BF-DD1BC1A9616F}" type="doc">
      <dgm:prSet loTypeId="urn:microsoft.com/office/officeart/2005/8/layout/vProcess5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DAD7AA66-96F0-4EC9-AB01-55D4F7D3EB9D}">
      <dgm:prSet phldrT="[Texto]" custT="1"/>
      <dgm:spPr/>
      <dgm:t>
        <a:bodyPr/>
        <a:lstStyle/>
        <a:p>
          <a:r>
            <a:rPr lang="es-E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Índice de similitud difusa </a:t>
          </a:r>
          <a:endParaRPr lang="es-E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7647B-3027-4655-8AF2-29DDC827ACAD}" type="parTrans" cxnId="{7ECA13FA-61EA-4B7C-8111-390F39A0C14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D8EC1-5C06-4004-BC51-37D422F61302}" type="sibTrans" cxnId="{7ECA13FA-61EA-4B7C-8111-390F39A0C140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6EF67-3A09-42A4-964C-30EDE7F1BC06}">
      <dgm:prSet phldrT="[Texto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Permite considerar la clasificación de las celdas vecinas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2137D-EA65-4FC6-99E1-5D05F4693CD8}" type="parTrans" cxnId="{77F6502C-F957-45A6-8094-9A3F6590335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D4DEA4-FFE2-423E-BC0E-F72E7E763AD6}" type="sibTrans" cxnId="{77F6502C-F957-45A6-8094-9A3F65903351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167D15-292C-470F-B69D-A34A1E525679}">
      <dgm:prSet phldrT="[Texto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Ventana: función de decaimiento exponencial o constante 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388B6-0D2C-4715-8FB2-FCF385602348}" type="parTrans" cxnId="{1EE49F3E-5C48-417A-95A7-C7B0530EE10C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F2578-8A7C-44A8-8592-1D392EA4CC73}" type="sibTrans" cxnId="{1EE49F3E-5C48-417A-95A7-C7B0530EE10C}">
      <dgm:prSet custT="1"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49533-1F86-4124-A276-725798C45171}">
      <dgm:prSet custT="1"/>
      <dgm:spPr>
        <a:ln>
          <a:solidFill>
            <a:srgbClr val="FF3300"/>
          </a:solidFill>
        </a:ln>
      </dgm:spPr>
      <dgm:t>
        <a:bodyPr/>
        <a:lstStyle/>
        <a:p>
          <a:r>
            <a:rPr lang="es-EC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Piontekowski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et al. (2012) mínima similitud &gt; 50% como exitosa</a:t>
          </a:r>
          <a:endParaRPr lang="es-E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6DDA38-15EB-4E47-B78C-8E8E6CAF56B7}" type="parTrans" cxnId="{DF1E36E6-2D65-41CE-B6A9-B40382DE38B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727625-3416-4835-A6B8-65E3BE2D8792}" type="sibTrans" cxnId="{DF1E36E6-2D65-41CE-B6A9-B40382DE38B7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DE6D9F-2FF5-44E7-80E2-C9C060EBC0A7}" type="pres">
      <dgm:prSet presAssocID="{C0323FCD-3781-432A-A4BF-DD1BC1A9616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1E046F-5759-49D5-AC9A-449D25ABD47F}" type="pres">
      <dgm:prSet presAssocID="{C0323FCD-3781-432A-A4BF-DD1BC1A9616F}" presName="dummyMaxCanvas" presStyleCnt="0">
        <dgm:presLayoutVars/>
      </dgm:prSet>
      <dgm:spPr/>
    </dgm:pt>
    <dgm:pt modelId="{4BFC1818-A2B8-465F-B1C5-B28378B48C8F}" type="pres">
      <dgm:prSet presAssocID="{C0323FCD-3781-432A-A4BF-DD1BC1A9616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5DB8D8-97CB-40E4-8DC7-09FDFC4326D6}" type="pres">
      <dgm:prSet presAssocID="{C0323FCD-3781-432A-A4BF-DD1BC1A9616F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610C29-15DD-417A-BAD9-2508BC5DF9DB}" type="pres">
      <dgm:prSet presAssocID="{C0323FCD-3781-432A-A4BF-DD1BC1A9616F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D92139-283B-4AC3-BF4E-7BCC15AE99B1}" type="pres">
      <dgm:prSet presAssocID="{C0323FCD-3781-432A-A4BF-DD1BC1A9616F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2EF64F-862E-4177-9916-D54D5284EAC2}" type="pres">
      <dgm:prSet presAssocID="{C0323FCD-3781-432A-A4BF-DD1BC1A9616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444C99-7B95-443C-832C-FABAB5E6F994}" type="pres">
      <dgm:prSet presAssocID="{C0323FCD-3781-432A-A4BF-DD1BC1A9616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73DD43-A470-4993-BF4B-71954D8BC24D}" type="pres">
      <dgm:prSet presAssocID="{C0323FCD-3781-432A-A4BF-DD1BC1A9616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2F42D-67D4-4C7F-857E-3E23D55D4722}" type="pres">
      <dgm:prSet presAssocID="{C0323FCD-3781-432A-A4BF-DD1BC1A9616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CE12E6-96D5-46DB-AD55-149E1B7DBBFC}" type="pres">
      <dgm:prSet presAssocID="{C0323FCD-3781-432A-A4BF-DD1BC1A9616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0C2F57-9BFC-4BA7-BB5A-EA6BDDCB2252}" type="pres">
      <dgm:prSet presAssocID="{C0323FCD-3781-432A-A4BF-DD1BC1A9616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8FE060-747E-4A43-9662-1D1987B460B8}" type="pres">
      <dgm:prSet presAssocID="{C0323FCD-3781-432A-A4BF-DD1BC1A9616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DCC2D48-15F3-49E4-B439-ECC3386E8297}" type="presOf" srcId="{BCD4DEA4-FFE2-423E-BC0E-F72E7E763AD6}" destId="{64444C99-7B95-443C-832C-FABAB5E6F994}" srcOrd="0" destOrd="0" presId="urn:microsoft.com/office/officeart/2005/8/layout/vProcess5"/>
    <dgm:cxn modelId="{C582F76C-BFC5-4664-92F7-B20D19B7E5BC}" type="presOf" srcId="{C0323FCD-3781-432A-A4BF-DD1BC1A9616F}" destId="{C1DE6D9F-2FF5-44E7-80E2-C9C060EBC0A7}" srcOrd="0" destOrd="0" presId="urn:microsoft.com/office/officeart/2005/8/layout/vProcess5"/>
    <dgm:cxn modelId="{7ECA13FA-61EA-4B7C-8111-390F39A0C140}" srcId="{C0323FCD-3781-432A-A4BF-DD1BC1A9616F}" destId="{DAD7AA66-96F0-4EC9-AB01-55D4F7D3EB9D}" srcOrd="0" destOrd="0" parTransId="{6877647B-3027-4655-8AF2-29DDC827ACAD}" sibTransId="{46AD8EC1-5C06-4004-BC51-37D422F61302}"/>
    <dgm:cxn modelId="{D33E4864-F547-426F-AD4E-25F926BEDB66}" type="presOf" srcId="{CF449533-1F86-4124-A276-725798C45171}" destId="{53D92139-283B-4AC3-BF4E-7BCC15AE99B1}" srcOrd="0" destOrd="0" presId="urn:microsoft.com/office/officeart/2005/8/layout/vProcess5"/>
    <dgm:cxn modelId="{B67927AC-5AED-4D30-91FE-6D8473CDA977}" type="presOf" srcId="{37B6EF67-3A09-42A4-964C-30EDE7F1BC06}" destId="{6C5DB8D8-97CB-40E4-8DC7-09FDFC4326D6}" srcOrd="0" destOrd="0" presId="urn:microsoft.com/office/officeart/2005/8/layout/vProcess5"/>
    <dgm:cxn modelId="{15F114DE-E308-45A9-9A7B-76F2CB7BD0D6}" type="presOf" srcId="{A6167D15-292C-470F-B69D-A34A1E525679}" destId="{79610C29-15DD-417A-BAD9-2508BC5DF9DB}" srcOrd="0" destOrd="0" presId="urn:microsoft.com/office/officeart/2005/8/layout/vProcess5"/>
    <dgm:cxn modelId="{77F6502C-F957-45A6-8094-9A3F65903351}" srcId="{C0323FCD-3781-432A-A4BF-DD1BC1A9616F}" destId="{37B6EF67-3A09-42A4-964C-30EDE7F1BC06}" srcOrd="1" destOrd="0" parTransId="{6612137D-EA65-4FC6-99E1-5D05F4693CD8}" sibTransId="{BCD4DEA4-FFE2-423E-BC0E-F72E7E763AD6}"/>
    <dgm:cxn modelId="{C6C46B51-57C0-491E-A5B9-766A243BC931}" type="presOf" srcId="{A6167D15-292C-470F-B69D-A34A1E525679}" destId="{FF0C2F57-9BFC-4BA7-BB5A-EA6BDDCB2252}" srcOrd="1" destOrd="0" presId="urn:microsoft.com/office/officeart/2005/8/layout/vProcess5"/>
    <dgm:cxn modelId="{802F965F-C2ED-4D9F-A9CB-DF434EBF6E10}" type="presOf" srcId="{DAD7AA66-96F0-4EC9-AB01-55D4F7D3EB9D}" destId="{1AE2F42D-67D4-4C7F-857E-3E23D55D4722}" srcOrd="1" destOrd="0" presId="urn:microsoft.com/office/officeart/2005/8/layout/vProcess5"/>
    <dgm:cxn modelId="{69D11320-3D43-4D2A-8068-D40C63F628F8}" type="presOf" srcId="{46AD8EC1-5C06-4004-BC51-37D422F61302}" destId="{102EF64F-862E-4177-9916-D54D5284EAC2}" srcOrd="0" destOrd="0" presId="urn:microsoft.com/office/officeart/2005/8/layout/vProcess5"/>
    <dgm:cxn modelId="{1091C51D-4022-4190-AC5A-E03C7A9C12BD}" type="presOf" srcId="{723F2578-8A7C-44A8-8592-1D392EA4CC73}" destId="{C773DD43-A470-4993-BF4B-71954D8BC24D}" srcOrd="0" destOrd="0" presId="urn:microsoft.com/office/officeart/2005/8/layout/vProcess5"/>
    <dgm:cxn modelId="{8D84E047-E873-44D1-AA2C-6D7AF3010987}" type="presOf" srcId="{DAD7AA66-96F0-4EC9-AB01-55D4F7D3EB9D}" destId="{4BFC1818-A2B8-465F-B1C5-B28378B48C8F}" srcOrd="0" destOrd="0" presId="urn:microsoft.com/office/officeart/2005/8/layout/vProcess5"/>
    <dgm:cxn modelId="{DF1E36E6-2D65-41CE-B6A9-B40382DE38B7}" srcId="{C0323FCD-3781-432A-A4BF-DD1BC1A9616F}" destId="{CF449533-1F86-4124-A276-725798C45171}" srcOrd="3" destOrd="0" parTransId="{AD6DDA38-15EB-4E47-B78C-8E8E6CAF56B7}" sibTransId="{5B727625-3416-4835-A6B8-65E3BE2D8792}"/>
    <dgm:cxn modelId="{33813468-113D-4E07-BE5A-E6197AE8CE05}" type="presOf" srcId="{37B6EF67-3A09-42A4-964C-30EDE7F1BC06}" destId="{E8CE12E6-96D5-46DB-AD55-149E1B7DBBFC}" srcOrd="1" destOrd="0" presId="urn:microsoft.com/office/officeart/2005/8/layout/vProcess5"/>
    <dgm:cxn modelId="{63693E8F-7FC9-497E-8CBB-FA74AB58883C}" type="presOf" srcId="{CF449533-1F86-4124-A276-725798C45171}" destId="{4F8FE060-747E-4A43-9662-1D1987B460B8}" srcOrd="1" destOrd="0" presId="urn:microsoft.com/office/officeart/2005/8/layout/vProcess5"/>
    <dgm:cxn modelId="{1EE49F3E-5C48-417A-95A7-C7B0530EE10C}" srcId="{C0323FCD-3781-432A-A4BF-DD1BC1A9616F}" destId="{A6167D15-292C-470F-B69D-A34A1E525679}" srcOrd="2" destOrd="0" parTransId="{1E4388B6-0D2C-4715-8FB2-FCF385602348}" sibTransId="{723F2578-8A7C-44A8-8592-1D392EA4CC73}"/>
    <dgm:cxn modelId="{068617C4-33F8-4159-884C-4A438D956578}" type="presParOf" srcId="{C1DE6D9F-2FF5-44E7-80E2-C9C060EBC0A7}" destId="{641E046F-5759-49D5-AC9A-449D25ABD47F}" srcOrd="0" destOrd="0" presId="urn:microsoft.com/office/officeart/2005/8/layout/vProcess5"/>
    <dgm:cxn modelId="{CBE427AE-723C-4846-ACDF-CC25DEA8E058}" type="presParOf" srcId="{C1DE6D9F-2FF5-44E7-80E2-C9C060EBC0A7}" destId="{4BFC1818-A2B8-465F-B1C5-B28378B48C8F}" srcOrd="1" destOrd="0" presId="urn:microsoft.com/office/officeart/2005/8/layout/vProcess5"/>
    <dgm:cxn modelId="{910B4BA2-18EF-47CC-AAAF-A803B00B66FD}" type="presParOf" srcId="{C1DE6D9F-2FF5-44E7-80E2-C9C060EBC0A7}" destId="{6C5DB8D8-97CB-40E4-8DC7-09FDFC4326D6}" srcOrd="2" destOrd="0" presId="urn:microsoft.com/office/officeart/2005/8/layout/vProcess5"/>
    <dgm:cxn modelId="{C5E3F405-013F-4379-BFC6-160356B0F509}" type="presParOf" srcId="{C1DE6D9F-2FF5-44E7-80E2-C9C060EBC0A7}" destId="{79610C29-15DD-417A-BAD9-2508BC5DF9DB}" srcOrd="3" destOrd="0" presId="urn:microsoft.com/office/officeart/2005/8/layout/vProcess5"/>
    <dgm:cxn modelId="{88C5B25A-9A95-46AC-B61F-B808A7B68F67}" type="presParOf" srcId="{C1DE6D9F-2FF5-44E7-80E2-C9C060EBC0A7}" destId="{53D92139-283B-4AC3-BF4E-7BCC15AE99B1}" srcOrd="4" destOrd="0" presId="urn:microsoft.com/office/officeart/2005/8/layout/vProcess5"/>
    <dgm:cxn modelId="{92C3C7DE-3E45-4F63-B34E-C46775660A3F}" type="presParOf" srcId="{C1DE6D9F-2FF5-44E7-80E2-C9C060EBC0A7}" destId="{102EF64F-862E-4177-9916-D54D5284EAC2}" srcOrd="5" destOrd="0" presId="urn:microsoft.com/office/officeart/2005/8/layout/vProcess5"/>
    <dgm:cxn modelId="{82221D32-724B-43D7-83BF-038D37CFEE55}" type="presParOf" srcId="{C1DE6D9F-2FF5-44E7-80E2-C9C060EBC0A7}" destId="{64444C99-7B95-443C-832C-FABAB5E6F994}" srcOrd="6" destOrd="0" presId="urn:microsoft.com/office/officeart/2005/8/layout/vProcess5"/>
    <dgm:cxn modelId="{802BDD30-E977-48CB-AC25-AE5D93905224}" type="presParOf" srcId="{C1DE6D9F-2FF5-44E7-80E2-C9C060EBC0A7}" destId="{C773DD43-A470-4993-BF4B-71954D8BC24D}" srcOrd="7" destOrd="0" presId="urn:microsoft.com/office/officeart/2005/8/layout/vProcess5"/>
    <dgm:cxn modelId="{78A10F5D-463C-448F-83C6-FAF74CF81E4A}" type="presParOf" srcId="{C1DE6D9F-2FF5-44E7-80E2-C9C060EBC0A7}" destId="{1AE2F42D-67D4-4C7F-857E-3E23D55D4722}" srcOrd="8" destOrd="0" presId="urn:microsoft.com/office/officeart/2005/8/layout/vProcess5"/>
    <dgm:cxn modelId="{D16E47C8-7062-4AB7-AAB4-D8A101D87F76}" type="presParOf" srcId="{C1DE6D9F-2FF5-44E7-80E2-C9C060EBC0A7}" destId="{E8CE12E6-96D5-46DB-AD55-149E1B7DBBFC}" srcOrd="9" destOrd="0" presId="urn:microsoft.com/office/officeart/2005/8/layout/vProcess5"/>
    <dgm:cxn modelId="{ED2ABC4F-B17F-4E85-8C7C-A0B1A81D6B2D}" type="presParOf" srcId="{C1DE6D9F-2FF5-44E7-80E2-C9C060EBC0A7}" destId="{FF0C2F57-9BFC-4BA7-BB5A-EA6BDDCB2252}" srcOrd="10" destOrd="0" presId="urn:microsoft.com/office/officeart/2005/8/layout/vProcess5"/>
    <dgm:cxn modelId="{A453A99B-8AB8-4A77-965B-3BAF93090389}" type="presParOf" srcId="{C1DE6D9F-2FF5-44E7-80E2-C9C060EBC0A7}" destId="{4F8FE060-747E-4A43-9662-1D1987B460B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A43E9A-0681-4514-B462-94122ADA6127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EBF5D1E3-D770-43BB-ACD6-7A4CBE67AD2B}">
          <dgm:prSet phldrT="[Texto]" custT="1"/>
          <dgm:spPr>
            <a:solidFill>
              <a:schemeClr val="accent1">
                <a:alpha val="90000"/>
              </a:schemeClr>
            </a:solidFill>
          </dgm:spPr>
          <dgm:t>
            <a:bodyPr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Matriz de influencia directa (MDI):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Influencia:</a:t>
              </a:r>
              <a:endPara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14:m>
                <m:oMath xmlns:m="http://schemas.openxmlformats.org/officeDocument/2006/math">
                  <m:r>
                    <a:rPr lang="es-ES" sz="16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débil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</a:t>
              </a:r>
              <a14:m>
                <m:oMath xmlns:m="http://schemas.openxmlformats.org/officeDocument/2006/math">
                  <m:r>
                    <a:rPr lang="es-ES" sz="16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moderada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</a:t>
              </a:r>
              <a14:m>
                <m:oMath xmlns:m="http://schemas.openxmlformats.org/officeDocument/2006/math">
                  <m:r>
                    <a:rPr lang="es-ES" sz="1600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→</m:t>
                  </m:r>
                </m:oMath>
              </a14:m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fuerte</a:t>
              </a:r>
              <a:endPara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EBF5D1E3-D770-43BB-ACD6-7A4CBE67AD2B}">
          <dgm:prSet phldrT="[Texto]" custT="1"/>
          <dgm:spPr>
            <a:solidFill>
              <a:schemeClr val="accent1">
                <a:alpha val="90000"/>
              </a:schemeClr>
            </a:solidFill>
          </dgm:spPr>
          <dgm:t>
            <a:bodyPr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Matriz de influencia directa (MDI):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s-ES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Influencia:</a:t>
              </a:r>
              <a:endParaRPr lang="es-EC" sz="16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 </a:t>
              </a:r>
              <a:r>
                <a:rPr lang="es-ES" sz="16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débil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</a:t>
              </a:r>
              <a:r>
                <a:rPr lang="es-ES" sz="16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moderada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</a:t>
              </a:r>
              <a:r>
                <a:rPr lang="es-ES" sz="1600" i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s-EC" sz="1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fuerte</a:t>
              </a:r>
              <a:endParaRPr lang="es-E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9CA33EB0-CDCB-4470-97B2-B3B0647C3D79}" type="parTrans" cxnId="{AD68D323-37A0-46E6-8C3F-91910639ABC3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D0D9F6-622B-4827-A657-34C2DEF7DA27}" type="sibTrans" cxnId="{AD68D323-37A0-46E6-8C3F-91910639ABC3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2220F5-838F-4706-8B6E-A92F7039BDC8}">
      <dgm:prSet phldrT="[Texto]" custT="1"/>
      <dgm:spPr>
        <a:solidFill>
          <a:srgbClr val="FF6600">
            <a:alpha val="70000"/>
          </a:srgbClr>
        </a:solidFill>
      </dgm:spPr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Matriz de influencia indirecta: </a:t>
          </a:r>
        </a:p>
        <a:p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MDI se eleva a una potencia n hasta que su rango se vuelva constante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018C7-EE9A-4DB2-B7D2-DF68E18664BB}" type="parTrans" cxnId="{B2FF4CB2-5052-446A-A03D-EF5952CCE85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69225-0B1A-4A90-9714-5A840A2C3F83}" type="sibTrans" cxnId="{B2FF4CB2-5052-446A-A03D-EF5952CCE85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9EB20-692E-46F0-A249-752DC74D18E0}">
      <dgm:prSet phldrT="[Texto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sumatoria por filas, indica el grado de influencia y la sumatoria por columnas, indica el grado de dependencia.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2A864-A0AE-4135-90D2-64FCA94FB32B}" type="parTrans" cxnId="{6CB79921-76D5-478E-9181-43DC6BE3F66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A48F4-ACE2-400A-821B-FA7BCC32F1B8}" type="sibTrans" cxnId="{6CB79921-76D5-478E-9181-43DC6BE3F660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78359-7650-4423-B30F-567DCDD85F2B}" type="pres">
      <dgm:prSet presAssocID="{68A43E9A-0681-4514-B462-94122ADA61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4A44B-DEF3-40B6-9747-CEA012900DD0}" type="pres">
      <dgm:prSet presAssocID="{EBF5D1E3-D770-43BB-ACD6-7A4CBE67AD2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7F886-B56A-4897-B204-D910A2613D40}" type="pres">
      <dgm:prSet presAssocID="{54D0D9F6-622B-4827-A657-34C2DEF7DA27}" presName="sibTrans" presStyleCnt="0"/>
      <dgm:spPr/>
    </dgm:pt>
    <dgm:pt modelId="{982EBFDE-5AC2-4132-A80F-33B072C0E98B}" type="pres">
      <dgm:prSet presAssocID="{102220F5-838F-4706-8B6E-A92F7039BDC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E599A7-53A8-4670-99AB-D92418237960}" type="pres">
      <dgm:prSet presAssocID="{4CD69225-0B1A-4A90-9714-5A840A2C3F83}" presName="sibTrans" presStyleCnt="0"/>
      <dgm:spPr/>
    </dgm:pt>
    <dgm:pt modelId="{EC86819B-B300-4255-A960-152641E5EBA9}" type="pres">
      <dgm:prSet presAssocID="{A919EB20-692E-46F0-A249-752DC74D18E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CB79921-76D5-478E-9181-43DC6BE3F660}" srcId="{68A43E9A-0681-4514-B462-94122ADA6127}" destId="{A919EB20-692E-46F0-A249-752DC74D18E0}" srcOrd="2" destOrd="0" parTransId="{D872A864-A0AE-4135-90D2-64FCA94FB32B}" sibTransId="{E7CA48F4-ACE2-400A-821B-FA7BCC32F1B8}"/>
    <dgm:cxn modelId="{48357FA8-D652-421A-BE3A-A017D7ADE1D8}" type="presOf" srcId="{A919EB20-692E-46F0-A249-752DC74D18E0}" destId="{EC86819B-B300-4255-A960-152641E5EBA9}" srcOrd="0" destOrd="0" presId="urn:microsoft.com/office/officeart/2005/8/layout/default"/>
    <dgm:cxn modelId="{F62F9868-209A-4AB3-A1AC-CC8B7F082DDC}" type="presOf" srcId="{68A43E9A-0681-4514-B462-94122ADA6127}" destId="{45278359-7650-4423-B30F-567DCDD85F2B}" srcOrd="0" destOrd="0" presId="urn:microsoft.com/office/officeart/2005/8/layout/default"/>
    <dgm:cxn modelId="{97032354-E0C5-45B2-BA60-79CA3CF72853}" type="presOf" srcId="{102220F5-838F-4706-8B6E-A92F7039BDC8}" destId="{982EBFDE-5AC2-4132-A80F-33B072C0E98B}" srcOrd="0" destOrd="0" presId="urn:microsoft.com/office/officeart/2005/8/layout/default"/>
    <dgm:cxn modelId="{B2FF4CB2-5052-446A-A03D-EF5952CCE85C}" srcId="{68A43E9A-0681-4514-B462-94122ADA6127}" destId="{102220F5-838F-4706-8B6E-A92F7039BDC8}" srcOrd="1" destOrd="0" parTransId="{334018C7-EE9A-4DB2-B7D2-DF68E18664BB}" sibTransId="{4CD69225-0B1A-4A90-9714-5A840A2C3F83}"/>
    <dgm:cxn modelId="{79AF3B4D-253F-41C0-A77A-1F77471E76AD}" type="presOf" srcId="{EBF5D1E3-D770-43BB-ACD6-7A4CBE67AD2B}" destId="{9A34A44B-DEF3-40B6-9747-CEA012900DD0}" srcOrd="0" destOrd="0" presId="urn:microsoft.com/office/officeart/2005/8/layout/default"/>
    <dgm:cxn modelId="{AD68D323-37A0-46E6-8C3F-91910639ABC3}" srcId="{68A43E9A-0681-4514-B462-94122ADA6127}" destId="{EBF5D1E3-D770-43BB-ACD6-7A4CBE67AD2B}" srcOrd="0" destOrd="0" parTransId="{9CA33EB0-CDCB-4470-97B2-B3B0647C3D79}" sibTransId="{54D0D9F6-622B-4827-A657-34C2DEF7DA27}"/>
    <dgm:cxn modelId="{0C2824AE-0816-430A-982C-275A70B4EAC1}" type="presParOf" srcId="{45278359-7650-4423-B30F-567DCDD85F2B}" destId="{9A34A44B-DEF3-40B6-9747-CEA012900DD0}" srcOrd="0" destOrd="0" presId="urn:microsoft.com/office/officeart/2005/8/layout/default"/>
    <dgm:cxn modelId="{D3C7C741-FC67-4379-AAF7-9AF03C65DE00}" type="presParOf" srcId="{45278359-7650-4423-B30F-567DCDD85F2B}" destId="{AA17F886-B56A-4897-B204-D910A2613D40}" srcOrd="1" destOrd="0" presId="urn:microsoft.com/office/officeart/2005/8/layout/default"/>
    <dgm:cxn modelId="{B80FF5D8-8F46-4851-BD04-F9BCBCA84A4D}" type="presParOf" srcId="{45278359-7650-4423-B30F-567DCDD85F2B}" destId="{982EBFDE-5AC2-4132-A80F-33B072C0E98B}" srcOrd="2" destOrd="0" presId="urn:microsoft.com/office/officeart/2005/8/layout/default"/>
    <dgm:cxn modelId="{B2328617-5C8E-445A-ACDF-32AC9055E75F}" type="presParOf" srcId="{45278359-7650-4423-B30F-567DCDD85F2B}" destId="{A1E599A7-53A8-4670-99AB-D92418237960}" srcOrd="3" destOrd="0" presId="urn:microsoft.com/office/officeart/2005/8/layout/default"/>
    <dgm:cxn modelId="{7654F7AE-C98F-4AED-B05A-32BEA7B87F2D}" type="presParOf" srcId="{45278359-7650-4423-B30F-567DCDD85F2B}" destId="{EC86819B-B300-4255-A960-152641E5EBA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9AC7A5-641B-40CB-8EB6-5D15E830DD6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2C3FB610-A515-4AC9-B595-B6DE88502B27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generación de modelos debe estar siempre respaldada de los criterios de expertos. </a:t>
          </a:r>
          <a:endParaRPr lang="en-US" sz="1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14F8BB-04C0-4DFA-AF37-D5DF2EC2283F}" type="parTrans" cxnId="{E3601AF7-09B6-4F90-836A-0B266B6C56D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40FFC-1959-465B-B30A-7CE40733DB26}" type="sibTrans" cxnId="{E3601AF7-09B6-4F90-836A-0B266B6C56D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31B101-FF47-4DA1-861A-89FF45DBE22D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recomienda a las autoridades manejar una base de datos mejor estructurada de la información. 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F6012-2A96-4716-B865-7E3B81C7E0EB}" type="parTrans" cxnId="{F1A42D44-96F1-469B-9DB9-DD21BBB1B53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6EB2D8-4F26-42DE-9248-A303FF87CAB8}" type="sibTrans" cxnId="{F1A42D44-96F1-469B-9DB9-DD21BBB1B53D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2C7978-3CC1-43A5-A0E4-42320813AB78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la generación de los modelos de simulación se pueden incluir proyectos futuros de infraestructura y equipamientos</a:t>
          </a:r>
          <a:endParaRPr lang="es-ES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C64B5-DA22-4712-9C1F-50EEEC0BFAED}" type="parTrans" cxnId="{94563D34-BBFA-491E-9ADB-01A1A7088BC3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1A9912-F6BD-41DF-A771-4E0F97863503}" type="sibTrans" cxnId="{94563D34-BBFA-491E-9ADB-01A1A7088BC3}">
      <dgm:prSet/>
      <dgm:spPr/>
      <dgm:t>
        <a:bodyPr/>
        <a:lstStyle/>
        <a:p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95B422-E0AE-4F1E-9758-BB05F65BB807}" type="pres">
      <dgm:prSet presAssocID="{F59AC7A5-641B-40CB-8EB6-5D15E830DD6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8FB86E-1E9F-4FFB-A046-7C2081654738}" type="pres">
      <dgm:prSet presAssocID="{2C3FB610-A515-4AC9-B595-B6DE88502B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AE9B36-209C-450E-9F14-60BFCC7964C0}" type="pres">
      <dgm:prSet presAssocID="{01F40FFC-1959-465B-B30A-7CE40733DB26}" presName="sibTrans" presStyleCnt="0"/>
      <dgm:spPr/>
    </dgm:pt>
    <dgm:pt modelId="{7385D74A-23D1-42BA-8654-FBFF25605A34}" type="pres">
      <dgm:prSet presAssocID="{5831B101-FF47-4DA1-861A-89FF45DBE22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D3CA2-3B07-4E48-85B1-773ADE430BC2}" type="pres">
      <dgm:prSet presAssocID="{B06EB2D8-4F26-42DE-9248-A303FF87CAB8}" presName="sibTrans" presStyleCnt="0"/>
      <dgm:spPr/>
    </dgm:pt>
    <dgm:pt modelId="{33E2E786-623D-447C-BBAB-FB70A71B2E80}" type="pres">
      <dgm:prSet presAssocID="{3F2C7978-3CC1-43A5-A0E4-42320813AB78}" presName="node" presStyleLbl="node1" presStyleIdx="2" presStyleCnt="3" custLinFactNeighborY="-23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A42D44-96F1-469B-9DB9-DD21BBB1B53D}" srcId="{F59AC7A5-641B-40CB-8EB6-5D15E830DD61}" destId="{5831B101-FF47-4DA1-861A-89FF45DBE22D}" srcOrd="1" destOrd="0" parTransId="{9D1F6012-2A96-4716-B865-7E3B81C7E0EB}" sibTransId="{B06EB2D8-4F26-42DE-9248-A303FF87CAB8}"/>
    <dgm:cxn modelId="{E8690FEF-5925-4AF1-8451-9A17D4ED8AB8}" type="presOf" srcId="{2C3FB610-A515-4AC9-B595-B6DE88502B27}" destId="{378FB86E-1E9F-4FFB-A046-7C2081654738}" srcOrd="0" destOrd="0" presId="urn:microsoft.com/office/officeart/2005/8/layout/default"/>
    <dgm:cxn modelId="{DF8C36EC-0A9E-4212-A147-6E003B807C4B}" type="presOf" srcId="{5831B101-FF47-4DA1-861A-89FF45DBE22D}" destId="{7385D74A-23D1-42BA-8654-FBFF25605A34}" srcOrd="0" destOrd="0" presId="urn:microsoft.com/office/officeart/2005/8/layout/default"/>
    <dgm:cxn modelId="{E3601AF7-09B6-4F90-836A-0B266B6C56DD}" srcId="{F59AC7A5-641B-40CB-8EB6-5D15E830DD61}" destId="{2C3FB610-A515-4AC9-B595-B6DE88502B27}" srcOrd="0" destOrd="0" parTransId="{8714F8BB-04C0-4DFA-AF37-D5DF2EC2283F}" sibTransId="{01F40FFC-1959-465B-B30A-7CE40733DB26}"/>
    <dgm:cxn modelId="{94563D34-BBFA-491E-9ADB-01A1A7088BC3}" srcId="{F59AC7A5-641B-40CB-8EB6-5D15E830DD61}" destId="{3F2C7978-3CC1-43A5-A0E4-42320813AB78}" srcOrd="2" destOrd="0" parTransId="{8C5C64B5-DA22-4712-9C1F-50EEEC0BFAED}" sibTransId="{BB1A9912-F6BD-41DF-A771-4E0F97863503}"/>
    <dgm:cxn modelId="{94FA72F8-872D-4EF9-A630-1E02D0B337A0}" type="presOf" srcId="{3F2C7978-3CC1-43A5-A0E4-42320813AB78}" destId="{33E2E786-623D-447C-BBAB-FB70A71B2E80}" srcOrd="0" destOrd="0" presId="urn:microsoft.com/office/officeart/2005/8/layout/default"/>
    <dgm:cxn modelId="{91372203-2ECD-49ED-ACC3-D4D1626CF774}" type="presOf" srcId="{F59AC7A5-641B-40CB-8EB6-5D15E830DD61}" destId="{9895B422-E0AE-4F1E-9758-BB05F65BB807}" srcOrd="0" destOrd="0" presId="urn:microsoft.com/office/officeart/2005/8/layout/default"/>
    <dgm:cxn modelId="{B259BA8E-9891-4DAD-A6F1-42B6AF7FDD27}" type="presParOf" srcId="{9895B422-E0AE-4F1E-9758-BB05F65BB807}" destId="{378FB86E-1E9F-4FFB-A046-7C2081654738}" srcOrd="0" destOrd="0" presId="urn:microsoft.com/office/officeart/2005/8/layout/default"/>
    <dgm:cxn modelId="{3D3963AC-9F3A-4055-89BC-E7993F4CFED5}" type="presParOf" srcId="{9895B422-E0AE-4F1E-9758-BB05F65BB807}" destId="{66AE9B36-209C-450E-9F14-60BFCC7964C0}" srcOrd="1" destOrd="0" presId="urn:microsoft.com/office/officeart/2005/8/layout/default"/>
    <dgm:cxn modelId="{AD692283-5170-48ED-ADBF-8B652F8F597D}" type="presParOf" srcId="{9895B422-E0AE-4F1E-9758-BB05F65BB807}" destId="{7385D74A-23D1-42BA-8654-FBFF25605A34}" srcOrd="2" destOrd="0" presId="urn:microsoft.com/office/officeart/2005/8/layout/default"/>
    <dgm:cxn modelId="{9D24DE24-51C7-42EC-8C27-97907E164D2A}" type="presParOf" srcId="{9895B422-E0AE-4F1E-9758-BB05F65BB807}" destId="{605D3CA2-3B07-4E48-85B1-773ADE430BC2}" srcOrd="3" destOrd="0" presId="urn:microsoft.com/office/officeart/2005/8/layout/default"/>
    <dgm:cxn modelId="{4549B5C3-C6C0-4C82-81B8-229B26C6D511}" type="presParOf" srcId="{9895B422-E0AE-4F1E-9758-BB05F65BB807}" destId="{33E2E786-623D-447C-BBAB-FB70A71B2E8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EE0A2-E791-464C-9B2A-88604C8F13A9}">
      <dsp:nvSpPr>
        <dsp:cNvPr id="0" name=""/>
        <dsp:cNvSpPr/>
      </dsp:nvSpPr>
      <dsp:spPr>
        <a:xfrm>
          <a:off x="1065940" y="273"/>
          <a:ext cx="3946206" cy="9865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Estadístico de </a:t>
          </a:r>
          <a:r>
            <a:rPr lang="es-E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Cramer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835" y="29168"/>
        <a:ext cx="3888416" cy="928761"/>
      </dsp:txXfrm>
    </dsp:sp>
    <dsp:sp modelId="{51AF1629-00F6-44FF-A5B4-78E13D3AA71E}">
      <dsp:nvSpPr>
        <dsp:cNvPr id="0" name=""/>
        <dsp:cNvSpPr/>
      </dsp:nvSpPr>
      <dsp:spPr>
        <a:xfrm rot="5400000">
          <a:off x="2952720" y="1073148"/>
          <a:ext cx="172646" cy="172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18699-EEB3-4FED-91E9-1C27BCFF1521}">
      <dsp:nvSpPr>
        <dsp:cNvPr id="0" name=""/>
        <dsp:cNvSpPr/>
      </dsp:nvSpPr>
      <dsp:spPr>
        <a:xfrm>
          <a:off x="1065940" y="1332118"/>
          <a:ext cx="3946206" cy="98655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Permite obtener la correlación entre dos variables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835" y="1361013"/>
        <a:ext cx="3888416" cy="928761"/>
      </dsp:txXfrm>
    </dsp:sp>
    <dsp:sp modelId="{AB747DF4-E58C-40B3-A44F-1F988C69E7CE}">
      <dsp:nvSpPr>
        <dsp:cNvPr id="0" name=""/>
        <dsp:cNvSpPr/>
      </dsp:nvSpPr>
      <dsp:spPr>
        <a:xfrm rot="5400000">
          <a:off x="2952720" y="2404993"/>
          <a:ext cx="172646" cy="172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2DF51-01B0-4065-9985-D5D4E58A641E}">
      <dsp:nvSpPr>
        <dsp:cNvPr id="0" name=""/>
        <dsp:cNvSpPr/>
      </dsp:nvSpPr>
      <dsp:spPr>
        <a:xfrm>
          <a:off x="1065940" y="2663963"/>
          <a:ext cx="3946206" cy="986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Opera entre 0 y 1. Siendo 1, un elevado grado de correlación</a:t>
          </a:r>
          <a14:m xmlns:a14="http://schemas.microsoft.com/office/drawing/2010/main">
            <m:oMath xmlns:m="http://schemas.openxmlformats.org/officeDocument/2006/math">
              <m:r>
                <a:rPr lang="es-ES" sz="2000" b="0" i="0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 </m:t>
              </m:r>
              <m:r>
                <a:rPr lang="es-ES" sz="20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s-EC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una de las variables deberá ser eliminada.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835" y="2692858"/>
        <a:ext cx="3888416" cy="928761"/>
      </dsp:txXfrm>
    </dsp:sp>
    <dsp:sp modelId="{18BD911C-1DBF-428F-8E04-6BE76302520E}">
      <dsp:nvSpPr>
        <dsp:cNvPr id="0" name=""/>
        <dsp:cNvSpPr/>
      </dsp:nvSpPr>
      <dsp:spPr>
        <a:xfrm rot="5400000">
          <a:off x="2952720" y="3736837"/>
          <a:ext cx="172646" cy="17264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EEAAE-D788-461A-9D23-873A09FCE0D5}">
      <dsp:nvSpPr>
        <dsp:cNvPr id="0" name=""/>
        <dsp:cNvSpPr/>
      </dsp:nvSpPr>
      <dsp:spPr>
        <a:xfrm>
          <a:off x="1065940" y="3995807"/>
          <a:ext cx="3946206" cy="986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Límite de tolerancia definido, pero se considera el valor de 0,5 (Espinoza, 2016).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4835" y="4024702"/>
        <a:ext cx="3888416" cy="928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4A44B-DEF3-40B6-9747-CEA012900DD0}">
      <dsp:nvSpPr>
        <dsp:cNvPr id="0" name=""/>
        <dsp:cNvSpPr/>
      </dsp:nvSpPr>
      <dsp:spPr>
        <a:xfrm>
          <a:off x="674" y="173978"/>
          <a:ext cx="2631425" cy="1578855"/>
        </a:xfrm>
        <a:prstGeom prst="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Matriz de influencia directa (MDI):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Influencia:</a:t>
          </a:r>
          <a:endParaRPr lang="es-EC" sz="1600" kern="1200" dirty="0" smtClean="0">
            <a:solidFill>
              <a:schemeClr val="tx1"/>
            </a:solidFill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 </a:t>
          </a:r>
          <a14:m xmlns:a14="http://schemas.microsoft.com/office/drawing/2010/main">
            <m:oMath xmlns:m="http://schemas.openxmlformats.org/officeDocument/2006/math">
              <m:r>
                <a:rPr lang="es-ES" sz="1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débil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2 </a:t>
          </a:r>
          <a14:m xmlns:a14="http://schemas.microsoft.com/office/drawing/2010/main">
            <m:oMath xmlns:m="http://schemas.openxmlformats.org/officeDocument/2006/math">
              <m:r>
                <a:rPr lang="es-ES" sz="1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moderada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3 </a:t>
          </a:r>
          <a14:m xmlns:a14="http://schemas.microsoft.com/office/drawing/2010/main">
            <m:oMath xmlns:m="http://schemas.openxmlformats.org/officeDocument/2006/math">
              <m:r>
                <a:rPr lang="es-ES" sz="16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→</m:t>
              </m:r>
            </m:oMath>
          </a14:m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fuerte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4" y="173978"/>
        <a:ext cx="2631425" cy="1578855"/>
      </dsp:txXfrm>
    </dsp:sp>
    <dsp:sp modelId="{982EBFDE-5AC2-4132-A80F-33B072C0E98B}">
      <dsp:nvSpPr>
        <dsp:cNvPr id="0" name=""/>
        <dsp:cNvSpPr/>
      </dsp:nvSpPr>
      <dsp:spPr>
        <a:xfrm>
          <a:off x="2895242" y="173978"/>
          <a:ext cx="2631425" cy="1578855"/>
        </a:xfrm>
        <a:prstGeom prst="rect">
          <a:avLst/>
        </a:prstGeom>
        <a:solidFill>
          <a:srgbClr val="FF66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Matriz de influencia indirecta: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MDI se eleva a una potencia n hasta que su rango se vuelva constante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95242" y="173978"/>
        <a:ext cx="2631425" cy="1578855"/>
      </dsp:txXfrm>
    </dsp:sp>
    <dsp:sp modelId="{EC86819B-B300-4255-A960-152641E5EBA9}">
      <dsp:nvSpPr>
        <dsp:cNvPr id="0" name=""/>
        <dsp:cNvSpPr/>
      </dsp:nvSpPr>
      <dsp:spPr>
        <a:xfrm>
          <a:off x="1447958" y="2015976"/>
          <a:ext cx="2631425" cy="1578855"/>
        </a:xfrm>
        <a:prstGeom prst="rect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sumatoria por filas, indica el grado de influencia y la sumatoria por columnas, indica el grado de dependencia.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7958" y="2015976"/>
        <a:ext cx="2631425" cy="15788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9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6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0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21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4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C08A5CB-16D7-4DD2-93DF-13E9589DF3E6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020C12-7D06-446D-9E8A-9583DF8EA2D4}" type="datetimeFigureOut">
              <a:rPr lang="en-US" smtClean="0"/>
              <a:t>4/25/2019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2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0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7.xml"/><Relationship Id="rId12" Type="http://schemas.openxmlformats.org/officeDocument/2006/relationships/image" Target="../media/image5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51.png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00100" y="2132856"/>
            <a:ext cx="9715500" cy="1702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s-ES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DE LA TIERRA Y LA CONSTRUCCIÓN </a:t>
            </a:r>
          </a:p>
          <a:p>
            <a:pPr algn="ctr"/>
            <a:r>
              <a:rPr lang="es-E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GEOGRÁFICA Y DEL MEDIO AMBIENTE </a:t>
            </a:r>
          </a:p>
          <a:p>
            <a:pPr algn="ctr"/>
            <a:endParaRPr lang="es-ES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“MODELAMIENTO </a:t>
            </a:r>
            <a:r>
              <a:rPr lang="es-E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CRECIMIENTO URBANO EN EL CANTÓN IBARRA AL AÑO 2025 PARA LA PLANIFICACIÓN DEL USO Y OCUPACIÓN DEL </a:t>
            </a:r>
            <a:r>
              <a:rPr lang="es-E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SUELO”</a:t>
            </a:r>
            <a:endParaRPr lang="es-EC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512154" y="4935450"/>
            <a:ext cx="6629506" cy="1035446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</a:t>
            </a:r>
          </a:p>
          <a:p>
            <a:pPr algn="ctr">
              <a:spcBef>
                <a:spcPts val="300"/>
              </a:spcBef>
            </a:pP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Karol Arellano</a:t>
            </a:r>
          </a:p>
          <a:p>
            <a:pPr algn="ctr">
              <a:spcBef>
                <a:spcPts val="300"/>
              </a:spcBef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Selena Castro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endPara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del proyecto: 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Pablo Pérez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Oponente designado: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s-EC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Rodolfo Salazar</a:t>
            </a:r>
            <a:endParaRPr lang="es-EC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ESP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75" y="548680"/>
            <a:ext cx="4760549" cy="12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4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08833"/>
            <a:ext cx="11273246" cy="1143000"/>
          </a:xfrm>
        </p:spPr>
        <p:txBody>
          <a:bodyPr/>
          <a:lstStyle/>
          <a:p>
            <a:pPr algn="ctr"/>
            <a:r>
              <a:rPr lang="es-E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Tabla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81583"/>
              </p:ext>
            </p:extLst>
          </p:nvPr>
        </p:nvGraphicFramePr>
        <p:xfrm>
          <a:off x="7602707" y="4727068"/>
          <a:ext cx="1521641" cy="1146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4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7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2563">
                <a:tc gridSpan="2">
                  <a:txBody>
                    <a:bodyPr/>
                    <a:lstStyle/>
                    <a:p>
                      <a:pPr algn="ctr"/>
                      <a:r>
                        <a:rPr lang="es-EC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Simbología </a:t>
                      </a:r>
                      <a:endParaRPr lang="es-EC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13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 / FIN</a:t>
                      </a:r>
                      <a:r>
                        <a:rPr lang="es-EC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Producto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EC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Conector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71" name="Grupo 70"/>
          <p:cNvGrpSpPr/>
          <p:nvPr/>
        </p:nvGrpSpPr>
        <p:grpSpPr>
          <a:xfrm>
            <a:off x="7731162" y="5036562"/>
            <a:ext cx="443055" cy="760405"/>
            <a:chOff x="5301861" y="4995619"/>
            <a:chExt cx="443055" cy="760405"/>
          </a:xfrm>
        </p:grpSpPr>
        <p:sp>
          <p:nvSpPr>
            <p:cNvPr id="72" name="Rectángulo redondeado 71"/>
            <p:cNvSpPr/>
            <p:nvPr/>
          </p:nvSpPr>
          <p:spPr>
            <a:xfrm>
              <a:off x="5301861" y="5231198"/>
              <a:ext cx="443055" cy="1562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Rectángulo 72"/>
            <p:cNvSpPr/>
            <p:nvPr/>
          </p:nvSpPr>
          <p:spPr>
            <a:xfrm>
              <a:off x="5301862" y="5440449"/>
              <a:ext cx="417412" cy="137372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Elipse 73"/>
            <p:cNvSpPr/>
            <p:nvPr/>
          </p:nvSpPr>
          <p:spPr>
            <a:xfrm>
              <a:off x="5301861" y="4995619"/>
              <a:ext cx="443055" cy="15445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Conector 74"/>
            <p:cNvSpPr/>
            <p:nvPr/>
          </p:nvSpPr>
          <p:spPr>
            <a:xfrm>
              <a:off x="5444481" y="5628354"/>
              <a:ext cx="132173" cy="127670"/>
            </a:xfrm>
            <a:prstGeom prst="flowChartConnector">
              <a:avLst/>
            </a:prstGeom>
            <a:gradFill>
              <a:gsLst>
                <a:gs pos="0">
                  <a:schemeClr val="bg1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5400000" scaled="1"/>
            </a:gra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" name="Rectángulo 76"/>
          <p:cNvSpPr/>
          <p:nvPr/>
        </p:nvSpPr>
        <p:spPr>
          <a:xfrm>
            <a:off x="2974117" y="887170"/>
            <a:ext cx="1582103" cy="3198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Recopilación </a:t>
            </a:r>
            <a:r>
              <a:rPr lang="es-EC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validación de la información </a:t>
            </a:r>
          </a:p>
        </p:txBody>
      </p:sp>
      <p:cxnSp>
        <p:nvCxnSpPr>
          <p:cNvPr id="79" name="Conector recto 78"/>
          <p:cNvCxnSpPr/>
          <p:nvPr/>
        </p:nvCxnSpPr>
        <p:spPr>
          <a:xfrm flipV="1">
            <a:off x="2347251" y="1402838"/>
            <a:ext cx="2899255" cy="60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0" name="Rectángulo redondeado 79"/>
          <p:cNvSpPr/>
          <p:nvPr/>
        </p:nvSpPr>
        <p:spPr>
          <a:xfrm>
            <a:off x="1550324" y="1581486"/>
            <a:ext cx="1582103" cy="343560"/>
          </a:xfrm>
          <a:prstGeom prst="roundRect">
            <a:avLst>
              <a:gd name="adj" fmla="val 30593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Cobertura de suelo 1996, 2010, 2016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ángulo redondeado 80"/>
          <p:cNvSpPr/>
          <p:nvPr/>
        </p:nvSpPr>
        <p:spPr>
          <a:xfrm>
            <a:off x="4458575" y="1574896"/>
            <a:ext cx="1582103" cy="350149"/>
          </a:xfrm>
          <a:prstGeom prst="roundRect">
            <a:avLst>
              <a:gd name="adj" fmla="val 20077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Explicativas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2" name="Conector recto de flecha 81"/>
          <p:cNvCxnSpPr/>
          <p:nvPr/>
        </p:nvCxnSpPr>
        <p:spPr>
          <a:xfrm flipH="1">
            <a:off x="3767697" y="701684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4" name="Conector recto 83"/>
          <p:cNvCxnSpPr/>
          <p:nvPr/>
        </p:nvCxnSpPr>
        <p:spPr>
          <a:xfrm flipH="1">
            <a:off x="3767697" y="1202409"/>
            <a:ext cx="2235" cy="19815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Conector recto de flecha 84"/>
          <p:cNvCxnSpPr/>
          <p:nvPr/>
        </p:nvCxnSpPr>
        <p:spPr>
          <a:xfrm flipH="1">
            <a:off x="2337803" y="1397674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6" name="Conector recto de flecha 85"/>
          <p:cNvCxnSpPr/>
          <p:nvPr/>
        </p:nvCxnSpPr>
        <p:spPr>
          <a:xfrm flipH="1">
            <a:off x="5239160" y="1397079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7" name="Rectángulo 86"/>
          <p:cNvSpPr/>
          <p:nvPr/>
        </p:nvSpPr>
        <p:spPr>
          <a:xfrm>
            <a:off x="2974117" y="2316913"/>
            <a:ext cx="1582103" cy="31987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la escala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8" name="Conector recto 87"/>
          <p:cNvCxnSpPr/>
          <p:nvPr/>
        </p:nvCxnSpPr>
        <p:spPr>
          <a:xfrm flipV="1">
            <a:off x="2783903" y="3398321"/>
            <a:ext cx="1995424" cy="1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9" name="Conector recto de flecha 88"/>
          <p:cNvCxnSpPr/>
          <p:nvPr/>
        </p:nvCxnSpPr>
        <p:spPr>
          <a:xfrm flipH="1">
            <a:off x="2789159" y="3399748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0" name="Conector recto de flecha 89"/>
          <p:cNvCxnSpPr/>
          <p:nvPr/>
        </p:nvCxnSpPr>
        <p:spPr>
          <a:xfrm flipH="1">
            <a:off x="4771235" y="3391102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1" name="Rectángulo redondeado 90"/>
          <p:cNvSpPr/>
          <p:nvPr/>
        </p:nvSpPr>
        <p:spPr>
          <a:xfrm>
            <a:off x="2165737" y="3566929"/>
            <a:ext cx="1237680" cy="537015"/>
          </a:xfrm>
          <a:prstGeom prst="roundRect">
            <a:avLst>
              <a:gd name="adj" fmla="val 21621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 de simulación 1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ectángulo redondeado 91"/>
          <p:cNvSpPr/>
          <p:nvPr/>
        </p:nvSpPr>
        <p:spPr>
          <a:xfrm>
            <a:off x="4152393" y="3556233"/>
            <a:ext cx="1227781" cy="532281"/>
          </a:xfrm>
          <a:prstGeom prst="roundRect">
            <a:avLst>
              <a:gd name="adj" fmla="val 16001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Modelos de simulación 2 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Conector recto de flecha 92"/>
          <p:cNvCxnSpPr/>
          <p:nvPr/>
        </p:nvCxnSpPr>
        <p:spPr>
          <a:xfrm flipH="1">
            <a:off x="2783903" y="4102162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4" name="Conector recto de flecha 93"/>
          <p:cNvCxnSpPr/>
          <p:nvPr/>
        </p:nvCxnSpPr>
        <p:spPr>
          <a:xfrm flipH="1">
            <a:off x="4771234" y="4092055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95" name="Rectángulo redondeado 94"/>
          <p:cNvSpPr/>
          <p:nvPr/>
        </p:nvSpPr>
        <p:spPr>
          <a:xfrm>
            <a:off x="2166834" y="4281328"/>
            <a:ext cx="1237680" cy="439223"/>
          </a:xfrm>
          <a:prstGeom prst="roundRect">
            <a:avLst>
              <a:gd name="adj" fmla="val 23977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Mapas simulados modelo 1</a:t>
            </a:r>
          </a:p>
        </p:txBody>
      </p:sp>
      <p:sp>
        <p:nvSpPr>
          <p:cNvPr id="96" name="Rectángulo redondeado 95"/>
          <p:cNvSpPr/>
          <p:nvPr/>
        </p:nvSpPr>
        <p:spPr>
          <a:xfrm>
            <a:off x="4165436" y="4270632"/>
            <a:ext cx="1227781" cy="449919"/>
          </a:xfrm>
          <a:prstGeom prst="roundRect">
            <a:avLst>
              <a:gd name="adj" fmla="val 18245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Mapas simulados modelo 2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Conector 96"/>
          <p:cNvSpPr/>
          <p:nvPr/>
        </p:nvSpPr>
        <p:spPr>
          <a:xfrm>
            <a:off x="1112406" y="1671492"/>
            <a:ext cx="220996" cy="186408"/>
          </a:xfrm>
          <a:prstGeom prst="flowChartConnector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Conector recto de flecha 97"/>
          <p:cNvCxnSpPr/>
          <p:nvPr/>
        </p:nvCxnSpPr>
        <p:spPr>
          <a:xfrm flipH="1">
            <a:off x="2789582" y="4727068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Conector recto de flecha 98"/>
          <p:cNvCxnSpPr/>
          <p:nvPr/>
        </p:nvCxnSpPr>
        <p:spPr>
          <a:xfrm flipH="1">
            <a:off x="4776913" y="4716961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0" name="Rectángulo 99"/>
          <p:cNvSpPr/>
          <p:nvPr/>
        </p:nvSpPr>
        <p:spPr>
          <a:xfrm>
            <a:off x="2171415" y="4909511"/>
            <a:ext cx="1237681" cy="35457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Validación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Rectángulo 100"/>
          <p:cNvSpPr/>
          <p:nvPr/>
        </p:nvSpPr>
        <p:spPr>
          <a:xfrm>
            <a:off x="4158072" y="4900920"/>
            <a:ext cx="1237681" cy="35457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Validación 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Conector 101"/>
          <p:cNvSpPr/>
          <p:nvPr/>
        </p:nvSpPr>
        <p:spPr>
          <a:xfrm>
            <a:off x="1731167" y="4993593"/>
            <a:ext cx="220996" cy="186408"/>
          </a:xfrm>
          <a:prstGeom prst="flowChartConnector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Conector 102"/>
          <p:cNvSpPr/>
          <p:nvPr/>
        </p:nvSpPr>
        <p:spPr>
          <a:xfrm>
            <a:off x="5610418" y="4968818"/>
            <a:ext cx="220996" cy="186408"/>
          </a:xfrm>
          <a:prstGeom prst="flowChartConnector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4" name="Conector recto de flecha 103"/>
          <p:cNvCxnSpPr/>
          <p:nvPr/>
        </p:nvCxnSpPr>
        <p:spPr>
          <a:xfrm flipH="1">
            <a:off x="5393217" y="5065621"/>
            <a:ext cx="2128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Conector recto de flecha 104"/>
          <p:cNvCxnSpPr/>
          <p:nvPr/>
        </p:nvCxnSpPr>
        <p:spPr>
          <a:xfrm flipV="1">
            <a:off x="1967917" y="5086797"/>
            <a:ext cx="199211" cy="1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ector recto de flecha 105"/>
          <p:cNvCxnSpPr/>
          <p:nvPr/>
        </p:nvCxnSpPr>
        <p:spPr>
          <a:xfrm flipH="1">
            <a:off x="2790256" y="5266354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Conector recto de flecha 106"/>
          <p:cNvCxnSpPr/>
          <p:nvPr/>
        </p:nvCxnSpPr>
        <p:spPr>
          <a:xfrm flipH="1">
            <a:off x="4772332" y="5257708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8" name="Rectángulo redondeado 107"/>
          <p:cNvSpPr/>
          <p:nvPr/>
        </p:nvSpPr>
        <p:spPr>
          <a:xfrm>
            <a:off x="2166834" y="5433535"/>
            <a:ext cx="1237680" cy="439223"/>
          </a:xfrm>
          <a:prstGeom prst="roundRect">
            <a:avLst>
              <a:gd name="adj" fmla="val 21809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 1</a:t>
            </a:r>
          </a:p>
        </p:txBody>
      </p:sp>
      <p:sp>
        <p:nvSpPr>
          <p:cNvPr id="109" name="Rectángulo redondeado 108"/>
          <p:cNvSpPr/>
          <p:nvPr/>
        </p:nvSpPr>
        <p:spPr>
          <a:xfrm>
            <a:off x="4158072" y="5422839"/>
            <a:ext cx="1242509" cy="449919"/>
          </a:xfrm>
          <a:prstGeom prst="roundRect">
            <a:avLst>
              <a:gd name="adj" fmla="val 22479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Indicador 2 </a:t>
            </a:r>
          </a:p>
        </p:txBody>
      </p:sp>
      <p:cxnSp>
        <p:nvCxnSpPr>
          <p:cNvPr id="110" name="Conector recto 109"/>
          <p:cNvCxnSpPr/>
          <p:nvPr/>
        </p:nvCxnSpPr>
        <p:spPr>
          <a:xfrm flipV="1">
            <a:off x="2779327" y="6069281"/>
            <a:ext cx="1995424" cy="19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1" name="Conector recto 110"/>
          <p:cNvCxnSpPr/>
          <p:nvPr/>
        </p:nvCxnSpPr>
        <p:spPr>
          <a:xfrm flipH="1">
            <a:off x="2783439" y="5877991"/>
            <a:ext cx="2235" cy="19815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2" name="Conector recto 111"/>
          <p:cNvCxnSpPr/>
          <p:nvPr/>
        </p:nvCxnSpPr>
        <p:spPr>
          <a:xfrm flipH="1">
            <a:off x="4772331" y="5876399"/>
            <a:ext cx="2235" cy="19815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3" name="Conector recto de flecha 112"/>
          <p:cNvCxnSpPr/>
          <p:nvPr/>
        </p:nvCxnSpPr>
        <p:spPr>
          <a:xfrm flipH="1">
            <a:off x="3791782" y="6076464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4" name="Rectángulo 113"/>
          <p:cNvSpPr/>
          <p:nvPr/>
        </p:nvSpPr>
        <p:spPr>
          <a:xfrm>
            <a:off x="7772643" y="1207047"/>
            <a:ext cx="1237681" cy="35457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Comparación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5" name="Conector recto de flecha 114"/>
          <p:cNvCxnSpPr/>
          <p:nvPr/>
        </p:nvCxnSpPr>
        <p:spPr>
          <a:xfrm flipH="1">
            <a:off x="8385580" y="2093056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6" name="Rectángulo 115"/>
          <p:cNvSpPr/>
          <p:nvPr/>
        </p:nvSpPr>
        <p:spPr>
          <a:xfrm>
            <a:off x="7686074" y="2276940"/>
            <a:ext cx="1438275" cy="35457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Generación de escenarios prospectivos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Conector recto de flecha 116"/>
          <p:cNvCxnSpPr/>
          <p:nvPr/>
        </p:nvCxnSpPr>
        <p:spPr>
          <a:xfrm flipH="1">
            <a:off x="8396066" y="2635741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8" name="Rectángulo redondeado 117"/>
          <p:cNvSpPr/>
          <p:nvPr/>
        </p:nvSpPr>
        <p:spPr>
          <a:xfrm>
            <a:off x="7686073" y="2812970"/>
            <a:ext cx="1438275" cy="473991"/>
          </a:xfrm>
          <a:prstGeom prst="roundRect">
            <a:avLst>
              <a:gd name="adj" fmla="val 23977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Mapas de escenarios de crecimiento urbano 2025</a:t>
            </a:r>
          </a:p>
        </p:txBody>
      </p:sp>
      <p:sp>
        <p:nvSpPr>
          <p:cNvPr id="119" name="Elipse 118"/>
          <p:cNvSpPr/>
          <p:nvPr/>
        </p:nvSpPr>
        <p:spPr>
          <a:xfrm>
            <a:off x="7978246" y="4157120"/>
            <a:ext cx="814043" cy="26846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Elipse 119"/>
          <p:cNvSpPr/>
          <p:nvPr/>
        </p:nvSpPr>
        <p:spPr>
          <a:xfrm>
            <a:off x="3323071" y="446176"/>
            <a:ext cx="884196" cy="26846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INICIO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Rectángulo 120"/>
          <p:cNvSpPr/>
          <p:nvPr/>
        </p:nvSpPr>
        <p:spPr>
          <a:xfrm>
            <a:off x="7772643" y="1742968"/>
            <a:ext cx="1237681" cy="35457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Elección del mejor ajuste</a:t>
            </a:r>
            <a:endParaRPr lang="es-EC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2" name="Conector recto de flecha 121"/>
          <p:cNvCxnSpPr/>
          <p:nvPr/>
        </p:nvCxnSpPr>
        <p:spPr>
          <a:xfrm flipH="1">
            <a:off x="8387877" y="1563161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3" name="Conector recto 122"/>
          <p:cNvCxnSpPr/>
          <p:nvPr/>
        </p:nvCxnSpPr>
        <p:spPr>
          <a:xfrm flipH="1">
            <a:off x="5245686" y="1933259"/>
            <a:ext cx="2235" cy="19815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4" name="Conector recto 123"/>
          <p:cNvCxnSpPr/>
          <p:nvPr/>
        </p:nvCxnSpPr>
        <p:spPr>
          <a:xfrm flipH="1">
            <a:off x="2336705" y="1933260"/>
            <a:ext cx="2235" cy="19815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5" name="Conector recto 124"/>
          <p:cNvCxnSpPr/>
          <p:nvPr/>
        </p:nvCxnSpPr>
        <p:spPr>
          <a:xfrm flipV="1">
            <a:off x="2362833" y="2128629"/>
            <a:ext cx="2899255" cy="60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6" name="Conector recto de flecha 125"/>
          <p:cNvCxnSpPr/>
          <p:nvPr/>
        </p:nvCxnSpPr>
        <p:spPr>
          <a:xfrm flipH="1">
            <a:off x="1337475" y="1770892"/>
            <a:ext cx="2128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Conector recto de flecha 126"/>
          <p:cNvCxnSpPr/>
          <p:nvPr/>
        </p:nvCxnSpPr>
        <p:spPr>
          <a:xfrm flipH="1">
            <a:off x="3761776" y="2138220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8" name="Conector recto 127"/>
          <p:cNvCxnSpPr/>
          <p:nvPr/>
        </p:nvCxnSpPr>
        <p:spPr>
          <a:xfrm flipH="1">
            <a:off x="3781615" y="3202090"/>
            <a:ext cx="2235" cy="19815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9" name="Conector recto de flecha 128"/>
          <p:cNvCxnSpPr/>
          <p:nvPr/>
        </p:nvCxnSpPr>
        <p:spPr>
          <a:xfrm flipH="1">
            <a:off x="8386921" y="3289785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0" name="Rectángulo redondeado 129"/>
          <p:cNvSpPr/>
          <p:nvPr/>
        </p:nvSpPr>
        <p:spPr>
          <a:xfrm>
            <a:off x="7686073" y="3474899"/>
            <a:ext cx="1438275" cy="473991"/>
          </a:xfrm>
          <a:prstGeom prst="roundRect">
            <a:avLst>
              <a:gd name="adj" fmla="val 23977"/>
            </a:avLst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uso y ocupación de suelo </a:t>
            </a:r>
          </a:p>
        </p:txBody>
      </p:sp>
      <p:cxnSp>
        <p:nvCxnSpPr>
          <p:cNvPr id="131" name="Conector recto de flecha 130"/>
          <p:cNvCxnSpPr/>
          <p:nvPr/>
        </p:nvCxnSpPr>
        <p:spPr>
          <a:xfrm flipH="1">
            <a:off x="8378036" y="3964582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2" name="CuadroTexto 131"/>
          <p:cNvSpPr txBox="1"/>
          <p:nvPr/>
        </p:nvSpPr>
        <p:spPr>
          <a:xfrm>
            <a:off x="3251248" y="6277965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CONTINÚA</a:t>
            </a:r>
            <a:endParaRPr lang="es-EC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CuadroTexto 132"/>
          <p:cNvSpPr txBox="1"/>
          <p:nvPr/>
        </p:nvSpPr>
        <p:spPr>
          <a:xfrm>
            <a:off x="7823159" y="735634"/>
            <a:ext cx="1164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CONTINÚA</a:t>
            </a:r>
            <a:endParaRPr lang="es-EC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4" name="Conector recto de flecha 133"/>
          <p:cNvCxnSpPr/>
          <p:nvPr/>
        </p:nvCxnSpPr>
        <p:spPr>
          <a:xfrm flipH="1">
            <a:off x="8405210" y="1020874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6" name="CuadroTexto 13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2988654" y="2848402"/>
            <a:ext cx="1582103" cy="3551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 modelos de simulación</a:t>
            </a:r>
          </a:p>
        </p:txBody>
      </p:sp>
      <p:cxnSp>
        <p:nvCxnSpPr>
          <p:cNvPr id="135" name="Conector recto de flecha 134"/>
          <p:cNvCxnSpPr/>
          <p:nvPr/>
        </p:nvCxnSpPr>
        <p:spPr>
          <a:xfrm flipH="1">
            <a:off x="3778531" y="2654882"/>
            <a:ext cx="1174" cy="1798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7135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848430"/>
              </p:ext>
            </p:extLst>
          </p:nvPr>
        </p:nvGraphicFramePr>
        <p:xfrm>
          <a:off x="765304" y="1236482"/>
          <a:ext cx="4901074" cy="293962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9865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58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3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Parroquia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(%)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Ibarra (Cabecera)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139.721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 Antonio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17.522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Esperanza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7.363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Ambuqui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5.477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Lita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3.349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Angochagua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3.263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Carolina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2.739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Salinas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1.741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181.175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8" name="Imagen 7" descr="D:\TESIS\MAPAS\zona_estudio_v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1338" r="33759" b="57430"/>
          <a:stretch/>
        </p:blipFill>
        <p:spPr bwMode="auto">
          <a:xfrm>
            <a:off x="6607603" y="869412"/>
            <a:ext cx="4006138" cy="4845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97390" y="5570762"/>
            <a:ext cx="3136194" cy="7475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Parroquias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rurales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San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Antonio y La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Esperanza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43316" y="4105024"/>
            <a:ext cx="2204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800"/>
              </a:spcBef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(INEC, 2010)</a:t>
            </a:r>
            <a:endParaRPr lang="en-US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21743" y="502752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ZONA DE ESTUDIO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5955" y="1506862"/>
            <a:ext cx="4704006" cy="9008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endParaRPr lang="es-EC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78520" y="1751043"/>
            <a:ext cx="102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90.85 %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errar llave 3"/>
          <p:cNvSpPr/>
          <p:nvPr/>
        </p:nvSpPr>
        <p:spPr>
          <a:xfrm>
            <a:off x="5642103" y="1622685"/>
            <a:ext cx="136417" cy="68148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721743" y="4949632"/>
            <a:ext cx="2243815" cy="4228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Cabecera Cantonal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277162" y="5869908"/>
            <a:ext cx="3270951" cy="42285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(conexión cercana ciudad Ibarra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20" name="Flecha derecha 19"/>
          <p:cNvSpPr/>
          <p:nvPr/>
        </p:nvSpPr>
        <p:spPr>
          <a:xfrm>
            <a:off x="3901664" y="5958135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90743"/>
              </p:ext>
            </p:extLst>
          </p:nvPr>
        </p:nvGraphicFramePr>
        <p:xfrm>
          <a:off x="298532" y="470216"/>
          <a:ext cx="8267254" cy="549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598793" y="4447308"/>
            <a:ext cx="3030583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Escala de insumos 1:5000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7"/>
          <a:srcRect t="661" r="30387" b="1058"/>
          <a:stretch/>
        </p:blipFill>
        <p:spPr bwMode="auto">
          <a:xfrm>
            <a:off x="8765811" y="854070"/>
            <a:ext cx="2366896" cy="441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188523"/>
            <a:ext cx="11834524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RECOPILACIÓN</a:t>
            </a:r>
            <a:r>
              <a:rPr lang="es-ES" sz="2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GENERACIÓN Y VALIDACIÓN DE </a:t>
            </a:r>
            <a:r>
              <a:rPr lang="es-ES" sz="27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INFORMACIÓN</a:t>
            </a:r>
            <a:endParaRPr lang="en-US" sz="27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353721" y="1432283"/>
            <a:ext cx="923552" cy="623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endParaRPr lang="es-EC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353721" y="4259790"/>
            <a:ext cx="1293201" cy="6234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endParaRPr lang="es-EC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98792" y="5003874"/>
            <a:ext cx="3030583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modelos (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raster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98792" y="5560440"/>
            <a:ext cx="309296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Enfoque </a:t>
            </a:r>
            <a:r>
              <a:rPr lang="es-EC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Hengl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(2006)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2x2 celdas representar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tamaño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objeto mínimo de estudio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echa derecha 15"/>
          <p:cNvSpPr/>
          <p:nvPr/>
        </p:nvSpPr>
        <p:spPr>
          <a:xfrm>
            <a:off x="3901664" y="5843835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4550009" y="5739803"/>
            <a:ext cx="220698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Lote mínimo 400 m2</a:t>
            </a:r>
          </a:p>
          <a:p>
            <a:pPr algn="ctr"/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CELDA 10 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TESIS\MAPAS\crecimiento_ibarra_v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408" b="65305"/>
          <a:stretch/>
        </p:blipFill>
        <p:spPr bwMode="auto">
          <a:xfrm>
            <a:off x="967702" y="2019581"/>
            <a:ext cx="9166482" cy="43849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70943" y="393051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MULTITEMPORAL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45696" y="1207566"/>
            <a:ext cx="3755367" cy="4701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Determinación de áreas de crecimiento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23491" y="1207566"/>
            <a:ext cx="5700417" cy="4701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Comparación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capas de uso de </a:t>
            </a:r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suelo (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 y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4296096" y="1313260"/>
            <a:ext cx="332362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69172"/>
              </p:ext>
            </p:extLst>
          </p:nvPr>
        </p:nvGraphicFramePr>
        <p:xfrm>
          <a:off x="836253" y="1654416"/>
          <a:ext cx="8333626" cy="426370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794776">
                  <a:extLst>
                    <a:ext uri="{9D8B030D-6E8A-4147-A177-3AD203B41FA5}">
                      <a16:colId xmlns:a16="http://schemas.microsoft.com/office/drawing/2014/main" xmlns="" val="1524894630"/>
                    </a:ext>
                  </a:extLst>
                </a:gridCol>
                <a:gridCol w="3218345">
                  <a:extLst>
                    <a:ext uri="{9D8B030D-6E8A-4147-A177-3AD203B41FA5}">
                      <a16:colId xmlns:a16="http://schemas.microsoft.com/office/drawing/2014/main" xmlns="" val="3471407654"/>
                    </a:ext>
                  </a:extLst>
                </a:gridCol>
                <a:gridCol w="2320505">
                  <a:extLst>
                    <a:ext uri="{9D8B030D-6E8A-4147-A177-3AD203B41FA5}">
                      <a16:colId xmlns:a16="http://schemas.microsoft.com/office/drawing/2014/main" xmlns="" val="1297137680"/>
                    </a:ext>
                  </a:extLst>
                </a:gridCol>
              </a:tblGrid>
              <a:tr h="259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Clasificación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81284100"/>
                  </a:ext>
                </a:extLst>
              </a:tr>
              <a:tr h="259663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Aptitud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96502252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Pendiente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65545136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ríos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008134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Movimientos en masa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Estática/Categórica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69936351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 a inundación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Estática/Categórica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82475983"/>
                  </a:ext>
                </a:extLst>
              </a:tr>
              <a:tr h="259663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Socioeconómicas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al uso urbano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Dinámica/Continua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2733393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vías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Dinámica/Continua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51591579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botadero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26428322"/>
                  </a:ext>
                </a:extLst>
              </a:tr>
              <a:tr h="376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centros de salud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14851748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mercados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95008"/>
                  </a:ext>
                </a:extLst>
              </a:tr>
              <a:tr h="3657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centros educativos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2179646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áreas verdes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8806151"/>
                  </a:ext>
                </a:extLst>
              </a:tr>
              <a:tr h="259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estadios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Estática/Continua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58817395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721743" y="502752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MODELOS (1996-2010)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36253" y="5938351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(Díaz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Hewitt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2013)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15351" y="1090052"/>
            <a:ext cx="6121879" cy="3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Variables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4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21743" y="500341"/>
            <a:ext cx="10160000" cy="399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MODELOS (1996-2010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15351" y="968029"/>
            <a:ext cx="5354128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NEURONALES (LCM)</a:t>
            </a:r>
          </a:p>
          <a:p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956176381"/>
              </p:ext>
            </p:extLst>
          </p:nvPr>
        </p:nvGraphicFramePr>
        <p:xfrm>
          <a:off x="1004705" y="1920259"/>
          <a:ext cx="9335797" cy="3750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7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15351" y="1262569"/>
            <a:ext cx="6121879" cy="3819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Especificación del modelo de transición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5762831" y="2619628"/>
            <a:ext cx="5005687" cy="2466899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615351" y="709233"/>
            <a:ext cx="5354128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NEURONALES (LCM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24880" y="2083708"/>
            <a:ext cx="3416060" cy="6239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transiciones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existentes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237690" y="5281787"/>
                <a:ext cx="3190439" cy="712126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URBANO </a:t>
                </a:r>
                <a:r>
                  <a:rPr lang="es-EC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 </m:t>
                    </m:r>
                  </m:oMath>
                </a14:m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URBANO</a:t>
                </a: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90" y="5281787"/>
                <a:ext cx="3190439" cy="7121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echa derecha 12"/>
          <p:cNvSpPr/>
          <p:nvPr/>
        </p:nvSpPr>
        <p:spPr>
          <a:xfrm rot="5400000">
            <a:off x="2666728" y="4859044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brir llave 13"/>
          <p:cNvSpPr/>
          <p:nvPr/>
        </p:nvSpPr>
        <p:spPr>
          <a:xfrm rot="5400000">
            <a:off x="2643732" y="1575109"/>
            <a:ext cx="378359" cy="3089071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892928" y="3353713"/>
            <a:ext cx="2002110" cy="8002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inicial (1996)</a:t>
            </a:r>
          </a:p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136347" y="3353714"/>
            <a:ext cx="1853944" cy="8002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final (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2010)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EC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brir llave 16"/>
          <p:cNvSpPr/>
          <p:nvPr/>
        </p:nvSpPr>
        <p:spPr>
          <a:xfrm rot="16200000">
            <a:off x="2643731" y="2928802"/>
            <a:ext cx="378359" cy="3089071"/>
          </a:xfrm>
          <a:prstGeom prst="leftBrac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7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5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81687" y="1683620"/>
            <a:ext cx="3416060" cy="4415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V de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Cramer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99241" y="2652105"/>
            <a:ext cx="3416060" cy="72159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 explicativo potencial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echa derecha 15"/>
          <p:cNvSpPr/>
          <p:nvPr/>
        </p:nvSpPr>
        <p:spPr>
          <a:xfrm rot="5400000">
            <a:off x="2423536" y="2243823"/>
            <a:ext cx="332362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1323356" y="3314686"/>
            <a:ext cx="2532721" cy="7215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ueno en relación con el USO URBANO?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echa derecha 18"/>
          <p:cNvSpPr/>
          <p:nvPr/>
        </p:nvSpPr>
        <p:spPr>
          <a:xfrm rot="5400000">
            <a:off x="2423536" y="4176385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881687" y="4559696"/>
            <a:ext cx="3416060" cy="3852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Califica entre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0-1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881686" y="4952238"/>
                <a:ext cx="3416060" cy="705723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0.15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ÚTILES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 variables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r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0.40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BUENAS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(11 variables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s-E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86" y="4952238"/>
                <a:ext cx="3416060" cy="705723"/>
              </a:xfrm>
              <a:prstGeom prst="rect">
                <a:avLst/>
              </a:prstGeom>
              <a:blipFill rotWithShape="0">
                <a:blip r:embed="rId2"/>
                <a:stretch>
                  <a:fillRect l="-177" r="-1064" b="-750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n 21"/>
          <p:cNvPicPr/>
          <p:nvPr/>
        </p:nvPicPr>
        <p:blipFill>
          <a:blip r:embed="rId3"/>
          <a:stretch>
            <a:fillRect/>
          </a:stretch>
        </p:blipFill>
        <p:spPr>
          <a:xfrm>
            <a:off x="5609316" y="1284969"/>
            <a:ext cx="3325751" cy="1611898"/>
          </a:xfrm>
          <a:prstGeom prst="rect">
            <a:avLst/>
          </a:prstGeom>
        </p:spPr>
      </p:pic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06495"/>
              </p:ext>
            </p:extLst>
          </p:nvPr>
        </p:nvGraphicFramePr>
        <p:xfrm>
          <a:off x="5172857" y="3141925"/>
          <a:ext cx="4198671" cy="342424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13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5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49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Uso urbano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de </a:t>
                      </a:r>
                      <a:r>
                        <a:rPr lang="es-EC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Cramer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uso urbano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0.7921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áreas verdes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0.6335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mercados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0.6118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centros educativos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0.6106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centros de salud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0.6066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estadios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0.5498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0.5480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Pendiente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0.4786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Movimientos en masa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0.4734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vías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0.4303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ríos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0.4155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botadero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0.2747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49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Riesgo a inundación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0.2139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5172857" y="3599351"/>
            <a:ext cx="4198671" cy="2481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endParaRPr lang="es-EC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756844" y="4622764"/>
            <a:ext cx="115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BUENAS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5172855" y="6107126"/>
            <a:ext cx="4198671" cy="45904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endParaRPr lang="es-EC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9747112" y="6146398"/>
            <a:ext cx="104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n w="0"/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ÚTILES</a:t>
            </a:r>
            <a:endParaRPr lang="en-US" b="1" dirty="0">
              <a:ln w="0"/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errar llave 29"/>
          <p:cNvSpPr/>
          <p:nvPr/>
        </p:nvSpPr>
        <p:spPr>
          <a:xfrm>
            <a:off x="9497644" y="3650153"/>
            <a:ext cx="220288" cy="234327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errar llave 30"/>
          <p:cNvSpPr/>
          <p:nvPr/>
        </p:nvSpPr>
        <p:spPr>
          <a:xfrm>
            <a:off x="9510786" y="6114944"/>
            <a:ext cx="194004" cy="440692"/>
          </a:xfrm>
          <a:prstGeom prst="rightBrac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2" name="Marcador de contenido 2"/>
          <p:cNvSpPr txBox="1">
            <a:spLocks/>
          </p:cNvSpPr>
          <p:nvPr/>
        </p:nvSpPr>
        <p:spPr>
          <a:xfrm>
            <a:off x="615351" y="744990"/>
            <a:ext cx="6449683" cy="3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Análisis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fuerza explicativa de las variables</a:t>
            </a:r>
          </a:p>
          <a:p>
            <a:pPr>
              <a:buFont typeface="Wingdings" panose="05000000000000000000" pitchFamily="2" charset="2"/>
              <a:buChar char="v"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3" name="Marcador de contenido 2"/>
          <p:cNvSpPr txBox="1">
            <a:spLocks/>
          </p:cNvSpPr>
          <p:nvPr/>
        </p:nvSpPr>
        <p:spPr>
          <a:xfrm>
            <a:off x="615351" y="269289"/>
            <a:ext cx="5354128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NEURONALES (LCM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990162" y="3260467"/>
            <a:ext cx="4396740" cy="2232660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/>
          <a:stretch>
            <a:fillRect/>
          </a:stretch>
        </p:blipFill>
        <p:spPr>
          <a:xfrm>
            <a:off x="6580733" y="3806918"/>
            <a:ext cx="4318606" cy="2000495"/>
          </a:xfrm>
          <a:prstGeom prst="rect">
            <a:avLst/>
          </a:prstGeom>
        </p:spPr>
      </p:pic>
      <p:sp>
        <p:nvSpPr>
          <p:cNvPr id="10" name="Marcador de contenido 2"/>
          <p:cNvSpPr txBox="1">
            <a:spLocks/>
          </p:cNvSpPr>
          <p:nvPr/>
        </p:nvSpPr>
        <p:spPr>
          <a:xfrm>
            <a:off x="615351" y="796749"/>
            <a:ext cx="6449683" cy="3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Estructura del modelo de transición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15351" y="321048"/>
            <a:ext cx="5354128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NEURONALES (LCM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66286" y="1538302"/>
            <a:ext cx="5244493" cy="62199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 13 variables explicativas (a ser evaluadas)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351631" y="1538302"/>
            <a:ext cx="4776811" cy="97143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(Previa) se realiza transformación a variables categóricas (2):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Riesgo a inundación y movimientos en masa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5942637" y="1719901"/>
            <a:ext cx="332362" cy="258792"/>
          </a:xfrm>
          <a:prstGeom prst="rightArrow">
            <a:avLst/>
          </a:prstGeom>
          <a:solidFill>
            <a:srgbClr val="FFDF79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1172612" y="2287066"/>
            <a:ext cx="4031840" cy="54528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cálculo del potencial de transición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echa doblada 16"/>
          <p:cNvSpPr/>
          <p:nvPr/>
        </p:nvSpPr>
        <p:spPr>
          <a:xfrm flipV="1">
            <a:off x="613909" y="2287066"/>
            <a:ext cx="487398" cy="369926"/>
          </a:xfrm>
          <a:prstGeom prst="bentArrow">
            <a:avLst>
              <a:gd name="adj1" fmla="val 21462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580733" y="2538874"/>
            <a:ext cx="4318606" cy="88526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Transformación “</a:t>
            </a:r>
            <a:r>
              <a:rPr lang="es-EC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likelihood</a:t>
            </a:r>
            <a:r>
              <a:rPr lang="es-EC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/>
          </a:p>
          <a:p>
            <a:pPr lvl="0"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Linealidad fuerte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(Eastman, 2012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2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26101"/>
            <a:ext cx="10160000" cy="578374"/>
          </a:xfrm>
        </p:spPr>
        <p:txBody>
          <a:bodyPr/>
          <a:lstStyle/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522645" y="3325969"/>
            <a:ext cx="4450155" cy="1164344"/>
          </a:xfrm>
          <a:prstGeom prst="rect">
            <a:avLst/>
          </a:prstGeom>
          <a:solidFill>
            <a:srgbClr val="E9F795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Reducción coberturas naturales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Nuevas zonas urbanas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falta infraestructura y servicios adecuados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681C797C-9D27-4FE1-9EF5-7DCB0C07B22D}"/>
              </a:ext>
            </a:extLst>
          </p:cNvPr>
          <p:cNvSpPr/>
          <p:nvPr/>
        </p:nvSpPr>
        <p:spPr>
          <a:xfrm>
            <a:off x="609600" y="1377910"/>
            <a:ext cx="5802654" cy="143116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Crecimiento urbano cantón Ibarra (proceso histórico)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Proporcional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población </a:t>
            </a:r>
            <a:endParaRPr lang="es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Urbanización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desordenanda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/dispersa </a:t>
            </a:r>
            <a:endParaRPr lang="es-EC" i="1" dirty="0" smtClean="0"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áreas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periféricas de la ciudad (parroquias rurales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09600" y="5011949"/>
            <a:ext cx="5802654" cy="12076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Necesidad implementar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medidas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planificación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(PUOS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fundamentados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futuros (crecimiento urbano)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generados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modelos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multivariables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echa curvada hacia la derecha 5"/>
          <p:cNvSpPr/>
          <p:nvPr/>
        </p:nvSpPr>
        <p:spPr>
          <a:xfrm rot="20468216">
            <a:off x="5963800" y="2980760"/>
            <a:ext cx="360469" cy="604157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echa curvada hacia la izquierda 14"/>
          <p:cNvSpPr/>
          <p:nvPr/>
        </p:nvSpPr>
        <p:spPr>
          <a:xfrm rot="1332697">
            <a:off x="6604410" y="4609604"/>
            <a:ext cx="347011" cy="654328"/>
          </a:xfrm>
          <a:prstGeom prst="curved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Imagen 15" descr="C:\Users\HP\Dropbox\TESIS_IBARRA\MAPAS\crecimiento_ibarr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27" r="2824" b="2376"/>
          <a:stretch/>
        </p:blipFill>
        <p:spPr bwMode="auto">
          <a:xfrm>
            <a:off x="6890082" y="1263116"/>
            <a:ext cx="3620387" cy="1660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Resultado de imagen para crecimiento urbano iba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28" y="3381598"/>
            <a:ext cx="2081595" cy="109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hora.com.ec/contenido/cache/4d/san_antonio_seria_una_opcion_para_el_crecimiento_de_ibarra_20100725085919-682x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216" y="3140654"/>
            <a:ext cx="2316043" cy="153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zonificaciÃ³n ordenanza ibarr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3" b="3326"/>
          <a:stretch/>
        </p:blipFill>
        <p:spPr bwMode="auto">
          <a:xfrm>
            <a:off x="7630658" y="4872942"/>
            <a:ext cx="1735365" cy="134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11446342" y="218914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/>
          <p:nvPr/>
        </p:nvPicPr>
        <p:blipFill>
          <a:blip r:embed="rId2"/>
          <a:stretch>
            <a:fillRect/>
          </a:stretch>
        </p:blipFill>
        <p:spPr>
          <a:xfrm>
            <a:off x="2131530" y="2648781"/>
            <a:ext cx="3442419" cy="3715318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615351" y="542182"/>
            <a:ext cx="6476113" cy="372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Cálculo del potencial de transición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15351" y="105393"/>
            <a:ext cx="5354128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NEURONALES (LCM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935306" y="1080115"/>
            <a:ext cx="4486926" cy="7864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Interviene RNA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Perceptrón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Multicapa (MLP)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446164" y="1886061"/>
            <a:ext cx="3311131" cy="5452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reglas, patrones de cambio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41997" y="2995719"/>
            <a:ext cx="1768829" cy="7215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aprendizaje dinámica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53290" y="3988565"/>
            <a:ext cx="1746242" cy="72159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0,01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0,001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39067" y="5028345"/>
            <a:ext cx="1746242" cy="10028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Máx. número de iteraciones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217795" y="1080114"/>
            <a:ext cx="4235493" cy="7864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Asigna a las celdas un valor potencial </a:t>
            </a:r>
            <a:r>
              <a:rPr lang="es-E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transición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7385843" y="1895759"/>
            <a:ext cx="1880326" cy="54528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C/celda valor 0-1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en 29"/>
          <p:cNvPicPr/>
          <p:nvPr/>
        </p:nvPicPr>
        <p:blipFill rotWithShape="1">
          <a:blip r:embed="rId3"/>
          <a:srcRect l="86875" t="4994" b="58772"/>
          <a:stretch/>
        </p:blipFill>
        <p:spPr>
          <a:xfrm>
            <a:off x="8864617" y="3320903"/>
            <a:ext cx="803103" cy="2906849"/>
          </a:xfrm>
          <a:prstGeom prst="rect">
            <a:avLst/>
          </a:prstGeom>
        </p:spPr>
      </p:pic>
      <p:sp>
        <p:nvSpPr>
          <p:cNvPr id="28" name="Cerrar llave 27"/>
          <p:cNvSpPr/>
          <p:nvPr/>
        </p:nvSpPr>
        <p:spPr>
          <a:xfrm>
            <a:off x="9711116" y="3320904"/>
            <a:ext cx="169647" cy="1671830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errar llave 28"/>
          <p:cNvSpPr/>
          <p:nvPr/>
        </p:nvSpPr>
        <p:spPr>
          <a:xfrm>
            <a:off x="9711116" y="5099852"/>
            <a:ext cx="169647" cy="10987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9804899" y="3589705"/>
            <a:ext cx="15080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</a:t>
            </a:r>
          </a:p>
          <a:p>
            <a:pPr algn="ctr"/>
            <a:r>
              <a:rPr lang="es-EC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POTENCIAL (USO CELDA ESTABLE)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9861307" y="5096348"/>
            <a:ext cx="15080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</a:t>
            </a:r>
          </a:p>
          <a:p>
            <a:pPr algn="ctr"/>
            <a:r>
              <a:rPr lang="es-EC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POTENCIAL (USO CECAMBIO USO)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3"/>
          <a:srcRect r="13358"/>
          <a:stretch/>
        </p:blipFill>
        <p:spPr>
          <a:xfrm>
            <a:off x="5875817" y="2531524"/>
            <a:ext cx="3028606" cy="41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 derecha 3"/>
          <p:cNvSpPr/>
          <p:nvPr/>
        </p:nvSpPr>
        <p:spPr>
          <a:xfrm>
            <a:off x="5864000" y="3800745"/>
            <a:ext cx="367862" cy="510802"/>
          </a:xfrm>
          <a:prstGeom prst="rightArrow">
            <a:avLst/>
          </a:prstGeom>
          <a:solidFill>
            <a:srgbClr val="FFDF7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3990" y="5020667"/>
            <a:ext cx="4518310" cy="13014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48184"/>
              </p:ext>
            </p:extLst>
          </p:nvPr>
        </p:nvGraphicFramePr>
        <p:xfrm>
          <a:off x="6589723" y="5005498"/>
          <a:ext cx="3573516" cy="112760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49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3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0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869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urbano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urbano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0,9833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0,0167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6529208" y="3151582"/>
            <a:ext cx="3694546" cy="1298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 de transición 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NO URBANO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0,0167 cambie  ; 0,9833 se mantenga 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URBANO</a:t>
            </a:r>
          </a:p>
          <a:p>
            <a:pPr algn="ctr"/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cambie 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se mantenga</a:t>
            </a:r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15351" y="710488"/>
            <a:ext cx="6449683" cy="3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Cálculo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probabilidad de transición</a:t>
            </a:r>
          </a:p>
          <a:p>
            <a:pPr>
              <a:buFont typeface="Wingdings" panose="05000000000000000000" pitchFamily="2" charset="2"/>
              <a:buChar char="v"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15351" y="234787"/>
            <a:ext cx="5354128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NEURONALES (LCM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96172" y="1393523"/>
            <a:ext cx="4406305" cy="52035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 la Cadena de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Markov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C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Markov</a:t>
            </a:r>
            <a:r>
              <a:rPr lang="es-EC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93173" y="2566440"/>
            <a:ext cx="4409304" cy="7952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 cantidad (área) que se espera realice la transición (estado anterior)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echa derecha 14"/>
          <p:cNvSpPr/>
          <p:nvPr/>
        </p:nvSpPr>
        <p:spPr>
          <a:xfrm rot="5400000">
            <a:off x="2833144" y="2168345"/>
            <a:ext cx="332362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688493" y="3949020"/>
            <a:ext cx="4409305" cy="64286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royección potencial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transición a la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fecha predicción (2016)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echa derecha 16"/>
          <p:cNvSpPr/>
          <p:nvPr/>
        </p:nvSpPr>
        <p:spPr>
          <a:xfrm rot="5400000">
            <a:off x="2831644" y="3505168"/>
            <a:ext cx="332362" cy="25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6230533" y="1236923"/>
            <a:ext cx="4409304" cy="7952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estado futuro de un sistema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5532574" y="1379154"/>
            <a:ext cx="367862" cy="510802"/>
          </a:xfrm>
          <a:prstGeom prst="rightArrow">
            <a:avLst/>
          </a:prstGeom>
          <a:solidFill>
            <a:srgbClr val="FFDF79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734796" y="3457942"/>
            <a:ext cx="5365408" cy="2304503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15351" y="710488"/>
            <a:ext cx="6449683" cy="3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Predicción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15351" y="234787"/>
            <a:ext cx="5354128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NEURONALES (LCM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23183" y="1456490"/>
            <a:ext cx="9247511" cy="62199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esultado de una asignación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multiobjetiva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denominada MOLA (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Multi-objective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echa doblada 14"/>
          <p:cNvSpPr/>
          <p:nvPr/>
        </p:nvSpPr>
        <p:spPr>
          <a:xfrm flipV="1">
            <a:off x="931968" y="2194271"/>
            <a:ext cx="465511" cy="566181"/>
          </a:xfrm>
          <a:prstGeom prst="bentArrow">
            <a:avLst>
              <a:gd name="adj1" fmla="val 21462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532625" y="2373442"/>
            <a:ext cx="6567579" cy="58335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a c/celda en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a su potencial 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transición proyectado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2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3212428"/>
              </p:ext>
            </p:extLst>
          </p:nvPr>
        </p:nvGraphicFramePr>
        <p:xfrm>
          <a:off x="1150621" y="2036991"/>
          <a:ext cx="857250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15350" y="968029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21743" y="500341"/>
            <a:ext cx="10160000" cy="399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CALIBRACIÓN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MODELOS (1996-2010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77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40" y="4244636"/>
            <a:ext cx="4755056" cy="1490390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5766123" y="2414271"/>
            <a:ext cx="5400040" cy="2575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09600" y="1955351"/>
                <a:ext cx="5001249" cy="1959743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 valor de una variable </a:t>
                </a:r>
                <a:r>
                  <a:rPr lang="es-EC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 igual a la suma de los porcentajes fijos de las variables en el periodo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anterior</a:t>
                </a:r>
              </a:p>
              <a:p>
                <a:pPr algn="ctr"/>
                <a:endParaRPr lang="es-EC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Porcentaje de celdas que cambian de i a j 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55351"/>
                <a:ext cx="5001249" cy="1959743"/>
              </a:xfrm>
              <a:prstGeom prst="rect">
                <a:avLst/>
              </a:prstGeom>
              <a:blipFill rotWithShape="0">
                <a:blip r:embed="rId4"/>
                <a:stretch>
                  <a:fillRect r="-157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615351" y="986527"/>
            <a:ext cx="6121879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Modelo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cálculo de matrices de transición </a:t>
            </a:r>
          </a:p>
          <a:p>
            <a:pPr>
              <a:buFont typeface="Wingdings" panose="05000000000000000000" pitchFamily="2" charset="2"/>
              <a:buChar char="v"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7" name="Marcador de contenido 2"/>
          <p:cNvSpPr txBox="1">
            <a:spLocks/>
          </p:cNvSpPr>
          <p:nvPr/>
        </p:nvSpPr>
        <p:spPr>
          <a:xfrm>
            <a:off x="615350" y="476323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838200" y="1409842"/>
                <a:ext cx="9631680" cy="11389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Pesos </a:t>
                </a:r>
                <a:r>
                  <a:rPr lang="es-EC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evidencia</a:t>
                </a:r>
                <a:r>
                  <a:rPr lang="es-ES" sz="2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método </a:t>
                </a:r>
                <a:r>
                  <a:rPr lang="es-EC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geoestadístico</a:t>
                </a:r>
                <a:r>
                  <a:rPr lang="es-EC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establece </a:t>
                </a:r>
                <a:r>
                  <a:rPr lang="es-EC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 efecto de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variable categórica sobre </a:t>
                </a:r>
                <a:r>
                  <a:rPr lang="es-EC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transición sin considerar el resto de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variables</a:t>
                </a: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09842"/>
                <a:ext cx="9631680" cy="11389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 descr="https://csr.ufmg.br/dinamica/dokuwiki/lib/exe/fetch.php?w=585&amp;tok=3f8356&amp;media=weightsofevidenceranges004.gif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/>
        </p:blipFill>
        <p:spPr bwMode="auto">
          <a:xfrm>
            <a:off x="384183" y="2659958"/>
            <a:ext cx="6949441" cy="27996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745584" y="5632590"/>
                <a:ext cx="6339386" cy="71361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Puntos de quiebre de categoría</a:t>
                </a:r>
                <a:r>
                  <a:rPr lang="es-ES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algoritmo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generación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líneas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84" y="5632590"/>
                <a:ext cx="6339386" cy="713619"/>
              </a:xfrm>
              <a:prstGeom prst="rect">
                <a:avLst/>
              </a:prstGeom>
              <a:blipFill>
                <a:blip r:embed="rId5"/>
                <a:stretch>
                  <a:fillRect b="-661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4531" y="2835480"/>
            <a:ext cx="2345920" cy="1388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7478973" y="4401483"/>
                <a:ext cx="3575714" cy="1788780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ocurrencia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del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evento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dada la variable B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C" sz="20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ocurrencia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del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evento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dada la </a:t>
                </a:r>
                <a:r>
                  <a:rPr lang="es-EC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ausencia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la variable B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973" y="4401483"/>
                <a:ext cx="3575714" cy="1788780"/>
              </a:xfrm>
              <a:prstGeom prst="rect">
                <a:avLst/>
              </a:prstGeom>
              <a:blipFill>
                <a:blip r:embed="rId7"/>
                <a:stretch>
                  <a:fillRect l="-508" r="-339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615351" y="744989"/>
            <a:ext cx="8114581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Modelo de cálculo de rangos de los pesos de evidencia</a:t>
            </a:r>
          </a:p>
          <a:p>
            <a:pPr>
              <a:buFont typeface="Wingdings" panose="05000000000000000000" pitchFamily="2" charset="2"/>
              <a:buChar char="v"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615350" y="243411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04129" y="1685484"/>
            <a:ext cx="7526390" cy="489957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66279" y="1252174"/>
            <a:ext cx="5051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Acorde a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Soares-Filho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Rodrigues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Costa (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22125" y="4252823"/>
            <a:ext cx="518615" cy="796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202391" y="3414214"/>
            <a:ext cx="1774209" cy="395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707218" y="3403226"/>
            <a:ext cx="368490" cy="395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15351" y="719111"/>
            <a:ext cx="8114581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Modelo de cálculo de rangos de los pesos de evidencia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15350" y="243411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84171" y="1319156"/>
            <a:ext cx="7067006" cy="5162235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41444435"/>
              </p:ext>
            </p:extLst>
          </p:nvPr>
        </p:nvGraphicFramePr>
        <p:xfrm>
          <a:off x="372616" y="1376963"/>
          <a:ext cx="3257689" cy="5046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7568431" y="4505130"/>
            <a:ext cx="1261670" cy="8643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15351" y="701859"/>
            <a:ext cx="8114581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Modelo de cálculo de coeficientes de los pesos de evidencia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615350" y="243411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853736"/>
              </p:ext>
            </p:extLst>
          </p:nvPr>
        </p:nvGraphicFramePr>
        <p:xfrm>
          <a:off x="5377217" y="2268118"/>
          <a:ext cx="5540991" cy="319035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233017">
                  <a:extLst>
                    <a:ext uri="{9D8B030D-6E8A-4147-A177-3AD203B41FA5}">
                      <a16:colId xmlns:a16="http://schemas.microsoft.com/office/drawing/2014/main" xmlns="" val="2028846981"/>
                    </a:ext>
                  </a:extLst>
                </a:gridCol>
                <a:gridCol w="2390528">
                  <a:extLst>
                    <a:ext uri="{9D8B030D-6E8A-4147-A177-3AD203B41FA5}">
                      <a16:colId xmlns:a16="http://schemas.microsoft.com/office/drawing/2014/main" xmlns="" val="2649422533"/>
                    </a:ext>
                  </a:extLst>
                </a:gridCol>
                <a:gridCol w="917446">
                  <a:extLst>
                    <a:ext uri="{9D8B030D-6E8A-4147-A177-3AD203B41FA5}">
                      <a16:colId xmlns:a16="http://schemas.microsoft.com/office/drawing/2014/main" xmlns="" val="449851300"/>
                    </a:ext>
                  </a:extLst>
                </a:gridCol>
              </a:tblGrid>
              <a:tr h="47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Primera variable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Segunda Variable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Cramer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69324936"/>
                  </a:ext>
                </a:extLst>
              </a:tr>
              <a:tr h="47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al uso urbano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Movimientos en masa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0,3823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5428663"/>
                  </a:ext>
                </a:extLst>
              </a:tr>
              <a:tr h="47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Movimientos en masa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0,3738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8291246"/>
                  </a:ext>
                </a:extLst>
              </a:tr>
              <a:tr h="47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mercados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Movimientos en masa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61181443"/>
                  </a:ext>
                </a:extLst>
              </a:tr>
              <a:tr h="533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estadios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centros de salud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0,3586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035324"/>
                  </a:ext>
                </a:extLst>
              </a:tr>
              <a:tr h="476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Distancia a áreas verdes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Movimientos en masa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0,3576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7110814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453307484"/>
                  </p:ext>
                </p:extLst>
              </p:nvPr>
            </p:nvGraphicFramePr>
            <p:xfrm>
              <a:off x="-162561" y="1279844"/>
              <a:ext cx="6078087" cy="49826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453307484"/>
                  </p:ext>
                </p:extLst>
              </p:nvPr>
            </p:nvGraphicFramePr>
            <p:xfrm>
              <a:off x="-162561" y="1279844"/>
              <a:ext cx="6078087" cy="49826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9" name="CuadroTexto 8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15351" y="701859"/>
            <a:ext cx="8114581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Modelo de análisis de la correlación espacial de las variables</a:t>
            </a: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615350" y="243411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1747898" y="3215973"/>
            <a:ext cx="8039251" cy="3532583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121839"/>
              </p:ext>
            </p:extLst>
          </p:nvPr>
        </p:nvGraphicFramePr>
        <p:xfrm>
          <a:off x="361722" y="1211356"/>
          <a:ext cx="10811604" cy="198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79391" y="1995110"/>
                <a:ext cx="3091605" cy="570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⟹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⋯∩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nary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400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sup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sz="140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nary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91" y="1995110"/>
                <a:ext cx="3091605" cy="570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15351" y="701859"/>
            <a:ext cx="8114581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Modelo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simulación y validación de crecimiento urbano </a:t>
            </a: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15350" y="243411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04483" y="1681541"/>
            <a:ext cx="9877241" cy="802035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Modelar el crecimiento urbano en el cantón Ibarra al año 2025 para la planificación del uso y ocupación del suelo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04487" y="2494400"/>
            <a:ext cx="9142562" cy="58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smtClean="0"/>
              <a:t>O. ESPECÍFICOS</a:t>
            </a:r>
            <a:endParaRPr lang="en-US" sz="1800" b="1" dirty="0"/>
          </a:p>
        </p:txBody>
      </p:sp>
      <p:sp>
        <p:nvSpPr>
          <p:cNvPr id="6" name="Rectángulo 5"/>
          <p:cNvSpPr/>
          <p:nvPr/>
        </p:nvSpPr>
        <p:spPr>
          <a:xfrm>
            <a:off x="704485" y="3079286"/>
            <a:ext cx="9877241" cy="50355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estudio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multitemporal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crecimiento urbano del cantón Ibarra en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 fechas diferentes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4484" y="3716444"/>
            <a:ext cx="9877241" cy="8020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Aplicar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diferentes modelos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multivariable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mediante el análisis de uso y cobertura de suelo, y variables explicativas para la simulación del crecimiento urbano al año 2016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04483" y="4646412"/>
            <a:ext cx="9877241" cy="8020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modelos generados mediante la comparación de los mapas simulados y los mapas reales para determinar el modelo que mejor se ajusta a la realidad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4483" y="5576380"/>
            <a:ext cx="9877241" cy="8020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 prospectivos con el modelo mejor ajustado al año 2025 para la elaboración de un plan de uso y ocupación del suelo del cantón Ibarra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09600" y="426101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04487" y="1079729"/>
            <a:ext cx="9142562" cy="581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b="1" dirty="0" smtClean="0"/>
              <a:t>O. GENERAL</a:t>
            </a:r>
            <a:endParaRPr lang="en-US" sz="18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1440063" y="267137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834076"/>
                  </p:ext>
                </p:extLst>
              </p:nvPr>
            </p:nvGraphicFramePr>
            <p:xfrm>
              <a:off x="1161424" y="1367435"/>
              <a:ext cx="9287693" cy="4854421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2491740">
                      <a:extLst>
                        <a:ext uri="{9D8B030D-6E8A-4147-A177-3AD203B41FA5}">
                          <a16:colId xmlns:a16="http://schemas.microsoft.com/office/drawing/2014/main" xmlns="" val="80173465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xmlns="" val="4078270968"/>
                        </a:ext>
                      </a:extLst>
                    </a:gridCol>
                    <a:gridCol w="2338253">
                      <a:extLst>
                        <a:ext uri="{9D8B030D-6E8A-4147-A177-3AD203B41FA5}">
                          <a16:colId xmlns:a16="http://schemas.microsoft.com/office/drawing/2014/main" xmlns="" val="3381977651"/>
                        </a:ext>
                      </a:extLst>
                    </a:gridCol>
                  </a:tblGrid>
                  <a:tr h="40898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Parámetros de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los autómatas celulares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162969101"/>
                      </a:ext>
                    </a:extLst>
                  </a:tr>
                  <a:tr h="352239">
                    <a:tc>
                      <a:txBody>
                        <a:bodyPr/>
                        <a:lstStyle/>
                        <a:p>
                          <a:r>
                            <a:rPr lang="es-EC" sz="1600" b="1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Parámetro</a:t>
                          </a:r>
                          <a:endParaRPr lang="es-EC" sz="1600" b="1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s-EC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Medida</a:t>
                          </a:r>
                          <a:r>
                            <a:rPr lang="es-EC" sz="16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la estructura del paisaje </a:t>
                          </a:r>
                          <a:endParaRPr lang="es-EC" sz="1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Valor 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772716810"/>
                      </a:ext>
                    </a:extLst>
                  </a:tr>
                  <a:tr h="1665026">
                    <a:tc>
                      <a:txBody>
                        <a:bodyPr/>
                        <a:lstStyle/>
                        <a:p>
                          <a:r>
                            <a:rPr lang="es-EC" sz="1600" b="1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Porcentaje de cambios realizados por </a:t>
                          </a:r>
                          <a:r>
                            <a:rPr lang="es-EC" sz="1600" b="1" kern="12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Expander</a:t>
                          </a:r>
                          <a:r>
                            <a:rPr lang="es-EC" sz="1600" b="1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 relación con </a:t>
                          </a:r>
                          <a:r>
                            <a:rPr lang="es-EC" sz="1600" kern="12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Patcher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s-EC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Índice de cohesión del parche (</a:t>
                          </a:r>
                          <a:r>
                            <a:rPr lang="es-EC" sz="1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COHESION</a:t>
                          </a:r>
                          <a:r>
                            <a:rPr lang="es-EC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es-EC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Nivel de fragmentación del paisaje.  </a:t>
                          </a:r>
                        </a:p>
                        <a:p>
                          <a:pPr lvl="0"/>
                          <a:r>
                            <a:rPr lang="es-EC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Distancia al vecino más cercano (</a:t>
                          </a:r>
                          <a:r>
                            <a:rPr lang="es-EC" sz="1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</a:t>
                          </a:r>
                          <a:r>
                            <a:rPr lang="es-EC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lvl="0"/>
                          <a:r>
                            <a:rPr lang="es-EC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Distancia al parche más cercano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COHESION</a:t>
                          </a:r>
                          <a:r>
                            <a:rPr lang="es-ES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s-EC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99,495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C" sz="16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</a:t>
                          </a:r>
                          <a:r>
                            <a:rPr lang="es-EC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80,456 m</a:t>
                          </a:r>
                          <a:endParaRPr lang="es-E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s-E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s-ES" sz="16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Expander</a:t>
                          </a:r>
                          <a:r>
                            <a:rPr lang="es-E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0.8</a:t>
                          </a:r>
                        </a:p>
                        <a:p>
                          <a:pPr algn="ctr"/>
                          <a:r>
                            <a:rPr lang="es-ES" sz="16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Patcher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0.2 </a:t>
                          </a:r>
                          <a:endParaRPr lang="en-U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311921932"/>
                      </a:ext>
                    </a:extLst>
                  </a:tr>
                  <a:tr h="1405719">
                    <a:tc>
                      <a:txBody>
                        <a:bodyPr/>
                        <a:lstStyle/>
                        <a:p>
                          <a:r>
                            <a:rPr lang="es-E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Isometría del parche </a:t>
                          </a:r>
                        </a:p>
                        <a:p>
                          <a:r>
                            <a:rPr lang="es-E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Rango: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 a 2, 2</a:t>
                          </a:r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formas más simples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s-EC" sz="1600" b="1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Dimensión Fractal </a:t>
                          </a:r>
                          <a:endParaRPr lang="en-US" sz="1600" b="1" kern="12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r>
                            <a:rPr lang="es-EC" sz="16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Indica la complejidad del </a:t>
                          </a:r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parche.</a:t>
                          </a:r>
                        </a:p>
                        <a:p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Rango:</a:t>
                          </a:r>
                          <a:r>
                            <a:rPr lang="es-EC" sz="1600" kern="1200" baseline="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</a:t>
                          </a:r>
                          <a:r>
                            <a:rPr lang="es-EC" sz="1600" kern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2, 1 </a:t>
                          </a:r>
                          <a14:m>
                            <m:oMath xmlns:m="http://schemas.openxmlformats.org/officeDocument/2006/math">
                              <m:r>
                                <a:rPr lang="es-ES" sz="1600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formas muy simples</a:t>
                          </a:r>
                          <a:endParaRPr lang="es-ES" sz="1600" baseline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FRAC= 1,057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s-ES" sz="160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s-E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Isometría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S" sz="16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Expander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1.5</a:t>
                          </a:r>
                        </a:p>
                        <a:p>
                          <a:pPr algn="ctr"/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Isometría </a:t>
                          </a:r>
                          <a:r>
                            <a:rPr lang="es-ES" sz="16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Patcher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2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779344020"/>
                      </a:ext>
                    </a:extLst>
                  </a:tr>
                  <a:tr h="10224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Tamaño de parche y</a:t>
                          </a:r>
                          <a:r>
                            <a:rPr lang="es-ES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</a:t>
                          </a:r>
                          <a:r>
                            <a:rPr lang="es-E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arianza de los</a:t>
                          </a:r>
                          <a:r>
                            <a:rPr lang="es-ES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parches 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distribución </a:t>
                          </a:r>
                          <a:r>
                            <a:rPr lang="es-ES" sz="16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s-ES" sz="1600" baseline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Media</a:t>
                          </a:r>
                          <a:r>
                            <a:rPr lang="en-US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 </a:t>
                          </a:r>
                          <a:r>
                            <a:rPr lang="en-US" sz="1600" b="1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Varianza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Tamaño medio: 1.5 ha y varianza 3 ha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37989190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4834076"/>
                  </p:ext>
                </p:extLst>
              </p:nvPr>
            </p:nvGraphicFramePr>
            <p:xfrm>
              <a:off x="1161424" y="1367435"/>
              <a:ext cx="9287693" cy="4854421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249174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801734658"/>
                        </a:ext>
                      </a:extLst>
                    </a:gridCol>
                    <a:gridCol w="445770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78270968"/>
                        </a:ext>
                      </a:extLst>
                    </a:gridCol>
                    <a:gridCol w="233825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381977651"/>
                        </a:ext>
                      </a:extLst>
                    </a:gridCol>
                  </a:tblGrid>
                  <a:tr h="40898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s-ES" sz="1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Parámetros de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los autómatas celulares 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162969101"/>
                      </a:ext>
                    </a:extLst>
                  </a:tr>
                  <a:tr h="352239">
                    <a:tc>
                      <a:txBody>
                        <a:bodyPr/>
                        <a:lstStyle/>
                        <a:p>
                          <a:r>
                            <a:rPr lang="es-EC" sz="1600" b="1" noProof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Parámetro</a:t>
                          </a:r>
                          <a:endParaRPr lang="es-EC" sz="1600" b="1" noProof="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s-EC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Medida</a:t>
                          </a:r>
                          <a:r>
                            <a:rPr lang="es-EC" sz="1600" b="1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la estructura del paisaje </a:t>
                          </a:r>
                          <a:endParaRPr lang="es-EC" sz="1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Valor 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72716810"/>
                      </a:ext>
                    </a:extLst>
                  </a:tr>
                  <a:tr h="1665026">
                    <a:tc>
                      <a:txBody>
                        <a:bodyPr/>
                        <a:lstStyle/>
                        <a:p>
                          <a:r>
                            <a:rPr lang="es-EC" sz="1600" b="1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Porcentaje de cambios realizados por </a:t>
                          </a:r>
                          <a:r>
                            <a:rPr lang="es-EC" sz="1600" b="1" kern="12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Expander</a:t>
                          </a:r>
                          <a:r>
                            <a:rPr lang="es-EC" sz="1600" b="1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s-EC" sz="1600" kern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 relación con </a:t>
                          </a:r>
                          <a:r>
                            <a:rPr lang="es-EC" sz="1600" kern="1200" dirty="0" err="1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Patcher</a:t>
                          </a:r>
                          <a:endParaRPr 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s-EC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Índice de cohesión del parche (</a:t>
                          </a:r>
                          <a:r>
                            <a:rPr lang="es-EC" sz="1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COHESION</a:t>
                          </a:r>
                          <a:r>
                            <a:rPr lang="es-EC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lvl="0"/>
                          <a:r>
                            <a:rPr lang="es-EC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Nivel de fragmentación del paisaje.  </a:t>
                          </a:r>
                        </a:p>
                        <a:p>
                          <a:pPr lvl="0"/>
                          <a:r>
                            <a:rPr lang="es-EC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Distancia al vecino más cercano (</a:t>
                          </a:r>
                          <a:r>
                            <a:rPr lang="es-EC" sz="1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</a:t>
                          </a:r>
                          <a:r>
                            <a:rPr lang="es-EC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lvl="0"/>
                          <a:r>
                            <a:rPr lang="es-EC" sz="16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Distancia al parche más cercano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7135" t="-46154" r="-260" b="-1465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311921932"/>
                      </a:ext>
                    </a:extLst>
                  </a:tr>
                  <a:tr h="14057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t="-172727" r="-273105" b="-73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5874" t="-172727" r="-52596" b="-73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97135" t="-172727" r="-260" b="-731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79344020"/>
                      </a:ext>
                    </a:extLst>
                  </a:tr>
                  <a:tr h="10224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Tamaño de parche y</a:t>
                          </a:r>
                          <a:r>
                            <a:rPr lang="es-ES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v</a:t>
                          </a:r>
                          <a:r>
                            <a:rPr lang="es-E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arianza de los</a:t>
                          </a:r>
                          <a:r>
                            <a:rPr lang="es-ES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parches </a:t>
                          </a:r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distribución </a:t>
                          </a:r>
                          <a:r>
                            <a:rPr lang="es-ES" sz="16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lognormal</a:t>
                          </a:r>
                          <a:endParaRPr lang="es-ES" sz="1600" baseline="0" dirty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Media</a:t>
                          </a:r>
                          <a:r>
                            <a:rPr lang="en-US" sz="16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 </a:t>
                          </a:r>
                          <a:r>
                            <a:rPr lang="en-US" sz="1600" b="1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Varianza</a:t>
                          </a:r>
                          <a:endParaRPr lang="en-US" sz="1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s-ES" sz="16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Tamaño medio: 1.5 ha y varianza 3 ha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7989190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CuadroTexto 3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15351" y="701859"/>
            <a:ext cx="8114581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Modelo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simulación y validación de crecimiento urbano </a:t>
            </a: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15350" y="243411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67" y="1267399"/>
            <a:ext cx="6131025" cy="3612926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808058207"/>
              </p:ext>
            </p:extLst>
          </p:nvPr>
        </p:nvGraphicFramePr>
        <p:xfrm>
          <a:off x="6655957" y="1431502"/>
          <a:ext cx="4423432" cy="475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164" y="5044428"/>
            <a:ext cx="5215529" cy="14932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5910" y="5200178"/>
            <a:ext cx="1562318" cy="190527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15351" y="701859"/>
            <a:ext cx="8114581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Modelo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simulación y validación de crecimiento urbano </a:t>
            </a: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615350" y="243411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15" y="1276680"/>
            <a:ext cx="8962335" cy="280484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079815" y="4349409"/>
                <a:ext cx="4338346" cy="1991001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Donde:</a:t>
                </a:r>
              </a:p>
              <a:p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Modelo </a:t>
                </a:r>
                <a14:m>
                  <m:oMath xmlns:m="http://schemas.openxmlformats.org/officeDocument/2006/math">
                    <m:r>
                      <a:rPr lang="es-ES" sz="15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Modelo de AC</a:t>
                </a:r>
              </a:p>
              <a:p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Coeficientes de los parámetros </a:t>
                </a:r>
                <a14:m>
                  <m:oMath xmlns:m="http://schemas.openxmlformats.org/officeDocument/2006/math">
                    <m:r>
                      <a:rPr lang="es-ES" sz="15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valores del pesos de evidencia (</a:t>
                </a:r>
                <a:r>
                  <a:rPr lang="es-E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alelos) </a:t>
                </a:r>
                <a:endParaRPr lang="es-ES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Tabla de pesos de una variable </a:t>
                </a:r>
                <a14:m>
                  <m:oMath xmlns:m="http://schemas.openxmlformats.org/officeDocument/2006/math">
                    <m:r>
                      <a:rPr lang="es-ES" sz="15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</a:t>
                </a:r>
              </a:p>
              <a:p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Cromosoma </a:t>
                </a:r>
                <a14:m>
                  <m:oMath xmlns:m="http://schemas.openxmlformats.org/officeDocument/2006/math">
                    <m:r>
                      <a:rPr lang="es-ES" sz="15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Conjunto de tablas o genes </a:t>
                </a:r>
              </a:p>
              <a:p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Función de aptitud </a:t>
                </a:r>
                <a14:m>
                  <m:oMath xmlns:m="http://schemas.openxmlformats.org/officeDocument/2006/math">
                    <m:r>
                      <a:rPr lang="es-ES" sz="15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sz="1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mínima similitud al año 2010, ventana de una celda</a:t>
                </a: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15" y="4349409"/>
                <a:ext cx="4338346" cy="1991001"/>
              </a:xfrm>
              <a:prstGeom prst="rect">
                <a:avLst/>
              </a:prstGeom>
              <a:blipFill rotWithShape="0">
                <a:blip r:embed="rId3"/>
                <a:stretch>
                  <a:fillRect l="-419" b="-151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5693525" y="4349409"/>
            <a:ext cx="4791822" cy="1991001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Además: </a:t>
            </a:r>
          </a:p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Se establecen límites para variación de los pesos de evidencia de su valor inicial acorde a 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Soares-Filho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Rodrigues</a:t>
            </a:r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&amp; Costa (2009</a:t>
            </a:r>
            <a:r>
              <a:rPr lang="es-EC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Generaciones=20, individuos=20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15351" y="701859"/>
            <a:ext cx="10115909" cy="47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optimización de pesos de evidencia mediante algoritmos genéticos </a:t>
            </a: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/>
          </a:p>
        </p:txBody>
      </p:sp>
      <p:sp>
        <p:nvSpPr>
          <p:cNvPr id="12" name="Marcador de contenido 2"/>
          <p:cNvSpPr txBox="1">
            <a:spLocks/>
          </p:cNvSpPr>
          <p:nvPr/>
        </p:nvSpPr>
        <p:spPr>
          <a:xfrm>
            <a:off x="615350" y="243411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(DINAMICA)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68" y="1044124"/>
            <a:ext cx="7664358" cy="5684221"/>
          </a:xfrm>
          <a:prstGeom prst="rect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1743" y="471157"/>
            <a:ext cx="10160000" cy="399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DE MODELOS</a:t>
            </a:r>
          </a:p>
        </p:txBody>
      </p:sp>
    </p:spTree>
    <p:extLst>
      <p:ext uri="{BB962C8B-B14F-4D97-AF65-F5344CB8AC3E}">
        <p14:creationId xmlns:p14="http://schemas.microsoft.com/office/powerpoint/2010/main" val="36085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01291"/>
              </p:ext>
            </p:extLst>
          </p:nvPr>
        </p:nvGraphicFramePr>
        <p:xfrm>
          <a:off x="477673" y="1924411"/>
          <a:ext cx="10426888" cy="452113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50478">
                  <a:extLst>
                    <a:ext uri="{9D8B030D-6E8A-4147-A177-3AD203B41FA5}">
                      <a16:colId xmlns:a16="http://schemas.microsoft.com/office/drawing/2014/main" xmlns="" val="1884727854"/>
                    </a:ext>
                  </a:extLst>
                </a:gridCol>
                <a:gridCol w="3438205">
                  <a:extLst>
                    <a:ext uri="{9D8B030D-6E8A-4147-A177-3AD203B41FA5}">
                      <a16:colId xmlns:a16="http://schemas.microsoft.com/office/drawing/2014/main" xmlns="" val="3248209983"/>
                    </a:ext>
                  </a:extLst>
                </a:gridCol>
                <a:gridCol w="3438205">
                  <a:extLst>
                    <a:ext uri="{9D8B030D-6E8A-4147-A177-3AD203B41FA5}">
                      <a16:colId xmlns:a16="http://schemas.microsoft.com/office/drawing/2014/main" xmlns="" val="2477482273"/>
                    </a:ext>
                  </a:extLst>
                </a:gridCol>
              </a:tblGrid>
              <a:tr h="287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Componente 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del componente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del estudio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09677866"/>
                  </a:ext>
                </a:extLst>
              </a:tr>
              <a:tr h="2872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Socio Cultural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Análisis demográfico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poblacional 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24420541"/>
                  </a:ext>
                </a:extLst>
              </a:tr>
              <a:tr h="287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Densidad neta población (hacinamiento)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9489101"/>
                  </a:ext>
                </a:extLst>
              </a:tr>
              <a:tr h="28728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Trabajo y empleo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Trabajo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6999648"/>
                  </a:ext>
                </a:extLst>
              </a:tr>
              <a:tr h="589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Principales actividades económico productivas del territorio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95965880"/>
                  </a:ext>
                </a:extLst>
              </a:tr>
              <a:tr h="28728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Asentamientos humanos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Infraestructura y acceso a servicios básicos 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 de servicios básicos 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3688602"/>
                  </a:ext>
                </a:extLst>
              </a:tr>
              <a:tr h="287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Dispersión, concentración poblacional 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 de edificaciones 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5663441"/>
                  </a:ext>
                </a:extLst>
              </a:tr>
              <a:tr h="287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horizontal 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44424759"/>
                  </a:ext>
                </a:extLst>
              </a:tr>
              <a:tr h="589523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Político institucional y participación ciudadana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Instrumentos de planificación y ordenamiento territorial vigentes o existentes en el GAD 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Ordenanza y uso de ocupación de suelo</a:t>
                      </a:r>
                      <a:endParaRPr lang="en-US" sz="17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1450548"/>
                  </a:ext>
                </a:extLst>
              </a:tr>
              <a:tr h="2872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Mapeo de actores públicos, privados y sociedad civil 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Estabilidad política </a:t>
                      </a:r>
                      <a:endParaRPr lang="en-US" sz="17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35922869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21743" y="502752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615351" y="1150435"/>
            <a:ext cx="6121879" cy="381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Selección de Variables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204783"/>
            <a:ext cx="5309286" cy="1291282"/>
          </a:xfrm>
        </p:spPr>
        <p:txBody>
          <a:bodyPr>
            <a:no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MICMAC</a:t>
            </a:r>
          </a:p>
          <a:p>
            <a:pPr marL="114300" indent="0">
              <a:buNone/>
            </a:pPr>
            <a:endParaRPr lang="es-EC" sz="2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permite destacar variables claves para la evolución del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endParaRPr lang="es-EC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3617803741"/>
                  </p:ext>
                </p:extLst>
              </p:nvPr>
            </p:nvGraphicFramePr>
            <p:xfrm>
              <a:off x="491319" y="2787993"/>
              <a:ext cx="5527343" cy="37688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3617803741"/>
                  </p:ext>
                </p:extLst>
              </p:nvPr>
            </p:nvGraphicFramePr>
            <p:xfrm>
              <a:off x="491319" y="2787993"/>
              <a:ext cx="5527343" cy="37688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8" name="Imagen 7"/>
          <p:cNvPicPr/>
          <p:nvPr/>
        </p:nvPicPr>
        <p:blipFill>
          <a:blip r:embed="rId11"/>
          <a:stretch>
            <a:fillRect/>
          </a:stretch>
        </p:blipFill>
        <p:spPr>
          <a:xfrm>
            <a:off x="6231533" y="3985054"/>
            <a:ext cx="4591685" cy="2571750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12"/>
          <a:stretch>
            <a:fillRect/>
          </a:stretch>
        </p:blipFill>
        <p:spPr>
          <a:xfrm>
            <a:off x="6177914" y="1235928"/>
            <a:ext cx="4698922" cy="260109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21743" y="502752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0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2622" y="1467519"/>
            <a:ext cx="4669694" cy="510954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5594877" y="1467519"/>
            <a:ext cx="4677438" cy="5109540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687872" y="786511"/>
            <a:ext cx="10160000" cy="463379"/>
          </a:xfrm>
        </p:spPr>
        <p:txBody>
          <a:bodyPr>
            <a:normAutofit/>
          </a:bodyPr>
          <a:lstStyle/>
          <a:p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MICMAC</a:t>
            </a:r>
            <a:endParaRPr lang="es-E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21743" y="183574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687872" y="940518"/>
            <a:ext cx="10160000" cy="463379"/>
          </a:xfrm>
        </p:spPr>
        <p:txBody>
          <a:bodyPr>
            <a:norm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impactos cruzados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SMIC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87462" y="1449530"/>
            <a:ext cx="10760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basa en la evaluación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las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probabilidades de ocurrencia de un conjunto de hipótesis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para construir escenarios.</a:t>
            </a:r>
            <a:endParaRPr lang="en-US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681611"/>
              </p:ext>
            </p:extLst>
          </p:nvPr>
        </p:nvGraphicFramePr>
        <p:xfrm>
          <a:off x="687872" y="1993889"/>
          <a:ext cx="9852442" cy="426288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662321">
                  <a:extLst>
                    <a:ext uri="{9D8B030D-6E8A-4147-A177-3AD203B41FA5}">
                      <a16:colId xmlns:a16="http://schemas.microsoft.com/office/drawing/2014/main" xmlns="" val="3922164248"/>
                    </a:ext>
                  </a:extLst>
                </a:gridCol>
                <a:gridCol w="2567005">
                  <a:extLst>
                    <a:ext uri="{9D8B030D-6E8A-4147-A177-3AD203B41FA5}">
                      <a16:colId xmlns:a16="http://schemas.microsoft.com/office/drawing/2014/main" xmlns="" val="3581685087"/>
                    </a:ext>
                  </a:extLst>
                </a:gridCol>
                <a:gridCol w="2835535">
                  <a:extLst>
                    <a:ext uri="{9D8B030D-6E8A-4147-A177-3AD203B41FA5}">
                      <a16:colId xmlns:a16="http://schemas.microsoft.com/office/drawing/2014/main" xmlns="" val="3099836538"/>
                    </a:ext>
                  </a:extLst>
                </a:gridCol>
                <a:gridCol w="2787581">
                  <a:extLst>
                    <a:ext uri="{9D8B030D-6E8A-4147-A177-3AD203B41FA5}">
                      <a16:colId xmlns:a16="http://schemas.microsoft.com/office/drawing/2014/main" xmlns="" val="387965675"/>
                    </a:ext>
                  </a:extLst>
                </a:gridCol>
              </a:tblGrid>
              <a:tr h="2795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clave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Tendencial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extLst>
                  <a:ext uri="{0D108BD9-81ED-4DB2-BD59-A6C34878D82A}">
                    <a16:rowId xmlns:a16="http://schemas.microsoft.com/office/drawing/2014/main" xmlns="" val="1000256732"/>
                  </a:ext>
                </a:extLst>
              </a:tr>
              <a:tr h="6163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Crecimiento poblacional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 habitantes/año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 habitantes/año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3400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habitantes/año, considerando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población migrante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extLst>
                  <a:ext uri="{0D108BD9-81ED-4DB2-BD59-A6C34878D82A}">
                    <a16:rowId xmlns:a16="http://schemas.microsoft.com/office/drawing/2014/main" xmlns="" val="4277841617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Desarrollo económico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95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 al 95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detiene (90%) o se produce de manera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desordenada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extLst>
                  <a:ext uri="{0D108BD9-81ED-4DB2-BD59-A6C34878D82A}">
                    <a16:rowId xmlns:a16="http://schemas.microsoft.com/office/drawing/2014/main" xmlns="" val="3003897979"/>
                  </a:ext>
                </a:extLst>
              </a:tr>
              <a:tr h="1205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Altura de edificaciones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los predios presentan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 entre 1 y 2 pisos,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restante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 mayor o igual a 3 pisos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de la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ciudad, 80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1 y 2 pisos,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restante altura mayor o igual a 3 pisos.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Predomina un crecimiento horizontal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 1 y 2 pisos,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</a:t>
                      </a:r>
                      <a:r>
                        <a:rPr lang="es-EC" sz="1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restante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altura mayor o igual a 3 pisos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extLst>
                  <a:ext uri="{0D108BD9-81ED-4DB2-BD59-A6C34878D82A}">
                    <a16:rowId xmlns:a16="http://schemas.microsoft.com/office/drawing/2014/main" xmlns="" val="932506752"/>
                  </a:ext>
                </a:extLst>
              </a:tr>
              <a:tr h="6633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Crecimiento horizontal 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ha/año al 2025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crecimiento urbano se consolida y a</a:t>
                      </a:r>
                      <a:r>
                        <a:rPr lang="es-EC" sz="1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ha/año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crecimiento urbano es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disperso</a:t>
                      </a:r>
                      <a:r>
                        <a:rPr lang="es-EC" sz="1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110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ha/año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extLst>
                  <a:ext uri="{0D108BD9-81ED-4DB2-BD59-A6C34878D82A}">
                    <a16:rowId xmlns:a16="http://schemas.microsoft.com/office/drawing/2014/main" xmlns="" val="2928641106"/>
                  </a:ext>
                </a:extLst>
              </a:tr>
              <a:tr h="894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Ordenanza y uso de ocupación de suelo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área ocupada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dentro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las zonas de restricción de uso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s-EC" sz="1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ha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conservan las 35 </a:t>
                      </a: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 ocupadas del año 2016.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Mayor a 60 </a:t>
                      </a:r>
                      <a:r>
                        <a:rPr lang="es-EC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92" marR="63092" marT="0" marB="0" anchor="ctr"/>
                </a:tc>
                <a:extLst>
                  <a:ext uri="{0D108BD9-81ED-4DB2-BD59-A6C34878D82A}">
                    <a16:rowId xmlns:a16="http://schemas.microsoft.com/office/drawing/2014/main" xmlns="" val="80448777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721743" y="321601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3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40403"/>
              </p:ext>
            </p:extLst>
          </p:nvPr>
        </p:nvGraphicFramePr>
        <p:xfrm>
          <a:off x="324307" y="1364019"/>
          <a:ext cx="4199654" cy="203186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627458">
                  <a:extLst>
                    <a:ext uri="{9D8B030D-6E8A-4147-A177-3AD203B41FA5}">
                      <a16:colId xmlns:a16="http://schemas.microsoft.com/office/drawing/2014/main" xmlns="" val="1955010715"/>
                    </a:ext>
                  </a:extLst>
                </a:gridCol>
                <a:gridCol w="2572196">
                  <a:extLst>
                    <a:ext uri="{9D8B030D-6E8A-4147-A177-3AD203B41FA5}">
                      <a16:colId xmlns:a16="http://schemas.microsoft.com/office/drawing/2014/main" xmlns="" val="864983391"/>
                    </a:ext>
                  </a:extLst>
                </a:gridCol>
              </a:tblGrid>
              <a:tr h="309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Significado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7284734"/>
                  </a:ext>
                </a:extLst>
              </a:tr>
              <a:tr h="309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 muy probable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047295"/>
                  </a:ext>
                </a:extLst>
              </a:tr>
              <a:tr h="309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0.7 - 0.8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 probable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2381067"/>
                  </a:ext>
                </a:extLst>
              </a:tr>
              <a:tr h="484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0.5 - 0.6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 de dudosa ocurrencia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3290461"/>
                  </a:ext>
                </a:extLst>
              </a:tr>
              <a:tr h="309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0.3 - 0.4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 improbable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9974938"/>
                  </a:ext>
                </a:extLst>
              </a:tr>
              <a:tr h="309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0.1 - 0.2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Evento muy improbable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9451963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784354" y="1202099"/>
            <a:ext cx="6174566" cy="854460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Probabilidad simple de ocurrencia evaluada por expertos de planificación y catastro del municipio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4307" y="3763815"/>
            <a:ext cx="4199654" cy="2158565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23366"/>
              </p:ext>
            </p:extLst>
          </p:nvPr>
        </p:nvGraphicFramePr>
        <p:xfrm>
          <a:off x="5013731" y="2258955"/>
          <a:ext cx="5703910" cy="443567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16084">
                  <a:extLst>
                    <a:ext uri="{9D8B030D-6E8A-4147-A177-3AD203B41FA5}">
                      <a16:colId xmlns:a16="http://schemas.microsoft.com/office/drawing/2014/main" xmlns="" val="3514141172"/>
                    </a:ext>
                  </a:extLst>
                </a:gridCol>
                <a:gridCol w="1156186">
                  <a:extLst>
                    <a:ext uri="{9D8B030D-6E8A-4147-A177-3AD203B41FA5}">
                      <a16:colId xmlns:a16="http://schemas.microsoft.com/office/drawing/2014/main" xmlns="" val="3604402093"/>
                    </a:ext>
                  </a:extLst>
                </a:gridCol>
                <a:gridCol w="654158">
                  <a:extLst>
                    <a:ext uri="{9D8B030D-6E8A-4147-A177-3AD203B41FA5}">
                      <a16:colId xmlns:a16="http://schemas.microsoft.com/office/drawing/2014/main" xmlns="" val="2281675959"/>
                    </a:ext>
                  </a:extLst>
                </a:gridCol>
                <a:gridCol w="669371">
                  <a:extLst>
                    <a:ext uri="{9D8B030D-6E8A-4147-A177-3AD203B41FA5}">
                      <a16:colId xmlns:a16="http://schemas.microsoft.com/office/drawing/2014/main" xmlns="" val="4025600876"/>
                    </a:ext>
                  </a:extLst>
                </a:gridCol>
                <a:gridCol w="760648">
                  <a:extLst>
                    <a:ext uri="{9D8B030D-6E8A-4147-A177-3AD203B41FA5}">
                      <a16:colId xmlns:a16="http://schemas.microsoft.com/office/drawing/2014/main" xmlns="" val="943866652"/>
                    </a:ext>
                  </a:extLst>
                </a:gridCol>
                <a:gridCol w="1247463">
                  <a:extLst>
                    <a:ext uri="{9D8B030D-6E8A-4147-A177-3AD203B41FA5}">
                      <a16:colId xmlns:a16="http://schemas.microsoft.com/office/drawing/2014/main" xmlns="" val="1406815233"/>
                    </a:ext>
                  </a:extLst>
                </a:gridCol>
              </a:tblGrid>
              <a:tr h="23893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Escenario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Expertos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76342880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22780408"/>
                  </a:ext>
                </a:extLst>
              </a:tr>
              <a:tr h="238932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Escenario Tendencial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69445719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453821991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44989868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535979793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59748127"/>
                  </a:ext>
                </a:extLst>
              </a:tr>
              <a:tr h="238932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Escenario positivo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028826772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965258168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202735586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212401863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48078406"/>
                  </a:ext>
                </a:extLst>
              </a:tr>
              <a:tr h="238932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Escenario negativo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156363239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20310685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564173087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103239657"/>
                  </a:ext>
                </a:extLst>
              </a:tr>
              <a:tr h="2389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Hipótesis 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82019933"/>
                  </a:ext>
                </a:extLst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687872" y="716236"/>
            <a:ext cx="10160000" cy="46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impactos cruzados SMIC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721743" y="97319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56416" y="649920"/>
            <a:ext cx="10160000" cy="463379"/>
          </a:xfrm>
        </p:spPr>
        <p:txBody>
          <a:bodyPr>
            <a:normAutofit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Método de impactos cruzados </a:t>
            </a:r>
            <a:r>
              <a:rPr lang="es-EC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SMIC</a:t>
            </a:r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004327"/>
              </p:ext>
            </p:extLst>
          </p:nvPr>
        </p:nvGraphicFramePr>
        <p:xfrm>
          <a:off x="5939141" y="144221"/>
          <a:ext cx="5151225" cy="653397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65942">
                  <a:extLst>
                    <a:ext uri="{9D8B030D-6E8A-4147-A177-3AD203B41FA5}">
                      <a16:colId xmlns:a16="http://schemas.microsoft.com/office/drawing/2014/main" xmlns="" val="3573736539"/>
                    </a:ext>
                  </a:extLst>
                </a:gridCol>
                <a:gridCol w="1353399">
                  <a:extLst>
                    <a:ext uri="{9D8B030D-6E8A-4147-A177-3AD203B41FA5}">
                      <a16:colId xmlns:a16="http://schemas.microsoft.com/office/drawing/2014/main" xmlns="" val="818673641"/>
                    </a:ext>
                  </a:extLst>
                </a:gridCol>
                <a:gridCol w="1265942">
                  <a:extLst>
                    <a:ext uri="{9D8B030D-6E8A-4147-A177-3AD203B41FA5}">
                      <a16:colId xmlns:a16="http://schemas.microsoft.com/office/drawing/2014/main" xmlns="" val="2602988926"/>
                    </a:ext>
                  </a:extLst>
                </a:gridCol>
                <a:gridCol w="1265942">
                  <a:extLst>
                    <a:ext uri="{9D8B030D-6E8A-4147-A177-3AD203B41FA5}">
                      <a16:colId xmlns:a16="http://schemas.microsoft.com/office/drawing/2014/main" xmlns="" val="1764402071"/>
                    </a:ext>
                  </a:extLst>
                </a:gridCol>
              </a:tblGrid>
              <a:tr h="271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Tendencial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4171869998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>
                    <a:solidFill>
                      <a:srgbClr val="FF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2936579313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2907959860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664871704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2941516280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360919208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716675969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818563696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81718091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>
                    <a:solidFill>
                      <a:srgbClr val="FF66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3325808512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148628789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968764929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272285946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2697439017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2241681846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905622097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33341375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>
                    <a:solidFill>
                      <a:srgbClr val="FF66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325752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2117055404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4036646510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3287428276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490738320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50721925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983367771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4127814691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3116615450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3551702810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3862124027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875426810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427497911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894653411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791795507"/>
                  </a:ext>
                </a:extLst>
              </a:tr>
              <a:tr h="194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31" marR="57131" marT="0" marB="0" anchor="b"/>
                </a:tc>
                <a:extLst>
                  <a:ext uri="{0D108BD9-81ED-4DB2-BD59-A6C34878D82A}">
                    <a16:rowId xmlns:a16="http://schemas.microsoft.com/office/drawing/2014/main" xmlns="" val="1759942461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533959"/>
              </p:ext>
            </p:extLst>
          </p:nvPr>
        </p:nvGraphicFramePr>
        <p:xfrm>
          <a:off x="410701" y="1765538"/>
          <a:ext cx="4761799" cy="34242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67974">
                  <a:extLst>
                    <a:ext uri="{9D8B030D-6E8A-4147-A177-3AD203B41FA5}">
                      <a16:colId xmlns:a16="http://schemas.microsoft.com/office/drawing/2014/main" xmlns="" val="3425776132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xmlns="" val="4140552137"/>
                    </a:ext>
                  </a:extLst>
                </a:gridCol>
                <a:gridCol w="1269242">
                  <a:extLst>
                    <a:ext uri="{9D8B030D-6E8A-4147-A177-3AD203B41FA5}">
                      <a16:colId xmlns:a16="http://schemas.microsoft.com/office/drawing/2014/main" xmlns="" val="257023880"/>
                    </a:ext>
                  </a:extLst>
                </a:gridCol>
                <a:gridCol w="1105467">
                  <a:extLst>
                    <a:ext uri="{9D8B030D-6E8A-4147-A177-3AD203B41FA5}">
                      <a16:colId xmlns:a16="http://schemas.microsoft.com/office/drawing/2014/main" xmlns="" val="1393612416"/>
                    </a:ext>
                  </a:extLst>
                </a:gridCol>
              </a:tblGrid>
              <a:tr h="2037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 clave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Tendencial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Positivo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Negativo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08131795"/>
                  </a:ext>
                </a:extLst>
              </a:tr>
              <a:tr h="790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económico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modificación de la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Aumento de la probabilidad de transición a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Disminución de probabilidad de transición a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3802391"/>
                  </a:ext>
                </a:extLst>
              </a:tr>
              <a:tr h="7907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Crecimiento urbano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Expander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0,8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transición: 0,0029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Expander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transición: 0,0023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Expander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0,5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Tasa de transición: 0,0039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9734219"/>
                  </a:ext>
                </a:extLst>
              </a:tr>
              <a:tr h="8467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Cumplimiento de la ordenanza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 se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disminuyó para </a:t>
                      </a: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evitar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invasiones.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Disminución de la probabilidad de transición a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modificación de la </a:t>
                      </a:r>
                      <a:r>
                        <a:rPr lang="es-EC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probabilidad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4356067"/>
                  </a:ext>
                </a:extLst>
              </a:tr>
            </a:tbl>
          </a:graphicData>
        </a:graphic>
      </p:graphicFrame>
      <p:sp>
        <p:nvSpPr>
          <p:cNvPr id="10" name="Flecha izquierda 9"/>
          <p:cNvSpPr/>
          <p:nvPr/>
        </p:nvSpPr>
        <p:spPr>
          <a:xfrm>
            <a:off x="5358748" y="3305598"/>
            <a:ext cx="444137" cy="313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356416" y="5385386"/>
                <a:ext cx="4865008" cy="933528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planificación del uso y ocupación del suelo </a:t>
                </a:r>
                <a14:m>
                  <m:oMath xmlns:m="http://schemas.openxmlformats.org/officeDocument/2006/math">
                    <m:r>
                      <a:rPr lang="es-ES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base al escenario tendencial, con mayor probabilidad de ocurrencia.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16" y="5385386"/>
                <a:ext cx="4865008" cy="933528"/>
              </a:xfrm>
              <a:prstGeom prst="rect">
                <a:avLst/>
              </a:prstGeom>
              <a:blipFill>
                <a:blip r:embed="rId2"/>
                <a:stretch>
                  <a:fillRect t="-1266" b="-759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/>
          <p:cNvSpPr/>
          <p:nvPr/>
        </p:nvSpPr>
        <p:spPr>
          <a:xfrm>
            <a:off x="535578" y="1194392"/>
            <a:ext cx="4506685" cy="39170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 para la generación de mapas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00283" y="123799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 descr="D:\TESIS\MAPAS\Figura1_v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t="10703" r="29470" b="49526"/>
          <a:stretch/>
        </p:blipFill>
        <p:spPr bwMode="auto">
          <a:xfrm>
            <a:off x="4817450" y="950269"/>
            <a:ext cx="3294961" cy="3732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 descr="D:\TESIS\MAPAS\Figura2_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6" t="9486" r="28781" b="47945"/>
          <a:stretch/>
        </p:blipFill>
        <p:spPr bwMode="auto">
          <a:xfrm>
            <a:off x="8112410" y="930814"/>
            <a:ext cx="3142491" cy="3732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ángulo 17"/>
          <p:cNvSpPr/>
          <p:nvPr/>
        </p:nvSpPr>
        <p:spPr>
          <a:xfrm>
            <a:off x="337219" y="2696172"/>
            <a:ext cx="2031794" cy="5379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/parroquia urbana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810175" y="913142"/>
            <a:ext cx="1503495" cy="5460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Cantón Ibarra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17762" y="1780446"/>
            <a:ext cx="2146052" cy="816500"/>
          </a:xfrm>
          <a:prstGeom prst="rect">
            <a:avLst/>
          </a:prstGeom>
          <a:solidFill>
            <a:srgbClr val="EFB1B7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parroquias urbanas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(cabecera cantonal)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61575" y="1795551"/>
            <a:ext cx="2064100" cy="8111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parroquias rurales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961225" y="3333358"/>
            <a:ext cx="629933" cy="2999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rural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946685" y="3736233"/>
            <a:ext cx="2242385" cy="8627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urbana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(fija límites urbanos)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599872" y="231096"/>
            <a:ext cx="10407434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DIVISIÓN POLÍTICO–ADMINISTRATIVA DEL CANTÓN IBARRA</a:t>
            </a:r>
          </a:p>
        </p:txBody>
      </p:sp>
      <p:sp>
        <p:nvSpPr>
          <p:cNvPr id="6" name="Cerrar llave 5"/>
          <p:cNvSpPr/>
          <p:nvPr/>
        </p:nvSpPr>
        <p:spPr>
          <a:xfrm rot="16200000">
            <a:off x="2428336" y="-88653"/>
            <a:ext cx="267171" cy="3432009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rir llave 8"/>
          <p:cNvSpPr/>
          <p:nvPr/>
        </p:nvSpPr>
        <p:spPr>
          <a:xfrm>
            <a:off x="643731" y="3334177"/>
            <a:ext cx="223286" cy="126123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ángulo 25"/>
          <p:cNvSpPr/>
          <p:nvPr/>
        </p:nvSpPr>
        <p:spPr>
          <a:xfrm>
            <a:off x="413012" y="5634488"/>
            <a:ext cx="5178356" cy="840555"/>
          </a:xfrm>
          <a:prstGeom prst="rect">
            <a:avLst/>
          </a:prstGeom>
          <a:solidFill>
            <a:srgbClr val="E9F795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Proceso complejo condicionado por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medio físico, factores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socio-económicos y políticos  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016807" y="5634488"/>
            <a:ext cx="4916098" cy="8405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generalmente se evidencia: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expansión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nuevas áreas urbanas (horizontal) </a:t>
            </a:r>
            <a:endParaRPr lang="es-EC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ítulo 1"/>
          <p:cNvSpPr txBox="1">
            <a:spLocks/>
          </p:cNvSpPr>
          <p:nvPr/>
        </p:nvSpPr>
        <p:spPr>
          <a:xfrm>
            <a:off x="413011" y="4900361"/>
            <a:ext cx="10407434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URBANO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lecha derecha 28"/>
          <p:cNvSpPr/>
          <p:nvPr/>
        </p:nvSpPr>
        <p:spPr>
          <a:xfrm>
            <a:off x="5651604" y="5920980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808833"/>
            <a:ext cx="11273246" cy="1143000"/>
          </a:xfrm>
        </p:spPr>
        <p:txBody>
          <a:bodyPr/>
          <a:lstStyle/>
          <a:p>
            <a:pPr algn="ctr"/>
            <a:r>
              <a:rPr lang="es-ES" sz="6600" b="1" dirty="0" smtClean="0"/>
              <a:t>RESULTADOS 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960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12852" y="1378418"/>
            <a:ext cx="727035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del área de crecimiento por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parroquias (1996-2016)</a:t>
            </a:r>
          </a:p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Total: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1709,823 ha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793"/>
              </p:ext>
            </p:extLst>
          </p:nvPr>
        </p:nvGraphicFramePr>
        <p:xfrm>
          <a:off x="7903954" y="3183155"/>
          <a:ext cx="3299986" cy="23482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75918">
                  <a:extLst>
                    <a:ext uri="{9D8B030D-6E8A-4147-A177-3AD203B41FA5}">
                      <a16:colId xmlns:a16="http://schemas.microsoft.com/office/drawing/2014/main" xmlns="" val="262680215"/>
                    </a:ext>
                  </a:extLst>
                </a:gridCol>
                <a:gridCol w="1224068">
                  <a:extLst>
                    <a:ext uri="{9D8B030D-6E8A-4147-A177-3AD203B41FA5}">
                      <a16:colId xmlns:a16="http://schemas.microsoft.com/office/drawing/2014/main" xmlns="" val="2499016738"/>
                    </a:ext>
                  </a:extLst>
                </a:gridCol>
              </a:tblGrid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Cobertura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 (ha)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6367603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 de cultivo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D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335.426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D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4778262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Área erosionada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2.344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50354372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Arboricultura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5.836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35610193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Bosque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41244485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DF7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89.151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FFDF7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7631796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Vegetación arbustiva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20710074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Páramo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6.850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88278292"/>
                  </a:ext>
                </a:extLst>
              </a:tr>
              <a:tr h="25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505.245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65583249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7903954" y="1378417"/>
            <a:ext cx="3182365" cy="646331"/>
          </a:xfrm>
          <a:prstGeom prst="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Coberturas que cambiaron a urbano (2010-2016)</a:t>
            </a:r>
            <a:endParaRPr lang="en-U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51" y="2381062"/>
            <a:ext cx="7270353" cy="3904871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412851" y="565579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MULTITEMPORAL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45948" y="1578887"/>
            <a:ext cx="5305765" cy="66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ínima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similitud a diferentes tamaños de ventana para el modelo inicial 1996-2010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822270" y="2171580"/>
            <a:ext cx="520278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Gráfica de mínima similitud al nivel de tolerancia de una celda, en las fases de calibración y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validación para modelos optimizados.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318953188"/>
              </p:ext>
            </p:extLst>
          </p:nvPr>
        </p:nvGraphicFramePr>
        <p:xfrm>
          <a:off x="92896" y="2743199"/>
          <a:ext cx="5458817" cy="311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069133563"/>
              </p:ext>
            </p:extLst>
          </p:nvPr>
        </p:nvGraphicFramePr>
        <p:xfrm>
          <a:off x="5467170" y="3153003"/>
          <a:ext cx="5641975" cy="353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Marcador de contenido 2"/>
          <p:cNvSpPr txBox="1">
            <a:spLocks/>
          </p:cNvSpPr>
          <p:nvPr/>
        </p:nvSpPr>
        <p:spPr>
          <a:xfrm>
            <a:off x="615350" y="907645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CON AG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21743" y="393336"/>
            <a:ext cx="10160000" cy="399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MODELOS </a:t>
            </a:r>
          </a:p>
        </p:txBody>
      </p:sp>
    </p:spTree>
    <p:extLst>
      <p:ext uri="{BB962C8B-B14F-4D97-AF65-F5344CB8AC3E}">
        <p14:creationId xmlns:p14="http://schemas.microsoft.com/office/powerpoint/2010/main" val="18975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481076" y="1862788"/>
                <a:ext cx="6096000" cy="112851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𝐻𝑜</m:t>
                      </m:r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sub>
                      </m:sSub>
                      <m:r>
                        <a:rPr lang="es-EC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s-EC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150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076" y="1862788"/>
                <a:ext cx="6096000" cy="11285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136939"/>
              </p:ext>
            </p:extLst>
          </p:nvPr>
        </p:nvGraphicFramePr>
        <p:xfrm>
          <a:off x="609598" y="3553681"/>
          <a:ext cx="5803535" cy="1162128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160707">
                  <a:extLst>
                    <a:ext uri="{9D8B030D-6E8A-4147-A177-3AD203B41FA5}">
                      <a16:colId xmlns:a16="http://schemas.microsoft.com/office/drawing/2014/main" xmlns="" val="1479616406"/>
                    </a:ext>
                  </a:extLst>
                </a:gridCol>
                <a:gridCol w="1160707">
                  <a:extLst>
                    <a:ext uri="{9D8B030D-6E8A-4147-A177-3AD203B41FA5}">
                      <a16:colId xmlns:a16="http://schemas.microsoft.com/office/drawing/2014/main" xmlns="" val="3959258091"/>
                    </a:ext>
                  </a:extLst>
                </a:gridCol>
                <a:gridCol w="1160707">
                  <a:extLst>
                    <a:ext uri="{9D8B030D-6E8A-4147-A177-3AD203B41FA5}">
                      <a16:colId xmlns:a16="http://schemas.microsoft.com/office/drawing/2014/main" xmlns="" val="2223411544"/>
                    </a:ext>
                  </a:extLst>
                </a:gridCol>
                <a:gridCol w="1160707">
                  <a:extLst>
                    <a:ext uri="{9D8B030D-6E8A-4147-A177-3AD203B41FA5}">
                      <a16:colId xmlns:a16="http://schemas.microsoft.com/office/drawing/2014/main" xmlns="" val="1362761869"/>
                    </a:ext>
                  </a:extLst>
                </a:gridCol>
                <a:gridCol w="1160707">
                  <a:extLst>
                    <a:ext uri="{9D8B030D-6E8A-4147-A177-3AD203B41FA5}">
                      <a16:colId xmlns:a16="http://schemas.microsoft.com/office/drawing/2014/main" xmlns="" val="3582276247"/>
                    </a:ext>
                  </a:extLst>
                </a:gridCol>
              </a:tblGrid>
              <a:tr h="265325">
                <a:tc>
                  <a:txBody>
                    <a:bodyPr/>
                    <a:lstStyle/>
                    <a:p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Calibración (2010)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Validación (2016)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9618456"/>
                  </a:ext>
                </a:extLst>
              </a:tr>
              <a:tr h="3672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Parámetros 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16494932"/>
                  </a:ext>
                </a:extLst>
              </a:tr>
              <a:tr h="26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48591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48098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84388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84266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3807837"/>
                  </a:ext>
                </a:extLst>
              </a:tr>
              <a:tr h="264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116092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171096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171096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258167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09599" y="1509370"/>
            <a:ext cx="7387989" cy="39170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Prueba hipótesis para la igualdad de dos proporciones (mínima similitud)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9598" y="2953010"/>
            <a:ext cx="6418217" cy="3917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del mapa de mínima similitud se obtienen: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8347" y="3580674"/>
            <a:ext cx="4130426" cy="116212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n: número de celdas que realizaron la transición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X: número de celdas que realizaron la transición y que cambiaron en la realidad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09598" y="4997321"/>
            <a:ext cx="432525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 un nivel de confianza del 95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en-US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555358"/>
              </p:ext>
            </p:extLst>
          </p:nvPr>
        </p:nvGraphicFramePr>
        <p:xfrm>
          <a:off x="1866730" y="5535465"/>
          <a:ext cx="3270071" cy="1005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58392">
                  <a:extLst>
                    <a:ext uri="{9D8B030D-6E8A-4147-A177-3AD203B41FA5}">
                      <a16:colId xmlns:a16="http://schemas.microsoft.com/office/drawing/2014/main" xmlns="" val="1240240347"/>
                    </a:ext>
                  </a:extLst>
                </a:gridCol>
                <a:gridCol w="2011679">
                  <a:extLst>
                    <a:ext uri="{9D8B030D-6E8A-4147-A177-3AD203B41FA5}">
                      <a16:colId xmlns:a16="http://schemas.microsoft.com/office/drawing/2014/main" xmlns="" val="4116272658"/>
                    </a:ext>
                  </a:extLst>
                </a:gridCol>
              </a:tblGrid>
              <a:tr h="323046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Etapa 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Decisión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027717"/>
                  </a:ext>
                </a:extLst>
              </a:tr>
              <a:tr h="323046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Calibración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s-E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rechaza la Ho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7435203"/>
                  </a:ext>
                </a:extLst>
              </a:tr>
              <a:tr h="323046"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Validación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se rechaza la Ho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8861832"/>
                  </a:ext>
                </a:extLst>
              </a:tr>
            </a:tbl>
          </a:graphicData>
        </a:graphic>
      </p:graphicFrame>
      <p:sp>
        <p:nvSpPr>
          <p:cNvPr id="13" name="Flecha derecha 12"/>
          <p:cNvSpPr/>
          <p:nvPr/>
        </p:nvSpPr>
        <p:spPr>
          <a:xfrm>
            <a:off x="5653579" y="5848973"/>
            <a:ext cx="740959" cy="37882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13"/>
          <p:cNvSpPr/>
          <p:nvPr/>
        </p:nvSpPr>
        <p:spPr>
          <a:xfrm>
            <a:off x="6728348" y="5685591"/>
            <a:ext cx="4130426" cy="71153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Mejor modelo AC con AG con límites ± 90%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615350" y="907645"/>
            <a:ext cx="6121879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CON AG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721743" y="393336"/>
            <a:ext cx="10160000" cy="399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MODELOS </a:t>
            </a:r>
          </a:p>
        </p:txBody>
      </p:sp>
    </p:spTree>
    <p:extLst>
      <p:ext uri="{BB962C8B-B14F-4D97-AF65-F5344CB8AC3E}">
        <p14:creationId xmlns:p14="http://schemas.microsoft.com/office/powerpoint/2010/main" val="42118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403113" y="6062938"/>
            <a:ext cx="2593813" cy="39170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con AG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40381" y="6062938"/>
            <a:ext cx="2593813" cy="39170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Redes neuronales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616126" y="1417638"/>
            <a:ext cx="8474494" cy="4509339"/>
          </a:xfrm>
          <a:prstGeom prst="rect">
            <a:avLst/>
          </a:prstGeom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615350" y="899020"/>
            <a:ext cx="9753601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CON AG Y REDES NEURONALES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721743" y="364153"/>
            <a:ext cx="10160000" cy="399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MODELOS </a:t>
            </a:r>
          </a:p>
        </p:txBody>
      </p:sp>
    </p:spTree>
    <p:extLst>
      <p:ext uri="{BB962C8B-B14F-4D97-AF65-F5344CB8AC3E}">
        <p14:creationId xmlns:p14="http://schemas.microsoft.com/office/powerpoint/2010/main" val="31067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859724088"/>
              </p:ext>
            </p:extLst>
          </p:nvPr>
        </p:nvGraphicFramePr>
        <p:xfrm>
          <a:off x="1815153" y="1705971"/>
          <a:ext cx="7874758" cy="473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Marcador de contenido 2"/>
          <p:cNvSpPr txBox="1">
            <a:spLocks/>
          </p:cNvSpPr>
          <p:nvPr/>
        </p:nvSpPr>
        <p:spPr>
          <a:xfrm>
            <a:off x="615350" y="899020"/>
            <a:ext cx="9753601" cy="49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AUTÓMATAS CELULARES CON AG Y REDES NEURONALES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21743" y="364153"/>
            <a:ext cx="10160000" cy="399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VALIDACIÓN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MODELOS </a:t>
            </a:r>
          </a:p>
        </p:txBody>
      </p:sp>
    </p:spTree>
    <p:extLst>
      <p:ext uri="{BB962C8B-B14F-4D97-AF65-F5344CB8AC3E}">
        <p14:creationId xmlns:p14="http://schemas.microsoft.com/office/powerpoint/2010/main" val="17334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21743" y="476877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788" y="1466491"/>
            <a:ext cx="6922077" cy="39595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94" y="1492369"/>
            <a:ext cx="3409754" cy="394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964499" y="1281142"/>
            <a:ext cx="1201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ño 2016</a:t>
            </a:r>
            <a:endParaRPr lang="en-US" sz="2000" dirty="0"/>
          </a:p>
        </p:txBody>
      </p:sp>
      <p:sp>
        <p:nvSpPr>
          <p:cNvPr id="7" name="Rectángulo 6"/>
          <p:cNvSpPr/>
          <p:nvPr/>
        </p:nvSpPr>
        <p:spPr>
          <a:xfrm>
            <a:off x="1032923" y="3930665"/>
            <a:ext cx="2207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Tendencial (2025)</a:t>
            </a:r>
            <a:endParaRPr lang="en-US" sz="2000" dirty="0"/>
          </a:p>
        </p:txBody>
      </p:sp>
      <p:sp>
        <p:nvSpPr>
          <p:cNvPr id="9" name="Rectángulo 8"/>
          <p:cNvSpPr/>
          <p:nvPr/>
        </p:nvSpPr>
        <p:spPr>
          <a:xfrm>
            <a:off x="4844716" y="3930665"/>
            <a:ext cx="2017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</a:rPr>
              <a:t>Positivo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(2025)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387178" y="800738"/>
            <a:ext cx="1071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 económico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(consolidación área comercial)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87178" y="248080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621" y="1681252"/>
            <a:ext cx="3219682" cy="216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41" y="4351275"/>
            <a:ext cx="3222808" cy="216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079" y="4351275"/>
            <a:ext cx="3218086" cy="2160000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8258410" y="3960284"/>
            <a:ext cx="2323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Negativo (2025)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995" y="4330775"/>
            <a:ext cx="32196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964499" y="1281142"/>
            <a:ext cx="12010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ño 2016</a:t>
            </a:r>
            <a:endParaRPr lang="en-U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387178" y="800738"/>
            <a:ext cx="1071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de la ordenanza en la franja de protección de la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laguna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87178" y="248080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 </a:t>
            </a:r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732" y="1681252"/>
            <a:ext cx="3586633" cy="207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40" y="4339401"/>
            <a:ext cx="3575454" cy="207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9725" y="4339401"/>
            <a:ext cx="3576568" cy="207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26" y="4330775"/>
            <a:ext cx="3583636" cy="207000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1032923" y="3930665"/>
            <a:ext cx="2207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Tendencial (2025)</a:t>
            </a:r>
            <a:endParaRPr lang="en-US" sz="2000" dirty="0"/>
          </a:p>
        </p:txBody>
      </p:sp>
      <p:sp>
        <p:nvSpPr>
          <p:cNvPr id="19" name="Rectángulo 18"/>
          <p:cNvSpPr/>
          <p:nvPr/>
        </p:nvSpPr>
        <p:spPr>
          <a:xfrm>
            <a:off x="4844716" y="3930665"/>
            <a:ext cx="2017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 smtClean="0">
                <a:latin typeface="Times New Roman" panose="02020603050405020304" pitchFamily="18" charset="0"/>
              </a:rPr>
              <a:t>Positivo </a:t>
            </a:r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(2025)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0" name="Rectángulo 19"/>
          <p:cNvSpPr/>
          <p:nvPr/>
        </p:nvSpPr>
        <p:spPr>
          <a:xfrm>
            <a:off x="8258410" y="3960284"/>
            <a:ext cx="2323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Negativo (2025)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53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490572" y="1499334"/>
            <a:ext cx="6920162" cy="388696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del área de crecimiento por parroquias para el período 2025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 descr="C:\Users\HP\Desktop\MODELO10\MAPAS\comparar_2016_2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45761" r="19377" b="3879"/>
          <a:stretch/>
        </p:blipFill>
        <p:spPr bwMode="auto">
          <a:xfrm>
            <a:off x="7645400" y="1499334"/>
            <a:ext cx="3468048" cy="4017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7817324" y="5598890"/>
            <a:ext cx="3124200" cy="6463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Área de crecimiento para el período (2016-2025)</a:t>
            </a:r>
            <a:endParaRPr lang="en-US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797254742"/>
              </p:ext>
            </p:extLst>
          </p:nvPr>
        </p:nvGraphicFramePr>
        <p:xfrm>
          <a:off x="218072" y="2198259"/>
          <a:ext cx="6920162" cy="401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90572" y="476659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USO Y OCUPACIÓN DEL SUELO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704079" y="2346248"/>
          <a:ext cx="4558630" cy="2348298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83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33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12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Población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2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Urbana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14.031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47.132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61.163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25.835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56.887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82.722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41.335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67.819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109.154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53.428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58.183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111.611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80.991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38.502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119.493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108.535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44.721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153.256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1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131.856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49.319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181.175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83315" y="1362801"/>
            <a:ext cx="3415479" cy="4680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Censos históricos 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INEC, 2010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C:\Users\HP\Dropbox\TESIS_IBARRA\MAPAS\crecimiento_ibarr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" b="2376"/>
          <a:stretch/>
        </p:blipFill>
        <p:spPr bwMode="auto">
          <a:xfrm>
            <a:off x="5952855" y="747647"/>
            <a:ext cx="4769835" cy="5911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583315" y="5199126"/>
            <a:ext cx="5141271" cy="8624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urbano en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concentrado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cabecera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cantonal 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4891" y="212089"/>
            <a:ext cx="11067689" cy="578374"/>
          </a:xfrm>
        </p:spPr>
        <p:txBody>
          <a:bodyPr/>
          <a:lstStyle/>
          <a:p>
            <a:r>
              <a:rPr lang="es-E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HISTÓRICO POBLACIONAL Y URBANO DE IBARRA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22726" y="2850828"/>
            <a:ext cx="4134255" cy="104995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endPara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22726" y="3929966"/>
            <a:ext cx="4134255" cy="76458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endPara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>
            <a:off x="5613467" y="2915671"/>
            <a:ext cx="0" cy="1159311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945767" y="3064714"/>
            <a:ext cx="426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71241" y="3025813"/>
            <a:ext cx="426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954295" y="3997987"/>
            <a:ext cx="426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1697384" y="4035257"/>
            <a:ext cx="426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419338" y="4040936"/>
            <a:ext cx="4260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2244" b="2438"/>
          <a:stretch/>
        </p:blipFill>
        <p:spPr>
          <a:xfrm>
            <a:off x="174616" y="787830"/>
            <a:ext cx="8317865" cy="570206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78611" y="209456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USO Y OCUPACIÓN DEL SUELO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92481" y="1279804"/>
            <a:ext cx="2512403" cy="73531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Enfocada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Área urbana (2025)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492481" y="2331291"/>
            <a:ext cx="2512402" cy="106344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Generada en base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Zonificación actual del cantón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92481" y="5239223"/>
            <a:ext cx="2512402" cy="8755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fueron modificados usos que cumplen con condiciones específicas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492481" y="3800659"/>
            <a:ext cx="2512402" cy="106344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Referencia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ivisión de predios y las vías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6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457" y="372971"/>
            <a:ext cx="8607491" cy="584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9600" y="1311992"/>
            <a:ext cx="9412536" cy="941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análisis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multitemporal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evidenció un crecimiento de 1709,823 ha entre los años 1996 y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lo que representa un 78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respecto a la mancha urbana inicial.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09600" y="2604294"/>
                <a:ext cx="9412536" cy="86968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Las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 variables explicativas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utilizadas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demostraron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 independientes entre sí y tener un buen potencial explicativo de crecimiento urbano </a:t>
                </a:r>
                <a:endPara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04294"/>
                <a:ext cx="9412536" cy="869688"/>
              </a:xfrm>
              <a:prstGeom prst="rect">
                <a:avLst/>
              </a:prstGeom>
              <a:blipFill rotWithShape="0">
                <a:blip r:embed="rId2"/>
                <a:stretch>
                  <a:fillRect l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609600" y="3824819"/>
            <a:ext cx="9412536" cy="110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Mientras las RNA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 (caja negra) y no permite integrar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conocimiento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experto, </a:t>
            </a:r>
          </a:p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DINAMICA ofrece un enfoque automático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optimización pesos)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la modificación de los mismos por intervención de expertos.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609600" y="5226625"/>
                <a:ext cx="9412536" cy="1133233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optimización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límites de ± 90%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permitió generar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mejores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simulaciones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 </m:t>
                    </m:r>
                  </m:oMath>
                </a14:m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aumentando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similitud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7.9% en la etapa de calibración (2010) y 7.2% en la etapa de validación (2016)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ventana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una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celda.</a:t>
                </a: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26625"/>
                <a:ext cx="9412536" cy="1133233"/>
              </a:xfrm>
              <a:prstGeom prst="rect">
                <a:avLst/>
              </a:prstGeom>
              <a:blipFill>
                <a:blip r:embed="rId4"/>
                <a:stretch>
                  <a:fillRect l="-4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/>
          <p:cNvSpPr txBox="1">
            <a:spLocks/>
          </p:cNvSpPr>
          <p:nvPr/>
        </p:nvSpPr>
        <p:spPr>
          <a:xfrm>
            <a:off x="687237" y="545887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09600" y="1321501"/>
                <a:ext cx="9412536" cy="110549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 año 2016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 </m:t>
                    </m:r>
                  </m:oMath>
                </a14:m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autómatas celulares con AG presenta una mejor similitud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(69,6%)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la realidad respecto al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redes neuronales, superándolo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28.91% para la ventana de interés de 11 celdas (una manzana urbana). </a:t>
                </a:r>
                <a:endPara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21501"/>
                <a:ext cx="9412536" cy="1105492"/>
              </a:xfrm>
              <a:prstGeom prst="rect">
                <a:avLst/>
              </a:prstGeom>
              <a:blipFill>
                <a:blip r:embed="rId2"/>
                <a:stretch>
                  <a:fillRect l="-4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609600" y="2813253"/>
                <a:ext cx="9412536" cy="119380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modificación de los parámetros del modelo de AC con AG permitió la generación de escenarios prospectivos al año 2025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 </m:t>
                    </m:r>
                  </m:oMath>
                </a14:m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considerando también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factores internos y externo que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modificaron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dinámica del territorio acorde al criterio de expertos.</a:t>
                </a:r>
                <a:endParaRPr lang="es-E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13253"/>
                <a:ext cx="9412536" cy="1193801"/>
              </a:xfrm>
              <a:prstGeom prst="rect">
                <a:avLst/>
              </a:prstGeom>
              <a:blipFill>
                <a:blip r:embed="rId3"/>
                <a:stretch>
                  <a:fillRect l="-45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609600" y="4393314"/>
            <a:ext cx="9412536" cy="10835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propuesta de Plan de Uso y Ocupación del suelo al año 2025 se planteó en base al escenario tendencial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generar usos y establecer parámetros de edificación más apropiados a la realidad del suelo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urbanizado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7237" y="545887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766028"/>
              </p:ext>
            </p:extLst>
          </p:nvPr>
        </p:nvGraphicFramePr>
        <p:xfrm>
          <a:off x="609600" y="1417638"/>
          <a:ext cx="1016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87237" y="545887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448690" y="-31684"/>
            <a:ext cx="549189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9600" y="1114641"/>
            <a:ext cx="7285129" cy="109369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Herramienta que a través: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interacción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(físicos,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sociales, ambientales) en el territorio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generan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escenarios futuros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hipotéticos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9385" y="1263598"/>
            <a:ext cx="2734931" cy="7121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Soporte a la planificación del territorio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09600" y="387189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SIMULACIÓN PROSPECTIVA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609600" y="4376008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MODELOS DE SIMULACIÓN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36764" y="2880393"/>
            <a:ext cx="3242639" cy="7121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Tiene 2 instrumentos fundamentales</a:t>
            </a:r>
          </a:p>
        </p:txBody>
      </p:sp>
      <p:sp>
        <p:nvSpPr>
          <p:cNvPr id="18" name="Flecha doblada 17"/>
          <p:cNvSpPr/>
          <p:nvPr/>
        </p:nvSpPr>
        <p:spPr>
          <a:xfrm flipV="1">
            <a:off x="838044" y="2472717"/>
            <a:ext cx="487398" cy="789911"/>
          </a:xfrm>
          <a:prstGeom prst="bentArrow">
            <a:avLst>
              <a:gd name="adj1" fmla="val 2146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/>
          <a:srcRect b="51239"/>
          <a:stretch/>
        </p:blipFill>
        <p:spPr>
          <a:xfrm>
            <a:off x="5190725" y="2614852"/>
            <a:ext cx="2864031" cy="137071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/>
          <a:srcRect t="48608"/>
          <a:stretch/>
        </p:blipFill>
        <p:spPr>
          <a:xfrm>
            <a:off x="8039763" y="2567714"/>
            <a:ext cx="2864031" cy="1444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609600" y="5083775"/>
                <a:ext cx="8399443" cy="877079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lvl="0" indent="-285750">
                  <a:spcBef>
                    <a:spcPts val="300"/>
                  </a:spcBef>
                  <a:spcAft>
                    <a:spcPts val="300"/>
                  </a:spcAft>
                  <a:buFontTx/>
                  <a:buChar char="-"/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Modelos geográficos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utilizan SIG (formato </a:t>
                </a: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raster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localizar espacialmente zonas probables de expansión urbana </a:t>
                </a:r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83775"/>
                <a:ext cx="8399443" cy="877079"/>
              </a:xfrm>
              <a:prstGeom prst="rect">
                <a:avLst/>
              </a:prstGeom>
              <a:blipFill rotWithShape="0">
                <a:blip r:embed="rId3"/>
                <a:stretch>
                  <a:fillRect l="-362" r="-290" b="-137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lecha derecha 32"/>
          <p:cNvSpPr/>
          <p:nvPr/>
        </p:nvSpPr>
        <p:spPr>
          <a:xfrm>
            <a:off x="7975876" y="1490265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09600" y="283040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MODELOS DE SIMULACIÓN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n 20"/>
          <p:cNvPicPr/>
          <p:nvPr/>
        </p:nvPicPr>
        <p:blipFill>
          <a:blip r:embed="rId2"/>
          <a:stretch>
            <a:fillRect/>
          </a:stretch>
        </p:blipFill>
        <p:spPr>
          <a:xfrm>
            <a:off x="1319839" y="4757883"/>
            <a:ext cx="2832600" cy="1602905"/>
          </a:xfrm>
          <a:prstGeom prst="rect">
            <a:avLst/>
          </a:prstGeom>
        </p:spPr>
      </p:pic>
      <p:cxnSp>
        <p:nvCxnSpPr>
          <p:cNvPr id="3" name="Conector recto 2"/>
          <p:cNvCxnSpPr/>
          <p:nvPr/>
        </p:nvCxnSpPr>
        <p:spPr>
          <a:xfrm>
            <a:off x="5635632" y="903571"/>
            <a:ext cx="38911" cy="5457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1"/>
          <p:cNvSpPr txBox="1">
            <a:spLocks/>
          </p:cNvSpPr>
          <p:nvPr/>
        </p:nvSpPr>
        <p:spPr>
          <a:xfrm>
            <a:off x="576498" y="885213"/>
            <a:ext cx="4531079" cy="3524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BASADOS EN REDES NEURONALES (RNA)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138159" y="885213"/>
            <a:ext cx="4717150" cy="3524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BASADOS EN AUTÓMATAS CELULARES (AC)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118" y="4913560"/>
            <a:ext cx="2686997" cy="1303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49802" y="1361696"/>
                <a:ext cx="4919319" cy="177313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Sistemas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procesamiento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automático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s-E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Perceptrón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Multicapa (MLP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s-EC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RNA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(más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usada) </a:t>
                </a:r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(nodo único, 3 capas: entrada, oculta y salida)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Detecta patrones comportamiento 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comparación (t1 y t2)</a:t>
                </a:r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2" y="1361696"/>
                <a:ext cx="4919319" cy="1773130"/>
              </a:xfrm>
              <a:prstGeom prst="rect">
                <a:avLst/>
              </a:prstGeom>
              <a:blipFill rotWithShape="0">
                <a:blip r:embed="rId4"/>
                <a:stretch>
                  <a:fillRect l="-863" t="-1017" r="-1603" b="-474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507956" y="3153003"/>
                <a:ext cx="4960581" cy="1477771"/>
              </a:xfrm>
              <a:prstGeom prst="rect">
                <a:avLst/>
              </a:prstGeom>
              <a:solidFill>
                <a:srgbClr val="EFB1B7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Land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Modeler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(LCM)</a:t>
                </a:r>
              </a:p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RNA:</a:t>
                </a:r>
              </a:p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Calcular potencial transición (celda)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relaciones:</a:t>
                </a:r>
              </a:p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(ubicación uso suelo y variables explicativas)</a:t>
                </a:r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56" y="3153003"/>
                <a:ext cx="4960581" cy="1477771"/>
              </a:xfrm>
              <a:prstGeom prst="rect">
                <a:avLst/>
              </a:prstGeom>
              <a:blipFill rotWithShape="0">
                <a:blip r:embed="rId5"/>
                <a:stretch>
                  <a:fillRect l="-858" r="-245" b="-408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507956" y="3168263"/>
                <a:ext cx="4960581" cy="1477771"/>
              </a:xfrm>
              <a:prstGeom prst="rect">
                <a:avLst/>
              </a:prstGeom>
              <a:solidFill>
                <a:srgbClr val="FAD6A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Land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Modeler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(LCM)</a:t>
                </a:r>
              </a:p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RNA:</a:t>
                </a:r>
              </a:p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Calcular potencial transición (celda)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relaciones:</a:t>
                </a:r>
              </a:p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(ubicación uso suelo y variables explicativas)</a:t>
                </a: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56" y="3168263"/>
                <a:ext cx="4960581" cy="1477771"/>
              </a:xfrm>
              <a:prstGeom prst="rect">
                <a:avLst/>
              </a:prstGeom>
              <a:blipFill rotWithShape="0">
                <a:blip r:embed="rId6"/>
                <a:stretch>
                  <a:fillRect l="-733" r="-122" b="-4065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echa doblada 15"/>
          <p:cNvSpPr/>
          <p:nvPr/>
        </p:nvSpPr>
        <p:spPr>
          <a:xfrm flipV="1">
            <a:off x="249802" y="3137742"/>
            <a:ext cx="327118" cy="284503"/>
          </a:xfrm>
          <a:prstGeom prst="bentArrow">
            <a:avLst>
              <a:gd name="adj1" fmla="val 2146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5850281" y="1361696"/>
                <a:ext cx="4919319" cy="1773130"/>
              </a:xfrm>
              <a:prstGeom prst="rect">
                <a:avLst/>
              </a:prstGeom>
              <a:ln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Sistemas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simples: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reproducen </a:t>
                </a: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dinámicas espaciales complejas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Estado c/celda: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 estados previos</a:t>
                </a:r>
                <a:r>
                  <a:rPr lang="es-EC" dirty="0">
                    <a:ea typeface="Cambria Math" panose="020405030504060302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 </m:t>
                    </m:r>
                  </m:oMath>
                </a14:m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celdas en su </a:t>
                </a:r>
                <a:r>
                  <a:rPr lang="es-E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vecindad</a:t>
                </a:r>
                <a:endParaRPr lang="es-EC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281" y="1361696"/>
                <a:ext cx="4919319" cy="1773130"/>
              </a:xfrm>
              <a:prstGeom prst="rect">
                <a:avLst/>
              </a:prstGeom>
              <a:blipFill rotWithShape="0">
                <a:blip r:embed="rId7"/>
                <a:stretch>
                  <a:fillRect l="-86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ángulo 28"/>
          <p:cNvSpPr/>
          <p:nvPr/>
        </p:nvSpPr>
        <p:spPr>
          <a:xfrm>
            <a:off x="6108435" y="3153003"/>
            <a:ext cx="4960581" cy="1493031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DINAMICA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 dos funciones AC (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patcher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C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expander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Calcular probabilidad transición (celda):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 (pesos de evidencia variables explicativas)</a:t>
            </a:r>
          </a:p>
        </p:txBody>
      </p:sp>
      <p:sp>
        <p:nvSpPr>
          <p:cNvPr id="30" name="Flecha doblada 29"/>
          <p:cNvSpPr/>
          <p:nvPr/>
        </p:nvSpPr>
        <p:spPr>
          <a:xfrm flipV="1">
            <a:off x="5848211" y="3137742"/>
            <a:ext cx="329188" cy="284503"/>
          </a:xfrm>
          <a:prstGeom prst="bentArrow">
            <a:avLst>
              <a:gd name="adj1" fmla="val 21462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3464" y="1024039"/>
            <a:ext cx="5244493" cy="8405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Situaciones hipotéticas que al: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modificar comportamiento de variables (importantes)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213396" y="1024039"/>
            <a:ext cx="4556204" cy="84055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Muestran consecuencias (futuro) de diferentes procesos en el presente</a:t>
            </a:r>
          </a:p>
        </p:txBody>
      </p:sp>
      <p:sp>
        <p:nvSpPr>
          <p:cNvPr id="20" name="Flecha derecha 19"/>
          <p:cNvSpPr/>
          <p:nvPr/>
        </p:nvSpPr>
        <p:spPr>
          <a:xfrm>
            <a:off x="5848193" y="1310531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09600" y="283040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ESCENARIOS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534838" y="3340484"/>
            <a:ext cx="8626" cy="2439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10783040" y="3340486"/>
            <a:ext cx="0" cy="2327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>
            <a:off x="3940529" y="3340483"/>
            <a:ext cx="18996" cy="2439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/>
          <p:nvPr/>
        </p:nvCxnSpPr>
        <p:spPr>
          <a:xfrm flipH="1">
            <a:off x="7366958" y="3340483"/>
            <a:ext cx="8649" cy="2327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ángulo 31"/>
              <p:cNvSpPr/>
              <p:nvPr/>
            </p:nvSpPr>
            <p:spPr>
              <a:xfrm>
                <a:off x="3411498" y="2204657"/>
                <a:ext cx="4556204" cy="840555"/>
              </a:xfrm>
              <a:prstGeom prst="rect">
                <a:avLst/>
              </a:prstGeom>
              <a:solidFill>
                <a:srgbClr val="EFB1B7"/>
              </a:solidFill>
              <a:ln>
                <a:solidFill>
                  <a:srgbClr val="C00000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Metodología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→</m:t>
                    </m:r>
                  </m:oMath>
                </a14:m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obtención escenarios</a:t>
                </a:r>
              </a:p>
              <a:p>
                <a:pPr lvl="0"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s-EC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 tareas) </a:t>
                </a:r>
              </a:p>
            </p:txBody>
          </p:sp>
        </mc:Choice>
        <mc:Fallback xmlns="">
          <p:sp>
            <p:nvSpPr>
              <p:cNvPr id="32" name="Rectá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498" y="2204657"/>
                <a:ext cx="4556204" cy="840555"/>
              </a:xfrm>
              <a:prstGeom prst="rect">
                <a:avLst/>
              </a:prstGeom>
              <a:blipFill rotWithShape="0">
                <a:blip r:embed="rId2"/>
                <a:stretch>
                  <a:fillRect b="-357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ángulo 32"/>
          <p:cNvSpPr/>
          <p:nvPr/>
        </p:nvSpPr>
        <p:spPr>
          <a:xfrm>
            <a:off x="629499" y="3340483"/>
            <a:ext cx="3206105" cy="85195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variables claves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(sistema estudio)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4062820" y="3340482"/>
            <a:ext cx="3206105" cy="85195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actores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fundamentales y sus medios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7476286" y="3340481"/>
            <a:ext cx="3206105" cy="85195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Describir (escenarios) evolución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(sistema estudio)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629498" y="4638169"/>
            <a:ext cx="3206105" cy="103015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MICMAC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búsqueda de variables clave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4061069" y="4638169"/>
            <a:ext cx="3206105" cy="103015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MACTOR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análisis juego de actores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497904" y="4638169"/>
            <a:ext cx="3206105" cy="103015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SMIC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Método impactos cruzados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2095396" y="4261449"/>
            <a:ext cx="267419" cy="310551"/>
          </a:xfrm>
          <a:prstGeom prst="downArrow">
            <a:avLst/>
          </a:prstGeom>
          <a:solidFill>
            <a:srgbClr val="FAD6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echa abajo 38"/>
          <p:cNvSpPr/>
          <p:nvPr/>
        </p:nvSpPr>
        <p:spPr>
          <a:xfrm>
            <a:off x="5532166" y="4261449"/>
            <a:ext cx="267419" cy="31055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echa abajo 39"/>
          <p:cNvSpPr/>
          <p:nvPr/>
        </p:nvSpPr>
        <p:spPr>
          <a:xfrm>
            <a:off x="8967246" y="4270075"/>
            <a:ext cx="267419" cy="31055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8996" y="978564"/>
            <a:ext cx="4704272" cy="4701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Conjunto de instrumentos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normativos y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técnicos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7224" y="4500669"/>
            <a:ext cx="4777811" cy="1365705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09600" y="283040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 URBANA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332564" y="978564"/>
            <a:ext cx="3354477" cy="4701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Ordenar y regular  el uso de suelo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5733660" y="1084258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09600" y="1706715"/>
            <a:ext cx="10160000" cy="578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DE USO Y OCUPACIÓN DEL SUELO (PUOS)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38996" y="2417437"/>
            <a:ext cx="2452778" cy="4701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nstrumentos normativo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3410279" y="2523131"/>
            <a:ext cx="332362" cy="2587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3961146" y="2411758"/>
            <a:ext cx="4440982" cy="4701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Enfoque: gestión y planificación del territorio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02286" y="3406206"/>
            <a:ext cx="4440982" cy="4701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Establece: parámetros específicos que regulan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brir llave 16"/>
          <p:cNvSpPr/>
          <p:nvPr/>
        </p:nvSpPr>
        <p:spPr>
          <a:xfrm>
            <a:off x="5604294" y="3110759"/>
            <a:ext cx="218536" cy="10610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5879558" y="3113088"/>
            <a:ext cx="1288991" cy="10328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ocupación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edificación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02286" y="4796940"/>
            <a:ext cx="3003645" cy="8187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Codifica zonas homogéneas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(Zonificación)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Abrir llave 20"/>
          <p:cNvSpPr/>
          <p:nvPr/>
        </p:nvSpPr>
        <p:spPr>
          <a:xfrm>
            <a:off x="4169434" y="4675793"/>
            <a:ext cx="218536" cy="106107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brir corchete 21"/>
          <p:cNvSpPr/>
          <p:nvPr/>
        </p:nvSpPr>
        <p:spPr>
          <a:xfrm>
            <a:off x="738996" y="3209027"/>
            <a:ext cx="330679" cy="2657348"/>
          </a:xfrm>
          <a:prstGeom prst="leftBracket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adroTexto 22"/>
          <p:cNvSpPr txBox="1"/>
          <p:nvPr/>
        </p:nvSpPr>
        <p:spPr>
          <a:xfrm>
            <a:off x="11448690" y="89080"/>
            <a:ext cx="582211" cy="612784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Verde amarillo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2115</TotalTime>
  <Words>3783</Words>
  <Application>Microsoft Office PowerPoint</Application>
  <PresentationFormat>Panorámica</PresentationFormat>
  <Paragraphs>1027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2" baseType="lpstr">
      <vt:lpstr>Arial</vt:lpstr>
      <vt:lpstr>Calibri</vt:lpstr>
      <vt:lpstr>Cambria</vt:lpstr>
      <vt:lpstr>Cambria Math</vt:lpstr>
      <vt:lpstr>Times New Roman</vt:lpstr>
      <vt:lpstr>Wingdings</vt:lpstr>
      <vt:lpstr>Wingdings 2</vt:lpstr>
      <vt:lpstr>Adyacencia</vt:lpstr>
      <vt:lpstr>Presentación de PowerPoint</vt:lpstr>
      <vt:lpstr>PLANTEAMIENTO DEL PROBLEMA </vt:lpstr>
      <vt:lpstr>Presentación de PowerPoint</vt:lpstr>
      <vt:lpstr>Presentación de PowerPoint</vt:lpstr>
      <vt:lpstr>CRECIMIENTO HISTÓRICO POBLACIONAL Y URBANO DE IBARRA</vt:lpstr>
      <vt:lpstr>Presentación de PowerPoint</vt:lpstr>
      <vt:lpstr>Presentación de PowerPoint</vt:lpstr>
      <vt:lpstr>Presentación de PowerPoint</vt:lpstr>
      <vt:lpstr>Presentación de PowerPoint</vt:lpstr>
      <vt:lpstr>METODOLOGÍA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Selena</dc:creator>
  <cp:lastModifiedBy>Karito Dennise</cp:lastModifiedBy>
  <cp:revision>160</cp:revision>
  <dcterms:created xsi:type="dcterms:W3CDTF">2019-03-11T14:28:27Z</dcterms:created>
  <dcterms:modified xsi:type="dcterms:W3CDTF">2019-04-25T14:55:52Z</dcterms:modified>
</cp:coreProperties>
</file>