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7">
  <p:sldMasterIdLst>
    <p:sldMasterId id="2147483660" r:id="rId1"/>
    <p:sldMasterId id="2147483673" r:id="rId2"/>
    <p:sldMasterId id="2147483685" r:id="rId3"/>
    <p:sldMasterId id="2147483698" r:id="rId4"/>
  </p:sldMasterIdLst>
  <p:notesMasterIdLst>
    <p:notesMasterId r:id="rId49"/>
  </p:notesMasterIdLst>
  <p:handoutMasterIdLst>
    <p:handoutMasterId r:id="rId50"/>
  </p:handoutMasterIdLst>
  <p:sldIdLst>
    <p:sldId id="257" r:id="rId5"/>
    <p:sldId id="598" r:id="rId6"/>
    <p:sldId id="599" r:id="rId7"/>
    <p:sldId id="492" r:id="rId8"/>
    <p:sldId id="615" r:id="rId9"/>
    <p:sldId id="600" r:id="rId10"/>
    <p:sldId id="601" r:id="rId11"/>
    <p:sldId id="602" r:id="rId12"/>
    <p:sldId id="610" r:id="rId13"/>
    <p:sldId id="604" r:id="rId14"/>
    <p:sldId id="611" r:id="rId15"/>
    <p:sldId id="613" r:id="rId16"/>
    <p:sldId id="614" r:id="rId17"/>
    <p:sldId id="616" r:id="rId18"/>
    <p:sldId id="619" r:id="rId19"/>
    <p:sldId id="618" r:id="rId20"/>
    <p:sldId id="617" r:id="rId21"/>
    <p:sldId id="605" r:id="rId22"/>
    <p:sldId id="624" r:id="rId23"/>
    <p:sldId id="638" r:id="rId24"/>
    <p:sldId id="631" r:id="rId25"/>
    <p:sldId id="637" r:id="rId26"/>
    <p:sldId id="636" r:id="rId27"/>
    <p:sldId id="635" r:id="rId28"/>
    <p:sldId id="639" r:id="rId29"/>
    <p:sldId id="640" r:id="rId30"/>
    <p:sldId id="641" r:id="rId31"/>
    <p:sldId id="632" r:id="rId32"/>
    <p:sldId id="642" r:id="rId33"/>
    <p:sldId id="634" r:id="rId34"/>
    <p:sldId id="606" r:id="rId35"/>
    <p:sldId id="625" r:id="rId36"/>
    <p:sldId id="626" r:id="rId37"/>
    <p:sldId id="627" r:id="rId38"/>
    <p:sldId id="628" r:id="rId39"/>
    <p:sldId id="629" r:id="rId40"/>
    <p:sldId id="630" r:id="rId41"/>
    <p:sldId id="607" r:id="rId42"/>
    <p:sldId id="621" r:id="rId43"/>
    <p:sldId id="622" r:id="rId44"/>
    <p:sldId id="623" r:id="rId45"/>
    <p:sldId id="608" r:id="rId46"/>
    <p:sldId id="620" r:id="rId47"/>
    <p:sldId id="486" r:id="rId48"/>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EC"/>
    <a:srgbClr val="4F81BD"/>
    <a:srgbClr val="CACF8B"/>
    <a:srgbClr val="85192B"/>
    <a:srgbClr val="FF8001"/>
    <a:srgbClr val="E3DE00"/>
    <a:srgbClr val="FFC000"/>
    <a:srgbClr val="DA0000"/>
    <a:srgbClr val="0065B0"/>
    <a:srgbClr val="FF6D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5900" autoAdjust="0"/>
  </p:normalViewPr>
  <p:slideViewPr>
    <p:cSldViewPr snapToGrid="0" snapToObjects="1">
      <p:cViewPr varScale="1">
        <p:scale>
          <a:sx n="62" d="100"/>
          <a:sy n="62" d="100"/>
        </p:scale>
        <p:origin x="1524" y="60"/>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Ajuste de Parámetros del FLC mediante el Algoritmo de Búsqueda de Cuckoo</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dgm:t>
        <a:bodyPr/>
        <a:lstStyle/>
        <a:p>
          <a:r>
            <a:rPr lang="es-EC" sz="1400" b="0" cap="none" spc="0" dirty="0">
              <a:ln w="0"/>
              <a:solidFill>
                <a:schemeClr val="tx1"/>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w="28575"/>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solidFill>
          <a:schemeClr val="tx1"/>
        </a:solidFill>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ln>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ln>
          <a:solidFill>
            <a:schemeClr val="bg2">
              <a:lumMod val="60000"/>
              <a:lumOff val="40000"/>
            </a:schemeClr>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ln>
          <a:solidFill>
            <a:schemeClr val="bg2">
              <a:lumMod val="60000"/>
              <a:lumOff val="40000"/>
            </a:schemeClr>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28575"/>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tx1"/>
        </a:solidFill>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ln>
          <a:solidFill>
            <a:schemeClr val="bg2">
              <a:lumMod val="60000"/>
              <a:lumOff val="40000"/>
            </a:schemeClr>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ln>
          <a:solidFill>
            <a:schemeClr val="bg2">
              <a:lumMod val="60000"/>
              <a:lumOff val="40000"/>
            </a:schemeClr>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tx1"/>
        </a:solidFill>
        <a:ln>
          <a:solidFill>
            <a:schemeClr val="tx1"/>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ln>
          <a:solidFill>
            <a:schemeClr val="bg2">
              <a:lumMod val="60000"/>
              <a:lumOff val="40000"/>
            </a:schemeClr>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8B7AA2B8-75B8-4C72-8240-B7B6530C5FA5}">
      <dgm:prSet phldrT="[Texto]" custT="1"/>
      <dgm:spPr>
        <a:ln>
          <a:solidFill>
            <a:schemeClr val="tx1"/>
          </a:solidFill>
        </a:ln>
      </dgm:spPr>
      <dgm:t>
        <a:bodyPr/>
        <a:lstStyle/>
        <a:p>
          <a:r>
            <a:rPr lang="es-EC" sz="1300" b="1" cap="none" spc="0" dirty="0">
              <a:ln w="0"/>
              <a:solidFill>
                <a:srgbClr val="5940EC"/>
              </a:solidFill>
              <a:effectLst>
                <a:outerShdw blurRad="38100" dist="19050" dir="2700000" algn="tl" rotWithShape="0">
                  <a:schemeClr val="dk1">
                    <a:alpha val="40000"/>
                  </a:schemeClr>
                </a:outerShdw>
              </a:effectLst>
            </a:rPr>
            <a:t>Ajuste de Parámetros del FLC mediante el Algoritmo de Búsqueda de Cuckoo</a:t>
          </a:r>
        </a:p>
      </dgm:t>
    </dgm:pt>
    <dgm:pt modelId="{D1B1774E-BD5F-4651-91AD-8F52B789F434}" type="par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E5E1C9BC-C1DA-4402-BA9C-6C30773AA031}" type="sibTrans" cxnId="{D89BABC2-4B03-4A4F-BC1A-CE226A109B1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6104F513-A661-4E60-A1BE-1123C5A172A1}" type="pres">
      <dgm:prSet presAssocID="{8B7AA2B8-75B8-4C72-8240-B7B6530C5FA5}" presName="text_4" presStyleLbl="node1" presStyleIdx="3" presStyleCnt="7">
        <dgm:presLayoutVars>
          <dgm:bulletEnabled val="1"/>
        </dgm:presLayoutVars>
      </dgm:prSet>
      <dgm:spPr/>
    </dgm:pt>
    <dgm:pt modelId="{FBA53835-5101-488D-BFA0-2CF79C2ADB69}" type="pres">
      <dgm:prSet presAssocID="{8B7AA2B8-75B8-4C72-8240-B7B6530C5FA5}" presName="accent_4" presStyleCnt="0"/>
      <dgm:spPr/>
    </dgm:pt>
    <dgm:pt modelId="{42BE8852-95CB-4592-A316-D6C16A029E1F}" type="pres">
      <dgm:prSet presAssocID="{8B7AA2B8-75B8-4C72-8240-B7B6530C5FA5}" presName="accentRepeatNode" presStyleLbl="solidFgAcc1" presStyleIdx="3" presStyleCnt="7"/>
      <dgm:spPr>
        <a:solidFill>
          <a:schemeClr val="tx1"/>
        </a:solidFill>
        <a:ln>
          <a:solidFill>
            <a:schemeClr val="tx1"/>
          </a:solidFill>
        </a:ln>
      </dgm:spPr>
    </dgm:pt>
    <dgm:pt modelId="{8A357B76-B250-49C6-8883-C872D8727B11}" type="pres">
      <dgm:prSet presAssocID="{F875C58C-4961-4BEC-A0E4-B1BE7B722C4D}" presName="text_5" presStyleLbl="node1" presStyleIdx="4" presStyleCnt="7">
        <dgm:presLayoutVars>
          <dgm:bulletEnabled val="1"/>
        </dgm:presLayoutVars>
      </dgm:prSet>
      <dgm:spPr/>
    </dgm:pt>
    <dgm:pt modelId="{667D70BC-6C32-4E50-9680-1D38FD51559E}"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ln>
          <a:solidFill>
            <a:schemeClr val="bg2">
              <a:lumMod val="60000"/>
              <a:lumOff val="40000"/>
            </a:schemeClr>
          </a:solidFill>
        </a:ln>
      </dgm:spPr>
    </dgm:pt>
    <dgm:pt modelId="{EC5CAC8E-6DC6-46A1-8093-F08D41BEADC3}" type="pres">
      <dgm:prSet presAssocID="{F1B0E2B4-40A2-4CD9-9CD5-3A30A3043697}" presName="text_6" presStyleLbl="node1" presStyleIdx="5" presStyleCnt="7">
        <dgm:presLayoutVars>
          <dgm:bulletEnabled val="1"/>
        </dgm:presLayoutVars>
      </dgm:prSet>
      <dgm:spPr/>
    </dgm:pt>
    <dgm:pt modelId="{00140C88-BC99-478B-8D8D-BA970DA5008E}"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311B38C6-D40A-4E01-A133-842264CC6B6B}" type="pres">
      <dgm:prSet presAssocID="{C21948AF-7B81-4B1F-857C-0A2C1AD70540}" presName="text_7" presStyleLbl="node1" presStyleIdx="6" presStyleCnt="7">
        <dgm:presLayoutVars>
          <dgm:bulletEnabled val="1"/>
        </dgm:presLayoutVars>
      </dgm:prSet>
      <dgm:spPr/>
    </dgm:pt>
    <dgm:pt modelId="{3D6194FE-E618-4F38-BF7B-EC81E3CE9B91}" type="pres">
      <dgm:prSet presAssocID="{C21948AF-7B81-4B1F-857C-0A2C1AD70540}" presName="accent_7" presStyleCnt="0"/>
      <dgm:spPr/>
    </dgm:pt>
    <dgm:pt modelId="{876AC681-D9CB-4608-BB5E-144E8871A42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A20D401B-1F51-436E-BB1F-F956049B07C3}" type="presOf" srcId="{F1B0E2B4-40A2-4CD9-9CD5-3A30A3043697}" destId="{EC5CAC8E-6DC6-46A1-8093-F08D41BEADC3}" srcOrd="0" destOrd="0" presId="urn:microsoft.com/office/officeart/2008/layout/VerticalCurvedLi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DBA4B883-61BA-4331-8C65-CC0E83281AD9}" type="presOf" srcId="{8B7AA2B8-75B8-4C72-8240-B7B6530C5FA5}" destId="{6104F513-A661-4E60-A1BE-1123C5A172A1}" srcOrd="0" destOrd="0" presId="urn:microsoft.com/office/officeart/2008/layout/VerticalCurvedList"/>
    <dgm:cxn modelId="{D62DE69E-AD55-4AA2-99EE-134D28446775}" type="presOf" srcId="{C21948AF-7B81-4B1F-857C-0A2C1AD70540}" destId="{311B38C6-D40A-4E01-A133-842264CC6B6B}" srcOrd="0" destOrd="0" presId="urn:microsoft.com/office/officeart/2008/layout/VerticalCurvedList"/>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D89BABC2-4B03-4A4F-BC1A-CE226A109B17}" srcId="{5A08616C-3A18-46CD-9CA0-74089D2BCFF2}" destId="{8B7AA2B8-75B8-4C72-8240-B7B6530C5FA5}" srcOrd="3" destOrd="0" parTransId="{D1B1774E-BD5F-4651-91AD-8F52B789F434}" sibTransId="{E5E1C9BC-C1DA-4402-BA9C-6C30773AA031}"/>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680786FF-6A21-4EDB-A993-80D51B1AFD87}" type="presOf" srcId="{F875C58C-4961-4BEC-A0E4-B1BE7B722C4D}" destId="{8A357B76-B250-49C6-8883-C872D8727B11}"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7900CDA7-6906-458C-B91A-6B1D9CA0A189}" type="presParOf" srcId="{0AC0DB7A-C3DB-4D1A-9839-7032510A1FDF}" destId="{6104F513-A661-4E60-A1BE-1123C5A172A1}" srcOrd="7" destOrd="0" presId="urn:microsoft.com/office/officeart/2008/layout/VerticalCurvedList"/>
    <dgm:cxn modelId="{DDE629C9-1C93-4563-A724-A3E48F4C7F31}" type="presParOf" srcId="{0AC0DB7A-C3DB-4D1A-9839-7032510A1FDF}" destId="{FBA53835-5101-488D-BFA0-2CF79C2ADB69}" srcOrd="8" destOrd="0" presId="urn:microsoft.com/office/officeart/2008/layout/VerticalCurvedList"/>
    <dgm:cxn modelId="{E5A12549-5FEC-40A5-8002-0A1BBB897B4B}" type="presParOf" srcId="{FBA53835-5101-488D-BFA0-2CF79C2ADB69}" destId="{42BE8852-95CB-4592-A316-D6C16A029E1F}" srcOrd="0" destOrd="0" presId="urn:microsoft.com/office/officeart/2008/layout/VerticalCurvedList"/>
    <dgm:cxn modelId="{A03D33C8-6BDF-4BA8-916C-23E8D3B1DC6A}" type="presParOf" srcId="{0AC0DB7A-C3DB-4D1A-9839-7032510A1FDF}" destId="{8A357B76-B250-49C6-8883-C872D8727B11}" srcOrd="9" destOrd="0" presId="urn:microsoft.com/office/officeart/2008/layout/VerticalCurvedList"/>
    <dgm:cxn modelId="{0DA286CB-7D7F-4FEF-B456-3E4E38D08CE4}" type="presParOf" srcId="{0AC0DB7A-C3DB-4D1A-9839-7032510A1FDF}" destId="{667D70BC-6C32-4E50-9680-1D38FD51559E}" srcOrd="10" destOrd="0" presId="urn:microsoft.com/office/officeart/2008/layout/VerticalCurvedList"/>
    <dgm:cxn modelId="{3C29670D-38B7-417C-A768-3BF5CEE6C8F8}" type="presParOf" srcId="{667D70BC-6C32-4E50-9680-1D38FD51559E}" destId="{3880881E-51FF-496F-9BDC-B33E2AEBE85D}" srcOrd="0" destOrd="0" presId="urn:microsoft.com/office/officeart/2008/layout/VerticalCurvedList"/>
    <dgm:cxn modelId="{042865A8-82FF-41DB-9D9D-9D8B1D09303E}" type="presParOf" srcId="{0AC0DB7A-C3DB-4D1A-9839-7032510A1FDF}" destId="{EC5CAC8E-6DC6-46A1-8093-F08D41BEADC3}" srcOrd="11" destOrd="0" presId="urn:microsoft.com/office/officeart/2008/layout/VerticalCurvedList"/>
    <dgm:cxn modelId="{469B5EC8-B546-4654-9C2D-ACDF306B7D32}" type="presParOf" srcId="{0AC0DB7A-C3DB-4D1A-9839-7032510A1FDF}" destId="{00140C88-BC99-478B-8D8D-BA970DA5008E}" srcOrd="12" destOrd="0" presId="urn:microsoft.com/office/officeart/2008/layout/VerticalCurvedList"/>
    <dgm:cxn modelId="{F81E9716-1632-412B-9174-A8B9000582A9}" type="presParOf" srcId="{00140C88-BC99-478B-8D8D-BA970DA5008E}" destId="{F3DBF5A9-8A72-4905-B59B-FD348024D962}" srcOrd="0" destOrd="0" presId="urn:microsoft.com/office/officeart/2008/layout/VerticalCurvedList"/>
    <dgm:cxn modelId="{EEE00428-6F07-43EC-9212-2373D33570F6}" type="presParOf" srcId="{0AC0DB7A-C3DB-4D1A-9839-7032510A1FDF}" destId="{311B38C6-D40A-4E01-A133-842264CC6B6B}" srcOrd="13" destOrd="0" presId="urn:microsoft.com/office/officeart/2008/layout/VerticalCurvedList"/>
    <dgm:cxn modelId="{2C8F7E91-9ADB-462C-8223-27A016644DEE}" type="presParOf" srcId="{0AC0DB7A-C3DB-4D1A-9839-7032510A1FDF}" destId="{3D6194FE-E618-4F38-BF7B-EC81E3CE9B91}" srcOrd="14" destOrd="0" presId="urn:microsoft.com/office/officeart/2008/layout/VerticalCurvedList"/>
    <dgm:cxn modelId="{1294AB06-DE15-4C09-8559-6D40ACCBA62C}" type="presParOf" srcId="{3D6194FE-E618-4F38-BF7B-EC81E3CE9B91}" destId="{876AC681-D9CB-4608-BB5E-144E8871A42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875C58C-4961-4BEC-A0E4-B1BE7B722C4D}">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Análisis de Resultados</a:t>
          </a:r>
        </a:p>
      </dgm:t>
    </dgm:pt>
    <dgm:pt modelId="{F2DBD714-BFC0-4F21-BD2E-248B40D8AB11}" type="par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43F3122D-3034-471E-AD46-01C8935D33DF}" type="sibTrans" cxnId="{45A284B7-3920-4E67-AAD6-B072A3FEDE13}">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DE17C91-16EC-4AD7-91C4-3A6F54CBE5DA}">
      <dgm:prSet phldrT="[Texto]"/>
      <dgm:spPr>
        <a:ln>
          <a:solidFill>
            <a:schemeClr val="bg2">
              <a:lumMod val="60000"/>
              <a:lumOff val="40000"/>
            </a:schemeClr>
          </a:solidFill>
        </a:ln>
      </dgm:spPr>
      <dgm:t>
        <a:bodyPr/>
        <a:lstStyle/>
        <a:p>
          <a:r>
            <a:rPr lang="es-EC" b="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gm:t>
    </dgm:pt>
    <dgm:pt modelId="{B2BAC3A1-CD2E-4A83-87AC-5CC444946160}" type="parTrans" cxnId="{BAF64AAD-8357-486E-B3C7-46F579D9DDB8}">
      <dgm:prSet/>
      <dgm:spPr/>
      <dgm:t>
        <a:bodyPr/>
        <a:lstStyle/>
        <a:p>
          <a:endParaRPr lang="es-EC"/>
        </a:p>
      </dgm:t>
    </dgm:pt>
    <dgm:pt modelId="{EA96D60F-21EE-4555-8F90-C7D39B79EAA6}" type="sibTrans" cxnId="{BAF64AAD-8357-486E-B3C7-46F579D9DDB8}">
      <dgm:prSet/>
      <dgm:spPr/>
      <dgm:t>
        <a:bodyPr/>
        <a:lstStyle/>
        <a:p>
          <a:endParaRPr lang="es-EC"/>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05626F5B-6929-42D4-986E-0593D663679C}" type="pres">
      <dgm:prSet presAssocID="{BDE17C91-16EC-4AD7-91C4-3A6F54CBE5DA}" presName="text_4" presStyleLbl="node1" presStyleIdx="3" presStyleCnt="7">
        <dgm:presLayoutVars>
          <dgm:bulletEnabled val="1"/>
        </dgm:presLayoutVars>
      </dgm:prSet>
      <dgm:spPr/>
    </dgm:pt>
    <dgm:pt modelId="{30317B21-B290-4ED1-8F3B-77711C5CEE5D}" type="pres">
      <dgm:prSet presAssocID="{BDE17C91-16EC-4AD7-91C4-3A6F54CBE5DA}" presName="accent_4" presStyleCnt="0"/>
      <dgm:spPr/>
    </dgm:pt>
    <dgm:pt modelId="{2EDA1B23-5124-4BC5-A5CB-9F5F7DAC79F1}" type="pres">
      <dgm:prSet presAssocID="{BDE17C91-16EC-4AD7-91C4-3A6F54CBE5DA}" presName="accentRepeatNode" presStyleLbl="solidFgAcc1" presStyleIdx="3" presStyleCnt="7"/>
      <dgm:spPr>
        <a:ln>
          <a:solidFill>
            <a:schemeClr val="bg2">
              <a:lumMod val="60000"/>
              <a:lumOff val="40000"/>
            </a:schemeClr>
          </a:solidFill>
        </a:ln>
      </dgm:spPr>
    </dgm:pt>
    <dgm:pt modelId="{88530EB4-19B1-4047-8D90-1CE1064B1879}" type="pres">
      <dgm:prSet presAssocID="{F875C58C-4961-4BEC-A0E4-B1BE7B722C4D}" presName="text_5" presStyleLbl="node1" presStyleIdx="4" presStyleCnt="7">
        <dgm:presLayoutVars>
          <dgm:bulletEnabled val="1"/>
        </dgm:presLayoutVars>
      </dgm:prSet>
      <dgm:spPr/>
    </dgm:pt>
    <dgm:pt modelId="{9FE82827-D09A-460B-85AF-22867D1F0B46}" type="pres">
      <dgm:prSet presAssocID="{F875C58C-4961-4BEC-A0E4-B1BE7B722C4D}" presName="accent_5" presStyleCnt="0"/>
      <dgm:spPr/>
    </dgm:pt>
    <dgm:pt modelId="{3880881E-51FF-496F-9BDC-B33E2AEBE85D}" type="pres">
      <dgm:prSet presAssocID="{F875C58C-4961-4BEC-A0E4-B1BE7B722C4D}" presName="accentRepeatNode" presStyleLbl="solidFgAcc1" presStyleIdx="4" presStyleCnt="7"/>
      <dgm:spPr>
        <a:solidFill>
          <a:schemeClr val="tx1"/>
        </a:solidFill>
        <a:ln>
          <a:solidFill>
            <a:schemeClr val="tx1"/>
          </a:solidFill>
        </a:ln>
      </dgm:spPr>
    </dgm:pt>
    <dgm:pt modelId="{C3337FBD-E1CC-42C7-8E03-F2357B924FAA}" type="pres">
      <dgm:prSet presAssocID="{F1B0E2B4-40A2-4CD9-9CD5-3A30A3043697}" presName="text_6" presStyleLbl="node1" presStyleIdx="5" presStyleCnt="7">
        <dgm:presLayoutVars>
          <dgm:bulletEnabled val="1"/>
        </dgm:presLayoutVars>
      </dgm:prSet>
      <dgm:spPr/>
    </dgm:pt>
    <dgm:pt modelId="{9A5A4C7A-477B-4144-B072-91A86CA204EA}"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ln>
          <a:solidFill>
            <a:schemeClr val="bg2">
              <a:lumMod val="60000"/>
              <a:lumOff val="40000"/>
            </a:schemeClr>
          </a:solidFill>
        </a:ln>
      </dgm:spPr>
    </dgm:pt>
    <dgm:pt modelId="{A142C3D9-F211-4129-9A08-D0C281D5007A}" type="pres">
      <dgm:prSet presAssocID="{C21948AF-7B81-4B1F-857C-0A2C1AD70540}" presName="text_7" presStyleLbl="node1" presStyleIdx="6" presStyleCnt="7">
        <dgm:presLayoutVars>
          <dgm:bulletEnabled val="1"/>
        </dgm:presLayoutVars>
      </dgm:prSet>
      <dgm:spPr/>
    </dgm:pt>
    <dgm:pt modelId="{B7DABFF5-5A9D-4049-A058-17665437B5EF}" type="pres">
      <dgm:prSet presAssocID="{C21948AF-7B81-4B1F-857C-0A2C1AD70540}" presName="accent_7" presStyleCnt="0"/>
      <dgm:spPr/>
    </dgm:pt>
    <dgm:pt modelId="{FFAFA94A-1BB3-4962-A530-F4D10DDD4B1B}"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BFA6C43D-C479-4A54-A6C9-350B296416D7}" srcId="{5A08616C-3A18-46CD-9CA0-74089D2BCFF2}" destId="{F1B0E2B4-40A2-4CD9-9CD5-3A30A3043697}" srcOrd="5" destOrd="0" parTransId="{70FC67F6-929D-4F38-B933-E0C31183749E}" sibTransId="{C45DB1E0-CC2B-4C89-970E-E3232DA09662}"/>
    <dgm:cxn modelId="{33426865-1636-43DF-A475-A12C4FFF3E93}" type="presOf" srcId="{3B6EA3EF-4137-418C-9FB7-DB524A832EC1}" destId="{9A9E09C1-840B-4A81-91E9-935D8E10CE8A}" srcOrd="0" destOrd="0" presId="urn:microsoft.com/office/officeart/2008/layout/VerticalCurvedList"/>
    <dgm:cxn modelId="{5EBEE569-6663-4F90-A1A4-FEE9038A256E}" type="presOf" srcId="{C21948AF-7B81-4B1F-857C-0A2C1AD70540}" destId="{A142C3D9-F211-4129-9A08-D0C281D5007A}"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30BB8899-FE49-491E-A656-68E15AE5E38C}" type="presOf" srcId="{BDE17C91-16EC-4AD7-91C4-3A6F54CBE5DA}" destId="{05626F5B-6929-42D4-986E-0593D663679C}" srcOrd="0" destOrd="0" presId="urn:microsoft.com/office/officeart/2008/layout/VerticalCurvedList"/>
    <dgm:cxn modelId="{BAF64AAD-8357-486E-B3C7-46F579D9DDB8}" srcId="{5A08616C-3A18-46CD-9CA0-74089D2BCFF2}" destId="{BDE17C91-16EC-4AD7-91C4-3A6F54CBE5DA}" srcOrd="3" destOrd="0" parTransId="{B2BAC3A1-CD2E-4A83-87AC-5CC444946160}" sibTransId="{EA96D60F-21EE-4555-8F90-C7D39B79EAA6}"/>
    <dgm:cxn modelId="{A98011AF-FC29-448F-9FFB-54F25410315D}" type="presOf" srcId="{0B969C05-367E-48AB-96A1-4BCD17977249}" destId="{AD8AAFF1-673A-4C9C-A631-116EC80665F1}" srcOrd="0" destOrd="0" presId="urn:microsoft.com/office/officeart/2008/layout/VerticalCurvedList"/>
    <dgm:cxn modelId="{45A284B7-3920-4E67-AAD6-B072A3FEDE13}" srcId="{5A08616C-3A18-46CD-9CA0-74089D2BCFF2}" destId="{F875C58C-4961-4BEC-A0E4-B1BE7B722C4D}" srcOrd="4" destOrd="0" parTransId="{F2DBD714-BFC0-4F21-BD2E-248B40D8AB11}" sibTransId="{43F3122D-3034-471E-AD46-01C8935D33DF}"/>
    <dgm:cxn modelId="{21E1DBCA-6DA5-4515-8220-F1571DD35EAE}" type="presOf" srcId="{F875C58C-4961-4BEC-A0E4-B1BE7B722C4D}" destId="{88530EB4-19B1-4047-8D90-1CE1064B1879}" srcOrd="0" destOrd="0" presId="urn:microsoft.com/office/officeart/2008/layout/VerticalCurvedList"/>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5C160DF8-209C-468A-BBA9-B882C753FFFF}" type="presOf" srcId="{F1B0E2B4-40A2-4CD9-9CD5-3A30A3043697}" destId="{C3337FBD-E1CC-42C7-8E03-F2357B924FAA}" srcOrd="0" destOrd="0" presId="urn:microsoft.com/office/officeart/2008/layout/VerticalCurvedList"/>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91DC557B-DBEA-43C7-A74D-67799ABFF4FA}" type="presParOf" srcId="{0AC0DB7A-C3DB-4D1A-9839-7032510A1FDF}" destId="{05626F5B-6929-42D4-986E-0593D663679C}" srcOrd="7" destOrd="0" presId="urn:microsoft.com/office/officeart/2008/layout/VerticalCurvedList"/>
    <dgm:cxn modelId="{0F14C74A-5437-488D-810A-FC877E407363}" type="presParOf" srcId="{0AC0DB7A-C3DB-4D1A-9839-7032510A1FDF}" destId="{30317B21-B290-4ED1-8F3B-77711C5CEE5D}" srcOrd="8" destOrd="0" presId="urn:microsoft.com/office/officeart/2008/layout/VerticalCurvedList"/>
    <dgm:cxn modelId="{C691BC30-6F30-4901-B5DF-268609C85555}" type="presParOf" srcId="{30317B21-B290-4ED1-8F3B-77711C5CEE5D}" destId="{2EDA1B23-5124-4BC5-A5CB-9F5F7DAC79F1}" srcOrd="0" destOrd="0" presId="urn:microsoft.com/office/officeart/2008/layout/VerticalCurvedList"/>
    <dgm:cxn modelId="{A49E4879-6AC4-40F4-9920-A1F4E2DC77C8}" type="presParOf" srcId="{0AC0DB7A-C3DB-4D1A-9839-7032510A1FDF}" destId="{88530EB4-19B1-4047-8D90-1CE1064B1879}" srcOrd="9" destOrd="0" presId="urn:microsoft.com/office/officeart/2008/layout/VerticalCurvedList"/>
    <dgm:cxn modelId="{6623D7EC-E220-49A7-9530-B3B924D3889A}" type="presParOf" srcId="{0AC0DB7A-C3DB-4D1A-9839-7032510A1FDF}" destId="{9FE82827-D09A-460B-85AF-22867D1F0B46}" srcOrd="10" destOrd="0" presId="urn:microsoft.com/office/officeart/2008/layout/VerticalCurvedList"/>
    <dgm:cxn modelId="{09B399BE-2C0A-4846-B094-20E7853222DA}" type="presParOf" srcId="{9FE82827-D09A-460B-85AF-22867D1F0B46}" destId="{3880881E-51FF-496F-9BDC-B33E2AEBE85D}" srcOrd="0" destOrd="0" presId="urn:microsoft.com/office/officeart/2008/layout/VerticalCurvedList"/>
    <dgm:cxn modelId="{34F1FFF2-4359-4CC0-B066-81D2997D43F7}" type="presParOf" srcId="{0AC0DB7A-C3DB-4D1A-9839-7032510A1FDF}" destId="{C3337FBD-E1CC-42C7-8E03-F2357B924FAA}" srcOrd="11" destOrd="0" presId="urn:microsoft.com/office/officeart/2008/layout/VerticalCurvedList"/>
    <dgm:cxn modelId="{BEE312BD-EBD2-43C0-81C2-55A05C0792D7}" type="presParOf" srcId="{0AC0DB7A-C3DB-4D1A-9839-7032510A1FDF}" destId="{9A5A4C7A-477B-4144-B072-91A86CA204EA}" srcOrd="12" destOrd="0" presId="urn:microsoft.com/office/officeart/2008/layout/VerticalCurvedList"/>
    <dgm:cxn modelId="{BF3BF00D-6B18-4B3C-8367-65483C0B95D9}" type="presParOf" srcId="{9A5A4C7A-477B-4144-B072-91A86CA204EA}" destId="{F3DBF5A9-8A72-4905-B59B-FD348024D962}" srcOrd="0" destOrd="0" presId="urn:microsoft.com/office/officeart/2008/layout/VerticalCurvedList"/>
    <dgm:cxn modelId="{BF0392F5-FC9D-4A28-BA2F-6FF550CA7834}" type="presParOf" srcId="{0AC0DB7A-C3DB-4D1A-9839-7032510A1FDF}" destId="{A142C3D9-F211-4129-9A08-D0C281D5007A}" srcOrd="13" destOrd="0" presId="urn:microsoft.com/office/officeart/2008/layout/VerticalCurvedList"/>
    <dgm:cxn modelId="{C3BD5D33-E5F9-4099-B6F6-AE0E70A0F55A}" type="presParOf" srcId="{0AC0DB7A-C3DB-4D1A-9839-7032510A1FDF}" destId="{B7DABFF5-5A9D-4049-A058-17665437B5EF}" srcOrd="14" destOrd="0" presId="urn:microsoft.com/office/officeart/2008/layout/VerticalCurvedList"/>
    <dgm:cxn modelId="{CB357693-8827-41F0-8024-026F8F25D4A6}" type="presParOf" srcId="{B7DABFF5-5A9D-4049-A058-17665437B5EF}" destId="{FFAFA94A-1BB3-4962-A530-F4D10DDD4B1B}"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F1B0E2B4-40A2-4CD9-9CD5-3A30A3043697}">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Conclusiones y Recomendaciones</a:t>
          </a:r>
        </a:p>
      </dgm:t>
    </dgm:pt>
    <dgm:pt modelId="{70FC67F6-929D-4F38-B933-E0C31183749E}" type="par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45DB1E0-CC2B-4C89-970E-E3232DA09662}" type="sibTrans" cxnId="{BFA6C43D-C479-4A54-A6C9-350B296416D7}">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DE17C91-16EC-4AD7-91C4-3A6F54CBE5DA}">
      <dgm:prSet phldrT="[Texto]"/>
      <dgm:spPr>
        <a:ln>
          <a:solidFill>
            <a:schemeClr val="bg2">
              <a:lumMod val="60000"/>
              <a:lumOff val="40000"/>
            </a:schemeClr>
          </a:solidFill>
        </a:ln>
      </dgm:spPr>
      <dgm:t>
        <a:bodyPr/>
        <a:lstStyle/>
        <a:p>
          <a:r>
            <a:rPr lang="es-EC" b="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gm:t>
    </dgm:pt>
    <dgm:pt modelId="{B2BAC3A1-CD2E-4A83-87AC-5CC444946160}" type="parTrans" cxnId="{BAF64AAD-8357-486E-B3C7-46F579D9DDB8}">
      <dgm:prSet/>
      <dgm:spPr/>
      <dgm:t>
        <a:bodyPr/>
        <a:lstStyle/>
        <a:p>
          <a:endParaRPr lang="es-EC"/>
        </a:p>
      </dgm:t>
    </dgm:pt>
    <dgm:pt modelId="{EA96D60F-21EE-4555-8F90-C7D39B79EAA6}" type="sibTrans" cxnId="{BAF64AAD-8357-486E-B3C7-46F579D9DDB8}">
      <dgm:prSet/>
      <dgm:spPr/>
      <dgm:t>
        <a:bodyPr/>
        <a:lstStyle/>
        <a:p>
          <a:endParaRPr lang="es-EC"/>
        </a:p>
      </dgm:t>
    </dgm:pt>
    <dgm:pt modelId="{3E27CE17-68B2-40A0-BD6E-294C65856C41}">
      <dgm:prSet phldrT="[Texto]"/>
      <dgm:spPr>
        <a:ln>
          <a:solidFill>
            <a:schemeClr val="bg2">
              <a:lumMod val="60000"/>
              <a:lumOff val="40000"/>
            </a:schemeClr>
          </a:solidFill>
        </a:ln>
      </dgm:spPr>
      <dgm:t>
        <a:bodyPr/>
        <a:lstStyle/>
        <a:p>
          <a:r>
            <a:rPr lang="es-EC"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8EDEBFDA-F331-476E-8C7F-940F9622B9A6}" type="parTrans" cxnId="{E526F65F-5DBC-4CD1-9507-233A499F3167}">
      <dgm:prSet/>
      <dgm:spPr/>
      <dgm:t>
        <a:bodyPr/>
        <a:lstStyle/>
        <a:p>
          <a:endParaRPr lang="es-EC"/>
        </a:p>
      </dgm:t>
    </dgm:pt>
    <dgm:pt modelId="{4E38E0BE-ED81-4A73-ABBF-F744511D0ED1}" type="sibTrans" cxnId="{E526F65F-5DBC-4CD1-9507-233A499F3167}">
      <dgm:prSet/>
      <dgm:spPr/>
      <dgm:t>
        <a:bodyPr/>
        <a:lstStyle/>
        <a:p>
          <a:endParaRPr lang="es-EC"/>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05626F5B-6929-42D4-986E-0593D663679C}" type="pres">
      <dgm:prSet presAssocID="{BDE17C91-16EC-4AD7-91C4-3A6F54CBE5DA}" presName="text_4" presStyleLbl="node1" presStyleIdx="3" presStyleCnt="7">
        <dgm:presLayoutVars>
          <dgm:bulletEnabled val="1"/>
        </dgm:presLayoutVars>
      </dgm:prSet>
      <dgm:spPr/>
    </dgm:pt>
    <dgm:pt modelId="{30317B21-B290-4ED1-8F3B-77711C5CEE5D}" type="pres">
      <dgm:prSet presAssocID="{BDE17C91-16EC-4AD7-91C4-3A6F54CBE5DA}" presName="accent_4" presStyleCnt="0"/>
      <dgm:spPr/>
    </dgm:pt>
    <dgm:pt modelId="{2EDA1B23-5124-4BC5-A5CB-9F5F7DAC79F1}" type="pres">
      <dgm:prSet presAssocID="{BDE17C91-16EC-4AD7-91C4-3A6F54CBE5DA}" presName="accentRepeatNode" presStyleLbl="solidFgAcc1" presStyleIdx="3" presStyleCnt="7"/>
      <dgm:spPr>
        <a:ln>
          <a:solidFill>
            <a:schemeClr val="bg2">
              <a:lumMod val="60000"/>
              <a:lumOff val="40000"/>
            </a:schemeClr>
          </a:solidFill>
        </a:ln>
      </dgm:spPr>
    </dgm:pt>
    <dgm:pt modelId="{420664EF-345F-488A-A987-DE6E99FE036D}" type="pres">
      <dgm:prSet presAssocID="{3E27CE17-68B2-40A0-BD6E-294C65856C41}" presName="text_5" presStyleLbl="node1" presStyleIdx="4" presStyleCnt="7">
        <dgm:presLayoutVars>
          <dgm:bulletEnabled val="1"/>
        </dgm:presLayoutVars>
      </dgm:prSet>
      <dgm:spPr/>
    </dgm:pt>
    <dgm:pt modelId="{F92F7135-0B28-4959-8D72-7187C96DC009}" type="pres">
      <dgm:prSet presAssocID="{3E27CE17-68B2-40A0-BD6E-294C65856C41}" presName="accent_5" presStyleCnt="0"/>
      <dgm:spPr/>
    </dgm:pt>
    <dgm:pt modelId="{170BC2C3-7A7D-4A73-9478-8F60D22C13FF}" type="pres">
      <dgm:prSet presAssocID="{3E27CE17-68B2-40A0-BD6E-294C65856C41}" presName="accentRepeatNode" presStyleLbl="solidFgAcc1" presStyleIdx="4" presStyleCnt="7"/>
      <dgm:spPr>
        <a:ln>
          <a:solidFill>
            <a:schemeClr val="bg2">
              <a:lumMod val="60000"/>
              <a:lumOff val="40000"/>
            </a:schemeClr>
          </a:solidFill>
        </a:ln>
      </dgm:spPr>
    </dgm:pt>
    <dgm:pt modelId="{92E2A8EA-4EAB-4421-B60C-9A0CB355930B}" type="pres">
      <dgm:prSet presAssocID="{F1B0E2B4-40A2-4CD9-9CD5-3A30A3043697}" presName="text_6" presStyleLbl="node1" presStyleIdx="5" presStyleCnt="7">
        <dgm:presLayoutVars>
          <dgm:bulletEnabled val="1"/>
        </dgm:presLayoutVars>
      </dgm:prSet>
      <dgm:spPr/>
    </dgm:pt>
    <dgm:pt modelId="{E51D81F6-05FA-4BC3-8965-B6E0268798BC}" type="pres">
      <dgm:prSet presAssocID="{F1B0E2B4-40A2-4CD9-9CD5-3A30A3043697}" presName="accent_6" presStyleCnt="0"/>
      <dgm:spPr/>
    </dgm:pt>
    <dgm:pt modelId="{F3DBF5A9-8A72-4905-B59B-FD348024D962}" type="pres">
      <dgm:prSet presAssocID="{F1B0E2B4-40A2-4CD9-9CD5-3A30A3043697}" presName="accentRepeatNode" presStyleLbl="solidFgAcc1" presStyleIdx="5" presStyleCnt="7"/>
      <dgm:spPr>
        <a:solidFill>
          <a:schemeClr val="tx1"/>
        </a:solidFill>
        <a:ln>
          <a:solidFill>
            <a:schemeClr val="tx1"/>
          </a:solidFill>
        </a:ln>
      </dgm:spPr>
    </dgm:pt>
    <dgm:pt modelId="{A049C58F-33B6-4DC8-AEAF-61C1C4EE50D5}" type="pres">
      <dgm:prSet presAssocID="{C21948AF-7B81-4B1F-857C-0A2C1AD70540}" presName="text_7" presStyleLbl="node1" presStyleIdx="6" presStyleCnt="7">
        <dgm:presLayoutVars>
          <dgm:bulletEnabled val="1"/>
        </dgm:presLayoutVars>
      </dgm:prSet>
      <dgm:spPr/>
    </dgm:pt>
    <dgm:pt modelId="{6416A8F3-0D1D-4C4F-AD68-9BA036A5F55A}" type="pres">
      <dgm:prSet presAssocID="{C21948AF-7B81-4B1F-857C-0A2C1AD70540}" presName="accent_7" presStyleCnt="0"/>
      <dgm:spPr/>
    </dgm:pt>
    <dgm:pt modelId="{821D6C80-F193-4E53-B884-6856DAF90579}" type="pres">
      <dgm:prSet presAssocID="{C21948AF-7B81-4B1F-857C-0A2C1AD70540}" presName="accentRepeatNode" presStyleLbl="solidFgAcc1" presStyleIdx="6" presStyleCnt="7"/>
      <dgm:spPr>
        <a:ln>
          <a:solidFill>
            <a:schemeClr val="bg2">
              <a:lumMod val="60000"/>
              <a:lumOff val="40000"/>
            </a:schemeClr>
          </a:solidFill>
        </a:ln>
      </dgm:spPr>
    </dgm:pt>
  </dgm:ptLst>
  <dgm:cxnL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F6CB0E33-BF2B-4EB8-8BE1-FC335B17A2CB}" type="presOf" srcId="{C21948AF-7B81-4B1F-857C-0A2C1AD70540}" destId="{A049C58F-33B6-4DC8-AEAF-61C1C4EE50D5}" srcOrd="0" destOrd="0" presId="urn:microsoft.com/office/officeart/2008/layout/VerticalCurvedList"/>
    <dgm:cxn modelId="{BFA6C43D-C479-4A54-A6C9-350B296416D7}" srcId="{5A08616C-3A18-46CD-9CA0-74089D2BCFF2}" destId="{F1B0E2B4-40A2-4CD9-9CD5-3A30A3043697}" srcOrd="5" destOrd="0" parTransId="{70FC67F6-929D-4F38-B933-E0C31183749E}" sibTransId="{C45DB1E0-CC2B-4C89-970E-E3232DA09662}"/>
    <dgm:cxn modelId="{E526F65F-5DBC-4CD1-9507-233A499F3167}" srcId="{5A08616C-3A18-46CD-9CA0-74089D2BCFF2}" destId="{3E27CE17-68B2-40A0-BD6E-294C65856C41}" srcOrd="4" destOrd="0" parTransId="{8EDEBFDA-F331-476E-8C7F-940F9622B9A6}" sibTransId="{4E38E0BE-ED81-4A73-ABBF-F744511D0ED1}"/>
    <dgm:cxn modelId="{33426865-1636-43DF-A475-A12C4FFF3E93}" type="presOf" srcId="{3B6EA3EF-4137-418C-9FB7-DB524A832EC1}" destId="{9A9E09C1-840B-4A81-91E9-935D8E10CE8A}" srcOrd="0" destOrd="0" presId="urn:microsoft.com/office/officeart/2008/layout/VerticalCurvedList"/>
    <dgm:cxn modelId="{C4E8B852-A411-472B-A737-4CBDEF00D0CB}" type="presOf" srcId="{3E27CE17-68B2-40A0-BD6E-294C65856C41}" destId="{420664EF-345F-488A-A987-DE6E99FE036D}"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0C5EA084-D2DB-4E97-A568-8D47DED9E713}" type="presOf" srcId="{F1B0E2B4-40A2-4CD9-9CD5-3A30A3043697}" destId="{92E2A8EA-4EAB-4421-B60C-9A0CB355930B}" srcOrd="0" destOrd="0" presId="urn:microsoft.com/office/officeart/2008/layout/VerticalCurvedList"/>
    <dgm:cxn modelId="{30BB8899-FE49-491E-A656-68E15AE5E38C}" type="presOf" srcId="{BDE17C91-16EC-4AD7-91C4-3A6F54CBE5DA}" destId="{05626F5B-6929-42D4-986E-0593D663679C}" srcOrd="0" destOrd="0" presId="urn:microsoft.com/office/officeart/2008/layout/VerticalCurvedList"/>
    <dgm:cxn modelId="{BAF64AAD-8357-486E-B3C7-46F579D9DDB8}" srcId="{5A08616C-3A18-46CD-9CA0-74089D2BCFF2}" destId="{BDE17C91-16EC-4AD7-91C4-3A6F54CBE5DA}" srcOrd="3" destOrd="0" parTransId="{B2BAC3A1-CD2E-4A83-87AC-5CC444946160}" sibTransId="{EA96D60F-21EE-4555-8F90-C7D39B79EAA6}"/>
    <dgm:cxn modelId="{A98011AF-FC29-448F-9FFB-54F25410315D}" type="presOf" srcId="{0B969C05-367E-48AB-96A1-4BCD17977249}" destId="{AD8AAFF1-673A-4C9C-A631-116EC80665F1}" srcOrd="0" destOrd="0" presId="urn:microsoft.com/office/officeart/2008/layout/VerticalCurvedList"/>
    <dgm:cxn modelId="{DEB9F3E2-3AF6-4E84-8F5F-E8CFBB29246E}" type="presOf" srcId="{2D97240B-C4F0-4947-A66C-A320C840F78F}" destId="{FF4F1B22-371E-4D38-8B6D-38870D0A9A4F}"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91DC557B-DBEA-43C7-A74D-67799ABFF4FA}" type="presParOf" srcId="{0AC0DB7A-C3DB-4D1A-9839-7032510A1FDF}" destId="{05626F5B-6929-42D4-986E-0593D663679C}" srcOrd="7" destOrd="0" presId="urn:microsoft.com/office/officeart/2008/layout/VerticalCurvedList"/>
    <dgm:cxn modelId="{0F14C74A-5437-488D-810A-FC877E407363}" type="presParOf" srcId="{0AC0DB7A-C3DB-4D1A-9839-7032510A1FDF}" destId="{30317B21-B290-4ED1-8F3B-77711C5CEE5D}" srcOrd="8" destOrd="0" presId="urn:microsoft.com/office/officeart/2008/layout/VerticalCurvedList"/>
    <dgm:cxn modelId="{C691BC30-6F30-4901-B5DF-268609C85555}" type="presParOf" srcId="{30317B21-B290-4ED1-8F3B-77711C5CEE5D}" destId="{2EDA1B23-5124-4BC5-A5CB-9F5F7DAC79F1}" srcOrd="0" destOrd="0" presId="urn:microsoft.com/office/officeart/2008/layout/VerticalCurvedList"/>
    <dgm:cxn modelId="{16820E8A-E08B-460A-9944-76DD92B881E3}" type="presParOf" srcId="{0AC0DB7A-C3DB-4D1A-9839-7032510A1FDF}" destId="{420664EF-345F-488A-A987-DE6E99FE036D}" srcOrd="9" destOrd="0" presId="urn:microsoft.com/office/officeart/2008/layout/VerticalCurvedList"/>
    <dgm:cxn modelId="{011ABB7D-37F8-482C-88C1-885EE08D421C}" type="presParOf" srcId="{0AC0DB7A-C3DB-4D1A-9839-7032510A1FDF}" destId="{F92F7135-0B28-4959-8D72-7187C96DC009}" srcOrd="10" destOrd="0" presId="urn:microsoft.com/office/officeart/2008/layout/VerticalCurvedList"/>
    <dgm:cxn modelId="{93E39116-B903-4009-BB4B-F90A95341215}" type="presParOf" srcId="{F92F7135-0B28-4959-8D72-7187C96DC009}" destId="{170BC2C3-7A7D-4A73-9478-8F60D22C13FF}" srcOrd="0" destOrd="0" presId="urn:microsoft.com/office/officeart/2008/layout/VerticalCurvedList"/>
    <dgm:cxn modelId="{5EAFBFF2-A732-48F2-A94A-1EFDBA45903A}" type="presParOf" srcId="{0AC0DB7A-C3DB-4D1A-9839-7032510A1FDF}" destId="{92E2A8EA-4EAB-4421-B60C-9A0CB355930B}" srcOrd="11" destOrd="0" presId="urn:microsoft.com/office/officeart/2008/layout/VerticalCurvedList"/>
    <dgm:cxn modelId="{494F2F93-20C5-4F7E-8930-8CDBAC177A27}" type="presParOf" srcId="{0AC0DB7A-C3DB-4D1A-9839-7032510A1FDF}" destId="{E51D81F6-05FA-4BC3-8965-B6E0268798BC}" srcOrd="12" destOrd="0" presId="urn:microsoft.com/office/officeart/2008/layout/VerticalCurvedList"/>
    <dgm:cxn modelId="{EAC73C70-EAA6-489E-A17E-65717712FC86}" type="presParOf" srcId="{E51D81F6-05FA-4BC3-8965-B6E0268798BC}" destId="{F3DBF5A9-8A72-4905-B59B-FD348024D962}" srcOrd="0" destOrd="0" presId="urn:microsoft.com/office/officeart/2008/layout/VerticalCurvedList"/>
    <dgm:cxn modelId="{24A11EA4-9E64-4246-AF35-E99EF4E73C93}" type="presParOf" srcId="{0AC0DB7A-C3DB-4D1A-9839-7032510A1FDF}" destId="{A049C58F-33B6-4DC8-AEAF-61C1C4EE50D5}" srcOrd="13" destOrd="0" presId="urn:microsoft.com/office/officeart/2008/layout/VerticalCurvedList"/>
    <dgm:cxn modelId="{D7953DA1-6C1B-457D-A15C-D68496B917FE}" type="presParOf" srcId="{0AC0DB7A-C3DB-4D1A-9839-7032510A1FDF}" destId="{6416A8F3-0D1D-4C4F-AD68-9BA036A5F55A}" srcOrd="14" destOrd="0" presId="urn:microsoft.com/office/officeart/2008/layout/VerticalCurvedList"/>
    <dgm:cxn modelId="{7233626F-1662-4C4A-9DE2-9212491137F6}" type="presParOf" srcId="{6416A8F3-0D1D-4C4F-AD68-9BA036A5F55A}" destId="{821D6C80-F193-4E53-B884-6856DAF9057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08616C-3A18-46CD-9CA0-74089D2BCFF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2D97240B-C4F0-4947-A66C-A320C840F78F}">
      <dgm:prSet phldrT="[Texto]" custT="1"/>
      <dgm:spPr>
        <a:ln>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gm:t>
    </dgm:pt>
    <dgm:pt modelId="{3986E5BD-6CFD-425F-94B5-F08D3B369D31}" type="par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0B969C05-367E-48AB-96A1-4BCD17977249}" type="sibTrans" cxnId="{77E7C3EE-4626-416C-AF8F-877CB867C3D0}">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6042F47E-06CE-4ECD-AAF6-F9114B6D34C2}">
      <dgm:prSet phldrT="[Texto]" custT="1"/>
      <dgm:spPr>
        <a:ln w="31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gm:t>
    </dgm:pt>
    <dgm:pt modelId="{C67B0D30-7DA8-4AA0-B12F-05DEB2E77B83}" type="par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0D44AAC-8F45-4696-A734-E6FB4E894B91}" type="sibTrans" cxnId="{40F30777-60AA-443A-97E2-3094052BBCFE}">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3B6EA3EF-4137-418C-9FB7-DB524A832EC1}">
      <dgm:prSet phldrT="[Texto]" custT="1"/>
      <dgm:spPr>
        <a:ln w="28575">
          <a:solidFill>
            <a:schemeClr val="bg2">
              <a:lumMod val="60000"/>
              <a:lumOff val="40000"/>
            </a:schemeClr>
          </a:solidFill>
        </a:ln>
      </dgm:spPr>
      <dgm:t>
        <a:bodyPr/>
        <a:lstStyle/>
        <a:p>
          <a:r>
            <a:rPr lang="es-EC" sz="1400" b="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gm:t>
    </dgm:pt>
    <dgm:pt modelId="{7CF72884-B8FF-46DF-9BF3-98604FDC2AA7}" type="par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1E99E6A-D053-4C59-A12B-C7960B5E7A27}" type="sibTrans" cxnId="{7A026F2D-3A62-4EB5-B910-87805DB14EB8}">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C21948AF-7B81-4B1F-857C-0A2C1AD70540}">
      <dgm:prSet phldrT="[Texto]" custT="1"/>
      <dgm:spPr>
        <a:ln w="28575">
          <a:solidFill>
            <a:schemeClr val="tx1"/>
          </a:solidFill>
        </a:ln>
      </dgm:spPr>
      <dgm:t>
        <a:bodyPr/>
        <a:lstStyle/>
        <a:p>
          <a:r>
            <a:rPr lang="es-EC" sz="1400" b="1" cap="none" spc="0" dirty="0">
              <a:ln w="0"/>
              <a:solidFill>
                <a:srgbClr val="5940EC"/>
              </a:solidFill>
              <a:effectLst>
                <a:outerShdw blurRad="38100" dist="19050" dir="2700000" algn="tl" rotWithShape="0">
                  <a:schemeClr val="dk1">
                    <a:alpha val="40000"/>
                  </a:schemeClr>
                </a:outerShdw>
              </a:effectLst>
            </a:rPr>
            <a:t>Trabajos Futuros</a:t>
          </a:r>
        </a:p>
      </dgm:t>
    </dgm:pt>
    <dgm:pt modelId="{6EA1527E-EDC7-483F-AE0F-64BCA25067B9}" type="par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5FFF041C-04F2-49A7-B799-AD9A4946E00A}" type="sibTrans" cxnId="{5672EF26-06E5-44AE-92B3-CE2A645BAD0C}">
      <dgm:prSet/>
      <dgm:spPr/>
      <dgm:t>
        <a:bodyPr/>
        <a:lstStyle/>
        <a:p>
          <a:endParaRPr lang="es-EC" sz="1400" b="0" cap="none" spc="0">
            <a:ln w="0"/>
            <a:solidFill>
              <a:schemeClr val="tx1"/>
            </a:solidFill>
            <a:effectLst>
              <a:outerShdw blurRad="38100" dist="19050" dir="2700000" algn="tl" rotWithShape="0">
                <a:schemeClr val="dk1">
                  <a:alpha val="40000"/>
                </a:schemeClr>
              </a:outerShdw>
            </a:effectLst>
          </a:endParaRPr>
        </a:p>
      </dgm:t>
    </dgm:pt>
    <dgm:pt modelId="{BDE17C91-16EC-4AD7-91C4-3A6F54CBE5DA}">
      <dgm:prSet phldrT="[Texto]"/>
      <dgm:spPr>
        <a:ln>
          <a:solidFill>
            <a:schemeClr val="bg2">
              <a:lumMod val="60000"/>
              <a:lumOff val="40000"/>
            </a:schemeClr>
          </a:solidFill>
        </a:ln>
      </dgm:spPr>
      <dgm:t>
        <a:bodyPr/>
        <a:lstStyle/>
        <a:p>
          <a:r>
            <a:rPr lang="es-EC" b="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gm:t>
    </dgm:pt>
    <dgm:pt modelId="{B2BAC3A1-CD2E-4A83-87AC-5CC444946160}" type="parTrans" cxnId="{BAF64AAD-8357-486E-B3C7-46F579D9DDB8}">
      <dgm:prSet/>
      <dgm:spPr/>
      <dgm:t>
        <a:bodyPr/>
        <a:lstStyle/>
        <a:p>
          <a:endParaRPr lang="es-EC"/>
        </a:p>
      </dgm:t>
    </dgm:pt>
    <dgm:pt modelId="{EA96D60F-21EE-4555-8F90-C7D39B79EAA6}" type="sibTrans" cxnId="{BAF64AAD-8357-486E-B3C7-46F579D9DDB8}">
      <dgm:prSet/>
      <dgm:spPr/>
      <dgm:t>
        <a:bodyPr/>
        <a:lstStyle/>
        <a:p>
          <a:endParaRPr lang="es-EC"/>
        </a:p>
      </dgm:t>
    </dgm:pt>
    <dgm:pt modelId="{3E27CE17-68B2-40A0-BD6E-294C65856C41}">
      <dgm:prSet phldrT="[Texto]"/>
      <dgm:spPr>
        <a:ln>
          <a:solidFill>
            <a:schemeClr val="bg2">
              <a:lumMod val="60000"/>
              <a:lumOff val="40000"/>
            </a:schemeClr>
          </a:solidFill>
        </a:ln>
      </dgm:spPr>
      <dgm:t>
        <a:bodyPr/>
        <a:lstStyle/>
        <a:p>
          <a:r>
            <a:rPr lang="es-EC" b="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gm:t>
    </dgm:pt>
    <dgm:pt modelId="{8EDEBFDA-F331-476E-8C7F-940F9622B9A6}" type="parTrans" cxnId="{E526F65F-5DBC-4CD1-9507-233A499F3167}">
      <dgm:prSet/>
      <dgm:spPr/>
      <dgm:t>
        <a:bodyPr/>
        <a:lstStyle/>
        <a:p>
          <a:endParaRPr lang="es-EC"/>
        </a:p>
      </dgm:t>
    </dgm:pt>
    <dgm:pt modelId="{4E38E0BE-ED81-4A73-ABBF-F744511D0ED1}" type="sibTrans" cxnId="{E526F65F-5DBC-4CD1-9507-233A499F3167}">
      <dgm:prSet/>
      <dgm:spPr/>
      <dgm:t>
        <a:bodyPr/>
        <a:lstStyle/>
        <a:p>
          <a:endParaRPr lang="es-EC"/>
        </a:p>
      </dgm:t>
    </dgm:pt>
    <dgm:pt modelId="{2716642D-DE03-4CD8-9A2B-FE84F32DF8C7}">
      <dgm:prSet phldrT="[Texto]"/>
      <dgm:spPr>
        <a:ln>
          <a:solidFill>
            <a:schemeClr val="bg2">
              <a:lumMod val="60000"/>
              <a:lumOff val="40000"/>
            </a:schemeClr>
          </a:solidFill>
        </a:ln>
      </dgm:spPr>
      <dgm:t>
        <a:bodyPr/>
        <a:lstStyle/>
        <a:p>
          <a:r>
            <a:rPr lang="es-EC" b="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gm:t>
    </dgm:pt>
    <dgm:pt modelId="{4FCBA584-E512-45DD-9C3A-6E80E8212C01}" type="parTrans" cxnId="{8E1C28AD-155C-44CF-80A6-FCCFC8002206}">
      <dgm:prSet/>
      <dgm:spPr/>
      <dgm:t>
        <a:bodyPr/>
        <a:lstStyle/>
        <a:p>
          <a:endParaRPr lang="es-EC"/>
        </a:p>
      </dgm:t>
    </dgm:pt>
    <dgm:pt modelId="{9ECAE1D0-9798-4AD8-B624-C5CAB24FFFCC}" type="sibTrans" cxnId="{8E1C28AD-155C-44CF-80A6-FCCFC8002206}">
      <dgm:prSet/>
      <dgm:spPr/>
      <dgm:t>
        <a:bodyPr/>
        <a:lstStyle/>
        <a:p>
          <a:endParaRPr lang="es-EC"/>
        </a:p>
      </dgm:t>
    </dgm:pt>
    <dgm:pt modelId="{2FBC140A-AF07-4305-8808-3725DD9AAA57}" type="pres">
      <dgm:prSet presAssocID="{5A08616C-3A18-46CD-9CA0-74089D2BCFF2}" presName="Name0" presStyleCnt="0">
        <dgm:presLayoutVars>
          <dgm:chMax val="7"/>
          <dgm:chPref val="7"/>
          <dgm:dir/>
        </dgm:presLayoutVars>
      </dgm:prSet>
      <dgm:spPr/>
    </dgm:pt>
    <dgm:pt modelId="{0AC0DB7A-C3DB-4D1A-9839-7032510A1FDF}" type="pres">
      <dgm:prSet presAssocID="{5A08616C-3A18-46CD-9CA0-74089D2BCFF2}" presName="Name1" presStyleCnt="0"/>
      <dgm:spPr/>
    </dgm:pt>
    <dgm:pt modelId="{974F6445-9466-4F7A-A6A7-A6F994DBE7B1}" type="pres">
      <dgm:prSet presAssocID="{5A08616C-3A18-46CD-9CA0-74089D2BCFF2}" presName="cycle" presStyleCnt="0"/>
      <dgm:spPr/>
    </dgm:pt>
    <dgm:pt modelId="{AC717DAC-BB3A-41EB-8C8D-5A60E37FE43A}" type="pres">
      <dgm:prSet presAssocID="{5A08616C-3A18-46CD-9CA0-74089D2BCFF2}" presName="srcNode" presStyleLbl="node1" presStyleIdx="0" presStyleCnt="7"/>
      <dgm:spPr/>
    </dgm:pt>
    <dgm:pt modelId="{AD8AAFF1-673A-4C9C-A631-116EC80665F1}" type="pres">
      <dgm:prSet presAssocID="{5A08616C-3A18-46CD-9CA0-74089D2BCFF2}" presName="conn" presStyleLbl="parChTrans1D2" presStyleIdx="0" presStyleCnt="1"/>
      <dgm:spPr/>
    </dgm:pt>
    <dgm:pt modelId="{D3E0D687-5121-47D1-B94C-6FEDBF842B6B}" type="pres">
      <dgm:prSet presAssocID="{5A08616C-3A18-46CD-9CA0-74089D2BCFF2}" presName="extraNode" presStyleLbl="node1" presStyleIdx="0" presStyleCnt="7"/>
      <dgm:spPr/>
    </dgm:pt>
    <dgm:pt modelId="{111E9CFF-3D63-4B67-B1C3-F60E14887C4A}" type="pres">
      <dgm:prSet presAssocID="{5A08616C-3A18-46CD-9CA0-74089D2BCFF2}" presName="dstNode" presStyleLbl="node1" presStyleIdx="0" presStyleCnt="7"/>
      <dgm:spPr/>
    </dgm:pt>
    <dgm:pt modelId="{FF4F1B22-371E-4D38-8B6D-38870D0A9A4F}" type="pres">
      <dgm:prSet presAssocID="{2D97240B-C4F0-4947-A66C-A320C840F78F}" presName="text_1" presStyleLbl="node1" presStyleIdx="0" presStyleCnt="7">
        <dgm:presLayoutVars>
          <dgm:bulletEnabled val="1"/>
        </dgm:presLayoutVars>
      </dgm:prSet>
      <dgm:spPr/>
    </dgm:pt>
    <dgm:pt modelId="{8017B0B3-D764-44C3-B499-D4124834A33C}" type="pres">
      <dgm:prSet presAssocID="{2D97240B-C4F0-4947-A66C-A320C840F78F}" presName="accent_1" presStyleCnt="0"/>
      <dgm:spPr/>
    </dgm:pt>
    <dgm:pt modelId="{9991A460-8B6E-4C39-96F1-11A1599EB4D6}" type="pres">
      <dgm:prSet presAssocID="{2D97240B-C4F0-4947-A66C-A320C840F78F}" presName="accentRepeatNode" presStyleLbl="solidFgAcc1" presStyleIdx="0" presStyleCnt="7"/>
      <dgm:spPr>
        <a:ln>
          <a:solidFill>
            <a:schemeClr val="bg2">
              <a:lumMod val="60000"/>
              <a:lumOff val="40000"/>
            </a:schemeClr>
          </a:solidFill>
        </a:ln>
      </dgm:spPr>
    </dgm:pt>
    <dgm:pt modelId="{18C93AAF-738F-4585-B07C-EDB636B310BC}" type="pres">
      <dgm:prSet presAssocID="{6042F47E-06CE-4ECD-AAF6-F9114B6D34C2}" presName="text_2" presStyleLbl="node1" presStyleIdx="1" presStyleCnt="7">
        <dgm:presLayoutVars>
          <dgm:bulletEnabled val="1"/>
        </dgm:presLayoutVars>
      </dgm:prSet>
      <dgm:spPr/>
    </dgm:pt>
    <dgm:pt modelId="{E47E85B1-E7B7-4881-BE5F-7739A9E91F75}" type="pres">
      <dgm:prSet presAssocID="{6042F47E-06CE-4ECD-AAF6-F9114B6D34C2}" presName="accent_2" presStyleCnt="0"/>
      <dgm:spPr/>
    </dgm:pt>
    <dgm:pt modelId="{55BBE6ED-D91D-4DCE-803F-1724742B6DD6}" type="pres">
      <dgm:prSet presAssocID="{6042F47E-06CE-4ECD-AAF6-F9114B6D34C2}" presName="accentRepeatNode" presStyleLbl="solidFgAcc1" presStyleIdx="1" presStyleCnt="7"/>
      <dgm:spPr>
        <a:solidFill>
          <a:schemeClr val="bg1"/>
        </a:solidFill>
        <a:ln w="3175">
          <a:solidFill>
            <a:schemeClr val="bg2">
              <a:lumMod val="60000"/>
              <a:lumOff val="40000"/>
            </a:schemeClr>
          </a:solidFill>
        </a:ln>
      </dgm:spPr>
    </dgm:pt>
    <dgm:pt modelId="{9A9E09C1-840B-4A81-91E9-935D8E10CE8A}" type="pres">
      <dgm:prSet presAssocID="{3B6EA3EF-4137-418C-9FB7-DB524A832EC1}" presName="text_3" presStyleLbl="node1" presStyleIdx="2" presStyleCnt="7">
        <dgm:presLayoutVars>
          <dgm:bulletEnabled val="1"/>
        </dgm:presLayoutVars>
      </dgm:prSet>
      <dgm:spPr/>
    </dgm:pt>
    <dgm:pt modelId="{71194E1E-F1E0-4FE3-9173-D78711403E0E}" type="pres">
      <dgm:prSet presAssocID="{3B6EA3EF-4137-418C-9FB7-DB524A832EC1}" presName="accent_3" presStyleCnt="0"/>
      <dgm:spPr/>
    </dgm:pt>
    <dgm:pt modelId="{59AF04B6-6ADC-4E7B-AF28-88361C34E639}" type="pres">
      <dgm:prSet presAssocID="{3B6EA3EF-4137-418C-9FB7-DB524A832EC1}" presName="accentRepeatNode" presStyleLbl="solidFgAcc1" presStyleIdx="2" presStyleCnt="7"/>
      <dgm:spPr>
        <a:solidFill>
          <a:schemeClr val="bg1"/>
        </a:solidFill>
        <a:ln>
          <a:solidFill>
            <a:schemeClr val="bg2">
              <a:lumMod val="60000"/>
              <a:lumOff val="40000"/>
            </a:schemeClr>
          </a:solidFill>
        </a:ln>
      </dgm:spPr>
    </dgm:pt>
    <dgm:pt modelId="{05626F5B-6929-42D4-986E-0593D663679C}" type="pres">
      <dgm:prSet presAssocID="{BDE17C91-16EC-4AD7-91C4-3A6F54CBE5DA}" presName="text_4" presStyleLbl="node1" presStyleIdx="3" presStyleCnt="7">
        <dgm:presLayoutVars>
          <dgm:bulletEnabled val="1"/>
        </dgm:presLayoutVars>
      </dgm:prSet>
      <dgm:spPr/>
    </dgm:pt>
    <dgm:pt modelId="{30317B21-B290-4ED1-8F3B-77711C5CEE5D}" type="pres">
      <dgm:prSet presAssocID="{BDE17C91-16EC-4AD7-91C4-3A6F54CBE5DA}" presName="accent_4" presStyleCnt="0"/>
      <dgm:spPr/>
    </dgm:pt>
    <dgm:pt modelId="{2EDA1B23-5124-4BC5-A5CB-9F5F7DAC79F1}" type="pres">
      <dgm:prSet presAssocID="{BDE17C91-16EC-4AD7-91C4-3A6F54CBE5DA}" presName="accentRepeatNode" presStyleLbl="solidFgAcc1" presStyleIdx="3" presStyleCnt="7"/>
      <dgm:spPr>
        <a:ln>
          <a:solidFill>
            <a:schemeClr val="bg2">
              <a:lumMod val="60000"/>
              <a:lumOff val="40000"/>
            </a:schemeClr>
          </a:solidFill>
        </a:ln>
      </dgm:spPr>
    </dgm:pt>
    <dgm:pt modelId="{420664EF-345F-488A-A987-DE6E99FE036D}" type="pres">
      <dgm:prSet presAssocID="{3E27CE17-68B2-40A0-BD6E-294C65856C41}" presName="text_5" presStyleLbl="node1" presStyleIdx="4" presStyleCnt="7">
        <dgm:presLayoutVars>
          <dgm:bulletEnabled val="1"/>
        </dgm:presLayoutVars>
      </dgm:prSet>
      <dgm:spPr/>
    </dgm:pt>
    <dgm:pt modelId="{F92F7135-0B28-4959-8D72-7187C96DC009}" type="pres">
      <dgm:prSet presAssocID="{3E27CE17-68B2-40A0-BD6E-294C65856C41}" presName="accent_5" presStyleCnt="0"/>
      <dgm:spPr/>
    </dgm:pt>
    <dgm:pt modelId="{170BC2C3-7A7D-4A73-9478-8F60D22C13FF}" type="pres">
      <dgm:prSet presAssocID="{3E27CE17-68B2-40A0-BD6E-294C65856C41}" presName="accentRepeatNode" presStyleLbl="solidFgAcc1" presStyleIdx="4" presStyleCnt="7"/>
      <dgm:spPr>
        <a:ln>
          <a:solidFill>
            <a:schemeClr val="bg2">
              <a:lumMod val="60000"/>
              <a:lumOff val="40000"/>
            </a:schemeClr>
          </a:solidFill>
        </a:ln>
      </dgm:spPr>
    </dgm:pt>
    <dgm:pt modelId="{B2A9F460-0AF9-406E-B591-E2D4799DA792}" type="pres">
      <dgm:prSet presAssocID="{2716642D-DE03-4CD8-9A2B-FE84F32DF8C7}" presName="text_6" presStyleLbl="node1" presStyleIdx="5" presStyleCnt="7">
        <dgm:presLayoutVars>
          <dgm:bulletEnabled val="1"/>
        </dgm:presLayoutVars>
      </dgm:prSet>
      <dgm:spPr/>
    </dgm:pt>
    <dgm:pt modelId="{DD35E8BF-6568-4753-9139-DF11DF0F5C4C}" type="pres">
      <dgm:prSet presAssocID="{2716642D-DE03-4CD8-9A2B-FE84F32DF8C7}" presName="accent_6" presStyleCnt="0"/>
      <dgm:spPr/>
    </dgm:pt>
    <dgm:pt modelId="{1E9267BE-5891-4197-A111-5EA3EFE18367}" type="pres">
      <dgm:prSet presAssocID="{2716642D-DE03-4CD8-9A2B-FE84F32DF8C7}" presName="accentRepeatNode" presStyleLbl="solidFgAcc1" presStyleIdx="5" presStyleCnt="7"/>
      <dgm:spPr>
        <a:ln>
          <a:solidFill>
            <a:schemeClr val="bg2">
              <a:lumMod val="60000"/>
              <a:lumOff val="40000"/>
            </a:schemeClr>
          </a:solidFill>
        </a:ln>
      </dgm:spPr>
    </dgm:pt>
    <dgm:pt modelId="{DF6A7AC1-4B0B-49B4-8E2D-1F6F4BC5B234}" type="pres">
      <dgm:prSet presAssocID="{C21948AF-7B81-4B1F-857C-0A2C1AD70540}" presName="text_7" presStyleLbl="node1" presStyleIdx="6" presStyleCnt="7">
        <dgm:presLayoutVars>
          <dgm:bulletEnabled val="1"/>
        </dgm:presLayoutVars>
      </dgm:prSet>
      <dgm:spPr/>
    </dgm:pt>
    <dgm:pt modelId="{5CAEE0C7-9A2B-4820-9307-2447B724C77F}" type="pres">
      <dgm:prSet presAssocID="{C21948AF-7B81-4B1F-857C-0A2C1AD70540}" presName="accent_7" presStyleCnt="0"/>
      <dgm:spPr/>
    </dgm:pt>
    <dgm:pt modelId="{821D6C80-F193-4E53-B884-6856DAF90579}" type="pres">
      <dgm:prSet presAssocID="{C21948AF-7B81-4B1F-857C-0A2C1AD70540}" presName="accentRepeatNode" presStyleLbl="solidFgAcc1" presStyleIdx="6" presStyleCnt="7"/>
      <dgm:spPr>
        <a:solidFill>
          <a:schemeClr val="tx1"/>
        </a:solidFill>
        <a:ln>
          <a:solidFill>
            <a:schemeClr val="tx1"/>
          </a:solidFill>
        </a:ln>
      </dgm:spPr>
    </dgm:pt>
  </dgm:ptLst>
  <dgm:cxnLst>
    <dgm:cxn modelId="{397CF122-BAB6-4EE1-82D4-E8A699234C7A}" type="presOf" srcId="{6042F47E-06CE-4ECD-AAF6-F9114B6D34C2}" destId="{18C93AAF-738F-4585-B07C-EDB636B310BC}" srcOrd="0" destOrd="0" presId="urn:microsoft.com/office/officeart/2008/layout/VerticalCurvedList"/>
    <dgm:cxn modelId="{5672EF26-06E5-44AE-92B3-CE2A645BAD0C}" srcId="{5A08616C-3A18-46CD-9CA0-74089D2BCFF2}" destId="{C21948AF-7B81-4B1F-857C-0A2C1AD70540}" srcOrd="6" destOrd="0" parTransId="{6EA1527E-EDC7-483F-AE0F-64BCA25067B9}" sibTransId="{5FFF041C-04F2-49A7-B799-AD9A4946E00A}"/>
    <dgm:cxn modelId="{7A026F2D-3A62-4EB5-B910-87805DB14EB8}" srcId="{5A08616C-3A18-46CD-9CA0-74089D2BCFF2}" destId="{3B6EA3EF-4137-418C-9FB7-DB524A832EC1}" srcOrd="2" destOrd="0" parTransId="{7CF72884-B8FF-46DF-9BF3-98604FDC2AA7}" sibTransId="{B1E99E6A-D053-4C59-A12B-C7960B5E7A27}"/>
    <dgm:cxn modelId="{E526F65F-5DBC-4CD1-9507-233A499F3167}" srcId="{5A08616C-3A18-46CD-9CA0-74089D2BCFF2}" destId="{3E27CE17-68B2-40A0-BD6E-294C65856C41}" srcOrd="4" destOrd="0" parTransId="{8EDEBFDA-F331-476E-8C7F-940F9622B9A6}" sibTransId="{4E38E0BE-ED81-4A73-ABBF-F744511D0ED1}"/>
    <dgm:cxn modelId="{33426865-1636-43DF-A475-A12C4FFF3E93}" type="presOf" srcId="{3B6EA3EF-4137-418C-9FB7-DB524A832EC1}" destId="{9A9E09C1-840B-4A81-91E9-935D8E10CE8A}" srcOrd="0" destOrd="0" presId="urn:microsoft.com/office/officeart/2008/layout/VerticalCurvedList"/>
    <dgm:cxn modelId="{C4E8B852-A411-472B-A737-4CBDEF00D0CB}" type="presOf" srcId="{3E27CE17-68B2-40A0-BD6E-294C65856C41}" destId="{420664EF-345F-488A-A987-DE6E99FE036D}" srcOrd="0" destOrd="0" presId="urn:microsoft.com/office/officeart/2008/layout/VerticalCurvedList"/>
    <dgm:cxn modelId="{F8CC5F54-0B5E-4025-BF65-4B711F93DF65}" type="presOf" srcId="{C21948AF-7B81-4B1F-857C-0A2C1AD70540}" destId="{DF6A7AC1-4B0B-49B4-8E2D-1F6F4BC5B234}" srcOrd="0" destOrd="0" presId="urn:microsoft.com/office/officeart/2008/layout/VerticalCurvedList"/>
    <dgm:cxn modelId="{40F30777-60AA-443A-97E2-3094052BBCFE}" srcId="{5A08616C-3A18-46CD-9CA0-74089D2BCFF2}" destId="{6042F47E-06CE-4ECD-AAF6-F9114B6D34C2}" srcOrd="1" destOrd="0" parTransId="{C67B0D30-7DA8-4AA0-B12F-05DEB2E77B83}" sibTransId="{50D44AAC-8F45-4696-A734-E6FB4E894B91}"/>
    <dgm:cxn modelId="{9CBEB381-C718-44DA-8B74-F8EC532636F6}" type="presOf" srcId="{5A08616C-3A18-46CD-9CA0-74089D2BCFF2}" destId="{2FBC140A-AF07-4305-8808-3725DD9AAA57}" srcOrd="0" destOrd="0" presId="urn:microsoft.com/office/officeart/2008/layout/VerticalCurvedList"/>
    <dgm:cxn modelId="{30BB8899-FE49-491E-A656-68E15AE5E38C}" type="presOf" srcId="{BDE17C91-16EC-4AD7-91C4-3A6F54CBE5DA}" destId="{05626F5B-6929-42D4-986E-0593D663679C}" srcOrd="0" destOrd="0" presId="urn:microsoft.com/office/officeart/2008/layout/VerticalCurvedList"/>
    <dgm:cxn modelId="{8E1C28AD-155C-44CF-80A6-FCCFC8002206}" srcId="{5A08616C-3A18-46CD-9CA0-74089D2BCFF2}" destId="{2716642D-DE03-4CD8-9A2B-FE84F32DF8C7}" srcOrd="5" destOrd="0" parTransId="{4FCBA584-E512-45DD-9C3A-6E80E8212C01}" sibTransId="{9ECAE1D0-9798-4AD8-B624-C5CAB24FFFCC}"/>
    <dgm:cxn modelId="{BAF64AAD-8357-486E-B3C7-46F579D9DDB8}" srcId="{5A08616C-3A18-46CD-9CA0-74089D2BCFF2}" destId="{BDE17C91-16EC-4AD7-91C4-3A6F54CBE5DA}" srcOrd="3" destOrd="0" parTransId="{B2BAC3A1-CD2E-4A83-87AC-5CC444946160}" sibTransId="{EA96D60F-21EE-4555-8F90-C7D39B79EAA6}"/>
    <dgm:cxn modelId="{A98011AF-FC29-448F-9FFB-54F25410315D}" type="presOf" srcId="{0B969C05-367E-48AB-96A1-4BCD17977249}" destId="{AD8AAFF1-673A-4C9C-A631-116EC80665F1}" srcOrd="0" destOrd="0" presId="urn:microsoft.com/office/officeart/2008/layout/VerticalCurvedList"/>
    <dgm:cxn modelId="{DEB9F3E2-3AF6-4E84-8F5F-E8CFBB29246E}" type="presOf" srcId="{2D97240B-C4F0-4947-A66C-A320C840F78F}" destId="{FF4F1B22-371E-4D38-8B6D-38870D0A9A4F}" srcOrd="0" destOrd="0" presId="urn:microsoft.com/office/officeart/2008/layout/VerticalCurvedList"/>
    <dgm:cxn modelId="{CBB4C5E9-CC89-4F27-9F33-A25E8DCB533E}" type="presOf" srcId="{2716642D-DE03-4CD8-9A2B-FE84F32DF8C7}" destId="{B2A9F460-0AF9-406E-B591-E2D4799DA792}" srcOrd="0" destOrd="0" presId="urn:microsoft.com/office/officeart/2008/layout/VerticalCurvedList"/>
    <dgm:cxn modelId="{77E7C3EE-4626-416C-AF8F-877CB867C3D0}" srcId="{5A08616C-3A18-46CD-9CA0-74089D2BCFF2}" destId="{2D97240B-C4F0-4947-A66C-A320C840F78F}" srcOrd="0" destOrd="0" parTransId="{3986E5BD-6CFD-425F-94B5-F08D3B369D31}" sibTransId="{0B969C05-367E-48AB-96A1-4BCD17977249}"/>
    <dgm:cxn modelId="{E75CB7F7-5094-4EC9-9F85-E63894B7F869}" type="presParOf" srcId="{2FBC140A-AF07-4305-8808-3725DD9AAA57}" destId="{0AC0DB7A-C3DB-4D1A-9839-7032510A1FDF}" srcOrd="0" destOrd="0" presId="urn:microsoft.com/office/officeart/2008/layout/VerticalCurvedList"/>
    <dgm:cxn modelId="{266063E4-44CB-4D77-AFA5-C140ED93EAC3}" type="presParOf" srcId="{0AC0DB7A-C3DB-4D1A-9839-7032510A1FDF}" destId="{974F6445-9466-4F7A-A6A7-A6F994DBE7B1}" srcOrd="0" destOrd="0" presId="urn:microsoft.com/office/officeart/2008/layout/VerticalCurvedList"/>
    <dgm:cxn modelId="{0AC75514-5B43-4955-8D28-5B4D31B26881}" type="presParOf" srcId="{974F6445-9466-4F7A-A6A7-A6F994DBE7B1}" destId="{AC717DAC-BB3A-41EB-8C8D-5A60E37FE43A}" srcOrd="0" destOrd="0" presId="urn:microsoft.com/office/officeart/2008/layout/VerticalCurvedList"/>
    <dgm:cxn modelId="{257E651F-6740-4221-83A6-C94A7EC7CEF1}" type="presParOf" srcId="{974F6445-9466-4F7A-A6A7-A6F994DBE7B1}" destId="{AD8AAFF1-673A-4C9C-A631-116EC80665F1}" srcOrd="1" destOrd="0" presId="urn:microsoft.com/office/officeart/2008/layout/VerticalCurvedList"/>
    <dgm:cxn modelId="{ADA8AD4B-B040-4E4E-82D4-DB30017BE33F}" type="presParOf" srcId="{974F6445-9466-4F7A-A6A7-A6F994DBE7B1}" destId="{D3E0D687-5121-47D1-B94C-6FEDBF842B6B}" srcOrd="2" destOrd="0" presId="urn:microsoft.com/office/officeart/2008/layout/VerticalCurvedList"/>
    <dgm:cxn modelId="{A1BEEAF8-7F18-4989-8D79-A04CF1366CE2}" type="presParOf" srcId="{974F6445-9466-4F7A-A6A7-A6F994DBE7B1}" destId="{111E9CFF-3D63-4B67-B1C3-F60E14887C4A}" srcOrd="3" destOrd="0" presId="urn:microsoft.com/office/officeart/2008/layout/VerticalCurvedList"/>
    <dgm:cxn modelId="{CAF4B64A-7815-4C35-BCCB-29A28D1F7A37}" type="presParOf" srcId="{0AC0DB7A-C3DB-4D1A-9839-7032510A1FDF}" destId="{FF4F1B22-371E-4D38-8B6D-38870D0A9A4F}" srcOrd="1" destOrd="0" presId="urn:microsoft.com/office/officeart/2008/layout/VerticalCurvedList"/>
    <dgm:cxn modelId="{102DB5DB-43AC-4E8B-BECB-744109D28C76}" type="presParOf" srcId="{0AC0DB7A-C3DB-4D1A-9839-7032510A1FDF}" destId="{8017B0B3-D764-44C3-B499-D4124834A33C}" srcOrd="2" destOrd="0" presId="urn:microsoft.com/office/officeart/2008/layout/VerticalCurvedList"/>
    <dgm:cxn modelId="{C954FED9-9818-4B75-BF04-5FC2D17C501B}" type="presParOf" srcId="{8017B0B3-D764-44C3-B499-D4124834A33C}" destId="{9991A460-8B6E-4C39-96F1-11A1599EB4D6}" srcOrd="0" destOrd="0" presId="urn:microsoft.com/office/officeart/2008/layout/VerticalCurvedList"/>
    <dgm:cxn modelId="{87FACDF9-8941-4BCA-A4F8-560B869127E6}" type="presParOf" srcId="{0AC0DB7A-C3DB-4D1A-9839-7032510A1FDF}" destId="{18C93AAF-738F-4585-B07C-EDB636B310BC}" srcOrd="3" destOrd="0" presId="urn:microsoft.com/office/officeart/2008/layout/VerticalCurvedList"/>
    <dgm:cxn modelId="{6CC889AF-3F03-4E57-A524-D8AB67767335}" type="presParOf" srcId="{0AC0DB7A-C3DB-4D1A-9839-7032510A1FDF}" destId="{E47E85B1-E7B7-4881-BE5F-7739A9E91F75}" srcOrd="4" destOrd="0" presId="urn:microsoft.com/office/officeart/2008/layout/VerticalCurvedList"/>
    <dgm:cxn modelId="{0D12C9CE-43E4-4CC7-BE23-DC66429D829B}" type="presParOf" srcId="{E47E85B1-E7B7-4881-BE5F-7739A9E91F75}" destId="{55BBE6ED-D91D-4DCE-803F-1724742B6DD6}" srcOrd="0" destOrd="0" presId="urn:microsoft.com/office/officeart/2008/layout/VerticalCurvedList"/>
    <dgm:cxn modelId="{CBF0F08A-344A-4D96-BE3E-3F2EE32A290B}" type="presParOf" srcId="{0AC0DB7A-C3DB-4D1A-9839-7032510A1FDF}" destId="{9A9E09C1-840B-4A81-91E9-935D8E10CE8A}" srcOrd="5" destOrd="0" presId="urn:microsoft.com/office/officeart/2008/layout/VerticalCurvedList"/>
    <dgm:cxn modelId="{69200931-5048-45E3-930D-00F493847612}" type="presParOf" srcId="{0AC0DB7A-C3DB-4D1A-9839-7032510A1FDF}" destId="{71194E1E-F1E0-4FE3-9173-D78711403E0E}" srcOrd="6" destOrd="0" presId="urn:microsoft.com/office/officeart/2008/layout/VerticalCurvedList"/>
    <dgm:cxn modelId="{0608754B-3687-4986-85B3-A53DEC05E423}" type="presParOf" srcId="{71194E1E-F1E0-4FE3-9173-D78711403E0E}" destId="{59AF04B6-6ADC-4E7B-AF28-88361C34E639}" srcOrd="0" destOrd="0" presId="urn:microsoft.com/office/officeart/2008/layout/VerticalCurvedList"/>
    <dgm:cxn modelId="{91DC557B-DBEA-43C7-A74D-67799ABFF4FA}" type="presParOf" srcId="{0AC0DB7A-C3DB-4D1A-9839-7032510A1FDF}" destId="{05626F5B-6929-42D4-986E-0593D663679C}" srcOrd="7" destOrd="0" presId="urn:microsoft.com/office/officeart/2008/layout/VerticalCurvedList"/>
    <dgm:cxn modelId="{0F14C74A-5437-488D-810A-FC877E407363}" type="presParOf" srcId="{0AC0DB7A-C3DB-4D1A-9839-7032510A1FDF}" destId="{30317B21-B290-4ED1-8F3B-77711C5CEE5D}" srcOrd="8" destOrd="0" presId="urn:microsoft.com/office/officeart/2008/layout/VerticalCurvedList"/>
    <dgm:cxn modelId="{C691BC30-6F30-4901-B5DF-268609C85555}" type="presParOf" srcId="{30317B21-B290-4ED1-8F3B-77711C5CEE5D}" destId="{2EDA1B23-5124-4BC5-A5CB-9F5F7DAC79F1}" srcOrd="0" destOrd="0" presId="urn:microsoft.com/office/officeart/2008/layout/VerticalCurvedList"/>
    <dgm:cxn modelId="{16820E8A-E08B-460A-9944-76DD92B881E3}" type="presParOf" srcId="{0AC0DB7A-C3DB-4D1A-9839-7032510A1FDF}" destId="{420664EF-345F-488A-A987-DE6E99FE036D}" srcOrd="9" destOrd="0" presId="urn:microsoft.com/office/officeart/2008/layout/VerticalCurvedList"/>
    <dgm:cxn modelId="{011ABB7D-37F8-482C-88C1-885EE08D421C}" type="presParOf" srcId="{0AC0DB7A-C3DB-4D1A-9839-7032510A1FDF}" destId="{F92F7135-0B28-4959-8D72-7187C96DC009}" srcOrd="10" destOrd="0" presId="urn:microsoft.com/office/officeart/2008/layout/VerticalCurvedList"/>
    <dgm:cxn modelId="{93E39116-B903-4009-BB4B-F90A95341215}" type="presParOf" srcId="{F92F7135-0B28-4959-8D72-7187C96DC009}" destId="{170BC2C3-7A7D-4A73-9478-8F60D22C13FF}" srcOrd="0" destOrd="0" presId="urn:microsoft.com/office/officeart/2008/layout/VerticalCurvedList"/>
    <dgm:cxn modelId="{C9C9352E-EE10-4E37-9604-2126FA8C18CB}" type="presParOf" srcId="{0AC0DB7A-C3DB-4D1A-9839-7032510A1FDF}" destId="{B2A9F460-0AF9-406E-B591-E2D4799DA792}" srcOrd="11" destOrd="0" presId="urn:microsoft.com/office/officeart/2008/layout/VerticalCurvedList"/>
    <dgm:cxn modelId="{C57402B5-BF21-4008-9CB8-E782A008D3BB}" type="presParOf" srcId="{0AC0DB7A-C3DB-4D1A-9839-7032510A1FDF}" destId="{DD35E8BF-6568-4753-9139-DF11DF0F5C4C}" srcOrd="12" destOrd="0" presId="urn:microsoft.com/office/officeart/2008/layout/VerticalCurvedList"/>
    <dgm:cxn modelId="{C7152B49-B8AF-4051-8465-3B11611BA767}" type="presParOf" srcId="{DD35E8BF-6568-4753-9139-DF11DF0F5C4C}" destId="{1E9267BE-5891-4197-A111-5EA3EFE18367}" srcOrd="0" destOrd="0" presId="urn:microsoft.com/office/officeart/2008/layout/VerticalCurvedList"/>
    <dgm:cxn modelId="{A940DADF-ADBF-4B75-87F5-C32F1AD5DD62}" type="presParOf" srcId="{0AC0DB7A-C3DB-4D1A-9839-7032510A1FDF}" destId="{DF6A7AC1-4B0B-49B4-8E2D-1F6F4BC5B234}" srcOrd="13" destOrd="0" presId="urn:microsoft.com/office/officeart/2008/layout/VerticalCurvedList"/>
    <dgm:cxn modelId="{A9C7BD19-19FA-455B-9EBA-AAE867A28EE4}" type="presParOf" srcId="{0AC0DB7A-C3DB-4D1A-9839-7032510A1FDF}" destId="{5CAEE0C7-9A2B-4820-9307-2447B724C77F}" srcOrd="14" destOrd="0" presId="urn:microsoft.com/office/officeart/2008/layout/VerticalCurvedList"/>
    <dgm:cxn modelId="{264570D8-F8B0-4B75-8A8C-5D98F799696A}" type="presParOf" srcId="{5CAEE0C7-9A2B-4820-9307-2447B724C77F}" destId="{821D6C80-F193-4E53-B884-6856DAF90579}"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tx1"/>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79581" cy="419305"/>
        </a:xfrm>
        <a:prstGeom prst="rect">
          <a:avLst/>
        </a:prstGeom>
        <a:solidFill>
          <a:schemeClr val="lt1">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Antecedentes</a:t>
          </a:r>
        </a:p>
      </dsp:txBody>
      <dsp:txXfrm>
        <a:off x="323660" y="209744"/>
        <a:ext cx="7279581" cy="419305"/>
      </dsp:txXfrm>
    </dsp:sp>
    <dsp:sp modelId="{9991A460-8B6E-4C39-96F1-11A1599EB4D6}">
      <dsp:nvSpPr>
        <dsp:cNvPr id="0" name=""/>
        <dsp:cNvSpPr/>
      </dsp:nvSpPr>
      <dsp:spPr>
        <a:xfrm>
          <a:off x="61594" y="157331"/>
          <a:ext cx="524131" cy="524131"/>
        </a:xfrm>
        <a:prstGeom prst="ellipse">
          <a:avLst/>
        </a:prstGeom>
        <a:solidFill>
          <a:schemeClr val="tx1"/>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99862"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99862" cy="419305"/>
      </dsp:txXfrm>
    </dsp:sp>
    <dsp:sp modelId="{55BBE6ED-D91D-4DCE-803F-1724742B6DD6}">
      <dsp:nvSpPr>
        <dsp:cNvPr id="0" name=""/>
        <dsp:cNvSpPr/>
      </dsp:nvSpPr>
      <dsp:spPr>
        <a:xfrm>
          <a:off x="441313" y="786658"/>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91778"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91778" cy="419305"/>
      </dsp:txXfrm>
    </dsp:sp>
    <dsp:sp modelId="{59AF04B6-6ADC-4E7B-AF28-88361C34E639}">
      <dsp:nvSpPr>
        <dsp:cNvPr id="0" name=""/>
        <dsp:cNvSpPr/>
      </dsp:nvSpPr>
      <dsp:spPr>
        <a:xfrm>
          <a:off x="649396" y="1415523"/>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2533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25339"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91778"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91778"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99862"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99862"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79581"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79581"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tx1"/>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6104F513-A661-4E60-A1BE-1123C5A172A1}">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3020" rIns="33020" bIns="33020" numCol="1" spcCol="1270" anchor="ctr" anchorCtr="0">
          <a:noAutofit/>
        </a:bodyPr>
        <a:lstStyle/>
        <a:p>
          <a:pPr marL="0" lvl="0" indent="0" algn="l" defTabSz="577850">
            <a:lnSpc>
              <a:spcPct val="90000"/>
            </a:lnSpc>
            <a:spcBef>
              <a:spcPct val="0"/>
            </a:spcBef>
            <a:spcAft>
              <a:spcPct val="35000"/>
            </a:spcAft>
            <a:buNone/>
          </a:pPr>
          <a:r>
            <a:rPr lang="es-EC" sz="1300" b="1" kern="1200" cap="none" spc="0" dirty="0">
              <a:ln w="0"/>
              <a:solidFill>
                <a:srgbClr val="5940EC"/>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02127" cy="419305"/>
      </dsp:txXfrm>
    </dsp:sp>
    <dsp:sp modelId="{42BE8852-95CB-4592-A316-D6C16A029E1F}">
      <dsp:nvSpPr>
        <dsp:cNvPr id="0" name=""/>
        <dsp:cNvSpPr/>
      </dsp:nvSpPr>
      <dsp:spPr>
        <a:xfrm>
          <a:off x="715836" y="2044850"/>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A357B76-B250-49C6-8883-C872D8727B11}">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5CAC8E-6DC6-46A1-8093-F08D41BEADC3}">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311B38C6-D40A-4E01-A133-842264CC6B6B}">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76AC681-D9CB-4608-BB5E-144E8871A42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5626F5B-6929-42D4-986E-0593D663679C}">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02127" cy="419305"/>
      </dsp:txXfrm>
    </dsp:sp>
    <dsp:sp modelId="{2EDA1B23-5124-4BC5-A5CB-9F5F7DAC79F1}">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8530EB4-19B1-4047-8D90-1CE1064B1879}">
      <dsp:nvSpPr>
        <dsp:cNvPr id="0" name=""/>
        <dsp:cNvSpPr/>
      </dsp:nvSpPr>
      <dsp:spPr>
        <a:xfrm>
          <a:off x="911462" y="2726590"/>
          <a:ext cx="6668566"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3880881E-51FF-496F-9BDC-B33E2AEBE85D}">
      <dsp:nvSpPr>
        <dsp:cNvPr id="0" name=""/>
        <dsp:cNvSpPr/>
      </dsp:nvSpPr>
      <dsp:spPr>
        <a:xfrm>
          <a:off x="649396" y="2674177"/>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3337FBD-E1CC-42C7-8E03-F2357B924FAA}">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A142C3D9-F211-4129-9A08-D0C281D5007A}">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FFAFA94A-1BB3-4962-A530-F4D10DDD4B1B}">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5626F5B-6929-42D4-986E-0593D663679C}">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02127" cy="419305"/>
      </dsp:txXfrm>
    </dsp:sp>
    <dsp:sp modelId="{2EDA1B23-5124-4BC5-A5CB-9F5F7DAC79F1}">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420664EF-345F-488A-A987-DE6E99FE036D}">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170BC2C3-7A7D-4A73-9478-8F60D22C13FF}">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2E2A8EA-4EAB-4421-B60C-9A0CB355930B}">
      <dsp:nvSpPr>
        <dsp:cNvPr id="0" name=""/>
        <dsp:cNvSpPr/>
      </dsp:nvSpPr>
      <dsp:spPr>
        <a:xfrm>
          <a:off x="703378" y="3355455"/>
          <a:ext cx="6876650"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F3DBF5A9-8A72-4905-B59B-FD348024D962}">
      <dsp:nvSpPr>
        <dsp:cNvPr id="0" name=""/>
        <dsp:cNvSpPr/>
      </dsp:nvSpPr>
      <dsp:spPr>
        <a:xfrm>
          <a:off x="441313" y="3303042"/>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049C58F-33B6-4DC8-AEAF-61C1C4EE50D5}">
      <dsp:nvSpPr>
        <dsp:cNvPr id="0" name=""/>
        <dsp:cNvSpPr/>
      </dsp:nvSpPr>
      <dsp:spPr>
        <a:xfrm>
          <a:off x="323660" y="3984782"/>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21D6C80-F193-4E53-B884-6856DAF90579}">
      <dsp:nvSpPr>
        <dsp:cNvPr id="0" name=""/>
        <dsp:cNvSpPr/>
      </dsp:nvSpPr>
      <dsp:spPr>
        <a:xfrm>
          <a:off x="61594" y="3932369"/>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AAFF1-673A-4C9C-A631-116EC80665F1}">
      <dsp:nvSpPr>
        <dsp:cNvPr id="0" name=""/>
        <dsp:cNvSpPr/>
      </dsp:nvSpPr>
      <dsp:spPr>
        <a:xfrm>
          <a:off x="-5214129" y="-798979"/>
          <a:ext cx="6211790" cy="6211790"/>
        </a:xfrm>
        <a:prstGeom prst="blockArc">
          <a:avLst>
            <a:gd name="adj1" fmla="val 18900000"/>
            <a:gd name="adj2" fmla="val 2700000"/>
            <a:gd name="adj3" fmla="val 34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F1B22-371E-4D38-8B6D-38870D0A9A4F}">
      <dsp:nvSpPr>
        <dsp:cNvPr id="0" name=""/>
        <dsp:cNvSpPr/>
      </dsp:nvSpPr>
      <dsp:spPr>
        <a:xfrm>
          <a:off x="323660" y="209744"/>
          <a:ext cx="7256369"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Antecedentes</a:t>
          </a:r>
        </a:p>
      </dsp:txBody>
      <dsp:txXfrm>
        <a:off x="323660" y="209744"/>
        <a:ext cx="7256369" cy="419305"/>
      </dsp:txXfrm>
    </dsp:sp>
    <dsp:sp modelId="{9991A460-8B6E-4C39-96F1-11A1599EB4D6}">
      <dsp:nvSpPr>
        <dsp:cNvPr id="0" name=""/>
        <dsp:cNvSpPr/>
      </dsp:nvSpPr>
      <dsp:spPr>
        <a:xfrm>
          <a:off x="61594" y="157331"/>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8C93AAF-738F-4585-B07C-EDB636B310BC}">
      <dsp:nvSpPr>
        <dsp:cNvPr id="0" name=""/>
        <dsp:cNvSpPr/>
      </dsp:nvSpPr>
      <dsp:spPr>
        <a:xfrm>
          <a:off x="703378" y="839071"/>
          <a:ext cx="6876650" cy="419305"/>
        </a:xfrm>
        <a:prstGeom prst="rect">
          <a:avLst/>
        </a:prstGeom>
        <a:solidFill>
          <a:schemeClr val="lt1">
            <a:hueOff val="0"/>
            <a:satOff val="0"/>
            <a:lumOff val="0"/>
            <a:alphaOff val="0"/>
          </a:schemeClr>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Objetivos</a:t>
          </a:r>
        </a:p>
      </dsp:txBody>
      <dsp:txXfrm>
        <a:off x="703378" y="839071"/>
        <a:ext cx="6876650" cy="419305"/>
      </dsp:txXfrm>
    </dsp:sp>
    <dsp:sp modelId="{55BBE6ED-D91D-4DCE-803F-1724742B6DD6}">
      <dsp:nvSpPr>
        <dsp:cNvPr id="0" name=""/>
        <dsp:cNvSpPr/>
      </dsp:nvSpPr>
      <dsp:spPr>
        <a:xfrm>
          <a:off x="441313" y="786658"/>
          <a:ext cx="524131" cy="524131"/>
        </a:xfrm>
        <a:prstGeom prst="ellipse">
          <a:avLst/>
        </a:prstGeom>
        <a:solidFill>
          <a:schemeClr val="bg1"/>
        </a:solidFill>
        <a:ln w="31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9A9E09C1-840B-4A81-91E9-935D8E10CE8A}">
      <dsp:nvSpPr>
        <dsp:cNvPr id="0" name=""/>
        <dsp:cNvSpPr/>
      </dsp:nvSpPr>
      <dsp:spPr>
        <a:xfrm>
          <a:off x="911462" y="1467936"/>
          <a:ext cx="6668566" cy="419305"/>
        </a:xfrm>
        <a:prstGeom prst="rect">
          <a:avLst/>
        </a:prstGeom>
        <a:solidFill>
          <a:schemeClr val="lt1">
            <a:hueOff val="0"/>
            <a:satOff val="0"/>
            <a:lumOff val="0"/>
            <a:alphaOff val="0"/>
          </a:schemeClr>
        </a:solidFill>
        <a:ln w="28575"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Microrred Electrotérmica y Estrategia de Gestión Energética</a:t>
          </a:r>
        </a:p>
      </dsp:txBody>
      <dsp:txXfrm>
        <a:off x="911462" y="1467936"/>
        <a:ext cx="6668566" cy="419305"/>
      </dsp:txXfrm>
    </dsp:sp>
    <dsp:sp modelId="{59AF04B6-6ADC-4E7B-AF28-88361C34E639}">
      <dsp:nvSpPr>
        <dsp:cNvPr id="0" name=""/>
        <dsp:cNvSpPr/>
      </dsp:nvSpPr>
      <dsp:spPr>
        <a:xfrm>
          <a:off x="649396" y="1415523"/>
          <a:ext cx="524131" cy="524131"/>
        </a:xfrm>
        <a:prstGeom prst="ellipse">
          <a:avLst/>
        </a:prstGeom>
        <a:solidFill>
          <a:schemeClr val="bg1"/>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5626F5B-6929-42D4-986E-0593D663679C}">
      <dsp:nvSpPr>
        <dsp:cNvPr id="0" name=""/>
        <dsp:cNvSpPr/>
      </dsp:nvSpPr>
      <dsp:spPr>
        <a:xfrm>
          <a:off x="977901" y="2097263"/>
          <a:ext cx="6602127"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Ajuste de Parámetros del FLC mediante el Algoritmo de Búsqueda de Cuckoo</a:t>
          </a:r>
        </a:p>
      </dsp:txBody>
      <dsp:txXfrm>
        <a:off x="977901" y="2097263"/>
        <a:ext cx="6602127" cy="419305"/>
      </dsp:txXfrm>
    </dsp:sp>
    <dsp:sp modelId="{2EDA1B23-5124-4BC5-A5CB-9F5F7DAC79F1}">
      <dsp:nvSpPr>
        <dsp:cNvPr id="0" name=""/>
        <dsp:cNvSpPr/>
      </dsp:nvSpPr>
      <dsp:spPr>
        <a:xfrm>
          <a:off x="715836" y="2044850"/>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420664EF-345F-488A-A987-DE6E99FE036D}">
      <dsp:nvSpPr>
        <dsp:cNvPr id="0" name=""/>
        <dsp:cNvSpPr/>
      </dsp:nvSpPr>
      <dsp:spPr>
        <a:xfrm>
          <a:off x="911462" y="2726590"/>
          <a:ext cx="6668566"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Análisis de Resultados</a:t>
          </a:r>
        </a:p>
      </dsp:txBody>
      <dsp:txXfrm>
        <a:off x="911462" y="2726590"/>
        <a:ext cx="6668566" cy="419305"/>
      </dsp:txXfrm>
    </dsp:sp>
    <dsp:sp modelId="{170BC2C3-7A7D-4A73-9478-8F60D22C13FF}">
      <dsp:nvSpPr>
        <dsp:cNvPr id="0" name=""/>
        <dsp:cNvSpPr/>
      </dsp:nvSpPr>
      <dsp:spPr>
        <a:xfrm>
          <a:off x="649396" y="2674177"/>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B2A9F460-0AF9-406E-B591-E2D4799DA792}">
      <dsp:nvSpPr>
        <dsp:cNvPr id="0" name=""/>
        <dsp:cNvSpPr/>
      </dsp:nvSpPr>
      <dsp:spPr>
        <a:xfrm>
          <a:off x="703378" y="3355455"/>
          <a:ext cx="6876650" cy="419305"/>
        </a:xfrm>
        <a:prstGeom prst="rect">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0" kern="1200" cap="none" spc="0" dirty="0">
              <a:ln w="0"/>
              <a:solidFill>
                <a:schemeClr val="bg2">
                  <a:lumMod val="60000"/>
                  <a:lumOff val="40000"/>
                </a:schemeClr>
              </a:solidFill>
              <a:effectLst>
                <a:outerShdw blurRad="38100" dist="19050" dir="2700000" algn="tl" rotWithShape="0">
                  <a:schemeClr val="dk1">
                    <a:alpha val="40000"/>
                  </a:schemeClr>
                </a:outerShdw>
              </a:effectLst>
            </a:rPr>
            <a:t>Conclusiones y Recomendaciones</a:t>
          </a:r>
        </a:p>
      </dsp:txBody>
      <dsp:txXfrm>
        <a:off x="703378" y="3355455"/>
        <a:ext cx="6876650" cy="419305"/>
      </dsp:txXfrm>
    </dsp:sp>
    <dsp:sp modelId="{1E9267BE-5891-4197-A111-5EA3EFE18367}">
      <dsp:nvSpPr>
        <dsp:cNvPr id="0" name=""/>
        <dsp:cNvSpPr/>
      </dsp:nvSpPr>
      <dsp:spPr>
        <a:xfrm>
          <a:off x="441313" y="3303042"/>
          <a:ext cx="524131" cy="524131"/>
        </a:xfrm>
        <a:prstGeom prst="ellipse">
          <a:avLst/>
        </a:prstGeom>
        <a:solidFill>
          <a:schemeClr val="lt1">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DF6A7AC1-4B0B-49B4-8E2D-1F6F4BC5B234}">
      <dsp:nvSpPr>
        <dsp:cNvPr id="0" name=""/>
        <dsp:cNvSpPr/>
      </dsp:nvSpPr>
      <dsp:spPr>
        <a:xfrm>
          <a:off x="323660" y="3984782"/>
          <a:ext cx="7256369" cy="419305"/>
        </a:xfrm>
        <a:prstGeom prst="rect">
          <a:avLst/>
        </a:prstGeom>
        <a:solidFill>
          <a:schemeClr val="l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823" tIns="35560" rIns="35560" bIns="35560" numCol="1" spcCol="1270" anchor="ctr" anchorCtr="0">
          <a:noAutofit/>
        </a:bodyPr>
        <a:lstStyle/>
        <a:p>
          <a:pPr marL="0" lvl="0" indent="0" algn="l" defTabSz="622300">
            <a:lnSpc>
              <a:spcPct val="90000"/>
            </a:lnSpc>
            <a:spcBef>
              <a:spcPct val="0"/>
            </a:spcBef>
            <a:spcAft>
              <a:spcPct val="35000"/>
            </a:spcAft>
            <a:buNone/>
          </a:pPr>
          <a:r>
            <a:rPr lang="es-EC" sz="1400" b="1" kern="1200" cap="none" spc="0" dirty="0">
              <a:ln w="0"/>
              <a:solidFill>
                <a:srgbClr val="5940EC"/>
              </a:solidFill>
              <a:effectLst>
                <a:outerShdw blurRad="38100" dist="19050" dir="2700000" algn="tl" rotWithShape="0">
                  <a:schemeClr val="dk1">
                    <a:alpha val="40000"/>
                  </a:schemeClr>
                </a:outerShdw>
              </a:effectLst>
            </a:rPr>
            <a:t>Trabajos Futuros</a:t>
          </a:r>
        </a:p>
      </dsp:txBody>
      <dsp:txXfrm>
        <a:off x="323660" y="3984782"/>
        <a:ext cx="7256369" cy="419305"/>
      </dsp:txXfrm>
    </dsp:sp>
    <dsp:sp modelId="{821D6C80-F193-4E53-B884-6856DAF90579}">
      <dsp:nvSpPr>
        <dsp:cNvPr id="0" name=""/>
        <dsp:cNvSpPr/>
      </dsp:nvSpPr>
      <dsp:spPr>
        <a:xfrm>
          <a:off x="61594" y="3932369"/>
          <a:ext cx="524131" cy="524131"/>
        </a:xfrm>
        <a:prstGeom prst="ellips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dirty="0"/>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06/05/2019</a:t>
            </a:fld>
            <a:endParaRPr lang="es-EC" dirty="0"/>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dirty="0"/>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06/05/2019</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37113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11</a:t>
            </a:fld>
            <a:endParaRPr lang="es-ES" dirty="0"/>
          </a:p>
        </p:txBody>
      </p:sp>
    </p:spTree>
    <p:extLst>
      <p:ext uri="{BB962C8B-B14F-4D97-AF65-F5344CB8AC3E}">
        <p14:creationId xmlns:p14="http://schemas.microsoft.com/office/powerpoint/2010/main" val="116226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12</a:t>
            </a:fld>
            <a:endParaRPr lang="es-ES" dirty="0"/>
          </a:p>
        </p:txBody>
      </p:sp>
    </p:spTree>
    <p:extLst>
      <p:ext uri="{BB962C8B-B14F-4D97-AF65-F5344CB8AC3E}">
        <p14:creationId xmlns:p14="http://schemas.microsoft.com/office/powerpoint/2010/main" val="113823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13</a:t>
            </a:fld>
            <a:endParaRPr lang="es-ES" dirty="0"/>
          </a:p>
        </p:txBody>
      </p:sp>
    </p:spTree>
    <p:extLst>
      <p:ext uri="{BB962C8B-B14F-4D97-AF65-F5344CB8AC3E}">
        <p14:creationId xmlns:p14="http://schemas.microsoft.com/office/powerpoint/2010/main" val="312426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14</a:t>
            </a:fld>
            <a:endParaRPr lang="es-ES" dirty="0"/>
          </a:p>
        </p:txBody>
      </p:sp>
    </p:spTree>
    <p:extLst>
      <p:ext uri="{BB962C8B-B14F-4D97-AF65-F5344CB8AC3E}">
        <p14:creationId xmlns:p14="http://schemas.microsoft.com/office/powerpoint/2010/main" val="238133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15</a:t>
            </a:fld>
            <a:endParaRPr lang="es-ES" dirty="0"/>
          </a:p>
        </p:txBody>
      </p:sp>
    </p:spTree>
    <p:extLst>
      <p:ext uri="{BB962C8B-B14F-4D97-AF65-F5344CB8AC3E}">
        <p14:creationId xmlns:p14="http://schemas.microsoft.com/office/powerpoint/2010/main" val="106086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16</a:t>
            </a:fld>
            <a:endParaRPr lang="es-ES" dirty="0"/>
          </a:p>
        </p:txBody>
      </p:sp>
    </p:spTree>
    <p:extLst>
      <p:ext uri="{BB962C8B-B14F-4D97-AF65-F5344CB8AC3E}">
        <p14:creationId xmlns:p14="http://schemas.microsoft.com/office/powerpoint/2010/main" val="3569803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Este criterio evalúa únicamente frecuencias con periodos de variación de una semana o menos, debido a que la estrategia de gestión busca compensar las variaciones diarias de potencia </a:t>
            </a:r>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17</a:t>
            </a:fld>
            <a:endParaRPr lang="es-ES" dirty="0"/>
          </a:p>
        </p:txBody>
      </p:sp>
    </p:spTree>
    <p:extLst>
      <p:ext uri="{BB962C8B-B14F-4D97-AF65-F5344CB8AC3E}">
        <p14:creationId xmlns:p14="http://schemas.microsoft.com/office/powerpoint/2010/main" val="1785697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18</a:t>
            </a:fld>
            <a:endParaRPr lang="es-ES" dirty="0"/>
          </a:p>
        </p:txBody>
      </p:sp>
    </p:spTree>
    <p:extLst>
      <p:ext uri="{BB962C8B-B14F-4D97-AF65-F5344CB8AC3E}">
        <p14:creationId xmlns:p14="http://schemas.microsoft.com/office/powerpoint/2010/main" val="3538937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19</a:t>
            </a:fld>
            <a:endParaRPr lang="es-ES" dirty="0"/>
          </a:p>
        </p:txBody>
      </p:sp>
    </p:spTree>
    <p:extLst>
      <p:ext uri="{BB962C8B-B14F-4D97-AF65-F5344CB8AC3E}">
        <p14:creationId xmlns:p14="http://schemas.microsoft.com/office/powerpoint/2010/main" val="4080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20</a:t>
            </a:fld>
            <a:endParaRPr lang="es-ES" dirty="0"/>
          </a:p>
        </p:txBody>
      </p:sp>
    </p:spTree>
    <p:extLst>
      <p:ext uri="{BB962C8B-B14F-4D97-AF65-F5344CB8AC3E}">
        <p14:creationId xmlns:p14="http://schemas.microsoft.com/office/powerpoint/2010/main" val="269871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a:t>
            </a:fld>
            <a:endParaRPr lang="es-ES" dirty="0"/>
          </a:p>
        </p:txBody>
      </p:sp>
    </p:spTree>
    <p:extLst>
      <p:ext uri="{BB962C8B-B14F-4D97-AF65-F5344CB8AC3E}">
        <p14:creationId xmlns:p14="http://schemas.microsoft.com/office/powerpoint/2010/main" val="464877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21</a:t>
            </a:fld>
            <a:endParaRPr lang="es-ES" dirty="0"/>
          </a:p>
        </p:txBody>
      </p:sp>
    </p:spTree>
    <p:extLst>
      <p:ext uri="{BB962C8B-B14F-4D97-AF65-F5344CB8AC3E}">
        <p14:creationId xmlns:p14="http://schemas.microsoft.com/office/powerpoint/2010/main" val="155967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22</a:t>
            </a:fld>
            <a:endParaRPr lang="es-ES" dirty="0"/>
          </a:p>
        </p:txBody>
      </p:sp>
    </p:spTree>
    <p:extLst>
      <p:ext uri="{BB962C8B-B14F-4D97-AF65-F5344CB8AC3E}">
        <p14:creationId xmlns:p14="http://schemas.microsoft.com/office/powerpoint/2010/main" val="316276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23</a:t>
            </a:fld>
            <a:endParaRPr lang="es-ES" dirty="0"/>
          </a:p>
        </p:txBody>
      </p:sp>
    </p:spTree>
    <p:extLst>
      <p:ext uri="{BB962C8B-B14F-4D97-AF65-F5344CB8AC3E}">
        <p14:creationId xmlns:p14="http://schemas.microsoft.com/office/powerpoint/2010/main" val="2633370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24</a:t>
            </a:fld>
            <a:endParaRPr lang="es-ES" dirty="0"/>
          </a:p>
        </p:txBody>
      </p:sp>
    </p:spTree>
    <p:extLst>
      <p:ext uri="{BB962C8B-B14F-4D97-AF65-F5344CB8AC3E}">
        <p14:creationId xmlns:p14="http://schemas.microsoft.com/office/powerpoint/2010/main" val="3266044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25</a:t>
            </a:fld>
            <a:endParaRPr lang="es-ES" dirty="0"/>
          </a:p>
        </p:txBody>
      </p:sp>
    </p:spTree>
    <p:extLst>
      <p:ext uri="{BB962C8B-B14F-4D97-AF65-F5344CB8AC3E}">
        <p14:creationId xmlns:p14="http://schemas.microsoft.com/office/powerpoint/2010/main" val="1675099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Cabe recalcar que, aunque idealmente los resultados finales del algoritmo deberían ser independientes del procedimiento de inicialización, en la realidad los resultados dependen considerablemente de las soluciones iniciales generadas debido a que al tratarse de un problema complejo y al no conocer la naturaleza del espacio de búsqueda, soluciones iniciales encontradas cercanas a posibles óptimos globales pueden incrementar la probabilidad de que el óptimo global sea encontrado </a:t>
            </a:r>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26</a:t>
            </a:fld>
            <a:endParaRPr lang="es-ES" dirty="0"/>
          </a:p>
        </p:txBody>
      </p:sp>
    </p:spTree>
    <p:extLst>
      <p:ext uri="{BB962C8B-B14F-4D97-AF65-F5344CB8AC3E}">
        <p14:creationId xmlns:p14="http://schemas.microsoft.com/office/powerpoint/2010/main" val="1334159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Cabe recalcar que, aunque idealmente los resultados finales del algoritmo deberían ser independientes del procedimiento de inicialización, en la realidad los resultados dependen considerablemente de las soluciones iniciales generadas debido a que al tratarse de un problema complejo y al no conocer la naturaleza del espacio de búsqueda, soluciones iniciales encontradas cercanas a posibles óptimos globales pueden incrementar la probabilidad de que el óptimo global sea encontrado </a:t>
            </a:r>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27</a:t>
            </a:fld>
            <a:endParaRPr lang="es-ES" dirty="0"/>
          </a:p>
        </p:txBody>
      </p:sp>
    </p:spTree>
    <p:extLst>
      <p:ext uri="{BB962C8B-B14F-4D97-AF65-F5344CB8AC3E}">
        <p14:creationId xmlns:p14="http://schemas.microsoft.com/office/powerpoint/2010/main" val="320260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28</a:t>
            </a:fld>
            <a:endParaRPr lang="es-ES" dirty="0"/>
          </a:p>
        </p:txBody>
      </p:sp>
    </p:spTree>
    <p:extLst>
      <p:ext uri="{BB962C8B-B14F-4D97-AF65-F5344CB8AC3E}">
        <p14:creationId xmlns:p14="http://schemas.microsoft.com/office/powerpoint/2010/main" val="3446975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29</a:t>
            </a:fld>
            <a:endParaRPr lang="es-ES" dirty="0"/>
          </a:p>
        </p:txBody>
      </p:sp>
    </p:spTree>
    <p:extLst>
      <p:ext uri="{BB962C8B-B14F-4D97-AF65-F5344CB8AC3E}">
        <p14:creationId xmlns:p14="http://schemas.microsoft.com/office/powerpoint/2010/main" val="1182582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30</a:t>
            </a:fld>
            <a:endParaRPr lang="es-ES" dirty="0"/>
          </a:p>
        </p:txBody>
      </p:sp>
    </p:spTree>
    <p:extLst>
      <p:ext uri="{BB962C8B-B14F-4D97-AF65-F5344CB8AC3E}">
        <p14:creationId xmlns:p14="http://schemas.microsoft.com/office/powerpoint/2010/main" val="176901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noProof="0" dirty="0"/>
              <a:t>Energía primaria es la energía disponible </a:t>
            </a:r>
            <a:r>
              <a:rPr lang="es-EC" sz="1200" kern="1200" dirty="0">
                <a:solidFill>
                  <a:schemeClr val="tx1"/>
                </a:solidFill>
                <a:effectLst/>
                <a:latin typeface="+mn-lt"/>
                <a:ea typeface="+mn-ea"/>
                <a:cs typeface="+mn-cs"/>
              </a:rPr>
              <a:t>energía disponible en la naturaleza, antes de ser convertida o transformada.</a:t>
            </a:r>
          </a:p>
          <a:p>
            <a:r>
              <a:rPr lang="es-EC" noProof="0" dirty="0"/>
              <a:t>MTOE: millones de toneladas de petróleo equivalente</a:t>
            </a:r>
          </a:p>
          <a:p>
            <a:r>
              <a:rPr lang="es-EC" noProof="0" dirty="0"/>
              <a:t>Coal: carbón</a:t>
            </a:r>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4</a:t>
            </a:fld>
            <a:endParaRPr lang="es-ES" dirty="0"/>
          </a:p>
        </p:txBody>
      </p:sp>
    </p:spTree>
    <p:extLst>
      <p:ext uri="{BB962C8B-B14F-4D97-AF65-F5344CB8AC3E}">
        <p14:creationId xmlns:p14="http://schemas.microsoft.com/office/powerpoint/2010/main" val="1956522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31</a:t>
            </a:fld>
            <a:endParaRPr lang="es-ES" dirty="0"/>
          </a:p>
        </p:txBody>
      </p:sp>
    </p:spTree>
    <p:extLst>
      <p:ext uri="{BB962C8B-B14F-4D97-AF65-F5344CB8AC3E}">
        <p14:creationId xmlns:p14="http://schemas.microsoft.com/office/powerpoint/2010/main" val="149571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32</a:t>
            </a:fld>
            <a:endParaRPr lang="es-ES" dirty="0"/>
          </a:p>
        </p:txBody>
      </p:sp>
    </p:spTree>
    <p:extLst>
      <p:ext uri="{BB962C8B-B14F-4D97-AF65-F5344CB8AC3E}">
        <p14:creationId xmlns:p14="http://schemas.microsoft.com/office/powerpoint/2010/main" val="126292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33</a:t>
            </a:fld>
            <a:endParaRPr lang="es-ES" dirty="0"/>
          </a:p>
        </p:txBody>
      </p:sp>
    </p:spTree>
    <p:extLst>
      <p:ext uri="{BB962C8B-B14F-4D97-AF65-F5344CB8AC3E}">
        <p14:creationId xmlns:p14="http://schemas.microsoft.com/office/powerpoint/2010/main" val="3743470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34</a:t>
            </a:fld>
            <a:endParaRPr lang="es-ES" dirty="0"/>
          </a:p>
        </p:txBody>
      </p:sp>
    </p:spTree>
    <p:extLst>
      <p:ext uri="{BB962C8B-B14F-4D97-AF65-F5344CB8AC3E}">
        <p14:creationId xmlns:p14="http://schemas.microsoft.com/office/powerpoint/2010/main" val="1109127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35</a:t>
            </a:fld>
            <a:endParaRPr lang="es-ES" dirty="0"/>
          </a:p>
        </p:txBody>
      </p:sp>
    </p:spTree>
    <p:extLst>
      <p:ext uri="{BB962C8B-B14F-4D97-AF65-F5344CB8AC3E}">
        <p14:creationId xmlns:p14="http://schemas.microsoft.com/office/powerpoint/2010/main" val="275363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36</a:t>
            </a:fld>
            <a:endParaRPr lang="es-ES" dirty="0"/>
          </a:p>
        </p:txBody>
      </p:sp>
    </p:spTree>
    <p:extLst>
      <p:ext uri="{BB962C8B-B14F-4D97-AF65-F5344CB8AC3E}">
        <p14:creationId xmlns:p14="http://schemas.microsoft.com/office/powerpoint/2010/main" val="62170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37</a:t>
            </a:fld>
            <a:endParaRPr lang="es-ES" dirty="0"/>
          </a:p>
        </p:txBody>
      </p:sp>
    </p:spTree>
    <p:extLst>
      <p:ext uri="{BB962C8B-B14F-4D97-AF65-F5344CB8AC3E}">
        <p14:creationId xmlns:p14="http://schemas.microsoft.com/office/powerpoint/2010/main" val="1859903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38</a:t>
            </a:fld>
            <a:endParaRPr lang="es-ES" dirty="0"/>
          </a:p>
        </p:txBody>
      </p:sp>
    </p:spTree>
    <p:extLst>
      <p:ext uri="{BB962C8B-B14F-4D97-AF65-F5344CB8AC3E}">
        <p14:creationId xmlns:p14="http://schemas.microsoft.com/office/powerpoint/2010/main" val="137811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39</a:t>
            </a:fld>
            <a:endParaRPr lang="es-ES" dirty="0"/>
          </a:p>
        </p:txBody>
      </p:sp>
    </p:spTree>
    <p:extLst>
      <p:ext uri="{BB962C8B-B14F-4D97-AF65-F5344CB8AC3E}">
        <p14:creationId xmlns:p14="http://schemas.microsoft.com/office/powerpoint/2010/main" val="857990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40</a:t>
            </a:fld>
            <a:endParaRPr lang="es-ES" dirty="0"/>
          </a:p>
        </p:txBody>
      </p:sp>
    </p:spTree>
    <p:extLst>
      <p:ext uri="{BB962C8B-B14F-4D97-AF65-F5344CB8AC3E}">
        <p14:creationId xmlns:p14="http://schemas.microsoft.com/office/powerpoint/2010/main" val="170633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 ha surgido en el mundo entero necesidad de hacer frente a las emisiones de GHG; </a:t>
            </a:r>
          </a:p>
          <a:p>
            <a:r>
              <a:rPr lang="es-EC" sz="1200" kern="1200" dirty="0">
                <a:solidFill>
                  <a:schemeClr val="tx1"/>
                </a:solidFill>
                <a:effectLst/>
                <a:latin typeface="+mn-lt"/>
                <a:ea typeface="+mn-ea"/>
                <a:cs typeface="+mn-cs"/>
              </a:rPr>
              <a:t>es así como muchos países en el mundo han centrado sus esfuerzos en mejorar la eficiencia energética e incrementar la producción de energía limpia</a:t>
            </a:r>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5</a:t>
            </a:fld>
            <a:endParaRPr lang="es-ES" dirty="0"/>
          </a:p>
        </p:txBody>
      </p:sp>
    </p:spTree>
    <p:extLst>
      <p:ext uri="{BB962C8B-B14F-4D97-AF65-F5344CB8AC3E}">
        <p14:creationId xmlns:p14="http://schemas.microsoft.com/office/powerpoint/2010/main" val="846513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41</a:t>
            </a:fld>
            <a:endParaRPr lang="es-ES" dirty="0"/>
          </a:p>
        </p:txBody>
      </p:sp>
    </p:spTree>
    <p:extLst>
      <p:ext uri="{BB962C8B-B14F-4D97-AF65-F5344CB8AC3E}">
        <p14:creationId xmlns:p14="http://schemas.microsoft.com/office/powerpoint/2010/main" val="3416396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42</a:t>
            </a:fld>
            <a:endParaRPr lang="es-ES" dirty="0"/>
          </a:p>
        </p:txBody>
      </p:sp>
    </p:spTree>
    <p:extLst>
      <p:ext uri="{BB962C8B-B14F-4D97-AF65-F5344CB8AC3E}">
        <p14:creationId xmlns:p14="http://schemas.microsoft.com/office/powerpoint/2010/main" val="2627572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43</a:t>
            </a:fld>
            <a:endParaRPr lang="es-ES" dirty="0"/>
          </a:p>
        </p:txBody>
      </p:sp>
    </p:spTree>
    <p:extLst>
      <p:ext uri="{BB962C8B-B14F-4D97-AF65-F5344CB8AC3E}">
        <p14:creationId xmlns:p14="http://schemas.microsoft.com/office/powerpoint/2010/main" val="234603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 los beneficios que las RES han demostrado en los últimos años, como reducción de la emisión de GHG  han favorecido el desarrollo y desempeño de los sistemas de generación distribuida (DG)</a:t>
            </a:r>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6</a:t>
            </a:fld>
            <a:endParaRPr lang="es-ES" dirty="0"/>
          </a:p>
        </p:txBody>
      </p:sp>
    </p:spTree>
    <p:extLst>
      <p:ext uri="{BB962C8B-B14F-4D97-AF65-F5344CB8AC3E}">
        <p14:creationId xmlns:p14="http://schemas.microsoft.com/office/powerpoint/2010/main" val="90283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celdas solares, celdas de combustible, paneles fotovoltaicos, turbinas eólicas, baterías, ultra capacitores, entre otros .</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fluctuaciones inesperadas en la respuesta de las RES las cuales pueden incidir en el voltaje y frecuencia de la red</a:t>
            </a:r>
          </a:p>
          <a:p>
            <a:r>
              <a:rPr lang="es-EC" sz="1200" kern="1200" dirty="0">
                <a:solidFill>
                  <a:schemeClr val="tx1"/>
                </a:solidFill>
                <a:effectLst/>
                <a:latin typeface="+mn-lt"/>
                <a:ea typeface="+mn-ea"/>
                <a:cs typeface="+mn-cs"/>
              </a:rPr>
              <a:t>requerimientos de electrónica de potencia</a:t>
            </a:r>
          </a:p>
          <a:p>
            <a:r>
              <a:rPr lang="es-EC" sz="1200" kern="1200" dirty="0">
                <a:solidFill>
                  <a:schemeClr val="tx1"/>
                </a:solidFill>
                <a:effectLst/>
                <a:latin typeface="+mn-lt"/>
                <a:ea typeface="+mn-ea"/>
                <a:cs typeface="+mn-cs"/>
              </a:rPr>
              <a:t>diferentes métodos de control y despacho</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En la actualidad el diseño del EMS se enfoca principalmente a disminuir las fluctuaciones y rampas de potencia del perfil intercambiado con la red eléctrica.</a:t>
            </a:r>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7</a:t>
            </a:fld>
            <a:endParaRPr lang="es-ES" dirty="0"/>
          </a:p>
        </p:txBody>
      </p:sp>
    </p:spTree>
    <p:extLst>
      <p:ext uri="{BB962C8B-B14F-4D97-AF65-F5344CB8AC3E}">
        <p14:creationId xmlns:p14="http://schemas.microsoft.com/office/powerpoint/2010/main" val="63388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8</a:t>
            </a:fld>
            <a:endParaRPr lang="es-ES" dirty="0"/>
          </a:p>
        </p:txBody>
      </p:sp>
    </p:spTree>
    <p:extLst>
      <p:ext uri="{BB962C8B-B14F-4D97-AF65-F5344CB8AC3E}">
        <p14:creationId xmlns:p14="http://schemas.microsoft.com/office/powerpoint/2010/main" val="238478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9</a:t>
            </a:fld>
            <a:endParaRPr lang="es-ES" dirty="0"/>
          </a:p>
        </p:txBody>
      </p:sp>
    </p:spTree>
    <p:extLst>
      <p:ext uri="{BB962C8B-B14F-4D97-AF65-F5344CB8AC3E}">
        <p14:creationId xmlns:p14="http://schemas.microsoft.com/office/powerpoint/2010/main" val="138293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10</a:t>
            </a:fld>
            <a:endParaRPr lang="es-ES" dirty="0"/>
          </a:p>
        </p:txBody>
      </p:sp>
    </p:spTree>
    <p:extLst>
      <p:ext uri="{BB962C8B-B14F-4D97-AF65-F5344CB8AC3E}">
        <p14:creationId xmlns:p14="http://schemas.microsoft.com/office/powerpoint/2010/main" val="351990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2740"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3763"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5666"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06/05/2019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06/05/2019</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06/05/2019</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06/05/2019</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06/05/2019</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8.wmf"/><Relationship Id="rId3" Type="http://schemas.openxmlformats.org/officeDocument/2006/relationships/notesSlide" Target="../notesSlides/notesSlide11.xml"/><Relationship Id="rId7" Type="http://schemas.openxmlformats.org/officeDocument/2006/relationships/image" Target="../media/image15.wmf"/><Relationship Id="rId12"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7.wmf"/><Relationship Id="rId5" Type="http://schemas.openxmlformats.org/officeDocument/2006/relationships/image" Target="../media/image14.gif"/><Relationship Id="rId10" Type="http://schemas.openxmlformats.org/officeDocument/2006/relationships/oleObject" Target="../embeddings/oleObject6.bin"/><Relationship Id="rId4" Type="http://schemas.openxmlformats.org/officeDocument/2006/relationships/image" Target="../media/image7.png"/><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2.wmf"/><Relationship Id="rId3" Type="http://schemas.openxmlformats.org/officeDocument/2006/relationships/notesSlide" Target="../notesSlides/notesSlide12.xml"/><Relationship Id="rId7" Type="http://schemas.openxmlformats.org/officeDocument/2006/relationships/image" Target="../media/image19.wmf"/><Relationship Id="rId12"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21.wmf"/><Relationship Id="rId5" Type="http://schemas.openxmlformats.org/officeDocument/2006/relationships/image" Target="../media/image14.gif"/><Relationship Id="rId10" Type="http://schemas.openxmlformats.org/officeDocument/2006/relationships/oleObject" Target="../embeddings/oleObject10.bin"/><Relationship Id="rId4" Type="http://schemas.openxmlformats.org/officeDocument/2006/relationships/image" Target="../media/image7.png"/><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5.xml"/><Relationship Id="rId7" Type="http://schemas.openxmlformats.org/officeDocument/2006/relationships/oleObject" Target="../embeddings/oleObject13.bin"/><Relationship Id="rId12" Type="http://schemas.openxmlformats.org/officeDocument/2006/relationships/image" Target="../media/image30.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9.wmf"/><Relationship Id="rId4" Type="http://schemas.openxmlformats.org/officeDocument/2006/relationships/image" Target="../media/image7.png"/><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0.bin"/><Relationship Id="rId3" Type="http://schemas.openxmlformats.org/officeDocument/2006/relationships/notesSlide" Target="../notesSlides/notesSlide16.xml"/><Relationship Id="rId7" Type="http://schemas.openxmlformats.org/officeDocument/2006/relationships/oleObject" Target="../embeddings/oleObject17.bin"/><Relationship Id="rId12" Type="http://schemas.openxmlformats.org/officeDocument/2006/relationships/image" Target="../media/image34.w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33.wmf"/><Relationship Id="rId4" Type="http://schemas.openxmlformats.org/officeDocument/2006/relationships/image" Target="../media/image7.png"/><Relationship Id="rId9" Type="http://schemas.openxmlformats.org/officeDocument/2006/relationships/oleObject" Target="../embeddings/oleObject18.bin"/><Relationship Id="rId14" Type="http://schemas.openxmlformats.org/officeDocument/2006/relationships/image" Target="../media/image35.wmf"/></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21.bin"/><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1.xml"/><Relationship Id="rId7" Type="http://schemas.openxmlformats.org/officeDocument/2006/relationships/oleObject" Target="../embeddings/oleObject24.bin"/><Relationship Id="rId12" Type="http://schemas.openxmlformats.org/officeDocument/2006/relationships/image" Target="../media/image45.png"/><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41.wmf"/><Relationship Id="rId11" Type="http://schemas.openxmlformats.org/officeDocument/2006/relationships/image" Target="../media/image44.png"/><Relationship Id="rId5" Type="http://schemas.openxmlformats.org/officeDocument/2006/relationships/oleObject" Target="../embeddings/oleObject23.bin"/><Relationship Id="rId10" Type="http://schemas.openxmlformats.org/officeDocument/2006/relationships/image" Target="../media/image43.wmf"/><Relationship Id="rId4" Type="http://schemas.openxmlformats.org/officeDocument/2006/relationships/image" Target="../media/image7.png"/><Relationship Id="rId9"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0.bin"/><Relationship Id="rId3" Type="http://schemas.openxmlformats.org/officeDocument/2006/relationships/notesSlide" Target="../notesSlides/notesSlide22.xml"/><Relationship Id="rId7" Type="http://schemas.openxmlformats.org/officeDocument/2006/relationships/oleObject" Target="../embeddings/oleObject27.bin"/><Relationship Id="rId12" Type="http://schemas.openxmlformats.org/officeDocument/2006/relationships/image" Target="../media/image49.w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46.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image" Target="../media/image51.png"/><Relationship Id="rId10" Type="http://schemas.openxmlformats.org/officeDocument/2006/relationships/image" Target="../media/image48.wmf"/><Relationship Id="rId4" Type="http://schemas.openxmlformats.org/officeDocument/2006/relationships/image" Target="../media/image7.png"/><Relationship Id="rId9" Type="http://schemas.openxmlformats.org/officeDocument/2006/relationships/oleObject" Target="../embeddings/oleObject28.bin"/><Relationship Id="rId14" Type="http://schemas.openxmlformats.org/officeDocument/2006/relationships/image" Target="../media/image50.w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57.wmf"/><Relationship Id="rId3" Type="http://schemas.openxmlformats.org/officeDocument/2006/relationships/notesSlide" Target="../notesSlides/notesSlide25.xml"/><Relationship Id="rId7" Type="http://schemas.openxmlformats.org/officeDocument/2006/relationships/image" Target="../media/image54.wmf"/><Relationship Id="rId12" Type="http://schemas.openxmlformats.org/officeDocument/2006/relationships/oleObject" Target="../embeddings/oleObject34.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image" Target="../media/image56.wmf"/><Relationship Id="rId5" Type="http://schemas.openxmlformats.org/officeDocument/2006/relationships/image" Target="../media/image58.emf"/><Relationship Id="rId10" Type="http://schemas.openxmlformats.org/officeDocument/2006/relationships/oleObject" Target="../embeddings/oleObject33.bin"/><Relationship Id="rId4" Type="http://schemas.openxmlformats.org/officeDocument/2006/relationships/image" Target="../media/image7.png"/><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6.xml"/><Relationship Id="rId7" Type="http://schemas.openxmlformats.org/officeDocument/2006/relationships/image" Target="../media/image61.png"/><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35.bin"/><Relationship Id="rId4" Type="http://schemas.openxmlformats.org/officeDocument/2006/relationships/image" Target="../media/image7.png"/><Relationship Id="rId9" Type="http://schemas.openxmlformats.org/officeDocument/2006/relationships/image" Target="../media/image60.wmf"/></Relationships>
</file>

<file path=ppt/slides/_rels/slide28.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41.bin"/><Relationship Id="rId3" Type="http://schemas.openxmlformats.org/officeDocument/2006/relationships/notesSlide" Target="../notesSlides/notesSlide27.xml"/><Relationship Id="rId7" Type="http://schemas.openxmlformats.org/officeDocument/2006/relationships/oleObject" Target="../embeddings/oleObject38.bin"/><Relationship Id="rId12" Type="http://schemas.openxmlformats.org/officeDocument/2006/relationships/image" Target="../media/image65.wmf"/><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62.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64.wmf"/><Relationship Id="rId4" Type="http://schemas.openxmlformats.org/officeDocument/2006/relationships/image" Target="../media/image7.png"/><Relationship Id="rId9" Type="http://schemas.openxmlformats.org/officeDocument/2006/relationships/oleObject" Target="../embeddings/oleObject39.bin"/><Relationship Id="rId14" Type="http://schemas.openxmlformats.org/officeDocument/2006/relationships/image" Target="../media/image66.wmf"/></Relationships>
</file>

<file path=ppt/slides/_rels/slide29.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28.xml"/><Relationship Id="rId7" Type="http://schemas.openxmlformats.org/officeDocument/2006/relationships/oleObject" Target="../embeddings/oleObject44.bin"/><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67.wmf"/><Relationship Id="rId5" Type="http://schemas.openxmlformats.org/officeDocument/2006/relationships/oleObject" Target="../embeddings/oleObject43.bin"/><Relationship Id="rId10" Type="http://schemas.openxmlformats.org/officeDocument/2006/relationships/image" Target="../media/image69.wmf"/><Relationship Id="rId4" Type="http://schemas.openxmlformats.org/officeDocument/2006/relationships/image" Target="../media/image7.png"/><Relationship Id="rId9" Type="http://schemas.openxmlformats.org/officeDocument/2006/relationships/oleObject" Target="../embeddings/oleObject45.bin"/></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70.emf"/></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72.emf"/><Relationship Id="rId4" Type="http://schemas.openxmlformats.org/officeDocument/2006/relationships/image" Target="../media/image71.emf"/></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74.emf"/><Relationship Id="rId4" Type="http://schemas.openxmlformats.org/officeDocument/2006/relationships/image" Target="../media/image73.em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76.emf"/><Relationship Id="rId4" Type="http://schemas.openxmlformats.org/officeDocument/2006/relationships/image" Target="../media/image75.emf"/></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82.png"/><Relationship Id="rId4" Type="http://schemas.openxmlformats.org/officeDocument/2006/relationships/image" Target="../media/image81.emf"/></Relationships>
</file>

<file path=ppt/slides/_rels/slide3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8.xml"/><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2"/>
          <a:srcRect l="6454" t="35651" r="48363" b="40483"/>
          <a:stretch>
            <a:fillRect/>
          </a:stretch>
        </p:blipFill>
        <p:spPr bwMode="auto">
          <a:xfrm>
            <a:off x="21771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id="{E245B1C1-36A4-4621-9848-DC04456C7160}"/>
              </a:ext>
            </a:extLst>
          </p:cNvPr>
          <p:cNvSpPr txBox="1"/>
          <p:nvPr/>
        </p:nvSpPr>
        <p:spPr>
          <a:xfrm>
            <a:off x="1016076" y="691896"/>
            <a:ext cx="7748045" cy="57246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endParaRPr>
          </a:p>
          <a:p>
            <a:pPr lvl="0" algn="ctr" defTabSz="914400" fontAlgn="base">
              <a:spcBef>
                <a:spcPct val="0"/>
              </a:spcBef>
              <a:spcAft>
                <a:spcPct val="0"/>
              </a:spcAft>
            </a:pPr>
            <a:r>
              <a:rPr lang="es-ES" sz="1300" b="1" kern="0" dirty="0">
                <a:solidFill>
                  <a:prstClr val="black"/>
                </a:solidFill>
                <a:latin typeface="Times New Roman" panose="02020603050405020304" pitchFamily="18" charset="0"/>
                <a:ea typeface="Calibri" pitchFamily="34" charset="0"/>
                <a:cs typeface="Times New Roman" panose="02020603050405020304" pitchFamily="18" charset="0"/>
                <a:sym typeface="Arial"/>
                <a:rtl val="0"/>
              </a:rPr>
              <a:t>DEPARTAMENTO DE ELÉCTRICA, ELECTÓNICA Y TELECOMUNICACIONES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rPr>
              <a:t>CARRERA DE INGENIERÍA EN ELECTRÓNICA, AUTOMATIZACIÓN Y CONTROL</a:t>
            </a:r>
            <a:r>
              <a:rPr kumimoji="0" lang="es-EC" sz="1300" b="1" i="0" u="none" strike="noStrike" kern="0" cap="none" spc="0" normalizeH="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rPr>
              <a:t> </a:t>
            </a: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PROYECTO DE INVESTIGACIÓN PREVIO A LA OBTENCIÓN DEL TÍTULO DE INGENIERO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a:t>
            </a:r>
            <a:r>
              <a:rPr lang="es-ES" sz="1300" b="1" kern="0" dirty="0">
                <a:solidFill>
                  <a:srgbClr val="000000"/>
                </a:solidFill>
                <a:latin typeface="Times New Roman" panose="02020603050405020304" pitchFamily="18" charset="0"/>
                <a:cs typeface="Times New Roman" panose="02020603050405020304" pitchFamily="18" charset="0"/>
                <a:sym typeface="Arial"/>
                <a:rtl val="0"/>
              </a:rPr>
              <a:t>EN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ELECTRÓNICA, AUTOMATIZACIÓN Y CONTROL</a:t>
            </a: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defTabSz="914400"/>
            <a:r>
              <a:rPr kumimoji="0" lang="es-EC"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TEMA:</a:t>
            </a:r>
            <a:r>
              <a:rPr kumimoji="0" lang="es-EC"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a:t>
            </a:r>
          </a:p>
          <a:p>
            <a:pPr algn="ctr" defTabSz="914400"/>
            <a:r>
              <a:rPr kumimoji="0" lang="es-E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a:t>
            </a:r>
            <a:r>
              <a:rPr lang="es-EC" sz="1600" b="1" dirty="0">
                <a:latin typeface="Times New Roman" panose="02020603050405020304" pitchFamily="18" charset="0"/>
                <a:ea typeface="Calibri" panose="020F0502020204030204" pitchFamily="34" charset="0"/>
                <a:cs typeface="Times New Roman" panose="02020603050405020304" pitchFamily="18" charset="0"/>
              </a:rPr>
              <a:t>AJUSTE DE LOS PARÁMETROS DEL CONTROLADOR FUZZY LOGIC DEL SISTEMA DE GESTIÓN ENERGÉTICA DE UNA MICRORRED ELECTROTÉRMICA MEDIANTE EL ALGORITMO DE BÚSQUEDA DE CUCKOO</a:t>
            </a:r>
            <a:r>
              <a:rPr lang="es-EC" sz="1600" b="1" dirty="0">
                <a:latin typeface="Times New Roman" panose="02020603050405020304" pitchFamily="18" charset="0"/>
                <a:cs typeface="Times New Roman" panose="02020603050405020304" pitchFamily="18" charset="0"/>
              </a:rPr>
              <a:t>”</a:t>
            </a:r>
          </a:p>
          <a:p>
            <a:pPr lvl="0" algn="ctr" defTabSz="914400"/>
            <a:endParaRPr kumimoji="0" lang="es-E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Elaborado por:</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kern="0" dirty="0">
                <a:solidFill>
                  <a:srgbClr val="000000"/>
                </a:solidFill>
                <a:latin typeface="Times New Roman" panose="02020603050405020304" pitchFamily="18" charset="0"/>
                <a:cs typeface="Times New Roman" panose="02020603050405020304" pitchFamily="18" charset="0"/>
                <a:sym typeface="Arial"/>
                <a:rtl val="0"/>
              </a:rPr>
              <a:t>Gabriel Mauricio García Gutiérrez</a:t>
            </a: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b="1" kern="0" dirty="0">
                <a:solidFill>
                  <a:srgbClr val="000000"/>
                </a:solidFill>
                <a:latin typeface="Times New Roman" panose="02020603050405020304" pitchFamily="18" charset="0"/>
                <a:cs typeface="Times New Roman" panose="02020603050405020304" pitchFamily="18" charset="0"/>
                <a:sym typeface="Arial"/>
                <a:rtl val="0"/>
              </a:rPr>
              <a:t>Director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del Proyecto: </a:t>
            </a:r>
          </a:p>
          <a:p>
            <a:pPr algn="ctr" fontAlgn="base">
              <a:spcBef>
                <a:spcPct val="0"/>
              </a:spcBef>
              <a:spcAft>
                <a:spcPct val="0"/>
              </a:spcAft>
            </a:pPr>
            <a:r>
              <a:rPr lang="es-EC" sz="1300" dirty="0">
                <a:solidFill>
                  <a:srgbClr val="000000"/>
                </a:solidFill>
                <a:latin typeface="Times New Roman" panose="02020603050405020304" pitchFamily="18" charset="0"/>
                <a:cs typeface="Times New Roman" panose="02020603050405020304" pitchFamily="18" charset="0"/>
              </a:rPr>
              <a:t>Ing. Diego Arcos Avilés PhD.</a:t>
            </a:r>
            <a:endParaRPr lang="es-ES" sz="1300" kern="0" dirty="0">
              <a:solidFill>
                <a:srgbClr val="000000"/>
              </a:solidFill>
              <a:latin typeface="Times New Roman" panose="02020603050405020304" pitchFamily="18" charset="0"/>
              <a:cs typeface="Times New Roman" panose="02020603050405020304" pitchFamily="18" charset="0"/>
              <a:sym typeface="Arial"/>
              <a:rtl val="0"/>
            </a:endParaRPr>
          </a:p>
          <a:p>
            <a:pPr algn="ctr" fontAlgn="base">
              <a:spcBef>
                <a:spcPct val="0"/>
              </a:spcBef>
              <a:spcAft>
                <a:spcPct val="0"/>
              </a:spcAft>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fontAlgn="base">
              <a:spcBef>
                <a:spcPct val="0"/>
              </a:spcBef>
              <a:spcAft>
                <a:spcPct val="0"/>
              </a:spcAft>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Sangolquí, 2019</a:t>
            </a:r>
            <a:endParaRPr kumimoji="0" lang="en-U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77" y="160338"/>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4133867117"/>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199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Microrred Electrotérmica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20957" cy="369332"/>
          </a:xfrm>
          <a:prstGeom prst="rect">
            <a:avLst/>
          </a:prstGeom>
          <a:noFill/>
        </p:spPr>
        <p:txBody>
          <a:bodyPr wrap="none" rtlCol="0">
            <a:spAutoFit/>
          </a:bodyPr>
          <a:lstStyle/>
          <a:p>
            <a:r>
              <a:rPr lang="es-EC" b="1" i="1" dirty="0"/>
              <a:t>Arquitectura </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6145" name="Imagen 27">
            <a:extLst>
              <a:ext uri="{FF2B5EF4-FFF2-40B4-BE49-F238E27FC236}">
                <a16:creationId xmlns:a16="http://schemas.microsoft.com/office/drawing/2014/main" id="{D6D8CBC0-6761-4743-8F9C-37283577B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421"/>
          <a:stretch>
            <a:fillRect/>
          </a:stretch>
        </p:blipFill>
        <p:spPr bwMode="auto">
          <a:xfrm>
            <a:off x="4598194" y="973136"/>
            <a:ext cx="4362450" cy="40862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22565746-A92C-4F3C-B4C6-D78BFA232911}"/>
              </a:ext>
            </a:extLst>
          </p:cNvPr>
          <p:cNvSpPr>
            <a:spLocks noChangeArrowheads="1"/>
          </p:cNvSpPr>
          <p:nvPr/>
        </p:nvSpPr>
        <p:spPr bwMode="auto">
          <a:xfrm>
            <a:off x="4863670" y="4911725"/>
            <a:ext cx="383149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rgbClr val="000000"/>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6</a:t>
            </a:r>
            <a:r>
              <a:rPr kumimoji="0" lang="es-EC" altLang="es-EC" sz="1200" b="0" i="1"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Arquitectura de la Microrred Electrotérmica.</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 Arcos-Avilés, Sotomayor, et al., 2017) ©2017 IEEE</a:t>
            </a:r>
            <a:endParaRPr kumimoji="0" lang="es-EC" altLang="es-EC" sz="1800" b="0" i="0" u="none" strike="noStrike" cap="none" normalizeH="0" baseline="0" dirty="0">
              <a:ln>
                <a:noFill/>
              </a:ln>
              <a:solidFill>
                <a:schemeClr val="tx1"/>
              </a:solidFill>
              <a:effectLst/>
              <a:latin typeface="+mj-lt"/>
            </a:endParaRPr>
          </a:p>
        </p:txBody>
      </p:sp>
      <p:sp>
        <p:nvSpPr>
          <p:cNvPr id="13" name="Rectángulo 12">
            <a:extLst>
              <a:ext uri="{FF2B5EF4-FFF2-40B4-BE49-F238E27FC236}">
                <a16:creationId xmlns:a16="http://schemas.microsoft.com/office/drawing/2014/main" id="{962F7116-2D59-48AB-8790-8A07A7C27EFF}"/>
              </a:ext>
            </a:extLst>
          </p:cNvPr>
          <p:cNvSpPr/>
          <p:nvPr/>
        </p:nvSpPr>
        <p:spPr>
          <a:xfrm>
            <a:off x="76994" y="1434540"/>
            <a:ext cx="4964906" cy="887935"/>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sz="1600" b="1" dirty="0">
                <a:latin typeface="Arial (Cuerpo)"/>
                <a:ea typeface="Calibri" panose="020F0502020204030204" pitchFamily="34" charset="0"/>
                <a:cs typeface="Times New Roman" panose="02020603050405020304" pitchFamily="18" charset="0"/>
              </a:rPr>
              <a:t>Sistema híbrido de energía renovable:</a:t>
            </a:r>
          </a:p>
          <a:p>
            <a:pPr lvl="0" algn="just">
              <a:lnSpc>
                <a:spcPct val="150000"/>
              </a:lnSpc>
              <a:spcAft>
                <a:spcPts val="800"/>
              </a:spcAft>
            </a:pPr>
            <a:r>
              <a:rPr lang="es-EC" sz="1600" b="1" dirty="0">
                <a:latin typeface="Arial (Cuerpo)"/>
                <a:ea typeface="Calibri" panose="020F0502020204030204" pitchFamily="34" charset="0"/>
                <a:cs typeface="Times New Roman" panose="02020603050405020304" pitchFamily="18" charset="0"/>
              </a:rPr>
              <a:t> </a:t>
            </a:r>
          </a:p>
        </p:txBody>
      </p:sp>
      <p:sp>
        <p:nvSpPr>
          <p:cNvPr id="15" name="Rectángulo 14">
            <a:extLst>
              <a:ext uri="{FF2B5EF4-FFF2-40B4-BE49-F238E27FC236}">
                <a16:creationId xmlns:a16="http://schemas.microsoft.com/office/drawing/2014/main" id="{C25B630B-2F71-4B6A-881A-649E84EBE284}"/>
              </a:ext>
            </a:extLst>
          </p:cNvPr>
          <p:cNvSpPr/>
          <p:nvPr/>
        </p:nvSpPr>
        <p:spPr>
          <a:xfrm>
            <a:off x="493361" y="1921914"/>
            <a:ext cx="4370309" cy="375552"/>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q"/>
            </a:pPr>
            <a:r>
              <a:rPr lang="es-EC" sz="1400" dirty="0">
                <a:latin typeface="Arial (Cuerpo)"/>
                <a:ea typeface="Calibri" panose="020F0502020204030204" pitchFamily="34" charset="0"/>
                <a:cs typeface="Times New Roman" panose="02020603050405020304" pitchFamily="18" charset="0"/>
              </a:rPr>
              <a:t>Generador fotovoltaico (PV) → 6 kW</a:t>
            </a:r>
          </a:p>
        </p:txBody>
      </p:sp>
      <p:sp>
        <p:nvSpPr>
          <p:cNvPr id="16" name="Rectángulo 15">
            <a:extLst>
              <a:ext uri="{FF2B5EF4-FFF2-40B4-BE49-F238E27FC236}">
                <a16:creationId xmlns:a16="http://schemas.microsoft.com/office/drawing/2014/main" id="{D50EEB58-9643-4A56-AE09-678526F7FEFB}"/>
              </a:ext>
            </a:extLst>
          </p:cNvPr>
          <p:cNvSpPr/>
          <p:nvPr/>
        </p:nvSpPr>
        <p:spPr>
          <a:xfrm>
            <a:off x="493360" y="2353771"/>
            <a:ext cx="4370309" cy="375552"/>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q"/>
            </a:pPr>
            <a:r>
              <a:rPr lang="es-EC" sz="1400" dirty="0">
                <a:latin typeface="Arial (Cuerpo)"/>
                <a:ea typeface="Calibri" panose="020F0502020204030204" pitchFamily="34" charset="0"/>
                <a:cs typeface="Times New Roman" panose="02020603050405020304" pitchFamily="18" charset="0"/>
              </a:rPr>
              <a:t>Turbina eólica (WT) → 6 kW</a:t>
            </a:r>
          </a:p>
        </p:txBody>
      </p:sp>
      <p:sp>
        <p:nvSpPr>
          <p:cNvPr id="18" name="Rectángulo 17">
            <a:extLst>
              <a:ext uri="{FF2B5EF4-FFF2-40B4-BE49-F238E27FC236}">
                <a16:creationId xmlns:a16="http://schemas.microsoft.com/office/drawing/2014/main" id="{42B5010F-634C-4274-B6AF-995C5C44471F}"/>
              </a:ext>
            </a:extLst>
          </p:cNvPr>
          <p:cNvSpPr/>
          <p:nvPr/>
        </p:nvSpPr>
        <p:spPr>
          <a:xfrm>
            <a:off x="118533" y="2804420"/>
            <a:ext cx="4454261" cy="887935"/>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sz="1600" b="1" dirty="0">
                <a:latin typeface="+mj-lt"/>
              </a:rPr>
              <a:t>Sistema de almacenamiento de energía</a:t>
            </a:r>
            <a:r>
              <a:rPr lang="es-EC" sz="1600" b="1"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b="1" dirty="0">
                <a:latin typeface="Arial (Cuerpo)"/>
                <a:ea typeface="Calibri" panose="020F0502020204030204" pitchFamily="34" charset="0"/>
                <a:cs typeface="Times New Roman" panose="02020603050405020304" pitchFamily="18" charset="0"/>
              </a:rPr>
              <a:t> </a:t>
            </a:r>
          </a:p>
        </p:txBody>
      </p:sp>
      <p:sp>
        <p:nvSpPr>
          <p:cNvPr id="14" name="Rectángulo 13">
            <a:extLst>
              <a:ext uri="{FF2B5EF4-FFF2-40B4-BE49-F238E27FC236}">
                <a16:creationId xmlns:a16="http://schemas.microsoft.com/office/drawing/2014/main" id="{56D03D4F-6330-4578-91D4-A2207B18EF49}"/>
              </a:ext>
            </a:extLst>
          </p:cNvPr>
          <p:cNvSpPr/>
          <p:nvPr/>
        </p:nvSpPr>
        <p:spPr>
          <a:xfrm>
            <a:off x="493361" y="3407947"/>
            <a:ext cx="4572000" cy="307777"/>
          </a:xfrm>
          <a:prstGeom prst="rect">
            <a:avLst/>
          </a:prstGeom>
        </p:spPr>
        <p:txBody>
          <a:bodyPr>
            <a:spAutoFit/>
          </a:bodyPr>
          <a:lstStyle/>
          <a:p>
            <a:pPr marL="285750" indent="-285750">
              <a:buFont typeface="Wingdings" panose="05000000000000000000" pitchFamily="2" charset="2"/>
              <a:buChar char="q"/>
            </a:pPr>
            <a:r>
              <a:rPr lang="es-EC" sz="1400" dirty="0">
                <a:latin typeface="+mj-lt"/>
                <a:ea typeface="Calibri" panose="020F0502020204030204" pitchFamily="34" charset="0"/>
                <a:cs typeface="Times New Roman" panose="02020603050405020304" pitchFamily="18" charset="0"/>
              </a:rPr>
              <a:t>Banco de baterías plomo-ácido</a:t>
            </a:r>
            <a:r>
              <a:rPr lang="es-EC" sz="1400" dirty="0">
                <a:latin typeface="Arial (Cuerpo)"/>
                <a:ea typeface="Calibri" panose="020F0502020204030204" pitchFamily="34" charset="0"/>
                <a:cs typeface="Times New Roman" panose="02020603050405020304" pitchFamily="18" charset="0"/>
              </a:rPr>
              <a:t> →</a:t>
            </a:r>
            <a:r>
              <a:rPr lang="es-EC" sz="1400" dirty="0">
                <a:latin typeface="+mj-lt"/>
                <a:ea typeface="Calibri" panose="020F0502020204030204" pitchFamily="34" charset="0"/>
                <a:cs typeface="Times New Roman" panose="02020603050405020304" pitchFamily="18" charset="0"/>
              </a:rPr>
              <a:t> 72 kWh</a:t>
            </a:r>
            <a:endParaRPr lang="es-EC" sz="1400" dirty="0">
              <a:latin typeface="+mj-lt"/>
            </a:endParaRPr>
          </a:p>
        </p:txBody>
      </p:sp>
      <p:sp>
        <p:nvSpPr>
          <p:cNvPr id="20" name="Rectángulo 19">
            <a:extLst>
              <a:ext uri="{FF2B5EF4-FFF2-40B4-BE49-F238E27FC236}">
                <a16:creationId xmlns:a16="http://schemas.microsoft.com/office/drawing/2014/main" id="{CC53BA02-C697-45FB-B9D5-545DF00EE0D3}"/>
              </a:ext>
            </a:extLst>
          </p:cNvPr>
          <p:cNvSpPr/>
          <p:nvPr/>
        </p:nvSpPr>
        <p:spPr>
          <a:xfrm>
            <a:off x="81580" y="3784628"/>
            <a:ext cx="4454261" cy="887935"/>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sz="1600" b="1" dirty="0">
                <a:latin typeface="+mj-lt"/>
                <a:ea typeface="Calibri" panose="020F0502020204030204" pitchFamily="34" charset="0"/>
                <a:cs typeface="Times New Roman" panose="02020603050405020304" pitchFamily="18" charset="0"/>
              </a:rPr>
              <a:t>Demanda de carga doméstica:</a:t>
            </a:r>
          </a:p>
          <a:p>
            <a:pPr lvl="0" algn="just">
              <a:lnSpc>
                <a:spcPct val="150000"/>
              </a:lnSpc>
              <a:spcAft>
                <a:spcPts val="800"/>
              </a:spcAft>
            </a:pPr>
            <a:r>
              <a:rPr lang="es-EC" sz="1600" b="1" dirty="0">
                <a:latin typeface="Arial (Cuerpo)"/>
                <a:ea typeface="Calibri" panose="020F0502020204030204" pitchFamily="34" charset="0"/>
                <a:cs typeface="Times New Roman" panose="02020603050405020304" pitchFamily="18" charset="0"/>
              </a:rPr>
              <a:t> </a:t>
            </a:r>
          </a:p>
        </p:txBody>
      </p:sp>
      <p:sp>
        <p:nvSpPr>
          <p:cNvPr id="21" name="Rectángulo 20">
            <a:extLst>
              <a:ext uri="{FF2B5EF4-FFF2-40B4-BE49-F238E27FC236}">
                <a16:creationId xmlns:a16="http://schemas.microsoft.com/office/drawing/2014/main" id="{87A83CEB-503C-49AA-B689-ECF72B83B4B1}"/>
              </a:ext>
            </a:extLst>
          </p:cNvPr>
          <p:cNvSpPr/>
          <p:nvPr/>
        </p:nvSpPr>
        <p:spPr>
          <a:xfrm>
            <a:off x="493361" y="4356534"/>
            <a:ext cx="4572000" cy="307777"/>
          </a:xfrm>
          <a:prstGeom prst="rect">
            <a:avLst/>
          </a:prstGeom>
        </p:spPr>
        <p:txBody>
          <a:bodyPr>
            <a:spAutoFit/>
          </a:bodyPr>
          <a:lstStyle/>
          <a:p>
            <a:pPr marL="285750" indent="-285750">
              <a:buFont typeface="Wingdings" panose="05000000000000000000" pitchFamily="2" charset="2"/>
              <a:buChar char="q"/>
            </a:pPr>
            <a:r>
              <a:rPr lang="es-EC" sz="1400" dirty="0">
                <a:latin typeface="+mj-lt"/>
                <a:ea typeface="Calibri" panose="020F0502020204030204" pitchFamily="34" charset="0"/>
                <a:cs typeface="Times New Roman" panose="02020603050405020304" pitchFamily="18" charset="0"/>
              </a:rPr>
              <a:t>Cargas eléctricas típicas</a:t>
            </a:r>
            <a:r>
              <a:rPr lang="es-EC" sz="1400" dirty="0">
                <a:latin typeface="Arial (Cuerpo)"/>
                <a:ea typeface="Calibri" panose="020F0502020204030204" pitchFamily="34" charset="0"/>
                <a:cs typeface="Times New Roman" panose="02020603050405020304" pitchFamily="18" charset="0"/>
              </a:rPr>
              <a:t> →</a:t>
            </a:r>
            <a:r>
              <a:rPr lang="es-EC" sz="1400" dirty="0">
                <a:latin typeface="+mj-lt"/>
                <a:ea typeface="Calibri" panose="020F0502020204030204" pitchFamily="34" charset="0"/>
                <a:cs typeface="Times New Roman" panose="02020603050405020304" pitchFamily="18" charset="0"/>
              </a:rPr>
              <a:t> 7 kWh</a:t>
            </a:r>
            <a:endParaRPr lang="es-EC" sz="1400" dirty="0">
              <a:latin typeface="+mj-lt"/>
            </a:endParaRPr>
          </a:p>
        </p:txBody>
      </p:sp>
    </p:spTree>
    <p:extLst>
      <p:ext uri="{BB962C8B-B14F-4D97-AF65-F5344CB8AC3E}">
        <p14:creationId xmlns:p14="http://schemas.microsoft.com/office/powerpoint/2010/main" val="15405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Microrred Electrotérmica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20957" cy="369332"/>
          </a:xfrm>
          <a:prstGeom prst="rect">
            <a:avLst/>
          </a:prstGeom>
          <a:noFill/>
        </p:spPr>
        <p:txBody>
          <a:bodyPr wrap="none" rtlCol="0">
            <a:spAutoFit/>
          </a:bodyPr>
          <a:lstStyle/>
          <a:p>
            <a:r>
              <a:rPr lang="es-EC" b="1" i="1" dirty="0"/>
              <a:t>Arquitectura </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6145" name="Imagen 27">
            <a:extLst>
              <a:ext uri="{FF2B5EF4-FFF2-40B4-BE49-F238E27FC236}">
                <a16:creationId xmlns:a16="http://schemas.microsoft.com/office/drawing/2014/main" id="{D6D8CBC0-6761-4743-8F9C-37283577B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421"/>
          <a:stretch>
            <a:fillRect/>
          </a:stretch>
        </p:blipFill>
        <p:spPr bwMode="auto">
          <a:xfrm>
            <a:off x="4598194" y="973136"/>
            <a:ext cx="4362450" cy="40862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22565746-A92C-4F3C-B4C6-D78BFA232911}"/>
              </a:ext>
            </a:extLst>
          </p:cNvPr>
          <p:cNvSpPr>
            <a:spLocks noChangeArrowheads="1"/>
          </p:cNvSpPr>
          <p:nvPr/>
        </p:nvSpPr>
        <p:spPr bwMode="auto">
          <a:xfrm>
            <a:off x="4863670" y="4911725"/>
            <a:ext cx="383149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rgbClr val="000000"/>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7</a:t>
            </a:r>
            <a:r>
              <a:rPr kumimoji="0" lang="es-EC" altLang="es-EC" sz="1200" b="0" i="1"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Arquitectura de la Microrred Electrotérmica.</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 Arcos-Avilés, Sotomayor, et al., 2017) ©2017 IEEE</a:t>
            </a:r>
            <a:endParaRPr kumimoji="0" lang="es-EC" altLang="es-EC" sz="1800" b="0" i="0" u="none" strike="noStrike" cap="none" normalizeH="0" baseline="0" dirty="0">
              <a:ln>
                <a:noFill/>
              </a:ln>
              <a:solidFill>
                <a:schemeClr val="tx1"/>
              </a:solidFill>
              <a:effectLst/>
              <a:latin typeface="+mj-lt"/>
            </a:endParaRPr>
          </a:p>
        </p:txBody>
      </p:sp>
      <p:sp>
        <p:nvSpPr>
          <p:cNvPr id="13" name="Rectángulo 12">
            <a:extLst>
              <a:ext uri="{FF2B5EF4-FFF2-40B4-BE49-F238E27FC236}">
                <a16:creationId xmlns:a16="http://schemas.microsoft.com/office/drawing/2014/main" id="{962F7116-2D59-48AB-8790-8A07A7C27EFF}"/>
              </a:ext>
            </a:extLst>
          </p:cNvPr>
          <p:cNvSpPr/>
          <p:nvPr/>
        </p:nvSpPr>
        <p:spPr>
          <a:xfrm>
            <a:off x="51594" y="1180540"/>
            <a:ext cx="5013767" cy="887935"/>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sz="1600" b="1" dirty="0">
                <a:latin typeface="+mj-lt"/>
              </a:rPr>
              <a:t>Sistema doméstico de agua caliente sanitaria</a:t>
            </a:r>
            <a:r>
              <a:rPr lang="es-EC" sz="1600" b="1"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b="1" dirty="0">
                <a:latin typeface="+mj-lt"/>
                <a:ea typeface="Calibri" panose="020F0502020204030204" pitchFamily="34" charset="0"/>
                <a:cs typeface="Times New Roman" panose="02020603050405020304" pitchFamily="18" charset="0"/>
              </a:rPr>
              <a:t> </a:t>
            </a:r>
          </a:p>
        </p:txBody>
      </p:sp>
      <p:sp>
        <p:nvSpPr>
          <p:cNvPr id="15" name="Rectángulo 14">
            <a:extLst>
              <a:ext uri="{FF2B5EF4-FFF2-40B4-BE49-F238E27FC236}">
                <a16:creationId xmlns:a16="http://schemas.microsoft.com/office/drawing/2014/main" id="{C25B630B-2F71-4B6A-881A-649E84EBE284}"/>
              </a:ext>
            </a:extLst>
          </p:cNvPr>
          <p:cNvSpPr/>
          <p:nvPr/>
        </p:nvSpPr>
        <p:spPr>
          <a:xfrm>
            <a:off x="493359" y="1641421"/>
            <a:ext cx="4370309" cy="375552"/>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q"/>
            </a:pPr>
            <a:r>
              <a:rPr lang="es-EC" sz="1400" dirty="0">
                <a:latin typeface="Arial (Cuerpo)"/>
                <a:ea typeface="Calibri" panose="020F0502020204030204" pitchFamily="34" charset="0"/>
                <a:cs typeface="Times New Roman" panose="02020603050405020304" pitchFamily="18" charset="0"/>
              </a:rPr>
              <a:t>Calentador eléctrico de agua (EWH) → 2 kW</a:t>
            </a:r>
          </a:p>
        </p:txBody>
      </p:sp>
      <p:sp>
        <p:nvSpPr>
          <p:cNvPr id="16" name="Rectángulo 15">
            <a:extLst>
              <a:ext uri="{FF2B5EF4-FFF2-40B4-BE49-F238E27FC236}">
                <a16:creationId xmlns:a16="http://schemas.microsoft.com/office/drawing/2014/main" id="{D50EEB58-9643-4A56-AE09-678526F7FEFB}"/>
              </a:ext>
            </a:extLst>
          </p:cNvPr>
          <p:cNvSpPr/>
          <p:nvPr/>
        </p:nvSpPr>
        <p:spPr>
          <a:xfrm>
            <a:off x="493361" y="2077546"/>
            <a:ext cx="4370309" cy="375552"/>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q"/>
            </a:pPr>
            <a:r>
              <a:rPr lang="es-EC" sz="1400" dirty="0">
                <a:latin typeface="Arial (Cuerpo)"/>
                <a:ea typeface="Calibri" panose="020F0502020204030204" pitchFamily="34" charset="0"/>
                <a:cs typeface="Times New Roman" panose="02020603050405020304" pitchFamily="18" charset="0"/>
              </a:rPr>
              <a:t>Colectores solares térmicos → 2 kW</a:t>
            </a:r>
          </a:p>
        </p:txBody>
      </p:sp>
      <p:sp>
        <p:nvSpPr>
          <p:cNvPr id="21" name="Rectángulo 20">
            <a:extLst>
              <a:ext uri="{FF2B5EF4-FFF2-40B4-BE49-F238E27FC236}">
                <a16:creationId xmlns:a16="http://schemas.microsoft.com/office/drawing/2014/main" id="{87A83CEB-503C-49AA-B689-ECF72B83B4B1}"/>
              </a:ext>
            </a:extLst>
          </p:cNvPr>
          <p:cNvSpPr/>
          <p:nvPr/>
        </p:nvSpPr>
        <p:spPr>
          <a:xfrm>
            <a:off x="493359" y="2583735"/>
            <a:ext cx="4572000" cy="307777"/>
          </a:xfrm>
          <a:prstGeom prst="rect">
            <a:avLst/>
          </a:prstGeom>
        </p:spPr>
        <p:txBody>
          <a:bodyPr>
            <a:spAutoFit/>
          </a:bodyPr>
          <a:lstStyle/>
          <a:p>
            <a:pPr marL="285750" indent="-285750">
              <a:buFont typeface="Wingdings" panose="05000000000000000000" pitchFamily="2" charset="2"/>
              <a:buChar char="q"/>
            </a:pPr>
            <a:r>
              <a:rPr lang="es-EC" sz="1400" dirty="0">
                <a:latin typeface="+mj-lt"/>
                <a:ea typeface="Calibri" panose="020F0502020204030204" pitchFamily="34" charset="0"/>
                <a:cs typeface="Times New Roman" panose="02020603050405020304" pitchFamily="18" charset="0"/>
              </a:rPr>
              <a:t>Sistema de almacenamiento térmico </a:t>
            </a:r>
            <a:r>
              <a:rPr lang="es-EC" sz="1400" dirty="0">
                <a:latin typeface="Arial (Cuerpo)"/>
                <a:ea typeface="Calibri" panose="020F0502020204030204" pitchFamily="34" charset="0"/>
                <a:cs typeface="Times New Roman" panose="02020603050405020304" pitchFamily="18" charset="0"/>
              </a:rPr>
              <a:t>→</a:t>
            </a:r>
            <a:r>
              <a:rPr lang="es-EC" sz="1400" dirty="0">
                <a:latin typeface="+mj-lt"/>
                <a:ea typeface="Calibri" panose="020F0502020204030204" pitchFamily="34" charset="0"/>
                <a:cs typeface="Times New Roman" panose="02020603050405020304" pitchFamily="18" charset="0"/>
              </a:rPr>
              <a:t> 800 L</a:t>
            </a:r>
            <a:endParaRPr lang="es-EC" sz="1400" dirty="0">
              <a:latin typeface="+mj-lt"/>
            </a:endParaRPr>
          </a:p>
        </p:txBody>
      </p:sp>
      <p:sp>
        <p:nvSpPr>
          <p:cNvPr id="17" name="CuadroTexto 16">
            <a:extLst>
              <a:ext uri="{FF2B5EF4-FFF2-40B4-BE49-F238E27FC236}">
                <a16:creationId xmlns:a16="http://schemas.microsoft.com/office/drawing/2014/main" id="{EFB8E4FA-6890-4293-9BA6-8481050E3FA6}"/>
              </a:ext>
            </a:extLst>
          </p:cNvPr>
          <p:cNvSpPr txBox="1"/>
          <p:nvPr/>
        </p:nvSpPr>
        <p:spPr>
          <a:xfrm>
            <a:off x="118533" y="3055936"/>
            <a:ext cx="2108269" cy="369332"/>
          </a:xfrm>
          <a:prstGeom prst="rect">
            <a:avLst/>
          </a:prstGeom>
          <a:noFill/>
        </p:spPr>
        <p:txBody>
          <a:bodyPr wrap="none" rtlCol="0">
            <a:spAutoFit/>
          </a:bodyPr>
          <a:lstStyle/>
          <a:p>
            <a:r>
              <a:rPr lang="es-EC" b="1" i="1" dirty="0"/>
              <a:t>Consideraciones </a:t>
            </a:r>
          </a:p>
        </p:txBody>
      </p:sp>
      <p:sp>
        <p:nvSpPr>
          <p:cNvPr id="19" name="Rectángulo 18">
            <a:extLst>
              <a:ext uri="{FF2B5EF4-FFF2-40B4-BE49-F238E27FC236}">
                <a16:creationId xmlns:a16="http://schemas.microsoft.com/office/drawing/2014/main" id="{86606525-40EE-49B4-8231-893C36074BD4}"/>
              </a:ext>
            </a:extLst>
          </p:cNvPr>
          <p:cNvSpPr/>
          <p:nvPr/>
        </p:nvSpPr>
        <p:spPr>
          <a:xfrm>
            <a:off x="51594" y="3541391"/>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latin typeface="+mj-lt"/>
              </a:rPr>
              <a:t>Dirección de las flechas</a:t>
            </a:r>
            <a:r>
              <a:rPr lang="es-EC" sz="1600" dirty="0">
                <a:latin typeface="+mj-lt"/>
                <a:ea typeface="Calibri" panose="020F0502020204030204" pitchFamily="34" charset="0"/>
                <a:cs typeface="Times New Roman" panose="02020603050405020304" pitchFamily="18" charset="0"/>
              </a:rPr>
              <a:t>: flujo de energía &gt; 0</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graphicFrame>
        <p:nvGraphicFramePr>
          <p:cNvPr id="5" name="Objeto 4">
            <a:extLst>
              <a:ext uri="{FF2B5EF4-FFF2-40B4-BE49-F238E27FC236}">
                <a16:creationId xmlns:a16="http://schemas.microsoft.com/office/drawing/2014/main" id="{52B256DF-3E2B-4773-8A01-773A3A83B397}"/>
              </a:ext>
            </a:extLst>
          </p:cNvPr>
          <p:cNvGraphicFramePr>
            <a:graphicFrameLocks noChangeAspect="1"/>
          </p:cNvGraphicFramePr>
          <p:nvPr>
            <p:extLst>
              <p:ext uri="{D42A27DB-BD31-4B8C-83A1-F6EECF244321}">
                <p14:modId xmlns:p14="http://schemas.microsoft.com/office/powerpoint/2010/main" val="561263984"/>
              </p:ext>
            </p:extLst>
          </p:nvPr>
        </p:nvGraphicFramePr>
        <p:xfrm>
          <a:off x="354013" y="4108450"/>
          <a:ext cx="1120775" cy="360363"/>
        </p:xfrm>
        <a:graphic>
          <a:graphicData uri="http://schemas.openxmlformats.org/presentationml/2006/ole">
            <mc:AlternateContent xmlns:mc="http://schemas.openxmlformats.org/markup-compatibility/2006">
              <mc:Choice xmlns:v="urn:schemas-microsoft-com:vml" Requires="v">
                <p:oleObj spid="_x0000_s7426" name="Equation" r:id="rId6" imgW="711000" imgH="228600" progId="Equation.DSMT4">
                  <p:embed/>
                </p:oleObj>
              </mc:Choice>
              <mc:Fallback>
                <p:oleObj name="Equation" r:id="rId6" imgW="711000" imgH="228600" progId="Equation.DSMT4">
                  <p:embed/>
                  <p:pic>
                    <p:nvPicPr>
                      <p:cNvPr id="0" name=""/>
                      <p:cNvPicPr/>
                      <p:nvPr/>
                    </p:nvPicPr>
                    <p:blipFill>
                      <a:blip r:embed="rId7"/>
                      <a:stretch>
                        <a:fillRect/>
                      </a:stretch>
                    </p:blipFill>
                    <p:spPr>
                      <a:xfrm>
                        <a:off x="354013" y="4108450"/>
                        <a:ext cx="1120775" cy="360363"/>
                      </a:xfrm>
                      <a:prstGeom prst="rect">
                        <a:avLst/>
                      </a:prstGeom>
                    </p:spPr>
                  </p:pic>
                </p:oleObj>
              </mc:Fallback>
            </mc:AlternateContent>
          </a:graphicData>
        </a:graphic>
      </p:graphicFrame>
      <p:graphicFrame>
        <p:nvGraphicFramePr>
          <p:cNvPr id="22" name="Objeto 21">
            <a:extLst>
              <a:ext uri="{FF2B5EF4-FFF2-40B4-BE49-F238E27FC236}">
                <a16:creationId xmlns:a16="http://schemas.microsoft.com/office/drawing/2014/main" id="{60FB5E27-22CB-4F6E-9C77-51AB102270EC}"/>
              </a:ext>
            </a:extLst>
          </p:cNvPr>
          <p:cNvGraphicFramePr>
            <a:graphicFrameLocks noChangeAspect="1"/>
          </p:cNvGraphicFramePr>
          <p:nvPr>
            <p:extLst>
              <p:ext uri="{D42A27DB-BD31-4B8C-83A1-F6EECF244321}">
                <p14:modId xmlns:p14="http://schemas.microsoft.com/office/powerpoint/2010/main" val="164623762"/>
              </p:ext>
            </p:extLst>
          </p:nvPr>
        </p:nvGraphicFramePr>
        <p:xfrm>
          <a:off x="368300" y="4522788"/>
          <a:ext cx="1120775" cy="360362"/>
        </p:xfrm>
        <a:graphic>
          <a:graphicData uri="http://schemas.openxmlformats.org/presentationml/2006/ole">
            <mc:AlternateContent xmlns:mc="http://schemas.openxmlformats.org/markup-compatibility/2006">
              <mc:Choice xmlns:v="urn:schemas-microsoft-com:vml" Requires="v">
                <p:oleObj spid="_x0000_s7427" name="Equation" r:id="rId8" imgW="711000" imgH="228600" progId="Equation.DSMT4">
                  <p:embed/>
                </p:oleObj>
              </mc:Choice>
              <mc:Fallback>
                <p:oleObj name="Equation" r:id="rId8" imgW="711000" imgH="228600" progId="Equation.DSMT4">
                  <p:embed/>
                  <p:pic>
                    <p:nvPicPr>
                      <p:cNvPr id="5" name="Objeto 4">
                        <a:extLst>
                          <a:ext uri="{FF2B5EF4-FFF2-40B4-BE49-F238E27FC236}">
                            <a16:creationId xmlns:a16="http://schemas.microsoft.com/office/drawing/2014/main" id="{52B256DF-3E2B-4773-8A01-773A3A83B397}"/>
                          </a:ext>
                        </a:extLst>
                      </p:cNvPr>
                      <p:cNvPicPr/>
                      <p:nvPr/>
                    </p:nvPicPr>
                    <p:blipFill>
                      <a:blip r:embed="rId9"/>
                      <a:stretch>
                        <a:fillRect/>
                      </a:stretch>
                    </p:blipFill>
                    <p:spPr>
                      <a:xfrm>
                        <a:off x="368300" y="4522788"/>
                        <a:ext cx="1120775" cy="360362"/>
                      </a:xfrm>
                      <a:prstGeom prst="rect">
                        <a:avLst/>
                      </a:prstGeom>
                    </p:spPr>
                  </p:pic>
                </p:oleObj>
              </mc:Fallback>
            </mc:AlternateContent>
          </a:graphicData>
        </a:graphic>
      </p:graphicFrame>
      <p:graphicFrame>
        <p:nvGraphicFramePr>
          <p:cNvPr id="23" name="Objeto 22">
            <a:extLst>
              <a:ext uri="{FF2B5EF4-FFF2-40B4-BE49-F238E27FC236}">
                <a16:creationId xmlns:a16="http://schemas.microsoft.com/office/drawing/2014/main" id="{A7B94B7D-6A87-4A17-AC49-5AA7DD0CC158}"/>
              </a:ext>
            </a:extLst>
          </p:cNvPr>
          <p:cNvGraphicFramePr>
            <a:graphicFrameLocks noChangeAspect="1"/>
          </p:cNvGraphicFramePr>
          <p:nvPr>
            <p:extLst>
              <p:ext uri="{D42A27DB-BD31-4B8C-83A1-F6EECF244321}">
                <p14:modId xmlns:p14="http://schemas.microsoft.com/office/powerpoint/2010/main" val="1595878981"/>
              </p:ext>
            </p:extLst>
          </p:nvPr>
        </p:nvGraphicFramePr>
        <p:xfrm>
          <a:off x="338138" y="4981575"/>
          <a:ext cx="1181100" cy="360363"/>
        </p:xfrm>
        <a:graphic>
          <a:graphicData uri="http://schemas.openxmlformats.org/presentationml/2006/ole">
            <mc:AlternateContent xmlns:mc="http://schemas.openxmlformats.org/markup-compatibility/2006">
              <mc:Choice xmlns:v="urn:schemas-microsoft-com:vml" Requires="v">
                <p:oleObj spid="_x0000_s7428" name="Equation" r:id="rId10" imgW="749160" imgH="228600" progId="Equation.DSMT4">
                  <p:embed/>
                </p:oleObj>
              </mc:Choice>
              <mc:Fallback>
                <p:oleObj name="Equation" r:id="rId10" imgW="749160" imgH="228600" progId="Equation.DSMT4">
                  <p:embed/>
                  <p:pic>
                    <p:nvPicPr>
                      <p:cNvPr id="22" name="Objeto 21">
                        <a:extLst>
                          <a:ext uri="{FF2B5EF4-FFF2-40B4-BE49-F238E27FC236}">
                            <a16:creationId xmlns:a16="http://schemas.microsoft.com/office/drawing/2014/main" id="{60FB5E27-22CB-4F6E-9C77-51AB102270EC}"/>
                          </a:ext>
                        </a:extLst>
                      </p:cNvPr>
                      <p:cNvPicPr/>
                      <p:nvPr/>
                    </p:nvPicPr>
                    <p:blipFill>
                      <a:blip r:embed="rId11"/>
                      <a:stretch>
                        <a:fillRect/>
                      </a:stretch>
                    </p:blipFill>
                    <p:spPr>
                      <a:xfrm>
                        <a:off x="338138" y="4981575"/>
                        <a:ext cx="1181100" cy="360363"/>
                      </a:xfrm>
                      <a:prstGeom prst="rect">
                        <a:avLst/>
                      </a:prstGeom>
                    </p:spPr>
                  </p:pic>
                </p:oleObj>
              </mc:Fallback>
            </mc:AlternateContent>
          </a:graphicData>
        </a:graphic>
      </p:graphicFrame>
      <p:graphicFrame>
        <p:nvGraphicFramePr>
          <p:cNvPr id="24" name="Objeto 23">
            <a:extLst>
              <a:ext uri="{FF2B5EF4-FFF2-40B4-BE49-F238E27FC236}">
                <a16:creationId xmlns:a16="http://schemas.microsoft.com/office/drawing/2014/main" id="{08D41AC1-5F43-4AC0-8DB9-3F241ABD6065}"/>
              </a:ext>
            </a:extLst>
          </p:cNvPr>
          <p:cNvGraphicFramePr>
            <a:graphicFrameLocks noChangeAspect="1"/>
          </p:cNvGraphicFramePr>
          <p:nvPr>
            <p:extLst>
              <p:ext uri="{D42A27DB-BD31-4B8C-83A1-F6EECF244321}">
                <p14:modId xmlns:p14="http://schemas.microsoft.com/office/powerpoint/2010/main" val="3688411861"/>
              </p:ext>
            </p:extLst>
          </p:nvPr>
        </p:nvGraphicFramePr>
        <p:xfrm>
          <a:off x="338138" y="5438775"/>
          <a:ext cx="1181100" cy="360363"/>
        </p:xfrm>
        <a:graphic>
          <a:graphicData uri="http://schemas.openxmlformats.org/presentationml/2006/ole">
            <mc:AlternateContent xmlns:mc="http://schemas.openxmlformats.org/markup-compatibility/2006">
              <mc:Choice xmlns:v="urn:schemas-microsoft-com:vml" Requires="v">
                <p:oleObj spid="_x0000_s7429" name="Equation" r:id="rId12" imgW="749160" imgH="228600" progId="Equation.DSMT4">
                  <p:embed/>
                </p:oleObj>
              </mc:Choice>
              <mc:Fallback>
                <p:oleObj name="Equation" r:id="rId12" imgW="749160" imgH="228600" progId="Equation.DSMT4">
                  <p:embed/>
                  <p:pic>
                    <p:nvPicPr>
                      <p:cNvPr id="23" name="Objeto 22">
                        <a:extLst>
                          <a:ext uri="{FF2B5EF4-FFF2-40B4-BE49-F238E27FC236}">
                            <a16:creationId xmlns:a16="http://schemas.microsoft.com/office/drawing/2014/main" id="{A7B94B7D-6A87-4A17-AC49-5AA7DD0CC158}"/>
                          </a:ext>
                        </a:extLst>
                      </p:cNvPr>
                      <p:cNvPicPr/>
                      <p:nvPr/>
                    </p:nvPicPr>
                    <p:blipFill>
                      <a:blip r:embed="rId13"/>
                      <a:stretch>
                        <a:fillRect/>
                      </a:stretch>
                    </p:blipFill>
                    <p:spPr>
                      <a:xfrm>
                        <a:off x="338138" y="5438775"/>
                        <a:ext cx="1181100" cy="360363"/>
                      </a:xfrm>
                      <a:prstGeom prst="rect">
                        <a:avLst/>
                      </a:prstGeom>
                    </p:spPr>
                  </p:pic>
                </p:oleObj>
              </mc:Fallback>
            </mc:AlternateContent>
          </a:graphicData>
        </a:graphic>
      </p:graphicFrame>
      <p:sp>
        <p:nvSpPr>
          <p:cNvPr id="25" name="Rectángulo 24">
            <a:extLst>
              <a:ext uri="{FF2B5EF4-FFF2-40B4-BE49-F238E27FC236}">
                <a16:creationId xmlns:a16="http://schemas.microsoft.com/office/drawing/2014/main" id="{E8837F8D-BDDF-4B9F-A4E7-3C746F33D292}"/>
              </a:ext>
            </a:extLst>
          </p:cNvPr>
          <p:cNvSpPr/>
          <p:nvPr/>
        </p:nvSpPr>
        <p:spPr>
          <a:xfrm>
            <a:off x="1474788" y="4065098"/>
            <a:ext cx="5013767" cy="375552"/>
          </a:xfrm>
          <a:prstGeom prst="rect">
            <a:avLst/>
          </a:prstGeom>
        </p:spPr>
        <p:txBody>
          <a:bodyPr wrap="square">
            <a:spAutoFit/>
          </a:bodyPr>
          <a:lstStyle/>
          <a:p>
            <a:pPr lvl="0" algn="just">
              <a:lnSpc>
                <a:spcPct val="150000"/>
              </a:lnSpc>
              <a:spcAft>
                <a:spcPts val="800"/>
              </a:spcAft>
            </a:pPr>
            <a:r>
              <a:rPr lang="es-EC" sz="1400" dirty="0">
                <a:latin typeface="+mj-lt"/>
                <a:ea typeface="Calibri" panose="020F0502020204030204" pitchFamily="34" charset="0"/>
                <a:cs typeface="Times New Roman" panose="02020603050405020304" pitchFamily="18" charset="0"/>
              </a:rPr>
              <a:t>Descarga de la batería.</a:t>
            </a:r>
          </a:p>
        </p:txBody>
      </p:sp>
      <p:sp>
        <p:nvSpPr>
          <p:cNvPr id="26" name="Rectángulo 25">
            <a:extLst>
              <a:ext uri="{FF2B5EF4-FFF2-40B4-BE49-F238E27FC236}">
                <a16:creationId xmlns:a16="http://schemas.microsoft.com/office/drawing/2014/main" id="{7CB2A266-E213-4989-8719-17CF029E835F}"/>
              </a:ext>
            </a:extLst>
          </p:cNvPr>
          <p:cNvSpPr/>
          <p:nvPr/>
        </p:nvSpPr>
        <p:spPr>
          <a:xfrm>
            <a:off x="1474788" y="4475121"/>
            <a:ext cx="5013767" cy="375552"/>
          </a:xfrm>
          <a:prstGeom prst="rect">
            <a:avLst/>
          </a:prstGeom>
        </p:spPr>
        <p:txBody>
          <a:bodyPr wrap="square">
            <a:spAutoFit/>
          </a:bodyPr>
          <a:lstStyle/>
          <a:p>
            <a:pPr lvl="0" algn="just">
              <a:lnSpc>
                <a:spcPct val="150000"/>
              </a:lnSpc>
              <a:spcAft>
                <a:spcPts val="800"/>
              </a:spcAft>
            </a:pPr>
            <a:r>
              <a:rPr lang="es-EC" sz="1400" dirty="0">
                <a:latin typeface="+mj-lt"/>
                <a:ea typeface="Calibri" panose="020F0502020204030204" pitchFamily="34" charset="0"/>
                <a:cs typeface="Times New Roman" panose="02020603050405020304" pitchFamily="18" charset="0"/>
              </a:rPr>
              <a:t>Carga de la batería.</a:t>
            </a:r>
          </a:p>
        </p:txBody>
      </p:sp>
      <p:sp>
        <p:nvSpPr>
          <p:cNvPr id="27" name="Rectángulo 26">
            <a:extLst>
              <a:ext uri="{FF2B5EF4-FFF2-40B4-BE49-F238E27FC236}">
                <a16:creationId xmlns:a16="http://schemas.microsoft.com/office/drawing/2014/main" id="{37208801-017C-4198-84AF-74B194ABB0D7}"/>
              </a:ext>
            </a:extLst>
          </p:cNvPr>
          <p:cNvSpPr/>
          <p:nvPr/>
        </p:nvSpPr>
        <p:spPr>
          <a:xfrm>
            <a:off x="1519238" y="4932637"/>
            <a:ext cx="5013767" cy="375552"/>
          </a:xfrm>
          <a:prstGeom prst="rect">
            <a:avLst/>
          </a:prstGeom>
        </p:spPr>
        <p:txBody>
          <a:bodyPr wrap="square">
            <a:spAutoFit/>
          </a:bodyPr>
          <a:lstStyle/>
          <a:p>
            <a:pPr lvl="0" algn="just">
              <a:lnSpc>
                <a:spcPct val="150000"/>
              </a:lnSpc>
              <a:spcAft>
                <a:spcPts val="800"/>
              </a:spcAft>
            </a:pPr>
            <a:r>
              <a:rPr lang="es-EC" sz="1400" dirty="0">
                <a:latin typeface="+mj-lt"/>
                <a:ea typeface="Calibri" panose="020F0502020204030204" pitchFamily="34" charset="0"/>
                <a:cs typeface="Times New Roman" panose="02020603050405020304" pitchFamily="18" charset="0"/>
              </a:rPr>
              <a:t>La MG absorbe potencia de la red.</a:t>
            </a:r>
          </a:p>
        </p:txBody>
      </p:sp>
      <p:sp>
        <p:nvSpPr>
          <p:cNvPr id="28" name="Rectángulo 27">
            <a:extLst>
              <a:ext uri="{FF2B5EF4-FFF2-40B4-BE49-F238E27FC236}">
                <a16:creationId xmlns:a16="http://schemas.microsoft.com/office/drawing/2014/main" id="{68459A51-08FB-45FF-81F1-E2F2C2C409C2}"/>
              </a:ext>
            </a:extLst>
          </p:cNvPr>
          <p:cNvSpPr/>
          <p:nvPr/>
        </p:nvSpPr>
        <p:spPr>
          <a:xfrm>
            <a:off x="1519238" y="5391096"/>
            <a:ext cx="5013767" cy="375552"/>
          </a:xfrm>
          <a:prstGeom prst="rect">
            <a:avLst/>
          </a:prstGeom>
        </p:spPr>
        <p:txBody>
          <a:bodyPr wrap="square">
            <a:spAutoFit/>
          </a:bodyPr>
          <a:lstStyle/>
          <a:p>
            <a:pPr lvl="0" algn="just">
              <a:lnSpc>
                <a:spcPct val="150000"/>
              </a:lnSpc>
              <a:spcAft>
                <a:spcPts val="800"/>
              </a:spcAft>
            </a:pPr>
            <a:r>
              <a:rPr lang="es-EC" sz="1400" dirty="0">
                <a:latin typeface="+mj-lt"/>
                <a:ea typeface="Calibri" panose="020F0502020204030204" pitchFamily="34" charset="0"/>
                <a:cs typeface="Times New Roman" panose="02020603050405020304" pitchFamily="18" charset="0"/>
              </a:rPr>
              <a:t>La MG suministra potencia a la red.</a:t>
            </a:r>
          </a:p>
        </p:txBody>
      </p:sp>
    </p:spTree>
    <p:extLst>
      <p:ext uri="{BB962C8B-B14F-4D97-AF65-F5344CB8AC3E}">
        <p14:creationId xmlns:p14="http://schemas.microsoft.com/office/powerpoint/2010/main" val="166310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Microrred Electrotérmica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108269" cy="369332"/>
          </a:xfrm>
          <a:prstGeom prst="rect">
            <a:avLst/>
          </a:prstGeom>
          <a:noFill/>
        </p:spPr>
        <p:txBody>
          <a:bodyPr wrap="none" rtlCol="0">
            <a:spAutoFit/>
          </a:bodyPr>
          <a:lstStyle/>
          <a:p>
            <a:r>
              <a:rPr lang="es-EC" b="1" i="1" dirty="0"/>
              <a:t>Consideraciones </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6145" name="Imagen 27">
            <a:extLst>
              <a:ext uri="{FF2B5EF4-FFF2-40B4-BE49-F238E27FC236}">
                <a16:creationId xmlns:a16="http://schemas.microsoft.com/office/drawing/2014/main" id="{D6D8CBC0-6761-4743-8F9C-37283577B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421"/>
          <a:stretch>
            <a:fillRect/>
          </a:stretch>
        </p:blipFill>
        <p:spPr bwMode="auto">
          <a:xfrm>
            <a:off x="4598194" y="973136"/>
            <a:ext cx="4362450" cy="40862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22565746-A92C-4F3C-B4C6-D78BFA232911}"/>
              </a:ext>
            </a:extLst>
          </p:cNvPr>
          <p:cNvSpPr>
            <a:spLocks noChangeArrowheads="1"/>
          </p:cNvSpPr>
          <p:nvPr/>
        </p:nvSpPr>
        <p:spPr bwMode="auto">
          <a:xfrm>
            <a:off x="4863670" y="4911725"/>
            <a:ext cx="383149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rgbClr val="000000"/>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8</a:t>
            </a:r>
            <a:r>
              <a:rPr kumimoji="0" lang="es-EC" altLang="es-EC" sz="1200" b="0" i="1"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0997">
                <a:ln>
                  <a:noFill/>
                </a:ln>
                <a:solidFill>
                  <a:srgbClr val="000000"/>
                </a:solidFill>
                <a:effectLst/>
                <a:latin typeface="+mj-lt"/>
                <a:ea typeface="Calibri" panose="020F0502020204030204" pitchFamily="34" charset="0"/>
                <a:cs typeface="Times New Roman" panose="02020603050405020304" pitchFamily="18" charset="0"/>
              </a:rPr>
              <a:t>Arquitectura de la Microrred Electrotérmica.</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 Arcos-Avilés, Sotomayor, et al., 2017) ©2017 IEEE</a:t>
            </a:r>
            <a:endParaRPr kumimoji="0" lang="es-EC" altLang="es-EC" sz="1800" b="0" i="0" u="none" strike="noStrike" cap="none" normalizeH="0" baseline="0" dirty="0">
              <a:ln>
                <a:noFill/>
              </a:ln>
              <a:solidFill>
                <a:schemeClr val="tx1"/>
              </a:solidFill>
              <a:effectLst/>
              <a:latin typeface="+mj-lt"/>
            </a:endParaRPr>
          </a:p>
        </p:txBody>
      </p:sp>
      <p:sp>
        <p:nvSpPr>
          <p:cNvPr id="13" name="Rectángulo 12">
            <a:extLst>
              <a:ext uri="{FF2B5EF4-FFF2-40B4-BE49-F238E27FC236}">
                <a16:creationId xmlns:a16="http://schemas.microsoft.com/office/drawing/2014/main" id="{962F7116-2D59-48AB-8790-8A07A7C27EFF}"/>
              </a:ext>
            </a:extLst>
          </p:cNvPr>
          <p:cNvSpPr/>
          <p:nvPr/>
        </p:nvSpPr>
        <p:spPr>
          <a:xfrm>
            <a:off x="51593" y="3237283"/>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latin typeface="+mj-lt"/>
              </a:rPr>
              <a:t>Potencia intercambiada con la red eléctrica</a:t>
            </a:r>
            <a:r>
              <a:rPr lang="es-EC" sz="1600"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graphicFrame>
        <p:nvGraphicFramePr>
          <p:cNvPr id="8" name="Objeto 7">
            <a:extLst>
              <a:ext uri="{FF2B5EF4-FFF2-40B4-BE49-F238E27FC236}">
                <a16:creationId xmlns:a16="http://schemas.microsoft.com/office/drawing/2014/main" id="{0FCFC5AE-A221-46A0-8B88-4D8978772547}"/>
              </a:ext>
            </a:extLst>
          </p:cNvPr>
          <p:cNvGraphicFramePr>
            <a:graphicFrameLocks noChangeAspect="1"/>
          </p:cNvGraphicFramePr>
          <p:nvPr>
            <p:extLst>
              <p:ext uri="{D42A27DB-BD31-4B8C-83A1-F6EECF244321}">
                <p14:modId xmlns:p14="http://schemas.microsoft.com/office/powerpoint/2010/main" val="1378243430"/>
              </p:ext>
            </p:extLst>
          </p:nvPr>
        </p:nvGraphicFramePr>
        <p:xfrm>
          <a:off x="795337" y="3783068"/>
          <a:ext cx="3188394" cy="369027"/>
        </p:xfrm>
        <a:graphic>
          <a:graphicData uri="http://schemas.openxmlformats.org/presentationml/2006/ole">
            <mc:AlternateContent xmlns:mc="http://schemas.openxmlformats.org/markup-compatibility/2006">
              <mc:Choice xmlns:v="urn:schemas-microsoft-com:vml" Requires="v">
                <p:oleObj spid="_x0000_s8454" name="Equation" r:id="rId6" imgW="2070100" imgH="241300" progId="Equation.DSMT4">
                  <p:embed/>
                </p:oleObj>
              </mc:Choice>
              <mc:Fallback>
                <p:oleObj name="Equation" r:id="rId6" imgW="2070100" imgH="241300" progId="Equation.DSMT4">
                  <p:embed/>
                  <p:pic>
                    <p:nvPicPr>
                      <p:cNvPr id="0" name="Object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37" y="3783068"/>
                        <a:ext cx="3188394" cy="369027"/>
                      </a:xfrm>
                      <a:prstGeom prst="rect">
                        <a:avLst/>
                      </a:prstGeom>
                      <a:noFill/>
                    </p:spPr>
                  </p:pic>
                </p:oleObj>
              </mc:Fallback>
            </mc:AlternateContent>
          </a:graphicData>
        </a:graphic>
      </p:graphicFrame>
      <p:sp>
        <p:nvSpPr>
          <p:cNvPr id="29" name="Rectángulo 28">
            <a:extLst>
              <a:ext uri="{FF2B5EF4-FFF2-40B4-BE49-F238E27FC236}">
                <a16:creationId xmlns:a16="http://schemas.microsoft.com/office/drawing/2014/main" id="{6850DF8A-B4DB-4899-9475-392E7035A950}"/>
              </a:ext>
            </a:extLst>
          </p:cNvPr>
          <p:cNvSpPr/>
          <p:nvPr/>
        </p:nvSpPr>
        <p:spPr>
          <a:xfrm>
            <a:off x="51593" y="2277380"/>
            <a:ext cx="5013767" cy="887935"/>
          </a:xfrm>
          <a:prstGeom prst="rect">
            <a:avLst/>
          </a:prstGeom>
        </p:spPr>
        <p:txBody>
          <a:bodyPr wrap="square">
            <a:spAutoFit/>
          </a:bodyPr>
          <a:lstStyle/>
          <a:p>
            <a:pPr marL="342900" lvl="0" indent="-342900" algn="just">
              <a:lnSpc>
                <a:spcPct val="150000"/>
              </a:lnSpc>
              <a:spcAft>
                <a:spcPts val="800"/>
              </a:spcAft>
              <a:buFont typeface="Arial" panose="020B0604020202020204" pitchFamily="34" charset="0"/>
              <a:buChar char="•"/>
            </a:pPr>
            <a:r>
              <a:rPr lang="es-EC" sz="1600" dirty="0">
                <a:latin typeface="+mj-lt"/>
                <a:ea typeface="Calibri" panose="020F0502020204030204" pitchFamily="34" charset="0"/>
                <a:cs typeface="Times New Roman" panose="02020603050405020304" pitchFamily="18" charset="0"/>
              </a:rPr>
              <a:t>Potencia neta de la microrred:</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9" name="Rectangle 85">
            <a:extLst>
              <a:ext uri="{FF2B5EF4-FFF2-40B4-BE49-F238E27FC236}">
                <a16:creationId xmlns:a16="http://schemas.microsoft.com/office/drawing/2014/main" id="{C04C54E2-1055-4B86-9E6D-D649E7E6D0F5}"/>
              </a:ext>
            </a:extLst>
          </p:cNvPr>
          <p:cNvSpPr>
            <a:spLocks noChangeArrowheads="1"/>
          </p:cNvSpPr>
          <p:nvPr/>
        </p:nvSpPr>
        <p:spPr bwMode="auto">
          <a:xfrm>
            <a:off x="795336" y="2757812"/>
            <a:ext cx="10664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10" name="Objeto 9">
            <a:extLst>
              <a:ext uri="{FF2B5EF4-FFF2-40B4-BE49-F238E27FC236}">
                <a16:creationId xmlns:a16="http://schemas.microsoft.com/office/drawing/2014/main" id="{40D9AEEF-94D9-4DBC-A070-348CDE4AF581}"/>
              </a:ext>
            </a:extLst>
          </p:cNvPr>
          <p:cNvGraphicFramePr>
            <a:graphicFrameLocks noChangeAspect="1"/>
          </p:cNvGraphicFramePr>
          <p:nvPr>
            <p:extLst>
              <p:ext uri="{D42A27DB-BD31-4B8C-83A1-F6EECF244321}">
                <p14:modId xmlns:p14="http://schemas.microsoft.com/office/powerpoint/2010/main" val="1646365111"/>
              </p:ext>
            </p:extLst>
          </p:nvPr>
        </p:nvGraphicFramePr>
        <p:xfrm>
          <a:off x="795337" y="2817530"/>
          <a:ext cx="2521300" cy="377440"/>
        </p:xfrm>
        <a:graphic>
          <a:graphicData uri="http://schemas.openxmlformats.org/presentationml/2006/ole">
            <mc:AlternateContent xmlns:mc="http://schemas.openxmlformats.org/markup-compatibility/2006">
              <mc:Choice xmlns:v="urn:schemas-microsoft-com:vml" Requires="v">
                <p:oleObj spid="_x0000_s8455" name="Equation" r:id="rId8" imgW="1587500" imgH="241300" progId="Equation.DSMT4">
                  <p:embed/>
                </p:oleObj>
              </mc:Choice>
              <mc:Fallback>
                <p:oleObj name="Equation" r:id="rId8" imgW="1587500" imgH="241300" progId="Equation.DSMT4">
                  <p:embed/>
                  <p:pic>
                    <p:nvPicPr>
                      <p:cNvPr id="0" name="Object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37" y="2817530"/>
                        <a:ext cx="2521300" cy="377440"/>
                      </a:xfrm>
                      <a:prstGeom prst="rect">
                        <a:avLst/>
                      </a:prstGeom>
                      <a:noFill/>
                    </p:spPr>
                  </p:pic>
                </p:oleObj>
              </mc:Fallback>
            </mc:AlternateContent>
          </a:graphicData>
        </a:graphic>
      </p:graphicFrame>
      <p:sp>
        <p:nvSpPr>
          <p:cNvPr id="30" name="Rectángulo 29">
            <a:extLst>
              <a:ext uri="{FF2B5EF4-FFF2-40B4-BE49-F238E27FC236}">
                <a16:creationId xmlns:a16="http://schemas.microsoft.com/office/drawing/2014/main" id="{E5A196B9-12BF-4326-B14B-0D15E14EDCBF}"/>
              </a:ext>
            </a:extLst>
          </p:cNvPr>
          <p:cNvSpPr/>
          <p:nvPr/>
        </p:nvSpPr>
        <p:spPr>
          <a:xfrm>
            <a:off x="51593" y="1345412"/>
            <a:ext cx="5013767" cy="887935"/>
          </a:xfrm>
          <a:prstGeom prst="rect">
            <a:avLst/>
          </a:prstGeom>
        </p:spPr>
        <p:txBody>
          <a:bodyPr wrap="square">
            <a:spAutoFit/>
          </a:bodyPr>
          <a:lstStyle/>
          <a:p>
            <a:pPr marL="342900" lvl="0" indent="-342900" algn="just">
              <a:lnSpc>
                <a:spcPct val="150000"/>
              </a:lnSpc>
              <a:spcAft>
                <a:spcPts val="800"/>
              </a:spcAft>
              <a:buFont typeface="Arial" panose="020B0604020202020204" pitchFamily="34" charset="0"/>
              <a:buChar char="•"/>
            </a:pPr>
            <a:r>
              <a:rPr lang="es-EC" sz="1600" dirty="0">
                <a:latin typeface="+mj-lt"/>
              </a:rPr>
              <a:t>Potencia de generación renovable</a:t>
            </a:r>
            <a:r>
              <a:rPr lang="es-EC" sz="1600"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graphicFrame>
        <p:nvGraphicFramePr>
          <p:cNvPr id="32" name="Objeto 31">
            <a:extLst>
              <a:ext uri="{FF2B5EF4-FFF2-40B4-BE49-F238E27FC236}">
                <a16:creationId xmlns:a16="http://schemas.microsoft.com/office/drawing/2014/main" id="{9BF7DFDE-0488-4FD3-8FAB-02684A6CB66A}"/>
              </a:ext>
            </a:extLst>
          </p:cNvPr>
          <p:cNvGraphicFramePr>
            <a:graphicFrameLocks noChangeAspect="1"/>
          </p:cNvGraphicFramePr>
          <p:nvPr>
            <p:extLst>
              <p:ext uri="{D42A27DB-BD31-4B8C-83A1-F6EECF244321}">
                <p14:modId xmlns:p14="http://schemas.microsoft.com/office/powerpoint/2010/main" val="294144319"/>
              </p:ext>
            </p:extLst>
          </p:nvPr>
        </p:nvGraphicFramePr>
        <p:xfrm>
          <a:off x="792355" y="1880555"/>
          <a:ext cx="1584325" cy="349250"/>
        </p:xfrm>
        <a:graphic>
          <a:graphicData uri="http://schemas.openxmlformats.org/presentationml/2006/ole">
            <mc:AlternateContent xmlns:mc="http://schemas.openxmlformats.org/markup-compatibility/2006">
              <mc:Choice xmlns:v="urn:schemas-microsoft-com:vml" Requires="v">
                <p:oleObj spid="_x0000_s8456" name="Equation" r:id="rId10" imgW="1028520" imgH="228600" progId="Equation.DSMT4">
                  <p:embed/>
                </p:oleObj>
              </mc:Choice>
              <mc:Fallback>
                <p:oleObj name="Equation" r:id="rId10" imgW="1028520" imgH="228600" progId="Equation.DSMT4">
                  <p:embed/>
                  <p:pic>
                    <p:nvPicPr>
                      <p:cNvPr id="8" name="Objeto 7">
                        <a:extLst>
                          <a:ext uri="{FF2B5EF4-FFF2-40B4-BE49-F238E27FC236}">
                            <a16:creationId xmlns:a16="http://schemas.microsoft.com/office/drawing/2014/main" id="{0FCFC5AE-A221-46A0-8B88-4D8978772547}"/>
                          </a:ext>
                        </a:extLst>
                      </p:cNvPr>
                      <p:cNvPicPr>
                        <a:picLocks noChangeAspect="1" noChangeArrowheads="1"/>
                      </p:cNvPicPr>
                      <p:nvPr/>
                    </p:nvPicPr>
                    <p:blipFill>
                      <a:blip r:embed="rId11"/>
                      <a:srcRect/>
                      <a:stretch>
                        <a:fillRect/>
                      </a:stretch>
                    </p:blipFill>
                    <p:spPr bwMode="auto">
                      <a:xfrm>
                        <a:off x="792355" y="1880555"/>
                        <a:ext cx="1584325" cy="349250"/>
                      </a:xfrm>
                      <a:prstGeom prst="rect">
                        <a:avLst/>
                      </a:prstGeom>
                      <a:noFill/>
                    </p:spPr>
                  </p:pic>
                </p:oleObj>
              </mc:Fallback>
            </mc:AlternateContent>
          </a:graphicData>
        </a:graphic>
      </p:graphicFrame>
      <p:graphicFrame>
        <p:nvGraphicFramePr>
          <p:cNvPr id="33" name="Objeto 32">
            <a:extLst>
              <a:ext uri="{FF2B5EF4-FFF2-40B4-BE49-F238E27FC236}">
                <a16:creationId xmlns:a16="http://schemas.microsoft.com/office/drawing/2014/main" id="{B36E2D5F-1664-420D-ACEA-2789CF540B7E}"/>
              </a:ext>
            </a:extLst>
          </p:cNvPr>
          <p:cNvGraphicFramePr>
            <a:graphicFrameLocks noChangeAspect="1"/>
          </p:cNvGraphicFramePr>
          <p:nvPr>
            <p:extLst>
              <p:ext uri="{D42A27DB-BD31-4B8C-83A1-F6EECF244321}">
                <p14:modId xmlns:p14="http://schemas.microsoft.com/office/powerpoint/2010/main" val="3560372146"/>
              </p:ext>
            </p:extLst>
          </p:nvPr>
        </p:nvGraphicFramePr>
        <p:xfrm>
          <a:off x="795337" y="4348630"/>
          <a:ext cx="1778034" cy="369026"/>
        </p:xfrm>
        <a:graphic>
          <a:graphicData uri="http://schemas.openxmlformats.org/presentationml/2006/ole">
            <mc:AlternateContent xmlns:mc="http://schemas.openxmlformats.org/markup-compatibility/2006">
              <mc:Choice xmlns:v="urn:schemas-microsoft-com:vml" Requires="v">
                <p:oleObj spid="_x0000_s8457" name="Equation" r:id="rId12" imgW="1091880" imgH="228600" progId="Equation.DSMT4">
                  <p:embed/>
                </p:oleObj>
              </mc:Choice>
              <mc:Fallback>
                <p:oleObj name="Equation" r:id="rId12" imgW="1091880" imgH="228600" progId="Equation.DSMT4">
                  <p:embed/>
                  <p:pic>
                    <p:nvPicPr>
                      <p:cNvPr id="8" name="Objeto 7">
                        <a:extLst>
                          <a:ext uri="{FF2B5EF4-FFF2-40B4-BE49-F238E27FC236}">
                            <a16:creationId xmlns:a16="http://schemas.microsoft.com/office/drawing/2014/main" id="{0FCFC5AE-A221-46A0-8B88-4D8978772547}"/>
                          </a:ext>
                        </a:extLst>
                      </p:cNvPr>
                      <p:cNvPicPr>
                        <a:picLocks noChangeAspect="1" noChangeArrowheads="1"/>
                      </p:cNvPicPr>
                      <p:nvPr/>
                    </p:nvPicPr>
                    <p:blipFill>
                      <a:blip r:embed="rId13"/>
                      <a:srcRect/>
                      <a:stretch>
                        <a:fillRect/>
                      </a:stretch>
                    </p:blipFill>
                    <p:spPr bwMode="auto">
                      <a:xfrm>
                        <a:off x="795337" y="4348630"/>
                        <a:ext cx="1778034" cy="369026"/>
                      </a:xfrm>
                      <a:prstGeom prst="rect">
                        <a:avLst/>
                      </a:prstGeom>
                      <a:noFill/>
                    </p:spPr>
                  </p:pic>
                </p:oleObj>
              </mc:Fallback>
            </mc:AlternateContent>
          </a:graphicData>
        </a:graphic>
      </p:graphicFrame>
    </p:spTree>
    <p:extLst>
      <p:ext uri="{BB962C8B-B14F-4D97-AF65-F5344CB8AC3E}">
        <p14:creationId xmlns:p14="http://schemas.microsoft.com/office/powerpoint/2010/main" val="337020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Estrategia de Gestión Energética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5506636" cy="369332"/>
          </a:xfrm>
          <a:prstGeom prst="rect">
            <a:avLst/>
          </a:prstGeom>
          <a:noFill/>
        </p:spPr>
        <p:txBody>
          <a:bodyPr wrap="none" rtlCol="0">
            <a:spAutoFit/>
          </a:bodyPr>
          <a:lstStyle/>
          <a:p>
            <a:r>
              <a:rPr lang="es-EC" b="1" i="1" dirty="0"/>
              <a:t>Objetivos de la Estrategia de Gestión Energética</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9" name="Rectángulo 28">
            <a:extLst>
              <a:ext uri="{FF2B5EF4-FFF2-40B4-BE49-F238E27FC236}">
                <a16:creationId xmlns:a16="http://schemas.microsoft.com/office/drawing/2014/main" id="{6850DF8A-B4DB-4899-9475-392E7035A950}"/>
              </a:ext>
            </a:extLst>
          </p:cNvPr>
          <p:cNvSpPr/>
          <p:nvPr/>
        </p:nvSpPr>
        <p:spPr>
          <a:xfrm>
            <a:off x="118532" y="2412969"/>
            <a:ext cx="8482807" cy="180562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latin typeface="+mj-lt"/>
              </a:rPr>
              <a:t>Emplear la energía almacenada por el BEES para cubrir parte de la energía requerida por el EWH y mantener la temperatura del agua en el tanque en un rango de temperaturas máxima y mínima de 45</a:t>
            </a:r>
            <a:r>
              <a:rPr lang="es-EC" i="1" baseline="30000" dirty="0">
                <a:latin typeface="+mj-lt"/>
              </a:rPr>
              <a:t>o</a:t>
            </a:r>
            <a:r>
              <a:rPr lang="es-EC" i="1" dirty="0">
                <a:latin typeface="+mj-lt"/>
              </a:rPr>
              <a:t>C</a:t>
            </a:r>
            <a:r>
              <a:rPr lang="es-EC" dirty="0">
                <a:latin typeface="+mj-lt"/>
              </a:rPr>
              <a:t> y 65</a:t>
            </a:r>
            <a:r>
              <a:rPr lang="es-EC" i="1" baseline="30000" dirty="0">
                <a:latin typeface="+mj-lt"/>
              </a:rPr>
              <a:t>o</a:t>
            </a:r>
            <a:r>
              <a:rPr lang="es-EC" i="1" dirty="0">
                <a:latin typeface="+mj-lt"/>
              </a:rPr>
              <a:t>C</a:t>
            </a:r>
            <a:r>
              <a:rPr lang="es-EC" i="1" dirty="0">
                <a:latin typeface="+mj-lt"/>
                <a:cs typeface="Times New Roman" panose="02020603050405020304" pitchFamily="18" charset="0"/>
              </a:rPr>
              <a:t>.</a:t>
            </a:r>
            <a:endParaRPr lang="es-EC"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dirty="0">
                <a:latin typeface="+mj-lt"/>
                <a:ea typeface="Calibri" panose="020F0502020204030204" pitchFamily="34" charset="0"/>
                <a:cs typeface="Times New Roman" panose="02020603050405020304" pitchFamily="18" charset="0"/>
              </a:rPr>
              <a:t> </a:t>
            </a:r>
          </a:p>
        </p:txBody>
      </p:sp>
      <p:sp>
        <p:nvSpPr>
          <p:cNvPr id="30" name="Rectángulo 29">
            <a:extLst>
              <a:ext uri="{FF2B5EF4-FFF2-40B4-BE49-F238E27FC236}">
                <a16:creationId xmlns:a16="http://schemas.microsoft.com/office/drawing/2014/main" id="{E5A196B9-12BF-4326-B14B-0D15E14EDCBF}"/>
              </a:ext>
            </a:extLst>
          </p:cNvPr>
          <p:cNvSpPr/>
          <p:nvPr/>
        </p:nvSpPr>
        <p:spPr>
          <a:xfrm>
            <a:off x="118533" y="1423157"/>
            <a:ext cx="8482807" cy="1390124"/>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latin typeface="+mj-lt"/>
              </a:rPr>
              <a:t>Minimizar las fluctuaciones perfil del potencia que la microrred intercambia con la red eléctrica</a:t>
            </a:r>
            <a:r>
              <a:rPr lang="es-EC" dirty="0">
                <a:latin typeface="+mj-lt"/>
                <a:cs typeface="Times New Roman" panose="02020603050405020304" pitchFamily="18" charset="0"/>
              </a:rPr>
              <a:t>.</a:t>
            </a:r>
            <a:endParaRPr lang="es-EC"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dirty="0">
                <a:latin typeface="+mj-lt"/>
                <a:ea typeface="Calibri" panose="020F0502020204030204" pitchFamily="34" charset="0"/>
                <a:cs typeface="Times New Roman" panose="02020603050405020304" pitchFamily="18" charset="0"/>
              </a:rPr>
              <a:t> </a:t>
            </a:r>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5" name="Rectangle 11">
            <a:extLst>
              <a:ext uri="{FF2B5EF4-FFF2-40B4-BE49-F238E27FC236}">
                <a16:creationId xmlns:a16="http://schemas.microsoft.com/office/drawing/2014/main" id="{61DC6BD8-ECFF-42A6-9E3C-E1339E228716}"/>
              </a:ext>
            </a:extLst>
          </p:cNvPr>
          <p:cNvSpPr>
            <a:spLocks noChangeArrowheads="1"/>
          </p:cNvSpPr>
          <p:nvPr/>
        </p:nvSpPr>
        <p:spPr bwMode="auto">
          <a:xfrm>
            <a:off x="795336" y="4895655"/>
            <a:ext cx="9887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22" name="Rectángulo 21">
            <a:extLst>
              <a:ext uri="{FF2B5EF4-FFF2-40B4-BE49-F238E27FC236}">
                <a16:creationId xmlns:a16="http://schemas.microsoft.com/office/drawing/2014/main" id="{57E79EE5-DAAF-49F3-8F76-CC6404993E76}"/>
              </a:ext>
            </a:extLst>
          </p:cNvPr>
          <p:cNvSpPr/>
          <p:nvPr/>
        </p:nvSpPr>
        <p:spPr>
          <a:xfrm>
            <a:off x="124880" y="3803093"/>
            <a:ext cx="8563430" cy="872034"/>
          </a:xfrm>
          <a:prstGeom prst="rect">
            <a:avLst/>
          </a:prstGeom>
        </p:spPr>
        <p:txBody>
          <a:bodyPr wrap="square">
            <a:spAutoFit/>
          </a:bodyPr>
          <a:lstStyle/>
          <a:p>
            <a:pPr marL="285750" indent="-285750">
              <a:lnSpc>
                <a:spcPct val="150000"/>
              </a:lnSpc>
              <a:buFont typeface="Arial" panose="020B0604020202020204" pitchFamily="34" charset="0"/>
              <a:buChar char="•"/>
            </a:pPr>
            <a:r>
              <a:rPr lang="es-EC" dirty="0">
                <a:latin typeface="+mj-lt"/>
                <a:ea typeface="Times New Roman" panose="02020603050405020304" pitchFamily="18" charset="0"/>
                <a:cs typeface="Times New Roman" panose="02020603050405020304" pitchFamily="18" charset="0"/>
              </a:rPr>
              <a:t>Mantener el valor central de SOC de la batería cercano al 75% de su capacidad nominal.</a:t>
            </a:r>
            <a:endParaRPr lang="es-EC" dirty="0">
              <a:latin typeface="+mj-lt"/>
            </a:endParaRPr>
          </a:p>
        </p:txBody>
      </p:sp>
    </p:spTree>
    <p:extLst>
      <p:ext uri="{BB962C8B-B14F-4D97-AF65-F5344CB8AC3E}">
        <p14:creationId xmlns:p14="http://schemas.microsoft.com/office/powerpoint/2010/main" val="137056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Estrategia de Gestión Energética</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22" name="8 CuadroTexto">
            <a:extLst>
              <a:ext uri="{FF2B5EF4-FFF2-40B4-BE49-F238E27FC236}">
                <a16:creationId xmlns:a16="http://schemas.microsoft.com/office/drawing/2014/main" id="{90EB5754-9FB9-4B2A-8C9F-2BDCC50F0BFE}"/>
              </a:ext>
            </a:extLst>
          </p:cNvPr>
          <p:cNvSpPr txBox="1">
            <a:spLocks noChangeArrowheads="1"/>
          </p:cNvSpPr>
          <p:nvPr/>
        </p:nvSpPr>
        <p:spPr bwMode="auto">
          <a:xfrm>
            <a:off x="-318568" y="718405"/>
            <a:ext cx="5040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00"/>
              </a:spcAft>
              <a:buFont typeface="Arial" panose="020B0604020202020204" pitchFamily="34" charset="0"/>
              <a:buChar char="•"/>
            </a:pPr>
            <a:endParaRPr lang="en-US" altLang="es-EC" b="1" dirty="0">
              <a:latin typeface="Arial Narrow" pitchFamily="34" charset="0"/>
            </a:endParaRPr>
          </a:p>
        </p:txBody>
      </p:sp>
      <p:pic>
        <p:nvPicPr>
          <p:cNvPr id="28" name="Picture 2">
            <a:extLst>
              <a:ext uri="{FF2B5EF4-FFF2-40B4-BE49-F238E27FC236}">
                <a16:creationId xmlns:a16="http://schemas.microsoft.com/office/drawing/2014/main" id="{B25C298F-97B4-4B24-9281-B5E0A8C83B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65" y="713391"/>
            <a:ext cx="5937119" cy="513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25 Grupo">
            <a:extLst>
              <a:ext uri="{FF2B5EF4-FFF2-40B4-BE49-F238E27FC236}">
                <a16:creationId xmlns:a16="http://schemas.microsoft.com/office/drawing/2014/main" id="{0A4F5953-23CD-4ABB-B33C-99F625F483C2}"/>
              </a:ext>
            </a:extLst>
          </p:cNvPr>
          <p:cNvGrpSpPr/>
          <p:nvPr/>
        </p:nvGrpSpPr>
        <p:grpSpPr>
          <a:xfrm>
            <a:off x="3361804" y="3885021"/>
            <a:ext cx="855095" cy="707999"/>
            <a:chOff x="3941930" y="4438160"/>
            <a:chExt cx="855095" cy="707999"/>
          </a:xfrm>
        </p:grpSpPr>
        <p:sp>
          <p:nvSpPr>
            <p:cNvPr id="30" name="26 Rectángulo">
              <a:extLst>
                <a:ext uri="{FF2B5EF4-FFF2-40B4-BE49-F238E27FC236}">
                  <a16:creationId xmlns:a16="http://schemas.microsoft.com/office/drawing/2014/main" id="{9C23EA5F-B6D7-40EE-B790-F921307D67D4}"/>
                </a:ext>
              </a:extLst>
            </p:cNvPr>
            <p:cNvSpPr/>
            <p:nvPr/>
          </p:nvSpPr>
          <p:spPr>
            <a:xfrm>
              <a:off x="3941930" y="4438160"/>
              <a:ext cx="855095" cy="70103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1" name="27 CuadroTexto">
              <a:extLst>
                <a:ext uri="{FF2B5EF4-FFF2-40B4-BE49-F238E27FC236}">
                  <a16:creationId xmlns:a16="http://schemas.microsoft.com/office/drawing/2014/main" id="{C8EAF765-220C-485D-80D7-BA8653F92A1E}"/>
                </a:ext>
              </a:extLst>
            </p:cNvPr>
            <p:cNvSpPr txBox="1"/>
            <p:nvPr/>
          </p:nvSpPr>
          <p:spPr bwMode="auto">
            <a:xfrm>
              <a:off x="4121950" y="4869160"/>
              <a:ext cx="632376" cy="276999"/>
            </a:xfrm>
            <a:prstGeom prst="rect">
              <a:avLst/>
            </a:prstGeom>
            <a:noFill/>
          </p:spPr>
          <p:txBody>
            <a:bodyPr wrap="square">
              <a:spAutoFit/>
            </a:bodyPr>
            <a:lstStyle/>
            <a:p>
              <a:pPr fontAlgn="auto">
                <a:spcBef>
                  <a:spcPts val="0"/>
                </a:spcBef>
                <a:spcAft>
                  <a:spcPts val="0"/>
                </a:spcAft>
                <a:defRPr/>
              </a:pPr>
              <a:r>
                <a:rPr lang="es-EC" sz="1200" b="1" dirty="0">
                  <a:solidFill>
                    <a:srgbClr val="FF0000"/>
                  </a:solidFill>
                  <a:latin typeface="Arial Narrow" pitchFamily="34" charset="0"/>
                  <a:cs typeface="+mn-cs"/>
                </a:rPr>
                <a:t>Block 1</a:t>
              </a:r>
              <a:endParaRPr lang="es-ES" sz="1200" b="1" dirty="0">
                <a:solidFill>
                  <a:srgbClr val="FF0000"/>
                </a:solidFill>
                <a:latin typeface="Arial Narrow" pitchFamily="34" charset="0"/>
                <a:cs typeface="+mn-cs"/>
              </a:endParaRPr>
            </a:p>
          </p:txBody>
        </p:sp>
      </p:grpSp>
      <p:grpSp>
        <p:nvGrpSpPr>
          <p:cNvPr id="32" name="28 Grupo">
            <a:extLst>
              <a:ext uri="{FF2B5EF4-FFF2-40B4-BE49-F238E27FC236}">
                <a16:creationId xmlns:a16="http://schemas.microsoft.com/office/drawing/2014/main" id="{C00B0D23-597B-4CB9-899C-14B35470C124}"/>
              </a:ext>
            </a:extLst>
          </p:cNvPr>
          <p:cNvGrpSpPr/>
          <p:nvPr/>
        </p:nvGrpSpPr>
        <p:grpSpPr>
          <a:xfrm>
            <a:off x="1651614" y="708652"/>
            <a:ext cx="855095" cy="823964"/>
            <a:chOff x="2231740" y="1261791"/>
            <a:chExt cx="855095" cy="823964"/>
          </a:xfrm>
        </p:grpSpPr>
        <p:sp>
          <p:nvSpPr>
            <p:cNvPr id="33" name="29 Rectángulo">
              <a:extLst>
                <a:ext uri="{FF2B5EF4-FFF2-40B4-BE49-F238E27FC236}">
                  <a16:creationId xmlns:a16="http://schemas.microsoft.com/office/drawing/2014/main" id="{5F079507-5298-4F74-A6C3-9095FEA08D8C}"/>
                </a:ext>
              </a:extLst>
            </p:cNvPr>
            <p:cNvSpPr/>
            <p:nvPr/>
          </p:nvSpPr>
          <p:spPr>
            <a:xfrm>
              <a:off x="2231740" y="1294715"/>
              <a:ext cx="855095" cy="7910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4" name="30 CuadroTexto">
              <a:extLst>
                <a:ext uri="{FF2B5EF4-FFF2-40B4-BE49-F238E27FC236}">
                  <a16:creationId xmlns:a16="http://schemas.microsoft.com/office/drawing/2014/main" id="{4B253E8A-81E4-4C5B-B953-0380EF8CFFD5}"/>
                </a:ext>
              </a:extLst>
            </p:cNvPr>
            <p:cNvSpPr txBox="1"/>
            <p:nvPr/>
          </p:nvSpPr>
          <p:spPr bwMode="auto">
            <a:xfrm>
              <a:off x="2376280" y="1261791"/>
              <a:ext cx="632376" cy="276999"/>
            </a:xfrm>
            <a:prstGeom prst="rect">
              <a:avLst/>
            </a:prstGeom>
            <a:noFill/>
          </p:spPr>
          <p:txBody>
            <a:bodyPr wrap="square">
              <a:spAutoFit/>
            </a:bodyPr>
            <a:lstStyle/>
            <a:p>
              <a:pPr fontAlgn="auto">
                <a:spcBef>
                  <a:spcPts val="0"/>
                </a:spcBef>
                <a:spcAft>
                  <a:spcPts val="0"/>
                </a:spcAft>
                <a:defRPr/>
              </a:pPr>
              <a:r>
                <a:rPr lang="es-EC" sz="1200" b="1" dirty="0">
                  <a:solidFill>
                    <a:srgbClr val="FF0000"/>
                  </a:solidFill>
                  <a:latin typeface="Arial Narrow" pitchFamily="34" charset="0"/>
                  <a:cs typeface="+mn-cs"/>
                </a:rPr>
                <a:t>Block 2</a:t>
              </a:r>
              <a:endParaRPr lang="es-ES" sz="1200" b="1" dirty="0">
                <a:solidFill>
                  <a:srgbClr val="FF0000"/>
                </a:solidFill>
                <a:latin typeface="Arial Narrow" pitchFamily="34" charset="0"/>
                <a:cs typeface="+mn-cs"/>
              </a:endParaRPr>
            </a:p>
          </p:txBody>
        </p:sp>
      </p:grpSp>
      <p:sp>
        <p:nvSpPr>
          <p:cNvPr id="35" name="32 Elipse">
            <a:extLst>
              <a:ext uri="{FF2B5EF4-FFF2-40B4-BE49-F238E27FC236}">
                <a16:creationId xmlns:a16="http://schemas.microsoft.com/office/drawing/2014/main" id="{4A7679D5-8C18-4BF5-808E-9A7EB7E97C0B}"/>
              </a:ext>
            </a:extLst>
          </p:cNvPr>
          <p:cNvSpPr/>
          <p:nvPr/>
        </p:nvSpPr>
        <p:spPr>
          <a:xfrm>
            <a:off x="5207009" y="4684851"/>
            <a:ext cx="585065" cy="4050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36" name="34 Conector recto de flecha">
            <a:extLst>
              <a:ext uri="{FF2B5EF4-FFF2-40B4-BE49-F238E27FC236}">
                <a16:creationId xmlns:a16="http://schemas.microsoft.com/office/drawing/2014/main" id="{F502F970-A472-47CF-9B09-985B9A324BD8}"/>
              </a:ext>
            </a:extLst>
          </p:cNvPr>
          <p:cNvCxnSpPr>
            <a:cxnSpLocks/>
          </p:cNvCxnSpPr>
          <p:nvPr/>
        </p:nvCxnSpPr>
        <p:spPr>
          <a:xfrm>
            <a:off x="5792074" y="4946091"/>
            <a:ext cx="468551" cy="346562"/>
          </a:xfrm>
          <a:prstGeom prst="straightConnector1">
            <a:avLst/>
          </a:prstGeom>
          <a:ln w="254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37" name="37 Elipse">
            <a:extLst>
              <a:ext uri="{FF2B5EF4-FFF2-40B4-BE49-F238E27FC236}">
                <a16:creationId xmlns:a16="http://schemas.microsoft.com/office/drawing/2014/main" id="{65AD443C-0C73-452C-AD29-E4B272CCD263}"/>
              </a:ext>
            </a:extLst>
          </p:cNvPr>
          <p:cNvSpPr/>
          <p:nvPr/>
        </p:nvSpPr>
        <p:spPr>
          <a:xfrm>
            <a:off x="957489" y="1098996"/>
            <a:ext cx="585065" cy="301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38" name="39 Conector recto de flecha">
            <a:extLst>
              <a:ext uri="{FF2B5EF4-FFF2-40B4-BE49-F238E27FC236}">
                <a16:creationId xmlns:a16="http://schemas.microsoft.com/office/drawing/2014/main" id="{56F18BBB-4036-413D-8AB6-080123C7340C}"/>
              </a:ext>
            </a:extLst>
          </p:cNvPr>
          <p:cNvCxnSpPr>
            <a:cxnSpLocks/>
          </p:cNvCxnSpPr>
          <p:nvPr/>
        </p:nvCxnSpPr>
        <p:spPr>
          <a:xfrm>
            <a:off x="1156559" y="1414823"/>
            <a:ext cx="0" cy="965983"/>
          </a:xfrm>
          <a:prstGeom prst="straightConnector1">
            <a:avLst/>
          </a:prstGeom>
          <a:ln w="254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39" name="40 Elipse">
            <a:extLst>
              <a:ext uri="{FF2B5EF4-FFF2-40B4-BE49-F238E27FC236}">
                <a16:creationId xmlns:a16="http://schemas.microsoft.com/office/drawing/2014/main" id="{D319353E-C411-4A23-9A93-BE7D71E44031}"/>
              </a:ext>
            </a:extLst>
          </p:cNvPr>
          <p:cNvSpPr/>
          <p:nvPr/>
        </p:nvSpPr>
        <p:spPr>
          <a:xfrm>
            <a:off x="812949" y="706096"/>
            <a:ext cx="810090" cy="383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0" name="Imagen 39">
            <a:extLst>
              <a:ext uri="{FF2B5EF4-FFF2-40B4-BE49-F238E27FC236}">
                <a16:creationId xmlns:a16="http://schemas.microsoft.com/office/drawing/2014/main" id="{1B891B3C-D9ED-4665-AF5F-43107A22E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0" y="2412575"/>
            <a:ext cx="2286198" cy="499915"/>
          </a:xfrm>
          <a:prstGeom prst="rect">
            <a:avLst/>
          </a:prstGeom>
        </p:spPr>
      </p:pic>
      <p:cxnSp>
        <p:nvCxnSpPr>
          <p:cNvPr id="41" name="47 Conector recto de flecha">
            <a:extLst>
              <a:ext uri="{FF2B5EF4-FFF2-40B4-BE49-F238E27FC236}">
                <a16:creationId xmlns:a16="http://schemas.microsoft.com/office/drawing/2014/main" id="{A20B25F2-3CD0-4224-AD45-2BEE33767891}"/>
              </a:ext>
            </a:extLst>
          </p:cNvPr>
          <p:cNvCxnSpPr/>
          <p:nvPr/>
        </p:nvCxnSpPr>
        <p:spPr>
          <a:xfrm flipH="1" flipV="1">
            <a:off x="6050974" y="1061612"/>
            <a:ext cx="1" cy="677218"/>
          </a:xfrm>
          <a:prstGeom prst="straightConnector1">
            <a:avLst/>
          </a:prstGeom>
          <a:ln w="25400">
            <a:solidFill>
              <a:srgbClr val="00CC00"/>
            </a:solidFill>
            <a:tailEnd type="arrow"/>
          </a:ln>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21A68E4B-743D-46A4-814D-0AA3F9E5FE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6121" y="485337"/>
            <a:ext cx="3932261" cy="554784"/>
          </a:xfrm>
          <a:prstGeom prst="rect">
            <a:avLst/>
          </a:prstGeom>
        </p:spPr>
      </p:pic>
      <p:sp>
        <p:nvSpPr>
          <p:cNvPr id="43" name="46 Elipse">
            <a:extLst>
              <a:ext uri="{FF2B5EF4-FFF2-40B4-BE49-F238E27FC236}">
                <a16:creationId xmlns:a16="http://schemas.microsoft.com/office/drawing/2014/main" id="{DD799ED3-C343-4DF6-9A33-C77EEB3A28D4}"/>
              </a:ext>
            </a:extLst>
          </p:cNvPr>
          <p:cNvSpPr/>
          <p:nvPr/>
        </p:nvSpPr>
        <p:spPr>
          <a:xfrm>
            <a:off x="5499541" y="2828265"/>
            <a:ext cx="720080" cy="352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4" name="46 Elipse">
            <a:extLst>
              <a:ext uri="{FF2B5EF4-FFF2-40B4-BE49-F238E27FC236}">
                <a16:creationId xmlns:a16="http://schemas.microsoft.com/office/drawing/2014/main" id="{2047515C-AED5-40B6-81F7-4CEDEB9B6B7D}"/>
              </a:ext>
            </a:extLst>
          </p:cNvPr>
          <p:cNvSpPr/>
          <p:nvPr/>
        </p:nvSpPr>
        <p:spPr>
          <a:xfrm>
            <a:off x="4599685" y="1661169"/>
            <a:ext cx="720080" cy="352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5" name="46 Elipse">
            <a:extLst>
              <a:ext uri="{FF2B5EF4-FFF2-40B4-BE49-F238E27FC236}">
                <a16:creationId xmlns:a16="http://schemas.microsoft.com/office/drawing/2014/main" id="{6020A23D-FCF8-4183-B7B1-819A8F854060}"/>
              </a:ext>
            </a:extLst>
          </p:cNvPr>
          <p:cNvSpPr/>
          <p:nvPr/>
        </p:nvSpPr>
        <p:spPr>
          <a:xfrm>
            <a:off x="3651572" y="897783"/>
            <a:ext cx="720080" cy="352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6" name="46 Elipse">
            <a:extLst>
              <a:ext uri="{FF2B5EF4-FFF2-40B4-BE49-F238E27FC236}">
                <a16:creationId xmlns:a16="http://schemas.microsoft.com/office/drawing/2014/main" id="{FBCE7B22-7C79-4863-A576-9586FA1A9920}"/>
              </a:ext>
            </a:extLst>
          </p:cNvPr>
          <p:cNvSpPr/>
          <p:nvPr/>
        </p:nvSpPr>
        <p:spPr>
          <a:xfrm>
            <a:off x="5900585" y="1683891"/>
            <a:ext cx="720080" cy="352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7" name="Imagen 46">
            <a:extLst>
              <a:ext uri="{FF2B5EF4-FFF2-40B4-BE49-F238E27FC236}">
                <a16:creationId xmlns:a16="http://schemas.microsoft.com/office/drawing/2014/main" id="{89718594-AE98-4080-A4AD-D5A4C5928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0585" y="5329128"/>
            <a:ext cx="3245003" cy="487033"/>
          </a:xfrm>
          <a:prstGeom prst="rect">
            <a:avLst/>
          </a:prstGeom>
        </p:spPr>
      </p:pic>
      <p:sp>
        <p:nvSpPr>
          <p:cNvPr id="7" name="Rectangle 2">
            <a:extLst>
              <a:ext uri="{FF2B5EF4-FFF2-40B4-BE49-F238E27FC236}">
                <a16:creationId xmlns:a16="http://schemas.microsoft.com/office/drawing/2014/main" id="{35A7A80A-0EE1-42AC-AE7F-98D04399DA3D}"/>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3">
            <a:extLst>
              <a:ext uri="{FF2B5EF4-FFF2-40B4-BE49-F238E27FC236}">
                <a16:creationId xmlns:a16="http://schemas.microsoft.com/office/drawing/2014/main" id="{B16E8FB1-DF60-4C56-83DC-8755843CCCCD}"/>
              </a:ext>
            </a:extLst>
          </p:cNvPr>
          <p:cNvSpPr>
            <a:spLocks noChangeArrowheads="1"/>
          </p:cNvSpPr>
          <p:nvPr/>
        </p:nvSpPr>
        <p:spPr bwMode="auto">
          <a:xfrm>
            <a:off x="1918898" y="5820367"/>
            <a:ext cx="387317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1001">
                <a:latin typeface="+mj-lt"/>
                <a:ea typeface="Calibri" panose="020F0502020204030204" pitchFamily="34" charset="0"/>
                <a:cs typeface="Times New Roman" panose="02020603050405020304" pitchFamily="18" charset="0"/>
              </a:rPr>
              <a:t>9</a:t>
            </a:r>
            <a:r>
              <a:rPr kumimoji="0" lang="es-EC" altLang="es-EC" sz="1200" b="1" i="0" u="none" strike="noStrike" cap="none" normalizeH="0" baseline="0" dirty="0" bmk="_Toc6181001">
                <a:ln>
                  <a:noFill/>
                </a:ln>
                <a:solidFill>
                  <a:schemeClr val="tx1"/>
                </a:solidFill>
                <a:effectLst/>
                <a:latin typeface="+mj-lt"/>
                <a:ea typeface="Calibri" panose="020F0502020204030204" pitchFamily="34" charset="0"/>
                <a:cs typeface="Times New Roman" panose="02020603050405020304" pitchFamily="18" charset="0"/>
              </a:rPr>
              <a:t>.</a:t>
            </a:r>
            <a:r>
              <a:rPr kumimoji="0" lang="es-EC" altLang="es-EC" sz="1200" b="0" i="0" u="none" strike="noStrike" cap="none" normalizeH="0" baseline="0" dirty="0" bmk="_Toc6181001">
                <a:ln>
                  <a:noFill/>
                </a:ln>
                <a:solidFill>
                  <a:schemeClr val="tx1"/>
                </a:solidFill>
                <a:effectLst/>
                <a:latin typeface="+mj-lt"/>
                <a:ea typeface="Calibri" panose="020F0502020204030204" pitchFamily="34" charset="0"/>
                <a:cs typeface="Times New Roman" panose="02020603050405020304" pitchFamily="18" charset="0"/>
              </a:rPr>
              <a:t> Diagrama de bloques Fuzzy EMS-FC.</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(Diego Arcos-Avilés, Guinjoan, et al., 2018)</a:t>
            </a:r>
            <a:r>
              <a:rPr kumimoji="0" lang="es-EC" altLang="es-EC" sz="11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©2018 IEEE.</a:t>
            </a:r>
            <a:endParaRPr kumimoji="0" lang="es-EC" altLang="es-EC"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2764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3" grpId="0" animBg="1"/>
      <p:bldP spid="44"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Estrategia de Gestión Energética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5186035" cy="369332"/>
          </a:xfrm>
          <a:prstGeom prst="rect">
            <a:avLst/>
          </a:prstGeom>
          <a:noFill/>
        </p:spPr>
        <p:txBody>
          <a:bodyPr wrap="none" rtlCol="0">
            <a:spAutoFit/>
          </a:bodyPr>
          <a:lstStyle/>
          <a:p>
            <a:r>
              <a:rPr lang="es-EC" b="1" i="1" dirty="0"/>
              <a:t>Criterios de Calidad de la Gestión Energética </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ángulo 12">
            <a:extLst>
              <a:ext uri="{FF2B5EF4-FFF2-40B4-BE49-F238E27FC236}">
                <a16:creationId xmlns:a16="http://schemas.microsoft.com/office/drawing/2014/main" id="{962F7116-2D59-48AB-8790-8A07A7C27EFF}"/>
              </a:ext>
            </a:extLst>
          </p:cNvPr>
          <p:cNvSpPr/>
          <p:nvPr/>
        </p:nvSpPr>
        <p:spPr>
          <a:xfrm>
            <a:off x="51593" y="2975379"/>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latin typeface="+mj-lt"/>
              </a:rPr>
              <a:t>Rango de variación de potencia</a:t>
            </a:r>
            <a:r>
              <a:rPr lang="es-EC" sz="1600"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29" name="Rectángulo 28">
            <a:extLst>
              <a:ext uri="{FF2B5EF4-FFF2-40B4-BE49-F238E27FC236}">
                <a16:creationId xmlns:a16="http://schemas.microsoft.com/office/drawing/2014/main" id="{6850DF8A-B4DB-4899-9475-392E7035A950}"/>
              </a:ext>
            </a:extLst>
          </p:cNvPr>
          <p:cNvSpPr/>
          <p:nvPr/>
        </p:nvSpPr>
        <p:spPr>
          <a:xfrm>
            <a:off x="51593" y="2012391"/>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t>Pico mínimo del perfil de potencia</a:t>
            </a:r>
            <a:r>
              <a:rPr lang="es-EC" sz="1600" dirty="0">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30" name="Rectángulo 29">
            <a:extLst>
              <a:ext uri="{FF2B5EF4-FFF2-40B4-BE49-F238E27FC236}">
                <a16:creationId xmlns:a16="http://schemas.microsoft.com/office/drawing/2014/main" id="{E5A196B9-12BF-4326-B14B-0D15E14EDCBF}"/>
              </a:ext>
            </a:extLst>
          </p:cNvPr>
          <p:cNvSpPr/>
          <p:nvPr/>
        </p:nvSpPr>
        <p:spPr>
          <a:xfrm>
            <a:off x="51593" y="1002835"/>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latin typeface="+mj-lt"/>
              </a:rPr>
              <a:t>Pico máximo del perfil de potencia</a:t>
            </a:r>
            <a:r>
              <a:rPr lang="es-EC" sz="1600"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5" name="Rectangle 7">
            <a:extLst>
              <a:ext uri="{FF2B5EF4-FFF2-40B4-BE49-F238E27FC236}">
                <a16:creationId xmlns:a16="http://schemas.microsoft.com/office/drawing/2014/main" id="{32791CC0-F102-4BDA-9E69-E31C890F0F13}"/>
              </a:ext>
            </a:extLst>
          </p:cNvPr>
          <p:cNvSpPr>
            <a:spLocks noChangeArrowheads="1"/>
          </p:cNvSpPr>
          <p:nvPr/>
        </p:nvSpPr>
        <p:spPr bwMode="auto">
          <a:xfrm>
            <a:off x="795336" y="1602865"/>
            <a:ext cx="108381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6" name="Objeto 5">
            <a:extLst>
              <a:ext uri="{FF2B5EF4-FFF2-40B4-BE49-F238E27FC236}">
                <a16:creationId xmlns:a16="http://schemas.microsoft.com/office/drawing/2014/main" id="{E9B13B6C-80D9-42DD-A543-05C033BC9D61}"/>
              </a:ext>
            </a:extLst>
          </p:cNvPr>
          <p:cNvGraphicFramePr>
            <a:graphicFrameLocks noChangeAspect="1"/>
          </p:cNvGraphicFramePr>
          <p:nvPr/>
        </p:nvGraphicFramePr>
        <p:xfrm>
          <a:off x="795336" y="1603375"/>
          <a:ext cx="2157412" cy="358775"/>
        </p:xfrm>
        <a:graphic>
          <a:graphicData uri="http://schemas.openxmlformats.org/presentationml/2006/ole">
            <mc:AlternateContent xmlns:mc="http://schemas.openxmlformats.org/markup-compatibility/2006">
              <mc:Choice xmlns:v="urn:schemas-microsoft-com:vml" Requires="v">
                <p:oleObj spid="_x0000_s12438" name="Equation" r:id="rId5" imgW="1434960" imgH="241200" progId="Equation.DSMT4">
                  <p:embed/>
                </p:oleObj>
              </mc:Choice>
              <mc:Fallback>
                <p:oleObj name="Equation" r:id="rId5" imgW="1434960" imgH="241200" progId="Equation.DSMT4">
                  <p:embed/>
                  <p:pic>
                    <p:nvPicPr>
                      <p:cNvPr id="6" name="Objeto 5">
                        <a:extLst>
                          <a:ext uri="{FF2B5EF4-FFF2-40B4-BE49-F238E27FC236}">
                            <a16:creationId xmlns:a16="http://schemas.microsoft.com/office/drawing/2014/main" id="{E9B13B6C-80D9-42DD-A543-05C033BC9D61}"/>
                          </a:ext>
                        </a:extLst>
                      </p:cNvPr>
                      <p:cNvPicPr>
                        <a:picLocks noChangeAspect="1" noChangeArrowheads="1"/>
                      </p:cNvPicPr>
                      <p:nvPr/>
                    </p:nvPicPr>
                    <p:blipFill>
                      <a:blip r:embed="rId6"/>
                      <a:srcRect/>
                      <a:stretch>
                        <a:fillRect/>
                      </a:stretch>
                    </p:blipFill>
                    <p:spPr bwMode="auto">
                      <a:xfrm>
                        <a:off x="795336" y="1603375"/>
                        <a:ext cx="2157412" cy="358775"/>
                      </a:xfrm>
                      <a:prstGeom prst="rect">
                        <a:avLst/>
                      </a:prstGeom>
                      <a:noFill/>
                    </p:spPr>
                  </p:pic>
                </p:oleObj>
              </mc:Fallback>
            </mc:AlternateContent>
          </a:graphicData>
        </a:graphic>
      </p:graphicFrame>
      <p:sp>
        <p:nvSpPr>
          <p:cNvPr id="18" name="Rectángulo 17">
            <a:extLst>
              <a:ext uri="{FF2B5EF4-FFF2-40B4-BE49-F238E27FC236}">
                <a16:creationId xmlns:a16="http://schemas.microsoft.com/office/drawing/2014/main" id="{576E187F-B21B-4DC7-8674-751BF700C5DE}"/>
              </a:ext>
            </a:extLst>
          </p:cNvPr>
          <p:cNvSpPr/>
          <p:nvPr/>
        </p:nvSpPr>
        <p:spPr>
          <a:xfrm>
            <a:off x="2952748" y="1507613"/>
            <a:ext cx="5397504" cy="887935"/>
          </a:xfrm>
          <a:prstGeom prst="rect">
            <a:avLst/>
          </a:prstGeom>
        </p:spPr>
        <p:txBody>
          <a:bodyPr wrap="square">
            <a:spAutoFit/>
          </a:bodyPr>
          <a:lstStyle/>
          <a:p>
            <a:pPr lvl="0" algn="just">
              <a:lnSpc>
                <a:spcPct val="150000"/>
              </a:lnSpc>
              <a:spcAft>
                <a:spcPts val="800"/>
              </a:spcAft>
            </a:pPr>
            <a:r>
              <a:rPr lang="es-EC" sz="1600" dirty="0">
                <a:latin typeface="+mj-lt"/>
              </a:rPr>
              <a:t>Máxima potencia inyectada por la red eléctrica en un año</a:t>
            </a:r>
            <a:r>
              <a:rPr lang="es-EC" sz="1600" dirty="0">
                <a:latin typeface="+mj-lt"/>
                <a:cs typeface="Times New Roman" panose="02020603050405020304" pitchFamily="18" charset="0"/>
              </a:rPr>
              <a:t>. </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graphicFrame>
        <p:nvGraphicFramePr>
          <p:cNvPr id="19" name="Objeto 18">
            <a:extLst>
              <a:ext uri="{FF2B5EF4-FFF2-40B4-BE49-F238E27FC236}">
                <a16:creationId xmlns:a16="http://schemas.microsoft.com/office/drawing/2014/main" id="{1FA92464-4BD8-4690-9713-F530DA6415F4}"/>
              </a:ext>
            </a:extLst>
          </p:cNvPr>
          <p:cNvGraphicFramePr>
            <a:graphicFrameLocks noChangeAspect="1"/>
          </p:cNvGraphicFramePr>
          <p:nvPr/>
        </p:nvGraphicFramePr>
        <p:xfrm>
          <a:off x="795336" y="2579077"/>
          <a:ext cx="2081212" cy="358775"/>
        </p:xfrm>
        <a:graphic>
          <a:graphicData uri="http://schemas.openxmlformats.org/presentationml/2006/ole">
            <mc:AlternateContent xmlns:mc="http://schemas.openxmlformats.org/markup-compatibility/2006">
              <mc:Choice xmlns:v="urn:schemas-microsoft-com:vml" Requires="v">
                <p:oleObj spid="_x0000_s12439" name="Equation" r:id="rId7" imgW="1384200" imgH="241200" progId="Equation.DSMT4">
                  <p:embed/>
                </p:oleObj>
              </mc:Choice>
              <mc:Fallback>
                <p:oleObj name="Equation" r:id="rId7" imgW="1384200" imgH="241200" progId="Equation.DSMT4">
                  <p:embed/>
                  <p:pic>
                    <p:nvPicPr>
                      <p:cNvPr id="19" name="Objeto 18">
                        <a:extLst>
                          <a:ext uri="{FF2B5EF4-FFF2-40B4-BE49-F238E27FC236}">
                            <a16:creationId xmlns:a16="http://schemas.microsoft.com/office/drawing/2014/main" id="{1FA92464-4BD8-4690-9713-F530DA6415F4}"/>
                          </a:ext>
                        </a:extLst>
                      </p:cNvPr>
                      <p:cNvPicPr>
                        <a:picLocks noChangeAspect="1" noChangeArrowheads="1"/>
                      </p:cNvPicPr>
                      <p:nvPr/>
                    </p:nvPicPr>
                    <p:blipFill>
                      <a:blip r:embed="rId8"/>
                      <a:srcRect/>
                      <a:stretch>
                        <a:fillRect/>
                      </a:stretch>
                    </p:blipFill>
                    <p:spPr bwMode="auto">
                      <a:xfrm>
                        <a:off x="795336" y="2579077"/>
                        <a:ext cx="2081212" cy="358775"/>
                      </a:xfrm>
                      <a:prstGeom prst="rect">
                        <a:avLst/>
                      </a:prstGeom>
                      <a:noFill/>
                    </p:spPr>
                  </p:pic>
                </p:oleObj>
              </mc:Fallback>
            </mc:AlternateContent>
          </a:graphicData>
        </a:graphic>
      </p:graphicFrame>
      <p:sp>
        <p:nvSpPr>
          <p:cNvPr id="20" name="Rectángulo 19">
            <a:extLst>
              <a:ext uri="{FF2B5EF4-FFF2-40B4-BE49-F238E27FC236}">
                <a16:creationId xmlns:a16="http://schemas.microsoft.com/office/drawing/2014/main" id="{1F578E62-AFA4-4028-BC68-541ACE6DC02E}"/>
              </a:ext>
            </a:extLst>
          </p:cNvPr>
          <p:cNvSpPr/>
          <p:nvPr/>
        </p:nvSpPr>
        <p:spPr>
          <a:xfrm>
            <a:off x="2952748" y="2494476"/>
            <a:ext cx="5602315" cy="887935"/>
          </a:xfrm>
          <a:prstGeom prst="rect">
            <a:avLst/>
          </a:prstGeom>
        </p:spPr>
        <p:txBody>
          <a:bodyPr wrap="square">
            <a:spAutoFit/>
          </a:bodyPr>
          <a:lstStyle/>
          <a:p>
            <a:pPr lvl="0" algn="just">
              <a:lnSpc>
                <a:spcPct val="150000"/>
              </a:lnSpc>
              <a:spcAft>
                <a:spcPts val="800"/>
              </a:spcAft>
            </a:pPr>
            <a:r>
              <a:rPr lang="es-EC" sz="1600" dirty="0">
                <a:latin typeface="+mj-lt"/>
              </a:rPr>
              <a:t>Máxima potencia absorbida por la red eléctrica en un año</a:t>
            </a:r>
            <a:r>
              <a:rPr lang="es-EC" sz="1600" dirty="0">
                <a:latin typeface="+mj-lt"/>
                <a:cs typeface="Times New Roman" panose="02020603050405020304" pitchFamily="18" charset="0"/>
              </a:rPr>
              <a:t>. </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14" name="Objeto 13">
            <a:extLst>
              <a:ext uri="{FF2B5EF4-FFF2-40B4-BE49-F238E27FC236}">
                <a16:creationId xmlns:a16="http://schemas.microsoft.com/office/drawing/2014/main" id="{1FF56EA5-05F7-405B-A567-DE08FBB6BF37}"/>
              </a:ext>
            </a:extLst>
          </p:cNvPr>
          <p:cNvGraphicFramePr>
            <a:graphicFrameLocks noChangeAspect="1"/>
          </p:cNvGraphicFramePr>
          <p:nvPr/>
        </p:nvGraphicFramePr>
        <p:xfrm>
          <a:off x="795336" y="3560462"/>
          <a:ext cx="2443810" cy="663011"/>
        </p:xfrm>
        <a:graphic>
          <a:graphicData uri="http://schemas.openxmlformats.org/presentationml/2006/ole">
            <mc:AlternateContent xmlns:mc="http://schemas.openxmlformats.org/markup-compatibility/2006">
              <mc:Choice xmlns:v="urn:schemas-microsoft-com:vml" Requires="v">
                <p:oleObj spid="_x0000_s12440" name="Equation" r:id="rId9" imgW="1676160" imgH="457200" progId="Equation.DSMT4">
                  <p:embed/>
                </p:oleObj>
              </mc:Choice>
              <mc:Fallback>
                <p:oleObj name="Equation" r:id="rId9" imgW="1676160" imgH="457200" progId="Equation.DSMT4">
                  <p:embed/>
                  <p:pic>
                    <p:nvPicPr>
                      <p:cNvPr id="14" name="Objeto 13">
                        <a:extLst>
                          <a:ext uri="{FF2B5EF4-FFF2-40B4-BE49-F238E27FC236}">
                            <a16:creationId xmlns:a16="http://schemas.microsoft.com/office/drawing/2014/main" id="{1FF56EA5-05F7-405B-A567-DE08FBB6BF37}"/>
                          </a:ext>
                        </a:extLst>
                      </p:cNvPr>
                      <p:cNvPicPr>
                        <a:picLocks noChangeAspect="1" noChangeArrowheads="1"/>
                      </p:cNvPicPr>
                      <p:nvPr/>
                    </p:nvPicPr>
                    <p:blipFill>
                      <a:blip r:embed="rId10"/>
                      <a:srcRect/>
                      <a:stretch>
                        <a:fillRect/>
                      </a:stretch>
                    </p:blipFill>
                    <p:spPr bwMode="auto">
                      <a:xfrm>
                        <a:off x="795336" y="3560462"/>
                        <a:ext cx="2443810" cy="663011"/>
                      </a:xfrm>
                      <a:prstGeom prst="rect">
                        <a:avLst/>
                      </a:prstGeom>
                      <a:noFill/>
                    </p:spPr>
                  </p:pic>
                </p:oleObj>
              </mc:Fallback>
            </mc:AlternateContent>
          </a:graphicData>
        </a:graphic>
      </p:graphicFrame>
      <p:sp>
        <p:nvSpPr>
          <p:cNvPr id="23" name="Rectángulo 22">
            <a:extLst>
              <a:ext uri="{FF2B5EF4-FFF2-40B4-BE49-F238E27FC236}">
                <a16:creationId xmlns:a16="http://schemas.microsoft.com/office/drawing/2014/main" id="{4591FEB9-BBA3-4602-93F4-0C2AC8166CCA}"/>
              </a:ext>
            </a:extLst>
          </p:cNvPr>
          <p:cNvSpPr/>
          <p:nvPr/>
        </p:nvSpPr>
        <p:spPr>
          <a:xfrm>
            <a:off x="3240165" y="3627365"/>
            <a:ext cx="5602315" cy="887935"/>
          </a:xfrm>
          <a:prstGeom prst="rect">
            <a:avLst/>
          </a:prstGeom>
        </p:spPr>
        <p:txBody>
          <a:bodyPr wrap="square">
            <a:spAutoFit/>
          </a:bodyPr>
          <a:lstStyle/>
          <a:p>
            <a:pPr lvl="0" algn="just">
              <a:lnSpc>
                <a:spcPct val="150000"/>
              </a:lnSpc>
              <a:spcAft>
                <a:spcPts val="800"/>
              </a:spcAft>
            </a:pPr>
            <a:r>
              <a:rPr lang="es-EC" sz="1600" dirty="0">
                <a:latin typeface="+mj-lt"/>
              </a:rPr>
              <a:t>Cuantifica la eficacia de la estrategia de gestión</a:t>
            </a:r>
            <a:r>
              <a:rPr lang="es-EC" sz="1600" dirty="0">
                <a:latin typeface="+mj-lt"/>
                <a:cs typeface="Times New Roman" panose="02020603050405020304" pitchFamily="18" charset="0"/>
              </a:rPr>
              <a:t>. </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25" name="Rectángulo 24">
            <a:extLst>
              <a:ext uri="{FF2B5EF4-FFF2-40B4-BE49-F238E27FC236}">
                <a16:creationId xmlns:a16="http://schemas.microsoft.com/office/drawing/2014/main" id="{E09E620B-276F-4E64-B325-ADF0DA532A83}"/>
              </a:ext>
            </a:extLst>
          </p:cNvPr>
          <p:cNvSpPr/>
          <p:nvPr/>
        </p:nvSpPr>
        <p:spPr>
          <a:xfrm>
            <a:off x="49682" y="4302996"/>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latin typeface="+mj-lt"/>
              </a:rPr>
              <a:t>Máxima rampa de potencia</a:t>
            </a:r>
            <a:r>
              <a:rPr lang="es-EC" sz="1600"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15" name="Rectangle 11">
            <a:extLst>
              <a:ext uri="{FF2B5EF4-FFF2-40B4-BE49-F238E27FC236}">
                <a16:creationId xmlns:a16="http://schemas.microsoft.com/office/drawing/2014/main" id="{61DC6BD8-ECFF-42A6-9E3C-E1339E228716}"/>
              </a:ext>
            </a:extLst>
          </p:cNvPr>
          <p:cNvSpPr>
            <a:spLocks noChangeArrowheads="1"/>
          </p:cNvSpPr>
          <p:nvPr/>
        </p:nvSpPr>
        <p:spPr bwMode="auto">
          <a:xfrm>
            <a:off x="795336" y="4895655"/>
            <a:ext cx="9887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16" name="Objeto 15">
            <a:extLst>
              <a:ext uri="{FF2B5EF4-FFF2-40B4-BE49-F238E27FC236}">
                <a16:creationId xmlns:a16="http://schemas.microsoft.com/office/drawing/2014/main" id="{A66F0813-D633-4687-A8B1-31E9E97425C9}"/>
              </a:ext>
            </a:extLst>
          </p:cNvPr>
          <p:cNvGraphicFramePr>
            <a:graphicFrameLocks noChangeAspect="1"/>
          </p:cNvGraphicFramePr>
          <p:nvPr/>
        </p:nvGraphicFramePr>
        <p:xfrm>
          <a:off x="795336" y="4855296"/>
          <a:ext cx="2339975" cy="455612"/>
        </p:xfrm>
        <a:graphic>
          <a:graphicData uri="http://schemas.openxmlformats.org/presentationml/2006/ole">
            <mc:AlternateContent xmlns:mc="http://schemas.openxmlformats.org/markup-compatibility/2006">
              <mc:Choice xmlns:v="urn:schemas-microsoft-com:vml" Requires="v">
                <p:oleObj spid="_x0000_s12441" name="Equation" r:id="rId11" imgW="1523880" imgH="304560" progId="Equation.DSMT4">
                  <p:embed/>
                </p:oleObj>
              </mc:Choice>
              <mc:Fallback>
                <p:oleObj name="Equation" r:id="rId11" imgW="1523880" imgH="304560" progId="Equation.DSMT4">
                  <p:embed/>
                  <p:pic>
                    <p:nvPicPr>
                      <p:cNvPr id="16" name="Objeto 15">
                        <a:extLst>
                          <a:ext uri="{FF2B5EF4-FFF2-40B4-BE49-F238E27FC236}">
                            <a16:creationId xmlns:a16="http://schemas.microsoft.com/office/drawing/2014/main" id="{A66F0813-D633-4687-A8B1-31E9E97425C9}"/>
                          </a:ext>
                        </a:extLst>
                      </p:cNvPr>
                      <p:cNvPicPr>
                        <a:picLocks noChangeAspect="1" noChangeArrowheads="1"/>
                      </p:cNvPicPr>
                      <p:nvPr/>
                    </p:nvPicPr>
                    <p:blipFill>
                      <a:blip r:embed="rId12"/>
                      <a:srcRect/>
                      <a:stretch>
                        <a:fillRect/>
                      </a:stretch>
                    </p:blipFill>
                    <p:spPr bwMode="auto">
                      <a:xfrm>
                        <a:off x="795336" y="4855296"/>
                        <a:ext cx="2339975" cy="455612"/>
                      </a:xfrm>
                      <a:prstGeom prst="rect">
                        <a:avLst/>
                      </a:prstGeom>
                      <a:noFill/>
                    </p:spPr>
                  </p:pic>
                </p:oleObj>
              </mc:Fallback>
            </mc:AlternateContent>
          </a:graphicData>
        </a:graphic>
      </p:graphicFrame>
      <p:sp>
        <p:nvSpPr>
          <p:cNvPr id="31" name="Rectángulo 30">
            <a:extLst>
              <a:ext uri="{FF2B5EF4-FFF2-40B4-BE49-F238E27FC236}">
                <a16:creationId xmlns:a16="http://schemas.microsoft.com/office/drawing/2014/main" id="{26C126E3-230A-4236-A38F-1AF9D357F8DC}"/>
              </a:ext>
            </a:extLst>
          </p:cNvPr>
          <p:cNvSpPr/>
          <p:nvPr/>
        </p:nvSpPr>
        <p:spPr>
          <a:xfrm>
            <a:off x="3143891" y="4895655"/>
            <a:ext cx="5602315" cy="887935"/>
          </a:xfrm>
          <a:prstGeom prst="rect">
            <a:avLst/>
          </a:prstGeom>
        </p:spPr>
        <p:txBody>
          <a:bodyPr wrap="square">
            <a:spAutoFit/>
          </a:bodyPr>
          <a:lstStyle/>
          <a:p>
            <a:pPr lvl="0" algn="just">
              <a:lnSpc>
                <a:spcPct val="150000"/>
              </a:lnSpc>
              <a:spcAft>
                <a:spcPts val="800"/>
              </a:spcAft>
            </a:pPr>
            <a:r>
              <a:rPr lang="es-EC" sz="1600" dirty="0">
                <a:latin typeface="+mj-lt"/>
              </a:rPr>
              <a:t>Máxima tasa de cambio del perfil de red en un año</a:t>
            </a:r>
            <a:r>
              <a:rPr lang="es-EC" sz="1600" dirty="0">
                <a:latin typeface="+mj-lt"/>
                <a:cs typeface="Times New Roman" panose="02020603050405020304" pitchFamily="18" charset="0"/>
              </a:rPr>
              <a:t>. </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5067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Estrategia de Gestión Energética</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428870" cy="369332"/>
          </a:xfrm>
          <a:prstGeom prst="rect">
            <a:avLst/>
          </a:prstGeom>
          <a:noFill/>
        </p:spPr>
        <p:txBody>
          <a:bodyPr wrap="none" rtlCol="0">
            <a:spAutoFit/>
          </a:bodyPr>
          <a:lstStyle/>
          <a:p>
            <a:r>
              <a:rPr lang="es-EC" b="1" i="1" dirty="0"/>
              <a:t>Criterios de Calidad </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9" name="Rectángulo 28">
            <a:extLst>
              <a:ext uri="{FF2B5EF4-FFF2-40B4-BE49-F238E27FC236}">
                <a16:creationId xmlns:a16="http://schemas.microsoft.com/office/drawing/2014/main" id="{6850DF8A-B4DB-4899-9475-392E7035A950}"/>
              </a:ext>
            </a:extLst>
          </p:cNvPr>
          <p:cNvSpPr/>
          <p:nvPr/>
        </p:nvSpPr>
        <p:spPr>
          <a:xfrm>
            <a:off x="51593" y="2493230"/>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t>Variabilidad del perfil de red</a:t>
            </a:r>
            <a:r>
              <a:rPr lang="es-EC" sz="1600" dirty="0">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30" name="Rectángulo 29">
            <a:extLst>
              <a:ext uri="{FF2B5EF4-FFF2-40B4-BE49-F238E27FC236}">
                <a16:creationId xmlns:a16="http://schemas.microsoft.com/office/drawing/2014/main" id="{E5A196B9-12BF-4326-B14B-0D15E14EDCBF}"/>
              </a:ext>
            </a:extLst>
          </p:cNvPr>
          <p:cNvSpPr/>
          <p:nvPr/>
        </p:nvSpPr>
        <p:spPr>
          <a:xfrm>
            <a:off x="51593" y="1173316"/>
            <a:ext cx="5013767" cy="887935"/>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latin typeface="+mj-lt"/>
              </a:rPr>
              <a:t>Rampa media de potencia</a:t>
            </a:r>
            <a:r>
              <a:rPr lang="es-EC" sz="1600" dirty="0">
                <a:latin typeface="+mj-lt"/>
                <a:ea typeface="Calibri" panose="020F0502020204030204" pitchFamily="34" charset="0"/>
                <a:cs typeface="Times New Roman" panose="02020603050405020304" pitchFamily="18" charset="0"/>
              </a:rPr>
              <a:t>:</a:t>
            </a: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5" name="Rectangle 7">
            <a:extLst>
              <a:ext uri="{FF2B5EF4-FFF2-40B4-BE49-F238E27FC236}">
                <a16:creationId xmlns:a16="http://schemas.microsoft.com/office/drawing/2014/main" id="{32791CC0-F102-4BDA-9E69-E31C890F0F13}"/>
              </a:ext>
            </a:extLst>
          </p:cNvPr>
          <p:cNvSpPr>
            <a:spLocks noChangeArrowheads="1"/>
          </p:cNvSpPr>
          <p:nvPr/>
        </p:nvSpPr>
        <p:spPr bwMode="auto">
          <a:xfrm>
            <a:off x="795336" y="1602865"/>
            <a:ext cx="108381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8" name="Rectángulo 17">
            <a:extLst>
              <a:ext uri="{FF2B5EF4-FFF2-40B4-BE49-F238E27FC236}">
                <a16:creationId xmlns:a16="http://schemas.microsoft.com/office/drawing/2014/main" id="{576E187F-B21B-4DC7-8674-751BF700C5DE}"/>
              </a:ext>
            </a:extLst>
          </p:cNvPr>
          <p:cNvSpPr/>
          <p:nvPr/>
        </p:nvSpPr>
        <p:spPr>
          <a:xfrm>
            <a:off x="2952748" y="1801520"/>
            <a:ext cx="5397504" cy="887935"/>
          </a:xfrm>
          <a:prstGeom prst="rect">
            <a:avLst/>
          </a:prstGeom>
        </p:spPr>
        <p:txBody>
          <a:bodyPr wrap="square">
            <a:spAutoFit/>
          </a:bodyPr>
          <a:lstStyle/>
          <a:p>
            <a:pPr lvl="0" algn="just">
              <a:lnSpc>
                <a:spcPct val="150000"/>
              </a:lnSpc>
              <a:spcAft>
                <a:spcPts val="800"/>
              </a:spcAft>
            </a:pPr>
            <a:r>
              <a:rPr lang="es-EC" sz="1600" dirty="0">
                <a:latin typeface="+mj-lt"/>
              </a:rPr>
              <a:t>Valor medio anual de las pendientes del perfil de red.</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20" name="Rectángulo 19">
            <a:extLst>
              <a:ext uri="{FF2B5EF4-FFF2-40B4-BE49-F238E27FC236}">
                <a16:creationId xmlns:a16="http://schemas.microsoft.com/office/drawing/2014/main" id="{1F578E62-AFA4-4028-BC68-541ACE6DC02E}"/>
              </a:ext>
            </a:extLst>
          </p:cNvPr>
          <p:cNvSpPr/>
          <p:nvPr/>
        </p:nvSpPr>
        <p:spPr>
          <a:xfrm>
            <a:off x="3240165" y="3373974"/>
            <a:ext cx="5602315" cy="1626599"/>
          </a:xfrm>
          <a:prstGeom prst="rect">
            <a:avLst/>
          </a:prstGeom>
        </p:spPr>
        <p:txBody>
          <a:bodyPr wrap="square">
            <a:spAutoFit/>
          </a:bodyPr>
          <a:lstStyle/>
          <a:p>
            <a:pPr lvl="0" algn="just">
              <a:lnSpc>
                <a:spcPct val="150000"/>
              </a:lnSpc>
              <a:spcAft>
                <a:spcPts val="800"/>
              </a:spcAft>
            </a:pPr>
            <a:r>
              <a:rPr lang="es-EC" sz="1600" dirty="0">
                <a:latin typeface="+mj-lt"/>
              </a:rPr>
              <a:t>Mide la estabilidad del perfil intercambiado con la red</a:t>
            </a:r>
            <a:r>
              <a:rPr lang="es-EC" sz="1600" dirty="0">
                <a:latin typeface="+mj-lt"/>
                <a:cs typeface="Times New Roman" panose="02020603050405020304" pitchFamily="18" charset="0"/>
              </a:rPr>
              <a:t>. Evalúa frecuencias con períodos de variación de una semana o menos. </a:t>
            </a:r>
            <a:endParaRPr lang="es-EC" sz="1600"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sz="1600" dirty="0">
                <a:latin typeface="+mj-lt"/>
                <a:ea typeface="Calibri" panose="020F0502020204030204" pitchFamily="34" charset="0"/>
                <a:cs typeface="Times New Roman" panose="02020603050405020304" pitchFamily="18" charset="0"/>
              </a:rPr>
              <a:t> </a:t>
            </a:r>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5" name="Rectangle 11">
            <a:extLst>
              <a:ext uri="{FF2B5EF4-FFF2-40B4-BE49-F238E27FC236}">
                <a16:creationId xmlns:a16="http://schemas.microsoft.com/office/drawing/2014/main" id="{61DC6BD8-ECFF-42A6-9E3C-E1339E228716}"/>
              </a:ext>
            </a:extLst>
          </p:cNvPr>
          <p:cNvSpPr>
            <a:spLocks noChangeArrowheads="1"/>
          </p:cNvSpPr>
          <p:nvPr/>
        </p:nvSpPr>
        <p:spPr bwMode="auto">
          <a:xfrm>
            <a:off x="795336" y="4895655"/>
            <a:ext cx="9887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9" name="Objeto 8">
            <a:extLst>
              <a:ext uri="{FF2B5EF4-FFF2-40B4-BE49-F238E27FC236}">
                <a16:creationId xmlns:a16="http://schemas.microsoft.com/office/drawing/2014/main" id="{4EE646F8-6002-480A-9105-472C55E86C9A}"/>
              </a:ext>
            </a:extLst>
          </p:cNvPr>
          <p:cNvGraphicFramePr>
            <a:graphicFrameLocks noChangeAspect="1"/>
          </p:cNvGraphicFramePr>
          <p:nvPr>
            <p:extLst>
              <p:ext uri="{D42A27DB-BD31-4B8C-83A1-F6EECF244321}">
                <p14:modId xmlns:p14="http://schemas.microsoft.com/office/powerpoint/2010/main" val="539568881"/>
              </p:ext>
            </p:extLst>
          </p:nvPr>
        </p:nvGraphicFramePr>
        <p:xfrm>
          <a:off x="833437" y="1748485"/>
          <a:ext cx="2083062" cy="601653"/>
        </p:xfrm>
        <a:graphic>
          <a:graphicData uri="http://schemas.openxmlformats.org/presentationml/2006/ole">
            <mc:AlternateContent xmlns:mc="http://schemas.openxmlformats.org/markup-compatibility/2006">
              <mc:Choice xmlns:v="urn:schemas-microsoft-com:vml" Requires="v">
                <p:oleObj spid="_x0000_s11474" name="Equation" r:id="rId5" imgW="1473120" imgH="431640" progId="Equation.DSMT4">
                  <p:embed/>
                </p:oleObj>
              </mc:Choice>
              <mc:Fallback>
                <p:oleObj name="Equation" r:id="rId5" imgW="1473120" imgH="431640" progId="Equation.DSMT4">
                  <p:embed/>
                  <p:pic>
                    <p:nvPicPr>
                      <p:cNvPr id="0" name="Object 1"/>
                      <p:cNvPicPr>
                        <a:picLocks noChangeAspect="1" noChangeArrowheads="1"/>
                      </p:cNvPicPr>
                      <p:nvPr/>
                    </p:nvPicPr>
                    <p:blipFill>
                      <a:blip r:embed="rId6"/>
                      <a:srcRect/>
                      <a:stretch>
                        <a:fillRect/>
                      </a:stretch>
                    </p:blipFill>
                    <p:spPr bwMode="auto">
                      <a:xfrm>
                        <a:off x="833437" y="1748485"/>
                        <a:ext cx="2083062" cy="601653"/>
                      </a:xfrm>
                      <a:prstGeom prst="rect">
                        <a:avLst/>
                      </a:prstGeom>
                      <a:noFill/>
                    </p:spPr>
                  </p:pic>
                </p:oleObj>
              </mc:Fallback>
            </mc:AlternateContent>
          </a:graphicData>
        </a:graphic>
      </p:graphicFrame>
      <p:graphicFrame>
        <p:nvGraphicFramePr>
          <p:cNvPr id="12" name="Objeto 11">
            <a:extLst>
              <a:ext uri="{FF2B5EF4-FFF2-40B4-BE49-F238E27FC236}">
                <a16:creationId xmlns:a16="http://schemas.microsoft.com/office/drawing/2014/main" id="{2FFE123A-C3FF-4D9D-AEB5-B18EAE3EEEB9}"/>
              </a:ext>
            </a:extLst>
          </p:cNvPr>
          <p:cNvGraphicFramePr>
            <a:graphicFrameLocks noChangeAspect="1"/>
          </p:cNvGraphicFramePr>
          <p:nvPr>
            <p:extLst>
              <p:ext uri="{D42A27DB-BD31-4B8C-83A1-F6EECF244321}">
                <p14:modId xmlns:p14="http://schemas.microsoft.com/office/powerpoint/2010/main" val="817381885"/>
              </p:ext>
            </p:extLst>
          </p:nvPr>
        </p:nvGraphicFramePr>
        <p:xfrm>
          <a:off x="744537" y="3146425"/>
          <a:ext cx="2445769" cy="1162952"/>
        </p:xfrm>
        <a:graphic>
          <a:graphicData uri="http://schemas.openxmlformats.org/presentationml/2006/ole">
            <mc:AlternateContent xmlns:mc="http://schemas.openxmlformats.org/markup-compatibility/2006">
              <mc:Choice xmlns:v="urn:schemas-microsoft-com:vml" Requires="v">
                <p:oleObj spid="_x0000_s11475" name="Equation" r:id="rId7" imgW="1511280" imgH="736560" progId="Equation.DSMT4">
                  <p:embed/>
                </p:oleObj>
              </mc:Choice>
              <mc:Fallback>
                <p:oleObj name="Equation" r:id="rId7" imgW="1511280" imgH="736560" progId="Equation.DSMT4">
                  <p:embed/>
                  <p:pic>
                    <p:nvPicPr>
                      <p:cNvPr id="0" name="Object 3"/>
                      <p:cNvPicPr>
                        <a:picLocks noChangeAspect="1" noChangeArrowheads="1"/>
                      </p:cNvPicPr>
                      <p:nvPr/>
                    </p:nvPicPr>
                    <p:blipFill>
                      <a:blip r:embed="rId8"/>
                      <a:srcRect/>
                      <a:stretch>
                        <a:fillRect/>
                      </a:stretch>
                    </p:blipFill>
                    <p:spPr bwMode="auto">
                      <a:xfrm>
                        <a:off x="744537" y="3146425"/>
                        <a:ext cx="2445769" cy="1162952"/>
                      </a:xfrm>
                      <a:prstGeom prst="rect">
                        <a:avLst/>
                      </a:prstGeom>
                      <a:noFill/>
                    </p:spPr>
                  </p:pic>
                </p:oleObj>
              </mc:Fallback>
            </mc:AlternateContent>
          </a:graphicData>
        </a:graphic>
      </p:graphicFrame>
      <p:graphicFrame>
        <p:nvGraphicFramePr>
          <p:cNvPr id="21" name="Objeto 20">
            <a:extLst>
              <a:ext uri="{FF2B5EF4-FFF2-40B4-BE49-F238E27FC236}">
                <a16:creationId xmlns:a16="http://schemas.microsoft.com/office/drawing/2014/main" id="{490F734A-B04C-4FB7-9D5D-8F002C2CE20B}"/>
              </a:ext>
            </a:extLst>
          </p:cNvPr>
          <p:cNvGraphicFramePr>
            <a:graphicFrameLocks noChangeAspect="1"/>
          </p:cNvGraphicFramePr>
          <p:nvPr>
            <p:extLst>
              <p:ext uri="{D42A27DB-BD31-4B8C-83A1-F6EECF244321}">
                <p14:modId xmlns:p14="http://schemas.microsoft.com/office/powerpoint/2010/main" val="1921052372"/>
              </p:ext>
            </p:extLst>
          </p:nvPr>
        </p:nvGraphicFramePr>
        <p:xfrm>
          <a:off x="3992197" y="4485053"/>
          <a:ext cx="3797004" cy="662268"/>
        </p:xfrm>
        <a:graphic>
          <a:graphicData uri="http://schemas.openxmlformats.org/presentationml/2006/ole">
            <mc:AlternateContent xmlns:mc="http://schemas.openxmlformats.org/markup-compatibility/2006">
              <mc:Choice xmlns:v="urn:schemas-microsoft-com:vml" Requires="v">
                <p:oleObj spid="_x0000_s11476" name="Equation" r:id="rId9" imgW="2463800" imgH="431800" progId="Equation.DSMT4">
                  <p:embed/>
                </p:oleObj>
              </mc:Choice>
              <mc:Fallback>
                <p:oleObj name="Equation" r:id="rId9" imgW="2463800" imgH="4318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2197" y="4485053"/>
                        <a:ext cx="3797004" cy="662268"/>
                      </a:xfrm>
                      <a:prstGeom prst="rect">
                        <a:avLst/>
                      </a:prstGeom>
                      <a:noFill/>
                    </p:spPr>
                  </p:pic>
                </p:oleObj>
              </mc:Fallback>
            </mc:AlternateContent>
          </a:graphicData>
        </a:graphic>
      </p:graphicFrame>
      <p:sp>
        <p:nvSpPr>
          <p:cNvPr id="22" name="Rectangle 8">
            <a:extLst>
              <a:ext uri="{FF2B5EF4-FFF2-40B4-BE49-F238E27FC236}">
                <a16:creationId xmlns:a16="http://schemas.microsoft.com/office/drawing/2014/main" id="{41500169-2A2A-415F-A8F7-66782C834E43}"/>
              </a:ext>
            </a:extLst>
          </p:cNvPr>
          <p:cNvSpPr>
            <a:spLocks noChangeArrowheads="1"/>
          </p:cNvSpPr>
          <p:nvPr/>
        </p:nvSpPr>
        <p:spPr bwMode="auto">
          <a:xfrm>
            <a:off x="-1611824" y="1033573"/>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24" name="Objeto 23">
            <a:extLst>
              <a:ext uri="{FF2B5EF4-FFF2-40B4-BE49-F238E27FC236}">
                <a16:creationId xmlns:a16="http://schemas.microsoft.com/office/drawing/2014/main" id="{563E9BA8-5711-4A18-925A-FD809A4461CB}"/>
              </a:ext>
            </a:extLst>
          </p:cNvPr>
          <p:cNvGraphicFramePr>
            <a:graphicFrameLocks noChangeAspect="1"/>
          </p:cNvGraphicFramePr>
          <p:nvPr>
            <p:extLst>
              <p:ext uri="{D42A27DB-BD31-4B8C-83A1-F6EECF244321}">
                <p14:modId xmlns:p14="http://schemas.microsoft.com/office/powerpoint/2010/main" val="4116340709"/>
              </p:ext>
            </p:extLst>
          </p:nvPr>
        </p:nvGraphicFramePr>
        <p:xfrm>
          <a:off x="1673524" y="4811203"/>
          <a:ext cx="1942656" cy="662269"/>
        </p:xfrm>
        <a:graphic>
          <a:graphicData uri="http://schemas.openxmlformats.org/presentationml/2006/ole">
            <mc:AlternateContent xmlns:mc="http://schemas.openxmlformats.org/markup-compatibility/2006">
              <mc:Choice xmlns:v="urn:schemas-microsoft-com:vml" Requires="v">
                <p:oleObj spid="_x0000_s11477" name="Equation" r:id="rId11" imgW="1257300" imgH="431800" progId="Equation.DSMT4">
                  <p:embed/>
                </p:oleObj>
              </mc:Choice>
              <mc:Fallback>
                <p:oleObj name="Equation" r:id="rId11" imgW="1257300" imgH="4318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3524" y="4811203"/>
                        <a:ext cx="1942656" cy="662269"/>
                      </a:xfrm>
                      <a:prstGeom prst="rect">
                        <a:avLst/>
                      </a:prstGeom>
                      <a:noFill/>
                    </p:spPr>
                  </p:pic>
                </p:oleObj>
              </mc:Fallback>
            </mc:AlternateContent>
          </a:graphicData>
        </a:graphic>
      </p:graphicFrame>
      <p:graphicFrame>
        <p:nvGraphicFramePr>
          <p:cNvPr id="27" name="Objeto 26">
            <a:extLst>
              <a:ext uri="{FF2B5EF4-FFF2-40B4-BE49-F238E27FC236}">
                <a16:creationId xmlns:a16="http://schemas.microsoft.com/office/drawing/2014/main" id="{B9383E19-5944-4537-94D3-686E1ABFFDDB}"/>
              </a:ext>
            </a:extLst>
          </p:cNvPr>
          <p:cNvGraphicFramePr>
            <a:graphicFrameLocks noChangeAspect="1"/>
          </p:cNvGraphicFramePr>
          <p:nvPr>
            <p:extLst>
              <p:ext uri="{D42A27DB-BD31-4B8C-83A1-F6EECF244321}">
                <p14:modId xmlns:p14="http://schemas.microsoft.com/office/powerpoint/2010/main" val="1781921075"/>
              </p:ext>
            </p:extLst>
          </p:nvPr>
        </p:nvGraphicFramePr>
        <p:xfrm>
          <a:off x="3992196" y="5244869"/>
          <a:ext cx="3573833" cy="586332"/>
        </p:xfrm>
        <a:graphic>
          <a:graphicData uri="http://schemas.openxmlformats.org/presentationml/2006/ole">
            <mc:AlternateContent xmlns:mc="http://schemas.openxmlformats.org/markup-compatibility/2006">
              <mc:Choice xmlns:v="urn:schemas-microsoft-com:vml" Requires="v">
                <p:oleObj spid="_x0000_s11478" name="Equation" r:id="rId13" imgW="2438400" imgH="393700" progId="Equation.DSMT4">
                  <p:embed/>
                </p:oleObj>
              </mc:Choice>
              <mc:Fallback>
                <p:oleObj name="Equation" r:id="rId13" imgW="2438400" imgH="3937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2196" y="5244869"/>
                        <a:ext cx="3573833" cy="586332"/>
                      </a:xfrm>
                      <a:prstGeom prst="rect">
                        <a:avLst/>
                      </a:prstGeom>
                      <a:noFill/>
                    </p:spPr>
                  </p:pic>
                </p:oleObj>
              </mc:Fallback>
            </mc:AlternateContent>
          </a:graphicData>
        </a:graphic>
      </p:graphicFrame>
    </p:spTree>
    <p:extLst>
      <p:ext uri="{BB962C8B-B14F-4D97-AF65-F5344CB8AC3E}">
        <p14:creationId xmlns:p14="http://schemas.microsoft.com/office/powerpoint/2010/main" val="56955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2002088744"/>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896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4031873" cy="369332"/>
          </a:xfrm>
          <a:prstGeom prst="rect">
            <a:avLst/>
          </a:prstGeom>
          <a:noFill/>
        </p:spPr>
        <p:txBody>
          <a:bodyPr wrap="none" rtlCol="0">
            <a:spAutoFit/>
          </a:bodyPr>
          <a:lstStyle/>
          <a:p>
            <a:r>
              <a:rPr lang="es-EC" b="1" i="1" dirty="0"/>
              <a:t>Algoritmo de Búsqueda de Cuckoo</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9" name="Rectángulo 28">
            <a:extLst>
              <a:ext uri="{FF2B5EF4-FFF2-40B4-BE49-F238E27FC236}">
                <a16:creationId xmlns:a16="http://schemas.microsoft.com/office/drawing/2014/main" id="{6850DF8A-B4DB-4899-9475-392E7035A950}"/>
              </a:ext>
            </a:extLst>
          </p:cNvPr>
          <p:cNvSpPr/>
          <p:nvPr/>
        </p:nvSpPr>
        <p:spPr>
          <a:xfrm>
            <a:off x="124880" y="3044537"/>
            <a:ext cx="8557082" cy="436273"/>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sz="1700" dirty="0"/>
              <a:t>Los mejores nidos con los mejores huevos pasarán a las siguientes generaciones.</a:t>
            </a:r>
          </a:p>
        </p:txBody>
      </p:sp>
      <p:sp>
        <p:nvSpPr>
          <p:cNvPr id="30" name="Rectángulo 29">
            <a:extLst>
              <a:ext uri="{FF2B5EF4-FFF2-40B4-BE49-F238E27FC236}">
                <a16:creationId xmlns:a16="http://schemas.microsoft.com/office/drawing/2014/main" id="{E5A196B9-12BF-4326-B14B-0D15E14EDCBF}"/>
              </a:ext>
            </a:extLst>
          </p:cNvPr>
          <p:cNvSpPr/>
          <p:nvPr/>
        </p:nvSpPr>
        <p:spPr>
          <a:xfrm>
            <a:off x="118532" y="2361532"/>
            <a:ext cx="8576126" cy="436273"/>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C" sz="1700" dirty="0"/>
              <a:t>Cada cuckoo pone un huevo a la vez y lo deja en un nido elegido al azar.</a:t>
            </a:r>
            <a:r>
              <a:rPr lang="es-EC" sz="1700" dirty="0">
                <a:latin typeface="+mj-lt"/>
                <a:ea typeface="Calibri" panose="020F0502020204030204" pitchFamily="34" charset="0"/>
                <a:cs typeface="Times New Roman" panose="02020603050405020304" pitchFamily="18" charset="0"/>
              </a:rPr>
              <a:t> </a:t>
            </a:r>
          </a:p>
        </p:txBody>
      </p:sp>
      <p:sp>
        <p:nvSpPr>
          <p:cNvPr id="22" name="Rectángulo 21">
            <a:extLst>
              <a:ext uri="{FF2B5EF4-FFF2-40B4-BE49-F238E27FC236}">
                <a16:creationId xmlns:a16="http://schemas.microsoft.com/office/drawing/2014/main" id="{57E79EE5-DAAF-49F3-8F76-CC6404993E76}"/>
              </a:ext>
            </a:extLst>
          </p:cNvPr>
          <p:cNvSpPr/>
          <p:nvPr/>
        </p:nvSpPr>
        <p:spPr>
          <a:xfrm>
            <a:off x="131228" y="3722986"/>
            <a:ext cx="8563430" cy="82868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700" dirty="0"/>
              <a:t>El número de nidos disponibles es fijo, y el huevo depositado por un cuckoo tiene una probabilidad de ser descubierto,</a:t>
            </a:r>
            <a:r>
              <a:rPr lang="es-EC" sz="1700" i="1" dirty="0"/>
              <a:t> p</a:t>
            </a:r>
            <a:r>
              <a:rPr lang="es-EC" sz="1700" i="1" baseline="-25000" dirty="0"/>
              <a:t>a </a:t>
            </a:r>
            <a:r>
              <a:rPr lang="es-EC" sz="1700" dirty="0"/>
              <a:t>ϵ</a:t>
            </a:r>
            <a:r>
              <a:rPr lang="es-EC" sz="1700" i="1" dirty="0"/>
              <a:t> </a:t>
            </a:r>
            <a:r>
              <a:rPr lang="es-EC" sz="1700" dirty="0"/>
              <a:t>[0.1]. </a:t>
            </a:r>
            <a:endParaRPr lang="es-EC" sz="1700" dirty="0">
              <a:latin typeface="+mj-lt"/>
            </a:endParaRPr>
          </a:p>
        </p:txBody>
      </p:sp>
      <p:sp>
        <p:nvSpPr>
          <p:cNvPr id="17" name="Rectángulo 16">
            <a:extLst>
              <a:ext uri="{FF2B5EF4-FFF2-40B4-BE49-F238E27FC236}">
                <a16:creationId xmlns:a16="http://schemas.microsoft.com/office/drawing/2014/main" id="{5C0E6161-E759-4C89-8CF3-C8865836980A}"/>
              </a:ext>
            </a:extLst>
          </p:cNvPr>
          <p:cNvSpPr/>
          <p:nvPr/>
        </p:nvSpPr>
        <p:spPr>
          <a:xfrm>
            <a:off x="131228" y="4834679"/>
            <a:ext cx="8563430" cy="82868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700" dirty="0">
                <a:latin typeface="+mj-lt"/>
              </a:rPr>
              <a:t>Intensificación mediante vuelos de Lévy y Diversificación mediante el parámetros de conmutación </a:t>
            </a:r>
            <a:r>
              <a:rPr lang="es-EC" sz="1700" i="1" dirty="0"/>
              <a:t>p</a:t>
            </a:r>
            <a:r>
              <a:rPr lang="es-EC" sz="1700" i="1" baseline="-25000" dirty="0"/>
              <a:t>a</a:t>
            </a:r>
            <a:r>
              <a:rPr lang="es-EC" sz="1700" dirty="0"/>
              <a:t>.</a:t>
            </a:r>
            <a:r>
              <a:rPr lang="es-EC" sz="1700" i="1" baseline="-25000" dirty="0"/>
              <a:t> </a:t>
            </a:r>
            <a:endParaRPr lang="es-EC" sz="1700" dirty="0">
              <a:latin typeface="+mj-lt"/>
            </a:endParaRPr>
          </a:p>
        </p:txBody>
      </p:sp>
      <p:sp>
        <p:nvSpPr>
          <p:cNvPr id="18" name="Rectángulo 17">
            <a:extLst>
              <a:ext uri="{FF2B5EF4-FFF2-40B4-BE49-F238E27FC236}">
                <a16:creationId xmlns:a16="http://schemas.microsoft.com/office/drawing/2014/main" id="{4835EF03-AE65-474B-973C-91F0B6914B9D}"/>
              </a:ext>
            </a:extLst>
          </p:cNvPr>
          <p:cNvSpPr/>
          <p:nvPr/>
        </p:nvSpPr>
        <p:spPr>
          <a:xfrm>
            <a:off x="118532" y="1011894"/>
            <a:ext cx="8563430" cy="122110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700" dirty="0">
                <a:latin typeface="+mj-lt"/>
              </a:rPr>
              <a:t>Algoritmo inspirado en la naturaleza </a:t>
            </a:r>
            <a:r>
              <a:rPr lang="es-EC" sz="1700" dirty="0"/>
              <a:t>basado en el comportamiento de parasitismo de puesta de ciertas especies de aves cuckoo, que consiste en la puesta de sus huevos en nidos de otras aves para que sean criados por estas.</a:t>
            </a:r>
            <a:r>
              <a:rPr lang="es-EC" sz="1700" dirty="0">
                <a:latin typeface="+mj-lt"/>
              </a:rPr>
              <a:t> </a:t>
            </a:r>
          </a:p>
        </p:txBody>
      </p:sp>
    </p:spTree>
    <p:extLst>
      <p:ext uri="{BB962C8B-B14F-4D97-AF65-F5344CB8AC3E}">
        <p14:creationId xmlns:p14="http://schemas.microsoft.com/office/powerpoint/2010/main" val="197872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2265459151"/>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850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9D51AF4A-8D2F-4DAA-967C-683962682120}"/>
              </a:ext>
            </a:extLst>
          </p:cNvPr>
          <p:cNvSpPr txBox="1"/>
          <p:nvPr/>
        </p:nvSpPr>
        <p:spPr>
          <a:xfrm>
            <a:off x="124880" y="742063"/>
            <a:ext cx="1860446" cy="369332"/>
          </a:xfrm>
          <a:prstGeom prst="rect">
            <a:avLst/>
          </a:prstGeom>
          <a:noFill/>
        </p:spPr>
        <p:txBody>
          <a:bodyPr wrap="none" rtlCol="0">
            <a:spAutoFit/>
          </a:bodyPr>
          <a:lstStyle/>
          <a:p>
            <a:r>
              <a:rPr lang="es-EC" b="1" i="1" dirty="0"/>
              <a:t>Vuelos de Lévy</a:t>
            </a:r>
          </a:p>
        </p:txBody>
      </p:sp>
      <p:sp>
        <p:nvSpPr>
          <p:cNvPr id="14" name="Rectángulo 13">
            <a:extLst>
              <a:ext uri="{FF2B5EF4-FFF2-40B4-BE49-F238E27FC236}">
                <a16:creationId xmlns:a16="http://schemas.microsoft.com/office/drawing/2014/main" id="{E9611842-6399-4315-A883-7C37212AF08F}"/>
              </a:ext>
            </a:extLst>
          </p:cNvPr>
          <p:cNvSpPr/>
          <p:nvPr/>
        </p:nvSpPr>
        <p:spPr>
          <a:xfrm>
            <a:off x="124880" y="1188136"/>
            <a:ext cx="8563430" cy="152516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600" dirty="0"/>
              <a:t>Son procesos estocásticos que modelan las características que presentan algunas especies de aves y mamíferos en la búsqueda de alimento dentro de un hábitat natural desconocido. </a:t>
            </a:r>
            <a:r>
              <a:rPr lang="es-ES" sz="1600" dirty="0">
                <a:latin typeface="+mj-lt"/>
                <a:cs typeface="Times New Roman" panose="02020603050405020304" pitchFamily="18" charset="0"/>
              </a:rPr>
              <a:t>Se define como un recorrido aleatorio, cuya longitud de desplazamiento se extrae de una distribución de Lévy con varianza y media infinita.</a:t>
            </a:r>
            <a:endParaRPr lang="es-EC" sz="1600" dirty="0">
              <a:latin typeface="+mj-lt"/>
            </a:endParaRPr>
          </a:p>
        </p:txBody>
      </p:sp>
      <p:pic>
        <p:nvPicPr>
          <p:cNvPr id="18434" name="Picture 2" descr="Resultado de imagen para vuelos de levy">
            <a:extLst>
              <a:ext uri="{FF2B5EF4-FFF2-40B4-BE49-F238E27FC236}">
                <a16:creationId xmlns:a16="http://schemas.microsoft.com/office/drawing/2014/main" id="{34476C89-6A77-4717-BA9A-B466E6F1C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824" y="2783472"/>
            <a:ext cx="3180066" cy="3092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0">
            <a:extLst>
              <a:ext uri="{FF2B5EF4-FFF2-40B4-BE49-F238E27FC236}">
                <a16:creationId xmlns:a16="http://schemas.microsoft.com/office/drawing/2014/main" id="{F24B4865-FC96-4CFD-9E9D-A5A9F05B6EC6}"/>
              </a:ext>
            </a:extLst>
          </p:cNvPr>
          <p:cNvSpPr>
            <a:spLocks noChangeArrowheads="1"/>
          </p:cNvSpPr>
          <p:nvPr/>
        </p:nvSpPr>
        <p:spPr bwMode="auto">
          <a:xfrm>
            <a:off x="2180413" y="5876197"/>
            <a:ext cx="40828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10.</a:t>
            </a:r>
            <a:r>
              <a:rPr kumimoji="0" lang="es-EC" altLang="es-EC" sz="1200" b="0" i="1"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Vuelos de Lévy,</a:t>
            </a:r>
            <a:endParaRPr kumimoji="0" lang="es-EC" altLang="es-EC"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816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4288353" cy="646331"/>
          </a:xfrm>
          <a:prstGeom prst="rect">
            <a:avLst/>
          </a:prstGeom>
          <a:noFill/>
        </p:spPr>
        <p:txBody>
          <a:bodyPr wrap="none" rtlCol="0">
            <a:spAutoFit/>
          </a:bodyPr>
          <a:lstStyle/>
          <a:p>
            <a:r>
              <a:rPr lang="es-EC" b="1" i="1" dirty="0"/>
              <a:t>Definición de Parámetros a Optimizar</a:t>
            </a:r>
          </a:p>
          <a:p>
            <a:endParaRPr lang="es-EC" b="1" i="1" dirty="0"/>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5" name="Rectangle 4">
            <a:extLst>
              <a:ext uri="{FF2B5EF4-FFF2-40B4-BE49-F238E27FC236}">
                <a16:creationId xmlns:a16="http://schemas.microsoft.com/office/drawing/2014/main" id="{5B36E4D2-3DFF-4BB0-A08B-2FA8D344DDD6}"/>
              </a:ext>
            </a:extLst>
          </p:cNvPr>
          <p:cNvSpPr>
            <a:spLocks noChangeArrowheads="1"/>
          </p:cNvSpPr>
          <p:nvPr/>
        </p:nvSpPr>
        <p:spPr bwMode="auto">
          <a:xfrm>
            <a:off x="595947" y="642936"/>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7">
            <a:extLst>
              <a:ext uri="{FF2B5EF4-FFF2-40B4-BE49-F238E27FC236}">
                <a16:creationId xmlns:a16="http://schemas.microsoft.com/office/drawing/2014/main" id="{4AC684B3-B2E4-4A6D-9C36-9E6D9B6E56DE}"/>
              </a:ext>
            </a:extLst>
          </p:cNvPr>
          <p:cNvSpPr>
            <a:spLocks noChangeArrowheads="1"/>
          </p:cNvSpPr>
          <p:nvPr/>
        </p:nvSpPr>
        <p:spPr bwMode="auto">
          <a:xfrm>
            <a:off x="1270861" y="3823843"/>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9" name="Objeto 8">
            <a:extLst>
              <a:ext uri="{FF2B5EF4-FFF2-40B4-BE49-F238E27FC236}">
                <a16:creationId xmlns:a16="http://schemas.microsoft.com/office/drawing/2014/main" id="{25ECCD99-2A19-4ECF-884C-03C3170063D0}"/>
              </a:ext>
            </a:extLst>
          </p:cNvPr>
          <p:cNvGraphicFramePr>
            <a:graphicFrameLocks noChangeAspect="1"/>
          </p:cNvGraphicFramePr>
          <p:nvPr>
            <p:extLst>
              <p:ext uri="{D42A27DB-BD31-4B8C-83A1-F6EECF244321}">
                <p14:modId xmlns:p14="http://schemas.microsoft.com/office/powerpoint/2010/main" val="186756566"/>
              </p:ext>
            </p:extLst>
          </p:nvPr>
        </p:nvGraphicFramePr>
        <p:xfrm>
          <a:off x="815542" y="5600160"/>
          <a:ext cx="2894333" cy="346212"/>
        </p:xfrm>
        <a:graphic>
          <a:graphicData uri="http://schemas.openxmlformats.org/presentationml/2006/ole">
            <mc:AlternateContent xmlns:mc="http://schemas.openxmlformats.org/markup-compatibility/2006">
              <mc:Choice xmlns:v="urn:schemas-microsoft-com:vml" Requires="v">
                <p:oleObj spid="_x0000_s13395" name="Equation" r:id="rId5" imgW="1981200" imgH="241300" progId="Equation.DSMT4">
                  <p:embed/>
                </p:oleObj>
              </mc:Choice>
              <mc:Fallback>
                <p:oleObj name="Equation" r:id="rId5" imgW="1981200" imgH="241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542" y="5600160"/>
                        <a:ext cx="2894333" cy="346212"/>
                      </a:xfrm>
                      <a:prstGeom prst="rect">
                        <a:avLst/>
                      </a:prstGeom>
                      <a:noFill/>
                    </p:spPr>
                  </p:pic>
                </p:oleObj>
              </mc:Fallback>
            </mc:AlternateContent>
          </a:graphicData>
        </a:graphic>
      </p:graphicFrame>
      <p:pic>
        <p:nvPicPr>
          <p:cNvPr id="13332" name="Imagen 98">
            <a:extLst>
              <a:ext uri="{FF2B5EF4-FFF2-40B4-BE49-F238E27FC236}">
                <a16:creationId xmlns:a16="http://schemas.microsoft.com/office/drawing/2014/main" id="{A304824E-449B-4565-B9CB-4D78FBD988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688" y="1686175"/>
            <a:ext cx="4534419" cy="3077343"/>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31">
            <a:extLst>
              <a:ext uri="{FF2B5EF4-FFF2-40B4-BE49-F238E27FC236}">
                <a16:creationId xmlns:a16="http://schemas.microsoft.com/office/drawing/2014/main" id="{3910D107-3504-4A76-9F6E-D60DDB6DE539}"/>
              </a:ext>
            </a:extLst>
          </p:cNvPr>
          <p:cNvSpPr/>
          <p:nvPr/>
        </p:nvSpPr>
        <p:spPr>
          <a:xfrm>
            <a:off x="4735853" y="1883864"/>
            <a:ext cx="217457" cy="184364"/>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33" name="Rectángulo 32">
            <a:extLst>
              <a:ext uri="{FF2B5EF4-FFF2-40B4-BE49-F238E27FC236}">
                <a16:creationId xmlns:a16="http://schemas.microsoft.com/office/drawing/2014/main" id="{7B05FB4C-A89A-4BBD-887E-0DB244189826}"/>
              </a:ext>
            </a:extLst>
          </p:cNvPr>
          <p:cNvSpPr/>
          <p:nvPr/>
        </p:nvSpPr>
        <p:spPr>
          <a:xfrm>
            <a:off x="8554294" y="1895243"/>
            <a:ext cx="217457" cy="193764"/>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34" name="Objeto 33">
            <a:extLst>
              <a:ext uri="{FF2B5EF4-FFF2-40B4-BE49-F238E27FC236}">
                <a16:creationId xmlns:a16="http://schemas.microsoft.com/office/drawing/2014/main" id="{84F3D087-0921-4425-A7B6-A01D50DC22B4}"/>
              </a:ext>
            </a:extLst>
          </p:cNvPr>
          <p:cNvGraphicFramePr>
            <a:graphicFrameLocks noChangeAspect="1"/>
          </p:cNvGraphicFramePr>
          <p:nvPr>
            <p:extLst>
              <p:ext uri="{D42A27DB-BD31-4B8C-83A1-F6EECF244321}">
                <p14:modId xmlns:p14="http://schemas.microsoft.com/office/powerpoint/2010/main" val="3013020189"/>
              </p:ext>
            </p:extLst>
          </p:nvPr>
        </p:nvGraphicFramePr>
        <p:xfrm>
          <a:off x="5338775" y="5600160"/>
          <a:ext cx="2991271" cy="346212"/>
        </p:xfrm>
        <a:graphic>
          <a:graphicData uri="http://schemas.openxmlformats.org/presentationml/2006/ole">
            <mc:AlternateContent xmlns:mc="http://schemas.openxmlformats.org/markup-compatibility/2006">
              <mc:Choice xmlns:v="urn:schemas-microsoft-com:vml" Requires="v">
                <p:oleObj spid="_x0000_s13396" name="Equation" r:id="rId8" imgW="2057400" imgH="228600" progId="Equation.DSMT4">
                  <p:embed/>
                </p:oleObj>
              </mc:Choice>
              <mc:Fallback>
                <p:oleObj name="Equation" r:id="rId8" imgW="2057400" imgH="228600"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8775" y="5600160"/>
                        <a:ext cx="2991271" cy="346212"/>
                      </a:xfrm>
                      <a:prstGeom prst="rect">
                        <a:avLst/>
                      </a:prstGeom>
                      <a:noFill/>
                    </p:spPr>
                  </p:pic>
                </p:oleObj>
              </mc:Fallback>
            </mc:AlternateContent>
          </a:graphicData>
        </a:graphic>
      </p:graphicFrame>
      <p:sp>
        <p:nvSpPr>
          <p:cNvPr id="44" name="CuadroTexto 43">
            <a:extLst>
              <a:ext uri="{FF2B5EF4-FFF2-40B4-BE49-F238E27FC236}">
                <a16:creationId xmlns:a16="http://schemas.microsoft.com/office/drawing/2014/main" id="{AC27CF33-0C74-4D02-8BB1-31F7C9A561D3}"/>
              </a:ext>
            </a:extLst>
          </p:cNvPr>
          <p:cNvSpPr txBox="1"/>
          <p:nvPr/>
        </p:nvSpPr>
        <p:spPr>
          <a:xfrm>
            <a:off x="1046747" y="1243669"/>
            <a:ext cx="2820481" cy="338554"/>
          </a:xfrm>
          <a:prstGeom prst="rect">
            <a:avLst/>
          </a:prstGeom>
          <a:noFill/>
        </p:spPr>
        <p:txBody>
          <a:bodyPr wrap="square" rtlCol="0">
            <a:spAutoFit/>
          </a:bodyPr>
          <a:lstStyle/>
          <a:p>
            <a:r>
              <a:rPr lang="es-EC" sz="1600" dirty="0"/>
              <a:t>Entrada: Error de Predicción</a:t>
            </a:r>
          </a:p>
        </p:txBody>
      </p:sp>
      <p:sp>
        <p:nvSpPr>
          <p:cNvPr id="45" name="CuadroTexto 44">
            <a:extLst>
              <a:ext uri="{FF2B5EF4-FFF2-40B4-BE49-F238E27FC236}">
                <a16:creationId xmlns:a16="http://schemas.microsoft.com/office/drawing/2014/main" id="{039A9FE2-DB71-450D-AE1F-65BF909F649D}"/>
              </a:ext>
            </a:extLst>
          </p:cNvPr>
          <p:cNvSpPr txBox="1"/>
          <p:nvPr/>
        </p:nvSpPr>
        <p:spPr>
          <a:xfrm>
            <a:off x="5104976" y="1240712"/>
            <a:ext cx="2820481" cy="338554"/>
          </a:xfrm>
          <a:prstGeom prst="rect">
            <a:avLst/>
          </a:prstGeom>
          <a:noFill/>
        </p:spPr>
        <p:txBody>
          <a:bodyPr wrap="square" rtlCol="0">
            <a:spAutoFit/>
          </a:bodyPr>
          <a:lstStyle/>
          <a:p>
            <a:r>
              <a:rPr lang="es-EC" sz="1600" dirty="0"/>
              <a:t>Entrada: Estado de Carga</a:t>
            </a:r>
          </a:p>
        </p:txBody>
      </p:sp>
      <p:pic>
        <p:nvPicPr>
          <p:cNvPr id="13357" name="Imagen 92">
            <a:extLst>
              <a:ext uri="{FF2B5EF4-FFF2-40B4-BE49-F238E27FC236}">
                <a16:creationId xmlns:a16="http://schemas.microsoft.com/office/drawing/2014/main" id="{2016FDB0-BD5C-4A4F-8DAD-5180A0EB35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769" y="1705419"/>
            <a:ext cx="4033036" cy="3032930"/>
          </a:xfrm>
          <a:prstGeom prst="rect">
            <a:avLst/>
          </a:prstGeom>
          <a:noFill/>
          <a:extLst>
            <a:ext uri="{909E8E84-426E-40DD-AFC4-6F175D3DCCD1}">
              <a14:hiddenFill xmlns:a14="http://schemas.microsoft.com/office/drawing/2010/main">
                <a:solidFill>
                  <a:srgbClr val="FFFFFF"/>
                </a:solidFill>
              </a14:hiddenFill>
            </a:ext>
          </a:extLst>
        </p:spPr>
      </p:pic>
      <p:sp>
        <p:nvSpPr>
          <p:cNvPr id="48" name="Rectángulo 47">
            <a:extLst>
              <a:ext uri="{FF2B5EF4-FFF2-40B4-BE49-F238E27FC236}">
                <a16:creationId xmlns:a16="http://schemas.microsoft.com/office/drawing/2014/main" id="{D7D1A729-D9E4-4D06-A5FA-DCA8BDAF741C}"/>
              </a:ext>
            </a:extLst>
          </p:cNvPr>
          <p:cNvSpPr/>
          <p:nvPr/>
        </p:nvSpPr>
        <p:spPr>
          <a:xfrm>
            <a:off x="212766" y="1883531"/>
            <a:ext cx="225386" cy="180487"/>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49" name="Rectángulo 48">
            <a:extLst>
              <a:ext uri="{FF2B5EF4-FFF2-40B4-BE49-F238E27FC236}">
                <a16:creationId xmlns:a16="http://schemas.microsoft.com/office/drawing/2014/main" id="{71E0F4CB-5D1B-4F3A-8F12-C506A5EC1ADF}"/>
              </a:ext>
            </a:extLst>
          </p:cNvPr>
          <p:cNvSpPr/>
          <p:nvPr/>
        </p:nvSpPr>
        <p:spPr>
          <a:xfrm>
            <a:off x="3870365" y="1899315"/>
            <a:ext cx="225386" cy="180487"/>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38" name="Rectangle 48">
            <a:extLst>
              <a:ext uri="{FF2B5EF4-FFF2-40B4-BE49-F238E27FC236}">
                <a16:creationId xmlns:a16="http://schemas.microsoft.com/office/drawing/2014/main" id="{85DF64AF-7281-40B9-BC9F-C1775ED62636}"/>
              </a:ext>
            </a:extLst>
          </p:cNvPr>
          <p:cNvSpPr>
            <a:spLocks noChangeArrowheads="1"/>
          </p:cNvSpPr>
          <p:nvPr/>
        </p:nvSpPr>
        <p:spPr bwMode="auto">
          <a:xfrm>
            <a:off x="140769" y="12482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9" name="Rectangle 49">
            <a:extLst>
              <a:ext uri="{FF2B5EF4-FFF2-40B4-BE49-F238E27FC236}">
                <a16:creationId xmlns:a16="http://schemas.microsoft.com/office/drawing/2014/main" id="{EC13CFEC-5F4E-4180-B62D-E8DF1BE86C12}"/>
              </a:ext>
            </a:extLst>
          </p:cNvPr>
          <p:cNvSpPr>
            <a:spLocks noChangeArrowheads="1"/>
          </p:cNvSpPr>
          <p:nvPr/>
        </p:nvSpPr>
        <p:spPr bwMode="auto">
          <a:xfrm>
            <a:off x="140769" y="1705419"/>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42" name="Rectangle 50">
            <a:extLst>
              <a:ext uri="{FF2B5EF4-FFF2-40B4-BE49-F238E27FC236}">
                <a16:creationId xmlns:a16="http://schemas.microsoft.com/office/drawing/2014/main" id="{C46549BB-4BAC-439A-96E8-D036B03BBDEF}"/>
              </a:ext>
            </a:extLst>
          </p:cNvPr>
          <p:cNvSpPr>
            <a:spLocks noChangeArrowheads="1"/>
          </p:cNvSpPr>
          <p:nvPr/>
        </p:nvSpPr>
        <p:spPr bwMode="auto">
          <a:xfrm>
            <a:off x="118533" y="4759532"/>
            <a:ext cx="408288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11.</a:t>
            </a:r>
            <a:r>
              <a:rPr kumimoji="0" lang="es-EC" altLang="es-EC" sz="1200" b="0" i="1"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Definición inicial de funciones de pertenencia para la entrada </a:t>
            </a:r>
            <a:r>
              <a:rPr kumimoji="0" lang="es-EC" altLang="es-EC" sz="1200" b="0" i="1"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P</a:t>
            </a:r>
            <a:r>
              <a:rPr kumimoji="0" lang="es-EC" altLang="es-EC" sz="1200" b="0" i="1" u="none" strike="noStrike" cap="none" normalizeH="0" baseline="-30000" dirty="0" bmk="_Toc6181009">
                <a:ln>
                  <a:noFill/>
                </a:ln>
                <a:solidFill>
                  <a:schemeClr val="tx1"/>
                </a:solidFill>
                <a:effectLst/>
                <a:latin typeface="+mj-lt"/>
                <a:ea typeface="Calibri" panose="020F0502020204030204" pitchFamily="34" charset="0"/>
                <a:cs typeface="Times New Roman" panose="02020603050405020304" pitchFamily="18" charset="0"/>
              </a:rPr>
              <a:t>E</a:t>
            </a:r>
            <a:r>
              <a:rPr kumimoji="0" lang="es-EC" altLang="es-EC" sz="1200" b="0" i="0"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 Arcos-Avilés et al., 2016). ©2016 IEEE.</a:t>
            </a:r>
            <a:endParaRPr kumimoji="0" lang="es-EC" altLang="es-EC" sz="1800" b="0" i="0" u="none" strike="noStrike" cap="none" normalizeH="0" baseline="0" dirty="0">
              <a:ln>
                <a:noFill/>
              </a:ln>
              <a:solidFill>
                <a:schemeClr val="tx1"/>
              </a:solidFill>
              <a:effectLst/>
              <a:latin typeface="+mj-lt"/>
            </a:endParaRPr>
          </a:p>
        </p:txBody>
      </p:sp>
      <p:sp>
        <p:nvSpPr>
          <p:cNvPr id="53" name="Rectangle 50">
            <a:extLst>
              <a:ext uri="{FF2B5EF4-FFF2-40B4-BE49-F238E27FC236}">
                <a16:creationId xmlns:a16="http://schemas.microsoft.com/office/drawing/2014/main" id="{659068A0-875A-46B1-A861-67C9F0A723EC}"/>
              </a:ext>
            </a:extLst>
          </p:cNvPr>
          <p:cNvSpPr>
            <a:spLocks noChangeArrowheads="1"/>
          </p:cNvSpPr>
          <p:nvPr/>
        </p:nvSpPr>
        <p:spPr bwMode="auto">
          <a:xfrm>
            <a:off x="4735853" y="4753803"/>
            <a:ext cx="408288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12.</a:t>
            </a:r>
            <a:r>
              <a:rPr kumimoji="0" lang="es-EC" altLang="es-EC" sz="1200" b="0" i="1"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Definición inicial de funciones de pertenencia para la entrada </a:t>
            </a:r>
            <a:r>
              <a:rPr lang="es-EC" altLang="es-EC" sz="1200" i="1" dirty="0" bmk="_Toc6181009">
                <a:latin typeface="+mj-lt"/>
                <a:ea typeface="Calibri" panose="020F0502020204030204" pitchFamily="34" charset="0"/>
                <a:cs typeface="Times New Roman" panose="02020603050405020304" pitchFamily="18" charset="0"/>
              </a:rPr>
              <a:t>SOC</a:t>
            </a:r>
            <a:r>
              <a:rPr kumimoji="0" lang="es-EC" altLang="es-EC" sz="1200" b="0" i="0" u="none" strike="noStrike" cap="none" normalizeH="0" baseline="0" dirty="0" bmk="_Toc6181009">
                <a:ln>
                  <a:noFill/>
                </a:ln>
                <a:solidFill>
                  <a:schemeClr val="tx1"/>
                </a:solidFill>
                <a:effectLst/>
                <a:latin typeface="+mj-lt"/>
                <a:ea typeface="Calibri" panose="020F0502020204030204" pitchFamily="34" charset="0"/>
                <a:cs typeface="Times New Roman" panose="02020603050405020304" pitchFamily="18" charset="0"/>
              </a:rPr>
              <a:t>.</a:t>
            </a:r>
            <a:endParaRPr kumimoji="0" lang="es-EC" altLang="es-EC" sz="800" b="0" i="0" u="none" strike="noStrike" cap="none" normalizeH="0" baseline="0" dirty="0">
              <a:ln>
                <a:noFill/>
              </a:ln>
              <a:solidFill>
                <a:schemeClr val="tx1"/>
              </a:solidFill>
              <a:effectLst/>
              <a:latin typeface="+mj-lt"/>
            </a:endParaRPr>
          </a:p>
          <a:p>
            <a:pPr algn="ctr" defTabSz="914400" eaLnBrk="0" fontAlgn="base" hangingPunct="0">
              <a:spcBef>
                <a:spcPct val="0"/>
              </a:spcBef>
              <a:spcAft>
                <a:spcPct val="0"/>
              </a:spcAft>
            </a:pPr>
            <a:r>
              <a:rPr lang="es-EC" sz="1000" dirty="0">
                <a:latin typeface="+mj-lt"/>
              </a:rPr>
              <a:t>Fuente: (Diego Arcos-Avilés, Pascual, et al., 2018). ©2018 IEEE.</a:t>
            </a: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t>
            </a:r>
            <a:endParaRPr kumimoji="0" lang="es-EC" altLang="es-EC" sz="1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47542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4288353" cy="646331"/>
          </a:xfrm>
          <a:prstGeom prst="rect">
            <a:avLst/>
          </a:prstGeom>
          <a:noFill/>
        </p:spPr>
        <p:txBody>
          <a:bodyPr wrap="none" rtlCol="0">
            <a:spAutoFit/>
          </a:bodyPr>
          <a:lstStyle/>
          <a:p>
            <a:r>
              <a:rPr lang="es-EC" b="1" i="1" dirty="0"/>
              <a:t>Definición de Parámetros a Optimizar</a:t>
            </a:r>
          </a:p>
          <a:p>
            <a:endParaRPr lang="es-EC" b="1" i="1" dirty="0"/>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5" name="Rectangle 4">
            <a:extLst>
              <a:ext uri="{FF2B5EF4-FFF2-40B4-BE49-F238E27FC236}">
                <a16:creationId xmlns:a16="http://schemas.microsoft.com/office/drawing/2014/main" id="{5B36E4D2-3DFF-4BB0-A08B-2FA8D344DDD6}"/>
              </a:ext>
            </a:extLst>
          </p:cNvPr>
          <p:cNvSpPr>
            <a:spLocks noChangeArrowheads="1"/>
          </p:cNvSpPr>
          <p:nvPr/>
        </p:nvSpPr>
        <p:spPr bwMode="auto">
          <a:xfrm>
            <a:off x="595947" y="642936"/>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8" name="CuadroTexto 17">
            <a:extLst>
              <a:ext uri="{FF2B5EF4-FFF2-40B4-BE49-F238E27FC236}">
                <a16:creationId xmlns:a16="http://schemas.microsoft.com/office/drawing/2014/main" id="{E9554EB4-ADF0-4D28-9EBD-D275454782B6}"/>
              </a:ext>
            </a:extLst>
          </p:cNvPr>
          <p:cNvSpPr txBox="1"/>
          <p:nvPr/>
        </p:nvSpPr>
        <p:spPr>
          <a:xfrm>
            <a:off x="6041323" y="1159310"/>
            <a:ext cx="2287130" cy="338554"/>
          </a:xfrm>
          <a:prstGeom prst="rect">
            <a:avLst/>
          </a:prstGeom>
          <a:noFill/>
        </p:spPr>
        <p:txBody>
          <a:bodyPr wrap="square" rtlCol="0">
            <a:spAutoFit/>
          </a:bodyPr>
          <a:lstStyle/>
          <a:p>
            <a:r>
              <a:rPr lang="es-EC" sz="1600" dirty="0"/>
              <a:t>Base de Reglas:</a:t>
            </a:r>
          </a:p>
        </p:txBody>
      </p:sp>
      <p:graphicFrame>
        <p:nvGraphicFramePr>
          <p:cNvPr id="21" name="Objeto 20">
            <a:extLst>
              <a:ext uri="{FF2B5EF4-FFF2-40B4-BE49-F238E27FC236}">
                <a16:creationId xmlns:a16="http://schemas.microsoft.com/office/drawing/2014/main" id="{CC9EAD62-E0D0-4214-B8EB-A3333DD02E1C}"/>
              </a:ext>
            </a:extLst>
          </p:cNvPr>
          <p:cNvGraphicFramePr>
            <a:graphicFrameLocks noChangeAspect="1"/>
          </p:cNvGraphicFramePr>
          <p:nvPr>
            <p:extLst>
              <p:ext uri="{D42A27DB-BD31-4B8C-83A1-F6EECF244321}">
                <p14:modId xmlns:p14="http://schemas.microsoft.com/office/powerpoint/2010/main" val="2127751058"/>
              </p:ext>
            </p:extLst>
          </p:nvPr>
        </p:nvGraphicFramePr>
        <p:xfrm>
          <a:off x="5992741" y="4197278"/>
          <a:ext cx="1777075" cy="326646"/>
        </p:xfrm>
        <a:graphic>
          <a:graphicData uri="http://schemas.openxmlformats.org/presentationml/2006/ole">
            <mc:AlternateContent xmlns:mc="http://schemas.openxmlformats.org/markup-compatibility/2006">
              <mc:Choice xmlns:v="urn:schemas-microsoft-com:vml" Requires="v">
                <p:oleObj spid="_x0000_s14429" name="Equation" r:id="rId5" imgW="1295280" imgH="228600" progId="Equation.DSMT4">
                  <p:embed/>
                </p:oleObj>
              </mc:Choice>
              <mc:Fallback>
                <p:oleObj name="Equation" r:id="rId5" imgW="1295280" imgH="228600" progId="Equation.DSMT4">
                  <p:embed/>
                  <p:pic>
                    <p:nvPicPr>
                      <p:cNvPr id="34" name="Objeto 33">
                        <a:extLst>
                          <a:ext uri="{FF2B5EF4-FFF2-40B4-BE49-F238E27FC236}">
                            <a16:creationId xmlns:a16="http://schemas.microsoft.com/office/drawing/2014/main" id="{84F3D087-0921-4425-A7B6-A01D50DC22B4}"/>
                          </a:ext>
                        </a:extLst>
                      </p:cNvPr>
                      <p:cNvPicPr>
                        <a:picLocks noChangeAspect="1" noChangeArrowheads="1"/>
                      </p:cNvPicPr>
                      <p:nvPr/>
                    </p:nvPicPr>
                    <p:blipFill>
                      <a:blip r:embed="rId6"/>
                      <a:srcRect/>
                      <a:stretch>
                        <a:fillRect/>
                      </a:stretch>
                    </p:blipFill>
                    <p:spPr bwMode="auto">
                      <a:xfrm>
                        <a:off x="5992741" y="4197278"/>
                        <a:ext cx="1777075" cy="326646"/>
                      </a:xfrm>
                      <a:prstGeom prst="rect">
                        <a:avLst/>
                      </a:prstGeom>
                      <a:noFill/>
                    </p:spPr>
                  </p:pic>
                </p:oleObj>
              </mc:Fallback>
            </mc:AlternateContent>
          </a:graphicData>
        </a:graphic>
      </p:graphicFrame>
      <p:sp>
        <p:nvSpPr>
          <p:cNvPr id="22" name="CuadroTexto 21">
            <a:extLst>
              <a:ext uri="{FF2B5EF4-FFF2-40B4-BE49-F238E27FC236}">
                <a16:creationId xmlns:a16="http://schemas.microsoft.com/office/drawing/2014/main" id="{3A213AD8-0E28-4CB2-B997-0575EC0A9E1C}"/>
              </a:ext>
            </a:extLst>
          </p:cNvPr>
          <p:cNvSpPr txBox="1"/>
          <p:nvPr/>
        </p:nvSpPr>
        <p:spPr>
          <a:xfrm>
            <a:off x="685464" y="1159310"/>
            <a:ext cx="3104480" cy="338554"/>
          </a:xfrm>
          <a:prstGeom prst="rect">
            <a:avLst/>
          </a:prstGeom>
          <a:noFill/>
        </p:spPr>
        <p:txBody>
          <a:bodyPr wrap="square" rtlCol="0">
            <a:spAutoFit/>
          </a:bodyPr>
          <a:lstStyle/>
          <a:p>
            <a:r>
              <a:rPr lang="es-EC" sz="1600" dirty="0"/>
              <a:t>Salida: Potencia del Controlador</a:t>
            </a:r>
          </a:p>
        </p:txBody>
      </p:sp>
      <p:sp>
        <p:nvSpPr>
          <p:cNvPr id="12" name="Rectangle 11">
            <a:extLst>
              <a:ext uri="{FF2B5EF4-FFF2-40B4-BE49-F238E27FC236}">
                <a16:creationId xmlns:a16="http://schemas.microsoft.com/office/drawing/2014/main" id="{1992E201-9FB1-4D0D-B39F-A4CAA1FD4CA3}"/>
              </a:ext>
            </a:extLst>
          </p:cNvPr>
          <p:cNvSpPr>
            <a:spLocks noChangeArrowheads="1"/>
          </p:cNvSpPr>
          <p:nvPr/>
        </p:nvSpPr>
        <p:spPr bwMode="auto">
          <a:xfrm>
            <a:off x="385012" y="1600198"/>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5" name="Rectangle 12">
            <a:extLst>
              <a:ext uri="{FF2B5EF4-FFF2-40B4-BE49-F238E27FC236}">
                <a16:creationId xmlns:a16="http://schemas.microsoft.com/office/drawing/2014/main" id="{3C56E6D0-37B5-4588-B6D0-E54893834B68}"/>
              </a:ext>
            </a:extLst>
          </p:cNvPr>
          <p:cNvSpPr>
            <a:spLocks noChangeArrowheads="1"/>
          </p:cNvSpPr>
          <p:nvPr/>
        </p:nvSpPr>
        <p:spPr bwMode="auto">
          <a:xfrm>
            <a:off x="385012" y="2057398"/>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6" name="Rectangle 14">
            <a:extLst>
              <a:ext uri="{FF2B5EF4-FFF2-40B4-BE49-F238E27FC236}">
                <a16:creationId xmlns:a16="http://schemas.microsoft.com/office/drawing/2014/main" id="{884C35D4-AB09-4B51-B8EB-008C422E6ABE}"/>
              </a:ext>
            </a:extLst>
          </p:cNvPr>
          <p:cNvSpPr>
            <a:spLocks noChangeArrowheads="1"/>
          </p:cNvSpPr>
          <p:nvPr/>
        </p:nvSpPr>
        <p:spPr bwMode="auto">
          <a:xfrm>
            <a:off x="833437" y="4676774"/>
            <a:ext cx="81472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23" name="Objeto 22">
            <a:extLst>
              <a:ext uri="{FF2B5EF4-FFF2-40B4-BE49-F238E27FC236}">
                <a16:creationId xmlns:a16="http://schemas.microsoft.com/office/drawing/2014/main" id="{72F1329E-D480-4BCE-8578-59A8ED0FF83A}"/>
              </a:ext>
            </a:extLst>
          </p:cNvPr>
          <p:cNvGraphicFramePr>
            <a:graphicFrameLocks noChangeAspect="1"/>
          </p:cNvGraphicFramePr>
          <p:nvPr>
            <p:extLst>
              <p:ext uri="{D42A27DB-BD31-4B8C-83A1-F6EECF244321}">
                <p14:modId xmlns:p14="http://schemas.microsoft.com/office/powerpoint/2010/main" val="2057598250"/>
              </p:ext>
            </p:extLst>
          </p:nvPr>
        </p:nvGraphicFramePr>
        <p:xfrm>
          <a:off x="580784" y="5247486"/>
          <a:ext cx="3363849" cy="346075"/>
        </p:xfrm>
        <a:graphic>
          <a:graphicData uri="http://schemas.openxmlformats.org/presentationml/2006/ole">
            <mc:AlternateContent xmlns:mc="http://schemas.openxmlformats.org/markup-compatibility/2006">
              <mc:Choice xmlns:v="urn:schemas-microsoft-com:vml" Requires="v">
                <p:oleObj spid="_x0000_s14430" name="Equation" r:id="rId7" imgW="2311400" imgH="241300" progId="Equation.DSMT4">
                  <p:embed/>
                </p:oleObj>
              </mc:Choice>
              <mc:Fallback>
                <p:oleObj name="Equation" r:id="rId7" imgW="2311400" imgH="24130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784" y="5247486"/>
                        <a:ext cx="3363849" cy="346075"/>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F5C8B7C3-C44C-49BB-B7C8-03D977BE2FC9}"/>
              </a:ext>
            </a:extLst>
          </p:cNvPr>
          <p:cNvGraphicFramePr>
            <a:graphicFrameLocks noChangeAspect="1"/>
          </p:cNvGraphicFramePr>
          <p:nvPr>
            <p:extLst>
              <p:ext uri="{D42A27DB-BD31-4B8C-83A1-F6EECF244321}">
                <p14:modId xmlns:p14="http://schemas.microsoft.com/office/powerpoint/2010/main" val="4115712452"/>
              </p:ext>
            </p:extLst>
          </p:nvPr>
        </p:nvGraphicFramePr>
        <p:xfrm>
          <a:off x="2294656" y="5627234"/>
          <a:ext cx="1128713" cy="317500"/>
        </p:xfrm>
        <a:graphic>
          <a:graphicData uri="http://schemas.openxmlformats.org/presentationml/2006/ole">
            <mc:AlternateContent xmlns:mc="http://schemas.openxmlformats.org/markup-compatibility/2006">
              <mc:Choice xmlns:v="urn:schemas-microsoft-com:vml" Requires="v">
                <p:oleObj spid="_x0000_s14431" name="Equation" r:id="rId9" imgW="622080" imgH="177480" progId="Equation.DSMT4">
                  <p:embed/>
                </p:oleObj>
              </mc:Choice>
              <mc:Fallback>
                <p:oleObj name="Equation" r:id="rId9" imgW="622080" imgH="177480" progId="Equation.DSMT4">
                  <p:embed/>
                  <p:pic>
                    <p:nvPicPr>
                      <p:cNvPr id="23" name="Objeto 22">
                        <a:extLst>
                          <a:ext uri="{FF2B5EF4-FFF2-40B4-BE49-F238E27FC236}">
                            <a16:creationId xmlns:a16="http://schemas.microsoft.com/office/drawing/2014/main" id="{72F1329E-D480-4BCE-8578-59A8ED0FF83A}"/>
                          </a:ext>
                        </a:extLst>
                      </p:cNvPr>
                      <p:cNvPicPr>
                        <a:picLocks noChangeAspect="1" noChangeArrowheads="1"/>
                      </p:cNvPicPr>
                      <p:nvPr/>
                    </p:nvPicPr>
                    <p:blipFill>
                      <a:blip r:embed="rId10"/>
                      <a:srcRect/>
                      <a:stretch>
                        <a:fillRect/>
                      </a:stretch>
                    </p:blipFill>
                    <p:spPr bwMode="auto">
                      <a:xfrm>
                        <a:off x="2294656" y="5627234"/>
                        <a:ext cx="1128713" cy="317500"/>
                      </a:xfrm>
                      <a:prstGeom prst="rect">
                        <a:avLst/>
                      </a:prstGeom>
                      <a:noFill/>
                    </p:spPr>
                  </p:pic>
                </p:oleObj>
              </mc:Fallback>
            </mc:AlternateContent>
          </a:graphicData>
        </a:graphic>
      </p:graphicFrame>
      <p:sp>
        <p:nvSpPr>
          <p:cNvPr id="36" name="CuadroTexto 35">
            <a:extLst>
              <a:ext uri="{FF2B5EF4-FFF2-40B4-BE49-F238E27FC236}">
                <a16:creationId xmlns:a16="http://schemas.microsoft.com/office/drawing/2014/main" id="{9CECA283-7937-4702-88AA-94816E326125}"/>
              </a:ext>
            </a:extLst>
          </p:cNvPr>
          <p:cNvSpPr txBox="1"/>
          <p:nvPr/>
        </p:nvSpPr>
        <p:spPr>
          <a:xfrm>
            <a:off x="3423368" y="5612822"/>
            <a:ext cx="3806747" cy="338554"/>
          </a:xfrm>
          <a:prstGeom prst="rect">
            <a:avLst/>
          </a:prstGeom>
          <a:noFill/>
        </p:spPr>
        <p:txBody>
          <a:bodyPr wrap="square" rtlCol="0">
            <a:spAutoFit/>
          </a:bodyPr>
          <a:lstStyle/>
          <a:p>
            <a:r>
              <a:rPr lang="es-EC" sz="1600" dirty="0"/>
              <a:t>Número total de parámetros a optimizar</a:t>
            </a:r>
          </a:p>
        </p:txBody>
      </p:sp>
      <p:pic>
        <p:nvPicPr>
          <p:cNvPr id="14372" name="Imagen 104">
            <a:extLst>
              <a:ext uri="{FF2B5EF4-FFF2-40B4-BE49-F238E27FC236}">
                <a16:creationId xmlns:a16="http://schemas.microsoft.com/office/drawing/2014/main" id="{6A6D0364-5167-4426-9C0A-268CA853A9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532" y="1491275"/>
            <a:ext cx="4454261" cy="3105944"/>
          </a:xfrm>
          <a:prstGeom prst="rect">
            <a:avLst/>
          </a:prstGeom>
          <a:noFill/>
          <a:extLst>
            <a:ext uri="{909E8E84-426E-40DD-AFC4-6F175D3DCCD1}">
              <a14:hiddenFill xmlns:a14="http://schemas.microsoft.com/office/drawing/2010/main">
                <a:solidFill>
                  <a:srgbClr val="FFFFFF"/>
                </a:solidFill>
              </a14:hiddenFill>
            </a:ext>
          </a:extLst>
        </p:spPr>
      </p:pic>
      <p:sp>
        <p:nvSpPr>
          <p:cNvPr id="39" name="Rectángulo 38">
            <a:extLst>
              <a:ext uri="{FF2B5EF4-FFF2-40B4-BE49-F238E27FC236}">
                <a16:creationId xmlns:a16="http://schemas.microsoft.com/office/drawing/2014/main" id="{4CE94A70-9359-4642-82D5-E7B3B18F567A}"/>
              </a:ext>
            </a:extLst>
          </p:cNvPr>
          <p:cNvSpPr/>
          <p:nvPr/>
        </p:nvSpPr>
        <p:spPr>
          <a:xfrm>
            <a:off x="166858" y="1709434"/>
            <a:ext cx="247431" cy="300545"/>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40" name="Rectángulo 39">
            <a:extLst>
              <a:ext uri="{FF2B5EF4-FFF2-40B4-BE49-F238E27FC236}">
                <a16:creationId xmlns:a16="http://schemas.microsoft.com/office/drawing/2014/main" id="{2B29D2FB-78A0-4F78-A459-14BD8EEF00FC}"/>
              </a:ext>
            </a:extLst>
          </p:cNvPr>
          <p:cNvSpPr/>
          <p:nvPr/>
        </p:nvSpPr>
        <p:spPr>
          <a:xfrm>
            <a:off x="4325362" y="1734402"/>
            <a:ext cx="247431" cy="270379"/>
          </a:xfrm>
          <a:prstGeom prst="rect">
            <a:avLst/>
          </a:prstGeom>
          <a:noFill/>
          <a:ln>
            <a:solidFill>
              <a:srgbClr val="BC14A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26" name="Rectangle 39">
            <a:extLst>
              <a:ext uri="{FF2B5EF4-FFF2-40B4-BE49-F238E27FC236}">
                <a16:creationId xmlns:a16="http://schemas.microsoft.com/office/drawing/2014/main" id="{41715834-C546-400F-B153-93215D507E3E}"/>
              </a:ext>
            </a:extLst>
          </p:cNvPr>
          <p:cNvSpPr>
            <a:spLocks noChangeArrowheads="1"/>
          </p:cNvSpPr>
          <p:nvPr/>
        </p:nvSpPr>
        <p:spPr bwMode="auto">
          <a:xfrm>
            <a:off x="118533" y="12499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7" name="Rectangle 40">
            <a:extLst>
              <a:ext uri="{FF2B5EF4-FFF2-40B4-BE49-F238E27FC236}">
                <a16:creationId xmlns:a16="http://schemas.microsoft.com/office/drawing/2014/main" id="{0FAE09C5-2400-43D8-A27C-A0F14235A7DF}"/>
              </a:ext>
            </a:extLst>
          </p:cNvPr>
          <p:cNvSpPr>
            <a:spLocks noChangeArrowheads="1"/>
          </p:cNvSpPr>
          <p:nvPr/>
        </p:nvSpPr>
        <p:spPr bwMode="auto">
          <a:xfrm>
            <a:off x="118533" y="1707175"/>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8" name="Rectangle 41">
            <a:extLst>
              <a:ext uri="{FF2B5EF4-FFF2-40B4-BE49-F238E27FC236}">
                <a16:creationId xmlns:a16="http://schemas.microsoft.com/office/drawing/2014/main" id="{B7CAB4AB-40B3-46B7-8CBE-89DE1D952FD8}"/>
              </a:ext>
            </a:extLst>
          </p:cNvPr>
          <p:cNvSpPr>
            <a:spLocks noChangeArrowheads="1"/>
          </p:cNvSpPr>
          <p:nvPr/>
        </p:nvSpPr>
        <p:spPr bwMode="auto">
          <a:xfrm>
            <a:off x="-1" y="4724221"/>
            <a:ext cx="53267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1</a:t>
            </a:r>
            <a:r>
              <a:rPr lang="es-EC" altLang="es-EC" sz="1200" b="1" i="1" dirty="0" bmk="_Toc6181011">
                <a:latin typeface="+mj-lt"/>
                <a:ea typeface="Calibri" panose="020F0502020204030204" pitchFamily="34" charset="0"/>
                <a:cs typeface="Times New Roman" panose="02020603050405020304" pitchFamily="18" charset="0"/>
              </a:rPr>
              <a:t>3</a:t>
            </a:r>
            <a:r>
              <a:rPr kumimoji="0" lang="es-EC" altLang="es-EC" sz="1200" b="1" i="1" u="none" strike="noStrike" cap="none" normalizeH="0" baseline="0" dirty="0" bmk="_Toc6181011">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11">
                <a:ln>
                  <a:noFill/>
                </a:ln>
                <a:solidFill>
                  <a:schemeClr val="tx1"/>
                </a:solidFill>
                <a:effectLst/>
                <a:latin typeface="+mj-lt"/>
                <a:ea typeface="Calibri" panose="020F0502020204030204" pitchFamily="34" charset="0"/>
                <a:cs typeface="Times New Roman" panose="02020603050405020304" pitchFamily="18" charset="0"/>
              </a:rPr>
              <a:t>Definición inicial de funciones de pertenencia para la salida </a:t>
            </a:r>
            <a:r>
              <a:rPr kumimoji="0" lang="es-EC" altLang="es-EC" sz="1200" b="0" i="1" u="none" strike="noStrike" cap="none" normalizeH="0" baseline="0" dirty="0" bmk="_Toc6181011">
                <a:ln>
                  <a:noFill/>
                </a:ln>
                <a:solidFill>
                  <a:schemeClr val="tx1"/>
                </a:solidFill>
                <a:effectLst/>
                <a:latin typeface="+mj-lt"/>
                <a:ea typeface="Calibri" panose="020F0502020204030204" pitchFamily="34" charset="0"/>
                <a:cs typeface="Times New Roman" panose="02020603050405020304" pitchFamily="18" charset="0"/>
              </a:rPr>
              <a:t>P</a:t>
            </a:r>
            <a:r>
              <a:rPr kumimoji="0" lang="es-EC" altLang="es-EC" sz="1200" b="0" i="1" u="none" strike="noStrike" cap="none" normalizeH="0" baseline="-30000" dirty="0" bmk="_Toc6181011">
                <a:ln>
                  <a:noFill/>
                </a:ln>
                <a:solidFill>
                  <a:schemeClr val="tx1"/>
                </a:solidFill>
                <a:effectLst/>
                <a:latin typeface="+mj-lt"/>
                <a:ea typeface="Calibri" panose="020F0502020204030204" pitchFamily="34" charset="0"/>
                <a:cs typeface="Times New Roman" panose="02020603050405020304" pitchFamily="18" charset="0"/>
              </a:rPr>
              <a:t>FLC</a:t>
            </a:r>
            <a:r>
              <a:rPr kumimoji="0" lang="es-EC" altLang="es-EC" sz="1200" b="0" i="0" u="none" strike="noStrike" cap="none" normalizeH="0" baseline="0" dirty="0" bmk="_Toc6181011">
                <a:ln>
                  <a:noFill/>
                </a:ln>
                <a:solidFill>
                  <a:schemeClr val="tx1"/>
                </a:solidFill>
                <a:effectLst/>
                <a:latin typeface="+mj-lt"/>
                <a:ea typeface="Calibri" panose="020F0502020204030204" pitchFamily="34" charset="0"/>
                <a:cs typeface="Times New Roman" panose="02020603050405020304" pitchFamily="18" charset="0"/>
              </a:rPr>
              <a:t>.</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 Arcos-Avilés, Sotomayor, et al., 2017). ©2017 IEEE.</a:t>
            </a:r>
            <a:endParaRPr kumimoji="0" lang="es-EC" altLang="es-EC" sz="1800" b="0" i="0" u="none" strike="noStrike" cap="none" normalizeH="0" baseline="0" dirty="0">
              <a:ln>
                <a:noFill/>
              </a:ln>
              <a:solidFill>
                <a:schemeClr val="tx1"/>
              </a:solidFill>
              <a:effectLst/>
              <a:latin typeface="+mj-lt"/>
            </a:endParaRPr>
          </a:p>
        </p:txBody>
      </p:sp>
      <p:pic>
        <p:nvPicPr>
          <p:cNvPr id="38" name="Imagen 37">
            <a:extLst>
              <a:ext uri="{FF2B5EF4-FFF2-40B4-BE49-F238E27FC236}">
                <a16:creationId xmlns:a16="http://schemas.microsoft.com/office/drawing/2014/main" id="{21990911-5CBA-4C32-9A13-CC7494C029F1}"/>
              </a:ext>
            </a:extLst>
          </p:cNvPr>
          <p:cNvPicPr>
            <a:picLocks noChangeAspect="1"/>
          </p:cNvPicPr>
          <p:nvPr/>
        </p:nvPicPr>
        <p:blipFill>
          <a:blip r:embed="rId12"/>
          <a:stretch>
            <a:fillRect/>
          </a:stretch>
        </p:blipFill>
        <p:spPr>
          <a:xfrm>
            <a:off x="4722192" y="2041586"/>
            <a:ext cx="4423396" cy="1906975"/>
          </a:xfrm>
          <a:prstGeom prst="rect">
            <a:avLst/>
          </a:prstGeom>
        </p:spPr>
      </p:pic>
      <p:sp>
        <p:nvSpPr>
          <p:cNvPr id="19" name="Rectángulo 18">
            <a:extLst>
              <a:ext uri="{FF2B5EF4-FFF2-40B4-BE49-F238E27FC236}">
                <a16:creationId xmlns:a16="http://schemas.microsoft.com/office/drawing/2014/main" id="{9CC78C5B-C9BF-4991-81C2-7A49BAB6F0CB}"/>
              </a:ext>
            </a:extLst>
          </p:cNvPr>
          <p:cNvSpPr/>
          <p:nvPr/>
        </p:nvSpPr>
        <p:spPr>
          <a:xfrm>
            <a:off x="5880100" y="2819400"/>
            <a:ext cx="2432052" cy="92868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275962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133918" cy="646331"/>
          </a:xfrm>
          <a:prstGeom prst="rect">
            <a:avLst/>
          </a:prstGeom>
          <a:noFill/>
        </p:spPr>
        <p:txBody>
          <a:bodyPr wrap="none" rtlCol="0">
            <a:spAutoFit/>
          </a:bodyPr>
          <a:lstStyle/>
          <a:p>
            <a:r>
              <a:rPr lang="en-US" b="1" i="1" dirty="0"/>
              <a:t>Función de Costo</a:t>
            </a:r>
            <a:endParaRPr lang="es-EC" b="1" i="1" dirty="0"/>
          </a:p>
          <a:p>
            <a:endParaRPr lang="es-EC" b="1" i="1" dirty="0"/>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Objeto 4">
            <a:extLst>
              <a:ext uri="{FF2B5EF4-FFF2-40B4-BE49-F238E27FC236}">
                <a16:creationId xmlns:a16="http://schemas.microsoft.com/office/drawing/2014/main" id="{C0A74D41-1B5F-4E79-8A9F-760EE03CC7EE}"/>
              </a:ext>
            </a:extLst>
          </p:cNvPr>
          <p:cNvGraphicFramePr>
            <a:graphicFrameLocks noChangeAspect="1"/>
          </p:cNvGraphicFramePr>
          <p:nvPr>
            <p:extLst>
              <p:ext uri="{D42A27DB-BD31-4B8C-83A1-F6EECF244321}">
                <p14:modId xmlns:p14="http://schemas.microsoft.com/office/powerpoint/2010/main" val="1465161039"/>
              </p:ext>
            </p:extLst>
          </p:nvPr>
        </p:nvGraphicFramePr>
        <p:xfrm>
          <a:off x="517357" y="1603696"/>
          <a:ext cx="4053065" cy="350746"/>
        </p:xfrm>
        <a:graphic>
          <a:graphicData uri="http://schemas.openxmlformats.org/presentationml/2006/ole">
            <mc:AlternateContent xmlns:mc="http://schemas.openxmlformats.org/markup-compatibility/2006">
              <mc:Choice xmlns:v="urn:schemas-microsoft-com:vml" Requires="v">
                <p:oleObj spid="_x0000_s15469" name="Equation" r:id="rId5" imgW="2959100" imgH="254000" progId="Equation.DSMT4">
                  <p:embed/>
                </p:oleObj>
              </mc:Choice>
              <mc:Fallback>
                <p:oleObj name="Equation" r:id="rId5" imgW="2959100" imgH="2540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57" y="1603696"/>
                        <a:ext cx="4053065" cy="350746"/>
                      </a:xfrm>
                      <a:prstGeom prst="rect">
                        <a:avLst/>
                      </a:prstGeom>
                      <a:noFill/>
                    </p:spPr>
                  </p:pic>
                </p:oleObj>
              </mc:Fallback>
            </mc:AlternateContent>
          </a:graphicData>
        </a:graphic>
      </p:graphicFrame>
      <p:graphicFrame>
        <p:nvGraphicFramePr>
          <p:cNvPr id="6" name="Objeto 5">
            <a:extLst>
              <a:ext uri="{FF2B5EF4-FFF2-40B4-BE49-F238E27FC236}">
                <a16:creationId xmlns:a16="http://schemas.microsoft.com/office/drawing/2014/main" id="{1677EA7E-2742-47F3-AF9E-7E0072C7AF90}"/>
              </a:ext>
            </a:extLst>
          </p:cNvPr>
          <p:cNvGraphicFramePr>
            <a:graphicFrameLocks noChangeAspect="1"/>
          </p:cNvGraphicFramePr>
          <p:nvPr>
            <p:extLst>
              <p:ext uri="{D42A27DB-BD31-4B8C-83A1-F6EECF244321}">
                <p14:modId xmlns:p14="http://schemas.microsoft.com/office/powerpoint/2010/main" val="458247812"/>
              </p:ext>
            </p:extLst>
          </p:nvPr>
        </p:nvGraphicFramePr>
        <p:xfrm>
          <a:off x="661776" y="2527916"/>
          <a:ext cx="2057361" cy="1478343"/>
        </p:xfrm>
        <a:graphic>
          <a:graphicData uri="http://schemas.openxmlformats.org/presentationml/2006/ole">
            <mc:AlternateContent xmlns:mc="http://schemas.openxmlformats.org/markup-compatibility/2006">
              <mc:Choice xmlns:v="urn:schemas-microsoft-com:vml" Requires="v">
                <p:oleObj spid="_x0000_s15470" name="Equation" r:id="rId7" imgW="1587500" imgH="1143000" progId="Equation.DSMT4">
                  <p:embed/>
                </p:oleObj>
              </mc:Choice>
              <mc:Fallback>
                <p:oleObj name="Equation" r:id="rId7" imgW="1587500" imgH="11430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776" y="2527916"/>
                        <a:ext cx="2057361" cy="1478343"/>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F48E05DF-4F39-4384-BE0C-D8F95D1BC726}"/>
              </a:ext>
            </a:extLst>
          </p:cNvPr>
          <p:cNvSpPr>
            <a:spLocks noChangeArrowheads="1"/>
          </p:cNvSpPr>
          <p:nvPr/>
        </p:nvSpPr>
        <p:spPr bwMode="auto">
          <a:xfrm>
            <a:off x="517358" y="1182050"/>
            <a:ext cx="11192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Minimizar:</a:t>
            </a:r>
            <a:endParaRPr kumimoji="0" lang="es-EC" altLang="es-EC" sz="16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A24F9D48-58B7-4FD1-8D3B-2B01849C153D}"/>
              </a:ext>
            </a:extLst>
          </p:cNvPr>
          <p:cNvSpPr>
            <a:spLocks noChangeArrowheads="1"/>
          </p:cNvSpPr>
          <p:nvPr/>
        </p:nvSpPr>
        <p:spPr bwMode="auto">
          <a:xfrm>
            <a:off x="517357" y="1811288"/>
            <a:ext cx="31571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EC" altLang="es-EC"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Sujeto a:</a:t>
            </a:r>
            <a:endParaRPr kumimoji="0" lang="es-EC" altLang="es-EC" sz="1600" b="0" i="0" u="none" strike="noStrike" cap="none" normalizeH="0" baseline="0" dirty="0">
              <a:ln>
                <a:noFill/>
              </a:ln>
              <a:solidFill>
                <a:schemeClr val="tx1"/>
              </a:solidFill>
              <a:effectLst/>
              <a:latin typeface="Arial" panose="020B0604020202020204" pitchFamily="34" charset="0"/>
            </a:endParaRPr>
          </a:p>
        </p:txBody>
      </p:sp>
      <p:graphicFrame>
        <p:nvGraphicFramePr>
          <p:cNvPr id="16" name="Objeto 15">
            <a:extLst>
              <a:ext uri="{FF2B5EF4-FFF2-40B4-BE49-F238E27FC236}">
                <a16:creationId xmlns:a16="http://schemas.microsoft.com/office/drawing/2014/main" id="{561FE3F9-D37C-4B7C-AE01-11AD1B24EC9D}"/>
              </a:ext>
            </a:extLst>
          </p:cNvPr>
          <p:cNvGraphicFramePr>
            <a:graphicFrameLocks noChangeAspect="1"/>
          </p:cNvGraphicFramePr>
          <p:nvPr>
            <p:extLst>
              <p:ext uri="{D42A27DB-BD31-4B8C-83A1-F6EECF244321}">
                <p14:modId xmlns:p14="http://schemas.microsoft.com/office/powerpoint/2010/main" val="1961910513"/>
              </p:ext>
            </p:extLst>
          </p:nvPr>
        </p:nvGraphicFramePr>
        <p:xfrm>
          <a:off x="517357" y="4539884"/>
          <a:ext cx="5407066" cy="494689"/>
        </p:xfrm>
        <a:graphic>
          <a:graphicData uri="http://schemas.openxmlformats.org/presentationml/2006/ole">
            <mc:AlternateContent xmlns:mc="http://schemas.openxmlformats.org/markup-compatibility/2006">
              <mc:Choice xmlns:v="urn:schemas-microsoft-com:vml" Requires="v">
                <p:oleObj spid="_x0000_s15471" name="Equation" r:id="rId9" imgW="4483100" imgH="406400" progId="Equation.DSMT4">
                  <p:embed/>
                </p:oleObj>
              </mc:Choice>
              <mc:Fallback>
                <p:oleObj name="Equation" r:id="rId9" imgW="4483100" imgH="4064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357" y="4539884"/>
                        <a:ext cx="5407066" cy="494689"/>
                      </a:xfrm>
                      <a:prstGeom prst="rect">
                        <a:avLst/>
                      </a:prstGeom>
                      <a:noFill/>
                    </p:spPr>
                  </p:pic>
                </p:oleObj>
              </mc:Fallback>
            </mc:AlternateContent>
          </a:graphicData>
        </a:graphic>
      </p:graphicFrame>
      <p:sp>
        <p:nvSpPr>
          <p:cNvPr id="20" name="Rectangle 4">
            <a:extLst>
              <a:ext uri="{FF2B5EF4-FFF2-40B4-BE49-F238E27FC236}">
                <a16:creationId xmlns:a16="http://schemas.microsoft.com/office/drawing/2014/main" id="{1DB0F7E2-C2CF-4EC8-B93C-4E4F4E63081D}"/>
              </a:ext>
            </a:extLst>
          </p:cNvPr>
          <p:cNvSpPr>
            <a:spLocks noChangeArrowheads="1"/>
          </p:cNvSpPr>
          <p:nvPr/>
        </p:nvSpPr>
        <p:spPr bwMode="auto">
          <a:xfrm>
            <a:off x="547817" y="4023476"/>
            <a:ext cx="31571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C" altLang="es-EC" sz="1600" dirty="0">
                <a:latin typeface="Arial" panose="020B0604020202020204" pitchFamily="34" charset="0"/>
                <a:ea typeface="Calibri" panose="020F0502020204030204" pitchFamily="34" charset="0"/>
                <a:cs typeface="Times New Roman" panose="02020603050405020304" pitchFamily="18" charset="0"/>
              </a:rPr>
              <a:t>Función de costo</a:t>
            </a:r>
            <a:r>
              <a:rPr kumimoji="0" lang="es-EC" altLang="es-EC"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s-EC" altLang="es-EC" sz="1600" b="0" i="0" u="none" strike="noStrike" cap="none" normalizeH="0" baseline="0" dirty="0">
              <a:ln>
                <a:noFill/>
              </a:ln>
              <a:solidFill>
                <a:schemeClr val="tx1"/>
              </a:solidFill>
              <a:effectLst/>
              <a:latin typeface="Arial" panose="020B0604020202020204" pitchFamily="34" charset="0"/>
            </a:endParaRPr>
          </a:p>
        </p:txBody>
      </p:sp>
      <p:graphicFrame>
        <p:nvGraphicFramePr>
          <p:cNvPr id="19" name="Objeto 18">
            <a:extLst>
              <a:ext uri="{FF2B5EF4-FFF2-40B4-BE49-F238E27FC236}">
                <a16:creationId xmlns:a16="http://schemas.microsoft.com/office/drawing/2014/main" id="{35024E6A-361B-451F-BC47-933D20B17E85}"/>
              </a:ext>
            </a:extLst>
          </p:cNvPr>
          <p:cNvGraphicFramePr>
            <a:graphicFrameLocks noChangeAspect="1"/>
          </p:cNvGraphicFramePr>
          <p:nvPr>
            <p:extLst>
              <p:ext uri="{D42A27DB-BD31-4B8C-83A1-F6EECF244321}">
                <p14:modId xmlns:p14="http://schemas.microsoft.com/office/powerpoint/2010/main" val="949246231"/>
              </p:ext>
            </p:extLst>
          </p:nvPr>
        </p:nvGraphicFramePr>
        <p:xfrm>
          <a:off x="4570422" y="3758760"/>
          <a:ext cx="2600095" cy="338554"/>
        </p:xfrm>
        <a:graphic>
          <a:graphicData uri="http://schemas.openxmlformats.org/presentationml/2006/ole">
            <mc:AlternateContent xmlns:mc="http://schemas.openxmlformats.org/markup-compatibility/2006">
              <mc:Choice xmlns:v="urn:schemas-microsoft-com:vml" Requires="v">
                <p:oleObj spid="_x0000_s15472" name="Equation" r:id="rId11" imgW="1816100" imgH="228600" progId="Equation.DSMT4">
                  <p:embed/>
                </p:oleObj>
              </mc:Choice>
              <mc:Fallback>
                <p:oleObj name="Equation" r:id="rId11" imgW="1816100" imgH="22860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0422" y="3758760"/>
                        <a:ext cx="2600095" cy="338554"/>
                      </a:xfrm>
                      <a:prstGeom prst="rect">
                        <a:avLst/>
                      </a:prstGeom>
                      <a:noFill/>
                    </p:spPr>
                  </p:pic>
                </p:oleObj>
              </mc:Fallback>
            </mc:AlternateContent>
          </a:graphicData>
        </a:graphic>
      </p:graphicFrame>
      <p:sp>
        <p:nvSpPr>
          <p:cNvPr id="21" name="Flecha: hacia arriba 20">
            <a:extLst>
              <a:ext uri="{FF2B5EF4-FFF2-40B4-BE49-F238E27FC236}">
                <a16:creationId xmlns:a16="http://schemas.microsoft.com/office/drawing/2014/main" id="{203A0BD4-9FAA-43B1-93AC-24D6FF3E98A8}"/>
              </a:ext>
            </a:extLst>
          </p:cNvPr>
          <p:cNvSpPr/>
          <p:nvPr/>
        </p:nvSpPr>
        <p:spPr>
          <a:xfrm rot="3376267">
            <a:off x="3389121" y="3671884"/>
            <a:ext cx="372124" cy="724502"/>
          </a:xfrm>
          <a:prstGeom prs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a:p>
        </p:txBody>
      </p:sp>
      <p:graphicFrame>
        <p:nvGraphicFramePr>
          <p:cNvPr id="24" name="Objeto 23">
            <a:extLst>
              <a:ext uri="{FF2B5EF4-FFF2-40B4-BE49-F238E27FC236}">
                <a16:creationId xmlns:a16="http://schemas.microsoft.com/office/drawing/2014/main" id="{EB13FC78-7D7E-45F9-9E84-F4B31AB9AACE}"/>
              </a:ext>
            </a:extLst>
          </p:cNvPr>
          <p:cNvGraphicFramePr>
            <a:graphicFrameLocks noChangeAspect="1"/>
          </p:cNvGraphicFramePr>
          <p:nvPr>
            <p:extLst>
              <p:ext uri="{D42A27DB-BD31-4B8C-83A1-F6EECF244321}">
                <p14:modId xmlns:p14="http://schemas.microsoft.com/office/powerpoint/2010/main" val="2129323907"/>
              </p:ext>
            </p:extLst>
          </p:nvPr>
        </p:nvGraphicFramePr>
        <p:xfrm>
          <a:off x="517358" y="5296900"/>
          <a:ext cx="5113421" cy="524766"/>
        </p:xfrm>
        <a:graphic>
          <a:graphicData uri="http://schemas.openxmlformats.org/presentationml/2006/ole">
            <mc:AlternateContent xmlns:mc="http://schemas.openxmlformats.org/markup-compatibility/2006">
              <mc:Choice xmlns:v="urn:schemas-microsoft-com:vml" Requires="v">
                <p:oleObj spid="_x0000_s15473" name="Equation" r:id="rId13" imgW="3987800" imgH="406400" progId="Equation.DSMT4">
                  <p:embed/>
                </p:oleObj>
              </mc:Choice>
              <mc:Fallback>
                <p:oleObj name="Equation" r:id="rId13" imgW="3987800" imgH="406400"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358" y="5296900"/>
                        <a:ext cx="5113421" cy="524766"/>
                      </a:xfrm>
                      <a:prstGeom prst="rect">
                        <a:avLst/>
                      </a:prstGeom>
                      <a:noFill/>
                    </p:spPr>
                  </p:pic>
                </p:oleObj>
              </mc:Fallback>
            </mc:AlternateContent>
          </a:graphicData>
        </a:graphic>
      </p:graphicFrame>
      <p:pic>
        <p:nvPicPr>
          <p:cNvPr id="25" name="Imagen 24">
            <a:extLst>
              <a:ext uri="{FF2B5EF4-FFF2-40B4-BE49-F238E27FC236}">
                <a16:creationId xmlns:a16="http://schemas.microsoft.com/office/drawing/2014/main" id="{6F736BE8-8FF2-4EFC-AAC9-0F102C568586}"/>
              </a:ext>
            </a:extLst>
          </p:cNvPr>
          <p:cNvPicPr>
            <a:picLocks noChangeAspect="1"/>
          </p:cNvPicPr>
          <p:nvPr/>
        </p:nvPicPr>
        <p:blipFill>
          <a:blip r:embed="rId15"/>
          <a:stretch>
            <a:fillRect/>
          </a:stretch>
        </p:blipFill>
        <p:spPr>
          <a:xfrm>
            <a:off x="3940428" y="2541406"/>
            <a:ext cx="4972050" cy="1152525"/>
          </a:xfrm>
          <a:prstGeom prst="rect">
            <a:avLst/>
          </a:prstGeom>
        </p:spPr>
      </p:pic>
    </p:spTree>
    <p:extLst>
      <p:ext uri="{BB962C8B-B14F-4D97-AF65-F5344CB8AC3E}">
        <p14:creationId xmlns:p14="http://schemas.microsoft.com/office/powerpoint/2010/main" val="73957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3164071" cy="646331"/>
          </a:xfrm>
          <a:prstGeom prst="rect">
            <a:avLst/>
          </a:prstGeom>
          <a:noFill/>
        </p:spPr>
        <p:txBody>
          <a:bodyPr wrap="none" rtlCol="0">
            <a:spAutoFit/>
          </a:bodyPr>
          <a:lstStyle/>
          <a:p>
            <a:r>
              <a:rPr lang="es-EC" b="1" i="1" dirty="0"/>
              <a:t>Inicialización del Algoritmo</a:t>
            </a:r>
          </a:p>
          <a:p>
            <a:endParaRPr lang="es-EC" b="1" i="1" dirty="0"/>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5" name="Imagen 4">
            <a:extLst>
              <a:ext uri="{FF2B5EF4-FFF2-40B4-BE49-F238E27FC236}">
                <a16:creationId xmlns:a16="http://schemas.microsoft.com/office/drawing/2014/main" id="{1FDF8B67-2C25-48A5-9BC4-B999901F3003}"/>
              </a:ext>
            </a:extLst>
          </p:cNvPr>
          <p:cNvPicPr>
            <a:picLocks noChangeAspect="1"/>
          </p:cNvPicPr>
          <p:nvPr/>
        </p:nvPicPr>
        <p:blipFill>
          <a:blip r:embed="rId4"/>
          <a:stretch>
            <a:fillRect/>
          </a:stretch>
        </p:blipFill>
        <p:spPr>
          <a:xfrm>
            <a:off x="1510180" y="1066090"/>
            <a:ext cx="6125228" cy="2943150"/>
          </a:xfrm>
          <a:prstGeom prst="rect">
            <a:avLst/>
          </a:prstGeom>
        </p:spPr>
      </p:pic>
      <p:sp>
        <p:nvSpPr>
          <p:cNvPr id="14" name="CuadroTexto 13">
            <a:extLst>
              <a:ext uri="{FF2B5EF4-FFF2-40B4-BE49-F238E27FC236}">
                <a16:creationId xmlns:a16="http://schemas.microsoft.com/office/drawing/2014/main" id="{6F9785C5-9CFD-4976-B42B-CF67DF47FF8C}"/>
              </a:ext>
            </a:extLst>
          </p:cNvPr>
          <p:cNvSpPr txBox="1"/>
          <p:nvPr/>
        </p:nvSpPr>
        <p:spPr>
          <a:xfrm>
            <a:off x="118532" y="4143614"/>
            <a:ext cx="3659976" cy="646331"/>
          </a:xfrm>
          <a:prstGeom prst="rect">
            <a:avLst/>
          </a:prstGeom>
          <a:noFill/>
        </p:spPr>
        <p:txBody>
          <a:bodyPr wrap="none" rtlCol="0">
            <a:spAutoFit/>
          </a:bodyPr>
          <a:lstStyle/>
          <a:p>
            <a:r>
              <a:rPr lang="es-EC" b="1" i="1" dirty="0"/>
              <a:t>Generación de población inicial</a:t>
            </a:r>
          </a:p>
          <a:p>
            <a:endParaRPr lang="es-EC" b="1" i="1" dirty="0"/>
          </a:p>
        </p:txBody>
      </p:sp>
      <p:sp>
        <p:nvSpPr>
          <p:cNvPr id="17" name="Rectángulo 16">
            <a:extLst>
              <a:ext uri="{FF2B5EF4-FFF2-40B4-BE49-F238E27FC236}">
                <a16:creationId xmlns:a16="http://schemas.microsoft.com/office/drawing/2014/main" id="{FD44222A-556B-45A7-B11E-E3CB768A69DD}"/>
              </a:ext>
            </a:extLst>
          </p:cNvPr>
          <p:cNvSpPr/>
          <p:nvPr/>
        </p:nvSpPr>
        <p:spPr>
          <a:xfrm>
            <a:off x="118532" y="4558065"/>
            <a:ext cx="8482807" cy="1390124"/>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latin typeface="+mj-lt"/>
              </a:rPr>
              <a:t>Se genera un conjunto de soluciones muestreadas aleatoriamente del espacio de búsqueda definido de acuerdo a las condiciones del problema.</a:t>
            </a:r>
            <a:endParaRPr lang="es-EC"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0826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6F9785C5-9CFD-4976-B42B-CF67DF47FF8C}"/>
              </a:ext>
            </a:extLst>
          </p:cNvPr>
          <p:cNvSpPr txBox="1"/>
          <p:nvPr/>
        </p:nvSpPr>
        <p:spPr>
          <a:xfrm>
            <a:off x="118532" y="685995"/>
            <a:ext cx="3659976" cy="646331"/>
          </a:xfrm>
          <a:prstGeom prst="rect">
            <a:avLst/>
          </a:prstGeom>
          <a:noFill/>
        </p:spPr>
        <p:txBody>
          <a:bodyPr wrap="none" rtlCol="0">
            <a:spAutoFit/>
          </a:bodyPr>
          <a:lstStyle/>
          <a:p>
            <a:r>
              <a:rPr lang="es-EC" b="1" i="1" dirty="0"/>
              <a:t>Generación de población inicial</a:t>
            </a:r>
          </a:p>
          <a:p>
            <a:endParaRPr lang="es-EC" b="1" i="1" dirty="0"/>
          </a:p>
        </p:txBody>
      </p:sp>
      <p:sp>
        <p:nvSpPr>
          <p:cNvPr id="17" name="Rectángulo 16">
            <a:extLst>
              <a:ext uri="{FF2B5EF4-FFF2-40B4-BE49-F238E27FC236}">
                <a16:creationId xmlns:a16="http://schemas.microsoft.com/office/drawing/2014/main" id="{FD44222A-556B-45A7-B11E-E3CB768A69DD}"/>
              </a:ext>
            </a:extLst>
          </p:cNvPr>
          <p:cNvSpPr/>
          <p:nvPr/>
        </p:nvSpPr>
        <p:spPr>
          <a:xfrm>
            <a:off x="118532" y="3948417"/>
            <a:ext cx="8482807" cy="1390124"/>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latin typeface="+mj-lt"/>
              </a:rPr>
              <a:t>Se genera un conjunto de soluciones muestreadas aleatoriamente del espacio de búsqueda definido de acuerdo a las condiciones del problema.</a:t>
            </a:r>
            <a:endParaRPr lang="es-EC"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dirty="0">
                <a:latin typeface="+mj-lt"/>
                <a:ea typeface="Calibri" panose="020F0502020204030204" pitchFamily="34" charset="0"/>
                <a:cs typeface="Times New Roman" panose="02020603050405020304" pitchFamily="18" charset="0"/>
              </a:rPr>
              <a:t> </a:t>
            </a:r>
          </a:p>
        </p:txBody>
      </p:sp>
      <p:sp>
        <p:nvSpPr>
          <p:cNvPr id="6" name="Rectangle 2">
            <a:extLst>
              <a:ext uri="{FF2B5EF4-FFF2-40B4-BE49-F238E27FC236}">
                <a16:creationId xmlns:a16="http://schemas.microsoft.com/office/drawing/2014/main" id="{8A528153-5257-4E97-92CF-59460F59C62C}"/>
              </a:ext>
            </a:extLst>
          </p:cNvPr>
          <p:cNvSpPr>
            <a:spLocks noChangeArrowheads="1"/>
          </p:cNvSpPr>
          <p:nvPr/>
        </p:nvSpPr>
        <p:spPr bwMode="auto">
          <a:xfrm>
            <a:off x="1162373" y="68599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9457" name="Imagen 9">
            <a:extLst>
              <a:ext uri="{FF2B5EF4-FFF2-40B4-BE49-F238E27FC236}">
                <a16:creationId xmlns:a16="http://schemas.microsoft.com/office/drawing/2014/main" id="{34B8466D-0519-4090-96D5-66E507313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4"/>
          <a:stretch>
            <a:fillRect/>
          </a:stretch>
        </p:blipFill>
        <p:spPr bwMode="auto">
          <a:xfrm>
            <a:off x="833437" y="1143194"/>
            <a:ext cx="7447049" cy="24550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BCF09337-FD01-49F2-B349-85DF4C8C2C8C}"/>
              </a:ext>
            </a:extLst>
          </p:cNvPr>
          <p:cNvSpPr>
            <a:spLocks noChangeArrowheads="1"/>
          </p:cNvSpPr>
          <p:nvPr/>
        </p:nvSpPr>
        <p:spPr bwMode="auto">
          <a:xfrm>
            <a:off x="1647670" y="3586912"/>
            <a:ext cx="54245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1012">
                <a:latin typeface="+mj-lt"/>
                <a:ea typeface="Calibri" panose="020F0502020204030204" pitchFamily="34" charset="0"/>
                <a:cs typeface="Times New Roman" panose="02020603050405020304" pitchFamily="18" charset="0"/>
              </a:rPr>
              <a:t>14</a:t>
            </a:r>
            <a:r>
              <a:rPr kumimoji="0" lang="es-EC" altLang="es-EC" sz="1200" b="1" i="1" u="none" strike="noStrike" cap="none" normalizeH="0" baseline="0" dirty="0" bmk="_Toc6181012">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12">
                <a:ln>
                  <a:noFill/>
                </a:ln>
                <a:solidFill>
                  <a:schemeClr val="tx1"/>
                </a:solidFill>
                <a:effectLst/>
                <a:latin typeface="+mj-lt"/>
                <a:ea typeface="Calibri" panose="020F0502020204030204" pitchFamily="34" charset="0"/>
                <a:cs typeface="Times New Roman" panose="02020603050405020304" pitchFamily="18" charset="0"/>
              </a:rPr>
              <a:t>Generación de población inicial de nidos.</a:t>
            </a:r>
            <a:endParaRPr kumimoji="0" lang="es-EC" altLang="es-EC" sz="1800" b="0" i="0" u="none" strike="noStrike" cap="none" normalizeH="0" baseline="0" dirty="0">
              <a:ln>
                <a:noFill/>
              </a:ln>
              <a:solidFill>
                <a:schemeClr val="tx1"/>
              </a:solidFill>
              <a:effectLst/>
              <a:latin typeface="+mj-lt"/>
            </a:endParaRPr>
          </a:p>
        </p:txBody>
      </p:sp>
      <p:sp>
        <p:nvSpPr>
          <p:cNvPr id="13" name="Rectángulo 12">
            <a:extLst>
              <a:ext uri="{FF2B5EF4-FFF2-40B4-BE49-F238E27FC236}">
                <a16:creationId xmlns:a16="http://schemas.microsoft.com/office/drawing/2014/main" id="{AEE512A2-C823-449A-8EBB-8CDBBA3DECDA}"/>
              </a:ext>
            </a:extLst>
          </p:cNvPr>
          <p:cNvSpPr/>
          <p:nvPr/>
        </p:nvSpPr>
        <p:spPr>
          <a:xfrm>
            <a:off x="118532" y="4911464"/>
            <a:ext cx="8482807" cy="180562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latin typeface="+mj-lt"/>
              </a:rPr>
              <a:t>Las soluciones aleatorias se generan a partir de la distribución inicial de funciones de pertenencia y base de reglas agregando desplazamientos aleatorios.</a:t>
            </a:r>
            <a:endParaRPr lang="es-EC" dirty="0">
              <a:latin typeface="+mj-lt"/>
              <a:ea typeface="Calibri" panose="020F0502020204030204" pitchFamily="34" charset="0"/>
              <a:cs typeface="Times New Roman" panose="02020603050405020304" pitchFamily="18" charset="0"/>
            </a:endParaRPr>
          </a:p>
          <a:p>
            <a:pPr lvl="0" algn="just">
              <a:lnSpc>
                <a:spcPct val="150000"/>
              </a:lnSpc>
              <a:spcAft>
                <a:spcPts val="800"/>
              </a:spcAft>
            </a:pPr>
            <a:r>
              <a:rPr lang="es-EC"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479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6F9785C5-9CFD-4976-B42B-CF67DF47FF8C}"/>
              </a:ext>
            </a:extLst>
          </p:cNvPr>
          <p:cNvSpPr txBox="1"/>
          <p:nvPr/>
        </p:nvSpPr>
        <p:spPr>
          <a:xfrm>
            <a:off x="118532" y="685995"/>
            <a:ext cx="3659976" cy="646331"/>
          </a:xfrm>
          <a:prstGeom prst="rect">
            <a:avLst/>
          </a:prstGeom>
          <a:noFill/>
        </p:spPr>
        <p:txBody>
          <a:bodyPr wrap="none" rtlCol="0">
            <a:spAutoFit/>
          </a:bodyPr>
          <a:lstStyle/>
          <a:p>
            <a:r>
              <a:rPr lang="es-EC" b="1" i="1" dirty="0"/>
              <a:t>Generación de población inicial</a:t>
            </a:r>
          </a:p>
          <a:p>
            <a:endParaRPr lang="es-EC" b="1" i="1" dirty="0"/>
          </a:p>
        </p:txBody>
      </p:sp>
      <p:sp>
        <p:nvSpPr>
          <p:cNvPr id="6" name="Rectangle 2">
            <a:extLst>
              <a:ext uri="{FF2B5EF4-FFF2-40B4-BE49-F238E27FC236}">
                <a16:creationId xmlns:a16="http://schemas.microsoft.com/office/drawing/2014/main" id="{8A528153-5257-4E97-92CF-59460F59C62C}"/>
              </a:ext>
            </a:extLst>
          </p:cNvPr>
          <p:cNvSpPr>
            <a:spLocks noChangeArrowheads="1"/>
          </p:cNvSpPr>
          <p:nvPr/>
        </p:nvSpPr>
        <p:spPr bwMode="auto">
          <a:xfrm>
            <a:off x="1162373" y="68599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angle 2">
            <a:extLst>
              <a:ext uri="{FF2B5EF4-FFF2-40B4-BE49-F238E27FC236}">
                <a16:creationId xmlns:a16="http://schemas.microsoft.com/office/drawing/2014/main" id="{46F92435-B79F-4992-A2EE-42BE145B53F3}"/>
              </a:ext>
            </a:extLst>
          </p:cNvPr>
          <p:cNvSpPr>
            <a:spLocks noChangeArrowheads="1"/>
          </p:cNvSpPr>
          <p:nvPr/>
        </p:nvSpPr>
        <p:spPr bwMode="auto">
          <a:xfrm>
            <a:off x="833437" y="375368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0484" name="Imagen 15">
            <a:extLst>
              <a:ext uri="{FF2B5EF4-FFF2-40B4-BE49-F238E27FC236}">
                <a16:creationId xmlns:a16="http://schemas.microsoft.com/office/drawing/2014/main" id="{90B6340B-807C-4793-9A3F-86E5184B5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327" r="7761" b="4781"/>
          <a:stretch>
            <a:fillRect/>
          </a:stretch>
        </p:blipFill>
        <p:spPr bwMode="auto">
          <a:xfrm>
            <a:off x="1109662" y="922249"/>
            <a:ext cx="6715920" cy="38361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A796432F-C0EB-4166-8EA5-A1333E63A66B}"/>
              </a:ext>
            </a:extLst>
          </p:cNvPr>
          <p:cNvSpPr>
            <a:spLocks noChangeArrowheads="1"/>
          </p:cNvSpPr>
          <p:nvPr/>
        </p:nvSpPr>
        <p:spPr bwMode="auto">
          <a:xfrm>
            <a:off x="2224292" y="4689307"/>
            <a:ext cx="50579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1013">
                <a:latin typeface="+mj-lt"/>
                <a:ea typeface="Calibri" panose="020F0502020204030204" pitchFamily="34" charset="0"/>
                <a:cs typeface="Times New Roman" panose="02020603050405020304" pitchFamily="18" charset="0"/>
              </a:rPr>
              <a:t>15</a:t>
            </a:r>
            <a:r>
              <a:rPr kumimoji="0" lang="es-EC" altLang="es-EC" sz="1200" b="1" i="1" u="none" strike="noStrike" cap="none" normalizeH="0" baseline="0" dirty="0" bmk="_Toc6181013">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13">
                <a:ln>
                  <a:noFill/>
                </a:ln>
                <a:solidFill>
                  <a:schemeClr val="tx1"/>
                </a:solidFill>
                <a:effectLst/>
                <a:latin typeface="+mj-lt"/>
                <a:ea typeface="Calibri" panose="020F0502020204030204" pitchFamily="34" charset="0"/>
                <a:cs typeface="Times New Roman" panose="02020603050405020304" pitchFamily="18" charset="0"/>
              </a:rPr>
              <a:t>Generación de nuevas MF para población inicial.</a:t>
            </a:r>
            <a:endParaRPr kumimoji="0" lang="es-EC" altLang="es-EC" sz="1800" b="0" i="0" u="none" strike="noStrike" cap="none" normalizeH="0" baseline="0" dirty="0">
              <a:ln>
                <a:noFill/>
              </a:ln>
              <a:solidFill>
                <a:schemeClr val="tx1"/>
              </a:solidFill>
              <a:effectLst/>
              <a:latin typeface="+mj-lt"/>
            </a:endParaRPr>
          </a:p>
        </p:txBody>
      </p:sp>
      <p:graphicFrame>
        <p:nvGraphicFramePr>
          <p:cNvPr id="12" name="Objeto 11">
            <a:extLst>
              <a:ext uri="{FF2B5EF4-FFF2-40B4-BE49-F238E27FC236}">
                <a16:creationId xmlns:a16="http://schemas.microsoft.com/office/drawing/2014/main" id="{DFE39DB6-F56E-4385-9E4F-112CB70E7951}"/>
              </a:ext>
            </a:extLst>
          </p:cNvPr>
          <p:cNvGraphicFramePr>
            <a:graphicFrameLocks noChangeAspect="1"/>
          </p:cNvGraphicFramePr>
          <p:nvPr>
            <p:extLst>
              <p:ext uri="{D42A27DB-BD31-4B8C-83A1-F6EECF244321}">
                <p14:modId xmlns:p14="http://schemas.microsoft.com/office/powerpoint/2010/main" val="3381766558"/>
              </p:ext>
            </p:extLst>
          </p:nvPr>
        </p:nvGraphicFramePr>
        <p:xfrm>
          <a:off x="1395108" y="5061170"/>
          <a:ext cx="1252842" cy="388813"/>
        </p:xfrm>
        <a:graphic>
          <a:graphicData uri="http://schemas.openxmlformats.org/presentationml/2006/ole">
            <mc:AlternateContent xmlns:mc="http://schemas.openxmlformats.org/markup-compatibility/2006">
              <mc:Choice xmlns:v="urn:schemas-microsoft-com:vml" Requires="v">
                <p:oleObj spid="_x0000_s20525" name="Equation" r:id="rId6" imgW="736560" imgH="228600" progId="Equation.DSMT4">
                  <p:embed/>
                </p:oleObj>
              </mc:Choice>
              <mc:Fallback>
                <p:oleObj name="Equation" r:id="rId6" imgW="736560" imgH="228600" progId="Equation.DSMT4">
                  <p:embed/>
                  <p:pic>
                    <p:nvPicPr>
                      <p:cNvPr id="0" name=""/>
                      <p:cNvPicPr/>
                      <p:nvPr/>
                    </p:nvPicPr>
                    <p:blipFill>
                      <a:blip r:embed="rId7"/>
                      <a:stretch>
                        <a:fillRect/>
                      </a:stretch>
                    </p:blipFill>
                    <p:spPr>
                      <a:xfrm>
                        <a:off x="1395108" y="5061170"/>
                        <a:ext cx="1252842" cy="388813"/>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77131061-9263-477F-BB9C-AF2D7597938A}"/>
              </a:ext>
            </a:extLst>
          </p:cNvPr>
          <p:cNvGraphicFramePr>
            <a:graphicFrameLocks noChangeAspect="1"/>
          </p:cNvGraphicFramePr>
          <p:nvPr>
            <p:extLst>
              <p:ext uri="{D42A27DB-BD31-4B8C-83A1-F6EECF244321}">
                <p14:modId xmlns:p14="http://schemas.microsoft.com/office/powerpoint/2010/main" val="3903034967"/>
              </p:ext>
            </p:extLst>
          </p:nvPr>
        </p:nvGraphicFramePr>
        <p:xfrm>
          <a:off x="3400409" y="5060572"/>
          <a:ext cx="1103385" cy="388795"/>
        </p:xfrm>
        <a:graphic>
          <a:graphicData uri="http://schemas.openxmlformats.org/presentationml/2006/ole">
            <mc:AlternateContent xmlns:mc="http://schemas.openxmlformats.org/markup-compatibility/2006">
              <mc:Choice xmlns:v="urn:schemas-microsoft-com:vml" Requires="v">
                <p:oleObj spid="_x0000_s20526" name="Equation" r:id="rId8" imgW="647640" imgH="228600" progId="Equation.DSMT4">
                  <p:embed/>
                </p:oleObj>
              </mc:Choice>
              <mc:Fallback>
                <p:oleObj name="Equation" r:id="rId8" imgW="647640" imgH="228600" progId="Equation.DSMT4">
                  <p:embed/>
                  <p:pic>
                    <p:nvPicPr>
                      <p:cNvPr id="12" name="Objeto 11">
                        <a:extLst>
                          <a:ext uri="{FF2B5EF4-FFF2-40B4-BE49-F238E27FC236}">
                            <a16:creationId xmlns:a16="http://schemas.microsoft.com/office/drawing/2014/main" id="{DFE39DB6-F56E-4385-9E4F-112CB70E7951}"/>
                          </a:ext>
                        </a:extLst>
                      </p:cNvPr>
                      <p:cNvPicPr/>
                      <p:nvPr/>
                    </p:nvPicPr>
                    <p:blipFill>
                      <a:blip r:embed="rId9"/>
                      <a:stretch>
                        <a:fillRect/>
                      </a:stretch>
                    </p:blipFill>
                    <p:spPr>
                      <a:xfrm>
                        <a:off x="3400409" y="5060572"/>
                        <a:ext cx="1103385" cy="388795"/>
                      </a:xfrm>
                      <a:prstGeom prst="rect">
                        <a:avLst/>
                      </a:prstGeom>
                    </p:spPr>
                  </p:pic>
                </p:oleObj>
              </mc:Fallback>
            </mc:AlternateContent>
          </a:graphicData>
        </a:graphic>
      </p:graphicFrame>
      <p:graphicFrame>
        <p:nvGraphicFramePr>
          <p:cNvPr id="19" name="Objeto 18">
            <a:extLst>
              <a:ext uri="{FF2B5EF4-FFF2-40B4-BE49-F238E27FC236}">
                <a16:creationId xmlns:a16="http://schemas.microsoft.com/office/drawing/2014/main" id="{110A6A5B-4236-410D-B741-86B71AA73132}"/>
              </a:ext>
            </a:extLst>
          </p:cNvPr>
          <p:cNvGraphicFramePr>
            <a:graphicFrameLocks noChangeAspect="1"/>
          </p:cNvGraphicFramePr>
          <p:nvPr>
            <p:extLst>
              <p:ext uri="{D42A27DB-BD31-4B8C-83A1-F6EECF244321}">
                <p14:modId xmlns:p14="http://schemas.microsoft.com/office/powerpoint/2010/main" val="2598570916"/>
              </p:ext>
            </p:extLst>
          </p:nvPr>
        </p:nvGraphicFramePr>
        <p:xfrm>
          <a:off x="5436225" y="5046589"/>
          <a:ext cx="1210196" cy="402777"/>
        </p:xfrm>
        <a:graphic>
          <a:graphicData uri="http://schemas.openxmlformats.org/presentationml/2006/ole">
            <mc:AlternateContent xmlns:mc="http://schemas.openxmlformats.org/markup-compatibility/2006">
              <mc:Choice xmlns:v="urn:schemas-microsoft-com:vml" Requires="v">
                <p:oleObj spid="_x0000_s20527" name="Equation" r:id="rId10" imgW="685800" imgH="228600" progId="Equation.DSMT4">
                  <p:embed/>
                </p:oleObj>
              </mc:Choice>
              <mc:Fallback>
                <p:oleObj name="Equation" r:id="rId10" imgW="685800" imgH="228600" progId="Equation.DSMT4">
                  <p:embed/>
                  <p:pic>
                    <p:nvPicPr>
                      <p:cNvPr id="18" name="Objeto 17">
                        <a:extLst>
                          <a:ext uri="{FF2B5EF4-FFF2-40B4-BE49-F238E27FC236}">
                            <a16:creationId xmlns:a16="http://schemas.microsoft.com/office/drawing/2014/main" id="{77131061-9263-477F-BB9C-AF2D7597938A}"/>
                          </a:ext>
                        </a:extLst>
                      </p:cNvPr>
                      <p:cNvPicPr/>
                      <p:nvPr/>
                    </p:nvPicPr>
                    <p:blipFill>
                      <a:blip r:embed="rId11"/>
                      <a:stretch>
                        <a:fillRect/>
                      </a:stretch>
                    </p:blipFill>
                    <p:spPr>
                      <a:xfrm>
                        <a:off x="5436225" y="5046589"/>
                        <a:ext cx="1210196" cy="402777"/>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63F154DD-1A0F-4FE3-ACDB-014A74C11F07}"/>
              </a:ext>
            </a:extLst>
          </p:cNvPr>
          <p:cNvGraphicFramePr>
            <a:graphicFrameLocks noChangeAspect="1"/>
          </p:cNvGraphicFramePr>
          <p:nvPr>
            <p:extLst>
              <p:ext uri="{D42A27DB-BD31-4B8C-83A1-F6EECF244321}">
                <p14:modId xmlns:p14="http://schemas.microsoft.com/office/powerpoint/2010/main" val="3877426227"/>
              </p:ext>
            </p:extLst>
          </p:nvPr>
        </p:nvGraphicFramePr>
        <p:xfrm>
          <a:off x="2320843" y="5505433"/>
          <a:ext cx="3965658" cy="388790"/>
        </p:xfrm>
        <a:graphic>
          <a:graphicData uri="http://schemas.openxmlformats.org/presentationml/2006/ole">
            <mc:AlternateContent xmlns:mc="http://schemas.openxmlformats.org/markup-compatibility/2006">
              <mc:Choice xmlns:v="urn:schemas-microsoft-com:vml" Requires="v">
                <p:oleObj spid="_x0000_s20528" name="Equation" r:id="rId12" imgW="2425700" imgH="228600" progId="Equation.DSMT4">
                  <p:embed/>
                </p:oleObj>
              </mc:Choice>
              <mc:Fallback>
                <p:oleObj name="Equation" r:id="rId12" imgW="2425700" imgH="22860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20843" y="5505433"/>
                        <a:ext cx="3965658" cy="388790"/>
                      </a:xfrm>
                      <a:prstGeom prst="rect">
                        <a:avLst/>
                      </a:prstGeom>
                      <a:noFill/>
                    </p:spPr>
                  </p:pic>
                </p:oleObj>
              </mc:Fallback>
            </mc:AlternateContent>
          </a:graphicData>
        </a:graphic>
      </p:graphicFrame>
    </p:spTree>
    <p:extLst>
      <p:ext uri="{BB962C8B-B14F-4D97-AF65-F5344CB8AC3E}">
        <p14:creationId xmlns:p14="http://schemas.microsoft.com/office/powerpoint/2010/main" val="1496300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4" name="CuadroTexto 13">
            <a:extLst>
              <a:ext uri="{FF2B5EF4-FFF2-40B4-BE49-F238E27FC236}">
                <a16:creationId xmlns:a16="http://schemas.microsoft.com/office/drawing/2014/main" id="{6F9785C5-9CFD-4976-B42B-CF67DF47FF8C}"/>
              </a:ext>
            </a:extLst>
          </p:cNvPr>
          <p:cNvSpPr txBox="1"/>
          <p:nvPr/>
        </p:nvSpPr>
        <p:spPr>
          <a:xfrm>
            <a:off x="118532" y="685995"/>
            <a:ext cx="3659976" cy="646331"/>
          </a:xfrm>
          <a:prstGeom prst="rect">
            <a:avLst/>
          </a:prstGeom>
          <a:noFill/>
        </p:spPr>
        <p:txBody>
          <a:bodyPr wrap="none" rtlCol="0">
            <a:spAutoFit/>
          </a:bodyPr>
          <a:lstStyle/>
          <a:p>
            <a:r>
              <a:rPr lang="es-EC" b="1" i="1" dirty="0"/>
              <a:t>Generación de población inicial</a:t>
            </a:r>
          </a:p>
          <a:p>
            <a:endParaRPr lang="es-EC" b="1" i="1" dirty="0"/>
          </a:p>
        </p:txBody>
      </p:sp>
      <p:graphicFrame>
        <p:nvGraphicFramePr>
          <p:cNvPr id="12" name="Objeto 11">
            <a:extLst>
              <a:ext uri="{FF2B5EF4-FFF2-40B4-BE49-F238E27FC236}">
                <a16:creationId xmlns:a16="http://schemas.microsoft.com/office/drawing/2014/main" id="{DFE39DB6-F56E-4385-9E4F-112CB70E7951}"/>
              </a:ext>
            </a:extLst>
          </p:cNvPr>
          <p:cNvGraphicFramePr>
            <a:graphicFrameLocks noChangeAspect="1"/>
          </p:cNvGraphicFramePr>
          <p:nvPr>
            <p:extLst>
              <p:ext uri="{D42A27DB-BD31-4B8C-83A1-F6EECF244321}">
                <p14:modId xmlns:p14="http://schemas.microsoft.com/office/powerpoint/2010/main" val="2169537599"/>
              </p:ext>
            </p:extLst>
          </p:nvPr>
        </p:nvGraphicFramePr>
        <p:xfrm>
          <a:off x="2903635" y="4032298"/>
          <a:ext cx="2979737" cy="409575"/>
        </p:xfrm>
        <a:graphic>
          <a:graphicData uri="http://schemas.openxmlformats.org/presentationml/2006/ole">
            <mc:AlternateContent xmlns:mc="http://schemas.openxmlformats.org/markup-compatibility/2006">
              <mc:Choice xmlns:v="urn:schemas-microsoft-com:vml" Requires="v">
                <p:oleObj spid="_x0000_s21527" name="Equation" r:id="rId5" imgW="1752480" imgH="241200" progId="Equation.DSMT4">
                  <p:embed/>
                </p:oleObj>
              </mc:Choice>
              <mc:Fallback>
                <p:oleObj name="Equation" r:id="rId5" imgW="1752480" imgH="241200" progId="Equation.DSMT4">
                  <p:embed/>
                  <p:pic>
                    <p:nvPicPr>
                      <p:cNvPr id="12" name="Objeto 11">
                        <a:extLst>
                          <a:ext uri="{FF2B5EF4-FFF2-40B4-BE49-F238E27FC236}">
                            <a16:creationId xmlns:a16="http://schemas.microsoft.com/office/drawing/2014/main" id="{DFE39DB6-F56E-4385-9E4F-112CB70E7951}"/>
                          </a:ext>
                        </a:extLst>
                      </p:cNvPr>
                      <p:cNvPicPr/>
                      <p:nvPr/>
                    </p:nvPicPr>
                    <p:blipFill>
                      <a:blip r:embed="rId6"/>
                      <a:stretch>
                        <a:fillRect/>
                      </a:stretch>
                    </p:blipFill>
                    <p:spPr>
                      <a:xfrm>
                        <a:off x="2903635" y="4032298"/>
                        <a:ext cx="2979737" cy="409575"/>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182D0266-57F8-468C-9666-4B5BD4E0A2FB}"/>
              </a:ext>
            </a:extLst>
          </p:cNvPr>
          <p:cNvPicPr>
            <a:picLocks noChangeAspect="1"/>
          </p:cNvPicPr>
          <p:nvPr/>
        </p:nvPicPr>
        <p:blipFill>
          <a:blip r:embed="rId7"/>
          <a:stretch>
            <a:fillRect/>
          </a:stretch>
        </p:blipFill>
        <p:spPr>
          <a:xfrm>
            <a:off x="1159294" y="1779540"/>
            <a:ext cx="6385057" cy="2179685"/>
          </a:xfrm>
          <a:prstGeom prst="rect">
            <a:avLst/>
          </a:prstGeom>
        </p:spPr>
      </p:pic>
      <p:sp>
        <p:nvSpPr>
          <p:cNvPr id="9" name="Rectangle 4">
            <a:extLst>
              <a:ext uri="{FF2B5EF4-FFF2-40B4-BE49-F238E27FC236}">
                <a16:creationId xmlns:a16="http://schemas.microsoft.com/office/drawing/2014/main" id="{37E0D1C7-1698-4EA1-A5D9-2039BC8B3AA1}"/>
              </a:ext>
            </a:extLst>
          </p:cNvPr>
          <p:cNvSpPr>
            <a:spLocks noChangeArrowheads="1"/>
          </p:cNvSpPr>
          <p:nvPr/>
        </p:nvSpPr>
        <p:spPr bwMode="auto">
          <a:xfrm>
            <a:off x="3890074" y="4394785"/>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13" name="Objeto 12">
            <a:extLst>
              <a:ext uri="{FF2B5EF4-FFF2-40B4-BE49-F238E27FC236}">
                <a16:creationId xmlns:a16="http://schemas.microsoft.com/office/drawing/2014/main" id="{E725CD6B-2A60-4AE3-A016-6869B5210F75}"/>
              </a:ext>
            </a:extLst>
          </p:cNvPr>
          <p:cNvGraphicFramePr>
            <a:graphicFrameLocks noChangeAspect="1"/>
          </p:cNvGraphicFramePr>
          <p:nvPr>
            <p:extLst>
              <p:ext uri="{D42A27DB-BD31-4B8C-83A1-F6EECF244321}">
                <p14:modId xmlns:p14="http://schemas.microsoft.com/office/powerpoint/2010/main" val="952760102"/>
              </p:ext>
            </p:extLst>
          </p:nvPr>
        </p:nvGraphicFramePr>
        <p:xfrm>
          <a:off x="3033713" y="4737100"/>
          <a:ext cx="2555875" cy="498475"/>
        </p:xfrm>
        <a:graphic>
          <a:graphicData uri="http://schemas.openxmlformats.org/presentationml/2006/ole">
            <mc:AlternateContent xmlns:mc="http://schemas.openxmlformats.org/markup-compatibility/2006">
              <mc:Choice xmlns:v="urn:schemas-microsoft-com:vml" Requires="v">
                <p:oleObj spid="_x0000_s21528" name="Equation" r:id="rId8" imgW="1244520" imgH="241200" progId="Equation.DSMT4">
                  <p:embed/>
                </p:oleObj>
              </mc:Choice>
              <mc:Fallback>
                <p:oleObj name="Equation" r:id="rId8" imgW="1244520" imgH="241200" progId="Equation.DSMT4">
                  <p:embed/>
                  <p:pic>
                    <p:nvPicPr>
                      <p:cNvPr id="0" name="Object 3"/>
                      <p:cNvPicPr>
                        <a:picLocks noChangeAspect="1" noChangeArrowheads="1"/>
                      </p:cNvPicPr>
                      <p:nvPr/>
                    </p:nvPicPr>
                    <p:blipFill>
                      <a:blip r:embed="rId9"/>
                      <a:srcRect/>
                      <a:stretch>
                        <a:fillRect/>
                      </a:stretch>
                    </p:blipFill>
                    <p:spPr bwMode="auto">
                      <a:xfrm>
                        <a:off x="3033713" y="4737100"/>
                        <a:ext cx="2555875" cy="498475"/>
                      </a:xfrm>
                      <a:prstGeom prst="rect">
                        <a:avLst/>
                      </a:prstGeom>
                      <a:noFill/>
                    </p:spPr>
                  </p:pic>
                </p:oleObj>
              </mc:Fallback>
            </mc:AlternateContent>
          </a:graphicData>
        </a:graphic>
      </p:graphicFrame>
    </p:spTree>
    <p:extLst>
      <p:ext uri="{BB962C8B-B14F-4D97-AF65-F5344CB8AC3E}">
        <p14:creationId xmlns:p14="http://schemas.microsoft.com/office/powerpoint/2010/main" val="169980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800493" cy="369332"/>
          </a:xfrm>
          <a:prstGeom prst="rect">
            <a:avLst/>
          </a:prstGeom>
          <a:noFill/>
        </p:spPr>
        <p:txBody>
          <a:bodyPr wrap="none" rtlCol="0">
            <a:spAutoFit/>
          </a:bodyPr>
          <a:lstStyle/>
          <a:p>
            <a:r>
              <a:rPr lang="es-EC" b="1" i="1" dirty="0"/>
              <a:t>Intensificación</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9" name="Rectángulo 28">
            <a:extLst>
              <a:ext uri="{FF2B5EF4-FFF2-40B4-BE49-F238E27FC236}">
                <a16:creationId xmlns:a16="http://schemas.microsoft.com/office/drawing/2014/main" id="{6850DF8A-B4DB-4899-9475-392E7035A950}"/>
              </a:ext>
            </a:extLst>
          </p:cNvPr>
          <p:cNvSpPr/>
          <p:nvPr/>
        </p:nvSpPr>
        <p:spPr>
          <a:xfrm>
            <a:off x="118532" y="2136217"/>
            <a:ext cx="8482807" cy="2118529"/>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C" dirty="0">
                <a:latin typeface="+mj-lt"/>
              </a:rPr>
              <a:t>Si el huevo de cuckoo tiene un buen ajuste respecto al huevo del nido, el huevo de cuckoo reemplaza al ya existente, caso contrario, el huevo de cuckoo es destruido por el ave dueña del nido; en otras palabras, solo si las nuevas soluciones creadas (cuckoos) son mejores pasarán a las siguientes generaciones.</a:t>
            </a:r>
            <a:r>
              <a:rPr lang="es-EC" dirty="0">
                <a:latin typeface="+mj-lt"/>
                <a:ea typeface="Calibri" panose="020F0502020204030204" pitchFamily="34" charset="0"/>
                <a:cs typeface="Times New Roman" panose="02020603050405020304" pitchFamily="18" charset="0"/>
              </a:rPr>
              <a:t> </a:t>
            </a:r>
          </a:p>
        </p:txBody>
      </p:sp>
      <p:sp>
        <p:nvSpPr>
          <p:cNvPr id="30" name="Rectángulo 29">
            <a:extLst>
              <a:ext uri="{FF2B5EF4-FFF2-40B4-BE49-F238E27FC236}">
                <a16:creationId xmlns:a16="http://schemas.microsoft.com/office/drawing/2014/main" id="{E5A196B9-12BF-4326-B14B-0D15E14EDCBF}"/>
              </a:ext>
            </a:extLst>
          </p:cNvPr>
          <p:cNvSpPr/>
          <p:nvPr/>
        </p:nvSpPr>
        <p:spPr>
          <a:xfrm>
            <a:off x="118531" y="1204354"/>
            <a:ext cx="8482807" cy="872034"/>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C" dirty="0"/>
              <a:t>Un cuckoo pone un huevo en un nido (se crea una nueva solución) que es muy parecido al huevo ya existente en un nido de la población inicial.</a:t>
            </a:r>
            <a:r>
              <a:rPr lang="es-EC" dirty="0">
                <a:latin typeface="+mj-lt"/>
                <a:ea typeface="Calibri" panose="020F0502020204030204" pitchFamily="34" charset="0"/>
                <a:cs typeface="Times New Roman" panose="02020603050405020304" pitchFamily="18" charset="0"/>
              </a:rPr>
              <a:t> </a:t>
            </a:r>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6" name="Objeto 5">
            <a:extLst>
              <a:ext uri="{FF2B5EF4-FFF2-40B4-BE49-F238E27FC236}">
                <a16:creationId xmlns:a16="http://schemas.microsoft.com/office/drawing/2014/main" id="{23C19F7F-EDC4-48F5-B859-BB06FF4ECE95}"/>
              </a:ext>
            </a:extLst>
          </p:cNvPr>
          <p:cNvGraphicFramePr>
            <a:graphicFrameLocks noChangeAspect="1"/>
          </p:cNvGraphicFramePr>
          <p:nvPr>
            <p:extLst>
              <p:ext uri="{D42A27DB-BD31-4B8C-83A1-F6EECF244321}">
                <p14:modId xmlns:p14="http://schemas.microsoft.com/office/powerpoint/2010/main" val="2248224771"/>
              </p:ext>
            </p:extLst>
          </p:nvPr>
        </p:nvGraphicFramePr>
        <p:xfrm>
          <a:off x="1002202" y="4737289"/>
          <a:ext cx="3177034" cy="434021"/>
        </p:xfrm>
        <a:graphic>
          <a:graphicData uri="http://schemas.openxmlformats.org/presentationml/2006/ole">
            <mc:AlternateContent xmlns:mc="http://schemas.openxmlformats.org/markup-compatibility/2006">
              <mc:Choice xmlns:v="urn:schemas-microsoft-com:vml" Requires="v">
                <p:oleObj spid="_x0000_s22586" name="Equation" r:id="rId5" imgW="1752600" imgH="241300" progId="Equation.DSMT4">
                  <p:embed/>
                </p:oleObj>
              </mc:Choice>
              <mc:Fallback>
                <p:oleObj name="Equation" r:id="rId5" imgW="1752600" imgH="2413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202" y="4737289"/>
                        <a:ext cx="3177034" cy="434021"/>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EF669D99-8388-4201-8384-FA772F479253}"/>
              </a:ext>
            </a:extLst>
          </p:cNvPr>
          <p:cNvSpPr>
            <a:spLocks noChangeArrowheads="1"/>
          </p:cNvSpPr>
          <p:nvPr/>
        </p:nvSpPr>
        <p:spPr bwMode="auto">
          <a:xfrm>
            <a:off x="0" y="0"/>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9" name="Objeto 8">
            <a:extLst>
              <a:ext uri="{FF2B5EF4-FFF2-40B4-BE49-F238E27FC236}">
                <a16:creationId xmlns:a16="http://schemas.microsoft.com/office/drawing/2014/main" id="{DDB3EE8E-65AA-4202-9804-5607FF3AA229}"/>
              </a:ext>
            </a:extLst>
          </p:cNvPr>
          <p:cNvGraphicFramePr>
            <a:graphicFrameLocks noChangeAspect="1"/>
          </p:cNvGraphicFramePr>
          <p:nvPr>
            <p:extLst>
              <p:ext uri="{D42A27DB-BD31-4B8C-83A1-F6EECF244321}">
                <p14:modId xmlns:p14="http://schemas.microsoft.com/office/powerpoint/2010/main" val="3777023720"/>
              </p:ext>
            </p:extLst>
          </p:nvPr>
        </p:nvGraphicFramePr>
        <p:xfrm>
          <a:off x="1230442" y="5316827"/>
          <a:ext cx="2444102" cy="391683"/>
        </p:xfrm>
        <a:graphic>
          <a:graphicData uri="http://schemas.openxmlformats.org/presentationml/2006/ole">
            <mc:AlternateContent xmlns:mc="http://schemas.openxmlformats.org/markup-compatibility/2006">
              <mc:Choice xmlns:v="urn:schemas-microsoft-com:vml" Requires="v">
                <p:oleObj spid="_x0000_s22587" name="Equation" r:id="rId7" imgW="1485900" imgH="241300" progId="Equation.DSMT4">
                  <p:embed/>
                </p:oleObj>
              </mc:Choice>
              <mc:Fallback>
                <p:oleObj name="Equation" r:id="rId7" imgW="1485900" imgH="2413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442" y="5316827"/>
                        <a:ext cx="2444102" cy="391683"/>
                      </a:xfrm>
                      <a:prstGeom prst="rect">
                        <a:avLst/>
                      </a:prstGeom>
                      <a:noFill/>
                    </p:spPr>
                  </p:pic>
                </p:oleObj>
              </mc:Fallback>
            </mc:AlternateContent>
          </a:graphicData>
        </a:graphic>
      </p:graphicFrame>
      <p:graphicFrame>
        <p:nvGraphicFramePr>
          <p:cNvPr id="12" name="Objeto 11">
            <a:extLst>
              <a:ext uri="{FF2B5EF4-FFF2-40B4-BE49-F238E27FC236}">
                <a16:creationId xmlns:a16="http://schemas.microsoft.com/office/drawing/2014/main" id="{C1907C0E-2A3B-41C2-9397-37D8F1C6EAE9}"/>
              </a:ext>
            </a:extLst>
          </p:cNvPr>
          <p:cNvGraphicFramePr>
            <a:graphicFrameLocks noChangeAspect="1"/>
          </p:cNvGraphicFramePr>
          <p:nvPr>
            <p:extLst>
              <p:ext uri="{D42A27DB-BD31-4B8C-83A1-F6EECF244321}">
                <p14:modId xmlns:p14="http://schemas.microsoft.com/office/powerpoint/2010/main" val="2065948878"/>
              </p:ext>
            </p:extLst>
          </p:nvPr>
        </p:nvGraphicFramePr>
        <p:xfrm>
          <a:off x="5471046" y="5238757"/>
          <a:ext cx="1770407" cy="391683"/>
        </p:xfrm>
        <a:graphic>
          <a:graphicData uri="http://schemas.openxmlformats.org/presentationml/2006/ole">
            <mc:AlternateContent xmlns:mc="http://schemas.openxmlformats.org/markup-compatibility/2006">
              <mc:Choice xmlns:v="urn:schemas-microsoft-com:vml" Requires="v">
                <p:oleObj spid="_x0000_s22588" name="Equation" r:id="rId9" imgW="1066800" imgH="228600" progId="Equation.DSMT4">
                  <p:embed/>
                </p:oleObj>
              </mc:Choice>
              <mc:Fallback>
                <p:oleObj name="Equation" r:id="rId9" imgW="1066800" imgH="2286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1046" y="5238757"/>
                        <a:ext cx="1770407" cy="391683"/>
                      </a:xfrm>
                      <a:prstGeom prst="rect">
                        <a:avLst/>
                      </a:prstGeom>
                      <a:noFill/>
                    </p:spPr>
                  </p:pic>
                </p:oleObj>
              </mc:Fallback>
            </mc:AlternateContent>
          </a:graphicData>
        </a:graphic>
      </p:graphicFrame>
      <p:graphicFrame>
        <p:nvGraphicFramePr>
          <p:cNvPr id="13" name="Objeto 12">
            <a:extLst>
              <a:ext uri="{FF2B5EF4-FFF2-40B4-BE49-F238E27FC236}">
                <a16:creationId xmlns:a16="http://schemas.microsoft.com/office/drawing/2014/main" id="{597596BA-B902-47B6-B8AC-DF487EC5C0F1}"/>
              </a:ext>
            </a:extLst>
          </p:cNvPr>
          <p:cNvGraphicFramePr>
            <a:graphicFrameLocks noChangeAspect="1"/>
          </p:cNvGraphicFramePr>
          <p:nvPr>
            <p:extLst>
              <p:ext uri="{D42A27DB-BD31-4B8C-83A1-F6EECF244321}">
                <p14:modId xmlns:p14="http://schemas.microsoft.com/office/powerpoint/2010/main" val="2284195535"/>
              </p:ext>
            </p:extLst>
          </p:nvPr>
        </p:nvGraphicFramePr>
        <p:xfrm>
          <a:off x="5701699" y="4735622"/>
          <a:ext cx="885203" cy="372717"/>
        </p:xfrm>
        <a:graphic>
          <a:graphicData uri="http://schemas.openxmlformats.org/presentationml/2006/ole">
            <mc:AlternateContent xmlns:mc="http://schemas.openxmlformats.org/markup-compatibility/2006">
              <mc:Choice xmlns:v="urn:schemas-microsoft-com:vml" Requires="v">
                <p:oleObj spid="_x0000_s22589" name="Equation" r:id="rId11" imgW="482400" imgH="203040" progId="Equation.DSMT4">
                  <p:embed/>
                </p:oleObj>
              </mc:Choice>
              <mc:Fallback>
                <p:oleObj name="Equation" r:id="rId11" imgW="482400" imgH="203040" progId="Equation.DSMT4">
                  <p:embed/>
                  <p:pic>
                    <p:nvPicPr>
                      <p:cNvPr id="0" name=""/>
                      <p:cNvPicPr/>
                      <p:nvPr/>
                    </p:nvPicPr>
                    <p:blipFill>
                      <a:blip r:embed="rId12"/>
                      <a:stretch>
                        <a:fillRect/>
                      </a:stretch>
                    </p:blipFill>
                    <p:spPr>
                      <a:xfrm>
                        <a:off x="5701699" y="4735622"/>
                        <a:ext cx="885203" cy="372717"/>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A4145B62-9083-4D57-8556-0E1653ABEF9A}"/>
              </a:ext>
            </a:extLst>
          </p:cNvPr>
          <p:cNvGraphicFramePr>
            <a:graphicFrameLocks noChangeAspect="1"/>
          </p:cNvGraphicFramePr>
          <p:nvPr>
            <p:extLst>
              <p:ext uri="{D42A27DB-BD31-4B8C-83A1-F6EECF244321}">
                <p14:modId xmlns:p14="http://schemas.microsoft.com/office/powerpoint/2010/main" val="1798375176"/>
              </p:ext>
            </p:extLst>
          </p:nvPr>
        </p:nvGraphicFramePr>
        <p:xfrm>
          <a:off x="4845704" y="5328815"/>
          <a:ext cx="139700" cy="301625"/>
        </p:xfrm>
        <a:graphic>
          <a:graphicData uri="http://schemas.openxmlformats.org/presentationml/2006/ole">
            <mc:AlternateContent xmlns:mc="http://schemas.openxmlformats.org/markup-compatibility/2006">
              <mc:Choice xmlns:v="urn:schemas-microsoft-com:vml" Requires="v">
                <p:oleObj spid="_x0000_s22590" name="Equation" r:id="rId13" imgW="75960" imgH="164880" progId="Equation.DSMT4">
                  <p:embed/>
                </p:oleObj>
              </mc:Choice>
              <mc:Fallback>
                <p:oleObj name="Equation" r:id="rId13" imgW="75960" imgH="164880" progId="Equation.DSMT4">
                  <p:embed/>
                  <p:pic>
                    <p:nvPicPr>
                      <p:cNvPr id="13" name="Objeto 12">
                        <a:extLst>
                          <a:ext uri="{FF2B5EF4-FFF2-40B4-BE49-F238E27FC236}">
                            <a16:creationId xmlns:a16="http://schemas.microsoft.com/office/drawing/2014/main" id="{597596BA-B902-47B6-B8AC-DF487EC5C0F1}"/>
                          </a:ext>
                        </a:extLst>
                      </p:cNvPr>
                      <p:cNvPicPr/>
                      <p:nvPr/>
                    </p:nvPicPr>
                    <p:blipFill>
                      <a:blip r:embed="rId14"/>
                      <a:stretch>
                        <a:fillRect/>
                      </a:stretch>
                    </p:blipFill>
                    <p:spPr>
                      <a:xfrm>
                        <a:off x="4845704" y="5328815"/>
                        <a:ext cx="139700" cy="301625"/>
                      </a:xfrm>
                      <a:prstGeom prst="rect">
                        <a:avLst/>
                      </a:prstGeom>
                    </p:spPr>
                  </p:pic>
                </p:oleObj>
              </mc:Fallback>
            </mc:AlternateContent>
          </a:graphicData>
        </a:graphic>
      </p:graphicFrame>
      <p:graphicFrame>
        <p:nvGraphicFramePr>
          <p:cNvPr id="19" name="Objeto 18">
            <a:extLst>
              <a:ext uri="{FF2B5EF4-FFF2-40B4-BE49-F238E27FC236}">
                <a16:creationId xmlns:a16="http://schemas.microsoft.com/office/drawing/2014/main" id="{9FA5D671-3ED6-4CCD-A150-A1636104F236}"/>
              </a:ext>
            </a:extLst>
          </p:cNvPr>
          <p:cNvGraphicFramePr>
            <a:graphicFrameLocks noChangeAspect="1"/>
          </p:cNvGraphicFramePr>
          <p:nvPr>
            <p:extLst>
              <p:ext uri="{D42A27DB-BD31-4B8C-83A1-F6EECF244321}">
                <p14:modId xmlns:p14="http://schemas.microsoft.com/office/powerpoint/2010/main" val="908913028"/>
              </p:ext>
            </p:extLst>
          </p:nvPr>
        </p:nvGraphicFramePr>
        <p:xfrm>
          <a:off x="4845704" y="4798933"/>
          <a:ext cx="139700" cy="301625"/>
        </p:xfrm>
        <a:graphic>
          <a:graphicData uri="http://schemas.openxmlformats.org/presentationml/2006/ole">
            <mc:AlternateContent xmlns:mc="http://schemas.openxmlformats.org/markup-compatibility/2006">
              <mc:Choice xmlns:v="urn:schemas-microsoft-com:vml" Requires="v">
                <p:oleObj spid="_x0000_s22591" name="Equation" r:id="rId15" imgW="75960" imgH="164880" progId="Equation.DSMT4">
                  <p:embed/>
                </p:oleObj>
              </mc:Choice>
              <mc:Fallback>
                <p:oleObj name="Equation" r:id="rId15" imgW="75960" imgH="164880" progId="Equation.DSMT4">
                  <p:embed/>
                  <p:pic>
                    <p:nvPicPr>
                      <p:cNvPr id="18" name="Objeto 17">
                        <a:extLst>
                          <a:ext uri="{FF2B5EF4-FFF2-40B4-BE49-F238E27FC236}">
                            <a16:creationId xmlns:a16="http://schemas.microsoft.com/office/drawing/2014/main" id="{A4145B62-9083-4D57-8556-0E1653ABEF9A}"/>
                          </a:ext>
                        </a:extLst>
                      </p:cNvPr>
                      <p:cNvPicPr/>
                      <p:nvPr/>
                    </p:nvPicPr>
                    <p:blipFill>
                      <a:blip r:embed="rId14"/>
                      <a:stretch>
                        <a:fillRect/>
                      </a:stretch>
                    </p:blipFill>
                    <p:spPr>
                      <a:xfrm>
                        <a:off x="4845704" y="4798933"/>
                        <a:ext cx="139700" cy="301625"/>
                      </a:xfrm>
                      <a:prstGeom prst="rect">
                        <a:avLst/>
                      </a:prstGeom>
                    </p:spPr>
                  </p:pic>
                </p:oleObj>
              </mc:Fallback>
            </mc:AlternateContent>
          </a:graphicData>
        </a:graphic>
      </p:graphicFrame>
      <p:sp>
        <p:nvSpPr>
          <p:cNvPr id="20" name="Rectángulo 19">
            <a:extLst>
              <a:ext uri="{FF2B5EF4-FFF2-40B4-BE49-F238E27FC236}">
                <a16:creationId xmlns:a16="http://schemas.microsoft.com/office/drawing/2014/main" id="{09F80A9B-89FA-4673-97CE-863E9AD3F86F}"/>
              </a:ext>
            </a:extLst>
          </p:cNvPr>
          <p:cNvSpPr/>
          <p:nvPr/>
        </p:nvSpPr>
        <p:spPr>
          <a:xfrm>
            <a:off x="117033" y="4203012"/>
            <a:ext cx="5013767" cy="416011"/>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sz="1600" b="1" dirty="0">
                <a:latin typeface="+mj-lt"/>
              </a:rPr>
              <a:t>Funciones de pertenencia</a:t>
            </a:r>
            <a:r>
              <a:rPr lang="es-EC" sz="1600" b="1" dirty="0">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5896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800493" cy="369332"/>
          </a:xfrm>
          <a:prstGeom prst="rect">
            <a:avLst/>
          </a:prstGeom>
          <a:noFill/>
        </p:spPr>
        <p:txBody>
          <a:bodyPr wrap="none" rtlCol="0">
            <a:spAutoFit/>
          </a:bodyPr>
          <a:lstStyle/>
          <a:p>
            <a:r>
              <a:rPr lang="es-EC" b="1" i="1" dirty="0"/>
              <a:t>Intensificación</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4">
            <a:extLst>
              <a:ext uri="{FF2B5EF4-FFF2-40B4-BE49-F238E27FC236}">
                <a16:creationId xmlns:a16="http://schemas.microsoft.com/office/drawing/2014/main" id="{EF669D99-8388-4201-8384-FA772F479253}"/>
              </a:ext>
            </a:extLst>
          </p:cNvPr>
          <p:cNvSpPr>
            <a:spLocks noChangeArrowheads="1"/>
          </p:cNvSpPr>
          <p:nvPr/>
        </p:nvSpPr>
        <p:spPr bwMode="auto">
          <a:xfrm>
            <a:off x="0" y="0"/>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9">
            <a:extLst>
              <a:ext uri="{FF2B5EF4-FFF2-40B4-BE49-F238E27FC236}">
                <a16:creationId xmlns:a16="http://schemas.microsoft.com/office/drawing/2014/main" id="{20D35AF0-3FEC-40ED-9B1D-C867B33F6FD3}"/>
              </a:ext>
            </a:extLst>
          </p:cNvPr>
          <p:cNvSpPr>
            <a:spLocks noChangeArrowheads="1"/>
          </p:cNvSpPr>
          <p:nvPr/>
        </p:nvSpPr>
        <p:spPr bwMode="auto">
          <a:xfrm>
            <a:off x="520700" y="1385911"/>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14" name="Objeto 13">
            <a:extLst>
              <a:ext uri="{FF2B5EF4-FFF2-40B4-BE49-F238E27FC236}">
                <a16:creationId xmlns:a16="http://schemas.microsoft.com/office/drawing/2014/main" id="{84B43F00-6AD1-4787-950B-075009BA5C7C}"/>
              </a:ext>
            </a:extLst>
          </p:cNvPr>
          <p:cNvGraphicFramePr>
            <a:graphicFrameLocks noChangeAspect="1"/>
          </p:cNvGraphicFramePr>
          <p:nvPr>
            <p:extLst>
              <p:ext uri="{D42A27DB-BD31-4B8C-83A1-F6EECF244321}">
                <p14:modId xmlns:p14="http://schemas.microsoft.com/office/powerpoint/2010/main" val="4150268297"/>
              </p:ext>
            </p:extLst>
          </p:nvPr>
        </p:nvGraphicFramePr>
        <p:xfrm>
          <a:off x="1018779" y="1505840"/>
          <a:ext cx="3671630" cy="402591"/>
        </p:xfrm>
        <a:graphic>
          <a:graphicData uri="http://schemas.openxmlformats.org/presentationml/2006/ole">
            <mc:AlternateContent xmlns:mc="http://schemas.openxmlformats.org/markup-compatibility/2006">
              <mc:Choice xmlns:v="urn:schemas-microsoft-com:vml" Requires="v">
                <p:oleObj spid="_x0000_s23584" name="Equation" r:id="rId5" imgW="2171700" imgH="241300" progId="Equation.DSMT4">
                  <p:embed/>
                </p:oleObj>
              </mc:Choice>
              <mc:Fallback>
                <p:oleObj name="Equation" r:id="rId5" imgW="2171700" imgH="2413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779" y="1505840"/>
                        <a:ext cx="3671630" cy="402591"/>
                      </a:xfrm>
                      <a:prstGeom prst="rect">
                        <a:avLst/>
                      </a:prstGeom>
                      <a:noFill/>
                    </p:spPr>
                  </p:pic>
                </p:oleObj>
              </mc:Fallback>
            </mc:AlternateContent>
          </a:graphicData>
        </a:graphic>
      </p:graphicFrame>
      <p:sp>
        <p:nvSpPr>
          <p:cNvPr id="20" name="Rectángulo 19">
            <a:extLst>
              <a:ext uri="{FF2B5EF4-FFF2-40B4-BE49-F238E27FC236}">
                <a16:creationId xmlns:a16="http://schemas.microsoft.com/office/drawing/2014/main" id="{DC9C0388-C517-4AEF-B7B0-0654C8C43FE2}"/>
              </a:ext>
            </a:extLst>
          </p:cNvPr>
          <p:cNvSpPr/>
          <p:nvPr/>
        </p:nvSpPr>
        <p:spPr>
          <a:xfrm>
            <a:off x="118533" y="1012268"/>
            <a:ext cx="5013767" cy="416011"/>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sz="1600" b="1" dirty="0">
                <a:latin typeface="+mj-lt"/>
              </a:rPr>
              <a:t>Base de reglas</a:t>
            </a:r>
            <a:r>
              <a:rPr lang="es-EC" sz="1600" b="1" dirty="0">
                <a:latin typeface="+mj-lt"/>
                <a:ea typeface="Calibri" panose="020F0502020204030204" pitchFamily="34" charset="0"/>
                <a:cs typeface="Times New Roman" panose="02020603050405020304" pitchFamily="18" charset="0"/>
              </a:rPr>
              <a:t>:</a:t>
            </a:r>
          </a:p>
        </p:txBody>
      </p:sp>
      <p:graphicFrame>
        <p:nvGraphicFramePr>
          <p:cNvPr id="16" name="Objeto 15">
            <a:extLst>
              <a:ext uri="{FF2B5EF4-FFF2-40B4-BE49-F238E27FC236}">
                <a16:creationId xmlns:a16="http://schemas.microsoft.com/office/drawing/2014/main" id="{17A42254-1425-45A9-8D05-3DDB39C873C7}"/>
              </a:ext>
            </a:extLst>
          </p:cNvPr>
          <p:cNvGraphicFramePr>
            <a:graphicFrameLocks noChangeAspect="1"/>
          </p:cNvGraphicFramePr>
          <p:nvPr>
            <p:extLst>
              <p:ext uri="{D42A27DB-BD31-4B8C-83A1-F6EECF244321}">
                <p14:modId xmlns:p14="http://schemas.microsoft.com/office/powerpoint/2010/main" val="1996621504"/>
              </p:ext>
            </p:extLst>
          </p:nvPr>
        </p:nvGraphicFramePr>
        <p:xfrm>
          <a:off x="1018779" y="2029759"/>
          <a:ext cx="1237888" cy="368419"/>
        </p:xfrm>
        <a:graphic>
          <a:graphicData uri="http://schemas.openxmlformats.org/presentationml/2006/ole">
            <mc:AlternateContent xmlns:mc="http://schemas.openxmlformats.org/markup-compatibility/2006">
              <mc:Choice xmlns:v="urn:schemas-microsoft-com:vml" Requires="v">
                <p:oleObj spid="_x0000_s23585" name="Equation" r:id="rId7" imgW="800100" imgH="228600" progId="Equation.DSMT4">
                  <p:embed/>
                </p:oleObj>
              </mc:Choice>
              <mc:Fallback>
                <p:oleObj name="Equation" r:id="rId7" imgW="800100" imgH="2286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779" y="2029759"/>
                        <a:ext cx="1237888" cy="368419"/>
                      </a:xfrm>
                      <a:prstGeom prst="rect">
                        <a:avLst/>
                      </a:prstGeom>
                      <a:noFill/>
                    </p:spPr>
                  </p:pic>
                </p:oleObj>
              </mc:Fallback>
            </mc:AlternateContent>
          </a:graphicData>
        </a:graphic>
      </p:graphicFrame>
      <p:sp>
        <p:nvSpPr>
          <p:cNvPr id="22" name="CuadroTexto 21">
            <a:extLst>
              <a:ext uri="{FF2B5EF4-FFF2-40B4-BE49-F238E27FC236}">
                <a16:creationId xmlns:a16="http://schemas.microsoft.com/office/drawing/2014/main" id="{91136AD7-606E-4DFF-8760-A8A9C04BA6A3}"/>
              </a:ext>
            </a:extLst>
          </p:cNvPr>
          <p:cNvSpPr txBox="1"/>
          <p:nvPr/>
        </p:nvSpPr>
        <p:spPr>
          <a:xfrm>
            <a:off x="118533" y="2519503"/>
            <a:ext cx="1826141" cy="369332"/>
          </a:xfrm>
          <a:prstGeom prst="rect">
            <a:avLst/>
          </a:prstGeom>
          <a:noFill/>
        </p:spPr>
        <p:txBody>
          <a:bodyPr wrap="none" rtlCol="0">
            <a:spAutoFit/>
          </a:bodyPr>
          <a:lstStyle/>
          <a:p>
            <a:r>
              <a:rPr lang="es-EC" b="1" i="1" dirty="0"/>
              <a:t>Diversificación</a:t>
            </a:r>
          </a:p>
        </p:txBody>
      </p:sp>
      <p:sp>
        <p:nvSpPr>
          <p:cNvPr id="23" name="Rectángulo 22">
            <a:extLst>
              <a:ext uri="{FF2B5EF4-FFF2-40B4-BE49-F238E27FC236}">
                <a16:creationId xmlns:a16="http://schemas.microsoft.com/office/drawing/2014/main" id="{91126AF6-D1A0-4661-AC31-2B06FE43C8B0}"/>
              </a:ext>
            </a:extLst>
          </p:cNvPr>
          <p:cNvSpPr/>
          <p:nvPr/>
        </p:nvSpPr>
        <p:spPr>
          <a:xfrm>
            <a:off x="118532" y="2920794"/>
            <a:ext cx="8482807" cy="2005934"/>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C" sz="1700" dirty="0"/>
              <a:t>Una solución de prueba es generada mediante un valor de “mutación” que se obtiene al calcular el desplazamiento diferencial entre dos soluciones actuales seleccionadas de manera aleatoria y al multiplicar este valor por un número aleatorio. En segundo lugar, una nueva solución se obtiene mediante una “recombinación” resultante entre una solución actual y la solución de prueba </a:t>
            </a:r>
            <a:endParaRPr lang="es-EC" sz="1700" dirty="0">
              <a:latin typeface="+mj-lt"/>
              <a:ea typeface="Calibri" panose="020F0502020204030204" pitchFamily="34" charset="0"/>
              <a:cs typeface="Times New Roman" panose="02020603050405020304" pitchFamily="18" charset="0"/>
            </a:endParaRPr>
          </a:p>
        </p:txBody>
      </p:sp>
      <p:sp>
        <p:nvSpPr>
          <p:cNvPr id="17" name="Rectangle 13">
            <a:extLst>
              <a:ext uri="{FF2B5EF4-FFF2-40B4-BE49-F238E27FC236}">
                <a16:creationId xmlns:a16="http://schemas.microsoft.com/office/drawing/2014/main" id="{86F99538-9F28-4D27-9BD9-E4A6C917D22B}"/>
              </a:ext>
            </a:extLst>
          </p:cNvPr>
          <p:cNvSpPr>
            <a:spLocks noChangeArrowheads="1"/>
          </p:cNvSpPr>
          <p:nvPr/>
        </p:nvSpPr>
        <p:spPr bwMode="auto">
          <a:xfrm>
            <a:off x="2048669" y="4986313"/>
            <a:ext cx="111728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21" name="Objeto 20">
            <a:extLst>
              <a:ext uri="{FF2B5EF4-FFF2-40B4-BE49-F238E27FC236}">
                <a16:creationId xmlns:a16="http://schemas.microsoft.com/office/drawing/2014/main" id="{32705716-F83F-42FC-B29A-4B005FAD85C4}"/>
              </a:ext>
            </a:extLst>
          </p:cNvPr>
          <p:cNvGraphicFramePr>
            <a:graphicFrameLocks noChangeAspect="1"/>
          </p:cNvGraphicFramePr>
          <p:nvPr>
            <p:extLst>
              <p:ext uri="{D42A27DB-BD31-4B8C-83A1-F6EECF244321}">
                <p14:modId xmlns:p14="http://schemas.microsoft.com/office/powerpoint/2010/main" val="3956397395"/>
              </p:ext>
            </p:extLst>
          </p:nvPr>
        </p:nvGraphicFramePr>
        <p:xfrm>
          <a:off x="2048669" y="5011714"/>
          <a:ext cx="4098131" cy="788697"/>
        </p:xfrm>
        <a:graphic>
          <a:graphicData uri="http://schemas.openxmlformats.org/presentationml/2006/ole">
            <mc:AlternateContent xmlns:mc="http://schemas.openxmlformats.org/markup-compatibility/2006">
              <mc:Choice xmlns:v="urn:schemas-microsoft-com:vml" Requires="v">
                <p:oleObj spid="_x0000_s23586" name="Equation" r:id="rId9" imgW="2514600" imgH="482600" progId="Equation.DSMT4">
                  <p:embed/>
                </p:oleObj>
              </mc:Choice>
              <mc:Fallback>
                <p:oleObj name="Equation" r:id="rId9" imgW="2514600" imgH="48260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8669" y="5011714"/>
                        <a:ext cx="4098131" cy="788697"/>
                      </a:xfrm>
                      <a:prstGeom prst="rect">
                        <a:avLst/>
                      </a:prstGeom>
                      <a:noFill/>
                    </p:spPr>
                  </p:pic>
                </p:oleObj>
              </mc:Fallback>
            </mc:AlternateContent>
          </a:graphicData>
        </a:graphic>
      </p:graphicFrame>
    </p:spTree>
    <p:extLst>
      <p:ext uri="{BB962C8B-B14F-4D97-AF65-F5344CB8AC3E}">
        <p14:creationId xmlns:p14="http://schemas.microsoft.com/office/powerpoint/2010/main" val="215180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1095411411"/>
              </p:ext>
            </p:extLst>
          </p:nvPr>
        </p:nvGraphicFramePr>
        <p:xfrm>
          <a:off x="740376" y="1008536"/>
          <a:ext cx="7664836"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7273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Ajuste de Parámetros del FLC</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9">
            <a:extLst>
              <a:ext uri="{FF2B5EF4-FFF2-40B4-BE49-F238E27FC236}">
                <a16:creationId xmlns:a16="http://schemas.microsoft.com/office/drawing/2014/main" id="{81271441-08A6-4467-A3A5-93B8DFD45204}"/>
              </a:ext>
            </a:extLst>
          </p:cNvPr>
          <p:cNvSpPr>
            <a:spLocks noChangeArrowheads="1"/>
          </p:cNvSpPr>
          <p:nvPr/>
        </p:nvSpPr>
        <p:spPr bwMode="auto">
          <a:xfrm>
            <a:off x="833437" y="3634713"/>
            <a:ext cx="10415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5" name="Rectangle 11">
            <a:extLst>
              <a:ext uri="{FF2B5EF4-FFF2-40B4-BE49-F238E27FC236}">
                <a16:creationId xmlns:a16="http://schemas.microsoft.com/office/drawing/2014/main" id="{61DC6BD8-ECFF-42A6-9E3C-E1339E228716}"/>
              </a:ext>
            </a:extLst>
          </p:cNvPr>
          <p:cNvSpPr>
            <a:spLocks noChangeArrowheads="1"/>
          </p:cNvSpPr>
          <p:nvPr/>
        </p:nvSpPr>
        <p:spPr bwMode="auto">
          <a:xfrm>
            <a:off x="795336" y="4895655"/>
            <a:ext cx="9887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8" name="Imagen 7">
            <a:extLst>
              <a:ext uri="{FF2B5EF4-FFF2-40B4-BE49-F238E27FC236}">
                <a16:creationId xmlns:a16="http://schemas.microsoft.com/office/drawing/2014/main" id="{CBD5E398-10CC-4EB2-94A1-E2AD427D2456}"/>
              </a:ext>
            </a:extLst>
          </p:cNvPr>
          <p:cNvPicPr>
            <a:picLocks noChangeAspect="1"/>
          </p:cNvPicPr>
          <p:nvPr/>
        </p:nvPicPr>
        <p:blipFill>
          <a:blip r:embed="rId4"/>
          <a:stretch>
            <a:fillRect/>
          </a:stretch>
        </p:blipFill>
        <p:spPr>
          <a:xfrm>
            <a:off x="139575" y="682755"/>
            <a:ext cx="8866437" cy="5201625"/>
          </a:xfrm>
          <a:prstGeom prst="rect">
            <a:avLst/>
          </a:prstGeom>
        </p:spPr>
      </p:pic>
      <p:sp>
        <p:nvSpPr>
          <p:cNvPr id="14" name="Rectangle 6">
            <a:extLst>
              <a:ext uri="{FF2B5EF4-FFF2-40B4-BE49-F238E27FC236}">
                <a16:creationId xmlns:a16="http://schemas.microsoft.com/office/drawing/2014/main" id="{575B4557-A754-4063-9B4E-04B8CEC31FA1}"/>
              </a:ext>
            </a:extLst>
          </p:cNvPr>
          <p:cNvSpPr>
            <a:spLocks noChangeArrowheads="1"/>
          </p:cNvSpPr>
          <p:nvPr/>
        </p:nvSpPr>
        <p:spPr bwMode="auto">
          <a:xfrm>
            <a:off x="2043842" y="5882605"/>
            <a:ext cx="50579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1013">
                <a:latin typeface="+mj-lt"/>
                <a:ea typeface="Calibri" panose="020F0502020204030204" pitchFamily="34" charset="0"/>
                <a:cs typeface="Times New Roman" panose="02020603050405020304" pitchFamily="18" charset="0"/>
              </a:rPr>
              <a:t>16</a:t>
            </a:r>
            <a:r>
              <a:rPr kumimoji="0" lang="es-EC" altLang="es-EC" sz="1200" b="1" i="1" u="none" strike="noStrike" cap="none" normalizeH="0" baseline="0" dirty="0" bmk="_Toc6181013">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13">
                <a:ln>
                  <a:noFill/>
                </a:ln>
                <a:solidFill>
                  <a:schemeClr val="tx1"/>
                </a:solidFill>
                <a:effectLst/>
                <a:latin typeface="+mj-lt"/>
                <a:ea typeface="Calibri" panose="020F0502020204030204" pitchFamily="34" charset="0"/>
                <a:cs typeface="Times New Roman" panose="02020603050405020304" pitchFamily="18" charset="0"/>
              </a:rPr>
              <a:t>Diagrama de Flujo del algoritmo implementado.</a:t>
            </a:r>
            <a:endParaRPr kumimoji="0" lang="es-EC" altLang="es-EC"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33792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721378457"/>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568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0" name="Rectángulo 29">
            <a:extLst>
              <a:ext uri="{FF2B5EF4-FFF2-40B4-BE49-F238E27FC236}">
                <a16:creationId xmlns:a16="http://schemas.microsoft.com/office/drawing/2014/main" id="{E5A196B9-12BF-4326-B14B-0D15E14EDCBF}"/>
              </a:ext>
            </a:extLst>
          </p:cNvPr>
          <p:cNvSpPr/>
          <p:nvPr/>
        </p:nvSpPr>
        <p:spPr>
          <a:xfrm>
            <a:off x="118531" y="746989"/>
            <a:ext cx="8482807" cy="1703030"/>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t>El proceso de optimización de los parámetros del controlador Fuzzy Logic tomó aproximadamente 960 horas en una computadora Intel(R) Core (TM) i7-4510U CPU(2.00GHz) con el programa Matlab® que ejecutó 300 iteraciones en total para encontrar la solución óptima a la función de costo definida</a:t>
            </a:r>
            <a:r>
              <a:rPr lang="es-EC" dirty="0">
                <a:latin typeface="+mj-lt"/>
                <a:ea typeface="Calibri" panose="020F0502020204030204" pitchFamily="34" charset="0"/>
                <a:cs typeface="Times New Roman" panose="02020603050405020304" pitchFamily="18" charset="0"/>
              </a:rPr>
              <a:t> </a:t>
            </a:r>
          </a:p>
        </p:txBody>
      </p:sp>
      <p:sp>
        <p:nvSpPr>
          <p:cNvPr id="12" name="CuadroTexto 11">
            <a:extLst>
              <a:ext uri="{FF2B5EF4-FFF2-40B4-BE49-F238E27FC236}">
                <a16:creationId xmlns:a16="http://schemas.microsoft.com/office/drawing/2014/main" id="{EA3B4961-D3CC-4CB0-B443-4914ECD2A8E2}"/>
              </a:ext>
            </a:extLst>
          </p:cNvPr>
          <p:cNvSpPr txBox="1"/>
          <p:nvPr/>
        </p:nvSpPr>
        <p:spPr>
          <a:xfrm>
            <a:off x="118531" y="2555142"/>
            <a:ext cx="3326552" cy="369332"/>
          </a:xfrm>
          <a:prstGeom prst="rect">
            <a:avLst/>
          </a:prstGeom>
          <a:noFill/>
        </p:spPr>
        <p:txBody>
          <a:bodyPr wrap="none" rtlCol="0">
            <a:spAutoFit/>
          </a:bodyPr>
          <a:lstStyle/>
          <a:p>
            <a:r>
              <a:rPr lang="es-EC" b="1" i="1" dirty="0"/>
              <a:t>Entrada: Error de Predicción</a:t>
            </a:r>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3318" name="Imagen 20">
            <a:extLst>
              <a:ext uri="{FF2B5EF4-FFF2-40B4-BE49-F238E27FC236}">
                <a16:creationId xmlns:a16="http://schemas.microsoft.com/office/drawing/2014/main" id="{58ADD40C-A32C-4352-9B80-FEAD045D3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98" r="9055"/>
          <a:stretch>
            <a:fillRect/>
          </a:stretch>
        </p:blipFill>
        <p:spPr bwMode="auto">
          <a:xfrm>
            <a:off x="316672" y="2895020"/>
            <a:ext cx="4126080" cy="21019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a:extLst>
              <a:ext uri="{FF2B5EF4-FFF2-40B4-BE49-F238E27FC236}">
                <a16:creationId xmlns:a16="http://schemas.microsoft.com/office/drawing/2014/main" id="{E1DFF613-F398-476D-AA98-B4CFFEA5EF27}"/>
              </a:ext>
            </a:extLst>
          </p:cNvPr>
          <p:cNvSpPr>
            <a:spLocks noChangeArrowheads="1"/>
          </p:cNvSpPr>
          <p:nvPr/>
        </p:nvSpPr>
        <p:spPr bwMode="auto">
          <a:xfrm>
            <a:off x="213691" y="4921759"/>
            <a:ext cx="4532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1015">
                <a:latin typeface="+mj-lt"/>
                <a:ea typeface="Calibri" panose="020F0502020204030204" pitchFamily="34" charset="0"/>
                <a:cs typeface="Times New Roman" panose="02020603050405020304" pitchFamily="18" charset="0"/>
              </a:rPr>
              <a:t>17</a:t>
            </a:r>
            <a:r>
              <a:rPr kumimoji="0" lang="es-EC" altLang="es-EC" sz="1200" b="1" i="1" u="none" strike="noStrike" cap="none" normalizeH="0" baseline="0" dirty="0" bmk="_Toc6181015">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15">
                <a:ln>
                  <a:noFill/>
                </a:ln>
                <a:solidFill>
                  <a:schemeClr val="tx1"/>
                </a:solidFill>
                <a:effectLst/>
                <a:latin typeface="+mj-lt"/>
                <a:ea typeface="Calibri" panose="020F0502020204030204" pitchFamily="34" charset="0"/>
                <a:cs typeface="Times New Roman" panose="02020603050405020304" pitchFamily="18" charset="0"/>
              </a:rPr>
              <a:t>MF optimizadas para la entrada </a:t>
            </a:r>
            <a:r>
              <a:rPr kumimoji="0" lang="es-EC" altLang="es-EC" sz="1200" b="0" i="1" u="none" strike="noStrike" cap="none" normalizeH="0" baseline="0" dirty="0" bmk="_Toc6181015">
                <a:ln>
                  <a:noFill/>
                </a:ln>
                <a:solidFill>
                  <a:schemeClr val="tx1"/>
                </a:solidFill>
                <a:effectLst/>
                <a:latin typeface="+mj-lt"/>
                <a:ea typeface="Calibri" panose="020F0502020204030204" pitchFamily="34" charset="0"/>
                <a:cs typeface="Times New Roman" panose="02020603050405020304" pitchFamily="18" charset="0"/>
              </a:rPr>
              <a:t>P</a:t>
            </a:r>
            <a:r>
              <a:rPr kumimoji="0" lang="es-EC" altLang="es-EC" sz="1200" b="0" i="1" u="none" strike="noStrike" cap="none" normalizeH="0" baseline="-30000" dirty="0" bmk="_Toc6181015">
                <a:ln>
                  <a:noFill/>
                </a:ln>
                <a:solidFill>
                  <a:schemeClr val="tx1"/>
                </a:solidFill>
                <a:effectLst/>
                <a:latin typeface="+mj-lt"/>
                <a:ea typeface="Calibri" panose="020F0502020204030204" pitchFamily="34" charset="0"/>
                <a:cs typeface="Times New Roman" panose="02020603050405020304" pitchFamily="18" charset="0"/>
              </a:rPr>
              <a:t>E</a:t>
            </a:r>
            <a:r>
              <a:rPr kumimoji="0" lang="es-EC" altLang="es-EC" sz="1200" b="0" i="0" u="none" strike="noStrike" cap="none" normalizeH="0" baseline="0" dirty="0" bmk="_Toc6181015">
                <a:ln>
                  <a:noFill/>
                </a:ln>
                <a:solidFill>
                  <a:schemeClr val="tx1"/>
                </a:solidFill>
                <a:effectLst/>
                <a:latin typeface="+mj-lt"/>
                <a:ea typeface="Calibri" panose="020F0502020204030204" pitchFamily="34" charset="0"/>
                <a:cs typeface="Times New Roman" panose="02020603050405020304" pitchFamily="18" charset="0"/>
              </a:rPr>
              <a:t> mediante el algoritmo CS.</a:t>
            </a:r>
            <a:endParaRPr kumimoji="0" lang="es-EC" altLang="es-EC" sz="1800" b="0" i="0" u="none" strike="noStrike" cap="none" normalizeH="0" baseline="0" dirty="0">
              <a:ln>
                <a:noFill/>
              </a:ln>
              <a:solidFill>
                <a:schemeClr val="tx1"/>
              </a:solidFill>
              <a:effectLst/>
              <a:latin typeface="+mj-lt"/>
            </a:endParaRPr>
          </a:p>
        </p:txBody>
      </p:sp>
      <p:sp>
        <p:nvSpPr>
          <p:cNvPr id="19" name="Rectangle 15">
            <a:extLst>
              <a:ext uri="{FF2B5EF4-FFF2-40B4-BE49-F238E27FC236}">
                <a16:creationId xmlns:a16="http://schemas.microsoft.com/office/drawing/2014/main" id="{70A2D21F-611F-4CC7-9F08-72A76880D9B1}"/>
              </a:ext>
            </a:extLst>
          </p:cNvPr>
          <p:cNvSpPr>
            <a:spLocks noChangeArrowheads="1"/>
          </p:cNvSpPr>
          <p:nvPr/>
        </p:nvSpPr>
        <p:spPr bwMode="auto">
          <a:xfrm>
            <a:off x="4381673"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3326" name="Imagen 11">
            <a:extLst>
              <a:ext uri="{FF2B5EF4-FFF2-40B4-BE49-F238E27FC236}">
                <a16:creationId xmlns:a16="http://schemas.microsoft.com/office/drawing/2014/main" id="{C6D1EAE2-9C25-4A7B-A278-44DDABA09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590" y="2890528"/>
            <a:ext cx="4933627" cy="210196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6">
            <a:extLst>
              <a:ext uri="{FF2B5EF4-FFF2-40B4-BE49-F238E27FC236}">
                <a16:creationId xmlns:a16="http://schemas.microsoft.com/office/drawing/2014/main" id="{44C45CBD-880F-4509-8043-996D325A9003}"/>
              </a:ext>
            </a:extLst>
          </p:cNvPr>
          <p:cNvSpPr>
            <a:spLocks noChangeArrowheads="1"/>
          </p:cNvSpPr>
          <p:nvPr/>
        </p:nvSpPr>
        <p:spPr bwMode="auto">
          <a:xfrm>
            <a:off x="4645364" y="4927972"/>
            <a:ext cx="412608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1016">
                <a:latin typeface="+mj-lt"/>
                <a:ea typeface="Calibri" panose="020F0502020204030204" pitchFamily="34" charset="0"/>
                <a:cs typeface="Times New Roman" panose="02020603050405020304" pitchFamily="18" charset="0"/>
              </a:rPr>
              <a:t>18</a:t>
            </a:r>
            <a:r>
              <a:rPr kumimoji="0" lang="es-EC" altLang="es-EC" sz="1200" b="1" i="1" u="none" strike="noStrike" cap="none" normalizeH="0" baseline="0" dirty="0" bmk="_Toc6181016">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16">
                <a:ln>
                  <a:noFill/>
                </a:ln>
                <a:solidFill>
                  <a:schemeClr val="tx1"/>
                </a:solidFill>
                <a:effectLst/>
                <a:latin typeface="+mj-lt"/>
                <a:ea typeface="Calibri" panose="020F0502020204030204" pitchFamily="34" charset="0"/>
                <a:cs typeface="Times New Roman" panose="02020603050405020304" pitchFamily="18" charset="0"/>
              </a:rPr>
              <a:t>MF optimizadas para la entrada </a:t>
            </a:r>
            <a:r>
              <a:rPr kumimoji="0" lang="es-EC" altLang="es-EC" sz="1200" b="0" i="1" u="none" strike="noStrike" cap="none" normalizeH="0" baseline="0" dirty="0" bmk="_Toc6181016">
                <a:ln>
                  <a:noFill/>
                </a:ln>
                <a:solidFill>
                  <a:schemeClr val="tx1"/>
                </a:solidFill>
                <a:effectLst/>
                <a:latin typeface="+mj-lt"/>
                <a:ea typeface="Calibri" panose="020F0502020204030204" pitchFamily="34" charset="0"/>
                <a:cs typeface="Times New Roman" panose="02020603050405020304" pitchFamily="18" charset="0"/>
              </a:rPr>
              <a:t>P</a:t>
            </a:r>
            <a:r>
              <a:rPr kumimoji="0" lang="es-EC" altLang="es-EC" sz="1200" b="0" i="1" u="none" strike="noStrike" cap="none" normalizeH="0" baseline="-30000" dirty="0" bmk="_Toc6181016">
                <a:ln>
                  <a:noFill/>
                </a:ln>
                <a:solidFill>
                  <a:schemeClr val="tx1"/>
                </a:solidFill>
                <a:effectLst/>
                <a:latin typeface="+mj-lt"/>
                <a:ea typeface="Calibri" panose="020F0502020204030204" pitchFamily="34" charset="0"/>
                <a:cs typeface="Times New Roman" panose="02020603050405020304" pitchFamily="18" charset="0"/>
              </a:rPr>
              <a:t>E</a:t>
            </a:r>
            <a:r>
              <a:rPr kumimoji="0" lang="es-EC" altLang="es-EC" sz="1200" b="0" i="0" u="none" strike="noStrike" cap="none" normalizeH="0" baseline="0" dirty="0" bmk="_Toc6181016">
                <a:ln>
                  <a:noFill/>
                </a:ln>
                <a:solidFill>
                  <a:schemeClr val="tx1"/>
                </a:solidFill>
                <a:effectLst/>
                <a:latin typeface="+mj-lt"/>
                <a:ea typeface="Calibri" panose="020F0502020204030204" pitchFamily="34" charset="0"/>
                <a:cs typeface="Times New Roman" panose="02020603050405020304" pitchFamily="18" charset="0"/>
              </a:rPr>
              <a:t> mediante algoritmos heurísticos.</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 Arcos-Avilés et al., 2016). ©2016 IEEE.</a:t>
            </a:r>
            <a:endParaRPr kumimoji="0" lang="es-EC" altLang="es-EC"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176255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EA3B4961-D3CC-4CB0-B443-4914ECD2A8E2}"/>
              </a:ext>
            </a:extLst>
          </p:cNvPr>
          <p:cNvSpPr txBox="1"/>
          <p:nvPr/>
        </p:nvSpPr>
        <p:spPr>
          <a:xfrm>
            <a:off x="128751" y="713043"/>
            <a:ext cx="4314001" cy="369332"/>
          </a:xfrm>
          <a:prstGeom prst="rect">
            <a:avLst/>
          </a:prstGeom>
          <a:noFill/>
        </p:spPr>
        <p:txBody>
          <a:bodyPr wrap="none" rtlCol="0">
            <a:spAutoFit/>
          </a:bodyPr>
          <a:lstStyle/>
          <a:p>
            <a:r>
              <a:rPr lang="es-EC" b="1" i="1" dirty="0"/>
              <a:t>Entrada: Estado de Carga de Baterías</a:t>
            </a:r>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angle 2">
            <a:extLst>
              <a:ext uri="{FF2B5EF4-FFF2-40B4-BE49-F238E27FC236}">
                <a16:creationId xmlns:a16="http://schemas.microsoft.com/office/drawing/2014/main" id="{19E0B5D3-B893-4B6D-AA84-CCCFA14A838B}"/>
              </a:ext>
            </a:extLst>
          </p:cNvPr>
          <p:cNvSpPr>
            <a:spLocks noChangeArrowheads="1"/>
          </p:cNvSpPr>
          <p:nvPr/>
        </p:nvSpPr>
        <p:spPr bwMode="auto">
          <a:xfrm>
            <a:off x="213691"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0481" name="Imagen 25">
            <a:extLst>
              <a:ext uri="{FF2B5EF4-FFF2-40B4-BE49-F238E27FC236}">
                <a16:creationId xmlns:a16="http://schemas.microsoft.com/office/drawing/2014/main" id="{5D143B7D-6200-4612-B936-5BE88862E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836" r="7851"/>
          <a:stretch>
            <a:fillRect/>
          </a:stretch>
        </p:blipFill>
        <p:spPr bwMode="auto">
          <a:xfrm>
            <a:off x="2218674" y="1082375"/>
            <a:ext cx="4009966" cy="20049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26E6CE41-7076-40D6-8FCC-C81D99494C57}"/>
              </a:ext>
            </a:extLst>
          </p:cNvPr>
          <p:cNvSpPr>
            <a:spLocks noChangeArrowheads="1"/>
          </p:cNvSpPr>
          <p:nvPr/>
        </p:nvSpPr>
        <p:spPr bwMode="auto">
          <a:xfrm>
            <a:off x="1734832" y="3172638"/>
            <a:ext cx="5415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1017">
                <a:latin typeface="+mj-lt"/>
                <a:ea typeface="Calibri" panose="020F0502020204030204" pitchFamily="34" charset="0"/>
                <a:cs typeface="Times New Roman" panose="02020603050405020304" pitchFamily="18" charset="0"/>
              </a:rPr>
              <a:t>19</a:t>
            </a:r>
            <a:r>
              <a:rPr kumimoji="0" lang="es-EC" altLang="es-EC" sz="1200" b="1" i="1" u="none" strike="noStrike" cap="none" normalizeH="0" baseline="0" dirty="0" bmk="_Toc6181017">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1017">
                <a:ln>
                  <a:noFill/>
                </a:ln>
                <a:solidFill>
                  <a:schemeClr val="tx1"/>
                </a:solidFill>
                <a:effectLst/>
                <a:latin typeface="+mj-lt"/>
                <a:ea typeface="Calibri" panose="020F0502020204030204" pitchFamily="34" charset="0"/>
                <a:cs typeface="Times New Roman" panose="02020603050405020304" pitchFamily="18" charset="0"/>
              </a:rPr>
              <a:t>MF optimizadas para la entrada </a:t>
            </a:r>
            <a:r>
              <a:rPr kumimoji="0" lang="es-EC" altLang="es-EC" sz="1200" b="0" i="1" u="none" strike="noStrike" cap="none" normalizeH="0" baseline="0" dirty="0" bmk="_Toc6181017">
                <a:ln>
                  <a:noFill/>
                </a:ln>
                <a:solidFill>
                  <a:schemeClr val="tx1"/>
                </a:solidFill>
                <a:effectLst/>
                <a:latin typeface="+mj-lt"/>
                <a:ea typeface="Calibri" panose="020F0502020204030204" pitchFamily="34" charset="0"/>
                <a:cs typeface="Times New Roman" panose="02020603050405020304" pitchFamily="18" charset="0"/>
              </a:rPr>
              <a:t>SOC</a:t>
            </a:r>
            <a:r>
              <a:rPr kumimoji="0" lang="es-EC" altLang="es-EC" sz="1200" b="0" i="0" u="none" strike="noStrike" cap="none" normalizeH="0" baseline="0" dirty="0" bmk="_Toc6181017">
                <a:ln>
                  <a:noFill/>
                </a:ln>
                <a:solidFill>
                  <a:schemeClr val="tx1"/>
                </a:solidFill>
                <a:effectLst/>
                <a:latin typeface="+mj-lt"/>
                <a:ea typeface="Calibri" panose="020F0502020204030204" pitchFamily="34" charset="0"/>
                <a:cs typeface="Times New Roman" panose="02020603050405020304" pitchFamily="18" charset="0"/>
              </a:rPr>
              <a:t> mediante el algoritmo CS.</a:t>
            </a:r>
            <a:endParaRPr kumimoji="0" lang="es-EC" altLang="es-EC" sz="1800" b="0" i="0" u="none" strike="noStrike" cap="none" normalizeH="0" baseline="0" dirty="0">
              <a:ln>
                <a:noFill/>
              </a:ln>
              <a:solidFill>
                <a:schemeClr val="tx1"/>
              </a:solidFill>
              <a:effectLst/>
              <a:latin typeface="+mj-lt"/>
            </a:endParaRPr>
          </a:p>
        </p:txBody>
      </p:sp>
      <p:pic>
        <p:nvPicPr>
          <p:cNvPr id="20484" name="Imagen 19">
            <a:extLst>
              <a:ext uri="{FF2B5EF4-FFF2-40B4-BE49-F238E27FC236}">
                <a16:creationId xmlns:a16="http://schemas.microsoft.com/office/drawing/2014/main" id="{00AC9C61-CCF9-4A6D-9CCC-F19C3FFF0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834" y="3505038"/>
            <a:ext cx="4704068" cy="20033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F515723F-AF88-4A59-9BF7-454370277687}"/>
              </a:ext>
            </a:extLst>
          </p:cNvPr>
          <p:cNvSpPr>
            <a:spLocks noChangeArrowheads="1"/>
          </p:cNvSpPr>
          <p:nvPr/>
        </p:nvSpPr>
        <p:spPr bwMode="auto">
          <a:xfrm>
            <a:off x="1337602" y="5482104"/>
            <a:ext cx="6210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18">
                <a:ln>
                  <a:noFill/>
                </a:ln>
                <a:solidFill>
                  <a:schemeClr val="tx1"/>
                </a:solidFill>
                <a:effectLst/>
                <a:latin typeface="+mj-lt"/>
                <a:ea typeface="Calibri" panose="020F0502020204030204" pitchFamily="34" charset="0"/>
                <a:cs typeface="Times New Roman" panose="02020603050405020304" pitchFamily="18" charset="0"/>
              </a:rPr>
              <a:t>20. </a:t>
            </a:r>
            <a:r>
              <a:rPr kumimoji="0" lang="es-EC" altLang="es-EC" sz="1200" b="0" i="0" u="none" strike="noStrike" cap="none" normalizeH="0" baseline="0" dirty="0" bmk="_Toc6181018">
                <a:ln>
                  <a:noFill/>
                </a:ln>
                <a:solidFill>
                  <a:schemeClr val="tx1"/>
                </a:solidFill>
                <a:effectLst/>
                <a:latin typeface="+mj-lt"/>
                <a:ea typeface="Calibri" panose="020F0502020204030204" pitchFamily="34" charset="0"/>
                <a:cs typeface="Times New Roman" panose="02020603050405020304" pitchFamily="18" charset="0"/>
              </a:rPr>
              <a:t>MF optimizadas para la entrada </a:t>
            </a:r>
            <a:r>
              <a:rPr kumimoji="0" lang="es-EC" altLang="es-EC" sz="1200" b="0" i="1" u="none" strike="noStrike" cap="none" normalizeH="0" baseline="0" dirty="0" bmk="_Toc6181018">
                <a:ln>
                  <a:noFill/>
                </a:ln>
                <a:solidFill>
                  <a:schemeClr val="tx1"/>
                </a:solidFill>
                <a:effectLst/>
                <a:latin typeface="+mj-lt"/>
                <a:ea typeface="Calibri" panose="020F0502020204030204" pitchFamily="34" charset="0"/>
                <a:cs typeface="Times New Roman" panose="02020603050405020304" pitchFamily="18" charset="0"/>
              </a:rPr>
              <a:t>SOC </a:t>
            </a:r>
            <a:r>
              <a:rPr kumimoji="0" lang="es-EC" altLang="es-EC" sz="1200" b="0" i="0" u="none" strike="noStrike" cap="none" normalizeH="0" baseline="0" dirty="0" bmk="_Toc6181018">
                <a:ln>
                  <a:noFill/>
                </a:ln>
                <a:solidFill>
                  <a:schemeClr val="tx1"/>
                </a:solidFill>
                <a:effectLst/>
                <a:latin typeface="+mj-lt"/>
                <a:ea typeface="Calibri" panose="020F0502020204030204" pitchFamily="34" charset="0"/>
                <a:cs typeface="Times New Roman" panose="02020603050405020304" pitchFamily="18" charset="0"/>
              </a:rPr>
              <a:t>mediante algoritmos heurísticos.</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(Diego Arcos-Avilés, Pascual, et al., 2018). ©2018 IEEE.</a:t>
            </a:r>
            <a:endParaRPr kumimoji="0" lang="es-EC" altLang="es-EC"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048310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EA3B4961-D3CC-4CB0-B443-4914ECD2A8E2}"/>
              </a:ext>
            </a:extLst>
          </p:cNvPr>
          <p:cNvSpPr txBox="1"/>
          <p:nvPr/>
        </p:nvSpPr>
        <p:spPr>
          <a:xfrm>
            <a:off x="128751" y="713043"/>
            <a:ext cx="3749744" cy="369332"/>
          </a:xfrm>
          <a:prstGeom prst="rect">
            <a:avLst/>
          </a:prstGeom>
          <a:noFill/>
        </p:spPr>
        <p:txBody>
          <a:bodyPr wrap="none" rtlCol="0">
            <a:spAutoFit/>
          </a:bodyPr>
          <a:lstStyle/>
          <a:p>
            <a:r>
              <a:rPr lang="es-EC" b="1" i="1" dirty="0"/>
              <a:t>Salida: Potencia del Controlador</a:t>
            </a:r>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angle 2">
            <a:extLst>
              <a:ext uri="{FF2B5EF4-FFF2-40B4-BE49-F238E27FC236}">
                <a16:creationId xmlns:a16="http://schemas.microsoft.com/office/drawing/2014/main" id="{19E0B5D3-B893-4B6D-AA84-CCCFA14A838B}"/>
              </a:ext>
            </a:extLst>
          </p:cNvPr>
          <p:cNvSpPr>
            <a:spLocks noChangeArrowheads="1"/>
          </p:cNvSpPr>
          <p:nvPr/>
        </p:nvSpPr>
        <p:spPr bwMode="auto">
          <a:xfrm>
            <a:off x="213691"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2">
            <a:extLst>
              <a:ext uri="{FF2B5EF4-FFF2-40B4-BE49-F238E27FC236}">
                <a16:creationId xmlns:a16="http://schemas.microsoft.com/office/drawing/2014/main" id="{F061E7CA-2570-43F9-983C-0448E1238BFD}"/>
              </a:ext>
            </a:extLst>
          </p:cNvPr>
          <p:cNvSpPr>
            <a:spLocks noChangeArrowheads="1"/>
          </p:cNvSpPr>
          <p:nvPr/>
        </p:nvSpPr>
        <p:spPr bwMode="auto">
          <a:xfrm>
            <a:off x="1504443"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1505" name="Imagen 31">
            <a:extLst>
              <a:ext uri="{FF2B5EF4-FFF2-40B4-BE49-F238E27FC236}">
                <a16:creationId xmlns:a16="http://schemas.microsoft.com/office/drawing/2014/main" id="{D7CE37D6-CC45-49C6-A591-241ED7C0B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475" r="7083"/>
          <a:stretch>
            <a:fillRect/>
          </a:stretch>
        </p:blipFill>
        <p:spPr bwMode="auto">
          <a:xfrm>
            <a:off x="1575340" y="986869"/>
            <a:ext cx="5543948" cy="22196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C4911CB4-B84B-4C6E-8105-B0F913A4BF82}"/>
              </a:ext>
            </a:extLst>
          </p:cNvPr>
          <p:cNvSpPr>
            <a:spLocks noChangeArrowheads="1"/>
          </p:cNvSpPr>
          <p:nvPr/>
        </p:nvSpPr>
        <p:spPr bwMode="auto">
          <a:xfrm>
            <a:off x="1612646" y="3181094"/>
            <a:ext cx="53789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19">
                <a:ln>
                  <a:noFill/>
                </a:ln>
                <a:solidFill>
                  <a:schemeClr val="tx1"/>
                </a:solidFill>
                <a:effectLst/>
                <a:latin typeface="+mj-lt"/>
                <a:ea typeface="Calibri" panose="020F0502020204030204" pitchFamily="34" charset="0"/>
                <a:cs typeface="Times New Roman" panose="02020603050405020304" pitchFamily="18" charset="0"/>
              </a:rPr>
              <a:t>21.</a:t>
            </a:r>
            <a:r>
              <a:rPr kumimoji="0" lang="es-EC" altLang="es-EC" sz="1200" b="0" i="0" u="none" strike="noStrike" cap="none" normalizeH="0" baseline="0" dirty="0" bmk="_Toc6181019">
                <a:ln>
                  <a:noFill/>
                </a:ln>
                <a:solidFill>
                  <a:schemeClr val="tx1"/>
                </a:solidFill>
                <a:effectLst/>
                <a:latin typeface="+mj-lt"/>
                <a:ea typeface="Calibri" panose="020F0502020204030204" pitchFamily="34" charset="0"/>
                <a:cs typeface="Times New Roman" panose="02020603050405020304" pitchFamily="18" charset="0"/>
              </a:rPr>
              <a:t> MF optimizadas para la salida </a:t>
            </a:r>
            <a:r>
              <a:rPr kumimoji="0" lang="es-EC" altLang="es-EC" sz="1200" b="0" i="1" u="none" strike="noStrike" cap="none" normalizeH="0" baseline="0" dirty="0" bmk="_Toc6181019">
                <a:ln>
                  <a:noFill/>
                </a:ln>
                <a:solidFill>
                  <a:schemeClr val="tx1"/>
                </a:solidFill>
                <a:effectLst/>
                <a:latin typeface="+mj-lt"/>
                <a:ea typeface="Calibri" panose="020F0502020204030204" pitchFamily="34" charset="0"/>
                <a:cs typeface="Times New Roman" panose="02020603050405020304" pitchFamily="18" charset="0"/>
              </a:rPr>
              <a:t>P</a:t>
            </a:r>
            <a:r>
              <a:rPr kumimoji="0" lang="es-EC" altLang="es-EC" sz="1200" b="0" i="1" u="none" strike="noStrike" cap="none" normalizeH="0" baseline="-30000" dirty="0" bmk="_Toc6181019">
                <a:ln>
                  <a:noFill/>
                </a:ln>
                <a:solidFill>
                  <a:schemeClr val="tx1"/>
                </a:solidFill>
                <a:effectLst/>
                <a:latin typeface="+mj-lt"/>
                <a:ea typeface="Calibri" panose="020F0502020204030204" pitchFamily="34" charset="0"/>
                <a:cs typeface="Times New Roman" panose="02020603050405020304" pitchFamily="18" charset="0"/>
              </a:rPr>
              <a:t>FLC</a:t>
            </a:r>
            <a:r>
              <a:rPr kumimoji="0" lang="es-EC" altLang="es-EC" sz="1200" b="0" i="0" u="none" strike="noStrike" cap="none" normalizeH="0" baseline="0" dirty="0" bmk="_Toc6181019">
                <a:ln>
                  <a:noFill/>
                </a:ln>
                <a:solidFill>
                  <a:schemeClr val="tx1"/>
                </a:solidFill>
                <a:effectLst/>
                <a:latin typeface="+mj-lt"/>
                <a:ea typeface="Calibri" panose="020F0502020204030204" pitchFamily="34" charset="0"/>
                <a:cs typeface="Times New Roman" panose="02020603050405020304" pitchFamily="18" charset="0"/>
              </a:rPr>
              <a:t> mediante el algoritmo CS.</a:t>
            </a:r>
            <a:endParaRPr kumimoji="0" lang="es-EC" altLang="es-EC" sz="1800" b="0" i="0" u="none" strike="noStrike" cap="none" normalizeH="0" baseline="0" dirty="0">
              <a:ln>
                <a:noFill/>
              </a:ln>
              <a:solidFill>
                <a:schemeClr val="tx1"/>
              </a:solidFill>
              <a:effectLst/>
              <a:latin typeface="+mj-lt"/>
            </a:endParaRPr>
          </a:p>
        </p:txBody>
      </p:sp>
      <p:sp>
        <p:nvSpPr>
          <p:cNvPr id="13" name="Rectangle 5">
            <a:extLst>
              <a:ext uri="{FF2B5EF4-FFF2-40B4-BE49-F238E27FC236}">
                <a16:creationId xmlns:a16="http://schemas.microsoft.com/office/drawing/2014/main" id="{DECC1B7F-23C3-4BAF-8D7D-476DEF94480B}"/>
              </a:ext>
            </a:extLst>
          </p:cNvPr>
          <p:cNvSpPr>
            <a:spLocks noChangeArrowheads="1"/>
          </p:cNvSpPr>
          <p:nvPr/>
        </p:nvSpPr>
        <p:spPr bwMode="auto">
          <a:xfrm>
            <a:off x="1848103" y="3039153"/>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1508" name="Imagen 26">
            <a:extLst>
              <a:ext uri="{FF2B5EF4-FFF2-40B4-BE49-F238E27FC236}">
                <a16:creationId xmlns:a16="http://schemas.microsoft.com/office/drawing/2014/main" id="{8DE51BDD-F8BE-456A-8D73-B36C86050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657" r="7167"/>
          <a:stretch>
            <a:fillRect/>
          </a:stretch>
        </p:blipFill>
        <p:spPr bwMode="auto">
          <a:xfrm>
            <a:off x="1512154" y="3442349"/>
            <a:ext cx="5617006" cy="22051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0DD47513-9DA9-4708-BF54-62A4E1B7DDF6}"/>
              </a:ext>
            </a:extLst>
          </p:cNvPr>
          <p:cNvSpPr>
            <a:spLocks noChangeArrowheads="1"/>
          </p:cNvSpPr>
          <p:nvPr/>
        </p:nvSpPr>
        <p:spPr bwMode="auto">
          <a:xfrm>
            <a:off x="1732010" y="5647544"/>
            <a:ext cx="558518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20">
                <a:ln>
                  <a:noFill/>
                </a:ln>
                <a:solidFill>
                  <a:schemeClr val="tx1"/>
                </a:solidFill>
                <a:effectLst/>
                <a:latin typeface="+mj-lt"/>
                <a:ea typeface="Calibri" panose="020F0502020204030204" pitchFamily="34" charset="0"/>
                <a:cs typeface="Times New Roman" panose="02020603050405020304" pitchFamily="18" charset="0"/>
              </a:rPr>
              <a:t>22. </a:t>
            </a:r>
            <a:r>
              <a:rPr kumimoji="0" lang="es-EC" altLang="es-EC" sz="1200" b="0" i="0" u="none" strike="noStrike" cap="none" normalizeH="0" baseline="0" dirty="0" bmk="_Toc6181020">
                <a:ln>
                  <a:noFill/>
                </a:ln>
                <a:solidFill>
                  <a:schemeClr val="tx1"/>
                </a:solidFill>
                <a:effectLst/>
                <a:latin typeface="+mj-lt"/>
                <a:ea typeface="Calibri" panose="020F0502020204030204" pitchFamily="34" charset="0"/>
                <a:cs typeface="Times New Roman" panose="02020603050405020304" pitchFamily="18" charset="0"/>
              </a:rPr>
              <a:t>MF optimizadas para la salida </a:t>
            </a:r>
            <a:r>
              <a:rPr kumimoji="0" lang="es-EC" altLang="es-EC" sz="1200" b="0" i="1" u="none" strike="noStrike" cap="none" normalizeH="0" baseline="0" dirty="0" bmk="_Toc6181020">
                <a:ln>
                  <a:noFill/>
                </a:ln>
                <a:solidFill>
                  <a:schemeClr val="tx1"/>
                </a:solidFill>
                <a:effectLst/>
                <a:latin typeface="+mj-lt"/>
                <a:ea typeface="Calibri" panose="020F0502020204030204" pitchFamily="34" charset="0"/>
                <a:cs typeface="Times New Roman" panose="02020603050405020304" pitchFamily="18" charset="0"/>
              </a:rPr>
              <a:t>P</a:t>
            </a:r>
            <a:r>
              <a:rPr kumimoji="0" lang="es-EC" altLang="es-EC" sz="1200" b="0" i="1" u="none" strike="noStrike" cap="none" normalizeH="0" baseline="-30000" dirty="0" bmk="_Toc6181020">
                <a:ln>
                  <a:noFill/>
                </a:ln>
                <a:solidFill>
                  <a:schemeClr val="tx1"/>
                </a:solidFill>
                <a:effectLst/>
                <a:latin typeface="+mj-lt"/>
                <a:ea typeface="Calibri" panose="020F0502020204030204" pitchFamily="34" charset="0"/>
                <a:cs typeface="Times New Roman" panose="02020603050405020304" pitchFamily="18" charset="0"/>
              </a:rPr>
              <a:t>FLC</a:t>
            </a:r>
            <a:r>
              <a:rPr kumimoji="0" lang="es-EC" altLang="es-EC" sz="1200" b="0" i="0" u="none" strike="noStrike" cap="none" normalizeH="0" baseline="0" dirty="0" bmk="_Toc6181020">
                <a:ln>
                  <a:noFill/>
                </a:ln>
                <a:solidFill>
                  <a:schemeClr val="tx1"/>
                </a:solidFill>
                <a:effectLst/>
                <a:latin typeface="+mj-lt"/>
                <a:ea typeface="Calibri" panose="020F0502020204030204" pitchFamily="34" charset="0"/>
                <a:cs typeface="Times New Roman" panose="02020603050405020304" pitchFamily="18" charset="0"/>
              </a:rPr>
              <a:t> mediante algoritmos heurísticos.</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(D. Arcos-Avilés, Sotomayor, et al., 2017). ©2017 IEEE.</a:t>
            </a:r>
            <a:endParaRPr kumimoji="0" lang="es-EC" altLang="es-EC"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340693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EA3B4961-D3CC-4CB0-B443-4914ECD2A8E2}"/>
              </a:ext>
            </a:extLst>
          </p:cNvPr>
          <p:cNvSpPr txBox="1"/>
          <p:nvPr/>
        </p:nvSpPr>
        <p:spPr>
          <a:xfrm>
            <a:off x="128751" y="713043"/>
            <a:ext cx="3672800" cy="369332"/>
          </a:xfrm>
          <a:prstGeom prst="rect">
            <a:avLst/>
          </a:prstGeom>
          <a:noFill/>
        </p:spPr>
        <p:txBody>
          <a:bodyPr wrap="none" rtlCol="0">
            <a:spAutoFit/>
          </a:bodyPr>
          <a:lstStyle/>
          <a:p>
            <a:r>
              <a:rPr lang="es-EC" b="1" i="1" dirty="0"/>
              <a:t>Base de Reglas del Controlador</a:t>
            </a:r>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angle 2">
            <a:extLst>
              <a:ext uri="{FF2B5EF4-FFF2-40B4-BE49-F238E27FC236}">
                <a16:creationId xmlns:a16="http://schemas.microsoft.com/office/drawing/2014/main" id="{19E0B5D3-B893-4B6D-AA84-CCCFA14A838B}"/>
              </a:ext>
            </a:extLst>
          </p:cNvPr>
          <p:cNvSpPr>
            <a:spLocks noChangeArrowheads="1"/>
          </p:cNvSpPr>
          <p:nvPr/>
        </p:nvSpPr>
        <p:spPr bwMode="auto">
          <a:xfrm>
            <a:off x="213691"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2">
            <a:extLst>
              <a:ext uri="{FF2B5EF4-FFF2-40B4-BE49-F238E27FC236}">
                <a16:creationId xmlns:a16="http://schemas.microsoft.com/office/drawing/2014/main" id="{F061E7CA-2570-43F9-983C-0448E1238BFD}"/>
              </a:ext>
            </a:extLst>
          </p:cNvPr>
          <p:cNvSpPr>
            <a:spLocks noChangeArrowheads="1"/>
          </p:cNvSpPr>
          <p:nvPr/>
        </p:nvSpPr>
        <p:spPr bwMode="auto">
          <a:xfrm>
            <a:off x="1504443"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5">
            <a:extLst>
              <a:ext uri="{FF2B5EF4-FFF2-40B4-BE49-F238E27FC236}">
                <a16:creationId xmlns:a16="http://schemas.microsoft.com/office/drawing/2014/main" id="{DECC1B7F-23C3-4BAF-8D7D-476DEF94480B}"/>
              </a:ext>
            </a:extLst>
          </p:cNvPr>
          <p:cNvSpPr>
            <a:spLocks noChangeArrowheads="1"/>
          </p:cNvSpPr>
          <p:nvPr/>
        </p:nvSpPr>
        <p:spPr bwMode="auto">
          <a:xfrm>
            <a:off x="1848103" y="3039153"/>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7" name="Imagen 6">
            <a:extLst>
              <a:ext uri="{FF2B5EF4-FFF2-40B4-BE49-F238E27FC236}">
                <a16:creationId xmlns:a16="http://schemas.microsoft.com/office/drawing/2014/main" id="{4EC2F812-CE1D-42DC-B208-DE7576F3372C}"/>
              </a:ext>
            </a:extLst>
          </p:cNvPr>
          <p:cNvPicPr>
            <a:picLocks noChangeAspect="1"/>
          </p:cNvPicPr>
          <p:nvPr/>
        </p:nvPicPr>
        <p:blipFill>
          <a:blip r:embed="rId4"/>
          <a:stretch>
            <a:fillRect/>
          </a:stretch>
        </p:blipFill>
        <p:spPr>
          <a:xfrm>
            <a:off x="977128" y="1325518"/>
            <a:ext cx="6959227" cy="4277025"/>
          </a:xfrm>
          <a:prstGeom prst="rect">
            <a:avLst/>
          </a:prstGeom>
        </p:spPr>
      </p:pic>
    </p:spTree>
    <p:extLst>
      <p:ext uri="{BB962C8B-B14F-4D97-AF65-F5344CB8AC3E}">
        <p14:creationId xmlns:p14="http://schemas.microsoft.com/office/powerpoint/2010/main" val="2031827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EA3B4961-D3CC-4CB0-B443-4914ECD2A8E2}"/>
              </a:ext>
            </a:extLst>
          </p:cNvPr>
          <p:cNvSpPr txBox="1"/>
          <p:nvPr/>
        </p:nvSpPr>
        <p:spPr>
          <a:xfrm>
            <a:off x="128751" y="713043"/>
            <a:ext cx="5673348" cy="369332"/>
          </a:xfrm>
          <a:prstGeom prst="rect">
            <a:avLst/>
          </a:prstGeom>
          <a:noFill/>
        </p:spPr>
        <p:txBody>
          <a:bodyPr wrap="none" rtlCol="0">
            <a:spAutoFit/>
          </a:bodyPr>
          <a:lstStyle/>
          <a:p>
            <a:r>
              <a:rPr lang="es-EC" b="1" i="1" dirty="0"/>
              <a:t>Evaluación de la Estrategia de Gestión Energética</a:t>
            </a:r>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angle 2">
            <a:extLst>
              <a:ext uri="{FF2B5EF4-FFF2-40B4-BE49-F238E27FC236}">
                <a16:creationId xmlns:a16="http://schemas.microsoft.com/office/drawing/2014/main" id="{19E0B5D3-B893-4B6D-AA84-CCCFA14A838B}"/>
              </a:ext>
            </a:extLst>
          </p:cNvPr>
          <p:cNvSpPr>
            <a:spLocks noChangeArrowheads="1"/>
          </p:cNvSpPr>
          <p:nvPr/>
        </p:nvSpPr>
        <p:spPr bwMode="auto">
          <a:xfrm>
            <a:off x="213691"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2">
            <a:extLst>
              <a:ext uri="{FF2B5EF4-FFF2-40B4-BE49-F238E27FC236}">
                <a16:creationId xmlns:a16="http://schemas.microsoft.com/office/drawing/2014/main" id="{F061E7CA-2570-43F9-983C-0448E1238BFD}"/>
              </a:ext>
            </a:extLst>
          </p:cNvPr>
          <p:cNvSpPr>
            <a:spLocks noChangeArrowheads="1"/>
          </p:cNvSpPr>
          <p:nvPr/>
        </p:nvSpPr>
        <p:spPr bwMode="auto">
          <a:xfrm>
            <a:off x="1504443"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5">
            <a:extLst>
              <a:ext uri="{FF2B5EF4-FFF2-40B4-BE49-F238E27FC236}">
                <a16:creationId xmlns:a16="http://schemas.microsoft.com/office/drawing/2014/main" id="{DECC1B7F-23C3-4BAF-8D7D-476DEF94480B}"/>
              </a:ext>
            </a:extLst>
          </p:cNvPr>
          <p:cNvSpPr>
            <a:spLocks noChangeArrowheads="1"/>
          </p:cNvSpPr>
          <p:nvPr/>
        </p:nvSpPr>
        <p:spPr bwMode="auto">
          <a:xfrm>
            <a:off x="1848103" y="3039153"/>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Rectangle 2">
            <a:extLst>
              <a:ext uri="{FF2B5EF4-FFF2-40B4-BE49-F238E27FC236}">
                <a16:creationId xmlns:a16="http://schemas.microsoft.com/office/drawing/2014/main" id="{BA27649F-220A-49C2-9760-1B3966491287}"/>
              </a:ext>
            </a:extLst>
          </p:cNvPr>
          <p:cNvSpPr>
            <a:spLocks noChangeArrowheads="1"/>
          </p:cNvSpPr>
          <p:nvPr/>
        </p:nvSpPr>
        <p:spPr bwMode="auto">
          <a:xfrm>
            <a:off x="1120676" y="577026"/>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3553" name="Imagen 77">
            <a:extLst>
              <a:ext uri="{FF2B5EF4-FFF2-40B4-BE49-F238E27FC236}">
                <a16:creationId xmlns:a16="http://schemas.microsoft.com/office/drawing/2014/main" id="{5ADC69B1-6EE7-4D9D-86D1-34E20E6FB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26" r="7282"/>
          <a:stretch/>
        </p:blipFill>
        <p:spPr bwMode="auto">
          <a:xfrm>
            <a:off x="128751" y="1034184"/>
            <a:ext cx="4182701" cy="25527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6BB9745E-CF5D-4F12-9B83-59C9331F4577}"/>
              </a:ext>
            </a:extLst>
          </p:cNvPr>
          <p:cNvSpPr>
            <a:spLocks noChangeArrowheads="1"/>
          </p:cNvSpPr>
          <p:nvPr/>
        </p:nvSpPr>
        <p:spPr bwMode="auto">
          <a:xfrm>
            <a:off x="-331061" y="3569052"/>
            <a:ext cx="51023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21">
                <a:ln>
                  <a:noFill/>
                </a:ln>
                <a:solidFill>
                  <a:schemeClr val="tx1"/>
                </a:solidFill>
                <a:effectLst/>
                <a:latin typeface="+mj-lt"/>
                <a:ea typeface="Calibri" panose="020F0502020204030204" pitchFamily="34" charset="0"/>
                <a:cs typeface="Times New Roman" panose="02020603050405020304" pitchFamily="18" charset="0"/>
              </a:rPr>
              <a:t>23. </a:t>
            </a:r>
            <a:r>
              <a:rPr kumimoji="0" lang="es-EC" altLang="es-EC" sz="1200" b="0" i="0" u="none" strike="noStrike" cap="none" normalizeH="0" baseline="0" dirty="0" bmk="_Toc6181021">
                <a:ln>
                  <a:noFill/>
                </a:ln>
                <a:solidFill>
                  <a:schemeClr val="tx1"/>
                </a:solidFill>
                <a:effectLst/>
                <a:latin typeface="+mj-lt"/>
                <a:ea typeface="Calibri" panose="020F0502020204030204" pitchFamily="34" charset="0"/>
                <a:cs typeface="Times New Roman" panose="02020603050405020304" pitchFamily="18" charset="0"/>
              </a:rPr>
              <a:t>Comparación de SOC de batería.</a:t>
            </a:r>
            <a:endParaRPr kumimoji="0" lang="es-EC" altLang="es-EC" sz="1800" b="0" i="0" u="none" strike="noStrike" cap="none" normalizeH="0" baseline="0" dirty="0">
              <a:ln>
                <a:noFill/>
              </a:ln>
              <a:solidFill>
                <a:schemeClr val="tx1"/>
              </a:solidFill>
              <a:effectLst/>
              <a:latin typeface="+mj-lt"/>
            </a:endParaRPr>
          </a:p>
        </p:txBody>
      </p:sp>
      <p:sp>
        <p:nvSpPr>
          <p:cNvPr id="11" name="Rectangle 5">
            <a:extLst>
              <a:ext uri="{FF2B5EF4-FFF2-40B4-BE49-F238E27FC236}">
                <a16:creationId xmlns:a16="http://schemas.microsoft.com/office/drawing/2014/main" id="{267D823D-9240-4B17-AD67-C0E2A272A87B}"/>
              </a:ext>
            </a:extLst>
          </p:cNvPr>
          <p:cNvSpPr>
            <a:spLocks noChangeArrowheads="1"/>
          </p:cNvSpPr>
          <p:nvPr/>
        </p:nvSpPr>
        <p:spPr bwMode="auto">
          <a:xfrm>
            <a:off x="1138039" y="3388051"/>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3556" name="Imagen 79">
            <a:extLst>
              <a:ext uri="{FF2B5EF4-FFF2-40B4-BE49-F238E27FC236}">
                <a16:creationId xmlns:a16="http://schemas.microsoft.com/office/drawing/2014/main" id="{DEF1E57B-F2D9-4BD9-8724-CFFC122D84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99" r="4365"/>
          <a:stretch/>
        </p:blipFill>
        <p:spPr bwMode="auto">
          <a:xfrm>
            <a:off x="4443830" y="1058881"/>
            <a:ext cx="4358444" cy="25341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a:extLst>
              <a:ext uri="{FF2B5EF4-FFF2-40B4-BE49-F238E27FC236}">
                <a16:creationId xmlns:a16="http://schemas.microsoft.com/office/drawing/2014/main" id="{8FAD0207-7B1B-488D-AB19-14B6B14875D0}"/>
              </a:ext>
            </a:extLst>
          </p:cNvPr>
          <p:cNvSpPr>
            <a:spLocks noChangeArrowheads="1"/>
          </p:cNvSpPr>
          <p:nvPr/>
        </p:nvSpPr>
        <p:spPr bwMode="auto">
          <a:xfrm>
            <a:off x="4504617" y="3567266"/>
            <a:ext cx="44878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22">
                <a:ln>
                  <a:noFill/>
                </a:ln>
                <a:solidFill>
                  <a:schemeClr val="tx1"/>
                </a:solidFill>
                <a:effectLst/>
                <a:latin typeface="+mj-lt"/>
                <a:ea typeface="Calibri" panose="020F0502020204030204" pitchFamily="34" charset="0"/>
                <a:cs typeface="Times New Roman" panose="02020603050405020304" pitchFamily="18" charset="0"/>
              </a:rPr>
              <a:t>24. </a:t>
            </a:r>
            <a:r>
              <a:rPr kumimoji="0" lang="es-EC" altLang="es-EC" sz="1200" b="0" i="0" u="none" strike="noStrike" cap="none" normalizeH="0" baseline="0" dirty="0" bmk="_Toc6181022">
                <a:ln>
                  <a:noFill/>
                </a:ln>
                <a:solidFill>
                  <a:schemeClr val="tx1"/>
                </a:solidFill>
                <a:effectLst/>
                <a:latin typeface="+mj-lt"/>
                <a:ea typeface="Calibri" panose="020F0502020204030204" pitchFamily="34" charset="0"/>
                <a:cs typeface="Times New Roman" panose="02020603050405020304" pitchFamily="18" charset="0"/>
              </a:rPr>
              <a:t>Comparación de rangos de SOC.</a:t>
            </a:r>
            <a:endParaRPr kumimoji="0" lang="es-EC" altLang="es-EC" sz="1800" b="0" i="0" u="none" strike="noStrike" cap="none" normalizeH="0" baseline="0" dirty="0">
              <a:ln>
                <a:noFill/>
              </a:ln>
              <a:solidFill>
                <a:schemeClr val="tx1"/>
              </a:solidFill>
              <a:effectLst/>
              <a:latin typeface="+mj-lt"/>
            </a:endParaRPr>
          </a:p>
        </p:txBody>
      </p:sp>
      <p:sp>
        <p:nvSpPr>
          <p:cNvPr id="16" name="Rectangle 8">
            <a:extLst>
              <a:ext uri="{FF2B5EF4-FFF2-40B4-BE49-F238E27FC236}">
                <a16:creationId xmlns:a16="http://schemas.microsoft.com/office/drawing/2014/main" id="{D3BFEC06-3A1A-4431-B3EF-8F0A18CD3060}"/>
              </a:ext>
            </a:extLst>
          </p:cNvPr>
          <p:cNvSpPr>
            <a:spLocks noChangeArrowheads="1"/>
          </p:cNvSpPr>
          <p:nvPr/>
        </p:nvSpPr>
        <p:spPr bwMode="auto">
          <a:xfrm>
            <a:off x="1504443" y="3479614"/>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3559" name="Imagen 80">
            <a:extLst>
              <a:ext uri="{FF2B5EF4-FFF2-40B4-BE49-F238E27FC236}">
                <a16:creationId xmlns:a16="http://schemas.microsoft.com/office/drawing/2014/main" id="{B15DB08D-8ABF-4310-9B6C-276510671D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815" r="8557"/>
          <a:stretch>
            <a:fillRect/>
          </a:stretch>
        </p:blipFill>
        <p:spPr bwMode="auto">
          <a:xfrm>
            <a:off x="1376368" y="3859324"/>
            <a:ext cx="6392851" cy="208704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9">
            <a:extLst>
              <a:ext uri="{FF2B5EF4-FFF2-40B4-BE49-F238E27FC236}">
                <a16:creationId xmlns:a16="http://schemas.microsoft.com/office/drawing/2014/main" id="{2E6ED7DD-D374-435E-A220-CA60747FD491}"/>
              </a:ext>
            </a:extLst>
          </p:cNvPr>
          <p:cNvSpPr>
            <a:spLocks noChangeArrowheads="1"/>
          </p:cNvSpPr>
          <p:nvPr/>
        </p:nvSpPr>
        <p:spPr bwMode="auto">
          <a:xfrm>
            <a:off x="2248594" y="5865725"/>
            <a:ext cx="4499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23">
                <a:ln>
                  <a:noFill/>
                </a:ln>
                <a:solidFill>
                  <a:schemeClr val="tx1"/>
                </a:solidFill>
                <a:effectLst/>
                <a:latin typeface="+mj-lt"/>
                <a:ea typeface="Calibri" panose="020F0502020204030204" pitchFamily="34" charset="0"/>
                <a:cs typeface="Times New Roman" panose="02020603050405020304" pitchFamily="18" charset="0"/>
              </a:rPr>
              <a:t>25. </a:t>
            </a:r>
            <a:r>
              <a:rPr kumimoji="0" lang="es-EC" altLang="es-EC" sz="1200" b="0" i="0" u="none" strike="noStrike" cap="none" normalizeH="0" baseline="0" dirty="0" bmk="_Toc6181023">
                <a:ln>
                  <a:noFill/>
                </a:ln>
                <a:solidFill>
                  <a:schemeClr val="tx1"/>
                </a:solidFill>
                <a:effectLst/>
                <a:latin typeface="+mj-lt"/>
                <a:ea typeface="Calibri" panose="020F0502020204030204" pitchFamily="34" charset="0"/>
                <a:cs typeface="Times New Roman" panose="02020603050405020304" pitchFamily="18" charset="0"/>
              </a:rPr>
              <a:t>Comparación de perfiles de potencia intercambiada.</a:t>
            </a:r>
            <a:endParaRPr kumimoji="0" lang="es-EC" altLang="es-EC"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863264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Análisis de Resultados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CuadroTexto 11">
            <a:extLst>
              <a:ext uri="{FF2B5EF4-FFF2-40B4-BE49-F238E27FC236}">
                <a16:creationId xmlns:a16="http://schemas.microsoft.com/office/drawing/2014/main" id="{EA3B4961-D3CC-4CB0-B443-4914ECD2A8E2}"/>
              </a:ext>
            </a:extLst>
          </p:cNvPr>
          <p:cNvSpPr txBox="1"/>
          <p:nvPr/>
        </p:nvSpPr>
        <p:spPr>
          <a:xfrm>
            <a:off x="128751" y="713043"/>
            <a:ext cx="5673348" cy="369332"/>
          </a:xfrm>
          <a:prstGeom prst="rect">
            <a:avLst/>
          </a:prstGeom>
          <a:noFill/>
        </p:spPr>
        <p:txBody>
          <a:bodyPr wrap="none" rtlCol="0">
            <a:spAutoFit/>
          </a:bodyPr>
          <a:lstStyle/>
          <a:p>
            <a:r>
              <a:rPr lang="es-EC" b="1" i="1" dirty="0"/>
              <a:t>Evaluación de la Estrategia de Gestión Energética</a:t>
            </a:r>
          </a:p>
        </p:txBody>
      </p:sp>
      <p:sp>
        <p:nvSpPr>
          <p:cNvPr id="6" name="Rectangle 3">
            <a:extLst>
              <a:ext uri="{FF2B5EF4-FFF2-40B4-BE49-F238E27FC236}">
                <a16:creationId xmlns:a16="http://schemas.microsoft.com/office/drawing/2014/main" id="{BA877B6C-C2B7-401F-8E91-D6A4D4D95542}"/>
              </a:ext>
            </a:extLst>
          </p:cNvPr>
          <p:cNvSpPr>
            <a:spLocks noChangeArrowheads="1"/>
          </p:cNvSpPr>
          <p:nvPr/>
        </p:nvSpPr>
        <p:spPr bwMode="auto">
          <a:xfrm>
            <a:off x="420914"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0" name="Rectangle 7">
            <a:extLst>
              <a:ext uri="{FF2B5EF4-FFF2-40B4-BE49-F238E27FC236}">
                <a16:creationId xmlns:a16="http://schemas.microsoft.com/office/drawing/2014/main" id="{EB7F4E5D-F97E-4F56-B030-638E690B296D}"/>
              </a:ext>
            </a:extLst>
          </p:cNvPr>
          <p:cNvSpPr>
            <a:spLocks noChangeArrowheads="1"/>
          </p:cNvSpPr>
          <p:nvPr/>
        </p:nvSpPr>
        <p:spPr bwMode="auto">
          <a:xfrm>
            <a:off x="213691" y="245001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angle 2">
            <a:extLst>
              <a:ext uri="{FF2B5EF4-FFF2-40B4-BE49-F238E27FC236}">
                <a16:creationId xmlns:a16="http://schemas.microsoft.com/office/drawing/2014/main" id="{19E0B5D3-B893-4B6D-AA84-CCCFA14A838B}"/>
              </a:ext>
            </a:extLst>
          </p:cNvPr>
          <p:cNvSpPr>
            <a:spLocks noChangeArrowheads="1"/>
          </p:cNvSpPr>
          <p:nvPr/>
        </p:nvSpPr>
        <p:spPr bwMode="auto">
          <a:xfrm>
            <a:off x="213691"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8" name="Rectangle 2">
            <a:extLst>
              <a:ext uri="{FF2B5EF4-FFF2-40B4-BE49-F238E27FC236}">
                <a16:creationId xmlns:a16="http://schemas.microsoft.com/office/drawing/2014/main" id="{F061E7CA-2570-43F9-983C-0448E1238BFD}"/>
              </a:ext>
            </a:extLst>
          </p:cNvPr>
          <p:cNvSpPr>
            <a:spLocks noChangeArrowheads="1"/>
          </p:cNvSpPr>
          <p:nvPr/>
        </p:nvSpPr>
        <p:spPr bwMode="auto">
          <a:xfrm>
            <a:off x="1504443" y="625175"/>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5">
            <a:extLst>
              <a:ext uri="{FF2B5EF4-FFF2-40B4-BE49-F238E27FC236}">
                <a16:creationId xmlns:a16="http://schemas.microsoft.com/office/drawing/2014/main" id="{DECC1B7F-23C3-4BAF-8D7D-476DEF94480B}"/>
              </a:ext>
            </a:extLst>
          </p:cNvPr>
          <p:cNvSpPr>
            <a:spLocks noChangeArrowheads="1"/>
          </p:cNvSpPr>
          <p:nvPr/>
        </p:nvSpPr>
        <p:spPr bwMode="auto">
          <a:xfrm>
            <a:off x="1848103" y="3039153"/>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Rectangle 5">
            <a:extLst>
              <a:ext uri="{FF2B5EF4-FFF2-40B4-BE49-F238E27FC236}">
                <a16:creationId xmlns:a16="http://schemas.microsoft.com/office/drawing/2014/main" id="{267D823D-9240-4B17-AD67-C0E2A272A87B}"/>
              </a:ext>
            </a:extLst>
          </p:cNvPr>
          <p:cNvSpPr>
            <a:spLocks noChangeArrowheads="1"/>
          </p:cNvSpPr>
          <p:nvPr/>
        </p:nvSpPr>
        <p:spPr bwMode="auto">
          <a:xfrm>
            <a:off x="1138039" y="3388051"/>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4" name="Rectangle 2">
            <a:extLst>
              <a:ext uri="{FF2B5EF4-FFF2-40B4-BE49-F238E27FC236}">
                <a16:creationId xmlns:a16="http://schemas.microsoft.com/office/drawing/2014/main" id="{E7E4C6AD-7AD0-47AF-9D17-3D9F376BD59B}"/>
              </a:ext>
            </a:extLst>
          </p:cNvPr>
          <p:cNvSpPr>
            <a:spLocks noChangeArrowheads="1"/>
          </p:cNvSpPr>
          <p:nvPr/>
        </p:nvSpPr>
        <p:spPr bwMode="auto">
          <a:xfrm>
            <a:off x="1504443" y="60599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24577" name="Imagen 81">
            <a:extLst>
              <a:ext uri="{FF2B5EF4-FFF2-40B4-BE49-F238E27FC236}">
                <a16:creationId xmlns:a16="http://schemas.microsoft.com/office/drawing/2014/main" id="{2CCB9B99-748E-4133-A896-19D3047B8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68" r="7834"/>
          <a:stretch>
            <a:fillRect/>
          </a:stretch>
        </p:blipFill>
        <p:spPr bwMode="auto">
          <a:xfrm>
            <a:off x="1281505" y="1082375"/>
            <a:ext cx="6582575" cy="243316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a:extLst>
              <a:ext uri="{FF2B5EF4-FFF2-40B4-BE49-F238E27FC236}">
                <a16:creationId xmlns:a16="http://schemas.microsoft.com/office/drawing/2014/main" id="{06A40F46-940B-4972-B461-A53F67960692}"/>
              </a:ext>
            </a:extLst>
          </p:cNvPr>
          <p:cNvSpPr>
            <a:spLocks noChangeArrowheads="1"/>
          </p:cNvSpPr>
          <p:nvPr/>
        </p:nvSpPr>
        <p:spPr bwMode="auto">
          <a:xfrm>
            <a:off x="2522393" y="3496352"/>
            <a:ext cx="4100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1024">
                <a:ln>
                  <a:noFill/>
                </a:ln>
                <a:solidFill>
                  <a:schemeClr val="tx1"/>
                </a:solidFill>
                <a:effectLst/>
                <a:latin typeface="+mj-lt"/>
                <a:ea typeface="Calibri" panose="020F0502020204030204" pitchFamily="34" charset="0"/>
                <a:cs typeface="Times New Roman" panose="02020603050405020304" pitchFamily="18" charset="0"/>
              </a:rPr>
              <a:t>26. </a:t>
            </a:r>
            <a:r>
              <a:rPr kumimoji="0" lang="es-EC" altLang="es-EC" sz="1200" b="0" i="0" u="none" strike="noStrike" cap="none" normalizeH="0" baseline="0" dirty="0" bmk="_Toc6181024">
                <a:ln>
                  <a:noFill/>
                </a:ln>
                <a:solidFill>
                  <a:schemeClr val="tx1"/>
                </a:solidFill>
                <a:effectLst/>
                <a:latin typeface="+mj-lt"/>
                <a:ea typeface="Calibri" panose="020F0502020204030204" pitchFamily="34" charset="0"/>
                <a:cs typeface="Times New Roman" panose="02020603050405020304" pitchFamily="18" charset="0"/>
              </a:rPr>
              <a:t>Comparación de rampas de perfil de potencia.</a:t>
            </a:r>
            <a:endParaRPr kumimoji="0" lang="es-EC" altLang="es-EC" sz="1800" b="0" i="0" u="none" strike="noStrike" cap="none" normalizeH="0" baseline="0" dirty="0">
              <a:ln>
                <a:noFill/>
              </a:ln>
              <a:solidFill>
                <a:schemeClr val="tx1"/>
              </a:solidFill>
              <a:effectLst/>
              <a:latin typeface="+mj-lt"/>
            </a:endParaRPr>
          </a:p>
        </p:txBody>
      </p:sp>
      <p:pic>
        <p:nvPicPr>
          <p:cNvPr id="7" name="Imagen 6">
            <a:extLst>
              <a:ext uri="{FF2B5EF4-FFF2-40B4-BE49-F238E27FC236}">
                <a16:creationId xmlns:a16="http://schemas.microsoft.com/office/drawing/2014/main" id="{3250FB86-9A6E-4D4A-91A9-5347DBF1861F}"/>
              </a:ext>
            </a:extLst>
          </p:cNvPr>
          <p:cNvPicPr>
            <a:picLocks noChangeAspect="1"/>
          </p:cNvPicPr>
          <p:nvPr/>
        </p:nvPicPr>
        <p:blipFill>
          <a:blip r:embed="rId5"/>
          <a:stretch>
            <a:fillRect/>
          </a:stretch>
        </p:blipFill>
        <p:spPr>
          <a:xfrm>
            <a:off x="982563" y="3864436"/>
            <a:ext cx="7180461" cy="1805800"/>
          </a:xfrm>
          <a:prstGeom prst="rect">
            <a:avLst/>
          </a:prstGeom>
        </p:spPr>
      </p:pic>
    </p:spTree>
    <p:extLst>
      <p:ext uri="{BB962C8B-B14F-4D97-AF65-F5344CB8AC3E}">
        <p14:creationId xmlns:p14="http://schemas.microsoft.com/office/powerpoint/2010/main" val="2255680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4005691943"/>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3584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352800" y="54504"/>
            <a:ext cx="5335510" cy="468018"/>
          </a:xfrm>
        </p:spPr>
        <p:txBody>
          <a:bodyPr/>
          <a:lstStyle/>
          <a:p>
            <a:r>
              <a:rPr lang="es-ES" sz="2400" i="0" dirty="0">
                <a:solidFill>
                  <a:srgbClr val="C00000"/>
                </a:solidFill>
                <a:effectLst/>
              </a:rPr>
              <a:t>Conclusiones y Recomendaciones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97901" cy="369332"/>
          </a:xfrm>
          <a:prstGeom prst="rect">
            <a:avLst/>
          </a:prstGeom>
          <a:noFill/>
        </p:spPr>
        <p:txBody>
          <a:bodyPr wrap="none" rtlCol="0">
            <a:spAutoFit/>
          </a:bodyPr>
          <a:lstStyle/>
          <a:p>
            <a:r>
              <a:rPr lang="es-EC" b="1" i="1" dirty="0"/>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2" name="Rectángulo 21">
            <a:extLst>
              <a:ext uri="{FF2B5EF4-FFF2-40B4-BE49-F238E27FC236}">
                <a16:creationId xmlns:a16="http://schemas.microsoft.com/office/drawing/2014/main" id="{57E79EE5-DAAF-49F3-8F76-CC6404993E76}"/>
              </a:ext>
            </a:extLst>
          </p:cNvPr>
          <p:cNvSpPr/>
          <p:nvPr/>
        </p:nvSpPr>
        <p:spPr>
          <a:xfrm>
            <a:off x="124880" y="3390562"/>
            <a:ext cx="8563430" cy="253402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dirty="0"/>
              <a:t>Para que la optimización se lleve a cabo de manera correcta para cada uno de los parámetros de calidad de una estrategia de gestión energética fue necesario formular una función de costo que abarque cada uno de estos parámetros; además, fue necesario asignar una ponderación específica a cada uno de estos parámetros (objetivos de optimización) de acuerdo a las necesidades específicas del problema.</a:t>
            </a:r>
            <a:endParaRPr lang="es-EC" dirty="0">
              <a:latin typeface="+mj-lt"/>
            </a:endParaRPr>
          </a:p>
        </p:txBody>
      </p:sp>
      <p:sp>
        <p:nvSpPr>
          <p:cNvPr id="12" name="Rectángulo 11">
            <a:extLst>
              <a:ext uri="{FF2B5EF4-FFF2-40B4-BE49-F238E27FC236}">
                <a16:creationId xmlns:a16="http://schemas.microsoft.com/office/drawing/2014/main" id="{D36527A7-1220-4CF4-84D2-718CF780CBF8}"/>
              </a:ext>
            </a:extLst>
          </p:cNvPr>
          <p:cNvSpPr/>
          <p:nvPr/>
        </p:nvSpPr>
        <p:spPr>
          <a:xfrm>
            <a:off x="118533" y="1087655"/>
            <a:ext cx="8563430" cy="2118529"/>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t>El presente trabajo ha permitido demostrar la potencialidad del algoritmo metaheurístico inspirado en la naturaleza de búsqueda de Cuckoo en la optimización de problemas a escala global mediante su aplicación en la optimización de los parámetros del controlador Fuzzy Logic del sistema de gestión energética de una microrred electrotérmica.</a:t>
            </a:r>
            <a:endParaRPr lang="es-EC"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55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a:solidFill>
                  <a:srgbClr val="C00000"/>
                </a:solidFill>
                <a:effectLst/>
              </a:rPr>
              <a:t>Antecedentes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467342" cy="369332"/>
          </a:xfrm>
          <a:prstGeom prst="rect">
            <a:avLst/>
          </a:prstGeom>
          <a:noFill/>
        </p:spPr>
        <p:txBody>
          <a:bodyPr wrap="none" rtlCol="0">
            <a:spAutoFit/>
          </a:bodyPr>
          <a:lstStyle/>
          <a:p>
            <a:r>
              <a:rPr lang="es-EC" b="1" i="1" dirty="0"/>
              <a:t>Demanda Energética</a:t>
            </a: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9217" name="Imagen 1">
            <a:extLst>
              <a:ext uri="{FF2B5EF4-FFF2-40B4-BE49-F238E27FC236}">
                <a16:creationId xmlns:a16="http://schemas.microsoft.com/office/drawing/2014/main" id="{0F943698-6BA4-4D72-B6BC-55E1B4C54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 y="2209932"/>
            <a:ext cx="4325303"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01839C1-07BF-45AA-878C-4708053B326B}"/>
              </a:ext>
            </a:extLst>
          </p:cNvPr>
          <p:cNvSpPr>
            <a:spLocks noChangeArrowheads="1"/>
          </p:cNvSpPr>
          <p:nvPr/>
        </p:nvSpPr>
        <p:spPr bwMode="auto">
          <a:xfrm>
            <a:off x="41276" y="4166188"/>
            <a:ext cx="4940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0992">
                <a:ln>
                  <a:noFill/>
                </a:ln>
                <a:solidFill>
                  <a:schemeClr val="tx1"/>
                </a:solidFill>
                <a:effectLst/>
                <a:latin typeface="+mj-lt"/>
                <a:ea typeface="Calibri" panose="020F0502020204030204" pitchFamily="34" charset="0"/>
                <a:cs typeface="Times New Roman" panose="02020603050405020304" pitchFamily="18" charset="0"/>
              </a:rPr>
              <a:t>1</a:t>
            </a:r>
            <a:r>
              <a:rPr kumimoji="0" lang="es-EC" altLang="es-EC" sz="1200" b="1" i="0" u="none" strike="noStrike" cap="none" normalizeH="0" baseline="0" dirty="0" bmk="_Toc6180992">
                <a:ln>
                  <a:noFill/>
                </a:ln>
                <a:solidFill>
                  <a:schemeClr val="tx1"/>
                </a:solidFill>
                <a:effectLst/>
                <a:latin typeface="+mj-lt"/>
                <a:ea typeface="Calibri" panose="020F0502020204030204" pitchFamily="34" charset="0"/>
                <a:cs typeface="Times New Roman" panose="02020603050405020304" pitchFamily="18" charset="0"/>
              </a:rPr>
              <a:t>.</a:t>
            </a:r>
            <a:r>
              <a:rPr kumimoji="0" lang="es-EC" altLang="es-EC" sz="1200" i="0" u="none" strike="noStrike" cap="none" normalizeH="0" baseline="0" dirty="0" bmk="_Toc6180992">
                <a:ln>
                  <a:noFill/>
                </a:ln>
                <a:solidFill>
                  <a:schemeClr val="tx1"/>
                </a:solidFill>
                <a:effectLst/>
                <a:latin typeface="+mj-lt"/>
                <a:ea typeface="Calibri" panose="020F0502020204030204" pitchFamily="34" charset="0"/>
                <a:cs typeface="Times New Roman" panose="02020603050405020304" pitchFamily="18" charset="0"/>
              </a:rPr>
              <a:t> Suministro mundial total de energía primaria (1971 - 2015).</a:t>
            </a:r>
            <a:endParaRPr kumimoji="0" lang="es-EC" altLang="es-EC" sz="80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(International Energy Agency, 2017).</a:t>
            </a:r>
            <a:endParaRPr kumimoji="0" lang="es-EC" altLang="es-EC" sz="1800" i="0" u="none" strike="noStrike" cap="none" normalizeH="0" baseline="0" dirty="0">
              <a:ln>
                <a:noFill/>
              </a:ln>
              <a:solidFill>
                <a:schemeClr val="tx1"/>
              </a:solidFill>
              <a:effectLst/>
              <a:latin typeface="+mj-lt"/>
            </a:endParaRPr>
          </a:p>
        </p:txBody>
      </p:sp>
      <p:sp>
        <p:nvSpPr>
          <p:cNvPr id="8" name="CuadroTexto 7">
            <a:extLst>
              <a:ext uri="{FF2B5EF4-FFF2-40B4-BE49-F238E27FC236}">
                <a16:creationId xmlns:a16="http://schemas.microsoft.com/office/drawing/2014/main" id="{AA6D8134-A261-435B-BB6F-1FC9F435BC3C}"/>
              </a:ext>
            </a:extLst>
          </p:cNvPr>
          <p:cNvSpPr txBox="1"/>
          <p:nvPr/>
        </p:nvSpPr>
        <p:spPr>
          <a:xfrm>
            <a:off x="247491" y="1030185"/>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El suministro total de energía primaria se incrementó de 6101 Mtoe en 1973 a 13647 Mtoe en 2015 (incremento del consumo energético del 124%).</a:t>
            </a:r>
          </a:p>
        </p:txBody>
      </p:sp>
      <p:pic>
        <p:nvPicPr>
          <p:cNvPr id="9220" name="Imagen 3">
            <a:extLst>
              <a:ext uri="{FF2B5EF4-FFF2-40B4-BE49-F238E27FC236}">
                <a16:creationId xmlns:a16="http://schemas.microsoft.com/office/drawing/2014/main" id="{59C985B6-D91B-4E47-AF3F-750F6C29B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013" y="1963302"/>
            <a:ext cx="4105275" cy="2476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ED33477E-0230-4C28-83C0-03EE9F7EFADA}"/>
              </a:ext>
            </a:extLst>
          </p:cNvPr>
          <p:cNvSpPr>
            <a:spLocks noChangeArrowheads="1"/>
          </p:cNvSpPr>
          <p:nvPr/>
        </p:nvSpPr>
        <p:spPr bwMode="auto">
          <a:xfrm>
            <a:off x="4118874" y="4410568"/>
            <a:ext cx="57832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0993">
                <a:ln>
                  <a:noFill/>
                </a:ln>
                <a:solidFill>
                  <a:schemeClr val="tx1"/>
                </a:solidFill>
                <a:effectLst/>
                <a:latin typeface="+mj-lt"/>
                <a:ea typeface="Calibri" panose="020F0502020204030204" pitchFamily="34" charset="0"/>
                <a:cs typeface="Times New Roman" panose="02020603050405020304" pitchFamily="18" charset="0"/>
              </a:rPr>
              <a:t>2</a:t>
            </a:r>
            <a:r>
              <a:rPr kumimoji="0" lang="es-EC" altLang="es-EC" sz="1200" b="0" i="1" u="none" strike="noStrike" cap="none" normalizeH="0" baseline="0" dirty="0" bmk="_Toc6180993">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0993">
                <a:ln>
                  <a:noFill/>
                </a:ln>
                <a:solidFill>
                  <a:schemeClr val="tx1"/>
                </a:solidFill>
                <a:effectLst/>
                <a:latin typeface="+mj-lt"/>
                <a:ea typeface="Calibri" panose="020F0502020204030204" pitchFamily="34" charset="0"/>
                <a:cs typeface="Times New Roman" panose="02020603050405020304" pitchFamily="18" charset="0"/>
              </a:rPr>
              <a:t>Contribución energética por combustible.</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 (International Energy Agency, 2017b).</a:t>
            </a:r>
            <a:endParaRPr kumimoji="0" lang="es-EC" altLang="es-EC" sz="1800" b="0" i="0" u="none" strike="noStrike" cap="none" normalizeH="0" baseline="0" dirty="0">
              <a:ln>
                <a:noFill/>
              </a:ln>
              <a:solidFill>
                <a:schemeClr val="tx1"/>
              </a:solidFill>
              <a:effectLst/>
              <a:latin typeface="+mj-lt"/>
            </a:endParaRPr>
          </a:p>
        </p:txBody>
      </p:sp>
      <p:sp>
        <p:nvSpPr>
          <p:cNvPr id="12" name="CuadroTexto 11">
            <a:extLst>
              <a:ext uri="{FF2B5EF4-FFF2-40B4-BE49-F238E27FC236}">
                <a16:creationId xmlns:a16="http://schemas.microsoft.com/office/drawing/2014/main" id="{3169612E-D86E-4353-BD83-ECA8A55365CA}"/>
              </a:ext>
            </a:extLst>
          </p:cNvPr>
          <p:cNvSpPr txBox="1"/>
          <p:nvPr/>
        </p:nvSpPr>
        <p:spPr>
          <a:xfrm>
            <a:off x="247491" y="4948919"/>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El incremento en el consumo de energía durante los años ha tenido incidencia en la concentración de gases de efecto invernadero (GHG) en la atmósfera.</a:t>
            </a:r>
          </a:p>
        </p:txBody>
      </p:sp>
    </p:spTree>
    <p:extLst>
      <p:ext uri="{BB962C8B-B14F-4D97-AF65-F5344CB8AC3E}">
        <p14:creationId xmlns:p14="http://schemas.microsoft.com/office/powerpoint/2010/main" val="3862686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352800" y="54504"/>
            <a:ext cx="5335510" cy="468018"/>
          </a:xfrm>
        </p:spPr>
        <p:txBody>
          <a:bodyPr/>
          <a:lstStyle/>
          <a:p>
            <a:r>
              <a:rPr lang="es-ES" sz="2400" i="0" dirty="0">
                <a:solidFill>
                  <a:srgbClr val="C00000"/>
                </a:solidFill>
                <a:effectLst/>
              </a:rPr>
              <a:t>Conclusiones y Recomendaciones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97901" cy="369332"/>
          </a:xfrm>
          <a:prstGeom prst="rect">
            <a:avLst/>
          </a:prstGeom>
          <a:noFill/>
        </p:spPr>
        <p:txBody>
          <a:bodyPr wrap="none" rtlCol="0">
            <a:spAutoFit/>
          </a:bodyPr>
          <a:lstStyle/>
          <a:p>
            <a:r>
              <a:rPr lang="es-EC" b="1" i="1" dirty="0"/>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2" name="Rectángulo 21">
            <a:extLst>
              <a:ext uri="{FF2B5EF4-FFF2-40B4-BE49-F238E27FC236}">
                <a16:creationId xmlns:a16="http://schemas.microsoft.com/office/drawing/2014/main" id="{57E79EE5-DAAF-49F3-8F76-CC6404993E76}"/>
              </a:ext>
            </a:extLst>
          </p:cNvPr>
          <p:cNvSpPr/>
          <p:nvPr/>
        </p:nvSpPr>
        <p:spPr>
          <a:xfrm>
            <a:off x="106167" y="2927353"/>
            <a:ext cx="8563430" cy="279076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sz="1700" dirty="0"/>
              <a:t>Anteriormente la optimización de cada uno de los parámetros del FLC se realizaba mediante procedimientos heurísticos de prueba y error que condujeron a una solución buena sin ser necesariamente la mejor posible, aunque en un período de tiempo excesivamente grande. En el presente trabajo, al emplear el algoritmo de búsqueda de Cuckoo para optimizar los parámetros del controlador se tiene certeza de que la solución representa el óptimo global del problema de optimización y con un tiempo de computo menor.</a:t>
            </a:r>
          </a:p>
        </p:txBody>
      </p:sp>
      <p:sp>
        <p:nvSpPr>
          <p:cNvPr id="12" name="Rectángulo 11">
            <a:extLst>
              <a:ext uri="{FF2B5EF4-FFF2-40B4-BE49-F238E27FC236}">
                <a16:creationId xmlns:a16="http://schemas.microsoft.com/office/drawing/2014/main" id="{D36527A7-1220-4CF4-84D2-718CF780CBF8}"/>
              </a:ext>
            </a:extLst>
          </p:cNvPr>
          <p:cNvSpPr/>
          <p:nvPr/>
        </p:nvSpPr>
        <p:spPr>
          <a:xfrm>
            <a:off x="118533" y="1219732"/>
            <a:ext cx="8563430" cy="1613519"/>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700" dirty="0"/>
              <a:t>La estrategia de gestión energética optimizada cumple con los objetivos de disminuir las fluctuaciones del perfil de potencia intercambiado entre la microrred y la red eléctrica, y mantener el estado de carga del sistema de almacenamiento en un rango seguro, lo cual garantiza el correcto funcionamiento de la microrred. </a:t>
            </a:r>
            <a:endParaRPr lang="es-EC" sz="17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9968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352800" y="54504"/>
            <a:ext cx="5335510" cy="468018"/>
          </a:xfrm>
        </p:spPr>
        <p:txBody>
          <a:bodyPr/>
          <a:lstStyle/>
          <a:p>
            <a:r>
              <a:rPr lang="es-ES" sz="2400" i="0" dirty="0">
                <a:solidFill>
                  <a:srgbClr val="C00000"/>
                </a:solidFill>
                <a:effectLst/>
              </a:rPr>
              <a:t>Conclusiones y Recomendaciones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1697901" cy="369332"/>
          </a:xfrm>
          <a:prstGeom prst="rect">
            <a:avLst/>
          </a:prstGeom>
          <a:noFill/>
        </p:spPr>
        <p:txBody>
          <a:bodyPr wrap="none" rtlCol="0">
            <a:spAutoFit/>
          </a:bodyPr>
          <a:lstStyle/>
          <a:p>
            <a:r>
              <a:rPr lang="es-EC" b="1" i="1" dirty="0"/>
              <a:t>Conclusiones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2" name="Rectángulo 11">
            <a:extLst>
              <a:ext uri="{FF2B5EF4-FFF2-40B4-BE49-F238E27FC236}">
                <a16:creationId xmlns:a16="http://schemas.microsoft.com/office/drawing/2014/main" id="{D36527A7-1220-4CF4-84D2-718CF780CBF8}"/>
              </a:ext>
            </a:extLst>
          </p:cNvPr>
          <p:cNvSpPr/>
          <p:nvPr/>
        </p:nvSpPr>
        <p:spPr>
          <a:xfrm>
            <a:off x="118533" y="1017949"/>
            <a:ext cx="8563430" cy="1893339"/>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t>Para la implementación del algoritmo en el ajuste de parámetros del controlador Fuzzy Logic, fue de vital importancia la creación de nuevas soluciones aleatorias a partir de una distribución inicial simétrica y ordenada ya que así el algoritmo no realiza una búsqueda” ciega”, con esto se logra que las soluciones sean de la forma deseada y que presenten orden y coherencia.</a:t>
            </a:r>
            <a:endParaRPr lang="es-EC" sz="1600" dirty="0">
              <a:latin typeface="+mj-l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5C7F6F27-1886-4C82-B396-E95239E5ADF6}"/>
              </a:ext>
            </a:extLst>
          </p:cNvPr>
          <p:cNvSpPr txBox="1"/>
          <p:nvPr/>
        </p:nvSpPr>
        <p:spPr>
          <a:xfrm>
            <a:off x="118533" y="2911288"/>
            <a:ext cx="2223686" cy="369332"/>
          </a:xfrm>
          <a:prstGeom prst="rect">
            <a:avLst/>
          </a:prstGeom>
          <a:noFill/>
        </p:spPr>
        <p:txBody>
          <a:bodyPr wrap="none" rtlCol="0">
            <a:spAutoFit/>
          </a:bodyPr>
          <a:lstStyle/>
          <a:p>
            <a:r>
              <a:rPr lang="es-EC" b="1" i="1" dirty="0"/>
              <a:t>Recomendaciones</a:t>
            </a:r>
          </a:p>
        </p:txBody>
      </p:sp>
      <p:sp>
        <p:nvSpPr>
          <p:cNvPr id="9" name="Rectángulo 8">
            <a:extLst>
              <a:ext uri="{FF2B5EF4-FFF2-40B4-BE49-F238E27FC236}">
                <a16:creationId xmlns:a16="http://schemas.microsoft.com/office/drawing/2014/main" id="{31EF5E5A-6590-41FA-806B-BE09166EBCE4}"/>
              </a:ext>
            </a:extLst>
          </p:cNvPr>
          <p:cNvSpPr/>
          <p:nvPr/>
        </p:nvSpPr>
        <p:spPr>
          <a:xfrm>
            <a:off x="118533" y="3312970"/>
            <a:ext cx="8563430" cy="785343"/>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t>Emplear una distribución inicial uniforme para el mapeo de funciones de pertenencia y base de reglas para que las soluciones aleatorias generadas sigan un patrón establecido.</a:t>
            </a:r>
            <a:endParaRPr lang="es-EC" sz="1600" dirty="0">
              <a:latin typeface="+mj-lt"/>
              <a:ea typeface="Calibri" panose="020F0502020204030204" pitchFamily="34" charset="0"/>
              <a:cs typeface="Times New Roman" panose="02020603050405020304" pitchFamily="18" charset="0"/>
            </a:endParaRPr>
          </a:p>
        </p:txBody>
      </p:sp>
      <p:sp>
        <p:nvSpPr>
          <p:cNvPr id="11" name="Rectángulo 10">
            <a:extLst>
              <a:ext uri="{FF2B5EF4-FFF2-40B4-BE49-F238E27FC236}">
                <a16:creationId xmlns:a16="http://schemas.microsoft.com/office/drawing/2014/main" id="{EEB2A1D8-7A2F-48D3-B6A0-0FA9975825E1}"/>
              </a:ext>
            </a:extLst>
          </p:cNvPr>
          <p:cNvSpPr/>
          <p:nvPr/>
        </p:nvSpPr>
        <p:spPr>
          <a:xfrm>
            <a:off x="118533" y="4107323"/>
            <a:ext cx="8563430" cy="1524007"/>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sz="1600" dirty="0"/>
              <a:t>Definir correctamente cada una de las ponderaciones para cada uno de los objetivos de optimización de acuerdo con las preferencias de minimización de cada uno de estos y en base a requerimientos específicos de problema, ya que de esto depende el éxito o no de los resultados.</a:t>
            </a:r>
            <a:endParaRPr lang="es-EC"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97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1814603118"/>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4579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3674544" y="54504"/>
            <a:ext cx="5013766" cy="468018"/>
          </a:xfrm>
        </p:spPr>
        <p:txBody>
          <a:bodyPr/>
          <a:lstStyle/>
          <a:p>
            <a:r>
              <a:rPr lang="es-ES" sz="2400" i="0" dirty="0">
                <a:solidFill>
                  <a:srgbClr val="C00000"/>
                </a:solidFill>
                <a:effectLst/>
              </a:rPr>
              <a:t>Trabajos Futuros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065630" cy="369332"/>
          </a:xfrm>
          <a:prstGeom prst="rect">
            <a:avLst/>
          </a:prstGeom>
          <a:noFill/>
        </p:spPr>
        <p:txBody>
          <a:bodyPr wrap="none" rtlCol="0">
            <a:spAutoFit/>
          </a:bodyPr>
          <a:lstStyle/>
          <a:p>
            <a:r>
              <a:rPr lang="es-EC" b="1" i="1" dirty="0"/>
              <a:t>Trabajos Futuros</a:t>
            </a:r>
          </a:p>
        </p:txBody>
      </p:sp>
      <p:sp>
        <p:nvSpPr>
          <p:cNvPr id="4" name="Rectangle 2">
            <a:extLst>
              <a:ext uri="{FF2B5EF4-FFF2-40B4-BE49-F238E27FC236}">
                <a16:creationId xmlns:a16="http://schemas.microsoft.com/office/drawing/2014/main" id="{EDBD99A3-EF3B-4075-9E7A-9E3647838CBA}"/>
              </a:ext>
            </a:extLst>
          </p:cNvPr>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5" name="Rectangle 11">
            <a:extLst>
              <a:ext uri="{FF2B5EF4-FFF2-40B4-BE49-F238E27FC236}">
                <a16:creationId xmlns:a16="http://schemas.microsoft.com/office/drawing/2014/main" id="{61DC6BD8-ECFF-42A6-9E3C-E1339E228716}"/>
              </a:ext>
            </a:extLst>
          </p:cNvPr>
          <p:cNvSpPr>
            <a:spLocks noChangeArrowheads="1"/>
          </p:cNvSpPr>
          <p:nvPr/>
        </p:nvSpPr>
        <p:spPr bwMode="auto">
          <a:xfrm>
            <a:off x="795336" y="4895655"/>
            <a:ext cx="9887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22" name="Rectángulo 21">
            <a:extLst>
              <a:ext uri="{FF2B5EF4-FFF2-40B4-BE49-F238E27FC236}">
                <a16:creationId xmlns:a16="http://schemas.microsoft.com/office/drawing/2014/main" id="{57E79EE5-DAAF-49F3-8F76-CC6404993E76}"/>
              </a:ext>
            </a:extLst>
          </p:cNvPr>
          <p:cNvSpPr/>
          <p:nvPr/>
        </p:nvSpPr>
        <p:spPr>
          <a:xfrm>
            <a:off x="124880" y="3506675"/>
            <a:ext cx="8563430" cy="211852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dirty="0"/>
              <a:t>Proponer la realización de un estudio similar empleando otros algoritmos metaheurísticos inspirados en la naturaleza que han mostrado gran potencialidad en optimización de problemas a escala global, tales como: Optimización por Enjambre de Partículas, Algoritmos Genéticos, Evolución Diferencial, entre otros. </a:t>
            </a:r>
            <a:endParaRPr lang="es-EC" dirty="0">
              <a:latin typeface="+mj-lt"/>
            </a:endParaRPr>
          </a:p>
        </p:txBody>
      </p:sp>
      <p:sp>
        <p:nvSpPr>
          <p:cNvPr id="12" name="Rectángulo 11">
            <a:extLst>
              <a:ext uri="{FF2B5EF4-FFF2-40B4-BE49-F238E27FC236}">
                <a16:creationId xmlns:a16="http://schemas.microsoft.com/office/drawing/2014/main" id="{D36527A7-1220-4CF4-84D2-718CF780CBF8}"/>
              </a:ext>
            </a:extLst>
          </p:cNvPr>
          <p:cNvSpPr/>
          <p:nvPr/>
        </p:nvSpPr>
        <p:spPr>
          <a:xfrm>
            <a:off x="118533" y="1232796"/>
            <a:ext cx="8563430" cy="2118529"/>
          </a:xfrm>
          <a:prstGeom prst="rect">
            <a:avLst/>
          </a:prstGeom>
        </p:spPr>
        <p:txBody>
          <a:bodyPr wrap="square">
            <a:spAutoFit/>
          </a:bodyPr>
          <a:lstStyle/>
          <a:p>
            <a:pPr marL="285750" lvl="0" indent="-285750" algn="just">
              <a:lnSpc>
                <a:spcPct val="150000"/>
              </a:lnSpc>
              <a:spcAft>
                <a:spcPts val="800"/>
              </a:spcAft>
              <a:buFont typeface="Arial" panose="020B0604020202020204" pitchFamily="34" charset="0"/>
              <a:buChar char="•"/>
            </a:pPr>
            <a:r>
              <a:rPr lang="es-EC" dirty="0"/>
              <a:t>En el presente trabajo se realizó un ajuste fuera de línea con datos históricos de consumo y generación; sin embargo, debido a que la estrategia de gestión energética contempla algoritmos de predicción, se puede realizar una optimización en línea para una posterior implementación dentro de una microrred que funciona en tiempo real.</a:t>
            </a:r>
            <a:r>
              <a:rPr lang="es-EC"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0233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id="{BC241CEF-83DB-47FE-8583-8A41AEEC6D49}"/>
              </a:ext>
            </a:extLst>
          </p:cNvPr>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id="{797B1CCF-D927-4BF1-B8A7-A78B25A9B242}"/>
              </a:ext>
            </a:extLst>
          </p:cNvPr>
          <p:cNvSpPr>
            <a:spLocks noGrp="1"/>
          </p:cNvSpPr>
          <p:nvPr>
            <p:ph idx="1"/>
          </p:nvPr>
        </p:nvSpPr>
        <p:spPr>
          <a:xfrm>
            <a:off x="457279" y="2290219"/>
            <a:ext cx="8231029" cy="1828798"/>
          </a:xfrm>
        </p:spPr>
        <p:txBody>
          <a:bodyPr/>
          <a:lstStyle/>
          <a:p>
            <a:pPr marL="0" indent="0" algn="ctr">
              <a:spcBef>
                <a:spcPts val="1200"/>
              </a:spcBef>
              <a:buNone/>
            </a:pPr>
            <a:r>
              <a:rPr lang="es-ES" sz="4400" b="1" dirty="0">
                <a:solidFill>
                  <a:schemeClr val="tx1"/>
                </a:solidFill>
                <a:latin typeface="+mj-lt"/>
                <a:cs typeface="Times New Roman" panose="02020603050405020304" pitchFamily="18" charset="0"/>
              </a:rPr>
              <a:t>GRACIAS </a:t>
            </a:r>
          </a:p>
          <a:p>
            <a:pPr marL="0" indent="0" algn="ctr">
              <a:spcBef>
                <a:spcPts val="1200"/>
              </a:spcBef>
              <a:buNone/>
            </a:pPr>
            <a:r>
              <a:rPr lang="es-ES" sz="4400" b="1" dirty="0">
                <a:solidFill>
                  <a:schemeClr val="tx1"/>
                </a:solidFill>
                <a:latin typeface="+mj-lt"/>
                <a:cs typeface="Times New Roman" panose="02020603050405020304" pitchFamily="18" charset="0"/>
              </a:rPr>
              <a:t>POR SU ATENCIÓN</a:t>
            </a:r>
            <a:endParaRPr lang="es-EC" sz="44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06312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a:solidFill>
                  <a:srgbClr val="C00000"/>
                </a:solidFill>
                <a:effectLst/>
              </a:rPr>
              <a:t>Antecedentes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467342" cy="369332"/>
          </a:xfrm>
          <a:prstGeom prst="rect">
            <a:avLst/>
          </a:prstGeom>
          <a:noFill/>
        </p:spPr>
        <p:txBody>
          <a:bodyPr wrap="none" rtlCol="0">
            <a:spAutoFit/>
          </a:bodyPr>
          <a:lstStyle/>
          <a:p>
            <a:r>
              <a:rPr lang="es-EC" b="1" i="1" dirty="0"/>
              <a:t>Demanda Energética</a:t>
            </a: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AA6D8134-A261-435B-BB6F-1FC9F435BC3C}"/>
              </a:ext>
            </a:extLst>
          </p:cNvPr>
          <p:cNvSpPr txBox="1"/>
          <p:nvPr/>
        </p:nvSpPr>
        <p:spPr>
          <a:xfrm>
            <a:off x="247491" y="1016408"/>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Incremento significativo de la concentración de dióxido de carbono en la atmósfera, de 280 ppm en la era preindustrial a 403 ppm en 2016,</a:t>
            </a:r>
          </a:p>
        </p:txBody>
      </p:sp>
      <p:sp>
        <p:nvSpPr>
          <p:cNvPr id="14" name="CuadroTexto 13">
            <a:extLst>
              <a:ext uri="{FF2B5EF4-FFF2-40B4-BE49-F238E27FC236}">
                <a16:creationId xmlns:a16="http://schemas.microsoft.com/office/drawing/2014/main" id="{420A58AE-67F1-4E97-997F-B29D2AC5C740}"/>
              </a:ext>
            </a:extLst>
          </p:cNvPr>
          <p:cNvSpPr txBox="1"/>
          <p:nvPr/>
        </p:nvSpPr>
        <p:spPr>
          <a:xfrm>
            <a:off x="247491" y="1875451"/>
            <a:ext cx="8257880" cy="41601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Incremento significativo de la concentración de metano y óxido nitroso.</a:t>
            </a:r>
          </a:p>
        </p:txBody>
      </p:sp>
      <p:sp>
        <p:nvSpPr>
          <p:cNvPr id="10" name="Rectangle 2">
            <a:extLst>
              <a:ext uri="{FF2B5EF4-FFF2-40B4-BE49-F238E27FC236}">
                <a16:creationId xmlns:a16="http://schemas.microsoft.com/office/drawing/2014/main" id="{C9FBB99A-8D04-46FD-AF13-4CB1E504F60B}"/>
              </a:ext>
            </a:extLst>
          </p:cNvPr>
          <p:cNvSpPr>
            <a:spLocks noChangeArrowheads="1"/>
          </p:cNvSpPr>
          <p:nvPr/>
        </p:nvSpPr>
        <p:spPr bwMode="auto">
          <a:xfrm>
            <a:off x="118533" y="1942549"/>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0241" name="Imagen 4">
            <a:extLst>
              <a:ext uri="{FF2B5EF4-FFF2-40B4-BE49-F238E27FC236}">
                <a16:creationId xmlns:a16="http://schemas.microsoft.com/office/drawing/2014/main" id="{D8968C02-BC14-4F5D-9684-61145C04D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91" y="3300340"/>
            <a:ext cx="3758452" cy="21460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6BAD7410-1726-46D0-BAB1-7871C055F5EC}"/>
              </a:ext>
            </a:extLst>
          </p:cNvPr>
          <p:cNvSpPr>
            <a:spLocks noChangeArrowheads="1"/>
          </p:cNvSpPr>
          <p:nvPr/>
        </p:nvSpPr>
        <p:spPr bwMode="auto">
          <a:xfrm>
            <a:off x="583667" y="5396928"/>
            <a:ext cx="30861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0994">
                <a:ln>
                  <a:noFill/>
                </a:ln>
                <a:solidFill>
                  <a:schemeClr val="tx1"/>
                </a:solidFill>
                <a:effectLst/>
                <a:latin typeface="+mj-lt"/>
                <a:ea typeface="Calibri" panose="020F0502020204030204" pitchFamily="34" charset="0"/>
                <a:cs typeface="Times New Roman" panose="02020603050405020304" pitchFamily="18" charset="0"/>
              </a:rPr>
              <a:t>3.</a:t>
            </a:r>
            <a:r>
              <a:rPr kumimoji="0" lang="es-EC" altLang="es-EC" sz="1200" b="0" i="1" u="none" strike="noStrike" cap="none" normalizeH="0" baseline="0" dirty="0" bmk="_Toc6180994">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i="0" u="none" strike="noStrike" cap="none" normalizeH="0" baseline="0" dirty="0" bmk="_Toc6180994">
                <a:ln>
                  <a:noFill/>
                </a:ln>
                <a:solidFill>
                  <a:schemeClr val="tx1"/>
                </a:solidFill>
                <a:effectLst/>
                <a:latin typeface="+mj-lt"/>
                <a:ea typeface="Calibri" panose="020F0502020204030204" pitchFamily="34" charset="0"/>
                <a:cs typeface="Times New Roman" panose="02020603050405020304" pitchFamily="18" charset="0"/>
              </a:rPr>
              <a:t>Fuentes generadoras de GHG.</a:t>
            </a:r>
            <a:endParaRPr kumimoji="0" lang="es-EC" altLang="es-EC" sz="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Fuente:</a:t>
            </a:r>
            <a:r>
              <a:rPr kumimoji="0" lang="es-EC" altLang="es-EC" sz="10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0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(International Energy Agency, 2017)</a:t>
            </a:r>
            <a:r>
              <a:rPr kumimoji="0" lang="es-EC" altLang="es-EC" sz="10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t>
            </a:r>
            <a:endParaRPr kumimoji="0" lang="es-EC" altLang="es-EC" sz="1800" b="0" i="0" u="none" strike="noStrike" cap="none" normalizeH="0" baseline="0" dirty="0">
              <a:ln>
                <a:noFill/>
              </a:ln>
              <a:solidFill>
                <a:schemeClr val="tx1"/>
              </a:solidFill>
              <a:effectLst/>
              <a:latin typeface="+mj-lt"/>
            </a:endParaRPr>
          </a:p>
        </p:txBody>
      </p:sp>
      <p:sp>
        <p:nvSpPr>
          <p:cNvPr id="18" name="CuadroTexto 17">
            <a:extLst>
              <a:ext uri="{FF2B5EF4-FFF2-40B4-BE49-F238E27FC236}">
                <a16:creationId xmlns:a16="http://schemas.microsoft.com/office/drawing/2014/main" id="{7B4EA63C-A6FC-45B2-B83F-6D1C35302401}"/>
              </a:ext>
            </a:extLst>
          </p:cNvPr>
          <p:cNvSpPr txBox="1"/>
          <p:nvPr/>
        </p:nvSpPr>
        <p:spPr>
          <a:xfrm>
            <a:off x="247491" y="2457373"/>
            <a:ext cx="8257880" cy="7853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En la actualidad, la demanda energética es responsable 68% del total de emisiones de GHG.</a:t>
            </a:r>
          </a:p>
        </p:txBody>
      </p:sp>
      <p:pic>
        <p:nvPicPr>
          <p:cNvPr id="10245" name="Picture 5" descr="Resultado de imagen para energÃ­a limpia">
            <a:extLst>
              <a:ext uri="{FF2B5EF4-FFF2-40B4-BE49-F238E27FC236}">
                <a16:creationId xmlns:a16="http://schemas.microsoft.com/office/drawing/2014/main" id="{47C68CF1-8576-4C45-918D-AEAA3B16C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589" y="3045876"/>
            <a:ext cx="3476626" cy="244316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a:extLst>
              <a:ext uri="{FF2B5EF4-FFF2-40B4-BE49-F238E27FC236}">
                <a16:creationId xmlns:a16="http://schemas.microsoft.com/office/drawing/2014/main" id="{63CAAC36-CD35-4DE5-8EB7-4F64B8AA33A0}"/>
              </a:ext>
            </a:extLst>
          </p:cNvPr>
          <p:cNvSpPr>
            <a:spLocks noChangeArrowheads="1"/>
          </p:cNvSpPr>
          <p:nvPr/>
        </p:nvSpPr>
        <p:spPr bwMode="auto">
          <a:xfrm>
            <a:off x="5043852" y="5592429"/>
            <a:ext cx="30861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solidFill>
                  <a:schemeClr val="tx1"/>
                </a:solidFill>
                <a:effectLst/>
                <a:latin typeface="+mj-lt"/>
                <a:ea typeface="Calibri" panose="020F0502020204030204" pitchFamily="34" charset="0"/>
                <a:cs typeface="Times New Roman" panose="02020603050405020304" pitchFamily="18" charset="0"/>
              </a:rPr>
              <a:t>igura </a:t>
            </a:r>
            <a:r>
              <a:rPr lang="es-EC" altLang="es-EC" sz="1200" b="1" i="1" dirty="0" bmk="_Toc6180994">
                <a:latin typeface="+mj-lt"/>
                <a:ea typeface="Calibri" panose="020F0502020204030204" pitchFamily="34" charset="0"/>
                <a:cs typeface="Times New Roman" panose="02020603050405020304" pitchFamily="18" charset="0"/>
              </a:rPr>
              <a:t>4</a:t>
            </a:r>
            <a:r>
              <a:rPr kumimoji="0" lang="es-EC" altLang="es-EC" sz="1200" b="1" i="1" u="none" strike="noStrike" cap="none" normalizeH="0" baseline="0" dirty="0" bmk="_Toc6180994">
                <a:ln>
                  <a:noFill/>
                </a:ln>
                <a:solidFill>
                  <a:schemeClr val="tx1"/>
                </a:solidFill>
                <a:effectLst/>
                <a:latin typeface="+mj-lt"/>
                <a:ea typeface="Calibri" panose="020F0502020204030204" pitchFamily="34" charset="0"/>
                <a:cs typeface="Times New Roman" panose="02020603050405020304" pitchFamily="18" charset="0"/>
              </a:rPr>
              <a:t>.</a:t>
            </a:r>
            <a:r>
              <a:rPr kumimoji="0" lang="es-EC" altLang="es-EC" sz="1200" b="0" i="1" u="none" strike="noStrike" cap="none" normalizeH="0" baseline="0" dirty="0" bmk="_Toc6180994">
                <a:ln>
                  <a:noFill/>
                </a:ln>
                <a:solidFill>
                  <a:schemeClr val="tx1"/>
                </a:solidFill>
                <a:effectLst/>
                <a:latin typeface="+mj-lt"/>
                <a:ea typeface="Calibri" panose="020F0502020204030204" pitchFamily="34" charset="0"/>
                <a:cs typeface="Times New Roman" panose="02020603050405020304" pitchFamily="18" charset="0"/>
              </a:rPr>
              <a:t> </a:t>
            </a:r>
            <a:r>
              <a:rPr kumimoji="0" lang="es-EC" altLang="es-EC" sz="1200" b="0" u="none" strike="noStrike" cap="none" normalizeH="0" baseline="0" dirty="0" bmk="_Toc6180994">
                <a:ln>
                  <a:noFill/>
                </a:ln>
                <a:solidFill>
                  <a:schemeClr val="tx1"/>
                </a:solidFill>
                <a:effectLst/>
                <a:latin typeface="+mj-lt"/>
                <a:ea typeface="Calibri" panose="020F0502020204030204" pitchFamily="34" charset="0"/>
                <a:cs typeface="Times New Roman" panose="02020603050405020304" pitchFamily="18" charset="0"/>
              </a:rPr>
              <a:t>Energía limpia</a:t>
            </a:r>
            <a:r>
              <a:rPr kumimoji="0" lang="es-EC" altLang="es-EC" sz="1200" b="0" i="0" u="none" strike="noStrike" cap="none" normalizeH="0" baseline="0" dirty="0" bmk="_Toc6180994">
                <a:ln>
                  <a:noFill/>
                </a:ln>
                <a:solidFill>
                  <a:schemeClr val="tx1"/>
                </a:solidFill>
                <a:effectLst/>
                <a:latin typeface="+mj-lt"/>
                <a:ea typeface="Calibri" panose="020F0502020204030204" pitchFamily="34" charset="0"/>
                <a:cs typeface="Times New Roman" panose="02020603050405020304" pitchFamily="18" charset="0"/>
              </a:rPr>
              <a:t>.</a:t>
            </a:r>
            <a:endParaRPr kumimoji="0" lang="es-EC" altLang="es-EC" sz="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5083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a:solidFill>
                  <a:srgbClr val="C00000"/>
                </a:solidFill>
                <a:effectLst/>
              </a:rPr>
              <a:t>Antecedentes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3544560" cy="369332"/>
          </a:xfrm>
          <a:prstGeom prst="rect">
            <a:avLst/>
          </a:prstGeom>
          <a:noFill/>
        </p:spPr>
        <p:txBody>
          <a:bodyPr wrap="none" rtlCol="0">
            <a:spAutoFit/>
          </a:bodyPr>
          <a:lstStyle/>
          <a:p>
            <a:r>
              <a:rPr lang="es-EC" b="1" i="1" dirty="0"/>
              <a:t>Fuentes de Energía Renovable</a:t>
            </a:r>
          </a:p>
        </p:txBody>
      </p:sp>
      <p:sp>
        <p:nvSpPr>
          <p:cNvPr id="4" name="Rectangle 2">
            <a:extLst>
              <a:ext uri="{FF2B5EF4-FFF2-40B4-BE49-F238E27FC236}">
                <a16:creationId xmlns:a16="http://schemas.microsoft.com/office/drawing/2014/main" id="{C053E55B-B37A-4E6C-874E-BFD686DD683B}"/>
              </a:ext>
            </a:extLst>
          </p:cNvPr>
          <p:cNvSpPr>
            <a:spLocks noChangeArrowheads="1"/>
          </p:cNvSpPr>
          <p:nvPr/>
        </p:nvSpPr>
        <p:spPr bwMode="auto">
          <a:xfrm>
            <a:off x="362857" y="193040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1265" name="Imagen 6">
            <a:extLst>
              <a:ext uri="{FF2B5EF4-FFF2-40B4-BE49-F238E27FC236}">
                <a16:creationId xmlns:a16="http://schemas.microsoft.com/office/drawing/2014/main" id="{D98BA26E-2FFC-4134-9496-7C7964AFC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773" y="2387600"/>
            <a:ext cx="3588048" cy="22974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1B71A34-62F2-41AC-A90E-E8C1A4AAAC50}"/>
              </a:ext>
            </a:extLst>
          </p:cNvPr>
          <p:cNvSpPr>
            <a:spLocks noChangeArrowheads="1"/>
          </p:cNvSpPr>
          <p:nvPr/>
        </p:nvSpPr>
        <p:spPr bwMode="auto">
          <a:xfrm>
            <a:off x="1261514" y="4571040"/>
            <a:ext cx="66225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a:ln>
                  <a:noFill/>
                </a:ln>
                <a:effectLst/>
                <a:latin typeface="+mj-lt"/>
                <a:ea typeface="Calibri" panose="020F0502020204030204" pitchFamily="34" charset="0"/>
                <a:cs typeface="Times New Roman" panose="02020603050405020304" pitchFamily="18" charset="0"/>
              </a:rPr>
              <a:t>F</a:t>
            </a:r>
            <a:r>
              <a:rPr kumimoji="0" lang="es-EC" altLang="es-EC" sz="1200" b="1" i="1" u="none" strike="noStrike" cap="none" normalizeH="0" baseline="0" dirty="0" bmk="">
                <a:ln>
                  <a:noFill/>
                </a:ln>
                <a:effectLst/>
                <a:latin typeface="+mj-lt"/>
                <a:ea typeface="Calibri" panose="020F0502020204030204" pitchFamily="34" charset="0"/>
                <a:cs typeface="Times New Roman" panose="02020603050405020304" pitchFamily="18" charset="0"/>
              </a:rPr>
              <a:t>igura </a:t>
            </a:r>
            <a:r>
              <a:rPr kumimoji="0" lang="es-EC" altLang="es-EC" sz="1200" b="1" i="1" u="none" strike="noStrike" cap="none" normalizeH="0" baseline="0" dirty="0" bmk="_Toc6180996">
                <a:ln>
                  <a:noFill/>
                </a:ln>
                <a:effectLst/>
                <a:latin typeface="+mj-lt"/>
                <a:ea typeface="Calibri" panose="020F0502020204030204" pitchFamily="34" charset="0"/>
                <a:cs typeface="Times New Roman" panose="02020603050405020304" pitchFamily="18" charset="0"/>
              </a:rPr>
              <a:t>5.</a:t>
            </a:r>
            <a:r>
              <a:rPr kumimoji="0" lang="es-EC" altLang="es-EC" sz="1200" b="0" i="0" u="none" strike="noStrike" cap="none" normalizeH="0" baseline="0" dirty="0" bmk="_Toc6180996">
                <a:ln>
                  <a:noFill/>
                </a:ln>
                <a:effectLst/>
                <a:latin typeface="+mj-lt"/>
                <a:ea typeface="Calibri" panose="020F0502020204030204" pitchFamily="34" charset="0"/>
                <a:cs typeface="Times New Roman" panose="02020603050405020304" pitchFamily="18" charset="0"/>
              </a:rPr>
              <a:t> Tasa de crecimiento anual de fuentes de energía renovable (1990 - 2015).</a:t>
            </a:r>
            <a:endParaRPr kumimoji="0" lang="es-EC" altLang="es-EC" sz="800" b="0" i="0" u="none" strike="noStrike" cap="none" normalizeH="0" baseline="0" dirty="0">
              <a:ln>
                <a:noFill/>
              </a:ln>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effectLst/>
                <a:latin typeface="+mj-lt"/>
                <a:ea typeface="Calibri" panose="020F0502020204030204" pitchFamily="34" charset="0"/>
                <a:cs typeface="Times New Roman" panose="02020603050405020304" pitchFamily="18" charset="0"/>
              </a:rPr>
              <a:t>Fuente: (International Energy Agency, 2017c).</a:t>
            </a:r>
            <a:endParaRPr kumimoji="0" lang="es-EC" altLang="es-EC" sz="1800" b="0" i="0" u="none" strike="noStrike" cap="none" normalizeH="0" baseline="0" dirty="0">
              <a:ln>
                <a:noFill/>
              </a:ln>
              <a:effectLst/>
              <a:latin typeface="+mj-lt"/>
            </a:endParaRPr>
          </a:p>
        </p:txBody>
      </p:sp>
      <p:sp>
        <p:nvSpPr>
          <p:cNvPr id="8" name="CuadroTexto 7">
            <a:extLst>
              <a:ext uri="{FF2B5EF4-FFF2-40B4-BE49-F238E27FC236}">
                <a16:creationId xmlns:a16="http://schemas.microsoft.com/office/drawing/2014/main" id="{147328A5-FF40-483A-ADB4-EB175F44BEF0}"/>
              </a:ext>
            </a:extLst>
          </p:cNvPr>
          <p:cNvSpPr txBox="1"/>
          <p:nvPr/>
        </p:nvSpPr>
        <p:spPr>
          <a:xfrm>
            <a:off x="362857" y="1076796"/>
            <a:ext cx="8257880" cy="128753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Incremento sustancial del uso de energías renovables (RES), donde </a:t>
            </a:r>
            <a:r>
              <a:rPr lang="es-EC" dirty="0"/>
              <a:t>la energía solar fotovoltaica (PV) y la energía eólica (WT) son el tipo de RES que han representado el mayor crecimiento. </a:t>
            </a:r>
            <a:endParaRPr lang="es-EC" sz="1600" dirty="0"/>
          </a:p>
        </p:txBody>
      </p:sp>
    </p:spTree>
    <p:extLst>
      <p:ext uri="{BB962C8B-B14F-4D97-AF65-F5344CB8AC3E}">
        <p14:creationId xmlns:p14="http://schemas.microsoft.com/office/powerpoint/2010/main" val="92762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a:solidFill>
                  <a:srgbClr val="C00000"/>
                </a:solidFill>
                <a:effectLst/>
              </a:rPr>
              <a:t>Antecedentes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6186309" cy="369332"/>
          </a:xfrm>
          <a:prstGeom prst="rect">
            <a:avLst/>
          </a:prstGeom>
          <a:noFill/>
        </p:spPr>
        <p:txBody>
          <a:bodyPr wrap="none" rtlCol="0">
            <a:spAutoFit/>
          </a:bodyPr>
          <a:lstStyle/>
          <a:p>
            <a:r>
              <a:rPr lang="es-EC" b="1" i="1" dirty="0"/>
              <a:t>Los Sistemas de Generación Distribuida y la Microrred</a:t>
            </a:r>
          </a:p>
        </p:txBody>
      </p:sp>
      <p:sp>
        <p:nvSpPr>
          <p:cNvPr id="5" name="CuadroTexto 4">
            <a:extLst>
              <a:ext uri="{FF2B5EF4-FFF2-40B4-BE49-F238E27FC236}">
                <a16:creationId xmlns:a16="http://schemas.microsoft.com/office/drawing/2014/main" id="{D9D22A9C-A55D-4576-A50A-11284BB1848A}"/>
              </a:ext>
            </a:extLst>
          </p:cNvPr>
          <p:cNvSpPr txBox="1"/>
          <p:nvPr/>
        </p:nvSpPr>
        <p:spPr>
          <a:xfrm>
            <a:off x="362857" y="1076796"/>
            <a:ext cx="8257880" cy="17030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dirty="0"/>
              <a:t>Un sistema de generación distribuida consta de “pequeñas” fuentes de energía y su empleo junto a fuentes de energía tradicional ha supuesto un reto para los investigadores, quienes desarrollaron las microrredes como solución a dicho problema.</a:t>
            </a:r>
            <a:endParaRPr lang="es-EC" sz="1600" dirty="0"/>
          </a:p>
        </p:txBody>
      </p:sp>
      <p:sp>
        <p:nvSpPr>
          <p:cNvPr id="13" name="CuadroTexto 12">
            <a:extLst>
              <a:ext uri="{FF2B5EF4-FFF2-40B4-BE49-F238E27FC236}">
                <a16:creationId xmlns:a16="http://schemas.microsoft.com/office/drawing/2014/main" id="{5B7C901A-E866-4A54-9A44-547A67B53631}"/>
              </a:ext>
            </a:extLst>
          </p:cNvPr>
          <p:cNvSpPr txBox="1"/>
          <p:nvPr/>
        </p:nvSpPr>
        <p:spPr>
          <a:xfrm>
            <a:off x="362857" y="2844354"/>
            <a:ext cx="8257880" cy="211852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dirty="0"/>
              <a:t>Una microrred es una red de distribución de bajo voltaje que consta de cargas, elementos de generación distribuida y sistemas de almacenamiento que están conectados a la red de suministro principal en un punto de acoplamiento común (PCC), con una estrategia de gestión energética (EMS) asociada que les permite una operación confiable, segura y económica </a:t>
            </a:r>
            <a:endParaRPr lang="es-EC" sz="1600" dirty="0"/>
          </a:p>
        </p:txBody>
      </p:sp>
    </p:spTree>
    <p:extLst>
      <p:ext uri="{BB962C8B-B14F-4D97-AF65-F5344CB8AC3E}">
        <p14:creationId xmlns:p14="http://schemas.microsoft.com/office/powerpoint/2010/main" val="3504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 name="Diagrama 1">
            <a:extLst>
              <a:ext uri="{FF2B5EF4-FFF2-40B4-BE49-F238E27FC236}">
                <a16:creationId xmlns:a16="http://schemas.microsoft.com/office/drawing/2014/main" id="{3BDBFC3C-8FAF-40F1-834C-3878F3E4B464}"/>
              </a:ext>
            </a:extLst>
          </p:cNvPr>
          <p:cNvGraphicFramePr/>
          <p:nvPr>
            <p:extLst>
              <p:ext uri="{D42A27DB-BD31-4B8C-83A1-F6EECF244321}">
                <p14:modId xmlns:p14="http://schemas.microsoft.com/office/powerpoint/2010/main" val="2126715043"/>
              </p:ext>
            </p:extLst>
          </p:nvPr>
        </p:nvGraphicFramePr>
        <p:xfrm>
          <a:off x="751982" y="1008536"/>
          <a:ext cx="7641624" cy="46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342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4318000" y="54504"/>
            <a:ext cx="4370309" cy="468018"/>
          </a:xfrm>
        </p:spPr>
        <p:txBody>
          <a:bodyPr/>
          <a:lstStyle/>
          <a:p>
            <a:r>
              <a:rPr lang="es-ES" sz="2400" i="0" dirty="0">
                <a:solidFill>
                  <a:srgbClr val="C00000"/>
                </a:solidFill>
                <a:effectLst/>
              </a:rPr>
              <a:t>Objetivos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118533" y="642936"/>
            <a:ext cx="2031325" cy="369332"/>
          </a:xfrm>
          <a:prstGeom prst="rect">
            <a:avLst/>
          </a:prstGeom>
          <a:noFill/>
        </p:spPr>
        <p:txBody>
          <a:bodyPr wrap="none" rtlCol="0">
            <a:spAutoFit/>
          </a:bodyPr>
          <a:lstStyle/>
          <a:p>
            <a:r>
              <a:rPr lang="es-EC" b="1" i="1" dirty="0"/>
              <a:t>Objetivo General</a:t>
            </a:r>
          </a:p>
        </p:txBody>
      </p:sp>
      <p:sp>
        <p:nvSpPr>
          <p:cNvPr id="5" name="CuadroTexto 4">
            <a:extLst>
              <a:ext uri="{FF2B5EF4-FFF2-40B4-BE49-F238E27FC236}">
                <a16:creationId xmlns:a16="http://schemas.microsoft.com/office/drawing/2014/main" id="{FC06962F-FDD9-4579-A8B6-2E5E1B56ACB4}"/>
              </a:ext>
            </a:extLst>
          </p:cNvPr>
          <p:cNvSpPr txBox="1"/>
          <p:nvPr/>
        </p:nvSpPr>
        <p:spPr>
          <a:xfrm>
            <a:off x="740833" y="1100136"/>
            <a:ext cx="7742767" cy="11546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sz="1600" dirty="0"/>
              <a:t>Desarrollar el algoritmo de búsqueda de Cuckoo para realizar el ajuste de los parámetros del controlador Fuzzy Logic del sistema de gestión energética de una microrred electrotérmica doméstica conectada a red.</a:t>
            </a:r>
          </a:p>
        </p:txBody>
      </p:sp>
      <p:sp>
        <p:nvSpPr>
          <p:cNvPr id="6" name="CuadroTexto 5">
            <a:extLst>
              <a:ext uri="{FF2B5EF4-FFF2-40B4-BE49-F238E27FC236}">
                <a16:creationId xmlns:a16="http://schemas.microsoft.com/office/drawing/2014/main" id="{231DC76B-0707-4B95-9B01-48138A776202}"/>
              </a:ext>
            </a:extLst>
          </p:cNvPr>
          <p:cNvSpPr txBox="1"/>
          <p:nvPr/>
        </p:nvSpPr>
        <p:spPr>
          <a:xfrm>
            <a:off x="118533" y="2370136"/>
            <a:ext cx="2582758" cy="369332"/>
          </a:xfrm>
          <a:prstGeom prst="rect">
            <a:avLst/>
          </a:prstGeom>
          <a:noFill/>
        </p:spPr>
        <p:txBody>
          <a:bodyPr wrap="none" rtlCol="0">
            <a:spAutoFit/>
          </a:bodyPr>
          <a:lstStyle/>
          <a:p>
            <a:r>
              <a:rPr lang="es-EC" b="1" i="1" dirty="0"/>
              <a:t>Objetivos Específicos</a:t>
            </a:r>
          </a:p>
        </p:txBody>
      </p:sp>
      <p:sp>
        <p:nvSpPr>
          <p:cNvPr id="8" name="CuadroTexto 7">
            <a:extLst>
              <a:ext uri="{FF2B5EF4-FFF2-40B4-BE49-F238E27FC236}">
                <a16:creationId xmlns:a16="http://schemas.microsoft.com/office/drawing/2014/main" id="{02269903-672A-4533-BEC4-ECFCD7FB16A9}"/>
              </a:ext>
            </a:extLst>
          </p:cNvPr>
          <p:cNvSpPr txBox="1"/>
          <p:nvPr/>
        </p:nvSpPr>
        <p:spPr>
          <a:xfrm>
            <a:off x="740833" y="2832425"/>
            <a:ext cx="7742767" cy="785343"/>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C" sz="1600" dirty="0"/>
              <a:t>Definir una función de costo que incluya todos los criterios de calidad de la gestión energética para evaluar la optimización de la EMS.</a:t>
            </a:r>
          </a:p>
        </p:txBody>
      </p:sp>
      <p:sp>
        <p:nvSpPr>
          <p:cNvPr id="9" name="CuadroTexto 8">
            <a:extLst>
              <a:ext uri="{FF2B5EF4-FFF2-40B4-BE49-F238E27FC236}">
                <a16:creationId xmlns:a16="http://schemas.microsoft.com/office/drawing/2014/main" id="{3F908BE7-55B6-43DA-936E-966E0B731181}"/>
              </a:ext>
            </a:extLst>
          </p:cNvPr>
          <p:cNvSpPr txBox="1"/>
          <p:nvPr/>
        </p:nvSpPr>
        <p:spPr>
          <a:xfrm>
            <a:off x="740832" y="3704664"/>
            <a:ext cx="7742768" cy="785343"/>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C" sz="1600" dirty="0"/>
              <a:t>Implementar el algoritmo de búsqueda de Cuckoo para realizar el ajuste de parámetros de un FLC para el EMS de una microrred electrotérmica residencial.</a:t>
            </a:r>
          </a:p>
        </p:txBody>
      </p:sp>
      <p:sp>
        <p:nvSpPr>
          <p:cNvPr id="10" name="CuadroTexto 9">
            <a:extLst>
              <a:ext uri="{FF2B5EF4-FFF2-40B4-BE49-F238E27FC236}">
                <a16:creationId xmlns:a16="http://schemas.microsoft.com/office/drawing/2014/main" id="{24E8D767-F34D-4B7A-9439-D5436ED45AAC}"/>
              </a:ext>
            </a:extLst>
          </p:cNvPr>
          <p:cNvSpPr txBox="1"/>
          <p:nvPr/>
        </p:nvSpPr>
        <p:spPr>
          <a:xfrm>
            <a:off x="740833" y="4583415"/>
            <a:ext cx="7742768" cy="115467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C" sz="1600" dirty="0"/>
              <a:t>Comparar el perfil intercambiado con la red eléctrica obtenido con el EMS basado en un controlador Fuzzy Logic optimizado mediante algoritmos heurísticos y mediante el algoritmo metaheurístico de búsqueda de Cuckoo.</a:t>
            </a:r>
          </a:p>
        </p:txBody>
      </p:sp>
    </p:spTree>
    <p:extLst>
      <p:ext uri="{BB962C8B-B14F-4D97-AF65-F5344CB8AC3E}">
        <p14:creationId xmlns:p14="http://schemas.microsoft.com/office/powerpoint/2010/main" val="42944715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20505</TotalTime>
  <Words>3060</Words>
  <Application>Microsoft Office PowerPoint</Application>
  <PresentationFormat>Personalizado</PresentationFormat>
  <Paragraphs>365</Paragraphs>
  <Slides>44</Slides>
  <Notes>42</Notes>
  <HiddenSlides>0</HiddenSlides>
  <MMClips>0</MMClips>
  <ScaleCrop>false</ScaleCrop>
  <HeadingPairs>
    <vt:vector size="8" baseType="variant">
      <vt:variant>
        <vt:lpstr>Fuentes usadas</vt:lpstr>
      </vt:variant>
      <vt:variant>
        <vt:i4>9</vt:i4>
      </vt:variant>
      <vt:variant>
        <vt:lpstr>Tema</vt:lpstr>
      </vt:variant>
      <vt:variant>
        <vt:i4>4</vt:i4>
      </vt:variant>
      <vt:variant>
        <vt:lpstr>Servidores OLE incrustados</vt:lpstr>
      </vt:variant>
      <vt:variant>
        <vt:i4>2</vt:i4>
      </vt:variant>
      <vt:variant>
        <vt:lpstr>Títulos de diapositiva</vt:lpstr>
      </vt:variant>
      <vt:variant>
        <vt:i4>44</vt:i4>
      </vt:variant>
    </vt:vector>
  </HeadingPairs>
  <TitlesOfParts>
    <vt:vector size="59" baseType="lpstr">
      <vt:lpstr>Arial</vt:lpstr>
      <vt:lpstr>Arial (Cuerpo)</vt:lpstr>
      <vt:lpstr>Arial Narrow</vt:lpstr>
      <vt:lpstr>Calibri</vt:lpstr>
      <vt:lpstr>Calibri Light</vt:lpstr>
      <vt:lpstr>Symbol</vt:lpstr>
      <vt:lpstr>Times New Roman</vt:lpstr>
      <vt:lpstr>Trebuchet MS</vt:lpstr>
      <vt:lpstr>Wingdings</vt:lpstr>
      <vt:lpstr>1_Tema de Office</vt:lpstr>
      <vt:lpstr>TemaESPE</vt:lpstr>
      <vt:lpstr>espe}</vt:lpstr>
      <vt:lpstr>Tema de Office</vt:lpstr>
      <vt:lpstr>CorelDRAW</vt:lpstr>
      <vt:lpstr>Equation</vt:lpstr>
      <vt:lpstr>Presentación de PowerPoint</vt:lpstr>
      <vt:lpstr>Presentación de PowerPoint</vt:lpstr>
      <vt:lpstr>Presentación de PowerPoint</vt:lpstr>
      <vt:lpstr>Antecedentes</vt:lpstr>
      <vt:lpstr>Antecedentes</vt:lpstr>
      <vt:lpstr>Antecedentes</vt:lpstr>
      <vt:lpstr>Antecedentes</vt:lpstr>
      <vt:lpstr>Presentación de PowerPoint</vt:lpstr>
      <vt:lpstr>Objetivos</vt:lpstr>
      <vt:lpstr>Presentación de PowerPoint</vt:lpstr>
      <vt:lpstr>Microrred Electrotérmica</vt:lpstr>
      <vt:lpstr>Microrred Electrotérmica</vt:lpstr>
      <vt:lpstr>Microrred Electrotérmica</vt:lpstr>
      <vt:lpstr>Estrategia de Gestión Energética</vt:lpstr>
      <vt:lpstr>Estrategia de Gestión Energética</vt:lpstr>
      <vt:lpstr>Estrategia de Gestión Energética</vt:lpstr>
      <vt:lpstr>Estrategia de Gestión Energética</vt:lpstr>
      <vt:lpstr>Presentación de PowerPoint</vt:lpstr>
      <vt:lpstr>Ajuste de Parámetros del FLC</vt:lpstr>
      <vt:lpstr>Ajuste de Parámetros del FLC</vt:lpstr>
      <vt:lpstr>Ajuste de Parámetros del FLC</vt:lpstr>
      <vt:lpstr>Ajuste de Parámetros del FLC</vt:lpstr>
      <vt:lpstr>Ajuste de Parámetros del FLC</vt:lpstr>
      <vt:lpstr>Ajuste de Parámetros del FLC</vt:lpstr>
      <vt:lpstr>Ajuste de Parámetros del FLC</vt:lpstr>
      <vt:lpstr>Ajuste de Parámetros del FLC</vt:lpstr>
      <vt:lpstr>Ajuste de Parámetros del FLC</vt:lpstr>
      <vt:lpstr>Ajuste de Parámetros del FLC</vt:lpstr>
      <vt:lpstr>Ajuste de Parámetros del FLC</vt:lpstr>
      <vt:lpstr>Ajuste de Parámetros del FLC</vt:lpstr>
      <vt:lpstr>Presentación de PowerPoint</vt:lpstr>
      <vt:lpstr>Análisis de Resultados</vt:lpstr>
      <vt:lpstr>Análisis de Resultados</vt:lpstr>
      <vt:lpstr>Análisis de Resultados</vt:lpstr>
      <vt:lpstr>Análisis de Resultados</vt:lpstr>
      <vt:lpstr>Análisis de Resultados</vt:lpstr>
      <vt:lpstr>Análisis de Resultados</vt:lpstr>
      <vt:lpstr>Presentación de PowerPoint</vt:lpstr>
      <vt:lpstr>Conclusiones y Recomendaciones</vt:lpstr>
      <vt:lpstr>Conclusiones y Recomendaciones</vt:lpstr>
      <vt:lpstr>Conclusiones y Recomendaciones</vt:lpstr>
      <vt:lpstr>Presentación de PowerPoint</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ALEX GARCÍA GUTIÉRREZ</cp:lastModifiedBy>
  <cp:revision>873</cp:revision>
  <cp:lastPrinted>2017-09-14T21:27:46Z</cp:lastPrinted>
  <dcterms:created xsi:type="dcterms:W3CDTF">2015-11-03T05:21:31Z</dcterms:created>
  <dcterms:modified xsi:type="dcterms:W3CDTF">2019-05-07T00:17:06Z</dcterms:modified>
</cp:coreProperties>
</file>